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heme/theme2.xml" ContentType="application/vnd.openxmlformats-officedocument.theme+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notesSlides/notesSlide1.xml" ContentType="application/vnd.openxmlformats-officedocument.presentationml.notesSlide+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notesSlides/notesSlide2.xml" ContentType="application/vnd.openxmlformats-officedocument.presentationml.notesSlide+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notesSlides/notesSlide3.xml" ContentType="application/vnd.openxmlformats-officedocument.presentationml.notesSlide+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notesSlides/notesSlide4.xml" ContentType="application/vnd.openxmlformats-officedocument.presentationml.notesSlide+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notesSlides/notesSlide5.xml" ContentType="application/vnd.openxmlformats-officedocument.presentationml.notesSlide+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notesSlides/notesSlide6.xml" ContentType="application/vnd.openxmlformats-officedocument.presentationml.notesSlide+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notesSlides/notesSlide7.xml" ContentType="application/vnd.openxmlformats-officedocument.presentationml.notesSlide+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notesSlides/notesSlide8.xml" ContentType="application/vnd.openxmlformats-officedocument.presentationml.notesSlide+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notesSlides/notesSlide9.xml" ContentType="application/vnd.openxmlformats-officedocument.presentationml.notesSlide+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notesSlides/notesSlide10.xml" ContentType="application/vnd.openxmlformats-officedocument.presentationml.notesSlide+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notesSlides/notesSlide11.xml" ContentType="application/vnd.openxmlformats-officedocument.presentationml.notesSlide+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notesSlides/notesSlide12.xml" ContentType="application/vnd.openxmlformats-officedocument.presentationml.notesSlide+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notesSlides/notesSlide13.xml" ContentType="application/vnd.openxmlformats-officedocument.presentationml.notesSlide+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notesSlides/notesSlide14.xml" ContentType="application/vnd.openxmlformats-officedocument.presentationml.notesSlide+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notesSlides/notesSlide15.xml" ContentType="application/vnd.openxmlformats-officedocument.presentationml.notesSlide+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notesSlides/notesSlide16.xml" ContentType="application/vnd.openxmlformats-officedocument.presentationml.notesSlide+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notesSlides/notesSlide17.xml" ContentType="application/vnd.openxmlformats-officedocument.presentationml.notesSlide+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notesSlides/notesSlide18.xml" ContentType="application/vnd.openxmlformats-officedocument.presentationml.notesSlide+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notesSlides/notesSlide19.xml" ContentType="application/vnd.openxmlformats-officedocument.presentationml.notesSlide+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notesSlides/notesSlide20.xml" ContentType="application/vnd.openxmlformats-officedocument.presentationml.notesSlide+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notesSlides/notesSlide21.xml" ContentType="application/vnd.openxmlformats-officedocument.presentationml.notesSlide+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notesSlides/notesSlide22.xml" ContentType="application/vnd.openxmlformats-officedocument.presentationml.notesSlide+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notesSlides/notesSlide23.xml" ContentType="application/vnd.openxmlformats-officedocument.presentationml.notesSlide+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notesSlides/notesSlide24.xml" ContentType="application/vnd.openxmlformats-officedocument.presentationml.notesSlide+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notesSlides/notesSlide25.xml" ContentType="application/vnd.openxmlformats-officedocument.presentationml.notesSlide+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notesSlides/notesSlide26.xml" ContentType="application/vnd.openxmlformats-officedocument.presentationml.notesSlide+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notesSlides/notesSlide27.xml" ContentType="application/vnd.openxmlformats-officedocument.presentationml.notesSlide+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notesSlides/notesSlide28.xml" ContentType="application/vnd.openxmlformats-officedocument.presentationml.notesSlide+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notesSlides/notesSlide29.xml" ContentType="application/vnd.openxmlformats-officedocument.presentationml.notesSlide+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notesSlides/notesSlide30.xml" ContentType="application/vnd.openxmlformats-officedocument.presentationml.notesSlide+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notesSlides/notesSlide31.xml" ContentType="application/vnd.openxmlformats-officedocument.presentationml.notesSlide+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notesSlides/notesSlide32.xml" ContentType="application/vnd.openxmlformats-officedocument.presentationml.notesSlide+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notesSlides/notesSlide33.xml" ContentType="application/vnd.openxmlformats-officedocument.presentationml.notesSlide+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notesSlides/notesSlide34.xml" ContentType="application/vnd.openxmlformats-officedocument.presentationml.notesSlide+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notesSlides/notesSlide35.xml" ContentType="application/vnd.openxmlformats-officedocument.presentationml.notesSlide+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notesSlides/notesSlide36.xml" ContentType="application/vnd.openxmlformats-officedocument.presentationml.notesSlide+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93455" r:id="rId1"/>
  </p:sldMasterIdLst>
  <p:notesMasterIdLst>
    <p:notesMasterId r:id="rId39"/>
  </p:notesMasterIdLst>
  <p:sldIdLst>
    <p:sldId id="256" r:id="rId2"/>
    <p:sldId id="262" r:id="rId3"/>
    <p:sldId id="263" r:id="rId4"/>
    <p:sldId id="264" r:id="rId5"/>
    <p:sldId id="265" r:id="rId6"/>
    <p:sldId id="297" r:id="rId7"/>
    <p:sldId id="266" r:id="rId8"/>
    <p:sldId id="267" r:id="rId9"/>
    <p:sldId id="268" r:id="rId10"/>
    <p:sldId id="269" r:id="rId11"/>
    <p:sldId id="270" r:id="rId12"/>
    <p:sldId id="271" r:id="rId13"/>
    <p:sldId id="272" r:id="rId14"/>
    <p:sldId id="273" r:id="rId15"/>
    <p:sldId id="274" r:id="rId16"/>
    <p:sldId id="275" r:id="rId17"/>
    <p:sldId id="276" r:id="rId18"/>
    <p:sldId id="278" r:id="rId19"/>
    <p:sldId id="277" r:id="rId20"/>
    <p:sldId id="279" r:id="rId21"/>
    <p:sldId id="280" r:id="rId22"/>
    <p:sldId id="281" r:id="rId23"/>
    <p:sldId id="282" r:id="rId24"/>
    <p:sldId id="283" r:id="rId25"/>
    <p:sldId id="284" r:id="rId26"/>
    <p:sldId id="285" r:id="rId27"/>
    <p:sldId id="286" r:id="rId28"/>
    <p:sldId id="287" r:id="rId29"/>
    <p:sldId id="288" r:id="rId30"/>
    <p:sldId id="289" r:id="rId31"/>
    <p:sldId id="290" r:id="rId32"/>
    <p:sldId id="291" r:id="rId33"/>
    <p:sldId id="292" r:id="rId34"/>
    <p:sldId id="293" r:id="rId35"/>
    <p:sldId id="294" r:id="rId36"/>
    <p:sldId id="295" r:id="rId37"/>
    <p:sldId id="296" r:id="rId38"/>
  </p:sldIdLst>
  <p:sldSz cx="9144000" cy="5143500" type="screen16x9"/>
  <p:notesSz cx="6858000" cy="9144000"/>
  <p:custDataLst>
    <p:tags r:id="rId40"/>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5968"/>
    <a:srgbClr val="31859C"/>
    <a:srgbClr val="E38144"/>
    <a:srgbClr val="BE571E"/>
    <a:srgbClr val="6090DC"/>
    <a:srgbClr val="4F7FD6"/>
    <a:srgbClr val="0D3157"/>
    <a:srgbClr val="0A183D"/>
    <a:srgbClr val="3B3B3B"/>
    <a:srgbClr val="7D7D7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935" autoAdjust="0"/>
    <p:restoredTop sz="55617" autoAdjust="0"/>
  </p:normalViewPr>
  <p:slideViewPr>
    <p:cSldViewPr snapToGrid="0" snapToObjects="1">
      <p:cViewPr varScale="1">
        <p:scale>
          <a:sx n="79" d="100"/>
          <a:sy n="79" d="100"/>
        </p:scale>
        <p:origin x="2562" y="72"/>
      </p:cViewPr>
      <p:guideLst>
        <p:guide orient="horz" pos="1620"/>
        <p:guide pos="2880"/>
      </p:guideLst>
    </p:cSldViewPr>
  </p:slideViewPr>
  <p:notesTextViewPr>
    <p:cViewPr>
      <p:scale>
        <a:sx n="100" d="100"/>
        <a:sy n="100" d="100"/>
      </p:scale>
      <p:origin x="0" y="0"/>
    </p:cViewPr>
  </p:notesTextViewPr>
  <p:sorterViewPr>
    <p:cViewPr>
      <p:scale>
        <a:sx n="149" d="100"/>
        <a:sy n="149"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7F0CA3-9E69-43AA-AD49-ABC7894B9C75}" type="datetimeFigureOut">
              <a:rPr lang="en-US" smtClean="0"/>
              <a:t>11/2/2018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D7862B6-E3BF-402C-A022-A10921096356}" type="slidenum">
              <a:rPr lang="en-US" smtClean="0"/>
              <a:t>‹#›</a:t>
            </a:fld>
            <a:endParaRPr lang="en-US"/>
          </a:p>
        </p:txBody>
      </p:sp>
    </p:spTree>
    <p:extLst>
      <p:ext uri="{BB962C8B-B14F-4D97-AF65-F5344CB8AC3E}">
        <p14:creationId xmlns:p14="http://schemas.microsoft.com/office/powerpoint/2010/main" val="23588951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Welcome to the fourth module of TeamSTEPPS, called Leading Teams. I'm Dr. Brigetta Craft, and I will be guiding you through this module. Leading Teams is the cornerstone that holds the teamwork system together. Please select the forward arrow in the lower right corner to begin this module. </a:t>
            </a:r>
          </a:p>
        </p:txBody>
      </p:sp>
      <p:sp>
        <p:nvSpPr>
          <p:cNvPr id="4" name="Slide Number Placeholder 3"/>
          <p:cNvSpPr>
            <a:spLocks noGrp="1"/>
          </p:cNvSpPr>
          <p:nvPr>
            <p:ph type="sldNum" sz="quarter" idx="10"/>
          </p:nvPr>
        </p:nvSpPr>
        <p:spPr/>
        <p:txBody>
          <a:bodyPr/>
          <a:lstStyle/>
          <a:p>
            <a:fld id="{CD7862B6-E3BF-402C-A022-A10921096356}" type="slidenum">
              <a:rPr lang="en-US" smtClean="0"/>
              <a:t>1</a:t>
            </a:fld>
            <a:endParaRPr lang="en-US"/>
          </a:p>
        </p:txBody>
      </p:sp>
    </p:spTree>
    <p:extLst>
      <p:ext uri="{BB962C8B-B14F-4D97-AF65-F5344CB8AC3E}">
        <p14:creationId xmlns:p14="http://schemas.microsoft.com/office/powerpoint/2010/main" val="42789129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talk about the types of team leaders, and I want you to think about your work area. So in your work area, who are the designated team leaders for your unit? And is the role of the designated team leader acknowledged and understood by the team members? </a:t>
            </a:r>
          </a:p>
          <a:p>
            <a:r>
              <a:rPr lang="en-US" dirty="0" smtClean="0"/>
              <a:t>And if you think about situational team leaders, can you think about a case in which someone assumed the role of the situational team leader, but also think about can the roles of the designated and the situational leaders be better defined on your units. Because we all deal with people who are both designated and situational leaders at various times. So when you teach this module, you want to be sure to ask participants these same questions and facilitate a discussion as appropriate, getting people to focus on their own units. And usually that brings out the discussion very effectively. </a:t>
            </a:r>
          </a:p>
          <a:p>
            <a:r>
              <a:rPr lang="en-US" dirty="0" smtClean="0"/>
              <a:t>For example, if someone answers that the roles of the designated or situational leader could be better defined in their unit, ask them how. And then let the class know that you'll be discussing the characteristics of effective team leaders later in this module. All of this provides a good opportunity for an open discussion about the roles of team leaders, both situational and designated. </a:t>
            </a:r>
          </a:p>
          <a:p>
            <a:endParaRPr lang="en-US" dirty="0"/>
          </a:p>
        </p:txBody>
      </p:sp>
      <p:sp>
        <p:nvSpPr>
          <p:cNvPr id="4" name="Slide Number Placeholder 3"/>
          <p:cNvSpPr>
            <a:spLocks noGrp="1"/>
          </p:cNvSpPr>
          <p:nvPr>
            <p:ph type="sldNum" sz="quarter" idx="10"/>
          </p:nvPr>
        </p:nvSpPr>
        <p:spPr/>
        <p:txBody>
          <a:bodyPr/>
          <a:lstStyle/>
          <a:p>
            <a:fld id="{CD7862B6-E3BF-402C-A022-A10921096356}" type="slidenum">
              <a:rPr lang="en-US" smtClean="0"/>
              <a:t>10</a:t>
            </a:fld>
            <a:endParaRPr lang="en-US"/>
          </a:p>
        </p:txBody>
      </p:sp>
    </p:spTree>
    <p:extLst>
      <p:ext uri="{BB962C8B-B14F-4D97-AF65-F5344CB8AC3E}">
        <p14:creationId xmlns:p14="http://schemas.microsoft.com/office/powerpoint/2010/main" val="28906277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What's important, regardless of the type of leader that we're dealing with, there are certain characteristics that effective team leaders have. And most of them will be obvious to you. So when you think of leading a team, you want somebody who can identify a goal and define a plan to achieve the goal, and assign the tasks and responsibilities that are expected of the team. </a:t>
            </a:r>
          </a:p>
          <a:p>
            <a:r>
              <a:rPr lang="en-US" dirty="0" smtClean="0"/>
              <a:t>The plan has to be shared. It has to be monitored. And someone has to keep track of the progress towards the goal, which should be the team leader. And then as always happens, plans need to be modified and any changes that occur need to be communicated to all the team members while keeping track of the team's performance. So, again, think about your own setting, and in that setting is this what your team leader is doing? </a:t>
            </a:r>
          </a:p>
          <a:p>
            <a:r>
              <a:rPr lang="en-US" dirty="0" smtClean="0"/>
              <a:t>Also, other important aspects are necessary in terms of skills for leading teams. So first of all, the team leader has to establish certain rules of engagement where everyone understands how the team will operate and perform their duties. So it's clear from the very beginning. </a:t>
            </a:r>
          </a:p>
          <a:p>
            <a:r>
              <a:rPr lang="en-US" dirty="0" smtClean="0"/>
              <a:t>And then second of all, there are always resource issues in any setting. And the team leader has to be able to manage and allocate them to make sure that the team members function successfully. </a:t>
            </a:r>
          </a:p>
          <a:p>
            <a:r>
              <a:rPr lang="en-US" dirty="0" smtClean="0"/>
              <a:t>While difficult, it's also important that the team leaders provide some feedback to the different team members regarding the responsibilities, and make sure that people know where they stand as you're progressing toward a team's goal. This is really best done by facilitating information, sharing among the team members by encouraging team members to assist one another when necessary. </a:t>
            </a:r>
          </a:p>
          <a:p>
            <a:r>
              <a:rPr lang="en-US" dirty="0" smtClean="0"/>
              <a:t>And then, finally, one of the things that happens is there always is some conflict which occurs. It does not have to be significant conflict, but it's a natural part of the environments that we live in and working with teams. And good team leaders know how to resolve conflict and make sure that the team works most effectively. </a:t>
            </a:r>
          </a:p>
          <a:p>
            <a:r>
              <a:rPr lang="en-US" dirty="0" smtClean="0"/>
              <a:t>And of course, a team leader always models effective teamwork so that people can see how best to do things. So the team members, when they become team leaders or if they become situational leaders, can effectively achieve the goals necessary for their teams as well</a:t>
            </a:r>
          </a:p>
        </p:txBody>
      </p:sp>
      <p:sp>
        <p:nvSpPr>
          <p:cNvPr id="4" name="Slide Number Placeholder 3"/>
          <p:cNvSpPr>
            <a:spLocks noGrp="1"/>
          </p:cNvSpPr>
          <p:nvPr>
            <p:ph type="sldNum" sz="quarter" idx="10"/>
          </p:nvPr>
        </p:nvSpPr>
        <p:spPr/>
        <p:txBody>
          <a:bodyPr/>
          <a:lstStyle/>
          <a:p>
            <a:fld id="{CD7862B6-E3BF-402C-A022-A10921096356}" type="slidenum">
              <a:rPr lang="en-US" smtClean="0"/>
              <a:t>11</a:t>
            </a:fld>
            <a:endParaRPr lang="en-US"/>
          </a:p>
        </p:txBody>
      </p:sp>
    </p:spTree>
    <p:extLst>
      <p:ext uri="{BB962C8B-B14F-4D97-AF65-F5344CB8AC3E}">
        <p14:creationId xmlns:p14="http://schemas.microsoft.com/office/powerpoint/2010/main" val="3007686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Leading a team requires that we define the plan. And think back how many times you've been in settings, such as health care situations or even a committee meeting, where the plan of action was not well defined, and how difficult that makes achieving a goal. So it's important to start with developing a plan. And when doing so, a number of things have to be considered as part of that. </a:t>
            </a:r>
          </a:p>
          <a:p>
            <a:r>
              <a:rPr lang="en-US" dirty="0" smtClean="0"/>
              <a:t>So in the health care team, the leader-- regardless of whether it's designated or a situational person, really has to come up with a plan of care for the patient to achieve the best specific health care outcome. It can be simple outcomes that are focused very specifically, such as getting somebody off of a ventilator in an intensive care unit. Or it may be to get somebody through a complex surgical procedure. Or it may be as simple as making sure that a procedure is performed safely and effectively. </a:t>
            </a:r>
          </a:p>
          <a:p>
            <a:r>
              <a:rPr lang="en-US" dirty="0" smtClean="0"/>
              <a:t>So all of these things factor into that. Now, on the other side, there are administrative areas. And so this may not directly impact patient care, but they're equally as important in the health care setting. And the leader in that setting must develop a plan for the day, establish priorities and goals, and also gather the appropriate information, which includes information from the staff that are there, from everybody who's involved, and make sure that everybody has the information shared across the entire team. </a:t>
            </a:r>
          </a:p>
          <a:p>
            <a:r>
              <a:rPr lang="en-US" dirty="0" smtClean="0"/>
              <a:t>So team members have to be empowered to speak up. And they have to have a sense that if necessary, they can challenge comments to provide necessary information, because the goal is to get the team focused on a specific plan, and particularly in health care to assure that that's a safe patient outcome, regardless of who speaks up to assure that that occurs. So developing the plan involves thinking about the resources that are time related, the people, the equipment, and the information necessary. And the goal is really to come up with a encompassing plan that makes effective use of those resources, while making sure that you're using the highest standards, and particularly with respect to patient care and safety for the patient, which is our ultimate goal in health care. </a:t>
            </a:r>
          </a:p>
        </p:txBody>
      </p:sp>
      <p:sp>
        <p:nvSpPr>
          <p:cNvPr id="4" name="Slide Number Placeholder 3"/>
          <p:cNvSpPr>
            <a:spLocks noGrp="1"/>
          </p:cNvSpPr>
          <p:nvPr>
            <p:ph type="sldNum" sz="quarter" idx="10"/>
          </p:nvPr>
        </p:nvSpPr>
        <p:spPr/>
        <p:txBody>
          <a:bodyPr/>
          <a:lstStyle/>
          <a:p>
            <a:fld id="{CD7862B6-E3BF-402C-A022-A10921096356}" type="slidenum">
              <a:rPr lang="en-US" smtClean="0"/>
              <a:t>12</a:t>
            </a:fld>
            <a:endParaRPr lang="en-US"/>
          </a:p>
        </p:txBody>
      </p:sp>
    </p:spTree>
    <p:extLst>
      <p:ext uri="{BB962C8B-B14F-4D97-AF65-F5344CB8AC3E}">
        <p14:creationId xmlns:p14="http://schemas.microsoft.com/office/powerpoint/2010/main" val="6220328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think about the area that you work in. Think about your team leaders. And think about, do they really communicate a plan of care to the care team? If you're in direct patient care, think about the last time you were in a setting with several health care workers, usually across multiple professions, and did the team leader make sure that there was a plan, particularly for complex patients where multiple teams may be involved? </a:t>
            </a:r>
          </a:p>
          <a:p>
            <a:r>
              <a:rPr lang="en-US" dirty="0" smtClean="0"/>
              <a:t>And if you're not working directly in patient care, how do you make sure that your team leaders communicate the plan to the team? All of which are important in achieving safe patient outcomes. And if so, which strategies have you used that have been effective in communicating information? And equally as important, what things have you seen done or have you done yourself that really are not very effective and you'd want to be sure that you and others avoid doing? </a:t>
            </a:r>
          </a:p>
          <a:p>
            <a:r>
              <a:rPr lang="en-US" dirty="0" smtClean="0"/>
              <a:t>And what things have really been done by your team leaders in terms of communicating any changes that occur, which are inevitable, as you're moving through a plan for the team? So, again, the information is shared, there's a common vision, and everybody's working together regardless of the changing landscape, particularly in patient care. So when you move forward and you teach this module, try and get the participants to think about these questions and facilitate a discussion as you provide this for them. </a:t>
            </a:r>
          </a:p>
        </p:txBody>
      </p:sp>
      <p:sp>
        <p:nvSpPr>
          <p:cNvPr id="4" name="Slide Number Placeholder 3"/>
          <p:cNvSpPr>
            <a:spLocks noGrp="1"/>
          </p:cNvSpPr>
          <p:nvPr>
            <p:ph type="sldNum" sz="quarter" idx="10"/>
          </p:nvPr>
        </p:nvSpPr>
        <p:spPr/>
        <p:txBody>
          <a:bodyPr/>
          <a:lstStyle/>
          <a:p>
            <a:fld id="{CD7862B6-E3BF-402C-A022-A10921096356}" type="slidenum">
              <a:rPr lang="en-US" smtClean="0"/>
              <a:t>13</a:t>
            </a:fld>
            <a:endParaRPr lang="en-US"/>
          </a:p>
        </p:txBody>
      </p:sp>
    </p:spTree>
    <p:extLst>
      <p:ext uri="{BB962C8B-B14F-4D97-AF65-F5344CB8AC3E}">
        <p14:creationId xmlns:p14="http://schemas.microsoft.com/office/powerpoint/2010/main" val="40657871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let's look at a specific example. And I'll provide the following case study that you have in front of you. So after attending a TeamSTEPPS Master Training, a physician, nurse, leader in a level one trauma center decide that trauma resuscitations could be more effectively conducted at their institution. </a:t>
            </a:r>
          </a:p>
          <a:p>
            <a:r>
              <a:rPr lang="en-US" dirty="0" smtClean="0"/>
              <a:t>So currently, when a trauma alert is called to indicate the pending arrival of a severely injured patient, more staff show up to the trauma bay than needed, necessary equipment is sometimes missing or not functioning properly, and the lead trauma physician often shows up just as EMS is bringing the patient into the trauma bay. The newly trained Master Trainers observed that these practices have led to confusion and chaos that put patients at risk and result in valuable time being lost. </a:t>
            </a:r>
          </a:p>
          <a:p>
            <a:r>
              <a:rPr lang="en-US" dirty="0" smtClean="0"/>
              <a:t>Does this sound familiar? With regards to this scenario, what changes would you recommend to improve performance in the trauma bay? Consider your answers to those questions, and then select the Forward arrow to continue. </a:t>
            </a:r>
          </a:p>
        </p:txBody>
      </p:sp>
      <p:sp>
        <p:nvSpPr>
          <p:cNvPr id="4" name="Slide Number Placeholder 3"/>
          <p:cNvSpPr>
            <a:spLocks noGrp="1"/>
          </p:cNvSpPr>
          <p:nvPr>
            <p:ph type="sldNum" sz="quarter" idx="10"/>
          </p:nvPr>
        </p:nvSpPr>
        <p:spPr/>
        <p:txBody>
          <a:bodyPr/>
          <a:lstStyle/>
          <a:p>
            <a:fld id="{CD7862B6-E3BF-402C-A022-A10921096356}" type="slidenum">
              <a:rPr lang="en-US" smtClean="0"/>
              <a:t>14</a:t>
            </a:fld>
            <a:endParaRPr lang="en-US"/>
          </a:p>
        </p:txBody>
      </p:sp>
    </p:spTree>
    <p:extLst>
      <p:ext uri="{BB962C8B-B14F-4D97-AF65-F5344CB8AC3E}">
        <p14:creationId xmlns:p14="http://schemas.microsoft.com/office/powerpoint/2010/main" val="28749587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0" dirty="0" smtClean="0"/>
              <a:t>So as I think about this case, there are several opportunities for improvement in this setting. One of which might be that when a call comes in and there is a pending trauma that will be coming to the trauma bay, that there could be a brief of the appropriate individuals brought forward by the team leader to discuss the exact roles of every one when that particular patient arrived. Another example might be to assign somebody the role of just crowd control in those settings as we know that that can be a significant problem. </a:t>
            </a:r>
          </a:p>
          <a:p>
            <a:r>
              <a:rPr lang="en-US" sz="1400" b="0" dirty="0" smtClean="0"/>
              <a:t>So when you're teaching, have the participants read the case study. Then facilitate a discussion by asking them the same question-- what changes would you recommend to improve performance in the trauma bay from the example provided? And if you have suggestions that weren't mentioned by the group, be sure to share them with participants.</a:t>
            </a:r>
          </a:p>
          <a:p>
            <a:r>
              <a:rPr lang="en-US" sz="1400" b="0" dirty="0" smtClean="0"/>
              <a:t>You can also take this opportunity to think of examples from your own experience that might also apply. A simple one that many people are familiar with is that of the code blue team with similar experiences of too many people arriving, roles being unclear, and that also provides another opportunity for a case discussion as well. </a:t>
            </a:r>
          </a:p>
        </p:txBody>
      </p:sp>
      <p:sp>
        <p:nvSpPr>
          <p:cNvPr id="4" name="Slide Number Placeholder 3"/>
          <p:cNvSpPr>
            <a:spLocks noGrp="1"/>
          </p:cNvSpPr>
          <p:nvPr>
            <p:ph type="sldNum" sz="quarter" idx="10"/>
          </p:nvPr>
        </p:nvSpPr>
        <p:spPr/>
        <p:txBody>
          <a:bodyPr/>
          <a:lstStyle/>
          <a:p>
            <a:fld id="{CD7862B6-E3BF-402C-A022-A10921096356}" type="slidenum">
              <a:rPr lang="en-US" smtClean="0"/>
              <a:t>15</a:t>
            </a:fld>
            <a:endParaRPr lang="en-US"/>
          </a:p>
        </p:txBody>
      </p:sp>
    </p:spTree>
    <p:extLst>
      <p:ext uri="{BB962C8B-B14F-4D97-AF65-F5344CB8AC3E}">
        <p14:creationId xmlns:p14="http://schemas.microsoft.com/office/powerpoint/2010/main" val="40687289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when leading a team, how do we assign tasks and responsibilities? Well that's really the role of the team leader. So first of all, you want to know what are the tasks and roles that need to be assigned. So that seems obvious, but it's important in understanding the overall situation to provide that to people. </a:t>
            </a:r>
          </a:p>
          <a:p>
            <a:r>
              <a:rPr lang="en-US" dirty="0" smtClean="0"/>
              <a:t>And then assigning the tasks and roles based on some important issues, such as priorities, the work requirements, the resources available. And then you really have to determine which roles would be filled and allocate those tasks appropriately. And that relies upon understanding the knowledge, the experience, the skill, the availability, and really the abilities of those who are part of the team itself. </a:t>
            </a:r>
          </a:p>
          <a:p>
            <a:r>
              <a:rPr lang="en-US" dirty="0" smtClean="0"/>
              <a:t>And then doing that, you have to be sure that you communicate the expectations of everyone very clearly so that the team members know what is expected of them given those tasks and given their responsibilities. And the plan has to be clearly communicated to everyone. </a:t>
            </a:r>
          </a:p>
          <a:p>
            <a:r>
              <a:rPr lang="en-US" dirty="0" smtClean="0"/>
              <a:t>So thinking of a patient going to the operating room and the many different team members that are involved and the different roles that they play in making sure that they're clear to everyone and not assuming that people know their responsibilities. And then once that's communicated, it's important that you request feedback about the plan and about any progress towards the plan's goals, particularly should things change. </a:t>
            </a:r>
          </a:p>
          <a:p>
            <a:r>
              <a:rPr lang="en-US" dirty="0" smtClean="0"/>
              <a:t>So, for example, the setting that I certainly participate in the most is in the dialysis unit. And if something changes during the dialysis procedure, whether it's a technician or whether it's a nurse, they feel very comfortable in pointing out problems or concerns as we proceed through a treatment. And adjustments are made accordingly to take care of the patient. </a:t>
            </a:r>
          </a:p>
          <a:p>
            <a:r>
              <a:rPr lang="en-US" dirty="0" smtClean="0"/>
              <a:t>This is all provided and spelled out when the patient starts their treatment so everybody is well familiar with their own roles and responsibilities. But, again, the goal in that type of setting or most patient care settings is to make sure that the outcomes are achieved safely and that the patient has the best possible outcomes through the use of team efforts. </a:t>
            </a:r>
          </a:p>
        </p:txBody>
      </p:sp>
      <p:sp>
        <p:nvSpPr>
          <p:cNvPr id="4" name="Slide Number Placeholder 3"/>
          <p:cNvSpPr>
            <a:spLocks noGrp="1"/>
          </p:cNvSpPr>
          <p:nvPr>
            <p:ph type="sldNum" sz="quarter" idx="10"/>
          </p:nvPr>
        </p:nvSpPr>
        <p:spPr/>
        <p:txBody>
          <a:bodyPr/>
          <a:lstStyle/>
          <a:p>
            <a:fld id="{CD7862B6-E3BF-402C-A022-A10921096356}" type="slidenum">
              <a:rPr lang="en-US" smtClean="0"/>
              <a:t>16</a:t>
            </a:fld>
            <a:endParaRPr lang="en-US"/>
          </a:p>
        </p:txBody>
      </p:sp>
    </p:spTree>
    <p:extLst>
      <p:ext uri="{BB962C8B-B14F-4D97-AF65-F5344CB8AC3E}">
        <p14:creationId xmlns:p14="http://schemas.microsoft.com/office/powerpoint/2010/main" val="31328564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when you teach slide nine, you should ask the participants the following two questions and try and really focus on the discussion. And most of the time, people will draw from their previous experiences, and usually it's a good opportunity to have people think about how they've done things before and what they've seen done by others, both positive and negative. </a:t>
            </a:r>
          </a:p>
          <a:p>
            <a:r>
              <a:rPr lang="en-US" dirty="0" smtClean="0"/>
              <a:t>And the two questions are: </a:t>
            </a:r>
          </a:p>
          <a:p>
            <a:r>
              <a:rPr lang="en-US" dirty="0" smtClean="0"/>
              <a:t>How do team leaders assign tasks in their units once a plan has been established? </a:t>
            </a:r>
          </a:p>
          <a:p>
            <a:r>
              <a:rPr lang="en-US" dirty="0" smtClean="0"/>
              <a:t>And,</a:t>
            </a:r>
            <a:r>
              <a:rPr lang="en-US" baseline="0" dirty="0" smtClean="0"/>
              <a:t> w</a:t>
            </a:r>
            <a:r>
              <a:rPr lang="en-US" dirty="0" smtClean="0"/>
              <a:t>hat approaches to assigning these tasks and responsibilities really do work and what really doesn't work? </a:t>
            </a:r>
          </a:p>
          <a:p>
            <a:r>
              <a:rPr lang="en-US" dirty="0" smtClean="0"/>
              <a:t>So again, a discussion of these topics will get people to think about how they can better perform in their areas and also give them enough think about how they will teach these and model these behaviors for others as well. </a:t>
            </a:r>
          </a:p>
        </p:txBody>
      </p:sp>
      <p:sp>
        <p:nvSpPr>
          <p:cNvPr id="4" name="Slide Number Placeholder 3"/>
          <p:cNvSpPr>
            <a:spLocks noGrp="1"/>
          </p:cNvSpPr>
          <p:nvPr>
            <p:ph type="sldNum" sz="quarter" idx="10"/>
          </p:nvPr>
        </p:nvSpPr>
        <p:spPr/>
        <p:txBody>
          <a:bodyPr/>
          <a:lstStyle/>
          <a:p>
            <a:fld id="{CD7862B6-E3BF-402C-A022-A10921096356}" type="slidenum">
              <a:rPr lang="en-US" smtClean="0"/>
              <a:t>17</a:t>
            </a:fld>
            <a:endParaRPr lang="en-US"/>
          </a:p>
        </p:txBody>
      </p:sp>
    </p:spTree>
    <p:extLst>
      <p:ext uri="{BB962C8B-B14F-4D97-AF65-F5344CB8AC3E}">
        <p14:creationId xmlns:p14="http://schemas.microsoft.com/office/powerpoint/2010/main" val="10384742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let's talk about some very specific techniques that can be used, some of which you may be familiar with, but this is an opportunity to be very explicit about using TeamSTEPPS tools in improving patient safety. So let's start with talking about briefs. Now briefs are a strategy for sharing the plan when leading a team, and is done in advance of an event. So during a brief, it provides dedicated time for the team members to define the roles for the team to form, and to make it clear to the team who is the designated team leader. </a:t>
            </a:r>
          </a:p>
          <a:p>
            <a:r>
              <a:rPr lang="en-US" dirty="0" smtClean="0"/>
              <a:t>It also gives an opportunity</a:t>
            </a:r>
            <a:r>
              <a:rPr lang="en-US" baseline="0" dirty="0" smtClean="0"/>
              <a:t> </a:t>
            </a:r>
            <a:r>
              <a:rPr lang="en-US" dirty="0" smtClean="0"/>
              <a:t>to review the clinical status of any patients. For example, current status, the diagnosis, and status of each patient assigned to the team. And what is the plan of care for the patients for the day? And if someone is not working in direct patient care, what can they do as part of the health care team to contribute to the direct patient care outcomes as well? </a:t>
            </a:r>
          </a:p>
          <a:p>
            <a:r>
              <a:rPr lang="en-US" dirty="0" smtClean="0"/>
              <a:t>This also is a particularly good time to discuss issues that might affect how the team works. So are there resource issues that might be restricted during a particular period of time or during patient care? Any particular concerns? And it also provides an opportunity to very specifically define the goals and a plan to achieve those goals as part of the brief and as part of that discussion, making sure that everyone has a clear role and everyone has the same expectation for the successful outcome for the patient. </a:t>
            </a:r>
          </a:p>
          <a:p>
            <a:r>
              <a:rPr lang="en-US" dirty="0" smtClean="0"/>
              <a:t>And successful teams will measure their effectiveness based on how well they performed against that specific established plan that you have. Most of the time the briefs will be introduced and conducted by the designated team leader, but certainly all team members should actively present and participate in the brief. </a:t>
            </a:r>
          </a:p>
          <a:p>
            <a:r>
              <a:rPr lang="en-US" dirty="0" smtClean="0"/>
              <a:t>So this is an opportunity before an event for the entire team to get together under the leadership of either designated or sometimes situational leader to discuss all of the aspects of what will be coming forward so everybody is clear in their expectations, their roles. And so there is a common vision and a common plan, and the best opportunity to achieve the safest outcome for the patient care. </a:t>
            </a:r>
          </a:p>
        </p:txBody>
      </p:sp>
      <p:sp>
        <p:nvSpPr>
          <p:cNvPr id="4" name="Slide Number Placeholder 3"/>
          <p:cNvSpPr>
            <a:spLocks noGrp="1"/>
          </p:cNvSpPr>
          <p:nvPr>
            <p:ph type="sldNum" sz="quarter" idx="10"/>
          </p:nvPr>
        </p:nvSpPr>
        <p:spPr/>
        <p:txBody>
          <a:bodyPr/>
          <a:lstStyle/>
          <a:p>
            <a:fld id="{CD7862B6-E3BF-402C-A022-A10921096356}" type="slidenum">
              <a:rPr lang="en-US" smtClean="0"/>
              <a:t>18</a:t>
            </a:fld>
            <a:endParaRPr lang="en-US"/>
          </a:p>
        </p:txBody>
      </p:sp>
    </p:spTree>
    <p:extLst>
      <p:ext uri="{BB962C8B-B14F-4D97-AF65-F5344CB8AC3E}">
        <p14:creationId xmlns:p14="http://schemas.microsoft.com/office/powerpoint/2010/main" val="23989776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i="0" u="none" dirty="0" smtClean="0"/>
              <a:t>When you teach, you'll use slide ten to view and discuss a video example of a briefing. As you view the video, think about how you would answer the following questions. Who's the designated team leader? Did the team develop a comprehensive plan for Mrs. Keys? And did the team address contingencies? And was the patient involved in those discussions? </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i="0" u="none" dirty="0" smtClean="0"/>
              <a:t>The video is available on the web for viewing. Selecting the slide image will open a new browser window so you can view the video. After viewing, please return to this browser window to continue the module. </a:t>
            </a:r>
          </a:p>
        </p:txBody>
      </p:sp>
      <p:sp>
        <p:nvSpPr>
          <p:cNvPr id="4" name="Slide Number Placeholder 3"/>
          <p:cNvSpPr>
            <a:spLocks noGrp="1"/>
          </p:cNvSpPr>
          <p:nvPr>
            <p:ph type="sldNum" sz="quarter" idx="10"/>
          </p:nvPr>
        </p:nvSpPr>
        <p:spPr/>
        <p:txBody>
          <a:bodyPr/>
          <a:lstStyle/>
          <a:p>
            <a:fld id="{CD7862B6-E3BF-402C-A022-A10921096356}" type="slidenum">
              <a:rPr lang="en-US" smtClean="0"/>
              <a:t>19</a:t>
            </a:fld>
            <a:endParaRPr lang="en-US"/>
          </a:p>
        </p:txBody>
      </p:sp>
    </p:spTree>
    <p:extLst>
      <p:ext uri="{BB962C8B-B14F-4D97-AF65-F5344CB8AC3E}">
        <p14:creationId xmlns:p14="http://schemas.microsoft.com/office/powerpoint/2010/main" val="16679441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latin typeface="+mn-lt"/>
              </a:rPr>
              <a:t>This online course will walk you through the TeamSTEPPS content just as you will present it when you train your colleagues and staff at your facility. It teaches you all the concepts that comprise the TeamSTEPPS initiative while also teaching you how to teach the TeamSTEPPS content to your colleagues and staff. Use the navigation buttons on the lower right to work through the online modules. Select the forward arrow to move to the next slide, and select the back arrow to go back to the previous slide</a:t>
            </a:r>
            <a:r>
              <a:rPr lang="en-US" sz="1200" smtClean="0">
                <a:latin typeface="+mn-lt"/>
              </a:rPr>
              <a:t>. </a:t>
            </a:r>
            <a:endParaRPr lang="en-US" sz="1200" dirty="0">
              <a:latin typeface="+mn-lt"/>
            </a:endParaRPr>
          </a:p>
        </p:txBody>
      </p:sp>
      <p:sp>
        <p:nvSpPr>
          <p:cNvPr id="4" name="Slide Number Placeholder 3"/>
          <p:cNvSpPr>
            <a:spLocks noGrp="1"/>
          </p:cNvSpPr>
          <p:nvPr>
            <p:ph type="sldNum" sz="quarter" idx="10"/>
          </p:nvPr>
        </p:nvSpPr>
        <p:spPr/>
        <p:txBody>
          <a:bodyPr/>
          <a:lstStyle/>
          <a:p>
            <a:fld id="{5EAC615A-F48D-40F0-8B71-F4E3DC5E4395}" type="slidenum">
              <a:rPr lang="en-US" smtClean="0"/>
              <a:t>2</a:t>
            </a:fld>
            <a:endParaRPr lang="en-US"/>
          </a:p>
        </p:txBody>
      </p:sp>
    </p:spTree>
    <p:extLst>
      <p:ext uri="{BB962C8B-B14F-4D97-AF65-F5344CB8AC3E}">
        <p14:creationId xmlns:p14="http://schemas.microsoft.com/office/powerpoint/2010/main" val="39796103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Did you identify Dr. Upton as the designated team leader? He set the tone by coordinating the brief and establishing a plan of care for Mrs. Keys. </a:t>
            </a:r>
          </a:p>
          <a:p>
            <a:r>
              <a:rPr lang="en-US" dirty="0" smtClean="0"/>
              <a:t>Do you agree that a comprehensive plan was developed for Mrs. Keys? Dr. Upton sought input from all team members before communicating the care plan. Team members were well aware of their roles and responsibilities and were eager to share information and questions were encouraged. </a:t>
            </a:r>
          </a:p>
          <a:p>
            <a:r>
              <a:rPr lang="en-US" dirty="0" smtClean="0"/>
              <a:t>Were you able to identify the contingencies the team addressed and how the patient was included in those discussions? The team understood what specific factors could lead to a C-section, and Dr. Upton made plans to communicate that information to Mrs. Keys.</a:t>
            </a:r>
          </a:p>
          <a:p>
            <a:r>
              <a:rPr lang="en-US" dirty="0" smtClean="0"/>
              <a:t>When you teach this module, after playing the video, facilitate the discussion using these same questions. If not covered by the participants, be sure to add the correct responses just as I have done.</a:t>
            </a:r>
          </a:p>
          <a:p>
            <a:r>
              <a:rPr lang="en-US" dirty="0" smtClean="0"/>
              <a:t>Refer to page 13 in the Instructor Guide for detailed explanation of facilitating discussion of this video.</a:t>
            </a:r>
          </a:p>
        </p:txBody>
      </p:sp>
      <p:sp>
        <p:nvSpPr>
          <p:cNvPr id="4" name="Slide Number Placeholder 3"/>
          <p:cNvSpPr>
            <a:spLocks noGrp="1"/>
          </p:cNvSpPr>
          <p:nvPr>
            <p:ph type="sldNum" sz="quarter" idx="10"/>
          </p:nvPr>
        </p:nvSpPr>
        <p:spPr/>
        <p:txBody>
          <a:bodyPr/>
          <a:lstStyle/>
          <a:p>
            <a:fld id="{CD7862B6-E3BF-402C-A022-A10921096356}" type="slidenum">
              <a:rPr lang="en-US" smtClean="0"/>
              <a:t>20</a:t>
            </a:fld>
            <a:endParaRPr lang="en-US"/>
          </a:p>
        </p:txBody>
      </p:sp>
    </p:spTree>
    <p:extLst>
      <p:ext uri="{BB962C8B-B14F-4D97-AF65-F5344CB8AC3E}">
        <p14:creationId xmlns:p14="http://schemas.microsoft.com/office/powerpoint/2010/main" val="19655556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several ways to do the briefing, and there are briefing checklist tools that can be used. So similar to thinking about how important it is to make sure that when we are flying that we want everybody involved in the flight to make sure that the plane both leaves and arrives safely that we will be flying on, there's a checklist. And the team leader is responsible to make sure that items on the checklist are covered based on the roles of the members of the team. So conducting a brief at the beginning of the day or shift or prior to a specific procedure or a case is the perfect time to make sure that the goals for the patient are clearly communicated to all members of the team and best provides the opportunity to ensure patient safety. </a:t>
            </a:r>
          </a:p>
          <a:p>
            <a:r>
              <a:rPr lang="en-US" dirty="0" smtClean="0"/>
              <a:t>So, for example, if a patient has to undergo a specific procedure, for example, in my area in nephrology, a procedure such as a kidney biopsy, the briefing checklist is very important in terms of making sure that the patient has been well informed of the procedure, that the appropriate consents have been signed, that the appropriate bleeding tests have been reviewed, the patient's blood pressure is appropriate, and that all the necessary things for the procedure are performed before anyone even brings the patient into a procedure area or begins to prep a patient for that. And I'm sure there are many examples you can think of in your own areas that are very, very similar regardless of what the procedure or what the event will be. So if you think about checklists, one of the most important checklists that have been developed is the surgical safety checklist, which has been developed by the World Health Organization, WHO, which is used to promote safety in surgical procedures. And this list itself has three phases of an operation which correspond to the different periods in the procedure. </a:t>
            </a:r>
          </a:p>
          <a:p>
            <a:r>
              <a:rPr lang="en-US" dirty="0" smtClean="0"/>
              <a:t>First of all, before the induction of anesthesia there's a sign in. Second of all, before the incision of the skin, which is the time out. And third, before the patient leaves the operating room, a sign out. And during each phase, a checklist coordinator has to confirm that the surgical team completed the list of tasks before it proceeds with the next phase. And while the surgical checklist seems that it adds something to the procedure, what it really adds is safety. And this is a checklist that has been studied extensively and is evidence based and is particularly effective in almost all procedures. </a:t>
            </a:r>
          </a:p>
          <a:p>
            <a:r>
              <a:rPr lang="en-US" dirty="0" smtClean="0"/>
              <a:t>So those of you who are spending a lot of time in the operating room are much more familiar with it, but this is the same type of procedure and checklist similar to what we're doing in all procedures and all events. So when you teach this module to others, you should ask questions that are based on whatever examples you share and ask people to share examples, such as:</a:t>
            </a:r>
          </a:p>
          <a:p>
            <a:r>
              <a:rPr lang="en-US" dirty="0" smtClean="0"/>
              <a:t>Have they participated in briefs? Did the items on the checklist occur? And if not, what was done? And if they were designing a brief checklist for a unit, what items would they include? When would you do a briefing, and who would you expect to attend? </a:t>
            </a:r>
          </a:p>
          <a:p>
            <a:r>
              <a:rPr lang="en-US" dirty="0" smtClean="0"/>
              <a:t>So this again is another opportunity to assure that anything we do in health care is performed as safely as possible. </a:t>
            </a:r>
          </a:p>
        </p:txBody>
      </p:sp>
      <p:sp>
        <p:nvSpPr>
          <p:cNvPr id="4" name="Slide Number Placeholder 3"/>
          <p:cNvSpPr>
            <a:spLocks noGrp="1"/>
          </p:cNvSpPr>
          <p:nvPr>
            <p:ph type="sldNum" sz="quarter" idx="10"/>
          </p:nvPr>
        </p:nvSpPr>
        <p:spPr/>
        <p:txBody>
          <a:bodyPr/>
          <a:lstStyle/>
          <a:p>
            <a:fld id="{CD7862B6-E3BF-402C-A022-A10921096356}" type="slidenum">
              <a:rPr lang="en-US" smtClean="0"/>
              <a:t>21</a:t>
            </a:fld>
            <a:endParaRPr lang="en-US"/>
          </a:p>
        </p:txBody>
      </p:sp>
    </p:spTree>
    <p:extLst>
      <p:ext uri="{BB962C8B-B14F-4D97-AF65-F5344CB8AC3E}">
        <p14:creationId xmlns:p14="http://schemas.microsoft.com/office/powerpoint/2010/main" val="14939001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a TeamSTEPPS Master Trainer, you may choose to implement briefings as a strategy to improve coordination of care in your unit or work environment. You may also choose to develop a checklist as a tool to guide these briefs. The purpose of this exercise is to develop a checklist to facilitate briefings in your unit, work area, or organization. </a:t>
            </a:r>
          </a:p>
          <a:p>
            <a:r>
              <a:rPr lang="en-US" dirty="0" smtClean="0"/>
              <a:t>When you teach this module, have participants form small groups with others from their unit or work area. Give participants approximately 10 minutes to discuss and answer the following within their team. Identify when, why, and where briefings might be conducted. Note who should lead the brief and who should participate. Develop a checklist for guiding the brief. What outcomes would you expect to see as a result of implementing briefs? </a:t>
            </a:r>
          </a:p>
          <a:p>
            <a:r>
              <a:rPr lang="en-US" dirty="0" smtClean="0"/>
              <a:t>After 10 minutes, reconvene the group and ask the small groups to report on what they developed and their expected outcomes. For the purpose of this course, take five minutes now to consider your responses and write them down. These can be used to share with the class when you present. Refer to page 15 in the instructor guide for details on facilitating this exercise. If you have questions, you can ask them via email by selecting the Question Mark button. </a:t>
            </a:r>
          </a:p>
        </p:txBody>
      </p:sp>
      <p:sp>
        <p:nvSpPr>
          <p:cNvPr id="4" name="Slide Number Placeholder 3"/>
          <p:cNvSpPr>
            <a:spLocks noGrp="1"/>
          </p:cNvSpPr>
          <p:nvPr>
            <p:ph type="sldNum" sz="quarter" idx="10"/>
          </p:nvPr>
        </p:nvSpPr>
        <p:spPr/>
        <p:txBody>
          <a:bodyPr/>
          <a:lstStyle/>
          <a:p>
            <a:fld id="{CD7862B6-E3BF-402C-A022-A10921096356}" type="slidenum">
              <a:rPr lang="en-US" smtClean="0"/>
              <a:t>22</a:t>
            </a:fld>
            <a:endParaRPr lang="en-US"/>
          </a:p>
        </p:txBody>
      </p:sp>
    </p:spTree>
    <p:extLst>
      <p:ext uri="{BB962C8B-B14F-4D97-AF65-F5344CB8AC3E}">
        <p14:creationId xmlns:p14="http://schemas.microsoft.com/office/powerpoint/2010/main" val="17077970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a second technique that is often used is called the huddle, which is a tool that communicates adjustments to a plan that you already have in place. It's really sort of an ad hoc type of approach. And so when something changes or there's an event, it's getting the team together for a brief discussion to make adjustments based on the members of the team's input. So the team leader, who often will be the one to call the huddle, wants to get the team together to discuss specific issues such as any critical issues that are actively emerging to anticipate any outcomes and likely contingencies</a:t>
            </a:r>
            <a:r>
              <a:rPr lang="en-US" smtClean="0"/>
              <a:t>. </a:t>
            </a:r>
            <a:endParaRPr lang="en-US" dirty="0" smtClean="0"/>
          </a:p>
          <a:p>
            <a:r>
              <a:rPr lang="en-US" dirty="0" smtClean="0"/>
              <a:t>And at that time, the resources can be assigned and everyone on the team has an opportunity to express concerns. This may be the case, for example, if a designated team leader is managing many patients and is relying on other teams to provide information, this provides a good opportunity for that discussion and transmission of information. These type of important updates for information can be provided using huddles. </a:t>
            </a:r>
          </a:p>
          <a:p>
            <a:r>
              <a:rPr lang="en-US" dirty="0" smtClean="0"/>
              <a:t>So, for example, think about the times that there are teams of physicians who are making rounds and an acute event occurs on a specific patient. Rather than immediately watching everyone rush off to provide care, this provides an opportunity using a huddle to have a very brief discussion which can be often as short as 60 seconds to two minutes to very quickly identify what the concerns are, how to assign the resources, how to anticipate the problems, and make critical decisions that will assure the most effective care during an acute setting. </a:t>
            </a:r>
          </a:p>
        </p:txBody>
      </p:sp>
      <p:sp>
        <p:nvSpPr>
          <p:cNvPr id="4" name="Slide Number Placeholder 3"/>
          <p:cNvSpPr>
            <a:spLocks noGrp="1"/>
          </p:cNvSpPr>
          <p:nvPr>
            <p:ph type="sldNum" sz="quarter" idx="10"/>
          </p:nvPr>
        </p:nvSpPr>
        <p:spPr/>
        <p:txBody>
          <a:bodyPr/>
          <a:lstStyle/>
          <a:p>
            <a:fld id="{CD7862B6-E3BF-402C-A022-A10921096356}" type="slidenum">
              <a:rPr lang="en-US" smtClean="0"/>
              <a:t>23</a:t>
            </a:fld>
            <a:endParaRPr lang="en-US"/>
          </a:p>
        </p:txBody>
      </p:sp>
    </p:spTree>
    <p:extLst>
      <p:ext uri="{BB962C8B-B14F-4D97-AF65-F5344CB8AC3E}">
        <p14:creationId xmlns:p14="http://schemas.microsoft.com/office/powerpoint/2010/main" val="17305321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i="0" u="none" dirty="0" smtClean="0"/>
              <a:t>When you teach, you will use slide 13 to view and discuss a video example of a huddle. As you view the video, think about how you would answer the following questions. What event necessitated the need for the huddle? And what key information was shared in the huddle? </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i="0" u="none" dirty="0" smtClean="0"/>
              <a:t>The video is available on the web for viewing. Selecting the slide image will open a new browser window so you can view the video. After viewing, please return to this browser window to continue the module. </a:t>
            </a:r>
          </a:p>
        </p:txBody>
      </p:sp>
      <p:sp>
        <p:nvSpPr>
          <p:cNvPr id="4" name="Slide Number Placeholder 3"/>
          <p:cNvSpPr>
            <a:spLocks noGrp="1"/>
          </p:cNvSpPr>
          <p:nvPr>
            <p:ph type="sldNum" sz="quarter" idx="10"/>
          </p:nvPr>
        </p:nvSpPr>
        <p:spPr/>
        <p:txBody>
          <a:bodyPr/>
          <a:lstStyle/>
          <a:p>
            <a:fld id="{CD7862B6-E3BF-402C-A022-A10921096356}" type="slidenum">
              <a:rPr lang="en-US" smtClean="0"/>
              <a:t>24</a:t>
            </a:fld>
            <a:endParaRPr lang="en-US"/>
          </a:p>
        </p:txBody>
      </p:sp>
    </p:spTree>
    <p:extLst>
      <p:ext uri="{BB962C8B-B14F-4D97-AF65-F5344CB8AC3E}">
        <p14:creationId xmlns:p14="http://schemas.microsoft.com/office/powerpoint/2010/main" val="29235083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Times New Roman" pitchFamily="18" charset="0"/>
                <a:ea typeface="+mn-ea"/>
                <a:cs typeface="+mn-cs"/>
              </a:rPr>
              <a:t>What event necessitated the need for the huddle? </a:t>
            </a:r>
          </a:p>
          <a:p>
            <a:pPr lvl="0"/>
            <a:r>
              <a:rPr lang="en-US" sz="1200" kern="1200" dirty="0" smtClean="0">
                <a:solidFill>
                  <a:schemeClr val="tx1"/>
                </a:solidFill>
                <a:effectLst/>
                <a:latin typeface="Times New Roman" pitchFamily="18" charset="0"/>
                <a:ea typeface="+mn-ea"/>
                <a:cs typeface="+mn-cs"/>
              </a:rPr>
              <a:t>As you observe, the patient’s ECG indicated a possible acute MI requiring additional team action, planning, and coordination, due to the emergent nature of the patient’s condition.</a:t>
            </a:r>
          </a:p>
          <a:p>
            <a:pPr lvl="0"/>
            <a:r>
              <a:rPr lang="en-US" sz="1200" kern="1200" dirty="0" smtClean="0">
                <a:solidFill>
                  <a:schemeClr val="tx1"/>
                </a:solidFill>
                <a:effectLst/>
                <a:latin typeface="Times New Roman" pitchFamily="18" charset="0"/>
                <a:ea typeface="+mn-ea"/>
                <a:cs typeface="+mn-cs"/>
              </a:rPr>
              <a:t>What key information was shared in the huddle?</a:t>
            </a:r>
          </a:p>
          <a:p>
            <a:pPr lvl="0"/>
            <a:r>
              <a:rPr lang="en-US" sz="1200" kern="1200" dirty="0" smtClean="0">
                <a:solidFill>
                  <a:schemeClr val="tx1"/>
                </a:solidFill>
                <a:effectLst/>
                <a:latin typeface="Times New Roman" pitchFamily="18" charset="0"/>
                <a:ea typeface="+mn-ea"/>
                <a:cs typeface="+mn-cs"/>
              </a:rPr>
              <a:t>Your response should include the most recent patient history and current status, the distribution of tasks and workload, and the emergent plan of care.</a:t>
            </a:r>
          </a:p>
          <a:p>
            <a:pPr lvl="0"/>
            <a:r>
              <a:rPr lang="en-US" sz="1200" kern="1200" dirty="0" smtClean="0">
                <a:solidFill>
                  <a:schemeClr val="tx1"/>
                </a:solidFill>
                <a:effectLst/>
                <a:latin typeface="Times New Roman" pitchFamily="18" charset="0"/>
                <a:ea typeface="+mn-ea"/>
                <a:cs typeface="+mn-cs"/>
              </a:rPr>
              <a:t>When you instruct this module, ask these same two questions to the group after they have viewed the video.</a:t>
            </a:r>
          </a:p>
          <a:p>
            <a:pPr lvl="0"/>
            <a:r>
              <a:rPr lang="en-US" sz="1200" kern="1200" dirty="0" smtClean="0">
                <a:solidFill>
                  <a:schemeClr val="tx1"/>
                </a:solidFill>
                <a:effectLst/>
                <a:latin typeface="Times New Roman" pitchFamily="18" charset="0"/>
                <a:ea typeface="+mn-ea"/>
                <a:cs typeface="+mn-cs"/>
              </a:rPr>
              <a:t>Refer to page 16 in the Instructor Guide for additional detail on facilitating these discussion questions.</a:t>
            </a:r>
          </a:p>
        </p:txBody>
      </p:sp>
      <p:sp>
        <p:nvSpPr>
          <p:cNvPr id="4" name="Slide Number Placeholder 3"/>
          <p:cNvSpPr>
            <a:spLocks noGrp="1"/>
          </p:cNvSpPr>
          <p:nvPr>
            <p:ph type="sldNum" sz="quarter" idx="10"/>
          </p:nvPr>
        </p:nvSpPr>
        <p:spPr/>
        <p:txBody>
          <a:bodyPr/>
          <a:lstStyle/>
          <a:p>
            <a:fld id="{CD7862B6-E3BF-402C-A022-A10921096356}" type="slidenum">
              <a:rPr lang="en-US" smtClean="0"/>
              <a:t>25</a:t>
            </a:fld>
            <a:endParaRPr lang="en-US"/>
          </a:p>
        </p:txBody>
      </p:sp>
    </p:spTree>
    <p:extLst>
      <p:ext uri="{BB962C8B-B14F-4D97-AF65-F5344CB8AC3E}">
        <p14:creationId xmlns:p14="http://schemas.microsoft.com/office/powerpoint/2010/main" val="4053927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having discussed both briefs and huddles, another important team activity is the debrief. And this is a tool that is often underutilized. And it's particularly important because research has shown that using a debrief, teams can most effectively look through and criticize their own performance and activity in a positive way to assure that in future events, they can provide the best care. </a:t>
            </a:r>
          </a:p>
          <a:p>
            <a:r>
              <a:rPr lang="en-US" dirty="0" smtClean="0"/>
              <a:t>So it may be difficult to find times to actually sit down and do a debrief, and people think that it takes a lot of time. It's important, and the TeamSTEPPS program particularly advocates the use of an after-action review using a debrief that, as new Master Trainers in particular, you should try and include opportunities to debrief for critical team events. And what's important to think about is that this is not a debrief, necessarily, because things went poorly, but to take advantage of the opportunity to look at when things went well. </a:t>
            </a:r>
          </a:p>
          <a:p>
            <a:r>
              <a:rPr lang="en-US" dirty="0" smtClean="0"/>
              <a:t>Too often, there's a difficult patient outcome and people come together to discuss what they could have done to prevent the problem. But equally as important, when outcomes are good, when things go particularly well, it's important for team members to get together and discuss those issues that made the performance go particularly well. So these really are an excellent learning opportunity for the team members. And they do promote the implementation of TeamSTEPPS as well. </a:t>
            </a:r>
          </a:p>
          <a:p>
            <a:r>
              <a:rPr lang="en-US" dirty="0" smtClean="0"/>
              <a:t>When doing a debrief, what you really want to be able to do is accurately go through the events that occurred and document them, analyze why an event occurred if that was a problem-- regardless, you want to know what worked and what didn't work. And you want to discuss those things that you learned from the event that will actually make the plan better the next time around. And you want to reinforce those. So particularly for members of the team that perform particularly well, it gives a good opportunity to reinforce the behaviors that they performed and let them know that what they did significantly and positively contributed to patient care. </a:t>
            </a:r>
          </a:p>
          <a:p>
            <a:r>
              <a:rPr lang="en-US" dirty="0" smtClean="0"/>
              <a:t>Then, you want to find some way that you can actually formally change that existing plan that you used to have to incorporate the new lessons so the next time things also go well. Now, when you do debriefs, it's important to keep several things in mind. They're most effective when you conduct them in an environment and in a setting where people can fairly and honestly talk about mistakes that might have been done, and see this as a learning opportunity. </a:t>
            </a:r>
          </a:p>
          <a:p>
            <a:r>
              <a:rPr lang="en-US" dirty="0" smtClean="0"/>
              <a:t>The debrief needs to be kept short. If they're consistently concise and short, maybe three minutes or less, then they're not seen as a burden, but seen as an asset to patient care. And they need to be facilitated by the team leader. And they really need to relate to the specific team goals or address particular issues that have to do with recent team actions. And they should always focus on performance improvement and not on specific behaviors of individuals within the team. So you want to go out of your way to avoid assigning blame or failure to specific individuals, or if things didn't go well, for individuals to feel that they were at fault. </a:t>
            </a:r>
          </a:p>
          <a:p>
            <a:r>
              <a:rPr lang="en-US" dirty="0" smtClean="0"/>
              <a:t>So for example, one opportunity might be a very difficult patient in an intensive care unit who is intubated for pneumonia, some other problem, and is subsequently </a:t>
            </a:r>
            <a:r>
              <a:rPr lang="en-US" dirty="0" err="1" smtClean="0"/>
              <a:t>extubated</a:t>
            </a:r>
            <a:r>
              <a:rPr lang="en-US" dirty="0" smtClean="0"/>
              <a:t> within a very, or relatively, short period of time-- shorter than most people would have expected. That would be a great opportunity to sit down and talk about the patient, and say, what was it that facilitated </a:t>
            </a:r>
            <a:r>
              <a:rPr lang="en-US" dirty="0" err="1" smtClean="0"/>
              <a:t>extubating</a:t>
            </a:r>
            <a:r>
              <a:rPr lang="en-US" dirty="0" smtClean="0"/>
              <a:t> this difficult patient so much more rapidly. Was it the equipment that was available? Was it support provided by the respiratory therapist? Was it certain medications that were used-- postures, other behaviors? But again, a short debriefing following both events that go well, as well as those that don't go well, provide an excellent opportunity to improve patient care for continuous improvement.</a:t>
            </a:r>
          </a:p>
        </p:txBody>
      </p:sp>
      <p:sp>
        <p:nvSpPr>
          <p:cNvPr id="4" name="Slide Number Placeholder 3"/>
          <p:cNvSpPr>
            <a:spLocks noGrp="1"/>
          </p:cNvSpPr>
          <p:nvPr>
            <p:ph type="sldNum" sz="quarter" idx="10"/>
          </p:nvPr>
        </p:nvSpPr>
        <p:spPr/>
        <p:txBody>
          <a:bodyPr/>
          <a:lstStyle/>
          <a:p>
            <a:fld id="{CD7862B6-E3BF-402C-A022-A10921096356}" type="slidenum">
              <a:rPr lang="en-US" smtClean="0"/>
              <a:t>26</a:t>
            </a:fld>
            <a:endParaRPr lang="en-US"/>
          </a:p>
        </p:txBody>
      </p:sp>
    </p:spTree>
    <p:extLst>
      <p:ext uri="{BB962C8B-B14F-4D97-AF65-F5344CB8AC3E}">
        <p14:creationId xmlns:p14="http://schemas.microsoft.com/office/powerpoint/2010/main" val="307048423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smtClean="0"/>
              <a:t>Now if we turn our attention to debriefing in a little more detail, you can also think about debriefing as even having its own checklist as well. So those are shown in the slide. And there's some specific things that one can always ask when doing a debriefing The simple questions are, what do we do well? And what did we perform not so well that we really could improve upon? </a:t>
            </a:r>
          </a:p>
          <a:p>
            <a:pPr eaLnBrk="1" hangingPunct="1"/>
            <a:r>
              <a:rPr lang="en-US" altLang="en-US" dirty="0" smtClean="0"/>
              <a:t>And when doing that, using the debrief checklist, you can recap the situation and the events. You can think about which specific information needs to be discussed. And then really, as the team leader, you want to be the one who is summarizing the lessons that are learned and set the goals for improvement. </a:t>
            </a:r>
          </a:p>
          <a:p>
            <a:pPr eaLnBrk="1" hangingPunct="1"/>
            <a:r>
              <a:rPr lang="en-US" altLang="en-US" dirty="0" smtClean="0"/>
              <a:t>And the debrief checklist can be found in the TeamSTEPPS pocket guide which is an easy way to remember a lot of this information. But again, focusing on understanding the importance of doing a debrief, keeping it short, and that you can use a structured approach, again, as a way to improve patient care.</a:t>
            </a:r>
          </a:p>
        </p:txBody>
      </p:sp>
      <p:sp>
        <p:nvSpPr>
          <p:cNvPr id="4" name="Slide Number Placeholder 3"/>
          <p:cNvSpPr>
            <a:spLocks noGrp="1"/>
          </p:cNvSpPr>
          <p:nvPr>
            <p:ph type="sldNum" sz="quarter" idx="10"/>
          </p:nvPr>
        </p:nvSpPr>
        <p:spPr/>
        <p:txBody>
          <a:bodyPr/>
          <a:lstStyle/>
          <a:p>
            <a:fld id="{CD7862B6-E3BF-402C-A022-A10921096356}" type="slidenum">
              <a:rPr lang="en-US" smtClean="0"/>
              <a:t>27</a:t>
            </a:fld>
            <a:endParaRPr lang="en-US"/>
          </a:p>
        </p:txBody>
      </p:sp>
    </p:spTree>
    <p:extLst>
      <p:ext uri="{BB962C8B-B14F-4D97-AF65-F5344CB8AC3E}">
        <p14:creationId xmlns:p14="http://schemas.microsoft.com/office/powerpoint/2010/main" val="21556213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effectLst/>
                <a:latin typeface="Times New Roman" pitchFamily="18" charset="0"/>
                <a:ea typeface="+mn-ea"/>
                <a:cs typeface="+mn-cs"/>
              </a:rPr>
              <a:t>The following video provides an excellent opportunity to watch a debriefing in action. Watch how Dr. Upton leads the Labor and Delivery team debrief immediately following a procedure. This is a real-time debriefing and shows how efficiently, effectively, and in a very short time period, he's able to achieve the necessary elements of a debriefing. </a:t>
            </a: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effectLst/>
                <a:latin typeface="Times New Roman" pitchFamily="18" charset="0"/>
                <a:ea typeface="+mn-ea"/>
                <a:cs typeface="+mn-cs"/>
              </a:rPr>
              <a:t>After viewing this video, take a few minutes and consider the following two questions. What were some of the positive effects from this debriefing? And secondly, how would you describe the tone set by Dr. Upton for the debrief? </a:t>
            </a: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effectLst/>
                <a:latin typeface="Times New Roman" pitchFamily="18" charset="0"/>
                <a:ea typeface="+mn-ea"/>
                <a:cs typeface="+mn-cs"/>
              </a:rPr>
              <a:t>This video is available on the web for viewing. Select the slide image and open a new browser window so you can view the video. And after you view it, please return to this browser window to continue this module. </a:t>
            </a:r>
          </a:p>
        </p:txBody>
      </p:sp>
      <p:sp>
        <p:nvSpPr>
          <p:cNvPr id="4" name="Slide Number Placeholder 3"/>
          <p:cNvSpPr>
            <a:spLocks noGrp="1"/>
          </p:cNvSpPr>
          <p:nvPr>
            <p:ph type="sldNum" sz="quarter" idx="10"/>
          </p:nvPr>
        </p:nvSpPr>
        <p:spPr/>
        <p:txBody>
          <a:bodyPr/>
          <a:lstStyle/>
          <a:p>
            <a:fld id="{CD7862B6-E3BF-402C-A022-A10921096356}" type="slidenum">
              <a:rPr lang="en-US" smtClean="0"/>
              <a:t>28</a:t>
            </a:fld>
            <a:endParaRPr lang="en-US"/>
          </a:p>
        </p:txBody>
      </p:sp>
    </p:spTree>
    <p:extLst>
      <p:ext uri="{BB962C8B-B14F-4D97-AF65-F5344CB8AC3E}">
        <p14:creationId xmlns:p14="http://schemas.microsoft.com/office/powerpoint/2010/main" val="165151327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Times New Roman" pitchFamily="18" charset="0"/>
                <a:ea typeface="+mn-ea"/>
                <a:cs typeface="+mn-cs"/>
              </a:rPr>
              <a:t>Did you observe the following positive effects from Dr. Upton's debrief? That team members shared best practices that improved individual and overall team performance. All team members were encouraged to participate. The debrief reinforced that teamwork skills produce good outcomes. And staff were able to self learn and provide juniors with a teaching opportunity. </a:t>
            </a:r>
          </a:p>
          <a:p>
            <a:pPr lvl="0"/>
            <a:r>
              <a:rPr lang="en-US" sz="1200" kern="1200" dirty="0" smtClean="0">
                <a:solidFill>
                  <a:schemeClr val="tx1"/>
                </a:solidFill>
                <a:effectLst/>
                <a:latin typeface="Times New Roman" pitchFamily="18" charset="0"/>
                <a:ea typeface="+mn-ea"/>
                <a:cs typeface="+mn-cs"/>
              </a:rPr>
              <a:t>Now thinking about the tone Dr. Upton set, did you identify the following? That he set a positive tone for open communication. Feedback was encouraged. He facilitated lessons learned. And he reinforced team behaviors and successes with the team. </a:t>
            </a:r>
          </a:p>
          <a:p>
            <a:pPr lvl="0"/>
            <a:r>
              <a:rPr lang="en-US" sz="1200" kern="1200" dirty="0" smtClean="0">
                <a:solidFill>
                  <a:schemeClr val="tx1"/>
                </a:solidFill>
                <a:effectLst/>
                <a:latin typeface="Times New Roman" pitchFamily="18" charset="0"/>
                <a:ea typeface="+mn-ea"/>
                <a:cs typeface="+mn-cs"/>
              </a:rPr>
              <a:t>When you're teaching this module, after viewing the video, facilitate discussion by asking participants these same questions I just asked you. If any of these observations are missed, be sure to add them to the discussion. You can refer to page 19 in the instructor guide for more details on facilitating discussion of this video.</a:t>
            </a:r>
          </a:p>
        </p:txBody>
      </p:sp>
      <p:sp>
        <p:nvSpPr>
          <p:cNvPr id="4" name="Slide Number Placeholder 3"/>
          <p:cNvSpPr>
            <a:spLocks noGrp="1"/>
          </p:cNvSpPr>
          <p:nvPr>
            <p:ph type="sldNum" sz="quarter" idx="10"/>
          </p:nvPr>
        </p:nvSpPr>
        <p:spPr/>
        <p:txBody>
          <a:bodyPr/>
          <a:lstStyle/>
          <a:p>
            <a:fld id="{CD7862B6-E3BF-402C-A022-A10921096356}" type="slidenum">
              <a:rPr lang="en-US" smtClean="0"/>
              <a:t>29</a:t>
            </a:fld>
            <a:endParaRPr lang="en-US"/>
          </a:p>
        </p:txBody>
      </p:sp>
    </p:spTree>
    <p:extLst>
      <p:ext uri="{BB962C8B-B14F-4D97-AF65-F5344CB8AC3E}">
        <p14:creationId xmlns:p14="http://schemas.microsoft.com/office/powerpoint/2010/main" val="23929379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you deliver the TeamSTEPPS training at your facility, you will use a variety of materials and resources provided on the AHRQ TeamSTEPPS website. We will discuss them more, later in this module. Please select the link provided if you'd like to review any of the materials on the TeamSTEPPS website. </a:t>
            </a:r>
            <a:endParaRPr lang="en-US" dirty="0"/>
          </a:p>
        </p:txBody>
      </p:sp>
      <p:sp>
        <p:nvSpPr>
          <p:cNvPr id="4" name="Slide Number Placeholder 3"/>
          <p:cNvSpPr>
            <a:spLocks noGrp="1"/>
          </p:cNvSpPr>
          <p:nvPr>
            <p:ph type="sldNum" sz="quarter" idx="10"/>
          </p:nvPr>
        </p:nvSpPr>
        <p:spPr/>
        <p:txBody>
          <a:bodyPr/>
          <a:lstStyle/>
          <a:p>
            <a:fld id="{5EAC615A-F48D-40F0-8B71-F4E3DC5E4395}" type="slidenum">
              <a:rPr lang="en-US" smtClean="0"/>
              <a:t>3</a:t>
            </a:fld>
            <a:endParaRPr lang="en-US"/>
          </a:p>
        </p:txBody>
      </p:sp>
    </p:spTree>
    <p:extLst>
      <p:ext uri="{BB962C8B-B14F-4D97-AF65-F5344CB8AC3E}">
        <p14:creationId xmlns:p14="http://schemas.microsoft.com/office/powerpoint/2010/main" val="233400878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I mentioned earlier, one of the important things that team leaders must be able to do is facilitate conflict resolution and recognize that conflict is a common problem in teams, though it should never be a severe conflict or conflict that interferes with the care of the patient. So let's talk about some of the tools that effective leaders can do to address conflict which often comes up because people have different work approaches or values or opinions. But it also may differ based on the clinical knowledge of the people involved and even their personalities. </a:t>
            </a:r>
          </a:p>
          <a:p>
            <a:r>
              <a:rPr lang="en-US" dirty="0" smtClean="0"/>
              <a:t>If you've worked in teams before you realize that when conflict occurs it can interfere with the ability for us to deliver safe and quality care. And that if somebody can step in and effectively resolve the conflict, it can assure that the patient gets good care, but it also provides learning opportunities as well. So think of it that way as well. </a:t>
            </a:r>
          </a:p>
          <a:p>
            <a:r>
              <a:rPr lang="en-US" dirty="0" smtClean="0"/>
              <a:t>And you don't want a conflict to negatively impact the ability of the team members to work together effectively. So there are several techniques that are part of the TeamSTEPPS program that are effective in helping us learn how to address conflict. So, for example, many times I've had the experience of having multiple physicians involved in the care of a patient with different opinions on how to approach the problem. And one might ask, how can one resolve different physicians with different opinions? </a:t>
            </a:r>
          </a:p>
          <a:p>
            <a:r>
              <a:rPr lang="en-US" dirty="0" smtClean="0"/>
              <a:t>And one effective way that I've had is for us to try and do it from an evidence based approach where there's a discussion of what's in the literature, what's available as evidence, and what provides the best evidence given the situation for that patient for the best outcomes? And this provides, again, an opportunity for learning and for discussion about what's most effective, having a contingency plan along with the primary plan, and this provides a good opportunity to move forward. </a:t>
            </a:r>
          </a:p>
          <a:p>
            <a:r>
              <a:rPr lang="en-US" dirty="0" smtClean="0"/>
              <a:t>The other problem that we sometimes deal with are other disruptive behaviors which should never be tolerated. And certainly, one needs to be sure that even small gestures such as rolling eyes or assuming body language that is a negative approach to a team member's comments needs to be addressed as well to assure that everybody on the team works together effectively. </a:t>
            </a:r>
          </a:p>
          <a:p>
            <a:r>
              <a:rPr lang="en-US" dirty="0" smtClean="0"/>
              <a:t>And these are things that good team leaders, difficult as they may be, also address in making sure by reminding everyone that the primary goal in health care is to assure that the patient has the best and the safest outcome. If there are behaviors that are not appropriate, there are a variety of different conduct codes that have been developed including one from the Department of Defense. And almost all hospitals have their own codes of conduct that are appropriate and if necessary can be utilized. One example, as mentioned, the one from the Department of Defense is provided on the link if you would like to download it as well.</a:t>
            </a:r>
          </a:p>
        </p:txBody>
      </p:sp>
      <p:sp>
        <p:nvSpPr>
          <p:cNvPr id="4" name="Slide Number Placeholder 3"/>
          <p:cNvSpPr>
            <a:spLocks noGrp="1"/>
          </p:cNvSpPr>
          <p:nvPr>
            <p:ph type="sldNum" sz="quarter" idx="10"/>
          </p:nvPr>
        </p:nvSpPr>
        <p:spPr/>
        <p:txBody>
          <a:bodyPr/>
          <a:lstStyle/>
          <a:p>
            <a:fld id="{CD7862B6-E3BF-402C-A022-A10921096356}" type="slidenum">
              <a:rPr lang="en-US" smtClean="0"/>
              <a:t>30</a:t>
            </a:fld>
            <a:endParaRPr lang="en-US"/>
          </a:p>
        </p:txBody>
      </p:sp>
    </p:spTree>
    <p:extLst>
      <p:ext uri="{BB962C8B-B14F-4D97-AF65-F5344CB8AC3E}">
        <p14:creationId xmlns:p14="http://schemas.microsoft.com/office/powerpoint/2010/main" val="259199745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Effective designated team leaders must promote and model teamwork. And that way, they reinforce the effective team behaviors that they're trying to achieve. There are several ways in which they do so, and this includes the items that are shown on the slide-- the open sharing of information, role model and the effective cueing of team members, providing constructive and timely feedback, and demonstrating how to facilitate briefs, huddles, debriefs, and conflict resolution. And finally, mitigating conflict that may arise within the team. All of this helps team members understand the performance expectations, and it cultivates a desired team behavior that occurs within the team. </a:t>
            </a:r>
            <a:endParaRPr lang="en-US" dirty="0"/>
          </a:p>
        </p:txBody>
      </p:sp>
      <p:sp>
        <p:nvSpPr>
          <p:cNvPr id="4" name="Slide Number Placeholder 3"/>
          <p:cNvSpPr>
            <a:spLocks noGrp="1"/>
          </p:cNvSpPr>
          <p:nvPr>
            <p:ph type="sldNum" sz="quarter" idx="10"/>
          </p:nvPr>
        </p:nvSpPr>
        <p:spPr/>
        <p:txBody>
          <a:bodyPr/>
          <a:lstStyle/>
          <a:p>
            <a:fld id="{CD7862B6-E3BF-402C-A022-A10921096356}" type="slidenum">
              <a:rPr lang="en-US" smtClean="0"/>
              <a:t>31</a:t>
            </a:fld>
            <a:endParaRPr lang="en-US"/>
          </a:p>
        </p:txBody>
      </p:sp>
    </p:spTree>
    <p:extLst>
      <p:ext uri="{BB962C8B-B14F-4D97-AF65-F5344CB8AC3E}">
        <p14:creationId xmlns:p14="http://schemas.microsoft.com/office/powerpoint/2010/main" val="238337242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effectLst/>
                <a:latin typeface="Times New Roman" pitchFamily="18" charset="0"/>
                <a:ea typeface="+mn-ea"/>
                <a:cs typeface="+mn-cs"/>
              </a:rPr>
              <a:t>So we've discussed a variety of important team behaviors that reinforce and provide positive teamwork outcomes. And they're demonstrated in the video of 27-year-old Mrs. Keys, who's under the care of a team that uses effective and very timely leadership strategies. And these are the ones that we've just discussed-- using briefs, huddles, briefing checklists, conflict resolution, and debriefs. </a:t>
            </a: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effectLst/>
                <a:latin typeface="Times New Roman" pitchFamily="18" charset="0"/>
                <a:ea typeface="+mn-ea"/>
                <a:cs typeface="+mn-cs"/>
              </a:rPr>
              <a:t>So watch this video. And then, after you do that, think about, what are the leadership tools and strategies that are used by Dr. Dean, the nurse, and Dr. Upton. This video is available on the web for viewing. And you can select the slide image to open a new browser window so you can view the video. And after viewing it, you can come back to this browser window to continue this module. </a:t>
            </a:r>
          </a:p>
        </p:txBody>
      </p:sp>
      <p:sp>
        <p:nvSpPr>
          <p:cNvPr id="4" name="Slide Number Placeholder 3"/>
          <p:cNvSpPr>
            <a:spLocks noGrp="1"/>
          </p:cNvSpPr>
          <p:nvPr>
            <p:ph type="sldNum" sz="quarter" idx="10"/>
          </p:nvPr>
        </p:nvSpPr>
        <p:spPr/>
        <p:txBody>
          <a:bodyPr/>
          <a:lstStyle/>
          <a:p>
            <a:fld id="{CD7862B6-E3BF-402C-A022-A10921096356}" type="slidenum">
              <a:rPr lang="en-US" smtClean="0"/>
              <a:t>32</a:t>
            </a:fld>
            <a:endParaRPr lang="en-US"/>
          </a:p>
        </p:txBody>
      </p:sp>
    </p:spTree>
    <p:extLst>
      <p:ext uri="{BB962C8B-B14F-4D97-AF65-F5344CB8AC3E}">
        <p14:creationId xmlns:p14="http://schemas.microsoft.com/office/powerpoint/2010/main" val="141288646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Times New Roman" pitchFamily="18" charset="0"/>
                <a:ea typeface="+mn-ea"/>
                <a:cs typeface="+mn-cs"/>
              </a:rPr>
              <a:t>Reflecting on what you saw in the video, consider these questions and answers:</a:t>
            </a:r>
          </a:p>
          <a:p>
            <a:pPr lvl="0"/>
            <a:r>
              <a:rPr lang="en-US" sz="1200" kern="1200" dirty="0" smtClean="0">
                <a:solidFill>
                  <a:schemeClr val="tx1"/>
                </a:solidFill>
                <a:effectLst/>
                <a:latin typeface="Times New Roman" pitchFamily="18" charset="0"/>
                <a:ea typeface="+mn-ea"/>
                <a:cs typeface="+mn-cs"/>
              </a:rPr>
              <a:t>Were you able to identify the following leadership tools and strategies used by Dr. Dean? He conducted a huddle with the team before RN shift change, briefed the team about concerns and the current status of Mrs. Keys, established himself as the current situational team leader, and he verbalized the current plan of care.</a:t>
            </a:r>
          </a:p>
          <a:p>
            <a:pPr lvl="0"/>
            <a:r>
              <a:rPr lang="en-US" sz="1200" kern="1200" dirty="0" smtClean="0">
                <a:solidFill>
                  <a:schemeClr val="tx1"/>
                </a:solidFill>
                <a:effectLst/>
                <a:latin typeface="Times New Roman" pitchFamily="18" charset="0"/>
                <a:ea typeface="+mn-ea"/>
                <a:cs typeface="+mn-cs"/>
              </a:rPr>
              <a:t>Did you observe the nurse demonstrating leadership? She demonstrated leadership when she conducted a huddle at shift change to discuss high threats even with competing tasks and distractions, prompted use of the time out checklist, and when she offered valuable feedback during the debrief.</a:t>
            </a:r>
          </a:p>
          <a:p>
            <a:pPr lvl="0"/>
            <a:r>
              <a:rPr lang="en-US" sz="1200" kern="1200" dirty="0" smtClean="0">
                <a:solidFill>
                  <a:schemeClr val="tx1"/>
                </a:solidFill>
                <a:effectLst/>
                <a:latin typeface="Times New Roman" pitchFamily="18" charset="0"/>
                <a:ea typeface="+mn-ea"/>
                <a:cs typeface="+mn-cs"/>
              </a:rPr>
              <a:t>Did you notice the use of the following leadership tools and strategies by Dr. Upton? He conducted a huddle for the emergent need to perform a C-section, used a pre-procedure briefing checklist, included the patient in the time out, held the debrief to recap the event and share lessons learned, and he empowered team members to speak freely and share team workload.</a:t>
            </a:r>
          </a:p>
          <a:p>
            <a:pPr lvl="0"/>
            <a:r>
              <a:rPr lang="en-US" sz="1200" kern="1200" dirty="0" smtClean="0">
                <a:solidFill>
                  <a:schemeClr val="tx1"/>
                </a:solidFill>
                <a:effectLst/>
                <a:latin typeface="Times New Roman" pitchFamily="18" charset="0"/>
                <a:ea typeface="+mn-ea"/>
                <a:cs typeface="+mn-cs"/>
              </a:rPr>
              <a:t>When you are teaching this module, after viewing the video, facilitate discussion by asking participants the same questions I just asked you. If key observations of leadership tools and strategies are missed, be sure to include them in the discussion. </a:t>
            </a:r>
          </a:p>
          <a:p>
            <a:pPr lvl="0"/>
            <a:r>
              <a:rPr lang="en-US" sz="1200" kern="1200" dirty="0" smtClean="0">
                <a:solidFill>
                  <a:schemeClr val="tx1"/>
                </a:solidFill>
                <a:effectLst/>
                <a:latin typeface="Times New Roman" pitchFamily="18" charset="0"/>
                <a:ea typeface="+mn-ea"/>
                <a:cs typeface="+mn-cs"/>
              </a:rPr>
              <a:t>Refer to page 22 in the Instructor Guide for more details on facilitating discussion of this video.</a:t>
            </a:r>
          </a:p>
        </p:txBody>
      </p:sp>
      <p:sp>
        <p:nvSpPr>
          <p:cNvPr id="4" name="Slide Number Placeholder 3"/>
          <p:cNvSpPr>
            <a:spLocks noGrp="1"/>
          </p:cNvSpPr>
          <p:nvPr>
            <p:ph type="sldNum" sz="quarter" idx="10"/>
          </p:nvPr>
        </p:nvSpPr>
        <p:spPr/>
        <p:txBody>
          <a:bodyPr/>
          <a:lstStyle/>
          <a:p>
            <a:fld id="{CD7862B6-E3BF-402C-A022-A10921096356}" type="slidenum">
              <a:rPr lang="en-US" smtClean="0"/>
              <a:t>33</a:t>
            </a:fld>
            <a:endParaRPr lang="en-US"/>
          </a:p>
        </p:txBody>
      </p:sp>
    </p:spTree>
    <p:extLst>
      <p:ext uri="{BB962C8B-B14F-4D97-AF65-F5344CB8AC3E}">
        <p14:creationId xmlns:p14="http://schemas.microsoft.com/office/powerpoint/2010/main" val="134933933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Times New Roman" pitchFamily="18" charset="0"/>
                <a:ea typeface="+mn-ea"/>
                <a:cs typeface="+mn-cs"/>
              </a:rPr>
              <a:t>Team leaders must ensure that information is being shared, and that all team members have the resources they need to do their job. Team leaders must also ensure that the situation within the work environment is continually monitored, and that appropriate behaviors are modeled and reinforced across the team. Tools for leaders to use with their team include the brief, huddle, and the debrief. Use of these tools leads to gaining a shared mental model or understanding of a situation or event, adaptability, and mutual trust. </a:t>
            </a:r>
          </a:p>
        </p:txBody>
      </p:sp>
      <p:sp>
        <p:nvSpPr>
          <p:cNvPr id="4" name="Slide Number Placeholder 3"/>
          <p:cNvSpPr>
            <a:spLocks noGrp="1"/>
          </p:cNvSpPr>
          <p:nvPr>
            <p:ph type="sldNum" sz="quarter" idx="10"/>
          </p:nvPr>
        </p:nvSpPr>
        <p:spPr/>
        <p:txBody>
          <a:bodyPr/>
          <a:lstStyle/>
          <a:p>
            <a:fld id="{CD7862B6-E3BF-402C-A022-A10921096356}" type="slidenum">
              <a:rPr lang="en-US" smtClean="0"/>
              <a:t>34</a:t>
            </a:fld>
            <a:endParaRPr lang="en-US"/>
          </a:p>
        </p:txBody>
      </p:sp>
    </p:spTree>
    <p:extLst>
      <p:ext uri="{BB962C8B-B14F-4D97-AF65-F5344CB8AC3E}">
        <p14:creationId xmlns:p14="http://schemas.microsoft.com/office/powerpoint/2010/main" val="120515714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Please note: this slide is intended for the Master Training course only. The previous slide will be the last one shown when teaching staff at your facility using the Train the Staff curriculum. </a:t>
            </a:r>
          </a:p>
          <a:p>
            <a:r>
              <a:rPr lang="en-US" dirty="0" smtClean="0"/>
              <a:t>Using your TeamSTEPPS Implementation Worksheet, take 10 minutes now to answer the questions related to leading teams as you think about your identified teamwork issue.</a:t>
            </a:r>
          </a:p>
          <a:p>
            <a:r>
              <a:rPr lang="en-US" dirty="0" smtClean="0"/>
              <a:t>Who is the designated leader on the team your TeamSTEPPS implementation will target?</a:t>
            </a:r>
          </a:p>
          <a:p>
            <a:r>
              <a:rPr lang="en-US" dirty="0" smtClean="0"/>
              <a:t>Is your teamwork issue related to this team’s leadership?</a:t>
            </a:r>
          </a:p>
          <a:p>
            <a:r>
              <a:rPr lang="en-US" dirty="0" smtClean="0"/>
              <a:t>If so, what is the issue and can any of the tools or strategies learned in this module be used to address the issue?</a:t>
            </a:r>
          </a:p>
          <a:p>
            <a:r>
              <a:rPr lang="en-US" dirty="0" smtClean="0"/>
              <a:t>When you are teaching the Master Trainer course, have participants discuss with the team and document the answers on the worksheet. Ask a few individuals to share any identified leadership issue and which TeamSTEPPS tools or strategies they might consider implementing to address the issue. </a:t>
            </a:r>
          </a:p>
          <a:p>
            <a:r>
              <a:rPr lang="en-US" dirty="0" smtClean="0"/>
              <a:t>If you have questions, remember to select the question button to ask via email. When you have completed this exercise, select the forward button to wrap up this module.</a:t>
            </a:r>
          </a:p>
        </p:txBody>
      </p:sp>
      <p:sp>
        <p:nvSpPr>
          <p:cNvPr id="4" name="Slide Number Placeholder 3"/>
          <p:cNvSpPr>
            <a:spLocks noGrp="1"/>
          </p:cNvSpPr>
          <p:nvPr>
            <p:ph type="sldNum" sz="quarter" idx="5"/>
          </p:nvPr>
        </p:nvSpPr>
        <p:spPr/>
        <p:txBody>
          <a:bodyPr/>
          <a:lstStyle/>
          <a:p>
            <a:pPr>
              <a:defRPr/>
            </a:pPr>
            <a:fld id="{E7DDC769-7134-407D-8FED-4763D59CD4E4}" type="slidenum">
              <a:rPr lang="en-US" smtClean="0"/>
              <a:pPr>
                <a:defRPr/>
              </a:pPr>
              <a:t>35</a:t>
            </a:fld>
            <a:endParaRPr lang="en-US"/>
          </a:p>
        </p:txBody>
      </p:sp>
    </p:spTree>
    <p:extLst>
      <p:ext uri="{BB962C8B-B14F-4D97-AF65-F5344CB8AC3E}">
        <p14:creationId xmlns:p14="http://schemas.microsoft.com/office/powerpoint/2010/main" val="394817952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this module, you</a:t>
            </a:r>
            <a:r>
              <a:rPr lang="en-US" baseline="0" dirty="0" smtClean="0"/>
              <a:t> </a:t>
            </a:r>
            <a:r>
              <a:rPr lang="en-US" dirty="0" smtClean="0"/>
              <a:t>learned to describe how leadership affects team processes and outcomes; identify different types of team leaders; describe the activities involved in successfully leading teams; describe the tools for leading teams, including briefs, huddles, and debriefs; and apply the tools for leading teams to specific clinical scenarios. </a:t>
            </a:r>
            <a:endParaRPr lang="en-US" dirty="0"/>
          </a:p>
        </p:txBody>
      </p:sp>
      <p:sp>
        <p:nvSpPr>
          <p:cNvPr id="4" name="Slide Number Placeholder 3"/>
          <p:cNvSpPr>
            <a:spLocks noGrp="1"/>
          </p:cNvSpPr>
          <p:nvPr>
            <p:ph type="sldNum" sz="quarter" idx="10"/>
          </p:nvPr>
        </p:nvSpPr>
        <p:spPr/>
        <p:txBody>
          <a:bodyPr/>
          <a:lstStyle/>
          <a:p>
            <a:fld id="{CD7862B6-E3BF-402C-A022-A10921096356}" type="slidenum">
              <a:rPr lang="en-US" smtClean="0"/>
              <a:t>36</a:t>
            </a:fld>
            <a:endParaRPr lang="en-US"/>
          </a:p>
        </p:txBody>
      </p:sp>
    </p:spTree>
    <p:extLst>
      <p:ext uri="{BB962C8B-B14F-4D97-AF65-F5344CB8AC3E}">
        <p14:creationId xmlns:p14="http://schemas.microsoft.com/office/powerpoint/2010/main" val="347620847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800"/>
              </a:spcAft>
            </a:pPr>
            <a:r>
              <a:rPr lang="en-US" dirty="0" smtClean="0"/>
              <a:t>This concludes Module Four of the TeamSTEPPS 2.0 Online Master Trainer Course. To complete this module and receive accreditation, you must return to the TeamSTEPPS Learning Management System and complete the Module Four post-test. </a:t>
            </a:r>
          </a:p>
        </p:txBody>
      </p:sp>
      <p:sp>
        <p:nvSpPr>
          <p:cNvPr id="4" name="Slide Number Placeholder 3"/>
          <p:cNvSpPr>
            <a:spLocks noGrp="1"/>
          </p:cNvSpPr>
          <p:nvPr>
            <p:ph type="sldNum" sz="quarter" idx="10"/>
          </p:nvPr>
        </p:nvSpPr>
        <p:spPr/>
        <p:txBody>
          <a:bodyPr/>
          <a:lstStyle/>
          <a:p>
            <a:fld id="{CD7862B6-E3BF-402C-A022-A10921096356}" type="slidenum">
              <a:rPr lang="en-US" smtClean="0"/>
              <a:t>37</a:t>
            </a:fld>
            <a:endParaRPr lang="en-US"/>
          </a:p>
        </p:txBody>
      </p:sp>
    </p:spTree>
    <p:extLst>
      <p:ext uri="{BB962C8B-B14F-4D97-AF65-F5344CB8AC3E}">
        <p14:creationId xmlns:p14="http://schemas.microsoft.com/office/powerpoint/2010/main" val="39509127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kern="1200" dirty="0" smtClean="0">
                <a:solidFill>
                  <a:schemeClr val="tx1"/>
                </a:solidFill>
                <a:effectLst/>
                <a:latin typeface="Arial" panose="020B0604020202020204" pitchFamily="34" charset="0"/>
                <a:ea typeface="+mn-ea"/>
                <a:cs typeface="Arial" panose="020B0604020202020204" pitchFamily="34" charset="0"/>
              </a:rPr>
              <a:t>To best use this online module, we recommend that you print the instructor guide for Module Four as a reference to use throughout the module. Before continuing to the next slide, we recommended that you do take a moment to read through pages two through four in the guide. Once you've done that, select the forward button, and we will proceed to work through the slides you will use to train, just as if you are delivering this module at your organization. </a:t>
            </a:r>
          </a:p>
        </p:txBody>
      </p:sp>
      <p:sp>
        <p:nvSpPr>
          <p:cNvPr id="4" name="Slide Number Placeholder 3"/>
          <p:cNvSpPr>
            <a:spLocks noGrp="1"/>
          </p:cNvSpPr>
          <p:nvPr>
            <p:ph type="sldNum" sz="quarter" idx="10"/>
          </p:nvPr>
        </p:nvSpPr>
        <p:spPr/>
        <p:txBody>
          <a:bodyPr/>
          <a:lstStyle/>
          <a:p>
            <a:fld id="{5EAC615A-F48D-40F0-8B71-F4E3DC5E4395}" type="slidenum">
              <a:rPr lang="en-US" smtClean="0"/>
              <a:t>4</a:t>
            </a:fld>
            <a:endParaRPr lang="en-US"/>
          </a:p>
        </p:txBody>
      </p:sp>
    </p:spTree>
    <p:extLst>
      <p:ext uri="{BB962C8B-B14F-4D97-AF65-F5344CB8AC3E}">
        <p14:creationId xmlns:p14="http://schemas.microsoft.com/office/powerpoint/2010/main" val="25905850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begin Module Four with a leadership exercise. Please review page five in the instructor guide for more information on facilitating this exercise. For the purpose of this online course, either download the worksheet or write your answers to the questions on a piece of paper. Take about 10 minutes to consider and answer the following four questions. </a:t>
            </a:r>
          </a:p>
          <a:p>
            <a:r>
              <a:rPr lang="en-US" dirty="0" smtClean="0"/>
              <a:t>What characteristics, attitudes, or skills made the leaders that you have known effective and successful? If there was room for improvement, what could they have done to be more effective? Do you feel that leadership can be learned or taught, or is it an innate skill? And finally, what one characteristic is most important to the success of effective leaders? When you finish, proceed to the next slide. If you have questions, you can ask them via email by selecting the question mark button.</a:t>
            </a:r>
          </a:p>
        </p:txBody>
      </p:sp>
      <p:sp>
        <p:nvSpPr>
          <p:cNvPr id="4" name="Slide Number Placeholder 3"/>
          <p:cNvSpPr>
            <a:spLocks noGrp="1"/>
          </p:cNvSpPr>
          <p:nvPr>
            <p:ph type="sldNum" sz="quarter" idx="10"/>
          </p:nvPr>
        </p:nvSpPr>
        <p:spPr/>
        <p:txBody>
          <a:bodyPr/>
          <a:lstStyle/>
          <a:p>
            <a:fld id="{CD7862B6-E3BF-402C-A022-A10921096356}" type="slidenum">
              <a:rPr lang="en-US" smtClean="0"/>
              <a:t>5</a:t>
            </a:fld>
            <a:endParaRPr lang="en-US"/>
          </a:p>
        </p:txBody>
      </p:sp>
    </p:spTree>
    <p:extLst>
      <p:ext uri="{BB962C8B-B14F-4D97-AF65-F5344CB8AC3E}">
        <p14:creationId xmlns:p14="http://schemas.microsoft.com/office/powerpoint/2010/main" val="14046142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you deliver this training, you will begin Module 4 with this same leadership exercise. Have participants form groups, and have each group select a leader and a scribe. Let them know that they will have 10 minutes to discuss and answer the following four questions and that the scribe will document their responses. Then ask them the four questions. </a:t>
            </a:r>
          </a:p>
          <a:p>
            <a:r>
              <a:rPr lang="en-US" dirty="0" smtClean="0"/>
              <a:t>What characteristics, attitudes, or skills made the leaders that you have known effective and successful? If there was room for improvement, what could they have done to be more effective? Does your group feel that leadership can be learned or taught, or is it an innate skill? And what one characteristic is most important to the success of effective leaders? </a:t>
            </a:r>
          </a:p>
          <a:p>
            <a:r>
              <a:rPr lang="en-US" dirty="0" smtClean="0"/>
              <a:t>When 10 minutes is up, reconvene the group and facilitate a discussion by allowing groups to share their responses. If you have one, share your own personal example of an effective and successful leader you've worked with. Page 5 in the Instructor Guide provides details on facilitating this exercise. And again, if you have questions, you can ask them via email by selecting the question mark button. </a:t>
            </a:r>
          </a:p>
        </p:txBody>
      </p:sp>
      <p:sp>
        <p:nvSpPr>
          <p:cNvPr id="4" name="Slide Number Placeholder 3"/>
          <p:cNvSpPr>
            <a:spLocks noGrp="1"/>
          </p:cNvSpPr>
          <p:nvPr>
            <p:ph type="sldNum" sz="quarter" idx="10"/>
          </p:nvPr>
        </p:nvSpPr>
        <p:spPr/>
        <p:txBody>
          <a:bodyPr/>
          <a:lstStyle/>
          <a:p>
            <a:fld id="{CD7862B6-E3BF-402C-A022-A10921096356}" type="slidenum">
              <a:rPr lang="en-US" smtClean="0"/>
              <a:t>6</a:t>
            </a:fld>
            <a:endParaRPr lang="en-US"/>
          </a:p>
        </p:txBody>
      </p:sp>
    </p:spTree>
    <p:extLst>
      <p:ext uri="{BB962C8B-B14F-4D97-AF65-F5344CB8AC3E}">
        <p14:creationId xmlns:p14="http://schemas.microsoft.com/office/powerpoint/2010/main" val="14046142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You will use slide three to introduce the content they will learn in this module. So after completing this module, you'll be able to describe how leadership affects team processes and outcomes; identify different types of team leaders; describe the activities involved in successfully leading teams; describe the tools for leading teams, including briefs, huddles, and debriefs; and apply the tools for leading teams to specific clinical scenarios. </a:t>
            </a:r>
          </a:p>
          <a:p>
            <a:endParaRPr lang="en-US" dirty="0"/>
          </a:p>
        </p:txBody>
      </p:sp>
      <p:sp>
        <p:nvSpPr>
          <p:cNvPr id="4" name="Slide Number Placeholder 3"/>
          <p:cNvSpPr>
            <a:spLocks noGrp="1"/>
          </p:cNvSpPr>
          <p:nvPr>
            <p:ph type="sldNum" sz="quarter" idx="10"/>
          </p:nvPr>
        </p:nvSpPr>
        <p:spPr/>
        <p:txBody>
          <a:bodyPr/>
          <a:lstStyle/>
          <a:p>
            <a:fld id="{CD7862B6-E3BF-402C-A022-A10921096356}" type="slidenum">
              <a:rPr lang="en-US" smtClean="0"/>
              <a:t>7</a:t>
            </a:fld>
            <a:endParaRPr lang="en-US"/>
          </a:p>
        </p:txBody>
      </p:sp>
    </p:spTree>
    <p:extLst>
      <p:ext uri="{BB962C8B-B14F-4D97-AF65-F5344CB8AC3E}">
        <p14:creationId xmlns:p14="http://schemas.microsoft.com/office/powerpoint/2010/main" val="22574077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far we've covered the following in the TeamSTEPPS framework, team structure, which facilitates teamwork by identifying the individuals among which information must be communicated. That a leader must be clearly designated and mutual support must occur. Communication, which facilitates teamwork by enabling team members to effectively relay relevant information in a manner that is known and understood by all team members. </a:t>
            </a:r>
          </a:p>
          <a:p>
            <a:r>
              <a:rPr lang="en-US" dirty="0" smtClean="0"/>
              <a:t>In this module, we'll discuss leading teams. Leadership is the linchpin that holds a teamwork system together. Usually the physician is identified as the designated team leader. However, within teams, the formal leader may not always be the one truly leading the team to address the situation at hand. Therefore, we have titled this module Leading Teams because any team member may take on the leadership role depending on the situation and the current team membership. </a:t>
            </a:r>
          </a:p>
          <a:p>
            <a:r>
              <a:rPr lang="en-US" dirty="0" smtClean="0"/>
              <a:t>When leading teams, a climate must be created that allows teamwork to flourish in support of patient safety and the delivery of high quality care. Leading teams involves establishing a plan of care. This includes identifying roles and responsibilities of team members, developing norms within the team for operating and communicating the plan to all team members, monitoring the plan of care as well as the surrounding situation to better anticipate patients' needs. </a:t>
            </a:r>
          </a:p>
          <a:p>
            <a:r>
              <a:rPr lang="en-US" dirty="0" smtClean="0"/>
              <a:t>A key component of monitoring the plan of care is effectively managing the resources to meet those needs and adjusting the plan when necessary. When leading teams, it's also important to model appropriate behavior. And remember to reinforce and reward appropriate behavior when it's exhibited by team members. </a:t>
            </a:r>
          </a:p>
          <a:p>
            <a:r>
              <a:rPr lang="en-US" dirty="0" smtClean="0"/>
              <a:t>To provide an example of how to present this information, proceed to the next slide to hear from our guest Master Trainer for this module, Dr. Kevin </a:t>
            </a:r>
            <a:r>
              <a:rPr lang="en-US" dirty="0" err="1" smtClean="0"/>
              <a:t>Krane</a:t>
            </a:r>
            <a:r>
              <a:rPr lang="en-US" dirty="0" smtClean="0"/>
              <a:t>, Professor of Medicine and Vice Dean for Academic Affairs at Tulane University School of Medicine. Dr. </a:t>
            </a:r>
            <a:r>
              <a:rPr lang="en-US" dirty="0" err="1" smtClean="0"/>
              <a:t>Krane</a:t>
            </a:r>
            <a:r>
              <a:rPr lang="en-US" dirty="0" smtClean="0"/>
              <a:t>?</a:t>
            </a:r>
          </a:p>
        </p:txBody>
      </p:sp>
      <p:sp>
        <p:nvSpPr>
          <p:cNvPr id="4" name="Slide Number Placeholder 3"/>
          <p:cNvSpPr>
            <a:spLocks noGrp="1"/>
          </p:cNvSpPr>
          <p:nvPr>
            <p:ph type="sldNum" sz="quarter" idx="10"/>
          </p:nvPr>
        </p:nvSpPr>
        <p:spPr/>
        <p:txBody>
          <a:bodyPr/>
          <a:lstStyle/>
          <a:p>
            <a:fld id="{CD7862B6-E3BF-402C-A022-A10921096356}" type="slidenum">
              <a:rPr lang="en-US" smtClean="0"/>
              <a:t>8</a:t>
            </a:fld>
            <a:endParaRPr lang="en-US"/>
          </a:p>
        </p:txBody>
      </p:sp>
    </p:spTree>
    <p:extLst>
      <p:ext uri="{BB962C8B-B14F-4D97-AF65-F5344CB8AC3E}">
        <p14:creationId xmlns:p14="http://schemas.microsoft.com/office/powerpoint/2010/main" val="15680902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Hi. I'm Dr. Kevin </a:t>
            </a:r>
            <a:r>
              <a:rPr lang="en-US" dirty="0" err="1" smtClean="0"/>
              <a:t>Krane</a:t>
            </a:r>
            <a:r>
              <a:rPr lang="en-US" dirty="0" smtClean="0"/>
              <a:t>. I'm a nephrologist at Tulane University School of Medicine, and I spend a lot of my time working in teams that are particularly important for making sure that complex patients receive the best care. And so this is an area of particular interest to me, and I'd like to talk to you about the importance of teams and team leaders. </a:t>
            </a:r>
          </a:p>
          <a:p>
            <a:r>
              <a:rPr lang="en-US" dirty="0" smtClean="0"/>
              <a:t>So let's start with a discussion of the types of team leaders. So first of all, team leaders are going to be people who are well-informed team members. They need to make decisions and take actions. And they also have to establish the goals of the team and help maintain the focus. </a:t>
            </a:r>
          </a:p>
          <a:p>
            <a:r>
              <a:rPr lang="en-US" dirty="0" smtClean="0"/>
              <a:t>And there really are two types of team leaders that we need to consider. First of all, are those that are the designated team leaders. So these are people who, for a team to function successfully, they're the people who are already assigned and have the knowledge, the skills, and the attitudes that establish the goals. So, for example, when a patient with kidney disease is admitted to the hospital, I certainly might be the person who is designated as the team leader for the care of those patients on the traditional floors of the hospital. </a:t>
            </a:r>
          </a:p>
          <a:p>
            <a:r>
              <a:rPr lang="en-US" dirty="0" smtClean="0"/>
              <a:t>On the other hand, there are leaders who are situational leaders. And these are people where the responsibility for the team changes and therefore somebody else will step up. And these are situational leaders who emerge for real specific times such as during anesthesia induction and spontaneous times like a first responder to a code. </a:t>
            </a:r>
          </a:p>
          <a:p>
            <a:r>
              <a:rPr lang="en-US" dirty="0" smtClean="0"/>
              <a:t>And in my situation, if a patient that I'm providing care for as the designated leader is transferred to the intensive care unit, then the situational leader becomes the </a:t>
            </a:r>
            <a:r>
              <a:rPr lang="en-US" dirty="0" err="1" smtClean="0"/>
              <a:t>intensivist</a:t>
            </a:r>
            <a:r>
              <a:rPr lang="en-US" dirty="0" smtClean="0"/>
              <a:t> who is supervising the care in the intensive care unit, or when a patient goes to surgery and is under the care of a surgeon. </a:t>
            </a:r>
          </a:p>
          <a:p>
            <a:r>
              <a:rPr lang="en-US" dirty="0" smtClean="0"/>
              <a:t>So in those settings, it's very important that the teams are functioning well together. And in high performance teams, any member of the team with the skills that best manage the situation assumes the role of the situational leader. So once the situation has been resolved or the designated leader is ready to resume control, the situational leader assumes the role of the team member. </a:t>
            </a:r>
          </a:p>
        </p:txBody>
      </p:sp>
      <p:sp>
        <p:nvSpPr>
          <p:cNvPr id="4" name="Slide Number Placeholder 3"/>
          <p:cNvSpPr>
            <a:spLocks noGrp="1"/>
          </p:cNvSpPr>
          <p:nvPr>
            <p:ph type="sldNum" sz="quarter" idx="10"/>
          </p:nvPr>
        </p:nvSpPr>
        <p:spPr/>
        <p:txBody>
          <a:bodyPr/>
          <a:lstStyle/>
          <a:p>
            <a:fld id="{CD7862B6-E3BF-402C-A022-A10921096356}" type="slidenum">
              <a:rPr lang="en-US" smtClean="0"/>
              <a:t>9</a:t>
            </a:fld>
            <a:endParaRPr lang="en-US"/>
          </a:p>
        </p:txBody>
      </p:sp>
    </p:spTree>
    <p:extLst>
      <p:ext uri="{BB962C8B-B14F-4D97-AF65-F5344CB8AC3E}">
        <p14:creationId xmlns:p14="http://schemas.microsoft.com/office/powerpoint/2010/main" val="94659485"/>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tags" Target="../tags/tag11.xml"/><Relationship Id="rId13" Type="http://schemas.openxmlformats.org/officeDocument/2006/relationships/image" Target="../media/image5.png"/><Relationship Id="rId3" Type="http://schemas.openxmlformats.org/officeDocument/2006/relationships/tags" Target="../tags/tag6.xml"/><Relationship Id="rId7" Type="http://schemas.openxmlformats.org/officeDocument/2006/relationships/tags" Target="../tags/tag10.xml"/><Relationship Id="rId12" Type="http://schemas.openxmlformats.org/officeDocument/2006/relationships/image" Target="../media/image4.png"/><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tags" Target="../tags/tag9.xml"/><Relationship Id="rId11" Type="http://schemas.openxmlformats.org/officeDocument/2006/relationships/image" Target="../media/image3.png"/><Relationship Id="rId5" Type="http://schemas.openxmlformats.org/officeDocument/2006/relationships/tags" Target="../tags/tag8.xml"/><Relationship Id="rId10" Type="http://schemas.openxmlformats.org/officeDocument/2006/relationships/image" Target="../media/image2.png"/><Relationship Id="rId4" Type="http://schemas.openxmlformats.org/officeDocument/2006/relationships/tags" Target="../tags/tag7.xml"/><Relationship Id="rId9"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tags" Target="../tags/tag19.xml"/><Relationship Id="rId13" Type="http://schemas.openxmlformats.org/officeDocument/2006/relationships/tags" Target="../tags/tag24.xml"/><Relationship Id="rId18" Type="http://schemas.openxmlformats.org/officeDocument/2006/relationships/tags" Target="../tags/tag29.xml"/><Relationship Id="rId3" Type="http://schemas.openxmlformats.org/officeDocument/2006/relationships/tags" Target="../tags/tag14.xml"/><Relationship Id="rId21" Type="http://schemas.openxmlformats.org/officeDocument/2006/relationships/image" Target="../media/image5.png"/><Relationship Id="rId7" Type="http://schemas.openxmlformats.org/officeDocument/2006/relationships/tags" Target="../tags/tag18.xml"/><Relationship Id="rId12" Type="http://schemas.openxmlformats.org/officeDocument/2006/relationships/tags" Target="../tags/tag23.xml"/><Relationship Id="rId17" Type="http://schemas.openxmlformats.org/officeDocument/2006/relationships/tags" Target="../tags/tag28.xml"/><Relationship Id="rId2" Type="http://schemas.openxmlformats.org/officeDocument/2006/relationships/tags" Target="../tags/tag13.xml"/><Relationship Id="rId16" Type="http://schemas.openxmlformats.org/officeDocument/2006/relationships/tags" Target="../tags/tag27.xml"/><Relationship Id="rId20" Type="http://schemas.openxmlformats.org/officeDocument/2006/relationships/image" Target="../media/image6.png"/><Relationship Id="rId1" Type="http://schemas.openxmlformats.org/officeDocument/2006/relationships/tags" Target="../tags/tag12.xml"/><Relationship Id="rId6" Type="http://schemas.openxmlformats.org/officeDocument/2006/relationships/tags" Target="../tags/tag17.xml"/><Relationship Id="rId11" Type="http://schemas.openxmlformats.org/officeDocument/2006/relationships/tags" Target="../tags/tag22.xml"/><Relationship Id="rId5" Type="http://schemas.openxmlformats.org/officeDocument/2006/relationships/tags" Target="../tags/tag16.xml"/><Relationship Id="rId15" Type="http://schemas.openxmlformats.org/officeDocument/2006/relationships/tags" Target="../tags/tag26.xml"/><Relationship Id="rId10" Type="http://schemas.openxmlformats.org/officeDocument/2006/relationships/tags" Target="../tags/tag21.xml"/><Relationship Id="rId19" Type="http://schemas.openxmlformats.org/officeDocument/2006/relationships/slideMaster" Target="../slideMasters/slideMaster1.xml"/><Relationship Id="rId4" Type="http://schemas.openxmlformats.org/officeDocument/2006/relationships/tags" Target="../tags/tag15.xml"/><Relationship Id="rId9" Type="http://schemas.openxmlformats.org/officeDocument/2006/relationships/tags" Target="../tags/tag20.xml"/><Relationship Id="rId14" Type="http://schemas.openxmlformats.org/officeDocument/2006/relationships/tags" Target="../tags/tag25.xml"/><Relationship Id="rId22"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8" Type="http://schemas.openxmlformats.org/officeDocument/2006/relationships/tags" Target="../tags/tag37.xml"/><Relationship Id="rId13" Type="http://schemas.openxmlformats.org/officeDocument/2006/relationships/tags" Target="../tags/tag42.xml"/><Relationship Id="rId18" Type="http://schemas.openxmlformats.org/officeDocument/2006/relationships/tags" Target="../tags/tag47.xml"/><Relationship Id="rId3" Type="http://schemas.openxmlformats.org/officeDocument/2006/relationships/tags" Target="../tags/tag32.xml"/><Relationship Id="rId21" Type="http://schemas.openxmlformats.org/officeDocument/2006/relationships/image" Target="../media/image5.png"/><Relationship Id="rId7" Type="http://schemas.openxmlformats.org/officeDocument/2006/relationships/tags" Target="../tags/tag36.xml"/><Relationship Id="rId12" Type="http://schemas.openxmlformats.org/officeDocument/2006/relationships/tags" Target="../tags/tag41.xml"/><Relationship Id="rId17" Type="http://schemas.openxmlformats.org/officeDocument/2006/relationships/tags" Target="../tags/tag46.xml"/><Relationship Id="rId2" Type="http://schemas.openxmlformats.org/officeDocument/2006/relationships/tags" Target="../tags/tag31.xml"/><Relationship Id="rId16" Type="http://schemas.openxmlformats.org/officeDocument/2006/relationships/tags" Target="../tags/tag45.xml"/><Relationship Id="rId20" Type="http://schemas.openxmlformats.org/officeDocument/2006/relationships/image" Target="../media/image6.png"/><Relationship Id="rId1" Type="http://schemas.openxmlformats.org/officeDocument/2006/relationships/tags" Target="../tags/tag30.xml"/><Relationship Id="rId6" Type="http://schemas.openxmlformats.org/officeDocument/2006/relationships/tags" Target="../tags/tag35.xml"/><Relationship Id="rId11" Type="http://schemas.openxmlformats.org/officeDocument/2006/relationships/tags" Target="../tags/tag40.xml"/><Relationship Id="rId5" Type="http://schemas.openxmlformats.org/officeDocument/2006/relationships/tags" Target="../tags/tag34.xml"/><Relationship Id="rId15" Type="http://schemas.openxmlformats.org/officeDocument/2006/relationships/tags" Target="../tags/tag44.xml"/><Relationship Id="rId10" Type="http://schemas.openxmlformats.org/officeDocument/2006/relationships/tags" Target="../tags/tag39.xml"/><Relationship Id="rId19" Type="http://schemas.openxmlformats.org/officeDocument/2006/relationships/slideMaster" Target="../slideMasters/slideMaster1.xml"/><Relationship Id="rId4" Type="http://schemas.openxmlformats.org/officeDocument/2006/relationships/tags" Target="../tags/tag33.xml"/><Relationship Id="rId9" Type="http://schemas.openxmlformats.org/officeDocument/2006/relationships/tags" Target="../tags/tag38.xml"/><Relationship Id="rId14" Type="http://schemas.openxmlformats.org/officeDocument/2006/relationships/tags" Target="../tags/tag43.xml"/><Relationship Id="rId22"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8" Type="http://schemas.openxmlformats.org/officeDocument/2006/relationships/tags" Target="../tags/tag55.xml"/><Relationship Id="rId13" Type="http://schemas.openxmlformats.org/officeDocument/2006/relationships/tags" Target="../tags/tag60.xml"/><Relationship Id="rId3" Type="http://schemas.openxmlformats.org/officeDocument/2006/relationships/tags" Target="../tags/tag50.xml"/><Relationship Id="rId7" Type="http://schemas.openxmlformats.org/officeDocument/2006/relationships/tags" Target="../tags/tag54.xml"/><Relationship Id="rId12" Type="http://schemas.openxmlformats.org/officeDocument/2006/relationships/tags" Target="../tags/tag59.xml"/><Relationship Id="rId2" Type="http://schemas.openxmlformats.org/officeDocument/2006/relationships/tags" Target="../tags/tag49.xml"/><Relationship Id="rId16" Type="http://schemas.openxmlformats.org/officeDocument/2006/relationships/image" Target="../media/image7.png"/><Relationship Id="rId1" Type="http://schemas.openxmlformats.org/officeDocument/2006/relationships/tags" Target="../tags/tag48.xml"/><Relationship Id="rId6" Type="http://schemas.openxmlformats.org/officeDocument/2006/relationships/tags" Target="../tags/tag53.xml"/><Relationship Id="rId11" Type="http://schemas.openxmlformats.org/officeDocument/2006/relationships/tags" Target="../tags/tag58.xml"/><Relationship Id="rId5" Type="http://schemas.openxmlformats.org/officeDocument/2006/relationships/tags" Target="../tags/tag52.xml"/><Relationship Id="rId15" Type="http://schemas.openxmlformats.org/officeDocument/2006/relationships/image" Target="../media/image6.png"/><Relationship Id="rId10" Type="http://schemas.openxmlformats.org/officeDocument/2006/relationships/tags" Target="../tags/tag57.xml"/><Relationship Id="rId4" Type="http://schemas.openxmlformats.org/officeDocument/2006/relationships/tags" Target="../tags/tag51.xml"/><Relationship Id="rId9" Type="http://schemas.openxmlformats.org/officeDocument/2006/relationships/tags" Target="../tags/tag56.xml"/><Relationship Id="rId14"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4" name="Picture 3"/>
          <p:cNvPicPr>
            <a:picLocks noChangeAspect="1"/>
          </p:cNvPicPr>
          <p:nvPr/>
        </p:nvPicPr>
        <p:blipFill>
          <a:blip r:embed="rId10" cstate="email">
            <a:extLst>
              <a:ext uri="{28A0092B-C50C-407E-A947-70E740481C1C}">
                <a14:useLocalDpi xmlns:a14="http://schemas.microsoft.com/office/drawing/2010/main" val="0"/>
              </a:ext>
            </a:extLst>
          </a:blip>
          <a:stretch>
            <a:fillRect/>
          </a:stretch>
        </p:blipFill>
        <p:spPr>
          <a:xfrm>
            <a:off x="-1" y="-3307"/>
            <a:ext cx="9144000" cy="5151120"/>
          </a:xfrm>
          <a:prstGeom prst="rect">
            <a:avLst/>
          </a:prstGeom>
        </p:spPr>
      </p:pic>
      <p:sp>
        <p:nvSpPr>
          <p:cNvPr id="2" name="Title 1"/>
          <p:cNvSpPr>
            <a:spLocks noGrp="1"/>
          </p:cNvSpPr>
          <p:nvPr>
            <p:ph type="ctrTitle" hasCustomPrompt="1"/>
            <p:custDataLst>
              <p:tags r:id="rId1"/>
            </p:custDataLst>
          </p:nvPr>
        </p:nvSpPr>
        <p:spPr>
          <a:xfrm>
            <a:off x="0" y="2401084"/>
            <a:ext cx="9143999" cy="693108"/>
          </a:xfrm>
        </p:spPr>
        <p:txBody>
          <a:bodyPr lIns="0" tIns="0" rIns="0" bIns="0" anchor="ctr" anchorCtr="0">
            <a:normAutofit/>
          </a:bodyPr>
          <a:lstStyle>
            <a:lvl1pPr algn="ctr">
              <a:defRPr sz="2000" spc="0" baseline="0">
                <a:solidFill>
                  <a:schemeClr val="bg1">
                    <a:lumMod val="95000"/>
                  </a:schemeClr>
                </a:solidFill>
              </a:defRPr>
            </a:lvl1pPr>
          </a:lstStyle>
          <a:p>
            <a:r>
              <a:rPr lang="en-US" dirty="0" smtClean="0"/>
              <a:t>Module 1: Introduction</a:t>
            </a:r>
            <a:endParaRPr lang="en-US" dirty="0"/>
          </a:p>
        </p:txBody>
      </p:sp>
      <p:sp>
        <p:nvSpPr>
          <p:cNvPr id="3" name="Subtitle 2"/>
          <p:cNvSpPr>
            <a:spLocks noGrp="1"/>
          </p:cNvSpPr>
          <p:nvPr>
            <p:ph type="subTitle" idx="1" hasCustomPrompt="1"/>
            <p:custDataLst>
              <p:tags r:id="rId2"/>
            </p:custDataLst>
          </p:nvPr>
        </p:nvSpPr>
        <p:spPr>
          <a:xfrm>
            <a:off x="685799" y="2014091"/>
            <a:ext cx="7772400" cy="671151"/>
          </a:xfrm>
        </p:spPr>
        <p:txBody>
          <a:bodyPr/>
          <a:lstStyle>
            <a:lvl1pPr marL="0" indent="0" algn="ctr">
              <a:buNone/>
              <a:defRPr baseline="0">
                <a:solidFill>
                  <a:srgbClr val="215968"/>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Online Master Trainer Course</a:t>
            </a:r>
            <a:endParaRPr lang="en-US" dirty="0"/>
          </a:p>
        </p:txBody>
      </p:sp>
      <p:sp>
        <p:nvSpPr>
          <p:cNvPr id="56" name="Text Placeholder 55"/>
          <p:cNvSpPr>
            <a:spLocks noGrp="1"/>
          </p:cNvSpPr>
          <p:nvPr>
            <p:ph type="body" sz="quarter" idx="10" hasCustomPrompt="1"/>
            <p:custDataLst>
              <p:tags r:id="rId3"/>
            </p:custDataLst>
          </p:nvPr>
        </p:nvSpPr>
        <p:spPr>
          <a:xfrm>
            <a:off x="-2" y="1037791"/>
            <a:ext cx="9144002" cy="485775"/>
          </a:xfrm>
        </p:spPr>
        <p:txBody>
          <a:bodyPr>
            <a:noAutofit/>
          </a:bodyPr>
          <a:lstStyle>
            <a:lvl1pPr marL="0" indent="0" algn="ctr">
              <a:buNone/>
              <a:defRPr sz="3200">
                <a:solidFill>
                  <a:srgbClr val="215968"/>
                </a:solidFill>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smtClean="0"/>
              <a:t>Welcome to the</a:t>
            </a:r>
            <a:endParaRPr lang="en-US" dirty="0"/>
          </a:p>
        </p:txBody>
      </p:sp>
      <p:pic>
        <p:nvPicPr>
          <p:cNvPr id="61" name="Picture 60"/>
          <p:cNvPicPr>
            <a:picLocks noChangeAspect="1"/>
          </p:cNvPicPr>
          <p:nvPr/>
        </p:nvPicPr>
        <p:blipFill>
          <a:blip r:embed="rId11" cstate="email">
            <a:extLst>
              <a:ext uri="{28A0092B-C50C-407E-A947-70E740481C1C}">
                <a14:useLocalDpi xmlns:a14="http://schemas.microsoft.com/office/drawing/2010/main" val="0"/>
              </a:ext>
            </a:extLst>
          </a:blip>
          <a:stretch>
            <a:fillRect/>
          </a:stretch>
        </p:blipFill>
        <p:spPr>
          <a:xfrm>
            <a:off x="2645142" y="1535282"/>
            <a:ext cx="3617139" cy="542570"/>
          </a:xfrm>
          <a:prstGeom prst="rect">
            <a:avLst/>
          </a:prstGeom>
        </p:spPr>
      </p:pic>
      <p:pic>
        <p:nvPicPr>
          <p:cNvPr id="5" name="Picture 4" title="TeamSTEPPS logo"/>
          <p:cNvPicPr>
            <a:picLocks noChangeAspect="1"/>
          </p:cNvPicPr>
          <p:nvPr/>
        </p:nvPicPr>
        <p:blipFill>
          <a:blip r:embed="rId12" cstate="email">
            <a:extLst>
              <a:ext uri="{28A0092B-C50C-407E-A947-70E740481C1C}">
                <a14:useLocalDpi xmlns:a14="http://schemas.microsoft.com/office/drawing/2010/main" val="0"/>
              </a:ext>
            </a:extLst>
          </a:blip>
          <a:stretch>
            <a:fillRect/>
          </a:stretch>
        </p:blipFill>
        <p:spPr>
          <a:xfrm>
            <a:off x="4079494" y="188167"/>
            <a:ext cx="995293" cy="804662"/>
          </a:xfrm>
          <a:prstGeom prst="rect">
            <a:avLst/>
          </a:prstGeom>
        </p:spPr>
      </p:pic>
      <p:grpSp>
        <p:nvGrpSpPr>
          <p:cNvPr id="51" name="Group 50"/>
          <p:cNvGrpSpPr>
            <a:grpSpLocks noChangeAspect="1"/>
          </p:cNvGrpSpPr>
          <p:nvPr>
            <p:custDataLst>
              <p:tags r:id="rId4"/>
            </p:custDataLst>
          </p:nvPr>
        </p:nvGrpSpPr>
        <p:grpSpPr>
          <a:xfrm>
            <a:off x="7645136" y="4809786"/>
            <a:ext cx="424415" cy="335804"/>
            <a:chOff x="5682032" y="4622322"/>
            <a:chExt cx="658713" cy="521178"/>
          </a:xfrm>
          <a:gradFill flip="none" rotWithShape="1">
            <a:gsLst>
              <a:gs pos="0">
                <a:srgbClr val="215968"/>
              </a:gs>
              <a:gs pos="100000">
                <a:srgbClr val="31859C"/>
              </a:gs>
            </a:gsLst>
            <a:lin ang="0" scaled="1"/>
            <a:tileRect/>
          </a:gradFill>
          <a:effectLst>
            <a:outerShdw blurRad="50800" dist="38100" dir="5700000" algn="tl" rotWithShape="0">
              <a:srgbClr val="000000">
                <a:alpha val="43000"/>
              </a:srgbClr>
            </a:outerShdw>
          </a:effectLst>
        </p:grpSpPr>
        <p:sp>
          <p:nvSpPr>
            <p:cNvPr id="52" name="Rectangle 51"/>
            <p:cNvSpPr/>
            <p:nvPr>
              <p:custDataLst>
                <p:tags r:id="rId7"/>
              </p:custDataLst>
            </p:nvPr>
          </p:nvSpPr>
          <p:spPr>
            <a:xfrm rot="16200000">
              <a:off x="5817565" y="4620319"/>
              <a:ext cx="387650" cy="658711"/>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Oval 52"/>
            <p:cNvSpPr/>
            <p:nvPr>
              <p:custDataLst>
                <p:tags r:id="rId8"/>
              </p:custDataLst>
            </p:nvPr>
          </p:nvSpPr>
          <p:spPr>
            <a:xfrm rot="16200000">
              <a:off x="5877860" y="4426494"/>
              <a:ext cx="267055" cy="658711"/>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58" name="Picture 57"/>
          <p:cNvPicPr>
            <a:picLocks noChangeAspect="1"/>
          </p:cNvPicPr>
          <p:nvPr>
            <p:custDataLst>
              <p:tags r:id="rId5"/>
            </p:custDataLst>
          </p:nvPr>
        </p:nvPicPr>
        <p:blipFill>
          <a:blip r:embed="rId13" cstate="email">
            <a:extLst>
              <a:ext uri="{28A0092B-C50C-407E-A947-70E740481C1C}">
                <a14:useLocalDpi xmlns:a14="http://schemas.microsoft.com/office/drawing/2010/main" val="0"/>
              </a:ext>
            </a:extLst>
          </a:blip>
          <a:stretch>
            <a:fillRect/>
          </a:stretch>
        </p:blipFill>
        <p:spPr>
          <a:xfrm>
            <a:off x="7743459" y="4876500"/>
            <a:ext cx="210707" cy="210707"/>
          </a:xfrm>
          <a:prstGeom prst="rect">
            <a:avLst/>
          </a:prstGeom>
          <a:effectLst>
            <a:outerShdw blurRad="50800" dir="2700000" algn="tl" rotWithShape="0">
              <a:srgbClr val="000000">
                <a:alpha val="16000"/>
              </a:srgbClr>
            </a:outerShdw>
          </a:effectLst>
        </p:spPr>
      </p:pic>
      <p:sp>
        <p:nvSpPr>
          <p:cNvPr id="60" name="Rectangle 59" descr="Next Slide Button" title="Next Slide Button">
            <a:hlinkClick r:id="" action="ppaction://hlinkshowjump?jump=nextslide"/>
          </p:cNvPr>
          <p:cNvSpPr/>
          <p:nvPr>
            <p:custDataLst>
              <p:tags r:id="rId6"/>
            </p:custDataLst>
          </p:nvPr>
        </p:nvSpPr>
        <p:spPr>
          <a:xfrm>
            <a:off x="7645088" y="4810498"/>
            <a:ext cx="424414" cy="333714"/>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835148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Full Text">
    <p:spTree>
      <p:nvGrpSpPr>
        <p:cNvPr id="1" name=""/>
        <p:cNvGrpSpPr/>
        <p:nvPr/>
      </p:nvGrpSpPr>
      <p:grpSpPr>
        <a:xfrm>
          <a:off x="0" y="0"/>
          <a:ext cx="0" cy="0"/>
          <a:chOff x="0" y="0"/>
          <a:chExt cx="0" cy="0"/>
        </a:xfrm>
      </p:grpSpPr>
      <p:sp>
        <p:nvSpPr>
          <p:cNvPr id="14" name="Rectangle 13"/>
          <p:cNvSpPr/>
          <p:nvPr>
            <p:custDataLst>
              <p:tags r:id="rId1"/>
            </p:custDataLst>
          </p:nvPr>
        </p:nvSpPr>
        <p:spPr>
          <a:xfrm>
            <a:off x="0" y="4889377"/>
            <a:ext cx="9144000" cy="254123"/>
          </a:xfrm>
          <a:prstGeom prst="rect">
            <a:avLst/>
          </a:prstGeom>
          <a:gradFill flip="none" rotWithShape="1">
            <a:gsLst>
              <a:gs pos="50000">
                <a:srgbClr val="31859C"/>
              </a:gs>
              <a:gs pos="100000">
                <a:srgbClr val="215968"/>
              </a:gs>
              <a:gs pos="0">
                <a:srgbClr val="215968"/>
              </a:gs>
            </a:gsLst>
            <a:lin ang="16200000" scaled="0"/>
            <a:tileRect/>
          </a:gradFill>
          <a:ln>
            <a:noFill/>
          </a:ln>
          <a:effectLst>
            <a:outerShdw blurRad="400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custDataLst>
              <p:tags r:id="rId2"/>
            </p:custDataLst>
          </p:nvPr>
        </p:nvSpPr>
        <p:spPr>
          <a:xfrm>
            <a:off x="1005840" y="-2"/>
            <a:ext cx="8020074" cy="685800"/>
          </a:xfrm>
        </p:spPr>
        <p:txBody>
          <a:bodyPr>
            <a:normAutofit/>
          </a:bodyPr>
          <a:lstStyle>
            <a:lvl1pPr>
              <a:defRPr sz="3200" spc="-100" baseline="0">
                <a:solidFill>
                  <a:srgbClr val="215968"/>
                </a:solidFill>
              </a:defRPr>
            </a:lvl1pPr>
          </a:lstStyle>
          <a:p>
            <a:r>
              <a:rPr lang="en-US" dirty="0" smtClean="0"/>
              <a:t>Click to edit Master title style</a:t>
            </a:r>
            <a:endParaRPr lang="en-US" dirty="0"/>
          </a:p>
        </p:txBody>
      </p:sp>
      <p:sp>
        <p:nvSpPr>
          <p:cNvPr id="4" name="Text Placeholder 3"/>
          <p:cNvSpPr>
            <a:spLocks noGrp="1"/>
          </p:cNvSpPr>
          <p:nvPr>
            <p:ph type="body" sz="quarter" idx="10"/>
            <p:custDataLst>
              <p:tags r:id="rId3"/>
            </p:custDataLst>
          </p:nvPr>
        </p:nvSpPr>
        <p:spPr>
          <a:xfrm>
            <a:off x="182878" y="768096"/>
            <a:ext cx="8797315" cy="4018633"/>
          </a:xfrm>
        </p:spPr>
        <p:txBody>
          <a:bodyPr>
            <a:normAutofit/>
          </a:bodyPr>
          <a:lstStyle>
            <a:lvl1pPr>
              <a:defRPr sz="2000"/>
            </a:lvl1pPr>
            <a:lvl2pPr>
              <a:defRPr sz="2000"/>
            </a:lvl2pPr>
            <a:lvl3pPr>
              <a:defRPr sz="20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5"/>
          <p:cNvSpPr txBox="1">
            <a:spLocks/>
          </p:cNvSpPr>
          <p:nvPr>
            <p:custDataLst>
              <p:tags r:id="rId4"/>
            </p:custDataLst>
          </p:nvPr>
        </p:nvSpPr>
        <p:spPr>
          <a:xfrm>
            <a:off x="256309" y="4889376"/>
            <a:ext cx="4904509" cy="254123"/>
          </a:xfrm>
          <a:prstGeom prst="rect">
            <a:avLst/>
          </a:prstGeom>
        </p:spPr>
        <p:txBody>
          <a:bodyPr lIns="0" tIns="0" rIns="0" bIns="0" anchor="ctr" anchorCtr="0">
            <a:noAutofit/>
          </a:bodyPr>
          <a:lstStyle>
            <a:lvl1pPr marL="0" indent="0" algn="l" defTabSz="457200" rtl="0" eaLnBrk="1" latinLnBrk="0" hangingPunct="1">
              <a:spcBef>
                <a:spcPct val="20000"/>
              </a:spcBef>
              <a:buFont typeface="Arial"/>
              <a:buNone/>
              <a:defRPr sz="2200" kern="120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1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400" dirty="0" smtClean="0"/>
              <a:t>Module 4: Leading Teams</a:t>
            </a:r>
            <a:endParaRPr lang="en-US" sz="1400" dirty="0"/>
          </a:p>
        </p:txBody>
      </p:sp>
      <p:sp>
        <p:nvSpPr>
          <p:cNvPr id="9" name="Text Placeholder 5"/>
          <p:cNvSpPr txBox="1">
            <a:spLocks/>
          </p:cNvSpPr>
          <p:nvPr>
            <p:custDataLst>
              <p:tags r:id="rId5"/>
            </p:custDataLst>
          </p:nvPr>
        </p:nvSpPr>
        <p:spPr>
          <a:xfrm>
            <a:off x="8167822" y="4889376"/>
            <a:ext cx="740651" cy="254123"/>
          </a:xfrm>
          <a:prstGeom prst="rect">
            <a:avLst/>
          </a:prstGeom>
        </p:spPr>
        <p:txBody>
          <a:bodyPr lIns="0" tIns="0" rIns="0" bIns="0" anchor="ctr" anchorCtr="0">
            <a:noAutofit/>
          </a:bodyPr>
          <a:lstStyle>
            <a:lvl1pPr marL="0" indent="0" algn="r" defTabSz="457200" rtl="0" eaLnBrk="1" latinLnBrk="0" hangingPunct="1">
              <a:spcBef>
                <a:spcPct val="20000"/>
              </a:spcBef>
              <a:buFont typeface="Arial"/>
              <a:buNone/>
              <a:defRPr sz="1400" kern="120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1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fld id="{12866757-CF97-4E1C-996C-740C5223B5C5}" type="slidenum">
              <a:rPr lang="en-US" sz="1000" smtClean="0"/>
              <a:t>‹#›</a:t>
            </a:fld>
            <a:r>
              <a:rPr lang="en-US" sz="1000" dirty="0" smtClean="0"/>
              <a:t> of 37</a:t>
            </a:r>
            <a:endParaRPr lang="en-US" sz="1000" dirty="0"/>
          </a:p>
        </p:txBody>
      </p:sp>
      <p:grpSp>
        <p:nvGrpSpPr>
          <p:cNvPr id="10" name="Group 9"/>
          <p:cNvGrpSpPr/>
          <p:nvPr>
            <p:custDataLst>
              <p:tags r:id="rId6"/>
            </p:custDataLst>
          </p:nvPr>
        </p:nvGrpSpPr>
        <p:grpSpPr>
          <a:xfrm>
            <a:off x="0" y="53234"/>
            <a:ext cx="941044" cy="587718"/>
            <a:chOff x="2754972" y="448225"/>
            <a:chExt cx="1106438" cy="691014"/>
          </a:xfrm>
          <a:gradFill flip="none" rotWithShape="1">
            <a:gsLst>
              <a:gs pos="0">
                <a:srgbClr val="7D7D7D"/>
              </a:gs>
              <a:gs pos="100000">
                <a:srgbClr val="3B3B3B"/>
              </a:gs>
            </a:gsLst>
            <a:lin ang="5400000" scaled="0"/>
            <a:tileRect/>
          </a:gradFill>
          <a:effectLst>
            <a:outerShdw blurRad="50800" dir="2700000" algn="tl" rotWithShape="0">
              <a:srgbClr val="000000">
                <a:alpha val="43000"/>
              </a:srgbClr>
            </a:outerShdw>
          </a:effectLst>
        </p:grpSpPr>
        <p:sp>
          <p:nvSpPr>
            <p:cNvPr id="11" name="Rectangle 10"/>
            <p:cNvSpPr/>
            <p:nvPr>
              <p:custDataLst>
                <p:tags r:id="rId17"/>
              </p:custDataLst>
            </p:nvPr>
          </p:nvSpPr>
          <p:spPr>
            <a:xfrm>
              <a:off x="2754972" y="448225"/>
              <a:ext cx="966361" cy="69101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p:cNvSpPr/>
            <p:nvPr>
              <p:custDataLst>
                <p:tags r:id="rId18"/>
              </p:custDataLst>
            </p:nvPr>
          </p:nvSpPr>
          <p:spPr>
            <a:xfrm>
              <a:off x="3581258" y="448225"/>
              <a:ext cx="280152" cy="69101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5" name="Group 14"/>
          <p:cNvGrpSpPr>
            <a:grpSpLocks noChangeAspect="1"/>
          </p:cNvGrpSpPr>
          <p:nvPr>
            <p:custDataLst>
              <p:tags r:id="rId7"/>
            </p:custDataLst>
          </p:nvPr>
        </p:nvGrpSpPr>
        <p:grpSpPr>
          <a:xfrm>
            <a:off x="6341586" y="4809786"/>
            <a:ext cx="424415" cy="335804"/>
            <a:chOff x="5682032" y="4622322"/>
            <a:chExt cx="658713" cy="521178"/>
          </a:xfrm>
          <a:gradFill flip="none" rotWithShape="1">
            <a:gsLst>
              <a:gs pos="0">
                <a:srgbClr val="215968"/>
              </a:gs>
              <a:gs pos="100000">
                <a:srgbClr val="31859C"/>
              </a:gs>
            </a:gsLst>
            <a:lin ang="0" scaled="1"/>
            <a:tileRect/>
          </a:gradFill>
          <a:effectLst>
            <a:outerShdw blurRad="50800" dist="38100" dir="5700000" algn="tl" rotWithShape="0">
              <a:srgbClr val="000000">
                <a:alpha val="43000"/>
              </a:srgbClr>
            </a:outerShdw>
          </a:effectLst>
        </p:grpSpPr>
        <p:sp>
          <p:nvSpPr>
            <p:cNvPr id="16" name="Rectangle 15"/>
            <p:cNvSpPr/>
            <p:nvPr>
              <p:custDataLst>
                <p:tags r:id="rId15"/>
              </p:custDataLst>
            </p:nvPr>
          </p:nvSpPr>
          <p:spPr>
            <a:xfrm rot="16200000">
              <a:off x="5817565" y="4620319"/>
              <a:ext cx="387650" cy="658711"/>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Oval 16"/>
            <p:cNvSpPr/>
            <p:nvPr>
              <p:custDataLst>
                <p:tags r:id="rId16"/>
              </p:custDataLst>
            </p:nvPr>
          </p:nvSpPr>
          <p:spPr>
            <a:xfrm rot="16200000">
              <a:off x="5877860" y="4426494"/>
              <a:ext cx="267055" cy="658711"/>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4" name="Group 23"/>
          <p:cNvGrpSpPr>
            <a:grpSpLocks noChangeAspect="1"/>
          </p:cNvGrpSpPr>
          <p:nvPr>
            <p:custDataLst>
              <p:tags r:id="rId8"/>
            </p:custDataLst>
          </p:nvPr>
        </p:nvGrpSpPr>
        <p:grpSpPr>
          <a:xfrm>
            <a:off x="7645136" y="4809786"/>
            <a:ext cx="424415" cy="335804"/>
            <a:chOff x="5682032" y="4622322"/>
            <a:chExt cx="658713" cy="521178"/>
          </a:xfrm>
          <a:gradFill flip="none" rotWithShape="1">
            <a:gsLst>
              <a:gs pos="0">
                <a:srgbClr val="215968"/>
              </a:gs>
              <a:gs pos="100000">
                <a:srgbClr val="31859C"/>
              </a:gs>
            </a:gsLst>
            <a:lin ang="0" scaled="1"/>
            <a:tileRect/>
          </a:gradFill>
          <a:effectLst>
            <a:outerShdw blurRad="50800" dist="38100" dir="5700000" algn="tl" rotWithShape="0">
              <a:srgbClr val="000000">
                <a:alpha val="43000"/>
              </a:srgbClr>
            </a:outerShdw>
          </a:effectLst>
        </p:grpSpPr>
        <p:sp>
          <p:nvSpPr>
            <p:cNvPr id="25" name="Rectangle 24"/>
            <p:cNvSpPr/>
            <p:nvPr>
              <p:custDataLst>
                <p:tags r:id="rId13"/>
              </p:custDataLst>
            </p:nvPr>
          </p:nvSpPr>
          <p:spPr>
            <a:xfrm rot="16200000">
              <a:off x="5817565" y="4620319"/>
              <a:ext cx="387650" cy="658711"/>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Oval 25"/>
            <p:cNvSpPr/>
            <p:nvPr>
              <p:custDataLst>
                <p:tags r:id="rId14"/>
              </p:custDataLst>
            </p:nvPr>
          </p:nvSpPr>
          <p:spPr>
            <a:xfrm rot="16200000">
              <a:off x="5877860" y="4426494"/>
              <a:ext cx="267055" cy="658711"/>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27" name="Picture 26" descr="HRQ-002 Icons[Back](jp)1.1.png"/>
          <p:cNvPicPr>
            <a:picLocks noChangeAspect="1"/>
          </p:cNvPicPr>
          <p:nvPr>
            <p:custDataLst>
              <p:tags r:id="rId9"/>
            </p:custDataLst>
          </p:nvPr>
        </p:nvPicPr>
        <p:blipFill>
          <a:blip r:embed="rId20" cstate="email">
            <a:extLst>
              <a:ext uri="{28A0092B-C50C-407E-A947-70E740481C1C}">
                <a14:useLocalDpi xmlns:a14="http://schemas.microsoft.com/office/drawing/2010/main" val="0"/>
              </a:ext>
            </a:extLst>
          </a:blip>
          <a:stretch>
            <a:fillRect/>
          </a:stretch>
        </p:blipFill>
        <p:spPr>
          <a:xfrm>
            <a:off x="6449148" y="4876500"/>
            <a:ext cx="210707" cy="210707"/>
          </a:xfrm>
          <a:prstGeom prst="rect">
            <a:avLst/>
          </a:prstGeom>
          <a:effectLst>
            <a:outerShdw blurRad="50800" dir="2700000" algn="tl" rotWithShape="0">
              <a:srgbClr val="000000">
                <a:alpha val="16000"/>
              </a:srgbClr>
            </a:outerShdw>
          </a:effectLst>
        </p:spPr>
      </p:pic>
      <p:pic>
        <p:nvPicPr>
          <p:cNvPr id="30" name="Picture 29"/>
          <p:cNvPicPr>
            <a:picLocks noChangeAspect="1"/>
          </p:cNvPicPr>
          <p:nvPr>
            <p:custDataLst>
              <p:tags r:id="rId10"/>
            </p:custDataLst>
          </p:nvPr>
        </p:nvPicPr>
        <p:blipFill>
          <a:blip r:embed="rId21" cstate="email">
            <a:extLst>
              <a:ext uri="{28A0092B-C50C-407E-A947-70E740481C1C}">
                <a14:useLocalDpi xmlns:a14="http://schemas.microsoft.com/office/drawing/2010/main" val="0"/>
              </a:ext>
            </a:extLst>
          </a:blip>
          <a:stretch>
            <a:fillRect/>
          </a:stretch>
        </p:blipFill>
        <p:spPr>
          <a:xfrm>
            <a:off x="7743459" y="4876500"/>
            <a:ext cx="210707" cy="210707"/>
          </a:xfrm>
          <a:prstGeom prst="rect">
            <a:avLst/>
          </a:prstGeom>
          <a:effectLst>
            <a:outerShdw blurRad="50800" dir="2700000" algn="tl" rotWithShape="0">
              <a:srgbClr val="000000">
                <a:alpha val="16000"/>
              </a:srgbClr>
            </a:outerShdw>
          </a:effectLst>
        </p:spPr>
      </p:pic>
      <p:sp>
        <p:nvSpPr>
          <p:cNvPr id="3" name="Rectangle 2" descr="Previous Slide Button" title="Previous Slide Button">
            <a:hlinkClick r:id="" action="ppaction://hlinkshowjump?jump=previousslide"/>
          </p:cNvPr>
          <p:cNvSpPr/>
          <p:nvPr>
            <p:custDataLst>
              <p:tags r:id="rId11"/>
            </p:custDataLst>
          </p:nvPr>
        </p:nvSpPr>
        <p:spPr>
          <a:xfrm>
            <a:off x="6341586" y="4809785"/>
            <a:ext cx="424414" cy="333714"/>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Rectangle 30" descr="Next Slide Button" title="Next Slide Button">
            <a:hlinkClick r:id="" action="ppaction://hlinkshowjump?jump=nextslide"/>
          </p:cNvPr>
          <p:cNvSpPr/>
          <p:nvPr>
            <p:custDataLst>
              <p:tags r:id="rId12"/>
            </p:custDataLst>
          </p:nvPr>
        </p:nvSpPr>
        <p:spPr>
          <a:xfrm>
            <a:off x="7645088" y="4810498"/>
            <a:ext cx="424414" cy="333714"/>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22" cstate="email">
            <a:extLst>
              <a:ext uri="{28A0092B-C50C-407E-A947-70E740481C1C}">
                <a14:useLocalDpi xmlns:a14="http://schemas.microsoft.com/office/drawing/2010/main" val="0"/>
              </a:ext>
            </a:extLst>
          </a:blip>
          <a:stretch>
            <a:fillRect/>
          </a:stretch>
        </p:blipFill>
        <p:spPr>
          <a:xfrm>
            <a:off x="177496" y="120381"/>
            <a:ext cx="561111" cy="453423"/>
          </a:xfrm>
          <a:prstGeom prst="rect">
            <a:avLst/>
          </a:prstGeom>
        </p:spPr>
      </p:pic>
    </p:spTree>
    <p:extLst>
      <p:ext uri="{BB962C8B-B14F-4D97-AF65-F5344CB8AC3E}">
        <p14:creationId xmlns:p14="http://schemas.microsoft.com/office/powerpoint/2010/main" val="303618356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Half Text">
    <p:spTree>
      <p:nvGrpSpPr>
        <p:cNvPr id="1" name=""/>
        <p:cNvGrpSpPr/>
        <p:nvPr/>
      </p:nvGrpSpPr>
      <p:grpSpPr>
        <a:xfrm>
          <a:off x="0" y="0"/>
          <a:ext cx="0" cy="0"/>
          <a:chOff x="0" y="0"/>
          <a:chExt cx="0" cy="0"/>
        </a:xfrm>
      </p:grpSpPr>
      <p:sp>
        <p:nvSpPr>
          <p:cNvPr id="14" name="Rectangle 13"/>
          <p:cNvSpPr/>
          <p:nvPr>
            <p:custDataLst>
              <p:tags r:id="rId1"/>
            </p:custDataLst>
          </p:nvPr>
        </p:nvSpPr>
        <p:spPr>
          <a:xfrm>
            <a:off x="0" y="4889377"/>
            <a:ext cx="9144000" cy="254123"/>
          </a:xfrm>
          <a:prstGeom prst="rect">
            <a:avLst/>
          </a:prstGeom>
          <a:gradFill flip="none" rotWithShape="1">
            <a:gsLst>
              <a:gs pos="50000">
                <a:srgbClr val="31859C"/>
              </a:gs>
              <a:gs pos="100000">
                <a:srgbClr val="215968"/>
              </a:gs>
              <a:gs pos="0">
                <a:srgbClr val="215968"/>
              </a:gs>
            </a:gsLst>
            <a:lin ang="16200000" scaled="0"/>
            <a:tileRect/>
          </a:gradFill>
          <a:ln>
            <a:noFill/>
          </a:ln>
          <a:effectLst>
            <a:outerShdw blurRad="400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custDataLst>
              <p:tags r:id="rId2"/>
            </p:custDataLst>
          </p:nvPr>
        </p:nvSpPr>
        <p:spPr>
          <a:xfrm>
            <a:off x="1005840" y="-2"/>
            <a:ext cx="8020074" cy="685800"/>
          </a:xfrm>
        </p:spPr>
        <p:txBody>
          <a:bodyPr>
            <a:normAutofit/>
          </a:bodyPr>
          <a:lstStyle>
            <a:lvl1pPr>
              <a:defRPr sz="3200" spc="-100" baseline="0">
                <a:solidFill>
                  <a:srgbClr val="215968"/>
                </a:solidFill>
              </a:defRPr>
            </a:lvl1pPr>
          </a:lstStyle>
          <a:p>
            <a:r>
              <a:rPr lang="en-US" dirty="0" smtClean="0"/>
              <a:t>Click to edit Master title style</a:t>
            </a:r>
            <a:endParaRPr lang="en-US" dirty="0"/>
          </a:p>
        </p:txBody>
      </p:sp>
      <p:sp>
        <p:nvSpPr>
          <p:cNvPr id="4" name="Text Placeholder 3"/>
          <p:cNvSpPr>
            <a:spLocks noGrp="1"/>
          </p:cNvSpPr>
          <p:nvPr>
            <p:ph type="body" sz="quarter" idx="10"/>
            <p:custDataLst>
              <p:tags r:id="rId3"/>
            </p:custDataLst>
          </p:nvPr>
        </p:nvSpPr>
        <p:spPr>
          <a:xfrm>
            <a:off x="182879" y="768095"/>
            <a:ext cx="4860176" cy="4023360"/>
          </a:xfrm>
        </p:spPr>
        <p:txBody>
          <a:bodyPr>
            <a:normAutofit/>
          </a:bodyPr>
          <a:lstStyle>
            <a:lvl1pPr>
              <a:defRPr sz="2000"/>
            </a:lvl1pPr>
            <a:lvl2pPr>
              <a:defRPr sz="2000"/>
            </a:lvl2pPr>
            <a:lvl3pPr>
              <a:defRPr sz="20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5"/>
          <p:cNvSpPr txBox="1">
            <a:spLocks/>
          </p:cNvSpPr>
          <p:nvPr>
            <p:custDataLst>
              <p:tags r:id="rId4"/>
            </p:custDataLst>
          </p:nvPr>
        </p:nvSpPr>
        <p:spPr>
          <a:xfrm>
            <a:off x="256309" y="4889376"/>
            <a:ext cx="4904509" cy="254123"/>
          </a:xfrm>
          <a:prstGeom prst="rect">
            <a:avLst/>
          </a:prstGeom>
        </p:spPr>
        <p:txBody>
          <a:bodyPr lIns="0" tIns="0" rIns="0" bIns="0" anchor="ctr" anchorCtr="0">
            <a:noAutofit/>
          </a:bodyPr>
          <a:lstStyle>
            <a:lvl1pPr marL="0" indent="0" algn="l" defTabSz="457200" rtl="0" eaLnBrk="1" latinLnBrk="0" hangingPunct="1">
              <a:spcBef>
                <a:spcPct val="20000"/>
              </a:spcBef>
              <a:buFont typeface="Arial"/>
              <a:buNone/>
              <a:defRPr sz="2200" kern="120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1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400" dirty="0" smtClean="0"/>
              <a:t>Module 4: Leading Teams</a:t>
            </a:r>
            <a:endParaRPr lang="en-US" sz="1400" dirty="0"/>
          </a:p>
        </p:txBody>
      </p:sp>
      <p:sp>
        <p:nvSpPr>
          <p:cNvPr id="9" name="Text Placeholder 5"/>
          <p:cNvSpPr txBox="1">
            <a:spLocks/>
          </p:cNvSpPr>
          <p:nvPr>
            <p:custDataLst>
              <p:tags r:id="rId5"/>
            </p:custDataLst>
          </p:nvPr>
        </p:nvSpPr>
        <p:spPr>
          <a:xfrm>
            <a:off x="8167822" y="4889376"/>
            <a:ext cx="740651" cy="254123"/>
          </a:xfrm>
          <a:prstGeom prst="rect">
            <a:avLst/>
          </a:prstGeom>
        </p:spPr>
        <p:txBody>
          <a:bodyPr lIns="0" tIns="0" rIns="0" bIns="0" anchor="ctr" anchorCtr="0">
            <a:noAutofit/>
          </a:bodyPr>
          <a:lstStyle>
            <a:lvl1pPr marL="0" indent="0" algn="r" defTabSz="457200" rtl="0" eaLnBrk="1" latinLnBrk="0" hangingPunct="1">
              <a:spcBef>
                <a:spcPct val="20000"/>
              </a:spcBef>
              <a:buFont typeface="Arial"/>
              <a:buNone/>
              <a:defRPr sz="1400" kern="120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1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fld id="{12866757-CF97-4E1C-996C-740C5223B5C5}" type="slidenum">
              <a:rPr lang="en-US" sz="1000" smtClean="0"/>
              <a:t>‹#›</a:t>
            </a:fld>
            <a:r>
              <a:rPr lang="en-US" sz="1000" dirty="0" smtClean="0"/>
              <a:t> of 37</a:t>
            </a:r>
            <a:endParaRPr lang="en-US" sz="1000" dirty="0"/>
          </a:p>
        </p:txBody>
      </p:sp>
      <p:grpSp>
        <p:nvGrpSpPr>
          <p:cNvPr id="10" name="Group 9"/>
          <p:cNvGrpSpPr/>
          <p:nvPr>
            <p:custDataLst>
              <p:tags r:id="rId6"/>
            </p:custDataLst>
          </p:nvPr>
        </p:nvGrpSpPr>
        <p:grpSpPr>
          <a:xfrm>
            <a:off x="0" y="53234"/>
            <a:ext cx="941044" cy="587718"/>
            <a:chOff x="2754972" y="448225"/>
            <a:chExt cx="1106438" cy="691014"/>
          </a:xfrm>
          <a:gradFill flip="none" rotWithShape="1">
            <a:gsLst>
              <a:gs pos="0">
                <a:srgbClr val="7D7D7D"/>
              </a:gs>
              <a:gs pos="100000">
                <a:srgbClr val="3B3B3B"/>
              </a:gs>
            </a:gsLst>
            <a:lin ang="5400000" scaled="0"/>
            <a:tileRect/>
          </a:gradFill>
          <a:effectLst>
            <a:outerShdw blurRad="50800" dir="2700000" algn="tl" rotWithShape="0">
              <a:srgbClr val="000000">
                <a:alpha val="43000"/>
              </a:srgbClr>
            </a:outerShdw>
          </a:effectLst>
        </p:grpSpPr>
        <p:sp>
          <p:nvSpPr>
            <p:cNvPr id="11" name="Rectangle 10"/>
            <p:cNvSpPr/>
            <p:nvPr>
              <p:custDataLst>
                <p:tags r:id="rId17"/>
              </p:custDataLst>
            </p:nvPr>
          </p:nvSpPr>
          <p:spPr>
            <a:xfrm>
              <a:off x="2754972" y="448225"/>
              <a:ext cx="966361" cy="69101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p:cNvSpPr/>
            <p:nvPr>
              <p:custDataLst>
                <p:tags r:id="rId18"/>
              </p:custDataLst>
            </p:nvPr>
          </p:nvSpPr>
          <p:spPr>
            <a:xfrm>
              <a:off x="3581258" y="448225"/>
              <a:ext cx="280152" cy="69101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5" name="Group 14"/>
          <p:cNvGrpSpPr>
            <a:grpSpLocks noChangeAspect="1"/>
          </p:cNvGrpSpPr>
          <p:nvPr>
            <p:custDataLst>
              <p:tags r:id="rId7"/>
            </p:custDataLst>
          </p:nvPr>
        </p:nvGrpSpPr>
        <p:grpSpPr>
          <a:xfrm>
            <a:off x="6341586" y="4809786"/>
            <a:ext cx="424415" cy="335804"/>
            <a:chOff x="5682032" y="4622322"/>
            <a:chExt cx="658713" cy="521178"/>
          </a:xfrm>
          <a:gradFill flip="none" rotWithShape="1">
            <a:gsLst>
              <a:gs pos="0">
                <a:srgbClr val="215968"/>
              </a:gs>
              <a:gs pos="100000">
                <a:srgbClr val="31859C"/>
              </a:gs>
            </a:gsLst>
            <a:lin ang="0" scaled="1"/>
            <a:tileRect/>
          </a:gradFill>
          <a:effectLst>
            <a:outerShdw blurRad="50800" dist="38100" dir="5700000" algn="tl" rotWithShape="0">
              <a:srgbClr val="000000">
                <a:alpha val="43000"/>
              </a:srgbClr>
            </a:outerShdw>
          </a:effectLst>
        </p:grpSpPr>
        <p:sp>
          <p:nvSpPr>
            <p:cNvPr id="16" name="Rectangle 15"/>
            <p:cNvSpPr/>
            <p:nvPr>
              <p:custDataLst>
                <p:tags r:id="rId15"/>
              </p:custDataLst>
            </p:nvPr>
          </p:nvSpPr>
          <p:spPr>
            <a:xfrm rot="16200000">
              <a:off x="5817565" y="4620319"/>
              <a:ext cx="387650" cy="658711"/>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Oval 16"/>
            <p:cNvSpPr/>
            <p:nvPr>
              <p:custDataLst>
                <p:tags r:id="rId16"/>
              </p:custDataLst>
            </p:nvPr>
          </p:nvSpPr>
          <p:spPr>
            <a:xfrm rot="16200000">
              <a:off x="5877860" y="4426494"/>
              <a:ext cx="267055" cy="658711"/>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4" name="Group 23"/>
          <p:cNvGrpSpPr>
            <a:grpSpLocks noChangeAspect="1"/>
          </p:cNvGrpSpPr>
          <p:nvPr>
            <p:custDataLst>
              <p:tags r:id="rId8"/>
            </p:custDataLst>
          </p:nvPr>
        </p:nvGrpSpPr>
        <p:grpSpPr>
          <a:xfrm>
            <a:off x="7645136" y="4809786"/>
            <a:ext cx="424415" cy="335804"/>
            <a:chOff x="5682032" y="4622322"/>
            <a:chExt cx="658713" cy="521178"/>
          </a:xfrm>
          <a:gradFill flip="none" rotWithShape="1">
            <a:gsLst>
              <a:gs pos="0">
                <a:srgbClr val="215968"/>
              </a:gs>
              <a:gs pos="100000">
                <a:srgbClr val="31859C"/>
              </a:gs>
            </a:gsLst>
            <a:lin ang="0" scaled="1"/>
            <a:tileRect/>
          </a:gradFill>
          <a:effectLst>
            <a:outerShdw blurRad="50800" dist="38100" dir="5700000" algn="tl" rotWithShape="0">
              <a:srgbClr val="000000">
                <a:alpha val="43000"/>
              </a:srgbClr>
            </a:outerShdw>
          </a:effectLst>
        </p:grpSpPr>
        <p:sp>
          <p:nvSpPr>
            <p:cNvPr id="25" name="Rectangle 24"/>
            <p:cNvSpPr/>
            <p:nvPr>
              <p:custDataLst>
                <p:tags r:id="rId13"/>
              </p:custDataLst>
            </p:nvPr>
          </p:nvSpPr>
          <p:spPr>
            <a:xfrm rot="16200000">
              <a:off x="5817565" y="4620319"/>
              <a:ext cx="387650" cy="658711"/>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Oval 25"/>
            <p:cNvSpPr/>
            <p:nvPr>
              <p:custDataLst>
                <p:tags r:id="rId14"/>
              </p:custDataLst>
            </p:nvPr>
          </p:nvSpPr>
          <p:spPr>
            <a:xfrm rot="16200000">
              <a:off x="5877860" y="4426494"/>
              <a:ext cx="267055" cy="658711"/>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27" name="Picture 26" descr="HRQ-002 Icons[Back](jp)1.1.png"/>
          <p:cNvPicPr>
            <a:picLocks noChangeAspect="1"/>
          </p:cNvPicPr>
          <p:nvPr>
            <p:custDataLst>
              <p:tags r:id="rId9"/>
            </p:custDataLst>
          </p:nvPr>
        </p:nvPicPr>
        <p:blipFill>
          <a:blip r:embed="rId20" cstate="email">
            <a:extLst>
              <a:ext uri="{28A0092B-C50C-407E-A947-70E740481C1C}">
                <a14:useLocalDpi xmlns:a14="http://schemas.microsoft.com/office/drawing/2010/main" val="0"/>
              </a:ext>
            </a:extLst>
          </a:blip>
          <a:stretch>
            <a:fillRect/>
          </a:stretch>
        </p:blipFill>
        <p:spPr>
          <a:xfrm>
            <a:off x="6449148" y="4876500"/>
            <a:ext cx="210707" cy="210707"/>
          </a:xfrm>
          <a:prstGeom prst="rect">
            <a:avLst/>
          </a:prstGeom>
          <a:effectLst>
            <a:outerShdw blurRad="50800" dir="2700000" algn="tl" rotWithShape="0">
              <a:srgbClr val="000000">
                <a:alpha val="16000"/>
              </a:srgbClr>
            </a:outerShdw>
          </a:effectLst>
        </p:spPr>
      </p:pic>
      <p:pic>
        <p:nvPicPr>
          <p:cNvPr id="30" name="Picture 29"/>
          <p:cNvPicPr>
            <a:picLocks noChangeAspect="1"/>
          </p:cNvPicPr>
          <p:nvPr>
            <p:custDataLst>
              <p:tags r:id="rId10"/>
            </p:custDataLst>
          </p:nvPr>
        </p:nvPicPr>
        <p:blipFill>
          <a:blip r:embed="rId21" cstate="email">
            <a:extLst>
              <a:ext uri="{28A0092B-C50C-407E-A947-70E740481C1C}">
                <a14:useLocalDpi xmlns:a14="http://schemas.microsoft.com/office/drawing/2010/main" val="0"/>
              </a:ext>
            </a:extLst>
          </a:blip>
          <a:stretch>
            <a:fillRect/>
          </a:stretch>
        </p:blipFill>
        <p:spPr>
          <a:xfrm>
            <a:off x="7743459" y="4876500"/>
            <a:ext cx="210707" cy="210707"/>
          </a:xfrm>
          <a:prstGeom prst="rect">
            <a:avLst/>
          </a:prstGeom>
          <a:effectLst>
            <a:outerShdw blurRad="50800" dir="2700000" algn="tl" rotWithShape="0">
              <a:srgbClr val="000000">
                <a:alpha val="16000"/>
              </a:srgbClr>
            </a:outerShdw>
          </a:effectLst>
        </p:spPr>
      </p:pic>
      <p:sp>
        <p:nvSpPr>
          <p:cNvPr id="3" name="Rectangle 2" descr="Previous Slide Button" title="Previous Slide Button">
            <a:hlinkClick r:id="" action="ppaction://hlinkshowjump?jump=previousslide"/>
          </p:cNvPr>
          <p:cNvSpPr/>
          <p:nvPr>
            <p:custDataLst>
              <p:tags r:id="rId11"/>
            </p:custDataLst>
          </p:nvPr>
        </p:nvSpPr>
        <p:spPr>
          <a:xfrm>
            <a:off x="6341586" y="4809785"/>
            <a:ext cx="424414" cy="333714"/>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Rectangle 30" descr="Next Slide Button" title="Next Slide Button">
            <a:hlinkClick r:id="" action="ppaction://hlinkshowjump?jump=nextslide"/>
          </p:cNvPr>
          <p:cNvSpPr/>
          <p:nvPr>
            <p:custDataLst>
              <p:tags r:id="rId12"/>
            </p:custDataLst>
          </p:nvPr>
        </p:nvSpPr>
        <p:spPr>
          <a:xfrm>
            <a:off x="7645088" y="4810498"/>
            <a:ext cx="424414" cy="333714"/>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22" cstate="email">
            <a:extLst>
              <a:ext uri="{28A0092B-C50C-407E-A947-70E740481C1C}">
                <a14:useLocalDpi xmlns:a14="http://schemas.microsoft.com/office/drawing/2010/main" val="0"/>
              </a:ext>
            </a:extLst>
          </a:blip>
          <a:stretch>
            <a:fillRect/>
          </a:stretch>
        </p:blipFill>
        <p:spPr>
          <a:xfrm>
            <a:off x="177496" y="120381"/>
            <a:ext cx="561111" cy="453423"/>
          </a:xfrm>
          <a:prstGeom prst="rect">
            <a:avLst/>
          </a:prstGeom>
        </p:spPr>
      </p:pic>
    </p:spTree>
    <p:extLst>
      <p:ext uri="{BB962C8B-B14F-4D97-AF65-F5344CB8AC3E}">
        <p14:creationId xmlns:p14="http://schemas.microsoft.com/office/powerpoint/2010/main" val="13790941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Last Slide">
    <p:spTree>
      <p:nvGrpSpPr>
        <p:cNvPr id="1" name=""/>
        <p:cNvGrpSpPr/>
        <p:nvPr/>
      </p:nvGrpSpPr>
      <p:grpSpPr>
        <a:xfrm>
          <a:off x="0" y="0"/>
          <a:ext cx="0" cy="0"/>
          <a:chOff x="0" y="0"/>
          <a:chExt cx="0" cy="0"/>
        </a:xfrm>
      </p:grpSpPr>
      <p:sp>
        <p:nvSpPr>
          <p:cNvPr id="14" name="Rectangle 13"/>
          <p:cNvSpPr/>
          <p:nvPr>
            <p:custDataLst>
              <p:tags r:id="rId1"/>
            </p:custDataLst>
          </p:nvPr>
        </p:nvSpPr>
        <p:spPr>
          <a:xfrm>
            <a:off x="0" y="4889377"/>
            <a:ext cx="9144000" cy="254123"/>
          </a:xfrm>
          <a:prstGeom prst="rect">
            <a:avLst/>
          </a:prstGeom>
          <a:gradFill flip="none" rotWithShape="1">
            <a:gsLst>
              <a:gs pos="50000">
                <a:srgbClr val="31859C"/>
              </a:gs>
              <a:gs pos="100000">
                <a:srgbClr val="215968"/>
              </a:gs>
              <a:gs pos="0">
                <a:srgbClr val="215968"/>
              </a:gs>
            </a:gsLst>
            <a:lin ang="16200000" scaled="0"/>
            <a:tileRect/>
          </a:gradFill>
          <a:ln>
            <a:noFill/>
          </a:ln>
          <a:effectLst>
            <a:outerShdw blurRad="400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custDataLst>
              <p:tags r:id="rId2"/>
            </p:custDataLst>
          </p:nvPr>
        </p:nvSpPr>
        <p:spPr>
          <a:xfrm>
            <a:off x="1005840" y="-2"/>
            <a:ext cx="8020074" cy="685800"/>
          </a:xfrm>
        </p:spPr>
        <p:txBody>
          <a:bodyPr>
            <a:normAutofit/>
          </a:bodyPr>
          <a:lstStyle>
            <a:lvl1pPr>
              <a:defRPr sz="3200" spc="-100" baseline="0">
                <a:solidFill>
                  <a:srgbClr val="215968"/>
                </a:solidFill>
              </a:defRPr>
            </a:lvl1pPr>
          </a:lstStyle>
          <a:p>
            <a:r>
              <a:rPr lang="en-US" dirty="0" smtClean="0"/>
              <a:t>Click to edit Master title style</a:t>
            </a:r>
            <a:endParaRPr lang="en-US" dirty="0"/>
          </a:p>
        </p:txBody>
      </p:sp>
      <p:sp>
        <p:nvSpPr>
          <p:cNvPr id="4" name="Text Placeholder 3"/>
          <p:cNvSpPr>
            <a:spLocks noGrp="1"/>
          </p:cNvSpPr>
          <p:nvPr>
            <p:ph type="body" sz="quarter" idx="10"/>
            <p:custDataLst>
              <p:tags r:id="rId3"/>
            </p:custDataLst>
          </p:nvPr>
        </p:nvSpPr>
        <p:spPr>
          <a:xfrm>
            <a:off x="182879" y="768095"/>
            <a:ext cx="4860176" cy="4023360"/>
          </a:xfrm>
        </p:spPr>
        <p:txBody>
          <a:bodyPr>
            <a:normAutofit/>
          </a:bodyPr>
          <a:lstStyle>
            <a:lvl1pPr>
              <a:defRPr sz="2000"/>
            </a:lvl1pPr>
            <a:lvl2pPr>
              <a:defRPr sz="2000"/>
            </a:lvl2pPr>
            <a:lvl3pPr>
              <a:defRPr sz="20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5"/>
          <p:cNvSpPr txBox="1">
            <a:spLocks/>
          </p:cNvSpPr>
          <p:nvPr>
            <p:custDataLst>
              <p:tags r:id="rId4"/>
            </p:custDataLst>
          </p:nvPr>
        </p:nvSpPr>
        <p:spPr>
          <a:xfrm>
            <a:off x="256309" y="4889376"/>
            <a:ext cx="4904509" cy="254123"/>
          </a:xfrm>
          <a:prstGeom prst="rect">
            <a:avLst/>
          </a:prstGeom>
        </p:spPr>
        <p:txBody>
          <a:bodyPr lIns="0" tIns="0" rIns="0" bIns="0" anchor="ctr" anchorCtr="0">
            <a:noAutofit/>
          </a:bodyPr>
          <a:lstStyle>
            <a:lvl1pPr marL="0" indent="0" algn="l" defTabSz="457200" rtl="0" eaLnBrk="1" latinLnBrk="0" hangingPunct="1">
              <a:spcBef>
                <a:spcPct val="20000"/>
              </a:spcBef>
              <a:buFont typeface="Arial"/>
              <a:buNone/>
              <a:defRPr sz="2200" kern="120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1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400" dirty="0" smtClean="0"/>
              <a:t>Module 4: Leading Teams</a:t>
            </a:r>
            <a:endParaRPr lang="en-US" sz="1400" dirty="0"/>
          </a:p>
        </p:txBody>
      </p:sp>
      <p:sp>
        <p:nvSpPr>
          <p:cNvPr id="9" name="Text Placeholder 5"/>
          <p:cNvSpPr txBox="1">
            <a:spLocks/>
          </p:cNvSpPr>
          <p:nvPr>
            <p:custDataLst>
              <p:tags r:id="rId5"/>
            </p:custDataLst>
          </p:nvPr>
        </p:nvSpPr>
        <p:spPr>
          <a:xfrm>
            <a:off x="8167822" y="4889376"/>
            <a:ext cx="740651" cy="254123"/>
          </a:xfrm>
          <a:prstGeom prst="rect">
            <a:avLst/>
          </a:prstGeom>
        </p:spPr>
        <p:txBody>
          <a:bodyPr lIns="0" tIns="0" rIns="0" bIns="0" anchor="ctr" anchorCtr="0">
            <a:noAutofit/>
          </a:bodyPr>
          <a:lstStyle>
            <a:lvl1pPr marL="0" indent="0" algn="r" defTabSz="457200" rtl="0" eaLnBrk="1" latinLnBrk="0" hangingPunct="1">
              <a:spcBef>
                <a:spcPct val="20000"/>
              </a:spcBef>
              <a:buFont typeface="Arial"/>
              <a:buNone/>
              <a:defRPr sz="1400" kern="120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1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fld id="{12866757-CF97-4E1C-996C-740C5223B5C5}" type="slidenum">
              <a:rPr lang="en-US" sz="1000" smtClean="0"/>
              <a:t>‹#›</a:t>
            </a:fld>
            <a:r>
              <a:rPr lang="en-US" sz="1000" dirty="0" smtClean="0"/>
              <a:t> of 37</a:t>
            </a:r>
            <a:endParaRPr lang="en-US" sz="1000" dirty="0"/>
          </a:p>
        </p:txBody>
      </p:sp>
      <p:grpSp>
        <p:nvGrpSpPr>
          <p:cNvPr id="10" name="Group 9"/>
          <p:cNvGrpSpPr/>
          <p:nvPr>
            <p:custDataLst>
              <p:tags r:id="rId6"/>
            </p:custDataLst>
          </p:nvPr>
        </p:nvGrpSpPr>
        <p:grpSpPr>
          <a:xfrm>
            <a:off x="0" y="53234"/>
            <a:ext cx="941044" cy="587718"/>
            <a:chOff x="2754972" y="448225"/>
            <a:chExt cx="1106438" cy="691014"/>
          </a:xfrm>
          <a:gradFill flip="none" rotWithShape="1">
            <a:gsLst>
              <a:gs pos="0">
                <a:srgbClr val="7D7D7D"/>
              </a:gs>
              <a:gs pos="100000">
                <a:srgbClr val="3B3B3B"/>
              </a:gs>
            </a:gsLst>
            <a:lin ang="5400000" scaled="0"/>
            <a:tileRect/>
          </a:gradFill>
          <a:effectLst>
            <a:outerShdw blurRad="50800" dir="2700000" algn="tl" rotWithShape="0">
              <a:srgbClr val="000000">
                <a:alpha val="43000"/>
              </a:srgbClr>
            </a:outerShdw>
          </a:effectLst>
        </p:grpSpPr>
        <p:sp>
          <p:nvSpPr>
            <p:cNvPr id="11" name="Rectangle 10"/>
            <p:cNvSpPr/>
            <p:nvPr>
              <p:custDataLst>
                <p:tags r:id="rId12"/>
              </p:custDataLst>
            </p:nvPr>
          </p:nvSpPr>
          <p:spPr>
            <a:xfrm>
              <a:off x="2754972" y="448225"/>
              <a:ext cx="966361" cy="69101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p:cNvSpPr/>
            <p:nvPr>
              <p:custDataLst>
                <p:tags r:id="rId13"/>
              </p:custDataLst>
            </p:nvPr>
          </p:nvSpPr>
          <p:spPr>
            <a:xfrm>
              <a:off x="3581258" y="448225"/>
              <a:ext cx="280152" cy="69101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5" name="Group 14"/>
          <p:cNvGrpSpPr>
            <a:grpSpLocks noChangeAspect="1"/>
          </p:cNvGrpSpPr>
          <p:nvPr>
            <p:custDataLst>
              <p:tags r:id="rId7"/>
            </p:custDataLst>
          </p:nvPr>
        </p:nvGrpSpPr>
        <p:grpSpPr>
          <a:xfrm>
            <a:off x="6341586" y="4809786"/>
            <a:ext cx="424415" cy="335804"/>
            <a:chOff x="5682032" y="4622322"/>
            <a:chExt cx="658713" cy="521178"/>
          </a:xfrm>
          <a:gradFill flip="none" rotWithShape="1">
            <a:gsLst>
              <a:gs pos="0">
                <a:srgbClr val="215968"/>
              </a:gs>
              <a:gs pos="100000">
                <a:srgbClr val="31859C"/>
              </a:gs>
            </a:gsLst>
            <a:lin ang="0" scaled="1"/>
            <a:tileRect/>
          </a:gradFill>
          <a:effectLst>
            <a:outerShdw blurRad="50800" dist="38100" dir="5700000" algn="tl" rotWithShape="0">
              <a:srgbClr val="000000">
                <a:alpha val="43000"/>
              </a:srgbClr>
            </a:outerShdw>
          </a:effectLst>
        </p:grpSpPr>
        <p:sp>
          <p:nvSpPr>
            <p:cNvPr id="16" name="Rectangle 15"/>
            <p:cNvSpPr/>
            <p:nvPr>
              <p:custDataLst>
                <p:tags r:id="rId10"/>
              </p:custDataLst>
            </p:nvPr>
          </p:nvSpPr>
          <p:spPr>
            <a:xfrm rot="16200000">
              <a:off x="5817565" y="4620319"/>
              <a:ext cx="387650" cy="658711"/>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Oval 16"/>
            <p:cNvSpPr/>
            <p:nvPr>
              <p:custDataLst>
                <p:tags r:id="rId11"/>
              </p:custDataLst>
            </p:nvPr>
          </p:nvSpPr>
          <p:spPr>
            <a:xfrm rot="16200000">
              <a:off x="5877860" y="4426494"/>
              <a:ext cx="267055" cy="658711"/>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27" name="Picture 26" descr="HRQ-002 Icons[Back](jp)1.1.png"/>
          <p:cNvPicPr>
            <a:picLocks noChangeAspect="1"/>
          </p:cNvPicPr>
          <p:nvPr>
            <p:custDataLst>
              <p:tags r:id="rId8"/>
            </p:custDataLst>
          </p:nvPr>
        </p:nvPicPr>
        <p:blipFill>
          <a:blip r:embed="rId15" cstate="email">
            <a:extLst>
              <a:ext uri="{28A0092B-C50C-407E-A947-70E740481C1C}">
                <a14:useLocalDpi xmlns:a14="http://schemas.microsoft.com/office/drawing/2010/main" val="0"/>
              </a:ext>
            </a:extLst>
          </a:blip>
          <a:stretch>
            <a:fillRect/>
          </a:stretch>
        </p:blipFill>
        <p:spPr>
          <a:xfrm>
            <a:off x="6449148" y="4876500"/>
            <a:ext cx="210707" cy="210707"/>
          </a:xfrm>
          <a:prstGeom prst="rect">
            <a:avLst/>
          </a:prstGeom>
          <a:effectLst>
            <a:outerShdw blurRad="50800" dir="2700000" algn="tl" rotWithShape="0">
              <a:srgbClr val="000000">
                <a:alpha val="16000"/>
              </a:srgbClr>
            </a:outerShdw>
          </a:effectLst>
        </p:spPr>
      </p:pic>
      <p:sp>
        <p:nvSpPr>
          <p:cNvPr id="3" name="Rectangle 2" descr="Previous Slide Button" title="Previous Slide Button">
            <a:hlinkClick r:id="" action="ppaction://hlinkshowjump?jump=previousslide"/>
          </p:cNvPr>
          <p:cNvSpPr/>
          <p:nvPr>
            <p:custDataLst>
              <p:tags r:id="rId9"/>
            </p:custDataLst>
          </p:nvPr>
        </p:nvSpPr>
        <p:spPr>
          <a:xfrm>
            <a:off x="6341586" y="4809785"/>
            <a:ext cx="424414" cy="333714"/>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16" cstate="email">
            <a:extLst>
              <a:ext uri="{28A0092B-C50C-407E-A947-70E740481C1C}">
                <a14:useLocalDpi xmlns:a14="http://schemas.microsoft.com/office/drawing/2010/main" val="0"/>
              </a:ext>
            </a:extLst>
          </a:blip>
          <a:stretch>
            <a:fillRect/>
          </a:stretch>
        </p:blipFill>
        <p:spPr>
          <a:xfrm>
            <a:off x="177496" y="120381"/>
            <a:ext cx="561111" cy="453423"/>
          </a:xfrm>
          <a:prstGeom prst="rect">
            <a:avLst/>
          </a:prstGeom>
        </p:spPr>
      </p:pic>
    </p:spTree>
    <p:extLst>
      <p:ext uri="{BB962C8B-B14F-4D97-AF65-F5344CB8AC3E}">
        <p14:creationId xmlns:p14="http://schemas.microsoft.com/office/powerpoint/2010/main" val="37721038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ags" Target="../tags/tag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ags" Target="../tags/tag2.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8"/>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custDataLst>
              <p:tags r:id="rId6"/>
            </p:custDataLst>
          </p:nvPr>
        </p:nvSpPr>
        <p:spPr>
          <a:xfrm>
            <a:off x="1005840" y="0"/>
            <a:ext cx="7863840" cy="6858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custDataLst>
              <p:tags r:id="rId7"/>
            </p:custDataLst>
          </p:nvPr>
        </p:nvSpPr>
        <p:spPr>
          <a:xfrm>
            <a:off x="182880" y="768096"/>
            <a:ext cx="8778240" cy="3938016"/>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693843513"/>
      </p:ext>
    </p:extLst>
  </p:cSld>
  <p:clrMap bg1="lt1" tx1="dk1" bg2="lt2" tx2="dk2" accent1="accent1" accent2="accent2" accent3="accent3" accent4="accent4" accent5="accent5" accent6="accent6" hlink="hlink" folHlink="folHlink"/>
  <p:sldLayoutIdLst>
    <p:sldLayoutId id="2147493456" r:id="rId1"/>
    <p:sldLayoutId id="2147493457" r:id="rId2"/>
    <p:sldLayoutId id="2147493458" r:id="rId3"/>
    <p:sldLayoutId id="2147493459" r:id="rId4"/>
  </p:sldLayoutIdLst>
  <p:timing>
    <p:tnLst>
      <p:par>
        <p:cTn id="1" dur="indefinite" restart="never" nodeType="tmRoot"/>
      </p:par>
    </p:tnLst>
  </p:timing>
  <p:txStyles>
    <p:titleStyle>
      <a:lvl1pPr algn="l" defTabSz="457200" rtl="0" eaLnBrk="1" latinLnBrk="0" hangingPunct="1">
        <a:spcBef>
          <a:spcPct val="0"/>
        </a:spcBef>
        <a:buNone/>
        <a:defRPr sz="3200" b="0" i="0" u="none" kern="1200" spc="-100" baseline="0">
          <a:solidFill>
            <a:srgbClr val="215968"/>
          </a:solidFill>
          <a:latin typeface="+mj-lt"/>
          <a:ea typeface="+mj-ea"/>
          <a:cs typeface="Arial"/>
        </a:defRPr>
      </a:lvl1pPr>
    </p:titleStyle>
    <p:bodyStyle>
      <a:lvl1pPr marL="342900" indent="-342900" algn="l" defTabSz="457200" rtl="0" eaLnBrk="1" latinLnBrk="0" hangingPunct="1">
        <a:spcBef>
          <a:spcPct val="20000"/>
        </a:spcBef>
        <a:buFont typeface="Arial"/>
        <a:buChar char="•"/>
        <a:defRPr sz="2000" kern="1200">
          <a:solidFill>
            <a:srgbClr val="3B3B3B"/>
          </a:solidFill>
          <a:latin typeface="+mn-lt"/>
          <a:ea typeface="+mn-ea"/>
          <a:cs typeface="Arial"/>
        </a:defRPr>
      </a:lvl1pPr>
      <a:lvl2pPr marL="742950" indent="-285750" algn="l" defTabSz="457200" rtl="0" eaLnBrk="1" latinLnBrk="0" hangingPunct="1">
        <a:spcBef>
          <a:spcPct val="20000"/>
        </a:spcBef>
        <a:buFont typeface="Arial"/>
        <a:buChar char="–"/>
        <a:defRPr sz="2000" b="0" i="0" u="none" kern="1200">
          <a:solidFill>
            <a:srgbClr val="3B3B3B"/>
          </a:solidFill>
          <a:latin typeface="+mn-lt"/>
          <a:ea typeface="+mn-ea"/>
          <a:cs typeface="Arial"/>
        </a:defRPr>
      </a:lvl2pPr>
      <a:lvl3pPr marL="1143000" indent="-228600" algn="l" defTabSz="457200" rtl="0" eaLnBrk="1" latinLnBrk="0" hangingPunct="1">
        <a:spcBef>
          <a:spcPct val="20000"/>
        </a:spcBef>
        <a:buFont typeface="Arial"/>
        <a:buChar char="•"/>
        <a:defRPr sz="2000" kern="1200">
          <a:solidFill>
            <a:srgbClr val="3B3B3B"/>
          </a:solidFill>
          <a:latin typeface="+mn-lt"/>
          <a:ea typeface="+mn-ea"/>
          <a:cs typeface="Arial"/>
        </a:defRPr>
      </a:lvl3pPr>
      <a:lvl4pPr marL="1600200" indent="-228600" algn="l" defTabSz="457200" rtl="0" eaLnBrk="1" latinLnBrk="0" hangingPunct="1">
        <a:spcBef>
          <a:spcPct val="20000"/>
        </a:spcBef>
        <a:buFont typeface="Arial"/>
        <a:buChar char="–"/>
        <a:defRPr sz="2000" kern="1200">
          <a:solidFill>
            <a:srgbClr val="3B3B3B"/>
          </a:solidFill>
          <a:latin typeface="+mn-lt"/>
          <a:ea typeface="+mn-ea"/>
          <a:cs typeface="Arial"/>
        </a:defRPr>
      </a:lvl4pPr>
      <a:lvl5pPr marL="2057400" indent="-228600" algn="l" defTabSz="457200" rtl="0" eaLnBrk="1" latinLnBrk="0" hangingPunct="1">
        <a:spcBef>
          <a:spcPct val="20000"/>
        </a:spcBef>
        <a:buFont typeface="Arial"/>
        <a:buChar char="»"/>
        <a:defRPr sz="2000" kern="1200">
          <a:solidFill>
            <a:srgbClr val="3B3B3B"/>
          </a:solidFill>
          <a:latin typeface="+mn-lt"/>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tags" Target="../tags/tag63.xml"/><Relationship Id="rId7" Type="http://schemas.openxmlformats.org/officeDocument/2006/relationships/notesSlide" Target="../notesSlides/notesSlide1.xml"/><Relationship Id="rId2" Type="http://schemas.openxmlformats.org/officeDocument/2006/relationships/tags" Target="../tags/tag62.xml"/><Relationship Id="rId1" Type="http://schemas.openxmlformats.org/officeDocument/2006/relationships/tags" Target="../tags/tag61.xml"/><Relationship Id="rId6" Type="http://schemas.openxmlformats.org/officeDocument/2006/relationships/slideLayout" Target="../slideLayouts/slideLayout1.xml"/><Relationship Id="rId5" Type="http://schemas.openxmlformats.org/officeDocument/2006/relationships/tags" Target="../tags/tag65.xml"/><Relationship Id="rId10" Type="http://schemas.openxmlformats.org/officeDocument/2006/relationships/image" Target="../media/image10.png"/><Relationship Id="rId4" Type="http://schemas.openxmlformats.org/officeDocument/2006/relationships/tags" Target="../tags/tag64.xml"/><Relationship Id="rId9"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tags" Target="../tags/tag104.xml"/><Relationship Id="rId7" Type="http://schemas.openxmlformats.org/officeDocument/2006/relationships/image" Target="../media/image16.png"/><Relationship Id="rId2" Type="http://schemas.openxmlformats.org/officeDocument/2006/relationships/tags" Target="../tags/tag103.xml"/><Relationship Id="rId1" Type="http://schemas.openxmlformats.org/officeDocument/2006/relationships/tags" Target="../tags/tag102.xml"/><Relationship Id="rId6" Type="http://schemas.openxmlformats.org/officeDocument/2006/relationships/notesSlide" Target="../notesSlides/notesSlide10.xml"/><Relationship Id="rId5" Type="http://schemas.openxmlformats.org/officeDocument/2006/relationships/slideLayout" Target="../slideLayouts/slideLayout2.xml"/><Relationship Id="rId4" Type="http://schemas.openxmlformats.org/officeDocument/2006/relationships/tags" Target="../tags/tag105.xml"/></Relationships>
</file>

<file path=ppt/slides/_rels/slide11.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tags" Target="../tags/tag108.xml"/><Relationship Id="rId7" Type="http://schemas.openxmlformats.org/officeDocument/2006/relationships/notesSlide" Target="../notesSlides/notesSlide11.xml"/><Relationship Id="rId2" Type="http://schemas.openxmlformats.org/officeDocument/2006/relationships/tags" Target="../tags/tag107.xml"/><Relationship Id="rId1" Type="http://schemas.openxmlformats.org/officeDocument/2006/relationships/tags" Target="../tags/tag106.xml"/><Relationship Id="rId6" Type="http://schemas.openxmlformats.org/officeDocument/2006/relationships/slideLayout" Target="../slideLayouts/slideLayout2.xml"/><Relationship Id="rId5" Type="http://schemas.openxmlformats.org/officeDocument/2006/relationships/tags" Target="../tags/tag110.xml"/><Relationship Id="rId4" Type="http://schemas.openxmlformats.org/officeDocument/2006/relationships/tags" Target="../tags/tag109.xml"/></Relationships>
</file>

<file path=ppt/slides/_rels/slide12.xml.rels><?xml version="1.0" encoding="UTF-8" standalone="yes"?>
<Relationships xmlns="http://schemas.openxmlformats.org/package/2006/relationships"><Relationship Id="rId3" Type="http://schemas.openxmlformats.org/officeDocument/2006/relationships/tags" Target="../tags/tag113.xml"/><Relationship Id="rId2" Type="http://schemas.openxmlformats.org/officeDocument/2006/relationships/tags" Target="../tags/tag112.xml"/><Relationship Id="rId1" Type="http://schemas.openxmlformats.org/officeDocument/2006/relationships/tags" Target="../tags/tag111.xml"/><Relationship Id="rId5" Type="http://schemas.openxmlformats.org/officeDocument/2006/relationships/notesSlide" Target="../notesSlides/notesSlide12.xml"/><Relationship Id="rId4"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tags" Target="../tags/tag116.xml"/><Relationship Id="rId7" Type="http://schemas.openxmlformats.org/officeDocument/2006/relationships/notesSlide" Target="../notesSlides/notesSlide13.xml"/><Relationship Id="rId2" Type="http://schemas.openxmlformats.org/officeDocument/2006/relationships/tags" Target="../tags/tag115.xml"/><Relationship Id="rId1" Type="http://schemas.openxmlformats.org/officeDocument/2006/relationships/tags" Target="../tags/tag114.xml"/><Relationship Id="rId6" Type="http://schemas.openxmlformats.org/officeDocument/2006/relationships/slideLayout" Target="../slideLayouts/slideLayout2.xml"/><Relationship Id="rId5" Type="http://schemas.openxmlformats.org/officeDocument/2006/relationships/tags" Target="../tags/tag118.xml"/><Relationship Id="rId4" Type="http://schemas.openxmlformats.org/officeDocument/2006/relationships/tags" Target="../tags/tag117.xml"/></Relationships>
</file>

<file path=ppt/slides/_rels/slide1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tags" Target="../tags/tag121.xml"/><Relationship Id="rId7" Type="http://schemas.openxmlformats.org/officeDocument/2006/relationships/notesSlide" Target="../notesSlides/notesSlide14.xml"/><Relationship Id="rId2" Type="http://schemas.openxmlformats.org/officeDocument/2006/relationships/tags" Target="../tags/tag120.xml"/><Relationship Id="rId1" Type="http://schemas.openxmlformats.org/officeDocument/2006/relationships/tags" Target="../tags/tag119.xml"/><Relationship Id="rId6" Type="http://schemas.openxmlformats.org/officeDocument/2006/relationships/slideLayout" Target="../slideLayouts/slideLayout2.xml"/><Relationship Id="rId5" Type="http://schemas.openxmlformats.org/officeDocument/2006/relationships/tags" Target="../tags/tag123.xml"/><Relationship Id="rId4" Type="http://schemas.openxmlformats.org/officeDocument/2006/relationships/tags" Target="../tags/tag122.xml"/></Relationships>
</file>

<file path=ppt/slides/_rels/slide15.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tags" Target="../tags/tag126.xml"/><Relationship Id="rId7" Type="http://schemas.openxmlformats.org/officeDocument/2006/relationships/notesSlide" Target="../notesSlides/notesSlide15.xml"/><Relationship Id="rId2" Type="http://schemas.openxmlformats.org/officeDocument/2006/relationships/tags" Target="../tags/tag125.xml"/><Relationship Id="rId1" Type="http://schemas.openxmlformats.org/officeDocument/2006/relationships/tags" Target="../tags/tag124.xml"/><Relationship Id="rId6" Type="http://schemas.openxmlformats.org/officeDocument/2006/relationships/slideLayout" Target="../slideLayouts/slideLayout2.xml"/><Relationship Id="rId5" Type="http://schemas.openxmlformats.org/officeDocument/2006/relationships/tags" Target="../tags/tag128.xml"/><Relationship Id="rId4" Type="http://schemas.openxmlformats.org/officeDocument/2006/relationships/tags" Target="../tags/tag127.xml"/></Relationships>
</file>

<file path=ppt/slides/_rels/slide16.xml.rels><?xml version="1.0" encoding="UTF-8" standalone="yes"?>
<Relationships xmlns="http://schemas.openxmlformats.org/package/2006/relationships"><Relationship Id="rId3" Type="http://schemas.openxmlformats.org/officeDocument/2006/relationships/tags" Target="../tags/tag131.xml"/><Relationship Id="rId7" Type="http://schemas.openxmlformats.org/officeDocument/2006/relationships/image" Target="../media/image21.jpeg"/><Relationship Id="rId2" Type="http://schemas.openxmlformats.org/officeDocument/2006/relationships/tags" Target="../tags/tag130.xml"/><Relationship Id="rId1" Type="http://schemas.openxmlformats.org/officeDocument/2006/relationships/tags" Target="../tags/tag129.xml"/><Relationship Id="rId6" Type="http://schemas.openxmlformats.org/officeDocument/2006/relationships/notesSlide" Target="../notesSlides/notesSlide16.xml"/><Relationship Id="rId5" Type="http://schemas.openxmlformats.org/officeDocument/2006/relationships/slideLayout" Target="../slideLayouts/slideLayout2.xml"/><Relationship Id="rId4" Type="http://schemas.openxmlformats.org/officeDocument/2006/relationships/tags" Target="../tags/tag132.xml"/></Relationships>
</file>

<file path=ppt/slides/_rels/slide17.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tags" Target="../tags/tag135.xml"/><Relationship Id="rId7" Type="http://schemas.openxmlformats.org/officeDocument/2006/relationships/notesSlide" Target="../notesSlides/notesSlide17.xml"/><Relationship Id="rId2" Type="http://schemas.openxmlformats.org/officeDocument/2006/relationships/tags" Target="../tags/tag134.xml"/><Relationship Id="rId1" Type="http://schemas.openxmlformats.org/officeDocument/2006/relationships/tags" Target="../tags/tag133.xml"/><Relationship Id="rId6" Type="http://schemas.openxmlformats.org/officeDocument/2006/relationships/slideLayout" Target="../slideLayouts/slideLayout2.xml"/><Relationship Id="rId5" Type="http://schemas.openxmlformats.org/officeDocument/2006/relationships/tags" Target="../tags/tag137.xml"/><Relationship Id="rId4" Type="http://schemas.openxmlformats.org/officeDocument/2006/relationships/tags" Target="../tags/tag136.xml"/></Relationships>
</file>

<file path=ppt/slides/_rels/slide18.xml.rels><?xml version="1.0" encoding="UTF-8" standalone="yes"?>
<Relationships xmlns="http://schemas.openxmlformats.org/package/2006/relationships"><Relationship Id="rId3" Type="http://schemas.openxmlformats.org/officeDocument/2006/relationships/tags" Target="../tags/tag140.xml"/><Relationship Id="rId7" Type="http://schemas.openxmlformats.org/officeDocument/2006/relationships/image" Target="../media/image23.jpeg"/><Relationship Id="rId2" Type="http://schemas.openxmlformats.org/officeDocument/2006/relationships/tags" Target="../tags/tag139.xml"/><Relationship Id="rId1" Type="http://schemas.openxmlformats.org/officeDocument/2006/relationships/tags" Target="../tags/tag138.xml"/><Relationship Id="rId6" Type="http://schemas.openxmlformats.org/officeDocument/2006/relationships/notesSlide" Target="../notesSlides/notesSlide18.xml"/><Relationship Id="rId5" Type="http://schemas.openxmlformats.org/officeDocument/2006/relationships/slideLayout" Target="../slideLayouts/slideLayout2.xml"/><Relationship Id="rId4" Type="http://schemas.openxmlformats.org/officeDocument/2006/relationships/tags" Target="../tags/tag141.xml"/></Relationships>
</file>

<file path=ppt/slides/_rels/slide19.xml.rels><?xml version="1.0" encoding="UTF-8" standalone="yes"?>
<Relationships xmlns="http://schemas.openxmlformats.org/package/2006/relationships"><Relationship Id="rId8" Type="http://schemas.openxmlformats.org/officeDocument/2006/relationships/notesSlide" Target="../notesSlides/notesSlide19.xml"/><Relationship Id="rId3" Type="http://schemas.openxmlformats.org/officeDocument/2006/relationships/tags" Target="../tags/tag144.xml"/><Relationship Id="rId7" Type="http://schemas.openxmlformats.org/officeDocument/2006/relationships/slideLayout" Target="../slideLayouts/slideLayout3.xml"/><Relationship Id="rId2" Type="http://schemas.openxmlformats.org/officeDocument/2006/relationships/tags" Target="../tags/tag143.xml"/><Relationship Id="rId1" Type="http://schemas.openxmlformats.org/officeDocument/2006/relationships/tags" Target="../tags/tag142.xml"/><Relationship Id="rId6" Type="http://schemas.openxmlformats.org/officeDocument/2006/relationships/tags" Target="../tags/tag147.xml"/><Relationship Id="rId5" Type="http://schemas.openxmlformats.org/officeDocument/2006/relationships/tags" Target="../tags/tag146.xml"/><Relationship Id="rId10" Type="http://schemas.openxmlformats.org/officeDocument/2006/relationships/image" Target="../media/image24.png"/><Relationship Id="rId4" Type="http://schemas.openxmlformats.org/officeDocument/2006/relationships/tags" Target="../tags/tag145.xml"/><Relationship Id="rId9" Type="http://schemas.openxmlformats.org/officeDocument/2006/relationships/hyperlink" Target="http://www.ahrq.gov/professionals/education/curriculum-tools/teamstepps/instructor/videos/ts_BriefLandD/brief2.html" TargetMode="External"/></Relationships>
</file>

<file path=ppt/slides/_rels/slide2.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68.xml"/><Relationship Id="rId7" Type="http://schemas.openxmlformats.org/officeDocument/2006/relationships/tags" Target="../tags/tag72.xml"/><Relationship Id="rId2" Type="http://schemas.openxmlformats.org/officeDocument/2006/relationships/tags" Target="../tags/tag67.xml"/><Relationship Id="rId1" Type="http://schemas.openxmlformats.org/officeDocument/2006/relationships/tags" Target="../tags/tag66.xml"/><Relationship Id="rId6" Type="http://schemas.openxmlformats.org/officeDocument/2006/relationships/tags" Target="../tags/tag71.xml"/><Relationship Id="rId5" Type="http://schemas.openxmlformats.org/officeDocument/2006/relationships/tags" Target="../tags/tag70.xml"/><Relationship Id="rId4" Type="http://schemas.openxmlformats.org/officeDocument/2006/relationships/tags" Target="../tags/tag69.xml"/><Relationship Id="rId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tags" Target="../tags/tag150.xml"/><Relationship Id="rId7" Type="http://schemas.openxmlformats.org/officeDocument/2006/relationships/notesSlide" Target="../notesSlides/notesSlide20.xml"/><Relationship Id="rId2" Type="http://schemas.openxmlformats.org/officeDocument/2006/relationships/tags" Target="../tags/tag149.xml"/><Relationship Id="rId1" Type="http://schemas.openxmlformats.org/officeDocument/2006/relationships/tags" Target="../tags/tag148.xml"/><Relationship Id="rId6" Type="http://schemas.openxmlformats.org/officeDocument/2006/relationships/slideLayout" Target="../slideLayouts/slideLayout2.xml"/><Relationship Id="rId5" Type="http://schemas.openxmlformats.org/officeDocument/2006/relationships/tags" Target="../tags/tag152.xml"/><Relationship Id="rId4" Type="http://schemas.openxmlformats.org/officeDocument/2006/relationships/tags" Target="../tags/tag151.xml"/></Relationships>
</file>

<file path=ppt/slides/_rels/slide21.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tags" Target="../tags/tag155.xml"/><Relationship Id="rId7" Type="http://schemas.openxmlformats.org/officeDocument/2006/relationships/notesSlide" Target="../notesSlides/notesSlide21.xml"/><Relationship Id="rId2" Type="http://schemas.openxmlformats.org/officeDocument/2006/relationships/tags" Target="../tags/tag154.xml"/><Relationship Id="rId1" Type="http://schemas.openxmlformats.org/officeDocument/2006/relationships/tags" Target="../tags/tag153.xml"/><Relationship Id="rId6" Type="http://schemas.openxmlformats.org/officeDocument/2006/relationships/slideLayout" Target="../slideLayouts/slideLayout2.xml"/><Relationship Id="rId5" Type="http://schemas.openxmlformats.org/officeDocument/2006/relationships/tags" Target="../tags/tag157.xml"/><Relationship Id="rId4" Type="http://schemas.openxmlformats.org/officeDocument/2006/relationships/tags" Target="../tags/tag156.xml"/></Relationships>
</file>

<file path=ppt/slides/_rels/slide22.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tags" Target="../tags/tag160.xml"/><Relationship Id="rId7" Type="http://schemas.openxmlformats.org/officeDocument/2006/relationships/notesSlide" Target="../notesSlides/notesSlide22.xml"/><Relationship Id="rId2" Type="http://schemas.openxmlformats.org/officeDocument/2006/relationships/tags" Target="../tags/tag159.xml"/><Relationship Id="rId1" Type="http://schemas.openxmlformats.org/officeDocument/2006/relationships/tags" Target="../tags/tag158.xml"/><Relationship Id="rId6" Type="http://schemas.openxmlformats.org/officeDocument/2006/relationships/slideLayout" Target="../slideLayouts/slideLayout2.xml"/><Relationship Id="rId5" Type="http://schemas.openxmlformats.org/officeDocument/2006/relationships/tags" Target="../tags/tag162.xml"/><Relationship Id="rId4" Type="http://schemas.openxmlformats.org/officeDocument/2006/relationships/tags" Target="../tags/tag161.xml"/></Relationships>
</file>

<file path=ppt/slides/_rels/slide23.xml.rels><?xml version="1.0" encoding="UTF-8" standalone="yes"?>
<Relationships xmlns="http://schemas.openxmlformats.org/package/2006/relationships"><Relationship Id="rId3" Type="http://schemas.openxmlformats.org/officeDocument/2006/relationships/tags" Target="../tags/tag165.xml"/><Relationship Id="rId7" Type="http://schemas.openxmlformats.org/officeDocument/2006/relationships/image" Target="../media/image28.jpeg"/><Relationship Id="rId2" Type="http://schemas.openxmlformats.org/officeDocument/2006/relationships/tags" Target="../tags/tag164.xml"/><Relationship Id="rId1" Type="http://schemas.openxmlformats.org/officeDocument/2006/relationships/tags" Target="../tags/tag163.xml"/><Relationship Id="rId6" Type="http://schemas.openxmlformats.org/officeDocument/2006/relationships/notesSlide" Target="../notesSlides/notesSlide23.xml"/><Relationship Id="rId5" Type="http://schemas.openxmlformats.org/officeDocument/2006/relationships/slideLayout" Target="../slideLayouts/slideLayout2.xml"/><Relationship Id="rId4" Type="http://schemas.openxmlformats.org/officeDocument/2006/relationships/tags" Target="../tags/tag166.xml"/></Relationships>
</file>

<file path=ppt/slides/_rels/slide24.xml.rels><?xml version="1.0" encoding="UTF-8" standalone="yes"?>
<Relationships xmlns="http://schemas.openxmlformats.org/package/2006/relationships"><Relationship Id="rId8" Type="http://schemas.openxmlformats.org/officeDocument/2006/relationships/notesSlide" Target="../notesSlides/notesSlide24.xml"/><Relationship Id="rId3" Type="http://schemas.openxmlformats.org/officeDocument/2006/relationships/tags" Target="../tags/tag169.xml"/><Relationship Id="rId7" Type="http://schemas.openxmlformats.org/officeDocument/2006/relationships/slideLayout" Target="../slideLayouts/slideLayout3.xml"/><Relationship Id="rId2" Type="http://schemas.openxmlformats.org/officeDocument/2006/relationships/tags" Target="../tags/tag168.xml"/><Relationship Id="rId1" Type="http://schemas.openxmlformats.org/officeDocument/2006/relationships/tags" Target="../tags/tag167.xml"/><Relationship Id="rId6" Type="http://schemas.openxmlformats.org/officeDocument/2006/relationships/tags" Target="../tags/tag172.xml"/><Relationship Id="rId5" Type="http://schemas.openxmlformats.org/officeDocument/2006/relationships/tags" Target="../tags/tag171.xml"/><Relationship Id="rId10" Type="http://schemas.openxmlformats.org/officeDocument/2006/relationships/image" Target="../media/image29.png"/><Relationship Id="rId4" Type="http://schemas.openxmlformats.org/officeDocument/2006/relationships/tags" Target="../tags/tag170.xml"/><Relationship Id="rId9" Type="http://schemas.openxmlformats.org/officeDocument/2006/relationships/hyperlink" Target="http://www.ahrq.gov/professionals/education/curriculum-tools/teamstepps/instructor/videos/ts_Huddle_ER/huddleER-400-300.html" TargetMode="External"/></Relationships>
</file>

<file path=ppt/slides/_rels/slide25.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tags" Target="../tags/tag175.xml"/><Relationship Id="rId7" Type="http://schemas.openxmlformats.org/officeDocument/2006/relationships/notesSlide" Target="../notesSlides/notesSlide25.xml"/><Relationship Id="rId2" Type="http://schemas.openxmlformats.org/officeDocument/2006/relationships/tags" Target="../tags/tag174.xml"/><Relationship Id="rId1" Type="http://schemas.openxmlformats.org/officeDocument/2006/relationships/tags" Target="../tags/tag173.xml"/><Relationship Id="rId6" Type="http://schemas.openxmlformats.org/officeDocument/2006/relationships/slideLayout" Target="../slideLayouts/slideLayout2.xml"/><Relationship Id="rId5" Type="http://schemas.openxmlformats.org/officeDocument/2006/relationships/tags" Target="../tags/tag177.xml"/><Relationship Id="rId4" Type="http://schemas.openxmlformats.org/officeDocument/2006/relationships/tags" Target="../tags/tag176.xml"/></Relationships>
</file>

<file path=ppt/slides/_rels/slide26.xml.rels><?xml version="1.0" encoding="UTF-8" standalone="yes"?>
<Relationships xmlns="http://schemas.openxmlformats.org/package/2006/relationships"><Relationship Id="rId3" Type="http://schemas.openxmlformats.org/officeDocument/2006/relationships/tags" Target="../tags/tag180.xml"/><Relationship Id="rId2" Type="http://schemas.openxmlformats.org/officeDocument/2006/relationships/tags" Target="../tags/tag179.xml"/><Relationship Id="rId1" Type="http://schemas.openxmlformats.org/officeDocument/2006/relationships/tags" Target="../tags/tag178.xml"/><Relationship Id="rId5" Type="http://schemas.openxmlformats.org/officeDocument/2006/relationships/notesSlide" Target="../notesSlides/notesSlide26.xml"/><Relationship Id="rId4"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notesSlide" Target="../notesSlides/notesSlide27.xml"/><Relationship Id="rId3" Type="http://schemas.openxmlformats.org/officeDocument/2006/relationships/tags" Target="../tags/tag183.xml"/><Relationship Id="rId7" Type="http://schemas.openxmlformats.org/officeDocument/2006/relationships/slideLayout" Target="../slideLayouts/slideLayout2.xml"/><Relationship Id="rId2" Type="http://schemas.openxmlformats.org/officeDocument/2006/relationships/tags" Target="../tags/tag182.xml"/><Relationship Id="rId1" Type="http://schemas.openxmlformats.org/officeDocument/2006/relationships/tags" Target="../tags/tag181.xml"/><Relationship Id="rId6" Type="http://schemas.openxmlformats.org/officeDocument/2006/relationships/tags" Target="../tags/tag186.xml"/><Relationship Id="rId5" Type="http://schemas.openxmlformats.org/officeDocument/2006/relationships/tags" Target="../tags/tag185.xml"/><Relationship Id="rId4" Type="http://schemas.openxmlformats.org/officeDocument/2006/relationships/tags" Target="../tags/tag184.xml"/><Relationship Id="rId9" Type="http://schemas.openxmlformats.org/officeDocument/2006/relationships/image" Target="../media/image31.jpeg"/></Relationships>
</file>

<file path=ppt/slides/_rels/slide28.xml.rels><?xml version="1.0" encoding="UTF-8" standalone="yes"?>
<Relationships xmlns="http://schemas.openxmlformats.org/package/2006/relationships"><Relationship Id="rId8" Type="http://schemas.openxmlformats.org/officeDocument/2006/relationships/notesSlide" Target="../notesSlides/notesSlide28.xml"/><Relationship Id="rId3" Type="http://schemas.openxmlformats.org/officeDocument/2006/relationships/tags" Target="../tags/tag189.xml"/><Relationship Id="rId7" Type="http://schemas.openxmlformats.org/officeDocument/2006/relationships/slideLayout" Target="../slideLayouts/slideLayout3.xml"/><Relationship Id="rId2" Type="http://schemas.openxmlformats.org/officeDocument/2006/relationships/tags" Target="../tags/tag188.xml"/><Relationship Id="rId1" Type="http://schemas.openxmlformats.org/officeDocument/2006/relationships/tags" Target="../tags/tag187.xml"/><Relationship Id="rId6" Type="http://schemas.openxmlformats.org/officeDocument/2006/relationships/tags" Target="../tags/tag192.xml"/><Relationship Id="rId5" Type="http://schemas.openxmlformats.org/officeDocument/2006/relationships/tags" Target="../tags/tag191.xml"/><Relationship Id="rId10" Type="http://schemas.openxmlformats.org/officeDocument/2006/relationships/image" Target="../media/image32.png"/><Relationship Id="rId4" Type="http://schemas.openxmlformats.org/officeDocument/2006/relationships/tags" Target="../tags/tag190.xml"/><Relationship Id="rId9" Type="http://schemas.openxmlformats.org/officeDocument/2006/relationships/hyperlink" Target="http://www.ahrq.gov/professionals/education/curriculum-tools/teamstepps/instructor/videos/ts_debrief_LandD/debrief_LandD.html" TargetMode="External"/></Relationships>
</file>

<file path=ppt/slides/_rels/slide29.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tags" Target="../tags/tag195.xml"/><Relationship Id="rId7" Type="http://schemas.openxmlformats.org/officeDocument/2006/relationships/notesSlide" Target="../notesSlides/notesSlide29.xml"/><Relationship Id="rId2" Type="http://schemas.openxmlformats.org/officeDocument/2006/relationships/tags" Target="../tags/tag194.xml"/><Relationship Id="rId1" Type="http://schemas.openxmlformats.org/officeDocument/2006/relationships/tags" Target="../tags/tag193.xml"/><Relationship Id="rId6" Type="http://schemas.openxmlformats.org/officeDocument/2006/relationships/slideLayout" Target="../slideLayouts/slideLayout2.xml"/><Relationship Id="rId5" Type="http://schemas.openxmlformats.org/officeDocument/2006/relationships/tags" Target="../tags/tag197.xml"/><Relationship Id="rId4" Type="http://schemas.openxmlformats.org/officeDocument/2006/relationships/tags" Target="../tags/tag196.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tags" Target="../tags/tag75.xml"/><Relationship Id="rId7" Type="http://schemas.openxmlformats.org/officeDocument/2006/relationships/hyperlink" Target="http://www.ahrq.gov/professionals/education/curriculum-tools/teamstepps/instructor/fundamentals/index.html" TargetMode="External"/><Relationship Id="rId2" Type="http://schemas.openxmlformats.org/officeDocument/2006/relationships/tags" Target="../tags/tag74.xml"/><Relationship Id="rId1" Type="http://schemas.openxmlformats.org/officeDocument/2006/relationships/tags" Target="../tags/tag73.xml"/><Relationship Id="rId6" Type="http://schemas.openxmlformats.org/officeDocument/2006/relationships/notesSlide" Target="../notesSlides/notesSlide3.xml"/><Relationship Id="rId5" Type="http://schemas.openxmlformats.org/officeDocument/2006/relationships/slideLayout" Target="../slideLayouts/slideLayout2.xml"/><Relationship Id="rId4" Type="http://schemas.openxmlformats.org/officeDocument/2006/relationships/tags" Target="../tags/tag76.xml"/></Relationships>
</file>

<file path=ppt/slides/_rels/slide30.xml.rels><?xml version="1.0" encoding="UTF-8" standalone="yes"?>
<Relationships xmlns="http://schemas.openxmlformats.org/package/2006/relationships"><Relationship Id="rId8" Type="http://schemas.openxmlformats.org/officeDocument/2006/relationships/hyperlink" Target="https://health.mil/Military-Health-Topics/Access-Cost-Quality-and-Safety/Quality-And-Safety-of-Healthcare/Patient-Safety/Patient-Safety-Products-And-Services/Toolkits/Professional-Conduct-Toolkit" TargetMode="External"/><Relationship Id="rId3" Type="http://schemas.openxmlformats.org/officeDocument/2006/relationships/tags" Target="../tags/tag200.xml"/><Relationship Id="rId7" Type="http://schemas.openxmlformats.org/officeDocument/2006/relationships/image" Target="../media/image34.jpeg"/><Relationship Id="rId2" Type="http://schemas.openxmlformats.org/officeDocument/2006/relationships/tags" Target="../tags/tag199.xml"/><Relationship Id="rId1" Type="http://schemas.openxmlformats.org/officeDocument/2006/relationships/tags" Target="../tags/tag198.xml"/><Relationship Id="rId6" Type="http://schemas.openxmlformats.org/officeDocument/2006/relationships/notesSlide" Target="../notesSlides/notesSlide30.xml"/><Relationship Id="rId5" Type="http://schemas.openxmlformats.org/officeDocument/2006/relationships/slideLayout" Target="../slideLayouts/slideLayout2.xml"/><Relationship Id="rId4" Type="http://schemas.openxmlformats.org/officeDocument/2006/relationships/tags" Target="../tags/tag201.xml"/></Relationships>
</file>

<file path=ppt/slides/_rels/slide31.xml.rels><?xml version="1.0" encoding="UTF-8" standalone="yes"?>
<Relationships xmlns="http://schemas.openxmlformats.org/package/2006/relationships"><Relationship Id="rId3" Type="http://schemas.openxmlformats.org/officeDocument/2006/relationships/tags" Target="../tags/tag204.xml"/><Relationship Id="rId7" Type="http://schemas.openxmlformats.org/officeDocument/2006/relationships/image" Target="../media/image35.png"/><Relationship Id="rId2" Type="http://schemas.openxmlformats.org/officeDocument/2006/relationships/tags" Target="../tags/tag203.xml"/><Relationship Id="rId1" Type="http://schemas.openxmlformats.org/officeDocument/2006/relationships/tags" Target="../tags/tag202.xml"/><Relationship Id="rId6" Type="http://schemas.openxmlformats.org/officeDocument/2006/relationships/notesSlide" Target="../notesSlides/notesSlide31.xml"/><Relationship Id="rId5" Type="http://schemas.openxmlformats.org/officeDocument/2006/relationships/slideLayout" Target="../slideLayouts/slideLayout2.xml"/><Relationship Id="rId4" Type="http://schemas.openxmlformats.org/officeDocument/2006/relationships/tags" Target="../tags/tag205.xml"/></Relationships>
</file>

<file path=ppt/slides/_rels/slide32.xml.rels><?xml version="1.0" encoding="UTF-8" standalone="yes"?>
<Relationships xmlns="http://schemas.openxmlformats.org/package/2006/relationships"><Relationship Id="rId8" Type="http://schemas.openxmlformats.org/officeDocument/2006/relationships/notesSlide" Target="../notesSlides/notesSlide32.xml"/><Relationship Id="rId3" Type="http://schemas.openxmlformats.org/officeDocument/2006/relationships/tags" Target="../tags/tag208.xml"/><Relationship Id="rId7" Type="http://schemas.openxmlformats.org/officeDocument/2006/relationships/slideLayout" Target="../slideLayouts/slideLayout3.xml"/><Relationship Id="rId2" Type="http://schemas.openxmlformats.org/officeDocument/2006/relationships/tags" Target="../tags/tag207.xml"/><Relationship Id="rId1" Type="http://schemas.openxmlformats.org/officeDocument/2006/relationships/tags" Target="../tags/tag206.xml"/><Relationship Id="rId6" Type="http://schemas.openxmlformats.org/officeDocument/2006/relationships/tags" Target="../tags/tag211.xml"/><Relationship Id="rId5" Type="http://schemas.openxmlformats.org/officeDocument/2006/relationships/tags" Target="../tags/tag210.xml"/><Relationship Id="rId10" Type="http://schemas.openxmlformats.org/officeDocument/2006/relationships/image" Target="../media/image36.png"/><Relationship Id="rId4" Type="http://schemas.openxmlformats.org/officeDocument/2006/relationships/tags" Target="../tags/tag209.xml"/><Relationship Id="rId9" Type="http://schemas.openxmlformats.org/officeDocument/2006/relationships/hyperlink" Target="http://www.ahrq.gov/professionals/education/curriculum-tools/teamstepps/instructor/videos/ts_vig004b/vig004b.html" TargetMode="External"/></Relationships>
</file>

<file path=ppt/slides/_rels/slide33.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tags" Target="../tags/tag214.xml"/><Relationship Id="rId7" Type="http://schemas.openxmlformats.org/officeDocument/2006/relationships/notesSlide" Target="../notesSlides/notesSlide33.xml"/><Relationship Id="rId2" Type="http://schemas.openxmlformats.org/officeDocument/2006/relationships/tags" Target="../tags/tag213.xml"/><Relationship Id="rId1" Type="http://schemas.openxmlformats.org/officeDocument/2006/relationships/tags" Target="../tags/tag212.xml"/><Relationship Id="rId6" Type="http://schemas.openxmlformats.org/officeDocument/2006/relationships/slideLayout" Target="../slideLayouts/slideLayout2.xml"/><Relationship Id="rId5" Type="http://schemas.openxmlformats.org/officeDocument/2006/relationships/tags" Target="../tags/tag216.xml"/><Relationship Id="rId4" Type="http://schemas.openxmlformats.org/officeDocument/2006/relationships/tags" Target="../tags/tag215.xml"/></Relationships>
</file>

<file path=ppt/slides/_rels/slide34.xml.rels><?xml version="1.0" encoding="UTF-8" standalone="yes"?>
<Relationships xmlns="http://schemas.openxmlformats.org/package/2006/relationships"><Relationship Id="rId8" Type="http://schemas.openxmlformats.org/officeDocument/2006/relationships/notesSlide" Target="../notesSlides/notesSlide34.xml"/><Relationship Id="rId3" Type="http://schemas.openxmlformats.org/officeDocument/2006/relationships/tags" Target="../tags/tag219.xml"/><Relationship Id="rId7" Type="http://schemas.openxmlformats.org/officeDocument/2006/relationships/slideLayout" Target="../slideLayouts/slideLayout3.xml"/><Relationship Id="rId2" Type="http://schemas.openxmlformats.org/officeDocument/2006/relationships/tags" Target="../tags/tag218.xml"/><Relationship Id="rId1" Type="http://schemas.openxmlformats.org/officeDocument/2006/relationships/tags" Target="../tags/tag217.xml"/><Relationship Id="rId6" Type="http://schemas.openxmlformats.org/officeDocument/2006/relationships/tags" Target="../tags/tag222.xml"/><Relationship Id="rId5" Type="http://schemas.openxmlformats.org/officeDocument/2006/relationships/tags" Target="../tags/tag221.xml"/><Relationship Id="rId4" Type="http://schemas.openxmlformats.org/officeDocument/2006/relationships/tags" Target="../tags/tag220.xml"/></Relationships>
</file>

<file path=ppt/slides/_rels/slide35.xml.rels><?xml version="1.0" encoding="UTF-8" standalone="yes"?>
<Relationships xmlns="http://schemas.openxmlformats.org/package/2006/relationships"><Relationship Id="rId8" Type="http://schemas.openxmlformats.org/officeDocument/2006/relationships/notesSlide" Target="../notesSlides/notesSlide35.xml"/><Relationship Id="rId3" Type="http://schemas.openxmlformats.org/officeDocument/2006/relationships/tags" Target="../tags/tag225.xml"/><Relationship Id="rId7" Type="http://schemas.openxmlformats.org/officeDocument/2006/relationships/slideLayout" Target="../slideLayouts/slideLayout3.xml"/><Relationship Id="rId2" Type="http://schemas.openxmlformats.org/officeDocument/2006/relationships/tags" Target="../tags/tag224.xml"/><Relationship Id="rId1" Type="http://schemas.openxmlformats.org/officeDocument/2006/relationships/tags" Target="../tags/tag223.xml"/><Relationship Id="rId6" Type="http://schemas.openxmlformats.org/officeDocument/2006/relationships/tags" Target="../tags/tag228.xml"/><Relationship Id="rId11" Type="http://schemas.openxmlformats.org/officeDocument/2006/relationships/image" Target="../media/image39.png"/><Relationship Id="rId5" Type="http://schemas.openxmlformats.org/officeDocument/2006/relationships/tags" Target="../tags/tag227.xml"/><Relationship Id="rId10" Type="http://schemas.openxmlformats.org/officeDocument/2006/relationships/hyperlink" Target="http://www.ahrq.gov/professionals/education/curriculum-tools/teamstepps/instructor/fundamentals/module1/m1worksheet.pdf" TargetMode="External"/><Relationship Id="rId4" Type="http://schemas.openxmlformats.org/officeDocument/2006/relationships/tags" Target="../tags/tag226.xml"/><Relationship Id="rId9" Type="http://schemas.openxmlformats.org/officeDocument/2006/relationships/image" Target="../media/image38.png"/></Relationships>
</file>

<file path=ppt/slides/_rels/slide36.xml.rels><?xml version="1.0" encoding="UTF-8" standalone="yes"?>
<Relationships xmlns="http://schemas.openxmlformats.org/package/2006/relationships"><Relationship Id="rId3" Type="http://schemas.openxmlformats.org/officeDocument/2006/relationships/tags" Target="../tags/tag231.xml"/><Relationship Id="rId7" Type="http://schemas.openxmlformats.org/officeDocument/2006/relationships/image" Target="../media/image40.jpeg"/><Relationship Id="rId2" Type="http://schemas.openxmlformats.org/officeDocument/2006/relationships/tags" Target="../tags/tag230.xml"/><Relationship Id="rId1" Type="http://schemas.openxmlformats.org/officeDocument/2006/relationships/tags" Target="../tags/tag229.xml"/><Relationship Id="rId6" Type="http://schemas.openxmlformats.org/officeDocument/2006/relationships/notesSlide" Target="../notesSlides/notesSlide36.xml"/><Relationship Id="rId5" Type="http://schemas.openxmlformats.org/officeDocument/2006/relationships/slideLayout" Target="../slideLayouts/slideLayout3.xml"/><Relationship Id="rId4" Type="http://schemas.openxmlformats.org/officeDocument/2006/relationships/tags" Target="../tags/tag232.xml"/></Relationships>
</file>

<file path=ppt/slides/_rels/slide37.xml.rels><?xml version="1.0" encoding="UTF-8" standalone="yes"?>
<Relationships xmlns="http://schemas.openxmlformats.org/package/2006/relationships"><Relationship Id="rId8" Type="http://schemas.openxmlformats.org/officeDocument/2006/relationships/image" Target="../media/image41.jpeg"/><Relationship Id="rId3" Type="http://schemas.openxmlformats.org/officeDocument/2006/relationships/tags" Target="../tags/tag235.xml"/><Relationship Id="rId7" Type="http://schemas.openxmlformats.org/officeDocument/2006/relationships/notesSlide" Target="../notesSlides/notesSlide37.xml"/><Relationship Id="rId2" Type="http://schemas.openxmlformats.org/officeDocument/2006/relationships/tags" Target="../tags/tag234.xml"/><Relationship Id="rId1" Type="http://schemas.openxmlformats.org/officeDocument/2006/relationships/tags" Target="../tags/tag233.xml"/><Relationship Id="rId6" Type="http://schemas.openxmlformats.org/officeDocument/2006/relationships/slideLayout" Target="../slideLayouts/slideLayout4.xml"/><Relationship Id="rId5" Type="http://schemas.openxmlformats.org/officeDocument/2006/relationships/tags" Target="../tags/tag237.xml"/><Relationship Id="rId4" Type="http://schemas.openxmlformats.org/officeDocument/2006/relationships/tags" Target="../tags/tag236.xml"/><Relationship Id="rId9" Type="http://schemas.openxmlformats.org/officeDocument/2006/relationships/hyperlink" Target="https://www.ahrq.gov/sites/default/files/wysiwyg/teamstepps/instructor/fundamentals/tsonlinemodule5.pptx"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tags" Target="../tags/tag79.xml"/><Relationship Id="rId7" Type="http://schemas.openxmlformats.org/officeDocument/2006/relationships/hyperlink" Target="http://www.ahrq.gov/professionals/education/curriculum-tools/teamstepps/instructor/fundamentals/module4/igleadership.pdf" TargetMode="External"/><Relationship Id="rId2" Type="http://schemas.openxmlformats.org/officeDocument/2006/relationships/tags" Target="../tags/tag78.xml"/><Relationship Id="rId1" Type="http://schemas.openxmlformats.org/officeDocument/2006/relationships/tags" Target="../tags/tag77.xml"/><Relationship Id="rId6" Type="http://schemas.openxmlformats.org/officeDocument/2006/relationships/notesSlide" Target="../notesSlides/notesSlide4.xml"/><Relationship Id="rId5" Type="http://schemas.openxmlformats.org/officeDocument/2006/relationships/slideLayout" Target="../slideLayouts/slideLayout3.xml"/><Relationship Id="rId4" Type="http://schemas.openxmlformats.org/officeDocument/2006/relationships/tags" Target="../tags/tag80.xml"/></Relationships>
</file>

<file path=ppt/slides/_rels/slide5.xml.rels><?xml version="1.0" encoding="UTF-8" standalone="yes"?>
<Relationships xmlns="http://schemas.openxmlformats.org/package/2006/relationships"><Relationship Id="rId3" Type="http://schemas.openxmlformats.org/officeDocument/2006/relationships/tags" Target="../tags/tag83.xml"/><Relationship Id="rId7" Type="http://schemas.openxmlformats.org/officeDocument/2006/relationships/hyperlink" Target="http://www.ahrq.gov/professionals/education/curriculum-tools/teamstepps/instructor/fundamentals/module4/exleadership.pdf" TargetMode="External"/><Relationship Id="rId2" Type="http://schemas.openxmlformats.org/officeDocument/2006/relationships/tags" Target="../tags/tag82.xml"/><Relationship Id="rId1" Type="http://schemas.openxmlformats.org/officeDocument/2006/relationships/tags" Target="../tags/tag81.xml"/><Relationship Id="rId6" Type="http://schemas.openxmlformats.org/officeDocument/2006/relationships/notesSlide" Target="../notesSlides/notesSlide5.xml"/><Relationship Id="rId5" Type="http://schemas.openxmlformats.org/officeDocument/2006/relationships/slideLayout" Target="../slideLayouts/slideLayout3.xml"/><Relationship Id="rId4" Type="http://schemas.openxmlformats.org/officeDocument/2006/relationships/tags" Target="../tags/tag84.xml"/></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tags" Target="../tags/tag87.xml"/><Relationship Id="rId7" Type="http://schemas.openxmlformats.org/officeDocument/2006/relationships/notesSlide" Target="../notesSlides/notesSlide6.xml"/><Relationship Id="rId2" Type="http://schemas.openxmlformats.org/officeDocument/2006/relationships/tags" Target="../tags/tag86.xml"/><Relationship Id="rId1" Type="http://schemas.openxmlformats.org/officeDocument/2006/relationships/tags" Target="../tags/tag85.xml"/><Relationship Id="rId6" Type="http://schemas.openxmlformats.org/officeDocument/2006/relationships/slideLayout" Target="../slideLayouts/slideLayout3.xml"/><Relationship Id="rId5" Type="http://schemas.openxmlformats.org/officeDocument/2006/relationships/tags" Target="../tags/tag89.xml"/><Relationship Id="rId4" Type="http://schemas.openxmlformats.org/officeDocument/2006/relationships/tags" Target="../tags/tag88.xml"/></Relationships>
</file>

<file path=ppt/slides/_rels/slide7.xml.rels><?xml version="1.0" encoding="UTF-8" standalone="yes"?>
<Relationships xmlns="http://schemas.openxmlformats.org/package/2006/relationships"><Relationship Id="rId3" Type="http://schemas.openxmlformats.org/officeDocument/2006/relationships/tags" Target="../tags/tag92.xml"/><Relationship Id="rId7" Type="http://schemas.openxmlformats.org/officeDocument/2006/relationships/image" Target="../media/image14.png"/><Relationship Id="rId2" Type="http://schemas.openxmlformats.org/officeDocument/2006/relationships/tags" Target="../tags/tag91.xml"/><Relationship Id="rId1" Type="http://schemas.openxmlformats.org/officeDocument/2006/relationships/tags" Target="../tags/tag90.xml"/><Relationship Id="rId6" Type="http://schemas.openxmlformats.org/officeDocument/2006/relationships/notesSlide" Target="../notesSlides/notesSlide7.xml"/><Relationship Id="rId5" Type="http://schemas.openxmlformats.org/officeDocument/2006/relationships/slideLayout" Target="../slideLayouts/slideLayout3.xml"/><Relationship Id="rId4" Type="http://schemas.openxmlformats.org/officeDocument/2006/relationships/tags" Target="../tags/tag93.xml"/></Relationships>
</file>

<file path=ppt/slides/_rels/slide8.xml.rels><?xml version="1.0" encoding="UTF-8" standalone="yes"?>
<Relationships xmlns="http://schemas.openxmlformats.org/package/2006/relationships"><Relationship Id="rId3" Type="http://schemas.openxmlformats.org/officeDocument/2006/relationships/tags" Target="../tags/tag96.xml"/><Relationship Id="rId2" Type="http://schemas.openxmlformats.org/officeDocument/2006/relationships/tags" Target="../tags/tag95.xml"/><Relationship Id="rId1" Type="http://schemas.openxmlformats.org/officeDocument/2006/relationships/tags" Target="../tags/tag94.xml"/><Relationship Id="rId6" Type="http://schemas.openxmlformats.org/officeDocument/2006/relationships/image" Target="../media/image15.jpeg"/><Relationship Id="rId5" Type="http://schemas.openxmlformats.org/officeDocument/2006/relationships/notesSlide" Target="../notesSlides/notesSlide8.xml"/><Relationship Id="rId4"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tags" Target="../tags/tag99.xml"/><Relationship Id="rId7" Type="http://schemas.openxmlformats.org/officeDocument/2006/relationships/notesSlide" Target="../notesSlides/notesSlide9.xml"/><Relationship Id="rId2" Type="http://schemas.openxmlformats.org/officeDocument/2006/relationships/tags" Target="../tags/tag98.xml"/><Relationship Id="rId1" Type="http://schemas.openxmlformats.org/officeDocument/2006/relationships/tags" Target="../tags/tag97.xml"/><Relationship Id="rId6" Type="http://schemas.openxmlformats.org/officeDocument/2006/relationships/slideLayout" Target="../slideLayouts/slideLayout2.xml"/><Relationship Id="rId5" Type="http://schemas.openxmlformats.org/officeDocument/2006/relationships/tags" Target="../tags/tag101.xml"/><Relationship Id="rId4" Type="http://schemas.openxmlformats.org/officeDocument/2006/relationships/tags" Target="../tags/tag10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ctrTitle"/>
            <p:custDataLst>
              <p:tags r:id="rId2"/>
            </p:custDataLst>
          </p:nvPr>
        </p:nvSpPr>
        <p:spPr>
          <a:xfrm>
            <a:off x="0" y="2401084"/>
            <a:ext cx="9143999" cy="693108"/>
          </a:xfrm>
        </p:spPr>
        <p:txBody>
          <a:bodyPr/>
          <a:lstStyle/>
          <a:p>
            <a:r>
              <a:rPr lang="en-US" dirty="0" smtClean="0"/>
              <a:t>Module 4: Leading Teams</a:t>
            </a:r>
            <a:endParaRPr lang="en-US" dirty="0"/>
          </a:p>
        </p:txBody>
      </p:sp>
      <p:sp>
        <p:nvSpPr>
          <p:cNvPr id="18" name="Subtitle 17"/>
          <p:cNvSpPr>
            <a:spLocks noGrp="1"/>
          </p:cNvSpPr>
          <p:nvPr>
            <p:ph type="subTitle" idx="1"/>
            <p:custDataLst>
              <p:tags r:id="rId3"/>
            </p:custDataLst>
          </p:nvPr>
        </p:nvSpPr>
        <p:spPr>
          <a:xfrm>
            <a:off x="685799" y="2014091"/>
            <a:ext cx="7772400" cy="671151"/>
          </a:xfrm>
        </p:spPr>
        <p:txBody>
          <a:bodyPr/>
          <a:lstStyle/>
          <a:p>
            <a:r>
              <a:rPr lang="en-US" dirty="0" smtClean="0"/>
              <a:t>Online </a:t>
            </a:r>
            <a:r>
              <a:rPr lang="en-US" smtClean="0"/>
              <a:t>Master Trainer </a:t>
            </a:r>
            <a:r>
              <a:rPr lang="en-US" dirty="0" smtClean="0"/>
              <a:t>Course</a:t>
            </a:r>
            <a:endParaRPr lang="en-US" dirty="0"/>
          </a:p>
        </p:txBody>
      </p:sp>
      <p:sp>
        <p:nvSpPr>
          <p:cNvPr id="19" name="Text Placeholder 18"/>
          <p:cNvSpPr>
            <a:spLocks noGrp="1"/>
          </p:cNvSpPr>
          <p:nvPr>
            <p:ph type="body" sz="quarter" idx="10"/>
            <p:custDataLst>
              <p:tags r:id="rId4"/>
            </p:custDataLst>
          </p:nvPr>
        </p:nvSpPr>
        <p:spPr>
          <a:xfrm>
            <a:off x="-2" y="1037791"/>
            <a:ext cx="9144002" cy="485775"/>
          </a:xfrm>
        </p:spPr>
        <p:txBody>
          <a:bodyPr/>
          <a:lstStyle/>
          <a:p>
            <a:r>
              <a:rPr lang="en-US" dirty="0" smtClean="0"/>
              <a:t>Welcome to the </a:t>
            </a:r>
            <a:endParaRPr lang="en-US" dirty="0"/>
          </a:p>
        </p:txBody>
      </p:sp>
      <p:pic>
        <p:nvPicPr>
          <p:cNvPr id="6" name="Picture 5" descr="DHA logo"/>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7900775" y="105008"/>
            <a:ext cx="1114848" cy="457200"/>
          </a:xfrm>
          <a:prstGeom prst="rect">
            <a:avLst/>
          </a:prstGeom>
        </p:spPr>
      </p:pic>
      <p:pic>
        <p:nvPicPr>
          <p:cNvPr id="7" name="Picture 6" descr="DoD logo"/>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a:off x="7266855" y="110147"/>
            <a:ext cx="457200" cy="457200"/>
          </a:xfrm>
          <a:prstGeom prst="rect">
            <a:avLst/>
          </a:prstGeom>
        </p:spPr>
      </p:pic>
      <p:pic>
        <p:nvPicPr>
          <p:cNvPr id="8" name="Picture 7" descr="HHS and AHRQ logos"/>
          <p:cNvPicPr>
            <a:picLocks noChangeAspect="1"/>
          </p:cNvPicPr>
          <p:nvPr/>
        </p:nvPicPr>
        <p:blipFill>
          <a:blip r:embed="rId10" cstate="email">
            <a:extLst>
              <a:ext uri="{28A0092B-C50C-407E-A947-70E740481C1C}">
                <a14:useLocalDpi xmlns:a14="http://schemas.microsoft.com/office/drawing/2010/main" val="0"/>
              </a:ext>
            </a:extLst>
          </a:blip>
          <a:stretch>
            <a:fillRect/>
          </a:stretch>
        </p:blipFill>
        <p:spPr>
          <a:xfrm>
            <a:off x="154305" y="99512"/>
            <a:ext cx="1823936" cy="457200"/>
          </a:xfrm>
          <a:prstGeom prst="rect">
            <a:avLst/>
          </a:prstGeom>
        </p:spPr>
      </p:pic>
      <p:sp>
        <p:nvSpPr>
          <p:cNvPr id="9" name="Down Arrow 8" descr="down arrow"/>
          <p:cNvSpPr/>
          <p:nvPr>
            <p:custDataLst>
              <p:tags r:id="rId5"/>
            </p:custDataLst>
          </p:nvPr>
        </p:nvSpPr>
        <p:spPr>
          <a:xfrm>
            <a:off x="7724055" y="4329938"/>
            <a:ext cx="251545" cy="409164"/>
          </a:xfrm>
          <a:prstGeom prst="downArrow">
            <a:avLst/>
          </a:prstGeom>
          <a:ln>
            <a:solidFill>
              <a:schemeClr val="tx1"/>
            </a:solid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34844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005840" y="-2"/>
            <a:ext cx="8020074" cy="685800"/>
          </a:xfrm>
        </p:spPr>
        <p:txBody>
          <a:bodyPr>
            <a:normAutofit/>
          </a:bodyPr>
          <a:lstStyle/>
          <a:p>
            <a:r>
              <a:rPr lang="en-US" dirty="0" smtClean="0"/>
              <a:t>Slide 5: Types of Team Leaders</a:t>
            </a:r>
            <a:endParaRPr lang="en-US" dirty="0"/>
          </a:p>
        </p:txBody>
      </p:sp>
      <p:sp>
        <p:nvSpPr>
          <p:cNvPr id="3" name="Text Placeholder 2"/>
          <p:cNvSpPr>
            <a:spLocks noGrp="1"/>
          </p:cNvSpPr>
          <p:nvPr>
            <p:ph type="body" sz="quarter" idx="10"/>
            <p:custDataLst>
              <p:tags r:id="rId3"/>
            </p:custDataLst>
          </p:nvPr>
        </p:nvSpPr>
        <p:spPr>
          <a:xfrm>
            <a:off x="182878" y="768096"/>
            <a:ext cx="5187907" cy="4018633"/>
          </a:xfrm>
        </p:spPr>
        <p:txBody>
          <a:bodyPr>
            <a:normAutofit fontScale="92500" lnSpcReduction="10000"/>
          </a:bodyPr>
          <a:lstStyle/>
          <a:p>
            <a:pPr marL="115887" indent="0">
              <a:spcAft>
                <a:spcPts val="600"/>
              </a:spcAft>
              <a:buNone/>
            </a:pPr>
            <a:r>
              <a:rPr lang="en-US" dirty="0" smtClean="0"/>
              <a:t>Thinking of your work area:</a:t>
            </a:r>
          </a:p>
          <a:p>
            <a:pPr indent="-227013">
              <a:spcAft>
                <a:spcPts val="600"/>
              </a:spcAft>
            </a:pPr>
            <a:r>
              <a:rPr lang="en-US" sz="1900" dirty="0" smtClean="0"/>
              <a:t>Who </a:t>
            </a:r>
            <a:r>
              <a:rPr lang="en-US" sz="1900" dirty="0"/>
              <a:t>are the designated team leaders for your unit? </a:t>
            </a:r>
            <a:endParaRPr lang="en-US" sz="1900" dirty="0" smtClean="0"/>
          </a:p>
          <a:p>
            <a:pPr indent="-227013">
              <a:spcAft>
                <a:spcPts val="600"/>
              </a:spcAft>
            </a:pPr>
            <a:r>
              <a:rPr lang="en-US" sz="1900" dirty="0" smtClean="0"/>
              <a:t>Is </a:t>
            </a:r>
            <a:r>
              <a:rPr lang="en-US" sz="1900" dirty="0"/>
              <a:t>the role of the </a:t>
            </a:r>
            <a:r>
              <a:rPr lang="en-US" sz="1900" dirty="0" smtClean="0"/>
              <a:t>designated team </a:t>
            </a:r>
            <a:r>
              <a:rPr lang="en-US" sz="1900" dirty="0"/>
              <a:t>leader acknowledged and understood by team members</a:t>
            </a:r>
            <a:r>
              <a:rPr lang="en-US" sz="1900" dirty="0" smtClean="0"/>
              <a:t>?</a:t>
            </a:r>
            <a:endParaRPr lang="en-US" sz="1900" dirty="0"/>
          </a:p>
          <a:p>
            <a:pPr indent="-227013">
              <a:spcAft>
                <a:spcPts val="600"/>
              </a:spcAft>
            </a:pPr>
            <a:r>
              <a:rPr lang="en-US" sz="1900" dirty="0"/>
              <a:t>Can you describe a case in which someone assumed the role of </a:t>
            </a:r>
            <a:r>
              <a:rPr lang="en-US" sz="1900" dirty="0" smtClean="0"/>
              <a:t>situational team </a:t>
            </a:r>
            <a:r>
              <a:rPr lang="en-US" sz="1900" dirty="0"/>
              <a:t>leader</a:t>
            </a:r>
            <a:r>
              <a:rPr lang="en-US" sz="1900" dirty="0" smtClean="0"/>
              <a:t>?</a:t>
            </a:r>
            <a:endParaRPr lang="en-US" sz="1900" dirty="0"/>
          </a:p>
          <a:p>
            <a:pPr indent="-227013">
              <a:spcAft>
                <a:spcPts val="1800"/>
              </a:spcAft>
            </a:pPr>
            <a:r>
              <a:rPr lang="en-US" sz="1900" dirty="0"/>
              <a:t>Can the roles of the designated leader and situational leader be better defined on your unit</a:t>
            </a:r>
            <a:r>
              <a:rPr lang="en-US" sz="1900" dirty="0" smtClean="0"/>
              <a:t>?</a:t>
            </a:r>
          </a:p>
          <a:p>
            <a:pPr marL="115887" indent="0">
              <a:spcAft>
                <a:spcPts val="600"/>
              </a:spcAft>
              <a:buNone/>
            </a:pPr>
            <a:r>
              <a:rPr lang="en-US" dirty="0" smtClean="0"/>
              <a:t>When you teach this module, ask participants these same questions</a:t>
            </a:r>
          </a:p>
          <a:p>
            <a:pPr indent="-227013">
              <a:spcAft>
                <a:spcPts val="1800"/>
              </a:spcAft>
            </a:pPr>
            <a:endParaRPr lang="en-US" dirty="0"/>
          </a:p>
        </p:txBody>
      </p:sp>
      <p:pic>
        <p:nvPicPr>
          <p:cNvPr id="4" name="Picture 3" descr="Classroom slide number 5"/>
          <p:cNvPicPr>
            <a:picLocks noChangeAspect="1"/>
          </p:cNvPicPr>
          <p:nvPr>
            <p:custDataLst>
              <p:tags r:id="rId4"/>
            </p:custDataLst>
          </p:nvPr>
        </p:nvPicPr>
        <p:blipFill>
          <a:blip r:embed="rId7" cstate="email">
            <a:extLst>
              <a:ext uri="{28A0092B-C50C-407E-A947-70E740481C1C}">
                <a14:useLocalDpi xmlns:a14="http://schemas.microsoft.com/office/drawing/2010/main" val="0"/>
              </a:ext>
            </a:extLst>
          </a:blip>
          <a:stretch>
            <a:fillRect/>
          </a:stretch>
        </p:blipFill>
        <p:spPr>
          <a:xfrm>
            <a:off x="5363757" y="1285560"/>
            <a:ext cx="3209322" cy="2406992"/>
          </a:xfrm>
          <a:prstGeom prst="rect">
            <a:avLst/>
          </a:prstGeom>
          <a:ln w="38100" cap="sq" cmpd="sng">
            <a:solidFill>
              <a:schemeClr val="bg1">
                <a:lumMod val="65000"/>
              </a:schemeClr>
            </a:solidFill>
            <a:miter lim="800000"/>
          </a:ln>
          <a:effectLst>
            <a:outerShdw blurRad="50800" dist="38100" dir="2700000" algn="tl" rotWithShape="0">
              <a:srgbClr val="000000">
                <a:alpha val="43000"/>
              </a:srgbClr>
            </a:outerShdw>
            <a:reflection stA="60000" endPos="20000" dist="38100" dir="5400000" sy="-100000" algn="bl" rotWithShape="0"/>
          </a:effectLst>
          <a:scene3d>
            <a:camera prst="perspectiveFront" fov="3300000">
              <a:rot lat="0" lon="1500000" rev="0"/>
            </a:camera>
            <a:lightRig rig="threePt" dir="t"/>
          </a:scene3d>
        </p:spPr>
      </p:pic>
    </p:spTree>
    <p:custDataLst>
      <p:tags r:id="rId1"/>
    </p:custDataLst>
    <p:extLst>
      <p:ext uri="{BB962C8B-B14F-4D97-AF65-F5344CB8AC3E}">
        <p14:creationId xmlns:p14="http://schemas.microsoft.com/office/powerpoint/2010/main" val="19686256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005840" y="-2"/>
            <a:ext cx="8020074" cy="685800"/>
          </a:xfrm>
        </p:spPr>
        <p:txBody>
          <a:bodyPr>
            <a:normAutofit/>
          </a:bodyPr>
          <a:lstStyle/>
          <a:p>
            <a:r>
              <a:rPr lang="en-US" dirty="0" smtClean="0"/>
              <a:t>Effective Team Leaders</a:t>
            </a:r>
            <a:endParaRPr lang="en-US" dirty="0"/>
          </a:p>
        </p:txBody>
      </p:sp>
      <p:sp>
        <p:nvSpPr>
          <p:cNvPr id="3" name="Text Placeholder 2"/>
          <p:cNvSpPr>
            <a:spLocks noGrp="1"/>
          </p:cNvSpPr>
          <p:nvPr>
            <p:ph type="body" sz="quarter" idx="10"/>
            <p:custDataLst>
              <p:tags r:id="rId3"/>
            </p:custDataLst>
          </p:nvPr>
        </p:nvSpPr>
        <p:spPr>
          <a:xfrm>
            <a:off x="182878" y="768096"/>
            <a:ext cx="8797315" cy="4005923"/>
          </a:xfrm>
        </p:spPr>
        <p:txBody>
          <a:bodyPr>
            <a:normAutofit/>
          </a:bodyPr>
          <a:lstStyle/>
          <a:p>
            <a:pPr indent="-228600">
              <a:spcBef>
                <a:spcPts val="0"/>
              </a:spcBef>
              <a:spcAft>
                <a:spcPts val="400"/>
              </a:spcAft>
            </a:pPr>
            <a:r>
              <a:rPr lang="en-US" sz="1600" dirty="0" smtClean="0"/>
              <a:t>Identifying </a:t>
            </a:r>
            <a:r>
              <a:rPr lang="en-US" sz="1600" dirty="0"/>
              <a:t>a goal and defining a plan to achieve the </a:t>
            </a:r>
            <a:r>
              <a:rPr lang="en-US" sz="1600" dirty="0" smtClean="0"/>
              <a:t>goal</a:t>
            </a:r>
            <a:endParaRPr lang="en-US" sz="1600" dirty="0"/>
          </a:p>
          <a:p>
            <a:pPr indent="-228600">
              <a:spcBef>
                <a:spcPts val="0"/>
              </a:spcBef>
              <a:spcAft>
                <a:spcPts val="400"/>
              </a:spcAft>
            </a:pPr>
            <a:r>
              <a:rPr lang="en-US" sz="1600" dirty="0"/>
              <a:t>Assigning tasks and </a:t>
            </a:r>
            <a:r>
              <a:rPr lang="en-US" sz="1600" dirty="0" smtClean="0"/>
              <a:t>responsibilities</a:t>
            </a:r>
            <a:endParaRPr lang="en-US" sz="1600" dirty="0"/>
          </a:p>
          <a:p>
            <a:pPr indent="-228600">
              <a:spcBef>
                <a:spcPts val="0"/>
              </a:spcBef>
              <a:spcAft>
                <a:spcPts val="400"/>
              </a:spcAft>
            </a:pPr>
            <a:r>
              <a:rPr lang="en-US" sz="1600" dirty="0"/>
              <a:t>Sharing the </a:t>
            </a:r>
            <a:r>
              <a:rPr lang="en-US" sz="1600" dirty="0" smtClean="0"/>
              <a:t>plan</a:t>
            </a:r>
            <a:endParaRPr lang="en-US" sz="1600" dirty="0"/>
          </a:p>
          <a:p>
            <a:pPr indent="-228600">
              <a:spcBef>
                <a:spcPts val="0"/>
              </a:spcBef>
              <a:spcAft>
                <a:spcPts val="400"/>
              </a:spcAft>
            </a:pPr>
            <a:r>
              <a:rPr lang="en-US" sz="1600" dirty="0"/>
              <a:t>Monitoring the plan and progress toward the </a:t>
            </a:r>
            <a:r>
              <a:rPr lang="en-US" sz="1600" dirty="0" smtClean="0"/>
              <a:t>goal</a:t>
            </a:r>
            <a:endParaRPr lang="en-US" sz="1600" dirty="0"/>
          </a:p>
          <a:p>
            <a:pPr indent="-228600">
              <a:spcBef>
                <a:spcPts val="0"/>
              </a:spcBef>
              <a:spcAft>
                <a:spcPts val="400"/>
              </a:spcAft>
            </a:pPr>
            <a:r>
              <a:rPr lang="en-US" sz="1600" dirty="0"/>
              <a:t>Modifying the plan and communicating changes </a:t>
            </a:r>
            <a:endParaRPr lang="en-US" sz="1600" dirty="0" smtClean="0"/>
          </a:p>
          <a:p>
            <a:pPr indent="-228600">
              <a:spcBef>
                <a:spcPts val="0"/>
              </a:spcBef>
              <a:spcAft>
                <a:spcPts val="400"/>
              </a:spcAft>
            </a:pPr>
            <a:r>
              <a:rPr lang="en-US" sz="1600" dirty="0" smtClean="0"/>
              <a:t>Reviewing </a:t>
            </a:r>
            <a:r>
              <a:rPr lang="en-US" sz="1600" dirty="0"/>
              <a:t>the team’s </a:t>
            </a:r>
            <a:r>
              <a:rPr lang="en-US" sz="1600" dirty="0" smtClean="0"/>
              <a:t>performance</a:t>
            </a:r>
            <a:endParaRPr lang="en-US" sz="1600" dirty="0"/>
          </a:p>
        </p:txBody>
      </p:sp>
      <p:sp>
        <p:nvSpPr>
          <p:cNvPr id="5" name="Text Placeholder 2"/>
          <p:cNvSpPr txBox="1">
            <a:spLocks/>
          </p:cNvSpPr>
          <p:nvPr>
            <p:custDataLst>
              <p:tags r:id="rId4"/>
            </p:custDataLst>
          </p:nvPr>
        </p:nvSpPr>
        <p:spPr>
          <a:xfrm>
            <a:off x="206780" y="2653639"/>
            <a:ext cx="4629416" cy="1868779"/>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2000" kern="1200">
                <a:solidFill>
                  <a:srgbClr val="3B3B3B"/>
                </a:solidFill>
                <a:latin typeface="+mn-lt"/>
                <a:ea typeface="+mn-ea"/>
                <a:cs typeface="Arial"/>
              </a:defRPr>
            </a:lvl1pPr>
            <a:lvl2pPr marL="742950" indent="-285750" algn="l" defTabSz="457200" rtl="0" eaLnBrk="1" latinLnBrk="0" hangingPunct="1">
              <a:spcBef>
                <a:spcPct val="20000"/>
              </a:spcBef>
              <a:buFont typeface="Arial"/>
              <a:buChar char="–"/>
              <a:defRPr sz="2000" b="0" i="0" u="none" kern="1200">
                <a:solidFill>
                  <a:srgbClr val="3B3B3B"/>
                </a:solidFill>
                <a:latin typeface="+mn-lt"/>
                <a:ea typeface="+mn-ea"/>
                <a:cs typeface="Arial"/>
              </a:defRPr>
            </a:lvl2pPr>
            <a:lvl3pPr marL="1143000" indent="-228600" algn="l" defTabSz="457200" rtl="0" eaLnBrk="1" latinLnBrk="0" hangingPunct="1">
              <a:spcBef>
                <a:spcPct val="20000"/>
              </a:spcBef>
              <a:buFont typeface="Arial"/>
              <a:buChar char="•"/>
              <a:defRPr sz="2000" kern="1200">
                <a:solidFill>
                  <a:srgbClr val="3B3B3B"/>
                </a:solidFill>
                <a:latin typeface="+mn-lt"/>
                <a:ea typeface="+mn-ea"/>
                <a:cs typeface="Arial"/>
              </a:defRPr>
            </a:lvl3pPr>
            <a:lvl4pPr marL="1600200" indent="-228600" algn="l" defTabSz="457200" rtl="0" eaLnBrk="1" latinLnBrk="0" hangingPunct="1">
              <a:spcBef>
                <a:spcPct val="20000"/>
              </a:spcBef>
              <a:buFont typeface="Arial"/>
              <a:buChar char="–"/>
              <a:defRPr sz="2000" kern="1200">
                <a:solidFill>
                  <a:srgbClr val="3B3B3B"/>
                </a:solidFill>
                <a:latin typeface="+mn-lt"/>
                <a:ea typeface="+mn-ea"/>
                <a:cs typeface="Arial"/>
              </a:defRPr>
            </a:lvl4pPr>
            <a:lvl5pPr marL="2057400" indent="-228600" algn="l" defTabSz="457200" rtl="0" eaLnBrk="1" latinLnBrk="0" hangingPunct="1">
              <a:spcBef>
                <a:spcPct val="20000"/>
              </a:spcBef>
              <a:buFont typeface="Arial"/>
              <a:buChar char="»"/>
              <a:defRPr sz="2000" kern="1200">
                <a:solidFill>
                  <a:srgbClr val="3B3B3B"/>
                </a:solidFill>
                <a:latin typeface="+mn-lt"/>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400"/>
              </a:spcAft>
              <a:buNone/>
            </a:pPr>
            <a:r>
              <a:rPr lang="en-US" sz="1600" dirty="0" smtClean="0"/>
              <a:t>When Leading Teams:</a:t>
            </a:r>
          </a:p>
          <a:p>
            <a:pPr indent="-225425">
              <a:spcBef>
                <a:spcPts val="0"/>
              </a:spcBef>
              <a:spcAft>
                <a:spcPts val="400"/>
              </a:spcAft>
            </a:pPr>
            <a:r>
              <a:rPr lang="en-US" sz="1600" dirty="0" smtClean="0"/>
              <a:t>Manage and allocate resources effectively</a:t>
            </a:r>
          </a:p>
          <a:p>
            <a:pPr indent="-225425">
              <a:spcBef>
                <a:spcPts val="0"/>
              </a:spcBef>
              <a:spcAft>
                <a:spcPts val="400"/>
              </a:spcAft>
            </a:pPr>
            <a:r>
              <a:rPr lang="en-US" sz="1600" dirty="0" smtClean="0"/>
              <a:t>Provide feedback to team members </a:t>
            </a:r>
          </a:p>
          <a:p>
            <a:pPr indent="-225425">
              <a:spcBef>
                <a:spcPts val="0"/>
              </a:spcBef>
              <a:spcAft>
                <a:spcPts val="400"/>
              </a:spcAft>
            </a:pPr>
            <a:r>
              <a:rPr lang="en-US" sz="1600" dirty="0" smtClean="0"/>
              <a:t>Facilitate information sharing </a:t>
            </a:r>
          </a:p>
          <a:p>
            <a:pPr indent="-225425">
              <a:spcBef>
                <a:spcPts val="0"/>
              </a:spcBef>
              <a:spcAft>
                <a:spcPts val="400"/>
              </a:spcAft>
            </a:pPr>
            <a:r>
              <a:rPr lang="en-US" sz="1600" dirty="0" smtClean="0"/>
              <a:t>Encourage team members to assist one another </a:t>
            </a:r>
          </a:p>
          <a:p>
            <a:pPr indent="-225425">
              <a:spcBef>
                <a:spcPts val="0"/>
              </a:spcBef>
              <a:spcAft>
                <a:spcPts val="400"/>
              </a:spcAft>
            </a:pPr>
            <a:r>
              <a:rPr lang="en-US" sz="1600" dirty="0" smtClean="0"/>
              <a:t>Facilitate conflict resolution</a:t>
            </a:r>
          </a:p>
          <a:p>
            <a:pPr indent="-225425">
              <a:spcBef>
                <a:spcPts val="0"/>
              </a:spcBef>
              <a:spcAft>
                <a:spcPts val="400"/>
              </a:spcAft>
            </a:pPr>
            <a:r>
              <a:rPr lang="en-US" sz="1600" dirty="0" smtClean="0"/>
              <a:t>Model effective teamwork</a:t>
            </a:r>
            <a:endParaRPr lang="en-US" sz="1600" dirty="0"/>
          </a:p>
        </p:txBody>
      </p:sp>
      <p:pic>
        <p:nvPicPr>
          <p:cNvPr id="6" name="Picture 5" descr="photo of female physician"/>
          <p:cNvPicPr>
            <a:picLocks noChangeAspect="1"/>
          </p:cNvPicPr>
          <p:nvPr>
            <p:custDataLst>
              <p:tags r:id="rId5"/>
            </p:custDataLst>
          </p:nvPr>
        </p:nvPicPr>
        <p:blipFill rotWithShape="1">
          <a:blip r:embed="rId8" cstate="email">
            <a:extLst>
              <a:ext uri="{28A0092B-C50C-407E-A947-70E740481C1C}">
                <a14:useLocalDpi xmlns:a14="http://schemas.microsoft.com/office/drawing/2010/main" val="0"/>
              </a:ext>
            </a:extLst>
          </a:blip>
          <a:srcRect l="21671" t="-669" r="17008" b="669"/>
          <a:stretch/>
        </p:blipFill>
        <p:spPr>
          <a:xfrm>
            <a:off x="5995554" y="896395"/>
            <a:ext cx="2265218" cy="3509327"/>
          </a:xfrm>
          <a:prstGeom prst="rect">
            <a:avLst/>
          </a:prstGeom>
          <a:effectLst>
            <a:outerShdw blurRad="342900" dist="1397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19925375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005840" y="-2"/>
            <a:ext cx="8020074" cy="685800"/>
          </a:xfrm>
        </p:spPr>
        <p:txBody>
          <a:bodyPr>
            <a:normAutofit/>
          </a:bodyPr>
          <a:lstStyle/>
          <a:p>
            <a:r>
              <a:rPr lang="en-US" dirty="0" smtClean="0"/>
              <a:t>Defining the Plan</a:t>
            </a:r>
            <a:endParaRPr lang="en-US" dirty="0"/>
          </a:p>
        </p:txBody>
      </p:sp>
      <p:sp>
        <p:nvSpPr>
          <p:cNvPr id="3" name="Text Placeholder 2"/>
          <p:cNvSpPr>
            <a:spLocks noGrp="1"/>
          </p:cNvSpPr>
          <p:nvPr>
            <p:ph type="body" sz="quarter" idx="10"/>
            <p:custDataLst>
              <p:tags r:id="rId3"/>
            </p:custDataLst>
          </p:nvPr>
        </p:nvSpPr>
        <p:spPr/>
        <p:txBody>
          <a:bodyPr/>
          <a:lstStyle/>
          <a:p>
            <a:pPr marL="0" indent="0">
              <a:spcAft>
                <a:spcPts val="1200"/>
              </a:spcAft>
              <a:buNone/>
            </a:pPr>
            <a:r>
              <a:rPr lang="en-US" dirty="0"/>
              <a:t>When developing a plan, team leaders should consider:</a:t>
            </a:r>
          </a:p>
          <a:p>
            <a:pPr indent="-225425">
              <a:spcAft>
                <a:spcPts val="1200"/>
              </a:spcAft>
            </a:pPr>
            <a:r>
              <a:rPr lang="en-US" dirty="0"/>
              <a:t>Time – How much time is available to complete all the necessary tasks and activities?</a:t>
            </a:r>
          </a:p>
          <a:p>
            <a:pPr indent="-225425">
              <a:spcAft>
                <a:spcPts val="1200"/>
              </a:spcAft>
            </a:pPr>
            <a:r>
              <a:rPr lang="en-US" dirty="0"/>
              <a:t>People – Do the available staff have the necessary knowledge and skills to perform their roles?</a:t>
            </a:r>
          </a:p>
          <a:p>
            <a:pPr indent="-225425">
              <a:spcAft>
                <a:spcPts val="1200"/>
              </a:spcAft>
            </a:pPr>
            <a:r>
              <a:rPr lang="en-US" dirty="0"/>
              <a:t>Equipment – Is the necessary equipment available and working?</a:t>
            </a:r>
          </a:p>
          <a:p>
            <a:pPr indent="-225425">
              <a:spcAft>
                <a:spcPts val="1200"/>
              </a:spcAft>
            </a:pPr>
            <a:r>
              <a:rPr lang="en-US" dirty="0"/>
              <a:t>Information – Has all of the necessary information been collected and reviewed</a:t>
            </a:r>
            <a:r>
              <a:rPr lang="en-US" dirty="0" smtClean="0"/>
              <a:t>?</a:t>
            </a:r>
            <a:endParaRPr lang="en-US" dirty="0"/>
          </a:p>
        </p:txBody>
      </p:sp>
    </p:spTree>
    <p:custDataLst>
      <p:tags r:id="rId1"/>
    </p:custDataLst>
    <p:extLst>
      <p:ext uri="{BB962C8B-B14F-4D97-AF65-F5344CB8AC3E}">
        <p14:creationId xmlns:p14="http://schemas.microsoft.com/office/powerpoint/2010/main" val="24193421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005840" y="-2"/>
            <a:ext cx="8020074" cy="685800"/>
          </a:xfrm>
        </p:spPr>
        <p:txBody>
          <a:bodyPr>
            <a:normAutofit/>
          </a:bodyPr>
          <a:lstStyle/>
          <a:p>
            <a:r>
              <a:rPr lang="en-US" dirty="0" smtClean="0"/>
              <a:t>Slide 7: Defining the Plan</a:t>
            </a:r>
            <a:endParaRPr lang="en-US" dirty="0"/>
          </a:p>
        </p:txBody>
      </p:sp>
      <p:sp>
        <p:nvSpPr>
          <p:cNvPr id="3" name="Text Placeholder 2"/>
          <p:cNvSpPr>
            <a:spLocks noGrp="1"/>
          </p:cNvSpPr>
          <p:nvPr>
            <p:ph type="body" sz="quarter" idx="10"/>
            <p:custDataLst>
              <p:tags r:id="rId3"/>
            </p:custDataLst>
          </p:nvPr>
        </p:nvSpPr>
        <p:spPr>
          <a:xfrm>
            <a:off x="182878" y="768096"/>
            <a:ext cx="5187907" cy="4018633"/>
          </a:xfrm>
        </p:spPr>
        <p:txBody>
          <a:bodyPr>
            <a:normAutofit fontScale="92500" lnSpcReduction="20000"/>
          </a:bodyPr>
          <a:lstStyle/>
          <a:p>
            <a:pPr marL="115887" indent="0">
              <a:spcAft>
                <a:spcPts val="1200"/>
              </a:spcAft>
              <a:buNone/>
            </a:pPr>
            <a:r>
              <a:rPr lang="en-US" dirty="0" smtClean="0"/>
              <a:t>Think about the area you work in:</a:t>
            </a:r>
          </a:p>
          <a:p>
            <a:pPr>
              <a:spcAft>
                <a:spcPts val="1200"/>
              </a:spcAft>
            </a:pPr>
            <a:r>
              <a:rPr lang="en-US" dirty="0"/>
              <a:t>How do your team leaders communicate a plan of care to the care team?  </a:t>
            </a:r>
          </a:p>
          <a:p>
            <a:pPr>
              <a:spcAft>
                <a:spcPts val="1200"/>
              </a:spcAft>
            </a:pPr>
            <a:r>
              <a:rPr lang="en-US" dirty="0"/>
              <a:t>If not in direct patient care, how do your team leaders communicate the plan to the team</a:t>
            </a:r>
            <a:r>
              <a:rPr lang="en-US" dirty="0" smtClean="0"/>
              <a:t>?</a:t>
            </a:r>
            <a:endParaRPr lang="en-US" dirty="0"/>
          </a:p>
          <a:p>
            <a:pPr>
              <a:spcAft>
                <a:spcPts val="1200"/>
              </a:spcAft>
            </a:pPr>
            <a:r>
              <a:rPr lang="en-US" dirty="0"/>
              <a:t>Which strategies have been effective and which have not been effective</a:t>
            </a:r>
            <a:r>
              <a:rPr lang="en-US" dirty="0" smtClean="0"/>
              <a:t>?</a:t>
            </a:r>
            <a:endParaRPr lang="en-US" dirty="0"/>
          </a:p>
          <a:p>
            <a:pPr>
              <a:spcAft>
                <a:spcPts val="1200"/>
              </a:spcAft>
            </a:pPr>
            <a:r>
              <a:rPr lang="en-US" dirty="0"/>
              <a:t>How do your team leaders communicate changes to the plan to the team?</a:t>
            </a:r>
          </a:p>
          <a:p>
            <a:pPr marL="115887" indent="0">
              <a:spcAft>
                <a:spcPts val="1200"/>
              </a:spcAft>
              <a:buNone/>
            </a:pPr>
            <a:r>
              <a:rPr lang="en-US" dirty="0" smtClean="0"/>
              <a:t>When you teach this module, ask participants these same questions</a:t>
            </a:r>
          </a:p>
          <a:p>
            <a:pPr indent="-227013">
              <a:spcAft>
                <a:spcPts val="1800"/>
              </a:spcAft>
            </a:pPr>
            <a:endParaRPr lang="en-US" dirty="0"/>
          </a:p>
        </p:txBody>
      </p:sp>
      <p:pic>
        <p:nvPicPr>
          <p:cNvPr id="4" name="Picture 3" descr="Classroom slide number 7"/>
          <p:cNvPicPr>
            <a:picLocks noChangeAspect="1"/>
          </p:cNvPicPr>
          <p:nvPr>
            <p:custDataLst>
              <p:tags r:id="rId4"/>
            </p:custDataLst>
          </p:nvPr>
        </p:nvPicPr>
        <p:blipFill>
          <a:blip r:embed="rId8" cstate="email">
            <a:extLst>
              <a:ext uri="{28A0092B-C50C-407E-A947-70E740481C1C}">
                <a14:useLocalDpi xmlns:a14="http://schemas.microsoft.com/office/drawing/2010/main" val="0"/>
              </a:ext>
            </a:extLst>
          </a:blip>
          <a:stretch>
            <a:fillRect/>
          </a:stretch>
        </p:blipFill>
        <p:spPr>
          <a:xfrm>
            <a:off x="5271291" y="977339"/>
            <a:ext cx="3209322" cy="2406991"/>
          </a:xfrm>
          <a:prstGeom prst="rect">
            <a:avLst/>
          </a:prstGeom>
          <a:ln w="38100" cap="sq" cmpd="sng">
            <a:solidFill>
              <a:schemeClr val="bg1">
                <a:lumMod val="65000"/>
              </a:schemeClr>
            </a:solidFill>
            <a:miter lim="800000"/>
          </a:ln>
          <a:effectLst>
            <a:outerShdw blurRad="50800" dist="38100" dir="2700000" algn="tl" rotWithShape="0">
              <a:srgbClr val="000000">
                <a:alpha val="43000"/>
              </a:srgbClr>
            </a:outerShdw>
            <a:reflection stA="60000" endPos="20000" dist="38100" dir="5400000" sy="-100000" algn="bl" rotWithShape="0"/>
          </a:effectLst>
          <a:scene3d>
            <a:camera prst="perspectiveFront" fov="3300000">
              <a:rot lat="0" lon="1500000" rev="0"/>
            </a:camera>
            <a:lightRig rig="threePt" dir="t"/>
          </a:scene3d>
        </p:spPr>
      </p:pic>
      <p:sp>
        <p:nvSpPr>
          <p:cNvPr id="5" name="Rounded Rectangle 4" title="Download worksheet button"/>
          <p:cNvSpPr/>
          <p:nvPr>
            <p:custDataLst>
              <p:tags r:id="rId5"/>
            </p:custDataLst>
          </p:nvPr>
        </p:nvSpPr>
        <p:spPr>
          <a:xfrm>
            <a:off x="6138523" y="3821770"/>
            <a:ext cx="1847378" cy="458546"/>
          </a:xfrm>
          <a:prstGeom prst="roundRect">
            <a:avLst>
              <a:gd name="adj" fmla="val 8931"/>
            </a:avLst>
          </a:prstGeom>
          <a:solidFill>
            <a:srgbClr val="31859C"/>
          </a:solidFill>
          <a:effectLst>
            <a:outerShdw blurRad="50800" dist="25400" dir="27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lIns="91440" rtlCol="0" anchor="t" anchorCtr="0"/>
          <a:lstStyle/>
          <a:p>
            <a:pPr algn="ctr"/>
            <a:r>
              <a:rPr lang="en-US" sz="1200" b="1" dirty="0" smtClean="0"/>
              <a:t>See page 10 in the </a:t>
            </a:r>
            <a:r>
              <a:rPr lang="en-US" sz="1200" b="1" i="1" dirty="0" smtClean="0"/>
              <a:t>Instructor Guide</a:t>
            </a:r>
            <a:endParaRPr lang="en-US" sz="1200" b="1" i="1" dirty="0"/>
          </a:p>
        </p:txBody>
      </p:sp>
    </p:spTree>
    <p:custDataLst>
      <p:tags r:id="rId1"/>
    </p:custDataLst>
    <p:extLst>
      <p:ext uri="{BB962C8B-B14F-4D97-AF65-F5344CB8AC3E}">
        <p14:creationId xmlns:p14="http://schemas.microsoft.com/office/powerpoint/2010/main" val="36692983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005840" y="-2"/>
            <a:ext cx="8020074" cy="685800"/>
          </a:xfrm>
        </p:spPr>
        <p:txBody>
          <a:bodyPr>
            <a:normAutofit/>
          </a:bodyPr>
          <a:lstStyle/>
          <a:p>
            <a:r>
              <a:rPr lang="en-US" dirty="0" smtClean="0"/>
              <a:t>Case Study</a:t>
            </a:r>
            <a:endParaRPr lang="en-US" dirty="0"/>
          </a:p>
        </p:txBody>
      </p:sp>
      <p:sp>
        <p:nvSpPr>
          <p:cNvPr id="3" name="Text Placeholder 2"/>
          <p:cNvSpPr>
            <a:spLocks noGrp="1"/>
          </p:cNvSpPr>
          <p:nvPr>
            <p:ph type="body" sz="quarter" idx="10"/>
            <p:custDataLst>
              <p:tags r:id="rId3"/>
            </p:custDataLst>
          </p:nvPr>
        </p:nvSpPr>
        <p:spPr>
          <a:xfrm>
            <a:off x="182878" y="768096"/>
            <a:ext cx="8797315" cy="2692077"/>
          </a:xfrm>
        </p:spPr>
        <p:txBody>
          <a:bodyPr>
            <a:normAutofit/>
          </a:bodyPr>
          <a:lstStyle/>
          <a:p>
            <a:pPr marL="0" indent="0">
              <a:spcAft>
                <a:spcPts val="600"/>
              </a:spcAft>
              <a:buNone/>
            </a:pPr>
            <a:r>
              <a:rPr lang="en-US" dirty="0"/>
              <a:t>After attending TeamSTEPPS Master Training, a physician and nurse leader in a Level I Trauma Center decide that trauma resuscitations could be more effectively </a:t>
            </a:r>
            <a:r>
              <a:rPr lang="en-US" dirty="0" smtClean="0"/>
              <a:t>conducted.</a:t>
            </a:r>
          </a:p>
          <a:p>
            <a:pPr marL="0" indent="0">
              <a:buNone/>
            </a:pPr>
            <a:r>
              <a:rPr lang="en-US" dirty="0"/>
              <a:t>Currently, when a trauma alert is called to indicate the pending arrival of a severely injured patient, more staff show up to the trauma bay than needed, necessary equipment is sometimes missing or not functioning properly, and the lead trauma physician often shows up just as EMS is </a:t>
            </a:r>
            <a:r>
              <a:rPr lang="en-US" dirty="0" smtClean="0"/>
              <a:t>bringing</a:t>
            </a:r>
            <a:br>
              <a:rPr lang="en-US" dirty="0" smtClean="0"/>
            </a:br>
            <a:r>
              <a:rPr lang="en-US" dirty="0" smtClean="0"/>
              <a:t>the patient </a:t>
            </a:r>
            <a:r>
              <a:rPr lang="en-US" dirty="0"/>
              <a:t>into the trauma </a:t>
            </a:r>
            <a:r>
              <a:rPr lang="en-US" dirty="0" smtClean="0"/>
              <a:t>bay.</a:t>
            </a:r>
            <a:endParaRPr lang="en-US" dirty="0"/>
          </a:p>
          <a:p>
            <a:pPr marL="0" indent="0">
              <a:buNone/>
            </a:pPr>
            <a:endParaRPr lang="en-US" dirty="0" smtClean="0"/>
          </a:p>
        </p:txBody>
      </p:sp>
      <p:sp>
        <p:nvSpPr>
          <p:cNvPr id="4" name="Text Placeholder 2"/>
          <p:cNvSpPr txBox="1">
            <a:spLocks/>
          </p:cNvSpPr>
          <p:nvPr>
            <p:custDataLst>
              <p:tags r:id="rId4"/>
            </p:custDataLst>
          </p:nvPr>
        </p:nvSpPr>
        <p:spPr>
          <a:xfrm>
            <a:off x="182878" y="3512127"/>
            <a:ext cx="5833458" cy="1103851"/>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000" kern="1200">
                <a:solidFill>
                  <a:srgbClr val="3B3B3B"/>
                </a:solidFill>
                <a:latin typeface="+mn-lt"/>
                <a:ea typeface="+mn-ea"/>
                <a:cs typeface="Arial"/>
              </a:defRPr>
            </a:lvl1pPr>
            <a:lvl2pPr marL="742950" indent="-285750" algn="l" defTabSz="457200" rtl="0" eaLnBrk="1" latinLnBrk="0" hangingPunct="1">
              <a:spcBef>
                <a:spcPct val="20000"/>
              </a:spcBef>
              <a:buFont typeface="Arial"/>
              <a:buChar char="–"/>
              <a:defRPr sz="2000" b="0" i="0" u="none" kern="1200">
                <a:solidFill>
                  <a:srgbClr val="3B3B3B"/>
                </a:solidFill>
                <a:latin typeface="+mn-lt"/>
                <a:ea typeface="+mn-ea"/>
                <a:cs typeface="Arial"/>
              </a:defRPr>
            </a:lvl2pPr>
            <a:lvl3pPr marL="1143000" indent="-228600" algn="l" defTabSz="457200" rtl="0" eaLnBrk="1" latinLnBrk="0" hangingPunct="1">
              <a:spcBef>
                <a:spcPct val="20000"/>
              </a:spcBef>
              <a:buFont typeface="Arial"/>
              <a:buChar char="•"/>
              <a:defRPr sz="2000" kern="1200">
                <a:solidFill>
                  <a:srgbClr val="3B3B3B"/>
                </a:solidFill>
                <a:latin typeface="+mn-lt"/>
                <a:ea typeface="+mn-ea"/>
                <a:cs typeface="Arial"/>
              </a:defRPr>
            </a:lvl3pPr>
            <a:lvl4pPr marL="1600200" indent="-228600" algn="l" defTabSz="457200" rtl="0" eaLnBrk="1" latinLnBrk="0" hangingPunct="1">
              <a:spcBef>
                <a:spcPct val="20000"/>
              </a:spcBef>
              <a:buFont typeface="Arial"/>
              <a:buChar char="–"/>
              <a:defRPr sz="2000" kern="1200">
                <a:solidFill>
                  <a:srgbClr val="3B3B3B"/>
                </a:solidFill>
                <a:latin typeface="+mn-lt"/>
                <a:ea typeface="+mn-ea"/>
                <a:cs typeface="Arial"/>
              </a:defRPr>
            </a:lvl4pPr>
            <a:lvl5pPr marL="2057400" indent="-228600" algn="l" defTabSz="457200" rtl="0" eaLnBrk="1" latinLnBrk="0" hangingPunct="1">
              <a:spcBef>
                <a:spcPct val="20000"/>
              </a:spcBef>
              <a:buFont typeface="Arial"/>
              <a:buChar char="»"/>
              <a:defRPr sz="2000" kern="1200">
                <a:solidFill>
                  <a:srgbClr val="3B3B3B"/>
                </a:solidFill>
                <a:latin typeface="+mn-lt"/>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dirty="0" smtClean="0"/>
              <a:t>The newly trained Master Trainers observe that these practices have led to confusion and chaos that put patients at risk and result in valuable time being lost</a:t>
            </a:r>
            <a:r>
              <a:rPr lang="en-US" dirty="0"/>
              <a:t>.</a:t>
            </a:r>
          </a:p>
        </p:txBody>
      </p:sp>
      <p:pic>
        <p:nvPicPr>
          <p:cNvPr id="6" name="Picture 5" descr="Patient being rushed to trauma center"/>
          <p:cNvPicPr>
            <a:picLocks noChangeAspect="1"/>
          </p:cNvPicPr>
          <p:nvPr>
            <p:custDataLst>
              <p:tags r:id="rId5"/>
            </p:custDataLst>
          </p:nvPr>
        </p:nvPicPr>
        <p:blipFill rotWithShape="1">
          <a:blip r:embed="rId8" cstate="email">
            <a:extLst>
              <a:ext uri="{28A0092B-C50C-407E-A947-70E740481C1C}">
                <a14:useLocalDpi xmlns:a14="http://schemas.microsoft.com/office/drawing/2010/main" val="0"/>
              </a:ext>
            </a:extLst>
          </a:blip>
          <a:srcRect r="11842"/>
          <a:stretch/>
        </p:blipFill>
        <p:spPr>
          <a:xfrm>
            <a:off x="6107545" y="2929518"/>
            <a:ext cx="2475346" cy="1579418"/>
          </a:xfrm>
          <a:prstGeom prst="rect">
            <a:avLst/>
          </a:prstGeom>
          <a:effectLst>
            <a:outerShdw blurRad="342900" dist="1397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32494040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005840" y="-2"/>
            <a:ext cx="8020074" cy="685800"/>
          </a:xfrm>
        </p:spPr>
        <p:txBody>
          <a:bodyPr>
            <a:normAutofit/>
          </a:bodyPr>
          <a:lstStyle/>
          <a:p>
            <a:r>
              <a:rPr lang="en-US" dirty="0" smtClean="0"/>
              <a:t>Slide 8: Case Study Discussion</a:t>
            </a:r>
            <a:endParaRPr lang="en-US" dirty="0"/>
          </a:p>
        </p:txBody>
      </p:sp>
      <p:sp>
        <p:nvSpPr>
          <p:cNvPr id="3" name="Text Placeholder 2"/>
          <p:cNvSpPr>
            <a:spLocks noGrp="1"/>
          </p:cNvSpPr>
          <p:nvPr>
            <p:ph type="body" sz="quarter" idx="10"/>
            <p:custDataLst>
              <p:tags r:id="rId3"/>
            </p:custDataLst>
          </p:nvPr>
        </p:nvSpPr>
        <p:spPr>
          <a:xfrm>
            <a:off x="182878" y="768096"/>
            <a:ext cx="5187907" cy="4018633"/>
          </a:xfrm>
        </p:spPr>
        <p:txBody>
          <a:bodyPr>
            <a:normAutofit/>
          </a:bodyPr>
          <a:lstStyle/>
          <a:p>
            <a:pPr marL="115887" indent="0">
              <a:spcAft>
                <a:spcPts val="1800"/>
              </a:spcAft>
              <a:buNone/>
            </a:pPr>
            <a:r>
              <a:rPr lang="en-US" dirty="0"/>
              <a:t>When you are teaching, have participants read the case study, then facilitate a discussion by asking them this same question</a:t>
            </a:r>
            <a:r>
              <a:rPr lang="en-US" dirty="0" smtClean="0"/>
              <a:t>:</a:t>
            </a:r>
            <a:endParaRPr lang="en-US" dirty="0"/>
          </a:p>
          <a:p>
            <a:pPr marL="457200" indent="-223838">
              <a:spcAft>
                <a:spcPts val="1800"/>
              </a:spcAft>
            </a:pPr>
            <a:r>
              <a:rPr lang="en-US" dirty="0"/>
              <a:t>What changes would you recommend to improve performance in the trauma bay</a:t>
            </a:r>
            <a:r>
              <a:rPr lang="en-US" dirty="0" smtClean="0"/>
              <a:t>?</a:t>
            </a:r>
            <a:endParaRPr lang="en-US" dirty="0"/>
          </a:p>
          <a:p>
            <a:pPr marL="115887" indent="0">
              <a:spcAft>
                <a:spcPts val="1800"/>
              </a:spcAft>
              <a:buNone/>
            </a:pPr>
            <a:r>
              <a:rPr lang="en-US" dirty="0"/>
              <a:t>If you </a:t>
            </a:r>
            <a:r>
              <a:rPr lang="en-US" dirty="0" smtClean="0"/>
              <a:t>have </a:t>
            </a:r>
            <a:r>
              <a:rPr lang="en-US" dirty="0"/>
              <a:t>suggestions that weren’t mentioned by the group, </a:t>
            </a:r>
            <a:r>
              <a:rPr lang="en-US" dirty="0" smtClean="0"/>
              <a:t>be sure to share them with the participants</a:t>
            </a:r>
            <a:endParaRPr lang="en-US" dirty="0"/>
          </a:p>
        </p:txBody>
      </p:sp>
      <p:pic>
        <p:nvPicPr>
          <p:cNvPr id="4" name="Picture 3" title="Classroom slide number 8"/>
          <p:cNvPicPr>
            <a:picLocks noChangeAspect="1"/>
          </p:cNvPicPr>
          <p:nvPr>
            <p:custDataLst>
              <p:tags r:id="rId4"/>
            </p:custDataLst>
          </p:nvPr>
        </p:nvPicPr>
        <p:blipFill>
          <a:blip r:embed="rId8" cstate="email">
            <a:extLst>
              <a:ext uri="{28A0092B-C50C-407E-A947-70E740481C1C}">
                <a14:useLocalDpi xmlns:a14="http://schemas.microsoft.com/office/drawing/2010/main" val="0"/>
              </a:ext>
            </a:extLst>
          </a:blip>
          <a:stretch>
            <a:fillRect/>
          </a:stretch>
        </p:blipFill>
        <p:spPr>
          <a:xfrm>
            <a:off x="5271291" y="977339"/>
            <a:ext cx="3209321" cy="2406991"/>
          </a:xfrm>
          <a:prstGeom prst="rect">
            <a:avLst/>
          </a:prstGeom>
          <a:ln w="38100" cap="sq" cmpd="sng">
            <a:solidFill>
              <a:schemeClr val="bg1">
                <a:lumMod val="65000"/>
              </a:schemeClr>
            </a:solidFill>
            <a:miter lim="800000"/>
          </a:ln>
          <a:effectLst>
            <a:outerShdw blurRad="50800" dist="38100" dir="2700000" algn="tl" rotWithShape="0">
              <a:srgbClr val="000000">
                <a:alpha val="43000"/>
              </a:srgbClr>
            </a:outerShdw>
            <a:reflection stA="60000" endPos="20000" dist="38100" dir="5400000" sy="-100000" algn="bl" rotWithShape="0"/>
          </a:effectLst>
          <a:scene3d>
            <a:camera prst="perspectiveFront" fov="3300000">
              <a:rot lat="0" lon="1500000" rev="0"/>
            </a:camera>
            <a:lightRig rig="threePt" dir="t"/>
          </a:scene3d>
        </p:spPr>
      </p:pic>
      <p:sp>
        <p:nvSpPr>
          <p:cNvPr id="5" name="Rounded Rectangle 4" title="Download worksheet button"/>
          <p:cNvSpPr/>
          <p:nvPr>
            <p:custDataLst>
              <p:tags r:id="rId5"/>
            </p:custDataLst>
          </p:nvPr>
        </p:nvSpPr>
        <p:spPr>
          <a:xfrm>
            <a:off x="6138523" y="3821770"/>
            <a:ext cx="1847378" cy="458546"/>
          </a:xfrm>
          <a:prstGeom prst="roundRect">
            <a:avLst>
              <a:gd name="adj" fmla="val 8931"/>
            </a:avLst>
          </a:prstGeom>
          <a:solidFill>
            <a:srgbClr val="31859C"/>
          </a:solidFill>
          <a:effectLst>
            <a:outerShdw blurRad="50800" dist="25400" dir="27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lIns="91440" rtlCol="0" anchor="t" anchorCtr="0"/>
          <a:lstStyle/>
          <a:p>
            <a:pPr algn="ctr"/>
            <a:r>
              <a:rPr lang="en-US" sz="1200" b="1" dirty="0" smtClean="0"/>
              <a:t>See page 11 in the </a:t>
            </a:r>
            <a:r>
              <a:rPr lang="en-US" sz="1200" b="1" i="1" dirty="0" smtClean="0"/>
              <a:t>Instructor Guide</a:t>
            </a:r>
            <a:endParaRPr lang="en-US" sz="1200" b="1" i="1" dirty="0"/>
          </a:p>
        </p:txBody>
      </p:sp>
    </p:spTree>
    <p:custDataLst>
      <p:tags r:id="rId1"/>
    </p:custDataLst>
    <p:extLst>
      <p:ext uri="{BB962C8B-B14F-4D97-AF65-F5344CB8AC3E}">
        <p14:creationId xmlns:p14="http://schemas.microsoft.com/office/powerpoint/2010/main" val="133356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005840" y="-2"/>
            <a:ext cx="8020074" cy="685800"/>
          </a:xfrm>
        </p:spPr>
        <p:txBody>
          <a:bodyPr>
            <a:normAutofit/>
          </a:bodyPr>
          <a:lstStyle/>
          <a:p>
            <a:r>
              <a:rPr lang="en-US" altLang="en-US" dirty="0"/>
              <a:t>Assigning Tasks and </a:t>
            </a:r>
            <a:r>
              <a:rPr lang="en-US" altLang="en-US" dirty="0" smtClean="0"/>
              <a:t>Responsibilities (Slide 9)</a:t>
            </a:r>
            <a:endParaRPr lang="en-US" dirty="0"/>
          </a:p>
        </p:txBody>
      </p:sp>
      <p:sp>
        <p:nvSpPr>
          <p:cNvPr id="3" name="Text Placeholder 2"/>
          <p:cNvSpPr>
            <a:spLocks noGrp="1"/>
          </p:cNvSpPr>
          <p:nvPr>
            <p:ph type="body" sz="quarter" idx="10"/>
            <p:custDataLst>
              <p:tags r:id="rId3"/>
            </p:custDataLst>
          </p:nvPr>
        </p:nvSpPr>
        <p:spPr>
          <a:xfrm>
            <a:off x="182880" y="768096"/>
            <a:ext cx="4241976" cy="4018633"/>
          </a:xfrm>
        </p:spPr>
        <p:txBody>
          <a:bodyPr/>
          <a:lstStyle/>
          <a:p>
            <a:pPr marL="0" indent="0">
              <a:spcAft>
                <a:spcPts val="1200"/>
              </a:spcAft>
              <a:buNone/>
            </a:pPr>
            <a:r>
              <a:rPr lang="en-US" dirty="0"/>
              <a:t>When leading the team, you should:</a:t>
            </a:r>
          </a:p>
          <a:p>
            <a:pPr indent="-173038">
              <a:spcAft>
                <a:spcPts val="1200"/>
              </a:spcAft>
            </a:pPr>
            <a:r>
              <a:rPr lang="en-US" dirty="0" smtClean="0"/>
              <a:t>Determine </a:t>
            </a:r>
            <a:r>
              <a:rPr lang="en-US" dirty="0"/>
              <a:t>the tasks and roles to be assigned</a:t>
            </a:r>
          </a:p>
          <a:p>
            <a:pPr indent="-173038">
              <a:spcAft>
                <a:spcPts val="1200"/>
              </a:spcAft>
            </a:pPr>
            <a:r>
              <a:rPr lang="en-US" dirty="0"/>
              <a:t>Determine which roles must be filled and allocate tasks appropriately</a:t>
            </a:r>
          </a:p>
          <a:p>
            <a:pPr indent="-173038">
              <a:spcAft>
                <a:spcPts val="1200"/>
              </a:spcAft>
            </a:pPr>
            <a:r>
              <a:rPr lang="en-US" dirty="0"/>
              <a:t>Communicate clear expectations of what team members need to do</a:t>
            </a:r>
          </a:p>
          <a:p>
            <a:pPr indent="-173038">
              <a:spcAft>
                <a:spcPts val="1200"/>
              </a:spcAft>
            </a:pPr>
            <a:r>
              <a:rPr lang="en-US" dirty="0"/>
              <a:t>Request feedback </a:t>
            </a:r>
          </a:p>
        </p:txBody>
      </p:sp>
      <p:pic>
        <p:nvPicPr>
          <p:cNvPr id="4" name="Picture 6" descr="Doctor penguin talks with team member penguins"/>
          <p:cNvPicPr>
            <a:picLocks noChangeAspect="1" noChangeArrowheads="1"/>
          </p:cNvPicPr>
          <p:nvPr>
            <p:custDataLst>
              <p:tags r:id="rId4"/>
            </p:custDataLst>
          </p:nvPr>
        </p:nvPicPr>
        <p:blipFill>
          <a:blip r:embed="rId7" cstate="print"/>
          <a:srcRect/>
          <a:stretch>
            <a:fillRect/>
          </a:stretch>
        </p:blipFill>
        <p:spPr bwMode="auto">
          <a:xfrm>
            <a:off x="4732588" y="1388476"/>
            <a:ext cx="3801139" cy="2460985"/>
          </a:xfrm>
          <a:prstGeom prst="rect">
            <a:avLst/>
          </a:prstGeom>
          <a:noFill/>
          <a:ln w="9525">
            <a:noFill/>
            <a:miter lim="800000"/>
            <a:headEnd/>
            <a:tailEnd/>
          </a:ln>
          <a:effectLst>
            <a:outerShdw blurRad="342900" dist="1397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244225776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005840" y="-2"/>
            <a:ext cx="8020074" cy="685800"/>
          </a:xfrm>
        </p:spPr>
        <p:txBody>
          <a:bodyPr>
            <a:normAutofit/>
          </a:bodyPr>
          <a:lstStyle/>
          <a:p>
            <a:r>
              <a:rPr lang="en-US" dirty="0" smtClean="0"/>
              <a:t>Slide 9: Assigning Tasks &amp; Responsibilities</a:t>
            </a:r>
            <a:endParaRPr lang="en-US" dirty="0"/>
          </a:p>
        </p:txBody>
      </p:sp>
      <p:sp>
        <p:nvSpPr>
          <p:cNvPr id="3" name="Text Placeholder 2"/>
          <p:cNvSpPr>
            <a:spLocks noGrp="1"/>
          </p:cNvSpPr>
          <p:nvPr>
            <p:ph type="body" sz="quarter" idx="10"/>
            <p:custDataLst>
              <p:tags r:id="rId3"/>
            </p:custDataLst>
          </p:nvPr>
        </p:nvSpPr>
        <p:spPr>
          <a:xfrm>
            <a:off x="182878" y="768096"/>
            <a:ext cx="5187907" cy="4018633"/>
          </a:xfrm>
        </p:spPr>
        <p:txBody>
          <a:bodyPr>
            <a:normAutofit/>
          </a:bodyPr>
          <a:lstStyle/>
          <a:p>
            <a:pPr marL="115887" indent="0">
              <a:spcAft>
                <a:spcPts val="1800"/>
              </a:spcAft>
              <a:buNone/>
            </a:pPr>
            <a:r>
              <a:rPr lang="en-US" dirty="0" smtClean="0"/>
              <a:t>When you teach, ask participants the following two questions:</a:t>
            </a:r>
          </a:p>
          <a:p>
            <a:pPr marL="457200" indent="-223838">
              <a:spcAft>
                <a:spcPts val="1800"/>
              </a:spcAft>
            </a:pPr>
            <a:r>
              <a:rPr lang="en-US" dirty="0" smtClean="0"/>
              <a:t>How do team leaders assign tasks in your units, once a plan has been established?</a:t>
            </a:r>
          </a:p>
          <a:p>
            <a:pPr marL="457200" indent="-223838">
              <a:spcAft>
                <a:spcPts val="1800"/>
              </a:spcAft>
            </a:pPr>
            <a:r>
              <a:rPr lang="en-US" dirty="0" smtClean="0"/>
              <a:t>What approaches to assigning tasks and responsibilities are effective and what has not been effective?</a:t>
            </a:r>
            <a:endParaRPr lang="en-US" dirty="0"/>
          </a:p>
        </p:txBody>
      </p:sp>
      <p:pic>
        <p:nvPicPr>
          <p:cNvPr id="4" name="Picture 3" descr="Classroom slide number 9"/>
          <p:cNvPicPr>
            <a:picLocks noChangeAspect="1"/>
          </p:cNvPicPr>
          <p:nvPr>
            <p:custDataLst>
              <p:tags r:id="rId4"/>
            </p:custDataLst>
          </p:nvPr>
        </p:nvPicPr>
        <p:blipFill>
          <a:blip r:embed="rId8" cstate="email">
            <a:extLst>
              <a:ext uri="{28A0092B-C50C-407E-A947-70E740481C1C}">
                <a14:useLocalDpi xmlns:a14="http://schemas.microsoft.com/office/drawing/2010/main" val="0"/>
              </a:ext>
            </a:extLst>
          </a:blip>
          <a:stretch>
            <a:fillRect/>
          </a:stretch>
        </p:blipFill>
        <p:spPr>
          <a:xfrm>
            <a:off x="5271291" y="977339"/>
            <a:ext cx="3209321" cy="2406990"/>
          </a:xfrm>
          <a:prstGeom prst="rect">
            <a:avLst/>
          </a:prstGeom>
          <a:ln w="38100" cap="sq" cmpd="sng">
            <a:solidFill>
              <a:schemeClr val="bg1">
                <a:lumMod val="65000"/>
              </a:schemeClr>
            </a:solidFill>
            <a:miter lim="800000"/>
          </a:ln>
          <a:effectLst>
            <a:outerShdw blurRad="50800" dist="38100" dir="2700000" algn="tl" rotWithShape="0">
              <a:srgbClr val="000000">
                <a:alpha val="43000"/>
              </a:srgbClr>
            </a:outerShdw>
            <a:reflection stA="60000" endPos="20000" dist="38100" dir="5400000" sy="-100000" algn="bl" rotWithShape="0"/>
          </a:effectLst>
          <a:scene3d>
            <a:camera prst="perspectiveFront" fov="3300000">
              <a:rot lat="0" lon="1500000" rev="0"/>
            </a:camera>
            <a:lightRig rig="threePt" dir="t"/>
          </a:scene3d>
        </p:spPr>
      </p:pic>
      <p:sp>
        <p:nvSpPr>
          <p:cNvPr id="5" name="Rounded Rectangle 4" title="Download worksheet button"/>
          <p:cNvSpPr/>
          <p:nvPr>
            <p:custDataLst>
              <p:tags r:id="rId5"/>
            </p:custDataLst>
          </p:nvPr>
        </p:nvSpPr>
        <p:spPr>
          <a:xfrm>
            <a:off x="6033423" y="3821770"/>
            <a:ext cx="1847378" cy="458546"/>
          </a:xfrm>
          <a:prstGeom prst="roundRect">
            <a:avLst>
              <a:gd name="adj" fmla="val 8931"/>
            </a:avLst>
          </a:prstGeom>
          <a:solidFill>
            <a:srgbClr val="31859C"/>
          </a:solidFill>
          <a:effectLst>
            <a:outerShdw blurRad="50800" dist="25400" dir="27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lIns="91440" rtlCol="0" anchor="t" anchorCtr="0"/>
          <a:lstStyle/>
          <a:p>
            <a:pPr algn="ctr"/>
            <a:r>
              <a:rPr lang="en-US" sz="1200" b="1" dirty="0" smtClean="0"/>
              <a:t>See page 12 in the </a:t>
            </a:r>
            <a:r>
              <a:rPr lang="en-US" sz="1200" b="1" i="1" dirty="0" smtClean="0"/>
              <a:t>Instructor Guide</a:t>
            </a:r>
            <a:endParaRPr lang="en-US" sz="1200" b="1" i="1" dirty="0"/>
          </a:p>
        </p:txBody>
      </p:sp>
    </p:spTree>
    <p:custDataLst>
      <p:tags r:id="rId1"/>
    </p:custDataLst>
    <p:extLst>
      <p:ext uri="{BB962C8B-B14F-4D97-AF65-F5344CB8AC3E}">
        <p14:creationId xmlns:p14="http://schemas.microsoft.com/office/powerpoint/2010/main" val="339171659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005840" y="-2"/>
            <a:ext cx="8020074" cy="685800"/>
          </a:xfrm>
        </p:spPr>
        <p:txBody>
          <a:bodyPr>
            <a:normAutofit/>
          </a:bodyPr>
          <a:lstStyle/>
          <a:p>
            <a:r>
              <a:rPr lang="en-US" dirty="0" smtClean="0"/>
              <a:t>Sharing the Plan: Briefs (Slide 10) </a:t>
            </a:r>
            <a:endParaRPr lang="en-US" dirty="0"/>
          </a:p>
        </p:txBody>
      </p:sp>
      <p:sp>
        <p:nvSpPr>
          <p:cNvPr id="3" name="Text Placeholder 2"/>
          <p:cNvSpPr>
            <a:spLocks noGrp="1"/>
          </p:cNvSpPr>
          <p:nvPr>
            <p:ph type="body" sz="quarter" idx="10"/>
            <p:custDataLst>
              <p:tags r:id="rId3"/>
            </p:custDataLst>
          </p:nvPr>
        </p:nvSpPr>
        <p:spPr/>
        <p:txBody>
          <a:bodyPr/>
          <a:lstStyle/>
          <a:p>
            <a:pPr marL="0" indent="0">
              <a:spcAft>
                <a:spcPts val="1200"/>
              </a:spcAft>
              <a:buNone/>
            </a:pPr>
            <a:r>
              <a:rPr lang="en-US" dirty="0"/>
              <a:t>A team briefing is an effective strategy for sharing the plan </a:t>
            </a:r>
          </a:p>
          <a:p>
            <a:pPr marL="0" indent="0">
              <a:spcAft>
                <a:spcPts val="1200"/>
              </a:spcAft>
              <a:buNone/>
            </a:pPr>
            <a:r>
              <a:rPr lang="en-US" dirty="0" smtClean="0"/>
              <a:t>During briefs, discuss:</a:t>
            </a:r>
            <a:endParaRPr lang="en-US" dirty="0"/>
          </a:p>
          <a:p>
            <a:pPr indent="-225425">
              <a:spcAft>
                <a:spcPts val="1200"/>
              </a:spcAft>
            </a:pPr>
            <a:r>
              <a:rPr lang="en-US" dirty="0" smtClean="0"/>
              <a:t>Team membership and roles</a:t>
            </a:r>
            <a:endParaRPr lang="en-US" dirty="0"/>
          </a:p>
          <a:p>
            <a:pPr indent="-225425">
              <a:spcAft>
                <a:spcPts val="1200"/>
              </a:spcAft>
            </a:pPr>
            <a:r>
              <a:rPr lang="en-US" dirty="0" smtClean="0"/>
              <a:t>Clinical status of the team’s patients</a:t>
            </a:r>
            <a:endParaRPr lang="en-US" dirty="0"/>
          </a:p>
          <a:p>
            <a:pPr indent="-225425">
              <a:spcAft>
                <a:spcPts val="1200"/>
              </a:spcAft>
            </a:pPr>
            <a:r>
              <a:rPr lang="en-US" dirty="0" smtClean="0"/>
              <a:t>Plan of care for patients</a:t>
            </a:r>
            <a:endParaRPr lang="en-US" dirty="0"/>
          </a:p>
          <a:p>
            <a:pPr indent="-225425">
              <a:spcAft>
                <a:spcPts val="1200"/>
              </a:spcAft>
            </a:pPr>
            <a:r>
              <a:rPr lang="en-US" dirty="0" smtClean="0"/>
              <a:t>Issues affecting team operations</a:t>
            </a:r>
          </a:p>
          <a:p>
            <a:pPr indent="-225425">
              <a:spcAft>
                <a:spcPts val="1200"/>
              </a:spcAft>
            </a:pPr>
            <a:r>
              <a:rPr lang="en-US" dirty="0" smtClean="0"/>
              <a:t>Defining clear goals and plan</a:t>
            </a:r>
            <a:endParaRPr lang="en-US" dirty="0"/>
          </a:p>
        </p:txBody>
      </p:sp>
      <p:pic>
        <p:nvPicPr>
          <p:cNvPr id="5" name="Picture 4" descr="Medical tam in an informal briefing"/>
          <p:cNvPicPr>
            <a:picLocks noChangeAspect="1"/>
          </p:cNvPicPr>
          <p:nvPr>
            <p:custDataLst>
              <p:tags r:id="rId4"/>
            </p:custDataLst>
          </p:nvPr>
        </p:nvPicPr>
        <p:blipFill>
          <a:blip r:embed="rId7" cstate="email">
            <a:extLst>
              <a:ext uri="{28A0092B-C50C-407E-A947-70E740481C1C}">
                <a14:useLocalDpi xmlns:a14="http://schemas.microsoft.com/office/drawing/2010/main" val="0"/>
              </a:ext>
            </a:extLst>
          </a:blip>
          <a:stretch>
            <a:fillRect/>
          </a:stretch>
        </p:blipFill>
        <p:spPr>
          <a:xfrm>
            <a:off x="4761186" y="1468164"/>
            <a:ext cx="3510455" cy="2714752"/>
          </a:xfrm>
          <a:prstGeom prst="rect">
            <a:avLst/>
          </a:prstGeom>
          <a:effectLst>
            <a:outerShdw blurRad="342900" dist="1397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20902461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custDataLst>
              <p:tags r:id="rId2"/>
            </p:custDataLst>
          </p:nvPr>
        </p:nvSpPr>
        <p:spPr>
          <a:xfrm>
            <a:off x="1005840" y="-2"/>
            <a:ext cx="8020074" cy="685800"/>
          </a:xfrm>
        </p:spPr>
        <p:txBody>
          <a:bodyPr/>
          <a:lstStyle/>
          <a:p>
            <a:r>
              <a:rPr lang="en-US" dirty="0" smtClean="0"/>
              <a:t>Slide 10: Briefs Video</a:t>
            </a:r>
            <a:endParaRPr lang="en-US" dirty="0"/>
          </a:p>
        </p:txBody>
      </p:sp>
      <p:sp>
        <p:nvSpPr>
          <p:cNvPr id="6" name="Text Placeholder 5"/>
          <p:cNvSpPr>
            <a:spLocks noGrp="1"/>
          </p:cNvSpPr>
          <p:nvPr>
            <p:ph type="body" sz="quarter" idx="10"/>
            <p:custDataLst>
              <p:tags r:id="rId3"/>
            </p:custDataLst>
          </p:nvPr>
        </p:nvSpPr>
        <p:spPr>
          <a:xfrm>
            <a:off x="182879" y="768095"/>
            <a:ext cx="4661495" cy="4023360"/>
          </a:xfrm>
        </p:spPr>
        <p:txBody>
          <a:bodyPr>
            <a:normAutofit/>
          </a:bodyPr>
          <a:lstStyle/>
          <a:p>
            <a:pPr marL="0" indent="0">
              <a:spcAft>
                <a:spcPts val="1200"/>
              </a:spcAft>
              <a:buNone/>
            </a:pPr>
            <a:r>
              <a:rPr lang="en-US" dirty="0"/>
              <a:t>As you view the video, </a:t>
            </a:r>
            <a:r>
              <a:rPr lang="en-US" dirty="0" smtClean="0"/>
              <a:t>consider these questions</a:t>
            </a:r>
            <a:r>
              <a:rPr lang="en-US" dirty="0"/>
              <a:t>: </a:t>
            </a:r>
          </a:p>
          <a:p>
            <a:pPr indent="-173038">
              <a:spcAft>
                <a:spcPts val="1200"/>
              </a:spcAft>
            </a:pPr>
            <a:r>
              <a:rPr lang="en-US" dirty="0" smtClean="0"/>
              <a:t>Who </a:t>
            </a:r>
            <a:r>
              <a:rPr lang="en-US" dirty="0"/>
              <a:t>is the designated team leader?</a:t>
            </a:r>
          </a:p>
          <a:p>
            <a:pPr indent="-173038">
              <a:spcAft>
                <a:spcPts val="1200"/>
              </a:spcAft>
            </a:pPr>
            <a:r>
              <a:rPr lang="en-US" dirty="0"/>
              <a:t>Did the team develop a comprehensive plan for Mrs. Keys?</a:t>
            </a:r>
          </a:p>
          <a:p>
            <a:pPr indent="-173038">
              <a:spcAft>
                <a:spcPts val="1200"/>
              </a:spcAft>
            </a:pPr>
            <a:r>
              <a:rPr lang="en-US" dirty="0"/>
              <a:t>Did the team address contingencies and was the patient included in those discussions</a:t>
            </a:r>
            <a:r>
              <a:rPr lang="en-US" dirty="0" smtClean="0"/>
              <a:t>?</a:t>
            </a:r>
            <a:endParaRPr lang="en-US" dirty="0"/>
          </a:p>
        </p:txBody>
      </p:sp>
      <p:pic>
        <p:nvPicPr>
          <p:cNvPr id="7" name="Picture 6" descr="Classroom slide number 10">
            <a:hlinkClick r:id="rId9"/>
          </p:cNvPr>
          <p:cNvPicPr>
            <a:picLocks noChangeAspect="1"/>
          </p:cNvPicPr>
          <p:nvPr>
            <p:custDataLst>
              <p:tags r:id="rId4"/>
            </p:custDataLst>
          </p:nvPr>
        </p:nvPicPr>
        <p:blipFill>
          <a:blip r:embed="rId10" cstate="email">
            <a:extLst>
              <a:ext uri="{28A0092B-C50C-407E-A947-70E740481C1C}">
                <a14:useLocalDpi xmlns:a14="http://schemas.microsoft.com/office/drawing/2010/main" val="0"/>
              </a:ext>
            </a:extLst>
          </a:blip>
          <a:stretch>
            <a:fillRect/>
          </a:stretch>
        </p:blipFill>
        <p:spPr>
          <a:xfrm>
            <a:off x="4714241" y="977339"/>
            <a:ext cx="3927376" cy="2945532"/>
          </a:xfrm>
          <a:prstGeom prst="rect">
            <a:avLst/>
          </a:prstGeom>
          <a:ln w="38100" cap="sq" cmpd="sng">
            <a:solidFill>
              <a:schemeClr val="bg1">
                <a:lumMod val="65000"/>
              </a:schemeClr>
            </a:solidFill>
            <a:miter lim="800000"/>
          </a:ln>
          <a:effectLst>
            <a:outerShdw blurRad="50800" dist="38100" dir="2700000" algn="tl" rotWithShape="0">
              <a:srgbClr val="000000">
                <a:alpha val="43000"/>
              </a:srgbClr>
            </a:outerShdw>
            <a:reflection stA="60000" endPos="20000" dist="38100" dir="5400000" sy="-100000" algn="bl" rotWithShape="0"/>
          </a:effectLst>
          <a:scene3d>
            <a:camera prst="perspectiveFront" fov="3300000">
              <a:rot lat="0" lon="1500000" rev="0"/>
            </a:camera>
            <a:lightRig rig="threePt" dir="t"/>
          </a:scene3d>
        </p:spPr>
      </p:pic>
      <p:grpSp>
        <p:nvGrpSpPr>
          <p:cNvPr id="2" name="Group 1" descr="Text box on how to view video"/>
          <p:cNvGrpSpPr/>
          <p:nvPr/>
        </p:nvGrpSpPr>
        <p:grpSpPr>
          <a:xfrm>
            <a:off x="3115411" y="2806996"/>
            <a:ext cx="3721324" cy="1744069"/>
            <a:chOff x="3115411" y="2806996"/>
            <a:chExt cx="3721324" cy="1744069"/>
          </a:xfrm>
        </p:grpSpPr>
        <p:cxnSp>
          <p:nvCxnSpPr>
            <p:cNvPr id="9" name="Straight Connector 8"/>
            <p:cNvCxnSpPr/>
            <p:nvPr>
              <p:custDataLst>
                <p:tags r:id="rId5"/>
              </p:custDataLst>
            </p:nvPr>
          </p:nvCxnSpPr>
          <p:spPr>
            <a:xfrm flipV="1">
              <a:off x="5490425" y="2806996"/>
              <a:ext cx="1346310" cy="1009544"/>
            </a:xfrm>
            <a:prstGeom prst="line">
              <a:avLst/>
            </a:prstGeom>
            <a:ln w="50800" cap="rnd">
              <a:solidFill>
                <a:srgbClr val="31859C"/>
              </a:solidFill>
              <a:prstDash val="sysDot"/>
              <a:tailEnd type="triangle" w="med" len="med"/>
            </a:ln>
            <a:effectLst>
              <a:outerShdw blurRad="50800" dist="25400" dir="2700000" rotWithShape="0">
                <a:srgbClr val="000000">
                  <a:alpha val="35000"/>
                </a:srgbClr>
              </a:outerShdw>
            </a:effectLst>
          </p:spPr>
          <p:style>
            <a:lnRef idx="2">
              <a:schemeClr val="accent1"/>
            </a:lnRef>
            <a:fillRef idx="0">
              <a:schemeClr val="accent1"/>
            </a:fillRef>
            <a:effectRef idx="1">
              <a:schemeClr val="accent1"/>
            </a:effectRef>
            <a:fontRef idx="minor">
              <a:schemeClr val="tx1"/>
            </a:fontRef>
          </p:style>
        </p:cxnSp>
        <p:sp>
          <p:nvSpPr>
            <p:cNvPr id="8" name="Rounded Rectangle 7"/>
            <p:cNvSpPr/>
            <p:nvPr>
              <p:custDataLst>
                <p:tags r:id="rId6"/>
              </p:custDataLst>
            </p:nvPr>
          </p:nvSpPr>
          <p:spPr>
            <a:xfrm>
              <a:off x="3115411" y="3816540"/>
              <a:ext cx="2375014" cy="734525"/>
            </a:xfrm>
            <a:prstGeom prst="roundRect">
              <a:avLst>
                <a:gd name="adj" fmla="val 8931"/>
              </a:avLst>
            </a:prstGeom>
            <a:solidFill>
              <a:srgbClr val="31859C"/>
            </a:solidFill>
            <a:effectLst>
              <a:outerShdw blurRad="50800" dist="25400" dir="27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lIns="91440" rtlCol="0" anchor="t" anchorCtr="0"/>
            <a:lstStyle/>
            <a:p>
              <a:pPr algn="ctr"/>
              <a:r>
                <a:rPr lang="en-US" sz="1400" dirty="0"/>
                <a:t>Select the image to launch a web browser where you can watch the video</a:t>
              </a:r>
            </a:p>
          </p:txBody>
        </p:sp>
      </p:grpSp>
    </p:spTree>
    <p:custDataLst>
      <p:tags r:id="rId1"/>
    </p:custDataLst>
    <p:extLst>
      <p:ext uri="{BB962C8B-B14F-4D97-AF65-F5344CB8AC3E}">
        <p14:creationId xmlns:p14="http://schemas.microsoft.com/office/powerpoint/2010/main" val="10949629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005840" y="-2"/>
            <a:ext cx="8020074" cy="685800"/>
          </a:xfrm>
        </p:spPr>
        <p:txBody>
          <a:bodyPr/>
          <a:lstStyle/>
          <a:p>
            <a:r>
              <a:rPr lang="en-US" dirty="0" smtClean="0"/>
              <a:t>How This Online Course Works</a:t>
            </a:r>
            <a:endParaRPr lang="en-US" dirty="0"/>
          </a:p>
        </p:txBody>
      </p:sp>
      <p:sp>
        <p:nvSpPr>
          <p:cNvPr id="3" name="Text Placeholder 2"/>
          <p:cNvSpPr>
            <a:spLocks noGrp="1"/>
          </p:cNvSpPr>
          <p:nvPr>
            <p:ph type="body" sz="quarter" idx="10"/>
            <p:custDataLst>
              <p:tags r:id="rId3"/>
            </p:custDataLst>
          </p:nvPr>
        </p:nvSpPr>
        <p:spPr/>
        <p:txBody>
          <a:bodyPr/>
          <a:lstStyle/>
          <a:p>
            <a:pPr>
              <a:spcAft>
                <a:spcPts val="1200"/>
              </a:spcAft>
            </a:pPr>
            <a:r>
              <a:rPr lang="en-US" dirty="0"/>
              <a:t>This online course will walk you through the TeamSTEPPS content just as you will present it when you train your colleagues and staff</a:t>
            </a:r>
          </a:p>
          <a:p>
            <a:pPr>
              <a:spcAft>
                <a:spcPts val="1200"/>
              </a:spcAft>
            </a:pPr>
            <a:r>
              <a:rPr lang="en-US" dirty="0"/>
              <a:t>It teaches you all the concepts that comprise the TeamSTEPPS initiative</a:t>
            </a:r>
          </a:p>
          <a:p>
            <a:pPr>
              <a:spcAft>
                <a:spcPts val="1200"/>
              </a:spcAft>
            </a:pPr>
            <a:r>
              <a:rPr lang="en-US" dirty="0"/>
              <a:t>While also teaching you to teach TeamSTEPPS to your colleagues</a:t>
            </a:r>
          </a:p>
          <a:p>
            <a:pPr>
              <a:spcAft>
                <a:spcPts val="1200"/>
              </a:spcAft>
            </a:pPr>
            <a:r>
              <a:rPr lang="en-US" dirty="0"/>
              <a:t>Use the navigation buttons in the lower right to work through the online </a:t>
            </a:r>
            <a:r>
              <a:rPr lang="en-US" dirty="0" smtClean="0"/>
              <a:t>modules</a:t>
            </a:r>
            <a:endParaRPr lang="en-US" dirty="0"/>
          </a:p>
        </p:txBody>
      </p:sp>
      <p:grpSp>
        <p:nvGrpSpPr>
          <p:cNvPr id="17" name="Group 16" descr="Text box on how go to previous slide"/>
          <p:cNvGrpSpPr/>
          <p:nvPr>
            <p:custDataLst>
              <p:tags r:id="rId4"/>
            </p:custDataLst>
          </p:nvPr>
        </p:nvGrpSpPr>
        <p:grpSpPr>
          <a:xfrm>
            <a:off x="3048991" y="3507042"/>
            <a:ext cx="3219729" cy="1279687"/>
            <a:chOff x="3048991" y="3507042"/>
            <a:chExt cx="3219729" cy="1279687"/>
          </a:xfrm>
        </p:grpSpPr>
        <p:cxnSp>
          <p:nvCxnSpPr>
            <p:cNvPr id="5" name="Straight Connector 4"/>
            <p:cNvCxnSpPr/>
            <p:nvPr/>
          </p:nvCxnSpPr>
          <p:spPr>
            <a:xfrm>
              <a:off x="4744721" y="4297680"/>
              <a:ext cx="1523999" cy="489049"/>
            </a:xfrm>
            <a:prstGeom prst="line">
              <a:avLst/>
            </a:prstGeom>
            <a:ln w="50800" cap="rnd">
              <a:solidFill>
                <a:srgbClr val="31859C"/>
              </a:solidFill>
              <a:prstDash val="sysDot"/>
              <a:tailEnd type="triangle" w="med" len="med"/>
            </a:ln>
            <a:effectLst>
              <a:outerShdw blurRad="50800" dist="25400" dir="2700000" rotWithShape="0">
                <a:srgbClr val="000000">
                  <a:alpha val="35000"/>
                </a:srgbClr>
              </a:outerShdw>
            </a:effectLst>
          </p:spPr>
          <p:style>
            <a:lnRef idx="2">
              <a:schemeClr val="accent1"/>
            </a:lnRef>
            <a:fillRef idx="0">
              <a:schemeClr val="accent1"/>
            </a:fillRef>
            <a:effectRef idx="1">
              <a:schemeClr val="accent1"/>
            </a:effectRef>
            <a:fontRef idx="minor">
              <a:schemeClr val="tx1"/>
            </a:fontRef>
          </p:style>
        </p:cxnSp>
        <p:sp>
          <p:nvSpPr>
            <p:cNvPr id="4" name="Rounded Rectangle 3"/>
            <p:cNvSpPr/>
            <p:nvPr>
              <p:custDataLst>
                <p:tags r:id="rId7"/>
              </p:custDataLst>
            </p:nvPr>
          </p:nvSpPr>
          <p:spPr>
            <a:xfrm>
              <a:off x="3048991" y="3507042"/>
              <a:ext cx="1683327" cy="790638"/>
            </a:xfrm>
            <a:prstGeom prst="roundRect">
              <a:avLst>
                <a:gd name="adj" fmla="val 8931"/>
              </a:avLst>
            </a:prstGeom>
            <a:solidFill>
              <a:srgbClr val="31859C"/>
            </a:solidFill>
            <a:effectLst>
              <a:outerShdw blurRad="50800" dist="25400" dir="27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lIns="91440" rtlCol="0" anchor="t" anchorCtr="0"/>
            <a:lstStyle/>
            <a:p>
              <a:pPr algn="ctr"/>
              <a:r>
                <a:rPr lang="en-US" sz="1400" b="1" dirty="0"/>
                <a:t>Select here to move back to the previous slide</a:t>
              </a:r>
            </a:p>
          </p:txBody>
        </p:sp>
      </p:grpSp>
      <p:grpSp>
        <p:nvGrpSpPr>
          <p:cNvPr id="19" name="Group 18" descr="Text box on how go to next slide"/>
          <p:cNvGrpSpPr/>
          <p:nvPr>
            <p:custDataLst>
              <p:tags r:id="rId5"/>
            </p:custDataLst>
          </p:nvPr>
        </p:nvGrpSpPr>
        <p:grpSpPr>
          <a:xfrm>
            <a:off x="7498080" y="3507042"/>
            <a:ext cx="1404920" cy="1290628"/>
            <a:chOff x="7498080" y="3507042"/>
            <a:chExt cx="1404920" cy="1290628"/>
          </a:xfrm>
        </p:grpSpPr>
        <p:cxnSp>
          <p:nvCxnSpPr>
            <p:cNvPr id="14" name="Straight Connector 13"/>
            <p:cNvCxnSpPr/>
            <p:nvPr/>
          </p:nvCxnSpPr>
          <p:spPr>
            <a:xfrm flipH="1">
              <a:off x="8046720" y="4297680"/>
              <a:ext cx="419313" cy="499990"/>
            </a:xfrm>
            <a:prstGeom prst="line">
              <a:avLst/>
            </a:prstGeom>
            <a:ln w="50800" cap="rnd">
              <a:solidFill>
                <a:srgbClr val="31859C"/>
              </a:solidFill>
              <a:prstDash val="sysDot"/>
              <a:tailEnd type="triangle" w="med" len="med"/>
            </a:ln>
            <a:effectLst>
              <a:outerShdw blurRad="50800" dist="25400" dir="2700000" rotWithShape="0">
                <a:srgbClr val="000000">
                  <a:alpha val="35000"/>
                </a:srgbClr>
              </a:outerShdw>
            </a:effectLst>
          </p:spPr>
          <p:style>
            <a:lnRef idx="2">
              <a:schemeClr val="accent1"/>
            </a:lnRef>
            <a:fillRef idx="0">
              <a:schemeClr val="accent1"/>
            </a:fillRef>
            <a:effectRef idx="1">
              <a:schemeClr val="accent1"/>
            </a:effectRef>
            <a:fontRef idx="minor">
              <a:schemeClr val="tx1"/>
            </a:fontRef>
          </p:style>
        </p:cxnSp>
        <p:sp>
          <p:nvSpPr>
            <p:cNvPr id="11" name="Rounded Rectangle 10"/>
            <p:cNvSpPr/>
            <p:nvPr>
              <p:custDataLst>
                <p:tags r:id="rId6"/>
              </p:custDataLst>
            </p:nvPr>
          </p:nvSpPr>
          <p:spPr>
            <a:xfrm>
              <a:off x="7498080" y="3507042"/>
              <a:ext cx="1404920" cy="790638"/>
            </a:xfrm>
            <a:prstGeom prst="roundRect">
              <a:avLst>
                <a:gd name="adj" fmla="val 8931"/>
              </a:avLst>
            </a:prstGeom>
            <a:solidFill>
              <a:srgbClr val="31859C"/>
            </a:solidFill>
            <a:effectLst>
              <a:outerShdw blurRad="50800" dist="25400" dir="27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lIns="91440" rtlCol="0" anchor="t" anchorCtr="0"/>
            <a:lstStyle/>
            <a:p>
              <a:pPr algn="ctr"/>
              <a:r>
                <a:rPr lang="en-US" sz="1400" b="1" dirty="0"/>
                <a:t>Select here to move to the next slide</a:t>
              </a:r>
            </a:p>
          </p:txBody>
        </p:sp>
      </p:grpSp>
    </p:spTree>
    <p:custDataLst>
      <p:tags r:id="rId1"/>
    </p:custDataLst>
    <p:extLst>
      <p:ext uri="{BB962C8B-B14F-4D97-AF65-F5344CB8AC3E}">
        <p14:creationId xmlns:p14="http://schemas.microsoft.com/office/powerpoint/2010/main" val="254044394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005840" y="-2"/>
            <a:ext cx="8020074" cy="685800"/>
          </a:xfrm>
        </p:spPr>
        <p:txBody>
          <a:bodyPr>
            <a:normAutofit/>
          </a:bodyPr>
          <a:lstStyle/>
          <a:p>
            <a:r>
              <a:rPr lang="en-US" dirty="0" smtClean="0"/>
              <a:t>Slide 10: Briefs Video Discussion</a:t>
            </a:r>
            <a:endParaRPr lang="en-US" dirty="0"/>
          </a:p>
        </p:txBody>
      </p:sp>
      <p:sp>
        <p:nvSpPr>
          <p:cNvPr id="3" name="Text Placeholder 2"/>
          <p:cNvSpPr>
            <a:spLocks noGrp="1"/>
          </p:cNvSpPr>
          <p:nvPr>
            <p:ph type="body" sz="quarter" idx="10"/>
            <p:custDataLst>
              <p:tags r:id="rId3"/>
            </p:custDataLst>
          </p:nvPr>
        </p:nvSpPr>
        <p:spPr>
          <a:xfrm>
            <a:off x="182878" y="768096"/>
            <a:ext cx="5187907" cy="4018633"/>
          </a:xfrm>
        </p:spPr>
        <p:txBody>
          <a:bodyPr>
            <a:normAutofit/>
          </a:bodyPr>
          <a:lstStyle/>
          <a:p>
            <a:pPr marL="115887" indent="0">
              <a:spcAft>
                <a:spcPts val="1800"/>
              </a:spcAft>
              <a:buNone/>
            </a:pPr>
            <a:r>
              <a:rPr lang="en-US" dirty="0" smtClean="0"/>
              <a:t>Did you identify Dr</a:t>
            </a:r>
            <a:r>
              <a:rPr lang="en-US" dirty="0"/>
              <a:t>. Upton as the designated team leader? </a:t>
            </a:r>
          </a:p>
          <a:p>
            <a:pPr marL="115887" indent="0">
              <a:spcAft>
                <a:spcPts val="1800"/>
              </a:spcAft>
              <a:buNone/>
            </a:pPr>
            <a:r>
              <a:rPr lang="en-US" dirty="0" smtClean="0"/>
              <a:t>Do </a:t>
            </a:r>
            <a:r>
              <a:rPr lang="en-US" dirty="0"/>
              <a:t>you agree that a comprehensive plan was developed for Mrs. Keys? </a:t>
            </a:r>
          </a:p>
          <a:p>
            <a:pPr marL="115887" indent="0">
              <a:spcAft>
                <a:spcPts val="1800"/>
              </a:spcAft>
              <a:buNone/>
            </a:pPr>
            <a:r>
              <a:rPr lang="en-US" dirty="0" smtClean="0"/>
              <a:t>Were </a:t>
            </a:r>
            <a:r>
              <a:rPr lang="en-US" dirty="0"/>
              <a:t>you able to identify the contingencies the team addressed  and </a:t>
            </a:r>
            <a:r>
              <a:rPr lang="en-US" dirty="0" smtClean="0"/>
              <a:t>how </a:t>
            </a:r>
            <a:r>
              <a:rPr lang="en-US" dirty="0"/>
              <a:t>the patient was included in those discussions?</a:t>
            </a:r>
          </a:p>
          <a:p>
            <a:pPr marL="115887" indent="0">
              <a:spcAft>
                <a:spcPts val="1800"/>
              </a:spcAft>
              <a:buNone/>
            </a:pPr>
            <a:r>
              <a:rPr lang="en-US" dirty="0" smtClean="0"/>
              <a:t>When </a:t>
            </a:r>
            <a:r>
              <a:rPr lang="en-US" dirty="0"/>
              <a:t>you teach this module, </a:t>
            </a:r>
            <a:r>
              <a:rPr lang="en-US" dirty="0" smtClean="0"/>
              <a:t>facilitate </a:t>
            </a:r>
            <a:r>
              <a:rPr lang="en-US" dirty="0"/>
              <a:t>the discussion using these same questions</a:t>
            </a:r>
            <a:r>
              <a:rPr lang="en-US" dirty="0" smtClean="0"/>
              <a:t>.</a:t>
            </a:r>
            <a:endParaRPr lang="en-US" dirty="0"/>
          </a:p>
        </p:txBody>
      </p:sp>
      <p:pic>
        <p:nvPicPr>
          <p:cNvPr id="4" name="Picture 3" title="Classroom slide number 10"/>
          <p:cNvPicPr>
            <a:picLocks noChangeAspect="1"/>
          </p:cNvPicPr>
          <p:nvPr>
            <p:custDataLst>
              <p:tags r:id="rId4"/>
            </p:custDataLst>
          </p:nvPr>
        </p:nvPicPr>
        <p:blipFill>
          <a:blip r:embed="rId8" cstate="email">
            <a:extLst>
              <a:ext uri="{28A0092B-C50C-407E-A947-70E740481C1C}">
                <a14:useLocalDpi xmlns:a14="http://schemas.microsoft.com/office/drawing/2010/main" val="0"/>
              </a:ext>
            </a:extLst>
          </a:blip>
          <a:stretch>
            <a:fillRect/>
          </a:stretch>
        </p:blipFill>
        <p:spPr>
          <a:xfrm>
            <a:off x="5271291" y="977339"/>
            <a:ext cx="3209320" cy="2406990"/>
          </a:xfrm>
          <a:prstGeom prst="rect">
            <a:avLst/>
          </a:prstGeom>
          <a:ln w="38100" cap="sq" cmpd="sng">
            <a:solidFill>
              <a:schemeClr val="bg1">
                <a:lumMod val="65000"/>
              </a:schemeClr>
            </a:solidFill>
            <a:miter lim="800000"/>
          </a:ln>
          <a:effectLst>
            <a:outerShdw blurRad="50800" dist="38100" dir="2700000" algn="tl" rotWithShape="0">
              <a:srgbClr val="000000">
                <a:alpha val="43000"/>
              </a:srgbClr>
            </a:outerShdw>
            <a:reflection stA="60000" endPos="20000" dist="38100" dir="5400000" sy="-100000" algn="bl" rotWithShape="0"/>
          </a:effectLst>
          <a:scene3d>
            <a:camera prst="perspectiveFront" fov="3300000">
              <a:rot lat="0" lon="1500000" rev="0"/>
            </a:camera>
            <a:lightRig rig="threePt" dir="t"/>
          </a:scene3d>
        </p:spPr>
      </p:pic>
      <p:sp>
        <p:nvSpPr>
          <p:cNvPr id="5" name="Rounded Rectangle 4" title="Download worksheet button"/>
          <p:cNvSpPr/>
          <p:nvPr>
            <p:custDataLst>
              <p:tags r:id="rId5"/>
            </p:custDataLst>
          </p:nvPr>
        </p:nvSpPr>
        <p:spPr>
          <a:xfrm>
            <a:off x="6052459" y="3918592"/>
            <a:ext cx="1847378" cy="458546"/>
          </a:xfrm>
          <a:prstGeom prst="roundRect">
            <a:avLst>
              <a:gd name="adj" fmla="val 8931"/>
            </a:avLst>
          </a:prstGeom>
          <a:solidFill>
            <a:srgbClr val="31859C"/>
          </a:solidFill>
          <a:effectLst>
            <a:outerShdw blurRad="50800" dist="25400" dir="27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lIns="91440" rtlCol="0" anchor="t" anchorCtr="0"/>
          <a:lstStyle/>
          <a:p>
            <a:pPr algn="ctr"/>
            <a:r>
              <a:rPr lang="en-US" sz="1200" b="1" dirty="0" smtClean="0"/>
              <a:t>See page 13 in the </a:t>
            </a:r>
            <a:r>
              <a:rPr lang="en-US" sz="1200" b="1" i="1" dirty="0" smtClean="0"/>
              <a:t>Instructor Guide</a:t>
            </a:r>
            <a:endParaRPr lang="en-US" sz="1200" b="1" i="1" dirty="0"/>
          </a:p>
        </p:txBody>
      </p:sp>
    </p:spTree>
    <p:custDataLst>
      <p:tags r:id="rId1"/>
    </p:custDataLst>
    <p:extLst>
      <p:ext uri="{BB962C8B-B14F-4D97-AF65-F5344CB8AC3E}">
        <p14:creationId xmlns:p14="http://schemas.microsoft.com/office/powerpoint/2010/main" val="302508091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005840" y="-2"/>
            <a:ext cx="8020074" cy="685800"/>
          </a:xfrm>
        </p:spPr>
        <p:txBody>
          <a:bodyPr>
            <a:normAutofit/>
          </a:bodyPr>
          <a:lstStyle/>
          <a:p>
            <a:r>
              <a:rPr lang="en-US" altLang="en-US" dirty="0"/>
              <a:t>Briefing Checklist </a:t>
            </a:r>
            <a:r>
              <a:rPr lang="en-US" altLang="en-US" dirty="0" smtClean="0"/>
              <a:t>Tool (Slide 11)</a:t>
            </a:r>
            <a:endParaRPr lang="en-US" dirty="0"/>
          </a:p>
        </p:txBody>
      </p:sp>
      <p:sp>
        <p:nvSpPr>
          <p:cNvPr id="3" name="Text Placeholder 2"/>
          <p:cNvSpPr>
            <a:spLocks noGrp="1"/>
          </p:cNvSpPr>
          <p:nvPr>
            <p:ph type="body" sz="quarter" idx="10"/>
            <p:custDataLst>
              <p:tags r:id="rId3"/>
            </p:custDataLst>
          </p:nvPr>
        </p:nvSpPr>
        <p:spPr>
          <a:xfrm>
            <a:off x="182879" y="768096"/>
            <a:ext cx="4308440" cy="4018633"/>
          </a:xfrm>
        </p:spPr>
        <p:txBody>
          <a:bodyPr/>
          <a:lstStyle/>
          <a:p>
            <a:pPr marL="0" indent="0">
              <a:buNone/>
            </a:pPr>
            <a:r>
              <a:rPr lang="en-US" dirty="0" smtClean="0"/>
              <a:t>The </a:t>
            </a:r>
            <a:r>
              <a:rPr lang="en-US" dirty="0"/>
              <a:t>team leader should cover the items on this (or a similar) </a:t>
            </a:r>
            <a:r>
              <a:rPr lang="en-US" dirty="0" smtClean="0"/>
              <a:t>checklist</a:t>
            </a:r>
            <a:r>
              <a:rPr lang="en-US" dirty="0"/>
              <a:t>:</a:t>
            </a:r>
          </a:p>
        </p:txBody>
      </p:sp>
      <p:graphicFrame>
        <p:nvGraphicFramePr>
          <p:cNvPr id="4" name="Group 90" descr="Image of checklist. Heading is topic. Who is on the team? All members understand and agree upon goals? Roles and responsibilities understood? Plan of care? Staff availability? Workload? Available resources?"/>
          <p:cNvGraphicFramePr>
            <a:graphicFrameLocks/>
          </p:cNvGraphicFramePr>
          <p:nvPr>
            <p:custDataLst>
              <p:tags r:id="rId4"/>
            </p:custDataLst>
            <p:extLst>
              <p:ext uri="{D42A27DB-BD31-4B8C-83A1-F6EECF244321}">
                <p14:modId xmlns:p14="http://schemas.microsoft.com/office/powerpoint/2010/main" val="4134826972"/>
              </p:ext>
            </p:extLst>
          </p:nvPr>
        </p:nvGraphicFramePr>
        <p:xfrm>
          <a:off x="753035" y="1609166"/>
          <a:ext cx="3361765" cy="3048000"/>
        </p:xfrm>
        <a:graphic>
          <a:graphicData uri="http://schemas.openxmlformats.org/drawingml/2006/table">
            <a:tbl>
              <a:tblPr/>
              <a:tblGrid>
                <a:gridCol w="3361765">
                  <a:extLst>
                    <a:ext uri="{9D8B030D-6E8A-4147-A177-3AD203B41FA5}">
                      <a16:colId xmlns:a16="http://schemas.microsoft.com/office/drawing/2014/main" val="20000"/>
                    </a:ext>
                  </a:extLst>
                </a:gridCol>
              </a:tblGrid>
              <a:tr h="313932">
                <a:tc>
                  <a:txBody>
                    <a:bodyPr/>
                    <a:lstStyle/>
                    <a:p>
                      <a:pPr marL="0" marR="0" lvl="0" indent="0" algn="ctr" defTabSz="914400" rtl="0" eaLnBrk="1" fontAlgn="base" latinLnBrk="0" hangingPunct="1">
                        <a:lnSpc>
                          <a:spcPct val="95000"/>
                        </a:lnSpc>
                        <a:spcBef>
                          <a:spcPct val="0"/>
                        </a:spcBef>
                        <a:spcAft>
                          <a:spcPct val="0"/>
                        </a:spcAft>
                        <a:buClr>
                          <a:schemeClr val="folHlink"/>
                        </a:buClr>
                        <a:buSzPct val="90000"/>
                        <a:buFont typeface="Wingdings" pitchFamily="2" charset="2"/>
                        <a:buNone/>
                        <a:tabLst/>
                      </a:pPr>
                      <a:r>
                        <a:rPr kumimoji="0" lang="en-US" sz="1600" b="1" i="0" u="none" strike="noStrike" cap="none" normalizeH="0" baseline="0" dirty="0" smtClean="0">
                          <a:ln>
                            <a:noFill/>
                          </a:ln>
                          <a:solidFill>
                            <a:schemeClr val="tx1"/>
                          </a:solidFill>
                          <a:effectLst/>
                          <a:latin typeface="Arial" charset="0"/>
                        </a:rPr>
                        <a:t>TOPIC</a:t>
                      </a:r>
                      <a:r>
                        <a:rPr kumimoji="0" lang="en-US" sz="1600" b="0" i="0" u="none" strike="noStrike" cap="none" normalizeH="0" baseline="0" dirty="0" smtClean="0">
                          <a:ln>
                            <a:noFill/>
                          </a:ln>
                          <a:solidFill>
                            <a:schemeClr val="tx1"/>
                          </a:solidFill>
                          <a:effectLst/>
                          <a:latin typeface="Arial" charset="0"/>
                        </a:rPr>
                        <a:t> </a:t>
                      </a:r>
                    </a:p>
                  </a:txBody>
                  <a:tcPr anchor="ctr" horzOverflow="overflow">
                    <a:lnL w="12700" cap="flat" cmpd="sng" algn="ctr">
                      <a:solidFill>
                        <a:srgbClr val="E1393E"/>
                      </a:solidFill>
                      <a:prstDash val="solid"/>
                      <a:round/>
                      <a:headEnd type="none" w="med" len="med"/>
                      <a:tailEnd type="none" w="med" len="med"/>
                    </a:lnL>
                    <a:lnR w="12700" cap="flat" cmpd="sng" algn="ctr">
                      <a:solidFill>
                        <a:srgbClr val="E1393E"/>
                      </a:solidFill>
                      <a:prstDash val="solid"/>
                      <a:round/>
                      <a:headEnd type="none" w="med" len="med"/>
                      <a:tailEnd type="none" w="med" len="med"/>
                    </a:lnR>
                    <a:lnT w="12700" cap="flat" cmpd="sng" algn="ctr">
                      <a:solidFill>
                        <a:srgbClr val="E1393E"/>
                      </a:solidFill>
                      <a:prstDash val="solid"/>
                      <a:round/>
                      <a:headEnd type="none" w="med" len="med"/>
                      <a:tailEnd type="none" w="med" len="med"/>
                    </a:lnT>
                    <a:lnB w="12700" cap="flat" cmpd="sng" algn="ctr">
                      <a:solidFill>
                        <a:srgbClr val="E1393E"/>
                      </a:solidFill>
                      <a:prstDash val="solid"/>
                      <a:round/>
                      <a:headEnd type="none" w="med" len="med"/>
                      <a:tailEnd type="none" w="med" len="med"/>
                    </a:lnB>
                    <a:lnTlToBr>
                      <a:noFill/>
                    </a:lnTlToBr>
                    <a:lnBlToTr>
                      <a:noFill/>
                    </a:lnBlToTr>
                    <a:solidFill>
                      <a:srgbClr val="F5EE8B"/>
                    </a:solidFill>
                  </a:tcPr>
                </a:tc>
                <a:extLst>
                  <a:ext uri="{0D108BD9-81ED-4DB2-BD59-A6C34878D82A}">
                    <a16:rowId xmlns:a16="http://schemas.microsoft.com/office/drawing/2014/main" val="10000"/>
                  </a:ext>
                </a:extLst>
              </a:tr>
              <a:tr h="313932">
                <a:tc>
                  <a:txBody>
                    <a:bodyPr/>
                    <a:lstStyle/>
                    <a:p>
                      <a:pPr marL="285750" marR="0" lvl="0" indent="-285750" algn="l" defTabSz="914400" rtl="0" eaLnBrk="1" fontAlgn="base" latinLnBrk="0" hangingPunct="1">
                        <a:lnSpc>
                          <a:spcPct val="95000"/>
                        </a:lnSpc>
                        <a:spcBef>
                          <a:spcPct val="0"/>
                        </a:spcBef>
                        <a:spcAft>
                          <a:spcPct val="0"/>
                        </a:spcAft>
                        <a:buClr>
                          <a:srgbClr val="7030A0"/>
                        </a:buClr>
                        <a:buSzPct val="120000"/>
                        <a:buFont typeface="Wingdings" pitchFamily="2" charset="2"/>
                        <a:buChar char="ü"/>
                        <a:tabLst/>
                      </a:pPr>
                      <a:r>
                        <a:rPr kumimoji="0" lang="en-US" sz="1600" b="0" i="0" u="none" strike="noStrike" cap="none" normalizeH="0" baseline="0" dirty="0" smtClean="0">
                          <a:ln>
                            <a:noFill/>
                          </a:ln>
                          <a:solidFill>
                            <a:schemeClr val="tx1"/>
                          </a:solidFill>
                          <a:effectLst/>
                          <a:latin typeface="Arial" charset="0"/>
                        </a:rPr>
                        <a:t>Who is on the team?</a:t>
                      </a:r>
                    </a:p>
                  </a:txBody>
                  <a:tcPr anchor="ctr" horzOverflow="overflow">
                    <a:lnL w="12700" cap="flat" cmpd="sng" algn="ctr">
                      <a:solidFill>
                        <a:srgbClr val="E1393E"/>
                      </a:solidFill>
                      <a:prstDash val="solid"/>
                      <a:round/>
                      <a:headEnd type="none" w="med" len="med"/>
                      <a:tailEnd type="none" w="med" len="med"/>
                    </a:lnL>
                    <a:lnR w="12700" cap="flat" cmpd="sng" algn="ctr">
                      <a:solidFill>
                        <a:srgbClr val="E1393E"/>
                      </a:solidFill>
                      <a:prstDash val="solid"/>
                      <a:round/>
                      <a:headEnd type="none" w="med" len="med"/>
                      <a:tailEnd type="none" w="med" len="med"/>
                    </a:lnR>
                    <a:lnT w="12700" cap="flat" cmpd="sng" algn="ctr">
                      <a:solidFill>
                        <a:srgbClr val="E1393E"/>
                      </a:solidFill>
                      <a:prstDash val="solid"/>
                      <a:round/>
                      <a:headEnd type="none" w="med" len="med"/>
                      <a:tailEnd type="none" w="med" len="med"/>
                    </a:lnT>
                    <a:lnB>
                      <a:noFill/>
                    </a:lnB>
                    <a:lnTlToBr>
                      <a:noFill/>
                    </a:lnTlToBr>
                    <a:lnBlToTr>
                      <a:noFill/>
                    </a:lnBlToTr>
                    <a:solidFill>
                      <a:srgbClr val="F5EE8B"/>
                    </a:solidFill>
                  </a:tcPr>
                </a:tc>
                <a:extLst>
                  <a:ext uri="{0D108BD9-81ED-4DB2-BD59-A6C34878D82A}">
                    <a16:rowId xmlns:a16="http://schemas.microsoft.com/office/drawing/2014/main" val="10001"/>
                  </a:ext>
                </a:extLst>
              </a:tr>
              <a:tr h="543485">
                <a:tc>
                  <a:txBody>
                    <a:bodyPr/>
                    <a:lstStyle/>
                    <a:p>
                      <a:pPr marL="285750" marR="0" lvl="0" indent="-285750" algn="l" defTabSz="914400" rtl="0" eaLnBrk="1" fontAlgn="base" latinLnBrk="0" hangingPunct="1">
                        <a:lnSpc>
                          <a:spcPct val="95000"/>
                        </a:lnSpc>
                        <a:spcBef>
                          <a:spcPct val="0"/>
                        </a:spcBef>
                        <a:spcAft>
                          <a:spcPct val="0"/>
                        </a:spcAft>
                        <a:buClr>
                          <a:srgbClr val="7030A0"/>
                        </a:buClr>
                        <a:buSzPct val="120000"/>
                        <a:buFont typeface="Wingdings" pitchFamily="2" charset="2"/>
                        <a:buChar char="ü"/>
                        <a:tabLst/>
                      </a:pPr>
                      <a:r>
                        <a:rPr kumimoji="0" lang="en-US" sz="1600" b="0" i="0" u="none" strike="noStrike" cap="none" normalizeH="0" baseline="0" dirty="0" smtClean="0">
                          <a:ln>
                            <a:noFill/>
                          </a:ln>
                          <a:solidFill>
                            <a:schemeClr val="tx1"/>
                          </a:solidFill>
                          <a:effectLst/>
                          <a:latin typeface="Arial" charset="0"/>
                        </a:rPr>
                        <a:t>All members understand</a:t>
                      </a:r>
                      <a:br>
                        <a:rPr kumimoji="0" lang="en-US" sz="1600" b="0" i="0" u="none" strike="noStrike" cap="none" normalizeH="0" baseline="0" dirty="0" smtClean="0">
                          <a:ln>
                            <a:noFill/>
                          </a:ln>
                          <a:solidFill>
                            <a:schemeClr val="tx1"/>
                          </a:solidFill>
                          <a:effectLst/>
                          <a:latin typeface="Arial" charset="0"/>
                        </a:rPr>
                      </a:br>
                      <a:r>
                        <a:rPr kumimoji="0" lang="en-US" sz="1600" b="0" i="0" u="none" strike="noStrike" cap="none" normalizeH="0" baseline="0" dirty="0" smtClean="0">
                          <a:ln>
                            <a:noFill/>
                          </a:ln>
                          <a:solidFill>
                            <a:schemeClr val="tx1"/>
                          </a:solidFill>
                          <a:effectLst/>
                          <a:latin typeface="Arial" charset="0"/>
                        </a:rPr>
                        <a:t>and agree upon goals?</a:t>
                      </a:r>
                    </a:p>
                  </a:txBody>
                  <a:tcPr anchor="ctr" horzOverflow="overflow">
                    <a:lnL w="12700" cap="flat" cmpd="sng" algn="ctr">
                      <a:solidFill>
                        <a:srgbClr val="E1393E"/>
                      </a:solidFill>
                      <a:prstDash val="solid"/>
                      <a:round/>
                      <a:headEnd type="none" w="med" len="med"/>
                      <a:tailEnd type="none" w="med" len="med"/>
                    </a:lnL>
                    <a:lnR w="12700" cap="flat" cmpd="sng" algn="ctr">
                      <a:solidFill>
                        <a:srgbClr val="E1393E"/>
                      </a:solidFill>
                      <a:prstDash val="solid"/>
                      <a:round/>
                      <a:headEnd type="none" w="med" len="med"/>
                      <a:tailEnd type="none" w="med" len="med"/>
                    </a:lnR>
                    <a:lnT>
                      <a:noFill/>
                    </a:lnT>
                    <a:lnB>
                      <a:noFill/>
                    </a:lnB>
                    <a:lnTlToBr>
                      <a:noFill/>
                    </a:lnTlToBr>
                    <a:lnBlToTr>
                      <a:noFill/>
                    </a:lnBlToTr>
                    <a:solidFill>
                      <a:srgbClr val="F5EE8B"/>
                    </a:solidFill>
                  </a:tcPr>
                </a:tc>
                <a:extLst>
                  <a:ext uri="{0D108BD9-81ED-4DB2-BD59-A6C34878D82A}">
                    <a16:rowId xmlns:a16="http://schemas.microsoft.com/office/drawing/2014/main" val="10002"/>
                  </a:ext>
                </a:extLst>
              </a:tr>
              <a:tr h="543485">
                <a:tc>
                  <a:txBody>
                    <a:bodyPr/>
                    <a:lstStyle/>
                    <a:p>
                      <a:pPr marL="285750" marR="0" lvl="0" indent="-285750" algn="l" defTabSz="914400" rtl="0" eaLnBrk="1" fontAlgn="base" latinLnBrk="0" hangingPunct="1">
                        <a:lnSpc>
                          <a:spcPct val="95000"/>
                        </a:lnSpc>
                        <a:spcBef>
                          <a:spcPct val="0"/>
                        </a:spcBef>
                        <a:spcAft>
                          <a:spcPct val="0"/>
                        </a:spcAft>
                        <a:buClr>
                          <a:srgbClr val="7030A0"/>
                        </a:buClr>
                        <a:buSzPct val="120000"/>
                        <a:buFont typeface="Wingdings" pitchFamily="2" charset="2"/>
                        <a:buChar char="ü"/>
                        <a:tabLst/>
                      </a:pPr>
                      <a:r>
                        <a:rPr kumimoji="0" lang="en-US" sz="1600" b="0" i="0" u="none" strike="noStrike" cap="none" normalizeH="0" baseline="0" dirty="0" smtClean="0">
                          <a:ln>
                            <a:noFill/>
                          </a:ln>
                          <a:solidFill>
                            <a:schemeClr val="tx1"/>
                          </a:solidFill>
                          <a:effectLst/>
                          <a:latin typeface="Arial" charset="0"/>
                        </a:rPr>
                        <a:t>Roles and responsibilities</a:t>
                      </a:r>
                      <a:br>
                        <a:rPr kumimoji="0" lang="en-US" sz="1600" b="0" i="0" u="none" strike="noStrike" cap="none" normalizeH="0" baseline="0" dirty="0" smtClean="0">
                          <a:ln>
                            <a:noFill/>
                          </a:ln>
                          <a:solidFill>
                            <a:schemeClr val="tx1"/>
                          </a:solidFill>
                          <a:effectLst/>
                          <a:latin typeface="Arial" charset="0"/>
                        </a:rPr>
                      </a:br>
                      <a:r>
                        <a:rPr kumimoji="0" lang="en-US" sz="1600" b="0" i="0" u="none" strike="noStrike" cap="none" normalizeH="0" baseline="0" dirty="0" smtClean="0">
                          <a:ln>
                            <a:noFill/>
                          </a:ln>
                          <a:solidFill>
                            <a:schemeClr val="tx1"/>
                          </a:solidFill>
                          <a:effectLst/>
                          <a:latin typeface="Arial" charset="0"/>
                        </a:rPr>
                        <a:t>understood?</a:t>
                      </a:r>
                    </a:p>
                  </a:txBody>
                  <a:tcPr anchor="ctr" horzOverflow="overflow">
                    <a:lnL w="12700" cap="flat" cmpd="sng" algn="ctr">
                      <a:solidFill>
                        <a:srgbClr val="E1393E"/>
                      </a:solidFill>
                      <a:prstDash val="solid"/>
                      <a:round/>
                      <a:headEnd type="none" w="med" len="med"/>
                      <a:tailEnd type="none" w="med" len="med"/>
                    </a:lnL>
                    <a:lnR w="12700" cap="flat" cmpd="sng" algn="ctr">
                      <a:solidFill>
                        <a:srgbClr val="E1393E"/>
                      </a:solidFill>
                      <a:prstDash val="solid"/>
                      <a:round/>
                      <a:headEnd type="none" w="med" len="med"/>
                      <a:tailEnd type="none" w="med" len="med"/>
                    </a:lnR>
                    <a:lnT>
                      <a:noFill/>
                    </a:lnT>
                    <a:lnB>
                      <a:noFill/>
                    </a:lnB>
                    <a:lnTlToBr>
                      <a:noFill/>
                    </a:lnTlToBr>
                    <a:lnBlToTr>
                      <a:noFill/>
                    </a:lnBlToTr>
                    <a:solidFill>
                      <a:srgbClr val="F5EE8B"/>
                    </a:solidFill>
                  </a:tcPr>
                </a:tc>
                <a:extLst>
                  <a:ext uri="{0D108BD9-81ED-4DB2-BD59-A6C34878D82A}">
                    <a16:rowId xmlns:a16="http://schemas.microsoft.com/office/drawing/2014/main" val="10003"/>
                  </a:ext>
                </a:extLst>
              </a:tr>
              <a:tr h="313932">
                <a:tc>
                  <a:txBody>
                    <a:bodyPr/>
                    <a:lstStyle/>
                    <a:p>
                      <a:pPr marL="285750" marR="0" lvl="0" indent="-285750" algn="l" defTabSz="914400" rtl="0" eaLnBrk="1" fontAlgn="base" latinLnBrk="0" hangingPunct="1">
                        <a:lnSpc>
                          <a:spcPct val="95000"/>
                        </a:lnSpc>
                        <a:spcBef>
                          <a:spcPct val="0"/>
                        </a:spcBef>
                        <a:spcAft>
                          <a:spcPct val="0"/>
                        </a:spcAft>
                        <a:buClr>
                          <a:srgbClr val="7030A0"/>
                        </a:buClr>
                        <a:buSzPct val="120000"/>
                        <a:buFont typeface="Wingdings" pitchFamily="2" charset="2"/>
                        <a:buChar char="ü"/>
                        <a:tabLst/>
                      </a:pPr>
                      <a:r>
                        <a:rPr kumimoji="0" lang="en-US" sz="1600" b="0" i="0" u="none" strike="noStrike" cap="none" normalizeH="0" baseline="0" dirty="0" smtClean="0">
                          <a:ln>
                            <a:noFill/>
                          </a:ln>
                          <a:solidFill>
                            <a:schemeClr val="tx1"/>
                          </a:solidFill>
                          <a:effectLst/>
                          <a:latin typeface="Arial" charset="0"/>
                        </a:rPr>
                        <a:t>Plan of care?</a:t>
                      </a:r>
                    </a:p>
                  </a:txBody>
                  <a:tcPr anchor="ctr" horzOverflow="overflow">
                    <a:lnL w="12700" cap="flat" cmpd="sng" algn="ctr">
                      <a:solidFill>
                        <a:srgbClr val="E1393E"/>
                      </a:solidFill>
                      <a:prstDash val="solid"/>
                      <a:round/>
                      <a:headEnd type="none" w="med" len="med"/>
                      <a:tailEnd type="none" w="med" len="med"/>
                    </a:lnL>
                    <a:lnR w="12700" cap="flat" cmpd="sng" algn="ctr">
                      <a:solidFill>
                        <a:srgbClr val="E1393E"/>
                      </a:solidFill>
                      <a:prstDash val="solid"/>
                      <a:round/>
                      <a:headEnd type="none" w="med" len="med"/>
                      <a:tailEnd type="none" w="med" len="med"/>
                    </a:lnR>
                    <a:lnT>
                      <a:noFill/>
                    </a:lnT>
                    <a:lnB>
                      <a:noFill/>
                    </a:lnB>
                    <a:lnTlToBr>
                      <a:noFill/>
                    </a:lnTlToBr>
                    <a:lnBlToTr>
                      <a:noFill/>
                    </a:lnBlToTr>
                    <a:solidFill>
                      <a:srgbClr val="F5EE8B"/>
                    </a:solidFill>
                  </a:tcPr>
                </a:tc>
                <a:extLst>
                  <a:ext uri="{0D108BD9-81ED-4DB2-BD59-A6C34878D82A}">
                    <a16:rowId xmlns:a16="http://schemas.microsoft.com/office/drawing/2014/main" val="10004"/>
                  </a:ext>
                </a:extLst>
              </a:tr>
              <a:tr h="315172">
                <a:tc>
                  <a:txBody>
                    <a:bodyPr/>
                    <a:lstStyle/>
                    <a:p>
                      <a:pPr marL="285750" marR="0" lvl="0" indent="-285750" algn="l" defTabSz="914400" rtl="0" eaLnBrk="1" fontAlgn="base" latinLnBrk="0" hangingPunct="1">
                        <a:lnSpc>
                          <a:spcPct val="95000"/>
                        </a:lnSpc>
                        <a:spcBef>
                          <a:spcPct val="0"/>
                        </a:spcBef>
                        <a:spcAft>
                          <a:spcPct val="0"/>
                        </a:spcAft>
                        <a:buClr>
                          <a:srgbClr val="7030A0"/>
                        </a:buClr>
                        <a:buSzPct val="120000"/>
                        <a:buFont typeface="Wingdings" pitchFamily="2" charset="2"/>
                        <a:buChar char="ü"/>
                        <a:tabLst/>
                      </a:pPr>
                      <a:r>
                        <a:rPr kumimoji="0" lang="en-US" sz="1600" b="0" i="0" u="none" strike="noStrike" cap="none" normalizeH="0" baseline="0" dirty="0" smtClean="0">
                          <a:ln>
                            <a:noFill/>
                          </a:ln>
                          <a:solidFill>
                            <a:schemeClr val="tx1"/>
                          </a:solidFill>
                          <a:effectLst/>
                          <a:latin typeface="Arial" charset="0"/>
                        </a:rPr>
                        <a:t>Staff availability?</a:t>
                      </a:r>
                    </a:p>
                  </a:txBody>
                  <a:tcPr anchor="ctr" horzOverflow="overflow">
                    <a:lnL w="12700" cap="flat" cmpd="sng" algn="ctr">
                      <a:solidFill>
                        <a:srgbClr val="E1393E"/>
                      </a:solidFill>
                      <a:prstDash val="solid"/>
                      <a:round/>
                      <a:headEnd type="none" w="med" len="med"/>
                      <a:tailEnd type="none" w="med" len="med"/>
                    </a:lnL>
                    <a:lnR w="12700" cap="flat" cmpd="sng" algn="ctr">
                      <a:solidFill>
                        <a:srgbClr val="E1393E"/>
                      </a:solidFill>
                      <a:prstDash val="solid"/>
                      <a:round/>
                      <a:headEnd type="none" w="med" len="med"/>
                      <a:tailEnd type="none" w="med" len="med"/>
                    </a:lnR>
                    <a:lnT>
                      <a:noFill/>
                    </a:lnT>
                    <a:lnB>
                      <a:noFill/>
                    </a:lnB>
                    <a:lnTlToBr>
                      <a:noFill/>
                    </a:lnTlToBr>
                    <a:lnBlToTr>
                      <a:noFill/>
                    </a:lnBlToTr>
                    <a:solidFill>
                      <a:srgbClr val="F5EE8B"/>
                    </a:solidFill>
                  </a:tcPr>
                </a:tc>
                <a:extLst>
                  <a:ext uri="{0D108BD9-81ED-4DB2-BD59-A6C34878D82A}">
                    <a16:rowId xmlns:a16="http://schemas.microsoft.com/office/drawing/2014/main" val="10005"/>
                  </a:ext>
                </a:extLst>
              </a:tr>
              <a:tr h="313932">
                <a:tc>
                  <a:txBody>
                    <a:bodyPr/>
                    <a:lstStyle/>
                    <a:p>
                      <a:pPr marL="285750" marR="0" lvl="0" indent="-285750" algn="l" defTabSz="914400" rtl="0" eaLnBrk="1" fontAlgn="base" latinLnBrk="0" hangingPunct="1">
                        <a:lnSpc>
                          <a:spcPct val="95000"/>
                        </a:lnSpc>
                        <a:spcBef>
                          <a:spcPct val="0"/>
                        </a:spcBef>
                        <a:spcAft>
                          <a:spcPct val="0"/>
                        </a:spcAft>
                        <a:buClr>
                          <a:srgbClr val="7030A0"/>
                        </a:buClr>
                        <a:buSzPct val="120000"/>
                        <a:buFont typeface="Wingdings" pitchFamily="2" charset="2"/>
                        <a:buChar char="ü"/>
                        <a:tabLst/>
                      </a:pPr>
                      <a:r>
                        <a:rPr kumimoji="0" lang="en-US" sz="1600" b="0" i="0" u="none" strike="noStrike" cap="none" normalizeH="0" baseline="0" dirty="0" smtClean="0">
                          <a:ln>
                            <a:noFill/>
                          </a:ln>
                          <a:solidFill>
                            <a:schemeClr val="tx1"/>
                          </a:solidFill>
                          <a:effectLst/>
                          <a:latin typeface="Arial" charset="0"/>
                        </a:rPr>
                        <a:t>Workload?</a:t>
                      </a:r>
                    </a:p>
                  </a:txBody>
                  <a:tcPr anchor="ctr" horzOverflow="overflow">
                    <a:lnL w="12700" cap="flat" cmpd="sng" algn="ctr">
                      <a:solidFill>
                        <a:srgbClr val="E1393E"/>
                      </a:solidFill>
                      <a:prstDash val="solid"/>
                      <a:round/>
                      <a:headEnd type="none" w="med" len="med"/>
                      <a:tailEnd type="none" w="med" len="med"/>
                    </a:lnL>
                    <a:lnR w="12700" cap="flat" cmpd="sng" algn="ctr">
                      <a:solidFill>
                        <a:srgbClr val="E1393E"/>
                      </a:solidFill>
                      <a:prstDash val="solid"/>
                      <a:round/>
                      <a:headEnd type="none" w="med" len="med"/>
                      <a:tailEnd type="none" w="med" len="med"/>
                    </a:lnR>
                    <a:lnT>
                      <a:noFill/>
                    </a:lnT>
                    <a:lnB>
                      <a:noFill/>
                    </a:lnB>
                    <a:lnTlToBr>
                      <a:noFill/>
                    </a:lnTlToBr>
                    <a:lnBlToTr>
                      <a:noFill/>
                    </a:lnBlToTr>
                    <a:solidFill>
                      <a:srgbClr val="F5EE8B"/>
                    </a:solidFill>
                  </a:tcPr>
                </a:tc>
                <a:extLst>
                  <a:ext uri="{0D108BD9-81ED-4DB2-BD59-A6C34878D82A}">
                    <a16:rowId xmlns:a16="http://schemas.microsoft.com/office/drawing/2014/main" val="10006"/>
                  </a:ext>
                </a:extLst>
              </a:tr>
              <a:tr h="313932">
                <a:tc>
                  <a:txBody>
                    <a:bodyPr/>
                    <a:lstStyle/>
                    <a:p>
                      <a:pPr marL="285750" marR="0" lvl="0" indent="-285750" algn="l" defTabSz="914400" rtl="0" eaLnBrk="1" fontAlgn="base" latinLnBrk="0" hangingPunct="1">
                        <a:lnSpc>
                          <a:spcPct val="95000"/>
                        </a:lnSpc>
                        <a:spcBef>
                          <a:spcPct val="0"/>
                        </a:spcBef>
                        <a:spcAft>
                          <a:spcPct val="0"/>
                        </a:spcAft>
                        <a:buClr>
                          <a:srgbClr val="7030A0"/>
                        </a:buClr>
                        <a:buSzPct val="120000"/>
                        <a:buFont typeface="Wingdings" pitchFamily="2" charset="2"/>
                        <a:buChar char="ü"/>
                        <a:tabLst/>
                      </a:pPr>
                      <a:r>
                        <a:rPr kumimoji="0" lang="en-US" sz="1600" b="0" i="0" u="none" strike="noStrike" cap="none" normalizeH="0" baseline="0" dirty="0" smtClean="0">
                          <a:ln>
                            <a:noFill/>
                          </a:ln>
                          <a:solidFill>
                            <a:schemeClr val="tx1"/>
                          </a:solidFill>
                          <a:effectLst/>
                          <a:latin typeface="Arial" charset="0"/>
                        </a:rPr>
                        <a:t>Available resources?</a:t>
                      </a:r>
                    </a:p>
                  </a:txBody>
                  <a:tcPr anchor="ctr" horzOverflow="overflow">
                    <a:lnL w="12700" cap="flat" cmpd="sng" algn="ctr">
                      <a:solidFill>
                        <a:srgbClr val="E1393E"/>
                      </a:solidFill>
                      <a:prstDash val="solid"/>
                      <a:round/>
                      <a:headEnd type="none" w="med" len="med"/>
                      <a:tailEnd type="none" w="med" len="med"/>
                    </a:lnL>
                    <a:lnR w="12700" cap="flat" cmpd="sng" algn="ctr">
                      <a:solidFill>
                        <a:srgbClr val="E1393E"/>
                      </a:solidFill>
                      <a:prstDash val="solid"/>
                      <a:round/>
                      <a:headEnd type="none" w="med" len="med"/>
                      <a:tailEnd type="none" w="med" len="med"/>
                    </a:lnR>
                    <a:lnT>
                      <a:noFill/>
                    </a:lnT>
                    <a:lnB w="12700" cap="flat" cmpd="sng" algn="ctr">
                      <a:solidFill>
                        <a:srgbClr val="E1393E"/>
                      </a:solidFill>
                      <a:prstDash val="solid"/>
                      <a:round/>
                      <a:headEnd type="none" w="med" len="med"/>
                      <a:tailEnd type="none" w="med" len="med"/>
                    </a:lnB>
                    <a:lnTlToBr>
                      <a:noFill/>
                    </a:lnTlToBr>
                    <a:lnBlToTr>
                      <a:noFill/>
                    </a:lnBlToTr>
                    <a:solidFill>
                      <a:srgbClr val="F5EE8B"/>
                    </a:solidFill>
                  </a:tcPr>
                </a:tc>
                <a:extLst>
                  <a:ext uri="{0D108BD9-81ED-4DB2-BD59-A6C34878D82A}">
                    <a16:rowId xmlns:a16="http://schemas.microsoft.com/office/drawing/2014/main" val="10007"/>
                  </a:ext>
                </a:extLst>
              </a:tr>
            </a:tbl>
          </a:graphicData>
        </a:graphic>
      </p:graphicFrame>
      <p:pic>
        <p:nvPicPr>
          <p:cNvPr id="5" name="Picture 2" descr="Medical team in a briefing"/>
          <p:cNvPicPr>
            <a:picLocks noChangeAspect="1" noChangeArrowheads="1"/>
          </p:cNvPicPr>
          <p:nvPr>
            <p:custDataLst>
              <p:tags r:id="rId5"/>
            </p:custDataLst>
          </p:nvPr>
        </p:nvPicPr>
        <p:blipFill>
          <a:blip r:embed="rId8" cstate="print"/>
          <a:srcRect/>
          <a:stretch>
            <a:fillRect/>
          </a:stretch>
        </p:blipFill>
        <p:spPr bwMode="auto">
          <a:xfrm>
            <a:off x="4539445" y="1319627"/>
            <a:ext cx="3910012" cy="2979738"/>
          </a:xfrm>
          <a:prstGeom prst="rect">
            <a:avLst/>
          </a:prstGeom>
          <a:noFill/>
          <a:ln w="9525">
            <a:noFill/>
            <a:miter lim="800000"/>
            <a:headEnd/>
            <a:tailEnd/>
          </a:ln>
          <a:effectLst>
            <a:outerShdw blurRad="342900" dist="1397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65451488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005840" y="-2"/>
            <a:ext cx="8020074" cy="685800"/>
          </a:xfrm>
        </p:spPr>
        <p:txBody>
          <a:bodyPr>
            <a:normAutofit/>
          </a:bodyPr>
          <a:lstStyle/>
          <a:p>
            <a:r>
              <a:rPr lang="en-US" dirty="0" smtClean="0"/>
              <a:t>Slide 12: Briefing Exercise</a:t>
            </a:r>
            <a:endParaRPr lang="en-US" dirty="0"/>
          </a:p>
        </p:txBody>
      </p:sp>
      <p:sp>
        <p:nvSpPr>
          <p:cNvPr id="3" name="Text Placeholder 2"/>
          <p:cNvSpPr>
            <a:spLocks noGrp="1"/>
          </p:cNvSpPr>
          <p:nvPr>
            <p:ph type="body" sz="quarter" idx="10"/>
            <p:custDataLst>
              <p:tags r:id="rId3"/>
            </p:custDataLst>
          </p:nvPr>
        </p:nvSpPr>
        <p:spPr>
          <a:xfrm>
            <a:off x="182878" y="768096"/>
            <a:ext cx="5187907" cy="4018633"/>
          </a:xfrm>
        </p:spPr>
        <p:txBody>
          <a:bodyPr>
            <a:normAutofit/>
          </a:bodyPr>
          <a:lstStyle/>
          <a:p>
            <a:pPr marL="115887" indent="0">
              <a:spcAft>
                <a:spcPts val="1200"/>
              </a:spcAft>
              <a:buNone/>
            </a:pPr>
            <a:r>
              <a:rPr lang="en-US" dirty="0" smtClean="0"/>
              <a:t>This </a:t>
            </a:r>
            <a:r>
              <a:rPr lang="en-US" dirty="0"/>
              <a:t>exercise is to develop a checklist to facilitate </a:t>
            </a:r>
            <a:r>
              <a:rPr lang="en-US" dirty="0" smtClean="0"/>
              <a:t>briefings</a:t>
            </a:r>
          </a:p>
          <a:p>
            <a:pPr marL="115887" indent="0">
              <a:spcAft>
                <a:spcPts val="600"/>
              </a:spcAft>
              <a:buNone/>
            </a:pPr>
            <a:r>
              <a:rPr lang="en-US" dirty="0" smtClean="0"/>
              <a:t>Have your learners discuss:</a:t>
            </a:r>
          </a:p>
          <a:p>
            <a:pPr marL="457200" indent="-228600">
              <a:spcAft>
                <a:spcPts val="600"/>
              </a:spcAft>
            </a:pPr>
            <a:r>
              <a:rPr lang="en-US" dirty="0"/>
              <a:t>Identify when, why, and where briefings might be conducted. Note who should lead the brief and who should </a:t>
            </a:r>
            <a:r>
              <a:rPr lang="en-US" dirty="0" smtClean="0"/>
              <a:t>participate</a:t>
            </a:r>
            <a:endParaRPr lang="en-US" dirty="0"/>
          </a:p>
          <a:p>
            <a:pPr marL="457200" indent="-228600">
              <a:spcAft>
                <a:spcPts val="600"/>
              </a:spcAft>
            </a:pPr>
            <a:r>
              <a:rPr lang="en-US" dirty="0"/>
              <a:t>Develop a checklist for guiding the </a:t>
            </a:r>
            <a:r>
              <a:rPr lang="en-US" dirty="0" smtClean="0"/>
              <a:t>brief</a:t>
            </a:r>
            <a:endParaRPr lang="en-US" dirty="0"/>
          </a:p>
          <a:p>
            <a:pPr marL="457200" indent="-228600">
              <a:spcAft>
                <a:spcPts val="600"/>
              </a:spcAft>
            </a:pPr>
            <a:r>
              <a:rPr lang="en-US" dirty="0"/>
              <a:t>What outcomes would you expect to see as a result of implementing briefs?</a:t>
            </a:r>
          </a:p>
          <a:p>
            <a:pPr marL="115887" indent="0">
              <a:spcAft>
                <a:spcPts val="1800"/>
              </a:spcAft>
              <a:buNone/>
            </a:pPr>
            <a:endParaRPr lang="en-US" dirty="0"/>
          </a:p>
        </p:txBody>
      </p:sp>
      <p:pic>
        <p:nvPicPr>
          <p:cNvPr id="4" name="Picture 3" descr="Classroom slide number 12"/>
          <p:cNvPicPr>
            <a:picLocks noChangeAspect="1"/>
          </p:cNvPicPr>
          <p:nvPr>
            <p:custDataLst>
              <p:tags r:id="rId4"/>
            </p:custDataLst>
          </p:nvPr>
        </p:nvPicPr>
        <p:blipFill>
          <a:blip r:embed="rId8" cstate="email">
            <a:extLst>
              <a:ext uri="{28A0092B-C50C-407E-A947-70E740481C1C}">
                <a14:useLocalDpi xmlns:a14="http://schemas.microsoft.com/office/drawing/2010/main" val="0"/>
              </a:ext>
            </a:extLst>
          </a:blip>
          <a:stretch>
            <a:fillRect/>
          </a:stretch>
        </p:blipFill>
        <p:spPr>
          <a:xfrm>
            <a:off x="5271291" y="977339"/>
            <a:ext cx="3209320" cy="2406990"/>
          </a:xfrm>
          <a:prstGeom prst="rect">
            <a:avLst/>
          </a:prstGeom>
          <a:ln w="38100" cap="sq" cmpd="sng">
            <a:solidFill>
              <a:schemeClr val="bg1">
                <a:lumMod val="65000"/>
              </a:schemeClr>
            </a:solidFill>
            <a:miter lim="800000"/>
          </a:ln>
          <a:effectLst>
            <a:outerShdw blurRad="50800" dist="38100" dir="2700000" algn="tl" rotWithShape="0">
              <a:srgbClr val="000000">
                <a:alpha val="43000"/>
              </a:srgbClr>
            </a:outerShdw>
            <a:reflection stA="60000" endPos="20000" dist="38100" dir="5400000" sy="-100000" algn="bl" rotWithShape="0"/>
          </a:effectLst>
          <a:scene3d>
            <a:camera prst="perspectiveFront" fov="3300000">
              <a:rot lat="0" lon="1500000" rev="0"/>
            </a:camera>
            <a:lightRig rig="threePt" dir="t"/>
          </a:scene3d>
        </p:spPr>
      </p:pic>
      <p:sp>
        <p:nvSpPr>
          <p:cNvPr id="5" name="Rounded Rectangle 4" title="Download worksheet button"/>
          <p:cNvSpPr/>
          <p:nvPr>
            <p:custDataLst>
              <p:tags r:id="rId5"/>
            </p:custDataLst>
          </p:nvPr>
        </p:nvSpPr>
        <p:spPr>
          <a:xfrm>
            <a:off x="6138523" y="3821770"/>
            <a:ext cx="1847378" cy="458546"/>
          </a:xfrm>
          <a:prstGeom prst="roundRect">
            <a:avLst>
              <a:gd name="adj" fmla="val 8931"/>
            </a:avLst>
          </a:prstGeom>
          <a:solidFill>
            <a:srgbClr val="31859C"/>
          </a:solidFill>
          <a:effectLst>
            <a:outerShdw blurRad="50800" dist="25400" dir="27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lIns="91440" rtlCol="0" anchor="t" anchorCtr="0"/>
          <a:lstStyle/>
          <a:p>
            <a:pPr algn="ctr"/>
            <a:r>
              <a:rPr lang="en-US" sz="1200" b="1" dirty="0" smtClean="0"/>
              <a:t>See page 15 in the </a:t>
            </a:r>
            <a:r>
              <a:rPr lang="en-US" sz="1200" b="1" i="1" dirty="0" smtClean="0"/>
              <a:t>Instructor Guide</a:t>
            </a:r>
            <a:endParaRPr lang="en-US" sz="1200" b="1" i="1" dirty="0"/>
          </a:p>
        </p:txBody>
      </p:sp>
    </p:spTree>
    <p:custDataLst>
      <p:tags r:id="rId1"/>
    </p:custDataLst>
    <p:extLst>
      <p:ext uri="{BB962C8B-B14F-4D97-AF65-F5344CB8AC3E}">
        <p14:creationId xmlns:p14="http://schemas.microsoft.com/office/powerpoint/2010/main" val="175288910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005840" y="-2"/>
            <a:ext cx="8020074" cy="685800"/>
          </a:xfrm>
        </p:spPr>
        <p:txBody>
          <a:bodyPr>
            <a:normAutofit/>
          </a:bodyPr>
          <a:lstStyle/>
          <a:p>
            <a:r>
              <a:rPr lang="en-US" dirty="0" smtClean="0"/>
              <a:t>Monitoring &amp; Modifying the Plan: Huddle</a:t>
            </a:r>
            <a:endParaRPr lang="en-US" dirty="0"/>
          </a:p>
        </p:txBody>
      </p:sp>
      <p:sp>
        <p:nvSpPr>
          <p:cNvPr id="3" name="Text Placeholder 2"/>
          <p:cNvSpPr>
            <a:spLocks noGrp="1"/>
          </p:cNvSpPr>
          <p:nvPr>
            <p:ph type="body" sz="quarter" idx="10"/>
            <p:custDataLst>
              <p:tags r:id="rId3"/>
            </p:custDataLst>
          </p:nvPr>
        </p:nvSpPr>
        <p:spPr>
          <a:xfrm>
            <a:off x="182879" y="768096"/>
            <a:ext cx="4411981" cy="4052382"/>
          </a:xfrm>
        </p:spPr>
        <p:txBody>
          <a:bodyPr>
            <a:normAutofit lnSpcReduction="10000"/>
          </a:bodyPr>
          <a:lstStyle/>
          <a:p>
            <a:pPr marL="0" indent="0">
              <a:spcAft>
                <a:spcPts val="1200"/>
              </a:spcAft>
              <a:buNone/>
            </a:pPr>
            <a:r>
              <a:rPr lang="en-US" dirty="0" smtClean="0"/>
              <a:t>Huddle to make adjustments to the plan</a:t>
            </a:r>
          </a:p>
          <a:p>
            <a:pPr marL="0" indent="0">
              <a:spcAft>
                <a:spcPts val="1200"/>
              </a:spcAft>
              <a:buNone/>
            </a:pPr>
            <a:r>
              <a:rPr lang="en-US" dirty="0"/>
              <a:t>A</a:t>
            </a:r>
            <a:r>
              <a:rPr lang="en-US" dirty="0" smtClean="0"/>
              <a:t>d </a:t>
            </a:r>
            <a:r>
              <a:rPr lang="en-US" dirty="0"/>
              <a:t>hoc, “touch base” </a:t>
            </a:r>
            <a:r>
              <a:rPr lang="en-US" dirty="0" smtClean="0"/>
              <a:t>meetings </a:t>
            </a:r>
            <a:r>
              <a:rPr lang="en-US" dirty="0"/>
              <a:t>to regain </a:t>
            </a:r>
            <a:r>
              <a:rPr lang="en-US" dirty="0" smtClean="0"/>
              <a:t>situation </a:t>
            </a:r>
            <a:r>
              <a:rPr lang="en-US" dirty="0"/>
              <a:t>awareness</a:t>
            </a:r>
          </a:p>
          <a:p>
            <a:pPr marL="0" indent="0">
              <a:spcAft>
                <a:spcPts val="600"/>
              </a:spcAft>
              <a:buNone/>
            </a:pPr>
            <a:r>
              <a:rPr lang="en-US" dirty="0" smtClean="0"/>
              <a:t>Huddles allow you to: </a:t>
            </a:r>
          </a:p>
          <a:p>
            <a:pPr indent="-223838">
              <a:spcAft>
                <a:spcPts val="600"/>
              </a:spcAft>
            </a:pPr>
            <a:r>
              <a:rPr lang="en-US" dirty="0" smtClean="0"/>
              <a:t>Discuss </a:t>
            </a:r>
            <a:r>
              <a:rPr lang="en-US" dirty="0"/>
              <a:t>critical issues </a:t>
            </a:r>
            <a:r>
              <a:rPr lang="en-US" dirty="0" smtClean="0"/>
              <a:t>and </a:t>
            </a:r>
            <a:r>
              <a:rPr lang="en-US" dirty="0"/>
              <a:t>emerging events</a:t>
            </a:r>
          </a:p>
          <a:p>
            <a:pPr indent="-223838">
              <a:spcAft>
                <a:spcPts val="600"/>
              </a:spcAft>
            </a:pPr>
            <a:r>
              <a:rPr lang="en-US" dirty="0"/>
              <a:t>Anticipate outcomes </a:t>
            </a:r>
            <a:r>
              <a:rPr lang="en-US" dirty="0" smtClean="0"/>
              <a:t>and </a:t>
            </a:r>
            <a:r>
              <a:rPr lang="en-US" dirty="0"/>
              <a:t>likely contingencies</a:t>
            </a:r>
          </a:p>
          <a:p>
            <a:pPr indent="-223838">
              <a:spcAft>
                <a:spcPts val="600"/>
              </a:spcAft>
            </a:pPr>
            <a:r>
              <a:rPr lang="en-US" dirty="0"/>
              <a:t>Assign resources</a:t>
            </a:r>
          </a:p>
          <a:p>
            <a:pPr indent="-223838">
              <a:spcAft>
                <a:spcPts val="600"/>
              </a:spcAft>
            </a:pPr>
            <a:r>
              <a:rPr lang="en-US" dirty="0"/>
              <a:t>Express concerns </a:t>
            </a:r>
          </a:p>
        </p:txBody>
      </p:sp>
      <p:pic>
        <p:nvPicPr>
          <p:cNvPr id="7" name="Picture 7" descr="Huddle"/>
          <p:cNvPicPr>
            <a:picLocks noChangeAspect="1" noChangeArrowheads="1"/>
          </p:cNvPicPr>
          <p:nvPr>
            <p:custDataLst>
              <p:tags r:id="rId4"/>
            </p:custDataLst>
          </p:nvPr>
        </p:nvPicPr>
        <p:blipFill>
          <a:blip r:embed="rId7" cstate="email">
            <a:extLst>
              <a:ext uri="{28A0092B-C50C-407E-A947-70E740481C1C}">
                <a14:useLocalDpi xmlns:a14="http://schemas.microsoft.com/office/drawing/2010/main" val="0"/>
              </a:ext>
            </a:extLst>
          </a:blip>
          <a:srcRect/>
          <a:stretch>
            <a:fillRect/>
          </a:stretch>
        </p:blipFill>
        <p:spPr bwMode="auto">
          <a:xfrm>
            <a:off x="4741463" y="1352233"/>
            <a:ext cx="3771876" cy="2739707"/>
          </a:xfrm>
          <a:prstGeom prst="rect">
            <a:avLst/>
          </a:prstGeom>
          <a:noFill/>
          <a:ln>
            <a:noFill/>
          </a:ln>
          <a:effectLst>
            <a:outerShdw blurRad="342900" dist="1397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429317884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custDataLst>
              <p:tags r:id="rId2"/>
            </p:custDataLst>
          </p:nvPr>
        </p:nvSpPr>
        <p:spPr>
          <a:xfrm>
            <a:off x="1005840" y="-2"/>
            <a:ext cx="8020074" cy="685800"/>
          </a:xfrm>
        </p:spPr>
        <p:txBody>
          <a:bodyPr/>
          <a:lstStyle/>
          <a:p>
            <a:r>
              <a:rPr lang="en-US" dirty="0" smtClean="0"/>
              <a:t>Slide 13: Huddle Video</a:t>
            </a:r>
            <a:endParaRPr lang="en-US" dirty="0"/>
          </a:p>
        </p:txBody>
      </p:sp>
      <p:sp>
        <p:nvSpPr>
          <p:cNvPr id="6" name="Text Placeholder 5"/>
          <p:cNvSpPr>
            <a:spLocks noGrp="1"/>
          </p:cNvSpPr>
          <p:nvPr>
            <p:ph type="body" sz="quarter" idx="10"/>
            <p:custDataLst>
              <p:tags r:id="rId3"/>
            </p:custDataLst>
          </p:nvPr>
        </p:nvSpPr>
        <p:spPr>
          <a:xfrm>
            <a:off x="182880" y="768095"/>
            <a:ext cx="4531362" cy="4023360"/>
          </a:xfrm>
        </p:spPr>
        <p:txBody>
          <a:bodyPr>
            <a:normAutofit/>
          </a:bodyPr>
          <a:lstStyle/>
          <a:p>
            <a:pPr marL="0" indent="0">
              <a:spcAft>
                <a:spcPts val="1200"/>
              </a:spcAft>
              <a:buNone/>
            </a:pPr>
            <a:r>
              <a:rPr lang="en-US" dirty="0"/>
              <a:t>As you view the video, </a:t>
            </a:r>
            <a:r>
              <a:rPr lang="en-US" dirty="0" smtClean="0"/>
              <a:t>consider these questions</a:t>
            </a:r>
            <a:r>
              <a:rPr lang="en-US" dirty="0"/>
              <a:t>: </a:t>
            </a:r>
          </a:p>
          <a:p>
            <a:pPr indent="-173038">
              <a:spcAft>
                <a:spcPts val="1200"/>
              </a:spcAft>
            </a:pPr>
            <a:r>
              <a:rPr lang="en-US" dirty="0"/>
              <a:t>What event necessitated the need for the huddle?</a:t>
            </a:r>
          </a:p>
          <a:p>
            <a:pPr indent="-173038">
              <a:spcAft>
                <a:spcPts val="1200"/>
              </a:spcAft>
            </a:pPr>
            <a:r>
              <a:rPr lang="en-US" dirty="0"/>
              <a:t>What key information was shared in the huddle?</a:t>
            </a:r>
          </a:p>
        </p:txBody>
      </p:sp>
      <p:pic>
        <p:nvPicPr>
          <p:cNvPr id="7" name="Picture 6" descr="Classroom slide number 13">
            <a:hlinkClick r:id="rId9"/>
          </p:cNvPr>
          <p:cNvPicPr>
            <a:picLocks noChangeAspect="1"/>
          </p:cNvPicPr>
          <p:nvPr>
            <p:custDataLst>
              <p:tags r:id="rId4"/>
            </p:custDataLst>
          </p:nvPr>
        </p:nvPicPr>
        <p:blipFill>
          <a:blip r:embed="rId10" cstate="email">
            <a:extLst>
              <a:ext uri="{28A0092B-C50C-407E-A947-70E740481C1C}">
                <a14:useLocalDpi xmlns:a14="http://schemas.microsoft.com/office/drawing/2010/main" val="0"/>
              </a:ext>
            </a:extLst>
          </a:blip>
          <a:stretch>
            <a:fillRect/>
          </a:stretch>
        </p:blipFill>
        <p:spPr>
          <a:xfrm>
            <a:off x="4714241" y="977339"/>
            <a:ext cx="3927376" cy="2945532"/>
          </a:xfrm>
          <a:prstGeom prst="rect">
            <a:avLst/>
          </a:prstGeom>
          <a:ln w="38100" cap="sq" cmpd="sng">
            <a:solidFill>
              <a:schemeClr val="bg1">
                <a:lumMod val="65000"/>
              </a:schemeClr>
            </a:solidFill>
            <a:miter lim="800000"/>
          </a:ln>
          <a:effectLst>
            <a:outerShdw blurRad="50800" dist="38100" dir="2700000" algn="tl" rotWithShape="0">
              <a:srgbClr val="000000">
                <a:alpha val="43000"/>
              </a:srgbClr>
            </a:outerShdw>
            <a:reflection stA="60000" endPos="20000" dist="38100" dir="5400000" sy="-100000" algn="bl" rotWithShape="0"/>
          </a:effectLst>
          <a:scene3d>
            <a:camera prst="perspectiveFront" fov="3300000">
              <a:rot lat="0" lon="1500000" rev="0"/>
            </a:camera>
            <a:lightRig rig="threePt" dir="t"/>
          </a:scene3d>
        </p:spPr>
      </p:pic>
      <p:grpSp>
        <p:nvGrpSpPr>
          <p:cNvPr id="2" name="Group 1" descr="Text box on how to view video"/>
          <p:cNvGrpSpPr/>
          <p:nvPr/>
        </p:nvGrpSpPr>
        <p:grpSpPr>
          <a:xfrm>
            <a:off x="3115411" y="2806996"/>
            <a:ext cx="3721324" cy="1744069"/>
            <a:chOff x="3115411" y="2806996"/>
            <a:chExt cx="3721324" cy="1744069"/>
          </a:xfrm>
        </p:grpSpPr>
        <p:cxnSp>
          <p:nvCxnSpPr>
            <p:cNvPr id="9" name="Straight Connector 8"/>
            <p:cNvCxnSpPr/>
            <p:nvPr>
              <p:custDataLst>
                <p:tags r:id="rId5"/>
              </p:custDataLst>
            </p:nvPr>
          </p:nvCxnSpPr>
          <p:spPr>
            <a:xfrm flipV="1">
              <a:off x="5490425" y="2806996"/>
              <a:ext cx="1346310" cy="1009544"/>
            </a:xfrm>
            <a:prstGeom prst="line">
              <a:avLst/>
            </a:prstGeom>
            <a:ln w="50800" cap="rnd">
              <a:solidFill>
                <a:srgbClr val="31859C"/>
              </a:solidFill>
              <a:prstDash val="sysDot"/>
              <a:tailEnd type="triangle" w="med" len="med"/>
            </a:ln>
            <a:effectLst>
              <a:outerShdw blurRad="50800" dist="25400" dir="2700000" rotWithShape="0">
                <a:srgbClr val="000000">
                  <a:alpha val="35000"/>
                </a:srgbClr>
              </a:outerShdw>
            </a:effectLst>
          </p:spPr>
          <p:style>
            <a:lnRef idx="2">
              <a:schemeClr val="accent1"/>
            </a:lnRef>
            <a:fillRef idx="0">
              <a:schemeClr val="accent1"/>
            </a:fillRef>
            <a:effectRef idx="1">
              <a:schemeClr val="accent1"/>
            </a:effectRef>
            <a:fontRef idx="minor">
              <a:schemeClr val="tx1"/>
            </a:fontRef>
          </p:style>
        </p:cxnSp>
        <p:sp>
          <p:nvSpPr>
            <p:cNvPr id="8" name="Rounded Rectangle 7"/>
            <p:cNvSpPr/>
            <p:nvPr>
              <p:custDataLst>
                <p:tags r:id="rId6"/>
              </p:custDataLst>
            </p:nvPr>
          </p:nvSpPr>
          <p:spPr>
            <a:xfrm>
              <a:off x="3115411" y="3816540"/>
              <a:ext cx="2375014" cy="734525"/>
            </a:xfrm>
            <a:prstGeom prst="roundRect">
              <a:avLst>
                <a:gd name="adj" fmla="val 8931"/>
              </a:avLst>
            </a:prstGeom>
            <a:solidFill>
              <a:srgbClr val="31859C"/>
            </a:solidFill>
            <a:effectLst>
              <a:outerShdw blurRad="50800" dist="25400" dir="27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lIns="91440" rtlCol="0" anchor="t" anchorCtr="0"/>
            <a:lstStyle/>
            <a:p>
              <a:pPr algn="ctr"/>
              <a:r>
                <a:rPr lang="en-US" sz="1400" dirty="0"/>
                <a:t>Select the image to launch a web browser where you can watch the video</a:t>
              </a:r>
            </a:p>
          </p:txBody>
        </p:sp>
      </p:grpSp>
    </p:spTree>
    <p:custDataLst>
      <p:tags r:id="rId1"/>
    </p:custDataLst>
    <p:extLst>
      <p:ext uri="{BB962C8B-B14F-4D97-AF65-F5344CB8AC3E}">
        <p14:creationId xmlns:p14="http://schemas.microsoft.com/office/powerpoint/2010/main" val="21803291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005840" y="-2"/>
            <a:ext cx="8020074" cy="685800"/>
          </a:xfrm>
        </p:spPr>
        <p:txBody>
          <a:bodyPr>
            <a:normAutofit/>
          </a:bodyPr>
          <a:lstStyle/>
          <a:p>
            <a:r>
              <a:rPr lang="en-US" dirty="0" smtClean="0"/>
              <a:t>Slide 13: Huddle Video Discussion</a:t>
            </a:r>
            <a:endParaRPr lang="en-US" dirty="0"/>
          </a:p>
        </p:txBody>
      </p:sp>
      <p:sp>
        <p:nvSpPr>
          <p:cNvPr id="3" name="Text Placeholder 2"/>
          <p:cNvSpPr>
            <a:spLocks noGrp="1"/>
          </p:cNvSpPr>
          <p:nvPr>
            <p:ph type="body" sz="quarter" idx="10"/>
            <p:custDataLst>
              <p:tags r:id="rId3"/>
            </p:custDataLst>
          </p:nvPr>
        </p:nvSpPr>
        <p:spPr>
          <a:xfrm>
            <a:off x="182878" y="768096"/>
            <a:ext cx="5187907" cy="4018633"/>
          </a:xfrm>
        </p:spPr>
        <p:txBody>
          <a:bodyPr>
            <a:normAutofit fontScale="92500" lnSpcReduction="10000"/>
          </a:bodyPr>
          <a:lstStyle/>
          <a:p>
            <a:pPr marL="115887" indent="0">
              <a:spcAft>
                <a:spcPts val="1800"/>
              </a:spcAft>
              <a:buNone/>
            </a:pPr>
            <a:r>
              <a:rPr lang="en-US" dirty="0"/>
              <a:t>What event necessitated the need for the </a:t>
            </a:r>
            <a:r>
              <a:rPr lang="en-US" dirty="0" smtClean="0"/>
              <a:t>huddle?</a:t>
            </a:r>
          </a:p>
          <a:p>
            <a:pPr marL="458787">
              <a:spcAft>
                <a:spcPts val="1800"/>
              </a:spcAft>
            </a:pPr>
            <a:r>
              <a:rPr lang="en-US" dirty="0"/>
              <a:t>T</a:t>
            </a:r>
            <a:r>
              <a:rPr lang="en-US" dirty="0" smtClean="0"/>
              <a:t>he </a:t>
            </a:r>
            <a:r>
              <a:rPr lang="en-US" dirty="0"/>
              <a:t>patient’s ECG indicated a possible acute MI requiring additional team action, planning and coordination </a:t>
            </a:r>
            <a:endParaRPr lang="en-US" dirty="0" smtClean="0"/>
          </a:p>
          <a:p>
            <a:pPr marL="115887" indent="0">
              <a:spcAft>
                <a:spcPts val="1800"/>
              </a:spcAft>
              <a:buNone/>
            </a:pPr>
            <a:r>
              <a:rPr lang="en-US" dirty="0" smtClean="0"/>
              <a:t>What </a:t>
            </a:r>
            <a:r>
              <a:rPr lang="en-US" dirty="0"/>
              <a:t>key information was shared in the </a:t>
            </a:r>
            <a:r>
              <a:rPr lang="en-US" dirty="0" smtClean="0"/>
              <a:t>huddle?</a:t>
            </a:r>
          </a:p>
          <a:p>
            <a:pPr marL="457200" indent="-228600">
              <a:spcAft>
                <a:spcPts val="1800"/>
              </a:spcAft>
            </a:pPr>
            <a:r>
              <a:rPr lang="en-US" dirty="0" smtClean="0"/>
              <a:t>Most </a:t>
            </a:r>
            <a:r>
              <a:rPr lang="en-US" dirty="0"/>
              <a:t>recent patient history and current </a:t>
            </a:r>
            <a:r>
              <a:rPr lang="en-US" dirty="0" smtClean="0"/>
              <a:t>status</a:t>
            </a:r>
          </a:p>
          <a:p>
            <a:pPr marL="457200" indent="-228600">
              <a:spcAft>
                <a:spcPts val="1800"/>
              </a:spcAft>
            </a:pPr>
            <a:r>
              <a:rPr lang="en-US" dirty="0" smtClean="0"/>
              <a:t>Distribution </a:t>
            </a:r>
            <a:r>
              <a:rPr lang="en-US" dirty="0"/>
              <a:t>of tasks and </a:t>
            </a:r>
            <a:r>
              <a:rPr lang="en-US" dirty="0" smtClean="0"/>
              <a:t>workload</a:t>
            </a:r>
          </a:p>
          <a:p>
            <a:pPr marL="457200" indent="-228600">
              <a:spcAft>
                <a:spcPts val="1800"/>
              </a:spcAft>
            </a:pPr>
            <a:r>
              <a:rPr lang="en-US" dirty="0" smtClean="0"/>
              <a:t>Emergent </a:t>
            </a:r>
            <a:r>
              <a:rPr lang="en-US" dirty="0"/>
              <a:t>plan of care</a:t>
            </a:r>
          </a:p>
        </p:txBody>
      </p:sp>
      <p:pic>
        <p:nvPicPr>
          <p:cNvPr id="4" name="Picture 3" title="Classroom slide number 13"/>
          <p:cNvPicPr>
            <a:picLocks noChangeAspect="1"/>
          </p:cNvPicPr>
          <p:nvPr>
            <p:custDataLst>
              <p:tags r:id="rId4"/>
            </p:custDataLst>
          </p:nvPr>
        </p:nvPicPr>
        <p:blipFill>
          <a:blip r:embed="rId8" cstate="email">
            <a:extLst>
              <a:ext uri="{28A0092B-C50C-407E-A947-70E740481C1C}">
                <a14:useLocalDpi xmlns:a14="http://schemas.microsoft.com/office/drawing/2010/main" val="0"/>
              </a:ext>
            </a:extLst>
          </a:blip>
          <a:stretch>
            <a:fillRect/>
          </a:stretch>
        </p:blipFill>
        <p:spPr>
          <a:xfrm>
            <a:off x="5271291" y="977339"/>
            <a:ext cx="3209320" cy="2406990"/>
          </a:xfrm>
          <a:prstGeom prst="rect">
            <a:avLst/>
          </a:prstGeom>
          <a:ln w="38100" cap="sq" cmpd="sng">
            <a:solidFill>
              <a:schemeClr val="bg1">
                <a:lumMod val="65000"/>
              </a:schemeClr>
            </a:solidFill>
            <a:miter lim="800000"/>
          </a:ln>
          <a:effectLst>
            <a:outerShdw blurRad="50800" dist="38100" dir="2700000" algn="tl" rotWithShape="0">
              <a:srgbClr val="000000">
                <a:alpha val="43000"/>
              </a:srgbClr>
            </a:outerShdw>
            <a:reflection stA="60000" endPos="20000" dist="38100" dir="5400000" sy="-100000" algn="bl" rotWithShape="0"/>
          </a:effectLst>
          <a:scene3d>
            <a:camera prst="perspectiveFront" fov="3300000">
              <a:rot lat="0" lon="1500000" rev="0"/>
            </a:camera>
            <a:lightRig rig="threePt" dir="t"/>
          </a:scene3d>
        </p:spPr>
      </p:pic>
      <p:sp>
        <p:nvSpPr>
          <p:cNvPr id="5" name="Rounded Rectangle 4" title="Download worksheet button"/>
          <p:cNvSpPr/>
          <p:nvPr>
            <p:custDataLst>
              <p:tags r:id="rId5"/>
            </p:custDataLst>
          </p:nvPr>
        </p:nvSpPr>
        <p:spPr>
          <a:xfrm>
            <a:off x="6047083" y="3878920"/>
            <a:ext cx="1847378" cy="458546"/>
          </a:xfrm>
          <a:prstGeom prst="roundRect">
            <a:avLst>
              <a:gd name="adj" fmla="val 8931"/>
            </a:avLst>
          </a:prstGeom>
          <a:solidFill>
            <a:srgbClr val="31859C"/>
          </a:solidFill>
          <a:effectLst>
            <a:outerShdw blurRad="50800" dist="25400" dir="27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lIns="91440" rtlCol="0" anchor="t" anchorCtr="0"/>
          <a:lstStyle/>
          <a:p>
            <a:pPr algn="ctr"/>
            <a:r>
              <a:rPr lang="en-US" sz="1200" b="1" dirty="0" smtClean="0"/>
              <a:t>See page 16 in the </a:t>
            </a:r>
            <a:r>
              <a:rPr lang="en-US" sz="1200" b="1" i="1" dirty="0" smtClean="0"/>
              <a:t>Instructor Guide</a:t>
            </a:r>
            <a:endParaRPr lang="en-US" sz="1200" b="1" i="1" dirty="0"/>
          </a:p>
        </p:txBody>
      </p:sp>
    </p:spTree>
    <p:custDataLst>
      <p:tags r:id="rId1"/>
    </p:custDataLst>
    <p:extLst>
      <p:ext uri="{BB962C8B-B14F-4D97-AF65-F5344CB8AC3E}">
        <p14:creationId xmlns:p14="http://schemas.microsoft.com/office/powerpoint/2010/main" val="123594440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005840" y="-2"/>
            <a:ext cx="8020074" cy="685800"/>
          </a:xfrm>
        </p:spPr>
        <p:txBody>
          <a:bodyPr>
            <a:normAutofit/>
          </a:bodyPr>
          <a:lstStyle/>
          <a:p>
            <a:r>
              <a:rPr lang="en-US" altLang="en-US" dirty="0"/>
              <a:t>Reviewing the Team’s Performance: Debrief</a:t>
            </a:r>
            <a:endParaRPr lang="en-US" dirty="0"/>
          </a:p>
        </p:txBody>
      </p:sp>
      <p:sp>
        <p:nvSpPr>
          <p:cNvPr id="3" name="Text Placeholder 2"/>
          <p:cNvSpPr>
            <a:spLocks noGrp="1"/>
          </p:cNvSpPr>
          <p:nvPr>
            <p:ph type="body" sz="quarter" idx="10"/>
            <p:custDataLst>
              <p:tags r:id="rId3"/>
            </p:custDataLst>
          </p:nvPr>
        </p:nvSpPr>
        <p:spPr/>
        <p:txBody>
          <a:bodyPr/>
          <a:lstStyle/>
          <a:p>
            <a:pPr>
              <a:spcBef>
                <a:spcPts val="600"/>
              </a:spcBef>
              <a:buNone/>
            </a:pPr>
            <a:r>
              <a:rPr lang="en-US" altLang="en-US" sz="2400" b="1" dirty="0"/>
              <a:t>Process Improvement</a:t>
            </a:r>
          </a:p>
          <a:p>
            <a:pPr>
              <a:spcBef>
                <a:spcPts val="600"/>
              </a:spcBef>
            </a:pPr>
            <a:r>
              <a:rPr lang="en-US" altLang="en-US" sz="2200" dirty="0"/>
              <a:t>Brief, informal information exchange and feedback sessions</a:t>
            </a:r>
          </a:p>
          <a:p>
            <a:pPr>
              <a:spcBef>
                <a:spcPts val="600"/>
              </a:spcBef>
            </a:pPr>
            <a:r>
              <a:rPr lang="en-US" altLang="en-US" sz="2200" dirty="0"/>
              <a:t>Occur after an event or shift</a:t>
            </a:r>
          </a:p>
          <a:p>
            <a:pPr>
              <a:spcBef>
                <a:spcPts val="600"/>
              </a:spcBef>
            </a:pPr>
            <a:r>
              <a:rPr lang="en-US" altLang="en-US" sz="2200" dirty="0"/>
              <a:t>Designed to improve teamwork skills</a:t>
            </a:r>
          </a:p>
          <a:p>
            <a:pPr>
              <a:spcBef>
                <a:spcPts val="600"/>
              </a:spcBef>
            </a:pPr>
            <a:r>
              <a:rPr lang="en-US" altLang="en-US" sz="2200" dirty="0"/>
              <a:t>Designed to improve outcomes</a:t>
            </a:r>
          </a:p>
          <a:p>
            <a:pPr lvl="1">
              <a:spcBef>
                <a:spcPts val="600"/>
              </a:spcBef>
            </a:pPr>
            <a:r>
              <a:rPr lang="en-US" altLang="en-US" dirty="0"/>
              <a:t>An accurate recounting of key events</a:t>
            </a:r>
          </a:p>
          <a:p>
            <a:pPr lvl="1">
              <a:spcBef>
                <a:spcPts val="600"/>
              </a:spcBef>
            </a:pPr>
            <a:r>
              <a:rPr lang="en-US" altLang="en-US" dirty="0"/>
              <a:t>Analysis of why the event occurred</a:t>
            </a:r>
          </a:p>
          <a:p>
            <a:pPr lvl="1">
              <a:spcBef>
                <a:spcPts val="600"/>
              </a:spcBef>
            </a:pPr>
            <a:r>
              <a:rPr lang="en-US" altLang="en-US" dirty="0"/>
              <a:t>Discussion of lessons learned and reinforcement of successes </a:t>
            </a:r>
          </a:p>
          <a:p>
            <a:pPr lvl="1">
              <a:spcBef>
                <a:spcPts val="600"/>
              </a:spcBef>
            </a:pPr>
            <a:r>
              <a:rPr lang="en-US" altLang="en-US" dirty="0"/>
              <a:t>Revised plan to incorporate lessons </a:t>
            </a:r>
            <a:r>
              <a:rPr lang="en-US" altLang="en-US" dirty="0" smtClean="0"/>
              <a:t>learned</a:t>
            </a:r>
            <a:endParaRPr lang="en-US" altLang="en-US" dirty="0"/>
          </a:p>
        </p:txBody>
      </p:sp>
    </p:spTree>
    <p:custDataLst>
      <p:tags r:id="rId1"/>
    </p:custDataLst>
    <p:extLst>
      <p:ext uri="{BB962C8B-B14F-4D97-AF65-F5344CB8AC3E}">
        <p14:creationId xmlns:p14="http://schemas.microsoft.com/office/powerpoint/2010/main" val="51742482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005840" y="-2"/>
            <a:ext cx="8020074" cy="685800"/>
          </a:xfrm>
        </p:spPr>
        <p:txBody>
          <a:bodyPr>
            <a:normAutofit/>
          </a:bodyPr>
          <a:lstStyle/>
          <a:p>
            <a:r>
              <a:rPr lang="en-US" dirty="0" smtClean="0"/>
              <a:t>Debrief Checklist</a:t>
            </a:r>
            <a:endParaRPr lang="en-US" dirty="0"/>
          </a:p>
        </p:txBody>
      </p:sp>
      <p:sp>
        <p:nvSpPr>
          <p:cNvPr id="3" name="Text Placeholder 2"/>
          <p:cNvSpPr>
            <a:spLocks noGrp="1"/>
          </p:cNvSpPr>
          <p:nvPr>
            <p:ph type="body" sz="quarter" idx="10"/>
            <p:custDataLst>
              <p:tags r:id="rId3"/>
            </p:custDataLst>
          </p:nvPr>
        </p:nvSpPr>
        <p:spPr>
          <a:xfrm>
            <a:off x="182878" y="768097"/>
            <a:ext cx="4329487" cy="782408"/>
          </a:xfrm>
        </p:spPr>
        <p:txBody>
          <a:bodyPr/>
          <a:lstStyle/>
          <a:p>
            <a:pPr marL="0" indent="0">
              <a:buNone/>
            </a:pPr>
            <a:r>
              <a:rPr lang="en-US" dirty="0"/>
              <a:t>Facilitate the discussion </a:t>
            </a:r>
            <a:r>
              <a:rPr lang="en-US" dirty="0" smtClean="0"/>
              <a:t>by </a:t>
            </a:r>
            <a:r>
              <a:rPr lang="en-US" dirty="0"/>
              <a:t>asking questions related to team </a:t>
            </a:r>
            <a:r>
              <a:rPr lang="en-US" dirty="0" smtClean="0"/>
              <a:t>performance</a:t>
            </a:r>
            <a:endParaRPr lang="en-US" dirty="0"/>
          </a:p>
        </p:txBody>
      </p:sp>
      <p:sp>
        <p:nvSpPr>
          <p:cNvPr id="4" name="Text Placeholder 2"/>
          <p:cNvSpPr txBox="1">
            <a:spLocks/>
          </p:cNvSpPr>
          <p:nvPr>
            <p:custDataLst>
              <p:tags r:id="rId4"/>
            </p:custDataLst>
          </p:nvPr>
        </p:nvSpPr>
        <p:spPr>
          <a:xfrm>
            <a:off x="4664765" y="768095"/>
            <a:ext cx="4329487" cy="782409"/>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000" kern="1200">
                <a:solidFill>
                  <a:srgbClr val="3B3B3B"/>
                </a:solidFill>
                <a:latin typeface="+mn-lt"/>
                <a:ea typeface="+mn-ea"/>
                <a:cs typeface="Arial"/>
              </a:defRPr>
            </a:lvl1pPr>
            <a:lvl2pPr marL="742950" indent="-285750" algn="l" defTabSz="457200" rtl="0" eaLnBrk="1" latinLnBrk="0" hangingPunct="1">
              <a:spcBef>
                <a:spcPct val="20000"/>
              </a:spcBef>
              <a:buFont typeface="Arial"/>
              <a:buChar char="–"/>
              <a:defRPr sz="2000" b="0" i="0" u="none" kern="1200">
                <a:solidFill>
                  <a:srgbClr val="3B3B3B"/>
                </a:solidFill>
                <a:latin typeface="+mn-lt"/>
                <a:ea typeface="+mn-ea"/>
                <a:cs typeface="Arial"/>
              </a:defRPr>
            </a:lvl2pPr>
            <a:lvl3pPr marL="1143000" indent="-228600" algn="l" defTabSz="457200" rtl="0" eaLnBrk="1" latinLnBrk="0" hangingPunct="1">
              <a:spcBef>
                <a:spcPct val="20000"/>
              </a:spcBef>
              <a:buFont typeface="Arial"/>
              <a:buChar char="•"/>
              <a:defRPr sz="2000" kern="1200">
                <a:solidFill>
                  <a:srgbClr val="3B3B3B"/>
                </a:solidFill>
                <a:latin typeface="+mn-lt"/>
                <a:ea typeface="+mn-ea"/>
                <a:cs typeface="Arial"/>
              </a:defRPr>
            </a:lvl3pPr>
            <a:lvl4pPr marL="1600200" indent="-228600" algn="l" defTabSz="457200" rtl="0" eaLnBrk="1" latinLnBrk="0" hangingPunct="1">
              <a:spcBef>
                <a:spcPct val="20000"/>
              </a:spcBef>
              <a:buFont typeface="Arial"/>
              <a:buChar char="–"/>
              <a:defRPr sz="2000" kern="1200">
                <a:solidFill>
                  <a:srgbClr val="3B3B3B"/>
                </a:solidFill>
                <a:latin typeface="+mn-lt"/>
                <a:ea typeface="+mn-ea"/>
                <a:cs typeface="Arial"/>
              </a:defRPr>
            </a:lvl4pPr>
            <a:lvl5pPr marL="2057400" indent="-228600" algn="l" defTabSz="457200" rtl="0" eaLnBrk="1" latinLnBrk="0" hangingPunct="1">
              <a:spcBef>
                <a:spcPct val="20000"/>
              </a:spcBef>
              <a:buFont typeface="Arial"/>
              <a:buChar char="»"/>
              <a:defRPr sz="2000" kern="1200">
                <a:solidFill>
                  <a:srgbClr val="3B3B3B"/>
                </a:solidFill>
                <a:latin typeface="+mn-lt"/>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dirty="0"/>
              <a:t>Recap the situation, background, and key events that </a:t>
            </a:r>
            <a:r>
              <a:rPr lang="en-US" dirty="0" smtClean="0"/>
              <a:t>occurred</a:t>
            </a:r>
            <a:endParaRPr lang="en-US" dirty="0"/>
          </a:p>
        </p:txBody>
      </p:sp>
      <p:pic>
        <p:nvPicPr>
          <p:cNvPr id="5" name="Picture 34" descr="Penguin team having a debrief"/>
          <p:cNvPicPr>
            <a:picLocks noChangeAspect="1" noChangeArrowheads="1"/>
          </p:cNvPicPr>
          <p:nvPr/>
        </p:nvPicPr>
        <p:blipFill>
          <a:blip r:embed="rId9" cstate="print">
            <a:clrChange>
              <a:clrFrom>
                <a:srgbClr val="FEFDF8"/>
              </a:clrFrom>
              <a:clrTo>
                <a:srgbClr val="FEFDF8">
                  <a:alpha val="0"/>
                </a:srgbClr>
              </a:clrTo>
            </a:clrChange>
          </a:blip>
          <a:srcRect/>
          <a:stretch>
            <a:fillRect/>
          </a:stretch>
        </p:blipFill>
        <p:spPr bwMode="auto">
          <a:xfrm>
            <a:off x="722326" y="1766484"/>
            <a:ext cx="3621074" cy="2260239"/>
          </a:xfrm>
          <a:prstGeom prst="rect">
            <a:avLst/>
          </a:prstGeom>
          <a:noFill/>
          <a:ln w="9525">
            <a:noFill/>
            <a:miter lim="800000"/>
            <a:headEnd/>
            <a:tailEnd/>
          </a:ln>
        </p:spPr>
      </p:pic>
      <p:graphicFrame>
        <p:nvGraphicFramePr>
          <p:cNvPr id="6" name="Group 95" descr="Image of checklist. Heading is topic. Communication clear? Roles and responsibilities understood? Situation awareness maintained? Workload distribution? Did we ask for or offer assistance? Were errors made or avoided? What went well, what should change, what can improve?"/>
          <p:cNvGraphicFramePr>
            <a:graphicFrameLocks/>
          </p:cNvGraphicFramePr>
          <p:nvPr>
            <p:custDataLst>
              <p:tags r:id="rId5"/>
            </p:custDataLst>
            <p:extLst>
              <p:ext uri="{D42A27DB-BD31-4B8C-83A1-F6EECF244321}">
                <p14:modId xmlns:p14="http://schemas.microsoft.com/office/powerpoint/2010/main" val="487455210"/>
              </p:ext>
            </p:extLst>
          </p:nvPr>
        </p:nvGraphicFramePr>
        <p:xfrm>
          <a:off x="5138531" y="1632801"/>
          <a:ext cx="3409122" cy="3046575"/>
        </p:xfrm>
        <a:graphic>
          <a:graphicData uri="http://schemas.openxmlformats.org/drawingml/2006/table">
            <a:tbl>
              <a:tblPr/>
              <a:tblGrid>
                <a:gridCol w="3409122">
                  <a:extLst>
                    <a:ext uri="{9D8B030D-6E8A-4147-A177-3AD203B41FA5}">
                      <a16:colId xmlns:a16="http://schemas.microsoft.com/office/drawing/2014/main" val="20000"/>
                    </a:ext>
                  </a:extLst>
                </a:gridCol>
              </a:tblGrid>
              <a:tr h="296873">
                <a:tc>
                  <a:txBody>
                    <a:bodyPr/>
                    <a:lstStyle/>
                    <a:p>
                      <a:pPr marL="0" marR="0" lvl="0" indent="0" algn="ctr" defTabSz="914400" rtl="0" eaLnBrk="1" fontAlgn="base" latinLnBrk="0" hangingPunct="1">
                        <a:lnSpc>
                          <a:spcPct val="95000"/>
                        </a:lnSpc>
                        <a:spcBef>
                          <a:spcPct val="0"/>
                        </a:spcBef>
                        <a:spcAft>
                          <a:spcPct val="0"/>
                        </a:spcAft>
                        <a:buClr>
                          <a:schemeClr val="folHlink"/>
                        </a:buClr>
                        <a:buSzPct val="90000"/>
                        <a:buFont typeface="Wingdings" pitchFamily="2" charset="2"/>
                        <a:buNone/>
                        <a:tabLst/>
                      </a:pPr>
                      <a:r>
                        <a:rPr kumimoji="0" lang="en-US" sz="1600" b="1" i="0" u="none" strike="noStrike" cap="none" normalizeH="0" baseline="0" dirty="0" smtClean="0">
                          <a:ln>
                            <a:noFill/>
                          </a:ln>
                          <a:solidFill>
                            <a:schemeClr val="tx1"/>
                          </a:solidFill>
                          <a:effectLst/>
                          <a:latin typeface="Arial" charset="0"/>
                        </a:rPr>
                        <a:t>TOPIC</a:t>
                      </a:r>
                      <a:r>
                        <a:rPr kumimoji="0" lang="en-US" sz="1600" b="0" i="0" u="none" strike="noStrike" cap="none" normalizeH="0" baseline="0" dirty="0" smtClean="0">
                          <a:ln>
                            <a:noFill/>
                          </a:ln>
                          <a:solidFill>
                            <a:schemeClr val="tx1"/>
                          </a:solidFill>
                          <a:effectLst/>
                          <a:latin typeface="Arial" charset="0"/>
                        </a:rPr>
                        <a:t> </a:t>
                      </a:r>
                    </a:p>
                  </a:txBody>
                  <a:tcPr marT="45724" marB="45724" anchor="ctr" horzOverflow="overflow">
                    <a:lnL w="12700" cap="flat" cmpd="sng" algn="ctr">
                      <a:solidFill>
                        <a:srgbClr val="E1393E"/>
                      </a:solidFill>
                      <a:prstDash val="solid"/>
                      <a:round/>
                      <a:headEnd type="none" w="med" len="med"/>
                      <a:tailEnd type="none" w="med" len="med"/>
                    </a:lnL>
                    <a:lnR w="12700" cap="flat" cmpd="sng" algn="ctr">
                      <a:solidFill>
                        <a:srgbClr val="E1393E"/>
                      </a:solidFill>
                      <a:prstDash val="solid"/>
                      <a:round/>
                      <a:headEnd type="none" w="med" len="med"/>
                      <a:tailEnd type="none" w="med" len="med"/>
                    </a:lnR>
                    <a:lnT w="12700" cap="flat" cmpd="sng" algn="ctr">
                      <a:solidFill>
                        <a:srgbClr val="E1393E"/>
                      </a:solidFill>
                      <a:prstDash val="solid"/>
                      <a:round/>
                      <a:headEnd type="none" w="med" len="med"/>
                      <a:tailEnd type="none" w="med" len="med"/>
                    </a:lnT>
                    <a:lnB w="12700" cap="flat" cmpd="sng" algn="ctr">
                      <a:solidFill>
                        <a:srgbClr val="E1393E"/>
                      </a:solidFill>
                      <a:prstDash val="solid"/>
                      <a:round/>
                      <a:headEnd type="none" w="med" len="med"/>
                      <a:tailEnd type="none" w="med" len="med"/>
                    </a:lnB>
                    <a:lnTlToBr>
                      <a:noFill/>
                    </a:lnTlToBr>
                    <a:lnBlToTr>
                      <a:noFill/>
                    </a:lnBlToTr>
                    <a:solidFill>
                      <a:srgbClr val="F5EE8B"/>
                    </a:solidFill>
                  </a:tcPr>
                </a:tc>
                <a:extLst>
                  <a:ext uri="{0D108BD9-81ED-4DB2-BD59-A6C34878D82A}">
                    <a16:rowId xmlns:a16="http://schemas.microsoft.com/office/drawing/2014/main" val="10000"/>
                  </a:ext>
                </a:extLst>
              </a:tr>
              <a:tr h="296873">
                <a:tc>
                  <a:txBody>
                    <a:bodyPr/>
                    <a:lstStyle/>
                    <a:p>
                      <a:pPr marL="285750" marR="0" lvl="0" indent="-285750" algn="l" defTabSz="914400" rtl="0" eaLnBrk="1" fontAlgn="base" latinLnBrk="0" hangingPunct="1">
                        <a:lnSpc>
                          <a:spcPct val="95000"/>
                        </a:lnSpc>
                        <a:spcBef>
                          <a:spcPct val="0"/>
                        </a:spcBef>
                        <a:spcAft>
                          <a:spcPct val="0"/>
                        </a:spcAft>
                        <a:buClr>
                          <a:schemeClr val="folHlink"/>
                        </a:buClr>
                        <a:buSzPct val="120000"/>
                        <a:buFont typeface="Wingdings" pitchFamily="2" charset="2"/>
                        <a:buChar char="ü"/>
                        <a:tabLst/>
                      </a:pPr>
                      <a:r>
                        <a:rPr kumimoji="0" lang="en-US" sz="1400" b="0" i="0" u="none" strike="noStrike" cap="none" normalizeH="0" baseline="0" dirty="0" smtClean="0">
                          <a:ln>
                            <a:noFill/>
                          </a:ln>
                          <a:solidFill>
                            <a:schemeClr val="tx1"/>
                          </a:solidFill>
                          <a:effectLst/>
                          <a:latin typeface="Arial" charset="0"/>
                        </a:rPr>
                        <a:t>Communication clear?</a:t>
                      </a:r>
                    </a:p>
                  </a:txBody>
                  <a:tcPr marT="45724" marB="45724" anchor="ctr" horzOverflow="overflow">
                    <a:lnL w="12700" cap="flat" cmpd="sng" algn="ctr">
                      <a:solidFill>
                        <a:srgbClr val="E1393E"/>
                      </a:solidFill>
                      <a:prstDash val="solid"/>
                      <a:round/>
                      <a:headEnd type="none" w="med" len="med"/>
                      <a:tailEnd type="none" w="med" len="med"/>
                    </a:lnL>
                    <a:lnR w="12700" cap="flat" cmpd="sng" algn="ctr">
                      <a:solidFill>
                        <a:srgbClr val="E1393E"/>
                      </a:solidFill>
                      <a:prstDash val="solid"/>
                      <a:round/>
                      <a:headEnd type="none" w="med" len="med"/>
                      <a:tailEnd type="none" w="med" len="med"/>
                    </a:lnR>
                    <a:lnT w="12700" cap="flat" cmpd="sng" algn="ctr">
                      <a:solidFill>
                        <a:srgbClr val="E1393E"/>
                      </a:solidFill>
                      <a:prstDash val="solid"/>
                      <a:round/>
                      <a:headEnd type="none" w="med" len="med"/>
                      <a:tailEnd type="none" w="med" len="med"/>
                    </a:lnT>
                    <a:lnB>
                      <a:noFill/>
                    </a:lnB>
                    <a:lnTlToBr>
                      <a:noFill/>
                    </a:lnTlToBr>
                    <a:lnBlToTr>
                      <a:noFill/>
                    </a:lnBlToTr>
                    <a:solidFill>
                      <a:srgbClr val="F5EE8B"/>
                    </a:solidFill>
                  </a:tcPr>
                </a:tc>
                <a:extLst>
                  <a:ext uri="{0D108BD9-81ED-4DB2-BD59-A6C34878D82A}">
                    <a16:rowId xmlns:a16="http://schemas.microsoft.com/office/drawing/2014/main" val="10001"/>
                  </a:ext>
                </a:extLst>
              </a:tr>
              <a:tr h="368767">
                <a:tc>
                  <a:txBody>
                    <a:bodyPr/>
                    <a:lstStyle/>
                    <a:p>
                      <a:pPr marL="285750" marR="0" lvl="0" indent="-285750" algn="l" defTabSz="914400" rtl="0" eaLnBrk="1" fontAlgn="base" latinLnBrk="0" hangingPunct="1">
                        <a:lnSpc>
                          <a:spcPct val="95000"/>
                        </a:lnSpc>
                        <a:spcBef>
                          <a:spcPct val="0"/>
                        </a:spcBef>
                        <a:spcAft>
                          <a:spcPct val="0"/>
                        </a:spcAft>
                        <a:buClr>
                          <a:schemeClr val="folHlink"/>
                        </a:buClr>
                        <a:buSzPct val="120000"/>
                        <a:buFont typeface="Wingdings" pitchFamily="2" charset="2"/>
                        <a:buChar char="ü"/>
                        <a:tabLst/>
                      </a:pPr>
                      <a:r>
                        <a:rPr kumimoji="0" lang="en-US" sz="1400" b="0" i="0" u="none" strike="noStrike" cap="none" normalizeH="0" baseline="0" dirty="0" smtClean="0">
                          <a:ln>
                            <a:noFill/>
                          </a:ln>
                          <a:solidFill>
                            <a:schemeClr val="tx1"/>
                          </a:solidFill>
                          <a:effectLst/>
                          <a:latin typeface="Arial" charset="0"/>
                        </a:rPr>
                        <a:t>Roles and responsibilities understood?</a:t>
                      </a:r>
                    </a:p>
                  </a:txBody>
                  <a:tcPr marT="45724" marB="45724" anchor="ctr" horzOverflow="overflow">
                    <a:lnL w="12700" cap="flat" cmpd="sng" algn="ctr">
                      <a:solidFill>
                        <a:srgbClr val="E1393E"/>
                      </a:solidFill>
                      <a:prstDash val="solid"/>
                      <a:round/>
                      <a:headEnd type="none" w="med" len="med"/>
                      <a:tailEnd type="none" w="med" len="med"/>
                    </a:lnL>
                    <a:lnR w="12700" cap="flat" cmpd="sng" algn="ctr">
                      <a:solidFill>
                        <a:srgbClr val="E1393E"/>
                      </a:solidFill>
                      <a:prstDash val="solid"/>
                      <a:round/>
                      <a:headEnd type="none" w="med" len="med"/>
                      <a:tailEnd type="none" w="med" len="med"/>
                    </a:lnR>
                    <a:lnT>
                      <a:noFill/>
                    </a:lnT>
                    <a:lnB>
                      <a:noFill/>
                    </a:lnB>
                    <a:lnTlToBr>
                      <a:noFill/>
                    </a:lnTlToBr>
                    <a:lnBlToTr>
                      <a:noFill/>
                    </a:lnBlToTr>
                    <a:solidFill>
                      <a:srgbClr val="F5EE8B"/>
                    </a:solidFill>
                  </a:tcPr>
                </a:tc>
                <a:extLst>
                  <a:ext uri="{0D108BD9-81ED-4DB2-BD59-A6C34878D82A}">
                    <a16:rowId xmlns:a16="http://schemas.microsoft.com/office/drawing/2014/main" val="10002"/>
                  </a:ext>
                </a:extLst>
              </a:tr>
              <a:tr h="368767">
                <a:tc>
                  <a:txBody>
                    <a:bodyPr/>
                    <a:lstStyle/>
                    <a:p>
                      <a:pPr marL="285750" marR="0" lvl="0" indent="-285750" algn="l" defTabSz="914400" rtl="0" eaLnBrk="1" fontAlgn="base" latinLnBrk="0" hangingPunct="1">
                        <a:lnSpc>
                          <a:spcPct val="95000"/>
                        </a:lnSpc>
                        <a:spcBef>
                          <a:spcPct val="0"/>
                        </a:spcBef>
                        <a:spcAft>
                          <a:spcPct val="0"/>
                        </a:spcAft>
                        <a:buClr>
                          <a:schemeClr val="folHlink"/>
                        </a:buClr>
                        <a:buSzPct val="120000"/>
                        <a:buFont typeface="Wingdings" pitchFamily="2" charset="2"/>
                        <a:buChar char="ü"/>
                        <a:tabLst/>
                      </a:pPr>
                      <a:r>
                        <a:rPr kumimoji="0" lang="en-US" sz="1400" b="0" i="0" u="none" strike="noStrike" cap="none" normalizeH="0" baseline="0" dirty="0" smtClean="0">
                          <a:ln>
                            <a:noFill/>
                          </a:ln>
                          <a:solidFill>
                            <a:schemeClr val="tx1"/>
                          </a:solidFill>
                          <a:effectLst/>
                          <a:latin typeface="Arial" charset="0"/>
                        </a:rPr>
                        <a:t>Situation awareness maintained?</a:t>
                      </a:r>
                    </a:p>
                  </a:txBody>
                  <a:tcPr marT="45724" marB="45724" anchor="ctr" horzOverflow="overflow">
                    <a:lnL w="12700" cap="flat" cmpd="sng" algn="ctr">
                      <a:solidFill>
                        <a:srgbClr val="E1393E"/>
                      </a:solidFill>
                      <a:prstDash val="solid"/>
                      <a:round/>
                      <a:headEnd type="none" w="med" len="med"/>
                      <a:tailEnd type="none" w="med" len="med"/>
                    </a:lnL>
                    <a:lnR w="12700" cap="flat" cmpd="sng" algn="ctr">
                      <a:solidFill>
                        <a:srgbClr val="E1393E"/>
                      </a:solidFill>
                      <a:prstDash val="solid"/>
                      <a:round/>
                      <a:headEnd type="none" w="med" len="med"/>
                      <a:tailEnd type="none" w="med" len="med"/>
                    </a:lnR>
                    <a:lnT>
                      <a:noFill/>
                    </a:lnT>
                    <a:lnB>
                      <a:noFill/>
                    </a:lnB>
                    <a:lnTlToBr>
                      <a:noFill/>
                    </a:lnTlToBr>
                    <a:lnBlToTr>
                      <a:noFill/>
                    </a:lnBlToTr>
                    <a:solidFill>
                      <a:srgbClr val="F5EE8B"/>
                    </a:solidFill>
                  </a:tcPr>
                </a:tc>
                <a:extLst>
                  <a:ext uri="{0D108BD9-81ED-4DB2-BD59-A6C34878D82A}">
                    <a16:rowId xmlns:a16="http://schemas.microsoft.com/office/drawing/2014/main" val="10003"/>
                  </a:ext>
                </a:extLst>
              </a:tr>
              <a:tr h="296873">
                <a:tc>
                  <a:txBody>
                    <a:bodyPr/>
                    <a:lstStyle/>
                    <a:p>
                      <a:pPr marL="285750" marR="0" lvl="0" indent="-285750" algn="l" defTabSz="914400" rtl="0" eaLnBrk="1" fontAlgn="base" latinLnBrk="0" hangingPunct="1">
                        <a:lnSpc>
                          <a:spcPct val="95000"/>
                        </a:lnSpc>
                        <a:spcBef>
                          <a:spcPct val="0"/>
                        </a:spcBef>
                        <a:spcAft>
                          <a:spcPct val="0"/>
                        </a:spcAft>
                        <a:buClr>
                          <a:schemeClr val="folHlink"/>
                        </a:buClr>
                        <a:buSzPct val="120000"/>
                        <a:buFont typeface="Wingdings" pitchFamily="2" charset="2"/>
                        <a:buChar char="ü"/>
                        <a:tabLst/>
                      </a:pPr>
                      <a:r>
                        <a:rPr kumimoji="0" lang="en-US" sz="1400" b="0" i="0" u="none" strike="noStrike" cap="none" normalizeH="0" baseline="0" smtClean="0">
                          <a:ln>
                            <a:noFill/>
                          </a:ln>
                          <a:solidFill>
                            <a:schemeClr val="tx1"/>
                          </a:solidFill>
                          <a:effectLst/>
                          <a:latin typeface="Arial" charset="0"/>
                        </a:rPr>
                        <a:t>Workload distribution?</a:t>
                      </a:r>
                    </a:p>
                  </a:txBody>
                  <a:tcPr marT="45724" marB="45724" anchor="ctr" horzOverflow="overflow">
                    <a:lnL w="12700" cap="flat" cmpd="sng" algn="ctr">
                      <a:solidFill>
                        <a:srgbClr val="E1393E"/>
                      </a:solidFill>
                      <a:prstDash val="solid"/>
                      <a:round/>
                      <a:headEnd type="none" w="med" len="med"/>
                      <a:tailEnd type="none" w="med" len="med"/>
                    </a:lnL>
                    <a:lnR w="12700" cap="flat" cmpd="sng" algn="ctr">
                      <a:solidFill>
                        <a:srgbClr val="E1393E"/>
                      </a:solidFill>
                      <a:prstDash val="solid"/>
                      <a:round/>
                      <a:headEnd type="none" w="med" len="med"/>
                      <a:tailEnd type="none" w="med" len="med"/>
                    </a:lnR>
                    <a:lnT>
                      <a:noFill/>
                    </a:lnT>
                    <a:lnB>
                      <a:noFill/>
                    </a:lnB>
                    <a:lnTlToBr>
                      <a:noFill/>
                    </a:lnTlToBr>
                    <a:lnBlToTr>
                      <a:noFill/>
                    </a:lnBlToTr>
                    <a:solidFill>
                      <a:srgbClr val="F5EE8B"/>
                    </a:solidFill>
                  </a:tcPr>
                </a:tc>
                <a:extLst>
                  <a:ext uri="{0D108BD9-81ED-4DB2-BD59-A6C34878D82A}">
                    <a16:rowId xmlns:a16="http://schemas.microsoft.com/office/drawing/2014/main" val="10004"/>
                  </a:ext>
                </a:extLst>
              </a:tr>
              <a:tr h="368767">
                <a:tc>
                  <a:txBody>
                    <a:bodyPr/>
                    <a:lstStyle/>
                    <a:p>
                      <a:pPr marL="285750" marR="0" lvl="0" indent="-285750" algn="l" defTabSz="914400" rtl="0" eaLnBrk="1" fontAlgn="base" latinLnBrk="0" hangingPunct="1">
                        <a:lnSpc>
                          <a:spcPct val="95000"/>
                        </a:lnSpc>
                        <a:spcBef>
                          <a:spcPct val="0"/>
                        </a:spcBef>
                        <a:spcAft>
                          <a:spcPct val="0"/>
                        </a:spcAft>
                        <a:buClr>
                          <a:schemeClr val="folHlink"/>
                        </a:buClr>
                        <a:buSzPct val="120000"/>
                        <a:buFont typeface="Wingdings" pitchFamily="2" charset="2"/>
                        <a:buChar char="ü"/>
                        <a:tabLst/>
                      </a:pPr>
                      <a:r>
                        <a:rPr kumimoji="0" lang="en-US" sz="1400" b="0" i="0" u="none" strike="noStrike" cap="none" normalizeH="0" baseline="0" dirty="0" smtClean="0">
                          <a:ln>
                            <a:noFill/>
                          </a:ln>
                          <a:solidFill>
                            <a:schemeClr val="tx1"/>
                          </a:solidFill>
                          <a:effectLst/>
                          <a:latin typeface="Arial" charset="0"/>
                        </a:rPr>
                        <a:t>Did we ask for or offer assistance?</a:t>
                      </a:r>
                    </a:p>
                  </a:txBody>
                  <a:tcPr marT="45724" marB="45724" anchor="ctr" horzOverflow="overflow">
                    <a:lnL w="12700" cap="flat" cmpd="sng" algn="ctr">
                      <a:solidFill>
                        <a:srgbClr val="E1393E"/>
                      </a:solidFill>
                      <a:prstDash val="solid"/>
                      <a:round/>
                      <a:headEnd type="none" w="med" len="med"/>
                      <a:tailEnd type="none" w="med" len="med"/>
                    </a:lnL>
                    <a:lnR w="12700" cap="flat" cmpd="sng" algn="ctr">
                      <a:solidFill>
                        <a:srgbClr val="E1393E"/>
                      </a:solidFill>
                      <a:prstDash val="solid"/>
                      <a:round/>
                      <a:headEnd type="none" w="med" len="med"/>
                      <a:tailEnd type="none" w="med" len="med"/>
                    </a:lnR>
                    <a:lnT>
                      <a:noFill/>
                    </a:lnT>
                    <a:lnB>
                      <a:noFill/>
                    </a:lnB>
                    <a:lnTlToBr>
                      <a:noFill/>
                    </a:lnTlToBr>
                    <a:lnBlToTr>
                      <a:noFill/>
                    </a:lnBlToTr>
                    <a:solidFill>
                      <a:srgbClr val="F5EE8B"/>
                    </a:solidFill>
                  </a:tcPr>
                </a:tc>
                <a:extLst>
                  <a:ext uri="{0D108BD9-81ED-4DB2-BD59-A6C34878D82A}">
                    <a16:rowId xmlns:a16="http://schemas.microsoft.com/office/drawing/2014/main" val="10005"/>
                  </a:ext>
                </a:extLst>
              </a:tr>
              <a:tr h="368767">
                <a:tc>
                  <a:txBody>
                    <a:bodyPr/>
                    <a:lstStyle/>
                    <a:p>
                      <a:pPr marL="285750" marR="0" lvl="0" indent="-285750" algn="l" defTabSz="914400" rtl="0" eaLnBrk="1" fontAlgn="base" latinLnBrk="0" hangingPunct="1">
                        <a:lnSpc>
                          <a:spcPct val="95000"/>
                        </a:lnSpc>
                        <a:spcBef>
                          <a:spcPct val="0"/>
                        </a:spcBef>
                        <a:spcAft>
                          <a:spcPct val="0"/>
                        </a:spcAft>
                        <a:buClr>
                          <a:schemeClr val="folHlink"/>
                        </a:buClr>
                        <a:buSzPct val="120000"/>
                        <a:buFont typeface="Wingdings" pitchFamily="2" charset="2"/>
                        <a:buChar char="ü"/>
                        <a:tabLst/>
                      </a:pPr>
                      <a:r>
                        <a:rPr kumimoji="0" lang="en-US" sz="1400" b="0" i="0" u="none" strike="noStrike" cap="none" normalizeH="0" baseline="0" dirty="0" smtClean="0">
                          <a:ln>
                            <a:noFill/>
                          </a:ln>
                          <a:solidFill>
                            <a:schemeClr val="tx1"/>
                          </a:solidFill>
                          <a:effectLst/>
                          <a:latin typeface="Arial" charset="0"/>
                        </a:rPr>
                        <a:t>Were errors made or avoided?</a:t>
                      </a:r>
                    </a:p>
                  </a:txBody>
                  <a:tcPr marT="45724" marB="45724" anchor="ctr" horzOverflow="overflow">
                    <a:lnL w="12700" cap="flat" cmpd="sng" algn="ctr">
                      <a:solidFill>
                        <a:srgbClr val="E1393E"/>
                      </a:solidFill>
                      <a:prstDash val="solid"/>
                      <a:round/>
                      <a:headEnd type="none" w="med" len="med"/>
                      <a:tailEnd type="none" w="med" len="med"/>
                    </a:lnL>
                    <a:lnR w="12700" cap="flat" cmpd="sng" algn="ctr">
                      <a:solidFill>
                        <a:srgbClr val="E1393E"/>
                      </a:solidFill>
                      <a:prstDash val="solid"/>
                      <a:round/>
                      <a:headEnd type="none" w="med" len="med"/>
                      <a:tailEnd type="none" w="med" len="med"/>
                    </a:lnR>
                    <a:lnT>
                      <a:noFill/>
                    </a:lnT>
                    <a:lnB>
                      <a:noFill/>
                    </a:lnB>
                    <a:lnTlToBr>
                      <a:noFill/>
                    </a:lnTlToBr>
                    <a:lnBlToTr>
                      <a:noFill/>
                    </a:lnBlToTr>
                    <a:solidFill>
                      <a:srgbClr val="F5EE8B"/>
                    </a:solidFill>
                  </a:tcPr>
                </a:tc>
                <a:extLst>
                  <a:ext uri="{0D108BD9-81ED-4DB2-BD59-A6C34878D82A}">
                    <a16:rowId xmlns:a16="http://schemas.microsoft.com/office/drawing/2014/main" val="10006"/>
                  </a:ext>
                </a:extLst>
              </a:tr>
              <a:tr h="526600">
                <a:tc>
                  <a:txBody>
                    <a:bodyPr/>
                    <a:lstStyle/>
                    <a:p>
                      <a:pPr marL="285750" marR="0" lvl="0" indent="-285750" algn="l" defTabSz="914400" rtl="0" eaLnBrk="1" fontAlgn="base" latinLnBrk="0" hangingPunct="1">
                        <a:lnSpc>
                          <a:spcPct val="95000"/>
                        </a:lnSpc>
                        <a:spcBef>
                          <a:spcPct val="0"/>
                        </a:spcBef>
                        <a:spcAft>
                          <a:spcPct val="0"/>
                        </a:spcAft>
                        <a:buClr>
                          <a:schemeClr val="folHlink"/>
                        </a:buClr>
                        <a:buSzPct val="120000"/>
                        <a:buFont typeface="Wingdings" pitchFamily="2" charset="2"/>
                        <a:buChar char="ü"/>
                        <a:tabLst/>
                      </a:pPr>
                      <a:r>
                        <a:rPr kumimoji="0" lang="en-US" sz="1400" b="0" i="0" u="none" strike="noStrike" cap="none" normalizeH="0" baseline="0" dirty="0" smtClean="0">
                          <a:ln>
                            <a:noFill/>
                          </a:ln>
                          <a:solidFill>
                            <a:schemeClr val="tx1"/>
                          </a:solidFill>
                          <a:effectLst/>
                          <a:latin typeface="Arial" charset="0"/>
                        </a:rPr>
                        <a:t>What went well, what should change, what can improve?</a:t>
                      </a:r>
                    </a:p>
                  </a:txBody>
                  <a:tcPr marT="45724" marB="45724" anchor="ctr" horzOverflow="overflow">
                    <a:lnL w="12700" cap="flat" cmpd="sng" algn="ctr">
                      <a:solidFill>
                        <a:srgbClr val="E1393E"/>
                      </a:solidFill>
                      <a:prstDash val="solid"/>
                      <a:round/>
                      <a:headEnd type="none" w="med" len="med"/>
                      <a:tailEnd type="none" w="med" len="med"/>
                    </a:lnL>
                    <a:lnR w="12700" cap="flat" cmpd="sng" algn="ctr">
                      <a:solidFill>
                        <a:srgbClr val="E1393E"/>
                      </a:solidFill>
                      <a:prstDash val="solid"/>
                      <a:round/>
                      <a:headEnd type="none" w="med" len="med"/>
                      <a:tailEnd type="none" w="med" len="med"/>
                    </a:lnR>
                    <a:lnT>
                      <a:noFill/>
                    </a:lnT>
                    <a:lnB w="12700" cap="flat" cmpd="sng" algn="ctr">
                      <a:solidFill>
                        <a:srgbClr val="E1393E"/>
                      </a:solidFill>
                      <a:prstDash val="solid"/>
                      <a:round/>
                      <a:headEnd type="none" w="med" len="med"/>
                      <a:tailEnd type="none" w="med" len="med"/>
                    </a:lnB>
                    <a:lnTlToBr>
                      <a:noFill/>
                    </a:lnTlToBr>
                    <a:lnBlToTr>
                      <a:noFill/>
                    </a:lnBlToTr>
                    <a:solidFill>
                      <a:srgbClr val="F5EE8B"/>
                    </a:solidFill>
                  </a:tcPr>
                </a:tc>
                <a:extLst>
                  <a:ext uri="{0D108BD9-81ED-4DB2-BD59-A6C34878D82A}">
                    <a16:rowId xmlns:a16="http://schemas.microsoft.com/office/drawing/2014/main" val="10007"/>
                  </a:ext>
                </a:extLst>
              </a:tr>
            </a:tbl>
          </a:graphicData>
        </a:graphic>
      </p:graphicFrame>
      <p:sp>
        <p:nvSpPr>
          <p:cNvPr id="7" name="Rounded Rectangle 6" title="Download worksheet button"/>
          <p:cNvSpPr/>
          <p:nvPr>
            <p:custDataLst>
              <p:tags r:id="rId6"/>
            </p:custDataLst>
          </p:nvPr>
        </p:nvSpPr>
        <p:spPr>
          <a:xfrm>
            <a:off x="1008075" y="4371980"/>
            <a:ext cx="3118155" cy="267998"/>
          </a:xfrm>
          <a:prstGeom prst="roundRect">
            <a:avLst>
              <a:gd name="adj" fmla="val 8931"/>
            </a:avLst>
          </a:prstGeom>
          <a:solidFill>
            <a:srgbClr val="31859C"/>
          </a:solidFill>
          <a:effectLst>
            <a:outerShdw blurRad="50800" dist="25400" dir="27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lIns="91440" rtlCol="0" anchor="t" anchorCtr="0"/>
          <a:lstStyle/>
          <a:p>
            <a:pPr algn="ctr"/>
            <a:r>
              <a:rPr lang="en-US" sz="1200" b="1" dirty="0" smtClean="0"/>
              <a:t>See page 18 in the </a:t>
            </a:r>
            <a:r>
              <a:rPr lang="en-US" sz="1200" b="1" i="1" dirty="0" smtClean="0"/>
              <a:t>TeamSTEPPS Pocket Guide</a:t>
            </a:r>
            <a:endParaRPr lang="en-US" sz="1200" b="1" i="1" dirty="0"/>
          </a:p>
        </p:txBody>
      </p:sp>
    </p:spTree>
    <p:custDataLst>
      <p:tags r:id="rId1"/>
    </p:custDataLst>
    <p:extLst>
      <p:ext uri="{BB962C8B-B14F-4D97-AF65-F5344CB8AC3E}">
        <p14:creationId xmlns:p14="http://schemas.microsoft.com/office/powerpoint/2010/main" val="219501501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custDataLst>
              <p:tags r:id="rId2"/>
            </p:custDataLst>
          </p:nvPr>
        </p:nvSpPr>
        <p:spPr>
          <a:xfrm>
            <a:off x="1005840" y="-2"/>
            <a:ext cx="8020074" cy="685800"/>
          </a:xfrm>
        </p:spPr>
        <p:txBody>
          <a:bodyPr/>
          <a:lstStyle/>
          <a:p>
            <a:r>
              <a:rPr lang="en-US" dirty="0" smtClean="0"/>
              <a:t>Slide 16: Debrief Video</a:t>
            </a:r>
            <a:endParaRPr lang="en-US" dirty="0"/>
          </a:p>
        </p:txBody>
      </p:sp>
      <p:sp>
        <p:nvSpPr>
          <p:cNvPr id="6" name="Text Placeholder 5"/>
          <p:cNvSpPr>
            <a:spLocks noGrp="1"/>
          </p:cNvSpPr>
          <p:nvPr>
            <p:ph type="body" sz="quarter" idx="10"/>
            <p:custDataLst>
              <p:tags r:id="rId3"/>
            </p:custDataLst>
          </p:nvPr>
        </p:nvSpPr>
        <p:spPr>
          <a:xfrm>
            <a:off x="182880" y="768095"/>
            <a:ext cx="4531362" cy="4023360"/>
          </a:xfrm>
        </p:spPr>
        <p:txBody>
          <a:bodyPr>
            <a:normAutofit/>
          </a:bodyPr>
          <a:lstStyle/>
          <a:p>
            <a:pPr marL="0" indent="0">
              <a:spcAft>
                <a:spcPts val="1200"/>
              </a:spcAft>
              <a:buNone/>
            </a:pPr>
            <a:r>
              <a:rPr lang="en-US" dirty="0"/>
              <a:t>As you view the video, </a:t>
            </a:r>
            <a:r>
              <a:rPr lang="en-US" dirty="0" smtClean="0"/>
              <a:t>consider these questions</a:t>
            </a:r>
            <a:r>
              <a:rPr lang="en-US" dirty="0"/>
              <a:t>: </a:t>
            </a:r>
          </a:p>
          <a:p>
            <a:pPr indent="-173038">
              <a:spcAft>
                <a:spcPts val="1200"/>
              </a:spcAft>
            </a:pPr>
            <a:r>
              <a:rPr lang="en-US" dirty="0"/>
              <a:t>What were some of the positive effects from this debrief?</a:t>
            </a:r>
          </a:p>
          <a:p>
            <a:pPr indent="-173038">
              <a:spcAft>
                <a:spcPts val="1200"/>
              </a:spcAft>
            </a:pPr>
            <a:r>
              <a:rPr lang="en-US" dirty="0"/>
              <a:t>How would you describe the tone set by Dr. Upton for the debrief?</a:t>
            </a:r>
          </a:p>
        </p:txBody>
      </p:sp>
      <p:pic>
        <p:nvPicPr>
          <p:cNvPr id="7" name="Picture 6" descr="Classroom slide number 16">
            <a:hlinkClick r:id="rId9"/>
          </p:cNvPr>
          <p:cNvPicPr>
            <a:picLocks noChangeAspect="1"/>
          </p:cNvPicPr>
          <p:nvPr>
            <p:custDataLst>
              <p:tags r:id="rId4"/>
            </p:custDataLst>
          </p:nvPr>
        </p:nvPicPr>
        <p:blipFill>
          <a:blip r:embed="rId10" cstate="email">
            <a:extLst>
              <a:ext uri="{28A0092B-C50C-407E-A947-70E740481C1C}">
                <a14:useLocalDpi xmlns:a14="http://schemas.microsoft.com/office/drawing/2010/main" val="0"/>
              </a:ext>
            </a:extLst>
          </a:blip>
          <a:stretch>
            <a:fillRect/>
          </a:stretch>
        </p:blipFill>
        <p:spPr>
          <a:xfrm>
            <a:off x="4714241" y="977339"/>
            <a:ext cx="3927376" cy="2945532"/>
          </a:xfrm>
          <a:prstGeom prst="rect">
            <a:avLst/>
          </a:prstGeom>
          <a:ln w="38100" cap="sq" cmpd="sng">
            <a:solidFill>
              <a:schemeClr val="bg1">
                <a:lumMod val="65000"/>
              </a:schemeClr>
            </a:solidFill>
            <a:miter lim="800000"/>
          </a:ln>
          <a:effectLst>
            <a:outerShdw blurRad="50800" dist="38100" dir="2700000" algn="tl" rotWithShape="0">
              <a:srgbClr val="000000">
                <a:alpha val="43000"/>
              </a:srgbClr>
            </a:outerShdw>
            <a:reflection stA="60000" endPos="20000" dist="38100" dir="5400000" sy="-100000" algn="bl" rotWithShape="0"/>
          </a:effectLst>
          <a:scene3d>
            <a:camera prst="perspectiveFront" fov="3300000">
              <a:rot lat="0" lon="1500000" rev="0"/>
            </a:camera>
            <a:lightRig rig="threePt" dir="t"/>
          </a:scene3d>
        </p:spPr>
      </p:pic>
      <p:grpSp>
        <p:nvGrpSpPr>
          <p:cNvPr id="2" name="Group 1" descr="Text box on how to view video"/>
          <p:cNvGrpSpPr/>
          <p:nvPr/>
        </p:nvGrpSpPr>
        <p:grpSpPr>
          <a:xfrm>
            <a:off x="3115411" y="3349487"/>
            <a:ext cx="3036911" cy="1201578"/>
            <a:chOff x="3115411" y="3349487"/>
            <a:chExt cx="3036911" cy="1201578"/>
          </a:xfrm>
        </p:grpSpPr>
        <p:cxnSp>
          <p:nvCxnSpPr>
            <p:cNvPr id="9" name="Straight Connector 8"/>
            <p:cNvCxnSpPr/>
            <p:nvPr>
              <p:custDataLst>
                <p:tags r:id="rId5"/>
              </p:custDataLst>
            </p:nvPr>
          </p:nvCxnSpPr>
          <p:spPr>
            <a:xfrm flipV="1">
              <a:off x="5490425" y="3349487"/>
              <a:ext cx="661897" cy="467053"/>
            </a:xfrm>
            <a:prstGeom prst="line">
              <a:avLst/>
            </a:prstGeom>
            <a:ln w="50800" cap="rnd">
              <a:solidFill>
                <a:srgbClr val="31859C"/>
              </a:solidFill>
              <a:prstDash val="sysDot"/>
              <a:tailEnd type="triangle" w="med" len="med"/>
            </a:ln>
            <a:effectLst>
              <a:outerShdw blurRad="50800" dist="25400" dir="2700000" rotWithShape="0">
                <a:srgbClr val="000000">
                  <a:alpha val="35000"/>
                </a:srgbClr>
              </a:outerShdw>
            </a:effectLst>
          </p:spPr>
          <p:style>
            <a:lnRef idx="2">
              <a:schemeClr val="accent1"/>
            </a:lnRef>
            <a:fillRef idx="0">
              <a:schemeClr val="accent1"/>
            </a:fillRef>
            <a:effectRef idx="1">
              <a:schemeClr val="accent1"/>
            </a:effectRef>
            <a:fontRef idx="minor">
              <a:schemeClr val="tx1"/>
            </a:fontRef>
          </p:style>
        </p:cxnSp>
        <p:sp>
          <p:nvSpPr>
            <p:cNvPr id="8" name="Rounded Rectangle 7"/>
            <p:cNvSpPr/>
            <p:nvPr>
              <p:custDataLst>
                <p:tags r:id="rId6"/>
              </p:custDataLst>
            </p:nvPr>
          </p:nvSpPr>
          <p:spPr>
            <a:xfrm>
              <a:off x="3115411" y="3816540"/>
              <a:ext cx="2375014" cy="734525"/>
            </a:xfrm>
            <a:prstGeom prst="roundRect">
              <a:avLst>
                <a:gd name="adj" fmla="val 8931"/>
              </a:avLst>
            </a:prstGeom>
            <a:solidFill>
              <a:srgbClr val="31859C"/>
            </a:solidFill>
            <a:effectLst>
              <a:outerShdw blurRad="50800" dist="25400" dir="27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lIns="91440" rtlCol="0" anchor="t" anchorCtr="0"/>
            <a:lstStyle/>
            <a:p>
              <a:pPr algn="ctr"/>
              <a:r>
                <a:rPr lang="en-US" sz="1400" dirty="0"/>
                <a:t>Select the image to launch a web browser where you can watch the video</a:t>
              </a:r>
            </a:p>
          </p:txBody>
        </p:sp>
      </p:grpSp>
    </p:spTree>
    <p:custDataLst>
      <p:tags r:id="rId1"/>
    </p:custDataLst>
    <p:extLst>
      <p:ext uri="{BB962C8B-B14F-4D97-AF65-F5344CB8AC3E}">
        <p14:creationId xmlns:p14="http://schemas.microsoft.com/office/powerpoint/2010/main" val="396031511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005840" y="-2"/>
            <a:ext cx="8020074" cy="685800"/>
          </a:xfrm>
        </p:spPr>
        <p:txBody>
          <a:bodyPr>
            <a:normAutofit/>
          </a:bodyPr>
          <a:lstStyle/>
          <a:p>
            <a:r>
              <a:rPr lang="en-US" dirty="0" smtClean="0"/>
              <a:t>Slide 16: Debrief Video Discussion</a:t>
            </a:r>
            <a:endParaRPr lang="en-US" dirty="0"/>
          </a:p>
        </p:txBody>
      </p:sp>
      <p:sp>
        <p:nvSpPr>
          <p:cNvPr id="3" name="Text Placeholder 2"/>
          <p:cNvSpPr>
            <a:spLocks noGrp="1"/>
          </p:cNvSpPr>
          <p:nvPr>
            <p:ph type="body" sz="quarter" idx="10"/>
            <p:custDataLst>
              <p:tags r:id="rId3"/>
            </p:custDataLst>
          </p:nvPr>
        </p:nvSpPr>
        <p:spPr>
          <a:xfrm>
            <a:off x="182878" y="768096"/>
            <a:ext cx="5422792" cy="4018633"/>
          </a:xfrm>
        </p:spPr>
        <p:txBody>
          <a:bodyPr>
            <a:normAutofit fontScale="85000" lnSpcReduction="20000"/>
          </a:bodyPr>
          <a:lstStyle/>
          <a:p>
            <a:pPr marL="115887" indent="0">
              <a:spcAft>
                <a:spcPts val="600"/>
              </a:spcAft>
              <a:buNone/>
            </a:pPr>
            <a:r>
              <a:rPr lang="en-US" dirty="0"/>
              <a:t>Did you observe </a:t>
            </a:r>
            <a:r>
              <a:rPr lang="en-US" dirty="0" smtClean="0"/>
              <a:t>these from </a:t>
            </a:r>
            <a:r>
              <a:rPr lang="en-US" dirty="0"/>
              <a:t>Dr. Upton’s debrief?</a:t>
            </a:r>
          </a:p>
          <a:p>
            <a:pPr marL="457200" indent="-228600">
              <a:spcAft>
                <a:spcPts val="600"/>
              </a:spcAft>
            </a:pPr>
            <a:r>
              <a:rPr lang="en-US" dirty="0"/>
              <a:t>Team members shared best practices that improved </a:t>
            </a:r>
            <a:r>
              <a:rPr lang="en-US" dirty="0" smtClean="0"/>
              <a:t>performance</a:t>
            </a:r>
            <a:endParaRPr lang="en-US" dirty="0"/>
          </a:p>
          <a:p>
            <a:pPr marL="457200" indent="-228600">
              <a:spcAft>
                <a:spcPts val="600"/>
              </a:spcAft>
            </a:pPr>
            <a:r>
              <a:rPr lang="en-US" dirty="0"/>
              <a:t>All team members were encouraged to participate</a:t>
            </a:r>
          </a:p>
          <a:p>
            <a:pPr marL="457200" indent="-228600">
              <a:spcAft>
                <a:spcPts val="600"/>
              </a:spcAft>
            </a:pPr>
            <a:r>
              <a:rPr lang="en-US" dirty="0"/>
              <a:t>It reinforced that teamwork skills produce good outcomes</a:t>
            </a:r>
          </a:p>
          <a:p>
            <a:pPr marL="457200" indent="-228600">
              <a:spcAft>
                <a:spcPts val="600"/>
              </a:spcAft>
            </a:pPr>
            <a:r>
              <a:rPr lang="en-US" dirty="0" smtClean="0"/>
              <a:t>Self-learn </a:t>
            </a:r>
            <a:r>
              <a:rPr lang="en-US" dirty="0"/>
              <a:t>and provide </a:t>
            </a:r>
            <a:r>
              <a:rPr lang="en-US" dirty="0" smtClean="0"/>
              <a:t>a </a:t>
            </a:r>
            <a:r>
              <a:rPr lang="en-US" dirty="0"/>
              <a:t>teaching </a:t>
            </a:r>
            <a:r>
              <a:rPr lang="en-US" dirty="0" smtClean="0"/>
              <a:t>opportunity</a:t>
            </a:r>
            <a:endParaRPr lang="en-US" dirty="0"/>
          </a:p>
          <a:p>
            <a:pPr marL="115887" indent="0">
              <a:spcAft>
                <a:spcPts val="600"/>
              </a:spcAft>
              <a:buNone/>
            </a:pPr>
            <a:r>
              <a:rPr lang="en-US" dirty="0" smtClean="0"/>
              <a:t>Regarding the </a:t>
            </a:r>
            <a:r>
              <a:rPr lang="en-US" dirty="0"/>
              <a:t>tone Dr. Upton set for the </a:t>
            </a:r>
            <a:r>
              <a:rPr lang="en-US" dirty="0" smtClean="0"/>
              <a:t>debrief:</a:t>
            </a:r>
            <a:endParaRPr lang="en-US" dirty="0"/>
          </a:p>
          <a:p>
            <a:pPr marL="457200" indent="-228600">
              <a:spcAft>
                <a:spcPts val="600"/>
              </a:spcAft>
            </a:pPr>
            <a:r>
              <a:rPr lang="en-US" dirty="0"/>
              <a:t>Set a positive tone for open communication</a:t>
            </a:r>
          </a:p>
          <a:p>
            <a:pPr marL="457200" indent="-228600">
              <a:spcAft>
                <a:spcPts val="600"/>
              </a:spcAft>
            </a:pPr>
            <a:r>
              <a:rPr lang="en-US" dirty="0"/>
              <a:t>Encouraged feedback</a:t>
            </a:r>
          </a:p>
          <a:p>
            <a:pPr marL="457200" indent="-228600">
              <a:spcAft>
                <a:spcPts val="600"/>
              </a:spcAft>
            </a:pPr>
            <a:r>
              <a:rPr lang="en-US" dirty="0"/>
              <a:t>Facilitated lessons learned</a:t>
            </a:r>
          </a:p>
          <a:p>
            <a:pPr marL="457200" indent="-228600">
              <a:spcAft>
                <a:spcPts val="600"/>
              </a:spcAft>
            </a:pPr>
            <a:r>
              <a:rPr lang="en-US" dirty="0"/>
              <a:t>Reinforced team behaviors and successes with the team</a:t>
            </a:r>
          </a:p>
        </p:txBody>
      </p:sp>
      <p:pic>
        <p:nvPicPr>
          <p:cNvPr id="4" name="Picture 3" title="Classroom slide number 16"/>
          <p:cNvPicPr>
            <a:picLocks noChangeAspect="1"/>
          </p:cNvPicPr>
          <p:nvPr>
            <p:custDataLst>
              <p:tags r:id="rId4"/>
            </p:custDataLst>
          </p:nvPr>
        </p:nvPicPr>
        <p:blipFill>
          <a:blip r:embed="rId8" cstate="email">
            <a:extLst>
              <a:ext uri="{28A0092B-C50C-407E-A947-70E740481C1C}">
                <a14:useLocalDpi xmlns:a14="http://schemas.microsoft.com/office/drawing/2010/main" val="0"/>
              </a:ext>
            </a:extLst>
          </a:blip>
          <a:stretch>
            <a:fillRect/>
          </a:stretch>
        </p:blipFill>
        <p:spPr>
          <a:xfrm>
            <a:off x="5559596" y="977339"/>
            <a:ext cx="3030343" cy="2272757"/>
          </a:xfrm>
          <a:prstGeom prst="rect">
            <a:avLst/>
          </a:prstGeom>
          <a:ln w="38100" cap="sq" cmpd="sng">
            <a:solidFill>
              <a:schemeClr val="bg1">
                <a:lumMod val="65000"/>
              </a:schemeClr>
            </a:solidFill>
            <a:miter lim="800000"/>
          </a:ln>
          <a:effectLst>
            <a:outerShdw blurRad="50800" dist="38100" dir="2700000" algn="tl" rotWithShape="0">
              <a:srgbClr val="000000">
                <a:alpha val="43000"/>
              </a:srgbClr>
            </a:outerShdw>
            <a:reflection stA="60000" endPos="20000" dist="38100" dir="5400000" sy="-100000" algn="bl" rotWithShape="0"/>
          </a:effectLst>
          <a:scene3d>
            <a:camera prst="perspectiveFront" fov="3300000">
              <a:rot lat="0" lon="1500000" rev="0"/>
            </a:camera>
            <a:lightRig rig="threePt" dir="t"/>
          </a:scene3d>
        </p:spPr>
      </p:pic>
      <p:sp>
        <p:nvSpPr>
          <p:cNvPr id="5" name="Rounded Rectangle 4" title="Download worksheet button"/>
          <p:cNvSpPr/>
          <p:nvPr>
            <p:custDataLst>
              <p:tags r:id="rId5"/>
            </p:custDataLst>
          </p:nvPr>
        </p:nvSpPr>
        <p:spPr>
          <a:xfrm>
            <a:off x="6257791" y="3821770"/>
            <a:ext cx="1847378" cy="458546"/>
          </a:xfrm>
          <a:prstGeom prst="roundRect">
            <a:avLst>
              <a:gd name="adj" fmla="val 8931"/>
            </a:avLst>
          </a:prstGeom>
          <a:solidFill>
            <a:srgbClr val="31859C"/>
          </a:solidFill>
          <a:effectLst>
            <a:outerShdw blurRad="50800" dist="25400" dir="27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lIns="91440" rtlCol="0" anchor="t" anchorCtr="0"/>
          <a:lstStyle/>
          <a:p>
            <a:pPr algn="ctr"/>
            <a:r>
              <a:rPr lang="en-US" sz="1200" b="1" dirty="0" smtClean="0"/>
              <a:t>See page 19 in the </a:t>
            </a:r>
            <a:r>
              <a:rPr lang="en-US" sz="1200" b="1" i="1" dirty="0" smtClean="0"/>
              <a:t>Instructor Guide</a:t>
            </a:r>
            <a:endParaRPr lang="en-US" sz="1200" b="1" i="1" dirty="0"/>
          </a:p>
        </p:txBody>
      </p:sp>
    </p:spTree>
    <p:custDataLst>
      <p:tags r:id="rId1"/>
    </p:custDataLst>
    <p:extLst>
      <p:ext uri="{BB962C8B-B14F-4D97-AF65-F5344CB8AC3E}">
        <p14:creationId xmlns:p14="http://schemas.microsoft.com/office/powerpoint/2010/main" val="24961077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005840" y="-2"/>
            <a:ext cx="8020074" cy="685800"/>
          </a:xfrm>
        </p:spPr>
        <p:txBody>
          <a:bodyPr/>
          <a:lstStyle/>
          <a:p>
            <a:r>
              <a:rPr lang="en-US" dirty="0"/>
              <a:t>The Materials You Will Use</a:t>
            </a:r>
          </a:p>
        </p:txBody>
      </p:sp>
      <p:sp>
        <p:nvSpPr>
          <p:cNvPr id="3" name="Text Placeholder 2"/>
          <p:cNvSpPr>
            <a:spLocks noGrp="1"/>
          </p:cNvSpPr>
          <p:nvPr>
            <p:ph type="body" sz="quarter" idx="10"/>
            <p:custDataLst>
              <p:tags r:id="rId3"/>
            </p:custDataLst>
          </p:nvPr>
        </p:nvSpPr>
        <p:spPr/>
        <p:txBody>
          <a:bodyPr/>
          <a:lstStyle/>
          <a:p>
            <a:pPr marL="0" indent="0">
              <a:spcAft>
                <a:spcPts val="1200"/>
              </a:spcAft>
              <a:buNone/>
            </a:pPr>
            <a:r>
              <a:rPr lang="en-US" dirty="0"/>
              <a:t>When you deliver your training you will use these materials:</a:t>
            </a:r>
          </a:p>
          <a:p>
            <a:pPr marL="690563"/>
            <a:r>
              <a:rPr lang="en-US" dirty="0"/>
              <a:t>Instructor Manual</a:t>
            </a:r>
          </a:p>
          <a:p>
            <a:pPr marL="1147763" lvl="1">
              <a:spcBef>
                <a:spcPts val="24"/>
              </a:spcBef>
            </a:pPr>
            <a:r>
              <a:rPr lang="en-US" dirty="0"/>
              <a:t>Course Management Guide</a:t>
            </a:r>
          </a:p>
          <a:p>
            <a:pPr marL="1147763" lvl="1">
              <a:spcBef>
                <a:spcPts val="24"/>
              </a:spcBef>
            </a:pPr>
            <a:r>
              <a:rPr lang="en-US" dirty="0"/>
              <a:t>Instructor guides</a:t>
            </a:r>
          </a:p>
          <a:p>
            <a:pPr marL="1147763" lvl="1">
              <a:spcBef>
                <a:spcPts val="24"/>
              </a:spcBef>
            </a:pPr>
            <a:r>
              <a:rPr lang="en-US" dirty="0"/>
              <a:t>Course slides</a:t>
            </a:r>
          </a:p>
          <a:p>
            <a:pPr marL="1147763" lvl="1">
              <a:spcBef>
                <a:spcPts val="24"/>
              </a:spcBef>
            </a:pPr>
            <a:r>
              <a:rPr lang="en-US" dirty="0"/>
              <a:t>Measurement tools</a:t>
            </a:r>
          </a:p>
          <a:p>
            <a:pPr marL="747713"/>
            <a:r>
              <a:rPr lang="en-US" dirty="0" smtClean="0"/>
              <a:t>Customizable </a:t>
            </a:r>
            <a:r>
              <a:rPr lang="en-US" dirty="0"/>
              <a:t>materials</a:t>
            </a:r>
          </a:p>
          <a:p>
            <a:pPr marL="747713"/>
            <a:r>
              <a:rPr lang="en-US" dirty="0" smtClean="0"/>
              <a:t>Videos</a:t>
            </a:r>
            <a:endParaRPr lang="en-US" dirty="0"/>
          </a:p>
        </p:txBody>
      </p:sp>
      <p:sp>
        <p:nvSpPr>
          <p:cNvPr id="4" name="Rounded Rectangle 3">
            <a:hlinkClick r:id="rId7"/>
          </p:cNvPr>
          <p:cNvSpPr/>
          <p:nvPr>
            <p:custDataLst>
              <p:tags r:id="rId4"/>
            </p:custDataLst>
          </p:nvPr>
        </p:nvSpPr>
        <p:spPr>
          <a:xfrm>
            <a:off x="4620558" y="1444562"/>
            <a:ext cx="3822402" cy="2975038"/>
          </a:xfrm>
          <a:prstGeom prst="roundRect">
            <a:avLst>
              <a:gd name="adj" fmla="val 2101"/>
            </a:avLst>
          </a:prstGeom>
          <a:solidFill>
            <a:srgbClr val="31859C"/>
          </a:solidFill>
          <a:effectLst>
            <a:outerShdw blurRad="50800" dist="25400" dir="27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lIns="91440" rtlCol="0" anchor="t" anchorCtr="0"/>
          <a:lstStyle/>
          <a:p>
            <a:pPr algn="ctr"/>
            <a:r>
              <a:rPr lang="en-US" sz="1400" b="1" dirty="0"/>
              <a:t>Select here to </a:t>
            </a:r>
            <a:r>
              <a:rPr lang="en-US" sz="1400" b="1" dirty="0" smtClean="0"/>
              <a:t>review materials on</a:t>
            </a:r>
            <a:br>
              <a:rPr lang="en-US" sz="1400" b="1" dirty="0" smtClean="0"/>
            </a:br>
            <a:r>
              <a:rPr lang="en-US" sz="1400" b="1" dirty="0" smtClean="0"/>
              <a:t>the TeamSTEPPS website</a:t>
            </a:r>
            <a:endParaRPr lang="en-US" sz="1400" b="1" dirty="0"/>
          </a:p>
        </p:txBody>
      </p:sp>
      <p:pic>
        <p:nvPicPr>
          <p:cNvPr id="5" name="Picture 4" descr="screenshot of TeamSTEPPS 2.0 web page">
            <a:hlinkClick r:id="rId7"/>
          </p:cNvPr>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4779593" y="2055306"/>
            <a:ext cx="3541447" cy="2191136"/>
          </a:xfrm>
          <a:prstGeom prst="rect">
            <a:avLst/>
          </a:prstGeom>
        </p:spPr>
      </p:pic>
    </p:spTree>
    <p:custDataLst>
      <p:tags r:id="rId1"/>
    </p:custDataLst>
    <p:extLst>
      <p:ext uri="{BB962C8B-B14F-4D97-AF65-F5344CB8AC3E}">
        <p14:creationId xmlns:p14="http://schemas.microsoft.com/office/powerpoint/2010/main" val="425393487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drawing of two penguins disagreeing"/>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4796624" y="1086386"/>
            <a:ext cx="3741585" cy="2842247"/>
          </a:xfrm>
          <a:prstGeom prst="rect">
            <a:avLst/>
          </a:prstGeom>
        </p:spPr>
      </p:pic>
      <p:sp>
        <p:nvSpPr>
          <p:cNvPr id="2" name="Title 1"/>
          <p:cNvSpPr>
            <a:spLocks noGrp="1"/>
          </p:cNvSpPr>
          <p:nvPr>
            <p:ph type="title"/>
            <p:custDataLst>
              <p:tags r:id="rId2"/>
            </p:custDataLst>
          </p:nvPr>
        </p:nvSpPr>
        <p:spPr>
          <a:xfrm>
            <a:off x="1005840" y="-2"/>
            <a:ext cx="8020074" cy="685800"/>
          </a:xfrm>
        </p:spPr>
        <p:txBody>
          <a:bodyPr>
            <a:normAutofit/>
          </a:bodyPr>
          <a:lstStyle/>
          <a:p>
            <a:r>
              <a:rPr lang="en-US" altLang="en-US" dirty="0"/>
              <a:t>Facilitating Conflict Resolution</a:t>
            </a:r>
            <a:endParaRPr lang="en-US" dirty="0"/>
          </a:p>
        </p:txBody>
      </p:sp>
      <p:sp>
        <p:nvSpPr>
          <p:cNvPr id="3" name="Text Placeholder 2"/>
          <p:cNvSpPr>
            <a:spLocks noGrp="1"/>
          </p:cNvSpPr>
          <p:nvPr>
            <p:ph type="body" sz="quarter" idx="10"/>
            <p:custDataLst>
              <p:tags r:id="rId3"/>
            </p:custDataLst>
          </p:nvPr>
        </p:nvSpPr>
        <p:spPr>
          <a:xfrm>
            <a:off x="182879" y="768096"/>
            <a:ext cx="4568026" cy="4018633"/>
          </a:xfrm>
        </p:spPr>
        <p:txBody>
          <a:bodyPr/>
          <a:lstStyle/>
          <a:p>
            <a:pPr marL="0" indent="0">
              <a:spcAft>
                <a:spcPts val="1200"/>
              </a:spcAft>
              <a:buNone/>
            </a:pPr>
            <a:r>
              <a:rPr lang="en-US" sz="2400" b="1" dirty="0"/>
              <a:t>Effective </a:t>
            </a:r>
            <a:r>
              <a:rPr lang="en-US" sz="2400" b="1" dirty="0" smtClean="0"/>
              <a:t>Leaders</a:t>
            </a:r>
            <a:r>
              <a:rPr lang="en-US" sz="2400" b="1" dirty="0"/>
              <a:t>:</a:t>
            </a:r>
          </a:p>
          <a:p>
            <a:pPr indent="-223838">
              <a:spcAft>
                <a:spcPts val="1200"/>
              </a:spcAft>
            </a:pPr>
            <a:r>
              <a:rPr lang="en-US" dirty="0"/>
              <a:t>Facilitate conflict resolution to avoid compromising patient safety and quality of care</a:t>
            </a:r>
          </a:p>
          <a:p>
            <a:pPr indent="-223838">
              <a:spcAft>
                <a:spcPts val="1200"/>
              </a:spcAft>
            </a:pPr>
            <a:r>
              <a:rPr lang="en-US" dirty="0"/>
              <a:t>Do not allow interpersonal or irrelevant issues to negatively affect the team</a:t>
            </a:r>
          </a:p>
          <a:p>
            <a:pPr indent="-223838">
              <a:spcAft>
                <a:spcPts val="1200"/>
              </a:spcAft>
            </a:pPr>
            <a:r>
              <a:rPr lang="en-US" dirty="0"/>
              <a:t>Help team members master conflict resolution techniques </a:t>
            </a:r>
          </a:p>
          <a:p>
            <a:endParaRPr lang="en-US" dirty="0"/>
          </a:p>
        </p:txBody>
      </p:sp>
      <p:sp>
        <p:nvSpPr>
          <p:cNvPr id="5" name="Rounded Rectangle 4" title="Download worksheet button">
            <a:hlinkClick r:id="rId8"/>
          </p:cNvPr>
          <p:cNvSpPr/>
          <p:nvPr>
            <p:custDataLst>
              <p:tags r:id="rId4"/>
            </p:custDataLst>
          </p:nvPr>
        </p:nvSpPr>
        <p:spPr>
          <a:xfrm>
            <a:off x="5380940" y="4100637"/>
            <a:ext cx="2608831" cy="458546"/>
          </a:xfrm>
          <a:prstGeom prst="roundRect">
            <a:avLst>
              <a:gd name="adj" fmla="val 8931"/>
            </a:avLst>
          </a:prstGeom>
          <a:solidFill>
            <a:srgbClr val="31859C"/>
          </a:solidFill>
          <a:effectLst>
            <a:outerShdw blurRad="50800" dist="25400" dir="27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lIns="91440" rtlCol="0" anchor="t" anchorCtr="0"/>
          <a:lstStyle/>
          <a:p>
            <a:pPr algn="ctr"/>
            <a:r>
              <a:rPr lang="en-US" sz="1200" b="1" dirty="0" smtClean="0"/>
              <a:t>Select this button to request</a:t>
            </a:r>
            <a:br>
              <a:rPr lang="en-US" sz="1200" b="1" dirty="0" smtClean="0"/>
            </a:br>
            <a:r>
              <a:rPr lang="en-US" sz="1200" b="1" dirty="0" smtClean="0"/>
              <a:t>DoD’s </a:t>
            </a:r>
            <a:r>
              <a:rPr lang="en-US" sz="1200" b="1" i="1" dirty="0"/>
              <a:t>Professional Conduct Toolkit  </a:t>
            </a:r>
          </a:p>
        </p:txBody>
      </p:sp>
    </p:spTree>
    <p:custDataLst>
      <p:tags r:id="rId1"/>
    </p:custDataLst>
    <p:extLst>
      <p:ext uri="{BB962C8B-B14F-4D97-AF65-F5344CB8AC3E}">
        <p14:creationId xmlns:p14="http://schemas.microsoft.com/office/powerpoint/2010/main" val="106640500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005840" y="-2"/>
            <a:ext cx="8020074" cy="685800"/>
          </a:xfrm>
        </p:spPr>
        <p:txBody>
          <a:bodyPr>
            <a:normAutofit/>
          </a:bodyPr>
          <a:lstStyle/>
          <a:p>
            <a:r>
              <a:rPr lang="en-US" altLang="en-US" dirty="0"/>
              <a:t>Promoting &amp; Modeling Teamwork</a:t>
            </a:r>
            <a:endParaRPr lang="en-US" dirty="0"/>
          </a:p>
        </p:txBody>
      </p:sp>
      <p:sp>
        <p:nvSpPr>
          <p:cNvPr id="3" name="Text Placeholder 2"/>
          <p:cNvSpPr>
            <a:spLocks noGrp="1"/>
          </p:cNvSpPr>
          <p:nvPr>
            <p:ph type="body" sz="quarter" idx="10"/>
            <p:custDataLst>
              <p:tags r:id="rId3"/>
            </p:custDataLst>
          </p:nvPr>
        </p:nvSpPr>
        <p:spPr/>
        <p:txBody>
          <a:bodyPr/>
          <a:lstStyle/>
          <a:p>
            <a:pPr marL="0" indent="0">
              <a:spcAft>
                <a:spcPts val="1200"/>
              </a:spcAft>
              <a:buNone/>
            </a:pPr>
            <a:r>
              <a:rPr lang="en-US" b="1" dirty="0"/>
              <a:t>Effective leaders cultivate desired team behaviors and skills through:</a:t>
            </a:r>
          </a:p>
          <a:p>
            <a:pPr indent="-223838">
              <a:spcAft>
                <a:spcPts val="1200"/>
              </a:spcAft>
            </a:pPr>
            <a:r>
              <a:rPr lang="en-US" dirty="0"/>
              <a:t>Open sharing of information</a:t>
            </a:r>
          </a:p>
          <a:p>
            <a:pPr indent="-223838">
              <a:spcAft>
                <a:spcPts val="1200"/>
              </a:spcAft>
            </a:pPr>
            <a:r>
              <a:rPr lang="en-US" dirty="0"/>
              <a:t>Role modeling and effective cuing </a:t>
            </a:r>
            <a:r>
              <a:rPr lang="en-US" dirty="0" smtClean="0"/>
              <a:t>of</a:t>
            </a:r>
            <a:br>
              <a:rPr lang="en-US" dirty="0" smtClean="0"/>
            </a:br>
            <a:r>
              <a:rPr lang="en-US" dirty="0" smtClean="0"/>
              <a:t>team </a:t>
            </a:r>
            <a:r>
              <a:rPr lang="en-US" dirty="0"/>
              <a:t>members </a:t>
            </a:r>
            <a:endParaRPr lang="en-US" dirty="0" smtClean="0"/>
          </a:p>
          <a:p>
            <a:pPr indent="-223838">
              <a:spcAft>
                <a:spcPts val="1200"/>
              </a:spcAft>
            </a:pPr>
            <a:r>
              <a:rPr lang="en-US" dirty="0" smtClean="0"/>
              <a:t>Constructive </a:t>
            </a:r>
            <a:r>
              <a:rPr lang="en-US" dirty="0"/>
              <a:t>and timely feedback</a:t>
            </a:r>
          </a:p>
          <a:p>
            <a:pPr indent="-223838">
              <a:spcAft>
                <a:spcPts val="1200"/>
              </a:spcAft>
            </a:pPr>
            <a:r>
              <a:rPr lang="en-US" dirty="0"/>
              <a:t>Facilitation of briefs, huddles, </a:t>
            </a:r>
            <a:r>
              <a:rPr lang="en-US" dirty="0" smtClean="0"/>
              <a:t>debriefs,</a:t>
            </a:r>
            <a:br>
              <a:rPr lang="en-US" dirty="0" smtClean="0"/>
            </a:br>
            <a:r>
              <a:rPr lang="en-US" dirty="0" smtClean="0"/>
              <a:t>and </a:t>
            </a:r>
            <a:r>
              <a:rPr lang="en-US" dirty="0"/>
              <a:t>conflict resolution</a:t>
            </a:r>
          </a:p>
          <a:p>
            <a:pPr indent="-223838">
              <a:spcAft>
                <a:spcPts val="1200"/>
              </a:spcAft>
            </a:pPr>
            <a:r>
              <a:rPr lang="en-US" dirty="0"/>
              <a:t>Mitigation of conflict within the </a:t>
            </a:r>
            <a:r>
              <a:rPr lang="en-US" dirty="0" smtClean="0"/>
              <a:t>team</a:t>
            </a:r>
            <a:endParaRPr lang="en-US" dirty="0"/>
          </a:p>
        </p:txBody>
      </p:sp>
      <p:pic>
        <p:nvPicPr>
          <p:cNvPr id="5" name="Picture 4" descr="photo of medical team reviewing a case"/>
          <p:cNvPicPr>
            <a:picLocks noChangeAspect="1"/>
          </p:cNvPicPr>
          <p:nvPr>
            <p:custDataLst>
              <p:tags r:id="rId4"/>
            </p:custDataLst>
          </p:nvPr>
        </p:nvPicPr>
        <p:blipFill>
          <a:blip r:embed="rId7" cstate="email">
            <a:extLst>
              <a:ext uri="{28A0092B-C50C-407E-A947-70E740481C1C}">
                <a14:useLocalDpi xmlns:a14="http://schemas.microsoft.com/office/drawing/2010/main" val="0"/>
              </a:ext>
            </a:extLst>
          </a:blip>
          <a:stretch>
            <a:fillRect/>
          </a:stretch>
        </p:blipFill>
        <p:spPr>
          <a:xfrm>
            <a:off x="5011709" y="1568353"/>
            <a:ext cx="3367311" cy="2538953"/>
          </a:xfrm>
          <a:prstGeom prst="rect">
            <a:avLst/>
          </a:prstGeom>
          <a:effectLst>
            <a:outerShdw blurRad="342900" dist="1397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209520664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custDataLst>
              <p:tags r:id="rId2"/>
            </p:custDataLst>
          </p:nvPr>
        </p:nvSpPr>
        <p:spPr>
          <a:xfrm>
            <a:off x="1005840" y="-2"/>
            <a:ext cx="8020074" cy="685800"/>
          </a:xfrm>
        </p:spPr>
        <p:txBody>
          <a:bodyPr/>
          <a:lstStyle/>
          <a:p>
            <a:r>
              <a:rPr lang="en-US" dirty="0" smtClean="0"/>
              <a:t>Slide 19: Team Formation Video</a:t>
            </a:r>
            <a:endParaRPr lang="en-US" dirty="0"/>
          </a:p>
        </p:txBody>
      </p:sp>
      <p:sp>
        <p:nvSpPr>
          <p:cNvPr id="6" name="Text Placeholder 5"/>
          <p:cNvSpPr>
            <a:spLocks noGrp="1"/>
          </p:cNvSpPr>
          <p:nvPr>
            <p:ph type="body" sz="quarter" idx="10"/>
            <p:custDataLst>
              <p:tags r:id="rId3"/>
            </p:custDataLst>
          </p:nvPr>
        </p:nvSpPr>
        <p:spPr>
          <a:xfrm>
            <a:off x="182880" y="768095"/>
            <a:ext cx="4531362" cy="3401569"/>
          </a:xfrm>
        </p:spPr>
        <p:txBody>
          <a:bodyPr>
            <a:normAutofit lnSpcReduction="10000"/>
          </a:bodyPr>
          <a:lstStyle/>
          <a:p>
            <a:pPr marL="0" indent="0">
              <a:spcAft>
                <a:spcPts val="600"/>
              </a:spcAft>
              <a:buNone/>
            </a:pPr>
            <a:r>
              <a:rPr lang="en-US" dirty="0" smtClean="0"/>
              <a:t>This video example demonstrates: </a:t>
            </a:r>
            <a:endParaRPr lang="en-US" dirty="0"/>
          </a:p>
          <a:p>
            <a:pPr indent="-173038">
              <a:spcAft>
                <a:spcPts val="600"/>
              </a:spcAft>
            </a:pPr>
            <a:r>
              <a:rPr lang="en-US" dirty="0" smtClean="0"/>
              <a:t>Briefs</a:t>
            </a:r>
            <a:endParaRPr lang="en-US" dirty="0"/>
          </a:p>
          <a:p>
            <a:pPr indent="-173038">
              <a:spcAft>
                <a:spcPts val="600"/>
              </a:spcAft>
            </a:pPr>
            <a:r>
              <a:rPr lang="en-US" dirty="0" smtClean="0"/>
              <a:t>Huddles</a:t>
            </a:r>
            <a:endParaRPr lang="en-US" dirty="0"/>
          </a:p>
          <a:p>
            <a:pPr indent="-173038">
              <a:spcAft>
                <a:spcPts val="600"/>
              </a:spcAft>
            </a:pPr>
            <a:r>
              <a:rPr lang="en-US" dirty="0"/>
              <a:t>Briefing </a:t>
            </a:r>
            <a:r>
              <a:rPr lang="en-US" dirty="0" smtClean="0"/>
              <a:t>checklists</a:t>
            </a:r>
            <a:endParaRPr lang="en-US" dirty="0"/>
          </a:p>
          <a:p>
            <a:pPr indent="-173038">
              <a:spcAft>
                <a:spcPts val="600"/>
              </a:spcAft>
            </a:pPr>
            <a:r>
              <a:rPr lang="en-US" dirty="0"/>
              <a:t>Conflict </a:t>
            </a:r>
            <a:r>
              <a:rPr lang="en-US" dirty="0" smtClean="0"/>
              <a:t>resolution</a:t>
            </a:r>
          </a:p>
          <a:p>
            <a:pPr indent="-173038">
              <a:spcAft>
                <a:spcPts val="1800"/>
              </a:spcAft>
            </a:pPr>
            <a:r>
              <a:rPr lang="en-US" dirty="0" smtClean="0"/>
              <a:t>Debriefs</a:t>
            </a:r>
          </a:p>
          <a:p>
            <a:pPr marL="169862" indent="0">
              <a:spcAft>
                <a:spcPts val="1200"/>
              </a:spcAft>
              <a:buNone/>
            </a:pPr>
            <a:r>
              <a:rPr lang="en-US" dirty="0" smtClean="0"/>
              <a:t>As you watch, consider the tools and strategies used</a:t>
            </a:r>
            <a:endParaRPr lang="en-US" dirty="0"/>
          </a:p>
        </p:txBody>
      </p:sp>
      <p:pic>
        <p:nvPicPr>
          <p:cNvPr id="7" name="Picture 6" descr="Classroom slide number 19">
            <a:hlinkClick r:id="rId9"/>
          </p:cNvPr>
          <p:cNvPicPr>
            <a:picLocks noChangeAspect="1"/>
          </p:cNvPicPr>
          <p:nvPr>
            <p:custDataLst>
              <p:tags r:id="rId4"/>
            </p:custDataLst>
          </p:nvPr>
        </p:nvPicPr>
        <p:blipFill>
          <a:blip r:embed="rId10" cstate="email">
            <a:extLst>
              <a:ext uri="{28A0092B-C50C-407E-A947-70E740481C1C}">
                <a14:useLocalDpi xmlns:a14="http://schemas.microsoft.com/office/drawing/2010/main" val="0"/>
              </a:ext>
            </a:extLst>
          </a:blip>
          <a:stretch>
            <a:fillRect/>
          </a:stretch>
        </p:blipFill>
        <p:spPr>
          <a:xfrm>
            <a:off x="4714241" y="977339"/>
            <a:ext cx="3927376" cy="2945532"/>
          </a:xfrm>
          <a:prstGeom prst="rect">
            <a:avLst/>
          </a:prstGeom>
          <a:ln w="38100" cap="sq" cmpd="sng">
            <a:solidFill>
              <a:schemeClr val="bg1">
                <a:lumMod val="65000"/>
              </a:schemeClr>
            </a:solidFill>
            <a:miter lim="800000"/>
          </a:ln>
          <a:effectLst>
            <a:outerShdw blurRad="50800" dist="38100" dir="2700000" algn="tl" rotWithShape="0">
              <a:srgbClr val="000000">
                <a:alpha val="43000"/>
              </a:srgbClr>
            </a:outerShdw>
            <a:reflection stA="60000" endPos="20000" dist="38100" dir="5400000" sy="-100000" algn="bl" rotWithShape="0"/>
          </a:effectLst>
          <a:scene3d>
            <a:camera prst="perspectiveFront" fov="3300000">
              <a:rot lat="0" lon="1500000" rev="0"/>
            </a:camera>
            <a:lightRig rig="threePt" dir="t"/>
          </a:scene3d>
        </p:spPr>
      </p:pic>
      <p:grpSp>
        <p:nvGrpSpPr>
          <p:cNvPr id="2" name="Group 1" descr="Text box on how to view video"/>
          <p:cNvGrpSpPr/>
          <p:nvPr/>
        </p:nvGrpSpPr>
        <p:grpSpPr>
          <a:xfrm>
            <a:off x="3914827" y="3349488"/>
            <a:ext cx="2375014" cy="1409184"/>
            <a:chOff x="3914827" y="3349488"/>
            <a:chExt cx="2375014" cy="1409184"/>
          </a:xfrm>
        </p:grpSpPr>
        <p:cxnSp>
          <p:nvCxnSpPr>
            <p:cNvPr id="9" name="Straight Connector 8"/>
            <p:cNvCxnSpPr/>
            <p:nvPr>
              <p:custDataLst>
                <p:tags r:id="rId5"/>
              </p:custDataLst>
            </p:nvPr>
          </p:nvCxnSpPr>
          <p:spPr>
            <a:xfrm flipV="1">
              <a:off x="5490425" y="3349488"/>
              <a:ext cx="661897" cy="647159"/>
            </a:xfrm>
            <a:prstGeom prst="line">
              <a:avLst/>
            </a:prstGeom>
            <a:ln w="50800" cap="rnd">
              <a:solidFill>
                <a:srgbClr val="31859C"/>
              </a:solidFill>
              <a:prstDash val="sysDot"/>
              <a:tailEnd type="triangle" w="med" len="med"/>
            </a:ln>
            <a:effectLst>
              <a:outerShdw blurRad="50800" dist="25400" dir="2700000" rotWithShape="0">
                <a:srgbClr val="000000">
                  <a:alpha val="35000"/>
                </a:srgbClr>
              </a:outerShdw>
            </a:effectLst>
          </p:spPr>
          <p:style>
            <a:lnRef idx="2">
              <a:schemeClr val="accent1"/>
            </a:lnRef>
            <a:fillRef idx="0">
              <a:schemeClr val="accent1"/>
            </a:fillRef>
            <a:effectRef idx="1">
              <a:schemeClr val="accent1"/>
            </a:effectRef>
            <a:fontRef idx="minor">
              <a:schemeClr val="tx1"/>
            </a:fontRef>
          </p:style>
        </p:cxnSp>
        <p:sp>
          <p:nvSpPr>
            <p:cNvPr id="8" name="Rounded Rectangle 7"/>
            <p:cNvSpPr/>
            <p:nvPr>
              <p:custDataLst>
                <p:tags r:id="rId6"/>
              </p:custDataLst>
            </p:nvPr>
          </p:nvSpPr>
          <p:spPr>
            <a:xfrm>
              <a:off x="3914827" y="4024147"/>
              <a:ext cx="2375014" cy="734525"/>
            </a:xfrm>
            <a:prstGeom prst="roundRect">
              <a:avLst>
                <a:gd name="adj" fmla="val 8931"/>
              </a:avLst>
            </a:prstGeom>
            <a:solidFill>
              <a:srgbClr val="31859C"/>
            </a:solidFill>
            <a:effectLst>
              <a:outerShdw blurRad="50800" dist="25400" dir="27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lIns="91440" rtlCol="0" anchor="t" anchorCtr="0"/>
            <a:lstStyle/>
            <a:p>
              <a:pPr algn="ctr"/>
              <a:r>
                <a:rPr lang="en-US" sz="1400" dirty="0"/>
                <a:t>Select the image to launch a web browser where you can watch the video</a:t>
              </a:r>
            </a:p>
          </p:txBody>
        </p:sp>
      </p:grpSp>
    </p:spTree>
    <p:custDataLst>
      <p:tags r:id="rId1"/>
    </p:custDataLst>
    <p:extLst>
      <p:ext uri="{BB962C8B-B14F-4D97-AF65-F5344CB8AC3E}">
        <p14:creationId xmlns:p14="http://schemas.microsoft.com/office/powerpoint/2010/main" val="235261270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005840" y="-2"/>
            <a:ext cx="8020074" cy="685800"/>
          </a:xfrm>
        </p:spPr>
        <p:txBody>
          <a:bodyPr>
            <a:normAutofit/>
          </a:bodyPr>
          <a:lstStyle/>
          <a:p>
            <a:r>
              <a:rPr lang="en-US" dirty="0" smtClean="0"/>
              <a:t>Slide 19: Video Discussion</a:t>
            </a:r>
            <a:endParaRPr lang="en-US" dirty="0"/>
          </a:p>
        </p:txBody>
      </p:sp>
      <p:sp>
        <p:nvSpPr>
          <p:cNvPr id="3" name="Text Placeholder 2"/>
          <p:cNvSpPr>
            <a:spLocks noGrp="1"/>
          </p:cNvSpPr>
          <p:nvPr>
            <p:ph type="body" sz="quarter" idx="10"/>
            <p:custDataLst>
              <p:tags r:id="rId3"/>
            </p:custDataLst>
          </p:nvPr>
        </p:nvSpPr>
        <p:spPr>
          <a:xfrm>
            <a:off x="182878" y="768096"/>
            <a:ext cx="5422792" cy="4018633"/>
          </a:xfrm>
        </p:spPr>
        <p:txBody>
          <a:bodyPr>
            <a:normAutofit/>
          </a:bodyPr>
          <a:lstStyle/>
          <a:p>
            <a:pPr marL="115887" indent="0">
              <a:spcAft>
                <a:spcPts val="600"/>
              </a:spcAft>
              <a:buNone/>
            </a:pPr>
            <a:r>
              <a:rPr lang="en-US" dirty="0" smtClean="0"/>
              <a:t>Reflecting on what you saw in the video:</a:t>
            </a:r>
          </a:p>
          <a:p>
            <a:pPr marL="457200" indent="-228600">
              <a:spcAft>
                <a:spcPts val="600"/>
              </a:spcAft>
            </a:pPr>
            <a:r>
              <a:rPr lang="en-US" dirty="0"/>
              <a:t>Were you able to identify the following leadership tools and strategies used by Dr. Dean</a:t>
            </a:r>
            <a:r>
              <a:rPr lang="en-US" dirty="0" smtClean="0"/>
              <a:t>?</a:t>
            </a:r>
          </a:p>
          <a:p>
            <a:pPr marL="457200" indent="-228600">
              <a:spcAft>
                <a:spcPts val="600"/>
              </a:spcAft>
            </a:pPr>
            <a:r>
              <a:rPr lang="en-US" dirty="0"/>
              <a:t>Did you </a:t>
            </a:r>
            <a:r>
              <a:rPr lang="en-US" dirty="0" smtClean="0"/>
              <a:t>observe </a:t>
            </a:r>
            <a:r>
              <a:rPr lang="en-US" dirty="0"/>
              <a:t>the </a:t>
            </a:r>
            <a:r>
              <a:rPr lang="en-US" dirty="0" smtClean="0"/>
              <a:t>nurse, Dana,  </a:t>
            </a:r>
            <a:r>
              <a:rPr lang="en-US" dirty="0"/>
              <a:t>demonstrating leadership</a:t>
            </a:r>
            <a:r>
              <a:rPr lang="en-US" dirty="0" smtClean="0"/>
              <a:t>?</a:t>
            </a:r>
          </a:p>
          <a:p>
            <a:pPr marL="457200" indent="-228600">
              <a:spcAft>
                <a:spcPts val="600"/>
              </a:spcAft>
            </a:pPr>
            <a:r>
              <a:rPr lang="en-US" dirty="0"/>
              <a:t>Did you notice the use of the following leadership tools and strategies used by Dr. </a:t>
            </a:r>
            <a:r>
              <a:rPr lang="en-US" dirty="0" smtClean="0"/>
              <a:t>Upton</a:t>
            </a:r>
            <a:r>
              <a:rPr lang="en-US" dirty="0"/>
              <a:t>?</a:t>
            </a:r>
            <a:endParaRPr lang="en-US" dirty="0" smtClean="0"/>
          </a:p>
          <a:p>
            <a:pPr marL="115887" indent="0">
              <a:spcAft>
                <a:spcPts val="600"/>
              </a:spcAft>
              <a:buNone/>
            </a:pPr>
            <a:endParaRPr lang="en-US" dirty="0" smtClean="0"/>
          </a:p>
          <a:p>
            <a:pPr marL="115887" indent="0">
              <a:spcAft>
                <a:spcPts val="600"/>
              </a:spcAft>
              <a:buNone/>
            </a:pPr>
            <a:endParaRPr lang="en-US" dirty="0"/>
          </a:p>
        </p:txBody>
      </p:sp>
      <p:pic>
        <p:nvPicPr>
          <p:cNvPr id="4" name="Picture 3" descr="Classroom slide number 19"/>
          <p:cNvPicPr>
            <a:picLocks noChangeAspect="1"/>
          </p:cNvPicPr>
          <p:nvPr>
            <p:custDataLst>
              <p:tags r:id="rId4"/>
            </p:custDataLst>
          </p:nvPr>
        </p:nvPicPr>
        <p:blipFill>
          <a:blip r:embed="rId8" cstate="email">
            <a:extLst>
              <a:ext uri="{28A0092B-C50C-407E-A947-70E740481C1C}">
                <a14:useLocalDpi xmlns:a14="http://schemas.microsoft.com/office/drawing/2010/main" val="0"/>
              </a:ext>
            </a:extLst>
          </a:blip>
          <a:stretch>
            <a:fillRect/>
          </a:stretch>
        </p:blipFill>
        <p:spPr>
          <a:xfrm>
            <a:off x="5559596" y="977339"/>
            <a:ext cx="3030342" cy="2272757"/>
          </a:xfrm>
          <a:prstGeom prst="rect">
            <a:avLst/>
          </a:prstGeom>
          <a:ln w="38100" cap="sq" cmpd="sng">
            <a:solidFill>
              <a:schemeClr val="bg1">
                <a:lumMod val="65000"/>
              </a:schemeClr>
            </a:solidFill>
            <a:miter lim="800000"/>
          </a:ln>
          <a:effectLst>
            <a:outerShdw blurRad="50800" dist="38100" dir="2700000" algn="tl" rotWithShape="0">
              <a:srgbClr val="000000">
                <a:alpha val="43000"/>
              </a:srgbClr>
            </a:outerShdw>
            <a:reflection stA="60000" endPos="20000" dist="38100" dir="5400000" sy="-100000" algn="bl" rotWithShape="0"/>
          </a:effectLst>
          <a:scene3d>
            <a:camera prst="perspectiveFront" fov="3300000">
              <a:rot lat="0" lon="1500000" rev="0"/>
            </a:camera>
            <a:lightRig rig="threePt" dir="t"/>
          </a:scene3d>
        </p:spPr>
      </p:pic>
      <p:sp>
        <p:nvSpPr>
          <p:cNvPr id="5" name="Rounded Rectangle 4" title="Download worksheet button"/>
          <p:cNvSpPr/>
          <p:nvPr>
            <p:custDataLst>
              <p:tags r:id="rId5"/>
            </p:custDataLst>
          </p:nvPr>
        </p:nvSpPr>
        <p:spPr>
          <a:xfrm>
            <a:off x="6257791" y="3821770"/>
            <a:ext cx="1847378" cy="458546"/>
          </a:xfrm>
          <a:prstGeom prst="roundRect">
            <a:avLst>
              <a:gd name="adj" fmla="val 8931"/>
            </a:avLst>
          </a:prstGeom>
          <a:solidFill>
            <a:srgbClr val="31859C"/>
          </a:solidFill>
          <a:effectLst>
            <a:outerShdw blurRad="50800" dist="25400" dir="27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lIns="91440" rtlCol="0" anchor="t" anchorCtr="0"/>
          <a:lstStyle/>
          <a:p>
            <a:pPr algn="ctr"/>
            <a:r>
              <a:rPr lang="en-US" sz="1200" b="1" dirty="0" smtClean="0"/>
              <a:t>See page 22 in the </a:t>
            </a:r>
            <a:r>
              <a:rPr lang="en-US" sz="1200" b="1" i="1" dirty="0" smtClean="0"/>
              <a:t>Instructor Guide</a:t>
            </a:r>
            <a:endParaRPr lang="en-US" sz="1200" b="1" i="1" dirty="0"/>
          </a:p>
        </p:txBody>
      </p:sp>
    </p:spTree>
    <p:custDataLst>
      <p:tags r:id="rId1"/>
    </p:custDataLst>
    <p:extLst>
      <p:ext uri="{BB962C8B-B14F-4D97-AF65-F5344CB8AC3E}">
        <p14:creationId xmlns:p14="http://schemas.microsoft.com/office/powerpoint/2010/main" val="384317693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custDataLst>
              <p:tags r:id="rId2"/>
            </p:custDataLst>
          </p:nvPr>
        </p:nvSpPr>
        <p:spPr>
          <a:xfrm>
            <a:off x="1005840" y="-2"/>
            <a:ext cx="8020074" cy="685800"/>
          </a:xfrm>
        </p:spPr>
        <p:txBody>
          <a:bodyPr/>
          <a:lstStyle/>
          <a:p>
            <a:r>
              <a:rPr lang="en-US" dirty="0" smtClean="0"/>
              <a:t>Tools &amp; Strategies Summary</a:t>
            </a:r>
            <a:endParaRPr lang="en-US" dirty="0"/>
          </a:p>
        </p:txBody>
      </p:sp>
      <p:sp>
        <p:nvSpPr>
          <p:cNvPr id="8" name="Slide Number Placeholder 3"/>
          <p:cNvSpPr txBox="1">
            <a:spLocks/>
          </p:cNvSpPr>
          <p:nvPr>
            <p:custDataLst>
              <p:tags r:id="rId3"/>
            </p:custDataLst>
          </p:nvPr>
        </p:nvSpPr>
        <p:spPr>
          <a:xfrm>
            <a:off x="8096250" y="6581775"/>
            <a:ext cx="762000" cy="304800"/>
          </a:xfrm>
          <a:prstGeom prst="rect">
            <a:avLst/>
          </a:prstGeom>
          <a:noFill/>
        </p:spPr>
        <p:txBody>
          <a:bodyPr vert="horz" lIns="91440" tIns="45720" rIns="91440" bIns="45720" rtlCol="0">
            <a:normAutofit fontScale="70000" lnSpcReduction="20000"/>
          </a:bodyPr>
          <a:lstStyle>
            <a:lvl1pPr marL="342900" indent="-342900" algn="l" defTabSz="457200" rtl="0" eaLnBrk="1" latinLnBrk="0" hangingPunct="1">
              <a:spcBef>
                <a:spcPct val="20000"/>
              </a:spcBef>
              <a:buFont typeface="Arial"/>
              <a:buChar char="•"/>
              <a:defRPr sz="2000" kern="1200">
                <a:solidFill>
                  <a:srgbClr val="3B3B3B"/>
                </a:solidFill>
                <a:latin typeface="+mn-lt"/>
                <a:ea typeface="+mn-ea"/>
                <a:cs typeface="Arial"/>
              </a:defRPr>
            </a:lvl1pPr>
            <a:lvl2pPr marL="742950" indent="-285750" algn="l" defTabSz="457200" rtl="0" eaLnBrk="1" latinLnBrk="0" hangingPunct="1">
              <a:spcBef>
                <a:spcPct val="20000"/>
              </a:spcBef>
              <a:buFont typeface="Arial"/>
              <a:buChar char="–"/>
              <a:defRPr sz="2000" b="0" i="0" u="none" kern="1200">
                <a:solidFill>
                  <a:srgbClr val="3B3B3B"/>
                </a:solidFill>
                <a:latin typeface="+mn-lt"/>
                <a:ea typeface="+mn-ea"/>
                <a:cs typeface="Arial"/>
              </a:defRPr>
            </a:lvl2pPr>
            <a:lvl3pPr marL="1143000" indent="-228600" algn="l" defTabSz="457200" rtl="0" eaLnBrk="1" latinLnBrk="0" hangingPunct="1">
              <a:spcBef>
                <a:spcPct val="20000"/>
              </a:spcBef>
              <a:buFont typeface="Arial"/>
              <a:buChar char="•"/>
              <a:defRPr sz="2000" kern="1200">
                <a:solidFill>
                  <a:srgbClr val="3B3B3B"/>
                </a:solidFill>
                <a:latin typeface="+mn-lt"/>
                <a:ea typeface="+mn-ea"/>
                <a:cs typeface="Arial"/>
              </a:defRPr>
            </a:lvl3pPr>
            <a:lvl4pPr marL="1600200" indent="-228600" algn="l" defTabSz="457200" rtl="0" eaLnBrk="1" latinLnBrk="0" hangingPunct="1">
              <a:spcBef>
                <a:spcPct val="20000"/>
              </a:spcBef>
              <a:buFont typeface="Arial"/>
              <a:buChar char="–"/>
              <a:defRPr sz="2000" kern="1200">
                <a:solidFill>
                  <a:srgbClr val="3B3B3B"/>
                </a:solidFill>
                <a:latin typeface="+mn-lt"/>
                <a:ea typeface="+mn-ea"/>
                <a:cs typeface="Arial"/>
              </a:defRPr>
            </a:lvl4pPr>
            <a:lvl5pPr marL="2057400" indent="-228600" algn="l" defTabSz="457200" rtl="0" eaLnBrk="1" latinLnBrk="0" hangingPunct="1">
              <a:spcBef>
                <a:spcPct val="20000"/>
              </a:spcBef>
              <a:buFont typeface="Arial"/>
              <a:buChar char="»"/>
              <a:defRPr sz="2000" kern="1200">
                <a:solidFill>
                  <a:srgbClr val="3B3B3B"/>
                </a:solidFill>
                <a:latin typeface="+mn-lt"/>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altLang="en-US" smtClean="0"/>
              <a:t> </a:t>
            </a:r>
            <a:fld id="{B168C384-7707-418E-9E75-B8C234521E2A}" type="slidenum">
              <a:rPr lang="en-US" altLang="en-US" smtClean="0"/>
              <a:pPr/>
              <a:t>34</a:t>
            </a:fld>
            <a:r>
              <a:rPr lang="en-US" altLang="en-US" smtClean="0"/>
              <a:t>  </a:t>
            </a:r>
          </a:p>
        </p:txBody>
      </p:sp>
      <p:sp>
        <p:nvSpPr>
          <p:cNvPr id="9" name="Rectangle 3"/>
          <p:cNvSpPr>
            <a:spLocks noChangeArrowheads="1"/>
          </p:cNvSpPr>
          <p:nvPr>
            <p:custDataLst>
              <p:tags r:id="rId4"/>
            </p:custDataLst>
          </p:nvPr>
        </p:nvSpPr>
        <p:spPr bwMode="auto">
          <a:xfrm>
            <a:off x="3352800" y="775251"/>
            <a:ext cx="2895600" cy="3906079"/>
          </a:xfrm>
          <a:prstGeom prst="rect">
            <a:avLst/>
          </a:prstGeom>
          <a:solidFill>
            <a:srgbClr val="F5EE8B"/>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tIns="182880"/>
          <a:lstStyle/>
          <a:p>
            <a:pPr algn="ctr">
              <a:lnSpc>
                <a:spcPct val="90000"/>
              </a:lnSpc>
              <a:spcBef>
                <a:spcPct val="25000"/>
              </a:spcBef>
              <a:buClr>
                <a:schemeClr val="folHlink"/>
              </a:buClr>
              <a:buSzPct val="90000"/>
              <a:buFont typeface="Wingdings" pitchFamily="2" charset="2"/>
              <a:buNone/>
              <a:defRPr/>
            </a:pPr>
            <a:r>
              <a:rPr lang="en-US" sz="2000" b="1" dirty="0"/>
              <a:t>TOOLS and STRATEGIES</a:t>
            </a:r>
          </a:p>
          <a:p>
            <a:pPr lvl="1" indent="-228600">
              <a:lnSpc>
                <a:spcPct val="90000"/>
              </a:lnSpc>
              <a:spcBef>
                <a:spcPct val="25000"/>
              </a:spcBef>
              <a:buClr>
                <a:schemeClr val="folHlink"/>
              </a:buClr>
              <a:buSzPct val="90000"/>
              <a:buFont typeface="Wingdings" pitchFamily="2" charset="2"/>
              <a:buNone/>
              <a:defRPr/>
            </a:pPr>
            <a:r>
              <a:rPr lang="en-US" sz="1600" b="1" dirty="0"/>
              <a:t>Communication</a:t>
            </a:r>
          </a:p>
          <a:p>
            <a:pPr marL="685800" lvl="1" indent="-228600">
              <a:lnSpc>
                <a:spcPct val="90000"/>
              </a:lnSpc>
              <a:spcBef>
                <a:spcPct val="25000"/>
              </a:spcBef>
              <a:buSzPct val="90000"/>
              <a:buFont typeface="Arial" pitchFamily="34" charset="0"/>
              <a:buChar char="•"/>
              <a:defRPr/>
            </a:pPr>
            <a:r>
              <a:rPr lang="en-US" sz="1500" dirty="0"/>
              <a:t>SBAR</a:t>
            </a:r>
          </a:p>
          <a:p>
            <a:pPr marL="685800" lvl="1" indent="-228600">
              <a:lnSpc>
                <a:spcPct val="90000"/>
              </a:lnSpc>
              <a:spcBef>
                <a:spcPct val="25000"/>
              </a:spcBef>
              <a:buSzPct val="90000"/>
              <a:buFont typeface="Arial" pitchFamily="34" charset="0"/>
              <a:buChar char="•"/>
              <a:defRPr/>
            </a:pPr>
            <a:r>
              <a:rPr lang="en-US" sz="1500" dirty="0"/>
              <a:t>Call-Out</a:t>
            </a:r>
          </a:p>
          <a:p>
            <a:pPr marL="685800" lvl="1" indent="-228600">
              <a:lnSpc>
                <a:spcPct val="90000"/>
              </a:lnSpc>
              <a:spcBef>
                <a:spcPct val="25000"/>
              </a:spcBef>
              <a:buSzPct val="90000"/>
              <a:buFont typeface="Arial" pitchFamily="34" charset="0"/>
              <a:buChar char="•"/>
              <a:defRPr/>
            </a:pPr>
            <a:r>
              <a:rPr lang="en-US" sz="1500" dirty="0"/>
              <a:t>Check-Back</a:t>
            </a:r>
          </a:p>
          <a:p>
            <a:pPr marL="685800" lvl="1" indent="-228600">
              <a:lnSpc>
                <a:spcPct val="90000"/>
              </a:lnSpc>
              <a:spcBef>
                <a:spcPct val="25000"/>
              </a:spcBef>
              <a:buSzPct val="90000"/>
              <a:buFont typeface="Arial" pitchFamily="34" charset="0"/>
              <a:buChar char="•"/>
              <a:defRPr/>
            </a:pPr>
            <a:r>
              <a:rPr lang="en-US" sz="1500" dirty="0"/>
              <a:t>Handoff</a:t>
            </a:r>
          </a:p>
          <a:p>
            <a:pPr lvl="1" indent="-228600">
              <a:lnSpc>
                <a:spcPct val="90000"/>
              </a:lnSpc>
              <a:spcBef>
                <a:spcPct val="25000"/>
              </a:spcBef>
              <a:buSzPct val="90000"/>
              <a:defRPr/>
            </a:pPr>
            <a:r>
              <a:rPr lang="en-US" sz="1600" b="1" dirty="0"/>
              <a:t>Leading Teams</a:t>
            </a:r>
          </a:p>
          <a:p>
            <a:pPr marL="685800" lvl="1" indent="-228600">
              <a:lnSpc>
                <a:spcPct val="90000"/>
              </a:lnSpc>
              <a:spcBef>
                <a:spcPct val="25000"/>
              </a:spcBef>
              <a:buSzPct val="90000"/>
              <a:buFont typeface="Arial" pitchFamily="34" charset="0"/>
              <a:buChar char="•"/>
              <a:defRPr/>
            </a:pPr>
            <a:r>
              <a:rPr lang="en-US" sz="1500" dirty="0"/>
              <a:t>Brief</a:t>
            </a:r>
          </a:p>
          <a:p>
            <a:pPr marL="685800" lvl="1" indent="-228600">
              <a:lnSpc>
                <a:spcPct val="90000"/>
              </a:lnSpc>
              <a:spcBef>
                <a:spcPct val="25000"/>
              </a:spcBef>
              <a:buSzPct val="90000"/>
              <a:buFont typeface="Arial" pitchFamily="34" charset="0"/>
              <a:buChar char="•"/>
              <a:defRPr/>
            </a:pPr>
            <a:r>
              <a:rPr lang="en-US" sz="1500" dirty="0"/>
              <a:t>Huddle </a:t>
            </a:r>
          </a:p>
          <a:p>
            <a:pPr marL="685800" lvl="1" indent="-228600">
              <a:lnSpc>
                <a:spcPct val="90000"/>
              </a:lnSpc>
              <a:spcBef>
                <a:spcPct val="25000"/>
              </a:spcBef>
              <a:buSzPct val="90000"/>
              <a:buFont typeface="Arial" pitchFamily="34" charset="0"/>
              <a:buChar char="•"/>
              <a:defRPr/>
            </a:pPr>
            <a:r>
              <a:rPr lang="en-US" sz="1500" dirty="0"/>
              <a:t>Debrief</a:t>
            </a:r>
          </a:p>
        </p:txBody>
      </p:sp>
      <p:sp>
        <p:nvSpPr>
          <p:cNvPr id="10" name="Rectangle 4"/>
          <p:cNvSpPr>
            <a:spLocks noChangeArrowheads="1"/>
          </p:cNvSpPr>
          <p:nvPr>
            <p:custDataLst>
              <p:tags r:id="rId5"/>
            </p:custDataLst>
          </p:nvPr>
        </p:nvSpPr>
        <p:spPr bwMode="auto">
          <a:xfrm>
            <a:off x="6248400" y="775251"/>
            <a:ext cx="2895600" cy="3906079"/>
          </a:xfrm>
          <a:prstGeom prst="rect">
            <a:avLst/>
          </a:prstGeom>
          <a:solidFill>
            <a:srgbClr val="017460"/>
          </a:solidFill>
          <a:ln w="9525">
            <a:noFill/>
            <a:miter lim="800000"/>
            <a:headEnd/>
            <a:tailEnd/>
          </a:ln>
          <a:effectLst/>
        </p:spPr>
        <p:txBody>
          <a:bodyPr tIns="182880"/>
          <a:lstStyle/>
          <a:p>
            <a:pPr marL="457200" indent="-277813" algn="ctr">
              <a:lnSpc>
                <a:spcPct val="90000"/>
              </a:lnSpc>
              <a:spcBef>
                <a:spcPct val="40000"/>
              </a:spcBef>
              <a:buClr>
                <a:schemeClr val="folHlink"/>
              </a:buClr>
              <a:buSzPct val="90000"/>
              <a:buFont typeface="Wingdings" pitchFamily="2" charset="2"/>
              <a:buNone/>
            </a:pPr>
            <a:r>
              <a:rPr lang="en-US" altLang="en-US" sz="2000" b="1" dirty="0">
                <a:solidFill>
                  <a:schemeClr val="bg1"/>
                </a:solidFill>
              </a:rPr>
              <a:t>OUTCOMES</a:t>
            </a:r>
          </a:p>
          <a:p>
            <a:pPr marL="457200" indent="-277813">
              <a:lnSpc>
                <a:spcPct val="130000"/>
              </a:lnSpc>
              <a:spcBef>
                <a:spcPct val="40000"/>
              </a:spcBef>
              <a:buClr>
                <a:schemeClr val="bg1"/>
              </a:buClr>
              <a:buSzPct val="90000"/>
              <a:buFont typeface="Wingdings" pitchFamily="2" charset="2"/>
              <a:buChar char="n"/>
            </a:pPr>
            <a:r>
              <a:rPr lang="en-US" altLang="en-US" sz="1600" dirty="0" smtClean="0">
                <a:solidFill>
                  <a:schemeClr val="bg1"/>
                </a:solidFill>
              </a:rPr>
              <a:t>Shared </a:t>
            </a:r>
            <a:r>
              <a:rPr lang="en-US" altLang="en-US" sz="1600" dirty="0">
                <a:solidFill>
                  <a:schemeClr val="bg1"/>
                </a:solidFill>
              </a:rPr>
              <a:t>Mental Model</a:t>
            </a:r>
          </a:p>
          <a:p>
            <a:pPr marL="457200" indent="-277813">
              <a:lnSpc>
                <a:spcPct val="130000"/>
              </a:lnSpc>
              <a:spcBef>
                <a:spcPct val="40000"/>
              </a:spcBef>
              <a:buClr>
                <a:schemeClr val="bg1"/>
              </a:buClr>
              <a:buSzPct val="90000"/>
              <a:buFont typeface="Wingdings" pitchFamily="2" charset="2"/>
              <a:buChar char="n"/>
            </a:pPr>
            <a:r>
              <a:rPr lang="en-US" altLang="en-US" sz="1600" dirty="0">
                <a:solidFill>
                  <a:schemeClr val="bg1"/>
                </a:solidFill>
              </a:rPr>
              <a:t>Adaptability</a:t>
            </a:r>
          </a:p>
          <a:p>
            <a:pPr marL="457200" indent="-277813">
              <a:lnSpc>
                <a:spcPct val="130000"/>
              </a:lnSpc>
              <a:spcBef>
                <a:spcPct val="40000"/>
              </a:spcBef>
              <a:buClr>
                <a:schemeClr val="bg1"/>
              </a:buClr>
              <a:buSzPct val="90000"/>
              <a:buFont typeface="Wingdings" pitchFamily="2" charset="2"/>
              <a:buChar char="n"/>
            </a:pPr>
            <a:r>
              <a:rPr lang="en-US" altLang="en-US" sz="1600" dirty="0">
                <a:solidFill>
                  <a:schemeClr val="bg1"/>
                </a:solidFill>
              </a:rPr>
              <a:t>Team Orientation</a:t>
            </a:r>
          </a:p>
          <a:p>
            <a:pPr marL="457200" indent="-277813">
              <a:lnSpc>
                <a:spcPct val="130000"/>
              </a:lnSpc>
              <a:spcBef>
                <a:spcPct val="40000"/>
              </a:spcBef>
              <a:buClr>
                <a:schemeClr val="bg1"/>
              </a:buClr>
              <a:buSzPct val="90000"/>
              <a:buFont typeface="Wingdings" pitchFamily="2" charset="2"/>
              <a:buChar char="n"/>
            </a:pPr>
            <a:r>
              <a:rPr lang="en-US" altLang="en-US" sz="1600" dirty="0">
                <a:solidFill>
                  <a:schemeClr val="bg1"/>
                </a:solidFill>
              </a:rPr>
              <a:t>Mutual Trust</a:t>
            </a:r>
          </a:p>
          <a:p>
            <a:pPr marL="457200" indent="-277813">
              <a:lnSpc>
                <a:spcPct val="130000"/>
              </a:lnSpc>
              <a:spcBef>
                <a:spcPct val="40000"/>
              </a:spcBef>
              <a:buClr>
                <a:schemeClr val="bg1"/>
              </a:buClr>
              <a:buSzPct val="90000"/>
              <a:buFont typeface="Wingdings" pitchFamily="2" charset="2"/>
              <a:buChar char="n"/>
            </a:pPr>
            <a:r>
              <a:rPr lang="en-US" altLang="en-US" sz="1600" dirty="0">
                <a:solidFill>
                  <a:schemeClr val="bg1"/>
                </a:solidFill>
              </a:rPr>
              <a:t>Team Performance</a:t>
            </a:r>
          </a:p>
          <a:p>
            <a:pPr marL="457200" indent="-277813">
              <a:lnSpc>
                <a:spcPct val="130000"/>
              </a:lnSpc>
              <a:spcBef>
                <a:spcPct val="40000"/>
              </a:spcBef>
              <a:buClr>
                <a:schemeClr val="bg1"/>
              </a:buClr>
              <a:buSzPct val="90000"/>
              <a:buFont typeface="Wingdings" pitchFamily="2" charset="2"/>
              <a:buChar char="n"/>
            </a:pPr>
            <a:r>
              <a:rPr lang="en-US" altLang="en-US" sz="1600" i="1" dirty="0">
                <a:solidFill>
                  <a:schemeClr val="bg1"/>
                </a:solidFill>
              </a:rPr>
              <a:t>Patient Safety!!</a:t>
            </a:r>
            <a:endParaRPr lang="en-US" altLang="en-US" sz="1600" dirty="0">
              <a:solidFill>
                <a:schemeClr val="bg1"/>
              </a:solidFill>
            </a:endParaRPr>
          </a:p>
          <a:p>
            <a:pPr marL="457200" indent="-277813">
              <a:lnSpc>
                <a:spcPct val="90000"/>
              </a:lnSpc>
              <a:spcBef>
                <a:spcPct val="40000"/>
              </a:spcBef>
              <a:buClr>
                <a:schemeClr val="tx1"/>
              </a:buClr>
              <a:buSzPct val="90000"/>
              <a:buFont typeface="Wingdings" pitchFamily="2" charset="2"/>
              <a:buChar char="n"/>
            </a:pPr>
            <a:endParaRPr lang="en-US" altLang="en-US" sz="1600" dirty="0">
              <a:solidFill>
                <a:schemeClr val="bg1"/>
              </a:solidFill>
            </a:endParaRPr>
          </a:p>
        </p:txBody>
      </p:sp>
      <p:sp>
        <p:nvSpPr>
          <p:cNvPr id="11" name="Rectangle 5"/>
          <p:cNvSpPr>
            <a:spLocks noGrp="1" noChangeArrowheads="1"/>
          </p:cNvSpPr>
          <p:nvPr>
            <p:ph type="body" idx="4294967295"/>
            <p:custDataLst>
              <p:tags r:id="rId6"/>
            </p:custDataLst>
          </p:nvPr>
        </p:nvSpPr>
        <p:spPr bwMode="gray">
          <a:xfrm>
            <a:off x="0" y="775251"/>
            <a:ext cx="3352800" cy="3906079"/>
          </a:xfrm>
          <a:prstGeom prst="rect">
            <a:avLst/>
          </a:prstGeom>
          <a:solidFill>
            <a:srgbClr val="E1393E"/>
          </a:solidFill>
        </p:spPr>
        <p:txBody>
          <a:bodyPr tIns="182880"/>
          <a:lstStyle/>
          <a:p>
            <a:pPr marL="344488" indent="-231775" algn="ctr" eaLnBrk="1" hangingPunct="1">
              <a:lnSpc>
                <a:spcPct val="80000"/>
              </a:lnSpc>
              <a:buFont typeface="Wingdings" pitchFamily="2" charset="2"/>
              <a:buNone/>
            </a:pPr>
            <a:r>
              <a:rPr lang="en-US" altLang="en-US" sz="2000" b="1" dirty="0" smtClean="0">
                <a:solidFill>
                  <a:schemeClr val="bg1"/>
                </a:solidFill>
              </a:rPr>
              <a:t>BARRIERS</a:t>
            </a:r>
          </a:p>
          <a:p>
            <a:pPr marL="344488" indent="-231775" eaLnBrk="1" hangingPunct="1">
              <a:spcBef>
                <a:spcPts val="0"/>
              </a:spcBef>
              <a:buClr>
                <a:schemeClr val="bg1"/>
              </a:buClr>
            </a:pPr>
            <a:r>
              <a:rPr lang="en-US" altLang="en-US" sz="1400" dirty="0" smtClean="0">
                <a:solidFill>
                  <a:schemeClr val="bg1"/>
                </a:solidFill>
              </a:rPr>
              <a:t>Inconsistency in Team Membership</a:t>
            </a:r>
          </a:p>
          <a:p>
            <a:pPr marL="344488" indent="-231775" eaLnBrk="1" hangingPunct="1">
              <a:spcBef>
                <a:spcPts val="0"/>
              </a:spcBef>
              <a:buClr>
                <a:schemeClr val="bg1"/>
              </a:buClr>
            </a:pPr>
            <a:r>
              <a:rPr lang="en-US" altLang="en-US" sz="1400" dirty="0" smtClean="0">
                <a:solidFill>
                  <a:schemeClr val="bg1"/>
                </a:solidFill>
              </a:rPr>
              <a:t>Lack of Time</a:t>
            </a:r>
          </a:p>
          <a:p>
            <a:pPr marL="344488" indent="-231775" eaLnBrk="1" hangingPunct="1">
              <a:spcBef>
                <a:spcPts val="0"/>
              </a:spcBef>
              <a:buClr>
                <a:schemeClr val="bg1"/>
              </a:buClr>
            </a:pPr>
            <a:r>
              <a:rPr lang="en-US" altLang="en-US" sz="1400" dirty="0" smtClean="0">
                <a:solidFill>
                  <a:schemeClr val="bg1"/>
                </a:solidFill>
              </a:rPr>
              <a:t>Lack of Information Sharing</a:t>
            </a:r>
          </a:p>
          <a:p>
            <a:pPr marL="344488" indent="-231775" eaLnBrk="1" hangingPunct="1">
              <a:spcBef>
                <a:spcPts val="0"/>
              </a:spcBef>
              <a:buClr>
                <a:schemeClr val="bg1"/>
              </a:buClr>
            </a:pPr>
            <a:r>
              <a:rPr lang="en-US" altLang="en-US" sz="1400" dirty="0" smtClean="0">
                <a:solidFill>
                  <a:schemeClr val="bg1"/>
                </a:solidFill>
              </a:rPr>
              <a:t>Hierarchy</a:t>
            </a:r>
          </a:p>
          <a:p>
            <a:pPr marL="344488" indent="-231775" eaLnBrk="1" hangingPunct="1">
              <a:spcBef>
                <a:spcPts val="0"/>
              </a:spcBef>
              <a:buClr>
                <a:schemeClr val="bg1"/>
              </a:buClr>
            </a:pPr>
            <a:r>
              <a:rPr lang="en-US" altLang="en-US" sz="1400" dirty="0" smtClean="0">
                <a:solidFill>
                  <a:schemeClr val="bg1"/>
                </a:solidFill>
              </a:rPr>
              <a:t>Defensiveness</a:t>
            </a:r>
          </a:p>
          <a:p>
            <a:pPr marL="344488" indent="-231775" eaLnBrk="1" hangingPunct="1">
              <a:spcBef>
                <a:spcPts val="0"/>
              </a:spcBef>
              <a:buClr>
                <a:schemeClr val="bg1"/>
              </a:buClr>
            </a:pPr>
            <a:r>
              <a:rPr lang="en-US" altLang="en-US" sz="1400" dirty="0" smtClean="0">
                <a:solidFill>
                  <a:schemeClr val="bg1"/>
                </a:solidFill>
              </a:rPr>
              <a:t>Conventional Thinking</a:t>
            </a:r>
          </a:p>
          <a:p>
            <a:pPr marL="344488" indent="-231775" eaLnBrk="1" hangingPunct="1">
              <a:spcBef>
                <a:spcPts val="0"/>
              </a:spcBef>
              <a:buClr>
                <a:schemeClr val="bg1"/>
              </a:buClr>
            </a:pPr>
            <a:r>
              <a:rPr lang="en-US" altLang="en-US" sz="1400" dirty="0" smtClean="0">
                <a:solidFill>
                  <a:schemeClr val="bg1"/>
                </a:solidFill>
              </a:rPr>
              <a:t>Complacency</a:t>
            </a:r>
          </a:p>
          <a:p>
            <a:pPr marL="344488" indent="-231775" eaLnBrk="1" hangingPunct="1">
              <a:spcBef>
                <a:spcPts val="0"/>
              </a:spcBef>
              <a:buClr>
                <a:schemeClr val="bg1"/>
              </a:buClr>
            </a:pPr>
            <a:r>
              <a:rPr lang="en-US" altLang="en-US" sz="1400" dirty="0" smtClean="0">
                <a:solidFill>
                  <a:schemeClr val="bg1"/>
                </a:solidFill>
              </a:rPr>
              <a:t>Varying Communication Styles</a:t>
            </a:r>
          </a:p>
          <a:p>
            <a:pPr marL="344488" indent="-231775" eaLnBrk="1" hangingPunct="1">
              <a:spcBef>
                <a:spcPts val="0"/>
              </a:spcBef>
              <a:buClr>
                <a:schemeClr val="bg1"/>
              </a:buClr>
            </a:pPr>
            <a:r>
              <a:rPr lang="en-US" altLang="en-US" sz="1400" dirty="0" smtClean="0">
                <a:solidFill>
                  <a:schemeClr val="bg1"/>
                </a:solidFill>
              </a:rPr>
              <a:t>Conflict</a:t>
            </a:r>
          </a:p>
          <a:p>
            <a:pPr marL="344488" indent="-231775" eaLnBrk="1" hangingPunct="1">
              <a:spcBef>
                <a:spcPts val="0"/>
              </a:spcBef>
              <a:buClr>
                <a:schemeClr val="bg1"/>
              </a:buClr>
            </a:pPr>
            <a:r>
              <a:rPr lang="en-US" altLang="en-US" sz="1400" dirty="0" smtClean="0">
                <a:solidFill>
                  <a:schemeClr val="bg1"/>
                </a:solidFill>
              </a:rPr>
              <a:t>Lack of Coordination and Follow-up With Coworkers</a:t>
            </a:r>
          </a:p>
          <a:p>
            <a:pPr marL="344488" indent="-231775" eaLnBrk="1" hangingPunct="1">
              <a:spcBef>
                <a:spcPts val="0"/>
              </a:spcBef>
              <a:buClr>
                <a:schemeClr val="bg1"/>
              </a:buClr>
            </a:pPr>
            <a:r>
              <a:rPr lang="en-US" altLang="en-US" sz="1400" dirty="0" smtClean="0">
                <a:solidFill>
                  <a:schemeClr val="bg1"/>
                </a:solidFill>
              </a:rPr>
              <a:t>Distractions</a:t>
            </a:r>
          </a:p>
          <a:p>
            <a:pPr marL="344488" indent="-231775" eaLnBrk="1" hangingPunct="1">
              <a:spcBef>
                <a:spcPts val="0"/>
              </a:spcBef>
              <a:buClr>
                <a:schemeClr val="bg1"/>
              </a:buClr>
            </a:pPr>
            <a:r>
              <a:rPr lang="en-US" altLang="en-US" sz="1400" dirty="0" smtClean="0">
                <a:solidFill>
                  <a:schemeClr val="bg1"/>
                </a:solidFill>
              </a:rPr>
              <a:t>Fatigue</a:t>
            </a:r>
          </a:p>
          <a:p>
            <a:pPr marL="344488" indent="-231775" eaLnBrk="1" hangingPunct="1">
              <a:spcBef>
                <a:spcPts val="0"/>
              </a:spcBef>
              <a:buClr>
                <a:schemeClr val="bg1"/>
              </a:buClr>
            </a:pPr>
            <a:r>
              <a:rPr lang="en-US" altLang="en-US" sz="1400" dirty="0" smtClean="0">
                <a:solidFill>
                  <a:schemeClr val="bg1"/>
                </a:solidFill>
              </a:rPr>
              <a:t>Workload</a:t>
            </a:r>
          </a:p>
          <a:p>
            <a:pPr marL="344488" indent="-231775" eaLnBrk="1" hangingPunct="1">
              <a:spcBef>
                <a:spcPts val="0"/>
              </a:spcBef>
              <a:buClr>
                <a:schemeClr val="bg1"/>
              </a:buClr>
            </a:pPr>
            <a:r>
              <a:rPr lang="en-US" altLang="en-US" sz="1400" dirty="0" smtClean="0">
                <a:solidFill>
                  <a:schemeClr val="bg1"/>
                </a:solidFill>
              </a:rPr>
              <a:t>Misinterpretation of Cues</a:t>
            </a:r>
          </a:p>
          <a:p>
            <a:pPr marL="344488" indent="-231775" eaLnBrk="1" hangingPunct="1">
              <a:spcBef>
                <a:spcPts val="0"/>
              </a:spcBef>
              <a:buClr>
                <a:schemeClr val="bg1"/>
              </a:buClr>
            </a:pPr>
            <a:r>
              <a:rPr lang="en-US" altLang="en-US" sz="1400" dirty="0" smtClean="0">
                <a:solidFill>
                  <a:schemeClr val="bg1"/>
                </a:solidFill>
              </a:rPr>
              <a:t>Lack of Role Clarity</a:t>
            </a:r>
            <a:endParaRPr lang="en-US" altLang="en-US" sz="1400" dirty="0" smtClean="0"/>
          </a:p>
        </p:txBody>
      </p:sp>
    </p:spTree>
    <p:custDataLst>
      <p:tags r:id="rId1"/>
    </p:custDataLst>
    <p:extLst>
      <p:ext uri="{BB962C8B-B14F-4D97-AF65-F5344CB8AC3E}">
        <p14:creationId xmlns:p14="http://schemas.microsoft.com/office/powerpoint/2010/main" val="407291058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custDataLst>
              <p:tags r:id="rId2"/>
            </p:custDataLst>
          </p:nvPr>
        </p:nvSpPr>
        <p:spPr>
          <a:xfrm>
            <a:off x="1005840" y="-2"/>
            <a:ext cx="8020074" cy="685800"/>
          </a:xfrm>
        </p:spPr>
        <p:txBody>
          <a:bodyPr>
            <a:normAutofit/>
          </a:bodyPr>
          <a:lstStyle/>
          <a:p>
            <a:r>
              <a:rPr lang="en-US" dirty="0"/>
              <a:t>Slide </a:t>
            </a:r>
            <a:r>
              <a:rPr lang="en-US" dirty="0" smtClean="0"/>
              <a:t>21: </a:t>
            </a:r>
            <a:r>
              <a:rPr lang="en-US" dirty="0"/>
              <a:t>Applying TeamSTEPPS Exercise</a:t>
            </a:r>
          </a:p>
        </p:txBody>
      </p:sp>
      <p:sp>
        <p:nvSpPr>
          <p:cNvPr id="72707" name="Content Placeholder 2"/>
          <p:cNvSpPr>
            <a:spLocks noGrp="1"/>
          </p:cNvSpPr>
          <p:nvPr>
            <p:ph type="body" sz="quarter" idx="10"/>
            <p:custDataLst>
              <p:tags r:id="rId3"/>
            </p:custDataLst>
          </p:nvPr>
        </p:nvSpPr>
        <p:spPr/>
        <p:txBody>
          <a:bodyPr/>
          <a:lstStyle/>
          <a:p>
            <a:pPr marL="0" indent="0">
              <a:spcAft>
                <a:spcPts val="450"/>
              </a:spcAft>
              <a:buNone/>
            </a:pPr>
            <a:r>
              <a:rPr lang="en-US" dirty="0" smtClean="0"/>
              <a:t>Take ten </a:t>
            </a:r>
            <a:r>
              <a:rPr lang="en-US" dirty="0"/>
              <a:t>m</a:t>
            </a:r>
            <a:r>
              <a:rPr lang="en-US" dirty="0" smtClean="0"/>
              <a:t>inutes to answer these questions:</a:t>
            </a:r>
          </a:p>
          <a:p>
            <a:pPr indent="-222250"/>
            <a:r>
              <a:rPr lang="en-US" sz="1800" i="1" dirty="0"/>
              <a:t>Who is the designated leader on the team your TeamSTEPPS implementation will target?</a:t>
            </a:r>
          </a:p>
          <a:p>
            <a:pPr indent="-222250"/>
            <a:r>
              <a:rPr lang="en-US" sz="1800" i="1" dirty="0"/>
              <a:t>Is your teamwork issue related to this team’s leadership?</a:t>
            </a:r>
          </a:p>
          <a:p>
            <a:pPr indent="-222250"/>
            <a:r>
              <a:rPr lang="en-US" sz="1800" i="1" dirty="0"/>
              <a:t>If so, what is the issue and can any of the tools or strategies learned in this module be used to address the issue?</a:t>
            </a:r>
          </a:p>
        </p:txBody>
      </p:sp>
      <p:pic>
        <p:nvPicPr>
          <p:cNvPr id="4" name="Picture 3" descr="Classroom slide number 21"/>
          <p:cNvPicPr>
            <a:picLocks noChangeAspect="1"/>
          </p:cNvPicPr>
          <p:nvPr>
            <p:custDataLst>
              <p:tags r:id="rId4"/>
            </p:custDataLst>
          </p:nvPr>
        </p:nvPicPr>
        <p:blipFill>
          <a:blip r:embed="rId9" cstate="email">
            <a:extLst>
              <a:ext uri="{28A0092B-C50C-407E-A947-70E740481C1C}">
                <a14:useLocalDpi xmlns:a14="http://schemas.microsoft.com/office/drawing/2010/main" val="0"/>
              </a:ext>
            </a:extLst>
          </a:blip>
          <a:stretch>
            <a:fillRect/>
          </a:stretch>
        </p:blipFill>
        <p:spPr>
          <a:xfrm>
            <a:off x="5800725" y="985838"/>
            <a:ext cx="2844312" cy="2133234"/>
          </a:xfrm>
          <a:prstGeom prst="rect">
            <a:avLst/>
          </a:prstGeom>
          <a:solidFill>
            <a:srgbClr val="FFFFFF">
              <a:shade val="85000"/>
            </a:srgbClr>
          </a:solidFill>
          <a:ln w="190500" cap="rnd">
            <a:solidFill>
              <a:schemeClr val="tx2">
                <a:lumMod val="40000"/>
                <a:lumOff val="60000"/>
              </a:schemeClr>
            </a:solidFill>
          </a:ln>
          <a:effectLst>
            <a:outerShdw blurRad="139700" dist="139700" dir="2700000" algn="tl" rotWithShape="0">
              <a:prstClr val="black">
                <a:alpha val="40000"/>
              </a:prstClr>
            </a:outerShdw>
          </a:effectLst>
          <a:scene3d>
            <a:camera prst="perspectiveContrastingLeftFacing">
              <a:rot lat="540000" lon="1500000" rev="0"/>
            </a:camera>
            <a:lightRig rig="soft" dir="t"/>
          </a:scene3d>
          <a:sp3d contourW="12700" prstMaterial="matte">
            <a:bevelT w="63500" h="50800"/>
            <a:contourClr>
              <a:srgbClr val="C0C0C0"/>
            </a:contourClr>
          </a:sp3d>
        </p:spPr>
      </p:pic>
      <p:pic>
        <p:nvPicPr>
          <p:cNvPr id="2" name="Picture 1" descr="TeamSTEPPS Implementation Worksheet">
            <a:hlinkClick r:id="rId10"/>
          </p:cNvPr>
          <p:cNvPicPr>
            <a:picLocks noChangeAspect="1"/>
          </p:cNvPicPr>
          <p:nvPr/>
        </p:nvPicPr>
        <p:blipFill rotWithShape="1">
          <a:blip r:embed="rId11" cstate="email">
            <a:extLst>
              <a:ext uri="{28A0092B-C50C-407E-A947-70E740481C1C}">
                <a14:useLocalDpi xmlns:a14="http://schemas.microsoft.com/office/drawing/2010/main" val="0"/>
              </a:ext>
            </a:extLst>
          </a:blip>
          <a:srcRect b="8650"/>
          <a:stretch/>
        </p:blipFill>
        <p:spPr>
          <a:xfrm>
            <a:off x="5301890" y="2895089"/>
            <a:ext cx="2579840" cy="1745034"/>
          </a:xfrm>
          <a:prstGeom prst="rect">
            <a:avLst/>
          </a:prstGeom>
          <a:ln>
            <a:solidFill>
              <a:schemeClr val="tx1"/>
            </a:solidFill>
          </a:ln>
        </p:spPr>
      </p:pic>
      <p:grpSp>
        <p:nvGrpSpPr>
          <p:cNvPr id="3" name="Group 2" descr="Text box on how to view video"/>
          <p:cNvGrpSpPr/>
          <p:nvPr/>
        </p:nvGrpSpPr>
        <p:grpSpPr>
          <a:xfrm>
            <a:off x="1239522" y="3419112"/>
            <a:ext cx="4276695" cy="1339453"/>
            <a:chOff x="1239522" y="3419112"/>
            <a:chExt cx="4276695" cy="1339453"/>
          </a:xfrm>
        </p:grpSpPr>
        <p:cxnSp>
          <p:nvCxnSpPr>
            <p:cNvPr id="7" name="Straight Connector 6"/>
            <p:cNvCxnSpPr/>
            <p:nvPr>
              <p:custDataLst>
                <p:tags r:id="rId5"/>
              </p:custDataLst>
            </p:nvPr>
          </p:nvCxnSpPr>
          <p:spPr>
            <a:xfrm flipV="1">
              <a:off x="4964959" y="3419112"/>
              <a:ext cx="551258" cy="546602"/>
            </a:xfrm>
            <a:prstGeom prst="line">
              <a:avLst/>
            </a:prstGeom>
            <a:ln w="50800" cap="rnd">
              <a:solidFill>
                <a:srgbClr val="31859C"/>
              </a:solidFill>
              <a:prstDash val="sysDot"/>
              <a:tailEnd type="triangle" w="med" len="med"/>
            </a:ln>
            <a:effectLst>
              <a:outerShdw blurRad="50800" dist="25400" dir="2700000" rotWithShape="0">
                <a:srgbClr val="000000">
                  <a:alpha val="35000"/>
                </a:srgbClr>
              </a:outerShdw>
            </a:effectLst>
          </p:spPr>
          <p:style>
            <a:lnRef idx="2">
              <a:schemeClr val="accent1"/>
            </a:lnRef>
            <a:fillRef idx="0">
              <a:schemeClr val="accent1"/>
            </a:fillRef>
            <a:effectRef idx="1">
              <a:schemeClr val="accent1"/>
            </a:effectRef>
            <a:fontRef idx="minor">
              <a:schemeClr val="tx1"/>
            </a:fontRef>
          </p:style>
        </p:cxnSp>
        <p:sp>
          <p:nvSpPr>
            <p:cNvPr id="8" name="Rounded Rectangle 7">
              <a:hlinkClick r:id="rId10"/>
            </p:cNvPr>
            <p:cNvSpPr/>
            <p:nvPr>
              <p:custDataLst>
                <p:tags r:id="rId6"/>
              </p:custDataLst>
            </p:nvPr>
          </p:nvSpPr>
          <p:spPr>
            <a:xfrm>
              <a:off x="1239522" y="3965713"/>
              <a:ext cx="3725436" cy="792852"/>
            </a:xfrm>
            <a:prstGeom prst="roundRect">
              <a:avLst>
                <a:gd name="adj" fmla="val 8931"/>
              </a:avLst>
            </a:prstGeom>
            <a:solidFill>
              <a:srgbClr val="31859C"/>
            </a:solidFill>
            <a:effectLst>
              <a:outerShdw blurRad="50800" dist="25400" dir="27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lIns="91440" rtlCol="0" anchor="ctr" anchorCtr="0"/>
            <a:lstStyle/>
            <a:p>
              <a:pPr algn="ctr"/>
              <a:r>
                <a:rPr lang="en-US" sz="1400" b="1" dirty="0">
                  <a:solidFill>
                    <a:srgbClr val="FFFF00"/>
                  </a:solidFill>
                </a:rPr>
                <a:t>Select here </a:t>
              </a:r>
              <a:r>
                <a:rPr lang="en-US" sz="1400" b="1" dirty="0"/>
                <a:t>to download and print the TeamSTEPPS Implementation Worksheet and answer the </a:t>
              </a:r>
              <a:r>
                <a:rPr lang="en-US" sz="1400" b="1" dirty="0" smtClean="0"/>
                <a:t>questions.</a:t>
              </a:r>
              <a:endParaRPr lang="en-US" sz="1400" b="1" dirty="0"/>
            </a:p>
          </p:txBody>
        </p:sp>
      </p:grpSp>
    </p:spTree>
    <p:custDataLst>
      <p:tags r:id="rId1"/>
    </p:custDataLst>
    <p:extLst>
      <p:ext uri="{BB962C8B-B14F-4D97-AF65-F5344CB8AC3E}">
        <p14:creationId xmlns:p14="http://schemas.microsoft.com/office/powerpoint/2010/main" val="227138193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005840" y="-2"/>
            <a:ext cx="8020074" cy="685800"/>
          </a:xfrm>
        </p:spPr>
        <p:txBody>
          <a:bodyPr/>
          <a:lstStyle/>
          <a:p>
            <a:r>
              <a:rPr lang="en-US" dirty="0" smtClean="0"/>
              <a:t>Module 4 Summary</a:t>
            </a:r>
            <a:endParaRPr lang="en-US" dirty="0"/>
          </a:p>
        </p:txBody>
      </p:sp>
      <p:sp>
        <p:nvSpPr>
          <p:cNvPr id="3" name="Text Placeholder 2"/>
          <p:cNvSpPr>
            <a:spLocks noGrp="1"/>
          </p:cNvSpPr>
          <p:nvPr>
            <p:ph type="body" sz="quarter" idx="10"/>
            <p:custDataLst>
              <p:tags r:id="rId3"/>
            </p:custDataLst>
          </p:nvPr>
        </p:nvSpPr>
        <p:spPr>
          <a:xfrm>
            <a:off x="182879" y="768095"/>
            <a:ext cx="4214309" cy="4023360"/>
          </a:xfrm>
        </p:spPr>
        <p:txBody>
          <a:bodyPr>
            <a:normAutofit fontScale="92500" lnSpcReduction="20000"/>
          </a:bodyPr>
          <a:lstStyle/>
          <a:p>
            <a:pPr marL="0" indent="0">
              <a:spcAft>
                <a:spcPts val="1200"/>
              </a:spcAft>
              <a:buNone/>
            </a:pPr>
            <a:r>
              <a:rPr lang="en-US" dirty="0"/>
              <a:t>In this module you learned to:</a:t>
            </a:r>
          </a:p>
          <a:p>
            <a:pPr indent="-222250">
              <a:spcAft>
                <a:spcPts val="1200"/>
              </a:spcAft>
            </a:pPr>
            <a:r>
              <a:rPr lang="en-US" dirty="0"/>
              <a:t>Describe how leadership affects team processes and </a:t>
            </a:r>
            <a:r>
              <a:rPr lang="en-US" dirty="0" smtClean="0"/>
              <a:t>outcomes</a:t>
            </a:r>
            <a:endParaRPr lang="en-US" dirty="0"/>
          </a:p>
          <a:p>
            <a:pPr indent="-222250">
              <a:spcAft>
                <a:spcPts val="1200"/>
              </a:spcAft>
            </a:pPr>
            <a:r>
              <a:rPr lang="en-US" dirty="0"/>
              <a:t>Identify different types of team </a:t>
            </a:r>
            <a:r>
              <a:rPr lang="en-US" dirty="0" smtClean="0"/>
              <a:t>leaders</a:t>
            </a:r>
            <a:endParaRPr lang="en-US" dirty="0"/>
          </a:p>
          <a:p>
            <a:pPr indent="-222250">
              <a:spcAft>
                <a:spcPts val="1200"/>
              </a:spcAft>
            </a:pPr>
            <a:r>
              <a:rPr lang="en-US" dirty="0"/>
              <a:t>Describe the activities involved in successfully leading </a:t>
            </a:r>
            <a:r>
              <a:rPr lang="en-US" dirty="0" smtClean="0"/>
              <a:t>teams</a:t>
            </a:r>
            <a:endParaRPr lang="en-US" dirty="0"/>
          </a:p>
          <a:p>
            <a:pPr indent="-222250">
              <a:spcAft>
                <a:spcPts val="1200"/>
              </a:spcAft>
            </a:pPr>
            <a:r>
              <a:rPr lang="en-US" dirty="0"/>
              <a:t>Describe the tools for leading teams, including briefs, huddles, and </a:t>
            </a:r>
            <a:r>
              <a:rPr lang="en-US" dirty="0" smtClean="0"/>
              <a:t>debriefs</a:t>
            </a:r>
            <a:endParaRPr lang="en-US" dirty="0"/>
          </a:p>
          <a:p>
            <a:pPr indent="-222250">
              <a:spcAft>
                <a:spcPts val="1200"/>
              </a:spcAft>
            </a:pPr>
            <a:r>
              <a:rPr lang="en-US" dirty="0"/>
              <a:t>Apply the tools for leading teams to specific clinical </a:t>
            </a:r>
            <a:r>
              <a:rPr lang="en-US" dirty="0" smtClean="0"/>
              <a:t>scenarios</a:t>
            </a:r>
            <a:endParaRPr lang="en-US" dirty="0"/>
          </a:p>
        </p:txBody>
      </p:sp>
      <p:pic>
        <p:nvPicPr>
          <p:cNvPr id="4" name="Picture 2" descr="Image of medical team making rounds"/>
          <p:cNvPicPr>
            <a:picLocks noChangeAspect="1" noChangeArrowheads="1"/>
          </p:cNvPicPr>
          <p:nvPr>
            <p:custDataLst>
              <p:tags r:id="rId4"/>
            </p:custDataLst>
          </p:nvPr>
        </p:nvPicPr>
        <p:blipFill>
          <a:blip r:embed="rId7" cstate="email">
            <a:extLst>
              <a:ext uri="{28A0092B-C50C-407E-A947-70E740481C1C}">
                <a14:useLocalDpi xmlns:a14="http://schemas.microsoft.com/office/drawing/2010/main" val="0"/>
              </a:ext>
            </a:extLst>
          </a:blip>
          <a:srcRect/>
          <a:stretch>
            <a:fillRect/>
          </a:stretch>
        </p:blipFill>
        <p:spPr bwMode="auto">
          <a:xfrm>
            <a:off x="4717904" y="1414719"/>
            <a:ext cx="3695451" cy="246117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spTree>
    <p:custDataLst>
      <p:tags r:id="rId1"/>
    </p:custDataLst>
    <p:extLst>
      <p:ext uri="{BB962C8B-B14F-4D97-AF65-F5344CB8AC3E}">
        <p14:creationId xmlns:p14="http://schemas.microsoft.com/office/powerpoint/2010/main" val="264754857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eamSTEPPS penguin deciding where to go"/>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4727049" y="597071"/>
            <a:ext cx="4114801" cy="4175568"/>
          </a:xfrm>
          <a:prstGeom prst="rect">
            <a:avLst/>
          </a:prstGeom>
        </p:spPr>
      </p:pic>
      <p:sp>
        <p:nvSpPr>
          <p:cNvPr id="2" name="Title 1"/>
          <p:cNvSpPr>
            <a:spLocks noGrp="1"/>
          </p:cNvSpPr>
          <p:nvPr>
            <p:ph type="title"/>
            <p:custDataLst>
              <p:tags r:id="rId2"/>
            </p:custDataLst>
          </p:nvPr>
        </p:nvSpPr>
        <p:spPr>
          <a:xfrm>
            <a:off x="1005840" y="-2"/>
            <a:ext cx="8020074" cy="685800"/>
          </a:xfrm>
        </p:spPr>
        <p:txBody>
          <a:bodyPr/>
          <a:lstStyle/>
          <a:p>
            <a:r>
              <a:rPr lang="en-US" dirty="0" smtClean="0"/>
              <a:t>Module 4 Conclusion</a:t>
            </a:r>
            <a:endParaRPr lang="en-US" dirty="0"/>
          </a:p>
        </p:txBody>
      </p:sp>
      <p:sp>
        <p:nvSpPr>
          <p:cNvPr id="3" name="Text Placeholder 2"/>
          <p:cNvSpPr>
            <a:spLocks noGrp="1"/>
          </p:cNvSpPr>
          <p:nvPr>
            <p:ph type="body" sz="quarter" idx="10"/>
            <p:custDataLst>
              <p:tags r:id="rId3"/>
            </p:custDataLst>
          </p:nvPr>
        </p:nvSpPr>
        <p:spPr>
          <a:xfrm>
            <a:off x="182879" y="768095"/>
            <a:ext cx="5220394" cy="4023360"/>
          </a:xfrm>
        </p:spPr>
        <p:txBody>
          <a:bodyPr/>
          <a:lstStyle/>
          <a:p>
            <a:pPr marL="0" indent="0">
              <a:spcAft>
                <a:spcPts val="1800"/>
              </a:spcAft>
              <a:buNone/>
            </a:pPr>
            <a:r>
              <a:rPr lang="en-US" dirty="0"/>
              <a:t>This concludes Module </a:t>
            </a:r>
            <a:r>
              <a:rPr lang="en-US" dirty="0" smtClean="0"/>
              <a:t>4 </a:t>
            </a:r>
            <a:r>
              <a:rPr lang="en-US" dirty="0"/>
              <a:t>of the </a:t>
            </a:r>
            <a:r>
              <a:rPr lang="en-US" dirty="0" smtClean="0"/>
              <a:t>TeamSTEPPS 2.0 Online </a:t>
            </a:r>
            <a:r>
              <a:rPr lang="en-US" dirty="0"/>
              <a:t>Master Trainer </a:t>
            </a:r>
            <a:r>
              <a:rPr lang="en-US" dirty="0" smtClean="0"/>
              <a:t>Course.</a:t>
            </a:r>
          </a:p>
          <a:p>
            <a:pPr marL="0" indent="0">
              <a:spcAft>
                <a:spcPts val="1800"/>
              </a:spcAft>
              <a:buNone/>
            </a:pPr>
            <a:r>
              <a:rPr lang="en-US" dirty="0" smtClean="0"/>
              <a:t>Go to </a:t>
            </a:r>
            <a:r>
              <a:rPr lang="en-US" dirty="0" smtClean="0">
                <a:hlinkClick r:id="rId9"/>
              </a:rPr>
              <a:t>Module 5</a:t>
            </a:r>
            <a:endParaRPr lang="en-US" dirty="0"/>
          </a:p>
        </p:txBody>
      </p:sp>
      <p:sp>
        <p:nvSpPr>
          <p:cNvPr id="5" name="TextBox 4"/>
          <p:cNvSpPr txBox="1"/>
          <p:nvPr>
            <p:custDataLst>
              <p:tags r:id="rId4"/>
            </p:custDataLst>
          </p:nvPr>
        </p:nvSpPr>
        <p:spPr>
          <a:xfrm>
            <a:off x="7380799" y="1659834"/>
            <a:ext cx="884583" cy="215444"/>
          </a:xfrm>
          <a:prstGeom prst="rect">
            <a:avLst/>
          </a:prstGeom>
          <a:solidFill>
            <a:srgbClr val="EEF9FC"/>
          </a:solidFill>
        </p:spPr>
        <p:txBody>
          <a:bodyPr wrap="square" lIns="0" tIns="0" rIns="0" bIns="0" rtlCol="0">
            <a:spAutoFit/>
          </a:bodyPr>
          <a:lstStyle/>
          <a:p>
            <a:pPr algn="ctr"/>
            <a:r>
              <a:rPr lang="en-US" sz="1400" dirty="0" smtClean="0"/>
              <a:t>Module 4</a:t>
            </a:r>
            <a:endParaRPr lang="en-US" sz="1400" dirty="0"/>
          </a:p>
        </p:txBody>
      </p:sp>
      <p:sp>
        <p:nvSpPr>
          <p:cNvPr id="6" name="TextBox 5"/>
          <p:cNvSpPr txBox="1"/>
          <p:nvPr>
            <p:custDataLst>
              <p:tags r:id="rId5"/>
            </p:custDataLst>
          </p:nvPr>
        </p:nvSpPr>
        <p:spPr>
          <a:xfrm>
            <a:off x="7244965" y="2869192"/>
            <a:ext cx="777240" cy="215444"/>
          </a:xfrm>
          <a:prstGeom prst="rect">
            <a:avLst/>
          </a:prstGeom>
          <a:solidFill>
            <a:srgbClr val="EEF9FC"/>
          </a:solidFill>
        </p:spPr>
        <p:txBody>
          <a:bodyPr wrap="square" lIns="0" tIns="0" rIns="0" bIns="0" rtlCol="0">
            <a:spAutoFit/>
          </a:bodyPr>
          <a:lstStyle/>
          <a:p>
            <a:pPr algn="ctr"/>
            <a:r>
              <a:rPr lang="en-US" sz="1400" dirty="0" smtClean="0"/>
              <a:t>Module 5</a:t>
            </a:r>
            <a:endParaRPr lang="en-US" sz="1400" dirty="0"/>
          </a:p>
        </p:txBody>
      </p:sp>
    </p:spTree>
    <p:custDataLst>
      <p:tags r:id="rId1"/>
    </p:custDataLst>
    <p:extLst>
      <p:ext uri="{BB962C8B-B14F-4D97-AF65-F5344CB8AC3E}">
        <p14:creationId xmlns:p14="http://schemas.microsoft.com/office/powerpoint/2010/main" val="5678154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005840" y="-2"/>
            <a:ext cx="8020074" cy="685800"/>
          </a:xfrm>
        </p:spPr>
        <p:txBody>
          <a:bodyPr/>
          <a:lstStyle/>
          <a:p>
            <a:r>
              <a:rPr lang="en-US" dirty="0"/>
              <a:t>Please Print the Instructor Guide</a:t>
            </a:r>
          </a:p>
        </p:txBody>
      </p:sp>
      <p:sp>
        <p:nvSpPr>
          <p:cNvPr id="3" name="Text Placeholder 2"/>
          <p:cNvSpPr>
            <a:spLocks noGrp="1"/>
          </p:cNvSpPr>
          <p:nvPr>
            <p:ph type="body" sz="quarter" idx="10"/>
            <p:custDataLst>
              <p:tags r:id="rId3"/>
            </p:custDataLst>
          </p:nvPr>
        </p:nvSpPr>
        <p:spPr>
          <a:xfrm>
            <a:off x="182879" y="768095"/>
            <a:ext cx="4919873" cy="4023360"/>
          </a:xfrm>
        </p:spPr>
        <p:txBody>
          <a:bodyPr/>
          <a:lstStyle/>
          <a:p>
            <a:pPr marL="0" indent="0">
              <a:spcAft>
                <a:spcPts val="1800"/>
              </a:spcAft>
              <a:buNone/>
            </a:pPr>
            <a:r>
              <a:rPr lang="en-US" dirty="0"/>
              <a:t>To best use this online module, </a:t>
            </a:r>
            <a:r>
              <a:rPr lang="en-US" dirty="0" smtClean="0"/>
              <a:t>please </a:t>
            </a:r>
            <a:r>
              <a:rPr lang="en-US" dirty="0"/>
              <a:t>print the </a:t>
            </a:r>
            <a:r>
              <a:rPr lang="en-US" i="1" dirty="0"/>
              <a:t>Module </a:t>
            </a:r>
            <a:r>
              <a:rPr lang="en-US" i="1" dirty="0" smtClean="0"/>
              <a:t>4 Instructor Guide</a:t>
            </a:r>
            <a:r>
              <a:rPr lang="en-US" dirty="0"/>
              <a:t>, </a:t>
            </a:r>
            <a:r>
              <a:rPr lang="en-US" dirty="0">
                <a:hlinkClick r:id="rId7"/>
              </a:rPr>
              <a:t>located </a:t>
            </a:r>
            <a:r>
              <a:rPr lang="en-US" dirty="0" smtClean="0">
                <a:hlinkClick r:id="rId7"/>
              </a:rPr>
              <a:t>here</a:t>
            </a:r>
            <a:endParaRPr lang="en-US" dirty="0"/>
          </a:p>
          <a:p>
            <a:pPr marL="0" indent="0">
              <a:spcAft>
                <a:spcPts val="1800"/>
              </a:spcAft>
              <a:buNone/>
            </a:pPr>
            <a:r>
              <a:rPr lang="en-US" dirty="0"/>
              <a:t>Read pages </a:t>
            </a:r>
            <a:r>
              <a:rPr lang="en-US" dirty="0" smtClean="0"/>
              <a:t>2-4 </a:t>
            </a:r>
            <a:r>
              <a:rPr lang="en-US" dirty="0"/>
              <a:t>in the guide </a:t>
            </a:r>
            <a:r>
              <a:rPr lang="en-US" dirty="0" smtClean="0"/>
              <a:t>before we begin</a:t>
            </a:r>
            <a:endParaRPr lang="en-US" dirty="0"/>
          </a:p>
          <a:p>
            <a:pPr marL="0" indent="0">
              <a:spcAft>
                <a:spcPts val="1800"/>
              </a:spcAft>
              <a:buNone/>
            </a:pPr>
            <a:r>
              <a:rPr lang="en-US" dirty="0"/>
              <a:t>Then we will proceed to work </a:t>
            </a:r>
            <a:r>
              <a:rPr lang="en-US" dirty="0" smtClean="0"/>
              <a:t>through the </a:t>
            </a:r>
            <a:r>
              <a:rPr lang="en-US" dirty="0"/>
              <a:t>slides you will use to train – </a:t>
            </a:r>
            <a:r>
              <a:rPr lang="en-US" dirty="0" smtClean="0"/>
              <a:t>just as </a:t>
            </a:r>
            <a:r>
              <a:rPr lang="en-US" dirty="0"/>
              <a:t>if you are delivering this </a:t>
            </a:r>
            <a:r>
              <a:rPr lang="en-US" dirty="0" smtClean="0"/>
              <a:t>module to </a:t>
            </a:r>
            <a:r>
              <a:rPr lang="en-US" dirty="0"/>
              <a:t>your colleagues and </a:t>
            </a:r>
            <a:r>
              <a:rPr lang="en-US" dirty="0" smtClean="0"/>
              <a:t>staff</a:t>
            </a:r>
            <a:endParaRPr lang="en-US" dirty="0"/>
          </a:p>
        </p:txBody>
      </p:sp>
      <p:pic>
        <p:nvPicPr>
          <p:cNvPr id="4" name="Picture 3" descr="Cover of the Instructor Guide for Module 4">
            <a:hlinkClick r:id="rId7"/>
          </p:cNvPr>
          <p:cNvPicPr>
            <a:picLocks noChangeAspect="1"/>
          </p:cNvPicPr>
          <p:nvPr>
            <p:custDataLst>
              <p:tags r:id="rId4"/>
            </p:custDataLst>
          </p:nvPr>
        </p:nvPicPr>
        <p:blipFill>
          <a:blip r:embed="rId8" cstate="email">
            <a:extLst>
              <a:ext uri="{28A0092B-C50C-407E-A947-70E740481C1C}">
                <a14:useLocalDpi xmlns:a14="http://schemas.microsoft.com/office/drawing/2010/main" val="0"/>
              </a:ext>
            </a:extLst>
          </a:blip>
          <a:stretch>
            <a:fillRect/>
          </a:stretch>
        </p:blipFill>
        <p:spPr>
          <a:xfrm rot="579021">
            <a:off x="5493778" y="1042357"/>
            <a:ext cx="2464519" cy="3115386"/>
          </a:xfrm>
          <a:prstGeom prst="rect">
            <a:avLst/>
          </a:prstGeom>
          <a:ln>
            <a:solidFill>
              <a:schemeClr val="tx1"/>
            </a:solidFill>
          </a:ln>
          <a:effectLst>
            <a:outerShdw blurRad="177800" dist="88900" dir="2700000" algn="tl" rotWithShape="0">
              <a:prstClr val="black">
                <a:alpha val="48000"/>
              </a:prstClr>
            </a:outerShdw>
          </a:effectLst>
          <a:scene3d>
            <a:camera prst="perspectiveLeft"/>
            <a:lightRig rig="threePt" dir="t"/>
          </a:scene3d>
        </p:spPr>
      </p:pic>
    </p:spTree>
    <p:custDataLst>
      <p:tags r:id="rId1"/>
    </p:custDataLst>
    <p:extLst>
      <p:ext uri="{BB962C8B-B14F-4D97-AF65-F5344CB8AC3E}">
        <p14:creationId xmlns:p14="http://schemas.microsoft.com/office/powerpoint/2010/main" val="41250762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custDataLst>
              <p:tags r:id="rId2"/>
            </p:custDataLst>
          </p:nvPr>
        </p:nvSpPr>
        <p:spPr>
          <a:xfrm>
            <a:off x="1005840" y="-2"/>
            <a:ext cx="8020074" cy="685800"/>
          </a:xfrm>
        </p:spPr>
        <p:txBody>
          <a:bodyPr/>
          <a:lstStyle/>
          <a:p>
            <a:r>
              <a:rPr lang="en-US" dirty="0" smtClean="0"/>
              <a:t>Leadership Exercise</a:t>
            </a:r>
            <a:endParaRPr lang="en-US" dirty="0"/>
          </a:p>
        </p:txBody>
      </p:sp>
      <p:sp>
        <p:nvSpPr>
          <p:cNvPr id="6" name="Text Placeholder 5"/>
          <p:cNvSpPr>
            <a:spLocks noGrp="1"/>
          </p:cNvSpPr>
          <p:nvPr>
            <p:ph type="body" sz="quarter" idx="10"/>
            <p:custDataLst>
              <p:tags r:id="rId3"/>
            </p:custDataLst>
          </p:nvPr>
        </p:nvSpPr>
        <p:spPr>
          <a:xfrm>
            <a:off x="182879" y="768094"/>
            <a:ext cx="8418510" cy="4066665"/>
          </a:xfrm>
        </p:spPr>
        <p:txBody>
          <a:bodyPr>
            <a:normAutofit lnSpcReduction="10000"/>
          </a:bodyPr>
          <a:lstStyle/>
          <a:p>
            <a:pPr marL="0" indent="0">
              <a:spcAft>
                <a:spcPts val="1200"/>
              </a:spcAft>
              <a:buNone/>
            </a:pPr>
            <a:r>
              <a:rPr lang="en-US" dirty="0"/>
              <a:t>Y</a:t>
            </a:r>
            <a:r>
              <a:rPr lang="en-US" dirty="0" smtClean="0"/>
              <a:t>ou </a:t>
            </a:r>
            <a:r>
              <a:rPr lang="en-US" dirty="0"/>
              <a:t>will </a:t>
            </a:r>
            <a:r>
              <a:rPr lang="en-US" dirty="0" smtClean="0"/>
              <a:t>begin Module </a:t>
            </a:r>
            <a:r>
              <a:rPr lang="en-US" dirty="0"/>
              <a:t>4 with a leadership </a:t>
            </a:r>
            <a:r>
              <a:rPr lang="en-US" dirty="0" smtClean="0"/>
              <a:t>exercise</a:t>
            </a:r>
            <a:endParaRPr lang="en-US" dirty="0"/>
          </a:p>
          <a:p>
            <a:pPr marL="0" indent="0">
              <a:spcAft>
                <a:spcPts val="1200"/>
              </a:spcAft>
              <a:buNone/>
            </a:pPr>
            <a:r>
              <a:rPr lang="en-US" dirty="0" smtClean="0"/>
              <a:t>Review page </a:t>
            </a:r>
            <a:r>
              <a:rPr lang="en-US" dirty="0"/>
              <a:t>5 in the Instructor </a:t>
            </a:r>
            <a:r>
              <a:rPr lang="en-US" dirty="0" smtClean="0"/>
              <a:t>Guide</a:t>
            </a:r>
            <a:endParaRPr lang="en-US" dirty="0"/>
          </a:p>
          <a:p>
            <a:pPr marL="0" indent="0">
              <a:spcAft>
                <a:spcPts val="600"/>
              </a:spcAft>
              <a:buNone/>
            </a:pPr>
            <a:r>
              <a:rPr lang="en-US" dirty="0" smtClean="0"/>
              <a:t>Use the </a:t>
            </a:r>
            <a:r>
              <a:rPr lang="en-US" dirty="0"/>
              <a:t>worksheet or </a:t>
            </a:r>
            <a:r>
              <a:rPr lang="en-US" dirty="0" smtClean="0"/>
              <a:t>a </a:t>
            </a:r>
            <a:r>
              <a:rPr lang="en-US" dirty="0"/>
              <a:t>piece of </a:t>
            </a:r>
            <a:r>
              <a:rPr lang="en-US" dirty="0" smtClean="0"/>
              <a:t>paper to </a:t>
            </a:r>
            <a:r>
              <a:rPr lang="en-US" dirty="0"/>
              <a:t>answer the following </a:t>
            </a:r>
            <a:r>
              <a:rPr lang="en-US" dirty="0" smtClean="0"/>
              <a:t>questions:</a:t>
            </a:r>
            <a:endParaRPr lang="en-US" dirty="0"/>
          </a:p>
          <a:p>
            <a:pPr indent="-227013">
              <a:spcAft>
                <a:spcPts val="600"/>
              </a:spcAft>
            </a:pPr>
            <a:r>
              <a:rPr lang="en-US" dirty="0"/>
              <a:t>What characteristics, attitudes, or skills made the leaders that you have known effective and successful</a:t>
            </a:r>
            <a:r>
              <a:rPr lang="en-US" dirty="0" smtClean="0"/>
              <a:t>?</a:t>
            </a:r>
            <a:endParaRPr lang="en-US" dirty="0"/>
          </a:p>
          <a:p>
            <a:pPr indent="-227013">
              <a:spcAft>
                <a:spcPts val="600"/>
              </a:spcAft>
            </a:pPr>
            <a:r>
              <a:rPr lang="en-US" dirty="0"/>
              <a:t>If there was room for improvement, what could they have done to be more effective</a:t>
            </a:r>
            <a:r>
              <a:rPr lang="en-US" dirty="0" smtClean="0"/>
              <a:t>?</a:t>
            </a:r>
            <a:endParaRPr lang="en-US" dirty="0"/>
          </a:p>
          <a:p>
            <a:pPr indent="-227013">
              <a:spcAft>
                <a:spcPts val="600"/>
              </a:spcAft>
            </a:pPr>
            <a:r>
              <a:rPr lang="en-US" dirty="0" smtClean="0"/>
              <a:t>Do you </a:t>
            </a:r>
            <a:r>
              <a:rPr lang="en-US" dirty="0"/>
              <a:t>feel that leadership can be learned or taught, or is it an innate skill</a:t>
            </a:r>
            <a:r>
              <a:rPr lang="en-US" dirty="0" smtClean="0"/>
              <a:t>?</a:t>
            </a:r>
            <a:endParaRPr lang="en-US" dirty="0"/>
          </a:p>
          <a:p>
            <a:pPr indent="-227013">
              <a:spcAft>
                <a:spcPts val="600"/>
              </a:spcAft>
            </a:pPr>
            <a:r>
              <a:rPr lang="en-US" dirty="0"/>
              <a:t>What one characteristic is most important to the success of effective leaders</a:t>
            </a:r>
            <a:r>
              <a:rPr lang="en-US" dirty="0" smtClean="0"/>
              <a:t>?</a:t>
            </a:r>
            <a:endParaRPr lang="en-US" dirty="0"/>
          </a:p>
        </p:txBody>
      </p:sp>
      <p:sp>
        <p:nvSpPr>
          <p:cNvPr id="8" name="Rounded Rectangle 7" title="Download worksheet button">
            <a:hlinkClick r:id="rId7"/>
          </p:cNvPr>
          <p:cNvSpPr/>
          <p:nvPr>
            <p:custDataLst>
              <p:tags r:id="rId4"/>
            </p:custDataLst>
          </p:nvPr>
        </p:nvSpPr>
        <p:spPr>
          <a:xfrm>
            <a:off x="6427725" y="1079326"/>
            <a:ext cx="1847378" cy="458546"/>
          </a:xfrm>
          <a:prstGeom prst="roundRect">
            <a:avLst>
              <a:gd name="adj" fmla="val 8931"/>
            </a:avLst>
          </a:prstGeom>
          <a:solidFill>
            <a:srgbClr val="31859C"/>
          </a:solidFill>
          <a:effectLst>
            <a:outerShdw blurRad="50800" dist="25400" dir="27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lIns="91440" rtlCol="0" anchor="t" anchorCtr="0"/>
          <a:lstStyle/>
          <a:p>
            <a:pPr algn="ctr"/>
            <a:r>
              <a:rPr lang="en-US" sz="1200" b="1" dirty="0" smtClean="0"/>
              <a:t>Select here to download the worksheet</a:t>
            </a:r>
            <a:endParaRPr lang="en-US" sz="1200" b="1" dirty="0"/>
          </a:p>
        </p:txBody>
      </p:sp>
    </p:spTree>
    <p:custDataLst>
      <p:tags r:id="rId1"/>
    </p:custDataLst>
    <p:extLst>
      <p:ext uri="{BB962C8B-B14F-4D97-AF65-F5344CB8AC3E}">
        <p14:creationId xmlns:p14="http://schemas.microsoft.com/office/powerpoint/2010/main" val="25370018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custDataLst>
              <p:tags r:id="rId2"/>
            </p:custDataLst>
          </p:nvPr>
        </p:nvSpPr>
        <p:spPr>
          <a:xfrm>
            <a:off x="1005840" y="-2"/>
            <a:ext cx="8020074" cy="685800"/>
          </a:xfrm>
        </p:spPr>
        <p:txBody>
          <a:bodyPr/>
          <a:lstStyle/>
          <a:p>
            <a:r>
              <a:rPr lang="en-US" dirty="0" smtClean="0"/>
              <a:t>Slide 2: Leadership Exercise</a:t>
            </a:r>
            <a:endParaRPr lang="en-US" dirty="0"/>
          </a:p>
        </p:txBody>
      </p:sp>
      <p:sp>
        <p:nvSpPr>
          <p:cNvPr id="6" name="Text Placeholder 5"/>
          <p:cNvSpPr>
            <a:spLocks noGrp="1"/>
          </p:cNvSpPr>
          <p:nvPr>
            <p:ph type="body" sz="quarter" idx="10"/>
            <p:custDataLst>
              <p:tags r:id="rId3"/>
            </p:custDataLst>
          </p:nvPr>
        </p:nvSpPr>
        <p:spPr>
          <a:xfrm>
            <a:off x="182878" y="768094"/>
            <a:ext cx="5363812" cy="4066665"/>
          </a:xfrm>
        </p:spPr>
        <p:txBody>
          <a:bodyPr>
            <a:normAutofit fontScale="92500" lnSpcReduction="10000"/>
          </a:bodyPr>
          <a:lstStyle/>
          <a:p>
            <a:pPr marL="0" indent="0">
              <a:spcAft>
                <a:spcPts val="1200"/>
              </a:spcAft>
              <a:buNone/>
            </a:pPr>
            <a:r>
              <a:rPr lang="en-US" dirty="0"/>
              <a:t>Y</a:t>
            </a:r>
            <a:r>
              <a:rPr lang="en-US" dirty="0" smtClean="0"/>
              <a:t>ou </a:t>
            </a:r>
            <a:r>
              <a:rPr lang="en-US" dirty="0"/>
              <a:t>will </a:t>
            </a:r>
            <a:r>
              <a:rPr lang="en-US" dirty="0" smtClean="0"/>
              <a:t>begin Module </a:t>
            </a:r>
            <a:r>
              <a:rPr lang="en-US" dirty="0"/>
              <a:t>4 with </a:t>
            </a:r>
            <a:r>
              <a:rPr lang="en-US" dirty="0" smtClean="0"/>
              <a:t>the </a:t>
            </a:r>
            <a:r>
              <a:rPr lang="en-US" dirty="0"/>
              <a:t>leadership </a:t>
            </a:r>
            <a:r>
              <a:rPr lang="en-US" dirty="0" smtClean="0"/>
              <a:t>exercise</a:t>
            </a:r>
            <a:endParaRPr lang="en-US" dirty="0"/>
          </a:p>
          <a:p>
            <a:pPr marL="0" indent="0">
              <a:spcAft>
                <a:spcPts val="1200"/>
              </a:spcAft>
              <a:buNone/>
            </a:pPr>
            <a:r>
              <a:rPr lang="en-US" dirty="0" smtClean="0"/>
              <a:t>Participants form groups to answer the questions:</a:t>
            </a:r>
            <a:endParaRPr lang="en-US" dirty="0"/>
          </a:p>
          <a:p>
            <a:pPr indent="-227013">
              <a:spcAft>
                <a:spcPts val="600"/>
              </a:spcAft>
            </a:pPr>
            <a:r>
              <a:rPr lang="en-US" dirty="0"/>
              <a:t>What characteristics, attitudes, or skills made the leaders that you have known effective and successful</a:t>
            </a:r>
            <a:r>
              <a:rPr lang="en-US" dirty="0" smtClean="0"/>
              <a:t>?</a:t>
            </a:r>
            <a:endParaRPr lang="en-US" dirty="0"/>
          </a:p>
          <a:p>
            <a:pPr indent="-227013">
              <a:spcAft>
                <a:spcPts val="600"/>
              </a:spcAft>
            </a:pPr>
            <a:r>
              <a:rPr lang="en-US" dirty="0"/>
              <a:t>If there was room for improvement, what could they have done to be more effective</a:t>
            </a:r>
            <a:r>
              <a:rPr lang="en-US" dirty="0" smtClean="0"/>
              <a:t>?</a:t>
            </a:r>
            <a:endParaRPr lang="en-US" dirty="0"/>
          </a:p>
          <a:p>
            <a:pPr indent="-227013">
              <a:spcAft>
                <a:spcPts val="600"/>
              </a:spcAft>
            </a:pPr>
            <a:r>
              <a:rPr lang="en-US" dirty="0"/>
              <a:t>Does your group feel that leadership can be learned or taught, or is it an innate skill</a:t>
            </a:r>
            <a:r>
              <a:rPr lang="en-US" dirty="0" smtClean="0"/>
              <a:t>?</a:t>
            </a:r>
            <a:endParaRPr lang="en-US" dirty="0"/>
          </a:p>
          <a:p>
            <a:pPr indent="-227013">
              <a:spcAft>
                <a:spcPts val="600"/>
              </a:spcAft>
            </a:pPr>
            <a:r>
              <a:rPr lang="en-US" dirty="0"/>
              <a:t>What one characteristic is most important to the success of effective leaders</a:t>
            </a:r>
            <a:r>
              <a:rPr lang="en-US" dirty="0" smtClean="0"/>
              <a:t>?</a:t>
            </a:r>
            <a:endParaRPr lang="en-US" dirty="0"/>
          </a:p>
        </p:txBody>
      </p:sp>
      <p:pic>
        <p:nvPicPr>
          <p:cNvPr id="7" name="Picture 6" descr="Classroom slide number 2"/>
          <p:cNvPicPr>
            <a:picLocks noChangeAspect="1"/>
          </p:cNvPicPr>
          <p:nvPr>
            <p:custDataLst>
              <p:tags r:id="rId4"/>
            </p:custDataLst>
          </p:nvPr>
        </p:nvPicPr>
        <p:blipFill>
          <a:blip r:embed="rId8" cstate="email">
            <a:extLst>
              <a:ext uri="{28A0092B-C50C-407E-A947-70E740481C1C}">
                <a14:useLocalDpi xmlns:a14="http://schemas.microsoft.com/office/drawing/2010/main" val="0"/>
              </a:ext>
            </a:extLst>
          </a:blip>
          <a:stretch>
            <a:fillRect/>
          </a:stretch>
        </p:blipFill>
        <p:spPr>
          <a:xfrm>
            <a:off x="5355771" y="1031431"/>
            <a:ext cx="3386329" cy="2539747"/>
          </a:xfrm>
          <a:prstGeom prst="rect">
            <a:avLst/>
          </a:prstGeom>
          <a:ln w="38100" cap="sq" cmpd="sng">
            <a:solidFill>
              <a:schemeClr val="bg1">
                <a:lumMod val="65000"/>
              </a:schemeClr>
            </a:solidFill>
            <a:miter lim="800000"/>
          </a:ln>
          <a:effectLst>
            <a:outerShdw blurRad="50800" dist="38100" dir="2700000" algn="tl" rotWithShape="0">
              <a:srgbClr val="000000">
                <a:alpha val="43000"/>
              </a:srgbClr>
            </a:outerShdw>
            <a:reflection stA="60000" endPos="20000" dist="38100" dir="5400000" sy="-100000" algn="bl" rotWithShape="0"/>
          </a:effectLst>
          <a:scene3d>
            <a:camera prst="perspectiveFront" fov="3300000">
              <a:rot lat="0" lon="1500000" rev="0"/>
            </a:camera>
            <a:lightRig rig="threePt" dir="t"/>
          </a:scene3d>
        </p:spPr>
      </p:pic>
      <p:sp>
        <p:nvSpPr>
          <p:cNvPr id="9" name="Rounded Rectangle 8" title="Download worksheet button"/>
          <p:cNvSpPr/>
          <p:nvPr>
            <p:custDataLst>
              <p:tags r:id="rId5"/>
            </p:custDataLst>
          </p:nvPr>
        </p:nvSpPr>
        <p:spPr>
          <a:xfrm>
            <a:off x="5653733" y="4063686"/>
            <a:ext cx="1847378" cy="458546"/>
          </a:xfrm>
          <a:prstGeom prst="roundRect">
            <a:avLst>
              <a:gd name="adj" fmla="val 8931"/>
            </a:avLst>
          </a:prstGeom>
          <a:solidFill>
            <a:srgbClr val="31859C"/>
          </a:solidFill>
          <a:effectLst>
            <a:outerShdw blurRad="50800" dist="25400" dir="27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lIns="91440" rtlCol="0" anchor="t" anchorCtr="0"/>
          <a:lstStyle/>
          <a:p>
            <a:pPr algn="ctr"/>
            <a:r>
              <a:rPr lang="en-US" sz="1200" b="1" dirty="0" smtClean="0"/>
              <a:t>See page 5 in the </a:t>
            </a:r>
            <a:r>
              <a:rPr lang="en-US" sz="1200" b="1" i="1" dirty="0" smtClean="0"/>
              <a:t>Instructor Guide</a:t>
            </a:r>
            <a:endParaRPr lang="en-US" sz="1200" b="1" i="1" dirty="0"/>
          </a:p>
        </p:txBody>
      </p:sp>
    </p:spTree>
    <p:custDataLst>
      <p:tags r:id="rId1"/>
    </p:custDataLst>
    <p:extLst>
      <p:ext uri="{BB962C8B-B14F-4D97-AF65-F5344CB8AC3E}">
        <p14:creationId xmlns:p14="http://schemas.microsoft.com/office/powerpoint/2010/main" val="37028197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custDataLst>
              <p:tags r:id="rId2"/>
            </p:custDataLst>
          </p:nvPr>
        </p:nvSpPr>
        <p:spPr>
          <a:xfrm>
            <a:off x="1005840" y="-2"/>
            <a:ext cx="8020074" cy="685800"/>
          </a:xfrm>
        </p:spPr>
        <p:txBody>
          <a:bodyPr/>
          <a:lstStyle/>
          <a:p>
            <a:r>
              <a:rPr lang="en-US" dirty="0" smtClean="0"/>
              <a:t>Slide 3: Objectives</a:t>
            </a:r>
            <a:endParaRPr lang="en-US" dirty="0"/>
          </a:p>
        </p:txBody>
      </p:sp>
      <p:sp>
        <p:nvSpPr>
          <p:cNvPr id="6" name="Text Placeholder 5"/>
          <p:cNvSpPr>
            <a:spLocks noGrp="1"/>
          </p:cNvSpPr>
          <p:nvPr>
            <p:ph type="body" sz="quarter" idx="10"/>
            <p:custDataLst>
              <p:tags r:id="rId3"/>
            </p:custDataLst>
          </p:nvPr>
        </p:nvSpPr>
        <p:spPr>
          <a:xfrm>
            <a:off x="182879" y="768095"/>
            <a:ext cx="4661495" cy="4023360"/>
          </a:xfrm>
        </p:spPr>
        <p:txBody>
          <a:bodyPr>
            <a:normAutofit/>
          </a:bodyPr>
          <a:lstStyle/>
          <a:p>
            <a:pPr marL="0" indent="0">
              <a:spcAft>
                <a:spcPts val="1800"/>
              </a:spcAft>
              <a:buNone/>
            </a:pPr>
            <a:r>
              <a:rPr lang="en-US" dirty="0"/>
              <a:t>Once you complete the </a:t>
            </a:r>
            <a:r>
              <a:rPr lang="en-US" dirty="0" smtClean="0"/>
              <a:t>Leadership Exercise activity</a:t>
            </a:r>
            <a:r>
              <a:rPr lang="en-US" dirty="0"/>
              <a:t>, you </a:t>
            </a:r>
            <a:r>
              <a:rPr lang="en-US" dirty="0" smtClean="0"/>
              <a:t>will introduce </a:t>
            </a:r>
            <a:r>
              <a:rPr lang="en-US" dirty="0"/>
              <a:t>the objectives for this </a:t>
            </a:r>
            <a:r>
              <a:rPr lang="en-US" dirty="0" smtClean="0"/>
              <a:t>module </a:t>
            </a:r>
            <a:r>
              <a:rPr lang="en-US" dirty="0"/>
              <a:t>to the participants</a:t>
            </a:r>
          </a:p>
          <a:p>
            <a:pPr marL="0" indent="0">
              <a:spcAft>
                <a:spcPts val="1800"/>
              </a:spcAft>
              <a:buNone/>
            </a:pPr>
            <a:r>
              <a:rPr lang="en-US" dirty="0"/>
              <a:t>See page </a:t>
            </a:r>
            <a:r>
              <a:rPr lang="en-US" dirty="0" smtClean="0"/>
              <a:t>6 </a:t>
            </a:r>
            <a:r>
              <a:rPr lang="en-US" dirty="0"/>
              <a:t>in the Instructor Guide for details on how to facilitate this </a:t>
            </a:r>
            <a:r>
              <a:rPr lang="en-US" dirty="0" smtClean="0"/>
              <a:t>slide</a:t>
            </a:r>
            <a:endParaRPr lang="en-US" dirty="0"/>
          </a:p>
        </p:txBody>
      </p:sp>
      <p:pic>
        <p:nvPicPr>
          <p:cNvPr id="7" name="Picture 6" descr="Classroom slide number 3"/>
          <p:cNvPicPr>
            <a:picLocks noChangeAspect="1"/>
          </p:cNvPicPr>
          <p:nvPr>
            <p:custDataLst>
              <p:tags r:id="rId4"/>
            </p:custDataLst>
          </p:nvPr>
        </p:nvPicPr>
        <p:blipFill>
          <a:blip r:embed="rId7" cstate="email">
            <a:extLst>
              <a:ext uri="{28A0092B-C50C-407E-A947-70E740481C1C}">
                <a14:useLocalDpi xmlns:a14="http://schemas.microsoft.com/office/drawing/2010/main" val="0"/>
              </a:ext>
            </a:extLst>
          </a:blip>
          <a:stretch>
            <a:fillRect/>
          </a:stretch>
        </p:blipFill>
        <p:spPr>
          <a:xfrm>
            <a:off x="4714241" y="977339"/>
            <a:ext cx="3927376" cy="2945532"/>
          </a:xfrm>
          <a:prstGeom prst="rect">
            <a:avLst/>
          </a:prstGeom>
          <a:ln w="38100" cap="sq" cmpd="sng">
            <a:solidFill>
              <a:schemeClr val="bg1">
                <a:lumMod val="65000"/>
              </a:schemeClr>
            </a:solidFill>
            <a:miter lim="800000"/>
          </a:ln>
          <a:effectLst>
            <a:outerShdw blurRad="50800" dist="38100" dir="2700000" algn="tl" rotWithShape="0">
              <a:srgbClr val="000000">
                <a:alpha val="43000"/>
              </a:srgbClr>
            </a:outerShdw>
            <a:reflection stA="60000" endPos="20000" dist="38100" dir="5400000" sy="-100000" algn="bl" rotWithShape="0"/>
          </a:effectLst>
          <a:scene3d>
            <a:camera prst="perspectiveFront" fov="3300000">
              <a:rot lat="0" lon="1500000" rev="0"/>
            </a:camera>
            <a:lightRig rig="threePt" dir="t"/>
          </a:scene3d>
        </p:spPr>
      </p:pic>
    </p:spTree>
    <p:custDataLst>
      <p:tags r:id="rId1"/>
    </p:custDataLst>
    <p:extLst>
      <p:ext uri="{BB962C8B-B14F-4D97-AF65-F5344CB8AC3E}">
        <p14:creationId xmlns:p14="http://schemas.microsoft.com/office/powerpoint/2010/main" val="31613623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6" descr="TeamSTEPPS framework graphic"/>
          <p:cNvPicPr>
            <a:picLocks noChangeAspect="1" noChangeArrowheads="1"/>
          </p:cNvPicPr>
          <p:nvPr/>
        </p:nvPicPr>
        <p:blipFill>
          <a:blip r:embed="rId6" cstate="print"/>
          <a:srcRect/>
          <a:stretch>
            <a:fillRect/>
          </a:stretch>
        </p:blipFill>
        <p:spPr bwMode="auto">
          <a:xfrm>
            <a:off x="5043055" y="768092"/>
            <a:ext cx="3566160" cy="2857350"/>
          </a:xfrm>
          <a:prstGeom prst="rect">
            <a:avLst/>
          </a:prstGeom>
          <a:noFill/>
          <a:ln w="9525">
            <a:noFill/>
            <a:miter lim="800000"/>
            <a:headEnd/>
            <a:tailEnd/>
          </a:ln>
        </p:spPr>
      </p:pic>
      <p:sp>
        <p:nvSpPr>
          <p:cNvPr id="10" name="Title 9"/>
          <p:cNvSpPr>
            <a:spLocks noGrp="1"/>
          </p:cNvSpPr>
          <p:nvPr>
            <p:ph type="title"/>
            <p:custDataLst>
              <p:tags r:id="rId2"/>
            </p:custDataLst>
          </p:nvPr>
        </p:nvSpPr>
        <p:spPr/>
        <p:txBody>
          <a:bodyPr/>
          <a:lstStyle/>
          <a:p>
            <a:r>
              <a:rPr lang="en-US" smtClean="0"/>
              <a:t>Slide 4: Leadership</a:t>
            </a:r>
            <a:endParaRPr lang="en-US" dirty="0"/>
          </a:p>
        </p:txBody>
      </p:sp>
      <p:sp>
        <p:nvSpPr>
          <p:cNvPr id="11" name="Text Placeholder 10"/>
          <p:cNvSpPr>
            <a:spLocks noGrp="1"/>
          </p:cNvSpPr>
          <p:nvPr>
            <p:ph type="body" sz="quarter" idx="10"/>
            <p:custDataLst>
              <p:tags r:id="rId3"/>
            </p:custDataLst>
          </p:nvPr>
        </p:nvSpPr>
        <p:spPr/>
        <p:txBody>
          <a:bodyPr/>
          <a:lstStyle/>
          <a:p>
            <a:r>
              <a:rPr lang="en-US" dirty="0" smtClean="0"/>
              <a:t>Holds a teamwork system together</a:t>
            </a:r>
          </a:p>
          <a:p>
            <a:r>
              <a:rPr lang="en-US" dirty="0" smtClean="0"/>
              <a:t>Ensures a plan is conveyed, reviewed, and updated</a:t>
            </a:r>
          </a:p>
          <a:p>
            <a:r>
              <a:rPr lang="en-US" dirty="0" smtClean="0"/>
              <a:t>Facilitated through communication, continuous monitoring of the situation, and fostering of an environment of mutual support </a:t>
            </a:r>
            <a:endParaRPr lang="en-US" dirty="0"/>
          </a:p>
        </p:txBody>
      </p:sp>
    </p:spTree>
    <p:custDataLst>
      <p:tags r:id="rId1"/>
    </p:custDataLst>
    <p:extLst>
      <p:ext uri="{BB962C8B-B14F-4D97-AF65-F5344CB8AC3E}">
        <p14:creationId xmlns:p14="http://schemas.microsoft.com/office/powerpoint/2010/main" val="17636426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005840" y="-2"/>
            <a:ext cx="8020074" cy="685800"/>
          </a:xfrm>
        </p:spPr>
        <p:txBody>
          <a:bodyPr>
            <a:normAutofit/>
          </a:bodyPr>
          <a:lstStyle/>
          <a:p>
            <a:r>
              <a:rPr lang="en-US" smtClean="0"/>
              <a:t>Types of Team Leaders</a:t>
            </a:r>
            <a:endParaRPr lang="en-US" dirty="0"/>
          </a:p>
        </p:txBody>
      </p:sp>
      <p:sp>
        <p:nvSpPr>
          <p:cNvPr id="3" name="Text Placeholder 2"/>
          <p:cNvSpPr>
            <a:spLocks noGrp="1"/>
          </p:cNvSpPr>
          <p:nvPr>
            <p:ph type="body" sz="quarter" idx="10"/>
            <p:custDataLst>
              <p:tags r:id="rId3"/>
            </p:custDataLst>
          </p:nvPr>
        </p:nvSpPr>
        <p:spPr>
          <a:xfrm>
            <a:off x="182879" y="768096"/>
            <a:ext cx="4809536" cy="2807213"/>
          </a:xfrm>
        </p:spPr>
        <p:txBody>
          <a:bodyPr>
            <a:normAutofit fontScale="92500" lnSpcReduction="10000"/>
          </a:bodyPr>
          <a:lstStyle/>
          <a:p>
            <a:pPr marL="0" indent="0">
              <a:buNone/>
            </a:pPr>
            <a:r>
              <a:rPr lang="en-US" sz="2400" b="1" smtClean="0"/>
              <a:t>Designated</a:t>
            </a:r>
          </a:p>
          <a:p>
            <a:pPr indent="-227013">
              <a:spcAft>
                <a:spcPts val="1800"/>
              </a:spcAft>
            </a:pPr>
            <a:r>
              <a:rPr lang="en-US" smtClean="0"/>
              <a:t>The person assigned to lead and organize a team, establish clear goals, and facilitate open communication and teamwork among team members</a:t>
            </a:r>
          </a:p>
          <a:p>
            <a:pPr marL="0" indent="0">
              <a:buNone/>
            </a:pPr>
            <a:r>
              <a:rPr lang="en-US" sz="2400" b="1" smtClean="0"/>
              <a:t>Situational</a:t>
            </a:r>
          </a:p>
          <a:p>
            <a:pPr indent="-227013"/>
            <a:r>
              <a:rPr lang="en-US" smtClean="0"/>
              <a:t>Any team member who has the skills to manage the situation at hand</a:t>
            </a:r>
          </a:p>
          <a:p>
            <a:endParaRPr lang="en-US" dirty="0"/>
          </a:p>
        </p:txBody>
      </p:sp>
      <p:pic>
        <p:nvPicPr>
          <p:cNvPr id="4" name="Picture 3" descr="Classroom slide number 7"/>
          <p:cNvPicPr>
            <a:picLocks noChangeAspect="1"/>
          </p:cNvPicPr>
          <p:nvPr>
            <p:custDataLst>
              <p:tags r:id="rId4"/>
            </p:custDataLst>
          </p:nvPr>
        </p:nvPicPr>
        <p:blipFill>
          <a:blip r:embed="rId8" cstate="email">
            <a:extLst>
              <a:ext uri="{28A0092B-C50C-407E-A947-70E740481C1C}">
                <a14:useLocalDpi xmlns:a14="http://schemas.microsoft.com/office/drawing/2010/main" val="0"/>
              </a:ext>
            </a:extLst>
          </a:blip>
          <a:stretch>
            <a:fillRect/>
          </a:stretch>
        </p:blipFill>
        <p:spPr>
          <a:xfrm>
            <a:off x="5271291" y="977339"/>
            <a:ext cx="3209322" cy="2406992"/>
          </a:xfrm>
          <a:prstGeom prst="rect">
            <a:avLst/>
          </a:prstGeom>
          <a:ln w="38100" cap="sq" cmpd="sng">
            <a:solidFill>
              <a:schemeClr val="bg1">
                <a:lumMod val="65000"/>
              </a:schemeClr>
            </a:solidFill>
            <a:miter lim="800000"/>
          </a:ln>
          <a:effectLst>
            <a:outerShdw blurRad="50800" dist="38100" dir="2700000" algn="tl" rotWithShape="0">
              <a:srgbClr val="000000">
                <a:alpha val="43000"/>
              </a:srgbClr>
            </a:outerShdw>
            <a:reflection stA="60000" endPos="20000" dist="38100" dir="5400000" sy="-100000" algn="bl" rotWithShape="0"/>
          </a:effectLst>
          <a:scene3d>
            <a:camera prst="perspectiveFront" fov="3300000">
              <a:rot lat="0" lon="1500000" rev="0"/>
            </a:camera>
            <a:lightRig rig="threePt" dir="t"/>
          </a:scene3d>
        </p:spPr>
      </p:pic>
      <p:sp>
        <p:nvSpPr>
          <p:cNvPr id="5" name="Rounded Rectangle 4" title="Download worksheet button"/>
          <p:cNvSpPr/>
          <p:nvPr>
            <p:custDataLst>
              <p:tags r:id="rId5"/>
            </p:custDataLst>
          </p:nvPr>
        </p:nvSpPr>
        <p:spPr>
          <a:xfrm>
            <a:off x="6138523" y="3821770"/>
            <a:ext cx="1847378" cy="458546"/>
          </a:xfrm>
          <a:prstGeom prst="roundRect">
            <a:avLst>
              <a:gd name="adj" fmla="val 8931"/>
            </a:avLst>
          </a:prstGeom>
          <a:solidFill>
            <a:srgbClr val="31859C"/>
          </a:solidFill>
          <a:effectLst>
            <a:outerShdw blurRad="50800" dist="25400" dir="27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lIns="91440" rtlCol="0" anchor="t" anchorCtr="0"/>
          <a:lstStyle/>
          <a:p>
            <a:pPr algn="ctr"/>
            <a:r>
              <a:rPr lang="en-US" sz="1200" b="1" dirty="0" smtClean="0"/>
              <a:t>See page 8 in the </a:t>
            </a:r>
            <a:r>
              <a:rPr lang="en-US" sz="1200" b="1" i="1" dirty="0" smtClean="0"/>
              <a:t>Instructor Guide</a:t>
            </a:r>
            <a:endParaRPr lang="en-US" sz="1200" b="1" i="1" dirty="0"/>
          </a:p>
        </p:txBody>
      </p:sp>
    </p:spTree>
    <p:custDataLst>
      <p:tags r:id="rId1"/>
    </p:custDataLst>
    <p:extLst>
      <p:ext uri="{BB962C8B-B14F-4D97-AF65-F5344CB8AC3E}">
        <p14:creationId xmlns:p14="http://schemas.microsoft.com/office/powerpoint/2010/main" val="169912907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5"/>
  <p:tag name="MMPROD_UIPERSISTENCEDATA" val="MMPROD_UIPERSISTENCEDATA"/>
  <p:tag name="MMPROD_DATA" val="&lt;object type=&quot;10002&quot; unique_id=&quot;901&quot;&gt;&lt;property id=&quot;10007&quot; value=&quot;Next&quot;/&gt;&lt;property id=&quot;10008&quot; value=&quot;Back&quot;/&gt;&lt;property id=&quot;10009&quot; value=&quot;Submit&quot;/&gt;&lt;property id=&quot;10012&quot; value=&quot;0&quot;/&gt;&lt;property id=&quot;10022&quot; value=&quot;Try again&quot;/&gt;&lt;property id=&quot;10068&quot; value=&quot;Correct - Click anywhere or press Control Y to continue&quot;/&gt;&lt;property id=&quot;10069&quot; value=&quot;Incorrect - Click anywhere or press Control Y to continue&quot;/&gt;&lt;property id=&quot;10124&quot; value=&quot;Click to continue&quot;/&gt;&lt;property id=&quot;10125&quot; value=&quot;Click to submit answer&quot;/&gt;&lt;property id=&quot;10126&quot; value=&quot;Click to go back&quot;/&gt;&lt;property id=&quot;10127&quot; value=&quot;Clear&quot;/&gt;&lt;property id=&quot;10128&quot; value=&quot;Click to clear&quot;/&gt;&lt;property id=&quot;10133&quot; value=&quot;1&quot;/&gt;&lt;property id=&quot;10134&quot; value=&quot;0&quot;/&gt;&lt;property id=&quot;10135&quot; value=&quot;,&quot;/&gt;&lt;property id=&quot;10136&quot; value=&quot;2&quot;/&gt;&lt;property id=&quot;10156&quot; value=&quot;1&quot;/&gt;&lt;property id=&quot;10157&quot; value=&quot;1&quot;/&gt;&lt;property id=&quot;10158&quot; value=&quot;1&quot;/&gt;&lt;property id=&quot;10177&quot; value=&quot;1&quot;/&gt;&lt;property id=&quot;10183&quot; value=&quot;You must answer the question before continuing&quot;/&gt;&lt;property id=&quot;10185&quot; value=&quot;1&quot;/&gt;&lt;property id=&quot;10188&quot; value=&quot;The time to answer this question has expired.&quot;/&gt;&lt;property id=&quot;10189&quot; value=&quot;1&quot;/&gt;&lt;property id=&quot;10194&quot; value=&quot;0&quot;/&gt;&lt;property id=&quot;10195&quot; value=&quot;1&quot;/&gt;&lt;property id=&quot;10196&quot; value=&quot;0&quot;/&gt;&lt;property id=&quot;10198&quot; value=&quot;100&quot;/&gt;&lt;property id=&quot;10200&quot; value=&quot;1&quot;/&gt;&lt;property id=&quot;10212&quot; value=&quot;1&quot;/&gt;&lt;property id=&quot;10213&quot; value=&quot;1&quot;/&gt;&lt;property id=&quot;10214&quot; value=&quot;0&quot;/&gt;&lt;property id=&quot;10215&quot; value=&quot;0&quot;/&gt;&lt;property id=&quot;10216&quot; value=&quot;0&quot;/&gt;&lt;property id=&quot;10217&quot; value=&quot;1&quot;/&gt;&lt;property id=&quot;10218&quot; value=&quot;0&quot;/&gt;&lt;property id=&quot;10219&quot; value=&quot;0&quot;/&gt;&lt;property id=&quot;10221&quot; value=&quot;&amp;lt;Format Name=&amp;quot;Presentation Default&amp;quot;&amp;gt;&amp;lt;Question FontName=&amp;quot;Calibri&amp;quot; IsBold=&amp;quot;0&amp;quot; IsItalic=&amp;quot;0&amp;quot; IsUnderline=&amp;quot;0&amp;quot; FontSize=&amp;quot;32&amp;quot;/&amp;gt;&amp;lt;Answer FontName=&amp;quot;Calibri&amp;quot; IsBold=&amp;quot;0&amp;quot; IsItalic=&amp;quot;0&amp;quot; IsUnderline=&amp;quot;0&amp;quot; FontSize=&amp;quot;20&amp;quot;/&amp;gt;&amp;lt;Button FontName=&amp;quot;Calibri&amp;quot; IsBold=&amp;quot;0&amp;quot; IsItalic=&amp;quot;0&amp;quot; IsUnderline=&amp;quot;0&amp;quot; FontSize=&amp;quot;14&amp;quot;/&amp;gt;&amp;lt;Message FontName=&amp;quot;Calibri&amp;quot; IsBold=&amp;quot;0&amp;quot; IsItalic=&amp;quot;0&amp;quot; IsUnderline=&amp;quot;0&amp;quot; FontSize=&amp;quot;18&amp;quot;/&amp;gt;&amp;lt;ButtonPlacement Orientation=&amp;quot;Horizontal&amp;quot; Position=&amp;quot;0&amp;quot;/&amp;gt;&amp;lt;/Format&amp;gt; &quot;/&gt;&lt;property id=&quot;10227&quot; value=&quot;1&quot;/&gt;&lt;property id=&quot;10229&quot; value=&quot;0&quot;/&gt;&lt;property id=&quot;10235&quot; value=&quot;100&quot;/&gt;&lt;property id=&quot;10236&quot; value=&quot;0&quot;/&gt;&lt;property id=&quot;10237&quot; value=&quot;0&quot;/&gt;&lt;property id=&quot;10238&quot; value=&quot;-1&quot;/&gt;&lt;property id=&quot;10239&quot; value=&quot;3&quot;/&gt;&lt;property id=&quot;10240&quot; value=&quot;0&quot;/&gt;&lt;property id=&quot;10241&quot; value=&quot;-1&quot;/&gt;&lt;property id=&quot;10242&quot; value=&quot;-1&quot;/&gt;&lt;property id=&quot;10243&quot; value=&quot;-1&quot;/&gt;&lt;property id=&quot;10244&quot; value=&quot;3&quot;/&gt;&lt;property id=&quot;10245&quot; value=&quot;0&quot;/&gt;&lt;object type=&quot;10054&quot; unique_id=&quot;10002&quot;&gt;&lt;property id=&quot;10139&quot; value=&quot;1.0&quot;/&gt;&lt;property id=&quot;10141&quot; value=&quot;80&quot;/&gt;&lt;property id=&quot;10143&quot; value=&quot;0&quot;/&gt;&lt;property id=&quot;10144&quot; value=&quot;0&quot;/&gt;&lt;property id=&quot;10145&quot; value=&quot;0&quot;/&gt;&lt;property id=&quot;10146&quot; value=&quot;1&quot;/&gt;&lt;property id=&quot;10147&quot; value=&quot;0&quot;/&gt;&lt;property id=&quot;10148&quot; value=&quot;0&quot;/&gt;&lt;property id=&quot;10149&quot; value=&quot;0&quot;/&gt;&lt;property id=&quot;10150&quot; value=&quot;0&quot;/&gt;&lt;property id=&quot;10151&quot; value=&quot;TeamSTEPPS Master Trainer Module 4&quot;/&gt;&lt;property id=&quot;10152&quot; value=&quot;TS_Mod_04&quot;/&gt;&lt;property id=&quot;10153&quot; value=&quot;SCO_ID_TS_04&quot;/&gt;&lt;property id=&quot;10154&quot; value=&quot;TS MT Module 4&quot;/&gt;&lt;property id=&quot;10155&quot; value=&quot;  :  :  &quot;/&gt;&lt;/object&gt;&lt;object type=&quot;10042&quot; unique_id=&quot;903&quot;&gt;&lt;object type=&quot;10003&quot; unique_id=&quot;10004&quot;&gt;&lt;property id=&quot;10002&quot; value=&quot;Quiz&quot;/&gt;&lt;property id=&quot;10003&quot; value=&quot;0&quot;/&gt;&lt;property id=&quot;10004&quot; value=&quot;0&quot;/&gt;&lt;property id=&quot;10005&quot; value=&quot;0&quot;/&gt;&lt;property id=&quot;10006&quot; value=&quot;0&quot;/&gt;&lt;property id=&quot;10010&quot; value=&quot;1&quot;/&gt;&lt;property id=&quot;10014&quot; value=&quot;1&quot;/&gt;&lt;property id=&quot;10015&quot; value=&quot;1&quot;/&gt;&lt;property id=&quot;10016&quot; value=&quot;1&quot;/&gt;&lt;property id=&quot;10017&quot; value=&quot;1&quot;/&gt;&lt;property id=&quot;10018&quot; value=&quot;1&quot;/&gt;&lt;property id=&quot;10029&quot; value=&quot;2&quot;/&gt;&lt;property id=&quot;10072&quot; value=&quot;Quiz10004&quot;/&gt;&lt;property id=&quot;10123&quot; value=&quot;1&quot;/&gt;&lt;property id=&quot;10129&quot; value=&quot;0&quot;/&gt;&lt;property id=&quot;10130&quot; value=&quot;80&quot;/&gt;&lt;property id=&quot;10160&quot; value=&quot;1&quot;/&gt;&lt;property id=&quot;10161&quot; value=&quot;1&quot;/&gt;&lt;property id=&quot;10162&quot; value=&quot;1&quot;/&gt;&lt;property id=&quot;10163&quot; value=&quot;0&quot;/&gt;&lt;property id=&quot;10164&quot; value=&quot;0&quot;/&gt;&lt;property id=&quot;10165&quot; value=&quot;Passed&quot;/&gt;&lt;property id=&quot;10166&quot; value=&quot;Failed&quot;/&gt;&lt;property id=&quot;10167&quot; value=&quot;FFFFFFFF&quot;/&gt;&lt;property id=&quot;10169&quot; value=&quot;Question %d of %d&quot;/&gt;&lt;property id=&quot;10170&quot; value=&quot;Send E-mail&quot;/&gt;&lt;property id=&quot;10171&quot; value=&quot;You answered this correctly!&quot;/&gt;&lt;property id=&quot;10172&quot; value=&quot;You did not answer this question completely&quot;/&gt;&lt;property id=&quot;10173&quot; value=&quot;Your answer:&quot;/&gt;&lt;property id=&quot;10174&quot; value=&quot;The correct answer is:&quot;/&gt;&lt;property id=&quot;10208&quot; value=&quot;0&quot;/&gt;&lt;property id=&quot;10222&quot; value=&quot;0&quot;/&gt;&lt;property id=&quot;10223&quot; value=&quot;1&quot;/&gt;&lt;property id=&quot;10224&quot; value=&quot;1&quot;/&gt;&lt;property id=&quot;10225&quot; value=&quot;Instruction Slide Title&quot;/&gt;&lt;property id=&quot;10226&quot; value=&quot;Write instructions for quiz takers here...&quot;/&gt;&lt;property id=&quot;10228&quot; value=&quot;0&quot;/&gt;&lt;object type=&quot;10062&quot; unique_id=&quot;10006&quot;&gt;&lt;object type=&quot;10050&quot; unique_id=&quot;10007&quot;&gt;&lt;property id=&quot;10020&quot; value=&quot;2&quot;/&gt;&lt;property id=&quot;10102&quot; value=&quot;1&quot;/&gt;&lt;property id=&quot;10191&quot; value=&quot;-1&quot;/&gt;&lt;/object&gt;&lt;object type=&quot;10051&quot; unique_id=&quot;10008&quot;&gt;&lt;property id=&quot;10020&quot; value=&quot;2&quot;/&gt;&lt;property id=&quot;10102&quot; value=&quot;1&quot;/&gt;&lt;property id=&quot;10191&quot; value=&quot;-1&quot;/&gt;&lt;/object&gt;&lt;/object&gt;&lt;object type=&quot;10061&quot; unique_id=&quot;20000&quot;/&gt;&lt;/object&gt;&lt;/object&gt;&lt;/object&gt;&#10;"/>
  <p:tag name="MMPROD_THEME_BG_IMAGE" val=""/>
  <p:tag name="MMPROD_29892PHOTO" val="iVBORw0KGgoAAAANSUhEUgAAAFgAAAB2CAIAAADDUcMlAAAhCHRFWHRYTUw6Y29tLmFkb2JlLnhtcAA8P3hwYWNrZXQgYmVnaW49Iu+7vyIgaWQ9Ilc1TTBNcENlaGlIenJlU3pOVGN6a2M5ZCI/Pgo8eDp4bXBtZXRhIHhtbG5zOng9ImFkb2JlOm5zOm1ldGEvIiB4OnhtcHRrPSJYTVAgQ29yZSA1LjEuMiI+CiAgIDxyZGY6UkRGIHhtbG5zOnJkZj0iaHR0cDovL3d3dy53My5vcmcvMTk5OS8wMi8yMi1yZGYtc3ludGF4LW5zIyI+CiAgICAgIDxyZGY6RGVzY3JpcHRpb24gcmRmOmFib3V0PSIiCiAgICAgICAgICAgIHhtbG5zOnhtcD0iaHR0cDovL25zLmFkb2JlLmNvbS94YXAvMS4wLyI+CiAgICAgICAgIDx4bXA6Q3JlYXRvclRvb2w+QWRvYmUgUGhvdG9zaG9wIENTNiAoTWFjaW50b3NoKTwveG1wOkNyZWF0b3JUb29sPgogICAgICAgICA8eG1wOk1vZGlmeURhdGU+MjAxMy0xMi0wM1QxMjoyMzozMi0wNTowMDwveG1wOk1vZGlmeURhdGU+CiAgICAgICAgIDx4bXA6Q3JlYXRlRGF0ZT4yMDEzLTEyLTAxVDIzOjUwOjE0PC94bXA6Q3JlYXRlRGF0ZT4KICAgICAgICAgPHhtcDpNZXRhZGF0YURhdGU+MjAxMy0xMi0wM1QxMjoyMzozMi0wNTowMDwveG1wOk1ldGFkYXRhRGF0ZT4KICAgICAgPC9yZGY6RGVzY3JpcHRpb24+CiAgICAgIDxyZGY6RGVzY3JpcHRpb24gcmRmOmFib3V0PSIiCiAgICAgICAgICAgIHhtbG5zOnBob3Rvc2hvcD0iaHR0cDovL25zLmFkb2JlLmNvbS9waG90b3Nob3AvMS4wLyI+CiAgICAgICAgIDxwaG90b3Nob3A6RGF0ZUNyZWF0ZWQ+MjAxMy0xMi0wMVQyMzo1MDoxNDwvcGhvdG9zaG9wOkRhdGVDcmVhdGVkPgogICAgICAgICA8cGhvdG9zaG9wOkNvbG9yTW9kZT4zPC9waG90b3Nob3A6Q29sb3JNb2RlPgogICAgICAgICA8cGhvdG9zaG9wOklDQ1Byb2ZpbGU+QWRvYmUgUkdCICgxOTk4KTwvcGhvdG9zaG9wOklDQ1Byb2ZpbGU+CiAgICAgIDwvcmRmOkRlc2NyaXB0aW9uPgogICAgICA8cmRmOkRlc2NyaXB0aW9uIHJkZjphYm91dD0iIgogICAgICAgICAgICB4bWxuczp4bXBNTT0iaHR0cDovL25zLmFkb2JlLmNvbS94YXAvMS4wL21tLyIKICAgICAgICAgICAgeG1sbnM6c3RFdnQ9Imh0dHA6Ly9ucy5hZG9iZS5jb20veGFwLzEuMC9zVHlwZS9SZXNvdXJjZUV2ZW50IyIKICAgICAgICAgICAgeG1sbnM6c3RSZWY9Imh0dHA6Ly9ucy5hZG9iZS5jb20veGFwLzEuMC9zVHlwZS9SZXNvdXJjZVJlZiMiPgogICAgICAgICA8eG1wTU06RG9jdW1lbnRJRD5BMTA3NjlDRDFDRjYzMzREMjk2QjlEMDcyMkUxMEVCNjwveG1wTU06RG9jdW1lbnRJRD4KICAgICAgICAgPHhtcE1NOkluc3RhbmNlSUQ+eG1wLmlpZDo3MUYwQTY5NDBDMjA2ODExOEMxNEQzNzA4MDAxNkYyMjwveG1wTU06SW5zdGFuY2VJRD4KICAgICAgICAgPHhtcE1NOk9yaWdpbmFsRG9jdW1lbnRJRD5BMTA3NjlDRDFDRjYzMzREMjk2QjlEMDcyMkUxMEVCNjwveG1wTU06T3JpZ2luYWxEb2N1bWVudElEPgogICAgICAgICA8eG1wTU06SGlzdG9yeT4KICAgICAgICAgICAgPHJkZjpTZXE+CiAgICAgICAgICAgICAgIDxyZGY6bGkgcmRmOnBhcnNlVHlwZT0iUmVzb3VyY2UiPgogICAgICAgICAgICAgICAgICA8c3RFdnQ6YWN0aW9uPnNhdmVkPC9zdEV2dDphY3Rpb24+CiAgICAgICAgICAgICAgICAgIDxzdEV2dDppbnN0YW5jZUlEPnhtcC5paWQ6NzBGMEE2OTQwQzIwNjgxMThDMTREMzcwODAwMTZGMjI8L3N0RXZ0Omluc3RhbmNlSUQ+CiAgICAgICAgICAgICAgICAgIDxzdEV2dDp3aGVuPjIwMTMtMTItMDNUMTI6MjM6MzItMDU6MDA8L3N0RXZ0OndoZW4+CiAgICAgICAgICAgICAgICAgIDxzdEV2dDpzb2Z0d2FyZUFnZW50PkFkb2JlIFBob3Rvc2hvcCBDUzYgKE1hY2ludG9zaCk8L3N0RXZ0OnNvZnR3YXJlQWdlbnQ+CiAgICAgICAgICAgICAgICAgIDxzdEV2dDpjaGFuZ2VkPi88L3N0RXZ0OmNoYW5nZWQ+CiAgICAgICAgICAgICAgIDwvcmRmOmxpPgogICAgICAgICAgICAgICA8cmRmOmxpIHJkZjpwYXJzZVR5cGU9IlJlc291cmNlIj4KICAgICAgICAgICAgICAgICAgPHN0RXZ0OmFjdGlvbj5jb252ZXJ0ZWQ8L3N0RXZ0OmFjdGlvbj4KICAgICAgICAgICAgICAgICAgPHN0RXZ0OnBhcmFtZXRlcnM+ZnJvbSBpbWFnZS9qcGVnIHRvIGltYWdlL3RpZmY8L3N0RXZ0OnBhcmFtZXRlcnM+CiAgICAgICAgICAgICAgIDwvcmRmOmxpPgogICAgICAgICAgICAgICA8cmRmOmxpIHJkZjpwYXJzZVR5cGU9IlJlc291cmNlIj4KICAgICAgICAgICAgICAgICAgPHN0RXZ0OmFjdGlvbj5kZXJpdmVkPC9zdEV2dDphY3Rpb24+CiAgICAgICAgICAgICAgICAgIDxzdEV2dDpwYXJhbWV0ZXJzPmNvbnZlcnRlZCBmcm9tIGltYWdlL2pwZWcgdG8gaW1hZ2UvdGlmZjwvc3RFdnQ6cGFyYW1ldGVycz4KICAgICAgICAgICAgICAgPC9yZGY6bGk+CiAgICAgICAgICAgICAgIDxyZGY6bGkgcmRmOnBhcnNlVHlwZT0iUmVzb3VyY2UiPgogICAgICAgICAgICAgICAgICA8c3RFdnQ6YWN0aW9uPnNhdmVkPC9zdEV2dDphY3Rpb24+CiAgICAgICAgICAgICAgICAgIDxzdEV2dDppbnN0YW5jZUlEPnhtcC5paWQ6NzFGMEE2OTQwQzIwNjgxMThDMTREMzcwODAwMTZGMjI8L3N0RXZ0Omluc3RhbmNlSUQ+CiAgICAgICAgICAgICAgICAgIDxzdEV2dDp3aGVuPjIwMTMtMTItMDNUMTI6MjM6MzItMDU6MDA8L3N0RXZ0OndoZW4+CiAgICAgICAgICAgICAgICAgIDxzdEV2dDpzb2Z0d2FyZUFnZW50PkFkb2JlIFBob3Rvc2hvcCBDUzYgKE1hY2ludG9zaCk8L3N0RXZ0OnNvZnR3YXJlQWdlbnQ+CiAgICAgICAgICAgICAgICAgIDxzdEV2dDpjaGFuZ2VkPi88L3N0RXZ0OmNoYW5nZWQ+CiAgICAgICAgICAgICAgIDwvcmRmOmxpPgogICAgICAgICAgICA8L3JkZjpTZXE+CiAgICAgICAgIDwveG1wTU06SGlzdG9yeT4KICAgICAgICAgPHhtcE1NOkRlcml2ZWRGcm9tIHJkZjpwYXJzZVR5cGU9IlJlc291cmNlIj4KICAgICAgICAgICAgPHN0UmVmOmluc3RhbmNlSUQ+eG1wLmlpZDo3MEYwQTY5NDBDMjA2ODExOEMxNEQzNzA4MDAxNkYyMjwvc3RSZWY6aW5zdGFuY2VJRD4KICAgICAgICAgICAgPHN0UmVmOmRvY3VtZW50SUQ+QTEwNzY5Q0QxQ0Y2MzM0RDI5NkI5RDA3MjJFMTBFQjY8L3N0UmVmOmRvY3VtZW50SUQ+CiAgICAgICAgICAgIDxzdFJlZjpvcmlnaW5hbERvY3VtZW50SUQ+QTEwNzY5Q0QxQ0Y2MzM0RDI5NkI5RDA3MjJFMTBFQjY8L3N0UmVmOm9yaWdpbmFsRG9jdW1lbnRJRD4KICAgICAgICAgPC94bXBNTTpEZXJpdmVkRnJvbT4KICAgICAgPC9yZGY6RGVzY3JpcHRpb24+CiAgICAgIDxyZGY6RGVzY3JpcHRpb24gcmRmOmFib3V0PSIiCiAgICAgICAgICAgIHhtbG5zOmRjPSJodHRwOi8vcHVybC5vcmcvZGMvZWxlbWVudHMvMS4xLyI+CiAgICAgICAgIDxkYzpmb3JtYXQ+aW1hZ2UvdGlmZjwvZGM6Zm9ybWF0PgogICAgICA8L3JkZjpEZXNjcmlwdGlvbj4KICAgICAgPHJkZjpEZXNjcmlwdGlvbiByZGY6YWJvdXQ9IiIKICAgICAgICAgICAgeG1sbnM6dGlmZj0iaHR0cDovL25zLmFkb2JlLmNvbS90aWZmLzEuMC8iPgogICAgICAgICA8dGlmZjpJbWFnZVdpZHRoPjE3Mjg8L3RpZmY6SW1hZ2VXaWR0aD4KICAgICAgICAgPHRpZmY6SW1hZ2VMZW5ndGg+MjU5MjwvdGlmZjpJbWFnZUxlbmd0aD4KICAgICAgICAgPHRpZmY6Qml0c1BlclNhbXBsZT4KICAgICAgICAgICAgPHJkZjpTZXE+CiAgICAgICAgICAgICAgIDxyZGY6bGk+MDwvcmRmOmxpPgogICAgICAgICAgICAgICA8cmRmOmxpPjg8L3JkZjpsaT4KICAgICAgICAgICAgICAgPHJkZjpsaT4wPC9yZGY6bGk+CiAgICAgICAgICAgICAgIDxyZGY6bGk+ODwvcmRmOmxpPgogICAgICAgICAgICAgICA8cmRmOmxpPjA8L3JkZjpsaT4KICAgICAgICAgICAgICAgPHJkZjpsaT44PC9yZGY6bGk+CiAgICAgICAgICAgIDwvcmRmOlNlcT4KICAgICAgICAgPC90aWZmOkJpdHNQZXJTYW1wbGU+CiAgICAgICAgIDx0aWZmOkNvbXByZXNzaW9uPjU8L3RpZmY6Q29tcHJlc3Npb24+CiAgICAgICAgIDx0aWZmOlBob3RvbWV0cmljSW50ZXJwcmV0YXRpb24+MjwvdGlmZjpQaG90b21ldHJpY0ludGVycHJldGF0aW9uPgogICAgICAgICA8dGlmZjpNYWtlPkNhbm9uPC90aWZmOk1ha2U+CiAgICAgICAgIDx0aWZmOk1vZGVsPkNhbm9uIEVPUyA3RDwvdGlmZjpNb2RlbD4KICAgICAgICAgPHRpZmY6T3JpZW50YXRpb24+MTwvdGlmZjpPcmllbnRhdGlvbj4KICAgICAgICAgPHRpZmY6WFJlc29sdXRpb24+NzIvMTwvdGlmZjpYUmVzb2x1dGlvbj4KICAgICAgICAgPHRpZmY6WVJlc29sdXRpb24+NzIvMTwvdGlmZjpZUmVzb2x1dGlvbj4KICAgICAgICAgPHRpZmY6UGxhbmFyQ29uZmlndXJhdGlvbj4xPC90aWZmOlBsYW5hckNvbmZpZ3VyYXRpb24+CiAgICAgICAgIDx0aWZmOlJlc29sdXRpb25Vbml0PjI8L3RpZmY6UmVzb2x1dGlvblVuaXQ+CiAgICAgIDwvcmRmOkRlc2NyaXB0aW9uPgogICAgICA8cmRmOkRlc2NyaXB0aW9uIHJkZjphYm91dD0iIgogICAgICAgICAgICB4bWxuczpleGlmPSJodHRwOi8vbnMuYWRvYmUuY29tL2V4aWYvMS4wLyI+CiAgICAgICAgIDxleGlmOkV4cG9zdXJlVGltZT4xLzI1PC9leGlmOkV4cG9zdXJlVGltZT4KICAgICAgICAgPGV4aWY6Rk51bWJlcj40NS8xMDwvZXhpZjpGTnVtYmVyPgogICAgICAgICA8ZXhpZjpFeHBvc3VyZVByb2dyYW0+MjwvZXhpZjpFeHBvc3VyZVByb2dyYW0+CiAgICAgICAgIDxleGlmOklTT1NwZWVkUmF0aW5ncz4yNTA8L2V4aWY6SVNPU3BlZWRSYXRpbmdzPgogICAgICAgICA8ZXhpZjpFeGlmVmVyc2lvbj4wMjIwPC9leGlmOkV4aWZWZXJzaW9uPgogICAgICAgICA8ZXhpZjpEYXRlVGltZU9yaWdpbmFsPjIwMTMtMTItMDFUMjM6NTA6MTQtMDU6MDA8L2V4aWY6RGF0ZVRpbWVPcmlnaW5hbD4KICAgICAgICAgPGV4aWY6Q29tcG9uZW50c0NvbmZpZ3VyYXRpb24+CiAgICAgICAgICAgIDxyZGY6U2VxPgogICAgICAgICAgICAgICA8cmRmOmxpPjE8L3JkZjpsaT4KICAgICAgICAgICAgICAgPHJkZjpsaT4yPC9yZGY6bGk+CiAgICAgICAgICAgICAgIDxyZGY6bGk+MzwvcmRmOmxpPgogICAgICAgICAgICAgICA8cmRmOmxpPjA8L3JkZjpsaT4KICAgICAgICAgICAgPC9yZGY6U2VxPgogICAgICAgICA8L2V4aWY6Q29tcG9uZW50c0NvbmZpZ3VyYXRpb24+CiAgICAgICAgIDxleGlmOlNodXR0ZXJTcGVlZFZhbHVlPjMwMzEwNC82NTUzNjwvZXhpZjpTaHV0dGVyU3BlZWRWYWx1ZT4KICAgICAgICAgPGV4aWY6QXBlcnR1cmVWYWx1ZT4yODY3MjAvNjU1MzY8L2V4aWY6QXBlcnR1cmVWYWx1ZT4KICAgICAgICAgPGV4aWY6RXhwb3N1cmVCaWFzVmFsdWU+MC8xPC9leGlmOkV4cG9zdXJlQmlhc1ZhbHVlPgogICAgICAgICA8ZXhpZjpNZXRlcmluZ01vZGU+MzwvZXhpZjpNZXRlcmluZ01vZGU+CiAgICAgICAgIDxleGlmOkZsYXNoIHJkZjpwYXJzZVR5cGU9IlJlc291cmNlIj4KICAgICAgICAgICAgPGV4aWY6RmlyZWQ+RmFsc2U8L2V4aWY6RmlyZWQ+CiAgICAgICAgICAgIDxleGlmOlJldHVybj4wPC9leGlmOlJldHVybj4KICAgICAgICAgICAgPGV4aWY6TW9kZT4yPC9leGlmOk1vZGU+CiAgICAgICAgICAgIDxleGlmOkZ1bmN0aW9uPkZhbHNlPC9leGlmOkZ1bmN0aW9uPgogICAgICAgICAgICA8ZXhpZjpSZWRFeWVNb2RlPkZhbHNlPC9leGlmOlJlZEV5ZU1vZGU+CiAgICAgICAgIDwvZXhpZjpGbGFzaD4KICAgICAgICAgPGV4aWY6Rm9jYWxMZW5ndGg+MzUvMTwvZXhpZjpGb2NhbExlbmd0aD4KICAgICAgICAgPGV4aWY6Rmxhc2hwaXhWZXJzaW9uPjAxMDA8L2V4aWY6Rmxhc2hwaXhWZXJzaW9uPgogICAgICAgICA8ZXhpZjpDb2xvclNwYWNlPjY1NTM1PC9leGlmOkNvbG9yU3BhY2U+CiAgICAgICAgIDxleGlmOlBpeGVsWERpbWVuc2lvbj4xNzI4PC9leGlmOlBpeGVsWERpbWVuc2lvbj4KICAgICAgICAgPGV4aWY6UGl4ZWxZRGltZW5zaW9uPjI1OTI8L2V4aWY6UGl4ZWxZRGltZW5zaW9uPgogICAgICAgICA8ZXhpZjpGb2NhbFBsYW5lWFJlc29sdXRpb24+MjU5MjAwMC85MDc8L2V4aWY6Rm9jYWxQbGFuZVhSZXNvbHV0aW9uPgogICAgICAgICA8ZXhpZjpGb2NhbFBsYW5lWVJlc29sdXRpb24+MTcyODAwMC81OTU8L2V4aWY6Rm9jYWxQbGFuZVlSZXNvbHV0aW9uPgogICAgICAgICA8ZXhpZjpGb2NhbFBsYW5lUmVzb2x1dGlvblVuaXQ+MjwvZXhpZjpGb2NhbFBsYW5lUmVzb2x1dGlvblVuaXQ+CiAgICAgICAgIDxleGlmOkN1c3RvbVJlbmRlcmVkPjA8L2V4aWY6Q3VzdG9tUmVuZGVyZWQ+CiAgICAgICAgIDxleGlmOkV4cG9zdXJlTW9kZT4wPC9leGlmOkV4cG9zdXJlTW9kZT4KICAgICAgICAgPGV4aWY6V2hpdGVCYWxhbmNlPjA8L2V4aWY6V2hpdGVCYWxhbmNlPgogICAgICAgICA8ZXhpZjpTY2VuZUNhcHR1cmVUeXBlPjA8L2V4aWY6U2NlbmVDYXB0dXJlVHlwZT4KICAgICAgPC9yZGY6RGVzY3JpcHRpb24+CiAgIDwvcmRmOlJERj4KPC94OnhtcG1ldGE+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KPD94cGFja2V0IGVuZD0idyI/PjGGY7AAAAAHdElNRQfdDAUBMjPDOOcyAAAACXBIWXMAAAsSAAALEgHS3X78AAAABGdBTUEAALGPC/xhBQAAUC1JREFUeNpkvdmSJEl2JWaqavvmW3jsudZeXdXVG4jGAAPIgBQOOIN5GJF5IvlC4RtF+MS/4BfwF/jClyEFQ3LIAUGs3UDv1V2VlRm5RMbi4bvbbqamxnPVPKqamKiszAgPd3PTq/eee87Vq+rsb/67/551RmfQF+e865RqpMEY40w1Deu6zmAG/cQMhS88VXWqxQOqbZgQbdt1LT2IR/EEZuACLV0LT5Ctwek3RtviO9VKQ9ZcmIqexpjgbV0bTHWMqYouhXfoWmVYlipLugAuLqWhb8NoJTftRjZ4cyZYh3dtW4XbME2Fa3eM3hS/w620uEUD33H8um0ULtQx+h/jEAI32VUVLo2f6W4ZxotbM/Eqk17U0aN4nkHf0FVpbJbJucAl6L9WdjCFQfYhu+hncoN3UmkD4voYG91Bx/uLkF3ozclMDV0BP0qJ8ZNdGTd6e8G6uAnVkpU5WQFvoWjw+AHv2eBRug6GYZpStf2kkGXpCsrAe9F7MqVNT8NQ9Fumb7XFCzmsSG9O04bX6omBFWgU+MLd0KvoVnA1PJeTP2gX6PTFOpoa1RvMMPRN4n/9mt68THuAYQpthJZ+RwMkg3U0p2RIzL9i5F2toSeLnIhsQL/C0/CYbPF7Q3BmWR1uGHep76jD/DN6G7oVmjdyHtiXDEL30NLE4TpwXqN/pL/ftut/FlbX3yn9DqPG+LjauwQe5niv3jTkOBgF3gw+xQwTJsdT6UJ6QnARWJiMTa+DY9Ar6CbIFnimwHR1ZWGQBzKyRdPuLURzX+PmyfnJoK1gNvx4P2MUHLgnoZTsb9qkMMTEwSk5XAz+ovoQZfqtaBS40ZZT8HSdpPDraGK1D5LJaHSYK9idkQfpuSGHpouz3jz0pL19yLjkQYq+0f9T8HaSvId+5iYjM2kn0c+mfwTdvaHjEzPVadt3TUVT1zsYPUe7Nxecm21TtYhhfG/ZCHsJ7OCI404i1IE69I5c4R4M7SY0CbB5k1et4wUMdmy061lCYibaFq+guJKNBhZG8dBqp6O4w4SR77YUunS7Sv9MhiZ3U+TOeoIURQJNmyILYnz0tK53Mh3JBHO4SdPUiEaua5L98SpMF+vtyDt6q/7XmFFrP8kaCgzcA95E3xfT8CllI6XUb0OWEYKQhW4Kt02eJAtZVy1QF1OvwwQI1jRCh5XKEoc5gR+ZOpC7hm6zoX/osoSpuFuDEA6XYybvCBfJf3EVeru2vYebTumpVr03MYp+1gnyBaY9ufdfox8EBZehXZXiWIc6rmD2cGhogOix2tBD5TTnhKRkUDwDP7bkjMbeIgSZADTZSg34uCXe0t3QM7hpchNBU2dNXYiiNijq6AktoqrJyrQuJbywrSvWcq+KBl7kKQFDtVyVSCFNjdvDfFkds+iGBAGbUnswovnXIY4fONPj2t8VAKAT5G+KgK/VTk8m1pG+h12DgoFcQGmcZH0kYKqN3mz9A62GIoyNa5glJ8GrCUEM7UvknFJbAVMiOu1g9EXeBpAjl2C4dlWnuybdGnnWFFVbKW7VJWJGVmXVFA25kFRSez+F//zO96In8VAY7S5LgDuObevEpSx4L+Edd2AQpYQgt8XfZgcXhakpWgxKOpwCgQbMOqlTZg+NhM0a4VgPEgqv6ygB7ukCjK3IKTCSzsSVNdDp/Ijn9UBqMJ19YXFYnTCXwWSdzi5cZ1BELyJCh5S+NIVr01Z5W82L9areZlWWl6VkDJBC0VOVRS6rpitbA+SBm+Q+ZUMgU5ZdPt++dLfHQxeQEbquXytLGLdFVbZtJRWCJDC5y7ltwfc61zYD2/FdO7BsT9mmRRhm6JwLL9D3jovTDFEm7hN2n8D1gHushXVpimmwfYw0pkYQRbhIGNFq0+mMolkTgp7BSyh7yU5HwT5HqB56FIWg2VVtua12y3x9my2zOquNLk+rVYbJ6VxBmJ6WEq9oBd9KlTaqKeFA+hqahPnCSKRRrivLMNwyhxV8R8wLhQiD71S12jFlY8BGYwlmmbVr1QPHGgRe7DSB6XjSxBApgjqd3TXi94GwjwNNCum3FOhE7Yi3EMlg96QA/qXRRZtNYwFRgJayAeKqT2M6bgieuegdCnEBu5AzmERskmz3anX9NlmldcpUXXfiLmvSXLqWmPg0OwmyqiVqqdZ5mzedNh0YDM0H3rfV5CRRhgMvVMaibgPbMGpVyM63WOSbQ99K0gaGtEyWNJ1HJKItcrUs6oFvjyN/7DiRbVs1uaWmP3qGCAQUV3tujLym2aD2AprXPq/0qZqCyOz6X1NQUr40dALWpFQTKY0oBDD0PUGBvpwi/mu0aZPdrG6ezS9nyQqJAL/Ia9V0ZO3D2B2FlO7mSdNwtitkSf7EXQ1sSGrwlsrQt2IYuTJKZXiGQRboADGU/+EmadtliZwEwgksJEIQD9s2Wo3TeDf4/U1aLfL6ZBKcR3Fsm2bOGeJU6jESrtHtkm7QgNdTMhp2S5mVclCfDDSRNHscIdIKU8l9HqWAw4XgvgS7GnQoURFytD1ytjUC4avFy4vFVd5Zlu1YtllLw3NFxIgdjwJQdDVLmnWtkrLFjbvCyAuELiVSDLvR3Akc3aIANywyu2bAjH7E3zXZBZmel40qGqAGt5FIBCuazmEMHoBJhWfllXq5yPGSc7+NcSOG6N2MOKWOdErD3Z6JE0npdK7HrBv7gNH2gUf0CqIzjPvviKW02rtgS0LY7l7SaHdoZa2qebp4vnj5Nt1U3A2DANb2Ax9OS6GR56HngNS92VTzpN7lLYyN1wj4eWgBlfOGCFFbEr54bYfwgnfYJkE/oRQzMCy8RJCndBYIp03+i3HlrRo6FGLzvD22Tdu1kVdc3mR5e7kqMMjWkgFzgakmXg2OR7OrcyT9RUm31cNG9JPRdfLoIYJIshYrBikiU2hjaW8lGaKJNmU4/QgJGeRzVXTlbXr77Ob5m/WdNOPxwRhYACFDJIAyeOv6js27Z5fJJgcqdZPQCWPMJampvGyKunM65pgsslheU1bCs+u2q5tW8yKiYlwzlVb/gW0qyBqAqCbUeKOBZ71dw8TVMXmI5XpgJM0uba7WpTkxOlu4cBlOiben96yn4TSc+7RJfEqQ/OkxQDuLuReNsMI3yoo0cp9ykC8E8RSNrl2bVsnV7vb57NV1ljQiOjw7jwIPeXCblg7XTogcz+QXV9uO2ZOJPYoRMQwcYrvOyrIBUha12qQy8kUfI8LmcLYSvBxxSXKPSUYYg2HkreGbYN6IVYqjQirfMXEnCJbQt/IKZpVBaBq27QmO1yJ8FoV0nLbF9CnuOMIsW1toxJOqZ4w6TJQwdYowtKQzeoWjWYnR9dpR8ypikLqsoGsTxHy5fopSRZksqtWr7Wwjy8ZwpmcPD04OW1WvFmlgM1nLPvxmd6XnhZOh63qWlHVZlG1Vg1JjjsCtqqaNAtNzxDppCA46Y5tJeESISZR4c14r+HsntMqoFcEnSLsjCOpchzgMMADwUzUsb5TdkmwKHCfELWfFrur8opn6bNfI2HXgCW3F904tuKLMA4nHCfOIpPdKhfV0mR5llg1X6SswWq909DytlI1eqkBIGW0m5HWZJAh3xsdHp2cPT2DGvCgCR1CRxrQdxy1qdvLg+Ph45LiAPyUIbpAvwB1YrsCI+EFkHw3gPcQAiQd1mO3OsTQKCAoZFzKQ0bQHtnAw4Jbov2OTiMHzLcsytNr3bIFpBj9FxJUdi0YYuIXfbKuuArUT3Q75cug2FvQK7kOQ3CAmKNRe4JJl+woGiVoDWUNr8K+ltGaW2leQYJiuGkFcQh8Z9XW2utktkGaZNz5++ABKa5eVkFUmqT/kjaCspBeYLu7RFgZoZFVsE7nO2rzSWKAZbCGNplZ3qcRFNTvrYgdDohoKJ/rMQtMCVE6Hvo+8IIEpbZZXgD9I37qRgctsU5RFEUdOKTvJLfCsXVJ5juWFXr3eNq0qFAMfW6+ywHP8QBSNdJWmWDSc+0oE/QgaLZnSpLADDLWagpHAJ0SgfMG01KOn083iwYarm+3d8/mlVG0h2fHDc26Zu7wGd3aFqKSFsANdtgmwO9Mxy6oqS5Dq5m5T4lq2Keu6xqSAUAEf4Wm17CKX+y5HQqOcyvgwdHVZqEPGObHMaRzY4E+Y76bZ7HLYGzqsYloLCuFwquXB4KWkfIxEtljnhwMXX0XV7IrGCmwkhrs0Px8OjKotdqWjCw9MVxyUVquq62t4Rl+gM5HzDZJeXCkqDWmY7KsiOoiQTrp2Ua4vNzPm+axp4snUH8RpWUMCkLmY2GVdCCINydF1adW2eVHWrWvzhIYoHEtsNzm8Fkwxl8z1rQbxzZDleOCaoNuIwknkDF0Tr2+kcTTwh4ETuK7SU9NRLlRpJYuWwMpyTBd5wYN6U3FkbssasAIO1QBumWF5TlaTpJOdbZhmWhbbxhkGXBW8LaEHv04Ghi5d7At/TGOj2VfcdOQwXcDRPEzTCfojWCLTq+xum+VWHEO+DQ4OpGFVsoSc8jx/sd5iXtuqhL7IqsZ1HdO2Xcu6u1tUpRoO/XSbECkgctkRcDB80wYWj1zTscy0aGCFaeRgeFSKEWzsO+MBAh6mxSOAktIxBU8LgbEaQDOr5cQ+NR/gvTjmVAThSSEPIlekdavxBvjUqmqbpm4cub4NjUg1ZE0QqaLZF6LuFSa+NTVH0nVAbSxK/dppdE5nRVvddNslghJ5p1FmMLJdd5kWVVbGAahkzcE+63ydZAbkYBThCojJ27st3vTkaJLtdgXub+DndVNtW9cUaV5Flhh4YhDZiLzD0A7DIPRs+GyeF3DIwPc9x7Ms07Jt3khkEBjX8dykLI1N1lhmS8VoQa4qlUNFXapj+q67y4oYjuR7mJYapNO2drJzQF661gGRK/f1WrUvIxFFZn19tyN+BYzQaEqFKbDvlszR6gIhVR2NpchXdbNYJ6YXttw5Oj2tmLHd7mIT02AWyZY16eVsAWcd+z6scLdJwSlc0zo7PUg2yXqVPzo/ELJaAM8wJghq23SBiB6HmjaZ6ZlmGPjCtiTeG0nKEHgcfmNCcUNmNjXDkzjCAeTTGUYt5qMQNqAxI4GO0XKgDxK3sOqyajdpPnDtNO3yqoVUQ2ZtDJ5VdRQ6piearCGNSYUDXbemQnxftiAGZPYEqueXpM1aXQvTz0jselak88WS2YFpOVY48gfhi9dvVFm6h5O8LHeLeZolIASPjmNQksU2W28Lx7am0zjP8jrJ3n849R0+X2TAdg+/sAV83RNsGIN/Oj4UCuPwCOG5aYIph5EBO8gLtmO7iNnaMgESpqlTG4hoVXcaNU1iigYVeFQf5m2Vl3gMTjEJLeTJRnbA46alWUaerljnDhxjXcLaJB77zEjKbC+9qXirdCrt9pUrbQ9OFLu2jTuVvp3fZWllxyMg++HBCBxxeTubRjE3zfXtejWfr0r14HwK/lg1MoH27Pjh0UQ2dbrNHz86GQ38YrMR3PSdDoIab1oX3dE4gCfbtgnrevDlKOosG+nByUogIxPIxB7+R562GaUVGMIEkbCsuqqqum6LElweSRR8Pimr0KWKpyTWxBJk5RFJNrBMp2mRSsuWOS0r6ir0XQNJHRyD6spUH0cEUPWJxA2hpUkWoFqT6rU23ldRObnbOs3VfJ1mCHkDdN4QDsLvbr1WRT08H0hmXN/ctLUaHozcyK+rJkny5Tp7eDaFb9/erQAQg+EIkY8wCz3fsuD4yLZdMAgHgxixbUggq+0BEBwPYR/4YYTg0yVf0simDbB0uNXUJXIoF0T5EEGsqVRTe6ZRN+TjRiU1peqExfEGYKibtAKJbTsSqpj3tGxDm9bcWtYKz6y3peVZvcDUHLXVRQeu1w2gPcBjBOlgovtEtETpqetiu1xuwIv1WpEK4xAQfjebh1Fge/Z8sVhiqr3g8GSCuSqKarlMKtXFkb24Ww1DbzwZQCnrlE1rS4hLkEOI8YPDiR8ENHrPBRnB+2rMZ6TkXR+0iTJBX54nR3DhD7R6g/8QxqYJjoskN4r80LV0dZI4OzSLBPfV9WnIln5lsukIBfOKSglUqwHF9iC0VIPZ0PwSmKQRYF+11oKs2y+BkNAAHPN2Ico3tzek/6CCLZfhli0TXCVNsjjysjp/eXklLDccIcD9tm5m63S2KzFGZDvWqsPDMSQPdEaV7GilqJWOAAcU08OJ6/vACxOz6wAhXAwfxBsjRHCZVGpWeBoRPlocgZxtbKrN2YaOX3gEUglcKfSdUeggrWKWIFsRCD1HgBKDtSEpGsSFNg18AYQHRkGIQcNB85OZFK2UdKyPEU21jb6gS2uqsusJl2xLn73drMCXkRcaxaI40rbqiqJEXrFtdn19tV5to0EURH7TNOtdCZIpGZsO/GSdTsaxh3SI26gKva6pEM+gArAZiaYi520Ncg3kBE44yJMGqWx4hW9TedOxaWUENhGtBCXG2MEXMQ8a13SZoK4QzADV2AO9QoaF7gT/oGUhkn1ChzxCUtbkWp0B1AThaPSSmgJto+xENaxWCw1SItoUvOcL5A56vYt51koV6yRxvABWgeuCIFkIctdZbxJa0WnkbpvpRWCF282zIivyJCsDsNpGIpRhBagCpANbo71elDEw48SE08Q1WlAXJMeAgMOx8WUiZYJqmQFVLQy8yiQajaBn9C9uQHAH6ZTWIltZVVBluHfQK8c0Qpu0YtlCpBNbgiUZ/apB+GS0bkALROC5ujptQ5lz38JoERKSCt6QfHq1Qy8VmyTUmbYBSS+jsox5kYLRQz9TYc4wIFxMIAhn290Odiiqqi8KA4PbGhmtTfN6tak/OojroiRyBNMR6CBHdJhyaBm6PfA9xqhkgwsCHzx4dmBqV4E5SBXqwpG9K0jo6OHrFWGEgy1MpysrXuXVtkC+AEjBWwOYoWzBSjyzMZt2njQgl75FXCgHQFoqL+p+8QG5A/ENrolBscBplynr7hcHNdumZSEyhF6bpMqtrtGmrM1khRBJdts4HkBCIn57HKnLUjtEC7FVtxLzpxCKdZ2mBeAQdimK+nAM/7FJqhFfJZcDfYBqpFnFpBst/DyIQtv2uMUt4owIF6gMyB0bV/Zdr0OuEA5iBQycuA9ciQqitV1XnFtUjwAXkJLexsIzy6QCUeo2DSnySWjnJY2a7hbxYhAxA76CqTXULCEhgblnSlpv6JfSwSk5XghHMGlpVy/VIGW0Nl81YMNNTnrJLCnk4NQW8jdgGWQybfqChm5e6ChvIbHD9hHRRlq3wWgB3lwv1+ZpQnVBPMp4EHuMKrQqiAdOEMF1QZrcMMZwtd5rwTXMsiZ38If2+AgeLjwgAOtM+JUL13OianxiAGOzdOdUtG4GN3LDsDGsWTpvGypzIsHscgnNVsH2TWu7xF9pxZzSP0C0Fhp1GOCzoHjBS1qjLzzhtXWthSiV50oTwmnb1siFm8pCtuFxFIr9wjkJnl2WnRgjm0IFcVHBrAgNTLwfmrSe1pc2iBeLHNCa5dAN3OQuEgQgJwjxjRuEIA+mIIJk2QGGAqOqLBVBHHTcvHpDYz191+x7IIDWzS7drler1d3t9Xq3a1XNaqQ1kIkGXB0OdTSJT5Pq4u06FiwrWyQdzBXIj+yXrRAQutBEIte0lWgZEjSQpREgWy1VR5nuhgHF1p0CBJedkcEqTZ3X7a5sBKIPvmdSYVY2VWtRtTNNSwwew9OFvI4Kx5iL+xVnKjDqeh9AbbVcm1Ru1BTFNAej6ej4DLGAtxIYP6xsOqYT2vFQ5olsL7kTOeHBCEQWGRcvcJwOycVxkrvVzeuLL589v7pdLO/uWqagUwGzo/HIVfDKCiM9H/lny2RWwmu7qeDbShJz1E0ofZ8PiSjQJaReRAp8JKkoSegCfV+Nou4G3Q1BFBvemUm4lJpv0l3TebVkph2Mxo4fGst1VeQQ19x206y2dIajgevCJ7BN0uqxsmlBsTE6h1aLGhl4Mczrx+Hg4MgcHiXMgUqFH0QDLwSnHB878QiETTh2vl7AgZ3RJDp+lO3+ock3nEUtrZdu0+Vih5zUcsuPpmeAbXM6nU7GI0c0QGAkwd1mk2X5iS+uCukyY1cB7VQM2Ub1VzzdAtNGWqV2BNW6tsUdW8qUCIPW2Hp9i4xBnRJ9i0zd6epaVa/WsANil0OJhIPYdn1Igny9ATqCBS03u9EIpNmRtOpLxQAkQBA4BDkyJEIG6bbKc9f1IAs3ebrOCmNRKH6NnILkHoTRwXRyfHL2gPGBUYMdwcvbptKtJcqJh44fVZsFxDBe3lChq2K2H40nwbBzHS8ejHzPDcBZQRNk0XVNFAJ6Hcic6219KzsuOwCewxGPomdIlLNY1zQ1cJuwEfyc+thotb1f79XFbFrpYn3lVuqesCzPy6q0TB8artKqXlfxZQWpYxqD0IMGb1vMGNNr2QaY4piZu7cLWgszaW29z+SKFkr8wWTqjo4Q++vZDFjrReFocgTDgRxvF3dGlQla3wZ5hVKo2ro0/cCJRmW6U4x6b4qyKasassGzrKYscfv5drGbN6yVwGYXCcmkjowoCB6fTa/W6fW81KVZY1Or0BG2rjlBxgPdYGUkOMwWLRa6lkEZEDnDaPcLvJQ+dZOSLijXbZsh3yOCXVsavKpKknvc2CY55DNg0zVF5rjL1RLxTyVFi8euEQfe0dAnfWDafjyCq3Nevv/Z96cPHoajaTA+AMud396u7q6LvECgIbAwBGGoOtnB0ABHx9SLWR2tjpqu12a7Zisr2SImJC2F1sQAjg6gPpfbbZIURZGyuvKFGbh2FLigZ9CphwPf0IYw9Bpio0dF+kNopmlQubMlwcI7R0hDl+v7ggQpc2bqPjpdgxC01lIow/Y8DAYgmIE1JlunC7IcCqIbIfEoCYppesH6bkGvN/k7kEoOH40iIRXJQz8Ef3362e89/eTTEOKdmjbBNSrk8wCCjBhJh7FT66IihQfKQncUYM5M4EqHu7VNKpqneYHcDL+FAg+42drgB2+X2fOrlQGgtSar1VW3+vLx0fRwOIQpFPIrYxNhLNv9in1StYdUBKUCBJiE5FA/QlERhxBMk2laMNfrPrQganZ9Q4kCptQN1bKRH8BDzG2RA2mLLN9WxW6z2hX149N3PXdDVRbXNT0X1DVJG+Nu+/R44uIFvKXVSMM6Pp4eHB0BrbPtan13t7ibLVab1XqTFxmicTwYHZ4ejaYHlhdp0dOQY0LP46azDQUbV0j1u/k8KxsG9tlQjNjxQVLJeePM3t56J2fvv/+tD7/7/TfPv/ji7/4SouYwCg3dFDW0+bJQe0PILssr4Tsd8qXuPUUeoHJOs/cG1TcN9S1kmNO+z4bWhyuqjnZUEW6UCUJSmbYHTbUriiTZXC3LXHYPnjxcbH+Nb+I4NFguVf56mQOUP350DCcH6ZhGgcdUCc1WFuvl4sXFxRcvX92sdu742AenBPr6EFYutdBSyrKBj2DtdVOCNHJJRXrV5I5rQxktFivbbfwwZLaH9NuCf86z3/83/82/+5/+RyNd//BP/uWTRw+y6we79eXIa5DMfd89HIUvit19jyWcohvovj2qU4EmysblusnIMeEKOmtAAOimH1Ja1AdAGpSyv6RmQpiDSkEVZAc9A2QSk++64s3d2o8GT997wok77leZQ8FutmVd5qCWwzhQRV7mRbJevv3qi7/567/+s//w//56JoPzjxtDLLe7dWvIaNAR84V4V3VelXkJp6vzHdBY960xQ7aqyIBsmEFEi0kaJzGH4zzPQwc4L2nqNjfrZ59Xby+OXFKtVNO1xSByp4Fr/NbXqpJI5pQpqQ1MSb0+QQs6VPMxe2MZerFHUX+ErltRN5RhlA1VNwT1IJAhWl/WRV5nKQILSPOLr149PT8eDGgFfDZb7ltyGY8dYxS4sR9ZHIRCUqNQsn1+8frLyyv74PyHf/zPX7244KZ38OCdn/2f/9vJO++cBv5mdjV5+BSyuFkvhWq6OqWMH48NiYRlewb3OyMejiYDH7mbsvvrZx/ZrXgw7tj6u//DfyuAWCAZWZpGBzO3fXt5W3I/9qJHJ+a3lsnnq6I3REUtCCq0OXDXMxnyseNoWSYl9Q5qs/f9t3pdg9agKTLBPimXCMwBoSsoEvyozpPtbgsBA+h+symeX968c34E4QRymWZZ1eLNIHX8yI9AEOBnEvBU5Mv1dlfVrmMdPno8HkYXyfLJR58OTw4X51N7NWsOh+AqXfqL8clBFDhgt1WeUu2NmmG45QStW4Bx2VUJ64PRRROEivR8345iEQQGQindVmmaAs6MThwexPHYDX0MMt8sP5huYAh2P9vbtHJi8H2JgAXsKuC9QbSCkQMwvWzdl6eom6lf6aCbADcCDWuB5VUNbYj53iXJege9b+xyQrUXb2dxFK1TCmbHsqAzyg5x6IJoUX85A2OwarhRkYFTPD5/dHQ0PCiTf/3Hf+B59PT/5L/8U1o+SlMWnUGnm+MDqmWu5pDrFiaAvInamrmwHNP02gphycAjkKfcwIAkpbYWYKJlWgGLTMuNwrqOhgnmien+TgBUUbXnLxfXsgM1kl23LNqBj0CG7KUuXPgClFytm3g5RAPSQ9/vjEsb91V+ihFZA4RBPIocmitGtGbb3SaF0gCJxIC956+v3314Ag8qigoMT3d9GvgGtMz3QaZ9orKVNZyeTS1zEESDo8N4PAmHI9v1qEIma5lX0gl1b5peisTgYQKqxZjU1ASSDgoIOde2DilkGYBiqIZzB9wGnJVgxHKpcbdmLa9aZjgsrMuilm2JvN220zj89PHR22fX4Ps0paorm9ZkZqMXx2AKCAVq9uuodsdss2toKbEj9SmJRFA3SdXmya5vHqN0YvGmBp5TNxreh+6WCxAqqKnpeJCCMxBVpcK/pStOY9+JvNAejE/8kGuyYNu+5fuclInJDfyle24cs2M2yWuhy89Sd+gLQYV8wmwqQmIyBK3+UHFG5pnrhgjXwHfo/QRlflzN4DFEIqDCVmBMFW3qaJqyoSrJk4NBfDFLWqhs6ivLagxegIMHjimpN4/qfZjssm6JyVmm0gp6316ol8s5Nc43tOQntJ83mPcGVlS1Ur7nYfLjwFntssl0ggms6hwCwVMidKzYd0AlBmcPvCACabEcFwxJ6PoEmCKnPlbgB2RSw1hNdelvmqY5dWe4hv6ObM3cTtWhFw34NpFKIg3DojaVwfFvoPvwFNlDd0pTeQkM0JZNUXGoxApAw6BG3p2EP5lt+x0ZEKOxK4qGgbATM0a2l7T5A7mjgUSiujndh9lRoVQTbmoOkbT4SZhnAPUqqo13ugTS11OV47oFrkckktOCQ9s5zABE+I43GIw8x+2aEjcNDCM3ge5xqR6vu0WkagouG+omU33y1TtkMAGOLxwP72k0NVeUnkxdvnA8f7fbNrozoK1JiYDzIjr2OxKaUutHTqgBsIeTJ7QZAm+EkY3B7KgdlFAQAQLgwDhpBT10MP2QN5XOg7rG3Zi64muydt/CTqtbVQXiUdXUzKI9mZbgmrxEloDWpkoZ57agdAy2h3d1BRVC4bShY9tCKKg1rqutpt7pQG8G5e4DYCgvAYCopZWcG/5PW5As4raEC5ADoMK6UMZssB6B1DEcjiAqakygoKoHlS2oDXuAX/Zr9dS22dbAlsbiSHa6GIb5IzEdaUPc91sbiA5PtylC0FJkNLB5y+v7Nl3Wg6VeUdGLKE2RpmAPfZMybIURUXG2Y0PPoc4J/Cwwf05TVY3uIHaQIcnKNiJB+xjXnWAUxQRTGCc1X8g+UVOAUCOK7oV1QAUkFCZeJWn5qkaCEMITvkUTLJHqXECtt0bKqnzFPCaoWkpVZV3cY/umcopnareSAqkU94DB6dXLXnf2lAl3XlIPPFAT0EA15K6i2h3tQaAb1R2IQB3tn9QpBOJQEygY/TIJfg33llRfcV1dTNddWABaq64KQxd9dB+HQUV7WrIR/cIDkULoGNcnJQE4NHKqaGPY/eYGrhcZGW0pg9NRGFaNlC01rwMKHId6zhQ1+XA7tS1H7dLNcsft0HKQo308DA4K5UsLdH2rB20xgBEsEnKGXtJpGrwxbr7p9hUoRc0KbWAKBCgcvclphwHVJtR+ZUtpHqFb5hraYGNxCwgJt41sqrJQb6Rik1FA0lWxAgqB+gnwGqvtS9Qg4JVEDOvNbLpALgTMbphWp9tP9Ji0BzLRUutLP4+6+462OnTFbt13JeDCyjYbBMZgyvxGLS4B5Q3NLZyhXN4uDNOzh57lhkaeEdRJIn20UCd1FymymkXN+7RZAOjVSE/QmnjPoMGiar27Ai8CaaQ8q3dgUZMrbayiVE7bBftNbdTJ1vGM+pW40QrfExklGDv2rBpq1lCASc8jGVbSTgqj0lcoZZsijau+GY/Uq94bCHKq9Qi1iFpM2ICWNs+otCvoHcFUqiJFdsZAHIfKqwQRtPDUISigg4DIy026yhvPC0eDINuVy+tbyw2UZB70NE2o3mqhm1IVs5QhAc7CdqhlkXCuUvc73HrUrPW2OBAii3QHyXOTqsNd30BDq+FUtSVWSL0zPq6CIfQeYfKdwUMP4EgbsoqmYXqbCDI/J/IHyic5MxEGO2gnCgFGj9PeN9wjEo1DCQqUlnbzOAYok8sUxteUINQQ9mVRYgSDGJTTxKQCkoosU7xOq68QKclyfTdbpmUN8EzzFjdjpJv57cymJdMB67dcIX4hE2l5mHqAqBIDbLZskghNU6lvDKGXilhZq8rsAoBBq/cw0R4ivQaiyzbUy8p03xZAauyHlthGvnMwDKuyxMiQETA4G/iVSowekwAaa/OuLEms0w4Jo0uKSicaugyBD9DLpKVbQ7B9TyOhi+hM8JmmhEIpspK4IO0sZRZHjoZsWS6WgOBgMAZ+122brDdXd7PXszkm4v2zk+kwrvMtEh8oTBsHumouVVV1ek8ZciayGJKs4rT5Sfdc0yaB3/6iTUc6RVEfQdPetyLrrjqdys2+w9Qg2LMOvNBScnh4IKhS01LfiqV3Q9GCNmKcjwch5rgkKiGpoNE2IH15XSVZAm+XDXDbMlzHsJ39XjtCJ0oZVDDMsjJJyu26KLMagsqGwmRUg16vnv/q1/PFOnL86dkDZ3oIvjybXb/68gVyqhoNhBch02WbVXQW0TapOgPpRAAgwFRDpXvMSa15JXXU9c0uzPhHX9b92rcuLGiFcb9lRbGeYut1jU6XQwd2cOB6mCUkT/gLkqODbGBad/MELCKOwHLMPC8xyboBjq4V+TZmcrlL0mQXea5hU0rHXHd6rxuvKuhZpFTcY5mmdZWVeQJpIKIwmh7BMzcvvkqXm8cffvqBEyL1yLJa71bpZp0vbj/64L3x5JBK6QCpMhufPjo4O4LayJJ1w00QNdo9Q/IBzK+qCsxOCZCsWup96vbLV998mbpmIO+bsmkI1DLI9xspO2XqTuR+KZ0DbU7CwRqPVZRlqalhv0vHiCIApU2lXM7KUiImXMsERQXaebad5OUuzQ8moFBgTLzt+u26rOvbumnK4DFpke6KPOVRFJ2c+aHPoXHPHjrDAw4ajkwJx20an6ssS04fvxtMJmCsXUUVdMYQs1ROgxHhYMjxlaAmRsocYKQkAlrtmGlDpThqAvhHhpB6UzltRG77vvN9R0i33+bFzP1Gab3XxXOccehn1CdMOzgtYIRrZVlmm2C9iHApEMCI87wGaW/1TlnPc48OxkgXWVXSNrR+rV3RfgkgVwdJg9CkBRN4Q1as15Lz0eGR69ldkQOVrdAPA19RkUy0xHNjGMUfT63hAJ7U5Os6TYodgAD2aJBXRI3cDG5ql0VSCO7aLnyT1kWAjk2V7LZWFHXCheWN/+hL0IZo2shIJZnfCh/W91n2G9g1sALxTRcZKN/BOp7rUKsClBgIEgn0BlnKEAB+iZwqGE01qPRwGJ+enWKeaV2W1ApplY43hmUbTV8DpfJGU5Z5liBnBI8eQS9I+AKxEt3n3GFOaSnAdoMOnKqRlh+afiDbgu6ZCiVK72ukSW4kRHpn+iCYfLvepSyBpwInabsw9TmXrncIydvWZNuvMygGClEv9IZGvXGsM/b7yihFdNpBTKPf38W7vpcGQI4c0WnYJ5FNHWAqKVrXJ/KW5jV1+LS1qbfkegEUtzE6OIjKqEnWtMWJFkio08XQDfEUs1pxFek2WS/twxPhuRgMVcIaglvqcaNzFRR3wOCkIWm9EjfRgpXprfkIK64bdzGyhlYkae8krSORtFfbXYa8oZea4bSg+bSvh0XU4kOLK/cBwjVGOLrLDIKSfc2+tT7Vi35M7+DR2zPAO2A0KJ7AsWgNlVQMxAE1r1m0IYZvs7KupEMNK33+5UEYY7oN0x0fjmbJFqZRMBMipKiBl4qWiAr4QosEuV7xMIRaAdTD66j9lZZt+j2V1DQP8+G2BDWuIANCqjSQ1mqTsDQzHVMJi3hujaFJ6mAqK05tQy54StrUYTDxGt40Ge07RMKyLRggdO0y2xcvTb0TSrfL3WPCfoPGfj8PEap99yXRABIPILGusjJqPiSQFFRSsO2CtHlGTZ1URsIwvMANPAtK2bJHSVoen55y09L70U1FXQ26NIRo2GxAd+rNprMcNwwAL3bs0wI5/jNs8C7qakcoZYWsdogoKx7DuvDNer7I57Mi3bRlXsGhfU9xEAdJXR+NSmBcI7dceALVcU3Xc3y3LHYYAtMTgDFFobvKqe+Yk3cYujqkFzlVr8SM+w71fo+ssd8kr6udpL8olkzap6u3QlEF0XQ8aJaKyDqHc6ZF5QEpXRXG8XAYPn73g2g0DsNocHiCGEVM4baI5rRtulkB42zPh4HcQZztdvHxIRWRkZLqpgO+bTb1YtttMrXLBdUvXPvorLW9DNpvftdsVkiNRZWtlwvl2IgHyZXh2QVTKdFlaHz79PxkPAgAr9TQvPKIICMvko4wtA4nK9B+MCFs2iRIc17rR3SfZR8Y+r/O6E8U2XMqEA5B7VwOg99CpRm678/Wa/7U9yhuN6WjQYj6AGTrW3x6MDw8OULgjKZHcnW7P5KD06koGK0XDaAK20Hc6m4jWim6zVRWtru0vVk2L6+7WcZHnj0A8RXmaOBwt7Wj3eVlJ4u2SCveZOAIUVQ71ubZF41lJ+vdhqnS5kdBcPbeO/F4OiB6E1AfJCgjIyWcpSnSHsAbA7JApSCxgXiss7goqS3Z6K2j2VR/PkZPqChbCEP3eJJeAn2gHXJdn2RJjFvC9d1iQytamnzRJTJQatlg+iEQkMAcaoayN/rQh34BkelVAxsA63iA87ykIuHVL350PdscHIypCTkI7A8eu//p0OQBd0IxHNTrTeva0aNHVvp0++bN5Ml505brq1szPmCudTf7/Xy3Tn/+l+p2+8iwzqbjaDIajcY+3CGM8tWiyIqWah5GhlgN4mWe9gcdUBcnAMKk1t1+5+PXxf7O2G9xJozYW6E/UEBvrPJtT6SbfpUYA8eFqBmUsKp2aYuLwk9J02aVNG1ghK+3mXae5ywaBe6MTM5onw2s4OL1XhyrqoRYHw3G/jAfLJqN6al4hDiIMZKPHgvThwAOHz1Kbudm6IyOj4qs8R88jA4n+W4pohH3BnWRjK2ouVTDeDROuoPQt2I3HA8D37cdWrKu8my93jiDIfCJqjm+n6Q71u+Ah4+TR9CKHgQ4vwcIqo30JwPoR3h/gg+dQqJrif15LCDULe1kpsYXy3Fo4xTntinigBq8cEXoorvNVpHWwy+pc8b3A9iyzHPdtYrEbthxTCVqQb0CSH3eMD76zkePv/ut91rDK+tFJbd+nEkhJodsEFle4E0OOuE0LaMORtPModRbViuBKYN9Fy++3Fy85M9eDKlkHolpHA1iVVYW7eZTq7vb1Wo9nE5BYd9cvH67XPRZkwgCncWBbEZtWXK/33XfWWr0W5u0IUy92Uv1JRPkYdcIumZH66IVQtLGTFIVn3qfUlAsBch0bTBCsO91BkFdksfZPlXZwQKUhLAaSdnvmQSxabKiKQogBRKt7JQ1jMSTY3iq8/rt7vJtnmSb8n1Vd7pBQKXz5S4rBqeHeV5s7xbD4aBN0vzliyzLmzI1fvFzZ7Oh00ZCB07rxzG1KsMBbbdK06uLV/b0OB4NX37+699ITYv6sGeGRRpCIJFkSfV1vthX0fvc2RuiP3Cl3yZP+wmZCYywMNNFbujiCjDP92CCilZi9EFA0Neh7d2umpu7me5EaWzPVVW+26yrzjrIi3A8kkVJ2SeOgQ2eOYinh8l2g5hSsW88OuSh213e8l8/Uy9fFkdTq5Vp7IJ0u5KnjqcQjdtEhIG53XarZZFtdqtVBedEcJ1M7aEPJuJSwYTrIrM1u7y8md09/cM/7tru5fOLkgvfdeo8h8+7SIJK+Y7Dad8qnRa1V2NaCt1nTPpH91DpwpmhN5ODcuA9HMPLxVZvUm6rIvcdC9A2X2Ve4DcF1SSrrgsGwd/+9Jeffef74eGJQhAv7/7+N88fPGXHJ4fRwQGnTTkS0dEmdAUnjqskoZIayHngCDHAvXLPL9/eNOsEJvZ5Fz3+kA0P6XiVpm0eKKtrk6++2FW3KXPq48dmFMSh1WLiQOmo4mNCgAgnQKa+eP7cOXkwGMar6+vnF6/DKKKqeJ5jTAGSBViiySH9m3tNyu+xg+m9KfoQLNKWTJ9B059LZHSSbCOo+dyq6XSxGtSQNq6O4+U8KasaViNdUajjYbSyxL//0d9B7E2G3m+++OLff3n1LybHi9V2dJyH43GJLAAe6XvFJgWkeaNRnSVUWjLoWBBiq3LkHYxyJDuohhxTbjj6sKeqKEBaZJUnSITRkPswYyh9O5cg1BUEJIQweF6V5oMDfzm7u768PP34k7YqXz5//qJSFqu2ZenDCoJoEi0Pc7HIG91uvv/Tr+T3q+FkDqTY/UFfepnH0CeNQWvghug0CccUjlEkGWZgGAfjg+jNzdYMvMgWdDZGZxwNwuu0+OXV3eVfXfzdly80FHebZLecL4LhyI0HUJxWGIBllWkObGOQiEVB6xF0zI/ohgE0bDiM2Plxm5aQttAmDW1vyaVqS96IxyeBeQru3XCEZm5wcAIJTezB3cqSMngr33z10vSgNrzVze1vvvyqBLm2rdhzd+sNCCUEU+x6VLTo9l4gjP5Inb0Y6w+DoCp+R33Txj1MKOon6YRH5y3ReqwNCeo4ZZYigZydTW3PvNtmgevEjlnWDQT54wcPGyeyD09HMa0JWpYVB/bt1dvtaikcajJusgzADekJwucHQ2QgOiapP5bFtgAHCqNyuDEO+YMjdj7tjsbd+dQ4HomTA/PxmTqayNAHY2mpfZX644ajoS1EUxamZe6Wi5vXL6PJpK3LVxcv/+FuSxhpWk+fvnt4fGJIwyUSYQGyvx65XoDt+iPXNNlhvbijPf5Mb39ERsArafW163xoemoObqF7owBmMcs0tTh7+vjEtdjVaqe7dY152piWWMxvHz568vTdD3VvRjscRg6X16/eFGliI9HHIwBWY7Tpdk2tYkFg0VYl3dCm+j00ig75gTloT7doIduQpDyf0SFgha5Ht5rvcscHURhHwyGpCX382vL2hsZt2ovr28+fv8LjrmHstmvuRQ8fvWN3hkNFQ/GPDNEPnt2DhSB+3S9AU1+NPgyQqgzEMINWRNyWzAQvAJXyfE9v7pGhxd9/MEUqmWdVDVFlGOvF3Sfvv7dYLP/hJz+lQpBsueWenT+o0s3d9Q1kl207YTx2gjDLkiLPDBuID9emdTHaymPpzUwk+enkJDpjyaATqTiVYWqQe9iD/pg8AgHz3CiijZZUlsLc5MVqsTRtq0q2Fy9f/mqRUtanslhnBeFnv/tPg/PHlmNlktZe1NfDvs+XVEG8jxFykP2OXzpYgHS/aqm243F70BqO69PG8KpxSXK4mES4Q2QZjw9jkCYRT/70T/70e7/7R3QiVLE5iHRokJ1FMJkeHk03sxuYKd8ujboMhuPOcbfbtexIXRGLpeUpRJ5Na2SKznwASiGq/cALAzBwK4qh5GIMPvQcz7WgdUP8IvB4f44WM9NtgskwNJv6zZtrLwpJH3Xdg6dPTk6Ofu/3fv/8/GFDDR6JcY8OfF+b0CtpdBigJtMYN0G43gqrr93TTW0h2U0MZ0jrEQ5tRAdQ04l7Jhwm8O1RaJ/71h/8/h998u0fvPvxd03LffT0vT/5F/+K2mhsiwreyognU8+zl7MZnUZlSFrWGAygoPIsp4INYpKKKDCDScTV4i4yNGiSa3pUOjeDMIiGcRjCAqbNSEHAXg411uhlxFbBBIBkYDzY1MXrV9edfXp8FoYDJAsknSTNBMKEubstnQJm3ptAaAVk9MCpB2zufaTj/bla2iJCHyghmD6dze/YUSPAXcAairwGjbPpNAELtzOO7Pc/fh+8+uDo9JPPvh1HwzzNP/7423/4wx/6tqlo8SIVtjscHwDSVst1WUtZV6SyBsPddlvCTq5PKAM9Z5FLOHSUoWRNwZvSqmvLFFQlxT8KDLwzWevCUjYdp6GoRkX9ANvNZrtZy6aZ3c5/PEsxl3onRCRca3lzO7958/ryxTKZp/epwdxbgd3D5P78nL4rVx8gp4tQvaH0nljdSkSPilCxY6Q3y64Uy8rG5H2CQZh4nkrl6vXdm1//5mc/3i2v337+o9Vm987Dh+BKlILqEtFOOznDME936/ldniSyrPx4AH26TRMwdVqD7HRlvYUQENDLgvZ65CRpPI+SK9Xlafe77Tng+CbtV5NlQUIWMmS1XJZk5dWzm0VhGMgadVNRK3PVYPAPHz1ereaz5eJr3fU1idCBsD8xs//Tn0Yj/uv3P+76xR59GB71tfSnulLXZWMi1ckmEaSycpKbjtSbw2hBEcp8eTm7enX14teSuj/M0BUhr0exDnGb2pEhwKmhG6RO6gIsUpnnF0mim57N/TmI+95XMj0zbcMJqN+tKOBNHe3/EK3eZAA9kmbgaLssL9a77QxSJc1e3m2fQ/gQ8imqWQrmBNHJycnpwyeXr16/+cnfWdoQcAer30tI9Vv9h74haLDILpwehyH6bW17c+hTROlYNr0GwqTkelGVOTZI6rao7CCkpi7Oc+Ce7RRZQmthTeqOH3z4ybfN9G44CDGBtkPbfOF3cGU4HIRGXTd4I+Aj7AEHUXRUjK0P+iH4oUmybOYNQOMAMtQiozfeGJZbVzXSTVHL1WYLQ6RldXN1e3d9fbUtX8rOukfBRu94CaIQ9Gq5mD/7q7+EsjbvDfH1pkpTdxvv/+Z74DQN3ZTeH7HR9bTinnHpgiKtHQeGddy1F+s8sa2sadK75fHpmUmN5TJNMnot51/9evYn//QJZChi2vNpbRKEV1qFC8yjUnYJFQxsQ5hESRaNJiBe212CWQYjBA0gLIWHUvqh42rqIkXebUHnOW/LutCNM7s0Xa42Rd0sFvPrl6+u0/q60zV4/ac3R7mYl7tNR50prdtT6Xt36AFCu15PLXVpWpdw9XpXZxpSi3RdlSIBpk8woy4qAlFqD3Ex702x5uF1J+pi1WZrMTx+/5Nvz37243J7DfK4y3b20WR0MLr84lfjtibRif+IGgBUeDwa7ZYrx3Lg3fP5Kr+5TpPUHw1AWpbbDTJ84Hraq+mEsi5fEuWsqekCgQpWAovkWYqv3RZRUcyXy5uLi7yo1/drvD0QMr01gcahN332gcB/K2WK/Zg1LlJ0dPpB3ruD2G937I8Q0e0MJDckbT2lk+2AaEohb0tllcdntpRePEX8XC3n55Kdfvj9i6/CTVHED979J9/5ntXWzfLN+bc/BAyYFtfn+yh9tocAXCBABtMDpA/A23Jxu90s3WhAp5/QMWZ+GEbAuZZ6NEulG6JpvV91ZVXWel1zvd6sl2CPt+urt9CfdbevwfKvV/2/XvXes6Zv/pjfcAdyinvT6NqUhgxq0zP6cv59HZvaBjRk6pYPOKYFsFKs7vTxUHA5y7HfXl0hUf+v//bffvuz756cPwFNjGLaD1/cXnz7k/enh1PcOuMeRAGlf31AteO7bZLhApPDQ6jGIt2lu91uNaMKsMHuOpAIsKYAagrAQSv8dDhGTauHbZuVxXa9XS4Xu9WySVNHA32uC0mmse/A6b5mh7+VIL6GBv0N41+bhip0fRtZX37VLci02ij0mYaq7U8R1geQyf1Zsv1ZXk0NiDN9XxUry3Rfv/zi4YMnZSH/n//wf5ydPUD2Bsc5D51/9sNPB6FPSyFMVVXt0CJYv6QqOJ3ya+W7DbPEcDj0XccPAjBuTHe+3Sbrxc1t1lDvtg9a0TQQllWOVANwRXxWOW1iYMyhhVQGZyg6I713BLZvF/uGLJi/5QjfRIde0urnX2fQvrFUr//pSCGK9V+99xFdS8r92Z+6dENPrKt+4ed2PP5N1z3LCypQ0gm86uPPvrtZr5LdNkl26/Xy4ST8+IMnZ9MJ5IALxel5dUbnDdm+p7v3dScR8Jq6kKmbBN+DUuJp+B9cw/ccriqoLbBnz2Vgs0UJavKma/PAakOHU6u3oNNJWzptWW1a4/a3YLI3gfUfeYF1j5FIkBbVXXifNS19Ght9A4fXGLF/ITVj0XHCusSrlXil2kKp8vRB7ljXL579aLFce8Gj0+Nkl0aDweEPj5HPRsPRdr10bD6dTs6Pj6bjMR0dZpm6sdr2oyivCirxBYFu9JZ6K7pwwkHFdl1BBQ6DUWcqOaR5xE0EvvQ8OJdRFCnUhmtAkVie6xjUGEML6ZnKCoNU5ELRcrD6rUAwjW9qDfz/DxCWXrfQx/L2LtMfj9CfRrc/t7TrC5z6KBUuVVtxvpLNV8nu2gvSIMDN3c5mP7+ZffzoySQMoR9Wm8348LjtJCD8+Ph0u1ryrhyFoaDR9+dt6M0PmHOMyfGaEvnP9MJIgT3nKS2YWhaiAm9XJFtkSTiNoJM6peXAO0CFhggNr8yENbCdAKBN7YVVk1dlu1zQWjodlWIsqIrCatp804X3/s+/gYNv/vSsyezZpOZR+gRfioX9kVT9IZ0aB0ym2i3GX5Vf1fVb1/1Fmv7BR9999PD8pz/+m/H46J//wenz3/yKDn+dHMCTYa/Z9dvNaoU/ssoOBrT9n45joOxgUi9pf/QkHRVgWOGoBHHa7dwohkhRTdGCLFaFgRhzA/xVlTnSElQJyVYHSt+hk1Md3xvRejTkCQZSiwwOUEmWV+SxiV65bPWB6dPBgHpF1mt49Ddk4beIg9mf4cn2R09oocF6Wt1Xs7u+N0QfWm5+lae/tJyb07O/+fJzd7X8+PF7B9PDq9ev8zQZjY8nB5MXnD189A41JkTg8O8CJCB7Hcs8PX23SVcuZwjgsqgsypEQSdSrTFtwOcNI/OE4Xczq6k73lZsKxLnKIVY6Ovu7E5RaA5hPksr3OJ3ARb0u0HamGzDTbeE2WZ7r7U5JksIdlvd50nEcOo0I4MqZ3e4x4rfdQR8NSp2Ue1rdc2qNsLo9UJ8Be89FqOV9c/xwEwRVkUeqW95ejw5Pt9t1mSYPn77zq1/+DLE9Pjori+Lm+u3v/OB38mT79u1lmm3fee+DIAiQKWO7G8QBZnISD3wvBNgALWFjbrsdNWKBVYRSsXS9qvXh59SeChXT1Io+YsKi4lVZgD7o1rQWhtEHZkuidEQhKgTgFjxsvkjWu53srvd7+GjlDqQbcpM7bpOl7m+BJf1NEN0RcebUBS70oTHWfXmOaa7dfy/0Nj/a//DR936A1HV6cvatz74LWX1+/jBLUjpyoVXj6cGri4uPPv1OkSemRVPw+tXLp+9/mOWpMK3b6ys6JUGYhyHNNvTY+PAQyQ90niMZN42FUCpz6uF2A8uP6qqg7kfe76PXbeRQIk0Nza77bKhLjphhltZ51tRNkSYJTHBzdXd7vbhbASDm0kj1iWyeFyESTcvVG/VFmiXhfTj0AKmzA2UKrvNCnzXJUnr8vC/MGF9Lcm2Ljz/4WLZ09Inrh6C1AZRyXU1Pzl3Phbzjjr2+myPOvCD8hx/97XA4Go3HP/vxj8N4iGmdHh7dbTNRbSaTg0oaXuDiOnVZea5He7dpB4ZF/QyqwRT50cD2QtOPyFkYw7tUNR0ZBIFq0F4dOtmgKat0Ode/qrMdJee72e3s9q6BO4F6yQ5e5NjQdCHuvSrLWrXjyWEwHKuqsGVzHyDQlPc1KG0F8xtCuV/FMPqqFOspJkGFGA8P4YfbLAWSL+a3q9WS0QmRO0QHWO6jp+/lRTo9Oh+Mxq9ffHl4crZc3sFTPC9+8uTRejWnowqVGSL5CLNpmngwkDoZO56HdIAsQASNdgNXrIOKp34NmBzTib/taGj5hAUCtNIPhG3lyabRpyJBWqyXcwTp6nbWFBXSUt52txLQEEsinkUQT+DYYRQPh5NweBCND1S6NepK3FvBNL42hKF/pLMRehLZD15TyfuKPp4zGIw/+94PiiJb3s0ePv3w8PAI2fvtq+e+H1sWv3r16uj0IYI5z6kIGga+74effPZ9Oh6BiSAcWJb1+vL18u5mejCtO8sSRhB4ZZHb1HFGXSjCsqjRiw5EamVN5xYp0Gf6bApaVWf9Kf36HF7amlXkzLQRmMlmrXTX+vLtJZ1kp4ykUStFfdb6Y1xIHYyPzhEX291WH13m3F1duq109sRRh4N2ij2/7BWnXsE27jssWb/cR6TbML/z/d+F0hvEI8T5xfPfQAc8eucdpAnTopX0y9fPf/mTHz9+5x295ci5vZ2998FH8IK72Ww4PojC+M3rF3QeTjBaZuWY2zezFRhbFIeb9daeTiy9E8L2bW47ZboDeW6bpD/BvV+FRlyUdD5QLRmms6DdLPS5E5IO8Ghb3Ey/XxnKUrL9UfD9gjZeuJzPHNuGVrVo+a/Zsg5W8PTCnd7vu1/Luf+kkV5/870S79sLexqhLyg+/ewHz188y8CXs8wyzXAwGI4nQLWrywsYL012ALLhZAIzua63Wc+DaHB7/RY+G8Ux3BeIgPmAH13PZpSc6KOCVBQGQvN78COi6XlOnRgcLHYvaUpkitZA4GdpQg0uBUhTBb8g63e0fbvI8+V8ns7njusURdUyvq5U2jeqcDoDIR4fHz98+vbil4/e+/Tw8IQBOh0vZ9wGru/RgfM9TPbQuD85RexXfY2v22773hDx+OnHyBSP33sfoUy7a7M0CqIi2wHHTs5OdtstuOCb168Av2ePHh+dPjg8Ob989Xy73bpBdPP2cjA6ACgAGr56/mx6ctLUddt0NlOD0bChNl3a9d7WlcyTripNUit0QCNyqhWPYdy6pBMFqc3SoZPKaF2kIawsiXFUdBa0ECmymMFui7buW2QtD4OKp8cP3/ssWa9AcKos97xgMJpKgxfzG5+aFmlfCeu7X7iuRPT1677FeP+pQvoTBox9c514+s4H4Cr4D9n75MGDq8sX1O5VFvPF3V/9+f/+vR/83mR6BG0Ozvzm5av3v/XpxVdfIUY++PjTq9cXs9urw6PTp+++S9vdDAVfmi3X1G1ldKS//ED3AzMq9BBi0n5rQ/cSIpr0cde1IHKlCDnpADvPtml7KLWa0bYx2s2B9Aijk1ovkTj0uZt0sLUDlCC4igbQK+ePny7vbvMsqwvwlVl8v4oj7lc594bYR4eWm/oYZN7taQWVkNarDW408J1oOEZ8npw+RHRcXFx88N77Dx6/c3R0DBUkpTE9Pp3d3oyGgy8+/3kYxmVVXF6+Hg7HcLvFfAGCdHR83H+eTTwaFWUp0y1SLJAPPFrXXnX9FQLftPSh0xJ0u6mKMtk2ZUkfEKDLBEpDKSZ5t1oCYIMoTEESdhuMdlXIsj/k3g6kxPvDJSFJ3JPTB47j46WrxR0gX0RjsDfnfmmP9Wc0aq3Rz/++YKc/cqKvHPfII56++/Gjx4/x5j/7yd/97V/9X0cn74ymx+vlzKWjN+3PP/8VLOt7Vl7Ihw/P/vov/gI3t14ux9PpeDLdbtZlniKed7sd6PJmV3z02XcWs6uf/uLngnYI+47rAiPzLKXD8KT+nBrtoQiQfqMFHWqDMEhTOtXO6HSffZbuqPt6evYAdPDu8rKsq47blXC2ZdXXH8LJ2eTwFGSHAgmWTlOhT9Y5ODgCft9ev7IN6h/+WqT3RQfO9h7Skyij23/sVv+PGA8mlhes1gvLcf/wj/7zw6MjUNxHj58A7i/fvH7nnfcFtTOeX76+gINfX7/OdrvJ0cnx2QPPD1eL2ZP3P8RlNuvV0/e+dXZ+Bv6D7w+PTzvLX82vHE34i3RX5hVIm6FPaSKYIL+gc0/qPF/dzbI8Q2xAw8umAKeCzajbaDissvTu5joDHoO2e/Fdmutdr/AnIn7haOzYfl3l5ydHm+VS0UlZbrJbXS1umB/ZRufQeab8nlbvMbL/FLb+kX3vUJ9fP/vO9zCnuMjh8THr6OM2MOEPH78LDjuZTF3PAZVerVdIIsiX4JXwCMK8rgvCGDwn3WWD8eTlr3+JJLmYz93Ae/Hs2bvvfoCsUUlayodI1SdUtlVeIRQt1xX6o+oUrRbgwWw1uyllGw4nuuutpX5Xy0T025YFrn17dZ1XFTBE2iEdzke32o2OHtBxUK4L72FKPnj0weLuDmkJSE8LQpYlq7yxHPo8DiW5/uQ1oS2hN791/Rnx+4+Wuj9URJycPQS9Dx2rNdhuPf/53//kd/7J7282y/V6XZf5n/0v//PZw8eD8cHp2QP6AKm6wZvtNisEPDxaWOZicWc6/vTktCzTvMi282U8GkKH//QnP3/4+OkmA0+7DjyfBJ+pz7yitV8XWUzSnhvqUV7cXNWKBdEIV6OP1QI5CuJwOLRNK10vL59/0XCLtiZYAYy03m78wXE8OoSKhbGAvCen59kWiq4O4VPMeP3V514QqzLzR+PO9WkyLM+Spf7IEHIAXbPsG7G/bk7XHpFn+XAwiUfjopJI2uePHk0mh+v14sUXn58/fe/08ePF7c2bly9AQDe79RF8nnVvX79er6CCmg8//k4cD+PBCFRiPD4Cs8D1cX+Ixw8/en96cHxze3NxPfMtKwCDtgR4t2l7kj5RhewCRChg++vLhjnhcNQndky+F8XIOZ1s1jfX15cXNbMU4w5m2Pbmm3VVpNHgABr37Ve/nByfBWE0hNKpKiRy2HF2eaE/3YqFQZQVxbxV5viIuuPKxNSfZ7dHDX1mY38Uuuj3nZ2eP351fblcrE5PjsGU9RljzYsvf/W9H/zQhX60PQrgMNhsl52UEKZIaJPx+I/+5F999Mm3/v4v/3x+e7Ndze7evoKfuF789P1v3by5+PN/92dMeEoIN/AtU8yS4uXlJSVS8CvkP25RaZbasfoD4GqHuspDyw/teEC9Esh2pt1xAUPp/fp6lUSVgedOB2DA6uri56pTp+986+7yAg7vBsPl7e3t9ZuyzLIyJS7XtfPVisgJ3EqWd9HocnC8hSKmXe/Uma5317R9Q35/+LH4nd/5oU2baPnB5Gg4Gsxms+ViPhwfIre/vXrT1NSYbzsBF+bDR08hu5GiDo9PtovleHyArEl9prJaLNejyRjANrt+M5oevfvxJ+vVYrFYDQbx48cP75bLt7fzSBixPrGPTn+g081NOuq4ldv5lRtNEX10pKP2CAdQ5waw0eoOAvwamrXVH4ZpRwedsNJ0Sz09YFTnjyFd012Cq6XbRZ5tqaoSjeqm4bSygokQYTyGZ9VSscFBFUZ00F++tffcqm8C2JMqcXTycDo9VrJerBZwlO1yeTg9fPDkXVzqVz/9xceffHowney2m7vrK+jo0XiUg/wu5jdvX5Y1sH3keE4CefLk0Wa9/tFf/N83b5998r0/ALI///VPHz557Hjh5Oi0KgqTjq/gKlkE0J/UAGHyjo7QgO6q042hTGQBi+q/wvYjF65h24jh2zcXeZbA9cuyUrog7kSjZLPilq1PLIDypko/UOvg8Pjp+5/QqZ7IpbvNMIqRVZUh4HhJslpt72i/RThYdcYyXfl4l87YnzF034gr/rP/4t9EcfTsy2eD4bDIi0++/W0AxPMXrxpac+tMIS5fvTg8AVKq1y9fgCMBL+M4fnPx1fHp+XhM5gfvxqWe/eZXuIMnH37qON52u4SQA+0tq2a93V2/efXo3Q/u1kvlxVaT/381Xdlu20YUFbcRKa6WTMmyrTpx4q2BkRhoECDtv7dPBdICRZ3FSxorsetqMUmRFEVSHG49Q7fPMmQMNfcsnDvnalyGYgYKkMfDk6pIAldWdIgOomrg8qaLnI2n8/7+GkxvZY0FFSUZBccoll3mtMmgZSFy5kavo2kQI5B2URgt8S8KGvkupeswCtm5SbqSFXWzN3S9Kc2rLKdOwVpn1ZLFBvDc/8McgRR7h2csUJqu223p4uqaSG3gmePcmxoAtPfu3S+6bmBJ+4cnEhE8L4QTh4iBpOtt9m/HN7BPkig9zCYdzXx59kNvsAW0f3rwYuHMsdQoCmGh8CA6Gn6idNPuw8Lw3leL8BUnlrzYdFKU2cpnrylMi6gGC2dgZwJMAweTu5qTLMvC9inSmGULopyIUudp1nSZKZpWVIUkEpqm48vzss7hDNMsMcwuVoS/6Q9GBMVm2E0COijfhJLx8rQta3KZ84/hKQ17QA4mqqrb/S2ZXf7gA88Bjzw/OCZEnE0ng5098KsOT3V5tXCdoqqsbpfmGWgIXuCP334+e/3T1nAb5f04/+nm4oNimFgzhMPCc58dnHQ6Ms3TjV6PeQFKib6xWHN2R7B1WYCraCR1TVdliY+6oBXWhcnSMnK+zJfOlOcE2DzLNDSxJRUQFomgGi2aspgsa2Bv7+FRDna+29nZRv0SWQFMAPA0TV8vfQMlpuiAv/nkW9feAXRqlg3g2B4dE10X5E4VOCz6s7nEIhyenKK8NZ35b1XtZDQdj++6G92ymWVr6hYeUOC7l58u3vz4ti2KVx/eo4JAJ8+OToajvfvxrWF1sQdvvlwDWYa7I5hOIJ/A19/G16xBD4VnWIPhCBLhyZN9fIO7ilfrQmuV7M0eB7PK0xbh0kWVZSzDGU6Mqwk7KakSd1bTjIB0m/ZqReKxedJaLOvW463bdVLArcHGJNFS1dmkEf9hggJpXmrkoCHIX+wgYAG7tNmWoSmyLAHhJlGwyqm0CsT/DoQ54fD4VV6viaw78/niYYZt8uXzuefFr968xW/8+f2n07PXiirDdxy9eLkK/cGgT/MSa2P3xA0j8OdREBGJC31/9+kRTda+O5lPXdvePP/9146uhVEMSHuYzMDNyXJ1+fHP59+fEsueun5PrKBcWnS1boFlJVhoGkdVlbM0cpZxU+dJBG/GN6Mf2NhIVBFlkxIh12HFqKSY/dHu/j7EbrwM4Vzd2T/3d38J7DqBEqdxkpekSVFBrS0W97reX3oO3xYH/VEcuDFXKZIsJmHTp8L9C1+bIhSwZ5RIAAAAAElFTkSuQmCC"/>
  <p:tag name="MMPROD_29892LOGO" val=""/>
  <p:tag name="MMPROD_27907PHOTO" val="iVBORw0KGgoAAAANSUhEUgAAAFgAAAB2CAIAAADDUcMlAAAcrXRFWHRYTUw6Y29tLmFkb2JlLnhtcAA8P3hwYWNrZXQgYmVnaW49Iu+7vyIgaWQ9Ilc1TTBNcENlaGlIenJlU3pOVGN6a2M5ZCI/Pgo8eDp4bXBtZXRhIHhtbG5zOng9ImFkb2JlOm5zOm1ldGEvIiB4OnhtcHRrPSJYTVAgQ29yZSA1LjEuMiI+CiAgIDxyZGY6UkRGIHhtbG5zOnJkZj0iaHR0cDovL3d3dy53My5vcmcvMTk5OS8wMi8yMi1yZGYtc3ludGF4LW5zIyI+CiAgICAgIDxyZGY6RGVzY3JpcHRpb24gcmRmOmFib3V0PSIiCiAgICAgICAgICAgIHhtbG5zOnhtcD0iaHR0cDovL25zLmFkb2JlLmNvbS94YXAvMS4wLyI+CiAgICAgICAgIDx4bXA6Q3JlYXRvclRvb2w+QWRvYmUgUGhvdG9zaG9wIENTNiAoV2luZG93cyk8L3htcDpDcmVhdG9yVG9vbD4KICAgICAgICAgPHhtcDpDcmVhdGVEYXRlPjIwMTMtMDgtMTFUMTk6NTk6MjktMDU6MDA8L3htcDpDcmVhdGVEYXRlPgogICAgICAgICA8eG1wOk1ldGFkYXRhRGF0ZT4yMDEzLTA4LTE3VDExOjA1OjE5LTA1OjAwPC94bXA6TWV0YWRhdGFEYXRlPgogICAgICAgICA8eG1wOk1vZGlmeURhdGU+MjAxMy0wOC0xN1QxMTowNToxOS0wNTowMDwveG1wOk1vZGlmeURhdGU+CiAgICAgIDwvcmRmOkRlc2NyaXB0aW9uPgogICAgICA8cmRmOkRlc2NyaXB0aW9uIHJkZjphYm91dD0iIgogICAgICAgICAgICB4bWxuczpwaG90b3Nob3A9Imh0dHA6Ly9ucy5hZG9iZS5jb20vcGhvdG9zaG9wLzEuMC8iPgogICAgICAgICA8cGhvdG9zaG9wOkNvbG9yTW9kZT4zPC9waG90b3Nob3A6Q29sb3JNb2RlPgogICAgICAgICA8cGhvdG9zaG9wOklDQ1Byb2ZpbGU+c1JHQiBJRUM2MTk2Ni0yLjE8L3Bob3Rvc2hvcDpJQ0NQcm9maWxlPgogICAgICAgICA8cGhvdG9zaG9wOkRvY3VtZW50QW5jZXN0b3JzPgogICAgICAgICAgICA8cmRmOkJhZz4KICAgICAgICAgICAgICAgPHJkZjpsaT4wMEE3QTFCMzdCQUEwNDUxNDA1OTk3RTg1NjMwNDU4MjwvcmRmOmxpPgogICAgICAgICAgICAgICA8cmRmOmxpPjk1NTFCRUJCODVGOEVEM0Q1N0Y3Q0I5OTVCMDY0QjE5PC9yZGY6bGk+CiAgICAgICAgICAgICAgIDxyZGY6bGk+OUFCRDlGMUY3OEY4OUNFQTMwQzk4QTYxNDc4OTcxRjM8L3JkZjpsaT4KICAgICAgICAgICAgICAgPHJkZjpsaT5GNzRCREIyNzMxQ0Q0RUE4NDMyNzQzMkY5QkRFQUE4MzwvcmRmOmxpPgogICAgICAgICAgICAgICA8cmRmOmxpPkZCMEZBMDE4RUNDRjBERkQ1REUwRjI4NzEzQTI3MURFPC9yZGY6bGk+CiAgICAgICAgICAgIDwvcmRmOkJhZz4KICAgICAgICAgPC9waG90b3Nob3A6RG9jdW1lbnRBbmNlc3RvcnM+CiAgICAgIDwvcmRmOkRlc2NyaXB0aW9uPgogICAgICA8cmRmOkRlc2NyaXB0aW9uIHJkZjphYm91dD0iIgogICAgICAgICAgICB4bWxuczpkYz0iaHR0cDovL3B1cmwub3JnL2RjL2VsZW1lbnRzLzEuMS8iPgogICAgICAgICA8ZGM6Zm9ybWF0PmltYWdlL2pwZWc8L2RjOmZvcm1hdD4KICAgICAgPC9yZGY6RGVzY3JpcHRpb24+CiAgICAgIDxyZGY6RGVzY3JpcHRpb24gcmRmOmFib3V0PSIiCiAgICAgICAgICAgIHhtbG5zOnhtcE1NPSJodHRwOi8vbnMuYWRvYmUuY29tL3hhcC8xLjAvbW0vIgogICAgICAgICAgICB4bWxuczpzdEV2dD0iaHR0cDovL25zLmFkb2JlLmNvbS94YXAvMS4wL3NUeXBlL1Jlc291cmNlRXZlbnQjIgogICAgICAgICAgICB4bWxuczpzdFJlZj0iaHR0cDovL25zLmFkb2JlLmNvbS94YXAvMS4wL3NUeXBlL1Jlc291cmNlUmVmIyI+CiAgICAgICAgIDx4bXBNTTpJbnN0YW5jZUlEPnhtcC5paWQ6MzAxMTE1OTY0RjA3RTMxMTlBRThERDQ5MkQ4MTQyNTQ8L3htcE1NOkluc3RhbmNlSUQ+CiAgICAgICAgIDx4bXBNTTpEb2N1bWVudElEPnhtcC5kaWQ6MDM4NUU0NzBFQTAyRTMxMUI4MzVGMDFGNzQ1NkE0ODU8L3htcE1NOkRvY3VtZW50SUQ+CiAgICAgICAgIDx4bXBNTTpPcmlnaW5hbERvY3VtZW50SUQ+eG1wLmRpZDowMzg1RTQ3MEVBMDJFMzExQjgzNUYwMUY3NDU2QTQ4NTwveG1wTU06T3JpZ2luYWxEb2N1bWVudElEPgogICAgICAgICA8eG1wTU06SGlzdG9yeT4KICAgICAgICAgICAgPHJkZjpTZXE+CiAgICAgICAgICAgICAgIDxyZGY6bGkgcmRmOnBhcnNlVHlwZT0iUmVzb3VyY2UiPgogICAgICAgICAgICAgICAgICA8c3RFdnQ6YWN0aW9uPmNyZWF0ZWQ8L3N0RXZ0OmFjdGlvbj4KICAgICAgICAgICAgICAgICAgPHN0RXZ0Omluc3RhbmNlSUQ+eG1wLmlpZDowMzg1RTQ3MEVBMDJFMzExQjgzNUYwMUY3NDU2QTQ4NTwvc3RFdnQ6aW5zdGFuY2VJRD4KICAgICAgICAgICAgICAgICAgPHN0RXZ0OndoZW4+MjAxMy0wOC0xMVQxOTo1OToyOS0wNTowMDwvc3RFdnQ6d2hlbj4KICAgICAgICAgICAgICAgICAgPHN0RXZ0OnNvZnR3YXJlQWdlbnQ+QWRvYmUgUGhvdG9zaG9wIENTNiAoV2luZG93cyk8L3N0RXZ0OnNvZnR3YXJlQWdlbnQ+CiAgICAgICAgICAgICAgIDwvcmRmOmxpPgogICAgICAgICAgICAgICA8cmRmOmxpIHJkZjpwYXJzZVR5cGU9IlJlc291cmNlIj4KICAgICAgICAgICAgICAgICAgPHN0RXZ0OmFjdGlvbj5zYXZlZDwvc3RFdnQ6YWN0aW9uPgogICAgICAgICAgICAgICAgICA8c3RFdnQ6aW5zdGFuY2VJRD54bXAuaWlkOjI3MTExNTk2NEYwN0UzMTE5QUU4REQ0OTJEODE0MjU0PC9zdEV2dDppbnN0YW5jZUlEPgogICAgICAgICAgICAgICAgICA8c3RFdnQ6d2hlbj4yMDEzLTA4LTE3VDEwOjEzOjM1LTA1OjAwPC9zdEV2dDp3aGVuPgogICAgICAgICAgICAgICAgICA8c3RFdnQ6c29mdHdhcmVBZ2VudD5BZG9iZSBQaG90b3Nob3AgQ1M2IChXaW5kb3dzKTwvc3RFdnQ6c29mdHdhcmVBZ2VudD4KICAgICAgICAgICAgICAgICAgPHN0RXZ0OmNoYW5nZWQ+Lzwvc3RFdnQ6Y2hhbmdlZD4KICAgICAgICAgICAgICAgPC9yZGY6bGk+CiAgICAgICAgICAgICAgIDxyZGY6bGkgcmRmOnBhcnNlVHlwZT0iUmVzb3VyY2UiPgogICAgICAgICAgICAgICAgICA8c3RFdnQ6YWN0aW9uPnNhdmVkPC9zdEV2dDphY3Rpb24+CiAgICAgICAgICAgICAgICAgIDxzdEV2dDppbnN0YW5jZUlEPnhtcC5paWQ6MkYxMTE1OTY0RjA3RTMxMTlBRThERDQ5MkQ4MTQyNTQ8L3N0RXZ0Omluc3RhbmNlSUQ+CiAgICAgICAgICAgICAgICAgIDxzdEV2dDp3aGVuPjIwMTMtMDgtMTdUMTE6MDU6MTktMDU6MDA8L3N0RXZ0OndoZW4+CiAgICAgICAgICAgICAgICAgIDxzdEV2dDpzb2Z0d2FyZUFnZW50PkFkb2JlIFBob3Rvc2hvcCBDUzYgKFdpbmRvd3MpPC9zdEV2dDpzb2Z0d2FyZUFnZW50PgogICAgICAgICAgICAgICAgICA8c3RFdnQ6Y2hhbmdlZD4vPC9zdEV2dDpjaGFuZ2VkPgogICAgICAgICAgICAgICA8L3JkZjpsaT4KICAgICAgICAgICAgICAgPHJkZjpsaSByZGY6cGFyc2VUeXBlPSJSZXNvdXJjZSI+CiAgICAgICAgICAgICAgICAgIDxzdEV2dDphY3Rpb24+Y29udmVydGVkPC9zdEV2dDphY3Rpb24+CiAgICAgICAgICAgICAgICAgIDxzdEV2dDpwYXJhbWV0ZXJzPmZyb20gYXBwbGljYXRpb24vdm5kLmFkb2JlLnBob3Rvc2hvcCB0byBpbWFnZS9qcGVnPC9zdEV2dDpwYXJhbWV0ZXJzPgogICAgICAgICAgICAgICA8L3JkZjpsaT4KICAgICAgICAgICAgICAgPHJkZjpsaSByZGY6cGFyc2VUeXBlPSJSZXNvdXJjZSI+CiAgICAgICAgICAgICAgICAgIDxzdEV2dDphY3Rpb24+ZGVyaXZlZDwvc3RFdnQ6YWN0aW9uPgogICAgICAgICAgICAgICAgICA8c3RFdnQ6cGFyYW1ldGVycz5jb252ZXJ0ZWQgZnJvbSBhcHBsaWNhdGlvbi92bmQuYWRvYmUucGhvdG9zaG9wIHRvIGltYWdlL2pwZWc8L3N0RXZ0OnBhcmFtZXRlcnM+CiAgICAgICAgICAgICAgIDwvcmRmOmxpPgogICAgICAgICAgICAgICA8cmRmOmxpIHJkZjpwYXJzZVR5cGU9IlJlc291cmNlIj4KICAgICAgICAgICAgICAgICAgPHN0RXZ0OmFjdGlvbj5zYXZlZDwvc3RFdnQ6YWN0aW9uPgogICAgICAgICAgICAgICAgICA8c3RFdnQ6aW5zdGFuY2VJRD54bXAuaWlkOjMwMTExNTk2NEYwN0UzMTE5QUU4REQ0OTJEODE0MjU0PC9zdEV2dDppbnN0YW5jZUlEPgogICAgICAgICAgICAgICAgICA8c3RFdnQ6d2hlbj4yMDEzLTA4LTE3VDExOjA1OjE5LTA1OjAwPC9zdEV2dDp3aGVuPgogICAgICAgICAgICAgICAgICA8c3RFdnQ6c29mdHdhcmVBZ2VudD5BZG9iZSBQaG90b3Nob3AgQ1M2IChXaW5kb3dzKTwvc3RFdnQ6c29mdHdhcmVBZ2VudD4KICAgICAgICAgICAgICAgICAgPHN0RXZ0OmNoYW5nZWQ+Lzwvc3RFdnQ6Y2hhbmdlZD4KICAgICAgICAgICAgICAgPC9yZGY6bGk+CiAgICAgICAgICAgIDwvcmRmOlNlcT4KICAgICAgICAgPC94bXBNTTpIaXN0b3J5PgogICAgICAgICA8eG1wTU06RGVyaXZlZEZyb20gcmRmOnBhcnNlVHlwZT0iUmVzb3VyY2UiPgogICAgICAgICAgICA8c3RSZWY6aW5zdGFuY2VJRD54bXAuaWlkOjJGMTExNTk2NEYwN0UzMTE5QUU4REQ0OTJEODE0MjU0PC9zdFJlZjppbnN0YW5jZUlEPgogICAgICAgICAgICA8c3RSZWY6ZG9jdW1lbnRJRD54bXAuZGlkOjAzODVFNDcwRUEwMkUzMTFCODM1RjAxRjc0NTZBNDg1PC9zdFJlZjpkb2N1bWVudElEPgogICAgICAgICAgICA8c3RSZWY6b3JpZ2luYWxEb2N1bWVudElEPnhtcC5kaWQ6MDM4NUU0NzBFQTAyRTMxMUI4MzVGMDFGNzQ1NkE0ODU8L3N0UmVmOm9yaWdpbmFsRG9jdW1lbnRJRD4KICAgICAgICAgPC94bXBNTTpEZXJpdmVkRnJvbT4KICAgICAgPC9yZGY6RGVzY3JpcHRpb24+CiAgICAgIDxyZGY6RGVzY3JpcHRpb24gcmRmOmFib3V0PSIiCiAgICAgICAgICAgIHhtbG5zOnRpZmY9Imh0dHA6Ly9ucy5hZG9iZS5jb20vdGlmZi8xLjAvIj4KICAgICAgICAgPHRpZmY6T3JpZW50YXRpb24+MTwvdGlmZjpPcmllbnRhdGlvbj4KICAgICAgICAgPHRpZmY6WFJlc29sdXRpb24+MzAwLzE8L3RpZmY6WFJlc29sdXRpb24+CiAgICAgICAgIDx0aWZmOllSZXNvbHV0aW9uPjMwMC8xPC90aWZmOllSZXNvbHV0aW9uPgogICAgICAgICA8dGlmZjpSZXNvbHV0aW9uVW5pdD4yPC90aWZmOlJlc29sdXRpb25Vbml0PgogICAgICA8L3JkZjpEZXNjcmlwdGlvbj4KICAgICAgPHJkZjpEZXNjcmlwdGlvbiByZGY6YWJvdXQ9IiIKICAgICAgICAgICAgeG1sbnM6ZXhpZj0iaHR0cDovL25zLmFkb2JlLmNvbS9leGlmLzEuMC8iPgogICAgICAgICA8ZXhpZjpDb2xvclNwYWNlPjE8L2V4aWY6Q29sb3JTcGFjZT4KICAgICAgICAgPGV4aWY6UGl4ZWxYRGltZW5zaW9uPjE4MDA8L2V4aWY6UGl4ZWxYRGltZW5zaW9uPgogICAgICAgICA8ZXhpZjpQaXhlbFlEaW1lbnNpb24+MjQwMDwvZXhpZjpQaXhlbFlEaW1lbnNpb24+CiAgICAgIDwvcmRmOkRlc2NyaXB0aW9uPgogICA8L3JkZjpSREY+CjwveDp4bXBtZXRhPg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Cjw/eHBhY2tldCBlbmQ9InciPz7M+qpyAAAAB3RJTUUH3gEdFSspVdx1kwAAAAlwSFlzAAAuIwAALiMBeKU/dgAAAARnQU1BAACxjwv8YQUAAE6mSURBVHjaTb1ZjCVZeh4WcSJO7HG3XCora+vqnp7pGc5wNpkiqYEsm6Q48FCyaRk27QcStCAbsAE/+IEPfpAFGCBgQi+EYRgwQEGkZdGmJJLSDElzRA6HZM/C2bp7emPv1V1LZlYud4t9O/6+P24Nlb1UVua9EXHO+Zfv+7dr/8HzXx6MbWxVd207dI6lmmawHcdzbKN0b5l66FxXG8seTG8r5Sqn6zpf68QLumFo2zoJ/WngDX2ftW014O1tjxe42nbsoanaujXar4zpjVs15dAPylKuM8Su63uuY/XaDErZru8rR9uWsm3LNr2llGWMsi1Pa9dxDN7e9XiqthvqurKV2w5yu6YzVe60uEvlOHi56vve9/F0fm+M5biNsbvB7m0LC2kH/N/BRVylBmPw8INtHMvF1ZTSrnbdrh9sPICxXeViU2o8szHDYOFHFi6B77vOURoPiVc5uAr+b/EbvKLrLDwy/8HL+gE3wMuwsfgb3o0v/A93xK/wNFiw4V8M79J3qldcN79svL9rO7ybG6GMY1z8wiirkxPgl827Y49ceQC8xeGSTIsNGgaXL+czuPKF+9nKwRsc2QW8zzKD3Mce8CrLwnHiL73FK2EZjm3hXTgJF29pXUt32Ce7dPtusJreKNNxUxw+QIfntixPOQ7e6uDslGvh0ranPR6+zdVid/CH7BW2vFOdBdmp+lbhXdjuofcgDFpv27bkLnPXHYUTsTXeYKy+HyBLWDfOVslO2zaWZNUUItxKWQ5uabgqy5HFKAMJGHq8VxmbC8VStFbGNF2n+FCyB7JF8g+eYcBp4svDzVXX94arNEa7A+TTo4xwKU5jaohO4KqqwRPhIj12C+9xtcaluc08MKMdHhoPAtKrINgWDhx3wxE5nbGpU47pcA/IhIM9tfou4gNCxPHXAaqF9eC1eKiessPj5WGb1u47bg0Ep++gmDg73hUvxkWwgg434g5CcwYb/wwKm4urWj22FKvA1uAx8DC2SAe+xaupWVgxBU0NXe87bujiZ6rt7JrXMLyeBW3ATlMwefAio5avoSy9RVFQAd7O81G+5bYQIuwWFkedgcrhoGwXb6EaWThMnBwUGpuKp2252fgFNtvDdkLm8As8MBacag+PhW3BduA1fd922ObWqssSp4Ftt23P0h6eqe26BupmW9hEnLhrKL7cfmy1RY212gbahSeFjOMbbG7btpBKKCEeDJfmkWF1eESlPS7W9lz8gU3CdnF/8CafZsFgE7FUKEPPI1VODwGCicKbrd7pB0+7oe86roZgl32L9cNwKR4Izh3PZ/u0cHYvMgW75tk2nh4PWHfQbkPhxtWU5fWNtuymKdyuiXFfXNIOBuXhMfRguwY7P7hYLB7D2D3EUQxQb7tt32uNLcNTt67DA+9oZiBlOCpYzJb7YuRgabDaoszx6IEfUp7EUmA/HZsWEdvgOa6PzTYD/EFHicXW0RQqOgERBHzbdq09flFu4RsgbT3V2zE+ruSIJkIFeGqGP4DBp7lQMH1yPH0YaocH3Vo9VKyq6gIPDnF07M6jTYdoNk2+6toGCm550eD4ttKDF/QOrb1FtbfK7RVOpecx2oMbKC+2oigIAlzJdI1xdU8HAhsIe0bDP36NytV21WBa7cAdadpkbluLvRhczbeLCegsvM+uqI94CJz6IMqO9dgOHoJyQXHomrbF0uFKIMZwjvRbA20YXI9Dj0DDicXyQWkW4V8VrAENXZ25uu3bBs4s7mpf9YGV8UU8WkhrBwvmasd4cAJWV2yrzRkunm8zvMQNY14QpwGD35TVdlsVJXwsBSNIwniaLK5F+9em84MwCtqypo21saswJXBoEJpWfKJHzaUvsVscBj0hZBan6neWI5oqZg8aA6srrgLr97jhkFxD38kVYyWGvqrCpnQ9BZOaAzNodxBAq7XFI9AZWgZuAvtm+BrV4P0U+FzlF1m2dT0Nla+LbbndmKqBT0oPDoN4YjnR4FZDW8Nr0fSmLsBAtlw5rtc1dbW6xLKxAzATrofjhIWgnQ6wjiFX22y7Ockv9tvju9bNp50ogbNr2rKtC2zBuHiaP56qpmzbtAG04NBlCCyUxKOrwArFGtCt4wX09vwttNulC8M+QAq4HcQe8LZ2IxvjGLjDwadxomQAR+DlRAO81gAhxPGV2IYqC4dCtVgSbLpTrpdFVtRZUa6v8Giz68cwPGW+xQst+jkoPK7jdE0VxxGAT1UURbah74Td9UICKosGAVKH33ieH4YRTDXkty82l/dea+t8enhLpwdVVZV51jY17uITc4mHpeeGvei5TPwDMYBRd4mhXIFlgE0t8GJL09rQGsGs0tlDblxIDHahqhtcBPeHUNS0A8QLVAPRgp7ue5RHfPE3MDd49K6t3Hpl+tyymqHerC8vik22yao6r6yuPrh+ra7b1XsfFOul74eCdJxokuK8DX1i6/m+m8SeqzInK6sWm1V3feC5YRR5UdgDbuRFVTVWC1du6TD0XNNePLiqy2CRu/FcewFVD2cH92Fgi+kvYWgJ3/qeSNGDDXJaWxMpKMACPnneNJaGGQZIhfuzPDGXeAZsBHz1CAfhh6DKWBP9agQX4NLJtXAKNAw0M9gRj9AIt+5xRk5x0WVnRZ7h3mWxvjq7LMva8+MoCRzbh6AtHz4s8moyi71A4x2QoPz8AuqcxjE2FF7TJUYJFvvxZrnEwbaRD+0ogMqhIb6f+p5f1l3dbZfLq/Nz23WTSaqqGnuWXLd0MMcJA8aLoaSvgQwQy/V8XkcODN4xsq3WYH916PkwKABv2JDKKJ9ImtqHLYQrcPHXooX5UIHjRA6srMlqWHWIjxu5cDcE0F1H0N3j0WEzBtVWuVUu3W495Of5xRmgFXjKcrlsijbdW4BAVHnlBAGkt6nK2TSJp9MeEoaLF22+yQPPicNwkk4cOaKmbYADkr1ZDWXYZhpSDgHuhrKsAt/HilqIKd7iTbfr7eri0g+KrqyhQfF1VwehsiHtpqmaAfsKP+MGriAKmmgIDLS667VPTAXD2vcgH7ArCiKOm/sOHbgYDAVaQstuqKMwGoa+2hbiY1FV4XV6kRTCVwG2AzZ+e677tbJq23GT+T70vM5gOl3g8ouTxzB+H/nEJwAJNstqOk3gC5rBCuLg9OTx5mrlGDjzpGm6zTaL0ySOAticqthg5eRyvguVhh7iqJNZgm0q8hJy0dXN6mqJ04IZ7GowN+x8ZXvx/PiO0oG2Buyg0Bu7bXtZgkVX6FBMQFYg3I2HO/R9DY02JegCJRGWg/jaCGaDKyXDK+sajhBC4bkDtJlYnYgWRox7APVpqQ9Ex31x7pSPAKPg4arlMsvzs7PzfJPVZT0QMljPfuLjUKp6u00nCW62WWfTJHl8cl6uMliKoigfnFyeXVxFvndwuH90fD2KNd25qU3bYtnTvQMdBOv1qsyKKMZOxTAWBhphhuV2u61bDZKQVX7V6uQeiE6wOIYGAGVhWZp4AUcAwSU2l5PE0WoaT0iVJvYHXGr7weeZwnDQtBIZAEz+g//hv3PoXQksA89ryXxam0ZDAZfQ2EBxIEvgEIMJ+txrr1yrhtDW2+zy5Oz89KwqKsAPJRQnmSSuGOHZ3nw6n2+v1vvXjvA4edUEs+k7bz989OAk36xN00Aym6q4uLyEYMbTSVMWBBiOu15uACZ83yvzervcZHkG8+ThyQJf4xy9oK6bYrmF2tdlBsZqeyGQAn7jR/AvvDnsDlQD5y9sClzKVzq0XBJG/JCYSJgyXukTc2CDyAxweHDWdmoAQmAALOin5/hWTwyPJyO9dRXgsg9oMwAmFaAf5arBM+PNYZLo9dbTQRXUPTQUrwmhog4eGjwQEuMG4eTgYL1Z43zeePH1psyv703gF6ZpnEwTPDYMxOXp2nW8dBKsH18Ecez7zsXp6cHRcTqd1O3ldrW6urzEBlw7ujbbWzjrZRroE8ucPb4E06yWF8Pwin/z4/G1I0VD7miBfBB24cn0cnSq2q8UDBk0g1RYC8XHsZGnuQRFNcjeL/y3/w3cjTvaWPg0uhAiBYB04AhoJVmjZYVWB6TodFmZXeEcXMI2Utu+qe2hDwIfuhjFMUw9LBLISAtltIZ0MQvC8OL84sG77xeX61s3FmniR4GPBRMwdG0C3BhH+WoJ8JLOZ33Tgt1k6xwWAUcJbAWfB5d8dbGGAfAiCAYktOESjV3kNbx+6EFlGyee6RDCCAetHD/UcDdB6IUxzhUUqHd0KSQmDDwuTjAY9EjTo2uoFc7JLeAniJGwXS3ABdkPI0SWbzk+Lqy4Ka5rdJc7/bZqc7guT+FpXcgmNgtmtsm2ZWfcKCiyLUisjuM+KxZ4piSAE7w4PSu2G+z1tX3Igu8kEeCTQ/mlR4IvgUsD6lufnYGeTg/mbdPuXb+xPDvbnF/6sQ97tr83hflbnj1aLa+On74zW+xFCSTY1gHxcVNUnn3eXj4y6dzWnqc9wAcCQ4FFcCJ9R7wIMYzwK9uqbKemr2REDpa0Vp0jWNv52b//XwNfQ5+2TZ1VTQmDDrta448h9BRcHUM3fVNcvLc5uQ90B1/KTctzADuY5rKoVllW5AU2r2665cUlEFUQhAcHe9E0wRM8evO9eJZgP6MIarKPLcajN3XN6AixAqwBzob4d/V4iVv5gQfpDeMEB1YWeQvr6JH/Mu7UtKcPT9fbEpbo8GAPtrApcqyhXK0aONQg9pNZFEVAzRBPeALGAWyLoTDXmfhBCp9Eo2l1wi6wxEEIMgkjfA383ioHWSREHQMNTdtXw+BLlE1Iumq2WbO56MBttNeU5dXyMdwyrB31kVjTbci58v3r1w5uHIZhGEeRm4RZUV0+OOnqOvLD6VN3cxjJospXmz4HLy0y00dJNF/M/ADrVIvJLFDh+YMTbPF0f78DE/O9dDrfbjZlXQXa2zuYz/fmh1W73maP759sAg/wSQ5T+df2gRe79aNmOtv6AayXcdyABtApAML7PsR35O9ckCBxcFdYNLzXBW9qQIfB8eEstwwvEUHDv0C48Au8PsaJiD7ZIBbbq2azxd+0G8IVHR4dnePr7Oxgf4FredrXjt7k2b13H1y7dXNigYNsuvM17ERTFPAvMN37t46bD9rlOx/ghH1jTQLYnNbKoVK9F4cdMF4SQo7iOAEYs9RFMk19HYcelNyCbGP3y6pk1EoBPtUX5+DyPdBPHAOgeIvZwo+gI1dX917u3dCbH8DjA4hpCZH1VieRVyxDIjHamVh2C6JEwoDDhCtp6a5SaFTcE2yAUA0MUsPkwlO6dD8OrWsHwPcYri4IdA4hBMIty8PDa/jm0cNTAETTNjDXuAQucv/ePdjWJE3TMNK2okOCcIE7wJI5WPxQr2BHWojpbL6YzI95agyhA9oz5udMou2m315cFVfL2WIBsI5zgyVOJymgEVQQQgWz2nX1crNth+F2dANGCX4t9INmtSku7ptgdhQneASAYbwQIi1klF+wiNjIBOcGlqRJNAbHxu7QqkiEyg0Ah9t6AAB0oF0A1xB7+Ca6HkBTp69UXwFzl5UFHjk0XXFWXj2+un33KdX3y6tL+CMHpsRTy4sNVA4yZdqh0dl0EgfpJEqSHpKxXsVpCBV18+z6tdnhjYPkYM9P0iBIyXqsrofi1S1AWmiscGjzqh3wn6XgiQFgBmXB4sF9gAbN9xZ4vHg2WS/XQLF+CGNB8LB3bd9be/X6g+U7rnf8YX9vX1HRARM04waOG2I5kHQIvkOTVDtqcIGrTOpI+LthlA6LxwIZq2F0qDfQF2hu6Dt4c1dCxMF86rzJy6LsqhokDE/8Xt/P58QC2wK0KwOsg3UArWog/A6sN8PuXqiDNIR1yDYrGMVgs7zx9NHx7Zvp0Z4OY2ooI+BqZAXQz7Zrymk4yaKiqivcyNUQz+Jyuc0BSur1ZovzB7SDsSUEpqkuV5vNdJYC5qfTdLE3A9yvNw+AiFv7Y/5sD/KA84dsAk7BCWoFIWCQGVLiaathCBPsyWWEG0aVloOS05eMGfdAWozmDFAMGAXFGCfo8CaDjYHiOEG0WcKRXcVlBUsGg3J5tWSw12bEAohG0FcPYjuZTG24pdDbAlHdfzRXA9DUwd3bk4O9IJ4o7UmeRPIapDoMt0EMbTBXSFgDjFDBTldlRWA8qEkCSBJUTV+Vbb7dionVuHJSAgA0XgjEWcExTWfTXGVdc2mu3u6x+nSGK4+3EWxoS3SbIWnYT0JMyj1JDDeDBg/m0We8DaACv9JiWulVFIhdDqYVzWegAEoIa3fjGNzk/Owiz/Ia72jhaECyTeTF0HciOpcZIFgNuPTl2eXFe/eOJ8n1m0eL45vRdAaP6eBsAG5Nz1QPo6mdpIAkP2QRYzCwAjLU0/+7sySJIkvppDPnF8t8ewE3lAA1HXpd0wD+Vlkx2ZvTe9lulIDyB8VqYw3b9upt5TzrzI9wLeZZlIcFU+IZwSZWBFbCN+64KkmDwGg6Ed2OAgiFpmiHuJChV8pLA5Y5PdjzggRgVQ7QTBpwZHX+8PESuxU1VglZbLuyxAt06CdxEDqeVVb91Tp21Gd/6KNHd+6ki6nnR4pZpd6SgDGzTiTEMCyeCAdjn6OMMATieYzmqwFGZ4jsjjFBbg5kzZ9NPUhNoG/cuF5mWV3DHwwgLFVZ4hv4qeDwcHV5Hpui3Zzakz1lh4xyMfGDze6xcAYmGc5j3gxizryEYrQYK4fkQI7hNnYs2LE6TWus+zCepGmebbPlY1gRWGM8J8Ailg42bBjgtOHG7M6DTdNhoGHeut7vuqPDvRsfevrGzRvJbOowssAgOMCLLeFliQExpSgxcIZIFbkiNBE3cXBvKC/sTgvqKa9zGHBp4VFX2Ds1+KFHbbSi+XyCRwIexf7BSNVFGccp8Fedx04URG5b52s3TjSTcw6BP5yj42G7G4HqjFs4fAQ3xun3fC6ITAvHZA+e5HxgcaGFsKFwnjggZQNdrs/PLxm07cEmS2Z38XrYbQdrDwerhmRO4xCqARt560PP3vjws+l8AaPNxTLa1wutk8wW98Lssp5cJsEevx9/JYFyyddJdoOnKBrUNbACcRzjxuCjVd3Bp7iE+7qty2K7nl0/Hsq6qyp3MfeSGAY4hU6ZHGzISAiBeTZyyUGimK4r2oIHxjMw+QO9YOSWO8GHGCSBi1/WZQ4sVdcwCFUP77XNweyV1YAP+zAn8OwNTQMdnNMmk+keHONiL5jM0vnedL7QQchzZhKOjkmSz4zKWvSHHdN0tALdaCwlrcEgiWFilrnh8TgcJr7wXA20BqQBDgYisFxvgL6MVXtBuM0y2AWoJSgPnP/s6Ga9WsKMM0XStPA9ZV2ke7cG4+EvNrbAc3gXQ35hM/erJGppuXCcAaE1/QrIHcM1kHmwMRtS32TnpxDJNJ2cL7OhqA72pr62YQvKvp0w4xBGkykkPwjTKJ0CNfhhbLuSGOYCBM6OB+3KtzQBAu+527ZkkWkRKX/Mvg/yYjPuDs25BDmwIzR1khbtuzJOYyYXbRUBkhoLhAUeIE5Sq282Z48iQLnZdHN5hkWAYBZNmS3zuCp0EMMUaKkw4NnTU9hj0hUyy/V2DLnYeG6Gvxn9JOcAIgW8D9QwhKGBYR4a37GiQM8X0267xtGkk2R+eDjZ30/3DqN0DogARI4tUEyxSaiXtod8ZhT1nQm0xzNX8gPXGp2ZqSGrzKDI5jChICnSEdbaEqP31KTrMk8XcEV4T5KkQCbAnZr8LCqrAgRde7DEavn40ezasas9yMjQ9pSJfFNm62C257IcA4LYUxuYz1VMhigpvgB1IpSRtHovUsx0Yt/HjuU7xjEdWBYMQA3JdJ10GsHN2iF+NIvnk3TvIJ1dD6d7oAha0zNJ4kSwOs3XIOc51ljYsjdWL2hXjl0ERIKjrGLoJOkiyTU6YCGFlhRGSDyameowiiCrdQ2sXzqM0NowC64XxunUVKquism1Q8gjGBooKW6VzqbaCdarrdIVjYJIgRyIPZomW7J7MF1QH0vqIxj1lYcfJBJMLwu+pd2uYhwNShUyHt22lsQ9NIiD50WzWZIexNPDCMBeu2NBiGSdHWuXWBNld0aea0ZfzFcw+tMLlGFmEl7IFvRGS0Lxgc1h9knKS0RAjLwS8gGuEoaTadq2V3WbE7gamDaz3W4dz29aC1grnvuxp/Nt7hIaDUar6bWDPpyqIMH5gkDQ+MlJcNepkpYgaRbZMJDrsqwBuIKha8n8dZoCW5qumi328fgNuDuEbJ0nPo4g8KMwCJNkMocFZ9xLqkRkYWrUCsY4e5IeaK/ZLWX0D4MgpTErM+x+ZaTIAwxPLIcRi2pG3yH1DnxibiCcgx+nE1ABa523RY2bafhLFmDYkJfzxxcwrXv7+9oNxDv3ZZ9bbhOEc3AW8J2W+2nj4cmoxS2S4nSdZMGIM3omS10nIHVySLdc/hCXShfXLEevr640OUMM73rx4KzJMuCNCIA3SbXW1s7pjbUVNHg88FHZQUfbbmhaSfozAQVd5JV3vtNILZFmIKknfrAl7jxYUtxD7OvYO/1R/NkAHQn8YDqdLubz/SiKYcoMfhSFuOl0NoH5f3T/YVm30f4CNg9KAY5kAWAUa9OVdVmuri7xSLhaO9ggmHXLjDdtlWwEC4Cw5WIzRG8sA/8CjMsHtlW9Bb4e5vsHFmxmlferjWt7k/lROj9wfX/cAyOrkmoTsXO9yF9PlNPYraSc9AhhqSBSvEPdF6m3pIbAwD8K0mDyVnL3DBcyZ+swmgfLxKIESwp0oCATUCToKrY2TNO66Yu8wKqu37m92Wzqqpx6R/bE2mzWDz94/+bdp23dtfnJ44e1l+6lk0kB/ijJYJdO0wp9Jv3IPitGYAeAaxg47giIFhS3rfF75vjNEESJMS3gfXT3mUmcTKezZLZww2DH83mwcpgjDpBqBV5STAXrWuAlNE/VwE04slSKDNNzQ9+YrrUkvji6M6gmd8gSwysRMqkba5UVQHwkFcNfeJ6fAuxerpzB3t8/ZKyBAuPceuoZZss26ySdXLt5F+bm/PR0fv2aZwB0NsMQd20H1MMbQGelzs2RJDA3YlO3ITOm1ug+AX5s1YlygKUYsLoBfLgqcPvbH3puMVuMlTvi5vBnbwuJF2kfvxhfJiggsemYmyGtAr/xqPZQQ4pAZTNtO0jlmbK0z3SioYG1aDal8IuxQyVqx5IzIendD4rr8OhB4CaTcH3yEFKcTFJm4nRoaz9IvU22bLsO53f89LMXDz+oN1vAjMB3avhDqd5jJZkxG8hOGFhSW8SiEdAFTcW2yNHxb9sDlbbFhpkRR0O14ETXF+eB46ezueVqCDzRgWQFLJ77MErCThr4hzXW8jE/D9ZEPaTBNX3D/RJ8CauqjWboDP4au+q4kslnRSJPR4lzFdsp9Sgw4z3TljSZvhTQQZft2f50MM324oGb7qcHh24YeVGcbTdAFEznaw1HvDg8ytZXOOfp1CtUAp8IRuQF7rZusRGp740FVozU29BexQIyLZWkDridZ9WVAt7OVls4qbLMYUWu3bmlHC1xh9H8s5zLplCRA+3cIaGCaBrpAXYBoKTr2lIxdZbaUnxCqe/hSmqboWL512KRnSXkj/5N6jeYMjbW6Nxs0wyCzWyqFn4wEpPBD4L5waGzWa+3q/Wlo9P2aHZg+lE3Lfg51tKAT3q+6vBiv1NuZxwcPDgDdmSmIaWmyDbCbBzSTIY4mASEhLeAj02zxGsgjjhMOJy2bfaPbk1m8zGmwYJTFhOOEeFBDDv2pHNYAmakqmZgytRIZQj1YwBqC3AHR0npJLfYdHwFN4XxVVoS2SYjh29Jfrrj9XA3Okf6FClWxMWrsW5sBO/w/5PZrCrPN1eXrdWdvP92UzWMr2hYggpP3ucw9l0A11vlE1+vHKfCPuP2g4GY1OBhVg/cvc0LlylFmE1bjAKodVk5qp0uku3jUyAL14EqzkGocHFbqBvjRSwq7MTmD6On5H8sxhJeYItoABdRuFsWIoGkRbFUoYoSyVaZthaWIehFmIVhbpLVVuJQpOIPG6PH0l0ma8B1hzYbayhFgXBPC0cdRsHV1Zlu/ezyzDhQXlY2qSjCQZWrZRh6OtLm4iL2CnP41KUKIA9wnbHl946JHaesWHEBP9QNupsAqFvuqKSQnNNHWeRquGjiN38Yi1KhyTu/PihGz2DwhLgpqaah66dM4HeDYv2z5NGbRigWnLVP8tjUO1djCc1lkJ1vIfBgkVwProhls9jFDy0hqlySDh3LobnEdYcGmoQfMkoj6M8h9k+D80vf9QnPQXkdsvJVli1gRQGR2jJS0XaT95t7ya3nHgX+sqpi12EtMdxh3+fbLe9YtWLrNPWqthi3ArBiUNr3AEb8KAIk4tHJJuycGj0DPLorJy/1rVwWEYKgChYSKAGVXQskoQ3jcAO2oesaIFmcPvSixQ+6rGtqI1V7dQmOUFVF5cVRutjTfuoqLQzMJit0IL/wUeCPKbRDvAtjQkTLvQ3jd3Btf1P1bd0MTaWCGDsMM9hn5zPtJvMDpb1hMt2+/9b+1YNob1bbTsyqS2YeAZhtmEfmH6n6rHElImbpsN0aB1AaD8raE0aqeLq2xCnGIhKRZCoDXSNj/iOAVnwoCSdJdTKlRpGP6gGgp6ttqVwn8B4MQR0Er9gCvHd1U26zarWtixb4c+/OHd+ZaBW64uFZwSXqyOAMRUfhuQlABLaMTBoKG6XRtly6sM1VV5QFQBc9ZlczEgfTOxg/Djdu0t9/6/rsphPsKdlepX2cl+vBjjUMe5A4ymOK0wncIeytBgivZ120yxJG0Qip+h4DLWOB3iCFZfbINbh4mxiZ9WyMw/R93Q5VLfl1g+OHK23q2gYrU3bXsCau2mY4wzrPl+dX5eUm0PH+7duzxWGgQ5dEoDNSNckIM9OZRsobWStNOsdWBoli0f8Re8+mSR2AdbcmK72hgQuNfA0Wiaun6QQqqfcPmtPT5JnzjZ+2naOikCX6SkMl69py6b15qKrj1hP7aN+HrYfFbpp+kDJdiSwOjhOSt7LUrGNGG86f661ZW9PhXCuG5yEOZDfcqLbM8W9T5bZrt1XRMolfAtlD9yAIVQ4RKMpt8fj9k2ILdjdZ7F+LppOmLpdnjxhac604nnhxAoBgpAKEBdlUpM4I+rYZHLDGND+I8Xw6xyFfnZ30dTmb6IiRcrtsWhbBxBGtQOD3G9dtt3ZTdG7kM/QJBRNbbxPHWwGPm1f3HNbFk90Y2AhXYT/bDjADB8iah0gs4yDRW8XC57pnemhgkmrbVIXteHAuA50uY2y93beAEF2lWrsrcjw7jhZ2oYcyg+4URb7eLs+XVV75vs43pWuuLs8vPlhl52X/8P5JGupn7xx/7NnbBzduxQd7ju8xdtZsiWVZ9ojt1YPdMoTBOIuSDDbjt0BycRx4xmXthlKer3GM3ljpLVFyiSHpsVqd18Qy+871JaDNKhsmduCfWry1KyuYAa1ZsY9bVuvCehJ0oB0X099yF7q6yLPVeb4+76oyjCZjvWeAb/yEfQd0sBQbXMULQ43naXWR5/1QAFbWsJ9FBRCTrbM4jHAy7tFxm8LO6e+/+fDDx8ef+tSPVtX6+//2j/bvXJ/e2A+nqQ6AouOB20uMowQPWqO6Mixus3tEM4rtMEXVx+GClrmH44M/0eumgsHzHTezHUYfwKeaDowNnM2VCiEGBxwjZcrsj7FcLxosMEIhrU3ZsQ5e2LE9UlRnhAAMRtUNnJpWCd5TLtd4MWFnOgQTWDWQtwY6Fs33ov19bGpTZlByLzTwENgTaPZqlVfr/GA68Yc+2Z/d/GufPH/5nT/+k79obHiwam7bN4+O9vzPtPWm3S7BIuHSzaz1gsjxpMjH7qUNa4Qm1i42TI+lt2ePu+0q3Tskv2E2xE2n8UaYgSP+gtCOKi+hDu25XNwggVUqP1sQILbwfvBpSgMMO11RAK6WbZ3A+WlfsI/El4cATEZPdBrvwQ6Wm4utgk82TV6uz8+KbR7FPrRDx+nejVsQiK7KsG0AUtQq6BxriIur1fpoMnGGzvPD67eOQsf52PH1f//po/p48sxietQCCi6SGweec+hHEKUNvKZUZ/auH1H6QOFB/AScDtZ4Vh3/V5sHL7xhF1fdncoLYtgC0KwwTaIkHerWcQF0/RG5YN+AKQwsSN2NlWHsAILxc6VQBMAqtlh3AkoEwLXdrqPAw/krT0m/lmFVBHwaYBy8Y1VuH19cvPcu/GFdF81mU1WVrXWUYA/2wzmMs922ZdeUpimpJmA0knjqsvJgL0miEBZ+eu2ggStZXe5H4Rd+7FNNV8HUAemztA8OTiuQYA/GgGVqrHjjKroRxLpjEwetJkwAgbmq81Uy8S5Py+JipfYcA/7s6ChOw2RKb+sxyDwwOsLoHTMvMGlZWUJI6P7Iu21QxRym1igVa7fp8ABcrxe0EjtjaabQQTwMzDoDvVXx4OWX3n7hO4/W+apihGo/tGKYpaop/RB2M5jvQwvJrLARFdxnCyEMbMd3VJr6bR5E8A1JpEOfUay+8fxgupgMQ8wyjTEnAA8MxNlBIwJgtg6McDA6CEjKWE86SIOMLTx4EMLOOogbP/RsfrmuVut4OsXN++WmX9QKx6cjmMOQRp1FtuyOshlXVCWbjnrDhox+YJ6k2VARmhwgwA6rBuDdT6YL7AWREE6B2VDQhIY3b8r3v/31F7/85Vcu+/Nbz77jz/7N99/62oOVf7gHVG53A9SS4aauJRpucKN2bM8LgN9dJ0nCvf3FiEx9GDmYva7o6k3PtHPLvApb43JYZFa+YA20T7YbxzC9dVkyly/9Q7t4uEAKS4CODTGapkcfe67M1/njsz7LYP65TJg936fXwalDy0zrCaNr69oVZOYoCaxhdyqiH+Aq57KoGmCyEBALV21xfXgUNUhsFjoEEmFVj996/fWvfPX6j/8H6ezwpQ8eQJSgiMYPvDh2Z9AwO5wGQcCeRNVJDY8Z6/vZ6RZFMzhR79Bjyx4OxGPxDFA57AWNGPuzBMfSN44rfdKIRTOBR3LapmL9PaV7kJzErnNSseuGocbZzevh3qxYbcA0Z9cO3ThUhdsFcceaG9YIuSxDAMFlbyUrhBoCy77GcTUwlFizC1kDGVPa3sIo0bpHXZezgsRmGZMj+an84uz1r3zF6f2PfeaH14P79a99/eStlz/38Y9/+uZ+Ctd90CcumKHvMUrHVkkJ3xHASgjZdaM4tFhW4nvw/ETrLPNlyaGET8cIHmEU+VyvJII7sFScKWIGWZWjPUAZrSWoY/270VNhrKz+g1ThLL307p3kQ3d6FuP7nR+MMVpGOED5yBEGyIVb8KdYH0mQA1xBClThOgm33YdpyGtuWGC78B0g9niqTjj25dkJIPMP/+wXAO6Dwfp7f+PT/+Gnn5vPIs/U1fqxNUzCIIU8SPWgz3gzcBWvLAJlgVJF3AFVskjJATZtmAqiV2P2yVJkAfhnbKViiL+XhI+SMiFHQy54+GDpbMEV/E8IyXyqJf0EsLKP3vzAsYbbP/aZyZ1n7MGuHp6q2K8tOy9yNv46rgQvWTPCMhJIW63gJvHeAVTZAw9paqDUcJIGTJGpAr4CxrOvt6aKoMqiGnB+wFIf+/zfPnr2o2WeN0V+7cb+AQ8Wb92Afrtsm4Z1i+JoYnkB2AGsTN+XRuAx6Sk76ALDuC4khOSST8CgC/whuKGW4JXDMBghQichQIuw1mZThRTq76ggDZw0L9ljILwnVS/q4fH3X7rx9FOTW3fd6V6zXDu+a4I4r0EB18YLHLh3wi8lQUXb9aXaFsfveL5wdNd2zQQKITqKZyx7A9zukkFt+tke5Av0qS6L+e278WwGEOYniZ+EcMtkE2WGfbXY8+L4PkjgHF4UCyM+YYO5pMMkXGp3PGdLMhZGuoglJNwLRa0YrnbZJjlGwCRtaEloW8pIyUTHpgWBPhIytfpdykhcCUtN9p+6O7n1tBvOwMqBr50ozZ2g7GqraR07NQ3uiluCWNnSXGQxwc/4ECPGvnF9WMeYzoxFCTApBZiaDcIS9sAnTRkCOzueN4OW6DG+OsasAey7IjNl7tQs0nETL1nsh5MJ1Va6i1j6zBYyaQJh8xU7pi32rUMaBtJNl8Ig1kQqIi1pJ3fGlKW1a/caC8CtMbwjzHPsVusleyBRINnkGmdx/ZMfBccEknfAGyA1XlhJwZLNSDp4d4inaHAe7JNnEQ3jsbizDb6Muzo+1LFhx1yIp2Gt3dCvO+fOteP92aQtlm3d+bTVLCpijKlh3aMU44G+ctiACiNGwOMoihLX89iay8AjThdCF1iNZEBGxidVEIatayDmDS5iS5OJi/OgUihplhGmjy1hxxUrY0j1dcA6L6k4wbYIVB5LbVjzQ2mo+u35o3g2j2Jl6AYoUYBIleIQBJhQ6BvkuswyP3DiyLckN88iuoFg02WrJasyFAteJTzJsBPgpm1dbuub85j1AozKk4jIDelOeXj0Wd4AU+rTJdA9aoicw83pzS7HiVX7sRQKUP4dmWNg04eXihdkASPsriYEnATpDIQCOAGenNzbHqM9kA7NtnFHDA2tVSfyKCFuyRsT+g89W//wMGXV6XLoSuYToeO27iCVzDQyd8/7BqCSWPgg/c+ANw5gVV0yj89tplFm/ajbOyYrVcdorWKutWoCm3UDhqrEsJRUg7DwuYUBajvF0L4tJRKqq3ujx6EIYywLeoZV4aqBGUpnTJm23AZTN2yPl0BFN1RX5xen5YMgjveuHyXzPR2EnM9AvEgBtYcRifhj7JtJKfZGO+ZJFJF71vX4HRw3GSowYF1TD3VQupHlxbD6St4Ix+F5bOlikAFkBNARVgEkKO/EoJC+DKBZLQyJ45a2VfIHQ8gmZMs1kPSeRNX0JACuMwalLQnhShhHWD8WxpocpjzET7O6j4E+2EvQHygeo1/skIFC4gcuE894knpVdsqLnc5k63WxzWaLq71rB9AygnrtMHUNzyJFT04YS17GGusedvaSEXFR06bxPL/LKlAsi9lvu3HD0ktgkIztETm5ThCEHNnR1EYSkW7Vm5o1OwpAsKAcy+gD09EeOXQn0B7oQW1UVdeqLW3ZKYc9p46kcim2UuAiEKVlqMZIiTUdIbRTMj5jyBdybrQPUWfKB+LhubiBoxuYElw2z87XV9lkb+FNgMA9MPjlelNW1WJ/L5wletC7hBox8U7lBg4KcARTSHZdMDb7lYoy3E91EvdFbSYGlOn9q00xn0SByx4UyCyrQAkj2042B9Kdes6WDbHsR4D8t8UQsRiUhZYSbTewhjAAeTUUfdOXGTvC4oBtZBAAJhPHun8l/f3EuewN8jWLGqtcSkcZF7Q55UGwsoqZBQFwY9NYwN2r3LzMt+urywdnejpxo3CoG5yVq3u8vS7rkwcnaTWbLWZkvNLDz0JYq5bClF7SC4NUGIhfkUrSq8eXrhXE+/POqQAw75+s3mqS432vf1I0BIXpqobFRK4SIzYwJBE2Q0Wwbth2rgyOrHWcBppGLKNaA29usr65dNyb8CF1pg4X1EbWvxNwSw2pJOw4UoDFhE2+2V6e2ZG3d/0pGZ8BNsPJAgyLwDm1FZMZjI44YN73335vc3KGnwLCJYuZI9VjkqSRHlbHrRt2uVV5ke7PfEZcoRyAJLXMeaDHVFJY0lsj2oCeeSrxz997t3ee1enscWbdN4v9208B6SrW8nQWeDecSdsYqV3EsTCZUnY0QDJ7gn+MDYCMR/V9RVNNXyLDOuyl0v3kIGrXMsZCBr7Y7K0es1SSJGeeqlqdL99/e31xNnv62cXxU04Y9rJoCZmBKGWAoV1fcz5NVZ+998HZO++FaTLfv+567kibOIpGO5x/AowXDF4bNG21Xa62731wcHzkTxLNhiVXCpOs0SMI05DSQIo2lg9ZsMouP+v3h2tPH0/3aKw5cgN4nWFhjkYYtNVK33nfQpfcqqrH+TOsOVNKkjF9BW9qM/vAXiMSoSHEwbq6ACPneBQFrWG/reuKojLgBA8PQFUsT7MH9x6/9VYT+RPL2m7XNsB408ezCVSqKfM6W1b5VjoCTJVXeZZ5kwQ6MlYK0Xw4Y3kl27rpvmFDBxKNaD7J1pur08fXk9geEaWE1yXDPk71EXxlS1cRO758PHTv69oNWPNMUyWRSEfXTUejYPkkdHz8tsiWrpSu2GONKY2fOL+yFd2TTBaEJ/A0zYKr132354wlqQMb6JQDOe/LvMmLtiyqzVV+dbI+O9muNvt3Pu74IXC9ZnU6kF4NZ9vij+26uLwClMe9sk25Wa579hh6g4bwkXhg2Q4j6J7RmkHTph2T7Vh2Op9tLq7g6jzljHUU4yAZJRxHCpXVKFBspGwG3xn8Nj9bXu4dBkryJDvn3nUBm2Wh/o1pK0BrCJULHpVBC1tuhKiZADlwUQMdh/yQCzPLo+1ODZsemCRwhsqS7h4G/7Gf2IIi68pNlZ2X6zWe1ZpPkmtHgAzMJaUTOP2ubUu2ilflNl9fQijKsq422xxOJowipnFkxI3MXlIqiJSnmWploLUH1oK4WdwnOM2QgMjl9B3GKOnQhG+pEadJ5y65AisqTVl3zaNvv/L69Y9++iOfeM6xA89TbMyhO7capjwaT5bshXOVakqYGdsLJNPMyAkbSjjtSGLl8NZMH7Rdt+r6nJUyQG8sWcYBM6nRA7BXTVNDObDOvCimT931Jgs4RcIhdopJBSdzfAWULu/b09OLi/M1rhmn3mJvMpnGOnQdz4JCeDgsT+sgAoEHhddeVGZNdrVm0DsJ4/kUMq+4w3jkRuoPgLFbI9piyXgfyUxqIGpTA6N0Z2+88r/80j/8k//vTwq4CYflCbbMSDAiZTYD4lPXnwJxsjvFVJKTYboZEqXwL0cXkPAAQvUFbITLoQ9VXeTuMPNslgDVghCYA2LJHAWubTertT68Njs6Zg8Pk1SBkoYibLFHjAjt6KO2uRGGDAATJQFksUKclZSOLxW8LnfQ0bA6l1erN9669+rX/+Izn/pwhCeOIivg1DGlA6Z2un6kX1JkRlkYxmI9jhbTBG9NxYg06w+tX/vV/2Oy2P8bn/txppmEnCmpIGQmVYgja7GJ6AUHuNLZIuUSgyREWSLaNozsNi0HTVRdu66Gm7BDY/yva4a+aaXmvLOGMi+Lzlz/oQ/7aepFkZdMZNYJ94Ej3zh3yonTKdvYwQ6F5kIfXCZNaslp4kTwWHaTN+tqeb5af+WP//z0pVd++j/+qeO7x7bvOSGMKmy3FHR0kraSxDRZBpnnE3kwBIg2QEdTgCvEgWcxm2d98df/2fGtGx997jkGROnMdxZQQATzV0ozA9XLlBYOCcORtKxYYi2ylD7AUph13QUKEjG8VtZ3pkCnqukZ14P9Yw6b7WIDXEBy7Xh6dAza5EaR9oNdYZkMqxG6wF7sOJrgnBgB0JpDnMqiXUmxRp1t8sJKJyqO33j3nWK1mZb5T/z8f370zBHrYaPA8tixqyRPJ5HkYUdlrHHwECstxqoeCV1yhyDasHT8Jg3uv/veH/7OF2/+98eHhwvabw7uciWz3NK8siDcNmnoyXwtVqkwx0tL3zWdZIEcqE8P0MmJIkZ90KlXrrpPTK2xWgICTLQGuj0Y+I75h+/Cz9uex7Fc5LFqHF6gZAgQB+nYqmOOv7XJ4ipI0frR6erheQbLd3xspvuzvflitnC+9fKiaj/7hZ+aHx/UNmtogFaNM2IHKdEyMqFJYjNjDduYDpZxENKdIigLt5/EicXRL/38+Noff/H3bj116z/7L/5emiZNU7Gvn3xHg3WxCMgeVMBhRBwYIO5grJFjUr4VxKhowTvfpdhUjvt2be4Ow0TyXdITBRoXVFC2tg0SJuNwj7bNTZCA+WCBHEAA3QDkhPzkWX1+ka1WHcfAdcVqW2KjDo7VYpYeX+83xdVrbzjBg6fns8lzd4KDCUgFFNZlbxUnkDFOQVpXk8VIrtJIcmucHzLWOuOyDFJITTzOgzOPLDof/P7Ondu/+b/90/lk8tM/8/kwiayKvSy9tEe4CWvLbLZddrWEBaxAqkmsMajO8MigpSDU13bDtLIu7AEsf6pBV3oG2yEzfhDEEWx+UVZTELrsqq2yIZnZk/2Qud9uKKvtan316GR5dpatsvT4ropnZ/fe8a7duPGpT8AebR+em3fve5vsGlwJaOndm0PidpwiR10GRzDDmMBnV1YrwXhljcVb3JBhJOpSOiKd4USxgKo9jiWIrXTh9ms14C3DjTtH/9c//jUYvJ/4wt8GWqxlko/4b8tu+oFhc8ceuz9l+GCjho7Gi0zSFlNqQ6NJtKQTP2c2nsUrfhwR5GmHRdI3jov1lW1uWW21uv/grHgvnl9zgqTvGvhCL/BzW03/+ueifjh+5iOAd8PewepqFYCInp+n55eqL/1Z4KcLFQYNjl011ji5UaC0PVZdMu/RskQCBkIKRayxcEWNYS/J4LYVZ+dA2l2vA3d2/TANrPVGcBfj5Om18P/85V8p8vwnvvB5P0ml9MJ1/u4v/mIthZFKUF0FZQLlbCk0zBxghR5kc2AqhMpCngmQMbG6fW9wxjEiStIxOsCDbS9OdToFAl89PLFb1+/Vm9944fTdD9K92eToCKTRCxee8iEg+b0H/mqbbPIw30RW6/mDl7gs34j8ypXELj0cu0vMroxukB4oCG+NnR0tpSiEtTNXUjoMWgDy6gdRW+SAHrXRr5x2X3v9XmSYTJSgFv1jMk2f//Ifw/refvop8FrephqcmtVJfajGXjkCJs50MMYdaq1CGN2BVUjGkcJKjlmz7ZN6uDuY1B0rLeU4XJUe3NwDWrw8T/Zm86dux+H89o27n/rRHy3X2w7ocNtFENqHHyj6/hYWzPO1Op5I8IqIXoop8Do2wtLHy+xN1iOZ9kk5K30Qg9RS5LkLf0ltLr0Gp8KwLT8KE3vsH/OCbGufXi7782VwEEmgiNETCSRZN566+Qf/5DeaovpPf+G/unHjhrtmfwsNJNgCiD4z3cLg4KR8xndtyaAwg8ZkX08aWnfdsnNWzZBwFp7LoZQSl1BBuHfz7vn9dyBSyd4ehKn13WiShvsLVuRyQKKEvbuhqvK2pMtkKRnANycisVdCqtNtl4B2N7F0dAoyCdXtpVRpHBHISMfYECB9QiP1A5CBY4MONlkmmCrI6uqt9x7AlhE4MQ5gZHSQLYDUWjx183d+87d0GPzCP/j7Lrwk4DfeBSQPQmAzW2Ix6689qYwHaXUkrg8uxJPflg30ALbxpK322kyP2QicUs+MkZ5M5tdvrldXnKblh9j/gujFFiHvZV4fUEedlXm+3TLSyZ4hdnZC5rRkgQQiSg1qJ7HdXWfP2PWiRts58j0Wj49xKRb69LhoW9WT6RRvbssmmqaW8i9Wl9968e35LHTGLIG9K/QdJQqQ7Km7N37rn/zGpz75WTdy+feBlQvMHzmd9GUxwRCQpQIPwvP3FnBEECjPcYGZfe1njXm3tm54zqEzskOpuh5YhKens5CyqlwvsKX5BE/fU5i0YdsKK263rK/s2MbB4IA9FrQJb/RZc8En4vYqCcoSxpjRGzITM5gAFpCJQXHHjDCANGbgb00URSAozbbk+Ahb45lPwACt3PMSCSiyoEFY6yD14/YIPfbns9/5f/5fN3CZTCk4SgViLoIwMMEAvBh4ka00Thsuv4ahs30Ag9CPy86qywywdO2ouVU7QKHjvNCOukrGFM+bqhyHc0rXhto1fPEwQSl8NwiMGB1Ts2LAkgDALitBGkwEZTujW+SMj7FblwLKWkOPSoE9HBqecl1jF5qi1DKHCtyy2OSMrRjr5GL7pa+9arlsP5UGPiUJIQk1i7DRIPfGj+L3Xn3FZUHx0NltN05gtjjAyPF2fol0AiY0ATvT7kwTE0NNsgraoRZB2HtD1hRhvVXSiGZxbheTlBzE6HPukyTgIPCWzE809lhup70gikj263ZEK0ZyEryd7CfTNY5MR6OHhqdg/Fq6Ad1hLDOVMQsDZ3v2VZYVq7WPRbYgo045sEAt3J9jk77x8rvfeeP9g4P9saZARh5LitDazUWWWWasftGsPySV5UzH3pXiNMAnL5DecIZEIQ34LwzcNI4H6cWtOghIs4iCReD1pr5Q4b4Ven2261wwbA+GqvggGpbDkdfj8C97bGiU6nWyG91xIh6TlLCMLJJn04Y7dhWNOX4+FgsUxDNJPJ8li0zF25ZU4XZ1m2+2xcUaFIhlhI4Ll1+uCykvUG8/PP/ff/+bk2SqZbKc9F2KhbTcQaprx2Slu5s30rk4mhq8VKtmGAcxM9+QglXhbg3U2aphP4VabRkdYTAk8uDvLY5Dbfq8A4ueLPpKdYVpx9ZvXKpR2nfGjlcWP8jaxqYEe2xtcJXrD76RKcB20Mt5qbH8pzfS4WXjBZa09GDvZDTFWAtiMy3HieDZdru9uFJ1S9/etnboVJuszYtof5E1w+89/9pmtT1c7A3SZ6ek3XLsux5Hccl8bqZXJZpgYCpbH/bXx/+cAqKqOefVB+62rLLlGGfo23ZQ50Vb0efUnNtm26uSnYKS4letk/a628fiIS6ct6uYiBTnM4YSpdnFcUYDvxuTKmlBqCUOWWt5rtba9QL2I0dgZTdjqxxFyBHNjiMhKXKutqnzzTo/X0IVOYC2Bnlyy7xustyT8VMvvnv6z/70L6MoEWBqje8ahxKMI59H7ZByKymZxkawG9jlLAZIZrUpcFJg/RyDt5uDx8lkJY64ZBV/19tN3ucOI5twe6GvQlZ5eBf2Aq5lrh4K4NjJIQtTODnFHpv+x/z/OGWV1ElGatNwSSefkYHn0g/ujsUC4xBl+mTOnhsjUBYzSFVRXDEgCCkItNc3FXQYJLhab1mmduvwIm+/9M03rC4L0/lYCSlozB2npZtdh8+uGa8b7wIRbeGfwE6YyXdqiRTCAwmMMT5jZjYIaFGUeCB4tmqTi6WUkeFmqC0xxR597jrYw3Un1Sm2iPFlunk5DTU2L1iDeTJCXkpE1VgPYY21HcwL0bYP0htHk9nBTbtOQEEYex1Z5ltX5aZk5fKyq6o4iq2mh7jX0JNt0a+z2WLRWu7zb51+5YW3oziWDKA11pNIt/ETkDbSknEuxa7Z2LithE2xdFj5IAjqwYIjDbADg4wu0jaMX4UfAomznWgYAPWZTtKK7QKMT62rNvaVp/2NdQjbEGwfxm3vSYRMpm5LSnCs6LAkpYb/Gd3CophhHCcr5Y5mnG/eS9cS7KLtjF30nDDGzsgGcHSTr5fZalNuszhkU400sg/Nuuiryk8TL43fOc3/9fc+sFSr3eCvxsWLd9jZahGKsTFaSWHKbug+flCwfFJmkcM7Vs2maZWMJueQQ1sm+Fkmb5iAjZWziMK8o6TDVTcsLXNBVVw4MpfGvdaTTapj6E+dT9ySk1ScQPZhNHSjV5T0pZJJujveZsmcXiWNft2OSEjfC4EPIA0AeZFtN+tyBS6z8kRsrYrTACAf7boCIg3D6KIyf/DKybsPTuHjxti7rF8ase3dmB0ZhsB4/a6vUobxM4PlwRwA3dsgakThGQF9B3jsyXRg6dbXmuVvJW4faTVPPZDgRinwBNlPltp4Mvia7fXExT42pW7N+ny90Nv9awchZHgHh0VKIc2dNLM5LkSL9EE61WW0BgNXPb1jY0sbgJRu9FCJ7XILgai3GTBO4Ho97FbR5Fm9uthaXTWfTFvb+fp729977yqwW6XCsXK+l4YOx9pthyCoYUyIjOFO1vTLM7mh0oMOLFZStXnVMHitCKMYbmMVPN8QBfqArm+YRzr1vYJNQ4x/zli70EXKijhJkxIB8W6r6vLRo9P3773x6hsHTvsTn/v4D3/yhxZ787EZ0oyWimk0zqBmvrUsB0ZiW+lkbKBt0ujTctYL5+oTOm43RbbJ+6yCGdeJ15UVuxnLHorStf10kThJ9N3HzR89zPX2ghNc1b9DTse+dbP78AolZUY7s2FbT6yGYRJhIIC3yt6AULH7IaSPwaPBUUJdiaCkh8O3VcQKbHvTc7obWLKvmYMJpDwATgV88uzhw3deefWNb333zVff0rFf9+pPvvbqz/3sj/+dz3/u9p0bEjLgf13fMCQmQ+iazRZ7R1ivbFAnEGmOK7eodyWnNXRVXjTbioEiHKr22m0FBFWVHWdvgWUloRfEb2/d58+a9epC94Wjo1ETBT3K51zs8InZTf4SIZAxJuOngFBrwHzppXE6jMyzN9wV38rRFi6nVKlcdp/gQrvQSjw8bAqsW+rptrcCV8WuyfLy3QcfvPbdF17/zgv3XnwpiONwQh8O5wrT+o9+9Tfev3f6i7/wd56+fd3h7NhqaOgFyxxmL6+zqquK0XRjgTm2hrla7kJTtWAU9TYHx419zaghzELFPFVVNNiMOA2DKHxv1X75Sp3AoS0fufwcg5FNmX600UTII5owYqtGGzk6E2sMctF1sltZ+uNh2BINKyIBBpnYV3PyJXsSFT/SgBPzOdKutwNjJZFOtLNarbuqe/3e+9//9ne++fVvrN5+GE7jyf4ha23JDmSWjbJu3779L7/66qYxP/d3f/SjH7qppKcLi8/X6zIv67zerDaQfyhCVlZFLdWwrEWwUlciiWwVIp/jmGbN7qWuZDJ1Oo/CJD1Z1s+vgovBL1cXZV0DRI0f4yLZefOkRdR+Mqxi3BG1gxHWSEGlC+WLL34XnJr5brsv6+aqIm2Kg3ASBTJpZLjY4OHqNCSjw74Erg4t5rlOHrz/6osvv/7Cy6//2QuOZ0fzWBIrI8sd+Q2DolQ/5S7mB73rZKvVL/383/rMJz60WW+KIi82G3YnV+0mK2xKmcDnojItKwgmnBvDMo3lcl3XjZF4YOjIwL28jgMvPZo+qsyX7zsXepZdnb3z4p8zjCxjnsfqbfNksoV0EZH6SiGneUK6JNIh/SeQeZcdpE4PeYq0F3lhY23P8xJQWdX8xCEJGQ+RdkN+lgenha4v12+/9c6bL3z/L772tQfvvLmYXZ9cT5WMyxo/2ET8kzXspmUwR5+mM1fyr69erv/sGy995hMfPTq6eXl5wWpjv5j7/oeiyCrZvtxkWc5h+jCB/GgPS4qPdkhMcjpAkL7tRlEURP5pNnzt0l9HB85QX55+AL/lATvIUY+zfsYWTBlyM47t2c2+2rVsPom3jpd3x58D94ccHmb7QKx5AUuQ89ZiWW1nGmvfHS6vli9/+zsvfvXPX/yjP6tMdXx04/bTH5YXsHZKEhzK7GzS+HEyDArEUQJOjm1v6vIocn79i3/+I5/65H/0kz9ysA9EAk/caBmgNJRVCTHY5pweFIU1FcSW6k2Seg8Ky0xR53te6AawdydV/41NeJ7enAbRyf2/vHz4dpCkaoflJe66K5mwR2PArh9xWbtPP9oNA+PPx8JPt+XArt6SidlFz0o7j5+Cw1rwii1NAJAK7uDeu2/94e9+8Vtf+tPZwju4dci0LavR2O1KtDI86SOQcUu91IjjcZIkjdOpkg+/AU6Hm7D9yS//6m9eO0yfe+oQlgjrYgaU8dnKjkIVxdXp421WAk+zQYOfsmN8zg5gsj7w4yDQy7x6P7deGo7avRv7UQircn7/fWwVQ1Zm/CwfMzoIaVcbxr0QVGmNDS79k/3YScroNQzLZSH/1rqsLopqlVcc5ym/xiFdXV1tHn7w/muvfuNLf+Q05fHdQylhE6NLi0EbzBEH7JGRnKFc1eaHWfSBH4ZxzH4hMGi4iRp7bi3i8OHV2Ze+ffmRH/sZdfZ9qy0IpQEMsSMQG38Ff5lnJSx2xBa8ZpxTHTKR6nfdcLKp36j2T2Y3o2QPVAhQ6/zRO2f3X03SVDwiUx2dvXMJQt6scU7G2PsmedFxGtT40TKjyZC+TykIJ7VdVtXVtt027SRQILpnH7z/ly++9M4LL518/Tu9VU1u31TpbJDxANINpWSYElEgbIOS7HEntTdSvT+AZU8m/JgAiVoCCpdQDeIPsU9tuBd/+N+zDm5mb31zaC5BUbGSoXQyY88O5w0zl3DMOuuG2f4sDAJc8vHV9pVz+2z/r4VP3zjy5XNbmubqYnn63mtAN9rxxlYNBjhkwIcxTzykeTIVj9274kufAAmpLdvhbheaoWELPRiL1nf63LKzq+Vr3/zmN//gy+s3Xvcm0+T2oS21RuOMpSc1rmZXMS/9JP1I9QW32izVVFN2P2lpEnUIPbJt17ZjRgZf6XTPgeof3wao7d75pinPcVSb9aoGtU8j+9zK1luVxNfv3nQ9b71cfnDv9A37bvojn/vw9WPCb3iRrKo2m6uzk/tvvDQFbLV+gCPHExdWa4+yYf2AdNsyumHk3aM3Za5Y9o3FGhyKZlQShZOifPOV17/6u7/9/vPfTm8cpXeflqJZxiFYemSNEwZ3lxaDZD/Jv9vdbpYEFwu7oFmLbbHW2TJFDhAt0VO66cay7szmCy1JMz0/GG582py80OSneO7F7ePlg0f55VWYTOdHh5ODve1q8/5pvfrQ5z/9qR9N5vO6bYu6LPMiH+yrxyfvvPZdP1BGmP54yuNgCXHEY3BSPRGIJ9BhZP27T4yQKVgMAxlO1YChvlxnD//y9de+971v/dnz68cXya3rMna0l+75MbY67uZgnjjhUc1kV9XIaKRb3sAwhEE8FuCAW1ZFQTxt5PO1OCbSta7dnS+mbLwaj29+HaTDv/IOgrAqtkWa/vDf+ptRTBqTrfOLZn/vp37mEx/9uOvpHOsva968H6q8Orv/9jtvvLR3eDgGO+zRSzGm4ewm/Ow+tGz329GOqjFGLbvjyKfysWjAyAeOAdt89Uu/9+v/+Ffwo+Nbd4NpTIgtwXPBG/LJUPxkLs6N40AEy35CVyQexyrAbtxuL4iSyWwcBGe7LhhqVdaUKDaT8GO0otktnc4n88loYvghcIE7LG6Vtt9fvO417996+hnY42q7uXjvgwfF/vxv/ifHTz/T9kOW5452/MHtO127br65fPH5P5wtpjLJx+xmQPK78cOj1Bgjk4zoX8WjxtAZm5AYDRx5D5sJOTt/6Jrnf//3sQt3bt51oqBpayMf22dJ45aU7CmZSURyyV5Mexjr34TKOqMF4hYJg0smU5cfyWbJ6Da7aWoOYRo4TISfLdb3i/1bnU4X7HLkZo5jWnxf2ZO51R+le54fuyAjqammH/vYbWe/ip+qB6Y/BHTTAzU2PyTuzZe/d3LvzYPjG50U//xg9tNfZQp3gc8niQk5VVc+VW4cLsgPVmMfpkzy1577/e9859d+5X89mB8GcYCLagkoSRxHBs9JjEmQCeeTOk8uKpPMGPt/4qQYepymU354ESe+MoMLkyafTWZ2U5mG3p/e8pP9o739+d58jNmT9rhWiL0YcuswuGpuAlfenKiZebuffFZ5KWjZo3VsizEb+HGM9IeXpycv/NlX9xYzaXc1uxmRIvNP5hpb47AL8RK7QXnyc6YCWBjVNAypOpLvlzGG6nd/7TcicPzphDUoxEMs9ZFOMYf5FTFpXDcjehwlA+QLKMg3j7PEZAYZHiZKkiAM7fFjgBRTMmVVSXrLlg9KYmrOnxxYXnT3mduTSfIE29FQb88eONb6ar198bUPNlti7Idvvri52nJAmrlI3XPgEmt0zJZV1fUb3//uu2+/aHvBLupoPYlGWjtbMArH+Pka41+lAMRp+g4qVuHBON5MPreCYXp+0qB657WXpofXHKla54AHTu1in+sgn23G2Knr2MxTa3ZVSBfYrrdOSrokvmb7bGyOO2vHYUhj6vFzNhVnbrXie3H2QZrO59dvH8f8SDquCnrxyndf/dMv/5urrH1cRz28Rdidnl70h58Pkkmd5/n2clj+5XDxNmkHR/kMl6f3v/fVfzuPlSV9EuNqx0o4tRuUaY9T15hV5Mh3PeaNcLGK/d/MJHALdlNvx4mLtjubTnTgGcbL2UxCgqGcMcvMj3phEFXGI/T96HsZTOIkZLHQMnwO+xVPAOy0kREarueapjNtJx/iydkLsmf4VZAm8+vHx3sH++Bg4y48enj+D/+nX/7rPxx94Sd/7PbxtfoGqNnEv7M32IzZFPkW0nH/my9+8zf/9NbP/483P/XZtmpfffn7r7327adu3uzHIWhj3dQ4qtMSwC82axSEcTLharUqy/IHmyIf16dG3VFjwEI+ZpGfziHBZbKEcXSkEuzhyMdGMHTYs0Z9nDcm0b7RDDmjkVLjqFDxrVA5SzSQdeu9JOZaRnw41yg6ODy6OZ8uRsQJc1MU1b/85//i+T/+zWH70+/6//wzH34qeuZp9+NPm9DdbNZlkeXrq3vfe/Vr//fvvfVH3331ovzJX/qf7Wj67a98eRa7TSdZEvuvPMJuvK4xP1CNnacwJvIDkJ3xQ0Y5/thWPwAS40ayg4fl9xRgmlUjHmF0M+NrpUJAyh/Gz9B9om8i2L18ZCK7YMjVNT+gAF91VXdmTLmz0J+fYsLmJnt/H7JwDSBjksaeeJZvPP+df/RL//QzP/5z1z/+sbOLbfnd3zA/8llT/7i5e7xts7OXX794+Pgb/+or9/7invWRj7z/4PFv/9a/mh/vP3j9W/H8SOaG8gNW7d34WLXDdwIAR8gwjs+DoHi+N9VuUZZt20rBlOzRYO0+71c+pVD0xN7NkZLYza6ue7fTUlUkH4y3GzT/JF+281YylI5haMM56zZn9HUsr9xNsBuH1hl4PCtKkxDkydNhwKzhNque//MXLEt/5CM/9NHPfjLpV9b2De+5Z/Rnn1tv19n55YMXX3r3pQfFZHHwXz53f5m7Zs+d7n/lX/+2N0tGqTY7Aj0+iLPrMXjy6D+wlDw/NrN4qQtB23CkKeuK3REeSM6Dtu3/B+HC1ttVre1PAAAAAElFTkSuQmCC"/>
  <p:tag name="MMPROD_27907LOGO" val=""/>
  <p:tag name="MMPROD_UIDATA" val="&lt;database version=&quot;11.0&quot;&gt;&lt;object type=&quot;1&quot; unique_id=&quot;10001&quot;&gt;&lt;property id=&quot;20139&quot; value=&quot;%n. %s&quot;/&gt;&lt;property id=&quot;20141&quot; value=&quot;Module 4: Leading Teams&quot;/&gt;&lt;property id=&quot;20144&quot; value=&quot;1&quot;/&gt;&lt;property id=&quot;20146&quot; value=&quot;0&quot;/&gt;&lt;property id=&quot;20147&quot; value=&quot;0&quot;/&gt;&lt;property id=&quot;20148&quot; value=&quot;5&quot;/&gt;&lt;property id=&quot;20180&quot; value=&quot;0&quot;/&gt;&lt;property id=&quot;20181&quot; value=&quot;2&quot;/&gt;&lt;property id=&quot;20183&quot; value=&quot;1&quot;/&gt;&lt;property id=&quot;20184&quot; value=&quot;7&quot;/&gt;&lt;property id=&quot;20193&quot; value=&quot;-1&quot;/&gt;&lt;property id=&quot;20221&quot; value=&quot;F:\AHRQ TS E-Learning\Module 4\Images\&quot;/&gt;&lt;property id=&quot;20224&quot; value=&quot;D:\Archive\F Drive\AHRQ TS E-Learning\Module 4\Output-ZIP&quot;/&gt;&lt;property id=&quot;20250&quot; value=&quot;0&quot;/&gt;&lt;property id=&quot;20251&quot; value=&quot;1&quot;/&gt;&lt;property id=&quot;20259&quot; value=&quot;0&quot;/&gt;&lt;property id=&quot;20263&quot; value=&quot;3&quot;/&gt;&lt;property id=&quot;20264&quot; value=&quot;1&quot;/&gt;&lt;property id=&quot;20600&quot; value=&quot;0&quot;/&gt;&lt;property id=&quot;20700&quot; value=&quot;0&quot;/&gt;&lt;object type=&quot;2&quot; unique_id=&quot;10002&quot;&gt;&lt;object type=&quot;3&quot; unique_id=&quot;10003&quot;&gt;&lt;property id=&quot;20148&quot; value=&quot;5&quot;/&gt;&lt;property id=&quot;20300&quot; value=&quot;Slide 1 - &amp;quot;Module 4: Leading Teams&amp;quot;&quot;/&gt;&lt;property id=&quot;20302&quot; value=&quot;1&quot;/&gt;&lt;property id=&quot;20303&quot; value=&quot;Brigetta Craft&quot;/&gt;&lt;property id=&quot;20307&quot; value=&quot;256&quot;/&gt;&lt;property id=&quot;20309&quot; value=&quot;29892&quot;/&gt;&lt;property id=&quot;20312&quot; value=&quot;1&quot;/&gt;&lt;property id=&quot;20601&quot; value=&quot;0&quot;/&gt;&lt;/object&gt;&lt;object type=&quot;3&quot; unique_id=&quot;15342&quot;&gt;&lt;property id=&quot;20148&quot; value=&quot;5&quot;/&gt;&lt;property id=&quot;20300&quot; value=&quot;Slide 2 - &amp;quot;How This Online Course Works&amp;quot;&quot;/&gt;&lt;property id=&quot;20302&quot; value=&quot;1&quot;/&gt;&lt;property id=&quot;20303&quot; value=&quot;Brigetta Craft&quot;/&gt;&lt;property id=&quot;20307&quot; value=&quot;262&quot;/&gt;&lt;property id=&quot;20309&quot; value=&quot;29892&quot;/&gt;&lt;property id=&quot;20312&quot; value=&quot;1&quot;/&gt;&lt;property id=&quot;20601&quot; value=&quot;0&quot;/&gt;&lt;/object&gt;&lt;object type=&quot;3&quot; unique_id=&quot;15397&quot;&gt;&lt;property id=&quot;20148&quot; value=&quot;5&quot;/&gt;&lt;property id=&quot;20300&quot; value=&quot;Slide 3 - &amp;quot;The Materials You Will Use&amp;quot;&quot;/&gt;&lt;property id=&quot;20302&quot; value=&quot;1&quot;/&gt;&lt;property id=&quot;20303&quot; value=&quot;Brigetta Craft&quot;/&gt;&lt;property id=&quot;20307&quot; value=&quot;263&quot;/&gt;&lt;property id=&quot;20309&quot; value=&quot;29892&quot;/&gt;&lt;property id=&quot;20312&quot; value=&quot;1&quot;/&gt;&lt;property id=&quot;20601&quot; value=&quot;0&quot;/&gt;&lt;/object&gt;&lt;object type=&quot;3&quot; unique_id=&quot;15398&quot;&gt;&lt;property id=&quot;20148&quot; value=&quot;5&quot;/&gt;&lt;property id=&quot;20300&quot; value=&quot;Slide 4 - &amp;quot;Please Print the Instructor Guide&amp;quot;&quot;/&gt;&lt;property id=&quot;20302&quot; value=&quot;1&quot;/&gt;&lt;property id=&quot;20303&quot; value=&quot;Brigetta Craft&quot;/&gt;&lt;property id=&quot;20307&quot; value=&quot;264&quot;/&gt;&lt;property id=&quot;20309&quot; value=&quot;29892&quot;/&gt;&lt;property id=&quot;20312&quot; value=&quot;1&quot;/&gt;&lt;property id=&quot;20601&quot; value=&quot;0&quot;/&gt;&lt;/object&gt;&lt;object type=&quot;3&quot; unique_id=&quot;15432&quot;&gt;&lt;property id=&quot;20148&quot; value=&quot;5&quot;/&gt;&lt;property id=&quot;20300&quot; value=&quot;Slide 5 - &amp;quot;Leadership Exercise&amp;quot;&quot;/&gt;&lt;property id=&quot;20302&quot; value=&quot;1&quot;/&gt;&lt;property id=&quot;20303&quot; value=&quot;Brigetta Craft&quot;/&gt;&lt;property id=&quot;20307&quot; value=&quot;265&quot;/&gt;&lt;property id=&quot;20309&quot; value=&quot;29892&quot;/&gt;&lt;property id=&quot;20312&quot; value=&quot;1&quot;/&gt;&lt;property id=&quot;20601&quot; value=&quot;0&quot;/&gt;&lt;/object&gt;&lt;object type=&quot;3&quot; unique_id=&quot;15658&quot;&gt;&lt;property id=&quot;20148&quot; value=&quot;5&quot;/&gt;&lt;property id=&quot;20300&quot; value=&quot;Slide 7 - &amp;quot;Slide 3: Objectives&amp;quot;&quot;/&gt;&lt;property id=&quot;20302&quot; value=&quot;1&quot;/&gt;&lt;property id=&quot;20303&quot; value=&quot;Brigetta Craft&quot;/&gt;&lt;property id=&quot;20307&quot; value=&quot;266&quot;/&gt;&lt;property id=&quot;20309&quot; value=&quot;29892&quot;/&gt;&lt;property id=&quot;20312&quot; value=&quot;1&quot;/&gt;&lt;property id=&quot;20601&quot; value=&quot;0&quot;/&gt;&lt;/object&gt;&lt;object type=&quot;3&quot; unique_id=&quot;15698&quot;&gt;&lt;property id=&quot;20148&quot; value=&quot;5&quot;/&gt;&lt;property id=&quot;20300&quot; value=&quot;Slide 8 - &amp;quot;Slide 4: Leadership&amp;quot;&quot;/&gt;&lt;property id=&quot;20302&quot; value=&quot;1&quot;/&gt;&lt;property id=&quot;20303&quot; value=&quot;Brigetta Craft&quot;/&gt;&lt;property id=&quot;20307&quot; value=&quot;267&quot;/&gt;&lt;property id=&quot;20309&quot; value=&quot;29892&quot;/&gt;&lt;property id=&quot;20312&quot; value=&quot;1&quot;/&gt;&lt;property id=&quot;20601&quot; value=&quot;0&quot;/&gt;&lt;/object&gt;&lt;object type=&quot;3&quot; unique_id=&quot;16261&quot;&gt;&lt;property id=&quot;20148&quot; value=&quot;5&quot;/&gt;&lt;property id=&quot;20300&quot; value=&quot;Slide 9 - &amp;quot;Types of Team Leaders&amp;quot;&quot;/&gt;&lt;property id=&quot;20302&quot; value=&quot;1&quot;/&gt;&lt;property id=&quot;20303&quot; value=&quot;Dr. Kevin Krane&quot;/&gt;&lt;property id=&quot;20307&quot; value=&quot;268&quot;/&gt;&lt;property id=&quot;20309&quot; value=&quot;27907&quot;/&gt;&lt;property id=&quot;20312&quot; value=&quot;1&quot;/&gt;&lt;property id=&quot;20601&quot; value=&quot;0&quot;/&gt;&lt;/object&gt;&lt;object type=&quot;3&quot; unique_id=&quot;16262&quot;&gt;&lt;property id=&quot;20148&quot; value=&quot;5&quot;/&gt;&lt;property id=&quot;20300&quot; value=&quot;Slide 10 - &amp;quot;Slide 5: Types of Team Leaders&amp;quot;&quot;/&gt;&lt;property id=&quot;20302&quot; value=&quot;1&quot;/&gt;&lt;property id=&quot;20303&quot; value=&quot;Dr. Kevin Krane&quot;/&gt;&lt;property id=&quot;20307&quot; value=&quot;269&quot;/&gt;&lt;property id=&quot;20309&quot; value=&quot;27907&quot;/&gt;&lt;property id=&quot;20312&quot; value=&quot;1&quot;/&gt;&lt;property id=&quot;20601&quot; value=&quot;0&quot;/&gt;&lt;/object&gt;&lt;object type=&quot;3&quot; unique_id=&quot;16327&quot;&gt;&lt;property id=&quot;20148&quot; value=&quot;5&quot;/&gt;&lt;property id=&quot;20300&quot; value=&quot;Slide 11 - &amp;quot;Effective Team Leaders&amp;quot;&quot;/&gt;&lt;property id=&quot;20302&quot; value=&quot;1&quot;/&gt;&lt;property id=&quot;20303&quot; value=&quot;Dr. Kevin Krane&quot;/&gt;&lt;property id=&quot;20307&quot; value=&quot;270&quot;/&gt;&lt;property id=&quot;20309&quot; value=&quot;27907&quot;/&gt;&lt;property id=&quot;20312&quot; value=&quot;1&quot;/&gt;&lt;property id=&quot;20601&quot; value=&quot;0&quot;/&gt;&lt;/object&gt;&lt;object type=&quot;3&quot; unique_id=&quot;16396&quot;&gt;&lt;property id=&quot;20148&quot; value=&quot;5&quot;/&gt;&lt;property id=&quot;20300&quot; value=&quot;Slide 12 - &amp;quot;Defining the Plan&amp;quot;&quot;/&gt;&lt;property id=&quot;20302&quot; value=&quot;1&quot;/&gt;&lt;property id=&quot;20303&quot; value=&quot;Dr. Kevin Krane&quot;/&gt;&lt;property id=&quot;20307&quot; value=&quot;271&quot;/&gt;&lt;property id=&quot;20309&quot; value=&quot;27907&quot;/&gt;&lt;property id=&quot;20312&quot; value=&quot;1&quot;/&gt;&lt;property id=&quot;20601&quot; value=&quot;0&quot;/&gt;&lt;/object&gt;&lt;object type=&quot;3&quot; unique_id=&quot;16397&quot;&gt;&lt;property id=&quot;20148&quot; value=&quot;5&quot;/&gt;&lt;property id=&quot;20300&quot; value=&quot;Slide 13 - &amp;quot;Slide 7: Defining the Plan&amp;quot;&quot;/&gt;&lt;property id=&quot;20302&quot; value=&quot;1&quot;/&gt;&lt;property id=&quot;20303&quot; value=&quot;Dr. Kevin Krane&quot;/&gt;&lt;property id=&quot;20307&quot; value=&quot;272&quot;/&gt;&lt;property id=&quot;20309&quot; value=&quot;27907&quot;/&gt;&lt;property id=&quot;20312&quot; value=&quot;1&quot;/&gt;&lt;property id=&quot;20601&quot; value=&quot;0&quot;/&gt;&lt;/object&gt;&lt;object type=&quot;3&quot; unique_id=&quot;16474&quot;&gt;&lt;property id=&quot;20148&quot; value=&quot;5&quot;/&gt;&lt;property id=&quot;20300&quot; value=&quot;Slide 14 - &amp;quot;Case Study&amp;quot;&quot;/&gt;&lt;property id=&quot;20302&quot; value=&quot;1&quot;/&gt;&lt;property id=&quot;20303&quot; value=&quot;Dr. Kevin Krane&quot;/&gt;&lt;property id=&quot;20307&quot; value=&quot;273&quot;/&gt;&lt;property id=&quot;20309&quot; value=&quot;27907&quot;/&gt;&lt;property id=&quot;20312&quot; value=&quot;1&quot;/&gt;&lt;property id=&quot;20601&quot; value=&quot;0&quot;/&gt;&lt;/object&gt;&lt;object type=&quot;3&quot; unique_id=&quot;16475&quot;&gt;&lt;property id=&quot;20148&quot; value=&quot;5&quot;/&gt;&lt;property id=&quot;20300&quot; value=&quot;Slide 15 - &amp;quot;Slide 8: Case Study Discussion&amp;quot;&quot;/&gt;&lt;property id=&quot;20302&quot; value=&quot;1&quot;/&gt;&lt;property id=&quot;20303&quot; value=&quot;Dr. Kevin Krane&quot;/&gt;&lt;property id=&quot;20307&quot; value=&quot;274&quot;/&gt;&lt;property id=&quot;20309&quot; value=&quot;27907&quot;/&gt;&lt;property id=&quot;20312&quot; value=&quot;1&quot;/&gt;&lt;property id=&quot;20601&quot; value=&quot;0&quot;/&gt;&lt;/object&gt;&lt;object type=&quot;3&quot; unique_id=&quot;16539&quot;&gt;&lt;property id=&quot;20148&quot; value=&quot;5&quot;/&gt;&lt;property id=&quot;20300&quot; value=&quot;Slide 16 - &amp;quot;Assigning Tasks and Responsibilities (Slide 9)&amp;quot;&quot;/&gt;&lt;property id=&quot;20302&quot; value=&quot;1&quot;/&gt;&lt;property id=&quot;20303&quot; value=&quot;Dr. Kevin Krane&quot;/&gt;&lt;property id=&quot;20307&quot; value=&quot;275&quot;/&gt;&lt;property id=&quot;20309&quot; value=&quot;27907&quot;/&gt;&lt;property id=&quot;20312&quot; value=&quot;1&quot;/&gt;&lt;property id=&quot;20601&quot; value=&quot;0&quot;/&gt;&lt;/object&gt;&lt;object type=&quot;3&quot; unique_id=&quot;16606&quot;&gt;&lt;property id=&quot;20148&quot; value=&quot;5&quot;/&gt;&lt;property id=&quot;20300&quot; value=&quot;Slide 17 - &amp;quot;Slide 9: Assigning Tasks &amp;amp; Responsibilities&amp;quot;&quot;/&gt;&lt;property id=&quot;20302&quot; value=&quot;1&quot;/&gt;&lt;property id=&quot;20303&quot; value=&quot;Dr. Kevin Krane&quot;/&gt;&lt;property id=&quot;20307&quot; value=&quot;276&quot;/&gt;&lt;property id=&quot;20309&quot; value=&quot;27907&quot;/&gt;&lt;property id=&quot;20312&quot; value=&quot;1&quot;/&gt;&lt;property id=&quot;20601&quot; value=&quot;0&quot;/&gt;&lt;/object&gt;&lt;object type=&quot;3&quot; unique_id=&quot;16722&quot;&gt;&lt;property id=&quot;20148&quot; value=&quot;5&quot;/&gt;&lt;property id=&quot;20300&quot; value=&quot;Slide 18 - &amp;quot;Sharing the Plan: Briefs (Slide 10) &amp;quot;&quot;/&gt;&lt;property id=&quot;20302&quot; value=&quot;1&quot;/&gt;&lt;property id=&quot;20303&quot; value=&quot;Dr. Kevin Krane&quot;/&gt;&lt;property id=&quot;20307&quot; value=&quot;278&quot;/&gt;&lt;property id=&quot;20309&quot; value=&quot;27907&quot;/&gt;&lt;property id=&quot;20312&quot; value=&quot;1&quot;/&gt;&lt;property id=&quot;20601&quot; value=&quot;0&quot;/&gt;&lt;/object&gt;&lt;object type=&quot;3&quot; unique_id=&quot;16723&quot;&gt;&lt;property id=&quot;20148&quot; value=&quot;5&quot;/&gt;&lt;property id=&quot;20300&quot; value=&quot;Slide 19 - &amp;quot;Slide 10: Briefs Video&amp;quot;&quot;/&gt;&lt;property id=&quot;20302&quot; value=&quot;1&quot;/&gt;&lt;property id=&quot;20303&quot; value=&quot;Brigetta Craft&quot;/&gt;&lt;property id=&quot;20307&quot; value=&quot;277&quot;/&gt;&lt;property id=&quot;20309&quot; value=&quot;29892&quot;/&gt;&lt;property id=&quot;20312&quot; value=&quot;1&quot;/&gt;&lt;property id=&quot;20601&quot; value=&quot;0&quot;/&gt;&lt;/object&gt;&lt;object type=&quot;3&quot; unique_id=&quot;16899&quot;&gt;&lt;property id=&quot;20148&quot; value=&quot;5&quot;/&gt;&lt;property id=&quot;20300&quot; value=&quot;Slide 20 - &amp;quot;Slide 10: Briefs Video Discussion&amp;quot;&quot;/&gt;&lt;property id=&quot;20302&quot; value=&quot;1&quot;/&gt;&lt;property id=&quot;20303&quot; value=&quot;Brigetta Craft&quot;/&gt;&lt;property id=&quot;20307&quot; value=&quot;279&quot;/&gt;&lt;property id=&quot;20309&quot; value=&quot;29892&quot;/&gt;&lt;property id=&quot;20312&quot; value=&quot;1&quot;/&gt;&lt;property id=&quot;20601&quot; value=&quot;0&quot;/&gt;&lt;/object&gt;&lt;object type=&quot;3&quot; unique_id=&quot;16978&quot;&gt;&lt;property id=&quot;20148&quot; value=&quot;5&quot;/&gt;&lt;property id=&quot;20300&quot; value=&quot;Slide 21 - &amp;quot;Briefing Checklist Tool (Slide 11)&amp;quot;&quot;/&gt;&lt;property id=&quot;20302&quot; value=&quot;1&quot;/&gt;&lt;property id=&quot;20303&quot; value=&quot;Dr. Kevin Krane&quot;/&gt;&lt;property id=&quot;20307&quot; value=&quot;280&quot;/&gt;&lt;property id=&quot;20309&quot; value=&quot;27907&quot;/&gt;&lt;property id=&quot;20312&quot; value=&quot;1&quot;/&gt;&lt;property id=&quot;20601&quot; value=&quot;0&quot;/&gt;&lt;/object&gt;&lt;object type=&quot;3&quot; unique_id=&quot;17060&quot;&gt;&lt;property id=&quot;20148&quot; value=&quot;5&quot;/&gt;&lt;property id=&quot;20300&quot; value=&quot;Slide 22 - &amp;quot;Slide 12: Briefing Exercise&amp;quot;&quot;/&gt;&lt;property id=&quot;20302&quot; value=&quot;1&quot;/&gt;&lt;property id=&quot;20303&quot; value=&quot;Brigetta Craft&quot;/&gt;&lt;property id=&quot;20307&quot; value=&quot;281&quot;/&gt;&lt;property id=&quot;20309&quot; value=&quot;29892&quot;/&gt;&lt;property id=&quot;20312&quot; value=&quot;1&quot;/&gt;&lt;property id=&quot;20601&quot; value=&quot;0&quot;/&gt;&lt;/object&gt;&lt;object type=&quot;3&quot; unique_id=&quot;17145&quot;&gt;&lt;property id=&quot;20148&quot; value=&quot;5&quot;/&gt;&lt;property id=&quot;20300&quot; value=&quot;Slide 23 - &amp;quot;Monitoring &amp;amp; Modifying the Plan: Huddle&amp;quot;&quot;/&gt;&lt;property id=&quot;20302&quot; value=&quot;1&quot;/&gt;&lt;property id=&quot;20303&quot; value=&quot;Dr. Kevin Krane&quot;/&gt;&lt;property id=&quot;20307&quot; value=&quot;282&quot;/&gt;&lt;property id=&quot;20309&quot; value=&quot;27907&quot;/&gt;&lt;property id=&quot;20312&quot; value=&quot;1&quot;/&gt;&lt;property id=&quot;20601&quot; value=&quot;0&quot;/&gt;&lt;/object&gt;&lt;object type=&quot;3&quot; unique_id=&quot;17233&quot;&gt;&lt;property id=&quot;20148&quot; value=&quot;5&quot;/&gt;&lt;property id=&quot;20300&quot; value=&quot;Slide 24 - &amp;quot;Slide 13: Huddle Video&amp;quot;&quot;/&gt;&lt;property id=&quot;20302&quot; value=&quot;1&quot;/&gt;&lt;property id=&quot;20303&quot; value=&quot;Brigetta Craft&quot;/&gt;&lt;property id=&quot;20307&quot; value=&quot;283&quot;/&gt;&lt;property id=&quot;20309&quot; value=&quot;29892&quot;/&gt;&lt;property id=&quot;20312&quot; value=&quot;1&quot;/&gt;&lt;property id=&quot;20601&quot; value=&quot;0&quot;/&gt;&lt;/object&gt;&lt;object type=&quot;3&quot; unique_id=&quot;17324&quot;&gt;&lt;property id=&quot;20148&quot; value=&quot;5&quot;/&gt;&lt;property id=&quot;20300&quot; value=&quot;Slide 25 - &amp;quot;Slide 13: Huddle Video Discussion&amp;quot;&quot;/&gt;&lt;property id=&quot;20302&quot; value=&quot;1&quot;/&gt;&lt;property id=&quot;20303&quot; value=&quot;Brigetta Craft&quot;/&gt;&lt;property id=&quot;20307&quot; value=&quot;284&quot;/&gt;&lt;property id=&quot;20309&quot; value=&quot;29892&quot;/&gt;&lt;property id=&quot;20312&quot; value=&quot;1&quot;/&gt;&lt;property id=&quot;20601&quot; value=&quot;0&quot;/&gt;&lt;/object&gt;&lt;object type=&quot;3&quot; unique_id=&quot;17418&quot;&gt;&lt;property id=&quot;20148&quot; value=&quot;5&quot;/&gt;&lt;property id=&quot;20300&quot; value=&quot;Slide 26 - &amp;quot;Reviewing the Team’s Performance: Debrief&amp;quot;&quot;/&gt;&lt;property id=&quot;20302&quot; value=&quot;1&quot;/&gt;&lt;property id=&quot;20303&quot; value=&quot;Dr. Kevin Krane&quot;/&gt;&lt;property id=&quot;20307&quot; value=&quot;285&quot;/&gt;&lt;property id=&quot;20309&quot; value=&quot;27907&quot;/&gt;&lt;property id=&quot;20312&quot; value=&quot;1&quot;/&gt;&lt;property id=&quot;20601&quot; value=&quot;0&quot;/&gt;&lt;/object&gt;&lt;object type=&quot;3&quot; unique_id=&quot;17515&quot;&gt;&lt;property id=&quot;20148&quot; value=&quot;5&quot;/&gt;&lt;property id=&quot;20300&quot; value=&quot;Slide 27 - &amp;quot;Debrief Checklist&amp;quot;&quot;/&gt;&lt;property id=&quot;20302&quot; value=&quot;1&quot;/&gt;&lt;property id=&quot;20303&quot; value=&quot;Dr. Kevin Krane&quot;/&gt;&lt;property id=&quot;20307&quot; value=&quot;286&quot;/&gt;&lt;property id=&quot;20309&quot; value=&quot;27907&quot;/&gt;&lt;property id=&quot;20312&quot; value=&quot;1&quot;/&gt;&lt;property id=&quot;20601&quot; value=&quot;0&quot;/&gt;&lt;/object&gt;&lt;object type=&quot;3&quot; unique_id=&quot;17615&quot;&gt;&lt;property id=&quot;20148&quot; value=&quot;5&quot;/&gt;&lt;property id=&quot;20300&quot; value=&quot;Slide 28 - &amp;quot;Slide 16: Debrief Video&amp;quot;&quot;/&gt;&lt;property id=&quot;20302&quot; value=&quot;1&quot;/&gt;&lt;property id=&quot;20303&quot; value=&quot;Dr. Kevin Krane&quot;/&gt;&lt;property id=&quot;20307&quot; value=&quot;287&quot;/&gt;&lt;property id=&quot;20309&quot; value=&quot;27907&quot;/&gt;&lt;property id=&quot;20312&quot; value=&quot;1&quot;/&gt;&lt;property id=&quot;20601&quot; value=&quot;0&quot;/&gt;&lt;/object&gt;&lt;object type=&quot;3&quot; unique_id=&quot;17718&quot;&gt;&lt;property id=&quot;20148&quot; value=&quot;5&quot;/&gt;&lt;property id=&quot;20300&quot; value=&quot;Slide 29 - &amp;quot;Slide 16: Debrief Video Discussion&amp;quot;&quot;/&gt;&lt;property id=&quot;20302&quot; value=&quot;1&quot;/&gt;&lt;property id=&quot;20303&quot; value=&quot;Brigetta Craft&quot;/&gt;&lt;property id=&quot;20307&quot; value=&quot;288&quot;/&gt;&lt;property id=&quot;20309&quot; value=&quot;29892&quot;/&gt;&lt;property id=&quot;20312&quot; value=&quot;1&quot;/&gt;&lt;property id=&quot;20601&quot; value=&quot;0&quot;/&gt;&lt;/object&gt;&lt;object type=&quot;3&quot; unique_id=&quot;17894&quot;&gt;&lt;property id=&quot;20148&quot; value=&quot;5&quot;/&gt;&lt;property id=&quot;20300&quot; value=&quot;Slide 30 - &amp;quot;Facilitating Conflict Resolution&amp;quot;&quot;/&gt;&lt;property id=&quot;20302&quot; value=&quot;1&quot;/&gt;&lt;property id=&quot;20303&quot; value=&quot;Dr. Kevin Krane&quot;/&gt;&lt;property id=&quot;20307&quot; value=&quot;289&quot;/&gt;&lt;property id=&quot;20309&quot; value=&quot;27907&quot;/&gt;&lt;property id=&quot;20312&quot; value=&quot;1&quot;/&gt;&lt;property id=&quot;20601&quot; value=&quot;0&quot;/&gt;&lt;/object&gt;&lt;object type=&quot;3&quot; unique_id=&quot;18003&quot;&gt;&lt;property id=&quot;20148&quot; value=&quot;5&quot;/&gt;&lt;property id=&quot;20300&quot; value=&quot;Slide 31 - &amp;quot;Promoting &amp;amp; Modeling Teamwork&amp;quot;&quot;/&gt;&lt;property id=&quot;20302&quot; value=&quot;1&quot;/&gt;&lt;property id=&quot;20303&quot; value=&quot;Dr. Kevin Krane&quot;/&gt;&lt;property id=&quot;20307&quot; value=&quot;290&quot;/&gt;&lt;property id=&quot;20309&quot; value=&quot;27907&quot;/&gt;&lt;property id=&quot;20312&quot; value=&quot;1&quot;/&gt;&lt;property id=&quot;20601&quot; value=&quot;0&quot;/&gt;&lt;/object&gt;&lt;object type=&quot;3&quot; unique_id=&quot;18152&quot;&gt;&lt;property id=&quot;20148&quot; value=&quot;5&quot;/&gt;&lt;property id=&quot;20300&quot; value=&quot;Slide 32 - &amp;quot;Slide 19: Team Formation Video&amp;quot;&quot;/&gt;&lt;property id=&quot;20302&quot; value=&quot;1&quot;/&gt;&lt;property id=&quot;20303&quot; value=&quot;Dr. Kevin Krane&quot;/&gt;&lt;property id=&quot;20307&quot; value=&quot;291&quot;/&gt;&lt;property id=&quot;20309&quot; value=&quot;27907&quot;/&gt;&lt;property id=&quot;20312&quot; value=&quot;1&quot;/&gt;&lt;property id=&quot;20601&quot; value=&quot;0&quot;/&gt;&lt;/object&gt;&lt;object type=&quot;3&quot; unique_id=&quot;18153&quot;&gt;&lt;property id=&quot;20148&quot; value=&quot;5&quot;/&gt;&lt;property id=&quot;20300&quot; value=&quot;Slide 33 - &amp;quot;Slide 19: Video Discussion&amp;quot;&quot;/&gt;&lt;property id=&quot;20302&quot; value=&quot;1&quot;/&gt;&lt;property id=&quot;20303&quot; value=&quot;Brigetta Craft&quot;/&gt;&lt;property id=&quot;20307&quot; value=&quot;292&quot;/&gt;&lt;property id=&quot;20309&quot; value=&quot;29892&quot;/&gt;&lt;property id=&quot;20312&quot; value=&quot;1&quot;/&gt;&lt;property id=&quot;20601&quot; value=&quot;0&quot;/&gt;&lt;/object&gt;&lt;object type=&quot;3&quot; unique_id=&quot;18378&quot;&gt;&lt;property id=&quot;20148&quot; value=&quot;5&quot;/&gt;&lt;property id=&quot;20300&quot; value=&quot;Slide 34 - &amp;quot;Tools &amp;amp; Strategies Summary&amp;quot;&quot;/&gt;&lt;property id=&quot;20302&quot; value=&quot;1&quot;/&gt;&lt;property id=&quot;20303&quot; value=&quot;Brigetta Craft&quot;/&gt;&lt;property id=&quot;20307&quot; value=&quot;293&quot;/&gt;&lt;property id=&quot;20309&quot; value=&quot;29892&quot;/&gt;&lt;property id=&quot;20312&quot; value=&quot;1&quot;/&gt;&lt;property id=&quot;20601&quot; value=&quot;0&quot;/&gt;&lt;/object&gt;&lt;object type=&quot;3&quot; unique_id=&quot;24155&quot;&gt;&lt;property id=&quot;20148&quot; value=&quot;5&quot;/&gt;&lt;property id=&quot;20300&quot; value=&quot;Slide 35 - &amp;quot;Slide 21: Applying TeamSTEPPS Exercise&amp;quot;&quot;/&gt;&lt;property id=&quot;20302&quot; value=&quot;1&quot;/&gt;&lt;property id=&quot;20303&quot; value=&quot;Brigetta Craft&quot;/&gt;&lt;property id=&quot;20307&quot; value=&quot;294&quot;/&gt;&lt;property id=&quot;20309&quot; value=&quot;29892&quot;/&gt;&lt;property id=&quot;20312&quot; value=&quot;1&quot;/&gt;&lt;property id=&quot;20601&quot; value=&quot;0&quot;/&gt;&lt;/object&gt;&lt;object type=&quot;3&quot; unique_id=&quot;24156&quot;&gt;&lt;property id=&quot;20148&quot; value=&quot;5&quot;/&gt;&lt;property id=&quot;20300&quot; value=&quot;Slide 36 - &amp;quot;Module 4 Summary&amp;quot;&quot;/&gt;&lt;property id=&quot;20302&quot; value=&quot;1&quot;/&gt;&lt;property id=&quot;20303&quot; value=&quot;Brigetta Craft&quot;/&gt;&lt;property id=&quot;20307&quot; value=&quot;295&quot;/&gt;&lt;property id=&quot;20309&quot; value=&quot;29892&quot;/&gt;&lt;property id=&quot;20312&quot; value=&quot;1&quot;/&gt;&lt;property id=&quot;20601&quot; value=&quot;0&quot;/&gt;&lt;/object&gt;&lt;object type=&quot;3&quot; unique_id=&quot;24157&quot;&gt;&lt;property id=&quot;20148&quot; value=&quot;5&quot;/&gt;&lt;property id=&quot;20300&quot; value=&quot;Slide 37 - &amp;quot;Module 4 Conclusion&amp;quot;&quot;/&gt;&lt;property id=&quot;20302&quot; value=&quot;1&quot;/&gt;&lt;property id=&quot;20303&quot; value=&quot;Brigetta Craft&quot;/&gt;&lt;property id=&quot;20307&quot; value=&quot;296&quot;/&gt;&lt;property id=&quot;20309&quot; value=&quot;29892&quot;/&gt;&lt;property id=&quot;20312&quot; value=&quot;1&quot;/&gt;&lt;property id=&quot;20601&quot; value=&quot;0&quot;/&gt;&lt;/object&gt;&lt;object type=&quot;3&quot; unique_id=&quot;24159&quot;&gt;&lt;property id=&quot;20148&quot; value=&quot;5&quot;/&gt;&lt;property id=&quot;20300&quot; value=&quot;Slide 6 - &amp;quot;Slide 2: Leadership Exercise&amp;quot;&quot;/&gt;&lt;property id=&quot;20302&quot; value=&quot;1&quot;/&gt;&lt;property id=&quot;20303&quot; value=&quot;Brigetta Craft&quot;/&gt;&lt;property id=&quot;20307&quot; value=&quot;297&quot;/&gt;&lt;property id=&quot;20309&quot; value=&quot;29892&quot;/&gt;&lt;property id=&quot;20312&quot; value=&quot;1&quot;/&gt;&lt;property id=&quot;20601&quot; value=&quot;0&quot;/&gt;&lt;/object&gt;&lt;/object&gt;&lt;object type=&quot;8&quot; unique_id=&quot;10014&quot;&gt;&lt;/object&gt;&lt;object type=&quot;4&quot; unique_id=&quot;27904&quot;&gt;&lt;object type=&quot;5&quot; unique_id=&quot;27907&quot;&gt;&lt;property id=&quot;20000&quot; value=&quot;0&quot;/&gt;&lt;property id=&quot;20149&quot; value=&quot;Dr. Kevin Krane&quot;/&gt;&lt;property id=&quot;20150&quot; value=&quot;Professor of Medicine, Tulane University&quot;/&gt;&lt;property id=&quot;20151&quot; value=&quot;Krane_88.png&quot;/&gt;&lt;property id=&quot;20155&quot; value=&quot;Dr. Krane is Professor of Medicine and Vice Dean for Academic Affairs at Tulane University School of Medicine where he is responsible for medical student education.   A nephrologist by training, he is a master TeamSTEPPS trainer and Director of Team Training at Tulane’s Center for Patient Safety and Advanced Medical Simulation, one of the 6 TeamSTEPPS National Implementation sites.&amp;#x0D;&amp;#x0A;&quot;/&gt;&lt;/object&gt;&lt;object type=&quot;5&quot; unique_id=&quot;29892&quot;&gt;&lt;property id=&quot;20149&quot; value=&quot;Brigetta Craft&quot;/&gt;&lt;property id=&quot;20150&quot; value=&quot;RN, MSN, DNP&quot;/&gt;&lt;property id=&quot;20151&quot; value=&quot;Brigetta_Headshot_88.png&quot;/&gt;&lt;/object&gt;&lt;/object&gt;&lt;object type=&quot;10&quot; unique_id=&quot;27905&quot;&gt;&lt;object type=&quot;11&quot; unique_id=&quot;27906&quot;&gt;&lt;property id=&quot;20180&quot; value=&quot;0&quot;/&gt;&lt;property id=&quot;20181&quot; value=&quot;2&quot;/&gt;&lt;property id=&quot;20183&quot; value=&quot;1&quot;/&gt;&lt;/object&gt;&lt;object type=&quot;12&quot; unique_id=&quot;27908&quot;&gt;&lt;/object&gt;&lt;/object&gt;&lt;/object&gt;&lt;/database&gt;"/>
  <p:tag name="MMPROD_TAG_VCONFIG" val="PD94bWwgdmVyc2lvbj0iMS4wIj8+DQo8Y29uZmlndXJhdGlvbj4NCgk8YnJhbmRpbmc+DQoJCTx1aWZvbnQgbmFtZT0iRk9OVF9OT1RFU19URVhUIiB2YWx1ZT0iVmVyZGFuYSw5LGZhbHNlLGZhbHNlLGZhbHNlIi8+DQoJPC9icmFuZGluZz4NCgk8Y29sb3JzPg0KCQk8dWljb2xvciBuYW1lPSJwcmltYXJ5IiB2YWx1ZT0iMHgyMTU5NjgiLz4NCgkJPHVpY29sb3IgbmFtZT0iZ2xvdyIgdmFsdWU9IjB4NjA5NzczIi8+DQoJCTx1aWNvbG9yIG5hbWU9InRleHQiIHZhbHVlPSIweEY1RkJGQyIvPg0KCQk8dWljb2xvciBuYW1lPSJsaWdodCIgdmFsdWU9IjB4NEU1RDYwIi8+DQoJCTx1aWNvbG9yIG5hbWU9InNoYWRvdyIgdmFsdWU9IjB4MDAwMDAwIi8+DQoJCTx1aWNvbG9yIG5hbWU9ImJhY2tncm91bmQiIHZhbHVlPSIweDk5OTk5OSIvPg0KCTwvY29sb3JzPg0KCTxsYXlvdXQ+DQoJCTx1aXNob3cgbmFtZT0icHJlc2VudGF0aW9udGl0bGUiIHZhbHVlPSJ0cnVlIi8+PHVpc2hvdyBuYW1lPSJwcmVzZW50ZXJwaG90byIgdmFsdWU9InRydWUiLz48dWlzaG93IG5hbWU9InByZXNlbnRlcm5hbWUiIHZhbHVlPSJ0cnVlIi8+PHVpc2hvdyBuYW1lPSJwcmVzZW50ZXJ0aXRsZSIgdmFsdWU9InRydWUiLz48dWlzaG93IG5hbWU9InByZXNlbnRlcmVtYWlsIiB2YWx1ZT0iZmFsc2UiLz48dWlzaG93IG5hbWU9InByZXNlbnRlcmJpbyIgdmFsdWU9InRydWUiLz48dWlzaG93IG5hbWU9ImNvbXBhbnlsb2dvIiB2YWx1ZT0iZmFsc2UiLz48dWlzaG93IG5hbWU9InNpZGViYXIiIHZhbHVlPSJ0cnVlIi8+PHVpc2hvdyBuYW1lPSJvdXRsaW5lIiB2YWx1ZT0idHJ1ZSIvPjx1aXNob3cgbmFtZT0idGh1bWJuYWlsIiB2YWx1ZT0iZmFsc2UiLz4NCgkJPHVpc2hvdyBuYW1lPSJub3RlcyIgdmFsdWU9InRydWUiLz48dWlzaG93IG5hbWU9InNlYXJjaCIgdmFsdWU9ImZhbHNlIi8+PHVpc2hvdyBuYW1lPSJxdWl6IiB2YWx1ZT0iZmFsc2UiLz48dWlzaG93IG5hbWU9ImF0dGFjaG1lbnRzIiB2YWx1ZT0idHJ1ZSIvPjx1aXNob3cgbmFtZT0idXRpbHMiIHZhbHVlPSJ0cnVlIi8+PHVpc2hvdyBuYW1lPSJ2b2x1bWUiIHZhbHVlPSJ0cnVlIi8+PHVpc2hvdyBuYW1lPSJwbGF5YmFyIiB2YWx1ZT0idHJ1ZSIvPjx1aXNob3cgbmFtZT0idGFsa2luZ2hlYWQiIHZhbHVlPSJ0cnVlIi8+PHVpc2hvdyBuYW1lPSJzaWRlYmFyb25yaWdodCIgdmFsdWU9InRydWUiLz48dWlzaG93IG5hbWU9InZpZXdjaGFuZ2UiIHZhbHVlPSJ0cnVlIi8+PHVpc2hvdyBuYW1lPSJhbHdheXNTY3J1bmNoIiB2YWx1ZT0iZmFsc2UiLz48dWlzaG93IG5hbWU9ImluaXRpYWxkaXNwbGF5bW9kZWlzbm9ybWFsIiB2YWx1ZT0idHJ1ZSIvPjx1aXJlcGxhY2UgbmFtZT0ibG9nbyIgdmFsdWU9IiIvPjx1aXJlcGxhY2UgbmFtZT0iYmdpbWFnZSIgdmFsdWU9IiIvPjx1aXJlcGxhY2UgbmFtZT0iaW5pdGlhbHRhYiIgdmFsdWU9Im91dGxpbmUiLz48dWlzaG93IG5hbWU9ImNjdGV4dGhpZ2hsaWdodGluZyIgdmFsdWU9InRydWUiLz4NCgk8L2xheW91dD4NCgk8cHJlbG9hZGVyPjxzZXRCb29sIG5hbWU9ImRpc2FibGVBc3NldFByZWxvYWRlciIgdmFsdWU9InRydWUiLz48L3ByZWxvYWRlcj48bGFuZ3VhZ2UgaWQ9ImVu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lNsaWRlICVuIi8+DQoJCTwhLS0gc3Vic3RpdHV0aW9uOiAlbiA9PSBzbGlkZSBudW1iZXIgLS0+DQoJCTwhLS0gc3Vic3RpdHV0aW9uOiAldCA9PSB0b3RhbCBzbGlkZSBjb3VudCAtLT4NCgkJPHVpdGV4dCBuYW1lPSJTQ1JVQkJBUlNUQVRVU19TTElERUlORk8iIHZhbHVlPSJTbGlkZSAlbiAvICV0IHwgIi8+DQoJCTx1aXRleHQgbmFtZT0iU0NSVUJCQVJTVEFUVVNfU1RPUFBFRCIgdmFsdWU9IlN0b3BwZWQiLz4NCgkJPHVpdGV4dCBuYW1lPSJTQ1JVQkJBUlNUQVRVU19QTEFZSU5HIiB2YWx1ZT0iUGxheWluZyIvPg0KCQk8dWl0ZXh0IG5hbWU9IlNDUlVCQkFSU1RBVFVTX05PQVVESU8iIHZhbHVlPSJObyBBdWRpbyIvPg0KCQk8dWl0ZXh0IG5hbWU9IlNDUlVCQkFSU1RBVFVTX1ZJRFBMQVlJTkciIHZhbHVlPSJWaWRlbyBQbGF5aW5nIi8+DQoJCTx1aXRleHQgbmFtZT0iU0NSVUJCQVJTVEFUVVNfTE9BRElORyIgdmFsdWU9IkxvYWRpbmciLz4NCgkJPHVpdGV4dCBuYW1lPSJTQ1JVQkJBUlNUQVRVU19CVUZGRVJJTkciIHZhbHVlPSJCdWZmZXJpbmciLz4NCgkJPHVpdGV4dCBuYW1lPSJTQ1JVQkJBUlNUQVRVU19RVUVTVElPTiIgdmFsdWU9IkFuc3dlciBRdWVzdGlvbiIvPg0KCQk8dWl0ZXh0IG5hbWU9IlNDUlVCQkFSU1RBVFVTX1JFVklFV1FVSVoiIHZhbHVlPSJSZXZpZXdpbmcgUXVpeiIvPg0KCQk8IS0tIHN1YnN0aXR1dGlvbjogJW0gPT0gbWludXRlcyByZW1haW5pbmcgLS0+DQoJCTwhLS0gc3Vic3RpdHV0aW9uOiAlcyA9PSBzZWNvbmRzIHJlbWFpbmluZyAtLT4NCgkJPHVpdGV4dCBuYW1lPSJFTEFQU0VEIiB2YWx1ZT0iJW0gTWludXRlcyAlcyBTZWNvbmRzIFJlbWFpbmluZyIvPg0KCQk8dWl0ZXh0IG5hbWU9Ik5PVEZPVU5EIiB2YWx1ZT0iTm90aGluZyBGb3VuZCIvPg0KCQk8dWl0ZXh0IG5hbWU9IkFUVEFDSE1FTlRTIiB2YWx1ZT0iQXR0YWNobWVudHM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YWN0Ii8+DQoJCTx1aXRleHQgbmFtZT0iVEFCX1FVSVoiIHZhbHVlPSJRdWl6Ii8+DQoJCTx1aXRleHQgbmFtZT0iVEFCX09VVExJTkUiIHZhbHVlPSJPdXRsaW5lIi8+DQoJCTx1aXRleHQgbmFtZT0iVEFCX1RIVU1CIiB2YWx1ZT0iVGh1bWIiLz4NCgkJPHVpdGV4dCBuYW1lPSJUQUJfTk9URVMiIHZhbHVlPSJOb3RlcyIvPg0KCQk8dWl0ZXh0IG5hbWU9IlRBQl9TRUFSQ0giIHZhbHVlPSJTZWFyY2giLz4NCgkJPHVpdGV4dCBuYW1lPSJTTElERV9IRUFESU5HIiB2YWx1ZT0iU2xpZGUgVGl0bGUiLz4NCgkJPHVpdGV4dCBuYW1lPSJEVVJBVElPTl9IRUFESU5HIiB2YWx1ZT0iRHVyYXRpb24iLz4NCgkJPHVpdGV4dCBuYW1lPSJTRUFSQ0hfSEVBRElORyIgdmFsdWU9IlNlYXJjaCBmb3IgdGV4dDoiLz4NCgkJPHVpdGV4dCBuYW1lPSJUSFVNQl9IRUFESU5HIiB2YWx1ZT0iU2xpZGUiLz4NCgkJPHVpdGV4dCBuYW1lPSJUSFVNQl9JTkZPIiB2YWx1ZT0iU2xpZGUgVGl0bGUvRHVyYXRpb24iLz4NCgkJPHVpdGV4dCBuYW1lPSJBVFRBQ0hOQU1FX0hFQURJTkciIHZhbHVlPSJGaWxlIE5hbWUiLz4NCgkJPHVpdGV4dCBuYW1lPSJBVFRBQ0hTSVpFX0hFQURJTkciIHZhbHVlPSJTaXplIi8+DQoJCTx1aXRleHQgbmFtZT0iU0xJREVfTk9URVMiIHZhbHVlPSJTbGlkZSBOb3RlcyIvPg0KCQk8dWl0ZXh0IG5hbWU9IkNPVVJTRV9TVEFUVVMiIHZhbHVlPSJNb2R1bGUgU3RhdHVzIi8+DQoJCTx1aXRleHQgbmFtZT0iUEFTU0VEX1NUUklORyIgdmFsdWU9IlBhc3NlZCIvPg0KCQk8dWl0ZXh0IG5hbWU9IkZBSUxFRF9TVFJJTkciIHZhbHVlPSJGYWlsZWQiLz4NCgkJPCEtLXF1aXogcG9kIGFuZCBtZXNzYWdlIGJveCB0ZXh0cy0tPg0KCQk8dWl0ZXh0IG5hbWU9IlFVSVpQT0RfUVVJWl9BVFRFTVBUIiB2YWx1ZT0iUXVpeiBBdHRlbXB0OiIvPg0KCQk8dWl0ZXh0IG5hbWU9IlFVSVpQT0RfUVVJWl9BVFRFTVBUX1ZBTFVFIiB2YWx1ZT0iJW4gb2YgJXQiLz4NCgkJPHVpdGV4dCBuYW1lPSJRVUlaUE9EX1FVSVpfU0NPUkUiIHZhbHVlPSJTY29yZWQ6Ii8+DQoJCTx1aXRleHQgbmFtZT0iUVVJWlBPRF9RVUlaX1BBU1NTQ09SRSIgdmFsdWU9IlBhc3NpbmcgU2NvcmU6Ii8+DQoJCTx1aXRleHQgbmFtZT0iUVVJWlBPRF9RVUlaX01BWFNDT1JFIiB2YWx1ZT0iTWF4IFNjb3JlOiIvPg0KCQk8dWl0ZXh0IG5hbWU9IlFVSVpQT0RfUVVFU0FUTVBUX1NUUiIgdmFsdWU9IkF0dGVtcHQ6ICVuIG9mICV0Ii8+DQoJCTx1aXRleHQgbmFtZT0iUVVJWlBPRF9RVUVTVFlQRV9TVFIiIHZhbHVlPSJUeXBlOiAlcyIvPg0KCQk8dWl0ZXh0IG5hbWU9IlFVSVpQT0RfUVVFU1RZUEVfR1JEIiB2YWx1ZT0iR3JhZGVkIi8+DQoJCTx1aXRleHQgbmFtZT0iUVVJWlBPRF9RVUVTVFlQRV9TVlkiIHZhbHVlPSJTdXJ2ZXkiLz4NCgkJPHVpdGV4dCBuYW1lPSJRVUlaUE9EX1FVSVpBVE1QVF9JTkYiIHZhbHVlPSJJbmZpbml0ZSIvPg0KCQk8dWl0ZXh0IG5hbWU9IlFVSVpQT0RfUVVFU0FUTVBUX0lORiIgdmFsdWU9IkluZmluaXRlIi8+DQoJCTx1aXRleHQgbmFtZT0iV0FSTklOR01TR19ZRVNTVFJJTkciIHZhbHVlPSJZZXMiLz4NCgkJPHVpdGV4dCBuYW1lPSJXQVJOSU5HTVNHX05PU1RSSU5HIiB2YWx1ZT0iTm8iLz4NCgkJPHVpdGV4dCBuYW1lPSJXQVJOSU5HTVNHX1RJVExFU1RSSU5HIiB2YWx1ZT0iUXVpeiBOYXZpZ2F0aW9uIFdhcm5pbmciLz4NCgkJPHVpdGV4dCBuYW1lPSJXQVJOSU5HTVNHX01TR1NUUklORyIgdmFsdWU9IlRoZXJlIGFyZSB1bi1hdHRlbXB0ZWQgcXVlc3Rpb25zIGluIHRoaXMgUXVpei4mI3hBOyYjeEE7Q2xpY2tpbmcgWWVzIHdpbGwgdGFrZSB5b3Ugb3V0IG9mIHRoZSBRdWl6LiBDbGljayBObyB0byBjb250aW51ZSB0aGUgUXVpei4iLz4NCgkJPHVpdGV4dCBuYW1lPSJJTkZPUk1BVElPTl9IMjY0X0ZMQVNIUExBWUVSIiB2YWx1ZT0iVGhlIGN1cnJlbnQgdmVyc2lvbiBvZiBGbGFzaCBQbGF5ZXIgaW5zdGFsbGVkIG9uIHlvdXIgbWFjaGluZSBkb2VzIG5vdCBzdXBwb3J0IHRoaXMgdmlkZW8uIENsaWNrIG9uIHRoZSB2aWRlbyBhcmVhIHRvIGRvd25sb2FkIHRoZSBsYXRlc3Q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TaG93IHNpZGViYXIgdG8gcGFydGljaXBhbnRzIi8+DQoJCTx1aXRleHQgbmFtZT0iTVVURSIgdmFsdWU9Ik11dGUiLz4NCgkJPHVpdGV4dCBuYW1lPSJET0NXUkFQX1RJVExFIiB2YWx1ZT0iUHJlc2VudGVyIEZpbGUgQXR0YWNobWVudCIvPg0KCQk8dWl0ZXh0IG5hbWU9IkRPQ1dSQVBfTVNHIiB2YWx1ZT0iU2F2ZSB0byBNeSBDb21wdXRlciIvPg0KCQk8dWl0ZXh0IG5hbWU9IkRPQ1dSQVBfUFJPTVBUIiB2YWx1ZT0iQ2xpY2sgdG8gRG93bmxvYWQiLz4NCgkJPHVpdGV4dCBuYW1lPSJBVFRBQ0hNRU5UX1BSRVZJRVdfV0FSTklOR01TR19USVRMRVNUUklORyIgdmFsdWU9IkF0dGFjaG1lbnQgV2FybmluZyIvPg0KCQk8dWl0ZXh0IG5hbWU9IkFUVEFDSE1FTlRfUFJFVklFV19XQVJOSU5HTVNHIiB2YWx1ZT0iQXR0YWNobWVudHMgZG8gbm90IG9wZW4gaW4gUHJldmlldyBtb2RlLiBQbGVhc2UgdXNlIHB1Ymxpc2ggdG8gc2VlIHRoZSByZXN1bHRzIi8+DQoJCTx1aXRleHQgbmFtZT0iQ09MTEFCX0xPQ0FMX1BMQVlCQUNLX01TRyIgdmFsdWU9IkNvbnRlbnQgaXMgYmVpbmcgcGxheWVkIGxvY2FsbHkuIENvbGxhYm9yYXRpb24gZG9lcyBub3Qgd29yayBpbiB0aGlzIG1vZGUiLz4NCgkJPHVpdGV4dCBuYW1lPSJDT0xMQUJfTE9DQUxfUExBWUJBQ0tfVElUTEUiIHZhbHVlPSJMb2NhbCBQbGF5YmFjayIvPg0KCQk8dWl0ZXh0IG5hbWU9IkNPTExBQl9MT0NBTF9QTEFZQkFDS0JUTiIgdmFsdWU9Ik9rIi8+DQoJPC9sYW5ndWFnZT4NCgk8bGFuZ3VhZ2UgaWQ9ImRl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ZvbGllICVuIi8+DQoJCTwhLS0gc3Vic3RpdHV0aW9uOiAlbiA9PSBzbGlkZSBudW1iZXIgLS0+DQoJCTwhLS0gc3Vic3RpdHV0aW9uOiAldCA9PSB0b3RhbCBzbGlkZSBjb3VudCAtLT4NCgkJPHVpdGV4dCBuYW1lPSJTQ1JVQkJBUlNUQVRVU19TTElERUlORk8iIHZhbHVlPSJGb2xpZSAlbiAvICV0IHwgIi8+DQoJCTx1aXRleHQgbmFtZT0iU0NSVUJCQVJTVEFUVVNfU1RPUFBFRCIgdmFsdWU9IkJlZW5kZXQiLz4NCgkJPHVpdGV4dCBuYW1lPSJTQ1JVQkJBUlNUQVRVU19QTEFZSU5HIiB2YWx1ZT0iV2llZGVyZ2FiZSIvPg0KCQk8dWl0ZXh0IG5hbWU9IlNDUlVCQkFSU1RBVFVTX05PQVVESU8iIHZhbHVlPSJLZWluIEF1ZGlvIi8+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DQoJCTx1aXRleHQgbmFtZT0iU0NSVUJCQVJTVEFUVVNfUkVWSUVXUVVJWiIgdmFsdWU9Ik5vY2htYWxzIGR1cmNoc2VoZW4iLz4NCgkJPCEtLSBzdWJzdGl0dXRpb246ICVtID09IG1pbnV0ZXMgcmVtYWluaW5nIC0tPg0KCQk8IS0tIHN1YnN0aXR1dGlvbjogJXMgPT0gc2Vjb25kcyByZW1haW5pbmcgLS0+DQoJCTx1aXRleHQgbmFtZT0iRUxBUFNFRCIgdmFsdWU9IlJlc3RkYXVlcjogJW0gTWludXRlbiAlcyBTZWt1bmRlbiIvPg0KCQk8dWl0ZXh0IG5hbWU9Ik5PVEZPVU5EIiB2YWx1ZT0iTmljaHRzIGdlZnVuZGVuIi8+DQoJCTx1aXRleHQgbmFtZT0iQVRUQUNITUVOVFMiIHZhbHVlPSJBbmxhZ2VuIi8+DQoJCTwhLS0gc3Vic3RpdHV0aW9uOiAlcCA9PSBjdXJyZW50IHNwZWFrZXIncyB0aXRsZSAtLT4NCgkJPHVpdGV4dCBuYW1lPSJCSU9XSU5fVElUTEUiIHZhbHVlPSJTcHJlY2hlcjogJXAiLz4NCgkJPHVpdGV4dCBuYW1lPSJCSU9CVE5fVElUTEUiIHZhbHVlPSJTcHJlY2hlciIvPg0KCQk8dWl0ZXh0IG5hbWU9IkRJVklERVJCVE5fVElUTEUiIHZhbHVlPSJ8Ii8+DQoJCTx1aXRleHQgbmFtZT0iQ09OVEFDVEJUTl9USVRMRSIgdmFsdWU9IktvbnRha3QiLz4NCgkJPHVpdGV4dCBuYW1lPSJUQUJfUVVJWiIgdmFsdWU9IlF1aXoiLz4NCgkJPHVpdGV4dCBuYW1lPSJUQUJfT1VUTElORSIgdmFsdWU9IlN0cnVrdHVyIi8+DQoJCTx1aXRleHQgbmFtZT0iVEFCX1RIVU1CIiB2YWx1ZT0iTWluaWF0dXIiLz4NCgkJPHVpdGV4dCBuYW1lPSJUQUJfTk9URVMiIHZhbHVlPSJOb3RpemVuIi8+DQoJCTx1aXRleHQgbmFtZT0iVEFCX1NFQVJDSCIgdmFsdWU9IlN1Y2hlbiIvPg0KCQk8dWl0ZXh0IG5hbWU9IlNMSURFX0hFQURJTkciIHZhbHVlPSJGb2xpZW50aXRlbCIvPg0KCQk8dWl0ZXh0IG5hbWU9IkRVUkFUSU9OX0hFQURJTkciIHZhbHVlPSJEYXVlciIvPg0KCQk8dWl0ZXh0IG5hbWU9IlNFQVJDSF9IRUFESU5HIiB2YWx1ZT0iVGV4dCBzdWNoZW46Ii8+DQoJCTx1aXRleHQgbmFtZT0iVEhVTUJfSEVBRElORyIgdmFsdWU9IkZvbGllIi8+DQoJCTx1aXRleHQgbmFtZT0iVEhVTUJfSU5GTyIgdmFsdWU9IkZvbGllbnRpdGVsL0RhdWVyIi8+DQoJCTx1aXRleHQgbmFtZT0iQVRUQUNITkFNRV9IRUFESU5HIiB2YWx1ZT0iRGF0ZWluYW1lIi8+DQoJCTx1aXRleHQgbmFtZT0iQVRUQUNIU0laRV9IRUFESU5HIiB2YWx1ZT0iR3LDtsOfZSIvPg0KCQk8dWl0ZXh0IG5hbWU9IlNMSURFX05PVEVTIiB2YWx1ZT0iRm9saWVubm90aXplbiIvPg0KCQk8dWl0ZXh0IG5hbWU9IkNPVVJTRV9TVEFUVVMiIHZhbHVlPSJNb2R1bHN0YXR1cyIvPg0KCQk8dWl0ZXh0IG5hbWU9IlBBU1NFRF9TVFJJTkciIHZhbHVlPSJFcmZvbGdyZWljaCIvPg0KCQk8dWl0ZXh0IG5hbWU9IkZBSUxFRF9TVFJJTkciIHZhbHVlPSJGZWhsZ2VzY2hsYWdlbiIvPg0KCQk8IS0tcXVpeiBwb2QgYW5kIG1lc3NhZ2UgYm94IHRleHRzLS0+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DQoJCTx1aXRleHQgbmFtZT0iUVVJWlBPRF9RVUVTVFlQRV9TVlkiIHZhbHVlPSJVbWZyYWdlIi8+DQoJCTx1aXRleHQgbmFtZT0iUVVJWlBPRF9RVUlaQVRNUFRfSU5GIiB2YWx1ZT0iVW5lbmRsaWNoIi8+DQoJCTx1aXRleHQgbmFtZT0iUVVJWlBPRF9RVUVTQVRNUFRfSU5GIiB2YWx1ZT0iVW5lbmRsaWNoIi8+DQoJCTx1aXRleHQgbmFtZT0iV0FSTklOR01TR19ZRVNTVFJJTkciIHZhbHVlPSJKYSIvPg0KCQk8dWl0ZXh0IG5hbWU9IldBUk5JTkdNU0dfTk9TVFJJTkciIHZhbHVlPSJOZWluIi8+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EZW4gVGVpbG5laG1lcm4gZGllIFNlaXRlbmxlaXN0ZSBhbnplaWdlbiIvPg0KCQk8dWl0ZXh0IG5hbWU9Ik1VVEUiIHZhbHVlPSJBdXMiLz4NCgkJPHVpdGV4dCBuYW1lPSJET0NXUkFQX1RJVExFIiB2YWx1ZT0iUHJlc2VudGVyLUFuaGFuZyIvPg0KCQk8dWl0ZXh0IG5hbWU9IkRPQ1dSQVBfTVNHIiB2YWx1ZT0iQXVmIG1laW5lbSBBcmJlaXRzcGxhdHogc3BlaWNoZXJuIi8+DQoJCTx1aXRleHQgbmFtZT0iRE9DV1JBUF9QUk9NUFQiIHZhbHVlPSJadW0gSGVydW50ZXJsYWRlbiBrbGlja2VuIi8+DQoJCTx1aXRleHQgbmFtZT0iQVRUQUNITUVOVF9QUkVWSUVXX1dBUk5JTkdNU0dfVElUTEVTVFJJTkciIHZhbHVlPSJXYXJudW5nIGJlaW0gw5ZmZm5lbiB2b24gQW5sYWdlbiIvPg0KCQk8dWl0ZXh0IG5hbWU9IkFUVEFDSE1FTlRfUFJFVklFV19XQVJOSU5HTVNHIiB2YWx1ZT0iQW5ow6RuZ2Uga8O2bm5lbiBuaWNodCBpbSBWb3JzY2hhdS1Nb2R1cyBnZcO2ZmZuZXQgd2VyZGVuLiBWZXJ3ZW5kZW4gU2llIOKAnlZlcsO2ZmZlbnRsaWNoZW7igJwsIHVtIGRpZSBFcmdlYm5pc3NlIGFuenV6ZWlnZW4uIi8+DQoJCTx1aXRleHQgbmFtZT0iQ09MTEFCX0xPQ0FMX1BMQVlCQUNLX01TRyIgdmFsdWU9IkluaGFsdCB3aXJkIGxva2FsIGdlc3BpZWx0LiBadXNhbW1lbmFyYmVpdCBmdW5rdGlvbmllcnQgaW4gZGllc2VtIE1vZHVzIG5pY2h0LiIvPg0KCQk8dWl0ZXh0IG5hbWU9IkNPTExBQl9MT0NBTF9QTEFZQkFDS19USVRMRSIgdmFsdWU9Ikxva2FsZSBXaWVkZXJnYWJlIi8+DQoJCTx1aXRleHQgbmFtZT0iQ09MTEFCX0xPQ0FMX1BMQVlCQUNLQlROIiB2YWx1ZT0iT0siLz4NCgk8L2xhbmd1YWdlPg0KCTxsYW5ndWFnZSBpZD0iZnI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GlhcG9zaXRpdmUgJW4iLz4NCgkJPCEtLSBzdWJzdGl0dXRpb246ICVuID09IHNsaWRlIG51bWJlciAtLT4NCgkJPCEtLSBzdWJzdGl0dXRpb246ICV0ID09IHRvdGFsIHNsaWRlIGNvdW50IC0tPg0KCQk8dWl0ZXh0IG5hbWU9IlNDUlVCQkFSU1RBVFVTX1NMSURFSU5GTyIgdmFsdWU9IkRpYXBvc2l0aXZlICVuIC8gJXQgfCAiLz4NCgkJPHVpdGV4dCBuYW1lPSJTQ1JVQkJBUlNUQVRVU19TVE9QUEVEIiB2YWx1ZT0iQXJyw6p0w6llIi8+DQoJCTx1aXRleHQgbmFtZT0iU0NSVUJCQVJTVEFUVVNfUExBWUlORyIgdmFsdWU9IkxlY3R1cmUiLz4NCgkJPHVpdGV4dCBuYW1lPSJTQ1JVQkJBUlNUQVRVU19OT0FVRElPIiB2YWx1ZT0iUGFzIGRlIHNvbiIvPg0KCQk8dWl0ZXh0IG5hbWU9IlNDUlVCQkFSU1RBVFVTX1ZJRFBMQVlJTkciIHZhbHVlPSJMZWN0dXJlIHZpZMOpbyBlbiBjb3VycyIvPg0KCQk8dWl0ZXh0IG5hbWU9IlNDUlVCQkFSU1RBVFVTX0xPQURJTkciIHZhbHVlPSJDaGFyZ2VtZW50IGVuIGNvdXJzIi8+DQoJCTx1aXRleHQgbmFtZT0iU0NSVUJCQVJTVEFUVVNfQlVGRkVSSU5HIiB2YWx1ZT0iTWlzZSBlbiBtw6ltb2lyZSIvPg0KCQk8dWl0ZXh0IG5hbWU9IlNDUlVCQkFSU1RBVFVTX1FVRVNUSU9OIiB2YWx1ZT0iUsOpcG9uZHJlIMOgIGxhIHF1ZXN0aW9uIi8+DQoJCTx1aXRleHQgbmFtZT0iU0NSVUJCQVJTVEFUVVNfUkVWSUVXUVVJWiIgdmFsdWU9IlLDqXZpc2lvbiBkdSBxdWVzdGlvbm5haXJlIi8+DQoJCTwhLS0gc3Vic3RpdHV0aW9uOiAlbSA9PSBtaW51dGVzIHJlbWFpbmluZyAtLT4NCgkJPCEtLSBzdWJzdGl0dXRpb246ICVzID09IHNlY29uZHMgcmVtYWluaW5nIC0tPg0KCQk8dWl0ZXh0IG5hbWU9IkVMQVBTRUQiIHZhbHVlPSIlbSBtaW51dGVzICVzIHNlY29uZGVzIHJlc3RhbnRlcyIvPg0KCQk8dWl0ZXh0IG5hbWU9Ik5PVEZPVU5EIiB2YWx1ZT0iUmllbiB0cm91dsOpIi8+DQoJCTx1aXRleHQgbmFtZT0iQVRUQUNITUVOVFMiIHZhbHVlPSJQacOoY2VzIGpvaW50ZXMiLz4NCgkJPCEtLSBzdWJzdGl0dXRpb246ICVwID09IGN1cnJlbnQgc3BlYWtlcidzIHRpdGxlIC0tPg0KCQk8dWl0ZXh0IG5hbWU9IkJJT1dJTl9USVRMRSIgdmFsdWU9IkJpbyA6ICVwIi8+DQoJCTx1aXRleHQgbmFtZT0iQklPQlROX1RJVExFIiB2YWx1ZT0iQmlvIDoiLz4NCgkJPHVpdGV4dCBuYW1lPSJESVZJREVSQlROX1RJVExFIiB2YWx1ZT0ifCIvPg0KCQk8dWl0ZXh0IG5hbWU9IkNPTlRBQ1RCVE5fVElUTEUiIHZhbHVlPSJDb250YWN0Ii8+DQoJCTx1aXRleHQgbmFtZT0iVEFCX1FVSVoiIHZhbHVlPSJRdWl6Ii8+DQoJCTx1aXRleHQgbmFtZT0iVEFCX09VVExJTkUiIHZhbHVlPSJQbGFuIi8+DQoJCTx1aXRleHQgbmFtZT0iVEFCX1RIVU1CIiB2YWx1ZT0iRGlhcG9zIi8+DQoJCTx1aXRleHQgbmFtZT0iVEFCX05PVEVTIiB2YWx1ZT0iTm90ZXMiLz4NCgkJPHVpdGV4dCBuYW1lPSJUQUJfU0VBUkNIIiB2YWx1ZT0iUmVjaGVyY2hlIi8+DQoJCTx1aXRleHQgbmFtZT0iU0xJREVfSEVBRElORyIgdmFsdWU9IlRpdHJlIGRlIGxhIGRpYXBvc2l0aXZlIi8+DQoJCTx1aXRleHQgbmFtZT0iRFVSQVRJT05fSEVBRElORyIgdmFsdWU9IkR1csOpZSIvPg0KCQk8dWl0ZXh0IG5hbWU9IlNFQVJDSF9IRUFESU5HIiB2YWx1ZT0iUmVjaGVyY2hlIGRlIHRleHRlIDoiLz4NCgkJPHVpdGV4dCBuYW1lPSJUSFVNQl9IRUFESU5HIiB2YWx1ZT0iRGlhcG9zaXRpdmUiLz4NCgkJPHVpdGV4dCBuYW1lPSJUSFVNQl9JTkZPIiB2YWx1ZT0iVGl0cmUvZHVyw6llIi8+DQoJCTx1aXRleHQgbmFtZT0iQVRUQUNITkFNRV9IRUFESU5HIiB2YWx1ZT0iTm9tIGRlIGZpY2hpZXIiLz4NCgkJPHVpdGV4dCBuYW1lPSJBVFRBQ0hTSVpFX0hFQURJTkciIHZhbHVlPSJUYWlsbGUiLz4NCgkJPHVpdGV4dCBuYW1lPSJTTElERV9OT1RFUyIgdmFsdWU9IkNvbW1lbnRhaXJlcyBkZXMgZGlhcG9zaXRpdmVzIi8+DQoJCTx1aXRleHQgbmFtZT0iQ09VUlNFX1NUQVRVUyIgdmFsdWU9IlN0YXR1dCBkdSBtb2R1bGUiLz4NCgkJPHVpdGV4dCBuYW1lPSJQQVNTRURfU1RSSU5HIiB2YWx1ZT0iUsOpdXNzaSIvPg0KCQk8dWl0ZXh0IG5hbWU9IkZBSUxFRF9TVFJJTkciIHZhbHVlPSJFY2hvdcOpIi8+DQoJCTwhLS1xdWl6IHBvZCBhbmQgbWVzc2FnZSBib3ggdGV4dHMtLT4NCgkJPHVpdGV4dCBuYW1lPSJRVUlaUE9EX1FVSVpfQVRURU1QVCIgdmFsdWU9IlRlbnRhdGl2ZSBkZSBxdWVzdGlvbm5haXJlIDoiLz4NCgkJPHVpdGV4dCBuYW1lPSJRVUlaUE9EX1FVSVpfQVRURU1QVF9WQUxVRSIgdmFsdWU9IiVuIHN1ciAldCIvPg0KCQk8dWl0ZXh0IG5hbWU9IlFVSVpQT0RfUVVJWl9TQ09SRSIgdmFsdWU9Ik5vdGUgb2J0ZW51ZSA6Ii8+DQoJCTx1aXRleHQgbmFtZT0iUVVJWlBPRF9RVUlaX1BBU1NTQ09SRSIgdmFsdWU9Ik5vdGUgZCdhZG1pc3NpYmlsaXTDqcKgOiIvPg0KCQk8dWl0ZXh0IG5hbWU9IlFVSVpQT0RfUVVJWl9NQVhTQ09SRSIgdmFsdWU9Ik5vdGUgbWF4aW1hbGUgOiIvPg0KCQk8dWl0ZXh0IG5hbWU9IlFVSVpQT0RfUVVFU0FUTVBUX1NUUiIgdmFsdWU9IlRlbnRhdGl2ZSA6ICVuIHN1ciAldCIvPg0KCQk8dWl0ZXh0IG5hbWU9IlFVSVpQT0RfUVVFU1RZUEVfU1RSIiB2YWx1ZT0iVHlwZTogJXMiLz4NCgkJPHVpdGV4dCBuYW1lPSJRVUlaUE9EX1FVRVNUWVBFX0dSRCIgdmFsdWU9Ik5vdMOpIi8+DQoJCTx1aXRleHQgbmFtZT0iUVVJWlBPRF9RVUVTVFlQRV9TVlkiIHZhbHVlPSJFbnF1w6p0ZSIvPg0KCQk8dWl0ZXh0IG5hbWU9IlFVSVpQT0RfUVVJWkFUTVBUX0lORiIgdmFsdWU9IklsbGltaXTDqSIvPg0KCQk8dWl0ZXh0IG5hbWU9IlFVSVpQT0RfUVVFU0FUTVBUX0lORiIgdmFsdWU9IklsbGltaXTDqSIvPg0KCQk8dWl0ZXh0IG5hbWU9IldBUk5JTkdNU0dfWUVTU1RSSU5HIiB2YWx1ZT0iT3VpIi8+DQoJCTx1aXRleHQgbmFtZT0iV0FSTklOR01TR19OT1NUUklORyIgdmFsdWU9Ik5vbiIvPg0KCQk8dWl0ZXh0IG5hbWU9IldBUk5JTkdNU0dfVElUTEVTVFJJTkciIHZhbHVlPSJBdmVydGlzc2VtZW50IGRlIG5hdmlnYXRpb24gZHUgcXVlc3Rpb25uYWlyZSIvPg0KCQk8dWl0ZXh0IG5hbWU9IldBUk5JTkdNU0dfTVNHU1RSSU5HIiB2YWx1ZT0iVm91cyBuJ2F2ZXogcGFzIHLDqXBvbmR1IMOgIGNlcnRhaW5lcyBxdWVzdGlvbnMgZGUgY2UgcXVlc3Rpb25uYWlyZS4mI3hBOyYjeEE7U2kgdm91cyBjbGlxdWV6IHN1ciBPdWksIHZvdXMgcXVpdHRlcmV6IGxlIHF1ZXN0aW9ubmFpcmUuIENsaXF1ZXogc3VyIE5vbiBwb3VyIGNvbnRpbnVlciBsZSBxdWVzdGlvbm5haXJlLiIvPg0KCQk8dWl0ZXh0IG5hbWU9IklORk9STUFUSU9OX0gyNjRfRkxBU0hQTEFZRVIiIHZhbHVlPSJMYSB2ZXJzaW9uIGRlIEZsYXNoIFBsYXllciBhY3R1ZWxsZW1lbnQgaW5zdGFsbMOpZSBzdXIgdm90cmUgbWFjaGluZSBuZSBwcmVuZCBwYXMgZW4gY2hhcmdlIGNlIHR5cGUgZGUgdmlkw6lvLiBDbGlxdWV6IHN1ciBsYSB6b25lIHZpZMOpbyBwb3VyIHTDqWzDqWNoYXJnZXIgbGEgZGVybmnDqHJlIHZlcnNpb24gZGU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Nb250cmVyIGwnZW5jYWRyw6kgYXV4IHBhcnRpY2lwYW50cyIvPg0KCQk8dWl0ZXh0IG5hbWU9Ik1VVEUiIHZhbHVlPSJNdWV0Ii8+DQoJCTx1aXRleHQgbmFtZT0iRE9DV1JBUF9USVRMRSIgdmFsdWU9IlBpw6hjZSBqb2ludGUgUHJlc2VudGVyIi8+DQoJCTx1aXRleHQgbmFtZT0iRE9DV1JBUF9NU0ciIHZhbHVlPSJFbnJlZ2lzdHJlciBzdXIgbW9uIG9yZGluYXRldXIiLz4NCgkJPHVpdGV4dCBuYW1lPSJET0NXUkFQX1BST01QVCIgdmFsdWU9IkNsaXF1ZXIgcG91ciB0w6lsw6ljaGFyZ2VyIi8+DQoJCTx1aXRleHQgbmFtZT0iQVRUQUNITUVOVF9QUkVWSUVXX1dBUk5JTkdNU0dfVElUTEVTVFJJTkciIHZhbHVlPSJBdmVydGlzc2VtZW50IGNvbmNlcm5hbnQgbGEgcGnDqGNlIGpvaW50ZSIvPg0KCQk8dWl0ZXh0IG5hbWU9IkFUVEFDSE1FTlRfUFJFVklFV19XQVJOSU5HTVNHIiB2YWx1ZT0iTGVzIHBpw6hjZXMgam9pbnRlcyBuZSBwZXV2ZW50IHBhcyDDqnRyZSBvdXZlcnRlcyBlbiBtb2RlIEFwZXLDp3UuIFV0aWxpc2V6IGxhIHB1YmxpY2F0aW9uIHBvdXIgYWZmaWNoZXIgbGVzIHLDqXN1bHRhdHMuIi8+DQoJCTx1aXRleHQgbmFtZT0iQ09MTEFCX0xPQ0FMX1BMQVlCQUNLX01TRyIgdmFsdWU9IkxlIGNvbnRlbnUgZXN0IGx1IGxvY2FsZW1lbnQuIExhIGNvbGxhYm9yYXRpb24gbuKAmWVzdCBwYXMgcHJpc2UgZW4gY2hhcmdlIHBvdXIgY2UgbW9kZS4iLz4NCgkJPHVpdGV4dCBuYW1lPSJDT0xMQUJfTE9DQUxfUExBWUJBQ0tfVElUTEUiIHZhbHVlPSJMZWN0dXJlIGxvY2FsZSIvPg0KCQk8dWl0ZXh0IG5hbWU9IkNPTExBQl9MT0NBTF9QTEFZQkFDS0JUTiIgdmFsdWU9Ik9rIi8+DQoJPC9sYW5ndWFnZT4NCgk8bGFuZ3VhZ2UgaWQ9ImphIj4NCgkJPCEtLSBmb3JtYXQgZm9yIHVpZm9udCB2YWx1ZSBpcyAiZm9udCxzaXplLGlzYm9sZCxpc2l0YWxpYyxpc3NoYWRvd2VkIiAtLT4NCgkJPHVpZm9udCBuYW1lPSJGT05UX1FVSVpaSU5HIiB2YWx1ZT0iVmVyZGFuYSw5LGZhbHNlLGZhbHNlLGZhbHNlIi8+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DQoJCTx1aWZvbnQgbmFtZT0iRk9OVF9VVElMU01FTlUiIHZhbHVlPSJWZXJkYW5hLDksdHJ1ZSxmYWxzZSxmYWxzZSIvPg0KCQk8dWlmb250IG5hbWU9IkZPTlRfVEFCUyIgdmFsdWU9IlZlcmRhbmEsMTA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xMSxmYWxzZSxmYWxzZSx0cnVlIi8+DQoJCTx1aWZvbnQgbmFtZT0iRk9OVF9CSU9XSU4iIHZhbHVlPSJWZXJkYW5hLDExLGZhbHNlLGZhbHNlLGZhbHNlIi8+DQoJCTx1aWZvbnQgbmFtZT0iRk9OVF9MSVNUSEVBRElORyIgdmFsdWU9IlZlcmRhbmEsMTEsZmFsc2UsZmFsc2UsZmFsc2UiLz4NCgkJPHVpZm9udCBuYW1lPSJGT05UX1dJTlRJVExFIiB2YWx1ZT0iVmVyZGFuYSwxM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Ljgrnjg6njgqTjg4kgOiAlbiIvPg0KCQk8IS0tIHN1YnN0aXR1dGlvbjogJW4gPT0gc2xpZGUgbnVtYmVyIC0tPg0KCQk8IS0tIHN1YnN0aXR1dGlvbjogJXQgPT0gdG90YWwgc2xpZGUgY291bnQgLS0+DQoJCTx1aXRleHQgbmFtZT0iU0NSVUJCQVJTVEFUVVNfU0xJREVJTkZPIiB2YWx1ZT0i44K544Op44Kk44OJIDogJW4gLyAldCB8ICIvPg0KCQk8dWl0ZXh0IG5hbWU9IlNDUlVCQkFSU1RBVFVTX1NUT1BQRUQiIHZhbHVlPSLlgZzmraIiLz4NCgkJPHVpdGV4dCBuYW1lPSJTQ1JVQkJBUlNUQVRVU19QTEFZSU5HIiB2YWx1ZT0i5YaN55Sf5LitIi8+DQoJCTx1aXRleHQgbmFtZT0iU0NSVUJCQVJTVEFUVVNfTk9BVURJTyIgdmFsdWU9Iumfs+WjsOOBquOBlyIvPg0KCQk8dWl0ZXh0IG5hbWU9IlNDUlVCQkFSU1RBVFVTX1ZJRFBMQVlJTkciIHZhbHVlPSLjg5Pjg4fjgqrlho3nlJ/kuK0iLz4NCgkJPHVpdGV4dCBuYW1lPSJTQ1JVQkJBUlNUQVRVU19MT0FESU5HIiB2YWx1ZT0i44Ot44O844OJ5LitIi8+DQoJCTx1aXRleHQgbmFtZT0iU0NSVUJCQVJTVEFUVVNfQlVGRkVSSU5HIiB2YWx1ZT0i44OQ44OD44OV44Kh5LitIi8+DQoJCTx1aXRleHQgbmFtZT0iU0NSVUJCQVJTVEFUVVNfUVVFU1RJT04iIHZhbHVlPSLos6rllY/jgavnrZTjgYjjgabkuIvjgZXjgYQiLz4NCgkJPHVpdGV4dCBuYW1lPSJTQ1JVQkJBUlNUQVRVU19SRVZJRVdRVUlaIiB2YWx1ZT0i44Kv44Kk44K644KS44Os44OT44Ol44O844GX44Gm44GE44G+44GZIi8+DQoJCTwhLS0gc3Vic3RpdHV0aW9uOiAlbSA9PSBtaW51dGVzIHJlbWFpbmluZyAtLT4NCgkJPCEtLSBzdWJzdGl0dXRpb246ICVzID09IHNlY29uZHMgcmVtYWluaW5nIC0tPg0KCQk8dWl0ZXh0IG5hbWU9IkVMQVBTRUQiIHZhbHVlPSLmrovjgoogOiAlbSDliIYgJXMg56eSIi8+DQoJCTx1aXRleHQgbmFtZT0iTk9URk9VTkQiIHZhbHVlPSLkvZXjgoLopovjgaTjgYvjgorjgb7jgZvjgpMiLz4NCgkJPHVpdGV4dCBuYW1lPSJBVFRBQ0hNRU5UUyIgdmFsdWU9Iua3u+S7mCIvPg0KCQk8IS0tIHN1YnN0aXR1dGlvbjogJXAgPT0gY3VycmVudCBzcGVha2VyJ3MgdGl0bGUgLS0+DQoJCTx1aXRleHQgbmFtZT0iQklPV0lOX1RJVExFIiB2YWx1ZT0i57WM5q20IDogJXAiLz4NCgkJPHVpdGV4dCBuYW1lPSJCSU9CVE5fVElUTEUiIHZhbHVlPSLntYzmrbQiLz4NCgkJPHVpdGV4dCBuYW1lPSJESVZJREVSQlROX1RJVExFIiB2YWx1ZT0ifCIvPg0KCQk8dWl0ZXh0IG5hbWU9IkNPTlRBQ1RCVE5fVElUTEUiIHZhbHVlPSLjgYrllY/jgYTlkIjjgo/jgZsiLz4NCgkJPHVpdGV4dCBuYW1lPSJUQUJfUVVJWiIgdmFsdWU9IuOCr+OCpOOCuiIvPg0KCQk8dWl0ZXh0IG5hbWU9IlRBQl9PVVRMSU5FIiB2YWx1ZT0i44Ki44Km44OI44Op44Kk44OzIi8+DQoJCTx1aXRleHQgbmFtZT0iVEFCX1RIVU1CIiB2YWx1ZT0i44K144Og44ON44O844OrIi8+DQoJCTx1aXRleHQgbmFtZT0iVEFCX05PVEVTIiB2YWx1ZT0i44OO44O844OIIi8+DQoJCTx1aXRleHQgbmFtZT0iVEFCX1NFQVJDSCIgdmFsdWU9IuaknOe0oiIvPg0KCQk8dWl0ZXh0IG5hbWU9IlNMSURFX0hFQURJTkciIHZhbHVlPSLjgrnjg6njgqTjg4njgr/jgqTjg4jjg6siLz4NCgkJPHVpdGV4dCBuYW1lPSJEVVJBVElPTl9IRUFESU5HIiB2YWx1ZT0i6ZW344GVIi8+DQoJCTx1aXRleHQgbmFtZT0iU0VBUkNIX0hFQURJTkciIHZhbHVlPSLmpJzntKLjgZnjgovjg4bjgq3jgrnjg4ggOiAiLz4NCgkJPHVpdGV4dCBuYW1lPSJUSFVNQl9IRUFESU5HIiB2YWx1ZT0i44K544Op44Kk44OJIi8+DQoJCTx1aXRleHQgbmFtZT0iVEhVTUJfSU5GTyIgdmFsdWU9IuOCueODqeOCpOODieOCv+OCpOODiOODqyAvIOmVt+OBlSIvPg0KCQk8dWl0ZXh0IG5hbWU9IkFUVEFDSE5BTUVfSEVBRElORyIgdmFsdWU9IuODleOCoeOCpOODq+WQjSIvPg0KCQk8dWl0ZXh0IG5hbWU9IkFUVEFDSFNJWkVfSEVBRElORyIgdmFsdWU9IuOCteOCpOOCuiIvPg0KCQk8dWl0ZXh0IG5hbWU9IlNMSURFX05PVEVTIiB2YWx1ZT0i44K544Op44Kk44OJ44OO44O844OIIi8+DQoJCTx1aXRleHQgbmFtZT0iQ09VUlNFX1NUQVRVUyIgdmFsdWU9IuODouOCuOODpeODvOODq+OCueODhuODvOOCv+OCuSIvPg0KCQk8dWl0ZXh0IG5hbWU9IlBBU1NFRF9TVFJJTkciIHZhbHVlPSLlkIjmoLwiLz4NCgkJPHVpdGV4dCBuYW1lPSJGQUlMRURfU1RSSU5HIiB2YWx1ZT0i5LiN5ZCI5qC8Ii8+DQoJCTwhLS1xdWl6IHBvZCBhbmQgbWVzc2FnZSBib3ggdGV4dHMtLT4NCgkJPHVpdGV4dCBuYW1lPSJRVUlaUE9EX1FVSVpfQVRURU1QVCIgdmFsdWU9IuOCr+OCpOOCuuippuihjOWbnuaVsCA6ICIvPg0KCQk8dWl0ZXh0IG5hbWU9IlFVSVpQT0RfUVVJWl9BVFRFTVBUX1ZBTFVFIiB2YWx1ZT0iJW4gLyAldCIvPg0KCQk8dWl0ZXh0IG5hbWU9IlFVSVpQT0RfUVVJWl9TQ09SRSIgdmFsdWU9IuOCueOCs+OCoiA6ICIvPg0KCQk8dWl0ZXh0IG5hbWU9IlFVSVpQT0RfUVVJWl9QQVNTU0NPUkUiIHZhbHVlPSLlkIjmoLzngrkgOiIvPg0KCQk8dWl0ZXh0IG5hbWU9IlFVSVpQT0RfUVVJWl9NQVhTQ09SRSIgdmFsdWU9IuacgOmrmOW+l+eCuSA6ICIvPg0KCQk8dWl0ZXh0IG5hbWU9IlFVSVpQT0RfUVVFU0FUTVBUX1NUUiIgdmFsdWU9IuippuihjOWbnuaVsCA6ICVuIC8gJXQiLz4NCgkJPHVpdGV4dCBuYW1lPSJRVUlaUE9EX1FVRVNUWVBFX1NUUiIgdmFsdWU9IuOCv+OCpOODlyA6ICVzIi8+DQoJCTx1aXRleHQgbmFtZT0iUVVJWlBPRF9RVUVTVFlQRV9HUkQiIHZhbHVlPSLoqZXkvqEiLz4NCgkJPHVpdGV4dCBuYW1lPSJRVUlaUE9EX1FVRVNUWVBFX1NWWSIgdmFsdWU9IuOCouODs+OCseODvOODiCIvPg0KCQk8dWl0ZXh0IG5hbWU9IlFVSVpQT0RfUVVJWkFUTVBUX0lORiIgdmFsdWU9IueEoeWItumZkCIvPg0KCQk8dWl0ZXh0IG5hbWU9IlFVSVpQT0RfUVVFU0FUTVBUX0lORiIgdmFsdWU9IueEoeWItumZkCIvPg0KCQk8dWl0ZXh0IG5hbWU9IldBUk5JTkdNU0dfWUVTU1RSSU5HIiB2YWx1ZT0i44Gv44GEIi8+DQoJCTx1aXRleHQgbmFtZT0iV0FSTklOR01TR19OT1NUUklORyIgdmFsdWU9IuOBhOOBhOOBiCIvPg0KCQk8dWl0ZXh0IG5hbWU9IldBUk5JTkdNU0dfVElUTEVTVFJJTkciIHZhbHVlPSLjgq/jgqTjgrrjga7jg4rjg5PjgrLjg7zjgrfjg6fjg7PjgavplqLjgZnjgovorablkYoiLz4NCgkJPHVpdGV4dCBuYW1lPSJXQVJOSU5HTVNHX01TR1NUUklORyIgdmFsdWU9IuOBk+OBruOCr+OCpOOCuuOBq+OBr+OAgeOBvuOBoOino+etlOOBl+OBpuOBhOOBquOBhOizquWVj+OBjOOBguOCiuOBvuOBmeOAgiYjeEE7JiN4QTsg44Kv44Kk44K644KS57WC5LqG44GZ44KL44Gr44Gv44CB44CM44Gv44GE44CN44KS44Kv44Oq44OD44Kv44GX44G+44GZ44CC44Kv44Kk44K644KS57aa6KGM44GZ44KL44Gr44Gv44CB44CM44GE44GE44GI44CN44KS44Kv44Oq44OD44Kv44GX44G+44GZ44CCIi8+DQoJCTx1aXRleHQgbmFtZT0iSU5GT1JNQVRJT05fSDI2NF9GTEFTSFBMQVlFUiIgdmFsdWU9IuOBiuS9v+OBhOOBruOCs+ODs+ODlOODpeODvOOCv+OBq+ePvuWcqOOCpOODs+OCueODiOODvOODq+OBleOCjOOBpuOBhOOCiyBGbGFzaCBQbGF5ZXIg44Gu44OQ44O844K444On44Oz44Gv44CB44GT44Gu44OT44OH44Kq44KS44K144Od44O844OI44GX44Gm44GE44G+44Gb44KT44CC5pyA5paw44GuIEZsYXNoIFBsYXllciDjgpLjg4Djgqbjg7Pjg63jg7zjg4njgZnjgovjgavjga/jgIHjg5Pjg4fjgqrpoJjln5/jgpLjgq/jg6rjg4Pjgq/jgZfjgabjgY/jgaDjgZXjgYT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44K144Kk44OJ44OQ44O844KS5Y+C5Yqg6ICF44Gr6KaL44Gb44KLIi8+DQoJCTx1aXRleHQgbmFtZT0iTVVURSIgdmFsdWU9IuODn+ODpeODvOODiCIvPg0KCQk8dWl0ZXh0IG5hbWU9IkRPQ1dSQVBfVElUTEUiIHZhbHVlPSJQcmVzZW50ZXIg5re75LuY44OV44Kh44Kk44OrIi8+DQoJCTx1aXRleHQgbmFtZT0iRE9DV1JBUF9NU0ciIHZhbHVlPSLjg57jgqTjgrPjg7Pjg5Tjg6Xjg7zjgr/jgavkv53lrZgiLz4NCgkJPHVpdGV4dCBuYW1lPSJET0NXUkFQX1BST01QVCIgdmFsdWU9IuOCr+ODquODg+OCr+OBl+OBpuODgOOCpuODs+ODreODvOODiSIvPg0KCQk8dWl0ZXh0IG5hbWU9IkFUVEFDSE1FTlRfUFJFVklFV19XQVJOSU5HTVNHX1RJVExFU1RSSU5HIiB2YWx1ZT0i5re75LuY44OV44Kh44Kk44Or6K2m5ZGKIi8+DQoJCTx1aXRleHQgbmFtZT0iQVRUQUNITUVOVF9QUkVWSUVXX1dBUk5JTkdNU0ciIHZhbHVlPSLmt7vku5jjg5XjgqHjgqTjg6vjga/jg5fjg6zjg5Pjg6Xjg7zjg6Ljg7zjg4njgafjga/plovjgY3jgb7jgZvjgpPjgILjg5Hjg5bjg6rjg4Pjgrfjg6XjgpLkvb/nlKjjgZfjgabntZDmnpzjgpLooajnpLrjgZfjgabjgY/jgaDjgZXjgYTjgIIiLz4NCgkJPHVpdGV4dCBuYW1lPSJDT0xMQUJfTE9DQUxfUExBWUJBQ0tfTVNHIiB2YWx1ZT0i44Kz44Oz44OG44Oz44OE44Gv44Ot44O844Kr44Or44Gn5YaN55Sf44GV44KM44Gm44GE44G+44GZ44CC44GT44Gu44Oi44O844OJ44Gn44Gv5YWx5ZCM5L2c5qWt44Gn44GN44G+44Gb44KT44CCIi8+DQoJCTx1aXRleHQgbmFtZT0iQ09MTEFCX0xPQ0FMX1BMQVlCQUNLX1RJVExFIiB2YWx1ZT0i44Ot44O844Kr44Or5YaN55SfIi8+DQoJCTx1aXRleHQgbmFtZT0iQ09MTEFCX0xPQ0FMX1BMQVlCQUNLQlROIiB2YWx1ZT0iT0siLz4NCgk8L2xhbmd1YWdlPg0KCTxsYW5ndWFnZSBpZD0ia28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DQoJCTx1aWZvbnQgbmFtZT0iRk9OVF9UQUJTIiB2YWx1ZT0iVmVyZGFuYSwxMSxmYWxzZSxmYWxzZSxmYWxzZSIvPg0KCQk8dWlmb250IG5hbWU9IkZPTlRfUFJFU0VOVEFUSU9OTkFNRSIgdmFsdWU9IlZlcmRhbmEsMTUsZmFsc2UsZmFsc2UsdHJ1ZSIvPg0KCQk8dWlmb250IG5hbWU9IkZPTlRfUFJFU0VOVEVSTkFNRSIgdmFsdWU9IlZlcmRhbmEsMTUsdHJ1ZSxmYWxzZSx0cnVlIi8+DQoJCTx1aWZvbnQgbmFtZT0iRk9OVF9QUkVTRU5URVJUSVRMRSIgdmFsdWU9IlZlcmRhbmEsMTEsZmFsc2UsZmFsc2UsdHJ1ZSIvPg0KCQk8dWlmb250IG5hbWU9IkZPTlRfQklPQlROIiB2YWx1ZT0iVmVyZGFuYSwxMS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uyKrOudvOydtOuTnCAlbiIvPg0KCQk8IS0tIHN1YnN0aXR1dGlvbjogJW4gPT0gc2xpZGUgbnVtYmVyIC0tPg0KCQk8IS0tIHN1YnN0aXR1dGlvbjogJXQgPT0gdG90YWwgc2xpZGUgY291bnQgLS0+DQoJCTx1aXRleHQgbmFtZT0iU0NSVUJCQVJTVEFUVVNfU0xJREVJTkZPIiB2YWx1ZT0i7Iqs65287J2065OcICVuIC8gJXQgfCAiLz4NCgkJPHVpdGV4dCBuYW1lPSJTQ1JVQkJBUlNUQVRVU19TVE9QUEVEIiB2YWx1ZT0i7KSR7KeA65CoIi8+DQoJCTx1aXRleHQgbmFtZT0iU0NSVUJCQVJTVEFUVVNfUExBWUlORyIgdmFsdWU9IuyerOyDnSIvPg0KCQk8dWl0ZXh0IG5hbWU9IlNDUlVCQkFSU1RBVFVTX05PQVVESU8iIHZhbHVlPSLsmKTrlJTsmKQg7JeG7J2MIi8+DQoJCTx1aXRleHQgbmFtZT0iU0NSVUJCQVJTVEFUVVNfVklEUExBWUlORyIgdmFsdWU9Iuu5hOuUlOyYpCDsnqzsg50g7KSRIi8+DQoJCTx1aXRleHQgbmFtZT0iU0NSVUJCQVJTVEFUVVNfTE9BRElORyIgdmFsdWU9IuuhnOuUqSIvPg0KCQk8dWl0ZXh0IG5hbWU9IlNDUlVCQkFSU1RBVFVTX0JVRkZFUklORyIgdmFsdWU9IuuyhO2NvOungSIvPg0KCQk8dWl0ZXh0IG5hbWU9IlNDUlVCQkFSU1RBVFVTX1FVRVNUSU9OIiB2YWx1ZT0i7KeI66y47JeQIOuLte2VmOq4sCIvPg0KCQk8dWl0ZXh0IG5hbWU9IlNDUlVCQkFSU1RBVFVTX1JFVklFV1FVSVoiIHZhbHVlPSLsp4jrrLgg64uk7Iuc67O06riwIi8+DQoJCTwhLS0gc3Vic3RpdHV0aW9uOiAlbSA9PSBtaW51dGVzIHJlbWFpbmluZyAtLT4NCgkJPCEtLSBzdWJzdGl0dXRpb246ICVzID09IHNlY29uZHMgcmVtYWluaW5nIC0tPg0KCQk8dWl0ZXh0IG5hbWU9IkVMQVBTRUQiIHZhbHVlPSIlbeu2hCAlc+y0iCDrgqjsnYwiLz4NCgkJPHVpdGV4dCBuYW1lPSJOT1RGT1VORCIgdmFsdWU9IuyXhuydjCIvPg0KCQk8dWl0ZXh0IG5hbWU9IkFUVEFDSE1FTlRTIiB2YWx1ZT0i7LKo67aAIO2MjOydvCIvPg0KCQk8IS0tIHN1YnN0aXR1dGlvbjogJXAgPT0gY3VycmVudCBzcGVha2VyJ3MgdGl0bGUgLS0+DQoJCTx1aXRleHQgbmFtZT0iQklPV0lOX1RJVExFIiB2YWx1ZT0i6rK966ClIOyGjOqwnDogJXAiLz4NCgkJPHVpdGV4dCBuYW1lPSJCSU9CVE5fVElUTEUiIHZhbHVlPSLqsr3roKUg7IaM6rCcIi8+DQoJCTx1aXRleHQgbmFtZT0iRElWSURFUkJUTl9USVRMRSIgdmFsdWU9InwiLz4NCgkJPHVpdGV4dCBuYW1lPSJDT05UQUNUQlROX1RJVExFIiB2YWx1ZT0i7Jew65297LKYIi8+DQoJCTx1aXRleHQgbmFtZT0iVEFCX1FVSVoiIHZhbHVlPSLtgLTspogiLz4NCgkJPHVpdGV4dCBuYW1lPSJUQUJfT1VUTElORSIgdmFsdWU9IuqwnOyalCIvPg0KCQk8dWl0ZXh0IG5hbWU9IlRBQl9USFVNQiIgdmFsdWU9Iuy2leyGjO2MkCIvPg0KCQk8dWl0ZXh0IG5hbWU9IlRBQl9OT1RFUyIgdmFsdWU9IuuFuO2KuCIvPg0KCQk8dWl0ZXh0IG5hbWU9IlRBQl9TRUFSQ0giIHZhbHVlPSLqsoDsg4kiLz4NCgkJPHVpdGV4dCBuYW1lPSJTTElERV9IRUFESU5HIiB2YWx1ZT0i7Iqs65287J2065OcIOygnOuqqSIvPg0KCQk8dWl0ZXh0IG5hbWU9IkRVUkFUSU9OX0hFQURJTkciIHZhbHVlPSLsnqzsg53si5zqsIQiLz4NCgkJPHVpdGV4dCBuYW1lPSJTRUFSQ0hfSEVBRElORyIgdmFsdWU9Iu2FjeyKpO2KuCDqsoDsg4k6Ii8+DQoJCTx1aXRleHQgbmFtZT0iVEhVTUJfSEVBRElORyIgdmFsdWU9IuyKrOudvOydtOuTnCIvPg0KCQk8dWl0ZXh0IG5hbWU9IlRIVU1CX0lORk8iIHZhbHVlPSLsoJzrqqkv7J6s7IOd7Iuc6rCEIi8+DQoJCTx1aXRleHQgbmFtZT0iQVRUQUNITkFNRV9IRUFESU5HIiB2YWx1ZT0i7YyM7J28IOydtOumhCIvPg0KCQk8dWl0ZXh0IG5hbWU9IkFUVEFDSFNJWkVfSEVBRElORyIgdmFsdWU9Iu2BrOq4sCIvPg0KCQk8dWl0ZXh0IG5hbWU9IlNMSURFX05PVEVTIiB2YWx1ZT0i7Iqs65287J2065OcIOuFuO2KuCIvPg0KCQk8dWl0ZXh0IG5hbWU9IkNPVVJTRV9TVEFUVVMiIHZhbHVlPSLrqqjrk4gg7IOB7YOcIi8+DQoJCTx1aXRleHQgbmFtZT0iUEFTU0VEX1NUUklORyIgdmFsdWU9Iu2VqeqyqSIvPg0KCQk8dWl0ZXh0IG5hbWU9IkZBSUxFRF9TVFJJTkciIHZhbHVlPSLrtojtlanqsqkiLz4NCgkJPCEtLXF1aXogcG9kIGFuZCBtZXNzYWdlIGJveCB0ZXh0cy0tPg0KCQk8dWl0ZXh0IG5hbWU9IlFVSVpQT0RfUVVJWl9BVFRFTVBUIiB2YWx1ZT0i7YC07KaIIOyLnOuPhCDtmp/siJg6Ii8+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siJg6ICVuLyV0Ii8+DQoJCTx1aXRleHQgbmFtZT0iUVVJWlBPRF9RVUVTVFlQRV9TVFIiIHZhbHVlPSLsnKDtmJU6ICVzIi8+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2AtOymiOulvCDsooXro4ztlZjroKTrqbQgW+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JPHVpdGV4dCBuYW1lPSJBVFRBQ0hNRU5UX1BSRVZJRVdfV0FSTklOR01TR19USVRMRVNUUklORyIgdmFsdWU9IuyyqOu2gCDtjIzsnbwg6rK96rOgIi8+DQoJCTx1aXRleHQgbmFtZT0iQVRUQUNITUVOVF9QUkVWSUVXX1dBUk5JTkdNU0ciIHZhbHVlPSLrr7jrpqzrs7TquLAg66qo65Oc7JeQ7ISc64qUIOyyqOu2gCDtjIzsnbzsnbQg7Je066as7KeAIOyViuyKteuLiOuLpC4g6rKw6rO866W8IOuztOugpOuptCDqsozsi5wg6riw64ql7J2EIOyCrOyaqe2VmOyLreyLnOyYpC4iLz4NCgkJPHVpdGV4dCBuYW1lPSJDT0xMQUJfTE9DQUxfUExBWUJBQ0tfTVNHIiB2YWx1ZT0i7L2Y7YWQ7Yq46rCAIOuhnOy7rOyXkOyEnCDsnqzsg50g7KSR7J6F64uI64ukLiDsnbQg66qo65Oc7JeQ7ISc64qUIOqzteuPmSDsnpHsl4XsnYQg7IiY7ZaJ7ZWgIOyImCDsl4bsirXri4jri6QuIi8+DQoJCTx1aXRleHQgbmFtZT0iQ09MTEFCX0xPQ0FMX1BMQVlCQUNLX1RJVExFIiB2YWx1ZT0i66Gc7LusIOyerOyDnSIvPg0KCQk8dWl0ZXh0IG5hbWU9IkNPTExBQl9MT0NBTF9QTEFZQkFDS0JUTiIgdmFsdWU9Iu2ZleyduCIvPg0KCTwvbGFuZ3VhZ2U+DQoJPGxhbmd1YWdlIGlkPSJlcy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EaWFwb3NpdGl2YSAlbiIvPg0KCQk8IS0tIHN1YnN0aXR1dGlvbjogJW4gPT0gc2xpZGUgbnVtYmVyIC0tPg0KCQk8IS0tIHN1YnN0aXR1dGlvbjogJXQgPT0gdG90YWwgc2xpZGUgY291bnQgLS0+DQoJCTx1aXRleHQgbmFtZT0iU0NSVUJCQVJTVEFUVVNfU0xJREVJTkZPIiB2YWx1ZT0iRGlhcG9zaXRpdmEgJW4gLyAldCB8ICIvPg0KCQk8dWl0ZXh0IG5hbWU9IlNDUlVCQkFSU1RBVFVTX1NUT1BQRUQiIHZhbHVlPSJEZXRlbmlkYSIvPg0KCQk8dWl0ZXh0IG5hbWU9IlNDUlVCQkFSU1RBVFVTX1BMQVlJTkciIHZhbHVlPSJSZXByb2R1Y2llbmRvIi8+DQoJCTx1aXRleHQgbmFtZT0iU0NSVUJCQVJTVEFUVVNfTk9BVURJTyIgdmFsdWU9IlNpbiBzb25pZG8iLz4NCgkJPHVpdGV4dCBuYW1lPSJTQ1JVQkJBUlNUQVRVU19WSURQTEFZSU5HIiB2YWx1ZT0iVsOtZGVvIGVuIHJlcHJvZC4iLz4NCgkJPHVpdGV4dCBuYW1lPSJTQ1JVQkJBUlNUQVRVU19MT0FESU5HIiB2YWx1ZT0iQ2FyZ2FuZG8iLz4NCgkJPHVpdGV4dCBuYW1lPSJTQ1JVQkJBUlNUQVRVU19CVUZGRVJJTkciIHZhbHVlPSJBbG1hY2VuYW5kbyBlbiBiw7pmZXIiLz4NCgkJPHVpdGV4dCBuYW1lPSJTQ1JVQkJBUlNUQVRVU19RVUVTVElPTiIgdmFsdWU9IkNvbnRlc3RhciBwcmVndW50YSIvPg0KCQk8dWl0ZXh0IG5hbWU9IlNDUlVCQkFSU1RBVFVTX1JFVklFV1FVSVoiIHZhbHVlPSJSZXZpc2FuZG8gcHJ1ZWJhIi8+DQoJCTwhLS0gc3Vic3RpdHV0aW9uOiAlbSA9PSBtaW51dGVzIHJlbWFpbmluZyAtLT4NCgkJPCEtLSBzdWJzdGl0dXRpb246ICVzID09IHNlY29uZHMgcmVtYWluaW5nIC0tPg0KCQk8dWl0ZXh0IG5hbWU9IkVMQVBTRUQiIHZhbHVlPSIlbSBtaW51dG9zICVzIHNlZ3VuZG9zIHJlc3RhbnRlcyIvPg0KCQk8dWl0ZXh0IG5hbWU9Ik5PVEZPVU5EIiB2YWx1ZT0iTm8gc2UgaGEgZW5jb250cmFkbyBuYWRhIi8+DQoJCTx1aXRleHQgbmFtZT0iQVRUQUNITUVOVFMiIHZhbHVlPSJBcmNoaXZvcyBhZGp1bnRvcyIvPg0KCQk8IS0tIHN1YnN0aXR1dGlvbjogJXAgPT0gY3VycmVudCBzcGVha2VyJ3MgdGl0bGUgLS0+DQoJCTx1aXRleHQgbmFtZT0iQklPV0lOX1RJVExFIiB2YWx1ZT0iQmlvZ3JhZsOtYTogJXAiLz4NCgkJPHVpdGV4dCBuYW1lPSJCSU9CVE5fVElUTEUiIHZhbHVlPSJCaW9ncmFmw61hIi8+DQoJCTx1aXRleHQgbmFtZT0iRElWSURFUkJUTl9USVRMRSIgdmFsdWU9InwiLz4NCgkJPHVpdGV4dCBuYW1lPSJDT05UQUNUQlROX1RJVExFIiB2YWx1ZT0iQ29udGFjdG8iLz4NCgkJPHVpdGV4dCBuYW1lPSJUQUJfUVVJWiIgdmFsdWU9IlBydWViYSIvPg0KCQk8dWl0ZXh0IG5hbWU9IlRBQl9PVVRMSU5FIiB2YWx1ZT0iQ29udG9ybm8iLz4NCgkJPHVpdGV4dCBuYW1lPSJUQUJfVEhVTUIiIHZhbHVlPSJNaW5pYXQuIi8+DQoJCTx1aXRleHQgbmFtZT0iVEFCX05PVEVTIiB2YWx1ZT0iTm90YXMiLz4NCgkJPHVpdGV4dCBuYW1lPSJUQUJfU0VBUkNIIiB2YWx1ZT0iQnVzY2FyIi8+DQoJCTx1aXRleHQgbmFtZT0iU0xJREVfSEVBRElORyIgdmFsdWU9IlTDrXR1bG8gZGUgZGlhcG9zaXRpdmEiLz4NCgkJPHVpdGV4dCBuYW1lPSJEVVJBVElPTl9IRUFESU5HIiB2YWx1ZT0iRHVyYWMuIi8+DQoJCTx1aXRleHQgbmFtZT0iU0VBUkNIX0hFQURJTkciIHZhbHVlPSJCdXNjYXIgdGV4dG86Ii8+DQoJCTx1aXRleHQgbmFtZT0iVEhVTUJfSEVBRElORyIgdmFsdWU9IkRpYXBvc2l0aXZhIi8+DQoJCTx1aXRleHQgbmFtZT0iVEhVTUJfSU5GTyIgdmFsdWU9IkR1ci4vVMOtdC4gZGlhcC4iLz4NCgkJPHVpdGV4dCBuYW1lPSJBVFRBQ0hOQU1FX0hFQURJTkciIHZhbHVlPSJOb21icmUgZGUgYXJjaGl2byIvPg0KCQk8dWl0ZXh0IG5hbWU9IkFUVEFDSFNJWkVfSEVBRElORyIgdmFsdWU9IlRhbWHDsW8iLz4NCgkJPHVpdGV4dCBuYW1lPSJTTElERV9OT1RFUyIgdmFsdWU9Ik5vdGFzIGRlIGRpYXBvc2l0aXZhIi8+DQoJCTx1aXRleHQgbmFtZT0iQ09VUlNFX1NUQVRVUyIgdmFsdWU9IkVzdGFkbyBkZSBtb2R1bG8iLz4NCgkJPHVpdGV4dCBuYW1lPSJQQVNTRURfU1RSSU5HIiB2YWx1ZT0iQXByb2JhZG8iLz4NCgkJPHVpdGV4dCBuYW1lPSJGQUlMRURfU1RSSU5HIiB2YWx1ZT0iU3VzcGVuc28iLz4NCgkJPCEtLXF1aXogcG9kIGFuZCBtZXNzYWdlIGJveCB0ZXh0cy0tPg0KCQk8dWl0ZXh0IG5hbWU9IlFVSVpQT0RfUVVJWl9BVFRFTVBUIiB2YWx1ZT0iSW50ZW50byBkZSBwcnVlYmE6Ii8+DQoJCTx1aXRleHQgbmFtZT0iUVVJWlBPRF9RVUlaX0FUVEVNUFRfVkFMVUUiIHZhbHVlPSIlbiBkZSAldCIvPg0KCQk8dWl0ZXh0IG5hbWU9IlFVSVpQT0RfUVVJWl9TQ09SRSIgdmFsdWU9IlB1bnR1YWNpw7NuOiIvPg0KCQk8dWl0ZXh0IG5hbWU9IlFVSVpQT0RfUVVJWl9QQVNTU0NPUkUiIHZhbHVlPSJQdW50dWFjacOzbiBwYXJhIGFwcm9iYXI6Ii8+DQoJCTx1aXRleHQgbmFtZT0iUVVJWlBPRF9RVUlaX01BWFNDT1JFIiB2YWx1ZT0iUHVudHVhY2nDs24gbcOheGltYToiLz4NCgkJPHVpdGV4dCBuYW1lPSJRVUlaUE9EX1FVRVNBVE1QVF9TVFIiIHZhbHVlPSJJbnRlbnRvczogJW4gZGUgJXQiLz4NCgkJPHVpdGV4dCBuYW1lPSJRVUlaUE9EX1FVRVNUWVBFX1NUUiIgdmFsdWU9IlRpcG86ICVzIi8+DQoJCTx1aXRleHQgbmFtZT0iUVVJWlBPRF9RVUVTVFlQRV9HUkQiIHZhbHVlPSJDb24gcHVudHVhY2nDs24iLz4NCgkJPHVpdGV4dCBuYW1lPSJRVUlaUE9EX1FVRVNUWVBFX1NWWSIgdmFsdWU9IkVuY3Vlc3RhIi8+DQoJCTx1aXRleHQgbmFtZT0iUVVJWlBPRF9RVUlaQVRNUFRfSU5GIiB2YWx1ZT0iSW5maW5pdG8iLz4NCgkJPHVpdGV4dCBuYW1lPSJRVUlaUE9EX1FVRVNBVE1QVF9JTkYiIHZhbHVlPSJJbmZpbml0byIvPg0KCQk8dWl0ZXh0IG5hbWU9IldBUk5JTkdNU0dfWUVTU1RSSU5HIiB2YWx1ZT0iU8OtIi8+DQoJCTx1aXRleHQgbmFtZT0iV0FSTklOR01TR19OT1NUUklORyIgdmFsdWU9Ik5vIi8+DQoJCTx1aXRleHQgbmFtZT0iV0FSTklOR01TR19USVRMRVNUUklORyIgdmFsdWU9IkF2aXNvIGRlIG5hdmVnYWNpw7NuIGRlIHBydWViYSIvPg0KCQk8dWl0ZXh0IG5hbWU9IldBUk5JTkdNU0dfTVNHU1RSSU5HIiB2YWx1ZT0iSGF5IHByZWd1bnRhcyBzaW4gaW50ZW50b3MgZW4gZXN0YSBwcnVlYmEuJiN4QTsmI3hBO1BhcmEgc2FsaXIgZGUgbGEgcHJ1ZWJhLCBoYWdhIGNsaWMgZW4gU8OtLiBQYXJhIGNvbnRpbnVhciwgaGFnYSBjbGljIGVuIE5vLiIvPg0KCQk8dWl0ZXh0IG5hbWU9IklORk9STUFUSU9OX0gyNjRfRkxBU0hQTEFZRVIiIHZhbHVlPSJMYSB2ZXJzacOzbiBhY3R1YWwgZGUgRmxhc2ggUGxheWVyIGluc3RhbGFkYSBlbiBlbCBvcmRlbmFkb3Igbm8gZXMgY29tcGF0aWJsZSBjb24gZXN0ZSB2w61kZW8uIEhhZ2EgY2xpYyBlbiBlbCDDoXJlYSBkZSB2w61kZW8gcGFyYSBkZXNjYXJnYXIgbGEgw7psdGltYSB2ZXJzacOzbiBkZSBGbGFzaCBQbGF5ZXIuIi8+DQoJCTwhLS0gc3Vic3RpdHV0aW9uOiAlcCA9PSBwcmVzZW50YXRpb24gdGl0bGUgLS0+DQoJCTwhLS0gc3Vic3RpdHV0aW9uOiAlcyA9PSBzbGlkZSB0aXRsZSAtLT4NCgkJPCEtLSBzdWJzdGl0dXRpb246ICVuID09IHNsaWRlIG51bWJlciAtLT4NCgkJPHVpdGV4dCBuYW1lPSJCT09LTUFSSyIgdmFsdWU9IkFkb2JlIFByZXNlbnRlcjogJXAiLz4NCgkJPCEtLSBzdWJzdGl0dXRpb246ICVwID09IHByZXNlbnRhdGlvbiB0aXRsZSAtLT4NCgkJPCEtLSBzdWJzdGl0dXRpb246ICVzID09IHNsaWRlIHRpdGxlIC0tPg0KCQk8IS0tIHN1YnN0aXR1dGlvbjogJW4gPT0gc2xpZGUgbnVtYmVyIC0tPg0KCQk8dWl0ZXh0IG5hbWU9IkJPT0tNQVJLU0xJREUiIHZhbHVlPSJBZG9iZSBQcmVzZW50ZXI6ICVwICVzIi8+DQoJCTx1aXRleHQgbmFtZT0iU0hPV1NJREVCQVIiIHZhbHVlPSJNb3N0cmFyIGJhcnJhIGxhdGVyYWwgYSBsb3MgcGFydGljaXBhbnRlcyIvPg0KCQk8dWl0ZXh0IG5hbWU9Ik1VVEUiIHZhbHVlPSJTaWxlbmNpYXIiLz4NCgkJPHVpdGV4dCBuYW1lPSJET0NXUkFQX1RJVExFIiB2YWx1ZT0iQXJjaGl2byBhZGp1bnRvIGRlIFByZXNlbnRlciIvPg0KCQk8dWl0ZXh0IG5hbWU9IkRPQ1dSQVBfTVNHIiB2YWx1ZT0iR3VhcmRhciBlbiBNaSBQQyIvPg0KCQk8dWl0ZXh0IG5hbWU9IkRPQ1dSQVBfUFJPTVBUIiB2YWx1ZT0iSGFnYSBjbGljIGVuIERlc2NhcmdhciIvPg0KCQk8dWl0ZXh0IG5hbWU9IkFUVEFDSE1FTlRfUFJFVklFV19XQVJOSU5HTVNHX1RJVExFU1RSSU5HIiB2YWx1ZT0iQXZpc28gZGUgYXJjaGl2byBhZGp1bnRvIi8+DQoJCTx1aXRleHQgbmFtZT0iQVRUQUNITUVOVF9QUkVWSUVXX1dBUk5JTkdNU0ciIHZhbHVlPSJObyBlcyBwb3NpYmxlIGFicmlyIGxvcyBhcmNoaXZvcyBhZGp1bnRvcyBlbiBlbCBtb2RvIGRlIHByZXZpc3VhbGl6YWNpw7NuLiBVc2UgUHVibGljYXIgcGFyYSB2ZXIgbG9zIHJlc3VsdGFkb3MuIi8+DQoJCTx1aXRleHQgbmFtZT0iQ09MTEFCX0xPQ0FMX1BMQVlCQUNLX01TRyIgdmFsdWU9IkVsIGNvbnRlbmlkbyBzZSBlc3TDoSByZXByb2R1Y2llbmRvIGxvY2FsbWVudGUuIExhIGNvbGFib3JhY2nDs24gbm8gZnVuY2lvbmEgZW4gZXN0ZSBtb2RvLiIvPg0KCQk8dWl0ZXh0IG5hbWU9IkNPTExBQl9MT0NBTF9QTEFZQkFDS19USVRMRSIgdmFsdWU9IlJlcHJvZHVjY2nDs24gbG9jYWwiLz4NCgkJPHVpdGV4dCBuYW1lPSJDT0xMQUJfTE9DQUxfUExBWUJBQ0tCVE4iIHZhbHVlPSJPayIvPg0KCTwvbGFuZ3VhZ2U+DQoJPGxhbmd1YWdlIGlkPSJwdC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TbGlkZSAlbiIvPg0KCQk8IS0tIHN1YnN0aXR1dGlvbjogJW4gPT0gc2xpZGUgbnVtYmVyIC0tPg0KCQk8IS0tIHN1YnN0aXR1dGlvbjogJXQgPT0gdG90YWwgc2xpZGUgY291bnQgLS0+DQoJCTx1aXRleHQgbmFtZT0iU0NSVUJCQVJTVEFUVVNfU0xJREVJTkZPIiB2YWx1ZT0iU2xpZGUgJW4gLyAldCB8ICIvPg0KCQk8dWl0ZXh0IG5hbWU9IlNDUlVCQkFSU1RBVFVTX1NUT1BQRUQiIHZhbHVlPSJQYXJhZG8iLz4NCgkJPHVpdGV4dCBuYW1lPSJTQ1JVQkJBUlNUQVRVU19QTEFZSU5HIiB2YWx1ZT0iUmVwcm9kdXppbmRvIi8+DQoJCTx1aXRleHQgbmFtZT0iU0NSVUJCQVJTVEFUVVNfTk9BVURJTyIgdmFsdWU9IlNlbSDDoXVkaW8iLz4NCgkJPHVpdGV4dCBuYW1lPSJTQ1JVQkJBUlNUQVRVU19WSURQTEFZSU5HIiB2YWx1ZT0iVsOtZGVvIGVtIHJlcHJvZHXDp8OjbyIvPg0KCQk8dWl0ZXh0IG5hbWU9IlNDUlVCQkFSU1RBVFVTX0xPQURJTkciIHZhbHVlPSJDYXJyZWdhbmRvIi8+DQoJCTx1aXRleHQgbmFtZT0iU0NSVUJCQVJTVEFUVVNfQlVGRkVSSU5HIiB2YWx1ZT0iQXJtYXplbmFuZG8gZW0gYnVmZmVyIi8+DQoJCTx1aXRleHQgbmFtZT0iU0NSVUJCQVJTVEFUVVNfUVVFU1RJT04iIHZhbHVlPSJSZXNwb25kZXIgcGVyZ3VudGEiLz4NCgkJPHVpdGV4dCBuYW1lPSJTQ1JVQkJBUlNUQVRVU19SRVZJRVdRVUlaIiB2YWx1ZT0iUmV2aXNhbmRvIHF1ZXN0aW9uw6FyaW8iLz4NCgkJPCEtLSBzdWJzdGl0dXRpb246ICVtID09IG1pbnV0ZXMgcmVtYWluaW5nIC0tPg0KCQk8IS0tIHN1YnN0aXR1dGlvbjogJXMgPT0gc2Vjb25kcyByZW1haW5pbmcgLS0+DQoJCTx1aXRleHQgbmFtZT0iRUxBUFNFRCIgdmFsdWU9IiVtIG1pbnV0b3MgJXMgc2VndW5kb3MgcmVzdGFudGVzIi8+DQoJCTx1aXRleHQgbmFtZT0iTk9URk9VTkQiIHZhbHVlPSJOYWRhIGVuY29udHJhZG8iLz4NCgkJPHVpdGV4dCBuYW1lPSJBVFRBQ0hNRU5UUyIgdmFsdWU9IkFuZXhvcy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kNvbnRhdG8iLz4NCgkJPHVpdGV4dCBuYW1lPSJUQUJfUVVJWiIgdmFsdWU9IlF1ZXN0LiIvPg0KCQk8dWl0ZXh0IG5hbWU9IlRBQl9PVVRMSU5FIiB2YWx1ZT0iRXNxdWVtYSIvPg0KCQk8dWl0ZXh0IG5hbWU9IlRBQl9USFVNQiIgdmFsdWU9Ik1pbmkiLz4NCgkJPHVpdGV4dCBuYW1lPSJUQUJfTk9URVMiIHZhbHVlPSJOb3RhcyIvPg0KCQk8dWl0ZXh0IG5hbWU9IlRBQl9TRUFSQ0giIHZhbHVlPSJCdXNjYSIvPg0KCQk8dWl0ZXh0IG5hbWU9IlNMSURFX0hFQURJTkciIHZhbHVlPSJUw610dWxvIGRvIHNsaWRlIi8+DQoJCTx1aXRleHQgbmFtZT0iRFVSQVRJT05fSEVBRElORyIgdmFsdWU9IkR1cmHDp8OjbyIvPg0KCQk8dWl0ZXh0IG5hbWU9IlNFQVJDSF9IRUFESU5HIiB2YWx1ZT0iUHJvY3VyYXIgdGV4dG86Ii8+DQoJCTx1aXRleHQgbmFtZT0iVEhVTUJfSEVBRElORyIgdmFsdWU9IlNsaWRlIi8+DQoJCTx1aXRleHQgbmFtZT0iVEhVTUJfSU5GTyIgdmFsdWU9IlTDrXR1bG8vRHVyYcOnw6NvIGRvIHNsaWRlIi8+DQoJCTx1aXRleHQgbmFtZT0iQVRUQUNITkFNRV9IRUFESU5HIiB2YWx1ZT0iTm9tZSBkbyBhcnF1aXZvIi8+DQoJCTx1aXRleHQgbmFtZT0iQVRUQUNIU0laRV9IRUFESU5HIiB2YWx1ZT0iVGFtYW5obyIvPg0KCQk8dWl0ZXh0IG5hbWU9IlNMSURFX05PVEVTIiB2YWx1ZT0iQW5vdGHDp8O1ZXMgZG8gc2xpZGUiLz4NCgkJPHVpdGV4dCBuYW1lPSJDT1VSU0VfU1RBVFVTIiB2YWx1ZT0iU3RhdHVzIGRvIG3Ds2R1bG8iLz4NCgkJPHVpdGV4dCBuYW1lPSJQQVNTRURfU1RSSU5HIiB2YWx1ZT0iQXByb3ZhZG8iLz4NCgkJPHVpdGV4dCBuYW1lPSJGQUlMRURfU1RSSU5HIiB2YWx1ZT0iUmVwcm92YWRvIi8+DQoJCTwhLS1xdWl6IHBvZCBhbmQgbWVzc2FnZSBib3ggdGV4dHMtLT4NCgkJPHVpdGV4dCBuYW1lPSJRVUlaUE9EX1FVSVpfQVRURU1QVCIgdmFsdWU9IlRlbnRhdGl2YSBubyBxdWVzdGlvbsOhcmlvOiIvPg0KCQk8dWl0ZXh0IG5hbWU9IlFVSVpQT0RfUVVJWl9BVFRFTVBUX1ZBTFVFIiB2YWx1ZT0iJW4gZGUgJXQiLz4NCgkJPHVpdGV4dCBuYW1lPSJRVUlaUE9EX1FVSVpfU0NPUkUiIHZhbHVlPSJQb250dWHDp8OjbzoiLz4NCgkJPHVpdGV4dCBuYW1lPSJRVUlaUE9EX1FVSVpfUEFTU1NDT1JFIiB2YWx1ZT0iUG9udHVhw6fDo28gZGUgYXByb3Zhw6fDo286Ii8+DQoJCTx1aXRleHQgbmFtZT0iUVVJWlBPRF9RVUlaX01BWFNDT1JFIiB2YWx1ZT0iUG9udHVhw6fDo28gbcOheGltYToiLz4NCgkJPHVpdGV4dCBuYW1lPSJRVUlaUE9EX1FVRVNBVE1QVF9TVFIiIHZhbHVlPSJUZW50YXRpdmE6ICVuIGRlICV0Ii8+DQoJCTx1aXRleHQgbmFtZT0iUVVJWlBPRF9RVUVTVFlQRV9TVFIiIHZhbHVlPSJUaXBvOiAlcyIvPg0KCQk8dWl0ZXh0IG5hbWU9IlFVSVpQT0RfUVVFU1RZUEVfR1JEIiB2YWx1ZT0iQ2xhc3NpZmljYXTDs3JpYSIvPg0KCQk8dWl0ZXh0IG5hbWU9IlFVSVpQT0RfUVVFU1RZUEVfU1ZZIiB2YWx1ZT0iUGVzcXVpc2EiLz4NCgkJPHVpdGV4dCBuYW1lPSJRVUlaUE9EX1FVSVpBVE1QVF9JTkYiIHZhbHVlPSJJbmZpbml0byIvPg0KCQk8dWl0ZXh0IG5hbWU9IlFVSVpQT0RfUVVFU0FUTVBUX0lORiIgdmFsdWU9IkluZmluaXRvIi8+DQoJCTx1aXRleHQgbmFtZT0iV0FSTklOR01TR19ZRVNTVFJJTkciIHZhbHVlPSJTaW0iLz4NCgkJPHVpdGV4dCBuYW1lPSJXQVJOSU5HTVNHX05PU1RSSU5HIiB2YWx1ZT0iTsOjbyIvPg0KCQk8dWl0ZXh0IG5hbWU9IldBUk5JTkdNU0dfVElUTEVTVFJJTkciIHZhbHVlPSJBbGVydGEgZGUgbmF2ZWdhw6fDo28gZG8gcXVlc3Rpb27DoXJpbyIvPg0KCQk8dWl0ZXh0IG5hbWU9IldBUk5JTkdNU0dfTVNHU1RSSU5HIiB2YWx1ZT0iRXhpc3RlbSBwZXJndW50YXMgcXVlIG7Do28gZm9yYW0gcmVzcG9uZGlkYXMgbmVzdGUgcXVlc3Rpb27DoXJpby4mI3hBOyYjeEE7Q2xpcXVlIGVtIFNpbSBwYXJhIHNhaXIgZG8gcXVlc3Rpb27DoXJpbyBvdSBlbSBOw6NvIHNlIHF1aXNlciBjb250aW51YXIuIi8+DQoJCTx1aXRleHQgbmFtZT0iSU5GT1JNQVRJT05fSDI2NF9GTEFTSFBMQVlFUiIgdmFsdWU9IkEgdmVyc8OjbyBhdHVhbCBkbyBGbGFzaCBQbGF5ZXIgaW5zdGFsYWRhIG5vIGNvbXB1dGFkb3IgbsOjbyBvZmVyZWNlIHN1cG9ydGUgYSBlc3NlIHbDrWRlby4gQ2xpcXVlIG5hIMOhcmVhIGRvIHbDrWRlbyBwYXJhIGJhaXhhciBhIHZlcnPDo28gbWFpcyByZWNlbnRlIGRv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TW9zdHJhciBiYXJyYSBsYXRlcmFsIGFvIHBhcnRpY2lwYW50ZXMiLz4NCgkJPHVpdGV4dCBuYW1lPSJNVVRFIiB2YWx1ZT0iTXVkbyIvPg0KCQk8dWl0ZXh0IG5hbWU9IkRPQ1dSQVBfVElUTEUiIHZhbHVlPSJBbmV4byBkZSBhcnF1aXZvIGRvIFByZXNlbnRlciIvPg0KCQk8dWl0ZXh0IG5hbWU9IkRPQ1dSQVBfTVNHIiB2YWx1ZT0iU2FsdmFyIGVtIE1ldSBjb21wdXRhZG9yIi8+DQoJCTx1aXRleHQgbmFtZT0iRE9DV1JBUF9QUk9NUFQiIHZhbHVlPSJDbGlxdWUgcGFyYSBiYWl4YXIiLz4NCgkJPHVpdGV4dCBuYW1lPSJBVFRBQ0hNRU5UX1BSRVZJRVdfV0FSTklOR01TR19USVRMRVNUUklORyIgdmFsdWU9IkF2aXNvIGRlIGFuZXhvIi8+DQoJCTx1aXRleHQgbmFtZT0iQVRUQUNITUVOVF9QUkVWSUVXX1dBUk5JTkdNU0ciIHZhbHVlPSJPcyBhbmV4b3MgbsOjbyBzw6NvIGFiZXJ0b3Mgbm8gbW9kbyBkZSBWaXN1YWxpemHDp8Ojby4gVXNlIG8gY29tYW5kbyBkZSBwdWJsaWNhw6fDo28gcGFyYSB2ZXIgb3MgcmVzdWx0YWRvcy4iLz4NCgkJPHVpdGV4dCBuYW1lPSJDT0xMQUJfTE9DQUxfUExBWUJBQ0tfTVNHIiB2YWx1ZT0iTyBjb250ZcO6ZG8gZXN0w6Egc2VuZG8gcmVwcm9kdXppZG8gbG9jYWxtZW50ZS5BIGNvbGFib3Jhw6fDo28gbsOjbyBmdW5jaW9uYSBuZXN0ZSBtb2RvLiIvPg0KCQk8dWl0ZXh0IG5hbWU9IkNPTExBQl9MT0NBTF9QTEFZQkFDS19USVRMRSIgdmFsdWU9IlJlcHJvZHXDp8OjbyBsb2NhbCIvPg0KCQk8dWl0ZXh0IG5hbWU9IkNPTExBQl9MT0NBTF9QTEFZQkFDS0JUTiIgdmFsdWU9Ik9rIi8+DQoJPC9sYW5ndWFnZT4NCgk8bGFuZ3VhZ2UgaWQ9Iml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DQoJCTwhLS0gc3Vic3RpdHV0aW9uOiAlbiA9PSBzbGlkZSBudW1iZXIgLS0+DQoJCTwhLS0gc3Vic3RpdHV0aW9uOiAldCA9PSB0b3RhbCBzbGlkZSBjb3VudCAtLT4NCgkJPHVpdGV4dCBuYW1lPSJTQ1JVQkJBUlNUQVRVU19TTElERUlORk8iIHZhbHVlPSJEaWFwb3NpdGl2YSAlbiAvICV0IHwgIi8+DQoJCTx1aXRleHQgbmFtZT0iU0NSVUJCQVJTVEFUVVNfU1RPUFBFRCIgdmFsdWU9IkludGVycm90dG8iLz4NCgkJPHVpdGV4dCBuYW1lPSJTQ1JVQkJBUlNUQVRVU19QTEFZSU5HIiB2YWx1ZT0iUmlwcm9kdXppb25lIi8+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DQoJCTx1aXRleHQgbmFtZT0iRUxBUFNFRCIgdmFsdWU9IiVtIE1pbnV0aSAlcyBTZWNvbmRpIHJpbWFuZW50aSIvPg0KCQk8dWl0ZXh0IG5hbWU9Ik5PVEZPVU5EIiB2YWx1ZT0iTmVzc3VuIGVsZW1lbnRvIHRyb3ZhdG8iLz4NCgkJPHVpdGV4dCBuYW1lPSJBVFRBQ0hNRU5UUyIgdmFsdWU9IkFsbGVnYXRp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DQoJCTx1aXRleHQgbmFtZT0iRFVSQVRJT05fSEVBRElORyIgdmFsdWU9IkR1cmF0YSIvPg0KCQk8dWl0ZXh0IG5hbWU9IlNFQVJDSF9IRUFESU5HIiB2YWx1ZT0iQ2VyY2EgdGVzdG86Ii8+DQoJCTx1aXRleHQgbmFtZT0iVEhVTUJfSEVBRElORyIgdmFsdWU9IkRpYXBvc2l0aXZhIi8+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HVpdGV4dCBuYW1lPSJDT1VSU0VfU1RBVFVTIiB2YWx1ZT0iTW9kdWxlIFN0YXR1cyIvPg0KCQk8dWl0ZXh0IG5hbWU9IlBBU1NFRF9TVFJJTkciIHZhbHVlPSJQYXNzZWQiLz4NCgkJPHVpdGV4dCBuYW1lPSJGQUlMRURfU1RSSU5HIiB2YWx1ZT0iRmFpbGVkIi8+DQoJCTwhLS1xdWl6IHBvZCBhbmQgbWVzc2FnZSBib3ggdGV4dHMtLT4NCgkJPHVpdGV4dCBuYW1lPSJRVUlaUE9EX1FVSVpfQVRURU1QVCIgdmFsdWU9IlRlbnRhdGl2byBxdWl6OiIvPg0KCQk8dWl0ZXh0IG5hbWU9IlFVSVpQT0RfUVVJWl9BVFRFTVBUX1ZBTFVFIiB2YWx1ZT0iJW4gZGkgJXQiLz4NCgkJPHVpdGV4dCBuYW1lPSJRVUlaUE9EX1FVSVpfU0NPUkUiIHZhbHVlPSJQdW50ZWdnaW86Ii8+DQoJCTx1aXRleHQgbmFtZT0iUVVJWlBPRF9RVUlaX1BBU1NTQ09SRSIgdmFsdWU9IlB1bnRlZ2dpbyBtaW5pbW86Ii8+DQoJCTx1aXRleHQgbmFtZT0iUVVJWlBPRF9RVUlaX01BWFNDT1JFIiB2YWx1ZT0iUHVudGVnZ2lvIG1hc3NpbW86Ii8+DQoJCTx1aXRleHQgbmFtZT0iUVVJWlBPRF9RVUVTQVRNUFRfU1RSIiB2YWx1ZT0iVGVudGF0aXZvOiAlbiBkaSAldCIvPg0KCQk8dWl0ZXh0IG5hbWU9IlFVSVpQT0RfUVVFU1RZUEVfU1RSIiB2YWx1ZT0iVGlwbzogJXMiLz4NCgkJPHVpdGV4dCBuYW1lPSJRVUlaUE9EX1FVRVNUWVBFX0dSRCIgdmFsdWU9IkNvbiB2YWx1dGF6aW9uZSIvPg0KCQk8dWl0ZXh0IG5hbWU9IlFVSVpQT0RfUVVFU1RZUEVfU1ZZIiB2YWx1ZT0iSW5kYWdpbmUiLz4NCgkJPHVpdGV4dCBuYW1lPSJRVUlaUE9EX1FVSVpBVE1QVF9JTkYiIHZhbHVlPSJJbmZpbml0aSIvPg0KCQk8dWl0ZXh0IG5hbWU9IlFVSVpQT0RfUVVFU0FUTVBUX0lORiIgdmFsdWU9IkluZmluaXRpIi8+DQoJCTx1aXRleHQgbmFtZT0iV0FSTklOR01TR19ZRVNTVFJJTkciIHZhbHVlPSJTw6wiLz4NCgkJPHVpdGV4dCBuYW1lPSJXQVJOSU5HTVNHX05PU1RSSU5HIiB2YWx1ZT0iTm8iLz4NCgkJPHVpdGV4dCBuYW1lPSJXQVJOSU5HTVNHX1RJVExFU1RSSU5HIiB2YWx1ZT0iQXZ2ZXJ0ZW56YSBuYXZpZ2F6aW9uZSBxdWl6Ii8+DQoJCTx1aXRleHQgbmFtZT0iV0FSTklOR01TR19NU0dTVFJJTkciIHZhbHVlPSJPY2NvcnJlIGFuY29yYSByaXNwb25kZXJlIGFkIGFsY3VuZSBkb21hbmRlIGRlbCBxdWl6LiYjeEE7JiN4QTtTZSBmYXRlIGNsaWMgc3UgU8OsLCB1c2NpcmV0ZSBkYWwgcXVpei4gRmF0ZSBjbGljIHN1IE5vIHBlciBjb250aW51YXJlIGlsIHF1aXouIi8+DQoJCTx1aXRleHQgbmFtZT0iSU5GT1JNQVRJT05fSDI2NF9GTEFTSFBMQVlFUiIgdmFsdWU9IkxhIHZlcnNpb25lIGRpIEZsYXNoIFBsYXllciBhdHR1YWxtZW50ZSBpbnN0YWxsYXRhIG5vbiBzdXBwb3J0YSBxdWVzdG8gdmlkZW8uIEZhdGUgY2xpYyBzdWxsJ2FyZWEgZGVsIHZpZGVvIHBlciBzY2FyaWNhcmUgbCd1bHRpbWEgdmVyc2lvbmUgZGk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Nb3N0cmEgYmFycmEgbGF0ZXJhbGUgYWkgcGFydGVjaXBhbnRpIi8+DQoJCTx1aXRleHQgbmFtZT0iTVVURSIgdmFsdWU9IkRpc2F0dGl2YSBhdWRpbyIvPg0KCQk8dWl0ZXh0IG5hbWU9IkRPQ1dSQVBfVElUTEUiIHZhbHVlPSJBbGxlZ2F0byBmaWxlIFByZXNlbnRlciIvPg0KCQk8dWl0ZXh0IG5hbWU9IkRPQ1dSQVBfTVNHIiB2YWx1ZT0iU2FsdmEgaW4gUmlzb3JzZSBkZWwgY29tcHV0ZXIiLz4NCgkJPHVpdGV4dCBuYW1lPSJET0NXUkFQX1BST01QVCIgdmFsdWU9IkNsaWMgcGVyIHNjYXJpY2FyZSIvPg0KCQk8dWl0ZXh0IG5hbWU9IkFUVEFDSE1FTlRfUFJFVklFV19XQVJOSU5HTVNHX1RJVExFU1RSSU5HIiB2YWx1ZT0iQXR0YWNobWVudCBXYXJuaW5nIi8+DQoJCTx1aXRleHQgbmFtZT0iQVRUQUNITUVOVF9QUkVWSUVXX1dBUk5JTkdNU0ciIHZhbHVlPSJBdHRhY2htZW50cyBkbyBub3Qgb3BlbiBpbiBQcmV2aWV3IG1vZGUuIFBsZWFzZSB1c2UgcHVibGlzaCB0byBzZWUgdGhlIHJlc3VsdHMiLz4NCgkJPHVpdGV4dCBuYW1lPSJDT0xMQUJfTE9DQUxfUExBWUJBQ0tfTVNHIiB2YWx1ZT0iQ29udGVudCBpcyBiZWluZyBwbGF5ZWQgbG9jYWxseS5cbiBDb2xsYWJvcmF0aW9uIGRvZXMgbm90IHdvcmsgaW4gdGhpcyBtb2RlIi8+DQoJCTx1aXRleHQgbmFtZT0iQ09MTEFCX0xPQ0FMX1BMQVlCQUNLX1RJVExFIiB2YWx1ZT0iTG9jYWwgUGxheWJhY2siLz4NCgkJPHVpdGV4dCBuYW1lPSJDT0xMQUJfTE9DQUxfUExBWUJBQ0tCVE4iIHZhbHVlPSJPayIvPg0KCTwvbGFuZ3VhZ2U+DQoJPGxhbmd1YWdlIGlkPSJubC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EaWEgJW4iLz4NCgkJPCEtLSBzdWJzdGl0dXRpb246ICVuID09IHNsaWRlIG51bWJlciAtLT4NCgkJPCEtLSBzdWJzdGl0dXRpb246ICV0ID09IHRvdGFsIHNsaWRlIGNvdW50IC0tPg0KCQk8dWl0ZXh0IG5hbWU9IlNDUlVCQkFSU1RBVFVTX1NMSURFSU5GTyIgdmFsdWU9IkRpYSAlbiAvICV0IHwgIi8+DQoJCTx1aXRleHQgbmFtZT0iU0NSVUJCQVJTVEFUVVNfU1RPUFBFRCIgdmFsdWU9Ikdlc3RvcHQiLz4NCgkJPHVpdGV4dCBuYW1lPSJTQ1JVQkJBUlNUQVRVU19QTEFZSU5HIiB2YWx1ZT0iQWZzcGVsZW4iLz4NCgkJPHVpdGV4dCBuYW1lPSJTQ1JVQkJBUlNUQVRVU19OT0FVRElPIiB2YWx1ZT0iR2VlbiBhdWRpbyIvPg0KCQk8dWl0ZXh0IG5hbWU9IlNDUlVCQkFSU1RBVFVTX1ZJRFBMQVlJTkciIHZhbHVlPSJWaWRlbyBhZnNwZWxlbiIvPg0KCQk8dWl0ZXh0IG5hbWU9IlNDUlVCQkFSU1RBVFVTX0xPQURJTkciIHZhbHVlPSJMYWRlbiIvPg0KCQk8dWl0ZXh0IG5hbWU9IlNDUlVCQkFSU1RBVFVTX0JVRkZFUklORyIgdmFsdWU9IkJ1ZmZlcmVuIi8+DQoJCTx1aXRleHQgbmFtZT0iU0NSVUJCQVJTVEFUVVNfUVVFU1RJT04iIHZhbHVlPSJWcmFhZyBtZXQgYW50d29vcmQiLz4NCgkJPHVpdGV4dCBuYW1lPSJTQ1JVQkJBUlNUQVRVU19SRVZJRVdRVUlaIiB2YWx1ZT0iUXVpeiBjb250cm9sZXJlbiIvPg0KCQk8IS0tIHN1YnN0aXR1dGlvbjogJW0gPT0gbWludXRlcyByZW1haW5pbmcgLS0+DQoJCTwhLS0gc3Vic3RpdHV0aW9uOiAlcyA9PSBzZWNvbmRzIHJlbWFpbmluZyAtLT4NCgkJPHVpdGV4dCBuYW1lPSJFTEFQU0VEIiB2YWx1ZT0iRXIgcmVzdGVyZW4gJW0gbWludXRlbiAlcyBzZWNvbmRlbiIvPg0KCQk8dWl0ZXh0IG5hbWU9Ik5PVEZPVU5EIiB2YWx1ZT0iTmlldHMgZ2V2b25kZW4iLz4NCgkJPHVpdGV4dCBuYW1lPSJBVFRBQ0hNRU5UUyIgdmFsdWU9IkJpamxhZ2VuIi8+DQoJCTwhLS0gc3Vic3RpdHV0aW9uOiAlcCA9PSBjdXJyZW50IHNwZWFrZXIncyB0aXRsZSAtLT4NCgkJPHVpdGV4dCBuYW1lPSJCSU9XSU5fVElUTEUiIHZhbHVlPSJCaW9ncmFmaWU6ICVwIi8+DQoJCTx1aXRleHQgbmFtZT0iQklPQlROX1RJVExFIiB2YWx1ZT0iQmlvZ3JhZmllIi8+DQoJCTx1aXRleHQgbmFtZT0iRElWSURFUkJUTl9USVRMRSIgdmFsdWU9InwiLz4NCgkJPHVpdGV4dCBuYW1lPSJDT05UQUNUQlROX1RJVExFIiB2YWx1ZT0iQ29udGFjdCIvPg0KCQk8dWl0ZXh0IG5hbWU9IlRBQl9RVUlaIiB2YWx1ZT0iUXVpeiIvPg0KCQk8dWl0ZXh0IG5hbWU9IlRBQl9PVVRMSU5FIiB2YWx1ZT0iT3ZlcnppY2h0Ii8+DQoJCTx1aXRleHQgbmFtZT0iVEFCX1RIVU1CIiB2YWx1ZT0iTWluaWF0dXVyIi8+DQoJCTx1aXRleHQgbmFtZT0iVEFCX05PVEVTIiB2YWx1ZT0iTm90aXRpZXMiLz4NCgkJPHVpdGV4dCBuYW1lPSJUQUJfU0VBUkNIIiB2YWx1ZT0iWm9la2VuIi8+DQoJCTx1aXRleHQgbmFtZT0iU0xJREVfSEVBRElORyIgdmFsdWU9IlRpdGVsIHZhbiBkaWEiLz4NCgkJPHVpdGV4dCBuYW1lPSJEVVJBVElPTl9IRUFESU5HIiB2YWx1ZT0iRHV1ciIvPg0KCQk8dWl0ZXh0IG5hbWU9IlNFQVJDSF9IRUFESU5HIiB2YWx1ZT0iWm9la2VuIG5hYXIgdGVrc3Q6Ii8+DQoJCTx1aXRleHQgbmFtZT0iVEhVTUJfSEVBRElORyIgdmFsdWU9IkRpYSIvPg0KCQk8dWl0ZXh0IG5hbWU9IlRIVU1CX0lORk8iIHZhbHVlPSJUaXRlbC9kdXVyIHZhbiBkaWEiLz4NCgkJPHVpdGV4dCBuYW1lPSJBVFRBQ0hOQU1FX0hFQURJTkciIHZhbHVlPSJCZXN0YW5kc25hYW0iLz4NCgkJPHVpdGV4dCBuYW1lPSJBVFRBQ0hTSVpFX0hFQURJTkciIHZhbHVlPSJHcm9vdHRlIi8+DQoJCTx1aXRleHQgbmFtZT0iU0xJREVfTk9URVMiIHZhbHVlPSJEaWFub3RpdGllcyIvPg0KCQk8dWl0ZXh0IG5hbWU9IkNPVVJTRV9TVEFUVVMiIHZhbHVlPSJNb2R1bGUgU3RhdHVzIi8+DQoJCTx1aXRleHQgbmFtZT0iUEFTU0VEX1NUUklORyIgdmFsdWU9IlBhc3NlZCIvPg0KCQk8dWl0ZXh0IG5hbWU9IkZBSUxFRF9TVFJJTkciIHZhbHVlPSJGYWlsZWQiLz4NCgkJPCEtLXF1aXogcG9kIGFuZCBtZXNzYWdlIGJveCB0ZXh0cy0tPg0KCQk8dWl0ZXh0IG5hbWU9IlFVSVpQT0RfUVVJWl9BVFRFTVBUIiB2YWx1ZT0iUXVpenBvZ2luZzoiLz4NCgkJPHVpdGV4dCBuYW1lPSJRVUlaUE9EX1FVSVpfQVRURU1QVF9WQUxVRSIgdmFsdWU9IiVuIHZhbiAldCIvPg0KCQk8dWl0ZXh0IG5hbWU9IlFVSVpQT0RfUVVJWl9TQ09SRSIgdmFsdWU9IkJlaGFhbGRlIHNjb3JlOiIvPg0KCQk8dWl0ZXh0IG5hbWU9IlFVSVpQT0RfUVVJWl9QQVNTU0NPUkUiIHZhbHVlPSJWb2xkb2VuZGUgc2NvcmU6Ii8+DQoJCTx1aXRleHQgbmFtZT0iUVVJWlBPRF9RVUlaX01BWFNDT1JFIiB2YWx1ZT0iTWF4aW1hYWwgaGFhbGJhcmUgc2NvcmU6Ii8+DQoJCTx1aXRleHQgbmFtZT0iUVVJWlBPRF9RVUVTQVRNUFRfU1RSIiB2YWx1ZT0iUG9naW5nOiAlbiB2YW4gJXQiLz4NCgkJPHVpdGV4dCBuYW1lPSJRVUlaUE9EX1FVRVNUWVBFX1NUUiIgdmFsdWU9IlR5cGU6ICVzIi8+DQoJCTx1aXRleHQgbmFtZT0iUVVJWlBPRF9RVUVTVFlQRV9HUkQiIHZhbHVlPSJUZWx0IHZvb3Igc2NvcmUiLz4NCgkJPHVpdGV4dCBuYW1lPSJRVUlaUE9EX1FVRVNUWVBFX1NWWSIgdmFsdWU9IkVucXXDqnRlIi8+DQoJCTx1aXRleHQgbmFtZT0iUVVJWlBPRF9RVUlaQVRNUFRfSU5GIiB2YWx1ZT0iT25iZXBlcmt0Ii8+DQoJCTx1aXRleHQgbmFtZT0iUVVJWlBPRF9RVUVTQVRNUFRfSU5GIiB2YWx1ZT0iT25iZXBlcmt0Ii8+DQoJCTx1aXRleHQgbmFtZT0iV0FSTklOR01TR19ZRVNTVFJJTkciIHZhbHVlPSJKYSIvPg0KCQk8dWl0ZXh0IG5hbWU9IldBUk5JTkdNU0dfTk9TVFJJTkciIHZhbHVlPSJOZWUiLz4NCgkJPHVpdGV4dCBuYW1lPSJXQVJOSU5HTVNHX1RJVExFU1RSSU5HIiB2YWx1ZT0iV2FhcnNjaHV3aW5nIG1ldCBiZXRyZWtraW5nIHRvdCBxdWl6bmF2aWdhdGllIi8+DQoJCTx1aXRleHQgbmFtZT0iV0FSTklOR01TR19NU0dTVFJJTkciIHZhbHVlPSJVIGhlYnQgbmlldCBhbGxlIHZyYWdlbiBpbiBkZXplIHF1aXogYmVhbnR3b29yZC4mI3hBOyYjeEE7S2xpayBvcCBKYSBvbSBkZSBxdWl6IGFmIHRlIHNsdWl0ZW4uIEtsaWsgb3AgTmVlIG9tIGRlIHF1aXogdm9vcnQgdGUgemV0dGVuLiIvPg0KCQk8dWl0ZXh0IG5hbWU9IklORk9STUFUSU9OX0gyNjRfRkxBU0hQTEFZRVIiIHZhbHVlPSJEZXplIHZpZGVvIHdvcmR0IG5pZXQgb25kZXJzdGV1bmQgZG9vciBkZSB2ZXJzaWUgdmFuIEZsYXNoIFBsYXllciBkaWUgbW9tZW50ZWVsIG9wIHV3IGNvbXB1dGVyIGlzIGdlw69uc3RhbGxlZXJkLiBLbGlrIGluIGRlIHZpZGVvIG9tIGRlIG5pZXV3c3RlIEZsYXNoIFBsYXllciB0ZSBkb3dubG9hZGV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aaWpwYW5lZWwgYWFuIGRlZWxuZW1lcnMgd2VlcmdldmVuIi8+DQoJCTx1aXRleHQgbmFtZT0iTVVURSIgdmFsdWU9IkRlbXBlbiIvPg0KCQk8dWl0ZXh0IG5hbWU9IkRPQ1dSQVBfVElUTEUiIHZhbHVlPSJQcmVzZW50ZXItYmVzdGFuZHNiaWpsYWdlIi8+DQoJCTx1aXRleHQgbmFtZT0iRE9DV1JBUF9NU0ciIHZhbHVlPSJPcHNsYWFuIGluIERlemUgY29tcHV0ZXIiLz4NCgkJPHVpdGV4dCBuYW1lPSJET0NXUkFQX1BST01QVCIgdmFsdWU9IktsaWsgb20gdGUgZG93bmxvYWRlbiIvPg0KCQk8dWl0ZXh0IG5hbWU9IkFUVEFDSE1FTlRfUFJFVklFV19XQVJOSU5HTVNHX1RJVExFU1RSSU5HIiB2YWx1ZT0iQXR0YWNobWVudCBXYXJuaW5nIi8+DQoJCTx1aXRleHQgbmFtZT0iQVRUQUNITUVOVF9QUkVWSUVXX1dBUk5JTkdNU0ciIHZhbHVlPSJBdHRhY2htZW50cyBkbyBub3Qgb3BlbiBpbiBQcmV2aWV3IG1vZGUuIFBsZWFzZSB1c2UgcHVibGlzaCB0byBzZWUgdGhlIHJlc3VsdHMiLz4NCgkJPHVpdGV4dCBuYW1lPSJDT0xMQUJfTE9DQUxfUExBWUJBQ0tfTVNHIiB2YWx1ZT0iQ29udGVudCBpcyBiZWluZyBwbGF5ZWQgbG9jYWxseS5cbiBDb2xsYWJvcmF0aW9uIGRvZXMgbm90IHdvcmsgaW4gdGhpcyBtb2RlIi8+DQoJCTx1aXRleHQgbmFtZT0iQ09MTEFCX0xPQ0FMX1BMQVlCQUNLX1RJVExFIiB2YWx1ZT0iTG9jYWwgUGxheWJhY2siLz4NCgkJPHVpdGV4dCBuYW1lPSJDT0xMQUJfTE9DQUxfUExBWUJBQ0tCVE4iIHZhbHVlPSJPayIvPg0KCTwvbGFuZ3VhZ2U+DQoJPGxhbmd1YWdlIGlkPSJjbiI+DQoJCTwhLS0gZm9ybWF0IGZvciB1aWZvbnQgdmFsdWUgaXMgImZvbnQsc2l6ZSxpc2JvbGQsaXNpdGFsaWMsaXNzaGFkb3dlZCIgLS0+DQoJCTx1aWZvbnQgbmFtZT0iRk9OVF9RVUlaWklORyIgdmFsdWU9IuWui+S9ky0xODAzMCwxMCxmYWxzZSxmYWxzZSxmYWxzZSIvPg0KCQk8dWlmb250IG5hbWU9IkZPTlRfU0NSVUJTVEFUVVMiIHZhbHVlPSLlrovkvZMtMTgwMzAsMTAsdHJ1ZSxmYWxzZSx0cnVlIi8+DQoJCTx1aWZvbnQgbmFtZT0iRk9OVF9TQ1JVQlRJTUUiIHZhbHVlPSLlrovkvZMtMTgwMzAsMTAsZmFsc2UsZmFsc2UsdHJ1ZSIvPg0KCQk8dWlmb250IG5hbWU9IkZPTlRfRUxBUFNFRFRJTUUiIHZhbHVlPSLlrovkvZMtMTgwMzAsMTAsdHJ1ZSxmYWxzZSx0cnVlIi8+DQoJCTx1aWZvbnQgbmFtZT0iRk9OVF9VVElMU01FTlUiIHZhbHVlPSLlrovkvZMtMTgwMzAsMTAsdHJ1ZSxmYWxzZSxmYWxzZSIvPg0KCQk8dWlmb250IG5hbWU9IkZPTlRfVEFCUyIgdmFsdWU9IuWui+S9ky0xODAzMCwxNCx0cnVlLGZhbHNlLHRydWUiLz4NCgkJPHVpZm9udCBuYW1lPSJGT05UX1BSRVNFTlRBVElPTk5BTUUiIHZhbHVlPSLlrovkvZMtMTgwMzAsMTQsZmFsc2UsZmFsc2UsdHJ1ZSIvPg0KCQk8dWlmb250IG5hbWU9IkZPTlRfUFJFU0VOVEVSTkFNRSIgdmFsdWU9IuWui+S9ky0xODAzMCwxNCx0cnVlLGZhbHNlLHRydWUiLz4NCgkJPHVpZm9udCBuYW1lPSJGT05UX1BSRVNFTlRFUlRJVExFIiB2YWx1ZT0i5a6L5L2TLTE4MDMwLDEzLGZhbHNlLGZhbHNlLHRydWUiLz4NCgkJPHVpZm9udCBuYW1lPSJGT05UX0JJT0JUTiIgdmFsdWU9IuWui+S9ky0xODAzMCwxMCxmYWxzZSxmYWxzZSx0cnVlIi8+DQoJCTx1aWZvbnQgbmFtZT0iRk9OVF9OT1RFUyIgdmFsdWU9IuWui+S9ky0xODAzMCwxMixmYWxzZSxmYWxzZSxmYWxzZSIvPg0KCQk8dWlmb250IG5hbWU9IkZPTlRfT1VUTElORSIgdmFsdWU9IuWui+S9ky0xODAzMCwxMixmYWxzZSxmYWxzZSx0cnVlIi8+DQoJCTx1aWZvbnQgbmFtZT0iRk9OVF9TRUFSQ0giIHZhbHVlPSLlrovkvZMtMTgwMzAsMTIsZmFsc2UsZmFsc2UsdHJ1ZSIvPg0KCQk8dWlmb250IG5hbWU9IkZPTlRfVEhVTUIiIHZhbHVlPSLlrovkvZMtMTgwMzAsMTAsZmFsc2UsZmFsc2UsdHJ1ZSIvPg0KCQk8dWlmb250IG5hbWU9IkZPTlRfQklPV0lOIiB2YWx1ZT0i5a6L5L2TLTE4MDMwLDEyLGZhbHNlLGZhbHNlLGZhbHNlIi8+DQoJCTx1aWZvbnQgbmFtZT0iRk9OVF9MSVNUSEVBRElORyIgdmFsdWU9IuWui+S9ky0xODAzMCwxMCxmYWxzZSxmYWxzZSxmYWxzZSIvPg0KCQk8dWlmb250IG5hbWU9IkZPTlRfV0lOVElUTEUiIHZhbHVlPSLlrovkvZMtMTgwMzAsMTAsZmFsc2UsZmFsc2UsdHJ1ZSIvPg0KCQk8dWlmb250IG5hbWU9IkZPTlRfQVRUQUNITUVOVFMiIHZhbHVlPSLlrovkvZMtMTgwMzAsMTIsZmFsc2UsZmFsc2UsdHJ1ZSIvPg0KCQk8IS0tcXVpeiBwb2QgYW5kIG1lc3NhZ2UgYm94IHRleHQgZm9udHMtLT4NCgkJPHVpZm9udCBuYW1lPSJGT05UX01TR0JPWF9XSU5USVRMRSIgdmFsdWU9IuWui+S9ky0xODAzMCwxMix0cnVlLGZhbHNlLHRydWUiLz4NCgkJPHVpZm9udCBuYW1lPSJGT05UX01TR0JPWF9NU0ciIHZhbHVlPSLlrovkvZMtMTgwMzAsMTIsZmFsc2UsZmFsc2UsdHJ1ZSIvPg0KCQk8dWlmb250IG5hbWU9IkZPTlRfTVNHQk9YX09QVElPTlMiIHZhbHVlPSLlrovkvZMtMTgwMzAsMTAsdHJ1ZSxmYWxzZSx0cnVlIi8+DQoJCTx1aWZvbnQgbmFtZT0iRk9OVF9RVUlaUE9EX1FVSVpfVElUTEUiIHZhbHVlPSLlrovkvZMtMTgwMzAsMTIsdHJ1ZSxmYWxzZSx0cnVlIi8+DQoJCTx1aWZvbnQgbmFtZT0iRk9OVF9RVUlaUE9EX1FVSVpfQVRURU1QVCIgdmFsdWU9IuWui+S9ky0xODAzMCwxMCxmYWxzZSxmYWxzZSx0cnVlIi8+DQoJCTx1aWZvbnQgbmFtZT0iRk9OVF9RVUlaUE9EX1FVSVpfQVRURU1QVF9WQUxVRSIgdmFsdWU9IuWui+S9ky0xODAzMCwxMCx0cnVlLGZhbHNlLHRydWUiLz4NCgkJPHVpZm9udCBuYW1lPSJGT05UX1FVSVpQT0RfUVVFU1RJT05fU0NPUkUiIHZhbHVlPSLlrovkvZMtMTgwMzAsMTAsZmFsc2UsZmFsc2UsdHJ1ZSIvPg0KCQk8dWlmb250IG5hbWU9IkZPTlRfUVVJWlBPRF9RVUVTVElPTl9TQ09SRV9WQUxVRSIgdmFsdWU9IuWui+S9ky0xODAzMCwxMCx0cnVlLGZhbHNlLHRydWUiLz4NCgkJPHVpZm9udCBuYW1lPSJGT05UX1FVSVpQT0RfUVVFU1RJT05fQVRURU1QVCIgdmFsdWU9IuWui+S9ky0xODAzMCwxMCxmYWxzZSxmYWxzZSx0cnVlIi8+DQoJCTx1aWZvbnQgbmFtZT0iRk9OVF9RVUlaUE9EX1FVRVNUSU9OX0FUVEVNUFRfVkFMVUUiIHZhbHVlPSLlrovkvZMtMTgwMzAsMTAsdHJ1ZSxmYWxzZSx0cnVlIi8+DQoJCTx1aWZvbnQgbmFtZT0iRk9OVF9RVUlaUE9EX1FVRVNUSU9OX1RBRyIgdmFsdWU9IuWui+S9ky0xODAzMCwxMix0cnVlLGZhbHNlLHRydWUiLz4NCgkJPHVpZm9udCBuYW1lPSJGT05UX1FVSVpQT0RfUVVJWl9RVUVTVElPTl9DT1VOVCIgdmFsdWU9IuWui+S9ky0xODAzMCwxMCxmYWxzZSxmYWxzZSx0cnVlIi8+DQoJCTx1aWZvbnQgbmFtZT0iRk9OVF9RVUlaUE9EX1FVSVpfUVVFU1RJT05fQ09VTlRfVkFMVUUiIHZhbHVlPSLlrovkvZMtMTgwMzAsMTAsdHJ1ZSxmYWxzZSx0cnVlIi8+DQoJCTx1aWZvbnQgbmFtZT0iRk9OVF9RVUlaUE9EX1FVSVpfUVVFU1RJT05fQVRURU1QVEVEIiB2YWx1ZT0i5a6L5L2TLTE4MDMwLDEwLGZhbHNlLGZhbHNlLHRydWUiLz4NCgkJPHVpZm9udCBuYW1lPSJGT05UX1FVSVpQT0RfUVVJWl9RVUVTVElPTl9BVFRFTVBURURfVkFMVUUiIHZhbHVlPSLlrovkvZMtMTgwMzAsMTAsdHJ1ZSxmYWxzZSx0cnVlIi8+DQoJCTx1aWZvbnQgbmFtZT0iRk9OVF9RVUlaUE9EX1FVSVpfU0NPUkVfVEFHIiB2YWx1ZT0i5a6L5L2TLTE4MDMwLDEyLHRydWUsZmFsc2UsdHJ1ZSIvPg0KCQk8dWlmb250IG5hbWU9IkZPTlRfUVVJWlBPRF9RVUlaX1NDT1JFIiB2YWx1ZT0i5a6L5L2TLTE4MDMwLDEwLGZhbHNlLGZhbHNlLHRydWUiLz4NCgkJPHVpZm9udCBuYW1lPSJGT05UX1FVSVpQT0RfUVVJWl9TQ09SRV9WQUxVRSIgdmFsdWU9IuWui+S9ky0xODAzMCwxMCx0cnVlLGZhbHNlLHRydWUiLz4NCgkJPHVpZm9udCBuYW1lPSJGT05UX1FVSVpQT0RfUVVJWl9NQVhTQ09SRSIgdmFsdWU9IuWui+S9ky0xODAzMCwxMCxmYWxzZSxmYWxzZSx0cnVlIi8+DQoJCTx1aWZvbnQgbmFtZT0iRk9OVF9RVUlaUE9EX1FVSVpfTUFYU0NPUkVfVkFMVUUiIHZhbHVlPSLlrovkvZMtMTgwMzAsMTAsdHJ1ZSxmYWxzZSx0cnVlIi8+DQoJCTx1aWZvbnQgbmFtZT0iRk9OVF9RVUlaUE9EX1FVSVpfUEFTU1NDT1JFIiB2YWx1ZT0i5a6L5L2TLTE4MDMwLDEwLGZhbHNlLGZhbHNlLHRydWUiLz4NCgkJPHVpZm9udCBuYW1lPSJGT05UX1FVSVpQT0RfUVVJWl9QQVNTU0NPUkVfVkFMVUUiIHZhbHVlPSLlrovkvZMtMTgwMzAsMTAsdHJ1ZSxmYWxzZSx0cnVlIi8+DQoJCTwhLS0gdWl0ZXh0IC0tPg0KCQk8IS0tIHN1YnN0aXR1dGlvbjogJW4gPT0gc2xpZGUgbnVtYmVyIC0tPg0KCQk8dWl0ZXh0IG5hbWU9IlVOTkFNRURTTElERVRJVExFIiB2YWx1ZT0i5bm754Gv54mHICVuIi8+DQoJCTwhLS0gc3Vic3RpdHV0aW9uOiAlbiA9PSBzbGlkZSBudW1iZXIgLS0+DQoJCTwhLS0gc3Vic3RpdHV0aW9uOiAldCA9PSB0b3RhbCBzbGlkZSBjb3VudCAtLT4NCgkJPHVpdGV4dCBuYW1lPSJTQ1JVQkJBUlNUQVRVU19TTElERUlORk8iIHZhbHVlPSLlubvnga/niYcgJW4gLyAldCB8ICIvPg0KCQk8dWl0ZXh0IG5hbWU9IlNDUlVCQkFSU1RBVFVTX1NUT1BQRUQiIHZhbHVlPSLlt7LlgZzmraIiLz4NCgkJPHVpdGV4dCBuYW1lPSJTQ1JVQkJBUlNUQVRVU19QTEFZSU5HIiB2YWx1ZT0i5q2j5Zyo5pKt5pS+Ii8+DQoJCTx1aXRleHQgbmFtZT0iU0NSVUJCQVJTVEFUVVNfTk9BVURJTyIgdmFsdWU9IuaXoOmfs+mikSIvPg0KCQk8dWl0ZXh0IG5hbWU9IlNDUlVCQkFSU1RBVFVTX1ZJRFBMQVlJTkciIHZhbHVlPSLop4bpopHmkq3mlL4iLz4NCgkJPHVpdGV4dCBuYW1lPSJTQ1JVQkJBUlNUQVRVU19MT0FESU5HIiB2YWx1ZT0i5q2j5Zyo6L295YWlIi8+DQoJCTx1aXRleHQgbmFtZT0iU0NSVUJCQVJTVEFUVVNfQlVGRkVSSU5HIiB2YWx1ZT0i5q2j5Zyo6L+b6KGM57yT5Yay5aSE55CGIi8+DQoJCTx1aXRleHQgbmFtZT0iU0NSVUJCQVJTVEFUVVNfUVVFU1RJT04iIHZhbHVlPSLlm57nrZTpl67popgiLz4NCgkJPHVpdGV4dCBuYW1lPSJTQ1JVQkJBUlNUQVRVU19SRVZJRVdRVUlaIiB2YWx1ZT0i5q2j5Zyo5a6h6ZiF5rWL6aqMIi8+DQoJCTwhLS0gc3Vic3RpdHV0aW9uOiAlbSA9PSBtaW51dGVzIHJlbWFpbmluZyAtLT4NCgkJPCEtLSBzdWJzdGl0dXRpb246ICVzID09IHNlY29uZHMgcmVtYWluaW5nIC0tPg0KCQk8dWl0ZXh0IG5hbWU9IkVMQVBTRUQiIHZhbHVlPSLliankvZkgJW0g5YiG6ZKfICVzIOenkiIvPg0KCQk8dWl0ZXh0IG5hbWU9Ik5PVEZPVU5EIiB2YWx1ZT0i5pyq5om+5Yiw5Lu75L2V5YaF5a65Ii8+DQoJCTx1aXRleHQgbmFtZT0iQVRUQUNITUVOVFMiIHZhbHVlPSLpmYTku7YiLz4NCgkJPCEtLSBzdWJzdGl0dXRpb246ICVwID09IGN1cnJlbnQgc3BlYWtlcidzIHRpdGxlIC0tPg0KCQk8dWl0ZXh0IG5hbWU9IkJJT1dJTl9USVRMRSIgdmFsdWU9IuS4quS6uueugOS7izogJXAiLz4NCgkJPHVpdGV4dCBuYW1lPSJCSU9CVE5fVElUTEUiIHZhbHVlPSLkuKrkurrnroDku4siLz4NCgkJPHVpdGV4dCBuYW1lPSJESVZJREVSQlROX1RJVExFIiB2YWx1ZT0ifCIvPg0KCQk8dWl0ZXh0IG5hbWU9IkNPTlRBQ1RCVE5fVElUTEUiIHZhbHVlPSLogZTns7vmlrnlvI8iLz4NCgkJPHVpdGV4dCBuYW1lPSJUQUJfUVVJWiIgdmFsdWU9Iua1i+mqjCIvPg0KCQk8dWl0ZXh0IG5hbWU9IlRBQl9PVVRMSU5FIiB2YWx1ZT0i5aSn57qyIi8+DQoJCTx1aXRleHQgbmFtZT0iVEFCX1RIVU1CIiB2YWx1ZT0i57yp55Wl5Zu+Ii8+DQoJCTx1aXRleHQgbmFtZT0iVEFCX05PVEVTIiB2YWx1ZT0i5aSH5rOoIi8+DQoJCTx1aXRleHQgbmFtZT0iVEFCX1NFQVJDSCIgdmFsdWU9IuaQnOe0oiIvPg0KCQk8dWl0ZXh0IG5hbWU9IlNMSURFX0hFQURJTkciIHZhbHVlPSLlubvnga/niYfmoIfpopgiLz4NCgkJPHVpdGV4dCBuYW1lPSJEVVJBVElPTl9IRUFESU5HIiB2YWx1ZT0i5oyB57ut5pe26Ze0Ii8+DQoJCTx1aXRleHQgbmFtZT0iU0VBUkNIX0hFQURJTkciIHZhbHVlPSLmkJzntKLmlofmnKw6Ii8+DQoJCTx1aXRleHQgbmFtZT0iVEhVTUJfSEVBRElORyIgdmFsdWU9IuW5u+eBr+eJhyIvPg0KCQk8dWl0ZXh0IG5hbWU9IlRIVU1CX0lORk8iIHZhbHVlPSLlubvnga/niYfmoIfpopgv5oyB57ut5pe26Ze0Ii8+DQoJCTx1aXRleHQgbmFtZT0iQVRUQUNITkFNRV9IRUFESU5HIiB2YWx1ZT0i5paH5Lu25ZCNIi8+DQoJCTx1aXRleHQgbmFtZT0iQVRUQUNIU0laRV9IRUFESU5HIiB2YWx1ZT0i5aSn5bCPIi8+DQoJCTx1aXRleHQgbmFtZT0iU0xJREVfTk9URVMiIHZhbHVlPSLlubvnga/niYflpIfms6giLz4NCgkJPHVpdGV4dCBuYW1lPSJDT1VSU0VfU1RBVFVTIiB2YWx1ZT0iTW9kdWxlIFN0YXR1cyIvPg0KCQk8dWl0ZXh0IG5hbWU9IlBBU1NFRF9TVFJJTkciIHZhbHVlPSJQYXNzZWQiLz4NCgkJPHVpdGV4dCBuYW1lPSJGQUlMRURfU1RSSU5HIiB2YWx1ZT0iRmFpbGVkIi8+DQoJCTwhLS1xdWl6IHBvZCBhbmQgbWVzc2FnZSBib3ggdGV4dHMtLT4NCgkJPHVpdGV4dCBuYW1lPSJRVUlaUE9EX1FVSVpfQVRURU1QVCIgdmFsdWU9Iua1i+mqjOWwneivleasoeaVsDoiLz4NCgkJPHVpdGV4dCBuYW1lPSJRVUlaUE9EX1FVSVpfQVRURU1QVF9WQUxVRSIgdmFsdWU9IuesrCAlbiDmrKHvvIzlhbEgJXQg5qyhIi8+DQoJCTx1aXRleHQgbmFtZT0iUVVJWlBPRF9RVUlaX1NDT1JFIiB2YWx1ZT0i5b6X5YiGOiIvPg0KCQk8dWl0ZXh0IG5hbWU9IlFVSVpQT0RfUVVJWl9QQVNTU0NPUkUiIHZhbHVlPSLlj4rmoLzliIbmlbA6Ii8+DQoJCTx1aXRleHQgbmFtZT0iUVVJWlBPRF9RVUlaX01BWFNDT1JFIiB2YWx1ZT0i5pyA6auY5YiG5pWwOiIvPg0KCQk8dWl0ZXh0IG5hbWU9IlFVSVpQT0RfUVVFU0FUTVBUX1NUUiIgdmFsdWU9IuWwneivleasoeaVsDog56ysICVuIOasoe+8jOWFsSAldCDmrKEiLz4NCgkJPHVpdGV4dCBuYW1lPSJRVUlaUE9EX1FVRVNUWVBFX1NUUiIgdmFsdWU9Iuexu+WeizogJXMiLz4NCgkJPHVpdGV4dCBuYW1lPSJRVUlaUE9EX1FVRVNUWVBFX0dSRCIgdmFsdWU9IuivhOe6pyIvPg0KCQk8dWl0ZXh0IG5hbWU9IlFVSVpQT0RfUVVFU1RZUEVfU1ZZIiB2YWx1ZT0i6LCD5p+lIi8+DQoJCTx1aXRleHQgbmFtZT0iUVVJWlBPRF9RVUlaQVRNUFRfSU5GIiB2YWx1ZT0i5peg6ZmQIi8+DQoJCTx1aXRleHQgbmFtZT0iUVVJWlBPRF9RVUVTQVRNUFRfSU5GIiB2YWx1ZT0i5peg6ZmQIi8+DQoJCTx1aXRleHQgbmFtZT0iV0FSTklOR01TR19ZRVNTVFJJTkciIHZhbHVlPSLmmK8iLz4NCgkJPHVpdGV4dCBuYW1lPSJXQVJOSU5HTVNHX05PU1RSSU5HIiB2YWx1ZT0i5ZCmIi8+DQoJCTx1aXRleHQgbmFtZT0iV0FSTklOR01TR19USVRMRVNUUklORyIgdmFsdWU9Iua1i+mqjOWvvOiIquitpuWRiiIvPg0KCQk8dWl0ZXh0IG5hbWU9IldBUk5JTkdNU0dfTVNHU1RSSU5HIiB2YWx1ZT0i5q2k5rWL6aqM5Lit5pyJ5pyq5bCd6K+V5L2c562U55qE6Zeu6aKY44CCJiN4QTsmI3hBO+WNleWHu+KAnOaYr+KAnemAgOWHuuatpOa1i+mqjOOAguWNleWHu+KAnOWQpuKAnee7p+e7rea1i+mqjOOAgiIvPg0KCQk8dWl0ZXh0IG5hbWU9IklORk9STUFUSU9OX0gyNjRfRkxBU0hQTEFZRVIiIHZhbHVlPSLlvZPliY3lronoo4XlnKjmgqjnmoTorqHnrpfmnLrkuIrnmoQgRmxhc2ggUGxheWVyIOeJiOacrOS4jeaUr+aMgeivpeinhumikeOAguWNleWHu+inhumikeWMuuWfn+S4i+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C5Yqg6ICF5pi+56S65o+Q6KaB5qCPIi8+DQoJCTx1aXRleHQgbmFtZT0iTVVURSIgdmFsdWU9IumdmemfsyIvPg0KCQk8dWl0ZXh0IG5hbWU9IkRPQ1dSQVBfVElUTEUiIHZhbHVlPSJQcmVzZW50ZXIg5paH5Lu26ZmE5Lu2Ii8+DQoJCTx1aXRleHQgbmFtZT0iRE9DV1JBUF9NU0ciIHZhbHVlPSLkv53lrZjliLDmiJHnmoTorqHnrpfmnLoiLz4NCgkJPHVpdGV4dCBuYW1lPSJET0NXUkFQX1BST01QVCIgdmFsdWU9IuWNleWHu+S7peS4i+i9vSIvPg0KCQk8dWl0ZXh0IG5hbWU9IkFUVEFDSE1FTlRfUFJFVklFV19XQVJOSU5HTVNHX1RJVExFU1RSSU5HIiB2YWx1ZT0iQXR0YWNobWVudCBXYXJuaW5nIi8+DQoJCTx1aXRleHQgbmFtZT0iQVRUQUNITUVOVF9QUkVWSUVXX1dBUk5JTkdNU0ciIHZhbHVlPSJBdHRhY2htZW50cyBkbyBub3Qgb3BlbiBpbiBQcmV2aWV3IG1vZGUuIFBsZWFzZSB1c2UgcHVibGlzaCB0byBzZWUgdGhlIHJlc3VsdHMiLz4NCgkJPHVpdGV4dCBuYW1lPSJDT0xMQUJfTE9DQUxfUExBWUJBQ0tfTVNHIiB2YWx1ZT0iQ29udGVudCBpcyBiZWluZyBwbGF5ZWQgbG9jYWxseS5cbiBDb2xsYWJvcmF0aW9uIGRvZXMgbm90IHdvcmsgaW4gdGhpcyBtb2RlIi8+DQoJCTx1aXRleHQgbmFtZT0iQ09MTEFCX0xPQ0FMX1BMQVlCQUNLX1RJVExFIiB2YWx1ZT0iTG9jYWwgUGxheWJhY2siLz4NCgkJPHVpdGV4dCBuYW1lPSJDT0xMQUJfTE9DQUxfUExBWUJBQ0tCVE4iIHZhbHVlPSJPayIvPg0KCTwvbGFuZ3VhZ2U+DQoJPGxhbmd1YWdlIGlkPSJ0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TbGF5dCAlbiIvPg0KCQk8IS0tIHN1YnN0aXR1dGlvbjogJW4gPT0gc2xpZGUgbnVtYmVyIC0tPg0KCQk8IS0tIHN1YnN0aXR1dGlvbjogJXQgPT0gdG90YWwgc2xpZGUgY291bnQgLS0+DQoJCTx1aXRleHQgbmFtZT0iU0NSVUJCQVJTVEFUVVNfU0xJREVJTkZPIiB2YWx1ZT0iU2xheXQgJW4gLyAldCB8ICIvPg0KCQk8dWl0ZXh0IG5hbWU9IlNDUlVCQkFSU1RBVFVTX1NUT1BQRUQiIHZhbHVlPSJEdXJkdXJ1bGR1Ii8+DQoJCTx1aXRleHQgbmFtZT0iU0NSVUJCQVJTVEFUVVNfUExBWUlORyIgdmFsdWU9Ik95bmF0xLFsxLF5b3IiLz4NCgkJPHVpdGV4dCBuYW1lPSJTQ1JVQkJBUlNUQVRVU19OT0FVRElPIiB2YWx1ZT0iU2VzIFlvayIvPg0KCQk8dWl0ZXh0IG5hbWU9IlNDUlVCQkFSU1RBVFVTX1ZJRFBMQVlJTkciIHZhbHVlPSJWaWRlbyBPeW5hdMSxbMSxeW9yIi8+DQoJCTx1aXRleHQgbmFtZT0iU0NSVUJCQVJTVEFUVVNfTE9BRElORyIgdmFsdWU9IlnDvGtsZW5peW9yIi8+DQoJCTx1aXRleHQgbmFtZT0iU0NSVUJCQVJTVEFUVVNfQlVGRkVSSU5HIiB2YWx1ZT0iQXJhYmVsbGXEn2UgQWzEsW7EsXlvciIvPg0KCQk8dWl0ZXh0IG5hbWU9IlNDUlVCQkFSU1RBVFVTX1FVRVNUSU9OIiB2YWx1ZT0iU29ydXl1IFlhbsSxdGxhIi8+DQoJCTx1aXRleHQgbmFtZT0iU0NSVUJCQVJTVEFUVVNfUkVWSUVXUVVJWiIgdmFsdWU9IlPEsW5hdiDEsG5jZWxlbml5b3IiLz4NCgkJPCEtLSBzdWJzdGl0dXRpb246ICVtID09IG1pbnV0ZXMgcmVtYWluaW5nIC0tPg0KCQk8IS0tIHN1YnN0aXR1dGlvbjogJXMgPT0gc2Vjb25kcyByZW1haW5pbmcgLS0+DQoJCTx1aXRleHQgbmFtZT0iRUxBUFNFRCIgdmFsdWU9IiVtIERha2lrYSAlcyBTYW5peWUgS2FsZMSxIi8+DQoJCTx1aXRleHQgbmFtZT0iTk9URk9VTkQiIHZhbHVlPSJIZXJoYW5naSBCaXIgxZ5leSBCdWx1bm1hZMSxIi8+DQoJCTx1aXRleHQgbmFtZT0iQVRUQUNITUVOVFMiIHZhbHVlPSJFa2xlci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sSwcnRpYmF0Ii8+DQoJCTx1aXRleHQgbmFtZT0iVEFCX1FVSVoiIHZhbHVlPSJTxLFuYXYiLz4NCgkJPHVpdGV4dCBuYW1lPSJUQUJfT1VUTElORSIgdmFsdWU9IkFuYSBIYXQiLz4NCgkJPHVpdGV4dCBuYW1lPSJUQUJfVEhVTUIiIHZhbHVlPSJSZXNpbSIvPg0KCQk8dWl0ZXh0IG5hbWU9IlRBQl9OT1RFUyIgdmFsdWU9Ik5vdGxhciIvPg0KCQk8dWl0ZXh0IG5hbWU9IlRBQl9TRUFSQ0giIHZhbHVlPSJBcmEiLz4NCgkJPHVpdGV4dCBuYW1lPSJTTElERV9IRUFESU5HIiB2YWx1ZT0iU2xheXQgQmHFn2zEscSfxLEiLz4NCgkJPHVpdGV4dCBuYW1lPSJEVVJBVElPTl9IRUFESU5HIiB2YWx1ZT0iU8O8cmUiLz4NCgkJPHVpdGV4dCBuYW1lPSJTRUFSQ0hfSEVBRElORyIgdmFsdWU9Ik1ldG5pIGFyYToiLz4NCgkJPHVpdGV4dCBuYW1lPSJUSFVNQl9IRUFESU5HIiB2YWx1ZT0iU2xheXQiLz4NCgkJPHVpdGV4dCBuYW1lPSJUSFVNQl9JTkZPIiB2YWx1ZT0iU2xheXQgQmHFn2zEscSfxLEvU8O8cmVzaSIvPg0KCQk8dWl0ZXh0IG5hbWU9IkFUVEFDSE5BTUVfSEVBRElORyIgdmFsdWU9IkRvc3lhIEFkxLEiLz4NCgkJPHVpdGV4dCBuYW1lPSJBVFRBQ0hTSVpFX0hFQURJTkciIHZhbHVlPSJCb3l1dCIvPg0KCQk8dWl0ZXh0IG5hbWU9IlNMSURFX05PVEVTIiB2YWx1ZT0iU2xheXQgTm90bGFyxLEiLz4NCgkJPHVpdGV4dCBuYW1lPSJDT1VSU0VfU1RBVFVTIiB2YWx1ZT0iTW9kdWxlIFN0YXR1cyIvPg0KCQk8dWl0ZXh0IG5hbWU9IlBBU1NFRF9TVFJJTkciIHZhbHVlPSJQYXNzZWQiLz4NCgkJPHVpdGV4dCBuYW1lPSJGQUlMRURfU1RSSU5HIiB2YWx1ZT0iRmFpbGVkIi8+DQoJCTwhLS1xdWl6IHBvZCBhbmQgbWVzc2FnZSBib3ggdGV4dHMtLT4NCgkJPHVpdGV4dCBuYW1lPSJRVUlaUE9EX1FVSVpfQVRURU1QVCIgdmFsdWU9IlPEsW5hdiBEZW5lbWVzaToiLz4NCgkJPHVpdGV4dCBuYW1lPSJRVUlaUE9EX1FVSVpfQVRURU1QVF9WQUxVRSIgdmFsdWU9IiVuLyV0Ii8+DQoJCTx1aXRleHQgbmFtZT0iUVVJWlBPRF9RVUlaX1NDT1JFIiB2YWx1ZT0iUHVhbjoiLz4NCgkJPHVpdGV4dCBuYW1lPSJRVUlaUE9EX1FVSVpfUEFTU1NDT1JFIiB2YWx1ZT0iR2XDp21lIFB1YW7EsToiLz4NCgkJPHVpdGV4dCBuYW1lPSJRVUlaUE9EX1FVSVpfTUFYU0NPUkUiIHZhbHVlPSJNYWtzaW11bSBQdWFuOiIvPg0KCQk8dWl0ZXh0IG5hbWU9IlFVSVpQT0RfUVVFU0FUTVBUX1NUUiIgdmFsdWU9IkRlbmVtZTogJW4vJXQiLz4NCgkJPHVpdGV4dCBuYW1lPSJRVUlaUE9EX1FVRVNUWVBFX1NUUiIgdmFsdWU9IlTDvHI6ICVzIi8+DQoJCTx1aXRleHQgbmFtZT0iUVVJWlBPRF9RVUVTVFlQRV9HUkQiIHZhbHVlPSJCYXNhbWFrbMSxIi8+DQoJCTx1aXRleHQgbmFtZT0iUVVJWlBPRF9RVUVTVFlQRV9TVlkiIHZhbHVlPSJBbmtldCIvPg0KCQk8dWl0ZXh0IG5hbWU9IlFVSVpQT0RfUVVJWkFUTVBUX0lORiIgdmFsdWU9IlPEsW7EsXJzxLF6Ii8+DQoJCTx1aXRleHQgbmFtZT0iUVVJWlBPRF9RVUVTQVRNUFRfSU5GIiB2YWx1ZT0iU8SxbsSxcnPEsXoiLz4NCgkJPHVpdGV4dCBuYW1lPSJXQVJOSU5HTVNHX1lFU1NUUklORyIgdmFsdWU9IkV2ZXQiLz4NCgkJPHVpdGV4dCBuYW1lPSJXQVJOSU5HTVNHX05PU1RSSU5HIiB2YWx1ZT0iSGF5xLFyIi8+DQoJCTx1aXRleHQgbmFtZT0iV0FSTklOR01TR19USVRMRVNUUklORyIgdmFsdWU9IlPEsW5hdiBHZXppbm1lIFV5YXLEsXPEsSIvPg0KCQk8dWl0ZXh0IG5hbWU9IldBUk5JTkdNU0dfTVNHU1RSSU5HIiB2YWx1ZT0iQnUgU8SxbmF2ZGEgZGVuZW5tZW1pxZ8gc29ydWxhciB2YXIuJiN4QTsmI3hBO0V2ZXQgc2XDp2VuZcSfaW5pIHTEsWtsYXTEsXJzYW7EsXogU8SxbmF2ZGFuIMOnxLFrYWNha3PEsW7EsXouIFPEsW5hdmEgZGV2YW0gZXRtZWsgacOnaW4gSGF5xLFyIHNlw6dlbmXEn2luaSB0xLFrbGF0xLFuLiIvPg0KCQk8dWl0ZXh0IG5hbWU9IklORk9STUFUSU9OX0gyNjRfRkxBU0hQTEFZRVIiIHZhbHVlPSJCaWxnaXNheWFyxLFuxLF6YSB5w7xrbMO8IG9sYW4gZ2XDp2VybGkgRmxhc2ggUGxheWVyIHPDvHLDvG3DvCBidSB2aWRlb3l1IGRlc3Rla2xlbWl5b3IuIEVuIHNvbiBGbGFzaCBQbGF5ZXIgc8O8csO8bcO8bsO8IGluZGlybWVrIGnDp2luIHZpZGVvIGFsYW7EsW7EsSB0xLFrbGF0xLF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LYXTEsWzEsW1jxLFsYXJhIGtlbmFyIMOndWJ1xJ91bnUgZ8O2c3RlciIvPg0KCQk8dWl0ZXh0IG5hbWU9Ik1VVEUiIHZhbHVlPSJTZXNzaXoiLz4NCgkJPHVpdGV4dCBuYW1lPSJET0NXUkFQX1RJVExFIiB2YWx1ZT0iUHJlc2VudGVyIERvc3lhIEVraSIvPg0KCQk8dWl0ZXh0IG5hbWU9IkRPQ1dSQVBfTVNHIiB2YWx1ZT0iQmlsZ2lzYXlhcsSxbWEgS2F5ZGV0Ii8+DQoJCTx1aXRleHQgbmFtZT0iRE9DV1JBUF9QUk9NUFQiIHZhbHVlPSLEsG5kaXJtZWsgacOnaW4gVMSxa2xhdMSxbiIvPg0KCQk8dWl0ZXh0IG5hbWU9IkFUVEFDSE1FTlRfUFJFVklFV19XQVJOSU5HTVNHX1RJVExFU1RSSU5HIiB2YWx1ZT0iQXR0YWNobWVudCBXYXJuaW5nIi8+DQoJCTx1aXRleHQgbmFtZT0iQVRUQUNITUVOVF9QUkVWSUVXX1dBUk5JTkdNU0ciIHZhbHVlPSJBdHRhY2htZW50cyBkbyBub3Qgb3BlbiBpbiBQcmV2aWV3IG1vZGUuIFBsZWFzZSB1c2UgcHVibGlzaCB0byBzZWUgdGhlIHJlc3VsdHMiLz4NCgkJPHVpdGV4dCBuYW1lPSJDT0xMQUJfTE9DQUxfUExBWUJBQ0tfTVNHIiB2YWx1ZT0iQ29udGVudCBpcyBiZWluZyBwbGF5ZWQgbG9jYWxseS5cbiBDb2xsYWJvcmF0aW9uIGRvZXMgbm90IHdvcmsgaW4gdGhpcyBtb2RlIi8+DQoJCTx1aXRleHQgbmFtZT0iQ09MTEFCX0xPQ0FMX1BMQVlCQUNLX1RJVExFIiB2YWx1ZT0iTG9jYWwgUGxheWJhY2siLz4NCgkJPHVpdGV4dCBuYW1lPSJDT0xMQUJfTE9DQUxfUExBWUJBQ0tCVE4iIHZhbHVlPSJPayIvPg0KCTwvbGFuZ3VhZ2U+DQoJPGxhbmd1YWdlIGlkPSJydS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LQodC70LDQudC0ICVuIi8+DQoJCTwhLS0gc3Vic3RpdHV0aW9uOiAlbiA9PSBzbGlkZSBudW1iZXIgLS0+DQoJCTwhLS0gc3Vic3RpdHV0aW9uOiAldCA9PSB0b3RhbCBzbGlkZSBjb3VudCAtLT4NCgkJPHVpdGV4dCBuYW1lPSJTQ1JVQkJBUlNUQVRVU19TTElERUlORk8iIHZhbHVlPSLQodC70LDQudC0ICVuIC8gJXQgfCAiLz4NCgkJPHVpdGV4dCBuYW1lPSJTQ1JVQkJBUlNUQVRVU19TVE9QUEVEIiB2YWx1ZT0i0J7RgdGC0LDQvdC+0LLQu9C10L3QviIvPg0KCQk8dWl0ZXh0IG5hbWU9IlNDUlVCQkFSU1RBVFVTX1BMQVlJTkciIHZhbHVlPSLQktC+0YHQv9GA0L7QuNC30LLQtdC00LXQvdC40LUiLz4NCgkJPHVpdGV4dCBuYW1lPSJTQ1JVQkJBUlNUQVRVU19OT0FVRElPIiB2YWx1ZT0i0J3QtdGCINCw0YPQtNC40L4iLz4NCgkJPHVpdGV4dCBuYW1lPSJTQ1JVQkJBUlNUQVRVU19WSURQTEFZSU5HIiB2YWx1ZT0i0JLQvtGB0L/RgNC+0LjQt9Cy0LXQtNC10L3QuNC1INCy0LjQtNC10L4iLz4NCgkJPHVpdGV4dCBuYW1lPSJTQ1JVQkJBUlNUQVRVU19MT0FESU5HIiB2YWx1ZT0i0JfQsNCz0YDRg9C30LrQsCIvPg0KCQk8dWl0ZXh0IG5hbWU9IlNDUlVCQkFSU1RBVFVTX0JVRkZFUklORyIgdmFsdWU9ItCR0YPRhNC10YDQuNC30LDRhtC40Y8iLz4NCgkJPHVpdGV4dCBuYW1lPSJTQ1JVQkJBUlNUQVRVU19RVUVTVElPTiIgdmFsdWU9ItCe0YLQstC10YIg0L3QsCDQstC+0L/RgNC+0YEiLz4NCgkJPHVpdGV4dCBuYW1lPSJTQ1JVQkJBUlNUQVRVU19SRVZJRVdRVUlaIiB2YWx1ZT0i0J7QsdC30L7RgCDQvtC/0YDQvtGB0LAiLz4NCgkJPCEtLSBzdWJzdGl0dXRpb246ICVtID09IG1pbnV0ZXMgcmVtYWluaW5nIC0tPg0KCQk8IS0tIHN1YnN0aXR1dGlvbjogJXMgPT0gc2Vjb25kcyByZW1haW5pbmcgLS0+DQoJCTx1aXRleHQgbmFtZT0iRUxBUFNFRCIgdmFsdWU9ItCe0YHRgtCw0LvQvtGB0YwgJW0g0LzQuNC9LiAlcyDRgSIvPg0KCQk8dWl0ZXh0IG5hbWU9Ik5PVEZPVU5EIiB2YWx1ZT0i0J3QuNGH0LXQs9C+INC90LUg0L3QsNC50LTQtdC90L4iLz4NCgkJPHVpdGV4dCBuYW1lPSJBVFRBQ0hNRU5UUyIgdmFsdWU9ItCS0LvQvtC20LXQvdC40Y8iLz4NCgkJPCEtLSBzdWJzdGl0dXRpb246ICVwID09IGN1cnJlbnQgc3BlYWtlcidzIHRpdGxlIC0tPg0KCQk8dWl0ZXh0IG5hbWU9IkJJT1dJTl9USVRMRSIgdmFsdWU9ItCR0LjQvtCz0YDQsNGE0LjRjzogJXAiLz4NCgkJPHVpdGV4dCBuYW1lPSJCSU9CVE5fVElUTEUiIHZhbHVlPSLQkdC40L7Qs9GA0LDRhNC40Y8iLz4NCgkJPHVpdGV4dCBuYW1lPSJESVZJREVSQlROX1RJVExFIiB2YWx1ZT0ifCIvPg0KCQk8dWl0ZXh0IG5hbWU9IkNPTlRBQ1RCVE5fVElUTEUiIHZhbHVlPSLQmtC+0L3RgtCw0LrRgiIvPg0KCQk8dWl0ZXh0IG5hbWU9IlRBQl9RVUlaIiB2YWx1ZT0i0J7Qv9GA0L7RgSIvPg0KCQk8dWl0ZXh0IG5hbWU9IlRBQl9PVVRMSU5FIiB2YWx1ZT0i0KHRhdC10LzQsCIvPg0KCQk8dWl0ZXh0IG5hbWU9IlRBQl9USFVNQiIgdmFsdWU9ItCR0LXQs9GD0L3QvtC6Ii8+DQoJCTx1aXRleHQgbmFtZT0iVEFCX05PVEVTIiB2YWx1ZT0i0JfQsNC80LXRgtC60LgiLz4NCgkJPHVpdGV4dCBuYW1lPSJUQUJfU0VBUkNIIiB2YWx1ZT0i0J/QvtC40YHQuiIvPg0KCQk8dWl0ZXh0IG5hbWU9IlNMSURFX0hFQURJTkciIHZhbHVlPSLQl9Cw0LPQvtC70L7QstC+0Log0YHQu9Cw0LnQtNCwIi8+DQoJCTx1aXRleHQgbmFtZT0iRFVSQVRJT05fSEVBRElORyIgdmFsdWU9ItCU0LvQuNGCLdGB0YLRjCIvPg0KCQk8dWl0ZXh0IG5hbWU9IlNFQVJDSF9IRUFESU5HIiB2YWx1ZT0i0J/QvtC40YHQuiDRgtC10LrRgdGC0LA6Ii8+DQoJCTx1aXRleHQgbmFtZT0iVEhVTUJfSEVBRElORyIgdmFsdWU9ItCh0LvQsNC50LQiLz4NCgkJPHVpdGV4dCBuYW1lPSJUSFVNQl9JTkZPIiB2YWx1ZT0i0J3QsNC30LLQsNC90LjQtS/QtNC70LjRgi3QvdC+0YHRgtGMIi8+DQoJCTx1aXRleHQgbmFtZT0iQVRUQUNITkFNRV9IRUFESU5HIiB2YWx1ZT0i0JjQvNGPINGE0LDQudC70LAiLz4NCgkJPHVpdGV4dCBuYW1lPSJBVFRBQ0hTSVpFX0hFQURJTkciIHZhbHVlPSLQoNCw0LfQvNC10YAiLz4NCgkJPHVpdGV4dCBuYW1lPSJTTElERV9OT1RFUyIgdmFsdWU9ItCX0LDQvNC10YLQutC4INC6INGB0LvQsNC50LTRgyIvPg0KCQk8dWl0ZXh0IG5hbWU9IkNPVVJTRV9TVEFUVVMiIHZhbHVlPSJNb2R1bGUgU3RhdHVzIi8+DQoJCTx1aXRleHQgbmFtZT0iUEFTU0VEX1NUUklORyIgdmFsdWU9IlBhc3NlZCIvPg0KCQk8dWl0ZXh0IG5hbWU9IkZBSUxFRF9TVFJJTkciIHZhbHVlPSJGYWlsZWQiLz4NCgkJPCEtLXF1aXogcG9kIGFuZCBtZXNzYWdlIGJveCB0ZXh0cy0tPg0KCQk8dWl0ZXh0IG5hbWU9IlFVSVpQT0RfUVVJWl9BVFRFTVBUIiB2YWx1ZT0i0J/QvtC/0YvRgtC60LAg0L/RgNC+0LnRgtC4INC+0L/RgNC+0YE6Ii8+DQoJCTx1aXRleHQgbmFtZT0iUVVJWlBPRF9RVUlaX0FUVEVNUFRfVkFMVUUiIHZhbHVlPSIlbiDQuNC3ICV0Ii8+DQoJCTx1aXRleHQgbmFtZT0iUVVJWlBPRF9RVUlaX1NDT1JFIiB2YWx1ZT0i0J3QsNCx0YDQsNC90L4g0LHQsNC70LvQvtCyOiIvPg0KCQk8dWl0ZXh0IG5hbWU9IlFVSVpQT0RfUVVJWl9QQVNTU0NPUkUiIHZhbHVlPSLQn9GA0L7RhdC+0LTQvdC+0Lkg0YDQtdC30YPQu9GM0YLQsNGCOiIvPg0KCQk8dWl0ZXh0IG5hbWU9IlFVSVpQT0RfUVVJWl9NQVhTQ09SRSIgdmFsdWU9ItCc0LDQutGB0LjQvNCw0LvRjNC90YvQuSDRgNC10LfRg9C70YzRgtCw0YI6Ii8+DQoJCTx1aXRleHQgbmFtZT0iUVVJWlBPRF9RVUVTQVRNUFRfU1RSIiB2YWx1ZT0i0J/QvtC/0YvRgtC60LA6ICVuINC40LcgJXQiLz4NCgkJPHVpdGV4dCBuYW1lPSJRVUlaUE9EX1FVRVNUWVBFX1NUUiIgdmFsdWU9ItCi0LjQvzogJXMiLz4NCgkJPHVpdGV4dCBuYW1lPSJRVUlaUE9EX1FVRVNUWVBFX0dSRCIgdmFsdWU9ItChINC+0YbQtdC90LrQvtC5Ii8+DQoJCTx1aXRleHQgbmFtZT0iUVVJWlBPRF9RVUVTVFlQRV9TVlkiIHZhbHVlPSLQntCx0LfQvtGAIi8+DQoJCTx1aXRleHQgbmFtZT0iUVVJWlBPRF9RVUlaQVRNUFRfSU5GIiB2YWx1ZT0i0JHQvtC70YzRiNC+0LUg0YfQuNGB0LvQviIvPg0KCQk8dWl0ZXh0IG5hbWU9IlFVSVpQT0RfUVVFU0FUTVBUX0lORiIgdmFsdWU9ItCR0L7Qu9GM0YjQvtC1INGH0LjRgdC70L4iLz4NCgkJPHVpdGV4dCBuYW1lPSJXQVJOSU5HTVNHX1lFU1NUUklORyIgdmFsdWU9ItCU0LAiLz4NCgkJPHVpdGV4dCBuYW1lPSJXQVJOSU5HTVNHX05PU1RSSU5HIiB2YWx1ZT0i0J3QtdGCIi8+DQoJCTx1aXRleHQgbmFtZT0iV0FSTklOR01TR19USVRMRVNUUklORyIgdmFsdWU9ItCf0YDQtdC00YPQv9GA0LXQttC00LXQvdC40LUg0L4g0L3QsNCy0LjQs9Cw0YbQuNC4INCyINC+0L/RgNC+0YHQtSIvPg0KCQk8dWl0ZXh0IG5hbWU9IldBUk5JTkdNU0dfTVNHU1RSSU5HIiB2YWx1ZT0i0JIg0L7Qv9GA0L7RgdC1INC+0YHRgtCw0LvQuNGB0Ywg0L3QtdC+0YLQstC10YfQtdC90L3Ri9C1INCy0L7Qv9GA0L7RgdGLLtCd0LDQttCw0YLQuNC1INC60L3QvtC/0LrQuCAmcXVvdDvQlNCwJnF1b3Q7INC/0YDQuNCy0LXQtNC10YIg0Log0LfQsNC60YDRi9GC0LjRjiDQvtC/0YDQvtGB0LAuINCd0LDQttCw0YLQuNC1INC60L3QvtC/0LrQuCAmcXVvdDvQndC10YImcXVvdDsg0L/RgNC+0LTQvtC70LbQuNGCINC+0L/RgNC+0YEuIi8+DQoJCTx1aXRleHQgbmFtZT0iSU5GT1JNQVRJT05fSDI2NF9GTEFTSFBMQVlFUiIgdmFsdWU9ItCi0LXQutGD0YnQsNGPINCy0LXRgNGB0LjRjyDQv9GA0L7QuNCz0YDRi9Cy0LDRgtC10LvRjyBGbGFzaCBQbGF5ZXIsINGD0YHRgtCw0L3QvtCy0LvQtdC90L3QsNGPINC90LAg0Y3RgtC+0Lwg0LrQvtC80L/RjNGO0YLQtdGA0LUsINC90LUg0L/QvtC00LTQtdGA0LbQuNCy0LDQtdGCINGN0YLQviDQstC40LTQtdC+LiDQqdC10LvQutC90LjRgtC1INCyINC+0LHQu9Cw0YHRgtC4INCy0LjQtNC10L4sINGH0YLQvtCx0Ysg0LfQsNCz0YDRg9C30LjRgtGMINC/0L7RgdC70LXQtNC90Y7RjiDQstC10YDRgdC40Y4g0L/RgNC+0LjQs9GA0YvQstCw0YLQtdC70Y8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Qn9C+0LrQsNC30YvQstCw0YLRjCDQstGA0LXQt9C60YMg0YPRh9Cw0YHRgtC90LjQutCw0LwiLz4NCgkJPHVpdGV4dCBuYW1lPSJNVVRFIiB2YWx1ZT0i0J7RgtC60LvRjtGH0LjRgtGMINC30LLRg9C6Ii8+DQoJCTx1aXRleHQgbmFtZT0iRE9DV1JBUF9USVRMRSIgdmFsdWU9ItCS0LvQvtC20LXQvdC40LUg0LIg0YTQsNC50LsgQWRvYmUgUHJlc2VudGVyIi8+DQoJCTx1aXRleHQgbmFtZT0iRE9DV1JBUF9NU0ciIHZhbHVlPSLQodC+0YXRgNCw0L3QuNGC0Ywg0LIg0L/QsNC/0LrRgyAmcXVvdDvQnNC+0Lkg0LrQvtC80L/RjNGO0YLQtdGAJnF1b3Q7Ii8+DQoJCTx1aXRleHQgbmFtZT0iRE9DV1JBUF9QUk9NUFQiIHZhbHVlPSLQqdC10LvQutC90YPRgtGMINC00LvRjyDQt9Cw0LPRgNGD0LfQutC4Ii8+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kNPTExBQl9MT0NBTF9QTEFZQkFDS19NU0ciIHZhbHVlPSJDb250ZW50IGlzIGJlaW5nIHBsYXllZCBsb2NhbGx5LlxuIENvbGxhYm9yYXRpb24gZG9lcyBub3Qgd29yayBpbiB0aGlzIG1vZGUiLz4NCgkJPHVpdGV4dCBuYW1lPSJDT0xMQUJfTE9DQUxfUExBWUJBQ0tfVElUTEUiIHZhbHVlPSJMb2NhbCBQbGF5YmFjayIvPg0KCQk8dWl0ZXh0IG5hbWU9IkNPTExBQl9MT0NBTF9QTEFZQkFDS0JUTiIgdmFsdWU9Ik9rIi8+DQoJPC9sYW5ndWFnZT4NCgk8bGFuZ3VhZ2UgaWQ9ImFy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BVFRBQ0hNRU5UX1BSRVZJRVdfV0FSTklOR01TR19USVRMRVNUUklORyIgdmFsdWU9Itiq2K3YsNmK2LEg2LnZhiDYp9mE2YXYsdmB2YLYp9iqIi8+DQoJCTx1aXRleHQgbmFtZT0iQVRUQUNITUVOVF9QUkVWSUVXX1dBUk5JTkdNU0ciIHZhbHVlPSLZhNinINmK2YXZg9mGINmB2KrYrSDYp9mE2YXYsdmB2YLYp9iqINmB2Yog2YbZhdi3INin2YTZhdi52KfZitmG2KkuINin2YTYsdis2KfYoSDYp9iz2KrYrtiv2KfZhSDZhti02LEg2YTYsdik2YrYqSDYp9mE2YbYqtin2KbYrC4iLz4NCgkJPHVpdGV4dCBuYW1lPSJVTk5BTUVEU0xJREVUSVRMRSIgdmFsdWU9Iti02LHZitit2KkgJW4iLz4NCgkJPHVpdGV4dCBuYW1lPSJDT0xMQUJfTE9DQUxfUExBWUJBQ0tfTVNHIiB2YWx1ZT0i2YrYrNix2Yog2K3Yp9mE2YrYp9mLINiq2LTYutmK2YQg2KfZhNmF2K3YqtmI2Ykg2YXYrdmE2YrYp9mLLiDYp9mE2KrYudin2YjZhiDZhNinINmK2LnZhdmEINmB2Yog2YfYsNinINin2YTZiNi22LkuIi8+DQoJCTx1aXRleHQgbmFtZT0iQ09MTEFCX0xPQ0FMX1BMQVlCQUNLX1RJVExFIiB2YWx1ZT0i2KrYtNi62YrZhCDZhdit2YTZiiIvPg0KCQk8dWl0ZXh0IG5hbWU9IkNPTExBQl9MT0NBTF9QTEFZQkFDS0JUTiIgdmFsdWU9ItmF2YjYp9mB2YIiLz4NCgkJPCEtLSBzdWJzdGl0dXRpb246ICVuID09IHNsaWRlIG51bWJlciAtLT4NCgkJPCEtLSBzdWJzdGl0dXRpb246ICV0ID09IHRvdGFsIHNsaWRlIGNvdW50IC0tPg0KCQk8dWl0ZXh0IG5hbWU9IlNDUlVCQkFSU1RBVFVTX1NMSURFSU5GTyIgdmFsdWU9Iti02LHZitit2KkgJW4gLyAldCB8ICIvPg0KCQk8dWl0ZXh0IG5hbWU9IlNDUlVCQkFSU1RBVFVTX1NUT1BQRUQiIHZhbHVlPSLZhdiq2YjZgtmBIi8+DQoJCTx1aXRleHQgbmFtZT0iU0NSVUJCQVJTVEFUVVNfUExBWUlORyIgdmFsdWU9ItmC2YrYryDYp9mE2KrYtNi62YrZhCIvPg0KCQk8dWl0ZXh0IG5hbWU9IlNDUlVCQkFSU1RBVFVTX05PQVVESU8iIHZhbHVlPSLZhNinINmK2YjYrNivINi12YjYqiIvPg0KCQk8dWl0ZXh0IG5hbWU9IlNDUlVCQkFSU1RBVFVTX1ZJRFBMQVlJTkciIHZhbHVlPSLYp9mE2YHZitiv2YrZiCDZgtmK2K8g2KfZhNiq2LTYutmK2YQiLz4NCgkJPHVpdGV4dCBuYW1lPSJTQ1JVQkJBUlNUQVRVU19MT0FESU5HIiB2YWx1ZT0i2YrYrNix2Yog2KfZhNii2YYg2KfZhNiq2K3ZhdmK2YQuLi4iLz4NCgkJPHVpdGV4dCBuYW1lPSJTQ1JVQkJBUlNUQVRVU19CVUZGRVJJTkciIHZhbHVlPSLZitis2LHZiiDYp9mE2KLZhiDYp9mE2KrYrtiy2YrZhiDYp9mE2YXYpNmC2KoiLz4NCgkJPHVpdGV4dCBuYW1lPSJTQ1JVQkJBUlNUQVRVU19RVUVTVElPTiIgdmFsdWU9Itin2YTYpdis2KfYqNipINi52YTZiSDYp9mE2LPYpNin2YQiLz4NCgkJPHVpdGV4dCBuYW1lPSJTQ1JVQkJBUlNUQVRVU19SRVZJRVdRVUlaIiB2YWx1ZT0i2YXYsdin2KzYudipINin2YTZhdiz2KfYqNmC2KkiLz4NCgkJPCEtLSBzdWJzdGl0dXRpb246ICVtID09IG1pbnV0ZXMgcmVtYWluaW5nIC0tPg0KCQk8IS0tIHN1YnN0aXR1dGlvbjogJXMgPT0gc2Vjb25kcyByZW1haW5pbmcgLS0+DQoJCTx1aXRleHQgbmFtZT0iRUxBUFNFRCIgdmFsdWU9IiVtINiv2YLYp9im2YIlcyDYq9mI2KfZhiDZhdiq2KjZgtmK2KkiLz4NCgkJPHVpdGV4dCBuYW1lPSJOT1RGT1VORCIgdmFsdWU9ItmE2YUg2YrZj9i52KvYsSDYudmE2Ykg2LTZitihIi8+DQoJCTx1aXRleHQgbmFtZT0iQVRUQUNITUVOVFMiIHZhbHVlPSLYp9mE2YXYsdmB2YLYp9iqIi8+DQoJCTwhLS0gc3Vic3RpdHV0aW9uOiAlcCA9PSBjdXJyZW50IHNwZWFrZXIncyB0aXRsZSAtLT4NCgkJPHVpdGV4dCBuYW1lPSJCSU9XSU5fVElUTEUiIHZhbHVlPSLYp9mE2LPZitix2Kkg2KfZhNiw2KfYqtmK2Kk6ICVwIi8+DQoJCTx1aXRleHQgbmFtZT0iQklPQlROX1RJVExFIiB2YWx1ZT0i2KfZhNiz2YrYsdipINin2YTYsNin2KrZitipIi8+DQoJCTx1aXRleHQgbmFtZT0iRElWSURFUkJUTl9USVRMRSIgdmFsdWU9InwiLz4NCgkJPHVpdGV4dCBuYW1lPSJDT05UQUNUQlROX1RJVExFIiB2YWx1ZT0i2KfYqti12KfZhCIvPg0KCQk8dWl0ZXh0IG5hbWU9IlRBQl9RVUlaIiB2YWx1ZT0i2YXYs9in2KjZgtipIi8+DQoJCTx1aXRleHQgbmFtZT0iVEFCX09VVExJTkUiIHZhbHVlPSLZhdiu2LfYtyIvPg0KCQk8dWl0ZXh0IG5hbWU9IlRBQl9USFVNQiIgdmFsdWU9ItmF2LXYutmR2LHYqSIvPg0KCQk8dWl0ZXh0IG5hbWU9IlRBQl9OT1RFUyIgdmFsdWU9ItmF2YTYp9it2LjYp9iqIi8+DQoJCTx1aXRleHQgbmFtZT0iVEFCX1NFQVJDSCIgdmFsdWU9Itio2K3YqyIvPg0KCQk8dWl0ZXh0IG5hbWU9IlNMSURFX0hFQURJTkciIHZhbHVlPSLYudmG2YjYp9mGINin2YTYtNix2YrYrdipICIvPg0KCQk8dWl0ZXh0IG5hbWU9IkRVUkFUSU9OX0hFQURJTkciIHZhbHVlPSLZhdiv2KkiLz4NCgkJPHVpdGV4dCBuYW1lPSJTRUFSQ0hfSEVBRElORyIgdmFsdWU9IjrYp9mE2KjYrdirINi52YYg2YbYtSIvPg0KCQk8dWl0ZXh0IG5hbWU9IlRIVU1CX0hFQURJTkciIHZhbHVlPSLYtNix2YrYrdipIi8+DQoJCTx1aXRleHQgbmFtZT0iVEhVTUJfSU5GTyIgdmFsdWU9Iti52YbZiNin2YYv2YXYr9ipINin2YTYtNix2YrYrdipIi8+DQoJCTx1aXRleHQgbmFtZT0iQVRUQUNITkFNRV9IRUFESU5HIiB2YWx1ZT0i2KfYs9mFINin2YTZhdmE2YEiLz4NCgkJPHVpdGV4dCBuYW1lPSJBVFRBQ0hTSVpFX0hFQURJTkciIHZhbHVlPSLYp9mE2K3YrNmFIi8+DQoJCTx1aXRleHQgbmFtZT0iU0xJREVfTk9URVMiIHZhbHVlPSLZhdmE2KfYrdi42KfYqiDYp9mE2LTYsdmK2K3YqSIvPg0KCQk8dWl0ZXh0IG5hbWU9IkNPVVJTRV9TVEFUVVMiIHZhbHVlPSLYrdin2YTYqSDYp9mE2YjYrdiv2KkiLz4NCgkJPHVpdGV4dCBuYW1lPSJQQVNTRURfU1RSSU5HIiB2YWx1ZT0i2YbYrNin2K0iLz4NCgkJPHVpdGV4dCBuYW1lPSJGQUlMRURfU1RSSU5HIiB2YWx1ZT0i2YHYtNmEIi8+DQoJCTwhLS1xdWl6IHBvZCBhbmQgbWVzc2FnZSBib3ggdGV4dHMtLT4NCgkJPHVpdGV4dCBuYW1lPSJRVUlaUE9EX1FVSVpfQVRURU1QVCIgdmFsdWU9Itix2YLZhSDYp9mE2YXYrdin2YjZhNipINmB2Yog2KfZhNmF2LPYp9io2YLYqToiLz4NCgkJPHVpdGV4dCBuYW1lPSJRVUlaUE9EX1FVSVpfQVRURU1QVF9WQUxVRSIgdmFsdWU9IiVuINmF2YYgJXQiLz4NCgkJPHVpdGV4dCBuYW1lPSJRVUlaUE9EX1FVSVpfU0NPUkUiIHZhbHVlPSI62KfZhNiv2LHYrNipINin2YTZhdiz2KzZhNipIi8+DQoJCTx1aXRleHQgbmFtZT0iUVVJWlBPRF9RVUlaX1BBU1NTQ09SRSIgdmFsdWU9IjrYr9ix2KzYqSDYp9mE2YbYrNin2K0iLz4NCgkJPHVpdGV4dCBuYW1lPSJRVUlaUE9EX1FVSVpfTUFYU0NPUkUiIHZhbHVlPSI62KfZhNiv2LHYrNipINin2YTZgti12YjZiSIvPg0KCQk8dWl0ZXh0IG5hbWU9IlFVSVpQT0RfUVVFU0FUTVBUX1NUUiIgdmFsdWU9Itin2YTZhdit2KfZiNmE2KkgJW4g2YXZhiAldCIvPg0KCQk8dWl0ZXh0IG5hbWU9IlFVSVpQT0RfUVVFU1RZUEVfU1RSIiB2YWx1ZT0i2KfZhNmG2YjYuTogJXMiLz4NCgkJPHVpdGV4dCBuYW1lPSJRVUlaUE9EX1FVRVNUWVBFX0dSRCIgdmFsdWU9Itiq2YUg2KrYtdit2YrYrdmHIi8+DQoJCTx1aXRleHQgbmFtZT0iUVVJWlBPRF9RVUVTVFlQRV9TVlkiIHZhbHVlPSLYp9iz2KrYt9mE2KfYuSIvPg0KCQk8dWl0ZXh0IG5hbWU9IlFVSVpQT0RfUVVJWkFUTVBUX0lORiIgdmFsdWU9ItmE2Kcg2YbZh9in2KbZiiIvPg0KCQk8dWl0ZXh0IG5hbWU9IlFVSVpQT0RfUVVFU0FUTVBUX0lORiIgdmFsdWU9ItmE2Kcg2YbZh9in2KbZiiIvPg0KCQk8dWl0ZXh0IG5hbWU9IldBUk5JTkdNU0dfWUVTU1RSSU5HIiB2YWx1ZT0i2YbYudmFIi8+DQoJCTx1aXRleHQgbmFtZT0iV0FSTklOR01TR19OT1NUUklORyIgdmFsdWU9ItmE2KciLz4NCgkJPHVpdGV4dCBuYW1lPSJXQVJOSU5HTVNHX1RJVExFU1RSSU5HIiB2YWx1ZT0i2KrYrdiw2YrYsSDYudmGINin2YTYqtmG2YLZhCDZgdmKINin2YTZhdiz2KfYqNmC2KkiLz4NCgkJPHVpdGV4dCBuYW1lPSJXQVJOSU5HTVNHX01TR1NUUklORyIgdmFsdWU9ItmH2YbYp9mDINij2LPYptmE2Kkg2YTZhSDYqtiq2YUg2KfZhNil2KzYp9io2Kkg2LnZhNmK2YfYpyDZgdmKINin2YTZhdiz2KfYqNmC2KkuINin2YTZhtmC2LEg2LnZhNmJINmG2LnZhSDYs9mK2K7Ysdis2YMg2YXZhiDYp9mE2YXYs9in2KjZgtipLiDYp9mG2YLYsSDZhNinINmE2YXYqtin2KjYudipINin2YTZhdiz2KfYqNmC2KkuIi8+DQoJCTx1aXRleHQgbmFtZT0iSU5GT1JNQVRJT05fSDI2NF9GTEFTSFBMQVlFUiIgdmFsdWU9ItmG2LPYrtipIEZsYXNoIFBsYXllciAg2KfZhNmF2KvYqNiq2Kkg2K3Yp9mE2YrYp9mLINi52YTZiSDYrNmH2KfYstmDINmE2Kcg2KrYr9i52YUg2YfYsNinINin2YTZgdmK2K/ZitmILiDYp9mG2YLYsSDYudmE2Ykg2YXZhti32YLYqSDYp9mE2YHZitiv2YrZiCDZhNiq2YbYstmK2YQg2KPYrdiv2Ksg2YbYs9iu2Kkg2YXZhi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til2LjZh9in2LEg2KfZhNi02LHZiti3INin2YTYrNin2YbYqNmKINmE2YTZhdi02KfYsdmD2YrZhiIvPg0KCQk8dWl0ZXh0IG5hbWU9Ik1VVEUiIHZhbHVlPSLYtdin2YXYqiIvPg0KCQk8dWl0ZXh0IG5hbWU9IkRPQ1dSQVBfVElUTEUiIHZhbHVlPSLYp9mE2YXZhNmB2KfYqiDYp9mE2YXYsdmB2YLYqSDZgdmKIFByZXNlbnRlciIvPg0KCQk8dWl0ZXh0IG5hbWU9IkRPQ1dSQVBfTVNHIiB2YWx1ZT0i2KfZhNit2YHYuCDZgdmKINis2YfYp9iyINin2YTZg9mF2KjZitmI2KrYsSIvPg0KCQk8dWl0ZXh0IG5hbWU9IkRPQ1dSQVBfUFJPTVBUIiB2YWx1ZT0i2KfZhtmC2LEg2YfZhtinINmE2YTYqtmG2LLZitmEIi8+DQoJPC9sYW5ndWFnZT4NCjwvY29uZmlndXJhdGlvbj4NCg=="/>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0.xml><?xml version="1.0" encoding="utf-8"?>
<p:tagLst xmlns:a="http://schemas.openxmlformats.org/drawingml/2006/main" xmlns:r="http://schemas.openxmlformats.org/officeDocument/2006/relationships" xmlns:p="http://schemas.openxmlformats.org/presentationml/2006/main">
  <p:tag name="PRESENTER_SHAPEINFO" val="&lt;ThreeDShapeInfo&gt;&lt;uuid val=&quot;{C4A55929-F284-4630-967C-88CA2C9E9647}&quot;/&gt;&lt;isInvalidForFieldText val=&quot;0&quot;/&gt;&lt;Image&gt;&lt;filename val=&quot;C:\Users\JEFFKE~1\AppData\Local\Temp\PR\data\asimages\{C4A55929-F284-4630-967C-88CA2C9E9647}_9.png&quot;/&gt;&lt;left val=&quot;429&quot;/&gt;&lt;top val=&quot;57&quot;/&gt;&lt;width val=&quot;244&quot;/&gt;&lt;height val=&quot;426&quot;/&gt;&lt;hasText val=&quot;1&quot;/&gt;&lt;/Image&gt;&lt;/ThreeDShapeInfo&gt;"/>
</p:tagLst>
</file>

<file path=ppt/tags/tag10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8&quot;/&gt;&lt;lineCharCount val=&quot;16&quot;/&gt;&lt;/TableIndex&gt;&lt;/ShapeTextInfo&gt;"/>
  <p:tag name="PRESENTER_SHAPEINFO" val="&lt;ThreeDShapeInfo&gt;&lt;uuid val=&quot;{F2C5A906-1217-4D05-B073-16B27ECAF3A6}&quot;/&gt;&lt;isInvalidForFieldText val=&quot;0&quot;/&gt;&lt;Image&gt;&lt;filename val=&quot;C:\Users\JEFFKE~1\AppData\Local\Temp\PR\data\asimages\{F2C5A906-1217-4D05-B073-16B27ECAF3A6}_9.png&quot;/&gt;&lt;left val=&quot;479&quot;/&gt;&lt;top val=&quot;297&quot;/&gt;&lt;width val=&quot;155&quot;/&gt;&lt;height val=&quot;50&quot;/&gt;&lt;hasText val=&quot;1&quot;/&gt;&lt;/Image&gt;&lt;/ThreeDShapeInfo&gt;"/>
</p:tagLst>
</file>

<file path=ppt/tags/tag102.xml><?xml version="1.0" encoding="utf-8"?>
<p:tagLst xmlns:a="http://schemas.openxmlformats.org/drawingml/2006/main" xmlns:r="http://schemas.openxmlformats.org/officeDocument/2006/relationships" xmlns:p="http://schemas.openxmlformats.org/presentationml/2006/main">
  <p:tag name="PPSNARRATIONPROPS" val="F:\AHRQ TS E-Learning\Module 4\Narration\M4_KKrane_Slide 10.wav"/>
  <p:tag name="PPSNARRATION" val="10,235604703,D:\Archive\F Drive\AHRQ TS E-Learning\Module 4\TS_2016_Module_4_v7.0_pptx\Media.ppcx"/>
  <p:tag name="HTML_SHAPEINFO" val="&lt;SlideThumbPath val=&quot;Slide10.PNG&quot;/&gt;"/>
</p:tagLst>
</file>

<file path=ppt/tags/tag10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0&quot;/&gt;&lt;/TableIndex&gt;&lt;/ShapeTextInfo&gt;"/>
  <p:tag name="HTML_SHAPEINFO" val="&lt;ThreeDShapeInfo&gt;&lt;uuid val=&quot;&quot;/&gt;&lt;isInvalidForFieldText val=&quot;0&quot;/&gt;&lt;Image&gt;&lt;filename val=&quot;C:\Users\JEFFKE~1\AppData\Local\Temp\PR\data\asimages\{AB2A127B-D834-4C45-B435-955094573727}_10.png&quot;/&gt;&lt;left val=&quot;66&quot;/&gt;&lt;top val=&quot;-2&quot;/&gt;&lt;width val=&quot;644&quot;/&gt;&lt;height val=&quot;68&quot;/&gt;&lt;hasText val=&quot;1&quot;/&gt;&lt;/Image&gt;&lt;/ThreeDShapeInfo&gt;"/>
</p:tagLst>
</file>

<file path=ppt/tags/tag10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2&quot;/&gt;&lt;lineCharCount val=&quot;28&quot;/&gt;&lt;lineCharCount val=&quot;45&quot;/&gt;&lt;lineCharCount val=&quot;7&quot;/&gt;&lt;lineCharCount val=&quot;42&quot;/&gt;&lt;lineCharCount val=&quot;36&quot;/&gt;&lt;lineCharCount val=&quot;9&quot;/&gt;&lt;lineCharCount val=&quot;41&quot;/&gt;&lt;lineCharCount val=&quot;45&quot;/&gt;&lt;lineCharCount val=&quot;43&quot;/&gt;&lt;lineCharCount val=&quot;51&quot;/&gt;&lt;lineCharCount val=&quot;45&quot;/&gt;&lt;lineCharCount val=&quot;21&quot;/&gt;&lt;/TableIndex&gt;&lt;/ShapeTextInfo&gt;"/>
  <p:tag name="HTML_SHAPEINFO" val="&lt;TextEffect&gt;&lt;Image&gt;&lt;filename val=&quot;C:\Users\JEFFKE~1\AppData\Local\Temp\PR\data\asimages\{1587A033-D60A-4787-959B-3556C48590F7}_1.png_crop.png&quot;/&gt;&lt;left val=&quot;29&quot;/&gt;&lt;top val=&quot;66&quot;/&gt;&lt;width val=&quot;210&quot;/&gt;&lt;height val=&quot;16&quot;/&gt;&lt;hasText val=&quot;1&quot;/&gt;&lt;paraId val=&quot;1&quot;/&gt;&lt;/Image&gt;&lt;Image&gt;&lt;filename val=&quot;C:\Users\JEFFKE~1\AppData\Local\Temp\PR\data\asimages\{FC6C6225-8870-46E3-B583-4FDB30C2586A}_1.png_crop.png&quot;/&gt;&lt;left val=&quot;30&quot;/&gt;&lt;top val=&quot;97&quot;/&gt;&lt;width val=&quot;354&quot;/&gt;&lt;height val=&quot;32&quot;/&gt;&lt;hasText val=&quot;1&quot;/&gt;&lt;paraId val=&quot;2&quot;/&gt;&lt;/Image&gt;&lt;Image&gt;&lt;filename val=&quot;C:\Users\JEFFKE~1\AppData\Local\Temp\PR\data\asimages\{9E8CE906-CC6D-4A9F-A44A-CFBD82C861A3}_1.png_crop.png&quot;/&gt;&lt;left val=&quot;30&quot;/&gt;&lt;top val=&quot;146&quot;/&gt;&lt;width val=&quot;314&quot;/&gt;&lt;height val=&quot;51&quot;/&gt;&lt;hasText val=&quot;1&quot;/&gt;&lt;paraId val=&quot;3&quot;/&gt;&lt;/Image&gt;&lt;Image&gt;&lt;filename val=&quot;C:\Users\JEFFKE~1\AppData\Local\Temp\PR\data\asimages\{F71A18ED-D578-4F8D-AA0A-3DD60FFBAC97}_1.png_crop.png&quot;/&gt;&lt;left val=&quot;30&quot;/&gt;&lt;top val=&quot;215&quot;/&gt;&lt;width val=&quot;344&quot;/&gt;&lt;height val=&quot;31&quot;/&gt;&lt;hasText val=&quot;1&quot;/&gt;&lt;paraId val=&quot;4&quot;/&gt;&lt;/Image&gt;&lt;Image&gt;&lt;filename val=&quot;C:\Users\JEFFKE~1\AppData\Local\Temp\PR\data\asimages\{CAD96C3B-761E-4815-821B-B6B38C8033A8}_1.png_crop.png&quot;/&gt;&lt;left val=&quot;30&quot;/&gt;&lt;top val=&quot;264&quot;/&gt;&lt;width val=&quot;378&quot;/&gt;&lt;height val=&quot;35&quot;/&gt;&lt;hasText val=&quot;1&quot;/&gt;&lt;paraId val=&quot;5&quot;/&gt;&lt;/Image&gt;&lt;Image&gt;&lt;filename val=&quot;C:\Users\JEFFKE~1\AppData\Local\Temp\PR\data\asimages\{1CAE4E6C-7A4C-4897-8AA3-2918C491588E}_1.png_crop.png&quot;/&gt;&lt;left val=&quot;30&quot;/&gt;&lt;top val=&quot;326&quot;/&gt;&lt;width val=&quot;351&quot;/&gt;&lt;height val=&quot;37&quot;/&gt;&lt;hasText val=&quot;1&quot;/&gt;&lt;paraId val=&quot;6&quot;/&gt;&lt;/Image&gt;&lt;/TextEffect&gt;"/>
</p:tagLst>
</file>

<file path=ppt/tags/tag105.xml><?xml version="1.0" encoding="utf-8"?>
<p:tagLst xmlns:a="http://schemas.openxmlformats.org/drawingml/2006/main" xmlns:r="http://schemas.openxmlformats.org/officeDocument/2006/relationships" xmlns:p="http://schemas.openxmlformats.org/presentationml/2006/main">
  <p:tag name="PRESENTER_SHAPEINFO" val="&lt;ThreeDShapeInfo&gt;&lt;uuid val=&quot;{3EA3C805-A4E7-4571-8CF6-89F4C5CB0CE2}&quot;/&gt;&lt;isInvalidForFieldText val=&quot;0&quot;/&gt;&lt;Image&gt;&lt;filename val=&quot;C:\Users\JEFFKE~1\AppData\Local\Temp\PR\data\asimages\{3EA3C805-A4E7-4571-8CF6-89F4C5CB0CE2}_10.png&quot;/&gt;&lt;left val=&quot;436&quot;/&gt;&lt;top val=&quot;81&quot;/&gt;&lt;width val=&quot;244&quot;/&gt;&lt;height val=&quot;427&quot;/&gt;&lt;hasText val=&quot;1&quot;/&gt;&lt;/Image&gt;&lt;/ThreeDShapeInfo&gt;"/>
</p:tagLst>
</file>

<file path=ppt/tags/tag106.xml><?xml version="1.0" encoding="utf-8"?>
<p:tagLst xmlns:a="http://schemas.openxmlformats.org/drawingml/2006/main" xmlns:r="http://schemas.openxmlformats.org/officeDocument/2006/relationships" xmlns:p="http://schemas.openxmlformats.org/presentationml/2006/main">
  <p:tag name="PPSNARRATIONPROPS" val="F:\AHRQ TS E-Learning\Module 4\Narration\M4_KKrane_Slide 11.wav"/>
  <p:tag name="PPSNARRATION" val="11,235604703,D:\Archive\F Drive\AHRQ TS E-Learning\Module 4\TS_2016_Module_4_v7.0_pptx\Media.ppcx"/>
  <p:tag name="HTML_SHAPEINFO" val="&lt;SlideThumbPath val=&quot;Slide11.PNG&quot;/&gt;"/>
</p:tagLst>
</file>

<file path=ppt/tags/tag10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2&quot;/&gt;&lt;/TableIndex&gt;&lt;/ShapeTextInfo&gt;"/>
  <p:tag name="HTML_SHAPEINFO" val="&lt;ThreeDShapeInfo&gt;&lt;uuid val=&quot;&quot;/&gt;&lt;isInvalidForFieldText val=&quot;0&quot;/&gt;&lt;Image&gt;&lt;filename val=&quot;C:\Users\JEFFKE~1\AppData\Local\Temp\PR\data\asimages\{08D5660F-2C0C-47EE-8A5C-CAC4CE3EE0EE}_11.png&quot;/&gt;&lt;left val=&quot;66&quot;/&gt;&lt;top val=&quot;-2&quot;/&gt;&lt;width val=&quot;644&quot;/&gt;&lt;height val=&quot;68&quot;/&gt;&lt;hasText val=&quot;1&quot;/&gt;&lt;/Image&gt;&lt;/ThreeDShapeInfo&gt;"/>
</p:tagLst>
</file>

<file path=ppt/tags/tag10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59&quot;/&gt;&lt;lineCharCount val=&quot;37&quot;/&gt;&lt;lineCharCount val=&quot;17&quot;/&gt;&lt;lineCharCount val=&quot;49&quot;/&gt;&lt;lineCharCount val=&quot;46&quot;/&gt;&lt;lineCharCount val=&quot;32&quot;/&gt;&lt;/TableIndex&gt;&lt;/ShapeTextInfo&gt;"/>
  <p:tag name="HTML_SHAPEINFO" val="&lt;TextEffect&gt;&lt;Image&gt;&lt;filename val=&quot;C:\Users\JEFFKE~1\AppData\Local\Temp\PR\data\asimages\{ACFE3655-C75C-412E-AE35-764E03102378}_1.png_crop.png&quot;/&gt;&lt;left val=&quot;178&quot;/&gt;&lt;top val=&quot;67&quot;/&gt;&lt;width val=&quot;362&quot;/&gt;&lt;height val=&quot;14&quot;/&gt;&lt;hasText val=&quot;1&quot;/&gt;&lt;paraId val=&quot;1&quot;/&gt;&lt;/Image&gt;&lt;Image&gt;&lt;filename val=&quot;C:\Users\JEFFKE~1\AppData\Local\Temp\PR\data\asimages\{DE661FA1-23DF-4C17-A1F8-CAB048EA8978}_1.png_crop.png&quot;/&gt;&lt;left val=&quot;247&quot;/&gt;&lt;top val=&quot;91&quot;/&gt;&lt;width val=&quot;225&quot;/&gt;&lt;height val=&quot;14&quot;/&gt;&lt;hasText val=&quot;1&quot;/&gt;&lt;paraId val=&quot;2&quot;/&gt;&lt;/Image&gt;&lt;Image&gt;&lt;filename val=&quot;C:\Users\JEFFKE~1\AppData\Local\Temp\PR\data\asimages\{713B719D-BD98-4403-B745-131F3F253966}_1.png_crop.png&quot;/&gt;&lt;left val=&quot;307&quot;/&gt;&lt;top val=&quot;114&quot;/&gt;&lt;width val=&quot;104&quot;/&gt;&lt;height val=&quot;14&quot;/&gt;&lt;hasText val=&quot;1&quot;/&gt;&lt;paraId val=&quot;3&quot;/&gt;&lt;/Image&gt;&lt;Image&gt;&lt;filename val=&quot;C:\Users\JEFFKE~1\AppData\Local\Temp\PR\data\asimages\{B00ED2C4-7A7C-4373-9D19-66D0FD3835F3}_1.png_crop.png&quot;/&gt;&lt;left val=&quot;199&quot;/&gt;&lt;top val=&quot;137&quot;/&gt;&lt;width val=&quot;321&quot;/&gt;&lt;height val=&quot;14&quot;/&gt;&lt;hasText val=&quot;1&quot;/&gt;&lt;paraId val=&quot;4&quot;/&gt;&lt;/Image&gt;&lt;Image&gt;&lt;filename val=&quot;C:\Users\JEFFKE~1\AppData\Local\Temp\PR\data\asimages\{DF8AFAB1-C7EA-4F1E-AE2E-A37016A3F01F}_1.png_crop.png&quot;/&gt;&lt;left val=&quot;205&quot;/&gt;&lt;top val=&quot;161&quot;/&gt;&lt;width val=&quot;309&quot;/&gt;&lt;height val=&quot;14&quot;/&gt;&lt;hasText val=&quot;1&quot;/&gt;&lt;paraId val=&quot;5&quot;/&gt;&lt;/Image&gt;&lt;Image&gt;&lt;filename val=&quot;C:\Users\JEFFKE~1\AppData\Local\Temp\PR\data\asimages\{370CA1CC-D6CC-4F9F-8FD7-641050B56B91}_1.png_crop.png&quot;/&gt;&lt;left val=&quot;248&quot;/&gt;&lt;top val=&quot;184&quot;/&gt;&lt;width val=&quot;223&quot;/&gt;&lt;height val=&quot;14&quot;/&gt;&lt;hasText val=&quot;1&quot;/&gt;&lt;paraId val=&quot;6&quot;/&gt;&lt;/Image&gt;&lt;/TextEffect&gt;"/>
</p:tagLst>
</file>

<file path=ppt/tags/tag10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20&quot;/&gt;&lt;lineCharCount val=&quot;42&quot;/&gt;&lt;lineCharCount val=&quot;34&quot;/&gt;&lt;lineCharCount val=&quot;32&quot;/&gt;&lt;lineCharCount val=&quot;46&quot;/&gt;&lt;lineCharCount val=&quot;31&quot;/&gt;&lt;lineCharCount val=&quot;24&quot;/&gt;&lt;/TableIndex&gt;&lt;/ShapeTextInfo&gt;"/>
  <p:tag name="HTML_SHAPEINFO" val="&lt;TextEffect&gt;&lt;Image&gt;&lt;filename val=&quot;C:\Users\JEFFKE~1\AppData\Local\Temp\PR\data\asimages\{FE58AA8F-689F-494D-83E7-90C1B0938EB4}_1.png_crop.png&quot;/&gt;&lt;left val=&quot;23&quot;/&gt;&lt;top val=&quot;216&quot;/&gt;&lt;width val=&quot;140&quot;/&gt;&lt;height val=&quot;14&quot;/&gt;&lt;hasText val=&quot;1&quot;/&gt;&lt;paraId val=&quot;1&quot;/&gt;&lt;/Image&gt;&lt;Image&gt;&lt;filename val=&quot;C:\Users\JEFFKE~1\AppData\Local\Temp\PR\data\asimages\{03790319-60EB-4308-BB58-B9CB8204CC48}_1.png_crop.png&quot;/&gt;&lt;left val=&quot;33&quot;/&gt;&lt;top val=&quot;239&quot;/&gt;&lt;width val=&quot;288&quot;/&gt;&lt;height val=&quot;14&quot;/&gt;&lt;hasText val=&quot;1&quot;/&gt;&lt;paraId val=&quot;2&quot;/&gt;&lt;/Image&gt;&lt;Image&gt;&lt;filename val=&quot;C:\Users\JEFFKE~1\AppData\Local\Temp\PR\data\asimages\{AD20409A-A611-4BF0-B279-1E239919EED3}_1.png_crop.png&quot;/&gt;&lt;left val=&quot;33&quot;/&gt;&lt;top val=&quot;262&quot;/&gt;&lt;width val=&quot;247&quot;/&gt;&lt;height val=&quot;11&quot;/&gt;&lt;hasText val=&quot;1&quot;/&gt;&lt;paraId val=&quot;3&quot;/&gt;&lt;/Image&gt;&lt;Image&gt;&lt;filename val=&quot;C:\Users\JEFFKE~1\AppData\Local\Temp\PR\data\asimages\{C0E30E0F-27B0-4E8C-9577-16CF6F00FF87}_1.png_crop.png&quot;/&gt;&lt;left val=&quot;33&quot;/&gt;&lt;top val=&quot;286&quot;/&gt;&lt;width val=&quot;206&quot;/&gt;&lt;height val=&quot;14&quot;/&gt;&lt;hasText val=&quot;1&quot;/&gt;&lt;paraId val=&quot;4&quot;/&gt;&lt;/Image&gt;&lt;Image&gt;&lt;filename val=&quot;C:\Users\JEFFKE~1\AppData\Local\Temp\PR\data\asimages\{C57C2CB6-9E49-4517-B570-7D639E7184CC}_1.png_crop.png&quot;/&gt;&lt;left val=&quot;33&quot;/&gt;&lt;top val=&quot;309&quot;/&gt;&lt;width val=&quot;327&quot;/&gt;&lt;height val=&quot;14&quot;/&gt;&lt;hasText val=&quot;1&quot;/&gt;&lt;paraId val=&quot;5&quot;/&gt;&lt;/Image&gt;&lt;Image&gt;&lt;filename val=&quot;C:\Users\JEFFKE~1\AppData\Local\Temp\PR\data\asimages\{F2E6F3B0-0484-4107-A24D-E6E31326F872}_1.png_crop.png&quot;/&gt;&lt;left val=&quot;33&quot;/&gt;&lt;top val=&quot;332&quot;/&gt;&lt;width val=&quot;194&quot;/&gt;&lt;height val=&quot;11&quot;/&gt;&lt;hasText val=&quot;1&quot;/&gt;&lt;paraId val=&quot;6&quot;/&gt;&lt;/Image&gt;&lt;Image&gt;&lt;filename val=&quot;C:\Users\JEFFKE~1\AppData\Local\Temp\PR\data\asimages\{B427382F-6200-451B-8C90-A8BC53FFD043}_1.png_crop.png&quot;/&gt;&lt;left val=&quot;33&quot;/&gt;&lt;top val=&quot;355&quot;/&gt;&lt;width val=&quot;188&quot;/&gt;&lt;height val=&quot;11&quot;/&gt;&lt;hasText val=&quot;1&quot;/&gt;&lt;paraId val=&quot;7&quot;/&gt;&lt;/Image&gt;&lt;/TextEffect&gt;"/>
</p:tagLst>
</file>

<file path=ppt/tags/tag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0.xml><?xml version="1.0" encoding="utf-8"?>
<p:tagLst xmlns:a="http://schemas.openxmlformats.org/drawingml/2006/main" xmlns:r="http://schemas.openxmlformats.org/officeDocument/2006/relationships" xmlns:p="http://schemas.openxmlformats.org/presentationml/2006/main">
  <p:tag name="PRESENTER_SHAPEINFO" val="&lt;ThreeDShapeInfo&gt;&lt;uuid val=&quot;{9C29AEC3-6F0E-4211-AB0C-4920C09782BE}&quot;/&gt;&lt;isInvalidForFieldText val=&quot;0&quot;/&gt;&lt;Image&gt;&lt;filename val=&quot;C:\Users\JEFFKE~1\AppData\Local\Temp\PR\data\asimages\{9C29AEC3-6F0E-4211-AB0C-4920C09782BE}_11.png&quot;/&gt;&lt;left val=&quot;452&quot;/&gt;&lt;top val=&quot;50&quot;/&gt;&lt;width val=&quot;233&quot;/&gt;&lt;height val=&quot;331&quot;/&gt;&lt;hasText val=&quot;1&quot;/&gt;&lt;/Image&gt;&lt;/ThreeDShapeInfo&gt;"/>
</p:tagLst>
</file>

<file path=ppt/tags/tag111.xml><?xml version="1.0" encoding="utf-8"?>
<p:tagLst xmlns:a="http://schemas.openxmlformats.org/drawingml/2006/main" xmlns:r="http://schemas.openxmlformats.org/officeDocument/2006/relationships" xmlns:p="http://schemas.openxmlformats.org/presentationml/2006/main">
  <p:tag name="PPSNARRATIONPROPS" val="F:\AHRQ TS E-Learning\Module 4\Narration\M4_KKrane_Slide 12.wav"/>
  <p:tag name="PPSNARRATION" val="12,235604703,D:\Archive\F Drive\AHRQ TS E-Learning\Module 4\TS_2016_Module_4_v7.0_pptx\Media.ppcx"/>
  <p:tag name="HTML_SHAPEINFO" val="&lt;SlideThumbPath val=&quot;Slide12.PNG&quot;/&gt;"/>
</p:tagLst>
</file>

<file path=ppt/tags/tag1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7&quot;/&gt;&lt;/TableIndex&gt;&lt;/ShapeTextInfo&gt;"/>
  <p:tag name="HTML_SHAPEINFO" val="&lt;ThreeDShapeInfo&gt;&lt;uuid val=&quot;&quot;/&gt;&lt;isInvalidForFieldText val=&quot;0&quot;/&gt;&lt;Image&gt;&lt;filename val=&quot;C:\Users\JEFFKE~1\AppData\Local\Temp\PR\data\asimages\{25887BC4-18E9-4EF6-BFC2-DBD5370CAF39}_12.png&quot;/&gt;&lt;left val=&quot;66&quot;/&gt;&lt;top val=&quot;-2&quot;/&gt;&lt;width val=&quot;644&quot;/&gt;&lt;height val=&quot;68&quot;/&gt;&lt;hasText val=&quot;1&quot;/&gt;&lt;/Image&gt;&lt;/ThreeDShapeInfo&gt;"/>
</p:tagLst>
</file>

<file path=ppt/tags/tag1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54&quot;/&gt;&lt;lineCharCount val=&quot;74&quot;/&gt;&lt;lineCharCount val=&quot;12&quot;/&gt;&lt;lineCharCount val=&quot;75&quot;/&gt;&lt;lineCharCount val=&quot;21&quot;/&gt;&lt;lineCharCount val=&quot;62&quot;/&gt;&lt;lineCharCount val=&quot;70&quot;/&gt;&lt;lineCharCount val=&quot;9&quot;/&gt;&lt;/TableIndex&gt;&lt;/ShapeTextInfo&gt;"/>
  <p:tag name="HTML_SHAPEINFO" val="&lt;TextEffect&gt;&lt;Image&gt;&lt;filename val=&quot;C:\Users\JEFFKE~1\AppData\Local\Temp\PR\data\asimages\{1E3FDEA1-1D1E-4B13-BF51-332B6F961EF3}_1.png_crop.png&quot;/&gt;&lt;left val=&quot;22&quot;/&gt;&lt;top val=&quot;68&quot;/&gt;&lt;width val=&quot;448&quot;/&gt;&lt;height val=&quot;17&quot;/&gt;&lt;hasText val=&quot;1&quot;/&gt;&lt;paraId val=&quot;1&quot;/&gt;&lt;/Image&gt;&lt;Image&gt;&lt;filename val=&quot;C:\Users\JEFFKE~1\AppData\Local\Temp\PR\data\asimages\{2B22DA10-CC7F-439F-A4BE-5B270959A736}_1.png_crop.png&quot;/&gt;&lt;left val=&quot;31&quot;/&gt;&lt;top val=&quot;110&quot;/&gt;&lt;width val=&quot;620&quot;/&gt;&lt;height val=&quot;38&quot;/&gt;&lt;hasText val=&quot;1&quot;/&gt;&lt;paraId val=&quot;2&quot;/&gt;&lt;/Image&gt;&lt;Image&gt;&lt;filename val=&quot;C:\Users\JEFFKE~1\AppData\Local\Temp\PR\data\asimages\{E8C735A0-3FD6-451E-A205-9123346C9DF7}_1.png_crop.png&quot;/&gt;&lt;left val=&quot;31&quot;/&gt;&lt;top val=&quot;174&quot;/&gt;&lt;width val=&quot;614&quot;/&gt;&lt;height val=&quot;41&quot;/&gt;&lt;hasText val=&quot;1&quot;/&gt;&lt;paraId val=&quot;3&quot;/&gt;&lt;/Image&gt;&lt;Image&gt;&lt;filename val=&quot;C:\Users\JEFFKE~1\AppData\Local\Temp\PR\data\asimages\{211D0B1B-F055-4337-9A92-57D914BC9F7F}_1.png_crop.png&quot;/&gt;&lt;left val=&quot;31&quot;/&gt;&lt;top val=&quot;239&quot;/&gt;&lt;width val=&quot;537&quot;/&gt;&lt;height val=&quot;17&quot;/&gt;&lt;hasText val=&quot;1&quot;/&gt;&lt;paraId val=&quot;4&quot;/&gt;&lt;/Image&gt;&lt;Image&gt;&lt;filename val=&quot;C:\Users\JEFFKE~1\AppData\Local\Temp\PR\data\asimages\{15D0ABDB-0582-45D8-AE92-BD3A9F315825}_1.png_crop.png&quot;/&gt;&lt;left val=&quot;31&quot;/&gt;&lt;top val=&quot;280&quot;/&gt;&lt;width val=&quot;581&quot;/&gt;&lt;height val=&quot;38&quot;/&gt;&lt;hasText val=&quot;1&quot;/&gt;&lt;paraId val=&quot;5&quot;/&gt;&lt;/Image&gt;&lt;/TextEffect&gt;"/>
</p:tagLst>
</file>

<file path=ppt/tags/tag114.xml><?xml version="1.0" encoding="utf-8"?>
<p:tagLst xmlns:a="http://schemas.openxmlformats.org/drawingml/2006/main" xmlns:r="http://schemas.openxmlformats.org/officeDocument/2006/relationships" xmlns:p="http://schemas.openxmlformats.org/presentationml/2006/main">
  <p:tag name="PPSNARRATIONPROPS" val="F:\AHRQ TS E-Learning\Module 4\Narration\M4_KKrane_Slide 13.wav"/>
  <p:tag name="PPSNARRATION" val="13,235604703,D:\Archive\F Drive\AHRQ TS E-Learning\Module 4\TS_2016_Module_4_v7.0_pptx\Media.ppcx"/>
  <p:tag name="HTML_SHAPEINFO" val="&lt;SlideThumbPath val=&quot;Slide13.PNG&quot;/&gt;"/>
</p:tagLst>
</file>

<file path=ppt/tags/tag1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6&quot;/&gt;&lt;/TableIndex&gt;&lt;/ShapeTextInfo&gt;"/>
  <p:tag name="HTML_SHAPEINFO" val="&lt;ThreeDShapeInfo&gt;&lt;uuid val=&quot;&quot;/&gt;&lt;isInvalidForFieldText val=&quot;0&quot;/&gt;&lt;Image&gt;&lt;filename val=&quot;C:\Users\JEFFKE~1\AppData\Local\Temp\PR\data\asimages\{28A8EAC9-CC07-4C19-AD4D-E6B2081A96E3}_13.png&quot;/&gt;&lt;left val=&quot;66&quot;/&gt;&lt;top val=&quot;-2&quot;/&gt;&lt;width val=&quot;644&quot;/&gt;&lt;height val=&quot;68&quot;/&gt;&lt;hasText val=&quot;1&quot;/&gt;&lt;/Image&gt;&lt;/ThreeDShapeInfo&gt;"/>
</p:tagLst>
</file>

<file path=ppt/tags/tag1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1&quot;/&gt;&lt;lineCharCount val=&quot;34&quot;/&gt;&lt;lineCharCount val=&quot;44&quot;/&gt;&lt;lineCharCount val=&quot;28&quot;/&gt;&lt;lineCharCount val=&quot;48&quot;/&gt;&lt;lineCharCount val=&quot;42&quot;/&gt;&lt;lineCharCount val=&quot;47&quot;/&gt;&lt;lineCharCount val=&quot;25&quot;/&gt;&lt;lineCharCount val=&quot;37&quot;/&gt;&lt;lineCharCount val=&quot;33&quot;/&gt;&lt;lineCharCount val=&quot;45&quot;/&gt;&lt;lineCharCount val=&quot;21&quot;/&gt;&lt;/TableIndex&gt;&lt;/ShapeTextInfo&gt;"/>
  <p:tag name="HTML_SHAPEINFO" val="&lt;TextEffect&gt;&lt;Image&gt;&lt;filename val=&quot;C:\Users\JEFFKE~1\AppData\Local\Temp\PR\data\asimages\{A51F902D-E174-4D6D-A30A-9E64A155C079}_1.png_crop.png&quot;/&gt;&lt;left val=&quot;29&quot;/&gt;&lt;top val=&quot;64&quot;/&gt;&lt;width val=&quot;258&quot;/&gt;&lt;height val=&quot;16&quot;/&gt;&lt;hasText val=&quot;1&quot;/&gt;&lt;paraId val=&quot;1&quot;/&gt;&lt;/Image&gt;&lt;Image&gt;&lt;filename val=&quot;C:\Users\JEFFKE~1\AppData\Local\Temp\PR\data\asimages\{79D25444-E8D7-43B1-83AD-D8145A4930C5}_1.png_crop.png&quot;/&gt;&lt;left val=&quot;22&quot;/&gt;&lt;top val=&quot;99&quot;/&gt;&lt;width val=&quot;389&quot;/&gt;&lt;height val=&quot;31&quot;/&gt;&lt;hasText val=&quot;1&quot;/&gt;&lt;paraId val=&quot;2&quot;/&gt;&lt;/Image&gt;&lt;Image&gt;&lt;filename val=&quot;C:\Users\JEFFKE~1\AppData\Local\Temp\PR\data\asimages\{E20E39A0-998B-46B0-B33B-366BC4281DB0}_1.png_crop.png&quot;/&gt;&lt;left val=&quot;22&quot;/&gt;&lt;top val=&quot;152&quot;/&gt;&lt;width val=&quot;381&quot;/&gt;&lt;height val=&quot;34&quot;/&gt;&lt;hasText val=&quot;1&quot;/&gt;&lt;paraId val=&quot;3&quot;/&gt;&lt;/Image&gt;&lt;Image&gt;&lt;filename val=&quot;C:\Users\JEFFKE~1\AppData\Local\Temp\PR\data\asimages\{7A800E3B-5B06-4CCD-BC50-535C18690E58}_1.png_crop.png&quot;/&gt;&lt;left val=&quot;22&quot;/&gt;&lt;top val=&quot;206&quot;/&gt;&lt;width val=&quot;392&quot;/&gt;&lt;height val=&quot;31&quot;/&gt;&lt;hasText val=&quot;1&quot;/&gt;&lt;paraId val=&quot;4&quot;/&gt;&lt;/Image&gt;&lt;Image&gt;&lt;filename val=&quot;C:\Users\JEFFKE~1\AppData\Local\Temp\PR\data\asimages\{775AE7E3-791A-4C2E-A3E5-E49EE43B296F}_1.png_crop.png&quot;/&gt;&lt;left val=&quot;22&quot;/&gt;&lt;top val=&quot;259&quot;/&gt;&lt;width val=&quot;338&quot;/&gt;&lt;height val=&quot;34&quot;/&gt;&lt;hasText val=&quot;1&quot;/&gt;&lt;paraId val=&quot;5&quot;/&gt;&lt;/Image&gt;&lt;Image&gt;&lt;filename val=&quot;C:\Users\JEFFKE~1\AppData\Local\Temp\PR\data\asimages\{87308520-2DC1-4678-92A5-0502E43B72DC}_1.png_crop.png&quot;/&gt;&lt;left val=&quot;30&quot;/&gt;&lt;top val=&quot;312&quot;/&gt;&lt;width val=&quot;351&quot;/&gt;&lt;height val=&quot;35&quot;/&gt;&lt;hasText val=&quot;1&quot;/&gt;&lt;paraId val=&quot;6&quot;/&gt;&lt;/Image&gt;&lt;/TextEffect&gt;"/>
</p:tagLst>
</file>

<file path=ppt/tags/tag117.xml><?xml version="1.0" encoding="utf-8"?>
<p:tagLst xmlns:a="http://schemas.openxmlformats.org/drawingml/2006/main" xmlns:r="http://schemas.openxmlformats.org/officeDocument/2006/relationships" xmlns:p="http://schemas.openxmlformats.org/presentationml/2006/main">
  <p:tag name="PRESENTER_SHAPEINFO" val="&lt;ThreeDShapeInfo&gt;&lt;uuid val=&quot;{4DEF75DC-2113-4A35-903A-18EAC4CE0E96}&quot;/&gt;&lt;isInvalidForFieldText val=&quot;0&quot;/&gt;&lt;Image&gt;&lt;filename val=&quot;C:\Users\JEFFKE~1\AppData\Local\Temp\PR\data\asimages\{4DEF75DC-2113-4A35-903A-18EAC4CE0E96}_13.png&quot;/&gt;&lt;left val=&quot;429&quot;/&gt;&lt;top val=&quot;57&quot;/&gt;&lt;width val=&quot;244&quot;/&gt;&lt;height val=&quot;426&quot;/&gt;&lt;hasText val=&quot;1&quot;/&gt;&lt;/Image&gt;&lt;/ThreeDShapeInfo&gt;"/>
</p:tagLst>
</file>

<file path=ppt/tags/tag1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9&quot;/&gt;&lt;lineCharCount val=&quot;16&quot;/&gt;&lt;/TableIndex&gt;&lt;/ShapeTextInfo&gt;"/>
  <p:tag name="PRESENTER_SHAPEINFO" val="&lt;ThreeDShapeInfo&gt;&lt;uuid val=&quot;{DD4C2670-C6BA-41BC-9E5E-890F138D74E4}&quot;/&gt;&lt;isInvalidForFieldText val=&quot;0&quot;/&gt;&lt;Image&gt;&lt;filename val=&quot;C:\Users\JEFFKE~1\AppData\Local\Temp\PR\data\asimages\{DD4C2670-C6BA-41BC-9E5E-890F138D74E4}_13.png&quot;/&gt;&lt;left val=&quot;479&quot;/&gt;&lt;top val=&quot;297&quot;/&gt;&lt;width val=&quot;155&quot;/&gt;&lt;height val=&quot;50&quot;/&gt;&lt;hasText val=&quot;1&quot;/&gt;&lt;/Image&gt;&lt;/ThreeDShapeInfo&gt;"/>
</p:tagLst>
</file>

<file path=ppt/tags/tag119.xml><?xml version="1.0" encoding="utf-8"?>
<p:tagLst xmlns:a="http://schemas.openxmlformats.org/drawingml/2006/main" xmlns:r="http://schemas.openxmlformats.org/officeDocument/2006/relationships" xmlns:p="http://schemas.openxmlformats.org/presentationml/2006/main">
  <p:tag name="PPSNARRATIONPROPS" val="F:\AHRQ TS E-Learning\Module 4\Narration\M4_KKrane_Slide 14.wav"/>
  <p:tag name="PPSNARRATION" val="14,235604703,D:\Archive\F Drive\AHRQ TS E-Learning\Module 4\TS_2016_Module_4_v7.0_pptx\Media.ppcx"/>
  <p:tag name="HTML_SHAPEINFO" val="&lt;SlideThumbPath val=&quot;Slide14.PNG&quot;/&gt;"/>
</p:tagLst>
</file>

<file path=ppt/tags/tag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60ECCC6D-E5B9-4C3B-AE12-71534FDD09A7}&quot;/&gt;&lt;isInvalidForFieldText val=&quot;0&quot;/&gt;&lt;Image&gt;&lt;filename val=&quot;C:\Users\JEFFKE~1\AppData\Local\Temp\PR\data\asimages\{60ECCC6D-E5B9-4C3B-AE12-71534FDD09A7}_MtorLt.png&quot;/&gt;&lt;left val=&quot;-3&quot;/&gt;&lt;top val=&quot;382&quot;/&gt;&lt;width val=&quot;727&quot;/&gt;&lt;height val=&quot;27&quot;/&gt;&lt;hasText val=&quot;1&quot;/&gt;&lt;/Image&gt;&lt;/ThreeDShapeInfo&gt;"/>
</p:tagLst>
</file>

<file path=ppt/tags/tag1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 name="HTML_SHAPEINFO" val="&lt;ThreeDShapeInfo&gt;&lt;uuid val=&quot;&quot;/&gt;&lt;isInvalidForFieldText val=&quot;0&quot;/&gt;&lt;Image&gt;&lt;filename val=&quot;C:\Users\JEFFKE~1\AppData\Local\Temp\PR\data\asimages\{268D5968-3623-44A8-A33A-F36BB1C50556}_14.png&quot;/&gt;&lt;left val=&quot;66&quot;/&gt;&lt;top val=&quot;-2&quot;/&gt;&lt;width val=&quot;644&quot;/&gt;&lt;height val=&quot;68&quot;/&gt;&lt;hasText val=&quot;1&quot;/&gt;&lt;/Image&gt;&lt;/ThreeDShapeInfo&gt;"/>
</p:tagLst>
</file>

<file path=ppt/tags/tag1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78&quot;/&gt;&lt;lineCharCount val=&quot;82&quot;/&gt;&lt;lineCharCount val=&quot;11&quot;/&gt;&lt;lineCharCount val=&quot;87&quot;/&gt;&lt;lineCharCount val=&quot;77&quot;/&gt;&lt;lineCharCount val=&quot;80&quot;/&gt;&lt;lineCharCount val=&quot;49&quot;/&gt;&lt;lineCharCount val=&quot;33&quot;/&gt;&lt;/TableIndex&gt;&lt;/ShapeTextInfo&gt;"/>
  <p:tag name="HTML_SHAPEINFO" val="&lt;TextEffect&gt;&lt;Image&gt;&lt;filename val=&quot;C:\Users\JEFFKE~1\AppData\Local\Temp\PR\data\asimages\{0F5E122D-8171-486F-913A-40A256B99FCD}_1.png_crop.png&quot;/&gt;&lt;left val=&quot;21&quot;/&gt;&lt;top val=&quot;68&quot;/&gt;&lt;width val=&quot;661&quot;/&gt;&lt;height val=&quot;62&quot;/&gt;&lt;hasText val=&quot;1&quot;/&gt;&lt;paraId val=&quot;1&quot;/&gt;&lt;/Image&gt;&lt;Image&gt;&lt;filename val=&quot;C:\Users\JEFFKE~1\AppData\Local\Temp\PR\data\asimages\{C8C8F662-5B8E-47EB-AB64-F723C3990B74}_1.png_crop.png&quot;/&gt;&lt;left val=&quot;21&quot;/&gt;&lt;top val=&quot;152&quot;/&gt;&lt;width val=&quot;673&quot;/&gt;&lt;height val=&quot;113&quot;/&gt;&lt;hasText val=&quot;1&quot;/&gt;&lt;paraId val=&quot;2&quot;/&gt;&lt;/Image&gt;&lt;/TextEffect&gt;"/>
</p:tagLst>
</file>

<file path=ppt/tags/tag1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53&quot;/&gt;&lt;lineCharCount val=&quot;51&quot;/&gt;&lt;lineCharCount val=&quot;56&quot;/&gt;&lt;/TableIndex&gt;&lt;/ShapeTextInfo&gt;"/>
  <p:tag name="HTML_SHAPEINFO" val="&lt;TextEffect&gt;&lt;Image&gt;&lt;filename val=&quot;C:\Users\JEFFKE~1\AppData\Local\Temp\PR\data\asimages\{C2233D0D-F474-4E27-A316-7DC18802BCDC}_1.png_crop.png&quot;/&gt;&lt;left val=&quot;21&quot;/&gt;&lt;top val=&quot;284&quot;/&gt;&lt;width val=&quot;434&quot;/&gt;&lt;height val=&quot;65&quot;/&gt;&lt;hasText val=&quot;1&quot;/&gt;&lt;paraId val=&quot;1&quot;/&gt;&lt;/Image&gt;&lt;/TextEffect&gt;"/>
</p:tagLst>
</file>

<file path=ppt/tags/tag123.xml><?xml version="1.0" encoding="utf-8"?>
<p:tagLst xmlns:a="http://schemas.openxmlformats.org/drawingml/2006/main" xmlns:r="http://schemas.openxmlformats.org/officeDocument/2006/relationships" xmlns:p="http://schemas.openxmlformats.org/presentationml/2006/main">
  <p:tag name="PRESENTER_SHAPEINFO" val="&lt;ThreeDShapeInfo&gt;&lt;uuid val=&quot;{6F3AA9C5-19CB-4638-82CE-E7952D66685E}&quot;/&gt;&lt;isInvalidForFieldText val=&quot;0&quot;/&gt;&lt;Image&gt;&lt;filename val=&quot;C:\Users\JEFFKE~1\AppData\Local\Temp\PR\data\asimages\{6F3AA9C5-19CB-4638-82CE-E7952D66685E}_14.png&quot;/&gt;&lt;left val=&quot;461&quot;/&gt;&lt;top val=&quot;210&quot;/&gt;&lt;width val=&quot;250&quot;/&gt;&lt;height val=&quot;179&quot;/&gt;&lt;hasText val=&quot;1&quot;/&gt;&lt;/Image&gt;&lt;/ThreeDShapeInfo&gt;"/>
</p:tagLst>
</file>

<file path=ppt/tags/tag124.xml><?xml version="1.0" encoding="utf-8"?>
<p:tagLst xmlns:a="http://schemas.openxmlformats.org/drawingml/2006/main" xmlns:r="http://schemas.openxmlformats.org/officeDocument/2006/relationships" xmlns:p="http://schemas.openxmlformats.org/presentationml/2006/main">
  <p:tag name="PPSNARRATIONPROPS" val="F:\AHRQ TS E-Learning\Module 4\Narration\M4_KKrane_Slide 15.wav"/>
  <p:tag name="PPSNARRATION" val="15,235604703,D:\Archive\F Drive\AHRQ TS E-Learning\Module 4\TS_2016_Module_4_v7.0_pptx\Media.ppcx"/>
  <p:tag name="HTML_SHAPEINFO" val="&lt;SlideThumbPath val=&quot;Slide15.PNG&quot;/&gt;"/>
</p:tagLst>
</file>

<file path=ppt/tags/tag1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0&quot;/&gt;&lt;/TableIndex&gt;&lt;/ShapeTextInfo&gt;"/>
  <p:tag name="HTML_SHAPEINFO" val="&lt;ThreeDShapeInfo&gt;&lt;uuid val=&quot;&quot;/&gt;&lt;isInvalidForFieldText val=&quot;0&quot;/&gt;&lt;Image&gt;&lt;filename val=&quot;C:\Users\JEFFKE~1\AppData\Local\Temp\PR\data\asimages\{C3CA3533-1DEE-4422-82E6-AB00B8AAB32A}_15.png&quot;/&gt;&lt;left val=&quot;66&quot;/&gt;&lt;top val=&quot;-2&quot;/&gt;&lt;width val=&quot;644&quot;/&gt;&lt;height val=&quot;68&quot;/&gt;&lt;hasText val=&quot;1&quot;/&gt;&lt;/Image&gt;&lt;/ThreeDShapeInfo&gt;"/>
</p:tagLst>
</file>

<file path=ppt/tags/tag1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46&quot;/&gt;&lt;lineCharCount val=&quot;48&quot;/&gt;&lt;lineCharCount val=&quot;32&quot;/&gt;&lt;lineCharCount val=&quot;36&quot;/&gt;&lt;lineCharCount val=&quot;39&quot;/&gt;&lt;lineCharCount val=&quot;37&quot;/&gt;&lt;lineCharCount val=&quot;41&quot;/&gt;&lt;lineCharCount val=&quot;26&quot;/&gt;&lt;/TableIndex&gt;&lt;/ShapeTextInfo&gt;"/>
  <p:tag name="HTML_SHAPEINFO" val="&lt;TextEffect&gt;&lt;Image&gt;&lt;filename val=&quot;C:\Users\JEFFKE~1\AppData\Local\Temp\PR\data\asimages\{89984658-1A7A-43B3-8DED-85C0D802B3C9}_1.png_crop.png&quot;/&gt;&lt;left val=&quot;30&quot;/&gt;&lt;top val=&quot;68&quot;/&gt;&lt;width val=&quot;377&quot;/&gt;&lt;height val=&quot;65&quot;/&gt;&lt;hasText val=&quot;1&quot;/&gt;&lt;paraId val=&quot;1&quot;/&gt;&lt;/Image&gt;&lt;Image&gt;&lt;filename val=&quot;C:\Users\JEFFKE~1\AppData\Local\Temp\PR\data\asimages\{43A52C3F-886F-46B7-BE35-56003320FBA1}_1.png_crop.png&quot;/&gt;&lt;left val=&quot;40&quot;/&gt;&lt;top val=&quot;164&quot;/&gt;&lt;width val=&quot;350&quot;/&gt;&lt;height val=&quot;41&quot;/&gt;&lt;hasText val=&quot;1&quot;/&gt;&lt;paraId val=&quot;2&quot;/&gt;&lt;/Image&gt;&lt;Image&gt;&lt;filename val=&quot;C:\Users\JEFFKE~1\AppData\Local\Temp\PR\data\asimages\{56B0B1F0-F847-44D5-A3FA-776A56A95345}_1.png_crop.png&quot;/&gt;&lt;left val=&quot;30&quot;/&gt;&lt;top val=&quot;235&quot;/&gt;&lt;width val=&quot;336&quot;/&gt;&lt;height val=&quot;65&quot;/&gt;&lt;hasText val=&quot;1&quot;/&gt;&lt;paraId val=&quot;3&quot;/&gt;&lt;/Image&gt;&lt;/TextEffect&gt;"/>
</p:tagLst>
</file>

<file path=ppt/tags/tag127.xml><?xml version="1.0" encoding="utf-8"?>
<p:tagLst xmlns:a="http://schemas.openxmlformats.org/drawingml/2006/main" xmlns:r="http://schemas.openxmlformats.org/officeDocument/2006/relationships" xmlns:p="http://schemas.openxmlformats.org/presentationml/2006/main">
  <p:tag name="PRESENTER_SHAPEINFO" val="&lt;ThreeDShapeInfo&gt;&lt;uuid val=&quot;{19BBEF91-38F1-4521-A5F4-C75AA7C8EDF3}&quot;/&gt;&lt;isInvalidForFieldText val=&quot;0&quot;/&gt;&lt;Image&gt;&lt;filename val=&quot;C:\Users\JEFFKE~1\AppData\Local\Temp\PR\data\asimages\{19BBEF91-38F1-4521-A5F4-C75AA7C8EDF3}_15.png&quot;/&gt;&lt;left val=&quot;429&quot;/&gt;&lt;top val=&quot;57&quot;/&gt;&lt;width val=&quot;244&quot;/&gt;&lt;height val=&quot;426&quot;/&gt;&lt;hasText val=&quot;1&quot;/&gt;&lt;/Image&gt;&lt;/ThreeDShapeInfo&gt;"/>
</p:tagLst>
</file>

<file path=ppt/tags/tag1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9&quot;/&gt;&lt;lineCharCount val=&quot;16&quot;/&gt;&lt;/TableIndex&gt;&lt;/ShapeTextInfo&gt;"/>
  <p:tag name="PRESENTER_SHAPEINFO" val="&lt;ThreeDShapeInfo&gt;&lt;uuid val=&quot;{CB7F62D3-CA1F-40A8-B4B5-1361DAAA5CAC}&quot;/&gt;&lt;isInvalidForFieldText val=&quot;0&quot;/&gt;&lt;Image&gt;&lt;filename val=&quot;C:\Users\JEFFKE~1\AppData\Local\Temp\PR\data\asimages\{CB7F62D3-CA1F-40A8-B4B5-1361DAAA5CAC}_15.png&quot;/&gt;&lt;left val=&quot;479&quot;/&gt;&lt;top val=&quot;297&quot;/&gt;&lt;width val=&quot;155&quot;/&gt;&lt;height val=&quot;50&quot;/&gt;&lt;hasText val=&quot;1&quot;/&gt;&lt;/Image&gt;&lt;/ThreeDShapeInfo&gt;"/>
</p:tagLst>
</file>

<file path=ppt/tags/tag129.xml><?xml version="1.0" encoding="utf-8"?>
<p:tagLst xmlns:a="http://schemas.openxmlformats.org/drawingml/2006/main" xmlns:r="http://schemas.openxmlformats.org/officeDocument/2006/relationships" xmlns:p="http://schemas.openxmlformats.org/presentationml/2006/main">
  <p:tag name="PPSNARRATIONPROPS" val="F:\AHRQ TS E-Learning\Module 4\Narration\M4_KKrane_Slide 16.wav"/>
  <p:tag name="PPSNARRATION" val="16,235604703,D:\Archive\F Drive\AHRQ TS E-Learning\Module 4\TS_2016_Module_4_v7.0_pptx\Media.ppcx"/>
  <p:tag name="HTML_SHAPEINFO" val="&lt;SlideThumbPath val=&quot;Slide16.PNG&quot;/&gt;"/>
</p:tagLst>
</file>

<file path=ppt/tags/tag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6&quot;/&gt;&lt;/TableIndex&gt;&lt;/ShapeTextInfo&gt;"/>
  <p:tag name="HTML_SHAPEINFO" val="&lt;ThreeDShapeInfo&gt;&lt;uuid val=&quot;&quot;/&gt;&lt;isInvalidForFieldText val=&quot;0&quot;/&gt;&lt;Image&gt;&lt;filename val=&quot;C:\Users\JEFFKE~1\AppData\Local\Temp\PR\data\asimages\{3FAFADDA-7C86-4410-968D-04BB352DA8EF}_16.png&quot;/&gt;&lt;left val=&quot;66&quot;/&gt;&lt;top val=&quot;-2&quot;/&gt;&lt;width val=&quot;644&quot;/&gt;&lt;height val=&quot;68&quot;/&gt;&lt;hasText val=&quot;1&quot;/&gt;&lt;/Image&gt;&lt;/ThreeDShapeInfo&gt;"/>
</p:tagLst>
</file>

<file path=ppt/tags/tag1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35&quot;/&gt;&lt;lineCharCount val=&quot;36&quot;/&gt;&lt;lineCharCount val=&quot;9&quot;/&gt;&lt;lineCharCount val=&quot;30&quot;/&gt;&lt;lineCharCount val=&quot;26&quot;/&gt;&lt;lineCharCount val=&quot;14&quot;/&gt;&lt;lineCharCount val=&quot;34&quot;/&gt;&lt;lineCharCount val=&quot;29&quot;/&gt;&lt;lineCharCount val=&quot;17&quot;/&gt;&lt;/TableIndex&gt;&lt;/ShapeTextInfo&gt;"/>
  <p:tag name="HTML_SHAPEINFO" val="&lt;TextEffect&gt;&lt;Image&gt;&lt;filename val=&quot;C:\Users\JEFFKE~1\AppData\Local\Temp\PR\data\asimages\{C5B1CC5E-F6FB-4F21-B5E8-E3D347FCE48C}_1.png_crop.png&quot;/&gt;&lt;left val=&quot;22&quot;/&gt;&lt;top val=&quot;68&quot;/&gt;&lt;width val=&quot;293&quot;/&gt;&lt;height val=&quot;17&quot;/&gt;&lt;hasText val=&quot;1&quot;/&gt;&lt;paraId val=&quot;1&quot;/&gt;&lt;/Image&gt;&lt;Image&gt;&lt;filename val=&quot;C:\Users\JEFFKE~1\AppData\Local\Temp\PR\data\asimages\{C170C351-7441-42B0-A2D4-38F6EA5C4E41}_1.png_crop.png&quot;/&gt;&lt;left val=&quot;35&quot;/&gt;&lt;top val=&quot;110&quot;/&gt;&lt;width val=&quot;302&quot;/&gt;&lt;height val=&quot;41&quot;/&gt;&lt;hasText val=&quot;1&quot;/&gt;&lt;paraId val=&quot;2&quot;/&gt;&lt;/Image&gt;&lt;Image&gt;&lt;filename val=&quot;C:\Users\JEFFKE~1\AppData\Local\Temp\PR\data\asimages\{C71EFE7E-F915-4360-A776-1CA9E36AFB06}_1.png_crop.png&quot;/&gt;&lt;left val=&quot;35&quot;/&gt;&lt;top val=&quot;174&quot;/&gt;&lt;width val=&quot;266&quot;/&gt;&lt;height val=&quot;65&quot;/&gt;&lt;hasText val=&quot;1&quot;/&gt;&lt;paraId val=&quot;3&quot;/&gt;&lt;/Image&gt;&lt;Image&gt;&lt;filename val=&quot;C:\Users\JEFFKE~1\AppData\Local\Temp\PR\data\asimages\{0A23D990-8384-420C-8254-4540048C7D52}_1.png_crop.png&quot;/&gt;&lt;left val=&quot;35&quot;/&gt;&lt;top val=&quot;263&quot;/&gt;&lt;width val=&quot;300&quot;/&gt;&lt;height val=&quot;38&quot;/&gt;&lt;hasText val=&quot;1&quot;/&gt;&lt;paraId val=&quot;4&quot;/&gt;&lt;/Image&gt;&lt;Image&gt;&lt;filename val=&quot;C:\Users\JEFFKE~1\AppData\Local\Temp\PR\data\asimages\{8295D6E2-7354-4035-8C39-7808C32B8A78}_1.png_crop.png&quot;/&gt;&lt;left val=&quot;35&quot;/&gt;&lt;top val=&quot;328&quot;/&gt;&lt;width val=&quot;156&quot;/&gt;&lt;height val=&quot;17&quot;/&gt;&lt;hasText val=&quot;1&quot;/&gt;&lt;paraId val=&quot;5&quot;/&gt;&lt;/Image&gt;&lt;/TextEffect&gt;"/>
</p:tagLst>
</file>

<file path=ppt/tags/tag132.xml><?xml version="1.0" encoding="utf-8"?>
<p:tagLst xmlns:a="http://schemas.openxmlformats.org/drawingml/2006/main" xmlns:r="http://schemas.openxmlformats.org/officeDocument/2006/relationships" xmlns:p="http://schemas.openxmlformats.org/presentationml/2006/main">
  <p:tag name="PRESENTER_SHAPEINFO" val="&lt;ThreeDShapeInfo&gt;&lt;uuid val=&quot;{DC09B405-C0CD-47D3-99B0-A5DE6B7C449A}&quot;/&gt;&lt;isInvalidForFieldText val=&quot;0&quot;/&gt;&lt;Image&gt;&lt;filename val=&quot;C:\Users\JEFFKE~1\AppData\Local\Temp\PR\data\asimages\{DC09B405-C0CD-47D3-99B0-A5DE6B7C449A}_16.png&quot;/&gt;&lt;left val=&quot;352&quot;/&gt;&lt;top val=&quot;89&quot;/&gt;&lt;width val=&quot;354&quot;/&gt;&lt;height val=&quot;248&quot;/&gt;&lt;hasText val=&quot;1&quot;/&gt;&lt;/Image&gt;&lt;/ThreeDShapeInfo&gt;"/>
</p:tagLst>
</file>

<file path=ppt/tags/tag133.xml><?xml version="1.0" encoding="utf-8"?>
<p:tagLst xmlns:a="http://schemas.openxmlformats.org/drawingml/2006/main" xmlns:r="http://schemas.openxmlformats.org/officeDocument/2006/relationships" xmlns:p="http://schemas.openxmlformats.org/presentationml/2006/main">
  <p:tag name="PPSNARRATIONPROPS" val="F:\AHRQ TS E-Learning\Module 4\Narration\M4_KKrane_Slide 17.wav"/>
  <p:tag name="PPSNARRATION" val="17,235604703,D:\Archive\F Drive\AHRQ TS E-Learning\Module 4\TS_2016_Module_4_v7.0_pptx\Media.ppcx"/>
  <p:tag name="HTML_SHAPEINFO" val="&lt;SlideThumbPath val=&quot;Slide17.PNG&quot;/&gt;"/>
</p:tagLst>
</file>

<file path=ppt/tags/tag1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3&quot;/&gt;&lt;/TableIndex&gt;&lt;/ShapeTextInfo&gt;"/>
  <p:tag name="HTML_SHAPEINFO" val="&lt;ThreeDShapeInfo&gt;&lt;uuid val=&quot;&quot;/&gt;&lt;isInvalidForFieldText val=&quot;0&quot;/&gt;&lt;Image&gt;&lt;filename val=&quot;C:\Users\JEFFKE~1\AppData\Local\Temp\PR\data\asimages\{5313A105-210E-4EC5-8C3D-A11E3F77FFB6}_17.png&quot;/&gt;&lt;left val=&quot;66&quot;/&gt;&lt;top val=&quot;-2&quot;/&gt;&lt;width val=&quot;644&quot;/&gt;&lt;height val=&quot;68&quot;/&gt;&lt;hasText val=&quot;1&quot;/&gt;&lt;/Image&gt;&lt;/ThreeDShapeInfo&gt;"/>
</p:tagLst>
</file>

<file path=ppt/tags/tag1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47&quot;/&gt;&lt;lineCharCount val=&quot;15&quot;/&gt;&lt;lineCharCount val=&quot;41&quot;/&gt;&lt;lineCharCount val=&quot;41&quot;/&gt;&lt;lineCharCount val=&quot;39&quot;/&gt;&lt;lineCharCount val=&quot;44&quot;/&gt;&lt;lineCharCount val=&quot;19&quot;/&gt;&lt;/TableIndex&gt;&lt;/ShapeTextInfo&gt;"/>
  <p:tag name="HTML_SHAPEINFO" val="&lt;TextEffect&gt;&lt;Image&gt;&lt;filename val=&quot;C:\Users\JEFFKE~1\AppData\Local\Temp\PR\data\asimages\{76D5DC9A-5E69-4D6E-A1C0-F40F2819E0D2}_1.png_crop.png&quot;/&gt;&lt;left val=&quot;30&quot;/&gt;&lt;top val=&quot;68&quot;/&gt;&lt;width val=&quot;380&quot;/&gt;&lt;height val=&quot;41&quot;/&gt;&lt;hasText val=&quot;1&quot;/&gt;&lt;paraId val=&quot;1&quot;/&gt;&lt;/Image&gt;&lt;Image&gt;&lt;filename val=&quot;C:\Users\JEFFKE~1\AppData\Local\Temp\PR\data\asimages\{EB1775F0-5074-44FF-A060-88092B6959F3}_1.png_crop.png&quot;/&gt;&lt;left val=&quot;40&quot;/&gt;&lt;top val=&quot;140&quot;/&gt;&lt;width val=&quot;350&quot;/&gt;&lt;height val=&quot;41&quot;/&gt;&lt;hasText val=&quot;1&quot;/&gt;&lt;paraId val=&quot;2&quot;/&gt;&lt;/Image&gt;&lt;Image&gt;&lt;filename val=&quot;C:\Users\JEFFKE~1\AppData\Local\Temp\PR\data\asimages\{001ECB16-4660-43B5-80C1-0515A008AD55}_1.png_crop.png&quot;/&gt;&lt;left val=&quot;40&quot;/&gt;&lt;top val=&quot;211&quot;/&gt;&lt;width val=&quot;357&quot;/&gt;&lt;height val=&quot;62&quot;/&gt;&lt;hasText val=&quot;1&quot;/&gt;&lt;paraId val=&quot;3&quot;/&gt;&lt;/Image&gt;&lt;/TextEffect&gt;"/>
</p:tagLst>
</file>

<file path=ppt/tags/tag136.xml><?xml version="1.0" encoding="utf-8"?>
<p:tagLst xmlns:a="http://schemas.openxmlformats.org/drawingml/2006/main" xmlns:r="http://schemas.openxmlformats.org/officeDocument/2006/relationships" xmlns:p="http://schemas.openxmlformats.org/presentationml/2006/main">
  <p:tag name="PRESENTER_SHAPEINFO" val="&lt;ThreeDShapeInfo&gt;&lt;uuid val=&quot;{665163EA-8ADC-4C40-BFCA-F3D06422181F}&quot;/&gt;&lt;isInvalidForFieldText val=&quot;0&quot;/&gt;&lt;Image&gt;&lt;filename val=&quot;C:\Users\JEFFKE~1\AppData\Local\Temp\PR\data\asimages\{665163EA-8ADC-4C40-BFCA-F3D06422181F}_17.png&quot;/&gt;&lt;left val=&quot;429&quot;/&gt;&lt;top val=&quot;57&quot;/&gt;&lt;width val=&quot;244&quot;/&gt;&lt;height val=&quot;426&quot;/&gt;&lt;hasText val=&quot;1&quot;/&gt;&lt;/Image&gt;&lt;/ThreeDShapeInfo&gt;"/>
</p:tagLst>
</file>

<file path=ppt/tags/tag1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9&quot;/&gt;&lt;lineCharCount val=&quot;16&quot;/&gt;&lt;/TableIndex&gt;&lt;/ShapeTextInfo&gt;"/>
  <p:tag name="PRESENTER_SHAPEINFO" val="&lt;ThreeDShapeInfo&gt;&lt;uuid val=&quot;{9E2CF933-1A39-4B3A-8577-9CE4EAEE9107}&quot;/&gt;&lt;isInvalidForFieldText val=&quot;0&quot;/&gt;&lt;Image&gt;&lt;filename val=&quot;C:\Users\JEFFKE~1\AppData\Local\Temp\PR\data\asimages\{9E2CF933-1A39-4B3A-8577-9CE4EAEE9107}_17.png&quot;/&gt;&lt;left val=&quot;471&quot;/&gt;&lt;top val=&quot;297&quot;/&gt;&lt;width val=&quot;155&quot;/&gt;&lt;height val=&quot;50&quot;/&gt;&lt;hasText val=&quot;1&quot;/&gt;&lt;/Image&gt;&lt;/ThreeDShapeInfo&gt;"/>
</p:tagLst>
</file>

<file path=ppt/tags/tag138.xml><?xml version="1.0" encoding="utf-8"?>
<p:tagLst xmlns:a="http://schemas.openxmlformats.org/drawingml/2006/main" xmlns:r="http://schemas.openxmlformats.org/officeDocument/2006/relationships" xmlns:p="http://schemas.openxmlformats.org/presentationml/2006/main">
  <p:tag name="PPSNARRATIONPROPS" val="F:\AHRQ TS E-Learning\Module 4\Narration\M4_KKrane_Slide 18.wav"/>
  <p:tag name="PPSNARRATION" val="18,235604703,D:\Archive\F Drive\AHRQ TS E-Learning\Module 4\TS_2016_Module_4_v7.0_pptx\Media.ppcx"/>
  <p:tag name="HTML_SHAPEINFO" val="&lt;SlideThumbPath val=&quot;Slide18.PNG&quot;/&gt;"/>
</p:tagLst>
</file>

<file path=ppt/tags/tag1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6&quot;/&gt;&lt;/TableIndex&gt;&lt;/ShapeTextInfo&gt;"/>
  <p:tag name="HTML_SHAPEINFO" val="&lt;ThreeDShapeInfo&gt;&lt;uuid val=&quot;&quot;/&gt;&lt;isInvalidForFieldText val=&quot;0&quot;/&gt;&lt;Image&gt;&lt;filename val=&quot;C:\Users\JEFFKE~1\AppData\Local\Temp\PR\data\asimages\{63021EBA-0695-42EC-80D2-89E3C4858325}_18.png&quot;/&gt;&lt;left val=&quot;66&quot;/&gt;&lt;top val=&quot;-2&quot;/&gt;&lt;width val=&quot;644&quot;/&gt;&lt;height val=&quot;68&quot;/&gt;&lt;hasText val=&quot;1&quot;/&gt;&lt;/Image&gt;&lt;/ThreeDShapeInfo&gt;"/>
</p:tagLst>
</file>

<file path=ppt/tags/tag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1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63&quot;/&gt;&lt;lineCharCount val=&quot;24&quot;/&gt;&lt;lineCharCount val=&quot;26&quot;/&gt;&lt;lineCharCount val=&quot;39&quot;/&gt;&lt;lineCharCount val=&quot;26&quot;/&gt;&lt;lineCharCount val=&quot;33&quot;/&gt;&lt;lineCharCount val=&quot;29&quot;/&gt;&lt;/TableIndex&gt;&lt;/ShapeTextInfo&gt;"/>
  <p:tag name="HTML_SHAPEINFO" val="&lt;TextEffect&gt;&lt;Image&gt;&lt;filename val=&quot;C:\Users\JEFFKE~1\AppData\Local\Temp\PR\data\asimages\{4B0B61A4-5CBA-49C7-B4D4-956290271620}_1.png_crop.png&quot;/&gt;&lt;left val=&quot;21&quot;/&gt;&lt;top val=&quot;68&quot;/&gt;&lt;width val=&quot;473&quot;/&gt;&lt;height val=&quot;17&quot;/&gt;&lt;hasText val=&quot;1&quot;/&gt;&lt;paraId val=&quot;1&quot;/&gt;&lt;/Image&gt;&lt;Image&gt;&lt;filename val=&quot;C:\Users\JEFFKE~1\AppData\Local\Temp\PR\data\asimages\{AEF26A8F-6F3C-4CD2-816E-FFB7FA136149}_1.png_crop.png&quot;/&gt;&lt;left val=&quot;23&quot;/&gt;&lt;top val=&quot;110&quot;/&gt;&lt;width val=&quot;174&quot;/&gt;&lt;height val=&quot;17&quot;/&gt;&lt;hasText val=&quot;1&quot;/&gt;&lt;paraId val=&quot;2&quot;/&gt;&lt;/Image&gt;&lt;Image&gt;&lt;filename val=&quot;C:\Users\JEFFKE~1\AppData\Local\Temp\PR\data\asimages\{CF3E89B7-4EF9-4AD0-B10F-62FA45DDD663}_1.png_crop.png&quot;/&gt;&lt;left val=&quot;31&quot;/&gt;&lt;top val=&quot;150&quot;/&gt;&lt;width val=&quot;245&quot;/&gt;&lt;height val=&quot;17&quot;/&gt;&lt;hasText val=&quot;1&quot;/&gt;&lt;paraId val=&quot;3&quot;/&gt;&lt;/Image&gt;&lt;Image&gt;&lt;filename val=&quot;C:\Users\JEFFKE~1\AppData\Local\Temp\PR\data\asimages\{C17FC20A-2D9A-481B-8C84-CEDA91C92283}_1.png_crop.png&quot;/&gt;&lt;left val=&quot;31&quot;/&gt;&lt;top val=&quot;191&quot;/&gt;&lt;width val=&quot;308&quot;/&gt;&lt;height val=&quot;17&quot;/&gt;&lt;hasText val=&quot;1&quot;/&gt;&lt;paraId val=&quot;4&quot;/&gt;&lt;/Image&gt;&lt;Image&gt;&lt;filename val=&quot;C:\Users\JEFFKE~1\AppData\Local\Temp\PR\data\asimages\{D57506BD-F28B-44DD-8B80-408CEB03C923}_1.png_crop.png&quot;/&gt;&lt;left val=&quot;31&quot;/&gt;&lt;top val=&quot;232&quot;/&gt;&lt;width val=&quot;209&quot;/&gt;&lt;height val=&quot;17&quot;/&gt;&lt;hasText val=&quot;1&quot;/&gt;&lt;paraId val=&quot;5&quot;/&gt;&lt;/Image&gt;&lt;Image&gt;&lt;filename val=&quot;C:\Users\JEFFKE~1\AppData\Local\Temp\PR\data\asimages\{CDC04D5A-F0DC-4C93-9AE2-F455FC4B986F}_1.png_crop.png&quot;/&gt;&lt;left val=&quot;31&quot;/&gt;&lt;top val=&quot;273&quot;/&gt;&lt;width val=&quot;278&quot;/&gt;&lt;height val=&quot;17&quot;/&gt;&lt;hasText val=&quot;1&quot;/&gt;&lt;paraId val=&quot;6&quot;/&gt;&lt;/Image&gt;&lt;Image&gt;&lt;filename val=&quot;C:\Users\JEFFKE~1\AppData\Local\Temp\PR\data\asimages\{51E8DCA2-3E9D-4080-9A89-F00DE8541676}_1.png_crop.png&quot;/&gt;&lt;left val=&quot;31&quot;/&gt;&lt;top val=&quot;314&quot;/&gt;&lt;width val=&quot;248&quot;/&gt;&lt;height val=&quot;17&quot;/&gt;&lt;hasText val=&quot;1&quot;/&gt;&lt;paraId val=&quot;7&quot;/&gt;&lt;/Image&gt;&lt;/TextEffect&gt;"/>
</p:tagLst>
</file>

<file path=ppt/tags/tag141.xml><?xml version="1.0" encoding="utf-8"?>
<p:tagLst xmlns:a="http://schemas.openxmlformats.org/drawingml/2006/main" xmlns:r="http://schemas.openxmlformats.org/officeDocument/2006/relationships" xmlns:p="http://schemas.openxmlformats.org/presentationml/2006/main">
  <p:tag name="PRESENTER_SHAPEINFO" val="&lt;ThreeDShapeInfo&gt;&lt;uuid val=&quot;{A93E479D-EA2C-4C9E-AB4B-BA9B55F6FFA4}&quot;/&gt;&lt;isInvalidForFieldText val=&quot;0&quot;/&gt;&lt;Image&gt;&lt;filename val=&quot;C:\Users\JEFFKE~1\AppData\Local\Temp\PR\data\asimages\{A93E479D-EA2C-4C9E-AB4B-BA9B55F6FFA4}_18.png&quot;/&gt;&lt;left val=&quot;355&quot;/&gt;&lt;top val=&quot;95&quot;/&gt;&lt;width val=&quot;331&quot;/&gt;&lt;height val=&quot;268&quot;/&gt;&lt;hasText val=&quot;1&quot;/&gt;&lt;/Image&gt;&lt;/ThreeDShapeInfo&gt;"/>
</p:tagLst>
</file>

<file path=ppt/tags/tag142.xml><?xml version="1.0" encoding="utf-8"?>
<p:tagLst xmlns:a="http://schemas.openxmlformats.org/drawingml/2006/main" xmlns:r="http://schemas.openxmlformats.org/officeDocument/2006/relationships" xmlns:p="http://schemas.openxmlformats.org/presentationml/2006/main">
  <p:tag name="PPSNARRATIONPROPS" val="F:\AHRQ TS E-Learning\Module 4\Narration\M4_BCraft_Slide 19.wav"/>
  <p:tag name="PPSNARRATION" val="19,235604703,D:\Archive\F Drive\AHRQ TS E-Learning\Module 4\TS_2016_Module_4_v7.0_pptx\Media.ppcx"/>
  <p:tag name="HTML_SHAPEINFO" val="&lt;SlideThumbPath val=&quot;Slide19.PNG&quot;/&gt;"/>
</p:tagLst>
</file>

<file path=ppt/tags/tag1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2&quot;/&gt;&lt;/TableIndex&gt;&lt;/ShapeTextInfo&gt;"/>
  <p:tag name="HTML_SHAPEINFO" val="&lt;ThreeDShapeInfo&gt;&lt;uuid val=&quot;&quot;/&gt;&lt;isInvalidForFieldText val=&quot;0&quot;/&gt;&lt;Image&gt;&lt;filename val=&quot;C:\Users\JEFFKE~1\AppData\Local\Temp\PR\data\asimages\{A68B3398-66EB-468B-8C10-F58EA56EBB4E}_19.png&quot;/&gt;&lt;left val=&quot;66&quot;/&gt;&lt;top val=&quot;-2&quot;/&gt;&lt;width val=&quot;644&quot;/&gt;&lt;height val=&quot;68&quot;/&gt;&lt;hasText val=&quot;1&quot;/&gt;&lt;/Image&gt;&lt;/ThreeDShapeInfo&gt;"/>
</p:tagLst>
</file>

<file path=ppt/tags/tag1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38&quot;/&gt;&lt;lineCharCount val=&quot;12&quot;/&gt;&lt;lineCharCount val=&quot;35&quot;/&gt;&lt;lineCharCount val=&quot;37&quot;/&gt;&lt;lineCharCount val=&quot;20&quot;/&gt;&lt;lineCharCount val=&quot;39&quot;/&gt;&lt;lineCharCount val=&quot;34&quot;/&gt;&lt;lineCharCount val=&quot;12&quot;/&gt;&lt;/TableIndex&gt;&lt;/ShapeTextInfo&gt;"/>
  <p:tag name="HTML_SHAPEINFO" val="&lt;TextEffect&gt;&lt;Image&gt;&lt;filename val=&quot;C:\Users\JEFFKE~1\AppData\Local\Temp\PR\data\asimages\{27ED7659-510E-48AF-8A00-0C9FDD2819EC}_1.png_crop.png&quot;/&gt;&lt;left val=&quot;21&quot;/&gt;&lt;top val=&quot;68&quot;/&gt;&lt;width val=&quot;303&quot;/&gt;&lt;height val=&quot;41&quot;/&gt;&lt;hasText val=&quot;1&quot;/&gt;&lt;paraId val=&quot;1&quot;/&gt;&lt;/Image&gt;&lt;Image&gt;&lt;filename val=&quot;C:\Users\JEFFKE~1\AppData\Local\Temp\PR\data\asimages\{6332DEC4-6F7C-446E-9FBC-351B07ACACE7}_1.png_crop.png&quot;/&gt;&lt;left val=&quot;35&quot;/&gt;&lt;top val=&quot;134&quot;/&gt;&lt;width val=&quot;306&quot;/&gt;&lt;height val=&quot;17&quot;/&gt;&lt;hasText val=&quot;1&quot;/&gt;&lt;paraId val=&quot;2&quot;/&gt;&lt;/Image&gt;&lt;Image&gt;&lt;filename val=&quot;C:\Users\JEFFKE~1\AppData\Local\Temp\PR\data\asimages\{C0A7260A-FC44-41E9-913B-BF6501922634}_1.png_crop.png&quot;/&gt;&lt;left val=&quot;35&quot;/&gt;&lt;top val=&quot;174&quot;/&gt;&lt;width val=&quot;329&quot;/&gt;&lt;height val=&quot;41&quot;/&gt;&lt;hasText val=&quot;1&quot;/&gt;&lt;paraId val=&quot;3&quot;/&gt;&lt;/Image&gt;&lt;Image&gt;&lt;filename val=&quot;C:\Users\JEFFKE~1\AppData\Local\Temp\PR\data\asimages\{094DD508-F8AF-448C-95BD-901A7E679A07}_1.png_crop.png&quot;/&gt;&lt;left val=&quot;35&quot;/&gt;&lt;top val=&quot;239&quot;/&gt;&lt;width val=&quot;336&quot;/&gt;&lt;height val=&quot;62&quot;/&gt;&lt;hasText val=&quot;1&quot;/&gt;&lt;paraId val=&quot;4&quot;/&gt;&lt;/Image&gt;&lt;/TextEffect&gt;"/>
</p:tagLst>
</file>

<file path=ppt/tags/tag145.xml><?xml version="1.0" encoding="utf-8"?>
<p:tagLst xmlns:a="http://schemas.openxmlformats.org/drawingml/2006/main" xmlns:r="http://schemas.openxmlformats.org/officeDocument/2006/relationships" xmlns:p="http://schemas.openxmlformats.org/presentationml/2006/main">
  <p:tag name="PRESENTER_SHAPEINFO" val="&lt;ThreeDShapeInfo&gt;&lt;uuid val=&quot;{143DC6EC-D907-4246-B2FE-D048E400C525}&quot;/&gt;&lt;isInvalidForFieldText val=&quot;0&quot;/&gt;&lt;Image&gt;&lt;filename val=&quot;C:\Users\JEFFKE~1\AppData\Local\Temp\PR\data\asimages\{143DC6EC-D907-4246-B2FE-D048E400C525}_19.png&quot;/&gt;&lt;left val=&quot;391&quot;/&gt;&lt;top val=&quot;50&quot;/&gt;&lt;width val=&quot;296&quot;/&gt;&lt;height val=&quot;525&quot;/&gt;&lt;hasText val=&quot;1&quot;/&gt;&lt;/Image&gt;&lt;/ThreeDShapeInfo&gt;"/>
</p:tagLst>
</file>

<file path=ppt/tags/tag146.xml><?xml version="1.0" encoding="utf-8"?>
<p:tagLst xmlns:a="http://schemas.openxmlformats.org/drawingml/2006/main" xmlns:r="http://schemas.openxmlformats.org/officeDocument/2006/relationships" xmlns:p="http://schemas.openxmlformats.org/presentationml/2006/main">
  <p:tag name="PRESENTER_SHAPEINFO" val="&lt;ThreeDShapeInfo&gt;&lt;uuid val=&quot;{B3E32867-94AB-491C-8138-52ABB9EAAA4F}&quot;/&gt;&lt;isInvalidForFieldText val=&quot;0&quot;/&gt;&lt;Image&gt;&lt;filename val=&quot;C:\Users\JEFFKE~1\AppData\Local\Temp\PR\data\asimages\{B3E32867-94AB-491C-8138-52ABB9EAAA4F}_19.png&quot;/&gt;&lt;left val=&quot;427&quot;/&gt;&lt;top val=&quot;205&quot;/&gt;&lt;width val=&quot;129&quot;/&gt;&lt;height val=&quot;102&quot;/&gt;&lt;hasText val=&quot;1&quot;/&gt;&lt;/Image&gt;&lt;/ThreeDShapeInfo&gt;"/>
</p:tagLst>
</file>

<file path=ppt/tags/tag1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29&quot;/&gt;&lt;lineCharCount val=&quot;26&quot;/&gt;&lt;lineCharCount val=&quot;15&quot;/&gt;&lt;/TableIndex&gt;&lt;/ShapeTextInfo&gt;"/>
  <p:tag name="PRESENTER_SHAPEINFO" val="&lt;ThreeDShapeInfo&gt;&lt;uuid val=&quot;{6E8AC233-12EC-4F8A-AC32-A90CB4EFC20F}&quot;/&gt;&lt;isInvalidForFieldText val=&quot;0&quot;/&gt;&lt;Image&gt;&lt;filename val=&quot;C:\Users\JEFFKE~1\AppData\Local\Temp\PR\data\asimages\{6E8AC233-12EC-4F8A-AC32-A90CB4EFC20F}_19.png&quot;/&gt;&lt;left val=&quot;241&quot;/&gt;&lt;top val=&quot;297&quot;/&gt;&lt;width val=&quot;196&quot;/&gt;&lt;height val=&quot;73&quot;/&gt;&lt;hasText val=&quot;1&quot;/&gt;&lt;/Image&gt;&lt;/ThreeDShapeInfo&gt;"/>
</p:tagLst>
</file>

<file path=ppt/tags/tag148.xml><?xml version="1.0" encoding="utf-8"?>
<p:tagLst xmlns:a="http://schemas.openxmlformats.org/drawingml/2006/main" xmlns:r="http://schemas.openxmlformats.org/officeDocument/2006/relationships" xmlns:p="http://schemas.openxmlformats.org/presentationml/2006/main">
  <p:tag name="PPSNARRATIONPROPS" val="F:\AHRQ TS E-Learning\Module 4\Narration\M4_BCraft_Slide 20 Re-Take_Jan21_2014.wav"/>
  <p:tag name="PPSNARRATION" val="20,235604703,D:\Archive\F Drive\AHRQ TS E-Learning\Module 4\TS_2016_Module_4_v7.0_pptx\Media.ppcx"/>
  <p:tag name="HTML_SHAPEINFO" val="&lt;SlideThumbPath val=&quot;Slide20.PNG&quot;/&gt;"/>
</p:tagLst>
</file>

<file path=ppt/tags/tag14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3&quot;/&gt;&lt;/TableIndex&gt;&lt;/ShapeTextInfo&gt;"/>
  <p:tag name="HTML_SHAPEINFO" val="&lt;ThreeDShapeInfo&gt;&lt;uuid val=&quot;&quot;/&gt;&lt;isInvalidForFieldText val=&quot;0&quot;/&gt;&lt;Image&gt;&lt;filename val=&quot;C:\Users\JEFFKE~1\AppData\Local\Temp\PR\data\asimages\{6DA3FD3E-6C43-4752-B732-564471B078C0}_20.png&quot;/&gt;&lt;left val=&quot;66&quot;/&gt;&lt;top val=&quot;-2&quot;/&gt;&lt;width val=&quot;644&quot;/&gt;&lt;height val=&quot;68&quot;/&gt;&lt;hasText val=&quot;1&quot;/&gt;&lt;/Image&gt;&lt;/ThreeDShapeInfo&gt;"/>
</p:tagLst>
</file>

<file path=ppt/tags/tag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 name="HTML_SHAPEINFO" val="&lt;ThreeDShapeInfo&gt;&lt;uuid val=&quot;&quot;/&gt;&lt;isInvalidForFieldText val=&quot;0&quot;/&gt;&lt;Image&gt;&lt;filename val=&quot;C:\Users\JEFFKE~1\AppData\Local\Temp\PR\data\asimages\{E6781DE2-7C9A-4D39-A26F-211C07078E70}_2.png&quot;/&gt;&lt;left val=&quot;11&quot;/&gt;&lt;top val=&quot;381&quot;/&gt;&lt;width val=&quot;395&quot;/&gt;&lt;height val=&quot;30&quot;/&gt;&lt;hasText val=&quot;1&quot;/&gt;&lt;/Image&gt;&lt;/ThreeDShapeInfo&gt;"/>
</p:tagLst>
</file>

<file path=ppt/tags/tag15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45&quot;/&gt;&lt;lineCharCount val=&quot;14&quot;/&gt;&lt;lineCharCount val=&quot;43&quot;/&gt;&lt;lineCharCount val=&quot;26&quot;/&gt;&lt;lineCharCount val=&quot;44&quot;/&gt;&lt;lineCharCount val=&quot;44&quot;/&gt;&lt;lineCharCount val=&quot;31&quot;/&gt;&lt;lineCharCount val=&quot;43&quot;/&gt;&lt;lineCharCount val=&quot;38&quot;/&gt;&lt;/TableIndex&gt;&lt;/ShapeTextInfo&gt;"/>
  <p:tag name="HTML_SHAPEINFO" val="&lt;TextEffect&gt;&lt;Image&gt;&lt;filename val=&quot;C:\Users\JEFFKE~1\AppData\Local\Temp\PR\data\asimages\{542194D7-5912-4398-8789-8AF1791361F4}_1.png_crop.png&quot;/&gt;&lt;left val=&quot;30&quot;/&gt;&lt;top val=&quot;68&quot;/&gt;&lt;width val=&quot;356&quot;/&gt;&lt;height val=&quot;38&quot;/&gt;&lt;hasText val=&quot;1&quot;/&gt;&lt;paraId val=&quot;1&quot;/&gt;&lt;/Image&gt;&lt;Image&gt;&lt;filename val=&quot;C:\Users\JEFFKE~1\AppData\Local\Temp\PR\data\asimages\{B897690A-AD75-4F45-8B40-0256F9D7D630}_1.png_crop.png&quot;/&gt;&lt;left val=&quot;30&quot;/&gt;&lt;top val=&quot;140&quot;/&gt;&lt;width val=&quot;362&quot;/&gt;&lt;height val=&quot;41&quot;/&gt;&lt;hasText val=&quot;1&quot;/&gt;&lt;paraId val=&quot;2&quot;/&gt;&lt;/Image&gt;&lt;Image&gt;&lt;filename val=&quot;C:\Users\JEFFKE~1\AppData\Local\Temp\PR\data\asimages\{6D7BB231-6705-43FC-A26A-6CEEBA6103FA}_1.png_crop.png&quot;/&gt;&lt;left val=&quot;30&quot;/&gt;&lt;top val=&quot;211&quot;/&gt;&lt;width val=&quot;371&quot;/&gt;&lt;height val=&quot;62&quot;/&gt;&lt;hasText val=&quot;1&quot;/&gt;&lt;paraId val=&quot;3&quot;/&gt;&lt;/Image&gt;&lt;Image&gt;&lt;filename val=&quot;C:\Users\JEFFKE~1\AppData\Local\Temp\PR\data\asimages\{F6B6873F-F0AE-45BC-808A-5A1992A34A48}_1.png_crop.png&quot;/&gt;&lt;left val=&quot;30&quot;/&gt;&lt;top val=&quot;305&quot;/&gt;&lt;width val=&quot;344&quot;/&gt;&lt;height val=&quot;41&quot;/&gt;&lt;hasText val=&quot;1&quot;/&gt;&lt;paraId val=&quot;4&quot;/&gt;&lt;/Image&gt;&lt;/TextEffect&gt;"/>
</p:tagLst>
</file>

<file path=ppt/tags/tag151.xml><?xml version="1.0" encoding="utf-8"?>
<p:tagLst xmlns:a="http://schemas.openxmlformats.org/drawingml/2006/main" xmlns:r="http://schemas.openxmlformats.org/officeDocument/2006/relationships" xmlns:p="http://schemas.openxmlformats.org/presentationml/2006/main">
  <p:tag name="PRESENTER_SHAPEINFO" val="&lt;ThreeDShapeInfo&gt;&lt;uuid val=&quot;{16A17238-00F3-4AAE-ADA6-925D30D22B2F}&quot;/&gt;&lt;isInvalidForFieldText val=&quot;0&quot;/&gt;&lt;Image&gt;&lt;filename val=&quot;C:\Users\JEFFKE~1\AppData\Local\Temp\PR\data\asimages\{16A17238-00F3-4AAE-ADA6-925D30D22B2F}_20.png&quot;/&gt;&lt;left val=&quot;429&quot;/&gt;&lt;top val=&quot;57&quot;/&gt;&lt;width val=&quot;244&quot;/&gt;&lt;height val=&quot;426&quot;/&gt;&lt;hasText val=&quot;1&quot;/&gt;&lt;/Image&gt;&lt;/ThreeDShapeInfo&gt;"/>
</p:tagLst>
</file>

<file path=ppt/tags/tag15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9&quot;/&gt;&lt;lineCharCount val=&quot;16&quot;/&gt;&lt;/TableIndex&gt;&lt;/ShapeTextInfo&gt;"/>
  <p:tag name="PRESENTER_SHAPEINFO" val="&lt;ThreeDShapeInfo&gt;&lt;uuid val=&quot;{7EDEE73E-7B1A-4586-A950-FC8072C552CD}&quot;/&gt;&lt;isInvalidForFieldText val=&quot;0&quot;/&gt;&lt;Image&gt;&lt;filename val=&quot;C:\Users\JEFFKE~1\AppData\Local\Temp\PR\data\asimages\{7EDEE73E-7B1A-4586-A950-FC8072C552CD}_20.png&quot;/&gt;&lt;left val=&quot;473&quot;/&gt;&lt;top val=&quot;305&quot;/&gt;&lt;width val=&quot;155&quot;/&gt;&lt;height val=&quot;50&quot;/&gt;&lt;hasText val=&quot;1&quot;/&gt;&lt;/Image&gt;&lt;/ThreeDShapeInfo&gt;"/>
</p:tagLst>
</file>

<file path=ppt/tags/tag153.xml><?xml version="1.0" encoding="utf-8"?>
<p:tagLst xmlns:a="http://schemas.openxmlformats.org/drawingml/2006/main" xmlns:r="http://schemas.openxmlformats.org/officeDocument/2006/relationships" xmlns:p="http://schemas.openxmlformats.org/presentationml/2006/main">
  <p:tag name="PPSNARRATIONPROPS" val="F:\AHRQ TS E-Learning\Module 4\Narration\M4_KKrane_Slide 21_revised.wav"/>
  <p:tag name="PPSNARRATION" val="21,235604703,D:\Archive\F Drive\AHRQ TS E-Learning\Module 4\TS_2016_Module_4_v7.0_pptx\Media.ppcx"/>
  <p:tag name="HTML_SHAPEINFO" val="&lt;SlideThumbPath val=&quot;Slide21.PNG&quot;/&gt;"/>
</p:tagLst>
</file>

<file path=ppt/tags/tag15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4&quot;/&gt;&lt;/TableIndex&gt;&lt;/ShapeTextInfo&gt;"/>
  <p:tag name="HTML_SHAPEINFO" val="&lt;ThreeDShapeInfo&gt;&lt;uuid val=&quot;&quot;/&gt;&lt;isInvalidForFieldText val=&quot;0&quot;/&gt;&lt;Image&gt;&lt;filename val=&quot;C:\Users\JEFFKE~1\AppData\Local\Temp\PR\data\asimages\{3EF4B295-359A-44E4-995A-C3CD4A94DAFE}_21.png&quot;/&gt;&lt;left val=&quot;66&quot;/&gt;&lt;top val=&quot;-2&quot;/&gt;&lt;width val=&quot;644&quot;/&gt;&lt;height val=&quot;68&quot;/&gt;&lt;hasText val=&quot;1&quot;/&gt;&lt;/Image&gt;&lt;/ThreeDShapeInfo&gt;"/>
</p:tagLst>
</file>

<file path=ppt/tags/tag15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39&quot;/&gt;&lt;lineCharCount val=&quot;33&quot;/&gt;&lt;/TableIndex&gt;&lt;/ShapeTextInfo&gt;"/>
  <p:tag name="HTML_SHAPEINFO" val="&lt;TextEffect&gt;&lt;Image&gt;&lt;filename val=&quot;C:\Users\JEFFKE~1\AppData\Local\Temp\PR\data\asimages\{9F1F3212-E3CE-4B0B-8F60-566FF734A5D8}_1.png_crop.png&quot;/&gt;&lt;left val=&quot;21&quot;/&gt;&lt;top val=&quot;68&quot;/&gt;&lt;width val=&quot;322&quot;/&gt;&lt;height val=&quot;41&quot;/&gt;&lt;hasText val=&quot;1&quot;/&gt;&lt;paraId val=&quot;1&quot;/&gt;&lt;/Image&gt;&lt;/TextEffect&gt;"/>
</p:tagLst>
</file>

<file path=ppt/tags/tag15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quot;/&gt;&lt;/TableIndex&gt;&lt;TableIndex row=&quot;2&quot; col=&quot;1&quot;&gt;&lt;linesCount val=&quot;1&quot;/&gt;&lt;lineCharCount val=&quot;19&quot;/&gt;&lt;/TableIndex&gt;&lt;TableIndex row=&quot;3&quot; col=&quot;1&quot;&gt;&lt;linesCount val=&quot;2&quot;/&gt;&lt;lineCharCount val=&quot;23&quot;/&gt;&lt;lineCharCount val=&quot;21&quot;/&gt;&lt;/TableIndex&gt;&lt;TableIndex row=&quot;4&quot; col=&quot;1&quot;&gt;&lt;linesCount val=&quot;2&quot;/&gt;&lt;lineCharCount val=&quot;27&quot;/&gt;&lt;lineCharCount val=&quot;11&quot;/&gt;&lt;/TableIndex&gt;&lt;TableIndex row=&quot;5&quot; col=&quot;1&quot;&gt;&lt;linesCount val=&quot;1&quot;/&gt;&lt;lineCharCount val=&quot;13&quot;/&gt;&lt;/TableIndex&gt;&lt;TableIndex row=&quot;6&quot; col=&quot;1&quot;&gt;&lt;linesCount val=&quot;1&quot;/&gt;&lt;lineCharCount val=&quot;19&quot;/&gt;&lt;/TableIndex&gt;&lt;TableIndex row=&quot;7&quot; col=&quot;1&quot;&gt;&lt;linesCount val=&quot;1&quot;/&gt;&lt;lineCharCount val=&quot;9&quot;/&gt;&lt;/TableIndex&gt;&lt;TableIndex row=&quot;8&quot; col=&quot;1&quot;&gt;&lt;linesCount val=&quot;1&quot;/&gt;&lt;lineCharCount val=&quot;20&quot;/&gt;&lt;/TableIndex&gt;&lt;/ShapeTextInfo&gt;"/>
  <p:tag name="HTML_SHAPEINFO" val="&lt;ThreeDShapeInfo&gt;&lt;uuid val=&quot;&quot;/&gt;&lt;isInvalidForFieldText val=&quot;0&quot;/&gt;&lt;Image&gt;&lt;filename val=&quot;C:\Users\JEFFKE~1\AppData\Local\Temp\PR\data\asimages\{44BE81D2-0247-4F11-B976-9DBA38E93BB8}_21.png&quot;/&gt;&lt;left val=&quot;55&quot;/&gt;&lt;top val=&quot;123&quot;/&gt;&lt;width val=&quot;270&quot;/&gt;&lt;height val=&quot;250&quot;/&gt;&lt;hasText val=&quot;1&quot;/&gt;&lt;/Image&gt;&lt;/ThreeDShapeInfo&gt;"/>
</p:tagLst>
</file>

<file path=ppt/tags/tag157.xml><?xml version="1.0" encoding="utf-8"?>
<p:tagLst xmlns:a="http://schemas.openxmlformats.org/drawingml/2006/main" xmlns:r="http://schemas.openxmlformats.org/officeDocument/2006/relationships" xmlns:p="http://schemas.openxmlformats.org/presentationml/2006/main">
  <p:tag name="PRESENTER_SHAPEINFO" val="&lt;ThreeDShapeInfo&gt;&lt;uuid val=&quot;{E4F1E725-ACEC-4633-8DF2-7AA3AF000EEA}&quot;/&gt;&lt;isInvalidForFieldText val=&quot;0&quot;/&gt;&lt;Image&gt;&lt;filename val=&quot;C:\Users\JEFFKE~1\AppData\Local\Temp\PR\data\asimages\{E4F1E725-ACEC-4633-8DF2-7AA3AF000EEA}_21.png&quot;/&gt;&lt;left val=&quot;337&quot;/&gt;&lt;top val=&quot;84&quot;/&gt;&lt;width val=&quot;363&quot;/&gt;&lt;height val=&quot;289&quot;/&gt;&lt;hasText val=&quot;1&quot;/&gt;&lt;/Image&gt;&lt;/ThreeDShapeInfo&gt;"/>
</p:tagLst>
</file>

<file path=ppt/tags/tag158.xml><?xml version="1.0" encoding="utf-8"?>
<p:tagLst xmlns:a="http://schemas.openxmlformats.org/drawingml/2006/main" xmlns:r="http://schemas.openxmlformats.org/officeDocument/2006/relationships" xmlns:p="http://schemas.openxmlformats.org/presentationml/2006/main">
  <p:tag name="PPSNARRATIONPROPS" val="F:\AHRQ TS E-Learning\Module 4\Narration\M4_BCraft_Slide 22.wav"/>
  <p:tag name="PPSNARRATION" val="22,235604703,D:\Archive\F Drive\AHRQ TS E-Learning\Module 4\TS_2016_Module_4_v7.0_pptx\Media.ppcx"/>
  <p:tag name="HTML_SHAPEINFO" val="&lt;SlideThumbPath val=&quot;Slide22.PNG&quot;/&gt;"/>
</p:tagLst>
</file>

<file path=ppt/tags/tag15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7&quot;/&gt;&lt;/TableIndex&gt;&lt;/ShapeTextInfo&gt;"/>
  <p:tag name="HTML_SHAPEINFO" val="&lt;ThreeDShapeInfo&gt;&lt;uuid val=&quot;&quot;/&gt;&lt;isInvalidForFieldText val=&quot;0&quot;/&gt;&lt;Image&gt;&lt;filename val=&quot;C:\Users\JEFFKE~1\AppData\Local\Temp\PR\data\asimages\{8E03EFB2-CD11-4362-A21F-CB642CE1268A}_22.png&quot;/&gt;&lt;left val=&quot;66&quot;/&gt;&lt;top val=&quot;-2&quot;/&gt;&lt;width val=&quot;644&quot;/&gt;&lt;height val=&quot;68&quot;/&gt;&lt;hasText val=&quot;1&quot;/&gt;&lt;/Image&gt;&lt;/ThreeDShapeInfo&gt;"/>
</p:tagLst>
</file>

<file path=ppt/tags/tag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 name="HTML_SHAPEINFO" val="&lt;ThreeDShapeInfo&gt;&lt;uuid val=&quot;&quot;/&gt;&lt;isInvalidForFieldText val=&quot;0&quot;/&gt;&lt;Image&gt;&lt;filename val=&quot;C:\Users\JEFFKE~1\AppData\Local\Temp\PR\data\asimages\{28EF3CD5-474C-4D8B-8480-D2448256BDA9}_2.png&quot;/&gt;&lt;left val=&quot;642&quot;/&gt;&lt;top val=&quot;384&quot;/&gt;&lt;width val=&quot;65&quot;/&gt;&lt;height val=&quot;23&quot;/&gt;&lt;hasText val=&quot;1&quot;/&gt;&lt;/Image&gt;&lt;/ThreeDShapeInfo&gt;"/>
</p:tagLst>
</file>

<file path=ppt/tags/tag16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43&quot;/&gt;&lt;lineCharCount val=&quot;21&quot;/&gt;&lt;lineCharCount val=&quot;28&quot;/&gt;&lt;lineCharCount val=&quot;40&quot;/&gt;&lt;lineCharCount val=&quot;41&quot;/&gt;&lt;lineCharCount val=&quot;37&quot;/&gt;&lt;lineCharCount val=&quot;42&quot;/&gt;&lt;lineCharCount val=&quot;41&quot;/&gt;&lt;lineCharCount val=&quot;33&quot;/&gt;&lt;/TableIndex&gt;&lt;/ShapeTextInfo&gt;"/>
  <p:tag name="HTML_SHAPEINFO" val="&lt;TextEffect&gt;&lt;Image&gt;&lt;filename val=&quot;C:\Users\JEFFKE~1\AppData\Local\Temp\PR\data\asimages\{86D9DD6F-BEBA-4208-94EC-10B1E2C8F04F}_1.png_crop.png&quot;/&gt;&lt;left val=&quot;29&quot;/&gt;&lt;top val=&quot;68&quot;/&gt;&lt;width val=&quot;320&quot;/&gt;&lt;height val=&quot;41&quot;/&gt;&lt;hasText val=&quot;1&quot;/&gt;&lt;paraId val=&quot;1&quot;/&gt;&lt;/Image&gt;&lt;Image&gt;&lt;filename val=&quot;C:\Users\JEFFKE~1\AppData\Local\Temp\PR\data\asimages\{239DD0F1-F584-444A-9C94-0EB5F92588C6}_1.png_crop.png&quot;/&gt;&lt;left val=&quot;31&quot;/&gt;&lt;top val=&quot;134&quot;/&gt;&lt;width val=&quot;217&quot;/&gt;&lt;height val=&quot;17&quot;/&gt;&lt;hasText val=&quot;1&quot;/&gt;&lt;paraId val=&quot;2&quot;/&gt;&lt;/Image&gt;&lt;Image&gt;&lt;filename val=&quot;C:\Users\JEFFKE~1\AppData\Local\Temp\PR\data\asimages\{8FFFC62C-8BA6-413D-ACA5-AA2AE25C5C78}_1.png_crop.png&quot;/&gt;&lt;left val=&quot;39&quot;/&gt;&lt;top val=&quot;168&quot;/&gt;&lt;width val=&quot;365&quot;/&gt;&lt;height val=&quot;65&quot;/&gt;&lt;hasText val=&quot;1&quot;/&gt;&lt;paraId val=&quot;3&quot;/&gt;&lt;/Image&gt;&lt;Image&gt;&lt;filename val=&quot;C:\Users\JEFFKE~1\AppData\Local\Temp\PR\data\asimages\{4202BFBF-D440-4330-8CD3-308D65858BE8}_1.png_crop.png&quot;/&gt;&lt;left val=&quot;39&quot;/&gt;&lt;top val=&quot;251&quot;/&gt;&lt;width val=&quot;339&quot;/&gt;&lt;height val=&quot;17&quot;/&gt;&lt;hasText val=&quot;1&quot;/&gt;&lt;paraId val=&quot;4&quot;/&gt;&lt;/Image&gt;&lt;Image&gt;&lt;filename val=&quot;C:\Users\JEFFKE~1\AppData\Local\Temp\PR\data\asimages\{EA74A953-1611-4DAC-BCFE-33108B6631D6}_1.png_crop.png&quot;/&gt;&lt;left val=&quot;39&quot;/&gt;&lt;top val=&quot;286&quot;/&gt;&lt;width val=&quot;369&quot;/&gt;&lt;height val=&quot;41&quot;/&gt;&lt;hasText val=&quot;1&quot;/&gt;&lt;paraId val=&quot;5&quot;/&gt;&lt;/Image&gt;&lt;/TextEffect&gt;"/>
</p:tagLst>
</file>

<file path=ppt/tags/tag161.xml><?xml version="1.0" encoding="utf-8"?>
<p:tagLst xmlns:a="http://schemas.openxmlformats.org/drawingml/2006/main" xmlns:r="http://schemas.openxmlformats.org/officeDocument/2006/relationships" xmlns:p="http://schemas.openxmlformats.org/presentationml/2006/main">
  <p:tag name="PRESENTER_SHAPEINFO" val="&lt;ThreeDShapeInfo&gt;&lt;uuid val=&quot;{98B3C101-5055-4525-9EBA-BB03D492AEBE}&quot;/&gt;&lt;isInvalidForFieldText val=&quot;0&quot;/&gt;&lt;Image&gt;&lt;filename val=&quot;C:\Users\JEFFKE~1\AppData\Local\Temp\PR\data\asimages\{98B3C101-5055-4525-9EBA-BB03D492AEBE}_22.png&quot;/&gt;&lt;left val=&quot;429&quot;/&gt;&lt;top val=&quot;57&quot;/&gt;&lt;width val=&quot;244&quot;/&gt;&lt;height val=&quot;426&quot;/&gt;&lt;hasText val=&quot;1&quot;/&gt;&lt;/Image&gt;&lt;/ThreeDShapeInfo&gt;"/>
</p:tagLst>
</file>

<file path=ppt/tags/tag16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9&quot;/&gt;&lt;lineCharCount val=&quot;16&quot;/&gt;&lt;/TableIndex&gt;&lt;/ShapeTextInfo&gt;"/>
  <p:tag name="PRESENTER_SHAPEINFO" val="&lt;ThreeDShapeInfo&gt;&lt;uuid val=&quot;{D24A9B53-D2FB-45E6-A163-C40DB699D3EA}&quot;/&gt;&lt;isInvalidForFieldText val=&quot;0&quot;/&gt;&lt;Image&gt;&lt;filename val=&quot;C:\Users\JEFFKE~1\AppData\Local\Temp\PR\data\asimages\{D24A9B53-D2FB-45E6-A163-C40DB699D3EA}_22.png&quot;/&gt;&lt;left val=&quot;479&quot;/&gt;&lt;top val=&quot;297&quot;/&gt;&lt;width val=&quot;155&quot;/&gt;&lt;height val=&quot;50&quot;/&gt;&lt;hasText val=&quot;1&quot;/&gt;&lt;/Image&gt;&lt;/ThreeDShapeInfo&gt;"/>
</p:tagLst>
</file>

<file path=ppt/tags/tag163.xml><?xml version="1.0" encoding="utf-8"?>
<p:tagLst xmlns:a="http://schemas.openxmlformats.org/drawingml/2006/main" xmlns:r="http://schemas.openxmlformats.org/officeDocument/2006/relationships" xmlns:p="http://schemas.openxmlformats.org/presentationml/2006/main">
  <p:tag name="PPSNARRATIONPROPS" val="F:\AHRQ TS E-Learning\Module 4\Narration\M4_KKrane_Slide 23.wav"/>
  <p:tag name="PPSNARRATION" val="23,235604703,D:\Archive\F Drive\AHRQ TS E-Learning\Module 4\TS_2016_Module_4_v7.0_pptx\Media.ppcx"/>
  <p:tag name="HTML_SHAPEINFO" val="&lt;SlideThumbPath val=&quot;Slide23.PNG&quot;/&gt;"/>
</p:tagLst>
</file>

<file path=ppt/tags/tag16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9&quot;/&gt;&lt;/TableIndex&gt;&lt;/ShapeTextInfo&gt;"/>
  <p:tag name="HTML_SHAPEINFO" val="&lt;ThreeDShapeInfo&gt;&lt;uuid val=&quot;&quot;/&gt;&lt;isInvalidForFieldText val=&quot;0&quot;/&gt;&lt;Image&gt;&lt;filename val=&quot;C:\Users\JEFFKE~1\AppData\Local\Temp\PR\data\asimages\{8D5E5D69-3F91-42F6-9475-01E043D9DC3F}_23.png&quot;/&gt;&lt;left val=&quot;66&quot;/&gt;&lt;top val=&quot;-2&quot;/&gt;&lt;width val=&quot;644&quot;/&gt;&lt;height val=&quot;68&quot;/&gt;&lt;hasText val=&quot;1&quot;/&gt;&lt;/Image&gt;&lt;/ThreeDShapeInfo&gt;"/>
</p:tagLst>
</file>

<file path=ppt/tags/tag16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39&quot;/&gt;&lt;lineCharCount val=&quot;40&quot;/&gt;&lt;lineCharCount val=&quot;20&quot;/&gt;&lt;lineCharCount val=&quot;23&quot;/&gt;&lt;lineCharCount val=&quot;37&quot;/&gt;&lt;lineCharCount val=&quot;7&quot;/&gt;&lt;lineCharCount val=&quot;31&quot;/&gt;&lt;lineCharCount val=&quot;14&quot;/&gt;&lt;lineCharCount val=&quot;17&quot;/&gt;&lt;lineCharCount val=&quot;17&quot;/&gt;&lt;/TableIndex&gt;&lt;/ShapeTextInfo&gt;"/>
  <p:tag name="HTML_SHAPEINFO" val="&lt;TextEffect&gt;&lt;Image&gt;&lt;filename val=&quot;C:\Users\JEFFKE~1\AppData\Local\Temp\PR\data\asimages\{B1A6FF74-7C53-4329-8997-5FD995D2D918}_1.png_crop.png&quot;/&gt;&lt;left val=&quot;23&quot;/&gt;&lt;top val=&quot;66&quot;/&gt;&lt;width val=&quot;325&quot;/&gt;&lt;height val=&quot;17&quot;/&gt;&lt;hasText val=&quot;1&quot;/&gt;&lt;paraId val=&quot;1&quot;/&gt;&lt;/Image&gt;&lt;Image&gt;&lt;filename val=&quot;C:\Users\JEFFKE~1\AppData\Local\Temp\PR\data\asimages\{E10533FD-A565-42CD-98B2-849187E216B7}_1.png_crop.png&quot;/&gt;&lt;left val=&quot;22&quot;/&gt;&lt;top val=&quot;105&quot;/&gt;&lt;width val=&quot;326&quot;/&gt;&lt;height val=&quot;35&quot;/&gt;&lt;hasText val=&quot;1&quot;/&gt;&lt;paraId val=&quot;2&quot;/&gt;&lt;/Image&gt;&lt;Image&gt;&lt;filename val=&quot;C:\Users\JEFFKE~1\AppData\Local\Temp\PR\data\asimages\{3D5897C5-C484-43A2-AD9C-DE259BE9D20B}_1.png_crop.png&quot;/&gt;&lt;left val=&quot;23&quot;/&gt;&lt;top val=&quot;165&quot;/&gt;&lt;width val=&quot;173&quot;/&gt;&lt;height val=&quot;17&quot;/&gt;&lt;hasText val=&quot;1&quot;/&gt;&lt;paraId val=&quot;3&quot;/&gt;&lt;/Image&gt;&lt;Image&gt;&lt;filename val=&quot;C:\Users\JEFFKE~1\AppData\Local\Temp\PR\data\asimages\{A74681A9-DD93-4D1D-AD96-F913C1515BE0}_1.png_crop.png&quot;/&gt;&lt;left val=&quot;31&quot;/&gt;&lt;top val=&quot;197&quot;/&gt;&lt;width val=&quot;304&quot;/&gt;&lt;height val=&quot;35&quot;/&gt;&lt;hasText val=&quot;1&quot;/&gt;&lt;paraId val=&quot;4&quot;/&gt;&lt;/Image&gt;&lt;Image&gt;&lt;filename val=&quot;C:\Users\JEFFKE~1\AppData\Local\Temp\PR\data\asimages\{B62694B3-8F6B-4F5A-8603-28C41B505305}_1.png_crop.png&quot;/&gt;&lt;left val=&quot;31&quot;/&gt;&lt;top val=&quot;252&quot;/&gt;&lt;width val=&quot;265&quot;/&gt;&lt;height val=&quot;39&quot;/&gt;&lt;hasText val=&quot;1&quot;/&gt;&lt;paraId val=&quot;5&quot;/&gt;&lt;/Image&gt;&lt;Image&gt;&lt;filename val=&quot;C:\Users\JEFFKE~1\AppData\Local\Temp\PR\data\asimages\{9CF55115-DCF2-4F45-BAF4-E9A75EDE7109}_1.png_crop.png&quot;/&gt;&lt;left val=&quot;31&quot;/&gt;&lt;top val=&quot;306&quot;/&gt;&lt;width val=&quot;151&quot;/&gt;&lt;height val=&quot;16&quot;/&gt;&lt;hasText val=&quot;1&quot;/&gt;&lt;paraId val=&quot;6&quot;/&gt;&lt;/Image&gt;&lt;Image&gt;&lt;filename val=&quot;C:\Users\JEFFKE~1\AppData\Local\Temp\PR\data\asimages\{8DBBD234-1742-4BE7-A7B5-73F4A3AA30C1}_1.png_crop.png&quot;/&gt;&lt;left val=&quot;31&quot;/&gt;&lt;top val=&quot;339&quot;/&gt;&lt;width val=&quot;155&quot;/&gt;&lt;height val=&quot;16&quot;/&gt;&lt;hasText val=&quot;1&quot;/&gt;&lt;paraId val=&quot;7&quot;/&gt;&lt;/Image&gt;&lt;/TextEffect&gt;"/>
</p:tagLst>
</file>

<file path=ppt/tags/tag166.xml><?xml version="1.0" encoding="utf-8"?>
<p:tagLst xmlns:a="http://schemas.openxmlformats.org/drawingml/2006/main" xmlns:r="http://schemas.openxmlformats.org/officeDocument/2006/relationships" xmlns:p="http://schemas.openxmlformats.org/presentationml/2006/main">
  <p:tag name="PRESENTER_SHAPEINFO" val="&lt;ThreeDShapeInfo&gt;&lt;uuid val=&quot;{C978D4EA-E25C-45FC-97A7-4F291C211E6F}&quot;/&gt;&lt;isInvalidForFieldText val=&quot;0&quot;/&gt;&lt;Image&gt;&lt;filename val=&quot;C:\Users\JEFFKE~1\AppData\Local\Temp\PR\data\asimages\{C978D4EA-E25C-45FC-97A7-4F291C211E6F}_23.png&quot;/&gt;&lt;left val=&quot;353&quot;/&gt;&lt;top val=&quot;86&quot;/&gt;&lt;width val=&quot;352&quot;/&gt;&lt;height val=&quot;270&quot;/&gt;&lt;hasText val=&quot;1&quot;/&gt;&lt;/Image&gt;&lt;/ThreeDShapeInfo&gt;"/>
</p:tagLst>
</file>

<file path=ppt/tags/tag167.xml><?xml version="1.0" encoding="utf-8"?>
<p:tagLst xmlns:a="http://schemas.openxmlformats.org/drawingml/2006/main" xmlns:r="http://schemas.openxmlformats.org/officeDocument/2006/relationships" xmlns:p="http://schemas.openxmlformats.org/presentationml/2006/main">
  <p:tag name="PPSNARRATIONPROPS" val="F:\AHRQ TS E-Learning\Module 4\Narration\M4_BCraft_Slide 24.wav"/>
  <p:tag name="PPSNARRATION" val="24,235604703,D:\Archive\F Drive\AHRQ TS E-Learning\Module 4\TS_2016_Module_4_v7.0_pptx\Media.ppcx"/>
  <p:tag name="HTML_SHAPEINFO" val="&lt;SlideThumbPath val=&quot;Slide24.PNG&quot;/&gt;"/>
</p:tagLst>
</file>

<file path=ppt/tags/tag16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2&quot;/&gt;&lt;/TableIndex&gt;&lt;/ShapeTextInfo&gt;"/>
  <p:tag name="HTML_SHAPEINFO" val="&lt;ThreeDShapeInfo&gt;&lt;uuid val=&quot;&quot;/&gt;&lt;isInvalidForFieldText val=&quot;0&quot;/&gt;&lt;Image&gt;&lt;filename val=&quot;C:\Users\JEFFKE~1\AppData\Local\Temp\PR\data\asimages\{95DA6969-9F50-4D99-ADEE-07210DBAD365}_24.png&quot;/&gt;&lt;left val=&quot;66&quot;/&gt;&lt;top val=&quot;-2&quot;/&gt;&lt;width val=&quot;644&quot;/&gt;&lt;height val=&quot;68&quot;/&gt;&lt;hasText val=&quot;1&quot;/&gt;&lt;/Image&gt;&lt;/ThreeDShapeInfo&gt;"/>
</p:tagLst>
</file>

<file path=ppt/tags/tag16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38&quot;/&gt;&lt;lineCharCount val=&quot;12&quot;/&gt;&lt;lineCharCount val=&quot;37&quot;/&gt;&lt;lineCharCount val=&quot;12&quot;/&gt;&lt;lineCharCount val=&quot;35&quot;/&gt;&lt;lineCharCount val=&quot;11&quot;/&gt;&lt;/TableIndex&gt;&lt;/ShapeTextInfo&gt;"/>
  <p:tag name="HTML_SHAPEINFO" val="&lt;TextEffect&gt;&lt;Image&gt;&lt;filename val=&quot;C:\Users\JEFFKE~1\AppData\Local\Temp\PR\data\asimages\{85FFC2BC-F3C0-494C-975D-DC6612D6628E}_1.png_crop.png&quot;/&gt;&lt;left val=&quot;21&quot;/&gt;&lt;top val=&quot;68&quot;/&gt;&lt;width val=&quot;304&quot;/&gt;&lt;height val=&quot;41&quot;/&gt;&lt;hasText val=&quot;1&quot;/&gt;&lt;paraId val=&quot;1&quot;/&gt;&lt;/Image&gt;&lt;Image&gt;&lt;filename val=&quot;C:\Users\JEFFKE~1\AppData\Local\Temp\PR\data\asimages\{E6326CA8-2508-4509-89E7-068CB5A16DF1}_1.png_crop.png&quot;/&gt;&lt;left val=&quot;35&quot;/&gt;&lt;top val=&quot;134&quot;/&gt;&lt;width val=&quot;319&quot;/&gt;&lt;height val=&quot;38&quot;/&gt;&lt;hasText val=&quot;1&quot;/&gt;&lt;paraId val=&quot;2&quot;/&gt;&lt;/Image&gt;&lt;Image&gt;&lt;filename val=&quot;C:\Users\JEFFKE~1\AppData\Local\Temp\PR\data\asimages\{14CA5108-B13E-4E12-BE96-73F77588F7FA}_1.png_crop.png&quot;/&gt;&lt;left val=&quot;35&quot;/&gt;&lt;top val=&quot;198&quot;/&gt;&lt;width val=&quot;303&quot;/&gt;&lt;height val=&quot;38&quot;/&gt;&lt;hasText val=&quot;1&quot;/&gt;&lt;paraId val=&quot;3&quot;/&gt;&lt;/Image&gt;&lt;/TextEffect&gt;"/>
</p:tagLst>
</file>

<file path=ppt/tags/tag17.xml><?xml version="1.0" encoding="utf-8"?>
<p:tagLst xmlns:a="http://schemas.openxmlformats.org/drawingml/2006/main" xmlns:r="http://schemas.openxmlformats.org/officeDocument/2006/relationships" xmlns:p="http://schemas.openxmlformats.org/presentationml/2006/main">
  <p:tag name="PRESENTER_SHAPEINFO" val="&lt;ThreeDShapeInfo&gt;&lt;uuid val=&quot;{A56B07A7-04B1-4C55-B2DC-85FFD2678B4F}&quot;/&gt;&lt;isInvalidForFieldText val=&quot;0&quot;/&gt;&lt;Image&gt;&lt;filename val=&quot;C:\Users\JEFFKE~1\AppData\Local\Temp\PR\data\asimages\{A56B07A7-04B1-4C55-B2DC-85FFD2678B4F}_MtorLt.png&quot;/&gt;&lt;left val=&quot;-4&quot;/&gt;&lt;top val=&quot;0&quot;/&gt;&lt;width val=&quot;83&quot;/&gt;&lt;height val=&quot;55&quot;/&gt;&lt;hasText val=&quot;1&quot;/&gt;&lt;/Image&gt;&lt;/ThreeDShapeInfo&gt;"/>
</p:tagLst>
</file>

<file path=ppt/tags/tag170.xml><?xml version="1.0" encoding="utf-8"?>
<p:tagLst xmlns:a="http://schemas.openxmlformats.org/drawingml/2006/main" xmlns:r="http://schemas.openxmlformats.org/officeDocument/2006/relationships" xmlns:p="http://schemas.openxmlformats.org/presentationml/2006/main">
  <p:tag name="PRESENTER_SHAPEINFO" val="&lt;ThreeDShapeInfo&gt;&lt;uuid val=&quot;{E0A6166A-C90D-4125-809F-29BFF7C5949F}&quot;/&gt;&lt;isInvalidForFieldText val=&quot;0&quot;/&gt;&lt;Image&gt;&lt;filename val=&quot;C:\Users\JEFFKE~1\AppData\Local\Temp\PR\data\asimages\{E0A6166A-C90D-4125-809F-29BFF7C5949F}_24.png&quot;/&gt;&lt;left val=&quot;391&quot;/&gt;&lt;top val=&quot;50&quot;/&gt;&lt;width val=&quot;296&quot;/&gt;&lt;height val=&quot;525&quot;/&gt;&lt;hasText val=&quot;1&quot;/&gt;&lt;/Image&gt;&lt;/ThreeDShapeInfo&gt;"/>
</p:tagLst>
</file>

<file path=ppt/tags/tag171.xml><?xml version="1.0" encoding="utf-8"?>
<p:tagLst xmlns:a="http://schemas.openxmlformats.org/drawingml/2006/main" xmlns:r="http://schemas.openxmlformats.org/officeDocument/2006/relationships" xmlns:p="http://schemas.openxmlformats.org/presentationml/2006/main">
  <p:tag name="PRESENTER_SHAPEINFO" val="&lt;ThreeDShapeInfo&gt;&lt;uuid val=&quot;{5477CA61-F944-4D1F-B70E-EBBBB3D26909}&quot;/&gt;&lt;isInvalidForFieldText val=&quot;0&quot;/&gt;&lt;Image&gt;&lt;filename val=&quot;C:\Users\JEFFKE~1\AppData\Local\Temp\PR\data\asimages\{5477CA61-F944-4D1F-B70E-EBBBB3D26909}_24.png&quot;/&gt;&lt;left val=&quot;427&quot;/&gt;&lt;top val=&quot;205&quot;/&gt;&lt;width val=&quot;129&quot;/&gt;&lt;height val=&quot;102&quot;/&gt;&lt;hasText val=&quot;1&quot;/&gt;&lt;/Image&gt;&lt;/ThreeDShapeInfo&gt;"/>
</p:tagLst>
</file>

<file path=ppt/tags/tag17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29&quot;/&gt;&lt;lineCharCount val=&quot;26&quot;/&gt;&lt;lineCharCount val=&quot;15&quot;/&gt;&lt;/TableIndex&gt;&lt;/ShapeTextInfo&gt;"/>
  <p:tag name="PRESENTER_SHAPEINFO" val="&lt;ThreeDShapeInfo&gt;&lt;uuid val=&quot;{5712718A-9E55-4D56-9EDA-850CD9AC86CB}&quot;/&gt;&lt;isInvalidForFieldText val=&quot;0&quot;/&gt;&lt;Image&gt;&lt;filename val=&quot;C:\Users\JEFFKE~1\AppData\Local\Temp\PR\data\asimages\{5712718A-9E55-4D56-9EDA-850CD9AC86CB}_24.png&quot;/&gt;&lt;left val=&quot;241&quot;/&gt;&lt;top val=&quot;297&quot;/&gt;&lt;width val=&quot;196&quot;/&gt;&lt;height val=&quot;73&quot;/&gt;&lt;hasText val=&quot;1&quot;/&gt;&lt;/Image&gt;&lt;/ThreeDShapeInfo&gt;"/>
</p:tagLst>
</file>

<file path=ppt/tags/tag173.xml><?xml version="1.0" encoding="utf-8"?>
<p:tagLst xmlns:a="http://schemas.openxmlformats.org/drawingml/2006/main" xmlns:r="http://schemas.openxmlformats.org/officeDocument/2006/relationships" xmlns:p="http://schemas.openxmlformats.org/presentationml/2006/main">
  <p:tag name="PPSNARRATIONPROPS" val="F:\AHRQ TS E-Learning\Module 4\Narration\M4_BCraft_Slide25 Re-Take_Jan21_2014.wav"/>
  <p:tag name="PPSNARRATION" val="25,235604703,D:\Archive\F Drive\AHRQ TS E-Learning\Module 4\TS_2016_Module_4_v7.0_pptx\Media.ppcx"/>
  <p:tag name="HTML_SHAPEINFO" val="&lt;SlideThumbPath val=&quot;Slide25.PNG&quot;/&gt;"/>
</p:tagLst>
</file>

<file path=ppt/tags/tag17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3&quot;/&gt;&lt;/TableIndex&gt;&lt;/ShapeTextInfo&gt;"/>
  <p:tag name="HTML_SHAPEINFO" val="&lt;ThreeDShapeInfo&gt;&lt;uuid val=&quot;&quot;/&gt;&lt;isInvalidForFieldText val=&quot;0&quot;/&gt;&lt;Image&gt;&lt;filename val=&quot;C:\Users\JEFFKE~1\AppData\Local\Temp\PR\data\asimages\{CECD8A89-AC86-4C3C-AEBF-C629C6764A29}_25.png&quot;/&gt;&lt;left val=&quot;66&quot;/&gt;&lt;top val=&quot;-2&quot;/&gt;&lt;width val=&quot;644&quot;/&gt;&lt;height val=&quot;68&quot;/&gt;&lt;hasText val=&quot;1&quot;/&gt;&lt;/Image&gt;&lt;/ThreeDShapeInfo&gt;"/>
</p:tagLst>
</file>

<file path=ppt/tags/tag17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41&quot;/&gt;&lt;lineCharCount val=&quot;8&quot;/&gt;&lt;lineCharCount val=&quot;45&quot;/&gt;&lt;lineCharCount val=&quot;46&quot;/&gt;&lt;lineCharCount val=&quot;18&quot;/&gt;&lt;lineCharCount val=&quot;47&quot;/&gt;&lt;lineCharCount val=&quot;47&quot;/&gt;&lt;lineCharCount val=&quot;35&quot;/&gt;&lt;lineCharCount val=&quot;21&quot;/&gt;&lt;/TableIndex&gt;&lt;/ShapeTextInfo&gt;"/>
  <p:tag name="HTML_SHAPEINFO" val="&lt;TextEffect&gt;&lt;Image&gt;&lt;filename val=&quot;C:\Users\JEFFKE~1\AppData\Local\Temp\PR\data\asimages\{B01BDE85-A983-46D8-B0CC-233B11259DE1}_1.png_crop.png&quot;/&gt;&lt;left val=&quot;30&quot;/&gt;&lt;top val=&quot;66&quot;/&gt;&lt;width val=&quot;320&quot;/&gt;&lt;height val=&quot;33&quot;/&gt;&lt;hasText val=&quot;1&quot;/&gt;&lt;paraId val=&quot;1&quot;/&gt;&lt;/Image&gt;&lt;Image&gt;&lt;filename val=&quot;C:\Users\JEFFKE~1\AppData\Local\Temp\PR\data\asimages\{E893D784-BD8C-4C40-8B6D-2856B02D4A1C}_1.png_crop.png&quot;/&gt;&lt;left val=&quot;30&quot;/&gt;&lt;top val=&quot;130&quot;/&gt;&lt;width val=&quot;375&quot;/&gt;&lt;height val=&quot;54&quot;/&gt;&lt;hasText val=&quot;1&quot;/&gt;&lt;paraId val=&quot;2&quot;/&gt;&lt;/Image&gt;&lt;Image&gt;&lt;filename val=&quot;C:\Users\JEFFKE~1\AppData\Local\Temp\PR\data\asimages\{8B528D8E-F36B-46AF-8986-7DDD5C922CAE}_1.png_crop.png&quot;/&gt;&lt;left val=&quot;30&quot;/&gt;&lt;top val=&quot;214&quot;/&gt;&lt;width val=&quot;373&quot;/&gt;&lt;height val=&quot;16&quot;/&gt;&lt;hasText val=&quot;1&quot;/&gt;&lt;paraId val=&quot;3&quot;/&gt;&lt;/Image&gt;&lt;Image&gt;&lt;filename val=&quot;C:\Users\JEFFKE~1\AppData\Local\Temp\PR\data\asimages\{C49486D3-1C6B-48B2-80CB-42D8A2C4C94A}_1.png_crop.png&quot;/&gt;&lt;left val=&quot;39&quot;/&gt;&lt;top val=&quot;257&quot;/&gt;&lt;width val=&quot;371&quot;/&gt;&lt;height val=&quot;16&quot;/&gt;&lt;hasText val=&quot;1&quot;/&gt;&lt;paraId val=&quot;4&quot;/&gt;&lt;/Image&gt;&lt;Image&gt;&lt;filename val=&quot;C:\Users\JEFFKE~1\AppData\Local\Temp\PR\data\asimages\{CFFAA2D8-ED64-43F9-B629-49EC85DA2463}_1.png_crop.png&quot;/&gt;&lt;left val=&quot;39&quot;/&gt;&lt;top val=&quot;300&quot;/&gt;&lt;width val=&quot;279&quot;/&gt;&lt;height val=&quot;13&quot;/&gt;&lt;hasText val=&quot;1&quot;/&gt;&lt;paraId val=&quot;5&quot;/&gt;&lt;/Image&gt;&lt;Image&gt;&lt;filename val=&quot;C:\Users\JEFFKE~1\AppData\Local\Temp\PR\data\asimages\{01B12781-6CE9-4AD6-817C-007EA7F33520}_1.png_crop.png&quot;/&gt;&lt;left val=&quot;39&quot;/&gt;&lt;top val=&quot;344&quot;/&gt;&lt;width val=&quot;186&quot;/&gt;&lt;height val=&quot;16&quot;/&gt;&lt;hasText val=&quot;1&quot;/&gt;&lt;paraId val=&quot;6&quot;/&gt;&lt;/Image&gt;&lt;/TextEffect&gt;"/>
</p:tagLst>
</file>

<file path=ppt/tags/tag176.xml><?xml version="1.0" encoding="utf-8"?>
<p:tagLst xmlns:a="http://schemas.openxmlformats.org/drawingml/2006/main" xmlns:r="http://schemas.openxmlformats.org/officeDocument/2006/relationships" xmlns:p="http://schemas.openxmlformats.org/presentationml/2006/main">
  <p:tag name="PRESENTER_SHAPEINFO" val="&lt;ThreeDShapeInfo&gt;&lt;uuid val=&quot;{65BAA030-E4AB-43EE-9083-C9B6ECEA84B1}&quot;/&gt;&lt;isInvalidForFieldText val=&quot;0&quot;/&gt;&lt;Image&gt;&lt;filename val=&quot;C:\Users\JEFFKE~1\AppData\Local\Temp\PR\data\asimages\{65BAA030-E4AB-43EE-9083-C9B6ECEA84B1}_25.png&quot;/&gt;&lt;left val=&quot;429&quot;/&gt;&lt;top val=&quot;57&quot;/&gt;&lt;width val=&quot;244&quot;/&gt;&lt;height val=&quot;426&quot;/&gt;&lt;hasText val=&quot;1&quot;/&gt;&lt;/Image&gt;&lt;/ThreeDShapeInfo&gt;"/>
</p:tagLst>
</file>

<file path=ppt/tags/tag17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9&quot;/&gt;&lt;lineCharCount val=&quot;16&quot;/&gt;&lt;/TableIndex&gt;&lt;/ShapeTextInfo&gt;"/>
  <p:tag name="PRESENTER_SHAPEINFO" val="&lt;ThreeDShapeInfo&gt;&lt;uuid val=&quot;{5B5F460F-91D4-4DC5-9CD5-A3DF08155F4D}&quot;/&gt;&lt;isInvalidForFieldText val=&quot;0&quot;/&gt;&lt;Image&gt;&lt;filename val=&quot;C:\Users\JEFFKE~1\AppData\Local\Temp\PR\data\asimages\{5B5F460F-91D4-4DC5-9CD5-A3DF08155F4D}_25.png&quot;/&gt;&lt;left val=&quot;472&quot;/&gt;&lt;top val=&quot;301&quot;/&gt;&lt;width val=&quot;155&quot;/&gt;&lt;height val=&quot;50&quot;/&gt;&lt;hasText val=&quot;1&quot;/&gt;&lt;/Image&gt;&lt;/ThreeDShapeInfo&gt;"/>
</p:tagLst>
</file>

<file path=ppt/tags/tag178.xml><?xml version="1.0" encoding="utf-8"?>
<p:tagLst xmlns:a="http://schemas.openxmlformats.org/drawingml/2006/main" xmlns:r="http://schemas.openxmlformats.org/officeDocument/2006/relationships" xmlns:p="http://schemas.openxmlformats.org/presentationml/2006/main">
  <p:tag name="PPSNARRATIONPROPS" val="F:\AHRQ TS E-Learning\Module 4\Narration\M4_KKrane_Slide 26.wav"/>
  <p:tag name="PPSNARRATION" val="26,235604703,D:\Archive\F Drive\AHRQ TS E-Learning\Module 4\TS_2016_Module_4_v7.0_pptx\Media.ppcx"/>
  <p:tag name="HTML_SHAPEINFO" val="&lt;SlideThumbPath val=&quot;Slide26.PNG&quot;/&gt;"/>
</p:tagLst>
</file>

<file path=ppt/tags/tag17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1&quot;/&gt;&lt;/TableIndex&gt;&lt;/ShapeTextInfo&gt;"/>
  <p:tag name="HTML_SHAPEINFO" val="&lt;ThreeDShapeInfo&gt;&lt;uuid val=&quot;&quot;/&gt;&lt;isInvalidForFieldText val=&quot;0&quot;/&gt;&lt;Image&gt;&lt;filename val=&quot;C:\Users\JEFFKE~1\AppData\Local\Temp\PR\data\asimages\{351DC742-5181-4392-BD10-A1E35CDD250F}_26.png&quot;/&gt;&lt;left val=&quot;66&quot;/&gt;&lt;top val=&quot;-2&quot;/&gt;&lt;width val=&quot;644&quot;/&gt;&lt;height val=&quot;68&quot;/&gt;&lt;hasText val=&quot;1&quot;/&gt;&lt;/Image&gt;&lt;/ThreeDShapeInfo&gt;"/>
</p:tagLst>
</file>

<file path=ppt/tags/tag18.xml><?xml version="1.0" encoding="utf-8"?>
<p:tagLst xmlns:a="http://schemas.openxmlformats.org/drawingml/2006/main" xmlns:r="http://schemas.openxmlformats.org/officeDocument/2006/relationships" xmlns:p="http://schemas.openxmlformats.org/presentationml/2006/main">
  <p:tag name="PRESENTER_SHAPEINFO" val="&lt;ThreeDShapeInfo&gt;&lt;uuid val=&quot;{92DDE012-BB8A-42A4-A70C-F35EE33A2D60}&quot;/&gt;&lt;isInvalidForFieldText val=&quot;0&quot;/&gt;&lt;Image&gt;&lt;filename val=&quot;C:\Users\JEFFKE~1\AppData\Local\Temp\PR\data\asimages\{92DDE012-BB8A-42A4-A70C-F35EE33A2D60}_MtorLt.png&quot;/&gt;&lt;left val=&quot;494&quot;/&gt;&lt;top val=&quot;377&quot;/&gt;&lt;width val=&quot;42&quot;/&gt;&lt;height val=&quot;35&quot;/&gt;&lt;hasText val=&quot;1&quot;/&gt;&lt;/Image&gt;&lt;/ThreeDShapeInfo&gt;"/>
</p:tagLst>
</file>

<file path=ppt/tags/tag18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20&quot;/&gt;&lt;lineCharCount val=&quot;59&quot;/&gt;&lt;lineCharCount val=&quot;30&quot;/&gt;&lt;lineCharCount val=&quot;36&quot;/&gt;&lt;lineCharCount val=&quot;29&quot;/&gt;&lt;lineCharCount val=&quot;37&quot;/&gt;&lt;lineCharCount val=&quot;35&quot;/&gt;&lt;lineCharCount val=&quot;62&quot;/&gt;&lt;lineCharCount val=&quot;43&quot;/&gt;&lt;/TableIndex&gt;&lt;/ShapeTextInfo&gt;"/>
  <p:tag name="HTML_SHAPEINFO" val="&lt;TextEffect&gt;&lt;Image&gt;&lt;filename val=&quot;C:\Users\JEFFKE~1\AppData\Local\Temp\PR\data\asimages\{CABFBCBD-28D0-45BF-9538-C59A0FAA25C0}_1.png_crop.png&quot;/&gt;&lt;left val=&quot;22&quot;/&gt;&lt;top val=&quot;70&quot;/&gt;&lt;width val=&quot;214&quot;/&gt;&lt;height val=&quot;19&quot;/&gt;&lt;hasText val=&quot;1&quot;/&gt;&lt;paraId val=&quot;1&quot;/&gt;&lt;/Image&gt;&lt;Image&gt;&lt;filename val=&quot;C:\Users\JEFFKE~1\AppData\Local\Temp\PR\data\asimages\{CD7F4352-47B8-4CD7-8D4C-37CAB1483FC9}_1.png_crop.png&quot;/&gt;&lt;left val=&quot;22&quot;/&gt;&lt;top val=&quot;104&quot;/&gt;&lt;width val=&quot;553&quot;/&gt;&lt;height val=&quot;19&quot;/&gt;&lt;hasText val=&quot;1&quot;/&gt;&lt;paraId val=&quot;2&quot;/&gt;&lt;/Image&gt;&lt;Image&gt;&lt;filename val=&quot;C:\Users\JEFFKE~1\AppData\Local\Temp\PR\data\asimages\{E8E61BB8-22E8-4101-83EC-64EC40804E92}_1.png_crop.png&quot;/&gt;&lt;left val=&quot;22&quot;/&gt;&lt;top val=&quot;136&quot;/&gt;&lt;width val=&quot;276&quot;/&gt;&lt;height val=&quot;15&quot;/&gt;&lt;hasText val=&quot;1&quot;/&gt;&lt;paraId val=&quot;3&quot;/&gt;&lt;/Image&gt;&lt;Image&gt;&lt;filename val=&quot;C:\Users\JEFFKE~1\AppData\Local\Temp\PR\data\asimages\{76F7493D-12A1-4B4D-BCEE-90D02BF2D5A9}_1.png_crop.png&quot;/&gt;&lt;left val=&quot;22&quot;/&gt;&lt;top val=&quot;169&quot;/&gt;&lt;width val=&quot;353&quot;/&gt;&lt;height val=&quot;19&quot;/&gt;&lt;hasText val=&quot;1&quot;/&gt;&lt;paraId val=&quot;4&quot;/&gt;&lt;/Image&gt;&lt;Image&gt;&lt;filename val=&quot;C:\Users\JEFFKE~1\AppData\Local\Temp\PR\data\asimages\{084FBA26-44B0-4CFB-8C52-D9B99363B9A4}_1.png_crop.png&quot;/&gt;&lt;left val=&quot;22&quot;/&gt;&lt;top val=&quot;202&quot;/&gt;&lt;width val=&quot;302&quot;/&gt;&lt;height val=&quot;19&quot;/&gt;&lt;hasText val=&quot;1&quot;/&gt;&lt;paraId val=&quot;5&quot;/&gt;&lt;/Image&gt;&lt;Image&gt;&lt;filename val=&quot;C:\Users\JEFFKE~1\AppData\Local\Temp\PR\data\asimages\{BAF66EC7-829B-4C57-8FC5-4CFD1027CD16}_1.png_crop.png&quot;/&gt;&lt;left val=&quot;56&quot;/&gt;&lt;top val=&quot;233&quot;/&gt;&lt;width val=&quot;321&quot;/&gt;&lt;height val=&quot;17&quot;/&gt;&lt;hasText val=&quot;1&quot;/&gt;&lt;paraId val=&quot;6&quot;/&gt;&lt;/Image&gt;&lt;Image&gt;&lt;filename val=&quot;C:\Users\JEFFKE~1\AppData\Local\Temp\PR\data\asimages\{5E0756C7-1861-4D1A-974B-6D987D8B299C}_1.png_crop.png&quot;/&gt;&lt;left val=&quot;56&quot;/&gt;&lt;top val=&quot;263&quot;/&gt;&lt;width val=&quot;304&quot;/&gt;&lt;height val=&quot;17&quot;/&gt;&lt;hasText val=&quot;1&quot;/&gt;&lt;paraId val=&quot;7&quot;/&gt;&lt;/Image&gt;&lt;Image&gt;&lt;filename val=&quot;C:\Users\JEFFKE~1\AppData\Local\Temp\PR\data\asimages\{5FF0F81C-9EE6-4EE6-A9F8-472BD7D3180E}_1.png_crop.png&quot;/&gt;&lt;left val=&quot;56&quot;/&gt;&lt;top val=&quot;293&quot;/&gt;&lt;width val=&quot;518&quot;/&gt;&lt;height val=&quot;14&quot;/&gt;&lt;hasText val=&quot;1&quot;/&gt;&lt;paraId val=&quot;8&quot;/&gt;&lt;/Image&gt;&lt;Image&gt;&lt;filename val=&quot;C:\Users\JEFFKE~1\AppData\Local\Temp\PR\data\asimages\{D987C987-EC87-4565-A49A-E66164C10BA3}_1.png_crop.png&quot;/&gt;&lt;left val=&quot;56&quot;/&gt;&lt;top val=&quot;323&quot;/&gt;&lt;width val=&quot;374&quot;/&gt;&lt;height val=&quot;17&quot;/&gt;&lt;hasText val=&quot;1&quot;/&gt;&lt;paraId val=&quot;9&quot;/&gt;&lt;/Image&gt;&lt;/TextEffect&gt;"/>
</p:tagLst>
</file>

<file path=ppt/tags/tag181.xml><?xml version="1.0" encoding="utf-8"?>
<p:tagLst xmlns:a="http://schemas.openxmlformats.org/drawingml/2006/main" xmlns:r="http://schemas.openxmlformats.org/officeDocument/2006/relationships" xmlns:p="http://schemas.openxmlformats.org/presentationml/2006/main">
  <p:tag name="PPSNARRATIONPROPS" val="F:\AHRQ TS E-Learning\Module 4\Narration\M4_KKrane_Slide 27.wav"/>
  <p:tag name="PPSNARRATION" val="27,235604703,D:\Archive\F Drive\AHRQ TS E-Learning\Module 4\TS_2016_Module_4_v7.0_pptx\Media.ppcx"/>
  <p:tag name="HTML_SHAPEINFO" val="&lt;SlideThumbPath val=&quot;Slide27.PNG&quot;/&gt;"/>
</p:tagLst>
</file>

<file path=ppt/tags/tag18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7&quot;/&gt;&lt;/TableIndex&gt;&lt;/ShapeTextInfo&gt;"/>
  <p:tag name="HTML_SHAPEINFO" val="&lt;ThreeDShapeInfo&gt;&lt;uuid val=&quot;&quot;/&gt;&lt;isInvalidForFieldText val=&quot;0&quot;/&gt;&lt;Image&gt;&lt;filename val=&quot;C:\Users\JEFFKE~1\AppData\Local\Temp\PR\data\asimages\{BDB516DF-894C-4731-A7FF-4D10DF6429A4}_27.png&quot;/&gt;&lt;left val=&quot;66&quot;/&gt;&lt;top val=&quot;-2&quot;/&gt;&lt;width val=&quot;644&quot;/&gt;&lt;height val=&quot;68&quot;/&gt;&lt;hasText val=&quot;1&quot;/&gt;&lt;/Image&gt;&lt;/ThreeDShapeInfo&gt;"/>
</p:tagLst>
</file>

<file path=ppt/tags/tag18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36&quot;/&gt;&lt;lineCharCount val=&quot;37&quot;/&gt;&lt;/TableIndex&gt;&lt;/ShapeTextInfo&gt;"/>
  <p:tag name="HTML_SHAPEINFO" val="&lt;TextEffect&gt;&lt;Image&gt;&lt;filename val=&quot;C:\Users\JEFFKE~1\AppData\Local\Temp\PR\data\asimages\{47B14721-4CA2-421A-B6AB-536B45B7768E}_1.png_crop.png&quot;/&gt;&lt;left val=&quot;22&quot;/&gt;&lt;top val=&quot;68&quot;/&gt;&lt;width val=&quot;317&quot;/&gt;&lt;height val=&quot;41&quot;/&gt;&lt;hasText val=&quot;1&quot;/&gt;&lt;paraId val=&quot;1&quot;/&gt;&lt;/Image&gt;&lt;/TextEffect&gt;"/>
</p:tagLst>
</file>

<file path=ppt/tags/tag18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37&quot;/&gt;&lt;lineCharCount val=&quot;24&quot;/&gt;&lt;/TableIndex&gt;&lt;/ShapeTextInfo&gt;"/>
  <p:tag name="HTML_SHAPEINFO" val="&lt;ThreeDShapeInfo&gt;&lt;uuid val=&quot;&quot;/&gt;&lt;isInvalidForFieldText val=&quot;0&quot;/&gt;&lt;Image&gt;&lt;filename val=&quot;C:\Users\JEFFKE~1\AppData\Local\Temp\PR\data\asimages\{45011ADE-1B01-403C-8456-A14CF45A6EDB}_27.png&quot;/&gt;&lt;left val=&quot;362&quot;/&gt;&lt;top val=&quot;57&quot;/&gt;&lt;width val=&quot;346&quot;/&gt;&lt;height val=&quot;67&quot;/&gt;&lt;hasText val=&quot;1&quot;/&gt;&lt;/Image&gt;&lt;/ThreeDShapeInfo&gt;"/>
</p:tagLst>
</file>

<file path=ppt/tags/tag18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quot;/&gt;&lt;/TableIndex&gt;&lt;TableIndex row=&quot;2&quot; col=&quot;1&quot;&gt;&lt;linesCount val=&quot;1&quot;/&gt;&lt;lineCharCount val=&quot;20&quot;/&gt;&lt;/TableIndex&gt;&lt;TableIndex row=&quot;3&quot; col=&quot;1&quot;&gt;&lt;linesCount val=&quot;2&quot;/&gt;&lt;lineCharCount val=&quot;27&quot;/&gt;&lt;lineCharCount val=&quot;11&quot;/&gt;&lt;/TableIndex&gt;&lt;TableIndex row=&quot;4&quot; col=&quot;1&quot;&gt;&lt;linesCount val=&quot;1&quot;/&gt;&lt;lineCharCount val=&quot;31&quot;/&gt;&lt;/TableIndex&gt;&lt;TableIndex row=&quot;5&quot; col=&quot;1&quot;&gt;&lt;linesCount val=&quot;1&quot;/&gt;&lt;lineCharCount val=&quot;22&quot;/&gt;&lt;/TableIndex&gt;&lt;TableIndex row=&quot;6&quot; col=&quot;1&quot;&gt;&lt;linesCount val=&quot;1&quot;/&gt;&lt;lineCharCount val=&quot;35&quot;/&gt;&lt;/TableIndex&gt;&lt;TableIndex row=&quot;7&quot; col=&quot;1&quot;&gt;&lt;linesCount val=&quot;1&quot;/&gt;&lt;lineCharCount val=&quot;28&quot;/&gt;&lt;/TableIndex&gt;&lt;TableIndex row=&quot;8&quot; col=&quot;1&quot;&gt;&lt;linesCount val=&quot;2&quot;/&gt;&lt;lineCharCount val=&quot;36&quot;/&gt;&lt;lineCharCount val=&quot;17&quot;/&gt;&lt;/TableIndex&gt;&lt;/ShapeTextInfo&gt;"/>
  <p:tag name="HTML_SHAPEINFO" val="&lt;ThreeDShapeInfo&gt;&lt;uuid val=&quot;&quot;/&gt;&lt;isInvalidForFieldText val=&quot;0&quot;/&gt;&lt;Image&gt;&lt;filename val=&quot;C:\Users\JEFFKE~1\AppData\Local\Temp\PR\data\asimages\{18469F35-0960-4C11-AB81-586C3975AA79}_27.png&quot;/&gt;&lt;left val=&quot;402&quot;/&gt;&lt;top val=&quot;125&quot;/&gt;&lt;width val=&quot;274&quot;/&gt;&lt;height val=&quot;246&quot;/&gt;&lt;hasText val=&quot;1&quot;/&gt;&lt;/Image&gt;&lt;/ThreeDShapeInfo&gt;"/>
</p:tagLst>
</file>

<file path=ppt/tags/tag18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2&quot;/&gt;&lt;/TableIndex&gt;&lt;/ShapeTextInfo&gt;"/>
  <p:tag name="PRESENTER_SHAPEINFO" val="&lt;ThreeDShapeInfo&gt;&lt;uuid val=&quot;{DA32F268-324B-4873-BD64-73A0D2F48057}&quot;/&gt;&lt;isInvalidForFieldText val=&quot;0&quot;/&gt;&lt;Image&gt;&lt;filename val=&quot;C:\Users\JEFFKE~1\AppData\Local\Temp\PR\data\asimages\{DA32F268-324B-4873-BD64-73A0D2F48057}_27.png&quot;/&gt;&lt;left val=&quot;75&quot;/&gt;&lt;top val=&quot;340&quot;/&gt;&lt;width val=&quot;255&quot;/&gt;&lt;height val=&quot;35&quot;/&gt;&lt;hasText val=&quot;1&quot;/&gt;&lt;/Image&gt;&lt;/ThreeDShapeInfo&gt;"/>
</p:tagLst>
</file>

<file path=ppt/tags/tag187.xml><?xml version="1.0" encoding="utf-8"?>
<p:tagLst xmlns:a="http://schemas.openxmlformats.org/drawingml/2006/main" xmlns:r="http://schemas.openxmlformats.org/officeDocument/2006/relationships" xmlns:p="http://schemas.openxmlformats.org/presentationml/2006/main">
  <p:tag name="PPSNARRATIONPROPS" val="F:\AHRQ TS E-Learning\Module 4\Narration\M4_KKrane_Slide 28.wav"/>
  <p:tag name="PPSNARRATION" val="28,235604703,D:\Archive\F Drive\AHRQ TS E-Learning\Module 4\TS_2016_Module_4_v7.0_pptx\Media.ppcx"/>
  <p:tag name="HTML_SHAPEINFO" val="&lt;SlideThumbPath val=&quot;Slide28.PNG&quot;/&gt;"/>
</p:tagLst>
</file>

<file path=ppt/tags/tag18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 name="HTML_SHAPEINFO" val="&lt;ThreeDShapeInfo&gt;&lt;uuid val=&quot;&quot;/&gt;&lt;isInvalidForFieldText val=&quot;0&quot;/&gt;&lt;Image&gt;&lt;filename val=&quot;C:\Users\JEFFKE~1\AppData\Local\Temp\PR\data\asimages\{E10C76F6-C193-411D-A551-AC4FE22503CC}_28.png&quot;/&gt;&lt;left val=&quot;66&quot;/&gt;&lt;top val=&quot;-2&quot;/&gt;&lt;width val=&quot;644&quot;/&gt;&lt;height val=&quot;68&quot;/&gt;&lt;hasText val=&quot;1&quot;/&gt;&lt;/Image&gt;&lt;/ThreeDShapeInfo&gt;"/>
</p:tagLst>
</file>

<file path=ppt/tags/tag18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38&quot;/&gt;&lt;lineCharCount val=&quot;12&quot;/&gt;&lt;lineCharCount val=&quot;31&quot;/&gt;&lt;lineCharCount val=&quot;27&quot;/&gt;&lt;lineCharCount val=&quot;36&quot;/&gt;&lt;lineCharCount val=&quot;29&quot;/&gt;&lt;/TableIndex&gt;&lt;/ShapeTextInfo&gt;"/>
  <p:tag name="HTML_SHAPEINFO" val="&lt;TextEffect&gt;&lt;Image&gt;&lt;filename val=&quot;C:\Users\JEFFKE~1\AppData\Local\Temp\PR\data\asimages\{A82F39A4-4CFA-4F07-AC7B-774B4AFD0620}_1.png_crop.png&quot;/&gt;&lt;left val=&quot;21&quot;/&gt;&lt;top val=&quot;68&quot;/&gt;&lt;width val=&quot;304&quot;/&gt;&lt;height val=&quot;41&quot;/&gt;&lt;hasText val=&quot;1&quot;/&gt;&lt;paraId val=&quot;1&quot;/&gt;&lt;/Image&gt;&lt;Image&gt;&lt;filename val=&quot;C:\Users\JEFFKE~1\AppData\Local\Temp\PR\data\asimages\{C96EA9BB-79D6-4E36-8E26-AD5213CB4054}_1.png_crop.png&quot;/&gt;&lt;left val=&quot;35&quot;/&gt;&lt;top val=&quot;134&quot;/&gt;&lt;width val=&quot;271&quot;/&gt;&lt;height val=&quot;38&quot;/&gt;&lt;hasText val=&quot;1&quot;/&gt;&lt;paraId val=&quot;2&quot;/&gt;&lt;/Image&gt;&lt;Image&gt;&lt;filename val=&quot;C:\Users\JEFFKE~1\AppData\Local\Temp\PR\data\asimages\{DF650D80-E8FE-44B7-A5BF-3CA86E35BB8E}_1.png_crop.png&quot;/&gt;&lt;left val=&quot;35&quot;/&gt;&lt;top val=&quot;198&quot;/&gt;&lt;width val=&quot;314&quot;/&gt;&lt;height val=&quot;41&quot;/&gt;&lt;hasText val=&quot;1&quot;/&gt;&lt;paraId val=&quot;3&quot;/&gt;&lt;/Image&gt;&lt;/TextEffect&gt;"/>
</p:tagLst>
</file>

<file path=ppt/tags/tag19.xml><?xml version="1.0" encoding="utf-8"?>
<p:tagLst xmlns:a="http://schemas.openxmlformats.org/drawingml/2006/main" xmlns:r="http://schemas.openxmlformats.org/officeDocument/2006/relationships" xmlns:p="http://schemas.openxmlformats.org/presentationml/2006/main">
  <p:tag name="PRESENTER_SHAPEINFO" val="&lt;ThreeDShapeInfo&gt;&lt;uuid val=&quot;{12A1F1D1-39CE-4EF9-BA6F-58465B8A599D}&quot;/&gt;&lt;isInvalidForFieldText val=&quot;0&quot;/&gt;&lt;Image&gt;&lt;filename val=&quot;C:\Users\JEFFKE~1\AppData\Local\Temp\PR\data\asimages\{12A1F1D1-39CE-4EF9-BA6F-58465B8A599D}_MtorLt.png&quot;/&gt;&lt;left val=&quot;597&quot;/&gt;&lt;top val=&quot;377&quot;/&gt;&lt;width val=&quot;42&quot;/&gt;&lt;height val=&quot;35&quot;/&gt;&lt;hasText val=&quot;1&quot;/&gt;&lt;/Image&gt;&lt;/ThreeDShapeInfo&gt;"/>
</p:tagLst>
</file>

<file path=ppt/tags/tag190.xml><?xml version="1.0" encoding="utf-8"?>
<p:tagLst xmlns:a="http://schemas.openxmlformats.org/drawingml/2006/main" xmlns:r="http://schemas.openxmlformats.org/officeDocument/2006/relationships" xmlns:p="http://schemas.openxmlformats.org/presentationml/2006/main">
  <p:tag name="PRESENTER_SHAPEINFO" val="&lt;ThreeDShapeInfo&gt;&lt;uuid val=&quot;{77DC042A-92F9-4D95-AC48-CB82447B5743}&quot;/&gt;&lt;isInvalidForFieldText val=&quot;0&quot;/&gt;&lt;Image&gt;&lt;filename val=&quot;C:\Users\JEFFKE~1\AppData\Local\Temp\PR\data\asimages\{77DC042A-92F9-4D95-AC48-CB82447B5743}_28.png&quot;/&gt;&lt;left val=&quot;391&quot;/&gt;&lt;top val=&quot;50&quot;/&gt;&lt;width val=&quot;296&quot;/&gt;&lt;height val=&quot;525&quot;/&gt;&lt;hasText val=&quot;1&quot;/&gt;&lt;/Image&gt;&lt;/ThreeDShapeInfo&gt;"/>
</p:tagLst>
</file>

<file path=ppt/tags/tag191.xml><?xml version="1.0" encoding="utf-8"?>
<p:tagLst xmlns:a="http://schemas.openxmlformats.org/drawingml/2006/main" xmlns:r="http://schemas.openxmlformats.org/officeDocument/2006/relationships" xmlns:p="http://schemas.openxmlformats.org/presentationml/2006/main">
  <p:tag name="PRESENTER_SHAPEINFO" val="&lt;ThreeDShapeInfo&gt;&lt;uuid val=&quot;{A242DED4-4763-40D6-A409-3879A460D641}&quot;/&gt;&lt;isInvalidForFieldText val=&quot;0&quot;/&gt;&lt;Image&gt;&lt;filename val=&quot;C:\Users\JEFFKE~1\AppData\Local\Temp\PR\data\asimages\{A242DED4-4763-40D6-A409-3879A460D641}_28.png&quot;/&gt;&lt;left val=&quot;427&quot;/&gt;&lt;top val=&quot;248&quot;/&gt;&lt;width val=&quot;75&quot;/&gt;&lt;height val=&quot;60&quot;/&gt;&lt;hasText val=&quot;1&quot;/&gt;&lt;/Image&gt;&lt;/ThreeDShapeInfo&gt;"/>
</p:tagLst>
</file>

<file path=ppt/tags/tag19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29&quot;/&gt;&lt;lineCharCount val=&quot;26&quot;/&gt;&lt;lineCharCount val=&quot;15&quot;/&gt;&lt;/TableIndex&gt;&lt;/ShapeTextInfo&gt;"/>
  <p:tag name="PRESENTER_SHAPEINFO" val="&lt;ThreeDShapeInfo&gt;&lt;uuid val=&quot;{D96AEEE0-EB44-4055-A144-4A84A3857DA9}&quot;/&gt;&lt;isInvalidForFieldText val=&quot;0&quot;/&gt;&lt;Image&gt;&lt;filename val=&quot;C:\Users\JEFFKE~1\AppData\Local\Temp\PR\data\asimages\{D96AEEE0-EB44-4055-A144-4A84A3857DA9}_28.png&quot;/&gt;&lt;left val=&quot;241&quot;/&gt;&lt;top val=&quot;297&quot;/&gt;&lt;width val=&quot;196&quot;/&gt;&lt;height val=&quot;73&quot;/&gt;&lt;hasText val=&quot;1&quot;/&gt;&lt;/Image&gt;&lt;/ThreeDShapeInfo&gt;"/>
</p:tagLst>
</file>

<file path=ppt/tags/tag193.xml><?xml version="1.0" encoding="utf-8"?>
<p:tagLst xmlns:a="http://schemas.openxmlformats.org/drawingml/2006/main" xmlns:r="http://schemas.openxmlformats.org/officeDocument/2006/relationships" xmlns:p="http://schemas.openxmlformats.org/presentationml/2006/main">
  <p:tag name="PPSNARRATIONPROPS" val="F:\AHRQ TS E-Learning\Module 4\Narration\M4_BCraft_Slide 29.wav"/>
  <p:tag name="PPSNARRATION" val="29,235604703,D:\Archive\F Drive\AHRQ TS E-Learning\Module 4\TS_2016_Module_4_v7.0_pptx\Media.ppcx"/>
  <p:tag name="HTML_SHAPEINFO" val="&lt;SlideThumbPath val=&quot;Slide29.PNG&quot;/&gt;"/>
</p:tagLst>
</file>

<file path=ppt/tags/tag19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4&quot;/&gt;&lt;/TableIndex&gt;&lt;/ShapeTextInfo&gt;"/>
  <p:tag name="HTML_SHAPEINFO" val="&lt;ThreeDShapeInfo&gt;&lt;uuid val=&quot;&quot;/&gt;&lt;isInvalidForFieldText val=&quot;0&quot;/&gt;&lt;Image&gt;&lt;filename val=&quot;C:\Users\JEFFKE~1\AppData\Local\Temp\PR\data\asimages\{B0147EA2-3AE4-4FBE-9A82-7881FB293FC4}_29.png&quot;/&gt;&lt;left val=&quot;66&quot;/&gt;&lt;top val=&quot;-2&quot;/&gt;&lt;width val=&quot;644&quot;/&gt;&lt;height val=&quot;68&quot;/&gt;&lt;hasText val=&quot;1&quot;/&gt;&lt;/Image&gt;&lt;/ThreeDShapeInfo&gt;"/>
</p:tagLst>
</file>

<file path=ppt/tags/tag19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3&quot;/&gt;&lt;lineCharCount val=&quot;48&quot;/&gt;&lt;lineCharCount val=&quot;49&quot;/&gt;&lt;lineCharCount val=&quot;12&quot;/&gt;&lt;lineCharCount val=&quot;48&quot;/&gt;&lt;lineCharCount val=&quot;48&quot;/&gt;&lt;lineCharCount val=&quot;9&quot;/&gt;&lt;lineCharCount val=&quot;46&quot;/&gt;&lt;lineCharCount val=&quot;50&quot;/&gt;&lt;lineCharCount val=&quot;43&quot;/&gt;&lt;lineCharCount val=&quot;20&quot;/&gt;&lt;lineCharCount val=&quot;28&quot;/&gt;&lt;lineCharCount val=&quot;49&quot;/&gt;&lt;lineCharCount val=&quot;4&quot;/&gt;&lt;/TableIndex&gt;&lt;/ShapeTextInfo&gt;"/>
  <p:tag name="HTML_SHAPEINFO" val="&lt;TextEffect&gt;&lt;Image&gt;&lt;filename val=&quot;C:\Users\JEFFKE~1\AppData\Local\Temp\PR\data\asimages\{9C612D4C-8CB1-4A3A-A9E3-23AE79E5DF1F}_1.png_crop.png&quot;/&gt;&lt;left val=&quot;31&quot;/&gt;&lt;top val=&quot;63&quot;/&gt;&lt;width val=&quot;330&quot;/&gt;&lt;height val=&quot;14&quot;/&gt;&lt;hasText val=&quot;1&quot;/&gt;&lt;paraId val=&quot;1&quot;/&gt;&lt;/Image&gt;&lt;Image&gt;&lt;filename val=&quot;C:\Users\JEFFKE~1\AppData\Local\Temp\PR\data\asimages\{D3E98E79-84D8-4515-A9DF-3C01ABCBCA47}_1.png_crop.png&quot;/&gt;&lt;left val=&quot;39&quot;/&gt;&lt;top val=&quot;91&quot;/&gt;&lt;width val=&quot;373&quot;/&gt;&lt;height val=&quot;31&quot;/&gt;&lt;hasText val=&quot;1&quot;/&gt;&lt;paraId val=&quot;2&quot;/&gt;&lt;/Image&gt;&lt;Image&gt;&lt;filename val=&quot;C:\Users\JEFFKE~1\AppData\Local\Temp\PR\data\asimages\{8C2A8C69-6D2A-4DB7-AB6B-F2B67626AE08}_1.png_crop.png&quot;/&gt;&lt;left val=&quot;39&quot;/&gt;&lt;top val=&quot;133&quot;/&gt;&lt;width val=&quot;363&quot;/&gt;&lt;height val=&quot;14&quot;/&gt;&lt;hasText val=&quot;1&quot;/&gt;&lt;paraId val=&quot;3&quot;/&gt;&lt;/Image&gt;&lt;Image&gt;&lt;filename val=&quot;C:\Users\JEFFKE~1\AppData\Local\Temp\PR\data\asimages\{65EDD223-08AD-4764-80BB-F8ABDAB8DF5C}_1.png_crop.png&quot;/&gt;&lt;left val=&quot;39&quot;/&gt;&lt;top val=&quot;160&quot;/&gt;&lt;width val=&quot;343&quot;/&gt;&lt;height val=&quot;28&quot;/&gt;&lt;hasText val=&quot;1&quot;/&gt;&lt;paraId val=&quot;4&quot;/&gt;&lt;/Image&gt;&lt;Image&gt;&lt;filename val=&quot;C:\Users\JEFFKE~1\AppData\Local\Temp\PR\data\asimages\{EFB0B3CC-3539-4682-B331-9255DF2C79A1}_1.png_crop.png&quot;/&gt;&lt;left val=&quot;39&quot;/&gt;&lt;top val=&quot;203&quot;/&gt;&lt;width val=&quot;330&quot;/&gt;&lt;height val=&quot;14&quot;/&gt;&lt;hasText val=&quot;1&quot;/&gt;&lt;paraId val=&quot;5&quot;/&gt;&lt;/Image&gt;&lt;Image&gt;&lt;filename val=&quot;C:\Users\JEFFKE~1\AppData\Local\Temp\PR\data\asimages\{8B69542A-A67B-460F-B4C8-037E0561FA06}_1.png_crop.png&quot;/&gt;&lt;left val=&quot;31&quot;/&gt;&lt;top val=&quot;229&quot;/&gt;&lt;width val=&quot;332&quot;/&gt;&lt;height val=&quot;14&quot;/&gt;&lt;hasText val=&quot;1&quot;/&gt;&lt;paraId val=&quot;6&quot;/&gt;&lt;/Image&gt;&lt;Image&gt;&lt;filename val=&quot;C:\Users\JEFFKE~1\AppData\Local\Temp\PR\data\asimages\{B2E59F83-306C-4765-BFCF-5EE79E7B4740}_1.png_crop.png&quot;/&gt;&lt;left val=&quot;39&quot;/&gt;&lt;top val=&quot;256&quot;/&gt;&lt;width val=&quot;318&quot;/&gt;&lt;height val=&quot;14&quot;/&gt;&lt;hasText val=&quot;1&quot;/&gt;&lt;paraId val=&quot;7&quot;/&gt;&lt;/Image&gt;&lt;Image&gt;&lt;filename val=&quot;C:\Users\JEFFKE~1\AppData\Local\Temp\PR\data\asimages\{FD547CA2-F643-4250-A7C9-44478A22423B}_1.png_crop.png&quot;/&gt;&lt;left val=&quot;39&quot;/&gt;&lt;top val=&quot;282&quot;/&gt;&lt;width val=&quot;164&quot;/&gt;&lt;height val=&quot;14&quot;/&gt;&lt;hasText val=&quot;1&quot;/&gt;&lt;paraId val=&quot;8&quot;/&gt;&lt;/Image&gt;&lt;Image&gt;&lt;filename val=&quot;C:\Users\JEFFKE~1\AppData\Local\Temp\PR\data\asimages\{57DC007B-1844-43D4-B1CD-BF5CE58A5B90}_1.png_crop.png&quot;/&gt;&lt;left val=&quot;39&quot;/&gt;&lt;top val=&quot;308&quot;/&gt;&lt;width val=&quot;197&quot;/&gt;&lt;height val=&quot;12&quot;/&gt;&lt;hasText val=&quot;1&quot;/&gt;&lt;paraId val=&quot;9&quot;/&gt;&lt;/Image&gt;&lt;Image&gt;&lt;filename val=&quot;C:\Users\JEFFKE~1\AppData\Local\Temp\PR\data\asimages\{6D3F51DC-457C-4D1B-B106-90D3AC7CABA5}_1.png_crop.png&quot;/&gt;&lt;left val=&quot;39&quot;/&gt;&lt;top val=&quot;335&quot;/&gt;&lt;width val=&quot;363&quot;/&gt;&lt;height val=&quot;28&quot;/&gt;&lt;hasText val=&quot;1&quot;/&gt;&lt;paraId val=&quot;10&quot;/&gt;&lt;/Image&gt;&lt;/TextEffect&gt;"/>
</p:tagLst>
</file>

<file path=ppt/tags/tag196.xml><?xml version="1.0" encoding="utf-8"?>
<p:tagLst xmlns:a="http://schemas.openxmlformats.org/drawingml/2006/main" xmlns:r="http://schemas.openxmlformats.org/officeDocument/2006/relationships" xmlns:p="http://schemas.openxmlformats.org/presentationml/2006/main">
  <p:tag name="PRESENTER_SHAPEINFO" val="&lt;ThreeDShapeInfo&gt;&lt;uuid val=&quot;{D185AC18-AF1E-4D1E-8F31-2A3C74CCD685}&quot;/&gt;&lt;isInvalidForFieldText val=&quot;0&quot;/&gt;&lt;Image&gt;&lt;filename val=&quot;C:\Users\JEFFKE~1\AppData\Local\Temp\PR\data\asimages\{D185AC18-AF1E-4D1E-8F31-2A3C74CCD685}_29.png&quot;/&gt;&lt;left val=&quot;450&quot;/&gt;&lt;top val=&quot;58&quot;/&gt;&lt;width val=&quot;231&quot;/&gt;&lt;height val=&quot;402&quot;/&gt;&lt;hasText val=&quot;1&quot;/&gt;&lt;/Image&gt;&lt;/ThreeDShapeInfo&gt;"/>
</p:tagLst>
</file>

<file path=ppt/tags/tag19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9&quot;/&gt;&lt;lineCharCount val=&quot;16&quot;/&gt;&lt;/TableIndex&gt;&lt;/ShapeTextInfo&gt;"/>
  <p:tag name="PRESENTER_SHAPEINFO" val="&lt;ThreeDShapeInfo&gt;&lt;uuid val=&quot;{AF9E1056-0160-460B-A2B8-DA53DE5CE1EE}&quot;/&gt;&lt;isInvalidForFieldText val=&quot;0&quot;/&gt;&lt;Image&gt;&lt;filename val=&quot;C:\Users\JEFFKE~1\AppData\Local\Temp\PR\data\asimages\{AF9E1056-0160-460B-A2B8-DA53DE5CE1EE}_29.png&quot;/&gt;&lt;left val=&quot;489&quot;/&gt;&lt;top val=&quot;297&quot;/&gt;&lt;width val=&quot;155&quot;/&gt;&lt;height val=&quot;50&quot;/&gt;&lt;hasText val=&quot;1&quot;/&gt;&lt;/Image&gt;&lt;/ThreeDShapeInfo&gt;"/>
</p:tagLst>
</file>

<file path=ppt/tags/tag198.xml><?xml version="1.0" encoding="utf-8"?>
<p:tagLst xmlns:a="http://schemas.openxmlformats.org/drawingml/2006/main" xmlns:r="http://schemas.openxmlformats.org/officeDocument/2006/relationships" xmlns:p="http://schemas.openxmlformats.org/presentationml/2006/main">
  <p:tag name="PPSNARRATIONPROPS" val="F:\AHRQ TS E-Learning\Module 4\Narration\M4_KKrane_Slide 30.wav"/>
  <p:tag name="PPSNARRATION" val="30,235604703,D:\Archive\F Drive\AHRQ TS E-Learning\Module 4\TS_2016_Module_4_v7.0_pptx\Media.ppcx"/>
  <p:tag name="HTML_SHAPEINFO" val="&lt;SlideThumbPath val=&quot;Slide30.PNG&quot;/&gt;"/>
</p:tagLst>
</file>

<file path=ppt/tags/tag19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 name="HTML_SHAPEINFO" val="&lt;ThreeDShapeInfo&gt;&lt;uuid val=&quot;&quot;/&gt;&lt;isInvalidForFieldText val=&quot;0&quot;/&gt;&lt;Image&gt;&lt;filename val=&quot;C:\Users\JEFFKE~1\AppData\Local\Temp\PR\data\asimages\{B8D7732F-B8E7-4D45-8ADA-44800AE5D537}_30.png&quot;/&gt;&lt;left val=&quot;66&quot;/&gt;&lt;top val=&quot;-2&quot;/&gt;&lt;width val=&quot;644&quot;/&gt;&lt;height val=&quot;68&quot;/&gt;&lt;hasText val=&quot;1&quot;/&gt;&lt;/Image&gt;&lt;/ThreeDShape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20.xml><?xml version="1.0" encoding="utf-8"?>
<p:tagLst xmlns:a="http://schemas.openxmlformats.org/drawingml/2006/main" xmlns:r="http://schemas.openxmlformats.org/officeDocument/2006/relationships" xmlns:p="http://schemas.openxmlformats.org/presentationml/2006/main">
  <p:tag name="PRESENTER_SHAPEINFO" val="&lt;ThreeDShapeInfo&gt;&lt;uuid val=&quot;{26FC3336-0DED-4B04-A055-2720AB0A17D1}&quot;/&gt;&lt;isInvalidForFieldText val=&quot;0&quot;/&gt;&lt;Image&gt;&lt;filename val=&quot;C:\Users\JEFFKE~1\AppData\Local\Temp\PR\data\asimages\{26FC3336-0DED-4B04-A055-2720AB0A17D1}_MtorLt.png&quot;/&gt;&lt;left val=&quot;503&quot;/&gt;&lt;top val=&quot;379&quot;/&gt;&lt;width val=&quot;25&quot;/&gt;&lt;height val=&quot;25&quot;/&gt;&lt;hasText val=&quot;1&quot;/&gt;&lt;/Image&gt;&lt;/ThreeDShapeInfo&gt;"/>
</p:tagLst>
</file>

<file path=ppt/tags/tag20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19&quot;/&gt;&lt;lineCharCount val=&quot;40&quot;/&gt;&lt;lineCharCount val=&quot;32&quot;/&gt;&lt;lineCharCount val=&quot;16&quot;/&gt;&lt;lineCharCount val=&quot;30&quot;/&gt;&lt;lineCharCount val=&quot;39&quot;/&gt;&lt;lineCharCount val=&quot;9&quot;/&gt;&lt;lineCharCount val=&quot;34&quot;/&gt;&lt;lineCharCount val=&quot;23&quot;/&gt;&lt;/TableIndex&gt;&lt;/ShapeTextInfo&gt;"/>
  <p:tag name="HTML_SHAPEINFO" val="&lt;TextEffect&gt;&lt;Image&gt;&lt;filename val=&quot;C:\Users\JEFFKE~1\AppData\Local\Temp\PR\data\asimages\{93A3C822-B299-47B0-8031-626DC45949AD}_1.png_crop.png&quot;/&gt;&lt;left val=&quot;22&quot;/&gt;&lt;top val=&quot;69&quot;/&gt;&lt;width val=&quot;172&quot;/&gt;&lt;height val=&quot;16&quot;/&gt;&lt;hasText val=&quot;1&quot;/&gt;&lt;paraId val=&quot;1&quot;/&gt;&lt;/Image&gt;&lt;Image&gt;&lt;filename val=&quot;C:\Users\JEFFKE~1\AppData\Local\Temp\PR\data\asimages\{274E5CE6-473F-4DDF-92C2-0496E11F64E5}_1.png_crop.png&quot;/&gt;&lt;left val=&quot;31&quot;/&gt;&lt;top val=&quot;114&quot;/&gt;&lt;width val=&quot;309&quot;/&gt;&lt;height val=&quot;65&quot;/&gt;&lt;hasText val=&quot;1&quot;/&gt;&lt;paraId val=&quot;2&quot;/&gt;&lt;/Image&gt;&lt;Image&gt;&lt;filename val=&quot;C:\Users\JEFFKE~1\AppData\Local\Temp\PR\data\asimages\{F1019390-1B5E-44FF-9669-438568D98182}_1.png_crop.png&quot;/&gt;&lt;left val=&quot;31&quot;/&gt;&lt;top val=&quot;203&quot;/&gt;&lt;width val=&quot;307&quot;/&gt;&lt;height val=&quot;62&quot;/&gt;&lt;hasText val=&quot;1&quot;/&gt;&lt;paraId val=&quot;3&quot;/&gt;&lt;/Image&gt;&lt;Image&gt;&lt;filename val=&quot;C:\Users\JEFFKE~1\AppData\Local\Temp\PR\data\asimages\{AFAC378A-822E-4EA2-8E66-A6FF216F3F4E}_1.png_crop.png&quot;/&gt;&lt;left val=&quot;31&quot;/&gt;&lt;top val=&quot;292&quot;/&gt;&lt;width val=&quot;307&quot;/&gt;&lt;height val=&quot;41&quot;/&gt;&lt;hasText val=&quot;1&quot;/&gt;&lt;paraId val=&quot;4&quot;/&gt;&lt;/Image&gt;&lt;/TextEffect&gt;"/>
</p:tagLst>
</file>

<file path=ppt/tags/tag20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31&quot;/&gt;&lt;lineCharCount val=&quot;36&quot;/&gt;&lt;/TableIndex&gt;&lt;/ShapeTextInfo&gt;"/>
  <p:tag name="PRESENTER_SHAPEINFO" val="&lt;ThreeDShapeInfo&gt;&lt;uuid val=&quot;{369D68BC-51A1-46C4-8D00-31B639AF2610}&quot;/&gt;&lt;isInvalidForFieldText val=&quot;0&quot;/&gt;&lt;Image&gt;&lt;filename val=&quot;C:\Users\JEFFKE~1\AppData\Local\Temp\PR\data\asimages\{369D68BC-51A1-46C4-8D00-31B639AF2610}_30.png&quot;/&gt;&lt;left val=&quot;420&quot;/&gt;&lt;top val=&quot;319&quot;/&gt;&lt;width val=&quot;215&quot;/&gt;&lt;height val=&quot;50&quot;/&gt;&lt;hasText val=&quot;1&quot;/&gt;&lt;/Image&gt;&lt;/ThreeDShapeInfo&gt;"/>
</p:tagLst>
</file>

<file path=ppt/tags/tag202.xml><?xml version="1.0" encoding="utf-8"?>
<p:tagLst xmlns:a="http://schemas.openxmlformats.org/drawingml/2006/main" xmlns:r="http://schemas.openxmlformats.org/officeDocument/2006/relationships" xmlns:p="http://schemas.openxmlformats.org/presentationml/2006/main">
  <p:tag name="PPSNARRATIONPROPS" val="F:\AHRQ TS E-Learning\Module 4\Narration\M4_KKrane_Slide 31.wav"/>
  <p:tag name="PPSNARRATION" val="31,235604703,D:\Archive\F Drive\AHRQ TS E-Learning\Module 4\TS_2016_Module_4_v7.0_pptx\Media.ppcx"/>
  <p:tag name="HTML_SHAPEINFO" val="&lt;SlideThumbPath val=&quot;Slide31.PNG&quot;/&gt;"/>
</p:tagLst>
</file>

<file path=ppt/tags/tag20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9&quot;/&gt;&lt;/TableIndex&gt;&lt;/ShapeTextInfo&gt;"/>
  <p:tag name="HTML_SHAPEINFO" val="&lt;ThreeDShapeInfo&gt;&lt;uuid val=&quot;&quot;/&gt;&lt;isInvalidForFieldText val=&quot;0&quot;/&gt;&lt;Image&gt;&lt;filename val=&quot;C:\Users\JEFFKE~1\AppData\Local\Temp\PR\data\asimages\{F74B9D44-F333-4FEB-A80A-59E82FB5E80A}_31.png&quot;/&gt;&lt;left val=&quot;66&quot;/&gt;&lt;top val=&quot;-2&quot;/&gt;&lt;width val=&quot;644&quot;/&gt;&lt;height val=&quot;68&quot;/&gt;&lt;hasText val=&quot;1&quot;/&gt;&lt;/Image&gt;&lt;/ThreeDShapeInfo&gt;"/>
</p:tagLst>
</file>

<file path=ppt/tags/tag20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71&quot;/&gt;&lt;lineCharCount val=&quot;28&quot;/&gt;&lt;lineCharCount val=&quot;37&quot;/&gt;&lt;lineCharCount val=&quot;14&quot;/&gt;&lt;lineCharCount val=&quot;33&quot;/&gt;&lt;lineCharCount val=&quot;43&quot;/&gt;&lt;lineCharCount val=&quot;24&quot;/&gt;&lt;lineCharCount val=&quot;38&quot;/&gt;&lt;/TableIndex&gt;&lt;/ShapeTextInfo&gt;"/>
  <p:tag name="HTML_SHAPEINFO" val="&lt;TextEffect&gt;&lt;Image&gt;&lt;filename val=&quot;C:\Users\JEFFKE~1\AppData\Local\Temp\PR\data\asimages\{5FEEEDA8-9D19-4D65-A23B-249C405A83A2}_1.png_crop.png&quot;/&gt;&lt;left val=&quot;22&quot;/&gt;&lt;top val=&quot;68&quot;/&gt;&lt;width val=&quot;566&quot;/&gt;&lt;height val=&quot;17&quot;/&gt;&lt;hasText val=&quot;1&quot;/&gt;&lt;paraId val=&quot;1&quot;/&gt;&lt;/Image&gt;&lt;Image&gt;&lt;filename val=&quot;C:\Users\JEFFKE~1\AppData\Local\Temp\PR\data\asimages\{7A9070DF-8C0D-46A7-A7C2-4164BE2E2ACB}_1.png_crop.png&quot;/&gt;&lt;left val=&quot;31&quot;/&gt;&lt;top val=&quot;110&quot;/&gt;&lt;width val=&quot;245&quot;/&gt;&lt;height val=&quot;17&quot;/&gt;&lt;hasText val=&quot;1&quot;/&gt;&lt;paraId val=&quot;2&quot;/&gt;&lt;/Image&gt;&lt;Image&gt;&lt;filename val=&quot;C:\Users\JEFFKE~1\AppData\Local\Temp\PR\data\asimages\{5D744316-5CE3-42BF-BA7C-DB4E38814804}_1.png_crop.png&quot;/&gt;&lt;left val=&quot;31&quot;/&gt;&lt;top val=&quot;150&quot;/&gt;&lt;width val=&quot;312&quot;/&gt;&lt;height val=&quot;38&quot;/&gt;&lt;hasText val=&quot;1&quot;/&gt;&lt;paraId val=&quot;3&quot;/&gt;&lt;/Image&gt;&lt;Image&gt;&lt;filename val=&quot;C:\Users\JEFFKE~1\AppData\Local\Temp\PR\data\asimages\{B1558754-FFB0-429F-A354-C9B3E66E1BE9}_1.png_crop.png&quot;/&gt;&lt;left val=&quot;31&quot;/&gt;&lt;top val=&quot;215&quot;/&gt;&lt;width val=&quot;287&quot;/&gt;&lt;height val=&quot;17&quot;/&gt;&lt;hasText val=&quot;1&quot;/&gt;&lt;paraId val=&quot;4&quot;/&gt;&lt;/Image&gt;&lt;Image&gt;&lt;filename val=&quot;C:\Users\JEFFKE~1\AppData\Local\Temp\PR\data\asimages\{D163FDBB-D517-459B-8116-C9EF66C2B7ED}_1.png_crop.png&quot;/&gt;&lt;left val=&quot;31&quot;/&gt;&lt;top val=&quot;256&quot;/&gt;&lt;width val=&quot;330&quot;/&gt;&lt;height val=&quot;38&quot;/&gt;&lt;hasText val=&quot;1&quot;/&gt;&lt;paraId val=&quot;5&quot;/&gt;&lt;/Image&gt;&lt;Image&gt;&lt;filename val=&quot;C:\Users\JEFFKE~1\AppData\Local\Temp\PR\data\asimages\{2A61B7D3-89C7-4AAC-919B-1A5F9B189F5A}_1.png_crop.png&quot;/&gt;&lt;left val=&quot;31&quot;/&gt;&lt;top val=&quot;321&quot;/&gt;&lt;width val=&quot;319&quot;/&gt;&lt;height val=&quot;17&quot;/&gt;&lt;hasText val=&quot;1&quot;/&gt;&lt;paraId val=&quot;6&quot;/&gt;&lt;/Image&gt;&lt;/TextEffect&gt;"/>
</p:tagLst>
</file>

<file path=ppt/tags/tag205.xml><?xml version="1.0" encoding="utf-8"?>
<p:tagLst xmlns:a="http://schemas.openxmlformats.org/drawingml/2006/main" xmlns:r="http://schemas.openxmlformats.org/officeDocument/2006/relationships" xmlns:p="http://schemas.openxmlformats.org/presentationml/2006/main">
  <p:tag name="PRESENTER_SHAPEINFO" val="&lt;ThreeDShapeInfo&gt;&lt;uuid val=&quot;{9BB2B700-E18A-42DB-85FF-02DF90829D94}&quot;/&gt;&lt;isInvalidForFieldText val=&quot;0&quot;/&gt;&lt;Image&gt;&lt;filename val=&quot;C:\Users\JEFFKE~1\AppData\Local\Temp\PR\data\asimages\{9BB2B700-E18A-42DB-85FF-02DF90829D94}_31.png&quot;/&gt;&lt;left val=&quot;374&quot;/&gt;&lt;top val=&quot;103&quot;/&gt;&lt;width val=&quot;320&quot;/&gt;&lt;height val=&quot;255&quot;/&gt;&lt;hasText val=&quot;1&quot;/&gt;&lt;/Image&gt;&lt;/ThreeDShapeInfo&gt;"/>
</p:tagLst>
</file>

<file path=ppt/tags/tag206.xml><?xml version="1.0" encoding="utf-8"?>
<p:tagLst xmlns:a="http://schemas.openxmlformats.org/drawingml/2006/main" xmlns:r="http://schemas.openxmlformats.org/officeDocument/2006/relationships" xmlns:p="http://schemas.openxmlformats.org/presentationml/2006/main">
  <p:tag name="PPSNARRATIONPROPS" val="F:\AHRQ TS E-Learning\Module 4\Narration\M4_KKrane_Slide 32.wav"/>
  <p:tag name="PPSNARRATION" val="32,235604703,D:\Archive\F Drive\AHRQ TS E-Learning\Module 4\TS_2016_Module_4_v7.0_pptx\Media.ppcx"/>
  <p:tag name="HTML_SHAPEINFO" val="&lt;SlideThumbPath val=&quot;Slide32.PNG&quot;/&gt;"/>
</p:tagLst>
</file>

<file path=ppt/tags/tag20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0&quot;/&gt;&lt;/TableIndex&gt;&lt;/ShapeTextInfo&gt;"/>
  <p:tag name="HTML_SHAPEINFO" val="&lt;ThreeDShapeInfo&gt;&lt;uuid val=&quot;&quot;/&gt;&lt;isInvalidForFieldText val=&quot;0&quot;/&gt;&lt;Image&gt;&lt;filename val=&quot;C:\Users\JEFFKE~1\AppData\Local\Temp\PR\data\asimages\{E13741F3-8F7E-4368-9AC6-E00345EA89CC}_32.png&quot;/&gt;&lt;left val=&quot;66&quot;/&gt;&lt;top val=&quot;-2&quot;/&gt;&lt;width val=&quot;644&quot;/&gt;&lt;height val=&quot;68&quot;/&gt;&lt;hasText val=&quot;1&quot;/&gt;&lt;/Image&gt;&lt;/ThreeDShapeInfo&gt;"/>
</p:tagLst>
</file>

<file path=ppt/tags/tag20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34&quot;/&gt;&lt;lineCharCount val=&quot;7&quot;/&gt;&lt;lineCharCount val=&quot;8&quot;/&gt;&lt;lineCharCount val=&quot;20&quot;/&gt;&lt;lineCharCount val=&quot;20&quot;/&gt;&lt;lineCharCount val=&quot;9&quot;/&gt;&lt;lineCharCount val=&quot;37&quot;/&gt;&lt;lineCharCount val=&quot;15&quot;/&gt;&lt;/TableIndex&gt;&lt;/ShapeTextInfo&gt;"/>
  <p:tag name="HTML_SHAPEINFO" val="&lt;TextEffect&gt;&lt;Image&gt;&lt;filename val=&quot;C:\Users\JEFFKE~1\AppData\Local\Temp\PR\data\asimages\{0E0545FA-A73F-4AEC-A271-BF578DABA11D}_1.png_crop.png&quot;/&gt;&lt;left val=&quot;21&quot;/&gt;&lt;top val=&quot;68&quot;/&gt;&lt;width val=&quot;275&quot;/&gt;&lt;height val=&quot;17&quot;/&gt;&lt;hasText val=&quot;1&quot;/&gt;&lt;paraId val=&quot;1&quot;/&gt;&lt;/Image&gt;&lt;Image&gt;&lt;filename val=&quot;C:\Users\JEFFKE~1\AppData\Local\Temp\PR\data\asimages\{2BC00745-42B2-4D1F-8B3B-3DB6B117025F}_1.png_crop.png&quot;/&gt;&lt;left val=&quot;35&quot;/&gt;&lt;top val=&quot;104&quot;/&gt;&lt;width val=&quot;57&quot;/&gt;&lt;height val=&quot;14&quot;/&gt;&lt;hasText val=&quot;1&quot;/&gt;&lt;paraId val=&quot;2&quot;/&gt;&lt;/Image&gt;&lt;Image&gt;&lt;filename val=&quot;C:\Users\JEFFKE~1\AppData\Local\Temp\PR\data\asimages\{3C6B0FC3-0C8F-4A69-8EDF-ABEC1567B5D3}_1.png_crop.png&quot;/&gt;&lt;left val=&quot;35&quot;/&gt;&lt;top val=&quot;138&quot;/&gt;&lt;width val=&quot;78&quot;/&gt;&lt;height val=&quot;14&quot;/&gt;&lt;hasText val=&quot;1&quot;/&gt;&lt;paraId val=&quot;3&quot;/&gt;&lt;/Image&gt;&lt;Image&gt;&lt;filename val=&quot;C:\Users\JEFFKE~1\AppData\Local\Temp\PR\data\asimages\{2E6AEE1B-64E5-46D0-B6FE-B10FA20CB236}_1.png_crop.png&quot;/&gt;&lt;left val=&quot;35&quot;/&gt;&lt;top val=&quot;173&quot;/&gt;&lt;width val=&quot;157&quot;/&gt;&lt;height val=&quot;17&quot;/&gt;&lt;hasText val=&quot;1&quot;/&gt;&lt;paraId val=&quot;4&quot;/&gt;&lt;/Image&gt;&lt;Image&gt;&lt;filename val=&quot;C:\Users\JEFFKE~1\AppData\Local\Temp\PR\data\asimages\{68940E2A-A64B-49A6-812E-CC8010EED73E}_1.png_crop.png&quot;/&gt;&lt;left val=&quot;35&quot;/&gt;&lt;top val=&quot;208&quot;/&gt;&lt;width val=&quot;160&quot;/&gt;&lt;height val=&quot;14&quot;/&gt;&lt;hasText val=&quot;1&quot;/&gt;&lt;paraId val=&quot;5&quot;/&gt;&lt;/Image&gt;&lt;Image&gt;&lt;filename val=&quot;C:\Users\JEFFKE~1\AppData\Local\Temp\PR\data\asimages\{743F504D-33F2-4E86-9870-3C595815C342}_1.png_crop.png&quot;/&gt;&lt;left val=&quot;35&quot;/&gt;&lt;top val=&quot;243&quot;/&gt;&lt;width val=&quot;79&quot;/&gt;&lt;height val=&quot;14&quot;/&gt;&lt;hasText val=&quot;1&quot;/&gt;&lt;paraId val=&quot;6&quot;/&gt;&lt;/Image&gt;&lt;Image&gt;&lt;filename val=&quot;C:\Users\JEFFKE~1\AppData\Local\Temp\PR\data\asimages\{234AD6E9-9702-4869-9406-C97B83B79307}_1.png_crop.png&quot;/&gt;&lt;left val=&quot;34&quot;/&gt;&lt;top val=&quot;290&quot;/&gt;&lt;width val=&quot;295&quot;/&gt;&lt;height val=&quot;41&quot;/&gt;&lt;hasText val=&quot;1&quot;/&gt;&lt;paraId val=&quot;7&quot;/&gt;&lt;/Image&gt;&lt;/TextEffect&gt;"/>
</p:tagLst>
</file>

<file path=ppt/tags/tag209.xml><?xml version="1.0" encoding="utf-8"?>
<p:tagLst xmlns:a="http://schemas.openxmlformats.org/drawingml/2006/main" xmlns:r="http://schemas.openxmlformats.org/officeDocument/2006/relationships" xmlns:p="http://schemas.openxmlformats.org/presentationml/2006/main">
  <p:tag name="PRESENTER_SHAPEINFO" val="&lt;ThreeDShapeInfo&gt;&lt;uuid val=&quot;{A0F6B716-C643-4901-BA42-44F0CF6EB4FA}&quot;/&gt;&lt;isInvalidForFieldText val=&quot;0&quot;/&gt;&lt;Image&gt;&lt;filename val=&quot;C:\Users\JEFFKE~1\AppData\Local\Temp\PR\data\asimages\{A0F6B716-C643-4901-BA42-44F0CF6EB4FA}_32.png&quot;/&gt;&lt;left val=&quot;391&quot;/&gt;&lt;top val=&quot;50&quot;/&gt;&lt;width val=&quot;296&quot;/&gt;&lt;height val=&quot;525&quot;/&gt;&lt;hasText val=&quot;1&quot;/&gt;&lt;/Image&gt;&lt;/ThreeDShapeInfo&gt;"/>
</p:tagLst>
</file>

<file path=ppt/tags/tag21.xml><?xml version="1.0" encoding="utf-8"?>
<p:tagLst xmlns:a="http://schemas.openxmlformats.org/drawingml/2006/main" xmlns:r="http://schemas.openxmlformats.org/officeDocument/2006/relationships" xmlns:p="http://schemas.openxmlformats.org/presentationml/2006/main">
  <p:tag name="PRESENTER_SHAPEINFO" val="&lt;ThreeDShapeInfo&gt;&lt;uuid val=&quot;{7428D517-7626-4859-A755-0159626DB4BA}&quot;/&gt;&lt;isInvalidForFieldText val=&quot;0&quot;/&gt;&lt;Image&gt;&lt;filename val=&quot;C:\Users\JEFFKE~1\AppData\Local\Temp\PR\data\asimages\{7428D517-7626-4859-A755-0159626DB4BA}_MtorLt.png&quot;/&gt;&lt;left val=&quot;605&quot;/&gt;&lt;top val=&quot;379&quot;/&gt;&lt;width val=&quot;25&quot;/&gt;&lt;height val=&quot;25&quot;/&gt;&lt;hasText val=&quot;1&quot;/&gt;&lt;/Image&gt;&lt;/ThreeDShapeInfo&gt;"/>
</p:tagLst>
</file>

<file path=ppt/tags/tag210.xml><?xml version="1.0" encoding="utf-8"?>
<p:tagLst xmlns:a="http://schemas.openxmlformats.org/drawingml/2006/main" xmlns:r="http://schemas.openxmlformats.org/officeDocument/2006/relationships" xmlns:p="http://schemas.openxmlformats.org/presentationml/2006/main">
  <p:tag name="PRESENTER_SHAPEINFO" val="&lt;ThreeDShapeInfo&gt;&lt;uuid val=&quot;{11351032-4B0E-4D04-B1A1-36C43643175D}&quot;/&gt;&lt;isInvalidForFieldText val=&quot;0&quot;/&gt;&lt;Image&gt;&lt;filename val=&quot;C:\Users\JEFFKE~1\AppData\Local\Temp\PR\data\asimages\{11351032-4B0E-4D04-B1A1-36C43643175D}_32.png&quot;/&gt;&lt;left val=&quot;427&quot;/&gt;&lt;top val=&quot;248&quot;/&gt;&lt;width val=&quot;75&quot;/&gt;&lt;height val=&quot;74&quot;/&gt;&lt;hasText val=&quot;1&quot;/&gt;&lt;/Image&gt;&lt;/ThreeDShapeInfo&gt;"/>
</p:tagLst>
</file>

<file path=ppt/tags/tag2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29&quot;/&gt;&lt;lineCharCount val=&quot;26&quot;/&gt;&lt;lineCharCount val=&quot;15&quot;/&gt;&lt;/TableIndex&gt;&lt;/ShapeTextInfo&gt;"/>
  <p:tag name="PRESENTER_SHAPEINFO" val="&lt;ThreeDShapeInfo&gt;&lt;uuid val=&quot;{A002992B-BA7F-454E-9E14-37325BB49F07}&quot;/&gt;&lt;isInvalidForFieldText val=&quot;0&quot;/&gt;&lt;Image&gt;&lt;filename val=&quot;C:\Users\JEFFKE~1\AppData\Local\Temp\PR\data\asimages\{A002992B-BA7F-454E-9E14-37325BB49F07}_32.png&quot;/&gt;&lt;left val=&quot;241&quot;/&gt;&lt;top val=&quot;305&quot;/&gt;&lt;width val=&quot;196&quot;/&gt;&lt;height val=&quot;73&quot;/&gt;&lt;hasText val=&quot;1&quot;/&gt;&lt;/Image&gt;&lt;/ThreeDShapeInfo&gt;"/>
</p:tagLst>
</file>

<file path=ppt/tags/tag212.xml><?xml version="1.0" encoding="utf-8"?>
<p:tagLst xmlns:a="http://schemas.openxmlformats.org/drawingml/2006/main" xmlns:r="http://schemas.openxmlformats.org/officeDocument/2006/relationships" xmlns:p="http://schemas.openxmlformats.org/presentationml/2006/main">
  <p:tag name="PPSNARRATIONPROPS" val="F:\AHRQ TS E-Learning\Module 4\Narration\M4_BCraft_Slide 33 Re-Take_Jan21_2014.wav"/>
  <p:tag name="PPSNARRATION" val="33,235604703,D:\Archive\F Drive\AHRQ TS E-Learning\Module 4\TS_2016_Module_4_v7.0_pptx\Media.ppcx"/>
  <p:tag name="HTML_SHAPEINFO" val="&lt;SlideThumbPath val=&quot;Slide33.PNG&quot;/&gt;"/>
</p:tagLst>
</file>

<file path=ppt/tags/tag2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6&quot;/&gt;&lt;/TableIndex&gt;&lt;/ShapeTextInfo&gt;"/>
  <p:tag name="HTML_SHAPEINFO" val="&lt;ThreeDShapeInfo&gt;&lt;uuid val=&quot;&quot;/&gt;&lt;isInvalidForFieldText val=&quot;0&quot;/&gt;&lt;Image&gt;&lt;filename val=&quot;C:\Users\JEFFKE~1\AppData\Local\Temp\PR\data\asimages\{C203BCFA-3AF1-4E9F-8B08-B85DE17DC866}_33.png&quot;/&gt;&lt;left val=&quot;66&quot;/&gt;&lt;top val=&quot;-2&quot;/&gt;&lt;width val=&quot;644&quot;/&gt;&lt;height val=&quot;68&quot;/&gt;&lt;hasText val=&quot;1&quot;/&gt;&lt;/Image&gt;&lt;/ThreeDShapeInfo&gt;"/>
</p:tagLst>
</file>

<file path=ppt/tags/tag2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41&quot;/&gt;&lt;lineCharCount val=&quot;40&quot;/&gt;&lt;lineCharCount val=&quot;44&quot;/&gt;&lt;lineCharCount val=&quot;6&quot;/&gt;&lt;lineCharCount val=&quot;34&quot;/&gt;&lt;lineCharCount val=&quot;26&quot;/&gt;&lt;lineCharCount val=&quot;40&quot;/&gt;&lt;lineCharCount val=&quot;44&quot;/&gt;&lt;lineCharCount val=&quot;7&quot;/&gt;&lt;lineCharCount val=&quot;1&quot;/&gt;&lt;/TableIndex&gt;&lt;/ShapeTextInfo&gt;"/>
  <p:tag name="HTML_SHAPEINFO" val="&lt;TextEffect&gt;&lt;Image&gt;&lt;filename val=&quot;C:\Users\JEFFKE~1\AppData\Local\Temp\PR\data\asimages\{1498BC3F-A46A-418A-802E-03CC51D22583}_1.png_crop.png&quot;/&gt;&lt;left val=&quot;31&quot;/&gt;&lt;top val=&quot;68&quot;/&gt;&lt;width val=&quot;325&quot;/&gt;&lt;height val=&quot;17&quot;/&gt;&lt;hasText val=&quot;1&quot;/&gt;&lt;paraId val=&quot;1&quot;/&gt;&lt;/Image&gt;&lt;Image&gt;&lt;filename val=&quot;C:\Users\JEFFKE~1\AppData\Local\Temp\PR\data\asimages\{180D6B28-E069-4CE1-996B-2FE75044C95B}_1.png_crop.png&quot;/&gt;&lt;left val=&quot;39&quot;/&gt;&lt;top val=&quot;104&quot;/&gt;&lt;width val=&quot;357&quot;/&gt;&lt;height val=&quot;62&quot;/&gt;&lt;hasText val=&quot;1&quot;/&gt;&lt;paraId val=&quot;2&quot;/&gt;&lt;/Image&gt;&lt;Image&gt;&lt;filename val=&quot;C:\Users\JEFFKE~1\AppData\Local\Temp\PR\data\asimages\{ECAF1237-A186-4CCF-823A-913798061E16}_1.png_crop.png&quot;/&gt;&lt;left val=&quot;39&quot;/&gt;&lt;top val=&quot;186&quot;/&gt;&lt;width val=&quot;285&quot;/&gt;&lt;height val=&quot;41&quot;/&gt;&lt;hasText val=&quot;1&quot;/&gt;&lt;paraId val=&quot;3&quot;/&gt;&lt;/Image&gt;&lt;Image&gt;&lt;filename val=&quot;C:\Users\JEFFKE~1\AppData\Local\Temp\PR\data\asimages\{BFD5E12B-EDDD-4D73-BDA1-9F98D1E4EE7A}_1.png_crop.png&quot;/&gt;&lt;left val=&quot;39&quot;/&gt;&lt;top val=&quot;245&quot;/&gt;&lt;width val=&quot;357&quot;/&gt;&lt;height val=&quot;65&quot;/&gt;&lt;hasText val=&quot;1&quot;/&gt;&lt;paraId val=&quot;4&quot;/&gt;&lt;/Image&gt;&lt;Image&gt;&lt;filename val=&quot;C:\Users\JEFFKE~1\AppData\Local\Temp\PR\data\asimages\{BD9F301C-AA59-4679-B92F-B37913DAA192}_1.png_crop.png&quot;/&gt;&lt;left val=&quot;440&quot;/&gt;&lt;top val=&quot;377&quot;/&gt;&lt;width val=&quot;0&quot;/&gt;&lt;height val=&quot;0&quot;/&gt;&lt;hasText val=&quot;1&quot;/&gt;&lt;paraId val=&quot;5&quot;/&gt;&lt;/Image&gt;&lt;/TextEffect&gt;"/>
</p:tagLst>
</file>

<file path=ppt/tags/tag215.xml><?xml version="1.0" encoding="utf-8"?>
<p:tagLst xmlns:a="http://schemas.openxmlformats.org/drawingml/2006/main" xmlns:r="http://schemas.openxmlformats.org/officeDocument/2006/relationships" xmlns:p="http://schemas.openxmlformats.org/presentationml/2006/main">
  <p:tag name="PRESENTER_SHAPEINFO" val="&lt;ThreeDShapeInfo&gt;&lt;uuid val=&quot;{67F9BC1F-E4BC-49EE-AA62-FD2B303A925F}&quot;/&gt;&lt;isInvalidForFieldText val=&quot;0&quot;/&gt;&lt;Image&gt;&lt;filename val=&quot;C:\Users\JEFFKE~1\AppData\Local\Temp\PR\data\asimages\{67F9BC1F-E4BC-49EE-AA62-FD2B303A925F}_33.png&quot;/&gt;&lt;left val=&quot;450&quot;/&gt;&lt;top val=&quot;58&quot;/&gt;&lt;width val=&quot;231&quot;/&gt;&lt;height val=&quot;402&quot;/&gt;&lt;hasText val=&quot;1&quot;/&gt;&lt;/Image&gt;&lt;/ThreeDShapeInfo&gt;"/>
</p:tagLst>
</file>

<file path=ppt/tags/tag2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9&quot;/&gt;&lt;lineCharCount val=&quot;16&quot;/&gt;&lt;/TableIndex&gt;&lt;/ShapeTextInfo&gt;"/>
  <p:tag name="PRESENTER_SHAPEINFO" val="&lt;ThreeDShapeInfo&gt;&lt;uuid val=&quot;{9464549E-BB81-42CB-A447-4524181F8DC9}&quot;/&gt;&lt;isInvalidForFieldText val=&quot;0&quot;/&gt;&lt;Image&gt;&lt;filename val=&quot;C:\Users\JEFFKE~1\AppData\Local\Temp\PR\data\asimages\{9464549E-BB81-42CB-A447-4524181F8DC9}_33.png&quot;/&gt;&lt;left val=&quot;489&quot;/&gt;&lt;top val=&quot;297&quot;/&gt;&lt;width val=&quot;155&quot;/&gt;&lt;height val=&quot;50&quot;/&gt;&lt;hasText val=&quot;1&quot;/&gt;&lt;/Image&gt;&lt;/ThreeDShapeInfo&gt;"/>
</p:tagLst>
</file>

<file path=ppt/tags/tag217.xml><?xml version="1.0" encoding="utf-8"?>
<p:tagLst xmlns:a="http://schemas.openxmlformats.org/drawingml/2006/main" xmlns:r="http://schemas.openxmlformats.org/officeDocument/2006/relationships" xmlns:p="http://schemas.openxmlformats.org/presentationml/2006/main">
  <p:tag name="PPSNARRATIONPROPS" val="F:\AHRQ TS E-Learning\Module 4\Narration\M4_BCraft_Slide 34.wav"/>
  <p:tag name="PPSNARRATION" val="34,235604703,D:\Archive\F Drive\AHRQ TS E-Learning\Module 4\TS_2016_Module_4_v7.0_pptx\Media.ppcx"/>
  <p:tag name="HTML_SHAPEINFO" val="&lt;SlideThumbPath val=&quot;Slide34.PNG&quot;/&gt;"/>
</p:tagLst>
</file>

<file path=ppt/tags/tag2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6&quot;/&gt;&lt;/TableIndex&gt;&lt;/ShapeTextInfo&gt;"/>
  <p:tag name="HTML_SHAPEINFO" val="&lt;ThreeDShapeInfo&gt;&lt;uuid val=&quot;&quot;/&gt;&lt;isInvalidForFieldText val=&quot;0&quot;/&gt;&lt;Image&gt;&lt;filename val=&quot;C:\Users\JEFFKE~1\AppData\Local\Temp\PR\data\asimages\{D8BC3F91-A99E-41D8-8CDC-3DD4EE33AED9}_34.png&quot;/&gt;&lt;left val=&quot;66&quot;/&gt;&lt;top val=&quot;-2&quot;/&gt;&lt;width val=&quot;644&quot;/&gt;&lt;height val=&quot;68&quot;/&gt;&lt;hasText val=&quot;1&quot;/&gt;&lt;/Image&gt;&lt;/ThreeDShapeInfo&gt;"/>
</p:tagLst>
</file>

<file path=ppt/tags/tag2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quot;/&gt;&lt;/TableIndex&gt;&lt;/ShapeTextInfo&gt;"/>
  <p:tag name="HTML_SHAPEINFO" val="&lt;ThreeDShapeInfo&gt;&lt;uuid val=&quot;&quot;/&gt;&lt;isInvalidForFieldText val=&quot;0&quot;/&gt;&lt;Image&gt;&lt;filename val=&quot;C:\Users\JEFFKE~1\AppData\Local\Temp\PR\data\asimages\{806968EE-91E9-4C4E-A0F6-DA20DAD45621}_34.png&quot;/&gt;&lt;left val=&quot;636&quot;/&gt;&lt;top val=&quot;514&quot;/&gt;&lt;width val=&quot;61&quot;/&gt;&lt;height val=&quot;30&quot;/&gt;&lt;hasText val=&quot;1&quot;/&gt;&lt;/Image&gt;&lt;/ThreeDShapeInfo&gt;"/>
</p:tagLst>
</file>

<file path=ppt/tags/tag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9AFECDC6-8987-4C24-B448-77C0363F4C88}&quot;/&gt;&lt;isInvalidForFieldText val=&quot;0&quot;/&gt;&lt;Image&gt;&lt;filename val=&quot;C:\Users\JEFFKE~1\AppData\Local\Temp\PR\data\asimages\{9AFECDC6-8987-4C24-B448-77C0363F4C88}_MtorLt.png&quot;/&gt;&lt;left val=&quot;498&quot;/&gt;&lt;top val=&quot;378&quot;/&gt;&lt;width val=&quot;34&quot;/&gt;&lt;height val=&quot;27&quot;/&gt;&lt;hasText val=&quot;1&quot;/&gt;&lt;/Image&gt;&lt;/ThreeDShapeInfo&gt;"/>
</p:tagLst>
</file>

<file path=ppt/tags/tag2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21&quot;/&gt;&lt;lineCharCount val=&quot;14&quot;/&gt;&lt;lineCharCount val=&quot;5&quot;/&gt;&lt;lineCharCount val=&quot;9&quot;/&gt;&lt;lineCharCount val=&quot;11&quot;/&gt;&lt;lineCharCount val=&quot;8&quot;/&gt;&lt;lineCharCount val=&quot;14&quot;/&gt;&lt;lineCharCount val=&quot;6&quot;/&gt;&lt;lineCharCount val=&quot;8&quot;/&gt;&lt;lineCharCount val=&quot;7&quot;/&gt;&lt;/TableIndex&gt;&lt;/ShapeTextInfo&gt;"/>
  <p:tag name="HTML_SHAPEINFO" val="&lt;ThreeDShapeInfo&gt;&lt;uuid val=&quot;&quot;/&gt;&lt;isInvalidForFieldText val=&quot;0&quot;/&gt;&lt;Image&gt;&lt;filename val=&quot;C:\Users\JEFFKE~1\AppData\Local\Temp\PR\data\asimages\{FB84F048-3E80-4457-AF98-3EA785E9AE01}_34.png&quot;/&gt;&lt;left val=&quot;263&quot;/&gt;&lt;top val=&quot;60&quot;/&gt;&lt;width val=&quot;228&quot;/&gt;&lt;height val=&quot;308&quot;/&gt;&lt;hasText val=&quot;1&quot;/&gt;&lt;/Image&gt;&lt;/ThreeDShapeInfo&gt;"/>
</p:tagLst>
</file>

<file path=ppt/tags/tag2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9&quot;/&gt;&lt;lineCharCount val=&quot;20&quot;/&gt;&lt;lineCharCount val=&quot;13&quot;/&gt;&lt;lineCharCount val=&quot;17&quot;/&gt;&lt;lineCharCount val=&quot;13&quot;/&gt;&lt;lineCharCount val=&quot;17&quot;/&gt;&lt;lineCharCount val=&quot;17&quot;/&gt;&lt;/TableIndex&gt;&lt;/ShapeTextInfo&gt;"/>
  <p:tag name="HTML_SHAPEINFO" val="&lt;ThreeDShapeInfo&gt;&lt;uuid val=&quot;&quot;/&gt;&lt;isInvalidForFieldText val=&quot;0&quot;/&gt;&lt;Image&gt;&lt;filename val=&quot;C:\Users\JEFFKE~1\AppData\Local\Temp\PR\data\asimages\{D87DB3F7-C2B1-4808-95BD-16E7B1F712D3}_34.png&quot;/&gt;&lt;left val=&quot;491&quot;/&gt;&lt;top val=&quot;60&quot;/&gt;&lt;width val=&quot;228&quot;/&gt;&lt;height val=&quot;308&quot;/&gt;&lt;hasText val=&quot;1&quot;/&gt;&lt;/Image&gt;&lt;/ThreeDShapeInfo&gt;"/>
</p:tagLst>
</file>

<file path=ppt/tags/tag2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7&quot;/&gt;&lt;lineCharCount val=&quot;9&quot;/&gt;&lt;lineCharCount val=&quot;33&quot;/&gt;&lt;lineCharCount val=&quot;13&quot;/&gt;&lt;lineCharCount val=&quot;28&quot;/&gt;&lt;lineCharCount val=&quot;10&quot;/&gt;&lt;lineCharCount val=&quot;14&quot;/&gt;&lt;lineCharCount val=&quot;22&quot;/&gt;&lt;lineCharCount val=&quot;12&quot;/&gt;&lt;lineCharCount val=&quot;29&quot;/&gt;&lt;lineCharCount val=&quot;9&quot;/&gt;&lt;lineCharCount val=&quot;35&quot;/&gt;&lt;lineCharCount val=&quot;15&quot;/&gt;&lt;lineCharCount val=&quot;13&quot;/&gt;&lt;lineCharCount val=&quot;8&quot;/&gt;&lt;lineCharCount val=&quot;9&quot;/&gt;&lt;lineCharCount val=&quot;26&quot;/&gt;&lt;lineCharCount val=&quot;20&quot;/&gt;&lt;/TableIndex&gt;&lt;/ShapeTextInfo&gt;"/>
  <p:tag name="HTML_SHAPEINFO" val="&lt;ThreeDShapeInfo&gt;&lt;uuid val=&quot;&quot;/&gt;&lt;isInvalidForFieldText val=&quot;0&quot;/&gt;&lt;Image&gt;&lt;filename val=&quot;C:\Users\JEFFKE~1\AppData\Local\Temp\PR\data\asimages\{A960AF4D-30D4-4674-8AA3-9D07DED77B3C}_34.png&quot;/&gt;&lt;left val=&quot;0&quot;/&gt;&lt;top val=&quot;60&quot;/&gt;&lt;width val=&quot;264&quot;/&gt;&lt;height val=&quot;311&quot;/&gt;&lt;hasText val=&quot;1&quot;/&gt;&lt;/Image&gt;&lt;/ThreeDShapeInfo&gt;"/>
</p:tagLst>
</file>

<file path=ppt/tags/tag223.xml><?xml version="1.0" encoding="utf-8"?>
<p:tagLst xmlns:a="http://schemas.openxmlformats.org/drawingml/2006/main" xmlns:r="http://schemas.openxmlformats.org/officeDocument/2006/relationships" xmlns:p="http://schemas.openxmlformats.org/presentationml/2006/main">
  <p:tag name="ARTICULATE_SLIDE_THUMBNAIL_REFRESH" val="1"/>
  <p:tag name="PPSNARRATIONPROPS" val="F:\AHRQ TS E-Learning\Module 4\Narration\M4_BCraft_Slide 35 Re-Take_Jan21_2014.wav"/>
  <p:tag name="PPSNARRATION" val="35,235604703,D:\Archive\F Drive\AHRQ TS E-Learning\Module 4\TS_2016_Module_4_v7.0_pptx\Media.ppcx"/>
  <p:tag name="HTML_SHAPEINFO" val="&lt;SlideThumbPath val=&quot;Slide35.PNG&quot;/&gt;"/>
</p:tagLst>
</file>

<file path=ppt/tags/tag2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8&quot;/&gt;&lt;/TableIndex&gt;&lt;/ShapeTextInfo&gt;"/>
  <p:tag name="HTML_SHAPEINFO" val="&lt;ThreeDShapeInfo&gt;&lt;uuid val=&quot;&quot;/&gt;&lt;isInvalidForFieldText val=&quot;0&quot;/&gt;&lt;Image&gt;&lt;filename val=&quot;C:\Users\JEFFKE~1\AppData\Local\Temp\PR\data\asimages\{06344983-EFFD-437A-94DD-D1358A9743E3}_35.png&quot;/&gt;&lt;left val=&quot;66&quot;/&gt;&lt;top val=&quot;-2&quot;/&gt;&lt;width val=&quot;644&quot;/&gt;&lt;height val=&quot;68&quot;/&gt;&lt;hasText val=&quot;1&quot;/&gt;&lt;/Image&gt;&lt;/ThreeDShapeInfo&gt;"/>
</p:tagLst>
</file>

<file path=ppt/tags/tag2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44&quot;/&gt;&lt;lineCharCount val=&quot;41&quot;/&gt;&lt;lineCharCount val=&quot;44&quot;/&gt;&lt;lineCharCount val=&quot;46&quot;/&gt;&lt;lineCharCount val=&quot;12&quot;/&gt;&lt;lineCharCount val=&quot;50&quot;/&gt;&lt;lineCharCount val=&quot;48&quot;/&gt;&lt;lineCharCount val=&quot;18&quot;/&gt;&lt;/TableIndex&gt;&lt;/ShapeTextInfo&gt;"/>
  <p:tag name="HTML_SHAPEINFO" val="&lt;TextEffect&gt;&lt;Image&gt;&lt;filename val=&quot;C:\Users\JEFFKE~1\AppData\Local\Temp\PR\data\asimages\{D201ACE3-5BD4-4116-B8E0-88C824A15E2F}_1.png_crop.png&quot;/&gt;&lt;left val=&quot;21&quot;/&gt;&lt;top val=&quot;68&quot;/&gt;&lt;width val=&quot;360&quot;/&gt;&lt;height val=&quot;17&quot;/&gt;&lt;hasText val=&quot;1&quot;/&gt;&lt;paraId val=&quot;1&quot;/&gt;&lt;/Image&gt;&lt;Image&gt;&lt;filename val=&quot;C:\Users\JEFFKE~1\AppData\Local\Temp\PR\data\asimages\{D4A1BEE0-039F-4FC9-A7EA-A7C64B9ADE77}_1.png_crop.png&quot;/&gt;&lt;left val=&quot;31&quot;/&gt;&lt;top val=&quot;102&quot;/&gt;&lt;width val=&quot;351&quot;/&gt;&lt;height val=&quot;37&quot;/&gt;&lt;hasText val=&quot;1&quot;/&gt;&lt;paraId val=&quot;2&quot;/&gt;&lt;/Image&gt;&lt;Image&gt;&lt;filename val=&quot;C:\Users\JEFFKE~1\AppData\Local\Temp\PR\data\asimages\{987AD766-D6B5-4914-9F15-1C7E3F287AA0}_1.png_crop.png&quot;/&gt;&lt;left val=&quot;31&quot;/&gt;&lt;top val=&quot;149&quot;/&gt;&lt;width val=&quot;341&quot;/&gt;&lt;height val=&quot;37&quot;/&gt;&lt;hasText val=&quot;1&quot;/&gt;&lt;paraId val=&quot;3&quot;/&gt;&lt;/Image&gt;&lt;Image&gt;&lt;filename val=&quot;C:\Users\JEFFKE~1\AppData\Local\Temp\PR\data\asimages\{9B379B38-2232-463C-96F2-3CE5D860B2C8}_1.png_crop.png&quot;/&gt;&lt;left val=&quot;31&quot;/&gt;&lt;top val=&quot;196&quot;/&gt;&lt;width val=&quot;354&quot;/&gt;&lt;height val=&quot;56&quot;/&gt;&lt;hasText val=&quot;1&quot;/&gt;&lt;paraId val=&quot;4&quot;/&gt;&lt;/Image&gt;&lt;/TextEffect&gt;"/>
</p:tagLst>
</file>

<file path=ppt/tags/tag226.xml><?xml version="1.0" encoding="utf-8"?>
<p:tagLst xmlns:a="http://schemas.openxmlformats.org/drawingml/2006/main" xmlns:r="http://schemas.openxmlformats.org/officeDocument/2006/relationships" xmlns:p="http://schemas.openxmlformats.org/presentationml/2006/main">
  <p:tag name="PRESENTER_SHAPEINFO" val="&lt;ThreeDShapeInfo&gt;&lt;uuid val=&quot;{18197690-8ACA-4C93-AF9E-B487DC0BFC25}&quot;/&gt;&lt;isInvalidForFieldText val=&quot;0&quot;/&gt;&lt;Image&gt;&lt;filename val=&quot;C:\Users\JEFFKE~1\AppData\Local\Temp\PR\data\asimages\{18197690-8ACA-4C93-AF9E-B487DC0BFC25}_35.png&quot;/&gt;&lt;left val=&quot;462&quot;/&gt;&lt;top val=&quot;62&quot;/&gt;&lt;width val=&quot;241&quot;/&gt;&lt;height val=&quot;220&quot;/&gt;&lt;hasText val=&quot;1&quot;/&gt;&lt;/Image&gt;&lt;/ThreeDShapeInfo&gt;"/>
</p:tagLst>
</file>

<file path=ppt/tags/tag227.xml><?xml version="1.0" encoding="utf-8"?>
<p:tagLst xmlns:a="http://schemas.openxmlformats.org/drawingml/2006/main" xmlns:r="http://schemas.openxmlformats.org/officeDocument/2006/relationships" xmlns:p="http://schemas.openxmlformats.org/presentationml/2006/main">
  <p:tag name="PRESENTER_SHAPEINFO" val="&lt;ThreeDShapeInfo&gt;&lt;uuid val=&quot;{9DE0BDB8-AE1B-4909-8634-A69B2E0308E3}&quot;/&gt;&lt;isInvalidForFieldText val=&quot;0&quot;/&gt;&lt;Image&gt;&lt;filename val=&quot;C:\Users\JEFFKE~1\AppData\Local\Temp\PR\data\asimages\{9DE0BDB8-AE1B-4909-8634-A69B2E0308E3}_35.png&quot;/&gt;&lt;left val=&quot;385&quot;/&gt;&lt;top val=&quot;254&quot;/&gt;&lt;width val=&quot;66&quot;/&gt;&lt;height val=&quot;66&quot;/&gt;&lt;hasText val=&quot;1&quot;/&gt;&lt;/Image&gt;&lt;/ThreeDShapeInfo&gt;"/>
</p:tagLst>
</file>

<file path=ppt/tags/tag2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38&quot;/&gt;&lt;lineCharCount val=&quot;40&quot;/&gt;&lt;lineCharCount val=&quot;21&quot;/&gt;&lt;/TableIndex&gt;&lt;/ShapeTextInfo&gt;"/>
  <p:tag name="PRESENTER_SHAPEINFO" val="&lt;ThreeDShapeInfo&gt;&lt;uuid val=&quot;{0A331DA4-9C4D-4B4E-8D0F-7206CEA6CFD1}&quot;/&gt;&lt;isInvalidForFieldText val=&quot;0&quot;/&gt;&lt;Image&gt;&lt;filename val=&quot;C:\Users\JEFFKE~1\AppData\Local\Temp\PR\data\asimages\{0A331DA4-9C4D-4B4E-8D0F-7206CEA6CFD1}_35.png&quot;/&gt;&lt;left val=&quot;94&quot;/&gt;&lt;top val=&quot;308&quot;/&gt;&lt;width val=&quot;303&quot;/&gt;&lt;height val=&quot;74&quot;/&gt;&lt;hasText val=&quot;1&quot;/&gt;&lt;/Image&gt;&lt;/ThreeDShapeInfo&gt;"/>
</p:tagLst>
</file>

<file path=ppt/tags/tag229.xml><?xml version="1.0" encoding="utf-8"?>
<p:tagLst xmlns:a="http://schemas.openxmlformats.org/drawingml/2006/main" xmlns:r="http://schemas.openxmlformats.org/officeDocument/2006/relationships" xmlns:p="http://schemas.openxmlformats.org/presentationml/2006/main">
  <p:tag name="PPSNARRATIONPROPS" val="F:\AHRQ TS E-Learning\Module 4\Narration\M4_BCraft_Slide 36.wav"/>
  <p:tag name="PPSNARRATION" val="36,235604703,D:\Archive\F Drive\AHRQ TS E-Learning\Module 4\TS_2016_Module_4_v7.0_pptx\Media.ppcx"/>
  <p:tag name="HTML_SHAPEINFO" val="&lt;SlideThumbPath val=&quot;Slide36.PNG&quot;/&gt;"/>
</p:tagLst>
</file>

<file path=ppt/tags/tag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D6BB5203-C8E6-4D8A-88CA-69A9040A3120}&quot;/&gt;&lt;isInvalidForFieldText val=&quot;0&quot;/&gt;&lt;Image&gt;&lt;filename val=&quot;C:\Users\JEFFKE~1\AppData\Local\Temp\PR\data\asimages\{D6BB5203-C8E6-4D8A-88CA-69A9040A3120}_MtorLt.png&quot;/&gt;&lt;left val=&quot;601&quot;/&gt;&lt;top val=&quot;378&quot;/&gt;&lt;width val=&quot;34&quot;/&gt;&lt;height val=&quot;27&quot;/&gt;&lt;hasText val=&quot;1&quot;/&gt;&lt;/Image&gt;&lt;/ThreeDShapeInfo&gt;"/>
</p:tagLst>
</file>

<file path=ppt/tags/tag2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6&quot;/&gt;&lt;/TableIndex&gt;&lt;/ShapeTextInfo&gt;"/>
  <p:tag name="HTML_SHAPEINFO" val="&lt;ThreeDShapeInfo&gt;&lt;uuid val=&quot;&quot;/&gt;&lt;isInvalidForFieldText val=&quot;0&quot;/&gt;&lt;Image&gt;&lt;filename val=&quot;C:\Users\JEFFKE~1\AppData\Local\Temp\PR\data\asimages\{F180338F-FD22-4350-B0DE-BA9EDD54A10A}_36.png&quot;/&gt;&lt;left val=&quot;66&quot;/&gt;&lt;top val=&quot;-2&quot;/&gt;&lt;width val=&quot;644&quot;/&gt;&lt;height val=&quot;68&quot;/&gt;&lt;hasText val=&quot;1&quot;/&gt;&lt;/Image&gt;&lt;/ThreeDShapeInfo&gt;"/>
</p:tagLst>
</file>

<file path=ppt/tags/tag2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2&quot;/&gt;&lt;lineCharCount val=&quot;31&quot;/&gt;&lt;lineCharCount val=&quot;37&quot;/&gt;&lt;lineCharCount val=&quot;23&quot;/&gt;&lt;lineCharCount val=&quot;33&quot;/&gt;&lt;lineCharCount val=&quot;8&quot;/&gt;&lt;lineCharCount val=&quot;36&quot;/&gt;&lt;lineCharCount val=&quot;27&quot;/&gt;&lt;lineCharCount val=&quot;38&quot;/&gt;&lt;lineCharCount val=&quot;31&quot;/&gt;&lt;lineCharCount val=&quot;9&quot;/&gt;&lt;lineCharCount val=&quot;37&quot;/&gt;&lt;lineCharCount val=&quot;27&quot;/&gt;&lt;/TableIndex&gt;&lt;/ShapeTextInfo&gt;"/>
  <p:tag name="HTML_SHAPEINFO" val="&lt;TextEffect&gt;&lt;Image&gt;&lt;filename val=&quot;C:\Users\JEFFKE~1\AppData\Local\Temp\PR\data\asimages\{E1CE5E0C-D28A-488B-B86B-5D9349C9A33B}_1.png_crop.png&quot;/&gt;&lt;left val=&quot;22&quot;/&gt;&lt;top val=&quot;64&quot;/&gt;&lt;width val=&quot;229&quot;/&gt;&lt;height val=&quot;16&quot;/&gt;&lt;hasText val=&quot;1&quot;/&gt;&lt;paraId val=&quot;1&quot;/&gt;&lt;/Image&gt;&lt;Image&gt;&lt;filename val=&quot;C:\Users\JEFFKE~1\AppData\Local\Temp\PR\data\asimages\{0C5D2D2E-CD61-42D7-92D9-5BF3DE7CA403}_1.png_crop.png&quot;/&gt;&lt;left val=&quot;31&quot;/&gt;&lt;top val=&quot;99&quot;/&gt;&lt;width val=&quot;305&quot;/&gt;&lt;height val=&quot;34&quot;/&gt;&lt;hasText val=&quot;1&quot;/&gt;&lt;paraId val=&quot;2&quot;/&gt;&lt;/Image&gt;&lt;Image&gt;&lt;filename val=&quot;C:\Users\JEFFKE~1\AppData\Local\Temp\PR\data\asimages\{49124D2C-6050-4544-8FBF-96EF4E45771E}_1.png_crop.png&quot;/&gt;&lt;left val=&quot;31&quot;/&gt;&lt;top val=&quot;152&quot;/&gt;&lt;width val=&quot;256&quot;/&gt;&lt;height val=&quot;31&quot;/&gt;&lt;hasText val=&quot;1&quot;/&gt;&lt;paraId val=&quot;3&quot;/&gt;&lt;/Image&gt;&lt;Image&gt;&lt;filename val=&quot;C:\Users\JEFFKE~1\AppData\Local\Temp\PR\data\asimages\{D4C74DDC-308D-42A7-B1C2-5DE47C961B3E}_1.png_crop.png&quot;/&gt;&lt;left val=&quot;31&quot;/&gt;&lt;top val=&quot;205&quot;/&gt;&lt;width val=&quot;272&quot;/&gt;&lt;height val=&quot;34&quot;/&gt;&lt;hasText val=&quot;1&quot;/&gt;&lt;paraId val=&quot;4&quot;/&gt;&lt;/Image&gt;&lt;Image&gt;&lt;filename val=&quot;C:\Users\JEFFKE~1\AppData\Local\Temp\PR\data\asimages\{E3066AD3-FB23-4B8B-8A7F-C848157381BC}_1.png_crop.png&quot;/&gt;&lt;left val=&quot;31&quot;/&gt;&lt;top val=&quot;258&quot;/&gt;&lt;width val=&quot;298&quot;/&gt;&lt;height val=&quot;49&quot;/&gt;&lt;hasText val=&quot;1&quot;/&gt;&lt;paraId val=&quot;5&quot;/&gt;&lt;/Image&gt;&lt;Image&gt;&lt;filename val=&quot;C:\Users\JEFFKE~1\AppData\Local\Temp\PR\data\asimages\{A06B5A7D-CB8C-4F74-9F1B-87961C98F6A8}_1.png_crop.png&quot;/&gt;&lt;left val=&quot;31&quot;/&gt;&lt;top val=&quot;330&quot;/&gt;&lt;width val=&quot;290&quot;/&gt;&lt;height val=&quot;34&quot;/&gt;&lt;hasText val=&quot;1&quot;/&gt;&lt;paraId val=&quot;6&quot;/&gt;&lt;/Image&gt;&lt;/TextEffect&gt;"/>
</p:tagLst>
</file>

<file path=ppt/tags/tag232.xml><?xml version="1.0" encoding="utf-8"?>
<p:tagLst xmlns:a="http://schemas.openxmlformats.org/drawingml/2006/main" xmlns:r="http://schemas.openxmlformats.org/officeDocument/2006/relationships" xmlns:p="http://schemas.openxmlformats.org/presentationml/2006/main">
  <p:tag name="PRESENTER_SHAPEINFO" val="&lt;ThreeDShapeInfo&gt;&lt;uuid val=&quot;{83F82A82-6C8A-4731-9EDD-B25D4FF1FA6E}&quot;/&gt;&lt;isInvalidForFieldText val=&quot;0&quot;/&gt;&lt;Image&gt;&lt;filename val=&quot;C:\Users\JEFFKE~1\AppData\Local\Temp\PR\data\asimages\{83F82A82-6C8A-4731-9EDD-B25D4FF1FA6E}_36.png&quot;/&gt;&lt;left val=&quot;355&quot;/&gt;&lt;top val=&quot;95&quot;/&gt;&lt;width val=&quot;338&quot;/&gt;&lt;height val=&quot;240&quot;/&gt;&lt;hasText val=&quot;1&quot;/&gt;&lt;/Image&gt;&lt;/ThreeDShapeInfo&gt;"/>
</p:tagLst>
</file>

<file path=ppt/tags/tag233.xml><?xml version="1.0" encoding="utf-8"?>
<p:tagLst xmlns:a="http://schemas.openxmlformats.org/drawingml/2006/main" xmlns:r="http://schemas.openxmlformats.org/officeDocument/2006/relationships" xmlns:p="http://schemas.openxmlformats.org/presentationml/2006/main">
  <p:tag name="PPSNARRATIONPROPS" val="F:\AHRQ TS E-Learning\Module 4\Narration\M4_BCraft_Slide 37.wav"/>
  <p:tag name="PPSNARRATION" val="37,235604703,D:\Archive\F Drive\AHRQ TS E-Learning\Module 4\TS_2016_Module_4_v7.0_pptx\Media.ppcx"/>
  <p:tag name="HTML_SHAPEINFO" val="&lt;SlideThumbPath val=&quot;Slide37.PNG&quot;/&gt;"/>
</p:tagLst>
</file>

<file path=ppt/tags/tag2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9&quot;/&gt;&lt;/TableIndex&gt;&lt;/ShapeTextInfo&gt;"/>
  <p:tag name="HTML_SHAPEINFO" val="&lt;ThreeDShapeInfo&gt;&lt;uuid val=&quot;&quot;/&gt;&lt;isInvalidForFieldText val=&quot;0&quot;/&gt;&lt;Image&gt;&lt;filename val=&quot;C:\Users\JEFFKE~1\AppData\Local\Temp\PR\data\asimages\{E9F00D95-DF38-46A6-8FC3-709F2E384AA7}_37.png&quot;/&gt;&lt;left val=&quot;66&quot;/&gt;&lt;top val=&quot;-2&quot;/&gt;&lt;width val=&quot;644&quot;/&gt;&lt;height val=&quot;68&quot;/&gt;&lt;hasText val=&quot;1&quot;/&gt;&lt;/Image&gt;&lt;/ThreeDShapeInfo&gt;"/>
</p:tagLst>
</file>

<file path=ppt/tags/tag2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46&quot;/&gt;&lt;lineCharCount val=&quot;30&quot;/&gt;&lt;lineCharCount val=&quot;36&quot;/&gt;&lt;lineCharCount val=&quot;38&quot;/&gt;&lt;lineCharCount val=&quot;38&quot;/&gt;&lt;lineCharCount val=&quot;43&quot;/&gt;&lt;lineCharCount val=&quot;47&quot;/&gt;&lt;lineCharCount val=&quot;40&quot;/&gt;&lt;/TableIndex&gt;&lt;/ShapeTextInfo&gt;"/>
  <p:tag name="HTML_SHAPEINFO" val="&lt;TextEffect&gt;&lt;Image&gt;&lt;filename val=&quot;C:\Users\JEFFKE~1\AppData\Local\Temp\PR\data\asimages\{036F3F9C-AE49-4180-865C-97D5540B83BB}_1.png_crop.png&quot;/&gt;&lt;left val=&quot;21&quot;/&gt;&lt;top val=&quot;68&quot;/&gt;&lt;width val=&quot;390&quot;/&gt;&lt;height val=&quot;38&quot;/&gt;&lt;hasText val=&quot;1&quot;/&gt;&lt;paraId val=&quot;1&quot;/&gt;&lt;/Image&gt;&lt;Image&gt;&lt;filename val=&quot;C:\Users\JEFFKE~1\AppData\Local\Temp\PR\data\asimages\{690BE49A-F54A-4604-97C8-9A7BE7BE6D8F}_1.png_crop.png&quot;/&gt;&lt;left val=&quot;21&quot;/&gt;&lt;top val=&quot;140&quot;/&gt;&lt;width val=&quot;358&quot;/&gt;&lt;height val=&quot;89&quot;/&gt;&lt;hasText val=&quot;1&quot;/&gt;&lt;paraId val=&quot;2&quot;/&gt;&lt;/Image&gt;&lt;Image&gt;&lt;filename val=&quot;C:\Users\JEFFKE~1\AppData\Local\Temp\PR\data\asimages\{80B62096-8F19-48FE-9B1C-FCABB1C0AB51}_1.png_crop.png&quot;/&gt;&lt;left val=&quot;23&quot;/&gt;&lt;top val=&quot;276&quot;/&gt;&lt;width val=&quot;307&quot;/&gt;&lt;height val=&quot;41&quot;/&gt;&lt;hasText val=&quot;1&quot;/&gt;&lt;paraId val=&quot;3&quot;/&gt;&lt;/Image&gt;&lt;/TextEffect&gt;"/>
</p:tagLst>
</file>

<file path=ppt/tags/tag2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 name="HTML_SHAPEINFO" val="&lt;ThreeDShapeInfo&gt;&lt;uuid val=&quot;&quot;/&gt;&lt;isInvalidForFieldText val=&quot;0&quot;/&gt;&lt;Image&gt;&lt;filename val=&quot;C:\Users\JEFFKE~1\AppData\Local\Temp\PR\data\asimages\{F12FF65C-317A-49D1-826F-32D0B2CC0EFB}_37.png&quot;/&gt;&lt;left val=&quot;579&quot;/&gt;&lt;top val=&quot;126&quot;/&gt;&lt;width val=&quot;72&quot;/&gt;&lt;height val=&quot;30&quot;/&gt;&lt;hasText val=&quot;1&quot;/&gt;&lt;/Image&gt;&lt;/ThreeDShapeInfo&gt;"/>
</p:tagLst>
</file>

<file path=ppt/tags/tag2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 name="HTML_SHAPEINFO" val="&lt;ThreeDShapeInfo&gt;&lt;uuid val=&quot;&quot;/&gt;&lt;isInvalidForFieldText val=&quot;0&quot;/&gt;&lt;Image&gt;&lt;filename val=&quot;C:\Users\JEFFKE~1\AppData\Local\Temp\PR\data\asimages\{AF9CC46C-FAC0-441C-9167-3201FA5A60AC}_37.png&quot;/&gt;&lt;left val=&quot;566&quot;/&gt;&lt;top val=&quot;221&quot;/&gt;&lt;width val=&quot;69&quot;/&gt;&lt;height val=&quot;30&quot;/&gt;&lt;hasText val=&quot;1&quot;/&gt;&lt;/Image&gt;&lt;/ThreeDShapeInfo&gt;"/>
</p:tagLst>
</file>

<file path=ppt/tags/tag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5110912F-9A1D-46FB-A797-AD8C1E91E260}&quot;/&gt;&lt;isInvalidForFieldText val=&quot;0&quot;/&gt;&lt;Image&gt;&lt;filename val=&quot;C:\Users\JEFFKE~1\AppData\Local\Temp\PR\data\asimages\{5110912F-9A1D-46FB-A797-AD8C1E91E260}_MtorLt.png&quot;/&gt;&lt;left val=&quot;-3&quot;/&gt;&lt;top val=&quot;382&quot;/&gt;&lt;width val=&quot;727&quot;/&gt;&lt;height val=&quot;27&quot;/&gt;&lt;hasText val=&quot;1&quot;/&gt;&lt;/Image&gt;&lt;/ThreeDShapeInfo&gt;"/>
</p:tagLst>
</file>

<file path=ppt/tags/tag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 name="HTML_SHAPEINFO" val="&lt;ThreeDShapeInfo&gt;&lt;uuid val=&quot;&quot;/&gt;&lt;isInvalidForFieldText val=&quot;0&quot;/&gt;&lt;Image&gt;&lt;filename val=&quot;C:\Users\JEFFKE~1\AppData\Local\Temp\PR\data\asimages\{20740CCF-AD31-4DDD-942A-192897C8688D}_4.png&quot;/&gt;&lt;left val=&quot;11&quot;/&gt;&lt;top val=&quot;381&quot;/&gt;&lt;width val=&quot;395&quot;/&gt;&lt;height val=&quot;30&quot;/&gt;&lt;hasText val=&quot;1&quot;/&gt;&lt;/Image&gt;&lt;/ThreeDShapeInfo&gt;"/>
</p:tagLst>
</file>

<file path=ppt/tags/tag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 name="HTML_SHAPEINFO" val="&lt;ThreeDShapeInfo&gt;&lt;uuid val=&quot;&quot;/&gt;&lt;isInvalidForFieldText val=&quot;0&quot;/&gt;&lt;Image&gt;&lt;filename val=&quot;C:\Users\JEFFKE~1\AppData\Local\Temp\PR\data\asimages\{86A50D45-BE7F-4ECE-B6B7-3D67381CC27E}_4.png&quot;/&gt;&lt;left val=&quot;642&quot;/&gt;&lt;top val=&quot;384&quot;/&gt;&lt;width val=&quot;65&quot;/&gt;&lt;height val=&quot;23&quot;/&gt;&lt;hasText val=&quot;1&quot;/&gt;&lt;/Image&gt;&lt;/ThreeDShapeInfo&gt;"/>
</p:tagLst>
</file>

<file path=ppt/tags/tag35.xml><?xml version="1.0" encoding="utf-8"?>
<p:tagLst xmlns:a="http://schemas.openxmlformats.org/drawingml/2006/main" xmlns:r="http://schemas.openxmlformats.org/officeDocument/2006/relationships" xmlns:p="http://schemas.openxmlformats.org/presentationml/2006/main">
  <p:tag name="PRESENTER_SHAPEINFO" val="&lt;ThreeDShapeInfo&gt;&lt;uuid val=&quot;{0220D0CE-046B-4C2C-B389-CBBAD40E147B}&quot;/&gt;&lt;isInvalidForFieldText val=&quot;0&quot;/&gt;&lt;Image&gt;&lt;filename val=&quot;C:\Users\JEFFKE~1\AppData\Local\Temp\PR\data\asimages\{0220D0CE-046B-4C2C-B389-CBBAD40E147B}_MtorLt.png&quot;/&gt;&lt;left val=&quot;-4&quot;/&gt;&lt;top val=&quot;0&quot;/&gt;&lt;width val=&quot;83&quot;/&gt;&lt;height val=&quot;55&quot;/&gt;&lt;hasText val=&quot;1&quot;/&gt;&lt;/Image&gt;&lt;/ThreeDShapeInfo&gt;"/>
</p:tagLst>
</file>

<file path=ppt/tags/tag36.xml><?xml version="1.0" encoding="utf-8"?>
<p:tagLst xmlns:a="http://schemas.openxmlformats.org/drawingml/2006/main" xmlns:r="http://schemas.openxmlformats.org/officeDocument/2006/relationships" xmlns:p="http://schemas.openxmlformats.org/presentationml/2006/main">
  <p:tag name="PRESENTER_SHAPEINFO" val="&lt;ThreeDShapeInfo&gt;&lt;uuid val=&quot;{63307228-8F07-4812-90D8-2470DA84E7A7}&quot;/&gt;&lt;isInvalidForFieldText val=&quot;0&quot;/&gt;&lt;Image&gt;&lt;filename val=&quot;C:\Users\JEFFKE~1\AppData\Local\Temp\PR\data\asimages\{63307228-8F07-4812-90D8-2470DA84E7A7}_MtorLt.png&quot;/&gt;&lt;left val=&quot;494&quot;/&gt;&lt;top val=&quot;377&quot;/&gt;&lt;width val=&quot;42&quot;/&gt;&lt;height val=&quot;35&quot;/&gt;&lt;hasText val=&quot;1&quot;/&gt;&lt;/Image&gt;&lt;/ThreeDShapeInfo&gt;"/>
</p:tagLst>
</file>

<file path=ppt/tags/tag37.xml><?xml version="1.0" encoding="utf-8"?>
<p:tagLst xmlns:a="http://schemas.openxmlformats.org/drawingml/2006/main" xmlns:r="http://schemas.openxmlformats.org/officeDocument/2006/relationships" xmlns:p="http://schemas.openxmlformats.org/presentationml/2006/main">
  <p:tag name="PRESENTER_SHAPEINFO" val="&lt;ThreeDShapeInfo&gt;&lt;uuid val=&quot;{789C9CBE-2AA4-459F-9933-A6A4279A7EAA}&quot;/&gt;&lt;isInvalidForFieldText val=&quot;0&quot;/&gt;&lt;Image&gt;&lt;filename val=&quot;C:\Users\JEFFKE~1\AppData\Local\Temp\PR\data\asimages\{789C9CBE-2AA4-459F-9933-A6A4279A7EAA}_MtorLt.png&quot;/&gt;&lt;left val=&quot;597&quot;/&gt;&lt;top val=&quot;377&quot;/&gt;&lt;width val=&quot;42&quot;/&gt;&lt;height val=&quot;35&quot;/&gt;&lt;hasText val=&quot;1&quot;/&gt;&lt;/Image&gt;&lt;/ThreeDShapeInfo&gt;"/>
</p:tagLst>
</file>

<file path=ppt/tags/tag38.xml><?xml version="1.0" encoding="utf-8"?>
<p:tagLst xmlns:a="http://schemas.openxmlformats.org/drawingml/2006/main" xmlns:r="http://schemas.openxmlformats.org/officeDocument/2006/relationships" xmlns:p="http://schemas.openxmlformats.org/presentationml/2006/main">
  <p:tag name="PRESENTER_SHAPEINFO" val="&lt;ThreeDShapeInfo&gt;&lt;uuid val=&quot;{E58C952C-4E3D-490A-A63F-97B18C507D74}&quot;/&gt;&lt;isInvalidForFieldText val=&quot;0&quot;/&gt;&lt;Image&gt;&lt;filename val=&quot;C:\Users\JEFFKE~1\AppData\Local\Temp\PR\data\asimages\{E58C952C-4E3D-490A-A63F-97B18C507D74}_MtorLt.png&quot;/&gt;&lt;left val=&quot;503&quot;/&gt;&lt;top val=&quot;379&quot;/&gt;&lt;width val=&quot;25&quot;/&gt;&lt;height val=&quot;25&quot;/&gt;&lt;hasText val=&quot;1&quot;/&gt;&lt;/Image&gt;&lt;/ThreeDShapeInfo&gt;"/>
</p:tagLst>
</file>

<file path=ppt/tags/tag39.xml><?xml version="1.0" encoding="utf-8"?>
<p:tagLst xmlns:a="http://schemas.openxmlformats.org/drawingml/2006/main" xmlns:r="http://schemas.openxmlformats.org/officeDocument/2006/relationships" xmlns:p="http://schemas.openxmlformats.org/presentationml/2006/main">
  <p:tag name="PRESENTER_SHAPEINFO" val="&lt;ThreeDShapeInfo&gt;&lt;uuid val=&quot;{47B59E70-6A3A-4A82-A69B-4A5BC0BDC629}&quot;/&gt;&lt;isInvalidForFieldText val=&quot;0&quot;/&gt;&lt;Image&gt;&lt;filename val=&quot;C:\Users\JEFFKE~1\AppData\Local\Temp\PR\data\asimages\{47B59E70-6A3A-4A82-A69B-4A5BC0BDC629}_MtorLt.png&quot;/&gt;&lt;left val=&quot;605&quot;/&gt;&lt;top val=&quot;379&quot;/&gt;&lt;width val=&quot;25&quot;/&gt;&lt;height val=&quot;25&quot;/&gt;&lt;hasText val=&quot;1&quot;/&gt;&lt;/Image&gt;&lt;/ThreeDShape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2&quot;/&gt;&lt;/TableIndex&gt;&lt;/ShapeTextInfo&gt;"/>
</p:tagLst>
</file>

<file path=ppt/tags/tag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BB2E9D32-08D6-403D-A708-EBE915338ECB}&quot;/&gt;&lt;isInvalidForFieldText val=&quot;0&quot;/&gt;&lt;Image&gt;&lt;filename val=&quot;C:\Users\JEFFKE~1\AppData\Local\Temp\PR\data\asimages\{BB2E9D32-08D6-403D-A708-EBE915338ECB}_MtorLt.png&quot;/&gt;&lt;left val=&quot;498&quot;/&gt;&lt;top val=&quot;378&quot;/&gt;&lt;width val=&quot;34&quot;/&gt;&lt;height val=&quot;27&quot;/&gt;&lt;hasText val=&quot;1&quot;/&gt;&lt;/Image&gt;&lt;/ThreeDShapeInfo&gt;"/>
</p:tagLst>
</file>

<file path=ppt/tags/tag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C1192212-40EC-4024-AF2A-1D5929906D16}&quot;/&gt;&lt;isInvalidForFieldText val=&quot;0&quot;/&gt;&lt;Image&gt;&lt;filename val=&quot;C:\Users\JEFFKE~1\AppData\Local\Temp\PR\data\asimages\{C1192212-40EC-4024-AF2A-1D5929906D16}_MtorLt.png&quot;/&gt;&lt;left val=&quot;601&quot;/&gt;&lt;top val=&quot;378&quot;/&gt;&lt;width val=&quot;34&quot;/&gt;&lt;height val=&quot;27&quot;/&gt;&lt;hasText val=&quot;1&quot;/&gt;&lt;/Image&gt;&lt;/ThreeDShapeInfo&gt;"/>
</p:tagLst>
</file>

<file path=ppt/tags/tag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22418B76-4E0F-4FC7-9B59-4344FBD86789}&quot;/&gt;&lt;isInvalidForFieldText val=&quot;0&quot;/&gt;&lt;Image&gt;&lt;filename val=&quot;C:\Users\JEFFKE~1\AppData\Local\Temp\PR\data\asimages\{22418B76-4E0F-4FC7-9B59-4344FBD86789}_MtorLt.png&quot;/&gt;&lt;left val=&quot;-3&quot;/&gt;&lt;top val=&quot;382&quot;/&gt;&lt;width val=&quot;727&quot;/&gt;&lt;height val=&quot;27&quot;/&gt;&lt;hasText val=&quot;1&quot;/&gt;&lt;/Image&gt;&lt;/ThreeDShapeInfo&gt;"/>
</p:tagLst>
</file>

<file path=ppt/tags/tag4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8&quot;/&gt;&lt;/TableIndex&gt;&lt;/ShapeTextInfo&gt;"/>
</p:tagLst>
</file>

<file path=ppt/tags/tag5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5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 name="HTML_SHAPEINFO" val="&lt;ThreeDShapeInfo&gt;&lt;uuid val=&quot;&quot;/&gt;&lt;isInvalidForFieldText val=&quot;0&quot;/&gt;&lt;Image&gt;&lt;filename val=&quot;C:\Users\JEFFKE~1\AppData\Local\Temp\PR\data\asimages\{1E1D3043-1108-4B4D-986F-7462C32D361B}_37.png&quot;/&gt;&lt;left val=&quot;11&quot;/&gt;&lt;top val=&quot;381&quot;/&gt;&lt;width val=&quot;395&quot;/&gt;&lt;height val=&quot;30&quot;/&gt;&lt;hasText val=&quot;1&quot;/&gt;&lt;/Image&gt;&lt;/ThreeDShapeInfo&gt;"/>
</p:tagLst>
</file>

<file path=ppt/tags/tag5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 name="HTML_SHAPEINFO" val="&lt;ThreeDShapeInfo&gt;&lt;uuid val=&quot;&quot;/&gt;&lt;isInvalidForFieldText val=&quot;0&quot;/&gt;&lt;Image&gt;&lt;filename val=&quot;C:\Users\JEFFKE~1\AppData\Local\Temp\PR\data\asimages\{F3E792B0-8799-460B-A2E9-A642064BB876}_37.png&quot;/&gt;&lt;left val=&quot;642&quot;/&gt;&lt;top val=&quot;384&quot;/&gt;&lt;width val=&quot;65&quot;/&gt;&lt;height val=&quot;23&quot;/&gt;&lt;hasText val=&quot;1&quot;/&gt;&lt;/Image&gt;&lt;/ThreeDShapeInfo&gt;"/>
</p:tagLst>
</file>

<file path=ppt/tags/tag53.xml><?xml version="1.0" encoding="utf-8"?>
<p:tagLst xmlns:a="http://schemas.openxmlformats.org/drawingml/2006/main" xmlns:r="http://schemas.openxmlformats.org/officeDocument/2006/relationships" xmlns:p="http://schemas.openxmlformats.org/presentationml/2006/main">
  <p:tag name="PRESENTER_SHAPEINFO" val="&lt;ThreeDShapeInfo&gt;&lt;uuid val=&quot;{73019D78-1645-4E60-B8BF-BA425C152419}&quot;/&gt;&lt;isInvalidForFieldText val=&quot;0&quot;/&gt;&lt;Image&gt;&lt;filename val=&quot;C:\Users\JEFFKE~1\AppData\Local\Temp\PR\data\asimages\{73019D78-1645-4E60-B8BF-BA425C152419}_MtorLt.png&quot;/&gt;&lt;left val=&quot;-4&quot;/&gt;&lt;top val=&quot;0&quot;/&gt;&lt;width val=&quot;83&quot;/&gt;&lt;height val=&quot;55&quot;/&gt;&lt;hasText val=&quot;1&quot;/&gt;&lt;/Image&gt;&lt;/ThreeDShapeInfo&gt;"/>
</p:tagLst>
</file>

<file path=ppt/tags/tag54.xml><?xml version="1.0" encoding="utf-8"?>
<p:tagLst xmlns:a="http://schemas.openxmlformats.org/drawingml/2006/main" xmlns:r="http://schemas.openxmlformats.org/officeDocument/2006/relationships" xmlns:p="http://schemas.openxmlformats.org/presentationml/2006/main">
  <p:tag name="PRESENTER_SHAPEINFO" val="&lt;ThreeDShapeInfo&gt;&lt;uuid val=&quot;{512680FA-EBBC-4DF0-B95B-39D29691853F}&quot;/&gt;&lt;isInvalidForFieldText val=&quot;0&quot;/&gt;&lt;Image&gt;&lt;filename val=&quot;C:\Users\JEFFKE~1\AppData\Local\Temp\PR\data\asimages\{512680FA-EBBC-4DF0-B95B-39D29691853F}_MtorLt.png&quot;/&gt;&lt;left val=&quot;494&quot;/&gt;&lt;top val=&quot;377&quot;/&gt;&lt;width val=&quot;42&quot;/&gt;&lt;height val=&quot;35&quot;/&gt;&lt;hasText val=&quot;1&quot;/&gt;&lt;/Image&gt;&lt;/ThreeDShapeInfo&gt;"/>
</p:tagLst>
</file>

<file path=ppt/tags/tag55.xml><?xml version="1.0" encoding="utf-8"?>
<p:tagLst xmlns:a="http://schemas.openxmlformats.org/drawingml/2006/main" xmlns:r="http://schemas.openxmlformats.org/officeDocument/2006/relationships" xmlns:p="http://schemas.openxmlformats.org/presentationml/2006/main">
  <p:tag name="PRESENTER_SHAPEINFO" val="&lt;ThreeDShapeInfo&gt;&lt;uuid val=&quot;{5308FF24-7C66-4AE7-9AFF-CB7CADE7F332}&quot;/&gt;&lt;isInvalidForFieldText val=&quot;0&quot;/&gt;&lt;Image&gt;&lt;filename val=&quot;C:\Users\JEFFKE~1\AppData\Local\Temp\PR\data\asimages\{5308FF24-7C66-4AE7-9AFF-CB7CADE7F332}_MtorLt.png&quot;/&gt;&lt;left val=&quot;503&quot;/&gt;&lt;top val=&quot;379&quot;/&gt;&lt;width val=&quot;25&quot;/&gt;&lt;height val=&quot;25&quot;/&gt;&lt;hasText val=&quot;1&quot;/&gt;&lt;/Image&gt;&lt;/ThreeDShapeInfo&gt;"/>
</p:tagLst>
</file>

<file path=ppt/tags/tag5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A3F28763-4071-4BBC-BDDC-A220A12FB0FF}&quot;/&gt;&lt;isInvalidForFieldText val=&quot;0&quot;/&gt;&lt;Image&gt;&lt;filename val=&quot;C:\Users\JEFFKE~1\AppData\Local\Temp\PR\data\asimages\{A3F28763-4071-4BBC-BDDC-A220A12FB0FF}_MtorLt.png&quot;/&gt;&lt;left val=&quot;498&quot;/&gt;&lt;top val=&quot;378&quot;/&gt;&lt;width val=&quot;34&quot;/&gt;&lt;height val=&quot;27&quot;/&gt;&lt;hasText val=&quot;1&quot;/&gt;&lt;/Image&gt;&lt;/ThreeDShapeInfo&gt;"/>
</p:tagLst>
</file>

<file path=ppt/tags/tag5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Lst>
</file>

<file path=ppt/tags/tag6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1.xml><?xml version="1.0" encoding="utf-8"?>
<p:tagLst xmlns:a="http://schemas.openxmlformats.org/drawingml/2006/main" xmlns:r="http://schemas.openxmlformats.org/officeDocument/2006/relationships" xmlns:p="http://schemas.openxmlformats.org/presentationml/2006/main">
  <p:tag name="PPSNARRATIONPROPS" val="F:\AHRQ TS E-Learning\Module 4\Narration\M4_BCraft_Slide 1.wav"/>
  <p:tag name="PPSNARRATION" val="4,235604703,D:\Archive\F Drive\AHRQ TS E-Learning\Module 4\TS_2016_Module_4_v7.0_pptx\Media.ppcx"/>
  <p:tag name="HTML_SHAPEINFO" val="&lt;SlideThumbPath val=&quot;Slide1.PNG&quot;/&gt;"/>
</p:tagLst>
</file>

<file path=ppt/tags/tag6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 name="HTML_SHAPEINFO" val="&lt;ThreeDShapeInfo&gt;&lt;uuid val=&quot;&quot;/&gt;&lt;isInvalidForFieldText val=&quot;0&quot;/&gt;&lt;Image&gt;&lt;filename val=&quot;C:\Users\JEFFKE~1\AppData\Local\Temp\PR\data\asimages\{01900827-2000-484B-B5EE-BC06E0FD8E19}_1.png&quot;/&gt;&lt;left val=&quot;0&quot;/&gt;&lt;top val=&quot;188&quot;/&gt;&lt;width val=&quot;720&quot;/&gt;&lt;height val=&quot;55&quot;/&gt;&lt;hasText val=&quot;1&quot;/&gt;&lt;/Image&gt;&lt;/ThreeDShapeInfo&gt;"/>
</p:tagLst>
</file>

<file path=ppt/tags/tag6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8&quot;/&gt;&lt;/TableIndex&gt;&lt;/ShapeTextInfo&gt;"/>
  <p:tag name="HTML_SHAPEINFO" val="&lt;ThreeDShapeInfo&gt;&lt;uuid val=&quot;&quot;/&gt;&lt;isInvalidForFieldText val=&quot;0&quot;/&gt;&lt;Image&gt;&lt;filename val=&quot;C:\Users\JEFFKE~1\AppData\Local\Temp\PR\data\asimages\{C42C185E-4343-4B21-A66E-6AAFBFD40759}_1.png&quot;/&gt;&lt;left val=&quot;53&quot;/&gt;&lt;top val=&quot;155&quot;/&gt;&lt;width val=&quot;612&quot;/&gt;&lt;height val=&quot;56&quot;/&gt;&lt;hasText val=&quot;1&quot;/&gt;&lt;/Image&gt;&lt;/ThreeDShapeInfo&gt;"/>
</p:tagLst>
</file>

<file path=ppt/tags/tag6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5&quot;/&gt;&lt;/TableIndex&gt;&lt;/ShapeTextInfo&gt;"/>
  <p:tag name="HTML_SHAPEINFO" val="&lt;ThreeDShapeInfo&gt;&lt;uuid val=&quot;&quot;/&gt;&lt;isInvalidForFieldText val=&quot;0&quot;/&gt;&lt;Image&gt;&lt;filename val=&quot;C:\Users\JEFFKE~1\AppData\Local\Temp\PR\data\asimages\{669D66A0-F15C-4108-95A9-75C5FF64D729}_1.png&quot;/&gt;&lt;left val=&quot;0&quot;/&gt;&lt;top val=&quot;75&quot;/&gt;&lt;width val=&quot;720&quot;/&gt;&lt;height val=&quot;68&quot;/&gt;&lt;hasText val=&quot;1&quot;/&gt;&lt;/Image&gt;&lt;/ThreeDShapeInfo&gt;"/>
</p:tagLst>
</file>

<file path=ppt/tags/tag6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41C605AC-40B5-459B-9200-D0B6CEBC0654}&quot;/&gt;&lt;isInvalidForFieldText val=&quot;0&quot;/&gt;&lt;Image&gt;&lt;filename val=&quot;C:\Users\JEFFKE~1\AppData\Local\Temp\PR\data\asimages\{41C605AC-40B5-459B-9200-D0B6CEBC0654}_1.png&quot;/&gt;&lt;left val=&quot;603&quot;/&gt;&lt;top val=&quot;338&quot;/&gt;&lt;width val=&quot;29&quot;/&gt;&lt;height val=&quot;40&quot;/&gt;&lt;hasText val=&quot;1&quot;/&gt;&lt;/Image&gt;&lt;/ThreeDShapeInfo&gt;"/>
</p:tagLst>
</file>

<file path=ppt/tags/tag66.xml><?xml version="1.0" encoding="utf-8"?>
<p:tagLst xmlns:a="http://schemas.openxmlformats.org/drawingml/2006/main" xmlns:r="http://schemas.openxmlformats.org/officeDocument/2006/relationships" xmlns:p="http://schemas.openxmlformats.org/presentationml/2006/main">
  <p:tag name="PPSNARRATIONPROPS" val="F:\AHRQ TS E-Learning\Module 4\Narration\M4_BCraft_Slide 2 Re-Take_Jan21_2014.wav"/>
  <p:tag name="PPSNARRATION" val="1,235604703,D:\Archive\F Drive\AHRQ TS E-Learning\Module 4\TS_2016_Module_4_v7.0_pptx\Media.ppcx"/>
  <p:tag name="HTML_SHAPEINFO" val="&lt;SlideThumbPath val=&quot;Slide2.PNG&quot;/&gt;"/>
</p:tagLst>
</file>

<file path=ppt/tags/tag6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8&quot;/&gt;&lt;/TableIndex&gt;&lt;/ShapeTextInfo&gt;"/>
  <p:tag name="HTML_SHAPEINFO" val="&lt;ThreeDShapeInfo&gt;&lt;uuid val=&quot;&quot;/&gt;&lt;isInvalidForFieldText val=&quot;0&quot;/&gt;&lt;Image&gt;&lt;filename val=&quot;C:\Users\JEFFKE~1\AppData\Local\Temp\PR\data\asimages\{017A0BD3-7B6A-4270-9AB9-0684DBC20276}_2.png&quot;/&gt;&lt;left val=&quot;66&quot;/&gt;&lt;top val=&quot;-2&quot;/&gt;&lt;width val=&quot;644&quot;/&gt;&lt;height val=&quot;68&quot;/&gt;&lt;hasText val=&quot;1&quot;/&gt;&lt;/Image&gt;&lt;/ThreeDShapeInfo&gt;"/>
</p:tagLst>
</file>

<file path=ppt/tags/tag6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76&quot;/&gt;&lt;lineCharCount val=&quot;57&quot;/&gt;&lt;lineCharCount val=&quot;72&quot;/&gt;&lt;lineCharCount val=&quot;63&quot;/&gt;&lt;lineCharCount val=&quot;73&quot;/&gt;&lt;lineCharCount val=&quot;7&quot;/&gt;&lt;/TableIndex&gt;&lt;/ShapeTextInfo&gt;"/>
  <p:tag name="HTML_SHAPEINFO" val="&lt;TextEffect&gt;&lt;Image&gt;&lt;filename val=&quot;C:\Users\JEFFKE~1\AppData\Local\Temp\PR\data\asimages\{DF6758BA-CACC-44CB-B8EE-F92BC8E339F5}_1.png_crop.png&quot;/&gt;&lt;left val=&quot;21&quot;/&gt;&lt;top val=&quot;68&quot;/&gt;&lt;width val=&quot;645&quot;/&gt;&lt;height val=&quot;41&quot;/&gt;&lt;hasText val=&quot;1&quot;/&gt;&lt;paraId val=&quot;1&quot;/&gt;&lt;/Image&gt;&lt;Image&gt;&lt;filename val=&quot;C:\Users\JEFFKE~1\AppData\Local\Temp\PR\data\asimages\{24291368-3E9E-42F9-A233-E1171A8E1DE5}_1.png_crop.png&quot;/&gt;&lt;left val=&quot;21&quot;/&gt;&lt;top val=&quot;134&quot;/&gt;&lt;width val=&quot;601&quot;/&gt;&lt;height val=&quot;17&quot;/&gt;&lt;hasText val=&quot;1&quot;/&gt;&lt;paraId val=&quot;2&quot;/&gt;&lt;/Image&gt;&lt;Image&gt;&lt;filename val=&quot;C:\Users\JEFFKE~1\AppData\Local\Temp\PR\data\asimages\{1451C168-E2A8-4A63-88DB-F5C44C4D4356}_1.png_crop.png&quot;/&gt;&lt;left val=&quot;21&quot;/&gt;&lt;top val=&quot;174&quot;/&gt;&lt;width val=&quot;549&quot;/&gt;&lt;height val=&quot;17&quot;/&gt;&lt;hasText val=&quot;1&quot;/&gt;&lt;paraId val=&quot;3&quot;/&gt;&lt;/Image&gt;&lt;Image&gt;&lt;filename val=&quot;C:\Users\JEFFKE~1\AppData\Local\Temp\PR\data\asimages\{1D1B9AB4-A133-469F-8197-2F63236C7C12}_1.png_crop.png&quot;/&gt;&lt;left val=&quot;21&quot;/&gt;&lt;top val=&quot;215&quot;/&gt;&lt;width val=&quot;611&quot;/&gt;&lt;height val=&quot;38&quot;/&gt;&lt;hasText val=&quot;1&quot;/&gt;&lt;paraId val=&quot;4&quot;/&gt;&lt;/Image&gt;&lt;/TextEffect&gt;"/>
</p:tagLst>
</file>

<file path=ppt/tags/tag69.xml><?xml version="1.0" encoding="utf-8"?>
<p:tagLst xmlns:a="http://schemas.openxmlformats.org/drawingml/2006/main" xmlns:r="http://schemas.openxmlformats.org/officeDocument/2006/relationships" xmlns:p="http://schemas.openxmlformats.org/presentationml/2006/main">
  <p:tag name="PRESENTER_SHAPEINFO" val="&lt;ThreeDShapeInfo&gt;&lt;uuid val=&quot;{41E5CE97-97A6-4A05-97CB-75405EC9785D}&quot;/&gt;&lt;isInvalidForFieldText val=&quot;0&quot;/&gt;&lt;Image&gt;&lt;filename val=&quot;C:\Users\JEFFKE~1\AppData\Local\Temp\PR\data\asimages\{41E5CE97-97A6-4A05-97CB-75405EC9785D}_2.png&quot;/&gt;&lt;left val=&quot;236&quot;/&gt;&lt;top val=&quot;272&quot;/&gt;&lt;width val=&quot;275&quot;/&gt;&lt;height val=&quot;122&quot;/&gt;&lt;hasText val=&quot;1&quot;/&gt;&lt;/Image&gt;&lt;/ThreeDShapeInfo&gt;"/>
</p:tagLst>
</file>

<file path=ppt/tags/tag7.xml><?xml version="1.0" encoding="utf-8"?>
<p:tagLst xmlns:a="http://schemas.openxmlformats.org/drawingml/2006/main" xmlns:r="http://schemas.openxmlformats.org/officeDocument/2006/relationships" xmlns:p="http://schemas.openxmlformats.org/presentationml/2006/main">
  <p:tag name="PRESENTER_SHAPEINFO" val="&lt;ThreeDShapeInfo&gt;&lt;uuid val=&quot;{F2D0BDD0-F1C0-4EB9-A55F-0A827F00D9C2}&quot;/&gt;&lt;isInvalidForFieldText val=&quot;0&quot;/&gt;&lt;Image&gt;&lt;filename val=&quot;C:\Users\JEFFKE~1\AppData\Local\Temp\PR\data\asimages\{F2D0BDD0-F1C0-4EB9-A55F-0A827F00D9C2}_MtorLt.png&quot;/&gt;&lt;left val=&quot;597&quot;/&gt;&lt;top val=&quot;377&quot;/&gt;&lt;width val=&quot;42&quot;/&gt;&lt;height val=&quot;35&quot;/&gt;&lt;hasText val=&quot;1&quot;/&gt;&lt;/Image&gt;&lt;/ThreeDShapeInfo&gt;"/>
</p:tagLst>
</file>

<file path=ppt/tags/tag70.xml><?xml version="1.0" encoding="utf-8"?>
<p:tagLst xmlns:a="http://schemas.openxmlformats.org/drawingml/2006/main" xmlns:r="http://schemas.openxmlformats.org/officeDocument/2006/relationships" xmlns:p="http://schemas.openxmlformats.org/presentationml/2006/main">
  <p:tag name="PRESENTER_SHAPEINFO" val="&lt;ThreeDShapeInfo&gt;&lt;uuid val=&quot;{DB06E45A-4DE5-44C0-8F31-73A8C12229D0}&quot;/&gt;&lt;isInvalidForFieldText val=&quot;0&quot;/&gt;&lt;Image&gt;&lt;filename val=&quot;C:\Users\JEFFKE~1\AppData\Local\Temp\PR\data\asimages\{DB06E45A-4DE5-44C0-8F31-73A8C12229D0}_2.png&quot;/&gt;&lt;left val=&quot;586&quot;/&gt;&lt;top val=&quot;272&quot;/&gt;&lt;width val=&quot;120&quot;/&gt;&lt;height val=&quot;123&quot;/&gt;&lt;hasText val=&quot;1&quot;/&gt;&lt;/Image&gt;&lt;/ThreeDShapeInfo&gt;"/>
</p:tagLst>
</file>

<file path=ppt/tags/tag7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15&quot;/&gt;&lt;lineCharCount val=&quot;12&quot;/&gt;&lt;lineCharCount val=&quot;10&quot;/&gt;&lt;/TableIndex&gt;&lt;/ShapeTextInfo&gt;"/>
</p:tagLst>
</file>

<file path=ppt/tags/tag7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15&quot;/&gt;&lt;lineCharCount val=&quot;17&quot;/&gt;&lt;lineCharCount val=&quot;14&quot;/&gt;&lt;/TableIndex&gt;&lt;/ShapeTextInfo&gt;"/>
</p:tagLst>
</file>

<file path=ppt/tags/tag73.xml><?xml version="1.0" encoding="utf-8"?>
<p:tagLst xmlns:a="http://schemas.openxmlformats.org/drawingml/2006/main" xmlns:r="http://schemas.openxmlformats.org/officeDocument/2006/relationships" xmlns:p="http://schemas.openxmlformats.org/presentationml/2006/main">
  <p:tag name="PPSNARRATIONPROPS" val="F:\AHRQ TS E-Learning\Module 4\Narration\M4_BCraft_Slide 3.wav"/>
  <p:tag name="PPSNARRATION" val="2,235604703,D:\Archive\F Drive\AHRQ TS E-Learning\Module 4\TS_2016_Module_4_v7.0_pptx\Media.ppcx"/>
  <p:tag name="HTML_SHAPEINFO" val="&lt;SlideThumbPath val=&quot;Slide3.PNG&quot;/&gt;"/>
</p:tagLst>
</file>

<file path=ppt/tags/tag7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6&quot;/&gt;&lt;/TableIndex&gt;&lt;/ShapeTextInfo&gt;"/>
  <p:tag name="HTML_SHAPEINFO" val="&lt;ThreeDShapeInfo&gt;&lt;uuid val=&quot;&quot;/&gt;&lt;isInvalidForFieldText val=&quot;0&quot;/&gt;&lt;Image&gt;&lt;filename val=&quot;C:\Users\JEFFKE~1\AppData\Local\Temp\PR\data\asimages\{B7A473FD-2DF9-4EAB-A52B-6D477BF03F30}_3.png&quot;/&gt;&lt;left val=&quot;66&quot;/&gt;&lt;top val=&quot;-2&quot;/&gt;&lt;width val=&quot;644&quot;/&gt;&lt;height val=&quot;68&quot;/&gt;&lt;hasText val=&quot;1&quot;/&gt;&lt;/Image&gt;&lt;/ThreeDShapeInfo&gt;"/>
</p:tagLst>
</file>

<file path=ppt/tags/tag7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61&quot;/&gt;&lt;lineCharCount val=&quot;18&quot;/&gt;&lt;lineCharCount val=&quot;24&quot;/&gt;&lt;lineCharCount val=&quot;18&quot;/&gt;&lt;lineCharCount val=&quot;14&quot;/&gt;&lt;lineCharCount val=&quot;18&quot;/&gt;&lt;lineCharCount val=&quot;4&quot;/&gt;&lt;lineCharCount val=&quot;23&quot;/&gt;&lt;lineCharCount val=&quot;6&quot;/&gt;&lt;/TableIndex&gt;&lt;/ShapeTextInfo&gt;"/>
  <p:tag name="HTML_SHAPEINFO" val="&lt;TextEffect&gt;&lt;Image&gt;&lt;filename val=&quot;C:\Users\JEFFKE~1\AppData\Local\Temp\PR\data\asimages\{69DB3971-2218-4761-9028-187274C294F6}_1.png_crop.png&quot;/&gt;&lt;left val=&quot;22&quot;/&gt;&lt;top val=&quot;68&quot;/&gt;&lt;width val=&quot;484&quot;/&gt;&lt;height val=&quot;17&quot;/&gt;&lt;hasText val=&quot;1&quot;/&gt;&lt;paraId val=&quot;1&quot;/&gt;&lt;/Image&gt;&lt;Image&gt;&lt;filename val=&quot;C:\Users\JEFFKE~1\AppData\Local\Temp\PR\data\asimages\{BF8BB54F-8623-4DDE-8DE0-A559D0C6FFA6}_1.png_crop.png&quot;/&gt;&lt;left val=&quot;49&quot;/&gt;&lt;top val=&quot;110&quot;/&gt;&lt;width val=&quot;171&quot;/&gt;&lt;height val=&quot;14&quot;/&gt;&lt;hasText val=&quot;1&quot;/&gt;&lt;paraId val=&quot;2&quot;/&gt;&lt;/Image&gt;&lt;Image&gt;&lt;filename val=&quot;C:\Users\JEFFKE~1\AppData\Local\Temp\PR\data\asimages\{28B47F94-18E4-4715-9025-86618A4F034D}_1.png_crop.png&quot;/&gt;&lt;left val=&quot;88&quot;/&gt;&lt;top val=&quot;138&quot;/&gt;&lt;width val=&quot;244&quot;/&gt;&lt;height val=&quot;17&quot;/&gt;&lt;hasText val=&quot;1&quot;/&gt;&lt;paraId val=&quot;3&quot;/&gt;&lt;/Image&gt;&lt;Image&gt;&lt;filename val=&quot;C:\Users\JEFFKE~1\AppData\Local\Temp\PR\data\asimages\{A9D87F0D-941D-4553-99BB-15D393626DCE}_1.png_crop.png&quot;/&gt;&lt;left val=&quot;88&quot;/&gt;&lt;top val=&quot;167&quot;/&gt;&lt;width val=&quot;159&quot;/&gt;&lt;height val=&quot;17&quot;/&gt;&lt;hasText val=&quot;1&quot;/&gt;&lt;paraId val=&quot;4&quot;/&gt;&lt;/Image&gt;&lt;Image&gt;&lt;filename val=&quot;C:\Users\JEFFKE~1\AppData\Local\Temp\PR\data\asimages\{581B6018-A5BA-4D27-91FE-5E1B95C0BB82}_1.png_crop.png&quot;/&gt;&lt;left val=&quot;88&quot;/&gt;&lt;top val=&quot;196&quot;/&gt;&lt;width val=&quot;127&quot;/&gt;&lt;height val=&quot;14&quot;/&gt;&lt;hasText val=&quot;1&quot;/&gt;&lt;paraId val=&quot;5&quot;/&gt;&lt;/Image&gt;&lt;Image&gt;&lt;filename val=&quot;C:\Users\JEFFKE~1\AppData\Local\Temp\PR\data\asimages\{0B1B80C9-4441-464E-AA58-774EDF3A494D}_1.png_crop.png&quot;/&gt;&lt;left val=&quot;88&quot;/&gt;&lt;top val=&quot;225&quot;/&gt;&lt;width val=&quot;181&quot;/&gt;&lt;height val=&quot;14&quot;/&gt;&lt;hasText val=&quot;1&quot;/&gt;&lt;paraId val=&quot;6&quot;/&gt;&lt;/Image&gt;&lt;Image&gt;&lt;filename val=&quot;C:\Users\JEFFKE~1\AppData\Local\Temp\PR\data\asimages\{6EC4FFCF-7CB6-4944-9992-C34F8925531F}_1.png_crop.png&quot;/&gt;&lt;left val=&quot;49&quot;/&gt;&lt;top val=&quot;255&quot;/&gt;&lt;width val=&quot;61&quot;/&gt;&lt;height val=&quot;13&quot;/&gt;&lt;hasText val=&quot;1&quot;/&gt;&lt;paraId val=&quot;7&quot;/&gt;&lt;/Image&gt;&lt;Image&gt;&lt;filename val=&quot;C:\Users\JEFFKE~1\AppData\Local\Temp\PR\data\asimages\{EA9C199D-8684-4A6A-B320-BB29805B9FD9}_1.png_crop.png&quot;/&gt;&lt;left val=&quot;88&quot;/&gt;&lt;top val=&quot;283&quot;/&gt;&lt;width val=&quot;210&quot;/&gt;&lt;height val=&quot;14&quot;/&gt;&lt;hasText val=&quot;1&quot;/&gt;&lt;paraId val=&quot;8&quot;/&gt;&lt;/Image&gt;&lt;Image&gt;&lt;filename val=&quot;C:\Users\JEFFKE~1\AppData\Local\Temp\PR\data\asimages\{853E22F4-2F2E-4B0F-A044-1ABDE1942AC6}_1.png_crop.png&quot;/&gt;&lt;left val=&quot;88&quot;/&gt;&lt;top val=&quot;311&quot;/&gt;&lt;width val=&quot;76&quot;/&gt;&lt;height val=&quot;14&quot;/&gt;&lt;hasText val=&quot;1&quot;/&gt;&lt;paraId val=&quot;9&quot;/&gt;&lt;/Image&gt;&lt;/TextEffect&gt;"/>
</p:tagLst>
</file>

<file path=ppt/tags/tag7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35&quot;/&gt;&lt;lineCharCount val=&quot;22&quot;/&gt;&lt;/TableIndex&gt;&lt;/ShapeTextInfo&gt;"/>
  <p:tag name="PRESENTER_SHAPEINFO" val="&lt;ThreeDShapeInfo&gt;&lt;uuid val=&quot;{A51B2136-941A-4E60-A92E-84148BD49A98}&quot;/&gt;&lt;isInvalidForFieldText val=&quot;0&quot;/&gt;&lt;Image&gt;&lt;filename val=&quot;C:\Users\JEFFKE~1\AppData\Local\Temp\PR\data\asimages\{A51B2136-941A-4E60-A92E-84148BD49A98}_3.png&quot;/&gt;&lt;left val=&quot;360&quot;/&gt;&lt;top val=&quot;110&quot;/&gt;&lt;width val=&quot;310&quot;/&gt;&lt;height val=&quot;244&quot;/&gt;&lt;hasText val=&quot;1&quot;/&gt;&lt;/Image&gt;&lt;/ThreeDShapeInfo&gt;"/>
</p:tagLst>
</file>

<file path=ppt/tags/tag77.xml><?xml version="1.0" encoding="utf-8"?>
<p:tagLst xmlns:a="http://schemas.openxmlformats.org/drawingml/2006/main" xmlns:r="http://schemas.openxmlformats.org/officeDocument/2006/relationships" xmlns:p="http://schemas.openxmlformats.org/presentationml/2006/main">
  <p:tag name="PPSNARRATIONPROPS" val="F:\AHRQ TS E-Learning\Module 4\Narration\M4_BCraft_Slide 4.wav"/>
  <p:tag name="PPSNARRATION" val="3,235604703,D:\Archive\F Drive\AHRQ TS E-Learning\Module 4\TS_2016_Module_4_v7.0_pptx\Media.ppcx"/>
  <p:tag name="HTML_SHAPEINFO" val="&lt;SlideThumbPath val=&quot;Slide4.PNG&quot;/&gt;"/>
</p:tagLst>
</file>

<file path=ppt/tags/tag7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3&quot;/&gt;&lt;/TableIndex&gt;&lt;/ShapeTextInfo&gt;"/>
  <p:tag name="HTML_SHAPEINFO" val="&lt;ThreeDShapeInfo&gt;&lt;uuid val=&quot;&quot;/&gt;&lt;isInvalidForFieldText val=&quot;0&quot;/&gt;&lt;Image&gt;&lt;filename val=&quot;C:\Users\JEFFKE~1\AppData\Local\Temp\PR\data\asimages\{EA21BC21-39F6-48B7-AEEA-F6E4546B51D9}_4.png&quot;/&gt;&lt;left val=&quot;66&quot;/&gt;&lt;top val=&quot;-2&quot;/&gt;&lt;width val=&quot;644&quot;/&gt;&lt;height val=&quot;68&quot;/&gt;&lt;hasText val=&quot;1&quot;/&gt;&lt;/Image&gt;&lt;/ThreeDShapeInfo&gt;"/>
</p:tagLst>
</file>

<file path=ppt/tags/tag7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45&quot;/&gt;&lt;lineCharCount val=&quot;44&quot;/&gt;&lt;lineCharCount val=&quot;44&quot;/&gt;&lt;lineCharCount val=&quot;41&quot;/&gt;&lt;lineCharCount val=&quot;50&quot;/&gt;&lt;lineCharCount val=&quot;46&quot;/&gt;&lt;lineCharCount val=&quot;5&quot;/&gt;&lt;/TableIndex&gt;&lt;/ShapeTextInfo&gt;"/>
  <p:tag name="HTML_SHAPEINFO" val="&lt;TextEffect&gt;&lt;Image&gt;&lt;filename val=&quot;C:\Users\JEFFKE~1\AppData\Local\Temp\PR\data\asimages\{D24F6D53-989F-4985-A525-C9803167BB4D}_1.png_crop.png&quot;/&gt;&lt;left val=&quot;21&quot;/&gt;&lt;top val=&quot;68&quot;/&gt;&lt;width val=&quot;355&quot;/&gt;&lt;height val=&quot;41&quot;/&gt;&lt;hasText val=&quot;1&quot;/&gt;&lt;paraId val=&quot;1&quot;/&gt;&lt;/Image&gt;&lt;Image&gt;&lt;filename val=&quot;C:\Users\JEFFKE~1\AppData\Local\Temp\PR\data\asimages\{0132238D-7538-4293-A302-56BA6A588FC4}_1.png_crop.png&quot;/&gt;&lt;left val=&quot;23&quot;/&gt;&lt;top val=&quot;140&quot;/&gt;&lt;width val=&quot;358&quot;/&gt;&lt;height val=&quot;17&quot;/&gt;&lt;hasText val=&quot;1&quot;/&gt;&lt;paraId val=&quot;2&quot;/&gt;&lt;/Image&gt;&lt;Image&gt;&lt;filename val=&quot;C:\Users\JEFFKE~1\AppData\Local\Temp\PR\data\asimages\{2247448E-F01B-4B6A-AAD7-C5923DBAAAB8}_1.png_crop.png&quot;/&gt;&lt;left val=&quot;21&quot;/&gt;&lt;top val=&quot;186&quot;/&gt;&lt;width val=&quot;367&quot;/&gt;&lt;height val=&quot;86&quot;/&gt;&lt;hasText val=&quot;1&quot;/&gt;&lt;paraId val=&quot;3&quot;/&gt;&lt;/Image&gt;&lt;/TextEffect&gt;"/>
</p:tagLst>
</file>

<file path=ppt/tags/tag8.xml><?xml version="1.0" encoding="utf-8"?>
<p:tagLst xmlns:a="http://schemas.openxmlformats.org/drawingml/2006/main" xmlns:r="http://schemas.openxmlformats.org/officeDocument/2006/relationships" xmlns:p="http://schemas.openxmlformats.org/presentationml/2006/main">
  <p:tag name="PRESENTER_SHAPEINFO" val="&lt;ThreeDShapeInfo&gt;&lt;uuid val=&quot;{B3AFF6C5-ED48-4F25-B0DB-5DF284FA5DCD}&quot;/&gt;&lt;isInvalidForFieldText val=&quot;0&quot;/&gt;&lt;Image&gt;&lt;filename val=&quot;C:\Users\JEFFKE~1\AppData\Local\Temp\PR\data\asimages\{B3AFF6C5-ED48-4F25-B0DB-5DF284FA5DCD}_MtorLt.png&quot;/&gt;&lt;left val=&quot;605&quot;/&gt;&lt;top val=&quot;379&quot;/&gt;&lt;width val=&quot;25&quot;/&gt;&lt;height val=&quot;25&quot;/&gt;&lt;hasText val=&quot;1&quot;/&gt;&lt;/Image&gt;&lt;/ThreeDShapeInfo&gt;"/>
</p:tagLst>
</file>

<file path=ppt/tags/tag80.xml><?xml version="1.0" encoding="utf-8"?>
<p:tagLst xmlns:a="http://schemas.openxmlformats.org/drawingml/2006/main" xmlns:r="http://schemas.openxmlformats.org/officeDocument/2006/relationships" xmlns:p="http://schemas.openxmlformats.org/presentationml/2006/main">
  <p:tag name="PRESENTER_SHAPEINFO" val="&lt;ThreeDShapeInfo&gt;&lt;uuid val=&quot;{29FFE64F-CCDE-4AB7-9C30-F7A9D50EE97C}&quot;/&gt;&lt;isInvalidForFieldText val=&quot;0&quot;/&gt;&lt;Image&gt;&lt;filename val=&quot;C:\Users\JEFFKE~1\AppData\Local\Temp\PR\data\asimages\{29FFE64F-CCDE-4AB7-9C30-F7A9D50EE97C}_4.png&quot;/&gt;&lt;left val=&quot;412&quot;/&gt;&lt;top val=&quot;50&quot;/&gt;&lt;width val=&quot;251&quot;/&gt;&lt;height val=&quot;317&quot;/&gt;&lt;hasText val=&quot;1&quot;/&gt;&lt;/Image&gt;&lt;/ThreeDShapeInfo&gt;"/>
</p:tagLst>
</file>

<file path=ppt/tags/tag81.xml><?xml version="1.0" encoding="utf-8"?>
<p:tagLst xmlns:a="http://schemas.openxmlformats.org/drawingml/2006/main" xmlns:r="http://schemas.openxmlformats.org/officeDocument/2006/relationships" xmlns:p="http://schemas.openxmlformats.org/presentationml/2006/main">
  <p:tag name="PPSNARRATIONPROPS" val="F:\AHRQ TS E-Learning\Module 4\Narration\M4_BCraft_Slide 5.wav"/>
  <p:tag name="PPSNARRATION" val="5,235604703,D:\Archive\F Drive\AHRQ TS E-Learning\Module 4\TS_2016_Module_4_v7.0_pptx\Media.ppcx"/>
  <p:tag name="HTML_SHAPEINFO" val="&lt;SlideThumbPath val=&quot;Slide5.PNG&quot;/&gt;"/>
</p:tagLst>
</file>

<file path=ppt/tags/tag8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9&quot;/&gt;&lt;/TableIndex&gt;&lt;/ShapeTextInfo&gt;"/>
  <p:tag name="HTML_SHAPEINFO" val="&lt;ThreeDShapeInfo&gt;&lt;uuid val=&quot;&quot;/&gt;&lt;isInvalidForFieldText val=&quot;0&quot;/&gt;&lt;Image&gt;&lt;filename val=&quot;C:\Users\JEFFKE~1\AppData\Local\Temp\PR\data\asimages\{7CF63A1A-2F18-4697-946C-DFA092545F21}_5.png&quot;/&gt;&lt;left val=&quot;66&quot;/&gt;&lt;top val=&quot;-2&quot;/&gt;&lt;width val=&quot;644&quot;/&gt;&lt;height val=&quot;68&quot;/&gt;&lt;hasText val=&quot;1&quot;/&gt;&lt;/Image&gt;&lt;/ThreeDShapeInfo&gt;"/>
</p:tagLst>
</file>

<file path=ppt/tags/tag8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51&quot;/&gt;&lt;lineCharCount val=&quot;38&quot;/&gt;&lt;lineCharCount val=&quot;73&quot;/&gt;&lt;lineCharCount val=&quot;74&quot;/&gt;&lt;lineCharCount val=&quot;32&quot;/&gt;&lt;lineCharCount val=&quot;72&quot;/&gt;&lt;lineCharCount val=&quot;11&quot;/&gt;&lt;lineCharCount val=&quot;80&quot;/&gt;&lt;lineCharCount val=&quot;70&quot;/&gt;&lt;lineCharCount val=&quot;8&quot;/&gt;&lt;/TableIndex&gt;&lt;/ShapeTextInfo&gt;"/>
  <p:tag name="HTML_SHAPEINFO" val="&lt;TextEffect&gt;&lt;Image&gt;&lt;filename val=&quot;C:\Users\JEFFKE~1\AppData\Local\Temp\PR\data\asimages\{2A821727-9889-4CAE-ACDF-B1B702430C8D}_1.png_crop.png&quot;/&gt;&lt;left val=&quot;21&quot;/&gt;&lt;top val=&quot;66&quot;/&gt;&lt;width val=&quot;406&quot;/&gt;&lt;height val=&quot;17&quot;/&gt;&lt;hasText val=&quot;1&quot;/&gt;&lt;paraId val=&quot;1&quot;/&gt;&lt;/Image&gt;&lt;Image&gt;&lt;filename val=&quot;C:\Users\JEFFKE~1\AppData\Local\Temp\PR\data\asimages\{5988A62C-5186-4B9A-B79B-F3927FF77566}_1.png_crop.png&quot;/&gt;&lt;left val=&quot;23&quot;/&gt;&lt;top val=&quot;105&quot;/&gt;&lt;width val=&quot;303&quot;/&gt;&lt;height val=&quot;17&quot;/&gt;&lt;hasText val=&quot;1&quot;/&gt;&lt;paraId val=&quot;2&quot;/&gt;&lt;/Image&gt;&lt;Image&gt;&lt;filename val=&quot;C:\Users\JEFFKE~1\AppData\Local\Temp\PR\data\asimages\{79940E34-39CE-4D1F-8BCA-057E1662CB39}_1.png_crop.png&quot;/&gt;&lt;left val=&quot;23&quot;/&gt;&lt;top val=&quot;143&quot;/&gt;&lt;width val=&quot;592&quot;/&gt;&lt;height val=&quot;17&quot;/&gt;&lt;hasText val=&quot;1&quot;/&gt;&lt;paraId val=&quot;3&quot;/&gt;&lt;/Image&gt;&lt;Image&gt;&lt;filename val=&quot;C:\Users\JEFFKE~1\AppData\Local\Temp\PR\data\asimages\{15E9201A-CDFC-4AE3-ABBC-90A09F19734F}_1.png_crop.png&quot;/&gt;&lt;left val=&quot;30&quot;/&gt;&lt;top val=&quot;176&quot;/&gt;&lt;width val=&quot;595&quot;/&gt;&lt;height val=&quot;35&quot;/&gt;&lt;hasText val=&quot;1&quot;/&gt;&lt;paraId val=&quot;4&quot;/&gt;&lt;/Image&gt;&lt;Image&gt;&lt;filename val=&quot;C:\Users\JEFFKE~1\AppData\Local\Temp\PR\data\asimages\{7E6B88AA-7927-4402-957D-ADF19B446C0D}_1.png_crop.png&quot;/&gt;&lt;left val=&quot;30&quot;/&gt;&lt;top val=&quot;230&quot;/&gt;&lt;width val=&quot;625&quot;/&gt;&lt;height val=&quot;35&quot;/&gt;&lt;hasText val=&quot;1&quot;/&gt;&lt;paraId val=&quot;5&quot;/&gt;&lt;/Image&gt;&lt;Image&gt;&lt;filename val=&quot;C:\Users\JEFFKE~1\AppData\Local\Temp\PR\data\asimages\{6EE4B3DE-3E79-4D6F-A9D4-9C57ED13525A}_1.png_crop.png&quot;/&gt;&lt;left val=&quot;30&quot;/&gt;&lt;top val=&quot;284&quot;/&gt;&lt;width val=&quot;624&quot;/&gt;&lt;height val=&quot;17&quot;/&gt;&lt;hasText val=&quot;1&quot;/&gt;&lt;paraId val=&quot;6&quot;/&gt;&lt;/Image&gt;&lt;Image&gt;&lt;filename val=&quot;C:\Users\JEFFKE~1\AppData\Local\Temp\PR\data\asimages\{883102B1-2A04-4F9C-A484-F73CB0FA46FC}_1.png_crop.png&quot;/&gt;&lt;left val=&quot;30&quot;/&gt;&lt;top val=&quot;316&quot;/&gt;&lt;width val=&quot;572&quot;/&gt;&lt;height val=&quot;35&quot;/&gt;&lt;hasText val=&quot;1&quot;/&gt;&lt;paraId val=&quot;7&quot;/&gt;&lt;/Image&gt;&lt;/TextEffect&gt;"/>
</p:tagLst>
</file>

<file path=ppt/tags/tag8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4&quot;/&gt;&lt;lineCharCount val=&quot;13&quot;/&gt;&lt;/TableIndex&gt;&lt;/ShapeTextInfo&gt;"/>
  <p:tag name="PRESENTER_SHAPEINFO" val="&lt;ThreeDShapeInfo&gt;&lt;uuid val=&quot;{9EC07DF0-B59C-4A9F-BD48-C87E46E7A9AB}&quot;/&gt;&lt;isInvalidForFieldText val=&quot;0&quot;/&gt;&lt;Image&gt;&lt;filename val=&quot;C:\Users\JEFFKE~1\AppData\Local\Temp\PR\data\asimages\{9EC07DF0-B59C-4A9F-BD48-C87E46E7A9AB}_5.png&quot;/&gt;&lt;left val=&quot;502&quot;/&gt;&lt;top val=&quot;81&quot;/&gt;&lt;width val=&quot;155&quot;/&gt;&lt;height val=&quot;50&quot;/&gt;&lt;hasText val=&quot;1&quot;/&gt;&lt;/Image&gt;&lt;/ThreeDShapeInfo&gt;"/>
</p:tagLst>
</file>

<file path=ppt/tags/tag85.xml><?xml version="1.0" encoding="utf-8"?>
<p:tagLst xmlns:a="http://schemas.openxmlformats.org/drawingml/2006/main" xmlns:r="http://schemas.openxmlformats.org/officeDocument/2006/relationships" xmlns:p="http://schemas.openxmlformats.org/presentationml/2006/main">
  <p:tag name="PPSNARRATIONPROPS" val="F:\AHRQ TS E-Learning\Module 4\Narration\M4_BCraft_Slide 6.wav"/>
  <p:tag name="PPSNARRATION" val="6,235604703,D:\Archive\F Drive\AHRQ TS E-Learning\Module 4\TS_2016_Module_4_v7.0_pptx\Media.ppcx"/>
  <p:tag name="HTML_SHAPEINFO" val="&lt;SlideThumbPath val=&quot;Slide6.PNG&quot;/&gt;"/>
</p:tagLst>
</file>

<file path=ppt/tags/tag8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8&quot;/&gt;&lt;/TableIndex&gt;&lt;/ShapeTextInfo&gt;"/>
  <p:tag name="HTML_SHAPEINFO" val="&lt;ThreeDShapeInfo&gt;&lt;uuid val=&quot;&quot;/&gt;&lt;isInvalidForFieldText val=&quot;0&quot;/&gt;&lt;Image&gt;&lt;filename val=&quot;C:\Users\JEFFKE~1\AppData\Local\Temp\PR\data\asimages\{8954C078-8214-4B7F-AAFF-F45B008105F7}_6.png&quot;/&gt;&lt;left val=&quot;66&quot;/&gt;&lt;top val=&quot;-2&quot;/&gt;&lt;width val=&quot;644&quot;/&gt;&lt;height val=&quot;68&quot;/&gt;&lt;hasText val=&quot;1&quot;/&gt;&lt;/Image&gt;&lt;/ThreeDShapeInfo&gt;"/>
</p:tagLst>
</file>

<file path=ppt/tags/tag8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1&quot;/&gt;&lt;lineCharCount val=&quot;53&quot;/&gt;&lt;lineCharCount val=&quot;50&quot;/&gt;&lt;lineCharCount val=&quot;52&quot;/&gt;&lt;lineCharCount val=&quot;42&quot;/&gt;&lt;lineCharCount val=&quot;12&quot;/&gt;&lt;lineCharCount val=&quot;46&quot;/&gt;&lt;lineCharCount val=&quot;37&quot;/&gt;&lt;lineCharCount val=&quot;44&quot;/&gt;&lt;lineCharCount val=&quot;45&quot;/&gt;&lt;lineCharCount val=&quot;49&quot;/&gt;&lt;lineCharCount val=&quot;29&quot;/&gt;&lt;/TableIndex&gt;&lt;/ShapeTextInfo&gt;"/>
  <p:tag name="HTML_SHAPEINFO" val="&lt;TextEffect&gt;&lt;Image&gt;&lt;filename val=&quot;C:\Users\JEFFKE~1\AppData\Local\Temp\PR\data\asimages\{B95A7935-099B-4467-BF59-AB7C15D257E0}_1.png_crop.png&quot;/&gt;&lt;left val=&quot;21&quot;/&gt;&lt;top val=&quot;66&quot;/&gt;&lt;width val=&quot;403&quot;/&gt;&lt;height val=&quot;16&quot;/&gt;&lt;hasText val=&quot;1&quot;/&gt;&lt;paraId val=&quot;1&quot;/&gt;&lt;/Image&gt;&lt;Image&gt;&lt;filename val=&quot;C:\Users\JEFFKE~1\AppData\Local\Temp\PR\data\asimages\{B31757F5-ACD3-4531-9036-CC96A3EEC99B}_1.png_crop.png&quot;/&gt;&lt;left val=&quot;22&quot;/&gt;&lt;top val=&quot;103&quot;/&gt;&lt;width val=&quot;381&quot;/&gt;&lt;height val=&quot;16&quot;/&gt;&lt;hasText val=&quot;1&quot;/&gt;&lt;paraId val=&quot;2&quot;/&gt;&lt;/Image&gt;&lt;Image&gt;&lt;filename val=&quot;C:\Users\JEFFKE~1\AppData\Local\Temp\PR\data\asimages\{B70F6E47-81C8-460E-821D-AADE92519923}_1.png_crop.png&quot;/&gt;&lt;left val=&quot;30&quot;/&gt;&lt;top val=&quot;141&quot;/&gt;&lt;width val=&quot;396&quot;/&gt;&lt;height val=&quot;54&quot;/&gt;&lt;hasText val=&quot;1&quot;/&gt;&lt;paraId val=&quot;3&quot;/&gt;&lt;/Image&gt;&lt;Image&gt;&lt;filename val=&quot;C:\Users\JEFFKE~1\AppData\Local\Temp\PR\data\asimages\{7CB34894-1D66-48F7-AF63-8546E7CBE613}_1.png_crop.png&quot;/&gt;&lt;left val=&quot;30&quot;/&gt;&lt;top val=&quot;213&quot;/&gt;&lt;width val=&quot;381&quot;/&gt;&lt;height val=&quot;37&quot;/&gt;&lt;hasText val=&quot;1&quot;/&gt;&lt;paraId val=&quot;4&quot;/&gt;&lt;/Image&gt;&lt;Image&gt;&lt;filename val=&quot;C:\Users\JEFFKE~1\AppData\Local\Temp\PR\data\asimages\{784DF090-E0A8-4DF2-992D-3D4D3059FD4C}_1.png_crop.png&quot;/&gt;&lt;left val=&quot;30&quot;/&gt;&lt;top val=&quot;265&quot;/&gt;&lt;width val=&quot;352&quot;/&gt;&lt;height val=&quot;37&quot;/&gt;&lt;hasText val=&quot;1&quot;/&gt;&lt;paraId val=&quot;5&quot;/&gt;&lt;/Image&gt;&lt;Image&gt;&lt;filename val=&quot;C:\Users\JEFFKE~1\AppData\Local\Temp\PR\data\asimages\{FFF6270E-83A6-4D19-8E37-F1913F2DEEE5}_1.png_crop.png&quot;/&gt;&lt;left val=&quot;30&quot;/&gt;&lt;top val=&quot;316&quot;/&gt;&lt;width val=&quot;391&quot;/&gt;&lt;height val=&quot;34&quot;/&gt;&lt;hasText val=&quot;1&quot;/&gt;&lt;paraId val=&quot;6&quot;/&gt;&lt;/Image&gt;&lt;/TextEffect&gt;"/>
</p:tagLst>
</file>

<file path=ppt/tags/tag88.xml><?xml version="1.0" encoding="utf-8"?>
<p:tagLst xmlns:a="http://schemas.openxmlformats.org/drawingml/2006/main" xmlns:r="http://schemas.openxmlformats.org/officeDocument/2006/relationships" xmlns:p="http://schemas.openxmlformats.org/presentationml/2006/main">
  <p:tag name="PRESENTER_SHAPEINFO" val="&lt;ThreeDShapeInfo&gt;&lt;uuid val=&quot;{8C0B141A-DE2B-4770-BFE8-FA732C7B69FC}&quot;/&gt;&lt;isInvalidForFieldText val=&quot;0&quot;/&gt;&lt;Image&gt;&lt;filename val=&quot;C:\Users\JEFFKE~1\AppData\Local\Temp\PR\data\asimages\{8C0B141A-DE2B-4770-BFE8-FA732C7B69FC}_6.png&quot;/&gt;&lt;left val=&quot;437&quot;/&gt;&lt;top val=&quot;60&quot;/&gt;&lt;width val=&quot;257&quot;/&gt;&lt;height val=&quot;450&quot;/&gt;&lt;hasText val=&quot;1&quot;/&gt;&lt;/Image&gt;&lt;/ThreeDShapeInfo&gt;"/>
</p:tagLst>
</file>

<file path=ppt/tags/tag8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8&quot;/&gt;&lt;lineCharCount val=&quot;16&quot;/&gt;&lt;/TableIndex&gt;&lt;/ShapeTextInfo&gt;"/>
  <p:tag name="PRESENTER_SHAPEINFO" val="&lt;ThreeDShapeInfo&gt;&lt;uuid val=&quot;{0116D95C-D542-4FE5-9638-7E5FDE1EC6B7}&quot;/&gt;&lt;isInvalidForFieldText val=&quot;0&quot;/&gt;&lt;Image&gt;&lt;filename val=&quot;C:\Users\JEFFKE~1\AppData\Local\Temp\PR\data\asimages\{0116D95C-D542-4FE5-9638-7E5FDE1EC6B7}_6.png&quot;/&gt;&lt;left val=&quot;441&quot;/&gt;&lt;top val=&quot;316&quot;/&gt;&lt;width val=&quot;155&quot;/&gt;&lt;height val=&quot;49&quot;/&gt;&lt;hasText val=&quot;1&quot;/&gt;&lt;/Image&gt;&lt;/ThreeDShapeInfo&gt;"/>
</p:tagLst>
</file>

<file path=ppt/tags/tag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820A4F33-C0FD-4D59-BFA0-9559460918A7}&quot;/&gt;&lt;isInvalidForFieldText val=&quot;0&quot;/&gt;&lt;Image&gt;&lt;filename val=&quot;C:\Users\JEFFKE~1\AppData\Local\Temp\PR\data\asimages\{820A4F33-C0FD-4D59-BFA0-9559460918A7}_MtorLt.png&quot;/&gt;&lt;left val=&quot;601&quot;/&gt;&lt;top val=&quot;378&quot;/&gt;&lt;width val=&quot;34&quot;/&gt;&lt;height val=&quot;27&quot;/&gt;&lt;hasText val=&quot;1&quot;/&gt;&lt;/Image&gt;&lt;/ThreeDShapeInfo&gt;"/>
</p:tagLst>
</file>

<file path=ppt/tags/tag90.xml><?xml version="1.0" encoding="utf-8"?>
<p:tagLst xmlns:a="http://schemas.openxmlformats.org/drawingml/2006/main" xmlns:r="http://schemas.openxmlformats.org/officeDocument/2006/relationships" xmlns:p="http://schemas.openxmlformats.org/presentationml/2006/main">
  <p:tag name="PPSNARRATIONPROPS" val="F:\AHRQ TS E-Learning\Module 4\Narration\M4_BCraft_Slide 7.wav"/>
  <p:tag name="PPSNARRATION" val="7,235604703,D:\Archive\F Drive\AHRQ TS E-Learning\Module 4\TS_2016_Module_4_v7.0_pptx\Media.ppcx"/>
  <p:tag name="HTML_SHAPEINFO" val="&lt;SlideThumbPath val=&quot;Slide7.PNG&quot;/&gt;"/>
</p:tagLst>
</file>

<file path=ppt/tags/tag9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9&quot;/&gt;&lt;/TableIndex&gt;&lt;/ShapeTextInfo&gt;"/>
  <p:tag name="HTML_SHAPEINFO" val="&lt;ThreeDShapeInfo&gt;&lt;uuid val=&quot;&quot;/&gt;&lt;isInvalidForFieldText val=&quot;0&quot;/&gt;&lt;Image&gt;&lt;filename val=&quot;C:\Users\JEFFKE~1\AppData\Local\Temp\PR\data\asimages\{48639DDC-6F79-4876-B8E1-AB54D7F1BBE5}_7.png&quot;/&gt;&lt;left val=&quot;66&quot;/&gt;&lt;top val=&quot;-2&quot;/&gt;&lt;width val=&quot;644&quot;/&gt;&lt;height val=&quot;68&quot;/&gt;&lt;hasText val=&quot;1&quot;/&gt;&lt;/Image&gt;&lt;/ThreeDShapeInfo&gt;"/>
</p:tagLst>
</file>

<file path=ppt/tags/tag9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42&quot;/&gt;&lt;lineCharCount val=&quot;44&quot;/&gt;&lt;lineCharCount val=&quot;36&quot;/&gt;&lt;lineCharCount val=&quot;39&quot;/&gt;&lt;lineCharCount val=&quot;39&quot;/&gt;&lt;/TableIndex&gt;&lt;/ShapeTextInfo&gt;"/>
  <p:tag name="HTML_SHAPEINFO" val="&lt;ThreeDShapeInfo&gt;&lt;uuid val=&quot;&quot;/&gt;&lt;isInvalidForFieldText val=&quot;0&quot;/&gt;&lt;Image&gt;&lt;filename val=&quot;C:\Users\JEFFKE~1\AppData\Local\Temp\PR\data\asimages\{08755281-E97C-4473-8200-CBCCA59F56EC}_7.png&quot;/&gt;&lt;left val=&quot;9&quot;/&gt;&lt;top val=&quot;57&quot;/&gt;&lt;width val=&quot;381&quot;/&gt;&lt;height val=&quot;320&quot;/&gt;&lt;hasText val=&quot;1&quot;/&gt;&lt;/Image&gt;&lt;/ThreeDShapeInfo&gt;"/>
</p:tagLst>
</file>

<file path=ppt/tags/tag93.xml><?xml version="1.0" encoding="utf-8"?>
<p:tagLst xmlns:a="http://schemas.openxmlformats.org/drawingml/2006/main" xmlns:r="http://schemas.openxmlformats.org/officeDocument/2006/relationships" xmlns:p="http://schemas.openxmlformats.org/presentationml/2006/main">
  <p:tag name="PRESENTER_SHAPEINFO" val="&lt;ThreeDShapeInfo&gt;&lt;uuid val=&quot;{68591EAB-59FD-41C3-AAC1-83C5F6D9A15E}&quot;/&gt;&lt;isInvalidForFieldText val=&quot;0&quot;/&gt;&lt;Image&gt;&lt;filename val=&quot;C:\Users\JEFFKE~1\AppData\Local\Temp\PR\data\asimages\{68591EAB-59FD-41C3-AAC1-83C5F6D9A15E}_7.png&quot;/&gt;&lt;left val=&quot;391&quot;/&gt;&lt;top val=&quot;50&quot;/&gt;&lt;width val=&quot;296&quot;/&gt;&lt;height val=&quot;525&quot;/&gt;&lt;hasText val=&quot;1&quot;/&gt;&lt;/Image&gt;&lt;/ThreeDShapeInfo&gt;"/>
</p:tagLst>
</file>

<file path=ppt/tags/tag94.xml><?xml version="1.0" encoding="utf-8"?>
<p:tagLst xmlns:a="http://schemas.openxmlformats.org/drawingml/2006/main" xmlns:r="http://schemas.openxmlformats.org/officeDocument/2006/relationships" xmlns:p="http://schemas.openxmlformats.org/presentationml/2006/main">
  <p:tag name="PPSNARRATIONPROPS" val="F:\AHRQ TS E-Learning\Module 4\Narration\M4_BCraft_Slide 8.wav"/>
  <p:tag name="PPSNARRATION" val="8,235604703,D:\Archive\F Drive\AHRQ TS E-Learning\Module 4\TS_2016_Module_4_v7.0_pptx\Media.ppcx"/>
  <p:tag name="HTML_SHAPEINFO" val="&lt;SlideThumbPath val=&quot;Slide8.PNG&quot;/&gt;"/>
</p:tagLst>
</file>

<file path=ppt/tags/tag9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9&quot;/&gt;&lt;/TableIndex&gt;&lt;/ShapeTextInfo&gt;"/>
  <p:tag name="HTML_SHAPEINFO" val="&lt;ThreeDShapeInfo&gt;&lt;uuid val=&quot;&quot;/&gt;&lt;isInvalidForFieldText val=&quot;0&quot;/&gt;&lt;Image&gt;&lt;filename val=&quot;C:\Users\JEFFKE~1\AppData\Local\Temp\PR\data\asimages\{83279E54-F86E-44A5-AFE9-F0938C7E44D8}_8.png&quot;/&gt;&lt;left val=&quot;66&quot;/&gt;&lt;top val=&quot;-2&quot;/&gt;&lt;width val=&quot;644&quot;/&gt;&lt;height val=&quot;68&quot;/&gt;&lt;hasText val=&quot;1&quot;/&gt;&lt;/Image&gt;&lt;/ThreeDShapeInfo&gt;"/>
</p:tagLst>
</file>

<file path=ppt/tags/tag9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33&quot;/&gt;&lt;lineCharCount val=&quot;42&quot;/&gt;&lt;lineCharCount val=&quot;8&quot;/&gt;&lt;lineCharCount val=&quot;46&quot;/&gt;&lt;lineCharCount val=&quot;49&quot;/&gt;&lt;lineCharCount val=&quot;30&quot;/&gt;&lt;/TableIndex&gt;&lt;/ShapeTextInfo&gt;"/>
  <p:tag name="HTML_SHAPEINFO" val="&lt;TextEffect&gt;&lt;Image&gt;&lt;filename val=&quot;C:\Users\JEFFKE~1\AppData\Local\Temp\PR\data\asimages\{2363C480-556B-4D34-83FD-8332379F1BB3}_1.png_crop.png&quot;/&gt;&lt;left val=&quot;21&quot;/&gt;&lt;top val=&quot;68&quot;/&gt;&lt;width val=&quot;309&quot;/&gt;&lt;height val=&quot;17&quot;/&gt;&lt;hasText val=&quot;1&quot;/&gt;&lt;paraId val=&quot;1&quot;/&gt;&lt;/Image&gt;&lt;Image&gt;&lt;filename val=&quot;C:\Users\JEFFKE~1\AppData\Local\Temp\PR\data\asimages\{07D0BA7E-E653-456F-831A-41505F984AE8}_1.png_crop.png&quot;/&gt;&lt;left val=&quot;21&quot;/&gt;&lt;top val=&quot;110&quot;/&gt;&lt;width val=&quot;364&quot;/&gt;&lt;height val=&quot;41&quot;/&gt;&lt;hasText val=&quot;1&quot;/&gt;&lt;paraId val=&quot;2&quot;/&gt;&lt;/Image&gt;&lt;Image&gt;&lt;filename val=&quot;C:\Users\JEFFKE~1\AppData\Local\Temp\PR\data\asimages\{F8196B2F-A2F9-4D26-B381-B8C570BF236F}_1.png_crop.png&quot;/&gt;&lt;left val=&quot;21&quot;/&gt;&lt;top val=&quot;174&quot;/&gt;&lt;width val=&quot;409&quot;/&gt;&lt;height val=&quot;65&quot;/&gt;&lt;hasText val=&quot;1&quot;/&gt;&lt;paraId val=&quot;3&quot;/&gt;&lt;/Image&gt;&lt;/TextEffect&gt;"/>
</p:tagLst>
</file>

<file path=ppt/tags/tag97.xml><?xml version="1.0" encoding="utf-8"?>
<p:tagLst xmlns:a="http://schemas.openxmlformats.org/drawingml/2006/main" xmlns:r="http://schemas.openxmlformats.org/officeDocument/2006/relationships" xmlns:p="http://schemas.openxmlformats.org/presentationml/2006/main">
  <p:tag name="PPSNARRATIONPROPS" val="F:\AHRQ TS E-Learning\Module 4\Narration\M4_KKrane_Slide 9.wav"/>
  <p:tag name="PPSNARRATION" val="9,235604703,D:\Archive\F Drive\AHRQ TS E-Learning\Module 4\TS_2016_Module_4_v7.0_pptx\Media.ppcx"/>
  <p:tag name="HTML_SHAPEINFO" val="&lt;SlideThumbPath val=&quot;Slide9.PNG&quot;/&gt;"/>
</p:tagLst>
</file>

<file path=ppt/tags/tag9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ShapeTextInfo&gt;"/>
  <p:tag name="HTML_SHAPEINFO" val="&lt;ThreeDShapeInfo&gt;&lt;uuid val=&quot;&quot;/&gt;&lt;isInvalidForFieldText val=&quot;0&quot;/&gt;&lt;Image&gt;&lt;filename val=&quot;C:\Users\JEFFKE~1\AppData\Local\Temp\PR\data\asimages\{B82CB51B-2258-48B2-88F4-FB2935799DA8}_9.png&quot;/&gt;&lt;left val=&quot;66&quot;/&gt;&lt;top val=&quot;-2&quot;/&gt;&lt;width val=&quot;644&quot;/&gt;&lt;height val=&quot;68&quot;/&gt;&lt;hasText val=&quot;1&quot;/&gt;&lt;/Image&gt;&lt;/ThreeDShapeInfo&gt;"/>
</p:tagLst>
</file>

<file path=ppt/tags/tag9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11&quot;/&gt;&lt;lineCharCount val=&quot;41&quot;/&gt;&lt;lineCharCount val=&quot;35&quot;/&gt;&lt;lineCharCount val=&quot;34&quot;/&gt;&lt;lineCharCount val=&quot;28&quot;/&gt;&lt;lineCharCount val=&quot;12&quot;/&gt;&lt;lineCharCount val=&quot;38&quot;/&gt;&lt;lineCharCount val=&quot;29&quot;/&gt;&lt;/TableIndex&gt;&lt;/ShapeTextInfo&gt;"/>
  <p:tag name="HTML_SHAPEINFO" val="&lt;TextEffect&gt;&lt;Image&gt;&lt;filename val=&quot;C:\Users\JEFFKE~1\AppData\Local\Temp\PR\data\asimages\{2183CC48-DA3C-476C-A92A-B2D0D6706CFF}_1.png_crop.png&quot;/&gt;&lt;left val=&quot;22&quot;/&gt;&lt;top val=&quot;69&quot;/&gt;&lt;width val=&quot;108&quot;/&gt;&lt;height val=&quot;20&quot;/&gt;&lt;hasText val=&quot;1&quot;/&gt;&lt;paraId val=&quot;1&quot;/&gt;&lt;/Image&gt;&lt;Image&gt;&lt;filename val=&quot;C:\Users\JEFFKE~1\AppData\Local\Temp\PR\data\asimages\{560D0040-F1D3-4CFD-A4D8-55921D603D36}_1.png_crop.png&quot;/&gt;&lt;left val=&quot;30&quot;/&gt;&lt;top val=&quot;102&quot;/&gt;&lt;width val=&quot;351&quot;/&gt;&lt;height val=&quot;89&quot;/&gt;&lt;hasText val=&quot;1&quot;/&gt;&lt;paraId val=&quot;2&quot;/&gt;&lt;/Image&gt;&lt;Image&gt;&lt;filename val=&quot;C:\Users\JEFFKE~1\AppData\Local\Temp\PR\data\asimages\{54BB862B-BB51-4A0D-96CE-9DC16BC7CB19}_1.png_crop.png&quot;/&gt;&lt;left val=&quot;21&quot;/&gt;&lt;top val=&quot;223&quot;/&gt;&lt;width val=&quot;105&quot;/&gt;&lt;height val=&quot;16&quot;/&gt;&lt;hasText val=&quot;1&quot;/&gt;&lt;paraId val=&quot;3&quot;/&gt;&lt;/Image&gt;&lt;Image&gt;&lt;filename val=&quot;C:\Users\JEFFKE~1\AppData\Local\Temp\PR\data\asimages\{937A2CE1-30D0-4874-95A2-7CACA654A81F}_1.png_crop.png&quot;/&gt;&lt;left val=&quot;30&quot;/&gt;&lt;top val=&quot;256&quot;/&gt;&lt;width val=&quot;336&quot;/&gt;&lt;height val=&quot;41&quot;/&gt;&lt;hasText val=&quot;1&quot;/&gt;&lt;paraId val=&quot;4&quot;/&gt;&lt;/Image&gt;&lt;/TextEffect&g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FNEMasterTemplateForThemePreview.pptx</Template>
  <TotalTime>0</TotalTime>
  <Words>10869</Words>
  <Application>Microsoft Office PowerPoint</Application>
  <PresentationFormat>On-screen Show (16:9)</PresentationFormat>
  <Paragraphs>452</Paragraphs>
  <Slides>37</Slides>
  <Notes>37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37</vt:i4>
      </vt:variant>
    </vt:vector>
  </HeadingPairs>
  <TitlesOfParts>
    <vt:vector size="42" baseType="lpstr">
      <vt:lpstr>Arial</vt:lpstr>
      <vt:lpstr>Calibri</vt:lpstr>
      <vt:lpstr>Times New Roman</vt:lpstr>
      <vt:lpstr>Wingdings</vt:lpstr>
      <vt:lpstr>Office Theme</vt:lpstr>
      <vt:lpstr>Module 4: Leading Teams</vt:lpstr>
      <vt:lpstr>How This Online Course Works</vt:lpstr>
      <vt:lpstr>The Materials You Will Use</vt:lpstr>
      <vt:lpstr>Please Print the Instructor Guide</vt:lpstr>
      <vt:lpstr>Leadership Exercise</vt:lpstr>
      <vt:lpstr>Slide 2: Leadership Exercise</vt:lpstr>
      <vt:lpstr>Slide 3: Objectives</vt:lpstr>
      <vt:lpstr>Slide 4: Leadership</vt:lpstr>
      <vt:lpstr>Types of Team Leaders</vt:lpstr>
      <vt:lpstr>Slide 5: Types of Team Leaders</vt:lpstr>
      <vt:lpstr>Effective Team Leaders</vt:lpstr>
      <vt:lpstr>Defining the Plan</vt:lpstr>
      <vt:lpstr>Slide 7: Defining the Plan</vt:lpstr>
      <vt:lpstr>Case Study</vt:lpstr>
      <vt:lpstr>Slide 8: Case Study Discussion</vt:lpstr>
      <vt:lpstr>Assigning Tasks and Responsibilities (Slide 9)</vt:lpstr>
      <vt:lpstr>Slide 9: Assigning Tasks &amp; Responsibilities</vt:lpstr>
      <vt:lpstr>Sharing the Plan: Briefs (Slide 10) </vt:lpstr>
      <vt:lpstr>Slide 10: Briefs Video</vt:lpstr>
      <vt:lpstr>Slide 10: Briefs Video Discussion</vt:lpstr>
      <vt:lpstr>Briefing Checklist Tool (Slide 11)</vt:lpstr>
      <vt:lpstr>Slide 12: Briefing Exercise</vt:lpstr>
      <vt:lpstr>Monitoring &amp; Modifying the Plan: Huddle</vt:lpstr>
      <vt:lpstr>Slide 13: Huddle Video</vt:lpstr>
      <vt:lpstr>Slide 13: Huddle Video Discussion</vt:lpstr>
      <vt:lpstr>Reviewing the Team’s Performance: Debrief</vt:lpstr>
      <vt:lpstr>Debrief Checklist</vt:lpstr>
      <vt:lpstr>Slide 16: Debrief Video</vt:lpstr>
      <vt:lpstr>Slide 16: Debrief Video Discussion</vt:lpstr>
      <vt:lpstr>Facilitating Conflict Resolution</vt:lpstr>
      <vt:lpstr>Promoting &amp; Modeling Teamwork</vt:lpstr>
      <vt:lpstr>Slide 19: Team Formation Video</vt:lpstr>
      <vt:lpstr>Slide 19: Video Discussion</vt:lpstr>
      <vt:lpstr>Tools &amp; Strategies Summary</vt:lpstr>
      <vt:lpstr>Slide 21: Applying TeamSTEPPS Exercise</vt:lpstr>
      <vt:lpstr>Module 4 Summary</vt:lpstr>
      <vt:lpstr>Module 4 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TeamSTEPPS 2.0 Module 4: Leading Teams</dc:title>
  <dc:subject>TeamSTEPPS</dc:subject>
  <dc:creator>Agency for Health Care Research and Quality (AHRQ)</dc:creator>
  <cp:lastModifiedBy/>
  <cp:revision>1</cp:revision>
  <dcterms:created xsi:type="dcterms:W3CDTF">2018-11-02T21:39:59Z</dcterms:created>
  <dcterms:modified xsi:type="dcterms:W3CDTF">2018-11-02T21:51:17Z</dcterms:modified>
  <cp:category>TeamSTEPPS</cp:category>
  <cp:contentStatus/>
</cp:coreProperties>
</file>