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0.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4.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5.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6.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7.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8.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1.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32.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3.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34.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5.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36.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37.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38.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39.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40.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1.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44"/>
  </p:notesMasterIdLst>
  <p:sldIdLst>
    <p:sldId id="256" r:id="rId2"/>
    <p:sldId id="262" r:id="rId3"/>
    <p:sldId id="263" r:id="rId4"/>
    <p:sldId id="264" r:id="rId5"/>
    <p:sldId id="265" r:id="rId6"/>
    <p:sldId id="266" r:id="rId7"/>
    <p:sldId id="268"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304" r:id="rId22"/>
    <p:sldId id="281" r:id="rId23"/>
    <p:sldId id="282" r:id="rId24"/>
    <p:sldId id="283" r:id="rId25"/>
    <p:sldId id="284" r:id="rId26"/>
    <p:sldId id="285" r:id="rId27"/>
    <p:sldId id="257" r:id="rId28"/>
    <p:sldId id="286" r:id="rId29"/>
    <p:sldId id="288" r:id="rId30"/>
    <p:sldId id="287" r:id="rId31"/>
    <p:sldId id="289" r:id="rId32"/>
    <p:sldId id="290" r:id="rId33"/>
    <p:sldId id="292" r:id="rId34"/>
    <p:sldId id="291" r:id="rId35"/>
    <p:sldId id="260" r:id="rId36"/>
    <p:sldId id="293" r:id="rId37"/>
    <p:sldId id="294" r:id="rId38"/>
    <p:sldId id="295" r:id="rId39"/>
    <p:sldId id="305" r:id="rId40"/>
    <p:sldId id="297" r:id="rId41"/>
    <p:sldId id="298" r:id="rId42"/>
    <p:sldId id="299" r:id="rId43"/>
  </p:sldIdLst>
  <p:sldSz cx="9144000" cy="5143500" type="screen16x9"/>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FFFF99"/>
    <a:srgbClr val="215968"/>
    <a:srgbClr val="E38144"/>
    <a:srgbClr val="BE571E"/>
    <a:srgbClr val="6090DC"/>
    <a:srgbClr val="4F7FD6"/>
    <a:srgbClr val="0D3157"/>
    <a:srgbClr val="0A183D"/>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58260" autoAdjust="0"/>
  </p:normalViewPr>
  <p:slideViewPr>
    <p:cSldViewPr snapToGrid="0" snapToObjects="1">
      <p:cViewPr varScale="1">
        <p:scale>
          <a:sx n="54" d="100"/>
          <a:sy n="54" d="100"/>
        </p:scale>
        <p:origin x="1302" y="6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module five of the TeamSTEPPS 2.0 online master trainer course, Situation Monitoring. This is Dr. Brigetta Craft, and I will be guiding you through this module. Situation monitoring is an integral piece of the TeamSTEPPS framework and directly links to the other three essential elements of teamwork-- communication, leadership, and mutual support. Please select the forward arrow in the lower right corner to begin this module.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have covered the following in the TeamSTEPPS framework. </a:t>
            </a:r>
          </a:p>
          <a:p>
            <a:r>
              <a:rPr lang="en-US" dirty="0" smtClean="0"/>
              <a:t>Team structure, which facilitates teamwork by identifying the individuals among which information must be communicated, a leader must be clearly designated, and mutual support must occur. Communication, which facilitates teamwork by enabling team members to effectively relay relevant information in a manner that is known and understood by all.</a:t>
            </a:r>
          </a:p>
          <a:p>
            <a:r>
              <a:rPr lang="en-US" dirty="0" smtClean="0"/>
              <a:t>Leadership, which facilitates teamwork through leaders' effective communication with their team members to ensure that a plan is conveyed, reviewed, and updated; continuous monitoring of the situation to better anticipate team members' needs and effectively manage resources; and fostering of an environment of mutual support for role-modeling and </a:t>
            </a:r>
            <a:r>
              <a:rPr lang="en-US" dirty="0" err="1" smtClean="0"/>
              <a:t>reinforcement.In</a:t>
            </a:r>
            <a:r>
              <a:rPr lang="en-US" dirty="0" smtClean="0"/>
              <a:t> this module, we will cover situation monitoring. To provide an example of how to present the situation monitoring information, please proceed to the next slide to hear from our master trainer for this module, Lieutenant Michael </a:t>
            </a:r>
            <a:r>
              <a:rPr lang="en-US" dirty="0" err="1" smtClean="0"/>
              <a:t>Vastola</a:t>
            </a:r>
            <a:r>
              <a:rPr lang="en-US" dirty="0" smtClean="0"/>
              <a:t>, who is an aerospace physiologist with the US Air Force, stationed in San Antonio, Texas. Lieutenant </a:t>
            </a:r>
            <a:r>
              <a:rPr lang="en-US" dirty="0" err="1" smtClean="0"/>
              <a:t>Vastola</a:t>
            </a:r>
            <a:r>
              <a:rPr lang="en-US" dirty="0" smtClean="0"/>
              <a:t>. </a:t>
            </a:r>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a:p>
        </p:txBody>
      </p:sp>
    </p:spTree>
    <p:extLst>
      <p:ext uri="{BB962C8B-B14F-4D97-AF65-F5344CB8AC3E}">
        <p14:creationId xmlns:p14="http://schemas.microsoft.com/office/powerpoint/2010/main" val="237235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name's Lieutenant Mike </a:t>
            </a:r>
            <a:r>
              <a:rPr lang="en-US" dirty="0" err="1" smtClean="0"/>
              <a:t>Vastola</a:t>
            </a:r>
            <a:r>
              <a:rPr lang="en-US" dirty="0" smtClean="0"/>
              <a:t>, and I am an aerospace physiologist in the United States Air Force. I've been practicing situation monitoring in the Air Force for almost 19 years. For the past two years, I've been utilizing the ideas of TeamSTEPPS and, specifically, situation monitoring, not only within my flight, in aerospace physiology, but also within the military health system. </a:t>
            </a:r>
          </a:p>
          <a:p>
            <a:r>
              <a:rPr lang="en-US" dirty="0" smtClean="0"/>
              <a:t>Situation monitoring is important, and there are topics that I will cover with situation monitoring today. A way for team members to be aware of what's going on around them is crucial for situation monitoring. Also, this idea is moderated by good communication, not only amongst peers but enhanced by team leadership as well. And lastly, an ideal that I will cover with you is situation monitoring allows for mutual support by anticipating other team members' needs.</a:t>
            </a:r>
          </a:p>
        </p:txBody>
      </p:sp>
      <p:sp>
        <p:nvSpPr>
          <p:cNvPr id="4" name="Slide Number Placeholder 3"/>
          <p:cNvSpPr>
            <a:spLocks noGrp="1"/>
          </p:cNvSpPr>
          <p:nvPr>
            <p:ph type="sldNum" sz="quarter" idx="10"/>
          </p:nvPr>
        </p:nvSpPr>
        <p:spPr/>
        <p:txBody>
          <a:bodyPr/>
          <a:lstStyle/>
          <a:p>
            <a:fld id="{3DA94E17-EF1D-486E-B21E-4C184A5A89B4}" type="slidenum">
              <a:rPr lang="en-US" smtClean="0"/>
              <a:t>11</a:t>
            </a:fld>
            <a:endParaRPr lang="en-US"/>
          </a:p>
        </p:txBody>
      </p:sp>
    </p:spTree>
    <p:extLst>
      <p:ext uri="{BB962C8B-B14F-4D97-AF65-F5344CB8AC3E}">
        <p14:creationId xmlns:p14="http://schemas.microsoft.com/office/powerpoint/2010/main" val="85888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Situation monitoring is a continuous process. It's made up of three components. First, situation monitoring is your individual skill. Second, situation awareness results in an individual outcome. And lastly, not only when the individual is practicing situation monitoring, but when a group of people or team members practice, we have a shared mental model and a team outcome. </a:t>
            </a:r>
          </a:p>
          <a:p>
            <a:r>
              <a:rPr lang="en-US" dirty="0" smtClean="0"/>
              <a:t>How can we ensure that this continuous process is achieved? Both individually and as team members, we can actively scan and assess elements of the situation so that our perceptions match our predictions of what's to occur. As an individual, this is fairly simple and it gets a little more challenging when you add multiple people into the idea. But as long as we all maintain good communication, good expectation, we get our priorities straight, and eventually, we'll be able to perform at any given task. This ensures that our mental model is shared amongst all folks in the team. </a:t>
            </a:r>
          </a:p>
          <a:p>
            <a:r>
              <a:rPr lang="en-US" dirty="0" smtClean="0"/>
              <a:t>Think about situations when you have used situation monitoring in your day-to-day activities and in your work. How did the information that you obtained from the environment affect your approach or response to the situation? Write down your answers to these questions and use them as examples when you teach this module. </a:t>
            </a:r>
          </a:p>
          <a:p>
            <a:r>
              <a:rPr lang="en-US" dirty="0" smtClean="0"/>
              <a:t>An example that I like to share for situation monitoring for my work environment is essentially, as a supervisor and a team leader in my section, I ensure that the three individuals that I work with on a day-to-day basis are present and accounted for to start the day. And if there's something that's out of the ordinary I go and I inquire about whatever the thought I might have, or the concern I may have is. This way I know that either we'll have to reprioritize what we've planned for the day and have a new shared perception, or understand that there's just a minimal delay before the normal events of the day will occur, and we'll be able to perform as we normally do.</a:t>
            </a:r>
          </a:p>
        </p:txBody>
      </p:sp>
      <p:sp>
        <p:nvSpPr>
          <p:cNvPr id="4" name="Slide Number Placeholder 3"/>
          <p:cNvSpPr>
            <a:spLocks noGrp="1"/>
          </p:cNvSpPr>
          <p:nvPr>
            <p:ph type="sldNum" sz="quarter" idx="10"/>
          </p:nvPr>
        </p:nvSpPr>
        <p:spPr/>
        <p:txBody>
          <a:bodyPr/>
          <a:lstStyle/>
          <a:p>
            <a:fld id="{3DA94E17-EF1D-486E-B21E-4C184A5A89B4}" type="slidenum">
              <a:rPr lang="en-US" smtClean="0"/>
              <a:t>12</a:t>
            </a:fld>
            <a:endParaRPr lang="en-US"/>
          </a:p>
        </p:txBody>
      </p:sp>
    </p:spTree>
    <p:extLst>
      <p:ext uri="{BB962C8B-B14F-4D97-AF65-F5344CB8AC3E}">
        <p14:creationId xmlns:p14="http://schemas.microsoft.com/office/powerpoint/2010/main" val="229939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STEP mnemonic components of situation monitoring are as follows-- S, status of the patient, T, team members, E, environment, and P, progress toward goal. In a busy health care environment, knowing which elements you need to monitor and being able to keep track of each element can feel overwhelming. Yet knowing the relevant components of the situation that provide clues about impending complications or contingencies is critical for patient safety. </a:t>
            </a:r>
          </a:p>
          <a:p>
            <a:r>
              <a:rPr lang="en-US" dirty="0" smtClean="0"/>
              <a:t>The STEP mnemonic tool can help you monitor critical elements of the situation and the overall environment. It is not only the responsibility of the direct care team member to monitor these elements, anyone involved in the care of patients or the environment should be expected to monitor the situation. Remember, some crucial ideas of situation monitoring is the fact that leadership's involved and anyone in between down to the most important member of the team structure, the patient. </a:t>
            </a:r>
          </a:p>
          <a:p>
            <a:r>
              <a:rPr lang="en-US" dirty="0" smtClean="0"/>
              <a:t>And STEP is critical for us maintaining components of situation monitoring. Here's an example of the STEP critical elements in action. Status, the respiratory therapist notes that a ventilated patient is showing a marked increase in respiratory rate that might indicate an increased level of pain that cannot be communicated. Team, the patients nurse is busy helping another patient. Environment, it is a shift change and everyone is busy, so you check the medication record, and note the patient is overdue for his morphine. Progress, you notify the oncoming nurse of your concern.</a:t>
            </a:r>
          </a:p>
        </p:txBody>
      </p:sp>
      <p:sp>
        <p:nvSpPr>
          <p:cNvPr id="4" name="Slide Number Placeholder 3"/>
          <p:cNvSpPr>
            <a:spLocks noGrp="1"/>
          </p:cNvSpPr>
          <p:nvPr>
            <p:ph type="sldNum" sz="quarter" idx="10"/>
          </p:nvPr>
        </p:nvSpPr>
        <p:spPr/>
        <p:txBody>
          <a:bodyPr/>
          <a:lstStyle/>
          <a:p>
            <a:fld id="{3DA94E17-EF1D-486E-B21E-4C184A5A89B4}" type="slidenum">
              <a:rPr lang="en-US" smtClean="0"/>
              <a:t>13</a:t>
            </a:fld>
            <a:endParaRPr lang="en-US"/>
          </a:p>
        </p:txBody>
      </p:sp>
    </p:spTree>
    <p:extLst>
      <p:ext uri="{BB962C8B-B14F-4D97-AF65-F5344CB8AC3E}">
        <p14:creationId xmlns:p14="http://schemas.microsoft.com/office/powerpoint/2010/main" val="265314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STEP mnemonic is also a good tool when we consider the status of the patient, and there are quite a few sub-ideas of status of the patient that we could follow to ensure that our patient is in good hands, and we all understand what is expected for the perception, prediction, priority, and the performance of the end goal of us and the patient. When assessing patient status consider the following-- the patient's history, vital signs, medications, physical exam, plan of care, and psychosocial condition. For example, the patient's stress level.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14</a:t>
            </a:fld>
            <a:endParaRPr lang="en-US"/>
          </a:p>
        </p:txBody>
      </p:sp>
    </p:spTree>
    <p:extLst>
      <p:ext uri="{BB962C8B-B14F-4D97-AF65-F5344CB8AC3E}">
        <p14:creationId xmlns:p14="http://schemas.microsoft.com/office/powerpoint/2010/main" val="2961599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view a video example of the first element in STEP. The video is available on the web for viewing. Selecting the slide image will open a new browser window so you can view the video. After viewing the video, please return to this browser window to continue this module. </a:t>
            </a:r>
            <a:endParaRPr lang="en-US" sz="1200" b="0" i="0" u="none" dirty="0" smtClean="0"/>
          </a:p>
        </p:txBody>
      </p:sp>
      <p:sp>
        <p:nvSpPr>
          <p:cNvPr id="4" name="Slide Number Placeholder 3"/>
          <p:cNvSpPr>
            <a:spLocks noGrp="1"/>
          </p:cNvSpPr>
          <p:nvPr>
            <p:ph type="sldNum" sz="quarter" idx="10"/>
          </p:nvPr>
        </p:nvSpPr>
        <p:spPr/>
        <p:txBody>
          <a:bodyPr/>
          <a:lstStyle/>
          <a:p>
            <a:fld id="{3DA94E17-EF1D-486E-B21E-4C184A5A89B4}" type="slidenum">
              <a:rPr lang="en-US" smtClean="0"/>
              <a:t>15</a:t>
            </a:fld>
            <a:endParaRPr lang="en-US"/>
          </a:p>
        </p:txBody>
      </p:sp>
    </p:spTree>
    <p:extLst>
      <p:ext uri="{BB962C8B-B14F-4D97-AF65-F5344CB8AC3E}">
        <p14:creationId xmlns:p14="http://schemas.microsoft.com/office/powerpoint/2010/main" val="3373969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seen the video, let's discuss Greg's reaction. Even though the patient's vital signs were normal, why did Greg have reason for concern? Your response should include the following observations-- the patient was not lucid, the patient did not seem herself, and the patient's stress level was elevated. As you are teaching to staff, after viewing the video, ask participants the same question I just asked you. If the observations we just discussed are not mentioned, be sure to add them to the discussion. </a:t>
            </a:r>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16</a:t>
            </a:fld>
            <a:endParaRPr lang="en-US"/>
          </a:p>
        </p:txBody>
      </p:sp>
    </p:spTree>
    <p:extLst>
      <p:ext uri="{BB962C8B-B14F-4D97-AF65-F5344CB8AC3E}">
        <p14:creationId xmlns:p14="http://schemas.microsoft.com/office/powerpoint/2010/main" val="349398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STEP mnemonic also encompasses team members and their subtopics that help us as busy health care providers stay well and manage our day-to-day activities in a positive way. The topics that are included-- fatigue level, workload, task performance, skill level, and stress level. Teams that recognize and maintain awareness of each of their individual team members function better and are more likely to provide constructive feedback. They also have a better shared understanding of the situation and are more willing to lend assistance when needed. </a:t>
            </a:r>
          </a:p>
          <a:p>
            <a:r>
              <a:rPr lang="en-US" dirty="0" smtClean="0"/>
              <a:t>Just by simply observing the actions of fellow team members, similarly to the way I start my day when I'm waiting for members of my section to report in, I get a better idea of their preparedness and their effectiveness when they're going to start their task at hand for the day. So essentially we're watching each other's back, monitoring and keeping track of each other's behaviors. And this ensures that all of our procedures are being followed appropriately. And it allows team members to self-correct actions if necessary. All staff members need to constantly be aware of the situation, anticipate next steps, and take appropriate corrective action to prevent errors from reaching the patient or staff members. </a:t>
            </a:r>
          </a:p>
        </p:txBody>
      </p:sp>
      <p:sp>
        <p:nvSpPr>
          <p:cNvPr id="4" name="Slide Number Placeholder 3"/>
          <p:cNvSpPr>
            <a:spLocks noGrp="1"/>
          </p:cNvSpPr>
          <p:nvPr>
            <p:ph type="sldNum" sz="quarter" idx="10"/>
          </p:nvPr>
        </p:nvSpPr>
        <p:spPr/>
        <p:txBody>
          <a:bodyPr/>
          <a:lstStyle/>
          <a:p>
            <a:fld id="{3DA94E17-EF1D-486E-B21E-4C184A5A89B4}" type="slidenum">
              <a:rPr lang="en-US" smtClean="0"/>
              <a:t>17</a:t>
            </a:fld>
            <a:endParaRPr lang="en-US"/>
          </a:p>
        </p:txBody>
      </p:sp>
    </p:spTree>
    <p:extLst>
      <p:ext uri="{BB962C8B-B14F-4D97-AF65-F5344CB8AC3E}">
        <p14:creationId xmlns:p14="http://schemas.microsoft.com/office/powerpoint/2010/main" val="3259732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watch how Dr. Pham prevents a possible medication error, an example of the team members element in STEP. </a:t>
            </a:r>
          </a:p>
          <a:p>
            <a:r>
              <a:rPr lang="en-US" dirty="0" smtClean="0"/>
              <a:t>The video is available on the web for viewing. Selecting the slide image will open a new browser window so you can view the video. After viewing the video, please return to this browser window to continue the module. </a:t>
            </a:r>
          </a:p>
        </p:txBody>
      </p:sp>
      <p:sp>
        <p:nvSpPr>
          <p:cNvPr id="4" name="Slide Number Placeholder 3"/>
          <p:cNvSpPr>
            <a:spLocks noGrp="1"/>
          </p:cNvSpPr>
          <p:nvPr>
            <p:ph type="sldNum" sz="quarter" idx="10"/>
          </p:nvPr>
        </p:nvSpPr>
        <p:spPr/>
        <p:txBody>
          <a:bodyPr/>
          <a:lstStyle/>
          <a:p>
            <a:fld id="{3DA94E17-EF1D-486E-B21E-4C184A5A89B4}" type="slidenum">
              <a:rPr lang="en-US" smtClean="0"/>
              <a:t>18</a:t>
            </a:fld>
            <a:endParaRPr lang="en-US"/>
          </a:p>
        </p:txBody>
      </p:sp>
    </p:spTree>
    <p:extLst>
      <p:ext uri="{BB962C8B-B14F-4D97-AF65-F5344CB8AC3E}">
        <p14:creationId xmlns:p14="http://schemas.microsoft.com/office/powerpoint/2010/main" val="320477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Dr. Pham do in this scenario? You</a:t>
            </a:r>
            <a:r>
              <a:rPr lang="en-US" baseline="0" dirty="0" smtClean="0"/>
              <a:t> a</a:t>
            </a:r>
            <a:r>
              <a:rPr lang="en-US" dirty="0" smtClean="0"/>
              <a:t>re correct if you identified that he actively listened and participated in the care plan, detected and corrected an error, and offered support in the form of clarification and correction. </a:t>
            </a:r>
          </a:p>
          <a:p>
            <a:r>
              <a:rPr lang="en-US" dirty="0" smtClean="0"/>
              <a:t>As you are teaching to staff, after viewing the video, ask participants the same question I just asked you. And if the observations we just discussed are not mentioned, be sure to add them to the discussion. </a:t>
            </a:r>
          </a:p>
        </p:txBody>
      </p:sp>
      <p:sp>
        <p:nvSpPr>
          <p:cNvPr id="4" name="Slide Number Placeholder 3"/>
          <p:cNvSpPr>
            <a:spLocks noGrp="1"/>
          </p:cNvSpPr>
          <p:nvPr>
            <p:ph type="sldNum" sz="quarter" idx="10"/>
          </p:nvPr>
        </p:nvSpPr>
        <p:spPr/>
        <p:txBody>
          <a:bodyPr/>
          <a:lstStyle/>
          <a:p>
            <a:fld id="{3DA94E17-EF1D-486E-B21E-4C184A5A89B4}" type="slidenum">
              <a:rPr lang="en-US" smtClean="0"/>
              <a:t>19</a:t>
            </a:fld>
            <a:endParaRPr lang="en-US"/>
          </a:p>
        </p:txBody>
      </p:sp>
    </p:spTree>
    <p:extLst>
      <p:ext uri="{BB962C8B-B14F-4D97-AF65-F5344CB8AC3E}">
        <p14:creationId xmlns:p14="http://schemas.microsoft.com/office/powerpoint/2010/main" val="76951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Use the navigation buttons on the lower right to work through the online modules. Select the forward arrow to move to the next slide. And select the back arrow to go back to the previous slide.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28283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“I'm Safe” checklist. Being aware of and honest about your current status is also a vital component of a safe environment. We will now discuss how to assess your own condition as well as the condition of your team members.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I'm Safe is a simple checklist that can be used to determine your ability to perform safely. I'm Safe stands for: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illness, am I feeling so bad that I cannot perform my duties?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 medication, is the medication I am taking affecting my ability to maintain situation awareness and perform my duties?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 stress, is there anything, such as a life event or a situation at work, that is detracting from my ability to focus and perform my duties?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alcohol and drugs, is my use of alcohol or illicit drugs affecting me so that I cannot perform and focus on my duties? Of course, we don't want anyone to come to work under the influence, and it is an individual responsibility as well as the team's responsibility to be mindful and aware to speak up if a team member does appear to be under the influence.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 fatigue am I tired? The effects of fatigue should not be ignored. Team members should alert the team regarding their state of fatigue. For example, saying, “Watch me a little closer today, I only had three hours of sleep last night.”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E, eating and elimination, how long has it been since I've eaten or used the restroom?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times we are so focused on ensuring our patients’ basic needs that we forget to take care of our own. Not taking care of our own elimination needs or eating affects our ability to concentrate and stresses us physiologically.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Teams should be encouraged to set goals concerning the items on this checklist. For example, everyone will be given the opportunity to take a break and have lunch today. </a:t>
            </a:r>
          </a:p>
        </p:txBody>
      </p:sp>
      <p:sp>
        <p:nvSpPr>
          <p:cNvPr id="4" name="Slide Number Placeholder 3"/>
          <p:cNvSpPr>
            <a:spLocks noGrp="1"/>
          </p:cNvSpPr>
          <p:nvPr>
            <p:ph type="sldNum" sz="quarter" idx="10"/>
          </p:nvPr>
        </p:nvSpPr>
        <p:spPr/>
        <p:txBody>
          <a:bodyPr/>
          <a:lstStyle/>
          <a:p>
            <a:fld id="{3DA94E17-EF1D-486E-B21E-4C184A5A89B4}" type="slidenum">
              <a:rPr lang="en-US" smtClean="0"/>
              <a:t>20</a:t>
            </a:fld>
            <a:endParaRPr lang="en-US"/>
          </a:p>
        </p:txBody>
      </p:sp>
    </p:spTree>
    <p:extLst>
      <p:ext uri="{BB962C8B-B14F-4D97-AF65-F5344CB8AC3E}">
        <p14:creationId xmlns:p14="http://schemas.microsoft.com/office/powerpoint/2010/main" val="2286215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 of this course, take 10 minutes and think about how you would answer the following questions. In your current situation, would you feel able to express that you're not safe? What are the factors that inhibit you from speaking up or that contribute to your inability to do so? And if you feel inhibited, what can you and your team do to change the culture</a:t>
            </a:r>
            <a:r>
              <a:rPr lang="en-US" smtClean="0"/>
              <a:t>? </a:t>
            </a:r>
            <a:endParaRPr lang="en-US" dirty="0" smtClean="0"/>
          </a:p>
          <a:p>
            <a:r>
              <a:rPr lang="en-US" dirty="0" smtClean="0"/>
              <a:t>The goal is to build a culture in which staff feel safe to be honest without fear of reprisal, retribution, or disdain. When you're teaching, after presenting this slide, ask participants these same questions and facilitate discussion accordingly. If participants are reluctant to share an example, share your example or an example of what you have observed. </a:t>
            </a:r>
          </a:p>
          <a:p>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21</a:t>
            </a:fld>
            <a:endParaRPr lang="en-US"/>
          </a:p>
        </p:txBody>
      </p:sp>
    </p:spTree>
    <p:extLst>
      <p:ext uri="{BB962C8B-B14F-4D97-AF65-F5344CB8AC3E}">
        <p14:creationId xmlns:p14="http://schemas.microsoft.com/office/powerpoint/2010/main" val="141736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the environment. Our work environment directly affects the quality of care delivered. Is the needed equipment present? Is it functioning properly? </a:t>
            </a:r>
          </a:p>
          <a:p>
            <a:r>
              <a:rPr lang="en-US" dirty="0" smtClean="0"/>
              <a:t>Are the phones working? Is connectivity down? Have we lost the ability to chart electronically, view the record or test results? </a:t>
            </a:r>
          </a:p>
          <a:p>
            <a:r>
              <a:rPr lang="en-US" dirty="0" smtClean="0"/>
              <a:t>Are there enough staff to tend to all the patients? Are there enough staff to accomplish the tasks or the goal? The environment can change quickly and dramatically, and teams must be able to adapt to the dynamic nature of the situation. When assessing the environment, consider the following-- facility information, administrative information, human resources, triage acuity, and equipment status. </a:t>
            </a:r>
          </a:p>
        </p:txBody>
      </p:sp>
      <p:sp>
        <p:nvSpPr>
          <p:cNvPr id="4" name="Slide Number Placeholder 3"/>
          <p:cNvSpPr>
            <a:spLocks noGrp="1"/>
          </p:cNvSpPr>
          <p:nvPr>
            <p:ph type="sldNum" sz="quarter" idx="10"/>
          </p:nvPr>
        </p:nvSpPr>
        <p:spPr/>
        <p:txBody>
          <a:bodyPr/>
          <a:lstStyle/>
          <a:p>
            <a:fld id="{3DA94E17-EF1D-486E-B21E-4C184A5A89B4}" type="slidenum">
              <a:rPr lang="en-US" smtClean="0"/>
              <a:t>22</a:t>
            </a:fld>
            <a:endParaRPr lang="en-US"/>
          </a:p>
        </p:txBody>
      </p:sp>
    </p:spTree>
    <p:extLst>
      <p:ext uri="{BB962C8B-B14F-4D97-AF65-F5344CB8AC3E}">
        <p14:creationId xmlns:p14="http://schemas.microsoft.com/office/powerpoint/2010/main" val="3114137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progress toward the goal. By monitoring progress toward the team's established goals, team members will be able to alert the team when strategies or the plan of care may need to be reconsidered or revised, or when additional resources are needed. When assessing progress, team members need to consider the following, call a huddle to discuss the following-- status of the team’s patients, goal of the team, tasks or actions completed or that need to be completed, and continued appropriateness of the plan. Since goals were established and agreed on at the team briefing, if something changes, a huddle should be called to discuss how the plan needs to be modified.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23</a:t>
            </a:fld>
            <a:endParaRPr lang="en-US"/>
          </a:p>
        </p:txBody>
      </p:sp>
    </p:spTree>
    <p:extLst>
      <p:ext uri="{BB962C8B-B14F-4D97-AF65-F5344CB8AC3E}">
        <p14:creationId xmlns:p14="http://schemas.microsoft.com/office/powerpoint/2010/main" val="349296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mn-cs"/>
              </a:rPr>
              <a:t>Let's look at this scenario, keeping in mind how well members of this team worked together. A patient in the ICU has coded, and CPR is in progress. The resuscitation team is busy ensuring that IV access is available and the ET tube is inserted correctly. Dr. Matthews, the team leader, is calling out orders for drugs, x-rays, and labs.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mn-cs"/>
              </a:rPr>
              <a:t>Judy, a nurse at the bedside, is inserting an IV. Nancy, another nurse, is drawing up meds. Judy can tell by Nancy's expression that she didn't get the last order called out by Dr. Matthews. Judy calls out while continuing to place the IV, “Nancy, he wants the high-dose epinephrine from the vial in the top drawer.“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mn-cs"/>
              </a:rPr>
              <a:t>Now take five minutes to consider and answer these questions. What TeamSTEPPS tools and strategies were exhibited in this scenario? Identify each component of the STEP framework in this scenario. How was the STEP framework useful? Did you identify that Dr. Matthews used a call-out to alert the team to what he needed?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mn-cs"/>
              </a:rPr>
              <a:t>Judy did not lose sight of the situation at hand, even though she was involved in a task. She was able to provide task assistance to Nancy by clarifying Dr. Matthews' request and helping her locate the medication. She had Nancy's back. Judy used both situation monitoring and situation awareness in that she was aware of Nancy's nonverbal cues.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itchFamily="18" charset="0"/>
                <a:ea typeface="+mn-ea"/>
                <a:cs typeface="+mn-cs"/>
              </a:rPr>
              <a:t>Judy was aware of what was going on around her even though she was engaged in a task. She heard the order called out by Dr. Matthews and was aware of her teammate's confusion. Judy was aware of her environment and was able to assist her teammate in locating the correct medication. Progress towards the goal was achieved as the patient received the correct medication and dose in a timely manner to yield a positive outcome for the patient and the team. </a:t>
            </a:r>
          </a:p>
        </p:txBody>
      </p:sp>
      <p:sp>
        <p:nvSpPr>
          <p:cNvPr id="4" name="Slide Number Placeholder 3"/>
          <p:cNvSpPr>
            <a:spLocks noGrp="1"/>
          </p:cNvSpPr>
          <p:nvPr>
            <p:ph type="sldNum" sz="quarter" idx="10"/>
          </p:nvPr>
        </p:nvSpPr>
        <p:spPr/>
        <p:txBody>
          <a:bodyPr/>
          <a:lstStyle/>
          <a:p>
            <a:fld id="{3DA94E17-EF1D-486E-B21E-4C184A5A89B4}" type="slidenum">
              <a:rPr lang="en-US" smtClean="0"/>
              <a:t>24</a:t>
            </a:fld>
            <a:endParaRPr lang="en-US"/>
          </a:p>
        </p:txBody>
      </p:sp>
    </p:spTree>
    <p:extLst>
      <p:ext uri="{BB962C8B-B14F-4D97-AF65-F5344CB8AC3E}">
        <p14:creationId xmlns:p14="http://schemas.microsoft.com/office/powerpoint/2010/main" val="112345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teach, after your learners have read the exercise scenario, ask them the same questions I just asked you and facilitate discussion appropriately. Those questions were-- What TeamSTEPPS tools and strategies were exhibited in this scenario? Identify each component of the STEP framework in this scenario. And how was the STEP framework useful?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observations we just discussed are not mentioned, be sure to add them to the discussion. For more information on facilitating this exercise, see page 16 in the Instructor Guide. </a:t>
            </a:r>
          </a:p>
        </p:txBody>
      </p:sp>
      <p:sp>
        <p:nvSpPr>
          <p:cNvPr id="4" name="Slide Number Placeholder 3"/>
          <p:cNvSpPr>
            <a:spLocks noGrp="1"/>
          </p:cNvSpPr>
          <p:nvPr>
            <p:ph type="sldNum" sz="quarter" idx="10"/>
          </p:nvPr>
        </p:nvSpPr>
        <p:spPr/>
        <p:txBody>
          <a:bodyPr/>
          <a:lstStyle/>
          <a:p>
            <a:fld id="{3DA94E17-EF1D-486E-B21E-4C184A5A89B4}" type="slidenum">
              <a:rPr lang="en-US" smtClean="0"/>
              <a:t>25</a:t>
            </a:fld>
            <a:endParaRPr lang="en-US"/>
          </a:p>
        </p:txBody>
      </p:sp>
    </p:spTree>
    <p:extLst>
      <p:ext uri="{BB962C8B-B14F-4D97-AF65-F5344CB8AC3E}">
        <p14:creationId xmlns:p14="http://schemas.microsoft.com/office/powerpoint/2010/main" val="155578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Situation awareness is the state of knowing the conditions that affect one's work. This awareness is achieved by constantly monitoring the ever-changing situation. How mindful of a situation do you think the penguin is in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Situation awareness is the extent to which team members are aware of the following, status of the patient or the situation at hand, status of the other team members, status of the environment, and status of the progress toward the goal.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health care environment is dynamic, requiring team members to continually reassess situations to update their situation awareness. What results is a sense of knowing what's going on around them and the ability to support each other where needed. A loss of situation awareness results in ambiguity, confusion, and a decrease in communication.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causes us to lose our situation awareness? Let's take five minutes to list some of the factors you believe undermine situation awareness. We'll also be referring to these factors on the next slide. An example of loss of situation awareness that I can share is while driving, I'll be focused on a news broadcast program and miss my turn and go five miles out of the way to where my desired destination was. May not seem like a big deal, but in the long run, it definitely affected my ultimate goal of getting to where I need to be on time. </a:t>
            </a:r>
          </a:p>
        </p:txBody>
      </p:sp>
      <p:sp>
        <p:nvSpPr>
          <p:cNvPr id="4" name="Slide Number Placeholder 3"/>
          <p:cNvSpPr>
            <a:spLocks noGrp="1"/>
          </p:cNvSpPr>
          <p:nvPr>
            <p:ph type="sldNum" sz="quarter" idx="10"/>
          </p:nvPr>
        </p:nvSpPr>
        <p:spPr/>
        <p:txBody>
          <a:bodyPr/>
          <a:lstStyle/>
          <a:p>
            <a:fld id="{3DA94E17-EF1D-486E-B21E-4C184A5A89B4}" type="slidenum">
              <a:rPr lang="en-US" smtClean="0"/>
              <a:t>26</a:t>
            </a:fld>
            <a:endParaRPr lang="en-US"/>
          </a:p>
        </p:txBody>
      </p:sp>
    </p:spTree>
    <p:extLst>
      <p:ext uri="{BB962C8B-B14F-4D97-AF65-F5344CB8AC3E}">
        <p14:creationId xmlns:p14="http://schemas.microsoft.com/office/powerpoint/2010/main" val="278796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numerous barriers to maintaining situation awareness. Did your list include any of these? Usually the loss of situation awareness is as a result of the team members failure to share information with the team; request information from others; direct information to specific team members, include patient or family in communication; utilize resources fully, example, using status boards or automation; maintain documentation that is adequate, complete, and timely; know and understand where to focus attention; know and understand the plan; and inform team members the plan has changed.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of the specific examples for where failure can occur in the STEP process-- remember the STEP mnemonic-- status of the patient, there would be a failure to take a patient's vital signs; in the team considerations, a failure to assist a team member who you know is overloaded; environmentally, failure to know where the necessary equipment is stored; and the progress towards the goal, a potential failure to call a huddle and update the team when the plan has changed. Pages 17 and 18 in the instructor guide provide further guidance for facilitating this slide, as well as an optional exercise you may want to use when teaching to prompt discussion prior to sharing a list of conditions that undermine situation awareness. </a:t>
            </a:r>
          </a:p>
        </p:txBody>
      </p:sp>
      <p:sp>
        <p:nvSpPr>
          <p:cNvPr id="4" name="Slide Number Placeholder 3"/>
          <p:cNvSpPr>
            <a:spLocks noGrp="1"/>
          </p:cNvSpPr>
          <p:nvPr>
            <p:ph type="sldNum" sz="quarter" idx="10"/>
          </p:nvPr>
        </p:nvSpPr>
        <p:spPr/>
        <p:txBody>
          <a:bodyPr/>
          <a:lstStyle/>
          <a:p>
            <a:fld id="{3DA94E17-EF1D-486E-B21E-4C184A5A89B4}" type="slidenum">
              <a:rPr lang="en-US" smtClean="0"/>
              <a:t>27</a:t>
            </a:fld>
            <a:endParaRPr lang="en-US"/>
          </a:p>
        </p:txBody>
      </p:sp>
    </p:spTree>
    <p:extLst>
      <p:ext uri="{BB962C8B-B14F-4D97-AF65-F5344CB8AC3E}">
        <p14:creationId xmlns:p14="http://schemas.microsoft.com/office/powerpoint/2010/main" val="3554001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shared mental model is the perception of understanding of or knowledge about a situation or process that is shared among team members through communication. Also, another way to describe mental model is a mental picture or a sketch of the relevant facts and relationships defining an event, situation, or problem.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all members of your team share the same mental model, this is referred to as a shared mental model. Sharing your situation awareness with fellow team members results in a shared mental model and everyone being on the same page. This is a continuous process requiring relevant input from all team members.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Similar to the way situation awareness is the result of an individual team member's situation monitoring, a shared mental model is the result of each team member maintaining his or her situation awareness and sharing relevant facts with the entire team. In isolation, it is possible for an individual team member to misinterpret cues or to place too much emphasis on one piece of information. Shared mental models enable the team to anticipate and predict each other's needs, identify changes in the team, task, or teammates, and adjust the course of action or the strategies as needed. </a:t>
            </a:r>
          </a:p>
        </p:txBody>
      </p:sp>
      <p:sp>
        <p:nvSpPr>
          <p:cNvPr id="4" name="Slide Number Placeholder 3"/>
          <p:cNvSpPr>
            <a:spLocks noGrp="1"/>
          </p:cNvSpPr>
          <p:nvPr>
            <p:ph type="sldNum" sz="quarter" idx="10"/>
          </p:nvPr>
        </p:nvSpPr>
        <p:spPr/>
        <p:txBody>
          <a:bodyPr/>
          <a:lstStyle/>
          <a:p>
            <a:fld id="{3DA94E17-EF1D-486E-B21E-4C184A5A89B4}" type="slidenum">
              <a:rPr lang="en-US" smtClean="0"/>
              <a:t>28</a:t>
            </a:fld>
            <a:endParaRPr lang="en-US"/>
          </a:p>
        </p:txBody>
      </p:sp>
    </p:spTree>
    <p:extLst>
      <p:ext uri="{BB962C8B-B14F-4D97-AF65-F5344CB8AC3E}">
        <p14:creationId xmlns:p14="http://schemas.microsoft.com/office/powerpoint/2010/main" val="4281059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Sustaining shared mental models.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Shared mental models are sustained by the tools huddles, briefings, monitoring, and communication. Huddles, for instance, are used in my flight when we have a last minute team member change on a schedule. When the new member is added, we ensure that all the other team members know that indeed, there was a team member change, and all the folks on the team are still aware of what our shared goal and endpoint will be.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briefings, we do this every time we have a training event where I work. Prior to the training event, we'll get together. We'll answer questions such as, who are the members of the team? Do all the members of the team know their responsibilities? And we even ask challenge questions. That helps us monitor each other and know what each one of us will do in the event of any type of unexpected situation. This ensures that we're communicating with each other, and the communication typically rolls into the training event and is sustained throughout that episode.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Shared mental models provide team members with a common understanding of who is responsible for which task and what the information requirements are. In turn, this allows them to anticipate each other's needs so they can work, for example, provide patient care, in synchronicity.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teach slide 15, ask your learners these questions about shared mental models. What is an example from your own experience of being on the same page with others on your team? How was a shared understanding maintained? You could also discuss your answers to these questions here. Please see page 19 in the instructor guide for more information on facilitating the discussion for slide 15.</a:t>
            </a:r>
          </a:p>
        </p:txBody>
      </p:sp>
      <p:sp>
        <p:nvSpPr>
          <p:cNvPr id="4" name="Slide Number Placeholder 3"/>
          <p:cNvSpPr>
            <a:spLocks noGrp="1"/>
          </p:cNvSpPr>
          <p:nvPr>
            <p:ph type="sldNum" sz="quarter" idx="10"/>
          </p:nvPr>
        </p:nvSpPr>
        <p:spPr/>
        <p:txBody>
          <a:bodyPr/>
          <a:lstStyle/>
          <a:p>
            <a:fld id="{3DA94E17-EF1D-486E-B21E-4C184A5A89B4}" type="slidenum">
              <a:rPr lang="en-US" smtClean="0"/>
              <a:t>29</a:t>
            </a:fld>
            <a:endParaRPr lang="en-US"/>
          </a:p>
        </p:txBody>
      </p:sp>
    </p:spTree>
    <p:extLst>
      <p:ext uri="{BB962C8B-B14F-4D97-AF65-F5344CB8AC3E}">
        <p14:creationId xmlns:p14="http://schemas.microsoft.com/office/powerpoint/2010/main" val="126910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deliver the TeamSTEPPS training at your facility, you will use a variety of materials and resources provided on the AHRQ TeamSTEPPS website. We will discuss them more later in this module. Please select the link provided if you would like to review these materials on the TeamSTEPPS website.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a:t>
            </a:fld>
            <a:endParaRPr lang="en-US"/>
          </a:p>
        </p:txBody>
      </p:sp>
    </p:spTree>
    <p:extLst>
      <p:ext uri="{BB962C8B-B14F-4D97-AF65-F5344CB8AC3E}">
        <p14:creationId xmlns:p14="http://schemas.microsoft.com/office/powerpoint/2010/main" val="735757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our continuum of situation monitoring, situational awareness, and a shared mental model, where are these individuals? Four of the individuals in the picture are working wearing biohazard suits. And the fifth individual is standing next to them wearing shorts and a polo shirt. Seems that someone didn't get or understand the memo. </a:t>
            </a:r>
          </a:p>
          <a:p>
            <a:r>
              <a:rPr lang="en-US" dirty="0" smtClean="0"/>
              <a:t>This is a lack of shared mental model, and this can effect safety. I also am aware of a very similar situation when we had a team of members go out for an aircraft accident to take a look around the aircraft crash site. And there are some specific hazards that could be present for an individual if they don't wear the appropriate protective gear. And I've seen a very similar photograph where there are pilot members, maintenance members, human factor consultants, military medical members all dressed in the appropriate safety gear analyzing a crash site. But one individual wasn't necessarily sharing the same mental model, and they also lacked the protective gear similar to the picture here on the slide. </a:t>
            </a:r>
          </a:p>
          <a:p>
            <a:r>
              <a:rPr lang="en-US" dirty="0" smtClean="0"/>
              <a:t>At this time, take five minutes to write down an example of when you or someone you know was involved with a team who did not share the same mental model. Explain the outcome. When you teach this model, share this example with those in the class. </a:t>
            </a:r>
          </a:p>
        </p:txBody>
      </p:sp>
      <p:sp>
        <p:nvSpPr>
          <p:cNvPr id="4" name="Slide Number Placeholder 3"/>
          <p:cNvSpPr>
            <a:spLocks noGrp="1"/>
          </p:cNvSpPr>
          <p:nvPr>
            <p:ph type="sldNum" sz="quarter" idx="10"/>
          </p:nvPr>
        </p:nvSpPr>
        <p:spPr/>
        <p:txBody>
          <a:bodyPr/>
          <a:lstStyle/>
          <a:p>
            <a:fld id="{3DA94E17-EF1D-486E-B21E-4C184A5A89B4}" type="slidenum">
              <a:rPr lang="en-US" smtClean="0"/>
              <a:t>30</a:t>
            </a:fld>
            <a:endParaRPr lang="en-US"/>
          </a:p>
        </p:txBody>
      </p:sp>
    </p:spTree>
    <p:extLst>
      <p:ext uri="{BB962C8B-B14F-4D97-AF65-F5344CB8AC3E}">
        <p14:creationId xmlns:p14="http://schemas.microsoft.com/office/powerpoint/2010/main" val="3356358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and when to share. Sharing information with other team members is necessary to establish and maintain a shared mental model. When each team member shares his or her unique information, the team will have a more accurate assessment of the situation. There are both ad hoc and structured opportunities to share vital information with team members. </a:t>
            </a:r>
          </a:p>
          <a:p>
            <a:r>
              <a:rPr lang="en-US" dirty="0" smtClean="0"/>
              <a:t>Some examples of when information can be shared include team events, such as briefs, any huddles you may experience, and debriefs. Another opportunity when to share information would be during transitions in care. It is important to establish the expectation that these team events will occur and that all team members are empowered to speak up and expected to participate. </a:t>
            </a:r>
          </a:p>
          <a:p>
            <a:r>
              <a:rPr lang="en-US" dirty="0" smtClean="0"/>
              <a:t>Some examples of how to share information include SBAR, which stands for Situation, Background, Assessment, and Recommendations. Call-outs and check-backs may also be used. Teams should communicate often and at the right time to ensure that everyone is on the same page and has a comprehensive view of the situation. </a:t>
            </a:r>
          </a:p>
        </p:txBody>
      </p:sp>
      <p:sp>
        <p:nvSpPr>
          <p:cNvPr id="4" name="Slide Number Placeholder 3"/>
          <p:cNvSpPr>
            <a:spLocks noGrp="1"/>
          </p:cNvSpPr>
          <p:nvPr>
            <p:ph type="sldNum" sz="quarter" idx="10"/>
          </p:nvPr>
        </p:nvSpPr>
        <p:spPr/>
        <p:txBody>
          <a:bodyPr/>
          <a:lstStyle/>
          <a:p>
            <a:fld id="{3DA94E17-EF1D-486E-B21E-4C184A5A89B4}" type="slidenum">
              <a:rPr lang="en-US" smtClean="0"/>
              <a:t>31</a:t>
            </a:fld>
            <a:endParaRPr lang="en-US"/>
          </a:p>
        </p:txBody>
      </p:sp>
    </p:spTree>
    <p:extLst>
      <p:ext uri="{BB962C8B-B14F-4D97-AF65-F5344CB8AC3E}">
        <p14:creationId xmlns:p14="http://schemas.microsoft.com/office/powerpoint/2010/main" val="2855985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10 minutes and try a practical exercise to demonstrate the importance of establishing a shared mental model. Review the patients' status board shown on the screen and decide how you would prioritize the patients using only the information provided. </a:t>
            </a:r>
          </a:p>
          <a:p>
            <a:r>
              <a:rPr lang="en-US" dirty="0" smtClean="0"/>
              <a:t>Room one is patient Jackson and has orders for an EKG, oxygen, and cardiac enzymes. The vital signs are heart rate 115, respirations 24, and blood pressure 174 over 98. In room two is patient Simmons who has orders for CBC, UA or urinalysis, HCG, a pregnancy test, and an IV. In room three is patient Bailey who has orders for a chest x-ray, nebulizer treatment, CBC, UA, and oxygen. Write down your priority order, and then select the forward arrow to go to the next slide. </a:t>
            </a:r>
          </a:p>
        </p:txBody>
      </p:sp>
      <p:sp>
        <p:nvSpPr>
          <p:cNvPr id="4" name="Slide Number Placeholder 3"/>
          <p:cNvSpPr>
            <a:spLocks noGrp="1"/>
          </p:cNvSpPr>
          <p:nvPr>
            <p:ph type="sldNum" sz="quarter" idx="10"/>
          </p:nvPr>
        </p:nvSpPr>
        <p:spPr/>
        <p:txBody>
          <a:bodyPr/>
          <a:lstStyle/>
          <a:p>
            <a:fld id="{3DA94E17-EF1D-486E-B21E-4C184A5A89B4}" type="slidenum">
              <a:rPr lang="en-US" smtClean="0"/>
              <a:t>32</a:t>
            </a:fld>
            <a:endParaRPr lang="en-US"/>
          </a:p>
        </p:txBody>
      </p:sp>
    </p:spTree>
    <p:extLst>
      <p:ext uri="{BB962C8B-B14F-4D97-AF65-F5344CB8AC3E}">
        <p14:creationId xmlns:p14="http://schemas.microsoft.com/office/powerpoint/2010/main" val="3252346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information about the patients. Patient Jackson in Room 1 is a 23-year-old male. Patient Simmons in Room 2 is a 19-year-old female. And patient Bailey in Room 3 is a76-year-old male. </a:t>
            </a:r>
          </a:p>
          <a:p>
            <a:r>
              <a:rPr lang="en-US" dirty="0" smtClean="0"/>
              <a:t>Based on this additional information, would your priority ordering change? Revise your priority order and then select the forward arrow to go to the next slide. </a:t>
            </a:r>
          </a:p>
        </p:txBody>
      </p:sp>
      <p:sp>
        <p:nvSpPr>
          <p:cNvPr id="4" name="Slide Number Placeholder 3"/>
          <p:cNvSpPr>
            <a:spLocks noGrp="1"/>
          </p:cNvSpPr>
          <p:nvPr>
            <p:ph type="sldNum" sz="quarter" idx="10"/>
          </p:nvPr>
        </p:nvSpPr>
        <p:spPr/>
        <p:txBody>
          <a:bodyPr/>
          <a:lstStyle/>
          <a:p>
            <a:fld id="{3DA94E17-EF1D-486E-B21E-4C184A5A89B4}" type="slidenum">
              <a:rPr lang="en-US" smtClean="0"/>
              <a:t>33</a:t>
            </a:fld>
            <a:endParaRPr lang="en-US"/>
          </a:p>
        </p:txBody>
      </p:sp>
    </p:spTree>
    <p:extLst>
      <p:ext uri="{BB962C8B-B14F-4D97-AF65-F5344CB8AC3E}">
        <p14:creationId xmlns:p14="http://schemas.microsoft.com/office/powerpoint/2010/main" val="4245798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consider this additional information about the patients. Patient Jackson is a known cocaine user with chest pain, and you are concerned about a possible MI. Patient Simmons is hypotensive and experiencing tachycardia, and you are concerned about a ruptured ectopic pregnancy. Patient Bailey has tachypnea, tachycardia, and fever, and you are concerned about pneumonia. </a:t>
            </a:r>
          </a:p>
          <a:p>
            <a:r>
              <a:rPr lang="en-US" dirty="0" smtClean="0"/>
              <a:t>Now that you have the full mental model, would your priority ordering change? How your prioritization changed as you gathered additional information illustrates the importance of your team sharing information in a timely manner to build a shared mental model. </a:t>
            </a:r>
          </a:p>
        </p:txBody>
      </p:sp>
      <p:sp>
        <p:nvSpPr>
          <p:cNvPr id="4" name="Slide Number Placeholder 3"/>
          <p:cNvSpPr>
            <a:spLocks noGrp="1"/>
          </p:cNvSpPr>
          <p:nvPr>
            <p:ph type="sldNum" sz="quarter" idx="10"/>
          </p:nvPr>
        </p:nvSpPr>
        <p:spPr/>
        <p:txBody>
          <a:bodyPr/>
          <a:lstStyle/>
          <a:p>
            <a:fld id="{3DA94E17-EF1D-486E-B21E-4C184A5A89B4}" type="slidenum">
              <a:rPr lang="en-US" smtClean="0"/>
              <a:t>34</a:t>
            </a:fld>
            <a:endParaRPr lang="en-US"/>
          </a:p>
        </p:txBody>
      </p:sp>
    </p:spTree>
    <p:extLst>
      <p:ext uri="{BB962C8B-B14F-4D97-AF65-F5344CB8AC3E}">
        <p14:creationId xmlns:p14="http://schemas.microsoft.com/office/powerpoint/2010/main" val="883603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facilitate the practical exercise with your staff, you can alter the information and how you run the exercise to best fit your situation. Please review pages 22 and 23 in the Instructor Guide for detailed information on how to facilitate this exercise.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35</a:t>
            </a:fld>
            <a:endParaRPr lang="en-US"/>
          </a:p>
        </p:txBody>
      </p:sp>
    </p:spTree>
    <p:extLst>
      <p:ext uri="{BB962C8B-B14F-4D97-AF65-F5344CB8AC3E}">
        <p14:creationId xmlns:p14="http://schemas.microsoft.com/office/powerpoint/2010/main" val="469795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 you see? Each team member has a unique perspective and information that benefits the team as a whole when shared. Different people may view the same situation differently, but without sharing and communicating, each team member may have a different understanding.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an exercise to illustrate and to let you understand this point. Look at each of these three sketches on the screen. Each of them can be perceived as two very different images depending on your perspective and your interpretation. Take five minutes to write down the two images you find in each sketch, and then select the forward arrow to continue. </a:t>
            </a:r>
          </a:p>
        </p:txBody>
      </p:sp>
      <p:sp>
        <p:nvSpPr>
          <p:cNvPr id="4" name="Slide Number Placeholder 3"/>
          <p:cNvSpPr>
            <a:spLocks noGrp="1"/>
          </p:cNvSpPr>
          <p:nvPr>
            <p:ph type="sldNum" sz="quarter" idx="10"/>
          </p:nvPr>
        </p:nvSpPr>
        <p:spPr/>
        <p:txBody>
          <a:bodyPr/>
          <a:lstStyle/>
          <a:p>
            <a:fld id="{3DA94E17-EF1D-486E-B21E-4C184A5A89B4}" type="slidenum">
              <a:rPr lang="en-US" smtClean="0"/>
              <a:t>36</a:t>
            </a:fld>
            <a:endParaRPr lang="en-US"/>
          </a:p>
        </p:txBody>
      </p:sp>
    </p:spTree>
    <p:extLst>
      <p:ext uri="{BB962C8B-B14F-4D97-AF65-F5344CB8AC3E}">
        <p14:creationId xmlns:p14="http://schemas.microsoft.com/office/powerpoint/2010/main" val="3321886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 you able to find the two images in each sketch?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sketch on the left can be perceived as a profile of a Native American, </a:t>
            </a:r>
            <a:r>
              <a:rPr lang="en-US" smtClean="0"/>
              <a:t>or as an </a:t>
            </a:r>
            <a:r>
              <a:rPr lang="en-US" dirty="0" smtClean="0"/>
              <a:t>Alaska Native, entering a cave. The center sketch can be perceived either the head of a duck, or a rabbit. The sketch on the right can be perceived as either the profile of an old lady, or back and side profile of a young woman.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that your teammates may view the same situation differently. Sharing and communicating is the key to achieving a shared mental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are teaching and speaking to this slide, ask participants what they see as they look at each image. If they are having difficulty seeing both images suggest they look right to left vs. left to right. Be sure to include in your discussion that just as the class may have viewed these images differently the first time, teammates may view the same work-related situation differently, and the importance of sharing and communicating to achieve a shared mental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page 24 in the instructor guide for more information on facilitating discussion of this slide.</a:t>
            </a:r>
          </a:p>
        </p:txBody>
      </p:sp>
      <p:sp>
        <p:nvSpPr>
          <p:cNvPr id="4" name="Slide Number Placeholder 3"/>
          <p:cNvSpPr>
            <a:spLocks noGrp="1"/>
          </p:cNvSpPr>
          <p:nvPr>
            <p:ph type="sldNum" sz="quarter" idx="10"/>
          </p:nvPr>
        </p:nvSpPr>
        <p:spPr/>
        <p:txBody>
          <a:bodyPr/>
          <a:lstStyle/>
          <a:p>
            <a:fld id="{3DA94E17-EF1D-486E-B21E-4C184A5A89B4}" type="slidenum">
              <a:rPr lang="en-US" smtClean="0"/>
              <a:t>37</a:t>
            </a:fld>
            <a:endParaRPr lang="en-US"/>
          </a:p>
        </p:txBody>
      </p:sp>
    </p:spTree>
    <p:extLst>
      <p:ext uri="{BB962C8B-B14F-4D97-AF65-F5344CB8AC3E}">
        <p14:creationId xmlns:p14="http://schemas.microsoft.com/office/powerpoint/2010/main" val="4002024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shared mental models help teams is an important concept. Teams will work more efficiently and effectively if all members of the teams are on the same page. If teams are better able to predict and anticipate, the team will know what is supposed to happen, and will have a better understanding of how the case is progressing. </a:t>
            </a:r>
          </a:p>
          <a:p>
            <a:r>
              <a:rPr lang="en-US" dirty="0" smtClean="0"/>
              <a:t>Here's some ways that shared mental models are used by teams-- leading to a mutual understanding of problems and goals, team strategies, patient's condition, and plan of care; leading to more effective communication to ensure that team members have the necessary information for task performance; enabling team members to back up and fill in for each other; helping team members understand each other's roles and how they interplay; improving the ability of the individual team members to provide mutual support by predicting and anticipating the needs of the team; and lastly, creating commonality of effort and purpose. Most important, shared mental models help teams avoid errors that put patients and staff at risk. </a:t>
            </a:r>
          </a:p>
        </p:txBody>
      </p:sp>
      <p:sp>
        <p:nvSpPr>
          <p:cNvPr id="4" name="Slide Number Placeholder 3"/>
          <p:cNvSpPr>
            <a:spLocks noGrp="1"/>
          </p:cNvSpPr>
          <p:nvPr>
            <p:ph type="sldNum" sz="quarter" idx="10"/>
          </p:nvPr>
        </p:nvSpPr>
        <p:spPr/>
        <p:txBody>
          <a:bodyPr/>
          <a:lstStyle/>
          <a:p>
            <a:fld id="{3DA94E17-EF1D-486E-B21E-4C184A5A89B4}" type="slidenum">
              <a:rPr lang="en-US" smtClean="0"/>
              <a:t>38</a:t>
            </a:fld>
            <a:endParaRPr lang="en-US"/>
          </a:p>
        </p:txBody>
      </p:sp>
    </p:spTree>
    <p:extLst>
      <p:ext uri="{BB962C8B-B14F-4D97-AF65-F5344CB8AC3E}">
        <p14:creationId xmlns:p14="http://schemas.microsoft.com/office/powerpoint/2010/main" val="3754578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As I said earlier, situation monitoring is an integral piece of the TeamSTEPPS framework and directly links to communication, leadership, and mutual support. Engaging in effective communications techniques will enable team members to relay relevant and timely information. Leadership’s role in continually monitoring and updating the team when changes to the plan are necessary helps to maintain a shared mental model.</a:t>
            </a:r>
          </a:p>
          <a:p>
            <a:r>
              <a:rPr lang="en-US" sz="1200" kern="1200" dirty="0" smtClean="0">
                <a:solidFill>
                  <a:schemeClr val="tx1"/>
                </a:solidFill>
                <a:effectLst/>
                <a:latin typeface="Times New Roman" pitchFamily="18" charset="0"/>
                <a:ea typeface="+mn-ea"/>
                <a:cs typeface="+mn-cs"/>
              </a:rPr>
              <a:t>Likewise, when team members are aware of the situation, they are better able to support each other, either when asked, or when they see a need. The tools and strategies introduced in this module include STEP and the “I’m Safe” checklist. Use of these tools will aid in awareness of the situation and development of a shared mental model, which will enable team members to anticipate, prevent, and correct potential errors in care.</a:t>
            </a:r>
          </a:p>
        </p:txBody>
      </p:sp>
      <p:sp>
        <p:nvSpPr>
          <p:cNvPr id="4" name="Slide Number Placeholder 3"/>
          <p:cNvSpPr>
            <a:spLocks noGrp="1"/>
          </p:cNvSpPr>
          <p:nvPr>
            <p:ph type="sldNum" sz="quarter" idx="10"/>
          </p:nvPr>
        </p:nvSpPr>
        <p:spPr/>
        <p:txBody>
          <a:bodyPr/>
          <a:lstStyle/>
          <a:p>
            <a:fld id="{CD7862B6-E3BF-402C-A022-A10921096356}" type="slidenum">
              <a:rPr lang="en-US" smtClean="0"/>
              <a:t>39</a:t>
            </a:fld>
            <a:endParaRPr lang="en-US"/>
          </a:p>
        </p:txBody>
      </p:sp>
    </p:spTree>
    <p:extLst>
      <p:ext uri="{BB962C8B-B14F-4D97-AF65-F5344CB8AC3E}">
        <p14:creationId xmlns:p14="http://schemas.microsoft.com/office/powerpoint/2010/main" val="181847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Arial" panose="020B0604020202020204" pitchFamily="34" charset="0"/>
                <a:ea typeface="+mn-ea"/>
                <a:cs typeface="Arial" panose="020B0604020202020204" pitchFamily="34" charset="0"/>
              </a:rPr>
              <a:t>To best use this online module, we recommended that you print the instructor guide for module five as a reference to use throughout the module. Before continuing to the next slide, we recommend you take a moment to read through pages 3 and 4 in the guide. </a:t>
            </a:r>
            <a:r>
              <a:rPr lang="en-US" sz="1200" b="0" i="0" kern="1200" smtClean="0">
                <a:solidFill>
                  <a:schemeClr val="tx1"/>
                </a:solidFill>
                <a:effectLst/>
                <a:latin typeface="Arial" panose="020B0604020202020204" pitchFamily="34" charset="0"/>
                <a:ea typeface="+mn-ea"/>
                <a:cs typeface="Arial" panose="020B0604020202020204" pitchFamily="34" charset="0"/>
              </a:rPr>
              <a:t>Once you've done that, select the forward button and we'll proceed to work through the slide you will use to train just as if you are delivering this module at your facility. </a:t>
            </a:r>
            <a:endParaRPr lang="en-US"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3471719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Note, this slide is intended for the master trainer course only. The previous slide should be the last one shown when you teach to staff using the train the staff curriculum. Now, return to your TeamSTEPPS implementation worksheet and take 15 minutes to complete the questions. </a:t>
            </a:r>
          </a:p>
          <a:p>
            <a:r>
              <a:rPr lang="en-US" sz="1200" kern="1200" dirty="0" smtClean="0">
                <a:solidFill>
                  <a:schemeClr val="tx1"/>
                </a:solidFill>
                <a:effectLst/>
                <a:latin typeface="Times New Roman" pitchFamily="18" charset="0"/>
                <a:ea typeface="+mn-ea"/>
                <a:cs typeface="+mn-cs"/>
              </a:rPr>
              <a:t>Think about whether any aspect of your teamwork issue is related to situation monitoring. And answer the questions for this module. Do the team or individuals targeted for your TeamSTEPPS implementation have an issue related to their ability to monitor the situation? If so, which of the situation monitoring tools or strategies might you use to address the issue? </a:t>
            </a:r>
          </a:p>
          <a:p>
            <a:r>
              <a:rPr lang="en-US" sz="1200" kern="1200" dirty="0" smtClean="0">
                <a:solidFill>
                  <a:schemeClr val="tx1"/>
                </a:solidFill>
                <a:effectLst/>
                <a:latin typeface="Times New Roman" pitchFamily="18" charset="0"/>
                <a:ea typeface="+mn-ea"/>
                <a:cs typeface="+mn-cs"/>
              </a:rPr>
              <a:t>When you are teaching the master trainer course, have participants discuss with the team and document the answers on the worksheet. Ask a few individuals to share any identified situation monitoring issue and which TeamSTEPPS tools or strategies they might consider implementing to address the issue. If you have questions, remember to select the Question button to ask via email. When you have completed this exercise, select the Forward button to wrap up this module. </a:t>
            </a:r>
          </a:p>
        </p:txBody>
      </p:sp>
      <p:sp>
        <p:nvSpPr>
          <p:cNvPr id="4" name="Slide Number Placeholder 3"/>
          <p:cNvSpPr>
            <a:spLocks noGrp="1"/>
          </p:cNvSpPr>
          <p:nvPr>
            <p:ph type="sldNum" sz="quarter" idx="5"/>
          </p:nvPr>
        </p:nvSpPr>
        <p:spPr/>
        <p:txBody>
          <a:bodyPr/>
          <a:lstStyle/>
          <a:p>
            <a:pPr>
              <a:defRPr/>
            </a:pPr>
            <a:fld id="{E7DDC769-7134-407D-8FED-4763D59CD4E4}" type="slidenum">
              <a:rPr lang="en-US" smtClean="0"/>
              <a:pPr>
                <a:defRPr/>
              </a:pPr>
              <a:t>40</a:t>
            </a:fld>
            <a:endParaRPr lang="en-US"/>
          </a:p>
        </p:txBody>
      </p:sp>
    </p:spTree>
    <p:extLst>
      <p:ext uri="{BB962C8B-B14F-4D97-AF65-F5344CB8AC3E}">
        <p14:creationId xmlns:p14="http://schemas.microsoft.com/office/powerpoint/2010/main" val="3127266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you learned to discuss how situation monitoring affects team processes and outcomes. List components of the STEPP mnemonic, explain situation awareness, and identify undermining conditions, and define a shared mental model and how it is cultivated within a team. </a:t>
            </a:r>
            <a:endParaRPr lang="en-US" dirty="0"/>
          </a:p>
        </p:txBody>
      </p:sp>
      <p:sp>
        <p:nvSpPr>
          <p:cNvPr id="4" name="Slide Number Placeholder 3"/>
          <p:cNvSpPr>
            <a:spLocks noGrp="1"/>
          </p:cNvSpPr>
          <p:nvPr>
            <p:ph type="sldNum" sz="quarter" idx="10"/>
          </p:nvPr>
        </p:nvSpPr>
        <p:spPr/>
        <p:txBody>
          <a:bodyPr/>
          <a:lstStyle/>
          <a:p>
            <a:fld id="{CD7862B6-E3BF-402C-A022-A10921096356}" type="slidenum">
              <a:rPr lang="en-US" smtClean="0"/>
              <a:t>41</a:t>
            </a:fld>
            <a:endParaRPr lang="en-US"/>
          </a:p>
        </p:txBody>
      </p:sp>
    </p:spTree>
    <p:extLst>
      <p:ext uri="{BB962C8B-B14F-4D97-AF65-F5344CB8AC3E}">
        <p14:creationId xmlns:p14="http://schemas.microsoft.com/office/powerpoint/2010/main" val="3598157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sz="1200" kern="1200" dirty="0" smtClean="0">
                <a:solidFill>
                  <a:schemeClr val="tx1"/>
                </a:solidFill>
                <a:effectLst/>
                <a:latin typeface="+mn-lt"/>
                <a:ea typeface="+mn-ea"/>
                <a:cs typeface="+mn-cs"/>
              </a:rPr>
              <a:t>This concludes Module 5 of the TeamSTEPPS 2.0 online master trainer course. To complete this module and receive accreditation, you must return to the TeamSTEPPS Learning Management System and complete the Module 5 post-test. </a:t>
            </a:r>
            <a:endParaRPr lang="en-US" dirty="0" smtClean="0"/>
          </a:p>
        </p:txBody>
      </p:sp>
      <p:sp>
        <p:nvSpPr>
          <p:cNvPr id="4" name="Slide Number Placeholder 3"/>
          <p:cNvSpPr>
            <a:spLocks noGrp="1"/>
          </p:cNvSpPr>
          <p:nvPr>
            <p:ph type="sldNum" sz="quarter" idx="10"/>
          </p:nvPr>
        </p:nvSpPr>
        <p:spPr/>
        <p:txBody>
          <a:bodyPr/>
          <a:lstStyle/>
          <a:p>
            <a:fld id="{CD7862B6-E3BF-402C-A022-A10921096356}" type="slidenum">
              <a:rPr lang="en-US" smtClean="0"/>
              <a:t>42</a:t>
            </a:fld>
            <a:endParaRPr lang="en-US"/>
          </a:p>
        </p:txBody>
      </p:sp>
    </p:spTree>
    <p:extLst>
      <p:ext uri="{BB962C8B-B14F-4D97-AF65-F5344CB8AC3E}">
        <p14:creationId xmlns:p14="http://schemas.microsoft.com/office/powerpoint/2010/main" val="180740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paper chain exercise from module one? When you are teaching, this is the point where you would ask learners to get back into their teams and, this time, identify a team leader. Please proceed to the next slide to watch a video to observe how this activity works in the classroom.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5</a:t>
            </a:fld>
            <a:endParaRPr lang="en-US"/>
          </a:p>
        </p:txBody>
      </p:sp>
    </p:spTree>
    <p:extLst>
      <p:ext uri="{BB962C8B-B14F-4D97-AF65-F5344CB8AC3E}">
        <p14:creationId xmlns:p14="http://schemas.microsoft.com/office/powerpoint/2010/main" val="165761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Brigetta: Okay so now if you remember back in the first module we did the paper chain. Okay? Well we’re going to give you all another chance to make the longest looped paper chain, but with a twist.</a:t>
            </a:r>
          </a:p>
          <a:p>
            <a:r>
              <a:rPr lang="en-US" dirty="0" smtClean="0"/>
              <a:t>So I’d like each group to please assign a leader. </a:t>
            </a:r>
          </a:p>
          <a:p>
            <a:r>
              <a:rPr lang="en-US" dirty="0" smtClean="0"/>
              <a:t>[Group chatter]</a:t>
            </a:r>
          </a:p>
          <a:p>
            <a:r>
              <a:rPr lang="en-US" dirty="0" smtClean="0"/>
              <a:t>Brigetta: Okay? Kelly? Will the two of you come out in the hall with me for a moment please?</a:t>
            </a:r>
          </a:p>
          <a:p>
            <a:r>
              <a:rPr lang="en-US" dirty="0" smtClean="0"/>
              <a:t>[Group chatter]</a:t>
            </a:r>
          </a:p>
          <a:p>
            <a:r>
              <a:rPr lang="en-US" dirty="0" smtClean="0"/>
              <a:t>Brigetta: Oh not at all.</a:t>
            </a:r>
          </a:p>
          <a:p>
            <a:r>
              <a:rPr lang="en-US" dirty="0" smtClean="0"/>
              <a:t>Brigetta: Okay so your esteemed leadership has the rules. The goal is the same: the longest looped paper chain. So I’m going to give you 30 seconds to meet with your leaders. Okay? And you can discuss. But after that, there is no talking.</a:t>
            </a:r>
          </a:p>
          <a:p>
            <a:r>
              <a:rPr lang="en-US" dirty="0" smtClean="0"/>
              <a:t>Alright? So go ahead and begin your 30 seconds.</a:t>
            </a:r>
          </a:p>
          <a:p>
            <a:r>
              <a:rPr lang="en-US" dirty="0" smtClean="0"/>
              <a:t>[Group chatter]</a:t>
            </a:r>
          </a:p>
          <a:p>
            <a:r>
              <a:rPr lang="en-US" dirty="0" smtClean="0"/>
              <a:t>Brigetta: Okay and stop. Now begin. No talking.</a:t>
            </a:r>
          </a:p>
          <a:p>
            <a:r>
              <a:rPr lang="en-US" dirty="0" smtClean="0"/>
              <a:t>You can laugh, just no talking.</a:t>
            </a:r>
          </a:p>
          <a:p>
            <a:r>
              <a:rPr lang="en-US" dirty="0" smtClean="0"/>
              <a:t>No whispering either. </a:t>
            </a:r>
          </a:p>
          <a:p>
            <a:r>
              <a:rPr lang="en-US" dirty="0" smtClean="0"/>
              <a:t>And you have one minute.</a:t>
            </a:r>
          </a:p>
          <a:p>
            <a:r>
              <a:rPr lang="en-US" dirty="0" smtClean="0"/>
              <a:t>30 seconds</a:t>
            </a:r>
          </a:p>
          <a:p>
            <a:r>
              <a:rPr lang="en-US" dirty="0" smtClean="0"/>
              <a:t>10…9…8…7…6…5…4…3…2…1. And stop. Alright let’s hold them up here.</a:t>
            </a:r>
          </a:p>
          <a:p>
            <a:r>
              <a:rPr lang="en-US" dirty="0" smtClean="0"/>
              <a:t>[Group chatter]</a:t>
            </a:r>
          </a:p>
          <a:p>
            <a:r>
              <a:rPr lang="en-US" dirty="0" smtClean="0"/>
              <a:t>Alright, so what helped you make the longest chain?</a:t>
            </a:r>
          </a:p>
          <a:p>
            <a:r>
              <a:rPr lang="en-US" dirty="0" smtClean="0"/>
              <a:t>Jim: I think teamwork.</a:t>
            </a:r>
          </a:p>
          <a:p>
            <a:r>
              <a:rPr lang="en-US" dirty="0" smtClean="0"/>
              <a:t>Brigetta: Teamwork? What specifically about the teamwork? What did you do differently this time?</a:t>
            </a:r>
          </a:p>
          <a:p>
            <a:r>
              <a:rPr lang="en-US" dirty="0" smtClean="0"/>
              <a:t>Jim: well we cut the paper more efficiently, maybe that’s the biggest thing.</a:t>
            </a:r>
          </a:p>
          <a:p>
            <a:r>
              <a:rPr lang="en-US" dirty="0" smtClean="0"/>
              <a:t>Kiera: We all had our assigned roles and then toward the end we shared more of the responsibility but we knew going into it exactly what everybody would be doing.</a:t>
            </a:r>
          </a:p>
          <a:p>
            <a:r>
              <a:rPr lang="en-US" dirty="0" smtClean="0"/>
              <a:t>Brigetta: did that make you more comfortable? Knowing what was expected and who was going to do what and who you could rely on? Right? And helping one another, that’s the point. That’s mutual support. Having that situational awareness to see I’m done with this so we can help.</a:t>
            </a:r>
          </a:p>
          <a:p>
            <a:r>
              <a:rPr lang="en-US" dirty="0" smtClean="0"/>
              <a:t>Jim: Actually that made the difference at the end. The fact that we all jumped in and got the last few loops in there.</a:t>
            </a:r>
          </a:p>
          <a:p>
            <a:r>
              <a:rPr lang="en-US" dirty="0" smtClean="0"/>
              <a:t>Brigetta: Right, because you knew you didn’t have to cut any more paper. That was done. Awesome. So what were some of the limitations? What made it difficult to work as a team? No talking? </a:t>
            </a:r>
          </a:p>
          <a:p>
            <a:r>
              <a:rPr lang="en-US" dirty="0" smtClean="0"/>
              <a:t>Group: No talking, lack of communication, one hand is tough. It’s hard not to use your other hand, too.</a:t>
            </a:r>
          </a:p>
          <a:p>
            <a:r>
              <a:rPr lang="en-US" dirty="0" smtClean="0"/>
              <a:t>Brigetta: Again, your resources. But sometimes, you made a much longer chain without talking than you did when you could talk, so sometimes too much talking, or confusion, gets in the way, and that has an outcome barrier, right? Any other barriers? Difficulties? </a:t>
            </a:r>
          </a:p>
          <a:p>
            <a:r>
              <a:rPr lang="en-US" dirty="0" smtClean="0"/>
              <a:t>Phillip: Well we weren’t able to troubleshoot, the communication, we weren’t able to troubleshoot when we realized we had cut out all the pieces and then just needed to do one task. We hadn’t quite thought that all the way through.</a:t>
            </a:r>
          </a:p>
          <a:p>
            <a:r>
              <a:rPr lang="en-US" dirty="0" smtClean="0"/>
              <a:t>Brigetta: So what about that 30 seconds? What did you discuss during the 30 seconds?</a:t>
            </a:r>
          </a:p>
          <a:p>
            <a:r>
              <a:rPr lang="en-US" dirty="0" smtClean="0"/>
              <a:t>Kelly: What our roles would be. </a:t>
            </a:r>
          </a:p>
          <a:p>
            <a:r>
              <a:rPr lang="en-US" dirty="0" smtClean="0"/>
              <a:t>Brigetta: The roles? Okay.</a:t>
            </a:r>
          </a:p>
          <a:p>
            <a:r>
              <a:rPr lang="en-US" dirty="0" smtClean="0"/>
              <a:t>Karin: The roles and the rules.</a:t>
            </a:r>
          </a:p>
          <a:p>
            <a:r>
              <a:rPr lang="en-US" dirty="0" smtClean="0"/>
              <a:t>Brigetta: The roles and the rules. Right. Okay. But I like the fact that you then got up and said let me go over here and do that. Again, that situational awareness. The monitoring of what’s going on. And that’s what we again want you to take back as you go back to the workplace. Okay? Questions?</a:t>
            </a:r>
          </a:p>
          <a:p>
            <a:r>
              <a:rPr lang="en-US" dirty="0" smtClean="0"/>
              <a:t>Alright, awesome. Good job. Give yourselves a hand. Way to go.</a:t>
            </a:r>
          </a:p>
        </p:txBody>
      </p:sp>
      <p:sp>
        <p:nvSpPr>
          <p:cNvPr id="4" name="Slide Number Placeholder 3"/>
          <p:cNvSpPr>
            <a:spLocks noGrp="1"/>
          </p:cNvSpPr>
          <p:nvPr>
            <p:ph type="sldNum" sz="quarter" idx="10"/>
          </p:nvPr>
        </p:nvSpPr>
        <p:spPr/>
        <p:txBody>
          <a:bodyPr/>
          <a:lstStyle/>
          <a:p>
            <a:fld id="{3DA94E17-EF1D-486E-B21E-4C184A5A89B4}" type="slidenum">
              <a:rPr lang="en-US" smtClean="0"/>
              <a:t>6</a:t>
            </a:fld>
            <a:endParaRPr lang="en-US"/>
          </a:p>
        </p:txBody>
      </p:sp>
    </p:spTree>
    <p:extLst>
      <p:ext uri="{BB962C8B-B14F-4D97-AF65-F5344CB8AC3E}">
        <p14:creationId xmlns:p14="http://schemas.microsoft.com/office/powerpoint/2010/main" val="22463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 of this exercise, take 10 minutes to think about and answer the following. What did the leader do before the exercise began? Did it appear there was a clear plan? And what was the plan? Did it appear team members had a clear understanding of their roles and responsibilities? </a:t>
            </a:r>
          </a:p>
          <a:p>
            <a:r>
              <a:rPr lang="en-US" dirty="0" smtClean="0"/>
              <a:t>If not, what information do you think would have been helpful? Did it appear team members knew the roles and responsibilities of others on their team? Do you have a clear understanding of the roles and responsibilities of all members on your team? Did you notice roles changing during the exercise? </a:t>
            </a:r>
          </a:p>
          <a:p>
            <a:r>
              <a:rPr lang="en-US" dirty="0" smtClean="0"/>
              <a:t>What types of communication techniques were used? Given the information the leader shared at the start of the exercise, what were team members monitoring throughout the task? Did you notice anyone monitoring the progress of the team or individual members? Did they step up and assist as able? If you were a member of this team, what would you do differently if you performed this exercise? </a:t>
            </a:r>
          </a:p>
        </p:txBody>
      </p:sp>
      <p:sp>
        <p:nvSpPr>
          <p:cNvPr id="4" name="Slide Number Placeholder 3"/>
          <p:cNvSpPr>
            <a:spLocks noGrp="1"/>
          </p:cNvSpPr>
          <p:nvPr>
            <p:ph type="sldNum" sz="quarter" idx="10"/>
          </p:nvPr>
        </p:nvSpPr>
        <p:spPr/>
        <p:txBody>
          <a:bodyPr/>
          <a:lstStyle/>
          <a:p>
            <a:fld id="{3DA94E17-EF1D-486E-B21E-4C184A5A89B4}" type="slidenum">
              <a:rPr lang="en-US" smtClean="0"/>
              <a:t>7</a:t>
            </a:fld>
            <a:endParaRPr lang="en-US"/>
          </a:p>
        </p:txBody>
      </p:sp>
    </p:spTree>
    <p:extLst>
      <p:ext uri="{BB962C8B-B14F-4D97-AF65-F5344CB8AC3E}">
        <p14:creationId xmlns:p14="http://schemas.microsoft.com/office/powerpoint/2010/main" val="2561421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teach, after participants have moved back into their teams and have identified a leader, ask the leaders to join you in the hall and provide them with the following instructions-- when we return to the room, direct your team to make the longest paper chain. Your team members may only use their non-dominant hand and there will be no talking. You will have 30 seconds to brief your team. </a:t>
            </a:r>
          </a:p>
          <a:p>
            <a:r>
              <a:rPr lang="en-US" dirty="0" smtClean="0"/>
              <a:t>At the end of the 30 seconds, the talking must stop. You will have two minutes to work after I say begin. Ask the leaders if they have any questions. And then you and the leaders will return to the classroom. Refer to pages five and six in the instructor guide for detailed instructions on facilitating this exercise. </a:t>
            </a:r>
          </a:p>
          <a:p>
            <a:r>
              <a:rPr lang="en-US" dirty="0" smtClean="0"/>
              <a:t>Just as you saw in the video, as the facilitator, you will let the teams know they have 30 seconds to brief. When the 30 seconds has expired, tell them to begin. And let the teams know they have two minutes to complete the task. At the end of the two minutes, tell the teams to stop and identify the longest chain. </a:t>
            </a:r>
          </a:p>
          <a:p>
            <a:r>
              <a:rPr lang="en-US" dirty="0" smtClean="0"/>
              <a:t>To conclude this exercise, conduct a debrief using the same discussion questions I asked you. You may find it helpful to list any key points during the discussion on a flip chart or white board. Be sure to share your observations as well.</a:t>
            </a:r>
          </a:p>
        </p:txBody>
      </p:sp>
      <p:sp>
        <p:nvSpPr>
          <p:cNvPr id="4" name="Slide Number Placeholder 3"/>
          <p:cNvSpPr>
            <a:spLocks noGrp="1"/>
          </p:cNvSpPr>
          <p:nvPr>
            <p:ph type="sldNum" sz="quarter" idx="10"/>
          </p:nvPr>
        </p:nvSpPr>
        <p:spPr/>
        <p:txBody>
          <a:bodyPr/>
          <a:lstStyle/>
          <a:p>
            <a:fld id="{3DA94E17-EF1D-486E-B21E-4C184A5A89B4}" type="slidenum">
              <a:rPr lang="en-US" smtClean="0"/>
              <a:t>8</a:t>
            </a:fld>
            <a:endParaRPr lang="en-US"/>
          </a:p>
        </p:txBody>
      </p:sp>
    </p:spTree>
    <p:extLst>
      <p:ext uri="{BB962C8B-B14F-4D97-AF65-F5344CB8AC3E}">
        <p14:creationId xmlns:p14="http://schemas.microsoft.com/office/powerpoint/2010/main" val="170403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you complete the exercise, you will use Slide 3 to introduce the objectives for this module. Please refer to page seven in the Instructor Guide for details on how to facilitate this slide. After completing the module, you'll be able to discuss how situation monitoring affects team processes and outcomes. List components of the STEP mnemonic, explain situation awareness and identify undermining conditions, and define a shared mental model and how it is cultivated within a team.</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9</a:t>
            </a:fld>
            <a:endParaRPr lang="en-US"/>
          </a:p>
        </p:txBody>
      </p:sp>
    </p:spTree>
    <p:extLst>
      <p:ext uri="{BB962C8B-B14F-4D97-AF65-F5344CB8AC3E}">
        <p14:creationId xmlns:p14="http://schemas.microsoft.com/office/powerpoint/2010/main" val="31973670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image" Target="../media/image7.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6.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 Introduction</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06342" y="188166"/>
            <a:ext cx="1160424" cy="938165"/>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5: Situation Monitoring</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42</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5: Situation Monitoring</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42</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userDrawn="1">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5: Situation Monitoring</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42</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2"/>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3"/>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0"/>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1"/>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8"/>
            </p:custDataLst>
          </p:nvPr>
        </p:nvPicPr>
        <p:blipFill>
          <a:blip r:embed="rId15"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9"/>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55835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3.xml"/><Relationship Id="rId7" Type="http://schemas.openxmlformats.org/officeDocument/2006/relationships/notesSlide" Target="../notesSlides/notesSlide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xml"/><Relationship Id="rId5" Type="http://schemas.openxmlformats.org/officeDocument/2006/relationships/tags" Target="../tags/tag65.xml"/><Relationship Id="rId10" Type="http://schemas.openxmlformats.org/officeDocument/2006/relationships/image" Target="../media/image10.png"/><Relationship Id="rId4" Type="http://schemas.openxmlformats.org/officeDocument/2006/relationships/tags" Target="../tags/tag6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6.jpe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7.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105.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108.xml"/><Relationship Id="rId7" Type="http://schemas.openxmlformats.org/officeDocument/2006/relationships/notesSlide" Target="../notesSlides/notesSlide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3.xml"/><Relationship Id="rId5" Type="http://schemas.openxmlformats.org/officeDocument/2006/relationships/tags" Target="../tags/tag110.xml"/><Relationship Id="rId4" Type="http://schemas.openxmlformats.org/officeDocument/2006/relationships/tags" Target="../tags/tag109.xml"/></Relationships>
</file>

<file path=ppt/slides/_rels/slide1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9.jpe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19.jpe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17.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20.xml"/><Relationship Id="rId7" Type="http://schemas.openxmlformats.org/officeDocument/2006/relationships/slideLayout" Target="../slideLayouts/slideLayout3.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10" Type="http://schemas.openxmlformats.org/officeDocument/2006/relationships/image" Target="../media/image20.png"/><Relationship Id="rId4" Type="http://schemas.openxmlformats.org/officeDocument/2006/relationships/tags" Target="../tags/tag121.xml"/><Relationship Id="rId9" Type="http://schemas.openxmlformats.org/officeDocument/2006/relationships/hyperlink" Target="http://www.ahrq.gov/professionals/education/curriculum-tools/teamstepps/instructor/videos/ts_STEPINPTMED/STEPINPTMED-400-300.html" TargetMode="External"/></Relationships>
</file>

<file path=ppt/slides/_rels/slide16.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20.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127.xml"/></Relationships>
</file>

<file path=ppt/slides/_rels/slide1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9.jpe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131.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34.xml"/><Relationship Id="rId7" Type="http://schemas.openxmlformats.org/officeDocument/2006/relationships/slideLayout" Target="../slideLayouts/slideLayout3.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10" Type="http://schemas.openxmlformats.org/officeDocument/2006/relationships/image" Target="../media/image21.png"/><Relationship Id="rId4" Type="http://schemas.openxmlformats.org/officeDocument/2006/relationships/tags" Target="../tags/tag135.xml"/><Relationship Id="rId9" Type="http://schemas.openxmlformats.org/officeDocument/2006/relationships/hyperlink" Target="http://www.ahrq.gov/professionals/education/curriculum-tools/teamstepps/instructor/videos/ts_ldcrossmon/crossMonitorIntern.html" TargetMode="External"/></Relationships>
</file>

<file path=ppt/slides/_rels/slide1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21.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14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22.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148.xml"/></Relationships>
</file>

<file path=ppt/slides/_rels/slide22.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19.jpe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152.xml"/></Relationships>
</file>

<file path=ppt/slides/_rels/slide23.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19.jpe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tags" Target="../tags/tag156.xml"/></Relationships>
</file>

<file path=ppt/slides/_rels/slide24.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23.jpe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60.xml"/></Relationships>
</file>

<file path=ppt/slides/_rels/slide25.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24.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164.xml"/></Relationships>
</file>

<file path=ppt/slides/_rels/slide26.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25.jpeg"/><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26.jpeg"/><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27.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17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5.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30.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28.jpeg"/><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31.xml"/><Relationship Id="rId5" Type="http://schemas.openxmlformats.org/officeDocument/2006/relationships/slideLayout" Target="../slideLayouts/slideLayout3.xml"/><Relationship Id="rId4" Type="http://schemas.openxmlformats.org/officeDocument/2006/relationships/tags" Target="../tags/tag184.xml"/></Relationships>
</file>

<file path=ppt/slides/_rels/slide32.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32.xml"/><Relationship Id="rId5" Type="http://schemas.openxmlformats.org/officeDocument/2006/relationships/slideLayout" Target="../slideLayouts/slideLayout3.xml"/><Relationship Id="rId4" Type="http://schemas.openxmlformats.org/officeDocument/2006/relationships/tags" Target="../tags/tag188.xml"/></Relationships>
</file>

<file path=ppt/slides/_rels/slide33.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notesSlide" Target="../notesSlides/notesSlide33.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slideLayout" Target="../slideLayouts/slideLayout3.xml"/><Relationship Id="rId5" Type="http://schemas.openxmlformats.org/officeDocument/2006/relationships/tags" Target="../tags/tag193.xml"/><Relationship Id="rId4" Type="http://schemas.openxmlformats.org/officeDocument/2006/relationships/tags" Target="../tags/tag192.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96.xml"/><Relationship Id="rId7" Type="http://schemas.openxmlformats.org/officeDocument/2006/relationships/slideLayout" Target="../slideLayouts/slideLayout3.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s>
</file>

<file path=ppt/slides/_rels/slide35.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image" Target="../media/image29.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35.xml"/><Relationship Id="rId5" Type="http://schemas.openxmlformats.org/officeDocument/2006/relationships/slideLayout" Target="../slideLayouts/slideLayout3.xml"/><Relationship Id="rId4" Type="http://schemas.openxmlformats.org/officeDocument/2006/relationships/tags" Target="../tags/tag203.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206.xml"/><Relationship Id="rId7" Type="http://schemas.openxmlformats.org/officeDocument/2006/relationships/slideLayout" Target="../slideLayouts/slideLayout3.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image" Target="../media/image32.png"/><Relationship Id="rId5" Type="http://schemas.openxmlformats.org/officeDocument/2006/relationships/tags" Target="../tags/tag208.xml"/><Relationship Id="rId10" Type="http://schemas.openxmlformats.org/officeDocument/2006/relationships/image" Target="../media/image31.png"/><Relationship Id="rId4" Type="http://schemas.openxmlformats.org/officeDocument/2006/relationships/tags" Target="../tags/tag207.xml"/><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image" Target="../media/image30.png"/><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notesSlide" Target="../notesSlides/notesSlide37.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slideLayout" Target="../slideLayouts/slideLayout3.xml"/><Relationship Id="rId5" Type="http://schemas.openxmlformats.org/officeDocument/2006/relationships/tags" Target="../tags/tag214.xml"/><Relationship Id="rId15" Type="http://schemas.openxmlformats.org/officeDocument/2006/relationships/image" Target="../media/image32.png"/><Relationship Id="rId10" Type="http://schemas.openxmlformats.org/officeDocument/2006/relationships/tags" Target="../tags/tag219.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225.xml"/><Relationship Id="rId7" Type="http://schemas.openxmlformats.org/officeDocument/2006/relationships/slideLayout" Target="../slideLayouts/slideLayout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9.xml"/><Relationship Id="rId7" Type="http://schemas.openxmlformats.org/officeDocument/2006/relationships/hyperlink" Target="http://www.ahrq.gov/professionals/education/curriculum-tools/teamstepps/instructor/fundamentals/module5/igsitmonitor.pdf"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80.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231.xml"/><Relationship Id="rId7" Type="http://schemas.openxmlformats.org/officeDocument/2006/relationships/slideLayout" Target="../slideLayouts/slideLayout3.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34.png"/><Relationship Id="rId5" Type="http://schemas.openxmlformats.org/officeDocument/2006/relationships/tags" Target="../tags/tag233.xml"/><Relationship Id="rId10" Type="http://schemas.openxmlformats.org/officeDocument/2006/relationships/hyperlink" Target="http://www.ahrq.gov/professionals/education/curriculum-tools/teamstepps/instructor/fundamentals/module1/m1worksheet.pdf" TargetMode="External"/><Relationship Id="rId4" Type="http://schemas.openxmlformats.org/officeDocument/2006/relationships/tags" Target="../tags/tag232.xml"/><Relationship Id="rId9"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image" Target="../media/image35.jpe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notesSlide" Target="../notesSlides/notesSlide41.xml"/><Relationship Id="rId5" Type="http://schemas.openxmlformats.org/officeDocument/2006/relationships/slideLayout" Target="../slideLayouts/slideLayout3.xml"/><Relationship Id="rId4" Type="http://schemas.openxmlformats.org/officeDocument/2006/relationships/tags" Target="../tags/tag238.xml"/></Relationships>
</file>

<file path=ppt/slides/_rels/slide4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241.xml"/><Relationship Id="rId7" Type="http://schemas.openxmlformats.org/officeDocument/2006/relationships/notesSlide" Target="../notesSlides/notesSlide42.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slideLayout" Target="../slideLayouts/slideLayout4.xml"/><Relationship Id="rId5" Type="http://schemas.openxmlformats.org/officeDocument/2006/relationships/tags" Target="../tags/tag243.xml"/><Relationship Id="rId4" Type="http://schemas.openxmlformats.org/officeDocument/2006/relationships/tags" Target="../tags/tag242.xml"/><Relationship Id="rId9" Type="http://schemas.openxmlformats.org/officeDocument/2006/relationships/hyperlink" Target="https://www.ahrq.gov/sites/default/files/wysiwyg/teamstepps/instructor/fundamentals/tsonlinemodule6.pptx"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3.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87.xml"/><Relationship Id="rId7" Type="http://schemas.openxmlformats.org/officeDocument/2006/relationships/hyperlink" Target="https://www.youtube.com/watch?v=Cy6-HnITvzE&amp;feature=youtu.be" TargetMode="Externa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hyperlink" Target="http://www.ahrq.gov/professionals/education/curriculum-tools/teamstepps/instructor/fundamentals/index.html" TargetMode="Externa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3.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94.xml"/></Relationships>
</file>

<file path=ppt/slides/_rels/slide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5.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p:txBody>
          <a:bodyPr/>
          <a:lstStyle/>
          <a:p>
            <a:r>
              <a:rPr lang="en-US" dirty="0" smtClean="0">
                <a:ln w="3175">
                  <a:noFill/>
                </a:ln>
                <a:effectLst>
                  <a:outerShdw blurRad="50800" dist="38100" dir="5400000" algn="t" rotWithShape="0">
                    <a:prstClr val="black">
                      <a:alpha val="40000"/>
                    </a:prstClr>
                  </a:outerShdw>
                </a:effectLst>
              </a:rPr>
              <a:t>Module 5: Situation Monitoring</a:t>
            </a:r>
            <a:endParaRPr lang="en-US" dirty="0">
              <a:ln w="3175">
                <a:noFill/>
              </a:ln>
              <a:effectLst>
                <a:outerShdw blurRad="50800" dist="38100" dir="5400000" algn="t" rotWithShape="0">
                  <a:prstClr val="black">
                    <a:alpha val="40000"/>
                  </a:prstClr>
                </a:outerShdw>
              </a:effectLst>
            </a:endParaRPr>
          </a:p>
        </p:txBody>
      </p:sp>
      <p:sp>
        <p:nvSpPr>
          <p:cNvPr id="18" name="Subtitle 17"/>
          <p:cNvSpPr>
            <a:spLocks noGrp="1"/>
          </p:cNvSpPr>
          <p:nvPr>
            <p:ph type="subTitle" idx="1"/>
            <p:custDataLst>
              <p:tags r:id="rId3"/>
            </p:custDataLst>
          </p:nvPr>
        </p:nvSpPr>
        <p:spPr>
          <a:xfrm>
            <a:off x="0" y="2014091"/>
            <a:ext cx="9144000"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2" y="1173976"/>
            <a:ext cx="9144002" cy="485775"/>
          </a:xfrm>
        </p:spPr>
        <p:txBody>
          <a:bodyPr/>
          <a:lstStyle/>
          <a:p>
            <a:r>
              <a:rPr lang="en-US" sz="2000" dirty="0" smtClean="0"/>
              <a:t>Welcome to the </a:t>
            </a:r>
            <a:endParaRPr lang="en-US" sz="2000" dirty="0"/>
          </a:p>
        </p:txBody>
      </p:sp>
      <p:pic>
        <p:nvPicPr>
          <p:cNvPr id="5" name="Picture 4"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7" name="Picture 6"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9" name="Down Arrow 8"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The TeamSTEPPS Framework</a:t>
            </a:r>
            <a:endParaRPr lang="en-US" dirty="0"/>
          </a:p>
        </p:txBody>
      </p:sp>
      <p:sp>
        <p:nvSpPr>
          <p:cNvPr id="3" name="Text Placeholder 2"/>
          <p:cNvSpPr>
            <a:spLocks noGrp="1"/>
          </p:cNvSpPr>
          <p:nvPr>
            <p:ph type="body" sz="quarter" idx="10"/>
            <p:custDataLst>
              <p:tags r:id="rId3"/>
            </p:custDataLst>
          </p:nvPr>
        </p:nvSpPr>
        <p:spPr>
          <a:xfrm>
            <a:off x="182879" y="768095"/>
            <a:ext cx="3474721" cy="4023360"/>
          </a:xfrm>
        </p:spPr>
        <p:txBody>
          <a:bodyPr/>
          <a:lstStyle/>
          <a:p>
            <a:pPr>
              <a:spcAft>
                <a:spcPts val="600"/>
              </a:spcAft>
            </a:pPr>
            <a:r>
              <a:rPr lang="en-US" dirty="0" smtClean="0"/>
              <a:t>So far, we have covered:</a:t>
            </a:r>
          </a:p>
          <a:p>
            <a:pPr lvl="1">
              <a:spcAft>
                <a:spcPts val="600"/>
              </a:spcAft>
            </a:pPr>
            <a:r>
              <a:rPr lang="en-US" b="1" dirty="0" smtClean="0"/>
              <a:t>Team Structure</a:t>
            </a:r>
          </a:p>
          <a:p>
            <a:pPr lvl="1">
              <a:spcAft>
                <a:spcPts val="600"/>
              </a:spcAft>
            </a:pPr>
            <a:r>
              <a:rPr lang="en-US" b="1" dirty="0" smtClean="0"/>
              <a:t>Communication</a:t>
            </a:r>
          </a:p>
          <a:p>
            <a:pPr lvl="1"/>
            <a:r>
              <a:rPr lang="en-US" b="1" dirty="0" smtClean="0"/>
              <a:t>Leadership</a:t>
            </a:r>
            <a:endParaRPr lang="en-US" b="1" dirty="0"/>
          </a:p>
          <a:p>
            <a:r>
              <a:rPr lang="en-US" dirty="0" smtClean="0"/>
              <a:t>In this module, we will cover </a:t>
            </a:r>
            <a:r>
              <a:rPr lang="en-US" b="1" dirty="0" smtClean="0"/>
              <a:t>Situation Monitoring</a:t>
            </a:r>
            <a:endParaRPr lang="en-US" b="1" dirty="0"/>
          </a:p>
        </p:txBody>
      </p:sp>
      <p:pic>
        <p:nvPicPr>
          <p:cNvPr id="4" name="Picture 2" descr="TeamSTEPPS framework diagram"/>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40480" y="768095"/>
            <a:ext cx="4794842" cy="384200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6140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Slide 4: Situation Monitoring</a:t>
            </a:r>
            <a:endParaRPr lang="en-US" dirty="0"/>
          </a:p>
        </p:txBody>
      </p:sp>
      <p:sp>
        <p:nvSpPr>
          <p:cNvPr id="3" name="Text Placeholder 2"/>
          <p:cNvSpPr>
            <a:spLocks noGrp="1"/>
          </p:cNvSpPr>
          <p:nvPr>
            <p:ph type="body" sz="quarter" idx="10"/>
            <p:custDataLst>
              <p:tags r:id="rId3"/>
            </p:custDataLst>
          </p:nvPr>
        </p:nvSpPr>
        <p:spPr/>
        <p:txBody>
          <a:bodyPr/>
          <a:lstStyle/>
          <a:p>
            <a:r>
              <a:rPr lang="en-US" dirty="0" smtClean="0"/>
              <a:t>Situation Monitoring:</a:t>
            </a:r>
          </a:p>
          <a:p>
            <a:pPr marL="342900" indent="-342900">
              <a:buFont typeface="Arial" panose="020B0604020202020204" pitchFamily="34" charset="0"/>
              <a:buChar char="•"/>
            </a:pPr>
            <a:r>
              <a:rPr lang="en-US" dirty="0" smtClean="0"/>
              <a:t>A way for team members to be aware of what is going on around them</a:t>
            </a:r>
          </a:p>
          <a:p>
            <a:pPr marL="342900" indent="-342900">
              <a:buFont typeface="Arial" panose="020B0604020202020204" pitchFamily="34" charset="0"/>
              <a:buChar char="•"/>
            </a:pPr>
            <a:r>
              <a:rPr lang="en-US" dirty="0" smtClean="0"/>
              <a:t>Is moderated by communication</a:t>
            </a:r>
          </a:p>
          <a:p>
            <a:pPr marL="342900" indent="-342900">
              <a:buFont typeface="Arial" panose="020B0604020202020204" pitchFamily="34" charset="0"/>
              <a:buChar char="•"/>
            </a:pPr>
            <a:r>
              <a:rPr lang="en-US" dirty="0" smtClean="0"/>
              <a:t>Is enhanced by team leadership</a:t>
            </a:r>
          </a:p>
          <a:p>
            <a:pPr marL="342900" indent="-342900">
              <a:buFont typeface="Arial" panose="020B0604020202020204" pitchFamily="34" charset="0"/>
              <a:buChar char="•"/>
            </a:pPr>
            <a:r>
              <a:rPr lang="en-US" dirty="0" smtClean="0"/>
              <a:t>Allows for mutual support by anticipating other team members’ needs </a:t>
            </a:r>
            <a:endParaRPr lang="en-US" dirty="0"/>
          </a:p>
        </p:txBody>
      </p:sp>
      <p:pic>
        <p:nvPicPr>
          <p:cNvPr id="5" name="Picture 4" descr="image of slide 4"/>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64878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 Continuous Process (Slide 5)</a:t>
            </a:r>
            <a:endParaRPr lang="en-US" dirty="0"/>
          </a:p>
        </p:txBody>
      </p:sp>
      <p:pic>
        <p:nvPicPr>
          <p:cNvPr id="4" name="Picture 2" descr="Continuous process flow circle"/>
          <p:cNvPicPr>
            <a:picLocks noChangeAspect="1" noChangeArrowheads="1"/>
          </p:cNvPicPr>
          <p:nvPr/>
        </p:nvPicPr>
        <p:blipFill>
          <a:blip r:embed="rId8" cstate="print"/>
          <a:srcRect/>
          <a:stretch>
            <a:fillRect/>
          </a:stretch>
        </p:blipFill>
        <p:spPr bwMode="auto">
          <a:xfrm>
            <a:off x="2354263" y="711198"/>
            <a:ext cx="4179844" cy="3535363"/>
          </a:xfrm>
          <a:prstGeom prst="rect">
            <a:avLst/>
          </a:prstGeom>
          <a:noFill/>
          <a:ln w="9525">
            <a:noFill/>
            <a:miter lim="800000"/>
            <a:headEnd/>
            <a:tailEnd/>
          </a:ln>
        </p:spPr>
      </p:pic>
      <p:sp>
        <p:nvSpPr>
          <p:cNvPr id="5" name="Text Box 4"/>
          <p:cNvSpPr txBox="1">
            <a:spLocks noChangeArrowheads="1"/>
          </p:cNvSpPr>
          <p:nvPr>
            <p:custDataLst>
              <p:tags r:id="rId3"/>
            </p:custDataLst>
          </p:nvPr>
        </p:nvSpPr>
        <p:spPr bwMode="auto">
          <a:xfrm>
            <a:off x="2002631" y="1117668"/>
            <a:ext cx="2247900" cy="1015663"/>
          </a:xfrm>
          <a:prstGeom prst="rect">
            <a:avLst/>
          </a:prstGeom>
          <a:noFill/>
          <a:ln w="9525">
            <a:noFill/>
            <a:miter lim="800000"/>
            <a:headEnd/>
            <a:tailEnd/>
          </a:ln>
          <a:effectLst/>
        </p:spPr>
        <p:txBody>
          <a:bodyPr>
            <a:spAutoFit/>
          </a:bodyPr>
          <a:lstStyle/>
          <a:p>
            <a:pPr algn="ctr">
              <a:spcBef>
                <a:spcPct val="50000"/>
              </a:spcBef>
            </a:pPr>
            <a:r>
              <a:rPr lang="en-US" altLang="en-US" sz="2000" b="1" dirty="0">
                <a:solidFill>
                  <a:srgbClr val="E1393E"/>
                </a:solidFill>
              </a:rPr>
              <a:t>Situation</a:t>
            </a:r>
            <a:br>
              <a:rPr lang="en-US" altLang="en-US" sz="2000" b="1" dirty="0">
                <a:solidFill>
                  <a:srgbClr val="E1393E"/>
                </a:solidFill>
              </a:rPr>
            </a:br>
            <a:r>
              <a:rPr lang="en-US" altLang="en-US" sz="2000" b="1" dirty="0">
                <a:solidFill>
                  <a:srgbClr val="E1393E"/>
                </a:solidFill>
              </a:rPr>
              <a:t>Monitoring</a:t>
            </a:r>
            <a:br>
              <a:rPr lang="en-US" altLang="en-US" sz="2000" b="1" dirty="0">
                <a:solidFill>
                  <a:srgbClr val="E1393E"/>
                </a:solidFill>
              </a:rPr>
            </a:br>
            <a:r>
              <a:rPr lang="en-US" altLang="en-US" sz="2000" b="1" dirty="0">
                <a:solidFill>
                  <a:srgbClr val="E1393E"/>
                </a:solidFill>
              </a:rPr>
              <a:t>(Individual Skill)</a:t>
            </a:r>
          </a:p>
        </p:txBody>
      </p:sp>
      <p:sp>
        <p:nvSpPr>
          <p:cNvPr id="6" name="Text Box 5"/>
          <p:cNvSpPr txBox="1">
            <a:spLocks noChangeArrowheads="1"/>
          </p:cNvSpPr>
          <p:nvPr>
            <p:custDataLst>
              <p:tags r:id="rId4"/>
            </p:custDataLst>
          </p:nvPr>
        </p:nvSpPr>
        <p:spPr bwMode="auto">
          <a:xfrm>
            <a:off x="5719719" y="1508124"/>
            <a:ext cx="1628775" cy="1323439"/>
          </a:xfrm>
          <a:prstGeom prst="rect">
            <a:avLst/>
          </a:prstGeom>
          <a:noFill/>
          <a:ln w="9525">
            <a:noFill/>
            <a:miter lim="800000"/>
            <a:headEnd/>
            <a:tailEnd/>
          </a:ln>
          <a:effectLst/>
        </p:spPr>
        <p:txBody>
          <a:bodyPr>
            <a:spAutoFit/>
          </a:bodyPr>
          <a:lstStyle/>
          <a:p>
            <a:pPr algn="ctr">
              <a:spcBef>
                <a:spcPct val="50000"/>
              </a:spcBef>
            </a:pPr>
            <a:r>
              <a:rPr lang="en-US" altLang="en-US" sz="2000" b="1" dirty="0">
                <a:solidFill>
                  <a:srgbClr val="E1393E"/>
                </a:solidFill>
              </a:rPr>
              <a:t>Situation</a:t>
            </a:r>
            <a:br>
              <a:rPr lang="en-US" altLang="en-US" sz="2000" b="1" dirty="0">
                <a:solidFill>
                  <a:srgbClr val="E1393E"/>
                </a:solidFill>
              </a:rPr>
            </a:br>
            <a:r>
              <a:rPr lang="en-US" altLang="en-US" sz="2000" b="1" dirty="0">
                <a:solidFill>
                  <a:srgbClr val="E1393E"/>
                </a:solidFill>
              </a:rPr>
              <a:t>Awareness</a:t>
            </a:r>
            <a:br>
              <a:rPr lang="en-US" altLang="en-US" sz="2000" b="1" dirty="0">
                <a:solidFill>
                  <a:srgbClr val="E1393E"/>
                </a:solidFill>
              </a:rPr>
            </a:br>
            <a:r>
              <a:rPr lang="en-US" altLang="en-US" sz="2000" b="1" dirty="0">
                <a:solidFill>
                  <a:srgbClr val="E1393E"/>
                </a:solidFill>
              </a:rPr>
              <a:t>(Individual Outcome)</a:t>
            </a:r>
          </a:p>
        </p:txBody>
      </p:sp>
      <p:sp>
        <p:nvSpPr>
          <p:cNvPr id="7" name="Text Box 6"/>
          <p:cNvSpPr txBox="1">
            <a:spLocks noChangeArrowheads="1"/>
          </p:cNvSpPr>
          <p:nvPr>
            <p:custDataLst>
              <p:tags r:id="rId5"/>
            </p:custDataLst>
          </p:nvPr>
        </p:nvSpPr>
        <p:spPr bwMode="auto">
          <a:xfrm>
            <a:off x="3021136" y="3741581"/>
            <a:ext cx="2177761" cy="1015663"/>
          </a:xfrm>
          <a:prstGeom prst="rect">
            <a:avLst/>
          </a:prstGeom>
          <a:noFill/>
          <a:ln w="9525">
            <a:noFill/>
            <a:miter lim="800000"/>
            <a:headEnd/>
            <a:tailEnd/>
          </a:ln>
          <a:effectLst/>
        </p:spPr>
        <p:txBody>
          <a:bodyPr>
            <a:spAutoFit/>
          </a:bodyPr>
          <a:lstStyle/>
          <a:p>
            <a:pPr algn="ctr">
              <a:spcBef>
                <a:spcPct val="50000"/>
              </a:spcBef>
            </a:pPr>
            <a:r>
              <a:rPr lang="en-US" altLang="en-US" sz="2000" b="1" dirty="0">
                <a:solidFill>
                  <a:srgbClr val="E1393E"/>
                </a:solidFill>
              </a:rPr>
              <a:t>Shared </a:t>
            </a:r>
            <a:br>
              <a:rPr lang="en-US" altLang="en-US" sz="2000" b="1" dirty="0">
                <a:solidFill>
                  <a:srgbClr val="E1393E"/>
                </a:solidFill>
              </a:rPr>
            </a:br>
            <a:r>
              <a:rPr lang="en-US" altLang="en-US" sz="2000" b="1" dirty="0">
                <a:solidFill>
                  <a:srgbClr val="E1393E"/>
                </a:solidFill>
              </a:rPr>
              <a:t>Mental Model</a:t>
            </a:r>
            <a:br>
              <a:rPr lang="en-US" altLang="en-US" sz="2000" b="1" dirty="0">
                <a:solidFill>
                  <a:srgbClr val="E1393E"/>
                </a:solidFill>
              </a:rPr>
            </a:br>
            <a:r>
              <a:rPr lang="en-US" altLang="en-US" sz="2000" b="1" dirty="0">
                <a:solidFill>
                  <a:srgbClr val="E1393E"/>
                </a:solidFill>
              </a:rPr>
              <a:t>(Team Outcome)</a:t>
            </a:r>
          </a:p>
        </p:txBody>
      </p:sp>
    </p:spTree>
    <p:custDataLst>
      <p:tags r:id="rId1"/>
    </p:custDataLst>
    <p:extLst>
      <p:ext uri="{BB962C8B-B14F-4D97-AF65-F5344CB8AC3E}">
        <p14:creationId xmlns:p14="http://schemas.microsoft.com/office/powerpoint/2010/main" val="2930028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The </a:t>
            </a:r>
            <a:r>
              <a:rPr lang="en-US" b="1" spc="100" dirty="0" smtClean="0"/>
              <a:t>STEP</a:t>
            </a:r>
            <a:r>
              <a:rPr lang="en-US" dirty="0" smtClean="0"/>
              <a:t> Mnemonic (Slide 6)</a:t>
            </a:r>
            <a:endParaRPr lang="en-US" dirty="0"/>
          </a:p>
        </p:txBody>
      </p:sp>
      <p:pic>
        <p:nvPicPr>
          <p:cNvPr id="4" name="Picture 3" descr="STEP ice words"/>
          <p:cNvPicPr>
            <a:picLocks noChangeAspect="1" noChangeArrowheads="1"/>
          </p:cNvPicPr>
          <p:nvPr/>
        </p:nvPicPr>
        <p:blipFill>
          <a:blip r:embed="rId6" cstate="print"/>
          <a:srcRect/>
          <a:stretch>
            <a:fillRect/>
          </a:stretch>
        </p:blipFill>
        <p:spPr bwMode="auto">
          <a:xfrm>
            <a:off x="1930400" y="749299"/>
            <a:ext cx="5333999" cy="3942906"/>
          </a:xfrm>
          <a:prstGeom prst="rect">
            <a:avLst/>
          </a:prstGeom>
          <a:noFill/>
          <a:ln w="9525">
            <a:noFill/>
            <a:miter lim="800000"/>
            <a:headEnd/>
            <a:tailEnd/>
          </a:ln>
        </p:spPr>
      </p:pic>
      <p:sp>
        <p:nvSpPr>
          <p:cNvPr id="5" name="Text Box 4"/>
          <p:cNvSpPr txBox="1">
            <a:spLocks noChangeArrowheads="1"/>
          </p:cNvSpPr>
          <p:nvPr>
            <p:custDataLst>
              <p:tags r:id="rId3"/>
            </p:custDataLst>
          </p:nvPr>
        </p:nvSpPr>
        <p:spPr bwMode="auto">
          <a:xfrm>
            <a:off x="4057650" y="1527175"/>
            <a:ext cx="2965450" cy="707886"/>
          </a:xfrm>
          <a:prstGeom prst="rect">
            <a:avLst/>
          </a:prstGeom>
          <a:noFill/>
          <a:ln w="9525" algn="ctr">
            <a:noFill/>
            <a:miter lim="800000"/>
            <a:headEnd/>
            <a:tailEnd/>
          </a:ln>
          <a:effectLst/>
        </p:spPr>
        <p:txBody>
          <a:bodyPr>
            <a:spAutoFit/>
          </a:bodyPr>
          <a:lstStyle/>
          <a:p>
            <a:pPr marL="112713" indent="3175" algn="ctr">
              <a:spcBef>
                <a:spcPct val="50000"/>
              </a:spcBef>
              <a:buFont typeface="Wingdings" pitchFamily="2" charset="2"/>
              <a:buNone/>
              <a:tabLst>
                <a:tab pos="112713" algn="l"/>
              </a:tabLst>
            </a:pPr>
            <a:r>
              <a:rPr lang="en-US" altLang="en-US" sz="2000" b="1" dirty="0"/>
              <a:t>Components of Situation </a:t>
            </a:r>
            <a:r>
              <a:rPr lang="en-US" altLang="en-US" sz="2000" b="1" dirty="0" smtClean="0"/>
              <a:t>Monitoring</a:t>
            </a:r>
            <a:endParaRPr lang="en-US" altLang="en-US" sz="2000" b="1" dirty="0"/>
          </a:p>
        </p:txBody>
      </p:sp>
    </p:spTree>
    <p:custDataLst>
      <p:tags r:id="rId1"/>
    </p:custDataLst>
    <p:extLst>
      <p:ext uri="{BB962C8B-B14F-4D97-AF65-F5344CB8AC3E}">
        <p14:creationId xmlns:p14="http://schemas.microsoft.com/office/powerpoint/2010/main" val="322993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Status of the Patient</a:t>
            </a:r>
            <a:endParaRPr lang="en-US" dirty="0"/>
          </a:p>
        </p:txBody>
      </p:sp>
      <p:pic>
        <p:nvPicPr>
          <p:cNvPr id="4" name="Picture 3" descr="STEP ice words"/>
          <p:cNvPicPr>
            <a:picLocks noChangeAspect="1" noChangeArrowheads="1"/>
          </p:cNvPicPr>
          <p:nvPr/>
        </p:nvPicPr>
        <p:blipFill>
          <a:blip r:embed="rId7" cstate="print"/>
          <a:srcRect/>
          <a:stretch>
            <a:fillRect/>
          </a:stretch>
        </p:blipFill>
        <p:spPr bwMode="auto">
          <a:xfrm>
            <a:off x="1930400" y="749299"/>
            <a:ext cx="5333999" cy="3942906"/>
          </a:xfrm>
          <a:prstGeom prst="rect">
            <a:avLst/>
          </a:prstGeom>
          <a:noFill/>
          <a:ln w="9525">
            <a:noFill/>
            <a:miter lim="800000"/>
            <a:headEnd/>
            <a:tailEnd/>
          </a:ln>
        </p:spPr>
      </p:pic>
      <p:grpSp>
        <p:nvGrpSpPr>
          <p:cNvPr id="3" name="Group 2" descr="Box showing elements of patient status"/>
          <p:cNvGrpSpPr/>
          <p:nvPr/>
        </p:nvGrpSpPr>
        <p:grpSpPr>
          <a:xfrm>
            <a:off x="3478696" y="1056278"/>
            <a:ext cx="4343400" cy="1657106"/>
            <a:chOff x="3478696" y="1056278"/>
            <a:chExt cx="4343400" cy="1657106"/>
          </a:xfrm>
        </p:grpSpPr>
        <p:cxnSp>
          <p:nvCxnSpPr>
            <p:cNvPr id="6" name="Straight Connector 5"/>
            <p:cNvCxnSpPr/>
            <p:nvPr>
              <p:custDataLst>
                <p:tags r:id="rId3"/>
              </p:custDataLst>
            </p:nvPr>
          </p:nvCxnSpPr>
          <p:spPr>
            <a:xfrm flipH="1">
              <a:off x="3478696" y="1868557"/>
              <a:ext cx="2248299" cy="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custDataLst>
                <p:tags r:id="rId4"/>
              </p:custDataLst>
            </p:nvPr>
          </p:nvSpPr>
          <p:spPr>
            <a:xfrm>
              <a:off x="5726996" y="1056278"/>
              <a:ext cx="2095100" cy="165710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marL="168275" indent="-166688">
                <a:spcAft>
                  <a:spcPts val="300"/>
                </a:spcAft>
                <a:buFont typeface="Arial" panose="020B0604020202020204" pitchFamily="34" charset="0"/>
                <a:buChar char="•"/>
              </a:pPr>
              <a:r>
                <a:rPr lang="en-US" sz="1400" dirty="0"/>
                <a:t>Patient History</a:t>
              </a:r>
            </a:p>
            <a:p>
              <a:pPr marL="168275" indent="-166688">
                <a:spcAft>
                  <a:spcPts val="300"/>
                </a:spcAft>
                <a:buFont typeface="Arial" panose="020B0604020202020204" pitchFamily="34" charset="0"/>
                <a:buChar char="•"/>
              </a:pPr>
              <a:r>
                <a:rPr lang="en-US" sz="1400" dirty="0"/>
                <a:t>Vital Signs</a:t>
              </a:r>
            </a:p>
            <a:p>
              <a:pPr marL="168275" indent="-166688">
                <a:spcAft>
                  <a:spcPts val="300"/>
                </a:spcAft>
                <a:buFont typeface="Arial" panose="020B0604020202020204" pitchFamily="34" charset="0"/>
                <a:buChar char="•"/>
              </a:pPr>
              <a:r>
                <a:rPr lang="en-US" sz="1400" dirty="0"/>
                <a:t>Medications</a:t>
              </a:r>
            </a:p>
            <a:p>
              <a:pPr marL="168275" indent="-166688">
                <a:spcAft>
                  <a:spcPts val="300"/>
                </a:spcAft>
                <a:buFont typeface="Arial" panose="020B0604020202020204" pitchFamily="34" charset="0"/>
                <a:buChar char="•"/>
              </a:pPr>
              <a:r>
                <a:rPr lang="en-US" sz="1400" dirty="0"/>
                <a:t>Physical Exam</a:t>
              </a:r>
            </a:p>
            <a:p>
              <a:pPr marL="168275" indent="-166688">
                <a:spcAft>
                  <a:spcPts val="300"/>
                </a:spcAft>
                <a:buFont typeface="Arial" panose="020B0604020202020204" pitchFamily="34" charset="0"/>
                <a:buChar char="•"/>
              </a:pPr>
              <a:r>
                <a:rPr lang="en-US" sz="1400" dirty="0"/>
                <a:t>Plan of Care</a:t>
              </a:r>
            </a:p>
            <a:p>
              <a:pPr marL="168275" indent="-166688">
                <a:spcAft>
                  <a:spcPts val="300"/>
                </a:spcAft>
                <a:buFont typeface="Arial" panose="020B0604020202020204" pitchFamily="34" charset="0"/>
                <a:buChar char="•"/>
              </a:pPr>
              <a:r>
                <a:rPr lang="en-US" sz="1400" dirty="0"/>
                <a:t>Psychosocial Condition</a:t>
              </a:r>
            </a:p>
          </p:txBody>
        </p:sp>
      </p:grpSp>
    </p:spTree>
    <p:custDataLst>
      <p:tags r:id="rId1"/>
    </p:custDataLst>
    <p:extLst>
      <p:ext uri="{BB962C8B-B14F-4D97-AF65-F5344CB8AC3E}">
        <p14:creationId xmlns:p14="http://schemas.microsoft.com/office/powerpoint/2010/main" val="4236094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age from STEP example video clip">
            <a:hlinkClick r:id="rId9"/>
          </p:cNvPr>
          <p:cNvPicPr>
            <a:picLocks noChangeAspect="1"/>
          </p:cNvPicPr>
          <p:nvPr>
            <p:custDataLst>
              <p:tags r:id="rId2"/>
            </p:custDataLst>
          </p:nvPr>
        </p:nvPicPr>
        <p:blipFill>
          <a:blip r:embed="rId10" cstate="email">
            <a:extLst>
              <a:ext uri="{28A0092B-C50C-407E-A947-70E740481C1C}">
                <a14:useLocalDpi xmlns:a14="http://schemas.microsoft.com/office/drawing/2010/main" val="0"/>
              </a:ext>
            </a:extLst>
          </a:blip>
          <a:stretch>
            <a:fillRect/>
          </a:stretch>
        </p:blipFill>
        <p:spPr>
          <a:xfrm>
            <a:off x="4762496" y="1279620"/>
            <a:ext cx="3760897" cy="265126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custDataLst>
              <p:tags r:id="rId3"/>
            </p:custDataLst>
          </p:nvPr>
        </p:nvSpPr>
        <p:spPr>
          <a:xfrm>
            <a:off x="1005840" y="-2"/>
            <a:ext cx="8020074" cy="685800"/>
          </a:xfrm>
        </p:spPr>
        <p:txBody>
          <a:bodyPr/>
          <a:lstStyle/>
          <a:p>
            <a:r>
              <a:rPr lang="en-US" dirty="0" smtClean="0"/>
              <a:t>Status of the Patient: Video Example</a:t>
            </a:r>
            <a:endParaRPr lang="en-US" dirty="0"/>
          </a:p>
        </p:txBody>
      </p:sp>
      <p:sp>
        <p:nvSpPr>
          <p:cNvPr id="3" name="Text Placeholder 2"/>
          <p:cNvSpPr>
            <a:spLocks noGrp="1"/>
          </p:cNvSpPr>
          <p:nvPr>
            <p:ph type="body" sz="quarter" idx="10"/>
            <p:custDataLst>
              <p:tags r:id="rId4"/>
            </p:custDataLst>
          </p:nvPr>
        </p:nvSpPr>
        <p:spPr>
          <a:xfrm>
            <a:off x="182879" y="768095"/>
            <a:ext cx="4269851" cy="4023360"/>
          </a:xfrm>
        </p:spPr>
        <p:txBody>
          <a:bodyPr/>
          <a:lstStyle/>
          <a:p>
            <a:r>
              <a:rPr lang="en-US" dirty="0" smtClean="0"/>
              <a:t>Let’s view a video example of the first STEP element</a:t>
            </a:r>
          </a:p>
          <a:p>
            <a:r>
              <a:rPr lang="en-US" dirty="0"/>
              <a:t>After you view the video, please return to the this browser window to continue this </a:t>
            </a:r>
            <a:r>
              <a:rPr lang="en-US" dirty="0" smtClean="0"/>
              <a:t>module</a:t>
            </a:r>
            <a:endParaRPr lang="en-US" dirty="0"/>
          </a:p>
        </p:txBody>
      </p:sp>
      <p:cxnSp>
        <p:nvCxnSpPr>
          <p:cNvPr id="4" name="Straight Connector 3" descr="arrow pointing to image"/>
          <p:cNvCxnSpPr/>
          <p:nvPr>
            <p:custDataLst>
              <p:tags r:id="rId5"/>
            </p:custDataLst>
          </p:nvPr>
        </p:nvCxnSpPr>
        <p:spPr>
          <a:xfrm flipV="1">
            <a:off x="4128738" y="2605251"/>
            <a:ext cx="1099245" cy="1012506"/>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custDataLst>
              <p:tags r:id="rId6"/>
            </p:custDataLst>
          </p:nvPr>
        </p:nvSpPr>
        <p:spPr>
          <a:xfrm>
            <a:off x="506870" y="3617757"/>
            <a:ext cx="3621868" cy="626251"/>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dirty="0"/>
              <a:t>Select the image to launch a web browser where you can watch the video</a:t>
            </a:r>
          </a:p>
        </p:txBody>
      </p:sp>
    </p:spTree>
    <p:custDataLst>
      <p:tags r:id="rId1"/>
    </p:custDataLst>
    <p:extLst>
      <p:ext uri="{BB962C8B-B14F-4D97-AF65-F5344CB8AC3E}">
        <p14:creationId xmlns:p14="http://schemas.microsoft.com/office/powerpoint/2010/main" val="2576256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age from STEP example video clip"/>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4762496" y="1279620"/>
            <a:ext cx="3760897" cy="265126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custDataLst>
              <p:tags r:id="rId3"/>
            </p:custDataLst>
          </p:nvPr>
        </p:nvSpPr>
        <p:spPr>
          <a:xfrm>
            <a:off x="1005840" y="-2"/>
            <a:ext cx="8020074" cy="685800"/>
          </a:xfrm>
        </p:spPr>
        <p:txBody>
          <a:bodyPr/>
          <a:lstStyle/>
          <a:p>
            <a:r>
              <a:rPr lang="en-US" dirty="0" smtClean="0"/>
              <a:t>Status of the Patient: Video Discussion</a:t>
            </a:r>
            <a:endParaRPr lang="en-US" dirty="0"/>
          </a:p>
        </p:txBody>
      </p:sp>
      <p:sp>
        <p:nvSpPr>
          <p:cNvPr id="3" name="Text Placeholder 2"/>
          <p:cNvSpPr>
            <a:spLocks noGrp="1"/>
          </p:cNvSpPr>
          <p:nvPr>
            <p:ph type="body" sz="quarter" idx="10"/>
            <p:custDataLst>
              <p:tags r:id="rId4"/>
            </p:custDataLst>
          </p:nvPr>
        </p:nvSpPr>
        <p:spPr>
          <a:xfrm>
            <a:off x="182879" y="768095"/>
            <a:ext cx="4269851" cy="4023360"/>
          </a:xfrm>
        </p:spPr>
        <p:txBody>
          <a:bodyPr/>
          <a:lstStyle/>
          <a:p>
            <a:pPr>
              <a:spcAft>
                <a:spcPts val="1800"/>
              </a:spcAft>
            </a:pPr>
            <a:r>
              <a:rPr lang="en-US" dirty="0" smtClean="0"/>
              <a:t>Why </a:t>
            </a:r>
            <a:r>
              <a:rPr lang="en-US" dirty="0"/>
              <a:t>did Greg have reason for concern</a:t>
            </a:r>
            <a:r>
              <a:rPr lang="en-US" dirty="0" smtClean="0"/>
              <a:t>?</a:t>
            </a:r>
          </a:p>
          <a:p>
            <a:pPr lvl="1">
              <a:spcAft>
                <a:spcPts val="1800"/>
              </a:spcAft>
            </a:pPr>
            <a:r>
              <a:rPr lang="en-US" dirty="0"/>
              <a:t>Patient was not </a:t>
            </a:r>
            <a:r>
              <a:rPr lang="en-US" dirty="0" smtClean="0"/>
              <a:t>lucid</a:t>
            </a:r>
            <a:endParaRPr lang="en-US" dirty="0"/>
          </a:p>
          <a:p>
            <a:pPr lvl="1">
              <a:spcAft>
                <a:spcPts val="1800"/>
              </a:spcAft>
            </a:pPr>
            <a:r>
              <a:rPr lang="en-US" dirty="0"/>
              <a:t>Patient did not “seem” </a:t>
            </a:r>
            <a:r>
              <a:rPr lang="en-US" dirty="0" smtClean="0"/>
              <a:t>herself</a:t>
            </a:r>
            <a:endParaRPr lang="en-US" dirty="0"/>
          </a:p>
          <a:p>
            <a:pPr lvl="1">
              <a:spcAft>
                <a:spcPts val="3000"/>
              </a:spcAft>
            </a:pPr>
            <a:r>
              <a:rPr lang="en-US" dirty="0"/>
              <a:t>Patient’s stress level was </a:t>
            </a:r>
            <a:r>
              <a:rPr lang="en-US" dirty="0" smtClean="0"/>
              <a:t>elevated</a:t>
            </a:r>
          </a:p>
          <a:p>
            <a:pPr>
              <a:spcAft>
                <a:spcPts val="1800"/>
              </a:spcAft>
            </a:pPr>
            <a:r>
              <a:rPr lang="en-US" dirty="0" smtClean="0"/>
              <a:t>When you teach, ask participants the same question to generate discussion</a:t>
            </a:r>
            <a:endParaRPr lang="en-US" dirty="0"/>
          </a:p>
          <a:p>
            <a:pPr>
              <a:spcAft>
                <a:spcPts val="1800"/>
              </a:spcAft>
            </a:pPr>
            <a:endParaRPr lang="en-US" dirty="0"/>
          </a:p>
        </p:txBody>
      </p:sp>
    </p:spTree>
    <p:custDataLst>
      <p:tags r:id="rId1"/>
    </p:custDataLst>
    <p:extLst>
      <p:ext uri="{BB962C8B-B14F-4D97-AF65-F5344CB8AC3E}">
        <p14:creationId xmlns:p14="http://schemas.microsoft.com/office/powerpoint/2010/main" val="3214416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Team Members</a:t>
            </a:r>
            <a:endParaRPr lang="en-US" dirty="0"/>
          </a:p>
        </p:txBody>
      </p:sp>
      <p:pic>
        <p:nvPicPr>
          <p:cNvPr id="4" name="Picture 3" descr="STEP ice words"/>
          <p:cNvPicPr>
            <a:picLocks noChangeAspect="1" noChangeArrowheads="1"/>
          </p:cNvPicPr>
          <p:nvPr/>
        </p:nvPicPr>
        <p:blipFill>
          <a:blip r:embed="rId7" cstate="print"/>
          <a:srcRect/>
          <a:stretch>
            <a:fillRect/>
          </a:stretch>
        </p:blipFill>
        <p:spPr bwMode="auto">
          <a:xfrm>
            <a:off x="1930400" y="749299"/>
            <a:ext cx="5333999" cy="3942906"/>
          </a:xfrm>
          <a:prstGeom prst="rect">
            <a:avLst/>
          </a:prstGeom>
          <a:noFill/>
          <a:ln w="9525">
            <a:noFill/>
            <a:miter lim="800000"/>
            <a:headEnd/>
            <a:tailEnd/>
          </a:ln>
        </p:spPr>
      </p:pic>
      <p:grpSp>
        <p:nvGrpSpPr>
          <p:cNvPr id="3" name="Group 2" descr="Text box with aspects of team members"/>
          <p:cNvGrpSpPr/>
          <p:nvPr/>
        </p:nvGrpSpPr>
        <p:grpSpPr>
          <a:xfrm>
            <a:off x="4643120" y="1889398"/>
            <a:ext cx="3525520" cy="1361802"/>
            <a:chOff x="4643120" y="1889398"/>
            <a:chExt cx="3525520" cy="1361802"/>
          </a:xfrm>
        </p:grpSpPr>
        <p:cxnSp>
          <p:nvCxnSpPr>
            <p:cNvPr id="6" name="Straight Connector 5"/>
            <p:cNvCxnSpPr/>
            <p:nvPr>
              <p:custDataLst>
                <p:tags r:id="rId3"/>
              </p:custDataLst>
            </p:nvPr>
          </p:nvCxnSpPr>
          <p:spPr>
            <a:xfrm flipH="1">
              <a:off x="4643120" y="2569597"/>
              <a:ext cx="1673156" cy="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custDataLst>
                <p:tags r:id="rId4"/>
              </p:custDataLst>
            </p:nvPr>
          </p:nvSpPr>
          <p:spPr>
            <a:xfrm>
              <a:off x="6316276" y="1889398"/>
              <a:ext cx="1852364" cy="1361802"/>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marL="168275" indent="-166688">
                <a:spcAft>
                  <a:spcPts val="300"/>
                </a:spcAft>
                <a:buFont typeface="Arial" panose="020B0604020202020204" pitchFamily="34" charset="0"/>
                <a:buChar char="•"/>
              </a:pPr>
              <a:r>
                <a:rPr lang="en-US" sz="1400" dirty="0"/>
                <a:t>Fatigue</a:t>
              </a:r>
            </a:p>
            <a:p>
              <a:pPr marL="168275" indent="-166688">
                <a:spcAft>
                  <a:spcPts val="300"/>
                </a:spcAft>
                <a:buFont typeface="Arial" panose="020B0604020202020204" pitchFamily="34" charset="0"/>
                <a:buChar char="•"/>
              </a:pPr>
              <a:r>
                <a:rPr lang="en-US" sz="1400" dirty="0"/>
                <a:t>Workload </a:t>
              </a:r>
            </a:p>
            <a:p>
              <a:pPr marL="168275" indent="-166688">
                <a:spcAft>
                  <a:spcPts val="300"/>
                </a:spcAft>
                <a:buFont typeface="Arial" panose="020B0604020202020204" pitchFamily="34" charset="0"/>
                <a:buChar char="•"/>
              </a:pPr>
              <a:r>
                <a:rPr lang="en-US" sz="1400" dirty="0"/>
                <a:t>Task Performance</a:t>
              </a:r>
            </a:p>
            <a:p>
              <a:pPr marL="168275" indent="-166688">
                <a:spcAft>
                  <a:spcPts val="300"/>
                </a:spcAft>
                <a:buFont typeface="Arial" panose="020B0604020202020204" pitchFamily="34" charset="0"/>
                <a:buChar char="•"/>
              </a:pPr>
              <a:r>
                <a:rPr lang="en-US" sz="1400" dirty="0"/>
                <a:t>Skill Level</a:t>
              </a:r>
            </a:p>
            <a:p>
              <a:pPr marL="168275" indent="-166688">
                <a:spcAft>
                  <a:spcPts val="300"/>
                </a:spcAft>
                <a:buFont typeface="Arial" panose="020B0604020202020204" pitchFamily="34" charset="0"/>
                <a:buChar char="•"/>
              </a:pPr>
              <a:r>
                <a:rPr lang="en-US" sz="1400" dirty="0"/>
                <a:t>Stress Level</a:t>
              </a:r>
            </a:p>
          </p:txBody>
        </p:sp>
      </p:grpSp>
    </p:spTree>
    <p:custDataLst>
      <p:tags r:id="rId1"/>
    </p:custDataLst>
    <p:extLst>
      <p:ext uri="{BB962C8B-B14F-4D97-AF65-F5344CB8AC3E}">
        <p14:creationId xmlns:p14="http://schemas.microsoft.com/office/powerpoint/2010/main" val="3644311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age from STEP example video clip">
            <a:hlinkClick r:id="rId9"/>
          </p:cNvPr>
          <p:cNvPicPr>
            <a:picLocks noChangeAspect="1"/>
          </p:cNvPicPr>
          <p:nvPr>
            <p:custDataLst>
              <p:tags r:id="rId2"/>
            </p:custDataLst>
          </p:nvPr>
        </p:nvPicPr>
        <p:blipFill>
          <a:blip r:embed="rId10" cstate="email">
            <a:extLst>
              <a:ext uri="{28A0092B-C50C-407E-A947-70E740481C1C}">
                <a14:useLocalDpi xmlns:a14="http://schemas.microsoft.com/office/drawing/2010/main" val="0"/>
              </a:ext>
            </a:extLst>
          </a:blip>
          <a:stretch>
            <a:fillRect/>
          </a:stretch>
        </p:blipFill>
        <p:spPr>
          <a:xfrm>
            <a:off x="4762496" y="1279620"/>
            <a:ext cx="3760896" cy="265126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custDataLst>
              <p:tags r:id="rId3"/>
            </p:custDataLst>
          </p:nvPr>
        </p:nvSpPr>
        <p:spPr>
          <a:xfrm>
            <a:off x="1005840" y="-2"/>
            <a:ext cx="8020074" cy="685800"/>
          </a:xfrm>
        </p:spPr>
        <p:txBody>
          <a:bodyPr/>
          <a:lstStyle/>
          <a:p>
            <a:r>
              <a:rPr lang="en-US" dirty="0" smtClean="0"/>
              <a:t>Team Members: Video Example</a:t>
            </a:r>
            <a:endParaRPr lang="en-US" dirty="0"/>
          </a:p>
        </p:txBody>
      </p:sp>
      <p:sp>
        <p:nvSpPr>
          <p:cNvPr id="3" name="Text Placeholder 2"/>
          <p:cNvSpPr>
            <a:spLocks noGrp="1"/>
          </p:cNvSpPr>
          <p:nvPr>
            <p:ph type="body" sz="quarter" idx="10"/>
            <p:custDataLst>
              <p:tags r:id="rId4"/>
            </p:custDataLst>
          </p:nvPr>
        </p:nvSpPr>
        <p:spPr>
          <a:xfrm>
            <a:off x="182879" y="768095"/>
            <a:ext cx="4269851" cy="4023360"/>
          </a:xfrm>
        </p:spPr>
        <p:txBody>
          <a:bodyPr/>
          <a:lstStyle/>
          <a:p>
            <a:r>
              <a:rPr lang="en-US" dirty="0" smtClean="0"/>
              <a:t>Let’s view a video example of the “Team Members” element of STEP</a:t>
            </a:r>
          </a:p>
          <a:p>
            <a:r>
              <a:rPr lang="en-US" dirty="0"/>
              <a:t>After you view the video, please return to the this browser window to continue this </a:t>
            </a:r>
            <a:r>
              <a:rPr lang="en-US" dirty="0" smtClean="0"/>
              <a:t>module</a:t>
            </a:r>
            <a:endParaRPr lang="en-US" dirty="0"/>
          </a:p>
        </p:txBody>
      </p:sp>
      <p:cxnSp>
        <p:nvCxnSpPr>
          <p:cNvPr id="4" name="Straight Connector 3" descr="arrow pointing to image"/>
          <p:cNvCxnSpPr/>
          <p:nvPr>
            <p:custDataLst>
              <p:tags r:id="rId5"/>
            </p:custDataLst>
          </p:nvPr>
        </p:nvCxnSpPr>
        <p:spPr>
          <a:xfrm flipV="1">
            <a:off x="4128738" y="2605251"/>
            <a:ext cx="1099245" cy="1012506"/>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5" name="Rounded Rectangle 4">
            <a:hlinkClick r:id="rId9"/>
          </p:cNvPr>
          <p:cNvSpPr/>
          <p:nvPr>
            <p:custDataLst>
              <p:tags r:id="rId6"/>
            </p:custDataLst>
          </p:nvPr>
        </p:nvSpPr>
        <p:spPr>
          <a:xfrm>
            <a:off x="506870" y="3617757"/>
            <a:ext cx="3621868" cy="626251"/>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dirty="0"/>
              <a:t>Select the image to launch a web browser where you can watch the video</a:t>
            </a:r>
          </a:p>
        </p:txBody>
      </p:sp>
    </p:spTree>
    <p:custDataLst>
      <p:tags r:id="rId1"/>
    </p:custDataLst>
    <p:extLst>
      <p:ext uri="{BB962C8B-B14F-4D97-AF65-F5344CB8AC3E}">
        <p14:creationId xmlns:p14="http://schemas.microsoft.com/office/powerpoint/2010/main" val="4084863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age from STEP example video clip"/>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4762496" y="1279620"/>
            <a:ext cx="3760896" cy="265126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custDataLst>
              <p:tags r:id="rId3"/>
            </p:custDataLst>
          </p:nvPr>
        </p:nvSpPr>
        <p:spPr>
          <a:xfrm>
            <a:off x="1005840" y="-2"/>
            <a:ext cx="8020074" cy="685800"/>
          </a:xfrm>
        </p:spPr>
        <p:txBody>
          <a:bodyPr/>
          <a:lstStyle/>
          <a:p>
            <a:r>
              <a:rPr lang="en-US" dirty="0" smtClean="0"/>
              <a:t>Team Members: Video Discussion</a:t>
            </a:r>
            <a:endParaRPr lang="en-US" dirty="0"/>
          </a:p>
        </p:txBody>
      </p:sp>
      <p:sp>
        <p:nvSpPr>
          <p:cNvPr id="3" name="Text Placeholder 2"/>
          <p:cNvSpPr>
            <a:spLocks noGrp="1"/>
          </p:cNvSpPr>
          <p:nvPr>
            <p:ph type="body" sz="quarter" idx="10"/>
            <p:custDataLst>
              <p:tags r:id="rId4"/>
            </p:custDataLst>
          </p:nvPr>
        </p:nvSpPr>
        <p:spPr>
          <a:xfrm>
            <a:off x="182879" y="768095"/>
            <a:ext cx="4269851" cy="4023360"/>
          </a:xfrm>
        </p:spPr>
        <p:txBody>
          <a:bodyPr>
            <a:normAutofit/>
          </a:bodyPr>
          <a:lstStyle/>
          <a:p>
            <a:pPr>
              <a:spcAft>
                <a:spcPts val="1800"/>
              </a:spcAft>
            </a:pPr>
            <a:r>
              <a:rPr lang="en-US" dirty="0">
                <a:solidFill>
                  <a:schemeClr val="tx1"/>
                </a:solidFill>
              </a:rPr>
              <a:t>What did Dr. Pham do in this scenario</a:t>
            </a:r>
            <a:r>
              <a:rPr lang="en-US" dirty="0" smtClean="0"/>
              <a:t>?</a:t>
            </a:r>
          </a:p>
          <a:p>
            <a:pPr lvl="1">
              <a:spcAft>
                <a:spcPts val="1800"/>
              </a:spcAft>
            </a:pPr>
            <a:r>
              <a:rPr lang="en-US" dirty="0"/>
              <a:t>Actively listened and participated in the care plan</a:t>
            </a:r>
          </a:p>
          <a:p>
            <a:pPr lvl="1">
              <a:spcAft>
                <a:spcPts val="1800"/>
              </a:spcAft>
            </a:pPr>
            <a:r>
              <a:rPr lang="en-US" dirty="0"/>
              <a:t>Detected and corrected an </a:t>
            </a:r>
            <a:r>
              <a:rPr lang="en-US" dirty="0" smtClean="0"/>
              <a:t>error</a:t>
            </a:r>
          </a:p>
          <a:p>
            <a:pPr lvl="1">
              <a:spcAft>
                <a:spcPts val="3000"/>
              </a:spcAft>
            </a:pPr>
            <a:r>
              <a:rPr lang="en-US" dirty="0"/>
              <a:t>Offered support in the form of clarification and correction</a:t>
            </a:r>
          </a:p>
          <a:p>
            <a:pPr>
              <a:spcAft>
                <a:spcPts val="1800"/>
              </a:spcAft>
            </a:pPr>
            <a:r>
              <a:rPr lang="en-US" dirty="0" smtClean="0"/>
              <a:t>When you teach, ask participants the same question to generate discussion</a:t>
            </a:r>
            <a:endParaRPr lang="en-US" dirty="0"/>
          </a:p>
          <a:p>
            <a:pPr>
              <a:spcAft>
                <a:spcPts val="1800"/>
              </a:spcAft>
            </a:pPr>
            <a:endParaRPr lang="en-US" dirty="0"/>
          </a:p>
        </p:txBody>
      </p:sp>
    </p:spTree>
    <p:custDataLst>
      <p:tags r:id="rId1"/>
    </p:custDataLst>
    <p:extLst>
      <p:ext uri="{BB962C8B-B14F-4D97-AF65-F5344CB8AC3E}">
        <p14:creationId xmlns:p14="http://schemas.microsoft.com/office/powerpoint/2010/main" val="4177771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online course will 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on how to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to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223120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I’M SAFE Checklist</a:t>
            </a:r>
            <a:endParaRPr lang="en-US" dirty="0"/>
          </a:p>
        </p:txBody>
      </p:sp>
      <p:sp>
        <p:nvSpPr>
          <p:cNvPr id="3" name="Text Placeholder 2"/>
          <p:cNvSpPr>
            <a:spLocks noGrp="1"/>
          </p:cNvSpPr>
          <p:nvPr>
            <p:ph type="body" sz="quarter" idx="10"/>
            <p:custDataLst>
              <p:tags r:id="rId3"/>
            </p:custDataLst>
          </p:nvPr>
        </p:nvSpPr>
        <p:spPr>
          <a:xfrm>
            <a:off x="2722880" y="768095"/>
            <a:ext cx="5618480" cy="4023360"/>
          </a:xfrm>
        </p:spPr>
        <p:txBody>
          <a:bodyPr>
            <a:normAutofit/>
          </a:bodyPr>
          <a:lstStyle/>
          <a:p>
            <a:r>
              <a:rPr lang="en-US" sz="3200" b="1" dirty="0"/>
              <a:t> I	=	Illness</a:t>
            </a:r>
          </a:p>
          <a:p>
            <a:r>
              <a:rPr lang="en-US" sz="3200" b="1" dirty="0"/>
              <a:t>M	=	Medication</a:t>
            </a:r>
          </a:p>
          <a:p>
            <a:r>
              <a:rPr lang="en-US" sz="3200" b="1" dirty="0"/>
              <a:t>S	=	Stress</a:t>
            </a:r>
          </a:p>
          <a:p>
            <a:r>
              <a:rPr lang="en-US" sz="3200" b="1" dirty="0"/>
              <a:t>A	=	Alcohol and Drugs</a:t>
            </a:r>
          </a:p>
          <a:p>
            <a:r>
              <a:rPr lang="en-US" sz="3200" b="1" dirty="0"/>
              <a:t>F	=	Fatigue</a:t>
            </a:r>
          </a:p>
          <a:p>
            <a:r>
              <a:rPr lang="en-US" sz="3200" b="1" dirty="0"/>
              <a:t>E	=	Eating and Elimination </a:t>
            </a:r>
          </a:p>
        </p:txBody>
      </p:sp>
    </p:spTree>
    <p:custDataLst>
      <p:tags r:id="rId1"/>
    </p:custDataLst>
    <p:extLst>
      <p:ext uri="{BB962C8B-B14F-4D97-AF65-F5344CB8AC3E}">
        <p14:creationId xmlns:p14="http://schemas.microsoft.com/office/powerpoint/2010/main" val="4049303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9: I’M SAFE Checklist</a:t>
            </a:r>
            <a:endParaRPr lang="en-US" dirty="0"/>
          </a:p>
        </p:txBody>
      </p:sp>
      <p:sp>
        <p:nvSpPr>
          <p:cNvPr id="3" name="Text Placeholder 2"/>
          <p:cNvSpPr>
            <a:spLocks noGrp="1"/>
          </p:cNvSpPr>
          <p:nvPr>
            <p:ph type="body" sz="quarter" idx="10"/>
            <p:custDataLst>
              <p:tags r:id="rId3"/>
            </p:custDataLst>
          </p:nvPr>
        </p:nvSpPr>
        <p:spPr/>
        <p:txBody>
          <a:bodyPr/>
          <a:lstStyle/>
          <a:p>
            <a:pPr>
              <a:spcAft>
                <a:spcPts val="600"/>
              </a:spcAft>
            </a:pPr>
            <a:r>
              <a:rPr lang="en-US" dirty="0" smtClean="0"/>
              <a:t>Take </a:t>
            </a:r>
            <a:r>
              <a:rPr lang="en-US" dirty="0"/>
              <a:t>10 minutes </a:t>
            </a:r>
            <a:r>
              <a:rPr lang="en-US" dirty="0" smtClean="0"/>
              <a:t>to answer </a:t>
            </a:r>
            <a:r>
              <a:rPr lang="en-US" dirty="0"/>
              <a:t>the following </a:t>
            </a:r>
            <a:r>
              <a:rPr lang="en-US" dirty="0" smtClean="0"/>
              <a:t>questions:</a:t>
            </a:r>
          </a:p>
          <a:p>
            <a:pPr marL="342900" indent="-282575">
              <a:spcAft>
                <a:spcPts val="600"/>
              </a:spcAft>
              <a:buFont typeface="Arial" panose="020B0604020202020204" pitchFamily="34" charset="0"/>
              <a:buChar char="•"/>
            </a:pPr>
            <a:r>
              <a:rPr lang="en-US" dirty="0" smtClean="0"/>
              <a:t>Would </a:t>
            </a:r>
            <a:r>
              <a:rPr lang="en-US" dirty="0"/>
              <a:t>you feel able to express that you're not safe? </a:t>
            </a:r>
            <a:endParaRPr lang="en-US" dirty="0" smtClean="0"/>
          </a:p>
          <a:p>
            <a:pPr marL="342900" indent="-282575">
              <a:spcAft>
                <a:spcPts val="600"/>
              </a:spcAft>
              <a:buFont typeface="Arial" panose="020B0604020202020204" pitchFamily="34" charset="0"/>
              <a:buChar char="•"/>
            </a:pPr>
            <a:r>
              <a:rPr lang="en-US" dirty="0" smtClean="0"/>
              <a:t>What </a:t>
            </a:r>
            <a:r>
              <a:rPr lang="en-US" dirty="0"/>
              <a:t>are the factors that inhibit you from speaking </a:t>
            </a:r>
            <a:r>
              <a:rPr lang="en-US" dirty="0" smtClean="0"/>
              <a:t>up? </a:t>
            </a:r>
          </a:p>
          <a:p>
            <a:pPr marL="342900" indent="-282575">
              <a:spcAft>
                <a:spcPts val="1800"/>
              </a:spcAft>
              <a:buFont typeface="Arial" panose="020B0604020202020204" pitchFamily="34" charset="0"/>
              <a:buChar char="•"/>
            </a:pPr>
            <a:r>
              <a:rPr lang="en-US" dirty="0"/>
              <a:t>I</a:t>
            </a:r>
            <a:r>
              <a:rPr lang="en-US" dirty="0" smtClean="0"/>
              <a:t>f </a:t>
            </a:r>
            <a:r>
              <a:rPr lang="en-US" dirty="0"/>
              <a:t>you feel inhibited, what can you and your team do to change the culture</a:t>
            </a:r>
            <a:r>
              <a:rPr lang="en-US" dirty="0" smtClean="0"/>
              <a:t>?</a:t>
            </a:r>
          </a:p>
          <a:p>
            <a:pPr marL="60325"/>
            <a:r>
              <a:rPr lang="en-US" dirty="0" smtClean="0"/>
              <a:t>When you teach, ask participants these same questions</a:t>
            </a:r>
            <a:endParaRPr lang="en-US" dirty="0"/>
          </a:p>
        </p:txBody>
      </p:sp>
      <p:pic>
        <p:nvPicPr>
          <p:cNvPr id="4" name="Picture 3" descr="Classrom slide number 9"/>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958522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Environment</a:t>
            </a:r>
            <a:endParaRPr lang="en-US" dirty="0"/>
          </a:p>
        </p:txBody>
      </p:sp>
      <p:pic>
        <p:nvPicPr>
          <p:cNvPr id="4" name="Picture 3" descr="STEP ice words"/>
          <p:cNvPicPr>
            <a:picLocks noChangeAspect="1" noChangeArrowheads="1"/>
          </p:cNvPicPr>
          <p:nvPr/>
        </p:nvPicPr>
        <p:blipFill>
          <a:blip r:embed="rId7" cstate="print"/>
          <a:srcRect/>
          <a:stretch>
            <a:fillRect/>
          </a:stretch>
        </p:blipFill>
        <p:spPr bwMode="auto">
          <a:xfrm>
            <a:off x="1930400" y="749299"/>
            <a:ext cx="5333999" cy="3942906"/>
          </a:xfrm>
          <a:prstGeom prst="rect">
            <a:avLst/>
          </a:prstGeom>
          <a:noFill/>
          <a:ln w="9525">
            <a:noFill/>
            <a:miter lim="800000"/>
            <a:headEnd/>
            <a:tailEnd/>
          </a:ln>
        </p:spPr>
      </p:pic>
      <p:grpSp>
        <p:nvGrpSpPr>
          <p:cNvPr id="3" name="Group 2" descr="Text box with elements of environment"/>
          <p:cNvGrpSpPr/>
          <p:nvPr/>
        </p:nvGrpSpPr>
        <p:grpSpPr>
          <a:xfrm>
            <a:off x="5343181" y="1056278"/>
            <a:ext cx="2776249" cy="1929293"/>
            <a:chOff x="5343181" y="1056278"/>
            <a:chExt cx="2776249" cy="1929293"/>
          </a:xfrm>
        </p:grpSpPr>
        <p:cxnSp>
          <p:nvCxnSpPr>
            <p:cNvPr id="6" name="Straight Connector 5"/>
            <p:cNvCxnSpPr/>
            <p:nvPr>
              <p:custDataLst>
                <p:tags r:id="rId3"/>
              </p:custDataLst>
            </p:nvPr>
          </p:nvCxnSpPr>
          <p:spPr>
            <a:xfrm flipH="1">
              <a:off x="5343181" y="2445745"/>
              <a:ext cx="383814" cy="539826"/>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custDataLst>
                <p:tags r:id="rId4"/>
              </p:custDataLst>
            </p:nvPr>
          </p:nvSpPr>
          <p:spPr>
            <a:xfrm>
              <a:off x="5726995" y="1056278"/>
              <a:ext cx="2392435" cy="138946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marL="168275" indent="-166688">
                <a:spcAft>
                  <a:spcPts val="300"/>
                </a:spcAft>
                <a:buFont typeface="Arial" panose="020B0604020202020204" pitchFamily="34" charset="0"/>
                <a:buChar char="•"/>
              </a:pPr>
              <a:r>
                <a:rPr lang="en-US" sz="1400" dirty="0"/>
                <a:t>Facility Information </a:t>
              </a:r>
            </a:p>
            <a:p>
              <a:pPr marL="168275" indent="-166688">
                <a:spcAft>
                  <a:spcPts val="300"/>
                </a:spcAft>
                <a:buFont typeface="Arial" panose="020B0604020202020204" pitchFamily="34" charset="0"/>
                <a:buChar char="•"/>
              </a:pPr>
              <a:r>
                <a:rPr lang="en-US" sz="1400" dirty="0"/>
                <a:t>Administrative Information</a:t>
              </a:r>
            </a:p>
            <a:p>
              <a:pPr marL="168275" indent="-166688">
                <a:spcAft>
                  <a:spcPts val="300"/>
                </a:spcAft>
                <a:buFont typeface="Arial" panose="020B0604020202020204" pitchFamily="34" charset="0"/>
                <a:buChar char="•"/>
              </a:pPr>
              <a:r>
                <a:rPr lang="en-US" sz="1400" dirty="0"/>
                <a:t>Human Resources </a:t>
              </a:r>
            </a:p>
            <a:p>
              <a:pPr marL="168275" indent="-166688">
                <a:spcAft>
                  <a:spcPts val="300"/>
                </a:spcAft>
                <a:buFont typeface="Arial" panose="020B0604020202020204" pitchFamily="34" charset="0"/>
                <a:buChar char="•"/>
              </a:pPr>
              <a:r>
                <a:rPr lang="en-US" sz="1400" dirty="0"/>
                <a:t>Triage Acuity</a:t>
              </a:r>
            </a:p>
            <a:p>
              <a:pPr marL="168275" indent="-166688">
                <a:spcAft>
                  <a:spcPts val="300"/>
                </a:spcAft>
                <a:buFont typeface="Arial" panose="020B0604020202020204" pitchFamily="34" charset="0"/>
                <a:buChar char="•"/>
              </a:pPr>
              <a:r>
                <a:rPr lang="en-US" sz="1400" dirty="0"/>
                <a:t>Equipment</a:t>
              </a:r>
            </a:p>
          </p:txBody>
        </p:sp>
      </p:grpSp>
    </p:spTree>
    <p:custDataLst>
      <p:tags r:id="rId1"/>
    </p:custDataLst>
    <p:extLst>
      <p:ext uri="{BB962C8B-B14F-4D97-AF65-F5344CB8AC3E}">
        <p14:creationId xmlns:p14="http://schemas.microsoft.com/office/powerpoint/2010/main" val="1801178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Progress Toward Goal</a:t>
            </a:r>
            <a:endParaRPr lang="en-US" dirty="0"/>
          </a:p>
        </p:txBody>
      </p:sp>
      <p:pic>
        <p:nvPicPr>
          <p:cNvPr id="4" name="Picture 3" descr="STEP ice words"/>
          <p:cNvPicPr>
            <a:picLocks noChangeAspect="1" noChangeArrowheads="1"/>
          </p:cNvPicPr>
          <p:nvPr/>
        </p:nvPicPr>
        <p:blipFill>
          <a:blip r:embed="rId7" cstate="print"/>
          <a:srcRect/>
          <a:stretch>
            <a:fillRect/>
          </a:stretch>
        </p:blipFill>
        <p:spPr bwMode="auto">
          <a:xfrm>
            <a:off x="1930400" y="749299"/>
            <a:ext cx="5333999" cy="3942906"/>
          </a:xfrm>
          <a:prstGeom prst="rect">
            <a:avLst/>
          </a:prstGeom>
          <a:noFill/>
          <a:ln w="9525">
            <a:noFill/>
            <a:miter lim="800000"/>
            <a:headEnd/>
            <a:tailEnd/>
          </a:ln>
        </p:spPr>
      </p:pic>
      <p:grpSp>
        <p:nvGrpSpPr>
          <p:cNvPr id="3" name="Group 2" descr="Text box with items related to progress toward goal"/>
          <p:cNvGrpSpPr/>
          <p:nvPr/>
        </p:nvGrpSpPr>
        <p:grpSpPr>
          <a:xfrm>
            <a:off x="5726996" y="1056278"/>
            <a:ext cx="2381418" cy="2700474"/>
            <a:chOff x="5726996" y="1056278"/>
            <a:chExt cx="2381418" cy="2700474"/>
          </a:xfrm>
        </p:grpSpPr>
        <p:cxnSp>
          <p:nvCxnSpPr>
            <p:cNvPr id="6" name="Straight Connector 5"/>
            <p:cNvCxnSpPr>
              <a:stCxn id="5" idx="2"/>
            </p:cNvCxnSpPr>
            <p:nvPr>
              <p:custDataLst>
                <p:tags r:id="rId3"/>
              </p:custDataLst>
            </p:nvPr>
          </p:nvCxnSpPr>
          <p:spPr>
            <a:xfrm flipH="1">
              <a:off x="6555036" y="2713384"/>
              <a:ext cx="362669" cy="1043368"/>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custDataLst>
                <p:tags r:id="rId4"/>
              </p:custDataLst>
            </p:nvPr>
          </p:nvSpPr>
          <p:spPr>
            <a:xfrm>
              <a:off x="5726996" y="1056278"/>
              <a:ext cx="2381418" cy="1657106"/>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marL="168275" indent="-166688">
                <a:spcAft>
                  <a:spcPts val="300"/>
                </a:spcAft>
                <a:buFont typeface="Arial" panose="020B0604020202020204" pitchFamily="34" charset="0"/>
                <a:buChar char="•"/>
              </a:pPr>
              <a:r>
                <a:rPr lang="en-US" sz="1400" dirty="0"/>
                <a:t>Call a Huddle!</a:t>
              </a:r>
            </a:p>
            <a:p>
              <a:pPr marL="168275" indent="-166688">
                <a:spcAft>
                  <a:spcPts val="300"/>
                </a:spcAft>
                <a:buFont typeface="Arial" panose="020B0604020202020204" pitchFamily="34" charset="0"/>
                <a:buChar char="•"/>
              </a:pPr>
              <a:r>
                <a:rPr lang="en-US" sz="1400" dirty="0"/>
                <a:t>Status of Team’s Patient(s)</a:t>
              </a:r>
            </a:p>
            <a:p>
              <a:pPr marL="168275" indent="-166688">
                <a:spcAft>
                  <a:spcPts val="300"/>
                </a:spcAft>
                <a:buFont typeface="Arial" panose="020B0604020202020204" pitchFamily="34" charset="0"/>
                <a:buChar char="•"/>
              </a:pPr>
              <a:r>
                <a:rPr lang="en-US" sz="1400" dirty="0"/>
                <a:t>Goal of Team</a:t>
              </a:r>
            </a:p>
            <a:p>
              <a:pPr marL="168275" indent="-166688">
                <a:spcAft>
                  <a:spcPts val="300"/>
                </a:spcAft>
                <a:buFont typeface="Arial" panose="020B0604020202020204" pitchFamily="34" charset="0"/>
                <a:buChar char="•"/>
              </a:pPr>
              <a:r>
                <a:rPr lang="en-US" sz="1400" dirty="0"/>
                <a:t>Tasks/Actions That Are or Need To Be Completed </a:t>
              </a:r>
            </a:p>
            <a:p>
              <a:pPr marL="168275" indent="-166688">
                <a:spcAft>
                  <a:spcPts val="300"/>
                </a:spcAft>
                <a:buFont typeface="Arial" panose="020B0604020202020204" pitchFamily="34" charset="0"/>
                <a:buChar char="•"/>
              </a:pPr>
              <a:r>
                <a:rPr lang="en-US" sz="1400" dirty="0"/>
                <a:t>Plan Still Appropriate</a:t>
              </a:r>
            </a:p>
          </p:txBody>
        </p:sp>
      </p:grpSp>
    </p:spTree>
    <p:custDataLst>
      <p:tags r:id="rId1"/>
    </p:custDataLst>
    <p:extLst>
      <p:ext uri="{BB962C8B-B14F-4D97-AF65-F5344CB8AC3E}">
        <p14:creationId xmlns:p14="http://schemas.microsoft.com/office/powerpoint/2010/main" val="1172424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Situation Monitoring Exercise</a:t>
            </a:r>
          </a:p>
        </p:txBody>
      </p:sp>
      <p:sp>
        <p:nvSpPr>
          <p:cNvPr id="4" name="Text Placeholder 3"/>
          <p:cNvSpPr>
            <a:spLocks noGrp="1"/>
          </p:cNvSpPr>
          <p:nvPr>
            <p:ph type="body" sz="quarter" idx="10"/>
            <p:custDataLst>
              <p:tags r:id="rId3"/>
            </p:custDataLst>
          </p:nvPr>
        </p:nvSpPr>
        <p:spPr>
          <a:xfrm>
            <a:off x="182878" y="768096"/>
            <a:ext cx="8630616" cy="4018633"/>
          </a:xfrm>
        </p:spPr>
        <p:txBody>
          <a:bodyPr/>
          <a:lstStyle/>
          <a:p>
            <a:r>
              <a:rPr lang="en-US" altLang="en-US" dirty="0"/>
              <a:t>A patient in the ICU has coded, and CPR is </a:t>
            </a:r>
            <a:r>
              <a:rPr lang="en-US" altLang="en-US" dirty="0" smtClean="0"/>
              <a:t/>
            </a:r>
            <a:br>
              <a:rPr lang="en-US" altLang="en-US" dirty="0" smtClean="0"/>
            </a:br>
            <a:r>
              <a:rPr lang="en-US" altLang="en-US" dirty="0" smtClean="0"/>
              <a:t>in </a:t>
            </a:r>
            <a:r>
              <a:rPr lang="en-US" altLang="en-US" dirty="0"/>
              <a:t>progress. The Resuscitation Team is busy </a:t>
            </a:r>
            <a:r>
              <a:rPr lang="en-US" altLang="en-US" dirty="0" smtClean="0"/>
              <a:t/>
            </a:r>
            <a:br>
              <a:rPr lang="en-US" altLang="en-US" dirty="0" smtClean="0"/>
            </a:br>
            <a:r>
              <a:rPr lang="en-US" altLang="en-US" dirty="0" smtClean="0"/>
              <a:t>ensuring </a:t>
            </a:r>
            <a:r>
              <a:rPr lang="en-US" altLang="en-US" dirty="0"/>
              <a:t>that IV access is available and the </a:t>
            </a:r>
            <a:r>
              <a:rPr lang="en-US" altLang="en-US" dirty="0" smtClean="0"/>
              <a:t/>
            </a:r>
            <a:br>
              <a:rPr lang="en-US" altLang="en-US" dirty="0" smtClean="0"/>
            </a:br>
            <a:r>
              <a:rPr lang="en-US" altLang="en-US" dirty="0" smtClean="0"/>
              <a:t>ET </a:t>
            </a:r>
            <a:r>
              <a:rPr lang="en-US" altLang="en-US" dirty="0"/>
              <a:t>tube is inserted correctly. Dr. Matthews, </a:t>
            </a:r>
            <a:r>
              <a:rPr lang="en-US" altLang="en-US" dirty="0" smtClean="0"/>
              <a:t/>
            </a:r>
            <a:br>
              <a:rPr lang="en-US" altLang="en-US" dirty="0" smtClean="0"/>
            </a:br>
            <a:r>
              <a:rPr lang="en-US" altLang="en-US" dirty="0" smtClean="0"/>
              <a:t>the </a:t>
            </a:r>
            <a:r>
              <a:rPr lang="en-US" altLang="en-US" dirty="0"/>
              <a:t>Team Leader, </a:t>
            </a:r>
            <a:r>
              <a:rPr lang="en-US" altLang="en-US" dirty="0" smtClean="0"/>
              <a:t>is </a:t>
            </a:r>
            <a:r>
              <a:rPr lang="en-US" altLang="en-US" dirty="0"/>
              <a:t>calling out orders for </a:t>
            </a:r>
            <a:r>
              <a:rPr lang="en-US" altLang="en-US" dirty="0" smtClean="0"/>
              <a:t/>
            </a:r>
            <a:br>
              <a:rPr lang="en-US" altLang="en-US" dirty="0" smtClean="0"/>
            </a:br>
            <a:r>
              <a:rPr lang="en-US" altLang="en-US" dirty="0" smtClean="0"/>
              <a:t>drugs</a:t>
            </a:r>
            <a:r>
              <a:rPr lang="en-US" altLang="en-US" dirty="0"/>
              <a:t>, X-rays, and labs. </a:t>
            </a:r>
            <a:endParaRPr lang="en-US" altLang="en-US" dirty="0" smtClean="0"/>
          </a:p>
          <a:p>
            <a:r>
              <a:rPr lang="en-US" altLang="en-US" dirty="0" smtClean="0"/>
              <a:t>Judy</a:t>
            </a:r>
            <a:r>
              <a:rPr lang="en-US" altLang="en-US" dirty="0"/>
              <a:t>, </a:t>
            </a:r>
            <a:r>
              <a:rPr lang="en-US" altLang="en-US" dirty="0" smtClean="0"/>
              <a:t>a </a:t>
            </a:r>
            <a:r>
              <a:rPr lang="en-US" altLang="en-US" dirty="0"/>
              <a:t>nurse at the bedside, is inserting an IV. Nancy, another nurse, is drawing up meds. Judy can tell by Nancy’s expression that she didn’t get the last order called out by Dr. Matthews. </a:t>
            </a:r>
            <a:endParaRPr lang="en-US" altLang="en-US" dirty="0" smtClean="0"/>
          </a:p>
          <a:p>
            <a:r>
              <a:rPr lang="en-US" altLang="en-US" dirty="0" smtClean="0"/>
              <a:t>Judy </a:t>
            </a:r>
            <a:r>
              <a:rPr lang="en-US" altLang="en-US" dirty="0"/>
              <a:t>calls out while continuing to place the IV, “Nancy, he wants the high-dose epinephrine from the vial in the top drawer.”</a:t>
            </a:r>
            <a:endParaRPr lang="en-US" dirty="0"/>
          </a:p>
        </p:txBody>
      </p:sp>
      <p:pic>
        <p:nvPicPr>
          <p:cNvPr id="1026" name="Picture 2" descr="photo of medical team working on patient"/>
          <p:cNvPicPr>
            <a:picLocks noChangeAspect="1" noChangeArrowheads="1"/>
          </p:cNvPicPr>
          <p:nvPr>
            <p:custDataLst>
              <p:tags r:id="rId4"/>
            </p:custDataLst>
          </p:nvPr>
        </p:nvPicPr>
        <p:blipFill rotWithShape="1">
          <a:blip r:embed="rId7" cstate="email">
            <a:extLst>
              <a:ext uri="{28A0092B-C50C-407E-A947-70E740481C1C}">
                <a14:useLocalDpi xmlns:a14="http://schemas.microsoft.com/office/drawing/2010/main" val="0"/>
              </a:ext>
            </a:extLst>
          </a:blip>
          <a:srcRect/>
          <a:stretch/>
        </p:blipFill>
        <p:spPr bwMode="auto">
          <a:xfrm>
            <a:off x="4967749" y="938464"/>
            <a:ext cx="3480441" cy="1600199"/>
          </a:xfrm>
          <a:prstGeom prst="rect">
            <a:avLst/>
          </a:prstGeom>
          <a:noFill/>
          <a:effectLst>
            <a:outerShdw blurRad="342900" dist="139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5373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005840" y="-2"/>
            <a:ext cx="8020074" cy="685800"/>
          </a:xfrm>
        </p:spPr>
        <p:txBody>
          <a:bodyPr/>
          <a:lstStyle/>
          <a:p>
            <a:r>
              <a:rPr lang="en-US" dirty="0"/>
              <a:t>Situation Monitoring </a:t>
            </a:r>
            <a:r>
              <a:rPr lang="en-US" dirty="0" smtClean="0"/>
              <a:t>Exercise: Discussion</a:t>
            </a:r>
            <a:endParaRPr lang="en-US" dirty="0"/>
          </a:p>
        </p:txBody>
      </p:sp>
      <p:sp>
        <p:nvSpPr>
          <p:cNvPr id="5" name="Text Placeholder 4"/>
          <p:cNvSpPr>
            <a:spLocks noGrp="1"/>
          </p:cNvSpPr>
          <p:nvPr>
            <p:ph type="body" sz="quarter" idx="10"/>
            <p:custDataLst>
              <p:tags r:id="rId3"/>
            </p:custDataLst>
          </p:nvPr>
        </p:nvSpPr>
        <p:spPr/>
        <p:txBody>
          <a:bodyPr>
            <a:normAutofit/>
          </a:bodyPr>
          <a:lstStyle/>
          <a:p>
            <a:pPr>
              <a:spcAft>
                <a:spcPts val="600"/>
              </a:spcAft>
            </a:pPr>
            <a:r>
              <a:rPr lang="en-US" dirty="0" smtClean="0"/>
              <a:t>When you teach, ask your learners to discuss these questions:</a:t>
            </a:r>
            <a:endParaRPr lang="en-US" dirty="0"/>
          </a:p>
          <a:p>
            <a:pPr lvl="1">
              <a:spcAft>
                <a:spcPts val="600"/>
              </a:spcAft>
            </a:pPr>
            <a:r>
              <a:rPr lang="en-US" dirty="0"/>
              <a:t>What TeamSTEPPS tools and strategies were exhibited in this scenario?</a:t>
            </a:r>
          </a:p>
          <a:p>
            <a:pPr lvl="1">
              <a:spcAft>
                <a:spcPts val="1800"/>
              </a:spcAft>
            </a:pPr>
            <a:r>
              <a:rPr lang="en-US" dirty="0"/>
              <a:t>Identify each component of the STEP framework in this scenario. How was the STEP framework useful?</a:t>
            </a:r>
          </a:p>
          <a:p>
            <a:r>
              <a:rPr lang="en-US" dirty="0" smtClean="0"/>
              <a:t>For more information on facilitating this exercise, see page 16 in the </a:t>
            </a:r>
            <a:r>
              <a:rPr lang="en-US" i="1" dirty="0" smtClean="0"/>
              <a:t>Instructor Guide</a:t>
            </a:r>
            <a:endParaRPr lang="en-US" i="1" dirty="0"/>
          </a:p>
        </p:txBody>
      </p:sp>
      <p:pic>
        <p:nvPicPr>
          <p:cNvPr id="6" name="Picture 5" descr="Classroom slide number 1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2061129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Situation awareness penguins graphic"/>
          <p:cNvPicPr>
            <a:picLocks noChangeAspect="1" noChangeArrowheads="1"/>
          </p:cNvPicPr>
          <p:nvPr/>
        </p:nvPicPr>
        <p:blipFill>
          <a:blip r:embed="rId6" cstate="print"/>
          <a:srcRect/>
          <a:stretch>
            <a:fillRect/>
          </a:stretch>
        </p:blipFill>
        <p:spPr bwMode="auto">
          <a:xfrm>
            <a:off x="3580481" y="1491234"/>
            <a:ext cx="5031805" cy="2838396"/>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1005840" y="-2"/>
            <a:ext cx="8020074" cy="685800"/>
          </a:xfrm>
        </p:spPr>
        <p:txBody>
          <a:bodyPr/>
          <a:lstStyle/>
          <a:p>
            <a:r>
              <a:rPr lang="en-US" dirty="0"/>
              <a:t>Situation Awareness is… </a:t>
            </a:r>
          </a:p>
        </p:txBody>
      </p:sp>
      <p:sp>
        <p:nvSpPr>
          <p:cNvPr id="3" name="Text Placeholder 2"/>
          <p:cNvSpPr>
            <a:spLocks noGrp="1"/>
          </p:cNvSpPr>
          <p:nvPr>
            <p:ph type="body" sz="quarter" idx="10"/>
            <p:custDataLst>
              <p:tags r:id="rId3"/>
            </p:custDataLst>
          </p:nvPr>
        </p:nvSpPr>
        <p:spPr>
          <a:xfrm>
            <a:off x="182878" y="768095"/>
            <a:ext cx="7055203" cy="4023360"/>
          </a:xfrm>
        </p:spPr>
        <p:txBody>
          <a:bodyPr/>
          <a:lstStyle/>
          <a:p>
            <a:pPr>
              <a:spcAft>
                <a:spcPts val="1800"/>
              </a:spcAft>
            </a:pPr>
            <a:r>
              <a:rPr lang="en-US" dirty="0"/>
              <a:t>The state of knowing the current conditions affecting one’s </a:t>
            </a:r>
            <a:r>
              <a:rPr lang="en-US" dirty="0" smtClean="0"/>
              <a:t>work</a:t>
            </a:r>
          </a:p>
          <a:p>
            <a:r>
              <a:rPr lang="en-US" dirty="0"/>
              <a:t>Includes knowing…</a:t>
            </a:r>
          </a:p>
          <a:p>
            <a:pPr lvl="1"/>
            <a:r>
              <a:rPr lang="en-US" dirty="0"/>
              <a:t>Status of the patient</a:t>
            </a:r>
          </a:p>
          <a:p>
            <a:pPr lvl="1"/>
            <a:r>
              <a:rPr lang="en-US" dirty="0"/>
              <a:t>Status of other team </a:t>
            </a:r>
            <a:r>
              <a:rPr lang="en-US" dirty="0" smtClean="0"/>
              <a:t/>
            </a:r>
            <a:br>
              <a:rPr lang="en-US" dirty="0" smtClean="0"/>
            </a:br>
            <a:r>
              <a:rPr lang="en-US" dirty="0" smtClean="0"/>
              <a:t>members</a:t>
            </a:r>
            <a:endParaRPr lang="en-US" dirty="0"/>
          </a:p>
          <a:p>
            <a:pPr lvl="1"/>
            <a:r>
              <a:rPr lang="en-US" dirty="0"/>
              <a:t>Environmental conditions</a:t>
            </a:r>
          </a:p>
          <a:p>
            <a:pPr lvl="1"/>
            <a:r>
              <a:rPr lang="en-US" dirty="0"/>
              <a:t>Current progress </a:t>
            </a:r>
            <a:r>
              <a:rPr lang="en-US" dirty="0" smtClean="0"/>
              <a:t>toward</a:t>
            </a:r>
            <a:br>
              <a:rPr lang="en-US" dirty="0" smtClean="0"/>
            </a:br>
            <a:r>
              <a:rPr lang="en-US" dirty="0" smtClean="0"/>
              <a:t>the goal</a:t>
            </a:r>
            <a:endParaRPr lang="en-US" dirty="0"/>
          </a:p>
        </p:txBody>
      </p:sp>
    </p:spTree>
    <p:custDataLst>
      <p:tags r:id="rId1"/>
    </p:custDataLst>
    <p:extLst>
      <p:ext uri="{BB962C8B-B14F-4D97-AF65-F5344CB8AC3E}">
        <p14:creationId xmlns:p14="http://schemas.microsoft.com/office/powerpoint/2010/main" val="4093347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138160" cy="685800"/>
          </a:xfrm>
        </p:spPr>
        <p:txBody>
          <a:bodyPr>
            <a:noAutofit/>
          </a:bodyPr>
          <a:lstStyle/>
          <a:p>
            <a:r>
              <a:rPr lang="en-US" dirty="0"/>
              <a:t>Conditions That Undermine </a:t>
            </a:r>
            <a:r>
              <a:rPr lang="en-US" dirty="0" smtClean="0"/>
              <a:t>Situation </a:t>
            </a:r>
            <a:r>
              <a:rPr lang="en-US" dirty="0"/>
              <a:t>Awareness</a:t>
            </a:r>
          </a:p>
        </p:txBody>
      </p:sp>
      <p:sp>
        <p:nvSpPr>
          <p:cNvPr id="3" name="Text Placeholder 2"/>
          <p:cNvSpPr>
            <a:spLocks noGrp="1"/>
          </p:cNvSpPr>
          <p:nvPr>
            <p:ph type="body" sz="quarter" idx="10"/>
            <p:custDataLst>
              <p:tags r:id="rId3"/>
            </p:custDataLst>
          </p:nvPr>
        </p:nvSpPr>
        <p:spPr/>
        <p:txBody>
          <a:bodyPr>
            <a:noAutofit/>
          </a:bodyPr>
          <a:lstStyle/>
          <a:p>
            <a:pPr>
              <a:spcAft>
                <a:spcPts val="600"/>
              </a:spcAft>
            </a:pPr>
            <a:r>
              <a:rPr lang="en-US" dirty="0"/>
              <a:t>Failure </a:t>
            </a:r>
            <a:r>
              <a:rPr lang="en-US" dirty="0" smtClean="0"/>
              <a:t>to: </a:t>
            </a:r>
            <a:endParaRPr lang="en-US" dirty="0"/>
          </a:p>
          <a:p>
            <a:pPr lvl="1">
              <a:spcAft>
                <a:spcPts val="600"/>
              </a:spcAft>
            </a:pPr>
            <a:r>
              <a:rPr lang="en-US" dirty="0"/>
              <a:t>Share information with the team</a:t>
            </a:r>
          </a:p>
          <a:p>
            <a:pPr lvl="1">
              <a:spcAft>
                <a:spcPts val="600"/>
              </a:spcAft>
            </a:pPr>
            <a:r>
              <a:rPr lang="en-US" dirty="0"/>
              <a:t>Request information from others</a:t>
            </a:r>
          </a:p>
          <a:p>
            <a:pPr lvl="1">
              <a:spcAft>
                <a:spcPts val="600"/>
              </a:spcAft>
            </a:pPr>
            <a:r>
              <a:rPr lang="en-US" dirty="0"/>
              <a:t>Direct information to specific team members </a:t>
            </a:r>
          </a:p>
          <a:p>
            <a:pPr lvl="1">
              <a:spcAft>
                <a:spcPts val="600"/>
              </a:spcAft>
            </a:pPr>
            <a:r>
              <a:rPr lang="en-US" dirty="0"/>
              <a:t>Include patient or family in communication</a:t>
            </a:r>
          </a:p>
          <a:p>
            <a:pPr lvl="1">
              <a:spcAft>
                <a:spcPts val="600"/>
              </a:spcAft>
            </a:pPr>
            <a:r>
              <a:rPr lang="en-US" dirty="0"/>
              <a:t>Utilize resources fully (e.g., status board, automation)</a:t>
            </a:r>
          </a:p>
          <a:p>
            <a:pPr lvl="1">
              <a:spcAft>
                <a:spcPts val="600"/>
              </a:spcAft>
            </a:pPr>
            <a:r>
              <a:rPr lang="en-US" dirty="0"/>
              <a:t>Maintain documentation</a:t>
            </a:r>
          </a:p>
          <a:p>
            <a:pPr lvl="1">
              <a:spcAft>
                <a:spcPts val="600"/>
              </a:spcAft>
            </a:pPr>
            <a:r>
              <a:rPr lang="en-US" dirty="0"/>
              <a:t>Know and understand where to focus attention</a:t>
            </a:r>
          </a:p>
          <a:p>
            <a:pPr lvl="1">
              <a:spcAft>
                <a:spcPts val="600"/>
              </a:spcAft>
            </a:pPr>
            <a:r>
              <a:rPr lang="en-US" dirty="0"/>
              <a:t>Know and understand the plan</a:t>
            </a:r>
          </a:p>
          <a:p>
            <a:pPr lvl="1">
              <a:spcAft>
                <a:spcPts val="600"/>
              </a:spcAft>
            </a:pPr>
            <a:r>
              <a:rPr lang="en-US" dirty="0"/>
              <a:t>Inform team members the plan has </a:t>
            </a:r>
            <a:r>
              <a:rPr lang="en-US" dirty="0" smtClean="0"/>
              <a:t>changed</a:t>
            </a:r>
            <a:endParaRPr lang="en-US" dirty="0"/>
          </a:p>
        </p:txBody>
      </p:sp>
    </p:spTree>
    <p:custDataLst>
      <p:tags r:id="rId1"/>
    </p:custDataLst>
    <p:extLst>
      <p:ext uri="{BB962C8B-B14F-4D97-AF65-F5344CB8AC3E}">
        <p14:creationId xmlns:p14="http://schemas.microsoft.com/office/powerpoint/2010/main" val="565909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005840" y="-2"/>
            <a:ext cx="8020074" cy="685800"/>
          </a:xfrm>
        </p:spPr>
        <p:txBody>
          <a:bodyPr/>
          <a:lstStyle/>
          <a:p>
            <a:r>
              <a:rPr lang="en-US" dirty="0"/>
              <a:t>A Shared Mental Model is…</a:t>
            </a:r>
          </a:p>
        </p:txBody>
      </p:sp>
      <p:sp>
        <p:nvSpPr>
          <p:cNvPr id="5" name="Text Placeholder 4"/>
          <p:cNvSpPr>
            <a:spLocks noGrp="1"/>
          </p:cNvSpPr>
          <p:nvPr>
            <p:ph type="body" sz="quarter" idx="10"/>
            <p:custDataLst>
              <p:tags r:id="rId3"/>
            </p:custDataLst>
          </p:nvPr>
        </p:nvSpPr>
        <p:spPr>
          <a:xfrm>
            <a:off x="182879" y="768095"/>
            <a:ext cx="5052798" cy="4023360"/>
          </a:xfrm>
        </p:spPr>
        <p:txBody>
          <a:bodyPr>
            <a:normAutofit/>
          </a:bodyPr>
          <a:lstStyle/>
          <a:p>
            <a:pPr algn="ctr"/>
            <a:endParaRPr lang="en-US" sz="2800" dirty="0" smtClean="0"/>
          </a:p>
          <a:p>
            <a:pPr algn="ctr"/>
            <a:r>
              <a:rPr lang="en-US" sz="2800" dirty="0" smtClean="0"/>
              <a:t>The </a:t>
            </a:r>
            <a:r>
              <a:rPr lang="en-US" sz="2800" dirty="0"/>
              <a:t>perception of, understanding of, or knowledge about a situation or process that is shared among team members through </a:t>
            </a:r>
            <a:r>
              <a:rPr lang="en-US" sz="2800" dirty="0" smtClean="0"/>
              <a:t>communication</a:t>
            </a:r>
            <a:endParaRPr lang="en-US" sz="2800" dirty="0"/>
          </a:p>
        </p:txBody>
      </p:sp>
      <p:pic>
        <p:nvPicPr>
          <p:cNvPr id="6" name="Picture 3" descr="mental model penguins graphic"/>
          <p:cNvPicPr>
            <a:picLocks noChangeAspect="1" noChangeArrowheads="1"/>
          </p:cNvPicPr>
          <p:nvPr/>
        </p:nvPicPr>
        <p:blipFill>
          <a:blip r:embed="rId6" cstate="print"/>
          <a:srcRect l="3311" r="3278"/>
          <a:stretch>
            <a:fillRect/>
          </a:stretch>
        </p:blipFill>
        <p:spPr bwMode="auto">
          <a:xfrm>
            <a:off x="5069360" y="788815"/>
            <a:ext cx="3692780" cy="384399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13093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005840" y="-2"/>
            <a:ext cx="8020074" cy="685800"/>
          </a:xfrm>
        </p:spPr>
        <p:txBody>
          <a:bodyPr/>
          <a:lstStyle/>
          <a:p>
            <a:r>
              <a:rPr lang="en-US" dirty="0" smtClean="0"/>
              <a:t>Sustaining </a:t>
            </a:r>
            <a:r>
              <a:rPr lang="en-US" dirty="0"/>
              <a:t>Shared Mental </a:t>
            </a:r>
            <a:r>
              <a:rPr lang="en-US" dirty="0" smtClean="0"/>
              <a:t>Models (Slide 15)</a:t>
            </a:r>
            <a:endParaRPr lang="en-US" dirty="0"/>
          </a:p>
        </p:txBody>
      </p:sp>
      <p:sp>
        <p:nvSpPr>
          <p:cNvPr id="5" name="Text Placeholder 4"/>
          <p:cNvSpPr>
            <a:spLocks noGrp="1"/>
          </p:cNvSpPr>
          <p:nvPr>
            <p:ph type="body" sz="quarter" idx="10"/>
            <p:custDataLst>
              <p:tags r:id="rId3"/>
            </p:custDataLst>
          </p:nvPr>
        </p:nvSpPr>
        <p:spPr/>
        <p:txBody>
          <a:bodyPr>
            <a:normAutofit/>
          </a:bodyPr>
          <a:lstStyle/>
          <a:p>
            <a:r>
              <a:rPr lang="en-US" dirty="0"/>
              <a:t>Shared mental models are sustained by</a:t>
            </a:r>
            <a:r>
              <a:rPr lang="en-US" dirty="0" smtClean="0"/>
              <a:t>:</a:t>
            </a:r>
            <a:endParaRPr lang="en-US" dirty="0"/>
          </a:p>
          <a:p>
            <a:pPr lvl="1"/>
            <a:r>
              <a:rPr lang="en-US" dirty="0" smtClean="0"/>
              <a:t>Huddles</a:t>
            </a:r>
            <a:endParaRPr lang="en-US" dirty="0"/>
          </a:p>
          <a:p>
            <a:pPr lvl="1"/>
            <a:r>
              <a:rPr lang="en-US" dirty="0" smtClean="0"/>
              <a:t>Briefings</a:t>
            </a:r>
            <a:endParaRPr lang="en-US" dirty="0"/>
          </a:p>
          <a:p>
            <a:pPr lvl="1"/>
            <a:r>
              <a:rPr lang="en-US" dirty="0" smtClean="0"/>
              <a:t>Monitoring</a:t>
            </a:r>
            <a:endParaRPr lang="en-US" dirty="0"/>
          </a:p>
          <a:p>
            <a:pPr lvl="1">
              <a:spcAft>
                <a:spcPts val="2400"/>
              </a:spcAft>
            </a:pPr>
            <a:r>
              <a:rPr lang="en-US" dirty="0" smtClean="0"/>
              <a:t>Communication</a:t>
            </a:r>
          </a:p>
          <a:p>
            <a:r>
              <a:rPr lang="en-US" dirty="0" smtClean="0"/>
              <a:t>Please see page 19 in the Instructor Guide for more information on facilitating the discussion for slide 15</a:t>
            </a:r>
            <a:endParaRPr lang="en-US" dirty="0"/>
          </a:p>
        </p:txBody>
      </p:sp>
      <p:pic>
        <p:nvPicPr>
          <p:cNvPr id="7" name="Picture 6" descr="Classroom slide number 15"/>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85450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a:bodyPr>
          <a:lstStyle/>
          <a:p>
            <a:pPr marL="0" indent="0">
              <a:spcAft>
                <a:spcPts val="1200"/>
              </a:spcAft>
              <a:buNone/>
            </a:pPr>
            <a:r>
              <a:rPr lang="en-US" dirty="0"/>
              <a:t>When you deliver your training you will use these materials:</a:t>
            </a:r>
          </a:p>
          <a:p>
            <a:pPr marL="694944" indent="-342900">
              <a:spcBef>
                <a:spcPts val="480"/>
              </a:spcBef>
              <a:spcAft>
                <a:spcPts val="0"/>
              </a:spcAft>
              <a:buFont typeface="Arial" panose="020B0604020202020204" pitchFamily="34" charset="0"/>
              <a:buChar char="•"/>
            </a:pPr>
            <a:r>
              <a:rPr lang="en-US" dirty="0"/>
              <a:t>Instructor Manual</a:t>
            </a:r>
          </a:p>
          <a:p>
            <a:pPr marL="1152144" lvl="1" indent="-283464">
              <a:spcBef>
                <a:spcPts val="24"/>
              </a:spcBef>
              <a:spcAft>
                <a:spcPts val="0"/>
              </a:spcAft>
              <a:buFont typeface="Calibri" panose="020F0502020204030204" pitchFamily="34" charset="0"/>
              <a:buChar char="–"/>
            </a:pPr>
            <a:r>
              <a:rPr lang="en-US" dirty="0"/>
              <a:t>Course Management </a:t>
            </a:r>
            <a:r>
              <a:rPr lang="en-US" dirty="0" smtClean="0"/>
              <a:t>Guide</a:t>
            </a:r>
          </a:p>
          <a:p>
            <a:pPr marL="1152144" lvl="1" indent="-283464">
              <a:spcBef>
                <a:spcPts val="24"/>
              </a:spcBef>
              <a:spcAft>
                <a:spcPts val="0"/>
              </a:spcAft>
              <a:buFont typeface="Calibri" panose="020F0502020204030204" pitchFamily="34" charset="0"/>
              <a:buChar char="–"/>
            </a:pPr>
            <a:r>
              <a:rPr lang="en-US" dirty="0" smtClean="0"/>
              <a:t>Instructor guides</a:t>
            </a:r>
          </a:p>
          <a:p>
            <a:pPr marL="1152144" lvl="1" indent="-283464">
              <a:spcBef>
                <a:spcPts val="24"/>
              </a:spcBef>
              <a:spcAft>
                <a:spcPts val="0"/>
              </a:spcAft>
              <a:buFont typeface="Calibri" panose="020F0502020204030204" pitchFamily="34" charset="0"/>
              <a:buChar char="–"/>
            </a:pPr>
            <a:r>
              <a:rPr lang="en-US" dirty="0" smtClean="0"/>
              <a:t>Course slides</a:t>
            </a:r>
          </a:p>
          <a:p>
            <a:pPr marL="1152144" lvl="1" indent="-283464">
              <a:spcBef>
                <a:spcPts val="24"/>
              </a:spcBef>
              <a:spcAft>
                <a:spcPts val="0"/>
              </a:spcAft>
              <a:buFont typeface="Calibri" panose="020F0502020204030204" pitchFamily="34" charset="0"/>
              <a:buChar char="–"/>
            </a:pPr>
            <a:r>
              <a:rPr lang="en-US" dirty="0" smtClean="0"/>
              <a:t>Measurement </a:t>
            </a:r>
            <a:r>
              <a:rPr lang="en-US" dirty="0"/>
              <a:t>tools</a:t>
            </a:r>
          </a:p>
          <a:p>
            <a:pPr marL="694944" indent="-342900">
              <a:spcBef>
                <a:spcPts val="24"/>
              </a:spcBef>
              <a:spcAft>
                <a:spcPts val="0"/>
              </a:spcAft>
              <a:buFont typeface="Arial" panose="020B0604020202020204" pitchFamily="34" charset="0"/>
              <a:buChar char="•"/>
            </a:pPr>
            <a:r>
              <a:rPr lang="en-US" dirty="0" smtClean="0"/>
              <a:t>Customizable </a:t>
            </a:r>
            <a:r>
              <a:rPr lang="en-US" dirty="0"/>
              <a:t>materials</a:t>
            </a:r>
          </a:p>
          <a:p>
            <a:pPr marL="694944" lvl="1">
              <a:spcBef>
                <a:spcPts val="24"/>
              </a:spcBef>
              <a:spcAft>
                <a:spcPts val="0"/>
              </a:spcAft>
            </a:pPr>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2552461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Shared Mental Model?</a:t>
            </a:r>
            <a:endParaRPr lang="en-US" dirty="0"/>
          </a:p>
        </p:txBody>
      </p:sp>
      <p:pic>
        <p:nvPicPr>
          <p:cNvPr id="4" name="Picture 7" descr="SafetyOfficer06[1]"/>
          <p:cNvPicPr>
            <a:picLocks noChangeAspect="1" noChangeArrowheads="1"/>
          </p:cNvPicPr>
          <p:nvPr>
            <p:custDataLst>
              <p:tags r:id="rId3"/>
            </p:custDataLst>
          </p:nvPr>
        </p:nvPicPr>
        <p:blipFill>
          <a:blip r:embed="rId6" cstate="print">
            <a:lum bright="10000" contrast="24000"/>
          </a:blip>
          <a:srcRect/>
          <a:stretch>
            <a:fillRect/>
          </a:stretch>
        </p:blipFill>
        <p:spPr bwMode="auto">
          <a:xfrm>
            <a:off x="1597446" y="751900"/>
            <a:ext cx="5970626" cy="378306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38829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and When to Share?</a:t>
            </a:r>
            <a:endParaRPr lang="en-US" dirty="0"/>
          </a:p>
        </p:txBody>
      </p:sp>
      <p:sp>
        <p:nvSpPr>
          <p:cNvPr id="3" name="Text Placeholder 2"/>
          <p:cNvSpPr>
            <a:spLocks noGrp="1"/>
          </p:cNvSpPr>
          <p:nvPr>
            <p:ph type="body" sz="quarter" idx="10"/>
            <p:custDataLst>
              <p:tags r:id="rId3"/>
            </p:custDataLst>
          </p:nvPr>
        </p:nvSpPr>
        <p:spPr>
          <a:xfrm>
            <a:off x="722707" y="768095"/>
            <a:ext cx="3628957" cy="4023360"/>
          </a:xfrm>
        </p:spPr>
        <p:txBody>
          <a:bodyPr>
            <a:normAutofit/>
          </a:bodyPr>
          <a:lstStyle/>
          <a:p>
            <a:r>
              <a:rPr lang="en-US" sz="2800" b="1" dirty="0"/>
              <a:t>When:</a:t>
            </a:r>
          </a:p>
          <a:p>
            <a:pPr lvl="1"/>
            <a:r>
              <a:rPr lang="en-US" sz="2800" dirty="0"/>
              <a:t>Briefs</a:t>
            </a:r>
          </a:p>
          <a:p>
            <a:pPr lvl="1"/>
            <a:r>
              <a:rPr lang="en-US" sz="2800" dirty="0"/>
              <a:t>Huddles</a:t>
            </a:r>
          </a:p>
          <a:p>
            <a:pPr lvl="1"/>
            <a:r>
              <a:rPr lang="en-US" sz="2800" dirty="0"/>
              <a:t>Debriefs</a:t>
            </a:r>
          </a:p>
          <a:p>
            <a:pPr lvl="1"/>
            <a:r>
              <a:rPr lang="en-US" sz="2800" dirty="0"/>
              <a:t>Transitions in </a:t>
            </a:r>
            <a:r>
              <a:rPr lang="en-US" sz="2800" dirty="0" smtClean="0"/>
              <a:t>Care</a:t>
            </a:r>
            <a:endParaRPr lang="en-US" sz="2800" dirty="0"/>
          </a:p>
        </p:txBody>
      </p:sp>
      <p:sp>
        <p:nvSpPr>
          <p:cNvPr id="4" name="Text Placeholder 2"/>
          <p:cNvSpPr txBox="1">
            <a:spLocks/>
          </p:cNvSpPr>
          <p:nvPr>
            <p:custDataLst>
              <p:tags r:id="rId4"/>
            </p:custDataLst>
          </p:nvPr>
        </p:nvSpPr>
        <p:spPr>
          <a:xfrm>
            <a:off x="4504064" y="768095"/>
            <a:ext cx="3628957" cy="4023360"/>
          </a:xfrm>
          <a:prstGeom prst="rect">
            <a:avLst/>
          </a:prstGeom>
        </p:spPr>
        <p:txBody>
          <a:bodyPr vert="horz" lIns="91440" tIns="45720" rIns="91440" bIns="45720" rtlCol="0">
            <a:normAutofit/>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smtClean="0"/>
              <a:t>How:</a:t>
            </a:r>
          </a:p>
          <a:p>
            <a:pPr lvl="1"/>
            <a:r>
              <a:rPr lang="en-US" sz="2800" dirty="0"/>
              <a:t>SBAR</a:t>
            </a:r>
          </a:p>
          <a:p>
            <a:pPr lvl="1"/>
            <a:r>
              <a:rPr lang="en-US" sz="2800" dirty="0"/>
              <a:t>Call-outs</a:t>
            </a:r>
          </a:p>
          <a:p>
            <a:pPr lvl="1"/>
            <a:r>
              <a:rPr lang="en-US" sz="2800" dirty="0"/>
              <a:t>Check-backs</a:t>
            </a:r>
          </a:p>
        </p:txBody>
      </p:sp>
    </p:spTree>
    <p:custDataLst>
      <p:tags r:id="rId1"/>
    </p:custDataLst>
    <p:extLst>
      <p:ext uri="{BB962C8B-B14F-4D97-AF65-F5344CB8AC3E}">
        <p14:creationId xmlns:p14="http://schemas.microsoft.com/office/powerpoint/2010/main" val="3116182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Shared Mental Model: Practical Exercise</a:t>
            </a:r>
            <a:endParaRPr lang="en-US" dirty="0"/>
          </a:p>
        </p:txBody>
      </p:sp>
      <p:graphicFrame>
        <p:nvGraphicFramePr>
          <p:cNvPr id="4" name="Group 48" descr="Table showing room number, patient, orders, and vital signs for three patients"/>
          <p:cNvGraphicFramePr>
            <a:graphicFrameLocks/>
          </p:cNvGraphicFramePr>
          <p:nvPr>
            <p:custDataLst>
              <p:tags r:id="rId3"/>
            </p:custDataLst>
            <p:extLst>
              <p:ext uri="{D42A27DB-BD31-4B8C-83A1-F6EECF244321}">
                <p14:modId xmlns:p14="http://schemas.microsoft.com/office/powerpoint/2010/main" val="635490128"/>
              </p:ext>
            </p:extLst>
          </p:nvPr>
        </p:nvGraphicFramePr>
        <p:xfrm>
          <a:off x="1692276" y="1149350"/>
          <a:ext cx="5575300" cy="2803525"/>
        </p:xfrm>
        <a:graphic>
          <a:graphicData uri="http://schemas.openxmlformats.org/drawingml/2006/table">
            <a:tbl>
              <a:tblPr>
                <a:effectLst>
                  <a:outerShdw blurRad="50800" dist="38100" dir="2700000" algn="tl" rotWithShape="0">
                    <a:prstClr val="black">
                      <a:alpha val="40000"/>
                    </a:prstClr>
                  </a:outerShdw>
                </a:effectLst>
              </a:tblPr>
              <a:tblGrid>
                <a:gridCol w="1043423">
                  <a:extLst>
                    <a:ext uri="{9D8B030D-6E8A-4147-A177-3AD203B41FA5}">
                      <a16:colId xmlns:a16="http://schemas.microsoft.com/office/drawing/2014/main" val="20000"/>
                    </a:ext>
                  </a:extLst>
                </a:gridCol>
                <a:gridCol w="1303923">
                  <a:extLst>
                    <a:ext uri="{9D8B030D-6E8A-4147-A177-3AD203B41FA5}">
                      <a16:colId xmlns:a16="http://schemas.microsoft.com/office/drawing/2014/main" val="20001"/>
                    </a:ext>
                  </a:extLst>
                </a:gridCol>
                <a:gridCol w="1596988">
                  <a:extLst>
                    <a:ext uri="{9D8B030D-6E8A-4147-A177-3AD203B41FA5}">
                      <a16:colId xmlns:a16="http://schemas.microsoft.com/office/drawing/2014/main" val="20002"/>
                    </a:ext>
                  </a:extLst>
                </a:gridCol>
                <a:gridCol w="1630966">
                  <a:extLst>
                    <a:ext uri="{9D8B030D-6E8A-4147-A177-3AD203B41FA5}">
                      <a16:colId xmlns:a16="http://schemas.microsoft.com/office/drawing/2014/main" val="20003"/>
                    </a:ext>
                  </a:extLst>
                </a:gridCol>
              </a:tblGrid>
              <a:tr h="380844">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bg1"/>
                          </a:solidFill>
                          <a:effectLst/>
                          <a:latin typeface="Arial" charset="0"/>
                        </a:rPr>
                        <a:t>Room #</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bg1"/>
                          </a:solidFill>
                          <a:effectLst/>
                          <a:latin typeface="Arial" charset="0"/>
                        </a:rPr>
                        <a:t>Patient</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bg1"/>
                          </a:solidFill>
                          <a:effectLst/>
                          <a:latin typeface="Arial" charset="0"/>
                        </a:rPr>
                        <a:t>Orders</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bg1"/>
                          </a:solidFill>
                          <a:effectLst/>
                          <a:latin typeface="Arial" charset="0"/>
                        </a:rPr>
                        <a:t>VS</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extLst>
                  <a:ext uri="{0D108BD9-81ED-4DB2-BD59-A6C34878D82A}">
                    <a16:rowId xmlns:a16="http://schemas.microsoft.com/office/drawing/2014/main" val="10000"/>
                  </a:ext>
                </a:extLst>
              </a:tr>
              <a:tr h="959959">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1</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Jackson</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EKG, O</a:t>
                      </a:r>
                      <a:r>
                        <a:rPr kumimoji="0" lang="en-US" sz="1600" b="0" i="0" u="none" strike="noStrike" cap="none" normalizeH="0" baseline="-25000" smtClean="0">
                          <a:ln>
                            <a:noFill/>
                          </a:ln>
                          <a:solidFill>
                            <a:schemeClr val="tx1"/>
                          </a:solidFill>
                          <a:effectLst/>
                          <a:latin typeface="Arial" charset="0"/>
                        </a:rPr>
                        <a:t>2</a:t>
                      </a:r>
                      <a:r>
                        <a:rPr kumimoji="0" lang="en-US" sz="1600" b="0" i="0" u="none" strike="noStrike" cap="none" normalizeH="0" baseline="0" smtClean="0">
                          <a:ln>
                            <a:noFill/>
                          </a:ln>
                          <a:solidFill>
                            <a:schemeClr val="tx1"/>
                          </a:solidFill>
                          <a:effectLst/>
                          <a:latin typeface="Arial" charset="0"/>
                        </a:rPr>
                        <a:t>, Cardiac Enzymes </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HR 115 R 24 </a:t>
                      </a:r>
                    </a:p>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B/P 174/98</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0402">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2</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Simmons</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CBC, UA, HCG, IV</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HR 132 R 22</a:t>
                      </a:r>
                      <a:br>
                        <a:rPr kumimoji="0" lang="en-US" sz="1600" b="0" i="0" u="none" strike="noStrike" cap="none" normalizeH="0" baseline="0" smtClean="0">
                          <a:ln>
                            <a:noFill/>
                          </a:ln>
                          <a:solidFill>
                            <a:schemeClr val="tx1"/>
                          </a:solidFill>
                          <a:effectLst/>
                          <a:latin typeface="Arial" charset="0"/>
                        </a:rPr>
                      </a:br>
                      <a:r>
                        <a:rPr kumimoji="0" lang="en-US" sz="1600" b="0" i="0" u="none" strike="noStrike" cap="none" normalizeH="0" baseline="0" smtClean="0">
                          <a:ln>
                            <a:noFill/>
                          </a:ln>
                          <a:solidFill>
                            <a:schemeClr val="tx1"/>
                          </a:solidFill>
                          <a:effectLst/>
                          <a:latin typeface="Arial" charset="0"/>
                        </a:rPr>
                        <a:t>B/P 92/76</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extLst>
                  <a:ext uri="{0D108BD9-81ED-4DB2-BD59-A6C34878D82A}">
                    <a16:rowId xmlns:a16="http://schemas.microsoft.com/office/drawing/2014/main" val="10002"/>
                  </a:ext>
                </a:extLst>
              </a:tr>
              <a:tr h="792320">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Bailey</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smtClean="0">
                          <a:ln>
                            <a:noFill/>
                          </a:ln>
                          <a:solidFill>
                            <a:schemeClr val="tx1"/>
                          </a:solidFill>
                          <a:effectLst/>
                          <a:latin typeface="Arial" charset="0"/>
                        </a:rPr>
                        <a:t>CXR, neb Rx, CBC, UA, O</a:t>
                      </a:r>
                      <a:r>
                        <a:rPr kumimoji="0" lang="en-US" sz="1600" b="0" i="0" u="none" strike="noStrike" cap="none" normalizeH="0" baseline="-25000" smtClean="0">
                          <a:ln>
                            <a:noFill/>
                          </a:ln>
                          <a:solidFill>
                            <a:schemeClr val="tx1"/>
                          </a:solidFill>
                          <a:effectLst/>
                          <a:latin typeface="Arial" charset="0"/>
                        </a:rPr>
                        <a:t>2</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HR 120 R 32 </a:t>
                      </a:r>
                    </a:p>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B/P 132/86</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custDataLst>
              <p:tags r:id="rId4"/>
            </p:custDataLst>
          </p:nvPr>
        </p:nvSpPr>
        <p:spPr>
          <a:xfrm>
            <a:off x="1943100" y="4207391"/>
            <a:ext cx="6829425" cy="400110"/>
          </a:xfrm>
          <a:prstGeom prst="rect">
            <a:avLst/>
          </a:prstGeom>
          <a:noFill/>
        </p:spPr>
        <p:txBody>
          <a:bodyPr wrap="square" rtlCol="0">
            <a:spAutoFit/>
          </a:bodyPr>
          <a:lstStyle/>
          <a:p>
            <a:pPr algn="r"/>
            <a:r>
              <a:rPr lang="en-US" sz="2000" dirty="0" smtClean="0"/>
              <a:t>Write down your priority order and then go to the next slide</a:t>
            </a:r>
            <a:endParaRPr lang="en-US" sz="2000" dirty="0"/>
          </a:p>
        </p:txBody>
      </p:sp>
    </p:spTree>
    <p:custDataLst>
      <p:tags r:id="rId1"/>
    </p:custDataLst>
    <p:extLst>
      <p:ext uri="{BB962C8B-B14F-4D97-AF65-F5344CB8AC3E}">
        <p14:creationId xmlns:p14="http://schemas.microsoft.com/office/powerpoint/2010/main" val="2312784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Shared Mental Model: Practical Exercise</a:t>
            </a:r>
            <a:endParaRPr lang="en-US" dirty="0"/>
          </a:p>
        </p:txBody>
      </p:sp>
      <p:graphicFrame>
        <p:nvGraphicFramePr>
          <p:cNvPr id="4" name="Group 48" descr="Table showing room number, patient, orders, and vital signs for three patients"/>
          <p:cNvGraphicFramePr>
            <a:graphicFrameLocks/>
          </p:cNvGraphicFramePr>
          <p:nvPr>
            <p:custDataLst>
              <p:tags r:id="rId3"/>
            </p:custDataLst>
            <p:extLst>
              <p:ext uri="{D42A27DB-BD31-4B8C-83A1-F6EECF244321}">
                <p14:modId xmlns:p14="http://schemas.microsoft.com/office/powerpoint/2010/main" val="743655934"/>
              </p:ext>
            </p:extLst>
          </p:nvPr>
        </p:nvGraphicFramePr>
        <p:xfrm>
          <a:off x="349251" y="825501"/>
          <a:ext cx="4060824" cy="2184399"/>
        </p:xfrm>
        <a:graphic>
          <a:graphicData uri="http://schemas.openxmlformats.org/drawingml/2006/table">
            <a:tbl>
              <a:tblPr>
                <a:effectLst>
                  <a:outerShdw blurRad="50800" dist="38100" dir="2700000" algn="tl" rotWithShape="0">
                    <a:prstClr val="black">
                      <a:alpha val="40000"/>
                    </a:prstClr>
                  </a:outerShdw>
                </a:effectLst>
              </a:tblPr>
              <a:tblGrid>
                <a:gridCol w="759987">
                  <a:extLst>
                    <a:ext uri="{9D8B030D-6E8A-4147-A177-3AD203B41FA5}">
                      <a16:colId xmlns:a16="http://schemas.microsoft.com/office/drawing/2014/main" val="20000"/>
                    </a:ext>
                  </a:extLst>
                </a:gridCol>
                <a:gridCol w="949725">
                  <a:extLst>
                    <a:ext uri="{9D8B030D-6E8A-4147-A177-3AD203B41FA5}">
                      <a16:colId xmlns:a16="http://schemas.microsoft.com/office/drawing/2014/main" val="20001"/>
                    </a:ext>
                  </a:extLst>
                </a:gridCol>
                <a:gridCol w="1163182">
                  <a:extLst>
                    <a:ext uri="{9D8B030D-6E8A-4147-A177-3AD203B41FA5}">
                      <a16:colId xmlns:a16="http://schemas.microsoft.com/office/drawing/2014/main" val="20002"/>
                    </a:ext>
                  </a:extLst>
                </a:gridCol>
                <a:gridCol w="1187930">
                  <a:extLst>
                    <a:ext uri="{9D8B030D-6E8A-4147-A177-3AD203B41FA5}">
                      <a16:colId xmlns:a16="http://schemas.microsoft.com/office/drawing/2014/main" val="20003"/>
                    </a:ext>
                  </a:extLst>
                </a:gridCol>
              </a:tblGrid>
              <a:tr h="385144">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Room #</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bg1"/>
                          </a:solidFill>
                          <a:effectLst/>
                          <a:latin typeface="Arial" charset="0"/>
                        </a:rPr>
                        <a:t>Patient</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bg1"/>
                          </a:solidFill>
                          <a:effectLst/>
                          <a:latin typeface="Arial" charset="0"/>
                        </a:rPr>
                        <a:t>Orders</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bg1"/>
                          </a:solidFill>
                          <a:effectLst/>
                          <a:latin typeface="Arial" charset="0"/>
                        </a:rPr>
                        <a:t>VS</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extLst>
                  <a:ext uri="{0D108BD9-81ED-4DB2-BD59-A6C34878D82A}">
                    <a16:rowId xmlns:a16="http://schemas.microsoft.com/office/drawing/2014/main" val="10000"/>
                  </a:ext>
                </a:extLst>
              </a:tr>
              <a:tr h="639485">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1</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Jackson</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EKG, O</a:t>
                      </a:r>
                      <a:r>
                        <a:rPr kumimoji="0" lang="en-US" sz="1200" b="0" i="0" u="none" strike="noStrike" cap="none" normalizeH="0" baseline="-25000" dirty="0" smtClean="0">
                          <a:ln>
                            <a:noFill/>
                          </a:ln>
                          <a:solidFill>
                            <a:schemeClr val="tx1"/>
                          </a:solidFill>
                          <a:effectLst/>
                          <a:latin typeface="Arial" charset="0"/>
                        </a:rPr>
                        <a:t>2</a:t>
                      </a:r>
                      <a:r>
                        <a:rPr kumimoji="0" lang="en-US" sz="1200" b="0" i="0" u="none" strike="noStrike" cap="none" normalizeH="0" baseline="0" dirty="0" smtClean="0">
                          <a:ln>
                            <a:noFill/>
                          </a:ln>
                          <a:solidFill>
                            <a:schemeClr val="tx1"/>
                          </a:solidFill>
                          <a:effectLst/>
                          <a:latin typeface="Arial" charset="0"/>
                        </a:rPr>
                        <a:t>, Cardiac Enzymes </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HR 115 R 24 </a:t>
                      </a:r>
                    </a:p>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B/P 174/98</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017">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2</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Simmons</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CBC, UA, HCG, IV</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HR 132 R 22</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rPr>
                        <a:t>B/P 92/76</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extLst>
                  <a:ext uri="{0D108BD9-81ED-4DB2-BD59-A6C34878D82A}">
                    <a16:rowId xmlns:a16="http://schemas.microsoft.com/office/drawing/2014/main" val="10002"/>
                  </a:ext>
                </a:extLst>
              </a:tr>
              <a:tr h="613753">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3</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Bailey</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CXR, neb Rx, CBC, UA, O</a:t>
                      </a:r>
                      <a:r>
                        <a:rPr kumimoji="0" lang="en-US" sz="1200" b="0" i="0" u="none" strike="noStrike" cap="none" normalizeH="0" baseline="-25000" dirty="0" smtClean="0">
                          <a:ln>
                            <a:noFill/>
                          </a:ln>
                          <a:solidFill>
                            <a:schemeClr val="tx1"/>
                          </a:solidFill>
                          <a:effectLst/>
                          <a:latin typeface="Arial" charset="0"/>
                        </a:rPr>
                        <a:t>2</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HR 120 R 32 </a:t>
                      </a:r>
                    </a:p>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B/P 132/86</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custDataLst>
              <p:tags r:id="rId4"/>
            </p:custDataLst>
          </p:nvPr>
        </p:nvSpPr>
        <p:spPr>
          <a:xfrm>
            <a:off x="2796564" y="4325382"/>
            <a:ext cx="6115050" cy="400110"/>
          </a:xfrm>
          <a:prstGeom prst="rect">
            <a:avLst/>
          </a:prstGeom>
          <a:noFill/>
        </p:spPr>
        <p:txBody>
          <a:bodyPr wrap="square" rtlCol="0">
            <a:spAutoFit/>
          </a:bodyPr>
          <a:lstStyle/>
          <a:p>
            <a:pPr algn="r"/>
            <a:r>
              <a:rPr lang="en-US" sz="2000" dirty="0" smtClean="0"/>
              <a:t>Revise your priority order and then go to the next slide</a:t>
            </a:r>
            <a:endParaRPr lang="en-US" sz="2000" dirty="0"/>
          </a:p>
        </p:txBody>
      </p:sp>
      <p:sp>
        <p:nvSpPr>
          <p:cNvPr id="6" name="Text Placeholder 5"/>
          <p:cNvSpPr>
            <a:spLocks noGrp="1"/>
          </p:cNvSpPr>
          <p:nvPr>
            <p:ph type="body" sz="quarter" idx="10"/>
            <p:custDataLst>
              <p:tags r:id="rId5"/>
            </p:custDataLst>
          </p:nvPr>
        </p:nvSpPr>
        <p:spPr>
          <a:xfrm>
            <a:off x="1352550" y="3245882"/>
            <a:ext cx="3703543" cy="942975"/>
          </a:xfrm>
          <a:solidFill>
            <a:srgbClr val="FFFF99"/>
          </a:solidFill>
          <a:ln>
            <a:solidFill>
              <a:schemeClr val="tx1"/>
            </a:solidFill>
          </a:ln>
          <a:effectLst>
            <a:outerShdw blurRad="50800" dist="38100" dir="2700000" algn="tl" rotWithShape="0">
              <a:prstClr val="black">
                <a:alpha val="40000"/>
              </a:prstClr>
            </a:outerShdw>
          </a:effectLst>
        </p:spPr>
        <p:txBody>
          <a:bodyPr>
            <a:normAutofit/>
          </a:bodyPr>
          <a:lstStyle/>
          <a:p>
            <a:pPr marL="228600" lvl="0" indent="-228600">
              <a:spcAft>
                <a:spcPts val="600"/>
              </a:spcAft>
              <a:buFont typeface="+mj-lt"/>
              <a:buAutoNum type="arabicPeriod"/>
            </a:pPr>
            <a:r>
              <a:rPr lang="en-US" sz="1400" dirty="0"/>
              <a:t>Patient Jackson is a 23-year-old male</a:t>
            </a:r>
            <a:r>
              <a:rPr lang="en-US" sz="1400" dirty="0" smtClean="0"/>
              <a:t>.</a:t>
            </a:r>
            <a:endParaRPr lang="en-US" sz="1400" dirty="0"/>
          </a:p>
          <a:p>
            <a:pPr marL="228600" lvl="0" indent="-228600">
              <a:spcAft>
                <a:spcPts val="600"/>
              </a:spcAft>
              <a:buFont typeface="+mj-lt"/>
              <a:buAutoNum type="arabicPeriod"/>
            </a:pPr>
            <a:r>
              <a:rPr lang="en-US" sz="1400" dirty="0"/>
              <a:t>Patient Simmons is a 19-year-old female</a:t>
            </a:r>
            <a:r>
              <a:rPr lang="en-US" sz="1400" dirty="0" smtClean="0"/>
              <a:t>.</a:t>
            </a:r>
            <a:endParaRPr lang="en-US" sz="1400" dirty="0"/>
          </a:p>
          <a:p>
            <a:pPr marL="228600" lvl="0" indent="-228600">
              <a:spcAft>
                <a:spcPts val="600"/>
              </a:spcAft>
              <a:buFont typeface="+mj-lt"/>
              <a:buAutoNum type="arabicPeriod"/>
            </a:pPr>
            <a:r>
              <a:rPr lang="en-US" sz="1400" dirty="0"/>
              <a:t>Patient Bailey is a 76-year-old male</a:t>
            </a:r>
            <a:r>
              <a:rPr lang="en-US" sz="1400" dirty="0" smtClean="0"/>
              <a:t>.</a:t>
            </a:r>
            <a:endParaRPr lang="en-US" sz="1400" dirty="0"/>
          </a:p>
        </p:txBody>
      </p:sp>
    </p:spTree>
    <p:custDataLst>
      <p:tags r:id="rId1"/>
    </p:custDataLst>
    <p:extLst>
      <p:ext uri="{BB962C8B-B14F-4D97-AF65-F5344CB8AC3E}">
        <p14:creationId xmlns:p14="http://schemas.microsoft.com/office/powerpoint/2010/main" val="3060541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Shared Mental Model: Practical Exercise</a:t>
            </a:r>
            <a:endParaRPr lang="en-US" dirty="0"/>
          </a:p>
        </p:txBody>
      </p:sp>
      <p:graphicFrame>
        <p:nvGraphicFramePr>
          <p:cNvPr id="4" name="Group 48" descr="table with room number, patient, orders, and vital signs for three patients"/>
          <p:cNvGraphicFramePr>
            <a:graphicFrameLocks/>
          </p:cNvGraphicFramePr>
          <p:nvPr>
            <p:custDataLst>
              <p:tags r:id="rId3"/>
            </p:custDataLst>
            <p:extLst>
              <p:ext uri="{D42A27DB-BD31-4B8C-83A1-F6EECF244321}">
                <p14:modId xmlns:p14="http://schemas.microsoft.com/office/powerpoint/2010/main" val="3654264726"/>
              </p:ext>
            </p:extLst>
          </p:nvPr>
        </p:nvGraphicFramePr>
        <p:xfrm>
          <a:off x="349251" y="825501"/>
          <a:ext cx="4060824" cy="2184399"/>
        </p:xfrm>
        <a:graphic>
          <a:graphicData uri="http://schemas.openxmlformats.org/drawingml/2006/table">
            <a:tbl>
              <a:tblPr>
                <a:effectLst>
                  <a:outerShdw blurRad="50800" dist="38100" dir="2700000" algn="tl" rotWithShape="0">
                    <a:prstClr val="black">
                      <a:alpha val="40000"/>
                    </a:prstClr>
                  </a:outerShdw>
                </a:effectLst>
              </a:tblPr>
              <a:tblGrid>
                <a:gridCol w="759987">
                  <a:extLst>
                    <a:ext uri="{9D8B030D-6E8A-4147-A177-3AD203B41FA5}">
                      <a16:colId xmlns:a16="http://schemas.microsoft.com/office/drawing/2014/main" val="20000"/>
                    </a:ext>
                  </a:extLst>
                </a:gridCol>
                <a:gridCol w="949725">
                  <a:extLst>
                    <a:ext uri="{9D8B030D-6E8A-4147-A177-3AD203B41FA5}">
                      <a16:colId xmlns:a16="http://schemas.microsoft.com/office/drawing/2014/main" val="20001"/>
                    </a:ext>
                  </a:extLst>
                </a:gridCol>
                <a:gridCol w="1163182">
                  <a:extLst>
                    <a:ext uri="{9D8B030D-6E8A-4147-A177-3AD203B41FA5}">
                      <a16:colId xmlns:a16="http://schemas.microsoft.com/office/drawing/2014/main" val="20002"/>
                    </a:ext>
                  </a:extLst>
                </a:gridCol>
                <a:gridCol w="1187930">
                  <a:extLst>
                    <a:ext uri="{9D8B030D-6E8A-4147-A177-3AD203B41FA5}">
                      <a16:colId xmlns:a16="http://schemas.microsoft.com/office/drawing/2014/main" val="20003"/>
                    </a:ext>
                  </a:extLst>
                </a:gridCol>
              </a:tblGrid>
              <a:tr h="385144">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Room #</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bg1"/>
                          </a:solidFill>
                          <a:effectLst/>
                          <a:latin typeface="Arial" charset="0"/>
                        </a:rPr>
                        <a:t>Patient</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bg1"/>
                          </a:solidFill>
                          <a:effectLst/>
                          <a:latin typeface="Arial" charset="0"/>
                        </a:rPr>
                        <a:t>Orders</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bg1"/>
                          </a:solidFill>
                          <a:effectLst/>
                          <a:latin typeface="Arial" charset="0"/>
                        </a:rPr>
                        <a:t>VS</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18E9F"/>
                    </a:solidFill>
                  </a:tcPr>
                </a:tc>
                <a:extLst>
                  <a:ext uri="{0D108BD9-81ED-4DB2-BD59-A6C34878D82A}">
                    <a16:rowId xmlns:a16="http://schemas.microsoft.com/office/drawing/2014/main" val="10000"/>
                  </a:ext>
                </a:extLst>
              </a:tr>
              <a:tr h="639485">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1</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Jackson</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EKG, O</a:t>
                      </a:r>
                      <a:r>
                        <a:rPr kumimoji="0" lang="en-US" sz="1200" b="0" i="0" u="none" strike="noStrike" cap="none" normalizeH="0" baseline="-25000" smtClean="0">
                          <a:ln>
                            <a:noFill/>
                          </a:ln>
                          <a:solidFill>
                            <a:schemeClr val="tx1"/>
                          </a:solidFill>
                          <a:effectLst/>
                          <a:latin typeface="Arial" charset="0"/>
                        </a:rPr>
                        <a:t>2</a:t>
                      </a:r>
                      <a:r>
                        <a:rPr kumimoji="0" lang="en-US" sz="1200" b="0" i="0" u="none" strike="noStrike" cap="none" normalizeH="0" baseline="0" smtClean="0">
                          <a:ln>
                            <a:noFill/>
                          </a:ln>
                          <a:solidFill>
                            <a:schemeClr val="tx1"/>
                          </a:solidFill>
                          <a:effectLst/>
                          <a:latin typeface="Arial" charset="0"/>
                        </a:rPr>
                        <a:t>, Cardiac Enzymes </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HR 115 R 24 </a:t>
                      </a:r>
                    </a:p>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B/P 174/98</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017">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2</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Simmons</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CBC, UA, HCG, IV</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HR 132 R 22</a:t>
                      </a:r>
                      <a:br>
                        <a:rPr kumimoji="0" lang="en-US" sz="1200" b="0" i="0" u="none" strike="noStrike" cap="none" normalizeH="0" baseline="0" smtClean="0">
                          <a:ln>
                            <a:noFill/>
                          </a:ln>
                          <a:solidFill>
                            <a:schemeClr val="tx1"/>
                          </a:solidFill>
                          <a:effectLst/>
                          <a:latin typeface="Arial" charset="0"/>
                        </a:rPr>
                      </a:br>
                      <a:r>
                        <a:rPr kumimoji="0" lang="en-US" sz="1200" b="0" i="0" u="none" strike="noStrike" cap="none" normalizeH="0" baseline="0" smtClean="0">
                          <a:ln>
                            <a:noFill/>
                          </a:ln>
                          <a:solidFill>
                            <a:schemeClr val="tx1"/>
                          </a:solidFill>
                          <a:effectLst/>
                          <a:latin typeface="Arial" charset="0"/>
                        </a:rPr>
                        <a:t>B/P 92/76</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CE"/>
                    </a:solidFill>
                  </a:tcPr>
                </a:tc>
                <a:extLst>
                  <a:ext uri="{0D108BD9-81ED-4DB2-BD59-A6C34878D82A}">
                    <a16:rowId xmlns:a16="http://schemas.microsoft.com/office/drawing/2014/main" val="10002"/>
                  </a:ext>
                </a:extLst>
              </a:tr>
              <a:tr h="613753">
                <a:tc>
                  <a:txBody>
                    <a:bodyPr/>
                    <a:lstStyle/>
                    <a:p>
                      <a:pPr marL="0" marR="0" lvl="0" indent="0" algn="ctr"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smtClean="0">
                          <a:ln>
                            <a:noFill/>
                          </a:ln>
                          <a:solidFill>
                            <a:schemeClr val="tx1"/>
                          </a:solidFill>
                          <a:effectLst/>
                          <a:latin typeface="Arial" charset="0"/>
                        </a:rPr>
                        <a:t>3</a:t>
                      </a:r>
                    </a:p>
                  </a:txBody>
                  <a:tcPr marT="45644" marB="4564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Bailey</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CXR, neb Rx, CBC, UA, O</a:t>
                      </a:r>
                      <a:r>
                        <a:rPr kumimoji="0" lang="en-US" sz="1200" b="0" i="0" u="none" strike="noStrike" cap="none" normalizeH="0" baseline="-25000" dirty="0" smtClean="0">
                          <a:ln>
                            <a:noFill/>
                          </a:ln>
                          <a:solidFill>
                            <a:schemeClr val="tx1"/>
                          </a:solidFill>
                          <a:effectLst/>
                          <a:latin typeface="Arial" charset="0"/>
                        </a:rPr>
                        <a:t>2</a:t>
                      </a:r>
                    </a:p>
                  </a:txBody>
                  <a:tcPr marT="45644" marB="4564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HR 120 R 32 </a:t>
                      </a:r>
                    </a:p>
                    <a:p>
                      <a:pPr marL="0" marR="0" lvl="0" indent="0" algn="l" defTabSz="914400" rtl="0" eaLnBrk="1" fontAlgn="base" latinLnBrk="0" hangingPunct="1">
                        <a:lnSpc>
                          <a:spcPct val="95000"/>
                        </a:lnSpc>
                        <a:spcBef>
                          <a:spcPct val="40000"/>
                        </a:spcBef>
                        <a:spcAft>
                          <a:spcPct val="0"/>
                        </a:spcAft>
                        <a:buClr>
                          <a:schemeClr val="folHlink"/>
                        </a:buClr>
                        <a:buSzPct val="9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B/P 132/86</a:t>
                      </a:r>
                    </a:p>
                  </a:txBody>
                  <a:tcPr marT="45644" marB="4564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custDataLst>
              <p:tags r:id="rId4"/>
            </p:custDataLst>
          </p:nvPr>
        </p:nvSpPr>
        <p:spPr>
          <a:xfrm>
            <a:off x="4410075" y="4201557"/>
            <a:ext cx="4362451" cy="400110"/>
          </a:xfrm>
          <a:prstGeom prst="rect">
            <a:avLst/>
          </a:prstGeom>
          <a:noFill/>
        </p:spPr>
        <p:txBody>
          <a:bodyPr wrap="square" rtlCol="0">
            <a:spAutoFit/>
          </a:bodyPr>
          <a:lstStyle/>
          <a:p>
            <a:pPr algn="r"/>
            <a:r>
              <a:rPr lang="en-US" sz="2000" dirty="0" smtClean="0"/>
              <a:t>Would your priority ordering change?</a:t>
            </a:r>
            <a:endParaRPr lang="en-US" sz="2000" dirty="0"/>
          </a:p>
        </p:txBody>
      </p:sp>
      <p:sp>
        <p:nvSpPr>
          <p:cNvPr id="6" name="Text Placeholder 5"/>
          <p:cNvSpPr>
            <a:spLocks noGrp="1"/>
          </p:cNvSpPr>
          <p:nvPr>
            <p:ph type="body" sz="quarter" idx="10"/>
            <p:custDataLst>
              <p:tags r:id="rId5"/>
            </p:custDataLst>
          </p:nvPr>
        </p:nvSpPr>
        <p:spPr>
          <a:xfrm>
            <a:off x="1352551" y="3245882"/>
            <a:ext cx="3400424" cy="942975"/>
          </a:xfrm>
          <a:solidFill>
            <a:srgbClr val="FFFF99"/>
          </a:solidFill>
          <a:ln>
            <a:solidFill>
              <a:schemeClr val="tx1"/>
            </a:solidFill>
          </a:ln>
          <a:effectLst>
            <a:outerShdw blurRad="50800" dist="38100" dir="2700000" algn="tl" rotWithShape="0">
              <a:prstClr val="black">
                <a:alpha val="40000"/>
              </a:prstClr>
            </a:outerShdw>
          </a:effectLst>
        </p:spPr>
        <p:txBody>
          <a:bodyPr>
            <a:normAutofit/>
          </a:bodyPr>
          <a:lstStyle/>
          <a:p>
            <a:pPr marL="228600" lvl="0" indent="-228600">
              <a:spcAft>
                <a:spcPts val="600"/>
              </a:spcAft>
              <a:buFont typeface="+mj-lt"/>
              <a:buAutoNum type="arabicPeriod"/>
            </a:pPr>
            <a:r>
              <a:rPr lang="en-US" sz="1400" dirty="0"/>
              <a:t>Patient Jackson is a 23-year-old male</a:t>
            </a:r>
            <a:r>
              <a:rPr lang="en-US" sz="1400" dirty="0" smtClean="0"/>
              <a:t>.</a:t>
            </a:r>
            <a:endParaRPr lang="en-US" sz="1400" dirty="0"/>
          </a:p>
          <a:p>
            <a:pPr marL="228600" lvl="0" indent="-228600">
              <a:spcAft>
                <a:spcPts val="600"/>
              </a:spcAft>
              <a:buFont typeface="+mj-lt"/>
              <a:buAutoNum type="arabicPeriod"/>
            </a:pPr>
            <a:r>
              <a:rPr lang="en-US" sz="1400" dirty="0"/>
              <a:t>Patient Simmons is a 19-year-old female</a:t>
            </a:r>
            <a:r>
              <a:rPr lang="en-US" sz="1400" dirty="0" smtClean="0"/>
              <a:t>.</a:t>
            </a:r>
            <a:endParaRPr lang="en-US" sz="1400" dirty="0"/>
          </a:p>
          <a:p>
            <a:pPr marL="228600" lvl="0" indent="-228600">
              <a:spcAft>
                <a:spcPts val="600"/>
              </a:spcAft>
              <a:buFont typeface="+mj-lt"/>
              <a:buAutoNum type="arabicPeriod"/>
            </a:pPr>
            <a:r>
              <a:rPr lang="en-US" sz="1400" dirty="0"/>
              <a:t>Patient Bailey is a 76-year-old male</a:t>
            </a:r>
            <a:r>
              <a:rPr lang="en-US" sz="1400" dirty="0" smtClean="0"/>
              <a:t>.</a:t>
            </a:r>
            <a:endParaRPr lang="en-US" sz="1400" dirty="0"/>
          </a:p>
        </p:txBody>
      </p:sp>
      <p:sp>
        <p:nvSpPr>
          <p:cNvPr id="7" name="Text Placeholder 5"/>
          <p:cNvSpPr txBox="1">
            <a:spLocks/>
          </p:cNvSpPr>
          <p:nvPr>
            <p:custDataLst>
              <p:tags r:id="rId6"/>
            </p:custDataLst>
          </p:nvPr>
        </p:nvSpPr>
        <p:spPr>
          <a:xfrm>
            <a:off x="5133975" y="847722"/>
            <a:ext cx="3352799" cy="2466977"/>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Aft>
                <a:spcPts val="600"/>
              </a:spcAft>
              <a:buFont typeface="+mj-lt"/>
              <a:buAutoNum type="arabicPeriod"/>
            </a:pPr>
            <a:r>
              <a:rPr lang="en-US" sz="1400" dirty="0" smtClean="0"/>
              <a:t>Patient </a:t>
            </a:r>
            <a:r>
              <a:rPr lang="en-US" sz="1400" dirty="0"/>
              <a:t>Jackson is a known cocaine user with chest pain, and you are concerned about a possible MI</a:t>
            </a:r>
            <a:r>
              <a:rPr lang="en-US" sz="1400" dirty="0" smtClean="0"/>
              <a:t>.</a:t>
            </a:r>
            <a:endParaRPr lang="en-US" sz="1400" dirty="0"/>
          </a:p>
          <a:p>
            <a:pPr marL="228600" indent="-228600">
              <a:spcAft>
                <a:spcPts val="600"/>
              </a:spcAft>
              <a:buFont typeface="+mj-lt"/>
              <a:buAutoNum type="arabicPeriod"/>
            </a:pPr>
            <a:r>
              <a:rPr lang="en-US" sz="1400" dirty="0" smtClean="0"/>
              <a:t>Patient </a:t>
            </a:r>
            <a:r>
              <a:rPr lang="en-US" sz="1400" dirty="0"/>
              <a:t>Simmons is hypotensive and experiencing tachycardia, and you are concerned about a ruptured ectopic pregnancy</a:t>
            </a:r>
            <a:r>
              <a:rPr lang="en-US" sz="1400" dirty="0" smtClean="0"/>
              <a:t>.</a:t>
            </a:r>
            <a:endParaRPr lang="en-US" sz="1400" dirty="0"/>
          </a:p>
          <a:p>
            <a:pPr marL="228600" indent="-228600">
              <a:spcAft>
                <a:spcPts val="600"/>
              </a:spcAft>
              <a:buFont typeface="+mj-lt"/>
              <a:buAutoNum type="arabicPeriod"/>
            </a:pPr>
            <a:r>
              <a:rPr lang="en-US" sz="1400" dirty="0" smtClean="0"/>
              <a:t>Patient </a:t>
            </a:r>
            <a:r>
              <a:rPr lang="en-US" sz="1400" dirty="0"/>
              <a:t>Bailey has tachypnea, tachycardia, and fever, and you are concerned about pneumonia.</a:t>
            </a:r>
          </a:p>
        </p:txBody>
      </p:sp>
    </p:spTree>
    <p:custDataLst>
      <p:tags r:id="rId1"/>
    </p:custDataLst>
    <p:extLst>
      <p:ext uri="{BB962C8B-B14F-4D97-AF65-F5344CB8AC3E}">
        <p14:creationId xmlns:p14="http://schemas.microsoft.com/office/powerpoint/2010/main" val="1918680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Slide 18: Practical Exercise</a:t>
            </a:r>
            <a:endParaRPr lang="en-US" dirty="0"/>
          </a:p>
        </p:txBody>
      </p:sp>
      <p:sp>
        <p:nvSpPr>
          <p:cNvPr id="6" name="Text Placeholder 5"/>
          <p:cNvSpPr>
            <a:spLocks noGrp="1"/>
          </p:cNvSpPr>
          <p:nvPr>
            <p:ph type="body" sz="quarter" idx="10"/>
            <p:custDataLst>
              <p:tags r:id="rId3"/>
            </p:custDataLst>
          </p:nvPr>
        </p:nvSpPr>
        <p:spPr>
          <a:xfrm>
            <a:off x="182879" y="768095"/>
            <a:ext cx="4661495" cy="4023360"/>
          </a:xfrm>
        </p:spPr>
        <p:txBody>
          <a:bodyPr>
            <a:normAutofit/>
          </a:bodyPr>
          <a:lstStyle/>
          <a:p>
            <a:pPr>
              <a:spcAft>
                <a:spcPts val="2400"/>
              </a:spcAft>
            </a:pPr>
            <a:r>
              <a:rPr lang="en-US" dirty="0"/>
              <a:t>When you facilitate </a:t>
            </a:r>
            <a:r>
              <a:rPr lang="en-US" dirty="0" smtClean="0"/>
              <a:t>the exercise, </a:t>
            </a:r>
            <a:r>
              <a:rPr lang="en-US" dirty="0"/>
              <a:t>you can alter the information and </a:t>
            </a:r>
            <a:r>
              <a:rPr lang="en-US" dirty="0" smtClean="0"/>
              <a:t>exercise </a:t>
            </a:r>
            <a:r>
              <a:rPr lang="en-US" dirty="0"/>
              <a:t>to best fit your </a:t>
            </a:r>
            <a:r>
              <a:rPr lang="en-US" dirty="0" smtClean="0"/>
              <a:t>situation</a:t>
            </a:r>
            <a:endParaRPr lang="en-US" dirty="0"/>
          </a:p>
          <a:p>
            <a:pPr>
              <a:spcAft>
                <a:spcPts val="2400"/>
              </a:spcAft>
            </a:pPr>
            <a:r>
              <a:rPr lang="en-US" dirty="0"/>
              <a:t>Please review pages 22 and 23 in the </a:t>
            </a:r>
            <a:r>
              <a:rPr lang="en-US" i="1" dirty="0"/>
              <a:t>Instructor Guide </a:t>
            </a:r>
            <a:r>
              <a:rPr lang="en-US" dirty="0"/>
              <a:t>for more information on how to facilitate this </a:t>
            </a:r>
            <a:r>
              <a:rPr lang="en-US" dirty="0" smtClean="0"/>
              <a:t>exercise</a:t>
            </a:r>
            <a:endParaRPr lang="en-US" dirty="0"/>
          </a:p>
          <a:p>
            <a:pPr>
              <a:spcAft>
                <a:spcPts val="2400"/>
              </a:spcAft>
            </a:pPr>
            <a:endParaRPr lang="en-US" dirty="0"/>
          </a:p>
        </p:txBody>
      </p:sp>
      <p:pic>
        <p:nvPicPr>
          <p:cNvPr id="7" name="Picture 6" descr="Classroom slide number 18"/>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409001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What Do You See?</a:t>
            </a:r>
          </a:p>
        </p:txBody>
      </p:sp>
      <p:pic>
        <p:nvPicPr>
          <p:cNvPr id="7" name="Picture 6" descr="Dual image perception sketch #1"/>
          <p:cNvPicPr>
            <a:picLocks noChangeAspect="1"/>
          </p:cNvPicPr>
          <p:nvPr>
            <p:custDataLst>
              <p:tags r:id="rId3"/>
            </p:custDataLst>
          </p:nvPr>
        </p:nvPicPr>
        <p:blipFill>
          <a:blip r:embed="rId9" cstate="email">
            <a:extLst>
              <a:ext uri="{28A0092B-C50C-407E-A947-70E740481C1C}">
                <a14:useLocalDpi xmlns:a14="http://schemas.microsoft.com/office/drawing/2010/main" val="0"/>
              </a:ext>
            </a:extLst>
          </a:blip>
          <a:stretch>
            <a:fillRect/>
          </a:stretch>
        </p:blipFill>
        <p:spPr>
          <a:xfrm>
            <a:off x="350225" y="1181100"/>
            <a:ext cx="1961250" cy="2619670"/>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Dual image perception sketch #2"/>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2478751" y="1181100"/>
            <a:ext cx="3882446" cy="2619670"/>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descr="Dual image perception sketch #3"/>
          <p:cNvPicPr>
            <a:picLocks noChangeAspect="1"/>
          </p:cNvPicPr>
          <p:nvPr>
            <p:custDataLst>
              <p:tags r:id="rId5"/>
            </p:custDataLst>
          </p:nvPr>
        </p:nvPicPr>
        <p:blipFill>
          <a:blip r:embed="rId11" cstate="email">
            <a:extLst>
              <a:ext uri="{28A0092B-C50C-407E-A947-70E740481C1C}">
                <a14:useLocalDpi xmlns:a14="http://schemas.microsoft.com/office/drawing/2010/main" val="0"/>
              </a:ext>
            </a:extLst>
          </a:blip>
          <a:stretch>
            <a:fillRect/>
          </a:stretch>
        </p:blipFill>
        <p:spPr>
          <a:xfrm>
            <a:off x="6528473" y="1181100"/>
            <a:ext cx="2212560" cy="2619670"/>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custDataLst>
              <p:tags r:id="rId6"/>
            </p:custDataLst>
          </p:nvPr>
        </p:nvSpPr>
        <p:spPr>
          <a:xfrm>
            <a:off x="904240" y="4096017"/>
            <a:ext cx="8009914" cy="400110"/>
          </a:xfrm>
          <a:prstGeom prst="rect">
            <a:avLst/>
          </a:prstGeom>
          <a:noFill/>
        </p:spPr>
        <p:txBody>
          <a:bodyPr wrap="square" rtlCol="0">
            <a:spAutoFit/>
          </a:bodyPr>
          <a:lstStyle/>
          <a:p>
            <a:pPr algn="r"/>
            <a:r>
              <a:rPr lang="en-US" sz="2000" dirty="0"/>
              <a:t>Take five minutes to write down the two images you find in each sketch</a:t>
            </a:r>
          </a:p>
        </p:txBody>
      </p:sp>
    </p:spTree>
    <p:custDataLst>
      <p:tags r:id="rId1"/>
    </p:custDataLst>
    <p:extLst>
      <p:ext uri="{BB962C8B-B14F-4D97-AF65-F5344CB8AC3E}">
        <p14:creationId xmlns:p14="http://schemas.microsoft.com/office/powerpoint/2010/main" val="539324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What Do You See?</a:t>
            </a:r>
          </a:p>
        </p:txBody>
      </p:sp>
      <p:pic>
        <p:nvPicPr>
          <p:cNvPr id="7" name="Picture 6" descr="Dual image perception sketch #1"/>
          <p:cNvPicPr>
            <a:picLocks noChangeAspect="1"/>
          </p:cNvPicPr>
          <p:nvPr>
            <p:custDataLst>
              <p:tags r:id="rId3"/>
            </p:custDataLst>
          </p:nvPr>
        </p:nvPicPr>
        <p:blipFill>
          <a:blip r:embed="rId13" cstate="email">
            <a:extLst>
              <a:ext uri="{28A0092B-C50C-407E-A947-70E740481C1C}">
                <a14:useLocalDpi xmlns:a14="http://schemas.microsoft.com/office/drawing/2010/main" val="0"/>
              </a:ext>
            </a:extLst>
          </a:blip>
          <a:stretch>
            <a:fillRect/>
          </a:stretch>
        </p:blipFill>
        <p:spPr>
          <a:xfrm>
            <a:off x="350225" y="1181100"/>
            <a:ext cx="1961250" cy="2619670"/>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Dual image perception sketch #2"/>
          <p:cNvPicPr>
            <a:picLocks noChangeAspect="1"/>
          </p:cNvPicPr>
          <p:nvPr>
            <p:custDataLst>
              <p:tags r:id="rId4"/>
            </p:custDataLst>
          </p:nvPr>
        </p:nvPicPr>
        <p:blipFill>
          <a:blip r:embed="rId14" cstate="email">
            <a:extLst>
              <a:ext uri="{28A0092B-C50C-407E-A947-70E740481C1C}">
                <a14:useLocalDpi xmlns:a14="http://schemas.microsoft.com/office/drawing/2010/main" val="0"/>
              </a:ext>
            </a:extLst>
          </a:blip>
          <a:stretch>
            <a:fillRect/>
          </a:stretch>
        </p:blipFill>
        <p:spPr>
          <a:xfrm>
            <a:off x="2478751" y="1181100"/>
            <a:ext cx="3882446" cy="2619670"/>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descr="Dual image perception sketch #3"/>
          <p:cNvPicPr>
            <a:picLocks noChangeAspect="1"/>
          </p:cNvPicPr>
          <p:nvPr>
            <p:custDataLst>
              <p:tags r:id="rId5"/>
            </p:custDataLst>
          </p:nvPr>
        </p:nvPicPr>
        <p:blipFill>
          <a:blip r:embed="rId15" cstate="email">
            <a:extLst>
              <a:ext uri="{28A0092B-C50C-407E-A947-70E740481C1C}">
                <a14:useLocalDpi xmlns:a14="http://schemas.microsoft.com/office/drawing/2010/main" val="0"/>
              </a:ext>
            </a:extLst>
          </a:blip>
          <a:stretch>
            <a:fillRect/>
          </a:stretch>
        </p:blipFill>
        <p:spPr>
          <a:xfrm>
            <a:off x="6528473" y="1181100"/>
            <a:ext cx="2212560" cy="2619670"/>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custDataLst>
              <p:tags r:id="rId6"/>
            </p:custDataLst>
          </p:nvPr>
        </p:nvSpPr>
        <p:spPr>
          <a:xfrm>
            <a:off x="350225" y="685800"/>
            <a:ext cx="8390808" cy="400110"/>
          </a:xfrm>
          <a:prstGeom prst="rect">
            <a:avLst/>
          </a:prstGeom>
          <a:noFill/>
        </p:spPr>
        <p:txBody>
          <a:bodyPr wrap="square" rtlCol="0">
            <a:spAutoFit/>
          </a:bodyPr>
          <a:lstStyle/>
          <a:p>
            <a:pPr algn="ctr"/>
            <a:r>
              <a:rPr lang="en-US" sz="2000" dirty="0"/>
              <a:t>Were you able find the two images in each sketch?</a:t>
            </a:r>
          </a:p>
        </p:txBody>
      </p:sp>
      <p:sp>
        <p:nvSpPr>
          <p:cNvPr id="10" name="Rounded Rectangle 9"/>
          <p:cNvSpPr/>
          <p:nvPr>
            <p:custDataLst>
              <p:tags r:id="rId7"/>
            </p:custDataLst>
          </p:nvPr>
        </p:nvSpPr>
        <p:spPr>
          <a:xfrm>
            <a:off x="381000" y="3690557"/>
            <a:ext cx="1892375" cy="716390"/>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smtClean="0"/>
              <a:t>Native American</a:t>
            </a:r>
            <a:r>
              <a:rPr lang="en-US" sz="1400" dirty="0" smtClean="0"/>
              <a:t/>
            </a:r>
            <a:br>
              <a:rPr lang="en-US" sz="1400" dirty="0" smtClean="0"/>
            </a:br>
            <a:r>
              <a:rPr lang="en-US" sz="1400" dirty="0" smtClean="0"/>
              <a:t>or</a:t>
            </a:r>
            <a:br>
              <a:rPr lang="en-US" sz="1400" dirty="0" smtClean="0"/>
            </a:br>
            <a:r>
              <a:rPr lang="en-US" sz="1400" b="1" dirty="0" smtClean="0"/>
              <a:t>Alaska Native</a:t>
            </a:r>
            <a:endParaRPr lang="en-US" sz="1400" b="1" dirty="0"/>
          </a:p>
        </p:txBody>
      </p:sp>
      <p:sp>
        <p:nvSpPr>
          <p:cNvPr id="12" name="Rounded Rectangle 11"/>
          <p:cNvSpPr/>
          <p:nvPr>
            <p:custDataLst>
              <p:tags r:id="rId8"/>
            </p:custDataLst>
          </p:nvPr>
        </p:nvSpPr>
        <p:spPr>
          <a:xfrm>
            <a:off x="3473786" y="3690557"/>
            <a:ext cx="1892375" cy="716390"/>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smtClean="0"/>
              <a:t>Duck</a:t>
            </a:r>
            <a:r>
              <a:rPr lang="en-US" sz="1400" dirty="0" smtClean="0"/>
              <a:t/>
            </a:r>
            <a:br>
              <a:rPr lang="en-US" sz="1400" dirty="0" smtClean="0"/>
            </a:br>
            <a:r>
              <a:rPr lang="en-US" sz="1400" dirty="0" smtClean="0"/>
              <a:t>or</a:t>
            </a:r>
            <a:br>
              <a:rPr lang="en-US" sz="1400" dirty="0" smtClean="0"/>
            </a:br>
            <a:r>
              <a:rPr lang="en-US" sz="1400" b="1" dirty="0" smtClean="0"/>
              <a:t>Rabbit</a:t>
            </a:r>
            <a:endParaRPr lang="en-US" sz="1400" b="1" dirty="0"/>
          </a:p>
        </p:txBody>
      </p:sp>
      <p:sp>
        <p:nvSpPr>
          <p:cNvPr id="13" name="Rounded Rectangle 12"/>
          <p:cNvSpPr/>
          <p:nvPr>
            <p:custDataLst>
              <p:tags r:id="rId9"/>
            </p:custDataLst>
          </p:nvPr>
        </p:nvSpPr>
        <p:spPr>
          <a:xfrm>
            <a:off x="6688565" y="3690557"/>
            <a:ext cx="1892375" cy="716390"/>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smtClean="0"/>
              <a:t>Old Lady</a:t>
            </a:r>
            <a:r>
              <a:rPr lang="en-US" sz="1400" dirty="0" smtClean="0"/>
              <a:t/>
            </a:r>
            <a:br>
              <a:rPr lang="en-US" sz="1400" dirty="0" smtClean="0"/>
            </a:br>
            <a:r>
              <a:rPr lang="en-US" sz="1400" dirty="0" smtClean="0"/>
              <a:t>or</a:t>
            </a:r>
            <a:br>
              <a:rPr lang="en-US" sz="1400" dirty="0" smtClean="0"/>
            </a:br>
            <a:r>
              <a:rPr lang="en-US" sz="1400" b="1" dirty="0" smtClean="0"/>
              <a:t>Young Woman</a:t>
            </a:r>
            <a:endParaRPr lang="en-US" sz="1400" b="1" dirty="0"/>
          </a:p>
        </p:txBody>
      </p:sp>
      <p:sp>
        <p:nvSpPr>
          <p:cNvPr id="11" name="TextBox 10"/>
          <p:cNvSpPr txBox="1"/>
          <p:nvPr>
            <p:custDataLst>
              <p:tags r:id="rId10"/>
            </p:custDataLst>
          </p:nvPr>
        </p:nvSpPr>
        <p:spPr>
          <a:xfrm>
            <a:off x="1158240" y="4457747"/>
            <a:ext cx="7676700" cy="338554"/>
          </a:xfrm>
          <a:prstGeom prst="rect">
            <a:avLst/>
          </a:prstGeom>
          <a:noFill/>
        </p:spPr>
        <p:txBody>
          <a:bodyPr wrap="square" rtlCol="0">
            <a:spAutoFit/>
          </a:bodyPr>
          <a:lstStyle/>
          <a:p>
            <a:pPr algn="r"/>
            <a:r>
              <a:rPr lang="en-US" sz="1600" dirty="0"/>
              <a:t>Refer to page 24 in the instructor guide for more information </a:t>
            </a:r>
          </a:p>
        </p:txBody>
      </p:sp>
    </p:spTree>
    <p:custDataLst>
      <p:tags r:id="rId1"/>
    </p:custDataLst>
    <p:extLst>
      <p:ext uri="{BB962C8B-B14F-4D97-AF65-F5344CB8AC3E}">
        <p14:creationId xmlns:p14="http://schemas.microsoft.com/office/powerpoint/2010/main" val="818142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altLang="en-US" dirty="0"/>
              <a:t>How Shared Mental Models </a:t>
            </a:r>
            <a:r>
              <a:rPr lang="en-US" altLang="en-US" dirty="0" smtClean="0"/>
              <a:t>Help </a:t>
            </a:r>
            <a:r>
              <a:rPr lang="en-US" altLang="en-US" dirty="0"/>
              <a:t>Teams</a:t>
            </a:r>
            <a:endParaRPr lang="en-US" dirty="0"/>
          </a:p>
        </p:txBody>
      </p:sp>
      <p:sp>
        <p:nvSpPr>
          <p:cNvPr id="3" name="Text Placeholder 2"/>
          <p:cNvSpPr>
            <a:spLocks noGrp="1"/>
          </p:cNvSpPr>
          <p:nvPr>
            <p:ph type="body" sz="quarter" idx="10"/>
            <p:custDataLst>
              <p:tags r:id="rId3"/>
            </p:custDataLst>
          </p:nvPr>
        </p:nvSpPr>
        <p:spPr>
          <a:xfrm>
            <a:off x="182879" y="768095"/>
            <a:ext cx="8570596" cy="4023360"/>
          </a:xfrm>
        </p:spPr>
        <p:txBody>
          <a:bodyPr>
            <a:normAutofit lnSpcReduction="10000"/>
          </a:bodyPr>
          <a:lstStyle/>
          <a:p>
            <a:r>
              <a:rPr lang="en-US" dirty="0"/>
              <a:t>Shared mental models can help teams by:</a:t>
            </a:r>
          </a:p>
          <a:p>
            <a:pPr lvl="1"/>
            <a:r>
              <a:rPr lang="en-US" dirty="0"/>
              <a:t>Leading to a mutual understanding of problems, goals, team strategies, patients’ </a:t>
            </a:r>
            <a:r>
              <a:rPr lang="en-US" dirty="0" smtClean="0"/>
              <a:t>conditions, </a:t>
            </a:r>
            <a:r>
              <a:rPr lang="en-US" dirty="0"/>
              <a:t>and </a:t>
            </a:r>
            <a:r>
              <a:rPr lang="en-US" dirty="0" smtClean="0"/>
              <a:t>plans </a:t>
            </a:r>
            <a:r>
              <a:rPr lang="en-US" dirty="0"/>
              <a:t>of care</a:t>
            </a:r>
          </a:p>
          <a:p>
            <a:pPr lvl="1"/>
            <a:r>
              <a:rPr lang="en-US" dirty="0"/>
              <a:t>Leading to more effective communication to ensure that team members have the necessary information for task performance</a:t>
            </a:r>
          </a:p>
          <a:p>
            <a:pPr lvl="1"/>
            <a:r>
              <a:rPr lang="en-US" dirty="0"/>
              <a:t>Enabling team members to back up and fill in for each other</a:t>
            </a:r>
          </a:p>
          <a:p>
            <a:pPr lvl="1"/>
            <a:r>
              <a:rPr lang="en-US" dirty="0"/>
              <a:t>Helping team members understand each other’s roles and how they interplay</a:t>
            </a:r>
          </a:p>
          <a:p>
            <a:pPr lvl="1"/>
            <a:r>
              <a:rPr lang="en-US" dirty="0"/>
              <a:t>Improving the ability of individual team members to provide mutual support by predicting and anticipating the needs of the team</a:t>
            </a:r>
          </a:p>
          <a:p>
            <a:pPr lvl="1"/>
            <a:r>
              <a:rPr lang="en-US" dirty="0"/>
              <a:t>Creating commonality of effort and purpose</a:t>
            </a:r>
          </a:p>
        </p:txBody>
      </p:sp>
    </p:spTree>
    <p:custDataLst>
      <p:tags r:id="rId1"/>
    </p:custDataLst>
    <p:extLst>
      <p:ext uri="{BB962C8B-B14F-4D97-AF65-F5344CB8AC3E}">
        <p14:creationId xmlns:p14="http://schemas.microsoft.com/office/powerpoint/2010/main" val="1521444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Tools &amp; Strategies Summary</a:t>
            </a:r>
            <a:endParaRPr lang="en-US" dirty="0"/>
          </a:p>
        </p:txBody>
      </p:sp>
      <p:sp>
        <p:nvSpPr>
          <p:cNvPr id="8" name="Slide Number Placeholder 3"/>
          <p:cNvSpPr txBox="1">
            <a:spLocks/>
          </p:cNvSpPr>
          <p:nvPr>
            <p:custDataLst>
              <p:tags r:id="rId3"/>
            </p:custDataLst>
          </p:nvPr>
        </p:nvSpPr>
        <p:spPr>
          <a:xfrm>
            <a:off x="8096250" y="6581775"/>
            <a:ext cx="762000" cy="304800"/>
          </a:xfrm>
          <a:prstGeom prst="rect">
            <a:avLst/>
          </a:prstGeom>
          <a:no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000" kern="1200">
                <a:solidFill>
                  <a:srgbClr val="3B3B3B"/>
                </a:solidFill>
                <a:latin typeface="+mn-lt"/>
                <a:ea typeface="+mn-ea"/>
                <a:cs typeface="Arial"/>
              </a:defRPr>
            </a:lvl1pPr>
            <a:lvl2pPr marL="742950" indent="-285750" algn="l" defTabSz="457200" rtl="0" eaLnBrk="1" latinLnBrk="0" hangingPunct="1">
              <a:spcBef>
                <a:spcPct val="20000"/>
              </a:spcBef>
              <a:buFont typeface="Arial"/>
              <a:buChar char="–"/>
              <a:defRPr sz="2000" b="0" i="0" u="none" kern="1200">
                <a:solidFill>
                  <a:srgbClr val="3B3B3B"/>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3B3B3B"/>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rgbClr val="3B3B3B"/>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mtClean="0"/>
              <a:t> </a:t>
            </a:r>
            <a:fld id="{B168C384-7707-418E-9E75-B8C234521E2A}" type="slidenum">
              <a:rPr lang="en-US" altLang="en-US" smtClean="0"/>
              <a:pPr/>
              <a:t>39</a:t>
            </a:fld>
            <a:r>
              <a:rPr lang="en-US" altLang="en-US" smtClean="0"/>
              <a:t>  </a:t>
            </a:r>
          </a:p>
        </p:txBody>
      </p:sp>
      <p:sp>
        <p:nvSpPr>
          <p:cNvPr id="9" name="Rectangle 3"/>
          <p:cNvSpPr>
            <a:spLocks noChangeArrowheads="1"/>
          </p:cNvSpPr>
          <p:nvPr>
            <p:custDataLst>
              <p:tags r:id="rId4"/>
            </p:custDataLst>
          </p:nvPr>
        </p:nvSpPr>
        <p:spPr bwMode="auto">
          <a:xfrm>
            <a:off x="3352800" y="775251"/>
            <a:ext cx="2895600" cy="3906079"/>
          </a:xfrm>
          <a:prstGeom prst="rect">
            <a:avLst/>
          </a:prstGeom>
          <a:solidFill>
            <a:srgbClr val="F5EE8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nSpc>
                <a:spcPct val="90000"/>
              </a:lnSpc>
              <a:spcBef>
                <a:spcPct val="25000"/>
              </a:spcBef>
              <a:buClr>
                <a:schemeClr val="folHlink"/>
              </a:buClr>
              <a:buSzPct val="90000"/>
              <a:buFont typeface="Wingdings" pitchFamily="2" charset="2"/>
              <a:buNone/>
              <a:defRPr/>
            </a:pPr>
            <a:r>
              <a:rPr lang="en-US" sz="1600" b="1" dirty="0"/>
              <a:t>Communication</a:t>
            </a:r>
          </a:p>
          <a:p>
            <a:pPr marL="685800" lvl="1" indent="-228600">
              <a:lnSpc>
                <a:spcPct val="90000"/>
              </a:lnSpc>
              <a:spcBef>
                <a:spcPct val="25000"/>
              </a:spcBef>
              <a:buSzPct val="90000"/>
              <a:buFont typeface="Arial" pitchFamily="34" charset="0"/>
              <a:buChar char="•"/>
              <a:defRPr/>
            </a:pPr>
            <a:r>
              <a:rPr lang="en-US" sz="1500" dirty="0"/>
              <a:t>SBAR</a:t>
            </a:r>
          </a:p>
          <a:p>
            <a:pPr marL="685800" lvl="1" indent="-228600">
              <a:lnSpc>
                <a:spcPct val="90000"/>
              </a:lnSpc>
              <a:spcBef>
                <a:spcPct val="25000"/>
              </a:spcBef>
              <a:buSzPct val="90000"/>
              <a:buFont typeface="Arial" pitchFamily="34" charset="0"/>
              <a:buChar char="•"/>
              <a:defRPr/>
            </a:pPr>
            <a:r>
              <a:rPr lang="en-US" sz="1500" dirty="0"/>
              <a:t>Call-Out</a:t>
            </a:r>
          </a:p>
          <a:p>
            <a:pPr marL="685800" lvl="1" indent="-228600">
              <a:lnSpc>
                <a:spcPct val="90000"/>
              </a:lnSpc>
              <a:spcBef>
                <a:spcPct val="25000"/>
              </a:spcBef>
              <a:buSzPct val="90000"/>
              <a:buFont typeface="Arial" pitchFamily="34" charset="0"/>
              <a:buChar char="•"/>
              <a:defRPr/>
            </a:pPr>
            <a:r>
              <a:rPr lang="en-US" sz="1500" dirty="0"/>
              <a:t>Check-Back</a:t>
            </a:r>
          </a:p>
          <a:p>
            <a:pPr marL="685800" lvl="1" indent="-228600">
              <a:lnSpc>
                <a:spcPct val="90000"/>
              </a:lnSpc>
              <a:spcBef>
                <a:spcPct val="25000"/>
              </a:spcBef>
              <a:buSzPct val="90000"/>
              <a:buFont typeface="Arial" pitchFamily="34" charset="0"/>
              <a:buChar char="•"/>
              <a:defRPr/>
            </a:pPr>
            <a:r>
              <a:rPr lang="en-US" sz="1500" dirty="0"/>
              <a:t>Handoff</a:t>
            </a:r>
          </a:p>
          <a:p>
            <a:pPr lvl="1" indent="-228600">
              <a:lnSpc>
                <a:spcPct val="90000"/>
              </a:lnSpc>
              <a:spcBef>
                <a:spcPct val="25000"/>
              </a:spcBef>
              <a:buSzPct val="90000"/>
              <a:defRPr/>
            </a:pPr>
            <a:r>
              <a:rPr lang="en-US" sz="1600" b="1" dirty="0"/>
              <a:t>Leading Teams</a:t>
            </a:r>
          </a:p>
          <a:p>
            <a:pPr marL="685800" lvl="1" indent="-228600">
              <a:lnSpc>
                <a:spcPct val="90000"/>
              </a:lnSpc>
              <a:spcBef>
                <a:spcPct val="25000"/>
              </a:spcBef>
              <a:buSzPct val="90000"/>
              <a:buFont typeface="Arial" pitchFamily="34" charset="0"/>
              <a:buChar char="•"/>
              <a:defRPr/>
            </a:pPr>
            <a:r>
              <a:rPr lang="en-US" sz="1500" dirty="0"/>
              <a:t>Brief</a:t>
            </a:r>
          </a:p>
          <a:p>
            <a:pPr marL="685800" lvl="1" indent="-228600">
              <a:lnSpc>
                <a:spcPct val="90000"/>
              </a:lnSpc>
              <a:spcBef>
                <a:spcPct val="25000"/>
              </a:spcBef>
              <a:buSzPct val="90000"/>
              <a:buFont typeface="Arial" pitchFamily="34" charset="0"/>
              <a:buChar char="•"/>
              <a:defRPr/>
            </a:pPr>
            <a:r>
              <a:rPr lang="en-US" sz="1500" dirty="0"/>
              <a:t>Huddle </a:t>
            </a:r>
          </a:p>
          <a:p>
            <a:pPr marL="685800" lvl="1" indent="-228600">
              <a:lnSpc>
                <a:spcPct val="90000"/>
              </a:lnSpc>
              <a:spcBef>
                <a:spcPct val="25000"/>
              </a:spcBef>
              <a:buSzPct val="90000"/>
              <a:buFont typeface="Arial" pitchFamily="34" charset="0"/>
              <a:buChar char="•"/>
              <a:defRPr/>
            </a:pPr>
            <a:r>
              <a:rPr lang="en-US" sz="1500" dirty="0" smtClean="0"/>
              <a:t>Debrief</a:t>
            </a:r>
          </a:p>
          <a:p>
            <a:pPr marL="228600">
              <a:lnSpc>
                <a:spcPct val="90000"/>
              </a:lnSpc>
              <a:spcBef>
                <a:spcPct val="25000"/>
              </a:spcBef>
              <a:buSzPct val="90000"/>
              <a:defRPr/>
            </a:pPr>
            <a:r>
              <a:rPr lang="en-US" sz="1500" b="1" dirty="0" smtClean="0"/>
              <a:t>Situation Monitoring</a:t>
            </a:r>
          </a:p>
          <a:p>
            <a:pPr marL="685800" lvl="1" indent="-228600">
              <a:lnSpc>
                <a:spcPct val="90000"/>
              </a:lnSpc>
              <a:spcBef>
                <a:spcPct val="25000"/>
              </a:spcBef>
              <a:buSzPct val="90000"/>
              <a:buFont typeface="Arial" pitchFamily="34" charset="0"/>
              <a:buChar char="•"/>
              <a:defRPr/>
            </a:pPr>
            <a:r>
              <a:rPr lang="en-US" sz="1500" dirty="0" smtClean="0"/>
              <a:t>I’M SAFE</a:t>
            </a:r>
          </a:p>
          <a:p>
            <a:pPr marL="685800" lvl="1" indent="-228600">
              <a:lnSpc>
                <a:spcPct val="90000"/>
              </a:lnSpc>
              <a:spcBef>
                <a:spcPct val="25000"/>
              </a:spcBef>
              <a:buSzPct val="90000"/>
              <a:buFont typeface="Arial" pitchFamily="34" charset="0"/>
              <a:buChar char="•"/>
              <a:defRPr/>
            </a:pPr>
            <a:r>
              <a:rPr lang="en-US" sz="1500" dirty="0" smtClean="0"/>
              <a:t>STEP</a:t>
            </a:r>
            <a:endParaRPr lang="en-US" sz="1500" dirty="0"/>
          </a:p>
        </p:txBody>
      </p:sp>
      <p:sp>
        <p:nvSpPr>
          <p:cNvPr id="10" name="Rectangle 4"/>
          <p:cNvSpPr>
            <a:spLocks noChangeArrowheads="1"/>
          </p:cNvSpPr>
          <p:nvPr>
            <p:custDataLst>
              <p:tags r:id="rId5"/>
            </p:custDataLst>
          </p:nvPr>
        </p:nvSpPr>
        <p:spPr bwMode="auto">
          <a:xfrm>
            <a:off x="6248400" y="775251"/>
            <a:ext cx="2895600" cy="3906079"/>
          </a:xfrm>
          <a:prstGeom prst="rect">
            <a:avLst/>
          </a:prstGeom>
          <a:solidFill>
            <a:srgbClr val="017460"/>
          </a:solidFill>
          <a:ln w="9525">
            <a:noFill/>
            <a:miter lim="800000"/>
            <a:headEnd/>
            <a:tailEnd/>
          </a:ln>
          <a:effectLst/>
        </p:spPr>
        <p:txBody>
          <a:bodyPr tIns="182880"/>
          <a:lstStyle/>
          <a:p>
            <a:pPr marL="457200" indent="-277813" algn="ctr">
              <a:lnSpc>
                <a:spcPct val="90000"/>
              </a:lnSpc>
              <a:spcBef>
                <a:spcPct val="40000"/>
              </a:spcBef>
              <a:buClr>
                <a:schemeClr val="folHlink"/>
              </a:buClr>
              <a:buSzPct val="90000"/>
              <a:buFont typeface="Wingdings" pitchFamily="2" charset="2"/>
              <a:buNone/>
            </a:pPr>
            <a:r>
              <a:rPr lang="en-US" altLang="en-US" sz="2000" b="1" dirty="0">
                <a:solidFill>
                  <a:schemeClr val="bg1"/>
                </a:solidFill>
              </a:rPr>
              <a:t>OUTCOMES</a:t>
            </a:r>
          </a:p>
          <a:p>
            <a:pPr marL="457200" indent="-277813">
              <a:lnSpc>
                <a:spcPct val="130000"/>
              </a:lnSpc>
              <a:spcBef>
                <a:spcPct val="40000"/>
              </a:spcBef>
              <a:buClr>
                <a:schemeClr val="bg1"/>
              </a:buClr>
              <a:buSzPct val="90000"/>
              <a:buFont typeface="Wingdings" pitchFamily="2" charset="2"/>
              <a:buChar char="n"/>
            </a:pPr>
            <a:r>
              <a:rPr lang="en-US" altLang="en-US" sz="1600" dirty="0" smtClean="0">
                <a:solidFill>
                  <a:schemeClr val="bg1"/>
                </a:solidFill>
              </a:rPr>
              <a:t>Shared </a:t>
            </a:r>
            <a:r>
              <a:rPr lang="en-US" altLang="en-US" sz="1600" dirty="0">
                <a:solidFill>
                  <a:schemeClr val="bg1"/>
                </a:solidFill>
              </a:rPr>
              <a:t>Mental Model</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Adaptability</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Orientation</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Mutual Trust</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Performance</a:t>
            </a:r>
          </a:p>
          <a:p>
            <a:pPr marL="457200" indent="-277813">
              <a:lnSpc>
                <a:spcPct val="130000"/>
              </a:lnSpc>
              <a:spcBef>
                <a:spcPct val="40000"/>
              </a:spcBef>
              <a:buClr>
                <a:schemeClr val="bg1"/>
              </a:buClr>
              <a:buSzPct val="90000"/>
              <a:buFont typeface="Wingdings" pitchFamily="2" charset="2"/>
              <a:buChar char="n"/>
            </a:pPr>
            <a:r>
              <a:rPr lang="en-US" altLang="en-US" sz="1600" i="1" dirty="0">
                <a:solidFill>
                  <a:schemeClr val="bg1"/>
                </a:solidFill>
              </a:rPr>
              <a:t>Patient Safety!!</a:t>
            </a:r>
            <a:endParaRPr lang="en-US" altLang="en-US" sz="1600" dirty="0">
              <a:solidFill>
                <a:schemeClr val="bg1"/>
              </a:solidFill>
            </a:endParaRPr>
          </a:p>
          <a:p>
            <a:pPr marL="457200" indent="-277813">
              <a:lnSpc>
                <a:spcPct val="90000"/>
              </a:lnSpc>
              <a:spcBef>
                <a:spcPct val="40000"/>
              </a:spcBef>
              <a:buClr>
                <a:schemeClr val="tx1"/>
              </a:buClr>
              <a:buSzPct val="90000"/>
              <a:buFont typeface="Wingdings" pitchFamily="2" charset="2"/>
              <a:buChar char="n"/>
            </a:pPr>
            <a:endParaRPr lang="en-US" altLang="en-US" sz="1600" dirty="0">
              <a:solidFill>
                <a:schemeClr val="bg1"/>
              </a:solidFill>
            </a:endParaRPr>
          </a:p>
        </p:txBody>
      </p:sp>
      <p:sp>
        <p:nvSpPr>
          <p:cNvPr id="11" name="Rectangle 5"/>
          <p:cNvSpPr>
            <a:spLocks noGrp="1" noChangeArrowheads="1"/>
          </p:cNvSpPr>
          <p:nvPr>
            <p:ph type="body" idx="4294967295"/>
            <p:custDataLst>
              <p:tags r:id="rId6"/>
            </p:custDataLst>
          </p:nvPr>
        </p:nvSpPr>
        <p:spPr bwMode="gray">
          <a:xfrm>
            <a:off x="0" y="775251"/>
            <a:ext cx="3352800" cy="3906079"/>
          </a:xfrm>
          <a:prstGeom prst="rect">
            <a:avLst/>
          </a:prstGeom>
          <a:solidFill>
            <a:srgbClr val="E1393E"/>
          </a:solidFill>
        </p:spPr>
        <p:txBody>
          <a:bodyPr tIns="91440">
            <a:noAutofit/>
          </a:bodyPr>
          <a:lstStyle/>
          <a:p>
            <a:pPr marL="344488" indent="-231775" algn="ctr" eaLnBrk="1" hangingPunct="1">
              <a:spcAft>
                <a:spcPts val="0"/>
              </a:spcAft>
              <a:buFont typeface="Wingdings" pitchFamily="2" charset="2"/>
              <a:buNone/>
            </a:pPr>
            <a:r>
              <a:rPr lang="en-US" altLang="en-US" b="1" dirty="0" smtClean="0">
                <a:solidFill>
                  <a:schemeClr val="bg1"/>
                </a:solidFill>
              </a:rPr>
              <a:t>BARRIERS</a:t>
            </a:r>
          </a:p>
          <a:p>
            <a:pPr marL="344488" indent="-231775" eaLnBrk="1" hangingPunct="1">
              <a:spcBef>
                <a:spcPts val="0"/>
              </a:spcBef>
              <a:spcAft>
                <a:spcPts val="0"/>
              </a:spcAft>
              <a:buClr>
                <a:schemeClr val="bg1"/>
              </a:buClr>
            </a:pPr>
            <a:r>
              <a:rPr lang="en-US" altLang="en-US" sz="1400" dirty="0" smtClean="0">
                <a:solidFill>
                  <a:schemeClr val="bg1"/>
                </a:solidFill>
              </a:rPr>
              <a:t>Inconsistency in Team Membership</a:t>
            </a:r>
          </a:p>
          <a:p>
            <a:pPr marL="344488" indent="-231775" eaLnBrk="1" hangingPunct="1">
              <a:spcBef>
                <a:spcPts val="0"/>
              </a:spcBef>
              <a:spcAft>
                <a:spcPts val="0"/>
              </a:spcAft>
              <a:buClr>
                <a:schemeClr val="bg1"/>
              </a:buClr>
            </a:pPr>
            <a:r>
              <a:rPr lang="en-US" altLang="en-US" sz="1400" dirty="0" smtClean="0">
                <a:solidFill>
                  <a:schemeClr val="bg1"/>
                </a:solidFill>
              </a:rPr>
              <a:t>Lack of Time</a:t>
            </a:r>
          </a:p>
          <a:p>
            <a:pPr marL="344488" indent="-231775" eaLnBrk="1" hangingPunct="1">
              <a:spcBef>
                <a:spcPts val="0"/>
              </a:spcBef>
              <a:spcAft>
                <a:spcPts val="0"/>
              </a:spcAft>
              <a:buClr>
                <a:schemeClr val="bg1"/>
              </a:buClr>
            </a:pPr>
            <a:r>
              <a:rPr lang="en-US" altLang="en-US" sz="1400" dirty="0" smtClean="0">
                <a:solidFill>
                  <a:schemeClr val="bg1"/>
                </a:solidFill>
              </a:rPr>
              <a:t>Lack of Information Sharing</a:t>
            </a:r>
          </a:p>
          <a:p>
            <a:pPr marL="344488" indent="-231775" eaLnBrk="1" hangingPunct="1">
              <a:spcBef>
                <a:spcPts val="0"/>
              </a:spcBef>
              <a:spcAft>
                <a:spcPts val="0"/>
              </a:spcAft>
              <a:buClr>
                <a:schemeClr val="bg1"/>
              </a:buClr>
            </a:pPr>
            <a:r>
              <a:rPr lang="en-US" altLang="en-US" sz="1400" dirty="0" smtClean="0">
                <a:solidFill>
                  <a:schemeClr val="bg1"/>
                </a:solidFill>
              </a:rPr>
              <a:t>Hierarchy</a:t>
            </a:r>
          </a:p>
          <a:p>
            <a:pPr marL="344488" indent="-231775" eaLnBrk="1" hangingPunct="1">
              <a:spcBef>
                <a:spcPts val="0"/>
              </a:spcBef>
              <a:spcAft>
                <a:spcPts val="0"/>
              </a:spcAft>
              <a:buClr>
                <a:schemeClr val="bg1"/>
              </a:buClr>
            </a:pPr>
            <a:r>
              <a:rPr lang="en-US" altLang="en-US" sz="1400" dirty="0" smtClean="0">
                <a:solidFill>
                  <a:schemeClr val="bg1"/>
                </a:solidFill>
              </a:rPr>
              <a:t>Defensiveness</a:t>
            </a:r>
          </a:p>
          <a:p>
            <a:pPr marL="344488" indent="-231775" eaLnBrk="1" hangingPunct="1">
              <a:spcBef>
                <a:spcPts val="0"/>
              </a:spcBef>
              <a:spcAft>
                <a:spcPts val="0"/>
              </a:spcAft>
              <a:buClr>
                <a:schemeClr val="bg1"/>
              </a:buClr>
            </a:pPr>
            <a:r>
              <a:rPr lang="en-US" altLang="en-US" sz="1400" dirty="0" smtClean="0">
                <a:solidFill>
                  <a:schemeClr val="bg1"/>
                </a:solidFill>
              </a:rPr>
              <a:t>Conventional Thinking</a:t>
            </a:r>
          </a:p>
          <a:p>
            <a:pPr marL="344488" indent="-231775" eaLnBrk="1" hangingPunct="1">
              <a:spcBef>
                <a:spcPts val="0"/>
              </a:spcBef>
              <a:spcAft>
                <a:spcPts val="0"/>
              </a:spcAft>
              <a:buClr>
                <a:schemeClr val="bg1"/>
              </a:buClr>
            </a:pPr>
            <a:r>
              <a:rPr lang="en-US" altLang="en-US" sz="1400" dirty="0" smtClean="0">
                <a:solidFill>
                  <a:schemeClr val="bg1"/>
                </a:solidFill>
              </a:rPr>
              <a:t>Complacency</a:t>
            </a:r>
          </a:p>
          <a:p>
            <a:pPr marL="344488" indent="-231775" eaLnBrk="1" hangingPunct="1">
              <a:spcBef>
                <a:spcPts val="0"/>
              </a:spcBef>
              <a:spcAft>
                <a:spcPts val="0"/>
              </a:spcAft>
              <a:buClr>
                <a:schemeClr val="bg1"/>
              </a:buClr>
            </a:pPr>
            <a:r>
              <a:rPr lang="en-US" altLang="en-US" sz="1400" dirty="0" smtClean="0">
                <a:solidFill>
                  <a:schemeClr val="bg1"/>
                </a:solidFill>
              </a:rPr>
              <a:t>Varying Communication Styles</a:t>
            </a:r>
          </a:p>
          <a:p>
            <a:pPr marL="344488" indent="-231775" eaLnBrk="1" hangingPunct="1">
              <a:spcBef>
                <a:spcPts val="0"/>
              </a:spcBef>
              <a:spcAft>
                <a:spcPts val="0"/>
              </a:spcAft>
              <a:buClr>
                <a:schemeClr val="bg1"/>
              </a:buClr>
            </a:pPr>
            <a:r>
              <a:rPr lang="en-US" altLang="en-US" sz="1400" dirty="0" smtClean="0">
                <a:solidFill>
                  <a:schemeClr val="bg1"/>
                </a:solidFill>
              </a:rPr>
              <a:t>Conflict</a:t>
            </a:r>
          </a:p>
          <a:p>
            <a:pPr marL="344488" indent="-231775" eaLnBrk="1" hangingPunct="1">
              <a:spcBef>
                <a:spcPts val="0"/>
              </a:spcBef>
              <a:spcAft>
                <a:spcPts val="0"/>
              </a:spcAft>
              <a:buClr>
                <a:schemeClr val="bg1"/>
              </a:buClr>
            </a:pPr>
            <a:r>
              <a:rPr lang="en-US" altLang="en-US" sz="1400" dirty="0" smtClean="0">
                <a:solidFill>
                  <a:schemeClr val="bg1"/>
                </a:solidFill>
              </a:rPr>
              <a:t>Lack of Coordination and Follow-up With Coworkers</a:t>
            </a:r>
          </a:p>
          <a:p>
            <a:pPr marL="344488" indent="-231775" eaLnBrk="1" hangingPunct="1">
              <a:spcBef>
                <a:spcPts val="0"/>
              </a:spcBef>
              <a:spcAft>
                <a:spcPts val="0"/>
              </a:spcAft>
              <a:buClr>
                <a:schemeClr val="bg1"/>
              </a:buClr>
            </a:pPr>
            <a:r>
              <a:rPr lang="en-US" altLang="en-US" sz="1400" dirty="0" smtClean="0">
                <a:solidFill>
                  <a:schemeClr val="bg1"/>
                </a:solidFill>
              </a:rPr>
              <a:t>Distractions</a:t>
            </a:r>
          </a:p>
          <a:p>
            <a:pPr marL="344488" indent="-231775" eaLnBrk="1" hangingPunct="1">
              <a:spcBef>
                <a:spcPts val="0"/>
              </a:spcBef>
              <a:spcAft>
                <a:spcPts val="0"/>
              </a:spcAft>
              <a:buClr>
                <a:schemeClr val="bg1"/>
              </a:buClr>
            </a:pPr>
            <a:r>
              <a:rPr lang="en-US" altLang="en-US" sz="1400" dirty="0" smtClean="0">
                <a:solidFill>
                  <a:schemeClr val="bg1"/>
                </a:solidFill>
              </a:rPr>
              <a:t>Fatigue</a:t>
            </a:r>
          </a:p>
          <a:p>
            <a:pPr marL="344488" indent="-231775" eaLnBrk="1" hangingPunct="1">
              <a:spcBef>
                <a:spcPts val="0"/>
              </a:spcBef>
              <a:spcAft>
                <a:spcPts val="0"/>
              </a:spcAft>
              <a:buClr>
                <a:schemeClr val="bg1"/>
              </a:buClr>
            </a:pPr>
            <a:r>
              <a:rPr lang="en-US" altLang="en-US" sz="1400" dirty="0" smtClean="0">
                <a:solidFill>
                  <a:schemeClr val="bg1"/>
                </a:solidFill>
              </a:rPr>
              <a:t>Workload</a:t>
            </a:r>
          </a:p>
          <a:p>
            <a:pPr marL="344488" indent="-231775" eaLnBrk="1" hangingPunct="1">
              <a:spcBef>
                <a:spcPts val="0"/>
              </a:spcBef>
              <a:spcAft>
                <a:spcPts val="0"/>
              </a:spcAft>
              <a:buClr>
                <a:schemeClr val="bg1"/>
              </a:buClr>
            </a:pPr>
            <a:r>
              <a:rPr lang="en-US" altLang="en-US" sz="1400" dirty="0" smtClean="0">
                <a:solidFill>
                  <a:schemeClr val="bg1"/>
                </a:solidFill>
              </a:rPr>
              <a:t>Misinterpretation of Cues</a:t>
            </a:r>
          </a:p>
          <a:p>
            <a:pPr marL="344488" indent="-231775" eaLnBrk="1" hangingPunct="1">
              <a:spcBef>
                <a:spcPts val="0"/>
              </a:spcBef>
              <a:spcAft>
                <a:spcPts val="0"/>
              </a:spcAft>
              <a:buClr>
                <a:schemeClr val="bg1"/>
              </a:buClr>
            </a:pPr>
            <a:r>
              <a:rPr lang="en-US" altLang="en-US" sz="1400" dirty="0" smtClean="0">
                <a:solidFill>
                  <a:schemeClr val="bg1"/>
                </a:solidFill>
              </a:rPr>
              <a:t>Lack of Role Clarity</a:t>
            </a:r>
            <a:endParaRPr lang="en-US" altLang="en-US" sz="1400" dirty="0" smtClean="0"/>
          </a:p>
        </p:txBody>
      </p:sp>
    </p:spTree>
    <p:custDataLst>
      <p:tags r:id="rId1"/>
    </p:custDataLst>
    <p:extLst>
      <p:ext uri="{BB962C8B-B14F-4D97-AF65-F5344CB8AC3E}">
        <p14:creationId xmlns:p14="http://schemas.microsoft.com/office/powerpoint/2010/main" val="3427607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a:t>
            </a:r>
            <a:r>
              <a:rPr lang="en-US" i="1" dirty="0" smtClean="0"/>
              <a:t>5 Instructor Guide</a:t>
            </a:r>
            <a:r>
              <a:rPr lang="en-US" dirty="0"/>
              <a:t>, </a:t>
            </a:r>
            <a:r>
              <a:rPr lang="en-US" dirty="0">
                <a:hlinkClick r:id="rId7"/>
              </a:rPr>
              <a:t>located </a:t>
            </a:r>
            <a:r>
              <a:rPr lang="en-US" dirty="0" smtClean="0">
                <a:hlinkClick r:id="rId7"/>
              </a:rPr>
              <a:t>here</a:t>
            </a:r>
            <a:endParaRPr lang="en-US" dirty="0"/>
          </a:p>
          <a:p>
            <a:pPr marL="0" indent="0">
              <a:spcAft>
                <a:spcPts val="1800"/>
              </a:spcAft>
              <a:buNone/>
            </a:pPr>
            <a:r>
              <a:rPr lang="en-US" dirty="0"/>
              <a:t>Read pages 3</a:t>
            </a:r>
            <a:r>
              <a:rPr lang="en-US" dirty="0" smtClean="0"/>
              <a:t>-4 </a:t>
            </a:r>
            <a:r>
              <a:rPr lang="en-US" dirty="0"/>
              <a:t>in the guide </a:t>
            </a:r>
            <a:r>
              <a:rPr lang="en-US" dirty="0" smtClean="0"/>
              <a:t>before we begin</a:t>
            </a:r>
            <a:endParaRPr lang="en-US" dirty="0"/>
          </a:p>
          <a:p>
            <a:pPr marL="0" indent="0">
              <a:spcAft>
                <a:spcPts val="1800"/>
              </a:spcAft>
              <a:buNone/>
            </a:pPr>
            <a:r>
              <a:rPr lang="en-US" dirty="0"/>
              <a:t>Then 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Cover of Module 5 Instructor Guid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rot="579021">
            <a:off x="5547092" y="1042357"/>
            <a:ext cx="2357890" cy="3115386"/>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7880376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assroom slide number 22"/>
          <p:cNvPicPr>
            <a:picLocks noChangeAspect="1"/>
          </p:cNvPicPr>
          <p:nvPr>
            <p:custDataLst>
              <p:tags r:id="rId2"/>
            </p:custDataLst>
          </p:nvPr>
        </p:nvPicPr>
        <p:blipFill>
          <a:blip r:embed="rId9"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2706" name="Title 1"/>
          <p:cNvSpPr>
            <a:spLocks noGrp="1"/>
          </p:cNvSpPr>
          <p:nvPr>
            <p:ph type="title"/>
            <p:custDataLst>
              <p:tags r:id="rId3"/>
            </p:custDataLst>
          </p:nvPr>
        </p:nvSpPr>
        <p:spPr>
          <a:xfrm>
            <a:off x="1005840" y="-2"/>
            <a:ext cx="8020074" cy="685800"/>
          </a:xfrm>
        </p:spPr>
        <p:txBody>
          <a:bodyPr>
            <a:normAutofit/>
          </a:bodyPr>
          <a:lstStyle/>
          <a:p>
            <a:r>
              <a:rPr lang="en-US" dirty="0"/>
              <a:t>Slide </a:t>
            </a:r>
            <a:r>
              <a:rPr lang="en-US" dirty="0" smtClean="0"/>
              <a:t>22: </a:t>
            </a:r>
            <a:r>
              <a:rPr lang="en-US" dirty="0"/>
              <a:t>Applying TeamSTEPPS Exercise</a:t>
            </a:r>
          </a:p>
        </p:txBody>
      </p:sp>
      <p:sp>
        <p:nvSpPr>
          <p:cNvPr id="72707" name="Content Placeholder 2"/>
          <p:cNvSpPr>
            <a:spLocks noGrp="1"/>
          </p:cNvSpPr>
          <p:nvPr>
            <p:ph type="body" sz="quarter" idx="10"/>
            <p:custDataLst>
              <p:tags r:id="rId4"/>
            </p:custDataLst>
          </p:nvPr>
        </p:nvSpPr>
        <p:spPr/>
        <p:txBody>
          <a:bodyPr/>
          <a:lstStyle/>
          <a:p>
            <a:pPr marL="0" indent="0">
              <a:spcAft>
                <a:spcPts val="450"/>
              </a:spcAft>
              <a:buNone/>
            </a:pPr>
            <a:r>
              <a:rPr lang="en-US" dirty="0" smtClean="0"/>
              <a:t>Take 15 minutes to answer these questions:</a:t>
            </a:r>
          </a:p>
          <a:p>
            <a:pPr marL="285750" indent="-285750">
              <a:buFont typeface="Arial" panose="020B0604020202020204" pitchFamily="34" charset="0"/>
              <a:buChar char="•"/>
            </a:pPr>
            <a:r>
              <a:rPr lang="en-US" sz="1800" i="1" dirty="0" smtClean="0"/>
              <a:t>Do </a:t>
            </a:r>
            <a:r>
              <a:rPr lang="en-US" sz="1800" i="1" dirty="0"/>
              <a:t>the team or individuals targeted for your TeamSTEPPS implementation have an issue related to their ability to monitor the situation?</a:t>
            </a:r>
          </a:p>
          <a:p>
            <a:pPr marL="285750" indent="-285750">
              <a:buFont typeface="Arial" panose="020B0604020202020204" pitchFamily="34" charset="0"/>
              <a:buChar char="•"/>
            </a:pPr>
            <a:r>
              <a:rPr lang="en-US" sz="1800" i="1" dirty="0"/>
              <a:t>If so, which of the Situation Monitoring tools or strategies might you use to address the issue?</a:t>
            </a:r>
          </a:p>
        </p:txBody>
      </p:sp>
      <p:pic>
        <p:nvPicPr>
          <p:cNvPr id="2" name="Picture 1" descr="image of implementation worksheet">
            <a:hlinkClick r:id="rId10"/>
          </p:cNvPr>
          <p:cNvPicPr>
            <a:picLocks noChangeAspect="1"/>
          </p:cNvPicPr>
          <p:nvPr/>
        </p:nvPicPr>
        <p:blipFill rotWithShape="1">
          <a:blip r:embed="rId11" cstate="email">
            <a:extLst>
              <a:ext uri="{28A0092B-C50C-407E-A947-70E740481C1C}">
                <a14:useLocalDpi xmlns:a14="http://schemas.microsoft.com/office/drawing/2010/main" val="0"/>
              </a:ext>
            </a:extLst>
          </a:blip>
          <a:srcRect b="8650"/>
          <a:stretch/>
        </p:blipFill>
        <p:spPr>
          <a:xfrm>
            <a:off x="5301890" y="2895089"/>
            <a:ext cx="2579840" cy="1745034"/>
          </a:xfrm>
          <a:prstGeom prst="rect">
            <a:avLst/>
          </a:prstGeom>
          <a:ln>
            <a:solidFill>
              <a:schemeClr val="tx1"/>
            </a:solidFill>
          </a:ln>
        </p:spPr>
      </p:pic>
      <p:cxnSp>
        <p:nvCxnSpPr>
          <p:cNvPr id="7" name="Straight Connector 6" descr="arrow pointing to image of worksheet"/>
          <p:cNvCxnSpPr/>
          <p:nvPr>
            <p:custDataLst>
              <p:tags r:id="rId5"/>
            </p:custDataLst>
          </p:nvPr>
        </p:nvCxnSpPr>
        <p:spPr>
          <a:xfrm flipV="1">
            <a:off x="4964959" y="3419112"/>
            <a:ext cx="551258" cy="546602"/>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10"/>
          </p:cNvPr>
          <p:cNvSpPr/>
          <p:nvPr>
            <p:custDataLst>
              <p:tags r:id="rId6"/>
            </p:custDataLst>
          </p:nvPr>
        </p:nvSpPr>
        <p:spPr>
          <a:xfrm>
            <a:off x="1239522" y="3965713"/>
            <a:ext cx="3725436" cy="792852"/>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rgbClr val="FFFF00"/>
                </a:solidFill>
              </a:rPr>
              <a:t>Select here </a:t>
            </a:r>
            <a:r>
              <a:rPr lang="en-US" sz="1400" b="1" dirty="0"/>
              <a:t>to download and print the TeamSTEPPS Implementation Worksheet and answer the </a:t>
            </a:r>
            <a:r>
              <a:rPr lang="en-US" sz="1400" b="1" dirty="0" smtClean="0"/>
              <a:t>questions.</a:t>
            </a:r>
            <a:endParaRPr lang="en-US" sz="1400" b="1" dirty="0"/>
          </a:p>
        </p:txBody>
      </p:sp>
    </p:spTree>
    <p:custDataLst>
      <p:tags r:id="rId1"/>
    </p:custDataLst>
    <p:extLst>
      <p:ext uri="{BB962C8B-B14F-4D97-AF65-F5344CB8AC3E}">
        <p14:creationId xmlns:p14="http://schemas.microsoft.com/office/powerpoint/2010/main" val="589372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5 Summary</a:t>
            </a:r>
            <a:endParaRPr lang="en-US" dirty="0"/>
          </a:p>
        </p:txBody>
      </p:sp>
      <p:sp>
        <p:nvSpPr>
          <p:cNvPr id="3" name="Text Placeholder 2"/>
          <p:cNvSpPr>
            <a:spLocks noGrp="1"/>
          </p:cNvSpPr>
          <p:nvPr>
            <p:ph type="body" sz="quarter" idx="10"/>
            <p:custDataLst>
              <p:tags r:id="rId3"/>
            </p:custDataLst>
          </p:nvPr>
        </p:nvSpPr>
        <p:spPr>
          <a:xfrm>
            <a:off x="182879" y="768095"/>
            <a:ext cx="4214309" cy="4023360"/>
          </a:xfrm>
        </p:spPr>
        <p:txBody>
          <a:bodyPr>
            <a:normAutofit/>
          </a:bodyPr>
          <a:lstStyle/>
          <a:p>
            <a:pPr marL="0" indent="0">
              <a:buNone/>
            </a:pPr>
            <a:r>
              <a:rPr lang="en-US" dirty="0"/>
              <a:t>In this module you learned to:</a:t>
            </a:r>
          </a:p>
          <a:p>
            <a:pPr marL="342900" indent="-342900" defTabSz="914400">
              <a:buFont typeface="Arial" panose="020B0604020202020204" pitchFamily="34" charset="0"/>
              <a:buChar char="•"/>
              <a:defRPr/>
            </a:pPr>
            <a:r>
              <a:rPr lang="en-US" dirty="0"/>
              <a:t>Discuss how situation monitoring affects team processes and </a:t>
            </a:r>
            <a:r>
              <a:rPr lang="en-US" dirty="0" smtClean="0"/>
              <a:t>outcomes</a:t>
            </a:r>
            <a:endParaRPr lang="en-US" dirty="0"/>
          </a:p>
          <a:p>
            <a:pPr marL="342900" indent="-342900" defTabSz="914400">
              <a:buFont typeface="Arial" panose="020B0604020202020204" pitchFamily="34" charset="0"/>
              <a:buChar char="•"/>
              <a:defRPr/>
            </a:pPr>
            <a:r>
              <a:rPr lang="en-US" dirty="0"/>
              <a:t>List components of the STEP </a:t>
            </a:r>
            <a:r>
              <a:rPr lang="en-US" dirty="0" smtClean="0"/>
              <a:t>mnemonic</a:t>
            </a:r>
            <a:endParaRPr lang="en-US" dirty="0"/>
          </a:p>
          <a:p>
            <a:pPr marL="342900" indent="-342900" defTabSz="914400">
              <a:buFont typeface="Arial" panose="020B0604020202020204" pitchFamily="34" charset="0"/>
              <a:buChar char="•"/>
              <a:defRPr/>
            </a:pPr>
            <a:r>
              <a:rPr lang="en-US" dirty="0"/>
              <a:t>Explain situation awareness and </a:t>
            </a:r>
            <a:r>
              <a:rPr lang="en-US" dirty="0" smtClean="0"/>
              <a:t>identify undermining conditions</a:t>
            </a:r>
            <a:endParaRPr lang="en-US" dirty="0"/>
          </a:p>
          <a:p>
            <a:pPr marL="342900" indent="-342900" defTabSz="914400">
              <a:buFont typeface="Arial" panose="020B0604020202020204" pitchFamily="34" charset="0"/>
              <a:buChar char="•"/>
              <a:defRPr/>
            </a:pPr>
            <a:r>
              <a:rPr lang="en-US" dirty="0"/>
              <a:t>Define a shared mental model and how it is cultivated within a </a:t>
            </a:r>
            <a:r>
              <a:rPr lang="en-US" dirty="0" smtClean="0"/>
              <a:t>team</a:t>
            </a:r>
            <a:endParaRPr lang="en-US" dirty="0"/>
          </a:p>
        </p:txBody>
      </p:sp>
      <p:pic>
        <p:nvPicPr>
          <p:cNvPr id="4" name="Picture 2" descr="Image of medical team mak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717904" y="1414719"/>
            <a:ext cx="3695451" cy="2461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013845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987924" y="597071"/>
            <a:ext cx="4114801" cy="417556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5 Conclusion</a:t>
            </a:r>
            <a:endParaRPr lang="en-US" dirty="0"/>
          </a:p>
        </p:txBody>
      </p:sp>
      <p:sp>
        <p:nvSpPr>
          <p:cNvPr id="3" name="Text Placeholder 2"/>
          <p:cNvSpPr>
            <a:spLocks noGrp="1"/>
          </p:cNvSpPr>
          <p:nvPr>
            <p:ph type="body" sz="quarter" idx="10"/>
            <p:custDataLst>
              <p:tags r:id="rId3"/>
            </p:custDataLst>
          </p:nvPr>
        </p:nvSpPr>
        <p:spPr>
          <a:xfrm>
            <a:off x="182879" y="768095"/>
            <a:ext cx="5023822" cy="4023360"/>
          </a:xfrm>
        </p:spPr>
        <p:txBody>
          <a:bodyPr/>
          <a:lstStyle/>
          <a:p>
            <a:pPr marL="0" indent="0">
              <a:spcAft>
                <a:spcPts val="1800"/>
              </a:spcAft>
              <a:buNone/>
            </a:pPr>
            <a:r>
              <a:rPr lang="en-US" dirty="0"/>
              <a:t>This concludes Module </a:t>
            </a:r>
            <a:r>
              <a:rPr lang="en-US" dirty="0" smtClean="0"/>
              <a:t>5 </a:t>
            </a:r>
            <a:r>
              <a:rPr lang="en-US" dirty="0"/>
              <a:t>of the TeamSTEPPS </a:t>
            </a:r>
            <a:r>
              <a:rPr lang="en-US" dirty="0" smtClean="0"/>
              <a:t>Online </a:t>
            </a:r>
            <a:r>
              <a:rPr lang="en-US" dirty="0"/>
              <a:t>Master Trainer </a:t>
            </a:r>
            <a:r>
              <a:rPr lang="en-US" dirty="0" smtClean="0"/>
              <a:t>Course</a:t>
            </a:r>
            <a:endParaRPr lang="en-US" dirty="0"/>
          </a:p>
          <a:p>
            <a:pPr>
              <a:spcAft>
                <a:spcPts val="3600"/>
              </a:spcAft>
            </a:pPr>
            <a:r>
              <a:rPr lang="en-US" dirty="0" smtClean="0"/>
              <a:t>Go to </a:t>
            </a:r>
            <a:r>
              <a:rPr lang="en-US" dirty="0" smtClean="0">
                <a:hlinkClick r:id="rId9"/>
              </a:rPr>
              <a:t>Module 6</a:t>
            </a:r>
            <a:endParaRPr lang="en-US" dirty="0"/>
          </a:p>
        </p:txBody>
      </p:sp>
      <p:sp>
        <p:nvSpPr>
          <p:cNvPr id="5" name="TextBox 4"/>
          <p:cNvSpPr txBox="1"/>
          <p:nvPr>
            <p:custDataLst>
              <p:tags r:id="rId4"/>
            </p:custDataLst>
          </p:nvPr>
        </p:nvSpPr>
        <p:spPr>
          <a:xfrm>
            <a:off x="7641674" y="1659834"/>
            <a:ext cx="884583" cy="215444"/>
          </a:xfrm>
          <a:prstGeom prst="rect">
            <a:avLst/>
          </a:prstGeom>
          <a:solidFill>
            <a:srgbClr val="EEF9FC"/>
          </a:solidFill>
        </p:spPr>
        <p:txBody>
          <a:bodyPr wrap="square" lIns="0" tIns="0" rIns="0" bIns="0" rtlCol="0">
            <a:spAutoFit/>
          </a:bodyPr>
          <a:lstStyle/>
          <a:p>
            <a:pPr algn="ctr"/>
            <a:r>
              <a:rPr lang="en-US" sz="1400" dirty="0" smtClean="0"/>
              <a:t>Module 5</a:t>
            </a:r>
            <a:endParaRPr lang="en-US" sz="1400" dirty="0"/>
          </a:p>
        </p:txBody>
      </p:sp>
      <p:sp>
        <p:nvSpPr>
          <p:cNvPr id="6" name="TextBox 5"/>
          <p:cNvSpPr txBox="1"/>
          <p:nvPr>
            <p:custDataLst>
              <p:tags r:id="rId5"/>
            </p:custDataLst>
          </p:nvPr>
        </p:nvSpPr>
        <p:spPr>
          <a:xfrm>
            <a:off x="7505840" y="2869192"/>
            <a:ext cx="777240" cy="215444"/>
          </a:xfrm>
          <a:prstGeom prst="rect">
            <a:avLst/>
          </a:prstGeom>
          <a:solidFill>
            <a:srgbClr val="EEF9FC"/>
          </a:solidFill>
        </p:spPr>
        <p:txBody>
          <a:bodyPr wrap="square" lIns="0" tIns="0" rIns="0" bIns="0" rtlCol="0">
            <a:spAutoFit/>
          </a:bodyPr>
          <a:lstStyle/>
          <a:p>
            <a:pPr algn="ctr"/>
            <a:r>
              <a:rPr lang="en-US" sz="1400" dirty="0" smtClean="0"/>
              <a:t>Module 6</a:t>
            </a:r>
            <a:endParaRPr lang="en-US" sz="1400" dirty="0"/>
          </a:p>
        </p:txBody>
      </p:sp>
    </p:spTree>
    <p:custDataLst>
      <p:tags r:id="rId1"/>
    </p:custDataLst>
    <p:extLst>
      <p:ext uri="{BB962C8B-B14F-4D97-AF65-F5344CB8AC3E}">
        <p14:creationId xmlns:p14="http://schemas.microsoft.com/office/powerpoint/2010/main" val="3069341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2: </a:t>
            </a:r>
            <a:r>
              <a:rPr lang="en-US" dirty="0"/>
              <a:t>Teamwork Exercise </a:t>
            </a:r>
            <a:r>
              <a:rPr lang="en-US" dirty="0" smtClean="0"/>
              <a:t>#2</a:t>
            </a:r>
            <a:endParaRPr lang="en-US" dirty="0"/>
          </a:p>
        </p:txBody>
      </p:sp>
      <p:sp>
        <p:nvSpPr>
          <p:cNvPr id="3" name="Text Placeholder 2"/>
          <p:cNvSpPr>
            <a:spLocks noGrp="1"/>
          </p:cNvSpPr>
          <p:nvPr>
            <p:ph type="body" sz="quarter" idx="10"/>
            <p:custDataLst>
              <p:tags r:id="rId3"/>
            </p:custDataLst>
          </p:nvPr>
        </p:nvSpPr>
        <p:spPr/>
        <p:txBody>
          <a:bodyPr/>
          <a:lstStyle/>
          <a:p>
            <a:r>
              <a:rPr lang="en-US" dirty="0"/>
              <a:t>Remember the paper chain teamwork exercise from Module 1?  </a:t>
            </a:r>
          </a:p>
          <a:p>
            <a:r>
              <a:rPr lang="en-US" dirty="0"/>
              <a:t>When you are </a:t>
            </a:r>
            <a:r>
              <a:rPr lang="en-US" dirty="0" smtClean="0"/>
              <a:t>teaching slide 2, you will ask </a:t>
            </a:r>
            <a:r>
              <a:rPr lang="en-US" dirty="0"/>
              <a:t>the learners to get back into their teams, and </a:t>
            </a:r>
            <a:r>
              <a:rPr lang="en-US" u="sng" dirty="0"/>
              <a:t>this time identify a team </a:t>
            </a:r>
            <a:r>
              <a:rPr lang="en-US" u="sng" dirty="0" smtClean="0"/>
              <a:t>leader</a:t>
            </a:r>
          </a:p>
          <a:p>
            <a:r>
              <a:rPr lang="en-US" dirty="0"/>
              <a:t>Please proceed to the next slide to watch a video to observe how this activity works in the classroom</a:t>
            </a:r>
            <a:endParaRPr lang="en-US" u="sng" dirty="0"/>
          </a:p>
        </p:txBody>
      </p:sp>
      <p:pic>
        <p:nvPicPr>
          <p:cNvPr id="4" name="Picture 3" descr="Classroom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391569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Watch an Example of </a:t>
            </a:r>
            <a:r>
              <a:rPr lang="en-US" dirty="0" smtClean="0"/>
              <a:t>Teamwork Exercise #2</a:t>
            </a:r>
            <a:endParaRPr lang="en-US" dirty="0"/>
          </a:p>
        </p:txBody>
      </p:sp>
      <p:sp>
        <p:nvSpPr>
          <p:cNvPr id="5" name="TextBox 4"/>
          <p:cNvSpPr txBox="1"/>
          <p:nvPr/>
        </p:nvSpPr>
        <p:spPr>
          <a:xfrm>
            <a:off x="1417320" y="4389120"/>
            <a:ext cx="6309360" cy="338554"/>
          </a:xfrm>
          <a:prstGeom prst="rect">
            <a:avLst/>
          </a:prstGeom>
          <a:solidFill>
            <a:srgbClr val="31859C"/>
          </a:solidFill>
        </p:spPr>
        <p:txBody>
          <a:bodyPr wrap="square" rtlCol="0">
            <a:spAutoFit/>
          </a:bodyPr>
          <a:lstStyle/>
          <a:p>
            <a:pPr algn="ctr"/>
            <a:r>
              <a:rPr lang="en-US" sz="1600" dirty="0">
                <a:solidFill>
                  <a:schemeClr val="bg1"/>
                </a:solidFill>
              </a:rPr>
              <a:t>Select</a:t>
            </a:r>
            <a:r>
              <a:rPr lang="en-US" sz="1600" dirty="0"/>
              <a:t> </a:t>
            </a:r>
            <a:r>
              <a:rPr lang="en-US" sz="1600" dirty="0">
                <a:solidFill>
                  <a:schemeClr val="bg1"/>
                </a:solidFill>
              </a:rPr>
              <a:t>the image to launch a web browser where you can watch the video</a:t>
            </a:r>
            <a:endParaRPr lang="en-US" sz="1600" dirty="0">
              <a:solidFill>
                <a:schemeClr val="bg1"/>
              </a:solidFill>
            </a:endParaRPr>
          </a:p>
        </p:txBody>
      </p:sp>
      <p:sp>
        <p:nvSpPr>
          <p:cNvPr id="6" name="Rounded Rectangle 5">
            <a:hlinkClick r:id="rId6"/>
          </p:cNvPr>
          <p:cNvSpPr>
            <a:spLocks/>
          </p:cNvSpPr>
          <p:nvPr>
            <p:custDataLst>
              <p:tags r:id="rId3"/>
            </p:custDataLst>
          </p:nvPr>
        </p:nvSpPr>
        <p:spPr>
          <a:xfrm>
            <a:off x="1463040" y="731520"/>
            <a:ext cx="6217920" cy="3487291"/>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endParaRPr lang="en-US" sz="1400" b="1" dirty="0"/>
          </a:p>
        </p:txBody>
      </p:sp>
      <p:pic>
        <p:nvPicPr>
          <p:cNvPr id="4" name="Picture 3">
            <a:hlinkClick r:id="rId7"/>
          </p:cNvPr>
          <p:cNvPicPr>
            <a:picLocks noChangeAspect="1"/>
          </p:cNvPicPr>
          <p:nvPr/>
        </p:nvPicPr>
        <p:blipFill rotWithShape="1">
          <a:blip r:embed="rId8"/>
          <a:srcRect l="3121" t="3436" r="2869"/>
          <a:stretch/>
        </p:blipFill>
        <p:spPr>
          <a:xfrm>
            <a:off x="1692234" y="914400"/>
            <a:ext cx="5759532" cy="3204508"/>
          </a:xfrm>
          <a:prstGeom prst="rect">
            <a:avLst/>
          </a:prstGeom>
        </p:spPr>
      </p:pic>
    </p:spTree>
    <p:custDataLst>
      <p:tags r:id="rId1"/>
    </p:custDataLst>
    <p:extLst>
      <p:ext uri="{BB962C8B-B14F-4D97-AF65-F5344CB8AC3E}">
        <p14:creationId xmlns:p14="http://schemas.microsoft.com/office/powerpoint/2010/main" val="4081706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2: Debriefing Teamwork </a:t>
            </a:r>
            <a:r>
              <a:rPr lang="en-US" dirty="0"/>
              <a:t>Exercise </a:t>
            </a:r>
            <a:r>
              <a:rPr lang="en-US" dirty="0" smtClean="0"/>
              <a:t>#2</a:t>
            </a:r>
            <a:endParaRPr lang="en-US" dirty="0"/>
          </a:p>
        </p:txBody>
      </p:sp>
      <p:sp>
        <p:nvSpPr>
          <p:cNvPr id="3" name="Text Placeholder 2"/>
          <p:cNvSpPr>
            <a:spLocks noGrp="1"/>
          </p:cNvSpPr>
          <p:nvPr>
            <p:ph type="body" sz="quarter" idx="10"/>
            <p:custDataLst>
              <p:tags r:id="rId3"/>
            </p:custDataLst>
          </p:nvPr>
        </p:nvSpPr>
        <p:spPr>
          <a:xfrm>
            <a:off x="182879" y="768095"/>
            <a:ext cx="8672363" cy="4023360"/>
          </a:xfrm>
        </p:spPr>
        <p:txBody>
          <a:bodyPr>
            <a:normAutofit fontScale="92500" lnSpcReduction="20000"/>
          </a:bodyPr>
          <a:lstStyle/>
          <a:p>
            <a:r>
              <a:rPr lang="en-US" dirty="0" smtClean="0"/>
              <a:t>Think </a:t>
            </a:r>
            <a:r>
              <a:rPr lang="en-US" dirty="0"/>
              <a:t>about </a:t>
            </a:r>
            <a:r>
              <a:rPr lang="en-US" dirty="0" smtClean="0"/>
              <a:t>and answer the </a:t>
            </a:r>
            <a:r>
              <a:rPr lang="en-US" dirty="0"/>
              <a:t>following</a:t>
            </a:r>
            <a:r>
              <a:rPr lang="en-US" dirty="0" smtClean="0"/>
              <a:t>:</a:t>
            </a:r>
            <a:endParaRPr lang="en-US" dirty="0"/>
          </a:p>
          <a:p>
            <a:pPr lvl="1"/>
            <a:r>
              <a:rPr lang="en-US" dirty="0"/>
              <a:t>What did the leader do before the exercise began</a:t>
            </a:r>
            <a:r>
              <a:rPr lang="en-US" dirty="0" smtClean="0"/>
              <a:t>?</a:t>
            </a:r>
            <a:endParaRPr lang="en-US" dirty="0"/>
          </a:p>
          <a:p>
            <a:pPr lvl="1"/>
            <a:r>
              <a:rPr lang="en-US" dirty="0"/>
              <a:t>Did it appear there was a clear plan? </a:t>
            </a:r>
            <a:endParaRPr lang="en-US" dirty="0" smtClean="0"/>
          </a:p>
          <a:p>
            <a:pPr lvl="1"/>
            <a:r>
              <a:rPr lang="en-US" dirty="0" smtClean="0"/>
              <a:t>Did </a:t>
            </a:r>
            <a:r>
              <a:rPr lang="en-US" dirty="0"/>
              <a:t>it appear team members had a clear understanding of their roles and </a:t>
            </a:r>
            <a:r>
              <a:rPr lang="en-US" dirty="0" smtClean="0"/>
              <a:t>responsibilities</a:t>
            </a:r>
            <a:r>
              <a:rPr lang="en-US" dirty="0"/>
              <a:t>? </a:t>
            </a:r>
            <a:endParaRPr lang="en-US" dirty="0" smtClean="0"/>
          </a:p>
          <a:p>
            <a:pPr lvl="1"/>
            <a:r>
              <a:rPr lang="en-US" dirty="0" smtClean="0"/>
              <a:t>Did </a:t>
            </a:r>
            <a:r>
              <a:rPr lang="en-US" dirty="0"/>
              <a:t>i</a:t>
            </a:r>
            <a:r>
              <a:rPr lang="en-US" dirty="0" smtClean="0"/>
              <a:t>t </a:t>
            </a:r>
            <a:r>
              <a:rPr lang="en-US" dirty="0"/>
              <a:t>appear that team members knew the roles and responsibilities of others on </a:t>
            </a:r>
            <a:r>
              <a:rPr lang="en-US" dirty="0" smtClean="0"/>
              <a:t>their </a:t>
            </a:r>
            <a:r>
              <a:rPr lang="en-US" dirty="0"/>
              <a:t>team? </a:t>
            </a:r>
            <a:endParaRPr lang="en-US" dirty="0" smtClean="0"/>
          </a:p>
          <a:p>
            <a:pPr lvl="1"/>
            <a:r>
              <a:rPr lang="en-US" dirty="0" smtClean="0"/>
              <a:t>Did </a:t>
            </a:r>
            <a:r>
              <a:rPr lang="en-US" dirty="0"/>
              <a:t>you notice roles changing during the exercise</a:t>
            </a:r>
            <a:r>
              <a:rPr lang="en-US" dirty="0" smtClean="0"/>
              <a:t>?</a:t>
            </a:r>
            <a:endParaRPr lang="en-US" dirty="0"/>
          </a:p>
          <a:p>
            <a:pPr lvl="1"/>
            <a:r>
              <a:rPr lang="en-US" dirty="0"/>
              <a:t>What types of communication techniques were used</a:t>
            </a:r>
            <a:r>
              <a:rPr lang="en-US" dirty="0" smtClean="0"/>
              <a:t>?</a:t>
            </a:r>
            <a:endParaRPr lang="en-US" dirty="0"/>
          </a:p>
          <a:p>
            <a:pPr lvl="1"/>
            <a:r>
              <a:rPr lang="en-US" dirty="0" smtClean="0"/>
              <a:t>What </a:t>
            </a:r>
            <a:r>
              <a:rPr lang="en-US" dirty="0"/>
              <a:t>were team members monitoring throughout the task</a:t>
            </a:r>
            <a:r>
              <a:rPr lang="en-US" dirty="0" smtClean="0"/>
              <a:t>?</a:t>
            </a:r>
            <a:endParaRPr lang="en-US" dirty="0"/>
          </a:p>
          <a:p>
            <a:pPr lvl="1"/>
            <a:r>
              <a:rPr lang="en-US" dirty="0"/>
              <a:t>If you were a member of this team, what would you do </a:t>
            </a:r>
            <a:r>
              <a:rPr lang="en-US" dirty="0" smtClean="0"/>
              <a:t>differently?</a:t>
            </a:r>
            <a:endParaRPr lang="en-US" dirty="0"/>
          </a:p>
        </p:txBody>
      </p:sp>
    </p:spTree>
    <p:custDataLst>
      <p:tags r:id="rId1"/>
    </p:custDataLst>
    <p:extLst>
      <p:ext uri="{BB962C8B-B14F-4D97-AF65-F5344CB8AC3E}">
        <p14:creationId xmlns:p14="http://schemas.microsoft.com/office/powerpoint/2010/main" val="2645349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2: Facilitating the Exercise</a:t>
            </a:r>
            <a:endParaRPr lang="en-US" dirty="0"/>
          </a:p>
        </p:txBody>
      </p:sp>
      <p:sp>
        <p:nvSpPr>
          <p:cNvPr id="3" name="Text Placeholder 2"/>
          <p:cNvSpPr>
            <a:spLocks noGrp="1"/>
          </p:cNvSpPr>
          <p:nvPr>
            <p:ph type="body" sz="quarter" idx="10"/>
            <p:custDataLst>
              <p:tags r:id="rId3"/>
            </p:custDataLst>
          </p:nvPr>
        </p:nvSpPr>
        <p:spPr/>
        <p:txBody>
          <a:bodyPr/>
          <a:lstStyle/>
          <a:p>
            <a:r>
              <a:rPr lang="en-US" dirty="0"/>
              <a:t>Refer to pages 5 and 6 in the </a:t>
            </a:r>
            <a:r>
              <a:rPr lang="en-US" i="1" dirty="0"/>
              <a:t>Instructor Guide </a:t>
            </a:r>
            <a:r>
              <a:rPr lang="en-US" dirty="0"/>
              <a:t>for the instructions</a:t>
            </a:r>
          </a:p>
          <a:p>
            <a:r>
              <a:rPr lang="en-US" dirty="0" smtClean="0"/>
              <a:t>Privately provide the leaders with </a:t>
            </a:r>
            <a:r>
              <a:rPr lang="en-US" dirty="0"/>
              <a:t>the </a:t>
            </a:r>
            <a:r>
              <a:rPr lang="en-US" dirty="0" smtClean="0"/>
              <a:t>detailed instructions</a:t>
            </a:r>
          </a:p>
          <a:p>
            <a:r>
              <a:rPr lang="en-US" dirty="0" smtClean="0"/>
              <a:t>You </a:t>
            </a:r>
            <a:r>
              <a:rPr lang="en-US" dirty="0"/>
              <a:t>will let the teams know they have 30 seconds to </a:t>
            </a:r>
            <a:r>
              <a:rPr lang="en-US" dirty="0" smtClean="0"/>
              <a:t>brief</a:t>
            </a:r>
          </a:p>
          <a:p>
            <a:r>
              <a:rPr lang="en-US" dirty="0"/>
              <a:t>At the end of the 2 minutes, tell the teams to stop and identify the longest </a:t>
            </a:r>
            <a:r>
              <a:rPr lang="en-US" dirty="0" smtClean="0"/>
              <a:t>chain</a:t>
            </a:r>
          </a:p>
          <a:p>
            <a:r>
              <a:rPr lang="en-US" dirty="0" smtClean="0"/>
              <a:t>Conclude the exercise with a discussion of the questions</a:t>
            </a:r>
          </a:p>
          <a:p>
            <a:endParaRPr lang="en-US" dirty="0"/>
          </a:p>
        </p:txBody>
      </p:sp>
      <p:pic>
        <p:nvPicPr>
          <p:cNvPr id="4" name="Picture 3" descr="Classroom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342054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3: Objectives</a:t>
            </a:r>
            <a:endParaRPr lang="en-US" dirty="0"/>
          </a:p>
        </p:txBody>
      </p:sp>
      <p:sp>
        <p:nvSpPr>
          <p:cNvPr id="3" name="Text Placeholder 2"/>
          <p:cNvSpPr>
            <a:spLocks noGrp="1"/>
          </p:cNvSpPr>
          <p:nvPr>
            <p:ph type="body" sz="quarter" idx="10"/>
            <p:custDataLst>
              <p:tags r:id="rId3"/>
            </p:custDataLst>
          </p:nvPr>
        </p:nvSpPr>
        <p:spPr/>
        <p:txBody>
          <a:bodyPr/>
          <a:lstStyle/>
          <a:p>
            <a:r>
              <a:rPr lang="en-US" dirty="0"/>
              <a:t>Once you complete the exercise, you will use slide </a:t>
            </a:r>
            <a:r>
              <a:rPr lang="en-US" dirty="0" smtClean="0"/>
              <a:t>3 </a:t>
            </a:r>
            <a:r>
              <a:rPr lang="en-US" dirty="0"/>
              <a:t>to introduce the objectives for this </a:t>
            </a:r>
            <a:r>
              <a:rPr lang="en-US" dirty="0" smtClean="0"/>
              <a:t>module</a:t>
            </a:r>
            <a:endParaRPr lang="en-US" dirty="0"/>
          </a:p>
          <a:p>
            <a:r>
              <a:rPr lang="en-US" dirty="0"/>
              <a:t>See page 7 in the </a:t>
            </a:r>
            <a:r>
              <a:rPr lang="en-US" i="1" dirty="0"/>
              <a:t>Instructor Guide </a:t>
            </a:r>
            <a:r>
              <a:rPr lang="en-US" dirty="0"/>
              <a:t>for details on how to facilitate this slide</a:t>
            </a:r>
          </a:p>
          <a:p>
            <a:endParaRPr lang="en-US" dirty="0"/>
          </a:p>
        </p:txBody>
      </p:sp>
      <p:pic>
        <p:nvPicPr>
          <p:cNvPr id="4" name="Picture 3" descr="Classroom slide number 3"/>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724168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0PHOTO" val=""/>
  <p:tag name="MMPROD_0LOGO" val=""/>
  <p:tag name="MMPROD_38457PHOTO" val="iVBORw0KGgoAAAANSUhEUgAAAFcAAAB2CAIAAAAyWpioAAABCXRFWHRDb3B5cmlnaHQA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6/U/QAAAGJx0RVh0WE1MOmNvbS5hZG9iZS54bXAAPD94cGFja2V0IGJlZ2luPSLvu78iIGlkPSJXNU0wTXBDZWhpSHpyZVN6TlRjemtjOWQiPz4KPHg6eG1wbWV0YSB4bWxuczp4PSJhZG9iZTpuczptZXRhLyIgeDp4bXB0az0iWE1QIENvcmUgNS4xLjIiPgogICA8cmRmOlJERiB4bWxuczpyZGY9Imh0dHA6Ly93d3cudzMub3JnLzE5OTkvMDIvMjItcmRmLXN5bnRheC1ucyMiPgogICAgICA8cmRmOkRlc2NyaXB0aW9uIHJkZjphYm91dD0iIgogICAgICAgICAgICB4bWxuczp0aWZmPSJodHRwOi8vbnMuYWRvYmUuY29tL3RpZmYvMS4wLyI+CiAgICAgICAgIDx0aWZmOk1ha2U+RlVKSUZJTE08L3RpZmY6TWFrZT4KICAgICAgICAgPHRpZmY6TW9kZWw+RmluZVBpeCBTNVBybyAgPC90aWZmOk1vZGVsPgogICAgICAgICA8dGlmZjpPcmllbnRhdGlvbj4xPC90aWZmOk9yaWVudGF0aW9uPgogICAgICAgICA8dGlmZjpYUmVzb2x1dGlvbj43Mi8xPC90aWZmOlhSZXNvbHV0aW9uPgogICAgICAgICA8dGlmZjpZUmVzb2x1dGlvbj43Mi8xPC90aWZmOllSZXNvbHV0aW9uPgogICAgICAgICA8dGlmZjpSZXNvbHV0aW9uVW5pdD4yPC90aWZmOlJlc29sdXRpb25Vbml0PgogICAgICAgICA8dGlmZjpZQ2JDclBvc2l0aW9uaW5nPjI8L3RpZmY6WUNiQ3JQb3NpdGlvbmluZz4KICAgICAgPC9yZGY6RGVzY3JpcHRpb24+CiAgICAgIDxyZGY6RGVzY3JpcHRpb24gcmRmOmFib3V0PSIiCiAgICAgICAgICAgIHhtbG5zOnhtcD0iaHR0cDovL25zLmFkb2JlLmNvbS94YXAvMS4wLyI+CiAgICAgICAgIDx4bXA6Q3JlYXRvclRvb2w+RGlnaXRhbCBDYW1lcmEgRmluZVBpeCBTNVBybyAgIFZlcjEuMTI8L3htcDpDcmVhdG9yVG9vbD4KICAgICAgICAgPHhtcDpNb2RpZnlEYXRlPjIwMTItMDYtMDZUMTU6NDY6NDAtMDQ6MDA8L3htcDpNb2RpZnlEYXRlPgogICAgICAgICA8eG1wOkNyZWF0ZURhdGU+MjAxMi0wNi0wNlQxNTo0Njo0MC0wNDowMDwveG1wOkNyZWF0ZURhdGU+CiAgICAgIDwvcmRmOkRlc2NyaXB0aW9uPgogICAgICA8cmRmOkRlc2NyaXB0aW9uIHJkZjphYm91dD0iIgogICAgICAgICAgICB4bWxuczpkYz0iaHR0cDovL3B1cmwub3JnL2RjL2VsZW1lbnRzLzEuMS8iPgogICAgICAgICA8ZGM6cmlnaHRzPgogICAgICAgICAgICA8cmRmOkFsdD4KICAgICAgICAgICAgICAgPHJkZjpsaSB4bWw6bGFuZz0ieC1kZWZhdWx0Ij4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8L3JkZjpsaT4KICAgICAgICAgICAgPC9yZGY6QWx0PgogICAgICAgICA8L2RjOnJpZ2h0cz4KICAgICAgPC9yZGY6RGVzY3JpcHRpb24+CiAgICAgIDxyZGY6RGVzY3JpcHRpb24gcmRmOmFib3V0PSIiCiAgICAgICAgICAgIHhtbG5zOmV4aWY9Imh0dHA6Ly9ucy5hZG9iZS5jb20vZXhpZi8xLjAvIj4KICAgICAgICAgPGV4aWY6RXhwb3N1cmVUaW1lPjEwLzEwMDA8L2V4aWY6RXhwb3N1cmVUaW1lPgogICAgICAgICA8ZXhpZjpGTnVtYmVyPjExMDAvMTAwPC9leGlmOkZOdW1iZXI+CiAgICAgICAgIDxleGlmOkV4cG9zdXJlUHJvZ3JhbT4xPC9leGlmOkV4cG9zdXJlUHJvZ3JhbT4KICAgICAgICAgPGV4aWY6SVNPU3BlZWRSYXRpbmdzPjEwMDwvZXhpZjpJU09TcGVlZFJhdGluZ3M+CiAgICAgICAgIDxleGlmOkV4aWZWZXJzaW9uPjAyMjE8L2V4aWY6RXhpZlZlcnNpb24+CiAgICAgICAgIDxleGlmOkRhdGVUaW1lT3JpZ2luYWw+MjAxMi0wNi0wNlQxNTo0Njo0MC0wNDowMDwvZXhpZjpEYXRlVGltZU9yaWdpbmFsPgogICAgICAgICA8ZXhpZjpDb21wb25lbnRzQ29uZmlndXJhdGlvbj4KICAgICAgICAgICAgPHJkZjpTZXE+CiAgICAgICAgICAgICAgIDxyZGY6bGk+MTwvcmRmOmxpPgogICAgICAgICAgICAgICA8cmRmOmxpPjI8L3JkZjpsaT4KICAgICAgICAgICAgICAgPHJkZjpsaT4zPC9yZGY6bGk+CiAgICAgICAgICAgICAgIDxyZGY6bGk+MDwvcmRmOmxpPgogICAgICAgICAgICA8L3JkZjpTZXE+CiAgICAgICAgIDwvZXhpZjpDb21wb25lbnRzQ29uZmlndXJhdGlvbj4KICAgICAgICAgPGV4aWY6Q29tcHJlc3NlZEJpdHNQZXJQaXhlbD40MC8xMDwvZXhpZjpDb21wcmVzc2VkQml0c1BlclBpeGVsPgogICAgICAgICA8ZXhpZjpTaHV0dGVyU3BlZWRWYWx1ZT42NjYvMTAwPC9leGlmOlNodXR0ZXJTcGVlZFZhbHVlPgogICAgICAgICA8ZXhpZjpBcGVydHVyZVZhbHVlPjcwMC8xMDA8L2V4aWY6QXBlcnR1cmVWYWx1ZT4KICAgICAgICAgPGV4aWY6QnJpZ2h0bmVzc1ZhbHVlPjE2Ni8xMDA8L2V4aWY6QnJpZ2h0bmVzc1ZhbHVlPgogICAgICAgICA8ZXhpZjpFeHBvc3VyZUJpYXNWYWx1ZT4wLzEwMDwvZXhpZjpFeHBvc3VyZUJpYXNWYWx1ZT4KICAgICAgICAgPGV4aWY6TWF4QXBlcnR1cmVWYWx1ZT41MDAvMTAwPC9leGlmOk1heEFwZXJ0dXJlVmFsdWU+CiAgICAgICAgIDxleGlmOk1ldGVyaW5nTW9kZT4zPC9leGlmOk1ldGVyaW5nTW9kZT4KICAgICAgICAgPGV4aWY6TGlnaHRTb3VyY2U+MDwvZXhpZjpMaWdodFNvdXJjZT4KICAgICAgICAgPGV4aWY6Rmxhc2ggcmRmOnBhcnNlVHlwZT0iUmVzb3VyY2UiPgogICAgICAgICAgICA8ZXhpZjpGaXJlZD5GYWxzZTwvZXhpZjpGaXJlZD4KICAgICAgICAgICAgPGV4aWY6UmV0dXJuPjA8L2V4aWY6UmV0dXJuPgogICAgICAgICAgICA8ZXhpZjpNb2RlPjI8L2V4aWY6TW9kZT4KICAgICAgICAgICAgPGV4aWY6RnVuY3Rpb24+RmFsc2U8L2V4aWY6RnVuY3Rpb24+CiAgICAgICAgICAgIDxleGlmOlJlZEV5ZU1vZGU+RmFsc2U8L2V4aWY6UmVkRXllTW9kZT4KICAgICAgICAgPC9leGlmOkZsYXNoPgogICAgICAgICA8ZXhpZjpGb2NhbExlbmd0aD44NTAwLzEwMDwvZXhpZjpGb2NhbExlbmd0aD4KICAgICAgICAgPGV4aWY6Rmxhc2hwaXhWZXJzaW9uPjAxMDA8L2V4aWY6Rmxhc2hwaXhWZXJzaW9uPgogICAgICAgICA8ZXhpZjpDb2xvclNwYWNlPjE8L2V4aWY6Q29sb3JTcGFjZT4KICAgICAgICAgPGV4aWY6UGl4ZWxYRGltZW5zaW9uPjMwMjQ8L2V4aWY6UGl4ZWxYRGltZW5zaW9uPgogICAgICAgICA8ZXhpZjpQaXhlbFlEaW1lbnNpb24+MjAxNjwvZXhpZjpQaXhlbFlEaW1lbnNpb24+CiAgICAgICAgIDxleGlmOkZvY2FsUGxhbmVYUmVzb2x1dGlvbj4xMzIyLzE8L2V4aWY6Rm9jYWxQbGFuZVhSZXNvbHV0aW9uPgogICAgICAgICA8ZXhpZjpGb2NhbFBsYW5lWVJlc29sdXRpb24+MTMyMi8xPC9leGlmOkZvY2FsUGxhbmVZUmVzb2x1dGlvbj4KICAgICAgICAgPGV4aWY6Rm9jYWxQbGFuZVJlc29sdXRpb25Vbml0PjM8L2V4aWY6Rm9jYWxQbGFuZVJlc29sdXRpb25Vbml0PgogICAgICAgICA8ZXhpZjpTZW5zaW5nTWV0aG9kPjI8L2V4aWY6U2Vuc2luZ01ldGhvZD4KICAgICAgICAgPGV4aWY6RmlsZVNvdXJjZT4zPC9leGlmOkZpbGVTb3VyY2U+CiAgICAgICAgIDxleGlmOlNjZW5lVHlwZT4xPC9leGlmOlNjZW5lVHlwZT4KICAgICAgICAgPGV4aWY6Q3VzdG9tUmVuZGVyZWQ+MDwvZXhpZjpDdXN0b21SZW5kZXJlZD4KICAgICAgICAgPGV4aWY6RXhwb3N1cmVNb2RlPjE8L2V4aWY6RXhwb3N1cmVNb2RlPgogICAgICAgICA8ZXhpZjpXaGl0ZUJhbGFuY2U+MTwvZXhpZjpXaGl0ZUJhbGFuY2U+CiAgICAgICAgIDxleGlmOkZvY2FsTGVuZ3RoSW4zNW1tRmlsbT4xMjg8L2V4aWY6Rm9jYWxMZW5ndGhJbjM1bW1GaWxtPgogICAgICAgICA8ZXhpZjpTY2VuZUNhcHR1cmVUeXBlPjA8L2V4aWY6U2NlbmVDYXB0dXJlVHlwZT4KICAgICAgICAgPGV4aWY6Q29udHJhc3Q+MTwvZXhpZjpDb250cmFzdD4KICAgICAgICAgPGV4aWY6U2F0dXJhdGlvbj4wPC9leGlmOlNhdHVyYXRpb24+CiAgICAgICAgIDxleGlmOlNoYXJwbmVzcz4yPC9leGlmOlNoYXJwbmVzcz4KICAgICAgICAgPGV4aWY6U3ViamVjdERpc3RhbmNlUmFuZ2U+MDwvZXhpZjpTdWJqZWN0RGlzdGFuY2VSYW5nZT4KICAgICAgICAgPGV4aWY6R1BTVmVyc2lvbklEPjIuMi4wLjA8L2V4aWY6R1BTVmVyc2lvbklEPgogICAgICA8L3JkZjpEZXNjcmlwdGlvbj4KICAgPC9yZGY6UkRGPgo8L3g6eG1wbWV0YT4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Ao8P3hwYWNrZXQgZW5kPSJ3Ij8+yp4MlwAAAAd0SU1FB90MAxUtMzAmvdwAAAAJcEhZcwAACxIAAAsSAdLdfvwAAAAEZ0FNQQAAsY8L/GEFAABEgElEQVR42oW9Z5NlWXYdds/19t3n0laWr+7q6R7TYwmApEgJEUQoCIZAEhGEAIwocUiGvuuP6Iv0WV8VIZEMiEExYjAUAA6AxvTMtJk21a5cVprnzfX2aO1zn8usGul1dXfWy5v33bPP3muvtc8+J9lPf/m5JDFZkjiT8GIc/9L/xd+2r9Xbm78ycWXzYuLb2xdb/wTuwlbfZlfv9erXtRvhE/j1e/PrPyw+ZvswfP3hfPXIfPd5rv/s+m7q+t6suZ43hmg+jbGdG6x+ZPUe35qGXx3j7uetbynx+iW7ijvibpv/0hDEReIHcD1fD+bVr83A10PfedbVN/n6g+rmU9jOQ+zaU6VvY+D0z+4HNo+zvXJr0vV7/KX/vupJubgTk5mEB9n8def5GpPzuq4bE28elGy74wkrY20mmkls+xw7z8mkK99df0jz45snuuZS6sryfPX/VUww/vLANgNuQmf1Brs+D6sIYNtHUGT6DhcPI9U1o/jbMfd6+hvzNM/SWIfBhZrbyXIzkuby9SPvTP42KPjOd9k6MKXmQ9dG33le8Re1McDKzGSwHW95ZUBtDcklSXrJzTfxs7oBbljXzZVcFghU11VVi9mSmYgFtposjEVWpbqCY8i84sE4nI01x3PaPVnVxVAUzhTcrOTXPWUTobv+e+Wp1xBx1XXWvsB2g37nCzL61YtX87OZsBUovPpD8a/MpNU9Vo5GVsC7uiIzVao4K8oSQ2ay0ngphscQF3Wls9rhUVlHSZlU0xmvQq/bsR2n1sy8ruKSFZJa1aysG0RauaSIN/IIJq0iYjfE+atCdw1AAhd2Hn0NgCv3e8X4dof9KgM0z1AjCODEdVnyuoJjK1JF1ysql7VcllVFNjQV813QNTkmmamqgntXpcZqs4p5Ml9MLuWq0FmlZ2M9q1QW2LbJFK3WzZC5i1IrmZYWVV6KgG9iqAFZMY76WtT9eqDFjzRW2AZn83bN1y70a8Z53dk238LIqlLhpVan+C8wT1Zky1DxqiTMOS/KrJC0slJTXsLtFYHKeBM2QJzAM/U6y+fD6fnTskgVVmmmBlMG80nltRBKmso0NuuYtq+5ieIHTJ0zOS7WQ9+ZcLYTsbxeZ5FrqXOVEdk6U17Lbq+InSvm28Bs8wWFNHJhlWF+ZTh7Fus6cxzbVOAUJSJBkRHRAAVENcvLOs/DvFYSACV8pZYU3DGr4BHA0WwxXg4vi6rE3aS6UCxNM13GqzxN4yhOk0wxrY5ftFuVIc2qrOJKW5JaMbMQWtLGE9azs0GBlRlqgaL8GqBwkSkFTWoy9hUvuuI1uxwCF9frb5AZ8He5iJQqY2VWJkvb0oxayYaDos41y1R1XTE0WYHLI7Rt2MTQpSyLNbiGoi/yqlKsMi80VcHgw9loPrqACcoY99F937EtA3BYJMuKkKBO0/xZEC4O3V7b5cWQzR7ZWoc5NyKljXCT1pbYJIvNaFfgyKWruZ5e6toTNv7BV9Rpmyf4VfSVpSvGlKSqkJKlLOUaz3SeGi5T5bxIYsuy/e6xYRqKbmLCS2ChaiEE1KpAjlBUTU2TOJi4NfwgzblSRSlHVBSJwkp8SKlawI0yT+bjC2a4juM6qqKZFh4jT5NazeMI+GWpesmikZ4tS+d2bBwwZJNfz1/4ta/5Cu1VmlUm0u3aF1ZJZ00Sr5p0ZWO2NhGrSh4M9GLhaJVjyKblZEmkKsztdZDemGZk8PzziyJLFcORyeVr4T1SlqZZlimaJmVJGY8VzaqKUjfMWTA2dCVLy/7hod9y82Bs6rZhWrLIukUwY5plmUAaIHCV5JKktGQEUzwxFl+UHsvMfaZq0tWn37g2vxIyWx9R15TpJfNdzYEbW6y4V+M2uGMw8LIzUy5YpbrOHn2EJudpFhaVu39c5nW2mOZ5YjkOU9QyjTTbxXw3qIKgSoJwPpvjesCqqmrcaVumblleXZWt3p7X6fPyoIwDQ2W266qWSxQTicO0qpoyK5fjNE44zK07LAuUySOpb9VKW2byNVzbGU29Zmcr+o+RbHPEr8n8Oz8hrdPnmukpycwMv3JsTVadlu+BD0XLMRiA6Xct26uKDCP3On6VG1yWMQC902OCNCHsuGbPJ58vZ+OSK3Ga2rZd1Hx6fi4rErwEyMqzJJ2P/f0Dq98vw6Ui1QqvdcejmC0ykAxFM+xOO4/j2cWLOEEQ6Ror+PkH8u3vS7rDV7zzOuqvv2DboOdXc8Ra2Ky9fRtLK3UnRMcKLBSeO/FzS+dZFLu+BhgPg2WapobdKpI0HI+TcKEZJnlyHmOeNdszXM9y2wpIo+1Ho9Hjj99P0uzg5CYe33Idw/b7B5jaDPkEHEm1HcTRbDQuWrnrtbJgnqYLq641Ta/xNLpT5Gmdp7Kq+Z2upquz0UAqJBZe5M/fN+5+v0HKl2Fhyyf4Nr7Vay7Ad0j2NZ9qDNiEj6myTh1U2SRZzkyvrWlqEod4LIBTMJ2URRHNJm4Lzp8A9i23ZTiuoht2uwuPTpLM1vPTrx4FcZIU/MQwTKnWeNzpHDvejSSYLeeBXOcH+zdlt1NlCXKHrBnMdOLLZ3m0VFwfWbcKpiJjgFUkFWiPLPm9g8nFM6fVWi5Os4u2cfIWCcmXgeDlkUnriLhOhDaUexMU4r0mIvCPLRfl5WfL86ft47u645RVGYeLKEqAiGWW8Tzyey3TsmvKoUxzWprryaaLp708feztHRRppJt6lJWu5w9HC9fWjxxdL+at9m1QLJjs7Omz5eD0qNVSD48Ah3UFoMhZkZTLcZEF8C9Z1kzTiZZpkWdlVYVJCt2q4qamJen28Pl7WqvPvAPG8KN86wGvCHf6lvLDf/E/7krmhlW8pBbXuCBuBF6kjD8Pnr7fvfs1+HmRxuA7k+EgSXMkQrlO4RqyosfIfByZoa07LSJMmjk+fwY43z88ODs9zfJCVxiYEG55fNjudDqGBh4hW/u3iziQFDWZjW2VawZYk6FZvqobquNhSGkU4W5w6CpZKhQdcjS5VGVeIH4SIJHidXpIpfHlU6VzXCv6plSzHqa0rZCsNZ8sgp3vBMKWZ6xI1krxra4BW9DD8/njXzg3XjNcP8+SvCxn4yHJxBK5YVGUUlEpi8kMXtDqHVieD5c2dC0cn+FKREdVVZPpouW5hwf7T1+MDFO7eePI81wACk8WrEo0r83LcpErn3/6STI8y2YXdb6Af2ma3L51t/P6d5jRrkqpknWMz3Zt//hOrWiAZ9+3eVUkUdg7PvI7jrQ4k3DdlRGsJH7zzmq4mKsf/g//+uW8sBMLG2aweqnFMnv8jul3ju8+SINZnmdFlvAaBLCOg1DR7SIrMUWt/kGn1zdNDeSIUCOYZzmZAIKCy0pZM9/WJ/N4PJq9+c23bt27i+ldLkMTKU9lzIR/ZbbjPvrokzwKfM/R5Vo2dPDLOo1N1zP7x7xm0eC0Che8LjTNKGoWzyeOAaO4sszgC16nW1VlxmymmXztAL9OBKubed+ppG1LF3xdeFnHSMXmz+siPbj/PUVh4WKRpzG8MUmSxWwJpldWi97xLTy3XGUyK1XDAxym0RJxrBpWUVSSqmZZ3m63wbiR8MAO+odHqtuGmJjPzzQJJlOs9lHv8DjPi7uvf/3843eAsoqs2NBafrtWjXw+woO4h8eq7c6+eD9dDIvJGJZF6l2GkRqPdMPw3TZX5HbLCOJUMn32KvJ3xQo7lYWXkGNNyTfRopSxnE7tTr/l+4uzx0DscDHN8lzXMekqV7X9k9udtl+lS7XVcXr7RZ5LRWrZ7nwRioob8nCt01xluiqzutw/2DMtU3Nb4TJahIlj2WYUW7yUFMXx7e5eNzk6ef7ZZ7audStuRqHZ35M0O0/y9OxL02/7dx+efZLkSVJnCZWTTCdL48UM7HPa2jt0OjdsyYwxD2w1h9dzw9oyyh//9/+q+T7b5RTrZLIFVsEypOBcT0d2u18l4CpPx2enwTywvZYkq5bfvf36G55ap+Fc9XoWYrsoIQXdTgcUYHB62un14LSqwqEssiRRWRUFoe15fq/nes58PA5nU4gIz7HhRHrvZh6GaV5W0RyoNz57UcYL3bLBNRQAh+swWU3Hl5DeTqcXRlAtMT0/xJth4mOXk3GyXICq2v0bYW1JKw7Efl2JQfnjf/6vmkL5xhfYDmvaSgaJaVWihBdSmSZhOLl4Pnz+ZHB+aXmtouJ2q/PawwesyqNoaXWOFEUHUvIydVpellfB6ALcRtc1TJOuQUZpRHvLBBEH5Hd9z9L1aDIJgyicTy0kBbluHZxQaizzy/HCV+uKGWfPnpck2DWFuGOq4D6qmsLhi6Td78PQ88FZVeSAJMu2BIud5/ECMFGavZKr1ytGu2wYVvgj+MIuFuxcsY4L+p9cF7xI6nBUBNNgOlyOB5dnF5Wi16re3z/Y77cVwANi3/Y5KD5QCWJHUwBUyBpRsLT9HvjP7PxZkSem1wKJpplLl7iz47q6ps0n09liCYllGBie7phaVdfJbBCl1WAw7Zo1Vw1kogx8oSggPXkey5zUVwr1Hs26B4dcc+YXT8LheZ6FuINpe1T6BlN3+7ni8F8nl9a+8C9fWUO98lZd1jWYURmfP6rC5WI0HA3HhWKCyp/cvHl40Gt12+AFvJaR5ItkKdUFpgXzkC5n4AWKYcElp2en8/GlbmutTr+E/zAtCmaz5dLzPFVRZtP5fL4wbQNK0zZ0oIZue8vZdDI4CzOMM9hvm1Df88ksWsxSyFbD5JJcpQvkYLAl5KBWb19x9yDaAdTxcg42BRvhmaHdWOsQF/N6twq3kgQbdJRWa0c7KZE1ymtd2AdRlQHCYmzRYjGbThdx4fhgq3a/51Jgt/vhbBYMzhgvwJHSKHTb3TyYRlEsm614Nq+5PJ2NK6lmhhdkUhwB35Ytt10sXmRJXNlmloL+QXp2p6Ppng/8i4rp0G138vzzzz955NqGVNh7vQ709HIxPf/qcZ7ER3fvmq6LgTpeT1XU2cUTrjjd45NWrzt6/mR+cQoPNgw1vfhSNo8kGGJTF7+25sUl5Q/JF3bggL9cYRdlSEVTqzQdfhVMBkswZcvt9tq3To4Ojo+BgovBMJ7DCxa0cqBoIHAAP8Qq9OJytnj2+aegAfjg7p2vgQtkBXL7uCpSxktwsLLIdJ0lSboMorSgCTFUqeW34uXEtO1SUi/OLz/79BHirGWbulQaljVfRuF0nEUBUAJhCD+1HBfyKQmD8cU5r8q9k7uQlcF0pFK2NrjuS07v5WryBgOUP/rvfsQ2K1xrmXBtiU9Ibxl5MRs9iaMwrUFg6zce3j8+OYFlxi+eB7NLfJgJFZjncCLTUKApsqKEAw/Pnxkt12y1W/1DzWnHUZwnITye8Gx4gWGEUeq3LMaUMIzGk0WaFd2O3fLsAlhfJpLugpTCsS+GA/AvqlwjEZjmdLYEcwfoIPUCYqke0e7qpptFS0j36WjgOI7p95IoAk7j8RXvoGLaxgybRdnmHeWPfvgvXwEJV4UUCWok+XCWjJ4Gyzkz3O/94Ht7PfDcaja4zLLUbvcAcuFsUtSybetpmgFI5pOxpEAW+lBTNx+8CSUxny0ghHzPjZfLyXCE8RdpqJktx7V0Q5+MlxESnmro8AXbgHauSmCfDLgF6YZOHS9Cx3FZVStSWTJ5OFlA2qZhAAiEyACFtWxnGefwEdxwPh5UeQYuGy0XCs9BLkq9vYn8a6U3lW/9Yj3tLznNmjrxksv+3s379+/s73fnwxfzixdlWfZv3JJh/vOnBVf9np/TY0RZlrT6e7rt5EV1dPOe0/IxwrbfMnWA4kKWauSFCQRhgZsPo66tslqpIk6FGX0wzA57LUezLK9XpZVuu367IzNlPh0PpsvDtqPmhalp4OPTID7QtPHlJbR2Z79CZjg67H46Hi8vL7v9XrAILp4/B51Lw3PrcKw5N3Our3FxU1AVmvK//eGPXrX4Iu2UWcgSNQe0VaaU3Ll9y1CqNJzOzs+TNNs7uQVyMh9dZBUDRhbJfDGbIWpavZ5mWEle33ztzYMbt5M4mQ8HZZaqspSEcOaoLkroi5qBSXJdrcEn0iiYziKmavN56Fi662iQobbXLiupygnqQSQQcSDFhgr2xB3LmIepLOPH5XCxhO/gbViz1e6EYRwvAzwDAmo6GLAidrt92T8omLESidKO0iR0/ON/cTUKtkvz1+pVoM9WuYRwZlU2PH2epnHv6LDM89H5GSAKZKVMQP9mID8+GMTJLWa3O/vHINTgNi8ePz5/8hVC1XI9uA/YB2Q1VGBZlGJhDvIC6SVfLsKS6Z7fglTZO9irykp3fL9/uJyO6orjE5Gt5osISVupCkVRQD1hMktTEDLL2ZzuxWvDtGDK0YsXaRj6vU6SlhA1hqUa/VupbO/U5LeDVv7whz+S/n9fQBewptlzrQ7xtIMXL5iq7J/cQDoYnV9kUahSZY1NhsM0zdv7h4d3Huhex/E6GoK6qIanX3316DMMoNttg9UB5GSxhAc6STk/izmXbcfGyDkod16BXcJGhm277V5V1m6nhwyVhkuyl8yDIF5ECfKLY+huq1XLahwsXM9WdC2NoiyJMIuG7YJ0TUbjMoezKFColmPqvdu50rpWVN7whZfqMGsRur6Q06JjNKqCC67yy7MBEHv/4AZsfPHkcbacSLIuWVWMZ8uq3kH/5PXXMSrklGg20TW15TmT8Ri+4prASnkxnbb7B3UlmaahWl6clBnPFMuimppqmWbuqxLSBAY4GU76N+5hVieXZ+3DO6AY8Fw4zOGNo6+enC2KSF2Ghq50Ws6szEBUTUtXNCsLQmgWLy1VwEqrEwQLwzDwTRB5p8wkjbyFXe37YKJoIl1XnDtVlSZ18mQRvvi0ytP5aJSkqe17wXJ5/vRpPB8hyY8WEcB/EcR2u31055Yo33L4J2ZJVeUck7hAuopZXYPPQYyr4DrtHrJemSUwk6LqcA3Tdp1WB0nRQIpgJdgqnvX08WNcDNYKltm//YArCkin5xhIu0yzh4tsMpmXcQRDG06r4hrIdfv4WFJNYMf52UWaJBgjJKtpGcg1WVFTD0HzTy3GVq9GKu+WYF6KhMYeVT4+jSYXWRwGiwU0IhL75emL0Yunk/F8skhwzzDOdVqJ6gARp+MFMv3o4hJAKMtSiiBJEhAhPAJkWLIMkFDhqFG4BHFQxeKlTBrIwYAV1Sgr5riOVBXwlfngcjGfK6a3GJ6zOj9+/U3d9d2Wf+/OMSQZ4n8SZhgwft50fPARqCaIy87RCW5ntjrIxEtAdbDQ4QJMS2V3PaYdziSsIW/Hu6lF7bzoWxCKo+dptIwXc8ResAyePX0+ujhfLCMQaaaoGeXzErDnd3uz0RheMBmOrZYPmVymAS2fVCXnNQhlkWVFHMTzwXJ0EYfLYD5lVDxnUZzhwzXbQZqUFR3pIM+yLI4wvOn5KS5AnD9/9AEk1uGd17I0R3Z4+OZrdq9vdXrLJFsuFslyhmnvHhyUJY/mE+RjMK04inJgalZBfYG7IrO9aoRkBnnt+Ktui2t9UUhjPJpBtYJFZ2kCpHn29BRDjeOMVIqM7KWlaeFBUbR8zAPIYh4HEJ0YOshkkaVZGgPr4AiAdCQUigpcFwVpEMC5lrMxcG4xHs0mU14WMEEWB2UtQUpBKdiWsRicg5jYbgsA/eyzjw1T9Xp7SPCGod197UH/+OTg7uspV2fDwWI0gJCFrsuSdHZ5CtGpGGYM9MIkQUpBEM/PaD19O9lbmbltMdrozo1d6E9dQkqDmQttIY/Gk8uLAVNVWkQxFN/3RMZmgDow+vHlEJKX6rmQSuMLMD9gXhIsFBlcr0qTFNxWwr3SuCzIHEBZ5HlVLoEaUNZRONPVDJYan5+SfOZyHk7TYDZ8/jhYzrr7B2Al4Xzs+r7huIYiw0zBIkS4tff2a80aXw7COUJMMWwLihXkDdkbxCGNowJ0A+AyveRg0/zKiJtRypt+m+1/V6yKXhUeJ40UHV4KRclHownQq9VuG6aOkSMcZkHSbbuqaWHWkSkBHYhYpEBdk8EewvkICGDZACiTKkFJgu/UVZ2lKYIIA6ZcrUi2pSbzSRQkUKzdvQ4Ewmw0AGUGm3BsLZiMh6fPFE1r7x+dffkF1JfltZxOz7GRFPSnX3w1vbygtCYro8thuIx0PCIyt2aMp1C/M7gwOBsNC9wLn8hWgnFnsuEqDVau1vWbr+tVBb4uKd8y/HgRRaDFMZ7eMnQYR5EZPulyFtW89ryWwhh4YZkjZgtMNsZmWLYsy/B+au1gFXwVbGw5nSaYmThWVb0s4RZwLwgzpoGNZgE+dDoJVFbsn5zMxpMwDMgOSSxl4dkXj+bD8/3jQ4j55598VGWZ4/f6x7dbLbezfxiHMfIILzN42fnTZ0AiWQEwy/MlIg/inlbHqYEEpKcur0De2h6ytF2fWP0fRoDrigZEPHy1mI6SKFzMF5eDEYWFCp5KS8JJUV+Ml7ZtA60Bj0WeGhZQzIUrkhaE6EAUxHiyJI9jpChEBHAOOisMwiQIF7NFFmd5AhDMkhw5IQVe1Io9Pj9v+3a7v4dkjKcHmNbxsk6Xjz/+IF5Ob96/o+nq5ZMvphfPMM6DG8e2Y4lVv1RRFVMnWZWnMdOtGtk6gP4FzuZZXmBuSbhn6SYQrvrCzorFTueGaMCsy9nTTxPggmpACOdxAiankkvDOSB15wg3m4IQiVxJkgxuicEFUQJZSAtFcQLzjcczUB3QwYgW2VMEVw0fScAiguFglAbRYjwH5cO8jc5PwyC4fDEIpqNW28OPvDi7hD6vwc+rfHZx/uzRJ7yI7zx8DU49O38+PXvset79b3xLtjyIF910dAOZqlXES82woaMVVcVTJxh7hjDKWL5YTIYy27RprP2/rjeVeMa26nJVZiGS9ORX3W4nyjNZ0yWWYhaZvmw7elYUF4Mp8jyuw4yCH+V5EUYxwqeudSutnK4VhTHiMAgQNayzZ+i6AoApuaLVyiJYQk0tQthrqSpyqajBLEKSqyQFEfPsyZlp26CbcJ/TKD7ud0A3gnSZwYrB4v5bb+4dHwxOXwA8ELKQSQ++9c1H7yxhQdeG3IvgyKoTl7VMZTvLxuNl0K55CbiYhwtgjSSrV3pDgU3/7A//+auUA9kiC5HXX9RwaHhWlsEF0rJu+Q5idbGMz0ZLkDLfNREiGAkuwuTD9YCnkEhADcB1DNq4XMYppQ5VUxiSRV4gRyZkoAKZA2wWTyRXSMM5zwr4H0VJkicRjFLbhr6ch1CUOmZVuBJSCVDWhd7UdYi0YD4HyiIoWvtHl6fnYChIXnAKQFom6WcvzgsybeXYBvS1YbdKs+32T5B0r2nFV1iBr1uFwXOqJEhnF+B7oIDUdCRJ7babp9nlaDmLUnykaxm4FlkB1BzgKJUVHhdxSHauKoAfvsCww2UMmMBNFeIXAM2sSFPYydJUA8/HmAPeXFWWwhxNpe5HRamTWOE1ErJFeplgJqcFXi2MElFxqkA/K+IjOV6gD97eIRIn8hFSKTLlZB5MJ1MANmzuQ0oZRl2zUrFbh7eBlDvrDls19QpXwLtFHFXLQZEnsLdhqBFlYMSFnJccSY0Ehqzg8wA6ahD6rkt9g6yyVAXCMJpOeRQhX7ZajuJ3EvACgEKlUA8GxitLhmsddLv7e30q7YoF9ooWkUiERIgEiCykK7B/RWHEpmhRy7IsaOfFbDk8PWt32nlZpGEAf0zB6KLQarWtdm82HTstz3Bb6eUyp3IGQ1aYzZdt3yv0LBldZEloeNq2JXjd17QrMjfN5LzOs/HTR8n8UoEvqypSUU4NysS9oPlCYCHNMyU74DxMHYQRYAKTBtKuFIXJaldlmiwbRdn1fcn1ZIQr1JWC8FH5SYUggp/jzoroFOZNcx3nCH5YydEMXnLHtEATa5CWsrRThKOUULklxhtQCED/RDAxnakFJ3sh/MfTpWmpR/egaAzMWZEknutkRYlM4bg8nZ3Fy5nZ6tbbZUuywxVfkFlTcKanKfNkOjgr45hLKpw5jjD2EvclFlAQlcQI8HWc4gGqKMk1anBmpmGpZWZpSsc2PdcDecILglqBJMBLVWk1kfrTSdrixxmv8KGUm3nTJI7Hq3TXxmQVPFeJpLoKhRsvmlhDPoJOAwpqYN6AvLqO01qD0M1FBBvLKJmOJkf3peMbx5PJbC7LXs2XURokZV/REL+8SNfCadvQvbaCSI712iCidSSfTcZmVQVBgPQWJgXkPcnhkhyXE2/QEBFIwp7nIC1buqozRZMlz7LAbzuea4FKQNsDe6h8hWtV2iYhOqNkGJBYo8KkZlsEqFYl+LUE8s/B06q6NHNOSphRoyh+GNxGTeQs2z++AYaKH1N7e6bXosU+Xpkay6JAc5Te/t5kcB7MFm7/8PjwAEjL80xSNEhBaH9MiBTNoQp4Aw1NIYVztbEHW63UiD0zom0/DCAiR5qlBWHM5QyPkJVlPFuYGo3BtCzgDXUWMQZtaxuIiNh2TcNB1nCQsUzL1MFgdEMqSppzBVlLJ7pe5Pgb4G61IYT63TjBoa7WtGugUuEPYocC1BgSIX4SVJtrCvxENixNOKGk6YsZ1BeD6HZNGxBIyg6hpMuHXTeZm6fPXvSzskWpxJhPRxB7kqUPLodFslTbN/wH32K6vW3r2/TE82ZvCJHFumlzjoOl55igAMA/uDOiAJoaKFVVHqa80/UJPiXaABImOX7aU01eVookYfBALDAIzmQirGCNeQrnYnAkyA9NE02mKn0SskZVybgH9UDLROGqYr2pQGyfwIOA+dYSLQ6mYN4xHjanNY+6kGSkHgQV7I2ZtKBqPItsxmXXcSBri25XtWxNN6kBSte8w/7gYhjOSNA2laaGOwqQXHf6XS3H45EgmRVMoGWZeY6gCKM8x3MrEq2dAKwgBGpMKNgOtEVRQeFhhrudtt+CNUyxqYMKOVWVAVWhZmLqvtJk3JTWbCzqWhObA2Ti8FylihPVWyAQaNzglxi52OskwEICvxhMZotlkFX4O8gnwgQJlME1ahAZZPS8bHV6eVk+Ox8ijnogNZU0OB0GsymmENZ3XDdJkO6iqjHypoIgUFDd9HWvq41Ahwq3wE27ewfR+CxWEB1hQdt3eNvQrFzoVKaVqlIWNZSrpqmIamT+vW4HzBeakuJKVfH4oNqYRpXWrcAXo/l4RhZkDEzBta12p+O7Ni08lZVGS/oyk0EEgHqlILAMw8WdwdDzotAUxXU9JcsZ9f2ZLb+FxKmDVyhyJgQT8MowTUTBJ8/PjhRlHgwk3Wn39qkykoTJxQVom++3/IMbtC9lu39CoOOVfm+paXInW9h+1z+4ubh8BjoDfriI846lHzsGpkxTtaCoLwHZIozA1DVN9izTsy2EAzKorCocc4v3JdlyfLBvRFV3X0JMgecSuaoqYCWSIryTxk4gyXUkmRWRoXtQFxsmF0kRvBWxpipgUH63LZQ7aWfKPtRnz5G3EBFxVcHaftuXdOvT8wWY20HPbym9vW73dDYBAbZtkxRw75C2mgCJd7paV7hwtQO4qddzwC9SkO97y2U4j9LfeP1mPA8AuDYwL0wviwIzsZwGugZok/d9D5iI5yOIASLkpUpLvCY1qRPAw+313oHd7nVqygfQoODSKR4ujzNZJRCgvEn5VBYpBfwLj1pGMWRpzRVqIIaxMOG0C4FTKwGSp1xWdLWsqQh9kDrDajG15XqTZUgeVZTL0WVfzjqW+vnZnBcGgFq1W/VL24d2O4B3N4vVRRaNRkNkadgdqfHmXqdtGadnQw6gZsAKILqcxTEiGm5567B/tN8zDV2h7SArhMXTAhKLopaQmZAcCEHg3xALolBPbeOK1fayWCOSCiCVdKAvoaKMNARVRuJiFhBbiiHXKzkq62WWIx20XXu/3ep5TtvzQMBlAlOYWscLHA+kAIij1Rr8CFcgbm/dOHpxOZDqqHt8X3O87eLD+v8NLlzZEtIgRS0pWYm5kSuqHWQHHX8YJFktO4ylaZFXUk11hBLYvNdt3bt5o9v2IRuBf5i0jLZCyUmSyBo1tS3D+HIyGwTRaBkX4AGqivBxdcXHH0tBJKd5pSuF5zCCSYVSEgWaVILtLKI8zMtxlI7jbFzUKW0ag4uMaWz97q2O++bNwy4gGVnZ1JngIDYlDB04qtHuFCuPZraUWZYhpWFr71g17Vra2S4jSIO62++/3WuDjK5bpuMokd20yUVp7pS5JyPvapJC/JpWEXS10271237bsRx8tKIgO3KFdokBAKC+wZPOLi8++PLpZVaGWSG7HtC623LyurRdZ7BczILYGs5NRIRv+55nOZQwKbtAbhe0HyiHTglj2TKO9vuD02m4DB3HbrfcOzcOBk+e/erZCzlafPP1e+39PQ3cRtPgSwe97sV0PskywG6UJD0QG1rUNtJMcg5uCjeTNkNumLu6iYIdXKDNBVAPJ699fZRPebKkhTFJPuh6o/HCtaDhs56FTClHRQm1ZqmyRS04igAESTNsVauSKCnk4vzs7C8/+HRQSffu377jup8OMOylZsi3+v2Hb9yffvXl9PGTBEjoaHD7LM9dqnmI3WsVlarwN7iXb9uWZ+a6fqCDSslJHN56+ODBjWNvucgNapwaXF46jgkKy2iThQ5dt79/AOSYDy4T3A9sW9kHtsi6rbtdabNxam0CsBK16fXf7CTZwCQuaO8fJxcHy+dTuNk4iPQ7B/0Obib7vXa3lPh4kUYJiYSa+ELTTMeLohDqEK49WcwvT09P9rt7mgk6Y6v6DUvHpT1FvgeJ9OxJF8L58LCkRpkSwFdRTpSIK+fQkrS7FDrad60WQK3GBdXfvtm/DOx5WkUvnj85f36y1zu6cY/HC4YRA27qSiOmrZCiU9jewX42G0Pduh1H0uzBeHbjqKtQ6aHZbrzeLCQ2vm16X/nO/1dxAfVjOD7cE8rvy7PJo8H8ezf3w9kSQDCJi9njF0RmMWBZtnWdNoSCCNHWHgaSB3Q1dO3OySFCy253wazCLG/3PCRqCK22YzugzEgTpl7Qmk0B/ghhIjdlU10TLF6mtXuIBFloCFVp21an00py4lNQK45D24gU6r03vG5foWVvyrFA2CRYIBt12+1wPNy7sT8r+fjy9PW335YMZ70QwdYowBtlXV9frV1Ja/q22d4jQcgoP/3Fp0/uHfWP9ztICr2OgzxvKkgQgDoDLISJnbH4o+qa3+v2jo5Bv6LZBJIsSfOWaez7lmgh4riAuqFpZy3ta3BVrSzJk3Rq8jOoJEX3wV9Fo5wmI7EUpQQGBcXd803q3xOQBidUqGHett2W47dh7ozKvDXtZs1zRJTleXYR6V7nzz/4AgqvffN1WfREb9ub17sMVX595/Q2KGBXw+kw1QKbaVna6Sz65dOL+z94CzBt6uobPe8yLnTbcgydQynklgSAt6AJbWpmxmhUBZKq1fZFwS4tcQ1lH9peX5cZPsuEC+k2fC2F8uMcc6obAF+thuKSZN0kYQv/Ni1gtQruhEiDqFA0htxIAkGl3Ag+DpKiNdrDMMGwKFGXFfwRM3R8587TWfzeL/7y7d/6r+y9E77dI7NathYOQVW/qzvKttuJCEA0p+Xun0TDJ7BCJzfe/fL0d95+2NNVEJe+JrcO+oFjN3USLrIUJYm8JKWolrVCJNI0aOEKDD6NI1LP8PCKikuyUJC0E7diFv5Wgz7ogA/MLlP0rCzAspBQECIINKZApOkie9CufXyOJguxQ75VQ5JVaQotR+11EpWtkOBBN12eO52Ddz98dHTQO37j27Lp1ZtN/JtuYIEQqnTFBFcYFRFpzfRvPIhOP+inHLH97NnwxSw8vLEP90PEYp7BY6GHqAcTcaMinmvoXDwlNDxVGamyosEWOtQ4dSgDxkoJviO24UNPSrXKVEVTDVKDFcUdlAqJHWTiSjyA3BQkKipGiJKc1BAcmJJ235fU6k1vVCThDUpwOT5EVrMocnoevgiC6de/+xuHr32jxkfUa63AdonyTtfnZlvYRlHQTrK6dg9vdx78oKjeBSgFSXK+TKSbmAq1e/MmJFYL1jAFWeJUm6HVRVlFHDP6IAI8zBLxGbEjF/hdNlv3QA+p5kQHLDBq7iDGSMsqhmNaDr0vq6W4kNHyP6Nt6VUBP2HNEQnwENqCXAs9DmpK+9UlgkWpUkzI+PliaeK+rD1dBgd+3bvzRqVYOyvRV4/c4CvWtNMhvN5juNlzDAXXee17VO+TP8Zk4nMNx62S5OTrb2KEy9lc8dviQAUGGANisZzW7/CUILPUEcZLqcT4wVwUzYEXRFSspF0BNRNVLXgNFVBs19CpiA48IDrGa6Ou4CRpnuXh1HAdcaCIJKg3la1AS+D6olEfIrRuZg2xANvoUDFh6HumaxqzKr9x93WpexsGa4qJ0jWH39ERTNox01ZQrY0BdDj65t8xu0dB+n/D3VTXd70WCKLt+6ZlRlSYFTUzRDzYFm2gxWQzSm4qAlWjeqNmCIkkgd6VJVXVyYnxg0EYLUO73XdaJiCPk9EwphL2lUoOCGRMi0aTLLx0Oz5uSGKTyaIqIdHeXeHGtM9WYuLT8ZNVy3N6tn3r8ODmyUlwfppbfdXuXDlIZbsnZiWftpumBZu4fpSO8HOicbLu7N16rXvrwZeD0eUstJ2WRrkdMAX0c4BkjUeB9xRVJXxWb2qummaoTON5XiZhlZH04OLwiSxJl5fDy88fy8xqtfboMlwLdWo7Wm/PaHcMy4bxkDL2j2/VuTp+8iydT6s0AROhP7BjXTfPpyCmiM3JTY9OmYX33rz9+nd/s+XtFYbjHD9k6rrBT2yMl8TUSjsLtvJ6yXKzY4Y3V66NIsIQGRoPrmg3Hr7d7h/87JPP06Q09o+kXqfktS6KqUR4CJ+pSbUoBBEk+9XC56sKiYMzJMsiS0lYF2W0WA6ePGeGd/P+a5AsuAhXk0RnJU9DGXBowFmyJJxD3XYODufjYDmZghHkaYLPqEU/bIkvSKYWwBd8QQkIgjsa3frGw+O//ZsR5Ovh65KztybDm+1w6w3Oazuo2x23O+WWl7IGEyqTeXs3H771nf/8H/73b7/+4O/+g99mwXT++Fdm6SLXY+Lp1A0EJyUAwnEqjVW0DCdwHd+T6ayNMq/JX0oEwmQa3L15P1jMMlxG5RY1XRr6FCq2gE6mJdayHo0mSpm39/ahJufjBbJJZWo13EQDG0BOwQwhLipcT1UZIEpe2oZbZen4i4+Xqsltt5LW7H5dO9gevbNjhWtjfnlTyfZypqit/ePj27d/+uiz9l/+hA5JGU3zLJYPD2gvJKkJapqhCggtipIbwSfEKUUVZheUEPOWF1nZrC9UfDwZx8Hi6ekFs8zjg75F+ZROatBsS1K0sxfD9//yZ6/fP4E2yfKUFRXtDFIcJBBay2I5Ig5xQIipIu0y5KQcKFPq2iTTeDTVe0Q4t5C3O6tr/tx0AP/e7//Br99bdt06tJqPn0vmz86eVYOlHxf1Mo+CuAand5xV3mMUZnVR0dk89AcMMCPvrQuqL5UiWmqeEJ0s8I0kTqMQQjFJi5wZBrIvCE9alHGSB4OJY9mWZcnEYnXKsByUiWZOFrQHYcrFfyo6uKeCVS4XafHkmW/5U69/prs7B4xdqaBsvxSEb5sjOL/WCP4KW2BMpuNprSNZevT/fPbZYHzY0xUIo3t0O0JvsbiEZ0IWxKDp+Wi3Lf4Fm6wpHsgwhORE97sHkJdaluTU6wrJpBI9iWjtjylpbhl6/7Cn0MYM3JkqbalKvQOKmjQiiKoxikqrm3IpkcmVglvhjTdGxv6cl5Hm8d1tc1uZyHfHv8qUYvR84yU7rx0itXEG+mx1/87D5198YiwevXf+eLDMfvQ7f98wjZoaXukiTIsMUKwJGonhyVypxG6dBnMrOo8pr0rNADFADpcdm7ZCZMhDdEAFqwSEQ6rTYoJBnFpwRNg0RZaVPCfNCykFSkACaWJViGp/cNJKlQrFqDSzOjxZ0PPCzlcOH3ip+3/1bk3rlFeOAtvOO5NWB3RcZxp17bQ6b/3mb593vOHpl0kx8j0XrL4WtQHMJlgerTLThcgLtKEEglAic4geKl4jrXBFLPCJw7lAgaCGQLnFZ4g1IHyrLDVZokqsIhPZAVOQcNtaYRrtLQc6UEpC6NFiNq5jcsE1Ldedojn0iV3BeXaFF253zm6ypbpTY7p+ZgO/Cq1rzyLn6R3ftr2W1bv5YvZj6tkVMFyToJIFpxcvUSnBP4TkFMPEiamwTKRQo3IEkSmIclodAAWSqaagSaIsj7xJdMPQiAaI87xozxEvSKxwPYgiNU1kXVHWwwUxBUPLGQJEzO5mc7w4K2FzLMlOUPD1HqlmPWLbDH7FV7i0ObNp6ytsx0aW17371nd123e0QJVFRxyVzytyToGLRKMJIkp5pTnpx5IsJf6n6w1oqDLV8UUq5YggwjwYKy9oMR/ihw5ikmTQLugglbQTMgVujXyUxIlmImDgLPSQ9PmKlnClXq89s41yvhLQm0r7Zl9Ugwsr0/Arp/5dObPp6ol522OAMAj95r3XnOCZWgZAhZxz0bBC5aJKwDeJaKGbCGRYDSCELrD9FrX41LQIhgwhyxmtviT0X4oVCGeh5KgbLIiAjVbb020TdIIUFc90g1vU3U10WWJ6M2LIOQjblCvrNojNILYHyjXLXSsX2NkpRhHB1yrz+qEcW5S8tv942/8gGqmp4qFJonZOkSuR8lepHl/XOclFlYSyikgRnmV7Tpbl02GQZ7wIszrIGNCugqCmzggkEceygAjwqDDLcAvkh3Aa4ucr2jGoH715rFrIDUytafFBhRNC2lNSUXPZgC+wlwa/czzf1S7wnQ1yKruGmS+/+M7CnbQq4K++0Rx3JYutg1KN6YhhFkwmnkpRQOjEoWVCtsu0tIE5zMUq6F7XC2bpdLCkLQ0dF2FR5zmjhQbwQZar5D++pSON656rGOZyOudV1r/TtQ0dXgTT6A5SiE7rmuKDIGeAE8VaD63OKNwedshFb8LOSRrNeXO7mVJ8n222Ef46Y+xg7g4+yHIBrULVHa5lVDynRgNSU3ABtaTKKvWYIC7gDrKlcLg9LlIk88j3O60iLpUEREjDPUEQqpR4FRVey8owdVUnAZqVeatjW3t9yzclcTYJ7dmkNUoVCqYi2qAyVY+ZIRLnaqqbHqn1GaLrnt/N2Sq77rw9f6HpceTbDUWvfm2sycW+Bibhoee5dEChX5pyDVmdZ4UsMhi1MIA1l01DhCoamuhoRsQ/HSZINUel7jAZSJKU+TIt8xhiACS6ygD2kmZibLJklJ7rKaYim4roRaZD32Q630QXIpJUHIhVpeiRpO0eRbQ6U2pdHmjk5Pposk3INCsSsrr6envg6k4pnl05iGNbjRSF2TSOH3/55Xu/+OXf/623v/a1G3U4VBVmG8osBzTWYsGRKm6UJte9tM3xBeIrWoijQgEeQVeZqZpdp8rzfBlBYLBSkZFBoVV12bFcWVMJXxhr8mKdi7qbKMXVJKWpHJUyPRWH4l2D92sot/Ntvt4dydZrU3ybB/ja2zfHM7Gr9xBBQDv3fvwn//6X//HPXtSjf/2jP+jcPpj94tRSmSHRInLBmSZuTxOlEbqK6nnTLEN8iSJGUwTj5qIqDT5Q4kq1ba2np6FMTBxPTHaEL3FRVhV1t3rt34xMKbFIohPvGOfbo4X4zmmXK+awmeUdx2ZNjrh2muX2kNltCO1KMNHjy3/1i19+9s7PtZb1B//gn33zW293XWMMhV2n0AOWUgYlLxkFReNd4lwlOv6Vi2Y2VaN2QxKO1N3DhB6qRDm6loXT0CNlFSin2oFRqB6JS2H6Em9xrlK/UyGWS0QrPx0LKS9lcz39TY/OZjisadjY5U7rquNmd2mtXjXPdkH7ChjyrX/B9oPTs4/eedft+48/f/R3/4u/B5QzPLP/xtuTD39qaqqtVDGTUtpKwzW5OfCWKoQFlWRpfwC1KKjUu0H1OIrtilMhXqhRKsxUlNUNvVYrWr7WqA+IDmhSaOkHjtRAnjg1WJhC5gkzQoDCbi/7ZsBrP+fbk3ZecbShes1L+O5RddtUsD5uVhyp8qt3f14VBZK1KVl0Igu1qqg3vvmD5YvHxfQF2AMowQLqvyxEdyMZoULuq6kGjYGLPEbqgVgzuTz4gUynZNL6R0ncsRa7/FVFbOuC1TQKDWqdqoiIV5QWSLQ1flTzpeIWtMmwXi8orY+svJLYdkctXRlYszPgaoFJDHjTErk67EgSFSqKrdOvnrz48qlMs0ylhul02phRb3Vu/a3frlULD2ZpTIcQrniewRTUnlWIrqym5EfqElqIsiOFhco0RTJUzSQoJSRRhYTBF8iUlqpZmCpkBEbgp4pVmFrAKhOL2xJwca61GvKyrRPuKIJrCLmuPO6WY7m88pf1GcwNaoqS2Xb3VHO5THtCZx+88zOIXMIzLvkH3U8++uT84kIWR/Z17jw4/O5/WdPYJLsGn+YJ1QRLauEsiSXTmkyzdwpcGwYqK1GupVoZ0SpVFp2hsmwAJxWqQSDXwH9IqorKqjgPhBYxK6riQKkUNV/Y+4li8F14q1eda5sh7ewD42vmsBMCFFWbsgLbiairhKEWgVIW5Yfv/uL82bOiLkTnGbdazjs//s+ffPIpLegKzDj+xne9e29j4g1NtiTQfhanGTXqSiyjJiZqly8y2lqXU3tTlRc5FV1wawBeU+kgDGDEg2hNV/TkySRNSYuSFfFDJVJqISwbm/7M6vO1H6z2ha5OnNvOX3Ms63p3zO7pZKuL5DUjXm8s3S3U7hgCYPbsiy/f/+lfUeVENCyLDXosHi0/fO/9VDSH0y4pXT/59m/J7WMkOFtnhgyPlSOMtaDJC+M0jKhnOYkhJqj6RlVIGEJU5jBGRBDtpEwSvCnqyRwiEn8K2vST0+avsqK/4y9VFcvaqHUzp8XKK63sjG/mlK1LrVdHsylDrwNF+d1//Pu7SzAb3bl+q1m8Vmaj8Z/+u/8rDBdM2didvmX45ifvffzt3/j+rVsnWRrD622/rTr+9NmXCtRUSXvHEzhyQUtzmFAyR0k4VooDbyRBJcn1MbcYaxqLXg5KJFSepMZLXlLpTnhLDaMUGblRlWnOpPsgMvytbtpJA81QdrjOtTr7jnoW41N+9/d+fzPiHXq0LbYRC8qyn/7pT558/InumM2B6/V62ROfFQxmo2D2/R98z3XtJEngx63uXqUY8yefyXUB15FUDUhZil3OGBCcgoKaZFVRwiEwxWlGSwwEEhL1KlDNSdRUiUYIN6nKrKyTvKT4AixZnfneQ4SD6P+ROLsSzdvw3v7+hB0asP5ilx8o//D3/ul2ibIRVKs+l5UvAK0+/+iTd3/8n2zflWX5isYWtVazZf/kpz+5c+vuW2+9ScXnsjBMq9Xbi7Jq8dUnoNWIa8BeQZmiFjVEYRFGRXoxSroJJFNDzWvR+0o7IgqCz0J8DfaRUDGeUEFxWuHBw1j3NuuO2/ltzmXc+X0PmxaudX1pV1DzNXWSdnxhDQBsa01SzLPJ7K9//J+4kI2b3CnyTb2xZ9fx/+Yv/urtv/Xdw8N9PDTuYdqO29ubTubJ2VeGYfAiUym9ySveKx6BCtIS7WUp6RArOi27oPYeSWQV5EoF7pFXSDa0GVs0qTDdNM323tTslWJX8PW1EybthAffzPn6t1TsliLZbounsALb7B1kG+kJtIPlz56efvjOu/PhSDDAeifJVLunQiLrLwezZR6/+dbX6eBaXgPgTbfl9vcGz57X8wG1jpYFOCDtjaFlKFF+Zo3slcUZ4bTtBrmB2kBqqrIUtMTAa1jUIFGuiE3dtteqDWcse/xKNXA37DdY33g1Wx/7z9ZltvU1OyJR+UfCF9bAIAxKD6PGy/DdP//pR3/983i5pKzUZLJ1ApZ29mA2hrBa7q9++vOj+7fu3L2jU4sHx8htr232+mePPlOL0LRMidYpuKaS+FOU5oQzqVngFmXbpl2J9qyKtR3giYJb0aYc4hGKjltYln14a8oN4uPr0+35dlR8rXm3RyxdRYArK/Kbbyn/8L/5p40XiV81QdQWDjkZjj969xdfffCxaqiUo8t89bs+1r9QYdcEGx8yPeOrL79685vfQFw0Cye6abh+1+jvXX7ysSYVtmfTwk5ZWLZF69li/4FK0rGGEcR+Jep9wFuqsirlEbcUe62oMYg6nJT+vftmd//scizLm1qStN71d2WGGb8GmQ1MsM3XV9FxNRIZfObi+flHP/vle3/xV+Fsrmgy4IkLwN62d6zNtQqetUQRHqScPvq8tb/39a+/ZZo6uA3exKN73a7id4aPPlJZbSNeRF+j41qaWJU0DDrY1TB10QbOZbYKZoVuqMl0hrJKxX4qM+p4v5DZjXsPzsdzZE25+f0stJtk9Yth1r9rhG1KhK/eJLhhDuIPrPD7JFOK6vLFxUd/84tHP39/MR6XYve2SieAFOs6Fa+b3dd8zVZXJR22q7osz3n61dO33v7GwUGfWtloc4SmG5bT7tSWO/74Q5VO+XbgEeBBcA1N1w0T37YMy3Q86iMmhUFb2fENYR4dP240vRvUK0Rn8Uz2b99TLef0YiRaPDdVwiu/+IOtU530//lqUE75r//RPxldDD/9+ftfvvcR7SwhIJLFRjnwtEJs9yIZJ3gbbVcgJlNV61+Gs/qw5kUdN7IyfnLu7bdff/g6XJikQ10b4igAy29XujX59FcIAcdz8YRpmhmWJbYTqmKTlaabuugSJPGNd3SLNug2zicqmSoS6GI6NLzWyYOHT55flJvKGLGYHTpw9SCeq8XUzTLDViwoJ/3bn/38g3A2a3CF1ghofYcQC2xWtGBRs4xYXuSb7MjWL0mSdjFSoIN1fnr+xjfe3Nvr0w7AosCbhkFRbbU7uazOP/9EpQxCGAECTeBHpXSZig4CJ2n7UGOJlaGRH1QmarjLxTJezvHW8Wtfg/z66ukZoIcaFNYSalNeaDZF7QLBGkF2YXL1tXLo7IvlQSKsog9bFEvXpcIsS9e/DKphUqLaKSol2/evBh6k4fRi5O917j+4ZzsW0eCiwAho65hl291uytnyi4+pr9MyVqAmr/YZUs4QPtw4ZLMDUSxDKtSPrsjT2TSNQkxW+/jW4e37f/J//EmwCDXq6KCuh/WsvHxC/CsRYRsUyt2Tu6LXSlphntT8RqJmzmtxMohYahYtq7sZYX2L62vAVGIyadvem9/4+sHBHuyFmzQaGUhomLbV7eeyFj75AqgL0KCSgq5R15AwBiCxKa5SO5/o35NFL3/j7pPZvEhTxIbb37/x8K1lGP4v/9P/XLAkmgei2VNpSvQvZcTdKNn8PqXNBVy5f/MBX3NhsZWxWhfpVjoVOljXtIoqA5t9Zmzz32uGaLQbnvLis9Pj+zcfvvEQ4kL0JdPv0WniH2Bo9/YLRQuffSUcQeAeUoAmNnFRhtRET7eoO8MQ1aowgicbjEbAaNpD1ekc3H3N7x/8+V//2eX52WIyGZ8PZoNxtFhiJEBUBNqGTrzkD3yXONGCyYOb96VVEa9sjnNa/76yZsASBbaAl2bpcYMI11f0NnjR9Mza2my+ePs73zk42MccV0KOi611quhdts1uP0uz5MXjqt7021GuFZ1xgi7UtJ2PTpFtTKOqUFOnz1/o5P+q2+l2btzq37g1GA4/fOcD3dbSNI7DIJjMZ+fDxXhS0l4nQ6xfyS+HxPY3kYnvKXeP74pAairiG828qtQLi9S0kU/V6h3hsOsLG4vsQjGm4vNfvfeN737vjTcewpWaamlNiweiDVLVTcdx9g9JKQ1eIPWwZstULQKzqcGKPr5VpCIuNHUeBI8fP6ENhLrm9brtw5t27xD3/D//13/jn/hCnkORUo0iT9JgOJlcDvElbE67Za78wrvrL+XujbtiqNKq1COtWedKsVEFNMsyjUZS72aD3ebA3V/F1fgb+UMpa4753e9+x/Pc3YtlRRxtpqqG2/JP7ijtfjwZ5HSCVYNKuwVR6iUVXWVUhVwsw6fPnxtQE7YNJtbaP3L3j0zTeef9v4mDED4kmgrptxZl1H9PvTHzwXhyMcBNTNr0rUuvfBE6Ht2pNzpv59ctbquQVBGhYFFEOXltpZcKvNs13FU0YRKefvHk7R98++j4kCT5DnY0hqA1PMNy9w6dw5tpsEwng6Y5WkgJcfxZo4aEIyBzPntx/u77H7Zc1295brvT2jvwuvuG4z5++uT9v3rPdC3qDqjhDrRqW1A5qgL7qPJ8ej6cjsbAHdtzmyfZrMatIuL28R2RGuWdOh3Bw0pcNhghSSlcSzMq6rthG9GxYwJ+zdOYKCfPzibdk/4bX3sDgviKO4hx0uoTjVAzPd85vgVGlAxOBReXm2kRHVxqYwKpqs4vh5brIUd4LrzI9/eP7E5fs935bP4f/rd/7x54pL5FHRhMR6JSEBUGgZS4VRYnkxeXSZrAhAiQrfJsIuLO8Z2NXl6z4QYR+GZseC4EmEYYLokVlo2IuGqG3YARJT/LM4eD4be/920wKNpquW6yFRaggo3gHZQdDdtp3biDHBtePBF1eFX8HsKGn1CPG/jV4/Oh7LhPnp+2Pa/b68IXnN6+atFRjv/23/47z3cb7AH1wENmacJW0p32cYv/1+F4PhuNDcdmK9ajit9PKqywmSK+LsFKfGuSJtBFUNAGKlEuuvqLJDn/NYKFA/MvHp3efuP+vXt3oQzEyjprfLL5QngDbQSh6DBN//im5veT4RmMLWsGuJDYaUKcYR5E//Enf1FncZgkoEmHe3v+/iGgAV4O9PvZL95djGYyHSWFfFTgArFzJBXro0T3Glxj5BTp6PT88tmLwfkF/aonOlJTV24f3V6vu/BtVG/kyboVRGzoLTGSBknXbr+N9m2m2Mkdq5Q5m3/9W1/vdrviwCvWkMKNHZV1DzUVdlTdOzyx9k6S0WUdLcT+yCaHSsPR9K//6p3XHt577bUHSRL3cLuj49bBDdWBh+vD4fDP/s2ftve71DoGmCwL3TTzgtKFLLqmBAvR1mS3rosyi6KvPvr0xeMnRZatzndcZ8FV2wrf6Q1bb/BQSFSJ5q1dqNsdz3UeIQpgEIsf/vS9D97/MKZj/dkmahrFSdWbPOdNm9/qJfu3X7v3u3/o3f9GlaccUFcWVJ4si7bnLJf0y+iGUzo2WmoODxHlqO//4Hu1kNlNwbA5Tsx1WjBKksZplkZx1Cj9puoPuYQLe3u9NAk//fkv5bUcFP3eK8rU/JE2alGIRXo12ZMWUVnj1VfSw27hjm2qV5yZtvnok0dBEJFU2anQiCiuC7HQco3dGX7vxt/5HcXfp353ou+EKPDzx18+OXv8hcFTzLYoicjN0v7R0dHxmydCsIj+YEVEm8wsyyZ/EM3XdLRa4wuCF4k+GzqELi2z/xcDoqOCVNjfqAAAAABJRU5ErkJggg=="/>
  <p:tag name="MMPROD_38457LOGO" val=""/>
  <p:tag name="MMPROD_NEXTUNIQUEID" val="10013"/>
  <p:tag name="MMPROD_UIPERSISTENCEDATA" val="MMPROD_UIPERSISTENCEDATA"/>
  <p:tag name="VIDEO_FILES_RECORD" val="&lt;Videos&gt;&lt;Video Name=&quot;AHRQ M5_PaperChain2_cc_1_266_1_36482.flv&quot; Position=&quot;1&quot; SlideID=&quot;266&quot;/&gt;&lt;/Videos&gt;&#10;"/>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5&quot;/&gt;&lt;property id=&quot;10152&quot; value=&quot;TS_Mod_05&quot;/&gt;&lt;property id=&quot;10153&quot; value=&quot;SCO_ID_TS_05&quot;/&gt;&lt;property id=&quot;10154&quot; value=&quot;TS MT Module 5&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38353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38353LOGO" val=""/>
  <p:tag name="MMPROD_38302PHOTO" val="iVBORw0KGgoAAAANSUhEUgAAAFgAAAB2CAIAAADDUcMlAAAAK3RFWHRBdXRob3IAICAgICAgICAgICAgICAgICAgICAgICAgICAgICAgICAgICAgjCXIvQAAAEB0RVh0Q29weXJpZ2h0ACAgICAgICAgICAgICAgICAgICAgICAgICAgICAgICAgICAgICAgICAgICAgICAgICAgICAgIIywsnIAAChrdEVYdFhNTDpjb20uYWRvYmUueG1wADw/eHBhY2tldCBiZWdpbj0i77u/IiBpZD0iVzVNME1wQ2VoaUh6cmVTek5UY3prYzlkIj8+Cjx4OnhtcG1ldGEgeG1sbnM6eD0iYWRvYmU6bnM6bWV0YS8iIHg6eG1wdGs9IlhNUCBDb3JlIDUuMS4yIj4KICAgPHJkZjpSREYgeG1sbnM6cmRmPSJodHRwOi8vd3d3LnczLm9yZy8xOTk5LzAyLzIyLXJkZi1zeW50YXgtbnMjIj4KICAgICAgPHJkZjpEZXNjcmlwdGlvbiByZGY6YWJvdXQ9IiIKICAgICAgICAgICAgeG1sbnM6eG1wPSJodHRwOi8vbnMuYWRvYmUuY29tL3hhcC8xLjAvIj4KICAgICAgICAgPHhtcDpDcmVhdG9yVG9vbD5QYWludFNob3AgUHJvIDE1LjAwPC94bXA6Q3JlYXRvclRvb2w+CiAgICAgICAgIDx4bXA6TW9kaWZ5RGF0ZT4yMDEzLTA3LTE4VDA4OjM1OjUzLTA1OjAwPC94bXA6TW9kaWZ5RGF0ZT4KICAgICAgICAgPHhtcDpDcmVhdGVEYXRlPjIwMTMtMDctMThUMDc6Mzk6MzktMDU6MDA8L3htcDpDcmVhdGVEYXRlPgogICAgICAgICA8eG1wOk1ldGFkYXRhRGF0ZT4yMDEzLTA3LTE4VDA4OjM1OjUzLTA1OjAwPC94bXA6TWV0YWRhdGFEYXRlPgogICAgICA8L3JkZjpEZXNjcmlwdGlvbj4KICAgICAgPHJkZjpEZXNjcmlwdGlvbiByZGY6YWJvdXQ9IiIKICAgICAgICAgICAgeG1sbnM6dGlmZj0iaHR0cDovL25zLmFkb2JlLmNvbS90aWZmLzEuMC8iPgogICAgICAgICA8dGlmZjpPcmllbnRhdGlvbj4xPC90aWZmOk9yaWVudGF0aW9uPgogICAgICAgICA8dGlmZjpZQ2JDclBvc2l0aW9uaW5nPjI8L3RpZmY6WUNiQ3JQb3NpdGlvbmluZz4KICAgICAgICAgPHRpZmY6WFJlc29sdXRpb24+MzAwLzE8L3RpZmY6WFJlc29sdXRpb24+CiAgICAgICAgIDx0aWZmOllSZXNvbHV0aW9uPjMwMC8xPC90aWZmOllSZXNvbHV0aW9uPgogICAgICAgICA8dGlmZjpSZXNvbHV0aW9uVW5pdD4yPC90aWZmOlJlc29sdXRpb25Vbml0PgogICAgICAgICA8dGlmZjpNYWtlPk5JS09OIENPUlBPUkFUSU9OPC90aWZmOk1ha2U+CiAgICAgICAgIDx0aWZmOk1vZGVsPk5JS09OIEQzWDwvdGlmZjpNb2RlbD4KICAgICAgICAgPHRpZmY6TmF0aXZlRGlnZXN0PjI1NiwyNTcsMjU4LDI1OSwyNjIsMjc0LDI3NywyODQsNTMwLDUzMSwyODIsMjgzLDI5NiwzMDEsMzE4LDMxOSw1MjksNTMyLDMwNiwyNzAsMjcxLDI3MiwzMDUsMzE1LDMzNDMyOzhCOEIyRDBCMTI4RjJCQzE5NDFFOUExNDQ5RDY5RUNFPC90aWZmOk5hdGl2ZURpZ2VzdD4KICAgICAgICAgPHRpZmY6V2hpdGVQb2ludD4KICAgICAgICAgICAgPHJkZjpTZXE+CiAgICAgICAgICAgICAgIDxyZGY6bGk+MzEzLzEwMDA8L3JkZjpsaT4KICAgICAgICAgICAgICAgPHJkZjpsaT4zMjkvMTAwMDwvcmRmOmxpPgogICAgICAgICAgICA8L3JkZjpTZXE+CiAgICAgICAgIDwvdGlmZjpXaGl0ZVBvaW50PgogICAgICAgICA8dGlmZjpQcmltYXJ5Q2hyb21hdGljaXRpZXM+CiAgICAgICAgICAgIDxyZGY6U2VxPgogICAgICAgICAgICAgICA8cmRmOmxpPjY0LzEwMDwvcmRmOmxpPgogICAgICAgICAgICAgICA8cmRmOmxpPjMzLzEwMDwvcmRmOmxpPgogICAgICAgICAgICAgICA8cmRmOmxpPjIxLzEwMDwvcmRmOmxpPgogICAgICAgICAgICAgICA8cmRmOmxpPjcxLzEwMDwvcmRmOmxpPgogICAgICAgICAgICAgICA8cmRmOmxpPjE1LzEwMDwvcmRmOmxpPgogICAgICAgICAgICAgICA8cmRmOmxpPjYvMTAwPC9yZGY6bGk+CiAgICAgICAgICAgIDwvcmRmOlNlcT4KICAgICAgICAgPC90aWZmOlByaW1hcnlDaHJvbWF0aWNpdGllcz4KICAgICAgICAgPHRpZmY6WUNiQ3JDb2VmZmljaWVudHM+CiAgICAgICAgICAgIDxyZGY6U2VxPgogICAgICAgICAgICAgICA8cmRmOmxpPjI5OS8xMDAwPC9yZGY6bGk+CiAgICAgICAgICAgICAgIDxyZGY6bGk+NTg3LzEwMDA8L3JkZjpsaT4KICAgICAgICAgICAgICAgPHJkZjpsaT4xMTQvMTAwMDwvcmRmOmxpPgogICAgICAgICAgICA8L3JkZjpTZXE+CiAgICAgICAgIDwvdGlmZjpZQ2JDckNvZWZmaWNpZW50cz4KICAgICAgICAgPHRpZmY6SW1hZ2VMZW5ndGg+MTUwPC90aWZmOkltYWdlTGVuZ3RoPgogICAgICAgICA8dGlmZjpJbWFnZVdpZHRoPjE1MDwvdGlmZjpJbWFnZVdpZHRoPgogICAgICA8L3JkZjpEZXNjcmlwdGlvbj4KICAgICAgPHJkZjpEZXNjcmlwdGlvbiByZGY6YWJvdXQ9IiIKICAgICAgICAgICAgeG1sbnM6ZGM9Imh0dHA6Ly9wdXJsLm9yZy9kYy9lbGVtZW50cy8xLjEvIj4KICAgICAgICAgPGRjOmZvcm1hdD5pbWFnZS9qcGVnPC9kYzpmb3JtYXQ+CiAgICAgICAgIDxkYzpjcmVhdG9yPgogICAgICAgICAgICA8cmRmOlNlcT4KICAgICAgICAgICAgICAgPHJkZjpsaT4gICAgICAgICAgICAgICAgICAgICAgICAgICAgICAgICAgICA8L3JkZjpsaT4KICAgICAgICAgICAgPC9yZGY6U2VxPgogICAgICAgICA8L2RjOmNyZWF0b3I+CiAgICAgICAgIDxkYzpyaWdodHM+CiAgICAgICAgICAgIDxyZGY6QWx0PgogICAgICAgICAgICAgICA8cmRmOmxpIHhtbDpsYW5nPSJ4LWRlZmF1bHQiPiAgICAgICAgICAgICAgICAgICAgICAgICAgICAgICAgICAgICAgICAgICAgICAgICAgICAgIDwvcmRmOmxpPgogICAgICAgICAgICA8L3JkZjpBbHQ+CiAgICAgICAgIDwvZGM6cmlnaHRzPgogICAgICA8L3JkZjpEZXNjcmlwdGlvbj4KICAgICAgPHJkZjpEZXNjcmlwdGlvbiByZGY6YWJvdXQ9IiIKICAgICAgICAgICAgeG1sbnM6ZXhpZj0iaHR0cDovL25zLmFkb2JlLmNvbS9leGlmLzEuMC8iPgogICAgICAgICA8ZXhpZjpFeGlmVmVyc2lvbj4wMjIxPC9leGlmOkV4aWZWZXJzaW9uPgogICAgICAgICA8ZXhpZjpGbGFzaHBpeFZlcnNpb24+MDEwMDwvZXhpZjpGbGFzaHBpeFZlcnNpb24+CiAgICAgICAgIDxleGlmOkNvbG9yU3BhY2U+NjU1MzU8L2V4aWY6Q29sb3JTcGFjZT4KICAgICAgICAgPGV4aWY6Q29tcHJlc3NlZEJpdHNQZXJQaXhlbD40LzE8L2V4aWY6Q29tcHJlc3NlZEJpdHNQZXJQaXhlbD4KICAgICAgICAgPGV4aWY6UGl4ZWxYRGltZW5zaW9uPjE1MDwvZXhpZjpQaXhlbFhEaW1lbnNpb24+CiAgICAgICAgIDxleGlmOlBpeGVsWURpbWVuc2lvbj4xNTA8L2V4aWY6UGl4ZWxZRGltZW5zaW9uPgogICAgICAgICA8ZXhpZjpEYXRlVGltZU9yaWdpbmFsPjIwMTMtMDctMThUMDc6Mzk6MzktMDU6MDA8L2V4aWY6RGF0ZVRpbWVPcmlnaW5hbD4KICAgICAgICAgPGV4aWY6RXhwb3N1cmVUaW1lPjEwLzgwMDwvZXhpZjpFeHBvc3VyZVRpbWU+CiAgICAgICAgIDxleGlmOkZOdW1iZXI+NzEvMTA8L2V4aWY6Rk51bWJlcj4KICAgICAgICAgPGV4aWY6RXhwb3N1cmVQcm9ncmFtPjE8L2V4aWY6RXhwb3N1cmVQcm9ncmFtPgogICAgICAgICA8ZXhpZjpFeHBvc3VyZUJpYXNWYWx1ZT4wLzY8L2V4aWY6RXhwb3N1cmVCaWFzVmFsdWU+CiAgICAgICAgIDxleGlmOk1heEFwZXJ0dXJlVmFsdWU+NDMvMTA8L2V4aWY6TWF4QXBlcnR1cmVWYWx1ZT4KICAgICAgICAgPGV4aWY6TWV0ZXJpbmdNb2RlPjU8L2V4aWY6TWV0ZXJpbmdNb2RlPgogICAgICAgICA8ZXhpZjpMaWdodFNvdXJjZT45PC9leGlmOkxpZ2h0U291cmNlPgogICAgICAgICA8ZXhpZjpGb2NhbExlbmd0aD45MDAvMTA8L2V4aWY6Rm9jYWxMZW5ndGg+CiAgICAgICAgIDxleGlmOlNlbnNpbmdNZXRob2Q+MjwvZXhpZjpTZW5zaW5nTWV0aG9kPgogICAgICAgICA8ZXhpZjpGaWxlU291cmNlPjM8L2V4aWY6RmlsZVNvdXJjZT4KICAgICAgICAgPGV4aWY6U2NlbmVUeXBlPjE8L2V4aWY6U2NlbmVUeXBlPgogICAgICAgICA8ZXhpZjpDdXN0b21SZW5kZXJlZD4wPC9leGlmOkN1c3RvbVJlbmRlcmVkPgogICAgICAgICA8ZXhpZjpFeHBvc3VyZU1vZGU+MTwvZXhpZjpFeHBvc3VyZU1vZGU+CiAgICAgICAgIDxleGlmOldoaXRlQmFsYW5jZT4xPC9leGlmOldoaXRlQmFsYW5jZT4KICAgICAgICAgPGV4aWY6RGlnaXRhbFpvb21SYXRpbz4xLzE8L2V4aWY6RGlnaXRhbFpvb21SYXRpbz4KICAgICAgICAgPGV4aWY6Rm9jYWxMZW5ndGhJbjM1bW1GaWxtPjkwPC9leGlmOkZvY2FsTGVuZ3RoSW4zNW1tRmlsbT4KICAgICAgICAgPGV4aWY6U2NlbmVDYXB0dXJlVHlwZT4wPC9leGlmOlNjZW5lQ2FwdHVyZVR5cGU+CiAgICAgICAgIDxleGlmOkdhaW5Db250cm9sPjA8L2V4aWY6R2FpbkNvbnRyb2w+CiAgICAgICAgIDxleGlmOkNvbnRyYXN0PjA8L2V4aWY6Q29udHJhc3Q+CiAgICAgICAgIDxleGlmOlNhdHVyYXRpb24+MDwvZXhpZjpTYXR1cmF0aW9uPgogICAgICAgICA8ZXhpZjpTaGFycG5lc3M+MDwvZXhpZjpTaGFycG5lc3M+CiAgICAgICAgIDxleGlmOlN1YmplY3REaXN0YW5jZVJhbmdlPjA8L2V4aWY6U3ViamVjdERpc3RhbmNlUmFuZ2U+CiAgICAgICAgIDxleGlmOkdQU1ZlcnNpb25JRD4yLjIuMC4wPC9leGlmOkdQU1ZlcnNpb25JRD4KICAgICAgICAgPGV4aWY6TmF0aXZlRGlnZXN0PjM2ODY0LDQwOTYwLDQwOTYxLDM3MTIxLDM3MTIyLDQwOTYyLDQwOTYzLDM3NTEwLDQwOTY0LDM2ODY3LDM2ODY4LDMzNDM0LDMzNDM3LDM0ODUwLDM0ODUyLDM0ODU1LDM0ODU2LDM3Mzc3LDM3Mzc4LDM3Mzc5LDM3MzgwLDM3MzgxLDM3MzgyLDM3MzgzLDM3Mzg0LDM3Mzg1LDM3Mzg2LDM3Mzk2LDQxNDgzLDQxNDg0LDQxNDg2LDQxNDg3LDQxNDg4LDQxNDkyLDQxNDkzLDQxNDk1LDQxNzI4LDQxNzI5LDQxNzMwLDQxOTg1LDQxOTg2LDQxOTg3LDQxOTg4LDQxOTg5LDQxOTkwLDQxOTkxLDQxOTkyLDQxOTkzLDQxOTk0LDQxOTk1LDQxOTk2LDQyMDE2LDAsMiw0LDUsNiw3LDgsOSwxMCwxMSwxMiwxMywxNCwxNSwxNiwxNywxOCwyMCwyMiwyMywyNCwyNSwyNiwyNywyOCwzMDs2OTJEODM5QTY2RTE4MzRFQ0M2NUQ3MDBBMjRCQjg1RDwvZXhpZjpOYXRpdmVEaWdlc3Q+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JU09TcGVlZFJhdGluZ3M+CiAgICAgICAgICAgIDxyZGY6U2VxPgogICAgICAgICAgICAgICA8cmRmOmxpPjE2MDwvcmRmOmxpPgogICAgICAgICAgICA8L3JkZjpTZXE+CiAgICAgICAgIDwvZXhpZjpJU09TcGVlZFJhdGluZ3M+CiAgICAgICAgIDxleGlmOkZsYXNoIHJkZjpwYXJzZVR5cGU9IlJlc291cmNlIj4KICAgICAgICAgICAgPGV4aWY6RmlyZWQ+RmFsc2U8L2V4aWY6RmlyZWQ+CiAgICAgICAgICAgIDxleGlmOlJldHVybj4wPC9leGlmOlJldHVybj4KICAgICAgICAgICAgPGV4aWY6TW9kZT4wPC9leGlmOk1vZGU+CiAgICAgICAgICAgIDxleGlmOkZ1bmN0aW9uPkZhbHNlPC9leGlmOkZ1bmN0aW9uPgogICAgICAgICAgICA8ZXhpZjpSZWRFeWVNb2RlPkZhbHNlPC9leGlmOlJlZEV5ZU1vZGU+CiAgICAgICAgIDwvZXhpZjpGbGFzaD4KICAgICAgICAgPGV4aWY6VXNlckNvbW1lbnQ+CiAgICAgICAgICAgIDxyZGY6QWx0PgogICAgICAgICAgICAgICA8cmRmOmxpIHhtbDpsYW5nPSJ4LWRlZmF1bHQiPiAgICAgICAgICAgICAgICAgICAgICAgICAgICAgICAgICAgIDwvcmRmOmxpPgogICAgICAgICAgICA8L3JkZjpBbHQ+CiAgICAgICAgIDwvZXhpZjpVc2VyQ29tbWVudD4KICAgICAgPC9yZGY6RGVzY3JpcHRpb24+CiAgICAgIDxyZGY6RGVzY3JpcHRpb24gcmRmOmFib3V0PSIiCiAgICAgICAgICAgIHhtbG5zOnBob3Rvc2hvcD0iaHR0cDovL25zLmFkb2JlLmNvbS9waG90b3Nob3AvMS4wLyI+CiAgICAgICAgIDxwaG90b3Nob3A6Q29sb3JNb2RlPjM8L3Bob3Rvc2hvcDpDb2xvck1vZGU+CiAgICAgICAgIDxwaG90b3Nob3A6SUNDUHJvZmlsZT5BZG9iZSBSR0IgKDE5OTgpPC9waG90b3Nob3A6SUNDUHJvZmlsZT4KICAgICAgPC9yZGY6RGVzY3JpcHRpb24+CiAgICAgIDxyZGY6RGVzY3JpcHRpb24gcmRmOmFib3V0PSIiCiAgICAgICAgICAgIHhtbG5zOnhtcE1NPSJodHRwOi8vbnMuYWRvYmUuY29tL3hhcC8xLjAvbW0vIgogICAgICAgICAgICB4bWxuczpzdEV2dD0iaHR0cDovL25zLmFkb2JlLmNvbS94YXAvMS4wL3NUeXBlL1Jlc291cmNlRXZlbnQjIj4KICAgICAgICAgPHhtcE1NOkluc3RhbmNlSUQ+eG1wLmlpZDpDOEIyOTI1RUE5RUZFMjExQTBEMkIzRUNBQTVFREREODwveG1wTU06SW5zdGFuY2VJRD4KICAgICAgICAgPHhtcE1NOkRvY3VtZW50SUQ+eG1wLmRpZDpDNUIyOTI1RUE5RUZFMjExQTBEMkIzRUNBQTVFREREODwveG1wTU06RG9jdW1lbnRJRD4KICAgICAgICAgPHhtcE1NOk9yaWdpbmFsRG9jdW1lbnRJRD54bXAuZGlkOkM1QjI5MjVFQTlFRkUyMTFBMEQyQjNFQ0FBNUVEREQ4PC94bXBNTTpPcmlnaW5hbERvY3VtZW50SUQ+CiAgICAgICAgIDx4bXBNTTpIaXN0b3J5PgogICAgICAgICAgICA8cmRmOlNlcT4KICAgICAgICAgICAgICAgPHJkZjpsaSByZGY6cGFyc2VUeXBlPSJSZXNvdXJjZSI+CiAgICAgICAgICAgICAgICAgIDxzdEV2dDphY3Rpb24+Y3JlYXRlZDwvc3RFdnQ6YWN0aW9uPgogICAgICAgICAgICAgICAgICA8c3RFdnQ6aW5zdGFuY2VJRD54bXAuaWlkOkM1QjI5MjVFQTlFRkUyMTFBMEQyQjNFQ0FBNUVEREQ4PC9zdEV2dDppbnN0YW5jZUlEPgogICAgICAgICAgICAgICAgICA8c3RFdnQ6d2hlbj4yMDEzLTA3LTE4VDA4OjM0OjAzLTA1OjAwPC9zdEV2dDp3aGVuPgogICAgICAgICAgICAgICAgICA8c3RFdnQ6c29mdHdhcmVBZ2VudD5BZG9iZSBQaG90b3Nob3AgQ1M0IFdpbmRvd3M8L3N0RXZ0OnNvZnR3YXJlQWdlbnQ+CiAgICAgICAgICAgICAgIDwvcmRmOmxpPgogICAgICAgICAgICAgICA8cmRmOmxpIHJkZjpwYXJzZVR5cGU9IlJlc291cmNlIj4KICAgICAgICAgICAgICAgICAgPHN0RXZ0OmFjdGlvbj5zYXZlZDwvc3RFdnQ6YWN0aW9uPgogICAgICAgICAgICAgICAgICA8c3RFdnQ6aW5zdGFuY2VJRD54bXAuaWlkOkM2QjI5MjVFQTlFRkUyMTFBMEQyQjNFQ0FBNUVEREQ4PC9zdEV2dDppbnN0YW5jZUlEPgogICAgICAgICAgICAgICAgICA8c3RFdnQ6d2hlbj4yMDEzLTA3LTE4VDA4OjM0OjAzLTA1OjAwPC9zdEV2dDp3aGVuPgogICAgICAgICAgICAgICAgICA8c3RFdnQ6c29mdHdhcmVBZ2VudD5BZG9iZSBQaG90b3Nob3AgQ1M0IFdpbmRvd3M8L3N0RXZ0OnNvZnR3YXJlQWdlbnQ+CiAgICAgICAgICAgICAgICAgIDxzdEV2dDpjaGFuZ2VkPi88L3N0RXZ0OmNoYW5nZWQ+CiAgICAgICAgICAgICAgIDwvcmRmOmxpPgogICAgICAgICAgICAgICA8cmRmOmxpIHJkZjpwYXJzZVR5cGU9IlJlc291cmNlIj4KICAgICAgICAgICAgICAgICAgPHN0RXZ0OmFjdGlvbj5zYXZlZDwvc3RFdnQ6YWN0aW9uPgogICAgICAgICAgICAgICAgICA8c3RFdnQ6aW5zdGFuY2VJRD54bXAuaWlkOkM3QjI5MjVFQTlFRkUyMTFBMEQyQjNFQ0FBNUVEREQ4PC9zdEV2dDppbnN0YW5jZUlEPgogICAgICAgICAgICAgICAgICA8c3RFdnQ6d2hlbj4yMDEzLTA3LTE4VDA4OjM1OjUzLTA1OjAwPC9zdEV2dDp3aGVuPgogICAgICAgICAgICAgICAgICA8c3RFdnQ6c29mdHdhcmVBZ2VudD5BZG9iZSBQaG90b3Nob3AgQ1M0IFdpbmRvd3M8L3N0RXZ0OnNvZnR3YXJlQWdlbnQ+CiAgICAgICAgICAgICAgICAgIDxzdEV2dDpjaGFuZ2VkPi88L3N0RXZ0OmNoYW5nZWQ+CiAgICAgICAgICAgICAgIDwvcmRmOmxpPgogICAgICAgICAgICAgICA8cmRmOmxpIHJkZjpwYXJzZVR5cGU9IlJlc291cmNlIj4KICAgICAgICAgICAgICAgICAgPHN0RXZ0OmFjdGlvbj5zYXZlZDwvc3RFdnQ6YWN0aW9uPgogICAgICAgICAgICAgICAgICA8c3RFdnQ6aW5zdGFuY2VJRD54bXAuaWlkOkM4QjI5MjVFQTlFRkUyMTFBMEQyQjNFQ0FBNUVEREQ4PC9zdEV2dDppbnN0YW5jZUlEPgogICAgICAgICAgICAgICAgICA8c3RFdnQ6d2hlbj4yMDEzLTA3LTE4VDA4OjM1OjUzLTA1OjAwPC9zdEV2dDp3aGVuPgogICAgICAgICAgICAgICAgICA8c3RFdnQ6c29mdHdhcmVBZ2VudD5BZG9iZSBQaG90b3Nob3AgQ1M0IFdpbmRvd3M8L3N0RXZ0OnNvZnR3YXJlQWdlbnQ+CiAgICAgICAgICAgICAgICAgIDxzdEV2dDpjaGFuZ2VkPi88L3N0RXZ0OmNoYW5nZWQ+CiAgICAgICAgICAgICAgIDwvcmRmOmxpPgogICAgICAgICAgICA8L3JkZjpTZXE+CiAgICAgICAgIDwveG1wTU06SGlzdG9ye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glSzwcAAAAHdElNRQfeAggUGTD9Yj5oAAAACXBIWXMAAC4jAAAuIwF4pT92AAAABGdBTUEAALGPC/xhBQAASE5JREFUeNptvfmTZNd1Jvb2LdeqrLW7qlc0utEAQRIgAe6iREikKFlUeMTRjMYOO2zH/OBf/TfML46wHWFHzDhiHJ6wFZ4xNSNxtNniThCERGJfib33pZauLZe3v3f9fee+l1WQlWhUV1dlvnz33nO+8501zd985lvf+MY3gsCYzqaDwbDbHb3/0a1nn3vptZffqOrMdTumaRqmbSg8KoN/GSYfVlWlVZXZVmBaNr6pVW4qA7/D/44T2bZblZmq4iSeXr6y+dXf+Oq5Cxcty8YVDMOwDKM2LJPXUqahamUZeBP5FX6Er+3/zV/61/xOKbw136d5Mt8R3/NChrw9vjXkf95K8yt8NeXJSp5c4y+8f/NbvrI2TOvmrevj6WRldWNlZQ1PuXHr+osvv3D9o5t1XeorykO1X/XN4E0rpWrTtLkn/FVtqubJ+hn6ZXwDy9zbe5CkqVLt0vhzfuGtK1m5qfQL9dUs/Z3+Sbsh+qsyrZpfuSRltj+UZ5t6d2T5pj4QWb9ptvvb3Jlp6Z+3NyPXUfbe3ixJ4vPnztaqOjo6fP5vf/k333sdN6lUhifZtseb0ItQ+nblutgzVVlYpmXj33VdyB43B2daDvYIPzRUiWdmWXL58qX1tXXTttpFNZtmym3KbZl6Pbym3D7+WCJ7splzaZPnGPqG2lPQKzfN9tL6eif2Rn/fbuzxFsyfZJqOYQSLC4s7e4dlPlldWfc9l+fI861lPSZEQ/GU7ObFSpVlZVuUCtOw9aY00igSKsJGeVEix/hdFHiObYu4UshVK//6yc2O6Ltq5c5qRL05OK2PzV4oYy5bdft7oxEqi3eF+xGht/ShGY3oqBMnYBwfiLy1AeU0nNHK+p17Oz999m/3j5IzZy+NRkGl9OuxTktDg9EosXJsa2mxq/RdUcoaxcEu4A5MfU/YiLrE95bsTFWWtey6LW9uWYYNSYJ4WDYe2CNLf2tRvnD8NqTCbLRaFt3um9mIAS9imo24mK1qNWvmrxppmouG0SiDXralD0ELr6n0FZzFpYX79x/sPth589X3PL9z9vyjo9HS3bu7EH2b6xTR4GWxI2oal1/+3Pkz5y5+/wfPTiZJI5j6ys1myz9EcVTzk/roaDdOMlP0qKyrOE7yosDVkiSZTqfYiCAI87JI4xmeEkWdKAiiKHJc18EuOY4NraspdXO9Er1v3tw4hiYNk6beNmWekKdWaTSW1seYZ86f4ACx33rz7TQrOv3ghRfeuXlrr8gBDZRseT99yFaleI0ySR979BI24uWXX3mwOzMCheOlTjfKKvAuwgvp4Ct5/wDdKC/yo/F4f2/nww8+eO/dX2Hfq7KKp2PjH3pYjnPx4qXl1bXFxdFwYXHj9Om11TXPdSuB+3bd6hhjT3451ijV6oXRWpn2i+Bsi+4apJRTV2qajm3Hw4njzfZ2DlwvgGBbIn28kDJ86ri5tZWcOxNduXI56nT7/U6RjU+trXl+uHeQ2JVZmfrm6koEsm40kwarE3XfeeuNX/7d8/fvXMc79/A2ngeD3Bn2sDT88RwTklLXRlHWeFR19cF77+CP3hfXsb729d954smn1gC3jTKaraFVjc6cMABzFFEtNDSI0J6qKd8rfXgCdQSz3uCRqopNy8W/bNsX44Vl0HY6doBnZun00ceufvUrn11d6Yehv7l5BoL94YfvzyaTUvkvvPjOK6+8XZYzs4a0FzQipkMxtlyCZTFW9ZTIWuaDKML6XRtAYWZlURNQzEmaOXiNQ5UhOgOWYFlqlRZlVQt1qSE6VVEUuJP/9Nv/9PFPfXppcYkQorREkFYYLVkQPFGtkdcgq9ozn2+Nmu+f1iYtKbbnD7U0Eb1MV65bC88BUcJioCK4l3p5deHKI4+cP3fOcawgcM+evej6nbfe/ei1V9+KZwkWSvOp74FGEreVYwt8M+767nK/243CYacb+Z4WV2yHK+AI6AUSYNX8nojJt8dvQFAghpbViK7j0H69/ebrL7/yQrfXXxwtBUFQq8bgtoDYoJ95UjiOqZk6YTubbTHnOoUDcNyeJaCIM4RctNYKx4Xbcgl+lpnn9YuvXJtOts9srgyHQxzIweHR9374k//wpz9MpinO0zAqUCyDiACLoOoKWzBd7Xlnl0erw8Eg9Be73U4YYrWh7wMLO0GAq+Ou8ENoHeTEt20ujFfgabs0K1ROMYWEWTw818vS5LVXXrp959ba2qnBcMEUO2u2CNruyPx/s+Vl88XrzVLmMZlovnFw17Wt2a6l2apqjKU2VbbICL+bHBy4jg9YxRPTJLl3587koFhY8LXIaR6hjEKV6WrH2RitDLodz/NqQTisvKhFYCyrrNUkSbFA/BA/wP6VeQ7rmWR5UZZpnuVVSVrFTTVdmypSiP1NCzzX873g3bffev9Xb/3BH/2XT37ms4NeD7ByTD0/xkkaETXmyKq0+hxvTN3uB05joMXJsj0iBalvJZqCe3EaK62MeBz/3u996eyFyy+9+sad27eWl9fKvHjltfdEZsnfQaJqIwvs+OJyH4Kw0ImWBn0stROFEIF+fwDt6HYifEMEUZXrgru5oedBRrphxDeDHfU9z3Hx1kAIWM9+GES+D+lwRWu0TpnUFN7nG6+9fDQZb2xuwuLOlcBqqcaccmg6oVriZs45R+P16H+bthuMsAwhOJ4FokmZqBr+bjpiAfkYDLwrjz12/dadv/zLH/702Vf7/cAPhvfv352MZ9B1EYZ4FGSPbqxdWF5a6vXWF4e9TgfcKArDYb+fZhnW2fHDoip918HmUFOge4Alz8cGZVA/aITn4e0cnInnYoNwFnhyLwyxGBeMAlTXcQRBIcRQavfGtY/u3b17/sJF7K9q5XjuaTSQ0HC/k3a25Vpi1TRe2K4/UlUOWbAtj1BPLlQSk6EVlqO5Eb73fGdnZ/+VV94cH0zwm/fev354OMEuANGpU0Yy8mefPLN+bmlxddBbWxgsLQzxc5x5ybM0B72+gmBbZhCGrgNb7dDOGiaQMgz8vAL5pDr4DpDCCCAYWCVJp+U5Tg9C5TmQlQjCgV2oqg7UA64A7sN27927s7W1denylW63e4Jcma1gtPjZ/mDu05otUojm02os1PCmcW+2b1ExsXLaTqHAjhgjvqAosoODI9w8mB6ehh/v7R9BUmTLso558PjGyiOnV9ehE74HWcCrseYiL7G20A/6PYKlAY+2rLACX7wvR1UhFu17eZaBh8K+gI1jU3w/UKQPkCCvG/gwHuAxuI5jKCgK9ieA4CiqCQwVBOXe3TsQqNX1U71ub24952dPR8BssMM8SToaB18LBeDIjGD5oCG24zPugI0QNwHGE6oh1JAbVytgpK0DCvQGbDoH3P868evdz188/YnNU6dh4mEjep3Qw0odCPOg3+93QZcDz6aee6a5uACwiADOsC3YGhgLR2xW4NhYM+7Ydz3cAqhKxwPrJVLYpsJeQGLJKCrFnXKdBVhk38ey07wEP/vg/fdu37710OUrshf1Se9KtQJgGK1fcWxDjh/2+QsPHRwcOF6H9ynursYIcoqWGhIniCN2+xOrjUJkWXb/t66efeLCmY0VbEI/CDxf/w+E9FycLRSBUh0Gsh9OyAdhEqoR2TaYhYevVBY7cF3QGAfqAwR1bfwcUIqLAKhspRzNA0F5TRMXFc9cuY4LoQAd9TwfOrK3t3fx0sOdTqSO6eT8vxY1WowwjRN+G8RzsLBSf3TjmHQ04GppxtZaofqE4Z1b7XKSbj250n3q0oVTK0uQcHAj16DMgAxxK72oOQptN4Fzvkf+DHlWdTBarPK8EoeqTGEycdhq6js4hDTP9w61JJqzPLPB+T0DXhngNnTg0FqFSepZ+pZbViUNsBGn2Wg4fOPVl9fXT339t38Hm33ibiF9pPz6e+3WHgd1NBvFXscxqDFuMoTwGlogiBEwZ27LQGFsK1E0s91h2jAQ8446+Eef/8yljdMuvAWH3jM8CKCO5fomrKBFPIFcOZb42uIeAwVxthQTSEwQUmRATgIPtx6EYmshR7YFhepHARQH0MBIgUPai6tQcDyAuukFAbSTpsSBBmH7LYCu7/qvvf7q4tLo7Nnzc8k/6ZCYmn61OGEeE1DDrisHAmg7kSHEiadfFURK0EodcZGtkNiEKXaXBMNU5cHkzu8/8cjnrz6MtZD/8EK+5UG/bJXPyEGwF3xpzfBDVZulRhkaW0FlvofdmnpYCx2WcIgaQrStZvH4KX0KIRpVkeVpHHa62FBimM2IR17VQjNgREzs/fvvvnf18cdhUI8jjcbHpNn6WJiqxQjX6TguTHqgtYhxBOAiCKVhQ1olbKbENDT8UkfOimp2ecn65mefXF4Y0G31Q5w0eI6EPUCQgV88sbp1+6hsRsmQi0RSzaoyhHI2ZIf/FF4KnK5rS0tuJWGuqob4K6XPQzGQ47q8DomODRtr0nZgn+G0GQAZYOvu/ftuGD708GXbsk/qsnFsPI/JRMvNyaB9lxvhS1gHWF4CfQzTwU97/SjLcgKEocNLbVwQXoA6fObxS4+d3STsYzNh1XB/OBOHsu94Ed0m3rfDmxbExW3jvGE+sQXcSxidSsdvKw1KDHvoeCWDJyX3BxBdFERqcZctcpqa5sicR/kY8EpxYgbJqEa33qD3q1dfeuyJzw6HC8acTZzwQU64H8fRciwPdK7bmAwcQw2HV02m6rNPnHvyyU/fun07TjKqt2CnvBTbnzy2Hnz56sNL/S6sGlTLIuvjpjquR+cEyGgTNaDC1Brxr0xoh+NJzEIHrwBNTdBE3OqS0o9/YT20UbUEHmHKuT68PyWmlogxVI/fVxrHIS0Zn6Nd8lZycVnHu/DQJYG2YwOiMeKE+328F5bIc2NTlARFGHws8yeeuPrJxy8vj4azWT1LcTCVONo8w4Ug/9zVS6uLC1AGG8YCmmpzFwDv4JIOILA/cLodJwiAGvQpQEs934TJFP9aqFzN2JbTokRNMMeB41hNygtNjC1/8LBkGxgXx5NtOuc2f+3y1QadAgizT/ble7bbCWm4e4OFl/7u5/t7ewxuGCf0oqXcc3FQLdPEiTk6PSEedK3yYpIky8sLD126CAgf9P2FvnXpofW8tG/evm+UZW7WVzcWz46GnizDln0ExDjCySH8FhdsY210DqBDuCaRFsjOqKdRMatgioUBUnA7TFJv6KINKTAr7JeJN+G51BZACvJqiDAUXJJFZaG/Lxen9xgaZmYoaIci3FqFoeR0fCONf/X2m0tLv2GeiFEZJ3xT1eKXxP8UHRklPhvO/Mql00899YlO5AwX+mura5DLP/qnv//tb9eHR9nPn3/l5o17YEG9sDq7tLbQjVyCgyubKFE9j1oCb8kk6jvME2CRQD7cPGNeeCsLcsUIZxBK/LPEvVMRAM+UKBwt+AF5kgnW4jFoVWY5oJFLhPNupHahCDi0l7Uhu+7i2hV4uj+NM7ho8OPJXyQsHg4W4K0/9bkvhHT2lZqjhGptaJMaa6J1FDQJBDJyt72zC9X41KefWl1dhTcFhVxaWrlx687fvfDc2796HweRK/Pignt2dYWEkMRBgIUSK7Jg2eIiytUc2lFaAVy/zGsdCifuOzTGkBIYV94BIB9PKEU9qGAQFZy+BaCgBsBfr/BMsyAZwU9AQiA3jikECcpUGTgKOKeditCaQjEVpQPWI+pEH779+t6D3c0zZzXg6MzAPGd3TMDFethBsGBKqBK3OZmlL/zyzShSZzY3wE7w+slk8sMf//T/+OMfCbSB5+efOb/4+ENnQXgAs9ALwQhXshLYEEcSVYQMciqIhlgERdNG6TaEoVpNiJssD0dscMe5L7JTFhEUQgqPzKYrDLc0J0bWspV4iU1XiFtPyCzktQx5qjrj3vFo6D5jL8tyf2v7/OUrGxubxwbiY+ZTtZF3nXlqtokiwZB5We0/2MMWzGZJRWVU+MYohbrUVeCq1cWB7/vUBke0gLFOccawQLk5Uib4b3hA1YmAFZ6GnwguijjbrmlLNpi6U2n04tZQVhnEhnAbrkYGGkxeVAgewBj/BWEkAMGtdQmGkCYDAOnYTdgdS4KTAv99dGr97u3bNdXzOBsyZxNt2qVJEVrtL1QLoMUnHv9kklXP/vwXv3zhRVj9zTObXhdqSXrj26obBjhQAXCJ+OtoMZZBJVfioUPzC65Q0qKmNo+ahDCsUmljQdoKsVeiE1wVyEBR1hWpkQgBQ+9AHMCQTRnikTWslISaWwkvwIU9CgE2JvlsjT/QoMD3cEV6fn64vXU/yzPDOjYR2mRa81SxBCZgyhxzTrzhRVVq/fRyktvP/vyFv/jLHxez/L/6b4qoMzy3sXD//h5W25V9V0K9LG2KhG4ZNHCVURLMqAjgVvCGgAU+TSZW16TQdXxeFVgZdMHIcyBloxFM1usgisV9rcGjyrrIxco6ILmSNGIkWTTMIEIZGjNdWwExK48RMDutzRRcnpFn7Ih/99bNJIk7USTUTRiC/ku15FIIDb3PdhMkSkEtsX/0o+d2dw9zOGOm9Z1//zcXL57PC+XYpPSw7FgVbDv3FDqMmwJ3oHsOCai5BHJ/SGuh6wRUVdgeExw86TJTZUkyha2RO6Lnxo0U+DAZ9BTXtCI5wMqxlZLqgCWqioK7gO2mwJBoOmIe8E6KOurgwp5y4zQ3xSmC21YTbM346DCJZ2q03FhJgzzG0AmLeb5Q2JqjZU4El1qcxNlHH10H1/ToShtJXL722nu+b2t6XZQVQwnzODBumrdOiwARgFdp0CtldE5EAPBlVmIReNuOD5rI1RAgmSUmWeRR13LyJlZbiYgpLoOZHUNrWllCECAWeV4KbGJ3bM376GWUZVGRlDJqA+0S9118UooqDHaW57YAo1JN9lTNwbNFCL6kiU40/gmpLo7datMBWJEtiVClC06EbOPOamb26P3qigAdtiHSlQzz1TljfyaokOQDeIYF+RBVXUCXWqN1zLGNDFpQ1HnOFJn2Kyg9RU0tgJi15QjCwuB/1TqP6zRhRFXh9oqcfpvBeyixFXjH0lRSFwOrWpRz5twWAWgmcRzJYu5TpyRk5TjdoiaZ9z6WT9WFOHiVyH1R1U1JB7HcwZEajlBvU1wA+gclyJLt+Qq3Z0kmkOdfE96UVoZaSTkO9YuyWImM2MRRWWOtwD6oX5VACl/I/aETX1Iq4J7arFfCrYh5ZiynYOwXmwxh1EytFvtlc1GV3kmrzf3p+My8SEkkxZQ/Db3AUeUa5Oe1KEYDcU2RE8Aiwwa7EogiLtZ1OqmLTCMtI09ciemGXfG89MUZ4BAIqHQgFbxDirIoufy3FwmMu7w7yBrWkaUVUAa7laUQrjJNdRKzKIDGtgdiSrCgawrVKOVcPQZQNcMlTFaCrNit/qAnXvzHwm8fj1I0oV2nSYsZ4nDRAbeNk8ZUHD39fFy3oC+SlUUB3avFhsMX0AySCAdSZNP1IuEhtaG4QcyBZrU4ixo1SSXAAIG8rMap+BauD7th5wQbMCHAI7w+HrCBdxR+RD+bmkdPTG4qzYta3DBLAtCKhLOyNDDRs6+Fi0NBPbCek+Eo1TAoUx1ng/lLpwnxSyEUhceym0KVJoenA/am1L9JphprI3QXABOIgWEHfLnkJvlPw1aWS5oIoJFEPMDbKHJtqIgs9L9ELC1xDLPEoCI40H7GKKBmpgsNx2vLWqsMD4g80TLKWhAJUua4qspMqWJqC+kMHXkvWbjFfxeyd9iaIAiNeelXWw/XGs9GRYgRjNnr3SYG28cpdV0cpdQcZbEPuHqcC2jT5JQMH1DpDUuitriK1RT1MDRguL5FEKIXUIvjZFAuLOKFwwQPr0/9JzriAJTwUXgZZkZAIaZKAIFybtPpYHxXG3mGY2A4WNwFITXFSmH3YXZAKPMi15AH++V1Op2o04rAifzoia+qIdoAa4Y6amMetNYcQ6PDsWYRO8Bi4jTFGdniU9fiXhu2hCfhXEDb3VDcbZg738JqNfei+tBksnZNNWElQ+cYyEctfqUn7BlOwEgFPI0wdP2gKqGGOaMvRGN6LCVZaw6K5pJwe5UEoXV4Cm8UuI4k5WmjsWswqK7Pooy6LS4xj2m1YRwvT7b34vnRV7/6VBT5Ssef2tJMCQfVTQa9hVqIW5xmBQCCWGVWWQzTZQeRoVcIimW7huPTNZIaMkmP5+RCSpx18jsWXDDuJOcpHodNf85yjIY9svyUF4NyDxb9/sAOQwlMCsSwngRrrCW4ykvo4jlSGsn/zFOdRV4Ueb64vBwEgTpRF2J+HDXnYTvrU5+8/NnPPL6yOkzgvpZG3SKsEhZkSjitVTDa+BhvQPoM0pgZdebA24eq4uxy2JOCJMZmkQcOmajO+C/1iDcIaWcxDEtgKH6eR3WAphAZyMTh80Hdaui/5/OVOHnt14sPU0meiUlSBnUFu3QQUAl+K3pWQBOHqALbwuxxMpstr625nt9E4k8ELIVEHlsPZtgvXbo4Wuz0ekGR7o8GS47rT2Mpg6qbQE4rPjVNZE1qDJNApTZNr7dUW16axllZ4W4cD8AUWcxl+wBr8YmhI26dFQyuFKVUX/A8LeXCpIKMMoBpCEE0WQiRlmU8m+ZpXHLDKOQOCyRKSUQzAe6YdplnMAo2nS7sLHeVVpSh4NIo0lqCWFlW4B6gjMPhIp4JMTKN+mSio24rRow2XOdsbJyCkv72b37ha7/2NKj6iy+9/csXX3cZYDJPsipDZEUXisEskRO6HjAtz9OkqLARcTxNMvg7BTm0Uv3BwrDf73R7URDibmslJEKTKdxZiQf4RwLakCQJbCFruYv86PBwe2+/oFda+5LwdR2r4zFFSArpkFlVtQ8BZHCRgUyLySdAZlkQs4EaWWW2AoP/hwuLOuqn7YMuhJnXh+jj1g9ncXGhLPMnP/PU1vbu3/7dy7fv3pon/0yzqR+taY3UTOpPsf0enS4TcA0nF5CR5EWaJGAHszSdxlMslfmu+trKcLi0srq6fjpi1teAV6xDIeAgZZnCS8fGjY+O7t27v4e/sB9gjcoYzxJ4D75jR74kyvPC8dxhtzfEVTxdH1FrAAKk5GXuWPC4WI2X0evjasHMwFHygio0GA7n5ceSAzgOxsh2mDq3x4JTx6VmTibjl1955Tt/8td5XjPyeYymfGFaqYsD73eunoqT9HY8ZV7Wsm/cvnP75o3Tp8+c2jzXGwxxtelsurV9/+aNa7M4hVk+GCeWtQ82Ojq92QmDMASou0WZ1AXLg+ALHY2nOw/2HhwcHU2nMEXjWZxkRbfXu3Dm3MrCQq8Lx8+PJ5MbN64/ONibQOEHvVG/gz2tHLcSx6YiKEggszZxRSXeC/ibDR6XF0Gv39WFAmYbozOPq55VW1ikzYMDwcRvp9PJ9Ws3D/fywaLbOCZmIzX4K1Xmf/GFS4+v9fMk+2A8BRzmZXV0OD538fKpMxds19158ODmvfvbB0eZaRzE9QfvfABpPrO4+Jjr9waL6Xg86HUZgQRxIrhYVZ5Ox9P9vf2Do2nBnKBbxJNxVjqD0W6eT7YebE2TUb+3ujBc6XUvXbgQbW/vHuzd2XkASFgcDICFEAheB8bHYpYMagVPEZDDmF3OkAWgaLi0ChohzE17jQ0pErkxKqMpbtd2xPno2g2IEiR4dW0FpBE+l3ZWzVYexkX9xXODjUEHQru0fvp0ONFdFhceujRYHNVJ/Movn//pSy8/+bVvLm4+tDs7jDpLxu7ho48/dvj+GzhjnJrTGzLUXRRkkESaitQ7L5gYC6LJ0a5nGWfW1p756tfGeXXnweEPf/yzPHIgUD/8xQsPra188sK5Ya/n+v7ewcEkSVk0EASknjBSZWY4lgdTEQtpIzqBbJOXw3xGw8X9e3dne3tBt7ty/gJzK+Kba9yz5jZDGIKdlf6Pf/jc0tLI87o3b36QxIXt+m2FIWUjicsvXV59dBAU07y3cf4onkH0sKt+dwgTvX3jvZdfeuXJS49cvXRptHbq9bff+smffWfgZR1VXt3YdOPZ+vKS11vwbfhFMCc+POYinc2OJtPpLKuM/VmWxvHIdS889PCVq1ej3vDZZ39w990fk1VWxRMPX3Et+70P3o9sYzTo9/p9HY+wdeGPpRzmYuj8wuJktP60LpBWvywXq3y5SIprb5vbt9Lr78WVGp7alOTz8aM+LgBhv4a7vRvfvX0d7s/e3h6cPdaZai9SZCidVV9//PQ5t476i72lpbJmX44XRjgi4P5k997FS1fXljZ7ftgLw3Onzjz2yKVHNjY/dfbiehABfhaWh/2FPjTCd10av2QGqJwdHQJl41Kl8awfWMPhCEhjZrlVqY7t9x1vfbR8ZXn94uJotT+IPDuOJ/2Oh62ADS8Z8iBvBAwFknbOgb1FARqU5BVEpudZlxb6q4E7Gi3htLLaAjLXu/eCU5vBYKGWtVnH9UVNfw/A0un31f3dyf3tF8BoDNsTB6YWW2HpcEwfgJ/N7FGg0qlvEY2tKnMN7Ht27sqjyu3kuek6kR9G5uSgt7ZZzhbKZMq6pocujTaWsQPVbEb/Gvwjh/bB3WaYoFBm2PEir7N2+pzT7bLk4+joVBT1rjwBOQEpccPObHy4ub6axAGk2q6Lnu8YJUutTEmBi6NZgdJDNGBFcGOBbV5eGS1HYR4nNvg+Syu825M7u7ffH23dG54+o90Q1fRhtG6YBG8JJDDZ2oVtCzN1KFUbG9hqAIdjhT14i+D7YBAO6GIR+2HH7y2TIDmV9LNMTQteYl6Xs7rCfdBygX+yQYPOk65usVWaVHkGTDO8AIRplqsHO7sdzw0iH3zU70DYw7zwQA3S2V5VJ37gQsct107Gh0DpoW3MePiZpIKY1IJoeJ7h12ZllWtRNOqEVQ5f1ul2IvB6r6xHvcGDUpXTse5YaBNcXKnddsg46mSvlTmHSZLrdrcsCJ4RYOEzM/Ql1AMv03P9rg2yBPrkBVCmEuyozOGCOr7TGQF3bVXmDPbRRSkYS2XQTrTSKIlpyrDLwjGsWRKPS5UtL/lRxKMqc1tlngXno7Y7dscaGlKCalSZx2L5immk3d08jgGVrEKQhBK8U9eqAEMLUYQTYQLWZ0C/jBNVpiwUxHGliWoTbkYTnGhqM3Ezjqy5qT61dNEMHUB5Yl2Sizn2JC38US9+sGUtXjRZ5VV5ODiT4mgYieUpHGTQ7ZWMY7FIFmKZJ9MqZ0TXASOs6R7qoCbzWqDGLF10QLNykD4XRqOaTSed4aKUYEPxShAnn99E8NjLIqnTGSQKsM+2CsP0wtAHxuQkTdLs45q2W6nEIZHPId7Qawu2gyGLOgHfLjJlOvNg7TzxN898NdEaGAgWqTThB533sJpKIjxc487+RLmeW82sXk+R3tq6YEVhrRbLIGypubKDjh8EtoR8XYvhs4AefmXGKfVMkoB0n5SdpTkLn2q4HFVgKh9UNZ5lB/u1ZDrtoOfQrw8sC3tkeVXuFanDlCe8vCSfTYssxWlJYEfKpWEp6IlKfYDrgAQnuPfAkZC4rlVLPSnVMlpxME/GZ5rSF0MXZ0jsvSkRMo2mYop71/WN93fG4NHd5RU8o8xmlF48oSrAESV0wiIphraTWTU5qI72jHjKqkocb16YdFVp66osy8f7kNsSJ1mUEscnSfagZobJsrIqs+JDkC23rnhN5oCg/yVX0Kc3KGHzIIvjPJmANsDbhb6BM+SVxHGZ2sed2HtH0+d/8fL9+zuTWYKrRJ0INjvyXX9hJCUrxrxOWZeR601xpKKctWIgOrqC0tAtfoYkMS0zsJx3J+XRLF5dO5ONj8rpoR+GqojhToMOmTxDwBS0HXheGEL4IfoS1M8lYq4vyNIfkF+VTeFmMfBKx7mRO1cXkEnLi1tlzNEzlM1wF3C3TOLacCrax7oqSuny8Bi219WwLPevcknTMppflgGLM4P7d7eKfjJa6AMqYPw6USdYWW97eszjoonGiChLl2lJiZQ1j9PhtkLHDl2P8Z6qWE/iFKsCAchSk7VcZjk9MMvMZhRBsnUVCS/LqRijsyQSx7IfNrSwvky6/RiPYeykLKqmeVDKwRh3pCNu2BGrDJlIccG/DOiCkSVwGUgSs1k+m+VZkiUJPBXGpSUJaIk2SyytZrGJ1Cj1ouiRq1cPJ7OtB3sH+wdlXuBq0fpmuLjYsEizidydCGVLZEni6rwgCyItqDcztEWGNZRnLyxfunDR+uA9leWsDwWjZEVLZXmRDdRkASFew65oRutxdWxBVTAzQwYNagajhmOsVJqagDrcSJ6aOnItGswosxm4nid1iRQZxvBoXOxa+71QfLe28sy0XAlbqoLOq+60YlwHnhfglxkO8SVYyWYag04HLPZgMhl2ArghdZ51LzwE+6zaUm3VND4dRygcHbmBKLI233Egfkmc94bu5UfObGyA4I0WFhYndRYf3ivgOEAEOpGSMiegvmm6NoyoLSEgOMiU+Epqupn+rdIZsA3nqeLMqqVGjnhh+VFY7YMgQDXsgh60KtLUm047QahcJlzF22HnraWrmYA2IRzKTB0dJiCmrOSnKkBDJNTA5CF9f4t7xOA9cyNyYQntMPBf5Z31U+xdrKpjsJx3bsjuODY8Ib6zhY2G/I9Wws3Hz54/f35tfT0I6PyTsSyOpnevl7UNyfR6QwqB38XpUcILbA4IlV9kCQO18CayFPpcgjKVBblTASgJcBrlbCaxNZbURN3u9OgozkAEavDiJIkP9w48Voq5dhgZusiw5b9syQR8MunNJIHJJI8nxQ4WMBdMiPHLFM6iGUX0NafxbHdvazaZgIZ2er3JNHZHy73VdaNN0B33sLd6weJe37aLHGqbbpxZvPjQhdObm/1BXxombElEknhZve4kA1W0zcGQ8uNHopYVU5FlVWMvgCq2A+3Px4fZ3naRxwYrF8CLDSB2b7Tm9Rem23fNLGaclgyTMBnHMXse2JXh39/ZMW/dCLod5occRxpxmLNggLvOwYXqQmoLIW5l6vghQBoyj4sUleSAZHW47fvbe+Ot+8PFwaVLmyGzAk462Vn+4q+HwwWjyVQ1HZ8fKzEDLKSz7NSZwaWHL5w9d74/7Pue24T2NeXWTdNRlEW93TheWV2r7VJfRbESqjIhsbBhaVqXeZnyZNPpEQQ6Wlo1oBSVFPwEPiTCjToFLljkZndQqG2d98TySKLAF33/w7v3XTe4eskcjhZ1RYyWCb5RWaUSuRB4gU204YFSGJlWsfO6wN3C3EJA9ra3FzvhaHEJOxjDb995EK2urzz+aUOAb577nkf05zkf5yvPfPr0xsZg0PN8T9zNqlEcyUvromnGTUejOJ5qxwTkjhBYpQAKSkQOCg5VSEB7Jw92bVxrZY3dzFANxwR1mh7t5weH2qQWWba3szuejhl79LwyK4B4Xc85jEEY/VffedeF12QouAmswALNZvwCoABEZPdnLgXdzCXohgFL7khJnYrFivdLF86FrFq3J7P08HAcWPXSU18MFxbrqm56eebuhmTNmtYBWI1PfupxQqU8HJ2b1Y1cle70wTYD/w1/ZTm9/R7kg44wdqLIPaeDU6CRnB3BKmZlNX6wZ/cGg41zsOT5eBxnGVzlFI8si1yPRVZlsbv34Oa9bawqsOwwDIyQtX+4YL8TRWG0ZVmvf3gNbuzZU6vwFUxX12cz/A+MZGq4YsqAeU2LhZHsSBXjjZvPyzryvS7sMVicYonEYNC118+MHn6EFMM8jj62ad15So/2AvbLKaRlvfU+jHkVl+5E1/l1t9fd2j44dXDoLy/QUQWaZ4lrFsBziBBIXpzn7spytLDsYvPiiWsaSVm//eY74zQD9MRhWWR5mcV7R0dHZQn+DxJlp3gdmKXdDYLF0TJ2HDr94PDg7RvXg8BbX1vFE6QegeEsKGSJZRtN5x2LBnSOS1k6D8h0NmPjkDyLVgW/H45Wnv4So0G6H9JsIzFtM/W8p4sVMyIKbczabML2TRW4qBJsKm7XcN2pE7z77gcXw0edbkhmChoHGlEXs7LaPzq0Ot2o06eiVBnrAMA0uoMrn/hkGsd+fxCr6t7Wh7s727brwBnMTLuyWEPFJj+Yd9eG2axYY+iOFhfjJL22s+P73nDQ590z7yRLYI6XDKAArYDDa7KFlAXccsIes4pFwSimm01j6FP/156JFpf0Lhht5H6uF1In1SY+mQGuGwDRExmUjsrMqyOUFAnTB3W8xdHR7rWUKQRdaaRgMvf3D965cXPp/Plh1IVvgwUqaQvniVU4ULO2rAzug2WfOX06dJ0J+PI09jouXEKLbUxORhdW4Z+O1MuxgS+MsJz3d3Y282zY67CjPvBgulnBVklMR4rS4WXB99TlD/T56loq1ajXYMD2xtmFzbNt+52p5mFas60IMOYNotwPOqe2tCM3BRNN9VlT3C/Fc0ypYllVCM2fOjArNrNPQP0knr757vvW+vpwdU37JgC/MssLqf8rhDsafuBGEbgdNrw/WAzB+b0xdjrJczhygLcE7EXKJ0qpqQACeGzH6UyT+NWt7bOz7pnlkVTsmnZpSoaZMeBUai9B4vNSej+gEXVtSzsEaVinu/DEUxAwwdQmqSPLN5soZQMSJzBCu2GcWdCUoOoccS3Co/tMDJbEFXkwHCaZUSSJ6nVxu8p1aylLufLwQ/DRdb0b9aogxjOaEka661yq7mu4CqakPHsLQ9+GaMBnqPKUiUIyUlAvmGE4qTC5NgNew17Xc50bW9vd0FsfLTKyBbWvbMb44HdXDMbXLEqqtOancG4ncbfTmYAW/trXuyurUuvbNj2fCD2c4BDHOWEymlxkbV5yqNp0OS+iLOFEOZDCHA5NNxwfTnrLS9BNLMbtdk5tnI6CcLy3PR1Po24/9ELPd4y0VHQgC6/TAWrCV4OJdaUxiVkN5QPufdeBTIMCRaaVQ8hdJy9SGGP4YHGcgVlRHzpW7/Spw3h6ptszEpCpChKX12Ymt17K6VW6aFiZw8VhVuG104nrbyyvNJVfbV6rlloBo02Bt/0a85YF1k8Ca6sTPbJNBEfpF6vmpFklX9XeaPFg+8HS5jp0O7QqbMHq+qotVeKLgZvuP5hY+MmaY5Z2ENl+6DKCD19LBQ7jkBYvUrJqNkv8PA9s6gAsVhLHsyrzwDLY/wpfM9uvysPJeHHYHwZBqiq3E9F6TKZAhFQqyIpCcuIsrCFrw7b3YInrcjydVsaJ4vuPt3eqZuzEfKnHouHoNn/TagYrWPOZPUq3oBmVVK4wmwDet7o6vv5Wdvmi3+vBGOKQo07X8hz260W91cXVnTtbH7zy5uKg3xlPOr0+68v7A2xGVxmRJAcsJqnLPJ7BZNhwnkoJ0cA9iZMZKHdZHKXZ3YODKkuffuzK6eUFGNc8cNwgzKcTwMqsrDNxnMjAqf4kW0VtMM6uGKGBnuB+VDOlq9F2Yx5l+nurb3ZHNsJSqh280Eww0hl0U1dFGdKEZrAFD+ht9rqHH96afi6G6BbKrjj2gU1APhi0RY9+/dzZapbu3z+6W+4OHlqLLGXvbrnAP9xdzUh4bZl5nE7GB0dFltYcLYK9yG0zdb3d8eSjG7cm03RjEHzm0UcubJ7u+CwRcQO/lH71KXahbhwgCaZJVpJyYUWuTaolQQo2EklTlCGKM5eI+uMbYJ7YBW6EK30eqp3yJAEridXp2lI9dYjl34TVnMzf3r27vbC0AEWFKPhS7MShMRb5MF6yAeysrwe7h8ryew+fNb0AouB5QRbn490tUPGyaxmneubkEA7D9kfvLYLgh8HunZ1kEm+G0eWrD59eXVpcWgo7HRl1VJugHkV+NJ3FDEXXea0FnOWeOcUVDMLwDKWrK/FLRnfseT38sY7Ux6LxDzwcXZ5XtxZTv1C6M6XlkLaZMWdsVxwn+C46s7Hz3vWVC2ej0PdYvtdhGMYivTFsmTrRDYdnNsKwV0/T7J3b/vmz7spCMOx3F6r+cp9FQEWepMXe/e3y8Ogg9zqp1a3qjUl66dSp1dXRsB/53YjlUli0WbBNGtfPsvGMZRTq2F2wIQAZq5PMjm0xdQAkhk+XpUEQsmb8uO/1uP3Tans3/x5ESFBKMSRVGMf940rpWq8GTmUTOB5gNpv63V69vDL+5XNbd66cu3wRBwJ3y1JSi+Z6SlI6OKmgExhZVVtux/aMrcP8o5vZ2qLdY7DIYUOM8g9j79Z9uMmPrZzlLBrIwsYmfGfDyCXu5YCPszi/AhAoZtDB4nIef9H05LI1JS+kNFuZfZktUeoJD6oOBwumVPHL2Kk2JKXaeWwtoTBaitlGJzm4ggWSGihIbZodaZ6mB4ZlWZ5nWb/TqxfhIzv33n534dSq1+/ChXAYuLebIjxTF3UWfterYTgq0xstsfIpnuZ395005fyLwAchW+ovQchTqy7SZLDQcww42cxRBk6YxRmHqQDH4YqyLDvHmhMCoXhYUlsn/ZBk3gDJkIjP6Rowb0Cc7sKi2biWZht8aNwo3aNwkkG0s4kUO1KDKMirnJLYUOx2Zo28yBHemSQzpox91x+N4IDNrt27c/1W58qlwGIrf+WHOVM4jnB/i8W1Ts16CENHNkM3Cuywg+Ux5ZSm+fSALf+c7Jd32NCjkixNkyyMAugW7FFRFalhgY+G4Bu2PU2yCam9KQkAZtSVlMZjHYPQbbtCRei9sLcwUuq4v39+8mZTK9RWjMythnY9ctBy8TFli7Ujd4wmMkPOYRIhTT0WJrCn0+r04D5fe+3tw6Ox1LgZUutWErfh+VW08zE2Bi5Zxy/NtKyTskprhyksw84Nt7J7vuVVpp15rgG8nWXpJGNtLe4/y1JlGbllJVk5TViqN5lMwMJLDqYCoYSTXbA5UDxFxzIHgSt2kl2VkFl/uNzpDebByHkNndn2AWuX4e+ZD15gMj7UMHHcOjyfXtbGcnLeRxFFIaCrtK0S1MUy0p2D1996N84LahN9BSk6Z8UkCKQDnntwODmcJnC7j+KjSRnP8nFSJ4lTJ3aVWSopCnjoB2nyIMNXmJScCX7seFnERR4XhVRnsUArKerJLGFJKSmzsnX9OUPcapEzWiy6WuIzc47Y4Nw779+JZ1Nr7jjOi0zbOrp2YlcTcmjY53j/AZw+33FtyzrRK906JnRDcEoZSWAoSVqIan8IDud0o1+8/Op7N+7y8BkXgYdBZaYpcuxOJyjqYnzw4ODB3ng8PTg6PJxOD2bT/aOj3WS2NZ1sp/Fult7bP8BPcMgwz55DqIcDn5UqljIrNqVwL8C3KtxAJa6FkmoFx6hD1xzCcFls2VQSsIYjv3j2sf1D8y/+/M+TNDWETahj+Z8T6uNaOd2ORQSY7u0C+nEXTd90iy1zseHN5BlsksvOOwYFag6VqgrL6pj2z579xcpwcHZ95JrwHQygulXkDCh3uqwJgL4YNslwDo23YQukFZjIBjvq1dVCL6iwC8zQkrlCcsEOkyw/SlK2CuBeElApWnEsDHuNs4e9kIJlo2ezj1nmDIhDUJXu6pVwsLweDn/y/Z2FhZ8885tftyxz3u45nz5jGB8f5Cb/tq/0OqcuPAxumNbFfNKeZVrz+so4SfI06fX62AsgweHhQXZ4mNy/mzDWYGazyWGWb2ycBqqRULsep2ewd40jGBmi9iNIHM6be+hJs6Nl+bR3yrNM3zIDxwxB0BmkpOmJxUjEbPeUDRQQgnZkBaPVpeTLpGtXdSwz9HRZA6OYWZ72r341Gqzg5ssi+dPv/OsrVx9bXV1t2u9OhKQMpT4GEjofmezuZNMpW45k4/SoCM7FEJcaQp+moL9e4IMgmjTmVQEP1wpCmDPxqcIP333/V7/6YBwnOVymks0cNSduMRnBoD3soOXC3DjslPfdbtcOfBoUk5NYQg/+VIcZ4JCZ84Th2SrjBWgIckm1JFmREikhbgRJzqlgRtbshj6TAdJvy/RiZ3WwvGlKwHl57QwW+Gf/4U/39w+sVkEaT6wVhnYIZ4MUVrq/Pznax9t6VpP+4yv1NhjMHcEWBGEo5Zjw+VPcs9/r544D7fAttuB2Xf/6sy/evX1vSrJBM1yAATHdwSy1yeZH1yuVD3XIKyPJq7SQOmaZbsqeVvYSgyLCIqRZAdTM2OwojSHsbbBKGRJa6l0wa4/Wso5kECLtHUgXG8bK7tlPukFXR92j3rDTPfXBe2++8MIv67YvvBWL5q92OFvzK9ZTTPZ3cXoynkBYh9SS680iTDpOwMJqFjUCwTw/UI5T+YErBSdYky29VOnOTjqbAdia4ni4lPAT08IETXAdDphgOEw5eu4bFs2UcsHorSVGtaynUMKsZA+0MmByQanooUMo+D29VJhjn72/FYQn8mxpZTJMxjmsyut11y4cj+GoqixO4Pr/2//zO/fu3dM9qurjVLLVET0pGQ6C5x/ubIHeiQCxfKGQ6n9WnjNzXYA+wGoaDAFwqCSOkJlgsEZaO7p7tMyek89mYZEczabA+ybcnBdgYxB9tp1AAKKOdJGRZ2KrHenXTYs6zfEHHmm2N4tnVZkoBVohmXQZ18egLs/GszkkgsMfYeMYp5XiFmqYmaexufJIZzDSQ7Nwk4f7O2V94LKEePqjH/wgTTNr3rj4Dz7YJeB64+37eRw7pq0nIBhKlxI1UwjCILCl56Aoc2wK3hmwpNhaZRb0/TiCyPGto90jkL08nj4YH8VxnBHiWSs8gyNxeJhOJ3kWw2eD0stZF0yOseKUMUsQx63Dw0mWJ2WZ5Lkh3SBZCUeTyoR/hbYKpI/KpHdkSS2OQ8rLTs+8cjv9M1dZFSnJhyRJ333rZX3sYWfhxz/4f15/7bX/fxhCrKb2C3Q5Ljjc7vbs8AC/AJtwrGYQkBT7Z1BgJu6lzE7JUL1aCrP8wbCZ+8KNIP2c3d9PZ0nXsR4cjQEWWZbUYj3EO8qVToUYUoAMM+k70KmszFOjjrNkfzI5SGJo0ow+hcpqkxy7ZpsS7tizTc+xdL8cth+uJf5Z63IP+mGZfeqTg6V1Uw+Pqs3d7buvvvjXftDXqSrH6f7L//l/u3nzlnWCVrTdi/NwNQN5VjrLDh9sg5M4qvHT8ADuAThC8e0Z1agrPV2z0uFzGQZl6AIf7FyWdB59LLr4lKsqyMzuZAwLAroIxLTDwO1Ghu9hnUw2c+CazepH360c+yhO7h4c7E6nUKcUOCANoZnu0BCy78KXdWkaWEPI4Ek7vpDVBAzgzsxBdPqy/jG7CMry2occlisDMaURwwPtOPqT//s7+3v7etDiPOvXBGglVMtG/MJy9nbuc7qm7gGVzQLnZ5+Ay8boWk9OlBnWtXh5oAmKkiKdqPAv4tmZp78yevhJ6G3XZSHNBJTQKKdwOhO6SyknQMMKwiikSUmaMIUa5dnB4f5ePDuCpVAqhiKAjrF9nE2/oCMBWIjbLEhyf7XdtNhWeUIqG6ele/ELw6U1wKZ4pMb+/t4Lf/tjR89taPlx1Fl8640Xv//974EKNNS7HagxH+zpEEj98Gj7XhZP4U2wFcSsmNpSRiTzNvVQB6gGxwdKCFM2wrWwEWkie8Grnrr0iMHRoA4sPIQHnkPCPJ2qZzDMLmgSvrUZUKtY/wPNqaoJm13iGQyM7bHF1mIVAWTFlTuzOc+K5QYG+bXUw0rNGwScyOe6kLjszBfOX3yUHa+1bjSvb3zw9nR8M4iGutOknXWvos7C3/zVd8+dO/+5p5+a06jWiOiCU+kpT7e3kvFhb2kZB5Cz0h9m0pd4jERBytLhABk7143o4gB7UccCAbH91PJio9NZXDvcP+CcR5hLjni2c9/ajbPto1mPY0wDlpkneZykMA6TFDaxmsF8goG7EU6fXeAGc/0yLZ0A2UbMBMxktIAtH6TAEWjwR+rysH/poatPgcvq1WKX9vZ2f/aTv+a0K9VuwwlwtO3uH//xdzY2Ns5sni7Lymg7EHR7O11stoLE6WT/wfK5h0BuxhlbkH097ceg2yvN+qx7M3XeOWM8IPGjSThMHe9uWq5eueoG4fU3X1nKs2Ho5dLLF8n4zb3D6Z3xtHhwKCNA4U0VkBTaRcgBCwdDmUFWWeLmyAAkGUIiyUhXo58oLJCiyAt+MgHTq+mht7LxqV/vdAd10ysP7le9++arRwfXgnAwZ85t2p+A6AXu7Ojud//su9/+x99eWV1ROhvYJnlZ48+hWbZ7uLsF98qiXah8aU0zOHu2NCmGHuMpyWx758H169dv37oJYxdF3pStRgoIH3l+BL0aDvduHC0vDHyGUkuIOXZzfWkBv3kwSXb2D2FPwBdkPI/tgnQ7WGEpFZ1KxwGaSbPQBdPwbXbtGbo1lblOeG/0GrIimYabG5/95uLSqjgEMsKkMu5v3f3eX38H6HCSSbbF500NYac7evmF5+/f3/nW7//uY594DMxAor+CEWxnMmwFmNi6m82moT/CqnhABgnVZArXfnZ4eHjz5u1bt+6AR+M1p08vnT976uBgfzad+j6cQFuL7emNsy//grM+OPeutqYQP5fT1xe6IFNdbNB4PN47Gk9mcaFFQAotbek7NzQmS0kdTTI7AC1xJcxKRqcwPmabALJ999RDT//uwvK62FaZrqHqOMle+eVPwKQcd2DOP3Tk2O3WsTtWfUTd4e79rX/1v/wPX/7qb/3G1762sbkhuQ9FB4bVhQ6IwN346DAaLeMWtvbx2Lt79+7t23euX8PiE8PwwzDoMR9pb26e6nQ677//oet2cKvwy9i7YRjdXm9qRXmeBp0ehyFVuhm6oGfGkj3bt81eJ5plGefkmAY7aUmeWQGXir4oqSnVLLwWtg/VcGTSgGHbcTI78E+f/+xv9xaWRfkEpfkWxu3b1154/rue3zWOqfRJt7uN6SsOs3CA3v7Ccz/9/nM//fkf/rM/fPpzT/f6PUfPqahsL63dNz5439zeeef6jTffulZXY5aa+UG3C8oQtkFwNRr18yy7eeNmUTLZwX67Ku8PhrjnTmcw3Li4d/De2eEQRsI1QJlYWMEpdUqx4cin/y2xD7ADJ0sy+BelyxFlSWaDaFuGmxWsp1SlTEaxGRCVAmljOjmYdC5efPKZhdEKG85ISylDELvJZPLCz79vNGWz89hS+7X9yBXj+JNSeNN+0AP+fOf/+je/euvtb/4nv+OMLW9i2Fj02FJ7z71oFGOgaxS6pjlUTSDYkuClqQcB7e0f3tvaJsn0I5ye8JbxyvIajsV23dHy+js//dH58xdBgEOnlhboWuWZ6fkgg7CLrmsz2moYeSlzSUg4nZIzyq2IaTtOTsrSxPFdVvuAgAGYq3KSpO7ZL1y9/Fmgo9lMUdI0GWJVvfP2a+++9RM/HJwMvjdbcTxMvwm4NU4XB3/gfiHKq2++/qs3X3/Jea002E/MWiyzF3hGsHjiNXq8UjtbX+oXcF+25Zu2p0cP6TcU94by89DVT/7oL//dzoP91ZUlO4QBsGYZI4pYUq7nQTk0w9AHuCBSOcTkJW5rEEW67xsy1g88bkJZponBRtLe+sUv/vpgeUMRtjTUm7r2Ai98sLv9sx9+V0ymLuy25oG5+fiQJmJ5HK3T3ReeHpfIhJDTY/bEbbvFxdjYTb+XTM1vg55aL6TsupYSdqfRwUqzEZkHgDtbXD3zxW/+4+d++K+/9ZvfIHCwr15lMtkWz+SIA8WAHfOdLCTOZQ6Xgoz4MM81xCGw9Qxq+HjpbHxw0Hv0axc+9SXTDuBBEjUd6X5lcTp7Pyaz9PWXnzs8uBZ1Rroq0mw+faZJiM0/m6eFS2kD5lAL+bgEZXY64eKoPxnPHA0r+jOf2uHPZvPVbFpcpNu9kCGiHETmctqzxKCkCpIsUAayMu/oeU8+/Wtvv/aL9z+69vjVR1xLBexGtRjnl3ZojkdRKk3Zy4+XBy4cCUqK5zodaYZhXUUN82nuxOnml7997urTKWhDmuDKSj6pAruQpXlpgM3U16+9//xP/12nsyT33yRlTJl51jCItvxHkytLbrKucooDZ0WaC5zj7eQ+fZl5yJ9FvXpGuO53kvkEcm6sfefERgbd5HNz2i5zQ2wnybgt8zax1O5g6be/9Ud//r/+i/XV5aXRSAb3wjOxGFx1VJJm8K99jmrzcik4gMvbZx6VDhW4GugJkDA1e+tf+vry2UsJG0dpR3xGYuRIyyKjgtaHhwcvPvc3gT+yHSlDVM1YoVYK2vYIQ+t1kwPWbJIbYTirKz1XovedTuS0kkM+JzOfZHysqucKxuax9rODZHovCK6eV9Hk+CgRtqZCzEbDYd48/8jTv/uf/fwn//YbX/l8EAIlS0anSNVYO8tjsTk2qiMuuedw/jXogpTiO3VZWCuPrl35vOVHSZLiJFzZfGqkqWTYFOO5wJe333jx2kdvLSyMFFuupBawqZGyZIyPhEo0S691xEGa7cqcdtz2sqKOwuDU6dOA48l06sDs65UzqsA1sx5E5jpLnpHhMm06dODGlnl7HHsok3maVDPnwRl6GiTF0Qu7j3/mSw92t154/ZdffvppQh/0QrQpDPwIJqMgdsK11fNhOMYH5KLKcKrdK7+2eOkJk9nWTIlNkWrHypFB/njDJOa41Xv3bv/sB//v4mhZgiK2HIxlHg8Dd3RSSz6wCl8rjrAWecGifL8r01jVzdt7pzfPwDkaLS5gr30m970InpHt+IKl4ujKtLR2F2xOB7boX8tMCIEPvX2GmabFo5944sojj3mc82lqQfSCaGG49Mb1u9XO9bWVFUkluzKfUQ8RYRxbhj5Ipwjbg6eZ8kef+dbCuU/gLaTPoGqmeShDDybUFaXj6Qxk/dkf/tXkaJdWVj74qLH0mko0U5c5b8JqPlvO1J9qI240CFUoPyBevPHmjd3tnel0YmF7sAu2HjnXQGtTj6dnt+r0p/68EVsGK4k7WLWdBHiE0/FRO32cVKcSWF7dPP/MN//w1X3rxq2bnEXDjp+6rb6wPdeT6UsM1hazidFZP/2Vf7Kw+bCU5VXNEC0ddxcbLaOkjSQFm8t+9eZr777xesi2Tr14S+5Txsey1F0S+GyNMqUwUDSan2ABk1N6LmdQWs0nwJmLCxFWt7cfE7Sko8puB9BU7bgfEQVeglEGoadt+5N0+WlzLIM8vTieyfhV/RJdcFRB0NY2zz3zB//1j16/vru1zWHOkui15e7ZzVFLp/vR2Nn81Kmv/EF3dLrWMzylOkXNPxhDaWNIZgGVunX7zrM/+v5w1Jv3D6hmpK+lFy4lLrqJjUM2+HPL1qMBWJnYGE6h83oWN2cdstjVUc20EV2B3eTTrabt0TH1YCA5SD1mkfdp1Kr17FzPpT63JUrtfEzaOfjm5y5c+tIf/rff/8VL0+nUkmr2kiV0WQUyMT5M4rTz6W+cfvrrYXeg37+UWdH6s0v0WKj2wbDI/sHhL37+rFGnShdKq3b2o2Z3IhEcNyqzRuXf8kFwhp5Pk+fZlAVsmr8IQWxHTOk8qQShpDtVRshRJWUkkpgJ4VGao5tNVVWzC1KuYDBjBXmtW3/WaMuZ5aNalN/pXXn0iSu/88+/96OfxpOprUpVpNlslk7GZX/91DP/+fqjn7MsT8/iq9rqMLFEpmrm9dQyiosu5quvvvLGa6/6oS/F6nWDhVJfq2RigoYHrSAsv2gHghJ3itTzOjAFOnJZyudemc2HQ3DmQHN+pnjFjeum9EBDU/bYlKI9/fki7XAq/ZZiqSSiW8zjw81sfRm6UEkmw486n37yy+PDg+/+1f/+jd/8ejdw4T4Elz43evTzQdSbj/xUdRtMbWSB4iCdbEyFF5V5587tn3z/e8OBK8MJZQ5mE1kx9eQ1s0nWtB9HJlUK+jOQTI44TDogoCLFPGEZmypD8Qpx96Vdtv2QAbNJgnITbKUlTeyS1X4Ohd4FXZ6spdGSIljVTlfW1c4ydEtGRdO6OVG/95Vnfm/wuW/9yZ/+m5u7B91Pf2P1U7/u+h0Z6WloKl8r1Q7aNCXWwl1goUEJUlsfjafP//xneTbWNFG3L+mxYdoraj4cVU+aNNuhAM2HXAKAM0fP3dUV2VrvObvZkb5AfvxLqSultE+mzaWehGnq4exM6jnzEWdmCwb6gyaogWUzQV3Ygv6VjLds8EL2EJY57Hz1t779V0eHgy9+a/Twk8ddRM30PP2hR0rbCElZMANOla7Y9Pvqq6///NnnFwZu1VT2aNve7FzrafEIpbfA1MGrug16Fnnsg8HoyUdNWqOFe1MGxkuTt6TitLTrOgxhThLYlA7Ttlq/bjvk2BjO2S10b4qisOzjI6C4WNq4tJ+jJkGkax99lJf1P/vn/12vP9AVgvoj1yopaJXsfy3WVwZy6l2pKildL2/e3v7ZT3/c78nHCsjgZBmob3Fkrr6rxlga0sJqNZ/UYDR6U5c5C4kdTxMTsx2X3pac65Ii2mf6oJKF0uEHS6KHzaxP7XrNM0PtqFMpN5HPdqwba2PoAWyNkrfRZ2Ddzs72X/zHf/+v/uX/WNXMcZqt7KoWEbBBpQTk2w4io3FAwapAIrf2fvF3z+/c+1BmNuqrlvIMGux6/uEwmnhyzIzRWvGmGgK4aLFAo2FcpoxbNK1mwK3ubXAa71IPJ9VjkpuEqdkoirCTuoGz5lN8Le2wNjV7Elo1jmMic8GDgmzd2/qf/vt/8dKLfx5Eq3sPdoaDvqGWmaesdTeu1ohKYKep/m1KElgPX8HW3blz//133nCk/VCqC5tQJbv/5rItY3tVUz9eyQ1ql5o3B3vhuJH+kEz9gTry+aGiB0QFzrL9/wDsR3lUgMwpvwAAAABJRU5ErkJggg=="/>
  <p:tag name="MMPROD_38302LOGO" val=""/>
  <p:tag name="MMPROD_UIDATA" val="&lt;database version=&quot;11.0&quot;&gt;&lt;object type=&quot;1&quot; unique_id=&quot;10001&quot;&gt;&lt;property id=&quot;20139&quot; value=&quot;%n. %s&quot;/&gt;&lt;property id=&quot;20141&quot; value=&quot;Module 5: Situation Monitoring&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1&quot;/&gt;&lt;property id=&quot;20184&quot; value=&quot;7&quot;/&gt;&lt;property id=&quot;20193&quot; value=&quot;-1&quot;/&gt;&lt;property id=&quot;20221&quot; value=&quot;F:\AHRQ TS E-Learning\Module 5\Images\&quot;/&gt;&lt;property id=&quot;20224&quot; value=&quot;D:\Archive\F Drive\AHRQ TS E-Learning\Module 5\Output-ZIP&quot;/&gt;&lt;property id=&quot;20226&quot; value=&quot;D:\Archive\F Drive\AHRQ TS E-Learning\Module 5\TS_2016_Module_5_v7.0.pptx&quot;/&gt;&lt;property id=&quot;20250&quot; value=&quot;0&quot;/&gt;&lt;property id=&quot;20251&quot; value=&quot;1&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5: Situation Monitoring&amp;quot;&quot;/&gt;&lt;property id=&quot;20302&quot; value=&quot;1&quot;/&gt;&lt;property id=&quot;20303&quot; value=&quot;Brigetta Craft&quot;/&gt;&lt;property id=&quot;20307&quot; value=&quot;256&quot;/&gt;&lt;property id=&quot;20309&quot; value=&quot;38353&quot;/&gt;&lt;property id=&quot;20312&quot; value=&quot;1&quot;/&gt;&lt;property id=&quot;20601&quot; value=&quot;0&quot;/&gt;&lt;/object&gt;&lt;object type=&quot;3&quot; unique_id=&quot;10004&quot;&gt;&lt;property id=&quot;20148&quot; value=&quot;5&quot;/&gt;&lt;property id=&quot;20300&quot; value=&quot;Slide 27 - &amp;quot;Conditions That Undermine Situation Awareness&amp;quot;&quot;/&gt;&lt;property id=&quot;20302&quot; value=&quot;1&quot;/&gt;&lt;property id=&quot;20303&quot; value=&quot;Lt. Michael Vastola&quot;/&gt;&lt;property id=&quot;20307&quot; value=&quot;257&quot;/&gt;&lt;property id=&quot;20309&quot; value=&quot;38302&quot;/&gt;&lt;property id=&quot;20312&quot; value=&quot;1&quot;/&gt;&lt;property id=&quot;20601&quot; value=&quot;0&quot;/&gt;&lt;/object&gt;&lt;object type=&quot;3&quot; unique_id=&quot;10005&quot;&gt;&lt;property id=&quot;20148&quot; value=&quot;5&quot;/&gt;&lt;property id=&quot;20300&quot; value=&quot;Slide 35 - &amp;quot;Slide 18: Practical Exercise&amp;quot;&quot;/&gt;&lt;property id=&quot;20302&quot; value=&quot;1&quot;/&gt;&lt;property id=&quot;20303&quot; value=&quot;Brigetta Craft&quot;/&gt;&lt;property id=&quot;20307&quot; value=&quot;260&quot;/&gt;&lt;property id=&quot;20309&quot; value=&quot;38353&quot;/&gt;&lt;property id=&quot;20312&quot; value=&quot;1&quot;/&gt;&lt;property id=&quot;20601&quot; value=&quot;0&quot;/&gt;&lt;/object&gt;&lt;object type=&quot;3&quot; unique_id=&quot;24271&quot;&gt;&lt;property id=&quot;20148&quot; value=&quot;5&quot;/&gt;&lt;property id=&quot;20300&quot; value=&quot;Slide 2 - &amp;quot;How This Online Course Works&amp;quot;&quot;/&gt;&lt;property id=&quot;20302&quot; value=&quot;1&quot;/&gt;&lt;property id=&quot;20303&quot; value=&quot;Brigetta Craft&quot;/&gt;&lt;property id=&quot;20307&quot; value=&quot;262&quot;/&gt;&lt;property id=&quot;20309&quot; value=&quot;38353&quot;/&gt;&lt;property id=&quot;20312&quot; value=&quot;1&quot;/&gt;&lt;property id=&quot;20601&quot; value=&quot;0&quot;/&gt;&lt;/object&gt;&lt;object type=&quot;3&quot; unique_id=&quot;24272&quot;&gt;&lt;property id=&quot;20148&quot; value=&quot;5&quot;/&gt;&lt;property id=&quot;20300&quot; value=&quot;Slide 3 - &amp;quot;The Materials You Will Use&amp;quot;&quot;/&gt;&lt;property id=&quot;20302&quot; value=&quot;1&quot;/&gt;&lt;property id=&quot;20303&quot; value=&quot;Brigetta Craft&quot;/&gt;&lt;property id=&quot;20307&quot; value=&quot;263&quot;/&gt;&lt;property id=&quot;20309&quot; value=&quot;38353&quot;/&gt;&lt;property id=&quot;20312&quot; value=&quot;1&quot;/&gt;&lt;property id=&quot;20601&quot; value=&quot;0&quot;/&gt;&lt;/object&gt;&lt;object type=&quot;3&quot; unique_id=&quot;24273&quot;&gt;&lt;property id=&quot;20148&quot; value=&quot;5&quot;/&gt;&lt;property id=&quot;20300&quot; value=&quot;Slide 4 - &amp;quot;Please Print the Instructor Guide&amp;quot;&quot;/&gt;&lt;property id=&quot;20302&quot; value=&quot;1&quot;/&gt;&lt;property id=&quot;20303&quot; value=&quot;Brigetta Craft&quot;/&gt;&lt;property id=&quot;20307&quot; value=&quot;264&quot;/&gt;&lt;property id=&quot;20309&quot; value=&quot;38353&quot;/&gt;&lt;property id=&quot;20312&quot; value=&quot;1&quot;/&gt;&lt;property id=&quot;20601&quot; value=&quot;0&quot;/&gt;&lt;/object&gt;&lt;object type=&quot;3&quot; unique_id=&quot;24793&quot;&gt;&lt;property id=&quot;20148&quot; value=&quot;5&quot;/&gt;&lt;property id=&quot;20300&quot; value=&quot;Slide 5 - &amp;quot;Slide 2: Teamwork Exercise #2&amp;quot;&quot;/&gt;&lt;property id=&quot;20302&quot; value=&quot;1&quot;/&gt;&lt;property id=&quot;20303&quot; value=&quot;Brigetta Craft&quot;/&gt;&lt;property id=&quot;20307&quot; value=&quot;265&quot;/&gt;&lt;property id=&quot;20309&quot; value=&quot;38353&quot;/&gt;&lt;property id=&quot;20312&quot; value=&quot;1&quot;/&gt;&lt;property id=&quot;20601&quot; value=&quot;0&quot;/&gt;&lt;/object&gt;&lt;object type=&quot;3&quot; unique_id=&quot;24794&quot;&gt;&lt;property id=&quot;20148&quot; value=&quot;5&quot;/&gt;&lt;property id=&quot;20300&quot; value=&quot;Slide 6 - &amp;quot;Watch an Example of Teamwork Exercise #2&amp;quot;&quot;/&gt;&lt;property id=&quot;20302&quot; value=&quot;1&quot;/&gt;&lt;property id=&quot;20303&quot; value=&quot;Brigetta Craft&quot;/&gt;&lt;property id=&quot;20307&quot; value=&quot;266&quot;/&gt;&lt;property id=&quot;20309&quot; value=&quot;38353&quot;/&gt;&lt;property id=&quot;20312&quot; value=&quot;1&quot;/&gt;&lt;property id=&quot;20601&quot; value=&quot;0&quot;/&gt;&lt;/object&gt;&lt;object type=&quot;3&quot; unique_id=&quot;24795&quot;&gt;&lt;property id=&quot;20148&quot; value=&quot;5&quot;/&gt;&lt;property id=&quot;20300&quot; value=&quot;Slide 7 - &amp;quot;Slide 2: Debriefing Teamwork Exercise #2&amp;quot;&quot;/&gt;&lt;property id=&quot;20302&quot; value=&quot;1&quot;/&gt;&lt;property id=&quot;20303&quot; value=&quot;Brigetta Craft&quot;/&gt;&lt;property id=&quot;20307&quot; value=&quot;268&quot;/&gt;&lt;property id=&quot;20309&quot; value=&quot;38353&quot;/&gt;&lt;property id=&quot;20312&quot; value=&quot;1&quot;/&gt;&lt;property id=&quot;20601&quot; value=&quot;0&quot;/&gt;&lt;/object&gt;&lt;object type=&quot;3&quot; unique_id=&quot;24796&quot;&gt;&lt;property id=&quot;20148&quot; value=&quot;5&quot;/&gt;&lt;property id=&quot;20300&quot; value=&quot;Slide 8 - &amp;quot;Slide 2: Facilitating the Exercise&amp;quot;&quot;/&gt;&lt;property id=&quot;20302&quot; value=&quot;1&quot;/&gt;&lt;property id=&quot;20303&quot; value=&quot;Brigetta Craft&quot;/&gt;&lt;property id=&quot;20307&quot; value=&quot;267&quot;/&gt;&lt;property id=&quot;20309&quot; value=&quot;38353&quot;/&gt;&lt;property id=&quot;20312&quot; value=&quot;1&quot;/&gt;&lt;property id=&quot;20601&quot; value=&quot;0&quot;/&gt;&lt;/object&gt;&lt;object type=&quot;3&quot; unique_id=&quot;24842&quot;&gt;&lt;property id=&quot;20148&quot; value=&quot;5&quot;/&gt;&lt;property id=&quot;20300&quot; value=&quot;Slide 9 - &amp;quot;Slide 3: Objectives&amp;quot;&quot;/&gt;&lt;property id=&quot;20302&quot; value=&quot;1&quot;/&gt;&lt;property id=&quot;20303&quot; value=&quot;Brigetta Craft&quot;/&gt;&lt;property id=&quot;20307&quot; value=&quot;269&quot;/&gt;&lt;property id=&quot;20309&quot; value=&quot;38353&quot;/&gt;&lt;property id=&quot;20312&quot; value=&quot;1&quot;/&gt;&lt;property id=&quot;20601&quot; value=&quot;0&quot;/&gt;&lt;/object&gt;&lt;object type=&quot;3&quot; unique_id=&quot;24907&quot;&gt;&lt;property id=&quot;20148&quot; value=&quot;5&quot;/&gt;&lt;property id=&quot;20300&quot; value=&quot;Slide 10 - &amp;quot;The TeamSTEPPS Framework&amp;quot;&quot;/&gt;&lt;property id=&quot;20302&quot; value=&quot;1&quot;/&gt;&lt;property id=&quot;20303&quot; value=&quot;Brigetta Craft&quot;/&gt;&lt;property id=&quot;20307&quot; value=&quot;270&quot;/&gt;&lt;property id=&quot;20309&quot; value=&quot;38353&quot;/&gt;&lt;property id=&quot;20312&quot; value=&quot;1&quot;/&gt;&lt;property id=&quot;20601&quot; value=&quot;0&quot;/&gt;&lt;/object&gt;&lt;object type=&quot;3&quot; unique_id=&quot;24908&quot;&gt;&lt;property id=&quot;20148&quot; value=&quot;5&quot;/&gt;&lt;property id=&quot;20300&quot; value=&quot;Slide 11 - &amp;quot;Slide 4: Situation Monitoring&amp;quot;&quot;/&gt;&lt;property id=&quot;20302&quot; value=&quot;1&quot;/&gt;&lt;property id=&quot;20303&quot; value=&quot;Lt. Michael Vastola&quot;/&gt;&lt;property id=&quot;20307&quot; value=&quot;271&quot;/&gt;&lt;property id=&quot;20309&quot; value=&quot;38302&quot;/&gt;&lt;property id=&quot;20312&quot; value=&quot;1&quot;/&gt;&lt;property id=&quot;20601&quot; value=&quot;0&quot;/&gt;&lt;/object&gt;&lt;object type=&quot;3&quot; unique_id=&quot;24963&quot;&gt;&lt;property id=&quot;20148&quot; value=&quot;5&quot;/&gt;&lt;property id=&quot;20300&quot; value=&quot;Slide 12 - &amp;quot;A Continuous Process (Slide 5)&amp;quot;&quot;/&gt;&lt;property id=&quot;20302&quot; value=&quot;1&quot;/&gt;&lt;property id=&quot;20303&quot; value=&quot;Lt. Michael Vastola&quot;/&gt;&lt;property id=&quot;20307&quot; value=&quot;272&quot;/&gt;&lt;property id=&quot;20309&quot; value=&quot;38302&quot;/&gt;&lt;property id=&quot;20312&quot; value=&quot;1&quot;/&gt;&lt;property id=&quot;20601&quot; value=&quot;0&quot;/&gt;&lt;/object&gt;&lt;object type=&quot;3&quot; unique_id=&quot;25059&quot;&gt;&lt;property id=&quot;20148&quot; value=&quot;5&quot;/&gt;&lt;property id=&quot;20300&quot; value=&quot;Slide 13 - &amp;quot;The STEP Mnemonic (Slide 6)&amp;quot;&quot;/&gt;&lt;property id=&quot;20302&quot; value=&quot;1&quot;/&gt;&lt;property id=&quot;20303&quot; value=&quot;Lt. Michael Vastola&quot;/&gt;&lt;property id=&quot;20307&quot; value=&quot;273&quot;/&gt;&lt;property id=&quot;20309&quot; value=&quot;38302&quot;/&gt;&lt;property id=&quot;20312&quot; value=&quot;1&quot;/&gt;&lt;property id=&quot;20601&quot; value=&quot;0&quot;/&gt;&lt;/object&gt;&lt;object type=&quot;3&quot; unique_id=&quot;25060&quot;&gt;&lt;property id=&quot;20148&quot; value=&quot;5&quot;/&gt;&lt;property id=&quot;20300&quot; value=&quot;Slide 14 - &amp;quot;Status of the Patient&amp;quot;&quot;/&gt;&lt;property id=&quot;20302&quot; value=&quot;1&quot;/&gt;&lt;property id=&quot;20303&quot; value=&quot;Lt. Michael Vastola&quot;/&gt;&lt;property id=&quot;20307&quot; value=&quot;274&quot;/&gt;&lt;property id=&quot;20309&quot; value=&quot;38302&quot;/&gt;&lt;property id=&quot;20312&quot; value=&quot;1&quot;/&gt;&lt;property id=&quot;20601&quot; value=&quot;0&quot;/&gt;&lt;/object&gt;&lt;object type=&quot;3&quot; unique_id=&quot;25061&quot;&gt;&lt;property id=&quot;20148&quot; value=&quot;5&quot;/&gt;&lt;property id=&quot;20300&quot; value=&quot;Slide 15 - &amp;quot;Status of the Patient: Video Example&amp;quot;&quot;/&gt;&lt;property id=&quot;20302&quot; value=&quot;1&quot;/&gt;&lt;property id=&quot;20303&quot; value=&quot;Brigetta Craft&quot;/&gt;&lt;property id=&quot;20307&quot; value=&quot;275&quot;/&gt;&lt;property id=&quot;20309&quot; value=&quot;38353&quot;/&gt;&lt;property id=&quot;20312&quot; value=&quot;1&quot;/&gt;&lt;property id=&quot;20601&quot; value=&quot;0&quot;/&gt;&lt;/object&gt;&lt;object type=&quot;3&quot; unique_id=&quot;25063&quot;&gt;&lt;property id=&quot;20148&quot; value=&quot;5&quot;/&gt;&lt;property id=&quot;20300&quot; value=&quot;Slide 16 - &amp;quot;Status of the Patient: Video Discussion&amp;quot;&quot;/&gt;&lt;property id=&quot;20302&quot; value=&quot;1&quot;/&gt;&lt;property id=&quot;20303&quot; value=&quot;Brigetta Craft&quot;/&gt;&lt;property id=&quot;20307&quot; value=&quot;276&quot;/&gt;&lt;property id=&quot;20309&quot; value=&quot;38353&quot;/&gt;&lt;property id=&quot;20312&quot; value=&quot;1&quot;/&gt;&lt;property id=&quot;20601&quot; value=&quot;0&quot;/&gt;&lt;/object&gt;&lt;object type=&quot;3&quot; unique_id=&quot;25237&quot;&gt;&lt;property id=&quot;20148&quot; value=&quot;5&quot;/&gt;&lt;property id=&quot;20300&quot; value=&quot;Slide 17 - &amp;quot;Team Members&amp;quot;&quot;/&gt;&lt;property id=&quot;20302&quot; value=&quot;1&quot;/&gt;&lt;property id=&quot;20303&quot; value=&quot;Lt. Michael Vastola&quot;/&gt;&lt;property id=&quot;20307&quot; value=&quot;277&quot;/&gt;&lt;property id=&quot;20309&quot; value=&quot;38302&quot;/&gt;&lt;property id=&quot;20312&quot; value=&quot;1&quot;/&gt;&lt;property id=&quot;20601&quot; value=&quot;0&quot;/&gt;&lt;/object&gt;&lt;object type=&quot;3&quot; unique_id=&quot;25238&quot;&gt;&lt;property id=&quot;20148&quot; value=&quot;5&quot;/&gt;&lt;property id=&quot;20300&quot; value=&quot;Slide 18 - &amp;quot;Team Members: Video Example&amp;quot;&quot;/&gt;&lt;property id=&quot;20302&quot; value=&quot;1&quot;/&gt;&lt;property id=&quot;20303&quot; value=&quot;Brigetta Craft&quot;/&gt;&lt;property id=&quot;20307&quot; value=&quot;278&quot;/&gt;&lt;property id=&quot;20309&quot; value=&quot;38353&quot;/&gt;&lt;property id=&quot;20312&quot; value=&quot;1&quot;/&gt;&lt;property id=&quot;20601&quot; value=&quot;0&quot;/&gt;&lt;/object&gt;&lt;object type=&quot;3&quot; unique_id=&quot;25239&quot;&gt;&lt;property id=&quot;20148&quot; value=&quot;5&quot;/&gt;&lt;property id=&quot;20300&quot; value=&quot;Slide 19 - &amp;quot;Team Members: Video Discussion&amp;quot;&quot;/&gt;&lt;property id=&quot;20302&quot; value=&quot;1&quot;/&gt;&lt;property id=&quot;20303&quot; value=&quot;Brigetta Craft&quot;/&gt;&lt;property id=&quot;20307&quot; value=&quot;279&quot;/&gt;&lt;property id=&quot;20309&quot; value=&quot;38353&quot;/&gt;&lt;property id=&quot;20312&quot; value=&quot;1&quot;/&gt;&lt;property id=&quot;20601&quot; value=&quot;0&quot;/&gt;&lt;/object&gt;&lt;object type=&quot;3&quot; unique_id=&quot;25344&quot;&gt;&lt;property id=&quot;20148&quot; value=&quot;5&quot;/&gt;&lt;property id=&quot;20300&quot; value=&quot;Slide 20 - &amp;quot;I’M SAFE Checklist&amp;quot;&quot;/&gt;&lt;property id=&quot;20302&quot; value=&quot;1&quot;/&gt;&lt;property id=&quot;20303&quot; value=&quot;Lt. Michael Vastola&quot;/&gt;&lt;property id=&quot;20307&quot; value=&quot;280&quot;/&gt;&lt;property id=&quot;20309&quot; value=&quot;38302&quot;/&gt;&lt;property id=&quot;20312&quot; value=&quot;1&quot;/&gt;&lt;property id=&quot;20601&quot; value=&quot;0&quot;/&gt;&lt;/object&gt;&lt;object type=&quot;3&quot; unique_id=&quot;25453&quot;&gt;&lt;property id=&quot;20148&quot; value=&quot;5&quot;/&gt;&lt;property id=&quot;20300&quot; value=&quot;Slide 22 - &amp;quot;Environment&amp;quot;&quot;/&gt;&lt;property id=&quot;20302&quot; value=&quot;1&quot;/&gt;&lt;property id=&quot;20303&quot; value=&quot;Lt. Michael Vastola&quot;/&gt;&lt;property id=&quot;20307&quot; value=&quot;281&quot;/&gt;&lt;property id=&quot;20309&quot; value=&quot;38302&quot;/&gt;&lt;property id=&quot;20312&quot; value=&quot;1&quot;/&gt;&lt;property id=&quot;20601&quot; value=&quot;0&quot;/&gt;&lt;/object&gt;&lt;object type=&quot;3&quot; unique_id=&quot;25538&quot;&gt;&lt;property id=&quot;20148&quot; value=&quot;5&quot;/&gt;&lt;property id=&quot;20300&quot; value=&quot;Slide 23 - &amp;quot;Progress Toward Goal&amp;quot;&quot;/&gt;&lt;property id=&quot;20302&quot; value=&quot;1&quot;/&gt;&lt;property id=&quot;20303&quot; value=&quot;Lt. Michael Vastola&quot;/&gt;&lt;property id=&quot;20307&quot; value=&quot;282&quot;/&gt;&lt;property id=&quot;20309&quot; value=&quot;38302&quot;/&gt;&lt;property id=&quot;20312&quot; value=&quot;1&quot;/&gt;&lt;property id=&quot;20601&quot; value=&quot;0&quot;/&gt;&lt;/object&gt;&lt;object type=&quot;3&quot; unique_id=&quot;25626&quot;&gt;&lt;property id=&quot;20148&quot; value=&quot;5&quot;/&gt;&lt;property id=&quot;20300&quot; value=&quot;Slide 24 - &amp;quot;Situation Monitoring Exercise&amp;quot;&quot;/&gt;&lt;property id=&quot;20302&quot; value=&quot;1&quot;/&gt;&lt;property id=&quot;20303&quot; value=&quot;Brigetta Craft&quot;/&gt;&lt;property id=&quot;20307&quot; value=&quot;283&quot;/&gt;&lt;property id=&quot;20309&quot; value=&quot;38353&quot;/&gt;&lt;property id=&quot;20312&quot; value=&quot;1&quot;/&gt;&lt;property id=&quot;20601&quot; value=&quot;0&quot;/&gt;&lt;/object&gt;&lt;object type=&quot;3&quot; unique_id=&quot;25717&quot;&gt;&lt;property id=&quot;20148&quot; value=&quot;5&quot;/&gt;&lt;property id=&quot;20300&quot; value=&quot;Slide 25 - &amp;quot;Situation Monitoring Exercise: Discussion&amp;quot;&quot;/&gt;&lt;property id=&quot;20302&quot; value=&quot;1&quot;/&gt;&lt;property id=&quot;20303&quot; value=&quot;Brigetta Craft&quot;/&gt;&lt;property id=&quot;20307&quot; value=&quot;284&quot;/&gt;&lt;property id=&quot;20309&quot; value=&quot;38353&quot;/&gt;&lt;property id=&quot;20312&quot; value=&quot;1&quot;/&gt;&lt;property id=&quot;20601&quot; value=&quot;0&quot;/&gt;&lt;/object&gt;&lt;object type=&quot;3&quot; unique_id=&quot;25904&quot;&gt;&lt;property id=&quot;20148&quot; value=&quot;5&quot;/&gt;&lt;property id=&quot;20300&quot; value=&quot;Slide 26 - &amp;quot;Situation Awareness is… &amp;quot;&quot;/&gt;&lt;property id=&quot;20302&quot; value=&quot;1&quot;/&gt;&lt;property id=&quot;20303&quot; value=&quot;Lt. Michael Vastola&quot;/&gt;&lt;property id=&quot;20307&quot; value=&quot;285&quot;/&gt;&lt;property id=&quot;20309&quot; value=&quot;38302&quot;/&gt;&lt;property id=&quot;20312&quot; value=&quot;1&quot;/&gt;&lt;property id=&quot;20601&quot; value=&quot;0&quot;/&gt;&lt;/object&gt;&lt;object type=&quot;3&quot; unique_id=&quot;25905&quot;&gt;&lt;property id=&quot;20148&quot; value=&quot;5&quot;/&gt;&lt;property id=&quot;20300&quot; value=&quot;Slide 28 - &amp;quot;A Shared Mental Model is…&amp;quot;&quot;/&gt;&lt;property id=&quot;20302&quot; value=&quot;1&quot;/&gt;&lt;property id=&quot;20303&quot; value=&quot;Lt. Michael Vastola&quot;/&gt;&lt;property id=&quot;20307&quot; value=&quot;286&quot;/&gt;&lt;property id=&quot;20309&quot; value=&quot;38302&quot;/&gt;&lt;property id=&quot;20312&quot; value=&quot;1&quot;/&gt;&lt;property id=&quot;20601&quot; value=&quot;0&quot;/&gt;&lt;/object&gt;&lt;object type=&quot;3&quot; unique_id=&quot;25906&quot;&gt;&lt;property id=&quot;20148&quot; value=&quot;5&quot;/&gt;&lt;property id=&quot;20300&quot; value=&quot;Slide 29 - &amp;quot;Sustaining Shared Mental Models (Slide 15)&amp;quot;&quot;/&gt;&lt;property id=&quot;20302&quot; value=&quot;1&quot;/&gt;&lt;property id=&quot;20303&quot; value=&quot;Lt. Michael Vastola&quot;/&gt;&lt;property id=&quot;20307&quot; value=&quot;288&quot;/&gt;&lt;property id=&quot;20309&quot; value=&quot;38302&quot;/&gt;&lt;property id=&quot;20312&quot; value=&quot;1&quot;/&gt;&lt;property id=&quot;20601&quot; value=&quot;0&quot;/&gt;&lt;/object&gt;&lt;object type=&quot;3&quot; unique_id=&quot;25907&quot;&gt;&lt;property id=&quot;20148&quot; value=&quot;5&quot;/&gt;&lt;property id=&quot;20300&quot; value=&quot;Slide 30 - &amp;quot;Shared Mental Model?&amp;quot;&quot;/&gt;&lt;property id=&quot;20302&quot; value=&quot;1&quot;/&gt;&lt;property id=&quot;20303&quot; value=&quot;Lt. Michael Vastola&quot;/&gt;&lt;property id=&quot;20307&quot; value=&quot;287&quot;/&gt;&lt;property id=&quot;20309&quot; value=&quot;38302&quot;/&gt;&lt;property id=&quot;20312&quot; value=&quot;1&quot;/&gt;&lt;property id=&quot;20601&quot; value=&quot;0&quot;/&gt;&lt;/object&gt;&lt;object type=&quot;3&quot; unique_id=&quot;26153&quot;&gt;&lt;property id=&quot;20148&quot; value=&quot;5&quot;/&gt;&lt;property id=&quot;20300&quot; value=&quot;Slide 31 - &amp;quot;How and When to Share?&amp;quot;&quot;/&gt;&lt;property id=&quot;20302&quot; value=&quot;1&quot;/&gt;&lt;property id=&quot;20303&quot; value=&quot;Lt. Michael Vastola&quot;/&gt;&lt;property id=&quot;20307&quot; value=&quot;289&quot;/&gt;&lt;property id=&quot;20309&quot; value=&quot;38302&quot;/&gt;&lt;property id=&quot;20312&quot; value=&quot;1&quot;/&gt;&lt;property id=&quot;20601&quot; value=&quot;0&quot;/&gt;&lt;/object&gt;&lt;object type=&quot;3&quot; unique_id=&quot;26262&quot;&gt;&lt;property id=&quot;20148&quot; value=&quot;5&quot;/&gt;&lt;property id=&quot;20300&quot; value=&quot;Slide 32 - &amp;quot;Shared Mental Model: Practical Exercise&amp;quot;&quot;/&gt;&lt;property id=&quot;20302&quot; value=&quot;1&quot;/&gt;&lt;property id=&quot;20303&quot; value=&quot;Brigetta Craft&quot;/&gt;&lt;property id=&quot;20307&quot; value=&quot;290&quot;/&gt;&lt;property id=&quot;20309&quot; value=&quot;38353&quot;/&gt;&lt;property id=&quot;20312&quot; value=&quot;1&quot;/&gt;&lt;property id=&quot;20601&quot; value=&quot;0&quot;/&gt;&lt;/object&gt;&lt;object type=&quot;3&quot; unique_id=&quot;26522&quot;&gt;&lt;property id=&quot;20148&quot; value=&quot;5&quot;/&gt;&lt;property id=&quot;20300&quot; value=&quot;Slide 33 - &amp;quot;Shared Mental Model: Practical Exercise&amp;quot;&quot;/&gt;&lt;property id=&quot;20302&quot; value=&quot;1&quot;/&gt;&lt;property id=&quot;20303&quot; value=&quot;Brigetta Craft&quot;/&gt;&lt;property id=&quot;20307&quot; value=&quot;292&quot;/&gt;&lt;property id=&quot;20309&quot; value=&quot;38353&quot;/&gt;&lt;property id=&quot;20312&quot; value=&quot;1&quot;/&gt;&lt;property id=&quot;20601&quot; value=&quot;0&quot;/&gt;&lt;/object&gt;&lt;object type=&quot;3&quot; unique_id=&quot;26523&quot;&gt;&lt;property id=&quot;20148&quot; value=&quot;5&quot;/&gt;&lt;property id=&quot;20300&quot; value=&quot;Slide 34 - &amp;quot;Shared Mental Model: Practical Exercise&amp;quot;&quot;/&gt;&lt;property id=&quot;20302&quot; value=&quot;1&quot;/&gt;&lt;property id=&quot;20303&quot; value=&quot;Brigetta Craft&quot;/&gt;&lt;property id=&quot;20307&quot; value=&quot;291&quot;/&gt;&lt;property id=&quot;20309&quot; value=&quot;38353&quot;/&gt;&lt;property id=&quot;20312&quot; value=&quot;1&quot;/&gt;&lt;property id=&quot;20601&quot; value=&quot;0&quot;/&gt;&lt;/object&gt;&lt;object type=&quot;3&quot; unique_id=&quot;26524&quot;&gt;&lt;property id=&quot;20148&quot; value=&quot;5&quot;/&gt;&lt;property id=&quot;20300&quot; value=&quot;Slide 36 - &amp;quot;What Do You See?&amp;quot;&quot;/&gt;&lt;property id=&quot;20302&quot; value=&quot;1&quot;/&gt;&lt;property id=&quot;20303&quot; value=&quot;Lt. Michael Vastola&quot;/&gt;&lt;property id=&quot;20307&quot; value=&quot;293&quot;/&gt;&lt;property id=&quot;20309&quot; value=&quot;38302&quot;/&gt;&lt;property id=&quot;20312&quot; value=&quot;1&quot;/&gt;&lt;property id=&quot;20601&quot; value=&quot;0&quot;/&gt;&lt;/object&gt;&lt;object type=&quot;3&quot; unique_id=&quot;26525&quot;&gt;&lt;property id=&quot;20148&quot; value=&quot;5&quot;/&gt;&lt;property id=&quot;20300&quot; value=&quot;Slide 37 - &amp;quot;What Do You See?&amp;quot;&quot;/&gt;&lt;property id=&quot;20302&quot; value=&quot;1&quot;/&gt;&lt;property id=&quot;20303&quot; value=&quot;Lt. Michael Vastola&quot;/&gt;&lt;property id=&quot;20307&quot; value=&quot;294&quot;/&gt;&lt;property id=&quot;20309&quot; value=&quot;38302&quot;/&gt;&lt;property id=&quot;20312&quot; value=&quot;1&quot;/&gt;&lt;property id=&quot;20601&quot; value=&quot;0&quot;/&gt;&lt;/object&gt;&lt;object type=&quot;3&quot; unique_id=&quot;26731&quot;&gt;&lt;property id=&quot;20148&quot; value=&quot;5&quot;/&gt;&lt;property id=&quot;20300&quot; value=&quot;Slide 38 - &amp;quot;How Shared Mental Models Help Teams&amp;quot;&quot;/&gt;&lt;property id=&quot;20302&quot; value=&quot;1&quot;/&gt;&lt;property id=&quot;20303&quot; value=&quot;Lt. Michael Vastola&quot;/&gt;&lt;property id=&quot;20307&quot; value=&quot;295&quot;/&gt;&lt;property id=&quot;20309&quot; value=&quot;38302&quot;/&gt;&lt;property id=&quot;20312&quot; value=&quot;1&quot;/&gt;&lt;property id=&quot;20601&quot; value=&quot;0&quot;/&gt;&lt;/object&gt;&lt;object type=&quot;3&quot; unique_id=&quot;27189&quot;&gt;&lt;property id=&quot;20148&quot; value=&quot;5&quot;/&gt;&lt;property id=&quot;20300&quot; value=&quot;Slide 40 - &amp;quot;Slide 22: Applying TeamSTEPPS Exercise&amp;quot;&quot;/&gt;&lt;property id=&quot;20302&quot; value=&quot;1&quot;/&gt;&lt;property id=&quot;20303&quot; value=&quot;Brigetta Craft&quot;/&gt;&lt;property id=&quot;20307&quot; value=&quot;297&quot;/&gt;&lt;property id=&quot;20309&quot; value=&quot;38353&quot;/&gt;&lt;property id=&quot;20312&quot; value=&quot;1&quot;/&gt;&lt;property id=&quot;20601&quot; value=&quot;0&quot;/&gt;&lt;/object&gt;&lt;object type=&quot;3&quot; unique_id=&quot;27190&quot;&gt;&lt;property id=&quot;20148&quot; value=&quot;5&quot;/&gt;&lt;property id=&quot;20300&quot; value=&quot;Slide 41 - &amp;quot;Module 5 Summary&amp;quot;&quot;/&gt;&lt;property id=&quot;20302&quot; value=&quot;1&quot;/&gt;&lt;property id=&quot;20303&quot; value=&quot;Brigetta Craft&quot;/&gt;&lt;property id=&quot;20307&quot; value=&quot;298&quot;/&gt;&lt;property id=&quot;20309&quot; value=&quot;38353&quot;/&gt;&lt;property id=&quot;20312&quot; value=&quot;1&quot;/&gt;&lt;property id=&quot;20601&quot; value=&quot;0&quot;/&gt;&lt;/object&gt;&lt;object type=&quot;3&quot; unique_id=&quot;27191&quot;&gt;&lt;property id=&quot;20148&quot; value=&quot;5&quot;/&gt;&lt;property id=&quot;20300&quot; value=&quot;Slide 42 - &amp;quot;Module 5 Conclusion&amp;quot;&quot;/&gt;&lt;property id=&quot;20302&quot; value=&quot;1&quot;/&gt;&lt;property id=&quot;20303&quot; value=&quot;Brigetta Craft&quot;/&gt;&lt;property id=&quot;20307&quot; value=&quot;299&quot;/&gt;&lt;property id=&quot;20309&quot; value=&quot;38353&quot;/&gt;&lt;property id=&quot;20312&quot; value=&quot;1&quot;/&gt;&lt;property id=&quot;20601&quot; value=&quot;0&quot;/&gt;&lt;/object&gt;&lt;object type=&quot;3&quot; unique_id=&quot;32124&quot;&gt;&lt;property id=&quot;20148&quot; value=&quot;5&quot;/&gt;&lt;property id=&quot;20300&quot; value=&quot;Slide 21 - &amp;quot;Slide 9: I’M SAFE Checklist&amp;quot;&quot;/&gt;&lt;property id=&quot;20302&quot; value=&quot;1&quot;/&gt;&lt;property id=&quot;20303&quot; value=&quot;Brigetta Craft&quot;/&gt;&lt;property id=&quot;20307&quot; value=&quot;304&quot;/&gt;&lt;property id=&quot;20309&quot; value=&quot;38353&quot;/&gt;&lt;property id=&quot;20312&quot; value=&quot;1&quot;/&gt;&lt;property id=&quot;20601&quot; value=&quot;0&quot;/&gt;&lt;/object&gt;&lt;object type=&quot;3&quot; unique_id=&quot;37108&quot;&gt;&lt;property id=&quot;20148&quot; value=&quot;5&quot;/&gt;&lt;property id=&quot;20300&quot; value=&quot;Slide 39 - &amp;quot;Tools &amp;amp; Strategies Summary&amp;quot;&quot;/&gt;&lt;property id=&quot;20302&quot; value=&quot;1&quot;/&gt;&lt;property id=&quot;20303&quot; value=&quot;Brigetta Craft&quot;/&gt;&lt;property id=&quot;20307&quot; value=&quot;305&quot;/&gt;&lt;property id=&quot;20309&quot; value=&quot;38353&quot;/&gt;&lt;property id=&quot;20312&quot; value=&quot;1&quot;/&gt;&lt;property id=&quot;20601&quot; value=&quot;0&quot;/&gt;&lt;/object&gt;&lt;/object&gt;&lt;object type=&quot;8&quot; unique_id=&quot;10014&quot;&gt;&lt;/object&gt;&lt;object type=&quot;4&quot; unique_id=&quot;38299&quot;&gt;&lt;object type=&quot;5&quot; unique_id=&quot;38302&quot;&gt;&lt;property id=&quot;20000&quot; value=&quot;0&quot;/&gt;&lt;property id=&quot;20149&quot; value=&quot;Lt. Michael Vastola&quot;/&gt;&lt;property id=&quot;20150&quot; value=&quot;Physiologist, US Air Force&quot;/&gt;&lt;property id=&quot;20151&quot; value=&quot;Vastolo_88.png&quot;/&gt;&lt;property id=&quot;20155&quot; value=&quot;Mike is an active Duty Air Force Aerospace and Operational Physiologist with 19 years of informal lecture experience.  He possesses a Community College of the Air Force Occupational Education Teaching Certification and is a graduate of multiple DoD human factors related courses.  In 2011, Lt. Vastola was selected as a lead TeamSTEPPS facilitator from among his contemporaries and was instrumental in training military health system personnel Air Force wide. &amp;#x0D;&amp;#x0A;&quot;/&gt;&lt;/object&gt;&lt;object type=&quot;5&quot; unique_id=&quot;38353&quot;&gt;&lt;property id=&quot;20149&quot; value=&quot;Brigetta Craft&quot;/&gt;&lt;property id=&quot;20150&quot; value=&quot;RN, MSN, DNP&quot;/&gt;&lt;property id=&quot;20151&quot; value=&quot;Brigetta_Headshot_88.png&quot;/&gt;&lt;/object&gt;&lt;object type=&quot;5&quot; unique_id=&quot;38457&quot;&gt;&lt;property id=&quot;20149&quot; value=&quot;Barbara Edson&quot;/&gt;&lt;property id=&quot;20150&quot; value=&quot;VP Clinical Quality, HRET&quot;/&gt;&lt;property id=&quot;20151&quot; value=&quot;BEdson_88.png&quot;/&gt;&lt;property id=&quot;20155&quot; value=&quot;Ms. Edson is a VP, Clinical Quality at Health Research and Educational Trust (HRET) an affiliate of the American Hospital Association. In her role she serves as the national project director for the Agency for Healthcare Research and Quality funded TeamSTEPPS National Implementation, TeamSTEPPS for Primary Care, On the CUSP: Stop CAUTI and the AHRQ Safety Program for LTC: CAUTI.  Ms. Edson works to combine her interest in quality, safety and organizational culture and apply her interest to the national projects she leads. &quot;/&gt;&lt;/object&gt;&lt;/object&gt;&lt;object type=&quot;10&quot; unique_id=&quot;38300&quot;&gt;&lt;object type=&quot;11&quot; unique_id=&quot;38301&quot;&gt;&lt;property id=&quot;20180&quot; value=&quot;0&quot;/&gt;&lt;property id=&quot;20181&quot; value=&quot;2&quot;/&gt;&lt;property id=&quot;20183&quot; value=&quot;1&quot;/&gt;&lt;/object&gt;&lt;object type=&quot;12&quot; unique_id=&quot;38303&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1716A730-357C-414A-85A8-4A0A9DCBB952}_10.png&quot;/&gt;&lt;left val=&quot;66&quot;/&gt;&lt;top val=&quot;-2&quot;/&gt;&lt;width val=&quot;644&quot;/&gt;&lt;height val=&quot;6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15&quot;/&gt;&lt;lineCharCount val=&quot;14&quot;/&gt;&lt;lineCharCount val=&quot;11&quot;/&gt;&lt;lineCharCount val=&quot;30&quot;/&gt;&lt;lineCharCount val=&quot;20&quot;/&gt;&lt;/TableIndex&gt;&lt;/ShapeTextInfo&gt;"/>
  <p:tag name="HTML_SHAPEINFO" val="&lt;TextEffect&gt;&lt;Image&gt;&lt;filename val=&quot;C:\Users\JEFFKE~1\AppData\Local\Temp\PR\data\asimages\{A084092E-FD24-4569-B308-8E17F66BEB73}_1.png_crop.png&quot;/&gt;&lt;left val=&quot;22&quot;/&gt;&lt;top val=&quot;68&quot;/&gt;&lt;width val=&quot;194&quot;/&gt;&lt;height val=&quot;16&quot;/&gt;&lt;hasText val=&quot;1&quot;/&gt;&lt;paraId val=&quot;1&quot;/&gt;&lt;/Image&gt;&lt;Image&gt;&lt;filename val=&quot;C:\Users\JEFFKE~1\AppData\Local\Temp\PR\data\asimages\{CCE4ADB3-17D0-4C01-A48E-54711A3ADC21}_1.png_crop.png&quot;/&gt;&lt;left val=&quot;30&quot;/&gt;&lt;top val=&quot;99&quot;/&gt;&lt;width val=&quot;147&quot;/&gt;&lt;height val=&quot;13&quot;/&gt;&lt;hasText val=&quot;1&quot;/&gt;&lt;paraId val=&quot;2&quot;/&gt;&lt;/Image&gt;&lt;Image&gt;&lt;filename val=&quot;C:\Users\JEFFKE~1\AppData\Local\Temp\PR\data\asimages\{178E59DE-874C-433E-9237-7823C5E01C93}_1.png_crop.png&quot;/&gt;&lt;left val=&quot;30&quot;/&gt;&lt;top val=&quot;129&quot;/&gt;&lt;width val=&quot;152&quot;/&gt;&lt;height val=&quot;13&quot;/&gt;&lt;hasText val=&quot;1&quot;/&gt;&lt;paraId val=&quot;3&quot;/&gt;&lt;/Image&gt;&lt;Image&gt;&lt;filename val=&quot;C:\Users\JEFFKE~1\AppData\Local\Temp\PR\data\asimages\{A2DBD826-30F0-4D8E-8D7D-81A2A08A1A39}_1.png_crop.png&quot;/&gt;&lt;left val=&quot;30&quot;/&gt;&lt;top val=&quot;159&quot;/&gt;&lt;width val=&quot;111&quot;/&gt;&lt;height val=&quot;17&quot;/&gt;&lt;hasText val=&quot;1&quot;/&gt;&lt;paraId val=&quot;4&quot;/&gt;&lt;/Image&gt;&lt;Image&gt;&lt;filename val=&quot;C:\Users\JEFFKE~1\AppData\Local\Temp\PR\data\asimages\{6E3E6D6B-9276-44F5-893C-A9F89C187267}_1.png_crop.png&quot;/&gt;&lt;left val=&quot;22&quot;/&gt;&lt;top val=&quot;195&quot;/&gt;&lt;width val=&quot;231&quot;/&gt;&lt;height val=&quot;41&quot;/&gt;&lt;hasText val=&quot;1&quot;/&gt;&lt;paraId val=&quot;5&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11_Jan31_2014.wav"/>
  <p:tag name="PPSNARRATION" val="11,1137110602,D:\Archive\F Drive\AHRQ TS E-Learning\Module 5\TS_2016_Module_5_v7.0_pptx\Media.ppcx"/>
  <p:tag name="HTML_SHAPEINFO" val="&lt;SlideThumbPath val=&quot;Slide11.PNG&quo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D63C3ABE-EDDC-4C98-A266-E8B16DDC3F1D}_11.png&quot;/&gt;&lt;left val=&quot;66&quot;/&gt;&lt;top val=&quot;-2&quot;/&gt;&lt;width val=&quot;644&quot;/&gt;&lt;height val=&quot;6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35&quot;/&gt;&lt;lineCharCount val=&quot;32&quot;/&gt;&lt;lineCharCount val=&quot;30&quot;/&gt;&lt;lineCharCount val=&quot;31&quot;/&gt;&lt;lineCharCount val=&quot;29&quot;/&gt;&lt;lineCharCount val=&quot;33&quot;/&gt;&lt;lineCharCount val=&quot;7&quot;/&gt;&lt;/TableIndex&gt;&lt;/ShapeTextInfo&gt;"/>
  <p:tag name="HTML_SHAPEINFO" val="&lt;TextEffect&gt;&lt;Image&gt;&lt;filename val=&quot;C:\Users\JEFFKE~1\AppData\Local\Temp\PR\data\asimages\{08D94899-8D2E-4526-82A7-DAD063A17FE8}_1.png_crop.png&quot;/&gt;&lt;left val=&quot;22&quot;/&gt;&lt;top val=&quot;69&quot;/&gt;&lt;width val=&quot;172&quot;/&gt;&lt;height val=&quot;16&quot;/&gt;&lt;hasText val=&quot;1&quot;/&gt;&lt;paraId val=&quot;1&quot;/&gt;&lt;/Image&gt;&lt;Image&gt;&lt;filename val=&quot;C:\Users\JEFFKE~1\AppData\Local\Temp\PR\data\asimages\{6707EE4E-D261-47B9-80A4-3EDE1AD0670E}_1.png_crop.png&quot;/&gt;&lt;left val=&quot;26&quot;/&gt;&lt;top val=&quot;105&quot;/&gt;&lt;width val=&quot;325&quot;/&gt;&lt;height val=&quot;41&quot;/&gt;&lt;hasText val=&quot;1&quot;/&gt;&lt;paraId val=&quot;2&quot;/&gt;&lt;/Image&gt;&lt;Image&gt;&lt;filename val=&quot;C:\Users\JEFFKE~1\AppData\Local\Temp\PR\data\asimages\{BA99A175-D779-4D16-B19A-F6FAE7574053}_1.png_crop.png&quot;/&gt;&lt;left val=&quot;26&quot;/&gt;&lt;top val=&quot;165&quot;/&gt;&lt;width val=&quot;282&quot;/&gt;&lt;height val=&quot;17&quot;/&gt;&lt;hasText val=&quot;1&quot;/&gt;&lt;paraId val=&quot;3&quot;/&gt;&lt;/Image&gt;&lt;Image&gt;&lt;filename val=&quot;C:\Users\JEFFKE~1\AppData\Local\Temp\PR\data\asimages\{FE3D931C-51B2-4A2E-A320-6B169A694E0F}_1.png_crop.png&quot;/&gt;&lt;left val=&quot;26&quot;/&gt;&lt;top val=&quot;201&quot;/&gt;&lt;width val=&quot;277&quot;/&gt;&lt;height val=&quot;17&quot;/&gt;&lt;hasText val=&quot;1&quot;/&gt;&lt;paraId val=&quot;4&quot;/&gt;&lt;/Image&gt;&lt;Image&gt;&lt;filename val=&quot;C:\Users\JEFFKE~1\AppData\Local\Temp\PR\data\asimages\{6AFB672F-B416-4C45-85D4-1FCE4E6EE9B9}_1.png_crop.png&quot;/&gt;&lt;left val=&quot;26&quot;/&gt;&lt;top val=&quot;237&quot;/&gt;&lt;width val=&quot;297&quot;/&gt;&lt;height val=&quot;62&quot;/&gt;&lt;hasText val=&quot;1&quot;/&gt;&lt;paraId val=&quot;5&quot;/&gt;&lt;/Image&gt;&lt;/TextEffect&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C1B3F1-DD17-4A90-9AC8-DCF8BEB9A205}&quot;/&gt;&lt;isInvalidForFieldText val=&quot;0&quot;/&gt;&lt;Image&gt;&lt;filename val=&quot;C:\Users\JEFFKE~1\AppData\Local\Temp\PR\data\asimages\{ACC1B3F1-DD17-4A90-9AC8-DCF8BEB9A205}_11.png&quot;/&gt;&lt;left val=&quot;391&quot;/&gt;&lt;top val=&quot;50&quot;/&gt;&lt;width val=&quot;296&quot;/&gt;&lt;height val=&quot;52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12_Jan31_2014.wav"/>
  <p:tag name="PPSNARRATION" val="12,1137110602,D:\Archive\F Drive\AHRQ TS E-Learning\Module 5\TS_2016_Module_5_v7.0_pptx\Media.ppcx"/>
  <p:tag name="HTML_SHAPEINFO" val="&lt;SlideThumbPath val=&quot;Slide12.PNG&quot;/&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AC46E2F9-1831-4091-A5A2-A0B618411822}_12.png&quot;/&gt;&lt;left val=&quot;66&quot;/&gt;&lt;top val=&quot;-2&quot;/&gt;&lt;width val=&quot;644&quot;/&gt;&lt;height val=&quot;68&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1&quot;/&gt;&lt;lineCharCount val=&quot;18&quot;/&gt;&lt;/TableIndex&gt;&lt;/ShapeTextInfo&gt;"/>
  <p:tag name="HTML_SHAPEINFO" val="&lt;ThreeDShapeInfo&gt;&lt;uuid val=&quot;&quot;/&gt;&lt;isInvalidForFieldText val=&quot;0&quot;/&gt;&lt;Image&gt;&lt;filename val=&quot;C:\Users\JEFFKE~1\AppData\Local\Temp\PR\data\asimages\{E7186032-4A7A-4EE1-9CEF-273D282A8173}_12.png&quot;/&gt;&lt;left val=&quot;157&quot;/&gt;&lt;top val=&quot;84&quot;/&gt;&lt;width val=&quot;178&quot;/&gt;&lt;height val=&quot;91&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10&quot;/&gt;&lt;lineCharCount val=&quot;12&quot;/&gt;&lt;lineCharCount val=&quot;8&quot;/&gt;&lt;/TableIndex&gt;&lt;/ShapeTextInfo&gt;"/>
  <p:tag name="HTML_SHAPEINFO" val="&lt;ThreeDShapeInfo&gt;&lt;uuid val=&quot;&quot;/&gt;&lt;isInvalidForFieldText val=&quot;0&quot;/&gt;&lt;Image&gt;&lt;filename val=&quot;C:\Users\JEFFKE~1\AppData\Local\Temp\PR\data\asimages\{89F84AA6-1069-4DAF-9712-809F6715C217}_12.png&quot;/&gt;&lt;left val=&quot;449&quot;/&gt;&lt;top val=&quot;115&quot;/&gt;&lt;width val=&quot;129&quot;/&gt;&lt;height val=&quot;11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13&quot;/&gt;&lt;lineCharCount val=&quot;14&quot;/&gt;&lt;/TableIndex&gt;&lt;/ShapeTextInfo&gt;"/>
  <p:tag name="HTML_SHAPEINFO" val="&lt;ThreeDShapeInfo&gt;&lt;uuid val=&quot;&quot;/&gt;&lt;isInvalidForFieldText val=&quot;0&quot;/&gt;&lt;Image&gt;&lt;filename val=&quot;C:\Users\JEFFKE~1\AppData\Local\Temp\PR\data\asimages\{BFFA32F2-E415-4085-95AE-A25AB1D45679}_12.png&quot;/&gt;&lt;left val=&quot;237&quot;/&gt;&lt;top val=&quot;291&quot;/&gt;&lt;width val=&quot;172&quot;/&gt;&lt;height val=&quot;9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13_Jan31_2014.wav"/>
  <p:tag name="PPSNARRATION" val="13,1137110602,D:\Archive\F Drive\AHRQ TS E-Learning\Module 5\TS_2016_Module_5_v7.0_pptx\Media.ppcx"/>
  <p:tag name="HTML_SHAPEINFO" val="&lt;SlideThumbPath val=&quot;Slide13.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8904239A-F542-4E39-B761-DC06A1060AAB}_13.png&quot;/&gt;&lt;left val=&quot;66&quot;/&gt;&lt;top val=&quot;-2&quot;/&gt;&lt;width val=&quot;644&quot;/&gt;&lt;height val=&quot;6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0&quot;/&gt;&lt;/TableIndex&gt;&lt;/ShapeTextInfo&gt;"/>
  <p:tag name="HTML_SHAPEINFO" val="&lt;ThreeDShapeInfo&gt;&lt;uuid val=&quot;&quot;/&gt;&lt;isInvalidForFieldText val=&quot;0&quot;/&gt;&lt;Image&gt;&lt;filename val=&quot;C:\Users\JEFFKE~1\AppData\Local\Temp\PR\data\asimages\{8BFD1F9B-82E8-41D9-8700-9CB359FD90BD}_13.png&quot;/&gt;&lt;left val=&quot;318&quot;/&gt;&lt;top val=&quot;117&quot;/&gt;&lt;width val=&quot;242&quot;/&gt;&lt;height val=&quot;67&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14_Jan31_2014.wav"/>
  <p:tag name="PPSNARRATION" val="14,1137110602,D:\Archive\F Drive\AHRQ TS E-Learning\Module 5\TS_2016_Module_5_v7.0_pptx\Media.ppcx"/>
  <p:tag name="HTML_SHAPEINFO" val="&lt;SlideThumbPath val=&quot;Slide14.PNG&quot;/&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EFFKE~1\AppData\Local\Temp\PR\data\asimages\{B4153546-FA61-4DFC-91C9-CE86B0E0D673}_14.png&quot;/&gt;&lt;left val=&quot;66&quot;/&gt;&lt;top val=&quot;-2&quot;/&gt;&lt;width val=&quot;644&quot;/&gt;&lt;height val=&quot;6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7045EA-6CA0-4C41-94B5-91542EEB11C4}&quot;/&gt;&lt;isInvalidForFieldText val=&quot;0&quot;/&gt;&lt;Image&gt;&lt;filename val=&quot;C:\Users\JEFFKE~1\AppData\Local\Temp\PR\data\asimages\{8D7045EA-6CA0-4C41-94B5-91542EEB11C4}_14.png&quot;/&gt;&lt;left val=&quot;258&quot;/&gt;&lt;top val=&quot;131&quot;/&gt;&lt;width val=&quot;200&quot;/&gt;&lt;height val=&quot;3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2&quot;/&gt;&lt;lineCharCount val=&quot;12&quot;/&gt;&lt;lineCharCount val=&quot;14&quot;/&gt;&lt;lineCharCount val=&quot;13&quot;/&gt;&lt;lineCharCount val=&quot;22&quot;/&gt;&lt;/TableIndex&gt;&lt;/ShapeTextInfo&gt;"/>
  <p:tag name="PRESENTER_SHAPEINFO" val="&lt;TextEffect&gt;&lt;Image&gt;&lt;filename val=&quot;C:\Users\JEFFKE~1\AppData\Local\Temp\PR\data\asimages\{C6B1E8B3-2D46-4B7E-B71A-05C133BFCD25}_1.png&quot;/&gt;&lt;left val=&quot;447&quot;/&gt;&lt;top val=&quot;79&quot;/&gt;&lt;width val=&quot;175&quot;/&gt;&lt;height val=&quot;140&quot;/&gt;&lt;hasText val=&quot;0&quot;/&gt;&lt;paraId val=&quot;bg&quot;/&gt;&lt;/Image&gt;&lt;Image&gt;&lt;filename val=&quot;C:\Users\JEFFKE~1\AppData\Local\Temp\PR\data\asimages\{B7BA415B-194E-4632-917E-684BB0AD0C70}_1.png_crop.png&quot;/&gt;&lt;left val=&quot;462&quot;/&gt;&lt;top val=&quot;93&quot;/&gt;&lt;width val=&quot;97&quot;/&gt;&lt;height val=&quot;12&quot;/&gt;&lt;hasText val=&quot;1&quot;/&gt;&lt;paraId val=&quot;1&quot;/&gt;&lt;/Image&gt;&lt;Image&gt;&lt;filename val=&quot;C:\Users\JEFFKE~1\AppData\Local\Temp\PR\data\asimages\{F20ACBDC-3F46-4867-A519-31707A2988E2}_1.png_crop.png&quot;/&gt;&lt;left val=&quot;462&quot;/&gt;&lt;top val=&quot;113&quot;/&gt;&lt;width val=&quot;70&quot;/&gt;&lt;height val=&quot;12&quot;/&gt;&lt;hasText val=&quot;1&quot;/&gt;&lt;paraId val=&quot;2&quot;/&gt;&lt;/Image&gt;&lt;Image&gt;&lt;filename val=&quot;C:\Users\JEFFKE~1\AppData\Local\Temp\PR\data\asimages\{3844DBE7-80E3-41BC-B9CB-6FD04E6E26C3}_1.png_crop.png&quot;/&gt;&lt;left val=&quot;462&quot;/&gt;&lt;top val=&quot;133&quot;/&gt;&lt;width val=&quot;82&quot;/&gt;&lt;height val=&quot;10&quot;/&gt;&lt;hasText val=&quot;1&quot;/&gt;&lt;paraId val=&quot;3&quot;/&gt;&lt;/Image&gt;&lt;Image&gt;&lt;filename val=&quot;C:\Users\JEFFKE~1\AppData\Local\Temp\PR\data\asimages\{3241AF17-9C5E-4D36-8C76-38039AFC3082}_1.png_crop.png&quot;/&gt;&lt;left val=&quot;462&quot;/&gt;&lt;top val=&quot;153&quot;/&gt;&lt;width val=&quot;90&quot;/&gt;&lt;height val=&quot;12&quot;/&gt;&lt;hasText val=&quot;1&quot;/&gt;&lt;paraId val=&quot;4&quot;/&gt;&lt;/Image&gt;&lt;Image&gt;&lt;filename val=&quot;C:\Users\JEFFKE~1\AppData\Local\Temp\PR\data\asimages\{8BFDD487-15ED-4EB6-9D96-F9011864AF15}_1.png_crop.png&quot;/&gt;&lt;left val=&quot;462&quot;/&gt;&lt;top val=&quot;173&quot;/&gt;&lt;width val=&quot;80&quot;/&gt;&lt;height val=&quot;10&quot;/&gt;&lt;hasText val=&quot;1&quot;/&gt;&lt;paraId val=&quot;5&quot;/&gt;&lt;/Image&gt;&lt;Image&gt;&lt;filename val=&quot;C:\Users\JEFFKE~1\AppData\Local\Temp\PR\data\asimages\{54F22BAE-1A0E-407B-809D-9A5C06E7B5F8}_1.png_crop.png&quot;/&gt;&lt;left val=&quot;462&quot;/&gt;&lt;top val=&quot;193&quot;/&gt;&lt;width val=&quot;141&quot;/&gt;&lt;height val=&quot;12&quot;/&gt;&lt;hasText val=&quot;1&quot;/&gt;&lt;paraId val=&quot;6&quot;/&gt;&lt;/Image&gt;&lt;/TextEffect&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15_Jan31_2014.wav"/>
  <p:tag name="PPSNARRATION" val="15,1137110602,D:\Archive\F Drive\AHRQ TS E-Learning\Module 5\TS_2016_Module_5_v7.0_pptx\Media.ppcx"/>
  <p:tag name="HTML_SHAPEINFO" val="&lt;SlideThumbPath val=&quot;Slide15.PNG&quot;/&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3F73E4-DF0E-4710-8413-4A0D0D680126}&quot;/&gt;&lt;isInvalidForFieldText val=&quot;0&quot;/&gt;&lt;Image&gt;&lt;filename val=&quot;C:\Users\JEFFKE~1\AppData\Local\Temp\PR\data\asimages\{9A3F73E4-DF0E-4710-8413-4A0D0D680126}_15.png&quot;/&gt;&lt;left val=&quot;372&quot;/&gt;&lt;top val=&quot;98&quot;/&gt;&lt;width val=&quot;305&quot;/&gt;&lt;height val=&quot;21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9BF6068-4BD4-48F6-A9E0-28B5464DF7D1}&quot;/&gt;&lt;isInvalidForFieldText val=&quot;0&quot;/&gt;&lt;Image&gt;&lt;filename val=&quot;C:\Users\JEFFKE~1\AppData\Local\Temp\PR\data\asimages\{49BF6068-4BD4-48F6-A9E0-28B5464DF7D1}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JEFFKE~1\AppData\Local\Temp\PR\data\asimages\{69A6D877-A822-4A9F-89EF-9A2858CC6F4B}_15.png&quot;/&gt;&lt;left val=&quot;66&quot;/&gt;&lt;top val=&quot;-2&quot;/&gt;&lt;width val=&quot;644&quot;/&gt;&lt;height val=&quot;68&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3&quot;/&gt;&lt;lineCharCount val=&quot;40&quot;/&gt;&lt;lineCharCount val=&quot;39&quot;/&gt;&lt;lineCharCount val=&quot;11&quot;/&gt;&lt;/TableIndex&gt;&lt;/ShapeTextInfo&gt;"/>
  <p:tag name="HTML_SHAPEINFO" val="&lt;TextEffect&gt;&lt;Image&gt;&lt;filename val=&quot;C:\Users\JEFFKE~1\AppData\Local\Temp\PR\data\asimages\{FF7EB233-E444-4BBA-8834-9821ED615BF2}_1.png_crop.png&quot;/&gt;&lt;left val=&quot;22&quot;/&gt;&lt;top val=&quot;68&quot;/&gt;&lt;width val=&quot;304&quot;/&gt;&lt;height val=&quot;38&quot;/&gt;&lt;hasText val=&quot;1&quot;/&gt;&lt;paraId val=&quot;1&quot;/&gt;&lt;/Image&gt;&lt;Image&gt;&lt;filename val=&quot;C:\Users\JEFFKE~1\AppData\Local\Temp\PR\data\asimages\{F6424DEC-045D-403E-8B36-E9DDAA70CD1F}_1.png_crop.png&quot;/&gt;&lt;left val=&quot;21&quot;/&gt;&lt;top val=&quot;129&quot;/&gt;&lt;width val=&quot;320&quot;/&gt;&lt;height val=&quot;62&quot;/&gt;&lt;hasText val=&quot;1&quot;/&gt;&lt;paraId val=&quot;2&quot;/&gt;&lt;/Image&gt;&lt;/TextEffect&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19EE08-D81A-4AC0-A1E9-740BE34EC741}&quot;/&gt;&lt;isInvalidForFieldText val=&quot;0&quot;/&gt;&lt;Image&gt;&lt;filename val=&quot;C:\Users\JEFFKE~1\AppData\Local\Temp\PR\data\asimages\{FA19EE08-D81A-4AC0-A1E9-740BE34EC741}_15.png&quot;/&gt;&lt;left val=&quot;320&quot;/&gt;&lt;top val=&quot;189&quot;/&gt;&lt;width val=&quot;109&quot;/&gt;&lt;height val=&quot;10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37&quot;/&gt;&lt;/TableIndex&gt;&lt;/ShapeTextInfo&gt;"/>
  <p:tag name="PRESENTER_SHAPEINFO" val="&lt;ThreeDShapeInfo&gt;&lt;uuid val=&quot;{C627D481-E69B-4B5A-BB87-1A42BEA96304}&quot;/&gt;&lt;isInvalidForFieldText val=&quot;0&quot;/&gt;&lt;Image&gt;&lt;filename val=&quot;C:\Users\JEFFKE~1\AppData\Local\Temp\PR\data\asimages\{C627D481-E69B-4B5A-BB87-1A42BEA96304}_15.png&quot;/&gt;&lt;left val=&quot;36&quot;/&gt;&lt;top val=&quot;281&quot;/&gt;&lt;width val=&quot;295&quot;/&gt;&lt;height val=&quot;6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16_Jan31_2014.wav"/>
  <p:tag name="PPSNARRATION" val="16,1137110602,D:\Archive\F Drive\AHRQ TS E-Learning\Module 5\TS_2016_Module_5_v7.0_pptx\Media.ppcx"/>
  <p:tag name="HTML_SHAPEINFO" val="&lt;SlideThumbPath val=&quot;Slide16.PNG&quot;/&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D6DFC9-ADBA-4970-940F-94F591F5B33D}&quot;/&gt;&lt;isInvalidForFieldText val=&quot;0&quot;/&gt;&lt;Image&gt;&lt;filename val=&quot;C:\Users\JEFFKE~1\AppData\Local\Temp\PR\data\asimages\{26D6DFC9-ADBA-4970-940F-94F591F5B33D}_16.png&quot;/&gt;&lt;left val=&quot;372&quot;/&gt;&lt;top val=&quot;98&quot;/&gt;&lt;width val=&quot;305&quot;/&gt;&lt;height val=&quot;217&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04302F7F-AD1D-4944-BE3C-F02732034AC0}_16.png&quot;/&gt;&lt;left val=&quot;66&quot;/&gt;&lt;top val=&quot;-2&quot;/&gt;&lt;width val=&quot;644&quot;/&gt;&lt;height val=&quot;68&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22&quot;/&gt;&lt;lineCharCount val=&quot;31&quot;/&gt;&lt;lineCharCount val=&quot;36&quot;/&gt;&lt;lineCharCount val=&quot;37&quot;/&gt;&lt;lineCharCount val=&quot;37&quot;/&gt;&lt;/TableIndex&gt;&lt;/ShapeTextInfo&gt;"/>
  <p:tag name="HTML_SHAPEINFO" val="&lt;TextEffect&gt;&lt;Image&gt;&lt;filename val=&quot;C:\Users\JEFFKE~1\AppData\Local\Temp\PR\data\asimages\{E3A11942-3C02-4A1E-ADD9-9AAD7B5DE39C}_1.png_crop.png&quot;/&gt;&lt;left val=&quot;22&quot;/&gt;&lt;top val=&quot;68&quot;/&gt;&lt;width val=&quot;318&quot;/&gt;&lt;height val=&quot;17&quot;/&gt;&lt;hasText val=&quot;1&quot;/&gt;&lt;paraId val=&quot;1&quot;/&gt;&lt;/Image&gt;&lt;Image&gt;&lt;filename val=&quot;C:\Users\JEFFKE~1\AppData\Local\Temp\PR\data\asimages\{F58F1356-27A5-40E8-8325-453D5BA593D0}_1.png_crop.png&quot;/&gt;&lt;left val=&quot;30&quot;/&gt;&lt;top val=&quot;111&quot;/&gt;&lt;width val=&quot;189&quot;/&gt;&lt;height val=&quot;14&quot;/&gt;&lt;hasText val=&quot;1&quot;/&gt;&lt;paraId val=&quot;2&quot;/&gt;&lt;/Image&gt;&lt;Image&gt;&lt;filename val=&quot;C:\Users\JEFFKE~1\AppData\Local\Temp\PR\data\asimages\{E435344A-214E-4F61-B26C-6B631D778CC5}_1.png_crop.png&quot;/&gt;&lt;left val=&quot;30&quot;/&gt;&lt;top val=&quot;153&quot;/&gt;&lt;width val=&quot;267&quot;/&gt;&lt;height val=&quot;14&quot;/&gt;&lt;hasText val=&quot;1&quot;/&gt;&lt;paraId val=&quot;3&quot;/&gt;&lt;/Image&gt;&lt;Image&gt;&lt;filename val=&quot;C:\Users\JEFFKE~1\AppData\Local\Temp\PR\data\asimages\{28E18590-4423-4429-93B7-07762BE631F1}_1.png_crop.png&quot;/&gt;&lt;left val=&quot;30&quot;/&gt;&lt;top val=&quot;195&quot;/&gt;&lt;width val=&quot;294&quot;/&gt;&lt;height val=&quot;14&quot;/&gt;&lt;hasText val=&quot;1&quot;/&gt;&lt;paraId val=&quot;4&quot;/&gt;&lt;/Image&gt;&lt;Image&gt;&lt;filename val=&quot;C:\Users\JEFFKE~1\AppData\Local\Temp\PR\data\asimages\{38725108-EAA4-4835-BBE8-620BE2CC6825}_1.png_crop.png&quot;/&gt;&lt;left val=&quot;22&quot;/&gt;&lt;top val=&quot;249&quot;/&gt;&lt;width val=&quot;303&quot;/&gt;&lt;height val=&quot;41&quot;/&gt;&lt;hasText val=&quot;1&quot;/&gt;&lt;paraId val=&quot;5&quot;/&gt;&lt;/Image&gt;&lt;/TextEffect&gt;"/>
</p:tagLst>
</file>

<file path=ppt/tags/tag128.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17_Jan31_2014.wav"/>
  <p:tag name="PPSNARRATION" val="17,1137110602,D:\Archive\F Drive\AHRQ TS E-Learning\Module 5\TS_2016_Module_5_v7.0_pptx\Media.ppcx"/>
  <p:tag name="HTML_SHAPEINFO" val="&lt;SlideThumbPath val=&quot;Slide17.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JEFFKE~1\AppData\Local\Temp\PR\data\asimages\{CDFC2336-1360-41FB-BE2A-10E3199C4F28}_17.png&quot;/&gt;&lt;left val=&quot;66&quot;/&gt;&lt;top val=&quot;-2&quot;/&gt;&lt;width val=&quot;644&quot;/&gt;&lt;height val=&quot;6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94A71F-8E7D-4D90-9A00-1B7FBA599711}&quot;/&gt;&lt;isInvalidForFieldText val=&quot;0&quot;/&gt;&lt;Image&gt;&lt;filename val=&quot;C:\Users\JEFFKE~1\AppData\Local\Temp\PR\data\asimages\{5A94A71F-8E7D-4D90-9A00-1B7FBA599711}_17.png&quot;/&gt;&lt;left val=&quot;350&quot;/&gt;&lt;top val=&quot;187&quot;/&gt;&lt;width val=&quot;154&quot;/&gt;&lt;height val=&quot;3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0&quot;/&gt;&lt;lineCharCount val=&quot;17&quot;/&gt;&lt;lineCharCount val=&quot;12&quot;/&gt;&lt;lineCharCount val=&quot;12&quot;/&gt;&lt;/TableIndex&gt;&lt;/ShapeTextInfo&gt;"/>
  <p:tag name="PRESENTER_SHAPEINFO" val="&lt;TextEffect&gt;&lt;Image&gt;&lt;filename val=&quot;C:\Users\JEFFKE~1\AppData\Local\Temp\PR\data\asimages\{DF7602E2-7639-4783-BF0D-685443531E1C}_1.png&quot;/&gt;&lt;left val=&quot;493&quot;/&gt;&lt;top val=&quot;144&quot;/&gt;&lt;width val=&quot;156&quot;/&gt;&lt;height val=&quot;117&quot;/&gt;&lt;hasText val=&quot;0&quot;/&gt;&lt;paraId val=&quot;bg&quot;/&gt;&lt;/Image&gt;&lt;Image&gt;&lt;filename val=&quot;C:\Users\JEFFKE~1\AppData\Local\Temp\PR\data\asimages\{EF654AA1-35A1-41FB-92D8-A853BF13CCA1}_1.png_crop.png&quot;/&gt;&lt;left val=&quot;507&quot;/&gt;&lt;top val=&quot;158&quot;/&gt;&lt;width val=&quot;53&quot;/&gt;&lt;height val=&quot;12&quot;/&gt;&lt;hasText val=&quot;1&quot;/&gt;&lt;paraId val=&quot;1&quot;/&gt;&lt;/Image&gt;&lt;Image&gt;&lt;filename val=&quot;C:\Users\JEFFKE~1\AppData\Local\Temp\PR\data\asimages\{03078F39-31D2-4126-BD24-4FB648A6C627}_1.png_crop.png&quot;/&gt;&lt;left val=&quot;507&quot;/&gt;&lt;top val=&quot;177&quot;/&gt;&lt;width val=&quot;67&quot;/&gt;&lt;height val=&quot;10&quot;/&gt;&lt;hasText val=&quot;1&quot;/&gt;&lt;paraId val=&quot;2&quot;/&gt;&lt;/Image&gt;&lt;Image&gt;&lt;filename val=&quot;C:\Users\JEFFKE~1\AppData\Local\Temp\PR\data\asimages\{D86D82F5-A8AC-4466-844E-B024E18E77FA}_1.png_crop.png&quot;/&gt;&lt;left val=&quot;507&quot;/&gt;&lt;top val=&quot;197&quot;/&gt;&lt;width val=&quot;113&quot;/&gt;&lt;height val=&quot;10&quot;/&gt;&lt;hasText val=&quot;1&quot;/&gt;&lt;paraId val=&quot;3&quot;/&gt;&lt;/Image&gt;&lt;Image&gt;&lt;filename val=&quot;C:\Users\JEFFKE~1\AppData\Local\Temp\PR\data\asimages\{FB0F7C8B-4830-4396-906D-E79A66C9E34D}_1.png_crop.png&quot;/&gt;&lt;left val=&quot;507&quot;/&gt;&lt;top val=&quot;217&quot;/&gt;&lt;width val=&quot;66&quot;/&gt;&lt;height val=&quot;10&quot;/&gt;&lt;hasText val=&quot;1&quot;/&gt;&lt;paraId val=&quot;4&quot;/&gt;&lt;/Image&gt;&lt;Image&gt;&lt;filename val=&quot;C:\Users\JEFFKE~1\AppData\Local\Temp\PR\data\asimages\{8F90CD04-EC3A-4064-B38E-1827EE15A03F}_1.png_crop.png&quot;/&gt;&lt;left val=&quot;507&quot;/&gt;&lt;top val=&quot;237&quot;/&gt;&lt;width val=&quot;78&quot;/&gt;&lt;height val=&quot;10&quot;/&gt;&lt;hasText val=&quot;1&quot;/&gt;&lt;paraId val=&quot;5&quot;/&gt;&lt;/Image&gt;&lt;/TextEffect&gt;"/>
</p:tagLst>
</file>

<file path=ppt/tags/tag132.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18_Jan31_2014.wav"/>
  <p:tag name="PPSNARRATION" val="18,1137110602,D:\Archive\F Drive\AHRQ TS E-Learning\Module 5\TS_2016_Module_5_v7.0_pptx\Media.ppcx"/>
  <p:tag name="HTML_SHAPEINFO" val="&lt;SlideThumbPath val=&quot;Slide18.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8F2DB6-D87E-4E69-B42F-B56B3AF58183}&quot;/&gt;&lt;isInvalidForFieldText val=&quot;0&quot;/&gt;&lt;Image&gt;&lt;filename val=&quot;C:\Users\JEFFKE~1\AppData\Local\Temp\PR\data\asimages\{A48F2DB6-D87E-4E69-B42F-B56B3AF58183}_18.png&quot;/&gt;&lt;left val=&quot;372&quot;/&gt;&lt;top val=&quot;98&quot;/&gt;&lt;width val=&quot;305&quot;/&gt;&lt;height val=&quot;217&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E4626A65-48E5-4E64-959C-EF68A53EDA00}_18.png&quot;/&gt;&lt;left val=&quot;66&quot;/&gt;&lt;top val=&quot;-2&quot;/&gt;&lt;width val=&quot;644&quot;/&gt;&lt;height val=&quot;6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31&quot;/&gt;&lt;lineCharCount val=&quot;40&quot;/&gt;&lt;lineCharCount val=&quot;39&quot;/&gt;&lt;lineCharCount val=&quot;11&quot;/&gt;&lt;/TableIndex&gt;&lt;/ShapeTextInfo&gt;"/>
  <p:tag name="HTML_SHAPEINFO" val="&lt;TextEffect&gt;&lt;Image&gt;&lt;filename val=&quot;C:\Users\JEFFKE~1\AppData\Local\Temp\PR\data\asimages\{36851FA6-D5DA-42A0-8D15-8CEBD99F9B0F}_1.png_crop.png&quot;/&gt;&lt;left val=&quot;23&quot;/&gt;&lt;top val=&quot;68&quot;/&gt;&lt;width val=&quot;279&quot;/&gt;&lt;height val=&quot;38&quot;/&gt;&lt;hasText val=&quot;1&quot;/&gt;&lt;paraId val=&quot;1&quot;/&gt;&lt;/Image&gt;&lt;Image&gt;&lt;filename val=&quot;C:\Users\JEFFKE~1\AppData\Local\Temp\PR\data\asimages\{FD036ADE-A1A5-4F30-8FF1-4495BB09ED68}_1.png_crop.png&quot;/&gt;&lt;left val=&quot;21&quot;/&gt;&lt;top val=&quot;129&quot;/&gt;&lt;width val=&quot;320&quot;/&gt;&lt;height val=&quot;62&quot;/&gt;&lt;hasText val=&quot;1&quot;/&gt;&lt;paraId val=&quot;2&quot;/&gt;&lt;/Image&gt;&lt;/TextEffect&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4EFFEF-7555-4EBF-A426-7018B38E4443}&quot;/&gt;&lt;isInvalidForFieldText val=&quot;0&quot;/&gt;&lt;Image&gt;&lt;filename val=&quot;C:\Users\JEFFKE~1\AppData\Local\Temp\PR\data\asimages\{9D4EFFEF-7555-4EBF-A426-7018B38E4443}_18.png&quot;/&gt;&lt;left val=&quot;320&quot;/&gt;&lt;top val=&quot;189&quot;/&gt;&lt;width val=&quot;109&quot;/&gt;&lt;height val=&quot;103&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37&quot;/&gt;&lt;/TableIndex&gt;&lt;/ShapeTextInfo&gt;"/>
  <p:tag name="PRESENTER_SHAPEINFO" val="&lt;ThreeDShapeInfo&gt;&lt;uuid val=&quot;{28A2A0D0-C7BC-4F10-B313-23064F9C8555}&quot;/&gt;&lt;isInvalidForFieldText val=&quot;0&quot;/&gt;&lt;Image&gt;&lt;filename val=&quot;C:\Users\JEFFKE~1\AppData\Local\Temp\PR\data\asimages\{28A2A0D0-C7BC-4F10-B313-23064F9C8555}_18.png&quot;/&gt;&lt;left val=&quot;36&quot;/&gt;&lt;top val=&quot;281&quot;/&gt;&lt;width val=&quot;295&quot;/&gt;&lt;height val=&quot;62&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 val="19,1137110602,D:\Archive\F Drive\AHRQ TS E-Learning\Module 5\TS_2016_Module_5_v7.0_pptx\Media.ppcx"/>
  <p:tag name="HTML_SHAPEINFO" val="&lt;SlideThumbPath val=&quot;Slide19.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C7EDFD-2563-45F9-9D6F-25EB7AF91F4B}&quot;/&gt;&lt;isInvalidForFieldText val=&quot;0&quot;/&gt;&lt;Image&gt;&lt;filename val=&quot;C:\Users\JEFFKE~1\AppData\Local\Temp\PR\data\asimages\{BFC7EDFD-2563-45F9-9D6F-25EB7AF91F4B}_19.png&quot;/&gt;&lt;left val=&quot;372&quot;/&gt;&lt;top val=&quot;98&quot;/&gt;&lt;width val=&quot;305&quot;/&gt;&lt;height val=&quot;21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9BF59932-6E82-4AF7-B498-542F5693315A}_19.png&quot;/&gt;&lt;left val=&quot;66&quot;/&gt;&lt;top val=&quot;-2&quot;/&gt;&lt;width val=&quot;644&quot;/&gt;&lt;height val=&quot;68&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9&quot;/&gt;&lt;lineCharCount val=&quot;35&quot;/&gt;&lt;lineCharCount val=&quot;17&quot;/&gt;&lt;lineCharCount val=&quot;32&quot;/&gt;&lt;lineCharCount val=&quot;31&quot;/&gt;&lt;lineCharCount val=&quot;29&quot;/&gt;&lt;lineCharCount val=&quot;37&quot;/&gt;&lt;lineCharCount val=&quot;37&quot;/&gt;&lt;/TableIndex&gt;&lt;/ShapeTextInfo&gt;"/>
  <p:tag name="HTML_SHAPEINFO" val="&lt;TextEffect&gt;&lt;Image&gt;&lt;filename val=&quot;C:\Users\JEFFKE~1\AppData\Local\Temp\PR\data\asimages\{922FC39E-5DFD-4B33-9997-FAE558F2805C}_1.png_crop.png&quot;/&gt;&lt;left val=&quot;22&quot;/&gt;&lt;top val=&quot;68&quot;/&gt;&lt;width val=&quot;313&quot;/&gt;&lt;height val=&quot;14&quot;/&gt;&lt;hasText val=&quot;1&quot;/&gt;&lt;paraId val=&quot;1&quot;/&gt;&lt;/Image&gt;&lt;Image&gt;&lt;filename val=&quot;C:\Users\JEFFKE~1\AppData\Local\Temp\PR\data\asimages\{C71FA467-D695-423E-84B0-EF9E7D357689}_1.png_crop.png&quot;/&gt;&lt;left val=&quot;30&quot;/&gt;&lt;top val=&quot;111&quot;/&gt;&lt;width val=&quot;291&quot;/&gt;&lt;height val=&quot;41&quot;/&gt;&lt;hasText val=&quot;1&quot;/&gt;&lt;paraId val=&quot;2&quot;/&gt;&lt;/Image&gt;&lt;Image&gt;&lt;filename val=&quot;C:\Users\JEFFKE~1\AppData\Local\Temp\PR\data\asimages\{88D9A28F-60DE-4C92-9699-0B71905FE0B4}_1.png_crop.png&quot;/&gt;&lt;left val=&quot;30&quot;/&gt;&lt;top val=&quot;177&quot;/&gt;&lt;width val=&quot;284&quot;/&gt;&lt;height val=&quot;14&quot;/&gt;&lt;hasText val=&quot;1&quot;/&gt;&lt;paraId val=&quot;3&quot;/&gt;&lt;/Image&gt;&lt;Image&gt;&lt;filename val=&quot;C:\Users\JEFFKE~1\AppData\Local\Temp\PR\data\asimages\{E67F7969-9B91-4FB8-AAAA-30B3C4EAF7FC}_1.png_crop.png&quot;/&gt;&lt;left val=&quot;30&quot;/&gt;&lt;top val=&quot;219&quot;/&gt;&lt;width val=&quot;269&quot;/&gt;&lt;height val=&quot;38&quot;/&gt;&lt;hasText val=&quot;1&quot;/&gt;&lt;paraId val=&quot;4&quot;/&gt;&lt;/Image&gt;&lt;Image&gt;&lt;filename val=&quot;C:\Users\JEFFKE~1\AppData\Local\Temp\PR\data\asimages\{D1F4D2CD-1786-4D38-9651-617F1FD6AFBA}_1.png_crop.png&quot;/&gt;&lt;left val=&quot;22&quot;/&gt;&lt;top val=&quot;297&quot;/&gt;&lt;width val=&quot;303&quot;/&gt;&lt;height val=&quot;41&quot;/&gt;&lt;hasText val=&quot;1&quot;/&gt;&lt;paraId val=&quot;5&quot;/&gt;&lt;/Image&gt;&lt;/TextEffect&gt;"/>
</p:tagLst>
</file>

<file path=ppt/tags/tag142.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20_Jan31_2014.wav"/>
  <p:tag name="PPSNARRATION" val="20,1137110602,D:\Archive\F Drive\AHRQ TS E-Learning\Module 5\TS_2016_Module_5_v7.0_pptx\Media.ppcx"/>
  <p:tag name="HTML_SHAPEINFO" val="&lt;SlideThumbPath val=&quot;Slide20.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EFFKE~1\AppData\Local\Temp\PR\data\asimages\{22EDBDE3-BDCA-49A6-8768-E895989FE343}_20.png&quot;/&gt;&lt;left val=&quot;66&quot;/&gt;&lt;top val=&quot;-2&quot;/&gt;&lt;width val=&quot;644&quot;/&gt;&lt;height val=&quot;68&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3&quot;/&gt;&lt;lineCharCount val=&quot;15&quot;/&gt;&lt;lineCharCount val=&quot;11&quot;/&gt;&lt;lineCharCount val=&quot;22&quot;/&gt;&lt;lineCharCount val=&quot;12&quot;/&gt;&lt;lineCharCount val=&quot;27&quot;/&gt;&lt;/TableIndex&gt;&lt;/ShapeTextInfo&gt;"/>
  <p:tag name="HTML_SHAPEINFO" val="&lt;TextEffect&gt;&lt;Image&gt;&lt;filename val=&quot;C:\Users\JEFFKE~1\AppData\Local\Temp\PR\data\asimages\{2E49E040-1652-4F0B-A21F-C16C9237CEAC}_1.png_crop.png&quot;/&gt;&lt;left val=&quot;366&quot;/&gt;&lt;top val=&quot;72&quot;/&gt;&lt;width val=&quot;145&quot;/&gt;&lt;height val=&quot;22&quot;/&gt;&lt;hasText val=&quot;1&quot;/&gt;&lt;paraId val=&quot;1&quot;/&gt;&lt;/Image&gt;&lt;Image&gt;&lt;filename val=&quot;C:\Users\JEFFKE~1\AppData\Local\Temp\PR\data\asimages\{58B78312-06CC-4AD9-A6D3-20D4926A2D64}_1.png_crop.png&quot;/&gt;&lt;left val=&quot;325&quot;/&gt;&lt;top val=&quot;122&quot;/&gt;&lt;width val=&quot;220&quot;/&gt;&lt;height val=&quot;22&quot;/&gt;&lt;hasText val=&quot;1&quot;/&gt;&lt;paraId val=&quot;2&quot;/&gt;&lt;/Image&gt;&lt;Image&gt;&lt;filename val=&quot;C:\Users\JEFFKE~1\AppData\Local\Temp\PR\data\asimages\{75CFA3D3-638A-44BC-A0A0-6CCA4F58A3E3}_1.png_crop.png&quot;/&gt;&lt;left val=&quot;360&quot;/&gt;&lt;top val=&quot;174&quot;/&gt;&lt;width val=&quot;149&quot;/&gt;&lt;height val=&quot;21&quot;/&gt;&lt;hasText val=&quot;1&quot;/&gt;&lt;paraId val=&quot;3&quot;/&gt;&lt;/Image&gt;&lt;Image&gt;&lt;filename val=&quot;C:\Users\JEFFKE~1\AppData\Local\Temp\PR\data\asimages\{537AF874-6257-4B1A-B57A-5A834E80E98F}_1.png_crop.png&quot;/&gt;&lt;left val=&quot;278&quot;/&gt;&lt;top val=&quot;223&quot;/&gt;&lt;width val=&quot;312&quot;/&gt;&lt;height val=&quot;27&quot;/&gt;&lt;hasText val=&quot;1&quot;/&gt;&lt;paraId val=&quot;4&quot;/&gt;&lt;/Image&gt;&lt;Image&gt;&lt;filename val=&quot;C:\Users\JEFFKE~1\AppData\Local\Temp\PR\data\asimages\{14B617A7-FC8B-4B98-A0EB-CE97BA4F8D4D}_1.png_crop.png&quot;/&gt;&lt;left val=&quot;352&quot;/&gt;&lt;top val=&quot;274&quot;/&gt;&lt;width val=&quot;166&quot;/&gt;&lt;height val=&quot;27&quot;/&gt;&lt;hasText val=&quot;1&quot;/&gt;&lt;paraId val=&quot;5&quot;/&gt;&lt;/Image&gt;&lt;Image&gt;&lt;filename val=&quot;C:\Users\JEFFKE~1\AppData\Local\Temp\PR\data\asimages\{574ADD39-1DD9-4500-B592-C4243313F855}_1.png_crop.png&quot;/&gt;&lt;left val=&quot;251&quot;/&gt;&lt;top val=&quot;324&quot;/&gt;&lt;width val=&quot;366&quot;/&gt;&lt;height val=&quot;27&quot;/&gt;&lt;hasText val=&quot;1&quot;/&gt;&lt;paraId val=&quot;6&quot;/&gt;&lt;/Image&gt;&lt;/TextEffect&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21_Jan31_2014.wav"/>
  <p:tag name="PPSNARRATION" val="43,1137110602,D:\Archive\F Drive\AHRQ TS E-Learning\Module 5\TS_2016_Module_5_v7.0_pptx\Media.ppcx"/>
  <p:tag name="HTML_SHAPEINFO" val="&lt;SlideThumbPath val=&quot;Slide21.PNG&quot;/&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4F7C47AF-2448-434C-8C8A-F209E9276F4B}_21.png&quot;/&gt;&lt;left val=&quot;66&quot;/&gt;&lt;top val=&quot;-2&quot;/&gt;&lt;width val=&quot;644&quot;/&gt;&lt;height val=&quot;68&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0&quot;/&gt;&lt;lineCharCount val=&quot;11&quot;/&gt;&lt;lineCharCount val=&quot;36&quot;/&gt;&lt;lineCharCount val=&quot;18&quot;/&gt;&lt;lineCharCount val=&quot;38&quot;/&gt;&lt;lineCharCount val=&quot;19&quot;/&gt;&lt;lineCharCount val=&quot;40&quot;/&gt;&lt;lineCharCount val=&quot;36&quot;/&gt;&lt;lineCharCount val=&quot;39&quot;/&gt;&lt;lineCharCount val=&quot;14&quot;/&gt;&lt;/TableIndex&gt;&lt;/ShapeTextInfo&gt;"/>
  <p:tag name="HTML_SHAPEINFO" val="&lt;TextEffect&gt;&lt;Image&gt;&lt;filename val=&quot;C:\Users\JEFFKE~1\AppData\Local\Temp\PR\data\asimages\{AC25375F-2D22-4AFF-8E4E-0BBA7ED1F2E5}_1.png_crop.png&quot;/&gt;&lt;left val=&quot;21&quot;/&gt;&lt;top val=&quot;68&quot;/&gt;&lt;width val=&quot;327&quot;/&gt;&lt;height val=&quot;41&quot;/&gt;&lt;hasText val=&quot;1&quot;/&gt;&lt;paraId val=&quot;1&quot;/&gt;&lt;/Image&gt;&lt;Image&gt;&lt;filename val=&quot;C:\Users\JEFFKE~1\AppData\Local\Temp\PR\data\asimages\{D36E19A1-728D-458A-9FDC-841F691B04EB}_1.png_crop.png&quot;/&gt;&lt;left val=&quot;26&quot;/&gt;&lt;top val=&quot;123&quot;/&gt;&lt;width val=&quot;307&quot;/&gt;&lt;height val=&quot;41&quot;/&gt;&lt;hasText val=&quot;1&quot;/&gt;&lt;paraId val=&quot;2&quot;/&gt;&lt;/Image&gt;&lt;Image&gt;&lt;filename val=&quot;C:\Users\JEFFKE~1\AppData\Local\Temp\PR\data\asimages\{85645711-77CD-4AF4-8182-C025142DD5F3}_1.png_crop.png&quot;/&gt;&lt;left val=&quot;26&quot;/&gt;&lt;top val=&quot;177&quot;/&gt;&lt;width val=&quot;315&quot;/&gt;&lt;height val=&quot;41&quot;/&gt;&lt;hasText val=&quot;1&quot;/&gt;&lt;paraId val=&quot;3&quot;/&gt;&lt;/Image&gt;&lt;Image&gt;&lt;filename val=&quot;C:\Users\JEFFKE~1\AppData\Local\Temp\PR\data\asimages\{91775233-051B-413B-BB8A-5D0B35FC7460}_1.png_crop.png&quot;/&gt;&lt;left val=&quot;26&quot;/&gt;&lt;top val=&quot;231&quot;/&gt;&lt;width val=&quot;329&quot;/&gt;&lt;height val=&quot;41&quot;/&gt;&lt;hasText val=&quot;1&quot;/&gt;&lt;paraId val=&quot;4&quot;/&gt;&lt;/Image&gt;&lt;Image&gt;&lt;filename val=&quot;C:\Users\JEFFKE~1\AppData\Local\Temp\PR\data\asimages\{CA19D3EA-7DC4-4A92-9BC2-E74A8C761D72}_1.png_crop.png&quot;/&gt;&lt;left val=&quot;26&quot;/&gt;&lt;top val=&quot;297&quot;/&gt;&lt;width val=&quot;318&quot;/&gt;&lt;height val=&quot;41&quot;/&gt;&lt;hasText val=&quot;1&quot;/&gt;&lt;paraId val=&quot;5&quot;/&gt;&lt;/Image&gt;&lt;/TextEffect&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6A0D88-8038-4A61-B1B3-EB03488E43A1}&quot;/&gt;&lt;isInvalidForFieldText val=&quot;0&quot;/&gt;&lt;Image&gt;&lt;filename val=&quot;C:\Users\JEFFKE~1\AppData\Local\Temp\PR\data\asimages\{176A0D88-8038-4A61-B1B3-EB03488E43A1}_21.png&quot;/&gt;&lt;left val=&quot;391&quot;/&gt;&lt;top val=&quot;50&quot;/&gt;&lt;width val=&quot;296&quot;/&gt;&lt;height val=&quot;52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22_Jan31_2014.wav"/>
  <p:tag name="PPSNARRATION" val="22,1137110602,D:\Archive\F Drive\AHRQ TS E-Learning\Module 5\TS_2016_Module_5_v7.0_pptx\Media.ppcx"/>
  <p:tag name="HTML_SHAPEINFO" val="&lt;SlideThumbPath val=&quot;Slide22.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B36BBD90-D71B-48C5-A882-6AA92B115973}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EFFKE~1\AppData\Local\Temp\PR\data\asimages\{7C0356D6-0903-488A-9263-E9F51F2ED2F5}_22.png&quot;/&gt;&lt;left val=&quot;66&quot;/&gt;&lt;top val=&quot;-2&quot;/&gt;&lt;width val=&quot;644&quot;/&gt;&lt;height val=&quot;68&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865560-EA3A-4DFF-97D3-9FE0315025A5}&quot;/&gt;&lt;isInvalidForFieldText val=&quot;0&quot;/&gt;&lt;Image&gt;&lt;filename val=&quot;C:\Users\JEFFKE~1\AppData\Local\Temp\PR\data\asimages\{3E865560-EA3A-4DFF-97D3-9FE0315025A5}_22.png&quot;/&gt;&lt;left val=&quot;405&quot;/&gt;&lt;top val=&quot;187&quot;/&gt;&lt;width val=&quot;53&quot;/&gt;&lt;height val=&quot;6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27&quot;/&gt;&lt;lineCharCount val=&quot;17&quot;/&gt;&lt;lineCharCount val=&quot;14&quot;/&gt;&lt;lineCharCount val=&quot;9&quot;/&gt;&lt;/TableIndex&gt;&lt;/ShapeTextInfo&gt;"/>
  <p:tag name="PRESENTER_SHAPEINFO" val="&lt;TextEffect&gt;&lt;Image&gt;&lt;filename val=&quot;C:\Users\JEFFKE~1\AppData\Local\Temp\PR\data\asimages\{76EA98A7-4A72-4914-A28F-57CD8869387E}_1.png&quot;/&gt;&lt;left val=&quot;447&quot;/&gt;&lt;top val=&quot;79&quot;/&gt;&lt;width val=&quot;198&quot;/&gt;&lt;height val=&quot;119&quot;/&gt;&lt;hasText val=&quot;0&quot;/&gt;&lt;paraId val=&quot;bg&quot;/&gt;&lt;/Image&gt;&lt;Image&gt;&lt;filename val=&quot;C:\Users\JEFFKE~1\AppData\Local\Temp\PR\data\asimages\{63674E49-21B2-4456-868A-7B282537E201}_1.png_crop.png&quot;/&gt;&lt;left val=&quot;461&quot;/&gt;&lt;top val=&quot;92&quot;/&gt;&lt;width val=&quot;122&quot;/&gt;&lt;height val=&quot;12&quot;/&gt;&lt;hasText val=&quot;1&quot;/&gt;&lt;paraId val=&quot;1&quot;/&gt;&lt;/Image&gt;&lt;Image&gt;&lt;filename val=&quot;C:\Users\JEFFKE~1\AppData\Local\Temp\PR\data\asimages\{38E7A5E3-B950-4119-B20C-CD4AB4B1AFD3}_1.png_crop.png&quot;/&gt;&lt;left val=&quot;461&quot;/&gt;&lt;top val=&quot;112&quot;/&gt;&lt;width val=&quot;165&quot;/&gt;&lt;height val=&quot;10&quot;/&gt;&lt;hasText val=&quot;1&quot;/&gt;&lt;paraId val=&quot;2&quot;/&gt;&lt;/Image&gt;&lt;Image&gt;&lt;filename val=&quot;C:\Users\JEFFKE~1\AppData\Local\Temp\PR\data\asimages\{D165AC13-AC6D-4A74-9BDE-3AD0A25FA8A4}_1.png_crop.png&quot;/&gt;&lt;left val=&quot;461&quot;/&gt;&lt;top val=&quot;133&quot;/&gt;&lt;width val=&quot;114&quot;/&gt;&lt;height val=&quot;9&quot;/&gt;&lt;hasText val=&quot;1&quot;/&gt;&lt;paraId val=&quot;3&quot;/&gt;&lt;/Image&gt;&lt;Image&gt;&lt;filename val=&quot;C:\Users\JEFFKE~1\AppData\Local\Temp\PR\data\asimages\{5CD592C9-019B-4ABD-B79D-F5C25BC3D1CF}_1.png_crop.png&quot;/&gt;&lt;left val=&quot;461&quot;/&gt;&lt;top val=&quot;152&quot;/&gt;&lt;width val=&quot;85&quot;/&gt;&lt;height val=&quot;12&quot;/&gt;&lt;hasText val=&quot;1&quot;/&gt;&lt;paraId val=&quot;4&quot;/&gt;&lt;/Image&gt;&lt;Image&gt;&lt;filename val=&quot;C:\Users\JEFFKE~1\AppData\Local\Temp\PR\data\asimages\{D0928ACD-D586-4615-9114-A83D364C0D89}_1.png_crop.png&quot;/&gt;&lt;left val=&quot;461&quot;/&gt;&lt;top val=&quot;172&quot;/&gt;&lt;width val=&quot;74&quot;/&gt;&lt;height val=&quot;11&quot;/&gt;&lt;hasText val=&quot;1&quot;/&gt;&lt;paraId val=&quot;5&quot;/&gt;&lt;/Image&gt;&lt;/TextEffect&gt;"/>
</p:tagLst>
</file>

<file path=ppt/tags/tag153.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23_Jan31_2014.wav"/>
  <p:tag name="PPSNARRATION" val="23,1137110602,D:\Archive\F Drive\AHRQ TS E-Learning\Module 5\TS_2016_Module_5_v7.0_pptx\Media.ppcx"/>
  <p:tag name="HTML_SHAPEINFO" val="&lt;SlideThumbPath val=&quot;Slide23.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2A7F83CB-3A51-49C8-B0D2-F294C222B5EE}_23.png&quot;/&gt;&lt;left val=&quot;66&quot;/&gt;&lt;top val=&quot;-2&quot;/&gt;&lt;width val=&quot;644&quot;/&gt;&lt;height val=&quot;68&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2BEFA2-393A-4066-A5F9-CF8C26C03A6F}&quot;/&gt;&lt;isInvalidForFieldText val=&quot;0&quot;/&gt;&lt;Image&gt;&lt;filename val=&quot;C:\Users\JEFFKE~1\AppData\Local\Temp\PR\data\asimages\{002BEFA2-393A-4066-A5F9-CF8C26C03A6F}_23.png&quot;/&gt;&lt;left val=&quot;500&quot;/&gt;&lt;top val=&quot;208&quot;/&gt;&lt;width val=&quot;51&quot;/&gt;&lt;height val=&quot;10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5&quot;/&gt;&lt;lineCharCount val=&quot;28&quot;/&gt;&lt;lineCharCount val=&quot;13&quot;/&gt;&lt;lineCharCount val=&quot;26&quot;/&gt;&lt;lineCharCount val=&quot;22&quot;/&gt;&lt;lineCharCount val=&quot;22&quot;/&gt;&lt;/TableIndex&gt;&lt;/ShapeTextInfo&gt;"/>
  <p:tag name="PRESENTER_SHAPEINFO" val="&lt;TextEffect&gt;&lt;Image&gt;&lt;filename val=&quot;C:\Users\JEFFKE~1\AppData\Local\Temp\PR\data\asimages\{99C2308B-E672-4425-B944-0586D2FACD12}_1.png&quot;/&gt;&lt;left val=&quot;447&quot;/&gt;&lt;top val=&quot;79&quot;/&gt;&lt;width val=&quot;197&quot;/&gt;&lt;height val=&quot;140&quot;/&gt;&lt;hasText val=&quot;0&quot;/&gt;&lt;paraId val=&quot;bg&quot;/&gt;&lt;/Image&gt;&lt;Image&gt;&lt;filename val=&quot;C:\Users\JEFFKE~1\AppData\Local\Temp\PR\data\asimages\{D5D9ADCD-1334-4EE9-A75F-0EBFD5883C71}_1.png_crop.png&quot;/&gt;&lt;left val=&quot;462&quot;/&gt;&lt;top val=&quot;93&quot;/&gt;&lt;width val=&quot;91&quot;/&gt;&lt;height val=&quot;10&quot;/&gt;&lt;hasText val=&quot;1&quot;/&gt;&lt;paraId val=&quot;1&quot;/&gt;&lt;/Image&gt;&lt;Image&gt;&lt;filename val=&quot;C:\Users\JEFFKE~1\AppData\Local\Temp\PR\data\asimages\{5DE77AD7-DF1D-40D2-A9DD-8C68793662E7}_1.png_crop.png&quot;/&gt;&lt;left val=&quot;462&quot;/&gt;&lt;top val=&quot;113&quot;/&gt;&lt;width val=&quot;161&quot;/&gt;&lt;height val=&quot;12&quot;/&gt;&lt;hasText val=&quot;1&quot;/&gt;&lt;paraId val=&quot;2&quot;/&gt;&lt;/Image&gt;&lt;Image&gt;&lt;filename val=&quot;C:\Users\JEFFKE~1\AppData\Local\Temp\PR\data\asimages\{E74194B1-0DE3-468C-889F-E3F2AE74C6CD}_1.png_crop.png&quot;/&gt;&lt;left val=&quot;462&quot;/&gt;&lt;top val=&quot;133&quot;/&gt;&lt;width val=&quot;86&quot;/&gt;&lt;height val=&quot;10&quot;/&gt;&lt;hasText val=&quot;1&quot;/&gt;&lt;paraId val=&quot;3&quot;/&gt;&lt;/Image&gt;&lt;Image&gt;&lt;filename val=&quot;C:\Users\JEFFKE~1\AppData\Local\Temp\PR\data\asimages\{2BE659F6-7CD6-4E25-9CB5-20DFD53B50A7}_1.png_crop.png&quot;/&gt;&lt;left val=&quot;462&quot;/&gt;&lt;top val=&quot;152&quot;/&gt;&lt;width val=&quot;157&quot;/&gt;&lt;height val=&quot;30&quot;/&gt;&lt;hasText val=&quot;1&quot;/&gt;&lt;paraId val=&quot;4&quot;/&gt;&lt;/Image&gt;&lt;Image&gt;&lt;filename val=&quot;C:\Users\JEFFKE~1\AppData\Local\Temp\PR\data\asimages\{79B78D15-0E66-44E7-B814-D3264AC1118C}_1.png_crop.png&quot;/&gt;&lt;left val=&quot;462&quot;/&gt;&lt;top val=&quot;190&quot;/&gt;&lt;width val=&quot;132&quot;/&gt;&lt;height val=&quot;12&quot;/&gt;&lt;hasText val=&quot;1&quot;/&gt;&lt;paraId val=&quot;5&quot;/&gt;&lt;/Image&gt;&lt;/TextEffect&gt;"/>
</p:tagLst>
</file>

<file path=ppt/tags/tag157.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24_Jan31_2014.wav"/>
  <p:tag name="PPSNARRATION" val="24,1137110602,D:\Archive\F Drive\AHRQ TS E-Learning\Module 5\TS_2016_Module_5_v7.0_pptx\Media.ppcx"/>
  <p:tag name="HTML_SHAPEINFO" val="&lt;SlideThumbPath val=&quot;Slide24.PNG&quot;/&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7139FDE0-66D1-4768-98A7-E133C017A8A9}_24.png&quot;/&gt;&lt;left val=&quot;66&quot;/&gt;&lt;top val=&quot;-2&quot;/&gt;&lt;width val=&quot;644&quot;/&gt;&lt;height val=&quot;68&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4&quot;/&gt;&lt;lineCharCount val=&quot;45&quot;/&gt;&lt;lineCharCount val=&quot;46&quot;/&gt;&lt;lineCharCount val=&quot;46&quot;/&gt;&lt;lineCharCount val=&quot;44&quot;/&gt;&lt;lineCharCount val=&quot;26&quot;/&gt;&lt;lineCharCount val=&quot;83&quot;/&gt;&lt;lineCharCount val=&quot;80&quot;/&gt;&lt;lineCharCount val=&quot;29&quot;/&gt;&lt;lineCharCount val=&quot;80&quot;/&gt;&lt;lineCharCount val=&quot;45&quot;/&gt;&lt;/TableIndex&gt;&lt;/ShapeTextInfo&gt;"/>
  <p:tag name="HTML_SHAPEINFO" val="&lt;ThreeDShapeInfo&gt;&lt;uuid val=&quot;&quot;/&gt;&lt;isInvalidForFieldText val=&quot;0&quot;/&gt;&lt;Image&gt;&lt;filename val=&quot;C:\Users\JEFFKE~1\AppData\Local\Temp\PR\data\asimages\{DDBFB5CB-5104-4AB1-ABB0-3F769916C3EC}_24.png&quot;/&gt;&lt;left val=&quot;9&quot;/&gt;&lt;top val=&quot;57&quot;/&gt;&lt;width val=&quot;685&quot;/&gt;&lt;height val=&quot;31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D7DEA377-22D1-4B62-A5A9-B7479A4B279F}_2.png&quot;/&gt;&lt;left val=&quot;642&quot;/&gt;&lt;top val=&quot;384&quot;/&gt;&lt;width val=&quot;65&quot;/&gt;&lt;height val=&quot;2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81D2AB-260C-486D-81BD-D09E2594CA6D}&quot;/&gt;&lt;isInvalidForFieldText val=&quot;0&quot;/&gt;&lt;Image&gt;&lt;filename val=&quot;C:\Users\JEFFKE~1\AppData\Local\Temp\PR\data\asimages\{EC81D2AB-260C-486D-81BD-D09E2594CA6D}_24.png&quot;/&gt;&lt;left val=&quot;371&quot;/&gt;&lt;top val=&quot;54&quot;/&gt;&lt;width val=&quot;329&quot;/&gt;&lt;height val=&quot;181&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25_Jan31_2014.wav"/>
  <p:tag name="PPSNARRATION" val="25,1137110602,D:\Archive\F Drive\AHRQ TS E-Learning\Module 5\TS_2016_Module_5_v7.0_pptx\Media.ppcx"/>
  <p:tag name="HTML_SHAPEINFO" val="&lt;SlideThumbPath val=&quot;Slide25.PNG&quot;/&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JEFFKE~1\AppData\Local\Temp\PR\data\asimages\{4EB29DA9-A205-4AD3-B44D-C069FA37B89C}_25.png&quot;/&gt;&lt;left val=&quot;66&quot;/&gt;&lt;top val=&quot;-2&quot;/&gt;&lt;width val=&quot;644&quot;/&gt;&lt;height val=&quot;68&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7&quot;/&gt;&lt;lineCharCount val=&quot;25&quot;/&gt;&lt;lineCharCount val=&quot;37&quot;/&gt;&lt;lineCharCount val=&quot;33&quot;/&gt;&lt;lineCharCount val=&quot;36&quot;/&gt;&lt;lineCharCount val=&quot;36&quot;/&gt;&lt;lineCharCount val=&quot;27&quot;/&gt;&lt;lineCharCount val=&quot;42&quot;/&gt;&lt;lineCharCount val=&quot;40&quot;/&gt;&lt;lineCharCount val=&quot;5&quot;/&gt;&lt;/TableIndex&gt;&lt;/ShapeTextInfo&gt;"/>
  <p:tag name="HTML_SHAPEINFO" val="&lt;TextEffect&gt;&lt;Image&gt;&lt;filename val=&quot;C:\Users\JEFFKE~1\AppData\Local\Temp\PR\data\asimages\{5A23C0BC-127F-4B99-904E-464E3029C11A}_1.png_crop.png&quot;/&gt;&lt;left val=&quot;22&quot;/&gt;&lt;top val=&quot;68&quot;/&gt;&lt;width val=&quot;301&quot;/&gt;&lt;height val=&quot;41&quot;/&gt;&lt;hasText val=&quot;1&quot;/&gt;&lt;paraId val=&quot;1&quot;/&gt;&lt;/Image&gt;&lt;Image&gt;&lt;filename val=&quot;C:\Users\JEFFKE~1\AppData\Local\Temp\PR\data\asimages\{6DFD60B2-4468-450C-9742-42D55F3B6019}_1.png_crop.png&quot;/&gt;&lt;left val=&quot;30&quot;/&gt;&lt;top val=&quot;123&quot;/&gt;&lt;width val=&quot;335&quot;/&gt;&lt;height val=&quot;38&quot;/&gt;&lt;hasText val=&quot;1&quot;/&gt;&lt;paraId val=&quot;2&quot;/&gt;&lt;/Image&gt;&lt;Image&gt;&lt;filename val=&quot;C:\Users\JEFFKE~1\AppData\Local\Temp\PR\data\asimages\{5D6677A8-124F-42FE-B29B-CEE6E18F2D17}_1.png_crop.png&quot;/&gt;&lt;left val=&quot;30&quot;/&gt;&lt;top val=&quot;177&quot;/&gt;&lt;width val=&quot;320&quot;/&gt;&lt;height val=&quot;62&quot;/&gt;&lt;hasText val=&quot;1&quot;/&gt;&lt;paraId val=&quot;3&quot;/&gt;&lt;/Image&gt;&lt;Image&gt;&lt;filename val=&quot;C:\Users\JEFFKE~1\AppData\Local\Temp\PR\data\asimages\{4D904E6B-4573-40A5-BFEF-1FF03EE8925E}_1.png_crop.png&quot;/&gt;&lt;left val=&quot;22&quot;/&gt;&lt;top val=&quot;267&quot;/&gt;&lt;width val=&quot;322&quot;/&gt;&lt;height val=&quot;62&quot;/&gt;&lt;hasText val=&quot;1&quot;/&gt;&lt;paraId val=&quot;4&quot;/&gt;&lt;/Image&gt;&lt;/TextEffect&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2B8397-44E7-46E7-823E-F0D54FEA5249}&quot;/&gt;&lt;isInvalidForFieldText val=&quot;0&quot;/&gt;&lt;Image&gt;&lt;filename val=&quot;C:\Users\JEFFKE~1\AppData\Local\Temp\PR\data\asimages\{BB2B8397-44E7-46E7-823E-F0D54FEA5249}_25.png&quot;/&gt;&lt;left val=&quot;391&quot;/&gt;&lt;top val=&quot;50&quot;/&gt;&lt;width val=&quot;296&quot;/&gt;&lt;height val=&quot;525&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26_Jan31_2014.wav"/>
  <p:tag name="PPSNARRATION" val="26,1137110602,D:\Archive\F Drive\AHRQ TS E-Learning\Module 5\TS_2016_Module_5_v7.0_pptx\Media.ppcx"/>
  <p:tag name="HTML_SHAPEINFO" val="&lt;SlideThumbPath val=&quot;Slide26.PNG&quot;/&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B562A1F7-72EC-4179-9F30-5D6D8B446823}_26.png&quot;/&gt;&lt;left val=&quot;66&quot;/&gt;&lt;top val=&quot;-2&quot;/&gt;&lt;width val=&quot;644&quot;/&gt;&lt;height val=&quot;68&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18&quot;/&gt;&lt;lineCharCount val=&quot;22&quot;/&gt;&lt;lineCharCount val=&quot;22&quot;/&gt;&lt;lineCharCount val=&quot;8&quot;/&gt;&lt;lineCharCount val=&quot;25&quot;/&gt;&lt;lineCharCount val=&quot;24&quot;/&gt;&lt;lineCharCount val=&quot;8&quot;/&gt;&lt;/TableIndex&gt;&lt;/ShapeTextInfo&gt;"/>
  <p:tag name="HTML_SHAPEINFO" val="&lt;TextEffect&gt;&lt;Image&gt;&lt;filename val=&quot;C:\Users\JEFFKE~1\AppData\Local\Temp\PR\data\asimages\{3F4311D0-E849-471F-9334-C7A33ACEF83A}_1.png_crop.png&quot;/&gt;&lt;left val=&quot;21&quot;/&gt;&lt;top val=&quot;68&quot;/&gt;&lt;width val=&quot;522&quot;/&gt;&lt;height val=&quot;17&quot;/&gt;&lt;hasText val=&quot;1&quot;/&gt;&lt;paraId val=&quot;1&quot;/&gt;&lt;/Image&gt;&lt;Image&gt;&lt;filename val=&quot;C:\Users\JEFFKE~1\AppData\Local\Temp\PR\data\asimages\{27B76300-55B6-4B7B-A68E-2B195F5C2211}_1.png_crop.png&quot;/&gt;&lt;left val=&quot;23&quot;/&gt;&lt;top val=&quot;111&quot;/&gt;&lt;width val=&quot;152&quot;/&gt;&lt;height val=&quot;17&quot;/&gt;&lt;hasText val=&quot;1&quot;/&gt;&lt;paraId val=&quot;2&quot;/&gt;&lt;/Image&gt;&lt;Image&gt;&lt;filename val=&quot;C:\Users\JEFFKE~1\AppData\Local\Temp\PR\data\asimages\{671BB0FF-FC4B-4949-A778-6826585AB16C}_1.png_crop.png&quot;/&gt;&lt;left val=&quot;30&quot;/&gt;&lt;top val=&quot;147&quot;/&gt;&lt;width val=&quot;187&quot;/&gt;&lt;height val=&quot;17&quot;/&gt;&lt;hasText val=&quot;1&quot;/&gt;&lt;paraId val=&quot;3&quot;/&gt;&lt;/Image&gt;&lt;Image&gt;&lt;filename val=&quot;C:\Users\JEFFKE~1\AppData\Local\Temp\PR\data\asimages\{F53E0AE3-E2FC-4F4A-8499-5341783CB581}_1.png_crop.png&quot;/&gt;&lt;left val=&quot;30&quot;/&gt;&lt;top val=&quot;183&quot;/&gt;&lt;width val=&quot;187&quot;/&gt;&lt;height val=&quot;38&quot;/&gt;&lt;hasText val=&quot;1&quot;/&gt;&lt;paraId val=&quot;4&quot;/&gt;&lt;/Image&gt;&lt;Image&gt;&lt;filename val=&quot;C:\Users\JEFFKE~1\AppData\Local\Temp\PR\data\asimages\{A1363384-1119-48E7-8145-A7D00E8399EF}_1.png_crop.png&quot;/&gt;&lt;left val=&quot;30&quot;/&gt;&lt;top val=&quot;243&quot;/&gt;&lt;width val=&quot;228&quot;/&gt;&lt;height val=&quot;14&quot;/&gt;&lt;hasText val=&quot;1&quot;/&gt;&lt;paraId val=&quot;5&quot;/&gt;&lt;/Image&gt;&lt;Image&gt;&lt;filename val=&quot;C:\Users\JEFFKE~1\AppData\Local\Temp\PR\data\asimages\{70D58137-D59E-40D8-9C13-8604C1C8688E}_1.png_crop.png&quot;/&gt;&lt;left val=&quot;30&quot;/&gt;&lt;top val=&quot;279&quot;/&gt;&lt;width val=&quot;218&quot;/&gt;&lt;height val=&quot;41&quot;/&gt;&lt;hasText val=&quot;1&quot;/&gt;&lt;paraId val=&quot;6&quot;/&gt;&lt;/Image&gt;&lt;/TextEffect&gt;"/>
</p:tagLst>
</file>

<file path=ppt/tags/tag168.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27_Jan31_2014.wav"/>
  <p:tag name="PPSNARRATION" val="27,1137110602,D:\Archive\F Drive\AHRQ TS E-Learning\Module 5\TS_2016_Module_5_v7.0_pptx\Media.ppcx"/>
  <p:tag name="HTML_SHAPEINFO" val="&lt;SlideThumbPath val=&quot;Slide27.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EFFKE~1\AppData\Local\Temp\PR\data\asimages\{075797F9-BF09-4B6A-A00B-D0B319CC8F81}_27.png&quot;/&gt;&lt;left val=&quot;66&quot;/&gt;&lt;top val=&quot;-2&quot;/&gt;&lt;width val=&quot;653&quot;/&gt;&lt;height val=&quot;68&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4BA326-27A1-4C9F-AAA8-EB50E6FDB79F}&quot;/&gt;&lt;isInvalidForFieldText val=&quot;0&quot;/&gt;&lt;Image&gt;&lt;filename val=&quot;C:\Users\JEFFKE~1\AppData\Local\Temp\PR\data\asimages\{784BA326-27A1-4C9F-AAA8-EB50E6FDB79F}_MtorLt.png&quot;/&gt;&lt;left val=&quot;-4&quot;/&gt;&lt;top val=&quot;0&quot;/&gt;&lt;width val=&quot;83&quot;/&gt;&lt;height val=&quot;55&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32&quot;/&gt;&lt;lineCharCount val=&quot;32&quot;/&gt;&lt;lineCharCount val=&quot;45&quot;/&gt;&lt;lineCharCount val=&quot;43&quot;/&gt;&lt;lineCharCount val=&quot;57&quot;/&gt;&lt;lineCharCount val=&quot;23&quot;/&gt;&lt;lineCharCount val=&quot;45&quot;/&gt;&lt;lineCharCount val=&quot;29&quot;/&gt;&lt;lineCharCount val=&quot;40&quot;/&gt;&lt;/TableIndex&gt;&lt;/ShapeTextInfo&gt;"/>
  <p:tag name="HTML_SHAPEINFO" val="&lt;TextEffect&gt;&lt;Image&gt;&lt;filename val=&quot;C:\Users\JEFFKE~1\AppData\Local\Temp\PR\data\asimages\{E7ACF0E5-CA3C-49D5-BCA7-396302928E61}_1.png_crop.png&quot;/&gt;&lt;left val=&quot;23&quot;/&gt;&lt;top val=&quot;68&quot;/&gt;&lt;width val=&quot;79&quot;/&gt;&lt;height val=&quot;14&quot;/&gt;&lt;hasText val=&quot;1&quot;/&gt;&lt;paraId val=&quot;1&quot;/&gt;&lt;/Image&gt;&lt;Image&gt;&lt;filename val=&quot;C:\Users\JEFFKE~1\AppData\Local\Temp\PR\data\asimages\{CCE2D356-3648-4852-9973-02794B7FF8BF}_1.png_crop.png&quot;/&gt;&lt;left val=&quot;30&quot;/&gt;&lt;top val=&quot;99&quot;/&gt;&lt;width val=&quot;286&quot;/&gt;&lt;height val=&quot;14&quot;/&gt;&lt;hasText val=&quot;1&quot;/&gt;&lt;paraId val=&quot;2&quot;/&gt;&lt;/Image&gt;&lt;Image&gt;&lt;filename val=&quot;C:\Users\JEFFKE~1\AppData\Local\Temp\PR\data\asimages\{83AC2F77-3A2D-41D2-B194-D6055FB91098}_1.png_crop.png&quot;/&gt;&lt;left val=&quot;30&quot;/&gt;&lt;top val=&quot;129&quot;/&gt;&lt;width val=&quot;288&quot;/&gt;&lt;height val=&quot;17&quot;/&gt;&lt;hasText val=&quot;1&quot;/&gt;&lt;paraId val=&quot;3&quot;/&gt;&lt;/Image&gt;&lt;Image&gt;&lt;filename val=&quot;C:\Users\JEFFKE~1\AppData\Local\Temp\PR\data\asimages\{52488782-D678-4245-AA94-241313525ECF}_1.png_crop.png&quot;/&gt;&lt;left val=&quot;30&quot;/&gt;&lt;top val=&quot;159&quot;/&gt;&lt;width val=&quot;385&quot;/&gt;&lt;height val=&quot;17&quot;/&gt;&lt;hasText val=&quot;1&quot;/&gt;&lt;paraId val=&quot;4&quot;/&gt;&lt;/Image&gt;&lt;Image&gt;&lt;filename val=&quot;C:\Users\JEFFKE~1\AppData\Local\Temp\PR\data\asimages\{A1892BD2-AD89-4CCA-AAC0-B70D4974EA30}_1.png_crop.png&quot;/&gt;&lt;left val=&quot;30&quot;/&gt;&lt;top val=&quot;189&quot;/&gt;&lt;width val=&quot;369&quot;/&gt;&lt;height val=&quot;17&quot;/&gt;&lt;hasText val=&quot;1&quot;/&gt;&lt;paraId val=&quot;5&quot;/&gt;&lt;/Image&gt;&lt;Image&gt;&lt;filename val=&quot;C:\Users\JEFFKE~1\AppData\Local\Temp\PR\data\asimages\{B35E9E96-0A26-4E01-99D5-D2EC244A8CD3}_1.png_crop.png&quot;/&gt;&lt;left val=&quot;30&quot;/&gt;&lt;top val=&quot;219&quot;/&gt;&lt;width val=&quot;455&quot;/&gt;&lt;height val=&quot;17&quot;/&gt;&lt;hasText val=&quot;1&quot;/&gt;&lt;paraId val=&quot;6&quot;/&gt;&lt;/Image&gt;&lt;Image&gt;&lt;filename val=&quot;C:\Users\JEFFKE~1\AppData\Local\Temp\PR\data\asimages\{357DEDDE-CD21-4309-BD70-B0E942F651A5}_1.png_crop.png&quot;/&gt;&lt;left val=&quot;30&quot;/&gt;&lt;top val=&quot;249&quot;/&gt;&lt;width val=&quot;222&quot;/&gt;&lt;height val=&quot;14&quot;/&gt;&lt;hasText val=&quot;1&quot;/&gt;&lt;paraId val=&quot;7&quot;/&gt;&lt;/Image&gt;&lt;Image&gt;&lt;filename val=&quot;C:\Users\JEFFKE~1\AppData\Local\Temp\PR\data\asimages\{73FCC6AD-7C11-4F64-BEB0-8C865C0DA95D}_1.png_crop.png&quot;/&gt;&lt;left val=&quot;30&quot;/&gt;&lt;top val=&quot;279&quot;/&gt;&lt;width val=&quot;402&quot;/&gt;&lt;height val=&quot;14&quot;/&gt;&lt;hasText val=&quot;1&quot;/&gt;&lt;paraId val=&quot;8&quot;/&gt;&lt;/Image&gt;&lt;Image&gt;&lt;filename val=&quot;C:\Users\JEFFKE~1\AppData\Local\Temp\PR\data\asimages\{A0520E47-D1CE-4487-B507-BA9C5936946E}_1.png_crop.png&quot;/&gt;&lt;left val=&quot;30&quot;/&gt;&lt;top val=&quot;309&quot;/&gt;&lt;width val=&quot;269&quot;/&gt;&lt;height val=&quot;17&quot;/&gt;&lt;hasText val=&quot;1&quot;/&gt;&lt;paraId val=&quot;9&quot;/&gt;&lt;/Image&gt;&lt;Image&gt;&lt;filename val=&quot;C:\Users\JEFFKE~1\AppData\Local\Temp\PR\data\asimages\{F7BED3E5-5A90-4171-A889-7AAF3C0FAE4A}_1.png_crop.png&quot;/&gt;&lt;left val=&quot;30&quot;/&gt;&lt;top val=&quot;339&quot;/&gt;&lt;width val=&quot;380&quot;/&gt;&lt;height val=&quot;17&quot;/&gt;&lt;hasText val=&quot;1&quot;/&gt;&lt;paraId val=&quot;10&quot;/&gt;&lt;/Image&gt;&lt;/TextEffect&gt;"/>
</p:tagLst>
</file>

<file path=ppt/tags/tag171.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28_Jan31_2014.wav"/>
  <p:tag name="PPSNARRATION" val="28,1137110602,D:\Archive\F Drive\AHRQ TS E-Learning\Module 5\TS_2016_Module_5_v7.0_pptx\Media.ppcx"/>
  <p:tag name="HTML_SHAPEINFO" val="&lt;SlideThumbPath val=&quot;Slide28.PNG&quot;/&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EFFKE~1\AppData\Local\Temp\PR\data\asimages\{6B7E62A9-282F-4021-AC1F-F59B43741F5D}_28.png&quot;/&gt;&lt;left val=&quot;66&quot;/&gt;&lt;top val=&quot;-2&quot;/&gt;&lt;width val=&quot;644&quot;/&gt;&lt;height val=&quot;68&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33&quot;/&gt;&lt;lineCharCount val=&quot;25&quot;/&gt;&lt;lineCharCount val=&quot;29&quot;/&gt;&lt;lineCharCount val=&quot;26&quot;/&gt;&lt;lineCharCount val=&quot;21&quot;/&gt;&lt;/TableIndex&gt;&lt;/ShapeTextInfo&gt;"/>
  <p:tag name="HTML_SHAPEINFO" val="&lt;TextEffect&gt;&lt;Image&gt;&lt;filename val=&quot;C:\Users\JEFFKE~1\AppData\Local\Temp\PR\data\asimages\{17B754A8-2D1B-431D-844A-4FD9E6FBC394}_1.png_crop.png&quot;/&gt;&lt;left val=&quot;411&quot;/&gt;&lt;top val=&quot;377&quot;/&gt;&lt;width val=&quot;0&quot;/&gt;&lt;height val=&quot;0&quot;/&gt;&lt;hasText val=&quot;1&quot;/&gt;&lt;paraId val=&quot;1&quot;/&gt;&lt;/Image&gt;&lt;Image&gt;&lt;filename val=&quot;C:\Users\JEFFKE~1\AppData\Local\Temp\PR\data\asimages\{A1EF590D-2617-4ACF-809D-D0D31E1FC074}_1.png_crop.png&quot;/&gt;&lt;left val=&quot;24&quot;/&gt;&lt;top val=&quot;116&quot;/&gt;&lt;width val=&quot;376&quot;/&gt;&lt;height val=&quot;158&quot;/&gt;&lt;hasText val=&quot;1&quot;/&gt;&lt;paraId val=&quot;2&quot;/&gt;&lt;/Image&gt;&lt;/TextEffect&gt;"/>
</p:tagLst>
</file>

<file path=ppt/tags/tag174.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29_Jan31_2014.wav"/>
  <p:tag name="PPSNARRATION" val="29,1137110602,D:\Archive\F Drive\AHRQ TS E-Learning\Module 5\TS_2016_Module_5_v7.0_pptx\Media.ppcx"/>
  <p:tag name="HTML_SHAPEINFO" val="&lt;SlideThumbPath val=&quot;Slide29.PNG&quot;/&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36F31D11-7348-432D-B9A9-FAA12CE21265}_29.png&quot;/&gt;&lt;left val=&quot;66&quot;/&gt;&lt;top val=&quot;-2&quot;/&gt;&lt;width val=&quot;644&quot;/&gt;&lt;height val=&quot;68&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9&quot;/&gt;&lt;lineCharCount val=&quot;8&quot;/&gt;&lt;lineCharCount val=&quot;10&quot;/&gt;&lt;lineCharCount val=&quot;11&quot;/&gt;&lt;lineCharCount val=&quot;14&quot;/&gt;&lt;lineCharCount val=&quot;43&quot;/&gt;&lt;lineCharCount val=&quot;41&quot;/&gt;&lt;lineCharCount val=&quot;23&quot;/&gt;&lt;/TableIndex&gt;&lt;/ShapeTextInfo&gt;"/>
  <p:tag name="HTML_SHAPEINFO" val="&lt;TextEffect&gt;&lt;Image&gt;&lt;filename val=&quot;C:\Users\JEFFKE~1\AppData\Local\Temp\PR\data\asimages\{281BCB0B-3E0E-46CB-BC84-0235A2E035E5}_1.png_crop.png&quot;/&gt;&lt;left val=&quot;22&quot;/&gt;&lt;top val=&quot;68&quot;/&gt;&lt;width val=&quot;323&quot;/&gt;&lt;height val=&quot;17&quot;/&gt;&lt;hasText val=&quot;1&quot;/&gt;&lt;paraId val=&quot;1&quot;/&gt;&lt;/Image&gt;&lt;Image&gt;&lt;filename val=&quot;C:\Users\JEFFKE~1\AppData\Local\Temp\PR\data\asimages\{BD3F7252-E365-4194-8D09-2BAF2EDA44C0}_1.png_crop.png&quot;/&gt;&lt;left val=&quot;30&quot;/&gt;&lt;top val=&quot;105&quot;/&gt;&lt;width val=&quot;87&quot;/&gt;&lt;height val=&quot;14&quot;/&gt;&lt;hasText val=&quot;1&quot;/&gt;&lt;paraId val=&quot;2&quot;/&gt;&lt;/Image&gt;&lt;Image&gt;&lt;filename val=&quot;C:\Users\JEFFKE~1\AppData\Local\Temp\PR\data\asimages\{FE9BCBA2-F501-4FA6-BFE6-7EB633F5218B}_1.png_crop.png&quot;/&gt;&lt;left val=&quot;30&quot;/&gt;&lt;top val=&quot;141&quot;/&gt;&lt;width val=&quot;91&quot;/&gt;&lt;height val=&quot;17&quot;/&gt;&lt;hasText val=&quot;1&quot;/&gt;&lt;paraId val=&quot;3&quot;/&gt;&lt;/Image&gt;&lt;Image&gt;&lt;filename val=&quot;C:\Users\JEFFKE~1\AppData\Local\Temp\PR\data\asimages\{15A398F0-2AF2-40FB-BA91-2ED8EC5C18AB}_1.png_crop.png&quot;/&gt;&lt;left val=&quot;30&quot;/&gt;&lt;top val=&quot;177&quot;/&gt;&lt;width val=&quot;112&quot;/&gt;&lt;height val=&quot;16&quot;/&gt;&lt;hasText val=&quot;1&quot;/&gt;&lt;paraId val=&quot;4&quot;/&gt;&lt;/Image&gt;&lt;Image&gt;&lt;filename val=&quot;C:\Users\JEFFKE~1\AppData\Local\Temp\PR\data\asimages\{5332649C-6C2B-4D07-9C88-218C858A493C}_1.png_crop.png&quot;/&gt;&lt;left val=&quot;30&quot;/&gt;&lt;top val=&quot;213&quot;/&gt;&lt;width val=&quot;149&quot;/&gt;&lt;height val=&quot;13&quot;/&gt;&lt;hasText val=&quot;1&quot;/&gt;&lt;paraId val=&quot;5&quot;/&gt;&lt;/Image&gt;&lt;Image&gt;&lt;filename val=&quot;C:\Users\JEFFKE~1\AppData\Local\Temp\PR\data\asimages\{48A34B21-9506-49D1-9EBE-B3D631F872FF}_1.png_crop.png&quot;/&gt;&lt;left val=&quot;21&quot;/&gt;&lt;top val=&quot;261&quot;/&gt;&lt;width val=&quot;341&quot;/&gt;&lt;height val=&quot;62&quot;/&gt;&lt;hasText val=&quot;1&quot;/&gt;&lt;paraId val=&quot;6&quot;/&gt;&lt;/Image&gt;&lt;/TextEffect&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92C1D6-B60B-43F0-A7B0-E29905BB0693}&quot;/&gt;&lt;isInvalidForFieldText val=&quot;0&quot;/&gt;&lt;Image&gt;&lt;filename val=&quot;C:\Users\JEFFKE~1\AppData\Local\Temp\PR\data\asimages\{C392C1D6-B60B-43F0-A7B0-E29905BB0693}_29.png&quot;/&gt;&lt;left val=&quot;391&quot;/&gt;&lt;top val=&quot;50&quot;/&gt;&lt;width val=&quot;296&quot;/&gt;&lt;height val=&quot;52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30_Jan31_2014.wav"/>
  <p:tag name="PPSNARRATION" val="30,1137110602,D:\Archive\F Drive\AHRQ TS E-Learning\Module 5\TS_2016_Module_5_v7.0_pptx\Media.ppcx"/>
  <p:tag name="HTML_SHAPEINFO" val="&lt;SlideThumbPath val=&quot;Slide30.PNG&quot;/&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1D278B41-8829-4C08-AD6A-6F358C0B7F32}_30.png&quot;/&gt;&lt;left val=&quot;66&quot;/&gt;&lt;top val=&quot;-2&quot;/&gt;&lt;width val=&quot;644&quot;/&gt;&lt;height val=&quot;6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508CD0-964B-4017-AF8E-F7FBA40EC621}&quot;/&gt;&lt;isInvalidForFieldText val=&quot;0&quot;/&gt;&lt;Image&gt;&lt;filename val=&quot;C:\Users\JEFFKE~1\AppData\Local\Temp\PR\data\asimages\{D9508CD0-964B-4017-AF8E-F7FBA40EC621}_MtorLt.png&quot;/&gt;&lt;left val=&quot;494&quot;/&gt;&lt;top val=&quot;377&quot;/&gt;&lt;width val=&quot;42&quot;/&gt;&lt;height val=&quot;35&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0EA89C-92C4-4BD2-8448-09167A0C596B}&quot;/&gt;&lt;isInvalidForFieldText val=&quot;0&quot;/&gt;&lt;Image&gt;&lt;filename val=&quot;C:\Users\JEFFKE~1\AppData\Local\Temp\PR\data\asimages\{3A0EA89C-92C4-4BD2-8448-09167A0C596B}_30.png&quot;/&gt;&lt;left val=&quot;122&quot;/&gt;&lt;top val=&quot;56&quot;/&gt;&lt;width val=&quot;480&quot;/&gt;&lt;height val=&quot;308&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31_Jan31_2014.wav"/>
  <p:tag name="PPSNARRATION" val="31,1137110602,D:\Archive\F Drive\AHRQ TS E-Learning\Module 5\TS_2016_Module_5_v7.0_pptx\Media.ppcx"/>
  <p:tag name="HTML_SHAPEINFO" val="&lt;SlideThumbPath val=&quot;Slide31.PNG&quot;/&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DC642FC2-B617-49F1-84DB-E9EE36A9319B}_31.png&quot;/&gt;&lt;left val=&quot;66&quot;/&gt;&lt;top val=&quot;-2&quot;/&gt;&lt;width val=&quot;644&quot;/&gt;&lt;height val=&quot;68&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quot;/&gt;&lt;lineCharCount val=&quot;7&quot;/&gt;&lt;lineCharCount val=&quot;8&quot;/&gt;&lt;lineCharCount val=&quot;9&quot;/&gt;&lt;lineCharCount val=&quot;19&quot;/&gt;&lt;/TableIndex&gt;&lt;/ShapeTextInfo&gt;"/>
  <p:tag name="HTML_SHAPEINFO" val="&lt;TextEffect&gt;&lt;Image&gt;&lt;filename val=&quot;C:\Users\JEFFKE~1\AppData\Local\Temp\PR\data\asimages\{E10D24E5-736A-4AF7-A9CD-B32EA08FF1E2}_1.png_crop.png&quot;/&gt;&lt;left val=&quot;161&quot;/&gt;&lt;top val=&quot;71&quot;/&gt;&lt;width val=&quot;75&quot;/&gt;&lt;height val=&quot;19&quot;/&gt;&lt;hasText val=&quot;1&quot;/&gt;&lt;paraId val=&quot;1&quot;/&gt;&lt;/Image&gt;&lt;Image&gt;&lt;filename val=&quot;C:\Users\JEFFKE~1\AppData\Local\Temp\PR\data\asimages\{2848E79D-2879-4241-A333-AE21AA49AD7F}_1.png_crop.png&quot;/&gt;&lt;left val=&quot;102&quot;/&gt;&lt;top val=&quot;116&quot;/&gt;&lt;width val=&quot;61&quot;/&gt;&lt;height val=&quot;19&quot;/&gt;&lt;hasText val=&quot;1&quot;/&gt;&lt;paraId val=&quot;2&quot;/&gt;&lt;/Image&gt;&lt;Image&gt;&lt;filename val=&quot;C:\Users\JEFFKE~1\AppData\Local\Temp\PR\data\asimages\{3A2FF887-8C8A-413F-A442-CC6BA60A84AA}_1.png_crop.png&quot;/&gt;&lt;left val=&quot;102&quot;/&gt;&lt;top val=&quot;162&quot;/&gt;&lt;width val=&quot;89&quot;/&gt;&lt;height val=&quot;19&quot;/&gt;&lt;hasText val=&quot;1&quot;/&gt;&lt;paraId val=&quot;3&quot;/&gt;&lt;/Image&gt;&lt;Image&gt;&lt;filename val=&quot;C:\Users\JEFFKE~1\AppData\Local\Temp\PR\data\asimages\{EFA146CF-2FAA-4F9E-A5F5-2979518DF4E4}_1.png_crop.png&quot;/&gt;&lt;left val=&quot;102&quot;/&gt;&lt;top val=&quot;207&quot;/&gt;&lt;width val=&quot;91&quot;/&gt;&lt;height val=&quot;19&quot;/&gt;&lt;hasText val=&quot;1&quot;/&gt;&lt;paraId val=&quot;4&quot;/&gt;&lt;/Image&gt;&lt;Image&gt;&lt;filename val=&quot;C:\Users\JEFFKE~1\AppData\Local\Temp\PR\data\asimages\{9CFA8480-8178-4218-995E-A0C6B2BE45D2}_1.png_crop.png&quot;/&gt;&lt;left val=&quot;99&quot;/&gt;&lt;top val=&quot;254&quot;/&gt;&lt;width val=&quot;207&quot;/&gt;&lt;height val=&quot;18&quot;/&gt;&lt;hasText val=&quot;1&quot;/&gt;&lt;paraId val=&quot;5&quot;/&gt;&lt;/Image&gt;&lt;/TextEffect&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quot;/&gt;&lt;lineCharCount val=&quot;5&quot;/&gt;&lt;lineCharCount val=&quot;10&quot;/&gt;&lt;lineCharCount val=&quot;11&quot;/&gt;&lt;/TableIndex&gt;&lt;/ShapeTextInfo&gt;"/>
  <p:tag name="HTML_SHAPEINFO" val="&lt;TextEffect&gt;&lt;Image&gt;&lt;filename val=&quot;C:\Users\JEFFKE~1\AppData\Local\Temp\PR\data\asimages\{7F270B78-4B25-46EF-8B8A-A201B17D1401}_1.png_crop.png&quot;/&gt;&lt;left val=&quot;363&quot;/&gt;&lt;top val=&quot;72&quot;/&gt;&lt;width val=&quot;58&quot;/&gt;&lt;height val=&quot;18&quot;/&gt;&lt;hasText val=&quot;1&quot;/&gt;&lt;paraId val=&quot;1&quot;/&gt;&lt;/Image&gt;&lt;Image&gt;&lt;filename val=&quot;C:\Users\JEFFKE~1\AppData\Local\Temp\PR\data\asimages\{502D64E4-08E0-492B-8A00-C86518106EFB}_1.png_crop.png&quot;/&gt;&lt;left val=&quot;372&quot;/&gt;&lt;top val=&quot;118&quot;/&gt;&lt;width val=&quot;79&quot;/&gt;&lt;height val=&quot;18&quot;/&gt;&lt;hasText val=&quot;1&quot;/&gt;&lt;paraId val=&quot;2&quot;/&gt;&lt;/Image&gt;&lt;Image&gt;&lt;filename val=&quot;C:\Users\JEFFKE~1\AppData\Local\Temp\PR\data\asimages\{6213019F-1B80-4495-86A7-77A7EB95DEAC}_1.png_crop.png&quot;/&gt;&lt;left val=&quot;372&quot;/&gt;&lt;top val=&quot;162&quot;/&gt;&lt;width val=&quot;119&quot;/&gt;&lt;height val=&quot;19&quot;/&gt;&lt;hasText val=&quot;1&quot;/&gt;&lt;paraId val=&quot;3&quot;/&gt;&lt;/Image&gt;&lt;Image&gt;&lt;filename val=&quot;C:\Users\JEFFKE~1\AppData\Local\Temp\PR\data\asimages\{88853000-A786-4652-B309-0D3D867A8210}_1.png_crop.png&quot;/&gt;&lt;left val=&quot;372&quot;/&gt;&lt;top val=&quot;207&quot;/&gt;&lt;width val=&quot;160&quot;/&gt;&lt;height val=&quot;19&quot;/&gt;&lt;hasText val=&quot;1&quot;/&gt;&lt;paraId val=&quot;4&quot;/&gt;&lt;/Image&gt;&lt;/TextEffect&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32_Jan31_2014.wav"/>
  <p:tag name="PPSNARRATION" val="32,1137110602,D:\Archive\F Drive\AHRQ TS E-Learning\Module 5\TS_2016_Module_5_v7.0_pptx\Media.ppcx"/>
  <p:tag name="HTML_SHAPEINFO" val="&lt;SlideThumbPath val=&quot;Slide32.PNG&quot;/&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38216DC5-33C2-4DFC-8FF8-02BCC1757632}_32.png&quot;/&gt;&lt;left val=&quot;66&quot;/&gt;&lt;top val=&quot;-2&quot;/&gt;&lt;width val=&quot;644&quot;/&gt;&lt;height val=&quot;68&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1&quot;/&gt;&lt;lineCharCount val=&quot;7&quot;/&gt;&lt;/TableIndex&gt;&lt;TableIndex row=&quot;1&quot; col=&quot;3&quot;&gt;&lt;linesCount val=&quot;1&quot;/&gt;&lt;lineCharCount val=&quot;6&quot;/&gt;&lt;/TableIndex&gt;&lt;TableIndex row=&quot;1&quot; col=&quot;4&quot;&gt;&lt;linesCount val=&quot;1&quot;/&gt;&lt;lineCharCount val=&quot;2&quot;/&gt;&lt;/TableIndex&gt;&lt;TableIndex row=&quot;2&quot; col=&quot;1&quot;&gt;&lt;linesCount val=&quot;1&quot;/&gt;&lt;lineCharCount val=&quot;1&quot;/&gt;&lt;/TableIndex&gt;&lt;TableIndex row=&quot;2&quot; col=&quot;2&quot;&gt;&lt;linesCount val=&quot;1&quot;/&gt;&lt;lineCharCount val=&quot;7&quot;/&gt;&lt;/TableIndex&gt;&lt;TableIndex row=&quot;2&quot; col=&quot;3&quot;&gt;&lt;linesCount val=&quot;3&quot;/&gt;&lt;lineCharCount val=&quot;9&quot;/&gt;&lt;lineCharCount val=&quot;8&quot;/&gt;&lt;lineCharCount val=&quot;8&quot;/&gt;&lt;/TableIndex&gt;&lt;TableIndex row=&quot;2&quot; col=&quot;4&quot;&gt;&lt;linesCount val=&quot;2&quot;/&gt;&lt;lineCharCount val=&quot;13&quot;/&gt;&lt;lineCharCount val=&quot;10&quot;/&gt;&lt;/TableIndex&gt;&lt;TableIndex row=&quot;3&quot; col=&quot;1&quot;&gt;&lt;linesCount val=&quot;1&quot;/&gt;&lt;lineCharCount val=&quot;1&quot;/&gt;&lt;/TableIndex&gt;&lt;TableIndex row=&quot;3&quot; col=&quot;2&quot;&gt;&lt;linesCount val=&quot;1&quot;/&gt;&lt;lineCharCount val=&quot;7&quot;/&gt;&lt;/TableIndex&gt;&lt;TableIndex row=&quot;3&quot; col=&quot;3&quot;&gt;&lt;linesCount val=&quot;2&quot;/&gt;&lt;lineCharCount val=&quot;9&quot;/&gt;&lt;lineCharCount val=&quot;7&quot;/&gt;&lt;/TableIndex&gt;&lt;TableIndex row=&quot;3&quot; col=&quot;4&quot;&gt;&lt;linesCount val=&quot;2&quot;/&gt;&lt;lineCharCount val=&quot;12&quot;/&gt;&lt;lineCharCount val=&quot;9&quot;/&gt;&lt;/TableIndex&gt;&lt;TableIndex row=&quot;4&quot; col=&quot;1&quot;&gt;&lt;linesCount val=&quot;1&quot;/&gt;&lt;lineCharCount val=&quot;1&quot;/&gt;&lt;/TableIndex&gt;&lt;TableIndex row=&quot;4&quot; col=&quot;2&quot;&gt;&lt;linesCount val=&quot;1&quot;/&gt;&lt;lineCharCount val=&quot;6&quot;/&gt;&lt;/TableIndex&gt;&lt;TableIndex row=&quot;4&quot; col=&quot;3&quot;&gt;&lt;linesCount val=&quot;2&quot;/&gt;&lt;lineCharCount val=&quot;13&quot;/&gt;&lt;lineCharCount val=&quot;11&quot;/&gt;&lt;/TableIndex&gt;&lt;TableIndex row=&quot;4&quot; col=&quot;4&quot;&gt;&lt;linesCount val=&quot;2&quot;/&gt;&lt;lineCharCount val=&quot;13&quot;/&gt;&lt;lineCharCount val=&quot;10&quot;/&gt;&lt;/TableIndex&gt;&lt;/ShapeTextInfo&gt;"/>
  <p:tag name="PRESENTER_SHAPEINFO" val="&lt;ThreeDShapeInfo&gt;&lt;uuid val=&quot;{C96CB382-FB9A-4D2F-98B4-71EB07F9B5BC}&quot;/&gt;&lt;isInvalidForFieldText val=&quot;0&quot;/&gt;&lt;Image&gt;&lt;filename val=&quot;C:\Users\JEFFKE~1\AppData\Local\Temp\PR\data\asimages\{C96CB382-FB9A-4D2F-98B4-71EB07F9B5BC}_32.png&quot;/&gt;&lt;left val=&quot;129&quot;/&gt;&lt;top val=&quot;86&quot;/&gt;&lt;width val=&quot;451&quot;/&gt;&lt;height val=&quot;23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quot;/&gt;&lt;isInvalidForFieldText val=&quot;0&quot;/&gt;&lt;Image&gt;&lt;filename val=&quot;C:\Users\JEFFKE~1\AppData\Local\Temp\PR\data\asimages\{3BF2B3F7-B09F-4212-B2D8-9320143D0BA2}_32.png&quot;/&gt;&lt;left val=&quot;152&quot;/&gt;&lt;top val=&quot;328&quot;/&gt;&lt;width val=&quot;543&quot;/&gt;&lt;height val=&quot;4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33_Jan31_2014.wav"/>
  <p:tag name="PPSNARRATION" val="33,1137110602,D:\Archive\F Drive\AHRQ TS E-Learning\Module 5\TS_2016_Module_5_v7.0_pptx\Media.ppcx"/>
  <p:tag name="HTML_SHAPEINFO" val="&lt;SlideThumbPath val=&quot;Slide33.PNG&quot;/&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C23A92-7ABE-4827-BE1D-2DDD906BBFF9}&quot;/&gt;&lt;isInvalidForFieldText val=&quot;0&quot;/&gt;&lt;Image&gt;&lt;filename val=&quot;C:\Users\JEFFKE~1\AppData\Local\Temp\PR\data\asimages\{00C23A92-7ABE-4827-BE1D-2DDD906BBFF9}_MtorLt.png&quot;/&gt;&lt;left val=&quot;597&quot;/&gt;&lt;top val=&quot;377&quot;/&gt;&lt;width val=&quot;42&quot;/&gt;&lt;height val=&quot;35&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970C22EC-5939-4406-9E48-3F1378FE5792}_33.png&quot;/&gt;&lt;left val=&quot;66&quot;/&gt;&lt;top val=&quot;-2&quot;/&gt;&lt;width val=&quot;644&quot;/&gt;&lt;height val=&quot;68&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1&quot;/&gt;&lt;lineCharCount val=&quot;7&quot;/&gt;&lt;/TableIndex&gt;&lt;TableIndex row=&quot;1&quot; col=&quot;3&quot;&gt;&lt;linesCount val=&quot;1&quot;/&gt;&lt;lineCharCount val=&quot;6&quot;/&gt;&lt;/TableIndex&gt;&lt;TableIndex row=&quot;1&quot; col=&quot;4&quot;&gt;&lt;linesCount val=&quot;1&quot;/&gt;&lt;lineCharCount val=&quot;2&quot;/&gt;&lt;/TableIndex&gt;&lt;TableIndex row=&quot;2&quot; col=&quot;1&quot;&gt;&lt;linesCount val=&quot;1&quot;/&gt;&lt;lineCharCount val=&quot;1&quot;/&gt;&lt;/TableIndex&gt;&lt;TableIndex row=&quot;2&quot; col=&quot;2&quot;&gt;&lt;linesCount val=&quot;1&quot;/&gt;&lt;lineCharCount val=&quot;7&quot;/&gt;&lt;/TableIndex&gt;&lt;TableIndex row=&quot;2&quot; col=&quot;3&quot;&gt;&lt;linesCount val=&quot;3&quot;/&gt;&lt;lineCharCount val=&quot;9&quot;/&gt;&lt;lineCharCount val=&quot;8&quot;/&gt;&lt;lineCharCount val=&quot;8&quot;/&gt;&lt;/TableIndex&gt;&lt;TableIndex row=&quot;2&quot; col=&quot;4&quot;&gt;&lt;linesCount val=&quot;2&quot;/&gt;&lt;lineCharCount val=&quot;13&quot;/&gt;&lt;lineCharCount val=&quot;10&quot;/&gt;&lt;/TableIndex&gt;&lt;TableIndex row=&quot;3&quot; col=&quot;1&quot;&gt;&lt;linesCount val=&quot;1&quot;/&gt;&lt;lineCharCount val=&quot;1&quot;/&gt;&lt;/TableIndex&gt;&lt;TableIndex row=&quot;3&quot; col=&quot;2&quot;&gt;&lt;linesCount val=&quot;1&quot;/&gt;&lt;lineCharCount val=&quot;7&quot;/&gt;&lt;/TableIndex&gt;&lt;TableIndex row=&quot;3&quot; col=&quot;3&quot;&gt;&lt;linesCount val=&quot;2&quot;/&gt;&lt;lineCharCount val=&quot;9&quot;/&gt;&lt;lineCharCount val=&quot;7&quot;/&gt;&lt;/TableIndex&gt;&lt;TableIndex row=&quot;3&quot; col=&quot;4&quot;&gt;&lt;linesCount val=&quot;2&quot;/&gt;&lt;lineCharCount val=&quot;12&quot;/&gt;&lt;lineCharCount val=&quot;9&quot;/&gt;&lt;/TableIndex&gt;&lt;TableIndex row=&quot;4&quot; col=&quot;1&quot;&gt;&lt;linesCount val=&quot;1&quot;/&gt;&lt;lineCharCount val=&quot;1&quot;/&gt;&lt;/TableIndex&gt;&lt;TableIndex row=&quot;4&quot; col=&quot;2&quot;&gt;&lt;linesCount val=&quot;1&quot;/&gt;&lt;lineCharCount val=&quot;6&quot;/&gt;&lt;/TableIndex&gt;&lt;TableIndex row=&quot;4&quot; col=&quot;3&quot;&gt;&lt;linesCount val=&quot;2&quot;/&gt;&lt;lineCharCount val=&quot;13&quot;/&gt;&lt;lineCharCount val=&quot;11&quot;/&gt;&lt;/TableIndex&gt;&lt;TableIndex row=&quot;4&quot; col=&quot;4&quot;&gt;&lt;linesCount val=&quot;2&quot;/&gt;&lt;lineCharCount val=&quot;13&quot;/&gt;&lt;lineCharCount val=&quot;10&quot;/&gt;&lt;/TableIndex&gt;&lt;/ShapeTextInfo&gt;"/>
  <p:tag name="PRESENTER_SHAPEINFO" val="&lt;ThreeDShapeInfo&gt;&lt;uuid val=&quot;{4D4E486D-4664-4A94-A7FD-D9D4CD48E9C4}&quot;/&gt;&lt;isInvalidForFieldText val=&quot;0&quot;/&gt;&lt;Image&gt;&lt;filename val=&quot;C:\Users\JEFFKE~1\AppData\Local\Temp\PR\data\asimages\{4D4E486D-4664-4A94-A7FD-D9D4CD48E9C4}_33.png&quot;/&gt;&lt;left val=&quot;23&quot;/&gt;&lt;top val=&quot;61&quot;/&gt;&lt;width val=&quot;332&quot;/&gt;&lt;height val=&quot;184&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 name="HTML_SHAPEINFO" val="&lt;ThreeDShapeInfo&gt;&lt;uuid val=&quot;&quot;/&gt;&lt;isInvalidForFieldText val=&quot;0&quot;/&gt;&lt;Image&gt;&lt;filename val=&quot;C:\Users\JEFFKE~1\AppData\Local\Temp\PR\data\asimages\{7131F5CA-4371-4429-B63B-24B62227E390}_33.png&quot;/&gt;&lt;left val=&quot;219&quot;/&gt;&lt;top val=&quot;337&quot;/&gt;&lt;width val=&quot;487&quot;/&gt;&lt;height val=&quot;43&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9&quot;/&gt;&lt;lineCharCount val=&quot;41&quot;/&gt;&lt;lineCharCount val=&quot;37&quot;/&gt;&lt;/TableIndex&gt;&lt;/ShapeTextInfo&gt;"/>
  <p:tag name="PRESENTER_SHAPEINFO" val="&lt;TextEffect&gt;&lt;Image&gt;&lt;filename val=&quot;C:\Users\JEFFKE~1\AppData\Local\Temp\PR\data\asimages\{3157328B-B3FE-4A3A-A455-ECC03AC8F2FB}_1.png&quot;/&gt;&lt;left val=&quot;103&quot;/&gt;&lt;top val=&quot;252&quot;/&gt;&lt;width val=&quot;302&quot;/&gt;&lt;height val=&quot;84&quot;/&gt;&lt;hasText val=&quot;0&quot;/&gt;&lt;paraId val=&quot;bg&quot;/&gt;&lt;/Image&gt;&lt;Image&gt;&lt;filename val=&quot;C:\Users\JEFFKE~1\AppData\Local\Temp\PR\data\asimages\{30B8CF17-EEC0-4E93-9793-EBF8905F2ECE}_1.png_crop.png&quot;/&gt;&lt;left val=&quot;133&quot;/&gt;&lt;top val=&quot;261&quot;/&gt;&lt;width val=&quot;238&quot;/&gt;&lt;height val=&quot;12&quot;/&gt;&lt;hasText val=&quot;1&quot;/&gt;&lt;paraId val=&quot;1&quot;/&gt;&lt;/Image&gt;&lt;Image&gt;&lt;filename val=&quot;C:\Users\JEFFKE~1\AppData\Local\Temp\PR\data\asimages\{034F37AE-E2CA-419B-A3A9-BB2E5B6E3FDC}_1.png_crop.png&quot;/&gt;&lt;left val=&quot;123&quot;/&gt;&lt;top val=&quot;284&quot;/&gt;&lt;width val=&quot;258&quot;/&gt;&lt;height val=&quot;12&quot;/&gt;&lt;hasText val=&quot;1&quot;/&gt;&lt;paraId val=&quot;2&quot;/&gt;&lt;/Image&gt;&lt;Image&gt;&lt;filename val=&quot;C:\Users\JEFFKE~1\AppData\Local\Temp\PR\data\asimages\{8A08D14F-8C50-4C52-B5A9-2BD2F64143D8}_1.png_crop.png&quot;/&gt;&lt;left val=&quot;137&quot;/&gt;&lt;top val=&quot;307&quot;/&gt;&lt;width val=&quot;229&quot;/&gt;&lt;height val=&quot;12&quot;/&gt;&lt;hasText val=&quot;1&quot;/&gt;&lt;paraId val=&quot;3&quot;/&gt;&lt;/Image&gt;&lt;/TextEffect&gt;"/>
</p:tagLst>
</file>

<file path=ppt/tags/tag194.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34_Jan31_2014.wav"/>
  <p:tag name="PPSNARRATION" val="34,1137110602,D:\Archive\F Drive\AHRQ TS E-Learning\Module 5\TS_2016_Module_5_v7.0_pptx\Media.ppcx"/>
  <p:tag name="HTML_SHAPEINFO" val="&lt;SlideThumbPath val=&quot;Slide34.PNG&quot;/&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374E682C-BBE8-4321-9C70-E6B920334485}_34.png&quot;/&gt;&lt;left val=&quot;66&quot;/&gt;&lt;top val=&quot;-2&quot;/&gt;&lt;width val=&quot;644&quot;/&gt;&lt;height val=&quot;68&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1&quot;/&gt;&lt;lineCharCount val=&quot;7&quot;/&gt;&lt;/TableIndex&gt;&lt;TableIndex row=&quot;1&quot; col=&quot;3&quot;&gt;&lt;linesCount val=&quot;1&quot;/&gt;&lt;lineCharCount val=&quot;6&quot;/&gt;&lt;/TableIndex&gt;&lt;TableIndex row=&quot;1&quot; col=&quot;4&quot;&gt;&lt;linesCount val=&quot;1&quot;/&gt;&lt;lineCharCount val=&quot;2&quot;/&gt;&lt;/TableIndex&gt;&lt;TableIndex row=&quot;2&quot; col=&quot;1&quot;&gt;&lt;linesCount val=&quot;1&quot;/&gt;&lt;lineCharCount val=&quot;1&quot;/&gt;&lt;/TableIndex&gt;&lt;TableIndex row=&quot;2&quot; col=&quot;2&quot;&gt;&lt;linesCount val=&quot;1&quot;/&gt;&lt;lineCharCount val=&quot;7&quot;/&gt;&lt;/TableIndex&gt;&lt;TableIndex row=&quot;2&quot; col=&quot;3&quot;&gt;&lt;linesCount val=&quot;3&quot;/&gt;&lt;lineCharCount val=&quot;9&quot;/&gt;&lt;lineCharCount val=&quot;8&quot;/&gt;&lt;lineCharCount val=&quot;8&quot;/&gt;&lt;/TableIndex&gt;&lt;TableIndex row=&quot;2&quot; col=&quot;4&quot;&gt;&lt;linesCount val=&quot;2&quot;/&gt;&lt;lineCharCount val=&quot;13&quot;/&gt;&lt;lineCharCount val=&quot;10&quot;/&gt;&lt;/TableIndex&gt;&lt;TableIndex row=&quot;3&quot; col=&quot;1&quot;&gt;&lt;linesCount val=&quot;1&quot;/&gt;&lt;lineCharCount val=&quot;1&quot;/&gt;&lt;/TableIndex&gt;&lt;TableIndex row=&quot;3&quot; col=&quot;2&quot;&gt;&lt;linesCount val=&quot;1&quot;/&gt;&lt;lineCharCount val=&quot;7&quot;/&gt;&lt;/TableIndex&gt;&lt;TableIndex row=&quot;3&quot; col=&quot;3&quot;&gt;&lt;linesCount val=&quot;2&quot;/&gt;&lt;lineCharCount val=&quot;9&quot;/&gt;&lt;lineCharCount val=&quot;7&quot;/&gt;&lt;/TableIndex&gt;&lt;TableIndex row=&quot;3&quot; col=&quot;4&quot;&gt;&lt;linesCount val=&quot;2&quot;/&gt;&lt;lineCharCount val=&quot;12&quot;/&gt;&lt;lineCharCount val=&quot;9&quot;/&gt;&lt;/TableIndex&gt;&lt;TableIndex row=&quot;4&quot; col=&quot;1&quot;&gt;&lt;linesCount val=&quot;1&quot;/&gt;&lt;lineCharCount val=&quot;1&quot;/&gt;&lt;/TableIndex&gt;&lt;TableIndex row=&quot;4&quot; col=&quot;2&quot;&gt;&lt;linesCount val=&quot;1&quot;/&gt;&lt;lineCharCount val=&quot;6&quot;/&gt;&lt;/TableIndex&gt;&lt;TableIndex row=&quot;4&quot; col=&quot;3&quot;&gt;&lt;linesCount val=&quot;2&quot;/&gt;&lt;lineCharCount val=&quot;13&quot;/&gt;&lt;lineCharCount val=&quot;11&quot;/&gt;&lt;/TableIndex&gt;&lt;TableIndex row=&quot;4&quot; col=&quot;4&quot;&gt;&lt;linesCount val=&quot;2&quot;/&gt;&lt;lineCharCount val=&quot;13&quot;/&gt;&lt;lineCharCount val=&quot;10&quot;/&gt;&lt;/TableIndex&gt;&lt;/ShapeTextInfo&gt;"/>
  <p:tag name="PRESENTER_SHAPEINFO" val="&lt;ThreeDShapeInfo&gt;&lt;uuid val=&quot;{39863608-E81D-4799-8572-073245799384}&quot;/&gt;&lt;isInvalidForFieldText val=&quot;0&quot;/&gt;&lt;Image&gt;&lt;filename val=&quot;C:\Users\JEFFKE~1\AppData\Local\Temp\PR\data\asimages\{39863608-E81D-4799-8572-073245799384}_34.png&quot;/&gt;&lt;left val=&quot;23&quot;/&gt;&lt;top val=&quot;61&quot;/&gt;&lt;width val=&quot;332&quot;/&gt;&lt;height val=&quot;184&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JEFFKE~1\AppData\Local\Temp\PR\data\asimages\{45D6413B-C61E-4D67-8DFE-319935095071}_34.png&quot;/&gt;&lt;left val=&quot;346&quot;/&gt;&lt;top val=&quot;327&quot;/&gt;&lt;width val=&quot;349&quot;/&gt;&lt;height val=&quot;43&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9&quot;/&gt;&lt;lineCharCount val=&quot;41&quot;/&gt;&lt;lineCharCount val=&quot;37&quot;/&gt;&lt;/TableIndex&gt;&lt;/ShapeTextInfo&gt;"/>
  <p:tag name="PRESENTER_SHAPEINFO" val="&lt;ThreeDShapeInfo&gt;&lt;uuid val=&quot;{0EDC2E5D-AFA7-4656-84C0-5512854AC2D3}&quot;/&gt;&lt;isInvalidForFieldText val=&quot;0&quot;/&gt;&lt;Image&gt;&lt;filename val=&quot;C:\Users\JEFFKE~1\AppData\Local\Temp\PR\data\asimages\{0EDC2E5D-AFA7-4656-84C0-5512854AC2D3}_34.png&quot;/&gt;&lt;left val=&quot;102&quot;/&gt;&lt;top val=&quot;252&quot;/&gt;&lt;width val=&quot;278&quot;/&gt;&lt;height val=&quot;84&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0&quot;/&gt;&lt;lineCharCount val=&quot;39&quot;/&gt;&lt;lineCharCount val=&quot;21&quot;/&gt;&lt;lineCharCount val=&quot;35&quot;/&gt;&lt;lineCharCount val=&quot;38&quot;/&gt;&lt;lineCharCount val=&quot;35&quot;/&gt;&lt;lineCharCount val=&quot;11&quot;/&gt;&lt;lineCharCount val=&quot;30&quot;/&gt;&lt;lineCharCount val=&quot;36&quot;/&gt;&lt;lineCharCount val=&quot;26&quot;/&gt;&lt;/TableIndex&gt;&lt;/ShapeTextInfo&gt;"/>
  <p:tag name="PRESENTER_SHAPEINFO" val="&lt;TextEffect&gt;&lt;Image&gt;&lt;filename val=&quot;C:\Users\JEFFKE~1\AppData\Local\Temp\PR\data\asimages\{4F964AC9-3037-4B1B-AD6B-89438A8AD2BF}_1.png&quot;/&gt;&lt;left val=&quot;401&quot;/&gt;&lt;top val=&quot;63&quot;/&gt;&lt;width val=&quot;274&quot;/&gt;&lt;height val=&quot;204&quot;/&gt;&lt;hasText val=&quot;0&quot;/&gt;&lt;paraId val=&quot;bg&quot;/&gt;&lt;/Image&gt;&lt;Image&gt;&lt;filename val=&quot;C:\Users\JEFFKE~1\AppData\Local\Temp\PR\data\asimages\{8632750F-4B61-4382-8636-BBFAA9D190D2}_1.png_crop.png&quot;/&gt;&lt;left val=&quot;412&quot;/&gt;&lt;top val=&quot;73&quot;/&gt;&lt;width val=&quot;222&quot;/&gt;&lt;height val=&quot;46&quot;/&gt;&lt;hasText val=&quot;1&quot;/&gt;&lt;paraId val=&quot;1&quot;/&gt;&lt;/Image&gt;&lt;Image&gt;&lt;filename val=&quot;C:\Users\JEFFKE~1\AppData\Local\Temp\PR\data\asimages\{C0EB128B-5A18-4441-A4CD-EC1F8DBD0E58}_1.png_crop.png&quot;/&gt;&lt;left val=&quot;411&quot;/&gt;&lt;top val=&quot;129&quot;/&gt;&lt;width val=&quot;241&quot;/&gt;&lt;height val=&quot;63&quot;/&gt;&lt;hasText val=&quot;1&quot;/&gt;&lt;paraId val=&quot;2&quot;/&gt;&lt;/Image&gt;&lt;Image&gt;&lt;filename val=&quot;C:\Users\JEFFKE~1\AppData\Local\Temp\PR\data\asimages\{325CE968-D98F-4DED-9D81-9E71E1FBEA80}_1.png_crop.png&quot;/&gt;&lt;left val=&quot;411&quot;/&gt;&lt;top val=&quot;202&quot;/&gt;&lt;width val=&quot;224&quot;/&gt;&lt;height val=&quot;46&quot;/&gt;&lt;hasText val=&quot;1&quot;/&gt;&lt;paraId val=&quot;3&quot;/&gt;&lt;/Image&gt;&lt;/TextEffect&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4E0E3-4326-41FD-8B73-2BBC26B63ECC}&quot;/&gt;&lt;isInvalidForFieldText val=&quot;0&quot;/&gt;&lt;Image&gt;&lt;filename val=&quot;C:\Users\JEFFKE~1\AppData\Local\Temp\PR\data\asimages\{52E4E0E3-4326-41FD-8B73-2BBC26B63ECC}_MtorLt.png&quot;/&gt;&lt;left val=&quot;503&quot;/&gt;&lt;top val=&quot;379&quot;/&gt;&lt;width val=&quot;25&quot;/&gt;&lt;height val=&quot;25&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35_Jan31_2014.wav"/>
  <p:tag name="PPSNARRATION" val="35,1137110602,D:\Archive\F Drive\AHRQ TS E-Learning\Module 5\TS_2016_Module_5_v7.0_pptx\Media.ppcx"/>
  <p:tag name="HTML_SHAPEINFO" val="&lt;SlideThumbPath val=&quot;Slide35.PNG&quot;/&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258D38F0-53EC-4274-B768-7961466575FE}_35.png&quot;/&gt;&lt;left val=&quot;66&quot;/&gt;&lt;top val=&quot;-2&quot;/&gt;&lt;width val=&quot;644&quot;/&gt;&lt;height val=&quot;68&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43&quot;/&gt;&lt;lineCharCount val=&quot;19&quot;/&gt;&lt;lineCharCount val=&quot;37&quot;/&gt;&lt;lineCharCount val=&quot;41&quot;/&gt;&lt;lineCharCount val=&quot;32&quot;/&gt;&lt;/TableIndex&gt;&lt;/ShapeTextInfo&gt;"/>
  <p:tag name="HTML_SHAPEINFO" val="&lt;TextEffect&gt;&lt;Image&gt;&lt;filename val=&quot;C:\Users\JEFFKE~1\AppData\Local\Temp\PR\data\asimages\{B909CBA7-A8EE-4B0F-AC85-4D75C79E1972}_1.png_crop.png&quot;/&gt;&lt;left val=&quot;21&quot;/&gt;&lt;top val=&quot;68&quot;/&gt;&lt;width val=&quot;335&quot;/&gt;&lt;height val=&quot;65&quot;/&gt;&lt;hasText val=&quot;1&quot;/&gt;&lt;paraId val=&quot;1&quot;/&gt;&lt;/Image&gt;&lt;Image&gt;&lt;filename val=&quot;C:\Users\JEFFKE~1\AppData\Local\Temp\PR\data\asimages\{3349061C-7CD5-45D6-B63D-9BF06128A27F}_1.png_crop.png&quot;/&gt;&lt;left val=&quot;22&quot;/&gt;&lt;top val=&quot;165&quot;/&gt;&lt;width val=&quot;330&quot;/&gt;&lt;height val=&quot;62&quot;/&gt;&lt;hasText val=&quot;1&quot;/&gt;&lt;paraId val=&quot;2&quot;/&gt;&lt;/Image&gt;&lt;/TextEffect&gt;"/>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5736BA-5F79-42E8-A9FF-64437ED628C5}&quot;/&gt;&lt;isInvalidForFieldText val=&quot;0&quot;/&gt;&lt;Image&gt;&lt;filename val=&quot;C:\Users\JEFFKE~1\AppData\Local\Temp\PR\data\asimages\{475736BA-5F79-42E8-A9FF-64437ED628C5}_35.png&quot;/&gt;&lt;left val=&quot;391&quot;/&gt;&lt;top val=&quot;50&quot;/&gt;&lt;width val=&quot;296&quot;/&gt;&lt;height val=&quot;525&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37_Jan31_2014.wav"/>
  <p:tag name="PPSNARRATION" val="36,1137110602,D:\Archive\F Drive\AHRQ TS E-Learning\Module 5\TS_2016_Module_5_v7.0_pptx\Media.ppcx"/>
  <p:tag name="HTML_SHAPEINFO" val="&lt;SlideThumbPath val=&quot;Slide36.PNG&quot;/&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9BD6DCB2-ACFC-4BB8-8F0D-5B4B26A37183}_36.png&quot;/&gt;&lt;left val=&quot;66&quot;/&gt;&lt;top val=&quot;-2&quot;/&gt;&lt;width val=&quot;644&quot;/&gt;&lt;height val=&quot;68&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C88343-8D54-4726-933E-8A801BFBAC3B}&quot;/&gt;&lt;isInvalidForFieldText val=&quot;0&quot;/&gt;&lt;Image&gt;&lt;filename val=&quot;C:\Users\JEFFKE~1\AppData\Local\Temp\PR\data\asimages\{02C88343-8D54-4726-933E-8A801BFBAC3B}_36.png&quot;/&gt;&lt;left val=&quot;24&quot;/&gt;&lt;top val=&quot;89&quot;/&gt;&lt;width val=&quot;165&quot;/&gt;&lt;height val=&quot;216&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9AB1AC-D5B4-4A26-BA85-5864A6E08FD5}&quot;/&gt;&lt;isInvalidForFieldText val=&quot;0&quot;/&gt;&lt;Image&gt;&lt;filename val=&quot;C:\Users\JEFFKE~1\AppData\Local\Temp\PR\data\asimages\{A09AB1AC-D5B4-4A26-BA85-5864A6E08FD5}_36.png&quot;/&gt;&lt;left val=&quot;191&quot;/&gt;&lt;top val=&quot;89&quot;/&gt;&lt;width val=&quot;316&quot;/&gt;&lt;height val=&quot;216&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9710AB-0DD3-4255-9F9C-857FEC1AFB9B}&quot;/&gt;&lt;isInvalidForFieldText val=&quot;0&quot;/&gt;&lt;Image&gt;&lt;filename val=&quot;C:\Users\JEFFKE~1\AppData\Local\Temp\PR\data\asimages\{6A9710AB-0DD3-4255-9F9C-857FEC1AFB9B}_36.png&quot;/&gt;&lt;left val=&quot;510&quot;/&gt;&lt;top val=&quot;89&quot;/&gt;&lt;width val=&quot;184&quot;/&gt;&lt;height val=&quot;216&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0&quot;/&gt;&lt;/TableIndex&gt;&lt;/ShapeTextInfo&gt;"/>
  <p:tag name="HTML_SHAPEINFO" val="&lt;ThreeDShapeInfo&gt;&lt;uuid val=&quot;&quot;/&gt;&lt;isInvalidForFieldText val=&quot;0&quot;/&gt;&lt;Image&gt;&lt;filename val=&quot;C:\Users\JEFFKE~1\AppData\Local\Temp\PR\data\asimages\{7D805160-6D15-4F1C-97B6-8256016E1D37}_36.png&quot;/&gt;&lt;left val=&quot;70&quot;/&gt;&lt;top val=&quot;319&quot;/&gt;&lt;width val=&quot;636&quot;/&gt;&lt;height val=&quot;4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512AF3-A3A4-4D56-BF1A-27C2B85D49D4}&quot;/&gt;&lt;isInvalidForFieldText val=&quot;0&quot;/&gt;&lt;Image&gt;&lt;filename val=&quot;C:\Users\JEFFKE~1\AppData\Local\Temp\PR\data\asimages\{5C512AF3-A3A4-4D56-BF1A-27C2B85D49D4}_MtorLt.png&quot;/&gt;&lt;left val=&quot;605&quot;/&gt;&lt;top val=&quot;379&quot;/&gt;&lt;width val=&quot;25&quot;/&gt;&lt;height val=&quot;25&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38_1-2.wav"/>
  <p:tag name="PPSNARRATION" val="37,1137110602,D:\Archive\F Drive\AHRQ TS E-Learning\Module 5\TS_2016_Module_5_v7.0_pptx\Media.ppcx"/>
  <p:tag name="HTML_SHAPEINFO" val="&lt;SlideThumbPath val=&quot;Slide37.PNG&quot;/&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E40D127F-8386-4E8E-BFD7-B2B7D8B5568C}_37.png&quot;/&gt;&lt;left val=&quot;66&quot;/&gt;&lt;top val=&quot;-2&quot;/&gt;&lt;width val=&quot;644&quot;/&gt;&lt;height val=&quot;68&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CEE5B6-C362-4DD5-AE89-63BD12C04ED8}&quot;/&gt;&lt;isInvalidForFieldText val=&quot;0&quot;/&gt;&lt;Image&gt;&lt;filename val=&quot;C:\Users\JEFFKE~1\AppData\Local\Temp\PR\data\asimages\{D4CEE5B6-C362-4DD5-AE89-63BD12C04ED8}_37.png&quot;/&gt;&lt;left val=&quot;24&quot;/&gt;&lt;top val=&quot;89&quot;/&gt;&lt;width val=&quot;165&quot;/&gt;&lt;height val=&quot;216&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E05125-D273-4512-A69C-705821489D7C}&quot;/&gt;&lt;isInvalidForFieldText val=&quot;0&quot;/&gt;&lt;Image&gt;&lt;filename val=&quot;C:\Users\JEFFKE~1\AppData\Local\Temp\PR\data\asimages\{18E05125-D273-4512-A69C-705821489D7C}_37.png&quot;/&gt;&lt;left val=&quot;191&quot;/&gt;&lt;top val=&quot;89&quot;/&gt;&lt;width val=&quot;316&quot;/&gt;&lt;height val=&quot;216&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C8D9F6-0795-4BBD-911D-48C2240019ED}&quot;/&gt;&lt;isInvalidForFieldText val=&quot;0&quot;/&gt;&lt;Image&gt;&lt;filename val=&quot;C:\Users\JEFFKE~1\AppData\Local\Temp\PR\data\asimages\{A9C8D9F6-0795-4BBD-911D-48C2240019ED}_37.png&quot;/&gt;&lt;left val=&quot;510&quot;/&gt;&lt;top val=&quot;89&quot;/&gt;&lt;width val=&quot;184&quot;/&gt;&lt;height val=&quot;216&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quot;/&gt;&lt;isInvalidForFieldText val=&quot;0&quot;/&gt;&lt;Image&gt;&lt;filename val=&quot;C:\Users\JEFFKE~1\AppData\Local\Temp\PR\data\asimages\{F5823BFE-410D-4A64-8AF6-4C57440E5AC7}_37.png&quot;/&gt;&lt;left val=&quot;27&quot;/&gt;&lt;top val=&quot;51&quot;/&gt;&lt;width val=&quot;661&quot;/&gt;&lt;height val=&quot;43&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6&quot;/&gt;&lt;lineCharCount val=&quot;3&quot;/&gt;&lt;lineCharCount val=&quot;13&quot;/&gt;&lt;/TableIndex&gt;&lt;/ShapeTextInfo&gt;"/>
  <p:tag name="PRESENTER_SHAPEINFO" val="&lt;ThreeDShapeInfo&gt;&lt;uuid val=&quot;{95AFD3E5-957B-486B-AD2E-96FEBF0D2F38}&quot;/&gt;&lt;isInvalidForFieldText val=&quot;0&quot;/&gt;&lt;Image&gt;&lt;filename val=&quot;C:\Users\JEFFKE~1\AppData\Local\Temp\PR\data\asimages\{95AFD3E5-957B-486B-AD2E-96FEBF0D2F38}_37.png&quot;/&gt;&lt;left val=&quot;26&quot;/&gt;&lt;top val=&quot;286&quot;/&gt;&lt;width val=&quot;158&quot;/&gt;&lt;height val=&quot;72&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quot;/&gt;&lt;lineCharCount val=&quot;3&quot;/&gt;&lt;lineCharCount val=&quot;6&quot;/&gt;&lt;/TableIndex&gt;&lt;/ShapeTextInfo&gt;"/>
  <p:tag name="PRESENTER_SHAPEINFO" val="&lt;ThreeDShapeInfo&gt;&lt;uuid val=&quot;{9F751D47-F4A5-449E-9526-B71A622FDD58}&quot;/&gt;&lt;isInvalidForFieldText val=&quot;0&quot;/&gt;&lt;Image&gt;&lt;filename val=&quot;C:\Users\JEFFKE~1\AppData\Local\Temp\PR\data\asimages\{9F751D47-F4A5-449E-9526-B71A622FDD58}_37.png&quot;/&gt;&lt;left val=&quot;270&quot;/&gt;&lt;top val=&quot;286&quot;/&gt;&lt;width val=&quot;158&quot;/&gt;&lt;height val=&quot;72&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3&quot;/&gt;&lt;lineCharCount val=&quot;11&quot;/&gt;&lt;/TableIndex&gt;&lt;/ShapeTextInfo&gt;"/>
  <p:tag name="PRESENTER_SHAPEINFO" val="&lt;ThreeDShapeInfo&gt;&lt;uuid val=&quot;{E903EDD5-5A20-45DC-BBEC-C9603AAEA278}&quot;/&gt;&lt;isInvalidForFieldText val=&quot;0&quot;/&gt;&lt;Image&gt;&lt;filename val=&quot;C:\Users\JEFFKE~1\AppData\Local\Temp\PR\data\asimages\{E903EDD5-5A20-45DC-BBEC-C9603AAEA278}_37.png&quot;/&gt;&lt;left val=&quot;523&quot;/&gt;&lt;top val=&quot;286&quot;/&gt;&lt;width val=&quot;158&quot;/&gt;&lt;height val=&quot;72&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quot;/&gt;&lt;isInvalidForFieldText val=&quot;0&quot;/&gt;&lt;Image&gt;&lt;filename val=&quot;C:\Users\JEFFKE~1\AppData\Local\Temp\PR\data\asimages\{1C2C197C-3AF1-47E3-A150-C385B4DD0E2C}_37.png&quot;/&gt;&lt;left val=&quot;90&quot;/&gt;&lt;top val=&quot;349&quot;/&gt;&lt;width val=&quot;611&quot;/&gt;&lt;height val=&quot;34&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D049BEF-A32B-4EBE-966C-945929C7110F}&quot;/&gt;&lt;isInvalidForFieldText val=&quot;0&quot;/&gt;&lt;Image&gt;&lt;filename val=&quot;C:\Users\JEFFKE~1\AppData\Local\Temp\PR\data\asimages\{7D049BEF-A32B-4EBE-966C-945929C7110F}_MtorLt.png&quot;/&gt;&lt;left val=&quot;498&quot;/&gt;&lt;top val=&quot;378&quot;/&gt;&lt;width val=&quot;34&quot;/&gt;&lt;height val=&quot;27&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MVastola_Slide 39_Jan31_2014.wav"/>
  <p:tag name="PPSNARRATION" val="38,1137110602,D:\Archive\F Drive\AHRQ TS E-Learning\Module 5\TS_2016_Module_5_v7.0_pptx\Media.ppcx"/>
  <p:tag name="HTML_SHAPEINFO" val="&lt;SlideThumbPath val=&quot;Slide38.PNG&quot;/&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EFFKE~1\AppData\Local\Temp\PR\data\asimages\{1306726E-7F5C-49D5-8A80-98AEB73B8189}_38.png&quot;/&gt;&lt;left val=&quot;66&quot;/&gt;&lt;top val=&quot;-2&quot;/&gt;&lt;width val=&quot;644&quot;/&gt;&lt;height val=&quot;68&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0&quot;/&gt;&lt;lineCharCount val=&quot;71&quot;/&gt;&lt;lineCharCount val=&quot;40&quot;/&gt;&lt;lineCharCount val=&quot;68&quot;/&gt;&lt;lineCharCount val=&quot;52&quot;/&gt;&lt;lineCharCount val=&quot;60&quot;/&gt;&lt;lineCharCount val=&quot;74&quot;/&gt;&lt;lineCharCount val=&quot;75&quot;/&gt;&lt;lineCharCount val=&quot;53&quot;/&gt;&lt;lineCharCount val=&quot;42&quot;/&gt;&lt;/TableIndex&gt;&lt;/ShapeTextInfo&gt;"/>
  <p:tag name="HTML_SHAPEINFO" val="&lt;TextEffect&gt;&lt;Image&gt;&lt;filename val=&quot;C:\Users\JEFFKE~1\AppData\Local\Temp\PR\data\asimages\{0D05C129-5DB3-4F07-A645-82AEE5FAF282}_1.png_crop.png&quot;/&gt;&lt;left val=&quot;22&quot;/&gt;&lt;top val=&quot;66&quot;/&gt;&lt;width val=&quot;337&quot;/&gt;&lt;height val=&quot;17&quot;/&gt;&lt;hasText val=&quot;1&quot;/&gt;&lt;paraId val=&quot;1&quot;/&gt;&lt;/Image&gt;&lt;Image&gt;&lt;filename val=&quot;C:\Users\JEFFKE~1\AppData\Local\Temp\PR\data\asimages\{CFB56928-EE0F-4E7C-9349-F60CF9C245F4}_1.png_crop.png&quot;/&gt;&lt;left val=&quot;30&quot;/&gt;&lt;top val=&quot;100&quot;/&gt;&lt;width val=&quot;596&quot;/&gt;&lt;height val=&quot;39&quot;/&gt;&lt;hasText val=&quot;1&quot;/&gt;&lt;paraId val=&quot;2&quot;/&gt;&lt;/Image&gt;&lt;Image&gt;&lt;filename val=&quot;C:\Users\JEFFKE~1\AppData\Local\Temp\PR\data\asimages\{026BB8B2-0776-4C1C-BCD5-75B971C2802B}_1.png_crop.png&quot;/&gt;&lt;left val=&quot;30&quot;/&gt;&lt;top val=&quot;155&quot;/&gt;&lt;width val=&quot;606&quot;/&gt;&lt;height val=&quot;39&quot;/&gt;&lt;hasText val=&quot;1&quot;/&gt;&lt;paraId val=&quot;3&quot;/&gt;&lt;/Image&gt;&lt;Image&gt;&lt;filename val=&quot;C:\Users\JEFFKE~1\AppData\Local\Temp\PR\data\asimages\{99E81449-CA6D-47AD-8C1F-42E63A4F6162}_1.png_crop.png&quot;/&gt;&lt;left val=&quot;30&quot;/&gt;&lt;top val=&quot;210&quot;/&gt;&lt;width val=&quot;507&quot;/&gt;&lt;height val=&quot;17&quot;/&gt;&lt;hasText val=&quot;1&quot;/&gt;&lt;paraId val=&quot;4&quot;/&gt;&lt;/Image&gt;&lt;Image&gt;&lt;filename val=&quot;C:\Users\JEFFKE~1\AppData\Local\Temp\PR\data\asimages\{A5F4B412-C979-4657-B970-47EBE50AB0CC}_1.png_crop.png&quot;/&gt;&lt;left val=&quot;30&quot;/&gt;&lt;top val=&quot;244&quot;/&gt;&lt;width val=&quot;650&quot;/&gt;&lt;height val=&quot;17&quot;/&gt;&lt;hasText val=&quot;1&quot;/&gt;&lt;paraId val=&quot;5&quot;/&gt;&lt;/Image&gt;&lt;Image&gt;&lt;filename val=&quot;C:\Users\JEFFKE~1\AppData\Local\Temp\PR\data\asimages\{B3FE4523-B3D0-42A0-AD9B-1D2867BFA196}_1.png_crop.png&quot;/&gt;&lt;left val=&quot;30&quot;/&gt;&lt;top val=&quot;278&quot;/&gt;&lt;width val=&quot;640&quot;/&gt;&lt;height val=&quot;39&quot;/&gt;&lt;hasText val=&quot;1&quot;/&gt;&lt;paraId val=&quot;6&quot;/&gt;&lt;/Image&gt;&lt;Image&gt;&lt;filename val=&quot;C:\Users\JEFFKE~1\AppData\Local\Temp\PR\data\asimages\{CB3F0913-3402-4DC7-B7AE-64FFBF0C379C}_1.png_crop.png&quot;/&gt;&lt;left val=&quot;30&quot;/&gt;&lt;top val=&quot;333&quot;/&gt;&lt;width val=&quot;377&quot;/&gt;&lt;height val=&quot;17&quot;/&gt;&lt;hasText val=&quot;1&quot;/&gt;&lt;paraId val=&quot;7&quot;/&gt;&lt;/Image&gt;&lt;/TextEffect&gt;"/>
</p:tagLst>
</file>

<file path=ppt/tags/tag223.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39_Jan31_2014.wav"/>
  <p:tag name="PPSNARRATION" val="44,1137110602,D:\Archive\F Drive\AHRQ TS E-Learning\Module 5\TS_2016_Module_5_v7.0_pptx\Media.ppcx"/>
  <p:tag name="HTML_SHAPEINFO" val="&lt;SlideThumbPath val=&quot;Slide39.PNG&quot;/&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0E592561-B25E-4C05-BE33-1ABE3C901A0B}_39.png&quot;/&gt;&lt;left val=&quot;66&quot;/&gt;&lt;top val=&quot;-2&quot;/&gt;&lt;width val=&quot;644&quot;/&gt;&lt;height val=&quot;68&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C:\Users\JEFFKE~1\AppData\Local\Temp\PR\data\asimages\{01C80D5E-BB06-4C57-814B-1E75C73B6A8A}_39.png&quot;/&gt;&lt;left val=&quot;636&quot;/&gt;&lt;top val=&quot;514&quot;/&gt;&lt;width val=&quot;61&quot;/&gt;&lt;height val=&quot;30&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1&quot;/&gt;&lt;lineCharCount val=&quot;14&quot;/&gt;&lt;lineCharCount val=&quot;5&quot;/&gt;&lt;lineCharCount val=&quot;9&quot;/&gt;&lt;lineCharCount val=&quot;11&quot;/&gt;&lt;lineCharCount val=&quot;8&quot;/&gt;&lt;lineCharCount val=&quot;14&quot;/&gt;&lt;lineCharCount val=&quot;6&quot;/&gt;&lt;lineCharCount val=&quot;8&quot;/&gt;&lt;lineCharCount val=&quot;8&quot;/&gt;&lt;lineCharCount val=&quot;21&quot;/&gt;&lt;lineCharCount val=&quot;9&quot;/&gt;&lt;lineCharCount val=&quot;4&quot;/&gt;&lt;/TableIndex&gt;&lt;/ShapeTextInfo&gt;"/>
  <p:tag name="HTML_SHAPEINFO" val="&lt;ThreeDShapeInfo&gt;&lt;uuid val=&quot;&quot;/&gt;&lt;isInvalidForFieldText val=&quot;0&quot;/&gt;&lt;Image&gt;&lt;filename val=&quot;C:\Users\JEFFKE~1\AppData\Local\Temp\PR\data\asimages\{5FF481BD-B8F9-4479-B38B-3D1396454F71}_39.png&quot;/&gt;&lt;left val=&quot;263&quot;/&gt;&lt;top val=&quot;60&quot;/&gt;&lt;width val=&quot;228&quot;/&gt;&lt;height val=&quot;308&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9&quot;/&gt;&lt;lineCharCount val=&quot;20&quot;/&gt;&lt;lineCharCount val=&quot;13&quot;/&gt;&lt;lineCharCount val=&quot;17&quot;/&gt;&lt;lineCharCount val=&quot;13&quot;/&gt;&lt;lineCharCount val=&quot;17&quot;/&gt;&lt;lineCharCount val=&quot;17&quot;/&gt;&lt;/TableIndex&gt;&lt;/ShapeTextInfo&gt;"/>
  <p:tag name="HTML_SHAPEINFO" val="&lt;ThreeDShapeInfo&gt;&lt;uuid val=&quot;&quot;/&gt;&lt;isInvalidForFieldText val=&quot;0&quot;/&gt;&lt;Image&gt;&lt;filename val=&quot;C:\Users\JEFFKE~1\AppData\Local\Temp\PR\data\asimages\{AB3804EF-5485-4775-8936-A41FF2AC52A7}_39.png&quot;/&gt;&lt;left val=&quot;491&quot;/&gt;&lt;top val=&quot;60&quot;/&gt;&lt;width val=&quot;228&quot;/&gt;&lt;height val=&quot;308&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9&quot;/&gt;&lt;lineCharCount val=&quot;33&quot;/&gt;&lt;lineCharCount val=&quot;13&quot;/&gt;&lt;lineCharCount val=&quot;28&quot;/&gt;&lt;lineCharCount val=&quot;10&quot;/&gt;&lt;lineCharCount val=&quot;14&quot;/&gt;&lt;lineCharCount val=&quot;22&quot;/&gt;&lt;lineCharCount val=&quot;12&quot;/&gt;&lt;lineCharCount val=&quot;29&quot;/&gt;&lt;lineCharCount val=&quot;9&quot;/&gt;&lt;lineCharCount val=&quot;40&quot;/&gt;&lt;lineCharCount val=&quot;10&quot;/&gt;&lt;lineCharCount val=&quot;13&quot;/&gt;&lt;lineCharCount val=&quot;8&quot;/&gt;&lt;lineCharCount val=&quot;9&quot;/&gt;&lt;lineCharCount val=&quot;26&quot;/&gt;&lt;lineCharCount val=&quot;20&quot;/&gt;&lt;/TableIndex&gt;&lt;/ShapeTextInfo&gt;"/>
  <p:tag name="HTML_SHAPEINFO" val="&lt;ThreeDShapeInfo&gt;&lt;uuid val=&quot;&quot;/&gt;&lt;isInvalidForFieldText val=&quot;0&quot;/&gt;&lt;Image&gt;&lt;filename val=&quot;C:\Users\JEFFKE~1\AppData\Local\Temp\PR\data\asimages\{C80E8748-CCA2-4686-A5AD-655AF084948D}_39.png&quot;/&gt;&lt;left val=&quot;0&quot;/&gt;&lt;top val=&quot;60&quot;/&gt;&lt;width val=&quot;264&quot;/&gt;&lt;height val=&quot;309&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5\Narrations\M5_BCraft_Slide 40_Jan31_2014.wav"/>
  <p:tag name="PPSNARRATION" val="45,1137110602,D:\Archive\F Drive\AHRQ TS E-Learning\Module 5\TS_2016_Module_5_v7.0_pptx\Media.ppcx"/>
  <p:tag name="HTML_SHAPEINFO" val="&lt;SlideThumbPath val=&quot;Slide40.PNG&quo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53733EC-011F-4C99-AC3E-AFFFBB5D0EF2}&quot;/&gt;&lt;isInvalidForFieldText val=&quot;0&quot;/&gt;&lt;Image&gt;&lt;filename val=&quot;C:\Users\JEFFKE~1\AppData\Local\Temp\PR\data\asimages\{D53733EC-011F-4C99-AC3E-AFFFBB5D0EF2}_MtorLt.png&quot;/&gt;&lt;left val=&quot;601&quot;/&gt;&lt;top val=&quot;378&quot;/&gt;&lt;width val=&quot;34&quot;/&gt;&lt;height val=&quot;27&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E4D845-A48E-49D7-B536-6FC3256E14A2}&quot;/&gt;&lt;isInvalidForFieldText val=&quot;0&quot;/&gt;&lt;Image&gt;&lt;filename val=&quot;C:\Users\JEFFKE~1\AppData\Local\Temp\PR\data\asimages\{15E4D845-A48E-49D7-B536-6FC3256E14A2}_40.png&quot;/&gt;&lt;left val=&quot;391&quot;/&gt;&lt;top val=&quot;50&quot;/&gt;&lt;width val=&quot;296&quot;/&gt;&lt;height val=&quot;525&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293A8AA8-0993-4FA7-B999-1337FA76B05E}_40.png&quot;/&gt;&lt;left val=&quot;66&quot;/&gt;&lt;top val=&quot;-2&quot;/&gt;&lt;width val=&quot;644&quot;/&gt;&lt;height val=&quot;68&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11&quot;/&gt;&lt;lineCharCount val=&quot;45&quot;/&gt;&lt;lineCharCount val=&quot;40&quot;/&gt;&lt;lineCharCount val=&quot;40&quot;/&gt;&lt;lineCharCount val=&quot;11&quot;/&gt;&lt;lineCharCount val=&quot;47&quot;/&gt;&lt;lineCharCount val=&quot;43&quot;/&gt;&lt;lineCharCount val=&quot;6&quot;/&gt;&lt;/TableIndex&gt;&lt;/ShapeTextInfo&gt;"/>
  <p:tag name="HTML_SHAPEINFO" val="&lt;TextEffect&gt;&lt;Image&gt;&lt;filename val=&quot;C:\Users\JEFFKE~1\AppData\Local\Temp\PR\data\asimages\{98C43FA7-1B25-45B4-B94A-A1B45447CEF8}_1.png_crop.png&quot;/&gt;&lt;left val=&quot;21&quot;/&gt;&lt;top val=&quot;68&quot;/&gt;&lt;width val=&quot;265&quot;/&gt;&lt;height val=&quot;41&quot;/&gt;&lt;hasText val=&quot;1&quot;/&gt;&lt;paraId val=&quot;1&quot;/&gt;&lt;/Image&gt;&lt;Image&gt;&lt;filename val=&quot;C:\Users\JEFFKE~1\AppData\Local\Temp\PR\data\asimages\{A03B3FE6-5CC7-4749-A828-3060B69FBFDA}_1.png_crop.png&quot;/&gt;&lt;left val=&quot;22&quot;/&gt;&lt;top val=&quot;121&quot;/&gt;&lt;width val=&quot;342&quot;/&gt;&lt;height val=&quot;77&quot;/&gt;&lt;hasText val=&quot;1&quot;/&gt;&lt;paraId val=&quot;2&quot;/&gt;&lt;/Image&gt;&lt;Image&gt;&lt;filename val=&quot;C:\Users\JEFFKE~1\AppData\Local\Temp\PR\data\asimages\{B616A31A-8B67-48D1-9C51-1A8D051110AF}_1.png_crop.png&quot;/&gt;&lt;left val=&quot;22&quot;/&gt;&lt;top val=&quot;220&quot;/&gt;&lt;width val=&quot;345&quot;/&gt;&lt;height val=&quot;55&quot;/&gt;&lt;hasText val=&quot;1&quot;/&gt;&lt;paraId val=&quot;3&quot;/&gt;&lt;/Image&gt;&lt;/TextEffect&gt;"/>
</p:tagLst>
</file>

<file path=ppt/tags/tag2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F8BA65-C4D5-4395-8209-0196824DF0DF}&quot;/&gt;&lt;isInvalidForFieldText val=&quot;0&quot;/&gt;&lt;Image&gt;&lt;filename val=&quot;C:\Users\JEFFKE~1\AppData\Local\Temp\PR\data\asimages\{CDF8BA65-C4D5-4395-8209-0196824DF0DF}_40.png&quot;/&gt;&lt;left val=&quot;385&quot;/&gt;&lt;top val=&quot;254&quot;/&gt;&lt;width val=&quot;66&quot;/&gt;&lt;height val=&quot;66&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40&quot;/&gt;&lt;lineCharCount val=&quot;21&quot;/&gt;&lt;/TableIndex&gt;&lt;/ShapeTextInfo&gt;"/>
  <p:tag name="PRESENTER_SHAPEINFO" val="&lt;ThreeDShapeInfo&gt;&lt;uuid val=&quot;{0D842784-09E2-4AC6-A5E9-8DAAF638939D}&quot;/&gt;&lt;isInvalidForFieldText val=&quot;0&quot;/&gt;&lt;Image&gt;&lt;filename val=&quot;C:\Users\JEFFKE~1\AppData\Local\Temp\PR\data\asimages\{0D842784-09E2-4AC6-A5E9-8DAAF638939D}_40.png&quot;/&gt;&lt;left val=&quot;94&quot;/&gt;&lt;top val=&quot;308&quot;/&gt;&lt;width val=&quot;303&quot;/&gt;&lt;height val=&quot;74&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41_Jan31_2014.wav"/>
  <p:tag name="PPSNARRATION" val="46,1137110602,D:\Archive\F Drive\AHRQ TS E-Learning\Module 5\TS_2016_Module_5_v7.0_pptx\Media.ppcx"/>
  <p:tag name="HTML_SHAPEINFO" val="&lt;SlideThumbPath val=&quot;Slide41.PNG&quot;/&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A0B86012-739E-4556-A30D-8D4A55AAFE92}_41.png&quot;/&gt;&lt;left val=&quot;66&quot;/&gt;&lt;top val=&quot;-2&quot;/&gt;&lt;width val=&quot;644&quot;/&gt;&lt;height val=&quot;68&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1&quot;/&gt;&lt;lineCharCount val=&quot;33&quot;/&gt;&lt;lineCharCount val=&quot;27&quot;/&gt;&lt;lineCharCount val=&quot;9&quot;/&gt;&lt;lineCharCount val=&quot;28&quot;/&gt;&lt;lineCharCount val=&quot;9&quot;/&gt;&lt;lineCharCount val=&quot;32&quot;/&gt;&lt;lineCharCount val=&quot;32&quot;/&gt;&lt;lineCharCount val=&quot;33&quot;/&gt;&lt;lineCharCount val=&quot;34&quot;/&gt;&lt;/TableIndex&gt;&lt;/ShapeTextInfo&gt;"/>
  <p:tag name="HTML_SHAPEINFO" val="&lt;TextEffect&gt;&lt;Image&gt;&lt;filename val=&quot;C:\Users\JEFFKE~1\AppData\Local\Temp\PR\data\asimages\{C4AA325D-13E0-49F6-A752-72AFE22E7597}_1.png_crop.png&quot;/&gt;&lt;left val=&quot;23&quot;/&gt;&lt;top val=&quot;68&quot;/&gt;&lt;width val=&quot;241&quot;/&gt;&lt;height val=&quot;17&quot;/&gt;&lt;hasText val=&quot;1&quot;/&gt;&lt;paraId val=&quot;1&quot;/&gt;&lt;/Image&gt;&lt;Image&gt;&lt;filename val=&quot;C:\Users\JEFFKE~1\AppData\Local\Temp\PR\data\asimages\{BAA5F763-C23D-4D7F-B42E-01EA5204F1BA}_1.png_crop.png&quot;/&gt;&lt;left val=&quot;21&quot;/&gt;&lt;top val=&quot;105&quot;/&gt;&lt;width val=&quot;295&quot;/&gt;&lt;height val=&quot;62&quot;/&gt;&lt;hasText val=&quot;1&quot;/&gt;&lt;paraId val=&quot;2&quot;/&gt;&lt;/Image&gt;&lt;Image&gt;&lt;filename val=&quot;C:\Users\JEFFKE~1\AppData\Local\Temp\PR\data\asimages\{A37A53DC-4095-44B0-A288-AFA753B7AA82}_1.png_crop.png&quot;/&gt;&lt;left val=&quot;21&quot;/&gt;&lt;top val=&quot;189&quot;/&gt;&lt;width val=&quot;254&quot;/&gt;&lt;height val=&quot;38&quot;/&gt;&lt;hasText val=&quot;1&quot;/&gt;&lt;paraId val=&quot;3&quot;/&gt;&lt;/Image&gt;&lt;Image&gt;&lt;filename val=&quot;C:\Users\JEFFKE~1\AppData\Local\Temp\PR\data\asimages\{132C4DB8-EADC-4649-A4D5-AB2260ABE972}_1.png_crop.png&quot;/&gt;&lt;left val=&quot;21&quot;/&gt;&lt;top val=&quot;249&quot;/&gt;&lt;width val=&quot;285&quot;/&gt;&lt;height val=&quot;41&quot;/&gt;&lt;hasText val=&quot;1&quot;/&gt;&lt;paraId val=&quot;4&quot;/&gt;&lt;/Image&gt;&lt;Image&gt;&lt;filename val=&quot;C:\Users\JEFFKE~1\AppData\Local\Temp\PR\data\asimages\{62F10086-19F9-4F62-92FA-4983B52FA71C}_1.png_crop.png&quot;/&gt;&lt;left val=&quot;21&quot;/&gt;&lt;top val=&quot;309&quot;/&gt;&lt;width val=&quot;304&quot;/&gt;&lt;height val=&quot;38&quot;/&gt;&lt;hasText val=&quot;1&quot;/&gt;&lt;paraId val=&quot;5&quot;/&gt;&lt;/Image&gt;&lt;/TextEffect&gt;"/>
</p:tagLst>
</file>

<file path=ppt/tags/tag2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887637-984A-4064-971D-5A14437A2B76}&quot;/&gt;&lt;isInvalidForFieldText val=&quot;0&quot;/&gt;&lt;Image&gt;&lt;filename val=&quot;C:\Users\JEFFKE~1\AppData\Local\Temp\PR\data\asimages\{A9887637-984A-4064-971D-5A14437A2B76}_41.png&quot;/&gt;&lt;left val=&quot;355&quot;/&gt;&lt;top val=&quot;95&quot;/&gt;&lt;width val=&quot;338&quot;/&gt;&lt;height val=&quot;240&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42_Jan31_2014.wav"/>
  <p:tag name="PPSNARRATION" val="47,1137110602,D:\Archive\F Drive\AHRQ TS E-Learning\Module 5\TS_2016_Module_5_v7.0_pptx\Media.ppcx"/>
  <p:tag name="HTML_SHAPEINFO" val="&lt;SlideThumbPath val=&quot;Slide42.PNG&quot;/&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EEA958C1-3230-43F0-B00F-F12563990F44}_42.png&quot;/&gt;&lt;left val=&quot;66&quot;/&gt;&lt;top val=&quot;-2&quot;/&gt;&lt;width val=&quot;644&quot;/&gt;&lt;height val=&quot;68&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2&quot;/&gt;&lt;lineCharCount val=&quot;29&quot;/&gt;&lt;lineCharCount val=&quot;36&quot;/&gt;&lt;lineCharCount val=&quot;38&quot;/&gt;&lt;lineCharCount val=&quot;38&quot;/&gt;&lt;lineCharCount val=&quot;42&quot;/&gt;&lt;lineCharCount val=&quot;47&quot;/&gt;&lt;lineCharCount val=&quot;40&quot;/&gt;&lt;/TableIndex&gt;&lt;/ShapeTextInfo&gt;"/>
  <p:tag name="HTML_SHAPEINFO" val="&lt;TextEffect&gt;&lt;Image&gt;&lt;filename val=&quot;C:\Users\JEFFKE~1\AppData\Local\Temp\PR\data\asimages\{C5716819-1D36-4D6D-A836-9AD8279B7870}_1.png_crop.png&quot;/&gt;&lt;left val=&quot;21&quot;/&gt;&lt;top val=&quot;68&quot;/&gt;&lt;width val=&quot;360&quot;/&gt;&lt;height val=&quot;38&quot;/&gt;&lt;hasText val=&quot;1&quot;/&gt;&lt;paraId val=&quot;1&quot;/&gt;&lt;/Image&gt;&lt;Image&gt;&lt;filename val=&quot;C:\Users\JEFFKE~1\AppData\Local\Temp\PR\data\asimages\{98AD10F9-D7D9-4C8C-84A8-03513BD36BBB}_1.png_crop.png&quot;/&gt;&lt;left val=&quot;21&quot;/&gt;&lt;top val=&quot;135&quot;/&gt;&lt;width val=&quot;354&quot;/&gt;&lt;height val=&quot;89&quot;/&gt;&lt;hasText val=&quot;1&quot;/&gt;&lt;paraId val=&quot;2&quot;/&gt;&lt;/Image&gt;&lt;Image&gt;&lt;filename val=&quot;C:\Users\JEFFKE~1\AppData\Local\Temp\PR\data\asimages\{7A5D6DCB-995F-4A5E-9315-6AD1F2269A8D}_1.png_crop.png&quot;/&gt;&lt;left val=&quot;23&quot;/&gt;&lt;top val=&quot;267&quot;/&gt;&lt;width val=&quot;307&quot;/&gt;&lt;height val=&quot;41&quot;/&gt;&lt;hasText val=&quot;1&quot;/&gt;&lt;paraId val=&quot;3&quot;/&gt;&lt;/Image&gt;&lt;/TextEffect&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04FD80F2-04E7-490E-852E-26C6484CEA7D}_42.png&quot;/&gt;&lt;left val=&quot;600&quot;/&gt;&lt;top val=&quot;126&quot;/&gt;&lt;width val=&quot;72&quot;/&gt;&lt;height val=&quot;30&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BA3ECA9E-3C6F-4F64-8DD8-460E71B6A520}_42.png&quot;/&gt;&lt;left val=&quot;586&quot;/&gt;&lt;top val=&quot;221&quot;/&gt;&lt;width val=&quot;69&quot;/&gt;&lt;height val=&quot;3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460AF07-55EC-4411-8FFA-084BE5A9D36A}&quot;/&gt;&lt;isInvalidForFieldText val=&quot;0&quot;/&gt;&lt;Image&gt;&lt;filename val=&quot;C:\Users\JEFFKE~1\AppData\Local\Temp\PR\data\asimages\{F460AF07-55EC-4411-8FFA-084BE5A9D36A}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8FF1EA14-C8B2-42BE-8685-E92689CDD995}_4.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C2033C0F-40C1-4112-AECB-A88388641961}_4.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A598E1-6D17-4EDE-B418-289705521F4E}&quot;/&gt;&lt;isInvalidForFieldText val=&quot;0&quot;/&gt;&lt;Image&gt;&lt;filename val=&quot;C:\Users\JEFFKE~1\AppData\Local\Temp\PR\data\asimages\{51A598E1-6D17-4EDE-B418-289705521F4E}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67FDC6-C412-4F6F-BC62-2735171232AA}&quot;/&gt;&lt;isInvalidForFieldText val=&quot;0&quot;/&gt;&lt;Image&gt;&lt;filename val=&quot;C:\Users\JEFFKE~1\AppData\Local\Temp\PR\data\asimages\{1667FDC6-C412-4F6F-BC62-2735171232AA}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7AE83B-B70A-4DB6-887F-82963E008B52}&quot;/&gt;&lt;isInvalidForFieldText val=&quot;0&quot;/&gt;&lt;Image&gt;&lt;filename val=&quot;C:\Users\JEFFKE~1\AppData\Local\Temp\PR\data\asimages\{697AE83B-B70A-4DB6-887F-82963E008B52}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652C56-3D3B-4171-8CD7-39DCD93E48E6}&quot;/&gt;&lt;isInvalidForFieldText val=&quot;0&quot;/&gt;&lt;Image&gt;&lt;filename val=&quot;C:\Users\JEFFKE~1\AppData\Local\Temp\PR\data\asimages\{76652C56-3D3B-4171-8CD7-39DCD93E48E6}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1FAFE8-BBC5-4676-931B-42EC81728198}&quot;/&gt;&lt;isInvalidForFieldText val=&quot;0&quot;/&gt;&lt;Image&gt;&lt;filename val=&quot;C:\Users\JEFFKE~1\AppData\Local\Temp\PR\data\asimages\{8C1FAFE8-BBC5-4676-931B-42EC81728198}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34FEB24-AE0C-4534-8D8C-1CFFCE47BA4E}&quot;/&gt;&lt;isInvalidForFieldText val=&quot;0&quot;/&gt;&lt;Image&gt;&lt;filename val=&quot;C:\Users\JEFFKE~1\AppData\Local\Temp\PR\data\asimages\{934FEB24-AE0C-4534-8D8C-1CFFCE47BA4E}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A893F88-0EC8-4CA5-B116-1BC77A855EBF}&quot;/&gt;&lt;isInvalidForFieldText val=&quot;0&quot;/&gt;&lt;Image&gt;&lt;filename val=&quot;C:\Users\JEFFKE~1\AppData\Local\Temp\PR\data\asimages\{BA893F88-0EC8-4CA5-B116-1BC77A855EBF}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F49BC4F-F84E-47EB-A3A1-6215C060D111}&quot;/&gt;&lt;isInvalidForFieldText val=&quot;0&quot;/&gt;&lt;Image&gt;&lt;filename val=&quot;C:\Users\JEFFKE~1\AppData\Local\Temp\PR\data\asimages\{EF49BC4F-F84E-47EB-A3A1-6215C060D111}_MtorLt.png&quot;/&gt;&lt;left val=&quot;-3&quot;/&gt;&lt;top val=&quot;382&quot;/&gt;&lt;width val=&quot;727&quot;/&gt;&lt;height val=&quot;2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0A023DE2-AC70-4B28-99E9-375239091B23}_42.png&quot;/&gt;&lt;left val=&quot;11&quot;/&gt;&lt;top val=&quot;381&quot;/&gt;&lt;width val=&quot;395&quot;/&gt;&lt;height val=&quot;3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BDC79624-B66C-4F84-9425-D9AD7D43319B}_42.png&quot;/&gt;&lt;left val=&quot;642&quot;/&gt;&lt;top val=&quot;384&quot;/&gt;&lt;width val=&quot;65&quot;/&gt;&lt;height val=&quot;2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C99943-60E7-42DD-A032-A81C6A786B8E}&quot;/&gt;&lt;isInvalidForFieldText val=&quot;0&quot;/&gt;&lt;Image&gt;&lt;filename val=&quot;C:\Users\JEFFKE~1\AppData\Local\Temp\PR\data\asimages\{CFC99943-60E7-42DD-A032-A81C6A786B8E}_MtorLt.png&quot;/&gt;&lt;left val=&quot;-4&quot;/&gt;&lt;top val=&quot;0&quot;/&gt;&lt;width val=&quot;83&quot;/&gt;&lt;height val=&quot;5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8EC569-7005-4E6A-BDAA-AB62423B874E}&quot;/&gt;&lt;isInvalidForFieldText val=&quot;0&quot;/&gt;&lt;Image&gt;&lt;filename val=&quot;C:\Users\JEFFKE~1\AppData\Local\Temp\PR\data\asimages\{F28EC569-7005-4E6A-BDAA-AB62423B874E}_MtorLt.png&quot;/&gt;&lt;left val=&quot;494&quot;/&gt;&lt;top val=&quot;377&quot;/&gt;&lt;width val=&quot;42&quot;/&gt;&lt;height val=&quot;3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DE7A3D-20EC-41B8-8DC3-0865930CB424}&quot;/&gt;&lt;isInvalidForFieldText val=&quot;0&quot;/&gt;&lt;Image&gt;&lt;filename val=&quot;C:\Users\JEFFKE~1\AppData\Local\Temp\PR\data\asimages\{AADE7A3D-20EC-41B8-8DC3-0865930CB424}_MtorLt.png&quot;/&gt;&lt;left val=&quot;503&quot;/&gt;&lt;top val=&quot;379&quot;/&gt;&lt;width val=&quot;25&quot;/&gt;&lt;height val=&quot;2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899FA61-DD92-4D17-8E6A-983D0AE05844}&quot;/&gt;&lt;isInvalidForFieldText val=&quot;0&quot;/&gt;&lt;Image&gt;&lt;filename val=&quot;C:\Users\JEFFKE~1\AppData\Local\Temp\PR\data\asimages\{D899FA61-DD92-4D17-8E6A-983D0AE05844}_MtorLt.png&quot;/&gt;&lt;left val=&quot;498&quot;/&gt;&lt;top val=&quot;378&quot;/&gt;&lt;width val=&quot;34&quot;/&gt;&lt;height val=&quot;2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1_Jan31_2014.wav"/>
  <p:tag name="PPSNARRATION" val="4,1137110602,D:\Archive\F Drive\AHRQ TS E-Learning\Module 5\TS_2016_Module_5_v7.0_pptx\Media.ppcx"/>
  <p:tag name="HTML_SHAPEINFO" val="&lt;SlideThumbPath val=&quot;Slide1.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PRESENTER_SHAPEINFO" val="&lt;ThreeDShapeInfo&gt;&lt;uuid val=&quot;{58A40AD8-8071-4A0C-AB03-31F663953981}&quot;/&gt;&lt;isInvalidForFieldText val=&quot;0&quot;/&gt;&lt;Image&gt;&lt;filename val=&quot;C:\Users\JEFFKE~1\AppData\Local\Temp\PR\data\asimages\{58A40AD8-8071-4A0C-AB03-31F663953981}_1.png&quot;/&gt;&lt;left val=&quot;0&quot;/&gt;&lt;top val=&quot;188&quot;/&gt;&lt;width val=&quot;720&quot;/&gt;&lt;height val=&quot;5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8DB7A10B-6607-4202-9EEB-27FE3C9BB686}_1.png&quot;/&gt;&lt;left val=&quot;0&quot;/&gt;&lt;top val=&quot;155&quot;/&gt;&lt;width val=&quot;720&quot;/&gt;&lt;height val=&quot;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2E67DD72-C5B8-48AB-8F32-510AA3EB104D}_1.png&quot;/&gt;&lt;left val=&quot;0&quot;/&gt;&lt;top val=&quot;89&quot;/&gt;&lt;width val=&quot;720&quot;/&gt;&lt;height val=&quot;4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31C515D-A987-479F-9901-387A585A4B99}&quot;/&gt;&lt;isInvalidForFieldText val=&quot;0&quot;/&gt;&lt;Image&gt;&lt;filename val=&quot;C:\Users\JEFFKE~1\AppData\Local\Temp\PR\data\asimages\{131C515D-A987-479F-9901-387A585A4B99}_1.png&quot;/&gt;&lt;left val=&quot;603&quot;/&gt;&lt;top val=&quot;338&quot;/&gt;&lt;width val=&quot;29&quot;/&gt;&lt;height val=&quot;4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F:\AHRQ TS E-Learning\Module 5\Narrations\TH_NEW_SLIDE_2_FULL.wav"/>
  <p:tag name="PPSNARRATION" val="1,1137110602,D:\Archive\F Drive\AHRQ TS E-Learning\Module 5\TS_2016_Module_5_v7.0_pptx\Media.ppcx"/>
  <p:tag name="HTML_SHAPEINFO" val="&lt;SlideThumbPath val=&quot;Slide2.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35A52251-6A63-4634-8F4D-D797B4B644A1}_2.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1&quot;/&gt;&lt;lineCharCount val=&quot;52&quot;/&gt;&lt;lineCharCount val=&quot;72&quot;/&gt;&lt;lineCharCount val=&quot;63&quot;/&gt;&lt;lineCharCount val=&quot;80&quot;/&gt;&lt;/TableIndex&gt;&lt;/ShapeTextInfo&gt;"/>
  <p:tag name="HTML_SHAPEINFO" val="&lt;TextEffect&gt;&lt;Image&gt;&lt;filename val=&quot;C:\Users\JEFFKE~1\AppData\Local\Temp\PR\data\asimages\{0D8680BB-364E-485A-8123-3DE456E38089}_1.png_crop.png&quot;/&gt;&lt;left val=&quot;21&quot;/&gt;&lt;top val=&quot;68&quot;/&gt;&lt;width val=&quot;652&quot;/&gt;&lt;height val=&quot;41&quot;/&gt;&lt;hasText val=&quot;1&quot;/&gt;&lt;paraId val=&quot;1&quot;/&gt;&lt;/Image&gt;&lt;Image&gt;&lt;filename val=&quot;C:\Users\JEFFKE~1\AppData\Local\Temp\PR\data\asimages\{D90C19D4-2D3E-49A7-991F-7AF2D1CD06D4}_1.png_crop.png&quot;/&gt;&lt;left val=&quot;23&quot;/&gt;&lt;top val=&quot;129&quot;/&gt;&lt;width val=&quot;574&quot;/&gt;&lt;height val=&quot;17&quot;/&gt;&lt;hasText val=&quot;1&quot;/&gt;&lt;paraId val=&quot;2&quot;/&gt;&lt;/Image&gt;&lt;Image&gt;&lt;filename val=&quot;C:\Users\JEFFKE~1\AppData\Local\Temp\PR\data\asimages\{FFBB8B08-9680-4FF1-8E82-32D094A32F62}_1.png_crop.png&quot;/&gt;&lt;left val=&quot;22&quot;/&gt;&lt;top val=&quot;165&quot;/&gt;&lt;width val=&quot;522&quot;/&gt;&lt;height val=&quot;17&quot;/&gt;&lt;hasText val=&quot;1&quot;/&gt;&lt;paraId val=&quot;3&quot;/&gt;&lt;/Image&gt;&lt;Image&gt;&lt;filename val=&quot;C:\Users\JEFFKE~1\AppData\Local\Temp\PR\data\asimages\{FE3D8C2C-AE22-47AE-8577-09609E2189E8}_1.png_crop.png&quot;/&gt;&lt;left val=&quot;23&quot;/&gt;&lt;top val=&quot;201&quot;/&gt;&lt;width val=&quot;658&quot;/&gt;&lt;height val=&quot;17&quot;/&gt;&lt;hasText val=&quot;1&quot;/&gt;&lt;paraId val=&quot;4&quot;/&gt;&lt;/Image&gt;&lt;/TextEffec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CA5769-EE01-4EAD-AE91-7F90512149E8}&quot;/&gt;&lt;isInvalidForFieldText val=&quot;0&quot;/&gt;&lt;Image&gt;&lt;filename val=&quot;C:\Users\JEFFKE~1\AppData\Local\Temp\PR\data\asimages\{F0CA5769-EE01-4EAD-AE91-7F90512149E8}_2.png&quot;/&gt;&lt;left val=&quot;236&quot;/&gt;&lt;top val=&quot;272&quot;/&gt;&lt;width val=&quot;275&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CCA880-EDCD-4B39-A8DE-D8E28C8037B8}&quot;/&gt;&lt;isInvalidForFieldText val=&quot;0&quot;/&gt;&lt;Image&gt;&lt;filename val=&quot;C:\Users\JEFFKE~1\AppData\Local\Temp\PR\data\asimages\{D5CCA880-EDCD-4B39-A8DE-D8E28C8037B8}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5A1263-DBF4-4647-A558-B89A7368569C}&quot;/&gt;&lt;isInvalidForFieldText val=&quot;0&quot;/&gt;&lt;Image&gt;&lt;filename val=&quot;C:\Users\JEFFKE~1\AppData\Local\Temp\PR\data\asimages\{6D5A1263-DBF4-4647-A558-B89A7368569C}_2.png&quot;/&gt;&lt;left val=&quot;586&quot;/&gt;&lt;top val=&quot;272&quot;/&gt;&lt;width val=&quot;120&quot;/&gt;&lt;height val=&quot;12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3_Jan31_2014.wav"/>
  <p:tag name="PPSNARRATION" val="2,1137110602,D:\Archive\F Drive\AHRQ TS E-Learning\Module 5\TS_2016_Module_5_v7.0_pptx\Media.ppcx"/>
  <p:tag name="HTML_SHAPEINFO" val="&lt;SlideThumbPath val=&quot;Slide3.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8A76F2DE-B63F-4230-AEE3-B98592048AAA}_3.png&quot;/&gt;&lt;left val=&quot;66&quot;/&gt;&lt;top val=&quot;-2&quot;/&gt;&lt;width val=&quot;644&quot;/&gt;&lt;height val=&quot;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7DA9DCAB-F14C-4CF3-A753-0A6B4D45A598}_1.png_crop.png&quot;/&gt;&lt;left val=&quot;22&quot;/&gt;&lt;top val=&quot;66&quot;/&gt;&lt;width val=&quot;484&quot;/&gt;&lt;height val=&quot;17&quot;/&gt;&lt;hasText val=&quot;1&quot;/&gt;&lt;paraId val=&quot;1&quot;/&gt;&lt;/Image&gt;&lt;Image&gt;&lt;filename val=&quot;C:\Users\JEFFKE~1\AppData\Local\Temp\PR\data\asimages\{40FE350A-4AAC-435B-B961-96CA07FD28AF}_1.png_crop.png&quot;/&gt;&lt;left val=&quot;76&quot;/&gt;&lt;top val=&quot;100&quot;/&gt;&lt;width val=&quot;143&quot;/&gt;&lt;height val=&quot;14&quot;/&gt;&lt;hasText val=&quot;1&quot;/&gt;&lt;paraId val=&quot;2&quot;/&gt;&lt;/Image&gt;&lt;Image&gt;&lt;filename val=&quot;C:\Users\JEFFKE~1\AppData\Local\Temp\PR\data\asimages\{CAEDA8FD-2083-484D-A75F-E831188DEA84}_1.png_crop.png&quot;/&gt;&lt;left val=&quot;89&quot;/&gt;&lt;top val=&quot;134&quot;/&gt;&lt;width val=&quot;243&quot;/&gt;&lt;height val=&quot;17&quot;/&gt;&lt;hasText val=&quot;1&quot;/&gt;&lt;paraId val=&quot;3&quot;/&gt;&lt;/Image&gt;&lt;Image&gt;&lt;filename val=&quot;C:\Users\JEFFKE~1\AppData\Local\Temp\PR\data\asimages\{2CBC0E29-ECE0-48AF-A3B0-F5F7BF1F3B6F}_1.png_crop.png&quot;/&gt;&lt;left val=&quot;89&quot;/&gt;&lt;top val=&quot;167&quot;/&gt;&lt;width val=&quot;158&quot;/&gt;&lt;height val=&quot;17&quot;/&gt;&lt;hasText val=&quot;1&quot;/&gt;&lt;paraId val=&quot;4&quot;/&gt;&lt;/Image&gt;&lt;Image&gt;&lt;filename val=&quot;C:\Users\JEFFKE~1\AppData\Local\Temp\PR\data\asimages\{576E125F-D1DF-4236-9C08-9A7C4DD1C83B}_1.png_crop.png&quot;/&gt;&lt;left val=&quot;89&quot;/&gt;&lt;top val=&quot;201&quot;/&gt;&lt;width val=&quot;126&quot;/&gt;&lt;height val=&quot;14&quot;/&gt;&lt;hasText val=&quot;1&quot;/&gt;&lt;paraId val=&quot;5&quot;/&gt;&lt;/Image&gt;&lt;Image&gt;&lt;filename val=&quot;C:\Users\JEFFKE~1\AppData\Local\Temp\PR\data\asimages\{8D48D43A-378C-451A-A5E5-5D8BE65C2A83}_1.png_crop.png&quot;/&gt;&lt;left val=&quot;89&quot;/&gt;&lt;top val=&quot;235&quot;/&gt;&lt;width val=&quot;180&quot;/&gt;&lt;height val=&quot;14&quot;/&gt;&lt;hasText val=&quot;1&quot;/&gt;&lt;paraId val=&quot;6&quot;/&gt;&lt;/Image&gt;&lt;Image&gt;&lt;filename val=&quot;C:\Users\JEFFKE~1\AppData\Local\Temp\PR\data\asimages\{D01F3670-E036-409A-B2B0-30D101BAE667}_1.png_crop.png&quot;/&gt;&lt;left val=&quot;76&quot;/&gt;&lt;top val=&quot;269&quot;/&gt;&lt;width val=&quot;33&quot;/&gt;&lt;height val=&quot;13&quot;/&gt;&lt;hasText val=&quot;1&quot;/&gt;&lt;paraId val=&quot;7&quot;/&gt;&lt;/Image&gt;&lt;Image&gt;&lt;filename val=&quot;C:\Users\JEFFKE~1\AppData\Local\Temp\PR\data\asimages\{43F49DD2-5A18-46D1-A157-5136C092883F}_1.png_crop.png&quot;/&gt;&lt;left val=&quot;89&quot;/&gt;&lt;top val=&quot;302&quot;/&gt;&lt;width val=&quot;209&quot;/&gt;&lt;height val=&quot;14&quot;/&gt;&lt;hasText val=&quot;1&quot;/&gt;&lt;paraId val=&quot;8&quot;/&gt;&lt;/Image&gt;&lt;Image&gt;&lt;filename val=&quot;C:\Users\JEFFKE~1\AppData\Local\Temp\PR\data\asimages\{E6AF5BDA-8B49-4BBE-B12F-3747736A289E}_1.png_crop.png&quot;/&gt;&lt;left val=&quot;89&quot;/&gt;&lt;top val=&quot;336&quot;/&gt;&lt;width val=&quot;75&quot;/&gt;&lt;height val=&quot;14&quot;/&gt;&lt;hasText val=&quot;1&quot;/&gt;&lt;paraId val=&quot;9&quot;/&gt;&lt;/Image&gt;&lt;/TextEffec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4E725459-5DFF-4D85-9914-E402F42BCCF5}&quot;/&gt;&lt;isInvalidForFieldText val=&quot;0&quot;/&gt;&lt;Image&gt;&lt;filename val=&quot;C:\Users\JEFFKE~1\AppData\Local\Temp\PR\data\asimages\{4E725459-5DFF-4D85-9914-E402F42BCCF5}_3.png&quot;/&gt;&lt;left val=&quot;360&quot;/&gt;&lt;top val=&quot;110&quot;/&gt;&lt;width val=&quot;310&quot;/&gt;&lt;height val=&quot;24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4_Jan31_2014.wav"/>
  <p:tag name="PPSNARRATION" val="3,1137110602,D:\Archive\F Drive\AHRQ TS E-Learning\Module 5\TS_2016_Module_5_v7.0_pptx\Media.ppcx"/>
  <p:tag name="HTML_SHAPEINFO" val="&lt;SlideThumbPath val=&quot;Slide4.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99C8CCB4-1B9C-4E1A-A116-CE7417C18AAC}_4.png&quot;/&gt;&lt;left val=&quot;66&quot;/&gt;&lt;top val=&quot;-2&quot;/&gt;&lt;width val=&quot;644&quot;/&gt;&lt;height val=&quot;6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44&quot;/&gt;&lt;lineCharCount val=&quot;44&quot;/&gt;&lt;lineCharCount val=&quot;41&quot;/&gt;&lt;lineCharCount val=&quot;50&quot;/&gt;&lt;lineCharCount val=&quot;39&quot;/&gt;&lt;/TableIndex&gt;&lt;/ShapeTextInfo&gt;"/>
  <p:tag name="HTML_SHAPEINFO" val="&lt;TextEffect&gt;&lt;Image&gt;&lt;filename val=&quot;C:\Users\JEFFKE~1\AppData\Local\Temp\PR\data\asimages\{EC1D8CCB-DC15-4B6F-830F-6E2408D52CC2}_1.png_crop.png&quot;/&gt;&lt;left val=&quot;21&quot;/&gt;&lt;top val=&quot;68&quot;/&gt;&lt;width val=&quot;355&quot;/&gt;&lt;height val=&quot;41&quot;/&gt;&lt;hasText val=&quot;1&quot;/&gt;&lt;paraId val=&quot;1&quot;/&gt;&lt;/Image&gt;&lt;Image&gt;&lt;filename val=&quot;C:\Users\JEFFKE~1\AppData\Local\Temp\PR\data\asimages\{B0D7DFCB-0982-4ED5-9C28-06981DAC0D44}_1.png_crop.png&quot;/&gt;&lt;left val=&quot;23&quot;/&gt;&lt;top val=&quot;135&quot;/&gt;&lt;width val=&quot;358&quot;/&gt;&lt;height val=&quot;17&quot;/&gt;&lt;hasText val=&quot;1&quot;/&gt;&lt;paraId val=&quot;2&quot;/&gt;&lt;/Image&gt;&lt;Image&gt;&lt;filename val=&quot;C:\Users\JEFFKE~1\AppData\Local\Temp\PR\data\asimages\{DDEA351C-841C-442F-A4EC-9DD9939F4623}_1.png_crop.png&quot;/&gt;&lt;left val=&quot;21&quot;/&gt;&lt;top val=&quot;177&quot;/&gt;&lt;width val=&quot;360&quot;/&gt;&lt;height val=&quot;65&quot;/&gt;&lt;hasText val=&quot;1&quot;/&gt;&lt;paraId val=&quot;3&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43E530-BB8A-47D1-8680-668CD0A73917}&quot;/&gt;&lt;isInvalidForFieldText val=&quot;0&quot;/&gt;&lt;Image&gt;&lt;filename val=&quot;C:\Users\JEFFKE~1\AppData\Local\Temp\PR\data\asimages\{A143E530-BB8A-47D1-8680-668CD0A73917}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13126D-BAF1-4E16-B90E-11A71CE59C22}&quot;/&gt;&lt;isInvalidForFieldText val=&quot;0&quot;/&gt;&lt;Image&gt;&lt;filename val=&quot;C:\Users\JEFFKE~1\AppData\Local\Temp\PR\data\asimages\{0A13126D-BAF1-4E16-B90E-11A71CE59C22}_4.png&quot;/&gt;&lt;left val=&quot;416&quot;/&gt;&lt;top val=&quot;51&quot;/&gt;&lt;width val=&quot;243&quot;/&gt;&lt;height val=&quot;31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5_Jan31_2014.wav"/>
  <p:tag name="PPSNARRATION" val="5,1137110602,D:\Archive\F Drive\AHRQ TS E-Learning\Module 5\TS_2016_Module_5_v7.0_pptx\Media.ppcx"/>
  <p:tag name="HTML_SHAPEINFO" val="&lt;SlideThumbPath val=&quot;Slide5.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152EBB2E-BB6B-4929-B1DA-001211E535A1}_5.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4&quot;/&gt;&lt;lineCharCount val=&quot;26&quot;/&gt;&lt;lineCharCount val=&quot;44&quot;/&gt;&lt;lineCharCount val=&quot;43&quot;/&gt;&lt;lineCharCount val=&quot;37&quot;/&gt;&lt;lineCharCount val=&quot;44&quot;/&gt;&lt;lineCharCount val=&quot;44&quot;/&gt;&lt;lineCharCount val=&quot;13&quot;/&gt;&lt;/TableIndex&gt;&lt;/ShapeTextInfo&gt;"/>
  <p:tag name="HTML_SHAPEINFO" val="&lt;TextEffect&gt;&lt;Image&gt;&lt;filename val=&quot;C:\Users\JEFFKE~1\AppData\Local\Temp\PR\data\asimages\{1B25A7FA-729A-480A-B945-DB8C23F60D4B}_1.png_crop.png&quot;/&gt;&lt;left val=&quot;22&quot;/&gt;&lt;top val=&quot;68&quot;/&gt;&lt;width val=&quot;308&quot;/&gt;&lt;height val=&quot;38&quot;/&gt;&lt;hasText val=&quot;1&quot;/&gt;&lt;paraId val=&quot;1&quot;/&gt;&lt;/Image&gt;&lt;Image&gt;&lt;filename val=&quot;C:\Users\JEFFKE~1\AppData\Local\Temp\PR\data\asimages\{766D219C-6A16-4115-86B8-0CD21C1C02E2}_1.png_crop.png&quot;/&gt;&lt;left val=&quot;21&quot;/&gt;&lt;top val=&quot;129&quot;/&gt;&lt;width val=&quot;347&quot;/&gt;&lt;height val=&quot;65&quot;/&gt;&lt;hasText val=&quot;1&quot;/&gt;&lt;paraId val=&quot;2&quot;/&gt;&lt;/Image&gt;&lt;Image&gt;&lt;filename val=&quot;C:\Users\JEFFKE~1\AppData\Local\Temp\PR\data\asimages\{E496DFE3-7703-41D6-A55A-293DE363E005}_1.png_crop.png&quot;/&gt;&lt;left val=&quot;21&quot;/&gt;&lt;top val=&quot;213&quot;/&gt;&lt;width val=&quot;346&quot;/&gt;&lt;height val=&quot;62&quot;/&gt;&lt;hasText val=&quot;1&quot;/&gt;&lt;paraId val=&quot;3&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EC4DC4-F4FD-4E72-9ADD-CEC2D6664C9C}&quot;/&gt;&lt;isInvalidForFieldText val=&quot;0&quot;/&gt;&lt;Image&gt;&lt;filename val=&quot;C:\Users\JEFFKE~1\AppData\Local\Temp\PR\data\asimages\{DDEC4DC4-F4FD-4E72-9ADD-CEC2D6664C9C}_5.png&quot;/&gt;&lt;left val=&quot;391&quot;/&gt;&lt;top val=&quot;50&quot;/&gt;&lt;width val=&quot;296&quot;/&gt;&lt;height val=&quot;52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 val="6,1137110602,D:\Archive\F Drive\AHRQ TS E-Learning\Module 5\TS_2016_Module_5_v7.0_pptx\Media.ppcx"/>
  <p:tag name="HTML_SHAPEINFO" val="&lt;SlideThumbPath val=&quot;Slide6.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0C00C9EA-CDA8-4415-B205-EAD42F40D7F5}_6.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4E725459-5DFF-4D85-9914-E402F42BCCF5}&quot;/&gt;&lt;isInvalidForFieldText val=&quot;0&quot;/&gt;&lt;Image&gt;&lt;filename val=&quot;C:\Users\JEFFKE~1\AppData\Local\Temp\PR\data\asimages\{4E725459-5DFF-4D85-9914-E402F42BCCF5}_3.png&quot;/&gt;&lt;left val=&quot;360&quot;/&gt;&lt;top val=&quot;110&quot;/&gt;&lt;width val=&quot;310&quot;/&gt;&lt;height val=&quot;244&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7_Jan31_2014.wav"/>
  <p:tag name="PPSNARRATION" val="7,1137110602,D:\Archive\F Drive\AHRQ TS E-Learning\Module 5\TS_2016_Module_5_v7.0_pptx\Media.ppcx"/>
  <p:tag name="HTML_SHAPEINFO" val="&lt;SlideThumbPath val=&quot;Slide7.PNG&quo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80723D05-B0EF-4E7D-A8E1-803AD9EE576C}_7.png&quot;/&gt;&lt;left val=&quot;66&quot;/&gt;&lt;top val=&quot;-2&quot;/&gt;&lt;width val=&quot;644&quot;/&gt;&lt;height val=&quot;6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08A41980-B8DC-41C2-A719-6D07436C74FA}&quot;/&gt;&lt;isInvalidForFieldText val=&quot;0&quot;/&gt;&lt;Image&gt;&lt;filename val=&quot;C:\Users\JEFFKE~1\AppData\Local\Temp\PR\data\asimages\{08A41980-B8DC-41C2-A719-6D07436C74FA}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8&quot;/&gt;&lt;lineCharCount val=&quot;50&quot;/&gt;&lt;lineCharCount val=&quot;39&quot;/&gt;&lt;lineCharCount val=&quot;72&quot;/&gt;&lt;lineCharCount val=&quot;19&quot;/&gt;&lt;lineCharCount val=&quot;81&quot;/&gt;&lt;lineCharCount val=&quot;13&quot;/&gt;&lt;lineCharCount val=&quot;51&quot;/&gt;&lt;lineCharCount val=&quot;50&quot;/&gt;&lt;lineCharCount val=&quot;55&quot;/&gt;&lt;lineCharCount val=&quot;65&quot;/&gt;&lt;/TableIndex&gt;&lt;/ShapeTextInfo&gt;"/>
  <p:tag name="HTML_SHAPEINFO" val="&lt;TextEffect&gt;&lt;Image&gt;&lt;filename val=&quot;C:\Users\JEFFKE~1\AppData\Local\Temp\PR\data\asimages\{7EAB3FD0-414D-4C10-ADAB-4CD296CFECF3}_1.png_crop.png&quot;/&gt;&lt;left val=&quot;21&quot;/&gt;&lt;top val=&quot;64&quot;/&gt;&lt;width val=&quot;294&quot;/&gt;&lt;height val=&quot;16&quot;/&gt;&lt;hasText val=&quot;1&quot;/&gt;&lt;paraId val=&quot;1&quot;/&gt;&lt;/Image&gt;&lt;Image&gt;&lt;filename val=&quot;C:\Users\JEFFKE~1\AppData\Local\Temp\PR\data\asimages\{8D41780D-4AFE-40EB-A13D-84371FA637C6}_1.png_crop.png&quot;/&gt;&lt;left val=&quot;30&quot;/&gt;&lt;top val=&quot;95&quot;/&gt;&lt;width val=&quot;410&quot;/&gt;&lt;height val=&quot;16&quot;/&gt;&lt;hasText val=&quot;1&quot;/&gt;&lt;paraId val=&quot;2&quot;/&gt;&lt;/Image&gt;&lt;Image&gt;&lt;filename val=&quot;C:\Users\JEFFKE~1\AppData\Local\Temp\PR\data\asimages\{84474C3D-875A-4A1D-85E9-255C657B90C8}_1.png_crop.png&quot;/&gt;&lt;left val=&quot;30&quot;/&gt;&lt;top val=&quot;125&quot;/&gt;&lt;width val=&quot;302&quot;/&gt;&lt;height val=&quot;16&quot;/&gt;&lt;hasText val=&quot;1&quot;/&gt;&lt;paraId val=&quot;3&quot;/&gt;&lt;/Image&gt;&lt;Image&gt;&lt;filename val=&quot;C:\Users\JEFFKE~1\AppData\Local\Temp\PR\data\asimages\{AF834EF5-F86F-4D2C-9FCD-07311F620C00}_1.png_crop.png&quot;/&gt;&lt;left val=&quot;30&quot;/&gt;&lt;top val=&quot;155&quot;/&gt;&lt;width val=&quot;582&quot;/&gt;&lt;height val=&quot;34&quot;/&gt;&lt;hasText val=&quot;1&quot;/&gt;&lt;paraId val=&quot;4&quot;/&gt;&lt;/Image&gt;&lt;Image&gt;&lt;filename val=&quot;C:\Users\JEFFKE~1\AppData\Local\Temp\PR\data\asimages\{AA04AFBF-2A19-4A76-938D-AEB923346934}_1.png_crop.png&quot;/&gt;&lt;left val=&quot;30&quot;/&gt;&lt;top val=&quot;204&quot;/&gt;&lt;width val=&quot;646&quot;/&gt;&lt;height val=&quot;31&quot;/&gt;&lt;hasText val=&quot;1&quot;/&gt;&lt;paraId val=&quot;5&quot;/&gt;&lt;/Image&gt;&lt;Image&gt;&lt;filename val=&quot;C:\Users\JEFFKE~1\AppData\Local\Temp\PR\data\asimages\{E5FE34F4-5CFC-4DC2-9D79-293E6F200DD8}_1.png_crop.png&quot;/&gt;&lt;left val=&quot;30&quot;/&gt;&lt;top val=&quot;252&quot;/&gt;&lt;width val=&quot;407&quot;/&gt;&lt;height val=&quot;16&quot;/&gt;&lt;hasText val=&quot;1&quot;/&gt;&lt;paraId val=&quot;6&quot;/&gt;&lt;/Image&gt;&lt;Image&gt;&lt;filename val=&quot;C:\Users\JEFFKE~1\AppData\Local\Temp\PR\data\asimages\{3C7B1824-ED82-4F90-8D49-D88BD2CE54E6}_1.png_crop.png&quot;/&gt;&lt;left val=&quot;30&quot;/&gt;&lt;top val=&quot;282&quot;/&gt;&lt;width val=&quot;435&quot;/&gt;&lt;height val=&quot;16&quot;/&gt;&lt;hasText val=&quot;1&quot;/&gt;&lt;paraId val=&quot;7&quot;/&gt;&lt;/Image&gt;&lt;Image&gt;&lt;filename val=&quot;C:\Users\JEFFKE~1\AppData\Local\Temp\PR\data\asimages\{3808E1C3-671B-4B81-AEA0-4292EA27F87C}_1.png_crop.png&quot;/&gt;&lt;left val=&quot;30&quot;/&gt;&lt;top val=&quot;313&quot;/&gt;&lt;width val=&quot;484&quot;/&gt;&lt;height val=&quot;16&quot;/&gt;&lt;hasText val=&quot;1&quot;/&gt;&lt;paraId val=&quot;8&quot;/&gt;&lt;/Image&gt;&lt;Image&gt;&lt;filename val=&quot;C:\Users\JEFFKE~1\AppData\Local\Temp\PR\data\asimages\{CBA59EA5-D2A5-4EE0-AF50-CC1EEEBE989B}_1.png_crop.png&quot;/&gt;&lt;left val=&quot;30&quot;/&gt;&lt;top val=&quot;343&quot;/&gt;&lt;width val=&quot;536&quot;/&gt;&lt;height val=&quot;16&quot;/&gt;&lt;hasText val=&quot;1&quot;/&gt;&lt;paraId val=&quot;9&quot;/&gt;&lt;/Image&gt;&lt;/TextEffect&gt;"/>
</p:tagLst>
</file>

<file path=ppt/tags/tag91.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8_Jan31_2014.wav"/>
  <p:tag name="PPSNARRATION" val="8,1137110602,D:\Archive\F Drive\AHRQ TS E-Learning\Module 5\TS_2016_Module_5_v7.0_pptx\Media.ppcx"/>
  <p:tag name="HTML_SHAPEINFO" val="&lt;SlideThumbPath val=&quot;Slide8.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36D49C65-087A-4749-BBBD-5F26E8668E5F}_8.png&quot;/&gt;&lt;left val=&quot;66&quot;/&gt;&lt;top val=&quot;-2&quot;/&gt;&lt;width val=&quot;644&quot;/&gt;&lt;height val=&quot;68&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1&quot;/&gt;&lt;lineCharCount val=&quot;27&quot;/&gt;&lt;lineCharCount val=&quot;39&quot;/&gt;&lt;lineCharCount val=&quot;22&quot;/&gt;&lt;lineCharCount val=&quot;41&quot;/&gt;&lt;lineCharCount val=&quot;17&quot;/&gt;&lt;lineCharCount val=&quot;44&quot;/&gt;&lt;lineCharCount val=&quot;39&quot;/&gt;&lt;lineCharCount val=&quot;43&quot;/&gt;&lt;lineCharCount val=&quot;14&quot;/&gt;&lt;/TableIndex&gt;&lt;/ShapeTextInfo&gt;"/>
  <p:tag name="HTML_SHAPEINFO" val="&lt;TextEffect&gt;&lt;Image&gt;&lt;filename val=&quot;C:\Users\JEFFKE~1\AppData\Local\Temp\PR\data\asimages\{6F3CD1E5-C8F1-4B62-A41B-1FB4074EF3A9}_1.png_crop.png&quot;/&gt;&lt;left val=&quot;22&quot;/&gt;&lt;top val=&quot;68&quot;/&gt;&lt;width val=&quot;315&quot;/&gt;&lt;height val=&quot;38&quot;/&gt;&lt;hasText val=&quot;1&quot;/&gt;&lt;paraId val=&quot;1&quot;/&gt;&lt;/Image&gt;&lt;Image&gt;&lt;filename val=&quot;C:\Users\JEFFKE~1\AppData\Local\Temp\PR\data\asimages\{077230BF-EB91-4CF4-A04C-0DC47C66ACB9}_1.png_crop.png&quot;/&gt;&lt;left val=&quot;22&quot;/&gt;&lt;top val=&quot;129&quot;/&gt;&lt;width val=&quot;303&quot;/&gt;&lt;height val=&quot;38&quot;/&gt;&lt;hasText val=&quot;1&quot;/&gt;&lt;paraId val=&quot;2&quot;/&gt;&lt;/Image&gt;&lt;Image&gt;&lt;filename val=&quot;C:\Users\JEFFKE~1\AppData\Local\Temp\PR\data\asimages\{6366FDB3-80EE-4ED5-B841-2E25D12C150B}_1.png_crop.png&quot;/&gt;&lt;left val=&quot;21&quot;/&gt;&lt;top val=&quot;189&quot;/&gt;&lt;width val=&quot;330&quot;/&gt;&lt;height val=&quot;38&quot;/&gt;&lt;hasText val=&quot;1&quot;/&gt;&lt;paraId val=&quot;3&quot;/&gt;&lt;/Image&gt;&lt;Image&gt;&lt;filename val=&quot;C:\Users\JEFFKE~1\AppData\Local\Temp\PR\data\asimages\{D5036F0A-8205-4AC7-B793-ECFFCA4D6CD3}_1.png_crop.png&quot;/&gt;&lt;left val=&quot;21&quot;/&gt;&lt;top val=&quot;249&quot;/&gt;&lt;width val=&quot;344&quot;/&gt;&lt;height val=&quot;41&quot;/&gt;&lt;hasText val=&quot;1&quot;/&gt;&lt;paraId val=&quot;4&quot;/&gt;&lt;/Image&gt;&lt;Image&gt;&lt;filename val=&quot;C:\Users\JEFFKE~1\AppData\Local\Temp\PR\data\asimages\{B13EC7C6-BED5-4E9D-8586-0697A320AAF9}_1.png_crop.png&quot;/&gt;&lt;left val=&quot;21&quot;/&gt;&lt;top val=&quot;309&quot;/&gt;&lt;width val=&quot;341&quot;/&gt;&lt;height val=&quot;41&quot;/&gt;&lt;hasText val=&quot;1&quot;/&gt;&lt;paraId val=&quot;5&quot;/&gt;&lt;/Image&gt;&lt;/TextEffect&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8E7B3C-45A5-4A4C-9862-38E40451177C}&quot;/&gt;&lt;isInvalidForFieldText val=&quot;0&quot;/&gt;&lt;Image&gt;&lt;filename val=&quot;C:\Users\JEFFKE~1\AppData\Local\Temp\PR\data\asimages\{DA8E7B3C-45A5-4A4C-9862-38E40451177C}_8.png&quot;/&gt;&lt;left val=&quot;391&quot;/&gt;&lt;top val=&quot;50&quot;/&gt;&lt;width val=&quot;296&quot;/&gt;&lt;height val=&quot;52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9_Jan31_2014.wav"/>
  <p:tag name="PPSNARRATION" val="9,1137110602,D:\Archive\F Drive\AHRQ TS E-Learning\Module 5\TS_2016_Module_5_v7.0_pptx\Media.ppcx"/>
  <p:tag name="HTML_SHAPEINFO" val="&lt;SlideThumbPath val=&quot;Slide9.PNG&quot;/&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EE65452C-0FB1-443E-8900-E1EE03903491}_9.png&quot;/&gt;&lt;left val=&quot;66&quot;/&gt;&lt;top val=&quot;-2&quot;/&gt;&lt;width val=&quot;644&quot;/&gt;&lt;height val=&quot;68&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1&quot;/&gt;&lt;lineCharCount val=&quot;44&quot;/&gt;&lt;lineCharCount val=&quot;12&quot;/&gt;&lt;lineCharCount val=&quot;39&quot;/&gt;&lt;lineCharCount val=&quot;40&quot;/&gt;&lt;/TableIndex&gt;&lt;/ShapeTextInfo&gt;"/>
  <p:tag name="HTML_SHAPEINFO" val="&lt;TextEffect&gt;&lt;Image&gt;&lt;filename val=&quot;C:\Users\JEFFKE~1\AppData\Local\Temp\PR\data\asimages\{1689078F-89F1-4CED-A839-61C067BD5BA8}_1.png_crop.png&quot;/&gt;&lt;left val=&quot;21&quot;/&gt;&lt;top val=&quot;68&quot;/&gt;&lt;width val=&quot;335&quot;/&gt;&lt;height val=&quot;62&quot;/&gt;&lt;hasText val=&quot;1&quot;/&gt;&lt;paraId val=&quot;1&quot;/&gt;&lt;/Image&gt;&lt;Image&gt;&lt;filename val=&quot;C:\Users\JEFFKE~1\AppData\Local\Temp\PR\data\asimages\{357EB175-8B88-4EFB-B6B9-94C487339FBF}_1.png_crop.png&quot;/&gt;&lt;left val=&quot;22&quot;/&gt;&lt;top val=&quot;153&quot;/&gt;&lt;width val=&quot;301&quot;/&gt;&lt;height val=&quot;38&quot;/&gt;&lt;hasText val=&quot;1&quot;/&gt;&lt;paraId val=&quot;2&quot;/&gt;&lt;/Image&gt;&lt;/TextEffect&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78F0F8-BD51-4E44-9710-356A10CCED95}&quot;/&gt;&lt;isInvalidForFieldText val=&quot;0&quot;/&gt;&lt;Image&gt;&lt;filename val=&quot;C:\Users\JEFFKE~1\AppData\Local\Temp\PR\data\asimages\{3378F0F8-BD51-4E44-9710-356A10CCED95}_9.png&quot;/&gt;&lt;left val=&quot;391&quot;/&gt;&lt;top val=&quot;50&quot;/&gt;&lt;width val=&quot;296&quot;/&gt;&lt;height val=&quot;52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PSNARRATIONPROPS" val="F:\AHRQ TS E-Learning\Module 5\Narrations\M5_BCraft_Slide 10_Jan31_2014.wav"/>
  <p:tag name="PPSNARRATION" val="10,1137110602,D:\Archive\F Drive\AHRQ TS E-Learning\Module 5\TS_2016_Module_5_v7.0_pptx\Media.ppcx"/>
  <p:tag name="HTML_SHAPEINFO" val="&lt;SlideThumbPath val=&quot;Slide10.PNG&quot;/&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9054</Words>
  <Application>Microsoft Office PowerPoint</Application>
  <PresentationFormat>On-screen Show (16:9)</PresentationFormat>
  <Paragraphs>490</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 New Roman</vt:lpstr>
      <vt:lpstr>Wingdings</vt:lpstr>
      <vt:lpstr>Office Theme</vt:lpstr>
      <vt:lpstr>Module 5: Situation Monitoring</vt:lpstr>
      <vt:lpstr>How This Online Course Works</vt:lpstr>
      <vt:lpstr>The Materials You Will Use</vt:lpstr>
      <vt:lpstr>Please Print the Instructor Guide</vt:lpstr>
      <vt:lpstr>Slide 2: Teamwork Exercise #2</vt:lpstr>
      <vt:lpstr>Watch an Example of Teamwork Exercise #2</vt:lpstr>
      <vt:lpstr>Slide 2: Debriefing Teamwork Exercise #2</vt:lpstr>
      <vt:lpstr>Slide 2: Facilitating the Exercise</vt:lpstr>
      <vt:lpstr>Slide 3: Objectives</vt:lpstr>
      <vt:lpstr>The TeamSTEPPS Framework</vt:lpstr>
      <vt:lpstr>Slide 4: Situation Monitoring</vt:lpstr>
      <vt:lpstr>A Continuous Process (Slide 5)</vt:lpstr>
      <vt:lpstr>The STEP Mnemonic (Slide 6)</vt:lpstr>
      <vt:lpstr>Status of the Patient</vt:lpstr>
      <vt:lpstr>Status of the Patient: Video Example</vt:lpstr>
      <vt:lpstr>Status of the Patient: Video Discussion</vt:lpstr>
      <vt:lpstr>Team Members</vt:lpstr>
      <vt:lpstr>Team Members: Video Example</vt:lpstr>
      <vt:lpstr>Team Members: Video Discussion</vt:lpstr>
      <vt:lpstr>I’M SAFE Checklist</vt:lpstr>
      <vt:lpstr>Slide 9: I’M SAFE Checklist</vt:lpstr>
      <vt:lpstr>Environment</vt:lpstr>
      <vt:lpstr>Progress Toward Goal</vt:lpstr>
      <vt:lpstr>Situation Monitoring Exercise</vt:lpstr>
      <vt:lpstr>Situation Monitoring Exercise: Discussion</vt:lpstr>
      <vt:lpstr>Situation Awareness is… </vt:lpstr>
      <vt:lpstr>Conditions That Undermine Situation Awareness</vt:lpstr>
      <vt:lpstr>A Shared Mental Model is…</vt:lpstr>
      <vt:lpstr>Sustaining Shared Mental Models (Slide 15)</vt:lpstr>
      <vt:lpstr>Shared Mental Model?</vt:lpstr>
      <vt:lpstr>How and When to Share?</vt:lpstr>
      <vt:lpstr>Shared Mental Model: Practical Exercise</vt:lpstr>
      <vt:lpstr>Shared Mental Model: Practical Exercise</vt:lpstr>
      <vt:lpstr>Shared Mental Model: Practical Exercise</vt:lpstr>
      <vt:lpstr>Slide 18: Practical Exercise</vt:lpstr>
      <vt:lpstr>What Do You See?</vt:lpstr>
      <vt:lpstr>What Do You See?</vt:lpstr>
      <vt:lpstr>How Shared Mental Models Help Teams</vt:lpstr>
      <vt:lpstr>Tools &amp; Strategies Summary</vt:lpstr>
      <vt:lpstr>Slide 22: Applying TeamSTEPPS Exercise</vt:lpstr>
      <vt:lpstr>Module 5 Summary</vt:lpstr>
      <vt:lpstr>Module 5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5: Situation Monitoring</dc:title>
  <dc:subject>TeamSTEPPS</dc:subject>
  <dc:creator/>
  <cp:lastModifiedBy/>
  <cp:revision>1</cp:revision>
  <dcterms:created xsi:type="dcterms:W3CDTF">2018-11-02T21:50:49Z</dcterms:created>
  <dcterms:modified xsi:type="dcterms:W3CDTF">2018-11-07T18:14:00Z</dcterms:modified>
  <cp:category>TeamSTEPPS</cp:category>
  <cp:contentStatus/>
</cp:coreProperties>
</file>