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heme/theme2.xml" ContentType="application/vnd.openxmlformats-officedocument.theme+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notesSlides/notesSlide1.xml" ContentType="application/vnd.openxmlformats-officedocument.presentationml.notesSlide+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notesSlides/notesSlide2.xml" ContentType="application/vnd.openxmlformats-officedocument.presentationml.notesSlide+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notesSlides/notesSlide3.xml" ContentType="application/vnd.openxmlformats-officedocument.presentationml.notesSlide+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notesSlides/notesSlide4.xml" ContentType="application/vnd.openxmlformats-officedocument.presentationml.notesSlide+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notesSlides/notesSlide5.xml" ContentType="application/vnd.openxmlformats-officedocument.presentationml.notesSlide+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notesSlides/notesSlide6.xml" ContentType="application/vnd.openxmlformats-officedocument.presentationml.notesSlide+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notesSlides/notesSlide7.xml" ContentType="application/vnd.openxmlformats-officedocument.presentationml.notesSlide+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notesSlides/notesSlide8.xml" ContentType="application/vnd.openxmlformats-officedocument.presentationml.notesSlide+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notesSlides/notesSlide9.xml" ContentType="application/vnd.openxmlformats-officedocument.presentationml.notesSlide+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notesSlides/notesSlide10.xml" ContentType="application/vnd.openxmlformats-officedocument.presentationml.notesSlide+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notesSlides/notesSlide11.xml" ContentType="application/vnd.openxmlformats-officedocument.presentationml.notesSlide+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notesSlides/notesSlide12.xml" ContentType="application/vnd.openxmlformats-officedocument.presentationml.notesSlide+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notesSlides/notesSlide13.xml" ContentType="application/vnd.openxmlformats-officedocument.presentationml.notesSlide+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notesSlides/notesSlide14.xml" ContentType="application/vnd.openxmlformats-officedocument.presentationml.notesSlide+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notesSlides/notesSlide15.xml" ContentType="application/vnd.openxmlformats-officedocument.presentationml.notesSlide+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notesSlides/notesSlide16.xml" ContentType="application/vnd.openxmlformats-officedocument.presentationml.notesSlide+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notesSlides/notesSlide17.xml" ContentType="application/vnd.openxmlformats-officedocument.presentationml.notesSlide+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notesSlides/notesSlide18.xml" ContentType="application/vnd.openxmlformats-officedocument.presentationml.notesSlide+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notesSlides/notesSlide19.xml" ContentType="application/vnd.openxmlformats-officedocument.presentationml.notesSlide+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notesSlides/notesSlide20.xml" ContentType="application/vnd.openxmlformats-officedocument.presentationml.notesSlide+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notesSlides/notesSlide21.xml" ContentType="application/vnd.openxmlformats-officedocument.presentationml.notesSlide+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notesSlides/notesSlide22.xml" ContentType="application/vnd.openxmlformats-officedocument.presentationml.notesSlide+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notesSlides/notesSlide23.xml" ContentType="application/vnd.openxmlformats-officedocument.presentationml.notesSlide+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notesSlides/notesSlide24.xml" ContentType="application/vnd.openxmlformats-officedocument.presentationml.notesSlide+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notesSlides/notesSlide25.xml" ContentType="application/vnd.openxmlformats-officedocument.presentationml.notesSlide+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notesSlides/notesSlide26.xml" ContentType="application/vnd.openxmlformats-officedocument.presentationml.notesSlide+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notesSlides/notesSlide27.xml" ContentType="application/vnd.openxmlformats-officedocument.presentationml.notesSlide+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notesSlides/notesSlide28.xml" ContentType="application/vnd.openxmlformats-officedocument.presentationml.notesSlide+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notesSlides/notesSlide29.xml" ContentType="application/vnd.openxmlformats-officedocument.presentationml.notesSlide+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notesSlides/notesSlide30.xml" ContentType="application/vnd.openxmlformats-officedocument.presentationml.notesSlide+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notesSlides/notesSlide31.xml" ContentType="application/vnd.openxmlformats-officedocument.presentationml.notesSlide+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notesSlides/notesSlide32.xml" ContentType="application/vnd.openxmlformats-officedocument.presentationml.notesSlide+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notesSlides/notesSlide33.xml" ContentType="application/vnd.openxmlformats-officedocument.presentationml.notesSlide+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notesSlides/notesSlide34.xml" ContentType="application/vnd.openxmlformats-officedocument.presentationml.notesSlide+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notesSlides/notesSlide35.xml" ContentType="application/vnd.openxmlformats-officedocument.presentationml.notesSlide+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notesSlides/notesSlide36.xml" ContentType="application/vnd.openxmlformats-officedocument.presentationml.notesSlide+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notesSlides/notesSlide37.xml" ContentType="application/vnd.openxmlformats-officedocument.presentationml.notesSlide+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notesSlides/notesSlide38.xml" ContentType="application/vnd.openxmlformats-officedocument.presentationml.notesSlide+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notesSlides/notesSlide39.xml" ContentType="application/vnd.openxmlformats-officedocument.presentationml.notesSlide+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notesSlides/notesSlide40.xml" ContentType="application/vnd.openxmlformats-officedocument.presentationml.notesSlide+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notesSlides/notesSlide41.xml" ContentType="application/vnd.openxmlformats-officedocument.presentationml.notesSlide+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notesSlides/notesSlide42.xml" ContentType="application/vnd.openxmlformats-officedocument.presentationml.notesSlide+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notesSlides/notesSlide43.xml" ContentType="application/vnd.openxmlformats-officedocument.presentationml.notesSlide+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notesSlides/notesSlide44.xml" ContentType="application/vnd.openxmlformats-officedocument.presentationml.notesSlide+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93455" r:id="rId1"/>
  </p:sldMasterIdLst>
  <p:notesMasterIdLst>
    <p:notesMasterId r:id="rId47"/>
  </p:notesMasterIdLst>
  <p:sldIdLst>
    <p:sldId id="256" r:id="rId2"/>
    <p:sldId id="262" r:id="rId3"/>
    <p:sldId id="263" r:id="rId4"/>
    <p:sldId id="264" r:id="rId5"/>
    <p:sldId id="269" r:id="rId6"/>
    <p:sldId id="270" r:id="rId7"/>
    <p:sldId id="271" r:id="rId8"/>
    <p:sldId id="304" r:id="rId9"/>
    <p:sldId id="305" r:id="rId10"/>
    <p:sldId id="306" r:id="rId11"/>
    <p:sldId id="308" r:id="rId12"/>
    <p:sldId id="309" r:id="rId13"/>
    <p:sldId id="311" r:id="rId14"/>
    <p:sldId id="310" r:id="rId15"/>
    <p:sldId id="312" r:id="rId16"/>
    <p:sldId id="313" r:id="rId17"/>
    <p:sldId id="314" r:id="rId18"/>
    <p:sldId id="307" r:id="rId19"/>
    <p:sldId id="316" r:id="rId20"/>
    <p:sldId id="317" r:id="rId21"/>
    <p:sldId id="318" r:id="rId22"/>
    <p:sldId id="319" r:id="rId23"/>
    <p:sldId id="320" r:id="rId24"/>
    <p:sldId id="321" r:id="rId25"/>
    <p:sldId id="322" r:id="rId26"/>
    <p:sldId id="323" r:id="rId27"/>
    <p:sldId id="324" r:id="rId28"/>
    <p:sldId id="325" r:id="rId29"/>
    <p:sldId id="326" r:id="rId30"/>
    <p:sldId id="327" r:id="rId31"/>
    <p:sldId id="329" r:id="rId32"/>
    <p:sldId id="330" r:id="rId33"/>
    <p:sldId id="331" r:id="rId34"/>
    <p:sldId id="332" r:id="rId35"/>
    <p:sldId id="333" r:id="rId36"/>
    <p:sldId id="335" r:id="rId37"/>
    <p:sldId id="334" r:id="rId38"/>
    <p:sldId id="337" r:id="rId39"/>
    <p:sldId id="338" r:id="rId40"/>
    <p:sldId id="340" r:id="rId41"/>
    <p:sldId id="341" r:id="rId42"/>
    <p:sldId id="336" r:id="rId43"/>
    <p:sldId id="297" r:id="rId44"/>
    <p:sldId id="298" r:id="rId45"/>
    <p:sldId id="299" r:id="rId46"/>
  </p:sldIdLst>
  <p:sldSz cx="9144000" cy="5143500" type="screen16x9"/>
  <p:notesSz cx="6858000" cy="9144000"/>
  <p:custDataLst>
    <p:tags r:id="rId48"/>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215968"/>
    <a:srgbClr val="31859C"/>
    <a:srgbClr val="E38144"/>
    <a:srgbClr val="BE571E"/>
    <a:srgbClr val="6090DC"/>
    <a:srgbClr val="4F7FD6"/>
    <a:srgbClr val="0D3157"/>
    <a:srgbClr val="0A183D"/>
    <a:srgbClr val="3B3B3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935" autoAdjust="0"/>
    <p:restoredTop sz="61894" autoAdjust="0"/>
  </p:normalViewPr>
  <p:slideViewPr>
    <p:cSldViewPr snapToGrid="0" snapToObjects="1">
      <p:cViewPr varScale="1">
        <p:scale>
          <a:sx n="89" d="100"/>
          <a:sy n="89" d="100"/>
        </p:scale>
        <p:origin x="870" y="90"/>
      </p:cViewPr>
      <p:guideLst>
        <p:guide orient="horz" pos="1620"/>
        <p:guide pos="2880"/>
      </p:guideLst>
    </p:cSldViewPr>
  </p:slideViewPr>
  <p:notesTextViewPr>
    <p:cViewPr>
      <p:scale>
        <a:sx n="100" d="100"/>
        <a:sy n="100" d="100"/>
      </p:scale>
      <p:origin x="0" y="0"/>
    </p:cViewPr>
  </p:notesTextViewPr>
  <p:sorterViewPr>
    <p:cViewPr>
      <p:scale>
        <a:sx n="149" d="100"/>
        <a:sy n="149"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gs" Target="tags/tag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6BB795-DE68-4583-ADFE-996C8C8412E9}" type="datetimeFigureOut">
              <a:rPr lang="en-US" smtClean="0"/>
              <a:t>11/2/2018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A94E17-EF1D-486E-B21E-4C184A5A89B4}" type="slidenum">
              <a:rPr lang="en-US" smtClean="0"/>
              <a:t>‹#›</a:t>
            </a:fld>
            <a:endParaRPr lang="en-US"/>
          </a:p>
        </p:txBody>
      </p:sp>
    </p:spTree>
    <p:extLst>
      <p:ext uri="{BB962C8B-B14F-4D97-AF65-F5344CB8AC3E}">
        <p14:creationId xmlns:p14="http://schemas.microsoft.com/office/powerpoint/2010/main" val="32299913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Welcome to module six of the TeamSTEPPS 2.0 Online Master Trainer Course, Mutual Support. This is Dr. Brigetta Craft, and I'll be guiding you through this module. </a:t>
            </a:r>
          </a:p>
          <a:p>
            <a:r>
              <a:rPr lang="en-US" dirty="0" smtClean="0"/>
              <a:t>What comes to mind when you hear the words mutual support? Do you think about helping each other, supporting one another, having your team member's back? Consider your answers as you select the Forward arrow in the lower right corner to begin this module. </a:t>
            </a:r>
          </a:p>
        </p:txBody>
      </p:sp>
      <p:sp>
        <p:nvSpPr>
          <p:cNvPr id="4" name="Slide Number Placeholder 3"/>
          <p:cNvSpPr>
            <a:spLocks noGrp="1"/>
          </p:cNvSpPr>
          <p:nvPr>
            <p:ph type="sldNum" sz="quarter" idx="10"/>
          </p:nvPr>
        </p:nvSpPr>
        <p:spPr/>
        <p:txBody>
          <a:bodyPr/>
          <a:lstStyle/>
          <a:p>
            <a:fld id="{3DA94E17-EF1D-486E-B21E-4C184A5A89B4}" type="slidenum">
              <a:rPr lang="en-US" smtClean="0"/>
              <a:t>1</a:t>
            </a:fld>
            <a:endParaRPr lang="en-US"/>
          </a:p>
        </p:txBody>
      </p:sp>
    </p:spTree>
    <p:extLst>
      <p:ext uri="{BB962C8B-B14F-4D97-AF65-F5344CB8AC3E}">
        <p14:creationId xmlns:p14="http://schemas.microsoft.com/office/powerpoint/2010/main" val="32367381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this module, we'll present three strategies that can be used to foster mutual support. Task assistance, feedback, and advocacy and assertion. Select the Forward button to hear our guest speaker, Julia Gannon, begin the discussion of task assistance. </a:t>
            </a:r>
            <a:endParaRPr lang="en-US" dirty="0"/>
          </a:p>
        </p:txBody>
      </p:sp>
      <p:sp>
        <p:nvSpPr>
          <p:cNvPr id="4" name="Slide Number Placeholder 3"/>
          <p:cNvSpPr>
            <a:spLocks noGrp="1"/>
          </p:cNvSpPr>
          <p:nvPr>
            <p:ph type="sldNum" sz="quarter" idx="10"/>
          </p:nvPr>
        </p:nvSpPr>
        <p:spPr/>
        <p:txBody>
          <a:bodyPr/>
          <a:lstStyle/>
          <a:p>
            <a:fld id="{3DA94E17-EF1D-486E-B21E-4C184A5A89B4}" type="slidenum">
              <a:rPr lang="en-US" smtClean="0"/>
              <a:t>10</a:t>
            </a:fld>
            <a:endParaRPr lang="en-US"/>
          </a:p>
        </p:txBody>
      </p:sp>
    </p:spTree>
    <p:extLst>
      <p:ext uri="{BB962C8B-B14F-4D97-AF65-F5344CB8AC3E}">
        <p14:creationId xmlns:p14="http://schemas.microsoft.com/office/powerpoint/2010/main" val="12202521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method of providing mutual support is through task assistance. This includes both asking for assistance when needed and offering assistance to team members when the opportunity arises. Task assistance is guided by situation monitoring. Because situation monitoring allows team members to effectively identify when they or other team members need assistance. </a:t>
            </a:r>
          </a:p>
          <a:p>
            <a:r>
              <a:rPr lang="en-US" dirty="0" smtClean="0"/>
              <a:t>When our inpatient pharmacy staff may have a lull in activity between rounds or task, they may offer to assist in the IV prep areas that may be busier at that time. They may ask to help in checking or distributing, or to do whatever is needed to assist the other group. </a:t>
            </a:r>
          </a:p>
          <a:p>
            <a:r>
              <a:rPr lang="en-US" dirty="0" smtClean="0"/>
              <a:t>Which is more difficult-- asking for help or offering help? And why is that? To a certain degree, some of us have been conditioned to avoid to ask for help. Because we fear that would suggest a lack of knowledge or confidence. Many people refuse to seek assistance when overwhelmed or unsure of a task. </a:t>
            </a:r>
          </a:p>
          <a:p>
            <a:r>
              <a:rPr lang="en-US" dirty="0" smtClean="0"/>
              <a:t>In support of patient safety, seeking task assistance is expected. In addition, when it is recognized that a team member needs assistance, offering help should be a cultural norm. Offering assistance should be verbally articulated so that each team member has a shared understanding of what will be done and by whom. Offering assistance may include helping team members to perform their task, correcting task performance when needed, shifting workload by distributing task to other team members, delaying or rerouting work to the overburdened member so the overburdened member can recover.</a:t>
            </a:r>
          </a:p>
          <a:p>
            <a:r>
              <a:rPr lang="en-US" dirty="0" smtClean="0"/>
              <a:t>An example would be when someone is overwhelmed, we can be stressed, and we can get distracted more easily. And we're prime to overlook errors or become easily fatigued by being overwhelmed. In pharmacy, this is a distraction. And this makes us more apt to make an error. So offering assistance to those who are overwhelmed should be our norm. </a:t>
            </a:r>
          </a:p>
          <a:p>
            <a:r>
              <a:rPr lang="en-US" dirty="0" smtClean="0"/>
              <a:t>People are vulnerable to make errors when they're under stress and are in high risk situations, and when they're fatigued. One of the most important concepts to remember with regard to task assistance is that the assistance could be actively given and offered whenever there's a concern for patient safety. </a:t>
            </a:r>
          </a:p>
        </p:txBody>
      </p:sp>
      <p:sp>
        <p:nvSpPr>
          <p:cNvPr id="4" name="Slide Number Placeholder 3"/>
          <p:cNvSpPr>
            <a:spLocks noGrp="1"/>
          </p:cNvSpPr>
          <p:nvPr>
            <p:ph type="sldNum" sz="quarter" idx="10"/>
          </p:nvPr>
        </p:nvSpPr>
        <p:spPr/>
        <p:txBody>
          <a:bodyPr/>
          <a:lstStyle/>
          <a:p>
            <a:fld id="{3DA94E17-EF1D-486E-B21E-4C184A5A89B4}" type="slidenum">
              <a:rPr lang="en-US" smtClean="0"/>
              <a:t>11</a:t>
            </a:fld>
            <a:endParaRPr lang="en-US"/>
          </a:p>
        </p:txBody>
      </p:sp>
    </p:spTree>
    <p:extLst>
      <p:ext uri="{BB962C8B-B14F-4D97-AF65-F5344CB8AC3E}">
        <p14:creationId xmlns:p14="http://schemas.microsoft.com/office/powerpoint/2010/main" val="20402181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Several factors influence task assistance. Type of situation. Some team members react differently to offer and requests for help during emergent versus routine situations. Effective teams place all offers and requests for assistance in the context of patient safety and progress towards team goals, regardless of the situation. </a:t>
            </a:r>
          </a:p>
          <a:p>
            <a:r>
              <a:rPr lang="en-US" dirty="0" smtClean="0"/>
              <a:t>Attitudes and beliefs. Some attitudes restrict team members from offering or requesting assistance. </a:t>
            </a:r>
          </a:p>
          <a:p>
            <a:r>
              <a:rPr lang="en-US" dirty="0" smtClean="0"/>
              <a:t>Style of communication. Personal style can have a significant influence on support actions taken by the team. A person's tone of voice or use of avoidance </a:t>
            </a:r>
          </a:p>
          <a:p>
            <a:r>
              <a:rPr lang="en-US" dirty="0" smtClean="0"/>
              <a:t>behaviors, such as being inaccessible or elusive, may inhibit others from asking for help. </a:t>
            </a:r>
          </a:p>
          <a:p>
            <a:r>
              <a:rPr lang="en-US" dirty="0" smtClean="0"/>
              <a:t>I worked with a pharmacist who was extremely meticulous and appeared standoffish to anyone who offered any assistance. In reality, this person was somewhat insecure, and this prohibited him from asking for help, feeling that this was a sign of weakness on his part. </a:t>
            </a:r>
          </a:p>
          <a:p>
            <a:r>
              <a:rPr lang="en-US" dirty="0" smtClean="0"/>
              <a:t>When he became more comfortable and trusting with our team and our team's open approach to assistance, we were able to break down those barriers and all work better together. Effective teams demonstrate a willingness to engage in support behaviors whenever there is a need, and they communicate the information necessary to achieve that objective.</a:t>
            </a:r>
          </a:p>
        </p:txBody>
      </p:sp>
      <p:sp>
        <p:nvSpPr>
          <p:cNvPr id="4" name="Slide Number Placeholder 3"/>
          <p:cNvSpPr>
            <a:spLocks noGrp="1"/>
          </p:cNvSpPr>
          <p:nvPr>
            <p:ph type="sldNum" sz="quarter" idx="10"/>
          </p:nvPr>
        </p:nvSpPr>
        <p:spPr/>
        <p:txBody>
          <a:bodyPr/>
          <a:lstStyle/>
          <a:p>
            <a:fld id="{3DA94E17-EF1D-486E-B21E-4C184A5A89B4}" type="slidenum">
              <a:rPr lang="en-US" smtClean="0"/>
              <a:t>12</a:t>
            </a:fld>
            <a:endParaRPr lang="en-US"/>
          </a:p>
        </p:txBody>
      </p:sp>
    </p:spTree>
    <p:extLst>
      <p:ext uri="{BB962C8B-B14F-4D97-AF65-F5344CB8AC3E}">
        <p14:creationId xmlns:p14="http://schemas.microsoft.com/office/powerpoint/2010/main" val="24915664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Task assistance completes an activity or solves a problem. In regard to task assistance, remember to communicate clear and specific availability of time and skills when offering assistance. For example, your team looks swamped today. I have 10 minutes before my next patient checks in. I can check in a few of your patients or drop those specimens off at the lab.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Foster a climate supportive of task assistance. Helping each other may have a domino effect. Use common courtesy when asking for help. I worked with a person who, when busy, would shout out, hey, I'm getting creamed. Can I have some help here? His tone and body language was not endearing, but we would provide task assistance, and we coached him to develop a more appropriate way to ask for help.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Close the loop on task communication. Ensure the task was completed correctly, and account for experience level when asking for help. This is one reason why it's important to know who is on your team, their roles and responsibilities, and their experience. You wouldn't want to ask a team member who's never started an IV before to start an IV on a patient who is a known difficult stick, right? </a:t>
            </a:r>
          </a:p>
        </p:txBody>
      </p:sp>
      <p:sp>
        <p:nvSpPr>
          <p:cNvPr id="4" name="Slide Number Placeholder 3"/>
          <p:cNvSpPr>
            <a:spLocks noGrp="1"/>
          </p:cNvSpPr>
          <p:nvPr>
            <p:ph type="sldNum" sz="quarter" idx="10"/>
          </p:nvPr>
        </p:nvSpPr>
        <p:spPr/>
        <p:txBody>
          <a:bodyPr/>
          <a:lstStyle/>
          <a:p>
            <a:fld id="{3DA94E17-EF1D-486E-B21E-4C184A5A89B4}" type="slidenum">
              <a:rPr lang="en-US" smtClean="0"/>
              <a:t>13</a:t>
            </a:fld>
            <a:endParaRPr lang="en-US"/>
          </a:p>
        </p:txBody>
      </p:sp>
    </p:spTree>
    <p:extLst>
      <p:ext uri="{BB962C8B-B14F-4D97-AF65-F5344CB8AC3E}">
        <p14:creationId xmlns:p14="http://schemas.microsoft.com/office/powerpoint/2010/main" val="2278577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look at an example of task assistance. </a:t>
            </a:r>
          </a:p>
          <a:p>
            <a:r>
              <a:rPr lang="en-US" dirty="0" smtClean="0"/>
              <a:t>Two members of the GI laboratory are assessing an elderly patient who has just had conscious sedation for a colonoscopy. The monitor shows SVT at a rate of 150 and a blood pressure of 76 over 48. </a:t>
            </a:r>
          </a:p>
          <a:p>
            <a:r>
              <a:rPr lang="en-US" dirty="0" smtClean="0"/>
              <a:t>The nurse calls out the vital signs while the physician continues to monitor the rhythm. A nurse passing by the room hears this call out. </a:t>
            </a:r>
          </a:p>
          <a:p>
            <a:r>
              <a:rPr lang="en-US" dirty="0" smtClean="0"/>
              <a:t>Take five minutes and consider how you would answer these two questions. How would you offer task assistance in this example? And how would you request task assistance in this example? </a:t>
            </a:r>
          </a:p>
          <a:p>
            <a:r>
              <a:rPr lang="en-US" dirty="0" smtClean="0"/>
              <a:t>As the nurse passing by the room, you might stop and ask the nurse or doctor if they needed help. Or if they would like you to call the rapid response team. As the nurse in the room, consider calling out to the nurse and asking for help, being specific as to what is needed and the urgency. </a:t>
            </a:r>
          </a:p>
          <a:p>
            <a:r>
              <a:rPr lang="en-US" dirty="0" smtClean="0"/>
              <a:t>Using slide six when you teach, you will review the same brief example of task assistance, and then lead a discussion of the same questions I just asked you. </a:t>
            </a:r>
          </a:p>
          <a:p>
            <a:r>
              <a:rPr lang="en-US" dirty="0" smtClean="0"/>
              <a:t>After participants have had an opportunity to respond, be sure to share your examples if they have not already been mentioned.</a:t>
            </a:r>
          </a:p>
        </p:txBody>
      </p:sp>
      <p:sp>
        <p:nvSpPr>
          <p:cNvPr id="4" name="Slide Number Placeholder 3"/>
          <p:cNvSpPr>
            <a:spLocks noGrp="1"/>
          </p:cNvSpPr>
          <p:nvPr>
            <p:ph type="sldNum" sz="quarter" idx="10"/>
          </p:nvPr>
        </p:nvSpPr>
        <p:spPr/>
        <p:txBody>
          <a:bodyPr/>
          <a:lstStyle/>
          <a:p>
            <a:fld id="{3DA94E17-EF1D-486E-B21E-4C184A5A89B4}" type="slidenum">
              <a:rPr lang="en-US" smtClean="0"/>
              <a:t>14</a:t>
            </a:fld>
            <a:endParaRPr lang="en-US"/>
          </a:p>
        </p:txBody>
      </p:sp>
    </p:spTree>
    <p:extLst>
      <p:ext uri="{BB962C8B-B14F-4D97-AF65-F5344CB8AC3E}">
        <p14:creationId xmlns:p14="http://schemas.microsoft.com/office/powerpoint/2010/main" val="22453075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Now let's consider the second mutual support strategy, feedback. What is feedback? Feedback is information provided for the purpose of improving team performance. It's the ability to communicate self-improvement information in a useful and respectful way, and is an important skill in the team improvement process. Feedback can be given by team members at any time</a:t>
            </a:r>
            <a:r>
              <a:rPr lang="en-US" smtClean="0"/>
              <a:t>. </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It is not limited to leadership roles or formal evaluation mechanisms. Effective feedback benefits a team in several ways, including fostering improvements in work performance, meeting the team and individual's needs for growth, promoting better working relationships, and helping the team set goals for ongoing improvement.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Take five minutes, and thinking about your experiences, can you describe a situation in which you had to give feedback to another team member? What was the situation? What was the result? An example of when I had provided feedback was when I worked closely with our pharmacy interns.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One of our interns had a pretty aggressive medication counseling technique that could scare any patient out of taking their medication, because the explanation of the potential side effects was just scary. Just positively scary for all involved. Shortly after viewing this technique, I took him aside and provided some guidance on how I counsel, and helped him counsel the next few patients that day.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result was very positive, and the intern learned from the experience and grew into a great pharmacist today. On a side note, regarding the patient that I viewed that had the original previous aggressive counseling, with the intern we returned to that patient to ensure the patient understood the medication directions, and we addressed any of his concerns from that day, all with a positive outcome.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When you teach after presenting slide seven, facilitate a discussion asking participants these same questions. Can you describe a situation in which you had to give feedback to another team member? What was the situation? What was the result? If participants are having difficulty thinking of an example, share your example to encourage discussion. </a:t>
            </a:r>
          </a:p>
        </p:txBody>
      </p:sp>
      <p:sp>
        <p:nvSpPr>
          <p:cNvPr id="4" name="Slide Number Placeholder 3"/>
          <p:cNvSpPr>
            <a:spLocks noGrp="1"/>
          </p:cNvSpPr>
          <p:nvPr>
            <p:ph type="sldNum" sz="quarter" idx="10"/>
          </p:nvPr>
        </p:nvSpPr>
        <p:spPr/>
        <p:txBody>
          <a:bodyPr/>
          <a:lstStyle/>
          <a:p>
            <a:fld id="{3DA94E17-EF1D-486E-B21E-4C184A5A89B4}" type="slidenum">
              <a:rPr lang="en-US" smtClean="0"/>
              <a:t>15</a:t>
            </a:fld>
            <a:endParaRPr lang="en-US"/>
          </a:p>
        </p:txBody>
      </p:sp>
    </p:spTree>
    <p:extLst>
      <p:ext uri="{BB962C8B-B14F-4D97-AF65-F5344CB8AC3E}">
        <p14:creationId xmlns:p14="http://schemas.microsoft.com/office/powerpoint/2010/main" val="41252380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Feedback can be provided by anyone on the team at any time. It can be either formal or informal and can be categorized as constructive or evaluative.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Formal feedback tends to be retrospective in nature, is typically scheduled in advance, takes place away from the clinical area, and has an evaluative quality. Examples include collaborative discussion, case conferences, and individual performance reviews.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Informal feedback, on the other hand, typically occurs in real time, on an ongoing basis, and focuses on knowledge and practical skill development. Examples of informal feedback include huddles or debriefs.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Take 5 minutes to think about a time when you provided or received formal feedback. How was the feedback helpful? And now think about a time you provided or received informal feedback. How was that helpful?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I’ve noticed that informal feedback is used frequently in various settings because there are real-time situations that need to be resolved with information sharing. Sometimes feedback can be as simple as complimenting a team member’s skills, the appropriate use of SBAR, or offering an alternative course of action that may yield a better outcome. Other feedback may require the involvement of multiple disciplines when resolving a patient safety issue, and this can be shared with the team as well.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Feedback is a method of providing rich and useful information to enhance teamwork processes and increase patient safety. Ultimately, the aim is to provide feedback that is effective. When you are teaching, facilitate a discussion with your learners by asking someone to share an example of when they provided or received formal or informal feedback and how that feedback was helpful. </a:t>
            </a:r>
          </a:p>
        </p:txBody>
      </p:sp>
      <p:sp>
        <p:nvSpPr>
          <p:cNvPr id="4" name="Slide Number Placeholder 3"/>
          <p:cNvSpPr>
            <a:spLocks noGrp="1"/>
          </p:cNvSpPr>
          <p:nvPr>
            <p:ph type="sldNum" sz="quarter" idx="10"/>
          </p:nvPr>
        </p:nvSpPr>
        <p:spPr/>
        <p:txBody>
          <a:bodyPr/>
          <a:lstStyle/>
          <a:p>
            <a:fld id="{3DA94E17-EF1D-486E-B21E-4C184A5A89B4}" type="slidenum">
              <a:rPr lang="en-US" smtClean="0"/>
              <a:t>16</a:t>
            </a:fld>
            <a:endParaRPr lang="en-US"/>
          </a:p>
        </p:txBody>
      </p:sp>
    </p:spTree>
    <p:extLst>
      <p:ext uri="{BB962C8B-B14F-4D97-AF65-F5344CB8AC3E}">
        <p14:creationId xmlns:p14="http://schemas.microsoft.com/office/powerpoint/2010/main" val="6656251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Feedback is the facet of team communication in which learning occurs. Rules of feedback include the following:</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It is timely. It is not acceptable to give delayed feedback. Feedback must be timely enough for an individual to be able to readily associate it with the behavior. If you wait too long, facts are forgotten and the feedback loses its punch. Feedback is most effective when the behavior being discussed is still fresh in the mind of the receiver. Delivering feedback several days or weeks after poor performance has occurred is too late for it to be effective. Waiting this long to provide the feedback also allows a person to continue doing something incorrectly, unknowingly, and that can cause harm to a patient or a staff member.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Feedback should be respectful. It should not be personal and it should not be about personality. It should be about behavior. Never attribute a team member's poor performance to internal factors, because such destructive feedback lowers self-efficacy and subsequent performance. When providing negative feedback, it should never be delivered to individuals in front of other team members because there’s the possibility that this approach will cause the individual receiving the feedback to feel humiliated.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It should be specific. Feedback should relate to a specific situation or task. Imagine that you are receiving feedback from a peer who tells you your surgical techniques or patient relationship skills need work. That statement is too general to use as a basis for improvement. The person receiving feedback will be better able to correct or modify their performance if specific actions are mentioned during the feedback.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Feedback should be directed. Goals should be set for improvement. This helps prevent the same problem from occurring in the future.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And feedback should be considerate. Be considerate of team members' feelings when delivering feedback and remember to praise good performance. A feedback message will seem less critical if you provide information on the positive aspects of the person's performance, as well as how the person may improve.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Generally, fairness and respect will cushion the effect of any negative feedback. Feedback is an important tool to reinforce positive behaviors. We all benefit from knowing that we've done a good job and that others have recognized our performance. However, for the feedback to be effective, it must be delivered properly. You must give thought to when and where to give feedback to an individual.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More information on leading a discussion on feedback can be found on Page 13 in the Instructor Guide for this module.</a:t>
            </a:r>
          </a:p>
        </p:txBody>
      </p:sp>
      <p:sp>
        <p:nvSpPr>
          <p:cNvPr id="4" name="Slide Number Placeholder 3"/>
          <p:cNvSpPr>
            <a:spLocks noGrp="1"/>
          </p:cNvSpPr>
          <p:nvPr>
            <p:ph type="sldNum" sz="quarter" idx="10"/>
          </p:nvPr>
        </p:nvSpPr>
        <p:spPr/>
        <p:txBody>
          <a:bodyPr/>
          <a:lstStyle/>
          <a:p>
            <a:fld id="{3DA94E17-EF1D-486E-B21E-4C184A5A89B4}" type="slidenum">
              <a:rPr lang="en-US" smtClean="0"/>
              <a:t>17</a:t>
            </a:fld>
            <a:endParaRPr lang="en-US"/>
          </a:p>
        </p:txBody>
      </p:sp>
    </p:spTree>
    <p:extLst>
      <p:ext uri="{BB962C8B-B14F-4D97-AF65-F5344CB8AC3E}">
        <p14:creationId xmlns:p14="http://schemas.microsoft.com/office/powerpoint/2010/main" val="11299036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view a video example of a doctor providing effective feedback. As you watch the video, keep in mind the guidelines for giving effective feedback. The video is available on the web for viewing. Selecting the image will open a new browser window so you can view the video. After viewing the video, please return to this browser window to continue the module. </a:t>
            </a:r>
            <a:endParaRPr lang="en-US" dirty="0"/>
          </a:p>
        </p:txBody>
      </p:sp>
      <p:sp>
        <p:nvSpPr>
          <p:cNvPr id="4" name="Slide Number Placeholder 3"/>
          <p:cNvSpPr>
            <a:spLocks noGrp="1"/>
          </p:cNvSpPr>
          <p:nvPr>
            <p:ph type="sldNum" sz="quarter" idx="10"/>
          </p:nvPr>
        </p:nvSpPr>
        <p:spPr/>
        <p:txBody>
          <a:bodyPr/>
          <a:lstStyle/>
          <a:p>
            <a:fld id="{3DA94E17-EF1D-486E-B21E-4C184A5A89B4}" type="slidenum">
              <a:rPr lang="en-US" smtClean="0"/>
              <a:t>18</a:t>
            </a:fld>
            <a:endParaRPr lang="en-US"/>
          </a:p>
        </p:txBody>
      </p:sp>
    </p:spTree>
    <p:extLst>
      <p:ext uri="{BB962C8B-B14F-4D97-AF65-F5344CB8AC3E}">
        <p14:creationId xmlns:p14="http://schemas.microsoft.com/office/powerpoint/2010/main" val="35571524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that you've seen the video, let's discuss it. What was effective in the feedback provided? </a:t>
            </a:r>
          </a:p>
          <a:p>
            <a:r>
              <a:rPr lang="en-US" dirty="0" smtClean="0"/>
              <a:t>You should have noted that the feedback appears to be timely, was respectful and related to behavior, was specific to the situation. It was directed, and it was considerate. </a:t>
            </a:r>
          </a:p>
          <a:p>
            <a:r>
              <a:rPr lang="en-US" dirty="0" smtClean="0"/>
              <a:t>Why would it be a good practice to share the experience with other team members? Because sharing the effective communication technique with others will promote continuous learning. </a:t>
            </a:r>
          </a:p>
          <a:p>
            <a:r>
              <a:rPr lang="en-US" dirty="0" smtClean="0"/>
              <a:t>As you are teaching to staff, after viewing the video ask participants the same questions I just asked you. If the observations we just discussed are not mentioned by your learners, be sure to add them to the discussion. </a:t>
            </a:r>
          </a:p>
        </p:txBody>
      </p:sp>
      <p:sp>
        <p:nvSpPr>
          <p:cNvPr id="4" name="Slide Number Placeholder 3"/>
          <p:cNvSpPr>
            <a:spLocks noGrp="1"/>
          </p:cNvSpPr>
          <p:nvPr>
            <p:ph type="sldNum" sz="quarter" idx="10"/>
          </p:nvPr>
        </p:nvSpPr>
        <p:spPr/>
        <p:txBody>
          <a:bodyPr/>
          <a:lstStyle/>
          <a:p>
            <a:fld id="{3DA94E17-EF1D-486E-B21E-4C184A5A89B4}" type="slidenum">
              <a:rPr lang="en-US" smtClean="0"/>
              <a:t>19</a:t>
            </a:fld>
            <a:endParaRPr lang="en-US"/>
          </a:p>
        </p:txBody>
      </p:sp>
    </p:spTree>
    <p:extLst>
      <p:ext uri="{BB962C8B-B14F-4D97-AF65-F5344CB8AC3E}">
        <p14:creationId xmlns:p14="http://schemas.microsoft.com/office/powerpoint/2010/main" val="26853132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online course will walk you through the TeamSTEPPS content just as you will present it when you train your colleagues and staff at your facility. It teaches you all the concepts that comprise the TeamSTEPPS initiative while also teaching you how to teach the TeamSTEPPS content to your colleagues. Use the navigation buttons on the lower right to work through the online modules. Select the forward arrow to move to the next slide. And select the back arrow to go back to the previous slide. </a:t>
            </a:r>
            <a:endParaRPr lang="en-US" dirty="0"/>
          </a:p>
        </p:txBody>
      </p:sp>
      <p:sp>
        <p:nvSpPr>
          <p:cNvPr id="4" name="Slide Number Placeholder 3"/>
          <p:cNvSpPr>
            <a:spLocks noGrp="1"/>
          </p:cNvSpPr>
          <p:nvPr>
            <p:ph type="sldNum" sz="quarter" idx="10"/>
          </p:nvPr>
        </p:nvSpPr>
        <p:spPr/>
        <p:txBody>
          <a:bodyPr/>
          <a:lstStyle/>
          <a:p>
            <a:fld id="{5EAC615A-F48D-40F0-8B71-F4E3DC5E4395}" type="slidenum">
              <a:rPr lang="en-US" smtClean="0"/>
              <a:t>2</a:t>
            </a:fld>
            <a:endParaRPr lang="en-US"/>
          </a:p>
        </p:txBody>
      </p:sp>
    </p:spTree>
    <p:extLst>
      <p:ext uri="{BB962C8B-B14F-4D97-AF65-F5344CB8AC3E}">
        <p14:creationId xmlns:p14="http://schemas.microsoft.com/office/powerpoint/2010/main" val="2828357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Think about providing effective feedback as you consider this scenario. </a:t>
            </a:r>
          </a:p>
          <a:p>
            <a:r>
              <a:rPr lang="en-US" dirty="0" smtClean="0"/>
              <a:t>An attending watches an intern start to place a chest tube in an obese patient in an incorrect location. Now take 10 minutes to think about and write down your answers describing how you would provide feedback as the attending in this situation. </a:t>
            </a:r>
          </a:p>
          <a:p>
            <a:r>
              <a:rPr lang="en-US" dirty="0" smtClean="0"/>
              <a:t>How would you provide effective feedback in this situation? How would you be timely, respectful,</a:t>
            </a:r>
            <a:r>
              <a:rPr lang="en-US" baseline="0" dirty="0" smtClean="0"/>
              <a:t> </a:t>
            </a:r>
            <a:r>
              <a:rPr lang="en-US" dirty="0" smtClean="0"/>
              <a:t>and related to behavior,</a:t>
            </a:r>
            <a:r>
              <a:rPr lang="en-US" baseline="0" dirty="0" smtClean="0"/>
              <a:t> </a:t>
            </a:r>
            <a:r>
              <a:rPr lang="en-US" dirty="0" smtClean="0"/>
              <a:t>specific, directed, and considerate? </a:t>
            </a:r>
          </a:p>
          <a:p>
            <a:r>
              <a:rPr lang="en-US" dirty="0" smtClean="0"/>
              <a:t>After you have written out your answers, select the Forward button to continue.</a:t>
            </a:r>
          </a:p>
        </p:txBody>
      </p:sp>
      <p:sp>
        <p:nvSpPr>
          <p:cNvPr id="4" name="Slide Number Placeholder 3"/>
          <p:cNvSpPr>
            <a:spLocks noGrp="1"/>
          </p:cNvSpPr>
          <p:nvPr>
            <p:ph type="sldNum" sz="quarter" idx="10"/>
          </p:nvPr>
        </p:nvSpPr>
        <p:spPr/>
        <p:txBody>
          <a:bodyPr/>
          <a:lstStyle/>
          <a:p>
            <a:fld id="{3DA94E17-EF1D-486E-B21E-4C184A5A89B4}" type="slidenum">
              <a:rPr lang="en-US" smtClean="0"/>
              <a:t>20</a:t>
            </a:fld>
            <a:endParaRPr lang="en-US"/>
          </a:p>
        </p:txBody>
      </p:sp>
    </p:spTree>
    <p:extLst>
      <p:ext uri="{BB962C8B-B14F-4D97-AF65-F5344CB8AC3E}">
        <p14:creationId xmlns:p14="http://schemas.microsoft.com/office/powerpoint/2010/main" val="17295951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did you decide to give feedback in this scenario? An example of an appropriate response would be for the attending to correct the placement of the planned incision by pulling the intern aside, showing the intern the landmarks to use, and demonstrating how the patient's position on the table is slightly distorting the anatomy. Let's analyze this response. </a:t>
            </a:r>
          </a:p>
          <a:p>
            <a:r>
              <a:rPr lang="en-US" dirty="0" smtClean="0"/>
              <a:t>Was it timely? Yes. It's immediate. Was it respectful and related to behavior? I'd say yes. The behavior is the focus, and criticism is not directed at the intelligence of the intern. Was it specific? Yes. It suggests specific considerations to be aware of in the future. Was it directed? Yes. It is directed in showing the intern how to evaluate future patients and to be sure the anatomy is not distorted. </a:t>
            </a:r>
          </a:p>
          <a:p>
            <a:r>
              <a:rPr lang="en-US" dirty="0" smtClean="0"/>
              <a:t>Was it considerate? Again, I'd say yes, it is considerate to show that this is an abnormal situation and one the intern had not yet been trained to consider. Also, pulling the intern aside and not embarrassing him in front of the patient was very appropriate. When you teach, ask learners to think about the aspects of providing effective feedback as they review the same scenario we just discussed. </a:t>
            </a:r>
          </a:p>
          <a:p>
            <a:r>
              <a:rPr lang="en-US" dirty="0" smtClean="0"/>
              <a:t>After learners have had a chance to review the scenario, ask them, how would you provide effective feedback? Give them time to plan how they would provide feedback in this example. After about 5 to 10 minutes, ask individuals to share how they would provide their feedback. After allowing a few individuals to share with the group, share the example of actions taken we just discussed. </a:t>
            </a:r>
          </a:p>
          <a:p>
            <a:r>
              <a:rPr lang="en-US" dirty="0" smtClean="0"/>
              <a:t>Be sure to analyze the responses of your learners for all the aspects of effective feedback. See page 15 in the instructor guide for more information on how to facilitate this exercise. </a:t>
            </a:r>
          </a:p>
        </p:txBody>
      </p:sp>
      <p:sp>
        <p:nvSpPr>
          <p:cNvPr id="4" name="Slide Number Placeholder 3"/>
          <p:cNvSpPr>
            <a:spLocks noGrp="1"/>
          </p:cNvSpPr>
          <p:nvPr>
            <p:ph type="sldNum" sz="quarter" idx="10"/>
          </p:nvPr>
        </p:nvSpPr>
        <p:spPr/>
        <p:txBody>
          <a:bodyPr/>
          <a:lstStyle/>
          <a:p>
            <a:fld id="{3DA94E17-EF1D-486E-B21E-4C184A5A89B4}" type="slidenum">
              <a:rPr lang="en-US" smtClean="0"/>
              <a:t>21</a:t>
            </a:fld>
            <a:endParaRPr lang="en-US"/>
          </a:p>
        </p:txBody>
      </p:sp>
    </p:spTree>
    <p:extLst>
      <p:ext uri="{BB962C8B-B14F-4D97-AF65-F5344CB8AC3E}">
        <p14:creationId xmlns:p14="http://schemas.microsoft.com/office/powerpoint/2010/main" val="4700861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third strategy used to facilitate mutual support is advocacy and assertion. These interventions are invoked when a team member's viewpoint does not coincide with that of the decision maker. In advocating for the patient and asserting a corrective action, the team member has an opportunity to correct errors or the loss of a situation awareness.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Failure to use advocacy and assertion has been frequently identified as a primary contributor to the clinical errors found in malpractice cases and sentinel events. You should advocate for the patient, even when your viewpoint is unpopular, is in opposition to another person's view, or questions authority. When advocating, assert your viewpoint in a firm and respectful manner. You should also be persistent and persuasive, providing evidence or data for your concerns. </a:t>
            </a:r>
          </a:p>
        </p:txBody>
      </p:sp>
      <p:sp>
        <p:nvSpPr>
          <p:cNvPr id="4" name="Slide Number Placeholder 3"/>
          <p:cNvSpPr>
            <a:spLocks noGrp="1"/>
          </p:cNvSpPr>
          <p:nvPr>
            <p:ph type="sldNum" sz="quarter" idx="10"/>
          </p:nvPr>
        </p:nvSpPr>
        <p:spPr/>
        <p:txBody>
          <a:bodyPr/>
          <a:lstStyle/>
          <a:p>
            <a:fld id="{3DA94E17-EF1D-486E-B21E-4C184A5A89B4}" type="slidenum">
              <a:rPr lang="en-US" smtClean="0"/>
              <a:t>22</a:t>
            </a:fld>
            <a:endParaRPr lang="en-US"/>
          </a:p>
        </p:txBody>
      </p:sp>
    </p:spTree>
    <p:extLst>
      <p:ext uri="{BB962C8B-B14F-4D97-AF65-F5344CB8AC3E}">
        <p14:creationId xmlns:p14="http://schemas.microsoft.com/office/powerpoint/2010/main" val="3523945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We will discuss three tools to empower team members to advocate for the patient and to be assertive when needed-- the Assertive Statement, the Two-Challenge Rule, and using CUS-- that's C-U-S-- words. Each of these tools provides a mechanism whereby team members are able to bring up ideas and concerns using language that is mutually understood by all team members. We will now go through each of these tools in more detail. </a:t>
            </a:r>
            <a:endParaRPr lang="en-US" dirty="0"/>
          </a:p>
        </p:txBody>
      </p:sp>
      <p:sp>
        <p:nvSpPr>
          <p:cNvPr id="4" name="Slide Number Placeholder 3"/>
          <p:cNvSpPr>
            <a:spLocks noGrp="1"/>
          </p:cNvSpPr>
          <p:nvPr>
            <p:ph type="sldNum" sz="quarter" idx="10"/>
          </p:nvPr>
        </p:nvSpPr>
        <p:spPr/>
        <p:txBody>
          <a:bodyPr/>
          <a:lstStyle/>
          <a:p>
            <a:fld id="{3DA94E17-EF1D-486E-B21E-4C184A5A89B4}" type="slidenum">
              <a:rPr lang="en-US" smtClean="0"/>
              <a:t>23</a:t>
            </a:fld>
            <a:endParaRPr lang="en-US"/>
          </a:p>
        </p:txBody>
      </p:sp>
    </p:spTree>
    <p:extLst>
      <p:ext uri="{BB962C8B-B14F-4D97-AF65-F5344CB8AC3E}">
        <p14:creationId xmlns:p14="http://schemas.microsoft.com/office/powerpoint/2010/main" val="6227766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assertive statement is one tool used to facilitate speaking up when there is a concern for patient safety. Hospital and medical team leadership must foster an atmosphere in which the participation of each medical team member can flourish. This is accomplished by maintaining an environment that is predictable but at the same time retaining the ability to respond to changing clinical situations. </a:t>
            </a:r>
          </a:p>
          <a:p>
            <a:r>
              <a:rPr lang="en-US" sz="1200" kern="1200" dirty="0" smtClean="0">
                <a:solidFill>
                  <a:schemeClr val="tx1"/>
                </a:solidFill>
                <a:effectLst/>
                <a:latin typeface="+mn-lt"/>
                <a:ea typeface="+mn-ea"/>
                <a:cs typeface="+mn-cs"/>
              </a:rPr>
              <a:t>Team members at all levels must always feel their input is valued. More important, their input should be expected, especially in situations that threaten patient safety. Team members must respect and support the authority of the team leader, while clearly asserting suggestions or communicating concerns. </a:t>
            </a:r>
          </a:p>
          <a:p>
            <a:r>
              <a:rPr lang="en-US" sz="1200" kern="1200" dirty="0" smtClean="0">
                <a:solidFill>
                  <a:schemeClr val="tx1"/>
                </a:solidFill>
                <a:effectLst/>
                <a:latin typeface="+mn-lt"/>
                <a:ea typeface="+mn-ea"/>
                <a:cs typeface="+mn-cs"/>
              </a:rPr>
              <a:t>When the situation dictates that the team member must be assertive and address concerns regarding patient care, the assertive statement is the action. It is a nonthreatening, respectful way to make sure the concern or critical information is addressed. It can easily be taught to patients and their family members in a structured way to communicate their concerns to the rest of the care team. </a:t>
            </a:r>
          </a:p>
          <a:p>
            <a:r>
              <a:rPr lang="en-US" sz="1200" kern="1200" dirty="0" smtClean="0">
                <a:solidFill>
                  <a:schemeClr val="tx1"/>
                </a:solidFill>
                <a:effectLst/>
                <a:latin typeface="+mn-lt"/>
                <a:ea typeface="+mn-ea"/>
                <a:cs typeface="+mn-cs"/>
              </a:rPr>
              <a:t>The assertive statement is one tool used to facilitate speaking up when there is concern for patient safety. Step one, open the discussion. Step two, state the concern. Step three, state the problem, real or perceived. Step four, offer a solution. Step five, obtain an agreement.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DA94E17-EF1D-486E-B21E-4C184A5A89B4}" type="slidenum">
              <a:rPr lang="en-US" smtClean="0"/>
              <a:t>24</a:t>
            </a:fld>
            <a:endParaRPr lang="en-US"/>
          </a:p>
        </p:txBody>
      </p:sp>
    </p:spTree>
    <p:extLst>
      <p:ext uri="{BB962C8B-B14F-4D97-AF65-F5344CB8AC3E}">
        <p14:creationId xmlns:p14="http://schemas.microsoft.com/office/powerpoint/2010/main" val="10494430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Here's an example of a situation in which you could use the Assertive Statement. </a:t>
            </a:r>
          </a:p>
          <a:p>
            <a:r>
              <a:rPr lang="en-US" dirty="0" smtClean="0"/>
              <a:t>Let's say you're in the endoscopy suite and a patient is undergoing a colonoscopy. The endoscopy nurse thinks she sees a possible lesion that may have been missed. </a:t>
            </a:r>
          </a:p>
          <a:p>
            <a:r>
              <a:rPr lang="en-US" dirty="0" smtClean="0"/>
              <a:t>What should the nurse say in this situation? Please take 10 minutes to write down exactly what you would say in this situation, and then select the Forward button to continue. </a:t>
            </a:r>
          </a:p>
        </p:txBody>
      </p:sp>
      <p:sp>
        <p:nvSpPr>
          <p:cNvPr id="4" name="Slide Number Placeholder 3"/>
          <p:cNvSpPr>
            <a:spLocks noGrp="1"/>
          </p:cNvSpPr>
          <p:nvPr>
            <p:ph type="sldNum" sz="quarter" idx="10"/>
          </p:nvPr>
        </p:nvSpPr>
        <p:spPr/>
        <p:txBody>
          <a:bodyPr/>
          <a:lstStyle/>
          <a:p>
            <a:fld id="{3DA94E17-EF1D-486E-B21E-4C184A5A89B4}" type="slidenum">
              <a:rPr lang="en-US" smtClean="0"/>
              <a:t>25</a:t>
            </a:fld>
            <a:endParaRPr lang="en-US"/>
          </a:p>
        </p:txBody>
      </p:sp>
    </p:spTree>
    <p:extLst>
      <p:ext uri="{BB962C8B-B14F-4D97-AF65-F5344CB8AC3E}">
        <p14:creationId xmlns:p14="http://schemas.microsoft.com/office/powerpoint/2010/main" val="19355007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 example of using the five steps to make your assertive statement might sound like this. Open the discussion. Say the person's name to whom the concern is addressed. Dr. Myers. Then state the concern. I thought I saw something abnormal looking in the cecum just as you started to withdraw the scope. </a:t>
            </a:r>
          </a:p>
          <a:p>
            <a:r>
              <a:rPr lang="en-US" dirty="0" smtClean="0"/>
              <a:t>State the problem, real or perceived. I can't be certain, but the mucosa looked abnormal. </a:t>
            </a:r>
          </a:p>
          <a:p>
            <a:r>
              <a:rPr lang="en-US" dirty="0" smtClean="0"/>
              <a:t>Offer a solution. Since you're so close, it would be easy to check the area. </a:t>
            </a:r>
          </a:p>
          <a:p>
            <a:r>
              <a:rPr lang="en-US" dirty="0" smtClean="0"/>
              <a:t>Obtain an agreement. Would you advance the scope back into the cecum and I'll point out the area I thought might be abnormal? </a:t>
            </a:r>
          </a:p>
          <a:p>
            <a:r>
              <a:rPr lang="en-US" dirty="0" smtClean="0"/>
              <a:t>Check your response to see how similar it was to the response I just provided. </a:t>
            </a:r>
          </a:p>
          <a:p>
            <a:r>
              <a:rPr lang="en-US" dirty="0" smtClean="0"/>
              <a:t>When you are teaching, after providing this scenario to the learners, ask them to consider what an assertive statement might be for this scenario. Then ask them, what should the nurse say in this situation? Ask a few learners to share their possible answers and be sure to share the example I shared with you. Refer to page 18 in this module's instructor guide for information on facilitating this discussion. </a:t>
            </a:r>
          </a:p>
        </p:txBody>
      </p:sp>
      <p:sp>
        <p:nvSpPr>
          <p:cNvPr id="4" name="Slide Number Placeholder 3"/>
          <p:cNvSpPr>
            <a:spLocks noGrp="1"/>
          </p:cNvSpPr>
          <p:nvPr>
            <p:ph type="sldNum" sz="quarter" idx="10"/>
          </p:nvPr>
        </p:nvSpPr>
        <p:spPr/>
        <p:txBody>
          <a:bodyPr/>
          <a:lstStyle/>
          <a:p>
            <a:fld id="{3DA94E17-EF1D-486E-B21E-4C184A5A89B4}" type="slidenum">
              <a:rPr lang="en-US" smtClean="0"/>
              <a:t>26</a:t>
            </a:fld>
            <a:endParaRPr lang="en-US"/>
          </a:p>
        </p:txBody>
      </p:sp>
    </p:spTree>
    <p:extLst>
      <p:ext uri="{BB962C8B-B14F-4D97-AF65-F5344CB8AC3E}">
        <p14:creationId xmlns:p14="http://schemas.microsoft.com/office/powerpoint/2010/main" val="69982428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two challenge rule is another tool used to facilitate team members’ speaking up. In the clinical environment, team members should challenge colleagues if they have requested clarification but the response or confirmation does not alleviate the concern regarding potential harm to the patient. </a:t>
            </a:r>
          </a:p>
          <a:p>
            <a:r>
              <a:rPr lang="en-US" dirty="0" smtClean="0"/>
              <a:t>The two-challenge rule is a way to help team members frame communications about thoughts and </a:t>
            </a:r>
            <a:r>
              <a:rPr lang="en-US" dirty="0" err="1" smtClean="0"/>
              <a:t>reasonings</a:t>
            </a:r>
            <a:r>
              <a:rPr lang="en-US" dirty="0" smtClean="0"/>
              <a:t> about plans and decisions related to the patient care. The goal is to create a teamwork culture where team members respectfully challenge one another when the plan is unclear or of concern. </a:t>
            </a:r>
          </a:p>
        </p:txBody>
      </p:sp>
      <p:sp>
        <p:nvSpPr>
          <p:cNvPr id="4" name="Slide Number Placeholder 3"/>
          <p:cNvSpPr>
            <a:spLocks noGrp="1"/>
          </p:cNvSpPr>
          <p:nvPr>
            <p:ph type="sldNum" sz="quarter" idx="10"/>
          </p:nvPr>
        </p:nvSpPr>
        <p:spPr/>
        <p:txBody>
          <a:bodyPr/>
          <a:lstStyle/>
          <a:p>
            <a:fld id="{3DA94E17-EF1D-486E-B21E-4C184A5A89B4}" type="slidenum">
              <a:rPr lang="en-US" smtClean="0"/>
              <a:t>27</a:t>
            </a:fld>
            <a:endParaRPr lang="en-US"/>
          </a:p>
        </p:txBody>
      </p:sp>
    </p:spTree>
    <p:extLst>
      <p:ext uri="{BB962C8B-B14F-4D97-AF65-F5344CB8AC3E}">
        <p14:creationId xmlns:p14="http://schemas.microsoft.com/office/powerpoint/2010/main" val="243242610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It's important to voice your concern by advocating and asserting your statement at least twice,</a:t>
            </a:r>
            <a:r>
              <a:rPr lang="en-US" baseline="0" dirty="0" smtClean="0"/>
              <a:t> i</a:t>
            </a:r>
            <a:r>
              <a:rPr lang="en-US" dirty="0" smtClean="0"/>
              <a:t>f the initial assertion is ignored, thus the name, the two challenge rule. These two attempts may come from the same person or two different team members. </a:t>
            </a:r>
          </a:p>
          <a:p>
            <a:r>
              <a:rPr lang="en-US" dirty="0" smtClean="0"/>
              <a:t>The first challenge should be in the form of a question. The second challenge should provide some support for your concern. Remember, this is about advocating for the patient. The two challenge rule insures that an express concern has been heard, understood, and acknowledged. </a:t>
            </a:r>
          </a:p>
          <a:p>
            <a:r>
              <a:rPr lang="en-US" dirty="0" smtClean="0"/>
              <a:t>There may be times when an initial assertion is ignored. If after two attempts the concern is still disregarded, but the member believes patient or staff safety is or may be severely compromised, the two challenge rule mandates taking a stronger course of action, or using a supervisor, or chain of command. This overcomes our natural tendency to believe the team leader must always know what he or she is doing, even when the actions depart from established guidelines. </a:t>
            </a:r>
          </a:p>
          <a:p>
            <a:r>
              <a:rPr lang="en-US" dirty="0" smtClean="0"/>
              <a:t>When invoking this rule and moving up the chain, it's essential to communicate to the entire medical team that additional input has been solicited. It's important to have an agreed upon approach of delivering the two challenge rule within your institution. And to obtain buy in from all involved. For example nurses, physicians, and administration. </a:t>
            </a:r>
          </a:p>
          <a:p>
            <a:r>
              <a:rPr lang="en-US" dirty="0" smtClean="0"/>
              <a:t>As with any of the tools and strategies discussed throughout the TeamSTEPPS training, having a standardized method of delivery is critical for effectiveness. The chosen approach must be made known to all team members. That is, everyone must be on the same page and speaking the same language. </a:t>
            </a:r>
          </a:p>
          <a:p>
            <a:r>
              <a:rPr lang="en-US" dirty="0" smtClean="0"/>
              <a:t>An example of the two challenge rule that I had is, really every time I call a provider almost, regarding a prescription or a dose issue, I always state the problem. Then I recommend the dosing schedule that it needs to be. So I may say to the doctor, hi, I've found that the prescription that you are prescribing for should be a once-a-day dosing, but you've prescribed it for twice-a-day. Did you intend twice-a-day? </a:t>
            </a:r>
          </a:p>
          <a:p>
            <a:r>
              <a:rPr lang="en-US" dirty="0" smtClean="0"/>
              <a:t>And usually the response is that they didn't intend twice-a-day. If they did intend it as twice-a-day, then I'd raise it again, and say, can you show me documentation? Is there a reference you could use that states beyond the once-a-day dosing? And if I don't receive an acceptable response, I continue to further question it and not release the medication until there's a consensus, or an understanding is met between us.</a:t>
            </a:r>
          </a:p>
        </p:txBody>
      </p:sp>
      <p:sp>
        <p:nvSpPr>
          <p:cNvPr id="4" name="Slide Number Placeholder 3"/>
          <p:cNvSpPr>
            <a:spLocks noGrp="1"/>
          </p:cNvSpPr>
          <p:nvPr>
            <p:ph type="sldNum" sz="quarter" idx="10"/>
          </p:nvPr>
        </p:nvSpPr>
        <p:spPr/>
        <p:txBody>
          <a:bodyPr/>
          <a:lstStyle/>
          <a:p>
            <a:fld id="{3DA94E17-EF1D-486E-B21E-4C184A5A89B4}" type="slidenum">
              <a:rPr lang="en-US" smtClean="0"/>
              <a:t>28</a:t>
            </a:fld>
            <a:endParaRPr lang="en-US"/>
          </a:p>
        </p:txBody>
      </p:sp>
    </p:spTree>
    <p:extLst>
      <p:ext uri="{BB962C8B-B14F-4D97-AF65-F5344CB8AC3E}">
        <p14:creationId xmlns:p14="http://schemas.microsoft.com/office/powerpoint/2010/main" val="305905739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If you are personally challenged by a team member, it is your responsibility to acknowledge the concerns instead of ignoring the person. Any team member should be empowered to stop the line if he or she senses or discovers an essential patient safety breach. This is an action that should never be taken lightly, but requires immediate cessation of the process to resolve the safety issue. </a:t>
            </a:r>
          </a:p>
          <a:p>
            <a:r>
              <a:rPr lang="en-US" sz="1200" kern="1200" dirty="0" smtClean="0">
                <a:solidFill>
                  <a:schemeClr val="tx1"/>
                </a:solidFill>
                <a:effectLst/>
                <a:latin typeface="+mn-lt"/>
                <a:ea typeface="+mn-ea"/>
                <a:cs typeface="+mn-cs"/>
              </a:rPr>
              <a:t>Let me provide an example of what a successful use of the two challenge rule might look like. It's late at night during a particularly hectic shift. A distressed young female having an allergic reaction arrives in the ED. She has developed a rash, and is beginning to wheeze. Dr. Andrew, who is new to the ED, orders Benadryl, 125 milligrams IV. </a:t>
            </a:r>
          </a:p>
          <a:p>
            <a:r>
              <a:rPr lang="en-US" sz="1200" kern="1200" dirty="0" smtClean="0">
                <a:solidFill>
                  <a:schemeClr val="tx1"/>
                </a:solidFill>
                <a:effectLst/>
                <a:latin typeface="+mn-lt"/>
                <a:ea typeface="+mn-ea"/>
                <a:cs typeface="+mn-cs"/>
              </a:rPr>
              <a:t>Clara, an experienced pharmacy technician, questions the drug dosage. Dr. Andrew repeats his order for Benadryl, 125 milligrams IV. Clara pursues her challenge a second time, stating, Dr. Andrew, that dose seems high. I've never dispensed more than 50 milligrams IV at a time. Yes, you're right. I was confusing the dose with that of </a:t>
            </a:r>
            <a:r>
              <a:rPr lang="en-US" sz="1200" kern="1200" dirty="0" err="1" smtClean="0">
                <a:solidFill>
                  <a:schemeClr val="tx1"/>
                </a:solidFill>
                <a:effectLst/>
                <a:latin typeface="+mn-lt"/>
                <a:ea typeface="+mn-ea"/>
                <a:cs typeface="+mn-cs"/>
              </a:rPr>
              <a:t>Solu</a:t>
            </a:r>
            <a:r>
              <a:rPr lang="en-US" sz="1200" kern="1200" dirty="0" smtClean="0">
                <a:solidFill>
                  <a:schemeClr val="tx1"/>
                </a:solidFill>
                <a:effectLst/>
                <a:latin typeface="+mn-lt"/>
                <a:ea typeface="+mn-ea"/>
                <a:cs typeface="+mn-cs"/>
              </a:rPr>
              <a:t>-Medrol, states Dr. Andrew. </a:t>
            </a:r>
          </a:p>
          <a:p>
            <a:r>
              <a:rPr lang="en-US" sz="1200" kern="1200" dirty="0" smtClean="0">
                <a:solidFill>
                  <a:schemeClr val="tx1"/>
                </a:solidFill>
                <a:effectLst/>
                <a:latin typeface="+mn-lt"/>
                <a:ea typeface="+mn-ea"/>
                <a:cs typeface="+mn-cs"/>
              </a:rPr>
              <a:t>Dr. Andrew changes his order, she repeats the correct order back to him, and the correct dose of Benadryl is administered. When you teach the course, you should ask your learners to share a situation in which they used or could have used the two challenge rule. If they are reluctant to speak up, share an example of your own, or you can share the example found on page 21 of the instructor's guide.</a:t>
            </a:r>
            <a:endParaRPr lang="en-US" dirty="0" smtClean="0"/>
          </a:p>
        </p:txBody>
      </p:sp>
      <p:sp>
        <p:nvSpPr>
          <p:cNvPr id="4" name="Slide Number Placeholder 3"/>
          <p:cNvSpPr>
            <a:spLocks noGrp="1"/>
          </p:cNvSpPr>
          <p:nvPr>
            <p:ph type="sldNum" sz="quarter" idx="10"/>
          </p:nvPr>
        </p:nvSpPr>
        <p:spPr/>
        <p:txBody>
          <a:bodyPr/>
          <a:lstStyle/>
          <a:p>
            <a:fld id="{3DA94E17-EF1D-486E-B21E-4C184A5A89B4}" type="slidenum">
              <a:rPr lang="en-US" smtClean="0"/>
              <a:t>29</a:t>
            </a:fld>
            <a:endParaRPr lang="en-US"/>
          </a:p>
        </p:txBody>
      </p:sp>
    </p:spTree>
    <p:extLst>
      <p:ext uri="{BB962C8B-B14F-4D97-AF65-F5344CB8AC3E}">
        <p14:creationId xmlns:p14="http://schemas.microsoft.com/office/powerpoint/2010/main" val="12256398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When you deliver the TeamSTEPPS training at your facility, you will use a variety of materials and resources provided on the AHRQ TeamSTEPPS website. We will discuss them more later in this module. Please select the link provided if you would like to review these materials on the TeamSTEPPS website. </a:t>
            </a:r>
            <a:endParaRPr lang="en-US" dirty="0"/>
          </a:p>
        </p:txBody>
      </p:sp>
      <p:sp>
        <p:nvSpPr>
          <p:cNvPr id="4" name="Slide Number Placeholder 3"/>
          <p:cNvSpPr>
            <a:spLocks noGrp="1"/>
          </p:cNvSpPr>
          <p:nvPr>
            <p:ph type="sldNum" sz="quarter" idx="10"/>
          </p:nvPr>
        </p:nvSpPr>
        <p:spPr/>
        <p:txBody>
          <a:bodyPr/>
          <a:lstStyle/>
          <a:p>
            <a:fld id="{5EAC615A-F48D-40F0-8B71-F4E3DC5E4395}" type="slidenum">
              <a:rPr lang="en-US" smtClean="0"/>
              <a:t>3</a:t>
            </a:fld>
            <a:endParaRPr lang="en-US"/>
          </a:p>
        </p:txBody>
      </p:sp>
    </p:spTree>
    <p:extLst>
      <p:ext uri="{BB962C8B-B14F-4D97-AF65-F5344CB8AC3E}">
        <p14:creationId xmlns:p14="http://schemas.microsoft.com/office/powerpoint/2010/main" val="73575758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Using the CUS technique provides another tool for advocacy, assertion, and mutual support. Signal words such as danger, warning, and caution are common in the medical arena. They catch the reader's attention. In verbal communication, CUS and other signal phrases have a similar effect. </a:t>
            </a:r>
          </a:p>
          <a:p>
            <a:r>
              <a:rPr lang="en-US" dirty="0" smtClean="0"/>
              <a:t>If all team members have a shared mental model and are on the same page, when these words are spoken, all team members will clearly understand the issue and its magnitude. To use CUS, first state your concern, then state why you're uncomfortable. If the conflict is not resolved, state that there is a safety issue. Discuss in what way the concern is related to safety. </a:t>
            </a:r>
          </a:p>
          <a:p>
            <a:r>
              <a:rPr lang="en-US" dirty="0" smtClean="0"/>
              <a:t>If the safety issue is not acknowledged, a supervisor should be notified. If your organization is concerned, patients may be alarmed hearing staff say to each other, I am concerned, or I am uncomfortable, or this is a safety issue,</a:t>
            </a:r>
            <a:r>
              <a:rPr lang="en-US" baseline="0" dirty="0" smtClean="0"/>
              <a:t> t</a:t>
            </a:r>
            <a:r>
              <a:rPr lang="en-US" dirty="0" smtClean="0"/>
              <a:t>here are a few other phrases you can use in this situation as well, such as, I would like some clarity about, or would you like some assistance? </a:t>
            </a:r>
          </a:p>
        </p:txBody>
      </p:sp>
      <p:sp>
        <p:nvSpPr>
          <p:cNvPr id="4" name="Slide Number Placeholder 3"/>
          <p:cNvSpPr>
            <a:spLocks noGrp="1"/>
          </p:cNvSpPr>
          <p:nvPr>
            <p:ph type="sldNum" sz="quarter" idx="10"/>
          </p:nvPr>
        </p:nvSpPr>
        <p:spPr/>
        <p:txBody>
          <a:bodyPr/>
          <a:lstStyle/>
          <a:p>
            <a:fld id="{3DA94E17-EF1D-486E-B21E-4C184A5A89B4}" type="slidenum">
              <a:rPr lang="en-US" smtClean="0"/>
              <a:t>30</a:t>
            </a:fld>
            <a:endParaRPr lang="en-US"/>
          </a:p>
        </p:txBody>
      </p:sp>
    </p:spTree>
    <p:extLst>
      <p:ext uri="{BB962C8B-B14F-4D97-AF65-F5344CB8AC3E}">
        <p14:creationId xmlns:p14="http://schemas.microsoft.com/office/powerpoint/2010/main" val="42030348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view a video example of the CUS technique in action. The video is available on the web for viewing. Selecting the image will open a new browser window so you can view the video. After viewing the video, please return to this browser window to continue this module. </a:t>
            </a:r>
            <a:endParaRPr lang="en-US" dirty="0"/>
          </a:p>
        </p:txBody>
      </p:sp>
      <p:sp>
        <p:nvSpPr>
          <p:cNvPr id="4" name="Slide Number Placeholder 3"/>
          <p:cNvSpPr>
            <a:spLocks noGrp="1"/>
          </p:cNvSpPr>
          <p:nvPr>
            <p:ph type="sldNum" sz="quarter" idx="10"/>
          </p:nvPr>
        </p:nvSpPr>
        <p:spPr/>
        <p:txBody>
          <a:bodyPr/>
          <a:lstStyle/>
          <a:p>
            <a:fld id="{3DA94E17-EF1D-486E-B21E-4C184A5A89B4}" type="slidenum">
              <a:rPr lang="en-US" smtClean="0"/>
              <a:t>31</a:t>
            </a:fld>
            <a:endParaRPr lang="en-US"/>
          </a:p>
        </p:txBody>
      </p:sp>
    </p:spTree>
    <p:extLst>
      <p:ext uri="{BB962C8B-B14F-4D97-AF65-F5344CB8AC3E}">
        <p14:creationId xmlns:p14="http://schemas.microsoft.com/office/powerpoint/2010/main" val="11100325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that you've seen the video, let's discuss it. </a:t>
            </a:r>
          </a:p>
          <a:p>
            <a:r>
              <a:rPr lang="en-US" dirty="0" smtClean="0"/>
              <a:t>How was the challenge presented to the doctor? Did you hear her state her concern and that she was uncomfortable with the potential safety issue? </a:t>
            </a:r>
          </a:p>
          <a:p>
            <a:r>
              <a:rPr lang="en-US" dirty="0" smtClean="0"/>
              <a:t>She got the doctor's attention by beginning the challenge in the form of a statement. I am concerned. And then followed up with additional patient vitals. </a:t>
            </a:r>
          </a:p>
          <a:p>
            <a:r>
              <a:rPr lang="en-US" dirty="0" smtClean="0"/>
              <a:t>The nurse was uncomfortable with the late decelerations. She became concerned and uncomfortable that the patient's safety may be at risk. </a:t>
            </a:r>
          </a:p>
          <a:p>
            <a:r>
              <a:rPr lang="en-US" dirty="0" smtClean="0"/>
              <a:t>When you're teaching this portion of the module, after the class has viewed the video ask them this question. How was the challenge presented? </a:t>
            </a:r>
          </a:p>
          <a:p>
            <a:r>
              <a:rPr lang="en-US" dirty="0" smtClean="0"/>
              <a:t>Be sure to include the answers I just provided if not already covered during the discussion. Refer to page 22 in the instructor guide for additional information in facilitating discussion of this video. </a:t>
            </a:r>
          </a:p>
        </p:txBody>
      </p:sp>
      <p:sp>
        <p:nvSpPr>
          <p:cNvPr id="4" name="Slide Number Placeholder 3"/>
          <p:cNvSpPr>
            <a:spLocks noGrp="1"/>
          </p:cNvSpPr>
          <p:nvPr>
            <p:ph type="sldNum" sz="quarter" idx="10"/>
          </p:nvPr>
        </p:nvSpPr>
        <p:spPr/>
        <p:txBody>
          <a:bodyPr/>
          <a:lstStyle/>
          <a:p>
            <a:fld id="{3DA94E17-EF1D-486E-B21E-4C184A5A89B4}" type="slidenum">
              <a:rPr lang="en-US" smtClean="0"/>
              <a:t>32</a:t>
            </a:fld>
            <a:endParaRPr lang="en-US"/>
          </a:p>
        </p:txBody>
      </p:sp>
    </p:spTree>
    <p:extLst>
      <p:ext uri="{BB962C8B-B14F-4D97-AF65-F5344CB8AC3E}">
        <p14:creationId xmlns:p14="http://schemas.microsoft.com/office/powerpoint/2010/main" val="233509865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review our advocacy and assertion strategies, let's analyze this scenario. A medical floor nurse is assigned to a patient following a myocardial infarction. The attending physician provides the final treatment, reviews the clinical situation, and determines that the patient is well enough to be discharged. Before the patient is discharged, the nurse checks the patient's vitals one last time. The nurse finds it unusual that the blood pressure and heart rate are substantially elevated. </a:t>
            </a:r>
          </a:p>
          <a:p>
            <a:r>
              <a:rPr lang="en-US" dirty="0" smtClean="0"/>
              <a:t>Please take 10 minutes to write out what you would do and exactly what you would say to address the problem. When you are finished, select the Forward button to continue. </a:t>
            </a:r>
          </a:p>
        </p:txBody>
      </p:sp>
      <p:sp>
        <p:nvSpPr>
          <p:cNvPr id="4" name="Slide Number Placeholder 3"/>
          <p:cNvSpPr>
            <a:spLocks noGrp="1"/>
          </p:cNvSpPr>
          <p:nvPr>
            <p:ph type="sldNum" sz="quarter" idx="10"/>
          </p:nvPr>
        </p:nvSpPr>
        <p:spPr/>
        <p:txBody>
          <a:bodyPr/>
          <a:lstStyle/>
          <a:p>
            <a:fld id="{3DA94E17-EF1D-486E-B21E-4C184A5A89B4}" type="slidenum">
              <a:rPr lang="en-US" smtClean="0"/>
              <a:t>33</a:t>
            </a:fld>
            <a:endParaRPr lang="en-US"/>
          </a:p>
        </p:txBody>
      </p:sp>
    </p:spTree>
    <p:extLst>
      <p:ext uri="{BB962C8B-B14F-4D97-AF65-F5344CB8AC3E}">
        <p14:creationId xmlns:p14="http://schemas.microsoft.com/office/powerpoint/2010/main" val="370039973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what was your response? If you were in this situation, what would you do to address the problem? How might you raise the issue to the physician? What TeamSTEPPS tools could you use to help? Did you think about using the assertive statement, the two-challenge rule, or CUS? </a:t>
            </a:r>
          </a:p>
          <a:p>
            <a:r>
              <a:rPr lang="en-US" dirty="0" smtClean="0"/>
              <a:t>Advocating for the patient, and asserting your viewpoint, are both important aspects of engaging in mutual support. However, even when used correctly, the techniques and tools presented may still lead to conflict. Conflict resolution is a skill team members need to develop and cultivate in order to overcome challenges that may arise. </a:t>
            </a:r>
          </a:p>
        </p:txBody>
      </p:sp>
      <p:sp>
        <p:nvSpPr>
          <p:cNvPr id="4" name="Slide Number Placeholder 3"/>
          <p:cNvSpPr>
            <a:spLocks noGrp="1"/>
          </p:cNvSpPr>
          <p:nvPr>
            <p:ph type="sldNum" sz="quarter" idx="10"/>
          </p:nvPr>
        </p:nvSpPr>
        <p:spPr/>
        <p:txBody>
          <a:bodyPr/>
          <a:lstStyle/>
          <a:p>
            <a:fld id="{3DA94E17-EF1D-486E-B21E-4C184A5A89B4}" type="slidenum">
              <a:rPr lang="en-US" smtClean="0"/>
              <a:t>34</a:t>
            </a:fld>
            <a:endParaRPr lang="en-US"/>
          </a:p>
        </p:txBody>
      </p:sp>
    </p:spTree>
    <p:extLst>
      <p:ext uri="{BB962C8B-B14F-4D97-AF65-F5344CB8AC3E}">
        <p14:creationId xmlns:p14="http://schemas.microsoft.com/office/powerpoint/2010/main" val="149110283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Because conflict can occur in teams, it is important to know how to handle such situations when they occur. We will be addressing two types of conflict, informational and interpersonal. </a:t>
            </a:r>
          </a:p>
          <a:p>
            <a:r>
              <a:rPr lang="en-US" dirty="0" smtClean="0"/>
              <a:t>Informational conflict involves differing views, ideas, or opinions related to information. This is task related and could involve disagreement about the best method to proceed with a plan of care. </a:t>
            </a:r>
          </a:p>
          <a:p>
            <a:r>
              <a:rPr lang="en-US" dirty="0" smtClean="0"/>
              <a:t>Interpersonal conflict stems from interpersonal compatibility and is not usually task related. This type of conflict tends to revolve around the team members themselves, not the actions or the information. Tension, annoyance, animosity are common, and interactions can become very argumentative. Attempts should be made to resolve both types of conflict before they interfere with work or undermine quality and patient safety. </a:t>
            </a:r>
          </a:p>
          <a:p>
            <a:r>
              <a:rPr lang="en-US" dirty="0" smtClean="0"/>
              <a:t>Informational conflicts left unresolved may evolve into interpersonal conflicts in the long run and severely weaken the teamwork. When you teach this course, ask your learners to share examples of an informational or interpersonal conflict they've encountered and how it was resolved. One of the strongest personal examples of informational conflicts I experienced was when I worked in an environment that lacked updated SOPs or Standard Operating Procedures. </a:t>
            </a:r>
          </a:p>
          <a:p>
            <a:r>
              <a:rPr lang="en-US" dirty="0" smtClean="0"/>
              <a:t>When our group members needed direction, they had to come up with their own answers. This created a lack of continuity in our processes and it led to real problems for our team. Luckily, we had leadership who recognized the problem before it became an individual or interpersonal problem between our members, and it improved by our group getting help and updating the procedures to be more workable for the team. </a:t>
            </a:r>
          </a:p>
        </p:txBody>
      </p:sp>
      <p:sp>
        <p:nvSpPr>
          <p:cNvPr id="4" name="Slide Number Placeholder 3"/>
          <p:cNvSpPr>
            <a:spLocks noGrp="1"/>
          </p:cNvSpPr>
          <p:nvPr>
            <p:ph type="sldNum" sz="quarter" idx="10"/>
          </p:nvPr>
        </p:nvSpPr>
        <p:spPr/>
        <p:txBody>
          <a:bodyPr/>
          <a:lstStyle/>
          <a:p>
            <a:fld id="{3DA94E17-EF1D-486E-B21E-4C184A5A89B4}" type="slidenum">
              <a:rPr lang="en-US" smtClean="0"/>
              <a:t>35</a:t>
            </a:fld>
            <a:endParaRPr lang="en-US"/>
          </a:p>
        </p:txBody>
      </p:sp>
    </p:spTree>
    <p:extLst>
      <p:ext uri="{BB962C8B-B14F-4D97-AF65-F5344CB8AC3E}">
        <p14:creationId xmlns:p14="http://schemas.microsoft.com/office/powerpoint/2010/main" val="237631043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Disruptive behavior among staff should be actively discouraged. Organization should develop guidelines for acceptable behaviors to assist staff in better identifying, reporting, and managing behaviors that cause disruption to patient safety. </a:t>
            </a:r>
          </a:p>
          <a:p>
            <a:r>
              <a:rPr lang="en-US" dirty="0" smtClean="0"/>
              <a:t>Types of disruptive behavior include condescending language or voice intonation, impatience with questioning, rolling of one's eyes in response to a comment or a question, reluctance or refusal to answer questions or telephone calls, strong verbal abuse or threatening body language, and physical abuse. </a:t>
            </a:r>
          </a:p>
          <a:p>
            <a:r>
              <a:rPr lang="en-US" dirty="0" smtClean="0"/>
              <a:t>Resources are available to help address disruptive behavior. For example, the Department of Defense Professional Conduct Toolkit. If you wish to know more about this topic, select the link provided to view the toolkit online. </a:t>
            </a:r>
          </a:p>
        </p:txBody>
      </p:sp>
      <p:sp>
        <p:nvSpPr>
          <p:cNvPr id="4" name="Slide Number Placeholder 3"/>
          <p:cNvSpPr>
            <a:spLocks noGrp="1"/>
          </p:cNvSpPr>
          <p:nvPr>
            <p:ph type="sldNum" sz="quarter" idx="10"/>
          </p:nvPr>
        </p:nvSpPr>
        <p:spPr/>
        <p:txBody>
          <a:bodyPr/>
          <a:lstStyle/>
          <a:p>
            <a:fld id="{3DA94E17-EF1D-486E-B21E-4C184A5A89B4}" type="slidenum">
              <a:rPr lang="en-US" smtClean="0"/>
              <a:t>36</a:t>
            </a:fld>
            <a:endParaRPr lang="en-US"/>
          </a:p>
        </p:txBody>
      </p:sp>
    </p:spTree>
    <p:extLst>
      <p:ext uri="{BB962C8B-B14F-4D97-AF65-F5344CB8AC3E}">
        <p14:creationId xmlns:p14="http://schemas.microsoft.com/office/powerpoint/2010/main" val="240689884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Two tools that can be used to address conflict in teams are the two challenge rule and the DESC script. The two-challenge rule. As we have already discussed, the two challenge rule can serve as a method to advocate and assert for patient safety, but it can also be used as a strategy to resolve conflict. When team members have different information, the two challenge rule can be used to bring up the differing information so it can be addressed. </a:t>
            </a:r>
          </a:p>
          <a:p>
            <a:r>
              <a:rPr lang="en-US" dirty="0" smtClean="0"/>
              <a:t>The DESC script can be used for both informational and interpersonal conflict, but is more effective when conflict is of a personal nature. Select the forward button to go to the next slide and we will discuss DESC script in more detail. </a:t>
            </a:r>
          </a:p>
        </p:txBody>
      </p:sp>
      <p:sp>
        <p:nvSpPr>
          <p:cNvPr id="4" name="Slide Number Placeholder 3"/>
          <p:cNvSpPr>
            <a:spLocks noGrp="1"/>
          </p:cNvSpPr>
          <p:nvPr>
            <p:ph type="sldNum" sz="quarter" idx="10"/>
          </p:nvPr>
        </p:nvSpPr>
        <p:spPr/>
        <p:txBody>
          <a:bodyPr/>
          <a:lstStyle/>
          <a:p>
            <a:fld id="{3DA94E17-EF1D-486E-B21E-4C184A5A89B4}" type="slidenum">
              <a:rPr lang="en-US" smtClean="0"/>
              <a:t>37</a:t>
            </a:fld>
            <a:endParaRPr lang="en-US"/>
          </a:p>
        </p:txBody>
      </p:sp>
    </p:spTree>
    <p:extLst>
      <p:ext uri="{BB962C8B-B14F-4D97-AF65-F5344CB8AC3E}">
        <p14:creationId xmlns:p14="http://schemas.microsoft.com/office/powerpoint/2010/main" val="233285097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DESC script can be used to communicate effectively during all types of conflict and is most effective in resolving interpersonal conflict. The DESC script can be used in situations involving greater conflict, such as when hostile or harassing behaviors are ongoing and safe patient care is suffering. </a:t>
            </a:r>
          </a:p>
          <a:p>
            <a:r>
              <a:rPr lang="en-US" dirty="0" smtClean="0"/>
              <a:t>DESC is the mnemonic for D, describe the specific situation. E, express your concerns about the action. S, suggest other alternatives. C, consequences should be stated. Ultimately, consensus should be reached. </a:t>
            </a:r>
          </a:p>
        </p:txBody>
      </p:sp>
      <p:sp>
        <p:nvSpPr>
          <p:cNvPr id="4" name="Slide Number Placeholder 3"/>
          <p:cNvSpPr>
            <a:spLocks noGrp="1"/>
          </p:cNvSpPr>
          <p:nvPr>
            <p:ph type="sldNum" sz="quarter" idx="10"/>
          </p:nvPr>
        </p:nvSpPr>
        <p:spPr/>
        <p:txBody>
          <a:bodyPr/>
          <a:lstStyle/>
          <a:p>
            <a:fld id="{3DA94E17-EF1D-486E-B21E-4C184A5A89B4}" type="slidenum">
              <a:rPr lang="en-US" smtClean="0"/>
              <a:t>38</a:t>
            </a:fld>
            <a:endParaRPr lang="en-US"/>
          </a:p>
        </p:txBody>
      </p:sp>
    </p:spTree>
    <p:extLst>
      <p:ext uri="{BB962C8B-B14F-4D97-AF65-F5344CB8AC3E}">
        <p14:creationId xmlns:p14="http://schemas.microsoft.com/office/powerpoint/2010/main" val="268914898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some crucial things to consider when using DESC script. Have a timely discussion. Work on a win-win. Despite your interpersonal conflict with the other party, team unity and quality of care depend on coming to a solution that all parties can live with. Frame problems in terms of personal experience and lesson learned. Choose the location. </a:t>
            </a:r>
          </a:p>
          <a:p>
            <a:r>
              <a:rPr lang="en-US" dirty="0" smtClean="0"/>
              <a:t>A private location that is not in front of the patient or other team members will allow both parties to focus on resolving the conflict rather than on saving face. Use I statements rather than blaming statements. Critique is not criticism, and focus on what is right, not who is right. One of my TeamSTEPPS co-trainers always gave a great example of DESC scripting her teenagers regarding conflicts in house chores and expectations. </a:t>
            </a:r>
          </a:p>
          <a:p>
            <a:r>
              <a:rPr lang="en-US" dirty="0" smtClean="0"/>
              <a:t>So you can use these tools other than at work. She would describe the problem, and it was always just too funny, but it always worked for her. So her description was once that I noticed that you left dirty dishes in the living room again. That was the description. Then for express, I'm concerned that we may get ants or other undesirable critters about. I need you to step up and help me. </a:t>
            </a:r>
          </a:p>
          <a:p>
            <a:r>
              <a:rPr lang="en-US" dirty="0" smtClean="0"/>
              <a:t>Suggestion, might I suggest you place the dirty dishes in the dishwasher to be washed, or wash them in the sink, or put them away? Consequences. Leaving dirty dishes around isn't good for the cleanliness of our house, and none of us like having to clean up after each other. </a:t>
            </a:r>
          </a:p>
          <a:p>
            <a:r>
              <a:rPr lang="en-US" dirty="0" smtClean="0"/>
              <a:t>Having food outside the kitchen or dining room is a convenience that could easily go away. It's your responsibility, too, to help and keep our environment comfortable and clean. So what do you say? Can we come to an agreement with your help? </a:t>
            </a:r>
          </a:p>
        </p:txBody>
      </p:sp>
      <p:sp>
        <p:nvSpPr>
          <p:cNvPr id="4" name="Slide Number Placeholder 3"/>
          <p:cNvSpPr>
            <a:spLocks noGrp="1"/>
          </p:cNvSpPr>
          <p:nvPr>
            <p:ph type="sldNum" sz="quarter" idx="10"/>
          </p:nvPr>
        </p:nvSpPr>
        <p:spPr/>
        <p:txBody>
          <a:bodyPr/>
          <a:lstStyle/>
          <a:p>
            <a:fld id="{3DA94E17-EF1D-486E-B21E-4C184A5A89B4}" type="slidenum">
              <a:rPr lang="en-US" smtClean="0"/>
              <a:t>39</a:t>
            </a:fld>
            <a:endParaRPr lang="en-US"/>
          </a:p>
        </p:txBody>
      </p:sp>
    </p:spTree>
    <p:extLst>
      <p:ext uri="{BB962C8B-B14F-4D97-AF65-F5344CB8AC3E}">
        <p14:creationId xmlns:p14="http://schemas.microsoft.com/office/powerpoint/2010/main" val="31669853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kern="1200" dirty="0" smtClean="0">
                <a:solidFill>
                  <a:schemeClr val="tx1"/>
                </a:solidFill>
                <a:effectLst/>
                <a:latin typeface="+mn-lt"/>
                <a:ea typeface="+mn-ea"/>
                <a:cs typeface="+mn-cs"/>
              </a:rPr>
              <a:t>To best use this online module, we recommend that you print the instructor guide for module six as a reference to use throughout the module. Before continuing to the next slide, we recommend that you take a moment to read through pages three and four in this guide. Once you've done that, select the Forward button, and we'll proceed to work through the slides you will use to train, just as if you are delivering this module at your facility. </a:t>
            </a:r>
            <a:endParaRPr lang="en-US" sz="1200" b="0" i="0" kern="1200" dirty="0" smtClean="0">
              <a:solidFill>
                <a:schemeClr val="tx1"/>
              </a:solidFill>
              <a:effectLst/>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10"/>
          </p:nvPr>
        </p:nvSpPr>
        <p:spPr/>
        <p:txBody>
          <a:bodyPr/>
          <a:lstStyle/>
          <a:p>
            <a:fld id="{5EAC615A-F48D-40F0-8B71-F4E3DC5E4395}" type="slidenum">
              <a:rPr lang="en-US" smtClean="0"/>
              <a:t>4</a:t>
            </a:fld>
            <a:endParaRPr lang="en-US"/>
          </a:p>
        </p:txBody>
      </p:sp>
    </p:spTree>
    <p:extLst>
      <p:ext uri="{BB962C8B-B14F-4D97-AF65-F5344CB8AC3E}">
        <p14:creationId xmlns:p14="http://schemas.microsoft.com/office/powerpoint/2010/main" val="347171971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Let's examine a scenario with conflict. A nurse feels that a patient has abdominal distension and pain secondary to a distended bladder and needs a Foley catheter. The nurse receives the order from the resident on call. When the attending later realizes that the order was given without his consent, he raises his voice to the resident in front of staff and the patient. Please take 10 minutes to write out how you would use the DESC Script in this situation and then select the Forward button to continue. </a:t>
            </a:r>
            <a:endParaRPr lang="en-US" dirty="0" smtClean="0"/>
          </a:p>
        </p:txBody>
      </p:sp>
      <p:sp>
        <p:nvSpPr>
          <p:cNvPr id="4" name="Slide Number Placeholder 3"/>
          <p:cNvSpPr>
            <a:spLocks noGrp="1"/>
          </p:cNvSpPr>
          <p:nvPr>
            <p:ph type="sldNum" sz="quarter" idx="10"/>
          </p:nvPr>
        </p:nvSpPr>
        <p:spPr/>
        <p:txBody>
          <a:bodyPr/>
          <a:lstStyle/>
          <a:p>
            <a:fld id="{3DA94E17-EF1D-486E-B21E-4C184A5A89B4}" type="slidenum">
              <a:rPr lang="en-US" smtClean="0"/>
              <a:t>40</a:t>
            </a:fld>
            <a:endParaRPr lang="en-US"/>
          </a:p>
        </p:txBody>
      </p:sp>
    </p:spTree>
    <p:extLst>
      <p:ext uri="{BB962C8B-B14F-4D97-AF65-F5344CB8AC3E}">
        <p14:creationId xmlns:p14="http://schemas.microsoft.com/office/powerpoint/2010/main" val="164437759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how did you use DESC script in this scenario? Here's one example of how the resident could use DESC in this situation. </a:t>
            </a:r>
          </a:p>
          <a:p>
            <a:r>
              <a:rPr lang="en-US" dirty="0" smtClean="0"/>
              <a:t>D, describing the situation. I am sensing that you are upset with me for ordering the Foley catheter for your patient. </a:t>
            </a:r>
          </a:p>
          <a:p>
            <a:r>
              <a:rPr lang="en-US" dirty="0" smtClean="0"/>
              <a:t>E, expressing your concerns about the action. When you question my judgment in front of others, it embarrasses me and makes me very uncomfortable. It also undermines my credibility with the patient. </a:t>
            </a:r>
          </a:p>
          <a:p>
            <a:r>
              <a:rPr lang="en-US" dirty="0" smtClean="0"/>
              <a:t>S, suggesting other alternatives. If you're concerned or have a question regarding my performance, I would appreciate it if you would speak to me in private. </a:t>
            </a:r>
          </a:p>
          <a:p>
            <a:r>
              <a:rPr lang="en-US" dirty="0" smtClean="0"/>
              <a:t>And then C, stating the consequences. A private conversation would be more beneficial to me because I would feel less embarrassed, and would be able to ask questions and supply information. Can we agree to follow such a procedure if this were to occur again? </a:t>
            </a:r>
          </a:p>
          <a:p>
            <a:r>
              <a:rPr lang="en-US" dirty="0" smtClean="0"/>
              <a:t>When you are teaching, after reading the DESC scenario, give learners 10 minutes to write down their DESC script for this situation. When 10 minutes has passed, ask for one to two volunteers to share their DESC script. </a:t>
            </a:r>
          </a:p>
          <a:p>
            <a:r>
              <a:rPr lang="en-US" dirty="0" smtClean="0"/>
              <a:t>If no one volunteers, to facilitate discussion, share your example, or you can share the example I just shared with you. Refer to page 28 in the instructor guide for further information on facilitating this slide, and for an example DESC script corresponding to this scenario. </a:t>
            </a:r>
          </a:p>
        </p:txBody>
      </p:sp>
      <p:sp>
        <p:nvSpPr>
          <p:cNvPr id="4" name="Slide Number Placeholder 3"/>
          <p:cNvSpPr>
            <a:spLocks noGrp="1"/>
          </p:cNvSpPr>
          <p:nvPr>
            <p:ph type="sldNum" sz="quarter" idx="10"/>
          </p:nvPr>
        </p:nvSpPr>
        <p:spPr/>
        <p:txBody>
          <a:bodyPr/>
          <a:lstStyle/>
          <a:p>
            <a:fld id="{3DA94E17-EF1D-486E-B21E-4C184A5A89B4}" type="slidenum">
              <a:rPr lang="en-US" smtClean="0"/>
              <a:t>41</a:t>
            </a:fld>
            <a:endParaRPr lang="en-US"/>
          </a:p>
        </p:txBody>
      </p:sp>
    </p:spTree>
    <p:extLst>
      <p:ext uri="{BB962C8B-B14F-4D97-AF65-F5344CB8AC3E}">
        <p14:creationId xmlns:p14="http://schemas.microsoft.com/office/powerpoint/2010/main" val="78622665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Times New Roman" pitchFamily="18" charset="0"/>
                <a:ea typeface="+mn-ea"/>
                <a:cs typeface="+mn-cs"/>
              </a:rPr>
              <a:t>Effectively communicating, having active leadership, and continually monitoring the situation will all affect the ability of team members to support one another. Continuous mutual support behaviors among team members will ultimately foster a shared mental model, adaptability, team orientation, and mutual trust. </a:t>
            </a:r>
          </a:p>
          <a:p>
            <a:r>
              <a:rPr lang="en-US" sz="1200" kern="1200" dirty="0" smtClean="0">
                <a:solidFill>
                  <a:schemeClr val="tx1"/>
                </a:solidFill>
                <a:effectLst/>
                <a:latin typeface="Times New Roman" pitchFamily="18" charset="0"/>
                <a:ea typeface="+mn-ea"/>
                <a:cs typeface="+mn-cs"/>
              </a:rPr>
              <a:t>Tools and strategies to enhance mutual support include task assistance, feedback, the assertive statement, the two-challenge rule, CUS, and DESC script. Use of these tools will lead to more adaptive and effective patient care. </a:t>
            </a:r>
          </a:p>
        </p:txBody>
      </p:sp>
      <p:sp>
        <p:nvSpPr>
          <p:cNvPr id="4" name="Slide Number Placeholder 3"/>
          <p:cNvSpPr>
            <a:spLocks noGrp="1"/>
          </p:cNvSpPr>
          <p:nvPr>
            <p:ph type="sldNum" sz="quarter" idx="10"/>
          </p:nvPr>
        </p:nvSpPr>
        <p:spPr/>
        <p:txBody>
          <a:bodyPr/>
          <a:lstStyle/>
          <a:p>
            <a:fld id="{CD7862B6-E3BF-402C-A022-A10921096356}" type="slidenum">
              <a:rPr lang="en-US" smtClean="0"/>
              <a:t>42</a:t>
            </a:fld>
            <a:endParaRPr lang="en-US"/>
          </a:p>
        </p:txBody>
      </p:sp>
    </p:spTree>
    <p:extLst>
      <p:ext uri="{BB962C8B-B14F-4D97-AF65-F5344CB8AC3E}">
        <p14:creationId xmlns:p14="http://schemas.microsoft.com/office/powerpoint/2010/main" val="21641030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smtClean="0">
                <a:solidFill>
                  <a:schemeClr val="tx1"/>
                </a:solidFill>
                <a:effectLst/>
                <a:latin typeface="Times New Roman" pitchFamily="18" charset="0"/>
                <a:ea typeface="+mn-ea"/>
                <a:cs typeface="+mn-cs"/>
              </a:rPr>
              <a:t>Now return to your TeamSTEPPS implementation worksheet and take 15 minutes to complete these questions. </a:t>
            </a:r>
          </a:p>
          <a:p>
            <a:r>
              <a:rPr lang="en-US" sz="1200" kern="1200" dirty="0" smtClean="0">
                <a:solidFill>
                  <a:schemeClr val="tx1"/>
                </a:solidFill>
                <a:effectLst/>
                <a:latin typeface="Times New Roman" pitchFamily="18" charset="0"/>
                <a:ea typeface="+mn-ea"/>
                <a:cs typeface="+mn-cs"/>
              </a:rPr>
              <a:t>Is your teamwork issue related to mutual support? </a:t>
            </a:r>
          </a:p>
          <a:p>
            <a:r>
              <a:rPr lang="en-US" sz="1200" kern="1200" dirty="0" smtClean="0">
                <a:solidFill>
                  <a:schemeClr val="tx1"/>
                </a:solidFill>
                <a:effectLst/>
                <a:latin typeface="Times New Roman" pitchFamily="18" charset="0"/>
                <a:ea typeface="+mn-ea"/>
                <a:cs typeface="+mn-cs"/>
              </a:rPr>
              <a:t>If yes, what is the mutual support issue? </a:t>
            </a:r>
          </a:p>
          <a:p>
            <a:r>
              <a:rPr lang="en-US" sz="1200" kern="1200" dirty="0" smtClean="0">
                <a:solidFill>
                  <a:schemeClr val="tx1"/>
                </a:solidFill>
                <a:effectLst/>
                <a:latin typeface="Times New Roman" pitchFamily="18" charset="0"/>
                <a:ea typeface="+mn-ea"/>
                <a:cs typeface="+mn-cs"/>
              </a:rPr>
              <a:t>Which mutual support tools or strategies might you consider implementing to address the issue? </a:t>
            </a:r>
          </a:p>
          <a:p>
            <a:r>
              <a:rPr lang="en-US" sz="1200" kern="1200" dirty="0" smtClean="0">
                <a:solidFill>
                  <a:schemeClr val="tx1"/>
                </a:solidFill>
                <a:effectLst/>
                <a:latin typeface="Times New Roman" pitchFamily="18" charset="0"/>
                <a:ea typeface="+mn-ea"/>
                <a:cs typeface="+mn-cs"/>
              </a:rPr>
              <a:t>If you have questions, remember to select the Question button to ask via email. When you have completed this exercise, select the Forward button to wrap up this module. </a:t>
            </a:r>
          </a:p>
        </p:txBody>
      </p:sp>
      <p:sp>
        <p:nvSpPr>
          <p:cNvPr id="4" name="Slide Number Placeholder 3"/>
          <p:cNvSpPr>
            <a:spLocks noGrp="1"/>
          </p:cNvSpPr>
          <p:nvPr>
            <p:ph type="sldNum" sz="quarter" idx="5"/>
          </p:nvPr>
        </p:nvSpPr>
        <p:spPr/>
        <p:txBody>
          <a:bodyPr/>
          <a:lstStyle/>
          <a:p>
            <a:pPr>
              <a:defRPr/>
            </a:pPr>
            <a:fld id="{E7DDC769-7134-407D-8FED-4763D59CD4E4}" type="slidenum">
              <a:rPr lang="en-US" smtClean="0"/>
              <a:pPr>
                <a:defRPr/>
              </a:pPr>
              <a:t>43</a:t>
            </a:fld>
            <a:endParaRPr lang="en-US"/>
          </a:p>
        </p:txBody>
      </p:sp>
    </p:spTree>
    <p:extLst>
      <p:ext uri="{BB962C8B-B14F-4D97-AF65-F5344CB8AC3E}">
        <p14:creationId xmlns:p14="http://schemas.microsoft.com/office/powerpoint/2010/main" val="312726613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this module, you learned to describe how mutual support affects team processes and outcomes, discuss specific strategies to foster mutual support, for example, task assistance and feedback, identify specific tools to facilitate mutual support, and describe conflict resolution strategies. </a:t>
            </a:r>
            <a:endParaRPr lang="en-US" dirty="0"/>
          </a:p>
        </p:txBody>
      </p:sp>
      <p:sp>
        <p:nvSpPr>
          <p:cNvPr id="4" name="Slide Number Placeholder 3"/>
          <p:cNvSpPr>
            <a:spLocks noGrp="1"/>
          </p:cNvSpPr>
          <p:nvPr>
            <p:ph type="sldNum" sz="quarter" idx="10"/>
          </p:nvPr>
        </p:nvSpPr>
        <p:spPr/>
        <p:txBody>
          <a:bodyPr/>
          <a:lstStyle/>
          <a:p>
            <a:fld id="{CD7862B6-E3BF-402C-A022-A10921096356}" type="slidenum">
              <a:rPr lang="en-US" smtClean="0"/>
              <a:t>44</a:t>
            </a:fld>
            <a:endParaRPr lang="en-US"/>
          </a:p>
        </p:txBody>
      </p:sp>
    </p:spTree>
    <p:extLst>
      <p:ext uri="{BB962C8B-B14F-4D97-AF65-F5344CB8AC3E}">
        <p14:creationId xmlns:p14="http://schemas.microsoft.com/office/powerpoint/2010/main" val="359815788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800"/>
              </a:spcAft>
            </a:pPr>
            <a:r>
              <a:rPr lang="en-US" dirty="0" smtClean="0"/>
              <a:t>This concludes module six of the TeamSTEPPS 2.0 Online Master Trainer Course. To complete this module and receive accreditation, you must return to the TeamSTEPPS Learning Management System and complete the Module Six post test. </a:t>
            </a:r>
          </a:p>
        </p:txBody>
      </p:sp>
      <p:sp>
        <p:nvSpPr>
          <p:cNvPr id="4" name="Slide Number Placeholder 3"/>
          <p:cNvSpPr>
            <a:spLocks noGrp="1"/>
          </p:cNvSpPr>
          <p:nvPr>
            <p:ph type="sldNum" sz="quarter" idx="10"/>
          </p:nvPr>
        </p:nvSpPr>
        <p:spPr/>
        <p:txBody>
          <a:bodyPr/>
          <a:lstStyle/>
          <a:p>
            <a:fld id="{CD7862B6-E3BF-402C-A022-A10921096356}" type="slidenum">
              <a:rPr lang="en-US" smtClean="0"/>
              <a:t>45</a:t>
            </a:fld>
            <a:endParaRPr lang="en-US"/>
          </a:p>
        </p:txBody>
      </p:sp>
    </p:spTree>
    <p:extLst>
      <p:ext uri="{BB962C8B-B14F-4D97-AF65-F5344CB8AC3E}">
        <p14:creationId xmlns:p14="http://schemas.microsoft.com/office/powerpoint/2010/main" val="18074038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You will use slide two to introduce the objectives for this module. Please refer to page five in the instructor guide for details on how to facilitate this slide. After completing this module, you'll be able to describe how mutual support affects team processes and outcomes, discuss specific strategies to foster mutual support such as task assistance and feedback, identify specific tools to facilitate mutual support, and describe conflict resolution strategies. </a:t>
            </a:r>
            <a:endParaRPr lang="en-US" dirty="0"/>
          </a:p>
        </p:txBody>
      </p:sp>
      <p:sp>
        <p:nvSpPr>
          <p:cNvPr id="4" name="Slide Number Placeholder 3"/>
          <p:cNvSpPr>
            <a:spLocks noGrp="1"/>
          </p:cNvSpPr>
          <p:nvPr>
            <p:ph type="sldNum" sz="quarter" idx="10"/>
          </p:nvPr>
        </p:nvSpPr>
        <p:spPr/>
        <p:txBody>
          <a:bodyPr/>
          <a:lstStyle/>
          <a:p>
            <a:fld id="{3DA94E17-EF1D-486E-B21E-4C184A5A89B4}" type="slidenum">
              <a:rPr lang="en-US" smtClean="0"/>
              <a:t>5</a:t>
            </a:fld>
            <a:endParaRPr lang="en-US"/>
          </a:p>
        </p:txBody>
      </p:sp>
    </p:spTree>
    <p:extLst>
      <p:ext uri="{BB962C8B-B14F-4D97-AF65-F5344CB8AC3E}">
        <p14:creationId xmlns:p14="http://schemas.microsoft.com/office/powerpoint/2010/main" val="31973670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far we have covered the following in the TeamSTEPPS framework. Team Structure, which facilitates  teamwork by identifying the individuals among which information must be communicated, a leader must be clearly designated, and mutual support must occur.</a:t>
            </a:r>
            <a:r>
              <a:rPr lang="en-US" baseline="0" dirty="0" smtClean="0"/>
              <a:t> </a:t>
            </a:r>
            <a:r>
              <a:rPr lang="en-US" dirty="0" smtClean="0"/>
              <a:t>Communication, which facilitates teamwork by enabling team members to effectively relay relevant information in a manner that is known and understood by all. </a:t>
            </a:r>
          </a:p>
          <a:p>
            <a:r>
              <a:rPr lang="en-US" dirty="0" smtClean="0"/>
              <a:t>Leadership, which facilitates teamwork through leaders' effective communication with their team members to ensure that a plan is conveyed, reviewed, and updated. Continuous monitoring of the situation to better anticipate team members' needs and effectively manage resources and fostering of an environment of mutual support through role modeling and reinforcement. Situation monitoring, which facilitates teamwork by providing skills to ensure that new or changing information about the environment or the patient is identified for communication and decision making by the leader and leads to the effective support of fellow team members. </a:t>
            </a:r>
          </a:p>
          <a:p>
            <a:r>
              <a:rPr lang="en-US" dirty="0" smtClean="0"/>
              <a:t>In this module, we will cover the TeamSTEPPS skill which is mutual support. To provide an example of how to present the mutual support information, please proceed to the next slide to hear from our master trainer for this module, Ms. Julia Gannon. She's a pharmacist with the office of the Army Surgeon General in Falls Church, Virginia. Ms. Gannon.</a:t>
            </a:r>
          </a:p>
        </p:txBody>
      </p:sp>
      <p:sp>
        <p:nvSpPr>
          <p:cNvPr id="4" name="Slide Number Placeholder 3"/>
          <p:cNvSpPr>
            <a:spLocks noGrp="1"/>
          </p:cNvSpPr>
          <p:nvPr>
            <p:ph type="sldNum" sz="quarter" idx="10"/>
          </p:nvPr>
        </p:nvSpPr>
        <p:spPr/>
        <p:txBody>
          <a:bodyPr/>
          <a:lstStyle/>
          <a:p>
            <a:fld id="{3DA94E17-EF1D-486E-B21E-4C184A5A89B4}" type="slidenum">
              <a:rPr lang="en-US" smtClean="0"/>
              <a:t>6</a:t>
            </a:fld>
            <a:endParaRPr lang="en-US"/>
          </a:p>
        </p:txBody>
      </p:sp>
    </p:spTree>
    <p:extLst>
      <p:ext uri="{BB962C8B-B14F-4D97-AF65-F5344CB8AC3E}">
        <p14:creationId xmlns:p14="http://schemas.microsoft.com/office/powerpoint/2010/main" val="23723530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Hi, I'm Julia Gannon, and I'm a pharmacist. My passion about TeamSTEPPS comes from all the great tools I learned from TeamSTEPPS to improve my team and our performance in patient safety. In pharmacy we participate in multiple levels of patient care, from our ancillary role to our professional clinical responsibilities. And we're relied upon to provide safe and timely professional service and care. </a:t>
            </a:r>
          </a:p>
          <a:p>
            <a:r>
              <a:rPr lang="en-US" dirty="0" smtClean="0"/>
              <a:t>Situational monitoring and mutual support are fundamental to our roles in providing exceptional team support and patient care. So let's get started and talk about mutual support. Mutual support is dependent upon information gathered through situation monitoring. And it is moderated by communication, which influences the delivery and ultimate effectiveness of the mutual support. </a:t>
            </a:r>
          </a:p>
          <a:p>
            <a:r>
              <a:rPr lang="en-US" dirty="0" smtClean="0"/>
              <a:t>Because mutual support involves a willingness and preparedness to assist other team members during operations, it is enhanced by team leadership, given that our team leaders encourage and role model these backup behaviors. Mutual support is derived from situation monitoring through the ability to anticipate our patients' needs, as well as our other team members' needs with accurate knowledge of their responsibilities.</a:t>
            </a:r>
          </a:p>
        </p:txBody>
      </p:sp>
      <p:sp>
        <p:nvSpPr>
          <p:cNvPr id="4" name="Slide Number Placeholder 3"/>
          <p:cNvSpPr>
            <a:spLocks noGrp="1"/>
          </p:cNvSpPr>
          <p:nvPr>
            <p:ph type="sldNum" sz="quarter" idx="10"/>
          </p:nvPr>
        </p:nvSpPr>
        <p:spPr/>
        <p:txBody>
          <a:bodyPr/>
          <a:lstStyle/>
          <a:p>
            <a:fld id="{3DA94E17-EF1D-486E-B21E-4C184A5A89B4}" type="slidenum">
              <a:rPr lang="en-US" smtClean="0"/>
              <a:t>7</a:t>
            </a:fld>
            <a:endParaRPr lang="en-US"/>
          </a:p>
        </p:txBody>
      </p:sp>
    </p:spTree>
    <p:extLst>
      <p:ext uri="{BB962C8B-B14F-4D97-AF65-F5344CB8AC3E}">
        <p14:creationId xmlns:p14="http://schemas.microsoft.com/office/powerpoint/2010/main" val="8588801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Mutual support, which is commonly referred to as backup behavior in the teamwork literature, is critical to team performance. Mutual support involves team members assisting one another, providing and receiving feedback, and exerting assertive and advocacy behaviors when patient safety is threatened. Mutual support is the essence of teamwork.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For example, in health care environment, one team member's work overload may result in fatal consequences. Mutual support provides a safety net to help prevent those errors, increase effectiveness, and minimize strain caused by work overload. Over time, continuous mutual support fosters team adaptability, mutual trust, and team orientation.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Take five minutes and ask yourself, when I think of mutual support, I think of, and write down your responses. In pharmacy we have multiple levels of professionals, from our technicians to our lead clinical pharmacists. In all that we do, we also have multiple checks in our processes. Each level relies on each other to perform at our best and support each other's roles, and always have each other's back, and sharing responsibilities for best outcomes.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Each person's responsibility builds on the others and creates a better, safer environment for all our checks. Without mutual support, we have decreased effectiveness, and a chance of overlooking or missing process errors, which can have negative consequences. </a:t>
            </a:r>
          </a:p>
        </p:txBody>
      </p:sp>
      <p:sp>
        <p:nvSpPr>
          <p:cNvPr id="4" name="Slide Number Placeholder 3"/>
          <p:cNvSpPr>
            <a:spLocks noGrp="1"/>
          </p:cNvSpPr>
          <p:nvPr>
            <p:ph type="sldNum" sz="quarter" idx="10"/>
          </p:nvPr>
        </p:nvSpPr>
        <p:spPr/>
        <p:txBody>
          <a:bodyPr/>
          <a:lstStyle/>
          <a:p>
            <a:fld id="{3DA94E17-EF1D-486E-B21E-4C184A5A89B4}" type="slidenum">
              <a:rPr lang="en-US" smtClean="0"/>
              <a:t>8</a:t>
            </a:fld>
            <a:endParaRPr lang="en-US"/>
          </a:p>
        </p:txBody>
      </p:sp>
    </p:spTree>
    <p:extLst>
      <p:ext uri="{BB962C8B-B14F-4D97-AF65-F5344CB8AC3E}">
        <p14:creationId xmlns:p14="http://schemas.microsoft.com/office/powerpoint/2010/main" val="25236313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Did your answers include any of the following? Monitoring other team members performance to anticipate assistance requests. Offering or requesting assistance. Filling in for a member who cannot perform a task. Cautioning team members about potentially unsafe situations. Self-correcting and helping others correct their mistakes. Distributing and assigning work thoughtfully. Rerouting, delaying work so that the overburdened team member can recover. Regularly providing feedback to each other. And providing encouragement. </a:t>
            </a:r>
          </a:p>
          <a:p>
            <a:r>
              <a:rPr lang="en-US" dirty="0" smtClean="0"/>
              <a:t>When you teach, ask participants the same question Ms. Gannon just asked you. That is, what types of behavior do you think makes up mutual support? Use a flip chart or whiteboard to document the participants' response as you lead a discussion of this question. If the participants don't include the potential answers just mentioned, be sure to add them to the discussion. These potential answers can be found on page seven of the instructor guide.</a:t>
            </a:r>
          </a:p>
        </p:txBody>
      </p:sp>
      <p:sp>
        <p:nvSpPr>
          <p:cNvPr id="4" name="Slide Number Placeholder 3"/>
          <p:cNvSpPr>
            <a:spLocks noGrp="1"/>
          </p:cNvSpPr>
          <p:nvPr>
            <p:ph type="sldNum" sz="quarter" idx="10"/>
          </p:nvPr>
        </p:nvSpPr>
        <p:spPr/>
        <p:txBody>
          <a:bodyPr/>
          <a:lstStyle/>
          <a:p>
            <a:fld id="{3DA94E17-EF1D-486E-B21E-4C184A5A89B4}" type="slidenum">
              <a:rPr lang="en-US" smtClean="0"/>
              <a:t>9</a:t>
            </a:fld>
            <a:endParaRPr lang="en-US"/>
          </a:p>
        </p:txBody>
      </p:sp>
    </p:spTree>
    <p:extLst>
      <p:ext uri="{BB962C8B-B14F-4D97-AF65-F5344CB8AC3E}">
        <p14:creationId xmlns:p14="http://schemas.microsoft.com/office/powerpoint/2010/main" val="589154873"/>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tags" Target="../tags/tag11.xml"/><Relationship Id="rId13" Type="http://schemas.openxmlformats.org/officeDocument/2006/relationships/image" Target="../media/image5.png"/><Relationship Id="rId3" Type="http://schemas.openxmlformats.org/officeDocument/2006/relationships/tags" Target="../tags/tag6.xml"/><Relationship Id="rId7" Type="http://schemas.openxmlformats.org/officeDocument/2006/relationships/tags" Target="../tags/tag10.xml"/><Relationship Id="rId12" Type="http://schemas.openxmlformats.org/officeDocument/2006/relationships/image" Target="../media/image4.png"/><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tags" Target="../tags/tag9.xml"/><Relationship Id="rId11" Type="http://schemas.openxmlformats.org/officeDocument/2006/relationships/image" Target="../media/image3.png"/><Relationship Id="rId5" Type="http://schemas.openxmlformats.org/officeDocument/2006/relationships/tags" Target="../tags/tag8.xml"/><Relationship Id="rId10" Type="http://schemas.openxmlformats.org/officeDocument/2006/relationships/image" Target="../media/image2.png"/><Relationship Id="rId4" Type="http://schemas.openxmlformats.org/officeDocument/2006/relationships/tags" Target="../tags/tag7.xml"/><Relationship Id="rId9"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tags" Target="../tags/tag19.xml"/><Relationship Id="rId13" Type="http://schemas.openxmlformats.org/officeDocument/2006/relationships/tags" Target="../tags/tag24.xml"/><Relationship Id="rId18" Type="http://schemas.openxmlformats.org/officeDocument/2006/relationships/tags" Target="../tags/tag29.xml"/><Relationship Id="rId3" Type="http://schemas.openxmlformats.org/officeDocument/2006/relationships/tags" Target="../tags/tag14.xml"/><Relationship Id="rId21" Type="http://schemas.openxmlformats.org/officeDocument/2006/relationships/image" Target="../media/image5.png"/><Relationship Id="rId7" Type="http://schemas.openxmlformats.org/officeDocument/2006/relationships/tags" Target="../tags/tag18.xml"/><Relationship Id="rId12" Type="http://schemas.openxmlformats.org/officeDocument/2006/relationships/tags" Target="../tags/tag23.xml"/><Relationship Id="rId17" Type="http://schemas.openxmlformats.org/officeDocument/2006/relationships/tags" Target="../tags/tag28.xml"/><Relationship Id="rId2" Type="http://schemas.openxmlformats.org/officeDocument/2006/relationships/tags" Target="../tags/tag13.xml"/><Relationship Id="rId16" Type="http://schemas.openxmlformats.org/officeDocument/2006/relationships/tags" Target="../tags/tag27.xml"/><Relationship Id="rId20" Type="http://schemas.openxmlformats.org/officeDocument/2006/relationships/image" Target="../media/image6.png"/><Relationship Id="rId1" Type="http://schemas.openxmlformats.org/officeDocument/2006/relationships/tags" Target="../tags/tag12.xml"/><Relationship Id="rId6" Type="http://schemas.openxmlformats.org/officeDocument/2006/relationships/tags" Target="../tags/tag17.xml"/><Relationship Id="rId11" Type="http://schemas.openxmlformats.org/officeDocument/2006/relationships/tags" Target="../tags/tag22.xml"/><Relationship Id="rId5" Type="http://schemas.openxmlformats.org/officeDocument/2006/relationships/tags" Target="../tags/tag16.xml"/><Relationship Id="rId15" Type="http://schemas.openxmlformats.org/officeDocument/2006/relationships/tags" Target="../tags/tag26.xml"/><Relationship Id="rId10" Type="http://schemas.openxmlformats.org/officeDocument/2006/relationships/tags" Target="../tags/tag21.xml"/><Relationship Id="rId19" Type="http://schemas.openxmlformats.org/officeDocument/2006/relationships/slideMaster" Target="../slideMasters/slideMaster1.xml"/><Relationship Id="rId4" Type="http://schemas.openxmlformats.org/officeDocument/2006/relationships/tags" Target="../tags/tag15.xml"/><Relationship Id="rId9" Type="http://schemas.openxmlformats.org/officeDocument/2006/relationships/tags" Target="../tags/tag20.xml"/><Relationship Id="rId14" Type="http://schemas.openxmlformats.org/officeDocument/2006/relationships/tags" Target="../tags/tag25.xml"/><Relationship Id="rId22"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8" Type="http://schemas.openxmlformats.org/officeDocument/2006/relationships/tags" Target="../tags/tag37.xml"/><Relationship Id="rId13" Type="http://schemas.openxmlformats.org/officeDocument/2006/relationships/tags" Target="../tags/tag42.xml"/><Relationship Id="rId18" Type="http://schemas.openxmlformats.org/officeDocument/2006/relationships/tags" Target="../tags/tag47.xml"/><Relationship Id="rId3" Type="http://schemas.openxmlformats.org/officeDocument/2006/relationships/tags" Target="../tags/tag32.xml"/><Relationship Id="rId21" Type="http://schemas.openxmlformats.org/officeDocument/2006/relationships/image" Target="../media/image5.png"/><Relationship Id="rId7" Type="http://schemas.openxmlformats.org/officeDocument/2006/relationships/tags" Target="../tags/tag36.xml"/><Relationship Id="rId12" Type="http://schemas.openxmlformats.org/officeDocument/2006/relationships/tags" Target="../tags/tag41.xml"/><Relationship Id="rId17" Type="http://schemas.openxmlformats.org/officeDocument/2006/relationships/tags" Target="../tags/tag46.xml"/><Relationship Id="rId2" Type="http://schemas.openxmlformats.org/officeDocument/2006/relationships/tags" Target="../tags/tag31.xml"/><Relationship Id="rId16" Type="http://schemas.openxmlformats.org/officeDocument/2006/relationships/tags" Target="../tags/tag45.xml"/><Relationship Id="rId20" Type="http://schemas.openxmlformats.org/officeDocument/2006/relationships/image" Target="../media/image6.png"/><Relationship Id="rId1" Type="http://schemas.openxmlformats.org/officeDocument/2006/relationships/tags" Target="../tags/tag30.xml"/><Relationship Id="rId6" Type="http://schemas.openxmlformats.org/officeDocument/2006/relationships/tags" Target="../tags/tag35.xml"/><Relationship Id="rId11" Type="http://schemas.openxmlformats.org/officeDocument/2006/relationships/tags" Target="../tags/tag40.xml"/><Relationship Id="rId5" Type="http://schemas.openxmlformats.org/officeDocument/2006/relationships/tags" Target="../tags/tag34.xml"/><Relationship Id="rId15" Type="http://schemas.openxmlformats.org/officeDocument/2006/relationships/tags" Target="../tags/tag44.xml"/><Relationship Id="rId10" Type="http://schemas.openxmlformats.org/officeDocument/2006/relationships/tags" Target="../tags/tag39.xml"/><Relationship Id="rId19" Type="http://schemas.openxmlformats.org/officeDocument/2006/relationships/slideMaster" Target="../slideMasters/slideMaster1.xml"/><Relationship Id="rId4" Type="http://schemas.openxmlformats.org/officeDocument/2006/relationships/tags" Target="../tags/tag33.xml"/><Relationship Id="rId9" Type="http://schemas.openxmlformats.org/officeDocument/2006/relationships/tags" Target="../tags/tag38.xml"/><Relationship Id="rId14" Type="http://schemas.openxmlformats.org/officeDocument/2006/relationships/tags" Target="../tags/tag43.xml"/><Relationship Id="rId22"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4" name="Picture 3"/>
          <p:cNvPicPr>
            <a:picLocks noChangeAspect="1"/>
          </p:cNvPicPr>
          <p:nvPr/>
        </p:nvPicPr>
        <p:blipFill>
          <a:blip r:embed="rId10" cstate="email">
            <a:extLst>
              <a:ext uri="{28A0092B-C50C-407E-A947-70E740481C1C}">
                <a14:useLocalDpi xmlns:a14="http://schemas.microsoft.com/office/drawing/2010/main" val="0"/>
              </a:ext>
            </a:extLst>
          </a:blip>
          <a:stretch>
            <a:fillRect/>
          </a:stretch>
        </p:blipFill>
        <p:spPr>
          <a:xfrm>
            <a:off x="-1" y="-3307"/>
            <a:ext cx="9144000" cy="5151120"/>
          </a:xfrm>
          <a:prstGeom prst="rect">
            <a:avLst/>
          </a:prstGeom>
        </p:spPr>
      </p:pic>
      <p:sp>
        <p:nvSpPr>
          <p:cNvPr id="2" name="Title 1"/>
          <p:cNvSpPr>
            <a:spLocks noGrp="1"/>
          </p:cNvSpPr>
          <p:nvPr>
            <p:ph type="ctrTitle" hasCustomPrompt="1"/>
            <p:custDataLst>
              <p:tags r:id="rId1"/>
            </p:custDataLst>
          </p:nvPr>
        </p:nvSpPr>
        <p:spPr>
          <a:xfrm>
            <a:off x="0" y="2401084"/>
            <a:ext cx="9143999" cy="693108"/>
          </a:xfrm>
        </p:spPr>
        <p:txBody>
          <a:bodyPr lIns="0" tIns="0" rIns="0" bIns="0" anchor="ctr" anchorCtr="0">
            <a:normAutofit/>
          </a:bodyPr>
          <a:lstStyle>
            <a:lvl1pPr algn="ctr">
              <a:defRPr sz="2000" spc="0" baseline="0">
                <a:solidFill>
                  <a:schemeClr val="bg1">
                    <a:lumMod val="95000"/>
                  </a:schemeClr>
                </a:solidFill>
              </a:defRPr>
            </a:lvl1pPr>
          </a:lstStyle>
          <a:p>
            <a:r>
              <a:rPr lang="en-US" dirty="0" smtClean="0"/>
              <a:t>Module 1: Introduction</a:t>
            </a:r>
            <a:endParaRPr lang="en-US" dirty="0"/>
          </a:p>
        </p:txBody>
      </p:sp>
      <p:sp>
        <p:nvSpPr>
          <p:cNvPr id="3" name="Subtitle 2"/>
          <p:cNvSpPr>
            <a:spLocks noGrp="1"/>
          </p:cNvSpPr>
          <p:nvPr>
            <p:ph type="subTitle" idx="1" hasCustomPrompt="1"/>
            <p:custDataLst>
              <p:tags r:id="rId2"/>
            </p:custDataLst>
          </p:nvPr>
        </p:nvSpPr>
        <p:spPr>
          <a:xfrm>
            <a:off x="685799" y="2014091"/>
            <a:ext cx="7772400" cy="671151"/>
          </a:xfrm>
        </p:spPr>
        <p:txBody>
          <a:bodyPr/>
          <a:lstStyle>
            <a:lvl1pPr marL="0" indent="0" algn="ctr">
              <a:buNone/>
              <a:defRPr baseline="0">
                <a:solidFill>
                  <a:srgbClr val="215968"/>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Online Master Trainer Course</a:t>
            </a:r>
            <a:endParaRPr lang="en-US" dirty="0"/>
          </a:p>
        </p:txBody>
      </p:sp>
      <p:sp>
        <p:nvSpPr>
          <p:cNvPr id="56" name="Text Placeholder 55"/>
          <p:cNvSpPr>
            <a:spLocks noGrp="1"/>
          </p:cNvSpPr>
          <p:nvPr>
            <p:ph type="body" sz="quarter" idx="10" hasCustomPrompt="1"/>
            <p:custDataLst>
              <p:tags r:id="rId3"/>
            </p:custDataLst>
          </p:nvPr>
        </p:nvSpPr>
        <p:spPr>
          <a:xfrm>
            <a:off x="-2" y="1037791"/>
            <a:ext cx="9144002" cy="485775"/>
          </a:xfrm>
        </p:spPr>
        <p:txBody>
          <a:bodyPr>
            <a:noAutofit/>
          </a:bodyPr>
          <a:lstStyle>
            <a:lvl1pPr marL="0" indent="0" algn="ctr">
              <a:buNone/>
              <a:defRPr sz="3200">
                <a:solidFill>
                  <a:srgbClr val="215968"/>
                </a:solidFill>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smtClean="0"/>
              <a:t>Welcome to the</a:t>
            </a:r>
            <a:endParaRPr lang="en-US" dirty="0"/>
          </a:p>
        </p:txBody>
      </p:sp>
      <p:pic>
        <p:nvPicPr>
          <p:cNvPr id="61" name="Picture 60"/>
          <p:cNvPicPr>
            <a:picLocks noChangeAspect="1"/>
          </p:cNvPicPr>
          <p:nvPr/>
        </p:nvPicPr>
        <p:blipFill>
          <a:blip r:embed="rId11" cstate="email">
            <a:extLst>
              <a:ext uri="{28A0092B-C50C-407E-A947-70E740481C1C}">
                <a14:useLocalDpi xmlns:a14="http://schemas.microsoft.com/office/drawing/2010/main" val="0"/>
              </a:ext>
            </a:extLst>
          </a:blip>
          <a:stretch>
            <a:fillRect/>
          </a:stretch>
        </p:blipFill>
        <p:spPr>
          <a:xfrm>
            <a:off x="2645142" y="1535282"/>
            <a:ext cx="3617139" cy="542570"/>
          </a:xfrm>
          <a:prstGeom prst="rect">
            <a:avLst/>
          </a:prstGeom>
        </p:spPr>
      </p:pic>
      <p:pic>
        <p:nvPicPr>
          <p:cNvPr id="5" name="Picture 4" title="TeamSTEPPS logo"/>
          <p:cNvPicPr>
            <a:picLocks noChangeAspect="1"/>
          </p:cNvPicPr>
          <p:nvPr/>
        </p:nvPicPr>
        <p:blipFill>
          <a:blip r:embed="rId12" cstate="email">
            <a:extLst>
              <a:ext uri="{28A0092B-C50C-407E-A947-70E740481C1C}">
                <a14:useLocalDpi xmlns:a14="http://schemas.microsoft.com/office/drawing/2010/main" val="0"/>
              </a:ext>
            </a:extLst>
          </a:blip>
          <a:stretch>
            <a:fillRect/>
          </a:stretch>
        </p:blipFill>
        <p:spPr>
          <a:xfrm>
            <a:off x="4006342" y="188166"/>
            <a:ext cx="1160424" cy="938165"/>
          </a:xfrm>
          <a:prstGeom prst="rect">
            <a:avLst/>
          </a:prstGeom>
        </p:spPr>
      </p:pic>
      <p:grpSp>
        <p:nvGrpSpPr>
          <p:cNvPr id="51" name="Group 50"/>
          <p:cNvGrpSpPr>
            <a:grpSpLocks noChangeAspect="1"/>
          </p:cNvGrpSpPr>
          <p:nvPr>
            <p:custDataLst>
              <p:tags r:id="rId4"/>
            </p:custDataLst>
          </p:nvPr>
        </p:nvGrpSpPr>
        <p:grpSpPr>
          <a:xfrm>
            <a:off x="7645136" y="4809786"/>
            <a:ext cx="424415" cy="335804"/>
            <a:chOff x="5682032" y="4622322"/>
            <a:chExt cx="658713" cy="521178"/>
          </a:xfrm>
          <a:gradFill flip="none" rotWithShape="1">
            <a:gsLst>
              <a:gs pos="0">
                <a:srgbClr val="215968"/>
              </a:gs>
              <a:gs pos="100000">
                <a:srgbClr val="31859C"/>
              </a:gs>
            </a:gsLst>
            <a:lin ang="0" scaled="1"/>
            <a:tileRect/>
          </a:gradFill>
          <a:effectLst>
            <a:outerShdw blurRad="50800" dist="38100" dir="5700000" algn="tl" rotWithShape="0">
              <a:srgbClr val="000000">
                <a:alpha val="43000"/>
              </a:srgbClr>
            </a:outerShdw>
          </a:effectLst>
        </p:grpSpPr>
        <p:sp>
          <p:nvSpPr>
            <p:cNvPr id="52" name="Rectangle 51"/>
            <p:cNvSpPr/>
            <p:nvPr>
              <p:custDataLst>
                <p:tags r:id="rId7"/>
              </p:custDataLst>
            </p:nvPr>
          </p:nvSpPr>
          <p:spPr>
            <a:xfrm rot="16200000">
              <a:off x="5817565" y="4620319"/>
              <a:ext cx="387650" cy="658711"/>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Oval 52"/>
            <p:cNvSpPr/>
            <p:nvPr>
              <p:custDataLst>
                <p:tags r:id="rId8"/>
              </p:custDataLst>
            </p:nvPr>
          </p:nvSpPr>
          <p:spPr>
            <a:xfrm rot="16200000">
              <a:off x="5877860" y="4426494"/>
              <a:ext cx="267055" cy="658711"/>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58" name="Picture 57"/>
          <p:cNvPicPr>
            <a:picLocks noChangeAspect="1"/>
          </p:cNvPicPr>
          <p:nvPr>
            <p:custDataLst>
              <p:tags r:id="rId5"/>
            </p:custDataLst>
          </p:nvPr>
        </p:nvPicPr>
        <p:blipFill>
          <a:blip r:embed="rId13" cstate="email">
            <a:extLst>
              <a:ext uri="{28A0092B-C50C-407E-A947-70E740481C1C}">
                <a14:useLocalDpi xmlns:a14="http://schemas.microsoft.com/office/drawing/2010/main" val="0"/>
              </a:ext>
            </a:extLst>
          </a:blip>
          <a:stretch>
            <a:fillRect/>
          </a:stretch>
        </p:blipFill>
        <p:spPr>
          <a:xfrm>
            <a:off x="7743459" y="4876500"/>
            <a:ext cx="210707" cy="210707"/>
          </a:xfrm>
          <a:prstGeom prst="rect">
            <a:avLst/>
          </a:prstGeom>
          <a:effectLst>
            <a:outerShdw blurRad="50800" dir="2700000" algn="tl" rotWithShape="0">
              <a:srgbClr val="000000">
                <a:alpha val="16000"/>
              </a:srgbClr>
            </a:outerShdw>
          </a:effectLst>
        </p:spPr>
      </p:pic>
      <p:sp>
        <p:nvSpPr>
          <p:cNvPr id="60" name="Rectangle 59" descr="Next Slide Button" title="Next Slide Button">
            <a:hlinkClick r:id="" action="ppaction://hlinkshowjump?jump=nextslide"/>
          </p:cNvPr>
          <p:cNvSpPr/>
          <p:nvPr>
            <p:custDataLst>
              <p:tags r:id="rId6"/>
            </p:custDataLst>
          </p:nvPr>
        </p:nvSpPr>
        <p:spPr>
          <a:xfrm>
            <a:off x="7645088" y="4810498"/>
            <a:ext cx="424414" cy="333714"/>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835148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Full Text">
    <p:spTree>
      <p:nvGrpSpPr>
        <p:cNvPr id="1" name=""/>
        <p:cNvGrpSpPr/>
        <p:nvPr/>
      </p:nvGrpSpPr>
      <p:grpSpPr>
        <a:xfrm>
          <a:off x="0" y="0"/>
          <a:ext cx="0" cy="0"/>
          <a:chOff x="0" y="0"/>
          <a:chExt cx="0" cy="0"/>
        </a:xfrm>
      </p:grpSpPr>
      <p:sp>
        <p:nvSpPr>
          <p:cNvPr id="14" name="Rectangle 13"/>
          <p:cNvSpPr/>
          <p:nvPr>
            <p:custDataLst>
              <p:tags r:id="rId1"/>
            </p:custDataLst>
          </p:nvPr>
        </p:nvSpPr>
        <p:spPr>
          <a:xfrm>
            <a:off x="0" y="4889377"/>
            <a:ext cx="9144000" cy="254123"/>
          </a:xfrm>
          <a:prstGeom prst="rect">
            <a:avLst/>
          </a:prstGeom>
          <a:gradFill flip="none" rotWithShape="1">
            <a:gsLst>
              <a:gs pos="50000">
                <a:srgbClr val="31859C"/>
              </a:gs>
              <a:gs pos="100000">
                <a:srgbClr val="215968"/>
              </a:gs>
              <a:gs pos="0">
                <a:srgbClr val="215968"/>
              </a:gs>
            </a:gsLst>
            <a:lin ang="16200000" scaled="0"/>
            <a:tileRect/>
          </a:gradFill>
          <a:ln>
            <a:noFill/>
          </a:ln>
          <a:effectLst>
            <a:outerShdw blurRad="400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custDataLst>
              <p:tags r:id="rId2"/>
            </p:custDataLst>
          </p:nvPr>
        </p:nvSpPr>
        <p:spPr>
          <a:xfrm>
            <a:off x="1005840" y="-2"/>
            <a:ext cx="8020074" cy="685800"/>
          </a:xfrm>
        </p:spPr>
        <p:txBody>
          <a:bodyPr>
            <a:normAutofit/>
          </a:bodyPr>
          <a:lstStyle>
            <a:lvl1pPr>
              <a:defRPr sz="3200" spc="-100" baseline="0">
                <a:solidFill>
                  <a:srgbClr val="215968"/>
                </a:solidFill>
              </a:defRPr>
            </a:lvl1pPr>
          </a:lstStyle>
          <a:p>
            <a:r>
              <a:rPr lang="en-US" dirty="0" smtClean="0"/>
              <a:t>Click to edit Master title style</a:t>
            </a:r>
            <a:endParaRPr lang="en-US" dirty="0"/>
          </a:p>
        </p:txBody>
      </p:sp>
      <p:sp>
        <p:nvSpPr>
          <p:cNvPr id="4" name="Text Placeholder 3"/>
          <p:cNvSpPr>
            <a:spLocks noGrp="1"/>
          </p:cNvSpPr>
          <p:nvPr>
            <p:ph type="body" sz="quarter" idx="10"/>
            <p:custDataLst>
              <p:tags r:id="rId3"/>
            </p:custDataLst>
          </p:nvPr>
        </p:nvSpPr>
        <p:spPr>
          <a:xfrm>
            <a:off x="182878" y="768096"/>
            <a:ext cx="8797315" cy="4018633"/>
          </a:xfrm>
        </p:spPr>
        <p:txBody>
          <a:bodyPr>
            <a:normAutofit/>
          </a:bodyPr>
          <a:lstStyle>
            <a:lvl1pPr marL="0" indent="0">
              <a:spcBef>
                <a:spcPts val="0"/>
              </a:spcBef>
              <a:spcAft>
                <a:spcPts val="1200"/>
              </a:spcAft>
              <a:buNone/>
              <a:defRPr sz="2000"/>
            </a:lvl1pPr>
            <a:lvl2pPr marL="401638" indent="-285750">
              <a:spcBef>
                <a:spcPts val="0"/>
              </a:spcBef>
              <a:spcAft>
                <a:spcPts val="1200"/>
              </a:spcAft>
              <a:buFont typeface="Arial" panose="020B0604020202020204" pitchFamily="34" charset="0"/>
              <a:buChar char="•"/>
              <a:defRPr sz="2000"/>
            </a:lvl2pPr>
            <a:lvl3pPr marL="688975" indent="-228600">
              <a:spcBef>
                <a:spcPts val="0"/>
              </a:spcBef>
              <a:spcAft>
                <a:spcPts val="1200"/>
              </a:spcAft>
              <a:defRPr sz="2000"/>
            </a:lvl3pPr>
            <a:lvl4pPr marL="1030288" indent="-228600">
              <a:spcBef>
                <a:spcPts val="0"/>
              </a:spcBef>
              <a:spcAft>
                <a:spcPts val="1200"/>
              </a:spcAft>
              <a:defRPr sz="2000"/>
            </a:lvl4pPr>
            <a:lvl5pPr marL="1316038" indent="-228600">
              <a:spcBef>
                <a:spcPts val="0"/>
              </a:spcBef>
              <a:spcAft>
                <a:spcPts val="1200"/>
              </a:spcAft>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5"/>
          <p:cNvSpPr txBox="1">
            <a:spLocks/>
          </p:cNvSpPr>
          <p:nvPr>
            <p:custDataLst>
              <p:tags r:id="rId4"/>
            </p:custDataLst>
          </p:nvPr>
        </p:nvSpPr>
        <p:spPr>
          <a:xfrm>
            <a:off x="256309" y="4889376"/>
            <a:ext cx="4904509" cy="254123"/>
          </a:xfrm>
          <a:prstGeom prst="rect">
            <a:avLst/>
          </a:prstGeom>
        </p:spPr>
        <p:txBody>
          <a:bodyPr lIns="0" tIns="0" rIns="0" bIns="0" anchor="ctr" anchorCtr="0">
            <a:noAutofit/>
          </a:bodyPr>
          <a:lstStyle>
            <a:lvl1pPr marL="0" indent="0" algn="l" defTabSz="457200" rtl="0" eaLnBrk="1" latinLnBrk="0" hangingPunct="1">
              <a:spcBef>
                <a:spcPct val="20000"/>
              </a:spcBef>
              <a:buFont typeface="Arial"/>
              <a:buNone/>
              <a:defRPr sz="2200" kern="120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1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400" dirty="0" smtClean="0"/>
              <a:t>Module 6: Mutual</a:t>
            </a:r>
            <a:r>
              <a:rPr lang="en-US" sz="1400" baseline="0" dirty="0" smtClean="0"/>
              <a:t> Support</a:t>
            </a:r>
            <a:endParaRPr lang="en-US" sz="1400" dirty="0"/>
          </a:p>
        </p:txBody>
      </p:sp>
      <p:sp>
        <p:nvSpPr>
          <p:cNvPr id="9" name="Text Placeholder 5"/>
          <p:cNvSpPr txBox="1">
            <a:spLocks/>
          </p:cNvSpPr>
          <p:nvPr>
            <p:custDataLst>
              <p:tags r:id="rId5"/>
            </p:custDataLst>
          </p:nvPr>
        </p:nvSpPr>
        <p:spPr>
          <a:xfrm>
            <a:off x="8167822" y="4889376"/>
            <a:ext cx="740651" cy="254123"/>
          </a:xfrm>
          <a:prstGeom prst="rect">
            <a:avLst/>
          </a:prstGeom>
        </p:spPr>
        <p:txBody>
          <a:bodyPr lIns="0" tIns="0" rIns="0" bIns="0" anchor="ctr" anchorCtr="0">
            <a:noAutofit/>
          </a:bodyPr>
          <a:lstStyle>
            <a:lvl1pPr marL="0" indent="0" algn="r" defTabSz="457200" rtl="0" eaLnBrk="1" latinLnBrk="0" hangingPunct="1">
              <a:spcBef>
                <a:spcPct val="20000"/>
              </a:spcBef>
              <a:buFont typeface="Arial"/>
              <a:buNone/>
              <a:defRPr sz="1400" kern="120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1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fld id="{12866757-CF97-4E1C-996C-740C5223B5C5}" type="slidenum">
              <a:rPr lang="en-US" sz="1000" smtClean="0"/>
              <a:t>‹#›</a:t>
            </a:fld>
            <a:r>
              <a:rPr lang="en-US" sz="1000" dirty="0" smtClean="0"/>
              <a:t> of 45</a:t>
            </a:r>
            <a:endParaRPr lang="en-US" sz="1000" dirty="0"/>
          </a:p>
        </p:txBody>
      </p:sp>
      <p:grpSp>
        <p:nvGrpSpPr>
          <p:cNvPr id="10" name="Group 9"/>
          <p:cNvGrpSpPr/>
          <p:nvPr>
            <p:custDataLst>
              <p:tags r:id="rId6"/>
            </p:custDataLst>
          </p:nvPr>
        </p:nvGrpSpPr>
        <p:grpSpPr>
          <a:xfrm>
            <a:off x="0" y="53234"/>
            <a:ext cx="941044" cy="587718"/>
            <a:chOff x="2754972" y="448225"/>
            <a:chExt cx="1106438" cy="691014"/>
          </a:xfrm>
          <a:gradFill flip="none" rotWithShape="1">
            <a:gsLst>
              <a:gs pos="0">
                <a:srgbClr val="7D7D7D"/>
              </a:gs>
              <a:gs pos="100000">
                <a:srgbClr val="3B3B3B"/>
              </a:gs>
            </a:gsLst>
            <a:lin ang="5400000" scaled="0"/>
            <a:tileRect/>
          </a:gradFill>
          <a:effectLst>
            <a:outerShdw blurRad="50800" dir="2700000" algn="tl" rotWithShape="0">
              <a:srgbClr val="000000">
                <a:alpha val="43000"/>
              </a:srgbClr>
            </a:outerShdw>
          </a:effectLst>
        </p:grpSpPr>
        <p:sp>
          <p:nvSpPr>
            <p:cNvPr id="11" name="Rectangle 10"/>
            <p:cNvSpPr/>
            <p:nvPr>
              <p:custDataLst>
                <p:tags r:id="rId17"/>
              </p:custDataLst>
            </p:nvPr>
          </p:nvSpPr>
          <p:spPr>
            <a:xfrm>
              <a:off x="2754972" y="448225"/>
              <a:ext cx="966361" cy="69101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p:cNvSpPr/>
            <p:nvPr>
              <p:custDataLst>
                <p:tags r:id="rId18"/>
              </p:custDataLst>
            </p:nvPr>
          </p:nvSpPr>
          <p:spPr>
            <a:xfrm>
              <a:off x="3581258" y="448225"/>
              <a:ext cx="280152" cy="69101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5" name="Group 14"/>
          <p:cNvGrpSpPr>
            <a:grpSpLocks noChangeAspect="1"/>
          </p:cNvGrpSpPr>
          <p:nvPr>
            <p:custDataLst>
              <p:tags r:id="rId7"/>
            </p:custDataLst>
          </p:nvPr>
        </p:nvGrpSpPr>
        <p:grpSpPr>
          <a:xfrm>
            <a:off x="6341586" y="4809786"/>
            <a:ext cx="424415" cy="335804"/>
            <a:chOff x="5682032" y="4622322"/>
            <a:chExt cx="658713" cy="521178"/>
          </a:xfrm>
          <a:gradFill flip="none" rotWithShape="1">
            <a:gsLst>
              <a:gs pos="0">
                <a:srgbClr val="215968"/>
              </a:gs>
              <a:gs pos="100000">
                <a:srgbClr val="31859C"/>
              </a:gs>
            </a:gsLst>
            <a:lin ang="0" scaled="1"/>
            <a:tileRect/>
          </a:gradFill>
          <a:effectLst>
            <a:outerShdw blurRad="50800" dist="38100" dir="5700000" algn="tl" rotWithShape="0">
              <a:srgbClr val="000000">
                <a:alpha val="43000"/>
              </a:srgbClr>
            </a:outerShdw>
          </a:effectLst>
        </p:grpSpPr>
        <p:sp>
          <p:nvSpPr>
            <p:cNvPr id="16" name="Rectangle 15"/>
            <p:cNvSpPr/>
            <p:nvPr>
              <p:custDataLst>
                <p:tags r:id="rId15"/>
              </p:custDataLst>
            </p:nvPr>
          </p:nvSpPr>
          <p:spPr>
            <a:xfrm rot="16200000">
              <a:off x="5817565" y="4620319"/>
              <a:ext cx="387650" cy="658711"/>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Oval 16"/>
            <p:cNvSpPr/>
            <p:nvPr>
              <p:custDataLst>
                <p:tags r:id="rId16"/>
              </p:custDataLst>
            </p:nvPr>
          </p:nvSpPr>
          <p:spPr>
            <a:xfrm rot="16200000">
              <a:off x="5877860" y="4426494"/>
              <a:ext cx="267055" cy="658711"/>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4" name="Group 23"/>
          <p:cNvGrpSpPr>
            <a:grpSpLocks noChangeAspect="1"/>
          </p:cNvGrpSpPr>
          <p:nvPr>
            <p:custDataLst>
              <p:tags r:id="rId8"/>
            </p:custDataLst>
          </p:nvPr>
        </p:nvGrpSpPr>
        <p:grpSpPr>
          <a:xfrm>
            <a:off x="7645136" y="4809786"/>
            <a:ext cx="424415" cy="335804"/>
            <a:chOff x="5682032" y="4622322"/>
            <a:chExt cx="658713" cy="521178"/>
          </a:xfrm>
          <a:gradFill flip="none" rotWithShape="1">
            <a:gsLst>
              <a:gs pos="0">
                <a:srgbClr val="215968"/>
              </a:gs>
              <a:gs pos="100000">
                <a:srgbClr val="31859C"/>
              </a:gs>
            </a:gsLst>
            <a:lin ang="0" scaled="1"/>
            <a:tileRect/>
          </a:gradFill>
          <a:effectLst>
            <a:outerShdw blurRad="50800" dist="38100" dir="5700000" algn="tl" rotWithShape="0">
              <a:srgbClr val="000000">
                <a:alpha val="43000"/>
              </a:srgbClr>
            </a:outerShdw>
          </a:effectLst>
        </p:grpSpPr>
        <p:sp>
          <p:nvSpPr>
            <p:cNvPr id="25" name="Rectangle 24"/>
            <p:cNvSpPr/>
            <p:nvPr>
              <p:custDataLst>
                <p:tags r:id="rId13"/>
              </p:custDataLst>
            </p:nvPr>
          </p:nvSpPr>
          <p:spPr>
            <a:xfrm rot="16200000">
              <a:off x="5817565" y="4620319"/>
              <a:ext cx="387650" cy="658711"/>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Oval 25"/>
            <p:cNvSpPr/>
            <p:nvPr>
              <p:custDataLst>
                <p:tags r:id="rId14"/>
              </p:custDataLst>
            </p:nvPr>
          </p:nvSpPr>
          <p:spPr>
            <a:xfrm rot="16200000">
              <a:off x="5877860" y="4426494"/>
              <a:ext cx="267055" cy="658711"/>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27" name="Picture 26" descr="HRQ-002 Icons[Back](jp)1.1.png"/>
          <p:cNvPicPr>
            <a:picLocks noChangeAspect="1"/>
          </p:cNvPicPr>
          <p:nvPr>
            <p:custDataLst>
              <p:tags r:id="rId9"/>
            </p:custDataLst>
          </p:nvPr>
        </p:nvPicPr>
        <p:blipFill>
          <a:blip r:embed="rId20" cstate="email">
            <a:extLst>
              <a:ext uri="{28A0092B-C50C-407E-A947-70E740481C1C}">
                <a14:useLocalDpi xmlns:a14="http://schemas.microsoft.com/office/drawing/2010/main" val="0"/>
              </a:ext>
            </a:extLst>
          </a:blip>
          <a:stretch>
            <a:fillRect/>
          </a:stretch>
        </p:blipFill>
        <p:spPr>
          <a:xfrm>
            <a:off x="6449148" y="4876500"/>
            <a:ext cx="210707" cy="210707"/>
          </a:xfrm>
          <a:prstGeom prst="rect">
            <a:avLst/>
          </a:prstGeom>
          <a:effectLst>
            <a:outerShdw blurRad="50800" dir="2700000" algn="tl" rotWithShape="0">
              <a:srgbClr val="000000">
                <a:alpha val="16000"/>
              </a:srgbClr>
            </a:outerShdw>
          </a:effectLst>
        </p:spPr>
      </p:pic>
      <p:pic>
        <p:nvPicPr>
          <p:cNvPr id="30" name="Picture 29"/>
          <p:cNvPicPr>
            <a:picLocks noChangeAspect="1"/>
          </p:cNvPicPr>
          <p:nvPr>
            <p:custDataLst>
              <p:tags r:id="rId10"/>
            </p:custDataLst>
          </p:nvPr>
        </p:nvPicPr>
        <p:blipFill>
          <a:blip r:embed="rId21" cstate="email">
            <a:extLst>
              <a:ext uri="{28A0092B-C50C-407E-A947-70E740481C1C}">
                <a14:useLocalDpi xmlns:a14="http://schemas.microsoft.com/office/drawing/2010/main" val="0"/>
              </a:ext>
            </a:extLst>
          </a:blip>
          <a:stretch>
            <a:fillRect/>
          </a:stretch>
        </p:blipFill>
        <p:spPr>
          <a:xfrm>
            <a:off x="7743459" y="4876500"/>
            <a:ext cx="210707" cy="210707"/>
          </a:xfrm>
          <a:prstGeom prst="rect">
            <a:avLst/>
          </a:prstGeom>
          <a:effectLst>
            <a:outerShdw blurRad="50800" dir="2700000" algn="tl" rotWithShape="0">
              <a:srgbClr val="000000">
                <a:alpha val="16000"/>
              </a:srgbClr>
            </a:outerShdw>
          </a:effectLst>
        </p:spPr>
      </p:pic>
      <p:sp>
        <p:nvSpPr>
          <p:cNvPr id="3" name="Rectangle 2" descr="Previous Slide Button" title="Previous Slide Button">
            <a:hlinkClick r:id="" action="ppaction://hlinkshowjump?jump=previousslide"/>
          </p:cNvPr>
          <p:cNvSpPr/>
          <p:nvPr>
            <p:custDataLst>
              <p:tags r:id="rId11"/>
            </p:custDataLst>
          </p:nvPr>
        </p:nvSpPr>
        <p:spPr>
          <a:xfrm>
            <a:off x="6341586" y="4809785"/>
            <a:ext cx="424414" cy="333714"/>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Rectangle 30" descr="Next Slide Button" title="Next Slide Button">
            <a:hlinkClick r:id="" action="ppaction://hlinkshowjump?jump=nextslide"/>
          </p:cNvPr>
          <p:cNvSpPr/>
          <p:nvPr>
            <p:custDataLst>
              <p:tags r:id="rId12"/>
            </p:custDataLst>
          </p:nvPr>
        </p:nvSpPr>
        <p:spPr>
          <a:xfrm>
            <a:off x="7645088" y="4810498"/>
            <a:ext cx="424414" cy="333714"/>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22" cstate="email">
            <a:extLst>
              <a:ext uri="{28A0092B-C50C-407E-A947-70E740481C1C}">
                <a14:useLocalDpi xmlns:a14="http://schemas.microsoft.com/office/drawing/2010/main" val="0"/>
              </a:ext>
            </a:extLst>
          </a:blip>
          <a:stretch>
            <a:fillRect/>
          </a:stretch>
        </p:blipFill>
        <p:spPr>
          <a:xfrm>
            <a:off x="177496" y="120381"/>
            <a:ext cx="561111" cy="453423"/>
          </a:xfrm>
          <a:prstGeom prst="rect">
            <a:avLst/>
          </a:prstGeom>
        </p:spPr>
      </p:pic>
    </p:spTree>
    <p:extLst>
      <p:ext uri="{BB962C8B-B14F-4D97-AF65-F5344CB8AC3E}">
        <p14:creationId xmlns:p14="http://schemas.microsoft.com/office/powerpoint/2010/main" val="303618356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Half Text">
    <p:spTree>
      <p:nvGrpSpPr>
        <p:cNvPr id="1" name=""/>
        <p:cNvGrpSpPr/>
        <p:nvPr/>
      </p:nvGrpSpPr>
      <p:grpSpPr>
        <a:xfrm>
          <a:off x="0" y="0"/>
          <a:ext cx="0" cy="0"/>
          <a:chOff x="0" y="0"/>
          <a:chExt cx="0" cy="0"/>
        </a:xfrm>
      </p:grpSpPr>
      <p:sp>
        <p:nvSpPr>
          <p:cNvPr id="14" name="Rectangle 13"/>
          <p:cNvSpPr/>
          <p:nvPr>
            <p:custDataLst>
              <p:tags r:id="rId1"/>
            </p:custDataLst>
          </p:nvPr>
        </p:nvSpPr>
        <p:spPr>
          <a:xfrm>
            <a:off x="0" y="4889377"/>
            <a:ext cx="9144000" cy="254123"/>
          </a:xfrm>
          <a:prstGeom prst="rect">
            <a:avLst/>
          </a:prstGeom>
          <a:gradFill flip="none" rotWithShape="1">
            <a:gsLst>
              <a:gs pos="50000">
                <a:srgbClr val="31859C"/>
              </a:gs>
              <a:gs pos="100000">
                <a:srgbClr val="215968"/>
              </a:gs>
              <a:gs pos="0">
                <a:srgbClr val="215968"/>
              </a:gs>
            </a:gsLst>
            <a:lin ang="16200000" scaled="0"/>
            <a:tileRect/>
          </a:gradFill>
          <a:ln>
            <a:noFill/>
          </a:ln>
          <a:effectLst>
            <a:outerShdw blurRad="400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custDataLst>
              <p:tags r:id="rId2"/>
            </p:custDataLst>
          </p:nvPr>
        </p:nvSpPr>
        <p:spPr>
          <a:xfrm>
            <a:off x="1005840" y="-2"/>
            <a:ext cx="8020074" cy="685800"/>
          </a:xfrm>
        </p:spPr>
        <p:txBody>
          <a:bodyPr>
            <a:normAutofit/>
          </a:bodyPr>
          <a:lstStyle>
            <a:lvl1pPr>
              <a:defRPr sz="3200" spc="-100" baseline="0">
                <a:solidFill>
                  <a:srgbClr val="215968"/>
                </a:solidFill>
              </a:defRPr>
            </a:lvl1pPr>
          </a:lstStyle>
          <a:p>
            <a:r>
              <a:rPr lang="en-US" dirty="0" smtClean="0"/>
              <a:t>Click to edit Master title style</a:t>
            </a:r>
            <a:endParaRPr lang="en-US" dirty="0"/>
          </a:p>
        </p:txBody>
      </p:sp>
      <p:sp>
        <p:nvSpPr>
          <p:cNvPr id="4" name="Text Placeholder 3"/>
          <p:cNvSpPr>
            <a:spLocks noGrp="1"/>
          </p:cNvSpPr>
          <p:nvPr>
            <p:ph type="body" sz="quarter" idx="10"/>
            <p:custDataLst>
              <p:tags r:id="rId3"/>
            </p:custDataLst>
          </p:nvPr>
        </p:nvSpPr>
        <p:spPr>
          <a:xfrm>
            <a:off x="182879" y="768095"/>
            <a:ext cx="4620769" cy="4023360"/>
          </a:xfrm>
        </p:spPr>
        <p:txBody>
          <a:bodyPr>
            <a:normAutofit/>
          </a:bodyPr>
          <a:lstStyle>
            <a:lvl1pPr marL="0" indent="0">
              <a:spcBef>
                <a:spcPts val="0"/>
              </a:spcBef>
              <a:spcAft>
                <a:spcPts val="1200"/>
              </a:spcAft>
              <a:buNone/>
              <a:defRPr sz="2000"/>
            </a:lvl1pPr>
            <a:lvl2pPr marL="401638" indent="-285750">
              <a:spcBef>
                <a:spcPts val="0"/>
              </a:spcBef>
              <a:spcAft>
                <a:spcPts val="1200"/>
              </a:spcAft>
              <a:buFont typeface="Arial" panose="020B0604020202020204" pitchFamily="34" charset="0"/>
              <a:buChar char="•"/>
              <a:defRPr sz="2000"/>
            </a:lvl2pPr>
            <a:lvl3pPr marL="688975" indent="-228600">
              <a:spcBef>
                <a:spcPts val="0"/>
              </a:spcBef>
              <a:spcAft>
                <a:spcPts val="1200"/>
              </a:spcAft>
              <a:defRPr sz="2000"/>
            </a:lvl3pPr>
            <a:lvl4pPr marL="1030288" indent="-228600">
              <a:spcBef>
                <a:spcPts val="0"/>
              </a:spcBef>
              <a:spcAft>
                <a:spcPts val="1200"/>
              </a:spcAft>
              <a:defRPr sz="2000"/>
            </a:lvl4pPr>
            <a:lvl5pPr marL="1316038" indent="-228600">
              <a:spcBef>
                <a:spcPts val="0"/>
              </a:spcBef>
              <a:spcAft>
                <a:spcPts val="1200"/>
              </a:spcAft>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5"/>
          <p:cNvSpPr txBox="1">
            <a:spLocks/>
          </p:cNvSpPr>
          <p:nvPr>
            <p:custDataLst>
              <p:tags r:id="rId4"/>
            </p:custDataLst>
          </p:nvPr>
        </p:nvSpPr>
        <p:spPr>
          <a:xfrm>
            <a:off x="256309" y="4889376"/>
            <a:ext cx="4904509" cy="254123"/>
          </a:xfrm>
          <a:prstGeom prst="rect">
            <a:avLst/>
          </a:prstGeom>
        </p:spPr>
        <p:txBody>
          <a:bodyPr lIns="0" tIns="0" rIns="0" bIns="0" anchor="ctr" anchorCtr="0">
            <a:noAutofit/>
          </a:bodyPr>
          <a:lstStyle>
            <a:lvl1pPr marL="0" indent="0" algn="l" defTabSz="457200" rtl="0" eaLnBrk="1" latinLnBrk="0" hangingPunct="1">
              <a:spcBef>
                <a:spcPct val="20000"/>
              </a:spcBef>
              <a:buFont typeface="Arial"/>
              <a:buNone/>
              <a:defRPr sz="2200" kern="120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1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400" dirty="0" smtClean="0"/>
              <a:t>Module 6: Mutual</a:t>
            </a:r>
            <a:r>
              <a:rPr lang="en-US" sz="1400" baseline="0" dirty="0" smtClean="0"/>
              <a:t> Support</a:t>
            </a:r>
            <a:endParaRPr lang="en-US" sz="1400" dirty="0"/>
          </a:p>
        </p:txBody>
      </p:sp>
      <p:sp>
        <p:nvSpPr>
          <p:cNvPr id="9" name="Text Placeholder 5"/>
          <p:cNvSpPr txBox="1">
            <a:spLocks/>
          </p:cNvSpPr>
          <p:nvPr>
            <p:custDataLst>
              <p:tags r:id="rId5"/>
            </p:custDataLst>
          </p:nvPr>
        </p:nvSpPr>
        <p:spPr>
          <a:xfrm>
            <a:off x="8167822" y="4889376"/>
            <a:ext cx="740651" cy="254123"/>
          </a:xfrm>
          <a:prstGeom prst="rect">
            <a:avLst/>
          </a:prstGeom>
        </p:spPr>
        <p:txBody>
          <a:bodyPr lIns="0" tIns="0" rIns="0" bIns="0" anchor="ctr" anchorCtr="0">
            <a:noAutofit/>
          </a:bodyPr>
          <a:lstStyle>
            <a:lvl1pPr marL="0" indent="0" algn="r" defTabSz="457200" rtl="0" eaLnBrk="1" latinLnBrk="0" hangingPunct="1">
              <a:spcBef>
                <a:spcPct val="20000"/>
              </a:spcBef>
              <a:buFont typeface="Arial"/>
              <a:buNone/>
              <a:defRPr sz="1400" kern="120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1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fld id="{12866757-CF97-4E1C-996C-740C5223B5C5}" type="slidenum">
              <a:rPr lang="en-US" sz="1000" smtClean="0"/>
              <a:t>‹#›</a:t>
            </a:fld>
            <a:r>
              <a:rPr lang="en-US" sz="1000" dirty="0" smtClean="0"/>
              <a:t> of 45</a:t>
            </a:r>
            <a:endParaRPr lang="en-US" sz="1000" dirty="0"/>
          </a:p>
        </p:txBody>
      </p:sp>
      <p:grpSp>
        <p:nvGrpSpPr>
          <p:cNvPr id="10" name="Group 9"/>
          <p:cNvGrpSpPr/>
          <p:nvPr>
            <p:custDataLst>
              <p:tags r:id="rId6"/>
            </p:custDataLst>
          </p:nvPr>
        </p:nvGrpSpPr>
        <p:grpSpPr>
          <a:xfrm>
            <a:off x="0" y="53234"/>
            <a:ext cx="941044" cy="587718"/>
            <a:chOff x="2754972" y="448225"/>
            <a:chExt cx="1106438" cy="691014"/>
          </a:xfrm>
          <a:gradFill flip="none" rotWithShape="1">
            <a:gsLst>
              <a:gs pos="0">
                <a:srgbClr val="7D7D7D"/>
              </a:gs>
              <a:gs pos="100000">
                <a:srgbClr val="3B3B3B"/>
              </a:gs>
            </a:gsLst>
            <a:lin ang="5400000" scaled="0"/>
            <a:tileRect/>
          </a:gradFill>
          <a:effectLst>
            <a:outerShdw blurRad="50800" dir="2700000" algn="tl" rotWithShape="0">
              <a:srgbClr val="000000">
                <a:alpha val="43000"/>
              </a:srgbClr>
            </a:outerShdw>
          </a:effectLst>
        </p:grpSpPr>
        <p:sp>
          <p:nvSpPr>
            <p:cNvPr id="11" name="Rectangle 10"/>
            <p:cNvSpPr/>
            <p:nvPr>
              <p:custDataLst>
                <p:tags r:id="rId17"/>
              </p:custDataLst>
            </p:nvPr>
          </p:nvSpPr>
          <p:spPr>
            <a:xfrm>
              <a:off x="2754972" y="448225"/>
              <a:ext cx="966361" cy="69101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p:cNvSpPr/>
            <p:nvPr>
              <p:custDataLst>
                <p:tags r:id="rId18"/>
              </p:custDataLst>
            </p:nvPr>
          </p:nvSpPr>
          <p:spPr>
            <a:xfrm>
              <a:off x="3581258" y="448225"/>
              <a:ext cx="280152" cy="69101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5" name="Group 14"/>
          <p:cNvGrpSpPr>
            <a:grpSpLocks noChangeAspect="1"/>
          </p:cNvGrpSpPr>
          <p:nvPr>
            <p:custDataLst>
              <p:tags r:id="rId7"/>
            </p:custDataLst>
          </p:nvPr>
        </p:nvGrpSpPr>
        <p:grpSpPr>
          <a:xfrm>
            <a:off x="6341586" y="4809786"/>
            <a:ext cx="424415" cy="335804"/>
            <a:chOff x="5682032" y="4622322"/>
            <a:chExt cx="658713" cy="521178"/>
          </a:xfrm>
          <a:gradFill flip="none" rotWithShape="1">
            <a:gsLst>
              <a:gs pos="0">
                <a:srgbClr val="215968"/>
              </a:gs>
              <a:gs pos="100000">
                <a:srgbClr val="31859C"/>
              </a:gs>
            </a:gsLst>
            <a:lin ang="0" scaled="1"/>
            <a:tileRect/>
          </a:gradFill>
          <a:effectLst>
            <a:outerShdw blurRad="50800" dist="38100" dir="5700000" algn="tl" rotWithShape="0">
              <a:srgbClr val="000000">
                <a:alpha val="43000"/>
              </a:srgbClr>
            </a:outerShdw>
          </a:effectLst>
        </p:grpSpPr>
        <p:sp>
          <p:nvSpPr>
            <p:cNvPr id="16" name="Rectangle 15"/>
            <p:cNvSpPr/>
            <p:nvPr>
              <p:custDataLst>
                <p:tags r:id="rId15"/>
              </p:custDataLst>
            </p:nvPr>
          </p:nvSpPr>
          <p:spPr>
            <a:xfrm rot="16200000">
              <a:off x="5817565" y="4620319"/>
              <a:ext cx="387650" cy="658711"/>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Oval 16"/>
            <p:cNvSpPr/>
            <p:nvPr>
              <p:custDataLst>
                <p:tags r:id="rId16"/>
              </p:custDataLst>
            </p:nvPr>
          </p:nvSpPr>
          <p:spPr>
            <a:xfrm rot="16200000">
              <a:off x="5877860" y="4426494"/>
              <a:ext cx="267055" cy="658711"/>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4" name="Group 23"/>
          <p:cNvGrpSpPr>
            <a:grpSpLocks noChangeAspect="1"/>
          </p:cNvGrpSpPr>
          <p:nvPr>
            <p:custDataLst>
              <p:tags r:id="rId8"/>
            </p:custDataLst>
          </p:nvPr>
        </p:nvGrpSpPr>
        <p:grpSpPr>
          <a:xfrm>
            <a:off x="7645136" y="4809786"/>
            <a:ext cx="424415" cy="335804"/>
            <a:chOff x="5682032" y="4622322"/>
            <a:chExt cx="658713" cy="521178"/>
          </a:xfrm>
          <a:gradFill flip="none" rotWithShape="1">
            <a:gsLst>
              <a:gs pos="0">
                <a:srgbClr val="215968"/>
              </a:gs>
              <a:gs pos="100000">
                <a:srgbClr val="31859C"/>
              </a:gs>
            </a:gsLst>
            <a:lin ang="0" scaled="1"/>
            <a:tileRect/>
          </a:gradFill>
          <a:effectLst>
            <a:outerShdw blurRad="50800" dist="38100" dir="5700000" algn="tl" rotWithShape="0">
              <a:srgbClr val="000000">
                <a:alpha val="43000"/>
              </a:srgbClr>
            </a:outerShdw>
          </a:effectLst>
        </p:grpSpPr>
        <p:sp>
          <p:nvSpPr>
            <p:cNvPr id="25" name="Rectangle 24"/>
            <p:cNvSpPr/>
            <p:nvPr>
              <p:custDataLst>
                <p:tags r:id="rId13"/>
              </p:custDataLst>
            </p:nvPr>
          </p:nvSpPr>
          <p:spPr>
            <a:xfrm rot="16200000">
              <a:off x="5817565" y="4620319"/>
              <a:ext cx="387650" cy="658711"/>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Oval 25"/>
            <p:cNvSpPr/>
            <p:nvPr>
              <p:custDataLst>
                <p:tags r:id="rId14"/>
              </p:custDataLst>
            </p:nvPr>
          </p:nvSpPr>
          <p:spPr>
            <a:xfrm rot="16200000">
              <a:off x="5877860" y="4426494"/>
              <a:ext cx="267055" cy="658711"/>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27" name="Picture 26" descr="HRQ-002 Icons[Back](jp)1.1.png"/>
          <p:cNvPicPr>
            <a:picLocks noChangeAspect="1"/>
          </p:cNvPicPr>
          <p:nvPr>
            <p:custDataLst>
              <p:tags r:id="rId9"/>
            </p:custDataLst>
          </p:nvPr>
        </p:nvPicPr>
        <p:blipFill>
          <a:blip r:embed="rId20" cstate="email">
            <a:extLst>
              <a:ext uri="{28A0092B-C50C-407E-A947-70E740481C1C}">
                <a14:useLocalDpi xmlns:a14="http://schemas.microsoft.com/office/drawing/2010/main" val="0"/>
              </a:ext>
            </a:extLst>
          </a:blip>
          <a:stretch>
            <a:fillRect/>
          </a:stretch>
        </p:blipFill>
        <p:spPr>
          <a:xfrm>
            <a:off x="6449148" y="4876500"/>
            <a:ext cx="210707" cy="210707"/>
          </a:xfrm>
          <a:prstGeom prst="rect">
            <a:avLst/>
          </a:prstGeom>
          <a:effectLst>
            <a:outerShdw blurRad="50800" dir="2700000" algn="tl" rotWithShape="0">
              <a:srgbClr val="000000">
                <a:alpha val="16000"/>
              </a:srgbClr>
            </a:outerShdw>
          </a:effectLst>
        </p:spPr>
      </p:pic>
      <p:pic>
        <p:nvPicPr>
          <p:cNvPr id="30" name="Picture 29"/>
          <p:cNvPicPr>
            <a:picLocks noChangeAspect="1"/>
          </p:cNvPicPr>
          <p:nvPr>
            <p:custDataLst>
              <p:tags r:id="rId10"/>
            </p:custDataLst>
          </p:nvPr>
        </p:nvPicPr>
        <p:blipFill>
          <a:blip r:embed="rId21" cstate="email">
            <a:extLst>
              <a:ext uri="{28A0092B-C50C-407E-A947-70E740481C1C}">
                <a14:useLocalDpi xmlns:a14="http://schemas.microsoft.com/office/drawing/2010/main" val="0"/>
              </a:ext>
            </a:extLst>
          </a:blip>
          <a:stretch>
            <a:fillRect/>
          </a:stretch>
        </p:blipFill>
        <p:spPr>
          <a:xfrm>
            <a:off x="7743459" y="4876500"/>
            <a:ext cx="210707" cy="210707"/>
          </a:xfrm>
          <a:prstGeom prst="rect">
            <a:avLst/>
          </a:prstGeom>
          <a:effectLst>
            <a:outerShdw blurRad="50800" dir="2700000" algn="tl" rotWithShape="0">
              <a:srgbClr val="000000">
                <a:alpha val="16000"/>
              </a:srgbClr>
            </a:outerShdw>
          </a:effectLst>
        </p:spPr>
      </p:pic>
      <p:sp>
        <p:nvSpPr>
          <p:cNvPr id="3" name="Rectangle 2" descr="Previous Slide Button" title="Previous Slide Button">
            <a:hlinkClick r:id="" action="ppaction://hlinkshowjump?jump=previousslide"/>
          </p:cNvPr>
          <p:cNvSpPr/>
          <p:nvPr>
            <p:custDataLst>
              <p:tags r:id="rId11"/>
            </p:custDataLst>
          </p:nvPr>
        </p:nvSpPr>
        <p:spPr>
          <a:xfrm>
            <a:off x="6341586" y="4809785"/>
            <a:ext cx="424414" cy="333714"/>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Rectangle 30" descr="Next Slide Button" title="Next Slide Button">
            <a:hlinkClick r:id="" action="ppaction://hlinkshowjump?jump=nextslide"/>
          </p:cNvPr>
          <p:cNvSpPr/>
          <p:nvPr>
            <p:custDataLst>
              <p:tags r:id="rId12"/>
            </p:custDataLst>
          </p:nvPr>
        </p:nvSpPr>
        <p:spPr>
          <a:xfrm>
            <a:off x="7645088" y="4810498"/>
            <a:ext cx="424414" cy="333714"/>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22" cstate="email">
            <a:extLst>
              <a:ext uri="{28A0092B-C50C-407E-A947-70E740481C1C}">
                <a14:useLocalDpi xmlns:a14="http://schemas.microsoft.com/office/drawing/2010/main" val="0"/>
              </a:ext>
            </a:extLst>
          </a:blip>
          <a:stretch>
            <a:fillRect/>
          </a:stretch>
        </p:blipFill>
        <p:spPr>
          <a:xfrm>
            <a:off x="177496" y="120381"/>
            <a:ext cx="561111" cy="453423"/>
          </a:xfrm>
          <a:prstGeom prst="rect">
            <a:avLst/>
          </a:prstGeom>
        </p:spPr>
      </p:pic>
    </p:spTree>
    <p:extLst>
      <p:ext uri="{BB962C8B-B14F-4D97-AF65-F5344CB8AC3E}">
        <p14:creationId xmlns:p14="http://schemas.microsoft.com/office/powerpoint/2010/main" val="13790941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Last Slide">
    <p:spTree>
      <p:nvGrpSpPr>
        <p:cNvPr id="1" name=""/>
        <p:cNvGrpSpPr/>
        <p:nvPr/>
      </p:nvGrpSpPr>
      <p:grpSpPr>
        <a:xfrm>
          <a:off x="0" y="0"/>
          <a:ext cx="0" cy="0"/>
          <a:chOff x="0" y="0"/>
          <a:chExt cx="0" cy="0"/>
        </a:xfrm>
      </p:grpSpPr>
      <p:sp>
        <p:nvSpPr>
          <p:cNvPr id="14" name="Rectangle 13"/>
          <p:cNvSpPr/>
          <p:nvPr/>
        </p:nvSpPr>
        <p:spPr>
          <a:xfrm>
            <a:off x="0" y="4889377"/>
            <a:ext cx="9144000" cy="254123"/>
          </a:xfrm>
          <a:prstGeom prst="rect">
            <a:avLst/>
          </a:prstGeom>
          <a:gradFill flip="none" rotWithShape="1">
            <a:gsLst>
              <a:gs pos="50000">
                <a:srgbClr val="31859C"/>
              </a:gs>
              <a:gs pos="100000">
                <a:srgbClr val="215968"/>
              </a:gs>
              <a:gs pos="0">
                <a:srgbClr val="215968"/>
              </a:gs>
            </a:gsLst>
            <a:lin ang="16200000" scaled="0"/>
            <a:tileRect/>
          </a:gradFill>
          <a:ln>
            <a:noFill/>
          </a:ln>
          <a:effectLst>
            <a:outerShdw blurRad="400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05840" y="-2"/>
            <a:ext cx="8020074" cy="685800"/>
          </a:xfrm>
        </p:spPr>
        <p:txBody>
          <a:bodyPr>
            <a:normAutofit/>
          </a:bodyPr>
          <a:lstStyle>
            <a:lvl1pPr>
              <a:defRPr sz="3200" spc="-100" baseline="0">
                <a:solidFill>
                  <a:srgbClr val="215968"/>
                </a:solidFill>
              </a:defRPr>
            </a:lvl1pPr>
          </a:lstStyle>
          <a:p>
            <a:r>
              <a:rPr lang="en-US" dirty="0" smtClean="0"/>
              <a:t>Click to edit Master title style</a:t>
            </a:r>
            <a:endParaRPr lang="en-US" dirty="0"/>
          </a:p>
        </p:txBody>
      </p:sp>
      <p:sp>
        <p:nvSpPr>
          <p:cNvPr id="4" name="Text Placeholder 3"/>
          <p:cNvSpPr>
            <a:spLocks noGrp="1"/>
          </p:cNvSpPr>
          <p:nvPr>
            <p:ph type="body" sz="quarter" idx="10"/>
          </p:nvPr>
        </p:nvSpPr>
        <p:spPr>
          <a:xfrm>
            <a:off x="182879" y="768095"/>
            <a:ext cx="4620769" cy="4023360"/>
          </a:xfrm>
        </p:spPr>
        <p:txBody>
          <a:bodyPr>
            <a:normAutofit/>
          </a:bodyPr>
          <a:lstStyle>
            <a:lvl1pPr marL="0" indent="0">
              <a:spcBef>
                <a:spcPts val="0"/>
              </a:spcBef>
              <a:spcAft>
                <a:spcPts val="1200"/>
              </a:spcAft>
              <a:buNone/>
              <a:defRPr sz="2000"/>
            </a:lvl1pPr>
            <a:lvl2pPr marL="401638" indent="-285750">
              <a:spcBef>
                <a:spcPts val="0"/>
              </a:spcBef>
              <a:spcAft>
                <a:spcPts val="1200"/>
              </a:spcAft>
              <a:buFont typeface="Arial" panose="020B0604020202020204" pitchFamily="34" charset="0"/>
              <a:buChar char="•"/>
              <a:defRPr sz="2000"/>
            </a:lvl2pPr>
            <a:lvl3pPr marL="688975" indent="-228600">
              <a:spcBef>
                <a:spcPts val="0"/>
              </a:spcBef>
              <a:spcAft>
                <a:spcPts val="1200"/>
              </a:spcAft>
              <a:defRPr sz="2000"/>
            </a:lvl3pPr>
            <a:lvl4pPr marL="1030288" indent="-228600">
              <a:spcBef>
                <a:spcPts val="0"/>
              </a:spcBef>
              <a:spcAft>
                <a:spcPts val="1200"/>
              </a:spcAft>
              <a:defRPr sz="2000"/>
            </a:lvl4pPr>
            <a:lvl5pPr marL="1316038" indent="-228600">
              <a:spcBef>
                <a:spcPts val="0"/>
              </a:spcBef>
              <a:spcAft>
                <a:spcPts val="1200"/>
              </a:spcAft>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5"/>
          <p:cNvSpPr txBox="1">
            <a:spLocks/>
          </p:cNvSpPr>
          <p:nvPr/>
        </p:nvSpPr>
        <p:spPr>
          <a:xfrm>
            <a:off x="256309" y="4889376"/>
            <a:ext cx="4904509" cy="254123"/>
          </a:xfrm>
          <a:prstGeom prst="rect">
            <a:avLst/>
          </a:prstGeom>
        </p:spPr>
        <p:txBody>
          <a:bodyPr lIns="0" tIns="0" rIns="0" bIns="0" anchor="ctr" anchorCtr="0">
            <a:noAutofit/>
          </a:bodyPr>
          <a:lstStyle>
            <a:lvl1pPr marL="0" indent="0" algn="l" defTabSz="457200" rtl="0" eaLnBrk="1" latinLnBrk="0" hangingPunct="1">
              <a:spcBef>
                <a:spcPct val="20000"/>
              </a:spcBef>
              <a:buFont typeface="Arial"/>
              <a:buNone/>
              <a:defRPr sz="2200" kern="120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1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400" dirty="0" smtClean="0"/>
              <a:t>Module 6: Mutual</a:t>
            </a:r>
            <a:r>
              <a:rPr lang="en-US" sz="1400" baseline="0" dirty="0" smtClean="0"/>
              <a:t> Support</a:t>
            </a:r>
            <a:endParaRPr lang="en-US" sz="1400" dirty="0"/>
          </a:p>
        </p:txBody>
      </p:sp>
      <p:sp>
        <p:nvSpPr>
          <p:cNvPr id="9" name="Text Placeholder 5"/>
          <p:cNvSpPr txBox="1">
            <a:spLocks/>
          </p:cNvSpPr>
          <p:nvPr/>
        </p:nvSpPr>
        <p:spPr>
          <a:xfrm>
            <a:off x="8167822" y="4889376"/>
            <a:ext cx="740651" cy="254123"/>
          </a:xfrm>
          <a:prstGeom prst="rect">
            <a:avLst/>
          </a:prstGeom>
        </p:spPr>
        <p:txBody>
          <a:bodyPr lIns="0" tIns="0" rIns="0" bIns="0" anchor="ctr" anchorCtr="0">
            <a:noAutofit/>
          </a:bodyPr>
          <a:lstStyle>
            <a:lvl1pPr marL="0" indent="0" algn="r" defTabSz="457200" rtl="0" eaLnBrk="1" latinLnBrk="0" hangingPunct="1">
              <a:spcBef>
                <a:spcPct val="20000"/>
              </a:spcBef>
              <a:buFont typeface="Arial"/>
              <a:buNone/>
              <a:defRPr sz="1400" kern="120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1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fld id="{12866757-CF97-4E1C-996C-740C5223B5C5}" type="slidenum">
              <a:rPr lang="en-US" sz="1000" smtClean="0"/>
              <a:t>‹#›</a:t>
            </a:fld>
            <a:r>
              <a:rPr lang="en-US" sz="1000" dirty="0" smtClean="0"/>
              <a:t> of 45</a:t>
            </a:r>
            <a:endParaRPr lang="en-US" sz="1000" dirty="0"/>
          </a:p>
        </p:txBody>
      </p:sp>
      <p:grpSp>
        <p:nvGrpSpPr>
          <p:cNvPr id="10" name="Group 9"/>
          <p:cNvGrpSpPr/>
          <p:nvPr/>
        </p:nvGrpSpPr>
        <p:grpSpPr>
          <a:xfrm>
            <a:off x="0" y="53234"/>
            <a:ext cx="941044" cy="587718"/>
            <a:chOff x="2754972" y="448225"/>
            <a:chExt cx="1106438" cy="691014"/>
          </a:xfrm>
          <a:gradFill flip="none" rotWithShape="1">
            <a:gsLst>
              <a:gs pos="0">
                <a:srgbClr val="7D7D7D"/>
              </a:gs>
              <a:gs pos="100000">
                <a:srgbClr val="3B3B3B"/>
              </a:gs>
            </a:gsLst>
            <a:lin ang="5400000" scaled="0"/>
            <a:tileRect/>
          </a:gradFill>
          <a:effectLst>
            <a:outerShdw blurRad="50800" dir="2700000" algn="tl" rotWithShape="0">
              <a:srgbClr val="000000">
                <a:alpha val="43000"/>
              </a:srgbClr>
            </a:outerShdw>
          </a:effectLst>
        </p:grpSpPr>
        <p:sp>
          <p:nvSpPr>
            <p:cNvPr id="11" name="Rectangle 10"/>
            <p:cNvSpPr/>
            <p:nvPr/>
          </p:nvSpPr>
          <p:spPr>
            <a:xfrm>
              <a:off x="2754972" y="448225"/>
              <a:ext cx="966361" cy="69101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p:cNvSpPr/>
            <p:nvPr/>
          </p:nvSpPr>
          <p:spPr>
            <a:xfrm>
              <a:off x="3581258" y="448225"/>
              <a:ext cx="280152" cy="69101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5" name="Group 14"/>
          <p:cNvGrpSpPr>
            <a:grpSpLocks noChangeAspect="1"/>
          </p:cNvGrpSpPr>
          <p:nvPr/>
        </p:nvGrpSpPr>
        <p:grpSpPr>
          <a:xfrm>
            <a:off x="6341586" y="4809786"/>
            <a:ext cx="424415" cy="335804"/>
            <a:chOff x="5682032" y="4622322"/>
            <a:chExt cx="658713" cy="521178"/>
          </a:xfrm>
          <a:gradFill flip="none" rotWithShape="1">
            <a:gsLst>
              <a:gs pos="0">
                <a:srgbClr val="215968"/>
              </a:gs>
              <a:gs pos="100000">
                <a:srgbClr val="31859C"/>
              </a:gs>
            </a:gsLst>
            <a:lin ang="0" scaled="1"/>
            <a:tileRect/>
          </a:gradFill>
          <a:effectLst>
            <a:outerShdw blurRad="50800" dist="38100" dir="5700000" algn="tl" rotWithShape="0">
              <a:srgbClr val="000000">
                <a:alpha val="43000"/>
              </a:srgbClr>
            </a:outerShdw>
          </a:effectLst>
        </p:grpSpPr>
        <p:sp>
          <p:nvSpPr>
            <p:cNvPr id="16" name="Rectangle 15"/>
            <p:cNvSpPr/>
            <p:nvPr/>
          </p:nvSpPr>
          <p:spPr>
            <a:xfrm rot="16200000">
              <a:off x="5817565" y="4620319"/>
              <a:ext cx="387650" cy="658711"/>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Oval 16"/>
            <p:cNvSpPr/>
            <p:nvPr/>
          </p:nvSpPr>
          <p:spPr>
            <a:xfrm rot="16200000">
              <a:off x="5877860" y="4426494"/>
              <a:ext cx="267055" cy="658711"/>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27" name="Picture 26" descr="HRQ-002 Icons[Back](jp)1.1.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449148" y="4876500"/>
            <a:ext cx="210707" cy="210707"/>
          </a:xfrm>
          <a:prstGeom prst="rect">
            <a:avLst/>
          </a:prstGeom>
          <a:effectLst>
            <a:outerShdw blurRad="50800" dir="2700000" algn="tl" rotWithShape="0">
              <a:srgbClr val="000000">
                <a:alpha val="16000"/>
              </a:srgbClr>
            </a:outerShdw>
          </a:effectLst>
        </p:spPr>
      </p:pic>
      <p:sp>
        <p:nvSpPr>
          <p:cNvPr id="3" name="Rectangle 2" descr="Previous Slide Button" title="Previous Slide Button">
            <a:hlinkClick r:id="" action="ppaction://hlinkshowjump?jump=previousslide"/>
          </p:cNvPr>
          <p:cNvSpPr/>
          <p:nvPr/>
        </p:nvSpPr>
        <p:spPr>
          <a:xfrm>
            <a:off x="6341586" y="4809785"/>
            <a:ext cx="424414" cy="333714"/>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77496" y="120381"/>
            <a:ext cx="561111" cy="453423"/>
          </a:xfrm>
          <a:prstGeom prst="rect">
            <a:avLst/>
          </a:prstGeom>
        </p:spPr>
      </p:pic>
    </p:spTree>
    <p:extLst>
      <p:ext uri="{BB962C8B-B14F-4D97-AF65-F5344CB8AC3E}">
        <p14:creationId xmlns:p14="http://schemas.microsoft.com/office/powerpoint/2010/main" val="55835178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ags" Target="../tags/tag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ags" Target="../tags/tag2.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8"/>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custDataLst>
              <p:tags r:id="rId6"/>
            </p:custDataLst>
          </p:nvPr>
        </p:nvSpPr>
        <p:spPr>
          <a:xfrm>
            <a:off x="1005840" y="0"/>
            <a:ext cx="7863840" cy="6858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custDataLst>
              <p:tags r:id="rId7"/>
            </p:custDataLst>
          </p:nvPr>
        </p:nvSpPr>
        <p:spPr>
          <a:xfrm>
            <a:off x="182880" y="768096"/>
            <a:ext cx="8778240" cy="3938016"/>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693843513"/>
      </p:ext>
    </p:extLst>
  </p:cSld>
  <p:clrMap bg1="lt1" tx1="dk1" bg2="lt2" tx2="dk2" accent1="accent1" accent2="accent2" accent3="accent3" accent4="accent4" accent5="accent5" accent6="accent6" hlink="hlink" folHlink="folHlink"/>
  <p:sldLayoutIdLst>
    <p:sldLayoutId id="2147493456" r:id="rId1"/>
    <p:sldLayoutId id="2147493457" r:id="rId2"/>
    <p:sldLayoutId id="2147493458" r:id="rId3"/>
    <p:sldLayoutId id="2147493459" r:id="rId4"/>
  </p:sldLayoutIdLst>
  <p:timing>
    <p:tnLst>
      <p:par>
        <p:cTn id="1" dur="indefinite" restart="never" nodeType="tmRoot"/>
      </p:par>
    </p:tnLst>
  </p:timing>
  <p:txStyles>
    <p:titleStyle>
      <a:lvl1pPr algn="l" defTabSz="457200" rtl="0" eaLnBrk="1" latinLnBrk="0" hangingPunct="1">
        <a:spcBef>
          <a:spcPct val="0"/>
        </a:spcBef>
        <a:buNone/>
        <a:defRPr sz="3200" b="0" i="0" u="none" kern="1200" spc="-100" baseline="0">
          <a:solidFill>
            <a:srgbClr val="215968"/>
          </a:solidFill>
          <a:latin typeface="+mj-lt"/>
          <a:ea typeface="+mj-ea"/>
          <a:cs typeface="Arial"/>
        </a:defRPr>
      </a:lvl1pPr>
    </p:titleStyle>
    <p:bodyStyle>
      <a:lvl1pPr marL="0" indent="0" algn="l" defTabSz="457200" rtl="0" eaLnBrk="1" latinLnBrk="0" hangingPunct="1">
        <a:spcBef>
          <a:spcPts val="0"/>
        </a:spcBef>
        <a:spcAft>
          <a:spcPts val="1200"/>
        </a:spcAft>
        <a:buFont typeface="Arial"/>
        <a:buNone/>
        <a:defRPr sz="2000" kern="1200">
          <a:solidFill>
            <a:srgbClr val="3B3B3B"/>
          </a:solidFill>
          <a:latin typeface="+mn-lt"/>
          <a:ea typeface="+mn-ea"/>
          <a:cs typeface="Arial"/>
        </a:defRPr>
      </a:lvl1pPr>
      <a:lvl2pPr marL="400050" indent="-285750" algn="l" defTabSz="457200" rtl="0" eaLnBrk="1" latinLnBrk="0" hangingPunct="1">
        <a:spcBef>
          <a:spcPts val="0"/>
        </a:spcBef>
        <a:spcAft>
          <a:spcPts val="1200"/>
        </a:spcAft>
        <a:buFont typeface="Arial" panose="020B0604020202020204" pitchFamily="34" charset="0"/>
        <a:buChar char="•"/>
        <a:defRPr sz="2000" b="0" i="0" u="none" kern="1200">
          <a:solidFill>
            <a:srgbClr val="3B3B3B"/>
          </a:solidFill>
          <a:latin typeface="+mn-lt"/>
          <a:ea typeface="+mn-ea"/>
          <a:cs typeface="Arial"/>
        </a:defRPr>
      </a:lvl2pPr>
      <a:lvl3pPr marL="687388" indent="-227013" algn="l" defTabSz="457200" rtl="0" eaLnBrk="1" latinLnBrk="0" hangingPunct="1">
        <a:spcBef>
          <a:spcPts val="0"/>
        </a:spcBef>
        <a:spcAft>
          <a:spcPts val="1200"/>
        </a:spcAft>
        <a:buFont typeface="Arial"/>
        <a:buChar char="•"/>
        <a:defRPr sz="2000" kern="1200">
          <a:solidFill>
            <a:srgbClr val="3B3B3B"/>
          </a:solidFill>
          <a:latin typeface="+mn-lt"/>
          <a:ea typeface="+mn-ea"/>
          <a:cs typeface="Arial"/>
        </a:defRPr>
      </a:lvl3pPr>
      <a:lvl4pPr marL="1027113" indent="-228600" algn="l" defTabSz="457200" rtl="0" eaLnBrk="1" latinLnBrk="0" hangingPunct="1">
        <a:spcBef>
          <a:spcPts val="0"/>
        </a:spcBef>
        <a:spcAft>
          <a:spcPts val="1200"/>
        </a:spcAft>
        <a:buFont typeface="Arial"/>
        <a:buChar char="–"/>
        <a:defRPr sz="2000" kern="1200">
          <a:solidFill>
            <a:srgbClr val="3B3B3B"/>
          </a:solidFill>
          <a:latin typeface="+mn-lt"/>
          <a:ea typeface="+mn-ea"/>
          <a:cs typeface="Arial"/>
        </a:defRPr>
      </a:lvl4pPr>
      <a:lvl5pPr marL="1314450" indent="-228600" algn="l" defTabSz="457200" rtl="0" eaLnBrk="1" latinLnBrk="0" hangingPunct="1">
        <a:spcBef>
          <a:spcPts val="0"/>
        </a:spcBef>
        <a:spcAft>
          <a:spcPts val="1200"/>
        </a:spcAft>
        <a:buFont typeface="Arial"/>
        <a:buChar char="»"/>
        <a:defRPr sz="2000" kern="1200">
          <a:solidFill>
            <a:srgbClr val="3B3B3B"/>
          </a:solidFill>
          <a:latin typeface="+mn-lt"/>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tags" Target="../tags/tag50.xml"/><Relationship Id="rId7" Type="http://schemas.openxmlformats.org/officeDocument/2006/relationships/notesSlide" Target="../notesSlides/notesSlide1.xml"/><Relationship Id="rId2" Type="http://schemas.openxmlformats.org/officeDocument/2006/relationships/tags" Target="../tags/tag49.xml"/><Relationship Id="rId1" Type="http://schemas.openxmlformats.org/officeDocument/2006/relationships/tags" Target="../tags/tag48.xml"/><Relationship Id="rId6" Type="http://schemas.openxmlformats.org/officeDocument/2006/relationships/slideLayout" Target="../slideLayouts/slideLayout1.xml"/><Relationship Id="rId5" Type="http://schemas.openxmlformats.org/officeDocument/2006/relationships/tags" Target="../tags/tag52.xml"/><Relationship Id="rId10" Type="http://schemas.openxmlformats.org/officeDocument/2006/relationships/image" Target="../media/image10.png"/><Relationship Id="rId4" Type="http://schemas.openxmlformats.org/officeDocument/2006/relationships/tags" Target="../tags/tag51.xml"/><Relationship Id="rId9"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tags" Target="../tags/tag88.xml"/><Relationship Id="rId2" Type="http://schemas.openxmlformats.org/officeDocument/2006/relationships/tags" Target="../tags/tag87.xml"/><Relationship Id="rId1" Type="http://schemas.openxmlformats.org/officeDocument/2006/relationships/tags" Target="../tags/tag86.xml"/><Relationship Id="rId6" Type="http://schemas.openxmlformats.org/officeDocument/2006/relationships/image" Target="../media/image16.jpeg"/><Relationship Id="rId5" Type="http://schemas.openxmlformats.org/officeDocument/2006/relationships/notesSlide" Target="../notesSlides/notesSlide10.xml"/><Relationship Id="rId4"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tags" Target="../tags/tag91.xml"/><Relationship Id="rId2" Type="http://schemas.openxmlformats.org/officeDocument/2006/relationships/tags" Target="../tags/tag90.xml"/><Relationship Id="rId1" Type="http://schemas.openxmlformats.org/officeDocument/2006/relationships/tags" Target="../tags/tag89.xml"/><Relationship Id="rId5" Type="http://schemas.openxmlformats.org/officeDocument/2006/relationships/notesSlide" Target="../notesSlides/notesSlide11.xml"/><Relationship Id="rId4"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tags" Target="../tags/tag94.xml"/><Relationship Id="rId7" Type="http://schemas.openxmlformats.org/officeDocument/2006/relationships/image" Target="../media/image18.jpeg"/><Relationship Id="rId2" Type="http://schemas.openxmlformats.org/officeDocument/2006/relationships/tags" Target="../tags/tag93.xml"/><Relationship Id="rId1" Type="http://schemas.openxmlformats.org/officeDocument/2006/relationships/tags" Target="../tags/tag92.xml"/><Relationship Id="rId6" Type="http://schemas.openxmlformats.org/officeDocument/2006/relationships/notesSlide" Target="../notesSlides/notesSlide12.xml"/><Relationship Id="rId5" Type="http://schemas.openxmlformats.org/officeDocument/2006/relationships/slideLayout" Target="../slideLayouts/slideLayout3.xml"/><Relationship Id="rId4" Type="http://schemas.openxmlformats.org/officeDocument/2006/relationships/tags" Target="../tags/tag95.xml"/></Relationships>
</file>

<file path=ppt/slides/_rels/slide13.xml.rels><?xml version="1.0" encoding="UTF-8" standalone="yes"?>
<Relationships xmlns="http://schemas.openxmlformats.org/package/2006/relationships"><Relationship Id="rId3" Type="http://schemas.openxmlformats.org/officeDocument/2006/relationships/tags" Target="../tags/tag98.xml"/><Relationship Id="rId2" Type="http://schemas.openxmlformats.org/officeDocument/2006/relationships/tags" Target="../tags/tag97.xml"/><Relationship Id="rId1" Type="http://schemas.openxmlformats.org/officeDocument/2006/relationships/tags" Target="../tags/tag96.xml"/><Relationship Id="rId5" Type="http://schemas.openxmlformats.org/officeDocument/2006/relationships/notesSlide" Target="../notesSlides/notesSlide13.xml"/><Relationship Id="rId4"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tags" Target="../tags/tag101.xml"/><Relationship Id="rId7" Type="http://schemas.openxmlformats.org/officeDocument/2006/relationships/image" Target="../media/image19.png"/><Relationship Id="rId2" Type="http://schemas.openxmlformats.org/officeDocument/2006/relationships/tags" Target="../tags/tag100.xml"/><Relationship Id="rId1" Type="http://schemas.openxmlformats.org/officeDocument/2006/relationships/tags" Target="../tags/tag99.xml"/><Relationship Id="rId6" Type="http://schemas.openxmlformats.org/officeDocument/2006/relationships/notesSlide" Target="../notesSlides/notesSlide14.xml"/><Relationship Id="rId5" Type="http://schemas.openxmlformats.org/officeDocument/2006/relationships/slideLayout" Target="../slideLayouts/slideLayout3.xml"/><Relationship Id="rId4" Type="http://schemas.openxmlformats.org/officeDocument/2006/relationships/tags" Target="../tags/tag102.xml"/></Relationships>
</file>

<file path=ppt/slides/_rels/slide15.xml.rels><?xml version="1.0" encoding="UTF-8" standalone="yes"?>
<Relationships xmlns="http://schemas.openxmlformats.org/package/2006/relationships"><Relationship Id="rId3" Type="http://schemas.openxmlformats.org/officeDocument/2006/relationships/tags" Target="../tags/tag105.xml"/><Relationship Id="rId7" Type="http://schemas.openxmlformats.org/officeDocument/2006/relationships/image" Target="../media/image20.png"/><Relationship Id="rId2" Type="http://schemas.openxmlformats.org/officeDocument/2006/relationships/tags" Target="../tags/tag104.xml"/><Relationship Id="rId1" Type="http://schemas.openxmlformats.org/officeDocument/2006/relationships/tags" Target="../tags/tag103.xml"/><Relationship Id="rId6" Type="http://schemas.openxmlformats.org/officeDocument/2006/relationships/notesSlide" Target="../notesSlides/notesSlide15.xml"/><Relationship Id="rId5" Type="http://schemas.openxmlformats.org/officeDocument/2006/relationships/slideLayout" Target="../slideLayouts/slideLayout3.xml"/><Relationship Id="rId4" Type="http://schemas.openxmlformats.org/officeDocument/2006/relationships/tags" Target="../tags/tag106.xml"/></Relationships>
</file>

<file path=ppt/slides/_rels/slide16.xml.rels><?xml version="1.0" encoding="UTF-8" standalone="yes"?>
<Relationships xmlns="http://schemas.openxmlformats.org/package/2006/relationships"><Relationship Id="rId3" Type="http://schemas.openxmlformats.org/officeDocument/2006/relationships/tags" Target="../tags/tag109.xml"/><Relationship Id="rId2" Type="http://schemas.openxmlformats.org/officeDocument/2006/relationships/tags" Target="../tags/tag108.xml"/><Relationship Id="rId1" Type="http://schemas.openxmlformats.org/officeDocument/2006/relationships/tags" Target="../tags/tag107.xml"/><Relationship Id="rId6" Type="http://schemas.openxmlformats.org/officeDocument/2006/relationships/notesSlide" Target="../notesSlides/notesSlide16.xml"/><Relationship Id="rId5" Type="http://schemas.openxmlformats.org/officeDocument/2006/relationships/slideLayout" Target="../slideLayouts/slideLayout3.xml"/><Relationship Id="rId4" Type="http://schemas.openxmlformats.org/officeDocument/2006/relationships/tags" Target="../tags/tag110.xml"/></Relationships>
</file>

<file path=ppt/slides/_rels/slide17.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tags" Target="../tags/tag113.xml"/><Relationship Id="rId7" Type="http://schemas.openxmlformats.org/officeDocument/2006/relationships/notesSlide" Target="../notesSlides/notesSlide17.xml"/><Relationship Id="rId2" Type="http://schemas.openxmlformats.org/officeDocument/2006/relationships/tags" Target="../tags/tag112.xml"/><Relationship Id="rId1" Type="http://schemas.openxmlformats.org/officeDocument/2006/relationships/tags" Target="../tags/tag111.xml"/><Relationship Id="rId6" Type="http://schemas.openxmlformats.org/officeDocument/2006/relationships/slideLayout" Target="../slideLayouts/slideLayout3.xml"/><Relationship Id="rId5" Type="http://schemas.openxmlformats.org/officeDocument/2006/relationships/tags" Target="../tags/tag115.xml"/><Relationship Id="rId4" Type="http://schemas.openxmlformats.org/officeDocument/2006/relationships/tags" Target="../tags/tag114.xml"/></Relationships>
</file>

<file path=ppt/slides/_rels/slide18.xml.rels><?xml version="1.0" encoding="UTF-8" standalone="yes"?>
<Relationships xmlns="http://schemas.openxmlformats.org/package/2006/relationships"><Relationship Id="rId8" Type="http://schemas.openxmlformats.org/officeDocument/2006/relationships/notesSlide" Target="../notesSlides/notesSlide18.xml"/><Relationship Id="rId3" Type="http://schemas.openxmlformats.org/officeDocument/2006/relationships/tags" Target="../tags/tag118.xml"/><Relationship Id="rId7" Type="http://schemas.openxmlformats.org/officeDocument/2006/relationships/slideLayout" Target="../slideLayouts/slideLayout3.xml"/><Relationship Id="rId2" Type="http://schemas.openxmlformats.org/officeDocument/2006/relationships/tags" Target="../tags/tag117.xml"/><Relationship Id="rId1" Type="http://schemas.openxmlformats.org/officeDocument/2006/relationships/tags" Target="../tags/tag116.xml"/><Relationship Id="rId6" Type="http://schemas.openxmlformats.org/officeDocument/2006/relationships/tags" Target="../tags/tag121.xml"/><Relationship Id="rId5" Type="http://schemas.openxmlformats.org/officeDocument/2006/relationships/tags" Target="../tags/tag120.xml"/><Relationship Id="rId10" Type="http://schemas.openxmlformats.org/officeDocument/2006/relationships/image" Target="../media/image22.jpeg"/><Relationship Id="rId4" Type="http://schemas.openxmlformats.org/officeDocument/2006/relationships/tags" Target="../tags/tag119.xml"/><Relationship Id="rId9" Type="http://schemas.openxmlformats.org/officeDocument/2006/relationships/hyperlink" Target="http://www.ahrq.gov/professionals/education/curriculum-tools/teamstepps/instructor/videos/ts_FeedbackDocToMedTech/feedbackDocToMedtech.html" TargetMode="External"/></Relationships>
</file>

<file path=ppt/slides/_rels/slide19.xml.rels><?xml version="1.0" encoding="UTF-8" standalone="yes"?>
<Relationships xmlns="http://schemas.openxmlformats.org/package/2006/relationships"><Relationship Id="rId3" Type="http://schemas.openxmlformats.org/officeDocument/2006/relationships/tags" Target="../tags/tag124.xml"/><Relationship Id="rId7" Type="http://schemas.openxmlformats.org/officeDocument/2006/relationships/image" Target="../media/image22.jpeg"/><Relationship Id="rId2" Type="http://schemas.openxmlformats.org/officeDocument/2006/relationships/tags" Target="../tags/tag123.xml"/><Relationship Id="rId1" Type="http://schemas.openxmlformats.org/officeDocument/2006/relationships/tags" Target="../tags/tag122.xml"/><Relationship Id="rId6" Type="http://schemas.openxmlformats.org/officeDocument/2006/relationships/notesSlide" Target="../notesSlides/notesSlide19.xml"/><Relationship Id="rId5" Type="http://schemas.openxmlformats.org/officeDocument/2006/relationships/slideLayout" Target="../slideLayouts/slideLayout3.xml"/><Relationship Id="rId4" Type="http://schemas.openxmlformats.org/officeDocument/2006/relationships/tags" Target="../tags/tag125.xml"/></Relationships>
</file>

<file path=ppt/slides/_rels/slide2.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55.xml"/><Relationship Id="rId7" Type="http://schemas.openxmlformats.org/officeDocument/2006/relationships/tags" Target="../tags/tag59.xml"/><Relationship Id="rId2" Type="http://schemas.openxmlformats.org/officeDocument/2006/relationships/tags" Target="../tags/tag54.xml"/><Relationship Id="rId1" Type="http://schemas.openxmlformats.org/officeDocument/2006/relationships/tags" Target="../tags/tag53.xml"/><Relationship Id="rId6" Type="http://schemas.openxmlformats.org/officeDocument/2006/relationships/tags" Target="../tags/tag58.xml"/><Relationship Id="rId5" Type="http://schemas.openxmlformats.org/officeDocument/2006/relationships/tags" Target="../tags/tag57.xml"/><Relationship Id="rId4" Type="http://schemas.openxmlformats.org/officeDocument/2006/relationships/tags" Target="../tags/tag56.xml"/><Relationship Id="rId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tags" Target="../tags/tag128.xml"/><Relationship Id="rId7" Type="http://schemas.openxmlformats.org/officeDocument/2006/relationships/image" Target="../media/image23.jpeg"/><Relationship Id="rId2" Type="http://schemas.openxmlformats.org/officeDocument/2006/relationships/tags" Target="../tags/tag127.xml"/><Relationship Id="rId1" Type="http://schemas.openxmlformats.org/officeDocument/2006/relationships/tags" Target="../tags/tag126.xml"/><Relationship Id="rId6" Type="http://schemas.openxmlformats.org/officeDocument/2006/relationships/notesSlide" Target="../notesSlides/notesSlide20.xml"/><Relationship Id="rId5" Type="http://schemas.openxmlformats.org/officeDocument/2006/relationships/slideLayout" Target="../slideLayouts/slideLayout3.xml"/><Relationship Id="rId4" Type="http://schemas.openxmlformats.org/officeDocument/2006/relationships/tags" Target="../tags/tag129.xml"/></Relationships>
</file>

<file path=ppt/slides/_rels/slide21.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tags" Target="../tags/tag132.xml"/><Relationship Id="rId7" Type="http://schemas.openxmlformats.org/officeDocument/2006/relationships/notesSlide" Target="../notesSlides/notesSlide21.xml"/><Relationship Id="rId2" Type="http://schemas.openxmlformats.org/officeDocument/2006/relationships/tags" Target="../tags/tag131.xml"/><Relationship Id="rId1" Type="http://schemas.openxmlformats.org/officeDocument/2006/relationships/tags" Target="../tags/tag130.xml"/><Relationship Id="rId6" Type="http://schemas.openxmlformats.org/officeDocument/2006/relationships/slideLayout" Target="../slideLayouts/slideLayout3.xml"/><Relationship Id="rId5" Type="http://schemas.openxmlformats.org/officeDocument/2006/relationships/tags" Target="../tags/tag134.xml"/><Relationship Id="rId4" Type="http://schemas.openxmlformats.org/officeDocument/2006/relationships/tags" Target="../tags/tag133.xml"/></Relationships>
</file>

<file path=ppt/slides/_rels/slide22.xml.rels><?xml version="1.0" encoding="UTF-8" standalone="yes"?>
<Relationships xmlns="http://schemas.openxmlformats.org/package/2006/relationships"><Relationship Id="rId3" Type="http://schemas.openxmlformats.org/officeDocument/2006/relationships/tags" Target="../tags/tag137.xml"/><Relationship Id="rId7" Type="http://schemas.openxmlformats.org/officeDocument/2006/relationships/image" Target="../media/image26.jpeg"/><Relationship Id="rId2" Type="http://schemas.openxmlformats.org/officeDocument/2006/relationships/tags" Target="../tags/tag136.xml"/><Relationship Id="rId1" Type="http://schemas.openxmlformats.org/officeDocument/2006/relationships/tags" Target="../tags/tag135.xml"/><Relationship Id="rId6" Type="http://schemas.openxmlformats.org/officeDocument/2006/relationships/image" Target="../media/image25.jpeg"/><Relationship Id="rId5" Type="http://schemas.openxmlformats.org/officeDocument/2006/relationships/notesSlide" Target="../notesSlides/notesSlide22.xml"/><Relationship Id="rId4"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tags" Target="../tags/tag140.xml"/><Relationship Id="rId2" Type="http://schemas.openxmlformats.org/officeDocument/2006/relationships/tags" Target="../tags/tag139.xml"/><Relationship Id="rId1" Type="http://schemas.openxmlformats.org/officeDocument/2006/relationships/tags" Target="../tags/tag138.xml"/><Relationship Id="rId6" Type="http://schemas.openxmlformats.org/officeDocument/2006/relationships/image" Target="../media/image26.jpeg"/><Relationship Id="rId5" Type="http://schemas.openxmlformats.org/officeDocument/2006/relationships/notesSlide" Target="../notesSlides/notesSlide23.xml"/><Relationship Id="rId4"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tags" Target="../tags/tag143.xml"/><Relationship Id="rId2" Type="http://schemas.openxmlformats.org/officeDocument/2006/relationships/tags" Target="../tags/tag142.xml"/><Relationship Id="rId1" Type="http://schemas.openxmlformats.org/officeDocument/2006/relationships/tags" Target="../tags/tag141.xml"/><Relationship Id="rId5" Type="http://schemas.openxmlformats.org/officeDocument/2006/relationships/notesSlide" Target="../notesSlides/notesSlide24.xml"/><Relationship Id="rId4"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tags" Target="../tags/tag146.xml"/><Relationship Id="rId7" Type="http://schemas.openxmlformats.org/officeDocument/2006/relationships/image" Target="../media/image27.png"/><Relationship Id="rId2" Type="http://schemas.openxmlformats.org/officeDocument/2006/relationships/tags" Target="../tags/tag145.xml"/><Relationship Id="rId1" Type="http://schemas.openxmlformats.org/officeDocument/2006/relationships/tags" Target="../tags/tag144.xml"/><Relationship Id="rId6" Type="http://schemas.openxmlformats.org/officeDocument/2006/relationships/notesSlide" Target="../notesSlides/notesSlide25.xml"/><Relationship Id="rId5" Type="http://schemas.openxmlformats.org/officeDocument/2006/relationships/slideLayout" Target="../slideLayouts/slideLayout3.xml"/><Relationship Id="rId4" Type="http://schemas.openxmlformats.org/officeDocument/2006/relationships/tags" Target="../tags/tag147.xml"/></Relationships>
</file>

<file path=ppt/slides/_rels/slide26.xml.rels><?xml version="1.0" encoding="UTF-8" standalone="yes"?>
<Relationships xmlns="http://schemas.openxmlformats.org/package/2006/relationships"><Relationship Id="rId3" Type="http://schemas.openxmlformats.org/officeDocument/2006/relationships/tags" Target="../tags/tag150.xml"/><Relationship Id="rId7" Type="http://schemas.openxmlformats.org/officeDocument/2006/relationships/image" Target="../media/image27.png"/><Relationship Id="rId2" Type="http://schemas.openxmlformats.org/officeDocument/2006/relationships/tags" Target="../tags/tag149.xml"/><Relationship Id="rId1" Type="http://schemas.openxmlformats.org/officeDocument/2006/relationships/tags" Target="../tags/tag148.xml"/><Relationship Id="rId6" Type="http://schemas.openxmlformats.org/officeDocument/2006/relationships/notesSlide" Target="../notesSlides/notesSlide26.xml"/><Relationship Id="rId5" Type="http://schemas.openxmlformats.org/officeDocument/2006/relationships/slideLayout" Target="../slideLayouts/slideLayout3.xml"/><Relationship Id="rId4" Type="http://schemas.openxmlformats.org/officeDocument/2006/relationships/tags" Target="../tags/tag151.xml"/></Relationships>
</file>

<file path=ppt/slides/_rels/slide27.xml.rels><?xml version="1.0" encoding="UTF-8" standalone="yes"?>
<Relationships xmlns="http://schemas.openxmlformats.org/package/2006/relationships"><Relationship Id="rId3" Type="http://schemas.openxmlformats.org/officeDocument/2006/relationships/tags" Target="../tags/tag154.xml"/><Relationship Id="rId7" Type="http://schemas.openxmlformats.org/officeDocument/2006/relationships/image" Target="../media/image28.png"/><Relationship Id="rId2" Type="http://schemas.openxmlformats.org/officeDocument/2006/relationships/tags" Target="../tags/tag153.xml"/><Relationship Id="rId1" Type="http://schemas.openxmlformats.org/officeDocument/2006/relationships/tags" Target="../tags/tag152.xml"/><Relationship Id="rId6" Type="http://schemas.openxmlformats.org/officeDocument/2006/relationships/notesSlide" Target="../notesSlides/notesSlide27.xml"/><Relationship Id="rId5" Type="http://schemas.openxmlformats.org/officeDocument/2006/relationships/slideLayout" Target="../slideLayouts/slideLayout3.xml"/><Relationship Id="rId4" Type="http://schemas.openxmlformats.org/officeDocument/2006/relationships/tags" Target="../tags/tag155.xml"/></Relationships>
</file>

<file path=ppt/slides/_rels/slide28.xml.rels><?xml version="1.0" encoding="UTF-8" standalone="yes"?>
<Relationships xmlns="http://schemas.openxmlformats.org/package/2006/relationships"><Relationship Id="rId3" Type="http://schemas.openxmlformats.org/officeDocument/2006/relationships/tags" Target="../tags/tag158.xml"/><Relationship Id="rId2" Type="http://schemas.openxmlformats.org/officeDocument/2006/relationships/tags" Target="../tags/tag157.xml"/><Relationship Id="rId1" Type="http://schemas.openxmlformats.org/officeDocument/2006/relationships/tags" Target="../tags/tag156.xml"/><Relationship Id="rId6" Type="http://schemas.openxmlformats.org/officeDocument/2006/relationships/image" Target="../media/image29.jpeg"/><Relationship Id="rId5" Type="http://schemas.openxmlformats.org/officeDocument/2006/relationships/notesSlide" Target="../notesSlides/notesSlide28.xml"/><Relationship Id="rId4"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tags" Target="../tags/tag161.xml"/><Relationship Id="rId7" Type="http://schemas.openxmlformats.org/officeDocument/2006/relationships/notesSlide" Target="../notesSlides/notesSlide29.xml"/><Relationship Id="rId2" Type="http://schemas.openxmlformats.org/officeDocument/2006/relationships/tags" Target="../tags/tag160.xml"/><Relationship Id="rId1" Type="http://schemas.openxmlformats.org/officeDocument/2006/relationships/tags" Target="../tags/tag159.xml"/><Relationship Id="rId6" Type="http://schemas.openxmlformats.org/officeDocument/2006/relationships/slideLayout" Target="../slideLayouts/slideLayout3.xml"/><Relationship Id="rId5" Type="http://schemas.openxmlformats.org/officeDocument/2006/relationships/tags" Target="../tags/tag163.xml"/><Relationship Id="rId4" Type="http://schemas.openxmlformats.org/officeDocument/2006/relationships/tags" Target="../tags/tag162.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tags" Target="../tags/tag62.xml"/><Relationship Id="rId7" Type="http://schemas.openxmlformats.org/officeDocument/2006/relationships/hyperlink" Target="http://www.ahrq.gov/professionals/education/curriculum-tools/teamstepps/instructor/fundamentals/index.html" TargetMode="External"/><Relationship Id="rId2" Type="http://schemas.openxmlformats.org/officeDocument/2006/relationships/tags" Target="../tags/tag61.xml"/><Relationship Id="rId1" Type="http://schemas.openxmlformats.org/officeDocument/2006/relationships/tags" Target="../tags/tag60.xml"/><Relationship Id="rId6" Type="http://schemas.openxmlformats.org/officeDocument/2006/relationships/notesSlide" Target="../notesSlides/notesSlide3.xml"/><Relationship Id="rId5" Type="http://schemas.openxmlformats.org/officeDocument/2006/relationships/slideLayout" Target="../slideLayouts/slideLayout2.xml"/><Relationship Id="rId4" Type="http://schemas.openxmlformats.org/officeDocument/2006/relationships/tags" Target="../tags/tag63.xml"/></Relationships>
</file>

<file path=ppt/slides/_rels/slide30.xml.rels><?xml version="1.0" encoding="UTF-8" standalone="yes"?>
<Relationships xmlns="http://schemas.openxmlformats.org/package/2006/relationships"><Relationship Id="rId8" Type="http://schemas.openxmlformats.org/officeDocument/2006/relationships/notesSlide" Target="../notesSlides/notesSlide30.xml"/><Relationship Id="rId3" Type="http://schemas.openxmlformats.org/officeDocument/2006/relationships/tags" Target="../tags/tag166.xml"/><Relationship Id="rId7" Type="http://schemas.openxmlformats.org/officeDocument/2006/relationships/slideLayout" Target="../slideLayouts/slideLayout3.xml"/><Relationship Id="rId2" Type="http://schemas.openxmlformats.org/officeDocument/2006/relationships/tags" Target="../tags/tag165.xml"/><Relationship Id="rId1" Type="http://schemas.openxmlformats.org/officeDocument/2006/relationships/tags" Target="../tags/tag164.xml"/><Relationship Id="rId6" Type="http://schemas.openxmlformats.org/officeDocument/2006/relationships/tags" Target="../tags/tag169.xml"/><Relationship Id="rId5" Type="http://schemas.openxmlformats.org/officeDocument/2006/relationships/tags" Target="../tags/tag168.xml"/><Relationship Id="rId4" Type="http://schemas.openxmlformats.org/officeDocument/2006/relationships/tags" Target="../tags/tag167.xml"/><Relationship Id="rId9" Type="http://schemas.openxmlformats.org/officeDocument/2006/relationships/image" Target="../media/image31.jpeg"/></Relationships>
</file>

<file path=ppt/slides/_rels/slide31.xml.rels><?xml version="1.0" encoding="UTF-8" standalone="yes"?>
<Relationships xmlns="http://schemas.openxmlformats.org/package/2006/relationships"><Relationship Id="rId8" Type="http://schemas.openxmlformats.org/officeDocument/2006/relationships/notesSlide" Target="../notesSlides/notesSlide31.xml"/><Relationship Id="rId3" Type="http://schemas.openxmlformats.org/officeDocument/2006/relationships/tags" Target="../tags/tag172.xml"/><Relationship Id="rId7" Type="http://schemas.openxmlformats.org/officeDocument/2006/relationships/slideLayout" Target="../slideLayouts/slideLayout3.xml"/><Relationship Id="rId2" Type="http://schemas.openxmlformats.org/officeDocument/2006/relationships/tags" Target="../tags/tag171.xml"/><Relationship Id="rId1" Type="http://schemas.openxmlformats.org/officeDocument/2006/relationships/tags" Target="../tags/tag170.xml"/><Relationship Id="rId6" Type="http://schemas.openxmlformats.org/officeDocument/2006/relationships/tags" Target="../tags/tag175.xml"/><Relationship Id="rId5" Type="http://schemas.openxmlformats.org/officeDocument/2006/relationships/tags" Target="../tags/tag174.xml"/><Relationship Id="rId10" Type="http://schemas.openxmlformats.org/officeDocument/2006/relationships/image" Target="../media/image32.jpeg"/><Relationship Id="rId4" Type="http://schemas.openxmlformats.org/officeDocument/2006/relationships/tags" Target="../tags/tag173.xml"/><Relationship Id="rId9" Type="http://schemas.openxmlformats.org/officeDocument/2006/relationships/hyperlink" Target="http://www.ahrq.gov/professionals/education/curriculum-tools/teamstepps/instructor/videos/ts_CUS_LandD/CUS_LandD.html" TargetMode="External"/></Relationships>
</file>

<file path=ppt/slides/_rels/slide32.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tags" Target="../tags/tag178.xml"/><Relationship Id="rId7" Type="http://schemas.openxmlformats.org/officeDocument/2006/relationships/notesSlide" Target="../notesSlides/notesSlide32.xml"/><Relationship Id="rId2" Type="http://schemas.openxmlformats.org/officeDocument/2006/relationships/tags" Target="../tags/tag177.xml"/><Relationship Id="rId1" Type="http://schemas.openxmlformats.org/officeDocument/2006/relationships/tags" Target="../tags/tag176.xml"/><Relationship Id="rId6" Type="http://schemas.openxmlformats.org/officeDocument/2006/relationships/slideLayout" Target="../slideLayouts/slideLayout3.xml"/><Relationship Id="rId5" Type="http://schemas.openxmlformats.org/officeDocument/2006/relationships/tags" Target="../tags/tag180.xml"/><Relationship Id="rId4" Type="http://schemas.openxmlformats.org/officeDocument/2006/relationships/tags" Target="../tags/tag179.xml"/></Relationships>
</file>

<file path=ppt/slides/_rels/slide33.xml.rels><?xml version="1.0" encoding="UTF-8" standalone="yes"?>
<Relationships xmlns="http://schemas.openxmlformats.org/package/2006/relationships"><Relationship Id="rId3" Type="http://schemas.openxmlformats.org/officeDocument/2006/relationships/tags" Target="../tags/tag183.xml"/><Relationship Id="rId7" Type="http://schemas.openxmlformats.org/officeDocument/2006/relationships/image" Target="../media/image33.jpeg"/><Relationship Id="rId2" Type="http://schemas.openxmlformats.org/officeDocument/2006/relationships/tags" Target="../tags/tag182.xml"/><Relationship Id="rId1" Type="http://schemas.openxmlformats.org/officeDocument/2006/relationships/tags" Target="../tags/tag181.xml"/><Relationship Id="rId6" Type="http://schemas.openxmlformats.org/officeDocument/2006/relationships/notesSlide" Target="../notesSlides/notesSlide33.xml"/><Relationship Id="rId5" Type="http://schemas.openxmlformats.org/officeDocument/2006/relationships/slideLayout" Target="../slideLayouts/slideLayout3.xml"/><Relationship Id="rId4" Type="http://schemas.openxmlformats.org/officeDocument/2006/relationships/tags" Target="../tags/tag184.xml"/></Relationships>
</file>

<file path=ppt/slides/_rels/slide34.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tags" Target="../tags/tag187.xml"/><Relationship Id="rId7" Type="http://schemas.openxmlformats.org/officeDocument/2006/relationships/notesSlide" Target="../notesSlides/notesSlide34.xml"/><Relationship Id="rId2" Type="http://schemas.openxmlformats.org/officeDocument/2006/relationships/tags" Target="../tags/tag186.xml"/><Relationship Id="rId1" Type="http://schemas.openxmlformats.org/officeDocument/2006/relationships/tags" Target="../tags/tag185.xml"/><Relationship Id="rId6" Type="http://schemas.openxmlformats.org/officeDocument/2006/relationships/slideLayout" Target="../slideLayouts/slideLayout3.xml"/><Relationship Id="rId5" Type="http://schemas.openxmlformats.org/officeDocument/2006/relationships/tags" Target="../tags/tag189.xml"/><Relationship Id="rId4" Type="http://schemas.openxmlformats.org/officeDocument/2006/relationships/tags" Target="../tags/tag188.xml"/></Relationships>
</file>

<file path=ppt/slides/_rels/slide35.xml.rels><?xml version="1.0" encoding="UTF-8" standalone="yes"?>
<Relationships xmlns="http://schemas.openxmlformats.org/package/2006/relationships"><Relationship Id="rId8" Type="http://schemas.openxmlformats.org/officeDocument/2006/relationships/tags" Target="../tags/tag197.xml"/><Relationship Id="rId13" Type="http://schemas.openxmlformats.org/officeDocument/2006/relationships/image" Target="../media/image35.jpeg"/><Relationship Id="rId3" Type="http://schemas.openxmlformats.org/officeDocument/2006/relationships/tags" Target="../tags/tag192.xml"/><Relationship Id="rId7" Type="http://schemas.openxmlformats.org/officeDocument/2006/relationships/tags" Target="../tags/tag196.xml"/><Relationship Id="rId12" Type="http://schemas.openxmlformats.org/officeDocument/2006/relationships/notesSlide" Target="../notesSlides/notesSlide35.xml"/><Relationship Id="rId2" Type="http://schemas.openxmlformats.org/officeDocument/2006/relationships/tags" Target="../tags/tag191.xml"/><Relationship Id="rId1" Type="http://schemas.openxmlformats.org/officeDocument/2006/relationships/tags" Target="../tags/tag190.xml"/><Relationship Id="rId6" Type="http://schemas.openxmlformats.org/officeDocument/2006/relationships/tags" Target="../tags/tag195.xml"/><Relationship Id="rId11" Type="http://schemas.openxmlformats.org/officeDocument/2006/relationships/slideLayout" Target="../slideLayouts/slideLayout3.xml"/><Relationship Id="rId5" Type="http://schemas.openxmlformats.org/officeDocument/2006/relationships/tags" Target="../tags/tag194.xml"/><Relationship Id="rId10" Type="http://schemas.openxmlformats.org/officeDocument/2006/relationships/tags" Target="../tags/tag199.xml"/><Relationship Id="rId4" Type="http://schemas.openxmlformats.org/officeDocument/2006/relationships/tags" Target="../tags/tag193.xml"/><Relationship Id="rId9" Type="http://schemas.openxmlformats.org/officeDocument/2006/relationships/tags" Target="../tags/tag198.xml"/><Relationship Id="rId14" Type="http://schemas.openxmlformats.org/officeDocument/2006/relationships/image" Target="../media/image36.jpeg"/></Relationships>
</file>

<file path=ppt/slides/_rels/slide36.xml.rels><?xml version="1.0" encoding="UTF-8" standalone="yes"?>
<Relationships xmlns="http://schemas.openxmlformats.org/package/2006/relationships"><Relationship Id="rId8" Type="http://schemas.openxmlformats.org/officeDocument/2006/relationships/hyperlink" Target="http://health.mil/Military-Health-Topics/Access-Cost-Quality-and-Safety/Quality-And-Safety-of-Healthcare/Patient-Safety/Patient-Safety-Products-And-Services/Toolkits/Professional-Conduct-Toolkit" TargetMode="External"/><Relationship Id="rId3" Type="http://schemas.openxmlformats.org/officeDocument/2006/relationships/tags" Target="../tags/tag202.xml"/><Relationship Id="rId7" Type="http://schemas.openxmlformats.org/officeDocument/2006/relationships/image" Target="../media/image36.jpeg"/><Relationship Id="rId2" Type="http://schemas.openxmlformats.org/officeDocument/2006/relationships/tags" Target="../tags/tag201.xml"/><Relationship Id="rId1" Type="http://schemas.openxmlformats.org/officeDocument/2006/relationships/tags" Target="../tags/tag200.xml"/><Relationship Id="rId6" Type="http://schemas.openxmlformats.org/officeDocument/2006/relationships/notesSlide" Target="../notesSlides/notesSlide36.xml"/><Relationship Id="rId5" Type="http://schemas.openxmlformats.org/officeDocument/2006/relationships/slideLayout" Target="../slideLayouts/slideLayout3.xml"/><Relationship Id="rId4" Type="http://schemas.openxmlformats.org/officeDocument/2006/relationships/tags" Target="../tags/tag203.xml"/></Relationships>
</file>

<file path=ppt/slides/_rels/slide37.xml.rels><?xml version="1.0" encoding="UTF-8" standalone="yes"?>
<Relationships xmlns="http://schemas.openxmlformats.org/package/2006/relationships"><Relationship Id="rId8" Type="http://schemas.openxmlformats.org/officeDocument/2006/relationships/tags" Target="../tags/tag211.xml"/><Relationship Id="rId13" Type="http://schemas.openxmlformats.org/officeDocument/2006/relationships/tags" Target="../tags/tag216.xml"/><Relationship Id="rId3" Type="http://schemas.openxmlformats.org/officeDocument/2006/relationships/tags" Target="../tags/tag206.xml"/><Relationship Id="rId7" Type="http://schemas.openxmlformats.org/officeDocument/2006/relationships/tags" Target="../tags/tag210.xml"/><Relationship Id="rId12" Type="http://schemas.openxmlformats.org/officeDocument/2006/relationships/tags" Target="../tags/tag215.xml"/><Relationship Id="rId17" Type="http://schemas.openxmlformats.org/officeDocument/2006/relationships/image" Target="../media/image36.jpeg"/><Relationship Id="rId2" Type="http://schemas.openxmlformats.org/officeDocument/2006/relationships/tags" Target="../tags/tag205.xml"/><Relationship Id="rId16" Type="http://schemas.openxmlformats.org/officeDocument/2006/relationships/image" Target="../media/image35.jpeg"/><Relationship Id="rId1" Type="http://schemas.openxmlformats.org/officeDocument/2006/relationships/tags" Target="../tags/tag204.xml"/><Relationship Id="rId6" Type="http://schemas.openxmlformats.org/officeDocument/2006/relationships/tags" Target="../tags/tag209.xml"/><Relationship Id="rId11" Type="http://schemas.openxmlformats.org/officeDocument/2006/relationships/tags" Target="../tags/tag214.xml"/><Relationship Id="rId5" Type="http://schemas.openxmlformats.org/officeDocument/2006/relationships/tags" Target="../tags/tag208.xml"/><Relationship Id="rId15" Type="http://schemas.openxmlformats.org/officeDocument/2006/relationships/notesSlide" Target="../notesSlides/notesSlide37.xml"/><Relationship Id="rId10" Type="http://schemas.openxmlformats.org/officeDocument/2006/relationships/tags" Target="../tags/tag213.xml"/><Relationship Id="rId4" Type="http://schemas.openxmlformats.org/officeDocument/2006/relationships/tags" Target="../tags/tag207.xml"/><Relationship Id="rId9" Type="http://schemas.openxmlformats.org/officeDocument/2006/relationships/tags" Target="../tags/tag212.xml"/><Relationship Id="rId14"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tags" Target="../tags/tag219.xml"/><Relationship Id="rId2" Type="http://schemas.openxmlformats.org/officeDocument/2006/relationships/tags" Target="../tags/tag218.xml"/><Relationship Id="rId1" Type="http://schemas.openxmlformats.org/officeDocument/2006/relationships/tags" Target="../tags/tag217.xml"/><Relationship Id="rId5" Type="http://schemas.openxmlformats.org/officeDocument/2006/relationships/notesSlide" Target="../notesSlides/notesSlide38.xml"/><Relationship Id="rId4"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tags" Target="../tags/tag222.xml"/><Relationship Id="rId2" Type="http://schemas.openxmlformats.org/officeDocument/2006/relationships/tags" Target="../tags/tag221.xml"/><Relationship Id="rId1" Type="http://schemas.openxmlformats.org/officeDocument/2006/relationships/tags" Target="../tags/tag220.xml"/><Relationship Id="rId6" Type="http://schemas.openxmlformats.org/officeDocument/2006/relationships/image" Target="../media/image37.jpeg"/><Relationship Id="rId5" Type="http://schemas.openxmlformats.org/officeDocument/2006/relationships/notesSlide" Target="../notesSlides/notesSlide39.xml"/><Relationship Id="rId4"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tags" Target="../tags/tag66.xml"/><Relationship Id="rId7" Type="http://schemas.openxmlformats.org/officeDocument/2006/relationships/hyperlink" Target="http://www.ahrq.gov/professionals/education/curriculum-tools/teamstepps/instructor/fundamentals/module6/igmutualsupp.pdf" TargetMode="External"/><Relationship Id="rId2" Type="http://schemas.openxmlformats.org/officeDocument/2006/relationships/tags" Target="../tags/tag65.xml"/><Relationship Id="rId1" Type="http://schemas.openxmlformats.org/officeDocument/2006/relationships/tags" Target="../tags/tag64.xml"/><Relationship Id="rId6" Type="http://schemas.openxmlformats.org/officeDocument/2006/relationships/notesSlide" Target="../notesSlides/notesSlide4.xml"/><Relationship Id="rId5" Type="http://schemas.openxmlformats.org/officeDocument/2006/relationships/slideLayout" Target="../slideLayouts/slideLayout3.xml"/><Relationship Id="rId4" Type="http://schemas.openxmlformats.org/officeDocument/2006/relationships/tags" Target="../tags/tag67.xml"/></Relationships>
</file>

<file path=ppt/slides/_rels/slide40.xml.rels><?xml version="1.0" encoding="UTF-8" standalone="yes"?>
<Relationships xmlns="http://schemas.openxmlformats.org/package/2006/relationships"><Relationship Id="rId3" Type="http://schemas.openxmlformats.org/officeDocument/2006/relationships/tags" Target="../tags/tag225.xml"/><Relationship Id="rId7" Type="http://schemas.openxmlformats.org/officeDocument/2006/relationships/image" Target="../media/image38.png"/><Relationship Id="rId2" Type="http://schemas.openxmlformats.org/officeDocument/2006/relationships/tags" Target="../tags/tag224.xml"/><Relationship Id="rId1" Type="http://schemas.openxmlformats.org/officeDocument/2006/relationships/tags" Target="../tags/tag223.xml"/><Relationship Id="rId6" Type="http://schemas.openxmlformats.org/officeDocument/2006/relationships/notesSlide" Target="../notesSlides/notesSlide40.xml"/><Relationship Id="rId5" Type="http://schemas.openxmlformats.org/officeDocument/2006/relationships/slideLayout" Target="../slideLayouts/slideLayout3.xml"/><Relationship Id="rId4" Type="http://schemas.openxmlformats.org/officeDocument/2006/relationships/tags" Target="../tags/tag226.xml"/></Relationships>
</file>

<file path=ppt/slides/_rels/slide41.xml.rels><?xml version="1.0" encoding="UTF-8" standalone="yes"?>
<Relationships xmlns="http://schemas.openxmlformats.org/package/2006/relationships"><Relationship Id="rId3" Type="http://schemas.openxmlformats.org/officeDocument/2006/relationships/tags" Target="../tags/tag229.xml"/><Relationship Id="rId7" Type="http://schemas.openxmlformats.org/officeDocument/2006/relationships/image" Target="../media/image39.png"/><Relationship Id="rId2" Type="http://schemas.openxmlformats.org/officeDocument/2006/relationships/tags" Target="../tags/tag228.xml"/><Relationship Id="rId1" Type="http://schemas.openxmlformats.org/officeDocument/2006/relationships/tags" Target="../tags/tag227.xml"/><Relationship Id="rId6" Type="http://schemas.openxmlformats.org/officeDocument/2006/relationships/notesSlide" Target="../notesSlides/notesSlide41.xml"/><Relationship Id="rId5" Type="http://schemas.openxmlformats.org/officeDocument/2006/relationships/slideLayout" Target="../slideLayouts/slideLayout3.xml"/><Relationship Id="rId4" Type="http://schemas.openxmlformats.org/officeDocument/2006/relationships/tags" Target="../tags/tag230.xml"/></Relationships>
</file>

<file path=ppt/slides/_rels/slide42.xml.rels><?xml version="1.0" encoding="UTF-8" standalone="yes"?>
<Relationships xmlns="http://schemas.openxmlformats.org/package/2006/relationships"><Relationship Id="rId3" Type="http://schemas.openxmlformats.org/officeDocument/2006/relationships/tags" Target="../tags/tag233.xml"/><Relationship Id="rId7" Type="http://schemas.openxmlformats.org/officeDocument/2006/relationships/notesSlide" Target="../notesSlides/notesSlide42.xml"/><Relationship Id="rId2" Type="http://schemas.openxmlformats.org/officeDocument/2006/relationships/tags" Target="../tags/tag232.xml"/><Relationship Id="rId1" Type="http://schemas.openxmlformats.org/officeDocument/2006/relationships/tags" Target="../tags/tag231.xml"/><Relationship Id="rId6" Type="http://schemas.openxmlformats.org/officeDocument/2006/relationships/slideLayout" Target="../slideLayouts/slideLayout3.xml"/><Relationship Id="rId5" Type="http://schemas.openxmlformats.org/officeDocument/2006/relationships/tags" Target="../tags/tag235.xml"/><Relationship Id="rId4" Type="http://schemas.openxmlformats.org/officeDocument/2006/relationships/tags" Target="../tags/tag234.xml"/></Relationships>
</file>

<file path=ppt/slides/_rels/slide43.xml.rels><?xml version="1.0" encoding="UTF-8" standalone="yes"?>
<Relationships xmlns="http://schemas.openxmlformats.org/package/2006/relationships"><Relationship Id="rId8" Type="http://schemas.openxmlformats.org/officeDocument/2006/relationships/notesSlide" Target="../notesSlides/notesSlide43.xml"/><Relationship Id="rId3" Type="http://schemas.openxmlformats.org/officeDocument/2006/relationships/tags" Target="../tags/tag238.xml"/><Relationship Id="rId7" Type="http://schemas.openxmlformats.org/officeDocument/2006/relationships/slideLayout" Target="../slideLayouts/slideLayout3.xml"/><Relationship Id="rId2" Type="http://schemas.openxmlformats.org/officeDocument/2006/relationships/tags" Target="../tags/tag237.xml"/><Relationship Id="rId1" Type="http://schemas.openxmlformats.org/officeDocument/2006/relationships/tags" Target="../tags/tag236.xml"/><Relationship Id="rId6" Type="http://schemas.openxmlformats.org/officeDocument/2006/relationships/tags" Target="../tags/tag241.xml"/><Relationship Id="rId11" Type="http://schemas.openxmlformats.org/officeDocument/2006/relationships/image" Target="../media/image41.png"/><Relationship Id="rId5" Type="http://schemas.openxmlformats.org/officeDocument/2006/relationships/tags" Target="../tags/tag240.xml"/><Relationship Id="rId10" Type="http://schemas.openxmlformats.org/officeDocument/2006/relationships/hyperlink" Target="http://www.ahrq.gov/professionals/education/curriculum-tools/teamstepps/instructor/fundamentals/module1/m1worksheet.pdf" TargetMode="External"/><Relationship Id="rId4" Type="http://schemas.openxmlformats.org/officeDocument/2006/relationships/tags" Target="../tags/tag239.xml"/><Relationship Id="rId9" Type="http://schemas.openxmlformats.org/officeDocument/2006/relationships/image" Target="../media/image40.png"/></Relationships>
</file>

<file path=ppt/slides/_rels/slide44.xml.rels><?xml version="1.0" encoding="UTF-8" standalone="yes"?>
<Relationships xmlns="http://schemas.openxmlformats.org/package/2006/relationships"><Relationship Id="rId3" Type="http://schemas.openxmlformats.org/officeDocument/2006/relationships/tags" Target="../tags/tag244.xml"/><Relationship Id="rId7" Type="http://schemas.openxmlformats.org/officeDocument/2006/relationships/image" Target="../media/image42.jpeg"/><Relationship Id="rId2" Type="http://schemas.openxmlformats.org/officeDocument/2006/relationships/tags" Target="../tags/tag243.xml"/><Relationship Id="rId1" Type="http://schemas.openxmlformats.org/officeDocument/2006/relationships/tags" Target="../tags/tag242.xml"/><Relationship Id="rId6" Type="http://schemas.openxmlformats.org/officeDocument/2006/relationships/notesSlide" Target="../notesSlides/notesSlide44.xml"/><Relationship Id="rId5" Type="http://schemas.openxmlformats.org/officeDocument/2006/relationships/slideLayout" Target="../slideLayouts/slideLayout3.xml"/><Relationship Id="rId4" Type="http://schemas.openxmlformats.org/officeDocument/2006/relationships/tags" Target="../tags/tag245.xml"/></Relationships>
</file>

<file path=ppt/slides/_rels/slide45.xml.rels><?xml version="1.0" encoding="UTF-8" standalone="yes"?>
<Relationships xmlns="http://schemas.openxmlformats.org/package/2006/relationships"><Relationship Id="rId8" Type="http://schemas.openxmlformats.org/officeDocument/2006/relationships/image" Target="../media/image43.jpeg"/><Relationship Id="rId3" Type="http://schemas.openxmlformats.org/officeDocument/2006/relationships/tags" Target="../tags/tag248.xml"/><Relationship Id="rId7" Type="http://schemas.openxmlformats.org/officeDocument/2006/relationships/notesSlide" Target="../notesSlides/notesSlide45.xml"/><Relationship Id="rId2" Type="http://schemas.openxmlformats.org/officeDocument/2006/relationships/tags" Target="../tags/tag247.xml"/><Relationship Id="rId1" Type="http://schemas.openxmlformats.org/officeDocument/2006/relationships/tags" Target="../tags/tag246.xml"/><Relationship Id="rId6" Type="http://schemas.openxmlformats.org/officeDocument/2006/relationships/slideLayout" Target="../slideLayouts/slideLayout3.xml"/><Relationship Id="rId5" Type="http://schemas.openxmlformats.org/officeDocument/2006/relationships/tags" Target="../tags/tag250.xml"/><Relationship Id="rId4" Type="http://schemas.openxmlformats.org/officeDocument/2006/relationships/tags" Target="../tags/tag249.xml"/><Relationship Id="rId9" Type="http://schemas.openxmlformats.org/officeDocument/2006/relationships/hyperlink" Target="https://www.ahrq.gov/sites/default/files/wysiwyg/teamstepps/instructor/fundamentals/tsonlinemodule7.pptx" TargetMode="External"/></Relationships>
</file>

<file path=ppt/slides/_rels/slide5.xml.rels><?xml version="1.0" encoding="UTF-8" standalone="yes"?>
<Relationships xmlns="http://schemas.openxmlformats.org/package/2006/relationships"><Relationship Id="rId3" Type="http://schemas.openxmlformats.org/officeDocument/2006/relationships/tags" Target="../tags/tag70.xml"/><Relationship Id="rId7" Type="http://schemas.openxmlformats.org/officeDocument/2006/relationships/image" Target="../media/image13.png"/><Relationship Id="rId2" Type="http://schemas.openxmlformats.org/officeDocument/2006/relationships/tags" Target="../tags/tag69.xml"/><Relationship Id="rId1" Type="http://schemas.openxmlformats.org/officeDocument/2006/relationships/tags" Target="../tags/tag68.xml"/><Relationship Id="rId6" Type="http://schemas.openxmlformats.org/officeDocument/2006/relationships/notesSlide" Target="../notesSlides/notesSlide5.xml"/><Relationship Id="rId5" Type="http://schemas.openxmlformats.org/officeDocument/2006/relationships/slideLayout" Target="../slideLayouts/slideLayout3.xml"/><Relationship Id="rId4" Type="http://schemas.openxmlformats.org/officeDocument/2006/relationships/tags" Target="../tags/tag71.xml"/></Relationships>
</file>

<file path=ppt/slides/_rels/slide6.xml.rels><?xml version="1.0" encoding="UTF-8" standalone="yes"?>
<Relationships xmlns="http://schemas.openxmlformats.org/package/2006/relationships"><Relationship Id="rId3" Type="http://schemas.openxmlformats.org/officeDocument/2006/relationships/tags" Target="../tags/tag74.xml"/><Relationship Id="rId2" Type="http://schemas.openxmlformats.org/officeDocument/2006/relationships/tags" Target="../tags/tag73.xml"/><Relationship Id="rId1" Type="http://schemas.openxmlformats.org/officeDocument/2006/relationships/tags" Target="../tags/tag72.xml"/><Relationship Id="rId6" Type="http://schemas.openxmlformats.org/officeDocument/2006/relationships/image" Target="../media/image14.jpeg"/><Relationship Id="rId5" Type="http://schemas.openxmlformats.org/officeDocument/2006/relationships/notesSlide" Target="../notesSlides/notesSlide6.xml"/><Relationship Id="rId4"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tags" Target="../tags/tag77.xml"/><Relationship Id="rId7" Type="http://schemas.openxmlformats.org/officeDocument/2006/relationships/image" Target="../media/image15.png"/><Relationship Id="rId2" Type="http://schemas.openxmlformats.org/officeDocument/2006/relationships/tags" Target="../tags/tag76.xml"/><Relationship Id="rId1" Type="http://schemas.openxmlformats.org/officeDocument/2006/relationships/tags" Target="../tags/tag75.xml"/><Relationship Id="rId6" Type="http://schemas.openxmlformats.org/officeDocument/2006/relationships/notesSlide" Target="../notesSlides/notesSlide7.xml"/><Relationship Id="rId5" Type="http://schemas.openxmlformats.org/officeDocument/2006/relationships/slideLayout" Target="../slideLayouts/slideLayout3.xml"/><Relationship Id="rId4" Type="http://schemas.openxmlformats.org/officeDocument/2006/relationships/tags" Target="../tags/tag78.xml"/></Relationships>
</file>

<file path=ppt/slides/_rels/slide8.xml.rels><?xml version="1.0" encoding="UTF-8" standalone="yes"?>
<Relationships xmlns="http://schemas.openxmlformats.org/package/2006/relationships"><Relationship Id="rId3" Type="http://schemas.openxmlformats.org/officeDocument/2006/relationships/tags" Target="../tags/tag81.xml"/><Relationship Id="rId2" Type="http://schemas.openxmlformats.org/officeDocument/2006/relationships/tags" Target="../tags/tag80.xml"/><Relationship Id="rId1" Type="http://schemas.openxmlformats.org/officeDocument/2006/relationships/tags" Target="../tags/tag79.xml"/><Relationship Id="rId6" Type="http://schemas.openxmlformats.org/officeDocument/2006/relationships/image" Target="../media/image16.jpeg"/><Relationship Id="rId5" Type="http://schemas.openxmlformats.org/officeDocument/2006/relationships/notesSlide" Target="../notesSlides/notesSlide8.xml"/><Relationship Id="rId4"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tags" Target="../tags/tag84.xml"/><Relationship Id="rId7" Type="http://schemas.openxmlformats.org/officeDocument/2006/relationships/image" Target="../media/image17.png"/><Relationship Id="rId2" Type="http://schemas.openxmlformats.org/officeDocument/2006/relationships/tags" Target="../tags/tag83.xml"/><Relationship Id="rId1" Type="http://schemas.openxmlformats.org/officeDocument/2006/relationships/tags" Target="../tags/tag82.xml"/><Relationship Id="rId6" Type="http://schemas.openxmlformats.org/officeDocument/2006/relationships/notesSlide" Target="../notesSlides/notesSlide9.xml"/><Relationship Id="rId5" Type="http://schemas.openxmlformats.org/officeDocument/2006/relationships/slideLayout" Target="../slideLayouts/slideLayout3.xml"/><Relationship Id="rId4" Type="http://schemas.openxmlformats.org/officeDocument/2006/relationships/tags" Target="../tags/tag8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ctrTitle"/>
            <p:custDataLst>
              <p:tags r:id="rId2"/>
            </p:custDataLst>
          </p:nvPr>
        </p:nvSpPr>
        <p:spPr/>
        <p:txBody>
          <a:bodyPr/>
          <a:lstStyle/>
          <a:p>
            <a:r>
              <a:rPr lang="en-US" dirty="0" smtClean="0">
                <a:ln w="3175">
                  <a:noFill/>
                </a:ln>
                <a:effectLst>
                  <a:outerShdw blurRad="50800" dist="38100" dir="5400000" algn="t" rotWithShape="0">
                    <a:prstClr val="black">
                      <a:alpha val="40000"/>
                    </a:prstClr>
                  </a:outerShdw>
                </a:effectLst>
              </a:rPr>
              <a:t>Module 6: Mutual Support</a:t>
            </a:r>
            <a:endParaRPr lang="en-US" dirty="0">
              <a:ln w="3175">
                <a:noFill/>
              </a:ln>
              <a:effectLst>
                <a:outerShdw blurRad="50800" dist="38100" dir="5400000" algn="t" rotWithShape="0">
                  <a:prstClr val="black">
                    <a:alpha val="40000"/>
                  </a:prstClr>
                </a:outerShdw>
              </a:effectLst>
            </a:endParaRPr>
          </a:p>
        </p:txBody>
      </p:sp>
      <p:sp>
        <p:nvSpPr>
          <p:cNvPr id="18" name="Subtitle 17"/>
          <p:cNvSpPr>
            <a:spLocks noGrp="1"/>
          </p:cNvSpPr>
          <p:nvPr>
            <p:ph type="subTitle" idx="1"/>
            <p:custDataLst>
              <p:tags r:id="rId3"/>
            </p:custDataLst>
          </p:nvPr>
        </p:nvSpPr>
        <p:spPr>
          <a:xfrm>
            <a:off x="0" y="2014091"/>
            <a:ext cx="9144000" cy="671151"/>
          </a:xfrm>
        </p:spPr>
        <p:txBody>
          <a:bodyPr/>
          <a:lstStyle/>
          <a:p>
            <a:r>
              <a:rPr lang="en-US" dirty="0" smtClean="0"/>
              <a:t>Online Master Trainer Course</a:t>
            </a:r>
            <a:endParaRPr lang="en-US" dirty="0"/>
          </a:p>
        </p:txBody>
      </p:sp>
      <p:sp>
        <p:nvSpPr>
          <p:cNvPr id="19" name="Text Placeholder 18"/>
          <p:cNvSpPr>
            <a:spLocks noGrp="1"/>
          </p:cNvSpPr>
          <p:nvPr>
            <p:ph type="body" sz="quarter" idx="10"/>
            <p:custDataLst>
              <p:tags r:id="rId4"/>
            </p:custDataLst>
          </p:nvPr>
        </p:nvSpPr>
        <p:spPr>
          <a:xfrm>
            <a:off x="-2" y="1173976"/>
            <a:ext cx="9144002" cy="485775"/>
          </a:xfrm>
        </p:spPr>
        <p:txBody>
          <a:bodyPr/>
          <a:lstStyle/>
          <a:p>
            <a:r>
              <a:rPr lang="en-US" sz="2000" dirty="0" smtClean="0"/>
              <a:t>Welcome to the </a:t>
            </a:r>
            <a:endParaRPr lang="en-US" sz="2000" dirty="0"/>
          </a:p>
        </p:txBody>
      </p:sp>
      <p:pic>
        <p:nvPicPr>
          <p:cNvPr id="5" name="Picture 4" descr="DHA logo"/>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7900775" y="105008"/>
            <a:ext cx="1114848" cy="457200"/>
          </a:xfrm>
          <a:prstGeom prst="rect">
            <a:avLst/>
          </a:prstGeom>
        </p:spPr>
      </p:pic>
      <p:pic>
        <p:nvPicPr>
          <p:cNvPr id="6" name="Picture 5" descr="DoD logo"/>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a:off x="7266855" y="110147"/>
            <a:ext cx="457200" cy="457200"/>
          </a:xfrm>
          <a:prstGeom prst="rect">
            <a:avLst/>
          </a:prstGeom>
        </p:spPr>
      </p:pic>
      <p:pic>
        <p:nvPicPr>
          <p:cNvPr id="7" name="Picture 6" descr="HHS and AHRQ logos"/>
          <p:cNvPicPr>
            <a:picLocks noChangeAspect="1"/>
          </p:cNvPicPr>
          <p:nvPr/>
        </p:nvPicPr>
        <p:blipFill>
          <a:blip r:embed="rId10" cstate="email">
            <a:extLst>
              <a:ext uri="{28A0092B-C50C-407E-A947-70E740481C1C}">
                <a14:useLocalDpi xmlns:a14="http://schemas.microsoft.com/office/drawing/2010/main" val="0"/>
              </a:ext>
            </a:extLst>
          </a:blip>
          <a:stretch>
            <a:fillRect/>
          </a:stretch>
        </p:blipFill>
        <p:spPr>
          <a:xfrm>
            <a:off x="154305" y="99512"/>
            <a:ext cx="1823936" cy="457200"/>
          </a:xfrm>
          <a:prstGeom prst="rect">
            <a:avLst/>
          </a:prstGeom>
        </p:spPr>
      </p:pic>
      <p:sp>
        <p:nvSpPr>
          <p:cNvPr id="9" name="Down Arrow 8" descr="down arrow"/>
          <p:cNvSpPr/>
          <p:nvPr>
            <p:custDataLst>
              <p:tags r:id="rId5"/>
            </p:custDataLst>
          </p:nvPr>
        </p:nvSpPr>
        <p:spPr>
          <a:xfrm>
            <a:off x="7724055" y="4329938"/>
            <a:ext cx="251545" cy="409164"/>
          </a:xfrm>
          <a:prstGeom prst="downArrow">
            <a:avLst/>
          </a:prstGeom>
          <a:ln>
            <a:solidFill>
              <a:schemeClr val="tx1"/>
            </a:solid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34844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005840" y="-2"/>
            <a:ext cx="8020074" cy="685800"/>
          </a:xfrm>
        </p:spPr>
        <p:txBody>
          <a:bodyPr/>
          <a:lstStyle/>
          <a:p>
            <a:r>
              <a:rPr lang="en-US" dirty="0" smtClean="0"/>
              <a:t>The Three Mutual Support Strategies</a:t>
            </a:r>
            <a:endParaRPr lang="en-US" dirty="0"/>
          </a:p>
        </p:txBody>
      </p:sp>
      <p:sp>
        <p:nvSpPr>
          <p:cNvPr id="3" name="Text Placeholder 2"/>
          <p:cNvSpPr>
            <a:spLocks noGrp="1"/>
          </p:cNvSpPr>
          <p:nvPr>
            <p:ph type="body" sz="quarter" idx="10"/>
            <p:custDataLst>
              <p:tags r:id="rId3"/>
            </p:custDataLst>
          </p:nvPr>
        </p:nvSpPr>
        <p:spPr/>
        <p:txBody>
          <a:bodyPr/>
          <a:lstStyle/>
          <a:p>
            <a:pPr>
              <a:spcAft>
                <a:spcPts val="1800"/>
              </a:spcAft>
            </a:pPr>
            <a:r>
              <a:rPr lang="en-US" dirty="0" smtClean="0"/>
              <a:t>In this module we will present three strategies you can use to foster Mutual Support:</a:t>
            </a:r>
          </a:p>
          <a:p>
            <a:pPr marL="342900" indent="-231775">
              <a:spcAft>
                <a:spcPts val="2400"/>
              </a:spcAft>
              <a:buFont typeface="Arial" panose="020B0604020202020204" pitchFamily="34" charset="0"/>
              <a:buChar char="•"/>
            </a:pPr>
            <a:r>
              <a:rPr lang="en-US" sz="2400" b="1" dirty="0" smtClean="0"/>
              <a:t>Task Assistance</a:t>
            </a:r>
          </a:p>
          <a:p>
            <a:pPr marL="342900" indent="-231775">
              <a:spcAft>
                <a:spcPts val="2400"/>
              </a:spcAft>
              <a:buFont typeface="Arial" panose="020B0604020202020204" pitchFamily="34" charset="0"/>
              <a:buChar char="•"/>
            </a:pPr>
            <a:r>
              <a:rPr lang="en-US" sz="2400" b="1" dirty="0" smtClean="0"/>
              <a:t>Feedback</a:t>
            </a:r>
          </a:p>
          <a:p>
            <a:pPr marL="342900" indent="-231775">
              <a:spcAft>
                <a:spcPts val="2400"/>
              </a:spcAft>
              <a:buFont typeface="Arial" panose="020B0604020202020204" pitchFamily="34" charset="0"/>
              <a:buChar char="•"/>
            </a:pPr>
            <a:r>
              <a:rPr lang="en-US" sz="2400" b="1" dirty="0" smtClean="0"/>
              <a:t>Advocacy &amp; Assertion</a:t>
            </a:r>
            <a:endParaRPr lang="en-US" sz="2400" b="1" dirty="0"/>
          </a:p>
        </p:txBody>
      </p:sp>
      <p:pic>
        <p:nvPicPr>
          <p:cNvPr id="4" name="Picture 7" descr="Penguins illustrating mutual support"/>
          <p:cNvPicPr>
            <a:picLocks noChangeAspect="1" noChangeArrowheads="1"/>
          </p:cNvPicPr>
          <p:nvPr/>
        </p:nvPicPr>
        <p:blipFill>
          <a:blip r:embed="rId6" cstate="print"/>
          <a:srcRect/>
          <a:stretch>
            <a:fillRect/>
          </a:stretch>
        </p:blipFill>
        <p:spPr bwMode="auto">
          <a:xfrm>
            <a:off x="4553482" y="685798"/>
            <a:ext cx="3534321" cy="3833708"/>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8728299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005840" y="-2"/>
            <a:ext cx="8020074" cy="685800"/>
          </a:xfrm>
        </p:spPr>
        <p:txBody>
          <a:bodyPr/>
          <a:lstStyle/>
          <a:p>
            <a:r>
              <a:rPr lang="en-US" dirty="0" smtClean="0"/>
              <a:t>Task Assistance (Slide 5)</a:t>
            </a:r>
            <a:endParaRPr lang="en-US" dirty="0"/>
          </a:p>
        </p:txBody>
      </p:sp>
      <p:sp>
        <p:nvSpPr>
          <p:cNvPr id="3" name="Text Placeholder 2"/>
          <p:cNvSpPr>
            <a:spLocks noGrp="1"/>
          </p:cNvSpPr>
          <p:nvPr>
            <p:ph type="body" sz="quarter" idx="10"/>
            <p:custDataLst>
              <p:tags r:id="rId3"/>
            </p:custDataLst>
          </p:nvPr>
        </p:nvSpPr>
        <p:spPr>
          <a:xfrm>
            <a:off x="1005840" y="889001"/>
            <a:ext cx="7033260" cy="3902454"/>
          </a:xfrm>
        </p:spPr>
        <p:txBody>
          <a:bodyPr>
            <a:normAutofit/>
          </a:bodyPr>
          <a:lstStyle/>
          <a:p>
            <a:pPr algn="ctr"/>
            <a:endParaRPr lang="en-US" sz="3200" dirty="0" smtClean="0"/>
          </a:p>
          <a:p>
            <a:pPr algn="ctr"/>
            <a:r>
              <a:rPr lang="en-US" sz="3200" dirty="0" smtClean="0"/>
              <a:t>Team </a:t>
            </a:r>
            <a:r>
              <a:rPr lang="en-US" sz="3200" dirty="0"/>
              <a:t>members foster a climate in which it </a:t>
            </a:r>
            <a:r>
              <a:rPr lang="en-US" sz="3200" dirty="0" smtClean="0"/>
              <a:t>is </a:t>
            </a:r>
            <a:r>
              <a:rPr lang="en-US" sz="3200" dirty="0"/>
              <a:t>expected that assistance will be </a:t>
            </a:r>
            <a:r>
              <a:rPr lang="en-US" sz="3200" dirty="0" smtClean="0"/>
              <a:t>actively </a:t>
            </a:r>
            <a:r>
              <a:rPr lang="en-US" sz="3200" i="1" dirty="0" smtClean="0">
                <a:solidFill>
                  <a:srgbClr val="FF0000"/>
                </a:solidFill>
              </a:rPr>
              <a:t>sought</a:t>
            </a:r>
            <a:r>
              <a:rPr lang="en-US" sz="3200" dirty="0" smtClean="0"/>
              <a:t> </a:t>
            </a:r>
            <a:r>
              <a:rPr lang="en-US" sz="3200" dirty="0"/>
              <a:t>and </a:t>
            </a:r>
            <a:r>
              <a:rPr lang="en-US" sz="3200" i="1" dirty="0">
                <a:solidFill>
                  <a:srgbClr val="FF0000"/>
                </a:solidFill>
              </a:rPr>
              <a:t>offered</a:t>
            </a:r>
            <a:r>
              <a:rPr lang="en-US" sz="3200" dirty="0"/>
              <a:t> as a method for reducing the occurrence of error.</a:t>
            </a:r>
          </a:p>
          <a:p>
            <a:pPr algn="ctr"/>
            <a:endParaRPr lang="en-US" sz="3200" dirty="0"/>
          </a:p>
        </p:txBody>
      </p:sp>
    </p:spTree>
    <p:custDataLst>
      <p:tags r:id="rId1"/>
    </p:custDataLst>
    <p:extLst>
      <p:ext uri="{BB962C8B-B14F-4D97-AF65-F5344CB8AC3E}">
        <p14:creationId xmlns:p14="http://schemas.microsoft.com/office/powerpoint/2010/main" val="27913612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005840" y="-2"/>
            <a:ext cx="8020074" cy="685800"/>
          </a:xfrm>
        </p:spPr>
        <p:txBody>
          <a:bodyPr/>
          <a:lstStyle/>
          <a:p>
            <a:r>
              <a:rPr lang="en-US" dirty="0" smtClean="0"/>
              <a:t>Task Assistance Factors</a:t>
            </a:r>
            <a:endParaRPr lang="en-US" dirty="0"/>
          </a:p>
        </p:txBody>
      </p:sp>
      <p:sp>
        <p:nvSpPr>
          <p:cNvPr id="3" name="Text Placeholder 2"/>
          <p:cNvSpPr>
            <a:spLocks noGrp="1"/>
          </p:cNvSpPr>
          <p:nvPr>
            <p:ph type="body" sz="quarter" idx="10"/>
            <p:custDataLst>
              <p:tags r:id="rId3"/>
            </p:custDataLst>
          </p:nvPr>
        </p:nvSpPr>
        <p:spPr>
          <a:xfrm>
            <a:off x="182879" y="768095"/>
            <a:ext cx="4439921" cy="4023360"/>
          </a:xfrm>
        </p:spPr>
        <p:txBody>
          <a:bodyPr/>
          <a:lstStyle/>
          <a:p>
            <a:pPr>
              <a:spcAft>
                <a:spcPts val="1800"/>
              </a:spcAft>
            </a:pPr>
            <a:r>
              <a:rPr lang="en-US" dirty="0" smtClean="0"/>
              <a:t>Factors that influence task assistance include:</a:t>
            </a:r>
          </a:p>
          <a:p>
            <a:pPr marL="749300" indent="-279400">
              <a:spcAft>
                <a:spcPts val="1800"/>
              </a:spcAft>
              <a:buFont typeface="Arial" panose="020B0604020202020204" pitchFamily="34" charset="0"/>
              <a:buChar char="•"/>
            </a:pPr>
            <a:r>
              <a:rPr lang="en-US" dirty="0" smtClean="0"/>
              <a:t>The type of situation</a:t>
            </a:r>
          </a:p>
          <a:p>
            <a:pPr marL="749300" indent="-279400">
              <a:spcAft>
                <a:spcPts val="1800"/>
              </a:spcAft>
              <a:buFont typeface="Arial" panose="020B0604020202020204" pitchFamily="34" charset="0"/>
              <a:buChar char="•"/>
            </a:pPr>
            <a:r>
              <a:rPr lang="en-US" dirty="0" smtClean="0"/>
              <a:t>Attitudes and beliefs</a:t>
            </a:r>
          </a:p>
          <a:p>
            <a:pPr marL="749300" indent="-279400">
              <a:spcAft>
                <a:spcPts val="1800"/>
              </a:spcAft>
              <a:buFont typeface="Arial" panose="020B0604020202020204" pitchFamily="34" charset="0"/>
              <a:buChar char="•"/>
            </a:pPr>
            <a:r>
              <a:rPr lang="en-US" dirty="0" smtClean="0"/>
              <a:t>Style of communication</a:t>
            </a:r>
            <a:endParaRPr lang="en-US" dirty="0"/>
          </a:p>
        </p:txBody>
      </p:sp>
      <p:pic>
        <p:nvPicPr>
          <p:cNvPr id="4" name="Picture 3" descr="Colleague providing task assistance"/>
          <p:cNvPicPr>
            <a:picLocks noChangeAspect="1"/>
          </p:cNvPicPr>
          <p:nvPr>
            <p:custDataLst>
              <p:tags r:id="rId4"/>
            </p:custDataLst>
          </p:nvPr>
        </p:nvPicPr>
        <p:blipFill rotWithShape="1">
          <a:blip r:embed="rId7" cstate="email">
            <a:extLst>
              <a:ext uri="{28A0092B-C50C-407E-A947-70E740481C1C}">
                <a14:useLocalDpi xmlns:a14="http://schemas.microsoft.com/office/drawing/2010/main" val="0"/>
              </a:ext>
            </a:extLst>
          </a:blip>
          <a:srcRect/>
          <a:stretch/>
        </p:blipFill>
        <p:spPr>
          <a:xfrm>
            <a:off x="4267200" y="1422400"/>
            <a:ext cx="4051300" cy="2839117"/>
          </a:xfrm>
          <a:prstGeom prst="rect">
            <a:avLst/>
          </a:prstGeom>
          <a:effectLst>
            <a:outerShdw blurRad="292100" dist="139700" dir="2700000" algn="tl" rotWithShape="0">
              <a:prstClr val="black">
                <a:alpha val="65000"/>
              </a:prstClr>
            </a:outerShdw>
          </a:effectLst>
        </p:spPr>
      </p:pic>
    </p:spTree>
    <p:custDataLst>
      <p:tags r:id="rId1"/>
    </p:custDataLst>
    <p:extLst>
      <p:ext uri="{BB962C8B-B14F-4D97-AF65-F5344CB8AC3E}">
        <p14:creationId xmlns:p14="http://schemas.microsoft.com/office/powerpoint/2010/main" val="8601342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005840" y="-2"/>
            <a:ext cx="8020074" cy="685800"/>
          </a:xfrm>
        </p:spPr>
        <p:txBody>
          <a:bodyPr/>
          <a:lstStyle/>
          <a:p>
            <a:r>
              <a:rPr lang="en-US" dirty="0" smtClean="0"/>
              <a:t>Task Assistance Solves A Problem</a:t>
            </a:r>
            <a:endParaRPr lang="en-US" dirty="0"/>
          </a:p>
        </p:txBody>
      </p:sp>
      <p:sp>
        <p:nvSpPr>
          <p:cNvPr id="3" name="Text Placeholder 2"/>
          <p:cNvSpPr>
            <a:spLocks noGrp="1"/>
          </p:cNvSpPr>
          <p:nvPr>
            <p:ph type="body" sz="quarter" idx="10"/>
            <p:custDataLst>
              <p:tags r:id="rId3"/>
            </p:custDataLst>
          </p:nvPr>
        </p:nvSpPr>
        <p:spPr>
          <a:xfrm>
            <a:off x="182879" y="768095"/>
            <a:ext cx="8415021" cy="4023360"/>
          </a:xfrm>
        </p:spPr>
        <p:txBody>
          <a:bodyPr/>
          <a:lstStyle/>
          <a:p>
            <a:pPr>
              <a:spcAft>
                <a:spcPts val="1800"/>
              </a:spcAft>
            </a:pPr>
            <a:r>
              <a:rPr lang="en-US" dirty="0" smtClean="0"/>
              <a:t>In regard to task assistance, remember to:</a:t>
            </a:r>
          </a:p>
          <a:p>
            <a:pPr marL="342900" indent="-279400">
              <a:spcAft>
                <a:spcPts val="1800"/>
              </a:spcAft>
              <a:buFont typeface="Arial" panose="020B0604020202020204" pitchFamily="34" charset="0"/>
              <a:buChar char="•"/>
            </a:pPr>
            <a:r>
              <a:rPr lang="en-US" dirty="0"/>
              <a:t>Communicate clear and specific availability of time and </a:t>
            </a:r>
            <a:r>
              <a:rPr lang="en-US" dirty="0" smtClean="0"/>
              <a:t>skills</a:t>
            </a:r>
            <a:endParaRPr lang="en-US" dirty="0"/>
          </a:p>
          <a:p>
            <a:pPr marL="342900" indent="-279400">
              <a:spcAft>
                <a:spcPts val="1800"/>
              </a:spcAft>
              <a:buFont typeface="Arial" panose="020B0604020202020204" pitchFamily="34" charset="0"/>
              <a:buChar char="•"/>
            </a:pPr>
            <a:r>
              <a:rPr lang="en-US" dirty="0"/>
              <a:t>Foster a climate supportive of task </a:t>
            </a:r>
            <a:r>
              <a:rPr lang="en-US" dirty="0" smtClean="0"/>
              <a:t>assistance</a:t>
            </a:r>
            <a:endParaRPr lang="en-US" dirty="0"/>
          </a:p>
          <a:p>
            <a:pPr marL="342900" indent="-279400">
              <a:spcAft>
                <a:spcPts val="1800"/>
              </a:spcAft>
              <a:buFont typeface="Arial" panose="020B0604020202020204" pitchFamily="34" charset="0"/>
              <a:buChar char="•"/>
            </a:pPr>
            <a:r>
              <a:rPr lang="en-US" dirty="0"/>
              <a:t>Use common courtesy when asking for </a:t>
            </a:r>
            <a:r>
              <a:rPr lang="en-US" dirty="0" smtClean="0"/>
              <a:t>help</a:t>
            </a:r>
            <a:endParaRPr lang="en-US" dirty="0"/>
          </a:p>
          <a:p>
            <a:pPr marL="342900" indent="-279400">
              <a:spcAft>
                <a:spcPts val="1800"/>
              </a:spcAft>
              <a:buFont typeface="Arial" panose="020B0604020202020204" pitchFamily="34" charset="0"/>
              <a:buChar char="•"/>
            </a:pPr>
            <a:r>
              <a:rPr lang="en-US" dirty="0"/>
              <a:t>Close the loop on task </a:t>
            </a:r>
            <a:r>
              <a:rPr lang="en-US" dirty="0" smtClean="0"/>
              <a:t>communication </a:t>
            </a:r>
          </a:p>
          <a:p>
            <a:pPr marL="342900" indent="-279400">
              <a:spcAft>
                <a:spcPts val="1800"/>
              </a:spcAft>
              <a:buFont typeface="Arial" panose="020B0604020202020204" pitchFamily="34" charset="0"/>
              <a:buChar char="•"/>
            </a:pPr>
            <a:r>
              <a:rPr lang="en-US" dirty="0" smtClean="0"/>
              <a:t>Account </a:t>
            </a:r>
            <a:r>
              <a:rPr lang="en-US" dirty="0"/>
              <a:t>for experience </a:t>
            </a:r>
            <a:r>
              <a:rPr lang="en-US" dirty="0" smtClean="0"/>
              <a:t>level</a:t>
            </a:r>
            <a:r>
              <a:rPr lang="en-US" dirty="0"/>
              <a:t> </a:t>
            </a:r>
            <a:r>
              <a:rPr lang="en-US" dirty="0" smtClean="0"/>
              <a:t>when asking for help</a:t>
            </a:r>
            <a:endParaRPr lang="en-US" dirty="0"/>
          </a:p>
        </p:txBody>
      </p:sp>
    </p:spTree>
    <p:custDataLst>
      <p:tags r:id="rId1"/>
    </p:custDataLst>
    <p:extLst>
      <p:ext uri="{BB962C8B-B14F-4D97-AF65-F5344CB8AC3E}">
        <p14:creationId xmlns:p14="http://schemas.microsoft.com/office/powerpoint/2010/main" val="33843849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005840" y="-2"/>
            <a:ext cx="8020074" cy="685800"/>
          </a:xfrm>
        </p:spPr>
        <p:txBody>
          <a:bodyPr/>
          <a:lstStyle/>
          <a:p>
            <a:r>
              <a:rPr lang="en-US" dirty="0" smtClean="0"/>
              <a:t>Slide 6: Task Assistance Example</a:t>
            </a:r>
            <a:endParaRPr lang="en-US" dirty="0"/>
          </a:p>
        </p:txBody>
      </p:sp>
      <p:sp>
        <p:nvSpPr>
          <p:cNvPr id="3" name="Text Placeholder 2"/>
          <p:cNvSpPr>
            <a:spLocks noGrp="1"/>
          </p:cNvSpPr>
          <p:nvPr>
            <p:ph type="body" sz="quarter" idx="10"/>
            <p:custDataLst>
              <p:tags r:id="rId3"/>
            </p:custDataLst>
          </p:nvPr>
        </p:nvSpPr>
        <p:spPr>
          <a:xfrm>
            <a:off x="182879" y="768095"/>
            <a:ext cx="5341621" cy="4023360"/>
          </a:xfrm>
        </p:spPr>
        <p:txBody>
          <a:bodyPr>
            <a:normAutofit lnSpcReduction="10000"/>
          </a:bodyPr>
          <a:lstStyle/>
          <a:p>
            <a:pPr algn="ctr">
              <a:spcAft>
                <a:spcPts val="1800"/>
              </a:spcAft>
            </a:pPr>
            <a:r>
              <a:rPr lang="en-US" dirty="0"/>
              <a:t>Two members of the GI Laboratory are assessing an elderly patient who has just had conscious sedation for a colonoscopy. The monitor shows SVT at a rate of 150 and a BP of 76/48. The nurse calls out the vital signs while the physician continues to monitor the rhythm. A nurse passing by the room hears the </a:t>
            </a:r>
            <a:r>
              <a:rPr lang="en-US" dirty="0" smtClean="0"/>
              <a:t>call-out.</a:t>
            </a:r>
            <a:endParaRPr lang="en-US" dirty="0"/>
          </a:p>
          <a:p>
            <a:r>
              <a:rPr lang="en-US" dirty="0" smtClean="0"/>
              <a:t>Take 5 minutes to consider these two questions</a:t>
            </a:r>
            <a:r>
              <a:rPr lang="en-US" dirty="0"/>
              <a:t>:</a:t>
            </a:r>
          </a:p>
          <a:p>
            <a:pPr marL="342900" indent="-279400">
              <a:buFont typeface="Arial" panose="020B0604020202020204" pitchFamily="34" charset="0"/>
              <a:buChar char="•"/>
            </a:pPr>
            <a:r>
              <a:rPr lang="en-US" dirty="0"/>
              <a:t>How would you offer task assistance in this example?</a:t>
            </a:r>
          </a:p>
          <a:p>
            <a:pPr marL="342900" indent="-279400">
              <a:buFont typeface="Arial" panose="020B0604020202020204" pitchFamily="34" charset="0"/>
              <a:buChar char="•"/>
            </a:pPr>
            <a:r>
              <a:rPr lang="en-US" dirty="0"/>
              <a:t>How would you request task assistance in this example</a:t>
            </a:r>
            <a:r>
              <a:rPr lang="en-US" dirty="0" smtClean="0"/>
              <a:t>?</a:t>
            </a:r>
            <a:endParaRPr lang="en-US" dirty="0"/>
          </a:p>
        </p:txBody>
      </p:sp>
      <p:pic>
        <p:nvPicPr>
          <p:cNvPr id="4" name="Picture 3" descr="Classroom slide number 6"/>
          <p:cNvPicPr>
            <a:picLocks noChangeAspect="1"/>
          </p:cNvPicPr>
          <p:nvPr>
            <p:custDataLst>
              <p:tags r:id="rId4"/>
            </p:custDataLst>
          </p:nvPr>
        </p:nvPicPr>
        <p:blipFill>
          <a:blip r:embed="rId7" cstate="email">
            <a:extLst>
              <a:ext uri="{28A0092B-C50C-407E-A947-70E740481C1C}">
                <a14:useLocalDpi xmlns:a14="http://schemas.microsoft.com/office/drawing/2010/main" val="0"/>
              </a:ext>
            </a:extLst>
          </a:blip>
          <a:stretch>
            <a:fillRect/>
          </a:stretch>
        </p:blipFill>
        <p:spPr>
          <a:xfrm>
            <a:off x="5562599" y="1546932"/>
            <a:ext cx="3117117" cy="2337838"/>
          </a:xfrm>
          <a:prstGeom prst="rect">
            <a:avLst/>
          </a:prstGeom>
          <a:ln w="38100" cap="sq" cmpd="sng">
            <a:solidFill>
              <a:schemeClr val="bg1">
                <a:lumMod val="65000"/>
              </a:schemeClr>
            </a:solidFill>
            <a:miter lim="800000"/>
          </a:ln>
          <a:effectLst>
            <a:outerShdw blurRad="50800" dist="38100" dir="2700000" algn="tl" rotWithShape="0">
              <a:srgbClr val="000000">
                <a:alpha val="43000"/>
              </a:srgbClr>
            </a:outerShdw>
            <a:reflection stA="60000" endPos="20000" dist="38100" dir="5400000" sy="-100000" algn="bl" rotWithShape="0"/>
          </a:effectLst>
          <a:scene3d>
            <a:camera prst="perspectiveFront" fov="3300000">
              <a:rot lat="0" lon="1500000" rev="0"/>
            </a:camera>
            <a:lightRig rig="threePt" dir="t"/>
          </a:scene3d>
        </p:spPr>
      </p:pic>
    </p:spTree>
    <p:custDataLst>
      <p:tags r:id="rId1"/>
    </p:custDataLst>
    <p:extLst>
      <p:ext uri="{BB962C8B-B14F-4D97-AF65-F5344CB8AC3E}">
        <p14:creationId xmlns:p14="http://schemas.microsoft.com/office/powerpoint/2010/main" val="12804490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005840" y="-2"/>
            <a:ext cx="8020074" cy="685800"/>
          </a:xfrm>
        </p:spPr>
        <p:txBody>
          <a:bodyPr/>
          <a:lstStyle/>
          <a:p>
            <a:r>
              <a:rPr lang="en-US" dirty="0" smtClean="0"/>
              <a:t>What is Feedback? (Slide 7)</a:t>
            </a:r>
            <a:endParaRPr lang="en-US" dirty="0"/>
          </a:p>
        </p:txBody>
      </p:sp>
      <p:sp>
        <p:nvSpPr>
          <p:cNvPr id="3" name="Text Placeholder 2"/>
          <p:cNvSpPr>
            <a:spLocks noGrp="1"/>
          </p:cNvSpPr>
          <p:nvPr>
            <p:ph type="body" sz="quarter" idx="10"/>
            <p:custDataLst>
              <p:tags r:id="rId3"/>
            </p:custDataLst>
          </p:nvPr>
        </p:nvSpPr>
        <p:spPr>
          <a:xfrm>
            <a:off x="182879" y="768095"/>
            <a:ext cx="5367021" cy="4023360"/>
          </a:xfrm>
        </p:spPr>
        <p:txBody>
          <a:bodyPr/>
          <a:lstStyle/>
          <a:p>
            <a:r>
              <a:rPr lang="en-US" altLang="en-US" dirty="0">
                <a:ea typeface="MS PGothic" pitchFamily="34" charset="-128"/>
              </a:rPr>
              <a:t>Feedback is information provided for the purpose of improving team </a:t>
            </a:r>
            <a:r>
              <a:rPr lang="en-US" altLang="en-US" dirty="0" smtClean="0">
                <a:ea typeface="MS PGothic" pitchFamily="34" charset="-128"/>
              </a:rPr>
              <a:t>performance</a:t>
            </a:r>
          </a:p>
          <a:p>
            <a:r>
              <a:rPr lang="en-US" altLang="en-US" dirty="0" smtClean="0">
                <a:ea typeface="MS PGothic" pitchFamily="34" charset="-128"/>
              </a:rPr>
              <a:t>Ways feedback benefits the team:</a:t>
            </a:r>
          </a:p>
          <a:p>
            <a:pPr marL="342900" indent="-279400">
              <a:buFont typeface="Arial" panose="020B0604020202020204" pitchFamily="34" charset="0"/>
              <a:buChar char="•"/>
            </a:pPr>
            <a:r>
              <a:rPr lang="en-US" dirty="0"/>
              <a:t>Fostering improvement in </a:t>
            </a:r>
            <a:r>
              <a:rPr lang="en-US" dirty="0" smtClean="0"/>
              <a:t>work</a:t>
            </a:r>
            <a:br>
              <a:rPr lang="en-US" dirty="0" smtClean="0"/>
            </a:br>
            <a:r>
              <a:rPr lang="en-US" dirty="0" smtClean="0"/>
              <a:t>performance</a:t>
            </a:r>
            <a:endParaRPr lang="en-US" dirty="0"/>
          </a:p>
          <a:p>
            <a:pPr marL="342900" indent="-279400">
              <a:buFont typeface="Arial" panose="020B0604020202020204" pitchFamily="34" charset="0"/>
              <a:buChar char="•"/>
            </a:pPr>
            <a:r>
              <a:rPr lang="en-US" dirty="0"/>
              <a:t>Meeting the </a:t>
            </a:r>
            <a:r>
              <a:rPr lang="en-US" dirty="0" smtClean="0"/>
              <a:t>need </a:t>
            </a:r>
            <a:r>
              <a:rPr lang="en-US" dirty="0"/>
              <a:t>for </a:t>
            </a:r>
            <a:r>
              <a:rPr lang="en-US" dirty="0" smtClean="0"/>
              <a:t>growth</a:t>
            </a:r>
            <a:endParaRPr lang="en-US" dirty="0"/>
          </a:p>
          <a:p>
            <a:pPr marL="342900" indent="-279400">
              <a:buFont typeface="Arial" panose="020B0604020202020204" pitchFamily="34" charset="0"/>
              <a:buChar char="•"/>
            </a:pPr>
            <a:r>
              <a:rPr lang="en-US" dirty="0"/>
              <a:t>Promoting better working </a:t>
            </a:r>
            <a:r>
              <a:rPr lang="en-US" dirty="0" smtClean="0"/>
              <a:t>relationships</a:t>
            </a:r>
          </a:p>
          <a:p>
            <a:pPr marL="342900" indent="-279400">
              <a:buFont typeface="Arial" panose="020B0604020202020204" pitchFamily="34" charset="0"/>
              <a:buChar char="•"/>
            </a:pPr>
            <a:r>
              <a:rPr lang="en-US" dirty="0" smtClean="0"/>
              <a:t>Helping </a:t>
            </a:r>
            <a:r>
              <a:rPr lang="en-US" dirty="0"/>
              <a:t>the team set goals for ongoing </a:t>
            </a:r>
            <a:r>
              <a:rPr lang="en-US" dirty="0" smtClean="0"/>
              <a:t>improvement</a:t>
            </a:r>
            <a:endParaRPr lang="en-US" altLang="en-US" dirty="0" smtClean="0">
              <a:ea typeface="MS PGothic" pitchFamily="34" charset="-128"/>
            </a:endParaRPr>
          </a:p>
          <a:p>
            <a:endParaRPr lang="en-US" altLang="en-US" dirty="0"/>
          </a:p>
          <a:p>
            <a:endParaRPr lang="en-US" dirty="0"/>
          </a:p>
        </p:txBody>
      </p:sp>
      <p:pic>
        <p:nvPicPr>
          <p:cNvPr id="4" name="Picture 3" descr="Medical team discussion"/>
          <p:cNvPicPr>
            <a:picLocks noChangeAspect="1"/>
          </p:cNvPicPr>
          <p:nvPr>
            <p:custDataLst>
              <p:tags r:id="rId4"/>
            </p:custDataLst>
          </p:nvPr>
        </p:nvPicPr>
        <p:blipFill>
          <a:blip r:embed="rId7" cstate="email">
            <a:extLst>
              <a:ext uri="{28A0092B-C50C-407E-A947-70E740481C1C}">
                <a14:useLocalDpi xmlns:a14="http://schemas.microsoft.com/office/drawing/2010/main" val="0"/>
              </a:ext>
            </a:extLst>
          </a:blip>
          <a:stretch>
            <a:fillRect/>
          </a:stretch>
        </p:blipFill>
        <p:spPr>
          <a:xfrm>
            <a:off x="5054600" y="1470402"/>
            <a:ext cx="3429006" cy="2585471"/>
          </a:xfrm>
          <a:prstGeom prst="rect">
            <a:avLst/>
          </a:prstGeom>
          <a:effectLst>
            <a:outerShdw blurRad="292100" dist="139700" dir="2700000" algn="tl" rotWithShape="0">
              <a:prstClr val="black">
                <a:alpha val="65000"/>
              </a:prstClr>
            </a:outerShdw>
          </a:effectLst>
        </p:spPr>
      </p:pic>
    </p:spTree>
    <p:custDataLst>
      <p:tags r:id="rId1"/>
    </p:custDataLst>
    <p:extLst>
      <p:ext uri="{BB962C8B-B14F-4D97-AF65-F5344CB8AC3E}">
        <p14:creationId xmlns:p14="http://schemas.microsoft.com/office/powerpoint/2010/main" val="3214513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005840" y="-2"/>
            <a:ext cx="8020074" cy="685800"/>
          </a:xfrm>
        </p:spPr>
        <p:txBody>
          <a:bodyPr/>
          <a:lstStyle/>
          <a:p>
            <a:r>
              <a:rPr lang="en-US" dirty="0" smtClean="0"/>
              <a:t>Types of Feedback (Slide 8)</a:t>
            </a:r>
            <a:endParaRPr lang="en-US" dirty="0"/>
          </a:p>
        </p:txBody>
      </p:sp>
      <p:sp>
        <p:nvSpPr>
          <p:cNvPr id="3" name="Text Placeholder 2"/>
          <p:cNvSpPr>
            <a:spLocks noGrp="1"/>
          </p:cNvSpPr>
          <p:nvPr>
            <p:ph type="body" sz="quarter" idx="10"/>
            <p:custDataLst>
              <p:tags r:id="rId3"/>
            </p:custDataLst>
          </p:nvPr>
        </p:nvSpPr>
        <p:spPr>
          <a:xfrm>
            <a:off x="182879" y="768095"/>
            <a:ext cx="8669021" cy="4023360"/>
          </a:xfrm>
        </p:spPr>
        <p:txBody>
          <a:bodyPr>
            <a:normAutofit fontScale="92500" lnSpcReduction="10000"/>
          </a:bodyPr>
          <a:lstStyle/>
          <a:p>
            <a:r>
              <a:rPr lang="en-US" b="1" dirty="0"/>
              <a:t>Formal </a:t>
            </a:r>
          </a:p>
          <a:p>
            <a:pPr marL="342900" indent="-279400">
              <a:buFont typeface="Arial" panose="020B0604020202020204" pitchFamily="34" charset="0"/>
              <a:buChar char="•"/>
            </a:pPr>
            <a:r>
              <a:rPr lang="en-US" dirty="0"/>
              <a:t>Retrospective and typically scheduled in advance</a:t>
            </a:r>
          </a:p>
          <a:p>
            <a:pPr marL="342900" indent="-279400">
              <a:buFont typeface="Arial" panose="020B0604020202020204" pitchFamily="34" charset="0"/>
              <a:buChar char="•"/>
            </a:pPr>
            <a:r>
              <a:rPr lang="en-US" dirty="0"/>
              <a:t>Has an evaluative quality</a:t>
            </a:r>
          </a:p>
          <a:p>
            <a:pPr marL="342900" indent="-279400">
              <a:buFont typeface="Arial" panose="020B0604020202020204" pitchFamily="34" charset="0"/>
              <a:buChar char="•"/>
            </a:pPr>
            <a:r>
              <a:rPr lang="en-US" dirty="0"/>
              <a:t>Examples: Collaborative discussions, case </a:t>
            </a:r>
            <a:r>
              <a:rPr lang="en-US" dirty="0" smtClean="0"/>
              <a:t/>
            </a:r>
            <a:br>
              <a:rPr lang="en-US" dirty="0" smtClean="0"/>
            </a:br>
            <a:r>
              <a:rPr lang="en-US" dirty="0" smtClean="0"/>
              <a:t>conferences</a:t>
            </a:r>
            <a:r>
              <a:rPr lang="en-US" dirty="0"/>
              <a:t>, individual performance reviews</a:t>
            </a:r>
          </a:p>
          <a:p>
            <a:r>
              <a:rPr lang="en-US" b="1" dirty="0"/>
              <a:t>Informal </a:t>
            </a:r>
          </a:p>
          <a:p>
            <a:pPr marL="342900" indent="-279400">
              <a:buFont typeface="Arial" panose="020B0604020202020204" pitchFamily="34" charset="0"/>
              <a:buChar char="•"/>
            </a:pPr>
            <a:r>
              <a:rPr lang="en-US" dirty="0"/>
              <a:t>Typically in real time</a:t>
            </a:r>
          </a:p>
          <a:p>
            <a:pPr marL="342900" indent="-279400">
              <a:buFont typeface="Arial" panose="020B0604020202020204" pitchFamily="34" charset="0"/>
              <a:buChar char="•"/>
            </a:pPr>
            <a:r>
              <a:rPr lang="en-US" dirty="0"/>
              <a:t>Provided on an ongoing basis</a:t>
            </a:r>
          </a:p>
          <a:p>
            <a:pPr marL="342900" indent="-279400">
              <a:buFont typeface="Arial" panose="020B0604020202020204" pitchFamily="34" charset="0"/>
              <a:buChar char="•"/>
            </a:pPr>
            <a:r>
              <a:rPr lang="en-US" dirty="0"/>
              <a:t>Focuses on knowledge and practical skills development</a:t>
            </a:r>
          </a:p>
          <a:p>
            <a:pPr marL="342900" indent="-279400">
              <a:buFont typeface="Arial" panose="020B0604020202020204" pitchFamily="34" charset="0"/>
              <a:buChar char="•"/>
            </a:pPr>
            <a:r>
              <a:rPr lang="en-US" dirty="0"/>
              <a:t>Examples: Huddles, </a:t>
            </a:r>
            <a:r>
              <a:rPr lang="en-US" dirty="0" smtClean="0"/>
              <a:t>debriefs</a:t>
            </a:r>
            <a:endParaRPr lang="en-US" dirty="0"/>
          </a:p>
        </p:txBody>
      </p:sp>
      <p:sp>
        <p:nvSpPr>
          <p:cNvPr id="6" name="Rounded Rectangle 5"/>
          <p:cNvSpPr/>
          <p:nvPr>
            <p:custDataLst>
              <p:tags r:id="rId4"/>
            </p:custDataLst>
          </p:nvPr>
        </p:nvSpPr>
        <p:spPr>
          <a:xfrm>
            <a:off x="5534415" y="1922180"/>
            <a:ext cx="2890257" cy="1369660"/>
          </a:xfrm>
          <a:prstGeom prst="roundRect">
            <a:avLst>
              <a:gd name="adj" fmla="val 8931"/>
            </a:avLst>
          </a:prstGeom>
          <a:solidFill>
            <a:srgbClr val="31859C"/>
          </a:solidFill>
          <a:effectLst>
            <a:outerShdw blurRad="50800" dist="25400" dir="27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lIns="91440" rtlCol="0" anchor="t" anchorCtr="0"/>
          <a:lstStyle/>
          <a:p>
            <a:pPr algn="ctr"/>
            <a:r>
              <a:rPr lang="en-US" sz="1600" b="1" dirty="0"/>
              <a:t>Take five minutes to think about a time when you provided or </a:t>
            </a:r>
            <a:r>
              <a:rPr lang="en-US" sz="1600" b="1" dirty="0" smtClean="0"/>
              <a:t>received </a:t>
            </a:r>
            <a:r>
              <a:rPr lang="en-US" sz="1600" b="1" dirty="0"/>
              <a:t>feedback. </a:t>
            </a:r>
          </a:p>
          <a:p>
            <a:pPr algn="ctr"/>
            <a:endParaRPr lang="en-US" sz="1400" b="1" dirty="0"/>
          </a:p>
          <a:p>
            <a:pPr algn="ctr"/>
            <a:r>
              <a:rPr lang="en-US" sz="1600" b="1" dirty="0" smtClean="0"/>
              <a:t>Was the feedback helpful?</a:t>
            </a:r>
            <a:endParaRPr lang="en-US" sz="1600" b="1" dirty="0"/>
          </a:p>
        </p:txBody>
      </p:sp>
    </p:spTree>
    <p:custDataLst>
      <p:tags r:id="rId1"/>
    </p:custDataLst>
    <p:extLst>
      <p:ext uri="{BB962C8B-B14F-4D97-AF65-F5344CB8AC3E}">
        <p14:creationId xmlns:p14="http://schemas.microsoft.com/office/powerpoint/2010/main" val="33669207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005840" y="-2"/>
            <a:ext cx="8020074" cy="685800"/>
          </a:xfrm>
        </p:spPr>
        <p:txBody>
          <a:bodyPr/>
          <a:lstStyle/>
          <a:p>
            <a:r>
              <a:rPr lang="en-US" dirty="0"/>
              <a:t>Characteristics of Effective </a:t>
            </a:r>
            <a:r>
              <a:rPr lang="en-US" dirty="0" smtClean="0"/>
              <a:t>Feedback (Slide 9)</a:t>
            </a:r>
            <a:endParaRPr lang="en-US" dirty="0"/>
          </a:p>
        </p:txBody>
      </p:sp>
      <p:sp>
        <p:nvSpPr>
          <p:cNvPr id="3" name="Text Placeholder 2"/>
          <p:cNvSpPr>
            <a:spLocks noGrp="1"/>
          </p:cNvSpPr>
          <p:nvPr>
            <p:ph type="body" sz="quarter" idx="10"/>
            <p:custDataLst>
              <p:tags r:id="rId3"/>
            </p:custDataLst>
          </p:nvPr>
        </p:nvSpPr>
        <p:spPr/>
        <p:txBody>
          <a:bodyPr/>
          <a:lstStyle/>
          <a:p>
            <a:r>
              <a:rPr lang="en-US" dirty="0" smtClean="0"/>
              <a:t>Effective feedback is:</a:t>
            </a:r>
          </a:p>
          <a:p>
            <a:pPr marL="342900" indent="-279400">
              <a:buFont typeface="Arial" panose="020B0604020202020204" pitchFamily="34" charset="0"/>
              <a:buChar char="•"/>
            </a:pPr>
            <a:r>
              <a:rPr lang="en-US" dirty="0"/>
              <a:t>Timely</a:t>
            </a:r>
          </a:p>
          <a:p>
            <a:pPr marL="342900" indent="-279400">
              <a:buFont typeface="Arial" panose="020B0604020202020204" pitchFamily="34" charset="0"/>
              <a:buChar char="•"/>
            </a:pPr>
            <a:r>
              <a:rPr lang="en-US" dirty="0"/>
              <a:t>Respectful</a:t>
            </a:r>
          </a:p>
          <a:p>
            <a:pPr marL="342900" indent="-279400">
              <a:buFont typeface="Arial" panose="020B0604020202020204" pitchFamily="34" charset="0"/>
              <a:buChar char="•"/>
            </a:pPr>
            <a:r>
              <a:rPr lang="en-US" dirty="0"/>
              <a:t>Specific</a:t>
            </a:r>
          </a:p>
          <a:p>
            <a:pPr marL="342900" indent="-279400">
              <a:buFont typeface="Arial" panose="020B0604020202020204" pitchFamily="34" charset="0"/>
              <a:buChar char="•"/>
            </a:pPr>
            <a:r>
              <a:rPr lang="en-US" dirty="0"/>
              <a:t>Directed toward improvement</a:t>
            </a:r>
          </a:p>
          <a:p>
            <a:pPr marL="744538" lvl="1" indent="-279400"/>
            <a:r>
              <a:rPr lang="en-US" dirty="0"/>
              <a:t>Helps prevent the same problem </a:t>
            </a:r>
            <a:br>
              <a:rPr lang="en-US" dirty="0"/>
            </a:br>
            <a:r>
              <a:rPr lang="en-US" dirty="0"/>
              <a:t>from occurring in the future</a:t>
            </a:r>
          </a:p>
          <a:p>
            <a:pPr marL="342900" indent="-279400">
              <a:buFont typeface="Arial" panose="020B0604020202020204" pitchFamily="34" charset="0"/>
              <a:buChar char="•"/>
            </a:pPr>
            <a:r>
              <a:rPr lang="en-US" dirty="0" smtClean="0"/>
              <a:t>Considerate</a:t>
            </a:r>
            <a:endParaRPr lang="en-US" dirty="0"/>
          </a:p>
        </p:txBody>
      </p:sp>
      <p:pic>
        <p:nvPicPr>
          <p:cNvPr id="4" name="Picture 3" descr="Doctor providing feedback"/>
          <p:cNvPicPr>
            <a:picLocks noChangeAspect="1"/>
          </p:cNvPicPr>
          <p:nvPr>
            <p:custDataLst>
              <p:tags r:id="rId4"/>
            </p:custDataLst>
          </p:nvPr>
        </p:nvPicPr>
        <p:blipFill rotWithShape="1">
          <a:blip r:embed="rId8" cstate="email">
            <a:extLst>
              <a:ext uri="{28A0092B-C50C-407E-A947-70E740481C1C}">
                <a14:useLocalDpi xmlns:a14="http://schemas.microsoft.com/office/drawing/2010/main" val="0"/>
              </a:ext>
            </a:extLst>
          </a:blip>
          <a:srcRect/>
          <a:stretch/>
        </p:blipFill>
        <p:spPr>
          <a:xfrm>
            <a:off x="4803648" y="1193800"/>
            <a:ext cx="3448718" cy="2903600"/>
          </a:xfrm>
          <a:prstGeom prst="rect">
            <a:avLst/>
          </a:prstGeom>
          <a:effectLst>
            <a:outerShdw blurRad="342900" dist="139700" dir="2700000" algn="tl" rotWithShape="0">
              <a:prstClr val="black">
                <a:alpha val="65000"/>
              </a:prstClr>
            </a:outerShdw>
          </a:effectLst>
        </p:spPr>
      </p:pic>
      <p:sp>
        <p:nvSpPr>
          <p:cNvPr id="5" name="Rectangle 7"/>
          <p:cNvSpPr txBox="1">
            <a:spLocks noChangeArrowheads="1"/>
          </p:cNvSpPr>
          <p:nvPr>
            <p:custDataLst>
              <p:tags r:id="rId5"/>
            </p:custDataLst>
          </p:nvPr>
        </p:nvSpPr>
        <p:spPr bwMode="auto">
          <a:xfrm>
            <a:off x="5258171" y="4243171"/>
            <a:ext cx="2539671" cy="27993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marL="342900" indent="-342900" algn="l" rtl="0" eaLnBrk="0" fontAlgn="base" hangingPunct="0">
              <a:lnSpc>
                <a:spcPct val="95000"/>
              </a:lnSpc>
              <a:spcBef>
                <a:spcPct val="40000"/>
              </a:spcBef>
              <a:spcAft>
                <a:spcPct val="0"/>
              </a:spcAft>
              <a:buClr>
                <a:schemeClr val="folHlink"/>
              </a:buClr>
              <a:buSzPct val="90000"/>
              <a:buFont typeface="Wingdings" pitchFamily="2" charset="2"/>
              <a:buChar char="n"/>
              <a:defRPr sz="2400">
                <a:solidFill>
                  <a:schemeClr val="tx1"/>
                </a:solidFill>
                <a:latin typeface="+mn-lt"/>
                <a:ea typeface="+mn-ea"/>
                <a:cs typeface="+mn-cs"/>
              </a:defRPr>
            </a:lvl1pPr>
            <a:lvl2pPr marL="630238" indent="-285750" algn="l" rtl="0" eaLnBrk="0" fontAlgn="base" hangingPunct="0">
              <a:lnSpc>
                <a:spcPct val="95000"/>
              </a:lnSpc>
              <a:spcBef>
                <a:spcPct val="40000"/>
              </a:spcBef>
              <a:spcAft>
                <a:spcPct val="0"/>
              </a:spcAft>
              <a:buClr>
                <a:schemeClr val="accent1"/>
              </a:buClr>
              <a:buSzPct val="75000"/>
              <a:buFont typeface="Wingdings" pitchFamily="2" charset="2"/>
              <a:buChar char="n"/>
              <a:defRPr sz="2400">
                <a:solidFill>
                  <a:schemeClr val="tx1"/>
                </a:solidFill>
                <a:latin typeface="+mn-lt"/>
              </a:defRPr>
            </a:lvl2pPr>
            <a:lvl3pPr marL="860425" indent="-228600" algn="l" rtl="0" eaLnBrk="0" fontAlgn="base" hangingPunct="0">
              <a:lnSpc>
                <a:spcPct val="95000"/>
              </a:lnSpc>
              <a:spcBef>
                <a:spcPct val="20000"/>
              </a:spcBef>
              <a:spcAft>
                <a:spcPct val="0"/>
              </a:spcAft>
              <a:buClr>
                <a:schemeClr val="folHlink"/>
              </a:buClr>
              <a:buSzPct val="55000"/>
              <a:buFont typeface="Wingdings" pitchFamily="2" charset="2"/>
              <a:buChar char="n"/>
              <a:defRPr sz="2400">
                <a:solidFill>
                  <a:schemeClr val="tx1"/>
                </a:solidFill>
                <a:latin typeface="+mn-lt"/>
              </a:defRPr>
            </a:lvl3pPr>
            <a:lvl4pPr marL="1090613" indent="-228600" algn="l" rtl="0" eaLnBrk="0" fontAlgn="base" hangingPunct="0">
              <a:lnSpc>
                <a:spcPct val="95000"/>
              </a:lnSpc>
              <a:spcBef>
                <a:spcPct val="20000"/>
              </a:spcBef>
              <a:spcAft>
                <a:spcPct val="0"/>
              </a:spcAft>
              <a:buClr>
                <a:schemeClr val="accent1"/>
              </a:buClr>
              <a:buFont typeface="Wingdings" pitchFamily="2" charset="2"/>
              <a:buChar char="§"/>
              <a:defRPr sz="2400">
                <a:solidFill>
                  <a:schemeClr val="tx1"/>
                </a:solidFill>
                <a:latin typeface="+mn-lt"/>
              </a:defRPr>
            </a:lvl4pPr>
            <a:lvl5pPr marL="1320800" indent="-228600" algn="l" rtl="0" eaLnBrk="0" fontAlgn="base" hangingPunct="0">
              <a:lnSpc>
                <a:spcPct val="95000"/>
              </a:lnSpc>
              <a:spcBef>
                <a:spcPct val="20000"/>
              </a:spcBef>
              <a:spcAft>
                <a:spcPct val="0"/>
              </a:spcAft>
              <a:buClr>
                <a:schemeClr val="accent1"/>
              </a:buClr>
              <a:buFont typeface="Wingdings" pitchFamily="2" charset="2"/>
              <a:buChar char="§"/>
              <a:defRPr sz="2400">
                <a:solidFill>
                  <a:schemeClr val="tx1"/>
                </a:solidFill>
                <a:latin typeface="+mn-lt"/>
              </a:defRPr>
            </a:lvl5pPr>
            <a:lvl6pPr marL="1778000" indent="-228600" algn="l" rtl="0" fontAlgn="base">
              <a:lnSpc>
                <a:spcPct val="95000"/>
              </a:lnSpc>
              <a:spcBef>
                <a:spcPct val="20000"/>
              </a:spcBef>
              <a:spcAft>
                <a:spcPct val="0"/>
              </a:spcAft>
              <a:buClr>
                <a:schemeClr val="accent1"/>
              </a:buClr>
              <a:buFont typeface="Wingdings" pitchFamily="2" charset="2"/>
              <a:buChar char="§"/>
              <a:defRPr sz="2400">
                <a:solidFill>
                  <a:schemeClr val="tx1"/>
                </a:solidFill>
                <a:latin typeface="+mn-lt"/>
              </a:defRPr>
            </a:lvl6pPr>
            <a:lvl7pPr marL="2235200" indent="-228600" algn="l" rtl="0" fontAlgn="base">
              <a:lnSpc>
                <a:spcPct val="95000"/>
              </a:lnSpc>
              <a:spcBef>
                <a:spcPct val="20000"/>
              </a:spcBef>
              <a:spcAft>
                <a:spcPct val="0"/>
              </a:spcAft>
              <a:buClr>
                <a:schemeClr val="accent1"/>
              </a:buClr>
              <a:buFont typeface="Wingdings" pitchFamily="2" charset="2"/>
              <a:buChar char="§"/>
              <a:defRPr sz="2400">
                <a:solidFill>
                  <a:schemeClr val="tx1"/>
                </a:solidFill>
                <a:latin typeface="+mn-lt"/>
              </a:defRPr>
            </a:lvl7pPr>
            <a:lvl8pPr marL="2692400" indent="-228600" algn="l" rtl="0" fontAlgn="base">
              <a:lnSpc>
                <a:spcPct val="95000"/>
              </a:lnSpc>
              <a:spcBef>
                <a:spcPct val="20000"/>
              </a:spcBef>
              <a:spcAft>
                <a:spcPct val="0"/>
              </a:spcAft>
              <a:buClr>
                <a:schemeClr val="accent1"/>
              </a:buClr>
              <a:buFont typeface="Wingdings" pitchFamily="2" charset="2"/>
              <a:buChar char="§"/>
              <a:defRPr sz="2400">
                <a:solidFill>
                  <a:schemeClr val="tx1"/>
                </a:solidFill>
                <a:latin typeface="+mn-lt"/>
              </a:defRPr>
            </a:lvl8pPr>
            <a:lvl9pPr marL="3149600" indent="-228600" algn="l" rtl="0" fontAlgn="base">
              <a:lnSpc>
                <a:spcPct val="95000"/>
              </a:lnSpc>
              <a:spcBef>
                <a:spcPct val="20000"/>
              </a:spcBef>
              <a:spcAft>
                <a:spcPct val="0"/>
              </a:spcAft>
              <a:buClr>
                <a:schemeClr val="accent1"/>
              </a:buClr>
              <a:buFont typeface="Wingdings" pitchFamily="2" charset="2"/>
              <a:buChar char="§"/>
              <a:defRPr sz="2400">
                <a:solidFill>
                  <a:schemeClr val="tx1"/>
                </a:solidFill>
                <a:latin typeface="+mn-lt"/>
              </a:defRPr>
            </a:lvl9pPr>
          </a:lstStyle>
          <a:p>
            <a:pPr marL="213122" lvl="1" indent="-129779" algn="ctr" eaLnBrk="1" hangingPunct="1">
              <a:buNone/>
              <a:defRPr/>
            </a:pPr>
            <a:r>
              <a:rPr lang="en-US" sz="1400" kern="0" dirty="0"/>
              <a:t>See </a:t>
            </a:r>
            <a:r>
              <a:rPr lang="en-US" sz="1400" i="1" kern="0" dirty="0"/>
              <a:t>Instructor Guide</a:t>
            </a:r>
            <a:r>
              <a:rPr lang="en-US" sz="1400" kern="0" dirty="0"/>
              <a:t>, </a:t>
            </a:r>
            <a:r>
              <a:rPr lang="en-US" sz="1400" kern="0" dirty="0" smtClean="0"/>
              <a:t>page 13</a:t>
            </a:r>
            <a:endParaRPr lang="en-US" sz="1400" kern="0" dirty="0"/>
          </a:p>
          <a:p>
            <a:pPr lvl="1" algn="ctr" eaLnBrk="1" hangingPunct="1">
              <a:buFont typeface="Wingdings" pitchFamily="2" charset="2"/>
              <a:buNone/>
              <a:defRPr/>
            </a:pPr>
            <a:endParaRPr lang="en-US" sz="1400" kern="0" dirty="0"/>
          </a:p>
          <a:p>
            <a:pPr lvl="1" algn="ctr" eaLnBrk="1" hangingPunct="1">
              <a:defRPr/>
            </a:pPr>
            <a:endParaRPr lang="en-US" sz="1400" kern="0" dirty="0"/>
          </a:p>
        </p:txBody>
      </p:sp>
    </p:spTree>
    <p:custDataLst>
      <p:tags r:id="rId1"/>
    </p:custDataLst>
    <p:extLst>
      <p:ext uri="{BB962C8B-B14F-4D97-AF65-F5344CB8AC3E}">
        <p14:creationId xmlns:p14="http://schemas.microsoft.com/office/powerpoint/2010/main" val="35211528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005840" y="-2"/>
            <a:ext cx="8020074" cy="685800"/>
          </a:xfrm>
        </p:spPr>
        <p:txBody>
          <a:bodyPr/>
          <a:lstStyle/>
          <a:p>
            <a:r>
              <a:rPr lang="en-US" dirty="0" smtClean="0"/>
              <a:t>Slide 10: Providing Effective Feedback Video </a:t>
            </a:r>
            <a:endParaRPr lang="en-US" dirty="0"/>
          </a:p>
        </p:txBody>
      </p:sp>
      <p:sp>
        <p:nvSpPr>
          <p:cNvPr id="3" name="Text Placeholder 2"/>
          <p:cNvSpPr>
            <a:spLocks noGrp="1"/>
          </p:cNvSpPr>
          <p:nvPr>
            <p:ph type="body" sz="quarter" idx="10"/>
            <p:custDataLst>
              <p:tags r:id="rId3"/>
            </p:custDataLst>
          </p:nvPr>
        </p:nvSpPr>
        <p:spPr>
          <a:xfrm>
            <a:off x="182879" y="768095"/>
            <a:ext cx="4452621" cy="4023360"/>
          </a:xfrm>
        </p:spPr>
        <p:txBody>
          <a:bodyPr/>
          <a:lstStyle/>
          <a:p>
            <a:pPr>
              <a:spcAft>
                <a:spcPts val="1800"/>
              </a:spcAft>
            </a:pPr>
            <a:r>
              <a:rPr lang="en-US" dirty="0"/>
              <a:t>Let’s view a video example of </a:t>
            </a:r>
            <a:r>
              <a:rPr lang="en-US" dirty="0" smtClean="0"/>
              <a:t>providing effective feedback</a:t>
            </a:r>
            <a:endParaRPr lang="en-US" dirty="0"/>
          </a:p>
          <a:p>
            <a:pPr>
              <a:spcAft>
                <a:spcPts val="1800"/>
              </a:spcAft>
            </a:pPr>
            <a:r>
              <a:rPr lang="en-US" dirty="0"/>
              <a:t>After you view the video, please return to the this browser window to continue this </a:t>
            </a:r>
            <a:r>
              <a:rPr lang="en-US" dirty="0" smtClean="0"/>
              <a:t>module</a:t>
            </a:r>
            <a:endParaRPr lang="en-US" dirty="0"/>
          </a:p>
        </p:txBody>
      </p:sp>
      <p:pic>
        <p:nvPicPr>
          <p:cNvPr id="4" name="Picture 23" descr="Screen capture from Feedback example video">
            <a:hlinkClick r:id="rId9"/>
          </p:cNvPr>
          <p:cNvPicPr>
            <a:picLocks noChangeAspect="1" noChangeArrowheads="1"/>
          </p:cNvPicPr>
          <p:nvPr>
            <p:custDataLst>
              <p:tags r:id="rId4"/>
            </p:custDataLst>
          </p:nvPr>
        </p:nvPicPr>
        <p:blipFill>
          <a:blip r:embed="rId10" cstate="print"/>
          <a:srcRect/>
          <a:stretch>
            <a:fillRect/>
          </a:stretch>
        </p:blipFill>
        <p:spPr bwMode="auto">
          <a:xfrm>
            <a:off x="4803648" y="1282701"/>
            <a:ext cx="3758184" cy="2691031"/>
          </a:xfrm>
          <a:prstGeom prst="rect">
            <a:avLst/>
          </a:prstGeom>
          <a:noFill/>
          <a:ln w="9525">
            <a:noFill/>
            <a:miter lim="800000"/>
            <a:headEnd/>
            <a:tailEnd/>
          </a:ln>
          <a:effectLst>
            <a:outerShdw blurRad="50800" dist="38100" dir="2700000" algn="tl" rotWithShape="0">
              <a:prstClr val="black">
                <a:alpha val="40000"/>
              </a:prstClr>
            </a:outerShdw>
          </a:effectLst>
        </p:spPr>
      </p:pic>
      <p:cxnSp>
        <p:nvCxnSpPr>
          <p:cNvPr id="5" name="Straight Connector 4" descr="arrow pointing to image"/>
          <p:cNvCxnSpPr/>
          <p:nvPr>
            <p:custDataLst>
              <p:tags r:id="rId5"/>
            </p:custDataLst>
          </p:nvPr>
        </p:nvCxnSpPr>
        <p:spPr>
          <a:xfrm flipV="1">
            <a:off x="4128738" y="3136900"/>
            <a:ext cx="1294162" cy="480857"/>
          </a:xfrm>
          <a:prstGeom prst="line">
            <a:avLst/>
          </a:prstGeom>
          <a:ln w="50800" cap="rnd">
            <a:solidFill>
              <a:srgbClr val="31859C"/>
            </a:solidFill>
            <a:prstDash val="sysDot"/>
            <a:tailEnd type="triangle" w="med" len="med"/>
          </a:ln>
          <a:effectLst>
            <a:outerShdw blurRad="50800" dist="25400" dir="2700000" rotWithShape="0">
              <a:srgbClr val="000000">
                <a:alpha val="35000"/>
              </a:srgbClr>
            </a:outerShdw>
          </a:effectLst>
        </p:spPr>
        <p:style>
          <a:lnRef idx="2">
            <a:schemeClr val="accent1"/>
          </a:lnRef>
          <a:fillRef idx="0">
            <a:schemeClr val="accent1"/>
          </a:fillRef>
          <a:effectRef idx="1">
            <a:schemeClr val="accent1"/>
          </a:effectRef>
          <a:fontRef idx="minor">
            <a:schemeClr val="tx1"/>
          </a:fontRef>
        </p:style>
      </p:cxnSp>
      <p:sp>
        <p:nvSpPr>
          <p:cNvPr id="6" name="Rounded Rectangle 5">
            <a:hlinkClick r:id="rId9"/>
          </p:cNvPr>
          <p:cNvSpPr/>
          <p:nvPr>
            <p:custDataLst>
              <p:tags r:id="rId6"/>
            </p:custDataLst>
          </p:nvPr>
        </p:nvSpPr>
        <p:spPr>
          <a:xfrm>
            <a:off x="506870" y="3617757"/>
            <a:ext cx="3621868" cy="626251"/>
          </a:xfrm>
          <a:prstGeom prst="roundRect">
            <a:avLst>
              <a:gd name="adj" fmla="val 8931"/>
            </a:avLst>
          </a:prstGeom>
          <a:solidFill>
            <a:srgbClr val="31859C"/>
          </a:solidFill>
          <a:effectLst>
            <a:outerShdw blurRad="50800" dist="25400" dir="27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lIns="91440" rtlCol="0" anchor="t" anchorCtr="0"/>
          <a:lstStyle/>
          <a:p>
            <a:pPr algn="ctr"/>
            <a:r>
              <a:rPr lang="en-US" sz="1600" dirty="0"/>
              <a:t>Select the image to launch a web browser where you can watch the video</a:t>
            </a:r>
          </a:p>
        </p:txBody>
      </p:sp>
    </p:spTree>
    <p:custDataLst>
      <p:tags r:id="rId1"/>
    </p:custDataLst>
    <p:extLst>
      <p:ext uri="{BB962C8B-B14F-4D97-AF65-F5344CB8AC3E}">
        <p14:creationId xmlns:p14="http://schemas.microsoft.com/office/powerpoint/2010/main" val="305237482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005840" y="-2"/>
            <a:ext cx="8020074" cy="685800"/>
          </a:xfrm>
        </p:spPr>
        <p:txBody>
          <a:bodyPr/>
          <a:lstStyle/>
          <a:p>
            <a:r>
              <a:rPr lang="en-US" dirty="0" smtClean="0"/>
              <a:t>Providing Effective Feedback: Video Discussion</a:t>
            </a:r>
            <a:endParaRPr lang="en-US" dirty="0"/>
          </a:p>
        </p:txBody>
      </p:sp>
      <p:sp>
        <p:nvSpPr>
          <p:cNvPr id="3" name="Text Placeholder 2"/>
          <p:cNvSpPr>
            <a:spLocks noGrp="1"/>
          </p:cNvSpPr>
          <p:nvPr>
            <p:ph type="body" sz="quarter" idx="10"/>
            <p:custDataLst>
              <p:tags r:id="rId3"/>
            </p:custDataLst>
          </p:nvPr>
        </p:nvSpPr>
        <p:spPr>
          <a:xfrm>
            <a:off x="182879" y="768095"/>
            <a:ext cx="4452621" cy="4023360"/>
          </a:xfrm>
        </p:spPr>
        <p:txBody>
          <a:bodyPr>
            <a:normAutofit/>
          </a:bodyPr>
          <a:lstStyle/>
          <a:p>
            <a:pPr>
              <a:spcAft>
                <a:spcPts val="600"/>
              </a:spcAft>
            </a:pPr>
            <a:r>
              <a:rPr lang="en-US" dirty="0"/>
              <a:t>What was effective in the feedback provided</a:t>
            </a:r>
            <a:r>
              <a:rPr lang="en-US" dirty="0" smtClean="0"/>
              <a:t>?</a:t>
            </a:r>
          </a:p>
          <a:p>
            <a:pPr marL="342900" indent="-228600">
              <a:spcAft>
                <a:spcPts val="600"/>
              </a:spcAft>
              <a:buFont typeface="Arial" panose="020B0604020202020204" pitchFamily="34" charset="0"/>
              <a:buChar char="•"/>
            </a:pPr>
            <a:r>
              <a:rPr lang="en-US" dirty="0"/>
              <a:t>T</a:t>
            </a:r>
            <a:r>
              <a:rPr lang="en-US" dirty="0" smtClean="0"/>
              <a:t>imely</a:t>
            </a:r>
            <a:endParaRPr lang="en-US" dirty="0"/>
          </a:p>
          <a:p>
            <a:pPr marL="342900" indent="-228600">
              <a:spcAft>
                <a:spcPts val="600"/>
              </a:spcAft>
              <a:buFont typeface="Arial" panose="020B0604020202020204" pitchFamily="34" charset="0"/>
              <a:buChar char="•"/>
            </a:pPr>
            <a:r>
              <a:rPr lang="en-US" dirty="0"/>
              <a:t>Respectful and related to behavior</a:t>
            </a:r>
          </a:p>
          <a:p>
            <a:pPr marL="342900" indent="-228600">
              <a:spcAft>
                <a:spcPts val="600"/>
              </a:spcAft>
              <a:buFont typeface="Arial" panose="020B0604020202020204" pitchFamily="34" charset="0"/>
              <a:buChar char="•"/>
            </a:pPr>
            <a:r>
              <a:rPr lang="en-US" dirty="0"/>
              <a:t>Specific</a:t>
            </a:r>
          </a:p>
          <a:p>
            <a:pPr marL="342900" indent="-228600">
              <a:spcAft>
                <a:spcPts val="600"/>
              </a:spcAft>
              <a:buFont typeface="Arial" panose="020B0604020202020204" pitchFamily="34" charset="0"/>
              <a:buChar char="•"/>
            </a:pPr>
            <a:r>
              <a:rPr lang="en-US" dirty="0"/>
              <a:t>Directed</a:t>
            </a:r>
          </a:p>
          <a:p>
            <a:pPr marL="342900" indent="-228600">
              <a:spcAft>
                <a:spcPts val="1800"/>
              </a:spcAft>
              <a:buFont typeface="Arial" panose="020B0604020202020204" pitchFamily="34" charset="0"/>
              <a:buChar char="•"/>
            </a:pPr>
            <a:r>
              <a:rPr lang="en-US" dirty="0"/>
              <a:t>Considerate</a:t>
            </a:r>
          </a:p>
          <a:p>
            <a:pPr>
              <a:spcAft>
                <a:spcPts val="1800"/>
              </a:spcAft>
            </a:pPr>
            <a:r>
              <a:rPr lang="en-US" dirty="0" smtClean="0"/>
              <a:t>Why </a:t>
            </a:r>
            <a:r>
              <a:rPr lang="en-US" dirty="0"/>
              <a:t>would it be a good practice to share the experience with other team members</a:t>
            </a:r>
            <a:r>
              <a:rPr lang="en-US" dirty="0" smtClean="0"/>
              <a:t>?</a:t>
            </a:r>
            <a:endParaRPr lang="en-US" dirty="0"/>
          </a:p>
        </p:txBody>
      </p:sp>
      <p:pic>
        <p:nvPicPr>
          <p:cNvPr id="4" name="Picture 23" descr="Screen capture from Feedback example video"/>
          <p:cNvPicPr>
            <a:picLocks noChangeAspect="1" noChangeArrowheads="1"/>
          </p:cNvPicPr>
          <p:nvPr>
            <p:custDataLst>
              <p:tags r:id="rId4"/>
            </p:custDataLst>
          </p:nvPr>
        </p:nvPicPr>
        <p:blipFill>
          <a:blip r:embed="rId7" cstate="print"/>
          <a:srcRect/>
          <a:stretch>
            <a:fillRect/>
          </a:stretch>
        </p:blipFill>
        <p:spPr bwMode="auto">
          <a:xfrm>
            <a:off x="4803648" y="1282701"/>
            <a:ext cx="3758184" cy="2691031"/>
          </a:xfrm>
          <a:prstGeom prst="rect">
            <a:avLst/>
          </a:prstGeom>
          <a:noFill/>
          <a:ln w="9525">
            <a:noFill/>
            <a:miter lim="800000"/>
            <a:headEnd/>
            <a:tailEnd/>
          </a:ln>
          <a:effectLst>
            <a:outerShdw blurRad="50800" dist="381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41651116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005840" y="-2"/>
            <a:ext cx="8020074" cy="685800"/>
          </a:xfrm>
        </p:spPr>
        <p:txBody>
          <a:bodyPr/>
          <a:lstStyle/>
          <a:p>
            <a:r>
              <a:rPr lang="en-US" dirty="0" smtClean="0"/>
              <a:t>How This Online Course Works</a:t>
            </a:r>
            <a:endParaRPr lang="en-US" dirty="0"/>
          </a:p>
        </p:txBody>
      </p:sp>
      <p:sp>
        <p:nvSpPr>
          <p:cNvPr id="3" name="Text Placeholder 2"/>
          <p:cNvSpPr>
            <a:spLocks noGrp="1"/>
          </p:cNvSpPr>
          <p:nvPr>
            <p:ph type="body" sz="quarter" idx="10"/>
            <p:custDataLst>
              <p:tags r:id="rId3"/>
            </p:custDataLst>
          </p:nvPr>
        </p:nvSpPr>
        <p:spPr/>
        <p:txBody>
          <a:bodyPr/>
          <a:lstStyle/>
          <a:p>
            <a:pPr>
              <a:spcAft>
                <a:spcPts val="1200"/>
              </a:spcAft>
            </a:pPr>
            <a:r>
              <a:rPr lang="en-US" dirty="0"/>
              <a:t>This online course will walk you through the TeamSTEPPS content just as you will present it when you train your colleagues and staff</a:t>
            </a:r>
          </a:p>
          <a:p>
            <a:pPr>
              <a:spcAft>
                <a:spcPts val="1200"/>
              </a:spcAft>
            </a:pPr>
            <a:r>
              <a:rPr lang="en-US" dirty="0"/>
              <a:t>It teaches you all the concepts that comprise the TeamSTEPPS initiative</a:t>
            </a:r>
          </a:p>
          <a:p>
            <a:pPr>
              <a:spcAft>
                <a:spcPts val="1200"/>
              </a:spcAft>
            </a:pPr>
            <a:r>
              <a:rPr lang="en-US" dirty="0"/>
              <a:t>While also teaching you to teach TeamSTEPPS to your colleagues</a:t>
            </a:r>
          </a:p>
          <a:p>
            <a:pPr>
              <a:spcAft>
                <a:spcPts val="1200"/>
              </a:spcAft>
            </a:pPr>
            <a:r>
              <a:rPr lang="en-US" dirty="0"/>
              <a:t>Use the navigation buttons in the lower right to work through the online </a:t>
            </a:r>
            <a:r>
              <a:rPr lang="en-US" dirty="0" smtClean="0"/>
              <a:t>modules</a:t>
            </a:r>
            <a:endParaRPr lang="en-US" dirty="0"/>
          </a:p>
        </p:txBody>
      </p:sp>
      <p:grpSp>
        <p:nvGrpSpPr>
          <p:cNvPr id="17" name="Group 16" descr="text box on how to go to previous slide"/>
          <p:cNvGrpSpPr/>
          <p:nvPr>
            <p:custDataLst>
              <p:tags r:id="rId4"/>
            </p:custDataLst>
          </p:nvPr>
        </p:nvGrpSpPr>
        <p:grpSpPr>
          <a:xfrm>
            <a:off x="3048991" y="3507042"/>
            <a:ext cx="3219729" cy="1279687"/>
            <a:chOff x="3048991" y="3507042"/>
            <a:chExt cx="3219729" cy="1279687"/>
          </a:xfrm>
        </p:grpSpPr>
        <p:cxnSp>
          <p:nvCxnSpPr>
            <p:cNvPr id="5" name="Straight Connector 4"/>
            <p:cNvCxnSpPr/>
            <p:nvPr/>
          </p:nvCxnSpPr>
          <p:spPr>
            <a:xfrm>
              <a:off x="4744721" y="4297680"/>
              <a:ext cx="1523999" cy="489049"/>
            </a:xfrm>
            <a:prstGeom prst="line">
              <a:avLst/>
            </a:prstGeom>
            <a:ln w="50800" cap="rnd">
              <a:solidFill>
                <a:srgbClr val="31859C"/>
              </a:solidFill>
              <a:prstDash val="sysDot"/>
              <a:tailEnd type="triangle" w="med" len="med"/>
            </a:ln>
            <a:effectLst>
              <a:outerShdw blurRad="50800" dist="25400" dir="2700000" rotWithShape="0">
                <a:srgbClr val="000000">
                  <a:alpha val="35000"/>
                </a:srgbClr>
              </a:outerShdw>
            </a:effectLst>
          </p:spPr>
          <p:style>
            <a:lnRef idx="2">
              <a:schemeClr val="accent1"/>
            </a:lnRef>
            <a:fillRef idx="0">
              <a:schemeClr val="accent1"/>
            </a:fillRef>
            <a:effectRef idx="1">
              <a:schemeClr val="accent1"/>
            </a:effectRef>
            <a:fontRef idx="minor">
              <a:schemeClr val="tx1"/>
            </a:fontRef>
          </p:style>
        </p:cxnSp>
        <p:sp>
          <p:nvSpPr>
            <p:cNvPr id="4" name="Rounded Rectangle 3"/>
            <p:cNvSpPr/>
            <p:nvPr>
              <p:custDataLst>
                <p:tags r:id="rId7"/>
              </p:custDataLst>
            </p:nvPr>
          </p:nvSpPr>
          <p:spPr>
            <a:xfrm>
              <a:off x="3048991" y="3507042"/>
              <a:ext cx="1683327" cy="790638"/>
            </a:xfrm>
            <a:prstGeom prst="roundRect">
              <a:avLst>
                <a:gd name="adj" fmla="val 8931"/>
              </a:avLst>
            </a:prstGeom>
            <a:solidFill>
              <a:srgbClr val="31859C"/>
            </a:solidFill>
            <a:effectLst>
              <a:outerShdw blurRad="50800" dist="25400" dir="27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lIns="91440" rtlCol="0" anchor="t" anchorCtr="0"/>
            <a:lstStyle/>
            <a:p>
              <a:pPr algn="ctr"/>
              <a:r>
                <a:rPr lang="en-US" sz="1400" b="1" dirty="0"/>
                <a:t>Select here to move back to the previous slide</a:t>
              </a:r>
            </a:p>
          </p:txBody>
        </p:sp>
      </p:grpSp>
      <p:grpSp>
        <p:nvGrpSpPr>
          <p:cNvPr id="19" name="Group 18" descr="text box on how to go to next slide"/>
          <p:cNvGrpSpPr/>
          <p:nvPr>
            <p:custDataLst>
              <p:tags r:id="rId5"/>
            </p:custDataLst>
          </p:nvPr>
        </p:nvGrpSpPr>
        <p:grpSpPr>
          <a:xfrm>
            <a:off x="7498080" y="3507042"/>
            <a:ext cx="1404920" cy="1290628"/>
            <a:chOff x="7498080" y="3507042"/>
            <a:chExt cx="1404920" cy="1290628"/>
          </a:xfrm>
        </p:grpSpPr>
        <p:cxnSp>
          <p:nvCxnSpPr>
            <p:cNvPr id="14" name="Straight Connector 13"/>
            <p:cNvCxnSpPr/>
            <p:nvPr/>
          </p:nvCxnSpPr>
          <p:spPr>
            <a:xfrm flipH="1">
              <a:off x="8046720" y="4297680"/>
              <a:ext cx="419313" cy="499990"/>
            </a:xfrm>
            <a:prstGeom prst="line">
              <a:avLst/>
            </a:prstGeom>
            <a:ln w="50800" cap="rnd">
              <a:solidFill>
                <a:srgbClr val="31859C"/>
              </a:solidFill>
              <a:prstDash val="sysDot"/>
              <a:tailEnd type="triangle" w="med" len="med"/>
            </a:ln>
            <a:effectLst>
              <a:outerShdw blurRad="50800" dist="25400" dir="2700000" rotWithShape="0">
                <a:srgbClr val="000000">
                  <a:alpha val="35000"/>
                </a:srgbClr>
              </a:outerShdw>
            </a:effectLst>
          </p:spPr>
          <p:style>
            <a:lnRef idx="2">
              <a:schemeClr val="accent1"/>
            </a:lnRef>
            <a:fillRef idx="0">
              <a:schemeClr val="accent1"/>
            </a:fillRef>
            <a:effectRef idx="1">
              <a:schemeClr val="accent1"/>
            </a:effectRef>
            <a:fontRef idx="minor">
              <a:schemeClr val="tx1"/>
            </a:fontRef>
          </p:style>
        </p:cxnSp>
        <p:sp>
          <p:nvSpPr>
            <p:cNvPr id="11" name="Rounded Rectangle 10" descr="text box on how to go to next slide"/>
            <p:cNvSpPr/>
            <p:nvPr>
              <p:custDataLst>
                <p:tags r:id="rId6"/>
              </p:custDataLst>
            </p:nvPr>
          </p:nvSpPr>
          <p:spPr>
            <a:xfrm>
              <a:off x="7498080" y="3507042"/>
              <a:ext cx="1404920" cy="790638"/>
            </a:xfrm>
            <a:prstGeom prst="roundRect">
              <a:avLst>
                <a:gd name="adj" fmla="val 8931"/>
              </a:avLst>
            </a:prstGeom>
            <a:solidFill>
              <a:srgbClr val="31859C"/>
            </a:solidFill>
            <a:effectLst>
              <a:outerShdw blurRad="50800" dist="25400" dir="27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lIns="91440" rtlCol="0" anchor="t" anchorCtr="0"/>
            <a:lstStyle/>
            <a:p>
              <a:pPr algn="ctr"/>
              <a:r>
                <a:rPr lang="en-US" sz="1400" b="1" dirty="0"/>
                <a:t>Select here to move to the next slide</a:t>
              </a:r>
            </a:p>
          </p:txBody>
        </p:sp>
      </p:grpSp>
    </p:spTree>
    <p:custDataLst>
      <p:tags r:id="rId1"/>
    </p:custDataLst>
    <p:extLst>
      <p:ext uri="{BB962C8B-B14F-4D97-AF65-F5344CB8AC3E}">
        <p14:creationId xmlns:p14="http://schemas.microsoft.com/office/powerpoint/2010/main" val="223120237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005840" y="-2"/>
            <a:ext cx="8020074" cy="685800"/>
          </a:xfrm>
        </p:spPr>
        <p:txBody>
          <a:bodyPr/>
          <a:lstStyle/>
          <a:p>
            <a:r>
              <a:rPr lang="en-US" dirty="0" smtClean="0"/>
              <a:t>Feedback Exercise (Slide 11)</a:t>
            </a:r>
            <a:endParaRPr lang="en-US" dirty="0"/>
          </a:p>
        </p:txBody>
      </p:sp>
      <p:sp>
        <p:nvSpPr>
          <p:cNvPr id="3" name="Text Placeholder 2"/>
          <p:cNvSpPr>
            <a:spLocks noGrp="1"/>
          </p:cNvSpPr>
          <p:nvPr>
            <p:ph type="body" sz="quarter" idx="10"/>
            <p:custDataLst>
              <p:tags r:id="rId3"/>
            </p:custDataLst>
          </p:nvPr>
        </p:nvSpPr>
        <p:spPr/>
        <p:txBody>
          <a:bodyPr/>
          <a:lstStyle/>
          <a:p>
            <a:r>
              <a:rPr lang="en-US" dirty="0" smtClean="0"/>
              <a:t>Consider this scenario:</a:t>
            </a:r>
          </a:p>
          <a:p>
            <a:pPr algn="ctr">
              <a:spcAft>
                <a:spcPts val="1800"/>
              </a:spcAft>
            </a:pPr>
            <a:r>
              <a:rPr lang="en-US" b="1" i="1" dirty="0"/>
              <a:t>An attending </a:t>
            </a:r>
            <a:r>
              <a:rPr lang="en-US" b="1" i="1" dirty="0" smtClean="0"/>
              <a:t>physician watches </a:t>
            </a:r>
            <a:r>
              <a:rPr lang="en-US" b="1" i="1" dirty="0"/>
              <a:t>an intern start to place a chest tube in an obese patient in an incorrect location. </a:t>
            </a:r>
          </a:p>
          <a:p>
            <a:pPr>
              <a:spcAft>
                <a:spcPts val="1800"/>
              </a:spcAft>
            </a:pPr>
            <a:r>
              <a:rPr lang="en-US" dirty="0" smtClean="0"/>
              <a:t>Take 10 minutes to write down how you would provide feedback in this scenario</a:t>
            </a:r>
          </a:p>
          <a:p>
            <a:pPr>
              <a:spcAft>
                <a:spcPts val="1800"/>
              </a:spcAft>
            </a:pPr>
            <a:r>
              <a:rPr lang="en-US" dirty="0" smtClean="0"/>
              <a:t>After you have written out your answers, select the </a:t>
            </a:r>
            <a:r>
              <a:rPr lang="en-US" dirty="0"/>
              <a:t>F</a:t>
            </a:r>
            <a:r>
              <a:rPr lang="en-US" dirty="0" smtClean="0"/>
              <a:t>orward button to continue</a:t>
            </a:r>
            <a:endParaRPr lang="en-US" dirty="0"/>
          </a:p>
        </p:txBody>
      </p:sp>
      <p:pic>
        <p:nvPicPr>
          <p:cNvPr id="4" name="Picture 3" descr="image of slide 11"/>
          <p:cNvPicPr>
            <a:picLocks noChangeAspect="1"/>
          </p:cNvPicPr>
          <p:nvPr>
            <p:custDataLst>
              <p:tags r:id="rId4"/>
            </p:custDataLst>
          </p:nvPr>
        </p:nvPicPr>
        <p:blipFill>
          <a:blip r:embed="rId7" cstate="email">
            <a:extLst>
              <a:ext uri="{28A0092B-C50C-407E-A947-70E740481C1C}">
                <a14:useLocalDpi xmlns:a14="http://schemas.microsoft.com/office/drawing/2010/main" val="0"/>
              </a:ext>
            </a:extLst>
          </a:blip>
          <a:stretch>
            <a:fillRect/>
          </a:stretch>
        </p:blipFill>
        <p:spPr>
          <a:xfrm>
            <a:off x="4714241" y="977339"/>
            <a:ext cx="3927376" cy="2945532"/>
          </a:xfrm>
          <a:prstGeom prst="rect">
            <a:avLst/>
          </a:prstGeom>
          <a:ln w="38100" cap="sq" cmpd="sng">
            <a:solidFill>
              <a:schemeClr val="bg1">
                <a:lumMod val="65000"/>
              </a:schemeClr>
            </a:solidFill>
            <a:miter lim="800000"/>
          </a:ln>
          <a:effectLst>
            <a:outerShdw blurRad="50800" dist="38100" dir="2700000" algn="tl" rotWithShape="0">
              <a:srgbClr val="000000">
                <a:alpha val="43000"/>
              </a:srgbClr>
            </a:outerShdw>
            <a:reflection stA="60000" endPos="20000" dist="38100" dir="5400000" sy="-100000" algn="bl" rotWithShape="0"/>
          </a:effectLst>
          <a:scene3d>
            <a:camera prst="perspectiveFront" fov="3300000">
              <a:rot lat="0" lon="1500000" rev="0"/>
            </a:camera>
            <a:lightRig rig="threePt" dir="t"/>
          </a:scene3d>
        </p:spPr>
      </p:pic>
    </p:spTree>
    <p:custDataLst>
      <p:tags r:id="rId1"/>
    </p:custDataLst>
    <p:extLst>
      <p:ext uri="{BB962C8B-B14F-4D97-AF65-F5344CB8AC3E}">
        <p14:creationId xmlns:p14="http://schemas.microsoft.com/office/powerpoint/2010/main" val="335021288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005840" y="-2"/>
            <a:ext cx="8020074" cy="685800"/>
          </a:xfrm>
        </p:spPr>
        <p:txBody>
          <a:bodyPr/>
          <a:lstStyle/>
          <a:p>
            <a:r>
              <a:rPr lang="en-US" dirty="0" smtClean="0"/>
              <a:t>Feedback Exercise Discussion</a:t>
            </a:r>
            <a:endParaRPr lang="en-US" dirty="0"/>
          </a:p>
        </p:txBody>
      </p:sp>
      <p:sp>
        <p:nvSpPr>
          <p:cNvPr id="3" name="Text Placeholder 2"/>
          <p:cNvSpPr>
            <a:spLocks noGrp="1"/>
          </p:cNvSpPr>
          <p:nvPr>
            <p:ph type="body" sz="quarter" idx="10"/>
            <p:custDataLst>
              <p:tags r:id="rId3"/>
            </p:custDataLst>
          </p:nvPr>
        </p:nvSpPr>
        <p:spPr>
          <a:xfrm>
            <a:off x="182879" y="768095"/>
            <a:ext cx="5347328" cy="4023360"/>
          </a:xfrm>
        </p:spPr>
        <p:txBody>
          <a:bodyPr>
            <a:normAutofit/>
          </a:bodyPr>
          <a:lstStyle/>
          <a:p>
            <a:r>
              <a:rPr lang="en-US" dirty="0" smtClean="0"/>
              <a:t>Example response:</a:t>
            </a:r>
          </a:p>
          <a:p>
            <a:pPr algn="ctr">
              <a:spcAft>
                <a:spcPts val="1800"/>
              </a:spcAft>
            </a:pPr>
            <a:r>
              <a:rPr lang="en-US" b="1" i="1" dirty="0" smtClean="0"/>
              <a:t>The attending physician corrects </a:t>
            </a:r>
            <a:r>
              <a:rPr lang="en-US" b="1" i="1" dirty="0"/>
              <a:t>the placement of the planned incision by pulling the intern aside, showing the intern the landmarks to use, and demonstrating how the patient’s position on the table is slightly distorting the anatomy. </a:t>
            </a:r>
          </a:p>
          <a:p>
            <a:pPr>
              <a:spcAft>
                <a:spcPts val="1800"/>
              </a:spcAft>
            </a:pPr>
            <a:r>
              <a:rPr lang="en-US" dirty="0"/>
              <a:t>When you teach, be sure to analyze the responses of your learners for all the aspects of effective feedback</a:t>
            </a:r>
          </a:p>
        </p:txBody>
      </p:sp>
      <p:pic>
        <p:nvPicPr>
          <p:cNvPr id="4" name="Picture 3" descr="image of slide 11"/>
          <p:cNvPicPr>
            <a:picLocks noChangeAspect="1"/>
          </p:cNvPicPr>
          <p:nvPr>
            <p:custDataLst>
              <p:tags r:id="rId4"/>
            </p:custDataLst>
          </p:nvPr>
        </p:nvPicPr>
        <p:blipFill>
          <a:blip r:embed="rId8" cstate="email">
            <a:extLst>
              <a:ext uri="{28A0092B-C50C-407E-A947-70E740481C1C}">
                <a14:useLocalDpi xmlns:a14="http://schemas.microsoft.com/office/drawing/2010/main" val="0"/>
              </a:ext>
            </a:extLst>
          </a:blip>
          <a:stretch>
            <a:fillRect/>
          </a:stretch>
        </p:blipFill>
        <p:spPr>
          <a:xfrm>
            <a:off x="5530207" y="1284513"/>
            <a:ext cx="3111409" cy="2333556"/>
          </a:xfrm>
          <a:prstGeom prst="rect">
            <a:avLst/>
          </a:prstGeom>
          <a:ln w="38100" cap="sq" cmpd="sng">
            <a:solidFill>
              <a:schemeClr val="bg1">
                <a:lumMod val="65000"/>
              </a:schemeClr>
            </a:solidFill>
            <a:miter lim="800000"/>
          </a:ln>
          <a:effectLst>
            <a:outerShdw blurRad="50800" dist="38100" dir="2700000" algn="tl" rotWithShape="0">
              <a:srgbClr val="000000">
                <a:alpha val="43000"/>
              </a:srgbClr>
            </a:outerShdw>
            <a:reflection stA="60000" endPos="20000" dist="38100" dir="5400000" sy="-100000" algn="bl" rotWithShape="0"/>
          </a:effectLst>
          <a:scene3d>
            <a:camera prst="perspectiveFront" fov="3300000">
              <a:rot lat="0" lon="1500000" rev="0"/>
            </a:camera>
            <a:lightRig rig="threePt" dir="t"/>
          </a:scene3d>
        </p:spPr>
      </p:pic>
      <p:sp>
        <p:nvSpPr>
          <p:cNvPr id="5" name="Rectangle 7"/>
          <p:cNvSpPr txBox="1">
            <a:spLocks noChangeArrowheads="1"/>
          </p:cNvSpPr>
          <p:nvPr>
            <p:custDataLst>
              <p:tags r:id="rId5"/>
            </p:custDataLst>
          </p:nvPr>
        </p:nvSpPr>
        <p:spPr bwMode="auto">
          <a:xfrm>
            <a:off x="5816075" y="3963237"/>
            <a:ext cx="2539671" cy="27993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marL="342900" indent="-342900" algn="l" rtl="0" eaLnBrk="0" fontAlgn="base" hangingPunct="0">
              <a:lnSpc>
                <a:spcPct val="95000"/>
              </a:lnSpc>
              <a:spcBef>
                <a:spcPct val="40000"/>
              </a:spcBef>
              <a:spcAft>
                <a:spcPct val="0"/>
              </a:spcAft>
              <a:buClr>
                <a:schemeClr val="folHlink"/>
              </a:buClr>
              <a:buSzPct val="90000"/>
              <a:buFont typeface="Wingdings" pitchFamily="2" charset="2"/>
              <a:buChar char="n"/>
              <a:defRPr sz="2400">
                <a:solidFill>
                  <a:schemeClr val="tx1"/>
                </a:solidFill>
                <a:latin typeface="+mn-lt"/>
                <a:ea typeface="+mn-ea"/>
                <a:cs typeface="+mn-cs"/>
              </a:defRPr>
            </a:lvl1pPr>
            <a:lvl2pPr marL="630238" indent="-285750" algn="l" rtl="0" eaLnBrk="0" fontAlgn="base" hangingPunct="0">
              <a:lnSpc>
                <a:spcPct val="95000"/>
              </a:lnSpc>
              <a:spcBef>
                <a:spcPct val="40000"/>
              </a:spcBef>
              <a:spcAft>
                <a:spcPct val="0"/>
              </a:spcAft>
              <a:buClr>
                <a:schemeClr val="accent1"/>
              </a:buClr>
              <a:buSzPct val="75000"/>
              <a:buFont typeface="Wingdings" pitchFamily="2" charset="2"/>
              <a:buChar char="n"/>
              <a:defRPr sz="2400">
                <a:solidFill>
                  <a:schemeClr val="tx1"/>
                </a:solidFill>
                <a:latin typeface="+mn-lt"/>
              </a:defRPr>
            </a:lvl2pPr>
            <a:lvl3pPr marL="860425" indent="-228600" algn="l" rtl="0" eaLnBrk="0" fontAlgn="base" hangingPunct="0">
              <a:lnSpc>
                <a:spcPct val="95000"/>
              </a:lnSpc>
              <a:spcBef>
                <a:spcPct val="20000"/>
              </a:spcBef>
              <a:spcAft>
                <a:spcPct val="0"/>
              </a:spcAft>
              <a:buClr>
                <a:schemeClr val="folHlink"/>
              </a:buClr>
              <a:buSzPct val="55000"/>
              <a:buFont typeface="Wingdings" pitchFamily="2" charset="2"/>
              <a:buChar char="n"/>
              <a:defRPr sz="2400">
                <a:solidFill>
                  <a:schemeClr val="tx1"/>
                </a:solidFill>
                <a:latin typeface="+mn-lt"/>
              </a:defRPr>
            </a:lvl3pPr>
            <a:lvl4pPr marL="1090613" indent="-228600" algn="l" rtl="0" eaLnBrk="0" fontAlgn="base" hangingPunct="0">
              <a:lnSpc>
                <a:spcPct val="95000"/>
              </a:lnSpc>
              <a:spcBef>
                <a:spcPct val="20000"/>
              </a:spcBef>
              <a:spcAft>
                <a:spcPct val="0"/>
              </a:spcAft>
              <a:buClr>
                <a:schemeClr val="accent1"/>
              </a:buClr>
              <a:buFont typeface="Wingdings" pitchFamily="2" charset="2"/>
              <a:buChar char="§"/>
              <a:defRPr sz="2400">
                <a:solidFill>
                  <a:schemeClr val="tx1"/>
                </a:solidFill>
                <a:latin typeface="+mn-lt"/>
              </a:defRPr>
            </a:lvl4pPr>
            <a:lvl5pPr marL="1320800" indent="-228600" algn="l" rtl="0" eaLnBrk="0" fontAlgn="base" hangingPunct="0">
              <a:lnSpc>
                <a:spcPct val="95000"/>
              </a:lnSpc>
              <a:spcBef>
                <a:spcPct val="20000"/>
              </a:spcBef>
              <a:spcAft>
                <a:spcPct val="0"/>
              </a:spcAft>
              <a:buClr>
                <a:schemeClr val="accent1"/>
              </a:buClr>
              <a:buFont typeface="Wingdings" pitchFamily="2" charset="2"/>
              <a:buChar char="§"/>
              <a:defRPr sz="2400">
                <a:solidFill>
                  <a:schemeClr val="tx1"/>
                </a:solidFill>
                <a:latin typeface="+mn-lt"/>
              </a:defRPr>
            </a:lvl5pPr>
            <a:lvl6pPr marL="1778000" indent="-228600" algn="l" rtl="0" fontAlgn="base">
              <a:lnSpc>
                <a:spcPct val="95000"/>
              </a:lnSpc>
              <a:spcBef>
                <a:spcPct val="20000"/>
              </a:spcBef>
              <a:spcAft>
                <a:spcPct val="0"/>
              </a:spcAft>
              <a:buClr>
                <a:schemeClr val="accent1"/>
              </a:buClr>
              <a:buFont typeface="Wingdings" pitchFamily="2" charset="2"/>
              <a:buChar char="§"/>
              <a:defRPr sz="2400">
                <a:solidFill>
                  <a:schemeClr val="tx1"/>
                </a:solidFill>
                <a:latin typeface="+mn-lt"/>
              </a:defRPr>
            </a:lvl6pPr>
            <a:lvl7pPr marL="2235200" indent="-228600" algn="l" rtl="0" fontAlgn="base">
              <a:lnSpc>
                <a:spcPct val="95000"/>
              </a:lnSpc>
              <a:spcBef>
                <a:spcPct val="20000"/>
              </a:spcBef>
              <a:spcAft>
                <a:spcPct val="0"/>
              </a:spcAft>
              <a:buClr>
                <a:schemeClr val="accent1"/>
              </a:buClr>
              <a:buFont typeface="Wingdings" pitchFamily="2" charset="2"/>
              <a:buChar char="§"/>
              <a:defRPr sz="2400">
                <a:solidFill>
                  <a:schemeClr val="tx1"/>
                </a:solidFill>
                <a:latin typeface="+mn-lt"/>
              </a:defRPr>
            </a:lvl7pPr>
            <a:lvl8pPr marL="2692400" indent="-228600" algn="l" rtl="0" fontAlgn="base">
              <a:lnSpc>
                <a:spcPct val="95000"/>
              </a:lnSpc>
              <a:spcBef>
                <a:spcPct val="20000"/>
              </a:spcBef>
              <a:spcAft>
                <a:spcPct val="0"/>
              </a:spcAft>
              <a:buClr>
                <a:schemeClr val="accent1"/>
              </a:buClr>
              <a:buFont typeface="Wingdings" pitchFamily="2" charset="2"/>
              <a:buChar char="§"/>
              <a:defRPr sz="2400">
                <a:solidFill>
                  <a:schemeClr val="tx1"/>
                </a:solidFill>
                <a:latin typeface="+mn-lt"/>
              </a:defRPr>
            </a:lvl8pPr>
            <a:lvl9pPr marL="3149600" indent="-228600" algn="l" rtl="0" fontAlgn="base">
              <a:lnSpc>
                <a:spcPct val="95000"/>
              </a:lnSpc>
              <a:spcBef>
                <a:spcPct val="20000"/>
              </a:spcBef>
              <a:spcAft>
                <a:spcPct val="0"/>
              </a:spcAft>
              <a:buClr>
                <a:schemeClr val="accent1"/>
              </a:buClr>
              <a:buFont typeface="Wingdings" pitchFamily="2" charset="2"/>
              <a:buChar char="§"/>
              <a:defRPr sz="2400">
                <a:solidFill>
                  <a:schemeClr val="tx1"/>
                </a:solidFill>
                <a:latin typeface="+mn-lt"/>
              </a:defRPr>
            </a:lvl9pPr>
          </a:lstStyle>
          <a:p>
            <a:pPr marL="213122" lvl="1" indent="-129779" algn="ctr" eaLnBrk="1" hangingPunct="1">
              <a:buNone/>
              <a:defRPr/>
            </a:pPr>
            <a:r>
              <a:rPr lang="en-US" sz="1400" kern="0" dirty="0"/>
              <a:t>See </a:t>
            </a:r>
            <a:r>
              <a:rPr lang="en-US" sz="1400" i="1" kern="0" dirty="0"/>
              <a:t>Instructor Guide</a:t>
            </a:r>
            <a:r>
              <a:rPr lang="en-US" sz="1400" kern="0" dirty="0"/>
              <a:t>, </a:t>
            </a:r>
            <a:r>
              <a:rPr lang="en-US" sz="1400" kern="0" dirty="0" smtClean="0"/>
              <a:t>page 15</a:t>
            </a:r>
            <a:endParaRPr lang="en-US" sz="1400" kern="0" dirty="0"/>
          </a:p>
          <a:p>
            <a:pPr lvl="1" algn="ctr" eaLnBrk="1" hangingPunct="1">
              <a:buFont typeface="Wingdings" pitchFamily="2" charset="2"/>
              <a:buNone/>
              <a:defRPr/>
            </a:pPr>
            <a:endParaRPr lang="en-US" sz="1400" kern="0" dirty="0"/>
          </a:p>
          <a:p>
            <a:pPr lvl="1" algn="ctr" eaLnBrk="1" hangingPunct="1">
              <a:defRPr/>
            </a:pPr>
            <a:endParaRPr lang="en-US" sz="1400" kern="0" dirty="0"/>
          </a:p>
        </p:txBody>
      </p:sp>
    </p:spTree>
    <p:custDataLst>
      <p:tags r:id="rId1"/>
    </p:custDataLst>
    <p:extLst>
      <p:ext uri="{BB962C8B-B14F-4D97-AF65-F5344CB8AC3E}">
        <p14:creationId xmlns:p14="http://schemas.microsoft.com/office/powerpoint/2010/main" val="176930834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Penguins demonstrating advocacy"/>
          <p:cNvPicPr>
            <a:picLocks noChangeAspect="1" noChangeArrowheads="1"/>
          </p:cNvPicPr>
          <p:nvPr/>
        </p:nvPicPr>
        <p:blipFill>
          <a:blip r:embed="rId6" cstate="print"/>
          <a:srcRect/>
          <a:stretch>
            <a:fillRect/>
          </a:stretch>
        </p:blipFill>
        <p:spPr bwMode="auto">
          <a:xfrm>
            <a:off x="6102540" y="685797"/>
            <a:ext cx="2305193" cy="1987455"/>
          </a:xfrm>
          <a:prstGeom prst="rect">
            <a:avLst/>
          </a:prstGeom>
          <a:noFill/>
          <a:ln w="9525">
            <a:noFill/>
            <a:miter lim="800000"/>
            <a:headEnd/>
            <a:tailEnd/>
          </a:ln>
        </p:spPr>
      </p:pic>
      <p:sp>
        <p:nvSpPr>
          <p:cNvPr id="2" name="Title 1"/>
          <p:cNvSpPr>
            <a:spLocks noGrp="1"/>
          </p:cNvSpPr>
          <p:nvPr>
            <p:ph type="title"/>
            <p:custDataLst>
              <p:tags r:id="rId2"/>
            </p:custDataLst>
          </p:nvPr>
        </p:nvSpPr>
        <p:spPr>
          <a:xfrm>
            <a:off x="1005840" y="-2"/>
            <a:ext cx="8020074" cy="685800"/>
          </a:xfrm>
        </p:spPr>
        <p:txBody>
          <a:bodyPr/>
          <a:lstStyle/>
          <a:p>
            <a:r>
              <a:rPr lang="en-US" dirty="0" smtClean="0"/>
              <a:t>Advocacy and Assertion </a:t>
            </a:r>
            <a:endParaRPr lang="en-US" dirty="0"/>
          </a:p>
        </p:txBody>
      </p:sp>
      <p:sp>
        <p:nvSpPr>
          <p:cNvPr id="3" name="Text Placeholder 2"/>
          <p:cNvSpPr>
            <a:spLocks noGrp="1"/>
          </p:cNvSpPr>
          <p:nvPr>
            <p:ph type="body" sz="quarter" idx="10"/>
            <p:custDataLst>
              <p:tags r:id="rId3"/>
            </p:custDataLst>
          </p:nvPr>
        </p:nvSpPr>
        <p:spPr>
          <a:xfrm>
            <a:off x="182879" y="768095"/>
            <a:ext cx="4987835" cy="4023360"/>
          </a:xfrm>
        </p:spPr>
        <p:txBody>
          <a:bodyPr/>
          <a:lstStyle/>
          <a:p>
            <a:pPr>
              <a:spcAft>
                <a:spcPts val="1800"/>
              </a:spcAft>
            </a:pPr>
            <a:r>
              <a:rPr lang="en-US" dirty="0"/>
              <a:t>Advocate for the patient </a:t>
            </a:r>
          </a:p>
          <a:p>
            <a:pPr marL="342900" indent="-223838">
              <a:spcAft>
                <a:spcPts val="1800"/>
              </a:spcAft>
              <a:buFont typeface="Arial" panose="020B0604020202020204" pitchFamily="34" charset="0"/>
              <a:buChar char="•"/>
            </a:pPr>
            <a:r>
              <a:rPr lang="en-US" dirty="0"/>
              <a:t>Invoked when team members’ </a:t>
            </a:r>
            <a:r>
              <a:rPr lang="en-US" dirty="0" smtClean="0"/>
              <a:t>viewpoints </a:t>
            </a:r>
            <a:r>
              <a:rPr lang="en-US" dirty="0"/>
              <a:t>don’t coincide with </a:t>
            </a:r>
            <a:r>
              <a:rPr lang="en-US" dirty="0" smtClean="0"/>
              <a:t>that </a:t>
            </a:r>
            <a:r>
              <a:rPr lang="en-US" dirty="0"/>
              <a:t>of a </a:t>
            </a:r>
            <a:r>
              <a:rPr lang="en-US" dirty="0" smtClean="0"/>
              <a:t>decision </a:t>
            </a:r>
            <a:r>
              <a:rPr lang="en-US" dirty="0"/>
              <a:t>maker</a:t>
            </a:r>
          </a:p>
          <a:p>
            <a:pPr>
              <a:spcAft>
                <a:spcPts val="1800"/>
              </a:spcAft>
            </a:pPr>
            <a:r>
              <a:rPr lang="en-US" dirty="0"/>
              <a:t>Assert a corrective action in a </a:t>
            </a:r>
            <a:r>
              <a:rPr lang="en-US" i="1" dirty="0" smtClean="0">
                <a:solidFill>
                  <a:srgbClr val="FF0000"/>
                </a:solidFill>
              </a:rPr>
              <a:t>firm</a:t>
            </a:r>
            <a:r>
              <a:rPr lang="en-US" dirty="0" smtClean="0"/>
              <a:t> </a:t>
            </a:r>
            <a:r>
              <a:rPr lang="en-US" dirty="0"/>
              <a:t>and </a:t>
            </a:r>
            <a:r>
              <a:rPr lang="en-US" i="1" dirty="0">
                <a:solidFill>
                  <a:srgbClr val="FF0000"/>
                </a:solidFill>
              </a:rPr>
              <a:t>respectful</a:t>
            </a:r>
            <a:r>
              <a:rPr lang="en-US" dirty="0"/>
              <a:t> manner</a:t>
            </a:r>
          </a:p>
          <a:p>
            <a:pPr>
              <a:spcAft>
                <a:spcPts val="1800"/>
              </a:spcAft>
            </a:pPr>
            <a:endParaRPr lang="en-US" dirty="0"/>
          </a:p>
        </p:txBody>
      </p:sp>
      <p:pic>
        <p:nvPicPr>
          <p:cNvPr id="4" name="Picture 6" descr="Penguins demonstrating being assertive"/>
          <p:cNvPicPr>
            <a:picLocks noChangeAspect="1" noChangeArrowheads="1"/>
          </p:cNvPicPr>
          <p:nvPr/>
        </p:nvPicPr>
        <p:blipFill>
          <a:blip r:embed="rId7" cstate="print"/>
          <a:srcRect/>
          <a:stretch>
            <a:fillRect/>
          </a:stretch>
        </p:blipFill>
        <p:spPr bwMode="auto">
          <a:xfrm>
            <a:off x="4626426" y="2673253"/>
            <a:ext cx="2089577" cy="2118202"/>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349309330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005840" y="-2"/>
            <a:ext cx="8020074" cy="685800"/>
          </a:xfrm>
        </p:spPr>
        <p:txBody>
          <a:bodyPr/>
          <a:lstStyle/>
          <a:p>
            <a:r>
              <a:rPr lang="en-US" dirty="0"/>
              <a:t>Advocacy and Assertion </a:t>
            </a:r>
            <a:r>
              <a:rPr lang="en-US" dirty="0" smtClean="0"/>
              <a:t>Tools</a:t>
            </a:r>
            <a:endParaRPr lang="en-US" dirty="0"/>
          </a:p>
        </p:txBody>
      </p:sp>
      <p:sp>
        <p:nvSpPr>
          <p:cNvPr id="3" name="Text Placeholder 2"/>
          <p:cNvSpPr>
            <a:spLocks noGrp="1"/>
          </p:cNvSpPr>
          <p:nvPr>
            <p:ph type="body" sz="quarter" idx="10"/>
            <p:custDataLst>
              <p:tags r:id="rId3"/>
            </p:custDataLst>
          </p:nvPr>
        </p:nvSpPr>
        <p:spPr/>
        <p:txBody>
          <a:bodyPr/>
          <a:lstStyle/>
          <a:p>
            <a:pPr>
              <a:spcAft>
                <a:spcPts val="2400"/>
              </a:spcAft>
            </a:pPr>
            <a:r>
              <a:rPr lang="en-US" dirty="0" smtClean="0"/>
              <a:t>Three Tools:</a:t>
            </a:r>
          </a:p>
          <a:p>
            <a:pPr marL="342900" indent="-223838">
              <a:spcAft>
                <a:spcPts val="2400"/>
              </a:spcAft>
              <a:buFont typeface="Arial" panose="020B0604020202020204" pitchFamily="34" charset="0"/>
              <a:buChar char="•"/>
            </a:pPr>
            <a:r>
              <a:rPr lang="en-US" sz="2400" b="1" dirty="0"/>
              <a:t>The Assertive </a:t>
            </a:r>
            <a:r>
              <a:rPr lang="en-US" sz="2400" b="1" dirty="0" smtClean="0"/>
              <a:t>Statement</a:t>
            </a:r>
            <a:endParaRPr lang="en-US" sz="2400" b="1" dirty="0"/>
          </a:p>
          <a:p>
            <a:pPr marL="342900" indent="-223838">
              <a:spcAft>
                <a:spcPts val="2400"/>
              </a:spcAft>
              <a:buFont typeface="Arial" panose="020B0604020202020204" pitchFamily="34" charset="0"/>
              <a:buChar char="•"/>
            </a:pPr>
            <a:r>
              <a:rPr lang="en-US" sz="2400" b="1" dirty="0"/>
              <a:t>The Two-Challenge </a:t>
            </a:r>
            <a:r>
              <a:rPr lang="en-US" sz="2400" b="1" dirty="0" smtClean="0"/>
              <a:t>Rule</a:t>
            </a:r>
            <a:endParaRPr lang="en-US" sz="2400" b="1" dirty="0"/>
          </a:p>
          <a:p>
            <a:pPr marL="342900" indent="-223838">
              <a:spcAft>
                <a:spcPts val="2400"/>
              </a:spcAft>
              <a:buFont typeface="Arial" panose="020B0604020202020204" pitchFamily="34" charset="0"/>
              <a:buChar char="•"/>
            </a:pPr>
            <a:r>
              <a:rPr lang="en-US" sz="2400" b="1" dirty="0"/>
              <a:t>Using </a:t>
            </a:r>
            <a:r>
              <a:rPr lang="en-US" sz="2400" b="1" dirty="0" smtClean="0"/>
              <a:t>CUS Words</a:t>
            </a:r>
            <a:endParaRPr lang="en-US" sz="2400" b="1" dirty="0"/>
          </a:p>
          <a:p>
            <a:endParaRPr lang="en-US" dirty="0"/>
          </a:p>
        </p:txBody>
      </p:sp>
      <p:pic>
        <p:nvPicPr>
          <p:cNvPr id="4" name="Picture 6" descr="Penguins demonstrating being assertive"/>
          <p:cNvPicPr>
            <a:picLocks noChangeAspect="1" noChangeArrowheads="1"/>
          </p:cNvPicPr>
          <p:nvPr/>
        </p:nvPicPr>
        <p:blipFill>
          <a:blip r:embed="rId6" cstate="print"/>
          <a:srcRect/>
          <a:stretch>
            <a:fillRect/>
          </a:stretch>
        </p:blipFill>
        <p:spPr bwMode="auto">
          <a:xfrm>
            <a:off x="5040083" y="844297"/>
            <a:ext cx="3666591" cy="3716819"/>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385781253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005840" y="-2"/>
            <a:ext cx="8020074" cy="685800"/>
          </a:xfrm>
        </p:spPr>
        <p:txBody>
          <a:bodyPr/>
          <a:lstStyle/>
          <a:p>
            <a:r>
              <a:rPr lang="en-US" dirty="0"/>
              <a:t>The Assertive </a:t>
            </a:r>
            <a:r>
              <a:rPr lang="en-US" dirty="0" smtClean="0"/>
              <a:t>Statement (Slide 13)</a:t>
            </a:r>
            <a:endParaRPr lang="en-US" dirty="0"/>
          </a:p>
        </p:txBody>
      </p:sp>
      <p:sp>
        <p:nvSpPr>
          <p:cNvPr id="3" name="Text Placeholder 2"/>
          <p:cNvSpPr>
            <a:spLocks noGrp="1"/>
          </p:cNvSpPr>
          <p:nvPr>
            <p:ph type="body" sz="quarter" idx="10"/>
            <p:custDataLst>
              <p:tags r:id="rId3"/>
            </p:custDataLst>
          </p:nvPr>
        </p:nvSpPr>
        <p:spPr>
          <a:xfrm>
            <a:off x="182879" y="768095"/>
            <a:ext cx="8843035" cy="4023360"/>
          </a:xfrm>
        </p:spPr>
        <p:txBody>
          <a:bodyPr>
            <a:normAutofit/>
          </a:bodyPr>
          <a:lstStyle/>
          <a:p>
            <a:r>
              <a:rPr lang="en-US" dirty="0"/>
              <a:t>Respectful and supportive of authority</a:t>
            </a:r>
          </a:p>
          <a:p>
            <a:r>
              <a:rPr lang="en-US" dirty="0"/>
              <a:t>Clearly asserts concerns and suggestions</a:t>
            </a:r>
          </a:p>
          <a:p>
            <a:pPr>
              <a:spcAft>
                <a:spcPts val="1800"/>
              </a:spcAft>
            </a:pPr>
            <a:r>
              <a:rPr lang="en-US" dirty="0"/>
              <a:t>Is nonthreatening and ensures that critical information is addressed</a:t>
            </a:r>
          </a:p>
          <a:p>
            <a:pPr>
              <a:spcAft>
                <a:spcPts val="600"/>
              </a:spcAft>
            </a:pPr>
            <a:r>
              <a:rPr lang="en-US" dirty="0"/>
              <a:t>Five-Step Process:</a:t>
            </a:r>
          </a:p>
          <a:p>
            <a:pPr marL="574675" indent="-346075">
              <a:spcAft>
                <a:spcPts val="600"/>
              </a:spcAft>
              <a:buFont typeface="+mj-lt"/>
              <a:buAutoNum type="arabicPeriod"/>
            </a:pPr>
            <a:r>
              <a:rPr lang="en-US" dirty="0"/>
              <a:t>Open the discussion</a:t>
            </a:r>
          </a:p>
          <a:p>
            <a:pPr marL="574675" indent="-346075">
              <a:spcAft>
                <a:spcPts val="600"/>
              </a:spcAft>
              <a:buFont typeface="+mj-lt"/>
              <a:buAutoNum type="arabicPeriod"/>
            </a:pPr>
            <a:r>
              <a:rPr lang="en-US" dirty="0"/>
              <a:t>State the concern</a:t>
            </a:r>
          </a:p>
          <a:p>
            <a:pPr marL="574675" indent="-346075">
              <a:spcAft>
                <a:spcPts val="600"/>
              </a:spcAft>
              <a:buFont typeface="+mj-lt"/>
              <a:buAutoNum type="arabicPeriod"/>
            </a:pPr>
            <a:r>
              <a:rPr lang="en-US" dirty="0"/>
              <a:t>State the problem—real or perceived</a:t>
            </a:r>
          </a:p>
          <a:p>
            <a:pPr marL="574675" indent="-346075">
              <a:spcAft>
                <a:spcPts val="600"/>
              </a:spcAft>
              <a:buFont typeface="+mj-lt"/>
              <a:buAutoNum type="arabicPeriod"/>
            </a:pPr>
            <a:r>
              <a:rPr lang="en-US" dirty="0"/>
              <a:t>Offer a solution</a:t>
            </a:r>
          </a:p>
          <a:p>
            <a:pPr marL="574675" indent="-346075">
              <a:spcAft>
                <a:spcPts val="600"/>
              </a:spcAft>
              <a:buFont typeface="+mj-lt"/>
              <a:buAutoNum type="arabicPeriod"/>
            </a:pPr>
            <a:r>
              <a:rPr lang="en-US" dirty="0"/>
              <a:t>Obtain an </a:t>
            </a:r>
            <a:r>
              <a:rPr lang="en-US" dirty="0" smtClean="0"/>
              <a:t>agreement</a:t>
            </a:r>
            <a:endParaRPr lang="en-US" dirty="0"/>
          </a:p>
        </p:txBody>
      </p:sp>
    </p:spTree>
    <p:custDataLst>
      <p:tags r:id="rId1"/>
    </p:custDataLst>
    <p:extLst>
      <p:ext uri="{BB962C8B-B14F-4D97-AF65-F5344CB8AC3E}">
        <p14:creationId xmlns:p14="http://schemas.microsoft.com/office/powerpoint/2010/main" val="179880891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005840" y="-2"/>
            <a:ext cx="8020074" cy="685800"/>
          </a:xfrm>
        </p:spPr>
        <p:txBody>
          <a:bodyPr/>
          <a:lstStyle/>
          <a:p>
            <a:r>
              <a:rPr lang="en-US" dirty="0" smtClean="0"/>
              <a:t>Assertive Statement Example</a:t>
            </a:r>
            <a:endParaRPr lang="en-US" dirty="0"/>
          </a:p>
        </p:txBody>
      </p:sp>
      <p:sp>
        <p:nvSpPr>
          <p:cNvPr id="3" name="Text Placeholder 2"/>
          <p:cNvSpPr>
            <a:spLocks noGrp="1"/>
          </p:cNvSpPr>
          <p:nvPr>
            <p:ph type="body" sz="quarter" idx="10"/>
            <p:custDataLst>
              <p:tags r:id="rId3"/>
            </p:custDataLst>
          </p:nvPr>
        </p:nvSpPr>
        <p:spPr>
          <a:xfrm>
            <a:off x="182879" y="768095"/>
            <a:ext cx="4759235" cy="4023360"/>
          </a:xfrm>
        </p:spPr>
        <p:txBody>
          <a:bodyPr/>
          <a:lstStyle/>
          <a:p>
            <a:pPr algn="ctr">
              <a:spcAft>
                <a:spcPts val="600"/>
              </a:spcAft>
            </a:pPr>
            <a:endParaRPr lang="en-US" b="1" dirty="0" smtClean="0"/>
          </a:p>
          <a:p>
            <a:pPr algn="ctr">
              <a:spcAft>
                <a:spcPts val="2400"/>
              </a:spcAft>
            </a:pPr>
            <a:r>
              <a:rPr lang="en-US" b="1" dirty="0" smtClean="0"/>
              <a:t>You’re </a:t>
            </a:r>
            <a:r>
              <a:rPr lang="en-US" b="1" dirty="0"/>
              <a:t>in the endoscopy suite, and a patient is undergoing a colonoscopy. As the endoscopy nurse, you think you see a possible lesion that was </a:t>
            </a:r>
            <a:r>
              <a:rPr lang="en-US" b="1" dirty="0" smtClean="0"/>
              <a:t>missed.</a:t>
            </a:r>
          </a:p>
          <a:p>
            <a:pPr>
              <a:spcAft>
                <a:spcPts val="1800"/>
              </a:spcAft>
            </a:pPr>
            <a:r>
              <a:rPr lang="en-US" dirty="0" smtClean="0"/>
              <a:t>What should the nurse say in this situation?</a:t>
            </a:r>
          </a:p>
          <a:p>
            <a:pPr>
              <a:spcAft>
                <a:spcPts val="1800"/>
              </a:spcAft>
            </a:pPr>
            <a:r>
              <a:rPr lang="en-US" dirty="0" smtClean="0"/>
              <a:t>Take 10 minutes to write out exactly what you would say</a:t>
            </a:r>
            <a:endParaRPr lang="en-US" dirty="0"/>
          </a:p>
          <a:p>
            <a:endParaRPr lang="en-US" dirty="0"/>
          </a:p>
        </p:txBody>
      </p:sp>
      <p:pic>
        <p:nvPicPr>
          <p:cNvPr id="4" name="Picture 3" descr="Doctor with endoscopy scope"/>
          <p:cNvPicPr>
            <a:picLocks noChangeAspect="1"/>
          </p:cNvPicPr>
          <p:nvPr>
            <p:custDataLst>
              <p:tags r:id="rId4"/>
            </p:custDataLst>
          </p:nvPr>
        </p:nvPicPr>
        <p:blipFill>
          <a:blip r:embed="rId7" cstate="email">
            <a:extLst>
              <a:ext uri="{28A0092B-C50C-407E-A947-70E740481C1C}">
                <a14:useLocalDpi xmlns:a14="http://schemas.microsoft.com/office/drawing/2010/main" val="0"/>
              </a:ext>
            </a:extLst>
          </a:blip>
          <a:stretch>
            <a:fillRect/>
          </a:stretch>
        </p:blipFill>
        <p:spPr>
          <a:xfrm>
            <a:off x="5460065" y="979713"/>
            <a:ext cx="2928351" cy="3341914"/>
          </a:xfrm>
          <a:prstGeom prst="rect">
            <a:avLst/>
          </a:prstGeom>
          <a:effectLst>
            <a:outerShdw blurRad="266700" dist="139700" dir="2700000" algn="tl" rotWithShape="0">
              <a:prstClr val="black">
                <a:alpha val="65000"/>
              </a:prstClr>
            </a:outerShdw>
          </a:effectLst>
        </p:spPr>
      </p:pic>
    </p:spTree>
    <p:custDataLst>
      <p:tags r:id="rId1"/>
    </p:custDataLst>
    <p:extLst>
      <p:ext uri="{BB962C8B-B14F-4D97-AF65-F5344CB8AC3E}">
        <p14:creationId xmlns:p14="http://schemas.microsoft.com/office/powerpoint/2010/main" val="352021256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005840" y="-2"/>
            <a:ext cx="8020074" cy="685800"/>
          </a:xfrm>
        </p:spPr>
        <p:txBody>
          <a:bodyPr/>
          <a:lstStyle/>
          <a:p>
            <a:r>
              <a:rPr lang="en-US" dirty="0" smtClean="0"/>
              <a:t>Assertive Statement Example Discussion</a:t>
            </a:r>
            <a:endParaRPr lang="en-US" dirty="0"/>
          </a:p>
        </p:txBody>
      </p:sp>
      <p:sp>
        <p:nvSpPr>
          <p:cNvPr id="3" name="Text Placeholder 2"/>
          <p:cNvSpPr>
            <a:spLocks noGrp="1"/>
          </p:cNvSpPr>
          <p:nvPr>
            <p:ph type="body" sz="quarter" idx="10"/>
            <p:custDataLst>
              <p:tags r:id="rId3"/>
            </p:custDataLst>
          </p:nvPr>
        </p:nvSpPr>
        <p:spPr>
          <a:xfrm>
            <a:off x="182879" y="768095"/>
            <a:ext cx="4759235" cy="4023360"/>
          </a:xfrm>
        </p:spPr>
        <p:txBody>
          <a:bodyPr>
            <a:normAutofit/>
          </a:bodyPr>
          <a:lstStyle/>
          <a:p>
            <a:pPr>
              <a:spcAft>
                <a:spcPts val="1800"/>
              </a:spcAft>
            </a:pPr>
            <a:r>
              <a:rPr lang="en-US" dirty="0"/>
              <a:t>Five-Step Process:</a:t>
            </a:r>
          </a:p>
          <a:p>
            <a:pPr marL="574675" indent="-346075">
              <a:spcAft>
                <a:spcPts val="1800"/>
              </a:spcAft>
              <a:buFont typeface="+mj-lt"/>
              <a:buAutoNum type="arabicPeriod"/>
            </a:pPr>
            <a:r>
              <a:rPr lang="en-US" dirty="0"/>
              <a:t>Open the discussion</a:t>
            </a:r>
          </a:p>
          <a:p>
            <a:pPr marL="574675" indent="-346075">
              <a:spcAft>
                <a:spcPts val="1800"/>
              </a:spcAft>
              <a:buFont typeface="+mj-lt"/>
              <a:buAutoNum type="arabicPeriod"/>
            </a:pPr>
            <a:r>
              <a:rPr lang="en-US" dirty="0"/>
              <a:t>State the concern</a:t>
            </a:r>
          </a:p>
          <a:p>
            <a:pPr marL="574675" indent="-346075">
              <a:spcAft>
                <a:spcPts val="1800"/>
              </a:spcAft>
              <a:buFont typeface="+mj-lt"/>
              <a:buAutoNum type="arabicPeriod"/>
            </a:pPr>
            <a:r>
              <a:rPr lang="en-US" dirty="0"/>
              <a:t>State the problem—real or perceived</a:t>
            </a:r>
          </a:p>
          <a:p>
            <a:pPr marL="574675" indent="-346075">
              <a:spcAft>
                <a:spcPts val="1800"/>
              </a:spcAft>
              <a:buFont typeface="+mj-lt"/>
              <a:buAutoNum type="arabicPeriod"/>
            </a:pPr>
            <a:r>
              <a:rPr lang="en-US" dirty="0"/>
              <a:t>Offer a solution</a:t>
            </a:r>
          </a:p>
          <a:p>
            <a:pPr marL="574675" indent="-346075">
              <a:spcAft>
                <a:spcPts val="1800"/>
              </a:spcAft>
              <a:buFont typeface="+mj-lt"/>
              <a:buAutoNum type="arabicPeriod"/>
            </a:pPr>
            <a:r>
              <a:rPr lang="en-US" dirty="0"/>
              <a:t>Obtain an </a:t>
            </a:r>
            <a:r>
              <a:rPr lang="en-US" dirty="0" smtClean="0"/>
              <a:t>agreement</a:t>
            </a:r>
          </a:p>
          <a:p>
            <a:pPr>
              <a:spcAft>
                <a:spcPts val="1800"/>
              </a:spcAft>
            </a:pPr>
            <a:r>
              <a:rPr lang="en-US" dirty="0" smtClean="0"/>
              <a:t>Refer to page 18 in the </a:t>
            </a:r>
            <a:r>
              <a:rPr lang="en-US" i="1" dirty="0" smtClean="0"/>
              <a:t>Instructor </a:t>
            </a:r>
            <a:r>
              <a:rPr lang="en-US" i="1" dirty="0"/>
              <a:t>G</a:t>
            </a:r>
            <a:r>
              <a:rPr lang="en-US" i="1" dirty="0" smtClean="0"/>
              <a:t>uide </a:t>
            </a:r>
            <a:r>
              <a:rPr lang="en-US" dirty="0" smtClean="0"/>
              <a:t>for information on facilitating this discussion </a:t>
            </a:r>
            <a:endParaRPr lang="en-US" dirty="0"/>
          </a:p>
        </p:txBody>
      </p:sp>
      <p:pic>
        <p:nvPicPr>
          <p:cNvPr id="4" name="Picture 3" descr="Doctor with endoscopy scope"/>
          <p:cNvPicPr>
            <a:picLocks noChangeAspect="1"/>
          </p:cNvPicPr>
          <p:nvPr>
            <p:custDataLst>
              <p:tags r:id="rId4"/>
            </p:custDataLst>
          </p:nvPr>
        </p:nvPicPr>
        <p:blipFill>
          <a:blip r:embed="rId7" cstate="email">
            <a:extLst>
              <a:ext uri="{28A0092B-C50C-407E-A947-70E740481C1C}">
                <a14:useLocalDpi xmlns:a14="http://schemas.microsoft.com/office/drawing/2010/main" val="0"/>
              </a:ext>
            </a:extLst>
          </a:blip>
          <a:stretch>
            <a:fillRect/>
          </a:stretch>
        </p:blipFill>
        <p:spPr>
          <a:xfrm>
            <a:off x="5460065" y="979713"/>
            <a:ext cx="2928351" cy="3341914"/>
          </a:xfrm>
          <a:prstGeom prst="rect">
            <a:avLst/>
          </a:prstGeom>
          <a:effectLst>
            <a:outerShdw blurRad="266700" dist="139700" dir="2700000" algn="tl" rotWithShape="0">
              <a:prstClr val="black">
                <a:alpha val="65000"/>
              </a:prstClr>
            </a:outerShdw>
          </a:effectLst>
        </p:spPr>
      </p:pic>
    </p:spTree>
    <p:custDataLst>
      <p:tags r:id="rId1"/>
    </p:custDataLst>
    <p:extLst>
      <p:ext uri="{BB962C8B-B14F-4D97-AF65-F5344CB8AC3E}">
        <p14:creationId xmlns:p14="http://schemas.microsoft.com/office/powerpoint/2010/main" val="163254112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005840" y="-2"/>
            <a:ext cx="8020074" cy="685800"/>
          </a:xfrm>
        </p:spPr>
        <p:txBody>
          <a:bodyPr/>
          <a:lstStyle/>
          <a:p>
            <a:r>
              <a:rPr lang="en-US" dirty="0" smtClean="0"/>
              <a:t>The Two-Challenge Rule (Slide 14)</a:t>
            </a:r>
            <a:endParaRPr lang="en-US" dirty="0"/>
          </a:p>
        </p:txBody>
      </p:sp>
      <p:sp>
        <p:nvSpPr>
          <p:cNvPr id="3" name="Text Placeholder 2"/>
          <p:cNvSpPr>
            <a:spLocks noGrp="1"/>
          </p:cNvSpPr>
          <p:nvPr>
            <p:ph type="body" sz="quarter" idx="10"/>
            <p:custDataLst>
              <p:tags r:id="rId3"/>
            </p:custDataLst>
          </p:nvPr>
        </p:nvSpPr>
        <p:spPr/>
        <p:txBody>
          <a:bodyPr>
            <a:normAutofit/>
          </a:bodyPr>
          <a:lstStyle/>
          <a:p>
            <a:pPr>
              <a:spcAft>
                <a:spcPts val="3000"/>
              </a:spcAft>
            </a:pPr>
            <a:r>
              <a:rPr lang="en-US" dirty="0" smtClean="0"/>
              <a:t>Challenge </a:t>
            </a:r>
            <a:r>
              <a:rPr lang="en-US" dirty="0"/>
              <a:t>colleagues if </a:t>
            </a:r>
            <a:r>
              <a:rPr lang="en-US" dirty="0" smtClean="0"/>
              <a:t>you </a:t>
            </a:r>
            <a:r>
              <a:rPr lang="en-US" dirty="0"/>
              <a:t>have requested clarification, but the response </a:t>
            </a:r>
            <a:r>
              <a:rPr lang="en-US" dirty="0" smtClean="0"/>
              <a:t>does </a:t>
            </a:r>
            <a:r>
              <a:rPr lang="en-US" dirty="0"/>
              <a:t>not alleviate the concern </a:t>
            </a:r>
            <a:endParaRPr lang="en-US" dirty="0" smtClean="0"/>
          </a:p>
          <a:p>
            <a:pPr>
              <a:spcAft>
                <a:spcPts val="3000"/>
              </a:spcAft>
            </a:pPr>
            <a:r>
              <a:rPr lang="en-US" dirty="0" smtClean="0"/>
              <a:t>The </a:t>
            </a:r>
            <a:r>
              <a:rPr lang="en-US" dirty="0"/>
              <a:t>goal is to create a teamwork culture where team members respectfully challenge one another when the plan is </a:t>
            </a:r>
            <a:r>
              <a:rPr lang="en-US" dirty="0" smtClean="0"/>
              <a:t>unclear</a:t>
            </a:r>
            <a:endParaRPr lang="en-US" dirty="0"/>
          </a:p>
        </p:txBody>
      </p:sp>
      <p:pic>
        <p:nvPicPr>
          <p:cNvPr id="4" name="Picture 3" descr="Classroom slide number 14"/>
          <p:cNvPicPr>
            <a:picLocks noChangeAspect="1"/>
          </p:cNvPicPr>
          <p:nvPr>
            <p:custDataLst>
              <p:tags r:id="rId4"/>
            </p:custDataLst>
          </p:nvPr>
        </p:nvPicPr>
        <p:blipFill>
          <a:blip r:embed="rId7" cstate="email">
            <a:extLst>
              <a:ext uri="{28A0092B-C50C-407E-A947-70E740481C1C}">
                <a14:useLocalDpi xmlns:a14="http://schemas.microsoft.com/office/drawing/2010/main" val="0"/>
              </a:ext>
            </a:extLst>
          </a:blip>
          <a:stretch>
            <a:fillRect/>
          </a:stretch>
        </p:blipFill>
        <p:spPr>
          <a:xfrm>
            <a:off x="4714241" y="977339"/>
            <a:ext cx="3927376" cy="2945532"/>
          </a:xfrm>
          <a:prstGeom prst="rect">
            <a:avLst/>
          </a:prstGeom>
          <a:ln w="38100" cap="sq" cmpd="sng">
            <a:solidFill>
              <a:schemeClr val="bg1">
                <a:lumMod val="65000"/>
              </a:schemeClr>
            </a:solidFill>
            <a:miter lim="800000"/>
          </a:ln>
          <a:effectLst>
            <a:outerShdw blurRad="50800" dist="38100" dir="2700000" algn="tl" rotWithShape="0">
              <a:srgbClr val="000000">
                <a:alpha val="43000"/>
              </a:srgbClr>
            </a:outerShdw>
            <a:reflection stA="60000" endPos="20000" dist="38100" dir="5400000" sy="-100000" algn="bl" rotWithShape="0"/>
          </a:effectLst>
          <a:scene3d>
            <a:camera prst="perspectiveFront" fov="3300000">
              <a:rot lat="0" lon="1500000" rev="0"/>
            </a:camera>
            <a:lightRig rig="threePt" dir="t"/>
          </a:scene3d>
        </p:spPr>
      </p:pic>
    </p:spTree>
    <p:custDataLst>
      <p:tags r:id="rId1"/>
    </p:custDataLst>
    <p:extLst>
      <p:ext uri="{BB962C8B-B14F-4D97-AF65-F5344CB8AC3E}">
        <p14:creationId xmlns:p14="http://schemas.microsoft.com/office/powerpoint/2010/main" val="76997059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005840" y="-2"/>
            <a:ext cx="8020074" cy="685800"/>
          </a:xfrm>
        </p:spPr>
        <p:txBody>
          <a:bodyPr/>
          <a:lstStyle/>
          <a:p>
            <a:r>
              <a:rPr lang="en-US" dirty="0"/>
              <a:t>Two-Challenge Rule </a:t>
            </a:r>
            <a:r>
              <a:rPr lang="en-US" dirty="0" smtClean="0"/>
              <a:t>(Slide 15)</a:t>
            </a:r>
            <a:endParaRPr lang="en-US" dirty="0"/>
          </a:p>
        </p:txBody>
      </p:sp>
      <p:sp>
        <p:nvSpPr>
          <p:cNvPr id="3" name="Text Placeholder 2"/>
          <p:cNvSpPr>
            <a:spLocks noGrp="1"/>
          </p:cNvSpPr>
          <p:nvPr>
            <p:ph type="body" sz="quarter" idx="10"/>
            <p:custDataLst>
              <p:tags r:id="rId3"/>
            </p:custDataLst>
          </p:nvPr>
        </p:nvSpPr>
        <p:spPr>
          <a:xfrm>
            <a:off x="182879" y="768095"/>
            <a:ext cx="8710750" cy="4023360"/>
          </a:xfrm>
        </p:spPr>
        <p:txBody>
          <a:bodyPr>
            <a:normAutofit/>
          </a:bodyPr>
          <a:lstStyle/>
          <a:p>
            <a:pPr>
              <a:spcAft>
                <a:spcPts val="1800"/>
              </a:spcAft>
            </a:pPr>
            <a:r>
              <a:rPr lang="en-US" dirty="0"/>
              <a:t>Invoked when an initial assertion is ignored…</a:t>
            </a:r>
          </a:p>
          <a:p>
            <a:pPr marL="342900" indent="-223838">
              <a:spcAft>
                <a:spcPts val="1800"/>
              </a:spcAft>
              <a:buFont typeface="Arial" panose="020B0604020202020204" pitchFamily="34" charset="0"/>
              <a:buChar char="•"/>
            </a:pPr>
            <a:r>
              <a:rPr lang="en-US" dirty="0"/>
              <a:t>It is your responsibility to assertively voice your concern at least two times to ensure that it has </a:t>
            </a:r>
            <a:r>
              <a:rPr lang="en-US" dirty="0" smtClean="0"/>
              <a:t>been </a:t>
            </a:r>
            <a:r>
              <a:rPr lang="en-US" dirty="0"/>
              <a:t>heard</a:t>
            </a:r>
          </a:p>
          <a:p>
            <a:pPr marL="342900" indent="-223838">
              <a:spcAft>
                <a:spcPts val="1800"/>
              </a:spcAft>
              <a:buFont typeface="Arial" panose="020B0604020202020204" pitchFamily="34" charset="0"/>
              <a:buChar char="•"/>
            </a:pPr>
            <a:r>
              <a:rPr lang="en-US" dirty="0"/>
              <a:t>The member being challenged must acknowledge</a:t>
            </a:r>
          </a:p>
          <a:p>
            <a:pPr marL="342900" indent="-223838">
              <a:spcAft>
                <a:spcPts val="1800"/>
              </a:spcAft>
              <a:buFont typeface="Arial" panose="020B0604020202020204" pitchFamily="34" charset="0"/>
              <a:buChar char="•"/>
            </a:pPr>
            <a:r>
              <a:rPr lang="en-US" dirty="0"/>
              <a:t>If the outcome is still not </a:t>
            </a:r>
            <a:r>
              <a:rPr lang="en-US" dirty="0" smtClean="0"/>
              <a:t>acceptable:</a:t>
            </a:r>
            <a:endParaRPr lang="en-US" dirty="0"/>
          </a:p>
          <a:p>
            <a:pPr marL="744538" lvl="1" indent="-223838">
              <a:spcAft>
                <a:spcPts val="1800"/>
              </a:spcAft>
            </a:pPr>
            <a:r>
              <a:rPr lang="en-US" dirty="0"/>
              <a:t>Take a stronger course of action</a:t>
            </a:r>
          </a:p>
          <a:p>
            <a:pPr marL="744538" lvl="1" indent="-223838">
              <a:spcAft>
                <a:spcPts val="1800"/>
              </a:spcAft>
            </a:pPr>
            <a:r>
              <a:rPr lang="en-US" dirty="0" smtClean="0"/>
              <a:t>Use </a:t>
            </a:r>
            <a:r>
              <a:rPr lang="en-US" dirty="0"/>
              <a:t>supervisor or chain </a:t>
            </a:r>
            <a:r>
              <a:rPr lang="en-US" dirty="0" smtClean="0"/>
              <a:t>of</a:t>
            </a:r>
            <a:br>
              <a:rPr lang="en-US" dirty="0" smtClean="0"/>
            </a:br>
            <a:r>
              <a:rPr lang="en-US" dirty="0" smtClean="0"/>
              <a:t>command</a:t>
            </a:r>
            <a:endParaRPr lang="en-US" dirty="0"/>
          </a:p>
          <a:p>
            <a:pPr>
              <a:spcAft>
                <a:spcPts val="1800"/>
              </a:spcAft>
            </a:pPr>
            <a:endParaRPr lang="en-US" dirty="0"/>
          </a:p>
        </p:txBody>
      </p:sp>
      <p:pic>
        <p:nvPicPr>
          <p:cNvPr id="4" name="Picture 1029" descr="Penguins demonstrating two-challenge rule"/>
          <p:cNvPicPr>
            <a:picLocks noChangeAspect="1" noChangeArrowheads="1"/>
          </p:cNvPicPr>
          <p:nvPr/>
        </p:nvPicPr>
        <p:blipFill>
          <a:blip r:embed="rId6" cstate="print"/>
          <a:srcRect/>
          <a:stretch>
            <a:fillRect/>
          </a:stretch>
        </p:blipFill>
        <p:spPr bwMode="auto">
          <a:xfrm>
            <a:off x="4803992" y="3165519"/>
            <a:ext cx="3871921" cy="1255572"/>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29058771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005840" y="-2"/>
            <a:ext cx="8020074" cy="685800"/>
          </a:xfrm>
        </p:spPr>
        <p:txBody>
          <a:bodyPr/>
          <a:lstStyle/>
          <a:p>
            <a:r>
              <a:rPr lang="en-US" dirty="0" smtClean="0"/>
              <a:t>Two-Challenge Rule (Slide 16)</a:t>
            </a:r>
            <a:endParaRPr lang="en-US" dirty="0"/>
          </a:p>
        </p:txBody>
      </p:sp>
      <p:sp>
        <p:nvSpPr>
          <p:cNvPr id="3" name="Text Placeholder 2"/>
          <p:cNvSpPr>
            <a:spLocks noGrp="1"/>
          </p:cNvSpPr>
          <p:nvPr>
            <p:ph type="body" sz="quarter" idx="10"/>
            <p:custDataLst>
              <p:tags r:id="rId3"/>
            </p:custDataLst>
          </p:nvPr>
        </p:nvSpPr>
        <p:spPr/>
        <p:txBody>
          <a:bodyPr>
            <a:normAutofit/>
          </a:bodyPr>
          <a:lstStyle/>
          <a:p>
            <a:pPr>
              <a:spcAft>
                <a:spcPts val="2400"/>
              </a:spcAft>
            </a:pPr>
            <a:r>
              <a:rPr lang="en-US" dirty="0"/>
              <a:t>Empower any team member to “stop the line” if he or she senses or discovers a breach of </a:t>
            </a:r>
            <a:r>
              <a:rPr lang="en-US" dirty="0" smtClean="0"/>
              <a:t>safety</a:t>
            </a:r>
            <a:endParaRPr lang="en-US" dirty="0"/>
          </a:p>
          <a:p>
            <a:pPr>
              <a:spcAft>
                <a:spcPts val="2400"/>
              </a:spcAft>
            </a:pPr>
            <a:r>
              <a:rPr lang="en-US" dirty="0"/>
              <a:t>This is an action never to be taken lightly, but it requires immediate cessation of the process and resolution of the safety </a:t>
            </a:r>
            <a:r>
              <a:rPr lang="en-US" dirty="0" smtClean="0"/>
              <a:t>issue</a:t>
            </a:r>
          </a:p>
          <a:p>
            <a:pPr>
              <a:spcAft>
                <a:spcPts val="2400"/>
              </a:spcAft>
            </a:pPr>
            <a:r>
              <a:rPr lang="en-US" dirty="0"/>
              <a:t>When you </a:t>
            </a:r>
            <a:r>
              <a:rPr lang="en-US" dirty="0" smtClean="0"/>
              <a:t>teach, ask </a:t>
            </a:r>
            <a:r>
              <a:rPr lang="en-US" dirty="0"/>
              <a:t>your learners to </a:t>
            </a:r>
            <a:r>
              <a:rPr lang="en-US" dirty="0" smtClean="0"/>
              <a:t>share </a:t>
            </a:r>
            <a:r>
              <a:rPr lang="en-US" dirty="0"/>
              <a:t>a situation in which they used or could have used the Two-Challenge </a:t>
            </a:r>
            <a:r>
              <a:rPr lang="en-US" dirty="0" smtClean="0"/>
              <a:t>Rule</a:t>
            </a:r>
            <a:endParaRPr lang="en-US" dirty="0"/>
          </a:p>
        </p:txBody>
      </p:sp>
      <p:pic>
        <p:nvPicPr>
          <p:cNvPr id="4" name="Picture 3" descr="Classroom slide number 16"/>
          <p:cNvPicPr>
            <a:picLocks noChangeAspect="1"/>
          </p:cNvPicPr>
          <p:nvPr>
            <p:custDataLst>
              <p:tags r:id="rId4"/>
            </p:custDataLst>
          </p:nvPr>
        </p:nvPicPr>
        <p:blipFill>
          <a:blip r:embed="rId8" cstate="email">
            <a:extLst>
              <a:ext uri="{28A0092B-C50C-407E-A947-70E740481C1C}">
                <a14:useLocalDpi xmlns:a14="http://schemas.microsoft.com/office/drawing/2010/main" val="0"/>
              </a:ext>
            </a:extLst>
          </a:blip>
          <a:stretch>
            <a:fillRect/>
          </a:stretch>
        </p:blipFill>
        <p:spPr>
          <a:xfrm>
            <a:off x="4714241" y="977339"/>
            <a:ext cx="3927376" cy="2945532"/>
          </a:xfrm>
          <a:prstGeom prst="rect">
            <a:avLst/>
          </a:prstGeom>
          <a:ln w="38100" cap="sq" cmpd="sng">
            <a:solidFill>
              <a:schemeClr val="bg1">
                <a:lumMod val="65000"/>
              </a:schemeClr>
            </a:solidFill>
            <a:miter lim="800000"/>
          </a:ln>
          <a:effectLst>
            <a:outerShdw blurRad="50800" dist="38100" dir="2700000" algn="tl" rotWithShape="0">
              <a:srgbClr val="000000">
                <a:alpha val="43000"/>
              </a:srgbClr>
            </a:outerShdw>
            <a:reflection stA="60000" endPos="20000" dist="38100" dir="5400000" sy="-100000" algn="bl" rotWithShape="0"/>
          </a:effectLst>
          <a:scene3d>
            <a:camera prst="perspectiveFront" fov="3300000">
              <a:rot lat="0" lon="1500000" rev="0"/>
            </a:camera>
            <a:lightRig rig="threePt" dir="t"/>
          </a:scene3d>
        </p:spPr>
      </p:pic>
      <p:sp>
        <p:nvSpPr>
          <p:cNvPr id="6" name="Rectangle 7"/>
          <p:cNvSpPr txBox="1">
            <a:spLocks noChangeArrowheads="1"/>
          </p:cNvSpPr>
          <p:nvPr>
            <p:custDataLst>
              <p:tags r:id="rId5"/>
            </p:custDataLst>
          </p:nvPr>
        </p:nvSpPr>
        <p:spPr bwMode="auto">
          <a:xfrm>
            <a:off x="5258171" y="4243171"/>
            <a:ext cx="2882529" cy="27993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marL="342900" indent="-342900" algn="l" rtl="0" eaLnBrk="0" fontAlgn="base" hangingPunct="0">
              <a:lnSpc>
                <a:spcPct val="95000"/>
              </a:lnSpc>
              <a:spcBef>
                <a:spcPct val="40000"/>
              </a:spcBef>
              <a:spcAft>
                <a:spcPct val="0"/>
              </a:spcAft>
              <a:buClr>
                <a:schemeClr val="folHlink"/>
              </a:buClr>
              <a:buSzPct val="90000"/>
              <a:buFont typeface="Wingdings" pitchFamily="2" charset="2"/>
              <a:buChar char="n"/>
              <a:defRPr sz="2400">
                <a:solidFill>
                  <a:schemeClr val="tx1"/>
                </a:solidFill>
                <a:latin typeface="+mn-lt"/>
                <a:ea typeface="+mn-ea"/>
                <a:cs typeface="+mn-cs"/>
              </a:defRPr>
            </a:lvl1pPr>
            <a:lvl2pPr marL="630238" indent="-285750" algn="l" rtl="0" eaLnBrk="0" fontAlgn="base" hangingPunct="0">
              <a:lnSpc>
                <a:spcPct val="95000"/>
              </a:lnSpc>
              <a:spcBef>
                <a:spcPct val="40000"/>
              </a:spcBef>
              <a:spcAft>
                <a:spcPct val="0"/>
              </a:spcAft>
              <a:buClr>
                <a:schemeClr val="accent1"/>
              </a:buClr>
              <a:buSzPct val="75000"/>
              <a:buFont typeface="Wingdings" pitchFamily="2" charset="2"/>
              <a:buChar char="n"/>
              <a:defRPr sz="2400">
                <a:solidFill>
                  <a:schemeClr val="tx1"/>
                </a:solidFill>
                <a:latin typeface="+mn-lt"/>
              </a:defRPr>
            </a:lvl2pPr>
            <a:lvl3pPr marL="860425" indent="-228600" algn="l" rtl="0" eaLnBrk="0" fontAlgn="base" hangingPunct="0">
              <a:lnSpc>
                <a:spcPct val="95000"/>
              </a:lnSpc>
              <a:spcBef>
                <a:spcPct val="20000"/>
              </a:spcBef>
              <a:spcAft>
                <a:spcPct val="0"/>
              </a:spcAft>
              <a:buClr>
                <a:schemeClr val="folHlink"/>
              </a:buClr>
              <a:buSzPct val="55000"/>
              <a:buFont typeface="Wingdings" pitchFamily="2" charset="2"/>
              <a:buChar char="n"/>
              <a:defRPr sz="2400">
                <a:solidFill>
                  <a:schemeClr val="tx1"/>
                </a:solidFill>
                <a:latin typeface="+mn-lt"/>
              </a:defRPr>
            </a:lvl3pPr>
            <a:lvl4pPr marL="1090613" indent="-228600" algn="l" rtl="0" eaLnBrk="0" fontAlgn="base" hangingPunct="0">
              <a:lnSpc>
                <a:spcPct val="95000"/>
              </a:lnSpc>
              <a:spcBef>
                <a:spcPct val="20000"/>
              </a:spcBef>
              <a:spcAft>
                <a:spcPct val="0"/>
              </a:spcAft>
              <a:buClr>
                <a:schemeClr val="accent1"/>
              </a:buClr>
              <a:buFont typeface="Wingdings" pitchFamily="2" charset="2"/>
              <a:buChar char="§"/>
              <a:defRPr sz="2400">
                <a:solidFill>
                  <a:schemeClr val="tx1"/>
                </a:solidFill>
                <a:latin typeface="+mn-lt"/>
              </a:defRPr>
            </a:lvl4pPr>
            <a:lvl5pPr marL="1320800" indent="-228600" algn="l" rtl="0" eaLnBrk="0" fontAlgn="base" hangingPunct="0">
              <a:lnSpc>
                <a:spcPct val="95000"/>
              </a:lnSpc>
              <a:spcBef>
                <a:spcPct val="20000"/>
              </a:spcBef>
              <a:spcAft>
                <a:spcPct val="0"/>
              </a:spcAft>
              <a:buClr>
                <a:schemeClr val="accent1"/>
              </a:buClr>
              <a:buFont typeface="Wingdings" pitchFamily="2" charset="2"/>
              <a:buChar char="§"/>
              <a:defRPr sz="2400">
                <a:solidFill>
                  <a:schemeClr val="tx1"/>
                </a:solidFill>
                <a:latin typeface="+mn-lt"/>
              </a:defRPr>
            </a:lvl5pPr>
            <a:lvl6pPr marL="1778000" indent="-228600" algn="l" rtl="0" fontAlgn="base">
              <a:lnSpc>
                <a:spcPct val="95000"/>
              </a:lnSpc>
              <a:spcBef>
                <a:spcPct val="20000"/>
              </a:spcBef>
              <a:spcAft>
                <a:spcPct val="0"/>
              </a:spcAft>
              <a:buClr>
                <a:schemeClr val="accent1"/>
              </a:buClr>
              <a:buFont typeface="Wingdings" pitchFamily="2" charset="2"/>
              <a:buChar char="§"/>
              <a:defRPr sz="2400">
                <a:solidFill>
                  <a:schemeClr val="tx1"/>
                </a:solidFill>
                <a:latin typeface="+mn-lt"/>
              </a:defRPr>
            </a:lvl6pPr>
            <a:lvl7pPr marL="2235200" indent="-228600" algn="l" rtl="0" fontAlgn="base">
              <a:lnSpc>
                <a:spcPct val="95000"/>
              </a:lnSpc>
              <a:spcBef>
                <a:spcPct val="20000"/>
              </a:spcBef>
              <a:spcAft>
                <a:spcPct val="0"/>
              </a:spcAft>
              <a:buClr>
                <a:schemeClr val="accent1"/>
              </a:buClr>
              <a:buFont typeface="Wingdings" pitchFamily="2" charset="2"/>
              <a:buChar char="§"/>
              <a:defRPr sz="2400">
                <a:solidFill>
                  <a:schemeClr val="tx1"/>
                </a:solidFill>
                <a:latin typeface="+mn-lt"/>
              </a:defRPr>
            </a:lvl7pPr>
            <a:lvl8pPr marL="2692400" indent="-228600" algn="l" rtl="0" fontAlgn="base">
              <a:lnSpc>
                <a:spcPct val="95000"/>
              </a:lnSpc>
              <a:spcBef>
                <a:spcPct val="20000"/>
              </a:spcBef>
              <a:spcAft>
                <a:spcPct val="0"/>
              </a:spcAft>
              <a:buClr>
                <a:schemeClr val="accent1"/>
              </a:buClr>
              <a:buFont typeface="Wingdings" pitchFamily="2" charset="2"/>
              <a:buChar char="§"/>
              <a:defRPr sz="2400">
                <a:solidFill>
                  <a:schemeClr val="tx1"/>
                </a:solidFill>
                <a:latin typeface="+mn-lt"/>
              </a:defRPr>
            </a:lvl8pPr>
            <a:lvl9pPr marL="3149600" indent="-228600" algn="l" rtl="0" fontAlgn="base">
              <a:lnSpc>
                <a:spcPct val="95000"/>
              </a:lnSpc>
              <a:spcBef>
                <a:spcPct val="20000"/>
              </a:spcBef>
              <a:spcAft>
                <a:spcPct val="0"/>
              </a:spcAft>
              <a:buClr>
                <a:schemeClr val="accent1"/>
              </a:buClr>
              <a:buFont typeface="Wingdings" pitchFamily="2" charset="2"/>
              <a:buChar char="§"/>
              <a:defRPr sz="2400">
                <a:solidFill>
                  <a:schemeClr val="tx1"/>
                </a:solidFill>
                <a:latin typeface="+mn-lt"/>
              </a:defRPr>
            </a:lvl9pPr>
          </a:lstStyle>
          <a:p>
            <a:pPr marL="213122" lvl="1" indent="-129779" algn="ctr" eaLnBrk="1" hangingPunct="1">
              <a:buNone/>
              <a:defRPr/>
            </a:pPr>
            <a:r>
              <a:rPr lang="en-US" sz="1400" kern="0" dirty="0"/>
              <a:t>See </a:t>
            </a:r>
            <a:r>
              <a:rPr lang="en-US" sz="1400" i="1" kern="0" dirty="0"/>
              <a:t>Instructor Guide</a:t>
            </a:r>
            <a:r>
              <a:rPr lang="en-US" sz="1400" kern="0" dirty="0"/>
              <a:t>, </a:t>
            </a:r>
            <a:r>
              <a:rPr lang="en-US" sz="1400" kern="0" dirty="0" smtClean="0"/>
              <a:t>page 21</a:t>
            </a:r>
            <a:endParaRPr lang="en-US" sz="1400" kern="0" dirty="0"/>
          </a:p>
          <a:p>
            <a:pPr lvl="1" algn="ctr" eaLnBrk="1" hangingPunct="1">
              <a:buFont typeface="Wingdings" pitchFamily="2" charset="2"/>
              <a:buNone/>
              <a:defRPr/>
            </a:pPr>
            <a:endParaRPr lang="en-US" sz="1400" kern="0" dirty="0"/>
          </a:p>
          <a:p>
            <a:pPr lvl="1" algn="ctr" eaLnBrk="1" hangingPunct="1">
              <a:defRPr/>
            </a:pPr>
            <a:endParaRPr lang="en-US" sz="1400" kern="0" dirty="0"/>
          </a:p>
        </p:txBody>
      </p:sp>
    </p:spTree>
    <p:custDataLst>
      <p:tags r:id="rId1"/>
    </p:custDataLst>
    <p:extLst>
      <p:ext uri="{BB962C8B-B14F-4D97-AF65-F5344CB8AC3E}">
        <p14:creationId xmlns:p14="http://schemas.microsoft.com/office/powerpoint/2010/main" val="12139205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005840" y="-2"/>
            <a:ext cx="8020074" cy="685800"/>
          </a:xfrm>
        </p:spPr>
        <p:txBody>
          <a:bodyPr/>
          <a:lstStyle/>
          <a:p>
            <a:r>
              <a:rPr lang="en-US" dirty="0"/>
              <a:t>The Materials You Will Use</a:t>
            </a:r>
          </a:p>
        </p:txBody>
      </p:sp>
      <p:sp>
        <p:nvSpPr>
          <p:cNvPr id="3" name="Text Placeholder 2"/>
          <p:cNvSpPr>
            <a:spLocks noGrp="1"/>
          </p:cNvSpPr>
          <p:nvPr>
            <p:ph type="body" sz="quarter" idx="10"/>
            <p:custDataLst>
              <p:tags r:id="rId3"/>
            </p:custDataLst>
          </p:nvPr>
        </p:nvSpPr>
        <p:spPr/>
        <p:txBody>
          <a:bodyPr>
            <a:normAutofit/>
          </a:bodyPr>
          <a:lstStyle/>
          <a:p>
            <a:pPr marL="0" indent="0">
              <a:spcAft>
                <a:spcPts val="1200"/>
              </a:spcAft>
              <a:buNone/>
            </a:pPr>
            <a:r>
              <a:rPr lang="en-US" dirty="0"/>
              <a:t>When you deliver your training you will use these </a:t>
            </a:r>
            <a:r>
              <a:rPr lang="en-US" dirty="0" smtClean="0"/>
              <a:t>materials:</a:t>
            </a:r>
          </a:p>
          <a:p>
            <a:pPr marL="694944" indent="-342900">
              <a:spcBef>
                <a:spcPts val="480"/>
              </a:spcBef>
              <a:spcAft>
                <a:spcPts val="0"/>
              </a:spcAft>
              <a:buFont typeface="Arial" panose="020B0604020202020204" pitchFamily="34" charset="0"/>
              <a:buChar char="•"/>
            </a:pPr>
            <a:r>
              <a:rPr lang="en-US" dirty="0" smtClean="0"/>
              <a:t>Instructor Manual</a:t>
            </a:r>
          </a:p>
          <a:p>
            <a:pPr marL="1152144" indent="-283464">
              <a:spcBef>
                <a:spcPts val="24"/>
              </a:spcBef>
              <a:spcAft>
                <a:spcPts val="0"/>
              </a:spcAft>
              <a:buFont typeface="Calibri" panose="020F0502020204030204" pitchFamily="34" charset="0"/>
              <a:buChar char="–"/>
            </a:pPr>
            <a:r>
              <a:rPr lang="en-US" dirty="0" smtClean="0"/>
              <a:t>Course </a:t>
            </a:r>
            <a:r>
              <a:rPr lang="en-US" dirty="0"/>
              <a:t>Management </a:t>
            </a:r>
            <a:r>
              <a:rPr lang="en-US" dirty="0" smtClean="0"/>
              <a:t>Guide</a:t>
            </a:r>
          </a:p>
          <a:p>
            <a:pPr marL="1152144" indent="-283464">
              <a:spcBef>
                <a:spcPts val="24"/>
              </a:spcBef>
              <a:spcAft>
                <a:spcPts val="0"/>
              </a:spcAft>
              <a:buFont typeface="Calibri" panose="020F0502020204030204" pitchFamily="34" charset="0"/>
              <a:buChar char="–"/>
            </a:pPr>
            <a:r>
              <a:rPr lang="en-US" dirty="0" smtClean="0"/>
              <a:t>Instructor guides</a:t>
            </a:r>
          </a:p>
          <a:p>
            <a:pPr marL="1152144" indent="-283464">
              <a:spcBef>
                <a:spcPts val="24"/>
              </a:spcBef>
              <a:spcAft>
                <a:spcPts val="0"/>
              </a:spcAft>
              <a:buFont typeface="Calibri" panose="020F0502020204030204" pitchFamily="34" charset="0"/>
              <a:buChar char="–"/>
            </a:pPr>
            <a:r>
              <a:rPr lang="en-US" dirty="0" smtClean="0"/>
              <a:t>Course slides</a:t>
            </a:r>
          </a:p>
          <a:p>
            <a:pPr marL="1152144" indent="-283464">
              <a:spcBef>
                <a:spcPts val="24"/>
              </a:spcBef>
              <a:spcAft>
                <a:spcPts val="0"/>
              </a:spcAft>
              <a:buFont typeface="Calibri" panose="020F0502020204030204" pitchFamily="34" charset="0"/>
              <a:buChar char="–"/>
            </a:pPr>
            <a:r>
              <a:rPr lang="en-US" dirty="0" smtClean="0"/>
              <a:t>Measurement tools</a:t>
            </a:r>
          </a:p>
          <a:p>
            <a:pPr marL="694944" indent="-342900">
              <a:spcBef>
                <a:spcPts val="480"/>
              </a:spcBef>
              <a:spcAft>
                <a:spcPts val="0"/>
              </a:spcAft>
              <a:buFont typeface="Arial" panose="020B0604020202020204" pitchFamily="34" charset="0"/>
              <a:buChar char="•"/>
            </a:pPr>
            <a:r>
              <a:rPr lang="en-US" dirty="0" smtClean="0"/>
              <a:t>Customizable materials</a:t>
            </a:r>
          </a:p>
          <a:p>
            <a:pPr marL="694944" indent="-342900">
              <a:spcBef>
                <a:spcPts val="480"/>
              </a:spcBef>
              <a:spcAft>
                <a:spcPts val="0"/>
              </a:spcAft>
              <a:buFont typeface="Arial" panose="020B0604020202020204" pitchFamily="34" charset="0"/>
              <a:buChar char="•"/>
            </a:pPr>
            <a:r>
              <a:rPr lang="en-US" dirty="0" smtClean="0"/>
              <a:t>Videos</a:t>
            </a:r>
            <a:endParaRPr lang="en-US" dirty="0"/>
          </a:p>
        </p:txBody>
      </p:sp>
      <p:sp>
        <p:nvSpPr>
          <p:cNvPr id="4" name="Rounded Rectangle 3">
            <a:hlinkClick r:id="rId7"/>
          </p:cNvPr>
          <p:cNvSpPr/>
          <p:nvPr>
            <p:custDataLst>
              <p:tags r:id="rId4"/>
            </p:custDataLst>
          </p:nvPr>
        </p:nvSpPr>
        <p:spPr>
          <a:xfrm>
            <a:off x="4620558" y="1444562"/>
            <a:ext cx="3822402" cy="2975038"/>
          </a:xfrm>
          <a:prstGeom prst="roundRect">
            <a:avLst>
              <a:gd name="adj" fmla="val 2101"/>
            </a:avLst>
          </a:prstGeom>
          <a:solidFill>
            <a:srgbClr val="31859C"/>
          </a:solidFill>
          <a:effectLst>
            <a:outerShdw blurRad="50800" dist="25400" dir="27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lIns="91440" rtlCol="0" anchor="t" anchorCtr="0"/>
          <a:lstStyle/>
          <a:p>
            <a:pPr algn="ctr"/>
            <a:r>
              <a:rPr lang="en-US" sz="1400" b="1" dirty="0"/>
              <a:t>Select here to </a:t>
            </a:r>
            <a:r>
              <a:rPr lang="en-US" sz="1400" b="1" dirty="0" smtClean="0"/>
              <a:t>review materials on</a:t>
            </a:r>
            <a:br>
              <a:rPr lang="en-US" sz="1400" b="1" dirty="0" smtClean="0"/>
            </a:br>
            <a:r>
              <a:rPr lang="en-US" sz="1400" b="1" dirty="0" smtClean="0"/>
              <a:t>the TeamSTEPPS website</a:t>
            </a:r>
            <a:endParaRPr lang="en-US" sz="1400" b="1" dirty="0"/>
          </a:p>
        </p:txBody>
      </p:sp>
      <p:pic>
        <p:nvPicPr>
          <p:cNvPr id="5" name="Picture 4" descr="screenshot of TeamSTEPPS 2.0 web page">
            <a:hlinkClick r:id="rId7"/>
          </p:cNvPr>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4779593" y="2055306"/>
            <a:ext cx="3541447" cy="2191136"/>
          </a:xfrm>
          <a:prstGeom prst="rect">
            <a:avLst/>
          </a:prstGeom>
        </p:spPr>
      </p:pic>
    </p:spTree>
    <p:custDataLst>
      <p:tags r:id="rId1"/>
    </p:custDataLst>
    <p:extLst>
      <p:ext uri="{BB962C8B-B14F-4D97-AF65-F5344CB8AC3E}">
        <p14:creationId xmlns:p14="http://schemas.microsoft.com/office/powerpoint/2010/main" val="255246173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descr="Image of penguin showing Stop--this is a safety issue"/>
          <p:cNvSpPr/>
          <p:nvPr>
            <p:custDataLst>
              <p:tags r:id="rId2"/>
            </p:custDataLst>
          </p:nvPr>
        </p:nvSpPr>
        <p:spPr>
          <a:xfrm>
            <a:off x="6027576" y="1413574"/>
            <a:ext cx="2481942" cy="313724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descr="Image of penguin showing U--I am uncomfortable"/>
          <p:cNvSpPr/>
          <p:nvPr>
            <p:custDataLst>
              <p:tags r:id="rId3"/>
            </p:custDataLst>
          </p:nvPr>
        </p:nvSpPr>
        <p:spPr>
          <a:xfrm>
            <a:off x="3974841" y="1453417"/>
            <a:ext cx="2052735" cy="313724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descr="Image of penguin showing C--I am concerned"/>
          <p:cNvSpPr/>
          <p:nvPr>
            <p:custDataLst>
              <p:tags r:id="rId4"/>
            </p:custDataLst>
          </p:nvPr>
        </p:nvSpPr>
        <p:spPr>
          <a:xfrm>
            <a:off x="1711495" y="1453418"/>
            <a:ext cx="2263346" cy="313724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custDataLst>
              <p:tags r:id="rId5"/>
            </p:custDataLst>
          </p:nvPr>
        </p:nvSpPr>
        <p:spPr>
          <a:xfrm>
            <a:off x="1005840" y="-2"/>
            <a:ext cx="8020074" cy="685800"/>
          </a:xfrm>
        </p:spPr>
        <p:txBody>
          <a:bodyPr/>
          <a:lstStyle/>
          <a:p>
            <a:r>
              <a:rPr lang="en-US" dirty="0" smtClean="0"/>
              <a:t>Please Use CUS Words (Slide 17)</a:t>
            </a:r>
            <a:endParaRPr lang="en-US" dirty="0"/>
          </a:p>
        </p:txBody>
      </p:sp>
      <p:sp>
        <p:nvSpPr>
          <p:cNvPr id="3" name="Text Placeholder 2"/>
          <p:cNvSpPr>
            <a:spLocks noGrp="1"/>
          </p:cNvSpPr>
          <p:nvPr>
            <p:ph type="body" sz="quarter" idx="10"/>
            <p:custDataLst>
              <p:tags r:id="rId6"/>
            </p:custDataLst>
          </p:nvPr>
        </p:nvSpPr>
        <p:spPr>
          <a:xfrm>
            <a:off x="182879" y="768095"/>
            <a:ext cx="7856221" cy="4023360"/>
          </a:xfrm>
        </p:spPr>
        <p:txBody>
          <a:bodyPr/>
          <a:lstStyle/>
          <a:p>
            <a:r>
              <a:rPr lang="en-US" dirty="0" smtClean="0"/>
              <a:t>“CUS” signal phrases catch the listener’s attention</a:t>
            </a:r>
          </a:p>
          <a:p>
            <a:r>
              <a:rPr lang="en-US" dirty="0" smtClean="0"/>
              <a:t>To use CUS:</a:t>
            </a:r>
            <a:endParaRPr lang="en-US" dirty="0"/>
          </a:p>
        </p:txBody>
      </p:sp>
      <p:pic>
        <p:nvPicPr>
          <p:cNvPr id="4" name="Picture 119" descr="Penguins illustration of the CUS steps"/>
          <p:cNvPicPr>
            <a:picLocks noChangeAspect="1" noChangeArrowheads="1"/>
          </p:cNvPicPr>
          <p:nvPr/>
        </p:nvPicPr>
        <p:blipFill>
          <a:blip r:embed="rId9" cstate="print"/>
          <a:srcRect/>
          <a:stretch>
            <a:fillRect/>
          </a:stretch>
        </p:blipFill>
        <p:spPr bwMode="auto">
          <a:xfrm>
            <a:off x="1711495" y="1453418"/>
            <a:ext cx="6608763" cy="2982913"/>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292814511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005840" y="-2"/>
            <a:ext cx="8020074" cy="685800"/>
          </a:xfrm>
        </p:spPr>
        <p:txBody>
          <a:bodyPr/>
          <a:lstStyle/>
          <a:p>
            <a:r>
              <a:rPr lang="en-US" dirty="0" smtClean="0"/>
              <a:t>CUS Example Video </a:t>
            </a:r>
            <a:endParaRPr lang="en-US" dirty="0"/>
          </a:p>
        </p:txBody>
      </p:sp>
      <p:sp>
        <p:nvSpPr>
          <p:cNvPr id="3" name="Text Placeholder 2"/>
          <p:cNvSpPr>
            <a:spLocks noGrp="1"/>
          </p:cNvSpPr>
          <p:nvPr>
            <p:ph type="body" sz="quarter" idx="10"/>
            <p:custDataLst>
              <p:tags r:id="rId3"/>
            </p:custDataLst>
          </p:nvPr>
        </p:nvSpPr>
        <p:spPr>
          <a:xfrm>
            <a:off x="182879" y="768095"/>
            <a:ext cx="4452621" cy="4023360"/>
          </a:xfrm>
        </p:spPr>
        <p:txBody>
          <a:bodyPr/>
          <a:lstStyle/>
          <a:p>
            <a:pPr>
              <a:spcAft>
                <a:spcPts val="1800"/>
              </a:spcAft>
            </a:pPr>
            <a:r>
              <a:rPr lang="en-US" dirty="0"/>
              <a:t>Let’s view a video example of </a:t>
            </a:r>
            <a:r>
              <a:rPr lang="en-US" dirty="0" smtClean="0"/>
              <a:t>using CUS words</a:t>
            </a:r>
            <a:endParaRPr lang="en-US" dirty="0"/>
          </a:p>
          <a:p>
            <a:pPr>
              <a:spcAft>
                <a:spcPts val="1800"/>
              </a:spcAft>
            </a:pPr>
            <a:r>
              <a:rPr lang="en-US" dirty="0"/>
              <a:t>After you view the video, please return to the this browser window to continue this </a:t>
            </a:r>
            <a:r>
              <a:rPr lang="en-US" dirty="0" smtClean="0"/>
              <a:t>module</a:t>
            </a:r>
            <a:endParaRPr lang="en-US" dirty="0"/>
          </a:p>
        </p:txBody>
      </p:sp>
      <p:pic>
        <p:nvPicPr>
          <p:cNvPr id="4" name="Picture 23" descr="Image from CUS example video clip">
            <a:hlinkClick r:id="rId9"/>
          </p:cNvPr>
          <p:cNvPicPr>
            <a:picLocks noChangeAspect="1" noChangeArrowheads="1"/>
          </p:cNvPicPr>
          <p:nvPr>
            <p:custDataLst>
              <p:tags r:id="rId4"/>
            </p:custDataLst>
          </p:nvPr>
        </p:nvPicPr>
        <p:blipFill rotWithShape="1">
          <a:blip r:embed="rId10" cstate="email">
            <a:extLst>
              <a:ext uri="{28A0092B-C50C-407E-A947-70E740481C1C}">
                <a14:useLocalDpi xmlns:a14="http://schemas.microsoft.com/office/drawing/2010/main" val="0"/>
              </a:ext>
            </a:extLst>
          </a:blip>
          <a:srcRect/>
          <a:stretch/>
        </p:blipFill>
        <p:spPr bwMode="auto">
          <a:xfrm>
            <a:off x="4927720" y="1282701"/>
            <a:ext cx="3510040" cy="2603499"/>
          </a:xfrm>
          <a:prstGeom prst="rect">
            <a:avLst/>
          </a:prstGeom>
          <a:noFill/>
          <a:ln w="9525">
            <a:noFill/>
            <a:miter lim="800000"/>
            <a:headEnd/>
            <a:tailEnd/>
          </a:ln>
          <a:effectLst>
            <a:outerShdw blurRad="50800" dist="38100" dir="2700000" algn="tl" rotWithShape="0">
              <a:prstClr val="black">
                <a:alpha val="40000"/>
              </a:prstClr>
            </a:outerShdw>
          </a:effectLst>
        </p:spPr>
      </p:pic>
      <p:cxnSp>
        <p:nvCxnSpPr>
          <p:cNvPr id="5" name="Straight Connector 4" descr="arrow pointing to image"/>
          <p:cNvCxnSpPr/>
          <p:nvPr>
            <p:custDataLst>
              <p:tags r:id="rId5"/>
            </p:custDataLst>
          </p:nvPr>
        </p:nvCxnSpPr>
        <p:spPr>
          <a:xfrm flipV="1">
            <a:off x="4128738" y="3136900"/>
            <a:ext cx="1294162" cy="480857"/>
          </a:xfrm>
          <a:prstGeom prst="line">
            <a:avLst/>
          </a:prstGeom>
          <a:ln w="50800" cap="rnd">
            <a:solidFill>
              <a:srgbClr val="31859C"/>
            </a:solidFill>
            <a:prstDash val="sysDot"/>
            <a:tailEnd type="triangle" w="med" len="med"/>
          </a:ln>
          <a:effectLst>
            <a:outerShdw blurRad="50800" dist="25400" dir="2700000" rotWithShape="0">
              <a:srgbClr val="000000">
                <a:alpha val="35000"/>
              </a:srgbClr>
            </a:outerShdw>
          </a:effectLst>
        </p:spPr>
        <p:style>
          <a:lnRef idx="2">
            <a:schemeClr val="accent1"/>
          </a:lnRef>
          <a:fillRef idx="0">
            <a:schemeClr val="accent1"/>
          </a:fillRef>
          <a:effectRef idx="1">
            <a:schemeClr val="accent1"/>
          </a:effectRef>
          <a:fontRef idx="minor">
            <a:schemeClr val="tx1"/>
          </a:fontRef>
        </p:style>
      </p:cxnSp>
      <p:sp>
        <p:nvSpPr>
          <p:cNvPr id="6" name="Rounded Rectangle 5">
            <a:hlinkClick r:id="rId9"/>
          </p:cNvPr>
          <p:cNvSpPr/>
          <p:nvPr>
            <p:custDataLst>
              <p:tags r:id="rId6"/>
            </p:custDataLst>
          </p:nvPr>
        </p:nvSpPr>
        <p:spPr>
          <a:xfrm>
            <a:off x="506870" y="3617757"/>
            <a:ext cx="3621868" cy="626251"/>
          </a:xfrm>
          <a:prstGeom prst="roundRect">
            <a:avLst>
              <a:gd name="adj" fmla="val 8931"/>
            </a:avLst>
          </a:prstGeom>
          <a:solidFill>
            <a:srgbClr val="31859C"/>
          </a:solidFill>
          <a:effectLst>
            <a:outerShdw blurRad="50800" dist="25400" dir="27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lIns="91440" rtlCol="0" anchor="t" anchorCtr="0"/>
          <a:lstStyle/>
          <a:p>
            <a:pPr algn="ctr"/>
            <a:r>
              <a:rPr lang="en-US" sz="1600" dirty="0"/>
              <a:t>Select the image to launch a web browser where you can watch the video</a:t>
            </a:r>
          </a:p>
        </p:txBody>
      </p:sp>
    </p:spTree>
    <p:custDataLst>
      <p:tags r:id="rId1"/>
    </p:custDataLst>
    <p:extLst>
      <p:ext uri="{BB962C8B-B14F-4D97-AF65-F5344CB8AC3E}">
        <p14:creationId xmlns:p14="http://schemas.microsoft.com/office/powerpoint/2010/main" val="395762450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005840" y="-2"/>
            <a:ext cx="8020074" cy="685800"/>
          </a:xfrm>
        </p:spPr>
        <p:txBody>
          <a:bodyPr/>
          <a:lstStyle/>
          <a:p>
            <a:r>
              <a:rPr lang="en-US" dirty="0" smtClean="0"/>
              <a:t>CUS Example: Video Discussion</a:t>
            </a:r>
            <a:endParaRPr lang="en-US" dirty="0"/>
          </a:p>
        </p:txBody>
      </p:sp>
      <p:sp>
        <p:nvSpPr>
          <p:cNvPr id="3" name="Text Placeholder 2"/>
          <p:cNvSpPr>
            <a:spLocks noGrp="1"/>
          </p:cNvSpPr>
          <p:nvPr>
            <p:ph type="body" sz="quarter" idx="10"/>
            <p:custDataLst>
              <p:tags r:id="rId3"/>
            </p:custDataLst>
          </p:nvPr>
        </p:nvSpPr>
        <p:spPr>
          <a:xfrm>
            <a:off x="182879" y="768095"/>
            <a:ext cx="4452621" cy="4023360"/>
          </a:xfrm>
        </p:spPr>
        <p:txBody>
          <a:bodyPr/>
          <a:lstStyle/>
          <a:p>
            <a:pPr>
              <a:spcAft>
                <a:spcPts val="1800"/>
              </a:spcAft>
            </a:pPr>
            <a:r>
              <a:rPr lang="en-US" dirty="0"/>
              <a:t>How was the “challenge” presented to the doctor</a:t>
            </a:r>
            <a:r>
              <a:rPr lang="en-US" dirty="0" smtClean="0"/>
              <a:t>?</a:t>
            </a:r>
          </a:p>
          <a:p>
            <a:pPr>
              <a:spcAft>
                <a:spcPts val="1800"/>
              </a:spcAft>
            </a:pPr>
            <a:r>
              <a:rPr lang="en-US" dirty="0" smtClean="0"/>
              <a:t>Did she state that she was:</a:t>
            </a:r>
          </a:p>
          <a:p>
            <a:pPr marL="1028700" lvl="1">
              <a:spcAft>
                <a:spcPts val="1800"/>
              </a:spcAft>
            </a:pPr>
            <a:r>
              <a:rPr lang="en-US" sz="2800" b="1" dirty="0" smtClean="0"/>
              <a:t>C</a:t>
            </a:r>
            <a:r>
              <a:rPr lang="en-US" sz="2400" dirty="0" smtClean="0"/>
              <a:t>oncerned</a:t>
            </a:r>
          </a:p>
          <a:p>
            <a:pPr marL="1028700" lvl="1">
              <a:spcAft>
                <a:spcPts val="1800"/>
              </a:spcAft>
            </a:pPr>
            <a:r>
              <a:rPr lang="en-US" sz="2800" b="1" dirty="0" smtClean="0"/>
              <a:t>U</a:t>
            </a:r>
            <a:r>
              <a:rPr lang="en-US" sz="2400" dirty="0" smtClean="0"/>
              <a:t>ncomfortable</a:t>
            </a:r>
          </a:p>
          <a:p>
            <a:pPr marL="1028700" lvl="1">
              <a:spcAft>
                <a:spcPts val="1800"/>
              </a:spcAft>
            </a:pPr>
            <a:r>
              <a:rPr lang="en-US" sz="2800" b="1" dirty="0" smtClean="0"/>
              <a:t>S</a:t>
            </a:r>
            <a:r>
              <a:rPr lang="en-US" sz="2400" dirty="0" smtClean="0"/>
              <a:t>afety Issue</a:t>
            </a:r>
          </a:p>
          <a:p>
            <a:pPr>
              <a:spcAft>
                <a:spcPts val="1800"/>
              </a:spcAft>
            </a:pPr>
            <a:endParaRPr lang="en-US" dirty="0"/>
          </a:p>
        </p:txBody>
      </p:sp>
      <p:pic>
        <p:nvPicPr>
          <p:cNvPr id="4" name="Picture 23" descr="Image from CUS example video clip"/>
          <p:cNvPicPr>
            <a:picLocks noChangeAspect="1" noChangeArrowheads="1"/>
          </p:cNvPicPr>
          <p:nvPr>
            <p:custDataLst>
              <p:tags r:id="rId4"/>
            </p:custDataLst>
          </p:nvPr>
        </p:nvPicPr>
        <p:blipFill rotWithShape="1">
          <a:blip r:embed="rId8" cstate="email">
            <a:extLst>
              <a:ext uri="{28A0092B-C50C-407E-A947-70E740481C1C}">
                <a14:useLocalDpi xmlns:a14="http://schemas.microsoft.com/office/drawing/2010/main" val="0"/>
              </a:ext>
            </a:extLst>
          </a:blip>
          <a:srcRect/>
          <a:stretch/>
        </p:blipFill>
        <p:spPr bwMode="auto">
          <a:xfrm>
            <a:off x="4927720" y="1282701"/>
            <a:ext cx="3510040" cy="2603499"/>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6" name="Rectangle 7"/>
          <p:cNvSpPr txBox="1">
            <a:spLocks noChangeArrowheads="1"/>
          </p:cNvSpPr>
          <p:nvPr>
            <p:custDataLst>
              <p:tags r:id="rId5"/>
            </p:custDataLst>
          </p:nvPr>
        </p:nvSpPr>
        <p:spPr bwMode="auto">
          <a:xfrm>
            <a:off x="5412904" y="4103204"/>
            <a:ext cx="2539671" cy="27993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marL="342900" indent="-342900" algn="l" rtl="0" eaLnBrk="0" fontAlgn="base" hangingPunct="0">
              <a:lnSpc>
                <a:spcPct val="95000"/>
              </a:lnSpc>
              <a:spcBef>
                <a:spcPct val="40000"/>
              </a:spcBef>
              <a:spcAft>
                <a:spcPct val="0"/>
              </a:spcAft>
              <a:buClr>
                <a:schemeClr val="folHlink"/>
              </a:buClr>
              <a:buSzPct val="90000"/>
              <a:buFont typeface="Wingdings" pitchFamily="2" charset="2"/>
              <a:buChar char="n"/>
              <a:defRPr sz="2400">
                <a:solidFill>
                  <a:schemeClr val="tx1"/>
                </a:solidFill>
                <a:latin typeface="+mn-lt"/>
                <a:ea typeface="+mn-ea"/>
                <a:cs typeface="+mn-cs"/>
              </a:defRPr>
            </a:lvl1pPr>
            <a:lvl2pPr marL="630238" indent="-285750" algn="l" rtl="0" eaLnBrk="0" fontAlgn="base" hangingPunct="0">
              <a:lnSpc>
                <a:spcPct val="95000"/>
              </a:lnSpc>
              <a:spcBef>
                <a:spcPct val="40000"/>
              </a:spcBef>
              <a:spcAft>
                <a:spcPct val="0"/>
              </a:spcAft>
              <a:buClr>
                <a:schemeClr val="accent1"/>
              </a:buClr>
              <a:buSzPct val="75000"/>
              <a:buFont typeface="Wingdings" pitchFamily="2" charset="2"/>
              <a:buChar char="n"/>
              <a:defRPr sz="2400">
                <a:solidFill>
                  <a:schemeClr val="tx1"/>
                </a:solidFill>
                <a:latin typeface="+mn-lt"/>
              </a:defRPr>
            </a:lvl2pPr>
            <a:lvl3pPr marL="860425" indent="-228600" algn="l" rtl="0" eaLnBrk="0" fontAlgn="base" hangingPunct="0">
              <a:lnSpc>
                <a:spcPct val="95000"/>
              </a:lnSpc>
              <a:spcBef>
                <a:spcPct val="20000"/>
              </a:spcBef>
              <a:spcAft>
                <a:spcPct val="0"/>
              </a:spcAft>
              <a:buClr>
                <a:schemeClr val="folHlink"/>
              </a:buClr>
              <a:buSzPct val="55000"/>
              <a:buFont typeface="Wingdings" pitchFamily="2" charset="2"/>
              <a:buChar char="n"/>
              <a:defRPr sz="2400">
                <a:solidFill>
                  <a:schemeClr val="tx1"/>
                </a:solidFill>
                <a:latin typeface="+mn-lt"/>
              </a:defRPr>
            </a:lvl3pPr>
            <a:lvl4pPr marL="1090613" indent="-228600" algn="l" rtl="0" eaLnBrk="0" fontAlgn="base" hangingPunct="0">
              <a:lnSpc>
                <a:spcPct val="95000"/>
              </a:lnSpc>
              <a:spcBef>
                <a:spcPct val="20000"/>
              </a:spcBef>
              <a:spcAft>
                <a:spcPct val="0"/>
              </a:spcAft>
              <a:buClr>
                <a:schemeClr val="accent1"/>
              </a:buClr>
              <a:buFont typeface="Wingdings" pitchFamily="2" charset="2"/>
              <a:buChar char="§"/>
              <a:defRPr sz="2400">
                <a:solidFill>
                  <a:schemeClr val="tx1"/>
                </a:solidFill>
                <a:latin typeface="+mn-lt"/>
              </a:defRPr>
            </a:lvl4pPr>
            <a:lvl5pPr marL="1320800" indent="-228600" algn="l" rtl="0" eaLnBrk="0" fontAlgn="base" hangingPunct="0">
              <a:lnSpc>
                <a:spcPct val="95000"/>
              </a:lnSpc>
              <a:spcBef>
                <a:spcPct val="20000"/>
              </a:spcBef>
              <a:spcAft>
                <a:spcPct val="0"/>
              </a:spcAft>
              <a:buClr>
                <a:schemeClr val="accent1"/>
              </a:buClr>
              <a:buFont typeface="Wingdings" pitchFamily="2" charset="2"/>
              <a:buChar char="§"/>
              <a:defRPr sz="2400">
                <a:solidFill>
                  <a:schemeClr val="tx1"/>
                </a:solidFill>
                <a:latin typeface="+mn-lt"/>
              </a:defRPr>
            </a:lvl5pPr>
            <a:lvl6pPr marL="1778000" indent="-228600" algn="l" rtl="0" fontAlgn="base">
              <a:lnSpc>
                <a:spcPct val="95000"/>
              </a:lnSpc>
              <a:spcBef>
                <a:spcPct val="20000"/>
              </a:spcBef>
              <a:spcAft>
                <a:spcPct val="0"/>
              </a:spcAft>
              <a:buClr>
                <a:schemeClr val="accent1"/>
              </a:buClr>
              <a:buFont typeface="Wingdings" pitchFamily="2" charset="2"/>
              <a:buChar char="§"/>
              <a:defRPr sz="2400">
                <a:solidFill>
                  <a:schemeClr val="tx1"/>
                </a:solidFill>
                <a:latin typeface="+mn-lt"/>
              </a:defRPr>
            </a:lvl6pPr>
            <a:lvl7pPr marL="2235200" indent="-228600" algn="l" rtl="0" fontAlgn="base">
              <a:lnSpc>
                <a:spcPct val="95000"/>
              </a:lnSpc>
              <a:spcBef>
                <a:spcPct val="20000"/>
              </a:spcBef>
              <a:spcAft>
                <a:spcPct val="0"/>
              </a:spcAft>
              <a:buClr>
                <a:schemeClr val="accent1"/>
              </a:buClr>
              <a:buFont typeface="Wingdings" pitchFamily="2" charset="2"/>
              <a:buChar char="§"/>
              <a:defRPr sz="2400">
                <a:solidFill>
                  <a:schemeClr val="tx1"/>
                </a:solidFill>
                <a:latin typeface="+mn-lt"/>
              </a:defRPr>
            </a:lvl7pPr>
            <a:lvl8pPr marL="2692400" indent="-228600" algn="l" rtl="0" fontAlgn="base">
              <a:lnSpc>
                <a:spcPct val="95000"/>
              </a:lnSpc>
              <a:spcBef>
                <a:spcPct val="20000"/>
              </a:spcBef>
              <a:spcAft>
                <a:spcPct val="0"/>
              </a:spcAft>
              <a:buClr>
                <a:schemeClr val="accent1"/>
              </a:buClr>
              <a:buFont typeface="Wingdings" pitchFamily="2" charset="2"/>
              <a:buChar char="§"/>
              <a:defRPr sz="2400">
                <a:solidFill>
                  <a:schemeClr val="tx1"/>
                </a:solidFill>
                <a:latin typeface="+mn-lt"/>
              </a:defRPr>
            </a:lvl8pPr>
            <a:lvl9pPr marL="3149600" indent="-228600" algn="l" rtl="0" fontAlgn="base">
              <a:lnSpc>
                <a:spcPct val="95000"/>
              </a:lnSpc>
              <a:spcBef>
                <a:spcPct val="20000"/>
              </a:spcBef>
              <a:spcAft>
                <a:spcPct val="0"/>
              </a:spcAft>
              <a:buClr>
                <a:schemeClr val="accent1"/>
              </a:buClr>
              <a:buFont typeface="Wingdings" pitchFamily="2" charset="2"/>
              <a:buChar char="§"/>
              <a:defRPr sz="2400">
                <a:solidFill>
                  <a:schemeClr val="tx1"/>
                </a:solidFill>
                <a:latin typeface="+mn-lt"/>
              </a:defRPr>
            </a:lvl9pPr>
          </a:lstStyle>
          <a:p>
            <a:pPr marL="213122" lvl="1" indent="-129779" algn="ctr" eaLnBrk="1" hangingPunct="1">
              <a:buNone/>
              <a:defRPr/>
            </a:pPr>
            <a:r>
              <a:rPr lang="en-US" sz="1400" kern="0" dirty="0"/>
              <a:t>See </a:t>
            </a:r>
            <a:r>
              <a:rPr lang="en-US" sz="1400" i="1" kern="0" dirty="0"/>
              <a:t>Instructor Guide</a:t>
            </a:r>
            <a:r>
              <a:rPr lang="en-US" sz="1400" kern="0" dirty="0"/>
              <a:t>, </a:t>
            </a:r>
            <a:r>
              <a:rPr lang="en-US" sz="1400" kern="0" dirty="0" smtClean="0"/>
              <a:t>page 22</a:t>
            </a:r>
            <a:endParaRPr lang="en-US" sz="1400" kern="0" dirty="0"/>
          </a:p>
          <a:p>
            <a:pPr lvl="1" algn="ctr" eaLnBrk="1" hangingPunct="1">
              <a:buFont typeface="Wingdings" pitchFamily="2" charset="2"/>
              <a:buNone/>
              <a:defRPr/>
            </a:pPr>
            <a:endParaRPr lang="en-US" sz="1400" kern="0" dirty="0"/>
          </a:p>
          <a:p>
            <a:pPr lvl="1" algn="ctr" eaLnBrk="1" hangingPunct="1">
              <a:defRPr/>
            </a:pPr>
            <a:endParaRPr lang="en-US" sz="1400" kern="0" dirty="0"/>
          </a:p>
        </p:txBody>
      </p:sp>
    </p:spTree>
    <p:custDataLst>
      <p:tags r:id="rId1"/>
    </p:custDataLst>
    <p:extLst>
      <p:ext uri="{BB962C8B-B14F-4D97-AF65-F5344CB8AC3E}">
        <p14:creationId xmlns:p14="http://schemas.microsoft.com/office/powerpoint/2010/main" val="322948005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005840" y="-2"/>
            <a:ext cx="8020074" cy="685800"/>
          </a:xfrm>
        </p:spPr>
        <p:txBody>
          <a:bodyPr/>
          <a:lstStyle/>
          <a:p>
            <a:r>
              <a:rPr lang="en-US" dirty="0"/>
              <a:t>Advocacy and Assertion </a:t>
            </a:r>
            <a:r>
              <a:rPr lang="en-US" dirty="0" smtClean="0"/>
              <a:t>Scenario (Slide 18)</a:t>
            </a:r>
            <a:endParaRPr lang="en-US" dirty="0"/>
          </a:p>
        </p:txBody>
      </p:sp>
      <p:sp>
        <p:nvSpPr>
          <p:cNvPr id="3" name="Text Placeholder 2"/>
          <p:cNvSpPr>
            <a:spLocks noGrp="1"/>
          </p:cNvSpPr>
          <p:nvPr>
            <p:ph type="body" sz="quarter" idx="10"/>
            <p:custDataLst>
              <p:tags r:id="rId3"/>
            </p:custDataLst>
          </p:nvPr>
        </p:nvSpPr>
        <p:spPr>
          <a:xfrm>
            <a:off x="182879" y="768095"/>
            <a:ext cx="8529321" cy="4023360"/>
          </a:xfrm>
        </p:spPr>
        <p:txBody>
          <a:bodyPr>
            <a:normAutofit/>
          </a:bodyPr>
          <a:lstStyle/>
          <a:p>
            <a:pPr>
              <a:spcAft>
                <a:spcPts val="2400"/>
              </a:spcAft>
            </a:pPr>
            <a:r>
              <a:rPr lang="en-US" dirty="0"/>
              <a:t>A medical floor nurse is assigned to a patient following a myocardial infarction. The attending physician provides the final treatment, reviews the clinical situation, and determines that the patient is well enough to be discharged</a:t>
            </a:r>
            <a:r>
              <a:rPr lang="en-US" dirty="0" smtClean="0"/>
              <a:t>.</a:t>
            </a:r>
            <a:endParaRPr lang="en-US" dirty="0"/>
          </a:p>
          <a:p>
            <a:pPr>
              <a:spcAft>
                <a:spcPts val="2400"/>
              </a:spcAft>
            </a:pPr>
            <a:r>
              <a:rPr lang="en-US" dirty="0"/>
              <a:t>Before the patient is discharged, the </a:t>
            </a:r>
            <a:r>
              <a:rPr lang="en-US" dirty="0" smtClean="0"/>
              <a:t>nurse</a:t>
            </a:r>
            <a:br>
              <a:rPr lang="en-US" dirty="0" smtClean="0"/>
            </a:br>
            <a:r>
              <a:rPr lang="en-US" dirty="0" smtClean="0"/>
              <a:t>checks </a:t>
            </a:r>
            <a:r>
              <a:rPr lang="en-US" dirty="0"/>
              <a:t>the patient’s vitals one last time. </a:t>
            </a:r>
            <a:r>
              <a:rPr lang="en-US" dirty="0" smtClean="0"/>
              <a:t/>
            </a:r>
            <a:br>
              <a:rPr lang="en-US" dirty="0" smtClean="0"/>
            </a:br>
            <a:r>
              <a:rPr lang="en-US" dirty="0" smtClean="0"/>
              <a:t>The </a:t>
            </a:r>
            <a:r>
              <a:rPr lang="en-US" dirty="0"/>
              <a:t>nurse finds it unusual that the blood </a:t>
            </a:r>
            <a:r>
              <a:rPr lang="en-US" dirty="0" smtClean="0"/>
              <a:t/>
            </a:r>
            <a:br>
              <a:rPr lang="en-US" dirty="0" smtClean="0"/>
            </a:br>
            <a:r>
              <a:rPr lang="en-US" dirty="0" smtClean="0"/>
              <a:t>pressure </a:t>
            </a:r>
            <a:r>
              <a:rPr lang="en-US" dirty="0"/>
              <a:t>and heart rate are substantially </a:t>
            </a:r>
            <a:r>
              <a:rPr lang="en-US" dirty="0" smtClean="0"/>
              <a:t/>
            </a:r>
            <a:br>
              <a:rPr lang="en-US" dirty="0" smtClean="0"/>
            </a:br>
            <a:r>
              <a:rPr lang="en-US" dirty="0" smtClean="0"/>
              <a:t>elevated.</a:t>
            </a:r>
          </a:p>
          <a:p>
            <a:pPr>
              <a:spcAft>
                <a:spcPts val="2400"/>
              </a:spcAft>
            </a:pPr>
            <a:r>
              <a:rPr lang="en-US" i="1" dirty="0"/>
              <a:t>Please take 10 minutes to write out </a:t>
            </a:r>
            <a:r>
              <a:rPr lang="en-US" i="1" dirty="0" smtClean="0"/>
              <a:t>what</a:t>
            </a:r>
            <a:br>
              <a:rPr lang="en-US" i="1" dirty="0" smtClean="0"/>
            </a:br>
            <a:r>
              <a:rPr lang="en-US" i="1" dirty="0" smtClean="0"/>
              <a:t>you </a:t>
            </a:r>
            <a:r>
              <a:rPr lang="en-US" i="1" dirty="0"/>
              <a:t>would do </a:t>
            </a:r>
            <a:r>
              <a:rPr lang="en-US" i="1" dirty="0" smtClean="0"/>
              <a:t>to </a:t>
            </a:r>
            <a:r>
              <a:rPr lang="en-US" i="1" dirty="0"/>
              <a:t>address the problem</a:t>
            </a:r>
          </a:p>
        </p:txBody>
      </p:sp>
      <p:pic>
        <p:nvPicPr>
          <p:cNvPr id="4" name="Picture 3" descr="Nurse taking patient blood pressure"/>
          <p:cNvPicPr>
            <a:picLocks noChangeAspect="1"/>
          </p:cNvPicPr>
          <p:nvPr>
            <p:custDataLst>
              <p:tags r:id="rId4"/>
            </p:custDataLst>
          </p:nvPr>
        </p:nvPicPr>
        <p:blipFill>
          <a:blip r:embed="rId7" cstate="email">
            <a:extLst>
              <a:ext uri="{28A0092B-C50C-407E-A947-70E740481C1C}">
                <a14:useLocalDpi xmlns:a14="http://schemas.microsoft.com/office/drawing/2010/main" val="0"/>
              </a:ext>
            </a:extLst>
          </a:blip>
          <a:stretch>
            <a:fillRect/>
          </a:stretch>
        </p:blipFill>
        <p:spPr>
          <a:xfrm>
            <a:off x="4978400" y="2105764"/>
            <a:ext cx="3409950" cy="2307485"/>
          </a:xfrm>
          <a:prstGeom prst="rect">
            <a:avLst/>
          </a:prstGeom>
          <a:effectLst>
            <a:outerShdw blurRad="342900" dist="127000" dir="2700000" algn="tl" rotWithShape="0">
              <a:prstClr val="black">
                <a:alpha val="65000"/>
              </a:prstClr>
            </a:outerShdw>
          </a:effectLst>
        </p:spPr>
      </p:pic>
    </p:spTree>
    <p:custDataLst>
      <p:tags r:id="rId1"/>
    </p:custDataLst>
    <p:extLst>
      <p:ext uri="{BB962C8B-B14F-4D97-AF65-F5344CB8AC3E}">
        <p14:creationId xmlns:p14="http://schemas.microsoft.com/office/powerpoint/2010/main" val="99105248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005840" y="-2"/>
            <a:ext cx="8020074" cy="685800"/>
          </a:xfrm>
        </p:spPr>
        <p:txBody>
          <a:bodyPr/>
          <a:lstStyle/>
          <a:p>
            <a:r>
              <a:rPr lang="en-US" dirty="0"/>
              <a:t>Advocacy and Assertion </a:t>
            </a:r>
            <a:r>
              <a:rPr lang="en-US" dirty="0" smtClean="0"/>
              <a:t>Scenario Discussion</a:t>
            </a:r>
            <a:endParaRPr lang="en-US" dirty="0"/>
          </a:p>
        </p:txBody>
      </p:sp>
      <p:sp>
        <p:nvSpPr>
          <p:cNvPr id="3" name="Text Placeholder 2"/>
          <p:cNvSpPr>
            <a:spLocks noGrp="1"/>
          </p:cNvSpPr>
          <p:nvPr>
            <p:ph type="body" sz="quarter" idx="10"/>
            <p:custDataLst>
              <p:tags r:id="rId3"/>
            </p:custDataLst>
          </p:nvPr>
        </p:nvSpPr>
        <p:spPr>
          <a:xfrm>
            <a:off x="182879" y="768095"/>
            <a:ext cx="4818329" cy="4023360"/>
          </a:xfrm>
        </p:spPr>
        <p:txBody>
          <a:bodyPr/>
          <a:lstStyle/>
          <a:p>
            <a:pPr>
              <a:spcAft>
                <a:spcPts val="1800"/>
              </a:spcAft>
            </a:pPr>
            <a:r>
              <a:rPr lang="en-US" dirty="0" smtClean="0"/>
              <a:t>What </a:t>
            </a:r>
            <a:r>
              <a:rPr lang="en-US" dirty="0"/>
              <a:t>would you do to address the problem</a:t>
            </a:r>
            <a:r>
              <a:rPr lang="en-US" dirty="0" smtClean="0"/>
              <a:t>?</a:t>
            </a:r>
          </a:p>
          <a:p>
            <a:pPr>
              <a:spcAft>
                <a:spcPts val="1800"/>
              </a:spcAft>
            </a:pPr>
            <a:r>
              <a:rPr lang="en-US" dirty="0" smtClean="0"/>
              <a:t>Would you use:</a:t>
            </a:r>
          </a:p>
          <a:p>
            <a:pPr marL="342900" indent="-228600">
              <a:spcAft>
                <a:spcPts val="1800"/>
              </a:spcAft>
              <a:buFont typeface="Arial" panose="020B0604020202020204" pitchFamily="34" charset="0"/>
              <a:buChar char="•"/>
            </a:pPr>
            <a:r>
              <a:rPr lang="en-US" dirty="0" smtClean="0"/>
              <a:t>The </a:t>
            </a:r>
            <a:r>
              <a:rPr lang="en-US" dirty="0"/>
              <a:t>Assertive </a:t>
            </a:r>
            <a:r>
              <a:rPr lang="en-US" dirty="0" smtClean="0"/>
              <a:t>Statement</a:t>
            </a:r>
          </a:p>
          <a:p>
            <a:pPr marL="342900" indent="-228600">
              <a:spcAft>
                <a:spcPts val="1800"/>
              </a:spcAft>
              <a:buFont typeface="Arial" panose="020B0604020202020204" pitchFamily="34" charset="0"/>
              <a:buChar char="•"/>
            </a:pPr>
            <a:r>
              <a:rPr lang="en-US" dirty="0"/>
              <a:t>T</a:t>
            </a:r>
            <a:r>
              <a:rPr lang="en-US" dirty="0" smtClean="0"/>
              <a:t>he </a:t>
            </a:r>
            <a:r>
              <a:rPr lang="en-US" dirty="0"/>
              <a:t>Two-Challenge </a:t>
            </a:r>
            <a:r>
              <a:rPr lang="en-US" dirty="0" smtClean="0"/>
              <a:t>Rule</a:t>
            </a:r>
          </a:p>
          <a:p>
            <a:pPr marL="342900" indent="-228600">
              <a:spcAft>
                <a:spcPts val="1800"/>
              </a:spcAft>
              <a:buFont typeface="Arial" panose="020B0604020202020204" pitchFamily="34" charset="0"/>
              <a:buChar char="•"/>
            </a:pPr>
            <a:r>
              <a:rPr lang="en-US" dirty="0" smtClean="0"/>
              <a:t>CUS </a:t>
            </a:r>
            <a:r>
              <a:rPr lang="en-US" dirty="0"/>
              <a:t>words</a:t>
            </a:r>
          </a:p>
          <a:p>
            <a:pPr>
              <a:spcAft>
                <a:spcPts val="1800"/>
              </a:spcAft>
            </a:pPr>
            <a:endParaRPr lang="en-US" dirty="0"/>
          </a:p>
        </p:txBody>
      </p:sp>
      <p:pic>
        <p:nvPicPr>
          <p:cNvPr id="4" name="Picture 3" descr="Classroon slide number 18"/>
          <p:cNvPicPr>
            <a:picLocks noChangeAspect="1"/>
          </p:cNvPicPr>
          <p:nvPr>
            <p:custDataLst>
              <p:tags r:id="rId4"/>
            </p:custDataLst>
          </p:nvPr>
        </p:nvPicPr>
        <p:blipFill>
          <a:blip r:embed="rId8" cstate="email">
            <a:extLst>
              <a:ext uri="{28A0092B-C50C-407E-A947-70E740481C1C}">
                <a14:useLocalDpi xmlns:a14="http://schemas.microsoft.com/office/drawing/2010/main" val="0"/>
              </a:ext>
            </a:extLst>
          </a:blip>
          <a:stretch>
            <a:fillRect/>
          </a:stretch>
        </p:blipFill>
        <p:spPr>
          <a:xfrm>
            <a:off x="4714241" y="977339"/>
            <a:ext cx="3927376" cy="2945532"/>
          </a:xfrm>
          <a:prstGeom prst="rect">
            <a:avLst/>
          </a:prstGeom>
          <a:ln w="38100" cap="sq" cmpd="sng">
            <a:solidFill>
              <a:schemeClr val="bg1">
                <a:lumMod val="65000"/>
              </a:schemeClr>
            </a:solidFill>
            <a:miter lim="800000"/>
          </a:ln>
          <a:effectLst>
            <a:outerShdw blurRad="50800" dist="38100" dir="2700000" algn="tl" rotWithShape="0">
              <a:srgbClr val="000000">
                <a:alpha val="43000"/>
              </a:srgbClr>
            </a:outerShdw>
            <a:reflection stA="60000" endPos="20000" dist="38100" dir="5400000" sy="-100000" algn="bl" rotWithShape="0"/>
          </a:effectLst>
          <a:scene3d>
            <a:camera prst="perspectiveFront" fov="3300000">
              <a:rot lat="0" lon="1500000" rev="0"/>
            </a:camera>
            <a:lightRig rig="threePt" dir="t"/>
          </a:scene3d>
        </p:spPr>
      </p:pic>
      <p:sp>
        <p:nvSpPr>
          <p:cNvPr id="5" name="Rectangle 7"/>
          <p:cNvSpPr txBox="1">
            <a:spLocks noChangeArrowheads="1"/>
          </p:cNvSpPr>
          <p:nvPr>
            <p:custDataLst>
              <p:tags r:id="rId5"/>
            </p:custDataLst>
          </p:nvPr>
        </p:nvSpPr>
        <p:spPr bwMode="auto">
          <a:xfrm>
            <a:off x="5258171" y="4243171"/>
            <a:ext cx="2996829" cy="27993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marL="342900" indent="-342900" algn="l" rtl="0" eaLnBrk="0" fontAlgn="base" hangingPunct="0">
              <a:lnSpc>
                <a:spcPct val="95000"/>
              </a:lnSpc>
              <a:spcBef>
                <a:spcPct val="40000"/>
              </a:spcBef>
              <a:spcAft>
                <a:spcPct val="0"/>
              </a:spcAft>
              <a:buClr>
                <a:schemeClr val="folHlink"/>
              </a:buClr>
              <a:buSzPct val="90000"/>
              <a:buFont typeface="Wingdings" pitchFamily="2" charset="2"/>
              <a:buChar char="n"/>
              <a:defRPr sz="2400">
                <a:solidFill>
                  <a:schemeClr val="tx1"/>
                </a:solidFill>
                <a:latin typeface="+mn-lt"/>
                <a:ea typeface="+mn-ea"/>
                <a:cs typeface="+mn-cs"/>
              </a:defRPr>
            </a:lvl1pPr>
            <a:lvl2pPr marL="630238" indent="-285750" algn="l" rtl="0" eaLnBrk="0" fontAlgn="base" hangingPunct="0">
              <a:lnSpc>
                <a:spcPct val="95000"/>
              </a:lnSpc>
              <a:spcBef>
                <a:spcPct val="40000"/>
              </a:spcBef>
              <a:spcAft>
                <a:spcPct val="0"/>
              </a:spcAft>
              <a:buClr>
                <a:schemeClr val="accent1"/>
              </a:buClr>
              <a:buSzPct val="75000"/>
              <a:buFont typeface="Wingdings" pitchFamily="2" charset="2"/>
              <a:buChar char="n"/>
              <a:defRPr sz="2400">
                <a:solidFill>
                  <a:schemeClr val="tx1"/>
                </a:solidFill>
                <a:latin typeface="+mn-lt"/>
              </a:defRPr>
            </a:lvl2pPr>
            <a:lvl3pPr marL="860425" indent="-228600" algn="l" rtl="0" eaLnBrk="0" fontAlgn="base" hangingPunct="0">
              <a:lnSpc>
                <a:spcPct val="95000"/>
              </a:lnSpc>
              <a:spcBef>
                <a:spcPct val="20000"/>
              </a:spcBef>
              <a:spcAft>
                <a:spcPct val="0"/>
              </a:spcAft>
              <a:buClr>
                <a:schemeClr val="folHlink"/>
              </a:buClr>
              <a:buSzPct val="55000"/>
              <a:buFont typeface="Wingdings" pitchFamily="2" charset="2"/>
              <a:buChar char="n"/>
              <a:defRPr sz="2400">
                <a:solidFill>
                  <a:schemeClr val="tx1"/>
                </a:solidFill>
                <a:latin typeface="+mn-lt"/>
              </a:defRPr>
            </a:lvl3pPr>
            <a:lvl4pPr marL="1090613" indent="-228600" algn="l" rtl="0" eaLnBrk="0" fontAlgn="base" hangingPunct="0">
              <a:lnSpc>
                <a:spcPct val="95000"/>
              </a:lnSpc>
              <a:spcBef>
                <a:spcPct val="20000"/>
              </a:spcBef>
              <a:spcAft>
                <a:spcPct val="0"/>
              </a:spcAft>
              <a:buClr>
                <a:schemeClr val="accent1"/>
              </a:buClr>
              <a:buFont typeface="Wingdings" pitchFamily="2" charset="2"/>
              <a:buChar char="§"/>
              <a:defRPr sz="2400">
                <a:solidFill>
                  <a:schemeClr val="tx1"/>
                </a:solidFill>
                <a:latin typeface="+mn-lt"/>
              </a:defRPr>
            </a:lvl4pPr>
            <a:lvl5pPr marL="1320800" indent="-228600" algn="l" rtl="0" eaLnBrk="0" fontAlgn="base" hangingPunct="0">
              <a:lnSpc>
                <a:spcPct val="95000"/>
              </a:lnSpc>
              <a:spcBef>
                <a:spcPct val="20000"/>
              </a:spcBef>
              <a:spcAft>
                <a:spcPct val="0"/>
              </a:spcAft>
              <a:buClr>
                <a:schemeClr val="accent1"/>
              </a:buClr>
              <a:buFont typeface="Wingdings" pitchFamily="2" charset="2"/>
              <a:buChar char="§"/>
              <a:defRPr sz="2400">
                <a:solidFill>
                  <a:schemeClr val="tx1"/>
                </a:solidFill>
                <a:latin typeface="+mn-lt"/>
              </a:defRPr>
            </a:lvl5pPr>
            <a:lvl6pPr marL="1778000" indent="-228600" algn="l" rtl="0" fontAlgn="base">
              <a:lnSpc>
                <a:spcPct val="95000"/>
              </a:lnSpc>
              <a:spcBef>
                <a:spcPct val="20000"/>
              </a:spcBef>
              <a:spcAft>
                <a:spcPct val="0"/>
              </a:spcAft>
              <a:buClr>
                <a:schemeClr val="accent1"/>
              </a:buClr>
              <a:buFont typeface="Wingdings" pitchFamily="2" charset="2"/>
              <a:buChar char="§"/>
              <a:defRPr sz="2400">
                <a:solidFill>
                  <a:schemeClr val="tx1"/>
                </a:solidFill>
                <a:latin typeface="+mn-lt"/>
              </a:defRPr>
            </a:lvl6pPr>
            <a:lvl7pPr marL="2235200" indent="-228600" algn="l" rtl="0" fontAlgn="base">
              <a:lnSpc>
                <a:spcPct val="95000"/>
              </a:lnSpc>
              <a:spcBef>
                <a:spcPct val="20000"/>
              </a:spcBef>
              <a:spcAft>
                <a:spcPct val="0"/>
              </a:spcAft>
              <a:buClr>
                <a:schemeClr val="accent1"/>
              </a:buClr>
              <a:buFont typeface="Wingdings" pitchFamily="2" charset="2"/>
              <a:buChar char="§"/>
              <a:defRPr sz="2400">
                <a:solidFill>
                  <a:schemeClr val="tx1"/>
                </a:solidFill>
                <a:latin typeface="+mn-lt"/>
              </a:defRPr>
            </a:lvl7pPr>
            <a:lvl8pPr marL="2692400" indent="-228600" algn="l" rtl="0" fontAlgn="base">
              <a:lnSpc>
                <a:spcPct val="95000"/>
              </a:lnSpc>
              <a:spcBef>
                <a:spcPct val="20000"/>
              </a:spcBef>
              <a:spcAft>
                <a:spcPct val="0"/>
              </a:spcAft>
              <a:buClr>
                <a:schemeClr val="accent1"/>
              </a:buClr>
              <a:buFont typeface="Wingdings" pitchFamily="2" charset="2"/>
              <a:buChar char="§"/>
              <a:defRPr sz="2400">
                <a:solidFill>
                  <a:schemeClr val="tx1"/>
                </a:solidFill>
                <a:latin typeface="+mn-lt"/>
              </a:defRPr>
            </a:lvl8pPr>
            <a:lvl9pPr marL="3149600" indent="-228600" algn="l" rtl="0" fontAlgn="base">
              <a:lnSpc>
                <a:spcPct val="95000"/>
              </a:lnSpc>
              <a:spcBef>
                <a:spcPct val="20000"/>
              </a:spcBef>
              <a:spcAft>
                <a:spcPct val="0"/>
              </a:spcAft>
              <a:buClr>
                <a:schemeClr val="accent1"/>
              </a:buClr>
              <a:buFont typeface="Wingdings" pitchFamily="2" charset="2"/>
              <a:buChar char="§"/>
              <a:defRPr sz="2400">
                <a:solidFill>
                  <a:schemeClr val="tx1"/>
                </a:solidFill>
                <a:latin typeface="+mn-lt"/>
              </a:defRPr>
            </a:lvl9pPr>
          </a:lstStyle>
          <a:p>
            <a:pPr marL="213122" lvl="1" indent="-129779" algn="ctr" eaLnBrk="1" hangingPunct="1">
              <a:buNone/>
              <a:defRPr/>
            </a:pPr>
            <a:r>
              <a:rPr lang="en-US" sz="1400" kern="0" dirty="0"/>
              <a:t>See </a:t>
            </a:r>
            <a:r>
              <a:rPr lang="en-US" sz="1400" i="1" kern="0" dirty="0"/>
              <a:t>Instructor Guide</a:t>
            </a:r>
            <a:r>
              <a:rPr lang="en-US" sz="1400" kern="0" dirty="0"/>
              <a:t>, </a:t>
            </a:r>
            <a:r>
              <a:rPr lang="en-US" sz="1400" kern="0" dirty="0" smtClean="0"/>
              <a:t>page 23</a:t>
            </a:r>
            <a:endParaRPr lang="en-US" sz="1400" kern="0" dirty="0"/>
          </a:p>
          <a:p>
            <a:pPr lvl="1" algn="ctr" eaLnBrk="1" hangingPunct="1">
              <a:buFont typeface="Wingdings" pitchFamily="2" charset="2"/>
              <a:buNone/>
              <a:defRPr/>
            </a:pPr>
            <a:endParaRPr lang="en-US" sz="1400" kern="0" dirty="0"/>
          </a:p>
          <a:p>
            <a:pPr lvl="1" algn="ctr" eaLnBrk="1" hangingPunct="1">
              <a:defRPr/>
            </a:pPr>
            <a:endParaRPr lang="en-US" sz="1400" kern="0" dirty="0"/>
          </a:p>
        </p:txBody>
      </p:sp>
    </p:spTree>
    <p:custDataLst>
      <p:tags r:id="rId1"/>
    </p:custDataLst>
    <p:extLst>
      <p:ext uri="{BB962C8B-B14F-4D97-AF65-F5344CB8AC3E}">
        <p14:creationId xmlns:p14="http://schemas.microsoft.com/office/powerpoint/2010/main" val="395871562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005840" y="-2"/>
            <a:ext cx="8020074" cy="685800"/>
          </a:xfrm>
        </p:spPr>
        <p:txBody>
          <a:bodyPr/>
          <a:lstStyle/>
          <a:p>
            <a:r>
              <a:rPr lang="en-US" dirty="0" smtClean="0"/>
              <a:t>Conflict in Teams (Slide 19)</a:t>
            </a:r>
            <a:endParaRPr lang="en-US" dirty="0"/>
          </a:p>
        </p:txBody>
      </p:sp>
      <p:grpSp>
        <p:nvGrpSpPr>
          <p:cNvPr id="4" name="Group 15" descr="Two penguins in informational conflict"/>
          <p:cNvGrpSpPr>
            <a:grpSpLocks/>
          </p:cNvGrpSpPr>
          <p:nvPr/>
        </p:nvGrpSpPr>
        <p:grpSpPr bwMode="auto">
          <a:xfrm>
            <a:off x="1594381" y="1748241"/>
            <a:ext cx="2093913" cy="2114286"/>
            <a:chOff x="687" y="944"/>
            <a:chExt cx="1699" cy="1577"/>
          </a:xfrm>
        </p:grpSpPr>
        <p:pic>
          <p:nvPicPr>
            <p:cNvPr id="5" name="Picture 10" descr="cognative_conflict_circle"/>
            <p:cNvPicPr>
              <a:picLocks noChangeAspect="1" noChangeArrowheads="1"/>
            </p:cNvPicPr>
            <p:nvPr/>
          </p:nvPicPr>
          <p:blipFill>
            <a:blip r:embed="rId13" cstate="print"/>
            <a:srcRect/>
            <a:stretch>
              <a:fillRect/>
            </a:stretch>
          </p:blipFill>
          <p:spPr bwMode="auto">
            <a:xfrm>
              <a:off x="687" y="1232"/>
              <a:ext cx="1699" cy="1289"/>
            </a:xfrm>
            <a:prstGeom prst="rect">
              <a:avLst/>
            </a:prstGeom>
            <a:noFill/>
            <a:ln w="9525">
              <a:noFill/>
              <a:miter lim="800000"/>
              <a:headEnd/>
              <a:tailEnd/>
            </a:ln>
          </p:spPr>
        </p:pic>
        <p:sp>
          <p:nvSpPr>
            <p:cNvPr id="6" name="AutoShape 11"/>
            <p:cNvSpPr>
              <a:spLocks noChangeArrowheads="1"/>
            </p:cNvSpPr>
            <p:nvPr>
              <p:custDataLst>
                <p:tags r:id="rId7"/>
              </p:custDataLst>
            </p:nvPr>
          </p:nvSpPr>
          <p:spPr bwMode="auto">
            <a:xfrm>
              <a:off x="1905" y="987"/>
              <a:ext cx="379" cy="288"/>
            </a:xfrm>
            <a:prstGeom prst="wedgeRectCallout">
              <a:avLst>
                <a:gd name="adj1" fmla="val -45250"/>
                <a:gd name="adj2" fmla="val 88889"/>
              </a:avLst>
            </a:prstGeom>
            <a:solidFill>
              <a:schemeClr val="bg1"/>
            </a:solidFill>
            <a:ln w="9525">
              <a:solidFill>
                <a:schemeClr val="tx1"/>
              </a:solidFill>
              <a:miter lim="800000"/>
              <a:headEnd/>
              <a:tailEnd/>
            </a:ln>
            <a:effectLst/>
          </p:spPr>
          <p:txBody>
            <a:bodyPr/>
            <a:lstStyle/>
            <a:p>
              <a:pPr algn="ctr"/>
              <a:endParaRPr lang="en-US" altLang="en-US"/>
            </a:p>
          </p:txBody>
        </p:sp>
        <p:sp>
          <p:nvSpPr>
            <p:cNvPr id="7" name="AutoShape 12"/>
            <p:cNvSpPr>
              <a:spLocks noChangeArrowheads="1"/>
            </p:cNvSpPr>
            <p:nvPr>
              <p:custDataLst>
                <p:tags r:id="rId8"/>
              </p:custDataLst>
            </p:nvPr>
          </p:nvSpPr>
          <p:spPr bwMode="auto">
            <a:xfrm>
              <a:off x="1035" y="944"/>
              <a:ext cx="379" cy="288"/>
            </a:xfrm>
            <a:prstGeom prst="wedgeRectCallout">
              <a:avLst>
                <a:gd name="adj1" fmla="val 25199"/>
                <a:gd name="adj2" fmla="val 89236"/>
              </a:avLst>
            </a:prstGeom>
            <a:solidFill>
              <a:schemeClr val="bg1"/>
            </a:solidFill>
            <a:ln w="9525">
              <a:solidFill>
                <a:schemeClr val="tx1"/>
              </a:solidFill>
              <a:miter lim="800000"/>
              <a:headEnd/>
              <a:tailEnd/>
            </a:ln>
            <a:effectLst/>
          </p:spPr>
          <p:txBody>
            <a:bodyPr/>
            <a:lstStyle/>
            <a:p>
              <a:pPr algn="ctr"/>
              <a:endParaRPr lang="en-US" altLang="en-US"/>
            </a:p>
          </p:txBody>
        </p:sp>
        <p:sp>
          <p:nvSpPr>
            <p:cNvPr id="8" name="Rectangle 13"/>
            <p:cNvSpPr>
              <a:spLocks noChangeArrowheads="1"/>
            </p:cNvSpPr>
            <p:nvPr>
              <p:custDataLst>
                <p:tags r:id="rId9"/>
              </p:custDataLst>
            </p:nvPr>
          </p:nvSpPr>
          <p:spPr bwMode="auto">
            <a:xfrm>
              <a:off x="1131" y="1013"/>
              <a:ext cx="144" cy="139"/>
            </a:xfrm>
            <a:prstGeom prst="rect">
              <a:avLst/>
            </a:prstGeom>
            <a:solidFill>
              <a:schemeClr val="accent2"/>
            </a:solidFill>
            <a:ln w="9525">
              <a:solidFill>
                <a:schemeClr val="tx1"/>
              </a:solidFill>
              <a:miter lim="800000"/>
              <a:headEnd/>
              <a:tailEnd/>
            </a:ln>
            <a:effectLst/>
          </p:spPr>
          <p:txBody>
            <a:bodyPr wrap="none" anchor="ctr"/>
            <a:lstStyle/>
            <a:p>
              <a:endParaRPr lang="en-US" altLang="en-US"/>
            </a:p>
          </p:txBody>
        </p:sp>
        <p:sp>
          <p:nvSpPr>
            <p:cNvPr id="9" name="Oval 14"/>
            <p:cNvSpPr>
              <a:spLocks noChangeArrowheads="1"/>
            </p:cNvSpPr>
            <p:nvPr>
              <p:custDataLst>
                <p:tags r:id="rId10"/>
              </p:custDataLst>
            </p:nvPr>
          </p:nvSpPr>
          <p:spPr bwMode="auto">
            <a:xfrm>
              <a:off x="2006" y="1051"/>
              <a:ext cx="181" cy="160"/>
            </a:xfrm>
            <a:prstGeom prst="ellipse">
              <a:avLst/>
            </a:prstGeom>
            <a:solidFill>
              <a:srgbClr val="008000"/>
            </a:solidFill>
            <a:ln w="9525">
              <a:solidFill>
                <a:schemeClr val="tx1"/>
              </a:solidFill>
              <a:miter lim="800000"/>
              <a:headEnd/>
              <a:tailEnd/>
            </a:ln>
            <a:effectLst/>
          </p:spPr>
          <p:txBody>
            <a:bodyPr wrap="none" anchor="ctr"/>
            <a:lstStyle/>
            <a:p>
              <a:endParaRPr lang="en-US" altLang="en-US"/>
            </a:p>
          </p:txBody>
        </p:sp>
      </p:grpSp>
      <p:pic>
        <p:nvPicPr>
          <p:cNvPr id="10" name="Picture 9" descr="Two penguins in interpersonal conflict"/>
          <p:cNvPicPr>
            <a:picLocks noChangeAspect="1" noChangeArrowheads="1"/>
          </p:cNvPicPr>
          <p:nvPr/>
        </p:nvPicPr>
        <p:blipFill>
          <a:blip r:embed="rId14" cstate="print"/>
          <a:srcRect/>
          <a:stretch>
            <a:fillRect/>
          </a:stretch>
        </p:blipFill>
        <p:spPr bwMode="auto">
          <a:xfrm>
            <a:off x="5435074" y="2149457"/>
            <a:ext cx="2184517" cy="1657087"/>
          </a:xfrm>
          <a:prstGeom prst="rect">
            <a:avLst/>
          </a:prstGeom>
          <a:noFill/>
          <a:ln w="9525">
            <a:noFill/>
            <a:miter lim="800000"/>
            <a:headEnd/>
            <a:tailEnd/>
          </a:ln>
        </p:spPr>
      </p:pic>
      <p:sp>
        <p:nvSpPr>
          <p:cNvPr id="11" name="TextBox 10"/>
          <p:cNvSpPr txBox="1"/>
          <p:nvPr>
            <p:custDataLst>
              <p:tags r:id="rId3"/>
            </p:custDataLst>
          </p:nvPr>
        </p:nvSpPr>
        <p:spPr>
          <a:xfrm>
            <a:off x="677282" y="3890682"/>
            <a:ext cx="3786293" cy="590931"/>
          </a:xfrm>
          <a:prstGeom prst="rect">
            <a:avLst/>
          </a:prstGeom>
          <a:noFill/>
        </p:spPr>
        <p:txBody>
          <a:bodyPr wrap="square" rtlCol="0">
            <a:spAutoFit/>
          </a:bodyPr>
          <a:lstStyle/>
          <a:p>
            <a:pPr algn="ctr">
              <a:lnSpc>
                <a:spcPct val="90000"/>
              </a:lnSpc>
              <a:spcBef>
                <a:spcPct val="0"/>
              </a:spcBef>
            </a:pPr>
            <a:r>
              <a:rPr lang="en-US" altLang="en-US" dirty="0"/>
              <a:t>Informational Conflict</a:t>
            </a:r>
          </a:p>
          <a:p>
            <a:pPr algn="ctr">
              <a:lnSpc>
                <a:spcPct val="90000"/>
              </a:lnSpc>
              <a:spcBef>
                <a:spcPct val="0"/>
              </a:spcBef>
            </a:pPr>
            <a:r>
              <a:rPr lang="en-US" altLang="en-US" dirty="0"/>
              <a:t>(We have different information</a:t>
            </a:r>
            <a:r>
              <a:rPr lang="en-US" altLang="en-US" dirty="0" smtClean="0"/>
              <a:t>!)</a:t>
            </a:r>
            <a:endParaRPr lang="en-US" altLang="en-US" dirty="0"/>
          </a:p>
        </p:txBody>
      </p:sp>
      <p:sp>
        <p:nvSpPr>
          <p:cNvPr id="12" name="TextBox 11"/>
          <p:cNvSpPr txBox="1"/>
          <p:nvPr>
            <p:custDataLst>
              <p:tags r:id="rId4"/>
            </p:custDataLst>
          </p:nvPr>
        </p:nvSpPr>
        <p:spPr>
          <a:xfrm>
            <a:off x="4651020" y="3890682"/>
            <a:ext cx="3786293" cy="590931"/>
          </a:xfrm>
          <a:prstGeom prst="rect">
            <a:avLst/>
          </a:prstGeom>
          <a:noFill/>
        </p:spPr>
        <p:txBody>
          <a:bodyPr wrap="square" rtlCol="0">
            <a:spAutoFit/>
          </a:bodyPr>
          <a:lstStyle/>
          <a:p>
            <a:pPr algn="ctr">
              <a:lnSpc>
                <a:spcPct val="90000"/>
              </a:lnSpc>
              <a:spcBef>
                <a:spcPct val="0"/>
              </a:spcBef>
            </a:pPr>
            <a:r>
              <a:rPr lang="en-US" altLang="en-US" dirty="0"/>
              <a:t>Interpersonal Conflict</a:t>
            </a:r>
          </a:p>
          <a:p>
            <a:pPr algn="ctr">
              <a:lnSpc>
                <a:spcPct val="90000"/>
              </a:lnSpc>
              <a:spcBef>
                <a:spcPct val="0"/>
              </a:spcBef>
            </a:pPr>
            <a:r>
              <a:rPr lang="en-US" altLang="en-US" dirty="0"/>
              <a:t>(Hostile and harassing behavior)</a:t>
            </a:r>
          </a:p>
        </p:txBody>
      </p:sp>
      <p:sp>
        <p:nvSpPr>
          <p:cNvPr id="14" name="TextBox 13"/>
          <p:cNvSpPr txBox="1"/>
          <p:nvPr>
            <p:custDataLst>
              <p:tags r:id="rId5"/>
            </p:custDataLst>
          </p:nvPr>
        </p:nvSpPr>
        <p:spPr>
          <a:xfrm>
            <a:off x="748190" y="1042017"/>
            <a:ext cx="3786293" cy="424732"/>
          </a:xfrm>
          <a:prstGeom prst="rect">
            <a:avLst/>
          </a:prstGeom>
          <a:noFill/>
        </p:spPr>
        <p:txBody>
          <a:bodyPr wrap="square" rtlCol="0">
            <a:spAutoFit/>
          </a:bodyPr>
          <a:lstStyle/>
          <a:p>
            <a:pPr algn="ctr">
              <a:lnSpc>
                <a:spcPct val="90000"/>
              </a:lnSpc>
              <a:spcBef>
                <a:spcPct val="0"/>
              </a:spcBef>
            </a:pPr>
            <a:r>
              <a:rPr lang="en-US" altLang="en-US" sz="2400" b="1" dirty="0" smtClean="0"/>
              <a:t>Informational</a:t>
            </a:r>
            <a:endParaRPr lang="en-US" altLang="en-US" sz="2400" b="1" dirty="0"/>
          </a:p>
        </p:txBody>
      </p:sp>
      <p:sp>
        <p:nvSpPr>
          <p:cNvPr id="15" name="TextBox 14"/>
          <p:cNvSpPr txBox="1"/>
          <p:nvPr>
            <p:custDataLst>
              <p:tags r:id="rId6"/>
            </p:custDataLst>
          </p:nvPr>
        </p:nvSpPr>
        <p:spPr>
          <a:xfrm>
            <a:off x="4634185" y="1042017"/>
            <a:ext cx="3786293" cy="424732"/>
          </a:xfrm>
          <a:prstGeom prst="rect">
            <a:avLst/>
          </a:prstGeom>
          <a:noFill/>
        </p:spPr>
        <p:txBody>
          <a:bodyPr wrap="square" rtlCol="0">
            <a:spAutoFit/>
          </a:bodyPr>
          <a:lstStyle/>
          <a:p>
            <a:pPr algn="ctr">
              <a:lnSpc>
                <a:spcPct val="90000"/>
              </a:lnSpc>
              <a:spcBef>
                <a:spcPct val="0"/>
              </a:spcBef>
            </a:pPr>
            <a:r>
              <a:rPr lang="en-US" altLang="en-US" sz="2400" b="1" dirty="0" smtClean="0"/>
              <a:t>Interpersonal</a:t>
            </a:r>
            <a:endParaRPr lang="en-US" altLang="en-US" sz="2400" b="1" dirty="0"/>
          </a:p>
        </p:txBody>
      </p:sp>
    </p:spTree>
    <p:custDataLst>
      <p:tags r:id="rId1"/>
    </p:custDataLst>
    <p:extLst>
      <p:ext uri="{BB962C8B-B14F-4D97-AF65-F5344CB8AC3E}">
        <p14:creationId xmlns:p14="http://schemas.microsoft.com/office/powerpoint/2010/main" val="200939838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005840" y="-2"/>
            <a:ext cx="8020074" cy="685800"/>
          </a:xfrm>
        </p:spPr>
        <p:txBody>
          <a:bodyPr/>
          <a:lstStyle/>
          <a:p>
            <a:r>
              <a:rPr lang="en-US" dirty="0" smtClean="0"/>
              <a:t>Disruptive Behavior</a:t>
            </a:r>
            <a:endParaRPr lang="en-US" dirty="0"/>
          </a:p>
        </p:txBody>
      </p:sp>
      <p:sp>
        <p:nvSpPr>
          <p:cNvPr id="3" name="Text Placeholder 2"/>
          <p:cNvSpPr>
            <a:spLocks noGrp="1"/>
          </p:cNvSpPr>
          <p:nvPr>
            <p:ph type="body" sz="quarter" idx="10"/>
            <p:custDataLst>
              <p:tags r:id="rId3"/>
            </p:custDataLst>
          </p:nvPr>
        </p:nvSpPr>
        <p:spPr>
          <a:xfrm>
            <a:off x="182879" y="768095"/>
            <a:ext cx="5427089" cy="4023360"/>
          </a:xfrm>
        </p:spPr>
        <p:txBody>
          <a:bodyPr/>
          <a:lstStyle/>
          <a:p>
            <a:pPr>
              <a:spcAft>
                <a:spcPts val="600"/>
              </a:spcAft>
            </a:pPr>
            <a:r>
              <a:rPr lang="en-US" dirty="0"/>
              <a:t>Disruptive behavior </a:t>
            </a:r>
            <a:r>
              <a:rPr lang="en-US" dirty="0" smtClean="0"/>
              <a:t>that should </a:t>
            </a:r>
            <a:r>
              <a:rPr lang="en-US" dirty="0"/>
              <a:t>be actively </a:t>
            </a:r>
            <a:r>
              <a:rPr lang="en-US" dirty="0" smtClean="0"/>
              <a:t>discouraged:</a:t>
            </a:r>
          </a:p>
          <a:p>
            <a:pPr marL="342900" indent="-231775">
              <a:spcAft>
                <a:spcPts val="1800"/>
              </a:spcAft>
              <a:buFont typeface="Arial" panose="020B0604020202020204" pitchFamily="34" charset="0"/>
              <a:buChar char="•"/>
            </a:pPr>
            <a:r>
              <a:rPr lang="en-US" dirty="0"/>
              <a:t>C</a:t>
            </a:r>
            <a:r>
              <a:rPr lang="en-US" dirty="0" smtClean="0"/>
              <a:t>ondescending language</a:t>
            </a:r>
          </a:p>
          <a:p>
            <a:pPr marL="342900" indent="-231775">
              <a:spcAft>
                <a:spcPts val="1800"/>
              </a:spcAft>
              <a:buFont typeface="Arial" panose="020B0604020202020204" pitchFamily="34" charset="0"/>
              <a:buChar char="•"/>
            </a:pPr>
            <a:r>
              <a:rPr lang="en-US" dirty="0"/>
              <a:t>I</a:t>
            </a:r>
            <a:r>
              <a:rPr lang="en-US" dirty="0" smtClean="0"/>
              <a:t>mpatience </a:t>
            </a:r>
            <a:r>
              <a:rPr lang="en-US" dirty="0"/>
              <a:t>with </a:t>
            </a:r>
            <a:r>
              <a:rPr lang="en-US" dirty="0" smtClean="0"/>
              <a:t>questions</a:t>
            </a:r>
          </a:p>
          <a:p>
            <a:pPr marL="342900" indent="-231775">
              <a:spcAft>
                <a:spcPts val="1800"/>
              </a:spcAft>
              <a:buFont typeface="Arial" panose="020B0604020202020204" pitchFamily="34" charset="0"/>
              <a:buChar char="•"/>
            </a:pPr>
            <a:r>
              <a:rPr lang="en-US" dirty="0" smtClean="0"/>
              <a:t>Refusal </a:t>
            </a:r>
            <a:r>
              <a:rPr lang="en-US" dirty="0"/>
              <a:t>to answer </a:t>
            </a:r>
            <a:r>
              <a:rPr lang="en-US" dirty="0" smtClean="0"/>
              <a:t>questions</a:t>
            </a:r>
          </a:p>
          <a:p>
            <a:pPr marL="342900" indent="-231775">
              <a:spcAft>
                <a:spcPts val="1800"/>
              </a:spcAft>
              <a:buFont typeface="Arial" panose="020B0604020202020204" pitchFamily="34" charset="0"/>
              <a:buChar char="•"/>
            </a:pPr>
            <a:r>
              <a:rPr lang="en-US" dirty="0" smtClean="0"/>
              <a:t>Strong </a:t>
            </a:r>
            <a:r>
              <a:rPr lang="en-US" dirty="0"/>
              <a:t>verbal </a:t>
            </a:r>
            <a:r>
              <a:rPr lang="en-US" dirty="0" smtClean="0"/>
              <a:t>abuse</a:t>
            </a:r>
          </a:p>
          <a:p>
            <a:pPr marL="342900" indent="-231775">
              <a:spcAft>
                <a:spcPts val="1800"/>
              </a:spcAft>
              <a:buFont typeface="Arial" panose="020B0604020202020204" pitchFamily="34" charset="0"/>
              <a:buChar char="•"/>
            </a:pPr>
            <a:r>
              <a:rPr lang="en-US" dirty="0"/>
              <a:t>T</a:t>
            </a:r>
            <a:r>
              <a:rPr lang="en-US" dirty="0" smtClean="0"/>
              <a:t>hreatening </a:t>
            </a:r>
            <a:r>
              <a:rPr lang="en-US" dirty="0"/>
              <a:t>body </a:t>
            </a:r>
            <a:r>
              <a:rPr lang="en-US" dirty="0" smtClean="0"/>
              <a:t>language</a:t>
            </a:r>
          </a:p>
          <a:p>
            <a:pPr marL="342900" indent="-231775">
              <a:spcAft>
                <a:spcPts val="1800"/>
              </a:spcAft>
              <a:buFont typeface="Arial" panose="020B0604020202020204" pitchFamily="34" charset="0"/>
              <a:buChar char="•"/>
            </a:pPr>
            <a:r>
              <a:rPr lang="en-US" dirty="0"/>
              <a:t>P</a:t>
            </a:r>
            <a:r>
              <a:rPr lang="en-US" dirty="0" smtClean="0"/>
              <a:t>hysical abuse</a:t>
            </a:r>
          </a:p>
        </p:txBody>
      </p:sp>
      <p:pic>
        <p:nvPicPr>
          <p:cNvPr id="4" name="Picture 3" descr="Two penguins in interpersonal conflict"/>
          <p:cNvPicPr>
            <a:picLocks noChangeAspect="1" noChangeArrowheads="1"/>
          </p:cNvPicPr>
          <p:nvPr/>
        </p:nvPicPr>
        <p:blipFill>
          <a:blip r:embed="rId7" cstate="print"/>
          <a:srcRect/>
          <a:stretch>
            <a:fillRect/>
          </a:stretch>
        </p:blipFill>
        <p:spPr bwMode="auto">
          <a:xfrm>
            <a:off x="5126158" y="938750"/>
            <a:ext cx="2967520" cy="2251042"/>
          </a:xfrm>
          <a:prstGeom prst="rect">
            <a:avLst/>
          </a:prstGeom>
          <a:noFill/>
          <a:ln w="9525">
            <a:noFill/>
            <a:miter lim="800000"/>
            <a:headEnd/>
            <a:tailEnd/>
          </a:ln>
        </p:spPr>
      </p:pic>
      <p:sp>
        <p:nvSpPr>
          <p:cNvPr id="5" name="Rounded Rectangle 4">
            <a:hlinkClick r:id="rId8"/>
          </p:cNvPr>
          <p:cNvSpPr/>
          <p:nvPr>
            <p:custDataLst>
              <p:tags r:id="rId4"/>
            </p:custDataLst>
          </p:nvPr>
        </p:nvSpPr>
        <p:spPr>
          <a:xfrm>
            <a:off x="5015877" y="3464621"/>
            <a:ext cx="3195565" cy="869787"/>
          </a:xfrm>
          <a:prstGeom prst="roundRect">
            <a:avLst>
              <a:gd name="adj" fmla="val 8931"/>
            </a:avLst>
          </a:prstGeom>
          <a:solidFill>
            <a:srgbClr val="31859C"/>
          </a:solidFill>
          <a:effectLst>
            <a:outerShdw blurRad="50800" dist="25400" dir="27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lIns="91440" rtlCol="0" anchor="t" anchorCtr="0"/>
          <a:lstStyle/>
          <a:p>
            <a:pPr algn="ctr"/>
            <a:r>
              <a:rPr lang="en-US" sz="1600" b="1" dirty="0" smtClean="0">
                <a:solidFill>
                  <a:srgbClr val="FFFF00"/>
                </a:solidFill>
              </a:rPr>
              <a:t>Select here </a:t>
            </a:r>
            <a:r>
              <a:rPr lang="en-US" sz="1600" b="1" dirty="0" smtClean="0"/>
              <a:t>to visit the Department of Defense’s Professional Conduct Toolkit  webpage</a:t>
            </a:r>
            <a:endParaRPr lang="en-US" sz="1600" b="1" dirty="0"/>
          </a:p>
        </p:txBody>
      </p:sp>
    </p:spTree>
    <p:custDataLst>
      <p:tags r:id="rId1"/>
    </p:custDataLst>
    <p:extLst>
      <p:ext uri="{BB962C8B-B14F-4D97-AF65-F5344CB8AC3E}">
        <p14:creationId xmlns:p14="http://schemas.microsoft.com/office/powerpoint/2010/main" val="237776503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005840" y="-2"/>
            <a:ext cx="8020074" cy="685800"/>
          </a:xfrm>
        </p:spPr>
        <p:txBody>
          <a:bodyPr/>
          <a:lstStyle/>
          <a:p>
            <a:r>
              <a:rPr lang="en-US" dirty="0" smtClean="0"/>
              <a:t>Tools to Address Conflict in Teams</a:t>
            </a:r>
            <a:endParaRPr lang="en-US" dirty="0"/>
          </a:p>
        </p:txBody>
      </p:sp>
      <p:grpSp>
        <p:nvGrpSpPr>
          <p:cNvPr id="4" name="Group 15" descr="image of two penguins with different information, red vs. green"/>
          <p:cNvGrpSpPr>
            <a:grpSpLocks/>
          </p:cNvGrpSpPr>
          <p:nvPr/>
        </p:nvGrpSpPr>
        <p:grpSpPr bwMode="auto">
          <a:xfrm>
            <a:off x="1594381" y="815182"/>
            <a:ext cx="2093913" cy="2114286"/>
            <a:chOff x="687" y="944"/>
            <a:chExt cx="1699" cy="1577"/>
          </a:xfrm>
        </p:grpSpPr>
        <p:pic>
          <p:nvPicPr>
            <p:cNvPr id="5" name="Picture 10" descr="cognative_conflict_circle"/>
            <p:cNvPicPr>
              <a:picLocks noChangeAspect="1" noChangeArrowheads="1"/>
            </p:cNvPicPr>
            <p:nvPr/>
          </p:nvPicPr>
          <p:blipFill>
            <a:blip r:embed="rId16" cstate="print"/>
            <a:srcRect/>
            <a:stretch>
              <a:fillRect/>
            </a:stretch>
          </p:blipFill>
          <p:spPr bwMode="auto">
            <a:xfrm>
              <a:off x="687" y="1232"/>
              <a:ext cx="1699" cy="1289"/>
            </a:xfrm>
            <a:prstGeom prst="rect">
              <a:avLst/>
            </a:prstGeom>
            <a:noFill/>
            <a:ln w="9525">
              <a:noFill/>
              <a:miter lim="800000"/>
              <a:headEnd/>
              <a:tailEnd/>
            </a:ln>
          </p:spPr>
        </p:pic>
        <p:sp>
          <p:nvSpPr>
            <p:cNvPr id="6" name="AutoShape 11"/>
            <p:cNvSpPr>
              <a:spLocks noChangeArrowheads="1"/>
            </p:cNvSpPr>
            <p:nvPr>
              <p:custDataLst>
                <p:tags r:id="rId10"/>
              </p:custDataLst>
            </p:nvPr>
          </p:nvSpPr>
          <p:spPr bwMode="auto">
            <a:xfrm>
              <a:off x="1905" y="987"/>
              <a:ext cx="379" cy="288"/>
            </a:xfrm>
            <a:prstGeom prst="wedgeRectCallout">
              <a:avLst>
                <a:gd name="adj1" fmla="val -45250"/>
                <a:gd name="adj2" fmla="val 88889"/>
              </a:avLst>
            </a:prstGeom>
            <a:solidFill>
              <a:schemeClr val="bg1"/>
            </a:solidFill>
            <a:ln w="9525">
              <a:solidFill>
                <a:schemeClr val="tx1"/>
              </a:solidFill>
              <a:miter lim="800000"/>
              <a:headEnd/>
              <a:tailEnd/>
            </a:ln>
            <a:effectLst/>
          </p:spPr>
          <p:txBody>
            <a:bodyPr/>
            <a:lstStyle/>
            <a:p>
              <a:pPr algn="ctr"/>
              <a:endParaRPr lang="en-US" altLang="en-US"/>
            </a:p>
          </p:txBody>
        </p:sp>
        <p:sp>
          <p:nvSpPr>
            <p:cNvPr id="7" name="AutoShape 12"/>
            <p:cNvSpPr>
              <a:spLocks noChangeArrowheads="1"/>
            </p:cNvSpPr>
            <p:nvPr>
              <p:custDataLst>
                <p:tags r:id="rId11"/>
              </p:custDataLst>
            </p:nvPr>
          </p:nvSpPr>
          <p:spPr bwMode="auto">
            <a:xfrm>
              <a:off x="1035" y="944"/>
              <a:ext cx="379" cy="288"/>
            </a:xfrm>
            <a:prstGeom prst="wedgeRectCallout">
              <a:avLst>
                <a:gd name="adj1" fmla="val 25199"/>
                <a:gd name="adj2" fmla="val 89236"/>
              </a:avLst>
            </a:prstGeom>
            <a:solidFill>
              <a:schemeClr val="bg1"/>
            </a:solidFill>
            <a:ln w="9525">
              <a:solidFill>
                <a:schemeClr val="tx1"/>
              </a:solidFill>
              <a:miter lim="800000"/>
              <a:headEnd/>
              <a:tailEnd/>
            </a:ln>
            <a:effectLst/>
          </p:spPr>
          <p:txBody>
            <a:bodyPr/>
            <a:lstStyle/>
            <a:p>
              <a:pPr algn="ctr"/>
              <a:endParaRPr lang="en-US" altLang="en-US"/>
            </a:p>
          </p:txBody>
        </p:sp>
        <p:sp>
          <p:nvSpPr>
            <p:cNvPr id="8" name="Rectangle 13"/>
            <p:cNvSpPr>
              <a:spLocks noChangeArrowheads="1"/>
            </p:cNvSpPr>
            <p:nvPr>
              <p:custDataLst>
                <p:tags r:id="rId12"/>
              </p:custDataLst>
            </p:nvPr>
          </p:nvSpPr>
          <p:spPr bwMode="auto">
            <a:xfrm>
              <a:off x="1131" y="1013"/>
              <a:ext cx="144" cy="139"/>
            </a:xfrm>
            <a:prstGeom prst="rect">
              <a:avLst/>
            </a:prstGeom>
            <a:solidFill>
              <a:schemeClr val="accent2"/>
            </a:solidFill>
            <a:ln w="9525">
              <a:solidFill>
                <a:schemeClr val="tx1"/>
              </a:solidFill>
              <a:miter lim="800000"/>
              <a:headEnd/>
              <a:tailEnd/>
            </a:ln>
            <a:effectLst/>
          </p:spPr>
          <p:txBody>
            <a:bodyPr wrap="none" anchor="ctr"/>
            <a:lstStyle/>
            <a:p>
              <a:endParaRPr lang="en-US" altLang="en-US"/>
            </a:p>
          </p:txBody>
        </p:sp>
        <p:sp>
          <p:nvSpPr>
            <p:cNvPr id="9" name="Oval 14"/>
            <p:cNvSpPr>
              <a:spLocks noChangeArrowheads="1"/>
            </p:cNvSpPr>
            <p:nvPr>
              <p:custDataLst>
                <p:tags r:id="rId13"/>
              </p:custDataLst>
            </p:nvPr>
          </p:nvSpPr>
          <p:spPr bwMode="auto">
            <a:xfrm>
              <a:off x="2006" y="1051"/>
              <a:ext cx="181" cy="160"/>
            </a:xfrm>
            <a:prstGeom prst="ellipse">
              <a:avLst/>
            </a:prstGeom>
            <a:solidFill>
              <a:srgbClr val="008000"/>
            </a:solidFill>
            <a:ln w="9525">
              <a:solidFill>
                <a:schemeClr val="tx1"/>
              </a:solidFill>
              <a:miter lim="800000"/>
              <a:headEnd/>
              <a:tailEnd/>
            </a:ln>
            <a:effectLst/>
          </p:spPr>
          <p:txBody>
            <a:bodyPr wrap="none" anchor="ctr"/>
            <a:lstStyle/>
            <a:p>
              <a:endParaRPr lang="en-US" altLang="en-US"/>
            </a:p>
          </p:txBody>
        </p:sp>
      </p:grpSp>
      <p:pic>
        <p:nvPicPr>
          <p:cNvPr id="10" name="Picture 9" descr="conflict_resolution_circle"/>
          <p:cNvPicPr>
            <a:picLocks noChangeAspect="1" noChangeArrowheads="1"/>
          </p:cNvPicPr>
          <p:nvPr/>
        </p:nvPicPr>
        <p:blipFill>
          <a:blip r:embed="rId17" cstate="print"/>
          <a:srcRect/>
          <a:stretch>
            <a:fillRect/>
          </a:stretch>
        </p:blipFill>
        <p:spPr bwMode="auto">
          <a:xfrm>
            <a:off x="5435074" y="1272381"/>
            <a:ext cx="2184517" cy="1657087"/>
          </a:xfrm>
          <a:prstGeom prst="rect">
            <a:avLst/>
          </a:prstGeom>
          <a:noFill/>
          <a:ln w="9525">
            <a:noFill/>
            <a:miter lim="800000"/>
            <a:headEnd/>
            <a:tailEnd/>
          </a:ln>
        </p:spPr>
      </p:pic>
      <p:sp>
        <p:nvSpPr>
          <p:cNvPr id="11" name="TextBox 10"/>
          <p:cNvSpPr txBox="1"/>
          <p:nvPr>
            <p:custDataLst>
              <p:tags r:id="rId3"/>
            </p:custDataLst>
          </p:nvPr>
        </p:nvSpPr>
        <p:spPr>
          <a:xfrm>
            <a:off x="677282" y="2957623"/>
            <a:ext cx="3786293" cy="590931"/>
          </a:xfrm>
          <a:prstGeom prst="rect">
            <a:avLst/>
          </a:prstGeom>
          <a:noFill/>
        </p:spPr>
        <p:txBody>
          <a:bodyPr wrap="square" rtlCol="0">
            <a:spAutoFit/>
          </a:bodyPr>
          <a:lstStyle/>
          <a:p>
            <a:pPr algn="ctr">
              <a:lnSpc>
                <a:spcPct val="90000"/>
              </a:lnSpc>
              <a:spcBef>
                <a:spcPct val="0"/>
              </a:spcBef>
            </a:pPr>
            <a:r>
              <a:rPr lang="en-US" altLang="en-US" dirty="0"/>
              <a:t>Informational Conflict</a:t>
            </a:r>
          </a:p>
          <a:p>
            <a:pPr algn="ctr">
              <a:lnSpc>
                <a:spcPct val="90000"/>
              </a:lnSpc>
              <a:spcBef>
                <a:spcPct val="0"/>
              </a:spcBef>
            </a:pPr>
            <a:r>
              <a:rPr lang="en-US" altLang="en-US" dirty="0"/>
              <a:t>(We have different information</a:t>
            </a:r>
            <a:r>
              <a:rPr lang="en-US" altLang="en-US" dirty="0" smtClean="0"/>
              <a:t>!)</a:t>
            </a:r>
            <a:endParaRPr lang="en-US" altLang="en-US" dirty="0"/>
          </a:p>
        </p:txBody>
      </p:sp>
      <p:sp>
        <p:nvSpPr>
          <p:cNvPr id="12" name="TextBox 11"/>
          <p:cNvSpPr txBox="1"/>
          <p:nvPr>
            <p:custDataLst>
              <p:tags r:id="rId4"/>
            </p:custDataLst>
          </p:nvPr>
        </p:nvSpPr>
        <p:spPr>
          <a:xfrm>
            <a:off x="4651020" y="2957623"/>
            <a:ext cx="3786293" cy="590931"/>
          </a:xfrm>
          <a:prstGeom prst="rect">
            <a:avLst/>
          </a:prstGeom>
          <a:noFill/>
        </p:spPr>
        <p:txBody>
          <a:bodyPr wrap="square" rtlCol="0">
            <a:spAutoFit/>
          </a:bodyPr>
          <a:lstStyle/>
          <a:p>
            <a:pPr algn="ctr">
              <a:lnSpc>
                <a:spcPct val="90000"/>
              </a:lnSpc>
              <a:spcBef>
                <a:spcPct val="0"/>
              </a:spcBef>
            </a:pPr>
            <a:r>
              <a:rPr lang="en-US" altLang="en-US" dirty="0"/>
              <a:t>Interpersonal Conflict</a:t>
            </a:r>
          </a:p>
          <a:p>
            <a:pPr algn="ctr">
              <a:lnSpc>
                <a:spcPct val="90000"/>
              </a:lnSpc>
              <a:spcBef>
                <a:spcPct val="0"/>
              </a:spcBef>
            </a:pPr>
            <a:r>
              <a:rPr lang="en-US" altLang="en-US" dirty="0"/>
              <a:t>(Hostile and harassing behavior)</a:t>
            </a:r>
          </a:p>
        </p:txBody>
      </p:sp>
      <p:sp>
        <p:nvSpPr>
          <p:cNvPr id="13" name="Line 5" descr="arrow to DESC Script"/>
          <p:cNvSpPr>
            <a:spLocks noChangeShapeType="1"/>
          </p:cNvSpPr>
          <p:nvPr>
            <p:custDataLst>
              <p:tags r:id="rId5"/>
            </p:custDataLst>
          </p:nvPr>
        </p:nvSpPr>
        <p:spPr bwMode="auto">
          <a:xfrm>
            <a:off x="4014652" y="3576709"/>
            <a:ext cx="1637212" cy="603405"/>
          </a:xfrm>
          <a:prstGeom prst="line">
            <a:avLst/>
          </a:prstGeom>
          <a:noFill/>
          <a:ln w="76200">
            <a:solidFill>
              <a:srgbClr val="E1393E"/>
            </a:solidFill>
            <a:miter lim="800000"/>
            <a:headEnd/>
            <a:tailEnd type="triangle" w="med" len="med"/>
          </a:ln>
          <a:effectLst/>
        </p:spPr>
        <p:txBody>
          <a:bodyPr wrap="none"/>
          <a:lstStyle/>
          <a:p>
            <a:endParaRPr lang="en-US"/>
          </a:p>
        </p:txBody>
      </p:sp>
      <p:sp>
        <p:nvSpPr>
          <p:cNvPr id="14" name="TextBox 13"/>
          <p:cNvSpPr txBox="1"/>
          <p:nvPr>
            <p:custDataLst>
              <p:tags r:id="rId6"/>
            </p:custDataLst>
          </p:nvPr>
        </p:nvSpPr>
        <p:spPr>
          <a:xfrm>
            <a:off x="748190" y="4059548"/>
            <a:ext cx="3786293" cy="424732"/>
          </a:xfrm>
          <a:prstGeom prst="rect">
            <a:avLst/>
          </a:prstGeom>
          <a:noFill/>
        </p:spPr>
        <p:txBody>
          <a:bodyPr wrap="square" rtlCol="0">
            <a:spAutoFit/>
          </a:bodyPr>
          <a:lstStyle/>
          <a:p>
            <a:pPr algn="ctr">
              <a:lnSpc>
                <a:spcPct val="90000"/>
              </a:lnSpc>
              <a:spcBef>
                <a:spcPct val="0"/>
              </a:spcBef>
            </a:pPr>
            <a:r>
              <a:rPr lang="en-US" altLang="en-US" sz="2400" b="1" dirty="0" smtClean="0"/>
              <a:t>Two-Challenge Rule</a:t>
            </a:r>
            <a:endParaRPr lang="en-US" altLang="en-US" sz="2400" b="1" dirty="0"/>
          </a:p>
        </p:txBody>
      </p:sp>
      <p:sp>
        <p:nvSpPr>
          <p:cNvPr id="15" name="TextBox 14"/>
          <p:cNvSpPr txBox="1"/>
          <p:nvPr>
            <p:custDataLst>
              <p:tags r:id="rId7"/>
            </p:custDataLst>
          </p:nvPr>
        </p:nvSpPr>
        <p:spPr>
          <a:xfrm>
            <a:off x="4634185" y="4059548"/>
            <a:ext cx="3786293" cy="424732"/>
          </a:xfrm>
          <a:prstGeom prst="rect">
            <a:avLst/>
          </a:prstGeom>
          <a:noFill/>
        </p:spPr>
        <p:txBody>
          <a:bodyPr wrap="square" rtlCol="0">
            <a:spAutoFit/>
          </a:bodyPr>
          <a:lstStyle/>
          <a:p>
            <a:pPr algn="ctr">
              <a:lnSpc>
                <a:spcPct val="90000"/>
              </a:lnSpc>
              <a:spcBef>
                <a:spcPct val="0"/>
              </a:spcBef>
            </a:pPr>
            <a:r>
              <a:rPr lang="en-US" altLang="en-US" sz="2400" b="1" dirty="0" smtClean="0"/>
              <a:t>DESC Script</a:t>
            </a:r>
            <a:endParaRPr lang="en-US" altLang="en-US" sz="2400" b="1" dirty="0"/>
          </a:p>
        </p:txBody>
      </p:sp>
      <p:sp>
        <p:nvSpPr>
          <p:cNvPr id="17" name="Line 5" descr="arrow to Two-Challenge Rule"/>
          <p:cNvSpPr>
            <a:spLocks noChangeShapeType="1"/>
          </p:cNvSpPr>
          <p:nvPr>
            <p:custDataLst>
              <p:tags r:id="rId8"/>
            </p:custDataLst>
          </p:nvPr>
        </p:nvSpPr>
        <p:spPr bwMode="auto">
          <a:xfrm>
            <a:off x="2618843" y="3498327"/>
            <a:ext cx="0" cy="555807"/>
          </a:xfrm>
          <a:prstGeom prst="line">
            <a:avLst/>
          </a:prstGeom>
          <a:noFill/>
          <a:ln w="76200">
            <a:solidFill>
              <a:srgbClr val="E1393E"/>
            </a:solidFill>
            <a:miter lim="800000"/>
            <a:headEnd/>
            <a:tailEnd type="triangle" w="med" len="med"/>
          </a:ln>
          <a:effectLst/>
        </p:spPr>
        <p:txBody>
          <a:bodyPr wrap="none"/>
          <a:lstStyle/>
          <a:p>
            <a:endParaRPr lang="en-US"/>
          </a:p>
        </p:txBody>
      </p:sp>
      <p:sp>
        <p:nvSpPr>
          <p:cNvPr id="18" name="Line 5" descr="arrow to DESC Script"/>
          <p:cNvSpPr>
            <a:spLocks noChangeShapeType="1"/>
          </p:cNvSpPr>
          <p:nvPr>
            <p:custDataLst>
              <p:tags r:id="rId9"/>
            </p:custDataLst>
          </p:nvPr>
        </p:nvSpPr>
        <p:spPr bwMode="auto">
          <a:xfrm>
            <a:off x="6576888" y="3498327"/>
            <a:ext cx="0" cy="555807"/>
          </a:xfrm>
          <a:prstGeom prst="line">
            <a:avLst/>
          </a:prstGeom>
          <a:noFill/>
          <a:ln w="76200">
            <a:solidFill>
              <a:srgbClr val="E1393E"/>
            </a:solidFill>
            <a:miter lim="800000"/>
            <a:headEnd/>
            <a:tailEnd type="triangle" w="med" len="med"/>
          </a:ln>
          <a:effectLst/>
        </p:spPr>
        <p:txBody>
          <a:bodyPr wrap="none"/>
          <a:lstStyle/>
          <a:p>
            <a:endParaRPr lang="en-US"/>
          </a:p>
        </p:txBody>
      </p:sp>
    </p:spTree>
    <p:custDataLst>
      <p:tags r:id="rId1"/>
    </p:custDataLst>
    <p:extLst>
      <p:ext uri="{BB962C8B-B14F-4D97-AF65-F5344CB8AC3E}">
        <p14:creationId xmlns:p14="http://schemas.microsoft.com/office/powerpoint/2010/main" val="358655520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005840" y="-2"/>
            <a:ext cx="8020074" cy="685800"/>
          </a:xfrm>
        </p:spPr>
        <p:txBody>
          <a:bodyPr/>
          <a:lstStyle/>
          <a:p>
            <a:r>
              <a:rPr lang="en-US" dirty="0" smtClean="0"/>
              <a:t>Conflict Resolution: DESC Script (Slide 20)</a:t>
            </a:r>
            <a:endParaRPr lang="en-US" dirty="0"/>
          </a:p>
        </p:txBody>
      </p:sp>
      <p:sp>
        <p:nvSpPr>
          <p:cNvPr id="3" name="Text Placeholder 2"/>
          <p:cNvSpPr>
            <a:spLocks noGrp="1"/>
          </p:cNvSpPr>
          <p:nvPr>
            <p:ph type="body" sz="quarter" idx="10"/>
            <p:custDataLst>
              <p:tags r:id="rId3"/>
            </p:custDataLst>
          </p:nvPr>
        </p:nvSpPr>
        <p:spPr>
          <a:xfrm>
            <a:off x="182879" y="768095"/>
            <a:ext cx="8602775" cy="4023360"/>
          </a:xfrm>
        </p:spPr>
        <p:txBody>
          <a:bodyPr/>
          <a:lstStyle/>
          <a:p>
            <a:pPr>
              <a:spcAft>
                <a:spcPts val="2400"/>
              </a:spcAft>
            </a:pPr>
            <a:r>
              <a:rPr lang="en-US" dirty="0"/>
              <a:t>A constructive approach for </a:t>
            </a:r>
            <a:r>
              <a:rPr lang="en-US" dirty="0" smtClean="0"/>
              <a:t>managing </a:t>
            </a:r>
            <a:r>
              <a:rPr lang="en-US" dirty="0"/>
              <a:t>and resolving </a:t>
            </a:r>
            <a:r>
              <a:rPr lang="en-US" dirty="0" smtClean="0"/>
              <a:t>conflict:</a:t>
            </a:r>
          </a:p>
          <a:p>
            <a:pPr marL="1371600">
              <a:spcAft>
                <a:spcPts val="2400"/>
              </a:spcAft>
            </a:pPr>
            <a:r>
              <a:rPr lang="en-US" sz="3200" b="1" dirty="0">
                <a:solidFill>
                  <a:srgbClr val="FF0000"/>
                </a:solidFill>
              </a:rPr>
              <a:t>D</a:t>
            </a:r>
            <a:r>
              <a:rPr lang="en-US" sz="2400" b="1" dirty="0"/>
              <a:t>—Describe</a:t>
            </a:r>
            <a:r>
              <a:rPr lang="en-US" sz="2400" dirty="0"/>
              <a:t> the specific situation </a:t>
            </a:r>
          </a:p>
          <a:p>
            <a:pPr marL="1371600">
              <a:spcAft>
                <a:spcPts val="2400"/>
              </a:spcAft>
            </a:pPr>
            <a:r>
              <a:rPr lang="en-US" sz="3200" b="1" dirty="0">
                <a:solidFill>
                  <a:srgbClr val="FF0000"/>
                </a:solidFill>
              </a:rPr>
              <a:t>E</a:t>
            </a:r>
            <a:r>
              <a:rPr lang="en-US" sz="2400" b="1" dirty="0"/>
              <a:t>—Express</a:t>
            </a:r>
            <a:r>
              <a:rPr lang="en-US" sz="2400" dirty="0"/>
              <a:t> your concerns about the action</a:t>
            </a:r>
          </a:p>
          <a:p>
            <a:pPr marL="1371600">
              <a:spcAft>
                <a:spcPts val="2400"/>
              </a:spcAft>
            </a:pPr>
            <a:r>
              <a:rPr lang="en-US" sz="3200" b="1" dirty="0">
                <a:solidFill>
                  <a:srgbClr val="FF0000"/>
                </a:solidFill>
              </a:rPr>
              <a:t>S</a:t>
            </a:r>
            <a:r>
              <a:rPr lang="en-US" sz="2400" b="1" dirty="0"/>
              <a:t>—Suggest</a:t>
            </a:r>
            <a:r>
              <a:rPr lang="en-US" sz="2400" dirty="0"/>
              <a:t> other alternatives</a:t>
            </a:r>
          </a:p>
          <a:p>
            <a:pPr marL="1371600">
              <a:spcAft>
                <a:spcPts val="2400"/>
              </a:spcAft>
            </a:pPr>
            <a:r>
              <a:rPr lang="en-US" sz="3200" b="1" dirty="0">
                <a:solidFill>
                  <a:srgbClr val="FF0000"/>
                </a:solidFill>
              </a:rPr>
              <a:t>C</a:t>
            </a:r>
            <a:r>
              <a:rPr lang="en-US" sz="2400" b="1" dirty="0"/>
              <a:t>—Consequences </a:t>
            </a:r>
            <a:r>
              <a:rPr lang="en-US" sz="2400" dirty="0"/>
              <a:t>should be </a:t>
            </a:r>
            <a:r>
              <a:rPr lang="en-US" sz="2400" dirty="0" smtClean="0"/>
              <a:t>stated</a:t>
            </a:r>
            <a:endParaRPr lang="en-US" sz="2400" dirty="0"/>
          </a:p>
        </p:txBody>
      </p:sp>
    </p:spTree>
    <p:custDataLst>
      <p:tags r:id="rId1"/>
    </p:custDataLst>
    <p:extLst>
      <p:ext uri="{BB962C8B-B14F-4D97-AF65-F5344CB8AC3E}">
        <p14:creationId xmlns:p14="http://schemas.microsoft.com/office/powerpoint/2010/main" val="399341417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005840" y="-2"/>
            <a:ext cx="8020074" cy="685800"/>
          </a:xfrm>
        </p:spPr>
        <p:txBody>
          <a:bodyPr/>
          <a:lstStyle/>
          <a:p>
            <a:r>
              <a:rPr lang="en-US" dirty="0" smtClean="0"/>
              <a:t>Let’s “DESC It!” (Slide 21)</a:t>
            </a:r>
            <a:endParaRPr lang="en-US" dirty="0"/>
          </a:p>
        </p:txBody>
      </p:sp>
      <p:sp>
        <p:nvSpPr>
          <p:cNvPr id="3" name="Text Placeholder 2"/>
          <p:cNvSpPr>
            <a:spLocks noGrp="1"/>
          </p:cNvSpPr>
          <p:nvPr>
            <p:ph type="body" sz="quarter" idx="10"/>
            <p:custDataLst>
              <p:tags r:id="rId3"/>
            </p:custDataLst>
          </p:nvPr>
        </p:nvSpPr>
        <p:spPr/>
        <p:txBody>
          <a:bodyPr/>
          <a:lstStyle/>
          <a:p>
            <a:r>
              <a:rPr lang="en-US" dirty="0" smtClean="0"/>
              <a:t>When using the DESC script:</a:t>
            </a:r>
          </a:p>
          <a:p>
            <a:pPr marL="342900" indent="-280988">
              <a:buFont typeface="Arial" panose="020B0604020202020204" pitchFamily="34" charset="0"/>
              <a:buChar char="•"/>
            </a:pPr>
            <a:r>
              <a:rPr lang="en-US" dirty="0" smtClean="0"/>
              <a:t>Have </a:t>
            </a:r>
            <a:r>
              <a:rPr lang="en-US" dirty="0"/>
              <a:t>timely discussion</a:t>
            </a:r>
          </a:p>
          <a:p>
            <a:pPr marL="342900" indent="-280988">
              <a:buFont typeface="Arial" panose="020B0604020202020204" pitchFamily="34" charset="0"/>
              <a:buChar char="•"/>
            </a:pPr>
            <a:r>
              <a:rPr lang="en-US" dirty="0"/>
              <a:t>Work on win-win</a:t>
            </a:r>
          </a:p>
          <a:p>
            <a:pPr marL="342900" indent="-280988">
              <a:buFont typeface="Arial" panose="020B0604020202020204" pitchFamily="34" charset="0"/>
              <a:buChar char="•"/>
            </a:pPr>
            <a:r>
              <a:rPr lang="en-US" dirty="0"/>
              <a:t>Frame </a:t>
            </a:r>
            <a:r>
              <a:rPr lang="en-US" dirty="0" smtClean="0"/>
              <a:t>in </a:t>
            </a:r>
            <a:r>
              <a:rPr lang="en-US" dirty="0"/>
              <a:t>terms of your own experience</a:t>
            </a:r>
          </a:p>
          <a:p>
            <a:pPr marL="342900" indent="-280988">
              <a:buFont typeface="Arial" panose="020B0604020202020204" pitchFamily="34" charset="0"/>
              <a:buChar char="•"/>
            </a:pPr>
            <a:r>
              <a:rPr lang="en-US" dirty="0"/>
              <a:t>Choose a private location</a:t>
            </a:r>
          </a:p>
          <a:p>
            <a:pPr marL="342900" indent="-280988">
              <a:buFont typeface="Arial" panose="020B0604020202020204" pitchFamily="34" charset="0"/>
              <a:buChar char="•"/>
            </a:pPr>
            <a:r>
              <a:rPr lang="en-US" dirty="0"/>
              <a:t>Use “I” statements; avoid blaming </a:t>
            </a:r>
            <a:endParaRPr lang="en-US" dirty="0" smtClean="0"/>
          </a:p>
          <a:p>
            <a:pPr marL="342900" indent="-280988">
              <a:buFont typeface="Arial" panose="020B0604020202020204" pitchFamily="34" charset="0"/>
              <a:buChar char="•"/>
            </a:pPr>
            <a:r>
              <a:rPr lang="en-US" dirty="0" smtClean="0"/>
              <a:t>Critique </a:t>
            </a:r>
            <a:r>
              <a:rPr lang="en-US" dirty="0"/>
              <a:t>is not criticism</a:t>
            </a:r>
          </a:p>
          <a:p>
            <a:pPr marL="342900" indent="-280988">
              <a:buFont typeface="Arial" panose="020B0604020202020204" pitchFamily="34" charset="0"/>
              <a:buChar char="•"/>
            </a:pPr>
            <a:r>
              <a:rPr lang="en-US" dirty="0"/>
              <a:t>Focus on what is right, not who is </a:t>
            </a:r>
            <a:r>
              <a:rPr lang="en-US" dirty="0" smtClean="0"/>
              <a:t>right</a:t>
            </a:r>
            <a:endParaRPr lang="en-US" dirty="0"/>
          </a:p>
        </p:txBody>
      </p:sp>
      <p:pic>
        <p:nvPicPr>
          <p:cNvPr id="4" name="Picture 6" descr="Two penguibns in discussion"/>
          <p:cNvPicPr>
            <a:picLocks noChangeAspect="1" noChangeArrowheads="1"/>
          </p:cNvPicPr>
          <p:nvPr/>
        </p:nvPicPr>
        <p:blipFill>
          <a:blip r:embed="rId6" cstate="print"/>
          <a:srcRect l="3778" b="4210"/>
          <a:stretch>
            <a:fillRect/>
          </a:stretch>
        </p:blipFill>
        <p:spPr bwMode="auto">
          <a:xfrm>
            <a:off x="5015877" y="974788"/>
            <a:ext cx="3641855" cy="3387148"/>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16697722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005840" y="-2"/>
            <a:ext cx="8020074" cy="685800"/>
          </a:xfrm>
        </p:spPr>
        <p:txBody>
          <a:bodyPr/>
          <a:lstStyle/>
          <a:p>
            <a:r>
              <a:rPr lang="en-US" dirty="0"/>
              <a:t>Please Print the Instructor Guide</a:t>
            </a:r>
          </a:p>
        </p:txBody>
      </p:sp>
      <p:sp>
        <p:nvSpPr>
          <p:cNvPr id="3" name="Text Placeholder 2"/>
          <p:cNvSpPr>
            <a:spLocks noGrp="1"/>
          </p:cNvSpPr>
          <p:nvPr>
            <p:ph type="body" sz="quarter" idx="10"/>
            <p:custDataLst>
              <p:tags r:id="rId3"/>
            </p:custDataLst>
          </p:nvPr>
        </p:nvSpPr>
        <p:spPr>
          <a:xfrm>
            <a:off x="182879" y="768095"/>
            <a:ext cx="4919873" cy="4023360"/>
          </a:xfrm>
        </p:spPr>
        <p:txBody>
          <a:bodyPr/>
          <a:lstStyle/>
          <a:p>
            <a:pPr marL="0" indent="0">
              <a:spcAft>
                <a:spcPts val="1800"/>
              </a:spcAft>
              <a:buNone/>
            </a:pPr>
            <a:r>
              <a:rPr lang="en-US" dirty="0"/>
              <a:t>To best use this online module, </a:t>
            </a:r>
            <a:r>
              <a:rPr lang="en-US" dirty="0" smtClean="0"/>
              <a:t>please </a:t>
            </a:r>
            <a:r>
              <a:rPr lang="en-US" dirty="0"/>
              <a:t>print the </a:t>
            </a:r>
            <a:r>
              <a:rPr lang="en-US" i="1" dirty="0"/>
              <a:t>Module </a:t>
            </a:r>
            <a:r>
              <a:rPr lang="en-US" i="1" dirty="0" smtClean="0"/>
              <a:t>6 Instructor Guide</a:t>
            </a:r>
            <a:r>
              <a:rPr lang="en-US" dirty="0"/>
              <a:t>, </a:t>
            </a:r>
            <a:r>
              <a:rPr lang="en-US" dirty="0">
                <a:hlinkClick r:id="rId7"/>
              </a:rPr>
              <a:t>located </a:t>
            </a:r>
            <a:r>
              <a:rPr lang="en-US" dirty="0" smtClean="0">
                <a:hlinkClick r:id="rId7"/>
              </a:rPr>
              <a:t>here</a:t>
            </a:r>
            <a:endParaRPr lang="en-US" dirty="0"/>
          </a:p>
          <a:p>
            <a:pPr marL="0" indent="0">
              <a:spcAft>
                <a:spcPts val="1800"/>
              </a:spcAft>
              <a:buNone/>
            </a:pPr>
            <a:r>
              <a:rPr lang="en-US" dirty="0"/>
              <a:t>Read pages 3</a:t>
            </a:r>
            <a:r>
              <a:rPr lang="en-US" dirty="0" smtClean="0"/>
              <a:t>-4 </a:t>
            </a:r>
            <a:r>
              <a:rPr lang="en-US" dirty="0"/>
              <a:t>in the guide </a:t>
            </a:r>
            <a:r>
              <a:rPr lang="en-US" dirty="0" smtClean="0"/>
              <a:t>before we begin</a:t>
            </a:r>
            <a:endParaRPr lang="en-US" dirty="0"/>
          </a:p>
          <a:p>
            <a:pPr marL="0" indent="0">
              <a:spcAft>
                <a:spcPts val="1800"/>
              </a:spcAft>
              <a:buNone/>
            </a:pPr>
            <a:r>
              <a:rPr lang="en-US" dirty="0"/>
              <a:t>Then we will proceed to work </a:t>
            </a:r>
            <a:r>
              <a:rPr lang="en-US" dirty="0" smtClean="0"/>
              <a:t>through the </a:t>
            </a:r>
            <a:r>
              <a:rPr lang="en-US" dirty="0"/>
              <a:t>slides you will use to train – </a:t>
            </a:r>
            <a:r>
              <a:rPr lang="en-US" dirty="0" smtClean="0"/>
              <a:t>just as </a:t>
            </a:r>
            <a:r>
              <a:rPr lang="en-US" dirty="0"/>
              <a:t>if you are delivering this </a:t>
            </a:r>
            <a:r>
              <a:rPr lang="en-US" dirty="0" smtClean="0"/>
              <a:t>module at your facility.</a:t>
            </a:r>
            <a:endParaRPr lang="en-US" dirty="0"/>
          </a:p>
        </p:txBody>
      </p:sp>
      <p:pic>
        <p:nvPicPr>
          <p:cNvPr id="4" name="Picture 3" descr="Cover of the Module 6 Instructor Guide">
            <a:hlinkClick r:id="rId7"/>
          </p:cNvPr>
          <p:cNvPicPr>
            <a:picLocks noChangeAspect="1"/>
          </p:cNvPicPr>
          <p:nvPr>
            <p:custDataLst>
              <p:tags r:id="rId4"/>
            </p:custDataLst>
          </p:nvPr>
        </p:nvPicPr>
        <p:blipFill>
          <a:blip r:embed="rId8" cstate="email">
            <a:extLst>
              <a:ext uri="{28A0092B-C50C-407E-A947-70E740481C1C}">
                <a14:useLocalDpi xmlns:a14="http://schemas.microsoft.com/office/drawing/2010/main" val="0"/>
              </a:ext>
            </a:extLst>
          </a:blip>
          <a:stretch>
            <a:fillRect/>
          </a:stretch>
        </p:blipFill>
        <p:spPr>
          <a:xfrm rot="579021">
            <a:off x="5547092" y="1081712"/>
            <a:ext cx="2357890" cy="3036676"/>
          </a:xfrm>
          <a:prstGeom prst="rect">
            <a:avLst/>
          </a:prstGeom>
          <a:ln>
            <a:solidFill>
              <a:schemeClr val="tx1"/>
            </a:solidFill>
          </a:ln>
          <a:effectLst>
            <a:outerShdw blurRad="177800" dist="88900" dir="2700000" algn="tl" rotWithShape="0">
              <a:prstClr val="black">
                <a:alpha val="48000"/>
              </a:prstClr>
            </a:outerShdw>
          </a:effectLst>
          <a:scene3d>
            <a:camera prst="perspectiveLeft"/>
            <a:lightRig rig="threePt" dir="t"/>
          </a:scene3d>
        </p:spPr>
      </p:pic>
    </p:spTree>
    <p:custDataLst>
      <p:tags r:id="rId1"/>
    </p:custDataLst>
    <p:extLst>
      <p:ext uri="{BB962C8B-B14F-4D97-AF65-F5344CB8AC3E}">
        <p14:creationId xmlns:p14="http://schemas.microsoft.com/office/powerpoint/2010/main" val="78803768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005840" y="-2"/>
            <a:ext cx="8020074" cy="685800"/>
          </a:xfrm>
        </p:spPr>
        <p:txBody>
          <a:bodyPr/>
          <a:lstStyle/>
          <a:p>
            <a:r>
              <a:rPr lang="en-US" dirty="0" smtClean="0"/>
              <a:t>A DESC Scenario (Slide 22)</a:t>
            </a:r>
            <a:endParaRPr lang="en-US" dirty="0"/>
          </a:p>
        </p:txBody>
      </p:sp>
      <p:sp>
        <p:nvSpPr>
          <p:cNvPr id="3" name="Text Placeholder 2"/>
          <p:cNvSpPr>
            <a:spLocks noGrp="1"/>
          </p:cNvSpPr>
          <p:nvPr>
            <p:ph type="body" sz="quarter" idx="10"/>
            <p:custDataLst>
              <p:tags r:id="rId3"/>
            </p:custDataLst>
          </p:nvPr>
        </p:nvSpPr>
        <p:spPr/>
        <p:txBody>
          <a:bodyPr>
            <a:normAutofit lnSpcReduction="10000"/>
          </a:bodyPr>
          <a:lstStyle/>
          <a:p>
            <a:r>
              <a:rPr lang="en-US" dirty="0" smtClean="0"/>
              <a:t>Consider this scenario:</a:t>
            </a:r>
          </a:p>
          <a:p>
            <a:pPr algn="ctr">
              <a:spcAft>
                <a:spcPts val="1800"/>
              </a:spcAft>
            </a:pPr>
            <a:r>
              <a:rPr lang="en-US" b="1" i="1" dirty="0"/>
              <a:t>A nurse feels that a patient has abdominal distension and pain secondary to a distended bladder and needs a Foley catheter. The nurse receives the order from the resident on call. When the attending later realizes that the order was given without his consent, he raises his voice to the resident in front of staff and the patient. </a:t>
            </a:r>
          </a:p>
          <a:p>
            <a:pPr>
              <a:spcAft>
                <a:spcPts val="1800"/>
              </a:spcAft>
            </a:pPr>
            <a:r>
              <a:rPr lang="en-US" dirty="0" smtClean="0"/>
              <a:t>Take 10 minutes to write down how you would use the DESC script in this scenario</a:t>
            </a:r>
          </a:p>
        </p:txBody>
      </p:sp>
      <p:pic>
        <p:nvPicPr>
          <p:cNvPr id="4" name="Picture 3" descr="Classroom slide number 22"/>
          <p:cNvPicPr>
            <a:picLocks noChangeAspect="1"/>
          </p:cNvPicPr>
          <p:nvPr>
            <p:custDataLst>
              <p:tags r:id="rId4"/>
            </p:custDataLst>
          </p:nvPr>
        </p:nvPicPr>
        <p:blipFill>
          <a:blip r:embed="rId7" cstate="email">
            <a:extLst>
              <a:ext uri="{28A0092B-C50C-407E-A947-70E740481C1C}">
                <a14:useLocalDpi xmlns:a14="http://schemas.microsoft.com/office/drawing/2010/main" val="0"/>
              </a:ext>
            </a:extLst>
          </a:blip>
          <a:stretch>
            <a:fillRect/>
          </a:stretch>
        </p:blipFill>
        <p:spPr>
          <a:xfrm>
            <a:off x="4714241" y="977339"/>
            <a:ext cx="3927376" cy="2945532"/>
          </a:xfrm>
          <a:prstGeom prst="rect">
            <a:avLst/>
          </a:prstGeom>
          <a:ln w="38100" cap="sq" cmpd="sng">
            <a:solidFill>
              <a:schemeClr val="bg1">
                <a:lumMod val="65000"/>
              </a:schemeClr>
            </a:solidFill>
            <a:miter lim="800000"/>
          </a:ln>
          <a:effectLst>
            <a:outerShdw blurRad="50800" dist="38100" dir="2700000" algn="tl" rotWithShape="0">
              <a:srgbClr val="000000">
                <a:alpha val="43000"/>
              </a:srgbClr>
            </a:outerShdw>
            <a:reflection stA="60000" endPos="20000" dist="38100" dir="5400000" sy="-100000" algn="bl" rotWithShape="0"/>
          </a:effectLst>
          <a:scene3d>
            <a:camera prst="perspectiveFront" fov="3300000">
              <a:rot lat="0" lon="1500000" rev="0"/>
            </a:camera>
            <a:lightRig rig="threePt" dir="t"/>
          </a:scene3d>
        </p:spPr>
      </p:pic>
    </p:spTree>
    <p:custDataLst>
      <p:tags r:id="rId1"/>
    </p:custDataLst>
    <p:extLst>
      <p:ext uri="{BB962C8B-B14F-4D97-AF65-F5344CB8AC3E}">
        <p14:creationId xmlns:p14="http://schemas.microsoft.com/office/powerpoint/2010/main" val="46545361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005840" y="-2"/>
            <a:ext cx="8020074" cy="685800"/>
          </a:xfrm>
        </p:spPr>
        <p:txBody>
          <a:bodyPr/>
          <a:lstStyle/>
          <a:p>
            <a:r>
              <a:rPr lang="en-US" dirty="0" smtClean="0"/>
              <a:t>A DESC Scenario (Slide 22)</a:t>
            </a:r>
            <a:endParaRPr lang="en-US" dirty="0"/>
          </a:p>
        </p:txBody>
      </p:sp>
      <p:sp>
        <p:nvSpPr>
          <p:cNvPr id="3" name="Text Placeholder 2"/>
          <p:cNvSpPr>
            <a:spLocks noGrp="1"/>
          </p:cNvSpPr>
          <p:nvPr>
            <p:ph type="body" sz="quarter" idx="10"/>
            <p:custDataLst>
              <p:tags r:id="rId3"/>
            </p:custDataLst>
          </p:nvPr>
        </p:nvSpPr>
        <p:spPr>
          <a:xfrm>
            <a:off x="182879" y="768095"/>
            <a:ext cx="5068743" cy="4023360"/>
          </a:xfrm>
        </p:spPr>
        <p:txBody>
          <a:bodyPr>
            <a:normAutofit/>
          </a:bodyPr>
          <a:lstStyle/>
          <a:p>
            <a:pPr>
              <a:spcAft>
                <a:spcPts val="2400"/>
              </a:spcAft>
            </a:pPr>
            <a:r>
              <a:rPr lang="en-US" dirty="0" smtClean="0"/>
              <a:t>How did you use DESC?</a:t>
            </a:r>
          </a:p>
          <a:p>
            <a:pPr marL="346075">
              <a:spcAft>
                <a:spcPts val="2400"/>
              </a:spcAft>
            </a:pPr>
            <a:r>
              <a:rPr lang="en-US" b="1" dirty="0" smtClean="0"/>
              <a:t>D - Describe </a:t>
            </a:r>
            <a:r>
              <a:rPr lang="en-US" dirty="0"/>
              <a:t>the specific situation </a:t>
            </a:r>
          </a:p>
          <a:p>
            <a:pPr marL="346075">
              <a:spcAft>
                <a:spcPts val="2400"/>
              </a:spcAft>
            </a:pPr>
            <a:r>
              <a:rPr lang="en-US" b="1" dirty="0" smtClean="0"/>
              <a:t>E - Express </a:t>
            </a:r>
            <a:r>
              <a:rPr lang="en-US" dirty="0"/>
              <a:t>your concerns about the action</a:t>
            </a:r>
          </a:p>
          <a:p>
            <a:pPr marL="346075">
              <a:spcAft>
                <a:spcPts val="2400"/>
              </a:spcAft>
            </a:pPr>
            <a:r>
              <a:rPr lang="en-US" b="1" dirty="0" smtClean="0"/>
              <a:t>S - Suggest </a:t>
            </a:r>
            <a:r>
              <a:rPr lang="en-US" dirty="0"/>
              <a:t>other alternatives</a:t>
            </a:r>
          </a:p>
          <a:p>
            <a:pPr marL="346075">
              <a:spcAft>
                <a:spcPts val="2400"/>
              </a:spcAft>
            </a:pPr>
            <a:r>
              <a:rPr lang="en-US" b="1" dirty="0" smtClean="0"/>
              <a:t>C - Consequences </a:t>
            </a:r>
            <a:r>
              <a:rPr lang="en-US" dirty="0"/>
              <a:t>should be stated</a:t>
            </a:r>
          </a:p>
        </p:txBody>
      </p:sp>
      <p:pic>
        <p:nvPicPr>
          <p:cNvPr id="4" name="Picture 3" descr="Classroom slide number 22"/>
          <p:cNvPicPr>
            <a:picLocks noChangeAspect="1"/>
          </p:cNvPicPr>
          <p:nvPr>
            <p:custDataLst>
              <p:tags r:id="rId4"/>
            </p:custDataLst>
          </p:nvPr>
        </p:nvPicPr>
        <p:blipFill>
          <a:blip r:embed="rId7" cstate="email">
            <a:extLst>
              <a:ext uri="{28A0092B-C50C-407E-A947-70E740481C1C}">
                <a14:useLocalDpi xmlns:a14="http://schemas.microsoft.com/office/drawing/2010/main" val="0"/>
              </a:ext>
            </a:extLst>
          </a:blip>
          <a:stretch>
            <a:fillRect/>
          </a:stretch>
        </p:blipFill>
        <p:spPr>
          <a:xfrm>
            <a:off x="4967415" y="1167219"/>
            <a:ext cx="3674201" cy="2755651"/>
          </a:xfrm>
          <a:prstGeom prst="rect">
            <a:avLst/>
          </a:prstGeom>
          <a:ln w="38100" cap="sq" cmpd="sng">
            <a:solidFill>
              <a:schemeClr val="bg1">
                <a:lumMod val="65000"/>
              </a:schemeClr>
            </a:solidFill>
            <a:miter lim="800000"/>
          </a:ln>
          <a:effectLst>
            <a:outerShdw blurRad="50800" dist="38100" dir="2700000" algn="tl" rotWithShape="0">
              <a:srgbClr val="000000">
                <a:alpha val="43000"/>
              </a:srgbClr>
            </a:outerShdw>
            <a:reflection stA="60000" endPos="20000" dist="38100" dir="5400000" sy="-100000" algn="bl" rotWithShape="0"/>
          </a:effectLst>
          <a:scene3d>
            <a:camera prst="perspectiveFront" fov="3300000">
              <a:rot lat="0" lon="1500000" rev="0"/>
            </a:camera>
            <a:lightRig rig="threePt" dir="t"/>
          </a:scene3d>
        </p:spPr>
      </p:pic>
    </p:spTree>
    <p:custDataLst>
      <p:tags r:id="rId1"/>
    </p:custDataLst>
    <p:extLst>
      <p:ext uri="{BB962C8B-B14F-4D97-AF65-F5344CB8AC3E}">
        <p14:creationId xmlns:p14="http://schemas.microsoft.com/office/powerpoint/2010/main" val="389400987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custDataLst>
              <p:tags r:id="rId2"/>
            </p:custDataLst>
          </p:nvPr>
        </p:nvSpPr>
        <p:spPr>
          <a:xfrm>
            <a:off x="1005840" y="-2"/>
            <a:ext cx="8020074" cy="685800"/>
          </a:xfrm>
        </p:spPr>
        <p:txBody>
          <a:bodyPr/>
          <a:lstStyle/>
          <a:p>
            <a:r>
              <a:rPr lang="en-US" dirty="0" smtClean="0"/>
              <a:t>Tools &amp; Strategies Summary</a:t>
            </a:r>
            <a:endParaRPr lang="en-US" dirty="0"/>
          </a:p>
        </p:txBody>
      </p:sp>
      <p:sp>
        <p:nvSpPr>
          <p:cNvPr id="9" name="Rectangle 3"/>
          <p:cNvSpPr>
            <a:spLocks noChangeArrowheads="1"/>
          </p:cNvSpPr>
          <p:nvPr>
            <p:custDataLst>
              <p:tags r:id="rId3"/>
            </p:custDataLst>
          </p:nvPr>
        </p:nvSpPr>
        <p:spPr bwMode="auto">
          <a:xfrm>
            <a:off x="3352800" y="775251"/>
            <a:ext cx="2895600" cy="3906079"/>
          </a:xfrm>
          <a:prstGeom prst="rect">
            <a:avLst/>
          </a:prstGeom>
          <a:solidFill>
            <a:srgbClr val="F5EE8B"/>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tIns="182880"/>
          <a:lstStyle/>
          <a:p>
            <a:pPr algn="ctr">
              <a:lnSpc>
                <a:spcPct val="90000"/>
              </a:lnSpc>
              <a:spcBef>
                <a:spcPct val="25000"/>
              </a:spcBef>
              <a:buClr>
                <a:schemeClr val="folHlink"/>
              </a:buClr>
              <a:buSzPct val="90000"/>
              <a:buFont typeface="Wingdings" pitchFamily="2" charset="2"/>
              <a:buNone/>
              <a:defRPr/>
            </a:pPr>
            <a:r>
              <a:rPr lang="en-US" sz="2000" b="1" dirty="0"/>
              <a:t>TOOLS and STRATEGIES</a:t>
            </a:r>
          </a:p>
          <a:p>
            <a:pPr lvl="1" indent="-228600">
              <a:lnSpc>
                <a:spcPct val="90000"/>
              </a:lnSpc>
              <a:buClr>
                <a:schemeClr val="folHlink"/>
              </a:buClr>
              <a:buSzPct val="90000"/>
              <a:buFont typeface="Wingdings" pitchFamily="2" charset="2"/>
              <a:buNone/>
              <a:defRPr/>
            </a:pPr>
            <a:r>
              <a:rPr lang="en-US" sz="1300" dirty="0"/>
              <a:t>Communication</a:t>
            </a:r>
          </a:p>
          <a:p>
            <a:pPr lvl="1" indent="-111125">
              <a:lnSpc>
                <a:spcPct val="90000"/>
              </a:lnSpc>
              <a:buClr>
                <a:schemeClr val="folHlink"/>
              </a:buClr>
              <a:buSzPct val="90000"/>
              <a:buFont typeface="Arial" panose="020B0604020202020204" pitchFamily="34" charset="0"/>
              <a:buChar char="•"/>
              <a:defRPr/>
            </a:pPr>
            <a:r>
              <a:rPr lang="en-US" sz="1300" dirty="0"/>
              <a:t>SBAR</a:t>
            </a:r>
          </a:p>
          <a:p>
            <a:pPr lvl="1" indent="-111125">
              <a:lnSpc>
                <a:spcPct val="90000"/>
              </a:lnSpc>
              <a:buClr>
                <a:schemeClr val="folHlink"/>
              </a:buClr>
              <a:buSzPct val="90000"/>
              <a:buFont typeface="Arial" panose="020B0604020202020204" pitchFamily="34" charset="0"/>
              <a:buChar char="•"/>
              <a:defRPr/>
            </a:pPr>
            <a:r>
              <a:rPr lang="en-US" sz="1300" dirty="0"/>
              <a:t>Call-Out</a:t>
            </a:r>
          </a:p>
          <a:p>
            <a:pPr lvl="1" indent="-111125">
              <a:lnSpc>
                <a:spcPct val="90000"/>
              </a:lnSpc>
              <a:buClr>
                <a:schemeClr val="folHlink"/>
              </a:buClr>
              <a:buSzPct val="90000"/>
              <a:buFont typeface="Arial" panose="020B0604020202020204" pitchFamily="34" charset="0"/>
              <a:buChar char="•"/>
              <a:defRPr/>
            </a:pPr>
            <a:r>
              <a:rPr lang="en-US" sz="1300" dirty="0"/>
              <a:t>Check-Back</a:t>
            </a:r>
          </a:p>
          <a:p>
            <a:pPr lvl="1" indent="-111125">
              <a:lnSpc>
                <a:spcPct val="90000"/>
              </a:lnSpc>
              <a:buClr>
                <a:schemeClr val="folHlink"/>
              </a:buClr>
              <a:buSzPct val="90000"/>
              <a:buFont typeface="Arial" panose="020B0604020202020204" pitchFamily="34" charset="0"/>
              <a:buChar char="•"/>
              <a:defRPr/>
            </a:pPr>
            <a:r>
              <a:rPr lang="en-US" sz="1300" dirty="0"/>
              <a:t>Handoff</a:t>
            </a:r>
          </a:p>
          <a:p>
            <a:pPr lvl="1" indent="-228600">
              <a:lnSpc>
                <a:spcPct val="90000"/>
              </a:lnSpc>
              <a:buClr>
                <a:schemeClr val="folHlink"/>
              </a:buClr>
              <a:buSzPct val="90000"/>
              <a:buFont typeface="Wingdings" pitchFamily="2" charset="2"/>
              <a:buNone/>
              <a:defRPr/>
            </a:pPr>
            <a:r>
              <a:rPr lang="en-US" sz="1300" dirty="0"/>
              <a:t>Leading Teams</a:t>
            </a:r>
          </a:p>
          <a:p>
            <a:pPr lvl="1" indent="-111125">
              <a:lnSpc>
                <a:spcPct val="90000"/>
              </a:lnSpc>
              <a:buClr>
                <a:schemeClr val="folHlink"/>
              </a:buClr>
              <a:buSzPct val="90000"/>
              <a:buFont typeface="Arial" panose="020B0604020202020204" pitchFamily="34" charset="0"/>
              <a:buChar char="•"/>
              <a:defRPr/>
            </a:pPr>
            <a:r>
              <a:rPr lang="en-US" sz="1300" dirty="0"/>
              <a:t>Brief</a:t>
            </a:r>
          </a:p>
          <a:p>
            <a:pPr lvl="1" indent="-111125">
              <a:lnSpc>
                <a:spcPct val="90000"/>
              </a:lnSpc>
              <a:buClr>
                <a:schemeClr val="folHlink"/>
              </a:buClr>
              <a:buSzPct val="90000"/>
              <a:buFont typeface="Arial" panose="020B0604020202020204" pitchFamily="34" charset="0"/>
              <a:buChar char="•"/>
              <a:defRPr/>
            </a:pPr>
            <a:r>
              <a:rPr lang="en-US" sz="1300" dirty="0"/>
              <a:t>Huddle </a:t>
            </a:r>
          </a:p>
          <a:p>
            <a:pPr lvl="1" indent="-111125">
              <a:lnSpc>
                <a:spcPct val="90000"/>
              </a:lnSpc>
              <a:buClr>
                <a:schemeClr val="folHlink"/>
              </a:buClr>
              <a:buSzPct val="90000"/>
              <a:buFont typeface="Arial" panose="020B0604020202020204" pitchFamily="34" charset="0"/>
              <a:buChar char="•"/>
              <a:defRPr/>
            </a:pPr>
            <a:r>
              <a:rPr lang="en-US" sz="1300" dirty="0"/>
              <a:t>Debrief</a:t>
            </a:r>
          </a:p>
          <a:p>
            <a:pPr lvl="1" indent="-228600">
              <a:lnSpc>
                <a:spcPct val="90000"/>
              </a:lnSpc>
              <a:buClr>
                <a:schemeClr val="folHlink"/>
              </a:buClr>
              <a:buSzPct val="90000"/>
              <a:buFont typeface="Wingdings" pitchFamily="2" charset="2"/>
              <a:buNone/>
              <a:defRPr/>
            </a:pPr>
            <a:r>
              <a:rPr lang="en-US" sz="1300" dirty="0"/>
              <a:t>Situation Monitoring</a:t>
            </a:r>
          </a:p>
          <a:p>
            <a:pPr lvl="1" indent="-111125">
              <a:lnSpc>
                <a:spcPct val="90000"/>
              </a:lnSpc>
              <a:buClr>
                <a:schemeClr val="folHlink"/>
              </a:buClr>
              <a:buSzPct val="90000"/>
              <a:buFont typeface="Arial" panose="020B0604020202020204" pitchFamily="34" charset="0"/>
              <a:buChar char="•"/>
              <a:defRPr/>
            </a:pPr>
            <a:r>
              <a:rPr lang="en-US" sz="1300" dirty="0"/>
              <a:t>STEP</a:t>
            </a:r>
          </a:p>
          <a:p>
            <a:pPr lvl="1" indent="-111125">
              <a:lnSpc>
                <a:spcPct val="90000"/>
              </a:lnSpc>
              <a:buClr>
                <a:schemeClr val="folHlink"/>
              </a:buClr>
              <a:buSzPct val="90000"/>
              <a:buFont typeface="Arial" panose="020B0604020202020204" pitchFamily="34" charset="0"/>
              <a:buChar char="•"/>
              <a:defRPr/>
            </a:pPr>
            <a:r>
              <a:rPr lang="en-US" sz="1300" dirty="0"/>
              <a:t>I’M SAFE</a:t>
            </a:r>
          </a:p>
          <a:p>
            <a:pPr lvl="1" indent="-228600">
              <a:lnSpc>
                <a:spcPct val="90000"/>
              </a:lnSpc>
              <a:buClr>
                <a:schemeClr val="folHlink"/>
              </a:buClr>
              <a:buSzPct val="90000"/>
              <a:buFont typeface="Wingdings" pitchFamily="2" charset="2"/>
              <a:buNone/>
              <a:defRPr/>
            </a:pPr>
            <a:r>
              <a:rPr lang="en-US" sz="1300" dirty="0"/>
              <a:t>Mutual Support</a:t>
            </a:r>
          </a:p>
          <a:p>
            <a:pPr lvl="1" indent="-111125">
              <a:lnSpc>
                <a:spcPct val="90000"/>
              </a:lnSpc>
              <a:buClr>
                <a:schemeClr val="folHlink"/>
              </a:buClr>
              <a:buSzPct val="90000"/>
              <a:buFont typeface="Arial" panose="020B0604020202020204" pitchFamily="34" charset="0"/>
              <a:buChar char="•"/>
              <a:defRPr/>
            </a:pPr>
            <a:r>
              <a:rPr lang="en-US" sz="1300" dirty="0"/>
              <a:t>Task Assistance</a:t>
            </a:r>
          </a:p>
          <a:p>
            <a:pPr lvl="1" indent="-111125">
              <a:lnSpc>
                <a:spcPct val="90000"/>
              </a:lnSpc>
              <a:buClr>
                <a:schemeClr val="folHlink"/>
              </a:buClr>
              <a:buSzPct val="90000"/>
              <a:buFont typeface="Arial" panose="020B0604020202020204" pitchFamily="34" charset="0"/>
              <a:buChar char="•"/>
              <a:defRPr/>
            </a:pPr>
            <a:r>
              <a:rPr lang="en-US" sz="1300" dirty="0"/>
              <a:t>Feedback</a:t>
            </a:r>
          </a:p>
          <a:p>
            <a:pPr lvl="1" indent="-111125">
              <a:lnSpc>
                <a:spcPct val="90000"/>
              </a:lnSpc>
              <a:buClr>
                <a:schemeClr val="folHlink"/>
              </a:buClr>
              <a:buSzPct val="90000"/>
              <a:buFont typeface="Arial" panose="020B0604020202020204" pitchFamily="34" charset="0"/>
              <a:buChar char="•"/>
              <a:defRPr/>
            </a:pPr>
            <a:r>
              <a:rPr lang="en-US" sz="1300" dirty="0"/>
              <a:t>Assertive Statement</a:t>
            </a:r>
          </a:p>
          <a:p>
            <a:pPr lvl="1" indent="-111125">
              <a:lnSpc>
                <a:spcPct val="90000"/>
              </a:lnSpc>
              <a:buClr>
                <a:schemeClr val="folHlink"/>
              </a:buClr>
              <a:buSzPct val="90000"/>
              <a:buFont typeface="Arial" panose="020B0604020202020204" pitchFamily="34" charset="0"/>
              <a:buChar char="•"/>
              <a:defRPr/>
            </a:pPr>
            <a:r>
              <a:rPr lang="en-US" sz="1300" dirty="0"/>
              <a:t>Two-Challenge Rule</a:t>
            </a:r>
          </a:p>
          <a:p>
            <a:pPr lvl="1" indent="-111125">
              <a:lnSpc>
                <a:spcPct val="90000"/>
              </a:lnSpc>
              <a:buClr>
                <a:schemeClr val="folHlink"/>
              </a:buClr>
              <a:buSzPct val="90000"/>
              <a:buFont typeface="Arial" panose="020B0604020202020204" pitchFamily="34" charset="0"/>
              <a:buChar char="•"/>
              <a:defRPr/>
            </a:pPr>
            <a:r>
              <a:rPr lang="en-US" sz="1300" dirty="0"/>
              <a:t>CUS</a:t>
            </a:r>
          </a:p>
          <a:p>
            <a:pPr lvl="1" indent="-111125">
              <a:lnSpc>
                <a:spcPct val="90000"/>
              </a:lnSpc>
              <a:buClr>
                <a:schemeClr val="folHlink"/>
              </a:buClr>
              <a:buSzPct val="90000"/>
              <a:buFont typeface="Arial" panose="020B0604020202020204" pitchFamily="34" charset="0"/>
              <a:buChar char="•"/>
              <a:defRPr/>
            </a:pPr>
            <a:r>
              <a:rPr lang="en-US" sz="1300" dirty="0"/>
              <a:t>DESC Script</a:t>
            </a:r>
          </a:p>
        </p:txBody>
      </p:sp>
      <p:sp>
        <p:nvSpPr>
          <p:cNvPr id="10" name="Rectangle 4"/>
          <p:cNvSpPr>
            <a:spLocks noChangeArrowheads="1"/>
          </p:cNvSpPr>
          <p:nvPr>
            <p:custDataLst>
              <p:tags r:id="rId4"/>
            </p:custDataLst>
          </p:nvPr>
        </p:nvSpPr>
        <p:spPr bwMode="auto">
          <a:xfrm>
            <a:off x="6248400" y="775251"/>
            <a:ext cx="2895600" cy="3906079"/>
          </a:xfrm>
          <a:prstGeom prst="rect">
            <a:avLst/>
          </a:prstGeom>
          <a:solidFill>
            <a:srgbClr val="017460"/>
          </a:solidFill>
          <a:ln w="9525">
            <a:noFill/>
            <a:miter lim="800000"/>
            <a:headEnd/>
            <a:tailEnd/>
          </a:ln>
          <a:effectLst/>
        </p:spPr>
        <p:txBody>
          <a:bodyPr tIns="182880"/>
          <a:lstStyle/>
          <a:p>
            <a:pPr marL="457200" indent="-277813" algn="ctr">
              <a:lnSpc>
                <a:spcPct val="90000"/>
              </a:lnSpc>
              <a:spcBef>
                <a:spcPct val="40000"/>
              </a:spcBef>
              <a:buClr>
                <a:schemeClr val="folHlink"/>
              </a:buClr>
              <a:buSzPct val="90000"/>
              <a:buFont typeface="Wingdings" pitchFamily="2" charset="2"/>
              <a:buNone/>
            </a:pPr>
            <a:r>
              <a:rPr lang="en-US" altLang="en-US" sz="2000" b="1" dirty="0">
                <a:solidFill>
                  <a:schemeClr val="bg1"/>
                </a:solidFill>
              </a:rPr>
              <a:t>OUTCOMES</a:t>
            </a:r>
          </a:p>
          <a:p>
            <a:pPr marL="457200" indent="-277813">
              <a:lnSpc>
                <a:spcPct val="130000"/>
              </a:lnSpc>
              <a:spcBef>
                <a:spcPct val="40000"/>
              </a:spcBef>
              <a:buClr>
                <a:schemeClr val="bg1"/>
              </a:buClr>
              <a:buSzPct val="90000"/>
              <a:buFont typeface="Wingdings" pitchFamily="2" charset="2"/>
              <a:buChar char="n"/>
            </a:pPr>
            <a:r>
              <a:rPr lang="en-US" altLang="en-US" sz="1600" dirty="0" smtClean="0">
                <a:solidFill>
                  <a:schemeClr val="bg1"/>
                </a:solidFill>
              </a:rPr>
              <a:t>Shared </a:t>
            </a:r>
            <a:r>
              <a:rPr lang="en-US" altLang="en-US" sz="1600" dirty="0">
                <a:solidFill>
                  <a:schemeClr val="bg1"/>
                </a:solidFill>
              </a:rPr>
              <a:t>Mental Model</a:t>
            </a:r>
          </a:p>
          <a:p>
            <a:pPr marL="457200" indent="-277813">
              <a:lnSpc>
                <a:spcPct val="130000"/>
              </a:lnSpc>
              <a:spcBef>
                <a:spcPct val="40000"/>
              </a:spcBef>
              <a:buClr>
                <a:schemeClr val="bg1"/>
              </a:buClr>
              <a:buSzPct val="90000"/>
              <a:buFont typeface="Wingdings" pitchFamily="2" charset="2"/>
              <a:buChar char="n"/>
            </a:pPr>
            <a:r>
              <a:rPr lang="en-US" altLang="en-US" sz="1600" dirty="0">
                <a:solidFill>
                  <a:schemeClr val="bg1"/>
                </a:solidFill>
              </a:rPr>
              <a:t>Adaptability</a:t>
            </a:r>
          </a:p>
          <a:p>
            <a:pPr marL="457200" indent="-277813">
              <a:lnSpc>
                <a:spcPct val="130000"/>
              </a:lnSpc>
              <a:spcBef>
                <a:spcPct val="40000"/>
              </a:spcBef>
              <a:buClr>
                <a:schemeClr val="bg1"/>
              </a:buClr>
              <a:buSzPct val="90000"/>
              <a:buFont typeface="Wingdings" pitchFamily="2" charset="2"/>
              <a:buChar char="n"/>
            </a:pPr>
            <a:r>
              <a:rPr lang="en-US" altLang="en-US" sz="1600" dirty="0">
                <a:solidFill>
                  <a:schemeClr val="bg1"/>
                </a:solidFill>
              </a:rPr>
              <a:t>Team Orientation</a:t>
            </a:r>
          </a:p>
          <a:p>
            <a:pPr marL="457200" indent="-277813">
              <a:lnSpc>
                <a:spcPct val="130000"/>
              </a:lnSpc>
              <a:spcBef>
                <a:spcPct val="40000"/>
              </a:spcBef>
              <a:buClr>
                <a:schemeClr val="bg1"/>
              </a:buClr>
              <a:buSzPct val="90000"/>
              <a:buFont typeface="Wingdings" pitchFamily="2" charset="2"/>
              <a:buChar char="n"/>
            </a:pPr>
            <a:r>
              <a:rPr lang="en-US" altLang="en-US" sz="1600" dirty="0">
                <a:solidFill>
                  <a:schemeClr val="bg1"/>
                </a:solidFill>
              </a:rPr>
              <a:t>Mutual Trust</a:t>
            </a:r>
          </a:p>
          <a:p>
            <a:pPr marL="457200" indent="-277813">
              <a:lnSpc>
                <a:spcPct val="130000"/>
              </a:lnSpc>
              <a:spcBef>
                <a:spcPct val="40000"/>
              </a:spcBef>
              <a:buClr>
                <a:schemeClr val="bg1"/>
              </a:buClr>
              <a:buSzPct val="90000"/>
              <a:buFont typeface="Wingdings" pitchFamily="2" charset="2"/>
              <a:buChar char="n"/>
            </a:pPr>
            <a:r>
              <a:rPr lang="en-US" altLang="en-US" sz="1600" dirty="0">
                <a:solidFill>
                  <a:schemeClr val="bg1"/>
                </a:solidFill>
              </a:rPr>
              <a:t>Team Performance</a:t>
            </a:r>
          </a:p>
          <a:p>
            <a:pPr marL="457200" indent="-277813">
              <a:lnSpc>
                <a:spcPct val="130000"/>
              </a:lnSpc>
              <a:spcBef>
                <a:spcPct val="40000"/>
              </a:spcBef>
              <a:buClr>
                <a:schemeClr val="bg1"/>
              </a:buClr>
              <a:buSzPct val="90000"/>
              <a:buFont typeface="Wingdings" pitchFamily="2" charset="2"/>
              <a:buChar char="n"/>
            </a:pPr>
            <a:r>
              <a:rPr lang="en-US" altLang="en-US" sz="1600" i="1" dirty="0">
                <a:solidFill>
                  <a:schemeClr val="bg1"/>
                </a:solidFill>
              </a:rPr>
              <a:t>Patient Safety!!</a:t>
            </a:r>
            <a:endParaRPr lang="en-US" altLang="en-US" sz="1600" dirty="0">
              <a:solidFill>
                <a:schemeClr val="bg1"/>
              </a:solidFill>
            </a:endParaRPr>
          </a:p>
          <a:p>
            <a:pPr marL="457200" indent="-277813">
              <a:lnSpc>
                <a:spcPct val="90000"/>
              </a:lnSpc>
              <a:spcBef>
                <a:spcPct val="40000"/>
              </a:spcBef>
              <a:buClr>
                <a:schemeClr val="tx1"/>
              </a:buClr>
              <a:buSzPct val="90000"/>
              <a:buFont typeface="Wingdings" pitchFamily="2" charset="2"/>
              <a:buChar char="n"/>
            </a:pPr>
            <a:endParaRPr lang="en-US" altLang="en-US" sz="1600" dirty="0">
              <a:solidFill>
                <a:schemeClr val="bg1"/>
              </a:solidFill>
            </a:endParaRPr>
          </a:p>
        </p:txBody>
      </p:sp>
      <p:sp>
        <p:nvSpPr>
          <p:cNvPr id="11" name="Rectangle 5"/>
          <p:cNvSpPr>
            <a:spLocks noGrp="1" noChangeArrowheads="1"/>
          </p:cNvSpPr>
          <p:nvPr>
            <p:ph type="body" idx="4294967295"/>
            <p:custDataLst>
              <p:tags r:id="rId5"/>
            </p:custDataLst>
          </p:nvPr>
        </p:nvSpPr>
        <p:spPr bwMode="gray">
          <a:xfrm>
            <a:off x="0" y="775251"/>
            <a:ext cx="3352800" cy="3906079"/>
          </a:xfrm>
          <a:prstGeom prst="rect">
            <a:avLst/>
          </a:prstGeom>
          <a:solidFill>
            <a:srgbClr val="E1393E"/>
          </a:solidFill>
        </p:spPr>
        <p:txBody>
          <a:bodyPr tIns="182880">
            <a:noAutofit/>
          </a:bodyPr>
          <a:lstStyle/>
          <a:p>
            <a:pPr marL="344488" indent="-231775" algn="ctr" eaLnBrk="1" hangingPunct="1">
              <a:lnSpc>
                <a:spcPct val="80000"/>
              </a:lnSpc>
              <a:spcAft>
                <a:spcPts val="0"/>
              </a:spcAft>
              <a:buFont typeface="Wingdings" pitchFamily="2" charset="2"/>
              <a:buNone/>
            </a:pPr>
            <a:r>
              <a:rPr lang="en-US" altLang="en-US" sz="2000" b="1" dirty="0" smtClean="0">
                <a:solidFill>
                  <a:schemeClr val="bg1"/>
                </a:solidFill>
              </a:rPr>
              <a:t>BARRIERS</a:t>
            </a:r>
          </a:p>
          <a:p>
            <a:pPr marL="169863" indent="-111125" eaLnBrk="1" hangingPunct="1">
              <a:spcBef>
                <a:spcPts val="0"/>
              </a:spcBef>
              <a:spcAft>
                <a:spcPts val="0"/>
              </a:spcAft>
              <a:buClr>
                <a:schemeClr val="bg1"/>
              </a:buClr>
              <a:buFont typeface="Arial" panose="020B0604020202020204" pitchFamily="34" charset="0"/>
              <a:buChar char="•"/>
            </a:pPr>
            <a:r>
              <a:rPr lang="en-US" altLang="en-US" sz="1400" dirty="0" smtClean="0">
                <a:solidFill>
                  <a:schemeClr val="bg1"/>
                </a:solidFill>
              </a:rPr>
              <a:t>Inconsistency in Team Membership</a:t>
            </a:r>
          </a:p>
          <a:p>
            <a:pPr marL="169863" indent="-111125" eaLnBrk="1" hangingPunct="1">
              <a:spcBef>
                <a:spcPts val="0"/>
              </a:spcBef>
              <a:spcAft>
                <a:spcPts val="0"/>
              </a:spcAft>
              <a:buClr>
                <a:schemeClr val="bg1"/>
              </a:buClr>
              <a:buFont typeface="Arial" panose="020B0604020202020204" pitchFamily="34" charset="0"/>
              <a:buChar char="•"/>
            </a:pPr>
            <a:r>
              <a:rPr lang="en-US" altLang="en-US" sz="1400" dirty="0" smtClean="0">
                <a:solidFill>
                  <a:schemeClr val="bg1"/>
                </a:solidFill>
              </a:rPr>
              <a:t>Lack of Time</a:t>
            </a:r>
          </a:p>
          <a:p>
            <a:pPr marL="169863" indent="-111125" eaLnBrk="1" hangingPunct="1">
              <a:spcBef>
                <a:spcPts val="0"/>
              </a:spcBef>
              <a:spcAft>
                <a:spcPts val="0"/>
              </a:spcAft>
              <a:buClr>
                <a:schemeClr val="bg1"/>
              </a:buClr>
              <a:buFont typeface="Arial" panose="020B0604020202020204" pitchFamily="34" charset="0"/>
              <a:buChar char="•"/>
            </a:pPr>
            <a:r>
              <a:rPr lang="en-US" altLang="en-US" sz="1400" dirty="0" smtClean="0">
                <a:solidFill>
                  <a:schemeClr val="bg1"/>
                </a:solidFill>
              </a:rPr>
              <a:t>Lack of Information Sharing</a:t>
            </a:r>
          </a:p>
          <a:p>
            <a:pPr marL="169863" indent="-111125" eaLnBrk="1" hangingPunct="1">
              <a:spcBef>
                <a:spcPts val="0"/>
              </a:spcBef>
              <a:spcAft>
                <a:spcPts val="0"/>
              </a:spcAft>
              <a:buClr>
                <a:schemeClr val="bg1"/>
              </a:buClr>
              <a:buFont typeface="Arial" panose="020B0604020202020204" pitchFamily="34" charset="0"/>
              <a:buChar char="•"/>
            </a:pPr>
            <a:r>
              <a:rPr lang="en-US" altLang="en-US" sz="1400" dirty="0" smtClean="0">
                <a:solidFill>
                  <a:schemeClr val="bg1"/>
                </a:solidFill>
              </a:rPr>
              <a:t>Hierarchy</a:t>
            </a:r>
          </a:p>
          <a:p>
            <a:pPr marL="169863" indent="-111125" eaLnBrk="1" hangingPunct="1">
              <a:spcBef>
                <a:spcPts val="0"/>
              </a:spcBef>
              <a:spcAft>
                <a:spcPts val="0"/>
              </a:spcAft>
              <a:buClr>
                <a:schemeClr val="bg1"/>
              </a:buClr>
              <a:buFont typeface="Arial" panose="020B0604020202020204" pitchFamily="34" charset="0"/>
              <a:buChar char="•"/>
            </a:pPr>
            <a:r>
              <a:rPr lang="en-US" altLang="en-US" sz="1400" dirty="0" smtClean="0">
                <a:solidFill>
                  <a:schemeClr val="bg1"/>
                </a:solidFill>
              </a:rPr>
              <a:t>Defensiveness</a:t>
            </a:r>
          </a:p>
          <a:p>
            <a:pPr marL="169863" indent="-111125" eaLnBrk="1" hangingPunct="1">
              <a:spcBef>
                <a:spcPts val="0"/>
              </a:spcBef>
              <a:spcAft>
                <a:spcPts val="0"/>
              </a:spcAft>
              <a:buClr>
                <a:schemeClr val="bg1"/>
              </a:buClr>
              <a:buFont typeface="Arial" panose="020B0604020202020204" pitchFamily="34" charset="0"/>
              <a:buChar char="•"/>
            </a:pPr>
            <a:r>
              <a:rPr lang="en-US" altLang="en-US" sz="1400" dirty="0" smtClean="0">
                <a:solidFill>
                  <a:schemeClr val="bg1"/>
                </a:solidFill>
              </a:rPr>
              <a:t>Conventional Thinking</a:t>
            </a:r>
          </a:p>
          <a:p>
            <a:pPr marL="169863" indent="-111125" eaLnBrk="1" hangingPunct="1">
              <a:spcBef>
                <a:spcPts val="0"/>
              </a:spcBef>
              <a:spcAft>
                <a:spcPts val="0"/>
              </a:spcAft>
              <a:buClr>
                <a:schemeClr val="bg1"/>
              </a:buClr>
              <a:buFont typeface="Arial" panose="020B0604020202020204" pitchFamily="34" charset="0"/>
              <a:buChar char="•"/>
            </a:pPr>
            <a:r>
              <a:rPr lang="en-US" altLang="en-US" sz="1400" dirty="0" smtClean="0">
                <a:solidFill>
                  <a:schemeClr val="bg1"/>
                </a:solidFill>
              </a:rPr>
              <a:t>Complacency</a:t>
            </a:r>
          </a:p>
          <a:p>
            <a:pPr marL="169863" indent="-111125" eaLnBrk="1" hangingPunct="1">
              <a:spcBef>
                <a:spcPts val="0"/>
              </a:spcBef>
              <a:spcAft>
                <a:spcPts val="0"/>
              </a:spcAft>
              <a:buClr>
                <a:schemeClr val="bg1"/>
              </a:buClr>
              <a:buFont typeface="Arial" panose="020B0604020202020204" pitchFamily="34" charset="0"/>
              <a:buChar char="•"/>
            </a:pPr>
            <a:r>
              <a:rPr lang="en-US" altLang="en-US" sz="1400" dirty="0" smtClean="0">
                <a:solidFill>
                  <a:schemeClr val="bg1"/>
                </a:solidFill>
              </a:rPr>
              <a:t>Varying Communication Styles</a:t>
            </a:r>
          </a:p>
          <a:p>
            <a:pPr marL="169863" indent="-111125" eaLnBrk="1" hangingPunct="1">
              <a:spcBef>
                <a:spcPts val="0"/>
              </a:spcBef>
              <a:spcAft>
                <a:spcPts val="0"/>
              </a:spcAft>
              <a:buClr>
                <a:schemeClr val="bg1"/>
              </a:buClr>
              <a:buFont typeface="Arial" panose="020B0604020202020204" pitchFamily="34" charset="0"/>
              <a:buChar char="•"/>
            </a:pPr>
            <a:r>
              <a:rPr lang="en-US" altLang="en-US" sz="1400" dirty="0" smtClean="0">
                <a:solidFill>
                  <a:schemeClr val="bg1"/>
                </a:solidFill>
              </a:rPr>
              <a:t>Conflict</a:t>
            </a:r>
          </a:p>
          <a:p>
            <a:pPr marL="169863" indent="-111125" eaLnBrk="1" hangingPunct="1">
              <a:spcBef>
                <a:spcPts val="0"/>
              </a:spcBef>
              <a:spcAft>
                <a:spcPts val="0"/>
              </a:spcAft>
              <a:buClr>
                <a:schemeClr val="bg1"/>
              </a:buClr>
              <a:buFont typeface="Arial" panose="020B0604020202020204" pitchFamily="34" charset="0"/>
              <a:buChar char="•"/>
            </a:pPr>
            <a:r>
              <a:rPr lang="en-US" altLang="en-US" sz="1400" dirty="0" smtClean="0">
                <a:solidFill>
                  <a:schemeClr val="bg1"/>
                </a:solidFill>
              </a:rPr>
              <a:t>Lack of Coordination and Follow-up With Coworkers</a:t>
            </a:r>
          </a:p>
          <a:p>
            <a:pPr marL="169863" indent="-111125" eaLnBrk="1" hangingPunct="1">
              <a:spcBef>
                <a:spcPts val="0"/>
              </a:spcBef>
              <a:spcAft>
                <a:spcPts val="0"/>
              </a:spcAft>
              <a:buClr>
                <a:schemeClr val="bg1"/>
              </a:buClr>
              <a:buFont typeface="Arial" panose="020B0604020202020204" pitchFamily="34" charset="0"/>
              <a:buChar char="•"/>
            </a:pPr>
            <a:r>
              <a:rPr lang="en-US" altLang="en-US" sz="1400" dirty="0" smtClean="0">
                <a:solidFill>
                  <a:schemeClr val="bg1"/>
                </a:solidFill>
              </a:rPr>
              <a:t>Distractions</a:t>
            </a:r>
          </a:p>
          <a:p>
            <a:pPr marL="169863" indent="-111125" eaLnBrk="1" hangingPunct="1">
              <a:spcBef>
                <a:spcPts val="0"/>
              </a:spcBef>
              <a:spcAft>
                <a:spcPts val="0"/>
              </a:spcAft>
              <a:buClr>
                <a:schemeClr val="bg1"/>
              </a:buClr>
              <a:buFont typeface="Arial" panose="020B0604020202020204" pitchFamily="34" charset="0"/>
              <a:buChar char="•"/>
            </a:pPr>
            <a:r>
              <a:rPr lang="en-US" altLang="en-US" sz="1400" dirty="0" smtClean="0">
                <a:solidFill>
                  <a:schemeClr val="bg1"/>
                </a:solidFill>
              </a:rPr>
              <a:t>Fatigue</a:t>
            </a:r>
          </a:p>
          <a:p>
            <a:pPr marL="169863" indent="-111125" eaLnBrk="1" hangingPunct="1">
              <a:spcBef>
                <a:spcPts val="0"/>
              </a:spcBef>
              <a:spcAft>
                <a:spcPts val="0"/>
              </a:spcAft>
              <a:buClr>
                <a:schemeClr val="bg1"/>
              </a:buClr>
              <a:buFont typeface="Arial" panose="020B0604020202020204" pitchFamily="34" charset="0"/>
              <a:buChar char="•"/>
            </a:pPr>
            <a:r>
              <a:rPr lang="en-US" altLang="en-US" sz="1400" dirty="0" smtClean="0">
                <a:solidFill>
                  <a:schemeClr val="bg1"/>
                </a:solidFill>
              </a:rPr>
              <a:t>Workload</a:t>
            </a:r>
          </a:p>
          <a:p>
            <a:pPr marL="169863" indent="-111125" eaLnBrk="1" hangingPunct="1">
              <a:spcBef>
                <a:spcPts val="0"/>
              </a:spcBef>
              <a:spcAft>
                <a:spcPts val="0"/>
              </a:spcAft>
              <a:buClr>
                <a:schemeClr val="bg1"/>
              </a:buClr>
              <a:buFont typeface="Arial" panose="020B0604020202020204" pitchFamily="34" charset="0"/>
              <a:buChar char="•"/>
            </a:pPr>
            <a:r>
              <a:rPr lang="en-US" altLang="en-US" sz="1400" dirty="0" smtClean="0">
                <a:solidFill>
                  <a:schemeClr val="bg1"/>
                </a:solidFill>
              </a:rPr>
              <a:t>Misinterpretation of Cues</a:t>
            </a:r>
          </a:p>
          <a:p>
            <a:pPr marL="169863" indent="-111125" eaLnBrk="1" hangingPunct="1">
              <a:spcBef>
                <a:spcPts val="0"/>
              </a:spcBef>
              <a:spcAft>
                <a:spcPts val="0"/>
              </a:spcAft>
              <a:buClr>
                <a:schemeClr val="bg1"/>
              </a:buClr>
              <a:buFont typeface="Arial" panose="020B0604020202020204" pitchFamily="34" charset="0"/>
              <a:buChar char="•"/>
            </a:pPr>
            <a:r>
              <a:rPr lang="en-US" altLang="en-US" sz="1400" dirty="0" smtClean="0">
                <a:solidFill>
                  <a:schemeClr val="bg1"/>
                </a:solidFill>
              </a:rPr>
              <a:t>Lack of Role Clarity</a:t>
            </a:r>
            <a:endParaRPr lang="en-US" altLang="en-US" sz="1400" dirty="0" smtClean="0"/>
          </a:p>
        </p:txBody>
      </p:sp>
    </p:spTree>
    <p:custDataLst>
      <p:tags r:id="rId1"/>
    </p:custDataLst>
    <p:extLst>
      <p:ext uri="{BB962C8B-B14F-4D97-AF65-F5344CB8AC3E}">
        <p14:creationId xmlns:p14="http://schemas.microsoft.com/office/powerpoint/2010/main" val="174592344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Classroom slide number 24"/>
          <p:cNvPicPr>
            <a:picLocks noChangeAspect="1"/>
          </p:cNvPicPr>
          <p:nvPr>
            <p:custDataLst>
              <p:tags r:id="rId2"/>
            </p:custDataLst>
          </p:nvPr>
        </p:nvPicPr>
        <p:blipFill>
          <a:blip r:embed="rId9" cstate="email">
            <a:extLst>
              <a:ext uri="{28A0092B-C50C-407E-A947-70E740481C1C}">
                <a14:useLocalDpi xmlns:a14="http://schemas.microsoft.com/office/drawing/2010/main" val="0"/>
              </a:ext>
            </a:extLst>
          </a:blip>
          <a:stretch>
            <a:fillRect/>
          </a:stretch>
        </p:blipFill>
        <p:spPr>
          <a:xfrm>
            <a:off x="4714241" y="977339"/>
            <a:ext cx="3927376" cy="2945532"/>
          </a:xfrm>
          <a:prstGeom prst="rect">
            <a:avLst/>
          </a:prstGeom>
          <a:ln w="38100" cap="sq" cmpd="sng">
            <a:solidFill>
              <a:schemeClr val="bg1">
                <a:lumMod val="65000"/>
              </a:schemeClr>
            </a:solidFill>
            <a:miter lim="800000"/>
          </a:ln>
          <a:effectLst>
            <a:outerShdw blurRad="50800" dist="38100" dir="2700000" algn="tl" rotWithShape="0">
              <a:srgbClr val="000000">
                <a:alpha val="43000"/>
              </a:srgbClr>
            </a:outerShdw>
            <a:reflection stA="60000" endPos="20000" dist="38100" dir="5400000" sy="-100000" algn="bl" rotWithShape="0"/>
          </a:effectLst>
          <a:scene3d>
            <a:camera prst="perspectiveFront" fov="3300000">
              <a:rot lat="0" lon="1500000" rev="0"/>
            </a:camera>
            <a:lightRig rig="threePt" dir="t"/>
          </a:scene3d>
        </p:spPr>
      </p:pic>
      <p:sp>
        <p:nvSpPr>
          <p:cNvPr id="72706" name="Title 1"/>
          <p:cNvSpPr>
            <a:spLocks noGrp="1"/>
          </p:cNvSpPr>
          <p:nvPr>
            <p:ph type="title"/>
            <p:custDataLst>
              <p:tags r:id="rId3"/>
            </p:custDataLst>
          </p:nvPr>
        </p:nvSpPr>
        <p:spPr>
          <a:xfrm>
            <a:off x="1005840" y="-2"/>
            <a:ext cx="8020074" cy="685800"/>
          </a:xfrm>
        </p:spPr>
        <p:txBody>
          <a:bodyPr>
            <a:normAutofit/>
          </a:bodyPr>
          <a:lstStyle/>
          <a:p>
            <a:r>
              <a:rPr lang="en-US" dirty="0"/>
              <a:t>Slide </a:t>
            </a:r>
            <a:r>
              <a:rPr lang="en-US" dirty="0" smtClean="0"/>
              <a:t>24: </a:t>
            </a:r>
            <a:r>
              <a:rPr lang="en-US" dirty="0"/>
              <a:t>Applying TeamSTEPPS Exercise</a:t>
            </a:r>
          </a:p>
        </p:txBody>
      </p:sp>
      <p:sp>
        <p:nvSpPr>
          <p:cNvPr id="72707" name="Content Placeholder 2"/>
          <p:cNvSpPr>
            <a:spLocks noGrp="1"/>
          </p:cNvSpPr>
          <p:nvPr>
            <p:ph type="body" sz="quarter" idx="10"/>
            <p:custDataLst>
              <p:tags r:id="rId4"/>
            </p:custDataLst>
          </p:nvPr>
        </p:nvSpPr>
        <p:spPr/>
        <p:txBody>
          <a:bodyPr/>
          <a:lstStyle/>
          <a:p>
            <a:pPr marL="0" indent="0">
              <a:buNone/>
            </a:pPr>
            <a:r>
              <a:rPr lang="en-US" dirty="0" smtClean="0"/>
              <a:t>Take 15 minutes to answer these questions:</a:t>
            </a:r>
          </a:p>
          <a:p>
            <a:pPr marL="285750" indent="-223838">
              <a:buFont typeface="Arial" panose="020B0604020202020204" pitchFamily="34" charset="0"/>
              <a:buChar char="•"/>
            </a:pPr>
            <a:r>
              <a:rPr lang="en-US" sz="1800" i="1" dirty="0"/>
              <a:t>Is your teamwork issue related to mutual support?</a:t>
            </a:r>
          </a:p>
          <a:p>
            <a:pPr marL="285750" indent="-223838">
              <a:buFont typeface="Arial" panose="020B0604020202020204" pitchFamily="34" charset="0"/>
              <a:buChar char="•"/>
            </a:pPr>
            <a:r>
              <a:rPr lang="en-US" sz="1800" i="1" dirty="0"/>
              <a:t>If yes, what is the mutual support issue?</a:t>
            </a:r>
          </a:p>
          <a:p>
            <a:pPr marL="285750" indent="-223838">
              <a:buFont typeface="Arial" panose="020B0604020202020204" pitchFamily="34" charset="0"/>
              <a:buChar char="•"/>
            </a:pPr>
            <a:r>
              <a:rPr lang="en-US" sz="1800" i="1" dirty="0"/>
              <a:t>Which mutual support tools or strategies might you consider implementing to address the issue? </a:t>
            </a:r>
          </a:p>
        </p:txBody>
      </p:sp>
      <p:pic>
        <p:nvPicPr>
          <p:cNvPr id="2" name="Picture 1" descr="image of worksheet">
            <a:hlinkClick r:id="rId10"/>
          </p:cNvPr>
          <p:cNvPicPr>
            <a:picLocks noChangeAspect="1"/>
          </p:cNvPicPr>
          <p:nvPr/>
        </p:nvPicPr>
        <p:blipFill rotWithShape="1">
          <a:blip r:embed="rId11" cstate="email">
            <a:extLst>
              <a:ext uri="{28A0092B-C50C-407E-A947-70E740481C1C}">
                <a14:useLocalDpi xmlns:a14="http://schemas.microsoft.com/office/drawing/2010/main" val="0"/>
              </a:ext>
            </a:extLst>
          </a:blip>
          <a:srcRect b="8650"/>
          <a:stretch/>
        </p:blipFill>
        <p:spPr>
          <a:xfrm>
            <a:off x="5301890" y="2895089"/>
            <a:ext cx="2579840" cy="1745034"/>
          </a:xfrm>
          <a:prstGeom prst="rect">
            <a:avLst/>
          </a:prstGeom>
          <a:ln>
            <a:solidFill>
              <a:schemeClr val="tx1"/>
            </a:solidFill>
          </a:ln>
        </p:spPr>
      </p:pic>
      <p:cxnSp>
        <p:nvCxnSpPr>
          <p:cNvPr id="7" name="Straight Connector 6" descr="arrow pointing to image of worksheet"/>
          <p:cNvCxnSpPr/>
          <p:nvPr>
            <p:custDataLst>
              <p:tags r:id="rId5"/>
            </p:custDataLst>
          </p:nvPr>
        </p:nvCxnSpPr>
        <p:spPr>
          <a:xfrm flipV="1">
            <a:off x="4964959" y="3419112"/>
            <a:ext cx="551258" cy="546602"/>
          </a:xfrm>
          <a:prstGeom prst="line">
            <a:avLst/>
          </a:prstGeom>
          <a:ln w="50800" cap="rnd">
            <a:solidFill>
              <a:srgbClr val="31859C"/>
            </a:solidFill>
            <a:prstDash val="sysDot"/>
            <a:tailEnd type="triangle" w="med" len="med"/>
          </a:ln>
          <a:effectLst>
            <a:outerShdw blurRad="50800" dist="25400" dir="2700000" rotWithShape="0">
              <a:srgbClr val="000000">
                <a:alpha val="35000"/>
              </a:srgbClr>
            </a:outerShdw>
          </a:effectLst>
        </p:spPr>
        <p:style>
          <a:lnRef idx="2">
            <a:schemeClr val="accent1"/>
          </a:lnRef>
          <a:fillRef idx="0">
            <a:schemeClr val="accent1"/>
          </a:fillRef>
          <a:effectRef idx="1">
            <a:schemeClr val="accent1"/>
          </a:effectRef>
          <a:fontRef idx="minor">
            <a:schemeClr val="tx1"/>
          </a:fontRef>
        </p:style>
      </p:cxnSp>
      <p:sp>
        <p:nvSpPr>
          <p:cNvPr id="8" name="Rounded Rectangle 7">
            <a:hlinkClick r:id="rId10"/>
          </p:cNvPr>
          <p:cNvSpPr/>
          <p:nvPr>
            <p:custDataLst>
              <p:tags r:id="rId6"/>
            </p:custDataLst>
          </p:nvPr>
        </p:nvSpPr>
        <p:spPr>
          <a:xfrm>
            <a:off x="1239522" y="3965713"/>
            <a:ext cx="3725436" cy="792852"/>
          </a:xfrm>
          <a:prstGeom prst="roundRect">
            <a:avLst>
              <a:gd name="adj" fmla="val 8931"/>
            </a:avLst>
          </a:prstGeom>
          <a:solidFill>
            <a:srgbClr val="31859C"/>
          </a:solidFill>
          <a:effectLst>
            <a:outerShdw blurRad="50800" dist="25400" dir="27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lIns="91440" rtlCol="0" anchor="ctr" anchorCtr="0"/>
          <a:lstStyle/>
          <a:p>
            <a:pPr algn="ctr"/>
            <a:r>
              <a:rPr lang="en-US" sz="1400" b="1" dirty="0">
                <a:solidFill>
                  <a:srgbClr val="FFFF00"/>
                </a:solidFill>
              </a:rPr>
              <a:t>Select here </a:t>
            </a:r>
            <a:r>
              <a:rPr lang="en-US" sz="1400" b="1" dirty="0"/>
              <a:t>to download and print the TeamSTEPPS Implementation Worksheet and answer the </a:t>
            </a:r>
            <a:r>
              <a:rPr lang="en-US" sz="1400" b="1" dirty="0" smtClean="0"/>
              <a:t>questions.</a:t>
            </a:r>
            <a:endParaRPr lang="en-US" sz="1400" b="1" dirty="0"/>
          </a:p>
        </p:txBody>
      </p:sp>
    </p:spTree>
    <p:custDataLst>
      <p:tags r:id="rId1"/>
    </p:custDataLst>
    <p:extLst>
      <p:ext uri="{BB962C8B-B14F-4D97-AF65-F5344CB8AC3E}">
        <p14:creationId xmlns:p14="http://schemas.microsoft.com/office/powerpoint/2010/main" val="58937288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005840" y="-2"/>
            <a:ext cx="8020074" cy="685800"/>
          </a:xfrm>
        </p:spPr>
        <p:txBody>
          <a:bodyPr/>
          <a:lstStyle/>
          <a:p>
            <a:r>
              <a:rPr lang="en-US" dirty="0" smtClean="0"/>
              <a:t>Module 6 Summary</a:t>
            </a:r>
            <a:endParaRPr lang="en-US" dirty="0"/>
          </a:p>
        </p:txBody>
      </p:sp>
      <p:sp>
        <p:nvSpPr>
          <p:cNvPr id="3" name="Text Placeholder 2"/>
          <p:cNvSpPr>
            <a:spLocks noGrp="1"/>
          </p:cNvSpPr>
          <p:nvPr>
            <p:ph type="body" sz="quarter" idx="10"/>
            <p:custDataLst>
              <p:tags r:id="rId3"/>
            </p:custDataLst>
          </p:nvPr>
        </p:nvSpPr>
        <p:spPr>
          <a:xfrm>
            <a:off x="182879" y="768095"/>
            <a:ext cx="4214309" cy="4023360"/>
          </a:xfrm>
        </p:spPr>
        <p:txBody>
          <a:bodyPr>
            <a:normAutofit lnSpcReduction="10000"/>
          </a:bodyPr>
          <a:lstStyle/>
          <a:p>
            <a:pPr marL="0" indent="0">
              <a:buNone/>
            </a:pPr>
            <a:r>
              <a:rPr lang="en-US" dirty="0"/>
              <a:t>In this module you learned to:</a:t>
            </a:r>
          </a:p>
          <a:p>
            <a:pPr marL="342900" indent="-231775" defTabSz="914400">
              <a:buFont typeface="Arial" panose="020B0604020202020204" pitchFamily="34" charset="0"/>
              <a:buChar char="•"/>
              <a:defRPr/>
            </a:pPr>
            <a:r>
              <a:rPr lang="en-US" dirty="0"/>
              <a:t>Describe how mutual support affects team processes and </a:t>
            </a:r>
            <a:r>
              <a:rPr lang="en-US" dirty="0" smtClean="0"/>
              <a:t>outcomes</a:t>
            </a:r>
            <a:endParaRPr lang="en-US" dirty="0"/>
          </a:p>
          <a:p>
            <a:pPr marL="342900" indent="-231775" defTabSz="914400">
              <a:buFont typeface="Arial" panose="020B0604020202020204" pitchFamily="34" charset="0"/>
              <a:buChar char="•"/>
              <a:defRPr/>
            </a:pPr>
            <a:r>
              <a:rPr lang="en-US" dirty="0"/>
              <a:t>Discuss specific strategies to foster mutual support (e.g., task assistance, feedback</a:t>
            </a:r>
            <a:r>
              <a:rPr lang="en-US" dirty="0" smtClean="0"/>
              <a:t>)</a:t>
            </a:r>
            <a:endParaRPr lang="en-US" dirty="0"/>
          </a:p>
          <a:p>
            <a:pPr marL="342900" indent="-231775" defTabSz="914400">
              <a:buFont typeface="Arial" panose="020B0604020202020204" pitchFamily="34" charset="0"/>
              <a:buChar char="•"/>
              <a:defRPr/>
            </a:pPr>
            <a:r>
              <a:rPr lang="en-US" dirty="0"/>
              <a:t>Identify specific tools to facilitate mutual </a:t>
            </a:r>
            <a:r>
              <a:rPr lang="en-US" dirty="0" smtClean="0"/>
              <a:t>support</a:t>
            </a:r>
          </a:p>
          <a:p>
            <a:pPr marL="342900" indent="-231775" defTabSz="914400">
              <a:buFont typeface="Arial" panose="020B0604020202020204" pitchFamily="34" charset="0"/>
              <a:buChar char="•"/>
              <a:defRPr/>
            </a:pPr>
            <a:r>
              <a:rPr lang="en-US" dirty="0" smtClean="0"/>
              <a:t>Describe </a:t>
            </a:r>
            <a:r>
              <a:rPr lang="en-US" dirty="0"/>
              <a:t>conflict resolution </a:t>
            </a:r>
            <a:r>
              <a:rPr lang="en-US" dirty="0" smtClean="0"/>
              <a:t>strategies</a:t>
            </a:r>
            <a:endParaRPr lang="en-US" dirty="0"/>
          </a:p>
        </p:txBody>
      </p:sp>
      <p:pic>
        <p:nvPicPr>
          <p:cNvPr id="4" name="Picture 2" descr="Image of medical team making rounds"/>
          <p:cNvPicPr>
            <a:picLocks noChangeAspect="1" noChangeArrowheads="1"/>
          </p:cNvPicPr>
          <p:nvPr>
            <p:custDataLst>
              <p:tags r:id="rId4"/>
            </p:custDataLst>
          </p:nvPr>
        </p:nvPicPr>
        <p:blipFill>
          <a:blip r:embed="rId7" cstate="email">
            <a:extLst>
              <a:ext uri="{28A0092B-C50C-407E-A947-70E740481C1C}">
                <a14:useLocalDpi xmlns:a14="http://schemas.microsoft.com/office/drawing/2010/main" val="0"/>
              </a:ext>
            </a:extLst>
          </a:blip>
          <a:srcRect/>
          <a:stretch>
            <a:fillRect/>
          </a:stretch>
        </p:blipFill>
        <p:spPr bwMode="auto">
          <a:xfrm>
            <a:off x="4717904" y="1414719"/>
            <a:ext cx="3695451" cy="246117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spTree>
    <p:custDataLst>
      <p:tags r:id="rId1"/>
    </p:custDataLst>
    <p:extLst>
      <p:ext uri="{BB962C8B-B14F-4D97-AF65-F5344CB8AC3E}">
        <p14:creationId xmlns:p14="http://schemas.microsoft.com/office/powerpoint/2010/main" val="101384566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eamSTEPPS penguin deciding where to go"/>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5016609" y="597071"/>
            <a:ext cx="4114801" cy="4175568"/>
          </a:xfrm>
          <a:prstGeom prst="rect">
            <a:avLst/>
          </a:prstGeom>
        </p:spPr>
      </p:pic>
      <p:sp>
        <p:nvSpPr>
          <p:cNvPr id="2" name="Title 1"/>
          <p:cNvSpPr>
            <a:spLocks noGrp="1"/>
          </p:cNvSpPr>
          <p:nvPr>
            <p:ph type="title"/>
            <p:custDataLst>
              <p:tags r:id="rId2"/>
            </p:custDataLst>
          </p:nvPr>
        </p:nvSpPr>
        <p:spPr>
          <a:xfrm>
            <a:off x="1005840" y="-2"/>
            <a:ext cx="8020074" cy="685800"/>
          </a:xfrm>
        </p:spPr>
        <p:txBody>
          <a:bodyPr/>
          <a:lstStyle/>
          <a:p>
            <a:r>
              <a:rPr lang="en-US" dirty="0" smtClean="0"/>
              <a:t>Module 6 Conclusion</a:t>
            </a:r>
            <a:endParaRPr lang="en-US" dirty="0"/>
          </a:p>
        </p:txBody>
      </p:sp>
      <p:sp>
        <p:nvSpPr>
          <p:cNvPr id="3" name="Text Placeholder 2"/>
          <p:cNvSpPr>
            <a:spLocks noGrp="1"/>
          </p:cNvSpPr>
          <p:nvPr>
            <p:ph type="body" sz="quarter" idx="10"/>
            <p:custDataLst>
              <p:tags r:id="rId3"/>
            </p:custDataLst>
          </p:nvPr>
        </p:nvSpPr>
        <p:spPr>
          <a:xfrm>
            <a:off x="182878" y="768095"/>
            <a:ext cx="5080001" cy="4023360"/>
          </a:xfrm>
        </p:spPr>
        <p:txBody>
          <a:bodyPr/>
          <a:lstStyle/>
          <a:p>
            <a:pPr marL="0" indent="0">
              <a:spcAft>
                <a:spcPts val="1800"/>
              </a:spcAft>
              <a:buNone/>
            </a:pPr>
            <a:r>
              <a:rPr lang="en-US" dirty="0"/>
              <a:t>This concludes Module </a:t>
            </a:r>
            <a:r>
              <a:rPr lang="en-US" dirty="0" smtClean="0"/>
              <a:t>6 </a:t>
            </a:r>
            <a:r>
              <a:rPr lang="en-US" dirty="0"/>
              <a:t>of the TeamSTEPPS </a:t>
            </a:r>
            <a:r>
              <a:rPr lang="en-US" dirty="0" smtClean="0"/>
              <a:t>2.0 Online </a:t>
            </a:r>
            <a:r>
              <a:rPr lang="en-US" dirty="0"/>
              <a:t>Master Trainer </a:t>
            </a:r>
            <a:r>
              <a:rPr lang="en-US" dirty="0" smtClean="0"/>
              <a:t>Course</a:t>
            </a:r>
          </a:p>
          <a:p>
            <a:pPr marL="0" indent="0">
              <a:spcAft>
                <a:spcPts val="1800"/>
              </a:spcAft>
              <a:buNone/>
            </a:pPr>
            <a:r>
              <a:rPr lang="en-US" dirty="0" smtClean="0"/>
              <a:t>Go to </a:t>
            </a:r>
            <a:r>
              <a:rPr lang="en-US" dirty="0" smtClean="0">
                <a:hlinkClick r:id="rId9"/>
              </a:rPr>
              <a:t>Module 7</a:t>
            </a:r>
            <a:endParaRPr lang="en-US" dirty="0"/>
          </a:p>
        </p:txBody>
      </p:sp>
      <p:sp>
        <p:nvSpPr>
          <p:cNvPr id="5" name="TextBox 4"/>
          <p:cNvSpPr txBox="1"/>
          <p:nvPr>
            <p:custDataLst>
              <p:tags r:id="rId4"/>
            </p:custDataLst>
          </p:nvPr>
        </p:nvSpPr>
        <p:spPr>
          <a:xfrm>
            <a:off x="7670359" y="1659834"/>
            <a:ext cx="884583" cy="215444"/>
          </a:xfrm>
          <a:prstGeom prst="rect">
            <a:avLst/>
          </a:prstGeom>
          <a:solidFill>
            <a:srgbClr val="EEF9FC"/>
          </a:solidFill>
        </p:spPr>
        <p:txBody>
          <a:bodyPr wrap="square" lIns="0" tIns="0" rIns="0" bIns="0" rtlCol="0">
            <a:spAutoFit/>
          </a:bodyPr>
          <a:lstStyle/>
          <a:p>
            <a:pPr algn="ctr"/>
            <a:r>
              <a:rPr lang="en-US" sz="1400" dirty="0" smtClean="0"/>
              <a:t>Module 6</a:t>
            </a:r>
            <a:endParaRPr lang="en-US" sz="1400" dirty="0"/>
          </a:p>
        </p:txBody>
      </p:sp>
      <p:sp>
        <p:nvSpPr>
          <p:cNvPr id="6" name="TextBox 5"/>
          <p:cNvSpPr txBox="1"/>
          <p:nvPr>
            <p:custDataLst>
              <p:tags r:id="rId5"/>
            </p:custDataLst>
          </p:nvPr>
        </p:nvSpPr>
        <p:spPr>
          <a:xfrm>
            <a:off x="7534525" y="2869192"/>
            <a:ext cx="777240" cy="215444"/>
          </a:xfrm>
          <a:prstGeom prst="rect">
            <a:avLst/>
          </a:prstGeom>
          <a:solidFill>
            <a:srgbClr val="EEF9FC"/>
          </a:solidFill>
        </p:spPr>
        <p:txBody>
          <a:bodyPr wrap="square" lIns="0" tIns="0" rIns="0" bIns="0" rtlCol="0">
            <a:spAutoFit/>
          </a:bodyPr>
          <a:lstStyle/>
          <a:p>
            <a:pPr algn="ctr"/>
            <a:r>
              <a:rPr lang="en-US" sz="1400" dirty="0" smtClean="0"/>
              <a:t>Module 7</a:t>
            </a:r>
            <a:endParaRPr lang="en-US" sz="1400" dirty="0"/>
          </a:p>
        </p:txBody>
      </p:sp>
    </p:spTree>
    <p:custDataLst>
      <p:tags r:id="rId1"/>
    </p:custDataLst>
    <p:extLst>
      <p:ext uri="{BB962C8B-B14F-4D97-AF65-F5344CB8AC3E}">
        <p14:creationId xmlns:p14="http://schemas.microsoft.com/office/powerpoint/2010/main" val="30693415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005840" y="-2"/>
            <a:ext cx="8020074" cy="685800"/>
          </a:xfrm>
        </p:spPr>
        <p:txBody>
          <a:bodyPr/>
          <a:lstStyle/>
          <a:p>
            <a:r>
              <a:rPr lang="en-US" dirty="0" smtClean="0"/>
              <a:t>Slide 2: Objectives</a:t>
            </a:r>
            <a:endParaRPr lang="en-US" dirty="0"/>
          </a:p>
        </p:txBody>
      </p:sp>
      <p:sp>
        <p:nvSpPr>
          <p:cNvPr id="3" name="Text Placeholder 2"/>
          <p:cNvSpPr>
            <a:spLocks noGrp="1"/>
          </p:cNvSpPr>
          <p:nvPr>
            <p:ph type="body" sz="quarter" idx="10"/>
            <p:custDataLst>
              <p:tags r:id="rId3"/>
            </p:custDataLst>
          </p:nvPr>
        </p:nvSpPr>
        <p:spPr/>
        <p:txBody>
          <a:bodyPr/>
          <a:lstStyle/>
          <a:p>
            <a:pPr>
              <a:spcAft>
                <a:spcPts val="2400"/>
              </a:spcAft>
            </a:pPr>
            <a:r>
              <a:rPr lang="en-US" dirty="0"/>
              <a:t>Y</a:t>
            </a:r>
            <a:r>
              <a:rPr lang="en-US" dirty="0" smtClean="0"/>
              <a:t>ou </a:t>
            </a:r>
            <a:r>
              <a:rPr lang="en-US" dirty="0"/>
              <a:t>will use slide 2</a:t>
            </a:r>
            <a:r>
              <a:rPr lang="en-US" dirty="0" smtClean="0"/>
              <a:t> </a:t>
            </a:r>
            <a:r>
              <a:rPr lang="en-US" dirty="0"/>
              <a:t>to introduce the objectives for this </a:t>
            </a:r>
            <a:r>
              <a:rPr lang="en-US" dirty="0" smtClean="0"/>
              <a:t>module</a:t>
            </a:r>
            <a:endParaRPr lang="en-US" dirty="0"/>
          </a:p>
          <a:p>
            <a:pPr>
              <a:spcAft>
                <a:spcPts val="2400"/>
              </a:spcAft>
            </a:pPr>
            <a:r>
              <a:rPr lang="en-US" dirty="0"/>
              <a:t>See page </a:t>
            </a:r>
            <a:r>
              <a:rPr lang="en-US" dirty="0" smtClean="0"/>
              <a:t>5 </a:t>
            </a:r>
            <a:r>
              <a:rPr lang="en-US" dirty="0"/>
              <a:t>in the </a:t>
            </a:r>
            <a:r>
              <a:rPr lang="en-US" i="1" dirty="0"/>
              <a:t>Instructor Guide </a:t>
            </a:r>
            <a:r>
              <a:rPr lang="en-US" dirty="0"/>
              <a:t>for details on how to facilitate this slide</a:t>
            </a:r>
          </a:p>
          <a:p>
            <a:pPr>
              <a:spcAft>
                <a:spcPts val="2400"/>
              </a:spcAft>
            </a:pPr>
            <a:endParaRPr lang="en-US" dirty="0"/>
          </a:p>
        </p:txBody>
      </p:sp>
      <p:pic>
        <p:nvPicPr>
          <p:cNvPr id="4" name="Picture 3" descr="Classroom slide number 2"/>
          <p:cNvPicPr>
            <a:picLocks noChangeAspect="1"/>
          </p:cNvPicPr>
          <p:nvPr>
            <p:custDataLst>
              <p:tags r:id="rId4"/>
            </p:custDataLst>
          </p:nvPr>
        </p:nvPicPr>
        <p:blipFill>
          <a:blip r:embed="rId7" cstate="email">
            <a:extLst>
              <a:ext uri="{28A0092B-C50C-407E-A947-70E740481C1C}">
                <a14:useLocalDpi xmlns:a14="http://schemas.microsoft.com/office/drawing/2010/main" val="0"/>
              </a:ext>
            </a:extLst>
          </a:blip>
          <a:stretch>
            <a:fillRect/>
          </a:stretch>
        </p:blipFill>
        <p:spPr>
          <a:xfrm>
            <a:off x="4714241" y="977339"/>
            <a:ext cx="3927376" cy="2945532"/>
          </a:xfrm>
          <a:prstGeom prst="rect">
            <a:avLst/>
          </a:prstGeom>
          <a:ln w="38100" cap="sq" cmpd="sng">
            <a:solidFill>
              <a:schemeClr val="bg1">
                <a:lumMod val="65000"/>
              </a:schemeClr>
            </a:solidFill>
            <a:miter lim="800000"/>
          </a:ln>
          <a:effectLst>
            <a:outerShdw blurRad="50800" dist="38100" dir="2700000" algn="tl" rotWithShape="0">
              <a:srgbClr val="000000">
                <a:alpha val="43000"/>
              </a:srgbClr>
            </a:outerShdw>
            <a:reflection stA="60000" endPos="20000" dist="38100" dir="5400000" sy="-100000" algn="bl" rotWithShape="0"/>
          </a:effectLst>
          <a:scene3d>
            <a:camera prst="perspectiveFront" fov="3300000">
              <a:rot lat="0" lon="1500000" rev="0"/>
            </a:camera>
            <a:lightRig rig="threePt" dir="t"/>
          </a:scene3d>
        </p:spPr>
      </p:pic>
    </p:spTree>
    <p:custDataLst>
      <p:tags r:id="rId1"/>
    </p:custDataLst>
    <p:extLst>
      <p:ext uri="{BB962C8B-B14F-4D97-AF65-F5344CB8AC3E}">
        <p14:creationId xmlns:p14="http://schemas.microsoft.com/office/powerpoint/2010/main" val="19724168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005840" y="-2"/>
            <a:ext cx="8020074" cy="685800"/>
          </a:xfrm>
        </p:spPr>
        <p:txBody>
          <a:bodyPr/>
          <a:lstStyle/>
          <a:p>
            <a:r>
              <a:rPr lang="en-US" dirty="0" smtClean="0"/>
              <a:t>The TeamSTEPPS Framework</a:t>
            </a:r>
            <a:endParaRPr lang="en-US" dirty="0"/>
          </a:p>
        </p:txBody>
      </p:sp>
      <p:sp>
        <p:nvSpPr>
          <p:cNvPr id="3" name="Text Placeholder 2"/>
          <p:cNvSpPr>
            <a:spLocks noGrp="1"/>
          </p:cNvSpPr>
          <p:nvPr>
            <p:ph type="body" sz="quarter" idx="10"/>
            <p:custDataLst>
              <p:tags r:id="rId3"/>
            </p:custDataLst>
          </p:nvPr>
        </p:nvSpPr>
        <p:spPr>
          <a:xfrm>
            <a:off x="182879" y="768095"/>
            <a:ext cx="3474721" cy="4023360"/>
          </a:xfrm>
        </p:spPr>
        <p:txBody>
          <a:bodyPr/>
          <a:lstStyle/>
          <a:p>
            <a:pPr>
              <a:spcAft>
                <a:spcPts val="600"/>
              </a:spcAft>
            </a:pPr>
            <a:r>
              <a:rPr lang="en-US" dirty="0" smtClean="0"/>
              <a:t>So far, we have covered:</a:t>
            </a:r>
          </a:p>
          <a:p>
            <a:pPr lvl="1">
              <a:spcAft>
                <a:spcPts val="600"/>
              </a:spcAft>
            </a:pPr>
            <a:r>
              <a:rPr lang="en-US" b="1" dirty="0" smtClean="0"/>
              <a:t>Team Structure</a:t>
            </a:r>
          </a:p>
          <a:p>
            <a:pPr lvl="1">
              <a:spcAft>
                <a:spcPts val="600"/>
              </a:spcAft>
            </a:pPr>
            <a:r>
              <a:rPr lang="en-US" b="1" dirty="0" smtClean="0"/>
              <a:t>Communication</a:t>
            </a:r>
          </a:p>
          <a:p>
            <a:pPr lvl="1">
              <a:spcAft>
                <a:spcPts val="600"/>
              </a:spcAft>
            </a:pPr>
            <a:r>
              <a:rPr lang="en-US" b="1" dirty="0" smtClean="0"/>
              <a:t>Leadership</a:t>
            </a:r>
          </a:p>
          <a:p>
            <a:pPr lvl="1"/>
            <a:r>
              <a:rPr lang="en-US" b="1" dirty="0" smtClean="0"/>
              <a:t>Situation Monitoring</a:t>
            </a:r>
            <a:endParaRPr lang="en-US" b="1" dirty="0"/>
          </a:p>
          <a:p>
            <a:r>
              <a:rPr lang="en-US" dirty="0" smtClean="0"/>
              <a:t>In this module, we will cover </a:t>
            </a:r>
            <a:r>
              <a:rPr lang="en-US" b="1" dirty="0" smtClean="0"/>
              <a:t>Mutual Support</a:t>
            </a:r>
            <a:endParaRPr lang="en-US" b="1" dirty="0"/>
          </a:p>
        </p:txBody>
      </p:sp>
      <p:pic>
        <p:nvPicPr>
          <p:cNvPr id="4" name="Picture 2" descr="image of TeamSTEPPS framework"/>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3931920" y="685798"/>
            <a:ext cx="4794842" cy="3842005"/>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1661403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005840" y="-2"/>
            <a:ext cx="8020074" cy="685800"/>
          </a:xfrm>
        </p:spPr>
        <p:txBody>
          <a:bodyPr/>
          <a:lstStyle/>
          <a:p>
            <a:r>
              <a:rPr lang="en-US" dirty="0" smtClean="0"/>
              <a:t>Slide 3: Mutual Support</a:t>
            </a:r>
            <a:endParaRPr lang="en-US" dirty="0"/>
          </a:p>
        </p:txBody>
      </p:sp>
      <p:sp>
        <p:nvSpPr>
          <p:cNvPr id="3" name="Text Placeholder 2"/>
          <p:cNvSpPr>
            <a:spLocks noGrp="1"/>
          </p:cNvSpPr>
          <p:nvPr>
            <p:ph type="body" sz="quarter" idx="10"/>
            <p:custDataLst>
              <p:tags r:id="rId3"/>
            </p:custDataLst>
          </p:nvPr>
        </p:nvSpPr>
        <p:spPr/>
        <p:txBody>
          <a:bodyPr>
            <a:normAutofit/>
          </a:bodyPr>
          <a:lstStyle/>
          <a:p>
            <a:r>
              <a:rPr lang="en-US" dirty="0" smtClean="0"/>
              <a:t>Mutual Support:</a:t>
            </a:r>
          </a:p>
          <a:p>
            <a:pPr marL="342900" indent="-279400">
              <a:buFont typeface="Arial" panose="020B0604020202020204" pitchFamily="34" charset="0"/>
              <a:buChar char="•"/>
            </a:pPr>
            <a:r>
              <a:rPr lang="en-US" dirty="0" smtClean="0"/>
              <a:t>Dependent </a:t>
            </a:r>
            <a:r>
              <a:rPr lang="en-US" dirty="0"/>
              <a:t>upon information gathered through situation monitoring</a:t>
            </a:r>
          </a:p>
          <a:p>
            <a:pPr marL="342900" indent="-279400">
              <a:buFont typeface="Arial" panose="020B0604020202020204" pitchFamily="34" charset="0"/>
              <a:buChar char="•"/>
            </a:pPr>
            <a:r>
              <a:rPr lang="en-US" dirty="0" smtClean="0"/>
              <a:t>Is moderated </a:t>
            </a:r>
            <a:r>
              <a:rPr lang="en-US" dirty="0"/>
              <a:t>by </a:t>
            </a:r>
            <a:r>
              <a:rPr lang="en-US" dirty="0" smtClean="0"/>
              <a:t>communication</a:t>
            </a:r>
            <a:endParaRPr lang="en-US" dirty="0"/>
          </a:p>
          <a:p>
            <a:pPr marL="342900" indent="-279400">
              <a:buFont typeface="Arial" panose="020B0604020202020204" pitchFamily="34" charset="0"/>
              <a:buChar char="•"/>
            </a:pPr>
            <a:r>
              <a:rPr lang="en-US" dirty="0"/>
              <a:t>Enhanced by leaders who encourage and role model mutual support </a:t>
            </a:r>
            <a:r>
              <a:rPr lang="en-US" dirty="0" smtClean="0"/>
              <a:t>behaviors</a:t>
            </a:r>
            <a:endParaRPr lang="en-US" dirty="0"/>
          </a:p>
        </p:txBody>
      </p:sp>
      <p:pic>
        <p:nvPicPr>
          <p:cNvPr id="5" name="Picture 4" descr="Classroom slide number 3"/>
          <p:cNvPicPr>
            <a:picLocks noChangeAspect="1"/>
          </p:cNvPicPr>
          <p:nvPr>
            <p:custDataLst>
              <p:tags r:id="rId4"/>
            </p:custDataLst>
          </p:nvPr>
        </p:nvPicPr>
        <p:blipFill>
          <a:blip r:embed="rId7" cstate="email">
            <a:extLst>
              <a:ext uri="{28A0092B-C50C-407E-A947-70E740481C1C}">
                <a14:useLocalDpi xmlns:a14="http://schemas.microsoft.com/office/drawing/2010/main" val="0"/>
              </a:ext>
            </a:extLst>
          </a:blip>
          <a:stretch>
            <a:fillRect/>
          </a:stretch>
        </p:blipFill>
        <p:spPr>
          <a:xfrm>
            <a:off x="4714241" y="977339"/>
            <a:ext cx="3927376" cy="2945532"/>
          </a:xfrm>
          <a:prstGeom prst="rect">
            <a:avLst/>
          </a:prstGeom>
          <a:ln w="38100" cap="sq" cmpd="sng">
            <a:solidFill>
              <a:schemeClr val="bg1">
                <a:lumMod val="65000"/>
              </a:schemeClr>
            </a:solidFill>
            <a:miter lim="800000"/>
          </a:ln>
          <a:effectLst>
            <a:outerShdw blurRad="50800" dist="38100" dir="2700000" algn="tl" rotWithShape="0">
              <a:srgbClr val="000000">
                <a:alpha val="43000"/>
              </a:srgbClr>
            </a:outerShdw>
            <a:reflection stA="60000" endPos="20000" dist="38100" dir="5400000" sy="-100000" algn="bl" rotWithShape="0"/>
          </a:effectLst>
          <a:scene3d>
            <a:camera prst="perspectiveFront" fov="3300000">
              <a:rot lat="0" lon="1500000" rev="0"/>
            </a:camera>
            <a:lightRig rig="threePt" dir="t"/>
          </a:scene3d>
        </p:spPr>
      </p:pic>
    </p:spTree>
    <p:custDataLst>
      <p:tags r:id="rId1"/>
    </p:custDataLst>
    <p:extLst>
      <p:ext uri="{BB962C8B-B14F-4D97-AF65-F5344CB8AC3E}">
        <p14:creationId xmlns:p14="http://schemas.microsoft.com/office/powerpoint/2010/main" val="19648785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descr="Penguins illustrating mutual support"/>
          <p:cNvPicPr>
            <a:picLocks noChangeAspect="1" noChangeArrowheads="1"/>
          </p:cNvPicPr>
          <p:nvPr/>
        </p:nvPicPr>
        <p:blipFill>
          <a:blip r:embed="rId6" cstate="print"/>
          <a:srcRect/>
          <a:stretch>
            <a:fillRect/>
          </a:stretch>
        </p:blipFill>
        <p:spPr bwMode="auto">
          <a:xfrm>
            <a:off x="4803648" y="685798"/>
            <a:ext cx="3534321" cy="3833708"/>
          </a:xfrm>
          <a:prstGeom prst="rect">
            <a:avLst/>
          </a:prstGeom>
          <a:noFill/>
          <a:ln w="9525">
            <a:noFill/>
            <a:miter lim="800000"/>
            <a:headEnd/>
            <a:tailEnd/>
          </a:ln>
        </p:spPr>
      </p:pic>
      <p:sp>
        <p:nvSpPr>
          <p:cNvPr id="2" name="Title 1"/>
          <p:cNvSpPr>
            <a:spLocks noGrp="1"/>
          </p:cNvSpPr>
          <p:nvPr>
            <p:ph type="title"/>
            <p:custDataLst>
              <p:tags r:id="rId2"/>
            </p:custDataLst>
          </p:nvPr>
        </p:nvSpPr>
        <p:spPr>
          <a:xfrm>
            <a:off x="1005840" y="-2"/>
            <a:ext cx="8020074" cy="685800"/>
          </a:xfrm>
        </p:spPr>
        <p:txBody>
          <a:bodyPr/>
          <a:lstStyle/>
          <a:p>
            <a:r>
              <a:rPr lang="en-US" dirty="0" smtClean="0"/>
              <a:t>Mutual Support</a:t>
            </a:r>
            <a:endParaRPr lang="en-US" dirty="0"/>
          </a:p>
        </p:txBody>
      </p:sp>
      <p:sp>
        <p:nvSpPr>
          <p:cNvPr id="3" name="Text Placeholder 2"/>
          <p:cNvSpPr>
            <a:spLocks noGrp="1"/>
          </p:cNvSpPr>
          <p:nvPr>
            <p:ph type="body" sz="quarter" idx="10"/>
            <p:custDataLst>
              <p:tags r:id="rId3"/>
            </p:custDataLst>
          </p:nvPr>
        </p:nvSpPr>
        <p:spPr>
          <a:xfrm>
            <a:off x="182879" y="768095"/>
            <a:ext cx="4620769" cy="4023360"/>
          </a:xfrm>
        </p:spPr>
        <p:txBody>
          <a:bodyPr/>
          <a:lstStyle/>
          <a:p>
            <a:pPr>
              <a:spcAft>
                <a:spcPts val="1800"/>
              </a:spcAft>
            </a:pPr>
            <a:r>
              <a:rPr lang="en-US" dirty="0"/>
              <a:t>Mutual support involves members:</a:t>
            </a:r>
          </a:p>
          <a:p>
            <a:pPr marL="342900" indent="-231775">
              <a:spcAft>
                <a:spcPts val="1800"/>
              </a:spcAft>
              <a:buFont typeface="Arial" panose="020B0604020202020204" pitchFamily="34" charset="0"/>
              <a:buChar char="•"/>
            </a:pPr>
            <a:r>
              <a:rPr lang="en-US" dirty="0"/>
              <a:t>Assisting each other </a:t>
            </a:r>
          </a:p>
          <a:p>
            <a:pPr marL="342900" indent="-231775">
              <a:spcAft>
                <a:spcPts val="1800"/>
              </a:spcAft>
              <a:buFont typeface="Arial" panose="020B0604020202020204" pitchFamily="34" charset="0"/>
              <a:buChar char="•"/>
            </a:pPr>
            <a:r>
              <a:rPr lang="en-US" dirty="0"/>
              <a:t>Providing and receiving feedback</a:t>
            </a:r>
          </a:p>
          <a:p>
            <a:pPr marL="342900" indent="-231775">
              <a:spcAft>
                <a:spcPts val="1800"/>
              </a:spcAft>
              <a:buFont typeface="Arial" panose="020B0604020202020204" pitchFamily="34" charset="0"/>
              <a:buChar char="•"/>
            </a:pPr>
            <a:r>
              <a:rPr lang="en-US" dirty="0"/>
              <a:t>Exerting assertive and advocacy behaviors when patient safety is </a:t>
            </a:r>
            <a:r>
              <a:rPr lang="en-US" dirty="0" smtClean="0"/>
              <a:t>threatened</a:t>
            </a:r>
          </a:p>
          <a:p>
            <a:pPr>
              <a:spcAft>
                <a:spcPts val="600"/>
              </a:spcAft>
            </a:pPr>
            <a:r>
              <a:rPr lang="en-US" dirty="0" smtClean="0"/>
              <a:t>Take 5 minutes and ask yourself:</a:t>
            </a:r>
          </a:p>
          <a:p>
            <a:pPr marL="111125">
              <a:spcAft>
                <a:spcPts val="1800"/>
              </a:spcAft>
            </a:pPr>
            <a:r>
              <a:rPr lang="en-US" dirty="0" smtClean="0"/>
              <a:t>“When I think of mutual support, I think of…”</a:t>
            </a:r>
            <a:endParaRPr lang="en-US" dirty="0"/>
          </a:p>
        </p:txBody>
      </p:sp>
    </p:spTree>
    <p:custDataLst>
      <p:tags r:id="rId1"/>
    </p:custDataLst>
    <p:extLst>
      <p:ext uri="{BB962C8B-B14F-4D97-AF65-F5344CB8AC3E}">
        <p14:creationId xmlns:p14="http://schemas.microsoft.com/office/powerpoint/2010/main" val="37960587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005840" y="-2"/>
            <a:ext cx="8020074" cy="685800"/>
          </a:xfrm>
        </p:spPr>
        <p:txBody>
          <a:bodyPr/>
          <a:lstStyle/>
          <a:p>
            <a:r>
              <a:rPr lang="en-US" dirty="0" smtClean="0"/>
              <a:t>Slide 4: Mutual Support</a:t>
            </a:r>
            <a:endParaRPr lang="en-US" dirty="0"/>
          </a:p>
        </p:txBody>
      </p:sp>
      <p:sp>
        <p:nvSpPr>
          <p:cNvPr id="3" name="Text Placeholder 2"/>
          <p:cNvSpPr>
            <a:spLocks noGrp="1"/>
          </p:cNvSpPr>
          <p:nvPr>
            <p:ph type="body" sz="quarter" idx="10"/>
            <p:custDataLst>
              <p:tags r:id="rId3"/>
            </p:custDataLst>
          </p:nvPr>
        </p:nvSpPr>
        <p:spPr/>
        <p:txBody>
          <a:bodyPr/>
          <a:lstStyle/>
          <a:p>
            <a:pPr>
              <a:spcAft>
                <a:spcPts val="1800"/>
              </a:spcAft>
            </a:pPr>
            <a:r>
              <a:rPr lang="en-US" dirty="0" smtClean="0"/>
              <a:t>What did you think of for “mutual support”?</a:t>
            </a:r>
          </a:p>
          <a:p>
            <a:pPr>
              <a:spcAft>
                <a:spcPts val="1800"/>
              </a:spcAft>
            </a:pPr>
            <a:r>
              <a:rPr lang="en-US" dirty="0" smtClean="0"/>
              <a:t>When you teach, use a flipchart to discuss the question:</a:t>
            </a:r>
          </a:p>
          <a:p>
            <a:pPr algn="ctr">
              <a:spcAft>
                <a:spcPts val="2400"/>
              </a:spcAft>
            </a:pPr>
            <a:r>
              <a:rPr lang="en-US" b="1" i="1" dirty="0"/>
              <a:t>What types of behavior do you think </a:t>
            </a:r>
            <a:r>
              <a:rPr lang="en-US" b="1" i="1" dirty="0" smtClean="0"/>
              <a:t>make up </a:t>
            </a:r>
            <a:r>
              <a:rPr lang="en-US" b="1" i="1" dirty="0"/>
              <a:t>mutual support?</a:t>
            </a:r>
          </a:p>
          <a:p>
            <a:pPr>
              <a:spcAft>
                <a:spcPts val="1800"/>
              </a:spcAft>
            </a:pPr>
            <a:r>
              <a:rPr lang="en-US" dirty="0" smtClean="0"/>
              <a:t>Facilitate the discussion to include the potential answers on page 7 of the </a:t>
            </a:r>
            <a:r>
              <a:rPr lang="en-US" i="1" dirty="0" smtClean="0"/>
              <a:t>Instructors Guide</a:t>
            </a:r>
            <a:endParaRPr lang="en-US" i="1" dirty="0"/>
          </a:p>
        </p:txBody>
      </p:sp>
      <p:pic>
        <p:nvPicPr>
          <p:cNvPr id="4" name="Picture 3" descr="Classroom slide number 4"/>
          <p:cNvPicPr>
            <a:picLocks noChangeAspect="1"/>
          </p:cNvPicPr>
          <p:nvPr>
            <p:custDataLst>
              <p:tags r:id="rId4"/>
            </p:custDataLst>
          </p:nvPr>
        </p:nvPicPr>
        <p:blipFill>
          <a:blip r:embed="rId7" cstate="email">
            <a:extLst>
              <a:ext uri="{28A0092B-C50C-407E-A947-70E740481C1C}">
                <a14:useLocalDpi xmlns:a14="http://schemas.microsoft.com/office/drawing/2010/main" val="0"/>
              </a:ext>
            </a:extLst>
          </a:blip>
          <a:stretch>
            <a:fillRect/>
          </a:stretch>
        </p:blipFill>
        <p:spPr>
          <a:xfrm>
            <a:off x="4714241" y="977339"/>
            <a:ext cx="3927376" cy="2945532"/>
          </a:xfrm>
          <a:prstGeom prst="rect">
            <a:avLst/>
          </a:prstGeom>
          <a:ln w="38100" cap="sq" cmpd="sng">
            <a:solidFill>
              <a:schemeClr val="bg1">
                <a:lumMod val="65000"/>
              </a:schemeClr>
            </a:solidFill>
            <a:miter lim="800000"/>
          </a:ln>
          <a:effectLst>
            <a:outerShdw blurRad="50800" dist="38100" dir="2700000" algn="tl" rotWithShape="0">
              <a:srgbClr val="000000">
                <a:alpha val="43000"/>
              </a:srgbClr>
            </a:outerShdw>
            <a:reflection stA="60000" endPos="20000" dist="38100" dir="5400000" sy="-100000" algn="bl" rotWithShape="0"/>
          </a:effectLst>
          <a:scene3d>
            <a:camera prst="perspectiveFront" fov="3300000">
              <a:rot lat="0" lon="1500000" rev="0"/>
            </a:camera>
            <a:lightRig rig="threePt" dir="t"/>
          </a:scene3d>
        </p:spPr>
      </p:pic>
    </p:spTree>
    <p:custDataLst>
      <p:tags r:id="rId1"/>
    </p:custDataLst>
    <p:extLst>
      <p:ext uri="{BB962C8B-B14F-4D97-AF65-F5344CB8AC3E}">
        <p14:creationId xmlns:p14="http://schemas.microsoft.com/office/powerpoint/2010/main" val="14656015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5"/>
  <p:tag name="MMPROD_UIPERSISTENCEDATA" val="MMPROD_UIPERSISTENCEDATA"/>
  <p:tag name="MMPROD_UIDATA" val="&lt;database version=&quot;11.0&quot;&gt;&lt;object type=&quot;1&quot; unique_id=&quot;10001&quot;&gt;&lt;property id=&quot;20139&quot; value=&quot;%n. %s&quot;/&gt;&lt;property id=&quot;20141&quot; value=&quot;Module 6: Mutual Support&quot;/&gt;&lt;property id=&quot;20144&quot; value=&quot;1&quot;/&gt;&lt;property id=&quot;20146&quot; value=&quot;0&quot;/&gt;&lt;property id=&quot;20147&quot; value=&quot;0&quot;/&gt;&lt;property id=&quot;20148&quot; value=&quot;5&quot;/&gt;&lt;property id=&quot;20180&quot; value=&quot;0&quot;/&gt;&lt;property id=&quot;20181&quot; value=&quot;2&quot;/&gt;&lt;property id=&quot;20183&quot; value=&quot;1&quot;/&gt;&lt;property id=&quot;20184&quot; value=&quot;7&quot;/&gt;&lt;property id=&quot;20193&quot; value=&quot;-1&quot;/&gt;&lt;property id=&quot;20221&quot; value=&quot;D:\Archive\F Drive\AHRQ TS E-Learning\Module 6\Narration\&quot;/&gt;&lt;property id=&quot;20224&quot; value=&quot;D:\Archive\F Drive\AHRQ TS E-Learning\Module 6\Output-ZIP&quot;/&gt;&lt;property id=&quot;20250&quot; value=&quot;0&quot;/&gt;&lt;property id=&quot;20251&quot; value=&quot;1&quot;/&gt;&lt;property id=&quot;20259&quot; value=&quot;0&quot;/&gt;&lt;property id=&quot;20263&quot; value=&quot;3&quot;/&gt;&lt;property id=&quot;20264&quot; value=&quot;1&quot;/&gt;&lt;property id=&quot;20519&quot; value=&quot;0&quot;/&gt;&lt;property id=&quot;20600&quot; value=&quot;0&quot;/&gt;&lt;property id=&quot;20700&quot; value=&quot;0&quot;/&gt;&lt;object type=&quot;2&quot; unique_id=&quot;10002&quot;&gt;&lt;object type=&quot;3&quot; unique_id=&quot;10003&quot;&gt;&lt;property id=&quot;20148&quot; value=&quot;5&quot;/&gt;&lt;property id=&quot;20300&quot; value=&quot;Slide 1 - &amp;quot;Module 6: Mutual Support&amp;quot;&quot;/&gt;&lt;property id=&quot;20302&quot; value=&quot;1&quot;/&gt;&lt;property id=&quot;20303&quot; value=&quot;Brigetta Craft&quot;/&gt;&lt;property id=&quot;20307&quot; value=&quot;256&quot;/&gt;&lt;property id=&quot;20309&quot; value=&quot;47404&quot;/&gt;&lt;property id=&quot;20312&quot; value=&quot;1&quot;/&gt;&lt;property id=&quot;20601&quot; value=&quot;0&quot;/&gt;&lt;/object&gt;&lt;object type=&quot;3&quot; unique_id=&quot;24271&quot;&gt;&lt;property id=&quot;20148&quot; value=&quot;5&quot;/&gt;&lt;property id=&quot;20300&quot; value=&quot;Slide 2 - &amp;quot;How This Online Course Works&amp;quot;&quot;/&gt;&lt;property id=&quot;20302&quot; value=&quot;1&quot;/&gt;&lt;property id=&quot;20303&quot; value=&quot;Brigetta Craft&quot;/&gt;&lt;property id=&quot;20307&quot; value=&quot;262&quot;/&gt;&lt;property id=&quot;20309&quot; value=&quot;47404&quot;/&gt;&lt;property id=&quot;20312&quot; value=&quot;1&quot;/&gt;&lt;property id=&quot;20601&quot; value=&quot;0&quot;/&gt;&lt;/object&gt;&lt;object type=&quot;3&quot; unique_id=&quot;24272&quot;&gt;&lt;property id=&quot;20148&quot; value=&quot;5&quot;/&gt;&lt;property id=&quot;20300&quot; value=&quot;Slide 3 - &amp;quot;The Materials You Will Use&amp;quot;&quot;/&gt;&lt;property id=&quot;20302&quot; value=&quot;1&quot;/&gt;&lt;property id=&quot;20303&quot; value=&quot;Brigetta Craft&quot;/&gt;&lt;property id=&quot;20307&quot; value=&quot;263&quot;/&gt;&lt;property id=&quot;20309&quot; value=&quot;47404&quot;/&gt;&lt;property id=&quot;20312&quot; value=&quot;1&quot;/&gt;&lt;property id=&quot;20601&quot; value=&quot;0&quot;/&gt;&lt;/object&gt;&lt;object type=&quot;3&quot; unique_id=&quot;24273&quot;&gt;&lt;property id=&quot;20148&quot; value=&quot;5&quot;/&gt;&lt;property id=&quot;20300&quot; value=&quot;Slide 4 - &amp;quot;Please Print the Instructor Guide&amp;quot;&quot;/&gt;&lt;property id=&quot;20302&quot; value=&quot;1&quot;/&gt;&lt;property id=&quot;20303&quot; value=&quot;Brigetta Craft&quot;/&gt;&lt;property id=&quot;20307&quot; value=&quot;264&quot;/&gt;&lt;property id=&quot;20309&quot; value=&quot;47404&quot;/&gt;&lt;property id=&quot;20312&quot; value=&quot;1&quot;/&gt;&lt;property id=&quot;20601&quot; value=&quot;0&quot;/&gt;&lt;/object&gt;&lt;object type=&quot;3&quot; unique_id=&quot;24842&quot;&gt;&lt;property id=&quot;20148&quot; value=&quot;5&quot;/&gt;&lt;property id=&quot;20300&quot; value=&quot;Slide 5 - &amp;quot;Slide 2: Objectives&amp;quot;&quot;/&gt;&lt;property id=&quot;20302&quot; value=&quot;1&quot;/&gt;&lt;property id=&quot;20303&quot; value=&quot;Brigetta Craft&quot;/&gt;&lt;property id=&quot;20307&quot; value=&quot;269&quot;/&gt;&lt;property id=&quot;20309&quot; value=&quot;47404&quot;/&gt;&lt;property id=&quot;20312&quot; value=&quot;1&quot;/&gt;&lt;property id=&quot;20601&quot; value=&quot;0&quot;/&gt;&lt;/object&gt;&lt;object type=&quot;3&quot; unique_id=&quot;24907&quot;&gt;&lt;property id=&quot;20148&quot; value=&quot;5&quot;/&gt;&lt;property id=&quot;20300&quot; value=&quot;Slide 6 - &amp;quot;The TeamSTEPPS Framework&amp;quot;&quot;/&gt;&lt;property id=&quot;20302&quot; value=&quot;1&quot;/&gt;&lt;property id=&quot;20303&quot; value=&quot;Brigetta Craft&quot;/&gt;&lt;property id=&quot;20307&quot; value=&quot;270&quot;/&gt;&lt;property id=&quot;20309&quot; value=&quot;47404&quot;/&gt;&lt;property id=&quot;20312&quot; value=&quot;1&quot;/&gt;&lt;property id=&quot;20601&quot; value=&quot;0&quot;/&gt;&lt;/object&gt;&lt;object type=&quot;3&quot; unique_id=&quot;24908&quot;&gt;&lt;property id=&quot;20148&quot; value=&quot;5&quot;/&gt;&lt;property id=&quot;20300&quot; value=&quot;Slide 7 - &amp;quot;Slide 3: Mutual Support&amp;quot;&quot;/&gt;&lt;property id=&quot;20302&quot; value=&quot;1&quot;/&gt;&lt;property id=&quot;20303&quot; value=&quot;Julia Gannon&quot;/&gt;&lt;property id=&quot;20307&quot; value=&quot;271&quot;/&gt;&lt;property id=&quot;20309&quot; value=&quot;37156&quot;/&gt;&lt;property id=&quot;20312&quot; value=&quot;1&quot;/&gt;&lt;property id=&quot;20601&quot; value=&quot;0&quot;/&gt;&lt;/object&gt;&lt;object type=&quot;3&quot; unique_id=&quot;27189&quot;&gt;&lt;property id=&quot;20148&quot; value=&quot;5&quot;/&gt;&lt;property id=&quot;20300&quot; value=&quot;Slide 43 - &amp;quot;Slide 24: Applying TeamSTEPPS Exercise&amp;quot;&quot;/&gt;&lt;property id=&quot;20302&quot; value=&quot;1&quot;/&gt;&lt;property id=&quot;20303&quot; value=&quot;Brigetta Craft&quot;/&gt;&lt;property id=&quot;20307&quot; value=&quot;297&quot;/&gt;&lt;property id=&quot;20309&quot; value=&quot;47404&quot;/&gt;&lt;property id=&quot;20312&quot; value=&quot;1&quot;/&gt;&lt;property id=&quot;20601&quot; value=&quot;0&quot;/&gt;&lt;/object&gt;&lt;object type=&quot;3&quot; unique_id=&quot;27190&quot;&gt;&lt;property id=&quot;20148&quot; value=&quot;5&quot;/&gt;&lt;property id=&quot;20300&quot; value=&quot;Slide 44 - &amp;quot;Module 6 Summary&amp;quot;&quot;/&gt;&lt;property id=&quot;20302&quot; value=&quot;1&quot;/&gt;&lt;property id=&quot;20303&quot; value=&quot;Brigetta Craft&quot;/&gt;&lt;property id=&quot;20307&quot; value=&quot;298&quot;/&gt;&lt;property id=&quot;20309&quot; value=&quot;47404&quot;/&gt;&lt;property id=&quot;20312&quot; value=&quot;1&quot;/&gt;&lt;property id=&quot;20601&quot; value=&quot;0&quot;/&gt;&lt;/object&gt;&lt;object type=&quot;3&quot; unique_id=&quot;27191&quot;&gt;&lt;property id=&quot;20148&quot; value=&quot;5&quot;/&gt;&lt;property id=&quot;20300&quot; value=&quot;Slide 45 - &amp;quot;Module 6 Conclusion&amp;quot;&quot;/&gt;&lt;property id=&quot;20302&quot; value=&quot;1&quot;/&gt;&lt;property id=&quot;20303&quot; value=&quot;Brigetta Craft&quot;/&gt;&lt;property id=&quot;20307&quot; value=&quot;299&quot;/&gt;&lt;property id=&quot;20309&quot; value=&quot;47404&quot;/&gt;&lt;property id=&quot;20312&quot; value=&quot;1&quot;/&gt;&lt;property id=&quot;20601&quot; value=&quot;0&quot;/&gt;&lt;/object&gt;&lt;object type=&quot;3&quot; unique_id=&quot;27666&quot;&gt;&lt;property id=&quot;20148&quot; value=&quot;5&quot;/&gt;&lt;property id=&quot;20300&quot; value=&quot;Slide 8 - &amp;quot;Mutual Support&amp;quot;&quot;/&gt;&lt;property id=&quot;20302&quot; value=&quot;1&quot;/&gt;&lt;property id=&quot;20303&quot; value=&quot;Julia Gannon&quot;/&gt;&lt;property id=&quot;20307&quot; value=&quot;304&quot;/&gt;&lt;property id=&quot;20309&quot; value=&quot;37156&quot;/&gt;&lt;property id=&quot;20312&quot; value=&quot;1&quot;/&gt;&lt;property id=&quot;20601&quot; value=&quot;0&quot;/&gt;&lt;/object&gt;&lt;object type=&quot;3&quot; unique_id=&quot;27790&quot;&gt;&lt;property id=&quot;20148&quot; value=&quot;5&quot;/&gt;&lt;property id=&quot;20300&quot; value=&quot;Slide 9 - &amp;quot;Slide 4: Mutual Support&amp;quot;&quot;/&gt;&lt;property id=&quot;20302&quot; value=&quot;1&quot;/&gt;&lt;property id=&quot;20303&quot; value=&quot;Brigetta Craft&quot;/&gt;&lt;property id=&quot;20307&quot; value=&quot;305&quot;/&gt;&lt;property id=&quot;20309&quot; value=&quot;47404&quot;/&gt;&lt;property id=&quot;20312&quot; value=&quot;1&quot;/&gt;&lt;property id=&quot;20601&quot; value=&quot;0&quot;/&gt;&lt;/object&gt;&lt;object type=&quot;3&quot; unique_id=&quot;27915&quot;&gt;&lt;property id=&quot;20148&quot; value=&quot;5&quot;/&gt;&lt;property id=&quot;20300&quot; value=&quot;Slide 10 - &amp;quot;The Three Mutual Support Strategies&amp;quot;&quot;/&gt;&lt;property id=&quot;20302&quot; value=&quot;1&quot;/&gt;&lt;property id=&quot;20303&quot; value=&quot;Brigetta Craft&quot;/&gt;&lt;property id=&quot;20307&quot; value=&quot;306&quot;/&gt;&lt;property id=&quot;20309&quot; value=&quot;47404&quot;/&gt;&lt;property id=&quot;20312&quot; value=&quot;1&quot;/&gt;&lt;property id=&quot;20601&quot; value=&quot;0&quot;/&gt;&lt;/object&gt;&lt;object type=&quot;3&quot; unique_id=&quot;28042&quot;&gt;&lt;property id=&quot;20148&quot; value=&quot;5&quot;/&gt;&lt;property id=&quot;20300&quot; value=&quot;Slide 18 - &amp;quot;Slide 10: Providing Effective Feedback Video &amp;quot;&quot;/&gt;&lt;property id=&quot;20302&quot; value=&quot;1&quot;/&gt;&lt;property id=&quot;20303&quot; value=&quot;Brigetta Craft&quot;/&gt;&lt;property id=&quot;20307&quot; value=&quot;307&quot;/&gt;&lt;property id=&quot;20309&quot; value=&quot;47404&quot;/&gt;&lt;property id=&quot;20312&quot; value=&quot;1&quot;/&gt;&lt;property id=&quot;20601&quot; value=&quot;0&quot;/&gt;&lt;/object&gt;&lt;object type=&quot;3&quot; unique_id=&quot;28301&quot;&gt;&lt;property id=&quot;20148&quot; value=&quot;5&quot;/&gt;&lt;property id=&quot;20300&quot; value=&quot;Slide 11 - &amp;quot;Task Assistance (Slide 5)&amp;quot;&quot;/&gt;&lt;property id=&quot;20302&quot; value=&quot;1&quot;/&gt;&lt;property id=&quot;20303&quot; value=&quot;Julia Gannon&quot;/&gt;&lt;property id=&quot;20307&quot; value=&quot;308&quot;/&gt;&lt;property id=&quot;20309&quot; value=&quot;37156&quot;/&gt;&lt;property id=&quot;20312&quot; value=&quot;1&quot;/&gt;&lt;property id=&quot;20601&quot; value=&quot;0&quot;/&gt;&lt;/object&gt;&lt;object type=&quot;3&quot; unique_id=&quot;28302&quot;&gt;&lt;property id=&quot;20148&quot; value=&quot;5&quot;/&gt;&lt;property id=&quot;20300&quot; value=&quot;Slide 12 - &amp;quot;Task Assistance Factors&amp;quot;&quot;/&gt;&lt;property id=&quot;20302&quot; value=&quot;1&quot;/&gt;&lt;property id=&quot;20303&quot; value=&quot;Julia Gannon&quot;/&gt;&lt;property id=&quot;20307&quot; value=&quot;309&quot;/&gt;&lt;property id=&quot;20309&quot; value=&quot;37156&quot;/&gt;&lt;property id=&quot;20312&quot; value=&quot;1&quot;/&gt;&lt;property id=&quot;20601&quot; value=&quot;0&quot;/&gt;&lt;/object&gt;&lt;object type=&quot;3&quot; unique_id=&quot;28876&quot;&gt;&lt;property id=&quot;20148&quot; value=&quot;5&quot;/&gt;&lt;property id=&quot;20300&quot; value=&quot;Slide 13 - &amp;quot;Task Assistance Solves A Problem&amp;quot;&quot;/&gt;&lt;property id=&quot;20302&quot; value=&quot;1&quot;/&gt;&lt;property id=&quot;20303&quot; value=&quot;Julia Gannon&quot;/&gt;&lt;property id=&quot;20307&quot; value=&quot;311&quot;/&gt;&lt;property id=&quot;20309&quot; value=&quot;37156&quot;/&gt;&lt;property id=&quot;20312&quot; value=&quot;1&quot;/&gt;&lt;property id=&quot;20601&quot; value=&quot;0&quot;/&gt;&lt;/object&gt;&lt;object type=&quot;3&quot; unique_id=&quot;28877&quot;&gt;&lt;property id=&quot;20148&quot; value=&quot;5&quot;/&gt;&lt;property id=&quot;20300&quot; value=&quot;Slide 14 - &amp;quot;Slide 6: Task Assistance Example&amp;quot;&quot;/&gt;&lt;property id=&quot;20302&quot; value=&quot;1&quot;/&gt;&lt;property id=&quot;20303&quot; value=&quot;Brigetta Craft&quot;/&gt;&lt;property id=&quot;20307&quot; value=&quot;310&quot;/&gt;&lt;property id=&quot;20309&quot; value=&quot;47404&quot;/&gt;&lt;property id=&quot;20312&quot; value=&quot;1&quot;/&gt;&lt;property id=&quot;20601&quot; value=&quot;0&quot;/&gt;&lt;/object&gt;&lt;object type=&quot;3&quot; unique_id=&quot;29212&quot;&gt;&lt;property id=&quot;20148&quot; value=&quot;5&quot;/&gt;&lt;property id=&quot;20300&quot; value=&quot;Slide 15 - &amp;quot;What is Feedback? (Slide 7)&amp;quot;&quot;/&gt;&lt;property id=&quot;20302&quot; value=&quot;1&quot;/&gt;&lt;property id=&quot;20303&quot; value=&quot;Julia Gannon&quot;/&gt;&lt;property id=&quot;20307&quot; value=&quot;312&quot;/&gt;&lt;property id=&quot;20309&quot; value=&quot;37156&quot;/&gt;&lt;property id=&quot;20312&quot; value=&quot;1&quot;/&gt;&lt;property id=&quot;20601&quot; value=&quot;0&quot;/&gt;&lt;/object&gt;&lt;object type=&quot;3&quot; unique_id=&quot;29453&quot;&gt;&lt;property id=&quot;20148&quot; value=&quot;5&quot;/&gt;&lt;property id=&quot;20300&quot; value=&quot;Slide 16 - &amp;quot;Types of Feedback (Slide 8)&amp;quot;&quot;/&gt;&lt;property id=&quot;20302&quot; value=&quot;1&quot;/&gt;&lt;property id=&quot;20303&quot; value=&quot;Brigetta Craft&quot;/&gt;&lt;property id=&quot;20307&quot; value=&quot;313&quot;/&gt;&lt;property id=&quot;20309&quot; value=&quot;47404&quot;/&gt;&lt;property id=&quot;20312&quot; value=&quot;1&quot;/&gt;&lt;property id=&quot;20601&quot; value=&quot;0&quot;/&gt;&lt;/object&gt;&lt;object type=&quot;3&quot; unique_id=&quot;29601&quot;&gt;&lt;property id=&quot;20148&quot; value=&quot;5&quot;/&gt;&lt;property id=&quot;20300&quot; value=&quot;Slide 17 - &amp;quot;Characteristics of Effective Feedback (Slide 9)&amp;quot;&quot;/&gt;&lt;property id=&quot;20302&quot; value=&quot;1&quot;/&gt;&lt;property id=&quot;20303&quot; value=&quot;Brigetta Craft&quot;/&gt;&lt;property id=&quot;20307&quot; value=&quot;314&quot;/&gt;&lt;property id=&quot;20309&quot; value=&quot;47404&quot;/&gt;&lt;property id=&quot;20312&quot; value=&quot;1&quot;/&gt;&lt;property id=&quot;20601&quot; value=&quot;0&quot;/&gt;&lt;/object&gt;&lt;object type=&quot;3&quot; unique_id=&quot;31418&quot;&gt;&lt;property id=&quot;20148&quot; value=&quot;5&quot;/&gt;&lt;property id=&quot;20300&quot; value=&quot;Slide 19 - &amp;quot;Providing Effective Feedback: Video Discussion&amp;quot;&quot;/&gt;&lt;property id=&quot;20302&quot; value=&quot;1&quot;/&gt;&lt;property id=&quot;20303&quot; value=&quot;Brigetta Craft&quot;/&gt;&lt;property id=&quot;20307&quot; value=&quot;316&quot;/&gt;&lt;property id=&quot;20309&quot; value=&quot;47404&quot;/&gt;&lt;property id=&quot;20312&quot; value=&quot;1&quot;/&gt;&lt;property id=&quot;20601&quot; value=&quot;0&quot;/&gt;&lt;/object&gt;&lt;object type=&quot;3&quot; unique_id=&quot;31628&quot;&gt;&lt;property id=&quot;20148&quot; value=&quot;5&quot;/&gt;&lt;property id=&quot;20300&quot; value=&quot;Slide 20 - &amp;quot;Feedback Exercise (Slide 11)&amp;quot;&quot;/&gt;&lt;property id=&quot;20302&quot; value=&quot;1&quot;/&gt;&lt;property id=&quot;20303&quot; value=&quot;Brigetta Craft&quot;/&gt;&lt;property id=&quot;20307&quot; value=&quot;317&quot;/&gt;&lt;property id=&quot;20309&quot; value=&quot;47404&quot;/&gt;&lt;property id=&quot;20312&quot; value=&quot;1&quot;/&gt;&lt;property id=&quot;20601&quot; value=&quot;0&quot;/&gt;&lt;/object&gt;&lt;object type=&quot;3&quot; unique_id=&quot;31841&quot;&gt;&lt;property id=&quot;20148&quot; value=&quot;5&quot;/&gt;&lt;property id=&quot;20300&quot; value=&quot;Slide 21 - &amp;quot;Feedback Exercise Discussion&amp;quot;&quot;/&gt;&lt;property id=&quot;20302&quot; value=&quot;1&quot;/&gt;&lt;property id=&quot;20303&quot; value=&quot;Brigetta Craft&quot;/&gt;&lt;property id=&quot;20307&quot; value=&quot;318&quot;/&gt;&lt;property id=&quot;20309&quot; value=&quot;47404&quot;/&gt;&lt;property id=&quot;20312&quot; value=&quot;1&quot;/&gt;&lt;property id=&quot;20601&quot; value=&quot;0&quot;/&gt;&lt;/object&gt;&lt;object type=&quot;3&quot; unique_id=&quot;32112&quot;&gt;&lt;property id=&quot;20148&quot; value=&quot;5&quot;/&gt;&lt;property id=&quot;20300&quot; value=&quot;Slide 22 - &amp;quot;Advocacy and Assertion &amp;quot;&quot;/&gt;&lt;property id=&quot;20302&quot; value=&quot;1&quot;/&gt;&lt;property id=&quot;20303&quot; value=&quot;Julia Gannon&quot;/&gt;&lt;property id=&quot;20307&quot; value=&quot;319&quot;/&gt;&lt;property id=&quot;20309&quot; value=&quot;37156&quot;/&gt;&lt;property id=&quot;20312&quot; value=&quot;1&quot;/&gt;&lt;property id=&quot;20601&quot; value=&quot;0&quot;/&gt;&lt;/object&gt;&lt;object type=&quot;3&quot; unique_id=&quot;32278&quot;&gt;&lt;property id=&quot;20148&quot; value=&quot;5&quot;/&gt;&lt;property id=&quot;20300&quot; value=&quot;Slide 23 - &amp;quot;Advocacy and Assertion Tools&amp;quot;&quot;/&gt;&lt;property id=&quot;20302&quot; value=&quot;1&quot;/&gt;&lt;property id=&quot;20303&quot; value=&quot;Julia Gannon&quot;/&gt;&lt;property id=&quot;20307&quot; value=&quot;320&quot;/&gt;&lt;property id=&quot;20309&quot; value=&quot;37156&quot;/&gt;&lt;property id=&quot;20312&quot; value=&quot;1&quot;/&gt;&lt;property id=&quot;20601&quot; value=&quot;0&quot;/&gt;&lt;/object&gt;&lt;object type=&quot;3&quot; unique_id=&quot;32559&quot;&gt;&lt;property id=&quot;20148&quot; value=&quot;5&quot;/&gt;&lt;property id=&quot;20300&quot; value=&quot;Slide 24 - &amp;quot;The Assertive Statement (Slide 13)&amp;quot;&quot;/&gt;&lt;property id=&quot;20302&quot; value=&quot;1&quot;/&gt;&lt;property id=&quot;20303&quot; value=&quot;Julia Gannon&quot;/&gt;&lt;property id=&quot;20307&quot; value=&quot;321&quot;/&gt;&lt;property id=&quot;20309&quot; value=&quot;37156&quot;/&gt;&lt;property id=&quot;20312&quot; value=&quot;1&quot;/&gt;&lt;property id=&quot;20601&quot; value=&quot;0&quot;/&gt;&lt;/object&gt;&lt;object type=&quot;3&quot; unique_id=&quot;32560&quot;&gt;&lt;property id=&quot;20148&quot; value=&quot;5&quot;/&gt;&lt;property id=&quot;20300&quot; value=&quot;Slide 25 - &amp;quot;Assertive Statement Example&amp;quot;&quot;/&gt;&lt;property id=&quot;20302&quot; value=&quot;1&quot;/&gt;&lt;property id=&quot;20303&quot; value=&quot;Julia Gannon&quot;/&gt;&lt;property id=&quot;20307&quot; value=&quot;322&quot;/&gt;&lt;property id=&quot;20309&quot; value=&quot;37156&quot;/&gt;&lt;property id=&quot;20312&quot; value=&quot;1&quot;/&gt;&lt;property id=&quot;20601&quot; value=&quot;0&quot;/&gt;&lt;/object&gt;&lt;object type=&quot;3&quot; unique_id=&quot;32561&quot;&gt;&lt;property id=&quot;20148&quot; value=&quot;5&quot;/&gt;&lt;property id=&quot;20300&quot; value=&quot;Slide 26 - &amp;quot;Assertive Statement Example Discussion&amp;quot;&quot;/&gt;&lt;property id=&quot;20302&quot; value=&quot;1&quot;/&gt;&lt;property id=&quot;20303&quot; value=&quot;Julia Gannon&quot;/&gt;&lt;property id=&quot;20307&quot; value=&quot;323&quot;/&gt;&lt;property id=&quot;20309&quot; value=&quot;37156&quot;/&gt;&lt;property id=&quot;20312&quot; value=&quot;1&quot;/&gt;&lt;property id=&quot;20601&quot; value=&quot;0&quot;/&gt;&lt;/object&gt;&lt;object type=&quot;3&quot; unique_id=&quot;33034&quot;&gt;&lt;property id=&quot;20148&quot; value=&quot;5&quot;/&gt;&lt;property id=&quot;20300&quot; value=&quot;Slide 27 - &amp;quot;The Two-Challenge Rule (Slide 14)&amp;quot;&quot;/&gt;&lt;property id=&quot;20302&quot; value=&quot;1&quot;/&gt;&lt;property id=&quot;20303&quot; value=&quot;Julia Gannon&quot;/&gt;&lt;property id=&quot;20307&quot; value=&quot;324&quot;/&gt;&lt;property id=&quot;20309&quot; value=&quot;37156&quot;/&gt;&lt;property id=&quot;20312&quot; value=&quot;1&quot;/&gt;&lt;property id=&quot;20601&quot; value=&quot;0&quot;/&gt;&lt;/object&gt;&lt;object type=&quot;3&quot; unique_id=&quot;33035&quot;&gt;&lt;property id=&quot;20148&quot; value=&quot;5&quot;/&gt;&lt;property id=&quot;20300&quot; value=&quot;Slide 28 - &amp;quot;Two-Challenge Rule (Slide 15)&amp;quot;&quot;/&gt;&lt;property id=&quot;20302&quot; value=&quot;1&quot;/&gt;&lt;property id=&quot;20303&quot; value=&quot;Julia Gannon&quot;/&gt;&lt;property id=&quot;20307&quot; value=&quot;325&quot;/&gt;&lt;property id=&quot;20309&quot; value=&quot;37156&quot;/&gt;&lt;property id=&quot;20312&quot; value=&quot;1&quot;/&gt;&lt;property id=&quot;20601&quot; value=&quot;0&quot;/&gt;&lt;/object&gt;&lt;object type=&quot;3&quot; unique_id=&quot;33463&quot;&gt;&lt;property id=&quot;20148&quot; value=&quot;5&quot;/&gt;&lt;property id=&quot;20300&quot; value=&quot;Slide 29 - &amp;quot;Two-Challenge Rule (Slide 16)&amp;quot;&quot;/&gt;&lt;property id=&quot;20302&quot; value=&quot;1&quot;/&gt;&lt;property id=&quot;20303&quot; value=&quot;Julia Gannon&quot;/&gt;&lt;property id=&quot;20307&quot; value=&quot;326&quot;/&gt;&lt;property id=&quot;20309&quot; value=&quot;37156&quot;/&gt;&lt;property id=&quot;20312&quot; value=&quot;1&quot;/&gt;&lt;property id=&quot;20601&quot; value=&quot;0&quot;/&gt;&lt;/object&gt;&lt;object type=&quot;3&quot; unique_id=&quot;33703&quot;&gt;&lt;property id=&quot;20148&quot; value=&quot;5&quot;/&gt;&lt;property id=&quot;20300&quot; value=&quot;Slide 30 - &amp;quot;Please Use CUS Words (Slide 17)&amp;quot;&quot;/&gt;&lt;property id=&quot;20302&quot; value=&quot;1&quot;/&gt;&lt;property id=&quot;20303&quot; value=&quot;Julia Gannon&quot;/&gt;&lt;property id=&quot;20307&quot; value=&quot;327&quot;/&gt;&lt;property id=&quot;20309&quot; value=&quot;37156&quot;/&gt;&lt;property id=&quot;20312&quot; value=&quot;1&quot;/&gt;&lt;property id=&quot;20601&quot; value=&quot;0&quot;/&gt;&lt;/object&gt;&lt;object type=&quot;3&quot; unique_id=&quot;34082&quot;&gt;&lt;property id=&quot;20148&quot; value=&quot;5&quot;/&gt;&lt;property id=&quot;20300&quot; value=&quot;Slide 31 - &amp;quot;CUS Example Video &amp;quot;&quot;/&gt;&lt;property id=&quot;20302&quot; value=&quot;1&quot;/&gt;&lt;property id=&quot;20303&quot; value=&quot;Brigetta Craft&quot;/&gt;&lt;property id=&quot;20307&quot; value=&quot;329&quot;/&gt;&lt;property id=&quot;20309&quot; value=&quot;47404&quot;/&gt;&lt;property id=&quot;20312&quot; value=&quot;1&quot;/&gt;&lt;property id=&quot;20601&quot; value=&quot;0&quot;/&gt;&lt;/object&gt;&lt;object type=&quot;3&quot; unique_id=&quot;34083&quot;&gt;&lt;property id=&quot;20148&quot; value=&quot;5&quot;/&gt;&lt;property id=&quot;20300&quot; value=&quot;Slide 32 - &amp;quot;CUS Example: Video Discussion&amp;quot;&quot;/&gt;&lt;property id=&quot;20302&quot; value=&quot;1&quot;/&gt;&lt;property id=&quot;20303&quot; value=&quot;Brigetta Craft&quot;/&gt;&lt;property id=&quot;20307&quot; value=&quot;330&quot;/&gt;&lt;property id=&quot;20309&quot; value=&quot;47404&quot;/&gt;&lt;property id=&quot;20312&quot; value=&quot;1&quot;/&gt;&lt;property id=&quot;20601&quot; value=&quot;0&quot;/&gt;&lt;/object&gt;&lt;object type=&quot;3&quot; unique_id=&quot;34409&quot;&gt;&lt;property id=&quot;20148&quot; value=&quot;5&quot;/&gt;&lt;property id=&quot;20300&quot; value=&quot;Slide 33 - &amp;quot;Advocacy and Assertion Scenario (Slide 18)&amp;quot;&quot;/&gt;&lt;property id=&quot;20302&quot; value=&quot;1&quot;/&gt;&lt;property id=&quot;20303&quot; value=&quot;Brigetta Craft&quot;/&gt;&lt;property id=&quot;20307&quot; value=&quot;331&quot;/&gt;&lt;property id=&quot;20309&quot; value=&quot;47404&quot;/&gt;&lt;property id=&quot;20312&quot; value=&quot;1&quot;/&gt;&lt;property id=&quot;20601&quot; value=&quot;0&quot;/&gt;&lt;/object&gt;&lt;object type=&quot;3&quot; unique_id=&quot;34806&quot;&gt;&lt;property id=&quot;20148&quot; value=&quot;5&quot;/&gt;&lt;property id=&quot;20300&quot; value=&quot;Slide 34 - &amp;quot;Advocacy and Assertion Scenario Discussion&amp;quot;&quot;/&gt;&lt;property id=&quot;20302&quot; value=&quot;1&quot;/&gt;&lt;property id=&quot;20303&quot; value=&quot;Brigetta Craft&quot;/&gt;&lt;property id=&quot;20307&quot; value=&quot;332&quot;/&gt;&lt;property id=&quot;20309&quot; value=&quot;47404&quot;/&gt;&lt;property id=&quot;20312&quot; value=&quot;1&quot;/&gt;&lt;property id=&quot;20601&quot; value=&quot;0&quot;/&gt;&lt;/object&gt;&lt;object type=&quot;3&quot; unique_id=&quot;34807&quot;&gt;&lt;property id=&quot;20148&quot; value=&quot;5&quot;/&gt;&lt;property id=&quot;20300&quot; value=&quot;Slide 35 - &amp;quot;Conflict in Teams (Slide 19)&amp;quot;&quot;/&gt;&lt;property id=&quot;20302&quot; value=&quot;1&quot;/&gt;&lt;property id=&quot;20303&quot; value=&quot;Julia Gannon&quot;/&gt;&lt;property id=&quot;20307&quot; value=&quot;333&quot;/&gt;&lt;property id=&quot;20309&quot; value=&quot;37156&quot;/&gt;&lt;property id=&quot;20312&quot; value=&quot;1&quot;/&gt;&lt;property id=&quot;20601&quot; value=&quot;0&quot;/&gt;&lt;/object&gt;&lt;object type=&quot;3&quot; unique_id=&quot;35216&quot;&gt;&lt;property id=&quot;20148&quot; value=&quot;5&quot;/&gt;&lt;property id=&quot;20300&quot; value=&quot;Slide 36 - &amp;quot;Disruptive Behavior&amp;quot;&quot;/&gt;&lt;property id=&quot;20302&quot; value=&quot;1&quot;/&gt;&lt;property id=&quot;20303&quot; value=&quot;Julia Gannon&quot;/&gt;&lt;property id=&quot;20307&quot; value=&quot;335&quot;/&gt;&lt;property id=&quot;20309&quot; value=&quot;37156&quot;/&gt;&lt;property id=&quot;20312&quot; value=&quot;1&quot;/&gt;&lt;property id=&quot;20601&quot; value=&quot;0&quot;/&gt;&lt;/object&gt;&lt;object type=&quot;3&quot; unique_id=&quot;35217&quot;&gt;&lt;property id=&quot;20148&quot; value=&quot;5&quot;/&gt;&lt;property id=&quot;20300&quot; value=&quot;Slide 37 - &amp;quot;Tools to Address Conflict in Teams&amp;quot;&quot;/&gt;&lt;property id=&quot;20302&quot; value=&quot;1&quot;/&gt;&lt;property id=&quot;20303&quot; value=&quot;Julia Gannon&quot;/&gt;&lt;property id=&quot;20307&quot; value=&quot;334&quot;/&gt;&lt;property id=&quot;20309&quot; value=&quot;37156&quot;/&gt;&lt;property id=&quot;20312&quot; value=&quot;1&quot;/&gt;&lt;property id=&quot;20601&quot; value=&quot;0&quot;/&gt;&lt;/object&gt;&lt;object type=&quot;3&quot; unique_id=&quot;36180&quot;&gt;&lt;property id=&quot;20148&quot; value=&quot;5&quot;/&gt;&lt;property id=&quot;20300&quot; value=&quot;Slide 42 - &amp;quot;Tools &amp;amp; Strategies Summary&amp;quot;&quot;/&gt;&lt;property id=&quot;20302&quot; value=&quot;1&quot;/&gt;&lt;property id=&quot;20303&quot; value=&quot;Brigetta Craft&quot;/&gt;&lt;property id=&quot;20307&quot; value=&quot;336&quot;/&gt;&lt;property id=&quot;20309&quot; value=&quot;47404&quot;/&gt;&lt;property id=&quot;20312&quot; value=&quot;1&quot;/&gt;&lt;property id=&quot;20601&quot; value=&quot;0&quot;/&gt;&lt;/object&gt;&lt;object type=&quot;3&quot; unique_id=&quot;36359&quot;&gt;&lt;property id=&quot;20148&quot; value=&quot;5&quot;/&gt;&lt;property id=&quot;20300&quot; value=&quot;Slide 38 - &amp;quot;Conflict Resolution: DESC Script (Slide 20)&amp;quot;&quot;/&gt;&lt;property id=&quot;20302&quot; value=&quot;1&quot;/&gt;&lt;property id=&quot;20303&quot; value=&quot;Julia Gannon&quot;/&gt;&lt;property id=&quot;20307&quot; value=&quot;337&quot;/&gt;&lt;property id=&quot;20309&quot; value=&quot;37156&quot;/&gt;&lt;property id=&quot;20312&quot; value=&quot;1&quot;/&gt;&lt;property id=&quot;20601&quot; value=&quot;0&quot;/&gt;&lt;/object&gt;&lt;object type=&quot;3&quot; unique_id=&quot;36495&quot;&gt;&lt;property id=&quot;20148&quot; value=&quot;5&quot;/&gt;&lt;property id=&quot;20300&quot; value=&quot;Slide 39 - &amp;quot;Let’s “DESC It!” (Slide 21)&amp;quot;&quot;/&gt;&lt;property id=&quot;20302&quot; value=&quot;1&quot;/&gt;&lt;property id=&quot;20303&quot; value=&quot;Julia Gannon&quot;/&gt;&lt;property id=&quot;20307&quot; value=&quot;338&quot;/&gt;&lt;property id=&quot;20309&quot; value=&quot;37156&quot;/&gt;&lt;property id=&quot;20312&quot; value=&quot;1&quot;/&gt;&lt;property id=&quot;20601&quot; value=&quot;0&quot;/&gt;&lt;/object&gt;&lt;object type=&quot;3&quot; unique_id=&quot;36680&quot;&gt;&lt;property id=&quot;20148&quot; value=&quot;5&quot;/&gt;&lt;property id=&quot;20300&quot; value=&quot;Slide 40 - &amp;quot;A DESC Scenario (Slide 22)&amp;quot;&quot;/&gt;&lt;property id=&quot;20302&quot; value=&quot;1&quot;/&gt;&lt;property id=&quot;20303&quot; value=&quot;Brigetta Craft&quot;/&gt;&lt;property id=&quot;20307&quot; value=&quot;340&quot;/&gt;&lt;property id=&quot;20309&quot; value=&quot;47404&quot;/&gt;&lt;property id=&quot;20312&quot; value=&quot;1&quot;/&gt;&lt;property id=&quot;20601&quot; value=&quot;0&quot;/&gt;&lt;/object&gt;&lt;object type=&quot;3&quot; unique_id=&quot;36822&quot;&gt;&lt;property id=&quot;20148&quot; value=&quot;5&quot;/&gt;&lt;property id=&quot;20300&quot; value=&quot;Slide 41 - &amp;quot;A DESC Scenario (Slide 22)&amp;quot;&quot;/&gt;&lt;property id=&quot;20302&quot; value=&quot;1&quot;/&gt;&lt;property id=&quot;20303&quot; value=&quot;Brigetta Craft&quot;/&gt;&lt;property id=&quot;20307&quot; value=&quot;341&quot;/&gt;&lt;property id=&quot;20309&quot; value=&quot;47404&quot;/&gt;&lt;property id=&quot;20312&quot; value=&quot;1&quot;/&gt;&lt;property id=&quot;20601&quot; value=&quot;0&quot;/&gt;&lt;/object&gt;&lt;/object&gt;&lt;object type=&quot;8&quot; unique_id=&quot;10014&quot;&gt;&lt;/object&gt;&lt;object type=&quot;4&quot; unique_id=&quot;37153&quot;&gt;&lt;object type=&quot;5&quot; unique_id=&quot;37156&quot;&gt;&lt;property id=&quot;20000&quot; value=&quot;0&quot;/&gt;&lt;property id=&quot;20149&quot; value=&quot;Julia Gannon&quot;/&gt;&lt;property id=&quot;20150&quot; value=&quot;Pharmacist, Office of the Army Surgeon General&quot;/&gt;&lt;property id=&quot;20151&quot; value=&quot;Julia Gannon 88.png&quot;/&gt;&lt;/object&gt;&lt;object type=&quot;5&quot; unique_id=&quot;47404&quot;&gt;&lt;property id=&quot;20149&quot; value=&quot;Brigetta Craft&quot;/&gt;&lt;property id=&quot;20150&quot; value=&quot;RN, MSN, DNP&quot;/&gt;&lt;property id=&quot;20151&quot; value=&quot;Brigetta_Headshot_88.png&quot;/&gt;&lt;/object&gt;&lt;/object&gt;&lt;object type=&quot;10&quot; unique_id=&quot;37154&quot;&gt;&lt;object type=&quot;11&quot; unique_id=&quot;37155&quot;&gt;&lt;property id=&quot;20180&quot; value=&quot;0&quot;/&gt;&lt;property id=&quot;20181&quot; value=&quot;2&quot;/&gt;&lt;property id=&quot;20183&quot; value=&quot;1&quot;/&gt;&lt;/object&gt;&lt;object type=&quot;12&quot; unique_id=&quot;37157&quot;&gt;&lt;/object&gt;&lt;/object&gt;&lt;/object&gt;&lt;/database&gt;"/>
  <p:tag name="MMPROD_DATA" val="&lt;object type=&quot;10002&quot; unique_id=&quot;901&quot;&gt;&lt;property id=&quot;10007&quot; value=&quot;Next&quot;/&gt;&lt;property id=&quot;10008&quot; value=&quot;Back&quot;/&gt;&lt;property id=&quot;10009&quot; value=&quot;Submit&quot;/&gt;&lt;property id=&quot;10012&quot; value=&quot;0&quot;/&gt;&lt;property id=&quot;10022&quot; value=&quot;Try again&quot;/&gt;&lt;property id=&quot;10068&quot; value=&quot;Correct - Click anywhere or press Control Y to continue&quot;/&gt;&lt;property id=&quot;10069&quot; value=&quot;Incorrect - Click anywhere or press Control Y to continue&quot;/&gt;&lt;property id=&quot;10124&quot; value=&quot;Click to continue&quot;/&gt;&lt;property id=&quot;10125&quot; value=&quot;Click to submit answer&quot;/&gt;&lt;property id=&quot;10126&quot; value=&quot;Click to go back&quot;/&gt;&lt;property id=&quot;10127&quot; value=&quot;Clear&quot;/&gt;&lt;property id=&quot;10128&quot; value=&quot;Click to clear&quot;/&gt;&lt;property id=&quot;10133&quot; value=&quot;1&quot;/&gt;&lt;property id=&quot;10134&quot; value=&quot;0&quot;/&gt;&lt;property id=&quot;10135&quot; value=&quot;,&quot;/&gt;&lt;property id=&quot;10136&quot; value=&quot;2&quot;/&gt;&lt;property id=&quot;10156&quot; value=&quot;1&quot;/&gt;&lt;property id=&quot;10157&quot; value=&quot;1&quot;/&gt;&lt;property id=&quot;10158&quot; value=&quot;1&quot;/&gt;&lt;property id=&quot;10177&quot; value=&quot;1&quot;/&gt;&lt;property id=&quot;10183&quot; value=&quot;You must answer the question before continuing&quot;/&gt;&lt;property id=&quot;10185&quot; value=&quot;1&quot;/&gt;&lt;property id=&quot;10188&quot; value=&quot;The time to answer this question has expired.&quot;/&gt;&lt;property id=&quot;10189&quot; value=&quot;1&quot;/&gt;&lt;property id=&quot;10194&quot; value=&quot;0&quot;/&gt;&lt;property id=&quot;10195&quot; value=&quot;1&quot;/&gt;&lt;property id=&quot;10196&quot; value=&quot;0&quot;/&gt;&lt;property id=&quot;10198&quot; value=&quot;100&quot;/&gt;&lt;property id=&quot;10200&quot; value=&quot;1&quot;/&gt;&lt;property id=&quot;10212&quot; value=&quot;1&quot;/&gt;&lt;property id=&quot;10213&quot; value=&quot;1&quot;/&gt;&lt;property id=&quot;10214&quot; value=&quot;0&quot;/&gt;&lt;property id=&quot;10215&quot; value=&quot;0&quot;/&gt;&lt;property id=&quot;10216&quot; value=&quot;0&quot;/&gt;&lt;property id=&quot;10217&quot; value=&quot;1&quot;/&gt;&lt;property id=&quot;10218&quot; value=&quot;0&quot;/&gt;&lt;property id=&quot;10219&quot; value=&quot;0&quot;/&gt;&lt;property id=&quot;10221&quot; value=&quot;&amp;lt;Format Name=&amp;quot;Presentation Default&amp;quot;&amp;gt;&amp;lt;Question FontName=&amp;quot;Calibri&amp;quot; IsBold=&amp;quot;0&amp;quot; IsItalic=&amp;quot;0&amp;quot; IsUnderline=&amp;quot;0&amp;quot; FontSize=&amp;quot;32&amp;quot;/&amp;gt;&amp;lt;Answer FontName=&amp;quot;Calibri&amp;quot; IsBold=&amp;quot;0&amp;quot; IsItalic=&amp;quot;0&amp;quot; IsUnderline=&amp;quot;0&amp;quot; FontSize=&amp;quot;20&amp;quot;/&amp;gt;&amp;lt;Button FontName=&amp;quot;Calibri&amp;quot; IsBold=&amp;quot;0&amp;quot; IsItalic=&amp;quot;0&amp;quot; IsUnderline=&amp;quot;0&amp;quot; FontSize=&amp;quot;14&amp;quot;/&amp;gt;&amp;lt;Message FontName=&amp;quot;Calibri&amp;quot; IsBold=&amp;quot;0&amp;quot; IsItalic=&amp;quot;0&amp;quot; IsUnderline=&amp;quot;0&amp;quot; FontSize=&amp;quot;18&amp;quot;/&amp;gt;&amp;lt;ButtonPlacement Orientation=&amp;quot;Horizontal&amp;quot; Position=&amp;quot;0&amp;quot;/&amp;gt;&amp;lt;/Format&amp;gt; &quot;/&gt;&lt;property id=&quot;10227&quot; value=&quot;1&quot;/&gt;&lt;property id=&quot;10229&quot; value=&quot;0&quot;/&gt;&lt;property id=&quot;10235&quot; value=&quot;100&quot;/&gt;&lt;property id=&quot;10236&quot; value=&quot;0&quot;/&gt;&lt;property id=&quot;10237&quot; value=&quot;0&quot;/&gt;&lt;property id=&quot;10238&quot; value=&quot;-1&quot;/&gt;&lt;property id=&quot;10239&quot; value=&quot;3&quot;/&gt;&lt;property id=&quot;10240&quot; value=&quot;0&quot;/&gt;&lt;property id=&quot;10241&quot; value=&quot;-1&quot;/&gt;&lt;property id=&quot;10242&quot; value=&quot;-1&quot;/&gt;&lt;property id=&quot;10243&quot; value=&quot;-1&quot;/&gt;&lt;property id=&quot;10244&quot; value=&quot;3&quot;/&gt;&lt;property id=&quot;10245&quot; value=&quot;0&quot;/&gt;&lt;object type=&quot;10054&quot; unique_id=&quot;10002&quot;&gt;&lt;property id=&quot;10139&quot; value=&quot;1.0&quot;/&gt;&lt;property id=&quot;10141&quot; value=&quot;80&quot;/&gt;&lt;property id=&quot;10143&quot; value=&quot;0&quot;/&gt;&lt;property id=&quot;10144&quot; value=&quot;0&quot;/&gt;&lt;property id=&quot;10145&quot; value=&quot;0&quot;/&gt;&lt;property id=&quot;10146&quot; value=&quot;1&quot;/&gt;&lt;property id=&quot;10147&quot; value=&quot;0&quot;/&gt;&lt;property id=&quot;10148&quot; value=&quot;0&quot;/&gt;&lt;property id=&quot;10149&quot; value=&quot;0&quot;/&gt;&lt;property id=&quot;10150&quot; value=&quot;0&quot;/&gt;&lt;property id=&quot;10151&quot; value=&quot;TeamSTEPPS Master Trainer Module 6&quot;/&gt;&lt;property id=&quot;10152&quot; value=&quot;TS_Mod_06&quot;/&gt;&lt;property id=&quot;10153&quot; value=&quot;SCO_ID_TS_06&quot;/&gt;&lt;property id=&quot;10154&quot; value=&quot;TS MT Module 6&quot;/&gt;&lt;property id=&quot;10155&quot; value=&quot;  :  :  &quot;/&gt;&lt;/object&gt;&lt;object type=&quot;10042&quot; unique_id=&quot;903&quot;&gt;&lt;object type=&quot;10003&quot; unique_id=&quot;10004&quot;&gt;&lt;property id=&quot;10002&quot; value=&quot;Quiz&quot;/&gt;&lt;property id=&quot;10003&quot; value=&quot;0&quot;/&gt;&lt;property id=&quot;10004&quot; value=&quot;0&quot;/&gt;&lt;property id=&quot;10005&quot; value=&quot;0&quot;/&gt;&lt;property id=&quot;10006&quot; value=&quot;0&quot;/&gt;&lt;property id=&quot;10010&quot; value=&quot;1&quot;/&gt;&lt;property id=&quot;10014&quot; value=&quot;1&quot;/&gt;&lt;property id=&quot;10015&quot; value=&quot;1&quot;/&gt;&lt;property id=&quot;10016&quot; value=&quot;1&quot;/&gt;&lt;property id=&quot;10017&quot; value=&quot;1&quot;/&gt;&lt;property id=&quot;10018&quot; value=&quot;1&quot;/&gt;&lt;property id=&quot;10029&quot; value=&quot;2&quot;/&gt;&lt;property id=&quot;10072&quot; value=&quot;Quiz10004&quot;/&gt;&lt;property id=&quot;10123&quot; value=&quot;1&quot;/&gt;&lt;property id=&quot;10129&quot; value=&quot;0&quot;/&gt;&lt;property id=&quot;10130&quot; value=&quot;80&quot;/&gt;&lt;property id=&quot;10160&quot; value=&quot;1&quot;/&gt;&lt;property id=&quot;10161&quot; value=&quot;1&quot;/&gt;&lt;property id=&quot;10162&quot; value=&quot;1&quot;/&gt;&lt;property id=&quot;10163&quot; value=&quot;0&quot;/&gt;&lt;property id=&quot;10164&quot; value=&quot;0&quot;/&gt;&lt;property id=&quot;10165&quot; value=&quot;Passed&quot;/&gt;&lt;property id=&quot;10166&quot; value=&quot;Failed&quot;/&gt;&lt;property id=&quot;10167&quot; value=&quot;FFFFFFFF&quot;/&gt;&lt;property id=&quot;10169&quot; value=&quot;Question %d of %d&quot;/&gt;&lt;property id=&quot;10170&quot; value=&quot;Send E-mail&quot;/&gt;&lt;property id=&quot;10171&quot; value=&quot;You answered this correctly!&quot;/&gt;&lt;property id=&quot;10172&quot; value=&quot;You did not answer this question completely&quot;/&gt;&lt;property id=&quot;10173&quot; value=&quot;Your answer:&quot;/&gt;&lt;property id=&quot;10174&quot; value=&quot;The correct answer is:&quot;/&gt;&lt;property id=&quot;10208&quot; value=&quot;0&quot;/&gt;&lt;property id=&quot;10222&quot; value=&quot;0&quot;/&gt;&lt;property id=&quot;10223&quot; value=&quot;1&quot;/&gt;&lt;property id=&quot;10224&quot; value=&quot;1&quot;/&gt;&lt;property id=&quot;10225&quot; value=&quot;Instruction Slide Title&quot;/&gt;&lt;property id=&quot;10226&quot; value=&quot;Write instructions for quiz takers here...&quot;/&gt;&lt;property id=&quot;10228&quot; value=&quot;0&quot;/&gt;&lt;object type=&quot;10062&quot; unique_id=&quot;10006&quot;&gt;&lt;object type=&quot;10050&quot; unique_id=&quot;10007&quot;&gt;&lt;property id=&quot;10020&quot; value=&quot;2&quot;/&gt;&lt;property id=&quot;10102&quot; value=&quot;1&quot;/&gt;&lt;property id=&quot;10191&quot; value=&quot;-1&quot;/&gt;&lt;/object&gt;&lt;object type=&quot;10051&quot; unique_id=&quot;10008&quot;&gt;&lt;property id=&quot;10020&quot; value=&quot;2&quot;/&gt;&lt;property id=&quot;10102&quot; value=&quot;1&quot;/&gt;&lt;property id=&quot;10191&quot; value=&quot;-1&quot;/&gt;&lt;/object&gt;&lt;/object&gt;&lt;object type=&quot;10061&quot; unique_id=&quot;20000&quot;/&gt;&lt;/object&gt;&lt;/object&gt;&lt;/object&gt;&#10;"/>
  <p:tag name="MMPROD_THEME_BG_IMAGE" val=""/>
  <p:tag name="MMPROD_47404PHOTO" val="iVBORw0KGgoAAAANSUhEUgAAAFgAAAB2CAIAAADDUcMlAAAhCHRFWHRYTUw6Y29tLmFkb2JlLnhtcAA8P3hwYWNrZXQgYmVnaW49Iu+7vyIgaWQ9Ilc1TTBNcENlaGlIenJlU3pOVGN6a2M5ZCI/Pgo8eDp4bXBtZXRhIHhtbG5zOng9ImFkb2JlOm5zOm1ldGEvIiB4OnhtcHRrPSJYTVAgQ29yZSA1LjEuMiI+CiAgIDxyZGY6UkRGIHhtbG5zOnJkZj0iaHR0cDovL3d3dy53My5vcmcvMTk5OS8wMi8yMi1yZGYtc3ludGF4LW5zIyI+CiAgICAgIDxyZGY6RGVzY3JpcHRpb24gcmRmOmFib3V0PSIiCiAgICAgICAgICAgIHhtbG5zOnhtcD0iaHR0cDovL25zLmFkb2JlLmNvbS94YXAvMS4wLyI+CiAgICAgICAgIDx4bXA6Q3JlYXRvclRvb2w+QWRvYmUgUGhvdG9zaG9wIENTNiAoTWFjaW50b3NoKTwveG1wOkNyZWF0b3JUb29sPgogICAgICAgICA8eG1wOk1vZGlmeURhdGU+MjAxMy0xMi0wM1QxMjoyMzozMi0wNTowMDwveG1wOk1vZGlmeURhdGU+CiAgICAgICAgIDx4bXA6Q3JlYXRlRGF0ZT4yMDEzLTEyLTAxVDIzOjUwOjE0PC94bXA6Q3JlYXRlRGF0ZT4KICAgICAgICAgPHhtcDpNZXRhZGF0YURhdGU+MjAxMy0xMi0wM1QxMjoyMzozMi0wNTowMDwveG1wOk1ldGFkYXRhRGF0ZT4KICAgICAgPC9yZGY6RGVzY3JpcHRpb24+CiAgICAgIDxyZGY6RGVzY3JpcHRpb24gcmRmOmFib3V0PSIiCiAgICAgICAgICAgIHhtbG5zOnBob3Rvc2hvcD0iaHR0cDovL25zLmFkb2JlLmNvbS9waG90b3Nob3AvMS4wLyI+CiAgICAgICAgIDxwaG90b3Nob3A6RGF0ZUNyZWF0ZWQ+MjAxMy0xMi0wMVQyMzo1MDoxNDwvcGhvdG9zaG9wOkRhdGVDcmVhdGVkPgogICAgICAgICA8cGhvdG9zaG9wOkNvbG9yTW9kZT4zPC9waG90b3Nob3A6Q29sb3JNb2RlPgogICAgICAgICA8cGhvdG9zaG9wOklDQ1Byb2ZpbGU+QWRvYmUgUkdCICgxOTk4KTwvcGhvdG9zaG9wOklDQ1Byb2ZpbGU+CiAgICAgIDwvcmRmOkRlc2NyaXB0aW9uPgogICAgICA8cmRmOkRlc2NyaXB0aW9uIHJkZjphYm91dD0iIgogICAgICAgICAgICB4bWxuczp4bXBNTT0iaHR0cDovL25zLmFkb2JlLmNvbS94YXAvMS4wL21tLyIKICAgICAgICAgICAgeG1sbnM6c3RFdnQ9Imh0dHA6Ly9ucy5hZG9iZS5jb20veGFwLzEuMC9zVHlwZS9SZXNvdXJjZUV2ZW50IyIKICAgICAgICAgICAgeG1sbnM6c3RSZWY9Imh0dHA6Ly9ucy5hZG9iZS5jb20veGFwLzEuMC9zVHlwZS9SZXNvdXJjZVJlZiMiPgogICAgICAgICA8eG1wTU06RG9jdW1lbnRJRD5BMTA3NjlDRDFDRjYzMzREMjk2QjlEMDcyMkUxMEVCNjwveG1wTU06RG9jdW1lbnRJRD4KICAgICAgICAgPHhtcE1NOkluc3RhbmNlSUQ+eG1wLmlpZDo3MUYwQTY5NDBDMjA2ODExOEMxNEQzNzA4MDAxNkYyMjwveG1wTU06SW5zdGFuY2VJRD4KICAgICAgICAgPHhtcE1NOk9yaWdpbmFsRG9jdW1lbnRJRD5BMTA3NjlDRDFDRjYzMzREMjk2QjlEMDcyMkUxMEVCNjwveG1wTU06T3JpZ2luYWxEb2N1bWVudElEPgogICAgICAgICA8eG1wTU06SGlzdG9yeT4KICAgICAgICAgICAgPHJkZjpTZXE+CiAgICAgICAgICAgICAgIDxyZGY6bGkgcmRmOnBhcnNlVHlwZT0iUmVzb3VyY2UiPgogICAgICAgICAgICAgICAgICA8c3RFdnQ6YWN0aW9uPnNhdmVkPC9zdEV2dDphY3Rpb24+CiAgICAgICAgICAgICAgICAgIDxzdEV2dDppbnN0YW5jZUlEPnhtcC5paWQ6NzBGMEE2OTQwQzIwNjgxMThDMTREMzcwODAwMTZGMjI8L3N0RXZ0Omluc3RhbmNlSUQ+CiAgICAgICAgICAgICAgICAgIDxzdEV2dDp3aGVuPjIwMTMtMTItMDNUMTI6MjM6MzItMDU6MDA8L3N0RXZ0OndoZW4+CiAgICAgICAgICAgICAgICAgIDxzdEV2dDpzb2Z0d2FyZUFnZW50PkFkb2JlIFBob3Rvc2hvcCBDUzYgKE1hY2ludG9zaCk8L3N0RXZ0OnNvZnR3YXJlQWdlbnQ+CiAgICAgICAgICAgICAgICAgIDxzdEV2dDpjaGFuZ2VkPi88L3N0RXZ0OmNoYW5nZWQ+CiAgICAgICAgICAgICAgIDwvcmRmOmxpPgogICAgICAgICAgICAgICA8cmRmOmxpIHJkZjpwYXJzZVR5cGU9IlJlc291cmNlIj4KICAgICAgICAgICAgICAgICAgPHN0RXZ0OmFjdGlvbj5jb252ZXJ0ZWQ8L3N0RXZ0OmFjdGlvbj4KICAgICAgICAgICAgICAgICAgPHN0RXZ0OnBhcmFtZXRlcnM+ZnJvbSBpbWFnZS9qcGVnIHRvIGltYWdlL3RpZmY8L3N0RXZ0OnBhcmFtZXRlcnM+CiAgICAgICAgICAgICAgIDwvcmRmOmxpPgogICAgICAgICAgICAgICA8cmRmOmxpIHJkZjpwYXJzZVR5cGU9IlJlc291cmNlIj4KICAgICAgICAgICAgICAgICAgPHN0RXZ0OmFjdGlvbj5kZXJpdmVkPC9zdEV2dDphY3Rpb24+CiAgICAgICAgICAgICAgICAgIDxzdEV2dDpwYXJhbWV0ZXJzPmNvbnZlcnRlZCBmcm9tIGltYWdlL2pwZWcgdG8gaW1hZ2UvdGlmZjwvc3RFdnQ6cGFyYW1ldGVycz4KICAgICAgICAgICAgICAgPC9yZGY6bGk+CiAgICAgICAgICAgICAgIDxyZGY6bGkgcmRmOnBhcnNlVHlwZT0iUmVzb3VyY2UiPgogICAgICAgICAgICAgICAgICA8c3RFdnQ6YWN0aW9uPnNhdmVkPC9zdEV2dDphY3Rpb24+CiAgICAgICAgICAgICAgICAgIDxzdEV2dDppbnN0YW5jZUlEPnhtcC5paWQ6NzFGMEE2OTQwQzIwNjgxMThDMTREMzcwODAwMTZGMjI8L3N0RXZ0Omluc3RhbmNlSUQ+CiAgICAgICAgICAgICAgICAgIDxzdEV2dDp3aGVuPjIwMTMtMTItMDNUMTI6MjM6MzItMDU6MDA8L3N0RXZ0OndoZW4+CiAgICAgICAgICAgICAgICAgIDxzdEV2dDpzb2Z0d2FyZUFnZW50PkFkb2JlIFBob3Rvc2hvcCBDUzYgKE1hY2ludG9zaCk8L3N0RXZ0OnNvZnR3YXJlQWdlbnQ+CiAgICAgICAgICAgICAgICAgIDxzdEV2dDpjaGFuZ2VkPi88L3N0RXZ0OmNoYW5nZWQ+CiAgICAgICAgICAgICAgIDwvcmRmOmxpPgogICAgICAgICAgICA8L3JkZjpTZXE+CiAgICAgICAgIDwveG1wTU06SGlzdG9yeT4KICAgICAgICAgPHhtcE1NOkRlcml2ZWRGcm9tIHJkZjpwYXJzZVR5cGU9IlJlc291cmNlIj4KICAgICAgICAgICAgPHN0UmVmOmluc3RhbmNlSUQ+eG1wLmlpZDo3MEYwQTY5NDBDMjA2ODExOEMxNEQzNzA4MDAxNkYyMjwvc3RSZWY6aW5zdGFuY2VJRD4KICAgICAgICAgICAgPHN0UmVmOmRvY3VtZW50SUQ+QTEwNzY5Q0QxQ0Y2MzM0RDI5NkI5RDA3MjJFMTBFQjY8L3N0UmVmOmRvY3VtZW50SUQ+CiAgICAgICAgICAgIDxzdFJlZjpvcmlnaW5hbERvY3VtZW50SUQ+QTEwNzY5Q0QxQ0Y2MzM0RDI5NkI5RDA3MjJFMTBFQjY8L3N0UmVmOm9yaWdpbmFsRG9jdW1lbnRJRD4KICAgICAgICAgPC94bXBNTTpEZXJpdmVkRnJvbT4KICAgICAgPC9yZGY6RGVzY3JpcHRpb24+CiAgICAgIDxyZGY6RGVzY3JpcHRpb24gcmRmOmFib3V0PSIiCiAgICAgICAgICAgIHhtbG5zOmRjPSJodHRwOi8vcHVybC5vcmcvZGMvZWxlbWVudHMvMS4xLyI+CiAgICAgICAgIDxkYzpmb3JtYXQ+aW1hZ2UvdGlmZjwvZGM6Zm9ybWF0PgogICAgICA8L3JkZjpEZXNjcmlwdGlvbj4KICAgICAgPHJkZjpEZXNjcmlwdGlvbiByZGY6YWJvdXQ9IiIKICAgICAgICAgICAgeG1sbnM6dGlmZj0iaHR0cDovL25zLmFkb2JlLmNvbS90aWZmLzEuMC8iPgogICAgICAgICA8dGlmZjpJbWFnZVdpZHRoPjE3Mjg8L3RpZmY6SW1hZ2VXaWR0aD4KICAgICAgICAgPHRpZmY6SW1hZ2VMZW5ndGg+MjU5MjwvdGlmZjpJbWFnZUxlbmd0aD4KICAgICAgICAgPHRpZmY6Qml0c1BlclNhbXBsZT4KICAgICAgICAgICAgPHJkZjpTZXE+CiAgICAgICAgICAgICAgIDxyZGY6bGk+MDwvcmRmOmxpPgogICAgICAgICAgICAgICA8cmRmOmxpPjg8L3JkZjpsaT4KICAgICAgICAgICAgICAgPHJkZjpsaT4wPC9yZGY6bGk+CiAgICAgICAgICAgICAgIDxyZGY6bGk+ODwvcmRmOmxpPgogICAgICAgICAgICAgICA8cmRmOmxpPjA8L3JkZjpsaT4KICAgICAgICAgICAgICAgPHJkZjpsaT44PC9yZGY6bGk+CiAgICAgICAgICAgIDwvcmRmOlNlcT4KICAgICAgICAgPC90aWZmOkJpdHNQZXJTYW1wbGU+CiAgICAgICAgIDx0aWZmOkNvbXByZXNzaW9uPjU8L3RpZmY6Q29tcHJlc3Npb24+CiAgICAgICAgIDx0aWZmOlBob3RvbWV0cmljSW50ZXJwcmV0YXRpb24+MjwvdGlmZjpQaG90b21ldHJpY0ludGVycHJldGF0aW9uPgogICAgICAgICA8dGlmZjpNYWtlPkNhbm9uPC90aWZmOk1ha2U+CiAgICAgICAgIDx0aWZmOk1vZGVsPkNhbm9uIEVPUyA3RDwvdGlmZjpNb2RlbD4KICAgICAgICAgPHRpZmY6T3JpZW50YXRpb24+MTwvdGlmZjpPcmllbnRhdGlvbj4KICAgICAgICAgPHRpZmY6WFJlc29sdXRpb24+NzIvMTwvdGlmZjpYUmVzb2x1dGlvbj4KICAgICAgICAgPHRpZmY6WVJlc29sdXRpb24+NzIvMTwvdGlmZjpZUmVzb2x1dGlvbj4KICAgICAgICAgPHRpZmY6UGxhbmFyQ29uZmlndXJhdGlvbj4xPC90aWZmOlBsYW5hckNvbmZpZ3VyYXRpb24+CiAgICAgICAgIDx0aWZmOlJlc29sdXRpb25Vbml0PjI8L3RpZmY6UmVzb2x1dGlvblVuaXQ+CiAgICAgIDwvcmRmOkRlc2NyaXB0aW9uPgogICAgICA8cmRmOkRlc2NyaXB0aW9uIHJkZjphYm91dD0iIgogICAgICAgICAgICB4bWxuczpleGlmPSJodHRwOi8vbnMuYWRvYmUuY29tL2V4aWYvMS4wLyI+CiAgICAgICAgIDxleGlmOkV4cG9zdXJlVGltZT4xLzI1PC9leGlmOkV4cG9zdXJlVGltZT4KICAgICAgICAgPGV4aWY6Rk51bWJlcj40NS8xMDwvZXhpZjpGTnVtYmVyPgogICAgICAgICA8ZXhpZjpFeHBvc3VyZVByb2dyYW0+MjwvZXhpZjpFeHBvc3VyZVByb2dyYW0+CiAgICAgICAgIDxleGlmOklTT1NwZWVkUmF0aW5ncz4yNTA8L2V4aWY6SVNPU3BlZWRSYXRpbmdzPgogICAgICAgICA8ZXhpZjpFeGlmVmVyc2lvbj4wMjIwPC9leGlmOkV4aWZWZXJzaW9uPgogICAgICAgICA8ZXhpZjpEYXRlVGltZU9yaWdpbmFsPjIwMTMtMTItMDFUMjM6NTA6MTQtMDU6MDA8L2V4aWY6RGF0ZVRpbWVPcmlnaW5hbD4KICAgICAgICAgPGV4aWY6Q29tcG9uZW50c0NvbmZpZ3VyYXRpb24+CiAgICAgICAgICAgIDxyZGY6U2VxPgogICAgICAgICAgICAgICA8cmRmOmxpPjE8L3JkZjpsaT4KICAgICAgICAgICAgICAgPHJkZjpsaT4yPC9yZGY6bGk+CiAgICAgICAgICAgICAgIDxyZGY6bGk+MzwvcmRmOmxpPgogICAgICAgICAgICAgICA8cmRmOmxpPjA8L3JkZjpsaT4KICAgICAgICAgICAgPC9yZGY6U2VxPgogICAgICAgICA8L2V4aWY6Q29tcG9uZW50c0NvbmZpZ3VyYXRpb24+CiAgICAgICAgIDxleGlmOlNodXR0ZXJTcGVlZFZhbHVlPjMwMzEwNC82NTUzNjwvZXhpZjpTaHV0dGVyU3BlZWRWYWx1ZT4KICAgICAgICAgPGV4aWY6QXBlcnR1cmVWYWx1ZT4yODY3MjAvNjU1MzY8L2V4aWY6QXBlcnR1cmVWYWx1ZT4KICAgICAgICAgPGV4aWY6RXhwb3N1cmVCaWFzVmFsdWU+MC8xPC9leGlmOkV4cG9zdXJlQmlhc1ZhbHVlPgogICAgICAgICA8ZXhpZjpNZXRlcmluZ01vZGU+MzwvZXhpZjpNZXRlcmluZ01vZGU+CiAgICAgICAgIDxleGlmOkZsYXNoIHJkZjpwYXJzZVR5cGU9IlJlc291cmNlIj4KICAgICAgICAgICAgPGV4aWY6RmlyZWQ+RmFsc2U8L2V4aWY6RmlyZWQ+CiAgICAgICAgICAgIDxleGlmOlJldHVybj4wPC9leGlmOlJldHVybj4KICAgICAgICAgICAgPGV4aWY6TW9kZT4yPC9leGlmOk1vZGU+CiAgICAgICAgICAgIDxleGlmOkZ1bmN0aW9uPkZhbHNlPC9leGlmOkZ1bmN0aW9uPgogICAgICAgICAgICA8ZXhpZjpSZWRFeWVNb2RlPkZhbHNlPC9leGlmOlJlZEV5ZU1vZGU+CiAgICAgICAgIDwvZXhpZjpGbGFzaD4KICAgICAgICAgPGV4aWY6Rm9jYWxMZW5ndGg+MzUvMTwvZXhpZjpGb2NhbExlbmd0aD4KICAgICAgICAgPGV4aWY6Rmxhc2hwaXhWZXJzaW9uPjAxMDA8L2V4aWY6Rmxhc2hwaXhWZXJzaW9uPgogICAgICAgICA8ZXhpZjpDb2xvclNwYWNlPjY1NTM1PC9leGlmOkNvbG9yU3BhY2U+CiAgICAgICAgIDxleGlmOlBpeGVsWERpbWVuc2lvbj4xNzI4PC9leGlmOlBpeGVsWERpbWVuc2lvbj4KICAgICAgICAgPGV4aWY6UGl4ZWxZRGltZW5zaW9uPjI1OTI8L2V4aWY6UGl4ZWxZRGltZW5zaW9uPgogICAgICAgICA8ZXhpZjpGb2NhbFBsYW5lWFJlc29sdXRpb24+MjU5MjAwMC85MDc8L2V4aWY6Rm9jYWxQbGFuZVhSZXNvbHV0aW9uPgogICAgICAgICA8ZXhpZjpGb2NhbFBsYW5lWVJlc29sdXRpb24+MTcyODAwMC81OTU8L2V4aWY6Rm9jYWxQbGFuZVlSZXNvbHV0aW9uPgogICAgICAgICA8ZXhpZjpGb2NhbFBsYW5lUmVzb2x1dGlvblVuaXQ+MjwvZXhpZjpGb2NhbFBsYW5lUmVzb2x1dGlvblVuaXQ+CiAgICAgICAgIDxleGlmOkN1c3RvbVJlbmRlcmVkPjA8L2V4aWY6Q3VzdG9tUmVuZGVyZWQ+CiAgICAgICAgIDxleGlmOkV4cG9zdXJlTW9kZT4wPC9leGlmOkV4cG9zdXJlTW9kZT4KICAgICAgICAgPGV4aWY6V2hpdGVCYWxhbmNlPjA8L2V4aWY6V2hpdGVCYWxhbmNlPgogICAgICAgICA8ZXhpZjpTY2VuZUNhcHR1cmVUeXBlPjA8L2V4aWY6U2NlbmVDYXB0dXJlVHlwZT4KICAgICAgPC9yZGY6RGVzY3JpcHRpb24+CiAgIDwvcmRmOlJERj4KPC94OnhtcG1ldGE+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KPD94cGFja2V0IGVuZD0idyI/PjGGY7AAAAAHdElNRQfdDAUBMjPDOOcyAAAACXBIWXMAAAsSAAALEgHS3X78AAAABGdBTUEAALGPC/xhBQAAUC1JREFUeNpkvdmSJEl2JWaqavvmW3jsudZeXdXVG4jGAAPIgBQOOIN5GJF5IvlC4RtF+MS/4BfwF/jClyEFQ3LIAUGs3UDv1V2VlRm5RMbi4bvbbqamxnPVPKqamKiszAgPd3PTq/eee87Vq+rsb/67/551RmfQF+e865RqpMEY40w1Deu6zmAG/cQMhS88VXWqxQOqbZgQbdt1LT2IR/EEZuACLV0LT5Ctwek3RtviO9VKQ9ZcmIqexpjgbV0bTHWMqYouhXfoWmVYlipLugAuLqWhb8NoJTftRjZ4cyZYh3dtW4XbME2Fa3eM3hS/w620uEUD33H8um0ULtQx+h/jEAI32VUVLo2f6W4ZxotbM/Eqk17U0aN4nkHf0FVpbJbJucAl6L9WdjCFQfYhu+hncoN3UmkD4voYG91Bx/uLkF3ozclMDV0BP0qJ8ZNdGTd6e8G6uAnVkpU5WQFvoWjw+AHv2eBRug6GYZpStf2kkGXpCsrAe9F7MqVNT8NQ9Fumb7XFCzmsSG9O04bX6omBFWgU+MLd0KvoVnA1PJeTP2gX6PTFOpoa1RvMMPRN4n/9mt68THuAYQpthJZ+RwMkg3U0p2RIzL9i5F2toSeLnIhsQL/C0/CYbPF7Q3BmWR1uGHep76jD/DN6G7oVmjdyHtiXDEL30NLE4TpwXqN/pL/ftut/FlbX3yn9DqPG+LjauwQe5niv3jTkOBgF3gw+xQwTJsdT6UJ6QnARWJiMTa+DY9Ar6CbIFnimwHR1ZWGQBzKyRdPuLURzX+PmyfnJoK1gNvx4P2MUHLgnoZTsb9qkMMTEwSk5XAz+ovoQZfqtaBS40ZZT8HSdpPDraGK1D5LJaHSYK9idkQfpuSGHpouz3jz0pL19yLjkQYq+0f9T8HaSvId+5iYjM2kn0c+mfwTdvaHjEzPVadt3TUVT1zsYPUe7Nxecm21TtYhhfG/ZCHsJ7OCI404i1IE69I5c4R4M7SY0CbB5k1et4wUMdmy061lCYibaFq+guJKNBhZG8dBqp6O4w4SR77YUunS7Sv9MhiZ3U+TOeoIURQJNmyILYnz0tK53Mh3JBHO4SdPUiEaua5L98SpMF+vtyDt6q/7XmFFrP8kaCgzcA95E3xfT8CllI6XUb0OWEYKQhW4Kt02eJAtZVy1QF1OvwwQI1jRCh5XKEoc5gR+ZOpC7hm6zoX/osoSpuFuDEA6XYybvCBfJf3EVeru2vYebTumpVr03MYp+1gnyBaY9ufdfox8EBZehXZXiWIc6rmD2cGhogOix2tBD5TTnhKRkUDwDP7bkjMbeIgSZADTZSg34uCXe0t3QM7hpchNBU2dNXYiiNijq6AktoqrJyrQuJbywrSvWcq+KBl7kKQFDtVyVSCFNjdvDfFkds+iGBAGbUnswovnXIY4fONPj2t8VAKAT5G+KgK/VTk8m1pG+h12DgoFcQGmcZH0kYKqN3mz9A62GIoyNa5glJ8GrCUEM7UvknFJbAVMiOu1g9EXeBpAjl2C4dlWnuybdGnnWFFVbKW7VJWJGVmXVFA25kFRSez+F//zO96In8VAY7S5LgDuObevEpSx4L+Edd2AQpYQgt8XfZgcXhakpWgxKOpwCgQbMOqlTZg+NhM0a4VgPEgqv6ygB7ukCjK3IKTCSzsSVNdDp/Ijn9UBqMJ19YXFYnTCXwWSdzi5cZ1BELyJCh5S+NIVr01Z5W82L9areZlWWl6VkDJBC0VOVRS6rpitbA+SBm+Q+ZUMgU5ZdPt++dLfHQxeQEbquXytLGLdFVbZtJRWCJDC5y7ltwfc61zYD2/FdO7BsT9mmRRhm6JwLL9D3jovTDFEm7hN2n8D1gHushXVpimmwfYw0pkYQRbhIGNFq0+mMolkTgp7BSyh7yU5HwT5HqB56FIWg2VVtua12y3x9my2zOquNLk+rVYbJ6VxBmJ6WEq9oBd9KlTaqKeFA+hqahPnCSKRRrivLMNwyhxV8R8wLhQiD71S12jFlY8BGYwlmmbVr1QPHGgRe7DSB6XjSxBApgjqd3TXi94GwjwNNCum3FOhE7Yi3EMlg96QA/qXRRZtNYwFRgJayAeKqT2M6bgieuegdCnEBu5AzmERskmz3anX9NlmldcpUXXfiLmvSXLqWmPg0OwmyqiVqqdZ5mzedNh0YDM0H3rfV5CRRhgMvVMaibgPbMGpVyM63WOSbQ99K0gaGtEyWNJ1HJKItcrUs6oFvjyN/7DiRbVs1uaWmP3qGCAQUV3tujLym2aD2AprXPq/0qZqCyOz6X1NQUr40dALWpFQTKY0oBDD0PUGBvpwi/mu0aZPdrG6ezS9nyQqJAL/Ia9V0ZO3D2B2FlO7mSdNwtitkSf7EXQ1sSGrwlsrQt2IYuTJKZXiGQRboADGU/+EmadtliZwEwgksJEIQD9s2Wo3TeDf4/U1aLfL6ZBKcR3Fsm2bOGeJU6jESrtHtkm7QgNdTMhp2S5mVclCfDDSRNHscIdIKU8l9HqWAw4XgvgS7GnQoURFytD1ytjUC4avFy4vFVd5Zlu1YtllLw3NFxIgdjwJQdDVLmnWtkrLFjbvCyAuELiVSDLvR3Akc3aIANywyu2bAjH7E3zXZBZmel40qGqAGt5FIBCuazmEMHoBJhWfllXq5yPGSc7+NcSOG6N2MOKWOdErD3Z6JE0npdK7HrBv7gNH2gUf0CqIzjPvviKW02rtgS0LY7l7SaHdoZa2qebp4vnj5Nt1U3A2DANb2Ax9OS6GR56HngNS92VTzpN7lLYyN1wj4eWgBlfOGCFFbEr54bYfwgnfYJkE/oRQzMCy8RJCndBYIp03+i3HlrRo6FGLzvD22Tdu1kVdc3mR5e7kqMMjWkgFzgakmXg2OR7OrcyT9RUm31cNG9JPRdfLoIYJIshYrBikiU2hjaW8lGaKJNmU4/QgJGeRzVXTlbXr77Ob5m/WdNOPxwRhYACFDJIAyeOv6js27Z5fJJgcqdZPQCWPMJampvGyKunM65pgsslheU1bCs+u2q5tW8yKiYlwzlVb/gW0qyBqAqCbUeKOBZ71dw8TVMXmI5XpgJM0uba7WpTkxOlu4cBlOiben96yn4TSc+7RJfEqQ/OkxQDuLuReNsMI3yoo0cp9ykC8E8RSNrl2bVsnV7vb57NV1ljQiOjw7jwIPeXCblg7XTogcz+QXV9uO2ZOJPYoRMQwcYrvOyrIBUha12qQy8kUfI8LmcLYSvBxxSXKPSUYYg2HkreGbYN6IVYqjQirfMXEnCJbQt/IKZpVBaBq27QmO1yJ8FoV0nLbF9CnuOMIsW1toxJOqZ4w6TJQwdYowtKQzeoWjWYnR9dpR8ypikLqsoGsTxHy5fopSRZksqtWr7Wwjy8ZwpmcPD04OW1WvFmlgM1nLPvxmd6XnhZOh63qWlHVZlG1Vg1JjjsCtqqaNAtNzxDppCA46Y5tJeESISZR4c14r+HsntMqoFcEnSLsjCOpchzgMMADwUzUsb5TdkmwKHCfELWfFrur8opn6bNfI2HXgCW3F904tuKLMA4nHCfOIpPdKhfV0mR5llg1X6SswWq909DytlI1eqkBIGW0m5HWZJAh3xsdHp2cPT2DGvCgCR1CRxrQdxy1qdvLg+Ph45LiAPyUIbpAvwB1YrsCI+EFkHw3gPcQAiQd1mO3OsTQKCAoZFzKQ0bQHtnAw4Jbov2OTiMHzLcsytNr3bIFpBj9FxJUdi0YYuIXfbKuuArUT3Q75cug2FvQK7kOQ3CAmKNRe4JJl+woGiVoDWUNr8K+ltGaW2leQYJiuGkFcQh8Z9XW2utktkGaZNz5++ABKa5eVkFUmqT/kjaCspBeYLu7RFgZoZFVsE7nO2rzSWKAZbCGNplZ3qcRFNTvrYgdDohoKJ/rMQtMCVE6Hvo+8IIEpbZZXgD9I37qRgctsU5RFEUdOKTvJLfCsXVJ5juWFXr3eNq0qFAMfW6+ywHP8QBSNdJWmWDSc+0oE/QgaLZnSpLADDLWagpHAJ0SgfMG01KOn083iwYarm+3d8/mlVG0h2fHDc26Zu7wGd3aFqKSFsANdtgmwO9Mxy6oqS5Dq5m5T4lq2Keu6xqSAUAEf4Wm17CKX+y5HQqOcyvgwdHVZqEPGObHMaRzY4E+Y76bZ7HLYGzqsYloLCuFwquXB4KWkfIxEtljnhwMXX0XV7IrGCmwkhrs0Px8OjKotdqWjCw9MVxyUVquq62t4Rl+gM5HzDZJeXCkqDWmY7KsiOoiQTrp2Ua4vNzPm+axp4snUH8RpWUMCkLmY2GVdCCINydF1adW2eVHWrWvzhIYoHEtsNzm8Fkwxl8z1rQbxzZDleOCaoNuIwknkDF0Tr2+kcTTwh4ETuK7SU9NRLlRpJYuWwMpyTBd5wYN6U3FkbssasAIO1QBumWF5TlaTpJOdbZhmWhbbxhkGXBW8LaEHv04Ghi5d7At/TGOj2VfcdOQwXcDRPEzTCfojWCLTq+xum+VWHEO+DQ4OpGFVsoSc8jx/sd5iXtuqhL7IqsZ1HdO2Xcu6u1tUpRoO/XSbECkgctkRcDB80wYWj1zTscy0aGCFaeRgeFSKEWzsO+MBAh6mxSOAktIxBU8LgbEaQDOr5cQ+NR/gvTjmVAThSSEPIlekdavxBvjUqmqbpm4cub4NjUg1ZE0QqaLZF6LuFSa+NTVH0nVAbSxK/dppdE5nRVvddNslghJ5p1FmMLJdd5kWVVbGAahkzcE+63ydZAbkYBThCojJ27st3vTkaJLtdgXub+DndVNtW9cUaV5Flhh4YhDZiLzD0A7DIPRs+GyeF3DIwPc9x7Ms07Jt3khkEBjX8dykLI1N1lhmS8VoQa4qlUNFXapj+q67y4oYjuR7mJYapNO2drJzQF661gGRK/f1WrUvIxFFZn19tyN+BYzQaEqFKbDvlszR6gIhVR2NpchXdbNYJ6YXttw5Oj2tmLHd7mIT02AWyZY16eVsAWcd+z6scLdJwSlc0zo7PUg2yXqVPzo/ELJaAM8wJghq23SBiB6HmjaZ6ZlmGPjCtiTeG0nKEHgcfmNCcUNmNjXDkzjCAeTTGUYt5qMQNqAxI4GO0XKgDxK3sOqyajdpPnDtNO3yqoVUQ2ZtDJ5VdRQ6piearCGNSYUDXbemQnxftiAGZPYEqueXpM1aXQvTz0jselak88WS2YFpOVY48gfhi9dvVFm6h5O8LHeLeZolIASPjmNQksU2W28Lx7am0zjP8jrJ3n849R0+X2TAdg+/sAV83RNsGIN/Oj4UCuPwCOG5aYIph5EBO8gLtmO7iNnaMgESpqlTG4hoVXcaNU1iigYVeFQf5m2Vl3gMTjEJLeTJRnbA46alWUaerljnDhxjXcLaJB77zEjKbC+9qXirdCrt9pUrbQ9OFLu2jTuVvp3fZWllxyMg++HBCBxxeTubRjE3zfXtejWfr0r14HwK/lg1MoH27Pjh0UQ2dbrNHz86GQ38YrMR3PSdDoIab1oX3dE4gCfbtgnrevDlKOosG+nByUogIxPIxB7+R562GaUVGMIEkbCsuqqqum6LElweSRR8Pimr0KWKpyTWxBJk5RFJNrBMp2mRSsuWOS0r6ir0XQNJHRyD6spUH0cEUPWJxA2hpUkWoFqT6rU23ldRObnbOs3VfJ1mCHkDdN4QDsLvbr1WRT08H0hmXN/ctLUaHozcyK+rJkny5Tp7eDaFb9/erQAQg+EIkY8wCz3fsuD4yLZdMAgHgxixbUggq+0BEBwPYR/4YYTg0yVf0simDbB0uNXUJXIoF0T5EEGsqVRTe6ZRN+TjRiU1peqExfEGYKibtAKJbTsSqpj3tGxDm9bcWtYKz6y3peVZvcDUHLXVRQeu1w2gPcBjBOlgovtEtETpqetiu1xuwIv1WpEK4xAQfjebh1Fge/Z8sVhiqr3g8GSCuSqKarlMKtXFkb24Ww1DbzwZQCnrlE1rS4hLkEOI8YPDiR8ENHrPBRnB+2rMZ6TkXR+0iTJBX54nR3DhD7R6g/8QxqYJjoskN4r80LV0dZI4OzSLBPfV9WnIln5lsukIBfOKSglUqwHF9iC0VIPZ0PwSmKQRYF+11oKs2y+BkNAAHPN2Ico3tzek/6CCLZfhli0TXCVNsjjysjp/eXklLDccIcD9tm5m63S2KzFGZDvWqsPDMSQPdEaV7GilqJWOAAcU08OJ6/vACxOz6wAhXAwfxBsjRHCZVGpWeBoRPlocgZxtbKrN2YaOX3gEUglcKfSdUeggrWKWIFsRCD1HgBKDtSEpGsSFNg18AYQHRkGIQcNB85OZFK2UdKyPEU21jb6gS2uqsusJl2xLn73drMCXkRcaxaI40rbqiqJEXrFtdn19tV5to0EURH7TNOtdCZIpGZsO/GSdTsaxh3SI26gKva6pEM+gArAZiaYi520Ncg3kBE44yJMGqWx4hW9TedOxaWUENhGtBCXG2MEXMQ8a13SZoK4QzADV2AO9QoaF7gT/oGUhkn1ChzxCUtbkWp0B1AThaPSSmgJto+xENaxWCw1SItoUvOcL5A56vYt51koV6yRxvABWgeuCIFkIctdZbxJa0WnkbpvpRWCF282zIivyJCsDsNpGIpRhBagCpANbo71elDEw48SE08Q1WlAXJMeAgMOx8WUiZYJqmQFVLQy8yiQajaBn9C9uQHAH6ZTWIltZVVBluHfQK8c0Qpu0YtlCpBNbgiUZ/apB+GS0bkALROC5ujptQ5lz38JoERKSCt6QfHq1Qy8VmyTUmbYBSS+jsox5kYLRQz9TYc4wIFxMIAhn290Odiiqqi8KA4PbGhmtTfN6tak/OojroiRyBNMR6CBHdJhyaBm6PfA9xqhkgwsCHzx4dmBqV4E5SBXqwpG9K0jo6OHrFWGEgy1MpysrXuXVtkC+AEjBWwOYoWzBSjyzMZt2njQgl75FXCgHQFoqL+p+8QG5A/ENrolBscBplynr7hcHNdumZSEyhF6bpMqtrtGmrM1khRBJdts4HkBCIn57HKnLUjtEC7FVtxLzpxCKdZ2mBeAQdimK+nAM/7FJqhFfJZcDfYBqpFnFpBst/DyIQtv2uMUt4owIF6gMyB0bV/Zdr0OuEA5iBQycuA9ciQqitV1XnFtUjwAXkJLexsIzy6QCUeo2DSnySWjnJY2a7hbxYhAxA76CqTXULCEhgblnSlpv6JfSwSk5XghHMGlpVy/VIGW0Nl81YMNNTnrJLCnk4NQW8jdgGWQybfqChm5e6ChvIbHD9hHRRlq3wWgB3lwv1+ZpQnVBPMp4EHuMKrQqiAdOEMF1QZrcMMZwtd5rwTXMsiZ38If2+AgeLjwgAOtM+JUL13OianxiAGOzdOdUtG4GN3LDsDGsWTpvGypzIsHscgnNVsH2TWu7xF9pxZzSP0C0Fhp1GOCzoHjBS1qjLzzhtXWthSiV50oTwmnb1siFm8pCtuFxFIr9wjkJnl2WnRgjm0IFcVHBrAgNTLwfmrSe1pc2iBeLHNCa5dAN3OQuEgQgJwjxjRuEIA+mIIJk2QGGAqOqLBVBHHTcvHpDYz191+x7IIDWzS7drler1d3t9Xq3a1XNaqQ1kIkGXB0OdTSJT5Pq4u06FiwrWyQdzBXIj+yXrRAQutBEIte0lWgZEjSQpREgWy1VR5nuhgHF1p0CBJedkcEqTZ3X7a5sBKIPvmdSYVY2VWtRtTNNSwwew9OFvI4Kx5iL+xVnKjDqeh9AbbVcm1Ru1BTFNAej6ej4DLGAtxIYP6xsOqYT2vFQ5olsL7kTOeHBCEQWGRcvcJwOycVxkrvVzeuLL589v7pdLO/uWqagUwGzo/HIVfDKCiM9H/lny2RWwmu7qeDbShJz1E0ofZ8PiSjQJaReRAp8JKkoSegCfV+Nou4G3Q1BFBvemUm4lJpv0l3TebVkph2Mxo4fGst1VeQQ19x206y2dIajgevCJ7BN0uqxsmlBsTE6h1aLGhl4Mczrx+Hg4MgcHiXMgUqFH0QDLwSnHB878QiETTh2vl7AgZ3RJDp+lO3+ock3nEUtrZdu0+Vih5zUcsuPpmeAbXM6nU7GI0c0QGAkwd1mk2X5iS+uCukyY1cB7VQM2Ub1VzzdAtNGWqV2BNW6tsUdW8qUCIPW2Hp9i4xBnRJ9i0zd6epaVa/WsANil0OJhIPYdn1Igny9ATqCBS03u9EIpNmRtOpLxQAkQBA4BDkyJEIG6bbKc9f1IAs3ebrOCmNRKH6NnILkHoTRwXRyfHL2gPGBUYMdwcvbptKtJcqJh44fVZsFxDBe3lChq2K2H40nwbBzHS8ejHzPDcBZQRNk0XVNFAJ6Hcic6219KzsuOwCewxGPomdIlLNY1zQ1cJuwEfyc+thotb1f79XFbFrpYn3lVuqesCzPy6q0TB8artKqXlfxZQWpYxqD0IMGb1vMGNNr2QaY4piZu7cLWgszaW29z+SKFkr8wWTqjo4Q++vZDFjrReFocgTDgRxvF3dGlQla3wZ5hVKo2ro0/cCJRmW6U4x6b4qyKasassGzrKYscfv5drGbN6yVwGYXCcmkjowoCB6fTa/W6fW81KVZY1Or0BG2rjlBxgPdYGUkOMwWLRa6lkEZEDnDaPcLvJQ+dZOSLijXbZsh3yOCXVsavKpKknvc2CY55DNg0zVF5rjL1RLxTyVFi8euEQfe0dAnfWDafjyCq3Nevv/Z96cPHoajaTA+AMud396u7q6LvECgIbAwBGGoOtnB0ABHx9SLWR2tjpqu12a7Zisr2SImJC2F1sQAjg6gPpfbbZIURZGyuvKFGbh2FLigZ9CphwPf0IYw9Bpio0dF+kNopmlQubMlwcI7R0hDl+v7ggQpc2bqPjpdgxC01lIow/Y8DAYgmIE1JlunC7IcCqIbIfEoCYppesH6bkGvN/k7kEoOH40iIRXJQz8Ef3362e89/eTTEOKdmjbBNSrk8wCCjBhJh7FT66IihQfKQncUYM5M4EqHu7VNKpqneYHcDL+FAg+42drgB2+X2fOrlQGgtSar1VW3+vLx0fRwOIQpFPIrYxNhLNv9in1StYdUBKUCBJiE5FA/QlERhxBMk2laMNfrPrQganZ9Q4kCptQN1bKRH8BDzG2RA2mLLN9WxW6z2hX149N3PXdDVRbXNT0X1DVJG+Nu+/R44uIFvKXVSMM6Pp4eHB0BrbPtan13t7ibLVab1XqTFxmicTwYHZ4ejaYHlhdp0dOQY0LP46azDQUbV0j1u/k8KxsG9tlQjNjxQVLJeePM3t56J2fvv/+tD7/7/TfPv/ji7/4SouYwCg3dFDW0+bJQe0PILssr4Tsd8qXuPUUeoHJOs/cG1TcN9S1kmNO+z4bWhyuqjnZUEW6UCUJSmbYHTbUriiTZXC3LXHYPnjxcbH+Nb+I4NFguVf56mQOUP350DCcH6ZhGgcdUCc1WFuvl4sXFxRcvX92sdu742AenBPr6EFYutdBSyrKBj2DtdVOCNHJJRXrV5I5rQxktFivbbfwwZLaH9NuCf86z3/83/82/+5/+RyNd//BP/uWTRw+y6we79eXIa5DMfd89HIUvit19jyWcohvovj2qU4EmysblusnIMeEKOmtAAOimH1Ja1AdAGpSyv6RmQpiDSkEVZAc9A2QSk++64s3d2o8GT997wok77leZQ8FutmVd5qCWwzhQRV7mRbJevv3qi7/567/+s//w//56JoPzjxtDLLe7dWvIaNAR84V4V3VelXkJp6vzHdBY960xQ7aqyIBsmEFEi0kaJzGH4zzPQwc4L2nqNjfrZ59Xby+OXFKtVNO1xSByp4Fr/NbXqpJI5pQpqQ1MSb0+QQs6VPMxe2MZerFHUX+ErltRN5RhlA1VNwT1IJAhWl/WRV5nKQILSPOLr149PT8eDGgFfDZb7ltyGY8dYxS4sR9ZHIRCUqNQsn1+8frLyyv74PyHf/zPX7244KZ38OCdn/2f/9vJO++cBv5mdjV5+BSyuFkvhWq6OqWMH48NiYRlewb3OyMejiYDH7mbsvvrZx/ZrXgw7tj6u//DfyuAWCAZWZpGBzO3fXt5W3I/9qJHJ+a3lsnnq6I3REUtCCq0OXDXMxnyseNoWSYl9Q5qs/f9t3pdg9agKTLBPimXCMwBoSsoEvyozpPtbgsBA+h+symeX968c34E4QRymWZZ1eLNIHX8yI9AEOBnEvBU5Mv1dlfVrmMdPno8HkYXyfLJR58OTw4X51N7NWsOh+AqXfqL8clBFDhgt1WeUu2NmmG45QStW4Bx2VUJ64PRRROEivR8345iEQQGQindVmmaAs6MThwexPHYDX0MMt8sP5huYAh2P9vbtHJi8H2JgAXsKuC9QbSCkQMwvWzdl6eom6lf6aCbADcCDWuB5VUNbYj53iXJege9b+xyQrUXb2dxFK1TCmbHsqAzyg5x6IJoUX85A2OwarhRkYFTPD5/dHQ0PCiTf/3Hf+B59PT/5L/8U1o+SlMWnUGnm+MDqmWu5pDrFiaAvInamrmwHNP02gphycAjkKfcwIAkpbYWYKJlWgGLTMuNwrqOhgnmien+TgBUUbXnLxfXsgM1kl23LNqBj0CG7KUuXPgClFytm3g5RAPSQ9/vjEsb91V+ihFZA4RBPIocmitGtGbb3SaF0gCJxIC956+v3314Ag8qigoMT3d9GvgGtMz3QaZ9orKVNZyeTS1zEESDo8N4PAmHI9v1qEIma5lX0gl1b5peisTgYQKqxZjU1ASSDgoIOde2DilkGYBiqIZzB9wGnJVgxHKpcbdmLa9aZjgsrMuilm2JvN220zj89PHR22fX4Ps0paorm9ZkZqMXx2AKCAVq9uuodsdss2toKbEj9SmJRFA3SdXmya5vHqN0YvGmBp5TNxreh+6WCxAqqKnpeJCCMxBVpcK/pStOY9+JvNAejE/8kGuyYNu+5fuclInJDfyle24cs2M2yWuhy89Sd+gLQYV8wmwqQmIyBK3+UHFG5pnrhgjXwHfo/QRlflzN4DFEIqDCVmBMFW3qaJqyoSrJk4NBfDFLWqhs6ivLagxegIMHjimpN4/qfZjssm6JyVmm0gp6316ol8s5Nc43tOQntJ83mPcGVlS1Ur7nYfLjwFntssl0ggms6hwCwVMidKzYd0AlBmcPvCACabEcFwxJ6PoEmCKnPlbgB2RSw1hNdelvmqY5dWe4hv6ObM3cTtWhFw34NpFKIg3DojaVwfFvoPvwFNlDd0pTeQkM0JZNUXGoxApAw6BG3p2EP5lt+x0ZEKOxK4qGgbATM0a2l7T5A7mjgUSiujndh9lRoVQTbmoOkbT4SZhnAPUqqo13ugTS11OV47oFrkckktOCQ9s5zABE+I43GIw8x+2aEjcNDCM3ge5xqR6vu0WkagouG+omU33y1TtkMAGOLxwP72k0NVeUnkxdvnA8f7fbNrozoK1JiYDzIjr2OxKaUutHTqgBsIeTJ7QZAm+EkY3B7KgdlFAQAQLgwDhpBT10MP2QN5XOg7rG3Zi64muydt/CTqtbVQXiUdXUzKI9mZbgmrxEloDWpkoZ57agdAy2h3d1BRVC4bShY9tCKKg1rqutpt7pQG8G5e4DYCgvAYCopZWcG/5PW5As4raEC5ADoMK6UMZssB6B1DEcjiAqakygoKoHlS2oDXuAX/Zr9dS22dbAlsbiSHa6GIb5IzEdaUPc91sbiA5PtylC0FJkNLB5y+v7Nl3Wg6VeUdGLKE2RpmAPfZMybIURUXG2Y0PPoc4J/Cwwf05TVY3uIHaQIcnKNiJB+xjXnWAUxQRTGCc1X8g+UVOAUCOK7oV1QAUkFCZeJWn5qkaCEMITvkUTLJHqXECtt0bKqnzFPCaoWkpVZV3cY/umcopnareSAqkU94DB6dXLXnf2lAl3XlIPPFAT0EA15K6i2h3tQaAb1R2IQB3tn9QpBOJQEygY/TIJfg33llRfcV1dTNddWABaq64KQxd9dB+HQUV7WrIR/cIDkULoGNcnJQE4NHKqaGPY/eYGrhcZGW0pg9NRGFaNlC01rwMKHId6zhQ1+XA7tS1H7dLNcsft0HKQo308DA4K5UsLdH2rB20xgBEsEnKGXtJpGrwxbr7p9hUoRc0KbWAKBCgcvclphwHVJtR+ZUtpHqFb5hraYGNxCwgJt41sqrJQb6Rik1FA0lWxAgqB+gnwGqvtS9Qg4JVEDOvNbLpALgTMbphWp9tP9Ji0BzLRUutLP4+6+462OnTFbt13JeDCyjYbBMZgyvxGLS4B5Q3NLZyhXN4uDNOzh57lhkaeEdRJIn20UCd1FymymkXN+7RZAOjVSE/QmnjPoMGiar27Ai8CaaQ8q3dgUZMrbayiVE7bBftNbdTJ1vGM+pW40QrfExklGDv2rBpq1lCASc8jGVbSTgqj0lcoZZsijau+GY/Uq94bCHKq9Qi1iFpM2ICWNs+otCvoHcFUqiJFdsZAHIfKqwQRtPDUISigg4DIy026yhvPC0eDINuVy+tbyw2UZB70NE2o3mqhm1IVs5QhAc7CdqhlkXCuUvc73HrUrPW2OBAii3QHyXOTqsNd30BDq+FUtSVWSL0zPq6CIfQeYfKdwUMP4EgbsoqmYXqbCDI/J/IHyic5MxEGO2gnCgFGj9PeN9wjEo1DCQqUlnbzOAYok8sUxteUINQQ9mVRYgSDGJTTxKQCkoosU7xOq68QKclyfTdbpmUN8EzzFjdjpJv57cymJdMB67dcIX4hE2l5mHqAqBIDbLZskghNU6lvDKGXilhZq8rsAoBBq/cw0R4ivQaiyzbUy8p03xZAauyHlthGvnMwDKuyxMiQETA4G/iVSowekwAaa/OuLEms0w4Jo0uKSicaugyBD9DLpKVbQ7B9TyOhi+hM8JmmhEIpspK4IO0sZRZHjoZsWS6WgOBgMAZ+122brDdXd7PXszkm4v2zk+kwrvMtEh8oTBsHumouVVV1ek8ZciayGJKs4rT5Sfdc0yaB3/6iTUc6RVEfQdPetyLrrjqdys2+w9Qg2LMOvNBScnh4IKhS01LfiqV3Q9GCNmKcjwch5rgkKiGpoNE2IH15XSVZAm+XDXDbMlzHsJ39XjtCJ0oZVDDMsjJJyu26KLMagsqGwmRUg16vnv/q1/PFOnL86dkDZ3oIvjybXb/68gVyqhoNhBch02WbVXQW0TapOgPpRAAgwFRDpXvMSa15JXXU9c0uzPhHX9b92rcuLGiFcb9lRbGeYut1jU6XQwd2cOB6mCUkT/gLkqODbGBad/MELCKOwHLMPC8xyboBjq4V+TZmcrlL0mQXea5hU0rHXHd6rxuvKuhZpFTcY5mmdZWVeQJpIKIwmh7BMzcvvkqXm8cffvqBEyL1yLJa71bpZp0vbj/64L3x5JBK6QCpMhufPjo4O4LayJJ1w00QNdo9Q/IBzK+qCsxOCZCsWup96vbLV998mbpmIO+bsmkI1DLI9xspO2XqTuR+KZ0DbU7CwRqPVZRlqalhv0vHiCIApU2lXM7KUiImXMsERQXaebad5OUuzQ8moFBgTLzt+u26rOvbumnK4DFpke6KPOVRFJ2c+aHPoXHPHjrDAw4ajkwJx20an6ssS04fvxtMJmCsXUUVdMYQs1ROgxHhYMjxlaAmRsocYKQkAlrtmGlDpThqAvhHhpB6UzltRG77vvN9R0i33+bFzP1Gab3XxXOccehn1CdMOzgtYIRrZVlmm2C9iHApEMCI87wGaW/1TlnPc48OxkgXWVXSNrR+rV3RfgkgVwdJg9CkBRN4Q1as15Lz0eGR69ldkQOVrdAPA19RkUy0xHNjGMUfT63hAJ7U5Os6TYodgAD2aJBXRI3cDG5ql0VSCO7aLnyT1kWAjk2V7LZWFHXCheWN/+hL0IZo2shIJZnfCh/W91n2G9g1sALxTRcZKN/BOp7rUKsClBgIEgn0BlnKEAB+iZwqGE01qPRwGJ+enWKeaV2W1ApplY43hmUbTV8DpfJGU5Z5liBnBI8eQS9I+AKxEt3n3GFOaSnAdoMOnKqRlh+afiDbgu6ZCiVK72ukSW4kRHpn+iCYfLvepSyBpwInabsw9TmXrncIydvWZNuvMygGClEv9IZGvXGsM/b7yihFdNpBTKPf38W7vpcGQI4c0WnYJ5FNHWAqKVrXJ/KW5jV1+LS1qbfkegEUtzE6OIjKqEnWtMWJFkio08XQDfEUs1pxFek2WS/twxPhuRgMVcIaglvqcaNzFRR3wOCkIWm9EjfRgpXprfkIK64bdzGyhlYkae8krSORtFfbXYa8oZea4bSg+bSvh0XU4kOLK/cBwjVGOLrLDIKSfc2+tT7Vi35M7+DR2zPAO2A0KJ7AsWgNlVQMxAE1r1m0IYZvs7KupEMNK33+5UEYY7oN0x0fjmbJFqZRMBMipKiBl4qWiAr4QosEuV7xMIRaAdTD66j9lZZt+j2V1DQP8+G2BDWuIANCqjSQ1mqTsDQzHVMJi3hujaFJ6mAqK05tQy54StrUYTDxGt40Ge07RMKyLRggdO0y2xcvTb0TSrfL3WPCfoPGfj8PEap99yXRABIPILGusjJqPiSQFFRSsO2CtHlGTZ1URsIwvMANPAtK2bJHSVoen55y09L70U1FXQ26NIRo2GxAd+rNprMcNwwAL3bs0wI5/jNs8C7qakcoZYWsdogoKx7DuvDNer7I57Mi3bRlXsGhfU9xEAdJXR+NSmBcI7dceALVcU3Xc3y3LHYYAtMTgDFFobvKqe+Yk3cYujqkFzlVr8SM+w71fo+ssd8kr6udpL8olkzap6u3QlEF0XQ8aJaKyDqHc6ZF5QEpXRXG8XAYPn73g2g0DsNocHiCGEVM4baI5rRtulkB42zPh4HcQZztdvHxIRWRkZLqpgO+bTb1YtttMrXLBdUvXPvorLW9DNpvftdsVkiNRZWtlwvl2IgHyZXh2QVTKdFlaHz79PxkPAgAr9TQvPKIICMvko4wtA4nK9B+MCFs2iRIc17rR3SfZR8Y+r/O6E8U2XMqEA5B7VwOg99CpRm678/Wa/7U9yhuN6WjQYj6AGTrW3x6MDw8OULgjKZHcnW7P5KD06koGK0XDaAK20Hc6m4jWim6zVRWtru0vVk2L6+7WcZHnj0A8RXmaOBwt7Wj3eVlJ4u2SCveZOAIUVQ71ubZF41lJ+vdhqnS5kdBcPbeO/F4OiB6E1AfJCgjIyWcpSnSHsAbA7JApSCxgXiss7goqS3Z6K2j2VR/PkZPqChbCEP3eJJeAn2gHXJdn2RJjFvC9d1iQytamnzRJTJQatlg+iEQkMAcaoayN/rQh34BkelVAxsA63iA87ykIuHVL350PdscHIypCTkI7A8eu//p0OQBd0IxHNTrTeva0aNHVvp0++bN5Ml505brq1szPmCudTf7/Xy3Tn/+l+p2+8iwzqbjaDIajcY+3CGM8tWiyIqWah5GhlgN4mWe9gcdUBcnAMKk1t1+5+PXxf7O2G9xJozYW6E/UEBvrPJtT6SbfpUYA8eFqBmUsKp2aYuLwk9J02aVNG1ghK+3mXae5ywaBe6MTM5onw2s4OL1XhyrqoRYHw3G/jAfLJqN6al4hDiIMZKPHgvThwAOHz1Kbudm6IyOj4qs8R88jA4n+W4pohH3BnWRjK2ouVTDeDROuoPQt2I3HA8D37cdWrKu8my93jiDIfCJqjm+n6Q71u+Ah4+TR9CKHgQ4vwcIqo30JwPoR3h/gg+dQqJrif15LCDULe1kpsYXy3Fo4xTntinigBq8cEXoorvNVpHWwy+pc8b3A9iyzHPdtYrEbthxTCVqQb0CSH3eMD76zkePv/ut91rDK+tFJbd+nEkhJodsEFle4E0OOuE0LaMORtPModRbViuBKYN9Fy++3Fy85M9eDKlkHolpHA1iVVYW7eZTq7vb1Wo9nE5BYd9cvH67XPRZkwgCncWBbEZtWXK/33XfWWr0W5u0IUy92Uv1JRPkYdcIumZH66IVQtLGTFIVn3qfUlAsBch0bTBCsO91BkFdksfZPlXZwQKUhLAaSdnvmQSxabKiKQogBRKt7JQ1jMSTY3iq8/rt7vJtnmSb8n1Vd7pBQKXz5S4rBqeHeV5s7xbD4aBN0vzliyzLmzI1fvFzZ7Oh00ZCB07rxzG1KsMBbbdK06uLV/b0OB4NX37+699ITYv6sGeGRRpCIJFkSfV1vthX0fvc2RuiP3Cl3yZP+wmZCYywMNNFbujiCjDP92CCilZi9EFA0Neh7d2umpu7me5EaWzPVVW+26yrzjrIi3A8kkVJ2SeOgQ2eOYinh8l2g5hSsW88OuSh213e8l8/Uy9fFkdTq5Vp7IJ0u5KnjqcQjdtEhIG53XarZZFtdqtVBedEcJ1M7aEPJuJSwYTrIrM1u7y8md09/cM/7tru5fOLkgvfdeo8h8+7SIJK+Y7Dad8qnRa1V2NaCt1nTPpH91DpwpmhN5ODcuA9HMPLxVZvUm6rIvcdC9A2X2Ve4DcF1SSrrgsGwd/+9Jeffef74eGJQhAv7/7+N88fPGXHJ4fRwQGnTTkS0dEmdAUnjqskoZIayHngCDHAvXLPL9/eNOsEJvZ5Fz3+kA0P6XiVpm0eKKtrk6++2FW3KXPq48dmFMSh1WLiQOmo4mNCgAgnQKa+eP7cOXkwGMar6+vnF6/DKKKqeJ5jTAGSBViiySH9m3tNyu+xg+m9KfoQLNKWTJ9B059LZHSSbCOo+dyq6XSxGtSQNq6O4+U8KasaViNdUajjYbSyxL//0d9B7E2G3m+++OLff3n1LybHi9V2dJyH43GJLAAe6XvFJgWkeaNRnSVUWjLoWBBiq3LkHYxyJDuohhxTbjj6sKeqKEBaZJUnSITRkPswYyh9O5cg1BUEJIQweF6V5oMDfzm7u768PP34k7YqXz5//qJSFqu2ZenDCoJoEi0Pc7HIG91uvv/Tr+T3q+FkDqTY/UFfepnH0CeNQWvghug0CccUjlEkGWZgGAfjg+jNzdYMvMgWdDZGZxwNwuu0+OXV3eVfXfzdly80FHebZLecL4LhyI0HUJxWGIBllWkObGOQiEVB6xF0zI/ohgE0bDiM2Plxm5aQttAmDW1vyaVqS96IxyeBeQru3XCEZm5wcAIJTezB3cqSMngr33z10vSgNrzVze1vvvyqBLm2rdhzd+sNCCUEU+x6VLTo9l4gjP5Inb0Y6w+DoCp+R33Txj1MKOon6YRH5y3ReqwNCeo4ZZYigZydTW3PvNtmgevEjlnWDQT54wcPGyeyD09HMa0JWpYVB/bt1dvtaikcajJusgzADekJwucHQ2QgOiapP5bFtgAHCqNyuDEO+YMjdj7tjsbd+dQ4HomTA/PxmTqayNAHY2mpfZX644ajoS1EUxamZe6Wi5vXL6PJpK3LVxcv/+FuSxhpWk+fvnt4fGJIwyUSYQGyvx65XoDt+iPXNNlhvbijPf5Mb39ERsArafW163xoemoObqF7owBmMcs0tTh7+vjEtdjVaqe7dY152piWWMxvHz568vTdD3VvRjscRg6X16/eFGliI9HHIwBWY7Tpdk2tYkFg0VYl3dCm+j00ig75gTloT7doIduQpDyf0SFgha5Ht5rvcscHURhHwyGpCX382vL2hsZt2ovr28+fv8LjrmHstmvuRQ8fvWN3hkNFQ/GPDNEPnt2DhSB+3S9AU1+NPgyQqgzEMINWRNyWzAQvAJXyfE9v7pGhxd9/MEUqmWdVDVFlGOvF3Sfvv7dYLP/hJz+lQpBsueWenT+o0s3d9Q1kl207YTx2gjDLkiLPDBuID9emdTHaymPpzUwk+enkJDpjyaATqTiVYWqQe9iD/pg8AgHz3CiijZZUlsLc5MVqsTRtq0q2Fy9f/mqRUtanslhnBeFnv/tPg/PHlmNlktZe1NfDvs+XVEG8jxFykP2OXzpYgHS/aqm243F70BqO69PG8KpxSXK4mES4Q2QZjw9jkCYRT/70T/70e7/7R3QiVLE5iHRokJ1FMJkeHk03sxuYKd8ujboMhuPOcbfbtexIXRGLpeUpRJ5Na2SKznwASiGq/cALAzBwK4qh5GIMPvQcz7WgdUP8IvB4f44WM9NtgskwNJv6zZtrLwpJH3Xdg6dPTk6Ofu/3fv/8/GFDDR6JcY8OfF+b0CtpdBigJtMYN0G43gqrr93TTW0h2U0MZ0jrEQ5tRAdQ04l7Jhwm8O1RaJ/71h/8/h998u0fvPvxd03LffT0vT/5F/+K2mhsiwreyognU8+zl7MZnUZlSFrWGAygoPIsp4INYpKKKDCDScTV4i4yNGiSa3pUOjeDMIiGcRjCAqbNSEHAXg411uhlxFbBBIBkYDzY1MXrV9edfXp8FoYDJAsknSTNBMKEubstnQJm3ptAaAVk9MCpB2zufaTj/bla2iJCHyghmD6dze/YUSPAXcAairwGjbPpNAELtzOO7Pc/fh+8+uDo9JPPvh1HwzzNP/7423/4wx/6tqlo8SIVtjscHwDSVst1WUtZV6SyBsPddlvCTq5PKAM9Z5FLOHSUoWRNwZvSqmvLFFQlxT8KDLwzWevCUjYdp6GoRkX9ANvNZrtZy6aZ3c5/PEsxl3onRCRca3lzO7958/ryxTKZp/epwdxbgd3D5P78nL4rVx8gp4tQvaH0nljdSkSPilCxY6Q3y64Uy8rG5H2CQZh4nkrl6vXdm1//5mc/3i2v337+o9Vm987Dh+BKlILqEtFOOznDME936/ldniSyrPx4AH26TRMwdVqD7HRlvYUQENDLgvZ65CRpPI+SK9Xlafe77Tng+CbtV5NlQUIWMmS1XJZk5dWzm0VhGMgadVNRK3PVYPAPHz1ereaz5eJr3fU1idCBsD8xs//Tn0Yj/uv3P+76xR59GB71tfSnulLXZWMi1ckmEaSycpKbjtSbw2hBEcp8eTm7enX14teSuj/M0BUhr0exDnGb2pEhwKmhG6RO6gIsUpnnF0mim57N/TmI+95XMj0zbcMJqN+tKOBNHe3/EK3eZAA9kmbgaLssL9a77QxSJc1e3m2fQ/gQ8imqWQrmBNHJycnpwyeXr16/+cnfWdoQcAer30tI9Vv9h74haLDILpwehyH6bW17c+hTROlYNr0GwqTkelGVOTZI6rao7CCkpi7Oc+Ce7RRZQmthTeqOH3z4ybfN9G44CDGBtkPbfOF3cGU4HIRGXTd4I+Aj7AEHUXRUjK0P+iH4oUmybOYNQOMAMtQiozfeGJZbVzXSTVHL1WYLQ6RldXN1e3d9fbUtX8rOukfBRu94CaIQ9Gq5mD/7q7+EsjbvDfH1pkpTdxvv/+Z74DQN3ZTeH7HR9bTinnHpgiKtHQeGddy1F+s8sa2sadK75fHpmUmN5TJNMnot51/9evYn//QJZChi2vNpbRKEV1qFC8yjUnYJFQxsQ5hESRaNJiBe212CWQYjBA0gLIWHUvqh42rqIkXebUHnOW/LutCNM7s0Xa42Rd0sFvPrl6+u0/q60zV4/ac3R7mYl7tNR50prdtT6Xt36AFCu15PLXVpWpdw9XpXZxpSi3RdlSIBpk8woy4qAlFqD3Ex702x5uF1J+pi1WZrMTx+/5Nvz37243J7DfK4y3b20WR0MLr84lfjtibRif+IGgBUeDwa7ZYrx3Lg3fP5Kr+5TpPUHw1AWpbbDTJ84Hraq+mEsi5fEuWsqekCgQpWAovkWYqv3RZRUcyXy5uLi7yo1/drvD0QMr01gcahN332gcB/K2WK/Zg1LlJ0dPpB3ruD2G937I8Q0e0MJDckbT2lk+2AaEohb0tllcdntpRePEX8XC3n55Kdfvj9i6/CTVHED979J9/5ntXWzfLN+bc/BAyYFtfn+yh9tocAXCBABtMDpA/A23Jxu90s3WhAp5/QMWZ+GEbAuZZ6NEulG6JpvV91ZVXWel1zvd6sl2CPt+urt9CfdbevwfKvV/2/XvXes6Zv/pjfcAdyinvT6NqUhgxq0zP6cv59HZvaBjRk6pYPOKYFsFKs7vTxUHA5y7HfXl0hUf+v//bffvuz756cPwFNjGLaD1/cXnz7k/enh1PcOuMeRAGlf31AteO7bZLhApPDQ6jGIt2lu91uNaMKsMHuOpAIsKYAagrAQSv8dDhGTauHbZuVxXa9XS4Xu9WySVNHA32uC0mmse/A6b5mh7+VIL6GBv0N41+bhip0fRtZX37VLci02ij0mYaq7U8R1geQyf1Zsv1ZXk0NiDN9XxUry3Rfv/zi4YMnZSH/n//wf5ydPUD2Bsc5D51/9sNPB6FPSyFMVVXt0CJYv6QqOJ3ya+W7DbPEcDj0XccPAjBuTHe+3Sbrxc1t1lDvtg9a0TQQllWOVANwRXxWOW1iYMyhhVQGZyg6I713BLZvF/uGLJi/5QjfRIde0urnX2fQvrFUr//pSCGK9V+99xFdS8r92Z+6dENPrKt+4ed2PP5N1z3LCypQ0gm86uPPvrtZr5LdNkl26/Xy4ST8+IMnZ9MJ5IALxel5dUbnDdm+p7v3dScR8Jq6kKmbBN+DUuJp+B9cw/ccriqoLbBnz2Vgs0UJavKma/PAakOHU6u3oNNJWzptWW1a4/a3YLI3gfUfeYF1j5FIkBbVXXifNS19Ght9A4fXGLF/ITVj0XHCusSrlXil2kKp8vRB7ljXL579aLFce8Gj0+Nkl0aDweEPj5HPRsPRdr10bD6dTs6Pj6bjMR0dZpm6sdr2oyivCirxBYFu9JZ6K7pwwkHFdl1BBQ6DUWcqOaR5xE0EvvQ8OJdRFCnUhmtAkVie6xjUGEML6ZnKCoNU5ELRcrD6rUAwjW9qDfz/DxCWXrfQx/L2LtMfj9CfRrc/t7TrC5z6KBUuVVtxvpLNV8nu2gvSIMDN3c5mP7+ZffzoySQMoR9Wm8348LjtJCD8+Ph0u1ryrhyFoaDR9+dt6M0PmHOMyfGaEvnP9MJIgT3nKS2YWhaiAm9XJFtkSTiNoJM6peXAO0CFhggNr8yENbCdAKBN7YVVk1dlu1zQWjodlWIsqIrCatp804X3/s+/gYNv/vSsyezZpOZR+gRfioX9kVT9IZ0aB0ym2i3GX5Vf1fVb1/1Fmv7BR9999PD8pz/+m/H46J//wenz3/yKDn+dHMCTYa/Z9dvNaoU/ssoOBrT9n45joOxgUi9pf/QkHRVgWOGoBHHa7dwohkhRTdGCLFaFgRhzA/xVlTnSElQJyVYHSt+hk1Md3xvRejTkCQZSiwwOUEmWV+SxiV65bPWB6dPBgHpF1mt49Ddk4beIg9mf4cn2R09oocF6Wt1Xs7u+N0QfWm5+lae/tJyb07O/+fJzd7X8+PF7B9PDq9ev8zQZjY8nB5MXnD189A41JkTg8O8CJCB7Hcs8PX23SVcuZwjgsqgsypEQSdSrTFtwOcNI/OE4Xczq6k73lZsKxLnKIVY6Ovu7E5RaA5hPksr3OJ3ARb0u0HamGzDTbeE2WZ7r7U5JksIdlvd50nEcOo0I4MqZ3e4x4rfdQR8NSp2Ue1rdc2qNsLo9UJ8Be89FqOV9c/xwEwRVkUeqW95ejw5Pt9t1mSYPn77zq1/+DLE9Pjori+Lm+u3v/OB38mT79u1lmm3fee+DIAiQKWO7G8QBZnISD3wvBNgALWFjbrsdNWKBVYRSsXS9qvXh59SeChXT1Io+YsKi4lVZgD7o1rQWhtEHZkuidEQhKgTgFjxsvkjWu53srvd7+GjlDqQbcpM7bpOl7m+BJf1NEN0RcebUBS70oTHWfXmOaa7dfy/0Nj/a//DR936A1HV6cvatz74LWX1+/jBLUjpyoVXj6cGri4uPPv1OkSemRVPw+tXLp+9/mOWpMK3b6ys6JUGYhyHNNvTY+PAQyQ90niMZN42FUCpz6uF2A8uP6qqg7kfe76PXbeRQIk0Nza77bKhLjphhltZ51tRNkSYJTHBzdXd7vbhbASDm0kj1iWyeFyESTcvVG/VFmiXhfTj0AKmzA2UKrvNCnzXJUnr8vC/MGF9Lcm2Ljz/4WLZ09Inrh6C1AZRyXU1Pzl3Phbzjjr2+myPOvCD8hx/97XA4Go3HP/vxj8N4iGmdHh7dbTNRbSaTg0oaXuDiOnVZea5He7dpB4ZF/QyqwRT50cD2QtOPyFkYw7tUNR0ZBIFq0F4dOtmgKat0Ode/qrMdJee72e3s9q6BO4F6yQ5e5NjQdCHuvSrLWrXjyWEwHKuqsGVzHyDQlPc1KG0F8xtCuV/FMPqqFOspJkGFGA8P4YfbLAWSL+a3q9WS0QmRO0QHWO6jp+/lRTo9Oh+Mxq9ffHl4crZc3sFTPC9+8uTRejWnowqVGSL5CLNpmngwkDoZO56HdIAsQASNdgNXrIOKp34NmBzTib/taGj5hAUCtNIPhG3lyabRpyJBWqyXcwTp6nbWFBXSUt52txLQEEsinkUQT+DYYRQPh5NweBCND1S6NepK3FvBNL42hKF/pLMRehLZD15TyfuKPp4zGIw/+94PiiJb3s0ePv3w8PAI2fvtq+e+H1sWv3r16uj0IYI5z6kIGga+74effPZ9Oh6BiSAcWJb1+vL18u5mejCtO8sSRhB4ZZHb1HFGXSjCsqjRiw5EamVN5xYp0Gf6bApaVWf9Kf36HF7amlXkzLQRmMlmrXTX+vLtJZ1kp4ykUStFfdb6Y1xIHYyPzhEX291WH13m3F1duq109sRRh4N2ij2/7BWnXsE27jssWb/cR6TbML/z/d+F0hvEI8T5xfPfQAc8eucdpAnTopX0y9fPf/mTHz9+5x295ci5vZ2998FH8IK72Ww4PojC+M3rF3QeTjBaZuWY2zezFRhbFIeb9daeTiy9E8L2bW47ZboDeW6bpD/BvV+FRlyUdD5QLRmms6DdLPS5E5IO8Ghb3Ey/XxnKUrL9UfD9gjZeuJzPHNuGVrVo+a/Zsg5W8PTCnd7vu1/Luf+kkV5/870S79sLexqhLyg+/ewHz188y8CXs8wyzXAwGI4nQLWrywsYL012ALLhZAIzua63Wc+DaHB7/RY+G8Ux3BeIgPmAH13PZpSc6KOCVBQGQvN78COi6XlOnRgcLHYvaUpkitZA4GdpQg0uBUhTBb8g63e0fbvI8+V8ns7njusURdUyvq5U2jeqcDoDIR4fHz98+vbil4/e+/Tw8IQBOh0vZ9wGru/RgfM9TPbQuD85RexXfY2v22773hDx+OnHyBSP33sfoUy7a7M0CqIi2wHHTs5OdtstuOCb168Av2ePHh+dPjg8Ob989Xy73bpBdPP2cjA6ACgAGr56/mx6ctLUddt0NlOD0bChNl3a9d7WlcyTripNUit0QCNyqhWPYdy6pBMFqc3SoZPKaF2kIawsiXFUdBa0ECmymMFui7buW2QtD4OKp8cP3/ssWa9AcKos97xgMJpKgxfzG5+aFmlfCeu7X7iuRPT1677FeP+pQvoTBox9c514+s4H4Cr4D9n75MGDq8sX1O5VFvPF3V/9+f/+vR/83mR6BG0Ozvzm5av3v/XpxVdfIUY++PjTq9cXs9urw6PTp+++S9vdDAVfmi3X1G1ldKS//ED3AzMq9BBi0n5rQ/cSIpr0cde1IHKlCDnpADvPtml7KLWa0bYx2s2B9Aijk1ovkTj0uZt0sLUDlCC4igbQK+ePny7vbvMsqwvwlVl8v4oj7lc594bYR4eWm/oYZN7taQWVkNarDW408J1oOEZ8npw+RHRcXFx88N77Dx6/c3R0DBUkpTE9Pp3d3oyGgy8+/3kYxmVVXF6+Hg7HcLvFfAGCdHR83H+eTTwaFWUp0y1SLJAPPFrXXnX9FQLftPSh0xJ0u6mKMtk2ZUkfEKDLBEpDKSZ5t1oCYIMoTEESdhuMdlXIsj/k3g6kxPvDJSFJ3JPTB47j46WrxR0gX0RjsDfnfmmP9Wc0aq3Rz/++YKc/cqKvHPfII56++/Gjx4/x5j/7yd/97V/9X0cn74ymx+vlzKWjN+3PP/8VLOt7Vl7Ihw/P/vov/gI3t14ux9PpeDLdbtZlniKed7sd6PJmV3z02XcWs6uf/uLngnYI+47rAiPzLKXD8KT+nBrtoQiQfqMFHWqDMEhTOtXO6HSffZbuqPt6evYAdPDu8rKsq47blXC2ZdXXH8LJ2eTwFGSHAgmWTlOhT9Y5ODgCft9ev7IN6h/+WqT3RQfO9h7Skyij23/sVv+PGA8mlhes1gvLcf/wj/7zw6MjUNxHj58A7i/fvH7nnfcFtTOeX76+gINfX7/OdrvJ0cnx2QPPD1eL2ZP3P8RlNuvV0/e+dXZ+Bv6D7w+PTzvLX82vHE34i3RX5hVIm6FPaSKYIL+gc0/qPF/dzbI8Q2xAw8umAKeCzajbaDissvTu5joDHoO2e/Fdmutdr/AnIn7haOzYfl3l5ydHm+VS0UlZbrJbXS1umB/ZRufQeab8nlbvMbL/FLb+kX3vUJ9fP/vO9zCnuMjh8THr6OM2MOEPH78LDjuZTF3PAZVerVdIIsiX4JXwCMK8rgvCGDwn3WWD8eTlr3+JJLmYz93Ae/Hs2bvvfoCsUUlayodI1SdUtlVeIRQt1xX6o+oUrRbgwWw1uyllGw4nuuutpX5Xy0T025YFrn17dZ1XFTBE2iEdzke32o2OHtBxUK4L72FKPnj0weLuDmkJSE8LQpYlq7yxHPo8DiW5/uQ1oS2hN791/Rnx+4+Wuj9URJycPQS9Dx2rNdhuPf/53//kd/7J7282y/V6XZf5n/0v//PZw8eD8cHp2QP6AKm6wZvtNisEPDxaWOZicWc6/vTktCzTvMi282U8GkKH//QnP3/4+OkmA0+7DjyfBJ+pz7yitV8XWUzSnhvqUV7cXNWKBdEIV6OP1QI5CuJwOLRNK10vL59/0XCLtiZYAYy03m78wXE8OoSKhbGAvCen59kWiq4O4VPMeP3V514QqzLzR+PO9WkyLM+Spf7IEHIAXbPsG7G/bk7XHpFn+XAwiUfjopJI2uePHk0mh+v14sUXn58/fe/08ePF7c2bly9AQDe79RF8nnVvX79er6CCmg8//k4cD+PBCFRiPD4Cs8D1cX+Ixw8/en96cHxze3NxPfMtKwCDtgR4t2l7kj5RhewCRChg++vLhjnhcNQndky+F8XIOZ1s1jfX15cXNbMU4w5m2Pbmm3VVpNHgABr37Ve/nByfBWE0hNKpKiRy2HF2eaE/3YqFQZQVxbxV5viIuuPKxNSfZ7dHDX1mY38Uuuj3nZ2eP351fblcrE5PjsGU9RljzYsvf/W9H/zQhX60PQrgMNhsl52UEKZIaJPx+I/+5F999Mm3/v4v/3x+e7Ndze7evoKfuF789P1v3by5+PN/92dMeEoIN/AtU8yS4uXlJSVS8CvkP25RaZbasfoD4GqHuspDyw/teEC9Esh2pt1xAUPp/fp6lUSVgedOB2DA6uri56pTp+986+7yAg7vBsPl7e3t9ZuyzLIyJS7XtfPVisgJ3EqWd9HocnC8hSKmXe/Uma5317R9Q35/+LH4nd/5oU2baPnB5Gg4Gsxms+ViPhwfIre/vXrT1NSYbzsBF+bDR08hu5GiDo9PtovleHyArEl9prJaLNejyRjANrt+M5oevfvxJ+vVYrFYDQbx48cP75bLt7fzSBixPrGPTn+g081NOuq4ldv5lRtNEX10pKP2CAdQ5waw0eoOAvwamrXVH4ZpRwedsNJ0Sz09YFTnjyFd012Cq6XbRZ5tqaoSjeqm4bSygokQYTyGZ9VSscFBFUZ00F++tffcqm8C2JMqcXTycDo9VrJerBZwlO1yeTg9fPDkXVzqVz/9xceffHowney2m7vrK+jo0XiUg/wu5jdvX5Y1sH3keE4CefLk0Wa9/tFf/N83b5998r0/ALI///VPHz557Hjh5Oi0KgqTjq/gKlkE0J/UAGHyjo7QgO6q042hTGQBi+q/wvYjF65h24jh2zcXeZbA9cuyUrog7kSjZLPilq1PLIDypko/UOvg8Pjp+5/QqZ7IpbvNMIqRVZUh4HhJslpt72i/RThYdcYyXfl4l87YnzF034gr/rP/4t9EcfTsy2eD4bDIi0++/W0AxPMXrxpac+tMIS5fvTg8AVKq1y9fgCMBL+M4fnPx1fHp+XhM5gfvxqWe/eZXuIMnH37qON52u4SQA+0tq2a93V2/efXo3Q/u1kvlxVaT/381Xdlu20YUFbcRKa6WTMmyrTpx4q2BkRhoECDtv7dPBdICRZ3FSxorsetqMUmRFEVSHG49Q7fPMmQMNfcsnDvnalyGYgYKkMfDk6pIAldWdIgOomrg8qaLnI2n8/7+GkxvZY0FFSUZBccoll3mtMmgZSFy5kavo2kQI5B2URgt8S8KGvkupeswCtm5SbqSFXWzN3S9Kc2rLKdOwVpn1ZLFBvDc/8McgRR7h2csUJqu223p4uqaSG3gmePcmxoAtPfu3S+6bmBJ+4cnEhE8L4QTh4iBpOtt9m/HN7BPkig9zCYdzXx59kNvsAW0f3rwYuHMsdQoCmGh8CA6Gn6idNPuw8Lw3leL8BUnlrzYdFKU2cpnrylMi6gGC2dgZwJMAweTu5qTLMvC9inSmGULopyIUudp1nSZKZpWVIUkEpqm48vzss7hDNMsMcwuVoS/6Q9GBMVm2E0COijfhJLx8rQta3KZ84/hKQ17QA4mqqrb/S2ZXf7gA88Bjzw/OCZEnE0ng5098KsOT3V5tXCdoqqsbpfmGWgIXuCP334+e/3T1nAb5f04/+nm4oNimFgzhMPCc58dnHQ6Ms3TjV6PeQFKib6xWHN2R7B1WYCraCR1TVdliY+6oBXWhcnSMnK+zJfOlOcE2DzLNDSxJRUQFomgGi2aspgsa2Bv7+FRDna+29nZRv0SWQFMAPA0TV8vfQMlpuiAv/nkW9feAXRqlg3g2B4dE10X5E4VOCz6s7nEIhyenKK8NZ35b1XtZDQdj++6G92ymWVr6hYeUOC7l58u3vz4ti2KVx/eo4JAJ8+OToajvfvxrWF1sQdvvlwDWYa7I5hOIJ/A19/G16xBD4VnWIPhCBLhyZN9fIO7ilfrQmuV7M0eB7PK0xbh0kWVZSzDGU6Mqwk7KakSd1bTjIB0m/ZqReKxedJaLOvW463bdVLArcHGJNFS1dmkEf9hggJpXmrkoCHIX+wgYAG7tNmWoSmyLAHhJlGwyqm0CsT/DoQ54fD4VV6viaw78/niYYZt8uXzuefFr968xW/8+f2n07PXiirDdxy9eLkK/cGgT/MSa2P3xA0j8OdREBGJC31/9+kRTda+O5lPXdvePP/9146uhVEMSHuYzMDNyXJ1+fHP59+fEsueun5PrKBcWnS1boFlJVhoGkdVlbM0cpZxU+dJBG/GN6Mf2NhIVBFlkxIh12HFqKSY/dHu/j7EbrwM4Vzd2T/3d38J7DqBEqdxkpekSVFBrS0W97reX3oO3xYH/VEcuDFXKZIsJmHTp8L9C1+bIhSwZ5RIAAAAAElFTkSuQmCC"/>
  <p:tag name="MMPROD_47404LOGO" val=""/>
  <p:tag name="MMPROD_37156PHOTO" val="iVBORw0KGgoAAAANSUhEUgAAAFgAAAB2CAIAAADDUcMlAAAoIHRFWHRYTUw6Y29tLmFkb2JlLnhtcAA8P3hwYWNrZXQgYmVnaW49Iu+7vyIgaWQ9Ilc1TTBNcENlaGlIenJlU3pOVGN6a2M5ZCI/Pgo8eDp4bXBtZXRhIHhtbG5zOng9ImFkb2JlOm5zOm1ldGEvIiB4OnhtcHRrPSJYTVAgQ29yZSA1LjEuMiI+CiAgIDxyZGY6UkRGIHhtbG5zOnJkZj0iaHR0cDovL3d3dy53My5vcmcvMTk5OS8wMi8yMi1yZGYtc3ludGF4LW5zIyI+CiAgICAgIDxyZGY6RGVzY3JpcHRpb24gcmRmOmFib3V0PSIiCiAgICAgICAgICAgIHhtbG5zOmF1eD0iaHR0cDovL25zLmFkb2JlLmNvbS9leGlmLzEuMC9hdXgvIj4KICAgICAgICAgPGF1eDpMZW5zSW5mbz4xOC8xIDEzNS8xIDAvMCAwLzA8L2F1eDpMZW5zSW5mbz4KICAgICAgICAgPGF1eDpMZW5zPkNhbm9uIEVGLVMgMTgtMTM1bW0gZi8zLjUtNS42IElTPC9hdXg6TGVucz4KICAgICAgICAgPGF1eDpGbGFzaENvbXBlbnNhdGlvbj4wLzE8L2F1eDpGbGFzaENvbXBlbnNhdGlvbj4KICAgICAgICAgPGF1eDpGaXJtd2FyZT5GaXJtd2FyZSBWZXJzaW9uIDEuMi41PC9hdXg6RmlybXdhcmU+CiAgICAgICAgIDxhdXg6TGVuc0lEPjUxPC9hdXg6TGVuc0lEPgogICAgICAgICA8YXV4OlNlcmlhbE51bWJlcj4tMTkyMzc2NTQ0MTwvYXV4OlNlcmlhbE51bWJlcj4KICAgICAgPC9yZGY6RGVzY3JpcHRpb24+CiAgICAgIDxyZGY6RGVzY3JpcHRpb24gcmRmOmFib3V0PSIiCiAgICAgICAgICAgIHhtbG5zOnhtcD0iaHR0cDovL25zLmFkb2JlLmNvbS94YXAvMS4wLyI+CiAgICAgICAgIDx4bXA6Q3JlYXRlRGF0ZT4yMDE0LTAyLTAxVDIyOjMyOjE0PC94bXA6Q3JlYXRlRGF0ZT4KICAgICAgICAgPHhtcDpDcmVhdG9yVG9vbD5pUGhvdG8gOS40LjM8L3htcDpDcmVhdG9yVG9vbD4KICAgICAgICAgPHhtcDpNb2RpZnlEYXRlPjIwMTQtMDItMDNUMTA6NDY6MDYtMDU6MDA8L3htcDpNb2RpZnlEYXRlPgogICAgICAgICA8eG1wOk1ldGFkYXRhRGF0ZT4yMDE0LTAyLTAzVDEwOjQ2OjA2LTA1OjAwPC94bXA6TWV0YWRhdGFEYXRlPgogICAgICA8L3JkZjpEZXNjcmlwdGlvbj4KICAgICAgPHJkZjpEZXNjcmlwdGlvbiByZGY6YWJvdXQ9IiIKICAgICAgICAgICAgeG1sbnM6cGhvdG9zaG9wPSJodHRwOi8vbnMuYWRvYmUuY29tL3Bob3Rvc2hvcC8xLjAvIj4KICAgICAgICAgPHBob3Rvc2hvcDpEYXRlQ3JlYXRlZD4yMDE0LTAyLTAxVDIyOjMyOjE0PC9waG90b3Nob3A6RGF0ZUNyZWF0ZWQ+CiAgICAgICAgIDxwaG90b3Nob3A6Q29sb3JNb2RlPjM8L3Bob3Rvc2hvcDpDb2xvck1vZGU+CiAgICAgICAgIDxwaG90b3Nob3A6SUNDUHJvZmlsZT5BZG9iZSBSR0IgKDE5OTgpPC9waG90b3Nob3A6SUNDUHJvZmlsZT4KICAgICAgPC9yZGY6RGVzY3JpcHRpb24+CiAgICAgIDxyZGY6RGVzY3JpcHRpb24gcmRmOmFib3V0PSIiCiAgICAgICAgICAgIHhtbG5zOmRjPSJodHRwOi8vcHVybC5vcmcvZGMvZWxlbWVudHMvMS4xLyI+CiAgICAgICAgIDxkYzpmb3JtYXQ+aW1hZ2UvanBlZzwvZGM6Zm9ybWF0PgogICAgICAgICA8ZGM6Y3JlYXRvcj4KICAgICAgICAgICAgPHJkZjpTZXEvPgogICAgICAgICA8L2RjOmNyZWF0b3I+CiAgICAgICAgIDxkYzpyaWdodHM+CiAgICAgICAgICAgIDxyZGY6QWx0Lz4KICAgICAgICAgPC9kYzpyaWdodHM+CiAgICAgIDwvcmRmOkRlc2NyaXB0aW9uPgogICAgICA8cmRmOkRlc2NyaXB0aW9uIHJkZjphYm91dD0iIgogICAgICAgICAgICB4bWxuczp4bXBNTT0iaHR0cDovL25zLmFkb2JlLmNvbS94YXAvMS4wL21tLyIKICAgICAgICAgICAgeG1sbnM6c3RFdnQ9Imh0dHA6Ly9ucy5hZG9iZS5jb20veGFwLzEuMC9zVHlwZS9SZXNvdXJjZUV2ZW50IyIKICAgICAgICAgICAgeG1sbnM6c3RSZWY9Imh0dHA6Ly9ucy5hZG9iZS5jb20veGFwLzEuMC9zVHlwZS9SZXNvdXJjZVJlZiMiPgogICAgICAgICA8eG1wTU06RG9jdW1lbnRJRD54bXAuZGlkOjAyODAxMTc0MDcyMDY4MTE4MDgzQkZBM0Q5NTYyMjkzPC94bXBNTTpEb2N1bWVudElEPgogICAgICAgICA8eG1wTU06SW5zdGFuY2VJRD54bXAuaWlkOjA0ODAxMTc0MDcyMDY4MTE4MDgzQkZBM0Q5NTYyMjkzPC94bXBNTTpJbnN0YW5jZUlEPgogICAgICAgICA8eG1wTU06T3JpZ2luYWxEb2N1bWVudElEPjE1QzE0RUI1NkRBREFGNTM0QjAyRTQwNDU1Q0FGMUYxPC94bXBNTTpPcmlnaW5hbERvY3VtZW50SUQ+CiAgICAgICAgIDx4bXBNTTpIaXN0b3J5PgogICAgICAgICAgICA8cmRmOlNlcT4KICAgICAgICAgICAgICAgPHJkZjpsaSByZGY6cGFyc2VUeXBlPSJSZXNvdXJjZSI+CiAgICAgICAgICAgICAgICAgIDxzdEV2dDphY3Rpb24+c2F2ZWQ8L3N0RXZ0OmFjdGlvbj4KICAgICAgICAgICAgICAgICAgPHN0RXZ0Omluc3RhbmNlSUQ+eG1wLmlpZDowMTgwMTE3NDA3MjA2ODExODA4M0JGQTNEOTU2MjI5Mzwvc3RFdnQ6aW5zdGFuY2VJRD4KICAgICAgICAgICAgICAgICAgPHN0RXZ0OndoZW4+MjAxNC0wMi0wM1QxMDo0NDo0NS0wNTowMDwvc3RFdnQ6d2hlbj4KICAgICAgICAgICAgICAgICAgPHN0RXZ0OnNvZnR3YXJlQWdlbnQ+QWRvYmUgUGhvdG9zaG9wIENTNiAoTWFjaW50b3NoKTwvc3RFdnQ6c29mdHdhcmVBZ2VudD4KICAgICAgICAgICAgICAgICAgPHN0RXZ0OmNoYW5nZWQ+Lzwvc3RFdnQ6Y2hhbmdlZD4KICAgICAgICAgICAgICAgPC9yZGY6bGk+CiAgICAgICAgICAgICAgIDxyZGY6bGkgcmRmOnBhcnNlVHlwZT0iUmVzb3VyY2UiPgogICAgICAgICAgICAgICAgICA8c3RFdnQ6YWN0aW9uPmNvbnZlcnRlZDwvc3RFdnQ6YWN0aW9uPgogICAgICAgICAgICAgICAgICA8c3RFdnQ6cGFyYW1ldGVycz5mcm9tIGltYWdlL2pwZWcgdG8gYXBwbGljYXRpb24vdm5kLmFkb2JlLnBob3Rvc2hvcDwvc3RFdnQ6cGFyYW1ldGVycz4KICAgICAgICAgICAgICAgPC9yZGY6bGk+CiAgICAgICAgICAgICAgIDxyZGY6bGkgcmRmOnBhcnNlVHlwZT0iUmVzb3VyY2UiPgogICAgICAgICAgICAgICAgICA8c3RFdnQ6YWN0aW9uPmRlcml2ZWQ8L3N0RXZ0OmFjdGlvbj4KICAgICAgICAgICAgICAgICAgPHN0RXZ0OnBhcmFtZXRlcnM+Y29udmVydGVkIGZyb20gaW1hZ2UvanBlZyB0byBhcHBsaWNhdGlvbi92bmQuYWRvYmUucGhvdG9zaG9wPC9zdEV2dDpwYXJhbWV0ZXJzPgogICAgICAgICAgICAgICA8L3JkZjpsaT4KICAgICAgICAgICAgICAgPHJkZjpsaSByZGY6cGFyc2VUeXBlPSJSZXNvdXJjZSI+CiAgICAgICAgICAgICAgICAgIDxzdEV2dDphY3Rpb24+c2F2ZWQ8L3N0RXZ0OmFjdGlvbj4KICAgICAgICAgICAgICAgICAgPHN0RXZ0Omluc3RhbmNlSUQ+eG1wLmlpZDowMjgwMTE3NDA3MjA2ODExODA4M0JGQTNEOTU2MjI5Mzwvc3RFdnQ6aW5zdGFuY2VJRD4KICAgICAgICAgICAgICAgICAgPHN0RXZ0OndoZW4+MjAxNC0wMi0wM1QxMDo0NDo0NS0wNTowMDwvc3RFdnQ6d2hlbj4KICAgICAgICAgICAgICAgICAgPHN0RXZ0OnNvZnR3YXJlQWdlbnQ+QWRvYmUgUGhvdG9zaG9wIENTNiAoTWFjaW50b3NoKTwvc3RFdnQ6c29mdHdhcmVBZ2VudD4KICAgICAgICAgICAgICAgICAgPHN0RXZ0OmNoYW5nZWQ+Lzwvc3RFdnQ6Y2hhbmdlZD4KICAgICAgICAgICAgICAgPC9yZGY6bGk+CiAgICAgICAgICAgICAgIDxyZGY6bGkgcmRmOnBhcnNlVHlwZT0iUmVzb3VyY2UiPgogICAgICAgICAgICAgICAgICA8c3RFdnQ6YWN0aW9uPnNhdmVkPC9zdEV2dDphY3Rpb24+CiAgICAgICAgICAgICAgICAgIDxzdEV2dDppbnN0YW5jZUlEPnhtcC5paWQ6MDM4MDExNzQwNzIwNjgxMTgwODNCRkEzRDk1NjIyOTM8L3N0RXZ0Omluc3RhbmNlSUQ+CiAgICAgICAgICAgICAgICAgIDxzdEV2dDp3aGVuPjIwMTQtMDItMDNUMTA6NDY6MDYtMDU6MDA8L3N0RXZ0OndoZW4+CiAgICAgICAgICAgICAgICAgIDxzdEV2dDpzb2Z0d2FyZUFnZW50PkFkb2JlIFBob3Rvc2hvcCBDUzYgKE1hY2ludG9zaCk8L3N0RXZ0OnNvZnR3YXJlQWdlbnQ+CiAgICAgICAgICAgICAgICAgIDxzdEV2dDpjaGFuZ2VkPi88L3N0RXZ0OmNoYW5nZWQ+CiAgICAgICAgICAgICAgIDwvcmRmOmxpPgogICAgICAgICAgICAgICA8cmRmOmxpIHJkZjpwYXJzZVR5cGU9IlJlc291cmNlIj4KICAgICAgICAgICAgICAgICAgPHN0RXZ0OmFjdGlvbj5jb252ZXJ0ZWQ8L3N0RXZ0OmFjdGlvbj4KICAgICAgICAgICAgICAgICAgPHN0RXZ0OnBhcmFtZXRlcnM+ZnJvbSBhcHBsaWNhdGlvbi92bmQuYWRvYmUucGhvdG9zaG9wIHRvIGltYWdlL2pwZWc8L3N0RXZ0OnBhcmFtZXRlcnM+CiAgICAgICAgICAgICAgIDwvcmRmOmxpPgogICAgICAgICAgICAgICA8cmRmOmxpIHJkZjpwYXJzZVR5cGU9IlJlc291cmNlIj4KICAgICAgICAgICAgICAgICAgPHN0RXZ0OmFjdGlvbj5kZXJpdmVkPC9zdEV2dDphY3Rpb24+CiAgICAgICAgICAgICAgICAgIDxzdEV2dDpwYXJhbWV0ZXJzPmNvbnZlcnRlZCBmcm9tIGFwcGxpY2F0aW9uL3ZuZC5hZG9iZS5waG90b3Nob3AgdG8gaW1hZ2UvanBlZzwvc3RFdnQ6cGFyYW1ldGVycz4KICAgICAgICAgICAgICAgPC9yZGY6bGk+CiAgICAgICAgICAgICAgIDxyZGY6bGkgcmRmOnBhcnNlVHlwZT0iUmVzb3VyY2UiPgogICAgICAgICAgICAgICAgICA8c3RFdnQ6YWN0aW9uPnNhdmVkPC9zdEV2dDphY3Rpb24+CiAgICAgICAgICAgICAgICAgIDxzdEV2dDppbnN0YW5jZUlEPnhtcC5paWQ6MDQ4MDExNzQwNzIwNjgxMTgwODNCRkEzRDk1NjIyOTM8L3N0RXZ0Omluc3RhbmNlSUQ+CiAgICAgICAgICAgICAgICAgIDxzdEV2dDp3aGVuPjIwMTQtMDItMDNUMTA6NDY6MDYtMDU6MDA8L3N0RXZ0OndoZW4+CiAgICAgICAgICAgICAgICAgIDxzdEV2dDpzb2Z0d2FyZUFnZW50PkFkb2JlIFBob3Rvc2hvcCBDUzYgKE1hY2ludG9zaCk8L3N0RXZ0OnNvZnR3YXJlQWdlbnQ+CiAgICAgICAgICAgICAgICAgIDxzdEV2dDpjaGFuZ2VkPi88L3N0RXZ0OmNoYW5nZWQ+CiAgICAgICAgICAgICAgIDwvcmRmOmxpPgogICAgICAgICAgICA8L3JkZjpTZXE+CiAgICAgICAgIDwveG1wTU06SGlzdG9yeT4KICAgICAgICAgPHhtcE1NOkRlcml2ZWRGcm9tIHJkZjpwYXJzZVR5cGU9IlJlc291cmNlIj4KICAgICAgICAgICAgPHN0UmVmOmluc3RhbmNlSUQ+eG1wLmlpZDowMzgwMTE3NDA3MjA2ODExODA4M0JGQTNEOTU2MjI5Mzwvc3RSZWY6aW5zdGFuY2VJRD4KICAgICAgICAgICAgPHN0UmVmOmRvY3VtZW50SUQ+eG1wLmRpZDowMjgwMTE3NDA3MjA2ODExODA4M0JGQTNEOTU2MjI5Mzwvc3RSZWY6ZG9jdW1lbnRJRD4KICAgICAgICAgICAgPHN0UmVmOm9yaWdpbmFsRG9jdW1lbnRJRD4xNUMxNEVCNTZEQURBRjUzNEIwMkU0MDQ1NUNBRjFGMTwvc3RSZWY6b3JpZ2luYWxEb2N1bWVudElEPgogICAgICAgICA8L3htcE1NOkRlcml2ZWRGcm9tPgogICAgICA8L3JkZjpEZXNjcmlwdGlvbj4KICAgICAgPHJkZjpEZXNjcmlwdGlvbiByZGY6YWJvdXQ9IiIKICAgICAgICAgICAgeG1sbnM6dGlmZj0iaHR0cDovL25zLmFkb2JlLmNvbS90aWZmLzEuMC8iPgogICAgICAgICA8dGlmZjpJbWFnZVdpZHRoPjM0NTY8L3RpZmY6SW1hZ2VXaWR0aD4KICAgICAgICAgPHRpZmY6SW1hZ2VMZW5ndGg+NTE4NDwvdGlmZjpJbWFnZUxlbmd0aD4KICAgICAgICAgPHRpZmY6Qml0c1BlclNhbXBsZT4KICAgICAgICAgICAgPHJkZjpTZXE+CiAgICAgICAgICAgICAgIDxyZGY6bGk+ODwvcmRmOmxpPgogICAgICAgICAgICAgICA8cmRmOmxpPjg8L3JkZjpsaT4KICAgICAgICAgICAgICAgPHJkZjpsaT44PC9yZGY6bGk+CiAgICAgICAgICAgIDwvcmRmOlNlcT4KICAgICAgICAgPC90aWZmOkJpdHNQZXJTYW1wbGU+CiAgICAgICAgIDx0aWZmOlBob3RvbWV0cmljSW50ZXJwcmV0YXRpb24+MjwvdGlmZjpQaG90b21ldHJpY0ludGVycHJldGF0aW9uPgogICAgICAgICA8dGlmZjpNYWtlPkNhbm9uPC90aWZmOk1ha2U+CiAgICAgICAgIDx0aWZmOk1vZGVsPkNhbm9uIEVPUyA3RDwvdGlmZjpNb2RlbD4KICAgICAgICAgPHRpZmY6T3JpZW50YXRpb24+MTwvdGlmZjpPcmllbnRhdGlvbj4KICAgICAgICAgPHRpZmY6WFJlc29sdXRpb24+MTUwLzE8L3RpZmY6WFJlc29sdXRpb24+CiAgICAgICAgIDx0aWZmOllSZXNvbHV0aW9uPjE1MC8xPC90aWZmOllSZXNvbHV0aW9uPgogICAgICAgICA8dGlmZjpSZXNvbHV0aW9uVW5pdD4yPC90aWZmOlJlc29sdXRpb25Vbml0PgogICAgICA8L3JkZjpEZXNjcmlwdGlvbj4KICAgICAgPHJkZjpEZXNjcmlwdGlvbiByZGY6YWJvdXQ9IiIKICAgICAgICAgICAgeG1sbnM6ZXhpZj0iaHR0cDovL25zLmFkb2JlLmNvbS9leGlmLzEuMC8iPgogICAgICAgICA8ZXhpZjpFeHBvc3VyZVRpbWU+MS84MDwvZXhpZjpFeHBvc3VyZVRpbWU+CiAgICAgICAgIDxleGlmOkZOdW1iZXI+MjgvNTwvZXhpZjpGTnVtYmVyPgogICAgICAgICA8ZXhpZjpFeHBvc3VyZVByb2dyYW0+MjwvZXhpZjpFeHBvc3VyZVByb2dyYW0+CiAgICAgICAgIDxleGlmOklTT1NwZWVkUmF0aW5ncz4yMDAwPC9leGlmOklTT1NwZWVkUmF0aW5ncz4KICAgICAgICAgPGV4aWY6RXhpZlZlcnNpb24+MDIyMTwvZXhpZjpFeGlmVmVyc2lvbj4KICAgICAgICAgPGV4aWY6RGF0ZVRpbWVPcmlnaW5hbD4yMDE0LTAyLTAxVDIyOjMyOjE0LTA1OjAwPC9leGlmOkRhdGVUaW1lT3JpZ2luYWw+CiAgICAgICAgIDxleGlmOkNvbXBvbmVudHNDb25maWd1cmF0aW9uPgogICAgICAgICAgICA8cmRmOlNlcT4KICAgICAgICAgICAgICAgPHJkZjpsaT4xPC9yZGY6bGk+CiAgICAgICAgICAgICAgIDxyZGY6bGk+MjwvcmRmOmxpPgogICAgICAgICAgICAgICA8cmRmOmxpPjM8L3JkZjpsaT4KICAgICAgICAgICAgICAgPHJkZjpsaT4wPC9yZGY6bGk+CiAgICAgICAgICAgIDwvcmRmOlNlcT4KICAgICAgICAgPC9leGlmOkNvbXBvbmVudHNDb25maWd1cmF0aW9uPgogICAgICAgICA8ZXhpZjpTaHV0dGVyU3BlZWRWYWx1ZT41MS84PC9leGlmOlNodXR0ZXJTcGVlZFZhbHVlPgogICAgICAgICA8ZXhpZjpBcGVydHVyZVZhbHVlPjUvMTwvZXhpZjpBcGVydHVyZVZhbHVlPgogICAgICAgICA8ZXhpZjpFeHBvc3VyZUJpYXNWYWx1ZT4wLzE8L2V4aWY6RXhwb3N1cmVCaWFzVmFsdWU+CiAgICAgICAgIDxleGlmOk1heEFwZXJ0dXJlVmFsdWU+MjQxMjIvNDQ1MzwvZXhpZjpNYXhBcGVydHVyZVZhbHVlPgogICAgICAgICA8ZXhpZjpNZXRlcmluZ01vZGU+NTwvZXhpZjpNZXRlcmluZ01vZGU+CiAgICAgICAgIDxleGlmOkZsYXNoIHJkZjpwYXJzZVR5cGU9IlJlc291cmNlIj4KICAgICAgICAgICAgPGV4aWY6RmlyZWQ+RmFsc2U8L2V4aWY6RmlyZWQ+CiAgICAgICAgICAgIDxleGlmOlJldHVybj4wPC9leGlmOlJldHVybj4KICAgICAgICAgICAgPGV4aWY6TW9kZT4yPC9leGlmOk1vZGU+CiAgICAgICAgICAgIDxleGlmOkZ1bmN0aW9uPkZhbHNlPC9leGlmOkZ1bmN0aW9uPgogICAgICAgICAgICA8ZXhpZjpSZWRFeWVNb2RlPkZhbHNlPC9leGlmOlJlZEV5ZU1vZGU+CiAgICAgICAgIDwvZXhpZjpGbGFzaD4KICAgICAgICAgPGV4aWY6Rm9jYWxMZW5ndGg+NjIvMTwvZXhpZjpGb2NhbExlbmd0aD4KICAgICAgICAgPGV4aWY6Rmxhc2hwaXhWZXJzaW9uPjAxMDA8L2V4aWY6Rmxhc2hwaXhWZXJzaW9uPgogICAgICAgICA8ZXhpZjpDb2xvclNwYWNlPjY1NTM1PC9leGlmOkNvbG9yU3BhY2U+CiAgICAgICAgIDxleGlmOlBpeGVsWERpbWVuc2lvbj4xMjAwPC9leGlmOlBpeGVsWERpbWVuc2lvbj4KICAgICAgICAgPGV4aWY6UGl4ZWxZRGltZW5zaW9uPjE4MDA8L2V4aWY6UGl4ZWxZRGltZW5zaW9uPgogICAgICAgICA8ZXhpZjpGb2NhbFBsYW5lWFJlc29sdXRpb24+NjI4NzEvMTE8L2V4aWY6Rm9jYWxQbGFuZVhSZXNvbHV0aW9uPgogICAgICAgICA8ZXhpZjpGb2NhbFBsYW5lWVJlc29sdXRpb24+MzMxMDc5LzU3PC9leGlmOkZvY2FsUGxhbmVZUmVzb2x1dGlvbj4KICAgICAgICAgPGV4aWY6Rm9jYWxQbGFuZVJlc29sdXRpb25Vbml0PjI8L2V4aWY6Rm9jYWxQbGFuZVJlc29sdXRpb25Vbml0PgogICAgICAgICA8ZXhpZjpDdXN0b21SZW5kZXJlZD4wPC9leGlmOkN1c3RvbVJlbmRlcmVkPgogICAgICAgICA8ZXhpZjpFeHBvc3VyZU1vZGU+MDwvZXhpZjpFeHBvc3VyZU1vZGU+CiAgICAgICAgIDxleGlmOldoaXRlQmFsYW5jZT4wPC9leGlmOldoaXRlQmFsYW5jZT4KICAgICAgICAgPGV4aWY6U2NlbmVDYXB0dXJlVHlwZT4wPC9leGlmOlNjZW5lQ2FwdHVyZVR5cGU+CiAgICAgIDwvcmRmOkRlc2NyaXB0aW9uPgogICA8L3JkZjpSREY+CjwveDp4bXBtZXRhPg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Cjw/eHBhY2tldCBlbmQ9InciPz4CWGXkAAAAB3RJTUUH3gIPEyUAMNBZBwAAAAlwSFlzAAAXEQAAFxEByibzPwAAAARnQU1BAACxjwv8YQUAAEmxSURBVHjaXb1XkCXZeSaW56TPvLZMV/vpcRjMwIMgsACWEEgtA46kENyN2AftRiikUIQeKD3wabV61JseFaGQFBJl1kjkSuRyQZEgliAIgHAEMd71TM/0tC9769r0mefo+07mrbrNQWOmuurevOf85zff95tTIp3eU5aQlrYspYUUWuArgb8KC19b+AJ/t9pv8XvW+h/zV/67/TmegPfo9gvBl+Hvsvupwpf8lhDW2eP48/Yp/Fqaz1GWZYv2DVqaz2o/xTp/ePeJ5+voFoOntMs1C+ejtK35re4p3X/PPh0v0ufrwfqw6PVy8SOx3uP6LfgKrxbCvOnsp+vvG/mIblntTvkMtX7A+hlivRB+uOIHdR+4Fi1kLtpF4ydK/d2dtlKwzhd39uTzBSnz5+z7fJTohGsO9/wdqv0RRaet84M8E5c5NN2dvhAbeziTCZ8rujVJrdoltm/Q6wPhuVHaRtzdUs41iYKiNMzRGRmbp+LdSuCB5iiEEGuRa621fnytYv219ZhEzrekOwlww+bl3Ukpfga/ti2zhrUuGB0SUuu1OmzI0qxEnKmRONdHI9zHzqNbmbEkfab90nxfdW8zMjJnfqYaNId2fXy6UmbXPCTzWeJMh4URRruxjcPRG3/ExkqkWYA6F4Buz0qZv0jzuUoYJTc/76wYb5TdBrh0ud5AK79zEa+9g+h21a3EaHqn5a3GCG3MrT0Nfa4JRnrdzq3W1rTVdNtQrc4Yk2mtoP3TCuH8rM9Wo89FbInHZMH/NuultlojqGmd9omNnZ/7DfPHacViTkGf2azu1ntmVPQjXJWwOg8jOt9ldq5151mlMRnjCMxGpDEl2en/hhJ19sTPVnXFh0ob/8cKJL8WCn5CKSlt0blIq/2QM3VTj6vGWiJard2w6iwI35GbFi702aGZ6LCWpNOcLU7jTM41Qm4sW1rn56spYC5ZiLVRmfigKAvz5LWsWxNotd3YYKMt2/xAdScuRbKaVkUlzQZdP3Bct2m0UUbp2HbDo4TOqtZcjRuFlLqDUZ0JaLm2YtktxupUYH0YrYKLVq9bQXVaro2t8+OdViJi7dlbP6poTmtXf+ZBrc7LyVZ9zsJr+4G60+VWmp3GG9do1L5pz61p6tV84gdxrz+cTU9m02PHlrPT06PD46oqPNfe2rmwtb3dH26JILJtTxqNhhyVcaXGlcCepVpbg+iccieXTdelOx+5qYN6w1FZZ+FMUxCt+YlzD6itLjCIzjzP5L3hPvVjT7G6iN0pnV47fxw9dl6XZbKaTaeTplZVWZwcHe1dvHz96Wfeu/n6wf6jm2+99vDBwXQyWa1W0I7x9ujSpUvPPv/hDz//wvXrN3YuXnWcEOgCZoJHN+YsG627wxWdExHr8z07O7N/LdeSOl/jxv7F2vXwbavpfWsjOLV2tbHBxyR3/h0DFlpccu4UhdIdHlOqqSCCLEuPHt6/feudd2+9O5/PizTJkvTqkzeGoX/1iScfPXh4797de/cfZWVdFlUjrLJs8LS6qrD2yBdXLm9/5evf/NwXvzQc7zpuIGxbn3lN3dqH0UPdWna3tzMRrLexBgwtHNpwLmcnzw20ghBrAzlzPGs107IFAhvCMtZnFrNWkXMbNWtSTVkU2YN777356utvvvHm7dvvr1ZL33Gg+WHgSatShE06LfV8VeS5zutaYldS1HXdwi2I0XHkoNdzRP2pT3zo17/21Rc++ktRf8t2XCnstc8/O+m1wVtnXtXASsvaBI/a4JtNMNK93gjKCEKcK4l8TEwbeFi0iMk6i9LdQzqv18adVk71fHr4i5/99Iff//7DB8ePDo6waWmcjhvInu+IprFsqaSbpGVWmK3D6KVoyqYsS35DiMB1ETGoIEIOIr/v5F/7jW989be+eeHyDSEcvppR5nH02R19F6TXIGAdRBGtW9TYYn7RhfPOubQa0Wl4J5wOzYhzptBJfK1e1jqSivUHirVQEPLq+x+8+6ff+qMffu8H+5PlMqnCKEQMxPcdaXvQBqUcoQPfr5QqSoW4UMKEtHECeKIDPRBVVSmIR0ovcOtaV2Vju7ZOT7/4+U//43/yTz/6yc/aXgQz+TtO7yyCtXFEbZxrs/EasZZF5zSNd+dekul9vWEanfMgpuikJc/9gj5nDAz2VLY1C1IGDOl7d97+P//X/+mnP35xmlrYSxx6EA7cZYvjfFduj+JBHFRluUjz03le1fDXsqwbCMUEahn4TmjbYYQ4qhZpiSUMotj13DTLdVlvxfU//c//s1//2jf93pYw0WRTJ9a4zrLWuOUMFmEBiDQGxXaC2Dxy/MX+b/7Z73YAaeN51sb715zKOsMzog3OojMprVXrhQ737/6r3/uff/zTv0lyFy8ZjiJLNb6HLTU4ojBww54fSEoniKPQc4E7irLKy9qD6bvScyFWXVbNKiuKog5ce9QLHddJsgL/jnuB63tJJV/8yY9DXzz51JN+0DdwWZ5teH1SZ3RBiA0Dl+fRwjrflXkVRGP/83/2u9bjG+5e3CHStUWdv6t7se5IlWr57OTowb/8vf/xR9//4bLyAt8bDyM4f9dzcLC+Z8c9F2AILsEliHPKqnYdT7pe3WjE1DQv8QzXka7rwJkGngcdmadFVlajfm/QD+BEYT+B5yoha2W//tIPXMd+4onrYW+ozojsOnCsA6YQa450LhVz5HLtHaw1Eif9/+f/9e9umtqmjzyPsVYH04zPs84+rzUxacssXf67f/Ovv/P//dkktV3HHwzCsqoamFddR6E77gXLJDuZLgPb9n3XcpysqIqyLsoSImwUbSqvFWG1pX28BvJw6EDTsoabgWOMIwjXzYsq9HzX97PKfefmW02+eOqZZ+J4aHUkylonGbrUx+Ow/syTCWvDg+oujyCcTVdzFqXPtGMdRFvcqNc4nQyCZLLlyLp59cWf/MWf/FGqAj+Uo74PVTMHpftx0AvlySx9eDiPA/gLUSidJwUUAWiBiEtZVd1Umuwzr4RHHNLAEPCTiFt2kryawZ0AaI2iYd/PCoRVtz/oL2bLP/nWt3cvX/n1r/923BsZY+3UgI5crFX23G90EaV1hY1R9la127yU3MzCiPNUwLlSibXZnPPWdQJKaYQ3ffjwzrf+4P+aJgKWfmlvADxQZDV+fGHUG/a9g5PF7QdT14Xjt2EAS4RM4KdaLdMiyetlUeZliee5svXKIqv0PClc1zVr0ZFv4w8+arpMJ5MEPgPC82y5e2GrsMLf/9//l5f+5sd5ulwjBmsjmyHOjeY8GLSYoaNe62wQD3jT655nlTpqusGhOymstc3AaAL/psi//53vvPX2O5YXQQqqgjVD8GJ3FMa+ODiZPzxJ4QVh3lCcsoAoRA3nCcjVqAKBs8L/GuEQFMBf4jWuLZZJOZ9ntiMdRlPZj6AZEjQZb5suFog4sCtdq+FwsMjDP/3jP7p/5708XW3G+nU4XzMO3aIBqrA8TyqY/WrRBhEp1hLUZ7nB8zCxtrS1cLrgaTI9woTQt994+c/+5A8q0d8ex64N1yjg8W9c7CNGnpymh5MUutDv+Z5jAyrBHdiOKGpVACkoC9qBCF8ARTSK0VgStpdNHQT+qqhnixwfEoYBXEccuJ604TCxIOCOvCjTJHG03hoPXn/l7e99508X0+O6zMVjkW9Nx0S37g46n0XYswSj0Xl57kf0JvVes1W98fO1jMQa5C9mJ9/982+dLlR/ECE6NlAGKfa2o17gTJbFveOF7diDyMOfLCsk/gIvCJG4grYBBgXKDeQj5SqvAcCpplIYCqN9D+6gmi6SVZI1jBQIKPQCjEEA2Q5AJ2yqwscNL176s2/9yS9+9sNkMbE677AR/8wGjIPHB4nGeIRzKbQJIiqFll1W0FrHhs0EzjpYdiRUtCnWNvEAb6jeefOVF3/6144bjfshV2lp11LjfnA4T+EaPM8dRsHeVi9Naw1oKK0wBFKsofxwCECQQJwUhdZpURtspB1pFJheXeHruiLixp5xYFUt4jCEIKBMvdD1fH+ZppCva6uwv/uH/+YP7tx+r67yzQhxlhNRZ/m0TvXbhJ3u/mJetKEE+jx0dEmATSy/Ji+G95J5ZMni5z/+wSJpdneGloQ/E0AHg9jJm2axqrCj/jC+dmWYZhVhiFKI/I4NKt24Qnq24dWQxTpoA0rgv65ZI8UhRejjhQ5cDqwXoBvHVtTVoB+CptqW3tvuxVGwWmV12QCMwo6++++/s5hNQHvFOn7qNdgR63/LjRzCeU5Qt87ysQ1rq4vDm986zwgapTGS0M17b73y4+9/u7e9B5DY0G4rsKNeL6xKlacldnlp7JcAAnkJawDcD0JfC4XQCtrl+jZQQ+wDPgEwCJv5cwXj8lx3FAFSgUnAb6g48BFawUfAsEzS3IZX6feiRcKM9MWdEfVimeU1ZBG8+JMfvPryz4s8MbG4q038nfRBGx3WjGotF3P2UqyJ9bk+WRv5fn0mBb3+G5U3XS1+8oPvLXO33wtWaS1tG14Q2g6+WCDU+/7WMPR9//A4AUyG2ICDQs+JXbcH/cbXvo3w6CIWSjhCBEjHWDJJJ3wBdCd0HIPeLEgHKMK2PfwVPwMMhTPGKg6OV56jr14awsUApWMXYdh/6ac/mhw/Qizq/NljaLkLFhuJSwMA1gFXnqczrXUetrWo9Ts3w2ub9QAqfnT/zmsvvTzob9uIa7YsqzKQJmerBNgTFPjCONg/mgMa2cyTi9DzfNsKfNkLEEl9xAWX1EKGfuDbDkRDJGlpG0wEgNx1QmzL9z3p4H2Q13KVgHfD29WNtUpggnVSlgdHs9izL2z3VynkDxxr3X33rZuvvwpPodtCU4t7zp3/WWLxDCJIsclTN4DIWmZivfEucKzjqRHTann62isvHh4+AA1gNlUyg6YsB8wiryrgqkHszZZVugIihk7zqOPA6cXYtB84QNA2kGkEy4bPkDIKwctcWEEQUjQeGIdDZBoEAbwDBGlSE1YC+gnoBaXLiyzNQeceHMyOj+dAK2HsHh0npzMgNevFn/743gc3CR3PnNpZQlZswOcul8tg0WItqdsoqddkc0ONtDhjpfrM3Koqn0yOX3/pJcvbFggAwlotS7fN8iiQB9GLY98Ws0UJ8BBCB4SNU4Ug+qHfD0M8AX8FfUAECQMvdGyEABsGEnrgo7Hv9mBBHlCoVGUFg4Ok8CqsAi9KZgsYHpYEzwp66rnOrfsny2W+M4qAvlZ5syqaB7dvvvnSi4jrUrbg8jFnd0YnzxyhXlNL+Vi1SK/x9kZx55yVGyiVZ+nBg4e33r013N6C4hd5AZ9jC2i1yhAwtB3HzukiB8ck3mAuyYFEegCHnkdP4lIN4BQMoRCwkwiq7yLUwlaCnWFvdwhQAhfCdL5nCDKXadt11UCfQDuwxlrpJM+zPAtc596jSZFnkAVY3HKVrQpx8/WX799+V6m6U3Jxtv9NfNECCh72ugKyiUgfy2V3EUScywi+RZV59tYbrySIEaEHSJTkZRiAR4jItcvawn6sunx4tAD7RORDvIDs8O8gCuFNGq1gDk1dwxhkKxVH+DQWWAAiqYDlRFEwBNcUTEHhn8jzhFVLsJpGl0UOIwGO8mwYo1jm9WyVpHnzwYNT1dTbg3iRN7NlfnQ8efXnP55PjjbC35nXO89Ii3VluLORzjm0qrCBI9fusc2XtyKxgG4ODx78/Affi6O+49pFUeInnitAL0ostLZGsXc6XS2Tqqlqz3EVCxnCZU2mETUAAmQhVd3mBOgIPQFRCLgDy3aysvFsPwrCnX60HXm11hAmvEMv8PF2IDK45SIr4T7wQY6lwfOTUs1WKcxlushdB2BFHUySRwfTD957553XX6rz9PH9iA3jF21p5+xH63Kc2AgRj9P4MzlCm+CQ33vnzcODh+NhBLVdrkATHZwcbL5qA77VnC5SwApgQmYwq6YoKwAkQEhb1DAUplgsjX9LrBpfSvBOHTiS2UvFakDoeOPe8DLwEqtioigL35ajyMfa4EqgJiAaGeTcgIPCldqVtqZJfnCaztIcFoe4c3yyeHQ4f3D/3vTkQMNAHgt7SrcJhPMqc+ca5EZpdaOc24npvC+BYaauF7P56y++4vUuBD7oA2hgCcMHpwSwhMZCUHmSnU4zBFg8mKUNaErd+IzSKnSFbwSP1TqqykAYk4REHkfT1AgJWZbWFQCoF/rRhdHWM3sj0FVgahj/qBdA1xBEIjAVwDOIWAnVUF3hhMBcsMIHB/M5cC4eYYmDg6NbN984nRxUZc7FrD2jWCcQzmKJ7pKSZ5mKx0rN517COve6POTj46P33rvV68fgTqus8BzP7QoGAhoKR71Iy1WSI9JJU+NEGMQf6oxlRfDyOHEFxiQ88Ai4uDRJk0w0Ev6jyosiz7EN13cDP0aEuby99dyVLcgHAu1HvWs7Y3giCpFPg4Y1ECEYPT4eMaZuKsSgorGgLAkkmte33njj4d072qSOzw1EW2dI6Wy37f6lONOSTcvQmxJhYYSVu7r84L13k2U67Mc4KhwUYAI+CPgKjnCZZDiqFVx5UUJH4Dbg/WwNS28M+wZugvRk6ymxfkDFLAGlstJSu3ATjlUUCtLAe7GxMIgHva0PXdm7NuzhmQgTruNv9WN8JZk+J94GBm/r5rVWAFn4X+w5W4NBpfQyLZZp8+5br6bpCvicBffWP54XeTfcRrvHDQe5Sc7OQVXbtaCaZnJy9PorL4aDsfT8RQaXUMNqLZMvQYxI0qoumjSpYO34w/0wQEsQinnCBOZ0BSrJ5VITitpEfq4P0QXvGfW9VZ6fzueHh0dYt0dwHW0Nhi88cenaVv/2w4Oi0SCgSVbiXVUDd8M4RbckCA3heab8QR1Hzu6FraSqTxerd9566/bNVx2T9YHZig1g0IHrjX+cDbSw8SPRBRi9rnFDHd5/9+bD+4/g6amRtQJxArOq6dht7twkY5MsV6ylW3Bn7ANQChZxb/8UR2hPGREhFOwIdgQUiXCyf7qIrnhZKSKftUDIFp5oMp9d2RoBfbvO1q6SpbZX5b1Xbt8f93rDXgBHsBVFRVVFgXth4M5Wqwn0AYxDqXfvHsP+Ll4YN3GcltX9+x+89vO/eeHjnw37WxCZSSyKs8TtRmDQrSD0OlCKdROE7gpo69ALfUiT5ODRo9l0dmFvl0ZH+me6beCnRZOXOOt6meZ5mh5Ol7uDqKwaeE9wgNHWcL7MxoMQqrbdj/ftWaW8IslmSYEQeLLMopPFhVEfgaMXew8ns49c282zpFF9AHFILh4Me0pfL+qmuJcU6aeeuwGI+fBkHoTR6TLBW56Jnki1PJkuEb+ef+7a7TvH6XJ+8dLe4f4hwOcbL//k9jtf/vCnvsBkjmnW62oRj5Mo1tjOfcJaddpcn7TOYXejmun0+N6du4xhWqyYXdMOEwr0MXAQ82UCrzWdrZ776Asf+6XwtVdeD4CNHRe72BrGrGIWZS9woJB720N42cFTl2/vT+F1llkJVjoIvF7gfvjK3i9u3oev+cSzTw/6Pcuxs7qsVQnaPh4PR5/79MFkukpXUjlXn7mihbe4f3o4X+Si9ILwg3sHsLW8SIfjHa8/vn51O5nP8O7Vqrj1xks3PvQxPxpI2WYklD5vRTv3Es55SnazmHGW6zVCqsvy+NH+0dGRa1Nw0F9YI/y3BJmG81AA1yVBk/Q+8Ynn8EFB5L/x2tsz5Uz2F/X9U9lUTK/BySkF6UT9secH8e4NxMlhntl1Hu/0L13ZrubJ5YsXn7p46frlC1CQZZ3PiuL9yeRg3uQi2N6J9uf3s9mkF3lVvkSUuRR5N3YchBXEqXtHk2cujG++8s4/+U8+DQM4Odw3wVIpO7j1zhufm53shn2iUbstfGjL+jvYUTsmVak3AINa4+2uKwZfpOny6OBouZiDG+JhNfBdXSGg46OAr7MMEFDNjudf/vqXd3fHP//py8oJv/q1r/xv/+L3x5H7wrWdLdAJaWVldTytjpMyWcw0okIQVFnjG8m+f+fR7aPj00Xxhaev5ELfPj6FpR0tk/dPZn/+4q2rPf/ytre6q3aGg3w8bkSA8AzYimhiBYppobrZ7oXzNP3kp57/1p/9JT5sPB7oVQ52D891/879B7dv7V26ofRZU8dmuOgigrPuLlgXb1ghJ/5p2tIY3Ws9Pz1ZJssiTYOoVyirUkw8w0PYVmNLz2KWQNtR8Lc/e/mZJy/CfZZNvpqfPrU3/vj1rR4IlG0tswJRY9WIaGs7iCI4VABHK50FvhgE7o2dEajHLTX97//f737l1391aziGSQBTfO+vX33+Uu9Tz14EZM2L6qhxtecPBltBWTyzu3339q2HJ4c3Lm/3A31pGLxx58gPgrpRR7P5o4MjPBMbLEs3tZ1bb7/5sV/+FYRwwR5LdV4N2rAQ53EU1aYtOpZqGdBbVdVisTo6PAD4GQ7HWVVBzJCS7dCkSKuIalj7gvS+/SffhyFNDib7q+o/+tWP+66d101aqftHy9HO5diLV3C0tof3Xhj06tN+XSzYI6JFFAQfefraT97eH1Xpx7f2ADlef/9+Op9+9Fc+urOzs5xmTtR4rp8Q56cj1+vbum9bCYJF08S94MrOCIIIQ9bNNUGHUyoFdFVUGrJ+982Xjx/dvXT9OXj9Fkae5ajPfIGzhtbGOxrIIDv0pdqOB4T5xex0cvTQcX0QZp0iMiqENiinaRwAstIAV4rJ6Ko6Ph0E8urlLXdWDMIQgBhcABxpe9jXRQKo6Qp4d2mXiBxMN4xHF+om7/UDELqCB9J84blrv/bpp3xXXh74/+LbP7l2YXz10u7EX0xPTnzfroSDcCR0VSwnowF4+YUYNubb1/a2PvTEHkvngKpdxUw5gSwAVSI3S4v3b93cu/6sBh6znXVK8rw8TI1ogYJcy2cNRNUZvEBEnE6OgYEsCTsSVd3AS0qXjRqIDJB7XpZt00ueFxBQvxdc3hl6XgowDZYETuhGnmMBVpN4N9qVPtOZrPnC3dtyCFX37Dyb31umlwaD56/v9h1YbPPxi6P/9GtfnOb6RhCHA2AXJWoVIVgLcyBAog0z5q4DlK8u7VifeV7Cix/NlghAjaVAQKT0ADGvXBzleTabnlZFZqxjHUAfp5VOu2G1roLqDVxhyJpKV0vp+AD8gefWCig452I0eKT2XBsfWZRqegonwAyqK61+GG0P414U4pmDYd+iN4Gm0YICl/UsOwCjlqwFUUQekzAN2wIezZZf+cyze1s9xCSw86Hj/IOP3viXv/jgl54r8DK31wM9qdidCp5aWsruh/5u5AOTKy1ByLze4K/fuqOq0o59ZbRcsX4k0qJ0hDw9PFrOp+Pti493UJ13R7V9lrrj4h2QPCMfOLUGdjE9OcpXU0DeuoQl1J4vPQ9x0GW7E3VEsbptHhv5fi/0R724H0U3H86u742VKqA6dKfaQmBHCHMcB6zKY8ZFAqcDlIJCFY28fe/oH3/jC7YiILU8H1rxzIXB5UjO55Nre3ulE0nZs03i2wF1Q7Bmm2Gdu0xkxKBtpfzZ23d9AF8yUnYLsTXN84FEIzc+PT6YHB2Odi5iS4/VcjrNhyA20npq3Y9ltf2DiA11tVouV7NjpR1PyBKERjUknThF3WA7RU7pO67tN7aQTuS748gb94PrW6O7BzPXETvxEDvDWiVxB17Dl7XZcqwJNunbfm3FP3p5/0tPXrp+YQwwj5c5tg1H3Q/8X/votT/82Wv/xTd3R6FHos+KhzbZXPxcKu7U813rpFSv3br3wjD62dFxGDSu6WkyzUgaTBQaDes+fHTv6ec/roU+DxdnWxe6dQ76LJOvulpYl9MtC+YhF9MFs++Ilk1haDArVqpsXHYJI6pUYIEZeYLybQ/qsB2H233/U0/uvHbnKHZt/AFg7oFfe7Zva9+tY1/3QzGK5G7f68Xh+5PFW2/e+7VPP9ueFaCqJLoBF3Ge2N767DPX//V3/2ZWZFFP9mMdx9ILBLwuIH4m3aOyeeMk/atf3PyVK73Pv/Ak7EGaTKkURp+hs9Jhc1qjJ/t3wJjYgN3NVGxACW11GqHXvTJdS61u2o7WPMsyuJpkBkAIGQHnMOVumzx405jEVMOmGWYcWwmrXuCNgKC0+vgTFw9fvf3tN48+9sT2OGLpwuQOHIcihWZDv6y70+znt2699vKd/+obv7w36kGZbdFB/qZq8FmBJb744SeiwP/vfu87N566vAuI5sIYrVKJNM3KtOgJfWPc/4cv3BgM4ncfnJr455CjG2N3zGoBfmGBs8kkSxJorDpvEWtbmpnDdazzPK3VBVBjFIZ44riLPF3i/3XtCNtRpBZsQMKKoRlS2GnOxIRgAka3zDZw4Q0DJlC09Y1PPvPB4eTlV944ykvLNSbFio+DCFAVTZak5Wzx5O7273z1c9e2B8UKbs8K+VyNCO24gGoq8p00LX/pictP/8e7Dw+ni3lWpQWfYcve7vagFwwC6JnjeQ4cAnx5mz2Bk7FttlfQIxAKsQN2OZ8ny/lw6wL5pdTnVeEWUJnJANPwYEq76lw5mGtLF7N0OauFz6KYoV/gLTWnGyRMEzyDrcPskmWxhukgZboGYOVuIE272tOX925c3F3Mk4OjWQG/2ggFcC4Df+zHsYdYG4B1aVUmlTI1J2b3fZ/RXrA5JIpkXDWzrOi77i8//wRXR8Zn8YyhjKb/SjFbRR2eIsYzkNOD2KYjFQARJ4LXSTZiWMns2Hri2a7fQXdtRq2PaOc1Woi9lk/TTltYpWlnKYoaXyAC42+aVBNHZcuG8aLpcBjilAS4SQFcaIwdoTfiYFMEHuaJKHKHXKTD/KqLoEBXw+o8UFiV1XgkHKGyCB/xU/ZPmEYUzwG/cRyvSdJKV/WoZ2oeJt7BuOqC4QgRNWdxqdmfzi225mgolevCgyHAG0MUdtnoZLlA7DDJLadr0+2AQqsRujWUdiiFuQe9roI2JdbYIHZCF7DnkqUnoCr4MCL/wANeZUxvJyp8ZveZ16+YAjHPtC3XZlgCWfdYyPEsIxzqn2QALFST5uwDAizDei1bIDbhmGr4Zy1IdvhCSA7wo5SOPU8y3ahhCKKH0IuX8QSUKX7jaUlV3z487UcBzgrCaUt4jD4GHNfKB6CaTWfwnzgfrETp9TSdoR1ONzyku95ROgbTQ4jdgFVk6SpLlrBBmAAEIVmD8BHdgB4C33NMMoKjJmR29Ez4oqgVcU+jfAdw0ELgN03tmqbLTD6HyyArvIzVKjZENQHrnU4j8Xqdl/CXtQsIB2+v2UoC7agY2FlhXSYZApX2GBoMa2YSACKD5I6T7N0Hkws7MZxMDTvDf3Q7A2SZMCL8MJhPDot05XqhCY9y3QdAmTnt+FJb/mzjZjeFp5s8WzKz5QawRlpLVcsgdCE7ZVLkkmU4Yuw1djefagNiJmXRq73AZrawbEGbKaRz/oQgiDU7AL6kIt0AMqtqttpit2BouSi030SBasBTwHx1M02yw9l8GIdRFCRgwSVCIM7Dw2exKw2qCh5bq4fTBCjXFn1TVYep+kI17aQSYA5dKFxCUybLaX+8e9Y2J9dQwumSUiZedA3aZugBJwGWka9W6WKuTY0LESi0RVUWbPsRIOCiaEznhVL9ENjKf3i4j2NIyxrsK80LfIZyNRPQlmGoWJ1mQSLDbmF0OHnP9QL4e6dI1cFkejxJThbz/iC+tru9O2iEHUCzaqk+2D/RdXEZtNqR4DWImsJyQPVdh3liOJPC0vMyP1ossR/PnLDNhi26d56FOSHoTVlXOehQnpuE3dmgWfd/R6xrei3dbBuK2NRfsfAwnR3bXuD7Ndw+lYAlKSbvsfkgcNk4Cg7k2GA4vRAEit1RmmpfF3gZDFPpAI7UVrYZZmGOwRRs4CDhc9mABg4LtQwDiCutnRzgtakfzZclm82cwlCguB/vDMZssNTg1G6SpHWW5kAZDtyVqLXKVQNnOc3I8NtUA9Zvs65oswdJtr7AVTWAn1dlCU/FkeKsV3mdj2gHvMi/zX8pEsBnKitOr2DogAKz9Oq6jfFm0ILG+CiLUYSJQChLjf0Q/rL/qWZjK58Gdwgo4hgdhIo1tUYEzfMSAXRAFq9lG5WlE/c9xw/HO6M0yRer5TwtkmwlfO/Czng0hHdkAxtcCOQcRuFkNkurOooiLAyCqKC+lpimjfSwd1uZ7D3CE5sabU0gxxoylutX+HTW7GvX9jZIOHfvtIC8a6pal4zxZDgy2DMzG6zgVDAWPlSaIrU0g5tElhy6a0iTmL/pxwHpg2WbUgDU0jENeBbO3zRcw4k2i1URR+SmsStjolSTUG66iAXlkX4gy3qeLnQQ7F4Yx3EAaZVW7ZrWQYCXHkPY4Ph46lklwitcuxe4p7P8rVvv99jljJezpcBxEDIgSfoHU8ZnvKelSGOn3chNawiUnGN1+tD6O9WyDKh2ulrBJWazhRcEy2VKfGOaU+GoQCoCoERWbihdaJIrXUZsxwKUwKbwAuycjtppUxiACXZZaRz07s5wBKfn2AAO7cwiu9FBTxU9GzVZaF/F4zCOPCf27RYs0/ilDc9MPm/bkRdEcUA84hp6Jq3D2fLw+Ghn3OeQpO7CRFv9NkEEViPKPJPcqiqL1AsHZ7Uc0ZlGG0YZm1rUzcgMr1Ku5ojwRZGBJCgOHEAh2ENIw6sa31QdaPUMXzXLUJ5TlkWScyrHEBVm8iB71/fMagn4x4PeAHwLzwdYwHIr9rYz1kgyPU+KUNi158KW8N2IPYg6b1hmh91loOv8qEYwRQN1gXuRvusC9cOj3H00wS5CP4CY2EwgJYAZ4Jw0jTxYkksUA3cXO2Gvqequr24jl+2cNSWfZWggiOV8Khw3WR4L222aCjELuLfhkAW1GVYAoKnpIAiDwPBAz+8+Oj5drbZ7UVEivnA6qwmZoDI5GXgIMQi9XuQuV0WGJwL8ZzVWGZneYvwDhQK1sAlG/Z4PcAlxq5RtIHWJmKGbtGySooDYI04xsGE1CmnnUKVFWrx+75FF8i7aEo7p6eTTaHVkA16WpTvDLXgIqHKj1jD6bCSpTd6KdTsMM3YNy95ZsoC1HhzsN7pOs6TSChDEZoc4ITJCXxxHDMt2G4ZtvGmJGKHFCVxdWkEuCV5TwXraDmj2NYAbQfUrTwGJuJYsvfre+4cni5wQHH4kScm7IeBBNBgPYWazyXR2MoPP5vCsg8DjXbi6vXN5y8zs6p7nQ18AnIE17h3PX795ezgIDVgw3hdu2xZQRQgGRuJ7XpUXATsYlibV3HQ9IRvjPo7Rgq7rykQClacreBZoI2IdXAOche/6EEHXa2rMzGaurYWMOBsJ2dHkpQUZnAAJZ1UWgCWWOG9sn47L9L1ympOtc8ysVJ4XPXd1NcnLvBKOAN1Ml2lZNXlRHN49osPVGvBkPBzA5yIMu8No++oYcYG4vlHG8vEmtSrrF2/dI+uFHmFZ8DdmScyr4o2lqU6Y0RJwX/yPCf12uGddxjAtc9LpclPrki/sYm5a0nAasF5GBjhhF/ESkBloBcGYqUrYM/RbMbnOrhdwAva/mSba9w5Onr262w+90IdXcwMm/MHPpK7b5mDNGhHzbbp0RLDlu6mzPGWCOwzjwThizoKhFx4BJliDIORlEY770U4EiOpAgg0sXBasqytg8PcP5n/+s7ccF28yjrMmcoM/coh5gDuVy2NgWwMkD7rOiMcUmTRMQncz7iZqsGfHMq4B38xWiyJJhO1P9/dhYEm6Mh0ZnCKgOF3JSS2f04ZAv2a4nQcOp8bgBKSl5GSe3Hp4MhoAM0oKgnHc5fxmF9hADWyrpG+GI9AGBg6CYTrP6lmaz3LEH8XGD5bXAEPsQdC7sOOErusLPKqku2TeCWKFOgBE/dUr71h17kUh+BgcTcZebB503ZSKYK0W0mcCRtIDga2y/9xMVz9W6u18u1EKnAK8WLKcw+nnxaqs8mSxaGfbWLUkVGEcBiABKGTC0CbFAm4Fr0aYLE2ZhxTYsX/+3v2dAftFgXhCh934DGfKMAvBzSvOMDHCuYw+sHPlDAMr8vME569g/DXW1x8OAteNPG1DERTEyp4QpTN2k+DnMq2bH711569fetP32bjoMkaYzn7B6jQZYNtszulbRA2Tesep2H4XJ/R63Gld12gNn2QjL0BJTnDCp/uHYJlFblo+wfxV4RM5EKYwL2VZRV5HMdAChyb4FEfIynQEAsayk06/feeoxxQvZMTIy7YhM/vPT4QK2oQ4bfs8MTEzKaIUdelDpeAPoLn0OfQqgm39+KNM0gdIN8tKjr4o/eb9k9//ixf9ICB3dJwI4Mlw0raVie0KWnsUECAU8wBhyOkGom/p6LMZWN3etMF0Qes5mNM8PT4AVobnrnNoxqnfH2Rl3WIL9sJKj3N4koMW2DhCJHQ0zyvTzmO3V9TYzD5j6XJ/sdo/XYBfQ59D3x2apsmy1CVRA2EwRaotZjzNWdnM1YvQ1srTJlskGZEcU7mWXTESoXTJkVlRKHXr0eRfffcXPvjNugcMQq8Nxm29Yc0Yb+YjGvBYSgoe3eHcQ4XIZ3ClXgPstj+iS07hOLJkueqPLpweHePTC47HiCSZQ550QjhKVwJokXZjhR5hoEmJsNMPJwafWJQtz2MHCSDW8TLd24r3J1NwK3ps4yZ4zH5gGK4CU+arlcmT8SfddTvmdQIAoRKAUpyRATYFkVsywjBpc+d49gfffwm8IfZ9mDMOH7oG6fPSJsG8EYQOV+GyQs2iJZTSD1xAuIIJljmUZJ2z7WZ4RHv9DDaDA6N3YILFWcE3rOau7x8fHPQGQy5e2kEYCXax1VQGHheNHUGeEzgVoBFzaq2/bI8PGnT3eL7KqkJbD0+mx/PlMilWebVIsrQi5CAI1w04eOzLnmvFUgSmexDkKwZfwl8dGy4yYOrKAgDLK73KEF6b+0fT/+f7L02TNPa9th+Wfey2DDzfpIh4f4c0sVoxnUuzt00+qcpTvG4BPk2KfgYiNq5rMQpUL2enYTRYzqaL01Ph+FmSBBG4dcieTSFDH2tjoyg2QHbbXVwDYOmYQSntMl/FxjKHtJKOBEb1/qMpFgZOfXA6O4F25SVOdZGwm448DUCRcJnpYIfpPW3VzA8iLgAwUtHZb1VXjILCqEN9MF3+4NXb+0cz+OLWos3xw3nJmo0gbRgzLU2CKVBgv3ZYyA/h0lQUg/QGxERdg1Cbtad6miYRjvKuoOIQzXI5A4Ia9odFsrpy7TpgA8Ay+wKBxsghjLtH5APK1OyibNq2T832Ytk1gZu2RRAHz320WB5MllDFsqrmi1XC5FU9y/LJMk1LVTZWXtbQqlqb1DTpPHdjsCiICO8JyAsQ4HpVlPOkOJwmtx9OVlnm+C77NsyULT4OMJSKAxtW9DV0QY2BA22k1JJZTyydw0IwYp9uV5vkovHU7dUwjsnaysV8BjtkAj/P415vMZ84kGE/nM9mErCSFqSoDtQhTtiQDzGzW5tGV2laDjQCWEObV23zpklweh8czS/tjC6MIqwrY3bIbbSHAE1Iw7jjVVIZZm+3CUTJlCzDZKnAMpq0adJaHc7Tw9PpyWyFPZXsLaTum3ZiQyt4xwA7+XH2tail1YAaK3MNE++iMSPLDOBsZSyFI9adt6Zk0V09JQzEBkorUvaEpJmiz1xNjo+Gu5fS5bLIczg6jvvbskrpLaCgsGKL7Xy6gM2qmr0Zxt2GQdQ0gOd22/UrWNdE6NUHs9Xu9oDIn1kqNmUyVqsE9tEPYgBjmhpzemzKdTjcCMiowbXyugLpnGTZ/unpKoUieDIrsqSQ7X1hlJtiVcQUL4TsLgESJrAxW+ewEEwmVgOccAwmDAfS9oypifXkf5eSo+tjpcSy4FBx0iDtsA5sqzcYnR49ou/RmoCFjE+AxtlZCS+NY0AcA8+HgSAQQnvXMyICDMBhKUEHNrCU7IVuklVJ1vTiGBFRMtsK4dS5uSxjUdaxC6LvEFUQrHdXnzD7htgMo6iyZQaEWYHNg0bAvqZpbhJDyvQ2srRUG8driJJlt2kZ6jwVxIDshtl+k/d3ox5gMcCpJc6u/+saKpk4QchdzuYGZVtZmtR5GQ23gAQnJ0cmoV71B3GbPFeM/xy1MDhKgV1Z9FTsIiKALypERBgQvkOr80IEwdDjkN/R6WJna0RW5JgWhNY5YX+1mpdVo9fch9eVMZrUNU2jNpbMMiFQAIylqpgWrpse4wXNHY6hYXWeCRpIwzZN2ZSoGeEj9jWD+DALRFmQmRz+xW1jTYcrz4bEWVBheXM2QawtitViucKje/3eYjZhEK9qekoG28ZEIh6CYrEHplqasW5JssM0Lf+B/qfS5D/ppWppBrTG/R6A3jLN+v6QGNR4e5b9zWSqMB4IkaIyQYAsgubNgzU0j5pe4nsVZMOmNGHZ7d0FTAk47AHtuZFeXzHD4hDzydJ8DpdmmUwqrF+LeDE7LdKVZoK1OWspaxkHwWaaLKqiwFMXp8dlUfjxEEJdTmc+UHaRh+GQMZkNHvCFjWurtiEVQYbYl8XMtjmLY8BVY1K4plcDoMOLe8QghLduVXJWI/Qj4xKUtNoBDd1iJvpLhCEH4YOTkGAyxN2mPbRi9YwZBMTRRVbQ5q0azBaLkY5XF3gms8rMldhtrslMA/EDGoPQXWa3hSpqnSerbLWy2sbB8zu66HEAOUtESmgI1p0sl2D18OfpMumPt5aP9oUpq0uD89gxaroO2PMFZShryrrQptXUwE1Qr4LDCkznNlwEnIkXgA14oKEs0pkbgdhbae7cxFIZ8VxZ8v4AxuDG3PVhxqVdg+wVY5Wpg7JECFec5S7T49iraTUxUcNU/Npka8OUhODggmk7N8NxNgMR9hUPtyvuX7U3JawrF10J1IEcijxDIEznBT447g2mk0lv92JeZPsPHsJJRnFkWltk2+bPhJ+BeplBRaHvmIQQAT5caiHZ+gNzyQoESOVJu9+LTd3YbYsFjFM8OVaA7bYOyOQnFIEeSrWdBdQZujfYHolcWZtWIUQAlXE22rBLpQZ+wNZ0jw2n2BQsuCJep+aaNCmXG7IULIuywQL6UQ8SKBiz2qnw9fyjcfISwQLLO9p/xHNUTZomfjiAh59MTso870WhzVZ7ZeAb/a/JTjDucwxVN6xemeuNbHJqM9hkJin2di5sb+96IRiXz44Im2PtTaNb6o0wwQUa0CdMzrId9cNrEJjYQ2HCmzTjGPAaykwVsCZgCowtcsMriaAs9noyY+4zNYWX28ZhQBGhqLZREOqmLdJkBaCZrJZqo6VufR8GBFHm9+/f3trdgYUURQpA5YTeMk3ufvBB3O/DMorScE5jc1RTcxcolAGxDdERzgnn77NozfPltJ4Ui+X8S1/88j/8rX/k8G+mI9G2QmAexFrjXdvEhKmVOm3aXZrqI+ynvW2LSMHkDU39pqOFHBI0g+SQiO/6TCvZpsebYwI2k8TmXj+b32WB0WKllQgINmtc4TwIegWRCBGR1V14101CO/sP7vrhqFxNcuhCPIAryNPszqOHVVHigOHgAGBNFyrVriqVKVjRahGiHaYJzFUKzBHatW0R2Wt17dKl0A9e+Ngn8ar3X/3RYDAMvIAaQFQKpmibaXslzOULWnS3qZk6vDC4WZmQQpZjmEY7MqEMtDfJRTMwWhblVo/XbHBwGPS0oGo6hkQKMwpn3KfbYg5W5/IUq/P9AOhxc7S3TWVLOO3d7dHkcN8P+4PhCPp+dHi4Wk6jKFAcbvdIYylx5qeq1jZwyA2YHWelSPcRYs2gK4EqgBuzSqHN+Vb5iU/90pUnn/cQD2wXHxQSSFBRYUCONDMOFIhqr5CTbfZYExzzXk9tGY9ct10MWIzdZWuYy2gHozwzM4wPhawqc8GHbXSStRSmwmzWns1nAF9gSbPT4yRdttcbdQ33644yGfWCk4OHQW8YDUe2Gy7n02QxJwSvWbcJAteMK2EdpsCprDAARK2zEt6tzYVwnSZtA7ZrBR4MC2G0DqK4qQAxnS/86lcG4wug4EpqdpSZkqHxDKLtNZSim0fuPLnhdfh0xMyKlRhG0u7yUybIbPjoIAzhkyOwhqbuh84izUqjWog+UYwYRQIMKfPKUJuVMQgHKJu1n2w5GG73+mMcnu4axrq8pUwXC9vzR9t7WM9qOV/OJ1LAy4IsA4TZXtuJBFRXmItQNC0FrGC+THlKFgd4NG/R4GWDnEYyrUV226zoOFjxE0888/l/8JsgkqMYDt5bOwDL1Giou3Z7zIzNUstWXRvRmocxFriUDv2ZN+MDQnyWzbuHmL6yYb9sUDZlV+GZzCBeR5VtQSDkx3vBmFurgZrTJVSf4bctcKpOFrIu8sHWjt/re15wtP8QapBl5TJr8MhBzwMLh1VUzKnxyijBDlT8KRfLBNZnt5O1rbOyWOzAh0c+a1dlXviuC8QdReFzH/nEJ/7er8umaucvCaI56wmlpSJJ00vV3WJhrv0zDFYZRit9N+D8MFulaD1wVxd7Ycz7aHSt2SlVKWbuDByRvilJOLyBQpa8FJNNvJrR3QNEwcbwaWWZGPHZbSr/rC9A7ly5UeQlPNDBgzvTyUGa1bNV5dnWhfEAOwSUNj1IhMxFwcs6wT04jrcq2/qVwdM1/oO3wIzMjb3Cj6OCnaoNQiJkFIfhx3/57/d2rsDaYPNMtinT1WLuozYzFFaLMNtUPY/XOKUodGGbrMXWpaUrW5WBJyKXxWf2txNKu+bWmYqkgxgOtknJwbqwAAiE6zUNRrZD11xW6sHdm6/+7ferPOnuEDm7vxUvhKgefnDr1q037h8skhw0ydnb6gE05HmKbed5BRcEPpIsM9vkdk5m6aOTRcMkrTB1VoY6SMTjXxFZqsAPi3SZpSvefqAqRLzx9u7zn/syj7vhkHTFuKNM0dpULE21XhhGyeE/7ICXC3ihZ6ZmmfFmlQDxBoEzqXQbpz18Fp5WsTZMmqcIKPF6407lMskJUdlMZrEFnD0S8Lt6Plt879v/7ubrv6jy9PxuDOjIwQe33nzxZ9//4V+/cfMgScvIF7vjSHP4ooBbB2SrTfdabpyEIbf2g8MZkxi16Zwz1w6QczVmpsdtjR2ERGVFanZnMlpB8MRTz9/4+BepXYTz7Poh1SGxJKQ2SVfeOiDbe7iAxFmgc03TJHsFfT9E8DWddhaCQlERtuIZecmWy9o4LI+XLbCQQwpDiMf0X8O7rcw9T7yDmS1Dy8Xy5Z/8eHF8VNc8pK5j5t//xbf3jxerpOr1gou7o8B20rwoCngCcwOjUrxCSqg8QXjifUBpXr77/pHns98F/MbM6HJ9ABd4tWkdsaK4D8BD5MuttpdjKz/0Pvypzyaz48ndd2zLBWMSpsXGNJZK5ZBeSjM8zsgGrWBexWJng6rZJQRbqBpzPUKUpAW2xFHkfgwdtogvXJctfjY8Mj2WZFOruRqIjQsmH2ExOwJZkAjUb//wu9snixe+9KtXPvPZcGeHwPxgkgS+1w/p43D6q7wgvcmafp/e997DeRCy0gPuAE/oDwZv3D4wcM3NK9VXbdKMx8bEga1duztbvKti4ivXXYqeADKKey987j94aTUtpidVJWtHEe8YkmEIK8EjwZOJxpAyiRxTVibhgVhSZrbHtpC2eKM4dZc1pr5CSakaqoDoTl/RaJxiVhVhGLFhtuAQIrYI3bFNGkY64f2f/u3qD/9y9Mnnn/zmb9748pflaBCOeoHHW33wQfRwIBF+qL0gOJoWaV6BVfF6l5xT6LNV9tbtYy9gzYbtgJb2TXmmodyxicZ4QNbsLJOwr0yXZIuROKNtWYPxzkc+/2VYSs2Mt7nqzTS0K5Z2WbAOQhAUx4eH4D0bLo7HNZDJEHaWMGbzNMDxs7bIuw3zumK6x1wQ2w9cT5h5FWmHvo3zi3w/LzhmxRGOmjN5nMPHEa5qabnVpZ2jewc//53/9nv/5e/IdJ7OJrOGKogYWRd14dDXeKusmcxXF7djQBF2WxPI26+//RBYFn4Ri8szhK3aZhOQLdt0clNLk5KB4WDZpmRCX81WOpKGRrLDQmxduPL0575sm55YXSFCtWxNsleEjoG+AaEXxBESiRHVWaLDKnhIXIRVD4ZxFEWmUwVUCLv1WBzQoh+HbaOo49kgChG74GXG8eQMki2LCnBUyrYzwLLpR0BanOaFy4f3T+ReHG0PQ3r7HJESdNUDWJwui9lidWWHyWEcWRCwsvXw/iRNC9eU/3k/MRuRjTvmdjmywTos80dsIwOPZG9NnrNy0V0dSasBxhKOt3vlxoUbz5trIBr4RXPJK4Emr4z2jCwcie8hJCNogK3lRfbo4Gj/eFYVxROXLl65fCPq9bFauF7JriqnzIqeb8exB8cxGAwKxNtKRQE8VzOdMe0keTONIVf0dKKQFY7XKhphcvc4PSedLtwdEAu/tAsOYajG4mUddr/nIugvljmn3xu1mGUPjmcNpxB82Cx0x/MRU6u+55urvU1jvkmZ45CBpAe9fhQGgjm42vTP16ajiV2PINsIt1c/8hloQHLvDShMFHj4LPxP8uZb3qDf2hUi0Wy+Ojg5nhyfLKeLuuB49IeefcGJ+gfHB9gsYhmUnww4FFcuDALPrht2M5ezZeQ7AW05nc4Xwc4AeN0z2RreuoHws9XLyjRg4xvrYsywNo6e3T3OYT2QBgct2EFdV8XRKkvnBSTqBj7WmExXOD8n8M0lCSV8BDsQZFsuoofA2UH/g0DCmWHH/f6gPx575noY+gITXy3fAHJHQ+/CsHflo5857UfprVeEsqMgBEJomHe3taRbgfwPj2cH8xl8w5WdbTpgz0GEvHL16mSRzJcr06JiRhtUPYz9cS+Af4uC3iot2BXLK77E4em8KktsFc4uDng7kM2BGZXnjcueNlP/MUwX0uO4x73JalkvTTdw7lq6H3rbo369KniFRqFhZNKkw7KSeWpYHQVhuDxnhXhVGbMSjsUyOY7F9YO43+/3eiDjjpkNxBZdRc4gGAAaZiRA3ipx+SOfmw22l2/+OICHwZNLRO5UI5ZqtUyypCzgufph7DFzZ4itH45Ho3nCy0jwLHC4lBevRNsDXtLBJgTfn04mULEsLwCCDo7nbVdsAQnLxlx2BtV0Gw622CS+7ZWUEE94UqYnSdGYSd6s2BLWtu3EAJOLLMrLMfxvkrUN7rXJfi2TlWZiVgF98+KZRhlsaRJ5jBagwEEc9yJgiTgGdnDNvAZhuoksbd6a+J/NPryGeeeZj+1+9ms1L4OXYEwMW3kBPjlnzRf67I57vKHL4+3QwaXLV3v9vplXaWKib2sQ+XtbwTCGIBBjgtMkcaSeLVKEiEdHoERwYw2v9pVWwTshOWOnyIlqw3+Z5DGZkEZ6pUWTYDHT2rHty1F/qMVV6ewKG1jbzmsP8LZuIP+S6CCAzrtsQVY5wG1dsf2XSUrzay94eSYQsid4CaMXYwP8h3NGCAtGAaHNmlvmDbik5PBpQK/jK0/ufO6ryuUIiGfKBVCH6Ty1lNwe9kFFkyzDQ3a39/qj7TDqIyBevHKDGEuKq1vxpVEPjDtJ62VaTY4Xi7TKkjQpyvtHM14I0+icdB7hg16lqRSUovIlYaXrkCOZX/shS9cuTQosBFD32OS4M+z1wzAUdqTNbwfxxMJz5iaJkLEmWIemf43B2nHhpWFyHN0wVVf8E4UhYDwMw/V5FaHvd8JwWy5hflWIbcobtusxE21mQrcuXb/0hW+IeMumYdi8KV4B1IXQiNkywYtHgy2cYH+4hWOfzWZXLl2BfcOhgd0ilq2SMqv07buHAHFgE6bEISezJcAFwnmeweEoQCFQImJ8y9GDSA9CXpJleD1VvjG1m9Axkz/s/2dP1ge6xJ8jWxw59l0QUw4WlBbZpNMS5MZUq/DWijlcXhsHIES8oP1eb+iH8Xh7xwWstgmweQ26Qw2gZ2WhWpubq1rC5WjbpI0tNd67eu3v/4Y1usxpLd5VL4AhDqdzOJhhb+Aw46QHWzsnJxMId2s06PWi2HfguUFGEfAeHk5LRChepVgVjbUC1sor+lOmbVOgS9M5Aawqk8UiOc1PPFdF7PFkfQWLGTXigpJRWpqEMZvRl0l6lOfvl9XbWf5uVR5V1Hw2IvMua8L+ihdu1QFbZArwGbYqeTJENK2qwdblwA8G/R6sqj8cBhGH9jimbLIWplCkTNJNmiwsoZShBW17uxzuXnr6S79h7z3b1NThJAHD0f1R3+FVb43jRyBXb771xvMffm402hr0Ri6vMSKEuXs4zdkMrcEF8CjExPkyYfah5g1Xec3qpGqqIqtMVlhVq/TByeTQYZ67yXkBgoy13JPeVS0HRY2Igo0Bmu7WzW6jI6uhAhA8W0BpuzgXDmmLtrTreaZR3dwxoeky9MHRKawgy7PtrQuIMkzMg3uFEXOKHIk03WHmPlvyVLvt3ap5d2mbnzdp5d5454UvfW34wmcW6cJ2vBFUn05HF6AtXvTm2+8+ef06XObuxT04ZI5EOt50wUJxAp/FfKrDLGGt8zxnfZu5DV4Kdngyg9esVGV6nbSo6tEy/+D0NHU5pQYH4IQA8g3vMvDLJDewCPgJ1shmHCGPdZlyQIu569gpx/DgIW/drU36pE0i9Xu8emz/eOnHYzMP4mzv7ICqwBoRSFkDMTUMbdqimXZkUZcNgWQPRWE1JRPZZlaQg3JQpX7/s1/++iqrFrdevQAw4tlJnp8slu/dPvz057/01DPPQ4oI4V4UTxdg+g623fBJ+TAaNkBGdQaamedlO5m5AsCr7Fmh+qFvrs+FT2L3eMQevfogLC6HnlVniDWCbfCAel4EKldYamVbqWp4uTt8Chx76CTsjG9O02KR17vjOIh9Duow21SBFMPSj6YZEM6zH3oSMtu7eHE06mPDYRS55B2MiOzfsgSQb7oEyV/BeuE0WcOWejgI2H7Dtj/mToCFcMhRHH3xV7/yilLF0ft5DfufvP3ee1/8yjc/+olPWwy6ZBlxv9fOKSFCsnJhJhrwxMUiH/aHgOlFlpgLLpqSTLI5niXjIfTTAbbUJfF1z9YpoFVAJWfXA9CeazI1vm3jPZ7QYa1SDhLUqWhCE2sVu4hFoZtVWZu0lgIBIckS9tEMpKbwvWhrtAX1f+pDLwy2diH3/YeTPIc/Xy1X6fxkfjo5PT44OHjv7vz+/vzmQ3DmrY9cj7bHT3/shavXr1574srFyxdHW6NeTAgP3zHc3vnUf/i1n/z5Hx+89bdZ0Tx14/pzL3zU550hDpj1AMi1N4TdzIEAiV+cvNHJClvtCemAKMFQ8BDW6CyL902Y4bvT2QrxK1k2MA0f9q5kT9s+Wxocp7vakLdqSYQ319aRuUqOhV/E3ipblKx1mVQaBzzTvHT521+s9opukJG2ovfUjefyPDs62Fe19fJPXpoiiL9yJy3fa0wuzLEsz7Jc82/PEltxDNsqXrudWdb+X/3b1LzgyY//8rOf//y1Zz908erVi1evbO2Nh9t7v/KN3/6ZY9955afDK9ddqKIPXuYAwOD8L168EsWgDBUslE3yOVuKgEw1ZxoQyirgOkQQyYyzlm3eS/qLCd0Jf5+FlEFjjSqgUUkibyrQrNmYWxPZUhRyxpX38HLCSHKssKcKQJNMWFh30ZSTvJBMm9mmMgyHgqghDu/eKRfTqCjzH/04wJ6l3Ip7e/42+5XN74IRbWMDowbnRvEhTaRLVjVNI5FS2Wuv3Do+SD//906eefq9m4Bjg8vXrl9/9snPfvW32ZpXFH4QAAEBsxenBWLTcDAYDcaT0ykLK4RobKAvTfdBwcs/bTMRyllpEDhEyOUqczjOIb2sih07thzf3LeJCOj7gf318S5TjOv+qvZeER6yQeE4KN+SfWEPEWi1GAi7J0DMeKtBYzrRYq1HQo5V7SbLkZY7wh2EcQ8gO+5Htgt4EprKaCA5Xg6Z+rxQRAacoZWRtH26B/ZBwiqDKBJ5nb7yjtXrj649Ew5HyfL0+M69phDXnnuhFHo0hiZFy9kMXhUfspidfvDBe5OT48CnS645tcXGMmw+T3Km/5p2LsMyvU5sjIY5jC0xqlXf4o3TIXyCmVLhTC/REcTFaG/yhzYn1k1S2ZFmoBmaHPN2HLe2VabVTFeTpg5Nq48PMUkntuzANDeG0m3rmtLUKk01q81Btr9e03QlmH4Z02bLgO5boud50IuaMVVqVzehn/3FX965d3jj67915ZMfCyMvSab5B4vdvavmCqQ6iCPfsldZzmuT/Qha5noBa/HaQoRjEb2sg4oXrHO+iEBBBMw5weD1QMo95XC2gN19FmvX5I10+/Zvbu9Z619L2E4Y26be5Ih2J7wIBEGxzewgoAKJ9y05ks7YdkaOPZbu0PUgCwQPfAAOnL8yBeaHt9gwH5ifALjiRxJJ8m4MnySRo/IWW7yh1byl0qQyLHYS41W90FqcTv/yjwtnsPfkhy499RwIUDE/dWzitgjaFg9OZ8lrr73x1i9+VlRFzcsfpMnos63EL+u4hsHC34HPW6Fr+3Qp1siyn3DcgZA9xVKQq7txxPayWwjiol7/ok52BpkGfzNso9e/QVGTFvCDTBOEEFCqCIognb5wYt6PINtvGnXQbTa5LWE5sv0wy5B04bRV//ZX2PCqU840cTaVt+kLzyBMaXSHdcPBOPmb7x28drN36drlZ57rXbhUzme8R3u89f4Hhy/94o2Dh/cnd99KapXDd5o7jbG9crEalnVfscmAjFnoyHWjuhkIa0+4l3kZCemwberVsv2th8aa7K+Nt80vMGBfO/PF3IZQ7Wy0kVmbpmaSzzKnSlOXCP2B5MVavrm6z2fmko0sJEJsfjIf03WUmKvSTb3TDOaKtsRlChbC1DE6a3Kpcfyh6bY0ObXhyCrmD//o/1gk9fbFqzvXn1Blemd/dvvOoedb6aO78/ffPC3qxDQ3qqoeNqqfZluWCHS7YolAMnCcHS12bHfb8WNBJGd+4wiHhlvU3x63WaRtelb4H2kBUphuJrZDUDu6pgtzXSlbpRzT4hT4nm9L38xvwBY8cz0ODU93VQzLzF6Z4YS2y4ZpC8G0Eamead01wxiUOK97cHhLJ1N+UBM80ERo/vHD0L329N3/+3/47j/60skvXt4e7sDotrYHVL80GVVNYC4RLXitajqs6z0tYa2h4AAwfHmgGoDNvoCbd3pUNCo+O2us9vc4kH8b1C/+f2irDT2O5dziAAAAAElFTkSuQmCC"/>
  <p:tag name="MMPROD_37156LOGO" val=""/>
  <p:tag name="MMPROD_TAG_VCONFIG" val="PD94bWwgdmVyc2lvbj0iMS4wIj8+DQo8Y29uZmlndXJhdGlvbj4NCgk8YnJhbmRpbmc+DQoJCTx1aWZvbnQgbmFtZT0iRk9OVF9OT1RFU19URVhUIiB2YWx1ZT0iVmVyZGFuYSw5LGZhbHNlLGZhbHNlLGZhbHNlIi8+DQoJPC9icmFuZGluZz4NCgk8Y29sb3JzPg0KCQk8dWljb2xvciBuYW1lPSJwcmltYXJ5IiB2YWx1ZT0iMHgyMTU5NjgiLz4NCgkJPHVpY29sb3IgbmFtZT0iZ2xvdyIgdmFsdWU9IjB4NjA5NzczIi8+DQoJCTx1aWNvbG9yIG5hbWU9InRleHQiIHZhbHVlPSIweEY1RkJGQyIvPg0KCQk8dWljb2xvciBuYW1lPSJsaWdodCIgdmFsdWU9IjB4NEU1RDYwIi8+DQoJCTx1aWNvbG9yIG5hbWU9InNoYWRvdyIgdmFsdWU9IjB4MDAwMDAwIi8+DQoJCTx1aWNvbG9yIG5hbWU9ImJhY2tncm91bmQiIHZhbHVlPSIweDk5OTk5OSIvPg0KCTwvY29sb3JzPg0KCTxsYXlvdXQ+DQoJCTx1aXNob3cgbmFtZT0icHJlc2VudGF0aW9udGl0bGUiIHZhbHVlPSJ0cnVlIi8+PHVpc2hvdyBuYW1lPSJwcmVzZW50ZXJwaG90byIgdmFsdWU9InRydWUiLz48dWlzaG93IG5hbWU9InByZXNlbnRlcm5hbWUiIHZhbHVlPSJ0cnVlIi8+PHVpc2hvdyBuYW1lPSJwcmVzZW50ZXJ0aXRsZSIgdmFsdWU9InRydWUiLz48dWlzaG93IG5hbWU9InByZXNlbnRlcmVtYWlsIiB2YWx1ZT0iZmFsc2UiLz48dWlzaG93IG5hbWU9InByZXNlbnRlcmJpbyIgdmFsdWU9InRydWUiLz48dWlzaG93IG5hbWU9ImNvbXBhbnlsb2dvIiB2YWx1ZT0iZmFsc2UiLz48dWlzaG93IG5hbWU9InNpZGViYXIiIHZhbHVlPSJ0cnVlIi8+PHVpc2hvdyBuYW1lPSJvdXRsaW5lIiB2YWx1ZT0idHJ1ZSIvPjx1aXNob3cgbmFtZT0idGh1bWJuYWlsIiB2YWx1ZT0iZmFsc2UiLz4NCgkJPHVpc2hvdyBuYW1lPSJub3RlcyIgdmFsdWU9InRydWUiLz48dWlzaG93IG5hbWU9InNlYXJjaCIgdmFsdWU9ImZhbHNlIi8+PHVpc2hvdyBuYW1lPSJxdWl6IiB2YWx1ZT0iZmFsc2UiLz48dWlzaG93IG5hbWU9ImF0dGFjaG1lbnRzIiB2YWx1ZT0idHJ1ZSIvPjx1aXNob3cgbmFtZT0idXRpbHMiIHZhbHVlPSJ0cnVlIi8+PHVpc2hvdyBuYW1lPSJ2b2x1bWUiIHZhbHVlPSJ0cnVlIi8+PHVpc2hvdyBuYW1lPSJwbGF5YmFyIiB2YWx1ZT0idHJ1ZSIvPjx1aXNob3cgbmFtZT0idGFsa2luZ2hlYWQiIHZhbHVlPSJ0cnVlIi8+PHVpc2hvdyBuYW1lPSJzaWRlYmFyb25yaWdodCIgdmFsdWU9InRydWUiLz48dWlzaG93IG5hbWU9InZpZXdjaGFuZ2UiIHZhbHVlPSJ0cnVlIi8+PHVpc2hvdyBuYW1lPSJhbHdheXNTY3J1bmNoIiB2YWx1ZT0iZmFsc2UiLz48dWlzaG93IG5hbWU9ImluaXRpYWxkaXNwbGF5bW9kZWlzbm9ybWFsIiB2YWx1ZT0idHJ1ZSIvPjx1aXJlcGxhY2UgbmFtZT0ibG9nbyIgdmFsdWU9IiIvPjx1aXJlcGxhY2UgbmFtZT0iYmdpbWFnZSIgdmFsdWU9IiIvPjx1aXJlcGxhY2UgbmFtZT0iaW5pdGlhbHRhYiIgdmFsdWU9Im91dGxpbmUiLz48dWlzaG93IG5hbWU9ImNjdGV4dGhpZ2hsaWdodGluZyIgdmFsdWU9InRydWUiLz4NCgk8L2xheW91dD4NCgk8cHJlbG9hZGVyPjxzZXRCb29sIG5hbWU9ImRpc2FibGVBc3NldFByZWxvYWRlciIgdmFsdWU9InRydWUiLz48L3ByZWxvYWRlcj48bGFuZ3VhZ2UgaWQ9ImVu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lNsaWRlICVuIi8+DQoJCTwhLS0gc3Vic3RpdHV0aW9uOiAlbiA9PSBzbGlkZSBudW1iZXIgLS0+DQoJCTwhLS0gc3Vic3RpdHV0aW9uOiAldCA9PSB0b3RhbCBzbGlkZSBjb3VudCAtLT4NCgkJPHVpdGV4dCBuYW1lPSJTQ1JVQkJBUlNUQVRVU19TTElERUlORk8iIHZhbHVlPSJTbGlkZSAlbiAvICV0IHwgIi8+DQoJCTx1aXRleHQgbmFtZT0iU0NSVUJCQVJTVEFUVVNfU1RPUFBFRCIgdmFsdWU9IlN0b3BwZWQiLz4NCgkJPHVpdGV4dCBuYW1lPSJTQ1JVQkJBUlNUQVRVU19QTEFZSU5HIiB2YWx1ZT0iUGxheWluZyIvPg0KCQk8dWl0ZXh0IG5hbWU9IlNDUlVCQkFSU1RBVFVTX05PQVVESU8iIHZhbHVlPSJObyBBdWRpbyIvPg0KCQk8dWl0ZXh0IG5hbWU9IlNDUlVCQkFSU1RBVFVTX1ZJRFBMQVlJTkciIHZhbHVlPSJWaWRlbyBQbGF5aW5nIi8+DQoJCTx1aXRleHQgbmFtZT0iU0NSVUJCQVJTVEFUVVNfTE9BRElORyIgdmFsdWU9IkxvYWRpbmciLz4NCgkJPHVpdGV4dCBuYW1lPSJTQ1JVQkJBUlNUQVRVU19CVUZGRVJJTkciIHZhbHVlPSJCdWZmZXJpbmciLz4NCgkJPHVpdGV4dCBuYW1lPSJTQ1JVQkJBUlNUQVRVU19RVUVTVElPTiIgdmFsdWU9IkFuc3dlciBRdWVzdGlvbiIvPg0KCQk8dWl0ZXh0IG5hbWU9IlNDUlVCQkFSU1RBVFVTX1JFVklFV1FVSVoiIHZhbHVlPSJSZXZpZXdpbmcgUXVpeiIvPg0KCQk8IS0tIHN1YnN0aXR1dGlvbjogJW0gPT0gbWludXRlcyByZW1haW5pbmcgLS0+DQoJCTwhLS0gc3Vic3RpdHV0aW9uOiAlcyA9PSBzZWNvbmRzIHJlbWFpbmluZyAtLT4NCgkJPHVpdGV4dCBuYW1lPSJFTEFQU0VEIiB2YWx1ZT0iJW0gTWludXRlcyAlcyBTZWNvbmRzIFJlbWFpbmluZyIvPg0KCQk8dWl0ZXh0IG5hbWU9Ik5PVEZPVU5EIiB2YWx1ZT0iTm90aGluZyBGb3VuZCIvPg0KCQk8dWl0ZXh0IG5hbWU9IkFUVEFDSE1FTlRTIiB2YWx1ZT0iQXR0YWNobWVudHM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YWN0Ii8+DQoJCTx1aXRleHQgbmFtZT0iVEFCX1FVSVoiIHZhbHVlPSJRdWl6Ii8+DQoJCTx1aXRleHQgbmFtZT0iVEFCX09VVExJTkUiIHZhbHVlPSJPdXRsaW5lIi8+DQoJCTx1aXRleHQgbmFtZT0iVEFCX1RIVU1CIiB2YWx1ZT0iVGh1bWIiLz4NCgkJPHVpdGV4dCBuYW1lPSJUQUJfTk9URVMiIHZhbHVlPSJOb3RlcyIvPg0KCQk8dWl0ZXh0IG5hbWU9IlRBQl9TRUFSQ0giIHZhbHVlPSJTZWFyY2giLz4NCgkJPHVpdGV4dCBuYW1lPSJTTElERV9IRUFESU5HIiB2YWx1ZT0iU2xpZGUgVGl0bGUiLz4NCgkJPHVpdGV4dCBuYW1lPSJEVVJBVElPTl9IRUFESU5HIiB2YWx1ZT0iRHVyYXRpb24iLz4NCgkJPHVpdGV4dCBuYW1lPSJTRUFSQ0hfSEVBRElORyIgdmFsdWU9IlNlYXJjaCBmb3IgdGV4dDoiLz4NCgkJPHVpdGV4dCBuYW1lPSJUSFVNQl9IRUFESU5HIiB2YWx1ZT0iU2xpZGUiLz4NCgkJPHVpdGV4dCBuYW1lPSJUSFVNQl9JTkZPIiB2YWx1ZT0iU2xpZGUgVGl0bGUvRHVyYXRpb24iLz4NCgkJPHVpdGV4dCBuYW1lPSJBVFRBQ0hOQU1FX0hFQURJTkciIHZhbHVlPSJGaWxlIE5hbWUiLz4NCgkJPHVpdGV4dCBuYW1lPSJBVFRBQ0hTSVpFX0hFQURJTkciIHZhbHVlPSJTaXplIi8+DQoJCTx1aXRleHQgbmFtZT0iU0xJREVfTk9URVMiIHZhbHVlPSJTbGlkZSBOb3RlcyIvPg0KCQk8dWl0ZXh0IG5hbWU9IkNPVVJTRV9TVEFUVVMiIHZhbHVlPSJNb2R1bGUgU3RhdHVzIi8+DQoJCTx1aXRleHQgbmFtZT0iUEFTU0VEX1NUUklORyIgdmFsdWU9IlBhc3NlZCIvPg0KCQk8dWl0ZXh0IG5hbWU9IkZBSUxFRF9TVFJJTkciIHZhbHVlPSJGYWlsZWQiLz4NCgkJPCEtLXF1aXogcG9kIGFuZCBtZXNzYWdlIGJveCB0ZXh0cy0tPg0KCQk8dWl0ZXh0IG5hbWU9IlFVSVpQT0RfUVVJWl9BVFRFTVBUIiB2YWx1ZT0iUXVpeiBBdHRlbXB0OiIvPg0KCQk8dWl0ZXh0IG5hbWU9IlFVSVpQT0RfUVVJWl9BVFRFTVBUX1ZBTFVFIiB2YWx1ZT0iJW4gb2YgJXQiLz4NCgkJPHVpdGV4dCBuYW1lPSJRVUlaUE9EX1FVSVpfU0NPUkUiIHZhbHVlPSJTY29yZWQ6Ii8+DQoJCTx1aXRleHQgbmFtZT0iUVVJWlBPRF9RVUlaX1BBU1NTQ09SRSIgdmFsdWU9IlBhc3NpbmcgU2NvcmU6Ii8+DQoJCTx1aXRleHQgbmFtZT0iUVVJWlBPRF9RVUlaX01BWFNDT1JFIiB2YWx1ZT0iTWF4IFNjb3JlOiIvPg0KCQk8dWl0ZXh0IG5hbWU9IlFVSVpQT0RfUVVFU0FUTVBUX1NUUiIgdmFsdWU9IkF0dGVtcHQ6ICVuIG9mICV0Ii8+DQoJCTx1aXRleHQgbmFtZT0iUVVJWlBPRF9RVUVTVFlQRV9TVFIiIHZhbHVlPSJUeXBlOiAlcyIvPg0KCQk8dWl0ZXh0IG5hbWU9IlFVSVpQT0RfUVVFU1RZUEVfR1JEIiB2YWx1ZT0iR3JhZGVkIi8+DQoJCTx1aXRleHQgbmFtZT0iUVVJWlBPRF9RVUVTVFlQRV9TVlkiIHZhbHVlPSJTdXJ2ZXkiLz4NCgkJPHVpdGV4dCBuYW1lPSJRVUlaUE9EX1FVSVpBVE1QVF9JTkYiIHZhbHVlPSJJbmZpbml0ZSIvPg0KCQk8dWl0ZXh0IG5hbWU9IlFVSVpQT0RfUVVFU0FUTVBUX0lORiIgdmFsdWU9IkluZmluaXRlIi8+DQoJCTx1aXRleHQgbmFtZT0iV0FSTklOR01TR19ZRVNTVFJJTkciIHZhbHVlPSJZZXMiLz4NCgkJPHVpdGV4dCBuYW1lPSJXQVJOSU5HTVNHX05PU1RSSU5HIiB2YWx1ZT0iTm8iLz4NCgkJPHVpdGV4dCBuYW1lPSJXQVJOSU5HTVNHX1RJVExFU1RSSU5HIiB2YWx1ZT0iUXVpeiBOYXZpZ2F0aW9uIFdhcm5pbmciLz4NCgkJPHVpdGV4dCBuYW1lPSJXQVJOSU5HTVNHX01TR1NUUklORyIgdmFsdWU9IlRoZXJlIGFyZSB1bi1hdHRlbXB0ZWQgcXVlc3Rpb25zIGluIHRoaXMgUXVpei4mI3hBOyYjeEE7Q2xpY2tpbmcgWWVzIHdpbGwgdGFrZSB5b3Ugb3V0IG9mIHRoZSBRdWl6LiBDbGljayBObyB0byBjb250aW51ZSB0aGUgUXVpei4iLz4NCgkJPHVpdGV4dCBuYW1lPSJJTkZPUk1BVElPTl9IMjY0X0ZMQVNIUExBWUVSIiB2YWx1ZT0iVGhlIGN1cnJlbnQgdmVyc2lvbiBvZiBGbGFzaCBQbGF5ZXIgaW5zdGFsbGVkIG9uIHlvdXIgbWFjaGluZSBkb2VzIG5vdCBzdXBwb3J0IHRoaXMgdmlkZW8uIENsaWNrIG9uIHRoZSB2aWRlbyBhcmVhIHRvIGRvd25sb2FkIHRoZSBsYXRlc3Q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TaG93IHNpZGViYXIgdG8gcGFydGljaXBhbnRzIi8+DQoJCTx1aXRleHQgbmFtZT0iTVVURSIgdmFsdWU9Ik11dGUiLz4NCgkJPHVpdGV4dCBuYW1lPSJET0NXUkFQX1RJVExFIiB2YWx1ZT0iUHJlc2VudGVyIEZpbGUgQXR0YWNobWVudCIvPg0KCQk8dWl0ZXh0IG5hbWU9IkRPQ1dSQVBfTVNHIiB2YWx1ZT0iU2F2ZSB0byBNeSBDb21wdXRlciIvPg0KCQk8dWl0ZXh0IG5hbWU9IkRPQ1dSQVBfUFJPTVBUIiB2YWx1ZT0iQ2xpY2sgdG8gRG93bmxvYWQiLz4NCgkJPHVpdGV4dCBuYW1lPSJBVFRBQ0hNRU5UX1BSRVZJRVdfV0FSTklOR01TR19USVRMRVNUUklORyIgdmFsdWU9IkF0dGFjaG1lbnQgV2FybmluZyIvPg0KCQk8dWl0ZXh0IG5hbWU9IkFUVEFDSE1FTlRfUFJFVklFV19XQVJOSU5HTVNHIiB2YWx1ZT0iQXR0YWNobWVudHMgZG8gbm90IG9wZW4gaW4gUHJldmlldyBtb2RlLiBQbGVhc2UgdXNlIHB1Ymxpc2ggdG8gc2VlIHRoZSByZXN1bHRzIi8+DQoJCTx1aXRleHQgbmFtZT0iQ09MTEFCX0xPQ0FMX1BMQVlCQUNLX01TRyIgdmFsdWU9IkNvbnRlbnQgaXMgYmVpbmcgcGxheWVkIGxvY2FsbHkuIENvbGxhYm9yYXRpb24gZG9lcyBub3Qgd29yayBpbiB0aGlzIG1vZGUiLz4NCgkJPHVpdGV4dCBuYW1lPSJDT0xMQUJfTE9DQUxfUExBWUJBQ0tfVElUTEUiIHZhbHVlPSJMb2NhbCBQbGF5YmFjayIvPg0KCQk8dWl0ZXh0IG5hbWU9IkNPTExBQl9MT0NBTF9QTEFZQkFDS0JUTiIgdmFsdWU9Ik9rIi8+DQoJPC9sYW5ndWFnZT4NCgk8bGFuZ3VhZ2UgaWQ9ImRl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ZvbGllICVuIi8+DQoJCTwhLS0gc3Vic3RpdHV0aW9uOiAlbiA9PSBzbGlkZSBudW1iZXIgLS0+DQoJCTwhLS0gc3Vic3RpdHV0aW9uOiAldCA9PSB0b3RhbCBzbGlkZSBjb3VudCAtLT4NCgkJPHVpdGV4dCBuYW1lPSJTQ1JVQkJBUlNUQVRVU19TTElERUlORk8iIHZhbHVlPSJGb2xpZSAlbiAvICV0IHwgIi8+DQoJCTx1aXRleHQgbmFtZT0iU0NSVUJCQVJTVEFUVVNfU1RPUFBFRCIgdmFsdWU9IkJlZW5kZXQiLz4NCgkJPHVpdGV4dCBuYW1lPSJTQ1JVQkJBUlNUQVRVU19QTEFZSU5HIiB2YWx1ZT0iV2llZGVyZ2FiZSIvPg0KCQk8dWl0ZXh0IG5hbWU9IlNDUlVCQkFSU1RBVFVTX05PQVVESU8iIHZhbHVlPSJLZWluIEF1ZGlvIi8+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DQoJCTx1aXRleHQgbmFtZT0iU0NSVUJCQVJTVEFUVVNfUkVWSUVXUVVJWiIgdmFsdWU9Ik5vY2htYWxzIGR1cmNoc2VoZW4iLz4NCgkJPCEtLSBzdWJzdGl0dXRpb246ICVtID09IG1pbnV0ZXMgcmVtYWluaW5nIC0tPg0KCQk8IS0tIHN1YnN0aXR1dGlvbjogJXMgPT0gc2Vjb25kcyByZW1haW5pbmcgLS0+DQoJCTx1aXRleHQgbmFtZT0iRUxBUFNFRCIgdmFsdWU9IlJlc3RkYXVlcjogJW0gTWludXRlbiAlcyBTZWt1bmRlbiIvPg0KCQk8dWl0ZXh0IG5hbWU9Ik5PVEZPVU5EIiB2YWx1ZT0iTmljaHRzIGdlZnVuZGVuIi8+DQoJCTx1aXRleHQgbmFtZT0iQVRUQUNITUVOVFMiIHZhbHVlPSJBbmxhZ2VuIi8+DQoJCTwhLS0gc3Vic3RpdHV0aW9uOiAlcCA9PSBjdXJyZW50IHNwZWFrZXIncyB0aXRsZSAtLT4NCgkJPHVpdGV4dCBuYW1lPSJCSU9XSU5fVElUTEUiIHZhbHVlPSJTcHJlY2hlcjogJXAiLz4NCgkJPHVpdGV4dCBuYW1lPSJCSU9CVE5fVElUTEUiIHZhbHVlPSJTcHJlY2hlciIvPg0KCQk8dWl0ZXh0IG5hbWU9IkRJVklERVJCVE5fVElUTEUiIHZhbHVlPSJ8Ii8+DQoJCTx1aXRleHQgbmFtZT0iQ09OVEFDVEJUTl9USVRMRSIgdmFsdWU9IktvbnRha3QiLz4NCgkJPHVpdGV4dCBuYW1lPSJUQUJfUVVJWiIgdmFsdWU9IlF1aXoiLz4NCgkJPHVpdGV4dCBuYW1lPSJUQUJfT1VUTElORSIgdmFsdWU9IlN0cnVrdHVyIi8+DQoJCTx1aXRleHQgbmFtZT0iVEFCX1RIVU1CIiB2YWx1ZT0iTWluaWF0dXIiLz4NCgkJPHVpdGV4dCBuYW1lPSJUQUJfTk9URVMiIHZhbHVlPSJOb3RpemVuIi8+DQoJCTx1aXRleHQgbmFtZT0iVEFCX1NFQVJDSCIgdmFsdWU9IlN1Y2hlbiIvPg0KCQk8dWl0ZXh0IG5hbWU9IlNMSURFX0hFQURJTkciIHZhbHVlPSJGb2xpZW50aXRlbCIvPg0KCQk8dWl0ZXh0IG5hbWU9IkRVUkFUSU9OX0hFQURJTkciIHZhbHVlPSJEYXVlciIvPg0KCQk8dWl0ZXh0IG5hbWU9IlNFQVJDSF9IRUFESU5HIiB2YWx1ZT0iVGV4dCBzdWNoZW46Ii8+DQoJCTx1aXRleHQgbmFtZT0iVEhVTUJfSEVBRElORyIgdmFsdWU9IkZvbGllIi8+DQoJCTx1aXRleHQgbmFtZT0iVEhVTUJfSU5GTyIgdmFsdWU9IkZvbGllbnRpdGVsL0RhdWVyIi8+DQoJCTx1aXRleHQgbmFtZT0iQVRUQUNITkFNRV9IRUFESU5HIiB2YWx1ZT0iRGF0ZWluYW1lIi8+DQoJCTx1aXRleHQgbmFtZT0iQVRUQUNIU0laRV9IRUFESU5HIiB2YWx1ZT0iR3LDtsOfZSIvPg0KCQk8dWl0ZXh0IG5hbWU9IlNMSURFX05PVEVTIiB2YWx1ZT0iRm9saWVubm90aXplbiIvPg0KCQk8dWl0ZXh0IG5hbWU9IkNPVVJTRV9TVEFUVVMiIHZhbHVlPSJNb2R1bHN0YXR1cyIvPg0KCQk8dWl0ZXh0IG5hbWU9IlBBU1NFRF9TVFJJTkciIHZhbHVlPSJFcmZvbGdyZWljaCIvPg0KCQk8dWl0ZXh0IG5hbWU9IkZBSUxFRF9TVFJJTkciIHZhbHVlPSJGZWhsZ2VzY2hsYWdlbiIvPg0KCQk8IS0tcXVpeiBwb2QgYW5kIG1lc3NhZ2UgYm94IHRleHRzLS0+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DQoJCTx1aXRleHQgbmFtZT0iUVVJWlBPRF9RVUVTVFlQRV9TVlkiIHZhbHVlPSJVbWZyYWdlIi8+DQoJCTx1aXRleHQgbmFtZT0iUVVJWlBPRF9RVUlaQVRNUFRfSU5GIiB2YWx1ZT0iVW5lbmRsaWNoIi8+DQoJCTx1aXRleHQgbmFtZT0iUVVJWlBPRF9RVUVTQVRNUFRfSU5GIiB2YWx1ZT0iVW5lbmRsaWNoIi8+DQoJCTx1aXRleHQgbmFtZT0iV0FSTklOR01TR19ZRVNTVFJJTkciIHZhbHVlPSJKYSIvPg0KCQk8dWl0ZXh0IG5hbWU9IldBUk5JTkdNU0dfTk9TVFJJTkciIHZhbHVlPSJOZWluIi8+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EZW4gVGVpbG5laG1lcm4gZGllIFNlaXRlbmxlaXN0ZSBhbnplaWdlbiIvPg0KCQk8dWl0ZXh0IG5hbWU9Ik1VVEUiIHZhbHVlPSJBdXMiLz4NCgkJPHVpdGV4dCBuYW1lPSJET0NXUkFQX1RJVExFIiB2YWx1ZT0iUHJlc2VudGVyLUFuaGFuZyIvPg0KCQk8dWl0ZXh0IG5hbWU9IkRPQ1dSQVBfTVNHIiB2YWx1ZT0iQXVmIG1laW5lbSBBcmJlaXRzcGxhdHogc3BlaWNoZXJuIi8+DQoJCTx1aXRleHQgbmFtZT0iRE9DV1JBUF9QUk9NUFQiIHZhbHVlPSJadW0gSGVydW50ZXJsYWRlbiBrbGlja2VuIi8+DQoJCTx1aXRleHQgbmFtZT0iQVRUQUNITUVOVF9QUkVWSUVXX1dBUk5JTkdNU0dfVElUTEVTVFJJTkciIHZhbHVlPSJXYXJudW5nIGJlaW0gw5ZmZm5lbiB2b24gQW5sYWdlbiIvPg0KCQk8dWl0ZXh0IG5hbWU9IkFUVEFDSE1FTlRfUFJFVklFV19XQVJOSU5HTVNHIiB2YWx1ZT0iQW5ow6RuZ2Uga8O2bm5lbiBuaWNodCBpbSBWb3JzY2hhdS1Nb2R1cyBnZcO2ZmZuZXQgd2VyZGVuLiBWZXJ3ZW5kZW4gU2llIOKAnlZlcsO2ZmZlbnRsaWNoZW7igJwsIHVtIGRpZSBFcmdlYm5pc3NlIGFuenV6ZWlnZW4uIi8+DQoJCTx1aXRleHQgbmFtZT0iQ09MTEFCX0xPQ0FMX1BMQVlCQUNLX01TRyIgdmFsdWU9IkluaGFsdCB3aXJkIGxva2FsIGdlc3BpZWx0LiBadXNhbW1lbmFyYmVpdCBmdW5rdGlvbmllcnQgaW4gZGllc2VtIE1vZHVzIG5pY2h0LiIvPg0KCQk8dWl0ZXh0IG5hbWU9IkNPTExBQl9MT0NBTF9QTEFZQkFDS19USVRMRSIgdmFsdWU9Ikxva2FsZSBXaWVkZXJnYWJlIi8+DQoJCTx1aXRleHQgbmFtZT0iQ09MTEFCX0xPQ0FMX1BMQVlCQUNLQlROIiB2YWx1ZT0iT0siLz4NCgk8L2xhbmd1YWdlPg0KCTxsYW5ndWFnZSBpZD0iZnI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GlhcG9zaXRpdmUgJW4iLz4NCgkJPCEtLSBzdWJzdGl0dXRpb246ICVuID09IHNsaWRlIG51bWJlciAtLT4NCgkJPCEtLSBzdWJzdGl0dXRpb246ICV0ID09IHRvdGFsIHNsaWRlIGNvdW50IC0tPg0KCQk8dWl0ZXh0IG5hbWU9IlNDUlVCQkFSU1RBVFVTX1NMSURFSU5GTyIgdmFsdWU9IkRpYXBvc2l0aXZlICVuIC8gJXQgfCAiLz4NCgkJPHVpdGV4dCBuYW1lPSJTQ1JVQkJBUlNUQVRVU19TVE9QUEVEIiB2YWx1ZT0iQXJyw6p0w6llIi8+DQoJCTx1aXRleHQgbmFtZT0iU0NSVUJCQVJTVEFUVVNfUExBWUlORyIgdmFsdWU9IkxlY3R1cmUiLz4NCgkJPHVpdGV4dCBuYW1lPSJTQ1JVQkJBUlNUQVRVU19OT0FVRElPIiB2YWx1ZT0iUGFzIGRlIHNvbiIvPg0KCQk8dWl0ZXh0IG5hbWU9IlNDUlVCQkFSU1RBVFVTX1ZJRFBMQVlJTkciIHZhbHVlPSJMZWN0dXJlIHZpZMOpbyBlbiBjb3VycyIvPg0KCQk8dWl0ZXh0IG5hbWU9IlNDUlVCQkFSU1RBVFVTX0xPQURJTkciIHZhbHVlPSJDaGFyZ2VtZW50IGVuIGNvdXJzIi8+DQoJCTx1aXRleHQgbmFtZT0iU0NSVUJCQVJTVEFUVVNfQlVGRkVSSU5HIiB2YWx1ZT0iTWlzZSBlbiBtw6ltb2lyZSIvPg0KCQk8dWl0ZXh0IG5hbWU9IlNDUlVCQkFSU1RBVFVTX1FVRVNUSU9OIiB2YWx1ZT0iUsOpcG9uZHJlIMOgIGxhIHF1ZXN0aW9uIi8+DQoJCTx1aXRleHQgbmFtZT0iU0NSVUJCQVJTVEFUVVNfUkVWSUVXUVVJWiIgdmFsdWU9IlLDqXZpc2lvbiBkdSBxdWVzdGlvbm5haXJlIi8+DQoJCTwhLS0gc3Vic3RpdHV0aW9uOiAlbSA9PSBtaW51dGVzIHJlbWFpbmluZyAtLT4NCgkJPCEtLSBzdWJzdGl0dXRpb246ICVzID09IHNlY29uZHMgcmVtYWluaW5nIC0tPg0KCQk8dWl0ZXh0IG5hbWU9IkVMQVBTRUQiIHZhbHVlPSIlbSBtaW51dGVzICVzIHNlY29uZGVzIHJlc3RhbnRlcyIvPg0KCQk8dWl0ZXh0IG5hbWU9Ik5PVEZPVU5EIiB2YWx1ZT0iUmllbiB0cm91dsOpIi8+DQoJCTx1aXRleHQgbmFtZT0iQVRUQUNITUVOVFMiIHZhbHVlPSJQacOoY2VzIGpvaW50ZXMiLz4NCgkJPCEtLSBzdWJzdGl0dXRpb246ICVwID09IGN1cnJlbnQgc3BlYWtlcidzIHRpdGxlIC0tPg0KCQk8dWl0ZXh0IG5hbWU9IkJJT1dJTl9USVRMRSIgdmFsdWU9IkJpbyA6ICVwIi8+DQoJCTx1aXRleHQgbmFtZT0iQklPQlROX1RJVExFIiB2YWx1ZT0iQmlvIDoiLz4NCgkJPHVpdGV4dCBuYW1lPSJESVZJREVSQlROX1RJVExFIiB2YWx1ZT0ifCIvPg0KCQk8dWl0ZXh0IG5hbWU9IkNPTlRBQ1RCVE5fVElUTEUiIHZhbHVlPSJDb250YWN0Ii8+DQoJCTx1aXRleHQgbmFtZT0iVEFCX1FVSVoiIHZhbHVlPSJRdWl6Ii8+DQoJCTx1aXRleHQgbmFtZT0iVEFCX09VVExJTkUiIHZhbHVlPSJQbGFuIi8+DQoJCTx1aXRleHQgbmFtZT0iVEFCX1RIVU1CIiB2YWx1ZT0iRGlhcG9zIi8+DQoJCTx1aXRleHQgbmFtZT0iVEFCX05PVEVTIiB2YWx1ZT0iTm90ZXMiLz4NCgkJPHVpdGV4dCBuYW1lPSJUQUJfU0VBUkNIIiB2YWx1ZT0iUmVjaGVyY2hlIi8+DQoJCTx1aXRleHQgbmFtZT0iU0xJREVfSEVBRElORyIgdmFsdWU9IlRpdHJlIGRlIGxhIGRpYXBvc2l0aXZlIi8+DQoJCTx1aXRleHQgbmFtZT0iRFVSQVRJT05fSEVBRElORyIgdmFsdWU9IkR1csOpZSIvPg0KCQk8dWl0ZXh0IG5hbWU9IlNFQVJDSF9IRUFESU5HIiB2YWx1ZT0iUmVjaGVyY2hlIGRlIHRleHRlIDoiLz4NCgkJPHVpdGV4dCBuYW1lPSJUSFVNQl9IRUFESU5HIiB2YWx1ZT0iRGlhcG9zaXRpdmUiLz4NCgkJPHVpdGV4dCBuYW1lPSJUSFVNQl9JTkZPIiB2YWx1ZT0iVGl0cmUvZHVyw6llIi8+DQoJCTx1aXRleHQgbmFtZT0iQVRUQUNITkFNRV9IRUFESU5HIiB2YWx1ZT0iTm9tIGRlIGZpY2hpZXIiLz4NCgkJPHVpdGV4dCBuYW1lPSJBVFRBQ0hTSVpFX0hFQURJTkciIHZhbHVlPSJUYWlsbGUiLz4NCgkJPHVpdGV4dCBuYW1lPSJTTElERV9OT1RFUyIgdmFsdWU9IkNvbW1lbnRhaXJlcyBkZXMgZGlhcG9zaXRpdmVzIi8+DQoJCTx1aXRleHQgbmFtZT0iQ09VUlNFX1NUQVRVUyIgdmFsdWU9IlN0YXR1dCBkdSBtb2R1bGUiLz4NCgkJPHVpdGV4dCBuYW1lPSJQQVNTRURfU1RSSU5HIiB2YWx1ZT0iUsOpdXNzaSIvPg0KCQk8dWl0ZXh0IG5hbWU9IkZBSUxFRF9TVFJJTkciIHZhbHVlPSJFY2hvdcOpIi8+DQoJCTwhLS1xdWl6IHBvZCBhbmQgbWVzc2FnZSBib3ggdGV4dHMtLT4NCgkJPHVpdGV4dCBuYW1lPSJRVUlaUE9EX1FVSVpfQVRURU1QVCIgdmFsdWU9IlRlbnRhdGl2ZSBkZSBxdWVzdGlvbm5haXJlIDoiLz4NCgkJPHVpdGV4dCBuYW1lPSJRVUlaUE9EX1FVSVpfQVRURU1QVF9WQUxVRSIgdmFsdWU9IiVuIHN1ciAldCIvPg0KCQk8dWl0ZXh0IG5hbWU9IlFVSVpQT0RfUVVJWl9TQ09SRSIgdmFsdWU9Ik5vdGUgb2J0ZW51ZSA6Ii8+DQoJCTx1aXRleHQgbmFtZT0iUVVJWlBPRF9RVUlaX1BBU1NTQ09SRSIgdmFsdWU9Ik5vdGUgZCdhZG1pc3NpYmlsaXTDqcKgOiIvPg0KCQk8dWl0ZXh0IG5hbWU9IlFVSVpQT0RfUVVJWl9NQVhTQ09SRSIgdmFsdWU9Ik5vdGUgbWF4aW1hbGUgOiIvPg0KCQk8dWl0ZXh0IG5hbWU9IlFVSVpQT0RfUVVFU0FUTVBUX1NUUiIgdmFsdWU9IlRlbnRhdGl2ZSA6ICVuIHN1ciAldCIvPg0KCQk8dWl0ZXh0IG5hbWU9IlFVSVpQT0RfUVVFU1RZUEVfU1RSIiB2YWx1ZT0iVHlwZTogJXMiLz4NCgkJPHVpdGV4dCBuYW1lPSJRVUlaUE9EX1FVRVNUWVBFX0dSRCIgdmFsdWU9Ik5vdMOpIi8+DQoJCTx1aXRleHQgbmFtZT0iUVVJWlBPRF9RVUVTVFlQRV9TVlkiIHZhbHVlPSJFbnF1w6p0ZSIvPg0KCQk8dWl0ZXh0IG5hbWU9IlFVSVpQT0RfUVVJWkFUTVBUX0lORiIgdmFsdWU9IklsbGltaXTDqSIvPg0KCQk8dWl0ZXh0IG5hbWU9IlFVSVpQT0RfUVVFU0FUTVBUX0lORiIgdmFsdWU9IklsbGltaXTDqSIvPg0KCQk8dWl0ZXh0IG5hbWU9IldBUk5JTkdNU0dfWUVTU1RSSU5HIiB2YWx1ZT0iT3VpIi8+DQoJCTx1aXRleHQgbmFtZT0iV0FSTklOR01TR19OT1NUUklORyIgdmFsdWU9Ik5vbiIvPg0KCQk8dWl0ZXh0IG5hbWU9IldBUk5JTkdNU0dfVElUTEVTVFJJTkciIHZhbHVlPSJBdmVydGlzc2VtZW50IGRlIG5hdmlnYXRpb24gZHUgcXVlc3Rpb25uYWlyZSIvPg0KCQk8dWl0ZXh0IG5hbWU9IldBUk5JTkdNU0dfTVNHU1RSSU5HIiB2YWx1ZT0iVm91cyBuJ2F2ZXogcGFzIHLDqXBvbmR1IMOgIGNlcnRhaW5lcyBxdWVzdGlvbnMgZGUgY2UgcXVlc3Rpb25uYWlyZS4mI3hBOyYjeEE7U2kgdm91cyBjbGlxdWV6IHN1ciBPdWksIHZvdXMgcXVpdHRlcmV6IGxlIHF1ZXN0aW9ubmFpcmUuIENsaXF1ZXogc3VyIE5vbiBwb3VyIGNvbnRpbnVlciBsZSBxdWVzdGlvbm5haXJlLiIvPg0KCQk8dWl0ZXh0IG5hbWU9IklORk9STUFUSU9OX0gyNjRfRkxBU0hQTEFZRVIiIHZhbHVlPSJMYSB2ZXJzaW9uIGRlIEZsYXNoIFBsYXllciBhY3R1ZWxsZW1lbnQgaW5zdGFsbMOpZSBzdXIgdm90cmUgbWFjaGluZSBuZSBwcmVuZCBwYXMgZW4gY2hhcmdlIGNlIHR5cGUgZGUgdmlkw6lvLiBDbGlxdWV6IHN1ciBsYSB6b25lIHZpZMOpbyBwb3VyIHTDqWzDqWNoYXJnZXIgbGEgZGVybmnDqHJlIHZlcnNpb24gZGU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Nb250cmVyIGwnZW5jYWRyw6kgYXV4IHBhcnRpY2lwYW50cyIvPg0KCQk8dWl0ZXh0IG5hbWU9Ik1VVEUiIHZhbHVlPSJNdWV0Ii8+DQoJCTx1aXRleHQgbmFtZT0iRE9DV1JBUF9USVRMRSIgdmFsdWU9IlBpw6hjZSBqb2ludGUgUHJlc2VudGVyIi8+DQoJCTx1aXRleHQgbmFtZT0iRE9DV1JBUF9NU0ciIHZhbHVlPSJFbnJlZ2lzdHJlciBzdXIgbW9uIG9yZGluYXRldXIiLz4NCgkJPHVpdGV4dCBuYW1lPSJET0NXUkFQX1BST01QVCIgdmFsdWU9IkNsaXF1ZXIgcG91ciB0w6lsw6ljaGFyZ2VyIi8+DQoJCTx1aXRleHQgbmFtZT0iQVRUQUNITUVOVF9QUkVWSUVXX1dBUk5JTkdNU0dfVElUTEVTVFJJTkciIHZhbHVlPSJBdmVydGlzc2VtZW50IGNvbmNlcm5hbnQgbGEgcGnDqGNlIGpvaW50ZSIvPg0KCQk8dWl0ZXh0IG5hbWU9IkFUVEFDSE1FTlRfUFJFVklFV19XQVJOSU5HTVNHIiB2YWx1ZT0iTGVzIHBpw6hjZXMgam9pbnRlcyBuZSBwZXV2ZW50IHBhcyDDqnRyZSBvdXZlcnRlcyBlbiBtb2RlIEFwZXLDp3UuIFV0aWxpc2V6IGxhIHB1YmxpY2F0aW9uIHBvdXIgYWZmaWNoZXIgbGVzIHLDqXN1bHRhdHMuIi8+DQoJCTx1aXRleHQgbmFtZT0iQ09MTEFCX0xPQ0FMX1BMQVlCQUNLX01TRyIgdmFsdWU9IkxlIGNvbnRlbnUgZXN0IGx1IGxvY2FsZW1lbnQuIExhIGNvbGxhYm9yYXRpb24gbuKAmWVzdCBwYXMgcHJpc2UgZW4gY2hhcmdlIHBvdXIgY2UgbW9kZS4iLz4NCgkJPHVpdGV4dCBuYW1lPSJDT0xMQUJfTE9DQUxfUExBWUJBQ0tfVElUTEUiIHZhbHVlPSJMZWN0dXJlIGxvY2FsZSIvPg0KCQk8dWl0ZXh0IG5hbWU9IkNPTExBQl9MT0NBTF9QTEFZQkFDS0JUTiIgdmFsdWU9Ik9rIi8+DQoJPC9sYW5ndWFnZT4NCgk8bGFuZ3VhZ2UgaWQ9ImphIj4NCgkJPCEtLSBmb3JtYXQgZm9yIHVpZm9udCB2YWx1ZSBpcyAiZm9udCxzaXplLGlzYm9sZCxpc2l0YWxpYyxpc3NoYWRvd2VkIiAtLT4NCgkJPHVpZm9udCBuYW1lPSJGT05UX1FVSVpaSU5HIiB2YWx1ZT0iVmVyZGFuYSw5LGZhbHNlLGZhbHNlLGZhbHNlIi8+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DQoJCTx1aWZvbnQgbmFtZT0iRk9OVF9VVElMU01FTlUiIHZhbHVlPSJWZXJkYW5hLDksdHJ1ZSxmYWxzZSxmYWxzZSIvPg0KCQk8dWlmb250IG5hbWU9IkZPTlRfVEFCUyIgdmFsdWU9IlZlcmRhbmEsMTA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xMSxmYWxzZSxmYWxzZSx0cnVlIi8+DQoJCTx1aWZvbnQgbmFtZT0iRk9OVF9CSU9XSU4iIHZhbHVlPSJWZXJkYW5hLDExLGZhbHNlLGZhbHNlLGZhbHNlIi8+DQoJCTx1aWZvbnQgbmFtZT0iRk9OVF9MSVNUSEVBRElORyIgdmFsdWU9IlZlcmRhbmEsMTEsZmFsc2UsZmFsc2UsZmFsc2UiLz4NCgkJPHVpZm9udCBuYW1lPSJGT05UX1dJTlRJVExFIiB2YWx1ZT0iVmVyZGFuYSwxM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Ljgrnjg6njgqTjg4kgOiAlbiIvPg0KCQk8IS0tIHN1YnN0aXR1dGlvbjogJW4gPT0gc2xpZGUgbnVtYmVyIC0tPg0KCQk8IS0tIHN1YnN0aXR1dGlvbjogJXQgPT0gdG90YWwgc2xpZGUgY291bnQgLS0+DQoJCTx1aXRleHQgbmFtZT0iU0NSVUJCQVJTVEFUVVNfU0xJREVJTkZPIiB2YWx1ZT0i44K544Op44Kk44OJIDogJW4gLyAldCB8ICIvPg0KCQk8dWl0ZXh0IG5hbWU9IlNDUlVCQkFSU1RBVFVTX1NUT1BQRUQiIHZhbHVlPSLlgZzmraIiLz4NCgkJPHVpdGV4dCBuYW1lPSJTQ1JVQkJBUlNUQVRVU19QTEFZSU5HIiB2YWx1ZT0i5YaN55Sf5LitIi8+DQoJCTx1aXRleHQgbmFtZT0iU0NSVUJCQVJTVEFUVVNfTk9BVURJTyIgdmFsdWU9Iumfs+WjsOOBquOBlyIvPg0KCQk8dWl0ZXh0IG5hbWU9IlNDUlVCQkFSU1RBVFVTX1ZJRFBMQVlJTkciIHZhbHVlPSLjg5Pjg4fjgqrlho3nlJ/kuK0iLz4NCgkJPHVpdGV4dCBuYW1lPSJTQ1JVQkJBUlNUQVRVU19MT0FESU5HIiB2YWx1ZT0i44Ot44O844OJ5LitIi8+DQoJCTx1aXRleHQgbmFtZT0iU0NSVUJCQVJTVEFUVVNfQlVGRkVSSU5HIiB2YWx1ZT0i44OQ44OD44OV44Kh5LitIi8+DQoJCTx1aXRleHQgbmFtZT0iU0NSVUJCQVJTVEFUVVNfUVVFU1RJT04iIHZhbHVlPSLos6rllY/jgavnrZTjgYjjgabkuIvjgZXjgYQiLz4NCgkJPHVpdGV4dCBuYW1lPSJTQ1JVQkJBUlNUQVRVU19SRVZJRVdRVUlaIiB2YWx1ZT0i44Kv44Kk44K644KS44Os44OT44Ol44O844GX44Gm44GE44G+44GZIi8+DQoJCTwhLS0gc3Vic3RpdHV0aW9uOiAlbSA9PSBtaW51dGVzIHJlbWFpbmluZyAtLT4NCgkJPCEtLSBzdWJzdGl0dXRpb246ICVzID09IHNlY29uZHMgcmVtYWluaW5nIC0tPg0KCQk8dWl0ZXh0IG5hbWU9IkVMQVBTRUQiIHZhbHVlPSLmrovjgoogOiAlbSDliIYgJXMg56eSIi8+DQoJCTx1aXRleHQgbmFtZT0iTk9URk9VTkQiIHZhbHVlPSLkvZXjgoLopovjgaTjgYvjgorjgb7jgZvjgpMiLz4NCgkJPHVpdGV4dCBuYW1lPSJBVFRBQ0hNRU5UUyIgdmFsdWU9Iua3u+S7mCIvPg0KCQk8IS0tIHN1YnN0aXR1dGlvbjogJXAgPT0gY3VycmVudCBzcGVha2VyJ3MgdGl0bGUgLS0+DQoJCTx1aXRleHQgbmFtZT0iQklPV0lOX1RJVExFIiB2YWx1ZT0i57WM5q20IDogJXAiLz4NCgkJPHVpdGV4dCBuYW1lPSJCSU9CVE5fVElUTEUiIHZhbHVlPSLntYzmrbQiLz4NCgkJPHVpdGV4dCBuYW1lPSJESVZJREVSQlROX1RJVExFIiB2YWx1ZT0ifCIvPg0KCQk8dWl0ZXh0IG5hbWU9IkNPTlRBQ1RCVE5fVElUTEUiIHZhbHVlPSLjgYrllY/jgYTlkIjjgo/jgZsiLz4NCgkJPHVpdGV4dCBuYW1lPSJUQUJfUVVJWiIgdmFsdWU9IuOCr+OCpOOCuiIvPg0KCQk8dWl0ZXh0IG5hbWU9IlRBQl9PVVRMSU5FIiB2YWx1ZT0i44Ki44Km44OI44Op44Kk44OzIi8+DQoJCTx1aXRleHQgbmFtZT0iVEFCX1RIVU1CIiB2YWx1ZT0i44K144Og44ON44O844OrIi8+DQoJCTx1aXRleHQgbmFtZT0iVEFCX05PVEVTIiB2YWx1ZT0i44OO44O844OIIi8+DQoJCTx1aXRleHQgbmFtZT0iVEFCX1NFQVJDSCIgdmFsdWU9IuaknOe0oiIvPg0KCQk8dWl0ZXh0IG5hbWU9IlNMSURFX0hFQURJTkciIHZhbHVlPSLjgrnjg6njgqTjg4njgr/jgqTjg4jjg6siLz4NCgkJPHVpdGV4dCBuYW1lPSJEVVJBVElPTl9IRUFESU5HIiB2YWx1ZT0i6ZW344GVIi8+DQoJCTx1aXRleHQgbmFtZT0iU0VBUkNIX0hFQURJTkciIHZhbHVlPSLmpJzntKLjgZnjgovjg4bjgq3jgrnjg4ggOiAiLz4NCgkJPHVpdGV4dCBuYW1lPSJUSFVNQl9IRUFESU5HIiB2YWx1ZT0i44K544Op44Kk44OJIi8+DQoJCTx1aXRleHQgbmFtZT0iVEhVTUJfSU5GTyIgdmFsdWU9IuOCueODqeOCpOODieOCv+OCpOODiOODqyAvIOmVt+OBlSIvPg0KCQk8dWl0ZXh0IG5hbWU9IkFUVEFDSE5BTUVfSEVBRElORyIgdmFsdWU9IuODleOCoeOCpOODq+WQjSIvPg0KCQk8dWl0ZXh0IG5hbWU9IkFUVEFDSFNJWkVfSEVBRElORyIgdmFsdWU9IuOCteOCpOOCuiIvPg0KCQk8dWl0ZXh0IG5hbWU9IlNMSURFX05PVEVTIiB2YWx1ZT0i44K544Op44Kk44OJ44OO44O844OIIi8+DQoJCTx1aXRleHQgbmFtZT0iQ09VUlNFX1NUQVRVUyIgdmFsdWU9IuODouOCuOODpeODvOODq+OCueODhuODvOOCv+OCuSIvPg0KCQk8dWl0ZXh0IG5hbWU9IlBBU1NFRF9TVFJJTkciIHZhbHVlPSLlkIjmoLwiLz4NCgkJPHVpdGV4dCBuYW1lPSJGQUlMRURfU1RSSU5HIiB2YWx1ZT0i5LiN5ZCI5qC8Ii8+DQoJCTwhLS1xdWl6IHBvZCBhbmQgbWVzc2FnZSBib3ggdGV4dHMtLT4NCgkJPHVpdGV4dCBuYW1lPSJRVUlaUE9EX1FVSVpfQVRURU1QVCIgdmFsdWU9IuOCr+OCpOOCuuippuihjOWbnuaVsCA6ICIvPg0KCQk8dWl0ZXh0IG5hbWU9IlFVSVpQT0RfUVVJWl9BVFRFTVBUX1ZBTFVFIiB2YWx1ZT0iJW4gLyAldCIvPg0KCQk8dWl0ZXh0IG5hbWU9IlFVSVpQT0RfUVVJWl9TQ09SRSIgdmFsdWU9IuOCueOCs+OCoiA6ICIvPg0KCQk8dWl0ZXh0IG5hbWU9IlFVSVpQT0RfUVVJWl9QQVNTU0NPUkUiIHZhbHVlPSLlkIjmoLzngrkgOiIvPg0KCQk8dWl0ZXh0IG5hbWU9IlFVSVpQT0RfUVVJWl9NQVhTQ09SRSIgdmFsdWU9IuacgOmrmOW+l+eCuSA6ICIvPg0KCQk8dWl0ZXh0IG5hbWU9IlFVSVpQT0RfUVVFU0FUTVBUX1NUUiIgdmFsdWU9IuippuihjOWbnuaVsCA6ICVuIC8gJXQiLz4NCgkJPHVpdGV4dCBuYW1lPSJRVUlaUE9EX1FVRVNUWVBFX1NUUiIgdmFsdWU9IuOCv+OCpOODlyA6ICVzIi8+DQoJCTx1aXRleHQgbmFtZT0iUVVJWlBPRF9RVUVTVFlQRV9HUkQiIHZhbHVlPSLoqZXkvqEiLz4NCgkJPHVpdGV4dCBuYW1lPSJRVUlaUE9EX1FVRVNUWVBFX1NWWSIgdmFsdWU9IuOCouODs+OCseODvOODiCIvPg0KCQk8dWl0ZXh0IG5hbWU9IlFVSVpQT0RfUVVJWkFUTVBUX0lORiIgdmFsdWU9IueEoeWItumZkCIvPg0KCQk8dWl0ZXh0IG5hbWU9IlFVSVpQT0RfUVVFU0FUTVBUX0lORiIgdmFsdWU9IueEoeWItumZkCIvPg0KCQk8dWl0ZXh0IG5hbWU9IldBUk5JTkdNU0dfWUVTU1RSSU5HIiB2YWx1ZT0i44Gv44GEIi8+DQoJCTx1aXRleHQgbmFtZT0iV0FSTklOR01TR19OT1NUUklORyIgdmFsdWU9IuOBhOOBhOOBiCIvPg0KCQk8dWl0ZXh0IG5hbWU9IldBUk5JTkdNU0dfVElUTEVTVFJJTkciIHZhbHVlPSLjgq/jgqTjgrrjga7jg4rjg5PjgrLjg7zjgrfjg6fjg7PjgavplqLjgZnjgovorablkYoiLz4NCgkJPHVpdGV4dCBuYW1lPSJXQVJOSU5HTVNHX01TR1NUUklORyIgdmFsdWU9IuOBk+OBruOCr+OCpOOCuuOBq+OBr+OAgeOBvuOBoOino+etlOOBl+OBpuOBhOOBquOBhOizquWVj+OBjOOBguOCiuOBvuOBmeOAgiYjeEE7JiN4QTsg44Kv44Kk44K644KS57WC5LqG44GZ44KL44Gr44Gv44CB44CM44Gv44GE44CN44KS44Kv44Oq44OD44Kv44GX44G+44GZ44CC44Kv44Kk44K644KS57aa6KGM44GZ44KL44Gr44Gv44CB44CM44GE44GE44GI44CN44KS44Kv44Oq44OD44Kv44GX44G+44GZ44CCIi8+DQoJCTx1aXRleHQgbmFtZT0iSU5GT1JNQVRJT05fSDI2NF9GTEFTSFBMQVlFUiIgdmFsdWU9IuOBiuS9v+OBhOOBruOCs+ODs+ODlOODpeODvOOCv+OBq+ePvuWcqOOCpOODs+OCueODiOODvOODq+OBleOCjOOBpuOBhOOCiyBGbGFzaCBQbGF5ZXIg44Gu44OQ44O844K444On44Oz44Gv44CB44GT44Gu44OT44OH44Kq44KS44K144Od44O844OI44GX44Gm44GE44G+44Gb44KT44CC5pyA5paw44GuIEZsYXNoIFBsYXllciDjgpLjg4Djgqbjg7Pjg63jg7zjg4njgZnjgovjgavjga/jgIHjg5Pjg4fjgqrpoJjln5/jgpLjgq/jg6rjg4Pjgq/jgZfjgabjgY/jgaDjgZXjgYT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44K144Kk44OJ44OQ44O844KS5Y+C5Yqg6ICF44Gr6KaL44Gb44KLIi8+DQoJCTx1aXRleHQgbmFtZT0iTVVURSIgdmFsdWU9IuODn+ODpeODvOODiCIvPg0KCQk8dWl0ZXh0IG5hbWU9IkRPQ1dSQVBfVElUTEUiIHZhbHVlPSJQcmVzZW50ZXIg5re75LuY44OV44Kh44Kk44OrIi8+DQoJCTx1aXRleHQgbmFtZT0iRE9DV1JBUF9NU0ciIHZhbHVlPSLjg57jgqTjgrPjg7Pjg5Tjg6Xjg7zjgr/jgavkv53lrZgiLz4NCgkJPHVpdGV4dCBuYW1lPSJET0NXUkFQX1BST01QVCIgdmFsdWU9IuOCr+ODquODg+OCr+OBl+OBpuODgOOCpuODs+ODreODvOODiSIvPg0KCQk8dWl0ZXh0IG5hbWU9IkFUVEFDSE1FTlRfUFJFVklFV19XQVJOSU5HTVNHX1RJVExFU1RSSU5HIiB2YWx1ZT0i5re75LuY44OV44Kh44Kk44Or6K2m5ZGKIi8+DQoJCTx1aXRleHQgbmFtZT0iQVRUQUNITUVOVF9QUkVWSUVXX1dBUk5JTkdNU0ciIHZhbHVlPSLmt7vku5jjg5XjgqHjgqTjg6vjga/jg5fjg6zjg5Pjg6Xjg7zjg6Ljg7zjg4njgafjga/plovjgY3jgb7jgZvjgpPjgILjg5Hjg5bjg6rjg4Pjgrfjg6XjgpLkvb/nlKjjgZfjgabntZDmnpzjgpLooajnpLrjgZfjgabjgY/jgaDjgZXjgYTjgIIiLz4NCgkJPHVpdGV4dCBuYW1lPSJDT0xMQUJfTE9DQUxfUExBWUJBQ0tfTVNHIiB2YWx1ZT0i44Kz44Oz44OG44Oz44OE44Gv44Ot44O844Kr44Or44Gn5YaN55Sf44GV44KM44Gm44GE44G+44GZ44CC44GT44Gu44Oi44O844OJ44Gn44Gv5YWx5ZCM5L2c5qWt44Gn44GN44G+44Gb44KT44CCIi8+DQoJCTx1aXRleHQgbmFtZT0iQ09MTEFCX0xPQ0FMX1BMQVlCQUNLX1RJVExFIiB2YWx1ZT0i44Ot44O844Kr44Or5YaN55SfIi8+DQoJCTx1aXRleHQgbmFtZT0iQ09MTEFCX0xPQ0FMX1BMQVlCQUNLQlROIiB2YWx1ZT0iT0siLz4NCgk8L2xhbmd1YWdlPg0KCTxsYW5ndWFnZSBpZD0ia28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DQoJCTx1aWZvbnQgbmFtZT0iRk9OVF9UQUJTIiB2YWx1ZT0iVmVyZGFuYSwxMSxmYWxzZSxmYWxzZSxmYWxzZSIvPg0KCQk8dWlmb250IG5hbWU9IkZPTlRfUFJFU0VOVEFUSU9OTkFNRSIgdmFsdWU9IlZlcmRhbmEsMTUsZmFsc2UsZmFsc2UsdHJ1ZSIvPg0KCQk8dWlmb250IG5hbWU9IkZPTlRfUFJFU0VOVEVSTkFNRSIgdmFsdWU9IlZlcmRhbmEsMTUsdHJ1ZSxmYWxzZSx0cnVlIi8+DQoJCTx1aWZvbnQgbmFtZT0iRk9OVF9QUkVTRU5URVJUSVRMRSIgdmFsdWU9IlZlcmRhbmEsMTEsZmFsc2UsZmFsc2UsdHJ1ZSIvPg0KCQk8dWlmb250IG5hbWU9IkZPTlRfQklPQlROIiB2YWx1ZT0iVmVyZGFuYSwxMS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uyKrOudvOydtOuTnCAlbiIvPg0KCQk8IS0tIHN1YnN0aXR1dGlvbjogJW4gPT0gc2xpZGUgbnVtYmVyIC0tPg0KCQk8IS0tIHN1YnN0aXR1dGlvbjogJXQgPT0gdG90YWwgc2xpZGUgY291bnQgLS0+DQoJCTx1aXRleHQgbmFtZT0iU0NSVUJCQVJTVEFUVVNfU0xJREVJTkZPIiB2YWx1ZT0i7Iqs65287J2065OcICVuIC8gJXQgfCAiLz4NCgkJPHVpdGV4dCBuYW1lPSJTQ1JVQkJBUlNUQVRVU19TVE9QUEVEIiB2YWx1ZT0i7KSR7KeA65CoIi8+DQoJCTx1aXRleHQgbmFtZT0iU0NSVUJCQVJTVEFUVVNfUExBWUlORyIgdmFsdWU9IuyerOyDnSIvPg0KCQk8dWl0ZXh0IG5hbWU9IlNDUlVCQkFSU1RBVFVTX05PQVVESU8iIHZhbHVlPSLsmKTrlJTsmKQg7JeG7J2MIi8+DQoJCTx1aXRleHQgbmFtZT0iU0NSVUJCQVJTVEFUVVNfVklEUExBWUlORyIgdmFsdWU9Iuu5hOuUlOyYpCDsnqzsg50g7KSRIi8+DQoJCTx1aXRleHQgbmFtZT0iU0NSVUJCQVJTVEFUVVNfTE9BRElORyIgdmFsdWU9IuuhnOuUqSIvPg0KCQk8dWl0ZXh0IG5hbWU9IlNDUlVCQkFSU1RBVFVTX0JVRkZFUklORyIgdmFsdWU9IuuyhO2NvOungSIvPg0KCQk8dWl0ZXh0IG5hbWU9IlNDUlVCQkFSU1RBVFVTX1FVRVNUSU9OIiB2YWx1ZT0i7KeI66y47JeQIOuLte2VmOq4sCIvPg0KCQk8dWl0ZXh0IG5hbWU9IlNDUlVCQkFSU1RBVFVTX1JFVklFV1FVSVoiIHZhbHVlPSLsp4jrrLgg64uk7Iuc67O06riwIi8+DQoJCTwhLS0gc3Vic3RpdHV0aW9uOiAlbSA9PSBtaW51dGVzIHJlbWFpbmluZyAtLT4NCgkJPCEtLSBzdWJzdGl0dXRpb246ICVzID09IHNlY29uZHMgcmVtYWluaW5nIC0tPg0KCQk8dWl0ZXh0IG5hbWU9IkVMQVBTRUQiIHZhbHVlPSIlbeu2hCAlc+y0iCDrgqjsnYwiLz4NCgkJPHVpdGV4dCBuYW1lPSJOT1RGT1VORCIgdmFsdWU9IuyXhuydjCIvPg0KCQk8dWl0ZXh0IG5hbWU9IkFUVEFDSE1FTlRTIiB2YWx1ZT0i7LKo67aAIO2MjOydvCIvPg0KCQk8IS0tIHN1YnN0aXR1dGlvbjogJXAgPT0gY3VycmVudCBzcGVha2VyJ3MgdGl0bGUgLS0+DQoJCTx1aXRleHQgbmFtZT0iQklPV0lOX1RJVExFIiB2YWx1ZT0i6rK966ClIOyGjOqwnDogJXAiLz4NCgkJPHVpdGV4dCBuYW1lPSJCSU9CVE5fVElUTEUiIHZhbHVlPSLqsr3roKUg7IaM6rCcIi8+DQoJCTx1aXRleHQgbmFtZT0iRElWSURFUkJUTl9USVRMRSIgdmFsdWU9InwiLz4NCgkJPHVpdGV4dCBuYW1lPSJDT05UQUNUQlROX1RJVExFIiB2YWx1ZT0i7Jew65297LKYIi8+DQoJCTx1aXRleHQgbmFtZT0iVEFCX1FVSVoiIHZhbHVlPSLtgLTspogiLz4NCgkJPHVpdGV4dCBuYW1lPSJUQUJfT1VUTElORSIgdmFsdWU9IuqwnOyalCIvPg0KCQk8dWl0ZXh0IG5hbWU9IlRBQl9USFVNQiIgdmFsdWU9Iuy2leyGjO2MkCIvPg0KCQk8dWl0ZXh0IG5hbWU9IlRBQl9OT1RFUyIgdmFsdWU9IuuFuO2KuCIvPg0KCQk8dWl0ZXh0IG5hbWU9IlRBQl9TRUFSQ0giIHZhbHVlPSLqsoDsg4kiLz4NCgkJPHVpdGV4dCBuYW1lPSJTTElERV9IRUFESU5HIiB2YWx1ZT0i7Iqs65287J2065OcIOygnOuqqSIvPg0KCQk8dWl0ZXh0IG5hbWU9IkRVUkFUSU9OX0hFQURJTkciIHZhbHVlPSLsnqzsg53si5zqsIQiLz4NCgkJPHVpdGV4dCBuYW1lPSJTRUFSQ0hfSEVBRElORyIgdmFsdWU9Iu2FjeyKpO2KuCDqsoDsg4k6Ii8+DQoJCTx1aXRleHQgbmFtZT0iVEhVTUJfSEVBRElORyIgdmFsdWU9IuyKrOudvOydtOuTnCIvPg0KCQk8dWl0ZXh0IG5hbWU9IlRIVU1CX0lORk8iIHZhbHVlPSLsoJzrqqkv7J6s7IOd7Iuc6rCEIi8+DQoJCTx1aXRleHQgbmFtZT0iQVRUQUNITkFNRV9IRUFESU5HIiB2YWx1ZT0i7YyM7J28IOydtOumhCIvPg0KCQk8dWl0ZXh0IG5hbWU9IkFUVEFDSFNJWkVfSEVBRElORyIgdmFsdWU9Iu2BrOq4sCIvPg0KCQk8dWl0ZXh0IG5hbWU9IlNMSURFX05PVEVTIiB2YWx1ZT0i7Iqs65287J2065OcIOuFuO2KuCIvPg0KCQk8dWl0ZXh0IG5hbWU9IkNPVVJTRV9TVEFUVVMiIHZhbHVlPSLrqqjrk4gg7IOB7YOcIi8+DQoJCTx1aXRleHQgbmFtZT0iUEFTU0VEX1NUUklORyIgdmFsdWU9Iu2VqeqyqSIvPg0KCQk8dWl0ZXh0IG5hbWU9IkZBSUxFRF9TVFJJTkciIHZhbHVlPSLrtojtlanqsqkiLz4NCgkJPCEtLXF1aXogcG9kIGFuZCBtZXNzYWdlIGJveCB0ZXh0cy0tPg0KCQk8dWl0ZXh0IG5hbWU9IlFVSVpQT0RfUVVJWl9BVFRFTVBUIiB2YWx1ZT0i7YC07KaIIOyLnOuPhCDtmp/siJg6Ii8+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siJg6ICVuLyV0Ii8+DQoJCTx1aXRleHQgbmFtZT0iUVVJWlBPRF9RVUVTVFlQRV9TVFIiIHZhbHVlPSLsnKDtmJU6ICVzIi8+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2AtOymiOulvCDsooXro4ztlZjroKTrqbQgW+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JPHVpdGV4dCBuYW1lPSJBVFRBQ0hNRU5UX1BSRVZJRVdfV0FSTklOR01TR19USVRMRVNUUklORyIgdmFsdWU9IuyyqOu2gCDtjIzsnbwg6rK96rOgIi8+DQoJCTx1aXRleHQgbmFtZT0iQVRUQUNITUVOVF9QUkVWSUVXX1dBUk5JTkdNU0ciIHZhbHVlPSLrr7jrpqzrs7TquLAg66qo65Oc7JeQ7ISc64qUIOyyqOu2gCDtjIzsnbzsnbQg7Je066as7KeAIOyViuyKteuLiOuLpC4g6rKw6rO866W8IOuztOugpOuptCDqsozsi5wg6riw64ql7J2EIOyCrOyaqe2VmOyLreyLnOyYpC4iLz4NCgkJPHVpdGV4dCBuYW1lPSJDT0xMQUJfTE9DQUxfUExBWUJBQ0tfTVNHIiB2YWx1ZT0i7L2Y7YWQ7Yq46rCAIOuhnOy7rOyXkOyEnCDsnqzsg50g7KSR7J6F64uI64ukLiDsnbQg66qo65Oc7JeQ7ISc64qUIOqzteuPmSDsnpHsl4XsnYQg7IiY7ZaJ7ZWgIOyImCDsl4bsirXri4jri6QuIi8+DQoJCTx1aXRleHQgbmFtZT0iQ09MTEFCX0xPQ0FMX1BMQVlCQUNLX1RJVExFIiB2YWx1ZT0i66Gc7LusIOyerOyDnSIvPg0KCQk8dWl0ZXh0IG5hbWU9IkNPTExBQl9MT0NBTF9QTEFZQkFDS0JUTiIgdmFsdWU9Iu2ZleyduCIvPg0KCTwvbGFuZ3VhZ2U+DQoJPGxhbmd1YWdlIGlkPSJlcy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EaWFwb3NpdGl2YSAlbiIvPg0KCQk8IS0tIHN1YnN0aXR1dGlvbjogJW4gPT0gc2xpZGUgbnVtYmVyIC0tPg0KCQk8IS0tIHN1YnN0aXR1dGlvbjogJXQgPT0gdG90YWwgc2xpZGUgY291bnQgLS0+DQoJCTx1aXRleHQgbmFtZT0iU0NSVUJCQVJTVEFUVVNfU0xJREVJTkZPIiB2YWx1ZT0iRGlhcG9zaXRpdmEgJW4gLyAldCB8ICIvPg0KCQk8dWl0ZXh0IG5hbWU9IlNDUlVCQkFSU1RBVFVTX1NUT1BQRUQiIHZhbHVlPSJEZXRlbmlkYSIvPg0KCQk8dWl0ZXh0IG5hbWU9IlNDUlVCQkFSU1RBVFVTX1BMQVlJTkciIHZhbHVlPSJSZXByb2R1Y2llbmRvIi8+DQoJCTx1aXRleHQgbmFtZT0iU0NSVUJCQVJTVEFUVVNfTk9BVURJTyIgdmFsdWU9IlNpbiBzb25pZG8iLz4NCgkJPHVpdGV4dCBuYW1lPSJTQ1JVQkJBUlNUQVRVU19WSURQTEFZSU5HIiB2YWx1ZT0iVsOtZGVvIGVuIHJlcHJvZC4iLz4NCgkJPHVpdGV4dCBuYW1lPSJTQ1JVQkJBUlNUQVRVU19MT0FESU5HIiB2YWx1ZT0iQ2FyZ2FuZG8iLz4NCgkJPHVpdGV4dCBuYW1lPSJTQ1JVQkJBUlNUQVRVU19CVUZGRVJJTkciIHZhbHVlPSJBbG1hY2VuYW5kbyBlbiBiw7pmZXIiLz4NCgkJPHVpdGV4dCBuYW1lPSJTQ1JVQkJBUlNUQVRVU19RVUVTVElPTiIgdmFsdWU9IkNvbnRlc3RhciBwcmVndW50YSIvPg0KCQk8dWl0ZXh0IG5hbWU9IlNDUlVCQkFSU1RBVFVTX1JFVklFV1FVSVoiIHZhbHVlPSJSZXZpc2FuZG8gcHJ1ZWJhIi8+DQoJCTwhLS0gc3Vic3RpdHV0aW9uOiAlbSA9PSBtaW51dGVzIHJlbWFpbmluZyAtLT4NCgkJPCEtLSBzdWJzdGl0dXRpb246ICVzID09IHNlY29uZHMgcmVtYWluaW5nIC0tPg0KCQk8dWl0ZXh0IG5hbWU9IkVMQVBTRUQiIHZhbHVlPSIlbSBtaW51dG9zICVzIHNlZ3VuZG9zIHJlc3RhbnRlcyIvPg0KCQk8dWl0ZXh0IG5hbWU9Ik5PVEZPVU5EIiB2YWx1ZT0iTm8gc2UgaGEgZW5jb250cmFkbyBuYWRhIi8+DQoJCTx1aXRleHQgbmFtZT0iQVRUQUNITUVOVFMiIHZhbHVlPSJBcmNoaXZvcyBhZGp1bnRvcyIvPg0KCQk8IS0tIHN1YnN0aXR1dGlvbjogJXAgPT0gY3VycmVudCBzcGVha2VyJ3MgdGl0bGUgLS0+DQoJCTx1aXRleHQgbmFtZT0iQklPV0lOX1RJVExFIiB2YWx1ZT0iQmlvZ3JhZsOtYTogJXAiLz4NCgkJPHVpdGV4dCBuYW1lPSJCSU9CVE5fVElUTEUiIHZhbHVlPSJCaW9ncmFmw61hIi8+DQoJCTx1aXRleHQgbmFtZT0iRElWSURFUkJUTl9USVRMRSIgdmFsdWU9InwiLz4NCgkJPHVpdGV4dCBuYW1lPSJDT05UQUNUQlROX1RJVExFIiB2YWx1ZT0iQ29udGFjdG8iLz4NCgkJPHVpdGV4dCBuYW1lPSJUQUJfUVVJWiIgdmFsdWU9IlBydWViYSIvPg0KCQk8dWl0ZXh0IG5hbWU9IlRBQl9PVVRMSU5FIiB2YWx1ZT0iQ29udG9ybm8iLz4NCgkJPHVpdGV4dCBuYW1lPSJUQUJfVEhVTUIiIHZhbHVlPSJNaW5pYXQuIi8+DQoJCTx1aXRleHQgbmFtZT0iVEFCX05PVEVTIiB2YWx1ZT0iTm90YXMiLz4NCgkJPHVpdGV4dCBuYW1lPSJUQUJfU0VBUkNIIiB2YWx1ZT0iQnVzY2FyIi8+DQoJCTx1aXRleHQgbmFtZT0iU0xJREVfSEVBRElORyIgdmFsdWU9IlTDrXR1bG8gZGUgZGlhcG9zaXRpdmEiLz4NCgkJPHVpdGV4dCBuYW1lPSJEVVJBVElPTl9IRUFESU5HIiB2YWx1ZT0iRHVyYWMuIi8+DQoJCTx1aXRleHQgbmFtZT0iU0VBUkNIX0hFQURJTkciIHZhbHVlPSJCdXNjYXIgdGV4dG86Ii8+DQoJCTx1aXRleHQgbmFtZT0iVEhVTUJfSEVBRElORyIgdmFsdWU9IkRpYXBvc2l0aXZhIi8+DQoJCTx1aXRleHQgbmFtZT0iVEhVTUJfSU5GTyIgdmFsdWU9IkR1ci4vVMOtdC4gZGlhcC4iLz4NCgkJPHVpdGV4dCBuYW1lPSJBVFRBQ0hOQU1FX0hFQURJTkciIHZhbHVlPSJOb21icmUgZGUgYXJjaGl2byIvPg0KCQk8dWl0ZXh0IG5hbWU9IkFUVEFDSFNJWkVfSEVBRElORyIgdmFsdWU9IlRhbWHDsW8iLz4NCgkJPHVpdGV4dCBuYW1lPSJTTElERV9OT1RFUyIgdmFsdWU9Ik5vdGFzIGRlIGRpYXBvc2l0aXZhIi8+DQoJCTx1aXRleHQgbmFtZT0iQ09VUlNFX1NUQVRVUyIgdmFsdWU9IkVzdGFkbyBkZSBtb2R1bG8iLz4NCgkJPHVpdGV4dCBuYW1lPSJQQVNTRURfU1RSSU5HIiB2YWx1ZT0iQXByb2JhZG8iLz4NCgkJPHVpdGV4dCBuYW1lPSJGQUlMRURfU1RSSU5HIiB2YWx1ZT0iU3VzcGVuc28iLz4NCgkJPCEtLXF1aXogcG9kIGFuZCBtZXNzYWdlIGJveCB0ZXh0cy0tPg0KCQk8dWl0ZXh0IG5hbWU9IlFVSVpQT0RfUVVJWl9BVFRFTVBUIiB2YWx1ZT0iSW50ZW50byBkZSBwcnVlYmE6Ii8+DQoJCTx1aXRleHQgbmFtZT0iUVVJWlBPRF9RVUlaX0FUVEVNUFRfVkFMVUUiIHZhbHVlPSIlbiBkZSAldCIvPg0KCQk8dWl0ZXh0IG5hbWU9IlFVSVpQT0RfUVVJWl9TQ09SRSIgdmFsdWU9IlB1bnR1YWNpw7NuOiIvPg0KCQk8dWl0ZXh0IG5hbWU9IlFVSVpQT0RfUVVJWl9QQVNTU0NPUkUiIHZhbHVlPSJQdW50dWFjacOzbiBwYXJhIGFwcm9iYXI6Ii8+DQoJCTx1aXRleHQgbmFtZT0iUVVJWlBPRF9RVUlaX01BWFNDT1JFIiB2YWx1ZT0iUHVudHVhY2nDs24gbcOheGltYToiLz4NCgkJPHVpdGV4dCBuYW1lPSJRVUlaUE9EX1FVRVNBVE1QVF9TVFIiIHZhbHVlPSJJbnRlbnRvczogJW4gZGUgJXQiLz4NCgkJPHVpdGV4dCBuYW1lPSJRVUlaUE9EX1FVRVNUWVBFX1NUUiIgdmFsdWU9IlRpcG86ICVzIi8+DQoJCTx1aXRleHQgbmFtZT0iUVVJWlBPRF9RVUVTVFlQRV9HUkQiIHZhbHVlPSJDb24gcHVudHVhY2nDs24iLz4NCgkJPHVpdGV4dCBuYW1lPSJRVUlaUE9EX1FVRVNUWVBFX1NWWSIgdmFsdWU9IkVuY3Vlc3RhIi8+DQoJCTx1aXRleHQgbmFtZT0iUVVJWlBPRF9RVUlaQVRNUFRfSU5GIiB2YWx1ZT0iSW5maW5pdG8iLz4NCgkJPHVpdGV4dCBuYW1lPSJRVUlaUE9EX1FVRVNBVE1QVF9JTkYiIHZhbHVlPSJJbmZpbml0byIvPg0KCQk8dWl0ZXh0IG5hbWU9IldBUk5JTkdNU0dfWUVTU1RSSU5HIiB2YWx1ZT0iU8OtIi8+DQoJCTx1aXRleHQgbmFtZT0iV0FSTklOR01TR19OT1NUUklORyIgdmFsdWU9Ik5vIi8+DQoJCTx1aXRleHQgbmFtZT0iV0FSTklOR01TR19USVRMRVNUUklORyIgdmFsdWU9IkF2aXNvIGRlIG5hdmVnYWNpw7NuIGRlIHBydWViYSIvPg0KCQk8dWl0ZXh0IG5hbWU9IldBUk5JTkdNU0dfTVNHU1RSSU5HIiB2YWx1ZT0iSGF5IHByZWd1bnRhcyBzaW4gaW50ZW50b3MgZW4gZXN0YSBwcnVlYmEuJiN4QTsmI3hBO1BhcmEgc2FsaXIgZGUgbGEgcHJ1ZWJhLCBoYWdhIGNsaWMgZW4gU8OtLiBQYXJhIGNvbnRpbnVhciwgaGFnYSBjbGljIGVuIE5vLiIvPg0KCQk8dWl0ZXh0IG5hbWU9IklORk9STUFUSU9OX0gyNjRfRkxBU0hQTEFZRVIiIHZhbHVlPSJMYSB2ZXJzacOzbiBhY3R1YWwgZGUgRmxhc2ggUGxheWVyIGluc3RhbGFkYSBlbiBlbCBvcmRlbmFkb3Igbm8gZXMgY29tcGF0aWJsZSBjb24gZXN0ZSB2w61kZW8uIEhhZ2EgY2xpYyBlbiBlbCDDoXJlYSBkZSB2w61kZW8gcGFyYSBkZXNjYXJnYXIgbGEgw7psdGltYSB2ZXJzacOzbiBkZSBGbGFzaCBQbGF5ZXIuIi8+DQoJCTwhLS0gc3Vic3RpdHV0aW9uOiAlcCA9PSBwcmVzZW50YXRpb24gdGl0bGUgLS0+DQoJCTwhLS0gc3Vic3RpdHV0aW9uOiAlcyA9PSBzbGlkZSB0aXRsZSAtLT4NCgkJPCEtLSBzdWJzdGl0dXRpb246ICVuID09IHNsaWRlIG51bWJlciAtLT4NCgkJPHVpdGV4dCBuYW1lPSJCT09LTUFSSyIgdmFsdWU9IkFkb2JlIFByZXNlbnRlcjogJXAiLz4NCgkJPCEtLSBzdWJzdGl0dXRpb246ICVwID09IHByZXNlbnRhdGlvbiB0aXRsZSAtLT4NCgkJPCEtLSBzdWJzdGl0dXRpb246ICVzID09IHNsaWRlIHRpdGxlIC0tPg0KCQk8IS0tIHN1YnN0aXR1dGlvbjogJW4gPT0gc2xpZGUgbnVtYmVyIC0tPg0KCQk8dWl0ZXh0IG5hbWU9IkJPT0tNQVJLU0xJREUiIHZhbHVlPSJBZG9iZSBQcmVzZW50ZXI6ICVwICVzIi8+DQoJCTx1aXRleHQgbmFtZT0iU0hPV1NJREVCQVIiIHZhbHVlPSJNb3N0cmFyIGJhcnJhIGxhdGVyYWwgYSBsb3MgcGFydGljaXBhbnRlcyIvPg0KCQk8dWl0ZXh0IG5hbWU9Ik1VVEUiIHZhbHVlPSJTaWxlbmNpYXIiLz4NCgkJPHVpdGV4dCBuYW1lPSJET0NXUkFQX1RJVExFIiB2YWx1ZT0iQXJjaGl2byBhZGp1bnRvIGRlIFByZXNlbnRlciIvPg0KCQk8dWl0ZXh0IG5hbWU9IkRPQ1dSQVBfTVNHIiB2YWx1ZT0iR3VhcmRhciBlbiBNaSBQQyIvPg0KCQk8dWl0ZXh0IG5hbWU9IkRPQ1dSQVBfUFJPTVBUIiB2YWx1ZT0iSGFnYSBjbGljIGVuIERlc2NhcmdhciIvPg0KCQk8dWl0ZXh0IG5hbWU9IkFUVEFDSE1FTlRfUFJFVklFV19XQVJOSU5HTVNHX1RJVExFU1RSSU5HIiB2YWx1ZT0iQXZpc28gZGUgYXJjaGl2byBhZGp1bnRvIi8+DQoJCTx1aXRleHQgbmFtZT0iQVRUQUNITUVOVF9QUkVWSUVXX1dBUk5JTkdNU0ciIHZhbHVlPSJObyBlcyBwb3NpYmxlIGFicmlyIGxvcyBhcmNoaXZvcyBhZGp1bnRvcyBlbiBlbCBtb2RvIGRlIHByZXZpc3VhbGl6YWNpw7NuLiBVc2UgUHVibGljYXIgcGFyYSB2ZXIgbG9zIHJlc3VsdGFkb3MuIi8+DQoJCTx1aXRleHQgbmFtZT0iQ09MTEFCX0xPQ0FMX1BMQVlCQUNLX01TRyIgdmFsdWU9IkVsIGNvbnRlbmlkbyBzZSBlc3TDoSByZXByb2R1Y2llbmRvIGxvY2FsbWVudGUuIExhIGNvbGFib3JhY2nDs24gbm8gZnVuY2lvbmEgZW4gZXN0ZSBtb2RvLiIvPg0KCQk8dWl0ZXh0IG5hbWU9IkNPTExBQl9MT0NBTF9QTEFZQkFDS19USVRMRSIgdmFsdWU9IlJlcHJvZHVjY2nDs24gbG9jYWwiLz4NCgkJPHVpdGV4dCBuYW1lPSJDT0xMQUJfTE9DQUxfUExBWUJBQ0tCVE4iIHZhbHVlPSJPayIvPg0KCTwvbGFuZ3VhZ2U+DQoJPGxhbmd1YWdlIGlkPSJwdC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TbGlkZSAlbiIvPg0KCQk8IS0tIHN1YnN0aXR1dGlvbjogJW4gPT0gc2xpZGUgbnVtYmVyIC0tPg0KCQk8IS0tIHN1YnN0aXR1dGlvbjogJXQgPT0gdG90YWwgc2xpZGUgY291bnQgLS0+DQoJCTx1aXRleHQgbmFtZT0iU0NSVUJCQVJTVEFUVVNfU0xJREVJTkZPIiB2YWx1ZT0iU2xpZGUgJW4gLyAldCB8ICIvPg0KCQk8dWl0ZXh0IG5hbWU9IlNDUlVCQkFSU1RBVFVTX1NUT1BQRUQiIHZhbHVlPSJQYXJhZG8iLz4NCgkJPHVpdGV4dCBuYW1lPSJTQ1JVQkJBUlNUQVRVU19QTEFZSU5HIiB2YWx1ZT0iUmVwcm9kdXppbmRvIi8+DQoJCTx1aXRleHQgbmFtZT0iU0NSVUJCQVJTVEFUVVNfTk9BVURJTyIgdmFsdWU9IlNlbSDDoXVkaW8iLz4NCgkJPHVpdGV4dCBuYW1lPSJTQ1JVQkJBUlNUQVRVU19WSURQTEFZSU5HIiB2YWx1ZT0iVsOtZGVvIGVtIHJlcHJvZHXDp8OjbyIvPg0KCQk8dWl0ZXh0IG5hbWU9IlNDUlVCQkFSU1RBVFVTX0xPQURJTkciIHZhbHVlPSJDYXJyZWdhbmRvIi8+DQoJCTx1aXRleHQgbmFtZT0iU0NSVUJCQVJTVEFUVVNfQlVGRkVSSU5HIiB2YWx1ZT0iQXJtYXplbmFuZG8gZW0gYnVmZmVyIi8+DQoJCTx1aXRleHQgbmFtZT0iU0NSVUJCQVJTVEFUVVNfUVVFU1RJT04iIHZhbHVlPSJSZXNwb25kZXIgcGVyZ3VudGEiLz4NCgkJPHVpdGV4dCBuYW1lPSJTQ1JVQkJBUlNUQVRVU19SRVZJRVdRVUlaIiB2YWx1ZT0iUmV2aXNhbmRvIHF1ZXN0aW9uw6FyaW8iLz4NCgkJPCEtLSBzdWJzdGl0dXRpb246ICVtID09IG1pbnV0ZXMgcmVtYWluaW5nIC0tPg0KCQk8IS0tIHN1YnN0aXR1dGlvbjogJXMgPT0gc2Vjb25kcyByZW1haW5pbmcgLS0+DQoJCTx1aXRleHQgbmFtZT0iRUxBUFNFRCIgdmFsdWU9IiVtIG1pbnV0b3MgJXMgc2VndW5kb3MgcmVzdGFudGVzIi8+DQoJCTx1aXRleHQgbmFtZT0iTk9URk9VTkQiIHZhbHVlPSJOYWRhIGVuY29udHJhZG8iLz4NCgkJPHVpdGV4dCBuYW1lPSJBVFRBQ0hNRU5UUyIgdmFsdWU9IkFuZXhvcy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kNvbnRhdG8iLz4NCgkJPHVpdGV4dCBuYW1lPSJUQUJfUVVJWiIgdmFsdWU9IlF1ZXN0LiIvPg0KCQk8dWl0ZXh0IG5hbWU9IlRBQl9PVVRMSU5FIiB2YWx1ZT0iRXNxdWVtYSIvPg0KCQk8dWl0ZXh0IG5hbWU9IlRBQl9USFVNQiIgdmFsdWU9Ik1pbmkiLz4NCgkJPHVpdGV4dCBuYW1lPSJUQUJfTk9URVMiIHZhbHVlPSJOb3RhcyIvPg0KCQk8dWl0ZXh0IG5hbWU9IlRBQl9TRUFSQ0giIHZhbHVlPSJCdXNjYSIvPg0KCQk8dWl0ZXh0IG5hbWU9IlNMSURFX0hFQURJTkciIHZhbHVlPSJUw610dWxvIGRvIHNsaWRlIi8+DQoJCTx1aXRleHQgbmFtZT0iRFVSQVRJT05fSEVBRElORyIgdmFsdWU9IkR1cmHDp8OjbyIvPg0KCQk8dWl0ZXh0IG5hbWU9IlNFQVJDSF9IRUFESU5HIiB2YWx1ZT0iUHJvY3VyYXIgdGV4dG86Ii8+DQoJCTx1aXRleHQgbmFtZT0iVEhVTUJfSEVBRElORyIgdmFsdWU9IlNsaWRlIi8+DQoJCTx1aXRleHQgbmFtZT0iVEhVTUJfSU5GTyIgdmFsdWU9IlTDrXR1bG8vRHVyYcOnw6NvIGRvIHNsaWRlIi8+DQoJCTx1aXRleHQgbmFtZT0iQVRUQUNITkFNRV9IRUFESU5HIiB2YWx1ZT0iTm9tZSBkbyBhcnF1aXZvIi8+DQoJCTx1aXRleHQgbmFtZT0iQVRUQUNIU0laRV9IRUFESU5HIiB2YWx1ZT0iVGFtYW5obyIvPg0KCQk8dWl0ZXh0IG5hbWU9IlNMSURFX05PVEVTIiB2YWx1ZT0iQW5vdGHDp8O1ZXMgZG8gc2xpZGUiLz4NCgkJPHVpdGV4dCBuYW1lPSJDT1VSU0VfU1RBVFVTIiB2YWx1ZT0iU3RhdHVzIGRvIG3Ds2R1bG8iLz4NCgkJPHVpdGV4dCBuYW1lPSJQQVNTRURfU1RSSU5HIiB2YWx1ZT0iQXByb3ZhZG8iLz4NCgkJPHVpdGV4dCBuYW1lPSJGQUlMRURfU1RSSU5HIiB2YWx1ZT0iUmVwcm92YWRvIi8+DQoJCTwhLS1xdWl6IHBvZCBhbmQgbWVzc2FnZSBib3ggdGV4dHMtLT4NCgkJPHVpdGV4dCBuYW1lPSJRVUlaUE9EX1FVSVpfQVRURU1QVCIgdmFsdWU9IlRlbnRhdGl2YSBubyBxdWVzdGlvbsOhcmlvOiIvPg0KCQk8dWl0ZXh0IG5hbWU9IlFVSVpQT0RfUVVJWl9BVFRFTVBUX1ZBTFVFIiB2YWx1ZT0iJW4gZGUgJXQiLz4NCgkJPHVpdGV4dCBuYW1lPSJRVUlaUE9EX1FVSVpfU0NPUkUiIHZhbHVlPSJQb250dWHDp8OjbzoiLz4NCgkJPHVpdGV4dCBuYW1lPSJRVUlaUE9EX1FVSVpfUEFTU1NDT1JFIiB2YWx1ZT0iUG9udHVhw6fDo28gZGUgYXByb3Zhw6fDo286Ii8+DQoJCTx1aXRleHQgbmFtZT0iUVVJWlBPRF9RVUlaX01BWFNDT1JFIiB2YWx1ZT0iUG9udHVhw6fDo28gbcOheGltYToiLz4NCgkJPHVpdGV4dCBuYW1lPSJRVUlaUE9EX1FVRVNBVE1QVF9TVFIiIHZhbHVlPSJUZW50YXRpdmE6ICVuIGRlICV0Ii8+DQoJCTx1aXRleHQgbmFtZT0iUVVJWlBPRF9RVUVTVFlQRV9TVFIiIHZhbHVlPSJUaXBvOiAlcyIvPg0KCQk8dWl0ZXh0IG5hbWU9IlFVSVpQT0RfUVVFU1RZUEVfR1JEIiB2YWx1ZT0iQ2xhc3NpZmljYXTDs3JpYSIvPg0KCQk8dWl0ZXh0IG5hbWU9IlFVSVpQT0RfUVVFU1RZUEVfU1ZZIiB2YWx1ZT0iUGVzcXVpc2EiLz4NCgkJPHVpdGV4dCBuYW1lPSJRVUlaUE9EX1FVSVpBVE1QVF9JTkYiIHZhbHVlPSJJbmZpbml0byIvPg0KCQk8dWl0ZXh0IG5hbWU9IlFVSVpQT0RfUVVFU0FUTVBUX0lORiIgdmFsdWU9IkluZmluaXRvIi8+DQoJCTx1aXRleHQgbmFtZT0iV0FSTklOR01TR19ZRVNTVFJJTkciIHZhbHVlPSJTaW0iLz4NCgkJPHVpdGV4dCBuYW1lPSJXQVJOSU5HTVNHX05PU1RSSU5HIiB2YWx1ZT0iTsOjbyIvPg0KCQk8dWl0ZXh0IG5hbWU9IldBUk5JTkdNU0dfVElUTEVTVFJJTkciIHZhbHVlPSJBbGVydGEgZGUgbmF2ZWdhw6fDo28gZG8gcXVlc3Rpb27DoXJpbyIvPg0KCQk8dWl0ZXh0IG5hbWU9IldBUk5JTkdNU0dfTVNHU1RSSU5HIiB2YWx1ZT0iRXhpc3RlbSBwZXJndW50YXMgcXVlIG7Do28gZm9yYW0gcmVzcG9uZGlkYXMgbmVzdGUgcXVlc3Rpb27DoXJpby4mI3hBOyYjeEE7Q2xpcXVlIGVtIFNpbSBwYXJhIHNhaXIgZG8gcXVlc3Rpb27DoXJpbyBvdSBlbSBOw6NvIHNlIHF1aXNlciBjb250aW51YXIuIi8+DQoJCTx1aXRleHQgbmFtZT0iSU5GT1JNQVRJT05fSDI2NF9GTEFTSFBMQVlFUiIgdmFsdWU9IkEgdmVyc8OjbyBhdHVhbCBkbyBGbGFzaCBQbGF5ZXIgaW5zdGFsYWRhIG5vIGNvbXB1dGFkb3IgbsOjbyBvZmVyZWNlIHN1cG9ydGUgYSBlc3NlIHbDrWRlby4gQ2xpcXVlIG5hIMOhcmVhIGRvIHbDrWRlbyBwYXJhIGJhaXhhciBhIHZlcnPDo28gbWFpcyByZWNlbnRlIGRv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TW9zdHJhciBiYXJyYSBsYXRlcmFsIGFvIHBhcnRpY2lwYW50ZXMiLz4NCgkJPHVpdGV4dCBuYW1lPSJNVVRFIiB2YWx1ZT0iTXVkbyIvPg0KCQk8dWl0ZXh0IG5hbWU9IkRPQ1dSQVBfVElUTEUiIHZhbHVlPSJBbmV4byBkZSBhcnF1aXZvIGRvIFByZXNlbnRlciIvPg0KCQk8dWl0ZXh0IG5hbWU9IkRPQ1dSQVBfTVNHIiB2YWx1ZT0iU2FsdmFyIGVtIE1ldSBjb21wdXRhZG9yIi8+DQoJCTx1aXRleHQgbmFtZT0iRE9DV1JBUF9QUk9NUFQiIHZhbHVlPSJDbGlxdWUgcGFyYSBiYWl4YXIiLz4NCgkJPHVpdGV4dCBuYW1lPSJBVFRBQ0hNRU5UX1BSRVZJRVdfV0FSTklOR01TR19USVRMRVNUUklORyIgdmFsdWU9IkF2aXNvIGRlIGFuZXhvIi8+DQoJCTx1aXRleHQgbmFtZT0iQVRUQUNITUVOVF9QUkVWSUVXX1dBUk5JTkdNU0ciIHZhbHVlPSJPcyBhbmV4b3MgbsOjbyBzw6NvIGFiZXJ0b3Mgbm8gbW9kbyBkZSBWaXN1YWxpemHDp8Ojby4gVXNlIG8gY29tYW5kbyBkZSBwdWJsaWNhw6fDo28gcGFyYSB2ZXIgb3MgcmVzdWx0YWRvcy4iLz4NCgkJPHVpdGV4dCBuYW1lPSJDT0xMQUJfTE9DQUxfUExBWUJBQ0tfTVNHIiB2YWx1ZT0iTyBjb250ZcO6ZG8gZXN0w6Egc2VuZG8gcmVwcm9kdXppZG8gbG9jYWxtZW50ZS5BIGNvbGFib3Jhw6fDo28gbsOjbyBmdW5jaW9uYSBuZXN0ZSBtb2RvLiIvPg0KCQk8dWl0ZXh0IG5hbWU9IkNPTExBQl9MT0NBTF9QTEFZQkFDS19USVRMRSIgdmFsdWU9IlJlcHJvZHXDp8OjbyBsb2NhbCIvPg0KCQk8dWl0ZXh0IG5hbWU9IkNPTExBQl9MT0NBTF9QTEFZQkFDS0JUTiIgdmFsdWU9Ik9rIi8+DQoJPC9sYW5ndWFnZT4NCgk8bGFuZ3VhZ2UgaWQ9Iml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DQoJCTwhLS0gc3Vic3RpdHV0aW9uOiAlbiA9PSBzbGlkZSBudW1iZXIgLS0+DQoJCTwhLS0gc3Vic3RpdHV0aW9uOiAldCA9PSB0b3RhbCBzbGlkZSBjb3VudCAtLT4NCgkJPHVpdGV4dCBuYW1lPSJTQ1JVQkJBUlNUQVRVU19TTElERUlORk8iIHZhbHVlPSJEaWFwb3NpdGl2YSAlbiAvICV0IHwgIi8+DQoJCTx1aXRleHQgbmFtZT0iU0NSVUJCQVJTVEFUVVNfU1RPUFBFRCIgdmFsdWU9IkludGVycm90dG8iLz4NCgkJPHVpdGV4dCBuYW1lPSJTQ1JVQkJBUlNUQVRVU19QTEFZSU5HIiB2YWx1ZT0iUmlwcm9kdXppb25lIi8+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DQoJCTx1aXRleHQgbmFtZT0iRUxBUFNFRCIgdmFsdWU9IiVtIE1pbnV0aSAlcyBTZWNvbmRpIHJpbWFuZW50aSIvPg0KCQk8dWl0ZXh0IG5hbWU9Ik5PVEZPVU5EIiB2YWx1ZT0iTmVzc3VuIGVsZW1lbnRvIHRyb3ZhdG8iLz4NCgkJPHVpdGV4dCBuYW1lPSJBVFRBQ0hNRU5UUyIgdmFsdWU9IkFsbGVnYXRp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DQoJCTx1aXRleHQgbmFtZT0iRFVSQVRJT05fSEVBRElORyIgdmFsdWU9IkR1cmF0YSIvPg0KCQk8dWl0ZXh0IG5hbWU9IlNFQVJDSF9IRUFESU5HIiB2YWx1ZT0iQ2VyY2EgdGVzdG86Ii8+DQoJCTx1aXRleHQgbmFtZT0iVEhVTUJfSEVBRElORyIgdmFsdWU9IkRpYXBvc2l0aXZhIi8+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HVpdGV4dCBuYW1lPSJDT1VSU0VfU1RBVFVTIiB2YWx1ZT0iTW9kdWxlIFN0YXR1cyIvPg0KCQk8dWl0ZXh0IG5hbWU9IlBBU1NFRF9TVFJJTkciIHZhbHVlPSJQYXNzZWQiLz4NCgkJPHVpdGV4dCBuYW1lPSJGQUlMRURfU1RSSU5HIiB2YWx1ZT0iRmFpbGVkIi8+DQoJCTwhLS1xdWl6IHBvZCBhbmQgbWVzc2FnZSBib3ggdGV4dHMtLT4NCgkJPHVpdGV4dCBuYW1lPSJRVUlaUE9EX1FVSVpfQVRURU1QVCIgdmFsdWU9IlRlbnRhdGl2byBxdWl6OiIvPg0KCQk8dWl0ZXh0IG5hbWU9IlFVSVpQT0RfUVVJWl9BVFRFTVBUX1ZBTFVFIiB2YWx1ZT0iJW4gZGkgJXQiLz4NCgkJPHVpdGV4dCBuYW1lPSJRVUlaUE9EX1FVSVpfU0NPUkUiIHZhbHVlPSJQdW50ZWdnaW86Ii8+DQoJCTx1aXRleHQgbmFtZT0iUVVJWlBPRF9RVUlaX1BBU1NTQ09SRSIgdmFsdWU9IlB1bnRlZ2dpbyBtaW5pbW86Ii8+DQoJCTx1aXRleHQgbmFtZT0iUVVJWlBPRF9RVUlaX01BWFNDT1JFIiB2YWx1ZT0iUHVudGVnZ2lvIG1hc3NpbW86Ii8+DQoJCTx1aXRleHQgbmFtZT0iUVVJWlBPRF9RVUVTQVRNUFRfU1RSIiB2YWx1ZT0iVGVudGF0aXZvOiAlbiBkaSAldCIvPg0KCQk8dWl0ZXh0IG5hbWU9IlFVSVpQT0RfUVVFU1RZUEVfU1RSIiB2YWx1ZT0iVGlwbzogJXMiLz4NCgkJPHVpdGV4dCBuYW1lPSJRVUlaUE9EX1FVRVNUWVBFX0dSRCIgdmFsdWU9IkNvbiB2YWx1dGF6aW9uZSIvPg0KCQk8dWl0ZXh0IG5hbWU9IlFVSVpQT0RfUVVFU1RZUEVfU1ZZIiB2YWx1ZT0iSW5kYWdpbmUiLz4NCgkJPHVpdGV4dCBuYW1lPSJRVUlaUE9EX1FVSVpBVE1QVF9JTkYiIHZhbHVlPSJJbmZpbml0aSIvPg0KCQk8dWl0ZXh0IG5hbWU9IlFVSVpQT0RfUVVFU0FUTVBUX0lORiIgdmFsdWU9IkluZmluaXRpIi8+DQoJCTx1aXRleHQgbmFtZT0iV0FSTklOR01TR19ZRVNTVFJJTkciIHZhbHVlPSJTw6wiLz4NCgkJPHVpdGV4dCBuYW1lPSJXQVJOSU5HTVNHX05PU1RSSU5HIiB2YWx1ZT0iTm8iLz4NCgkJPHVpdGV4dCBuYW1lPSJXQVJOSU5HTVNHX1RJVExFU1RSSU5HIiB2YWx1ZT0iQXZ2ZXJ0ZW56YSBuYXZpZ2F6aW9uZSBxdWl6Ii8+DQoJCTx1aXRleHQgbmFtZT0iV0FSTklOR01TR19NU0dTVFJJTkciIHZhbHVlPSJPY2NvcnJlIGFuY29yYSByaXNwb25kZXJlIGFkIGFsY3VuZSBkb21hbmRlIGRlbCBxdWl6LiYjeEE7JiN4QTtTZSBmYXRlIGNsaWMgc3UgU8OsLCB1c2NpcmV0ZSBkYWwgcXVpei4gRmF0ZSBjbGljIHN1IE5vIHBlciBjb250aW51YXJlIGlsIHF1aXouIi8+DQoJCTx1aXRleHQgbmFtZT0iSU5GT1JNQVRJT05fSDI2NF9GTEFTSFBMQVlFUiIgdmFsdWU9IkxhIHZlcnNpb25lIGRpIEZsYXNoIFBsYXllciBhdHR1YWxtZW50ZSBpbnN0YWxsYXRhIG5vbiBzdXBwb3J0YSBxdWVzdG8gdmlkZW8uIEZhdGUgY2xpYyBzdWxsJ2FyZWEgZGVsIHZpZGVvIHBlciBzY2FyaWNhcmUgbCd1bHRpbWEgdmVyc2lvbmUgZGk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Nb3N0cmEgYmFycmEgbGF0ZXJhbGUgYWkgcGFydGVjaXBhbnRpIi8+DQoJCTx1aXRleHQgbmFtZT0iTVVURSIgdmFsdWU9IkRpc2F0dGl2YSBhdWRpbyIvPg0KCQk8dWl0ZXh0IG5hbWU9IkRPQ1dSQVBfVElUTEUiIHZhbHVlPSJBbGxlZ2F0byBmaWxlIFByZXNlbnRlciIvPg0KCQk8dWl0ZXh0IG5hbWU9IkRPQ1dSQVBfTVNHIiB2YWx1ZT0iU2FsdmEgaW4gUmlzb3JzZSBkZWwgY29tcHV0ZXIiLz4NCgkJPHVpdGV4dCBuYW1lPSJET0NXUkFQX1BST01QVCIgdmFsdWU9IkNsaWMgcGVyIHNjYXJpY2FyZSIvPg0KCQk8dWl0ZXh0IG5hbWU9IkFUVEFDSE1FTlRfUFJFVklFV19XQVJOSU5HTVNHX1RJVExFU1RSSU5HIiB2YWx1ZT0iQXR0YWNobWVudCBXYXJuaW5nIi8+DQoJCTx1aXRleHQgbmFtZT0iQVRUQUNITUVOVF9QUkVWSUVXX1dBUk5JTkdNU0ciIHZhbHVlPSJBdHRhY2htZW50cyBkbyBub3Qgb3BlbiBpbiBQcmV2aWV3IG1vZGUuIFBsZWFzZSB1c2UgcHVibGlzaCB0byBzZWUgdGhlIHJlc3VsdHMiLz4NCgkJPHVpdGV4dCBuYW1lPSJDT0xMQUJfTE9DQUxfUExBWUJBQ0tfTVNHIiB2YWx1ZT0iQ29udGVudCBpcyBiZWluZyBwbGF5ZWQgbG9jYWxseS5cbiBDb2xsYWJvcmF0aW9uIGRvZXMgbm90IHdvcmsgaW4gdGhpcyBtb2RlIi8+DQoJCTx1aXRleHQgbmFtZT0iQ09MTEFCX0xPQ0FMX1BMQVlCQUNLX1RJVExFIiB2YWx1ZT0iTG9jYWwgUGxheWJhY2siLz4NCgkJPHVpdGV4dCBuYW1lPSJDT0xMQUJfTE9DQUxfUExBWUJBQ0tCVE4iIHZhbHVlPSJPayIvPg0KCTwvbGFuZ3VhZ2U+DQoJPGxhbmd1YWdlIGlkPSJubC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EaWEgJW4iLz4NCgkJPCEtLSBzdWJzdGl0dXRpb246ICVuID09IHNsaWRlIG51bWJlciAtLT4NCgkJPCEtLSBzdWJzdGl0dXRpb246ICV0ID09IHRvdGFsIHNsaWRlIGNvdW50IC0tPg0KCQk8dWl0ZXh0IG5hbWU9IlNDUlVCQkFSU1RBVFVTX1NMSURFSU5GTyIgdmFsdWU9IkRpYSAlbiAvICV0IHwgIi8+DQoJCTx1aXRleHQgbmFtZT0iU0NSVUJCQVJTVEFUVVNfU1RPUFBFRCIgdmFsdWU9Ikdlc3RvcHQiLz4NCgkJPHVpdGV4dCBuYW1lPSJTQ1JVQkJBUlNUQVRVU19QTEFZSU5HIiB2YWx1ZT0iQWZzcGVsZW4iLz4NCgkJPHVpdGV4dCBuYW1lPSJTQ1JVQkJBUlNUQVRVU19OT0FVRElPIiB2YWx1ZT0iR2VlbiBhdWRpbyIvPg0KCQk8dWl0ZXh0IG5hbWU9IlNDUlVCQkFSU1RBVFVTX1ZJRFBMQVlJTkciIHZhbHVlPSJWaWRlbyBhZnNwZWxlbiIvPg0KCQk8dWl0ZXh0IG5hbWU9IlNDUlVCQkFSU1RBVFVTX0xPQURJTkciIHZhbHVlPSJMYWRlbiIvPg0KCQk8dWl0ZXh0IG5hbWU9IlNDUlVCQkFSU1RBVFVTX0JVRkZFUklORyIgdmFsdWU9IkJ1ZmZlcmVuIi8+DQoJCTx1aXRleHQgbmFtZT0iU0NSVUJCQVJTVEFUVVNfUVVFU1RJT04iIHZhbHVlPSJWcmFhZyBtZXQgYW50d29vcmQiLz4NCgkJPHVpdGV4dCBuYW1lPSJTQ1JVQkJBUlNUQVRVU19SRVZJRVdRVUlaIiB2YWx1ZT0iUXVpeiBjb250cm9sZXJlbiIvPg0KCQk8IS0tIHN1YnN0aXR1dGlvbjogJW0gPT0gbWludXRlcyByZW1haW5pbmcgLS0+DQoJCTwhLS0gc3Vic3RpdHV0aW9uOiAlcyA9PSBzZWNvbmRzIHJlbWFpbmluZyAtLT4NCgkJPHVpdGV4dCBuYW1lPSJFTEFQU0VEIiB2YWx1ZT0iRXIgcmVzdGVyZW4gJW0gbWludXRlbiAlcyBzZWNvbmRlbiIvPg0KCQk8dWl0ZXh0IG5hbWU9Ik5PVEZPVU5EIiB2YWx1ZT0iTmlldHMgZ2V2b25kZW4iLz4NCgkJPHVpdGV4dCBuYW1lPSJBVFRBQ0hNRU5UUyIgdmFsdWU9IkJpamxhZ2VuIi8+DQoJCTwhLS0gc3Vic3RpdHV0aW9uOiAlcCA9PSBjdXJyZW50IHNwZWFrZXIncyB0aXRsZSAtLT4NCgkJPHVpdGV4dCBuYW1lPSJCSU9XSU5fVElUTEUiIHZhbHVlPSJCaW9ncmFmaWU6ICVwIi8+DQoJCTx1aXRleHQgbmFtZT0iQklPQlROX1RJVExFIiB2YWx1ZT0iQmlvZ3JhZmllIi8+DQoJCTx1aXRleHQgbmFtZT0iRElWSURFUkJUTl9USVRMRSIgdmFsdWU9InwiLz4NCgkJPHVpdGV4dCBuYW1lPSJDT05UQUNUQlROX1RJVExFIiB2YWx1ZT0iQ29udGFjdCIvPg0KCQk8dWl0ZXh0IG5hbWU9IlRBQl9RVUlaIiB2YWx1ZT0iUXVpeiIvPg0KCQk8dWl0ZXh0IG5hbWU9IlRBQl9PVVRMSU5FIiB2YWx1ZT0iT3ZlcnppY2h0Ii8+DQoJCTx1aXRleHQgbmFtZT0iVEFCX1RIVU1CIiB2YWx1ZT0iTWluaWF0dXVyIi8+DQoJCTx1aXRleHQgbmFtZT0iVEFCX05PVEVTIiB2YWx1ZT0iTm90aXRpZXMiLz4NCgkJPHVpdGV4dCBuYW1lPSJUQUJfU0VBUkNIIiB2YWx1ZT0iWm9la2VuIi8+DQoJCTx1aXRleHQgbmFtZT0iU0xJREVfSEVBRElORyIgdmFsdWU9IlRpdGVsIHZhbiBkaWEiLz4NCgkJPHVpdGV4dCBuYW1lPSJEVVJBVElPTl9IRUFESU5HIiB2YWx1ZT0iRHV1ciIvPg0KCQk8dWl0ZXh0IG5hbWU9IlNFQVJDSF9IRUFESU5HIiB2YWx1ZT0iWm9la2VuIG5hYXIgdGVrc3Q6Ii8+DQoJCTx1aXRleHQgbmFtZT0iVEhVTUJfSEVBRElORyIgdmFsdWU9IkRpYSIvPg0KCQk8dWl0ZXh0IG5hbWU9IlRIVU1CX0lORk8iIHZhbHVlPSJUaXRlbC9kdXVyIHZhbiBkaWEiLz4NCgkJPHVpdGV4dCBuYW1lPSJBVFRBQ0hOQU1FX0hFQURJTkciIHZhbHVlPSJCZXN0YW5kc25hYW0iLz4NCgkJPHVpdGV4dCBuYW1lPSJBVFRBQ0hTSVpFX0hFQURJTkciIHZhbHVlPSJHcm9vdHRlIi8+DQoJCTx1aXRleHQgbmFtZT0iU0xJREVfTk9URVMiIHZhbHVlPSJEaWFub3RpdGllcyIvPg0KCQk8dWl0ZXh0IG5hbWU9IkNPVVJTRV9TVEFUVVMiIHZhbHVlPSJNb2R1bGUgU3RhdHVzIi8+DQoJCTx1aXRleHQgbmFtZT0iUEFTU0VEX1NUUklORyIgdmFsdWU9IlBhc3NlZCIvPg0KCQk8dWl0ZXh0IG5hbWU9IkZBSUxFRF9TVFJJTkciIHZhbHVlPSJGYWlsZWQiLz4NCgkJPCEtLXF1aXogcG9kIGFuZCBtZXNzYWdlIGJveCB0ZXh0cy0tPg0KCQk8dWl0ZXh0IG5hbWU9IlFVSVpQT0RfUVVJWl9BVFRFTVBUIiB2YWx1ZT0iUXVpenBvZ2luZzoiLz4NCgkJPHVpdGV4dCBuYW1lPSJRVUlaUE9EX1FVSVpfQVRURU1QVF9WQUxVRSIgdmFsdWU9IiVuIHZhbiAldCIvPg0KCQk8dWl0ZXh0IG5hbWU9IlFVSVpQT0RfUVVJWl9TQ09SRSIgdmFsdWU9IkJlaGFhbGRlIHNjb3JlOiIvPg0KCQk8dWl0ZXh0IG5hbWU9IlFVSVpQT0RfUVVJWl9QQVNTU0NPUkUiIHZhbHVlPSJWb2xkb2VuZGUgc2NvcmU6Ii8+DQoJCTx1aXRleHQgbmFtZT0iUVVJWlBPRF9RVUlaX01BWFNDT1JFIiB2YWx1ZT0iTWF4aW1hYWwgaGFhbGJhcmUgc2NvcmU6Ii8+DQoJCTx1aXRleHQgbmFtZT0iUVVJWlBPRF9RVUVTQVRNUFRfU1RSIiB2YWx1ZT0iUG9naW5nOiAlbiB2YW4gJXQiLz4NCgkJPHVpdGV4dCBuYW1lPSJRVUlaUE9EX1FVRVNUWVBFX1NUUiIgdmFsdWU9IlR5cGU6ICVzIi8+DQoJCTx1aXRleHQgbmFtZT0iUVVJWlBPRF9RVUVTVFlQRV9HUkQiIHZhbHVlPSJUZWx0IHZvb3Igc2NvcmUiLz4NCgkJPHVpdGV4dCBuYW1lPSJRVUlaUE9EX1FVRVNUWVBFX1NWWSIgdmFsdWU9IkVucXXDqnRlIi8+DQoJCTx1aXRleHQgbmFtZT0iUVVJWlBPRF9RVUlaQVRNUFRfSU5GIiB2YWx1ZT0iT25iZXBlcmt0Ii8+DQoJCTx1aXRleHQgbmFtZT0iUVVJWlBPRF9RVUVTQVRNUFRfSU5GIiB2YWx1ZT0iT25iZXBlcmt0Ii8+DQoJCTx1aXRleHQgbmFtZT0iV0FSTklOR01TR19ZRVNTVFJJTkciIHZhbHVlPSJKYSIvPg0KCQk8dWl0ZXh0IG5hbWU9IldBUk5JTkdNU0dfTk9TVFJJTkciIHZhbHVlPSJOZWUiLz4NCgkJPHVpdGV4dCBuYW1lPSJXQVJOSU5HTVNHX1RJVExFU1RSSU5HIiB2YWx1ZT0iV2FhcnNjaHV3aW5nIG1ldCBiZXRyZWtraW5nIHRvdCBxdWl6bmF2aWdhdGllIi8+DQoJCTx1aXRleHQgbmFtZT0iV0FSTklOR01TR19NU0dTVFJJTkciIHZhbHVlPSJVIGhlYnQgbmlldCBhbGxlIHZyYWdlbiBpbiBkZXplIHF1aXogYmVhbnR3b29yZC4mI3hBOyYjeEE7S2xpayBvcCBKYSBvbSBkZSBxdWl6IGFmIHRlIHNsdWl0ZW4uIEtsaWsgb3AgTmVlIG9tIGRlIHF1aXogdm9vcnQgdGUgemV0dGVuLiIvPg0KCQk8dWl0ZXh0IG5hbWU9IklORk9STUFUSU9OX0gyNjRfRkxBU0hQTEFZRVIiIHZhbHVlPSJEZXplIHZpZGVvIHdvcmR0IG5pZXQgb25kZXJzdGV1bmQgZG9vciBkZSB2ZXJzaWUgdmFuIEZsYXNoIFBsYXllciBkaWUgbW9tZW50ZWVsIG9wIHV3IGNvbXB1dGVyIGlzIGdlw69uc3RhbGxlZXJkLiBLbGlrIGluIGRlIHZpZGVvIG9tIGRlIG5pZXV3c3RlIEZsYXNoIFBsYXllciB0ZSBkb3dubG9hZGV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aaWpwYW5lZWwgYWFuIGRlZWxuZW1lcnMgd2VlcmdldmVuIi8+DQoJCTx1aXRleHQgbmFtZT0iTVVURSIgdmFsdWU9IkRlbXBlbiIvPg0KCQk8dWl0ZXh0IG5hbWU9IkRPQ1dSQVBfVElUTEUiIHZhbHVlPSJQcmVzZW50ZXItYmVzdGFuZHNiaWpsYWdlIi8+DQoJCTx1aXRleHQgbmFtZT0iRE9DV1JBUF9NU0ciIHZhbHVlPSJPcHNsYWFuIGluIERlemUgY29tcHV0ZXIiLz4NCgkJPHVpdGV4dCBuYW1lPSJET0NXUkFQX1BST01QVCIgdmFsdWU9IktsaWsgb20gdGUgZG93bmxvYWRlbiIvPg0KCQk8dWl0ZXh0IG5hbWU9IkFUVEFDSE1FTlRfUFJFVklFV19XQVJOSU5HTVNHX1RJVExFU1RSSU5HIiB2YWx1ZT0iQXR0YWNobWVudCBXYXJuaW5nIi8+DQoJCTx1aXRleHQgbmFtZT0iQVRUQUNITUVOVF9QUkVWSUVXX1dBUk5JTkdNU0ciIHZhbHVlPSJBdHRhY2htZW50cyBkbyBub3Qgb3BlbiBpbiBQcmV2aWV3IG1vZGUuIFBsZWFzZSB1c2UgcHVibGlzaCB0byBzZWUgdGhlIHJlc3VsdHMiLz4NCgkJPHVpdGV4dCBuYW1lPSJDT0xMQUJfTE9DQUxfUExBWUJBQ0tfTVNHIiB2YWx1ZT0iQ29udGVudCBpcyBiZWluZyBwbGF5ZWQgbG9jYWxseS5cbiBDb2xsYWJvcmF0aW9uIGRvZXMgbm90IHdvcmsgaW4gdGhpcyBtb2RlIi8+DQoJCTx1aXRleHQgbmFtZT0iQ09MTEFCX0xPQ0FMX1BMQVlCQUNLX1RJVExFIiB2YWx1ZT0iTG9jYWwgUGxheWJhY2siLz4NCgkJPHVpdGV4dCBuYW1lPSJDT0xMQUJfTE9DQUxfUExBWUJBQ0tCVE4iIHZhbHVlPSJPayIvPg0KCTwvbGFuZ3VhZ2U+DQoJPGxhbmd1YWdlIGlkPSJjbiI+DQoJCTwhLS0gZm9ybWF0IGZvciB1aWZvbnQgdmFsdWUgaXMgImZvbnQsc2l6ZSxpc2JvbGQsaXNpdGFsaWMsaXNzaGFkb3dlZCIgLS0+DQoJCTx1aWZvbnQgbmFtZT0iRk9OVF9RVUlaWklORyIgdmFsdWU9IuWui+S9ky0xODAzMCwxMCxmYWxzZSxmYWxzZSxmYWxzZSIvPg0KCQk8dWlmb250IG5hbWU9IkZPTlRfU0NSVUJTVEFUVVMiIHZhbHVlPSLlrovkvZMtMTgwMzAsMTAsdHJ1ZSxmYWxzZSx0cnVlIi8+DQoJCTx1aWZvbnQgbmFtZT0iRk9OVF9TQ1JVQlRJTUUiIHZhbHVlPSLlrovkvZMtMTgwMzAsMTAsZmFsc2UsZmFsc2UsdHJ1ZSIvPg0KCQk8dWlmb250IG5hbWU9IkZPTlRfRUxBUFNFRFRJTUUiIHZhbHVlPSLlrovkvZMtMTgwMzAsMTAsdHJ1ZSxmYWxzZSx0cnVlIi8+DQoJCTx1aWZvbnQgbmFtZT0iRk9OVF9VVElMU01FTlUiIHZhbHVlPSLlrovkvZMtMTgwMzAsMTAsdHJ1ZSxmYWxzZSxmYWxzZSIvPg0KCQk8dWlmb250IG5hbWU9IkZPTlRfVEFCUyIgdmFsdWU9IuWui+S9ky0xODAzMCwxNCx0cnVlLGZhbHNlLHRydWUiLz4NCgkJPHVpZm9udCBuYW1lPSJGT05UX1BSRVNFTlRBVElPTk5BTUUiIHZhbHVlPSLlrovkvZMtMTgwMzAsMTQsZmFsc2UsZmFsc2UsdHJ1ZSIvPg0KCQk8dWlmb250IG5hbWU9IkZPTlRfUFJFU0VOVEVSTkFNRSIgdmFsdWU9IuWui+S9ky0xODAzMCwxNCx0cnVlLGZhbHNlLHRydWUiLz4NCgkJPHVpZm9udCBuYW1lPSJGT05UX1BSRVNFTlRFUlRJVExFIiB2YWx1ZT0i5a6L5L2TLTE4MDMwLDEzLGZhbHNlLGZhbHNlLHRydWUiLz4NCgkJPHVpZm9udCBuYW1lPSJGT05UX0JJT0JUTiIgdmFsdWU9IuWui+S9ky0xODAzMCwxMCxmYWxzZSxmYWxzZSx0cnVlIi8+DQoJCTx1aWZvbnQgbmFtZT0iRk9OVF9OT1RFUyIgdmFsdWU9IuWui+S9ky0xODAzMCwxMixmYWxzZSxmYWxzZSxmYWxzZSIvPg0KCQk8dWlmb250IG5hbWU9IkZPTlRfT1VUTElORSIgdmFsdWU9IuWui+S9ky0xODAzMCwxMixmYWxzZSxmYWxzZSx0cnVlIi8+DQoJCTx1aWZvbnQgbmFtZT0iRk9OVF9TRUFSQ0giIHZhbHVlPSLlrovkvZMtMTgwMzAsMTIsZmFsc2UsZmFsc2UsdHJ1ZSIvPg0KCQk8dWlmb250IG5hbWU9IkZPTlRfVEhVTUIiIHZhbHVlPSLlrovkvZMtMTgwMzAsMTAsZmFsc2UsZmFsc2UsdHJ1ZSIvPg0KCQk8dWlmb250IG5hbWU9IkZPTlRfQklPV0lOIiB2YWx1ZT0i5a6L5L2TLTE4MDMwLDEyLGZhbHNlLGZhbHNlLGZhbHNlIi8+DQoJCTx1aWZvbnQgbmFtZT0iRk9OVF9MSVNUSEVBRElORyIgdmFsdWU9IuWui+S9ky0xODAzMCwxMCxmYWxzZSxmYWxzZSxmYWxzZSIvPg0KCQk8dWlmb250IG5hbWU9IkZPTlRfV0lOVElUTEUiIHZhbHVlPSLlrovkvZMtMTgwMzAsMTAsZmFsc2UsZmFsc2UsdHJ1ZSIvPg0KCQk8dWlmb250IG5hbWU9IkZPTlRfQVRUQUNITUVOVFMiIHZhbHVlPSLlrovkvZMtMTgwMzAsMTIsZmFsc2UsZmFsc2UsdHJ1ZSIvPg0KCQk8IS0tcXVpeiBwb2QgYW5kIG1lc3NhZ2UgYm94IHRleHQgZm9udHMtLT4NCgkJPHVpZm9udCBuYW1lPSJGT05UX01TR0JPWF9XSU5USVRMRSIgdmFsdWU9IuWui+S9ky0xODAzMCwxMix0cnVlLGZhbHNlLHRydWUiLz4NCgkJPHVpZm9udCBuYW1lPSJGT05UX01TR0JPWF9NU0ciIHZhbHVlPSLlrovkvZMtMTgwMzAsMTIsZmFsc2UsZmFsc2UsdHJ1ZSIvPg0KCQk8dWlmb250IG5hbWU9IkZPTlRfTVNHQk9YX09QVElPTlMiIHZhbHVlPSLlrovkvZMtMTgwMzAsMTAsdHJ1ZSxmYWxzZSx0cnVlIi8+DQoJCTx1aWZvbnQgbmFtZT0iRk9OVF9RVUlaUE9EX1FVSVpfVElUTEUiIHZhbHVlPSLlrovkvZMtMTgwMzAsMTIsdHJ1ZSxmYWxzZSx0cnVlIi8+DQoJCTx1aWZvbnQgbmFtZT0iRk9OVF9RVUlaUE9EX1FVSVpfQVRURU1QVCIgdmFsdWU9IuWui+S9ky0xODAzMCwxMCxmYWxzZSxmYWxzZSx0cnVlIi8+DQoJCTx1aWZvbnQgbmFtZT0iRk9OVF9RVUlaUE9EX1FVSVpfQVRURU1QVF9WQUxVRSIgdmFsdWU9IuWui+S9ky0xODAzMCwxMCx0cnVlLGZhbHNlLHRydWUiLz4NCgkJPHVpZm9udCBuYW1lPSJGT05UX1FVSVpQT0RfUVVFU1RJT05fU0NPUkUiIHZhbHVlPSLlrovkvZMtMTgwMzAsMTAsZmFsc2UsZmFsc2UsdHJ1ZSIvPg0KCQk8dWlmb250IG5hbWU9IkZPTlRfUVVJWlBPRF9RVUVTVElPTl9TQ09SRV9WQUxVRSIgdmFsdWU9IuWui+S9ky0xODAzMCwxMCx0cnVlLGZhbHNlLHRydWUiLz4NCgkJPHVpZm9udCBuYW1lPSJGT05UX1FVSVpQT0RfUVVFU1RJT05fQVRURU1QVCIgdmFsdWU9IuWui+S9ky0xODAzMCwxMCxmYWxzZSxmYWxzZSx0cnVlIi8+DQoJCTx1aWZvbnQgbmFtZT0iRk9OVF9RVUlaUE9EX1FVRVNUSU9OX0FUVEVNUFRfVkFMVUUiIHZhbHVlPSLlrovkvZMtMTgwMzAsMTAsdHJ1ZSxmYWxzZSx0cnVlIi8+DQoJCTx1aWZvbnQgbmFtZT0iRk9OVF9RVUlaUE9EX1FVRVNUSU9OX1RBRyIgdmFsdWU9IuWui+S9ky0xODAzMCwxMix0cnVlLGZhbHNlLHRydWUiLz4NCgkJPHVpZm9udCBuYW1lPSJGT05UX1FVSVpQT0RfUVVJWl9RVUVTVElPTl9DT1VOVCIgdmFsdWU9IuWui+S9ky0xODAzMCwxMCxmYWxzZSxmYWxzZSx0cnVlIi8+DQoJCTx1aWZvbnQgbmFtZT0iRk9OVF9RVUlaUE9EX1FVSVpfUVVFU1RJT05fQ09VTlRfVkFMVUUiIHZhbHVlPSLlrovkvZMtMTgwMzAsMTAsdHJ1ZSxmYWxzZSx0cnVlIi8+DQoJCTx1aWZvbnQgbmFtZT0iRk9OVF9RVUlaUE9EX1FVSVpfUVVFU1RJT05fQVRURU1QVEVEIiB2YWx1ZT0i5a6L5L2TLTE4MDMwLDEwLGZhbHNlLGZhbHNlLHRydWUiLz4NCgkJPHVpZm9udCBuYW1lPSJGT05UX1FVSVpQT0RfUVVJWl9RVUVTVElPTl9BVFRFTVBURURfVkFMVUUiIHZhbHVlPSLlrovkvZMtMTgwMzAsMTAsdHJ1ZSxmYWxzZSx0cnVlIi8+DQoJCTx1aWZvbnQgbmFtZT0iRk9OVF9RVUlaUE9EX1FVSVpfU0NPUkVfVEFHIiB2YWx1ZT0i5a6L5L2TLTE4MDMwLDEyLHRydWUsZmFsc2UsdHJ1ZSIvPg0KCQk8dWlmb250IG5hbWU9IkZPTlRfUVVJWlBPRF9RVUlaX1NDT1JFIiB2YWx1ZT0i5a6L5L2TLTE4MDMwLDEwLGZhbHNlLGZhbHNlLHRydWUiLz4NCgkJPHVpZm9udCBuYW1lPSJGT05UX1FVSVpQT0RfUVVJWl9TQ09SRV9WQUxVRSIgdmFsdWU9IuWui+S9ky0xODAzMCwxMCx0cnVlLGZhbHNlLHRydWUiLz4NCgkJPHVpZm9udCBuYW1lPSJGT05UX1FVSVpQT0RfUVVJWl9NQVhTQ09SRSIgdmFsdWU9IuWui+S9ky0xODAzMCwxMCxmYWxzZSxmYWxzZSx0cnVlIi8+DQoJCTx1aWZvbnQgbmFtZT0iRk9OVF9RVUlaUE9EX1FVSVpfTUFYU0NPUkVfVkFMVUUiIHZhbHVlPSLlrovkvZMtMTgwMzAsMTAsdHJ1ZSxmYWxzZSx0cnVlIi8+DQoJCTx1aWZvbnQgbmFtZT0iRk9OVF9RVUlaUE9EX1FVSVpfUEFTU1NDT1JFIiB2YWx1ZT0i5a6L5L2TLTE4MDMwLDEwLGZhbHNlLGZhbHNlLHRydWUiLz4NCgkJPHVpZm9udCBuYW1lPSJGT05UX1FVSVpQT0RfUVVJWl9QQVNTU0NPUkVfVkFMVUUiIHZhbHVlPSLlrovkvZMtMTgwMzAsMTAsdHJ1ZSxmYWxzZSx0cnVlIi8+DQoJCTwhLS0gdWl0ZXh0IC0tPg0KCQk8IS0tIHN1YnN0aXR1dGlvbjogJW4gPT0gc2xpZGUgbnVtYmVyIC0tPg0KCQk8dWl0ZXh0IG5hbWU9IlVOTkFNRURTTElERVRJVExFIiB2YWx1ZT0i5bm754Gv54mHICVuIi8+DQoJCTwhLS0gc3Vic3RpdHV0aW9uOiAlbiA9PSBzbGlkZSBudW1iZXIgLS0+DQoJCTwhLS0gc3Vic3RpdHV0aW9uOiAldCA9PSB0b3RhbCBzbGlkZSBjb3VudCAtLT4NCgkJPHVpdGV4dCBuYW1lPSJTQ1JVQkJBUlNUQVRVU19TTElERUlORk8iIHZhbHVlPSLlubvnga/niYcgJW4gLyAldCB8ICIvPg0KCQk8dWl0ZXh0IG5hbWU9IlNDUlVCQkFSU1RBVFVTX1NUT1BQRUQiIHZhbHVlPSLlt7LlgZzmraIiLz4NCgkJPHVpdGV4dCBuYW1lPSJTQ1JVQkJBUlNUQVRVU19QTEFZSU5HIiB2YWx1ZT0i5q2j5Zyo5pKt5pS+Ii8+DQoJCTx1aXRleHQgbmFtZT0iU0NSVUJCQVJTVEFUVVNfTk9BVURJTyIgdmFsdWU9IuaXoOmfs+mikSIvPg0KCQk8dWl0ZXh0IG5hbWU9IlNDUlVCQkFSU1RBVFVTX1ZJRFBMQVlJTkciIHZhbHVlPSLop4bpopHmkq3mlL4iLz4NCgkJPHVpdGV4dCBuYW1lPSJTQ1JVQkJBUlNUQVRVU19MT0FESU5HIiB2YWx1ZT0i5q2j5Zyo6L295YWlIi8+DQoJCTx1aXRleHQgbmFtZT0iU0NSVUJCQVJTVEFUVVNfQlVGRkVSSU5HIiB2YWx1ZT0i5q2j5Zyo6L+b6KGM57yT5Yay5aSE55CGIi8+DQoJCTx1aXRleHQgbmFtZT0iU0NSVUJCQVJTVEFUVVNfUVVFU1RJT04iIHZhbHVlPSLlm57nrZTpl67popgiLz4NCgkJPHVpdGV4dCBuYW1lPSJTQ1JVQkJBUlNUQVRVU19SRVZJRVdRVUlaIiB2YWx1ZT0i5q2j5Zyo5a6h6ZiF5rWL6aqMIi8+DQoJCTwhLS0gc3Vic3RpdHV0aW9uOiAlbSA9PSBtaW51dGVzIHJlbWFpbmluZyAtLT4NCgkJPCEtLSBzdWJzdGl0dXRpb246ICVzID09IHNlY29uZHMgcmVtYWluaW5nIC0tPg0KCQk8dWl0ZXh0IG5hbWU9IkVMQVBTRUQiIHZhbHVlPSLliankvZkgJW0g5YiG6ZKfICVzIOenkiIvPg0KCQk8dWl0ZXh0IG5hbWU9Ik5PVEZPVU5EIiB2YWx1ZT0i5pyq5om+5Yiw5Lu75L2V5YaF5a65Ii8+DQoJCTx1aXRleHQgbmFtZT0iQVRUQUNITUVOVFMiIHZhbHVlPSLpmYTku7YiLz4NCgkJPCEtLSBzdWJzdGl0dXRpb246ICVwID09IGN1cnJlbnQgc3BlYWtlcidzIHRpdGxlIC0tPg0KCQk8dWl0ZXh0IG5hbWU9IkJJT1dJTl9USVRMRSIgdmFsdWU9IuS4quS6uueugOS7izogJXAiLz4NCgkJPHVpdGV4dCBuYW1lPSJCSU9CVE5fVElUTEUiIHZhbHVlPSLkuKrkurrnroDku4siLz4NCgkJPHVpdGV4dCBuYW1lPSJESVZJREVSQlROX1RJVExFIiB2YWx1ZT0ifCIvPg0KCQk8dWl0ZXh0IG5hbWU9IkNPTlRBQ1RCVE5fVElUTEUiIHZhbHVlPSLogZTns7vmlrnlvI8iLz4NCgkJPHVpdGV4dCBuYW1lPSJUQUJfUVVJWiIgdmFsdWU9Iua1i+mqjCIvPg0KCQk8dWl0ZXh0IG5hbWU9IlRBQl9PVVRMSU5FIiB2YWx1ZT0i5aSn57qyIi8+DQoJCTx1aXRleHQgbmFtZT0iVEFCX1RIVU1CIiB2YWx1ZT0i57yp55Wl5Zu+Ii8+DQoJCTx1aXRleHQgbmFtZT0iVEFCX05PVEVTIiB2YWx1ZT0i5aSH5rOoIi8+DQoJCTx1aXRleHQgbmFtZT0iVEFCX1NFQVJDSCIgdmFsdWU9IuaQnOe0oiIvPg0KCQk8dWl0ZXh0IG5hbWU9IlNMSURFX0hFQURJTkciIHZhbHVlPSLlubvnga/niYfmoIfpopgiLz4NCgkJPHVpdGV4dCBuYW1lPSJEVVJBVElPTl9IRUFESU5HIiB2YWx1ZT0i5oyB57ut5pe26Ze0Ii8+DQoJCTx1aXRleHQgbmFtZT0iU0VBUkNIX0hFQURJTkciIHZhbHVlPSLmkJzntKLmlofmnKw6Ii8+DQoJCTx1aXRleHQgbmFtZT0iVEhVTUJfSEVBRElORyIgdmFsdWU9IuW5u+eBr+eJhyIvPg0KCQk8dWl0ZXh0IG5hbWU9IlRIVU1CX0lORk8iIHZhbHVlPSLlubvnga/niYfmoIfpopgv5oyB57ut5pe26Ze0Ii8+DQoJCTx1aXRleHQgbmFtZT0iQVRUQUNITkFNRV9IRUFESU5HIiB2YWx1ZT0i5paH5Lu25ZCNIi8+DQoJCTx1aXRleHQgbmFtZT0iQVRUQUNIU0laRV9IRUFESU5HIiB2YWx1ZT0i5aSn5bCPIi8+DQoJCTx1aXRleHQgbmFtZT0iU0xJREVfTk9URVMiIHZhbHVlPSLlubvnga/niYflpIfms6giLz4NCgkJPHVpdGV4dCBuYW1lPSJDT1VSU0VfU1RBVFVTIiB2YWx1ZT0iTW9kdWxlIFN0YXR1cyIvPg0KCQk8dWl0ZXh0IG5hbWU9IlBBU1NFRF9TVFJJTkciIHZhbHVlPSJQYXNzZWQiLz4NCgkJPHVpdGV4dCBuYW1lPSJGQUlMRURfU1RSSU5HIiB2YWx1ZT0iRmFpbGVkIi8+DQoJCTwhLS1xdWl6IHBvZCBhbmQgbWVzc2FnZSBib3ggdGV4dHMtLT4NCgkJPHVpdGV4dCBuYW1lPSJRVUlaUE9EX1FVSVpfQVRURU1QVCIgdmFsdWU9Iua1i+mqjOWwneivleasoeaVsDoiLz4NCgkJPHVpdGV4dCBuYW1lPSJRVUlaUE9EX1FVSVpfQVRURU1QVF9WQUxVRSIgdmFsdWU9IuesrCAlbiDmrKHvvIzlhbEgJXQg5qyhIi8+DQoJCTx1aXRleHQgbmFtZT0iUVVJWlBPRF9RVUlaX1NDT1JFIiB2YWx1ZT0i5b6X5YiGOiIvPg0KCQk8dWl0ZXh0IG5hbWU9IlFVSVpQT0RfUVVJWl9QQVNTU0NPUkUiIHZhbHVlPSLlj4rmoLzliIbmlbA6Ii8+DQoJCTx1aXRleHQgbmFtZT0iUVVJWlBPRF9RVUlaX01BWFNDT1JFIiB2YWx1ZT0i5pyA6auY5YiG5pWwOiIvPg0KCQk8dWl0ZXh0IG5hbWU9IlFVSVpQT0RfUVVFU0FUTVBUX1NUUiIgdmFsdWU9IuWwneivleasoeaVsDog56ysICVuIOasoe+8jOWFsSAldCDmrKEiLz4NCgkJPHVpdGV4dCBuYW1lPSJRVUlaUE9EX1FVRVNUWVBFX1NUUiIgdmFsdWU9Iuexu+WeizogJXMiLz4NCgkJPHVpdGV4dCBuYW1lPSJRVUlaUE9EX1FVRVNUWVBFX0dSRCIgdmFsdWU9IuivhOe6pyIvPg0KCQk8dWl0ZXh0IG5hbWU9IlFVSVpQT0RfUVVFU1RZUEVfU1ZZIiB2YWx1ZT0i6LCD5p+lIi8+DQoJCTx1aXRleHQgbmFtZT0iUVVJWlBPRF9RVUlaQVRNUFRfSU5GIiB2YWx1ZT0i5peg6ZmQIi8+DQoJCTx1aXRleHQgbmFtZT0iUVVJWlBPRF9RVUVTQVRNUFRfSU5GIiB2YWx1ZT0i5peg6ZmQIi8+DQoJCTx1aXRleHQgbmFtZT0iV0FSTklOR01TR19ZRVNTVFJJTkciIHZhbHVlPSLmmK8iLz4NCgkJPHVpdGV4dCBuYW1lPSJXQVJOSU5HTVNHX05PU1RSSU5HIiB2YWx1ZT0i5ZCmIi8+DQoJCTx1aXRleHQgbmFtZT0iV0FSTklOR01TR19USVRMRVNUUklORyIgdmFsdWU9Iua1i+mqjOWvvOiIquitpuWRiiIvPg0KCQk8dWl0ZXh0IG5hbWU9IldBUk5JTkdNU0dfTVNHU1RSSU5HIiB2YWx1ZT0i5q2k5rWL6aqM5Lit5pyJ5pyq5bCd6K+V5L2c562U55qE6Zeu6aKY44CCJiN4QTsmI3hBO+WNleWHu+KAnOaYr+KAnemAgOWHuuatpOa1i+mqjOOAguWNleWHu+KAnOWQpuKAnee7p+e7rea1i+mqjOOAgiIvPg0KCQk8dWl0ZXh0IG5hbWU9IklORk9STUFUSU9OX0gyNjRfRkxBU0hQTEFZRVIiIHZhbHVlPSLlvZPliY3lronoo4XlnKjmgqjnmoTorqHnrpfmnLrkuIrnmoQgRmxhc2ggUGxheWVyIOeJiOacrOS4jeaUr+aMgeivpeinhumikeOAguWNleWHu+inhumikeWMuuWfn+S4i+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C5Yqg6ICF5pi+56S65o+Q6KaB5qCPIi8+DQoJCTx1aXRleHQgbmFtZT0iTVVURSIgdmFsdWU9IumdmemfsyIvPg0KCQk8dWl0ZXh0IG5hbWU9IkRPQ1dSQVBfVElUTEUiIHZhbHVlPSJQcmVzZW50ZXIg5paH5Lu26ZmE5Lu2Ii8+DQoJCTx1aXRleHQgbmFtZT0iRE9DV1JBUF9NU0ciIHZhbHVlPSLkv53lrZjliLDmiJHnmoTorqHnrpfmnLoiLz4NCgkJPHVpdGV4dCBuYW1lPSJET0NXUkFQX1BST01QVCIgdmFsdWU9IuWNleWHu+S7peS4i+i9vSIvPg0KCQk8dWl0ZXh0IG5hbWU9IkFUVEFDSE1FTlRfUFJFVklFV19XQVJOSU5HTVNHX1RJVExFU1RSSU5HIiB2YWx1ZT0iQXR0YWNobWVudCBXYXJuaW5nIi8+DQoJCTx1aXRleHQgbmFtZT0iQVRUQUNITUVOVF9QUkVWSUVXX1dBUk5JTkdNU0ciIHZhbHVlPSJBdHRhY2htZW50cyBkbyBub3Qgb3BlbiBpbiBQcmV2aWV3IG1vZGUuIFBsZWFzZSB1c2UgcHVibGlzaCB0byBzZWUgdGhlIHJlc3VsdHMiLz4NCgkJPHVpdGV4dCBuYW1lPSJDT0xMQUJfTE9DQUxfUExBWUJBQ0tfTVNHIiB2YWx1ZT0iQ29udGVudCBpcyBiZWluZyBwbGF5ZWQgbG9jYWxseS5cbiBDb2xsYWJvcmF0aW9uIGRvZXMgbm90IHdvcmsgaW4gdGhpcyBtb2RlIi8+DQoJCTx1aXRleHQgbmFtZT0iQ09MTEFCX0xPQ0FMX1BMQVlCQUNLX1RJVExFIiB2YWx1ZT0iTG9jYWwgUGxheWJhY2siLz4NCgkJPHVpdGV4dCBuYW1lPSJDT0xMQUJfTE9DQUxfUExBWUJBQ0tCVE4iIHZhbHVlPSJPayIvPg0KCTwvbGFuZ3VhZ2U+DQoJPGxhbmd1YWdlIGlkPSJ0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TbGF5dCAlbiIvPg0KCQk8IS0tIHN1YnN0aXR1dGlvbjogJW4gPT0gc2xpZGUgbnVtYmVyIC0tPg0KCQk8IS0tIHN1YnN0aXR1dGlvbjogJXQgPT0gdG90YWwgc2xpZGUgY291bnQgLS0+DQoJCTx1aXRleHQgbmFtZT0iU0NSVUJCQVJTVEFUVVNfU0xJREVJTkZPIiB2YWx1ZT0iU2xheXQgJW4gLyAldCB8ICIvPg0KCQk8dWl0ZXh0IG5hbWU9IlNDUlVCQkFSU1RBVFVTX1NUT1BQRUQiIHZhbHVlPSJEdXJkdXJ1bGR1Ii8+DQoJCTx1aXRleHQgbmFtZT0iU0NSVUJCQVJTVEFUVVNfUExBWUlORyIgdmFsdWU9Ik95bmF0xLFsxLF5b3IiLz4NCgkJPHVpdGV4dCBuYW1lPSJTQ1JVQkJBUlNUQVRVU19OT0FVRElPIiB2YWx1ZT0iU2VzIFlvayIvPg0KCQk8dWl0ZXh0IG5hbWU9IlNDUlVCQkFSU1RBVFVTX1ZJRFBMQVlJTkciIHZhbHVlPSJWaWRlbyBPeW5hdMSxbMSxeW9yIi8+DQoJCTx1aXRleHQgbmFtZT0iU0NSVUJCQVJTVEFUVVNfTE9BRElORyIgdmFsdWU9IlnDvGtsZW5peW9yIi8+DQoJCTx1aXRleHQgbmFtZT0iU0NSVUJCQVJTVEFUVVNfQlVGRkVSSU5HIiB2YWx1ZT0iQXJhYmVsbGXEn2UgQWzEsW7EsXlvciIvPg0KCQk8dWl0ZXh0IG5hbWU9IlNDUlVCQkFSU1RBVFVTX1FVRVNUSU9OIiB2YWx1ZT0iU29ydXl1IFlhbsSxdGxhIi8+DQoJCTx1aXRleHQgbmFtZT0iU0NSVUJCQVJTVEFUVVNfUkVWSUVXUVVJWiIgdmFsdWU9IlPEsW5hdiDEsG5jZWxlbml5b3IiLz4NCgkJPCEtLSBzdWJzdGl0dXRpb246ICVtID09IG1pbnV0ZXMgcmVtYWluaW5nIC0tPg0KCQk8IS0tIHN1YnN0aXR1dGlvbjogJXMgPT0gc2Vjb25kcyByZW1haW5pbmcgLS0+DQoJCTx1aXRleHQgbmFtZT0iRUxBUFNFRCIgdmFsdWU9IiVtIERha2lrYSAlcyBTYW5peWUgS2FsZMSxIi8+DQoJCTx1aXRleHQgbmFtZT0iTk9URk9VTkQiIHZhbHVlPSJIZXJoYW5naSBCaXIgxZ5leSBCdWx1bm1hZMSxIi8+DQoJCTx1aXRleHQgbmFtZT0iQVRUQUNITUVOVFMiIHZhbHVlPSJFa2xlci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sSwcnRpYmF0Ii8+DQoJCTx1aXRleHQgbmFtZT0iVEFCX1FVSVoiIHZhbHVlPSJTxLFuYXYiLz4NCgkJPHVpdGV4dCBuYW1lPSJUQUJfT1VUTElORSIgdmFsdWU9IkFuYSBIYXQiLz4NCgkJPHVpdGV4dCBuYW1lPSJUQUJfVEhVTUIiIHZhbHVlPSJSZXNpbSIvPg0KCQk8dWl0ZXh0IG5hbWU9IlRBQl9OT1RFUyIgdmFsdWU9Ik5vdGxhciIvPg0KCQk8dWl0ZXh0IG5hbWU9IlRBQl9TRUFSQ0giIHZhbHVlPSJBcmEiLz4NCgkJPHVpdGV4dCBuYW1lPSJTTElERV9IRUFESU5HIiB2YWx1ZT0iU2xheXQgQmHFn2zEscSfxLEiLz4NCgkJPHVpdGV4dCBuYW1lPSJEVVJBVElPTl9IRUFESU5HIiB2YWx1ZT0iU8O8cmUiLz4NCgkJPHVpdGV4dCBuYW1lPSJTRUFSQ0hfSEVBRElORyIgdmFsdWU9Ik1ldG5pIGFyYToiLz4NCgkJPHVpdGV4dCBuYW1lPSJUSFVNQl9IRUFESU5HIiB2YWx1ZT0iU2xheXQiLz4NCgkJPHVpdGV4dCBuYW1lPSJUSFVNQl9JTkZPIiB2YWx1ZT0iU2xheXQgQmHFn2zEscSfxLEvU8O8cmVzaSIvPg0KCQk8dWl0ZXh0IG5hbWU9IkFUVEFDSE5BTUVfSEVBRElORyIgdmFsdWU9IkRvc3lhIEFkxLEiLz4NCgkJPHVpdGV4dCBuYW1lPSJBVFRBQ0hTSVpFX0hFQURJTkciIHZhbHVlPSJCb3l1dCIvPg0KCQk8dWl0ZXh0IG5hbWU9IlNMSURFX05PVEVTIiB2YWx1ZT0iU2xheXQgTm90bGFyxLEiLz4NCgkJPHVpdGV4dCBuYW1lPSJDT1VSU0VfU1RBVFVTIiB2YWx1ZT0iTW9kdWxlIFN0YXR1cyIvPg0KCQk8dWl0ZXh0IG5hbWU9IlBBU1NFRF9TVFJJTkciIHZhbHVlPSJQYXNzZWQiLz4NCgkJPHVpdGV4dCBuYW1lPSJGQUlMRURfU1RSSU5HIiB2YWx1ZT0iRmFpbGVkIi8+DQoJCTwhLS1xdWl6IHBvZCBhbmQgbWVzc2FnZSBib3ggdGV4dHMtLT4NCgkJPHVpdGV4dCBuYW1lPSJRVUlaUE9EX1FVSVpfQVRURU1QVCIgdmFsdWU9IlPEsW5hdiBEZW5lbWVzaToiLz4NCgkJPHVpdGV4dCBuYW1lPSJRVUlaUE9EX1FVSVpfQVRURU1QVF9WQUxVRSIgdmFsdWU9IiVuLyV0Ii8+DQoJCTx1aXRleHQgbmFtZT0iUVVJWlBPRF9RVUlaX1NDT1JFIiB2YWx1ZT0iUHVhbjoiLz4NCgkJPHVpdGV4dCBuYW1lPSJRVUlaUE9EX1FVSVpfUEFTU1NDT1JFIiB2YWx1ZT0iR2XDp21lIFB1YW7EsToiLz4NCgkJPHVpdGV4dCBuYW1lPSJRVUlaUE9EX1FVSVpfTUFYU0NPUkUiIHZhbHVlPSJNYWtzaW11bSBQdWFuOiIvPg0KCQk8dWl0ZXh0IG5hbWU9IlFVSVpQT0RfUVVFU0FUTVBUX1NUUiIgdmFsdWU9IkRlbmVtZTogJW4vJXQiLz4NCgkJPHVpdGV4dCBuYW1lPSJRVUlaUE9EX1FVRVNUWVBFX1NUUiIgdmFsdWU9IlTDvHI6ICVzIi8+DQoJCTx1aXRleHQgbmFtZT0iUVVJWlBPRF9RVUVTVFlQRV9HUkQiIHZhbHVlPSJCYXNhbWFrbMSxIi8+DQoJCTx1aXRleHQgbmFtZT0iUVVJWlBPRF9RVUVTVFlQRV9TVlkiIHZhbHVlPSJBbmtldCIvPg0KCQk8dWl0ZXh0IG5hbWU9IlFVSVpQT0RfUVVJWkFUTVBUX0lORiIgdmFsdWU9IlPEsW7EsXJzxLF6Ii8+DQoJCTx1aXRleHQgbmFtZT0iUVVJWlBPRF9RVUVTQVRNUFRfSU5GIiB2YWx1ZT0iU8SxbsSxcnPEsXoiLz4NCgkJPHVpdGV4dCBuYW1lPSJXQVJOSU5HTVNHX1lFU1NUUklORyIgdmFsdWU9IkV2ZXQiLz4NCgkJPHVpdGV4dCBuYW1lPSJXQVJOSU5HTVNHX05PU1RSSU5HIiB2YWx1ZT0iSGF5xLFyIi8+DQoJCTx1aXRleHQgbmFtZT0iV0FSTklOR01TR19USVRMRVNUUklORyIgdmFsdWU9IlPEsW5hdiBHZXppbm1lIFV5YXLEsXPEsSIvPg0KCQk8dWl0ZXh0IG5hbWU9IldBUk5JTkdNU0dfTVNHU1RSSU5HIiB2YWx1ZT0iQnUgU8SxbmF2ZGEgZGVuZW5tZW1pxZ8gc29ydWxhciB2YXIuJiN4QTsmI3hBO0V2ZXQgc2XDp2VuZcSfaW5pIHTEsWtsYXTEsXJzYW7EsXogU8SxbmF2ZGFuIMOnxLFrYWNha3PEsW7EsXouIFPEsW5hdmEgZGV2YW0gZXRtZWsgacOnaW4gSGF5xLFyIHNlw6dlbmXEn2luaSB0xLFrbGF0xLFuLiIvPg0KCQk8dWl0ZXh0IG5hbWU9IklORk9STUFUSU9OX0gyNjRfRkxBU0hQTEFZRVIiIHZhbHVlPSJCaWxnaXNheWFyxLFuxLF6YSB5w7xrbMO8IG9sYW4gZ2XDp2VybGkgRmxhc2ggUGxheWVyIHPDvHLDvG3DvCBidSB2aWRlb3l1IGRlc3Rla2xlbWl5b3IuIEVuIHNvbiBGbGFzaCBQbGF5ZXIgc8O8csO8bcO8bsO8IGluZGlybWVrIGnDp2luIHZpZGVvIGFsYW7EsW7EsSB0xLFrbGF0xLF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LYXTEsWzEsW1jxLFsYXJhIGtlbmFyIMOndWJ1xJ91bnUgZ8O2c3RlciIvPg0KCQk8dWl0ZXh0IG5hbWU9Ik1VVEUiIHZhbHVlPSJTZXNzaXoiLz4NCgkJPHVpdGV4dCBuYW1lPSJET0NXUkFQX1RJVExFIiB2YWx1ZT0iUHJlc2VudGVyIERvc3lhIEVraSIvPg0KCQk8dWl0ZXh0IG5hbWU9IkRPQ1dSQVBfTVNHIiB2YWx1ZT0iQmlsZ2lzYXlhcsSxbWEgS2F5ZGV0Ii8+DQoJCTx1aXRleHQgbmFtZT0iRE9DV1JBUF9QUk9NUFQiIHZhbHVlPSLEsG5kaXJtZWsgacOnaW4gVMSxa2xhdMSxbiIvPg0KCQk8dWl0ZXh0IG5hbWU9IkFUVEFDSE1FTlRfUFJFVklFV19XQVJOSU5HTVNHX1RJVExFU1RSSU5HIiB2YWx1ZT0iQXR0YWNobWVudCBXYXJuaW5nIi8+DQoJCTx1aXRleHQgbmFtZT0iQVRUQUNITUVOVF9QUkVWSUVXX1dBUk5JTkdNU0ciIHZhbHVlPSJBdHRhY2htZW50cyBkbyBub3Qgb3BlbiBpbiBQcmV2aWV3IG1vZGUuIFBsZWFzZSB1c2UgcHVibGlzaCB0byBzZWUgdGhlIHJlc3VsdHMiLz4NCgkJPHVpdGV4dCBuYW1lPSJDT0xMQUJfTE9DQUxfUExBWUJBQ0tfTVNHIiB2YWx1ZT0iQ29udGVudCBpcyBiZWluZyBwbGF5ZWQgbG9jYWxseS5cbiBDb2xsYWJvcmF0aW9uIGRvZXMgbm90IHdvcmsgaW4gdGhpcyBtb2RlIi8+DQoJCTx1aXRleHQgbmFtZT0iQ09MTEFCX0xPQ0FMX1BMQVlCQUNLX1RJVExFIiB2YWx1ZT0iTG9jYWwgUGxheWJhY2siLz4NCgkJPHVpdGV4dCBuYW1lPSJDT0xMQUJfTE9DQUxfUExBWUJBQ0tCVE4iIHZhbHVlPSJPayIvPg0KCTwvbGFuZ3VhZ2U+DQoJPGxhbmd1YWdlIGlkPSJydS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LQodC70LDQudC0ICVuIi8+DQoJCTwhLS0gc3Vic3RpdHV0aW9uOiAlbiA9PSBzbGlkZSBudW1iZXIgLS0+DQoJCTwhLS0gc3Vic3RpdHV0aW9uOiAldCA9PSB0b3RhbCBzbGlkZSBjb3VudCAtLT4NCgkJPHVpdGV4dCBuYW1lPSJTQ1JVQkJBUlNUQVRVU19TTElERUlORk8iIHZhbHVlPSLQodC70LDQudC0ICVuIC8gJXQgfCAiLz4NCgkJPHVpdGV4dCBuYW1lPSJTQ1JVQkJBUlNUQVRVU19TVE9QUEVEIiB2YWx1ZT0i0J7RgdGC0LDQvdC+0LLQu9C10L3QviIvPg0KCQk8dWl0ZXh0IG5hbWU9IlNDUlVCQkFSU1RBVFVTX1BMQVlJTkciIHZhbHVlPSLQktC+0YHQv9GA0L7QuNC30LLQtdC00LXQvdC40LUiLz4NCgkJPHVpdGV4dCBuYW1lPSJTQ1JVQkJBUlNUQVRVU19OT0FVRElPIiB2YWx1ZT0i0J3QtdGCINCw0YPQtNC40L4iLz4NCgkJPHVpdGV4dCBuYW1lPSJTQ1JVQkJBUlNUQVRVU19WSURQTEFZSU5HIiB2YWx1ZT0i0JLQvtGB0L/RgNC+0LjQt9Cy0LXQtNC10L3QuNC1INCy0LjQtNC10L4iLz4NCgkJPHVpdGV4dCBuYW1lPSJTQ1JVQkJBUlNUQVRVU19MT0FESU5HIiB2YWx1ZT0i0JfQsNCz0YDRg9C30LrQsCIvPg0KCQk8dWl0ZXh0IG5hbWU9IlNDUlVCQkFSU1RBVFVTX0JVRkZFUklORyIgdmFsdWU9ItCR0YPRhNC10YDQuNC30LDRhtC40Y8iLz4NCgkJPHVpdGV4dCBuYW1lPSJTQ1JVQkJBUlNUQVRVU19RVUVTVElPTiIgdmFsdWU9ItCe0YLQstC10YIg0L3QsCDQstC+0L/RgNC+0YEiLz4NCgkJPHVpdGV4dCBuYW1lPSJTQ1JVQkJBUlNUQVRVU19SRVZJRVdRVUlaIiB2YWx1ZT0i0J7QsdC30L7RgCDQvtC/0YDQvtGB0LAiLz4NCgkJPCEtLSBzdWJzdGl0dXRpb246ICVtID09IG1pbnV0ZXMgcmVtYWluaW5nIC0tPg0KCQk8IS0tIHN1YnN0aXR1dGlvbjogJXMgPT0gc2Vjb25kcyByZW1haW5pbmcgLS0+DQoJCTx1aXRleHQgbmFtZT0iRUxBUFNFRCIgdmFsdWU9ItCe0YHRgtCw0LvQvtGB0YwgJW0g0LzQuNC9LiAlcyDRgSIvPg0KCQk8dWl0ZXh0IG5hbWU9Ik5PVEZPVU5EIiB2YWx1ZT0i0J3QuNGH0LXQs9C+INC90LUg0L3QsNC50LTQtdC90L4iLz4NCgkJPHVpdGV4dCBuYW1lPSJBVFRBQ0hNRU5UUyIgdmFsdWU9ItCS0LvQvtC20LXQvdC40Y8iLz4NCgkJPCEtLSBzdWJzdGl0dXRpb246ICVwID09IGN1cnJlbnQgc3BlYWtlcidzIHRpdGxlIC0tPg0KCQk8dWl0ZXh0IG5hbWU9IkJJT1dJTl9USVRMRSIgdmFsdWU9ItCR0LjQvtCz0YDQsNGE0LjRjzogJXAiLz4NCgkJPHVpdGV4dCBuYW1lPSJCSU9CVE5fVElUTEUiIHZhbHVlPSLQkdC40L7Qs9GA0LDRhNC40Y8iLz4NCgkJPHVpdGV4dCBuYW1lPSJESVZJREVSQlROX1RJVExFIiB2YWx1ZT0ifCIvPg0KCQk8dWl0ZXh0IG5hbWU9IkNPTlRBQ1RCVE5fVElUTEUiIHZhbHVlPSLQmtC+0L3RgtCw0LrRgiIvPg0KCQk8dWl0ZXh0IG5hbWU9IlRBQl9RVUlaIiB2YWx1ZT0i0J7Qv9GA0L7RgSIvPg0KCQk8dWl0ZXh0IG5hbWU9IlRBQl9PVVRMSU5FIiB2YWx1ZT0i0KHRhdC10LzQsCIvPg0KCQk8dWl0ZXh0IG5hbWU9IlRBQl9USFVNQiIgdmFsdWU9ItCR0LXQs9GD0L3QvtC6Ii8+DQoJCTx1aXRleHQgbmFtZT0iVEFCX05PVEVTIiB2YWx1ZT0i0JfQsNC80LXRgtC60LgiLz4NCgkJPHVpdGV4dCBuYW1lPSJUQUJfU0VBUkNIIiB2YWx1ZT0i0J/QvtC40YHQuiIvPg0KCQk8dWl0ZXh0IG5hbWU9IlNMSURFX0hFQURJTkciIHZhbHVlPSLQl9Cw0LPQvtC70L7QstC+0Log0YHQu9Cw0LnQtNCwIi8+DQoJCTx1aXRleHQgbmFtZT0iRFVSQVRJT05fSEVBRElORyIgdmFsdWU9ItCU0LvQuNGCLdGB0YLRjCIvPg0KCQk8dWl0ZXh0IG5hbWU9IlNFQVJDSF9IRUFESU5HIiB2YWx1ZT0i0J/QvtC40YHQuiDRgtC10LrRgdGC0LA6Ii8+DQoJCTx1aXRleHQgbmFtZT0iVEhVTUJfSEVBRElORyIgdmFsdWU9ItCh0LvQsNC50LQiLz4NCgkJPHVpdGV4dCBuYW1lPSJUSFVNQl9JTkZPIiB2YWx1ZT0i0J3QsNC30LLQsNC90LjQtS/QtNC70LjRgi3QvdC+0YHRgtGMIi8+DQoJCTx1aXRleHQgbmFtZT0iQVRUQUNITkFNRV9IRUFESU5HIiB2YWx1ZT0i0JjQvNGPINGE0LDQudC70LAiLz4NCgkJPHVpdGV4dCBuYW1lPSJBVFRBQ0hTSVpFX0hFQURJTkciIHZhbHVlPSLQoNCw0LfQvNC10YAiLz4NCgkJPHVpdGV4dCBuYW1lPSJTTElERV9OT1RFUyIgdmFsdWU9ItCX0LDQvNC10YLQutC4INC6INGB0LvQsNC50LTRgyIvPg0KCQk8dWl0ZXh0IG5hbWU9IkNPVVJTRV9TVEFUVVMiIHZhbHVlPSJNb2R1bGUgU3RhdHVzIi8+DQoJCTx1aXRleHQgbmFtZT0iUEFTU0VEX1NUUklORyIgdmFsdWU9IlBhc3NlZCIvPg0KCQk8dWl0ZXh0IG5hbWU9IkZBSUxFRF9TVFJJTkciIHZhbHVlPSJGYWlsZWQiLz4NCgkJPCEtLXF1aXogcG9kIGFuZCBtZXNzYWdlIGJveCB0ZXh0cy0tPg0KCQk8dWl0ZXh0IG5hbWU9IlFVSVpQT0RfUVVJWl9BVFRFTVBUIiB2YWx1ZT0i0J/QvtC/0YvRgtC60LAg0L/RgNC+0LnRgtC4INC+0L/RgNC+0YE6Ii8+DQoJCTx1aXRleHQgbmFtZT0iUVVJWlBPRF9RVUlaX0FUVEVNUFRfVkFMVUUiIHZhbHVlPSIlbiDQuNC3ICV0Ii8+DQoJCTx1aXRleHQgbmFtZT0iUVVJWlBPRF9RVUlaX1NDT1JFIiB2YWx1ZT0i0J3QsNCx0YDQsNC90L4g0LHQsNC70LvQvtCyOiIvPg0KCQk8dWl0ZXh0IG5hbWU9IlFVSVpQT0RfUVVJWl9QQVNTU0NPUkUiIHZhbHVlPSLQn9GA0L7RhdC+0LTQvdC+0Lkg0YDQtdC30YPQu9GM0YLQsNGCOiIvPg0KCQk8dWl0ZXh0IG5hbWU9IlFVSVpQT0RfUVVJWl9NQVhTQ09SRSIgdmFsdWU9ItCc0LDQutGB0LjQvNCw0LvRjNC90YvQuSDRgNC10LfRg9C70YzRgtCw0YI6Ii8+DQoJCTx1aXRleHQgbmFtZT0iUVVJWlBPRF9RVUVTQVRNUFRfU1RSIiB2YWx1ZT0i0J/QvtC/0YvRgtC60LA6ICVuINC40LcgJXQiLz4NCgkJPHVpdGV4dCBuYW1lPSJRVUlaUE9EX1FVRVNUWVBFX1NUUiIgdmFsdWU9ItCi0LjQvzogJXMiLz4NCgkJPHVpdGV4dCBuYW1lPSJRVUlaUE9EX1FVRVNUWVBFX0dSRCIgdmFsdWU9ItChINC+0YbQtdC90LrQvtC5Ii8+DQoJCTx1aXRleHQgbmFtZT0iUVVJWlBPRF9RVUVTVFlQRV9TVlkiIHZhbHVlPSLQntCx0LfQvtGAIi8+DQoJCTx1aXRleHQgbmFtZT0iUVVJWlBPRF9RVUlaQVRNUFRfSU5GIiB2YWx1ZT0i0JHQvtC70YzRiNC+0LUg0YfQuNGB0LvQviIvPg0KCQk8dWl0ZXh0IG5hbWU9IlFVSVpQT0RfUVVFU0FUTVBUX0lORiIgdmFsdWU9ItCR0L7Qu9GM0YjQvtC1INGH0LjRgdC70L4iLz4NCgkJPHVpdGV4dCBuYW1lPSJXQVJOSU5HTVNHX1lFU1NUUklORyIgdmFsdWU9ItCU0LAiLz4NCgkJPHVpdGV4dCBuYW1lPSJXQVJOSU5HTVNHX05PU1RSSU5HIiB2YWx1ZT0i0J3QtdGCIi8+DQoJCTx1aXRleHQgbmFtZT0iV0FSTklOR01TR19USVRMRVNUUklORyIgdmFsdWU9ItCf0YDQtdC00YPQv9GA0LXQttC00LXQvdC40LUg0L4g0L3QsNCy0LjQs9Cw0YbQuNC4INCyINC+0L/RgNC+0YHQtSIvPg0KCQk8dWl0ZXh0IG5hbWU9IldBUk5JTkdNU0dfTVNHU1RSSU5HIiB2YWx1ZT0i0JIg0L7Qv9GA0L7RgdC1INC+0YHRgtCw0LvQuNGB0Ywg0L3QtdC+0YLQstC10YfQtdC90L3Ri9C1INCy0L7Qv9GA0L7RgdGLLtCd0LDQttCw0YLQuNC1INC60L3QvtC/0LrQuCAmcXVvdDvQlNCwJnF1b3Q7INC/0YDQuNCy0LXQtNC10YIg0Log0LfQsNC60YDRi9GC0LjRjiDQvtC/0YDQvtGB0LAuINCd0LDQttCw0YLQuNC1INC60L3QvtC/0LrQuCAmcXVvdDvQndC10YImcXVvdDsg0L/RgNC+0LTQvtC70LbQuNGCINC+0L/RgNC+0YEuIi8+DQoJCTx1aXRleHQgbmFtZT0iSU5GT1JNQVRJT05fSDI2NF9GTEFTSFBMQVlFUiIgdmFsdWU9ItCi0LXQutGD0YnQsNGPINCy0LXRgNGB0LjRjyDQv9GA0L7QuNCz0YDRi9Cy0LDRgtC10LvRjyBGbGFzaCBQbGF5ZXIsINGD0YHRgtCw0L3QvtCy0LvQtdC90L3QsNGPINC90LAg0Y3RgtC+0Lwg0LrQvtC80L/RjNGO0YLQtdGA0LUsINC90LUg0L/QvtC00LTQtdGA0LbQuNCy0LDQtdGCINGN0YLQviDQstC40LTQtdC+LiDQqdC10LvQutC90LjRgtC1INCyINC+0LHQu9Cw0YHRgtC4INCy0LjQtNC10L4sINGH0YLQvtCx0Ysg0LfQsNCz0YDRg9C30LjRgtGMINC/0L7RgdC70LXQtNC90Y7RjiDQstC10YDRgdC40Y4g0L/RgNC+0LjQs9GA0YvQstCw0YLQtdC70Y8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Qn9C+0LrQsNC30YvQstCw0YLRjCDQstGA0LXQt9C60YMg0YPRh9Cw0YHRgtC90LjQutCw0LwiLz4NCgkJPHVpdGV4dCBuYW1lPSJNVVRFIiB2YWx1ZT0i0J7RgtC60LvRjtGH0LjRgtGMINC30LLRg9C6Ii8+DQoJCTx1aXRleHQgbmFtZT0iRE9DV1JBUF9USVRMRSIgdmFsdWU9ItCS0LvQvtC20LXQvdC40LUg0LIg0YTQsNC50LsgQWRvYmUgUHJlc2VudGVyIi8+DQoJCTx1aXRleHQgbmFtZT0iRE9DV1JBUF9NU0ciIHZhbHVlPSLQodC+0YXRgNCw0L3QuNGC0Ywg0LIg0L/QsNC/0LrRgyAmcXVvdDvQnNC+0Lkg0LrQvtC80L/RjNGO0YLQtdGAJnF1b3Q7Ii8+DQoJCTx1aXRleHQgbmFtZT0iRE9DV1JBUF9QUk9NUFQiIHZhbHVlPSLQqdC10LvQutC90YPRgtGMINC00LvRjyDQt9Cw0LPRgNGD0LfQutC4Ii8+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kNPTExBQl9MT0NBTF9QTEFZQkFDS19NU0ciIHZhbHVlPSJDb250ZW50IGlzIGJlaW5nIHBsYXllZCBsb2NhbGx5LlxuIENvbGxhYm9yYXRpb24gZG9lcyBub3Qgd29yayBpbiB0aGlzIG1vZGUiLz4NCgkJPHVpdGV4dCBuYW1lPSJDT0xMQUJfTE9DQUxfUExBWUJBQ0tfVElUTEUiIHZhbHVlPSJMb2NhbCBQbGF5YmFjayIvPg0KCQk8dWl0ZXh0IG5hbWU9IkNPTExBQl9MT0NBTF9QTEFZQkFDS0JUTiIgdmFsdWU9Ik9rIi8+DQoJPC9sYW5ndWFnZT4NCgk8bGFuZ3VhZ2UgaWQ9ImFy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BVFRBQ0hNRU5UX1BSRVZJRVdfV0FSTklOR01TR19USVRMRVNUUklORyIgdmFsdWU9Itiq2K3YsNmK2LEg2LnZhiDYp9mE2YXYsdmB2YLYp9iqIi8+DQoJCTx1aXRleHQgbmFtZT0iQVRUQUNITUVOVF9QUkVWSUVXX1dBUk5JTkdNU0ciIHZhbHVlPSLZhNinINmK2YXZg9mGINmB2KrYrSDYp9mE2YXYsdmB2YLYp9iqINmB2Yog2YbZhdi3INin2YTZhdi52KfZitmG2KkuINin2YTYsdis2KfYoSDYp9iz2KrYrtiv2KfZhSDZhti02LEg2YTYsdik2YrYqSDYp9mE2YbYqtin2KbYrC4iLz4NCgkJPHVpdGV4dCBuYW1lPSJVTk5BTUVEU0xJREVUSVRMRSIgdmFsdWU9Iti02LHZitit2KkgJW4iLz4NCgkJPHVpdGV4dCBuYW1lPSJDT0xMQUJfTE9DQUxfUExBWUJBQ0tfTVNHIiB2YWx1ZT0i2YrYrNix2Yog2K3Yp9mE2YrYp9mLINiq2LTYutmK2YQg2KfZhNmF2K3YqtmI2Ykg2YXYrdmE2YrYp9mLLiDYp9mE2KrYudin2YjZhiDZhNinINmK2LnZhdmEINmB2Yog2YfYsNinINin2YTZiNi22LkuIi8+DQoJCTx1aXRleHQgbmFtZT0iQ09MTEFCX0xPQ0FMX1BMQVlCQUNLX1RJVExFIiB2YWx1ZT0i2KrYtNi62YrZhCDZhdit2YTZiiIvPg0KCQk8dWl0ZXh0IG5hbWU9IkNPTExBQl9MT0NBTF9QTEFZQkFDS0JUTiIgdmFsdWU9ItmF2YjYp9mB2YIiLz4NCgkJPCEtLSBzdWJzdGl0dXRpb246ICVuID09IHNsaWRlIG51bWJlciAtLT4NCgkJPCEtLSBzdWJzdGl0dXRpb246ICV0ID09IHRvdGFsIHNsaWRlIGNvdW50IC0tPg0KCQk8dWl0ZXh0IG5hbWU9IlNDUlVCQkFSU1RBVFVTX1NMSURFSU5GTyIgdmFsdWU9Iti02LHZitit2KkgJW4gLyAldCB8ICIvPg0KCQk8dWl0ZXh0IG5hbWU9IlNDUlVCQkFSU1RBVFVTX1NUT1BQRUQiIHZhbHVlPSLZhdiq2YjZgtmBIi8+DQoJCTx1aXRleHQgbmFtZT0iU0NSVUJCQVJTVEFUVVNfUExBWUlORyIgdmFsdWU9ItmC2YrYryDYp9mE2KrYtNi62YrZhCIvPg0KCQk8dWl0ZXh0IG5hbWU9IlNDUlVCQkFSU1RBVFVTX05PQVVESU8iIHZhbHVlPSLZhNinINmK2YjYrNivINi12YjYqiIvPg0KCQk8dWl0ZXh0IG5hbWU9IlNDUlVCQkFSU1RBVFVTX1ZJRFBMQVlJTkciIHZhbHVlPSLYp9mE2YHZitiv2YrZiCDZgtmK2K8g2KfZhNiq2LTYutmK2YQiLz4NCgkJPHVpdGV4dCBuYW1lPSJTQ1JVQkJBUlNUQVRVU19MT0FESU5HIiB2YWx1ZT0i2YrYrNix2Yog2KfZhNii2YYg2KfZhNiq2K3ZhdmK2YQuLi4iLz4NCgkJPHVpdGV4dCBuYW1lPSJTQ1JVQkJBUlNUQVRVU19CVUZGRVJJTkciIHZhbHVlPSLZitis2LHZiiDYp9mE2KLZhiDYp9mE2KrYrtiy2YrZhiDYp9mE2YXYpNmC2KoiLz4NCgkJPHVpdGV4dCBuYW1lPSJTQ1JVQkJBUlNUQVRVU19RVUVTVElPTiIgdmFsdWU9Itin2YTYpdis2KfYqNipINi52YTZiSDYp9mE2LPYpNin2YQiLz4NCgkJPHVpdGV4dCBuYW1lPSJTQ1JVQkJBUlNUQVRVU19SRVZJRVdRVUlaIiB2YWx1ZT0i2YXYsdin2KzYudipINin2YTZhdiz2KfYqNmC2KkiLz4NCgkJPCEtLSBzdWJzdGl0dXRpb246ICVtID09IG1pbnV0ZXMgcmVtYWluaW5nIC0tPg0KCQk8IS0tIHN1YnN0aXR1dGlvbjogJXMgPT0gc2Vjb25kcyByZW1haW5pbmcgLS0+DQoJCTx1aXRleHQgbmFtZT0iRUxBUFNFRCIgdmFsdWU9IiVtINiv2YLYp9im2YIlcyDYq9mI2KfZhiDZhdiq2KjZgtmK2KkiLz4NCgkJPHVpdGV4dCBuYW1lPSJOT1RGT1VORCIgdmFsdWU9ItmE2YUg2YrZj9i52KvYsSDYudmE2Ykg2LTZitihIi8+DQoJCTx1aXRleHQgbmFtZT0iQVRUQUNITUVOVFMiIHZhbHVlPSLYp9mE2YXYsdmB2YLYp9iqIi8+DQoJCTwhLS0gc3Vic3RpdHV0aW9uOiAlcCA9PSBjdXJyZW50IHNwZWFrZXIncyB0aXRsZSAtLT4NCgkJPHVpdGV4dCBuYW1lPSJCSU9XSU5fVElUTEUiIHZhbHVlPSLYp9mE2LPZitix2Kkg2KfZhNiw2KfYqtmK2Kk6ICVwIi8+DQoJCTx1aXRleHQgbmFtZT0iQklPQlROX1RJVExFIiB2YWx1ZT0i2KfZhNiz2YrYsdipINin2YTYsNin2KrZitipIi8+DQoJCTx1aXRleHQgbmFtZT0iRElWSURFUkJUTl9USVRMRSIgdmFsdWU9InwiLz4NCgkJPHVpdGV4dCBuYW1lPSJDT05UQUNUQlROX1RJVExFIiB2YWx1ZT0i2KfYqti12KfZhCIvPg0KCQk8dWl0ZXh0IG5hbWU9IlRBQl9RVUlaIiB2YWx1ZT0i2YXYs9in2KjZgtipIi8+DQoJCTx1aXRleHQgbmFtZT0iVEFCX09VVExJTkUiIHZhbHVlPSLZhdiu2LfYtyIvPg0KCQk8dWl0ZXh0IG5hbWU9IlRBQl9USFVNQiIgdmFsdWU9ItmF2LXYutmR2LHYqSIvPg0KCQk8dWl0ZXh0IG5hbWU9IlRBQl9OT1RFUyIgdmFsdWU9ItmF2YTYp9it2LjYp9iqIi8+DQoJCTx1aXRleHQgbmFtZT0iVEFCX1NFQVJDSCIgdmFsdWU9Itio2K3YqyIvPg0KCQk8dWl0ZXh0IG5hbWU9IlNMSURFX0hFQURJTkciIHZhbHVlPSLYudmG2YjYp9mGINin2YTYtNix2YrYrdipICIvPg0KCQk8dWl0ZXh0IG5hbWU9IkRVUkFUSU9OX0hFQURJTkciIHZhbHVlPSLZhdiv2KkiLz4NCgkJPHVpdGV4dCBuYW1lPSJTRUFSQ0hfSEVBRElORyIgdmFsdWU9IjrYp9mE2KjYrdirINi52YYg2YbYtSIvPg0KCQk8dWl0ZXh0IG5hbWU9IlRIVU1CX0hFQURJTkciIHZhbHVlPSLYtNix2YrYrdipIi8+DQoJCTx1aXRleHQgbmFtZT0iVEhVTUJfSU5GTyIgdmFsdWU9Iti52YbZiNin2YYv2YXYr9ipINin2YTYtNix2YrYrdipIi8+DQoJCTx1aXRleHQgbmFtZT0iQVRUQUNITkFNRV9IRUFESU5HIiB2YWx1ZT0i2KfYs9mFINin2YTZhdmE2YEiLz4NCgkJPHVpdGV4dCBuYW1lPSJBVFRBQ0hTSVpFX0hFQURJTkciIHZhbHVlPSLYp9mE2K3YrNmFIi8+DQoJCTx1aXRleHQgbmFtZT0iU0xJREVfTk9URVMiIHZhbHVlPSLZhdmE2KfYrdi42KfYqiDYp9mE2LTYsdmK2K3YqSIvPg0KCQk8dWl0ZXh0IG5hbWU9IkNPVVJTRV9TVEFUVVMiIHZhbHVlPSLYrdin2YTYqSDYp9mE2YjYrdiv2KkiLz4NCgkJPHVpdGV4dCBuYW1lPSJQQVNTRURfU1RSSU5HIiB2YWx1ZT0i2YbYrNin2K0iLz4NCgkJPHVpdGV4dCBuYW1lPSJGQUlMRURfU1RSSU5HIiB2YWx1ZT0i2YHYtNmEIi8+DQoJCTwhLS1xdWl6IHBvZCBhbmQgbWVzc2FnZSBib3ggdGV4dHMtLT4NCgkJPHVpdGV4dCBuYW1lPSJRVUlaUE9EX1FVSVpfQVRURU1QVCIgdmFsdWU9Itix2YLZhSDYp9mE2YXYrdin2YjZhNipINmB2Yog2KfZhNmF2LPYp9io2YLYqToiLz4NCgkJPHVpdGV4dCBuYW1lPSJRVUlaUE9EX1FVSVpfQVRURU1QVF9WQUxVRSIgdmFsdWU9IiVuINmF2YYgJXQiLz4NCgkJPHVpdGV4dCBuYW1lPSJRVUlaUE9EX1FVSVpfU0NPUkUiIHZhbHVlPSI62KfZhNiv2LHYrNipINin2YTZhdiz2KzZhNipIi8+DQoJCTx1aXRleHQgbmFtZT0iUVVJWlBPRF9RVUlaX1BBU1NTQ09SRSIgdmFsdWU9IjrYr9ix2KzYqSDYp9mE2YbYrNin2K0iLz4NCgkJPHVpdGV4dCBuYW1lPSJRVUlaUE9EX1FVSVpfTUFYU0NPUkUiIHZhbHVlPSI62KfZhNiv2LHYrNipINin2YTZgti12YjZiSIvPg0KCQk8dWl0ZXh0IG5hbWU9IlFVSVpQT0RfUVVFU0FUTVBUX1NUUiIgdmFsdWU9Itin2YTZhdit2KfZiNmE2KkgJW4g2YXZhiAldCIvPg0KCQk8dWl0ZXh0IG5hbWU9IlFVSVpQT0RfUVVFU1RZUEVfU1RSIiB2YWx1ZT0i2KfZhNmG2YjYuTogJXMiLz4NCgkJPHVpdGV4dCBuYW1lPSJRVUlaUE9EX1FVRVNUWVBFX0dSRCIgdmFsdWU9Itiq2YUg2KrYtdit2YrYrdmHIi8+DQoJCTx1aXRleHQgbmFtZT0iUVVJWlBPRF9RVUVTVFlQRV9TVlkiIHZhbHVlPSLYp9iz2KrYt9mE2KfYuSIvPg0KCQk8dWl0ZXh0IG5hbWU9IlFVSVpQT0RfUVVJWkFUTVBUX0lORiIgdmFsdWU9ItmE2Kcg2YbZh9in2KbZiiIvPg0KCQk8dWl0ZXh0IG5hbWU9IlFVSVpQT0RfUVVFU0FUTVBUX0lORiIgdmFsdWU9ItmE2Kcg2YbZh9in2KbZiiIvPg0KCQk8dWl0ZXh0IG5hbWU9IldBUk5JTkdNU0dfWUVTU1RSSU5HIiB2YWx1ZT0i2YbYudmFIi8+DQoJCTx1aXRleHQgbmFtZT0iV0FSTklOR01TR19OT1NUUklORyIgdmFsdWU9ItmE2KciLz4NCgkJPHVpdGV4dCBuYW1lPSJXQVJOSU5HTVNHX1RJVExFU1RSSU5HIiB2YWx1ZT0i2KrYrdiw2YrYsSDYudmGINin2YTYqtmG2YLZhCDZgdmKINin2YTZhdiz2KfYqNmC2KkiLz4NCgkJPHVpdGV4dCBuYW1lPSJXQVJOSU5HTVNHX01TR1NUUklORyIgdmFsdWU9ItmH2YbYp9mDINij2LPYptmE2Kkg2YTZhSDYqtiq2YUg2KfZhNil2KzYp9io2Kkg2LnZhNmK2YfYpyDZgdmKINin2YTZhdiz2KfYqNmC2KkuINin2YTZhtmC2LEg2LnZhNmJINmG2LnZhSDYs9mK2K7Ysdis2YMg2YXZhiDYp9mE2YXYs9in2KjZgtipLiDYp9mG2YLYsSDZhNinINmE2YXYqtin2KjYudipINin2YTZhdiz2KfYqNmC2KkuIi8+DQoJCTx1aXRleHQgbmFtZT0iSU5GT1JNQVRJT05fSDI2NF9GTEFTSFBMQVlFUiIgdmFsdWU9ItmG2LPYrtipIEZsYXNoIFBsYXllciAg2KfZhNmF2KvYqNiq2Kkg2K3Yp9mE2YrYp9mLINi52YTZiSDYrNmH2KfYstmDINmE2Kcg2KrYr9i52YUg2YfYsNinINin2YTZgdmK2K/ZitmILiDYp9mG2YLYsSDYudmE2Ykg2YXZhti32YLYqSDYp9mE2YHZitiv2YrZiCDZhNiq2YbYstmK2YQg2KPYrdiv2Ksg2YbYs9iu2Kkg2YXZhi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til2LjZh9in2LEg2KfZhNi02LHZiti3INin2YTYrNin2YbYqNmKINmE2YTZhdi02KfYsdmD2YrZhiIvPg0KCQk8dWl0ZXh0IG5hbWU9Ik1VVEUiIHZhbHVlPSLYtdin2YXYqiIvPg0KCQk8dWl0ZXh0IG5hbWU9IkRPQ1dSQVBfVElUTEUiIHZhbHVlPSLYp9mE2YXZhNmB2KfYqiDYp9mE2YXYsdmB2YLYqSDZgdmKIFByZXNlbnRlciIvPg0KCQk8dWl0ZXh0IG5hbWU9IkRPQ1dSQVBfTVNHIiB2YWx1ZT0i2KfZhNit2YHYuCDZgdmKINis2YfYp9iyINin2YTZg9mF2KjZitmI2KrYsSIvPg0KCQk8dWl0ZXh0IG5hbWU9IkRPQ1dSQVBfUFJPTVBUIiB2YWx1ZT0i2KfZhtmC2LEg2YfZhtinINmE2YTYqtmG2LLZitmEIi8+DQoJPC9sYW5ndWFnZT4NCjwvY29uZmlndXJhdGlvbj4NCg=="/>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 name="HTML_SHAPEINFO" val="&lt;ThreeDShapeInfo&gt;&lt;uuid val=&quot;&quot;/&gt;&lt;isInvalidForFieldText val=&quot;0&quot;/&gt;&lt;Image&gt;&lt;filename val=&quot;C:\Users\JEFFKE~1\AppData\Local\Temp\PR\data\asimages\{A61A6C80-A3A0-47FF-B553-F9DB4C0FC551}_14.png&quot;/&gt;&lt;left val=&quot;66&quot;/&gt;&lt;top val=&quot;-2&quot;/&gt;&lt;width val=&quot;644&quot;/&gt;&lt;height val=&quot;68&quot;/&gt;&lt;hasText val=&quot;1&quot;/&gt;&lt;/Image&gt;&lt;/ThreeDShapeInfo&gt;"/>
</p:tagLst>
</file>

<file path=ppt/tags/tag10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2&quot;/&gt;&lt;lineCharCount val=&quot;47&quot;/&gt;&lt;lineCharCount val=&quot;46&quot;/&gt;&lt;lineCharCount val=&quot;46&quot;/&gt;&lt;lineCharCount val=&quot;50&quot;/&gt;&lt;lineCharCount val=&quot;46&quot;/&gt;&lt;lineCharCount val=&quot;49&quot;/&gt;&lt;lineCharCount val=&quot;32&quot;/&gt;&lt;lineCharCount val=&quot;48&quot;/&gt;&lt;lineCharCount val=&quot;44&quot;/&gt;&lt;lineCharCount val=&quot;9&quot;/&gt;&lt;lineCharCount val=&quot;46&quot;/&gt;&lt;lineCharCount val=&quot;8&quot;/&gt;&lt;/TableIndex&gt;&lt;/ShapeTextInfo&gt;"/>
  <p:tag name="HTML_SHAPEINFO" val="&lt;TextEffect&gt;&lt;Image&gt;&lt;filename val=&quot;C:\Users\JEFFKE~1\AppData\Local\Temp\PR\data\asimages\{A717EFFA-7850-4B97-A1F7-D0B940BBE7EB}_1.png_crop.png&quot;/&gt;&lt;left val=&quot;23&quot;/&gt;&lt;top val=&quot;66&quot;/&gt;&lt;width val=&quot;402&quot;/&gt;&lt;height val=&quot;147&quot;/&gt;&lt;hasText val=&quot;1&quot;/&gt;&lt;paraId val=&quot;1&quot;/&gt;&lt;/Image&gt;&lt;Image&gt;&lt;filename val=&quot;C:\Users\JEFFKE~1\AppData\Local\Temp\PR\data\asimages\{23FFDD71-43CF-42AE-8BFD-AE46E82E088C}_1.png_crop.png&quot;/&gt;&lt;left val=&quot;21&quot;/&gt;&lt;top val=&quot;236&quot;/&gt;&lt;width val=&quot;390&quot;/&gt;&lt;height val=&quot;17&quot;/&gt;&lt;hasText val=&quot;1&quot;/&gt;&lt;paraId val=&quot;2&quot;/&gt;&lt;/Image&gt;&lt;Image&gt;&lt;filename val=&quot;C:\Users\JEFFKE~1\AppData\Local\Temp\PR\data\asimages\{B466FF50-1190-40C7-AEA8-800CC51B6193}_1.png_crop.png&quot;/&gt;&lt;left val=&quot;26&quot;/&gt;&lt;top val=&quot;269&quot;/&gt;&lt;width val=&quot;368&quot;/&gt;&lt;height val=&quot;39&quot;/&gt;&lt;hasText val=&quot;1&quot;/&gt;&lt;paraId val=&quot;3&quot;/&gt;&lt;/Image&gt;&lt;Image&gt;&lt;filename val=&quot;C:\Users\JEFFKE~1\AppData\Local\Temp\PR\data\asimages\{2FD35633-B091-4A25-97A8-34C07A52640C}_1.png_crop.png&quot;/&gt;&lt;left val=&quot;26&quot;/&gt;&lt;top val=&quot;324&quot;/&gt;&lt;width val=&quot;392&quot;/&gt;&lt;height val=&quot;39&quot;/&gt;&lt;hasText val=&quot;1&quot;/&gt;&lt;paraId val=&quot;4&quot;/&gt;&lt;/Image&gt;&lt;/TextEffect&gt;"/>
</p:tagLst>
</file>

<file path=ppt/tags/tag102.xml><?xml version="1.0" encoding="utf-8"?>
<p:tagLst xmlns:a="http://schemas.openxmlformats.org/drawingml/2006/main" xmlns:r="http://schemas.openxmlformats.org/officeDocument/2006/relationships" xmlns:p="http://schemas.openxmlformats.org/presentationml/2006/main">
  <p:tag name="PRESENTER_SHAPEINFO" val="&lt;ThreeDShapeInfo&gt;&lt;uuid val=&quot;{02B8D17A-AA63-4CE1-82DF-553AC8E1FB9A}&quot;/&gt;&lt;isInvalidForFieldText val=&quot;0&quot;/&gt;&lt;Image&gt;&lt;filename val=&quot;C:\Users\JEFFKE~1\AppData\Local\Temp\PR\data\asimages\{02B8D17A-AA63-4CE1-82DF-553AC8E1FB9A}_14.png&quot;/&gt;&lt;left val=&quot;451&quot;/&gt;&lt;top val=&quot;102&quot;/&gt;&lt;width val=&quot;237&quot;/&gt;&lt;height val=&quot;414&quot;/&gt;&lt;hasText val=&quot;1&quot;/&gt;&lt;/Image&gt;&lt;/ThreeDShapeInfo&gt;"/>
</p:tagLst>
</file>

<file path=ppt/tags/tag103.xml><?xml version="1.0" encoding="utf-8"?>
<p:tagLst xmlns:a="http://schemas.openxmlformats.org/drawingml/2006/main" xmlns:r="http://schemas.openxmlformats.org/officeDocument/2006/relationships" xmlns:p="http://schemas.openxmlformats.org/presentationml/2006/main">
  <p:tag name="PPSNARRATIONPROPS" val="F:\AHRQ TS E-Learning\Module 6\Narration\M6_JGannon_Slide 15_1-2.wav"/>
  <p:tag name="PPSNARRATION" val="54,870263069,D:\Archive\F Drive\AHRQ TS E-Learning\Module 6\TS_2016_Mod_6_v7.1_pptx\Media.ppcx"/>
  <p:tag name="HTML_SHAPEINFO" val="&lt;SlideThumbPath val=&quot;Slide15.PNG&quot;/&gt;"/>
</p:tagLst>
</file>

<file path=ppt/tags/tag10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7&quot;/&gt;&lt;/TableIndex&gt;&lt;/ShapeTextInfo&gt;"/>
  <p:tag name="HTML_SHAPEINFO" val="&lt;ThreeDShapeInfo&gt;&lt;uuid val=&quot;&quot;/&gt;&lt;isInvalidForFieldText val=&quot;0&quot;/&gt;&lt;Image&gt;&lt;filename val=&quot;C:\Users\JEFFKE~1\AppData\Local\Temp\PR\data\asimages\{C5B9010B-9CBD-4931-AC0B-F531C63E28BD}_15.png&quot;/&gt;&lt;left val=&quot;66&quot;/&gt;&lt;top val=&quot;-2&quot;/&gt;&lt;width val=&quot;644&quot;/&gt;&lt;height val=&quot;68&quot;/&gt;&lt;hasText val=&quot;1&quot;/&gt;&lt;/Image&gt;&lt;/ThreeDShapeInfo&gt;"/>
</p:tagLst>
</file>

<file path=ppt/tags/tag10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49&quot;/&gt;&lt;lineCharCount val=&quot;30&quot;/&gt;&lt;lineCharCount val=&quot;33&quot;/&gt;&lt;lineCharCount val=&quot;30&quot;/&gt;&lt;lineCharCount val=&quot;12&quot;/&gt;&lt;lineCharCount val=&quot;28&quot;/&gt;&lt;lineCharCount val=&quot;39&quot;/&gt;&lt;lineCharCount val=&quot;39&quot;/&gt;&lt;lineCharCount val=&quot;12&quot;/&gt;&lt;lineCharCount val=&quot;1&quot;/&gt;&lt;/TableIndex&gt;&lt;/ShapeTextInfo&gt;"/>
  <p:tag name="HTML_SHAPEINFO" val="&lt;TextEffect&gt;&lt;Image&gt;&lt;filename val=&quot;C:\Users\JEFFKE~1\AppData\Local\Temp\PR\data\asimages\{B78ACEF2-2B2B-4479-9A1B-C9538C70142A}_1.png_crop.png&quot;/&gt;&lt;left val=&quot;22&quot;/&gt;&lt;top val=&quot;68&quot;/&gt;&lt;width val=&quot;400&quot;/&gt;&lt;height val=&quot;41&quot;/&gt;&lt;hasText val=&quot;1&quot;/&gt;&lt;paraId val=&quot;1&quot;/&gt;&lt;/Image&gt;&lt;Image&gt;&lt;filename val=&quot;C:\Users\JEFFKE~1\AppData\Local\Temp\PR\data\asimages\{E5C0874E-A53B-4680-B001-41E94D465BCA}_1.png_crop.png&quot;/&gt;&lt;left val=&quot;22&quot;/&gt;&lt;top val=&quot;129&quot;/&gt;&lt;width val=&quot;274&quot;/&gt;&lt;height val=&quot;17&quot;/&gt;&lt;hasText val=&quot;1&quot;/&gt;&lt;paraId val=&quot;2&quot;/&gt;&lt;/Image&gt;&lt;Image&gt;&lt;filename val=&quot;C:\Users\JEFFKE~1\AppData\Local\Temp\PR\data\asimages\{AD328DA6-2A66-4CF4-B505-C3B4461621E5}_1.png_crop.png&quot;/&gt;&lt;left val=&quot;26&quot;/&gt;&lt;top val=&quot;165&quot;/&gt;&lt;width val=&quot;275&quot;/&gt;&lt;height val=&quot;41&quot;/&gt;&lt;hasText val=&quot;1&quot;/&gt;&lt;paraId val=&quot;3&quot;/&gt;&lt;/Image&gt;&lt;Image&gt;&lt;filename val=&quot;C:\Users\JEFFKE~1\AppData\Local\Temp\PR\data\asimages\{63290B13-5BA7-4285-A6AA-DF3106530D8F}_1.png_crop.png&quot;/&gt;&lt;left val=&quot;26&quot;/&gt;&lt;top val=&quot;225&quot;/&gt;&lt;width val=&quot;255&quot;/&gt;&lt;height val=&quot;17&quot;/&gt;&lt;hasText val=&quot;1&quot;/&gt;&lt;paraId val=&quot;4&quot;/&gt;&lt;/Image&gt;&lt;Image&gt;&lt;filename val=&quot;C:\Users\JEFFKE~1\AppData\Local\Temp\PR\data\asimages\{E0B99F80-24A2-43BB-87B0-C4DA2A8F298B}_1.png_crop.png&quot;/&gt;&lt;left val=&quot;26&quot;/&gt;&lt;top val=&quot;261&quot;/&gt;&lt;width val=&quot;339&quot;/&gt;&lt;height val=&quot;17&quot;/&gt;&lt;hasText val=&quot;1&quot;/&gt;&lt;paraId val=&quot;5&quot;/&gt;&lt;/Image&gt;&lt;Image&gt;&lt;filename val=&quot;C:\Users\JEFFKE~1\AppData\Local\Temp\PR\data\asimages\{2E468C5B-0369-474E-8AE2-088971A72E70}_1.png_crop.png&quot;/&gt;&lt;left val=&quot;26&quot;/&gt;&lt;top val=&quot;297&quot;/&gt;&lt;width val=&quot;334&quot;/&gt;&lt;height val=&quot;41&quot;/&gt;&lt;hasText val=&quot;1&quot;/&gt;&lt;paraId val=&quot;6&quot;/&gt;&lt;/Image&gt;&lt;Image&gt;&lt;filename val=&quot;C:\Users\JEFFKE~1\AppData\Local\Temp\PR\data\asimages\{DC195754-344E-4CEA-B669-8EA9167755E6}_1.png_crop.png&quot;/&gt;&lt;left val=&quot;436&quot;/&gt;&lt;top val=&quot;377&quot;/&gt;&lt;width val=&quot;0&quot;/&gt;&lt;height val=&quot;0&quot;/&gt;&lt;hasText val=&quot;1&quot;/&gt;&lt;paraId val=&quot;7&quot;/&gt;&lt;/Image&gt;&lt;/TextEffect&gt;"/>
</p:tagLst>
</file>

<file path=ppt/tags/tag106.xml><?xml version="1.0" encoding="utf-8"?>
<p:tagLst xmlns:a="http://schemas.openxmlformats.org/drawingml/2006/main" xmlns:r="http://schemas.openxmlformats.org/officeDocument/2006/relationships" xmlns:p="http://schemas.openxmlformats.org/presentationml/2006/main">
  <p:tag name="PRESENTER_SHAPEINFO" val="&lt;ThreeDShapeInfo&gt;&lt;uuid val=&quot;{56238D59-8E29-457C-B996-5AFAC4428B6C}&quot;/&gt;&lt;isInvalidForFieldText val=&quot;0&quot;/&gt;&lt;Image&gt;&lt;filename val=&quot;C:\Users\JEFFKE~1\AppData\Local\Temp\PR\data\asimages\{56238D59-8E29-457C-B996-5AFAC4428B6C}_15.png&quot;/&gt;&lt;left val=&quot;382&quot;/&gt;&lt;top val=&quot;99&quot;/&gt;&lt;width val=&quot;317&quot;/&gt;&lt;height val=&quot;250&quot;/&gt;&lt;hasText val=&quot;1&quot;/&gt;&lt;/Image&gt;&lt;/ThreeDShapeInfo&gt;"/>
</p:tagLst>
</file>

<file path=ppt/tags/tag107.xml><?xml version="1.0" encoding="utf-8"?>
<p:tagLst xmlns:a="http://schemas.openxmlformats.org/drawingml/2006/main" xmlns:r="http://schemas.openxmlformats.org/officeDocument/2006/relationships" xmlns:p="http://schemas.openxmlformats.org/presentationml/2006/main">
  <p:tag name="PPSNARRATIONPROPS" val="D:\Archive\F Drive\AHRQ TS E-Learning\Module 6\2016 New Stuff\Module_6_slide_16_revision.mp3"/>
  <p:tag name="PPSNARRATION" val="55,870263069,D:\Archive\F Drive\AHRQ TS E-Learning\Module 6\TS_2016_Mod_6_v7.1_pptx\Media.ppcx"/>
  <p:tag name="HTML_SHAPEINFO" val="&lt;SlideThumbPath val=&quot;Slide16.PNG&quot;/&gt;"/>
</p:tagLst>
</file>

<file path=ppt/tags/tag10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7&quot;/&gt;&lt;/TableIndex&gt;&lt;/ShapeTextInfo&gt;"/>
  <p:tag name="HTML_SHAPEINFO" val="&lt;ThreeDShapeInfo&gt;&lt;uuid val=&quot;&quot;/&gt;&lt;isInvalidForFieldText val=&quot;0&quot;/&gt;&lt;Image&gt;&lt;filename val=&quot;C:\Users\JEFFKE~1\AppData\Local\Temp\PR\data\asimages\{971834EC-8617-4C6C-9DD8-78464627A953}_16.png&quot;/&gt;&lt;left val=&quot;66&quot;/&gt;&lt;top val=&quot;-2&quot;/&gt;&lt;width val=&quot;644&quot;/&gt;&lt;height val=&quot;68&quot;/&gt;&lt;hasText val=&quot;1&quot;/&gt;&lt;/Image&gt;&lt;/ThreeDShapeInfo&gt;"/>
</p:tagLst>
</file>

<file path=ppt/tags/tag10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8&quot;/&gt;&lt;lineCharCount val=&quot;49&quot;/&gt;&lt;lineCharCount val=&quot;26&quot;/&gt;&lt;lineCharCount val=&quot;43&quot;/&gt;&lt;lineCharCount val=&quot;44&quot;/&gt;&lt;lineCharCount val=&quot;10&quot;/&gt;&lt;lineCharCount val=&quot;23&quot;/&gt;&lt;lineCharCount val=&quot;29&quot;/&gt;&lt;lineCharCount val=&quot;54&quot;/&gt;&lt;lineCharCount val=&quot;27&quot;/&gt;&lt;/TableIndex&gt;&lt;/ShapeTextInfo&gt;"/>
  <p:tag name="HTML_SHAPEINFO" val="&lt;TextEffect&gt;&lt;Image&gt;&lt;filename val=&quot;C:\Users\JEFFKE~1\AppData\Local\Temp\PR\data\asimages\{EA48E05B-18CA-4C37-B19C-47E924CC682D}_1.png_crop.png&quot;/&gt;&lt;left val=&quot;22&quot;/&gt;&lt;top val=&quot;66&quot;/&gt;&lt;width val=&quot;52&quot;/&gt;&lt;height val=&quot;13&quot;/&gt;&lt;hasText val=&quot;1&quot;/&gt;&lt;paraId val=&quot;1&quot;/&gt;&lt;/Image&gt;&lt;Image&gt;&lt;filename val=&quot;C:\Users\JEFFKE~1\AppData\Local\Temp\PR\data\asimages\{DD69881D-8C75-4102-8A4E-D79875E5121F}_1.png_crop.png&quot;/&gt;&lt;left val=&quot;26&quot;/&gt;&lt;top val=&quot;99&quot;/&gt;&lt;width val=&quot;397&quot;/&gt;&lt;height val=&quot;16&quot;/&gt;&lt;hasText val=&quot;1&quot;/&gt;&lt;paraId val=&quot;2&quot;/&gt;&lt;/Image&gt;&lt;Image&gt;&lt;filename val=&quot;C:\Users\JEFFKE~1\AppData\Local\Temp\PR\data\asimages\{10AFFA2B-B56A-4D89-9BAE-C0BA9785A6EB}_1.png_crop.png&quot;/&gt;&lt;left val=&quot;26&quot;/&gt;&lt;top val=&quot;131&quot;/&gt;&lt;width val=&quot;212&quot;/&gt;&lt;height val=&quot;16&quot;/&gt;&lt;hasText val=&quot;1&quot;/&gt;&lt;paraId val=&quot;3&quot;/&gt;&lt;/Image&gt;&lt;Image&gt;&lt;filename val=&quot;C:\Users\JEFFKE~1\AppData\Local\Temp\PR\data\asimages\{1DBDAF91-45E0-42AD-A7D5-4DC5594D3FD9}_1.png_crop.png&quot;/&gt;&lt;left val=&quot;26&quot;/&gt;&lt;top val=&quot;164&quot;/&gt;&lt;width val=&quot;365&quot;/&gt;&lt;height val=&quot;37&quot;/&gt;&lt;hasText val=&quot;1&quot;/&gt;&lt;paraId val=&quot;4&quot;/&gt;&lt;/Image&gt;&lt;Image&gt;&lt;filename val=&quot;C:\Users\JEFFKE~1\AppData\Local\Temp\PR\data\asimages\{03AD1B43-0AE2-4980-954F-105738E74A8F}_1.png_crop.png&quot;/&gt;&lt;left val=&quot;22&quot;/&gt;&lt;top val=&quot;217&quot;/&gt;&lt;width val=&quot;65&quot;/&gt;&lt;height val=&quot;13&quot;/&gt;&lt;hasText val=&quot;1&quot;/&gt;&lt;paraId val=&quot;5&quot;/&gt;&lt;/Image&gt;&lt;Image&gt;&lt;filename val=&quot;C:\Users\JEFFKE~1\AppData\Local\Temp\PR\data\asimages\{7C170C49-56FE-40C3-B351-9852E6D5CBF9}_1.png_crop.png&quot;/&gt;&lt;left val=&quot;26&quot;/&gt;&lt;top val=&quot;249&quot;/&gt;&lt;width val=&quot;177&quot;/&gt;&lt;height val=&quot;16&quot;/&gt;&lt;hasText val=&quot;1&quot;/&gt;&lt;paraId val=&quot;6&quot;/&gt;&lt;/Image&gt;&lt;Image&gt;&lt;filename val=&quot;C:\Users\JEFFKE~1\AppData\Local\Temp\PR\data\asimages\{C4A452A9-2375-4E0F-A127-287B065F4288}_1.png_crop.png&quot;/&gt;&lt;left val=&quot;26&quot;/&gt;&lt;top val=&quot;282&quot;/&gt;&lt;width val=&quot;245&quot;/&gt;&lt;height val=&quot;16&quot;/&gt;&lt;hasText val=&quot;1&quot;/&gt;&lt;paraId val=&quot;7&quot;/&gt;&lt;/Image&gt;&lt;Image&gt;&lt;filename val=&quot;C:\Users\JEFFKE~1\AppData\Local\Temp\PR\data\asimages\{48B2E455-ED3E-45C9-B167-F8A8C12297A1}_1.png_crop.png&quot;/&gt;&lt;left val=&quot;26&quot;/&gt;&lt;top val=&quot;314&quot;/&gt;&lt;width val=&quot;444&quot;/&gt;&lt;height val=&quot;16&quot;/&gt;&lt;hasText val=&quot;1&quot;/&gt;&lt;paraId val=&quot;8&quot;/&gt;&lt;/Image&gt;&lt;Image&gt;&lt;filename val=&quot;C:\Users\JEFFKE~1\AppData\Local\Temp\PR\data\asimages\{469E0DD0-BCE9-47FF-8936-2B68ABD8B0EE}_1.png_crop.png&quot;/&gt;&lt;left val=&quot;26&quot;/&gt;&lt;top val=&quot;347&quot;/&gt;&lt;width val=&quot;237&quot;/&gt;&lt;height val=&quot;16&quot;/&gt;&lt;hasText val=&quot;1&quot;/&gt;&lt;paraId val=&quot;9&quot;/&gt;&lt;/Image&gt;&lt;/TextEffect&gt;"/>
</p:tagLst>
</file>

<file path=ppt/tags/tag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7&quot;/&gt;&lt;lineCharCount val=&quot;22&quot;/&gt;&lt;lineCharCount val=&quot;32&quot;/&gt;&lt;lineCharCount val=&quot;1&quot;/&gt;&lt;lineCharCount val=&quot;25&quot;/&gt;&lt;/TableIndex&gt;&lt;/ShapeTextInfo&gt;"/>
  <p:tag name="PRESENTER_SHAPEINFO" val="&lt;ThreeDShapeInfo&gt;&lt;uuid val=&quot;{64E69E05-4881-479B-AF7E-17039EBC3B59}&quot;/&gt;&lt;isInvalidForFieldText val=&quot;0&quot;/&gt;&lt;Image&gt;&lt;filename val=&quot;C:\Users\JEFFKE~1\AppData\Local\Temp\PR\data\asimages\{64E69E05-4881-479B-AF7E-17039EBC3B59}_16.png&quot;/&gt;&lt;left val=&quot;432&quot;/&gt;&lt;top val=&quot;147&quot;/&gt;&lt;width val=&quot;239&quot;/&gt;&lt;height val=&quot;119&quot;/&gt;&lt;hasText val=&quot;1&quot;/&gt;&lt;/Image&gt;&lt;/ThreeDShapeInfo&gt;"/>
</p:tagLst>
</file>

<file path=ppt/tags/tag111.xml><?xml version="1.0" encoding="utf-8"?>
<p:tagLst xmlns:a="http://schemas.openxmlformats.org/drawingml/2006/main" xmlns:r="http://schemas.openxmlformats.org/officeDocument/2006/relationships" xmlns:p="http://schemas.openxmlformats.org/presentationml/2006/main">
  <p:tag name="PPSNARRATIONPROPS" val="D:\Archive\F Drive\AHRQ TS E-Learning\Module 6\2016 New Stuff\Module_6_slide_17_revision.mp3"/>
  <p:tag name="PPSNARRATION" val="56,870263069,D:\Archive\F Drive\AHRQ TS E-Learning\Module 6\TS_2016_Mod_6_v7.1_pptx\Media.ppcx"/>
  <p:tag name="HTML_SHAPEINFO" val="&lt;SlideThumbPath val=&quot;Slide17.PNG&quot;/&gt;"/>
</p:tagLst>
</file>

<file path=ppt/tags/tag1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7&quot;/&gt;&lt;/TableIndex&gt;&lt;/ShapeTextInfo&gt;"/>
  <p:tag name="HTML_SHAPEINFO" val="&lt;ThreeDShapeInfo&gt;&lt;uuid val=&quot;&quot;/&gt;&lt;isInvalidForFieldText val=&quot;0&quot;/&gt;&lt;Image&gt;&lt;filename val=&quot;C:\Users\JEFFKE~1\AppData\Local\Temp\PR\data\asimages\{E7401112-95FC-4E28-965B-0BA68F14DF8F}_17.png&quot;/&gt;&lt;left val=&quot;66&quot;/&gt;&lt;top val=&quot;-2&quot;/&gt;&lt;width val=&quot;644&quot;/&gt;&lt;height val=&quot;68&quot;/&gt;&lt;hasText val=&quot;1&quot;/&gt;&lt;/Image&gt;&lt;/ThreeDShapeInfo&gt;"/>
</p:tagLst>
</file>

<file path=ppt/tags/tag1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23&quot;/&gt;&lt;lineCharCount val=&quot;7&quot;/&gt;&lt;lineCharCount val=&quot;11&quot;/&gt;&lt;lineCharCount val=&quot;9&quot;/&gt;&lt;lineCharCount val=&quot;28&quot;/&gt;&lt;lineCharCount val=&quot;32&quot;/&gt;&lt;lineCharCount val=&quot;29&quot;/&gt;&lt;lineCharCount val=&quot;11&quot;/&gt;&lt;/TableIndex&gt;&lt;/ShapeTextInfo&gt;"/>
  <p:tag name="HTML_SHAPEINFO" val="&lt;TextEffect&gt;&lt;Image&gt;&lt;filename val=&quot;C:\Users\JEFFKE~1\AppData\Local\Temp\PR\data\asimages\{6422C7DD-EC35-43D2-9288-9F638DF9F127}_1.png_crop.png&quot;/&gt;&lt;left val=&quot;23&quot;/&gt;&lt;top val=&quot;68&quot;/&gt;&lt;width val=&quot;167&quot;/&gt;&lt;height val=&quot;14&quot;/&gt;&lt;hasText val=&quot;1&quot;/&gt;&lt;paraId val=&quot;1&quot;/&gt;&lt;/Image&gt;&lt;Image&gt;&lt;filename val=&quot;C:\Users\JEFFKE~1\AppData\Local\Temp\PR\data\asimages\{BFD29D81-6308-4561-8D95-AA8D9C513CCC}_1.png_crop.png&quot;/&gt;&lt;left val=&quot;26&quot;/&gt;&lt;top val=&quot;105&quot;/&gt;&lt;width val=&quot;74&quot;/&gt;&lt;height val=&quot;17&quot;/&gt;&lt;hasText val=&quot;1&quot;/&gt;&lt;paraId val=&quot;2&quot;/&gt;&lt;/Image&gt;&lt;Image&gt;&lt;filename val=&quot;C:\Users\JEFFKE~1\AppData\Local\Temp\PR\data\asimages\{26D5C294-61BF-4B5D-AFB5-EC94695932DE}_1.png_crop.png&quot;/&gt;&lt;left val=&quot;26&quot;/&gt;&lt;top val=&quot;141&quot;/&gt;&lt;width val=&quot;105&quot;/&gt;&lt;height val=&quot;17&quot;/&gt;&lt;hasText val=&quot;1&quot;/&gt;&lt;paraId val=&quot;3&quot;/&gt;&lt;/Image&gt;&lt;Image&gt;&lt;filename val=&quot;C:\Users\JEFFKE~1\AppData\Local\Temp\PR\data\asimages\{72DC81DF-F45A-4A3F-856D-79472795BFBF}_1.png_crop.png&quot;/&gt;&lt;left val=&quot;26&quot;/&gt;&lt;top val=&quot;177&quot;/&gt;&lt;width val=&quot;82&quot;/&gt;&lt;height val=&quot;17&quot;/&gt;&lt;hasText val=&quot;1&quot;/&gt;&lt;paraId val=&quot;4&quot;/&gt;&lt;/Image&gt;&lt;Image&gt;&lt;filename val=&quot;C:\Users\JEFFKE~1\AppData\Local\Temp\PR\data\asimages\{803EA13F-62D6-4667-B398-828291914F09}_1.png_crop.png&quot;/&gt;&lt;left val=&quot;26&quot;/&gt;&lt;top val=&quot;213&quot;/&gt;&lt;width val=&quot;266&quot;/&gt;&lt;height val=&quot;17&quot;/&gt;&lt;hasText val=&quot;1&quot;/&gt;&lt;paraId val=&quot;5&quot;/&gt;&lt;/Image&gt;&lt;Image&gt;&lt;filename val=&quot;C:\Users\JEFFKE~1\AppData\Local\Temp\PR\data\asimages\{A2E23B67-BA07-4739-AD5F-345F33415F3B}_1.png_crop.png&quot;/&gt;&lt;left val=&quot;58&quot;/&gt;&lt;top val=&quot;249&quot;/&gt;&lt;width val=&quot;286&quot;/&gt;&lt;height val=&quot;41&quot;/&gt;&lt;hasText val=&quot;1&quot;/&gt;&lt;paraId val=&quot;6&quot;/&gt;&lt;/Image&gt;&lt;Image&gt;&lt;filename val=&quot;C:\Users\JEFFKE~1\AppData\Local\Temp\PR\data\asimages\{34188E98-E4DC-4E65-95DF-211B6FACA666}_1.png_crop.png&quot;/&gt;&lt;left val=&quot;26&quot;/&gt;&lt;top val=&quot;309&quot;/&gt;&lt;width val=&quot;117&quot;/&gt;&lt;height val=&quot;14&quot;/&gt;&lt;hasText val=&quot;1&quot;/&gt;&lt;paraId val=&quot;7&quot;/&gt;&lt;/Image&gt;&lt;/TextEffect&gt;"/>
</p:tagLst>
</file>

<file path=ppt/tags/tag114.xml><?xml version="1.0" encoding="utf-8"?>
<p:tagLst xmlns:a="http://schemas.openxmlformats.org/drawingml/2006/main" xmlns:r="http://schemas.openxmlformats.org/officeDocument/2006/relationships" xmlns:p="http://schemas.openxmlformats.org/presentationml/2006/main">
  <p:tag name="PRESENTER_SHAPEINFO" val="&lt;ThreeDShapeInfo&gt;&lt;uuid val=&quot;{FA409865-42B6-4F9B-BAA7-F99F8C84C710}&quot;/&gt;&lt;isInvalidForFieldText val=&quot;0&quot;/&gt;&lt;Image&gt;&lt;filename val=&quot;C:\Users\JEFFKE~1\AppData\Local\Temp\PR\data\asimages\{FA409865-42B6-4F9B-BAA7-F99F8C84C710}_17.png&quot;/&gt;&lt;left val=&quot;358&quot;/&gt;&lt;top val=&quot;74&quot;/&gt;&lt;width val=&quot;326&quot;/&gt;&lt;height val=&quot;283&quot;/&gt;&lt;hasText val=&quot;1&quot;/&gt;&lt;/Image&gt;&lt;/ThreeDShapeInfo&gt;"/>
</p:tagLst>
</file>

<file path=ppt/tags/tag1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30&quot;/&gt;&lt;lineCharCount val=&quot;1&quot;/&gt;&lt;/TableIndex&gt;&lt;/ShapeTextInfo&gt;"/>
  <p:tag name="HTML_SHAPEINFO" val="&lt;ThreeDShapeInfo&gt;&lt;uuid val=&quot;&quot;/&gt;&lt;isInvalidForFieldText val=&quot;0&quot;/&gt;&lt;Image&gt;&lt;filename val=&quot;C:\Users\JEFFKE~1\AppData\Local\Temp\PR\data\asimages\{A477D97E-AF26-4ACB-B284-AC57E328316F}_17.png&quot;/&gt;&lt;left val=&quot;413&quot;/&gt;&lt;top val=&quot;332&quot;/&gt;&lt;width val=&quot;201&quot;/&gt;&lt;height val=&quot;30&quot;/&gt;&lt;hasText val=&quot;1&quot;/&gt;&lt;/Image&gt;&lt;/ThreeDShapeInfo&gt;"/>
</p:tagLst>
</file>

<file path=ppt/tags/tag116.xml><?xml version="1.0" encoding="utf-8"?>
<p:tagLst xmlns:a="http://schemas.openxmlformats.org/drawingml/2006/main" xmlns:r="http://schemas.openxmlformats.org/officeDocument/2006/relationships" xmlns:p="http://schemas.openxmlformats.org/presentationml/2006/main">
  <p:tag name="PPSNARRATIONPROPS" val="F:\AHRQ TS E-Learning\Module 6\Narration\M6_BCraft_Slide 18_1-2.wav"/>
  <p:tag name="PPSNARRATION" val="57,870263069,D:\Archive\F Drive\AHRQ TS E-Learning\Module 6\TS_2016_Mod_6_v7.1_pptx\Media.ppcx"/>
  <p:tag name="HTML_SHAPEINFO" val="&lt;SlideThumbPath val=&quot;Slide18.PNG&quot;/&gt;"/>
</p:tagLst>
</file>

<file path=ppt/tags/tag1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5&quot;/&gt;&lt;/TableIndex&gt;&lt;/ShapeTextInfo&gt;"/>
  <p:tag name="HTML_SHAPEINFO" val="&lt;ThreeDShapeInfo&gt;&lt;uuid val=&quot;&quot;/&gt;&lt;isInvalidForFieldText val=&quot;0&quot;/&gt;&lt;Image&gt;&lt;filename val=&quot;C:\Users\JEFFKE~1\AppData\Local\Temp\PR\data\asimages\{AA520D7A-60B7-4389-A6C6-A1C2D0C571BB}_18.png&quot;/&gt;&lt;left val=&quot;66&quot;/&gt;&lt;top val=&quot;-2&quot;/&gt;&lt;width val=&quot;644&quot;/&gt;&lt;height val=&quot;68&quot;/&gt;&lt;hasText val=&quot;1&quot;/&gt;&lt;/Image&gt;&lt;/ThreeDShapeInfo&gt;"/>
</p:tagLst>
</file>

<file path=ppt/tags/tag1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40&quot;/&gt;&lt;lineCharCount val=&quot;19&quot;/&gt;&lt;lineCharCount val=&quot;40&quot;/&gt;&lt;lineCharCount val=&quot;39&quot;/&gt;&lt;lineCharCount val=&quot;11&quot;/&gt;&lt;/TableIndex&gt;&lt;/ShapeTextInfo&gt;"/>
  <p:tag name="HTML_SHAPEINFO" val="&lt;TextEffect&gt;&lt;Image&gt;&lt;filename val=&quot;C:\Users\JEFFKE~1\AppData\Local\Temp\PR\data\asimages\{F3EED9F2-F622-4902-938B-39B76A16FE3B}_1.png_crop.png&quot;/&gt;&lt;left val=&quot;22&quot;/&gt;&lt;top val=&quot;68&quot;/&gt;&lt;width val=&quot;317&quot;/&gt;&lt;height val=&quot;38&quot;/&gt;&lt;hasText val=&quot;1&quot;/&gt;&lt;paraId val=&quot;1&quot;/&gt;&lt;/Image&gt;&lt;Image&gt;&lt;filename val=&quot;C:\Users\JEFFKE~1\AppData\Local\Temp\PR\data\asimages\{253688FF-41B0-4B70-BC1F-2D24E7F211E2}_1.png_crop.png&quot;/&gt;&lt;left val=&quot;22&quot;/&gt;&lt;top val=&quot;135&quot;/&gt;&lt;width val=&quot;319&quot;/&gt;&lt;height val=&quot;62&quot;/&gt;&lt;hasText val=&quot;1&quot;/&gt;&lt;paraId val=&quot;2&quot;/&gt;&lt;/Image&gt;&lt;/TextEffect&gt;"/>
</p:tagLst>
</file>

<file path=ppt/tags/tag119.xml><?xml version="1.0" encoding="utf-8"?>
<p:tagLst xmlns:a="http://schemas.openxmlformats.org/drawingml/2006/main" xmlns:r="http://schemas.openxmlformats.org/officeDocument/2006/relationships" xmlns:p="http://schemas.openxmlformats.org/presentationml/2006/main">
  <p:tag name="PRESENTER_SHAPEINFO" val="&lt;ThreeDShapeInfo&gt;&lt;uuid val=&quot;{BBEEF3A8-E434-4C65-B9B7-1ECE0070F557}&quot;/&gt;&lt;isInvalidForFieldText val=&quot;0&quot;/&gt;&lt;Image&gt;&lt;filename val=&quot;C:\Users\JEFFKE~1\AppData\Local\Temp\PR\data\asimages\{BBEEF3A8-E434-4C65-B9B7-1ECE0070F557}_18.png&quot;/&gt;&lt;left val=&quot;375&quot;/&gt;&lt;top val=&quot;98&quot;/&gt;&lt;width val=&quot;305&quot;/&gt;&lt;height val=&quot;221&quot;/&gt;&lt;hasText val=&quot;1&quot;/&gt;&lt;/Image&gt;&lt;/ThreeDShapeInfo&gt;"/>
</p:tagLst>
</file>

<file path=ppt/tags/tag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70E2941F-141B-4CD6-ACCB-50ECCC107DED}&quot;/&gt;&lt;isInvalidForFieldText val=&quot;0&quot;/&gt;&lt;Image&gt;&lt;filename val=&quot;C:\Users\JEFFKE~1\AppData\Local\Temp\PR\data\asimages\{70E2941F-141B-4CD6-ACCB-50ECCC107DED}_MtorLt.png&quot;/&gt;&lt;left val=&quot;-3&quot;/&gt;&lt;top val=&quot;382&quot;/&gt;&lt;width val=&quot;727&quot;/&gt;&lt;height val=&quot;27&quot;/&gt;&lt;hasText val=&quot;1&quot;/&gt;&lt;/Image&gt;&lt;/ThreeDShapeInfo&gt;"/>
</p:tagLst>
</file>

<file path=ppt/tags/tag120.xml><?xml version="1.0" encoding="utf-8"?>
<p:tagLst xmlns:a="http://schemas.openxmlformats.org/drawingml/2006/main" xmlns:r="http://schemas.openxmlformats.org/officeDocument/2006/relationships" xmlns:p="http://schemas.openxmlformats.org/presentationml/2006/main">
  <p:tag name="PRESENTER_SHAPEINFO" val="&lt;ThreeDShapeInfo&gt;&lt;uuid val=&quot;{DCB825DE-27A1-4463-9E28-045DCB17B521}&quot;/&gt;&lt;isInvalidForFieldText val=&quot;0&quot;/&gt;&lt;Image&gt;&lt;filename val=&quot;C:\Users\JEFFKE~1\AppData\Local\Temp\PR\data\asimages\{DCB825DE-27A1-4463-9E28-045DCB17B521}_18.png&quot;/&gt;&lt;left val=&quot;320&quot;/&gt;&lt;top val=&quot;231&quot;/&gt;&lt;width val=&quot;125&quot;/&gt;&lt;height val=&quot;61&quot;/&gt;&lt;hasText val=&quot;1&quot;/&gt;&lt;/Image&gt;&lt;/ThreeDShapeInfo&gt;"/>
</p:tagLst>
</file>

<file path=ppt/tags/tag1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33&quot;/&gt;&lt;lineCharCount val=&quot;37&quot;/&gt;&lt;/TableIndex&gt;&lt;/ShapeTextInfo&gt;"/>
  <p:tag name="PRESENTER_SHAPEINFO" val="&lt;ThreeDShapeInfo&gt;&lt;uuid val=&quot;{F2F79197-0792-4E00-9C9D-A86D843AA1C4}&quot;/&gt;&lt;isInvalidForFieldText val=&quot;0&quot;/&gt;&lt;Image&gt;&lt;filename val=&quot;C:\Users\JEFFKE~1\AppData\Local\Temp\PR\data\asimages\{F2F79197-0792-4E00-9C9D-A86D843AA1C4}_18.png&quot;/&gt;&lt;left val=&quot;36&quot;/&gt;&lt;top val=&quot;281&quot;/&gt;&lt;width val=&quot;295&quot;/&gt;&lt;height val=&quot;62&quot;/&gt;&lt;hasText val=&quot;1&quot;/&gt;&lt;/Image&gt;&lt;/ThreeDShapeInfo&gt;"/>
</p:tagLst>
</file>

<file path=ppt/tags/tag122.xml><?xml version="1.0" encoding="utf-8"?>
<p:tagLst xmlns:a="http://schemas.openxmlformats.org/drawingml/2006/main" xmlns:r="http://schemas.openxmlformats.org/officeDocument/2006/relationships" xmlns:p="http://schemas.openxmlformats.org/presentationml/2006/main">
  <p:tag name="PPSNARRATIONPROPS" val="F:\AHRQ TS E-Learning\Module 6\Narration\M6_BCraft_Slide 19_1-2.wav"/>
  <p:tag name="PPSNARRATION" val="58,870263069,D:\Archive\F Drive\AHRQ TS E-Learning\Module 6\TS_2016_Mod_6_v7.1_pptx\Media.ppcx"/>
  <p:tag name="HTML_SHAPEINFO" val="&lt;SlideThumbPath val=&quot;Slide19.PNG&quot;/&gt;"/>
</p:tagLst>
</file>

<file path=ppt/tags/tag1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6&quot;/&gt;&lt;/TableIndex&gt;&lt;/ShapeTextInfo&gt;"/>
  <p:tag name="HTML_SHAPEINFO" val="&lt;ThreeDShapeInfo&gt;&lt;uuid val=&quot;&quot;/&gt;&lt;isInvalidForFieldText val=&quot;0&quot;/&gt;&lt;Image&gt;&lt;filename val=&quot;C:\Users\JEFFKE~1\AppData\Local\Temp\PR\data\asimages\{2496B83D-3B53-4FAC-AB35-99B6105F213C}_19.png&quot;/&gt;&lt;left val=&quot;66&quot;/&gt;&lt;top val=&quot;-2&quot;/&gt;&lt;width val=&quot;644&quot;/&gt;&lt;height val=&quot;68&quot;/&gt;&lt;hasText val=&quot;1&quot;/&gt;&lt;/Image&gt;&lt;/ThreeDShapeInfo&gt;"/>
</p:tagLst>
</file>

<file path=ppt/tags/tag1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35&quot;/&gt;&lt;lineCharCount val=&quot;10&quot;/&gt;&lt;lineCharCount val=&quot;7&quot;/&gt;&lt;lineCharCount val=&quot;35&quot;/&gt;&lt;lineCharCount val=&quot;9&quot;/&gt;&lt;lineCharCount val=&quot;9&quot;/&gt;&lt;lineCharCount val=&quot;12&quot;/&gt;&lt;lineCharCount val=&quot;41&quot;/&gt;&lt;lineCharCount val=&quot;31&quot;/&gt;&lt;lineCharCount val=&quot;8&quot;/&gt;&lt;/TableIndex&gt;&lt;/ShapeTextInfo&gt;"/>
  <p:tag name="HTML_SHAPEINFO" val="&lt;TextEffect&gt;&lt;Image&gt;&lt;filename val=&quot;C:\Users\JEFFKE~1\AppData\Local\Temp\PR\data\asimages\{A0019E91-99BC-40B3-98CE-6320A0EE0CCC}_1.png_crop.png&quot;/&gt;&lt;left val=&quot;22&quot;/&gt;&lt;top val=&quot;68&quot;/&gt;&lt;width val=&quot;284&quot;/&gt;&lt;height val=&quot;41&quot;/&gt;&lt;hasText val=&quot;1&quot;/&gt;&lt;paraId val=&quot;1&quot;/&gt;&lt;/Image&gt;&lt;Image&gt;&lt;filename val=&quot;C:\Users\JEFFKE~1\AppData\Local\Temp\PR\data\asimages\{9BFDD40D-A0D5-43A8-836A-9AF330EFBAB2}_1.png_crop.png&quot;/&gt;&lt;left val=&quot;30&quot;/&gt;&lt;top val=&quot;123&quot;/&gt;&lt;width val=&quot;70&quot;/&gt;&lt;height val=&quot;17&quot;/&gt;&lt;hasText val=&quot;1&quot;/&gt;&lt;paraId val=&quot;2&quot;/&gt;&lt;/Image&gt;&lt;Image&gt;&lt;filename val=&quot;C:\Users\JEFFKE~1\AppData\Local\Temp\PR\data\asimages\{40D5E2BB-688E-44A9-BBCF-A39AB9E2D900}_1.png_crop.png&quot;/&gt;&lt;left val=&quot;30&quot;/&gt;&lt;top val=&quot;153&quot;/&gt;&lt;width val=&quot;297&quot;/&gt;&lt;height val=&quot;17&quot;/&gt;&lt;hasText val=&quot;1&quot;/&gt;&lt;paraId val=&quot;3&quot;/&gt;&lt;/Image&gt;&lt;Image&gt;&lt;filename val=&quot;C:\Users\JEFFKE~1\AppData\Local\Temp\PR\data\asimages\{6758904D-CA5C-474E-91A0-AAC315CAA4FA}_1.png_crop.png&quot;/&gt;&lt;left val=&quot;30&quot;/&gt;&lt;top val=&quot;183&quot;/&gt;&lt;width val=&quot;78&quot;/&gt;&lt;height val=&quot;17&quot;/&gt;&lt;hasText val=&quot;1&quot;/&gt;&lt;paraId val=&quot;4&quot;/&gt;&lt;/Image&gt;&lt;Image&gt;&lt;filename val=&quot;C:\Users\JEFFKE~1\AppData\Local\Temp\PR\data\asimages\{0F06E225-2857-4B89-8247-6C64F0034871}_1.png_crop.png&quot;/&gt;&lt;left val=&quot;30&quot;/&gt;&lt;top val=&quot;213&quot;/&gt;&lt;width val=&quot;84&quot;/&gt;&lt;height val=&quot;14&quot;/&gt;&lt;hasText val=&quot;1&quot;/&gt;&lt;paraId val=&quot;5&quot;/&gt;&lt;/Image&gt;&lt;Image&gt;&lt;filename val=&quot;C:\Users\JEFFKE~1\AppData\Local\Temp\PR\data\asimages\{0A0B0BEF-39E6-472D-92A3-2B4599A44201}_1.png_crop.png&quot;/&gt;&lt;left val=&quot;30&quot;/&gt;&lt;top val=&quot;243&quot;/&gt;&lt;width val=&quot;113&quot;/&gt;&lt;height val=&quot;14&quot;/&gt;&lt;hasText val=&quot;1&quot;/&gt;&lt;paraId val=&quot;6&quot;/&gt;&lt;/Image&gt;&lt;Image&gt;&lt;filename val=&quot;C:\Users\JEFFKE~1\AppData\Local\Temp\PR\data\asimages\{F9FA7551-16A9-4C7A-973D-B8831BAA6C21}_1.png_crop.png&quot;/&gt;&lt;left val=&quot;21&quot;/&gt;&lt;top val=&quot;285&quot;/&gt;&lt;width val=&quot;331&quot;/&gt;&lt;height val=&quot;62&quot;/&gt;&lt;hasText val=&quot;1&quot;/&gt;&lt;paraId val=&quot;7&quot;/&gt;&lt;/Image&gt;&lt;/TextEffect&gt;"/>
</p:tagLst>
</file>

<file path=ppt/tags/tag125.xml><?xml version="1.0" encoding="utf-8"?>
<p:tagLst xmlns:a="http://schemas.openxmlformats.org/drawingml/2006/main" xmlns:r="http://schemas.openxmlformats.org/officeDocument/2006/relationships" xmlns:p="http://schemas.openxmlformats.org/presentationml/2006/main">
  <p:tag name="PRESENTER_SHAPEINFO" val="&lt;ThreeDShapeInfo&gt;&lt;uuid val=&quot;{1F38529E-AA41-463E-82E6-25FD45624E3F}&quot;/&gt;&lt;isInvalidForFieldText val=&quot;0&quot;/&gt;&lt;Image&gt;&lt;filename val=&quot;C:\Users\JEFFKE~1\AppData\Local\Temp\PR\data\asimages\{1F38529E-AA41-463E-82E6-25FD45624E3F}_19.png&quot;/&gt;&lt;left val=&quot;375&quot;/&gt;&lt;top val=&quot;98&quot;/&gt;&lt;width val=&quot;305&quot;/&gt;&lt;height val=&quot;221&quot;/&gt;&lt;hasText val=&quot;1&quot;/&gt;&lt;/Image&gt;&lt;/ThreeDShapeInfo&gt;"/>
</p:tagLst>
</file>

<file path=ppt/tags/tag126.xml><?xml version="1.0" encoding="utf-8"?>
<p:tagLst xmlns:a="http://schemas.openxmlformats.org/drawingml/2006/main" xmlns:r="http://schemas.openxmlformats.org/officeDocument/2006/relationships" xmlns:p="http://schemas.openxmlformats.org/presentationml/2006/main">
  <p:tag name="PPSNARRATIONPROPS" val="F:\AHRQ TS E-Learning\Module 6\Narration\M6_BCraft_Slide 20_1-2.wav"/>
  <p:tag name="PPSNARRATION" val="59,870263069,D:\Archive\F Drive\AHRQ TS E-Learning\Module 6\TS_2016_Mod_6_v7.1_pptx\Media.ppcx"/>
  <p:tag name="HTML_SHAPEINFO" val="&lt;SlideThumbPath val=&quot;Slide20.PNG&quot;/&gt;"/>
</p:tagLst>
</file>

<file path=ppt/tags/tag1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8&quot;/&gt;&lt;/TableIndex&gt;&lt;/ShapeTextInfo&gt;"/>
  <p:tag name="HTML_SHAPEINFO" val="&lt;ThreeDShapeInfo&gt;&lt;uuid val=&quot;&quot;/&gt;&lt;isInvalidForFieldText val=&quot;0&quot;/&gt;&lt;Image&gt;&lt;filename val=&quot;C:\Users\JEFFKE~1\AppData\Local\Temp\PR\data\asimages\{115108D0-D1CB-438F-9B76-965AC3F698BA}_20.png&quot;/&gt;&lt;left val=&quot;66&quot;/&gt;&lt;top val=&quot;-2&quot;/&gt;&lt;width val=&quot;644&quot;/&gt;&lt;height val=&quot;68&quot;/&gt;&lt;hasText val=&quot;1&quot;/&gt;&lt;/Image&gt;&lt;/ThreeDShapeInfo&gt;"/>
</p:tagLst>
</file>

<file path=ppt/tags/tag1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24&quot;/&gt;&lt;lineCharCount val=&quot;41&quot;/&gt;&lt;lineCharCount val=&quot;40&quot;/&gt;&lt;lineCharCount val=&quot;35&quot;/&gt;&lt;lineCharCount val=&quot;38&quot;/&gt;&lt;lineCharCount val=&quot;40&quot;/&gt;&lt;lineCharCount val=&quot;41&quot;/&gt;&lt;lineCharCount val=&quot;37&quot;/&gt;&lt;/TableIndex&gt;&lt;/ShapeTextInfo&gt;"/>
  <p:tag name="HTML_SHAPEINFO" val="&lt;TextEffect&gt;&lt;Image&gt;&lt;filename val=&quot;C:\Users\JEFFKE~1\AppData\Local\Temp\PR\data\asimages\{5968BF76-B53A-440D-9CB6-953E76996AB4}_1.png_crop.png&quot;/&gt;&lt;left val=&quot;22&quot;/&gt;&lt;top val=&quot;68&quot;/&gt;&lt;width val=&quot;182&quot;/&gt;&lt;height val=&quot;14&quot;/&gt;&lt;hasText val=&quot;1&quot;/&gt;&lt;paraId val=&quot;1&quot;/&gt;&lt;/Image&gt;&lt;Image&gt;&lt;filename val=&quot;C:\Users\JEFFKE~1\AppData\Local\Temp\PR\data\asimages\{E88036EB-0B69-4C5E-BD87-2B2FACEC4F06}_1.png_crop.png&quot;/&gt;&lt;left val=&quot;24&quot;/&gt;&lt;top val=&quot;105&quot;/&gt;&lt;width val=&quot;342&quot;/&gt;&lt;height val=&quot;65&quot;/&gt;&lt;hasText val=&quot;1&quot;/&gt;&lt;paraId val=&quot;2&quot;/&gt;&lt;/Image&gt;&lt;Image&gt;&lt;filename val=&quot;C:\Users\JEFFKE~1\AppData\Local\Temp\PR\data\asimages\{A5CAE984-B452-476B-9150-0ED9809C9BD1}_1.png_crop.png&quot;/&gt;&lt;left val=&quot;21&quot;/&gt;&lt;top val=&quot;195&quot;/&gt;&lt;width val=&quot;323&quot;/&gt;&lt;height val=&quot;41&quot;/&gt;&lt;hasText val=&quot;1&quot;/&gt;&lt;paraId val=&quot;3&quot;/&gt;&lt;/Image&gt;&lt;Image&gt;&lt;filename val=&quot;C:\Users\JEFFKE~1\AppData\Local\Temp\PR\data\asimages\{58A321CE-B60F-46BE-AF77-308908DA1CDC}_1.png_crop.png&quot;/&gt;&lt;left val=&quot;21&quot;/&gt;&lt;top val=&quot;261&quot;/&gt;&lt;width val=&quot;330&quot;/&gt;&lt;height val=&quot;38&quot;/&gt;&lt;hasText val=&quot;1&quot;/&gt;&lt;paraId val=&quot;4&quot;/&gt;&lt;/Image&gt;&lt;/TextEffect&gt;"/>
</p:tagLst>
</file>

<file path=ppt/tags/tag129.xml><?xml version="1.0" encoding="utf-8"?>
<p:tagLst xmlns:a="http://schemas.openxmlformats.org/drawingml/2006/main" xmlns:r="http://schemas.openxmlformats.org/officeDocument/2006/relationships" xmlns:p="http://schemas.openxmlformats.org/presentationml/2006/main">
  <p:tag name="PRESENTER_SHAPEINFO" val="&lt;ThreeDShapeInfo&gt;&lt;uuid val=&quot;{64789983-A51E-49DA-8B27-A31DAEE2607D}&quot;/&gt;&lt;isInvalidForFieldText val=&quot;0&quot;/&gt;&lt;Image&gt;&lt;filename val=&quot;C:\Users\JEFFKE~1\AppData\Local\Temp\PR\data\asimages\{64789983-A51E-49DA-8B27-A31DAEE2607D}_20.png&quot;/&gt;&lt;left val=&quot;391&quot;/&gt;&lt;top val=&quot;50&quot;/&gt;&lt;width val=&quot;296&quot;/&gt;&lt;height val=&quot;525&quot;/&gt;&lt;hasText val=&quot;1&quot;/&gt;&lt;/Image&gt;&lt;/ThreeDShapeInfo&gt;"/>
</p:tagLst>
</file>

<file path=ppt/tags/tag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30.xml><?xml version="1.0" encoding="utf-8"?>
<p:tagLst xmlns:a="http://schemas.openxmlformats.org/drawingml/2006/main" xmlns:r="http://schemas.openxmlformats.org/officeDocument/2006/relationships" xmlns:p="http://schemas.openxmlformats.org/presentationml/2006/main">
  <p:tag name="PPSNARRATIONPROPS" val="F:\AHRQ TS E-Learning\Module 6\Narration\M6_BCraft_Slide 21_1-2.wav"/>
  <p:tag name="PPSNARRATION" val="60,870263069,D:\Archive\F Drive\AHRQ TS E-Learning\Module 6\TS_2016_Mod_6_v7.1_pptx\Media.ppcx"/>
  <p:tag name="HTML_SHAPEINFO" val="&lt;SlideThumbPath val=&quot;Slide21.PNG&quot;/&gt;"/>
</p:tagLst>
</file>

<file path=ppt/tags/tag1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8&quot;/&gt;&lt;/TableIndex&gt;&lt;/ShapeTextInfo&gt;"/>
  <p:tag name="HTML_SHAPEINFO" val="&lt;ThreeDShapeInfo&gt;&lt;uuid val=&quot;&quot;/&gt;&lt;isInvalidForFieldText val=&quot;0&quot;/&gt;&lt;Image&gt;&lt;filename val=&quot;C:\Users\JEFFKE~1\AppData\Local\Temp\PR\data\asimages\{9F8CC139-6C5E-463A-B4E1-341A7604D233}_21.png&quot;/&gt;&lt;left val=&quot;66&quot;/&gt;&lt;top val=&quot;-2&quot;/&gt;&lt;width val=&quot;644&quot;/&gt;&lt;height val=&quot;68&quot;/&gt;&lt;hasText val=&quot;1&quot;/&gt;&lt;/Image&gt;&lt;/ThreeDShapeInfo&gt;"/>
</p:tagLst>
</file>

<file path=ppt/tags/tag1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18&quot;/&gt;&lt;lineCharCount val=&quot;47&quot;/&gt;&lt;lineCharCount val=&quot;46&quot;/&gt;&lt;lineCharCount val=&quot;48&quot;/&gt;&lt;lineCharCount val=&quot;48&quot;/&gt;&lt;lineCharCount val=&quot;47&quot;/&gt;&lt;lineCharCount val=&quot;39&quot;/&gt;&lt;lineCharCount val=&quot;50&quot;/&gt;&lt;lineCharCount val=&quot;18&quot;/&gt;&lt;/TableIndex&gt;&lt;/ShapeTextInfo&gt;"/>
  <p:tag name="HTML_SHAPEINFO" val="&lt;TextEffect&gt;&lt;Image&gt;&lt;filename val=&quot;C:\Users\JEFFKE~1\AppData\Local\Temp\PR\data\asimages\{428A7FA9-6A54-43D0-8684-322D533180FA}_1.png_crop.png&quot;/&gt;&lt;left val=&quot;23&quot;/&gt;&lt;top val=&quot;68&quot;/&gt;&lt;width val=&quot;149&quot;/&gt;&lt;height val=&quot;17&quot;/&gt;&lt;hasText val=&quot;1&quot;/&gt;&lt;paraId val=&quot;1&quot;/&gt;&lt;/Image&gt;&lt;Image&gt;&lt;filename val=&quot;C:\Users\JEFFKE~1\AppData\Local\Temp\PR\data\asimages\{5278A8E2-3272-4843-97A6-7B98CD069DCF}_1.png_crop.png&quot;/&gt;&lt;left val=&quot;23&quot;/&gt;&lt;top val=&quot;105&quot;/&gt;&lt;width val=&quot;403&quot;/&gt;&lt;height val=&quot;113&quot;/&gt;&lt;hasText val=&quot;1&quot;/&gt;&lt;paraId val=&quot;2&quot;/&gt;&lt;/Image&gt;&lt;Image&gt;&lt;filename val=&quot;C:\Users\JEFFKE~1\AppData\Local\Temp\PR\data\asimages\{B60F293C-B7CD-49FC-B4A0-9F6BA513B20E}_1.png_crop.png&quot;/&gt;&lt;left val=&quot;22&quot;/&gt;&lt;top val=&quot;243&quot;/&gt;&lt;width val=&quot;384&quot;/&gt;&lt;height val=&quot;62&quot;/&gt;&lt;hasText val=&quot;1&quot;/&gt;&lt;paraId val=&quot;3&quot;/&gt;&lt;/Image&gt;&lt;/TextEffect&gt;"/>
</p:tagLst>
</file>

<file path=ppt/tags/tag133.xml><?xml version="1.0" encoding="utf-8"?>
<p:tagLst xmlns:a="http://schemas.openxmlformats.org/drawingml/2006/main" xmlns:r="http://schemas.openxmlformats.org/officeDocument/2006/relationships" xmlns:p="http://schemas.openxmlformats.org/presentationml/2006/main">
  <p:tag name="PRESENTER_SHAPEINFO" val="&lt;ThreeDShapeInfo&gt;&lt;uuid val=&quot;{3D01C996-9F8E-4093-B8E6-E0EEDBE80E8C}&quot;/&gt;&lt;isInvalidForFieldText val=&quot;0&quot;/&gt;&lt;Image&gt;&lt;filename val=&quot;C:\Users\JEFFKE~1\AppData\Local\Temp\PR\data\asimages\{3D01C996-9F8E-4093-B8E6-E0EEDBE80E8C}_21.png&quot;/&gt;&lt;left val=&quot;448&quot;/&gt;&lt;top val=&quot;82&quot;/&gt;&lt;width val=&quot;237&quot;/&gt;&lt;height val=&quot;413&quot;/&gt;&lt;hasText val=&quot;1&quot;/&gt;&lt;/Image&gt;&lt;/ThreeDShapeInfo&gt;"/>
</p:tagLst>
</file>

<file path=ppt/tags/tag1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30&quot;/&gt;&lt;lineCharCount val=&quot;1&quot;/&gt;&lt;/TableIndex&gt;&lt;/ShapeTextInfo&gt;"/>
  <p:tag name="HTML_SHAPEINFO" val="&lt;ThreeDShapeInfo&gt;&lt;uuid val=&quot;&quot;/&gt;&lt;isInvalidForFieldText val=&quot;0&quot;/&gt;&lt;Image&gt;&lt;filename val=&quot;C:\Users\JEFFKE~1\AppData\Local\Temp\PR\data\asimages\{1399AE2B-A8F1-4B3B-9D00-748BE28C9678}_21.png&quot;/&gt;&lt;left val=&quot;457&quot;/&gt;&lt;top val=&quot;309&quot;/&gt;&lt;width val=&quot;200&quot;/&gt;&lt;height val=&quot;30&quot;/&gt;&lt;hasText val=&quot;1&quot;/&gt;&lt;/Image&gt;&lt;/ThreeDShapeInfo&gt;"/>
</p:tagLst>
</file>

<file path=ppt/tags/tag135.xml><?xml version="1.0" encoding="utf-8"?>
<p:tagLst xmlns:a="http://schemas.openxmlformats.org/drawingml/2006/main" xmlns:r="http://schemas.openxmlformats.org/officeDocument/2006/relationships" xmlns:p="http://schemas.openxmlformats.org/presentationml/2006/main">
  <p:tag name="PPSNARRATIONPROPS" val="F:\AHRQ TS E-Learning\Module 6\Narration\M6_JGannon_Slide 22_1-2.wav"/>
  <p:tag name="PPSNARRATION" val="61,870263069,D:\Archive\F Drive\AHRQ TS E-Learning\Module 6\TS_2016_Mod_6_v7.1_pptx\Media.ppcx"/>
  <p:tag name="HTML_SHAPEINFO" val="&lt;SlideThumbPath val=&quot;Slide22.PNG&quot;/&gt;"/>
</p:tagLst>
</file>

<file path=ppt/tags/tag1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 name="HTML_SHAPEINFO" val="&lt;ThreeDShapeInfo&gt;&lt;uuid val=&quot;&quot;/&gt;&lt;isInvalidForFieldText val=&quot;0&quot;/&gt;&lt;Image&gt;&lt;filename val=&quot;C:\Users\JEFFKE~1\AppData\Local\Temp\PR\data\asimages\{643B03AD-C757-4880-B560-F48A348A4A55}_22.png&quot;/&gt;&lt;left val=&quot;66&quot;/&gt;&lt;top val=&quot;-2&quot;/&gt;&lt;width val=&quot;644&quot;/&gt;&lt;height val=&quot;68&quot;/&gt;&lt;hasText val=&quot;1&quot;/&gt;&lt;/Image&gt;&lt;/ThreeDShapeInfo&gt;"/>
</p:tagLst>
</file>

<file path=ppt/tags/tag1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26&quot;/&gt;&lt;lineCharCount val=&quot;38&quot;/&gt;&lt;lineCharCount val=&quot;39&quot;/&gt;&lt;lineCharCount val=&quot;6&quot;/&gt;&lt;lineCharCount val=&quot;41&quot;/&gt;&lt;lineCharCount val=&quot;18&quot;/&gt;&lt;/TableIndex&gt;&lt;/ShapeTextInfo&gt;"/>
  <p:tag name="HTML_SHAPEINFO" val="&lt;TextEffect&gt;&lt;Image&gt;&lt;filename val=&quot;C:\Users\JEFFKE~1\AppData\Local\Temp\PR\data\asimages\{98BE7D4B-E6BD-4BF4-9477-6705F0AE3DD4}_1.png_crop.png&quot;/&gt;&lt;left val=&quot;21&quot;/&gt;&lt;top val=&quot;68&quot;/&gt;&lt;width val=&quot;197&quot;/&gt;&lt;height val=&quot;17&quot;/&gt;&lt;hasText val=&quot;1&quot;/&gt;&lt;paraId val=&quot;1&quot;/&gt;&lt;/Image&gt;&lt;Image&gt;&lt;filename val=&quot;C:\Users\JEFFKE~1\AppData\Local\Temp\PR\data\asimages\{F72BE670-594B-46E4-9791-025EF2C920ED}_1.png_crop.png&quot;/&gt;&lt;left val=&quot;31&quot;/&gt;&lt;top val=&quot;111&quot;/&gt;&lt;width val=&quot;355&quot;/&gt;&lt;height val=&quot;62&quot;/&gt;&lt;hasText val=&quot;1&quot;/&gt;&lt;paraId val=&quot;2&quot;/&gt;&lt;/Image&gt;&lt;Image&gt;&lt;filename val=&quot;C:\Users\JEFFKE~1\AppData\Local\Temp\PR\data\asimages\{87E52D2B-9CB9-4D30-949B-BC3C77141293}_1.png_crop.png&quot;/&gt;&lt;left val=&quot;21&quot;/&gt;&lt;top val=&quot;201&quot;/&gt;&lt;width val=&quot;311&quot;/&gt;&lt;height val=&quot;41&quot;/&gt;&lt;hasText val=&quot;1&quot;/&gt;&lt;paraId val=&quot;3&quot;/&gt;&lt;/Image&gt;&lt;/TextEffect&gt;"/>
</p:tagLst>
</file>

<file path=ppt/tags/tag138.xml><?xml version="1.0" encoding="utf-8"?>
<p:tagLst xmlns:a="http://schemas.openxmlformats.org/drawingml/2006/main" xmlns:r="http://schemas.openxmlformats.org/officeDocument/2006/relationships" xmlns:p="http://schemas.openxmlformats.org/presentationml/2006/main">
  <p:tag name="PPSNARRATIONPROPS" val="F:\AHRQ TS E-Learning\Module 6\Narration\M6_JGannon_Slide 23_1-2.wav"/>
  <p:tag name="PPSNARRATION" val="62,870263069,D:\Archive\F Drive\AHRQ TS E-Learning\Module 6\TS_2016_Mod_6_v7.1_pptx\Media.ppcx"/>
  <p:tag name="HTML_SHAPEINFO" val="&lt;SlideThumbPath val=&quot;Slide23.PNG&quot;/&gt;"/>
</p:tagLst>
</file>

<file path=ppt/tags/tag1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8&quot;/&gt;&lt;/TableIndex&gt;&lt;/ShapeTextInfo&gt;"/>
  <p:tag name="HTML_SHAPEINFO" val="&lt;ThreeDShapeInfo&gt;&lt;uuid val=&quot;&quot;/&gt;&lt;isInvalidForFieldText val=&quot;0&quot;/&gt;&lt;Image&gt;&lt;filename val=&quot;C:\Users\JEFFKE~1\AppData\Local\Temp\PR\data\asimages\{4BF9D58F-EA91-478E-9590-FA0AF44B778E}_23.png&quot;/&gt;&lt;left val=&quot;66&quot;/&gt;&lt;top val=&quot;-2&quot;/&gt;&lt;width val=&quot;644&quot;/&gt;&lt;height val=&quot;68&quot;/&gt;&lt;hasText val=&quot;1&quot;/&gt;&lt;/Image&gt;&lt;/ThreeDShapeInfo&gt;"/>
</p:tagLst>
</file>

<file path=ppt/tags/tag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1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13&quot;/&gt;&lt;lineCharCount val=&quot;24&quot;/&gt;&lt;lineCharCount val=&quot;23&quot;/&gt;&lt;lineCharCount val=&quot;16&quot;/&gt;&lt;/TableIndex&gt;&lt;/ShapeTextInfo&gt;"/>
  <p:tag name="HTML_SHAPEINFO" val="&lt;TextEffect&gt;&lt;Image&gt;&lt;filename val=&quot;C:\Users\JEFFKE~1\AppData\Local\Temp\PR\data\asimages\{13AAB588-220A-4054-9753-CC63654CB8C0}_1.png_crop.png&quot;/&gt;&lt;left val=&quot;21&quot;/&gt;&lt;top val=&quot;68&quot;/&gt;&lt;width val=&quot;97&quot;/&gt;&lt;height val=&quot;14&quot;/&gt;&lt;hasText val=&quot;1&quot;/&gt;&lt;paraId val=&quot;1&quot;/&gt;&lt;/Image&gt;&lt;Image&gt;&lt;filename val=&quot;C:\Users\JEFFKE~1\AppData\Local\Temp\PR\data\asimages\{D72101E6-DE41-4393-8109-9B6434E120BA}_1.png_crop.png&quot;/&gt;&lt;left val=&quot;31&quot;/&gt;&lt;top val=&quot;118&quot;/&gt;&lt;width val=&quot;259&quot;/&gt;&lt;height val=&quot;16&quot;/&gt;&lt;hasText val=&quot;1&quot;/&gt;&lt;paraId val=&quot;2&quot;/&gt;&lt;/Image&gt;&lt;Image&gt;&lt;filename val=&quot;C:\Users\JEFFKE~1\AppData\Local\Temp\PR\data\asimages\{7359D6C8-80C6-4721-B4BD-1FCC21A45F28}_1.png_crop.png&quot;/&gt;&lt;left val=&quot;31&quot;/&gt;&lt;top val=&quot;170&quot;/&gt;&lt;width val=&quot;254&quot;/&gt;&lt;height val=&quot;20&quot;/&gt;&lt;hasText val=&quot;1&quot;/&gt;&lt;paraId val=&quot;3&quot;/&gt;&lt;/Image&gt;&lt;Image&gt;&lt;filename val=&quot;C:\Users\JEFFKE~1\AppData\Local\Temp\PR\data\asimages\{997D14F6-DE01-44E8-AFD9-6B75EC81E700}_1.png_crop.png&quot;/&gt;&lt;left val=&quot;31&quot;/&gt;&lt;top val=&quot;224&quot;/&gt;&lt;width val=&quot;186&quot;/&gt;&lt;height val=&quot;20&quot;/&gt;&lt;hasText val=&quot;1&quot;/&gt;&lt;paraId val=&quot;4&quot;/&gt;&lt;/Image&gt;&lt;/TextEffect&gt;"/>
</p:tagLst>
</file>

<file path=ppt/tags/tag141.xml><?xml version="1.0" encoding="utf-8"?>
<p:tagLst xmlns:a="http://schemas.openxmlformats.org/drawingml/2006/main" xmlns:r="http://schemas.openxmlformats.org/officeDocument/2006/relationships" xmlns:p="http://schemas.openxmlformats.org/presentationml/2006/main">
  <p:tag name="PPSNARRATIONPROPS" val="F:\AHRQ TS E-Learning\Module 6\Narration\M6_JGannon_Slide 24_1-2.wav"/>
  <p:tag name="PPSNARRATION" val="63,870263069,D:\Archive\F Drive\AHRQ TS E-Learning\Module 6\TS_2016_Mod_6_v7.1_pptx\Media.ppcx"/>
  <p:tag name="HTML_SHAPEINFO" val="&lt;SlideThumbPath val=&quot;Slide24.PNG&quot;/&gt;"/>
</p:tagLst>
</file>

<file path=ppt/tags/tag1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4&quot;/&gt;&lt;/TableIndex&gt;&lt;/ShapeTextInfo&gt;"/>
  <p:tag name="HTML_SHAPEINFO" val="&lt;ThreeDShapeInfo&gt;&lt;uuid val=&quot;&quot;/&gt;&lt;isInvalidForFieldText val=&quot;0&quot;/&gt;&lt;Image&gt;&lt;filename val=&quot;C:\Users\JEFFKE~1\AppData\Local\Temp\PR\data\asimages\{4B080D8B-2A77-4858-A959-74DC46ACC205}_24.png&quot;/&gt;&lt;left val=&quot;66&quot;/&gt;&lt;top val=&quot;-2&quot;/&gt;&lt;width val=&quot;644&quot;/&gt;&lt;height val=&quot;68&quot;/&gt;&lt;hasText val=&quot;1&quot;/&gt;&lt;/Image&gt;&lt;/ThreeDShapeInfo&gt;"/>
</p:tagLst>
</file>

<file path=ppt/tags/tag1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39&quot;/&gt;&lt;lineCharCount val=&quot;41&quot;/&gt;&lt;lineCharCount val=&quot;69&quot;/&gt;&lt;lineCharCount val=&quot;19&quot;/&gt;&lt;lineCharCount val=&quot;20&quot;/&gt;&lt;lineCharCount val=&quot;18&quot;/&gt;&lt;lineCharCount val=&quot;36&quot;/&gt;&lt;lineCharCount val=&quot;17&quot;/&gt;&lt;lineCharCount val=&quot;19&quot;/&gt;&lt;/TableIndex&gt;&lt;/ShapeTextInfo&gt;"/>
  <p:tag name="HTML_SHAPEINFO" val="&lt;TextEffect&gt;&lt;Image&gt;&lt;filename val=&quot;C:\Users\JEFFKE~1\AppData\Local\Temp\PR\data\asimages\{C5C7EAFE-3B35-48CC-A7FC-A78848A07D1D}_1.png_crop.png&quot;/&gt;&lt;left val=&quot;23&quot;/&gt;&lt;top val=&quot;68&quot;/&gt;&lt;width val=&quot;311&quot;/&gt;&lt;height val=&quot;17&quot;/&gt;&lt;hasText val=&quot;1&quot;/&gt;&lt;paraId val=&quot;1&quot;/&gt;&lt;/Image&gt;&lt;Image&gt;&lt;filename val=&quot;C:\Users\JEFFKE~1\AppData\Local\Temp\PR\data\asimages\{2D0DC08E-82A1-4C9E-8386-352477115F99}_1.png_crop.png&quot;/&gt;&lt;left val=&quot;22&quot;/&gt;&lt;top val=&quot;105&quot;/&gt;&lt;width val=&quot;328&quot;/&gt;&lt;height val=&quot;17&quot;/&gt;&lt;hasText val=&quot;1&quot;/&gt;&lt;paraId val=&quot;2&quot;/&gt;&lt;/Image&gt;&lt;Image&gt;&lt;filename val=&quot;C:\Users\JEFFKE~1\AppData\Local\Temp\PR\data\asimages\{0300E8F1-42B5-4803-BC12-C8B13726B60F}_1.png_crop.png&quot;/&gt;&lt;left val=&quot;23&quot;/&gt;&lt;top val=&quot;141&quot;/&gt;&lt;width val=&quot;546&quot;/&gt;&lt;height val=&quot;17&quot;/&gt;&lt;hasText val=&quot;1&quot;/&gt;&lt;paraId val=&quot;3&quot;/&gt;&lt;/Image&gt;&lt;Image&gt;&lt;filename val=&quot;C:\Users\JEFFKE~1\AppData\Local\Temp\PR\data\asimages\{0676995C-53BD-4446-A326-FF3275FFA58B}_1.png_crop.png&quot;/&gt;&lt;left val=&quot;23&quot;/&gt;&lt;top val=&quot;183&quot;/&gt;&lt;width val=&quot;144&quot;/&gt;&lt;height val=&quot;16&quot;/&gt;&lt;hasText val=&quot;1&quot;/&gt;&lt;paraId val=&quot;4&quot;/&gt;&lt;/Image&gt;&lt;Image&gt;&lt;filename val=&quot;C:\Users\JEFFKE~1\AppData\Local\Temp\PR\data\asimages\{9C917A18-0452-4514-A3F1-0E415B1163D4}_1.png_crop.png&quot;/&gt;&lt;left val=&quot;40&quot;/&gt;&lt;top val=&quot;213&quot;/&gt;&lt;width val=&quot;197&quot;/&gt;&lt;height val=&quot;17&quot;/&gt;&lt;hasText val=&quot;1&quot;/&gt;&lt;paraId val=&quot;5&quot;/&gt;&lt;/Image&gt;&lt;Image&gt;&lt;filename val=&quot;C:\Users\JEFFKE~1\AppData\Local\Temp\PR\data\asimages\{F8BB5497-857A-4F14-81D3-464B7677413B}_1.png_crop.png&quot;/&gt;&lt;left val=&quot;39&quot;/&gt;&lt;top val=&quot;243&quot;/&gt;&lt;width val=&quot;177&quot;/&gt;&lt;height val=&quot;14&quot;/&gt;&lt;hasText val=&quot;1&quot;/&gt;&lt;paraId val=&quot;6&quot;/&gt;&lt;/Image&gt;&lt;Image&gt;&lt;filename val=&quot;C:\Users\JEFFKE~1\AppData\Local\Temp\PR\data\asimages\{8567AD03-A969-42A1-B44D-FB80818AB9F6}_1.png_crop.png&quot;/&gt;&lt;left val=&quot;39&quot;/&gt;&lt;top val=&quot;273&quot;/&gt;&lt;width val=&quot;335&quot;/&gt;&lt;height val=&quot;17&quot;/&gt;&lt;hasText val=&quot;1&quot;/&gt;&lt;paraId val=&quot;7&quot;/&gt;&lt;/Image&gt;&lt;Image&gt;&lt;filename val=&quot;C:\Users\JEFFKE~1\AppData\Local\Temp\PR\data\asimages\{20775110-C9E7-4039-A40D-3DF60B0AD5D6}_1.png_crop.png&quot;/&gt;&lt;left val=&quot;39&quot;/&gt;&lt;top val=&quot;303&quot;/&gt;&lt;width val=&quot;160&quot;/&gt;&lt;height val=&quot;14&quot;/&gt;&lt;hasText val=&quot;1&quot;/&gt;&lt;paraId val=&quot;8&quot;/&gt;&lt;/Image&gt;&lt;Image&gt;&lt;filename val=&quot;C:\Users\JEFFKE~1\AppData\Local\Temp\PR\data\asimages\{2CEF9B7F-AD72-45A8-B966-F5415ED3FEF1}_1.png_crop.png&quot;/&gt;&lt;left val=&quot;39&quot;/&gt;&lt;top val=&quot;333&quot;/&gt;&lt;width val=&quot;207&quot;/&gt;&lt;height val=&quot;17&quot;/&gt;&lt;hasText val=&quot;1&quot;/&gt;&lt;paraId val=&quot;9&quot;/&gt;&lt;/Image&gt;&lt;/TextEffect&gt;"/>
</p:tagLst>
</file>

<file path=ppt/tags/tag144.xml><?xml version="1.0" encoding="utf-8"?>
<p:tagLst xmlns:a="http://schemas.openxmlformats.org/drawingml/2006/main" xmlns:r="http://schemas.openxmlformats.org/officeDocument/2006/relationships" xmlns:p="http://schemas.openxmlformats.org/presentationml/2006/main">
  <p:tag name="PPSNARRATIONPROPS" val="F:\AHRQ TS E-Learning\Module 6\Narration\M6_JGannon_Slide 25_1-2.wav"/>
  <p:tag name="PPSNARRATION" val="64,870263069,D:\Archive\F Drive\AHRQ TS E-Learning\Module 6\TS_2016_Mod_6_v7.1_pptx\Media.ppcx"/>
  <p:tag name="HTML_SHAPEINFO" val="&lt;SlideThumbPath val=&quot;Slide25.PNG&quot;/&gt;"/>
</p:tagLst>
</file>

<file path=ppt/tags/tag14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7&quot;/&gt;&lt;/TableIndex&gt;&lt;/ShapeTextInfo&gt;"/>
  <p:tag name="HTML_SHAPEINFO" val="&lt;ThreeDShapeInfo&gt;&lt;uuid val=&quot;&quot;/&gt;&lt;isInvalidForFieldText val=&quot;0&quot;/&gt;&lt;Image&gt;&lt;filename val=&quot;C:\Users\JEFFKE~1\AppData\Local\Temp\PR\data\asimages\{3D04A8D5-26B0-4B5E-8D30-1DC555DA9700}_25.png&quot;/&gt;&lt;left val=&quot;66&quot;/&gt;&lt;top val=&quot;-2&quot;/&gt;&lt;width val=&quot;644&quot;/&gt;&lt;height val=&quot;68&quot;/&gt;&lt;hasText val=&quot;1&quot;/&gt;&lt;/Image&gt;&lt;/ThreeDShapeInfo&gt;"/>
</p:tagLst>
</file>

<file path=ppt/tags/tag1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1&quot;/&gt;&lt;lineCharCount val=&quot;37&quot;/&gt;&lt;lineCharCount val=&quot;44&quot;/&gt;&lt;lineCharCount val=&quot;37&quot;/&gt;&lt;lineCharCount val=&quot;33&quot;/&gt;&lt;lineCharCount val=&quot;45&quot;/&gt;&lt;lineCharCount val=&quot;42&quot;/&gt;&lt;lineCharCount val=&quot;14&quot;/&gt;&lt;/TableIndex&gt;&lt;/ShapeTextInfo&gt;"/>
  <p:tag name="HTML_SHAPEINFO" val="&lt;TextEffect&gt;&lt;Image&gt;&lt;filename val=&quot;C:\Users\JEFFKE~1\AppData\Local\Temp\PR\data\asimages\{AA577345-FDB1-4303-AE9D-E0F55A0E0ECF}_1.png_crop.png&quot;/&gt;&lt;left val=&quot;388&quot;/&gt;&lt;top val=&quot;377&quot;/&gt;&lt;width val=&quot;0&quot;/&gt;&lt;height val=&quot;0&quot;/&gt;&lt;hasText val=&quot;1&quot;/&gt;&lt;paraId val=&quot;1&quot;/&gt;&lt;/Image&gt;&lt;Image&gt;&lt;filename val=&quot;C:\Users\JEFFKE~1\AppData\Local\Temp\PR\data\asimages\{6DA83D0E-4BDC-4307-8F27-61DC3B4EFEF7}_1.png_crop.png&quot;/&gt;&lt;left val=&quot;22&quot;/&gt;&lt;top val=&quot;99&quot;/&gt;&lt;width val=&quot;357&quot;/&gt;&lt;height val=&quot;89&quot;/&gt;&lt;hasText val=&quot;1&quot;/&gt;&lt;paraId val=&quot;2&quot;/&gt;&lt;/Image&gt;&lt;Image&gt;&lt;filename val=&quot;C:\Users\JEFFKE~1\AppData\Local\Temp\PR\data\asimages\{5E05BB44-E972-4EAC-AC6A-A3FD3CCA0C76}_1.png_crop.png&quot;/&gt;&lt;left val=&quot;22&quot;/&gt;&lt;top val=&quot;219&quot;/&gt;&lt;width val=&quot;354&quot;/&gt;&lt;height val=&quot;17&quot;/&gt;&lt;hasText val=&quot;1&quot;/&gt;&lt;paraId val=&quot;3&quot;/&gt;&lt;/Image&gt;&lt;Image&gt;&lt;filename val=&quot;C:\Users\JEFFKE~1\AppData\Local\Temp\PR\data\asimages\{DD5DFA30-F37B-4D4E-80D4-EDDDA1D4658D}_1.png_crop.png&quot;/&gt;&lt;left val=&quot;21&quot;/&gt;&lt;top val=&quot;261&quot;/&gt;&lt;width val=&quot;338&quot;/&gt;&lt;height val=&quot;41&quot;/&gt;&lt;hasText val=&quot;1&quot;/&gt;&lt;paraId val=&quot;4&quot;/&gt;&lt;/Image&gt;&lt;/TextEffect&gt;"/>
</p:tagLst>
</file>

<file path=ppt/tags/tag147.xml><?xml version="1.0" encoding="utf-8"?>
<p:tagLst xmlns:a="http://schemas.openxmlformats.org/drawingml/2006/main" xmlns:r="http://schemas.openxmlformats.org/officeDocument/2006/relationships" xmlns:p="http://schemas.openxmlformats.org/presentationml/2006/main">
  <p:tag name="PRESENTER_SHAPEINFO" val="&lt;ThreeDShapeInfo&gt;&lt;uuid val=&quot;{C7845ECA-A68C-4B52-B593-372E975313D1}&quot;/&gt;&lt;isInvalidForFieldText val=&quot;0&quot;/&gt;&lt;Image&gt;&lt;filename val=&quot;C:\Users\JEFFKE~1\AppData\Local\Temp\PR\data\asimages\{C7845ECA-A68C-4B52-B593-372E975313D1}_25.png&quot;/&gt;&lt;left val=&quot;416&quot;/&gt;&lt;top val=&quot;63&quot;/&gt;&lt;width val=&quot;273&quot;/&gt;&lt;height val=&quot;306&quot;/&gt;&lt;hasText val=&quot;1&quot;/&gt;&lt;/Image&gt;&lt;/ThreeDShapeInfo&gt;"/>
</p:tagLst>
</file>

<file path=ppt/tags/tag148.xml><?xml version="1.0" encoding="utf-8"?>
<p:tagLst xmlns:a="http://schemas.openxmlformats.org/drawingml/2006/main" xmlns:r="http://schemas.openxmlformats.org/officeDocument/2006/relationships" xmlns:p="http://schemas.openxmlformats.org/presentationml/2006/main">
  <p:tag name="PPSNARRATIONPROPS" val="F:\AHRQ TS E-Learning\Module 6\Narration\M6_JGannon_Slide 26_1-2.wav"/>
  <p:tag name="PPSNARRATION" val="65,870263069,D:\Archive\F Drive\AHRQ TS E-Learning\Module 6\TS_2016_Mod_6_v7.1_pptx\Media.ppcx"/>
  <p:tag name="HTML_SHAPEINFO" val="&lt;SlideThumbPath val=&quot;Slide26.PNG&quot;/&gt;"/>
</p:tagLst>
</file>

<file path=ppt/tags/tag14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8&quot;/&gt;&lt;/TableIndex&gt;&lt;/ShapeTextInfo&gt;"/>
  <p:tag name="HTML_SHAPEINFO" val="&lt;ThreeDShapeInfo&gt;&lt;uuid val=&quot;&quot;/&gt;&lt;isInvalidForFieldText val=&quot;0&quot;/&gt;&lt;Image&gt;&lt;filename val=&quot;C:\Users\JEFFKE~1\AppData\Local\Temp\PR\data\asimages\{F7B17CA7-88CD-4AD2-9B9B-D2D6C2AD64E6}_26.png&quot;/&gt;&lt;left val=&quot;66&quot;/&gt;&lt;top val=&quot;-2&quot;/&gt;&lt;width val=&quot;644&quot;/&gt;&lt;height val=&quot;68&quot;/&gt;&lt;hasText val=&quot;1&quot;/&gt;&lt;/Image&gt;&lt;/ThreeDShapeInfo&gt;"/>
</p:tagLst>
</file>

<file path=ppt/tags/tag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4&quot;/&gt;&lt;/TableIndex&gt;&lt;/ShapeTextInfo&gt;"/>
  <p:tag name="HTML_SHAPEINFO" val="&lt;ThreeDShapeInfo&gt;&lt;uuid val=&quot;&quot;/&gt;&lt;isInvalidForFieldText val=&quot;0&quot;/&gt;&lt;Image&gt;&lt;filename val=&quot;C:\Users\JEFFKE~1\AppData\Local\Temp\PR\data\asimages\{D45BBDE6-9413-4EE9-AE9C-CB0DA6274E5C}_2.png&quot;/&gt;&lt;left val=&quot;11&quot;/&gt;&lt;top val=&quot;381&quot;/&gt;&lt;width val=&quot;395&quot;/&gt;&lt;height val=&quot;30&quot;/&gt;&lt;hasText val=&quot;1&quot;/&gt;&lt;/Image&gt;&lt;/ThreeDShapeInfo&gt;"/>
</p:tagLst>
</file>

<file path=ppt/tags/tag15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19&quot;/&gt;&lt;lineCharCount val=&quot;20&quot;/&gt;&lt;lineCharCount val=&quot;18&quot;/&gt;&lt;lineCharCount val=&quot;36&quot;/&gt;&lt;lineCharCount val=&quot;17&quot;/&gt;&lt;lineCharCount val=&quot;20&quot;/&gt;&lt;lineCharCount val=&quot;45&quot;/&gt;&lt;lineCharCount val=&quot;44&quot;/&gt;&lt;/TableIndex&gt;&lt;/ShapeTextInfo&gt;"/>
  <p:tag name="HTML_SHAPEINFO" val="&lt;TextEffect&gt;&lt;Image&gt;&lt;filename val=&quot;C:\Users\JEFFKE~1\AppData\Local\Temp\PR\data\asimages\{B9CF5967-581B-4BA7-BDDE-4F273B798B70}_1.png_crop.png&quot;/&gt;&lt;left val=&quot;23&quot;/&gt;&lt;top val=&quot;69&quot;/&gt;&lt;width val=&quot;143&quot;/&gt;&lt;height val=&quot;16&quot;/&gt;&lt;hasText val=&quot;1&quot;/&gt;&lt;paraId val=&quot;1&quot;/&gt;&lt;/Image&gt;&lt;Image&gt;&lt;filename val=&quot;C:\Users\JEFFKE~1\AppData\Local\Temp\PR\data\asimages\{C7335992-1342-414F-913E-97C908F3B48E}_1.png_crop.png&quot;/&gt;&lt;left val=&quot;40&quot;/&gt;&lt;top val=&quot;111&quot;/&gt;&lt;width val=&quot;197&quot;/&gt;&lt;height val=&quot;17&quot;/&gt;&lt;hasText val=&quot;1&quot;/&gt;&lt;paraId val=&quot;2&quot;/&gt;&lt;/Image&gt;&lt;Image&gt;&lt;filename val=&quot;C:\Users\JEFFKE~1\AppData\Local\Temp\PR\data\asimages\{4CAA83AD-52B0-4CF4-8738-C049F801AF8D}_1.png_crop.png&quot;/&gt;&lt;left val=&quot;39&quot;/&gt;&lt;top val=&quot;153&quot;/&gt;&lt;width val=&quot;177&quot;/&gt;&lt;height val=&quot;14&quot;/&gt;&lt;hasText val=&quot;1&quot;/&gt;&lt;paraId val=&quot;3&quot;/&gt;&lt;/Image&gt;&lt;Image&gt;&lt;filename val=&quot;C:\Users\JEFFKE~1\AppData\Local\Temp\PR\data\asimages\{1CE25134-F180-418D-8EAF-B1A597C58EEC}_1.png_crop.png&quot;/&gt;&lt;left val=&quot;39&quot;/&gt;&lt;top val=&quot;195&quot;/&gt;&lt;width val=&quot;336&quot;/&gt;&lt;height val=&quot;17&quot;/&gt;&lt;hasText val=&quot;1&quot;/&gt;&lt;paraId val=&quot;4&quot;/&gt;&lt;/Image&gt;&lt;Image&gt;&lt;filename val=&quot;C:\Users\JEFFKE~1\AppData\Local\Temp\PR\data\asimages\{C45358C5-9370-421A-B717-0E0D510EAD0A}_1.png_crop.png&quot;/&gt;&lt;left val=&quot;39&quot;/&gt;&lt;top val=&quot;237&quot;/&gt;&lt;width val=&quot;160&quot;/&gt;&lt;height val=&quot;14&quot;/&gt;&lt;hasText val=&quot;1&quot;/&gt;&lt;paraId val=&quot;5&quot;/&gt;&lt;/Image&gt;&lt;Image&gt;&lt;filename val=&quot;C:\Users\JEFFKE~1\AppData\Local\Temp\PR\data\asimages\{2340BA00-EB8E-42AF-B891-1CEC755F9E1F}_1.png_crop.png&quot;/&gt;&lt;left val=&quot;39&quot;/&gt;&lt;top val=&quot;279&quot;/&gt;&lt;width val=&quot;207&quot;/&gt;&lt;height val=&quot;17&quot;/&gt;&lt;hasText val=&quot;1&quot;/&gt;&lt;paraId val=&quot;6&quot;/&gt;&lt;/Image&gt;&lt;Image&gt;&lt;filename val=&quot;C:\Users\JEFFKE~1\AppData\Local\Temp\PR\data\asimages\{F8FE653F-5D37-463A-8070-6B2F16766841}_1.png_crop.png&quot;/&gt;&lt;left val=&quot;22&quot;/&gt;&lt;top val=&quot;321&quot;/&gt;&lt;width val=&quot;346&quot;/&gt;&lt;height val=&quot;41&quot;/&gt;&lt;hasText val=&quot;1&quot;/&gt;&lt;paraId val=&quot;7&quot;/&gt;&lt;/Image&gt;&lt;/TextEffect&gt;"/>
</p:tagLst>
</file>

<file path=ppt/tags/tag151.xml><?xml version="1.0" encoding="utf-8"?>
<p:tagLst xmlns:a="http://schemas.openxmlformats.org/drawingml/2006/main" xmlns:r="http://schemas.openxmlformats.org/officeDocument/2006/relationships" xmlns:p="http://schemas.openxmlformats.org/presentationml/2006/main">
  <p:tag name="PRESENTER_SHAPEINFO" val="&lt;ThreeDShapeInfo&gt;&lt;uuid val=&quot;{5DEE7A54-0160-487D-8510-415E7F438FC9}&quot;/&gt;&lt;isInvalidForFieldText val=&quot;0&quot;/&gt;&lt;Image&gt;&lt;filename val=&quot;C:\Users\JEFFKE~1\AppData\Local\Temp\PR\data\asimages\{5DEE7A54-0160-487D-8510-415E7F438FC9}_26.png&quot;/&gt;&lt;left val=&quot;416&quot;/&gt;&lt;top val=&quot;63&quot;/&gt;&lt;width val=&quot;273&quot;/&gt;&lt;height val=&quot;306&quot;/&gt;&lt;hasText val=&quot;1&quot;/&gt;&lt;/Image&gt;&lt;/ThreeDShapeInfo&gt;"/>
</p:tagLst>
</file>

<file path=ppt/tags/tag152.xml><?xml version="1.0" encoding="utf-8"?>
<p:tagLst xmlns:a="http://schemas.openxmlformats.org/drawingml/2006/main" xmlns:r="http://schemas.openxmlformats.org/officeDocument/2006/relationships" xmlns:p="http://schemas.openxmlformats.org/presentationml/2006/main">
  <p:tag name="PPSNARRATIONPROPS" val="F:\AHRQ TS E-Learning\Module 6\Narration\M6_JGannon_Slide 27_1-2.wav"/>
  <p:tag name="PPSNARRATION" val="66,870263069,D:\Archive\F Drive\AHRQ TS E-Learning\Module 6\TS_2016_Mod_6_v7.1_pptx\Media.ppcx"/>
  <p:tag name="HTML_SHAPEINFO" val="&lt;SlideThumbPath val=&quot;Slide27.PNG&quot;/&gt;"/>
</p:tagLst>
</file>

<file path=ppt/tags/tag15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3&quot;/&gt;&lt;/TableIndex&gt;&lt;/ShapeTextInfo&gt;"/>
  <p:tag name="HTML_SHAPEINFO" val="&lt;ThreeDShapeInfo&gt;&lt;uuid val=&quot;&quot;/&gt;&lt;isInvalidForFieldText val=&quot;0&quot;/&gt;&lt;Image&gt;&lt;filename val=&quot;C:\Users\JEFFKE~1\AppData\Local\Temp\PR\data\asimages\{4573B9E0-556D-41BC-99E7-648F0DA7097A}_27.png&quot;/&gt;&lt;left val=&quot;66&quot;/&gt;&lt;top val=&quot;-2&quot;/&gt;&lt;width val=&quot;644&quot;/&gt;&lt;height val=&quot;68&quot;/&gt;&lt;hasText val=&quot;1&quot;/&gt;&lt;/Image&gt;&lt;/ThreeDShapeInfo&gt;"/>
</p:tagLst>
</file>

<file path=ppt/tags/tag15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43&quot;/&gt;&lt;lineCharCount val=&quot;41&quot;/&gt;&lt;lineCharCount val=&quot;23&quot;/&gt;&lt;lineCharCount val=&quot;41&quot;/&gt;&lt;lineCharCount val=&quot;32&quot;/&gt;&lt;lineCharCount val=&quot;39&quot;/&gt;&lt;lineCharCount val=&quot;7&quot;/&gt;&lt;/TableIndex&gt;&lt;/ShapeTextInfo&gt;"/>
  <p:tag name="HTML_SHAPEINFO" val="&lt;TextEffect&gt;&lt;Image&gt;&lt;filename val=&quot;C:\Users\JEFFKE~1\AppData\Local\Temp\PR\data\asimages\{18A7C2DA-AD55-44B1-BDDC-A4CAEF6EC739}_1.png_crop.png&quot;/&gt;&lt;left val=&quot;22&quot;/&gt;&lt;top val=&quot;68&quot;/&gt;&lt;width val=&quot;347&quot;/&gt;&lt;height val=&quot;62&quot;/&gt;&lt;hasText val=&quot;1&quot;/&gt;&lt;paraId val=&quot;1&quot;/&gt;&lt;/Image&gt;&lt;Image&gt;&lt;filename val=&quot;C:\Users\JEFFKE~1\AppData\Local\Temp\PR\data\asimages\{1CD8AD45-989E-4747-8495-ABA8DB6D8600}_1.png_crop.png&quot;/&gt;&lt;left val=&quot;21&quot;/&gt;&lt;top val=&quot;171&quot;/&gt;&lt;width val=&quot;325&quot;/&gt;&lt;height val=&quot;86&quot;/&gt;&lt;hasText val=&quot;1&quot;/&gt;&lt;paraId val=&quot;2&quot;/&gt;&lt;/Image&gt;&lt;/TextEffect&gt;"/>
</p:tagLst>
</file>

<file path=ppt/tags/tag155.xml><?xml version="1.0" encoding="utf-8"?>
<p:tagLst xmlns:a="http://schemas.openxmlformats.org/drawingml/2006/main" xmlns:r="http://schemas.openxmlformats.org/officeDocument/2006/relationships" xmlns:p="http://schemas.openxmlformats.org/presentationml/2006/main">
  <p:tag name="PRESENTER_SHAPEINFO" val="&lt;ThreeDShapeInfo&gt;&lt;uuid val=&quot;{2F1B39B3-3732-43CA-865E-606042FB57EC}&quot;/&gt;&lt;isInvalidForFieldText val=&quot;0&quot;/&gt;&lt;Image&gt;&lt;filename val=&quot;C:\Users\JEFFKE~1\AppData\Local\Temp\PR\data\asimages\{2F1B39B3-3732-43CA-865E-606042FB57EC}_27.png&quot;/&gt;&lt;left val=&quot;391&quot;/&gt;&lt;top val=&quot;50&quot;/&gt;&lt;width val=&quot;296&quot;/&gt;&lt;height val=&quot;525&quot;/&gt;&lt;hasText val=&quot;1&quot;/&gt;&lt;/Image&gt;&lt;/ThreeDShapeInfo&gt;"/>
</p:tagLst>
</file>

<file path=ppt/tags/tag156.xml><?xml version="1.0" encoding="utf-8"?>
<p:tagLst xmlns:a="http://schemas.openxmlformats.org/drawingml/2006/main" xmlns:r="http://schemas.openxmlformats.org/officeDocument/2006/relationships" xmlns:p="http://schemas.openxmlformats.org/presentationml/2006/main">
  <p:tag name="PPSNARRATIONPROPS" val="F:\AHRQ TS E-Learning\Module 6\Narration\M6_JGannon_Slide 28_1-2.wav"/>
  <p:tag name="PPSNARRATION" val="67,870263069,D:\Archive\F Drive\AHRQ TS E-Learning\Module 6\TS_2016_Mod_6_v7.1_pptx\Media.ppcx"/>
  <p:tag name="HTML_SHAPEINFO" val="&lt;SlideThumbPath val=&quot;Slide28.PNG&quot;/&gt;"/>
</p:tagLst>
</file>

<file path=ppt/tags/tag15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9&quot;/&gt;&lt;/TableIndex&gt;&lt;/ShapeTextInfo&gt;"/>
  <p:tag name="HTML_SHAPEINFO" val="&lt;ThreeDShapeInfo&gt;&lt;uuid val=&quot;&quot;/&gt;&lt;isInvalidForFieldText val=&quot;0&quot;/&gt;&lt;Image&gt;&lt;filename val=&quot;C:\Users\JEFFKE~1\AppData\Local\Temp\PR\data\asimages\{55406F08-3D41-42AD-ADCD-3E6327E4EEA4}_28.png&quot;/&gt;&lt;left val=&quot;66&quot;/&gt;&lt;top val=&quot;-2&quot;/&gt;&lt;width val=&quot;644&quot;/&gt;&lt;height val=&quot;68&quot;/&gt;&lt;hasText val=&quot;1&quot;/&gt;&lt;/Image&gt;&lt;/ThreeDShapeInfo&gt;"/>
</p:tagLst>
</file>

<file path=ppt/tags/tag15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46&quot;/&gt;&lt;lineCharCount val=&quot;82&quot;/&gt;&lt;lineCharCount val=&quot;30&quot;/&gt;&lt;lineCharCount val=&quot;45&quot;/&gt;&lt;lineCharCount val=&quot;40&quot;/&gt;&lt;lineCharCount val=&quot;33&quot;/&gt;&lt;lineCharCount val=&quot;27&quot;/&gt;&lt;lineCharCount val=&quot;8&quot;/&gt;&lt;/TableIndex&gt;&lt;/ShapeTextInfo&gt;"/>
  <p:tag name="HTML_SHAPEINFO" val="&lt;TextEffect&gt;&lt;Image&gt;&lt;filename val=&quot;C:\Users\JEFFKE~1\AppData\Local\Temp\PR\data\asimages\{0FC088EB-5201-4BFE-997A-30B1C0EA2105}_1.png_crop.png&quot;/&gt;&lt;left val=&quot;23&quot;/&gt;&lt;top val=&quot;68&quot;/&gt;&lt;width val=&quot;362&quot;/&gt;&lt;height val=&quot;17&quot;/&gt;&lt;hasText val=&quot;1&quot;/&gt;&lt;paraId val=&quot;1&quot;/&gt;&lt;/Image&gt;&lt;Image&gt;&lt;filename val=&quot;C:\Users\JEFFKE~1\AppData\Local\Temp\PR\data\asimages\{B8C05E0E-314B-40CF-A8C0-C83B2BC1842B}_1.png_crop.png&quot;/&gt;&lt;left val=&quot;31&quot;/&gt;&lt;top val=&quot;111&quot;/&gt;&lt;width val=&quot;640&quot;/&gt;&lt;height val=&quot;38&quot;/&gt;&lt;hasText val=&quot;1&quot;/&gt;&lt;paraId val=&quot;2&quot;/&gt;&lt;/Image&gt;&lt;Image&gt;&lt;filename val=&quot;C:\Users\JEFFKE~1\AppData\Local\Temp\PR\data\asimages\{964F1E6D-88D5-4C6B-8FB6-B31AD36B03EB}_1.png_crop.png&quot;/&gt;&lt;left val=&quot;31&quot;/&gt;&lt;top val=&quot;177&quot;/&gt;&lt;width val=&quot;419&quot;/&gt;&lt;height val=&quot;17&quot;/&gt;&lt;hasText val=&quot;1&quot;/&gt;&lt;paraId val=&quot;3&quot;/&gt;&lt;/Image&gt;&lt;Image&gt;&lt;filename val=&quot;C:\Users\JEFFKE~1\AppData\Local\Temp\PR\data\asimages\{DAA58F0F-78C4-43F5-B3FF-DF4A3D7C8B11}_1.png_crop.png&quot;/&gt;&lt;left val=&quot;31&quot;/&gt;&lt;top val=&quot;219&quot;/&gt;&lt;width val=&quot;315&quot;/&gt;&lt;height val=&quot;17&quot;/&gt;&lt;hasText val=&quot;1&quot;/&gt;&lt;paraId val=&quot;4&quot;/&gt;&lt;/Image&gt;&lt;Image&gt;&lt;filename val=&quot;C:\Users\JEFFKE~1\AppData\Local\Temp\PR\data\asimages\{64553E1D-C4DF-4E57-B74F-691227F27C69}_1.png_crop.png&quot;/&gt;&lt;left val=&quot;62&quot;/&gt;&lt;top val=&quot;261&quot;/&gt;&lt;width val=&quot;273&quot;/&gt;&lt;height val=&quot;17&quot;/&gt;&lt;hasText val=&quot;1&quot;/&gt;&lt;paraId val=&quot;5&quot;/&gt;&lt;/Image&gt;&lt;Image&gt;&lt;filename val=&quot;C:\Users\JEFFKE~1\AppData\Local\Temp\PR\data\asimages\{63574F32-160D-46B1-BCD3-3FC46DBEFCCA}_1.png_crop.png&quot;/&gt;&lt;left val=&quot;62&quot;/&gt;&lt;top val=&quot;303&quot;/&gt;&lt;width val=&quot;228&quot;/&gt;&lt;height val=&quot;38&quot;/&gt;&lt;hasText val=&quot;1&quot;/&gt;&lt;paraId val=&quot;6&quot;/&gt;&lt;/Image&gt;&lt;/TextEffect&gt;"/>
</p:tagLst>
</file>

<file path=ppt/tags/tag159.xml><?xml version="1.0" encoding="utf-8"?>
<p:tagLst xmlns:a="http://schemas.openxmlformats.org/drawingml/2006/main" xmlns:r="http://schemas.openxmlformats.org/officeDocument/2006/relationships" xmlns:p="http://schemas.openxmlformats.org/presentationml/2006/main">
  <p:tag name="PPSNARRATIONPROPS" val="D:\Archive\F Drive\AHRQ TS E-Learning\Module 6\Narration\M6_JGannon_Slide 29_NEW_EDIT_1-2.wav"/>
  <p:tag name="PPSNARRATION" val="68,870263069,D:\Archive\F Drive\AHRQ TS E-Learning\Module 6\TS_2016_Mod_6_v7.1_pptx\Media.ppcx"/>
  <p:tag name="HTML_SHAPEINFO" val="&lt;SlideThumbPath val=&quot;Slide29.PNG&quot;/&gt;"/>
</p:tagLst>
</file>

<file path=ppt/tags/tag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 name="HTML_SHAPEINFO" val="&lt;ThreeDShapeInfo&gt;&lt;uuid val=&quot;&quot;/&gt;&lt;isInvalidForFieldText val=&quot;0&quot;/&gt;&lt;Image&gt;&lt;filename val=&quot;C:\Users\JEFFKE~1\AppData\Local\Temp\PR\data\asimages\{17EC1CA6-E322-4C1C-8524-3654DCE2A65F}_2.png&quot;/&gt;&lt;left val=&quot;642&quot;/&gt;&lt;top val=&quot;384&quot;/&gt;&lt;width val=&quot;65&quot;/&gt;&lt;height val=&quot;23&quot;/&gt;&lt;hasText val=&quot;1&quot;/&gt;&lt;/Image&gt;&lt;/ThreeDShapeInfo&gt;"/>
</p:tagLst>
</file>

<file path=ppt/tags/tag16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9&quot;/&gt;&lt;/TableIndex&gt;&lt;/ShapeTextInfo&gt;"/>
  <p:tag name="HTML_SHAPEINFO" val="&lt;ThreeDShapeInfo&gt;&lt;uuid val=&quot;&quot;/&gt;&lt;isInvalidForFieldText val=&quot;0&quot;/&gt;&lt;Image&gt;&lt;filename val=&quot;C:\Users\JEFFKE~1\AppData\Local\Temp\PR\data\asimages\{BCBA0633-2613-43C9-AC4F-F8272362A098}_29.png&quot;/&gt;&lt;left val=&quot;66&quot;/&gt;&lt;top val=&quot;-2&quot;/&gt;&lt;width val=&quot;644&quot;/&gt;&lt;height val=&quot;68&quot;/&gt;&lt;hasText val=&quot;1&quot;/&gt;&lt;/Image&gt;&lt;/ThreeDShapeInfo&gt;"/>
</p:tagLst>
</file>

<file path=ppt/tags/tag16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37&quot;/&gt;&lt;lineCharCount val=&quot;41&quot;/&gt;&lt;lineCharCount val=&quot;17&quot;/&gt;&lt;lineCharCount val=&quot;45&quot;/&gt;&lt;lineCharCount val=&quot;43&quot;/&gt;&lt;lineCharCount val=&quot;43&quot;/&gt;&lt;lineCharCount val=&quot;37&quot;/&gt;&lt;lineCharCount val=&quot;40&quot;/&gt;&lt;lineCharCount val=&quot;38&quot;/&gt;&lt;/TableIndex&gt;&lt;/ShapeTextInfo&gt;"/>
  <p:tag name="HTML_SHAPEINFO" val="&lt;TextEffect&gt;&lt;Image&gt;&lt;filename val=&quot;C:\Users\JEFFKE~1\AppData\Local\Temp\PR\data\asimages\{958C27CF-50B5-4092-8795-1F6807447B00}_1.png_crop.png&quot;/&gt;&lt;left val=&quot;23&quot;/&gt;&lt;top val=&quot;68&quot;/&gt;&lt;width val=&quot;330&quot;/&gt;&lt;height val=&quot;65&quot;/&gt;&lt;hasText val=&quot;1&quot;/&gt;&lt;paraId val=&quot;1&quot;/&gt;&lt;/Image&gt;&lt;Image&gt;&lt;filename val=&quot;C:\Users\JEFFKE~1\AppData\Local\Temp\PR\data\asimages\{A10C5870-E64A-40BF-AB43-BD1F0F025FFC}_1.png_crop.png&quot;/&gt;&lt;left val=&quot;21&quot;/&gt;&lt;top val=&quot;165&quot;/&gt;&lt;width val=&quot;340&quot;/&gt;&lt;height val=&quot;65&quot;/&gt;&lt;hasText val=&quot;1&quot;/&gt;&lt;paraId val=&quot;2&quot;/&gt;&lt;/Image&gt;&lt;Image&gt;&lt;filename val=&quot;C:\Users\JEFFKE~1\AppData\Local\Temp\PR\data\asimages\{B06B69F2-3519-42D4-8452-761ED1591D24}_1.png_crop.png&quot;/&gt;&lt;left val=&quot;22&quot;/&gt;&lt;top val=&quot;261&quot;/&gt;&lt;width val=&quot;325&quot;/&gt;&lt;height val=&quot;65&quot;/&gt;&lt;hasText val=&quot;1&quot;/&gt;&lt;paraId val=&quot;3&quot;/&gt;&lt;/Image&gt;&lt;/TextEffect&gt;"/>
</p:tagLst>
</file>

<file path=ppt/tags/tag162.xml><?xml version="1.0" encoding="utf-8"?>
<p:tagLst xmlns:a="http://schemas.openxmlformats.org/drawingml/2006/main" xmlns:r="http://schemas.openxmlformats.org/officeDocument/2006/relationships" xmlns:p="http://schemas.openxmlformats.org/presentationml/2006/main">
  <p:tag name="PRESENTER_SHAPEINFO" val="&lt;ThreeDShapeInfo&gt;&lt;uuid val=&quot;{4D66F772-F707-492A-BA55-6D42FCB0BB42}&quot;/&gt;&lt;isInvalidForFieldText val=&quot;0&quot;/&gt;&lt;Image&gt;&lt;filename val=&quot;C:\Users\JEFFKE~1\AppData\Local\Temp\PR\data\asimages\{4D66F772-F707-492A-BA55-6D42FCB0BB42}_29.png&quot;/&gt;&lt;left val=&quot;391&quot;/&gt;&lt;top val=&quot;50&quot;/&gt;&lt;width val=&quot;296&quot;/&gt;&lt;height val=&quot;525&quot;/&gt;&lt;hasText val=&quot;1&quot;/&gt;&lt;/Image&gt;&lt;/ThreeDShapeInfo&gt;"/>
</p:tagLst>
</file>

<file path=ppt/tags/tag16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30&quot;/&gt;&lt;lineCharCount val=&quot;1&quot;/&gt;&lt;/TableIndex&gt;&lt;/ShapeTextInfo&gt;"/>
  <p:tag name="HTML_SHAPEINFO" val="&lt;ThreeDShapeInfo&gt;&lt;uuid val=&quot;&quot;/&gt;&lt;isInvalidForFieldText val=&quot;0&quot;/&gt;&lt;Image&gt;&lt;filename val=&quot;C:\Users\JEFFKE~1\AppData\Local\Temp\PR\data\asimages\{7BB68B01-3A41-498F-8D31-B30E392DEE22}_29.png&quot;/&gt;&lt;left val=&quot;413&quot;/&gt;&lt;top val=&quot;332&quot;/&gt;&lt;width val=&quot;228&quot;/&gt;&lt;height val=&quot;30&quot;/&gt;&lt;hasText val=&quot;1&quot;/&gt;&lt;/Image&gt;&lt;/ThreeDShapeInfo&gt;"/>
</p:tagLst>
</file>

<file path=ppt/tags/tag164.xml><?xml version="1.0" encoding="utf-8"?>
<p:tagLst xmlns:a="http://schemas.openxmlformats.org/drawingml/2006/main" xmlns:r="http://schemas.openxmlformats.org/officeDocument/2006/relationships" xmlns:p="http://schemas.openxmlformats.org/presentationml/2006/main">
  <p:tag name="PPSNARRATIONPROPS" val="F:\AHRQ TS E-Learning\Module 6\Narration\M6_JGannon_Slide 30_1-2.wav"/>
  <p:tag name="PPSNARRATION" val="69,870263069,D:\Archive\F Drive\AHRQ TS E-Learning\Module 6\TS_2016_Mod_6_v7.1_pptx\Media.ppcx"/>
  <p:tag name="HTML_SHAPEINFO" val="&lt;SlideThumbPath val=&quot;Slide30.PNG&quot;/&gt;"/>
</p:tagLst>
</file>

<file path=ppt/tags/tag16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6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6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6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1&quot;/&gt;&lt;/TableIndex&gt;&lt;/ShapeTextInfo&gt;"/>
  <p:tag name="HTML_SHAPEINFO" val="&lt;ThreeDShapeInfo&gt;&lt;uuid val=&quot;&quot;/&gt;&lt;isInvalidForFieldText val=&quot;0&quot;/&gt;&lt;Image&gt;&lt;filename val=&quot;C:\Users\JEFFKE~1\AppData\Local\Temp\PR\data\asimages\{1901B052-5FF8-4EB9-8727-39B18EDAE34C}_30.png&quot;/&gt;&lt;left val=&quot;66&quot;/&gt;&lt;top val=&quot;-2&quot;/&gt;&lt;width val=&quot;644&quot;/&gt;&lt;height val=&quot;68&quot;/&gt;&lt;hasText val=&quot;1&quot;/&gt;&lt;/Image&gt;&lt;/ThreeDShapeInfo&gt;"/>
</p:tagLst>
</file>

<file path=ppt/tags/tag16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52&quot;/&gt;&lt;lineCharCount val=&quot;11&quot;/&gt;&lt;/TableIndex&gt;&lt;/ShapeTextInfo&gt;"/>
  <p:tag name="HTML_SHAPEINFO" val="&lt;TextEffect&gt;&lt;Image&gt;&lt;filename val=&quot;C:\Users\JEFFKE~1\AppData\Local\Temp\PR\data\asimages\{72237952-E8FB-43F3-970D-BF9EFD0F764F}_1.png_crop.png&quot;/&gt;&lt;left val=&quot;22&quot;/&gt;&lt;top val=&quot;68&quot;/&gt;&lt;width val=&quot;402&quot;/&gt;&lt;height val=&quot;17&quot;/&gt;&lt;hasText val=&quot;1&quot;/&gt;&lt;paraId val=&quot;1&quot;/&gt;&lt;/Image&gt;&lt;Image&gt;&lt;filename val=&quot;C:\Users\JEFFKE~1\AppData\Local\Temp\PR\data\asimages\{E898940B-04BF-4FAC-9FAC-BB3A64E2CED7}_1.png_crop.png&quot;/&gt;&lt;left val=&quot;21&quot;/&gt;&lt;top val=&quot;105&quot;/&gt;&lt;width val=&quot;92&quot;/&gt;&lt;height val=&quot;13&quot;/&gt;&lt;hasText val=&quot;1&quot;/&gt;&lt;paraId val=&quot;2&quot;/&gt;&lt;/Image&gt;&lt;/TextEffect&gt;"/>
</p:tagLst>
</file>

<file path=ppt/tags/tag17.xml><?xml version="1.0" encoding="utf-8"?>
<p:tagLst xmlns:a="http://schemas.openxmlformats.org/drawingml/2006/main" xmlns:r="http://schemas.openxmlformats.org/officeDocument/2006/relationships" xmlns:p="http://schemas.openxmlformats.org/presentationml/2006/main">
  <p:tag name="PRESENTER_SHAPEINFO" val="&lt;ThreeDShapeInfo&gt;&lt;uuid val=&quot;{47D95E1D-4BE9-4F54-9AF3-78341FC345CF}&quot;/&gt;&lt;isInvalidForFieldText val=&quot;0&quot;/&gt;&lt;Image&gt;&lt;filename val=&quot;C:\Users\JEFFKE~1\AppData\Local\Temp\PR\data\asimages\{47D95E1D-4BE9-4F54-9AF3-78341FC345CF}_MtorLt.png&quot;/&gt;&lt;left val=&quot;-4&quot;/&gt;&lt;top val=&quot;0&quot;/&gt;&lt;width val=&quot;83&quot;/&gt;&lt;height val=&quot;55&quot;/&gt;&lt;hasText val=&quot;1&quot;/&gt;&lt;/Image&gt;&lt;/ThreeDShapeInfo&gt;"/>
</p:tagLst>
</file>

<file path=ppt/tags/tag170.xml><?xml version="1.0" encoding="utf-8"?>
<p:tagLst xmlns:a="http://schemas.openxmlformats.org/drawingml/2006/main" xmlns:r="http://schemas.openxmlformats.org/officeDocument/2006/relationships" xmlns:p="http://schemas.openxmlformats.org/presentationml/2006/main">
  <p:tag name="PPSNARRATIONPROPS" val="F:\AHRQ TS E-Learning\Module 6\Narration\M6_BCraft_Slide 31_1-2.wav"/>
  <p:tag name="PPSNARRATION" val="70,870263069,D:\Archive\F Drive\AHRQ TS E-Learning\Module 6\TS_2016_Mod_6_v7.1_pptx\Media.ppcx"/>
  <p:tag name="HTML_SHAPEINFO" val="&lt;SlideThumbPath val=&quot;Slide31.PNG&quot;/&gt;"/>
</p:tagLst>
</file>

<file path=ppt/tags/tag17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8&quot;/&gt;&lt;/TableIndex&gt;&lt;/ShapeTextInfo&gt;"/>
  <p:tag name="HTML_SHAPEINFO" val="&lt;ThreeDShapeInfo&gt;&lt;uuid val=&quot;&quot;/&gt;&lt;isInvalidForFieldText val=&quot;0&quot;/&gt;&lt;Image&gt;&lt;filename val=&quot;C:\Users\JEFFKE~1\AppData\Local\Temp\PR\data\asimages\{05D317D5-CA50-41CB-A3A4-29CF1CD35BE6}_31.png&quot;/&gt;&lt;left val=&quot;66&quot;/&gt;&lt;top val=&quot;-2&quot;/&gt;&lt;width val=&quot;644&quot;/&gt;&lt;height val=&quot;68&quot;/&gt;&lt;hasText val=&quot;1&quot;/&gt;&lt;/Image&gt;&lt;/ThreeDShapeInfo&gt;"/>
</p:tagLst>
</file>

<file path=ppt/tags/tag17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40&quot;/&gt;&lt;lineCharCount val=&quot;6&quot;/&gt;&lt;lineCharCount val=&quot;40&quot;/&gt;&lt;lineCharCount val=&quot;39&quot;/&gt;&lt;lineCharCount val=&quot;11&quot;/&gt;&lt;/TableIndex&gt;&lt;/ShapeTextInfo&gt;"/>
  <p:tag name="HTML_SHAPEINFO" val="&lt;TextEffect&gt;&lt;Image&gt;&lt;filename val=&quot;C:\Users\JEFFKE~1\AppData\Local\Temp\PR\data\asimages\{710F2788-39B3-4E71-A1D6-D2DA057C537F}_1.png_crop.png&quot;/&gt;&lt;left val=&quot;22&quot;/&gt;&lt;top val=&quot;68&quot;/&gt;&lt;width val=&quot;320&quot;/&gt;&lt;height val=&quot;38&quot;/&gt;&lt;hasText val=&quot;1&quot;/&gt;&lt;paraId val=&quot;1&quot;/&gt;&lt;/Image&gt;&lt;Image&gt;&lt;filename val=&quot;C:\Users\JEFFKE~1\AppData\Local\Temp\PR\data\asimages\{8B0261AD-FF04-4602-8EB5-1105C87E66D6}_1.png_crop.png&quot;/&gt;&lt;left val=&quot;22&quot;/&gt;&lt;top val=&quot;135&quot;/&gt;&lt;width val=&quot;319&quot;/&gt;&lt;height val=&quot;62&quot;/&gt;&lt;hasText val=&quot;1&quot;/&gt;&lt;paraId val=&quot;2&quot;/&gt;&lt;/Image&gt;&lt;/TextEffect&gt;"/>
</p:tagLst>
</file>

<file path=ppt/tags/tag173.xml><?xml version="1.0" encoding="utf-8"?>
<p:tagLst xmlns:a="http://schemas.openxmlformats.org/drawingml/2006/main" xmlns:r="http://schemas.openxmlformats.org/officeDocument/2006/relationships" xmlns:p="http://schemas.openxmlformats.org/presentationml/2006/main">
  <p:tag name="PRESENTER_SHAPEINFO" val="&lt;ThreeDShapeInfo&gt;&lt;uuid val=&quot;{395B17F2-B3DE-467A-BB23-6AA84ABDDE35}&quot;/&gt;&lt;isInvalidForFieldText val=&quot;0&quot;/&gt;&lt;Image&gt;&lt;filename val=&quot;C:\Users\JEFFKE~1\AppData\Local\Temp\PR\data\asimages\{395B17F2-B3DE-467A-BB23-6AA84ABDDE35}_31.png&quot;/&gt;&lt;left val=&quot;385&quot;/&gt;&lt;top val=&quot;98&quot;/&gt;&lt;width val=&quot;285&quot;/&gt;&lt;height val=&quot;214&quot;/&gt;&lt;hasText val=&quot;1&quot;/&gt;&lt;/Image&gt;&lt;/ThreeDShapeInfo&gt;"/>
</p:tagLst>
</file>

<file path=ppt/tags/tag174.xml><?xml version="1.0" encoding="utf-8"?>
<p:tagLst xmlns:a="http://schemas.openxmlformats.org/drawingml/2006/main" xmlns:r="http://schemas.openxmlformats.org/officeDocument/2006/relationships" xmlns:p="http://schemas.openxmlformats.org/presentationml/2006/main">
  <p:tag name="PRESENTER_SHAPEINFO" val="&lt;ThreeDShapeInfo&gt;&lt;uuid val=&quot;{8E897E9F-5EF6-40A7-9443-5FC139884148}&quot;/&gt;&lt;isInvalidForFieldText val=&quot;0&quot;/&gt;&lt;Image&gt;&lt;filename val=&quot;C:\Users\JEFFKE~1\AppData\Local\Temp\PR\data\asimages\{8E897E9F-5EF6-40A7-9443-5FC139884148}_31.png&quot;/&gt;&lt;left val=&quot;320&quot;/&gt;&lt;top val=&quot;231&quot;/&gt;&lt;width val=&quot;125&quot;/&gt;&lt;height val=&quot;61&quot;/&gt;&lt;hasText val=&quot;1&quot;/&gt;&lt;/Image&gt;&lt;/ThreeDShapeInfo&gt;"/>
</p:tagLst>
</file>

<file path=ppt/tags/tag17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33&quot;/&gt;&lt;lineCharCount val=&quot;37&quot;/&gt;&lt;/TableIndex&gt;&lt;/ShapeTextInfo&gt;"/>
  <p:tag name="PRESENTER_SHAPEINFO" val="&lt;ThreeDShapeInfo&gt;&lt;uuid val=&quot;{CF57AF81-2190-4EA6-9EC0-C0A69BDBFE5B}&quot;/&gt;&lt;isInvalidForFieldText val=&quot;0&quot;/&gt;&lt;Image&gt;&lt;filename val=&quot;C:\Users\JEFFKE~1\AppData\Local\Temp\PR\data\asimages\{CF57AF81-2190-4EA6-9EC0-C0A69BDBFE5B}_31.png&quot;/&gt;&lt;left val=&quot;36&quot;/&gt;&lt;top val=&quot;281&quot;/&gt;&lt;width val=&quot;295&quot;/&gt;&lt;height val=&quot;62&quot;/&gt;&lt;hasText val=&quot;1&quot;/&gt;&lt;/Image&gt;&lt;/ThreeDShapeInfo&gt;"/>
</p:tagLst>
</file>

<file path=ppt/tags/tag176.xml><?xml version="1.0" encoding="utf-8"?>
<p:tagLst xmlns:a="http://schemas.openxmlformats.org/drawingml/2006/main" xmlns:r="http://schemas.openxmlformats.org/officeDocument/2006/relationships" xmlns:p="http://schemas.openxmlformats.org/presentationml/2006/main">
  <p:tag name="PPSNARRATIONPROPS" val="F:\AHRQ TS E-Learning\Module 6\Narration\M6_BCraft_Slide 32_1-2.wav"/>
  <p:tag name="PPSNARRATION" val="71,870263069,D:\Archive\F Drive\AHRQ TS E-Learning\Module 6\TS_2016_Mod_6_v7.1_pptx\Media.ppcx"/>
  <p:tag name="HTML_SHAPEINFO" val="&lt;SlideThumbPath val=&quot;Slide32.PNG&quot;/&gt;"/>
</p:tagLst>
</file>

<file path=ppt/tags/tag17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9&quot;/&gt;&lt;/TableIndex&gt;&lt;/ShapeTextInfo&gt;"/>
  <p:tag name="HTML_SHAPEINFO" val="&lt;ThreeDShapeInfo&gt;&lt;uuid val=&quot;&quot;/&gt;&lt;isInvalidForFieldText val=&quot;0&quot;/&gt;&lt;Image&gt;&lt;filename val=&quot;C:\Users\JEFFKE~1\AppData\Local\Temp\PR\data\asimages\{CB227AEB-75DB-4E58-A69A-80DC734E146A}_32.png&quot;/&gt;&lt;left val=&quot;66&quot;/&gt;&lt;top val=&quot;-2&quot;/&gt;&lt;width val=&quot;644&quot;/&gt;&lt;height val=&quot;68&quot;/&gt;&lt;hasText val=&quot;1&quot;/&gt;&lt;/Image&gt;&lt;/ThreeDShapeInfo&gt;"/>
</p:tagLst>
</file>

<file path=ppt/tags/tag17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37&quot;/&gt;&lt;lineCharCount val=&quot;12&quot;/&gt;&lt;lineCharCount val=&quot;28&quot;/&gt;&lt;lineCharCount val=&quot;10&quot;/&gt;&lt;lineCharCount val=&quot;14&quot;/&gt;&lt;lineCharCount val=&quot;13&quot;/&gt;&lt;/TableIndex&gt;&lt;/ShapeTextInfo&gt;"/>
  <p:tag name="HTML_SHAPEINFO" val="&lt;TextEffect&gt;&lt;Image&gt;&lt;filename val=&quot;C:\Users\JEFFKE~1\AppData\Local\Temp\PR\data\asimages\{31383DB0-1F7E-4F51-985F-07D7E89A097A}_1.png_crop.png&quot;/&gt;&lt;left val=&quot;22&quot;/&gt;&lt;top val=&quot;68&quot;/&gt;&lt;width val=&quot;310&quot;/&gt;&lt;height val=&quot;38&quot;/&gt;&lt;hasText val=&quot;1&quot;/&gt;&lt;paraId val=&quot;1&quot;/&gt;&lt;/Image&gt;&lt;Image&gt;&lt;filename val=&quot;C:\Users\JEFFKE~1\AppData\Local\Temp\PR\data\asimages\{092BDBE7-B8D1-4D0B-B67F-7730312F4A3D}_1.png_crop.png&quot;/&gt;&lt;left val=&quot;23&quot;/&gt;&lt;top val=&quot;135&quot;/&gt;&lt;width val=&quot;214&quot;/&gt;&lt;height val=&quot;14&quot;/&gt;&lt;hasText val=&quot;1&quot;/&gt;&lt;paraId val=&quot;2&quot;/&gt;&lt;/Image&gt;&lt;Image&gt;&lt;filename val=&quot;C:\Users\JEFFKE~1\AppData\Local\Temp\PR\data\asimages\{59589754-7D28-441F-BCB7-75139BCAD603}_1.png_crop.png&quot;/&gt;&lt;left val=&quot;80&quot;/&gt;&lt;top val=&quot;179&quot;/&gt;&lt;width val=&quot;142&quot;/&gt;&lt;height val=&quot;19&quot;/&gt;&lt;hasText val=&quot;1&quot;/&gt;&lt;paraId val=&quot;3&quot;/&gt;&lt;/Image&gt;&lt;Image&gt;&lt;filename val=&quot;C:\Users\JEFFKE~1\AppData\Local\Temp\PR\data\asimages\{2B5936D2-CCCF-49A9-9343-88B963723759}_1.png_crop.png&quot;/&gt;&lt;left val=&quot;80&quot;/&gt;&lt;top val=&quot;230&quot;/&gt;&lt;width val=&quot;191&quot;/&gt;&lt;height val=&quot;19&quot;/&gt;&lt;hasText val=&quot;1&quot;/&gt;&lt;paraId val=&quot;4&quot;/&gt;&lt;/Image&gt;&lt;Image&gt;&lt;filename val=&quot;C:\Users\JEFFKE~1\AppData\Local\Temp\PR\data\asimages\{3A08F42A-0F9D-4475-B0F1-F3EAD6CA592D}_1.png_crop.png&quot;/&gt;&lt;left val=&quot;80&quot;/&gt;&lt;top val=&quot;282&quot;/&gt;&lt;width val=&quot;153&quot;/&gt;&lt;height val=&quot;24&quot;/&gt;&lt;hasText val=&quot;1&quot;/&gt;&lt;paraId val=&quot;5&quot;/&gt;&lt;/Image&gt;&lt;/TextEffect&gt;"/>
</p:tagLst>
</file>

<file path=ppt/tags/tag179.xml><?xml version="1.0" encoding="utf-8"?>
<p:tagLst xmlns:a="http://schemas.openxmlformats.org/drawingml/2006/main" xmlns:r="http://schemas.openxmlformats.org/officeDocument/2006/relationships" xmlns:p="http://schemas.openxmlformats.org/presentationml/2006/main">
  <p:tag name="PRESENTER_SHAPEINFO" val="&lt;ThreeDShapeInfo&gt;&lt;uuid val=&quot;{1227AE80-CD93-4309-8F88-54FE86EA80AF}&quot;/&gt;&lt;isInvalidForFieldText val=&quot;0&quot;/&gt;&lt;Image&gt;&lt;filename val=&quot;C:\Users\JEFFKE~1\AppData\Local\Temp\PR\data\asimages\{1227AE80-CD93-4309-8F88-54FE86EA80AF}_32.png&quot;/&gt;&lt;left val=&quot;385&quot;/&gt;&lt;top val=&quot;98&quot;/&gt;&lt;width val=&quot;285&quot;/&gt;&lt;height val=&quot;214&quot;/&gt;&lt;hasText val=&quot;1&quot;/&gt;&lt;/Image&gt;&lt;/ThreeDShapeInfo&gt;"/>
</p:tagLst>
</file>

<file path=ppt/tags/tag18.xml><?xml version="1.0" encoding="utf-8"?>
<p:tagLst xmlns:a="http://schemas.openxmlformats.org/drawingml/2006/main" xmlns:r="http://schemas.openxmlformats.org/officeDocument/2006/relationships" xmlns:p="http://schemas.openxmlformats.org/presentationml/2006/main">
  <p:tag name="PRESENTER_SHAPEINFO" val="&lt;ThreeDShapeInfo&gt;&lt;uuid val=&quot;{5B15C0FE-5F58-40F9-9FB4-F68AE18BA688}&quot;/&gt;&lt;isInvalidForFieldText val=&quot;0&quot;/&gt;&lt;Image&gt;&lt;filename val=&quot;C:\Users\JEFFKE~1\AppData\Local\Temp\PR\data\asimages\{5B15C0FE-5F58-40F9-9FB4-F68AE18BA688}_MtorLt.png&quot;/&gt;&lt;left val=&quot;494&quot;/&gt;&lt;top val=&quot;377&quot;/&gt;&lt;width val=&quot;42&quot;/&gt;&lt;height val=&quot;35&quot;/&gt;&lt;hasText val=&quot;1&quot;/&gt;&lt;/Image&gt;&lt;/ThreeDShapeInfo&gt;"/>
</p:tagLst>
</file>

<file path=ppt/tags/tag18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30&quot;/&gt;&lt;lineCharCount val=&quot;1&quot;/&gt;&lt;/TableIndex&gt;&lt;/ShapeTextInfo&gt;"/>
  <p:tag name="HTML_SHAPEINFO" val="&lt;ThreeDShapeInfo&gt;&lt;uuid val=&quot;&quot;/&gt;&lt;isInvalidForFieldText val=&quot;0&quot;/&gt;&lt;Image&gt;&lt;filename val=&quot;C:\Users\JEFFKE~1\AppData\Local\Temp\PR\data\asimages\{B97D82CE-297D-4179-9B47-F54F05213939}_32.png&quot;/&gt;&lt;left val=&quot;425&quot;/&gt;&lt;top val=&quot;321&quot;/&gt;&lt;width val=&quot;200&quot;/&gt;&lt;height val=&quot;30&quot;/&gt;&lt;hasText val=&quot;1&quot;/&gt;&lt;/Image&gt;&lt;/ThreeDShapeInfo&gt;"/>
</p:tagLst>
</file>

<file path=ppt/tags/tag181.xml><?xml version="1.0" encoding="utf-8"?>
<p:tagLst xmlns:a="http://schemas.openxmlformats.org/drawingml/2006/main" xmlns:r="http://schemas.openxmlformats.org/officeDocument/2006/relationships" xmlns:p="http://schemas.openxmlformats.org/presentationml/2006/main">
  <p:tag name="PPSNARRATIONPROPS" val="F:\AHRQ TS E-Learning\Module 6\Narration\M6_BCraft_Slide 33_1-2.wav"/>
  <p:tag name="PPSNARRATION" val="72,870263069,D:\Archive\F Drive\AHRQ TS E-Learning\Module 6\TS_2016_Mod_6_v7.1_pptx\Media.ppcx"/>
  <p:tag name="HTML_SHAPEINFO" val="&lt;SlideThumbPath val=&quot;Slide33.PNG&quot;/&gt;"/>
</p:tagLst>
</file>

<file path=ppt/tags/tag18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2&quot;/&gt;&lt;/TableIndex&gt;&lt;/ShapeTextInfo&gt;"/>
  <p:tag name="HTML_SHAPEINFO" val="&lt;ThreeDShapeInfo&gt;&lt;uuid val=&quot;&quot;/&gt;&lt;isInvalidForFieldText val=&quot;0&quot;/&gt;&lt;Image&gt;&lt;filename val=&quot;C:\Users\JEFFKE~1\AppData\Local\Temp\PR\data\asimages\{D8E9B88A-63F1-4B71-8C2E-2AFE2FC8156E}_33.png&quot;/&gt;&lt;left val=&quot;66&quot;/&gt;&lt;top val=&quot;-2&quot;/&gt;&lt;width val=&quot;644&quot;/&gt;&lt;height val=&quot;68&quot;/&gt;&lt;hasText val=&quot;1&quot;/&gt;&lt;/Image&gt;&lt;/ThreeDShapeInfo&gt;"/>
</p:tagLst>
</file>

<file path=ppt/tags/tag18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82&quot;/&gt;&lt;lineCharCount val=&quot;75&quot;/&gt;&lt;lineCharCount val=&quot;76&quot;/&gt;&lt;lineCharCount val=&quot;44&quot;/&gt;&lt;lineCharCount val=&quot;44&quot;/&gt;&lt;lineCharCount val=&quot;43&quot;/&gt;&lt;lineCharCount val=&quot;43&quot;/&gt;&lt;lineCharCount val=&quot;10&quot;/&gt;&lt;lineCharCount val=&quot;41&quot;/&gt;&lt;lineCharCount val=&quot;35&quot;/&gt;&lt;/TableIndex&gt;&lt;/ShapeTextInfo&gt;"/>
  <p:tag name="HTML_SHAPEINFO" val="&lt;TextEffect&gt;&lt;Image&gt;&lt;filename val=&quot;C:\Users\JEFFKE~1\AppData\Local\Temp\PR\data\asimages\{35B53E94-A895-482B-87C4-33BE84AF12FC}_1.png_crop.png&quot;/&gt;&lt;left val=&quot;21&quot;/&gt;&lt;top val=&quot;68&quot;/&gt;&lt;width val=&quot;637&quot;/&gt;&lt;height val=&quot;65&quot;/&gt;&lt;hasText val=&quot;1&quot;/&gt;&lt;paraId val=&quot;1&quot;/&gt;&lt;/Image&gt;&lt;Image&gt;&lt;filename val=&quot;C:\Users\JEFFKE~1\AppData\Local\Temp\PR\data\asimages\{E428CACE-0FBB-41F5-B815-31F84376EEF6}_1.png_crop.png&quot;/&gt;&lt;left val=&quot;21&quot;/&gt;&lt;top val=&quot;165&quot;/&gt;&lt;width val=&quot;343&quot;/&gt;&lt;height val=&quot;110&quot;/&gt;&lt;hasText val=&quot;1&quot;/&gt;&lt;paraId val=&quot;2&quot;/&gt;&lt;/Image&gt;&lt;Image&gt;&lt;filename val=&quot;C:\Users\JEFFKE~1\AppData\Local\Temp\PR\data\asimages\{81B53D45-C41D-4A26-AB42-4D79E6C7A6AB}_1.png_crop.png&quot;/&gt;&lt;left val=&quot;21&quot;/&gt;&lt;top val=&quot;309&quot;/&gt;&lt;width val=&quot;331&quot;/&gt;&lt;height val=&quot;41&quot;/&gt;&lt;hasText val=&quot;1&quot;/&gt;&lt;paraId val=&quot;3&quot;/&gt;&lt;/Image&gt;&lt;/TextEffect&gt;"/>
</p:tagLst>
</file>

<file path=ppt/tags/tag184.xml><?xml version="1.0" encoding="utf-8"?>
<p:tagLst xmlns:a="http://schemas.openxmlformats.org/drawingml/2006/main" xmlns:r="http://schemas.openxmlformats.org/officeDocument/2006/relationships" xmlns:p="http://schemas.openxmlformats.org/presentationml/2006/main">
  <p:tag name="PRESENTER_SHAPEINFO" val="&lt;ThreeDShapeInfo&gt;&lt;uuid val=&quot;{A9F03FBE-1F37-4AE4-B953-68121DE05F0B}&quot;/&gt;&lt;isInvalidForFieldText val=&quot;0&quot;/&gt;&lt;Image&gt;&lt;filename val=&quot;C:\Users\JEFFKE~1\AppData\Local\Temp\PR\data\asimages\{A9F03FBE-1F37-4AE4-B953-68121DE05F0B}_33.png&quot;/&gt;&lt;left val=&quot;371&quot;/&gt;&lt;top val=&quot;145&quot;/&gt;&lt;width val=&quot;323&quot;/&gt;&lt;height val=&quot;236&quot;/&gt;&lt;hasText val=&quot;1&quot;/&gt;&lt;/Image&gt;&lt;/ThreeDShapeInfo&gt;"/>
</p:tagLst>
</file>

<file path=ppt/tags/tag185.xml><?xml version="1.0" encoding="utf-8"?>
<p:tagLst xmlns:a="http://schemas.openxmlformats.org/drawingml/2006/main" xmlns:r="http://schemas.openxmlformats.org/officeDocument/2006/relationships" xmlns:p="http://schemas.openxmlformats.org/presentationml/2006/main">
  <p:tag name="PPSNARRATIONPROPS" val="F:\AHRQ TS E-Learning\Module 6\Narration\M6_BCraft_Slide 34_1-2.wav"/>
  <p:tag name="PPSNARRATION" val="73,870263069,D:\Archive\F Drive\AHRQ TS E-Learning\Module 6\TS_2016_Mod_6_v7.1_pptx\Media.ppcx"/>
  <p:tag name="HTML_SHAPEINFO" val="&lt;SlideThumbPath val=&quot;Slide34.PNG&quot;/&gt;"/>
</p:tagLst>
</file>

<file path=ppt/tags/tag18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2&quot;/&gt;&lt;/TableIndex&gt;&lt;/ShapeTextInfo&gt;"/>
  <p:tag name="HTML_SHAPEINFO" val="&lt;ThreeDShapeInfo&gt;&lt;uuid val=&quot;&quot;/&gt;&lt;isInvalidForFieldText val=&quot;0&quot;/&gt;&lt;Image&gt;&lt;filename val=&quot;C:\Users\JEFFKE~1\AppData\Local\Temp\PR\data\asimages\{B4750CD0-44AB-4AA7-B30E-67EE69AD8133}_34.png&quot;/&gt;&lt;left val=&quot;66&quot;/&gt;&lt;top val=&quot;-2&quot;/&gt;&lt;width val=&quot;644&quot;/&gt;&lt;height val=&quot;68&quot;/&gt;&lt;hasText val=&quot;1&quot;/&gt;&lt;/Image&gt;&lt;/ThreeDShapeInfo&gt;"/>
</p:tagLst>
</file>

<file path=ppt/tags/tag18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42&quot;/&gt;&lt;lineCharCount val=&quot;15&quot;/&gt;&lt;lineCharCount val=&quot;24&quot;/&gt;&lt;lineCharCount val=&quot;23&quot;/&gt;&lt;lineCharCount val=&quot;10&quot;/&gt;&lt;/TableIndex&gt;&lt;/ShapeTextInfo&gt;"/>
  <p:tag name="HTML_SHAPEINFO" val="&lt;TextEffect&gt;&lt;Image&gt;&lt;filename val=&quot;C:\Users\JEFFKE~1\AppData\Local\Temp\PR\data\asimages\{F7BB4290-3A10-455A-9F70-3F740F0D8366}_1.png_crop.png&quot;/&gt;&lt;left val=&quot;22&quot;/&gt;&lt;top val=&quot;68&quot;/&gt;&lt;width val=&quot;361&quot;/&gt;&lt;height val=&quot;17&quot;/&gt;&lt;hasText val=&quot;1&quot;/&gt;&lt;paraId val=&quot;1&quot;/&gt;&lt;/Image&gt;&lt;Image&gt;&lt;filename val=&quot;C:\Users\JEFFKE~1\AppData\Local\Temp\PR\data\asimages\{98A4DB44-FE70-4E47-B0DA-3BBEB032F4E7}_1.png_crop.png&quot;/&gt;&lt;left val=&quot;22&quot;/&gt;&lt;top val=&quot;111&quot;/&gt;&lt;width val=&quot;123&quot;/&gt;&lt;height val=&quot;17&quot;/&gt;&lt;hasText val=&quot;1&quot;/&gt;&lt;paraId val=&quot;2&quot;/&gt;&lt;/Image&gt;&lt;Image&gt;&lt;filename val=&quot;C:\Users\JEFFKE~1\AppData\Local\Temp\PR\data\asimages\{C0BAF75C-D61E-49A3-9770-8E24346D8D2D}_1.png_crop.png&quot;/&gt;&lt;left val=&quot;30&quot;/&gt;&lt;top val=&quot;153&quot;/&gt;&lt;width val=&quot;215&quot;/&gt;&lt;height val=&quot;14&quot;/&gt;&lt;hasText val=&quot;1&quot;/&gt;&lt;paraId val=&quot;3&quot;/&gt;&lt;/Image&gt;&lt;Image&gt;&lt;filename val=&quot;C:\Users\JEFFKE~1\AppData\Local\Temp\PR\data\asimages\{63E77D05-AEA3-4D70-877D-E0BC19704A21}_1.png_crop.png&quot;/&gt;&lt;left val=&quot;30&quot;/&gt;&lt;top val=&quot;195&quot;/&gt;&lt;width val=&quot;210&quot;/&gt;&lt;height val=&quot;17&quot;/&gt;&lt;hasText val=&quot;1&quot;/&gt;&lt;paraId val=&quot;4&quot;/&gt;&lt;/Image&gt;&lt;Image&gt;&lt;filename val=&quot;C:\Users\JEFFKE~1\AppData\Local\Temp\PR\data\asimages\{A9B0E5A1-0B67-4267-AA78-4F2ECFE96A5A}_1.png_crop.png&quot;/&gt;&lt;left val=&quot;30&quot;/&gt;&lt;top val=&quot;237&quot;/&gt;&lt;width val=&quot;103&quot;/&gt;&lt;height val=&quot;14&quot;/&gt;&lt;hasText val=&quot;1&quot;/&gt;&lt;paraId val=&quot;5&quot;/&gt;&lt;/Image&gt;&lt;/TextEffect&gt;"/>
</p:tagLst>
</file>

<file path=ppt/tags/tag188.xml><?xml version="1.0" encoding="utf-8"?>
<p:tagLst xmlns:a="http://schemas.openxmlformats.org/drawingml/2006/main" xmlns:r="http://schemas.openxmlformats.org/officeDocument/2006/relationships" xmlns:p="http://schemas.openxmlformats.org/presentationml/2006/main">
  <p:tag name="PRESENTER_SHAPEINFO" val="&lt;ThreeDShapeInfo&gt;&lt;uuid val=&quot;{9B49C7F4-C714-427B-8A80-9CFDBF900214}&quot;/&gt;&lt;isInvalidForFieldText val=&quot;0&quot;/&gt;&lt;Image&gt;&lt;filename val=&quot;C:\Users\JEFFKE~1\AppData\Local\Temp\PR\data\asimages\{9B49C7F4-C714-427B-8A80-9CFDBF900214}_34.png&quot;/&gt;&lt;left val=&quot;391&quot;/&gt;&lt;top val=&quot;50&quot;/&gt;&lt;width val=&quot;296&quot;/&gt;&lt;height val=&quot;525&quot;/&gt;&lt;hasText val=&quot;1&quot;/&gt;&lt;/Image&gt;&lt;/ThreeDShapeInfo&gt;"/>
</p:tagLst>
</file>

<file path=ppt/tags/tag18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30&quot;/&gt;&lt;lineCharCount val=&quot;1&quot;/&gt;&lt;/TableIndex&gt;&lt;/ShapeTextInfo&gt;"/>
  <p:tag name="HTML_SHAPEINFO" val="&lt;ThreeDShapeInfo&gt;&lt;uuid val=&quot;&quot;/&gt;&lt;isInvalidForFieldText val=&quot;0&quot;/&gt;&lt;Image&gt;&lt;filename val=&quot;C:\Users\JEFFKE~1\AppData\Local\Temp\PR\data\asimages\{6373539A-AAAF-42BA-B509-F626CB442DD9}_34.png&quot;/&gt;&lt;left val=&quot;413&quot;/&gt;&lt;top val=&quot;332&quot;/&gt;&lt;width val=&quot;237&quot;/&gt;&lt;height val=&quot;30&quot;/&gt;&lt;hasText val=&quot;1&quot;/&gt;&lt;/Image&gt;&lt;/ThreeDShapeInfo&gt;"/>
</p:tagLst>
</file>

<file path=ppt/tags/tag19.xml><?xml version="1.0" encoding="utf-8"?>
<p:tagLst xmlns:a="http://schemas.openxmlformats.org/drawingml/2006/main" xmlns:r="http://schemas.openxmlformats.org/officeDocument/2006/relationships" xmlns:p="http://schemas.openxmlformats.org/presentationml/2006/main">
  <p:tag name="PRESENTER_SHAPEINFO" val="&lt;ThreeDShapeInfo&gt;&lt;uuid val=&quot;{D4A49F83-023D-488F-AE59-B8A36E6B688F}&quot;/&gt;&lt;isInvalidForFieldText val=&quot;0&quot;/&gt;&lt;Image&gt;&lt;filename val=&quot;C:\Users\JEFFKE~1\AppData\Local\Temp\PR\data\asimages\{D4A49F83-023D-488F-AE59-B8A36E6B688F}_MtorLt.png&quot;/&gt;&lt;left val=&quot;597&quot;/&gt;&lt;top val=&quot;377&quot;/&gt;&lt;width val=&quot;42&quot;/&gt;&lt;height val=&quot;35&quot;/&gt;&lt;hasText val=&quot;1&quot;/&gt;&lt;/Image&gt;&lt;/ThreeDShapeInfo&gt;"/>
</p:tagLst>
</file>

<file path=ppt/tags/tag190.xml><?xml version="1.0" encoding="utf-8"?>
<p:tagLst xmlns:a="http://schemas.openxmlformats.org/drawingml/2006/main" xmlns:r="http://schemas.openxmlformats.org/officeDocument/2006/relationships" xmlns:p="http://schemas.openxmlformats.org/presentationml/2006/main">
  <p:tag name="PPSNARRATIONPROPS" val="F:\AHRQ TS E-Learning\Module 6\Narration\M6_JGannon_Slide 35_1-2.wav"/>
  <p:tag name="PPSNARRATION" val="74,870263069,D:\Archive\F Drive\AHRQ TS E-Learning\Module 6\TS_2016_Mod_6_v7.1_pptx\Media.ppcx"/>
  <p:tag name="HTML_SHAPEINFO" val="&lt;SlideThumbPath val=&quot;Slide35.PNG&quot;/&gt;"/>
</p:tagLst>
</file>

<file path=ppt/tags/tag19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8&quot;/&gt;&lt;/TableIndex&gt;&lt;/ShapeTextInfo&gt;"/>
  <p:tag name="HTML_SHAPEINFO" val="&lt;ThreeDShapeInfo&gt;&lt;uuid val=&quot;&quot;/&gt;&lt;isInvalidForFieldText val=&quot;0&quot;/&gt;&lt;Image&gt;&lt;filename val=&quot;C:\Users\JEFFKE~1\AppData\Local\Temp\PR\data\asimages\{4AC1404E-B82F-4EDD-B539-07B64F185C90}_35.png&quot;/&gt;&lt;left val=&quot;66&quot;/&gt;&lt;top val=&quot;-2&quot;/&gt;&lt;width val=&quot;644&quot;/&gt;&lt;height val=&quot;68&quot;/&gt;&lt;hasText val=&quot;1&quot;/&gt;&lt;/Image&gt;&lt;/ThreeDShapeInfo&gt;"/>
</p:tagLst>
</file>

<file path=ppt/tags/tag19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3&quot;/&gt;&lt;lineCharCount val=&quot;32&quot;/&gt;&lt;/TableIndex&gt;&lt;/ShapeTextInfo&gt;"/>
  <p:tag name="HTML_SHAPEINFO" val="&lt;ThreeDShapeInfo&gt;&lt;uuid val=&quot;&quot;/&gt;&lt;isInvalidForFieldText val=&quot;0&quot;/&gt;&lt;Image&gt;&lt;filename val=&quot;C:\Users\JEFFKE~1\AppData\Local\Temp\PR\data\asimages\{6BA62A56-E374-40C4-B1E9-40F1CD9D33A2}_35.png&quot;/&gt;&lt;left val=&quot;52&quot;/&gt;&lt;top val=&quot;301&quot;/&gt;&lt;width val=&quot;299&quot;/&gt;&lt;height val=&quot;58&quot;/&gt;&lt;hasText val=&quot;1&quot;/&gt;&lt;/Image&gt;&lt;/ThreeDShapeInfo&gt;"/>
</p:tagLst>
</file>

<file path=ppt/tags/tag19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3&quot;/&gt;&lt;lineCharCount val=&quot;32&quot;/&gt;&lt;/TableIndex&gt;&lt;/ShapeTextInfo&gt;"/>
  <p:tag name="HTML_SHAPEINFO" val="&lt;ThreeDShapeInfo&gt;&lt;uuid val=&quot;&quot;/&gt;&lt;isInvalidForFieldText val=&quot;0&quot;/&gt;&lt;Image&gt;&lt;filename val=&quot;C:\Users\JEFFKE~1\AppData\Local\Temp\PR\data\asimages\{9DB691A6-EA79-49C1-A494-77EDC4E5022A}_35.png&quot;/&gt;&lt;left val=&quot;365&quot;/&gt;&lt;top val=&quot;301&quot;/&gt;&lt;width val=&quot;299&quot;/&gt;&lt;height val=&quot;58&quot;/&gt;&lt;hasText val=&quot;1&quot;/&gt;&lt;/Image&gt;&lt;/ThreeDShapeInfo&gt;"/>
</p:tagLst>
</file>

<file path=ppt/tags/tag19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3&quot;/&gt;&lt;/TableIndex&gt;&lt;/ShapeTextInfo&gt;"/>
  <p:tag name="HTML_SHAPEINFO" val="&lt;ThreeDShapeInfo&gt;&lt;uuid val=&quot;&quot;/&gt;&lt;isInvalidForFieldText val=&quot;0&quot;/&gt;&lt;Image&gt;&lt;filename val=&quot;C:\Users\JEFFKE~1\AppData\Local\Temp\PR\data\asimages\{CDCDC2C6-5BF5-472A-ACE3-6C5A2FAB2F5D}_35.png&quot;/&gt;&lt;left val=&quot;58&quot;/&gt;&lt;top val=&quot;75&quot;/&gt;&lt;width val=&quot;299&quot;/&gt;&lt;height val=&quot;51&quot;/&gt;&lt;hasText val=&quot;1&quot;/&gt;&lt;/Image&gt;&lt;/ThreeDShapeInfo&gt;"/>
</p:tagLst>
</file>

<file path=ppt/tags/tag19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3&quot;/&gt;&lt;/TableIndex&gt;&lt;/ShapeTextInfo&gt;"/>
  <p:tag name="HTML_SHAPEINFO" val="&lt;ThreeDShapeInfo&gt;&lt;uuid val=&quot;&quot;/&gt;&lt;isInvalidForFieldText val=&quot;0&quot;/&gt;&lt;Image&gt;&lt;filename val=&quot;C:\Users\JEFFKE~1\AppData\Local\Temp\PR\data\asimages\{D5BCC239-F4EF-40A8-8D3F-EED1DA3DFF8A}_35.png&quot;/&gt;&lt;left val=&quot;364&quot;/&gt;&lt;top val=&quot;75&quot;/&gt;&lt;width val=&quot;299&quot;/&gt;&lt;height val=&quot;51&quot;/&gt;&lt;hasText val=&quot;1&quot;/&gt;&lt;/Image&gt;&lt;/ThreeDShapeInfo&gt;"/>
</p:tagLst>
</file>

<file path=ppt/tags/tag19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9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9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9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20.xml><?xml version="1.0" encoding="utf-8"?>
<p:tagLst xmlns:a="http://schemas.openxmlformats.org/drawingml/2006/main" xmlns:r="http://schemas.openxmlformats.org/officeDocument/2006/relationships" xmlns:p="http://schemas.openxmlformats.org/presentationml/2006/main">
  <p:tag name="PRESENTER_SHAPEINFO" val="&lt;ThreeDShapeInfo&gt;&lt;uuid val=&quot;{2AAED814-7976-450E-8A98-5846FE6128E7}&quot;/&gt;&lt;isInvalidForFieldText val=&quot;0&quot;/&gt;&lt;Image&gt;&lt;filename val=&quot;C:\Users\JEFFKE~1\AppData\Local\Temp\PR\data\asimages\{2AAED814-7976-450E-8A98-5846FE6128E7}_MtorLt.png&quot;/&gt;&lt;left val=&quot;503&quot;/&gt;&lt;top val=&quot;379&quot;/&gt;&lt;width val=&quot;25&quot;/&gt;&lt;height val=&quot;25&quot;/&gt;&lt;hasText val=&quot;1&quot;/&gt;&lt;/Image&gt;&lt;/ThreeDShapeInfo&gt;"/>
</p:tagLst>
</file>

<file path=ppt/tags/tag200.xml><?xml version="1.0" encoding="utf-8"?>
<p:tagLst xmlns:a="http://schemas.openxmlformats.org/drawingml/2006/main" xmlns:r="http://schemas.openxmlformats.org/officeDocument/2006/relationships" xmlns:p="http://schemas.openxmlformats.org/presentationml/2006/main">
  <p:tag name="PPSNARRATIONPROPS" val="F:\AHRQ TS E-Learning\Module 6\Narration\M6_JGannon_Slide 36_1-2.wav"/>
  <p:tag name="PPSNARRATION" val="75,870263069,D:\Archive\F Drive\AHRQ TS E-Learning\Module 6\TS_2016_Mod_6_v7.1_pptx\Media.ppcx"/>
  <p:tag name="HTML_SHAPEINFO" val="&lt;SlideThumbPath val=&quot;Slide36.PNG&quot;/&gt;"/>
</p:tagLst>
</file>

<file path=ppt/tags/tag20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9&quot;/&gt;&lt;/TableIndex&gt;&lt;/ShapeTextInfo&gt;"/>
  <p:tag name="HTML_SHAPEINFO" val="&lt;ThreeDShapeInfo&gt;&lt;uuid val=&quot;&quot;/&gt;&lt;isInvalidForFieldText val=&quot;0&quot;/&gt;&lt;Image&gt;&lt;filename val=&quot;C:\Users\JEFFKE~1\AppData\Local\Temp\PR\data\asimages\{03227103-AA0A-41A4-95E3-C5C07F5AB197}_36.png&quot;/&gt;&lt;left val=&quot;66&quot;/&gt;&lt;top val=&quot;-2&quot;/&gt;&lt;width val=&quot;644&quot;/&gt;&lt;height val=&quot;68&quot;/&gt;&lt;hasText val=&quot;1&quot;/&gt;&lt;/Image&gt;&lt;/ThreeDShapeInfo&gt;"/>
</p:tagLst>
</file>

<file path=ppt/tags/tag20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44&quot;/&gt;&lt;lineCharCount val=&quot;13&quot;/&gt;&lt;lineCharCount val=&quot;23&quot;/&gt;&lt;lineCharCount val=&quot;26&quot;/&gt;&lt;lineCharCount val=&quot;28&quot;/&gt;&lt;lineCharCount val=&quot;20&quot;/&gt;&lt;lineCharCount val=&quot;26&quot;/&gt;&lt;lineCharCount val=&quot;14&quot;/&gt;&lt;/TableIndex&gt;&lt;/ShapeTextInfo&gt;"/>
  <p:tag name="HTML_SHAPEINFO" val="&lt;TextEffect&gt;&lt;Image&gt;&lt;filename val=&quot;C:\Users\JEFFKE~1\AppData\Local\Temp\PR\data\asimages\{98EA652F-ECB6-41AD-92AD-7F7E384F1A5B}_1.png_crop.png&quot;/&gt;&lt;left val=&quot;22&quot;/&gt;&lt;top val=&quot;68&quot;/&gt;&lt;width val=&quot;346&quot;/&gt;&lt;height val=&quot;41&quot;/&gt;&lt;hasText val=&quot;1&quot;/&gt;&lt;paraId val=&quot;1&quot;/&gt;&lt;/Image&gt;&lt;Image&gt;&lt;filename val=&quot;C:\Users\JEFFKE~1\AppData\Local\Temp\PR\data\asimages\{346902C6-D1D4-4938-8CE8-770DD0A22EAB}_1.png_crop.png&quot;/&gt;&lt;left val=&quot;30&quot;/&gt;&lt;top val=&quot;123&quot;/&gt;&lt;width val=&quot;218&quot;/&gt;&lt;height val=&quot;17&quot;/&gt;&lt;hasText val=&quot;1&quot;/&gt;&lt;paraId val=&quot;2&quot;/&gt;&lt;/Image&gt;&lt;Image&gt;&lt;filename val=&quot;C:\Users\JEFFKE~1\AppData\Local\Temp\PR\data\asimages\{84709923-4E22-4FC7-BC4B-5805FD93F67B}_1.png_crop.png&quot;/&gt;&lt;left val=&quot;30&quot;/&gt;&lt;top val=&quot;165&quot;/&gt;&lt;width val=&quot;232&quot;/&gt;&lt;height val=&quot;17&quot;/&gt;&lt;hasText val=&quot;1&quot;/&gt;&lt;paraId val=&quot;3&quot;/&gt;&lt;/Image&gt;&lt;Image&gt;&lt;filename val=&quot;C:\Users\JEFFKE~1\AppData\Local\Temp\PR\data\asimages\{FAF16554-C0A1-4E1F-89C2-EDA7372CFBA1}_1.png_crop.png&quot;/&gt;&lt;left val=&quot;30&quot;/&gt;&lt;top val=&quot;207&quot;/&gt;&lt;width val=&quot;244&quot;/&gt;&lt;height val=&quot;17&quot;/&gt;&lt;hasText val=&quot;1&quot;/&gt;&lt;paraId val=&quot;4&quot;/&gt;&lt;/Image&gt;&lt;Image&gt;&lt;filename val=&quot;C:\Users\JEFFKE~1\AppData\Local\Temp\PR\data\asimages\{70480CDB-4A51-48F6-9C30-99027FC417D0}_1.png_crop.png&quot;/&gt;&lt;left val=&quot;30&quot;/&gt;&lt;top val=&quot;249&quot;/&gt;&lt;width val=&quot;177&quot;/&gt;&lt;height val=&quot;17&quot;/&gt;&lt;hasText val=&quot;1&quot;/&gt;&lt;paraId val=&quot;5&quot;/&gt;&lt;/Image&gt;&lt;Image&gt;&lt;filename val=&quot;C:\Users\JEFFKE~1\AppData\Local\Temp\PR\data\asimages\{5F7FFEDF-787D-4E85-AB84-AD9EF8E7C500}_1.png_crop.png&quot;/&gt;&lt;left val=&quot;30&quot;/&gt;&lt;top val=&quot;291&quot;/&gt;&lt;width val=&quot;237&quot;/&gt;&lt;height val=&quot;17&quot;/&gt;&lt;hasText val=&quot;1&quot;/&gt;&lt;paraId val=&quot;6&quot;/&gt;&lt;/Image&gt;&lt;Image&gt;&lt;filename val=&quot;C:\Users\JEFFKE~1\AppData\Local\Temp\PR\data\asimages\{F69BCBF3-33E3-4033-A190-1331545B6DE5}_1.png_crop.png&quot;/&gt;&lt;left val=&quot;30&quot;/&gt;&lt;top val=&quot;333&quot;/&gt;&lt;width val=&quot;133&quot;/&gt;&lt;height val=&quot;17&quot;/&gt;&lt;hasText val=&quot;1&quot;/&gt;&lt;paraId val=&quot;7&quot;/&gt;&lt;/Image&gt;&lt;/TextEffect&gt;"/>
</p:tagLst>
</file>

<file path=ppt/tags/tag20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36&quot;/&gt;&lt;lineCharCount val=&quot;34&quot;/&gt;&lt;lineCharCount val=&quot;16&quot;/&gt;&lt;/TableIndex&gt;&lt;/ShapeTextInfo&gt;"/>
  <p:tag name="PRESENTER_SHAPEINFO" val="&lt;ThreeDShapeInfo&gt;&lt;uuid val=&quot;{032E2F71-68CE-4773-A2AE-18C2DD7452D3}&quot;/&gt;&lt;isInvalidForFieldText val=&quot;0&quot;/&gt;&lt;Image&gt;&lt;filename val=&quot;C:\Users\JEFFKE~1\AppData\Local\Temp\PR\data\asimages\{032E2F71-68CE-4773-A2AE-18C2DD7452D3}_36.png&quot;/&gt;&lt;left val=&quot;391&quot;/&gt;&lt;top val=&quot;269&quot;/&gt;&lt;width val=&quot;264&quot;/&gt;&lt;height val=&quot;82&quot;/&gt;&lt;hasText val=&quot;1&quot;/&gt;&lt;/Image&gt;&lt;/ThreeDShapeInfo&gt;"/>
</p:tagLst>
</file>

<file path=ppt/tags/tag204.xml><?xml version="1.0" encoding="utf-8"?>
<p:tagLst xmlns:a="http://schemas.openxmlformats.org/drawingml/2006/main" xmlns:r="http://schemas.openxmlformats.org/officeDocument/2006/relationships" xmlns:p="http://schemas.openxmlformats.org/presentationml/2006/main">
  <p:tag name="PPSNARRATIONPROPS" val="F:\AHRQ TS E-Learning\Module 6\Narration\M6_JGannon_Slide 37_1-2.wav"/>
  <p:tag name="PPSNARRATION" val="76,870263069,D:\Archive\F Drive\AHRQ TS E-Learning\Module 6\TS_2016_Mod_6_v7.1_pptx\Media.ppcx"/>
  <p:tag name="HTML_SHAPEINFO" val="&lt;SlideThumbPath val=&quot;Slide37.PNG&quot;/&gt;"/>
</p:tagLst>
</file>

<file path=ppt/tags/tag20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4&quot;/&gt;&lt;/TableIndex&gt;&lt;/ShapeTextInfo&gt;"/>
  <p:tag name="HTML_SHAPEINFO" val="&lt;ThreeDShapeInfo&gt;&lt;uuid val=&quot;&quot;/&gt;&lt;isInvalidForFieldText val=&quot;0&quot;/&gt;&lt;Image&gt;&lt;filename val=&quot;C:\Users\JEFFKE~1\AppData\Local\Temp\PR\data\asimages\{10746E3A-C8AC-4762-B07F-5961A2FD17C4}_37.png&quot;/&gt;&lt;left val=&quot;66&quot;/&gt;&lt;top val=&quot;-2&quot;/&gt;&lt;width val=&quot;644&quot;/&gt;&lt;height val=&quot;68&quot;/&gt;&lt;hasText val=&quot;1&quot;/&gt;&lt;/Image&gt;&lt;/ThreeDShapeInfo&gt;"/>
</p:tagLst>
</file>

<file path=ppt/tags/tag20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3&quot;/&gt;&lt;lineCharCount val=&quot;32&quot;/&gt;&lt;/TableIndex&gt;&lt;/ShapeTextInfo&gt;"/>
  <p:tag name="HTML_SHAPEINFO" val="&lt;ThreeDShapeInfo&gt;&lt;uuid val=&quot;&quot;/&gt;&lt;isInvalidForFieldText val=&quot;0&quot;/&gt;&lt;Image&gt;&lt;filename val=&quot;C:\Users\JEFFKE~1\AppData\Local\Temp\PR\data\asimages\{6FA9A59C-01AF-48F5-B207-4A139F6EDEAD}_37.png&quot;/&gt;&lt;left val=&quot;52&quot;/&gt;&lt;top val=&quot;228&quot;/&gt;&lt;width val=&quot;299&quot;/&gt;&lt;height val=&quot;58&quot;/&gt;&lt;hasText val=&quot;1&quot;/&gt;&lt;/Image&gt;&lt;/ThreeDShapeInfo&gt;"/>
</p:tagLst>
</file>

<file path=ppt/tags/tag20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3&quot;/&gt;&lt;lineCharCount val=&quot;32&quot;/&gt;&lt;/TableIndex&gt;&lt;/ShapeTextInfo&gt;"/>
  <p:tag name="HTML_SHAPEINFO" val="&lt;ThreeDShapeInfo&gt;&lt;uuid val=&quot;&quot;/&gt;&lt;isInvalidForFieldText val=&quot;0&quot;/&gt;&lt;Image&gt;&lt;filename val=&quot;C:\Users\JEFFKE~1\AppData\Local\Temp\PR\data\asimages\{9319EBE8-86B5-4D7B-99FB-873AC2551ED0}_37.png&quot;/&gt;&lt;left val=&quot;365&quot;/&gt;&lt;top val=&quot;228&quot;/&gt;&lt;width val=&quot;299&quot;/&gt;&lt;height val=&quot;58&quot;/&gt;&lt;hasText val=&quot;1&quot;/&gt;&lt;/Image&gt;&lt;/ThreeDShapeInfo&gt;"/>
</p:tagLst>
</file>

<file path=ppt/tags/tag20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0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8&quot;/&gt;&lt;/TableIndex&gt;&lt;/ShapeTextInfo&gt;"/>
  <p:tag name="HTML_SHAPEINFO" val="&lt;ThreeDShapeInfo&gt;&lt;uuid val=&quot;&quot;/&gt;&lt;isInvalidForFieldText val=&quot;0&quot;/&gt;&lt;Image&gt;&lt;filename val=&quot;C:\Users\JEFFKE~1\AppData\Local\Temp\PR\data\asimages\{169471D2-515F-4B53-B497-F2BCB8AFEA14}_37.png&quot;/&gt;&lt;left val=&quot;58&quot;/&gt;&lt;top val=&quot;312&quot;/&gt;&lt;width val=&quot;299&quot;/&gt;&lt;height val=&quot;51&quot;/&gt;&lt;hasText val=&quot;1&quot;/&gt;&lt;/Image&gt;&lt;/ThreeDShapeInfo&gt;"/>
</p:tagLst>
</file>

<file path=ppt/tags/tag21.xml><?xml version="1.0" encoding="utf-8"?>
<p:tagLst xmlns:a="http://schemas.openxmlformats.org/drawingml/2006/main" xmlns:r="http://schemas.openxmlformats.org/officeDocument/2006/relationships" xmlns:p="http://schemas.openxmlformats.org/presentationml/2006/main">
  <p:tag name="PRESENTER_SHAPEINFO" val="&lt;ThreeDShapeInfo&gt;&lt;uuid val=&quot;{01FF2351-F4AB-4D0F-9176-76AEC719D4F3}&quot;/&gt;&lt;isInvalidForFieldText val=&quot;0&quot;/&gt;&lt;Image&gt;&lt;filename val=&quot;C:\Users\JEFFKE~1\AppData\Local\Temp\PR\data\asimages\{01FF2351-F4AB-4D0F-9176-76AEC719D4F3}_MtorLt.png&quot;/&gt;&lt;left val=&quot;605&quot;/&gt;&lt;top val=&quot;379&quot;/&gt;&lt;width val=&quot;25&quot;/&gt;&lt;height val=&quot;25&quot;/&gt;&lt;hasText val=&quot;1&quot;/&gt;&lt;/Image&gt;&lt;/ThreeDShapeInfo&gt;"/>
</p:tagLst>
</file>

<file path=ppt/tags/tag2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1&quot;/&gt;&lt;/TableIndex&gt;&lt;/ShapeTextInfo&gt;"/>
  <p:tag name="HTML_SHAPEINFO" val="&lt;ThreeDShapeInfo&gt;&lt;uuid val=&quot;&quot;/&gt;&lt;isInvalidForFieldText val=&quot;0&quot;/&gt;&lt;Image&gt;&lt;filename val=&quot;C:\Users\JEFFKE~1\AppData\Local\Temp\PR\data\asimages\{2D70E2EE-3CA3-44D5-8FEE-6BB4D83EBE01}_37.png&quot;/&gt;&lt;left val=&quot;364&quot;/&gt;&lt;top val=&quot;312&quot;/&gt;&lt;width val=&quot;299&quot;/&gt;&lt;height val=&quot;51&quot;/&gt;&lt;hasText val=&quot;1&quot;/&gt;&lt;/Image&gt;&lt;/ThreeDShapeInfo&gt;"/>
</p:tagLst>
</file>

<file path=ppt/tags/tag2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17.xml><?xml version="1.0" encoding="utf-8"?>
<p:tagLst xmlns:a="http://schemas.openxmlformats.org/drawingml/2006/main" xmlns:r="http://schemas.openxmlformats.org/officeDocument/2006/relationships" xmlns:p="http://schemas.openxmlformats.org/presentationml/2006/main">
  <p:tag name="PPSNARRATIONPROPS" val="F:\AHRQ TS E-Learning\Module 6\Narration\M6_JGannon_Slide 38_1-2.wav"/>
  <p:tag name="PPSNARRATION" val="77,870263069,D:\Archive\F Drive\AHRQ TS E-Learning\Module 6\TS_2016_Mod_6_v7.1_pptx\Media.ppcx"/>
  <p:tag name="HTML_SHAPEINFO" val="&lt;SlideThumbPath val=&quot;Slide38.PNG&quot;/&gt;"/>
</p:tagLst>
</file>

<file path=ppt/tags/tag2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3&quot;/&gt;&lt;/TableIndex&gt;&lt;/ShapeTextInfo&gt;"/>
  <p:tag name="HTML_SHAPEINFO" val="&lt;ThreeDShapeInfo&gt;&lt;uuid val=&quot;&quot;/&gt;&lt;isInvalidForFieldText val=&quot;0&quot;/&gt;&lt;Image&gt;&lt;filename val=&quot;C:\Users\JEFFKE~1\AppData\Local\Temp\PR\data\asimages\{783A8988-ECDE-4271-9A44-B22A1438F8C9}_38.png&quot;/&gt;&lt;left val=&quot;66&quot;/&gt;&lt;top val=&quot;-2&quot;/&gt;&lt;width val=&quot;644&quot;/&gt;&lt;height val=&quot;68&quot;/&gt;&lt;hasText val=&quot;1&quot;/&gt;&lt;/Image&gt;&lt;/ThreeDShapeInfo&gt;"/>
</p:tagLst>
</file>

<file path=ppt/tags/tag2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61&quot;/&gt;&lt;lineCharCount val=&quot;35&quot;/&gt;&lt;lineCharCount val=&quot;41&quot;/&gt;&lt;lineCharCount val=&quot;29&quot;/&gt;&lt;lineCharCount val=&quot;31&quot;/&gt;&lt;/TableIndex&gt;&lt;/ShapeTextInfo&gt;"/>
  <p:tag name="HTML_SHAPEINFO" val="&lt;TextEffect&gt;&lt;Image&gt;&lt;filename val=&quot;C:\Users\JEFFKE~1\AppData\Local\Temp\PR\data\asimages\{342D78F9-C74C-48ED-AE15-0451117251C6}_1.png_crop.png&quot;/&gt;&lt;left val=&quot;21&quot;/&gt;&lt;top val=&quot;68&quot;/&gt;&lt;width val=&quot;490&quot;/&gt;&lt;height val=&quot;17&quot;/&gt;&lt;hasText val=&quot;1&quot;/&gt;&lt;paraId val=&quot;1&quot;/&gt;&lt;/Image&gt;&lt;Image&gt;&lt;filename val=&quot;C:\Users\JEFFKE~1\AppData\Local\Temp\PR\data\asimages\{91C78085-682F-4B4C-B620-72A69608CF03}_1.png_crop.png&quot;/&gt;&lt;left val=&quot;130&quot;/&gt;&lt;top val=&quot;120&quot;/&gt;&lt;width val=&quot;436&quot;/&gt;&lt;height val=&quot;27&quot;/&gt;&lt;hasText val=&quot;1&quot;/&gt;&lt;paraId val=&quot;2&quot;/&gt;&lt;/Image&gt;&lt;Image&gt;&lt;filename val=&quot;C:\Users\JEFFKE~1\AppData\Local\Temp\PR\data\asimages\{5F03AD8F-D3AF-4943-98E4-485F3177B6B2}_1.png_crop.png&quot;/&gt;&lt;left val=&quot;130&quot;/&gt;&lt;top val=&quot;182&quot;/&gt;&lt;width val=&quot;467&quot;/&gt;&lt;height val=&quot;60&quot;/&gt;&lt;hasText val=&quot;1&quot;/&gt;&lt;paraId val=&quot;3&quot;/&gt;&lt;/Image&gt;&lt;Image&gt;&lt;filename val=&quot;C:\Users\JEFFKE~1\AppData\Local\Temp\PR\data\asimages\{E64B5662-BC4A-41F9-B2B3-76C4B4DD8339}_1.png_crop.png&quot;/&gt;&lt;left val=&quot;129&quot;/&gt;&lt;top val=&quot;283&quot;/&gt;&lt;width val=&quot;383&quot;/&gt;&lt;height val=&quot;27&quot;/&gt;&lt;hasText val=&quot;1&quot;/&gt;&lt;paraId val=&quot;4&quot;/&gt;&lt;/Image&gt;&lt;Image&gt;&lt;filename val=&quot;C:\Users\JEFFKE~1\AppData\Local\Temp\PR\data\asimages\{7AAA283E-8845-458F-8B3D-387D5E406311}_1.png_crop.png&quot;/&gt;&lt;left val=&quot;130&quot;/&gt;&lt;top val=&quot;346&quot;/&gt;&lt;width val=&quot;455&quot;/&gt;&lt;height val=&quot;27&quot;/&gt;&lt;hasText val=&quot;1&quot;/&gt;&lt;paraId val=&quot;5&quot;/&gt;&lt;/Image&gt;&lt;/TextEffect&gt;"/>
</p:tagLst>
</file>

<file path=ppt/tags/tag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A5524E2F-35B9-4044-A274-0A93A3C1C10E}&quot;/&gt;&lt;isInvalidForFieldText val=&quot;0&quot;/&gt;&lt;Image&gt;&lt;filename val=&quot;C:\Users\JEFFKE~1\AppData\Local\Temp\PR\data\asimages\{A5524E2F-35B9-4044-A274-0A93A3C1C10E}_MtorLt.png&quot;/&gt;&lt;left val=&quot;498&quot;/&gt;&lt;top val=&quot;378&quot;/&gt;&lt;width val=&quot;34&quot;/&gt;&lt;height val=&quot;27&quot;/&gt;&lt;hasText val=&quot;1&quot;/&gt;&lt;/Image&gt;&lt;/ThreeDShapeInfo&gt;"/>
</p:tagLst>
</file>

<file path=ppt/tags/tag220.xml><?xml version="1.0" encoding="utf-8"?>
<p:tagLst xmlns:a="http://schemas.openxmlformats.org/drawingml/2006/main" xmlns:r="http://schemas.openxmlformats.org/officeDocument/2006/relationships" xmlns:p="http://schemas.openxmlformats.org/presentationml/2006/main">
  <p:tag name="PPSNARRATIONPROPS" val="F:\AHRQ TS E-Learning\Module 6\Narration\M6_JGannon_Slide 39_1-2.wav"/>
  <p:tag name="PPSNARRATION" val="78,870263069,D:\Archive\F Drive\AHRQ TS E-Learning\Module 6\TS_2016_Mod_6_v7.1_pptx\Media.ppcx"/>
  <p:tag name="HTML_SHAPEINFO" val="&lt;SlideThumbPath val=&quot;Slide39.PNG&quot;/&gt;"/>
</p:tagLst>
</file>

<file path=ppt/tags/tag2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7&quot;/&gt;&lt;/TableIndex&gt;&lt;/ShapeTextInfo&gt;"/>
  <p:tag name="HTML_SHAPEINFO" val="&lt;ThreeDShapeInfo&gt;&lt;uuid val=&quot;&quot;/&gt;&lt;isInvalidForFieldText val=&quot;0&quot;/&gt;&lt;Image&gt;&lt;filename val=&quot;C:\Users\JEFFKE~1\AppData\Local\Temp\PR\data\asimages\{296B7BCA-2396-4A97-8C34-FE7B35AE2CE0}_39.png&quot;/&gt;&lt;left val=&quot;66&quot;/&gt;&lt;top val=&quot;-2&quot;/&gt;&lt;width val=&quot;644&quot;/&gt;&lt;height val=&quot;68&quot;/&gt;&lt;hasText val=&quot;1&quot;/&gt;&lt;/Image&gt;&lt;/ThreeDShapeInfo&gt;"/>
</p:tagLst>
</file>

<file path=ppt/tags/tag2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28&quot;/&gt;&lt;lineCharCount val=&quot;23&quot;/&gt;&lt;lineCharCount val=&quot;16&quot;/&gt;&lt;lineCharCount val=&quot;38&quot;/&gt;&lt;lineCharCount val=&quot;26&quot;/&gt;&lt;lineCharCount val=&quot;35&quot;/&gt;&lt;lineCharCount val=&quot;26&quot;/&gt;&lt;lineCharCount val=&quot;40&quot;/&gt;&lt;/TableIndex&gt;&lt;/ShapeTextInfo&gt;"/>
  <p:tag name="HTML_SHAPEINFO" val="&lt;TextEffect&gt;&lt;Image&gt;&lt;filename val=&quot;C:\Users\JEFFKE~1\AppData\Local\Temp\PR\data\asimages\{199A252C-EF71-410E-AA02-1F7F76539D42}_1.png_crop.png&quot;/&gt;&lt;left val=&quot;22&quot;/&gt;&lt;top val=&quot;68&quot;/&gt;&lt;width val=&quot;227&quot;/&gt;&lt;height val=&quot;17&quot;/&gt;&lt;hasText val=&quot;1&quot;/&gt;&lt;paraId val=&quot;1&quot;/&gt;&lt;/Image&gt;&lt;Image&gt;&lt;filename val=&quot;C:\Users\JEFFKE~1\AppData\Local\Temp\PR\data\asimages\{152540FC-C7C2-4B05-BF68-41EE69F0307D}_1.png_crop.png&quot;/&gt;&lt;left val=&quot;26&quot;/&gt;&lt;top val=&quot;105&quot;/&gt;&lt;width val=&quot;203&quot;/&gt;&lt;height val=&quot;17&quot;/&gt;&lt;hasText val=&quot;1&quot;/&gt;&lt;paraId val=&quot;2&quot;/&gt;&lt;/Image&gt;&lt;Image&gt;&lt;filename val=&quot;C:\Users\JEFFKE~1\AppData\Local\Temp\PR\data\asimages\{9C04C3E6-0494-4243-86D9-A69AAC4B3981}_1.png_crop.png&quot;/&gt;&lt;left val=&quot;26&quot;/&gt;&lt;top val=&quot;141&quot;/&gt;&lt;width val=&quot;158&quot;/&gt;&lt;height val=&quot;14&quot;/&gt;&lt;hasText val=&quot;1&quot;/&gt;&lt;paraId val=&quot;3&quot;/&gt;&lt;/Image&gt;&lt;Image&gt;&lt;filename val=&quot;C:\Users\JEFFKE~1\AppData\Local\Temp\PR\data\asimages\{E1E3C39D-ECC3-4C99-B3CF-4C6406DBAA33}_1.png_crop.png&quot;/&gt;&lt;left val=&quot;26&quot;/&gt;&lt;top val=&quot;177&quot;/&gt;&lt;width val=&quot;339&quot;/&gt;&lt;height val=&quot;17&quot;/&gt;&lt;hasText val=&quot;1&quot;/&gt;&lt;paraId val=&quot;4&quot;/&gt;&lt;/Image&gt;&lt;Image&gt;&lt;filename val=&quot;C:\Users\JEFFKE~1\AppData\Local\Temp\PR\data\asimages\{444F7981-38E9-41CD-AFFD-6C7C71E5E058}_1.png_crop.png&quot;/&gt;&lt;left val=&quot;26&quot;/&gt;&lt;top val=&quot;213&quot;/&gt;&lt;width val=&quot;225&quot;/&gt;&lt;height val=&quot;17&quot;/&gt;&lt;hasText val=&quot;1&quot;/&gt;&lt;paraId val=&quot;5&quot;/&gt;&lt;/Image&gt;&lt;Image&gt;&lt;filename val=&quot;C:\Users\JEFFKE~1\AppData\Local\Temp\PR\data\asimages\{E1239574-4881-4938-8224-EC5189036A57}_1.png_crop.png&quot;/&gt;&lt;left val=&quot;26&quot;/&gt;&lt;top val=&quot;249&quot;/&gt;&lt;width val=&quot;296&quot;/&gt;&lt;height val=&quot;17&quot;/&gt;&lt;hasText val=&quot;1&quot;/&gt;&lt;paraId val=&quot;6&quot;/&gt;&lt;/Image&gt;&lt;Image&gt;&lt;filename val=&quot;C:\Users\JEFFKE~1\AppData\Local\Temp\PR\data\asimages\{D5FE0938-6EA1-4D4F-87D5-14530747D762}_1.png_crop.png&quot;/&gt;&lt;left val=&quot;26&quot;/&gt;&lt;top val=&quot;286&quot;/&gt;&lt;width val=&quot;206&quot;/&gt;&lt;height val=&quot;16&quot;/&gt;&lt;hasText val=&quot;1&quot;/&gt;&lt;paraId val=&quot;7&quot;/&gt;&lt;/Image&gt;&lt;Image&gt;&lt;filename val=&quot;C:\Users\JEFFKE~1\AppData\Local\Temp\PR\data\asimages\{8B81E334-4058-4343-BCA3-D1F3D2A029DA}_1.png_crop.png&quot;/&gt;&lt;left val=&quot;26&quot;/&gt;&lt;top val=&quot;321&quot;/&gt;&lt;width val=&quot;334&quot;/&gt;&lt;height val=&quot;17&quot;/&gt;&lt;hasText val=&quot;1&quot;/&gt;&lt;paraId val=&quot;8&quot;/&gt;&lt;/Image&gt;&lt;/TextEffect&gt;"/>
</p:tagLst>
</file>

<file path=ppt/tags/tag223.xml><?xml version="1.0" encoding="utf-8"?>
<p:tagLst xmlns:a="http://schemas.openxmlformats.org/drawingml/2006/main" xmlns:r="http://schemas.openxmlformats.org/officeDocument/2006/relationships" xmlns:p="http://schemas.openxmlformats.org/presentationml/2006/main">
  <p:tag name="PPSNARRATIONPROPS" val="F:\AHRQ TS E-Learning\Module 6\Narration\M6_BCraft_Slide 40_1-2.wav"/>
  <p:tag name="PPSNARRATION" val="79,870263069,D:\Archive\F Drive\AHRQ TS E-Learning\Module 6\TS_2016_Mod_6_v7.1_pptx\Media.ppcx"/>
  <p:tag name="HTML_SHAPEINFO" val="&lt;SlideThumbPath val=&quot;Slide40.PNG&quot;/&gt;"/>
</p:tagLst>
</file>

<file path=ppt/tags/tag2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6&quot;/&gt;&lt;/TableIndex&gt;&lt;/ShapeTextInfo&gt;"/>
  <p:tag name="HTML_SHAPEINFO" val="&lt;ThreeDShapeInfo&gt;&lt;uuid val=&quot;&quot;/&gt;&lt;isInvalidForFieldText val=&quot;0&quot;/&gt;&lt;Image&gt;&lt;filename val=&quot;C:\Users\JEFFKE~1\AppData\Local\Temp\PR\data\asimages\{328F0CE9-84E9-4150-A79E-CFF3EAB22927}_40.png&quot;/&gt;&lt;left val=&quot;66&quot;/&gt;&lt;top val=&quot;-2&quot;/&gt;&lt;width val=&quot;644&quot;/&gt;&lt;height val=&quot;68&quot;/&gt;&lt;hasText val=&quot;1&quot;/&gt;&lt;/Image&gt;&lt;/ThreeDShapeInfo&gt;"/>
</p:tagLst>
</file>

<file path=ppt/tags/tag2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2&quot;/&gt;&lt;lineCharCount val=&quot;24&quot;/&gt;&lt;lineCharCount val=&quot;33&quot;/&gt;&lt;lineCharCount val=&quot;40&quot;/&gt;&lt;lineCharCount val=&quot;41&quot;/&gt;&lt;lineCharCount val=&quot;39&quot;/&gt;&lt;lineCharCount val=&quot;36&quot;/&gt;&lt;lineCharCount val=&quot;40&quot;/&gt;&lt;lineCharCount val=&quot;41&quot;/&gt;&lt;lineCharCount val=&quot;44&quot;/&gt;&lt;lineCharCount val=&quot;18&quot;/&gt;&lt;lineCharCount val=&quot;38&quot;/&gt;&lt;lineCharCount val=&quot;42&quot;/&gt;&lt;/TableIndex&gt;&lt;/ShapeTextInfo&gt;"/>
  <p:tag name="HTML_SHAPEINFO" val="&lt;TextEffect&gt;&lt;Image&gt;&lt;filename val=&quot;C:\Users\JEFFKE~1\AppData\Local\Temp\PR\data\asimages\{11000759-89D2-4D55-8ADD-5D8F1FAE1B86}_1.png_crop.png&quot;/&gt;&lt;left val=&quot;22&quot;/&gt;&lt;top val=&quot;66&quot;/&gt;&lt;width val=&quot;182&quot;/&gt;&lt;height val=&quot;14&quot;/&gt;&lt;hasText val=&quot;1&quot;/&gt;&lt;paraId val=&quot;1&quot;/&gt;&lt;/Image&gt;&lt;Image&gt;&lt;filename val=&quot;C:\Users\JEFFKE~1\AppData\Local\Temp\PR\data\asimages\{EE3CC1D4-2BB2-42B3-94B7-4ECC6BF3AEDA}_1.png_crop.png&quot;/&gt;&lt;left val=&quot;25&quot;/&gt;&lt;top val=&quot;100&quot;/&gt;&lt;width val=&quot;343&quot;/&gt;&lt;height val=&quot;190&quot;/&gt;&lt;hasText val=&quot;1&quot;/&gt;&lt;paraId val=&quot;2&quot;/&gt;&lt;/Image&gt;&lt;Image&gt;&lt;filename val=&quot;C:\Users\JEFFKE~1\AppData\Local\Temp\PR\data\asimages\{1EC34F9A-A631-45BB-9CE6-B1A6570C4F92}_1.png_crop.png&quot;/&gt;&lt;left val=&quot;21&quot;/&gt;&lt;top val=&quot;312&quot;/&gt;&lt;width val=&quot;337&quot;/&gt;&lt;height val=&quot;39&quot;/&gt;&lt;hasText val=&quot;1&quot;/&gt;&lt;paraId val=&quot;3&quot;/&gt;&lt;/Image&gt;&lt;/TextEffect&gt;"/>
</p:tagLst>
</file>

<file path=ppt/tags/tag226.xml><?xml version="1.0" encoding="utf-8"?>
<p:tagLst xmlns:a="http://schemas.openxmlformats.org/drawingml/2006/main" xmlns:r="http://schemas.openxmlformats.org/officeDocument/2006/relationships" xmlns:p="http://schemas.openxmlformats.org/presentationml/2006/main">
  <p:tag name="PRESENTER_SHAPEINFO" val="&lt;ThreeDShapeInfo&gt;&lt;uuid val=&quot;{01DC9AE2-88DC-4270-8B09-D6A02C9A3972}&quot;/&gt;&lt;isInvalidForFieldText val=&quot;0&quot;/&gt;&lt;Image&gt;&lt;filename val=&quot;C:\Users\JEFFKE~1\AppData\Local\Temp\PR\data\asimages\{01DC9AE2-88DC-4270-8B09-D6A02C9A3972}_40.png&quot;/&gt;&lt;left val=&quot;391&quot;/&gt;&lt;top val=&quot;50&quot;/&gt;&lt;width val=&quot;296&quot;/&gt;&lt;height val=&quot;525&quot;/&gt;&lt;hasText val=&quot;1&quot;/&gt;&lt;/Image&gt;&lt;/ThreeDShapeInfo&gt;"/>
</p:tagLst>
</file>

<file path=ppt/tags/tag227.xml><?xml version="1.0" encoding="utf-8"?>
<p:tagLst xmlns:a="http://schemas.openxmlformats.org/drawingml/2006/main" xmlns:r="http://schemas.openxmlformats.org/officeDocument/2006/relationships" xmlns:p="http://schemas.openxmlformats.org/presentationml/2006/main">
  <p:tag name="PPSNARRATIONPROPS" val="F:\AHRQ TS E-Learning\Module 6\Narration\M6_BCraft_Slide 41_1-2.wav"/>
  <p:tag name="PPSNARRATION" val="80,870263069,D:\Archive\F Drive\AHRQ TS E-Learning\Module 6\TS_2016_Mod_6_v7.1_pptx\Media.ppcx"/>
  <p:tag name="HTML_SHAPEINFO" val="&lt;SlideThumbPath val=&quot;Slide41.PNG&quot;/&gt;"/>
</p:tagLst>
</file>

<file path=ppt/tags/tag2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6&quot;/&gt;&lt;/TableIndex&gt;&lt;/ShapeTextInfo&gt;"/>
  <p:tag name="HTML_SHAPEINFO" val="&lt;ThreeDShapeInfo&gt;&lt;uuid val=&quot;&quot;/&gt;&lt;isInvalidForFieldText val=&quot;0&quot;/&gt;&lt;Image&gt;&lt;filename val=&quot;C:\Users\JEFFKE~1\AppData\Local\Temp\PR\data\asimages\{9B081A85-E3FC-45F1-8A60-3F9C6C341833}_41.png&quot;/&gt;&lt;left val=&quot;66&quot;/&gt;&lt;top val=&quot;-2&quot;/&gt;&lt;width val=&quot;644&quot;/&gt;&lt;height val=&quot;68&quot;/&gt;&lt;hasText val=&quot;1&quot;/&gt;&lt;/Image&gt;&lt;/ThreeDShapeInfo&gt;"/>
</p:tagLst>
</file>

<file path=ppt/tags/tag2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2&quot;/&gt;&lt;lineCharCount val=&quot;37&quot;/&gt;&lt;lineCharCount val=&quot;43&quot;/&gt;&lt;lineCharCount val=&quot;31&quot;/&gt;&lt;lineCharCount val=&quot;33&quot;/&gt;&lt;/TableIndex&gt;&lt;/ShapeTextInfo&gt;"/>
  <p:tag name="HTML_SHAPEINFO" val="&lt;TextEffect&gt;&lt;Image&gt;&lt;filename val=&quot;C:\Users\JEFFKE~1\AppData\Local\Temp\PR\data\asimages\{F28C5CA8-3AE7-45B1-AC8E-8D00B22D0D4C}_1.png_crop.png&quot;/&gt;&lt;left val=&quot;23&quot;/&gt;&lt;top val=&quot;68&quot;/&gt;&lt;width val=&quot;188&quot;/&gt;&lt;height val=&quot;17&quot;/&gt;&lt;hasText val=&quot;1&quot;/&gt;&lt;paraId val=&quot;1&quot;/&gt;&lt;/Image&gt;&lt;Image&gt;&lt;filename val=&quot;C:\Users\JEFFKE~1\AppData\Local\Temp\PR\data\asimages\{F568817E-E417-4BD2-828A-585F5E84369E}_1.png_crop.png&quot;/&gt;&lt;left val=&quot;49&quot;/&gt;&lt;top val=&quot;117&quot;/&gt;&lt;width val=&quot;270&quot;/&gt;&lt;height val=&quot;17&quot;/&gt;&lt;hasText val=&quot;1&quot;/&gt;&lt;paraId val=&quot;2&quot;/&gt;&lt;/Image&gt;&lt;Image&gt;&lt;filename val=&quot;C:\Users\JEFFKE~1\AppData\Local\Temp\PR\data\asimages\{5E719CCD-9A9B-4CF2-90DF-752D81B35E2A}_1.png_crop.png&quot;/&gt;&lt;left val=&quot;49&quot;/&gt;&lt;top val=&quot;165&quot;/&gt;&lt;width val=&quot;343&quot;/&gt;&lt;height val=&quot;17&quot;/&gt;&lt;hasText val=&quot;1&quot;/&gt;&lt;paraId val=&quot;3&quot;/&gt;&lt;/Image&gt;&lt;Image&gt;&lt;filename val=&quot;C:\Users\JEFFKE~1\AppData\Local\Temp\PR\data\asimages\{040036B6-8242-427C-8AC5-84B861A43CC4}_1.png_crop.png&quot;/&gt;&lt;left val=&quot;48&quot;/&gt;&lt;top val=&quot;213&quot;/&gt;&lt;width val=&quot;236&quot;/&gt;&lt;height val=&quot;17&quot;/&gt;&lt;hasText val=&quot;1&quot;/&gt;&lt;paraId val=&quot;4&quot;/&gt;&lt;/Image&gt;&lt;Image&gt;&lt;filename val=&quot;C:\Users\JEFFKE~1\AppData\Local\Temp\PR\data\asimages\{E76269C4-31AA-4C47-A70D-D1053E29F734}_1.png_crop.png&quot;/&gt;&lt;left val=&quot;48&quot;/&gt;&lt;top val=&quot;261&quot;/&gt;&lt;width val=&quot;282&quot;/&gt;&lt;height val=&quot;17&quot;/&gt;&lt;hasText val=&quot;1&quot;/&gt;&lt;paraId val=&quot;5&quot;/&gt;&lt;/Image&gt;&lt;/TextEffect&gt;"/>
</p:tagLst>
</file>

<file path=ppt/tags/tag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86EA7928-57E2-42F5-9FEA-18ADE6AF927B}&quot;/&gt;&lt;isInvalidForFieldText val=&quot;0&quot;/&gt;&lt;Image&gt;&lt;filename val=&quot;C:\Users\JEFFKE~1\AppData\Local\Temp\PR\data\asimages\{86EA7928-57E2-42F5-9FEA-18ADE6AF927B}_MtorLt.png&quot;/&gt;&lt;left val=&quot;601&quot;/&gt;&lt;top val=&quot;378&quot;/&gt;&lt;width val=&quot;34&quot;/&gt;&lt;height val=&quot;27&quot;/&gt;&lt;hasText val=&quot;1&quot;/&gt;&lt;/Image&gt;&lt;/ThreeDShapeInfo&gt;"/>
</p:tagLst>
</file>

<file path=ppt/tags/tag230.xml><?xml version="1.0" encoding="utf-8"?>
<p:tagLst xmlns:a="http://schemas.openxmlformats.org/drawingml/2006/main" xmlns:r="http://schemas.openxmlformats.org/officeDocument/2006/relationships" xmlns:p="http://schemas.openxmlformats.org/presentationml/2006/main">
  <p:tag name="PRESENTER_SHAPEINFO" val="&lt;ThreeDShapeInfo&gt;&lt;uuid val=&quot;{C5327E97-975F-4644-A3D1-D95412DB4A83}&quot;/&gt;&lt;isInvalidForFieldText val=&quot;0&quot;/&gt;&lt;Image&gt;&lt;filename val=&quot;C:\Users\JEFFKE~1\AppData\Local\Temp\PR\data\asimages\{C5327E97-975F-4644-A3D1-D95412DB4A83}_41.png&quot;/&gt;&lt;left val=&quot;408&quot;/&gt;&lt;top val=&quot;68&quot;/&gt;&lt;width val=&quot;278&quot;/&gt;&lt;height val=&quot;490&quot;/&gt;&lt;hasText val=&quot;1&quot;/&gt;&lt;/Image&gt;&lt;/ThreeDShapeInfo&gt;"/>
</p:tagLst>
</file>

<file path=ppt/tags/tag231.xml><?xml version="1.0" encoding="utf-8"?>
<p:tagLst xmlns:a="http://schemas.openxmlformats.org/drawingml/2006/main" xmlns:r="http://schemas.openxmlformats.org/officeDocument/2006/relationships" xmlns:p="http://schemas.openxmlformats.org/presentationml/2006/main">
  <p:tag name="PPSNARRATIONPROPS" val="F:\AHRQ TS E-Learning\Module 6\Narration\M6_BCraft_Slide 42_1-2.wav"/>
  <p:tag name="PPSNARRATION" val="4,870263069,D:\Archive\F Drive\AHRQ TS E-Learning\Module 6\TS_2016_Mod_6_v7.1_pptx\Media.ppcx"/>
  <p:tag name="HTML_SHAPEINFO" val="&lt;SlideThumbPath val=&quot;Slide42.PNG&quot;/&gt;"/>
</p:tagLst>
</file>

<file path=ppt/tags/tag2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6&quot;/&gt;&lt;/TableIndex&gt;&lt;/ShapeTextInfo&gt;"/>
  <p:tag name="HTML_SHAPEINFO" val="&lt;ThreeDShapeInfo&gt;&lt;uuid val=&quot;&quot;/&gt;&lt;isInvalidForFieldText val=&quot;0&quot;/&gt;&lt;Image&gt;&lt;filename val=&quot;C:\Users\JEFFKE~1\AppData\Local\Temp\PR\data\asimages\{D4B4A807-A2DD-4554-BF1A-F995F04CD197}_42.png&quot;/&gt;&lt;left val=&quot;66&quot;/&gt;&lt;top val=&quot;-2&quot;/&gt;&lt;width val=&quot;644&quot;/&gt;&lt;height val=&quot;68&quot;/&gt;&lt;hasText val=&quot;1&quot;/&gt;&lt;/Image&gt;&lt;/ThreeDShapeInfo&gt;"/>
</p:tagLst>
</file>

<file path=ppt/tags/tag2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0&quot;/&gt;&lt;lineCharCount val=&quot;21&quot;/&gt;&lt;lineCharCount val=&quot;14&quot;/&gt;&lt;lineCharCount val=&quot;5&quot;/&gt;&lt;lineCharCount val=&quot;9&quot;/&gt;&lt;lineCharCount val=&quot;11&quot;/&gt;&lt;lineCharCount val=&quot;8&quot;/&gt;&lt;lineCharCount val=&quot;14&quot;/&gt;&lt;lineCharCount val=&quot;6&quot;/&gt;&lt;lineCharCount val=&quot;8&quot;/&gt;&lt;lineCharCount val=&quot;8&quot;/&gt;&lt;lineCharCount val=&quot;21&quot;/&gt;&lt;lineCharCount val=&quot;5&quot;/&gt;&lt;lineCharCount val=&quot;9&quot;/&gt;&lt;lineCharCount val=&quot;15&quot;/&gt;&lt;lineCharCount val=&quot;16&quot;/&gt;&lt;lineCharCount val=&quot;9&quot;/&gt;&lt;lineCharCount val=&quot;20&quot;/&gt;&lt;lineCharCount val=&quot;19&quot;/&gt;&lt;lineCharCount val=&quot;4&quot;/&gt;&lt;lineCharCount val=&quot;11&quot;/&gt;&lt;/TableIndex&gt;&lt;/ShapeTextInfo&gt;"/>
  <p:tag name="HTML_SHAPEINFO" val="&lt;ThreeDShapeInfo&gt;&lt;uuid val=&quot;&quot;/&gt;&lt;isInvalidForFieldText val=&quot;0&quot;/&gt;&lt;Image&gt;&lt;filename val=&quot;C:\Users\JEFFKE~1\AppData\Local\Temp\PR\data\asimages\{A26D4CFF-DA22-4803-BECD-12DC1F9B08BC}_42.png&quot;/&gt;&lt;left val=&quot;263&quot;/&gt;&lt;top val=&quot;60&quot;/&gt;&lt;width val=&quot;228&quot;/&gt;&lt;height val=&quot;311&quot;/&gt;&lt;hasText val=&quot;1&quot;/&gt;&lt;/Image&gt;&lt;/ThreeDShapeInfo&gt;"/>
</p:tagLst>
</file>

<file path=ppt/tags/tag2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9&quot;/&gt;&lt;lineCharCount val=&quot;20&quot;/&gt;&lt;lineCharCount val=&quot;13&quot;/&gt;&lt;lineCharCount val=&quot;17&quot;/&gt;&lt;lineCharCount val=&quot;13&quot;/&gt;&lt;lineCharCount val=&quot;17&quot;/&gt;&lt;lineCharCount val=&quot;17&quot;/&gt;&lt;/TableIndex&gt;&lt;/ShapeTextInfo&gt;"/>
  <p:tag name="HTML_SHAPEINFO" val="&lt;ThreeDShapeInfo&gt;&lt;uuid val=&quot;&quot;/&gt;&lt;isInvalidForFieldText val=&quot;0&quot;/&gt;&lt;Image&gt;&lt;filename val=&quot;C:\Users\JEFFKE~1\AppData\Local\Temp\PR\data\asimages\{6CDC513D-CACE-4652-BE60-4D957B55FB47}_42.png&quot;/&gt;&lt;left val=&quot;491&quot;/&gt;&lt;top val=&quot;60&quot;/&gt;&lt;width val=&quot;228&quot;/&gt;&lt;height val=&quot;308&quot;/&gt;&lt;hasText val=&quot;1&quot;/&gt;&lt;/Image&gt;&lt;/ThreeDShapeInfo&gt;"/>
</p:tagLst>
</file>

<file path=ppt/tags/tag2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7&quot;/&gt;&lt;lineCharCount val=&quot;9&quot;/&gt;&lt;lineCharCount val=&quot;33&quot;/&gt;&lt;lineCharCount val=&quot;13&quot;/&gt;&lt;lineCharCount val=&quot;28&quot;/&gt;&lt;lineCharCount val=&quot;10&quot;/&gt;&lt;lineCharCount val=&quot;14&quot;/&gt;&lt;lineCharCount val=&quot;22&quot;/&gt;&lt;lineCharCount val=&quot;12&quot;/&gt;&lt;lineCharCount val=&quot;29&quot;/&gt;&lt;lineCharCount val=&quot;9&quot;/&gt;&lt;lineCharCount val=&quot;40&quot;/&gt;&lt;lineCharCount val=&quot;10&quot;/&gt;&lt;lineCharCount val=&quot;13&quot;/&gt;&lt;lineCharCount val=&quot;8&quot;/&gt;&lt;lineCharCount val=&quot;9&quot;/&gt;&lt;lineCharCount val=&quot;26&quot;/&gt;&lt;lineCharCount val=&quot;20&quot;/&gt;&lt;/TableIndex&gt;&lt;/ShapeTextInfo&gt;"/>
  <p:tag name="HTML_SHAPEINFO" val="&lt;ThreeDShapeInfo&gt;&lt;uuid val=&quot;&quot;/&gt;&lt;isInvalidForFieldText val=&quot;0&quot;/&gt;&lt;Image&gt;&lt;filename val=&quot;C:\Users\JEFFKE~1\AppData\Local\Temp\PR\data\asimages\{F3AA1BF6-9F2A-4CEE-882F-A532461C9A18}_42.png&quot;/&gt;&lt;left val=&quot;0&quot;/&gt;&lt;top val=&quot;60&quot;/&gt;&lt;width val=&quot;265&quot;/&gt;&lt;height val=&quot;311&quot;/&gt;&lt;hasText val=&quot;1&quot;/&gt;&lt;/Image&gt;&lt;/ThreeDShapeInfo&gt;"/>
</p:tagLst>
</file>

<file path=ppt/tags/tag236.xml><?xml version="1.0" encoding="utf-8"?>
<p:tagLst xmlns:a="http://schemas.openxmlformats.org/drawingml/2006/main" xmlns:r="http://schemas.openxmlformats.org/officeDocument/2006/relationships" xmlns:p="http://schemas.openxmlformats.org/presentationml/2006/main">
  <p:tag name="ARTICULATE_SLIDE_THUMBNAIL_REFRESH" val="1"/>
  <p:tag name="PPSNARRATIONPROPS" val="F:\AHRQ TS E-Learning\Module 6\Narration\M6_BCraft_Slide 43_1-2.wav"/>
  <p:tag name="PPSNARRATION" val="43,870263069,D:\Archive\F Drive\AHRQ TS E-Learning\Module 6\TS_2016_Mod_6_v7.1_pptx\Media.ppcx"/>
  <p:tag name="HTML_SHAPEINFO" val="&lt;SlideThumbPath val=&quot;Slide43.PNG&quot;/&gt;"/>
</p:tagLst>
</file>

<file path=ppt/tags/tag237.xml><?xml version="1.0" encoding="utf-8"?>
<p:tagLst xmlns:a="http://schemas.openxmlformats.org/drawingml/2006/main" xmlns:r="http://schemas.openxmlformats.org/officeDocument/2006/relationships" xmlns:p="http://schemas.openxmlformats.org/presentationml/2006/main">
  <p:tag name="PRESENTER_SHAPEINFO" val="&lt;ThreeDShapeInfo&gt;&lt;uuid val=&quot;{B35B72ED-0E17-4245-8ECA-6C2BCE17071B}&quot;/&gt;&lt;isInvalidForFieldText val=&quot;0&quot;/&gt;&lt;Image&gt;&lt;filename val=&quot;C:\Users\JEFFKE~1\AppData\Local\Temp\PR\data\asimages\{B35B72ED-0E17-4245-8ECA-6C2BCE17071B}_43.png&quot;/&gt;&lt;left val=&quot;391&quot;/&gt;&lt;top val=&quot;50&quot;/&gt;&lt;width val=&quot;296&quot;/&gt;&lt;height val=&quot;525&quot;/&gt;&lt;hasText val=&quot;1&quot;/&gt;&lt;/Image&gt;&lt;/ThreeDShapeInfo&gt;"/>
</p:tagLst>
</file>

<file path=ppt/tags/tag2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8&quot;/&gt;&lt;/TableIndex&gt;&lt;/ShapeTextInfo&gt;"/>
  <p:tag name="HTML_SHAPEINFO" val="&lt;ThreeDShapeInfo&gt;&lt;uuid val=&quot;&quot;/&gt;&lt;isInvalidForFieldText val=&quot;0&quot;/&gt;&lt;Image&gt;&lt;filename val=&quot;C:\Users\JEFFKE~1\AppData\Local\Temp\PR\data\asimages\{F1F8CCC7-9DA9-427F-99FD-713E50D4754C}_43.png&quot;/&gt;&lt;left val=&quot;66&quot;/&gt;&lt;top val=&quot;-2&quot;/&gt;&lt;width val=&quot;644&quot;/&gt;&lt;height val=&quot;68&quot;/&gt;&lt;hasText val=&quot;1&quot;/&gt;&lt;/Image&gt;&lt;/ThreeDShapeInfo&gt;"/>
</p:tagLst>
</file>

<file path=ppt/tags/tag2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32&quot;/&gt;&lt;lineCharCount val=&quot;11&quot;/&gt;&lt;lineCharCount val=&quot;41&quot;/&gt;&lt;lineCharCount val=&quot;9&quot;/&gt;&lt;lineCharCount val=&quot;42&quot;/&gt;&lt;lineCharCount val=&quot;41&quot;/&gt;&lt;lineCharCount val=&quot;43&quot;/&gt;&lt;lineCharCount val=&quot;11&quot;/&gt;&lt;/TableIndex&gt;&lt;/ShapeTextInfo&gt;"/>
  <p:tag name="HTML_SHAPEINFO" val="&lt;TextEffect&gt;&lt;Image&gt;&lt;filename val=&quot;C:\Users\JEFFKE~1\AppData\Local\Temp\PR\data\asimages\{9D8E8CCB-A6C3-4BC2-8DAA-F80DB8A3BB85}_1.png_crop.png&quot;/&gt;&lt;left val=&quot;21&quot;/&gt;&lt;top val=&quot;68&quot;/&gt;&lt;width val=&quot;265&quot;/&gt;&lt;height val=&quot;41&quot;/&gt;&lt;hasText val=&quot;1&quot;/&gt;&lt;paraId val=&quot;1&quot;/&gt;&lt;/Image&gt;&lt;Image&gt;&lt;filename val=&quot;C:\Users\JEFFKE~1\AppData\Local\Temp\PR\data\asimages\{2A6C63F9-1C9F-4592-B7A4-B5F9177945E3}_1.png_crop.png&quot;/&gt;&lt;left val=&quot;26&quot;/&gt;&lt;top val=&quot;128&quot;/&gt;&lt;width val=&quot;315&quot;/&gt;&lt;height val=&quot;37&quot;/&gt;&lt;hasText val=&quot;1&quot;/&gt;&lt;paraId val=&quot;2&quot;/&gt;&lt;/Image&gt;&lt;Image&gt;&lt;filename val=&quot;C:\Users\JEFFKE~1\AppData\Local\Temp\PR\data\asimages\{4F8E1C8D-39CA-451E-8562-0B3C17580A35}_1.png_crop.png&quot;/&gt;&lt;left val=&quot;26&quot;/&gt;&lt;top val=&quot;183&quot;/&gt;&lt;width val=&quot;308&quot;/&gt;&lt;height val=&quot;15&quot;/&gt;&lt;hasText val=&quot;1&quot;/&gt;&lt;paraId val=&quot;3&quot;/&gt;&lt;/Image&gt;&lt;Image&gt;&lt;filename val=&quot;C:\Users\JEFFKE~1\AppData\Local\Temp\PR\data\asimages\{A423C852-967F-437C-AEE9-FAB4AA6F1679}_1.png_crop.png&quot;/&gt;&lt;left val=&quot;26&quot;/&gt;&lt;top val=&quot;217&quot;/&gt;&lt;width val=&quot;339&quot;/&gt;&lt;height val=&quot;55&quot;/&gt;&lt;hasText val=&quot;1&quot;/&gt;&lt;paraId val=&quot;4&quot;/&gt;&lt;/Image&gt;&lt;/TextEffect&gt;"/>
</p:tagLst>
</file>

<file path=ppt/tags/tag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40.xml><?xml version="1.0" encoding="utf-8"?>
<p:tagLst xmlns:a="http://schemas.openxmlformats.org/drawingml/2006/main" xmlns:r="http://schemas.openxmlformats.org/officeDocument/2006/relationships" xmlns:p="http://schemas.openxmlformats.org/presentationml/2006/main">
  <p:tag name="PRESENTER_SHAPEINFO" val="&lt;ThreeDShapeInfo&gt;&lt;uuid val=&quot;{686C7DC5-EDAC-4B41-955E-23784A21D319}&quot;/&gt;&lt;isInvalidForFieldText val=&quot;0&quot;/&gt;&lt;Image&gt;&lt;filename val=&quot;C:\Users\JEFFKE~1\AppData\Local\Temp\PR\data\asimages\{686C7DC5-EDAC-4B41-955E-23784A21D319}_43.png&quot;/&gt;&lt;left val=&quot;385&quot;/&gt;&lt;top val=&quot;254&quot;/&gt;&lt;width val=&quot;66&quot;/&gt;&lt;height val=&quot;66&quot;/&gt;&lt;hasText val=&quot;1&quot;/&gt;&lt;/Image&gt;&lt;/ThreeDShapeInfo&gt;"/>
</p:tagLst>
</file>

<file path=ppt/tags/tag2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38&quot;/&gt;&lt;lineCharCount val=&quot;40&quot;/&gt;&lt;lineCharCount val=&quot;21&quot;/&gt;&lt;/TableIndex&gt;&lt;/ShapeTextInfo&gt;"/>
  <p:tag name="PRESENTER_SHAPEINFO" val="&lt;ThreeDShapeInfo&gt;&lt;uuid val=&quot;{4EA99119-B0FF-4BA1-921F-DFBA41062BED}&quot;/&gt;&lt;isInvalidForFieldText val=&quot;0&quot;/&gt;&lt;Image&gt;&lt;filename val=&quot;C:\Users\JEFFKE~1\AppData\Local\Temp\PR\data\asimages\{4EA99119-B0FF-4BA1-921F-DFBA41062BED}_43.png&quot;/&gt;&lt;left val=&quot;94&quot;/&gt;&lt;top val=&quot;308&quot;/&gt;&lt;width val=&quot;303&quot;/&gt;&lt;height val=&quot;74&quot;/&gt;&lt;hasText val=&quot;1&quot;/&gt;&lt;/Image&gt;&lt;/ThreeDShapeInfo&gt;"/>
</p:tagLst>
</file>

<file path=ppt/tags/tag242.xml><?xml version="1.0" encoding="utf-8"?>
<p:tagLst xmlns:a="http://schemas.openxmlformats.org/drawingml/2006/main" xmlns:r="http://schemas.openxmlformats.org/officeDocument/2006/relationships" xmlns:p="http://schemas.openxmlformats.org/presentationml/2006/main">
  <p:tag name="PPSNARRATIONPROPS" val="F:\AHRQ TS E-Learning\Module 6\Narration\M6_BCraft_Slide 44_1-2.wav"/>
  <p:tag name="PPSNARRATION" val="44,870263069,D:\Archive\F Drive\AHRQ TS E-Learning\Module 6\TS_2016_Mod_6_v7.1_pptx\Media.ppcx"/>
  <p:tag name="HTML_SHAPEINFO" val="&lt;SlideThumbPath val=&quot;Slide44.PNG&quot;/&gt;"/>
</p:tagLst>
</file>

<file path=ppt/tags/tag2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6&quot;/&gt;&lt;/TableIndex&gt;&lt;/ShapeTextInfo&gt;"/>
  <p:tag name="HTML_SHAPEINFO" val="&lt;ThreeDShapeInfo&gt;&lt;uuid val=&quot;&quot;/&gt;&lt;isInvalidForFieldText val=&quot;0&quot;/&gt;&lt;Image&gt;&lt;filename val=&quot;C:\Users\JEFFKE~1\AppData\Local\Temp\PR\data\asimages\{AF227E07-F433-4C75-8958-B659C58BA77F}_44.png&quot;/&gt;&lt;left val=&quot;66&quot;/&gt;&lt;top val=&quot;-2&quot;/&gt;&lt;width val=&quot;644&quot;/&gt;&lt;height val=&quot;68&quot;/&gt;&lt;hasText val=&quot;1&quot;/&gt;&lt;/Image&gt;&lt;/ThreeDShapeInfo&gt;"/>
</p:tagLst>
</file>

<file path=ppt/tags/tag2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1&quot;/&gt;&lt;lineCharCount val=&quot;31&quot;/&gt;&lt;lineCharCount val=&quot;28&quot;/&gt;&lt;lineCharCount val=&quot;27&quot;/&gt;&lt;lineCharCount val=&quot;9&quot;/&gt;&lt;lineCharCount val=&quot;38&quot;/&gt;&lt;lineCharCount val=&quot;27&quot;/&gt;&lt;lineCharCount val=&quot;22&quot;/&gt;&lt;lineCharCount val=&quot;38&quot;/&gt;&lt;lineCharCount val=&quot;15&quot;/&gt;&lt;lineCharCount val=&quot;29&quot;/&gt;&lt;lineCharCount val=&quot;10&quot;/&gt;&lt;/TableIndex&gt;&lt;/ShapeTextInfo&gt;"/>
  <p:tag name="HTML_SHAPEINFO" val="&lt;TextEffect&gt;&lt;Image&gt;&lt;filename val=&quot;C:\Users\JEFFKE~1\AppData\Local\Temp\PR\data\asimages\{51249BCA-4E3F-4F9F-A7F5-52123254F79C}_1.png_crop.png&quot;/&gt;&lt;left val=&quot;23&quot;/&gt;&lt;top val=&quot;66&quot;/&gt;&lt;width val=&quot;241&quot;/&gt;&lt;height val=&quot;17&quot;/&gt;&lt;hasText val=&quot;1&quot;/&gt;&lt;paraId val=&quot;1&quot;/&gt;&lt;/Image&gt;&lt;Image&gt;&lt;filename val=&quot;C:\Users\JEFFKE~1\AppData\Local\Temp\PR\data\asimages\{F712800A-72AF-4225-8705-3F8A6F02C74E}_1.png_crop.png&quot;/&gt;&lt;left val=&quot;30&quot;/&gt;&lt;top val=&quot;100&quot;/&gt;&lt;width val=&quot;258&quot;/&gt;&lt;height val=&quot;57&quot;/&gt;&lt;hasText val=&quot;1&quot;/&gt;&lt;paraId val=&quot;2&quot;/&gt;&lt;/Image&gt;&lt;Image&gt;&lt;filename val=&quot;C:\Users\JEFFKE~1\AppData\Local\Temp\PR\data\asimages\{FF33A29C-BCB1-49C4-8646-085907B22092}_1.png_crop.png&quot;/&gt;&lt;left val=&quot;30&quot;/&gt;&lt;top val=&quot;177&quot;/&gt;&lt;width val=&quot;299&quot;/&gt;&lt;height val=&quot;60&quot;/&gt;&lt;hasText val=&quot;1&quot;/&gt;&lt;paraId val=&quot;3&quot;/&gt;&lt;/Image&gt;&lt;Image&gt;&lt;filename val=&quot;C:\Users\JEFFKE~1\AppData\Local\Temp\PR\data\asimages\{7FEC7D33-C77C-4EBA-813E-63A4C04066AA}_1.png_crop.png&quot;/&gt;&lt;left val=&quot;30&quot;/&gt;&lt;top val=&quot;254&quot;/&gt;&lt;width val=&quot;284&quot;/&gt;&lt;height val=&quot;39&quot;/&gt;&lt;hasText val=&quot;1&quot;/&gt;&lt;paraId val=&quot;4&quot;/&gt;&lt;/Image&gt;&lt;Image&gt;&lt;filename val=&quot;C:\Users\JEFFKE~1\AppData\Local\Temp\PR\data\asimages\{BDE3207A-A0E9-44F2-8500-B50E370B21B5}_1.png_crop.png&quot;/&gt;&lt;left val=&quot;30&quot;/&gt;&lt;top val=&quot;309&quot;/&gt;&lt;width val=&quot;238&quot;/&gt;&lt;height val=&quot;39&quot;/&gt;&lt;hasText val=&quot;1&quot;/&gt;&lt;paraId val=&quot;5&quot;/&gt;&lt;/Image&gt;&lt;/TextEffect&gt;"/>
</p:tagLst>
</file>

<file path=ppt/tags/tag245.xml><?xml version="1.0" encoding="utf-8"?>
<p:tagLst xmlns:a="http://schemas.openxmlformats.org/drawingml/2006/main" xmlns:r="http://schemas.openxmlformats.org/officeDocument/2006/relationships" xmlns:p="http://schemas.openxmlformats.org/presentationml/2006/main">
  <p:tag name="PRESENTER_SHAPEINFO" val="&lt;ThreeDShapeInfo&gt;&lt;uuid val=&quot;{4A5B56B7-C0D4-4E8F-8893-C648BA63BF94}&quot;/&gt;&lt;isInvalidForFieldText val=&quot;0&quot;/&gt;&lt;Image&gt;&lt;filename val=&quot;C:\Users\JEFFKE~1\AppData\Local\Temp\PR\data\asimages\{4A5B56B7-C0D4-4E8F-8893-C648BA63BF94}_44.png&quot;/&gt;&lt;left val=&quot;355&quot;/&gt;&lt;top val=&quot;95&quot;/&gt;&lt;width val=&quot;338&quot;/&gt;&lt;height val=&quot;240&quot;/&gt;&lt;hasText val=&quot;1&quot;/&gt;&lt;/Image&gt;&lt;/ThreeDShapeInfo&gt;"/>
</p:tagLst>
</file>

<file path=ppt/tags/tag246.xml><?xml version="1.0" encoding="utf-8"?>
<p:tagLst xmlns:a="http://schemas.openxmlformats.org/drawingml/2006/main" xmlns:r="http://schemas.openxmlformats.org/officeDocument/2006/relationships" xmlns:p="http://schemas.openxmlformats.org/presentationml/2006/main">
  <p:tag name="PPSNARRATIONPROPS" val="F:\AHRQ TS E-Learning\Module 6\Narration\M6_BCraft_Slide 45_1-2.wav"/>
  <p:tag name="PPSNARRATION" val="45,870263069,D:\Archive\F Drive\AHRQ TS E-Learning\Module 6\TS_2016_Mod_6_v7.1_pptx\Media.ppcx"/>
  <p:tag name="HTML_SHAPEINFO" val="&lt;SlideThumbPath val=&quot;Slide45.PNG&quot;/&gt;"/>
</p:tagLst>
</file>

<file path=ppt/tags/tag2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9&quot;/&gt;&lt;/TableIndex&gt;&lt;/ShapeTextInfo&gt;"/>
  <p:tag name="HTML_SHAPEINFO" val="&lt;ThreeDShapeInfo&gt;&lt;uuid val=&quot;&quot;/&gt;&lt;isInvalidForFieldText val=&quot;0&quot;/&gt;&lt;Image&gt;&lt;filename val=&quot;C:\Users\JEFFKE~1\AppData\Local\Temp\PR\data\asimages\{B380B73C-833D-4B7B-9335-184C4B10705B}_45.png&quot;/&gt;&lt;left val=&quot;66&quot;/&gt;&lt;top val=&quot;-2&quot;/&gt;&lt;width val=&quot;644&quot;/&gt;&lt;height val=&quot;68&quot;/&gt;&lt;hasText val=&quot;1&quot;/&gt;&lt;/Image&gt;&lt;/ThreeDShapeInfo&gt;"/>
</p:tagLst>
</file>

<file path=ppt/tags/tag2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42&quot;/&gt;&lt;lineCharCount val=&quot;33&quot;/&gt;&lt;lineCharCount val=&quot;36&quot;/&gt;&lt;lineCharCount val=&quot;38&quot;/&gt;&lt;lineCharCount val=&quot;38&quot;/&gt;&lt;lineCharCount val=&quot;42&quot;/&gt;&lt;lineCharCount val=&quot;47&quot;/&gt;&lt;lineCharCount val=&quot;40&quot;/&gt;&lt;/TableIndex&gt;&lt;/ShapeTextInfo&gt;"/>
  <p:tag name="HTML_SHAPEINFO" val="&lt;TextEffect&gt;&lt;Image&gt;&lt;filename val=&quot;C:\Users\JEFFKE~1\AppData\Local\Temp\PR\data\asimages\{48F54914-9ACD-4657-A88A-A978251CB872}_1.png_crop.png&quot;/&gt;&lt;left val=&quot;21&quot;/&gt;&lt;top val=&quot;68&quot;/&gt;&lt;width val=&quot;359&quot;/&gt;&lt;height val=&quot;38&quot;/&gt;&lt;hasText val=&quot;1&quot;/&gt;&lt;paraId val=&quot;1&quot;/&gt;&lt;/Image&gt;&lt;Image&gt;&lt;filename val=&quot;C:\Users\JEFFKE~1\AppData\Local\Temp\PR\data\asimages\{94F33BCB-272A-42AF-BB6F-91139426C9DB}_1.png_crop.png&quot;/&gt;&lt;left val=&quot;21&quot;/&gt;&lt;top val=&quot;135&quot;/&gt;&lt;width val=&quot;354&quot;/&gt;&lt;height val=&quot;89&quot;/&gt;&lt;hasText val=&quot;1&quot;/&gt;&lt;paraId val=&quot;2&quot;/&gt;&lt;/Image&gt;&lt;Image&gt;&lt;filename val=&quot;C:\Users\JEFFKE~1\AppData\Local\Temp\PR\data\asimages\{9FABBC27-89DE-445A-B706-DCF1A25B68D8}_1.png_crop.png&quot;/&gt;&lt;left val=&quot;23&quot;/&gt;&lt;top val=&quot;267&quot;/&gt;&lt;width val=&quot;307&quot;/&gt;&lt;height val=&quot;41&quot;/&gt;&lt;hasText val=&quot;1&quot;/&gt;&lt;paraId val=&quot;3&quot;/&gt;&lt;/Image&gt;&lt;/TextEffect&gt;"/>
</p:tagLst>
</file>

<file path=ppt/tags/tag24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 name="HTML_SHAPEINFO" val="&lt;ThreeDShapeInfo&gt;&lt;uuid val=&quot;&quot;/&gt;&lt;isInvalidForFieldText val=&quot;0&quot;/&gt;&lt;Image&gt;&lt;filename val=&quot;C:\Users\JEFFKE~1\AppData\Local\Temp\PR\data\asimages\{5019BBA0-0B8F-4CE0-A948-BBEC44A384C6}_45.png&quot;/&gt;&lt;left val=&quot;602&quot;/&gt;&lt;top val=&quot;126&quot;/&gt;&lt;width val=&quot;72&quot;/&gt;&lt;height val=&quot;30&quot;/&gt;&lt;hasText val=&quot;1&quot;/&gt;&lt;/Image&gt;&lt;/ThreeDShapeInfo&gt;"/>
</p:tagLst>
</file>

<file path=ppt/tags/tag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5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 name="HTML_SHAPEINFO" val="&lt;ThreeDShapeInfo&gt;&lt;uuid val=&quot;&quot;/&gt;&lt;isInvalidForFieldText val=&quot;0&quot;/&gt;&lt;Image&gt;&lt;filename val=&quot;C:\Users\JEFFKE~1\AppData\Local\Temp\PR\data\asimages\{79D5EF36-25A3-49BB-B77B-0DB8A0861FDF}_45.png&quot;/&gt;&lt;left val=&quot;589&quot;/&gt;&lt;top val=&quot;221&quot;/&gt;&lt;width val=&quot;69&quot;/&gt;&lt;height val=&quot;30&quot;/&gt;&lt;hasText val=&quot;1&quot;/&gt;&lt;/Image&gt;&lt;/ThreeDShapeInfo&gt;"/>
</p:tagLst>
</file>

<file path=ppt/tags/tag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D14FF6CC-D86C-4CB1-9C20-2335F3757564}&quot;/&gt;&lt;isInvalidForFieldText val=&quot;0&quot;/&gt;&lt;Image&gt;&lt;filename val=&quot;C:\Users\JEFFKE~1\AppData\Local\Temp\PR\data\asimages\{D14FF6CC-D86C-4CB1-9C20-2335F3757564}_MtorLt.png&quot;/&gt;&lt;left val=&quot;-3&quot;/&gt;&lt;top val=&quot;382&quot;/&gt;&lt;width val=&quot;727&quot;/&gt;&lt;height val=&quot;27&quot;/&gt;&lt;hasText val=&quot;1&quot;/&gt;&lt;/Image&gt;&lt;/ThreeDShapeInfo&gt;"/>
</p:tagLst>
</file>

<file path=ppt/tags/tag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4&quot;/&gt;&lt;/TableIndex&gt;&lt;/ShapeTextInfo&gt;"/>
  <p:tag name="HTML_SHAPEINFO" val="&lt;ThreeDShapeInfo&gt;&lt;uuid val=&quot;&quot;/&gt;&lt;isInvalidForFieldText val=&quot;0&quot;/&gt;&lt;Image&gt;&lt;filename val=&quot;C:\Users\JEFFKE~1\AppData\Local\Temp\PR\data\asimages\{E035B5BB-A2D0-46C6-8650-F02F5AB1CCD4}_4.png&quot;/&gt;&lt;left val=&quot;11&quot;/&gt;&lt;top val=&quot;381&quot;/&gt;&lt;width val=&quot;395&quot;/&gt;&lt;height val=&quot;30&quot;/&gt;&lt;hasText val=&quot;1&quot;/&gt;&lt;/Image&gt;&lt;/ThreeDShapeInfo&gt;"/>
</p:tagLst>
</file>

<file path=ppt/tags/tag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 name="HTML_SHAPEINFO" val="&lt;ThreeDShapeInfo&gt;&lt;uuid val=&quot;&quot;/&gt;&lt;isInvalidForFieldText val=&quot;0&quot;/&gt;&lt;Image&gt;&lt;filename val=&quot;C:\Users\JEFFKE~1\AppData\Local\Temp\PR\data\asimages\{D17B3BC7-9CD6-495F-ACF5-A2B911827636}_4.png&quot;/&gt;&lt;left val=&quot;642&quot;/&gt;&lt;top val=&quot;384&quot;/&gt;&lt;width val=&quot;65&quot;/&gt;&lt;height val=&quot;23&quot;/&gt;&lt;hasText val=&quot;1&quot;/&gt;&lt;/Image&gt;&lt;/ThreeDShapeInfo&gt;"/>
</p:tagLst>
</file>

<file path=ppt/tags/tag35.xml><?xml version="1.0" encoding="utf-8"?>
<p:tagLst xmlns:a="http://schemas.openxmlformats.org/drawingml/2006/main" xmlns:r="http://schemas.openxmlformats.org/officeDocument/2006/relationships" xmlns:p="http://schemas.openxmlformats.org/presentationml/2006/main">
  <p:tag name="PRESENTER_SHAPEINFO" val="&lt;ThreeDShapeInfo&gt;&lt;uuid val=&quot;{FC67B5E3-7BD4-4B3B-BABD-A5CBEB1A5F18}&quot;/&gt;&lt;isInvalidForFieldText val=&quot;0&quot;/&gt;&lt;Image&gt;&lt;filename val=&quot;C:\Users\JEFFKE~1\AppData\Local\Temp\PR\data\asimages\{FC67B5E3-7BD4-4B3B-BABD-A5CBEB1A5F18}_MtorLt.png&quot;/&gt;&lt;left val=&quot;-4&quot;/&gt;&lt;top val=&quot;0&quot;/&gt;&lt;width val=&quot;83&quot;/&gt;&lt;height val=&quot;55&quot;/&gt;&lt;hasText val=&quot;1&quot;/&gt;&lt;/Image&gt;&lt;/ThreeDShapeInfo&gt;"/>
</p:tagLst>
</file>

<file path=ppt/tags/tag36.xml><?xml version="1.0" encoding="utf-8"?>
<p:tagLst xmlns:a="http://schemas.openxmlformats.org/drawingml/2006/main" xmlns:r="http://schemas.openxmlformats.org/officeDocument/2006/relationships" xmlns:p="http://schemas.openxmlformats.org/presentationml/2006/main">
  <p:tag name="PRESENTER_SHAPEINFO" val="&lt;ThreeDShapeInfo&gt;&lt;uuid val=&quot;{9138ED55-CA8C-435F-AB83-ECEC547C8D57}&quot;/&gt;&lt;isInvalidForFieldText val=&quot;0&quot;/&gt;&lt;Image&gt;&lt;filename val=&quot;C:\Users\JEFFKE~1\AppData\Local\Temp\PR\data\asimages\{9138ED55-CA8C-435F-AB83-ECEC547C8D57}_MtorLt.png&quot;/&gt;&lt;left val=&quot;494&quot;/&gt;&lt;top val=&quot;377&quot;/&gt;&lt;width val=&quot;42&quot;/&gt;&lt;height val=&quot;35&quot;/&gt;&lt;hasText val=&quot;1&quot;/&gt;&lt;/Image&gt;&lt;/ThreeDShapeInfo&gt;"/>
</p:tagLst>
</file>

<file path=ppt/tags/tag37.xml><?xml version="1.0" encoding="utf-8"?>
<p:tagLst xmlns:a="http://schemas.openxmlformats.org/drawingml/2006/main" xmlns:r="http://schemas.openxmlformats.org/officeDocument/2006/relationships" xmlns:p="http://schemas.openxmlformats.org/presentationml/2006/main">
  <p:tag name="PRESENTER_SHAPEINFO" val="&lt;ThreeDShapeInfo&gt;&lt;uuid val=&quot;{E2D64E4E-343E-4723-8CAF-69BC3842162B}&quot;/&gt;&lt;isInvalidForFieldText val=&quot;0&quot;/&gt;&lt;Image&gt;&lt;filename val=&quot;C:\Users\JEFFKE~1\AppData\Local\Temp\PR\data\asimages\{E2D64E4E-343E-4723-8CAF-69BC3842162B}_MtorLt.png&quot;/&gt;&lt;left val=&quot;597&quot;/&gt;&lt;top val=&quot;377&quot;/&gt;&lt;width val=&quot;42&quot;/&gt;&lt;height val=&quot;35&quot;/&gt;&lt;hasText val=&quot;1&quot;/&gt;&lt;/Image&gt;&lt;/ThreeDShapeInfo&gt;"/>
</p:tagLst>
</file>

<file path=ppt/tags/tag38.xml><?xml version="1.0" encoding="utf-8"?>
<p:tagLst xmlns:a="http://schemas.openxmlformats.org/drawingml/2006/main" xmlns:r="http://schemas.openxmlformats.org/officeDocument/2006/relationships" xmlns:p="http://schemas.openxmlformats.org/presentationml/2006/main">
  <p:tag name="PRESENTER_SHAPEINFO" val="&lt;ThreeDShapeInfo&gt;&lt;uuid val=&quot;{F8BCCC45-F1ED-4E09-8823-6DA085D8A353}&quot;/&gt;&lt;isInvalidForFieldText val=&quot;0&quot;/&gt;&lt;Image&gt;&lt;filename val=&quot;C:\Users\JEFFKE~1\AppData\Local\Temp\PR\data\asimages\{F8BCCC45-F1ED-4E09-8823-6DA085D8A353}_MtorLt.png&quot;/&gt;&lt;left val=&quot;503&quot;/&gt;&lt;top val=&quot;379&quot;/&gt;&lt;width val=&quot;25&quot;/&gt;&lt;height val=&quot;25&quot;/&gt;&lt;hasText val=&quot;1&quot;/&gt;&lt;/Image&gt;&lt;/ThreeDShapeInfo&gt;"/>
</p:tagLst>
</file>

<file path=ppt/tags/tag39.xml><?xml version="1.0" encoding="utf-8"?>
<p:tagLst xmlns:a="http://schemas.openxmlformats.org/drawingml/2006/main" xmlns:r="http://schemas.openxmlformats.org/officeDocument/2006/relationships" xmlns:p="http://schemas.openxmlformats.org/presentationml/2006/main">
  <p:tag name="PRESENTER_SHAPEINFO" val="&lt;ThreeDShapeInfo&gt;&lt;uuid val=&quot;{C40906B9-86FA-48C5-94C1-A17853073987}&quot;/&gt;&lt;isInvalidForFieldText val=&quot;0&quot;/&gt;&lt;Image&gt;&lt;filename val=&quot;C:\Users\JEFFKE~1\AppData\Local\Temp\PR\data\asimages\{C40906B9-86FA-48C5-94C1-A17853073987}_MtorLt.png&quot;/&gt;&lt;left val=&quot;605&quot;/&gt;&lt;top val=&quot;379&quot;/&gt;&lt;width val=&quot;25&quot;/&gt;&lt;height val=&quot;25&quot;/&gt;&lt;hasText val=&quot;1&quot;/&gt;&lt;/Image&gt;&lt;/ThreeDShape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2&quot;/&gt;&lt;/TableIndex&gt;&lt;/ShapeTextInfo&gt;"/>
</p:tagLst>
</file>

<file path=ppt/tags/tag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63ABFCCF-800B-4308-8B9B-0A638B065B26}&quot;/&gt;&lt;isInvalidForFieldText val=&quot;0&quot;/&gt;&lt;Image&gt;&lt;filename val=&quot;C:\Users\JEFFKE~1\AppData\Local\Temp\PR\data\asimages\{63ABFCCF-800B-4308-8B9B-0A638B065B26}_MtorLt.png&quot;/&gt;&lt;left val=&quot;498&quot;/&gt;&lt;top val=&quot;378&quot;/&gt;&lt;width val=&quot;34&quot;/&gt;&lt;height val=&quot;27&quot;/&gt;&lt;hasText val=&quot;1&quot;/&gt;&lt;/Image&gt;&lt;/ThreeDShapeInfo&gt;"/>
</p:tagLst>
</file>

<file path=ppt/tags/tag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9A989119-988E-47F8-A30C-60C021B9418A}&quot;/&gt;&lt;isInvalidForFieldText val=&quot;0&quot;/&gt;&lt;Image&gt;&lt;filename val=&quot;C:\Users\JEFFKE~1\AppData\Local\Temp\PR\data\asimages\{9A989119-988E-47F8-A30C-60C021B9418A}_MtorLt.png&quot;/&gt;&lt;left val=&quot;601&quot;/&gt;&lt;top val=&quot;378&quot;/&gt;&lt;width val=&quot;34&quot;/&gt;&lt;height val=&quot;27&quot;/&gt;&lt;hasText val=&quot;1&quot;/&gt;&lt;/Image&gt;&lt;/ThreeDShapeInfo&gt;"/>
</p:tagLst>
</file>

<file path=ppt/tags/tag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8.xml><?xml version="1.0" encoding="utf-8"?>
<p:tagLst xmlns:a="http://schemas.openxmlformats.org/drawingml/2006/main" xmlns:r="http://schemas.openxmlformats.org/officeDocument/2006/relationships" xmlns:p="http://schemas.openxmlformats.org/presentationml/2006/main">
  <p:tag name="PPSNARRATIONPROPS" val="F:\AHRQ TS E-Learning\Module 6\Narration\M6_BCraft_Slide 1_1-2.wav"/>
  <p:tag name="PPSNARRATION" val="5,870263069,D:\Archive\F Drive\AHRQ TS E-Learning\Module 6\TS_2016_Mod_6_v7.1_pptx\Media.ppcx"/>
  <p:tag name="HTML_SHAPEINFO" val="&lt;SlideThumbPath val=&quot;Slide1.PNG&quot;/&gt;"/>
</p:tagLst>
</file>

<file path=ppt/tags/tag4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4&quot;/&gt;&lt;/TableIndex&gt;&lt;/ShapeTextInfo&gt;"/>
  <p:tag name="PRESENTER_SHAPEINFO" val="&lt;ThreeDShapeInfo&gt;&lt;uuid val=&quot;{B6C23A7E-1836-4B8C-A084-65AC88AD52D3}&quot;/&gt;&lt;isInvalidForFieldText val=&quot;0&quot;/&gt;&lt;Image&gt;&lt;filename val=&quot;C:\Users\JEFFKE~1\AppData\Local\Temp\PR\data\asimages\{B6C23A7E-1836-4B8C-A084-65AC88AD52D3}_1.png&quot;/&gt;&lt;left val=&quot;0&quot;/&gt;&lt;top val=&quot;188&quot;/&gt;&lt;width val=&quot;720&quot;/&gt;&lt;height val=&quot;55&quot;/&gt;&lt;hasText val=&quot;1&quot;/&gt;&lt;/Image&gt;&lt;/ThreeDShapeInfo&gt;"/>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8&quot;/&gt;&lt;/TableIndex&gt;&lt;/ShapeTextInfo&gt;"/>
</p:tagLst>
</file>

<file path=ppt/tags/tag5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8&quot;/&gt;&lt;/TableIndex&gt;&lt;/ShapeTextInfo&gt;"/>
  <p:tag name="HTML_SHAPEINFO" val="&lt;ThreeDShapeInfo&gt;&lt;uuid val=&quot;&quot;/&gt;&lt;isInvalidForFieldText val=&quot;0&quot;/&gt;&lt;Image&gt;&lt;filename val=&quot;C:\Users\JEFFKE~1\AppData\Local\Temp\PR\data\asimages\{95C023B9-A7E3-4CBD-9575-19E8E01B90D9}_1.png&quot;/&gt;&lt;left val=&quot;0&quot;/&gt;&lt;top val=&quot;155&quot;/&gt;&lt;width val=&quot;720&quot;/&gt;&lt;height val=&quot;56&quot;/&gt;&lt;hasText val=&quot;1&quot;/&gt;&lt;/Image&gt;&lt;/ThreeDShapeInfo&gt;"/>
</p:tagLst>
</file>

<file path=ppt/tags/tag5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5&quot;/&gt;&lt;/TableIndex&gt;&lt;/ShapeTextInfo&gt;"/>
  <p:tag name="HTML_SHAPEINFO" val="&lt;ThreeDShapeInfo&gt;&lt;uuid val=&quot;&quot;/&gt;&lt;isInvalidForFieldText val=&quot;0&quot;/&gt;&lt;Image&gt;&lt;filename val=&quot;C:\Users\JEFFKE~1\AppData\Local\Temp\PR\data\asimages\{2C5E6868-9CCB-4D08-9AB8-4708C83798D4}_1.png&quot;/&gt;&lt;left val=&quot;0&quot;/&gt;&lt;top val=&quot;89&quot;/&gt;&lt;width val=&quot;720&quot;/&gt;&lt;height val=&quot;43&quot;/&gt;&lt;hasText val=&quot;1&quot;/&gt;&lt;/Image&gt;&lt;/ThreeDShapeInfo&gt;"/>
</p:tagLst>
</file>

<file path=ppt/tags/tag5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BDCFD8F8-E2C4-4A7C-9739-85DE7A084D62}&quot;/&gt;&lt;isInvalidForFieldText val=&quot;0&quot;/&gt;&lt;Image&gt;&lt;filename val=&quot;C:\Users\JEFFKE~1\AppData\Local\Temp\PR\data\asimages\{BDCFD8F8-E2C4-4A7C-9739-85DE7A084D62}_1.png&quot;/&gt;&lt;left val=&quot;603&quot;/&gt;&lt;top val=&quot;338&quot;/&gt;&lt;width val=&quot;29&quot;/&gt;&lt;height val=&quot;40&quot;/&gt;&lt;hasText val=&quot;1&quot;/&gt;&lt;/Image&gt;&lt;/ThreeDShapeInfo&gt;"/>
</p:tagLst>
</file>

<file path=ppt/tags/tag53.xml><?xml version="1.0" encoding="utf-8"?>
<p:tagLst xmlns:a="http://schemas.openxmlformats.org/drawingml/2006/main" xmlns:r="http://schemas.openxmlformats.org/officeDocument/2006/relationships" xmlns:p="http://schemas.openxmlformats.org/presentationml/2006/main">
  <p:tag name="PPSNARRATIONPROPS" val="F:\AHRQ TS E-Learning\Module 5\Narrations\TH_NEW_SLIDE_2_FULL.wav"/>
  <p:tag name="PPSNARRATION" val="1,870263069,D:\Archive\F Drive\AHRQ TS E-Learning\Module 6\TS_2016_Mod_6_v7.1_pptx\Media.ppcx"/>
  <p:tag name="HTML_SHAPEINFO" val="&lt;SlideThumbPath val=&quot;Slide2.PNG&quot;/&gt;"/>
</p:tagLst>
</file>

<file path=ppt/tags/tag5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8&quot;/&gt;&lt;/TableIndex&gt;&lt;/ShapeTextInfo&gt;"/>
  <p:tag name="HTML_SHAPEINFO" val="&lt;ThreeDShapeInfo&gt;&lt;uuid val=&quot;&quot;/&gt;&lt;isInvalidForFieldText val=&quot;0&quot;/&gt;&lt;Image&gt;&lt;filename val=&quot;C:\Users\JEFFKE~1\AppData\Local\Temp\PR\data\asimages\{2C6DC443-89FE-40FF-A3B2-2E7825B80BBC}_2.png&quot;/&gt;&lt;left val=&quot;66&quot;/&gt;&lt;top val=&quot;-2&quot;/&gt;&lt;width val=&quot;644&quot;/&gt;&lt;height val=&quot;68&quot;/&gt;&lt;hasText val=&quot;1&quot;/&gt;&lt;/Image&gt;&lt;/ThreeDShapeInfo&gt;"/>
</p:tagLst>
</file>

<file path=ppt/tags/tag5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81&quot;/&gt;&lt;lineCharCount val=&quot;52&quot;/&gt;&lt;lineCharCount val=&quot;72&quot;/&gt;&lt;lineCharCount val=&quot;63&quot;/&gt;&lt;lineCharCount val=&quot;80&quot;/&gt;&lt;/TableIndex&gt;&lt;/ShapeTextInfo&gt;"/>
  <p:tag name="HTML_SHAPEINFO" val="&lt;TextEffect&gt;&lt;Image&gt;&lt;filename val=&quot;C:\Users\JEFFKE~1\AppData\Local\Temp\PR\data\asimages\{57589638-49A3-4FFD-BC99-3AD7FB40AC6D}_1.png_crop.png&quot;/&gt;&lt;left val=&quot;21&quot;/&gt;&lt;top val=&quot;68&quot;/&gt;&lt;width val=&quot;652&quot;/&gt;&lt;height val=&quot;41&quot;/&gt;&lt;hasText val=&quot;1&quot;/&gt;&lt;paraId val=&quot;1&quot;/&gt;&lt;/Image&gt;&lt;Image&gt;&lt;filename val=&quot;C:\Users\JEFFKE~1\AppData\Local\Temp\PR\data\asimages\{33E703F5-354F-4858-8F5E-D83F39EBF7B8}_1.png_crop.png&quot;/&gt;&lt;left val=&quot;23&quot;/&gt;&lt;top val=&quot;129&quot;/&gt;&lt;width val=&quot;574&quot;/&gt;&lt;height val=&quot;17&quot;/&gt;&lt;hasText val=&quot;1&quot;/&gt;&lt;paraId val=&quot;2&quot;/&gt;&lt;/Image&gt;&lt;Image&gt;&lt;filename val=&quot;C:\Users\JEFFKE~1\AppData\Local\Temp\PR\data\asimages\{3866D401-D98A-4476-8749-36D0E9E3EA53}_1.png_crop.png&quot;/&gt;&lt;left val=&quot;22&quot;/&gt;&lt;top val=&quot;165&quot;/&gt;&lt;width val=&quot;522&quot;/&gt;&lt;height val=&quot;17&quot;/&gt;&lt;hasText val=&quot;1&quot;/&gt;&lt;paraId val=&quot;3&quot;/&gt;&lt;/Image&gt;&lt;Image&gt;&lt;filename val=&quot;C:\Users\JEFFKE~1\AppData\Local\Temp\PR\data\asimages\{BC90D2CB-2A0F-4AEE-936E-A2F0D818BF5D}_1.png_crop.png&quot;/&gt;&lt;left val=&quot;23&quot;/&gt;&lt;top val=&quot;201&quot;/&gt;&lt;width val=&quot;658&quot;/&gt;&lt;height val=&quot;17&quot;/&gt;&lt;hasText val=&quot;1&quot;/&gt;&lt;paraId val=&quot;4&quot;/&gt;&lt;/Image&gt;&lt;/TextEffect&gt;"/>
</p:tagLst>
</file>

<file path=ppt/tags/tag56.xml><?xml version="1.0" encoding="utf-8"?>
<p:tagLst xmlns:a="http://schemas.openxmlformats.org/drawingml/2006/main" xmlns:r="http://schemas.openxmlformats.org/officeDocument/2006/relationships" xmlns:p="http://schemas.openxmlformats.org/presentationml/2006/main">
  <p:tag name="PRESENTER_SHAPEINFO" val="&lt;ThreeDShapeInfo&gt;&lt;uuid val=&quot;{5C088016-D96B-4A4E-B3E3-9E9EAB5BA9ED}&quot;/&gt;&lt;isInvalidForFieldText val=&quot;0&quot;/&gt;&lt;Image&gt;&lt;filename val=&quot;C:\Users\JEFFKE~1\AppData\Local\Temp\PR\data\asimages\{5C088016-D96B-4A4E-B3E3-9E9EAB5BA9ED}_2.png&quot;/&gt;&lt;left val=&quot;236&quot;/&gt;&lt;top val=&quot;272&quot;/&gt;&lt;width val=&quot;275&quot;/&gt;&lt;height val=&quot;122&quot;/&gt;&lt;hasText val=&quot;1&quot;/&gt;&lt;/Image&gt;&lt;/ThreeDShapeInfo&gt;"/>
</p:tagLst>
</file>

<file path=ppt/tags/tag57.xml><?xml version="1.0" encoding="utf-8"?>
<p:tagLst xmlns:a="http://schemas.openxmlformats.org/drawingml/2006/main" xmlns:r="http://schemas.openxmlformats.org/officeDocument/2006/relationships" xmlns:p="http://schemas.openxmlformats.org/presentationml/2006/main">
  <p:tag name="PRESENTER_SHAPEINFO" val="&lt;ThreeDShapeInfo&gt;&lt;uuid val=&quot;{5AD9D3F8-8370-4D1B-9BA6-BC14514D6BE0}&quot;/&gt;&lt;isInvalidForFieldText val=&quot;0&quot;/&gt;&lt;Image&gt;&lt;filename val=&quot;C:\Users\JEFFKE~1\AppData\Local\Temp\PR\data\asimages\{5AD9D3F8-8370-4D1B-9BA6-BC14514D6BE0}_2.png&quot;/&gt;&lt;left val=&quot;586&quot;/&gt;&lt;top val=&quot;272&quot;/&gt;&lt;width val=&quot;120&quot;/&gt;&lt;height val=&quot;123&quot;/&gt;&lt;hasText val=&quot;1&quot;/&gt;&lt;/Image&gt;&lt;/ThreeDShapeInfo&gt;"/>
</p:tagLst>
</file>

<file path=ppt/tags/tag5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15&quot;/&gt;&lt;lineCharCount val=&quot;12&quot;/&gt;&lt;lineCharCount val=&quot;10&quot;/&gt;&lt;/TableIndex&gt;&lt;/ShapeTextInfo&gt;"/>
</p:tagLst>
</file>

<file path=ppt/tags/tag5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15&quot;/&gt;&lt;lineCharCount val=&quot;17&quot;/&gt;&lt;lineCharCount val=&quot;14&quot;/&gt;&lt;/TableIndex&gt;&lt;/ShapeTextInfo&gt;"/>
</p:tagLst>
</file>

<file path=ppt/tags/tag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Lst>
</file>

<file path=ppt/tags/tag60.xml><?xml version="1.0" encoding="utf-8"?>
<p:tagLst xmlns:a="http://schemas.openxmlformats.org/drawingml/2006/main" xmlns:r="http://schemas.openxmlformats.org/officeDocument/2006/relationships" xmlns:p="http://schemas.openxmlformats.org/presentationml/2006/main">
  <p:tag name="PPSNARRATIONPROPS" val="F:\AHRQ TS E-Learning\Module 6\Narration\SLIDE_3_For_ALL.wav"/>
  <p:tag name="PPSNARRATION" val="2,870263069,D:\Archive\F Drive\AHRQ TS E-Learning\Module 6\TS_2016_Mod_6_v7.1_pptx\Media.ppcx"/>
  <p:tag name="HTML_SHAPEINFO" val="&lt;SlideThumbPath val=&quot;Slide3.PNG&quot;/&gt;"/>
</p:tagLst>
</file>

<file path=ppt/tags/tag6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6&quot;/&gt;&lt;/TableIndex&gt;&lt;/ShapeTextInfo&gt;"/>
  <p:tag name="HTML_SHAPEINFO" val="&lt;ThreeDShapeInfo&gt;&lt;uuid val=&quot;&quot;/&gt;&lt;isInvalidForFieldText val=&quot;0&quot;/&gt;&lt;Image&gt;&lt;filename val=&quot;C:\Users\JEFFKE~1\AppData\Local\Temp\PR\data\asimages\{99AF7030-F07D-460B-95E1-061427ECA25B}_3.png&quot;/&gt;&lt;left val=&quot;66&quot;/&gt;&lt;top val=&quot;-2&quot;/&gt;&lt;width val=&quot;644&quot;/&gt;&lt;height val=&quot;68&quot;/&gt;&lt;hasText val=&quot;1&quot;/&gt;&lt;/Image&gt;&lt;/ThreeDShapeInfo&gt;"/>
</p:tagLst>
</file>

<file path=ppt/tags/tag6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61&quot;/&gt;&lt;lineCharCount val=&quot;18&quot;/&gt;&lt;lineCharCount val=&quot;24&quot;/&gt;&lt;lineCharCount val=&quot;18&quot;/&gt;&lt;lineCharCount val=&quot;14&quot;/&gt;&lt;lineCharCount val=&quot;18&quot;/&gt;&lt;lineCharCount val=&quot;4&quot;/&gt;&lt;lineCharCount val=&quot;23&quot;/&gt;&lt;lineCharCount val=&quot;6&quot;/&gt;&lt;/TableIndex&gt;&lt;/ShapeTextInfo&gt;"/>
  <p:tag name="HTML_SHAPEINFO" val="&lt;TextEffect&gt;&lt;Image&gt;&lt;filename val=&quot;C:\Users\JEFFKE~1\AppData\Local\Temp\PR\data\asimages\{CA4458A5-6C1C-40F7-B327-ABE18BA5B0A2}_1.png_crop.png&quot;/&gt;&lt;left val=&quot;22&quot;/&gt;&lt;top val=&quot;66&quot;/&gt;&lt;width val=&quot;484&quot;/&gt;&lt;height val=&quot;17&quot;/&gt;&lt;hasText val=&quot;1&quot;/&gt;&lt;paraId val=&quot;1&quot;/&gt;&lt;/Image&gt;&lt;Image&gt;&lt;filename val=&quot;C:\Users\JEFFKE~1\AppData\Local\Temp\PR\data\asimages\{AF336C51-089A-4F29-B73F-9EED717764F9}_1.png_crop.png&quot;/&gt;&lt;left val=&quot;76&quot;/&gt;&lt;top val=&quot;100&quot;/&gt;&lt;width val=&quot;143&quot;/&gt;&lt;height val=&quot;14&quot;/&gt;&lt;hasText val=&quot;1&quot;/&gt;&lt;paraId val=&quot;2&quot;/&gt;&lt;/Image&gt;&lt;Image&gt;&lt;filename val=&quot;C:\Users\JEFFKE~1\AppData\Local\Temp\PR\data\asimages\{F70409BD-47B1-42E8-9613-B664C35E2DF8}_1.png_crop.png&quot;/&gt;&lt;left val=&quot;89&quot;/&gt;&lt;top val=&quot;134&quot;/&gt;&lt;width val=&quot;243&quot;/&gt;&lt;height val=&quot;17&quot;/&gt;&lt;hasText val=&quot;1&quot;/&gt;&lt;paraId val=&quot;3&quot;/&gt;&lt;/Image&gt;&lt;Image&gt;&lt;filename val=&quot;C:\Users\JEFFKE~1\AppData\Local\Temp\PR\data\asimages\{65A94438-65C4-4F96-95D1-EF6DEDD06E5E}_1.png_crop.png&quot;/&gt;&lt;left val=&quot;89&quot;/&gt;&lt;top val=&quot;167&quot;/&gt;&lt;width val=&quot;158&quot;/&gt;&lt;height val=&quot;17&quot;/&gt;&lt;hasText val=&quot;1&quot;/&gt;&lt;paraId val=&quot;4&quot;/&gt;&lt;/Image&gt;&lt;Image&gt;&lt;filename val=&quot;C:\Users\JEFFKE~1\AppData\Local\Temp\PR\data\asimages\{BE490799-3B72-4728-BECE-1C1CF0DBB3DE}_1.png_crop.png&quot;/&gt;&lt;left val=&quot;89&quot;/&gt;&lt;top val=&quot;201&quot;/&gt;&lt;width val=&quot;126&quot;/&gt;&lt;height val=&quot;14&quot;/&gt;&lt;hasText val=&quot;1&quot;/&gt;&lt;paraId val=&quot;5&quot;/&gt;&lt;/Image&gt;&lt;Image&gt;&lt;filename val=&quot;C:\Users\JEFFKE~1\AppData\Local\Temp\PR\data\asimages\{70D27534-C2F4-4C85-A835-3A366BEFFA71}_1.png_crop.png&quot;/&gt;&lt;left val=&quot;89&quot;/&gt;&lt;top val=&quot;235&quot;/&gt;&lt;width val=&quot;180&quot;/&gt;&lt;height val=&quot;14&quot;/&gt;&lt;hasText val=&quot;1&quot;/&gt;&lt;paraId val=&quot;6&quot;/&gt;&lt;/Image&gt;&lt;Image&gt;&lt;filename val=&quot;C:\Users\JEFFKE~1\AppData\Local\Temp\PR\data\asimages\{B68D32B0-CFCF-4531-A044-BB5B576AFAA9}_1.png_crop.png&quot;/&gt;&lt;left val=&quot;76&quot;/&gt;&lt;top val=&quot;269&quot;/&gt;&lt;width val=&quot;33&quot;/&gt;&lt;height val=&quot;13&quot;/&gt;&lt;hasText val=&quot;1&quot;/&gt;&lt;paraId val=&quot;7&quot;/&gt;&lt;/Image&gt;&lt;Image&gt;&lt;filename val=&quot;C:\Users\JEFFKE~1\AppData\Local\Temp\PR\data\asimages\{C8F27CCC-F4B5-46A9-BB12-BC159A03372F}_1.png_crop.png&quot;/&gt;&lt;left val=&quot;89&quot;/&gt;&lt;top val=&quot;302&quot;/&gt;&lt;width val=&quot;209&quot;/&gt;&lt;height val=&quot;14&quot;/&gt;&lt;hasText val=&quot;1&quot;/&gt;&lt;paraId val=&quot;8&quot;/&gt;&lt;/Image&gt;&lt;Image&gt;&lt;filename val=&quot;C:\Users\JEFFKE~1\AppData\Local\Temp\PR\data\asimages\{97170265-069D-4544-A06F-6B5878F29494}_1.png_crop.png&quot;/&gt;&lt;left val=&quot;89&quot;/&gt;&lt;top val=&quot;336&quot;/&gt;&lt;width val=&quot;75&quot;/&gt;&lt;height val=&quot;14&quot;/&gt;&lt;hasText val=&quot;1&quot;/&gt;&lt;paraId val=&quot;9&quot;/&gt;&lt;/Image&gt;&lt;/TextEffect&gt;"/>
</p:tagLst>
</file>

<file path=ppt/tags/tag6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35&quot;/&gt;&lt;lineCharCount val=&quot;22&quot;/&gt;&lt;/TableIndex&gt;&lt;/ShapeTextInfo&gt;"/>
  <p:tag name="PRESENTER_SHAPEINFO" val="&lt;ThreeDShapeInfo&gt;&lt;uuid val=&quot;{53124540-D269-48D6-8A39-6AFE7CB93A9D}&quot;/&gt;&lt;isInvalidForFieldText val=&quot;0&quot;/&gt;&lt;Image&gt;&lt;filename val=&quot;C:\Users\JEFFKE~1\AppData\Local\Temp\PR\data\asimages\{53124540-D269-48D6-8A39-6AFE7CB93A9D}_3.png&quot;/&gt;&lt;left val=&quot;360&quot;/&gt;&lt;top val=&quot;110&quot;/&gt;&lt;width val=&quot;310&quot;/&gt;&lt;height val=&quot;244&quot;/&gt;&lt;hasText val=&quot;1&quot;/&gt;&lt;/Image&gt;&lt;/ThreeDShapeInfo&gt;"/>
</p:tagLst>
</file>

<file path=ppt/tags/tag64.xml><?xml version="1.0" encoding="utf-8"?>
<p:tagLst xmlns:a="http://schemas.openxmlformats.org/drawingml/2006/main" xmlns:r="http://schemas.openxmlformats.org/officeDocument/2006/relationships" xmlns:p="http://schemas.openxmlformats.org/presentationml/2006/main">
  <p:tag name="PPSNARRATIONPROPS" val="F:\AHRQ TS E-Learning\Module 6\Narration\M6_BCraft_Slide 4_1-2.wav"/>
  <p:tag name="PPSNARRATION" val="3,870263069,D:\Archive\F Drive\AHRQ TS E-Learning\Module 6\TS_2016_Mod_6_v7.1_pptx\Media.ppcx"/>
  <p:tag name="HTML_SHAPEINFO" val="&lt;SlideThumbPath val=&quot;Slide4.PNG&quot;/&gt;"/>
</p:tagLst>
</file>

<file path=ppt/tags/tag6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3&quot;/&gt;&lt;/TableIndex&gt;&lt;/ShapeTextInfo&gt;"/>
  <p:tag name="HTML_SHAPEINFO" val="&lt;ThreeDShapeInfo&gt;&lt;uuid val=&quot;&quot;/&gt;&lt;isInvalidForFieldText val=&quot;0&quot;/&gt;&lt;Image&gt;&lt;filename val=&quot;C:\Users\JEFFKE~1\AppData\Local\Temp\PR\data\asimages\{B9EA6321-9287-40FF-90F5-39B289E77C63}_4.png&quot;/&gt;&lt;left val=&quot;66&quot;/&gt;&lt;top val=&quot;-2&quot;/&gt;&lt;width val=&quot;644&quot;/&gt;&lt;height val=&quot;68&quot;/&gt;&lt;hasText val=&quot;1&quot;/&gt;&lt;/Image&gt;&lt;/ThreeDShapeInfo&gt;"/>
</p:tagLst>
</file>

<file path=ppt/tags/tag6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45&quot;/&gt;&lt;lineCharCount val=&quot;44&quot;/&gt;&lt;lineCharCount val=&quot;44&quot;/&gt;&lt;lineCharCount val=&quot;41&quot;/&gt;&lt;lineCharCount val=&quot;50&quot;/&gt;&lt;lineCharCount val=&quot;40&quot;/&gt;&lt;/TableIndex&gt;&lt;/ShapeTextInfo&gt;"/>
  <p:tag name="HTML_SHAPEINFO" val="&lt;TextEffect&gt;&lt;Image&gt;&lt;filename val=&quot;C:\Users\JEFFKE~1\AppData\Local\Temp\PR\data\asimages\{DF0CBDD4-F96B-43EB-9A6F-8F5CF683268E}_1.png_crop.png&quot;/&gt;&lt;left val=&quot;21&quot;/&gt;&lt;top val=&quot;68&quot;/&gt;&lt;width val=&quot;354&quot;/&gt;&lt;height val=&quot;41&quot;/&gt;&lt;hasText val=&quot;1&quot;/&gt;&lt;paraId val=&quot;1&quot;/&gt;&lt;/Image&gt;&lt;Image&gt;&lt;filename val=&quot;C:\Users\JEFFKE~1\AppData\Local\Temp\PR\data\asimages\{CB2B860F-E2DF-4FCE-B314-628252165071}_1.png_crop.png&quot;/&gt;&lt;left val=&quot;23&quot;/&gt;&lt;top val=&quot;135&quot;/&gt;&lt;width val=&quot;357&quot;/&gt;&lt;height val=&quot;17&quot;/&gt;&lt;hasText val=&quot;1&quot;/&gt;&lt;paraId val=&quot;2&quot;/&gt;&lt;/Image&gt;&lt;Image&gt;&lt;filename val=&quot;C:\Users\JEFFKE~1\AppData\Local\Temp\PR\data\asimages\{F5AF8465-0800-4848-BAF2-C69BCE4EF139}_1.png_crop.png&quot;/&gt;&lt;left val=&quot;21&quot;/&gt;&lt;top val=&quot;177&quot;/&gt;&lt;width val=&quot;359&quot;/&gt;&lt;height val=&quot;65&quot;/&gt;&lt;hasText val=&quot;1&quot;/&gt;&lt;paraId val=&quot;3&quot;/&gt;&lt;/Image&gt;&lt;/TextEffect&gt;"/>
</p:tagLst>
</file>

<file path=ppt/tags/tag67.xml><?xml version="1.0" encoding="utf-8"?>
<p:tagLst xmlns:a="http://schemas.openxmlformats.org/drawingml/2006/main" xmlns:r="http://schemas.openxmlformats.org/officeDocument/2006/relationships" xmlns:p="http://schemas.openxmlformats.org/presentationml/2006/main">
  <p:tag name="PRESENTER_SHAPEINFO" val="&lt;ThreeDShapeInfo&gt;&lt;uuid val=&quot;{B1A3BCB0-2E6E-4F58-BAD1-D4049F132F67}&quot;/&gt;&lt;isInvalidForFieldText val=&quot;0&quot;/&gt;&lt;Image&gt;&lt;filename val=&quot;C:\Users\JEFFKE~1\AppData\Local\Temp\PR\data\asimages\{B1A3BCB0-2E6E-4F58-BAD1-D4049F132F67}_4.png&quot;/&gt;&lt;left val=&quot;416&quot;/&gt;&lt;top val=&quot;54&quot;/&gt;&lt;width val=&quot;242&quot;/&gt;&lt;height val=&quot;309&quot;/&gt;&lt;hasText val=&quot;1&quot;/&gt;&lt;/Image&gt;&lt;/ThreeDShapeInfo&gt;"/>
</p:tagLst>
</file>

<file path=ppt/tags/tag68.xml><?xml version="1.0" encoding="utf-8"?>
<p:tagLst xmlns:a="http://schemas.openxmlformats.org/drawingml/2006/main" xmlns:r="http://schemas.openxmlformats.org/officeDocument/2006/relationships" xmlns:p="http://schemas.openxmlformats.org/presentationml/2006/main">
  <p:tag name="PPSNARRATIONPROPS" val="F:\AHRQ TS E-Learning\Module 6\Narration\M6_BCraft_Slide 5_1-2.wav"/>
  <p:tag name="PPSNARRATION" val="6,870263069,D:\Archive\F Drive\AHRQ TS E-Learning\Module 6\TS_2016_Mod_6_v7.1_pptx\Media.ppcx"/>
  <p:tag name="HTML_SHAPEINFO" val="&lt;SlideThumbPath val=&quot;Slide5.PNG&quot;/&gt;"/>
</p:tagLst>
</file>

<file path=ppt/tags/tag6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9&quot;/&gt;&lt;/TableIndex&gt;&lt;/ShapeTextInfo&gt;"/>
  <p:tag name="HTML_SHAPEINFO" val="&lt;ThreeDShapeInfo&gt;&lt;uuid val=&quot;&quot;/&gt;&lt;isInvalidForFieldText val=&quot;0&quot;/&gt;&lt;Image&gt;&lt;filename val=&quot;C:\Users\JEFFKE~1\AppData\Local\Temp\PR\data\asimages\{5D250F47-84E7-4008-960E-8E5F73AB93C3}_5.png&quot;/&gt;&lt;left val=&quot;66&quot;/&gt;&lt;top val=&quot;-2&quot;/&gt;&lt;width val=&quot;644&quot;/&gt;&lt;height val=&quot;68&quot;/&gt;&lt;hasText val=&quot;1&quot;/&gt;&lt;/Image&gt;&lt;/ThreeDShapeInfo&gt;"/>
</p:tagLst>
</file>

<file path=ppt/tags/tag7.xml><?xml version="1.0" encoding="utf-8"?>
<p:tagLst xmlns:a="http://schemas.openxmlformats.org/drawingml/2006/main" xmlns:r="http://schemas.openxmlformats.org/officeDocument/2006/relationships" xmlns:p="http://schemas.openxmlformats.org/presentationml/2006/main">
  <p:tag name="PRESENTER_SHAPEINFO" val="&lt;ThreeDShapeInfo&gt;&lt;uuid val=&quot;{9203EE7C-B1FF-4321-BDE7-D7B41584903C}&quot;/&gt;&lt;isInvalidForFieldText val=&quot;0&quot;/&gt;&lt;Image&gt;&lt;filename val=&quot;C:\Users\JEFFKE~1\AppData\Local\Temp\PR\data\asimages\{9203EE7C-B1FF-4321-BDE7-D7B41584903C}_MtorLt.png&quot;/&gt;&lt;left val=&quot;597&quot;/&gt;&lt;top val=&quot;377&quot;/&gt;&lt;width val=&quot;42&quot;/&gt;&lt;height val=&quot;35&quot;/&gt;&lt;hasText val=&quot;1&quot;/&gt;&lt;/Image&gt;&lt;/ThreeDShapeInfo&gt;"/>
</p:tagLst>
</file>

<file path=ppt/tags/tag7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38&quot;/&gt;&lt;lineCharCount val=&quot;27&quot;/&gt;&lt;lineCharCount val=&quot;39&quot;/&gt;&lt;lineCharCount val=&quot;40&quot;/&gt;&lt;/TableIndex&gt;&lt;/ShapeTextInfo&gt;"/>
  <p:tag name="HTML_SHAPEINFO" val="&lt;TextEffect&gt;&lt;Image&gt;&lt;filename val=&quot;C:\Users\JEFFKE~1\AppData\Local\Temp\PR\data\asimages\{FB4D7571-9189-40A9-9882-BEFF8408E13E}_1.png_crop.png&quot;/&gt;&lt;left val=&quot;21&quot;/&gt;&lt;top val=&quot;68&quot;/&gt;&lt;width val=&quot;286&quot;/&gt;&lt;height val=&quot;41&quot;/&gt;&lt;hasText val=&quot;1&quot;/&gt;&lt;paraId val=&quot;1&quot;/&gt;&lt;/Image&gt;&lt;Image&gt;&lt;filename val=&quot;C:\Users\JEFFKE~1\AppData\Local\Temp\PR\data\asimages\{BCBAF61F-FC48-43B4-BC7B-BBC9E2623FC1}_1.png_crop.png&quot;/&gt;&lt;left val=&quot;22&quot;/&gt;&lt;top val=&quot;141&quot;/&gt;&lt;width val=&quot;301&quot;/&gt;&lt;height val=&quot;38&quot;/&gt;&lt;hasText val=&quot;1&quot;/&gt;&lt;paraId val=&quot;2&quot;/&gt;&lt;/Image&gt;&lt;/TextEffect&gt;"/>
</p:tagLst>
</file>

<file path=ppt/tags/tag71.xml><?xml version="1.0" encoding="utf-8"?>
<p:tagLst xmlns:a="http://schemas.openxmlformats.org/drawingml/2006/main" xmlns:r="http://schemas.openxmlformats.org/officeDocument/2006/relationships" xmlns:p="http://schemas.openxmlformats.org/presentationml/2006/main">
  <p:tag name="PRESENTER_SHAPEINFO" val="&lt;ThreeDShapeInfo&gt;&lt;uuid val=&quot;{CE5C22ED-A90D-4577-87ED-46A29CB0DA18}&quot;/&gt;&lt;isInvalidForFieldText val=&quot;0&quot;/&gt;&lt;Image&gt;&lt;filename val=&quot;C:\Users\JEFFKE~1\AppData\Local\Temp\PR\data\asimages\{CE5C22ED-A90D-4577-87ED-46A29CB0DA18}_5.png&quot;/&gt;&lt;left val=&quot;391&quot;/&gt;&lt;top val=&quot;50&quot;/&gt;&lt;width val=&quot;296&quot;/&gt;&lt;height val=&quot;525&quot;/&gt;&lt;hasText val=&quot;1&quot;/&gt;&lt;/Image&gt;&lt;/ThreeDShapeInfo&gt;"/>
</p:tagLst>
</file>

<file path=ppt/tags/tag72.xml><?xml version="1.0" encoding="utf-8"?>
<p:tagLst xmlns:a="http://schemas.openxmlformats.org/drawingml/2006/main" xmlns:r="http://schemas.openxmlformats.org/officeDocument/2006/relationships" xmlns:p="http://schemas.openxmlformats.org/presentationml/2006/main">
  <p:tag name="PPSNARRATIONPROPS" val="F:\AHRQ TS E-Learning\Module 6\Narration\M6_BCraft_Slide 6_1-2.wav"/>
  <p:tag name="PPSNARRATION" val="7,870263069,D:\Archive\F Drive\AHRQ TS E-Learning\Module 6\TS_2016_Mod_6_v7.1_pptx\Media.ppcx"/>
  <p:tag name="HTML_SHAPEINFO" val="&lt;SlideThumbPath val=&quot;Slide6.PNG&quot;/&gt;"/>
</p:tagLst>
</file>

<file path=ppt/tags/tag7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4&quot;/&gt;&lt;/TableIndex&gt;&lt;/ShapeTextInfo&gt;"/>
  <p:tag name="HTML_SHAPEINFO" val="&lt;ThreeDShapeInfo&gt;&lt;uuid val=&quot;&quot;/&gt;&lt;isInvalidForFieldText val=&quot;0&quot;/&gt;&lt;Image&gt;&lt;filename val=&quot;C:\Users\JEFFKE~1\AppData\Local\Temp\PR\data\asimages\{14F23D96-9940-4122-9CE3-630065D2D78D}_6.png&quot;/&gt;&lt;left val=&quot;66&quot;/&gt;&lt;top val=&quot;-2&quot;/&gt;&lt;width val=&quot;644&quot;/&gt;&lt;height val=&quot;68&quot;/&gt;&lt;hasText val=&quot;1&quot;/&gt;&lt;/Image&gt;&lt;/ThreeDShapeInfo&gt;"/>
</p:tagLst>
</file>

<file path=ppt/tags/tag7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25&quot;/&gt;&lt;lineCharCount val=&quot;15&quot;/&gt;&lt;lineCharCount val=&quot;14&quot;/&gt;&lt;lineCharCount val=&quot;11&quot;/&gt;&lt;lineCharCount val=&quot;21&quot;/&gt;&lt;lineCharCount val=&quot;30&quot;/&gt;&lt;lineCharCount val=&quot;14&quot;/&gt;&lt;/TableIndex&gt;&lt;/ShapeTextInfo&gt;"/>
  <p:tag name="HTML_SHAPEINFO" val="&lt;TextEffect&gt;&lt;Image&gt;&lt;filename val=&quot;C:\Users\JEFFKE~1\AppData\Local\Temp\PR\data\asimages\{0F4F9575-A132-4476-8466-D6AA8B9D33E8}_1.png_crop.png&quot;/&gt;&lt;left val=&quot;22&quot;/&gt;&lt;top val=&quot;68&quot;/&gt;&lt;width val=&quot;194&quot;/&gt;&lt;height val=&quot;16&quot;/&gt;&lt;hasText val=&quot;1&quot;/&gt;&lt;paraId val=&quot;1&quot;/&gt;&lt;/Image&gt;&lt;Image&gt;&lt;filename val=&quot;C:\Users\JEFFKE~1\AppData\Local\Temp\PR\data\asimages\{8AC30D40-F7A5-4224-9507-F324D0701DBC}_1.png_crop.png&quot;/&gt;&lt;left val=&quot;30&quot;/&gt;&lt;top val=&quot;99&quot;/&gt;&lt;width val=&quot;147&quot;/&gt;&lt;height val=&quot;13&quot;/&gt;&lt;hasText val=&quot;1&quot;/&gt;&lt;paraId val=&quot;2&quot;/&gt;&lt;/Image&gt;&lt;Image&gt;&lt;filename val=&quot;C:\Users\JEFFKE~1\AppData\Local\Temp\PR\data\asimages\{716B8DF8-EDA5-4D13-ADFB-34C79F130C8D}_1.png_crop.png&quot;/&gt;&lt;left val=&quot;30&quot;/&gt;&lt;top val=&quot;129&quot;/&gt;&lt;width val=&quot;152&quot;/&gt;&lt;height val=&quot;13&quot;/&gt;&lt;hasText val=&quot;1&quot;/&gt;&lt;paraId val=&quot;3&quot;/&gt;&lt;/Image&gt;&lt;Image&gt;&lt;filename val=&quot;C:\Users\JEFFKE~1\AppData\Local\Temp\PR\data\asimages\{1E284234-1760-431A-A2CE-1AE3702A2460}_1.png_crop.png&quot;/&gt;&lt;left val=&quot;30&quot;/&gt;&lt;top val=&quot;159&quot;/&gt;&lt;width val=&quot;111&quot;/&gt;&lt;height val=&quot;17&quot;/&gt;&lt;hasText val=&quot;1&quot;/&gt;&lt;paraId val=&quot;4&quot;/&gt;&lt;/Image&gt;&lt;Image&gt;&lt;filename val=&quot;C:\Users\JEFFKE~1\AppData\Local\Temp\PR\data\asimages\{B461BEFD-9734-43E8-AEF8-8BE8C92336FD}_1.png_crop.png&quot;/&gt;&lt;left val=&quot;30&quot;/&gt;&lt;top val=&quot;189&quot;/&gt;&lt;width val=&quot;195&quot;/&gt;&lt;height val=&quot;17&quot;/&gt;&lt;hasText val=&quot;1&quot;/&gt;&lt;paraId val=&quot;5&quot;/&gt;&lt;/Image&gt;&lt;Image&gt;&lt;filename val=&quot;C:\Users\JEFFKE~1\AppData\Local\Temp\PR\data\asimages\{D075E5B5-1DA5-4D08-AB76-524E0489E77B}_1.png_crop.png&quot;/&gt;&lt;left val=&quot;23&quot;/&gt;&lt;top val=&quot;225&quot;/&gt;&lt;width val=&quot;230&quot;/&gt;&lt;height val=&quot;41&quot;/&gt;&lt;hasText val=&quot;1&quot;/&gt;&lt;paraId val=&quot;6&quot;/&gt;&lt;/Image&gt;&lt;/TextEffect&gt;"/>
</p:tagLst>
</file>

<file path=ppt/tags/tag75.xml><?xml version="1.0" encoding="utf-8"?>
<p:tagLst xmlns:a="http://schemas.openxmlformats.org/drawingml/2006/main" xmlns:r="http://schemas.openxmlformats.org/officeDocument/2006/relationships" xmlns:p="http://schemas.openxmlformats.org/presentationml/2006/main">
  <p:tag name="PPSNARRATIONPROPS" val="F:\AHRQ TS E-Learning\Module 6\Narration\M6_JGannon_Slide 7_1-2.wav"/>
  <p:tag name="PPSNARRATION" val="46,870263069,D:\Archive\F Drive\AHRQ TS E-Learning\Module 6\TS_2016_Mod_6_v7.1_pptx\Media.ppcx"/>
  <p:tag name="HTML_SHAPEINFO" val="&lt;SlideThumbPath val=&quot;Slide7.PNG&quot;/&gt;"/>
</p:tagLst>
</file>

<file path=ppt/tags/tag7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 name="HTML_SHAPEINFO" val="&lt;ThreeDShapeInfo&gt;&lt;uuid val=&quot;&quot;/&gt;&lt;isInvalidForFieldText val=&quot;0&quot;/&gt;&lt;Image&gt;&lt;filename val=&quot;C:\Users\JEFFKE~1\AppData\Local\Temp\PR\data\asimages\{F06D225B-BBFC-4527-AAE2-EE7D609797EA}_7.png&quot;/&gt;&lt;left val=&quot;66&quot;/&gt;&lt;top val=&quot;-2&quot;/&gt;&lt;width val=&quot;644&quot;/&gt;&lt;height val=&quot;68&quot;/&gt;&lt;hasText val=&quot;1&quot;/&gt;&lt;/Image&gt;&lt;/ThreeDShapeInfo&gt;"/>
</p:tagLst>
</file>

<file path=ppt/tags/tag7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16&quot;/&gt;&lt;lineCharCount val=&quot;36&quot;/&gt;&lt;lineCharCount val=&quot;29&quot;/&gt;&lt;lineCharCount val=&quot;30&quot;/&gt;&lt;lineCharCount val=&quot;34&quot;/&gt;&lt;lineCharCount val=&quot;30&quot;/&gt;&lt;lineCharCount val=&quot;9&quot;/&gt;&lt;/TableIndex&gt;&lt;/ShapeTextInfo&gt;"/>
  <p:tag name="HTML_SHAPEINFO" val="&lt;TextEffect&gt;&lt;Image&gt;&lt;filename val=&quot;C:\Users\JEFFKE~1\AppData\Local\Temp\PR\data\asimages\{B4EB2D5A-54FF-4C6D-AFEA-2EF571CF93E3}_1.png_crop.png&quot;/&gt;&lt;left val=&quot;23&quot;/&gt;&lt;top val=&quot;68&quot;/&gt;&lt;width val=&quot;131&quot;/&gt;&lt;height val=&quot;17&quot;/&gt;&lt;hasText val=&quot;1&quot;/&gt;&lt;paraId val=&quot;1&quot;/&gt;&lt;/Image&gt;&lt;Image&gt;&lt;filename val=&quot;C:\Users\JEFFKE~1\AppData\Local\Temp\PR\data\asimages\{8FEB78C4-EBB8-40DB-9C3C-55B986584FA0}_1.png_crop.png&quot;/&gt;&lt;left val=&quot;26&quot;/&gt;&lt;top val=&quot;105&quot;/&gt;&lt;width val=&quot;334&quot;/&gt;&lt;height val=&quot;41&quot;/&gt;&lt;hasText val=&quot;1&quot;/&gt;&lt;paraId val=&quot;2&quot;/&gt;&lt;/Image&gt;&lt;Image&gt;&lt;filename val=&quot;C:\Users\JEFFKE~1\AppData\Local\Temp\PR\data\asimages\{B1A66D56-F01A-41AF-8056-348E14B98AA2}_1.png_crop.png&quot;/&gt;&lt;left val=&quot;26&quot;/&gt;&lt;top val=&quot;165&quot;/&gt;&lt;width val=&quot;282&quot;/&gt;&lt;height val=&quot;17&quot;/&gt;&lt;hasText val=&quot;1&quot;/&gt;&lt;paraId val=&quot;3&quot;/&gt;&lt;/Image&gt;&lt;Image&gt;&lt;filename val=&quot;C:\Users\JEFFKE~1\AppData\Local\Temp\PR\data\asimages\{972EB2D8-84AA-47DD-8F4A-E3DDBAE43810}_1.png_crop.png&quot;/&gt;&lt;left val=&quot;26&quot;/&gt;&lt;top val=&quot;201&quot;/&gt;&lt;width val=&quot;317&quot;/&gt;&lt;height val=&quot;62&quot;/&gt;&lt;hasText val=&quot;1&quot;/&gt;&lt;paraId val=&quot;4&quot;/&gt;&lt;/Image&gt;&lt;/TextEffect&gt;"/>
</p:tagLst>
</file>

<file path=ppt/tags/tag78.xml><?xml version="1.0" encoding="utf-8"?>
<p:tagLst xmlns:a="http://schemas.openxmlformats.org/drawingml/2006/main" xmlns:r="http://schemas.openxmlformats.org/officeDocument/2006/relationships" xmlns:p="http://schemas.openxmlformats.org/presentationml/2006/main">
  <p:tag name="PRESENTER_SHAPEINFO" val="&lt;ThreeDShapeInfo&gt;&lt;uuid val=&quot;{9584E3B0-0481-4603-9EE0-E0739A31EE37}&quot;/&gt;&lt;isInvalidForFieldText val=&quot;0&quot;/&gt;&lt;Image&gt;&lt;filename val=&quot;C:\Users\JEFFKE~1\AppData\Local\Temp\PR\data\asimages\{9584E3B0-0481-4603-9EE0-E0739A31EE37}_7.png&quot;/&gt;&lt;left val=&quot;391&quot;/&gt;&lt;top val=&quot;50&quot;/&gt;&lt;width val=&quot;296&quot;/&gt;&lt;height val=&quot;525&quot;/&gt;&lt;hasText val=&quot;1&quot;/&gt;&lt;/Image&gt;&lt;/ThreeDShapeInfo&gt;"/>
</p:tagLst>
</file>

<file path=ppt/tags/tag79.xml><?xml version="1.0" encoding="utf-8"?>
<p:tagLst xmlns:a="http://schemas.openxmlformats.org/drawingml/2006/main" xmlns:r="http://schemas.openxmlformats.org/officeDocument/2006/relationships" xmlns:p="http://schemas.openxmlformats.org/presentationml/2006/main">
  <p:tag name="PPSNARRATIONPROPS" val="F:\AHRQ TS E-Learning\Module 6\Narration\M6_JGannon_Slide 8_1-2.wav"/>
  <p:tag name="PPSNARRATION" val="47,870263069,D:\Archive\F Drive\AHRQ TS E-Learning\Module 6\TS_2016_Mod_6_v7.1_pptx\Media.ppcx"/>
  <p:tag name="HTML_SHAPEINFO" val="&lt;SlideThumbPath val=&quot;Slide8.PNG&quot;/&gt;"/>
</p:tagLst>
</file>

<file path=ppt/tags/tag8.xml><?xml version="1.0" encoding="utf-8"?>
<p:tagLst xmlns:a="http://schemas.openxmlformats.org/drawingml/2006/main" xmlns:r="http://schemas.openxmlformats.org/officeDocument/2006/relationships" xmlns:p="http://schemas.openxmlformats.org/presentationml/2006/main">
  <p:tag name="PRESENTER_SHAPEINFO" val="&lt;ThreeDShapeInfo&gt;&lt;uuid val=&quot;{3DE422D1-08AD-4E93-A9C3-475AEDA7D809}&quot;/&gt;&lt;isInvalidForFieldText val=&quot;0&quot;/&gt;&lt;Image&gt;&lt;filename val=&quot;C:\Users\JEFFKE~1\AppData\Local\Temp\PR\data\asimages\{3DE422D1-08AD-4E93-A9C3-475AEDA7D809}_MtorLt.png&quot;/&gt;&lt;left val=&quot;605&quot;/&gt;&lt;top val=&quot;379&quot;/&gt;&lt;width val=&quot;25&quot;/&gt;&lt;height val=&quot;25&quot;/&gt;&lt;hasText val=&quot;1&quot;/&gt;&lt;/Image&gt;&lt;/ThreeDShapeInfo&gt;"/>
</p:tagLst>
</file>

<file path=ppt/tags/tag8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 name="HTML_SHAPEINFO" val="&lt;ThreeDShapeInfo&gt;&lt;uuid val=&quot;&quot;/&gt;&lt;isInvalidForFieldText val=&quot;0&quot;/&gt;&lt;Image&gt;&lt;filename val=&quot;C:\Users\JEFFKE~1\AppData\Local\Temp\PR\data\asimages\{D5E851FE-4033-4BA0-A950-E35138B010ED}_8.png&quot;/&gt;&lt;left val=&quot;66&quot;/&gt;&lt;top val=&quot;-2&quot;/&gt;&lt;width val=&quot;644&quot;/&gt;&lt;height val=&quot;68&quot;/&gt;&lt;hasText val=&quot;1&quot;/&gt;&lt;/Image&gt;&lt;/ThreeDShapeInfo&gt;"/>
</p:tagLst>
</file>

<file path=ppt/tags/tag8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33&quot;/&gt;&lt;lineCharCount val=&quot;22&quot;/&gt;&lt;lineCharCount val=&quot;33&quot;/&gt;&lt;lineCharCount val=&quot;32&quot;/&gt;&lt;lineCharCount val=&quot;33&quot;/&gt;&lt;lineCharCount val=&quot;11&quot;/&gt;&lt;lineCharCount val=&quot;33&quot;/&gt;&lt;lineCharCount val=&quot;41&quot;/&gt;&lt;lineCharCount val=&quot;4&quot;/&gt;&lt;/TableIndex&gt;&lt;/ShapeTextInfo&gt;"/>
  <p:tag name="HTML_SHAPEINFO" val="&lt;TextEffect&gt;&lt;Image&gt;&lt;filename val=&quot;C:\Users\JEFFKE~1\AppData\Local\Temp\PR\data\asimages\{0F7A3F60-6455-4BC6-9015-BD5876E67B8C}_1.png_crop.png&quot;/&gt;&lt;left val=&quot;23&quot;/&gt;&lt;top val=&quot;68&quot;/&gt;&lt;width val=&quot;281&quot;/&gt;&lt;height val=&quot;17&quot;/&gt;&lt;hasText val=&quot;1&quot;/&gt;&lt;paraId val=&quot;1&quot;/&gt;&lt;/Image&gt;&lt;Image&gt;&lt;filename val=&quot;C:\Users\JEFFKE~1\AppData\Local\Temp\PR\data\asimages\{232DFE53-51BE-459B-9573-AF1E83DCB4E5}_1.png_crop.png&quot;/&gt;&lt;left val=&quot;30&quot;/&gt;&lt;top val=&quot;111&quot;/&gt;&lt;width val=&quot;180&quot;/&gt;&lt;height val=&quot;17&quot;/&gt;&lt;hasText val=&quot;1&quot;/&gt;&lt;paraId val=&quot;2&quot;/&gt;&lt;/Image&gt;&lt;Image&gt;&lt;filename val=&quot;C:\Users\JEFFKE~1\AppData\Local\Temp\PR\data\asimages\{C7B889D2-9CE8-4097-8644-A7267AD26C6C}_1.png_crop.png&quot;/&gt;&lt;left val=&quot;30&quot;/&gt;&lt;top val=&quot;153&quot;/&gt;&lt;width val=&quot;284&quot;/&gt;&lt;height val=&quot;17&quot;/&gt;&lt;hasText val=&quot;1&quot;/&gt;&lt;paraId val=&quot;3&quot;/&gt;&lt;/Image&gt;&lt;Image&gt;&lt;filename val=&quot;C:\Users\JEFFKE~1\AppData\Local\Temp\PR\data\asimages\{7A305F6E-A30B-4162-BF62-0651D015A72A}_1.png_crop.png&quot;/&gt;&lt;left val=&quot;30&quot;/&gt;&lt;top val=&quot;195&quot;/&gt;&lt;width val=&quot;278&quot;/&gt;&lt;height val=&quot;62&quot;/&gt;&lt;hasText val=&quot;1&quot;/&gt;&lt;paraId val=&quot;4&quot;/&gt;&lt;/Image&gt;&lt;Image&gt;&lt;filename val=&quot;C:\Users\JEFFKE~1\AppData\Local\Temp\PR\data\asimages\{E629C9FC-8097-4A3C-B81A-44522DAB8B00}_1.png_crop.png&quot;/&gt;&lt;left val=&quot;21&quot;/&gt;&lt;top val=&quot;285&quot;/&gt;&lt;width val=&quot;261&quot;/&gt;&lt;height val=&quot;17&quot;/&gt;&lt;hasText val=&quot;1&quot;/&gt;&lt;paraId val=&quot;5&quot;/&gt;&lt;/Image&gt;&lt;Image&gt;&lt;filename val=&quot;C:\Users\JEFFKE~1\AppData\Local\Temp\PR\data\asimages\{9D1B8ECB-6856-4CF4-85E4-7D2A2CB00C99}_1.png_crop.png&quot;/&gt;&lt;left val=&quot;30&quot;/&gt;&lt;top val=&quot;315&quot;/&gt;&lt;width val=&quot;323&quot;/&gt;&lt;height val=&quot;38&quot;/&gt;&lt;hasText val=&quot;1&quot;/&gt;&lt;paraId val=&quot;6&quot;/&gt;&lt;/Image&gt;&lt;/TextEffect&gt;"/>
</p:tagLst>
</file>

<file path=ppt/tags/tag82.xml><?xml version="1.0" encoding="utf-8"?>
<p:tagLst xmlns:a="http://schemas.openxmlformats.org/drawingml/2006/main" xmlns:r="http://schemas.openxmlformats.org/officeDocument/2006/relationships" xmlns:p="http://schemas.openxmlformats.org/presentationml/2006/main">
  <p:tag name="PPSNARRATIONPROPS" val="F:\AHRQ TS E-Learning\Module 6\Narration\M6_BCraft_Slide 9_1-2.wav"/>
  <p:tag name="PPSNARRATION" val="48,870263069,D:\Archive\F Drive\AHRQ TS E-Learning\Module 6\TS_2016_Mod_6_v7.1_pptx\Media.ppcx"/>
  <p:tag name="HTML_SHAPEINFO" val="&lt;SlideThumbPath val=&quot;Slide9.PNG&quot;/&gt;"/>
</p:tagLst>
</file>

<file path=ppt/tags/tag8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 name="HTML_SHAPEINFO" val="&lt;ThreeDShapeInfo&gt;&lt;uuid val=&quot;&quot;/&gt;&lt;isInvalidForFieldText val=&quot;0&quot;/&gt;&lt;Image&gt;&lt;filename val=&quot;C:\Users\JEFFKE~1\AppData\Local\Temp\PR\data\asimages\{7898EE1D-1781-47B0-92DD-FB1C472A3F25}_9.png&quot;/&gt;&lt;left val=&quot;66&quot;/&gt;&lt;top val=&quot;-2&quot;/&gt;&lt;width val=&quot;644&quot;/&gt;&lt;height val=&quot;68&quot;/&gt;&lt;hasText val=&quot;1&quot;/&gt;&lt;/Image&gt;&lt;/ThreeDShapeInfo&gt;"/>
</p:tagLst>
</file>

<file path=ppt/tags/tag8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34&quot;/&gt;&lt;lineCharCount val=&quot;10&quot;/&gt;&lt;lineCharCount val=&quot;43&quot;/&gt;&lt;lineCharCount val=&quot;14&quot;/&gt;&lt;lineCharCount val=&quot;36&quot;/&gt;&lt;lineCharCount val=&quot;24&quot;/&gt;&lt;lineCharCount val=&quot;41&quot;/&gt;&lt;lineCharCount val=&quot;35&quot;/&gt;&lt;lineCharCount val=&quot;17&quot;/&gt;&lt;/TableIndex&gt;&lt;/ShapeTextInfo&gt;"/>
  <p:tag name="HTML_SHAPEINFO" val="&lt;TextEffect&gt;&lt;Image&gt;&lt;filename val=&quot;C:\Users\JEFFKE~1\AppData\Local\Temp\PR\data\asimages\{73989DA5-C52D-491F-AD32-BB3C1B2B43AA}_1.png_crop.png&quot;/&gt;&lt;left val=&quot;22&quot;/&gt;&lt;top val=&quot;68&quot;/&gt;&lt;width val=&quot;273&quot;/&gt;&lt;height val=&quot;41&quot;/&gt;&lt;hasText val=&quot;1&quot;/&gt;&lt;paraId val=&quot;1&quot;/&gt;&lt;/Image&gt;&lt;Image&gt;&lt;filename val=&quot;C:\Users\JEFFKE~1\AppData\Local\Temp\PR\data\asimages\{52CA00A6-14ED-41B5-ACA7-75740F24B99D}_1.png_crop.png&quot;/&gt;&lt;left val=&quot;21&quot;/&gt;&lt;top val=&quot;135&quot;/&gt;&lt;width val=&quot;340&quot;/&gt;&lt;height val=&quot;41&quot;/&gt;&lt;hasText val=&quot;1&quot;/&gt;&lt;paraId val=&quot;2&quot;/&gt;&lt;/Image&gt;&lt;Image&gt;&lt;filename val=&quot;C:\Users\JEFFKE~1\AppData\Local\Temp\PR\data\asimages\{9CB2597B-447F-4E93-94EA-719F3ED57556}_1.png_crop.png&quot;/&gt;&lt;left val=&quot;46&quot;/&gt;&lt;top val=&quot;201&quot;/&gt;&lt;width val=&quot;300&quot;/&gt;&lt;height val=&quot;41&quot;/&gt;&lt;hasText val=&quot;1&quot;/&gt;&lt;paraId val=&quot;3&quot;/&gt;&lt;/Image&gt;&lt;Image&gt;&lt;filename val=&quot;C:\Users\JEFFKE~1\AppData\Local\Temp\PR\data\asimages\{0268473A-BD6E-446E-9484-A346EE3F1F7B}_1.png_crop.png&quot;/&gt;&lt;left val=&quot;22&quot;/&gt;&lt;top val=&quot;273&quot;/&gt;&lt;width val=&quot;308&quot;/&gt;&lt;height val=&quot;62&quot;/&gt;&lt;hasText val=&quot;1&quot;/&gt;&lt;paraId val=&quot;4&quot;/&gt;&lt;/Image&gt;&lt;/TextEffect&gt;"/>
</p:tagLst>
</file>

<file path=ppt/tags/tag85.xml><?xml version="1.0" encoding="utf-8"?>
<p:tagLst xmlns:a="http://schemas.openxmlformats.org/drawingml/2006/main" xmlns:r="http://schemas.openxmlformats.org/officeDocument/2006/relationships" xmlns:p="http://schemas.openxmlformats.org/presentationml/2006/main">
  <p:tag name="PRESENTER_SHAPEINFO" val="&lt;ThreeDShapeInfo&gt;&lt;uuid val=&quot;{F84ED3E7-D6E4-402B-9750-E4C4384DAF56}&quot;/&gt;&lt;isInvalidForFieldText val=&quot;0&quot;/&gt;&lt;Image&gt;&lt;filename val=&quot;C:\Users\JEFFKE~1\AppData\Local\Temp\PR\data\asimages\{F84ED3E7-D6E4-402B-9750-E4C4384DAF56}_9.png&quot;/&gt;&lt;left val=&quot;391&quot;/&gt;&lt;top val=&quot;50&quot;/&gt;&lt;width val=&quot;296&quot;/&gt;&lt;height val=&quot;525&quot;/&gt;&lt;hasText val=&quot;1&quot;/&gt;&lt;/Image&gt;&lt;/ThreeDShapeInfo&gt;"/>
</p:tagLst>
</file>

<file path=ppt/tags/tag86.xml><?xml version="1.0" encoding="utf-8"?>
<p:tagLst xmlns:a="http://schemas.openxmlformats.org/drawingml/2006/main" xmlns:r="http://schemas.openxmlformats.org/officeDocument/2006/relationships" xmlns:p="http://schemas.openxmlformats.org/presentationml/2006/main">
  <p:tag name="PPSNARRATIONPROPS" val="F:\AHRQ TS E-Learning\Module 6\Narration\M6_BCraft_Slide 10_1-2.wav"/>
  <p:tag name="PPSNARRATION" val="49,870263069,D:\Archive\F Drive\AHRQ TS E-Learning\Module 6\TS_2016_Mod_6_v7.1_pptx\Media.ppcx"/>
  <p:tag name="HTML_SHAPEINFO" val="&lt;SlideThumbPath val=&quot;Slide10.PNG&quot;/&gt;"/>
</p:tagLst>
</file>

<file path=ppt/tags/tag8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5&quot;/&gt;&lt;/TableIndex&gt;&lt;/ShapeTextInfo&gt;"/>
  <p:tag name="HTML_SHAPEINFO" val="&lt;ThreeDShapeInfo&gt;&lt;uuid val=&quot;&quot;/&gt;&lt;isInvalidForFieldText val=&quot;0&quot;/&gt;&lt;Image&gt;&lt;filename val=&quot;C:\Users\JEFFKE~1\AppData\Local\Temp\PR\data\asimages\{1214B98D-4EF8-44C3-8338-C23E59C3D00F}_10.png&quot;/&gt;&lt;left val=&quot;66&quot;/&gt;&lt;top val=&quot;-2&quot;/&gt;&lt;width val=&quot;644&quot;/&gt;&lt;height val=&quot;68&quot;/&gt;&lt;hasText val=&quot;1&quot;/&gt;&lt;/Image&gt;&lt;/ThreeDShapeInfo&gt;"/>
</p:tagLst>
</file>

<file path=ppt/tags/tag8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37&quot;/&gt;&lt;lineCharCount val=&quot;40&quot;/&gt;&lt;lineCharCount val=&quot;9&quot;/&gt;&lt;lineCharCount val=&quot;16&quot;/&gt;&lt;lineCharCount val=&quot;9&quot;/&gt;&lt;lineCharCount val=&quot;20&quot;/&gt;&lt;/TableIndex&gt;&lt;/ShapeTextInfo&gt;"/>
  <p:tag name="HTML_SHAPEINFO" val="&lt;TextEffect&gt;&lt;Image&gt;&lt;filename val=&quot;C:\Users\JEFFKE~1\AppData\Local\Temp\PR\data\asimages\{BB771BBB-D0F7-48CF-9A5B-D2A1F561BE1F}_1.png_crop.png&quot;/&gt;&lt;left val=&quot;22&quot;/&gt;&lt;top val=&quot;68&quot;/&gt;&lt;width val=&quot;314&quot;/&gt;&lt;height val=&quot;65&quot;/&gt;&lt;hasText val=&quot;1&quot;/&gt;&lt;paraId val=&quot;1&quot;/&gt;&lt;/Image&gt;&lt;Image&gt;&lt;filename val=&quot;C:\Users\JEFFKE~1\AppData\Local\Temp\PR\data\asimages\{5BF16C71-B12A-41DC-86A1-E612F4660E99}_1.png_crop.png&quot;/&gt;&lt;left val=&quot;30&quot;/&gt;&lt;top val=&quot;160&quot;/&gt;&lt;width val=&quot;168&quot;/&gt;&lt;height val=&quot;16&quot;/&gt;&lt;hasText val=&quot;1&quot;/&gt;&lt;paraId val=&quot;2&quot;/&gt;&lt;/Image&gt;&lt;Image&gt;&lt;filename val=&quot;C:\Users\JEFFKE~1\AppData\Local\Temp\PR\data\asimages\{AC4F4EBC-27C2-4972-88ED-3FC710C28ABB}_1.png_crop.png&quot;/&gt;&lt;left val=&quot;30&quot;/&gt;&lt;top val=&quot;213&quot;/&gt;&lt;width val=&quot;110&quot;/&gt;&lt;height val=&quot;16&quot;/&gt;&lt;hasText val=&quot;1&quot;/&gt;&lt;paraId val=&quot;3&quot;/&gt;&lt;/Image&gt;&lt;Image&gt;&lt;filename val=&quot;C:\Users\JEFFKE~1\AppData\Local\Temp\PR\data\asimages\{6C9CA776-9D9C-4A3E-843B-72E5BA296C0D}_1.png_crop.png&quot;/&gt;&lt;left val=&quot;30&quot;/&gt;&lt;top val=&quot;266&quot;/&gt;&lt;width val=&quot;232&quot;/&gt;&lt;height val=&quot;20&quot;/&gt;&lt;hasText val=&quot;1&quot;/&gt;&lt;paraId val=&quot;4&quot;/&gt;&lt;/Image&gt;&lt;/TextEffect&gt;"/>
</p:tagLst>
</file>

<file path=ppt/tags/tag89.xml><?xml version="1.0" encoding="utf-8"?>
<p:tagLst xmlns:a="http://schemas.openxmlformats.org/drawingml/2006/main" xmlns:r="http://schemas.openxmlformats.org/officeDocument/2006/relationships" xmlns:p="http://schemas.openxmlformats.org/presentationml/2006/main">
  <p:tag name="PPSNARRATIONPROPS" val="F:\AHRQ TS E-Learning\Module 6\Narration\M6_JGannon_Slide 11_1-2.wav"/>
  <p:tag name="PPSNARRATION" val="50,870263069,D:\Archive\F Drive\AHRQ TS E-Learning\Module 6\TS_2016_Mod_6_v7.1_pptx\Media.ppcx"/>
  <p:tag name="HTML_SHAPEINFO" val="&lt;SlideThumbPath val=&quot;Slide11.PNG&quot;/&gt;"/>
</p:tagLst>
</file>

<file path=ppt/tags/tag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598DCA68-E580-49BF-9570-5323B21A41FD}&quot;/&gt;&lt;isInvalidForFieldText val=&quot;0&quot;/&gt;&lt;Image&gt;&lt;filename val=&quot;C:\Users\JEFFKE~1\AppData\Local\Temp\PR\data\asimages\{598DCA68-E580-49BF-9570-5323B21A41FD}_MtorLt.png&quot;/&gt;&lt;left val=&quot;601&quot;/&gt;&lt;top val=&quot;378&quot;/&gt;&lt;width val=&quot;34&quot;/&gt;&lt;height val=&quot;27&quot;/&gt;&lt;hasText val=&quot;1&quot;/&gt;&lt;/Image&gt;&lt;/ThreeDShapeInfo&gt;"/>
</p:tagLst>
</file>

<file path=ppt/tags/tag9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5&quot;/&gt;&lt;/TableIndex&gt;&lt;/ShapeTextInfo&gt;"/>
  <p:tag name="HTML_SHAPEINFO" val="&lt;ThreeDShapeInfo&gt;&lt;uuid val=&quot;&quot;/&gt;&lt;isInvalidForFieldText val=&quot;0&quot;/&gt;&lt;Image&gt;&lt;filename val=&quot;C:\Users\JEFFKE~1\AppData\Local\Temp\PR\data\asimages\{0064A426-0E5C-4C7C-8D54-A736BB5E7E4F}_11.png&quot;/&gt;&lt;left val=&quot;66&quot;/&gt;&lt;top val=&quot;-2&quot;/&gt;&lt;width val=&quot;644&quot;/&gt;&lt;height val=&quot;68&quot;/&gt;&lt;hasText val=&quot;1&quot;/&gt;&lt;/Image&gt;&lt;/ThreeDShapeInfo&gt;"/>
</p:tagLst>
</file>

<file path=ppt/tags/tag9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1&quot;/&gt;&lt;lineCharCount val=&quot;39&quot;/&gt;&lt;lineCharCount val=&quot;39&quot;/&gt;&lt;lineCharCount val=&quot;40&quot;/&gt;&lt;lineCharCount val=&quot;38&quot;/&gt;&lt;/TableIndex&gt;&lt;/ShapeTextInfo&gt;"/>
  <p:tag name="HTML_SHAPEINFO" val="&lt;TextEffect&gt;&lt;Image&gt;&lt;filename val=&quot;C:\Users\JEFFKE~1\AppData\Local\Temp\PR\data\asimages\{8F30F12B-2BA6-44CB-B1DA-6AECEB667EA3}_1.png_crop.png&quot;/&gt;&lt;left val=&quot;632&quot;/&gt;&lt;top val=&quot;377&quot;/&gt;&lt;width val=&quot;0&quot;/&gt;&lt;height val=&quot;0&quot;/&gt;&lt;hasText val=&quot;1&quot;/&gt;&lt;paraId val=&quot;1&quot;/&gt;&lt;/Image&gt;&lt;Image&gt;&lt;filename val=&quot;C:\Users\JEFFKE~1\AppData\Local\Temp\PR\data\asimages\{5D276E4F-AFCE-425B-880A-D91C73A53750}_1.png_crop.png&quot;/&gt;&lt;left val=&quot;94&quot;/&gt;&lt;top val=&quot;131&quot;/&gt;&lt;width val=&quot;521&quot;/&gt;&lt;height val=&quot;143&quot;/&gt;&lt;hasText val=&quot;1&quot;/&gt;&lt;paraId val=&quot;2&quot;/&gt;&lt;/Image&gt;&lt;/TextEffect&gt;"/>
</p:tagLst>
</file>

<file path=ppt/tags/tag92.xml><?xml version="1.0" encoding="utf-8"?>
<p:tagLst xmlns:a="http://schemas.openxmlformats.org/drawingml/2006/main" xmlns:r="http://schemas.openxmlformats.org/officeDocument/2006/relationships" xmlns:p="http://schemas.openxmlformats.org/presentationml/2006/main">
  <p:tag name="PPSNARRATIONPROPS" val="F:\AHRQ TS E-Learning\Module 6\Narration\M6_JGannon_Slide 12_1-2.wav"/>
  <p:tag name="PPSNARRATION" val="51,870263069,D:\Archive\F Drive\AHRQ TS E-Learning\Module 6\TS_2016_Mod_6_v7.1_pptx\Media.ppcx"/>
  <p:tag name="HTML_SHAPEINFO" val="&lt;SlideThumbPath val=&quot;Slide12.PNG&quot;/&gt;"/>
</p:tagLst>
</file>

<file path=ppt/tags/tag9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 name="HTML_SHAPEINFO" val="&lt;ThreeDShapeInfo&gt;&lt;uuid val=&quot;&quot;/&gt;&lt;isInvalidForFieldText val=&quot;0&quot;/&gt;&lt;Image&gt;&lt;filename val=&quot;C:\Users\JEFFKE~1\AppData\Local\Temp\PR\data\asimages\{6A2C1DF8-0C55-41C2-8319-B7D8CE0BA370}_12.png&quot;/&gt;&lt;left val=&quot;66&quot;/&gt;&lt;top val=&quot;-2&quot;/&gt;&lt;width val=&quot;644&quot;/&gt;&lt;height val=&quot;68&quot;/&gt;&lt;hasText val=&quot;1&quot;/&gt;&lt;/Image&gt;&lt;/ThreeDShapeInfo&gt;"/>
</p:tagLst>
</file>

<file path=ppt/tags/tag9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9&quot;/&gt;&lt;lineCharCount val=&quot;9&quot;/&gt;&lt;lineCharCount val=&quot;22&quot;/&gt;&lt;lineCharCount val=&quot;22&quot;/&gt;&lt;lineCharCount val=&quot;22&quot;/&gt;&lt;/TableIndex&gt;&lt;/ShapeTextInfo&gt;"/>
  <p:tag name="HTML_SHAPEINFO" val="&lt;TextEffect&gt;&lt;Image&gt;&lt;filename val=&quot;C:\Users\JEFFKE~1\AppData\Local\Temp\PR\data\asimages\{3854032D-604C-4A68-808A-F73C3818D08B}_1.png_crop.png&quot;/&gt;&lt;left val=&quot;22&quot;/&gt;&lt;top val=&quot;68&quot;/&gt;&lt;width val=&quot;299&quot;/&gt;&lt;height val=&quot;38&quot;/&gt;&lt;hasText val=&quot;1&quot;/&gt;&lt;paraId val=&quot;1&quot;/&gt;&lt;/Image&gt;&lt;Image&gt;&lt;filename val=&quot;C:\Users\JEFFKE~1\AppData\Local\Temp\PR\data\asimages\{A008F3CC-4074-46C8-8BA2-79594DD5C8B1}_1.png_crop.png&quot;/&gt;&lt;left val=&quot;58&quot;/&gt;&lt;top val=&quot;135&quot;/&gt;&lt;width val=&quot;187&quot;/&gt;&lt;height val=&quot;17&quot;/&gt;&lt;hasText val=&quot;1&quot;/&gt;&lt;paraId val=&quot;2&quot;/&gt;&lt;/Image&gt;&lt;Image&gt;&lt;filename val=&quot;C:\Users\JEFFKE~1\AppData\Local\Temp\PR\data\asimages\{64884BB4-4310-4D07-A1F2-20697CA7A580}_1.png_crop.png&quot;/&gt;&lt;left val=&quot;58&quot;/&gt;&lt;top val=&quot;177&quot;/&gt;&lt;width val=&quot;187&quot;/&gt;&lt;height val=&quot;14&quot;/&gt;&lt;hasText val=&quot;1&quot;/&gt;&lt;paraId val=&quot;3&quot;/&gt;&lt;/Image&gt;&lt;Image&gt;&lt;filename val=&quot;C:\Users\JEFFKE~1\AppData\Local\Temp\PR\data\asimages\{5975AF14-52DB-46B6-A751-2295A5143107}_1.png_crop.png&quot;/&gt;&lt;left val=&quot;58&quot;/&gt;&lt;top val=&quot;219&quot;/&gt;&lt;width val=&quot;211&quot;/&gt;&lt;height val=&quot;17&quot;/&gt;&lt;hasText val=&quot;1&quot;/&gt;&lt;paraId val=&quot;4&quot;/&gt;&lt;/Image&gt;&lt;/TextEffect&gt;"/>
</p:tagLst>
</file>

<file path=ppt/tags/tag95.xml><?xml version="1.0" encoding="utf-8"?>
<p:tagLst xmlns:a="http://schemas.openxmlformats.org/drawingml/2006/main" xmlns:r="http://schemas.openxmlformats.org/officeDocument/2006/relationships" xmlns:p="http://schemas.openxmlformats.org/presentationml/2006/main">
  <p:tag name="PRESENTER_SHAPEINFO" val="&lt;ThreeDShapeInfo&gt;&lt;uuid val=&quot;{FA890FEC-7A49-4FF9-B0FB-0597E34AEB09}&quot;/&gt;&lt;isInvalidForFieldText val=&quot;0&quot;/&gt;&lt;Image&gt;&lt;filename val=&quot;C:\Users\JEFFKE~1\AppData\Local\Temp\PR\data\asimages\{FA890FEC-7A49-4FF9-B0FB-0597E34AEB09}_12.png&quot;/&gt;&lt;left val=&quot;320&quot;/&gt;&lt;top val=&quot;96&quot;/&gt;&lt;width val=&quot;366&quot;/&gt;&lt;height val=&quot;270&quot;/&gt;&lt;hasText val=&quot;1&quot;/&gt;&lt;/Image&gt;&lt;/ThreeDShapeInfo&gt;"/>
</p:tagLst>
</file>

<file path=ppt/tags/tag96.xml><?xml version="1.0" encoding="utf-8"?>
<p:tagLst xmlns:a="http://schemas.openxmlformats.org/drawingml/2006/main" xmlns:r="http://schemas.openxmlformats.org/officeDocument/2006/relationships" xmlns:p="http://schemas.openxmlformats.org/presentationml/2006/main">
  <p:tag name="PPSNARRATIONPROPS" val="F:\AHRQ TS E-Learning\Module 6\Narration\M6_JGannon_Slide 13_1-2.wav"/>
  <p:tag name="PPSNARRATION" val="52,870263069,D:\Archive\F Drive\AHRQ TS E-Learning\Module 6\TS_2016_Mod_6_v7.1_pptx\Media.ppcx"/>
  <p:tag name="HTML_SHAPEINFO" val="&lt;SlideThumbPath val=&quot;Slide13.PNG&quot;/&gt;"/>
</p:tagLst>
</file>

<file path=ppt/tags/tag9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 name="HTML_SHAPEINFO" val="&lt;ThreeDShapeInfo&gt;&lt;uuid val=&quot;&quot;/&gt;&lt;isInvalidForFieldText val=&quot;0&quot;/&gt;&lt;Image&gt;&lt;filename val=&quot;C:\Users\JEFFKE~1\AppData\Local\Temp\PR\data\asimages\{B7EF006C-C678-46A2-8921-1029F8A9DB46}_13.png&quot;/&gt;&lt;left val=&quot;66&quot;/&gt;&lt;top val=&quot;-2&quot;/&gt;&lt;width val=&quot;644&quot;/&gt;&lt;height val=&quot;68&quot;/&gt;&lt;hasText val=&quot;1&quot;/&gt;&lt;/Image&gt;&lt;/ThreeDShapeInfo&gt;"/>
</p:tagLst>
</file>

<file path=ppt/tags/tag9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43&quot;/&gt;&lt;lineCharCount val=&quot;63&quot;/&gt;&lt;lineCharCount val=&quot;47&quot;/&gt;&lt;lineCharCount val=&quot;41&quot;/&gt;&lt;lineCharCount val=&quot;38&quot;/&gt;&lt;lineCharCount val=&quot;49&quot;/&gt;&lt;/TableIndex&gt;&lt;/ShapeTextInfo&gt;"/>
  <p:tag name="HTML_SHAPEINFO" val="&lt;TextEffect&gt;&lt;Image&gt;&lt;filename val=&quot;C:\Users\JEFFKE~1\AppData\Local\Temp\PR\data\asimages\{E38F6F0D-5413-499F-A85D-8DCB3CC04EAF}_1.png_crop.png&quot;/&gt;&lt;left val=&quot;23&quot;/&gt;&lt;top val=&quot;68&quot;/&gt;&lt;width val=&quot;339&quot;/&gt;&lt;height val=&quot;17&quot;/&gt;&lt;hasText val=&quot;1&quot;/&gt;&lt;paraId val=&quot;1&quot;/&gt;&lt;/Image&gt;&lt;Image&gt;&lt;filename val=&quot;C:\Users\JEFFKE~1\AppData\Local\Temp\PR\data\asimages\{2C8DC80C-4099-487B-A501-5D5B51848DD3}_1.png_crop.png&quot;/&gt;&lt;left val=&quot;26&quot;/&gt;&lt;top val=&quot;111&quot;/&gt;&lt;width val=&quot;510&quot;/&gt;&lt;height val=&quot;17&quot;/&gt;&lt;hasText val=&quot;1&quot;/&gt;&lt;paraId val=&quot;2&quot;/&gt;&lt;/Image&gt;&lt;Image&gt;&lt;filename val=&quot;C:\Users\JEFFKE~1\AppData\Local\Temp\PR\data\asimages\{C2D2D2F4-818B-4181-9214-AD08643D56A3}_1.png_crop.png&quot;/&gt;&lt;left val=&quot;26&quot;/&gt;&lt;top val=&quot;153&quot;/&gt;&lt;width val=&quot;386&quot;/&gt;&lt;height val=&quot;17&quot;/&gt;&lt;hasText val=&quot;1&quot;/&gt;&lt;paraId val=&quot;3&quot;/&gt;&lt;/Image&gt;&lt;Image&gt;&lt;filename val=&quot;C:\Users\JEFFKE~1\AppData\Local\Temp\PR\data\asimages\{1D74972D-53AE-4B09-9509-47178A470A10}_1.png_crop.png&quot;/&gt;&lt;left val=&quot;26&quot;/&gt;&lt;top val=&quot;195&quot;/&gt;&lt;width val=&quot;374&quot;/&gt;&lt;height val=&quot;17&quot;/&gt;&lt;hasText val=&quot;1&quot;/&gt;&lt;paraId val=&quot;4&quot;/&gt;&lt;/Image&gt;&lt;Image&gt;&lt;filename val=&quot;C:\Users\JEFFKE~1\AppData\Local\Temp\PR\data\asimages\{D5C32790-CC9C-48D8-83DD-225A83CF7E4A}_1.png_crop.png&quot;/&gt;&lt;left val=&quot;26&quot;/&gt;&lt;top val=&quot;237&quot;/&gt;&lt;width val=&quot;330&quot;/&gt;&lt;height val=&quot;17&quot;/&gt;&lt;hasText val=&quot;1&quot;/&gt;&lt;paraId val=&quot;5&quot;/&gt;&lt;/Image&gt;&lt;Image&gt;&lt;filename val=&quot;C:\Users\JEFFKE~1\AppData\Local\Temp\PR\data\asimages\{26EEDEE6-DED0-4DF6-890C-95081D7AA778}_1.png_crop.png&quot;/&gt;&lt;left val=&quot;26&quot;/&gt;&lt;top val=&quot;279&quot;/&gt;&lt;width val=&quot;424&quot;/&gt;&lt;height val=&quot;17&quot;/&gt;&lt;hasText val=&quot;1&quot;/&gt;&lt;paraId val=&quot;6&quot;/&gt;&lt;/Image&gt;&lt;/TextEffect&gt;"/>
</p:tagLst>
</file>

<file path=ppt/tags/tag99.xml><?xml version="1.0" encoding="utf-8"?>
<p:tagLst xmlns:a="http://schemas.openxmlformats.org/drawingml/2006/main" xmlns:r="http://schemas.openxmlformats.org/officeDocument/2006/relationships" xmlns:p="http://schemas.openxmlformats.org/presentationml/2006/main">
  <p:tag name="PPSNARRATIONPROPS" val="F:\AHRQ TS E-Learning\Module 6\Narration\M6_BCraft_Slide 14_1-2.wav"/>
  <p:tag name="PPSNARRATION" val="53,870263069,D:\Archive\F Drive\AHRQ TS E-Learning\Module 6\TS_2016_Mod_6_v7.1_pptx\Media.ppcx"/>
  <p:tag name="HTML_SHAPEINFO" val="&lt;SlideThumbPath val=&quot;Slide14.PNG&quot;/&g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FNEMasterTemplateForThemePreview.pptx</Template>
  <TotalTime>0</TotalTime>
  <Words>10021</Words>
  <Application>Microsoft Office PowerPoint</Application>
  <PresentationFormat>On-screen Show (16:9)</PresentationFormat>
  <Paragraphs>505</Paragraphs>
  <Slides>45</Slides>
  <Notes>45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45</vt:i4>
      </vt:variant>
    </vt:vector>
  </HeadingPairs>
  <TitlesOfParts>
    <vt:vector size="51" baseType="lpstr">
      <vt:lpstr>MS PGothic</vt:lpstr>
      <vt:lpstr>Arial</vt:lpstr>
      <vt:lpstr>Calibri</vt:lpstr>
      <vt:lpstr>Times New Roman</vt:lpstr>
      <vt:lpstr>Wingdings</vt:lpstr>
      <vt:lpstr>Office Theme</vt:lpstr>
      <vt:lpstr>Module 6: Mutual Support</vt:lpstr>
      <vt:lpstr>How This Online Course Works</vt:lpstr>
      <vt:lpstr>The Materials You Will Use</vt:lpstr>
      <vt:lpstr>Please Print the Instructor Guide</vt:lpstr>
      <vt:lpstr>Slide 2: Objectives</vt:lpstr>
      <vt:lpstr>The TeamSTEPPS Framework</vt:lpstr>
      <vt:lpstr>Slide 3: Mutual Support</vt:lpstr>
      <vt:lpstr>Mutual Support</vt:lpstr>
      <vt:lpstr>Slide 4: Mutual Support</vt:lpstr>
      <vt:lpstr>The Three Mutual Support Strategies</vt:lpstr>
      <vt:lpstr>Task Assistance (Slide 5)</vt:lpstr>
      <vt:lpstr>Task Assistance Factors</vt:lpstr>
      <vt:lpstr>Task Assistance Solves A Problem</vt:lpstr>
      <vt:lpstr>Slide 6: Task Assistance Example</vt:lpstr>
      <vt:lpstr>What is Feedback? (Slide 7)</vt:lpstr>
      <vt:lpstr>Types of Feedback (Slide 8)</vt:lpstr>
      <vt:lpstr>Characteristics of Effective Feedback (Slide 9)</vt:lpstr>
      <vt:lpstr>Slide 10: Providing Effective Feedback Video </vt:lpstr>
      <vt:lpstr>Providing Effective Feedback: Video Discussion</vt:lpstr>
      <vt:lpstr>Feedback Exercise (Slide 11)</vt:lpstr>
      <vt:lpstr>Feedback Exercise Discussion</vt:lpstr>
      <vt:lpstr>Advocacy and Assertion </vt:lpstr>
      <vt:lpstr>Advocacy and Assertion Tools</vt:lpstr>
      <vt:lpstr>The Assertive Statement (Slide 13)</vt:lpstr>
      <vt:lpstr>Assertive Statement Example</vt:lpstr>
      <vt:lpstr>Assertive Statement Example Discussion</vt:lpstr>
      <vt:lpstr>The Two-Challenge Rule (Slide 14)</vt:lpstr>
      <vt:lpstr>Two-Challenge Rule (Slide 15)</vt:lpstr>
      <vt:lpstr>Two-Challenge Rule (Slide 16)</vt:lpstr>
      <vt:lpstr>Please Use CUS Words (Slide 17)</vt:lpstr>
      <vt:lpstr>CUS Example Video </vt:lpstr>
      <vt:lpstr>CUS Example: Video Discussion</vt:lpstr>
      <vt:lpstr>Advocacy and Assertion Scenario (Slide 18)</vt:lpstr>
      <vt:lpstr>Advocacy and Assertion Scenario Discussion</vt:lpstr>
      <vt:lpstr>Conflict in Teams (Slide 19)</vt:lpstr>
      <vt:lpstr>Disruptive Behavior</vt:lpstr>
      <vt:lpstr>Tools to Address Conflict in Teams</vt:lpstr>
      <vt:lpstr>Conflict Resolution: DESC Script (Slide 20)</vt:lpstr>
      <vt:lpstr>Let’s “DESC It!” (Slide 21)</vt:lpstr>
      <vt:lpstr>A DESC Scenario (Slide 22)</vt:lpstr>
      <vt:lpstr>A DESC Scenario (Slide 22)</vt:lpstr>
      <vt:lpstr>Tools &amp; Strategies Summary</vt:lpstr>
      <vt:lpstr>Slide 24: Applying TeamSTEPPS Exercise</vt:lpstr>
      <vt:lpstr>Module 6 Summary</vt:lpstr>
      <vt:lpstr>Module 6 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TeamSTEPPS 2.0 Module 6: Mutual Support</dc:title>
  <dc:subject>TeamSTEPPS</dc:subject>
  <dc:creator>Agency for Health Care Research and Quality (AHRQ)</dc:creator>
  <cp:lastModifiedBy/>
  <cp:revision>1</cp:revision>
  <dcterms:created xsi:type="dcterms:W3CDTF">2018-11-02T22:05:22Z</dcterms:created>
  <dcterms:modified xsi:type="dcterms:W3CDTF">2018-11-02T22:14:08Z</dcterms:modified>
  <cp:category>TeamSTEPPS</cp:category>
  <cp:contentStatus/>
</cp:coreProperties>
</file>