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9.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23"/>
  </p:notesMasterIdLst>
  <p:sldIdLst>
    <p:sldId id="256" r:id="rId2"/>
    <p:sldId id="262" r:id="rId3"/>
    <p:sldId id="263" r:id="rId4"/>
    <p:sldId id="264" r:id="rId5"/>
    <p:sldId id="269" r:id="rId6"/>
    <p:sldId id="270" r:id="rId7"/>
    <p:sldId id="337" r:id="rId8"/>
    <p:sldId id="338" r:id="rId9"/>
    <p:sldId id="339" r:id="rId10"/>
    <p:sldId id="341" r:id="rId11"/>
    <p:sldId id="340" r:id="rId12"/>
    <p:sldId id="336" r:id="rId13"/>
    <p:sldId id="342" r:id="rId14"/>
    <p:sldId id="343" r:id="rId15"/>
    <p:sldId id="344" r:id="rId16"/>
    <p:sldId id="345" r:id="rId17"/>
    <p:sldId id="346" r:id="rId18"/>
    <p:sldId id="347" r:id="rId19"/>
    <p:sldId id="348" r:id="rId20"/>
    <p:sldId id="298" r:id="rId21"/>
    <p:sldId id="299" r:id="rId22"/>
  </p:sldIdLst>
  <p:sldSz cx="9144000" cy="5143500" type="screen16x9"/>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15968"/>
    <a:srgbClr val="31859C"/>
    <a:srgbClr val="E38144"/>
    <a:srgbClr val="BE571E"/>
    <a:srgbClr val="6090DC"/>
    <a:srgbClr val="4F7FD6"/>
    <a:srgbClr val="0D3157"/>
    <a:srgbClr val="0A183D"/>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59031" autoAdjust="0"/>
  </p:normalViewPr>
  <p:slideViewPr>
    <p:cSldViewPr snapToGrid="0" snapToObjects="1">
      <p:cViewPr varScale="1">
        <p:scale>
          <a:sx n="85" d="100"/>
          <a:sy n="85" d="100"/>
        </p:scale>
        <p:origin x="990" y="4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module seven of the TeamSTEPPS 2.0 online master trainer course, pulling it all together. This is Dr. Brigetta Craft, and I'll be guiding you through this module. Here, we will review the </a:t>
            </a:r>
            <a:r>
              <a:rPr lang="en-US" dirty="0" err="1" smtClean="0"/>
              <a:t>TeamSTEPP</a:t>
            </a:r>
            <a:r>
              <a:rPr lang="en-US" dirty="0" smtClean="0"/>
              <a:t> skills, tools, and strategies, review TeamSTEPPS outcomes, conduct a skills practice exercise, and identify opportunities to use effective TeamSTEPPS tools. </a:t>
            </a:r>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 five, we learned about situation monitoring. Situation monitoring facilitates teamwork by ensuring that new or changing information about the environment or the patient is identified for communication and decision making by the leader, and leads to the effective support of fellow team members. Remember the paper chain video? And how the team leader was mindful of the time remaining, and directed staff to stop cutting strips of paper, and assist with building the chain? You could say he used the STEP process. He was aware of the status of the chain, the length, the team members, who was performing what tasks, the environment, the time remaining, and the progress toward the goal to make the longest looped paper change. </a:t>
            </a:r>
          </a:p>
          <a:p>
            <a:r>
              <a:rPr lang="en-US" dirty="0" smtClean="0"/>
              <a:t>Lieutenant </a:t>
            </a:r>
            <a:r>
              <a:rPr lang="en-US" dirty="0" err="1" smtClean="0"/>
              <a:t>Vastola</a:t>
            </a:r>
            <a:r>
              <a:rPr lang="en-US" dirty="0" smtClean="0"/>
              <a:t> spoke about situation monitoring being a continuous process of actively scanning and assessing elements of the situation to gain information, and also to maintain an accurate understanding of the situation in which the team functions. This enables team members to identify potential issues or minor deviations early enough to correct and handle them before they become a problem, or pose a harm to the patient. </a:t>
            </a:r>
          </a:p>
          <a:p>
            <a:r>
              <a:rPr lang="en-US" dirty="0" smtClean="0"/>
              <a:t>This then leads to the individual outcome of situational awareness. And here, that individual has two choices. They can keep this information to themselves-- and we all know individuals who do just that-- or they can share the information with the team, resulting in a team outcome, a shared mental model. Sharing relevant information helps ensure that everyone on the team is on the same page. </a:t>
            </a:r>
          </a:p>
          <a:p>
            <a:r>
              <a:rPr lang="en-US" dirty="0" smtClean="0"/>
              <a:t>We don't want our team to be the team in the picture Lieutenant </a:t>
            </a:r>
            <a:r>
              <a:rPr lang="en-US" dirty="0" err="1" smtClean="0"/>
              <a:t>Vastola</a:t>
            </a:r>
            <a:r>
              <a:rPr lang="en-US" dirty="0" smtClean="0"/>
              <a:t> shared with us, where one member of the team showed up in shorts and a polo shirt, when he should have been wearing full protective gear. Observing the actions of fellow team members-- or cross-monitoring-- is not spying. It is a safety mechanism that should be used to prevent or mitigate errors before the patient or staff are harmed. This is commonly referred to as, "watching each other's back." During this module, we heard Lieutenant </a:t>
            </a:r>
            <a:r>
              <a:rPr lang="en-US" dirty="0" err="1" smtClean="0"/>
              <a:t>Vastola</a:t>
            </a:r>
            <a:r>
              <a:rPr lang="en-US" dirty="0" smtClean="0"/>
              <a:t> stress that all staff members need to be constantly aware of the situation, anticipate the next steps, and watch each other's back. And take appropriate corrective action to keep our staff and patients safe. </a:t>
            </a:r>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a:p>
        </p:txBody>
      </p:sp>
    </p:spTree>
    <p:extLst>
      <p:ext uri="{BB962C8B-B14F-4D97-AF65-F5344CB8AC3E}">
        <p14:creationId xmlns:p14="http://schemas.microsoft.com/office/powerpoint/2010/main" val="180905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 six, we learned about mutual support. Mutual support facilitates teamwork by ensuring that by giving task assistance, sharing feedback, and speaking up, team members provide safe, timely, and quality care. It is moderated by communication and modeled by team leaders. In addition, mutual support depends on information gathered through situation monitoring. </a:t>
            </a:r>
          </a:p>
          <a:p>
            <a:r>
              <a:rPr lang="en-US" dirty="0" smtClean="0"/>
              <a:t>Our guest speaker Miss Julia Gannon described mutual support as the essence of teamwork. She went on to describe it as a safety net to help prevent errors, increase effectiveness, and minimize strain caused by work overload. What happens when we are stressed and have too much on our plate? Things tend to fall through the cracks, don't they? We may forget details or a task. </a:t>
            </a:r>
          </a:p>
          <a:p>
            <a:r>
              <a:rPr lang="en-US" dirty="0" smtClean="0"/>
              <a:t>Trust is a critical aspect of mutual support. It is important that you feel that you can trust your team member to watch your back and not stand back. Over time, Miss Gannon explained, continuous mutual support fosters team adaptability, mutual trust, and team orientation.</a:t>
            </a:r>
          </a:p>
        </p:txBody>
      </p:sp>
      <p:sp>
        <p:nvSpPr>
          <p:cNvPr id="4" name="Slide Number Placeholder 3"/>
          <p:cNvSpPr>
            <a:spLocks noGrp="1"/>
          </p:cNvSpPr>
          <p:nvPr>
            <p:ph type="sldNum" sz="quarter" idx="10"/>
          </p:nvPr>
        </p:nvSpPr>
        <p:spPr/>
        <p:txBody>
          <a:bodyPr/>
          <a:lstStyle/>
          <a:p>
            <a:fld id="{3DA94E17-EF1D-486E-B21E-4C184A5A89B4}" type="slidenum">
              <a:rPr lang="en-US" smtClean="0"/>
              <a:t>11</a:t>
            </a:fld>
            <a:endParaRPr lang="en-US"/>
          </a:p>
        </p:txBody>
      </p:sp>
    </p:spTree>
    <p:extLst>
      <p:ext uri="{BB962C8B-B14F-4D97-AF65-F5344CB8AC3E}">
        <p14:creationId xmlns:p14="http://schemas.microsoft.com/office/powerpoint/2010/main" val="213123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Throughout this course, you have received information about barriers to team effectiveness, tools and strategies to overcome such barriers, and outcomes of effective teamwork. You have learned communication tools, such as SBAR, handoffs, and call-outs. You have also learned about leadership strategies for managing resources, along with tools for facilitating team events, such as briefs, huddles, and debriefs. In addition, you learned the situation monitoring mnemonic STEP, and mutual support tools, such as the two-challenge rule, CUS, and DESC Script. </a:t>
            </a:r>
          </a:p>
          <a:p>
            <a:r>
              <a:rPr lang="en-US" sz="1200" kern="1200" dirty="0" smtClean="0">
                <a:solidFill>
                  <a:schemeClr val="tx1"/>
                </a:solidFill>
                <a:effectLst/>
                <a:latin typeface="Times New Roman" pitchFamily="18" charset="0"/>
                <a:ea typeface="+mn-ea"/>
                <a:cs typeface="+mn-cs"/>
              </a:rPr>
              <a:t>Remember, that enhanced patient safety is the ultimate outcome of consistently incorporating the TeamSTEPPS tools, strategies, and behaviors into your daily activities to overcome barriers to team effectiveness. Everyone in the organization is part of the health care system and TeamSTEPPS helps us function as a part of a team within that system to achieve our goal of ensuring our patient's and our staff's safety. This is the basis of a culture of safety. To quote a colleague of mine, "Don't shortchange your personnel by not allowing them to feel and be a part of the team. We owe our patients that diligence." </a:t>
            </a:r>
          </a:p>
        </p:txBody>
      </p:sp>
      <p:sp>
        <p:nvSpPr>
          <p:cNvPr id="4" name="Slide Number Placeholder 3"/>
          <p:cNvSpPr>
            <a:spLocks noGrp="1"/>
          </p:cNvSpPr>
          <p:nvPr>
            <p:ph type="sldNum" sz="quarter" idx="10"/>
          </p:nvPr>
        </p:nvSpPr>
        <p:spPr/>
        <p:txBody>
          <a:bodyPr/>
          <a:lstStyle/>
          <a:p>
            <a:fld id="{CD7862B6-E3BF-402C-A022-A10921096356}" type="slidenum">
              <a:rPr lang="en-US" smtClean="0"/>
              <a:t>12</a:t>
            </a:fld>
            <a:endParaRPr lang="en-US"/>
          </a:p>
        </p:txBody>
      </p:sp>
    </p:spTree>
    <p:extLst>
      <p:ext uri="{BB962C8B-B14F-4D97-AF65-F5344CB8AC3E}">
        <p14:creationId xmlns:p14="http://schemas.microsoft.com/office/powerpoint/2010/main" val="21641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practice applying the TeamSTEPPS tools and strategies, let's review what implementation of this program can do for your facility, unit, or organization. Research has shown that team training in general, and specifically for health care teams, results in positive team outcomes. These include improved team performance, improved processes, and improved patient safety culture. </a:t>
            </a:r>
          </a:p>
          <a:p>
            <a:r>
              <a:rPr lang="en-US" dirty="0" smtClean="0"/>
              <a:t>In our dental clinic, we use the TeamSTEPPS tools-- brief, huddle, debrief, task assistance, and check back-- regularly, on a daily basis. And what we have found is that we have minimized our chart disorder, we have improved the type of care that we provide to our patients, and our patients feel that they're getting the very best that the Army dental care system can provide for them. These are the advantages of TeamSTEPPS in our facility. </a:t>
            </a:r>
          </a:p>
        </p:txBody>
      </p:sp>
      <p:sp>
        <p:nvSpPr>
          <p:cNvPr id="4" name="Slide Number Placeholder 3"/>
          <p:cNvSpPr>
            <a:spLocks noGrp="1"/>
          </p:cNvSpPr>
          <p:nvPr>
            <p:ph type="sldNum" sz="quarter" idx="10"/>
          </p:nvPr>
        </p:nvSpPr>
        <p:spPr/>
        <p:txBody>
          <a:bodyPr/>
          <a:lstStyle/>
          <a:p>
            <a:fld id="{3DA94E17-EF1D-486E-B21E-4C184A5A89B4}" type="slidenum">
              <a:rPr lang="en-US" smtClean="0"/>
              <a:t>13</a:t>
            </a:fld>
            <a:endParaRPr lang="en-US"/>
          </a:p>
        </p:txBody>
      </p:sp>
    </p:spTree>
    <p:extLst>
      <p:ext uri="{BB962C8B-B14F-4D97-AF65-F5344CB8AC3E}">
        <p14:creationId xmlns:p14="http://schemas.microsoft.com/office/powerpoint/2010/main" val="3420887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smtClean="0"/>
              <a:t>When you are teaching this module, this is the point at which you will have the participants practice some of the skills they have learned. As with most exercises and activities in this course, the details of the scenario used for exercises may be modified so the activity is relevant to your specific group of learners. </a:t>
            </a:r>
          </a:p>
          <a:p>
            <a:r>
              <a:rPr lang="en-US" b="0" i="0" u="none" dirty="0" smtClean="0"/>
              <a:t>For the purpose of this course, of the teamwork skills we have discussed-- communication, leadership, situation monitoring, and mutual support-- I'd like you to choose one teamwork skill to practice. Using this scenario, which is included on the summary skills practice exercise sheet, take 10 minutes to read through the scenario and answer the questions on the exercise sheet. You may find it helpful to refer to your course materials for specific tools and strategies. </a:t>
            </a:r>
          </a:p>
          <a:p>
            <a:r>
              <a:rPr lang="en-US" b="0" i="0" u="none" dirty="0" smtClean="0"/>
              <a:t>So when you're teaching the exercise, you'll help the participants form four small groups. Then you'll distribute the summary skills practice exercise sheet to each group, and assign one teamwork skill-- communication, leadership, situation monitoring, or mutual support-- to each group to practice. When you're ready to begin, you'll provide your participants the following instructions: </a:t>
            </a:r>
          </a:p>
          <a:p>
            <a:r>
              <a:rPr lang="en-US" b="0" i="0" u="none" dirty="0" smtClean="0"/>
              <a:t>Each of you should be in one of four small groups, each assigned to focus on one of four teamwork skills. Read the scenario. Identify the instances where a breakdown in teamwork has occurred as it relates to the specific teamwork skill assigned to your team. Identify two to three tools or strategies related to the specific teamwork skill assigned to your team that can be applied to remedy the teamwork breakdowns. </a:t>
            </a:r>
          </a:p>
          <a:p>
            <a:r>
              <a:rPr lang="en-US" b="0" i="0" u="none" dirty="0" smtClean="0"/>
              <a:t>Please refer to your course materials if needed. Assign roles among your team members and create a script to enact the scenario based on the tools and strategies that your team has decided on. Time permitting, be prepared to present your scripted scenario to the class. During the exercise, you may need to remind groups that they may refer to the course materials for specific tools and strategies for their assigned teamwork skill. The detailed explanation of this exercise and questions to facilitate discussion can be found on pages 8 to 10 of this module's instructor guide. </a:t>
            </a:r>
          </a:p>
        </p:txBody>
      </p:sp>
      <p:sp>
        <p:nvSpPr>
          <p:cNvPr id="4" name="Slide Number Placeholder 3"/>
          <p:cNvSpPr>
            <a:spLocks noGrp="1"/>
          </p:cNvSpPr>
          <p:nvPr>
            <p:ph type="sldNum" sz="quarter" idx="10"/>
          </p:nvPr>
        </p:nvSpPr>
        <p:spPr/>
        <p:txBody>
          <a:bodyPr/>
          <a:lstStyle/>
          <a:p>
            <a:fld id="{3DA94E17-EF1D-486E-B21E-4C184A5A89B4}" type="slidenum">
              <a:rPr lang="en-US" smtClean="0"/>
              <a:t>14</a:t>
            </a:fld>
            <a:endParaRPr lang="en-US"/>
          </a:p>
        </p:txBody>
      </p:sp>
    </p:spTree>
    <p:extLst>
      <p:ext uri="{BB962C8B-B14F-4D97-AF65-F5344CB8AC3E}">
        <p14:creationId xmlns:p14="http://schemas.microsoft.com/office/powerpoint/2010/main" val="1484855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would be a great time to pull out your pocket guide to help you review the following videos. To review what you've learned across the modules, you will first watch a video scenario that demonstrates breakdowns in teamwork. Let's see if you can identify the breakdowns and apply a TeamSTEPPS tool or strategy to remedy them. As you watch the video make note of any barriers presented and the tools and strategies that could be used to address the barriers. </a:t>
            </a:r>
          </a:p>
          <a:p>
            <a:r>
              <a:rPr lang="en-US" dirty="0" smtClean="0"/>
              <a:t>The video is available on the web for viewing. Selecting the slide image will open a new browser window so you can view the video. After viewing please return to this browser window to continue the module. </a:t>
            </a:r>
          </a:p>
        </p:txBody>
      </p:sp>
      <p:sp>
        <p:nvSpPr>
          <p:cNvPr id="4" name="Slide Number Placeholder 3"/>
          <p:cNvSpPr>
            <a:spLocks noGrp="1"/>
          </p:cNvSpPr>
          <p:nvPr>
            <p:ph type="sldNum" sz="quarter" idx="10"/>
          </p:nvPr>
        </p:nvSpPr>
        <p:spPr/>
        <p:txBody>
          <a:bodyPr/>
          <a:lstStyle/>
          <a:p>
            <a:fld id="{3DA94E17-EF1D-486E-B21E-4C184A5A89B4}" type="slidenum">
              <a:rPr lang="en-US" smtClean="0"/>
              <a:t>15</a:t>
            </a:fld>
            <a:endParaRPr lang="en-US"/>
          </a:p>
        </p:txBody>
      </p:sp>
    </p:spTree>
    <p:extLst>
      <p:ext uri="{BB962C8B-B14F-4D97-AF65-F5344CB8AC3E}">
        <p14:creationId xmlns:p14="http://schemas.microsoft.com/office/powerpoint/2010/main" val="4174084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what you saw in the video. What were the barriers presented in this video scenario? You should have noted a lack of information sharing, a lack of coordination, lack of follow-up, and lack of a shared mental model. </a:t>
            </a:r>
          </a:p>
          <a:p>
            <a:r>
              <a:rPr lang="en-US" dirty="0" smtClean="0"/>
              <a:t>Which of the TeamSTEPPS tools and strategies could have been used, and how would the outcome have been different? Debrief after the surgery or a huddle after Mrs. Peters was in the recovery room to ensure the entire care team knew of Dr. Daniel's concerns. A better hand-off from recovery to floor nurse. Follow-up by the nurse who noticed something in the charts, but did not follow up with the doctor to confirm or clarify. Sharing of test results that came back with important information that was not shared with the care team. Sharing of information by Mrs. Peters to make the care team aware of her changing symptoms. And including a family member in instructions since Mrs. Peters was not fully recovered from anesthesia. </a:t>
            </a:r>
          </a:p>
          <a:p>
            <a:r>
              <a:rPr lang="en-US" dirty="0" smtClean="0"/>
              <a:t>When you teach, you should discuss these same questions with your participants after they have viewed the video. Be sure to remind participants that they can use their pocket guides as a resource while viewing the video. Be sure to include the answers we just reviewed if not brought up by the participants.</a:t>
            </a:r>
          </a:p>
        </p:txBody>
      </p:sp>
      <p:sp>
        <p:nvSpPr>
          <p:cNvPr id="4" name="Slide Number Placeholder 3"/>
          <p:cNvSpPr>
            <a:spLocks noGrp="1"/>
          </p:cNvSpPr>
          <p:nvPr>
            <p:ph type="sldNum" sz="quarter" idx="10"/>
          </p:nvPr>
        </p:nvSpPr>
        <p:spPr/>
        <p:txBody>
          <a:bodyPr/>
          <a:lstStyle/>
          <a:p>
            <a:fld id="{3DA94E17-EF1D-486E-B21E-4C184A5A89B4}" type="slidenum">
              <a:rPr lang="en-US" smtClean="0"/>
              <a:t>16</a:t>
            </a:fld>
            <a:endParaRPr lang="en-US"/>
          </a:p>
        </p:txBody>
      </p:sp>
    </p:spTree>
    <p:extLst>
      <p:ext uri="{BB962C8B-B14F-4D97-AF65-F5344CB8AC3E}">
        <p14:creationId xmlns:p14="http://schemas.microsoft.com/office/powerpoint/2010/main" val="272507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analyzed this scenario and identified opportunities to use TeamSTEPPS strategies and tools to improve the outcome, let's watch an example of the same scenario when effective teamwork is displayed. As you watch the video, make note of how the TeamSTEPPS tools and strategies are used effectively. The video is available on the web for viewing. Selecting the slide image will open a new browser window so you can view the video. After viewing, please return to this browser window to continue the module.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17</a:t>
            </a:fld>
            <a:endParaRPr lang="en-US"/>
          </a:p>
        </p:txBody>
      </p:sp>
    </p:spTree>
    <p:extLst>
      <p:ext uri="{BB962C8B-B14F-4D97-AF65-F5344CB8AC3E}">
        <p14:creationId xmlns:p14="http://schemas.microsoft.com/office/powerpoint/2010/main" val="1656682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review what you saw in the video. Which TeamSTEPPS strategies, and tools did you identify in this scenario? Several TeamSTEPPS strategies and tools were used, including SBAR between the physician and the recovery room nurse, a structured hand-off from the recovery room nurse to the floor nurse, there was a brief at the start of the new nursing shift, check-back by Mrs. Peters and her daughter of signs and symptoms to monitor, and a check-back to confirm understanding of medication orders and dosing between the physician and the pharmacist.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did the use of these TeamSTEPPS tools and strategies affect the course and outcome of this scenario? Mrs. Peters and her daughter were included as valued members of the team. They had a clear understanding of when to notify the nurse, and Mrs. Peters’ daughter was able to remind her mother of these symptoms. Information was continually shared with the care team, resulting in a shared mental model of Mrs. Peters’ status and plan of care. Also, the team members appeared aware of their roles and responsibilities and ensured that the team leader-- the physician-- was informed of changes in Mrs. Peters’ status so that she could modify the plan of care.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result? Mrs. Peters was discharged because the team's performance ensured patient safety. When you teach, facilitate a discussion of these same questions with your participants. And be sure to add what we have just reviewed, if not already brought up by those in the class. </a:t>
            </a:r>
          </a:p>
        </p:txBody>
      </p:sp>
      <p:sp>
        <p:nvSpPr>
          <p:cNvPr id="4" name="Slide Number Placeholder 3"/>
          <p:cNvSpPr>
            <a:spLocks noGrp="1"/>
          </p:cNvSpPr>
          <p:nvPr>
            <p:ph type="sldNum" sz="quarter" idx="10"/>
          </p:nvPr>
        </p:nvSpPr>
        <p:spPr/>
        <p:txBody>
          <a:bodyPr/>
          <a:lstStyle/>
          <a:p>
            <a:fld id="{3DA94E17-EF1D-486E-B21E-4C184A5A89B4}" type="slidenum">
              <a:rPr lang="en-US" smtClean="0"/>
              <a:t>18</a:t>
            </a:fld>
            <a:endParaRPr lang="en-US"/>
          </a:p>
        </p:txBody>
      </p:sp>
    </p:spTree>
    <p:extLst>
      <p:ext uri="{BB962C8B-B14F-4D97-AF65-F5344CB8AC3E}">
        <p14:creationId xmlns:p14="http://schemas.microsoft.com/office/powerpoint/2010/main" val="1557421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Now return to your TeamSTEPPS implementation worksheet and take 15 minutes to complete these questions. Are there any changes you would make to your assessment of the teamwork issue that needs to be addressed in your organization? If yes, what is the teamwork issue that needs to be addressed? If you had to identify only one tool or strategy to implement first, which one would it be, and why? If you have questions, remember to select the question button to ask via email. When you have completed this exercise select the forward button to wrap up this module. </a:t>
            </a:r>
          </a:p>
        </p:txBody>
      </p:sp>
      <p:sp>
        <p:nvSpPr>
          <p:cNvPr id="4" name="Slide Number Placeholder 3"/>
          <p:cNvSpPr>
            <a:spLocks noGrp="1"/>
          </p:cNvSpPr>
          <p:nvPr>
            <p:ph type="sldNum" sz="quarter" idx="5"/>
          </p:nvPr>
        </p:nvSpPr>
        <p:spPr/>
        <p:txBody>
          <a:bodyPr/>
          <a:lstStyle/>
          <a:p>
            <a:pPr>
              <a:defRPr/>
            </a:pPr>
            <a:fld id="{E7DDC769-7134-407D-8FED-4763D59CD4E4}" type="slidenum">
              <a:rPr lang="en-US" smtClean="0"/>
              <a:pPr>
                <a:defRPr/>
              </a:pPr>
              <a:t>19</a:t>
            </a:fld>
            <a:endParaRPr lang="en-US"/>
          </a:p>
        </p:txBody>
      </p:sp>
    </p:spTree>
    <p:extLst>
      <p:ext uri="{BB962C8B-B14F-4D97-AF65-F5344CB8AC3E}">
        <p14:creationId xmlns:p14="http://schemas.microsoft.com/office/powerpoint/2010/main" val="180829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Use the navigation buttons on the lower right to work through the online modules. Select the forward arrow to move to the next slide. And select the back arrow to go back to the previous slide.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28283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reviewed the previous modules in the TeamSTEPPS online master trainer course, and learned that team strategies and tools are available to both team members and leaders, can be used to address barriers to team effectiveness in a given situation, and can be applied to most situations because they complement one another. As I mentioned before it does not matter where we work in the health care system, we all need to be cognizant of the role we can play in the safety of our patients, even if we never touch a patient. As you teach this curriculum, be sure to share your examples and stories, just as each of our speakers have throughout this course. Never underestimate the power of a good story to influence behavior over time. </a:t>
            </a:r>
          </a:p>
        </p:txBody>
      </p:sp>
      <p:sp>
        <p:nvSpPr>
          <p:cNvPr id="4" name="Slide Number Placeholder 3"/>
          <p:cNvSpPr>
            <a:spLocks noGrp="1"/>
          </p:cNvSpPr>
          <p:nvPr>
            <p:ph type="sldNum" sz="quarter" idx="10"/>
          </p:nvPr>
        </p:nvSpPr>
        <p:spPr/>
        <p:txBody>
          <a:bodyPr/>
          <a:lstStyle/>
          <a:p>
            <a:fld id="{CD7862B6-E3BF-402C-A022-A10921096356}" type="slidenum">
              <a:rPr lang="en-US" smtClean="0"/>
              <a:t>20</a:t>
            </a:fld>
            <a:endParaRPr lang="en-US"/>
          </a:p>
        </p:txBody>
      </p:sp>
    </p:spTree>
    <p:extLst>
      <p:ext uri="{BB962C8B-B14F-4D97-AF65-F5344CB8AC3E}">
        <p14:creationId xmlns:p14="http://schemas.microsoft.com/office/powerpoint/2010/main" val="3598157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dirty="0" smtClean="0"/>
              <a:t>This concludes module seven of the TeamSTEPPS 2.0 online master trainer course, and is the final module that makes up the fundamentals course. These are the modules you will use to introduce your staff to the tools, strategies, and behaviors of the TeamSTEPPS initiative. Supplemental</a:t>
            </a:r>
            <a:r>
              <a:rPr lang="en-US" baseline="0" dirty="0" smtClean="0"/>
              <a:t> modules are available that address additional topics such as change management, coaching, and implementation.</a:t>
            </a:r>
            <a:endParaRPr lang="en-US" dirty="0" smtClean="0"/>
          </a:p>
          <a:p>
            <a:pPr>
              <a:spcAft>
                <a:spcPts val="1800"/>
              </a:spcAft>
            </a:pPr>
            <a:endParaRPr lang="en-US" dirty="0" smtClean="0"/>
          </a:p>
        </p:txBody>
      </p:sp>
      <p:sp>
        <p:nvSpPr>
          <p:cNvPr id="4" name="Slide Number Placeholder 3"/>
          <p:cNvSpPr>
            <a:spLocks noGrp="1"/>
          </p:cNvSpPr>
          <p:nvPr>
            <p:ph type="sldNum" sz="quarter" idx="10"/>
          </p:nvPr>
        </p:nvSpPr>
        <p:spPr/>
        <p:txBody>
          <a:bodyPr/>
          <a:lstStyle/>
          <a:p>
            <a:fld id="{CD7862B6-E3BF-402C-A022-A10921096356}" type="slidenum">
              <a:rPr lang="en-US" smtClean="0"/>
              <a:t>21</a:t>
            </a:fld>
            <a:endParaRPr lang="en-US"/>
          </a:p>
        </p:txBody>
      </p:sp>
    </p:spTree>
    <p:extLst>
      <p:ext uri="{BB962C8B-B14F-4D97-AF65-F5344CB8AC3E}">
        <p14:creationId xmlns:p14="http://schemas.microsoft.com/office/powerpoint/2010/main" val="180740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deliver the TeamSTEPPS training at your facility, you will use a variety of materials and resources provided on the AHRQ TeamSTEPPS website. We will discuss them more later in this module. Please select the link provided if you would like to review these materials on the TeamSTEPPS website.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a:t>
            </a:fld>
            <a:endParaRPr lang="en-US"/>
          </a:p>
        </p:txBody>
      </p:sp>
    </p:spTree>
    <p:extLst>
      <p:ext uri="{BB962C8B-B14F-4D97-AF65-F5344CB8AC3E}">
        <p14:creationId xmlns:p14="http://schemas.microsoft.com/office/powerpoint/2010/main" val="73575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kern="1200" dirty="0" smtClean="0">
                <a:solidFill>
                  <a:schemeClr val="tx1"/>
                </a:solidFill>
                <a:effectLst/>
                <a:latin typeface="+mn-lt"/>
                <a:ea typeface="+mn-ea"/>
                <a:cs typeface="+mn-cs"/>
              </a:rPr>
              <a:t>To best use this online module, we recommend that you print the instructor guide for module seven as a reference to use throughout the module if you have not already done so. Before continuing to the next slide, please take a moment to read through page three in the guide. Once you've done that, select the forward button and we'll proceed to work through the slides you will use to train, just us if you were delivering the module at your facility. </a:t>
            </a:r>
            <a:endParaRPr lang="en-US"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347171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use slide two to introduce the objectives for this module. Please refer to page four in the instructor guide for details on how to facilitate this slide. After completing the module you'll be able to discuss how to use the tools and strategies presented in this training, and demonstrate how to appropriately apply the tools and strategies in clinical scenarios. </a:t>
            </a:r>
          </a:p>
        </p:txBody>
      </p:sp>
      <p:sp>
        <p:nvSpPr>
          <p:cNvPr id="4" name="Slide Number Placeholder 3"/>
          <p:cNvSpPr>
            <a:spLocks noGrp="1"/>
          </p:cNvSpPr>
          <p:nvPr>
            <p:ph type="sldNum" sz="quarter" idx="10"/>
          </p:nvPr>
        </p:nvSpPr>
        <p:spPr/>
        <p:txBody>
          <a:bodyPr/>
          <a:lstStyle/>
          <a:p>
            <a:fld id="{3DA94E17-EF1D-486E-B21E-4C184A5A89B4}" type="slidenum">
              <a:rPr lang="en-US" smtClean="0"/>
              <a:t>5</a:t>
            </a:fld>
            <a:endParaRPr lang="en-US"/>
          </a:p>
        </p:txBody>
      </p:sp>
    </p:spTree>
    <p:extLst>
      <p:ext uri="{BB962C8B-B14F-4D97-AF65-F5344CB8AC3E}">
        <p14:creationId xmlns:p14="http://schemas.microsoft.com/office/powerpoint/2010/main" val="319736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tools and strategies presented in the TeamSTEPPS curriculum correspond to individual teamwork skills. The topics we've covered in previous modules are team structure, communication, leadership, situation monitoring, and mutual support. Each tool and strategy within these topics can be applied to facilitate teamwork in a variety of complex situations. As you have seen, all of the teamwork skills are dependent upon or moderated by the other skills. And in each case, the tool or strategy can have a direct effect on team results such as team performance, quality of care, and patient safety. </a:t>
            </a:r>
          </a:p>
          <a:p>
            <a:r>
              <a:rPr lang="en-US" dirty="0" smtClean="0"/>
              <a:t>Throughout the course, we've stressed the importance of recognizing the patient and their family as part of the team. When the patient and their family feel that they have been heard, respected, and valued as part of that team, they report a more favorable experience. Do your patients report the same? You may consider comparing your patient satisfaction results pre- and post-implementation of your TeamSTEPPS initiative. Equally important, is recognizing and acknowledging that both clinical and non-clinical staff have an important role in impacting the care of the patient. </a:t>
            </a:r>
          </a:p>
          <a:p>
            <a:r>
              <a:rPr lang="en-US" dirty="0" smtClean="0"/>
              <a:t>Select the forward button to hear our guest speaker, Colonel Beard-Howell, review the teamwork skills covered in the previous modules. Colonel Beard-Howell is a dentist stationed at Fort Detrick, Maryland, and has been a TeamSTEPPS master trainer since 2009. Colonel Beard-Howell? </a:t>
            </a:r>
          </a:p>
        </p:txBody>
      </p:sp>
      <p:sp>
        <p:nvSpPr>
          <p:cNvPr id="4" name="Slide Number Placeholder 3"/>
          <p:cNvSpPr>
            <a:spLocks noGrp="1"/>
          </p:cNvSpPr>
          <p:nvPr>
            <p:ph type="sldNum" sz="quarter" idx="10"/>
          </p:nvPr>
        </p:nvSpPr>
        <p:spPr/>
        <p:txBody>
          <a:bodyPr/>
          <a:lstStyle/>
          <a:p>
            <a:fld id="{3DA94E17-EF1D-486E-B21E-4C184A5A89B4}" type="slidenum">
              <a:rPr lang="en-US" smtClean="0"/>
              <a:t>6</a:t>
            </a:fld>
            <a:endParaRPr lang="en-US"/>
          </a:p>
        </p:txBody>
      </p:sp>
    </p:spTree>
    <p:extLst>
      <p:ext uri="{BB962C8B-B14F-4D97-AF65-F5344CB8AC3E}">
        <p14:creationId xmlns:p14="http://schemas.microsoft.com/office/powerpoint/2010/main" val="237235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Hello, my name is Dr. Ingrid Beard-Howell. I'm a dentist in the United States Army and I currently serve as the officer in charge of the dental clinic at Fort Detrick. I have been a TeamSTEPPS instructor for five years. And TeamSTEPPS has been a focal point of clinic operations at every facility I have worked in and/or have managed since its implementation in the Army. It is the foundation for clinic and team cohesiveness, which is essential in our fast paced, ever changing military environment.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 two, we learned about team structure. Team structure facilitates teamwork by identifying the individuals among which information must be communicated, a leader must be clearly designated, and mutual support must occur. You'll remember that in this module, Dr. Karen Baum from the University of Minnesota, discussed different teams that make up the multi-care system for patient care. This includes the patient, the core team, the contingency team, the coordinating team, ancillary and support services, and administrative services. For each, she discussed the team's roles and responsibilities.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when discussing the contingency team, Dr. Baum provided the example of trauma teams. Because more often than not, individuals on the trauma team are not familiar with one another, having clearly defined roles and identifying a leader becomes critical. At the University of Minnesota, members of the trauma team are told to stand in a specific place based on their roles and responsibilities so everyone else knows who they are so information can be communicated clearly and mutual support can be facilitated.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teach, remember to provide examples of team membership and discuss how these teams function in your organization, and stress that all areas are part of the patient care system. Remember, there are no areas that we interact with that do not, in some manner, impact our health care system. </a:t>
            </a:r>
          </a:p>
        </p:txBody>
      </p:sp>
      <p:sp>
        <p:nvSpPr>
          <p:cNvPr id="4" name="Slide Number Placeholder 3"/>
          <p:cNvSpPr>
            <a:spLocks noGrp="1"/>
          </p:cNvSpPr>
          <p:nvPr>
            <p:ph type="sldNum" sz="quarter" idx="10"/>
          </p:nvPr>
        </p:nvSpPr>
        <p:spPr/>
        <p:txBody>
          <a:bodyPr/>
          <a:lstStyle/>
          <a:p>
            <a:fld id="{3DA94E17-EF1D-486E-B21E-4C184A5A89B4}" type="slidenum">
              <a:rPr lang="en-US" smtClean="0"/>
              <a:t>7</a:t>
            </a:fld>
            <a:endParaRPr lang="en-US"/>
          </a:p>
        </p:txBody>
      </p:sp>
    </p:spTree>
    <p:extLst>
      <p:ext uri="{BB962C8B-B14F-4D97-AF65-F5344CB8AC3E}">
        <p14:creationId xmlns:p14="http://schemas.microsoft.com/office/powerpoint/2010/main" val="390564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 three, we learned about communication. Communication facilitates teamwork by enabling team members to effectively relay relevant information in a manner that is known and understood by all. Ross </a:t>
            </a:r>
            <a:r>
              <a:rPr lang="en-US" dirty="0" err="1" smtClean="0"/>
              <a:t>Ehrmantraut</a:t>
            </a:r>
            <a:r>
              <a:rPr lang="en-US" dirty="0" smtClean="0"/>
              <a:t> from the University of Washington discussed four TeamSTEPPS strategies to effectively communicate, including SBAR, call-outs, check-backs, and handoffs.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SBAR provides a standardized form of communication. It is important to let the team know what we are seeing or thinking and be able to explain our reasoning for what we think is going on. This enables us to be on the same page. Ross provided both a medical example and a real life example of a check-back.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medical example was regarding a patient's blood pressure that was falling. His real life example is something that we encounter daily at Starbucks when we place an order, such as a </a:t>
            </a:r>
            <a:r>
              <a:rPr lang="en-US" dirty="0" err="1" smtClean="0"/>
              <a:t>venti</a:t>
            </a:r>
            <a:r>
              <a:rPr lang="en-US" dirty="0" smtClean="0"/>
              <a:t> nonfat sugar free vanilla latte. The cashier taking the order repeats it back to the customer, as well as the barista. The barista repeats the order back to the cashier and the cashier confirms by saying "correct" to verify and close the communication loop.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every day example is a great way to reinforce TeamSTEPPS strategies in a simplistic manner. And, as Ross said, wouldn't it be great if we treated our communication about patients as important as our morning coffee? When you teach, be sure to provide examples applicable to the various areas within your organization.</a:t>
            </a:r>
          </a:p>
        </p:txBody>
      </p:sp>
      <p:sp>
        <p:nvSpPr>
          <p:cNvPr id="4" name="Slide Number Placeholder 3"/>
          <p:cNvSpPr>
            <a:spLocks noGrp="1"/>
          </p:cNvSpPr>
          <p:nvPr>
            <p:ph type="sldNum" sz="quarter" idx="10"/>
          </p:nvPr>
        </p:nvSpPr>
        <p:spPr/>
        <p:txBody>
          <a:bodyPr/>
          <a:lstStyle/>
          <a:p>
            <a:fld id="{3DA94E17-EF1D-486E-B21E-4C184A5A89B4}" type="slidenum">
              <a:rPr lang="en-US" smtClean="0"/>
              <a:t>8</a:t>
            </a:fld>
            <a:endParaRPr lang="en-US"/>
          </a:p>
        </p:txBody>
      </p:sp>
    </p:spTree>
    <p:extLst>
      <p:ext uri="{BB962C8B-B14F-4D97-AF65-F5344CB8AC3E}">
        <p14:creationId xmlns:p14="http://schemas.microsoft.com/office/powerpoint/2010/main" val="46107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 four, Leading Teams, we learned about leadership. Leadership facilitates teamwork through leader's effective communication with their team members to ensure a plan is conveyed, reviewed, and updated. It also includes continuous monitoring of the situation to better anticipate team member's needs and effectively manage resources, as well as fostering an environment of mutual support through role modeling and reinforcement. </a:t>
            </a:r>
          </a:p>
          <a:p>
            <a:r>
              <a:rPr lang="en-US" dirty="0" smtClean="0"/>
              <a:t>In this module Dr. Kevin </a:t>
            </a:r>
            <a:r>
              <a:rPr lang="en-US" dirty="0" err="1" smtClean="0"/>
              <a:t>Krane</a:t>
            </a:r>
            <a:r>
              <a:rPr lang="en-US" dirty="0" smtClean="0"/>
              <a:t>, from Tulane University, highlighted several strategies to help leaders effectively communicate, to facilitate that environment of mutual support through briefs, huddles, and debriefs. If you remember, Dr. </a:t>
            </a:r>
            <a:r>
              <a:rPr lang="en-US" dirty="0" err="1" smtClean="0"/>
              <a:t>Krane</a:t>
            </a:r>
            <a:r>
              <a:rPr lang="en-US" dirty="0" smtClean="0"/>
              <a:t> discussed how to effectively hold a brief and components of a briefing checklist. Similar to when flying in an airplane, Dr. </a:t>
            </a:r>
            <a:r>
              <a:rPr lang="en-US" dirty="0" err="1" smtClean="0"/>
              <a:t>Krane</a:t>
            </a:r>
            <a:r>
              <a:rPr lang="en-US" dirty="0" smtClean="0"/>
              <a:t> mentioned there is a briefing checklist for everyone involved, including the pilot and the flight attendants. This should be no different in health care. </a:t>
            </a:r>
          </a:p>
          <a:p>
            <a:r>
              <a:rPr lang="en-US" dirty="0" smtClean="0"/>
              <a:t>The perfect time for a brief might be at the start of a shift or before procedure. Dr. </a:t>
            </a:r>
            <a:r>
              <a:rPr lang="en-US" dirty="0" err="1" smtClean="0"/>
              <a:t>Krane</a:t>
            </a:r>
            <a:r>
              <a:rPr lang="en-US" dirty="0" smtClean="0"/>
              <a:t> shared that in his area, nephrology, a briefing would occur before a procedure-- like a kidney biopsy. On the briefing checklist he highlighted that some of the items include having the consent signed, whether or not appropriate bleeding tests have been reviewed, and if the patient's blood pressure is appropriate. Items such as these are critical for the team to review together before the start of a procedure. </a:t>
            </a:r>
          </a:p>
          <a:p>
            <a:r>
              <a:rPr lang="en-US" dirty="0" smtClean="0"/>
              <a:t>Use the brief and debrief checklist contained in the pocket guide as a template as what minimally should be included. But add specifics relevant to your area of work. What information is important for the team to share before starting the day, the shift, or the procedure? The brief is one mechanism that allows us to be proactive. The team should know the plan, know what is needed, and who is needed. This decreases surprises. And while surprises are nice on your birthday, the same is not true in health care. The debrief is an opportunity to provide feedback to the team as to what went well, what should change, and what should improve. This allows the team to discuss and make adjustments as necessary.</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9</a:t>
            </a:fld>
            <a:endParaRPr lang="en-US"/>
          </a:p>
        </p:txBody>
      </p:sp>
    </p:spTree>
    <p:extLst>
      <p:ext uri="{BB962C8B-B14F-4D97-AF65-F5344CB8AC3E}">
        <p14:creationId xmlns:p14="http://schemas.microsoft.com/office/powerpoint/2010/main" val="14286197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image" Target="../media/image7.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6.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 Introduction</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06342" y="188166"/>
            <a:ext cx="1160424" cy="938165"/>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7: Putting It All Together</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21</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7: Putting It All Together</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21</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7: Putting It All Together</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21</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2"/>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3"/>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0"/>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1"/>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8"/>
            </p:custDataLst>
          </p:nvPr>
        </p:nvPicPr>
        <p:blipFill>
          <a:blip r:embed="rId15"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9"/>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55835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3.xml"/><Relationship Id="rId7" Type="http://schemas.openxmlformats.org/officeDocument/2006/relationships/notesSlide" Target="../notesSlides/notesSlide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xml"/><Relationship Id="rId5" Type="http://schemas.openxmlformats.org/officeDocument/2006/relationships/tags" Target="../tags/tag65.xml"/><Relationship Id="rId10" Type="http://schemas.openxmlformats.org/officeDocument/2006/relationships/image" Target="../media/image10.png"/><Relationship Id="rId4" Type="http://schemas.openxmlformats.org/officeDocument/2006/relationships/tags" Target="../tags/tag6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4.jpe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4.jpe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1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3.xml"/><Relationship Id="rId5" Type="http://schemas.openxmlformats.org/officeDocument/2006/relationships/tags" Target="../tags/tag107.xml"/><Relationship Id="rId4" Type="http://schemas.openxmlformats.org/officeDocument/2006/relationships/tags" Target="../tags/tag106.xml"/></Relationships>
</file>

<file path=ppt/slides/_rels/slide13.xml.rels><?xml version="1.0" encoding="UTF-8" standalone="yes"?>
<Relationships xmlns="http://schemas.openxmlformats.org/package/2006/relationships"><Relationship Id="rId8" Type="http://schemas.openxmlformats.org/officeDocument/2006/relationships/hyperlink" Target="http://www.sciencedirect.com/science/article/pii/S1931720410001741" TargetMode="External"/><Relationship Id="rId3" Type="http://schemas.openxmlformats.org/officeDocument/2006/relationships/tags" Target="../tags/tag110.xml"/><Relationship Id="rId7" Type="http://schemas.openxmlformats.org/officeDocument/2006/relationships/hyperlink" Target="http://www.ncbi.nlm.nih.gov/pubmed/20235415?dopt=Abstract&amp;holding=f1000,f1000m,isrctn" TargetMode="Externa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3.xml"/><Relationship Id="rId5" Type="http://schemas.openxmlformats.org/officeDocument/2006/relationships/slideLayout" Target="../slideLayouts/slideLayout3.xml"/><Relationship Id="rId10" Type="http://schemas.openxmlformats.org/officeDocument/2006/relationships/image" Target="../media/image15.jpeg"/><Relationship Id="rId4" Type="http://schemas.openxmlformats.org/officeDocument/2006/relationships/tags" Target="../tags/tag111.xml"/><Relationship Id="rId9" Type="http://schemas.openxmlformats.org/officeDocument/2006/relationships/hyperlink" Target="http://www.ncbi.nlm.nih.gov/pubmed/23211280"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ahrq.gov/sites/default/files/wysiwyg/professionals/education/curriculum-tools/teamstepps/instructor/fundamentals/module7/exsummary.pdf" TargetMode="External"/><Relationship Id="rId3" Type="http://schemas.openxmlformats.org/officeDocument/2006/relationships/tags" Target="../tags/tag114.xml"/><Relationship Id="rId7" Type="http://schemas.openxmlformats.org/officeDocument/2006/relationships/notesSlide" Target="../notesSlides/notesSlide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3.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19.xml"/><Relationship Id="rId7" Type="http://schemas.openxmlformats.org/officeDocument/2006/relationships/slideLayout" Target="../slideLayouts/slideLayout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17.png"/><Relationship Id="rId5" Type="http://schemas.openxmlformats.org/officeDocument/2006/relationships/tags" Target="../tags/tag121.xml"/><Relationship Id="rId10" Type="http://schemas.openxmlformats.org/officeDocument/2006/relationships/hyperlink" Target="http://www.ahrq.gov/professionals/education/curriculum-tools/teamstepps/instructor/videos/ts_vig003a/vig003a.html" TargetMode="External"/><Relationship Id="rId4" Type="http://schemas.openxmlformats.org/officeDocument/2006/relationships/tags" Target="../tags/tag120.xml"/><Relationship Id="rId9" Type="http://schemas.openxmlformats.org/officeDocument/2006/relationships/hyperlink" Target="http://www.ahrq.gov/professionals/education/curriculum-tools/teamstepps/instructor/essentials/pocketguide.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5.xml"/><Relationship Id="rId7" Type="http://schemas.openxmlformats.org/officeDocument/2006/relationships/notesSlide" Target="../notesSlides/notesSlide1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3.xml"/><Relationship Id="rId5" Type="http://schemas.openxmlformats.org/officeDocument/2006/relationships/tags" Target="../tags/tag127.xml"/><Relationship Id="rId4" Type="http://schemas.openxmlformats.org/officeDocument/2006/relationships/tags" Target="../tags/tag126.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30.xml"/><Relationship Id="rId7" Type="http://schemas.openxmlformats.org/officeDocument/2006/relationships/slideLayout" Target="../slideLayouts/slideLayout3.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10" Type="http://schemas.openxmlformats.org/officeDocument/2006/relationships/image" Target="../media/image19.png"/><Relationship Id="rId4" Type="http://schemas.openxmlformats.org/officeDocument/2006/relationships/tags" Target="../tags/tag131.xml"/><Relationship Id="rId9" Type="http://schemas.openxmlformats.org/officeDocument/2006/relationships/hyperlink" Target="http://www.ahrq.gov/professionals/education/curriculum-tools/teamstepps/instructor/videos/ts_vig003b/vig003b.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6.xml"/><Relationship Id="rId7" Type="http://schemas.openxmlformats.org/officeDocument/2006/relationships/notesSlide" Target="../notesSlides/notesSlide18.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3.xml"/><Relationship Id="rId5" Type="http://schemas.openxmlformats.org/officeDocument/2006/relationships/tags" Target="../tags/tag138.xml"/><Relationship Id="rId4" Type="http://schemas.openxmlformats.org/officeDocument/2006/relationships/tags" Target="../tags/tag137.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41.xml"/><Relationship Id="rId7" Type="http://schemas.openxmlformats.org/officeDocument/2006/relationships/slideLayout" Target="../slideLayouts/slideLayout3.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22.png"/><Relationship Id="rId5" Type="http://schemas.openxmlformats.org/officeDocument/2006/relationships/tags" Target="../tags/tag143.xml"/><Relationship Id="rId10" Type="http://schemas.openxmlformats.org/officeDocument/2006/relationships/hyperlink" Target="http://www.ahrq.gov/professionals/education/curriculum-tools/teamstepps/instructor/fundamentals/module1/m1worksheet.pdf" TargetMode="External"/><Relationship Id="rId4" Type="http://schemas.openxmlformats.org/officeDocument/2006/relationships/tags" Target="../tags/tag142.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23.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148.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51.xml"/><Relationship Id="rId7" Type="http://schemas.openxmlformats.org/officeDocument/2006/relationships/notesSlide" Target="../notesSlides/notesSlide2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4.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hyperlink" Target="https://www.ahrq.gov/sites/default/files/wysiwyg/teamstepps/instructor/fundamentals/tsonlinemodule8.ppt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5.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9.xml"/><Relationship Id="rId7" Type="http://schemas.openxmlformats.org/officeDocument/2006/relationships/hyperlink" Target="http://www.ahrq.gov/professionals/education/curriculum-tools/teamstepps/instructor/fundamentals/module7/igsummary.pdf"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80.xml"/></Relationships>
</file>

<file path=ppt/slides/_rels/slide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3.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84.xml"/></Relationships>
</file>

<file path=ppt/slides/_rels/slide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4.jpe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4.jpe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4.jpe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4.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hyperlink" Target="http://www.ahrq.gov/professionals/education/curriculum-tools/teamstepps/instructor/essentials/pocketguide.pdf" TargetMode="Externa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p:txBody>
          <a:bodyPr/>
          <a:lstStyle/>
          <a:p>
            <a:r>
              <a:rPr lang="en-US" dirty="0" smtClean="0">
                <a:ln w="3175">
                  <a:noFill/>
                </a:ln>
                <a:effectLst>
                  <a:outerShdw blurRad="50800" dist="38100" dir="5400000" algn="t" rotWithShape="0">
                    <a:prstClr val="black">
                      <a:alpha val="40000"/>
                    </a:prstClr>
                  </a:outerShdw>
                </a:effectLst>
              </a:rPr>
              <a:t>Module 7: Pulling It All Together</a:t>
            </a:r>
            <a:endParaRPr lang="en-US" dirty="0">
              <a:ln w="3175">
                <a:noFill/>
              </a:ln>
              <a:effectLst>
                <a:outerShdw blurRad="50800" dist="38100" dir="5400000" algn="t" rotWithShape="0">
                  <a:prstClr val="black">
                    <a:alpha val="40000"/>
                  </a:prstClr>
                </a:outerShdw>
              </a:effectLst>
            </a:endParaRPr>
          </a:p>
        </p:txBody>
      </p:sp>
      <p:sp>
        <p:nvSpPr>
          <p:cNvPr id="18" name="Subtitle 17"/>
          <p:cNvSpPr>
            <a:spLocks noGrp="1"/>
          </p:cNvSpPr>
          <p:nvPr>
            <p:ph type="subTitle" idx="1"/>
            <p:custDataLst>
              <p:tags r:id="rId3"/>
            </p:custDataLst>
          </p:nvPr>
        </p:nvSpPr>
        <p:spPr>
          <a:xfrm>
            <a:off x="0" y="2014091"/>
            <a:ext cx="9144000"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2" y="1173976"/>
            <a:ext cx="9144002" cy="485775"/>
          </a:xfrm>
        </p:spPr>
        <p:txBody>
          <a:bodyPr/>
          <a:lstStyle/>
          <a:p>
            <a:r>
              <a:rPr lang="en-US" sz="2000" dirty="0" smtClean="0"/>
              <a:t>Welcome to the </a:t>
            </a:r>
            <a:endParaRPr lang="en-US" sz="2000" dirty="0"/>
          </a:p>
        </p:txBody>
      </p:sp>
      <p:pic>
        <p:nvPicPr>
          <p:cNvPr id="5" name="Picture 4"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7" name="Picture 6"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9" name="Down Arrow 8"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Review: Situation Monitoring (Module 5)</a:t>
            </a:r>
            <a:endParaRPr lang="en-US" dirty="0"/>
          </a:p>
        </p:txBody>
      </p:sp>
      <p:sp>
        <p:nvSpPr>
          <p:cNvPr id="3" name="Text Placeholder 2"/>
          <p:cNvSpPr>
            <a:spLocks noGrp="1"/>
          </p:cNvSpPr>
          <p:nvPr>
            <p:ph type="body" sz="quarter" idx="10"/>
            <p:custDataLst>
              <p:tags r:id="rId3"/>
            </p:custDataLst>
          </p:nvPr>
        </p:nvSpPr>
        <p:spPr/>
        <p:txBody>
          <a:bodyPr/>
          <a:lstStyle/>
          <a:p>
            <a:r>
              <a:rPr lang="en-US" dirty="0" smtClean="0"/>
              <a:t>Situation Monitoring:</a:t>
            </a:r>
          </a:p>
          <a:p>
            <a:pPr marL="342900" indent="-231775">
              <a:buFont typeface="Arial" panose="020B0604020202020204" pitchFamily="34" charset="0"/>
              <a:buChar char="•"/>
            </a:pPr>
            <a:r>
              <a:rPr lang="en-US" dirty="0" smtClean="0"/>
              <a:t>Ensures </a:t>
            </a:r>
            <a:r>
              <a:rPr lang="en-US" dirty="0"/>
              <a:t>that new </a:t>
            </a:r>
            <a:r>
              <a:rPr lang="en-US" dirty="0" smtClean="0"/>
              <a:t>information is </a:t>
            </a:r>
            <a:r>
              <a:rPr lang="en-US" dirty="0"/>
              <a:t>identified for communication </a:t>
            </a:r>
            <a:endParaRPr lang="en-US" dirty="0" smtClean="0"/>
          </a:p>
          <a:p>
            <a:pPr marL="342900" indent="-231775">
              <a:buFont typeface="Arial" panose="020B0604020202020204" pitchFamily="34" charset="0"/>
              <a:buChar char="•"/>
            </a:pPr>
            <a:r>
              <a:rPr lang="en-US" dirty="0" smtClean="0"/>
              <a:t>Leads </a:t>
            </a:r>
            <a:r>
              <a:rPr lang="en-US" dirty="0"/>
              <a:t>to the effective support of fellow team </a:t>
            </a:r>
            <a:r>
              <a:rPr lang="en-US" dirty="0" smtClean="0"/>
              <a:t>members </a:t>
            </a:r>
            <a:endParaRPr lang="en-US" dirty="0"/>
          </a:p>
        </p:txBody>
      </p:sp>
      <p:pic>
        <p:nvPicPr>
          <p:cNvPr id="4" name="Picture 2" descr="framework_complet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7700" y="1004822"/>
            <a:ext cx="4379581" cy="350926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4147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Review: Mutual Support (Module 6)</a:t>
            </a:r>
            <a:endParaRPr lang="en-US" dirty="0"/>
          </a:p>
        </p:txBody>
      </p:sp>
      <p:sp>
        <p:nvSpPr>
          <p:cNvPr id="3" name="Text Placeholder 2"/>
          <p:cNvSpPr>
            <a:spLocks noGrp="1"/>
          </p:cNvSpPr>
          <p:nvPr>
            <p:ph type="body" sz="quarter" idx="10"/>
            <p:custDataLst>
              <p:tags r:id="rId3"/>
            </p:custDataLst>
          </p:nvPr>
        </p:nvSpPr>
        <p:spPr/>
        <p:txBody>
          <a:bodyPr/>
          <a:lstStyle/>
          <a:p>
            <a:r>
              <a:rPr lang="en-US" dirty="0" smtClean="0"/>
              <a:t>Mutual Support:</a:t>
            </a:r>
          </a:p>
          <a:p>
            <a:pPr marL="342900" indent="-231775">
              <a:buFont typeface="Arial" panose="020B0604020202020204" pitchFamily="34" charset="0"/>
              <a:buChar char="•"/>
            </a:pPr>
            <a:r>
              <a:rPr lang="en-US" dirty="0" smtClean="0"/>
              <a:t>Giving </a:t>
            </a:r>
            <a:r>
              <a:rPr lang="en-US" dirty="0"/>
              <a:t>task </a:t>
            </a:r>
            <a:r>
              <a:rPr lang="en-US" dirty="0" smtClean="0"/>
              <a:t>assistance</a:t>
            </a:r>
          </a:p>
          <a:p>
            <a:pPr marL="342900" indent="-231775">
              <a:buFont typeface="Arial" panose="020B0604020202020204" pitchFamily="34" charset="0"/>
              <a:buChar char="•"/>
            </a:pPr>
            <a:r>
              <a:rPr lang="en-US" dirty="0"/>
              <a:t>S</a:t>
            </a:r>
            <a:r>
              <a:rPr lang="en-US" dirty="0" smtClean="0"/>
              <a:t>haring feedback</a:t>
            </a:r>
          </a:p>
          <a:p>
            <a:pPr marL="342900" indent="-231775">
              <a:buFont typeface="Arial" panose="020B0604020202020204" pitchFamily="34" charset="0"/>
              <a:buChar char="•"/>
            </a:pPr>
            <a:r>
              <a:rPr lang="en-US" dirty="0"/>
              <a:t>S</a:t>
            </a:r>
            <a:r>
              <a:rPr lang="en-US" dirty="0" smtClean="0"/>
              <a:t>peaking up</a:t>
            </a:r>
          </a:p>
          <a:p>
            <a:pPr marL="342900" indent="-231775">
              <a:buFont typeface="Arial" panose="020B0604020202020204" pitchFamily="34" charset="0"/>
              <a:buChar char="•"/>
            </a:pPr>
            <a:r>
              <a:rPr lang="en-US" dirty="0" smtClean="0"/>
              <a:t>Moderated </a:t>
            </a:r>
            <a:r>
              <a:rPr lang="en-US" dirty="0"/>
              <a:t>by </a:t>
            </a:r>
            <a:r>
              <a:rPr lang="en-US" dirty="0" smtClean="0"/>
              <a:t>communication</a:t>
            </a:r>
          </a:p>
          <a:p>
            <a:pPr marL="342900" indent="-231775">
              <a:buFont typeface="Arial" panose="020B0604020202020204" pitchFamily="34" charset="0"/>
              <a:buChar char="•"/>
            </a:pPr>
            <a:r>
              <a:rPr lang="en-US" dirty="0" smtClean="0"/>
              <a:t>Modeled </a:t>
            </a:r>
            <a:r>
              <a:rPr lang="en-US" dirty="0"/>
              <a:t>by team </a:t>
            </a:r>
            <a:r>
              <a:rPr lang="en-US" dirty="0" smtClean="0"/>
              <a:t>leaders</a:t>
            </a:r>
          </a:p>
          <a:p>
            <a:pPr marL="342900" indent="-231775">
              <a:buFont typeface="Arial" panose="020B0604020202020204" pitchFamily="34" charset="0"/>
              <a:buChar char="•"/>
            </a:pPr>
            <a:r>
              <a:rPr lang="en-US" dirty="0"/>
              <a:t>D</a:t>
            </a:r>
            <a:r>
              <a:rPr lang="en-US" dirty="0" smtClean="0"/>
              <a:t>epends </a:t>
            </a:r>
            <a:r>
              <a:rPr lang="en-US" dirty="0"/>
              <a:t>on information gathered through situation </a:t>
            </a:r>
            <a:r>
              <a:rPr lang="en-US" dirty="0" smtClean="0"/>
              <a:t>monitoring</a:t>
            </a:r>
            <a:endParaRPr lang="en-US" dirty="0"/>
          </a:p>
        </p:txBody>
      </p:sp>
      <p:pic>
        <p:nvPicPr>
          <p:cNvPr id="4" name="Picture 2" descr="framework_complet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7700" y="1004822"/>
            <a:ext cx="4379581" cy="350926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71170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Tools &amp; Strategies Summary</a:t>
            </a:r>
            <a:endParaRPr lang="en-US" dirty="0"/>
          </a:p>
        </p:txBody>
      </p:sp>
      <p:sp>
        <p:nvSpPr>
          <p:cNvPr id="9" name="Rectangle 3"/>
          <p:cNvSpPr>
            <a:spLocks noChangeArrowheads="1"/>
          </p:cNvSpPr>
          <p:nvPr>
            <p:custDataLst>
              <p:tags r:id="rId3"/>
            </p:custDataLst>
          </p:nvPr>
        </p:nvSpPr>
        <p:spPr bwMode="auto">
          <a:xfrm>
            <a:off x="3352800" y="775251"/>
            <a:ext cx="2895600" cy="3906079"/>
          </a:xfrm>
          <a:prstGeom prst="rect">
            <a:avLst/>
          </a:prstGeom>
          <a:solidFill>
            <a:srgbClr val="F5EE8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nSpc>
                <a:spcPct val="90000"/>
              </a:lnSpc>
              <a:buClr>
                <a:schemeClr val="folHlink"/>
              </a:buClr>
              <a:buSzPct val="90000"/>
              <a:buFont typeface="Wingdings" pitchFamily="2" charset="2"/>
              <a:buNone/>
              <a:defRPr/>
            </a:pPr>
            <a:r>
              <a:rPr lang="en-US" sz="1300" dirty="0"/>
              <a:t>Communication</a:t>
            </a:r>
          </a:p>
          <a:p>
            <a:pPr lvl="1" indent="-111125">
              <a:lnSpc>
                <a:spcPct val="90000"/>
              </a:lnSpc>
              <a:buClr>
                <a:schemeClr val="folHlink"/>
              </a:buClr>
              <a:buSzPct val="90000"/>
              <a:buFont typeface="Arial" panose="020B0604020202020204" pitchFamily="34" charset="0"/>
              <a:buChar char="•"/>
              <a:defRPr/>
            </a:pPr>
            <a:r>
              <a:rPr lang="en-US" sz="1300" dirty="0"/>
              <a:t>SBAR</a:t>
            </a:r>
          </a:p>
          <a:p>
            <a:pPr lvl="1" indent="-111125">
              <a:lnSpc>
                <a:spcPct val="90000"/>
              </a:lnSpc>
              <a:buClr>
                <a:schemeClr val="folHlink"/>
              </a:buClr>
              <a:buSzPct val="90000"/>
              <a:buFont typeface="Arial" panose="020B0604020202020204" pitchFamily="34" charset="0"/>
              <a:buChar char="•"/>
              <a:defRPr/>
            </a:pPr>
            <a:r>
              <a:rPr lang="en-US" sz="1300" dirty="0"/>
              <a:t>Call-Out</a:t>
            </a:r>
          </a:p>
          <a:p>
            <a:pPr lvl="1" indent="-111125">
              <a:lnSpc>
                <a:spcPct val="90000"/>
              </a:lnSpc>
              <a:buClr>
                <a:schemeClr val="folHlink"/>
              </a:buClr>
              <a:buSzPct val="90000"/>
              <a:buFont typeface="Arial" panose="020B0604020202020204" pitchFamily="34" charset="0"/>
              <a:buChar char="•"/>
              <a:defRPr/>
            </a:pPr>
            <a:r>
              <a:rPr lang="en-US" sz="1300" dirty="0"/>
              <a:t>Check-Back</a:t>
            </a:r>
          </a:p>
          <a:p>
            <a:pPr lvl="1" indent="-111125">
              <a:lnSpc>
                <a:spcPct val="90000"/>
              </a:lnSpc>
              <a:buClr>
                <a:schemeClr val="folHlink"/>
              </a:buClr>
              <a:buSzPct val="90000"/>
              <a:buFont typeface="Arial" panose="020B0604020202020204" pitchFamily="34" charset="0"/>
              <a:buChar char="•"/>
              <a:defRPr/>
            </a:pPr>
            <a:r>
              <a:rPr lang="en-US" sz="1300" dirty="0"/>
              <a:t>Handoff</a:t>
            </a:r>
          </a:p>
          <a:p>
            <a:pPr lvl="1" indent="-228600">
              <a:lnSpc>
                <a:spcPct val="90000"/>
              </a:lnSpc>
              <a:buClr>
                <a:schemeClr val="folHlink"/>
              </a:buClr>
              <a:buSzPct val="90000"/>
              <a:buFont typeface="Wingdings" pitchFamily="2" charset="2"/>
              <a:buNone/>
              <a:defRPr/>
            </a:pPr>
            <a:r>
              <a:rPr lang="en-US" sz="1300" dirty="0"/>
              <a:t>Leading Teams</a:t>
            </a:r>
          </a:p>
          <a:p>
            <a:pPr lvl="1" indent="-111125">
              <a:lnSpc>
                <a:spcPct val="90000"/>
              </a:lnSpc>
              <a:buClr>
                <a:schemeClr val="folHlink"/>
              </a:buClr>
              <a:buSzPct val="90000"/>
              <a:buFont typeface="Arial" panose="020B0604020202020204" pitchFamily="34" charset="0"/>
              <a:buChar char="•"/>
              <a:defRPr/>
            </a:pPr>
            <a:r>
              <a:rPr lang="en-US" sz="1300" dirty="0"/>
              <a:t>Brief</a:t>
            </a:r>
          </a:p>
          <a:p>
            <a:pPr lvl="1" indent="-111125">
              <a:lnSpc>
                <a:spcPct val="90000"/>
              </a:lnSpc>
              <a:buClr>
                <a:schemeClr val="folHlink"/>
              </a:buClr>
              <a:buSzPct val="90000"/>
              <a:buFont typeface="Arial" panose="020B0604020202020204" pitchFamily="34" charset="0"/>
              <a:buChar char="•"/>
              <a:defRPr/>
            </a:pPr>
            <a:r>
              <a:rPr lang="en-US" sz="1300" dirty="0"/>
              <a:t>Huddle </a:t>
            </a:r>
          </a:p>
          <a:p>
            <a:pPr lvl="1" indent="-111125">
              <a:lnSpc>
                <a:spcPct val="90000"/>
              </a:lnSpc>
              <a:buClr>
                <a:schemeClr val="folHlink"/>
              </a:buClr>
              <a:buSzPct val="90000"/>
              <a:buFont typeface="Arial" panose="020B0604020202020204" pitchFamily="34" charset="0"/>
              <a:buChar char="•"/>
              <a:defRPr/>
            </a:pPr>
            <a:r>
              <a:rPr lang="en-US" sz="1300" dirty="0"/>
              <a:t>Debrief</a:t>
            </a:r>
          </a:p>
          <a:p>
            <a:pPr lvl="1" indent="-228600">
              <a:lnSpc>
                <a:spcPct val="90000"/>
              </a:lnSpc>
              <a:buClr>
                <a:schemeClr val="folHlink"/>
              </a:buClr>
              <a:buSzPct val="90000"/>
              <a:buFont typeface="Wingdings" pitchFamily="2" charset="2"/>
              <a:buNone/>
              <a:defRPr/>
            </a:pPr>
            <a:r>
              <a:rPr lang="en-US" sz="1300" dirty="0"/>
              <a:t>Situation Monitoring</a:t>
            </a:r>
          </a:p>
          <a:p>
            <a:pPr lvl="1" indent="-111125">
              <a:lnSpc>
                <a:spcPct val="90000"/>
              </a:lnSpc>
              <a:buClr>
                <a:schemeClr val="folHlink"/>
              </a:buClr>
              <a:buSzPct val="90000"/>
              <a:buFont typeface="Arial" panose="020B0604020202020204" pitchFamily="34" charset="0"/>
              <a:buChar char="•"/>
              <a:defRPr/>
            </a:pPr>
            <a:r>
              <a:rPr lang="en-US" sz="1300" dirty="0"/>
              <a:t>STEP</a:t>
            </a:r>
          </a:p>
          <a:p>
            <a:pPr lvl="1" indent="-111125">
              <a:lnSpc>
                <a:spcPct val="90000"/>
              </a:lnSpc>
              <a:buClr>
                <a:schemeClr val="folHlink"/>
              </a:buClr>
              <a:buSzPct val="90000"/>
              <a:buFont typeface="Arial" panose="020B0604020202020204" pitchFamily="34" charset="0"/>
              <a:buChar char="•"/>
              <a:defRPr/>
            </a:pPr>
            <a:r>
              <a:rPr lang="en-US" sz="1300" dirty="0"/>
              <a:t>I’M SAFE</a:t>
            </a:r>
          </a:p>
          <a:p>
            <a:pPr lvl="1" indent="-228600">
              <a:lnSpc>
                <a:spcPct val="90000"/>
              </a:lnSpc>
              <a:buClr>
                <a:schemeClr val="folHlink"/>
              </a:buClr>
              <a:buSzPct val="90000"/>
              <a:buFont typeface="Wingdings" pitchFamily="2" charset="2"/>
              <a:buNone/>
              <a:defRPr/>
            </a:pPr>
            <a:r>
              <a:rPr lang="en-US" sz="1300" dirty="0"/>
              <a:t>Mutual Support</a:t>
            </a:r>
          </a:p>
          <a:p>
            <a:pPr lvl="1" indent="-111125">
              <a:lnSpc>
                <a:spcPct val="90000"/>
              </a:lnSpc>
              <a:buClr>
                <a:schemeClr val="folHlink"/>
              </a:buClr>
              <a:buSzPct val="90000"/>
              <a:buFont typeface="Arial" panose="020B0604020202020204" pitchFamily="34" charset="0"/>
              <a:buChar char="•"/>
              <a:defRPr/>
            </a:pPr>
            <a:r>
              <a:rPr lang="en-US" sz="1300" dirty="0"/>
              <a:t>Task Assistance</a:t>
            </a:r>
          </a:p>
          <a:p>
            <a:pPr lvl="1" indent="-111125">
              <a:lnSpc>
                <a:spcPct val="90000"/>
              </a:lnSpc>
              <a:buClr>
                <a:schemeClr val="folHlink"/>
              </a:buClr>
              <a:buSzPct val="90000"/>
              <a:buFont typeface="Arial" panose="020B0604020202020204" pitchFamily="34" charset="0"/>
              <a:buChar char="•"/>
              <a:defRPr/>
            </a:pPr>
            <a:r>
              <a:rPr lang="en-US" sz="1300" dirty="0"/>
              <a:t>Feedback</a:t>
            </a:r>
          </a:p>
          <a:p>
            <a:pPr lvl="1" indent="-111125">
              <a:lnSpc>
                <a:spcPct val="90000"/>
              </a:lnSpc>
              <a:buClr>
                <a:schemeClr val="folHlink"/>
              </a:buClr>
              <a:buSzPct val="90000"/>
              <a:buFont typeface="Arial" panose="020B0604020202020204" pitchFamily="34" charset="0"/>
              <a:buChar char="•"/>
              <a:defRPr/>
            </a:pPr>
            <a:r>
              <a:rPr lang="en-US" sz="1300" dirty="0"/>
              <a:t>Assertive Statement</a:t>
            </a:r>
          </a:p>
          <a:p>
            <a:pPr lvl="1" indent="-111125">
              <a:lnSpc>
                <a:spcPct val="90000"/>
              </a:lnSpc>
              <a:buClr>
                <a:schemeClr val="folHlink"/>
              </a:buClr>
              <a:buSzPct val="90000"/>
              <a:buFont typeface="Arial" panose="020B0604020202020204" pitchFamily="34" charset="0"/>
              <a:buChar char="•"/>
              <a:defRPr/>
            </a:pPr>
            <a:r>
              <a:rPr lang="en-US" sz="1300" dirty="0"/>
              <a:t>Two-Challenge Rule</a:t>
            </a:r>
          </a:p>
          <a:p>
            <a:pPr lvl="1" indent="-111125">
              <a:lnSpc>
                <a:spcPct val="90000"/>
              </a:lnSpc>
              <a:buClr>
                <a:schemeClr val="folHlink"/>
              </a:buClr>
              <a:buSzPct val="90000"/>
              <a:buFont typeface="Arial" panose="020B0604020202020204" pitchFamily="34" charset="0"/>
              <a:buChar char="•"/>
              <a:defRPr/>
            </a:pPr>
            <a:r>
              <a:rPr lang="en-US" sz="1300" dirty="0"/>
              <a:t>CUS</a:t>
            </a:r>
          </a:p>
          <a:p>
            <a:pPr lvl="1" indent="-111125">
              <a:lnSpc>
                <a:spcPct val="90000"/>
              </a:lnSpc>
              <a:buClr>
                <a:schemeClr val="folHlink"/>
              </a:buClr>
              <a:buSzPct val="90000"/>
              <a:buFont typeface="Arial" panose="020B0604020202020204" pitchFamily="34" charset="0"/>
              <a:buChar char="•"/>
              <a:defRPr/>
            </a:pPr>
            <a:r>
              <a:rPr lang="en-US" sz="1300" dirty="0"/>
              <a:t>DESC Script</a:t>
            </a:r>
          </a:p>
        </p:txBody>
      </p:sp>
      <p:sp>
        <p:nvSpPr>
          <p:cNvPr id="10" name="Rectangle 4"/>
          <p:cNvSpPr>
            <a:spLocks noChangeArrowheads="1"/>
          </p:cNvSpPr>
          <p:nvPr>
            <p:custDataLst>
              <p:tags r:id="rId4"/>
            </p:custDataLst>
          </p:nvPr>
        </p:nvSpPr>
        <p:spPr bwMode="auto">
          <a:xfrm>
            <a:off x="6248400" y="775251"/>
            <a:ext cx="2895600" cy="3906079"/>
          </a:xfrm>
          <a:prstGeom prst="rect">
            <a:avLst/>
          </a:prstGeom>
          <a:solidFill>
            <a:srgbClr val="017460"/>
          </a:solidFill>
          <a:ln w="9525">
            <a:noFill/>
            <a:miter lim="800000"/>
            <a:headEnd/>
            <a:tailEnd/>
          </a:ln>
          <a:effectLst/>
        </p:spPr>
        <p:txBody>
          <a:bodyPr tIns="182880"/>
          <a:lstStyle/>
          <a:p>
            <a:pPr marL="457200" indent="-277813" algn="ctr">
              <a:lnSpc>
                <a:spcPct val="90000"/>
              </a:lnSpc>
              <a:spcBef>
                <a:spcPct val="40000"/>
              </a:spcBef>
              <a:buClr>
                <a:schemeClr val="folHlink"/>
              </a:buClr>
              <a:buSzPct val="90000"/>
              <a:buFont typeface="Wingdings" pitchFamily="2" charset="2"/>
              <a:buNone/>
            </a:pPr>
            <a:r>
              <a:rPr lang="en-US" altLang="en-US" sz="2000" b="1" dirty="0">
                <a:solidFill>
                  <a:schemeClr val="bg1"/>
                </a:solidFill>
              </a:rPr>
              <a:t>OUTCOMES</a:t>
            </a:r>
          </a:p>
          <a:p>
            <a:pPr marL="457200" indent="-277813">
              <a:lnSpc>
                <a:spcPct val="130000"/>
              </a:lnSpc>
              <a:spcBef>
                <a:spcPct val="40000"/>
              </a:spcBef>
              <a:buClr>
                <a:schemeClr val="bg1"/>
              </a:buClr>
              <a:buSzPct val="90000"/>
              <a:buFont typeface="Wingdings" pitchFamily="2" charset="2"/>
              <a:buChar char="n"/>
            </a:pPr>
            <a:r>
              <a:rPr lang="en-US" altLang="en-US" sz="1600" dirty="0" smtClean="0">
                <a:solidFill>
                  <a:schemeClr val="bg1"/>
                </a:solidFill>
              </a:rPr>
              <a:t>Shared </a:t>
            </a:r>
            <a:r>
              <a:rPr lang="en-US" altLang="en-US" sz="1600" dirty="0">
                <a:solidFill>
                  <a:schemeClr val="bg1"/>
                </a:solidFill>
              </a:rPr>
              <a:t>Mental Model</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Adaptability</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Orientation</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Mutual Trust</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Performance</a:t>
            </a:r>
          </a:p>
          <a:p>
            <a:pPr marL="457200" indent="-277813">
              <a:lnSpc>
                <a:spcPct val="130000"/>
              </a:lnSpc>
              <a:spcBef>
                <a:spcPct val="40000"/>
              </a:spcBef>
              <a:buClr>
                <a:schemeClr val="bg1"/>
              </a:buClr>
              <a:buSzPct val="90000"/>
              <a:buFont typeface="Wingdings" pitchFamily="2" charset="2"/>
              <a:buChar char="n"/>
            </a:pPr>
            <a:r>
              <a:rPr lang="en-US" altLang="en-US" sz="1600" i="1" dirty="0">
                <a:solidFill>
                  <a:schemeClr val="bg1"/>
                </a:solidFill>
              </a:rPr>
              <a:t>Patient Safety!!</a:t>
            </a:r>
            <a:endParaRPr lang="en-US" altLang="en-US" sz="1600" dirty="0">
              <a:solidFill>
                <a:schemeClr val="bg1"/>
              </a:solidFill>
            </a:endParaRPr>
          </a:p>
          <a:p>
            <a:pPr marL="457200" indent="-277813">
              <a:lnSpc>
                <a:spcPct val="90000"/>
              </a:lnSpc>
              <a:spcBef>
                <a:spcPct val="40000"/>
              </a:spcBef>
              <a:buClr>
                <a:schemeClr val="tx1"/>
              </a:buClr>
              <a:buSzPct val="90000"/>
              <a:buFont typeface="Wingdings" pitchFamily="2" charset="2"/>
              <a:buChar char="n"/>
            </a:pPr>
            <a:endParaRPr lang="en-US" altLang="en-US" sz="1600" dirty="0">
              <a:solidFill>
                <a:schemeClr val="bg1"/>
              </a:solidFill>
            </a:endParaRPr>
          </a:p>
        </p:txBody>
      </p:sp>
      <p:sp>
        <p:nvSpPr>
          <p:cNvPr id="11" name="Rectangle 5"/>
          <p:cNvSpPr>
            <a:spLocks noGrp="1" noChangeArrowheads="1"/>
          </p:cNvSpPr>
          <p:nvPr>
            <p:ph type="body" idx="4294967295"/>
            <p:custDataLst>
              <p:tags r:id="rId5"/>
            </p:custDataLst>
          </p:nvPr>
        </p:nvSpPr>
        <p:spPr bwMode="gray">
          <a:xfrm>
            <a:off x="0" y="775251"/>
            <a:ext cx="3352800" cy="3906079"/>
          </a:xfrm>
          <a:prstGeom prst="rect">
            <a:avLst/>
          </a:prstGeom>
          <a:solidFill>
            <a:srgbClr val="E1393E"/>
          </a:solidFill>
        </p:spPr>
        <p:txBody>
          <a:bodyPr tIns="182880">
            <a:noAutofit/>
          </a:bodyPr>
          <a:lstStyle/>
          <a:p>
            <a:pPr marL="344488" indent="-231775" algn="ctr" eaLnBrk="1" hangingPunct="1">
              <a:lnSpc>
                <a:spcPct val="80000"/>
              </a:lnSpc>
              <a:spcAft>
                <a:spcPts val="0"/>
              </a:spcAft>
              <a:buFont typeface="Wingdings" pitchFamily="2" charset="2"/>
              <a:buNone/>
            </a:pPr>
            <a:r>
              <a:rPr lang="en-US" altLang="en-US" sz="2000" b="1" dirty="0" smtClean="0">
                <a:solidFill>
                  <a:schemeClr val="bg1"/>
                </a:solidFill>
              </a:rPr>
              <a:t>BARRIERS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Inconsistency in Team Membership</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Time</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Information Sharing</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Hierarchy</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Defensiveness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Conventional Thinking</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Complacency</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Varying Communication Styles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Conflict</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Coordination and Follow-up With Coworkers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Distractions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Fatigue</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Workload</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Misinterpretation of Cues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Role Clarity</a:t>
            </a:r>
            <a:endParaRPr lang="en-US" altLang="en-US" sz="1400" dirty="0" smtClean="0"/>
          </a:p>
        </p:txBody>
      </p:sp>
    </p:spTree>
    <p:custDataLst>
      <p:tags r:id="rId1"/>
    </p:custDataLst>
    <p:extLst>
      <p:ext uri="{BB962C8B-B14F-4D97-AF65-F5344CB8AC3E}">
        <p14:creationId xmlns:p14="http://schemas.microsoft.com/office/powerpoint/2010/main" val="1745923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TeamSTEPPS Outcomes</a:t>
            </a:r>
            <a:endParaRPr lang="en-US" dirty="0"/>
          </a:p>
        </p:txBody>
      </p:sp>
      <p:sp>
        <p:nvSpPr>
          <p:cNvPr id="3" name="Text Placeholder 2"/>
          <p:cNvSpPr>
            <a:spLocks noGrp="1"/>
          </p:cNvSpPr>
          <p:nvPr>
            <p:ph type="body" sz="quarter" idx="10"/>
            <p:custDataLst>
              <p:tags r:id="rId3"/>
            </p:custDataLst>
          </p:nvPr>
        </p:nvSpPr>
        <p:spPr>
          <a:xfrm>
            <a:off x="182879" y="768095"/>
            <a:ext cx="4945175" cy="4023360"/>
          </a:xfrm>
        </p:spPr>
        <p:txBody>
          <a:bodyPr/>
          <a:lstStyle/>
          <a:p>
            <a:pPr>
              <a:buSzPct val="125000"/>
              <a:defRPr/>
            </a:pPr>
            <a:r>
              <a:rPr lang="en-US" altLang="en-US" dirty="0" smtClean="0"/>
              <a:t>Team Training results in: </a:t>
            </a:r>
          </a:p>
          <a:p>
            <a:pPr marL="741363" indent="-284163">
              <a:buClr>
                <a:srgbClr val="008000"/>
              </a:buClr>
              <a:buSzPct val="150000"/>
              <a:buFont typeface="Wingdings" panose="05000000000000000000" pitchFamily="2" charset="2"/>
              <a:buChar char="ü"/>
              <a:defRPr/>
            </a:pPr>
            <a:r>
              <a:rPr lang="en-US" altLang="en-US" dirty="0" smtClean="0"/>
              <a:t>Improved </a:t>
            </a:r>
            <a:r>
              <a:rPr lang="en-US" altLang="en-US" dirty="0"/>
              <a:t>team performance </a:t>
            </a:r>
            <a:endParaRPr lang="en-US" altLang="en-US" dirty="0" smtClean="0"/>
          </a:p>
          <a:p>
            <a:pPr marL="1371600" lvl="1" indent="0">
              <a:buClr>
                <a:srgbClr val="008000"/>
              </a:buClr>
              <a:buSzPct val="110000"/>
              <a:buNone/>
              <a:defRPr/>
            </a:pPr>
            <a:r>
              <a:rPr lang="en-US" altLang="en-US" dirty="0" smtClean="0"/>
              <a:t>(see: </a:t>
            </a:r>
            <a:r>
              <a:rPr lang="en-US" altLang="en-US" dirty="0" smtClean="0">
                <a:hlinkClick r:id="rId7"/>
              </a:rPr>
              <a:t>Weaver</a:t>
            </a:r>
            <a:r>
              <a:rPr lang="en-US" altLang="en-US" dirty="0">
                <a:hlinkClick r:id="rId7"/>
              </a:rPr>
              <a:t>, et al., 2010</a:t>
            </a:r>
            <a:r>
              <a:rPr lang="en-US" altLang="en-US" dirty="0" smtClean="0"/>
              <a:t>)</a:t>
            </a:r>
            <a:endParaRPr lang="en-US" altLang="en-US" sz="1400" dirty="0"/>
          </a:p>
          <a:p>
            <a:pPr marL="741363" indent="-284163">
              <a:buClr>
                <a:srgbClr val="008000"/>
              </a:buClr>
              <a:buSzPct val="150000"/>
              <a:buFont typeface="Wingdings" panose="05000000000000000000" pitchFamily="2" charset="2"/>
              <a:buChar char="ü"/>
              <a:defRPr/>
            </a:pPr>
            <a:r>
              <a:rPr lang="en-US" altLang="en-US" dirty="0"/>
              <a:t> Improved team processes </a:t>
            </a:r>
            <a:endParaRPr lang="en-US" altLang="en-US" dirty="0" smtClean="0"/>
          </a:p>
          <a:p>
            <a:pPr marL="1371600" lvl="1" indent="0">
              <a:buClr>
                <a:srgbClr val="008000"/>
              </a:buClr>
              <a:buSzPct val="110000"/>
              <a:buNone/>
              <a:defRPr/>
            </a:pPr>
            <a:r>
              <a:rPr lang="en-US" altLang="en-US" dirty="0" smtClean="0"/>
              <a:t>(see: </a:t>
            </a:r>
            <a:r>
              <a:rPr lang="en-US" altLang="en-US" dirty="0" err="1" smtClean="0">
                <a:hlinkClick r:id="rId8"/>
              </a:rPr>
              <a:t>Capella</a:t>
            </a:r>
            <a:r>
              <a:rPr lang="en-US" altLang="en-US" dirty="0">
                <a:hlinkClick r:id="rId8"/>
              </a:rPr>
              <a:t>, et al., 2010</a:t>
            </a:r>
            <a:r>
              <a:rPr lang="en-US" altLang="en-US" dirty="0" smtClean="0"/>
              <a:t>)</a:t>
            </a:r>
            <a:endParaRPr lang="en-US" altLang="en-US" sz="1400" dirty="0"/>
          </a:p>
          <a:p>
            <a:pPr marL="741363" indent="-284163">
              <a:buClr>
                <a:srgbClr val="008000"/>
              </a:buClr>
              <a:buSzPct val="150000"/>
              <a:buFont typeface="Wingdings" panose="05000000000000000000" pitchFamily="2" charset="2"/>
              <a:buChar char="ü"/>
              <a:defRPr/>
            </a:pPr>
            <a:r>
              <a:rPr lang="en-US" altLang="en-US" dirty="0"/>
              <a:t> Improved patient safety culture </a:t>
            </a:r>
            <a:endParaRPr lang="en-US" altLang="en-US" dirty="0" smtClean="0"/>
          </a:p>
          <a:p>
            <a:pPr marL="1371600" lvl="1" indent="0">
              <a:buClr>
                <a:srgbClr val="008000"/>
              </a:buClr>
              <a:buSzPct val="110000"/>
              <a:buNone/>
              <a:defRPr/>
            </a:pPr>
            <a:r>
              <a:rPr lang="en-US" altLang="en-US" dirty="0" smtClean="0"/>
              <a:t>(see: </a:t>
            </a:r>
            <a:r>
              <a:rPr lang="en-US" altLang="en-US" dirty="0">
                <a:hlinkClick r:id="rId9"/>
              </a:rPr>
              <a:t>Thomas &amp; </a:t>
            </a:r>
            <a:r>
              <a:rPr lang="en-US" altLang="en-US" dirty="0" err="1">
                <a:hlinkClick r:id="rId9"/>
              </a:rPr>
              <a:t>Galla</a:t>
            </a:r>
            <a:r>
              <a:rPr lang="en-US" altLang="en-US" dirty="0">
                <a:hlinkClick r:id="rId9"/>
              </a:rPr>
              <a:t>, 2013</a:t>
            </a:r>
            <a:r>
              <a:rPr lang="en-US" altLang="en-US" dirty="0" smtClean="0"/>
              <a:t>)</a:t>
            </a:r>
            <a:endParaRPr lang="en-US" altLang="en-US" dirty="0"/>
          </a:p>
        </p:txBody>
      </p:sp>
      <p:pic>
        <p:nvPicPr>
          <p:cNvPr id="5" name="Picture 4" descr="Penguins performing surgery"/>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5128054" y="1391782"/>
            <a:ext cx="3455156" cy="2500596"/>
          </a:xfrm>
          <a:prstGeom prst="rect">
            <a:avLst/>
          </a:prstGeom>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39690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Skills Practice (Slide 6)</a:t>
            </a:r>
            <a:endParaRPr lang="en-US" dirty="0"/>
          </a:p>
        </p:txBody>
      </p:sp>
      <p:sp>
        <p:nvSpPr>
          <p:cNvPr id="3" name="Text Placeholder 2"/>
          <p:cNvSpPr>
            <a:spLocks noGrp="1"/>
          </p:cNvSpPr>
          <p:nvPr>
            <p:ph type="body" sz="quarter" idx="10"/>
            <p:custDataLst>
              <p:tags r:id="rId3"/>
            </p:custDataLst>
          </p:nvPr>
        </p:nvSpPr>
        <p:spPr>
          <a:xfrm>
            <a:off x="182878" y="768095"/>
            <a:ext cx="5068743" cy="4023360"/>
          </a:xfrm>
        </p:spPr>
        <p:txBody>
          <a:bodyPr>
            <a:normAutofit/>
          </a:bodyPr>
          <a:lstStyle/>
          <a:p>
            <a:r>
              <a:rPr lang="en-US" dirty="0" smtClean="0"/>
              <a:t>When you teach, </a:t>
            </a:r>
            <a:r>
              <a:rPr lang="en-US" dirty="0"/>
              <a:t>you will have the participants </a:t>
            </a:r>
            <a:r>
              <a:rPr lang="en-US" dirty="0" smtClean="0"/>
              <a:t>practice </a:t>
            </a:r>
            <a:r>
              <a:rPr lang="en-US" dirty="0"/>
              <a:t>skills they have learned</a:t>
            </a:r>
            <a:r>
              <a:rPr lang="en-US" dirty="0" smtClean="0"/>
              <a:t> </a:t>
            </a:r>
          </a:p>
          <a:p>
            <a:r>
              <a:rPr lang="en-US" dirty="0" smtClean="0"/>
              <a:t>For now, choose </a:t>
            </a:r>
            <a:r>
              <a:rPr lang="en-US" dirty="0"/>
              <a:t>one teamwork skill to </a:t>
            </a:r>
            <a:r>
              <a:rPr lang="en-US" dirty="0" smtClean="0"/>
              <a:t>practice</a:t>
            </a:r>
          </a:p>
          <a:p>
            <a:r>
              <a:rPr lang="en-US" dirty="0" smtClean="0"/>
              <a:t>Use the scenario in the </a:t>
            </a:r>
            <a:r>
              <a:rPr lang="en-US" i="1" dirty="0" smtClean="0">
                <a:hlinkClick r:id="rId8"/>
              </a:rPr>
              <a:t>Practice </a:t>
            </a:r>
            <a:r>
              <a:rPr lang="en-US" i="1" dirty="0">
                <a:hlinkClick r:id="rId8"/>
              </a:rPr>
              <a:t>Exercise </a:t>
            </a:r>
            <a:r>
              <a:rPr lang="en-US" i="1" dirty="0" smtClean="0">
                <a:hlinkClick r:id="rId8"/>
              </a:rPr>
              <a:t>Sheet </a:t>
            </a:r>
            <a:endParaRPr lang="en-US" i="1" dirty="0"/>
          </a:p>
          <a:p>
            <a:r>
              <a:rPr lang="en-US" dirty="0" smtClean="0"/>
              <a:t>Take 10 minutes to read and answer questions</a:t>
            </a:r>
          </a:p>
          <a:p>
            <a:pPr>
              <a:spcAft>
                <a:spcPts val="600"/>
              </a:spcAft>
            </a:pPr>
            <a:r>
              <a:rPr lang="en-US" dirty="0" smtClean="0"/>
              <a:t>When you teach:</a:t>
            </a:r>
          </a:p>
          <a:p>
            <a:pPr marL="342900" indent="-342900">
              <a:spcAft>
                <a:spcPts val="600"/>
              </a:spcAft>
              <a:buFont typeface="Arial" panose="020B0604020202020204" pitchFamily="34" charset="0"/>
              <a:buChar char="•"/>
            </a:pPr>
            <a:r>
              <a:rPr lang="en-US" dirty="0" smtClean="0"/>
              <a:t>Four small groups</a:t>
            </a:r>
          </a:p>
          <a:p>
            <a:pPr marL="342900" indent="-342900">
              <a:spcAft>
                <a:spcPts val="600"/>
              </a:spcAft>
              <a:buFont typeface="Arial" panose="020B0604020202020204" pitchFamily="34" charset="0"/>
              <a:buChar char="•"/>
            </a:pPr>
            <a:r>
              <a:rPr lang="en-US" dirty="0" smtClean="0"/>
              <a:t>Remind </a:t>
            </a:r>
            <a:r>
              <a:rPr lang="en-US" dirty="0"/>
              <a:t>groups that they may refer to their course materials for specific tools and </a:t>
            </a:r>
            <a:r>
              <a:rPr lang="en-US" dirty="0" smtClean="0"/>
              <a:t>strategies</a:t>
            </a:r>
            <a:endParaRPr lang="en-US" dirty="0"/>
          </a:p>
        </p:txBody>
      </p:sp>
      <p:pic>
        <p:nvPicPr>
          <p:cNvPr id="4" name="Picture 3" descr="Classroom slide number 6"/>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5154432" y="1059074"/>
            <a:ext cx="3524256" cy="264319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6" name="Rounded Rectangle 5"/>
          <p:cNvSpPr/>
          <p:nvPr>
            <p:custDataLst>
              <p:tags r:id="rId5"/>
            </p:custDataLst>
          </p:nvPr>
        </p:nvSpPr>
        <p:spPr>
          <a:xfrm>
            <a:off x="5729053" y="4075542"/>
            <a:ext cx="2375014" cy="458531"/>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dirty="0" smtClean="0"/>
              <a:t>See pages 8 – 10 in the </a:t>
            </a:r>
            <a:r>
              <a:rPr lang="en-US" sz="1200" i="1" dirty="0" smtClean="0"/>
              <a:t>Instructor Guide</a:t>
            </a:r>
            <a:r>
              <a:rPr lang="en-US" sz="1200" dirty="0" smtClean="0"/>
              <a:t> for more information</a:t>
            </a:r>
            <a:endParaRPr lang="en-US" sz="1200" dirty="0"/>
          </a:p>
        </p:txBody>
      </p:sp>
    </p:spTree>
    <p:custDataLst>
      <p:tags r:id="rId1"/>
    </p:custDataLst>
    <p:extLst>
      <p:ext uri="{BB962C8B-B14F-4D97-AF65-F5344CB8AC3E}">
        <p14:creationId xmlns:p14="http://schemas.microsoft.com/office/powerpoint/2010/main" val="4249806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Identify TeamSTEPPS Opportunities (Slide 7)</a:t>
            </a:r>
            <a:endParaRPr lang="en-US" dirty="0"/>
          </a:p>
        </p:txBody>
      </p:sp>
      <p:sp>
        <p:nvSpPr>
          <p:cNvPr id="3" name="Text Placeholder 2"/>
          <p:cNvSpPr>
            <a:spLocks noGrp="1"/>
          </p:cNvSpPr>
          <p:nvPr>
            <p:ph type="body" sz="quarter" idx="10"/>
            <p:custDataLst>
              <p:tags r:id="rId3"/>
            </p:custDataLst>
          </p:nvPr>
        </p:nvSpPr>
        <p:spPr>
          <a:xfrm>
            <a:off x="182879" y="768095"/>
            <a:ext cx="5056386" cy="4023360"/>
          </a:xfrm>
        </p:spPr>
        <p:txBody>
          <a:bodyPr/>
          <a:lstStyle/>
          <a:p>
            <a:r>
              <a:rPr lang="en-US" dirty="0" smtClean="0"/>
              <a:t>Use the </a:t>
            </a:r>
            <a:r>
              <a:rPr lang="en-US" i="1" dirty="0" smtClean="0">
                <a:hlinkClick r:id="rId9"/>
              </a:rPr>
              <a:t>Pocket Guide </a:t>
            </a:r>
            <a:r>
              <a:rPr lang="en-US" dirty="0" smtClean="0"/>
              <a:t>to review the following videos</a:t>
            </a:r>
          </a:p>
          <a:p>
            <a:r>
              <a:rPr lang="en-US" dirty="0"/>
              <a:t>This first video demonstrates breakdowns in </a:t>
            </a:r>
            <a:r>
              <a:rPr lang="en-US" dirty="0" smtClean="0"/>
              <a:t>teamwork</a:t>
            </a:r>
          </a:p>
          <a:p>
            <a:r>
              <a:rPr lang="en-US" dirty="0" smtClean="0"/>
              <a:t>Make notes </a:t>
            </a:r>
            <a:r>
              <a:rPr lang="en-US" dirty="0"/>
              <a:t>of any barriers presented and </a:t>
            </a:r>
            <a:r>
              <a:rPr lang="en-US" dirty="0" smtClean="0"/>
              <a:t>strategies </a:t>
            </a:r>
            <a:r>
              <a:rPr lang="en-US" dirty="0"/>
              <a:t>that could be used to address </a:t>
            </a:r>
            <a:r>
              <a:rPr lang="en-US" dirty="0" smtClean="0"/>
              <a:t>them</a:t>
            </a:r>
            <a:endParaRPr lang="en-US" dirty="0"/>
          </a:p>
        </p:txBody>
      </p:sp>
      <p:pic>
        <p:nvPicPr>
          <p:cNvPr id="4" name="Picture 3" descr="Classroom slide number 7">
            <a:hlinkClick r:id="rId10"/>
          </p:cNvPr>
          <p:cNvPicPr>
            <a:picLocks noChangeAspect="1"/>
          </p:cNvPicPr>
          <p:nvPr>
            <p:custDataLst>
              <p:tags r:id="rId4"/>
            </p:custDataLst>
          </p:nvPr>
        </p:nvPicPr>
        <p:blipFill>
          <a:blip r:embed="rId11" cstate="email">
            <a:extLst>
              <a:ext uri="{28A0092B-C50C-407E-A947-70E740481C1C}">
                <a14:useLocalDpi xmlns:a14="http://schemas.microsoft.com/office/drawing/2010/main" val="0"/>
              </a:ext>
            </a:extLst>
          </a:blip>
          <a:stretch>
            <a:fillRect/>
          </a:stretch>
        </p:blipFill>
        <p:spPr>
          <a:xfrm>
            <a:off x="5090984" y="1088551"/>
            <a:ext cx="3587702" cy="2863846"/>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cxnSp>
        <p:nvCxnSpPr>
          <p:cNvPr id="5" name="Straight Connector 4" descr="arrow pointing to image"/>
          <p:cNvCxnSpPr/>
          <p:nvPr>
            <p:custDataLst>
              <p:tags r:id="rId5"/>
            </p:custDataLst>
          </p:nvPr>
        </p:nvCxnSpPr>
        <p:spPr>
          <a:xfrm flipV="1">
            <a:off x="4551304" y="2881138"/>
            <a:ext cx="1392296" cy="725337"/>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6" name="Rounded Rectangle 5">
            <a:hlinkClick r:id="rId10"/>
          </p:cNvPr>
          <p:cNvSpPr/>
          <p:nvPr>
            <p:custDataLst>
              <p:tags r:id="rId6"/>
            </p:custDataLst>
          </p:nvPr>
        </p:nvSpPr>
        <p:spPr>
          <a:xfrm>
            <a:off x="2176290" y="3606475"/>
            <a:ext cx="2375014" cy="734525"/>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dirty="0"/>
              <a:t>Select the image to launch a web browser where you can watch the video</a:t>
            </a:r>
          </a:p>
        </p:txBody>
      </p:sp>
    </p:spTree>
    <p:custDataLst>
      <p:tags r:id="rId1"/>
    </p:custDataLst>
    <p:extLst>
      <p:ext uri="{BB962C8B-B14F-4D97-AF65-F5344CB8AC3E}">
        <p14:creationId xmlns:p14="http://schemas.microsoft.com/office/powerpoint/2010/main" val="1242758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TeamSTEPPS Opportunities: Discussion</a:t>
            </a:r>
            <a:endParaRPr lang="en-US" dirty="0"/>
          </a:p>
        </p:txBody>
      </p:sp>
      <p:sp>
        <p:nvSpPr>
          <p:cNvPr id="3" name="Text Placeholder 2"/>
          <p:cNvSpPr>
            <a:spLocks noGrp="1"/>
          </p:cNvSpPr>
          <p:nvPr>
            <p:ph type="body" sz="quarter" idx="10"/>
            <p:custDataLst>
              <p:tags r:id="rId3"/>
            </p:custDataLst>
          </p:nvPr>
        </p:nvSpPr>
        <p:spPr>
          <a:xfrm>
            <a:off x="182879" y="768095"/>
            <a:ext cx="5354814" cy="4023360"/>
          </a:xfrm>
        </p:spPr>
        <p:txBody>
          <a:bodyPr>
            <a:normAutofit fontScale="85000" lnSpcReduction="20000"/>
          </a:bodyPr>
          <a:lstStyle/>
          <a:p>
            <a:pPr>
              <a:lnSpc>
                <a:spcPct val="120000"/>
              </a:lnSpc>
              <a:spcAft>
                <a:spcPts val="600"/>
              </a:spcAft>
            </a:pPr>
            <a:r>
              <a:rPr lang="en-US" dirty="0"/>
              <a:t>What were the </a:t>
            </a:r>
            <a:r>
              <a:rPr lang="en-US" dirty="0" smtClean="0"/>
              <a:t>barriers?</a:t>
            </a:r>
          </a:p>
          <a:p>
            <a:pPr marL="342900" indent="-231775">
              <a:lnSpc>
                <a:spcPct val="120000"/>
              </a:lnSpc>
              <a:spcAft>
                <a:spcPts val="0"/>
              </a:spcAft>
              <a:buFont typeface="Arial" panose="020B0604020202020204" pitchFamily="34" charset="0"/>
              <a:buChar char="•"/>
            </a:pPr>
            <a:r>
              <a:rPr lang="en-US" dirty="0"/>
              <a:t>Lack </a:t>
            </a:r>
            <a:r>
              <a:rPr lang="en-US" dirty="0" smtClean="0"/>
              <a:t>of:</a:t>
            </a:r>
          </a:p>
          <a:p>
            <a:pPr marL="744538" lvl="1" indent="-225425">
              <a:lnSpc>
                <a:spcPct val="120000"/>
              </a:lnSpc>
              <a:spcAft>
                <a:spcPts val="0"/>
              </a:spcAft>
            </a:pPr>
            <a:r>
              <a:rPr lang="en-US" dirty="0" smtClean="0"/>
              <a:t>Information-sharing</a:t>
            </a:r>
          </a:p>
          <a:p>
            <a:pPr marL="744538" lvl="1" indent="-225425">
              <a:lnSpc>
                <a:spcPct val="120000"/>
              </a:lnSpc>
              <a:spcAft>
                <a:spcPts val="0"/>
              </a:spcAft>
            </a:pPr>
            <a:r>
              <a:rPr lang="en-US" dirty="0" smtClean="0"/>
              <a:t>Coordination</a:t>
            </a:r>
          </a:p>
          <a:p>
            <a:pPr marL="744538" lvl="1" indent="-225425">
              <a:lnSpc>
                <a:spcPct val="120000"/>
              </a:lnSpc>
              <a:spcAft>
                <a:spcPts val="0"/>
              </a:spcAft>
            </a:pPr>
            <a:r>
              <a:rPr lang="en-US" dirty="0" smtClean="0"/>
              <a:t>Follow-up</a:t>
            </a:r>
          </a:p>
          <a:p>
            <a:pPr marL="744538" lvl="1" indent="-225425">
              <a:lnSpc>
                <a:spcPct val="120000"/>
              </a:lnSpc>
              <a:spcAft>
                <a:spcPts val="1800"/>
              </a:spcAft>
            </a:pPr>
            <a:r>
              <a:rPr lang="en-US" dirty="0" smtClean="0"/>
              <a:t>Shared </a:t>
            </a:r>
            <a:r>
              <a:rPr lang="en-US" dirty="0"/>
              <a:t>mental </a:t>
            </a:r>
            <a:r>
              <a:rPr lang="en-US" dirty="0" smtClean="0"/>
              <a:t>model</a:t>
            </a:r>
          </a:p>
          <a:p>
            <a:pPr>
              <a:lnSpc>
                <a:spcPct val="120000"/>
              </a:lnSpc>
              <a:spcAft>
                <a:spcPts val="600"/>
              </a:spcAft>
            </a:pPr>
            <a:r>
              <a:rPr lang="en-US" dirty="0" smtClean="0"/>
              <a:t>Which </a:t>
            </a:r>
            <a:r>
              <a:rPr lang="en-US" dirty="0"/>
              <a:t>tools and </a:t>
            </a:r>
            <a:r>
              <a:rPr lang="en-US" dirty="0" smtClean="0"/>
              <a:t>could </a:t>
            </a:r>
            <a:r>
              <a:rPr lang="en-US" dirty="0"/>
              <a:t>have been </a:t>
            </a:r>
            <a:r>
              <a:rPr lang="en-US" dirty="0" smtClean="0"/>
              <a:t>used?</a:t>
            </a:r>
          </a:p>
          <a:p>
            <a:pPr marL="342900" indent="-231775">
              <a:lnSpc>
                <a:spcPct val="120000"/>
              </a:lnSpc>
              <a:spcAft>
                <a:spcPts val="0"/>
              </a:spcAft>
              <a:buFont typeface="Arial" panose="020B0604020202020204" pitchFamily="34" charset="0"/>
              <a:buChar char="•"/>
            </a:pPr>
            <a:r>
              <a:rPr lang="en-US" dirty="0"/>
              <a:t>Debrief after the </a:t>
            </a:r>
            <a:r>
              <a:rPr lang="en-US" dirty="0" smtClean="0"/>
              <a:t>surgery</a:t>
            </a:r>
          </a:p>
          <a:p>
            <a:pPr marL="342900" indent="-231775">
              <a:lnSpc>
                <a:spcPct val="120000"/>
              </a:lnSpc>
              <a:spcAft>
                <a:spcPts val="0"/>
              </a:spcAft>
              <a:buFont typeface="Arial" panose="020B0604020202020204" pitchFamily="34" charset="0"/>
              <a:buChar char="•"/>
            </a:pPr>
            <a:r>
              <a:rPr lang="en-US" dirty="0"/>
              <a:t>H</a:t>
            </a:r>
            <a:r>
              <a:rPr lang="en-US" dirty="0" smtClean="0"/>
              <a:t>andoff </a:t>
            </a:r>
            <a:r>
              <a:rPr lang="en-US" dirty="0"/>
              <a:t>from recovery to floor nurse</a:t>
            </a:r>
          </a:p>
          <a:p>
            <a:pPr marL="342900" indent="-231775">
              <a:lnSpc>
                <a:spcPct val="120000"/>
              </a:lnSpc>
              <a:spcAft>
                <a:spcPts val="0"/>
              </a:spcAft>
              <a:buFont typeface="Arial" panose="020B0604020202020204" pitchFamily="34" charset="0"/>
              <a:buChar char="•"/>
            </a:pPr>
            <a:r>
              <a:rPr lang="en-US" dirty="0"/>
              <a:t>Follow-up by the nurse </a:t>
            </a:r>
            <a:endParaRPr lang="en-US" dirty="0" smtClean="0"/>
          </a:p>
          <a:p>
            <a:pPr marL="342900" indent="-231775">
              <a:lnSpc>
                <a:spcPct val="120000"/>
              </a:lnSpc>
              <a:spcAft>
                <a:spcPts val="0"/>
              </a:spcAft>
              <a:buFont typeface="Arial" panose="020B0604020202020204" pitchFamily="34" charset="0"/>
              <a:buChar char="•"/>
            </a:pPr>
            <a:r>
              <a:rPr lang="en-US" dirty="0" smtClean="0"/>
              <a:t>Sharing </a:t>
            </a:r>
            <a:r>
              <a:rPr lang="en-US" dirty="0"/>
              <a:t>of test results </a:t>
            </a:r>
            <a:endParaRPr lang="en-US" dirty="0" smtClean="0"/>
          </a:p>
          <a:p>
            <a:pPr marL="342900" indent="-231775">
              <a:lnSpc>
                <a:spcPct val="120000"/>
              </a:lnSpc>
              <a:spcAft>
                <a:spcPts val="0"/>
              </a:spcAft>
              <a:buFont typeface="Arial" panose="020B0604020202020204" pitchFamily="34" charset="0"/>
              <a:buChar char="•"/>
            </a:pPr>
            <a:r>
              <a:rPr lang="en-US" dirty="0" smtClean="0"/>
              <a:t>Sharing </a:t>
            </a:r>
            <a:r>
              <a:rPr lang="en-US" dirty="0"/>
              <a:t>of information by Mrs. Peters </a:t>
            </a:r>
            <a:endParaRPr lang="en-US" dirty="0" smtClean="0"/>
          </a:p>
          <a:p>
            <a:pPr marL="342900" indent="-231775">
              <a:lnSpc>
                <a:spcPct val="120000"/>
              </a:lnSpc>
              <a:buFont typeface="Arial" panose="020B0604020202020204" pitchFamily="34" charset="0"/>
              <a:buChar char="•"/>
            </a:pPr>
            <a:r>
              <a:rPr lang="en-US" dirty="0" smtClean="0"/>
              <a:t>Including </a:t>
            </a:r>
            <a:r>
              <a:rPr lang="en-US" dirty="0"/>
              <a:t>family member in </a:t>
            </a:r>
            <a:r>
              <a:rPr lang="en-US" dirty="0" smtClean="0"/>
              <a:t>instructions</a:t>
            </a:r>
            <a:endParaRPr lang="en-US" dirty="0"/>
          </a:p>
        </p:txBody>
      </p:sp>
      <p:pic>
        <p:nvPicPr>
          <p:cNvPr id="4" name="Picture 3" descr="Classroom slide number 7"/>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080483" y="964981"/>
            <a:ext cx="3140993" cy="2507265"/>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 name="TextBox 6"/>
          <p:cNvSpPr txBox="1"/>
          <p:nvPr>
            <p:custDataLst>
              <p:tags r:id="rId5"/>
            </p:custDataLst>
          </p:nvPr>
        </p:nvSpPr>
        <p:spPr>
          <a:xfrm>
            <a:off x="5080483" y="3888890"/>
            <a:ext cx="3241703" cy="584775"/>
          </a:xfrm>
          <a:prstGeom prst="rect">
            <a:avLst/>
          </a:prstGeom>
          <a:noFill/>
        </p:spPr>
        <p:txBody>
          <a:bodyPr wrap="square" rtlCol="0">
            <a:spAutoFit/>
          </a:bodyPr>
          <a:lstStyle/>
          <a:p>
            <a:pPr algn="ctr"/>
            <a:r>
              <a:rPr lang="en-US" sz="1600" dirty="0"/>
              <a:t>When you </a:t>
            </a:r>
            <a:r>
              <a:rPr lang="en-US" sz="1600" dirty="0" smtClean="0"/>
              <a:t>teach, discuss these </a:t>
            </a:r>
            <a:r>
              <a:rPr lang="en-US" sz="1600" dirty="0"/>
              <a:t>questions with your </a:t>
            </a:r>
            <a:r>
              <a:rPr lang="en-US" sz="1600" dirty="0" smtClean="0"/>
              <a:t>participants</a:t>
            </a:r>
            <a:endParaRPr lang="en-US" sz="1600" dirty="0"/>
          </a:p>
        </p:txBody>
      </p:sp>
    </p:spTree>
    <p:custDataLst>
      <p:tags r:id="rId1"/>
    </p:custDataLst>
    <p:extLst>
      <p:ext uri="{BB962C8B-B14F-4D97-AF65-F5344CB8AC3E}">
        <p14:creationId xmlns:p14="http://schemas.microsoft.com/office/powerpoint/2010/main" val="3380889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Effective Use of TeamSTEPPS (Slide 8)</a:t>
            </a:r>
            <a:endParaRPr lang="en-US" dirty="0"/>
          </a:p>
        </p:txBody>
      </p:sp>
      <p:sp>
        <p:nvSpPr>
          <p:cNvPr id="3" name="Text Placeholder 2"/>
          <p:cNvSpPr>
            <a:spLocks noGrp="1"/>
          </p:cNvSpPr>
          <p:nvPr>
            <p:ph type="body" sz="quarter" idx="10"/>
            <p:custDataLst>
              <p:tags r:id="rId3"/>
            </p:custDataLst>
          </p:nvPr>
        </p:nvSpPr>
        <p:spPr>
          <a:xfrm>
            <a:off x="182879" y="768095"/>
            <a:ext cx="5056386" cy="4023360"/>
          </a:xfrm>
        </p:spPr>
        <p:txBody>
          <a:bodyPr/>
          <a:lstStyle/>
          <a:p>
            <a:pPr>
              <a:spcAft>
                <a:spcPts val="2400"/>
              </a:spcAft>
            </a:pPr>
            <a:r>
              <a:rPr lang="en-US" dirty="0" smtClean="0"/>
              <a:t>This second </a:t>
            </a:r>
            <a:r>
              <a:rPr lang="en-US" dirty="0"/>
              <a:t>video demonstrates </a:t>
            </a:r>
            <a:r>
              <a:rPr lang="en-US" dirty="0" smtClean="0"/>
              <a:t>effective use of TeamSTEPPS tools and strategies</a:t>
            </a:r>
          </a:p>
          <a:p>
            <a:pPr>
              <a:spcAft>
                <a:spcPts val="2400"/>
              </a:spcAft>
            </a:pPr>
            <a:r>
              <a:rPr lang="en-US" dirty="0" smtClean="0"/>
              <a:t>Make notes </a:t>
            </a:r>
            <a:r>
              <a:rPr lang="en-US" dirty="0"/>
              <a:t>of </a:t>
            </a:r>
            <a:r>
              <a:rPr lang="en-US" dirty="0" smtClean="0"/>
              <a:t>how the tools and strategies are used effectively</a:t>
            </a:r>
            <a:endParaRPr lang="en-US" dirty="0"/>
          </a:p>
        </p:txBody>
      </p:sp>
      <p:pic>
        <p:nvPicPr>
          <p:cNvPr id="4" name="Picture 3" descr="Classroom slide number 8">
            <a:hlinkClick r:id="rId9"/>
          </p:cNvPr>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5090984" y="1175086"/>
            <a:ext cx="3587702" cy="2690776"/>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cxnSp>
        <p:nvCxnSpPr>
          <p:cNvPr id="5" name="Straight Connector 4" descr="arrow pointing to image"/>
          <p:cNvCxnSpPr/>
          <p:nvPr>
            <p:custDataLst>
              <p:tags r:id="rId5"/>
            </p:custDataLst>
          </p:nvPr>
        </p:nvCxnSpPr>
        <p:spPr>
          <a:xfrm flipV="1">
            <a:off x="4551304" y="2881138"/>
            <a:ext cx="1392296" cy="725337"/>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6" name="Rounded Rectangle 5">
            <a:hlinkClick r:id="rId9"/>
          </p:cNvPr>
          <p:cNvSpPr/>
          <p:nvPr>
            <p:custDataLst>
              <p:tags r:id="rId6"/>
            </p:custDataLst>
          </p:nvPr>
        </p:nvSpPr>
        <p:spPr>
          <a:xfrm>
            <a:off x="2176290" y="3606475"/>
            <a:ext cx="2375014" cy="734525"/>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dirty="0"/>
              <a:t>Select the image to launch a web browser where you can watch the video</a:t>
            </a:r>
          </a:p>
        </p:txBody>
      </p:sp>
    </p:spTree>
    <p:custDataLst>
      <p:tags r:id="rId1"/>
    </p:custDataLst>
    <p:extLst>
      <p:ext uri="{BB962C8B-B14F-4D97-AF65-F5344CB8AC3E}">
        <p14:creationId xmlns:p14="http://schemas.microsoft.com/office/powerpoint/2010/main" val="613695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Effective Use of TeamSTEPPS: Discussion</a:t>
            </a:r>
            <a:endParaRPr lang="en-US" dirty="0"/>
          </a:p>
        </p:txBody>
      </p:sp>
      <p:sp>
        <p:nvSpPr>
          <p:cNvPr id="3" name="Text Placeholder 2"/>
          <p:cNvSpPr>
            <a:spLocks noGrp="1"/>
          </p:cNvSpPr>
          <p:nvPr>
            <p:ph type="body" sz="quarter" idx="10"/>
            <p:custDataLst>
              <p:tags r:id="rId3"/>
            </p:custDataLst>
          </p:nvPr>
        </p:nvSpPr>
        <p:spPr>
          <a:xfrm>
            <a:off x="182879" y="768095"/>
            <a:ext cx="5711294" cy="4023360"/>
          </a:xfrm>
        </p:spPr>
        <p:txBody>
          <a:bodyPr>
            <a:normAutofit/>
          </a:bodyPr>
          <a:lstStyle/>
          <a:p>
            <a:pPr>
              <a:spcAft>
                <a:spcPts val="600"/>
              </a:spcAft>
            </a:pPr>
            <a:r>
              <a:rPr lang="en-US" dirty="0"/>
              <a:t>Which TeamSTEPPS strategies and tools were </a:t>
            </a:r>
            <a:r>
              <a:rPr lang="en-US" dirty="0" smtClean="0"/>
              <a:t>used?</a:t>
            </a:r>
            <a:endParaRPr lang="en-US" dirty="0"/>
          </a:p>
          <a:p>
            <a:pPr marL="342900" indent="-231775">
              <a:spcAft>
                <a:spcPts val="600"/>
              </a:spcAft>
              <a:buFont typeface="Arial" panose="020B0604020202020204" pitchFamily="34" charset="0"/>
              <a:buChar char="•"/>
            </a:pPr>
            <a:r>
              <a:rPr lang="en-US" dirty="0" smtClean="0"/>
              <a:t>SBAR between </a:t>
            </a:r>
            <a:r>
              <a:rPr lang="en-US" dirty="0"/>
              <a:t>physician and the </a:t>
            </a:r>
            <a:r>
              <a:rPr lang="en-US" dirty="0" smtClean="0"/>
              <a:t>nurse</a:t>
            </a:r>
            <a:endParaRPr lang="en-US" dirty="0"/>
          </a:p>
          <a:p>
            <a:pPr marL="342900" indent="-231775">
              <a:spcAft>
                <a:spcPts val="600"/>
              </a:spcAft>
              <a:buFont typeface="Arial" panose="020B0604020202020204" pitchFamily="34" charset="0"/>
              <a:buChar char="•"/>
            </a:pPr>
            <a:r>
              <a:rPr lang="en-US" dirty="0" smtClean="0"/>
              <a:t>Handoff </a:t>
            </a:r>
            <a:r>
              <a:rPr lang="en-US" dirty="0"/>
              <a:t>from recovery nurse to floor nurse</a:t>
            </a:r>
          </a:p>
          <a:p>
            <a:pPr marL="342900" indent="-231775">
              <a:spcAft>
                <a:spcPts val="600"/>
              </a:spcAft>
              <a:buFont typeface="Arial" panose="020B0604020202020204" pitchFamily="34" charset="0"/>
              <a:buChar char="•"/>
            </a:pPr>
            <a:r>
              <a:rPr lang="en-US" dirty="0"/>
              <a:t>Brief at start of new nursing shift</a:t>
            </a:r>
          </a:p>
          <a:p>
            <a:pPr marL="342900" indent="-231775">
              <a:spcAft>
                <a:spcPts val="600"/>
              </a:spcAft>
              <a:buFont typeface="Arial" panose="020B0604020202020204" pitchFamily="34" charset="0"/>
              <a:buChar char="•"/>
            </a:pPr>
            <a:r>
              <a:rPr lang="en-US" dirty="0"/>
              <a:t>Check-back by Mrs. Peters and her </a:t>
            </a:r>
            <a:r>
              <a:rPr lang="en-US" dirty="0" smtClean="0"/>
              <a:t>daughter</a:t>
            </a:r>
          </a:p>
          <a:p>
            <a:pPr marL="342900" indent="-231775">
              <a:spcAft>
                <a:spcPts val="1800"/>
              </a:spcAft>
              <a:buFont typeface="Arial" panose="020B0604020202020204" pitchFamily="34" charset="0"/>
              <a:buChar char="•"/>
            </a:pPr>
            <a:r>
              <a:rPr lang="en-US" dirty="0" smtClean="0"/>
              <a:t>Check-back between </a:t>
            </a:r>
            <a:r>
              <a:rPr lang="en-US" dirty="0"/>
              <a:t>the physician and </a:t>
            </a:r>
            <a:r>
              <a:rPr lang="en-US" dirty="0" smtClean="0"/>
              <a:t>pharmacist</a:t>
            </a:r>
          </a:p>
          <a:p>
            <a:pPr>
              <a:spcAft>
                <a:spcPts val="600"/>
              </a:spcAft>
            </a:pPr>
            <a:r>
              <a:rPr lang="en-US" dirty="0"/>
              <a:t>How did the </a:t>
            </a:r>
            <a:r>
              <a:rPr lang="en-US" dirty="0" smtClean="0"/>
              <a:t>TeamSTEPPS </a:t>
            </a:r>
            <a:r>
              <a:rPr lang="en-US" dirty="0"/>
              <a:t>tools and strategies affect the course and outcome of the scenario</a:t>
            </a:r>
            <a:r>
              <a:rPr lang="en-US" dirty="0" smtClean="0"/>
              <a:t>?</a:t>
            </a:r>
            <a:endParaRPr lang="en-US" dirty="0"/>
          </a:p>
        </p:txBody>
      </p:sp>
      <p:pic>
        <p:nvPicPr>
          <p:cNvPr id="4" name="Picture 3" descr="Classroom slide number 8"/>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807676" y="1175086"/>
            <a:ext cx="2747443" cy="206058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 name="TextBox 6"/>
          <p:cNvSpPr txBox="1"/>
          <p:nvPr>
            <p:custDataLst>
              <p:tags r:id="rId5"/>
            </p:custDataLst>
          </p:nvPr>
        </p:nvSpPr>
        <p:spPr>
          <a:xfrm>
            <a:off x="5591438" y="3963029"/>
            <a:ext cx="3241703" cy="584775"/>
          </a:xfrm>
          <a:prstGeom prst="rect">
            <a:avLst/>
          </a:prstGeom>
          <a:noFill/>
        </p:spPr>
        <p:txBody>
          <a:bodyPr wrap="square" rtlCol="0">
            <a:spAutoFit/>
          </a:bodyPr>
          <a:lstStyle/>
          <a:p>
            <a:pPr algn="ctr"/>
            <a:r>
              <a:rPr lang="en-US" sz="1600" dirty="0"/>
              <a:t>When you </a:t>
            </a:r>
            <a:r>
              <a:rPr lang="en-US" sz="1600" dirty="0" smtClean="0"/>
              <a:t>teach, discuss these </a:t>
            </a:r>
            <a:r>
              <a:rPr lang="en-US" sz="1600" dirty="0"/>
              <a:t>questions with your </a:t>
            </a:r>
            <a:r>
              <a:rPr lang="en-US" sz="1600" dirty="0" smtClean="0"/>
              <a:t>participants</a:t>
            </a:r>
            <a:endParaRPr lang="en-US" sz="1600" dirty="0"/>
          </a:p>
        </p:txBody>
      </p:sp>
    </p:spTree>
    <p:custDataLst>
      <p:tags r:id="rId1"/>
    </p:custDataLst>
    <p:extLst>
      <p:ext uri="{BB962C8B-B14F-4D97-AF65-F5344CB8AC3E}">
        <p14:creationId xmlns:p14="http://schemas.microsoft.com/office/powerpoint/2010/main" val="2513027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of slide"/>
          <p:cNvPicPr>
            <a:picLocks noChangeAspect="1"/>
          </p:cNvPicPr>
          <p:nvPr>
            <p:custDataLst>
              <p:tags r:id="rId2"/>
            </p:custDataLst>
          </p:nvPr>
        </p:nvPicPr>
        <p:blipFill>
          <a:blip r:embed="rId9"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2706" name="Title 1"/>
          <p:cNvSpPr>
            <a:spLocks noGrp="1"/>
          </p:cNvSpPr>
          <p:nvPr>
            <p:ph type="title"/>
            <p:custDataLst>
              <p:tags r:id="rId3"/>
            </p:custDataLst>
          </p:nvPr>
        </p:nvSpPr>
        <p:spPr>
          <a:xfrm>
            <a:off x="1005840" y="-2"/>
            <a:ext cx="8020074" cy="685800"/>
          </a:xfrm>
        </p:spPr>
        <p:txBody>
          <a:bodyPr>
            <a:normAutofit/>
          </a:bodyPr>
          <a:lstStyle/>
          <a:p>
            <a:r>
              <a:rPr lang="en-US" dirty="0" smtClean="0"/>
              <a:t>Applying </a:t>
            </a:r>
            <a:r>
              <a:rPr lang="en-US" dirty="0"/>
              <a:t>TeamSTEPPS Exercise</a:t>
            </a:r>
          </a:p>
        </p:txBody>
      </p:sp>
      <p:sp>
        <p:nvSpPr>
          <p:cNvPr id="72707" name="Content Placeholder 2"/>
          <p:cNvSpPr>
            <a:spLocks noGrp="1"/>
          </p:cNvSpPr>
          <p:nvPr>
            <p:ph type="body" sz="quarter" idx="10"/>
            <p:custDataLst>
              <p:tags r:id="rId4"/>
            </p:custDataLst>
          </p:nvPr>
        </p:nvSpPr>
        <p:spPr/>
        <p:txBody>
          <a:bodyPr/>
          <a:lstStyle/>
          <a:p>
            <a:pPr marL="0" indent="0">
              <a:buNone/>
            </a:pPr>
            <a:r>
              <a:rPr lang="en-US" dirty="0" smtClean="0"/>
              <a:t>Take 15 minutes to answer these questions:</a:t>
            </a:r>
          </a:p>
          <a:p>
            <a:pPr marL="285750" indent="-223838">
              <a:buFont typeface="Arial" panose="020B0604020202020204" pitchFamily="34" charset="0"/>
              <a:buChar char="•"/>
            </a:pPr>
            <a:r>
              <a:rPr lang="en-US" sz="1800" i="1" dirty="0"/>
              <a:t>Are there any changes you would make to your assessment </a:t>
            </a:r>
            <a:r>
              <a:rPr lang="en-US" sz="1800" i="1" dirty="0" smtClean="0"/>
              <a:t>your teamwork issue? </a:t>
            </a:r>
            <a:endParaRPr lang="en-US" sz="1800" i="1" dirty="0"/>
          </a:p>
          <a:p>
            <a:pPr marL="285750" indent="-223838">
              <a:buFont typeface="Arial" panose="020B0604020202020204" pitchFamily="34" charset="0"/>
              <a:buChar char="•"/>
            </a:pPr>
            <a:r>
              <a:rPr lang="en-US" sz="1800" i="1" dirty="0"/>
              <a:t>If yes, what is the teamwork issue that needs to be addressed?</a:t>
            </a:r>
          </a:p>
          <a:p>
            <a:pPr marL="285750" indent="-223838">
              <a:buFont typeface="Arial" panose="020B0604020202020204" pitchFamily="34" charset="0"/>
              <a:buChar char="•"/>
            </a:pPr>
            <a:r>
              <a:rPr lang="en-US" sz="1800" i="1" dirty="0"/>
              <a:t>If you had to identify only one tool </a:t>
            </a:r>
            <a:r>
              <a:rPr lang="en-US" sz="1800" i="1" dirty="0" smtClean="0"/>
              <a:t>or strategy </a:t>
            </a:r>
            <a:r>
              <a:rPr lang="en-US" sz="1800" i="1" dirty="0"/>
              <a:t>to implement first, which one would it be and why?</a:t>
            </a:r>
          </a:p>
        </p:txBody>
      </p:sp>
      <p:pic>
        <p:nvPicPr>
          <p:cNvPr id="2" name="Picture 1" descr="image of worksheet">
            <a:hlinkClick r:id="rId10"/>
          </p:cNvPr>
          <p:cNvPicPr>
            <a:picLocks noChangeAspect="1"/>
          </p:cNvPicPr>
          <p:nvPr/>
        </p:nvPicPr>
        <p:blipFill rotWithShape="1">
          <a:blip r:embed="rId11" cstate="email">
            <a:extLst>
              <a:ext uri="{28A0092B-C50C-407E-A947-70E740481C1C}">
                <a14:useLocalDpi xmlns:a14="http://schemas.microsoft.com/office/drawing/2010/main" val="0"/>
              </a:ext>
            </a:extLst>
          </a:blip>
          <a:srcRect b="8650"/>
          <a:stretch/>
        </p:blipFill>
        <p:spPr>
          <a:xfrm>
            <a:off x="5301890" y="2895089"/>
            <a:ext cx="2579840" cy="1745034"/>
          </a:xfrm>
          <a:prstGeom prst="rect">
            <a:avLst/>
          </a:prstGeom>
          <a:ln>
            <a:solidFill>
              <a:schemeClr val="tx1"/>
            </a:solidFill>
          </a:ln>
        </p:spPr>
      </p:pic>
      <p:cxnSp>
        <p:nvCxnSpPr>
          <p:cNvPr id="7" name="Straight Connector 6" descr="arrow pointing to worksheet"/>
          <p:cNvCxnSpPr/>
          <p:nvPr>
            <p:custDataLst>
              <p:tags r:id="rId5"/>
            </p:custDataLst>
          </p:nvPr>
        </p:nvCxnSpPr>
        <p:spPr>
          <a:xfrm flipV="1">
            <a:off x="4964959" y="3419112"/>
            <a:ext cx="551258" cy="546602"/>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10"/>
          </p:cNvPr>
          <p:cNvSpPr/>
          <p:nvPr>
            <p:custDataLst>
              <p:tags r:id="rId6"/>
            </p:custDataLst>
          </p:nvPr>
        </p:nvSpPr>
        <p:spPr>
          <a:xfrm>
            <a:off x="1239522" y="3965713"/>
            <a:ext cx="3725436" cy="792852"/>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rgbClr val="FFFF00"/>
                </a:solidFill>
              </a:rPr>
              <a:t>Select here </a:t>
            </a:r>
            <a:r>
              <a:rPr lang="en-US" sz="1400" b="1" dirty="0"/>
              <a:t>to download and print the TeamSTEPPS Implementation Worksheet and answer the </a:t>
            </a:r>
            <a:r>
              <a:rPr lang="en-US" sz="1400" b="1" dirty="0" smtClean="0"/>
              <a:t>questions.</a:t>
            </a:r>
            <a:endParaRPr lang="en-US" sz="1400" b="1" dirty="0"/>
          </a:p>
        </p:txBody>
      </p:sp>
    </p:spTree>
    <p:custDataLst>
      <p:tags r:id="rId1"/>
    </p:custDataLst>
    <p:extLst>
      <p:ext uri="{BB962C8B-B14F-4D97-AF65-F5344CB8AC3E}">
        <p14:creationId xmlns:p14="http://schemas.microsoft.com/office/powerpoint/2010/main" val="1053106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online course will 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on how to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to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223120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7 Summary</a:t>
            </a:r>
            <a:endParaRPr lang="en-US" dirty="0"/>
          </a:p>
        </p:txBody>
      </p:sp>
      <p:sp>
        <p:nvSpPr>
          <p:cNvPr id="3" name="Text Placeholder 2"/>
          <p:cNvSpPr>
            <a:spLocks noGrp="1"/>
          </p:cNvSpPr>
          <p:nvPr>
            <p:ph type="body" sz="quarter" idx="10"/>
            <p:custDataLst>
              <p:tags r:id="rId3"/>
            </p:custDataLst>
          </p:nvPr>
        </p:nvSpPr>
        <p:spPr>
          <a:xfrm>
            <a:off x="182879" y="768095"/>
            <a:ext cx="4364407" cy="4023360"/>
          </a:xfrm>
        </p:spPr>
        <p:txBody>
          <a:bodyPr>
            <a:normAutofit/>
          </a:bodyPr>
          <a:lstStyle/>
          <a:p>
            <a:pPr marL="0" indent="0">
              <a:buNone/>
            </a:pPr>
            <a:r>
              <a:rPr lang="en-US" dirty="0"/>
              <a:t>In this module you learned </a:t>
            </a:r>
            <a:r>
              <a:rPr lang="en-US" dirty="0" smtClean="0"/>
              <a:t>that team strategies and tools:</a:t>
            </a:r>
            <a:endParaRPr lang="en-US" dirty="0"/>
          </a:p>
          <a:p>
            <a:pPr marL="342900" indent="-231775" defTabSz="914400">
              <a:buFont typeface="Arial" panose="020B0604020202020204" pitchFamily="34" charset="0"/>
              <a:buChar char="•"/>
              <a:defRPr/>
            </a:pPr>
            <a:r>
              <a:rPr lang="en-US" dirty="0"/>
              <a:t>Are available to both team members and </a:t>
            </a:r>
            <a:r>
              <a:rPr lang="en-US" dirty="0" smtClean="0"/>
              <a:t>leaders</a:t>
            </a:r>
            <a:endParaRPr lang="en-US" dirty="0"/>
          </a:p>
          <a:p>
            <a:pPr marL="342900" indent="-231775" defTabSz="914400">
              <a:buFont typeface="Arial" panose="020B0604020202020204" pitchFamily="34" charset="0"/>
              <a:buChar char="•"/>
              <a:defRPr/>
            </a:pPr>
            <a:r>
              <a:rPr lang="en-US" dirty="0"/>
              <a:t>Can be used to address barriers to team </a:t>
            </a:r>
            <a:r>
              <a:rPr lang="en-US" dirty="0" smtClean="0"/>
              <a:t>effectiveness</a:t>
            </a:r>
          </a:p>
          <a:p>
            <a:pPr marL="342900" indent="-231775" defTabSz="914400">
              <a:buFont typeface="Arial" panose="020B0604020202020204" pitchFamily="34" charset="0"/>
              <a:buChar char="•"/>
              <a:defRPr/>
            </a:pPr>
            <a:r>
              <a:rPr lang="en-US" dirty="0" smtClean="0"/>
              <a:t>Can </a:t>
            </a:r>
            <a:r>
              <a:rPr lang="en-US" dirty="0"/>
              <a:t>all be applied to most situations because they complement one </a:t>
            </a:r>
            <a:r>
              <a:rPr lang="en-US" dirty="0" smtClean="0"/>
              <a:t>another</a:t>
            </a:r>
            <a:endParaRPr lang="en-US" dirty="0"/>
          </a:p>
        </p:txBody>
      </p:sp>
      <p:pic>
        <p:nvPicPr>
          <p:cNvPr id="4" name="Picture 2" descr="Image of medical team mak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717904" y="1414719"/>
            <a:ext cx="3695451" cy="2461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013845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224129" y="597071"/>
            <a:ext cx="4114801" cy="417556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7 Conclusion</a:t>
            </a:r>
            <a:endParaRPr lang="en-US" dirty="0"/>
          </a:p>
        </p:txBody>
      </p:sp>
      <p:sp>
        <p:nvSpPr>
          <p:cNvPr id="3" name="Text Placeholder 2"/>
          <p:cNvSpPr>
            <a:spLocks noGrp="1"/>
          </p:cNvSpPr>
          <p:nvPr>
            <p:ph type="body" sz="quarter" idx="10"/>
            <p:custDataLst>
              <p:tags r:id="rId3"/>
            </p:custDataLst>
          </p:nvPr>
        </p:nvSpPr>
        <p:spPr>
          <a:xfrm>
            <a:off x="182879" y="768095"/>
            <a:ext cx="4697465" cy="4023360"/>
          </a:xfrm>
        </p:spPr>
        <p:txBody>
          <a:bodyPr/>
          <a:lstStyle/>
          <a:p>
            <a:pPr marL="0" indent="0">
              <a:spcAft>
                <a:spcPts val="1800"/>
              </a:spcAft>
              <a:buNone/>
            </a:pPr>
            <a:r>
              <a:rPr lang="en-US" dirty="0"/>
              <a:t>This concludes Module </a:t>
            </a:r>
            <a:r>
              <a:rPr lang="en-US" dirty="0" smtClean="0"/>
              <a:t>7 </a:t>
            </a:r>
            <a:r>
              <a:rPr lang="en-US" dirty="0"/>
              <a:t>of the TeamSTEPPS </a:t>
            </a:r>
            <a:r>
              <a:rPr lang="en-US" dirty="0" smtClean="0"/>
              <a:t>2.0 Online </a:t>
            </a:r>
            <a:r>
              <a:rPr lang="en-US" dirty="0"/>
              <a:t>Master Trainer </a:t>
            </a:r>
            <a:r>
              <a:rPr lang="en-US" dirty="0" smtClean="0"/>
              <a:t>Course</a:t>
            </a:r>
          </a:p>
          <a:p>
            <a:pPr marL="0" indent="0">
              <a:spcAft>
                <a:spcPts val="1800"/>
              </a:spcAft>
              <a:buNone/>
            </a:pPr>
            <a:r>
              <a:rPr lang="en-US" dirty="0" smtClean="0"/>
              <a:t>You have completed the Fundamentals course. The remaining modules are supplemental.</a:t>
            </a:r>
          </a:p>
          <a:p>
            <a:pPr marL="0" indent="0">
              <a:spcAft>
                <a:spcPts val="1800"/>
              </a:spcAft>
              <a:buNone/>
            </a:pPr>
            <a:r>
              <a:rPr lang="en-US" dirty="0" smtClean="0"/>
              <a:t>Go to </a:t>
            </a:r>
            <a:r>
              <a:rPr lang="en-US" dirty="0" smtClean="0">
                <a:hlinkClick r:id="rId9"/>
              </a:rPr>
              <a:t>Module </a:t>
            </a:r>
            <a:r>
              <a:rPr lang="en-US" smtClean="0">
                <a:hlinkClick r:id="rId9"/>
              </a:rPr>
              <a:t>8</a:t>
            </a:r>
            <a:r>
              <a:rPr lang="en-US" smtClean="0"/>
              <a:t> </a:t>
            </a:r>
            <a:endParaRPr lang="en-US" dirty="0"/>
          </a:p>
        </p:txBody>
      </p:sp>
      <p:sp>
        <p:nvSpPr>
          <p:cNvPr id="5" name="TextBox 4"/>
          <p:cNvSpPr txBox="1"/>
          <p:nvPr>
            <p:custDataLst>
              <p:tags r:id="rId4"/>
            </p:custDataLst>
          </p:nvPr>
        </p:nvSpPr>
        <p:spPr>
          <a:xfrm>
            <a:off x="6877879" y="1659834"/>
            <a:ext cx="884583" cy="215444"/>
          </a:xfrm>
          <a:prstGeom prst="rect">
            <a:avLst/>
          </a:prstGeom>
          <a:solidFill>
            <a:srgbClr val="EEF9FC"/>
          </a:solidFill>
        </p:spPr>
        <p:txBody>
          <a:bodyPr wrap="square" lIns="0" tIns="0" rIns="0" bIns="0" rtlCol="0">
            <a:spAutoFit/>
          </a:bodyPr>
          <a:lstStyle/>
          <a:p>
            <a:pPr algn="ctr"/>
            <a:r>
              <a:rPr lang="en-US" sz="1400" dirty="0" smtClean="0"/>
              <a:t>Module 7</a:t>
            </a:r>
            <a:endParaRPr lang="en-US" sz="1400" dirty="0"/>
          </a:p>
        </p:txBody>
      </p:sp>
      <p:sp>
        <p:nvSpPr>
          <p:cNvPr id="6" name="TextBox 5"/>
          <p:cNvSpPr txBox="1"/>
          <p:nvPr>
            <p:custDataLst>
              <p:tags r:id="rId5"/>
            </p:custDataLst>
          </p:nvPr>
        </p:nvSpPr>
        <p:spPr>
          <a:xfrm>
            <a:off x="6742045" y="2869192"/>
            <a:ext cx="777240" cy="215444"/>
          </a:xfrm>
          <a:prstGeom prst="rect">
            <a:avLst/>
          </a:prstGeom>
          <a:solidFill>
            <a:srgbClr val="EEF9FC"/>
          </a:solidFill>
        </p:spPr>
        <p:txBody>
          <a:bodyPr wrap="square" lIns="0" tIns="0" rIns="0" bIns="0" rtlCol="0">
            <a:spAutoFit/>
          </a:bodyPr>
          <a:lstStyle/>
          <a:p>
            <a:pPr algn="ctr"/>
            <a:r>
              <a:rPr lang="en-US" sz="1400" dirty="0" smtClean="0"/>
              <a:t>Module 8</a:t>
            </a:r>
            <a:endParaRPr lang="en-US" sz="1400" dirty="0"/>
          </a:p>
        </p:txBody>
      </p:sp>
    </p:spTree>
    <p:custDataLst>
      <p:tags r:id="rId1"/>
    </p:custDataLst>
    <p:extLst>
      <p:ext uri="{BB962C8B-B14F-4D97-AF65-F5344CB8AC3E}">
        <p14:creationId xmlns:p14="http://schemas.microsoft.com/office/powerpoint/2010/main" val="306934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a:bodyPr>
          <a:lstStyle/>
          <a:p>
            <a:pPr marL="0" indent="0">
              <a:spcAft>
                <a:spcPts val="1200"/>
              </a:spcAft>
              <a:buNone/>
            </a:pPr>
            <a:r>
              <a:rPr lang="en-US" dirty="0"/>
              <a:t>When you deliver your training you will use these </a:t>
            </a:r>
            <a:r>
              <a:rPr lang="en-US" dirty="0" smtClean="0"/>
              <a:t>materials:</a:t>
            </a:r>
          </a:p>
          <a:p>
            <a:pPr marL="694944" lvl="1" indent="-342900">
              <a:spcBef>
                <a:spcPts val="24"/>
              </a:spcBef>
              <a:spcAft>
                <a:spcPts val="0"/>
              </a:spcAft>
            </a:pPr>
            <a:r>
              <a:rPr lang="en-US" dirty="0" smtClean="0"/>
              <a:t>Instructor Manual</a:t>
            </a:r>
          </a:p>
          <a:p>
            <a:pPr marL="1152144" lvl="2" indent="-283464">
              <a:spcBef>
                <a:spcPts val="24"/>
              </a:spcBef>
              <a:spcAft>
                <a:spcPts val="0"/>
              </a:spcAft>
              <a:buFont typeface="Calibri" panose="020F0502020204030204" pitchFamily="34" charset="0"/>
              <a:buChar char="–"/>
            </a:pPr>
            <a:r>
              <a:rPr lang="en-US" dirty="0" smtClean="0"/>
              <a:t>Course </a:t>
            </a:r>
            <a:r>
              <a:rPr lang="en-US" dirty="0"/>
              <a:t>Management </a:t>
            </a:r>
            <a:r>
              <a:rPr lang="en-US" dirty="0" smtClean="0"/>
              <a:t>Guide</a:t>
            </a:r>
          </a:p>
          <a:p>
            <a:pPr marL="1152144" lvl="2" indent="-283464">
              <a:spcBef>
                <a:spcPts val="24"/>
              </a:spcBef>
              <a:spcAft>
                <a:spcPts val="0"/>
              </a:spcAft>
              <a:buFont typeface="Calibri" panose="020F0502020204030204" pitchFamily="34" charset="0"/>
              <a:buChar char="–"/>
            </a:pPr>
            <a:r>
              <a:rPr lang="en-US" dirty="0" smtClean="0"/>
              <a:t>Instructor guides</a:t>
            </a:r>
          </a:p>
          <a:p>
            <a:pPr marL="1152144" lvl="2" indent="-283464">
              <a:spcBef>
                <a:spcPts val="24"/>
              </a:spcBef>
              <a:spcAft>
                <a:spcPts val="0"/>
              </a:spcAft>
              <a:buFont typeface="Calibri" panose="020F0502020204030204" pitchFamily="34" charset="0"/>
              <a:buChar char="–"/>
            </a:pPr>
            <a:r>
              <a:rPr lang="en-US" dirty="0" smtClean="0"/>
              <a:t>Course slides</a:t>
            </a:r>
          </a:p>
          <a:p>
            <a:pPr marL="1152144" lvl="2" indent="-283464">
              <a:spcBef>
                <a:spcPts val="24"/>
              </a:spcBef>
              <a:spcAft>
                <a:spcPts val="0"/>
              </a:spcAft>
              <a:buFont typeface="Calibri" panose="020F0502020204030204" pitchFamily="34" charset="0"/>
              <a:buChar char="–"/>
            </a:pPr>
            <a:r>
              <a:rPr lang="en-US" dirty="0" smtClean="0"/>
              <a:t>Measurement tools</a:t>
            </a:r>
          </a:p>
          <a:p>
            <a:pPr marL="694944" lvl="1" indent="-342900">
              <a:spcBef>
                <a:spcPts val="24"/>
              </a:spcBef>
              <a:spcAft>
                <a:spcPts val="0"/>
              </a:spcAft>
            </a:pPr>
            <a:r>
              <a:rPr lang="en-US" dirty="0" smtClean="0"/>
              <a:t>Customizable materials</a:t>
            </a:r>
          </a:p>
          <a:p>
            <a:pPr marL="694944" lvl="1" indent="-342900">
              <a:spcBef>
                <a:spcPts val="24"/>
              </a:spcBef>
              <a:spcAft>
                <a:spcPts val="0"/>
              </a:spcAft>
            </a:pPr>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2552461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a:t>
            </a:r>
            <a:r>
              <a:rPr lang="en-US" i="1" dirty="0" smtClean="0"/>
              <a:t>7 Instructor Guide</a:t>
            </a:r>
            <a:r>
              <a:rPr lang="en-US" dirty="0"/>
              <a:t>, </a:t>
            </a:r>
            <a:r>
              <a:rPr lang="en-US" dirty="0">
                <a:hlinkClick r:id="rId7"/>
              </a:rPr>
              <a:t>located </a:t>
            </a:r>
            <a:r>
              <a:rPr lang="en-US" dirty="0" smtClean="0">
                <a:hlinkClick r:id="rId7"/>
              </a:rPr>
              <a:t>here</a:t>
            </a:r>
            <a:endParaRPr lang="en-US" dirty="0"/>
          </a:p>
          <a:p>
            <a:pPr marL="0" indent="0">
              <a:spcAft>
                <a:spcPts val="1800"/>
              </a:spcAft>
              <a:buNone/>
            </a:pPr>
            <a:r>
              <a:rPr lang="en-US" dirty="0"/>
              <a:t>Read </a:t>
            </a:r>
            <a:r>
              <a:rPr lang="en-US" dirty="0" smtClean="0"/>
              <a:t>page 3 in </a:t>
            </a:r>
            <a:r>
              <a:rPr lang="en-US" dirty="0"/>
              <a:t>the guide </a:t>
            </a:r>
            <a:r>
              <a:rPr lang="en-US" dirty="0" smtClean="0"/>
              <a:t>before we begin</a:t>
            </a:r>
            <a:endParaRPr lang="en-US" dirty="0"/>
          </a:p>
          <a:p>
            <a:pPr marL="0" indent="0">
              <a:spcAft>
                <a:spcPts val="1800"/>
              </a:spcAft>
              <a:buNone/>
            </a:pPr>
            <a:r>
              <a:rPr lang="en-US" dirty="0"/>
              <a:t>Then 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Cover of the Instructor Guid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rot="579021">
            <a:off x="5572505" y="1081712"/>
            <a:ext cx="2307063" cy="3036676"/>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788037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2: Objectives</a:t>
            </a:r>
            <a:endParaRPr lang="en-US" dirty="0"/>
          </a:p>
        </p:txBody>
      </p:sp>
      <p:sp>
        <p:nvSpPr>
          <p:cNvPr id="3" name="Text Placeholder 2"/>
          <p:cNvSpPr>
            <a:spLocks noGrp="1"/>
          </p:cNvSpPr>
          <p:nvPr>
            <p:ph type="body" sz="quarter" idx="10"/>
            <p:custDataLst>
              <p:tags r:id="rId3"/>
            </p:custDataLst>
          </p:nvPr>
        </p:nvSpPr>
        <p:spPr>
          <a:xfrm>
            <a:off x="182879" y="768095"/>
            <a:ext cx="4033521" cy="4023360"/>
          </a:xfrm>
        </p:spPr>
        <p:txBody>
          <a:bodyPr/>
          <a:lstStyle/>
          <a:p>
            <a:pPr>
              <a:spcAft>
                <a:spcPts val="2400"/>
              </a:spcAft>
            </a:pPr>
            <a:r>
              <a:rPr lang="en-US" dirty="0"/>
              <a:t>Y</a:t>
            </a:r>
            <a:r>
              <a:rPr lang="en-US" dirty="0" smtClean="0"/>
              <a:t>ou </a:t>
            </a:r>
            <a:r>
              <a:rPr lang="en-US" dirty="0"/>
              <a:t>will use slide 2</a:t>
            </a:r>
            <a:r>
              <a:rPr lang="en-US" dirty="0" smtClean="0"/>
              <a:t> </a:t>
            </a:r>
            <a:r>
              <a:rPr lang="en-US" dirty="0"/>
              <a:t>to introduce the objectives for this </a:t>
            </a:r>
            <a:r>
              <a:rPr lang="en-US" dirty="0" smtClean="0"/>
              <a:t>module</a:t>
            </a:r>
            <a:endParaRPr lang="en-US" dirty="0"/>
          </a:p>
          <a:p>
            <a:pPr>
              <a:spcAft>
                <a:spcPts val="2400"/>
              </a:spcAft>
            </a:pPr>
            <a:r>
              <a:rPr lang="en-US" dirty="0"/>
              <a:t>See page </a:t>
            </a:r>
            <a:r>
              <a:rPr lang="en-US" dirty="0" smtClean="0"/>
              <a:t>4 </a:t>
            </a:r>
            <a:r>
              <a:rPr lang="en-US" dirty="0"/>
              <a:t>in the </a:t>
            </a:r>
            <a:r>
              <a:rPr lang="en-US" i="1" dirty="0"/>
              <a:t>Instructor Guide </a:t>
            </a:r>
            <a:r>
              <a:rPr lang="en-US" dirty="0"/>
              <a:t>for details on how to facilitate this </a:t>
            </a:r>
            <a:r>
              <a:rPr lang="en-US" dirty="0" smtClean="0"/>
              <a:t>slide</a:t>
            </a:r>
            <a:endParaRPr lang="en-US" dirty="0"/>
          </a:p>
          <a:p>
            <a:pPr>
              <a:spcAft>
                <a:spcPts val="2400"/>
              </a:spcAft>
            </a:pPr>
            <a:endParaRPr lang="en-US" dirty="0"/>
          </a:p>
        </p:txBody>
      </p:sp>
      <p:pic>
        <p:nvPicPr>
          <p:cNvPr id="4" name="Picture 3" descr="Classroom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216400" y="977338"/>
            <a:ext cx="4425217" cy="3318913"/>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72416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image of TeamSTEPPS framewor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89120" y="1025142"/>
            <a:ext cx="4379581" cy="3509265"/>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lstStyle/>
          <a:p>
            <a:r>
              <a:rPr lang="en-US" smtClean="0"/>
              <a:t>The TeamSTEPPS Framework</a:t>
            </a:r>
            <a:endParaRPr lang="en-US" dirty="0"/>
          </a:p>
        </p:txBody>
      </p:sp>
      <p:sp>
        <p:nvSpPr>
          <p:cNvPr id="3" name="Text Placeholder 2"/>
          <p:cNvSpPr>
            <a:spLocks noGrp="1"/>
          </p:cNvSpPr>
          <p:nvPr>
            <p:ph type="body" sz="quarter" idx="10"/>
            <p:custDataLst>
              <p:tags r:id="rId3"/>
            </p:custDataLst>
          </p:nvPr>
        </p:nvSpPr>
        <p:spPr/>
        <p:txBody>
          <a:bodyPr>
            <a:normAutofit fontScale="85000" lnSpcReduction="20000"/>
          </a:bodyPr>
          <a:lstStyle/>
          <a:p>
            <a:r>
              <a:rPr lang="en-US" dirty="0" smtClean="0"/>
              <a:t>We covered these topics:</a:t>
            </a:r>
          </a:p>
          <a:p>
            <a:pPr lvl="1"/>
            <a:r>
              <a:rPr lang="en-US" dirty="0" smtClean="0"/>
              <a:t>Team Structure</a:t>
            </a:r>
          </a:p>
          <a:p>
            <a:pPr lvl="1"/>
            <a:r>
              <a:rPr lang="en-US" dirty="0" smtClean="0"/>
              <a:t>Communication</a:t>
            </a:r>
          </a:p>
          <a:p>
            <a:pPr lvl="1"/>
            <a:r>
              <a:rPr lang="en-US" dirty="0" smtClean="0"/>
              <a:t>Leadership</a:t>
            </a:r>
          </a:p>
          <a:p>
            <a:pPr lvl="1"/>
            <a:r>
              <a:rPr lang="en-US" dirty="0" smtClean="0"/>
              <a:t>Situation Monitoring</a:t>
            </a:r>
          </a:p>
          <a:p>
            <a:pPr lvl="1"/>
            <a:r>
              <a:rPr lang="en-US" dirty="0" smtClean="0"/>
              <a:t>Mutual Support</a:t>
            </a:r>
          </a:p>
          <a:p>
            <a:pPr marL="115888" lvl="1" indent="0">
              <a:buNone/>
            </a:pPr>
            <a:r>
              <a:rPr lang="en-US" dirty="0" smtClean="0"/>
              <a:t>Each TeamSTEPPS skill:</a:t>
            </a:r>
          </a:p>
          <a:p>
            <a:pPr lvl="1"/>
            <a:r>
              <a:rPr lang="en-US" dirty="0" smtClean="0"/>
              <a:t>Facilitates teamwork</a:t>
            </a:r>
          </a:p>
          <a:p>
            <a:pPr lvl="1"/>
            <a:r>
              <a:rPr lang="en-US" dirty="0" smtClean="0"/>
              <a:t>Is dependent upon the other skills</a:t>
            </a:r>
          </a:p>
          <a:p>
            <a:pPr lvl="1"/>
            <a:r>
              <a:rPr lang="en-US" dirty="0" smtClean="0"/>
              <a:t>Contributes to performance, </a:t>
            </a:r>
            <a:br>
              <a:rPr lang="en-US" dirty="0" smtClean="0"/>
            </a:br>
            <a:r>
              <a:rPr lang="en-US" dirty="0" smtClean="0"/>
              <a:t>quality of care, and patient safety</a:t>
            </a:r>
          </a:p>
          <a:p>
            <a:pPr lvl="1"/>
            <a:endParaRPr lang="en-US" dirty="0" smtClean="0"/>
          </a:p>
          <a:p>
            <a:pPr lvl="1"/>
            <a:endParaRPr lang="en-US" dirty="0"/>
          </a:p>
        </p:txBody>
      </p:sp>
    </p:spTree>
    <p:custDataLst>
      <p:tags r:id="rId1"/>
    </p:custDataLst>
    <p:extLst>
      <p:ext uri="{BB962C8B-B14F-4D97-AF65-F5344CB8AC3E}">
        <p14:creationId xmlns:p14="http://schemas.microsoft.com/office/powerpoint/2010/main" val="166140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image of TeamSTEPPS framewor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89120" y="685798"/>
            <a:ext cx="4379581" cy="3509265"/>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Review: Team Structure (Module 2)</a:t>
            </a:r>
            <a:endParaRPr lang="en-US" dirty="0"/>
          </a:p>
        </p:txBody>
      </p:sp>
      <p:sp>
        <p:nvSpPr>
          <p:cNvPr id="3" name="Text Placeholder 2"/>
          <p:cNvSpPr>
            <a:spLocks noGrp="1"/>
          </p:cNvSpPr>
          <p:nvPr>
            <p:ph type="body" sz="quarter" idx="10"/>
            <p:custDataLst>
              <p:tags r:id="rId3"/>
            </p:custDataLst>
          </p:nvPr>
        </p:nvSpPr>
        <p:spPr>
          <a:xfrm>
            <a:off x="182879" y="768095"/>
            <a:ext cx="4927601" cy="4023360"/>
          </a:xfrm>
        </p:spPr>
        <p:txBody>
          <a:bodyPr>
            <a:normAutofit/>
          </a:bodyPr>
          <a:lstStyle/>
          <a:p>
            <a:r>
              <a:rPr lang="en-US" dirty="0" smtClean="0"/>
              <a:t>Team Structure:</a:t>
            </a:r>
          </a:p>
          <a:p>
            <a:pPr marL="342900" indent="-231775">
              <a:buFont typeface="Arial" panose="020B0604020202020204" pitchFamily="34" charset="0"/>
              <a:buChar char="•"/>
            </a:pPr>
            <a:r>
              <a:rPr lang="en-US" dirty="0" smtClean="0"/>
              <a:t>Identifying </a:t>
            </a:r>
            <a:r>
              <a:rPr lang="en-US" dirty="0"/>
              <a:t>the individuals among which information must be </a:t>
            </a:r>
            <a:r>
              <a:rPr lang="en-US" dirty="0" smtClean="0"/>
              <a:t>communicated</a:t>
            </a:r>
          </a:p>
          <a:p>
            <a:pPr marL="342900" indent="-231775">
              <a:buFont typeface="Arial" panose="020B0604020202020204" pitchFamily="34" charset="0"/>
              <a:buChar char="•"/>
            </a:pPr>
            <a:r>
              <a:rPr lang="en-US" dirty="0" smtClean="0"/>
              <a:t>A leader </a:t>
            </a:r>
            <a:r>
              <a:rPr lang="en-US" dirty="0"/>
              <a:t>must be clearly </a:t>
            </a:r>
            <a:r>
              <a:rPr lang="en-US" dirty="0" smtClean="0"/>
              <a:t>designated </a:t>
            </a:r>
          </a:p>
          <a:p>
            <a:pPr marL="342900" indent="-231775">
              <a:buFont typeface="Arial" panose="020B0604020202020204" pitchFamily="34" charset="0"/>
              <a:buChar char="•"/>
            </a:pPr>
            <a:r>
              <a:rPr lang="en-US" dirty="0" smtClean="0"/>
              <a:t>Mutual </a:t>
            </a:r>
            <a:r>
              <a:rPr lang="en-US" dirty="0"/>
              <a:t>support must </a:t>
            </a:r>
            <a:r>
              <a:rPr lang="en-US" dirty="0" smtClean="0"/>
              <a:t>occur </a:t>
            </a:r>
            <a:endParaRPr lang="en-US" dirty="0"/>
          </a:p>
          <a:p>
            <a:pPr>
              <a:lnSpc>
                <a:spcPct val="120000"/>
              </a:lnSpc>
              <a:spcAft>
                <a:spcPts val="400"/>
              </a:spcAft>
            </a:pPr>
            <a:endParaRPr lang="en-US" dirty="0" smtClean="0"/>
          </a:p>
          <a:p>
            <a:pPr>
              <a:lnSpc>
                <a:spcPct val="120000"/>
              </a:lnSpc>
              <a:spcAft>
                <a:spcPts val="400"/>
              </a:spcAft>
            </a:pPr>
            <a:endParaRPr lang="en-US" dirty="0"/>
          </a:p>
          <a:p>
            <a:pPr lvl="1">
              <a:spcAft>
                <a:spcPts val="600"/>
              </a:spcAft>
            </a:pPr>
            <a:endParaRPr lang="en-US" dirty="0" smtClean="0"/>
          </a:p>
          <a:p>
            <a:pPr lvl="1"/>
            <a:endParaRPr lang="en-US" b="1" dirty="0"/>
          </a:p>
        </p:txBody>
      </p:sp>
    </p:spTree>
    <p:custDataLst>
      <p:tags r:id="rId1"/>
    </p:custDataLst>
    <p:extLst>
      <p:ext uri="{BB962C8B-B14F-4D97-AF65-F5344CB8AC3E}">
        <p14:creationId xmlns:p14="http://schemas.microsoft.com/office/powerpoint/2010/main" val="2249387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Review: Communication (Module 3)</a:t>
            </a:r>
            <a:endParaRPr lang="en-US" dirty="0"/>
          </a:p>
        </p:txBody>
      </p:sp>
      <p:sp>
        <p:nvSpPr>
          <p:cNvPr id="3" name="Text Placeholder 2"/>
          <p:cNvSpPr>
            <a:spLocks noGrp="1"/>
          </p:cNvSpPr>
          <p:nvPr>
            <p:ph type="body" sz="quarter" idx="10"/>
            <p:custDataLst>
              <p:tags r:id="rId3"/>
            </p:custDataLst>
          </p:nvPr>
        </p:nvSpPr>
        <p:spPr/>
        <p:txBody>
          <a:bodyPr/>
          <a:lstStyle/>
          <a:p>
            <a:r>
              <a:rPr lang="en-US" dirty="0" smtClean="0"/>
              <a:t>Communication:</a:t>
            </a:r>
          </a:p>
          <a:p>
            <a:pPr algn="ctr"/>
            <a:r>
              <a:rPr lang="en-US" i="1" dirty="0" smtClean="0"/>
              <a:t>Effectively relaying </a:t>
            </a:r>
            <a:r>
              <a:rPr lang="en-US" i="1" dirty="0"/>
              <a:t>relevant </a:t>
            </a:r>
            <a:r>
              <a:rPr lang="en-US" i="1" dirty="0" smtClean="0"/>
              <a:t>information</a:t>
            </a:r>
            <a:br>
              <a:rPr lang="en-US" i="1" dirty="0" smtClean="0"/>
            </a:br>
            <a:r>
              <a:rPr lang="en-US" i="1" dirty="0" smtClean="0"/>
              <a:t>in </a:t>
            </a:r>
            <a:r>
              <a:rPr lang="en-US" i="1" dirty="0"/>
              <a:t>a manner that is </a:t>
            </a:r>
            <a:r>
              <a:rPr lang="en-US" i="1" dirty="0" smtClean="0"/>
              <a:t>known</a:t>
            </a:r>
            <a:br>
              <a:rPr lang="en-US" i="1" dirty="0" smtClean="0"/>
            </a:br>
            <a:r>
              <a:rPr lang="en-US" i="1" dirty="0" smtClean="0"/>
              <a:t>and </a:t>
            </a:r>
            <a:r>
              <a:rPr lang="en-US" i="1" dirty="0"/>
              <a:t>understood by </a:t>
            </a:r>
            <a:r>
              <a:rPr lang="en-US" i="1" dirty="0" smtClean="0"/>
              <a:t>all</a:t>
            </a:r>
          </a:p>
          <a:p>
            <a:r>
              <a:rPr lang="en-US" dirty="0" smtClean="0"/>
              <a:t>Strategies:</a:t>
            </a:r>
          </a:p>
          <a:p>
            <a:pPr marL="342900" indent="-231775">
              <a:buFont typeface="Arial" panose="020B0604020202020204" pitchFamily="34" charset="0"/>
              <a:buChar char="•"/>
            </a:pPr>
            <a:r>
              <a:rPr lang="en-US" dirty="0" smtClean="0"/>
              <a:t>SBAR</a:t>
            </a:r>
          </a:p>
          <a:p>
            <a:pPr marL="342900" indent="-231775">
              <a:buFont typeface="Arial" panose="020B0604020202020204" pitchFamily="34" charset="0"/>
              <a:buChar char="•"/>
            </a:pPr>
            <a:r>
              <a:rPr lang="en-US" dirty="0" smtClean="0"/>
              <a:t>Call-Outs</a:t>
            </a:r>
          </a:p>
          <a:p>
            <a:pPr marL="342900" indent="-231775">
              <a:buFont typeface="Arial" panose="020B0604020202020204" pitchFamily="34" charset="0"/>
              <a:buChar char="•"/>
            </a:pPr>
            <a:r>
              <a:rPr lang="en-US" dirty="0" smtClean="0"/>
              <a:t>Check-Backs</a:t>
            </a:r>
          </a:p>
          <a:p>
            <a:pPr marL="342900" indent="-231775">
              <a:buFont typeface="Arial" panose="020B0604020202020204" pitchFamily="34" charset="0"/>
              <a:buChar char="•"/>
            </a:pPr>
            <a:r>
              <a:rPr lang="en-US" dirty="0" smtClean="0"/>
              <a:t>Handoffs</a:t>
            </a:r>
          </a:p>
          <a:p>
            <a:endParaRPr lang="en-US" dirty="0"/>
          </a:p>
        </p:txBody>
      </p:sp>
      <p:pic>
        <p:nvPicPr>
          <p:cNvPr id="4" name="Picture 2" descr="framework_complet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7700" y="1004822"/>
            <a:ext cx="4379581" cy="350926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47971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Review: Leading Teams (Module 4)</a:t>
            </a:r>
            <a:endParaRPr lang="en-US" dirty="0"/>
          </a:p>
        </p:txBody>
      </p:sp>
      <p:sp>
        <p:nvSpPr>
          <p:cNvPr id="3" name="Text Placeholder 2"/>
          <p:cNvSpPr>
            <a:spLocks noGrp="1"/>
          </p:cNvSpPr>
          <p:nvPr>
            <p:ph type="body" sz="quarter" idx="10"/>
            <p:custDataLst>
              <p:tags r:id="rId3"/>
            </p:custDataLst>
          </p:nvPr>
        </p:nvSpPr>
        <p:spPr/>
        <p:txBody>
          <a:bodyPr/>
          <a:lstStyle/>
          <a:p>
            <a:r>
              <a:rPr lang="en-US" dirty="0" smtClean="0"/>
              <a:t>Leadership:</a:t>
            </a:r>
          </a:p>
          <a:p>
            <a:pPr marL="342900" indent="-231775">
              <a:buFont typeface="Arial" panose="020B0604020202020204" pitchFamily="34" charset="0"/>
              <a:buChar char="•"/>
            </a:pPr>
            <a:r>
              <a:rPr lang="en-US" dirty="0"/>
              <a:t>F</a:t>
            </a:r>
            <a:r>
              <a:rPr lang="en-US" dirty="0" smtClean="0"/>
              <a:t>acilitates </a:t>
            </a:r>
            <a:r>
              <a:rPr lang="en-US" dirty="0"/>
              <a:t>teamwork through </a:t>
            </a:r>
            <a:r>
              <a:rPr lang="en-US" dirty="0" smtClean="0"/>
              <a:t>effective </a:t>
            </a:r>
            <a:r>
              <a:rPr lang="en-US" dirty="0"/>
              <a:t>communication </a:t>
            </a:r>
            <a:endParaRPr lang="en-US" dirty="0" smtClean="0"/>
          </a:p>
          <a:p>
            <a:pPr marL="342900" indent="-231775">
              <a:buFont typeface="Arial" panose="020B0604020202020204" pitchFamily="34" charset="0"/>
              <a:buChar char="•"/>
            </a:pPr>
            <a:r>
              <a:rPr lang="en-US" dirty="0" smtClean="0"/>
              <a:t>Continuously monitors </a:t>
            </a:r>
            <a:r>
              <a:rPr lang="en-US" dirty="0"/>
              <a:t>the </a:t>
            </a:r>
            <a:r>
              <a:rPr lang="en-US" dirty="0" smtClean="0"/>
              <a:t>situation to anticipate needs and manage resources</a:t>
            </a:r>
          </a:p>
          <a:p>
            <a:pPr marL="342900" indent="-231775">
              <a:spcAft>
                <a:spcPts val="1800"/>
              </a:spcAft>
              <a:buFont typeface="Arial" panose="020B0604020202020204" pitchFamily="34" charset="0"/>
              <a:buChar char="•"/>
            </a:pPr>
            <a:r>
              <a:rPr lang="en-US" dirty="0" smtClean="0"/>
              <a:t>Fosters </a:t>
            </a:r>
            <a:r>
              <a:rPr lang="en-US" dirty="0"/>
              <a:t>of an environment of mutual </a:t>
            </a:r>
            <a:r>
              <a:rPr lang="en-US" dirty="0" smtClean="0"/>
              <a:t>support</a:t>
            </a:r>
          </a:p>
          <a:p>
            <a:r>
              <a:rPr lang="en-US" dirty="0" smtClean="0"/>
              <a:t>Remember to use </a:t>
            </a:r>
            <a:r>
              <a:rPr lang="en-US" dirty="0"/>
              <a:t>the </a:t>
            </a:r>
            <a:r>
              <a:rPr lang="en-US" dirty="0" smtClean="0"/>
              <a:t>brief and debrief checklists </a:t>
            </a:r>
            <a:r>
              <a:rPr lang="en-US" dirty="0"/>
              <a:t>contained in the </a:t>
            </a:r>
            <a:r>
              <a:rPr lang="en-US" i="1" dirty="0" smtClean="0">
                <a:hlinkClick r:id="rId6"/>
              </a:rPr>
              <a:t>Pocket Guide </a:t>
            </a:r>
            <a:endParaRPr lang="en-US" i="1" dirty="0"/>
          </a:p>
        </p:txBody>
      </p:sp>
      <p:pic>
        <p:nvPicPr>
          <p:cNvPr id="4" name="Picture 2" descr="framework_comple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37700" y="1004822"/>
            <a:ext cx="4379581" cy="350926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136433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NEXTUNIQUEID" val="10017"/>
  <p:tag name="MMPROD_UIPERSISTENCEDATA" val="MMPROD_UIPERSISTENCEDATA"/>
  <p:tag name="MMPROD_UIDATA" val="&lt;database version=&quot;11.0&quot;&gt;&lt;object type=&quot;1&quot; unique_id=&quot;10001&quot;&gt;&lt;property id=&quot;20139&quot; value=&quot;%n. %s&quot;/&gt;&lt;property id=&quot;20141&quot; value=&quot;Module 7: Pulling It All Together&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1&quot;/&gt;&lt;property id=&quot;20184&quot; value=&quot;7&quot;/&gt;&lt;property id=&quot;20193&quot; value=&quot;-1&quot;/&gt;&lt;property id=&quot;20221&quot; value=&quot;F:\AHRQ TS E-Learning\Module 7\Images\&quot;/&gt;&lt;property id=&quot;20224&quot; value=&quot;D:\Archive\F Drive\AHRQ TS E-Learning\Module 7\Output-ZIP&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7: Pulling It All Together&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24271&quot;&gt;&lt;property id=&quot;20148&quot; value=&quot;5&quot;/&gt;&lt;property id=&quot;20300&quot; value=&quot;Slide 2 - &amp;quot;How This Online Course Works&amp;quot;&quot;/&gt;&lt;property id=&quot;20302&quot; value=&quot;1&quot;/&gt;&lt;property id=&quot;20303&quot; value=&quot;Brigetta Craft&quot;/&gt;&lt;property id=&quot;20307&quot; value=&quot;262&quot;/&gt;&lt;property id=&quot;20309&quot; value=&quot;47404&quot;/&gt;&lt;property id=&quot;20312&quot; value=&quot;1&quot;/&gt;&lt;property id=&quot;20601&quot; value=&quot;0&quot;/&gt;&lt;/object&gt;&lt;object type=&quot;3&quot; unique_id=&quot;24272&quot;&gt;&lt;property id=&quot;20148&quot; value=&quot;5&quot;/&gt;&lt;property id=&quot;20300&quot; value=&quot;Slide 3 - &amp;quot;The Materials You Will Use&amp;quot;&quot;/&gt;&lt;property id=&quot;20302&quot; value=&quot;1&quot;/&gt;&lt;property id=&quot;20303&quot; value=&quot;Brigetta Craft&quot;/&gt;&lt;property id=&quot;20307&quot; value=&quot;263&quot;/&gt;&lt;property id=&quot;20309&quot; value=&quot;47404&quot;/&gt;&lt;property id=&quot;20312&quot; value=&quot;1&quot;/&gt;&lt;property id=&quot;20601&quot; value=&quot;0&quot;/&gt;&lt;/object&gt;&lt;object type=&quot;3&quot; unique_id=&quot;24273&quot;&gt;&lt;property id=&quot;20148&quot; value=&quot;5&quot;/&gt;&lt;property id=&quot;20300&quot; value=&quot;Slide 4 - &amp;quot;Please Print the Instructor Guide&amp;quot;&quot;/&gt;&lt;property id=&quot;20302&quot; value=&quot;1&quot;/&gt;&lt;property id=&quot;20303&quot; value=&quot;Brigetta Craft&quot;/&gt;&lt;property id=&quot;20307&quot; value=&quot;264&quot;/&gt;&lt;property id=&quot;20309&quot; value=&quot;47404&quot;/&gt;&lt;property id=&quot;20312&quot; value=&quot;1&quot;/&gt;&lt;property id=&quot;20601&quot; value=&quot;0&quot;/&gt;&lt;/object&gt;&lt;object type=&quot;3&quot; unique_id=&quot;24842&quot;&gt;&lt;property id=&quot;20148&quot; value=&quot;5&quot;/&gt;&lt;property id=&quot;20300&quot; value=&quot;Slide 5 - &amp;quot;Slide 2: Objectives&amp;quot;&quot;/&gt;&lt;property id=&quot;20302&quot; value=&quot;1&quot;/&gt;&lt;property id=&quot;20303&quot; value=&quot;Brigetta Craft&quot;/&gt;&lt;property id=&quot;20307&quot; value=&quot;269&quot;/&gt;&lt;property id=&quot;20309&quot; value=&quot;47404&quot;/&gt;&lt;property id=&quot;20312&quot; value=&quot;1&quot;/&gt;&lt;property id=&quot;20601&quot; value=&quot;0&quot;/&gt;&lt;/object&gt;&lt;object type=&quot;3&quot; unique_id=&quot;24907&quot;&gt;&lt;property id=&quot;20148&quot; value=&quot;5&quot;/&gt;&lt;property id=&quot;20300&quot; value=&quot;Slide 6 - &amp;quot;The TeamSTEPPS Framework&amp;quot;&quot;/&gt;&lt;property id=&quot;20302&quot; value=&quot;1&quot;/&gt;&lt;property id=&quot;20303&quot; value=&quot;Brigetta Craft&quot;/&gt;&lt;property id=&quot;20307&quot; value=&quot;270&quot;/&gt;&lt;property id=&quot;20309&quot; value=&quot;47404&quot;/&gt;&lt;property id=&quot;20312&quot; value=&quot;1&quot;/&gt;&lt;property id=&quot;20601&quot; value=&quot;0&quot;/&gt;&lt;/object&gt;&lt;object type=&quot;3&quot; unique_id=&quot;27190&quot;&gt;&lt;property id=&quot;20148&quot; value=&quot;5&quot;/&gt;&lt;property id=&quot;20300&quot; value=&quot;Slide 20 - &amp;quot;Module 7 Summary&amp;quot;&quot;/&gt;&lt;property id=&quot;20302&quot; value=&quot;1&quot;/&gt;&lt;property id=&quot;20303&quot; value=&quot;Brigetta Craft&quot;/&gt;&lt;property id=&quot;20307&quot; value=&quot;298&quot;/&gt;&lt;property id=&quot;20309&quot; value=&quot;47404&quot;/&gt;&lt;property id=&quot;20312&quot; value=&quot;1&quot;/&gt;&lt;property id=&quot;20601&quot; value=&quot;0&quot;/&gt;&lt;/object&gt;&lt;object type=&quot;3&quot; unique_id=&quot;27191&quot;&gt;&lt;property id=&quot;20148&quot; value=&quot;5&quot;/&gt;&lt;property id=&quot;20300&quot; value=&quot;Slide 21 - &amp;quot;Module 7 Conclusion&amp;quot;&quot;/&gt;&lt;property id=&quot;20302&quot; value=&quot;1&quot;/&gt;&lt;property id=&quot;20303&quot; value=&quot;Brigetta Craft&quot;/&gt;&lt;property id=&quot;20307&quot; value=&quot;299&quot;/&gt;&lt;property id=&quot;20309&quot; value=&quot;47404&quot;/&gt;&lt;property id=&quot;20312&quot; value=&quot;1&quot;/&gt;&lt;property id=&quot;20601&quot; value=&quot;0&quot;/&gt;&lt;/object&gt;&lt;object type=&quot;3&quot; unique_id=&quot;36180&quot;&gt;&lt;property id=&quot;20148&quot; value=&quot;5&quot;/&gt;&lt;property id=&quot;20300&quot; value=&quot;Slide 12 - &amp;quot;Tools &amp;amp; Strategies Summary&amp;quot;&quot;/&gt;&lt;property id=&quot;20302&quot; value=&quot;1&quot;/&gt;&lt;property id=&quot;20303&quot; value=&quot;Col.Ingrid Beard-Howell&quot;/&gt;&lt;property id=&quot;20307&quot; value=&quot;336&quot;/&gt;&lt;property id=&quot;20309&quot; value=&quot;50461&quot;/&gt;&lt;property id=&quot;20312&quot; value=&quot;1&quot;/&gt;&lt;property id=&quot;20601&quot; value=&quot;0&quot;/&gt;&lt;/object&gt;&lt;object type=&quot;3&quot; unique_id=&quot;47588&quot;&gt;&lt;property id=&quot;20148&quot; value=&quot;5&quot;/&gt;&lt;property id=&quot;20300&quot; value=&quot;Slide 7 - &amp;quot;Review: Team Structure (Module 2)&amp;quot;&quot;/&gt;&lt;property id=&quot;20302&quot; value=&quot;1&quot;/&gt;&lt;property id=&quot;20303&quot; value=&quot;Col.Ingrid Beard-Howell&quot;/&gt;&lt;property id=&quot;20307&quot; value=&quot;337&quot;/&gt;&lt;property id=&quot;20309&quot; value=&quot;50461&quot;/&gt;&lt;property id=&quot;20312&quot; value=&quot;1&quot;/&gt;&lt;property id=&quot;20601&quot; value=&quot;0&quot;/&gt;&lt;/object&gt;&lt;object type=&quot;3&quot; unique_id=&quot;47665&quot;&gt;&lt;property id=&quot;20148&quot; value=&quot;5&quot;/&gt;&lt;property id=&quot;20300&quot; value=&quot;Slide 8 - &amp;quot;Review: Communication (Module 3)&amp;quot;&quot;/&gt;&lt;property id=&quot;20302&quot; value=&quot;1&quot;/&gt;&lt;property id=&quot;20303&quot; value=&quot;Col.Ingrid Beard-Howell&quot;/&gt;&lt;property id=&quot;20307&quot; value=&quot;338&quot;/&gt;&lt;property id=&quot;20309&quot; value=&quot;50461&quot;/&gt;&lt;property id=&quot;20312&quot; value=&quot;1&quot;/&gt;&lt;property id=&quot;20601&quot; value=&quot;0&quot;/&gt;&lt;/object&gt;&lt;object type=&quot;3&quot; unique_id=&quot;47666&quot;&gt;&lt;property id=&quot;20148&quot; value=&quot;5&quot;/&gt;&lt;property id=&quot;20300&quot; value=&quot;Slide 9 - &amp;quot;Review: Leading Teams (Module 4)&amp;quot;&quot;/&gt;&lt;property id=&quot;20302&quot; value=&quot;1&quot;/&gt;&lt;property id=&quot;20303&quot; value=&quot;Col.Ingrid Beard-Howell&quot;/&gt;&lt;property id=&quot;20307&quot; value=&quot;339&quot;/&gt;&lt;property id=&quot;20309&quot; value=&quot;50461&quot;/&gt;&lt;property id=&quot;20312&quot; value=&quot;1&quot;/&gt;&lt;property id=&quot;20601&quot; value=&quot;0&quot;/&gt;&lt;/object&gt;&lt;object type=&quot;3&quot; unique_id=&quot;47730&quot;&gt;&lt;property id=&quot;20148&quot; value=&quot;5&quot;/&gt;&lt;property id=&quot;20300&quot; value=&quot;Slide 11 - &amp;quot;Review: Mutual Support (Module 6)&amp;quot;&quot;/&gt;&lt;property id=&quot;20302&quot; value=&quot;1&quot;/&gt;&lt;property id=&quot;20303&quot; value=&quot;Col.Ingrid Beard-Howell&quot;/&gt;&lt;property id=&quot;20307&quot; value=&quot;340&quot;/&gt;&lt;property id=&quot;20309&quot; value=&quot;50461&quot;/&gt;&lt;property id=&quot;20312&quot; value=&quot;1&quot;/&gt;&lt;property id=&quot;20601&quot; value=&quot;0&quot;/&gt;&lt;/object&gt;&lt;object type=&quot;3&quot; unique_id=&quot;47797&quot;&gt;&lt;property id=&quot;20148&quot; value=&quot;5&quot;/&gt;&lt;property id=&quot;20300&quot; value=&quot;Slide 10 - &amp;quot;Review: Situation Monitoring (Module 5)&amp;quot;&quot;/&gt;&lt;property id=&quot;20302&quot; value=&quot;1&quot;/&gt;&lt;property id=&quot;20303&quot; value=&quot;Col.Ingrid Beard-Howell&quot;/&gt;&lt;property id=&quot;20307&quot; value=&quot;341&quot;/&gt;&lt;property id=&quot;20309&quot; value=&quot;50461&quot;/&gt;&lt;property id=&quot;20312&quot; value=&quot;1&quot;/&gt;&lt;property id=&quot;20601&quot; value=&quot;0&quot;/&gt;&lt;/object&gt;&lt;object type=&quot;3&quot; unique_id=&quot;47867&quot;&gt;&lt;property id=&quot;20148&quot; value=&quot;5&quot;/&gt;&lt;property id=&quot;20300&quot; value=&quot;Slide 13 - &amp;quot;TeamSTEPPS Outcomes&amp;quot;&quot;/&gt;&lt;property id=&quot;20302&quot; value=&quot;1&quot;/&gt;&lt;property id=&quot;20303&quot; value=&quot;Col.Ingrid Beard-Howell&quot;/&gt;&lt;property id=&quot;20307&quot; value=&quot;342&quot;/&gt;&lt;property id=&quot;20309&quot; value=&quot;50461&quot;/&gt;&lt;property id=&quot;20312&quot; value=&quot;1&quot;/&gt;&lt;property id=&quot;20601&quot; value=&quot;0&quot;/&gt;&lt;/object&gt;&lt;object type=&quot;3&quot; unique_id=&quot;48094&quot;&gt;&lt;property id=&quot;20148&quot; value=&quot;5&quot;/&gt;&lt;property id=&quot;20300&quot; value=&quot;Slide 14 - &amp;quot;Skills Practice (Slide 6)&amp;quot;&quot;/&gt;&lt;property id=&quot;20302&quot; value=&quot;1&quot;/&gt;&lt;property id=&quot;20303&quot; value=&quot;Brigetta Craft&quot;/&gt;&lt;property id=&quot;20307&quot; value=&quot;343&quot;/&gt;&lt;property id=&quot;20309&quot; value=&quot;47404&quot;/&gt;&lt;property id=&quot;20312&quot; value=&quot;1&quot;/&gt;&lt;property id=&quot;20601&quot; value=&quot;0&quot;/&gt;&lt;/object&gt;&lt;object type=&quot;3&quot; unique_id=&quot;48170&quot;&gt;&lt;property id=&quot;20148&quot; value=&quot;5&quot;/&gt;&lt;property id=&quot;20300&quot; value=&quot;Slide 15 - &amp;quot;Identify TeamSTEPPS Opportunities (Slide 7)&amp;quot;&quot;/&gt;&lt;property id=&quot;20302&quot; value=&quot;1&quot;/&gt;&lt;property id=&quot;20303&quot; value=&quot;Brigetta Craft&quot;/&gt;&lt;property id=&quot;20307&quot; value=&quot;344&quot;/&gt;&lt;property id=&quot;20309&quot; value=&quot;47404&quot;/&gt;&lt;property id=&quot;20312&quot; value=&quot;1&quot;/&gt;&lt;property id=&quot;20601&quot; value=&quot;0&quot;/&gt;&lt;/object&gt;&lt;object type=&quot;3&quot; unique_id=&quot;48495&quot;&gt;&lt;property id=&quot;20148&quot; value=&quot;5&quot;/&gt;&lt;property id=&quot;20300&quot; value=&quot;Slide 16 - &amp;quot;TeamSTEPPS Opportunities: Discussion&amp;quot;&quot;/&gt;&lt;property id=&quot;20302&quot; value=&quot;1&quot;/&gt;&lt;property id=&quot;20303&quot; value=&quot;Brigetta Craft&quot;/&gt;&lt;property id=&quot;20307&quot; value=&quot;345&quot;/&gt;&lt;property id=&quot;20309&quot; value=&quot;47404&quot;/&gt;&lt;property id=&quot;20312&quot; value=&quot;1&quot;/&gt;&lt;property id=&quot;20601&quot; value=&quot;0&quot;/&gt;&lt;/object&gt;&lt;object type=&quot;3&quot; unique_id=&quot;48496&quot;&gt;&lt;property id=&quot;20148&quot; value=&quot;5&quot;/&gt;&lt;property id=&quot;20300&quot; value=&quot;Slide 17 - &amp;quot;Effective Use of TeamSTEPPS (Slide 8)&amp;quot;&quot;/&gt;&lt;property id=&quot;20302&quot; value=&quot;1&quot;/&gt;&lt;property id=&quot;20303&quot; value=&quot;Brigetta Craft&quot;/&gt;&lt;property id=&quot;20307&quot; value=&quot;346&quot;/&gt;&lt;property id=&quot;20309&quot; value=&quot;47404&quot;/&gt;&lt;property id=&quot;20312&quot; value=&quot;1&quot;/&gt;&lt;property id=&quot;20601&quot; value=&quot;0&quot;/&gt;&lt;/object&gt;&lt;object type=&quot;3&quot; unique_id=&quot;48581&quot;&gt;&lt;property id=&quot;20148&quot; value=&quot;5&quot;/&gt;&lt;property id=&quot;20300&quot; value=&quot;Slide 18 - &amp;quot;Effective Use of TeamSTEPPS: Discussion&amp;quot;&quot;/&gt;&lt;property id=&quot;20302&quot; value=&quot;1&quot;/&gt;&lt;property id=&quot;20303&quot; value=&quot;Brigetta Craft&quot;/&gt;&lt;property id=&quot;20307&quot; value=&quot;347&quot;/&gt;&lt;property id=&quot;20309&quot; value=&quot;47404&quot;/&gt;&lt;property id=&quot;20312&quot; value=&quot;1&quot;/&gt;&lt;property id=&quot;20601&quot; value=&quot;0&quot;/&gt;&lt;/object&gt;&lt;object type=&quot;3&quot; unique_id=&quot;48923&quot;&gt;&lt;property id=&quot;20148&quot; value=&quot;5&quot;/&gt;&lt;property id=&quot;20300&quot; value=&quot;Slide 19 - &amp;quot;Applying TeamSTEPPS Exercise&amp;quot;&quot;/&gt;&lt;property id=&quot;20302&quot; value=&quot;1&quot;/&gt;&lt;property id=&quot;20303&quot; value=&quot;Brigetta Craft&quot;/&gt;&lt;property id=&quot;20307&quot; value=&quot;348&quot;/&gt;&lt;property id=&quot;20309&quot; value=&quot;47404&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50461&quot;&gt;&lt;property id=&quot;20000&quot; value=&quot;0&quot;/&gt;&lt;property id=&quot;20149&quot; value=&quot;Col.Ingrid Beard-Howell&quot;/&gt;&lt;property id=&quot;20150&quot; value=&quot;Officer–in-Charge of the Ft. Detrick Dental Clinic&quot;/&gt;&lt;property id=&quot;20151&quot; value=&quot;Beard-Howell_88.png&quot;/&gt;&lt;property id=&quot;20155&quot; value=&quot;COL Beard-Howell is the Officer-in-Charge of the dental clinic at Ft Detrick, Maryland.&amp;#x0D;&amp;#x0A;As the former Regional Patient Safety Officer for the Europe Regional Dental Command, COL Beard-Howell has been a TeamSTEPPS instructor for over 5 years and has taught the principles of TeamSTEPPS and Patient Safety throughout Europe, Asia and the United States.&amp;#x0D;&amp;#x0A;&quot;/&gt;&lt;/object&gt;&lt;/object&gt;&lt;object type=&quot;10&quot; unique_id=&quot;37154&quot;&gt;&lt;object type=&quot;11&quot; unique_id=&quot;37155&quot;&gt;&lt;property id=&quot;20180&quot; value=&quot;0&quot;/&gt;&lt;property id=&quot;20181&quot; value=&quot;2&quot;/&gt;&lt;property id=&quot;20183&quot; value=&quot;1&quot;/&gt;&lt;/object&gt;&lt;object type=&quot;12&quot; unique_id=&quot;37157&quot;&gt;&lt;/object&gt;&lt;/object&gt;&lt;/object&gt;&lt;/database&gt;"/>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7&quot;/&gt;&lt;property id=&quot;10152&quot; value=&quot;TS_Mod_07&quot;/&gt;&lt;property id=&quot;10153&quot; value=&quot;SCO_ID_TS_07&quot;/&gt;&lt;property id=&quot;10154&quot; value=&quot;TS MT Module 7&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50461PHOTO" val="iVBORw0KGgoAAAANSUhEUgAAAFgAAAB2CAIAAADDUcMlAAAAK3RFWHREZXNjcmlwdGlvbgAgICAgICAgICAgICAgICAgICAgICAgICAgICAgICAgKX19ZAAAIMd0RVh0WE1MOmNvbS5hZG9iZS54bXAAPD94cGFja2V0IGJlZ2luPSLvu78iIGlkPSJXNU0wTXBDZWhpSHpyZVN6TlRjemtjOWQiPz4KPHg6eG1wbWV0YSB4bWxuczp4PSJhZG9iZTpuczptZXRhLyIgeDp4bXB0az0iWE1QIENvcmUgNS4xLjIiPgogICA8cmRmOlJERiB4bWxuczpyZGY9Imh0dHA6Ly93d3cudzMub3JnLzE5OTkvMDIvMjItcmRmLXN5bnRheC1ucyMiPgogICAgICA8cmRmOkRlc2NyaXB0aW9uIHJkZjphYm91dD0iIgogICAgICAgICAgICB4bWxuczp4bXA9Imh0dHA6Ly9ucy5hZG9iZS5jb20veGFwLzEuMC8iPgogICAgICAgICA8eG1wOkNyZWF0b3JUb29sPlZlci4xLjEwIDwveG1wOkNyZWF0b3JUb29sPgogICAgICAgICA8eG1wOk1vZGlmeURhdGU+MjAxMy0wMy0yMVQwODozMzoxNy0wNDowMDwveG1wOk1vZGlmeURhdGU+CiAgICAgICAgIDx4bXA6Q3JlYXRlRGF0ZT4yMDEzLTAyLTE5VDEwOjA1OjU0LjU0PC94bXA6Q3JlYXRlRGF0ZT4KICAgICAgICAgPHhtcDpNZXRhZGF0YURhdGU+MjAxMy0wMy0yMVQwODozMzoxNy0wNDowMDwveG1wOk1ldGFkYXRhRGF0ZT4KICAgICAgPC9yZGY6RGVzY3JpcHRpb24+CiAgICAgIDxyZGY6RGVzY3JpcHRpb24gcmRmOmFib3V0PSIiCiAgICAgICAgICAgIHhtbG5zOmF1eD0iaHR0cDovL25zLmFkb2JlLmNvbS9leGlmLzEuMC9hdXgvIj4KICAgICAgICAgPGF1eDpMZW5zSW5mbz42MDAvMTAgNjAwLzEwIDI4LzEwIDI4LzEwPC9hdXg6TGVuc0luZm8+CiAgICAgICAgIDxhdXg6TGVucz42MC4wIG1tIGYvMi44PC9hdXg6TGVucz4KICAgICAgPC9yZGY6RGVzY3JpcHRpb24+CiAgICAgIDxyZGY6RGVzY3JpcHRpb24gcmRmOmFib3V0PSIiCiAgICAgICAgICAgIHhtbG5zOnBob3Rvc2hvcD0iaHR0cDovL25zLmFkb2JlLmNvbS9waG90b3Nob3AvMS4wLyI+CiAgICAgICAgIDxwaG90b3Nob3A6RGF0ZUNyZWF0ZWQ+MjAxMy0wMi0xOVQxMDowNTo1NC4wNTQ8L3Bob3Rvc2hvcDpEYXRlQ3JlYXRlZD4KICAgICAgICAgPHBob3Rvc2hvcDpDb2xvck1vZGU+MzwvcGhvdG9zaG9wOkNvbG9yTW9kZT4KICAgICAgICAgPHBob3Rvc2hvcDpJQ0NQcm9maWxlPk5pa29uIEFkb2JlIFJHQiA0LjAuMC4zMDAwPC9waG90b3Nob3A6SUNDUHJvZmlsZT4KICAgICAgPC9yZGY6RGVzY3JpcHRpb24+CiAgICAgIDxyZGY6RGVzY3JpcHRpb24gcmRmOmFib3V0PSIiCiAgICAgICAgICAgIHhtbG5zOnhtcE1NPSJodHRwOi8vbnMuYWRvYmUuY29tL3hhcC8xLjAvbW0vIgogICAgICAgICAgICB4bWxuczpzdEV2dD0iaHR0cDovL25zLmFkb2JlLmNvbS94YXAvMS4wL3NUeXBlL1Jlc291cmNlRXZlbnQjIj4KICAgICAgICAgPHhtcE1NOkRvY3VtZW50SUQ+NkQ3QkM4OTMzMzNBMTQ1OTREMzNENTg0QjU4RDVERUI8L3htcE1NOkRvY3VtZW50SUQ+CiAgICAgICAgIDx4bXBNTTpJbnN0YW5jZUlEPnhtcC5paWQ6Q0JCRDA5ODExOTIwNjgxMThEQkI4MzMyOEJERjBDRjQ8L3htcE1NOkluc3RhbmNlSUQ+CiAgICAgICAgIDx4bXBNTTpPcmlnaW5hbERvY3VtZW50SUQ+NkQ3QkM4OTMzMzNBMTQ1OTREMzNENTg0QjU4RDVERUI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kNBQkQwOTgxMTkyMDY4MTE4REJCODMzMjhCREYwQ0Y0PC9zdEV2dDppbnN0YW5jZUlEPgogICAgICAgICAgICAgICAgICA8c3RFdnQ6d2hlbj4yMDEzLTAzLTIxVDA4OjMzOjE3LTA0OjAwPC9zdEV2dDp3aGVuPgogICAgICAgICAgICAgICAgICA8c3RFdnQ6c29mdHdhcmVBZ2VudD5BZG9iZSBQaG90b3Nob3AgQ1M1IE1hY2ludG9zaD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Q0JCRDA5ODExOTIwNjgxMThEQkI4MzMyOEJERjBDRjQ8L3N0RXZ0Omluc3RhbmNlSUQ+CiAgICAgICAgICAgICAgICAgIDxzdEV2dDp3aGVuPjIwMTMtMDMtMjFUMDg6MzM6MTctMDQ6MDA8L3N0RXZ0OndoZW4+CiAgICAgICAgICAgICAgICAgIDxzdEV2dDpzb2Z0d2FyZUFnZW50PkFkb2JlIFBob3Rvc2hvcCBDUzUgTWFjaW50b3NoPC9zdEV2dDpzb2Z0d2FyZUFnZW50PgogICAgICAgICAgICAgICAgICA8c3RFdnQ6Y2hhbmdlZD4vPC9zdEV2dDpjaGFuZ2VkPgogICAgICAgICAgICAgICA8L3JkZjpsaT4KICAgICAgICAgICAgPC9yZGY6U2VxPgogICAgICAgICA8L3htcE1NOkhpc3Rvcnk+CiAgICAgIDwvcmRmOkRlc2NyaXB0aW9uPgogICAgICA8cmRmOkRlc2NyaXB0aW9uIHJkZjphYm91dD0iIgogICAgICAgICAgICB4bWxuczpkYz0iaHR0cDovL3B1cmwub3JnL2RjL2VsZW1lbnRzLzEuMS8iPgogICAgICAgICA8ZGM6Zm9ybWF0PmltYWdlL2pwZWc8L2RjOmZvcm1hdD4KICAgICAgICAgPGRjOmRlc2NyaXB0aW9uPgogICAgICAgICAgICA8cmRmOkFsdD4KICAgICAgICAgICAgICAgPHJkZjpsaSB4bWw6bGFuZz0ieC1kZWZhdWx0Ij4gICAgICAgICAgICAgICAgICAgICAgICAgICAgICAgPC9yZGY6bGk+CiAgICAgICAgICAgIDwvcmRmOkFsdD4KICAgICAgICAgPC9kYzpkZXNjcmlwdGlvbj4KICAgICAgPC9yZGY6RGVzY3JpcHRpb24+CiAgICAgIDxyZGY6RGVzY3JpcHRpb24gcmRmOmFib3V0PSIiCiAgICAgICAgICAgIHhtbG5zOnRpZmY9Imh0dHA6Ly9ucy5hZG9iZS5jb20vdGlmZi8xLjAvIj4KICAgICAgICAgPHRpZmY6SW1hZ2VXaWR0aD4zMDA4PC90aWZmOkltYWdlV2lkdGg+CiAgICAgICAgIDx0aWZmOkltYWdlTGVuZ3RoPjE5NjA8L3RpZmY6SW1hZ2VMZW5ndGg+CiAgICAgICAgIDx0aWZmOkJpdHNQZXJTYW1wbGU+CiAgICAgICAgICAgIDxyZGY6U2VxPgogICAgICAgICAgICAgICA8cmRmOmxpPjg8L3JkZjpsaT4KICAgICAgICAgICAgICAgPHJkZjpsaT44PC9yZGY6bGk+CiAgICAgICAgICAgICAgIDxyZGY6bGk+ODwvcmRmOmxpPgogICAgICAgICAgICA8L3JkZjpTZXE+CiAgICAgICAgIDwvdGlmZjpCaXRzUGVyU2FtcGxlPgogICAgICAgICA8dGlmZjpQaG90b21ldHJpY0ludGVycHJldGF0aW9uPjI8L3RpZmY6UGhvdG9tZXRyaWNJbnRlcnByZXRhdGlvbj4KICAgICAgICAgPHRpZmY6TWFrZT5OSUtPTiBDT1JQT1JBVElPTjwvdGlmZjpNYWtlPgogICAgICAgICA8dGlmZjpNb2RlbD5OSUtPTiBEMVg8L3RpZmY6TW9kZWw+CiAgICAgICAgIDx0aWZmOk9yaWVudGF0aW9uPjE8L3RpZmY6T3JpZW50YXRpb24+CiAgICAgICAgIDx0aWZmOlhSZXNvbHV0aW9uPjMwMC8xPC90aWZmOlhSZXNvbHV0aW9uPgogICAgICAgICA8dGlmZjpZUmVzb2x1dGlvbj4zMDAvMTwvdGlmZjpZUmVzb2x1dGlvbj4KICAgICAgICAgPHRpZmY6UmVzb2x1dGlvblVuaXQ+MjwvdGlmZjpSZXNvbHV0aW9uVW5pdD4KICAgICAgICAgPHRpZmY6WUNiQ3JQb3NpdGlvbmluZz4yPC90aWZmOllDYkNyUG9zaXRpb25pbmc+CiAgICAgIDwvcmRmOkRlc2NyaXB0aW9uPgogICAgICA8cmRmOkRlc2NyaXB0aW9uIHJkZjphYm91dD0iIgogICAgICAgICAgICB4bWxuczpleGlmPSJodHRwOi8vbnMuYWRvYmUuY29tL2V4aWYvMS4wLyI+CiAgICAgICAgIDxleGlmOkV4cG9zdXJlVGltZT4xMC82MDA8L2V4aWY6RXhwb3N1cmVUaW1lPgogICAgICAgICA8ZXhpZjpGTnVtYmVyPjcxLzEwPC9leGlmOkZOdW1iZXI+CiAgICAgICAgIDxleGlmOkV4cG9zdXJlUHJvZ3JhbT4xPC9leGlmOkV4cG9zdXJlUHJvZ3JhbT4KICAgICAgICAgPGV4aWY6SVNPU3BlZWRSYXRpbmdzPjIwMDwvZXhpZjpJU09TcGVlZFJhdGluZ3M+CiAgICAgICAgIDxleGlmOkV4aWZWZXJzaW9uPjAyMjA8L2V4aWY6RXhpZlZlcnNpb24+CiAgICAgICAgIDxleGlmOkRhdGVUaW1lT3JpZ2luYWw+MjAxMy0wMi0xOVQxMDowNTo1NC4wMDAwMDAwN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kNvbXByZXNzZWRCaXRzUGVyUGl4ZWw+NC8xPC9leGlmOkNvbXByZXNzZWRCaXRzUGVyUGl4ZWw+CiAgICAgICAgIDxleGlmOlNodXR0ZXJTcGVlZFZhbHVlPjU5MDY4OTEvMTAwMDAwMDwvZXhpZjpTaHV0dGVyU3BlZWRWYWx1ZT4KICAgICAgICAgPGV4aWY6QXBlcnR1cmVWYWx1ZT41NjU1NjM4LzEwMDAwMDA8L2V4aWY6QXBlcnR1cmVWYWx1ZT4KICAgICAgICAgPGV4aWY6RXhwb3N1cmVCaWFzVmFsdWU+MC82PC9leGlmOkV4cG9zdXJlQmlhc1ZhbHVlPgogICAgICAgICA8ZXhpZjpNYXhBcGVydHVyZVZhbHVlPjMwLzEwPC9leGlmOk1heEFwZXJ0dXJlVmFsdWU+CiAgICAgICAgIDxleGlmOk1ldGVyaW5nTW9kZT41PC9leGlmOk1ldGVyaW5nTW9kZT4KICAgICAgICAgPGV4aWY6TGlnaHRTb3VyY2U+MDwvZXhpZjpMaWdodFNvdXJjZT4KICAgICAgICAgPGV4aWY6Rmxhc2ggcmRmOnBhcnNlVHlwZT0iUmVzb3VyY2UiPgogICAgICAgICAgICA8ZXhpZjpGaXJlZD5GYWxzZTwvZXhpZjpGaXJlZD4KICAgICAgICAgICAgPGV4aWY6UmV0dXJuPjA8L2V4aWY6UmV0dXJuPgogICAgICAgICAgICA8ZXhpZjpNb2RlPjA8L2V4aWY6TW9kZT4KICAgICAgICAgICAgPGV4aWY6RnVuY3Rpb24+RmFsc2U8L2V4aWY6RnVuY3Rpb24+CiAgICAgICAgICAgIDxleGlmOlJlZEV5ZU1vZGU+RmFsc2U8L2V4aWY6UmVkRXllTW9kZT4KICAgICAgICAgPC9leGlmOkZsYXNoPgogICAgICAgICA8ZXhpZjpGb2NhbExlbmd0aD42MDAvMTA8L2V4aWY6Rm9jYWxMZW5ndGg+CiAgICAgICAgIDxleGlmOkZsYXNocGl4VmVyc2lvbj4wMTAwPC9leGlmOkZsYXNocGl4VmVyc2lvbj4KICAgICAgICAgPGV4aWY6Q29sb3JTcGFjZT42NTUzNTwvZXhpZjpDb2xvclNwYWNlPgogICAgICAgICA8ZXhpZjpQaXhlbFhEaW1lbnNpb24+MjQwMDwvZXhpZjpQaXhlbFhEaW1lbnNpb24+CiAgICAgICAgIDxleGlmOlBpeGVsWURpbWVuc2lvbj4zMDAwPC9leGlmOlBpeGVsWURpbWVuc2lvbj4KICAgICAgICAgPGV4aWY6U2Vuc2luZ01ldGhvZD4yPC9leGlmOlNlbnNpbmdNZXRob2Q+CiAgICAgICAgIDxleGlmOkZpbGVTb3VyY2U+MzwvZXhpZjpGaWxlU291cmNlPgogICAgICAgICA8ZXhpZjpTY2VuZVR5cGU+MTwvZXhpZjpTY2VuZVR5cGU+CiAgICAgICAgIDxleGlmOkN1c3RvbVJlbmRlcmVkPjA8L2V4aWY6Q3VzdG9tUmVuZGVyZWQ+CiAgICAgICAgIDxleGlmOkV4cG9zdXJlTW9kZT4xPC9leGlmOkV4cG9zdXJlTW9kZT4KICAgICAgICAgPGV4aWY6V2hpdGVCYWxhbmNlPjE8L2V4aWY6V2hpdGVCYWxhbmNlPgogICAgICAgICA8ZXhpZjpEaWdpdGFsWm9vbVJhdGlvPjEvMTwvZXhpZjpEaWdpdGFsWm9vbVJhdGlvPgogICAgICAgICA8ZXhpZjpGb2NhbExlbmd0aEluMzVtbUZpbG0+OTA8L2V4aWY6Rm9jYWxMZW5ndGhJbjM1bW1GaWxtPgogICAgICAgICA8ZXhpZjpTY2VuZUNhcHR1cmVUeXBlPjA8L2V4aWY6U2NlbmVDYXB0dXJlVHlwZT4KICAgICAgICAgPGV4aWY6R2FpbkNvbnRyb2w+MDwvZXhpZjpHYWluQ29udHJvbD4KICAgICAgICAgPGV4aWY6Q29udHJhc3Q+MDwvZXhpZjpDb250cmFzdD4KICAgICAgICAgPGV4aWY6U2F0dXJhdGlvbj4wPC9leGlmOlNhdHVyYXRpb24+CiAgICAgICAgIDxleGlmOlNoYXJwbmVzcz4wPC9leGlmOlNoYXJwbmVzcz4KICAgICAgICAgPGV4aWY6U3ViamVjdERpc3RhbmNlUmFuZ2U+MDwvZXhpZjpTdWJqZWN0RGlzdGFuY2VSYW5nZT4KICAgICAgICAgPGV4aWY6R1BTVmVyc2lvbklEPjIuMi4wLjA8L2V4aWY6R1BTVmVyc2lvbklEPgogICAgICA8L3JkZjpEZXNjcmlwdGlvbj4KICAgPC9yZGY6UkRGPgo8L3g6eG1wbWV0YT4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Ao8P3hwYWNrZXQgZW5kPSJ3Ij8+NtK5nAAAAAd0SU1FB94DEg8dKe/SgXYAAAAJcEhZcwAALiMAAC4jAXilP3YAAAAEZ0FNQQAAsY8L/GEFAABK30lEQVR42nW9B7RmV3UmeO4558Y/v1DvVa5SSSpJSEgCSchIIBEExsiwwDbuNpjG49DONh1mxj0zuN1r3A4sz6zu1TPd7rZ7PG4DxmCTJJDBGCSSBFKVVFKpVDmHF/988zln9t7n/K9w2/OW9KrqvT/cu88O37fT75nJmeFo8Jk//aN3vus9rWb3paMv/eYffPbk6TyJQl1XutbGMBlK5jFVKVUr5hnOBWeawRf83cMvVVdFVQjP40JmZdHvX9O6wF8bI5lWjLXbC3HYlVIyo0bTCdOeCH14rl9Mm5IfXj37wR9+y5vf/sil1Y2vnC9S48PbGc94jHH4m2e0Ydyjdzb4c+PB/wy+wR+KcbwGBj8wjH7GuMFnGbpAeA7jipkan4evJeFq4SLgn8yDC8bHMPzOVVU02+1//DO/1JlfPnfuwmc///WXjo4juHODrwtiMAy+aXgs/pXRD4yCnzC6UENXYDyQi6aXhDfWHv0Y/+V5+Dh4GN4K3RXjWldCCrj8mMEdq7Org/e+6YF3/vCjcHulUigBjwmUosfpuRrfx6MbNfbX2rgfgQSkfTO8H27PxsN3M3hBcHiM1XTPdMf4J/yTHoo/wEPGJ+LL8Xw4NLUytR6sXv3cF7/22//xlU4zpntgJHet8bbpIFCQKAiDVwCvgG9JFwQCw5fGL3wkKgv8Dwcl6E7ghIyx742/qrVKfLHgsZZnjm1uvu8fvfHtP/TIwuKcp+u6VvBK8CDl4anje+DNwXMNvSa8NB0HSgNvz9ADBCmDvWR6OF076QRJDJ9IQnIi0ygKFAv37DXha0pVjOs0mA5W19evfeZLJw7u6eGtGC2ZtBfBSBdQL0gY3L0aF3j7cHRwk/BwKxqvwn+AfmhOgqjpzcGSlAJlNFqz2uimL1ueymtvujb68E++4+7775W+DxLgXFZVXTLfo7tAxccXYWQFjLvb9rhn7IWBlXIShKb7oRsHtXdSIHFYBaFfgiHQI7mxN4BytrLk+GjDZdgI5na0d97U7XTf/APbr2yC7mh8PTw9Ol9DSojHb+jsDXdvgX8ophTcIGqBB+ouOYq+phMSXAYoLrheAdaojNKeByLoSX9YsV2L4e/+1gfe/vr7QA1AVGVZw8OqWpGqWXu2t8JI+emK6BhJxVAn+Ew6VvOt4OjZ1kTgkDx7qSQsVA7hlMIKxxkGtzcVRFFdl+ubw97Srve/7y1vfaA9mio0ajQCcgJMafQ1ihQT/kNdIqGARFDlSFnB8XBQUWGspaJP8dCLCTofT0pfqrpncq3LgnmvracPFIOlOEoHgzpNq7LSWoEHBl+sDJ2tPVJ8ZXhvekd7xvQb7XHyQ0xZ22T2rOhdnSrgrSqSifGcVXjGnb9HchCk1CCFmrSWy+78k08+++r9H/zYJx6bn9v2az/3NunjKTOyUs/aGSg7nbkVKKo9vQFehwYHoDmGDwFPqD3ymYyOi0u4Msml0jrwWKzLYV0FdfUDxeDVbNA8ee7oN79t6joyuioyTg5V4cnbM0S7M9bJ4UXjO2p7U8bdK2kEuVaP3t8KjlSXHowvoOnxmiSqSXDWU2ypLfxL0LvwlbXx7//+J8Tc4i/9i6//8r/8v+u8+pkfv/P8ldwz1tlYWyXHryl2OiMxNh6Q68RDJ0lbHdQkDdQFjg5CNj0WaTVSak+V3Zdu7C7HcBpssbv+ze/Vec6qqspyhUGWlSh8zq0jcoGCjNls2bqx31AZrdM21j9bPYcT5sKZP7rCLR9JimmcXGc+2D7RKo1Y6G3/z3/y3J4d0eJCcHFFfe5LR4sKolgNHg6jtELFBB2HA1e6ttbL6bZnJoxXwp2lgSNgZZ0X2RQsxQ8jeEroeSFXJZcHqvQuNezikYtIIuYo168VO5eTXrcwJmo14eknrvSv1UKiLNFdcmchzMwiAidhkydG7+2C28xBchK9cWfufsevhxL8X6NGc4sgZrpF5/Y3X8tffXNHKfSJcQDqLFbXcykIpoDA6ho8vSRJg4ZbiAKaIK1nN07TvC1vBY9WRVakgBSEDAJdRp6pjHePzndXowSF4sNRcl+iotZev8oWbz4wKcuo1YaXO3FtsK6kVXhu78dFAIcEyIt6s3jgWVBFqmictrh47hGCcS6Tzf4zGDs858Pcj/Ch8F7y1n1d1CJ0h+ggBfwGTsTqmrHKyRHD2HdAd0DxxqOg6VCK0fbEQFmMshcLgC8GNOB5mVL3VOleryqYzvG5etTwJlHdn6SNJRlcudA4e/7MYNhcWTlw481llvGSeb4Ez+KwilXrrWjqdMOzcMVzoIIERg7Coi/v+lFzZT0FI+GAazBmC3uR5OxdMIp31t+SvcziFregyToBOhoUjXC6JwyKCjREC4Qb3LMBhvCcBZUtpn3DMs1urrKeyDelWPNZv57yMAjCCFxsFsLpKK/Fznzny8NJvz234/Qrx0A6WeV35pcKHvjL+2XcUsKfqZxTZu5s2/lui6atJVh8xW1Itc6Fa2Wc9qK+QgSl2zIuEFtDwx9JCFgCYzI31nE4cRrunoti1SgChQrlISIKjJUkQSyJiGqGviHamFKbOSkaQQT84/aoCrr1ZS36eRk2A638DGJ1WfhodKpUOgMcxYqFueXxaLhy5Qq8WiBZucn8ODbjW8vOjlzL1r6DLEislD1yQ2ZLKhQInEe0euH8IBOegxV6FiaceIwTmUXCFnTWcLYL3QNbwrGmzi2MJ7+kVQV3LAgRaK2t6aLr9HitKw70Swi0EXRC8HsAkKrF6higpFftaFbMzye+yTyW1RrAVZqXRV1j+NF6MC0BDmSVasR+4EsA10z6jUaTez7jQRgm5fCiWTvGNl6pM83Dpkja9k4IRLlrJW9iHBq3mJoURTIHItgMbrlggRzMOg8rI4dWMYgu9g7QX7SNitwKzWCkMHhsShO3QUHQyZMU4LUgnmgBtiwEmghBHniZptAhcEzpNeWgZNn6dDLJAS7qKAiLCpis9oVM4qQoa+7DX0Wv3QDHXEAErQBT6lCAr9Xwd5BwrXlVe61Ge3rtpBqssmSeh7EnEaRaP0Hx31iYb/EEBZrrNrJFPSxlJJLKKYgQy3LIHR8J5Fosdg8gR4RDJaormJM2PANuG/Gvp+F2Ec+BdMApINcGBol4RAo5I5lwhV4bHJMHR55KvZGVfQg4Ghk6C0MeBTyQPkii22mCH4AImYSBBJs0qgJUCTfNTKvVgLcejDJAZb12BG61Py6KSmkR6KI/PnFonOVtCCmNDmJCiyG2gDiKwAIHz1GJ2a9mYYd8PIErNjMNzhxxQLGCaXCCQVaW1sQsDmVo9GiYAQkaqRXYEvobcAvKCkuTtgRMJ0Jn9TTNr+l6lQkQn4hDEYYR6FQQ8jyvyrIMfbIvXUc+ODEV+ML3/bys8gLlLbjIQRfgSgSaXH+YFTVeED4sjDDe9C/4xUDDuXQWmBA2nnFUT8tQPRsUSRaopJYQWwaPLoPOjJyCzWAwz/kRMo357v4Z6kCF4s7xeqQCNWZV8IY5XBIYg48EApAW6G1leb0UPgDHgKm0qibTK+241Db4mBrsxpe8FQnyH6wRx1x6k0nWjH34ObxBqdk4rYgWm9qjNIlWoCdJEG6M8zHED856zRBMCiQTgFpKbqK5bPOCD0KLW0yGxC/oRB2DoEBxPdti0a/VHAsfvBncJPv30CgIcZJpWBzCjfM9nhUDSgKiQIW/RVUEbg3eEbkDPBR/A1bHeQtjRr0yWWPFGvfzMICL11lRtpuo+3C/cRyCHPKsbLebeVY0WglHrlnEUYCMxlQL892dO7bBDQOaq6u6AH8LMs2qfTva8KOyMmAceVn7gQCFCrw6Ap0cXZLZyLSXWRDbm+QuCWRII6yfwLwGd6Zh/YK35TLZTFaOSYM+zvUOeFu4jRkH2KyCuYAKtgDMEDQCwwRSbUDHqmxKH5xCobJpepXp1TIfdtuJoMxQFPIkDEF5mKoG4yyC0wTnIjy4mXYjzJBZePDPSVZEoWw3YkmmmBcFBgXUWC6Je6tK1ZWyOTLwwfA6lkKDANXkmiq019kOTtdqsQNM5DY120Kj1n0SNCJCxtksQYEZHe6iBqiGMLMYO6PnwiaA3M9dlCLehnBDEdVpSzB8NijqMBxrbww3UmBQMqNpOt9O4KFlDTAibzTiZuyNJlnciJpNX5OSNwJxoT89t1IttqU0cjQclwXogQ5Am6RQeM+Y1wBFGE6r0OeBYDHEVxSIXB9gFAoCWdamW3wvrfn2O98A/gJBHkYQb8aoHDkx9of2b7M0lzfzDhp9hwUanpjv3GCsFiDb4MISlRmgthAOQyZ6SiWkD0fV9uFfVWmqOJgU5RpDWKB3buuoqhaeAlecFQUoAUS6JAK+IQDczbWSTjNpNcKNzc3xOE+ajW6Tz7VCCNJgNUhzoiAKA7iQNK/gmZ4LyLzbIFqDqQ8FrtgXmOUALALCyvICIKoIEtnoGQLIzl/g4btoJqwMvK083hZXtD7Ro7wGPl46o6K4QkSFWzfrEowEtg2BU+MJH3TBM9O8jpOa682sTMkujU9Atz+czHUiX4hWIwJYAgrfCoPBcNwIvV1L8712MwzFXKutmBiB5kxHEJsBriRhNEnTolRFgZQlCkSWlT44YV9mVZ55EIxYVtU+99rNqKqrBEOnAdrebTaz6Xp2/Bt+3OYLO+2hc8pTIxS2Sk43LuiGuUteuqzCjNZyB6gWuvu8GfzkhEy3KAtGIUoTgIxAa9vgsxlbWy9uunVu795elPjnT70iZKhV3WtApPTbjaDXCCACjMZZWVXNyF+Y63Qa8cF9yzvn2gutsB16i+3m8kKr24zAm5R5DhyvGQdg/K1mC74DQAGsBe+XTWt0RwAzNIZIgvOY405zVWnkvkLwUYp5rWo6XNvoz+06AB7IoLpocz1dySnJytTfIeKWQ1k3aWMNPkM6r0LHDqwDkZeC74AWqF6gMOTAaXQ5m0zUJK/f9/77g4B/99CzVy6dayRtj6luw9821yjSzI9ArI0i95fn+OZgtNDyl7rJtk5zrhnEISAGEaLOQxQUVafRDnk3CVc3R0WRt9rgBMDqWgBC1/qgKSwmqUzzalqqzWk2Sr3ptITbz2sVgRAEKi18DwTPtPGvnSmGa2GjjZqwZQL25rlNOKI4BCM6TFlYH1NojrxoaxrkpQEewW+1jx7HYg2KsuQfm8ILPXbu7PjO+xY++MF3b9+x4xN//vHVa5euXbrcbsfNJABFWGxHdYKYPATx+V6v3dqzCPYRwikvtINW5EMsBW23CBXAEnil1o65pXY8WOxs9EdFrZuNGJ4Azx6MJnDtIXpHlZdqWpbDNF+fFCcub24OsrkGWCeHgwEkHvj4PYFHCjY5dahQdWt5H4MISzkT7bm8nlUAjfhKeLNkjLUN45I9DmVTzYGwJiXwXJ6frpj1uISYf/bC5Cd+8v53v/vtvcW5qqy2LW2/dvr8jt2Loc8aoWiFELI1XJwGgWu9rdv0PbyxdhKDV+jFYRTC4SH8kBTEJGW44KYbvbADkmomcD8SnAJeJ2uHPnAzTNdxr6rNMJ22Q9lLgm4iLq1PVgfpcKIgJCWhgGcBESoglvJgfPLFUJnW3JKJKS0wS8WAOiiHNYV2SQ3Pm6U/vRmph5+Ss0TDwBdF7ZnlQiJMvevNcWbK6jc+8iOvf/19PPDTLL985erFK1de84YHjh3+tmokLT/qNVuo2MAhOThI3m74IeCoKGzHYUKYKoB7BB/DvFAGs+wst1nQZpIkYYzkhdgdxFx4BrheIGGIND3TjsIpwlmwVC8EPxWHK4PJxiCDiy5LMJJApaUHzwhZAJ4bPb3wDasp3cKtSZjr9awZgNhKitvYSbxhW2+fzzmKARA0nhy4CN2ULGRm/Uq5/8bWr/7z99919x2ojoadv3Dh5376Zy69/PJUVQD7diy020lY5mkgWRIHIE0QQTMKoyhshBHYPSAoCKASS6UaQQIRNsr+klq6PDP+NZABuiSOfhEcISgIUR1DpSNuM4lwrhg9mYbYjBYt6MEUI4DSq/GGWNwbNrs212l5lZ7lLq5/kang65AmzLKtmF+yVwceSttSRBcvuz53ZvwjP/Gad7/7BztzXeSdGvMTENK2LW0bj9aZygNu8jRtB014M9DSSVqAbXTm22DnUYCBAO4nAKIOx+WBdwDfJlGa9gTgQeTFMHOJ6AN8bo04BThFGAAt5wRosNyILA0dNwQZcA+JL8okBsH6QNGmcHJGFF6dIZLxGRufPdrecYCy+xjtvK0IwbZCAnMugAAHd0qB5A0l7/C1gUNjLa7TvJ6sTn7uV9781rc80Gi3ayp9wqXD6YVhON8MY9nLslQCSAijLM3mewkSavBVCRBOCV4RUw0yoIwOhAiMBxEAYeSUyNkwf4FBCkM7mLkAdaJagTSuIEPpMgif8FxQLqFNJXgNSlDAYzhvQtDCx/MMcL5mqGZGt0K/nxk5Xs1XLsTLew0gHnuv5nrk5DNPSSUiIwhEgPiFZ0uBECI1wtAOly2hV/oFiPkX/8dH3/rIA6DLNcQTIgKcklTtVvv2u+/N+xsSpcYx681ZFMFthi0EjkngB/AFosDKF9w8F+46hAjjJEyaQKiF/fIoxUI5AYPeFutkyMI0kmnApRRoJYYauFeJNguvCaqHxFz6oHFAzz3KCcBf4GmYcMyuVYNrhoK+YUx8v0GgY8Csh02pWqHUKA6P8joMy1DwZ5OjEC9dmt53/673/dgPLe+aBy+H1Q1bbydme/TYsRefP3LuwoWaCvy1qoFl6hLYd7YEEDoKYxQDREnwjegJogCz0X5APiMEa4mpnFXrEHQewTt8+QokXcK5lZgZxTq+QsOBszEBhkc8MHhBYBw5yI6VNhCg4wTU0QgU43qUYqdFWgOmAGg6On74pv23i7hjexNmlRebieBW810nxcxuatteAMbXAy9dV+fOj9/7vte89z3vCOLAI3+ldY4pAkpywIm9cuyll55/ZryxPi1YoyFBERQWYkyz0fBlQJKG2wYnGYN3hBjhUxYPK8MS4kZIGU8qihhKfeKJI+gQlcCkr0R3UFcVRnWlQJw2Ew//lABrc5AGSsRDk8GcPiqFXwNHQzKjqm67VY/TrMhlt02lRpt3NLOKoDUKVy2zSRkxqxZbZ8q7vNqYppON9Jd/+c0/8f73NjqtaZqCPsL1goVrSvUxrMj4r371XTJurly4FIcSfRX34HLbYBLgGQTrJI35TqvVjCK8XgbgAewFXh8iIkoTs58KDQxVHYk8JnXAj2Dkixiwbsx9cWsynNuyAbPh0MEerDFjiQqoGdB8TAdIRB45oO5aV6qEx0Sht/2G21iYcKo8eFtdEUQxZipgyxPISj0KnJaxytW0evC2bR/80R/atWdnFkWTPIfLRnhN2XqNIAkuGxscTp07l46nB2571aVzx+AK06xcWuy2InSHnWa4CPHCgBZwn7C5lGTABCfrqgQiCoaCsrAeG9OLwnluUCu4PwF+Ey4X7raihLhXKQhGmPBV2DrhCm9AwMlURe6VdaWQ4DbCyQiuGeKIJ6IOqJ4HogcoQ1kEm6dm1+kWIzLCZzV0tpVr4PeX0zuz/u65FlwvzyeAJtBBYRwFbiNsPZZk4XVbnclwCNQA7LguqnSa9weTWjG4w0YUC3L2RL7xDLEZQiMwEQhwDB0wOgVVlwCbUF05n2mlIWeMEQa+AycBr4gAQoMUdF2iX1DUtgNKAC+IOV8Db8QAtqMXAs3UbJKCpRtANFdf/E6eTeH0yhm/nFFNVwonamlrt56lZJZt83ujzDzz/LNf+NJ0MBRlpfIM3BrjlLjj0riuHbyIZqsVSLO5cjZJGkWlIKxqpIM55hEIj+JtU4jx0btiMKqwGUjRHVoSXKNKImzDvDGlDRUZAENTQ8eI9WaMmwL1BcKjIumR30BIio4Gc8YoV4BVQG0Bm8KbIm+tVSCC6dplk084UW/b2mUbCDxiDwBNLNSs8Y0RVVTG9kpQQJDbly5+4tObV6+CejbQvDFH64nAQjSqqPPRaPzikSNzS9uUCMHswU+3WhG817b5HgUHOH64a4WFDk6NEgZ/UJWFQaRUUYIT40kAwAAeRCUJaoHwbG8eZoERg8H/IQYe1I3Qw1QVRlmO7XqUoeFgL5gZoIcwkHi7GbVaCdwXBFHwFHN7D4ZJg7qUbKFuVitn1law4kAaTik/5k4ZLAjCp0HPxxrHv/N0e36+0ZurKMHBCbUYl9ExcPHHTp56/qlnqpDPAankGMPAYruthoDQwKh4LAQh9Qp1FhtHOKkGnDbwkIgMBGO2AZXnCGNq67PoIXht8Cy467IyGdZMal34PqZqPKXgN1Et4Q+VqQpBI14zIx4F8mg2E88bjfJKaLVw9+2i2aMcHFgTYUfPNRO6TjrK0VCXGxasbfOhJT+YkOOLzQuPfXGwsQ4BIKoU14TvvK0GCFBRtXfHwvbdC71QhARwQC9iKZuRH2MvIvpghR0BOdgL6AdAijBMfD/Csgh8gVk1OwCgIdR4SG1QURgGAnhW7TpbsAkBuaTw4yACDxAlUQIqBMEFAgRAESByvpWwsVTaYWRwKwrxODqEycYqYXfbRGJN1jFRV48j6lXbPCWl/rHejcERoY2pNRZ5Tx8+UhdFDDSRGk0NNYRwukOm69fc+Zpd+w4wsAuJzhTATqcRJljtIfIEvgrwVa2ot4hKFKpUngqbHS+IIDCAlYP8bHFZYzyoBRWYNfaiUCeewuIpeFkbLgVQNjCkIIY/Qx/QWhzj9wiJDIBfBg6ImAhWX2RlQNyCR366dkkXBTlByke6JC1Trm/GNZPYqCGoNdG1Bdj0BWpo2Dv/6b8cPvj6uNUSRQ62Xtt2AIJiCbCOTq/T6YWxT412gO3EQjeB06nKEky7qkvgDOAc4yjKC7UyHNYanD+A2BSEQtDbT3wwpST2dCjpzOrKhnl0hABUawzYoA8gd0zk451wuKfCQCiFvwMuSQJliqpGhEBdXuQuyNsA9gYELdjC3pvFrN1LuAoYq2cxUpM+KFvBAXrkXYee0iVzsb8Vf3r0b/527oPb41YbXn6MDxdwuZS08xaQdw5i4Ll1kRZl0o4bfoigEEm8prcBNZWb0/zK5pCJMEkiUJxpOh5MUuCmJUhKeE1f7N/WuXXPUrsRAapH0gXOpsL8GOACQLS1SosKXJ3op+WF9dGVjcE0L8kjeRCjwUbLNO3GWOxhBSApDCJUFgZmDFajNIIIqewxG5ekZi5G2hYbV9WkKieVuWzDKToAPHZyS9H85cceX3/4DftefUdQK3DfJYJwbttIyjy7eO7MpL+RJACiZTMh1oMJA0mkEUKRt76ZjlK1tLDtwK7lZrM5BpQ6GY2TcJyl0yIbZxmoQX8yXh3EcCNKFsjQGaJrbIauS1VgVMswQ2dOrfSPXVgFISJe1yYOw1YFjkNMav/SynS5KRKfu05aeHdQCIjiYZhO+i1F6V2Hnm0fANN/p6mC+oCYa3Su6ceSPAWWOClDogRLjn3+ieV9+4JGU9QFi2KC6mjLwLq379h5Id0EiQHA67UaWOCj/kqNaVV2eXUIzm6p24kDMZpM+5PpcDhRdSG4Ap4a8DAkIgHxP02n61x3EvR/6IgrDChgVpWpy6rqT8r1qeqPpqYomoK342CuA4QGMCT4B3+YpZc3xbmrqwBquyAMZrMPBhAQV+PebQ+AxXCHKV0qgjAlQiNN/Xbcc03tCssZ1OqCyVtq8a7xpajC021Onvr6yQded/sbHowR7gIMFIQtebPd6Wzfmz97eMcNCagxgBkst1A1CN61yEvwd0A08rxY7w/gKNH3od2CrKrQQw4WR+jzse1G6/E098EfwqmiI8H0DBhEXtUbo+nl9eHaMMtrHcdEXX2fCTnN0R7hRaYAbbN0Lgwuboy0abTi0BUKISQGnTrNKFmHjWDKJugY5SCpNMO9WecMqgOFA4/YJyZvCYMjG7YFYuALi7tPfOxTe267rbMwn2g1RoKKaV5As/fecfszn/ksIpmQoxjg54jDMc7GvkxCsT5Mx7yYrG3meBXYh0spJh0IDzxlryHnm0BuATExQEpZWYe1ijCFhaF+kpf98Wh1kK6PUh4GOxdaEJ3yEtC8SQHyaup0rlVeZsAzy6KSRm8MUpAVXE8gWOU3g/mdIDfKwrHKpSG4TQUK23lsXPshZSvQViqLHiBqaDNrWjfa1XakNBfOvvLtb9336DulIuYsA7idS4ee9k/97b2v3X380vocgCpKh/iUIymVmtbVcJJlebExKS5sTBX3swrcTGPXnhuuXjrn63rOV3u3LwFH2daAc/V9GYIaSl+2W426zIqKm4yPs2qcldijmsRZno0yVVZ8XJZgLxqz+wXGCdKyqqrx6oUoEZEBAvXVZDPYvjPctlsLn0IjHipRCa5nzdSWetruJ0V2I13hmLLYCiOGZaWcoKkW23Ze+KNP3nD3nQu79jYBpXC+ceVy/5lPJ83mHTfswBOjQwAth9MF/19RZhFzdp43yeBf5dLC0o4DNz136vKBg3dQrsrs27ntwuFnom2dWsFtVBuTEoABiD5ptkwdmmla9Yd5VWaAx5hIx+mgAOIUQtS4vDlIy9KXPAjCcjoE7QVgu9AKETdg8RTzGp1EsO6+5OAbdHOBKIaNCLa91JXubHrSDhVQm6Kt3Lh0nnh70oEYVla1TfEB7osDwEtCjUbT2N9zx20eNVlfOXro6uGve34PlCujHPTuHnAwrxnLFrowP4ljPCuDRSpwgsuN1p5tS8PR+EuPfe7ohbOP3HfnQ/fcDZ6PTScQbrrtDmBkiDoxN40oQGBd1+uj0Wp/MhwXEJIarfbmtCjjXhF3b7//zRmTze5Sa35x2879J08cr7QHPK8T814bGJ9veLgxGrdaC/GeW0sZWh/gdMB5Cs8WrrS31VjI8CYd96VyMQgC8EtRl1QsNaEPkNnHxHkjGX336e7r7pnbtgjQcuP44a4MOnNz3Ksntc7ycnsH4idvJX4DJBdIWy9HPAiBJ/TbvS7cH+jozoX5/Z1kW7M5unwmrIv9O5Y9li8tzWEKHx6sy0aIWpllxcoG+MgJnM/ytgU4Sh7MPfSOt8M7fvxPP37h3Jnh6tXXv+b25SRM11bBIcy3w8VestBuYoLbC/oQs2V/f6OxFm2rPdfwQSkM+w9XBCYCroloUOGHMnh2VEZSO4Dtr9KOqKOhYDeM7y0cf+IrywduAmIYwrNacdBtBk2xbVoOBiO0QwI63Hon4MU+T0A42BeUct80OkHS6LRkkTWa1ehSARGgGQHfml9chBABuAR7ThA+6KpUVVEgOoTghXxM+55ZDPXxp7469Vu37p6v6lYcN/jm6sbGGtjFcq/daUbdVtRpgiupslLD4aVprTfPNtsHC9l0WTmXxnZVYdtwSB0GjIbSiJV5tsKAyNLb6rAnekqdeCQ9vpgMnvjyxYceOnDvvSxoRnPzC4vzF86dbktscxHU9SSp/xJeNAnhNsNpWY2mBfgNkGSeDlmeb2tJk7QD6s1GOhVHxPoKQAcSQkYYog6BmYAABXXeqSot6l63A6G5GoyvnDvb5XXYTABVVfk4ivm2rui2I8BXSSQBsGBNDDs7vbqoRbrR1MWm15TGjXh4tpkSFBwdp9CIqq039KhYvjUPQV7T9Vi69Ob13lRQddlYOvW5x3YePAgnOB83gFZEjcbuva3VEpx2GQhux6LiIIRbst3bmJlGYi880YGwBW9QAxbOMemqcMSjCpF/RlVZY9uJwEQ9OH2gVQAZMBcZAdDMR2MIHK3luW63EQ3GEExynDtTOsuqhU7USGKOloWaCPCXpxWA7/nde+ZkMUR6hb7Q2KkXcorc2DYOTSePUyEENF0i00JNiaBHa0uDqTdCYFqPigtoK60wffrIsSe/ruQUeMQkz6oqh9PGticqYmpg0wrbSBGxqBqwd9RpADEFKVaI5ynwcl34Boi1QS6AeQAA0wJ9MDbc2SY2EDyQ7YBjdR7EGMk65DVAjEhE7SgodVkUeQrfGj6Vv3DcR/gC8R7R714r2dUC35ZUIqipOZ4bb6vn1lr9LEBYtedi1nBpc5mAI0yFnlW7nLetmNuGGY/c38LChS9/ZfmNt9VhowLQzZmMItusrirAxD6mv+BuSwXaHWL1K8nKCiuAcJEqhXAdhzyBUCGDGtCRMtj+gpFfFDXW+LDTG+4GgEKFr6BLkCxqZeRVBD0lCDKsZSyjOBJl5dMgmgRvnZeYAgM9gZdoNdvzS53RUI146LupCQLKhhpHPD5rXJ9FDWMnIexcjqA+Q8ZmCU4auJlNrmlbKyINEzGcgx4Mx6PxQDSTaD4Ey8SCCWYR8LCqQjTA+oWMwxixkggCjr6jrI2Pr2DA1ZVlTW27paTgAjYaOMyPlXRQe3DmgDjRVjBnW3lJlEgJ0bEEz8oR+IVgWlGA85LY4AhmUnLr9TTwbK/bm7symIyYP5ud9Whs0o312aY7vnWnhC7htwKkwLDKJrcqot71tk2byUM/glLDqd3AD0Qto0k1mlxd2RaFSJRAzZWBu5MeMmygwTyMwB1yjt0ioQyqokqkIseBCfioEXNZZtNpf5zibDC1hdjULlWh4R4RX1XYkqzboEXM8z0/BFINRu6DxpgSO0wglGPfBLYdEpWxx89waLk02AVpu7O32sWoq25WAbVTDmyre4IR6ET5aEwvaXYdZttRKRrx47NGJCxBSZwmZjfu2wVKsjmYegIEyUpV25lVDESoUOg4ZBBHjXYQNYMAbDwkviZo6Ba40nRtME4L4AG80ixD8ELZraoG7wq4LBA+KE5W6PX+VPrNRqsTJ40kBHrXiPyWBPEiDgrzimYnsacCGKuibIhSWBJmivpMaViQ2dqJNLPyL8UD5VmHYWb+0k3ESj3rKrVzyGzGybCRDO4B4ShXkyLP69gH6j13xy23nu1vDuCX5FQwmySpDxdzCnA74MvhWuFsA8T4pTIVTmYUZQm0eojtX2zn4kKA9US4BXCQEYB+rBgzHPHoxI1JmCaN1jjLzly4BJBs186lZq9TFamvVczZeDotpiP0KSWSRvRCqEB4nekozauWF7nBFZrBpk4Hz7bj2jDpRhSd9dCMtR0hlMalNqyGIUbCbjLjHAWjiW61CT67as2JSrKFHcsrZa70GqesFvyHQoBDBRJdpjwDw5dhO4QfAW0s0ww8fFaWG4PRsKjhTbtRtNjb1mgloHSjSR/EDvFYYIMSGIlqNjtLyrSTZJwlp69cef7lV6aT0YEDB9rdObhcYGFRFKVFLniK9BkEXGFSu6hUU4i8VLnCg8N2SyxzM0rSErOgM3fNxVYi1IRrZ0wrm5ixDYS2h10ICwsEaY7GfDFGXWYABVRVKMCAM7AGroiTchyAhuuXCvy/BqbMvFzVmxVQhAIL7kU+KfO0qvW0rlf7o7g7XwMM8OXFlY306trifC/ECge4gQboRgUR1Xj90RioJShODmxUBsNy8vKZy2CcN+w3zWYTvBIOidBICfwHPrQq0aUA9YiTZjbNwN2YGbA2ZmsmxduaH6VaCuWkadplNhvOFdPSTfw6KEqVKm1skQ7gGG4lgOdDgC2waC3BBwhwX74dF1Q44CPyqp4CQMYstgpkFZcKYK/11mDBVaXGWY5NkEZP03Q6zV46f+mxp46+7q59b7jz5qVmq8oyMKtpXl3a3Dy3tnFtlJ2/dG33wvxcpwnBYn06uXBttd0Es8D4Ciy+wBkOsEW8TODNaGw86DbibJiWPNDfFx2d0/NcxwifzUN7NvvM3DoEuA/MU1X4Vy3c5CRWhGySi+KF8xnMZ8Pz6/kNyz1fgmDCMAJ4DWEO3BMmTOAhUw1Xl8k68gNg4aFfR0GI2beqAGHHjQh4RwWwNAxW+ik4kkcfuuPGvXt9+Ock60+n8BrjolobToE1lKUBfDHK0m4najcANWDzwTSbDvpY9MpLABAgirKoKVWDKokNE3VdQtSe8Bgu2bfBwrgRTOGm/AxZDE052XE/TEx7ru0WTcPUxqV5mW3ENnb83k1Q4vt4Ulan+2fap4q798WJXOsPOdX+0TNSzMFGW7AZ7DrH4TZw6gCJIeTaJEpMPAJcb3vH4s4l/9Z6PygKuFkZhP2xd/HatUGWwwmHEGG5DlvBws37QuC1saQmANzEkeWFLzIIP0WVTfJpVtR5QbxNMwQnEfaPgiAYnJhxWNDhAErhG9s6NmuGsKYlDFdUdqUo41lA5YaF3aSG7bjSbiOBLaF7kcxfuHry7JruBWUk5b55IeEm/YCz2qXR4CSxNFEqCKs68iPwf2EkgSyCTmPHFMQSuOaAt0UI1llXNRjiXC/ZvdxL83Ja6cFk3N/so4m7vSVukQhQsQLgU5WBbqZ5MS0AU+KQHHjHyrUtsIAj0sfCKKArO4LgmqhpNtpWccj6azd6hXHU9u5b0UjrKC2aEra30bgR3Fkvmh0bw9Ylb6y91Um4N0EC4VHTBxEaBagK07KsqE1Z4pwa46CrfjrNw0ICMW1FQKqSGkMM1hPRGQV2UEzDJctmmIAOC0CrTbjFLM/trQC+BKgSUgk1wwG4GpRhNAVPih0DeU0tHBQZQQQ5E+s8keT+uG2IMTZHyY1L0zhcwF1HvjdjWEjUpJ1VsYkMbIi83oxo032SKvduvLAGfWpw8J228Chte0skrZPFRpiaKq8eJl0vrw/8wAc3RlPEoBLARMBQ8FFu8I4BVc+xEUJr8AsQzZpRNNJTaRCQgjgAXBcgi7oO8Ul6nJXjNMvAQZAgajouSmroSVGe9268FrS4W6SCyxZwiIdGNGwbge0nhEuvLc3D6IiOw643oMzSbBqO5jK2qJf9BRaTuNvZYdz4WImrWAx2TwLF8bGbRcLpIToMJcpjWipAkBxr5U3wIzVelpfXuRfwkAkcoUWTwtx5jUQVm3NwIB/EURbwagAwp3nJaJMLToAQlvaBHKp6kgOqVKgbBJ6xe0h6IzH/pLn9crhwfaDcagXN7Lj2VjvEYmzminpo7JyoZ+eGaRLONuxTW+xs9t492xFVonDaNcnC4eeaVcq2LkqMpoK6IgQVezC5ADwbrg88xfm1/tqoSCsGqA/rVwC5AEkEbYBRWaYAVQBVQStFkfoGwEpRIWoE6dR2ggm5QF5VcP8Km4l0CrEHKbHE+I6ZHFxVMk62X4iXLFne6qf0bCO6Z2t/RtpGXNuN4RgHZsSRZyJU8CSfTbhgdtzle237G1I84/qzMQzb+igiTQi5ONYaUlcdmkUzDsfU6gPKAX6+y5ujXE3H5epq+sXnD73mkQcP7lweH34lkmHoy+UdGRgUuH9TVUCjOp1m1GgOxtO19QH4wlKVeV2N8wwxbeDjAigGCGUSLPqIGirQJqlR4jg2iK1cgF4kGKd2C34IVTswRcZvLR39rpntnHAlHs7cpALmd7GZU3n1rAfALpGxNXCrZHaKAb0Fd0P0pF7EGuDOIU4EEhOccIcAqWnSCOXSbUStJNk/v62lOISHzt4987t2nD780tq1a1fOfQ8LjVWJDaBgWgEm6jf6A4W1CpkzL1MVbzcrLq5cvQKUb34+uXGpC7QWG5mxWIpNRoBlOklUVHUK7tRPrjcb2zYZSyS869phb59qm25O3rWAIFjgPs39uDQdVbyBJirX0O1WLs3GSg2NeNnSAEhvUNSApjyvkFWoqCkQ+54AiKuClzEP20nEsac1vPXWvVdPX5s8fai5Z/eum/erG3fPL+wErlROR1l/sHFldTIaiziY272zt30xaDb7gzU/ioFRnjp5cbo2WdzZgvcJfQF2gMFGBggkBe8lSRQI8KOlF2UydjVeGmjGlVsUMzWbxQjPVjRQQIq2rlAM1TjlR4mLygi5NUEuPTELHy5k2OkP4+a6bKMoInSwXD7ECc1K4khNiH0D2FRuU6HgzPwaISYlGvj8YiMdd6rNiR6fClqNeqETbsNh0G37b0micDjog4+M2u08KwBXrq2vT9NhleaDq2v6/NX921vzi81ClYudGAhraUmSVjjaAOjV4FmkcjGXoU0/c2fUmnro3K4EzNrNAofdnOXZGgdO3dqARmsT4CBZRTsUuO1Bm7VOWIqC+mDDh0vwcrtwAcjXqKyTBFCNxM5uLKJpZGdVwFgAoFzTPjUAH6HsLbU2ajUdZktlsNAfj7/w19EdN41Gfb68AAIMw1hlo3KSXTxxZtKfjM9f5ZO8GI6ThHUXm61G0DR+qxHCSRYlcP46jqMG5qnYtKggwk4b2yrh25yb49o2MtvmabsuiHE79o2ZAnfvzHbe2SQvfJN23wRNuXNbpKHuCe76MW015DpdsS2xlHlYGWVzoQy9tCyxCBzgxYGbAN8RYQOA4sxH76Gr3hyObG1em4A3vPmND968vHT1qSfTZ46utVum2xWtRg76MBnxs5dbAJvz8spoXLAqabUx7yewabXTSEBEg2kKPgiwGYBpgBgAtCc1nyZLdlwe+1VsI6TZmp43dnBLz/4lnThsK7xbnEbpHCbeHCY1wH6PN0Ks8rv6kM1suvkWRC3acjZbKiJKJlKVdyVvIMSHWAcOAkefMR4aYFwSRyMRIIBk4cpbmGeKtAxHWbHznnuEKavNNd9ImdZmsN4K23OdheW9u4bp8OSlaxtl1lzudnoJNm56XiuJotA/v7K2Pk4BcXUaAdzXKKtGWTYUS+sLt9SuW9CV7zwb7z27OM120rl1KnaAE5Oi3zeywAhZYXaJ2ZZku/7N+leXwsV6yHUeT4ZhPDdxDK8bXJpkjUAkwsPmBggfAiwNkAJyDRw/qbBxSsgayDrTnVYoZThcW//a//nRQIbwaxEEuI+HmQb4O2RNrZNX1yZCL+xZ6PSwYIANnNh7oDfGw6ubY/CRCaHYSV5OAInX1WjxplwGnNqelE0xsK1tTc7BaWb3LmntVviA+7DNdIQsmY2nnqQJCKyvI52k/SpuLMHOElNB2WV9MdxxNzNHrXnxoE7H9YCbBCiHqZjbeWOqumJejGtWqhrCqqQkoMRqGA+2N/sJ72+MskFdg9GPa/AO8tJFu9yIzzV3L+2UgUFIRuVHkDm4oWsbAzCEbV2cEcsKQBkl4JhRbs5P6njObh+cBUzbZ0oiEOQ60dEZvpVymaUp3MFrNzFvcF4D87I4DcEJPWJ7rrTby7RN0RjrY50YXPmIMpSqanjeGu5vK0Tog13YPvpRmgHRArAIIBHeL6TIKuH+8gwMa34u6vbiotTDyRTCXUH72XCYk+PgHkCqtMwRNEiArwDCDajYteEkDoNIBgDj0gp4mcpq7/R6/sJLT7zmnQthZ07Rpdt0I59xSloMhidPA2GclvZpG1OFTViSZlM41OJhifMkSQCA0N8Kpd5sqYYdOLJ9lNoOiVvYRVECZK16oTffGKd5gEOppsQuQUTJAba24wQPeJ5mhKQJ+5So5oHVa87bcdyOo3Yj6jUBegXNJMTkB0AphrNBUeDDQeGgtNEjANhl1SbXAFEJdCGv9EbGDl0c5sWozKa9nfuxJ80137sVe3zWDEDtIjjNVs+S1FvbxIzb/EZraYQr/s66iyjkMNepbXM5bo0Nt5MgxhXC3OqZrI59MQ38/rSIQ2HNBzzrYJphFj+IcJ1MEzw/R/fvR8yubaKGoloAmIRfgw5rJBlAJBsNWjcDt1qPCxzsBH8+LvIgxOxpUSMTzUvgmmpaiUFegpZtnH+ptbBj+fb7ravkxg1AWxDMzGyJHXaY2aUiWrnNK2gttXGrFWQsAc9r7FXkzhLY1sJLS7ioH01pt63DitDN2XK+Mc5a2vQa8cWsyKYlwOVI4m9GaQGv0kqAo8nKmBhL3pJ66DRmPVBfsdeszAuIuGGgAV4DOsDp78IbTbBYkQLZ0mYMtLtCGl5WaLZFpSe5AqPMitzOZwHmPPfcl6PetvauA5RQw9umZIR2M81Y0kP6axen1G760834cou74e7bkW/HcWxaz5WDXaHQdWLPwgnxVTekhx76WlV/dnOzNqoRS0D+8PCsxJMEuFkoNcrqjREE/ylQKSECkCWcJjWsAT9T1K6AFQ30DkGAbAyHlBQoVaFMfzqpVDXNi8EkBdmDgMZZlWb1tKhxyMUzg2JmxB5OlZx98rNlf41opLENx8oOb3kWINsaHg312AdRB7ZNdVuB8aRSgRCzuo5n2wbcyhkqBcFja2Nbzma7NiixASfylXT0/Cb2jEnpt8HOaZxNGa+osUI3KXLQ6lE6XdnoDyephrghfcYjxnwI26oiaWHJFzEp9otVuOwpLerNaTrNFVhHf5KhK8cikQL2XeBwIw+9vLXrNtldmjVYw7GGwNRPffOxejoIcPLcJqAJQeDLW8RMyx9mGz63/CAmL2lPrXhHMYlaXXV9G6OwE2h27xvl+rnt1qYFR8LOIUGofDpLv1gXcM53753fOd+xG7lwvw9dCdq3B7eHxglBlNE8BS2q4ZiBMVWWZ3DzYBiAMqYZ5qYh6IJbWB1PrwEnx1ZD0ICKWqdpwyqOQXgII5pL++5++JOPf5nhkNisiZDLcro5HQyaiztklHhbCchZw6k329lm05me21JkuTS1IMuFfQ3QVC5K5oLKrM3QMVfHy232Er2FSbV+EqWQgROcsHzHnW/Vw6ONJKpVCboDjh5wEFCQEpvM1SA3dTVNfLihcq7dSWjyDGAC6bTAkTfs/efgBQutVkeTC2v9QZoBZJrWNQ4G2FZrzwRI2fl07fxbfvpXT6/1VTmBGMSu71AC/hiOrrxy/KvDGx98Z2NxJ6nt1uJot//XzLqQ9WxZpt3Mg9L5hZ//2enfPuE12nq2xdiZHlqRxU7MGgYNZLPTRfl4NvmGKhJMPYhSlb/8i7/C4eimVzxcqqFpmARIOUIB7QUgXSyA4twzsKayKMEewFdUSONp8xmqhK7GRQaKcH51bW2UjvF3jEtfExUUyLtBF3jWP3/ve//FTXfd96ef+uSFi+cpoca92RQjNX/IOhusnjwUJXNhow3umWIG3ZO26NvOcti/o8oIVwj05MLr71t5/I746qpoxFNlC0VuvZklXrYEUjIzrKtjZfmXVQ7/bNLkYm1LJ8K/6XVvO/Rnf9Po7YQIAJIosQ8Goycl7GQtg3FZXRoVCwn4/DIUXuz7URRBPIALKep6kmUbk+mV/ngzrw2PeIBjDLQsEdPTAa5u8Yrx6Ve95acffORdR06c+Oa3npwdpLEzarNBeMMlFlNOffszSWd7b88treXdUW8xjBuGExrYqgEShvC13U1LRWDRbiy++52T3//doLE35daXM2ETMtg0zVbr6mSRn6irwxRAY/Lt5Ho9Tqmwa9dWHnrwjWduekSvPtdtN3AcDysOOAyDaV3PlDidKCZVmU/qTmBCwcKybtDyZPAFo7wY58W0YrkXB62IGppxIAoDmNYSE4imnFy96f5/8rb3fADO4+Spk5g94b5Lmsw8n2UCJBTsTyvGK5dfvGpeZHF7aW7fbd0d++LeogxjuO56lrVViKXdZh4JLmrhta8pXv+m+tDzYa81VXYUE0e0r1bl81n6eJ2hW+Wiha2nduKDEeGzyXJ25sxpwEr3vvP93/yvR2LfawOj4LjXGHPdtOJNeG53elXxVRzKqjF7XfRxwBMvOpRRM0hEiyYmad0ysV+Fff+ICLP1fa991yPv+2DY7lw9d+Gll1/+Pt44W/dtNdnFSTp1tE38WTVevXpk5coR1lzcP3/j7a2lvVFzDgA/1VQMd4ACxK2N3211f/gdq9/+ToO1U6bhAleq8nhd/3WZ4cwplyGXts1d0dZAXJhFbYuW5798/NhgNNh548EDD/zEhW//105rjntZ6tUSW2rANBhVz2s4u5ypHKSgTIGFV2Syvg9mALAbbljhellMtSksRwH49/GdVD7cfccjb/nRn+pu2766Obh87doXnvgCm830YocNQShJ+VrkjTPH7rb6oYOnYX3PKzfOX1w7C0c6d/D+uT03Ah6VAPBcaRhXz3tFUeQLvbN33bly5MiLof+iUitk/JKWOQeY6catdbYV0w14U4qYPA079OyhzfX+zl17bn3grWunD/PhMYgNoDCTvKJPFYDjByfGqOJhfDB4MntC70hYBCtAXXH9HOoOpaER8eAABasni69600Pv/an5HbvGU4Cu+YlTJxiOCQUW4Vd1fe8Ni6+6ddefPH6402gMpym8CQ0LM7M1uoL950iXhZ8E1PvRP/7tlePfbi/fuLAPnUjQWcQqxLOHn3/uxaOfevyJQZbiii9Vh4xjG6NWgjwiEXjMi4HMexE2UyqsF3gVbVIHGHVpfeXqytXb9R3N7dtf/YPvP/znv930dYDrA+rBpACAGHJRgbX4QlYc3GSNGw21I3LoxJVbG+dGbFDIIbjZatI9+MaH3/ezCzv3poDDq3Kzv/nEE19ks6YWqujrX/vwW5/82pEPvfP2zWH+4smNUunL60PgkMqBP1wyhvkhOzOFPZ2cx12uq2zl1IVrp0D6869+eG7PzfLn/7ffJFWSTcy1uYuhjXzCjqUY3EwwvrHLFvbe8uyRc1EgpVsSo5gbBWFnz58DZBjG/q5b79h84/vXnvxPcdSRWMYIBtO0mNa4qA6ruaKukOXrWd6PhpAQYNFyfZxJh6tNfFCaEd9+zyPv/8XFPfuxLaZKAZS8fPzo0ZOvhH5kKROAlh2tcL4bNSTbd8PSs8dX/tUvveXs6atHzqw/9o0Toe/TngCPZkC9GocIFQ57Y2aENhcFTUX+aO3I1+E/GQUxVj2puqOomqOoCi3pAxvgbyCF9zx81y/8wv/w7HNHnn7hlYC37Ypbqg74diniqVMn8zQN2wlLolt+4M2js0f56vdiUEVPtJvzk2k2GOa0YF/zZqJxOSo1XtveWKseKHTcO431m3JSJDc88qFf33HjQUAZZToBkU3G6WOPfYnN9qjBvSSBWJ+oX/zgHz/8tpvLnN+xb7G/sbbQayx1i+sb/NxKbU5pQ7hveIvAFgOxaIofEqCMH+M+M/pf2qV+Elmmph0rmKQCa+g1+fJcb2m+h61h44u/9KMPf/zxF0qmyDeBqFzR+Nz582madWoc6AkW5m99+49/54+O7GhgxRsuIem1263WFJs8Mpyr5GB8DFuKEXtqwt26KNLAD+Iw9HRZJHve+sHf2HHL7YA503yMK+ACeeL08e8cejoJEluptw1hge+dLf2zf33mrldGb7p/XxCYgwcWTl85QXIV379lnjg4Bmy0a8zvGm7Xg9CAEeZKaDWA5zn86JW6Aq+Cs0W12rejnaWTW/eGa+ubJ15+Dp76xNdeQAWzi7HpOwUOeeH8hXQ6ZW57Ips/eOv+R37u2F/8zwdvuROUHX4MELvZaDGvQ3VshiP2gLvgH9hSjotjpWh1W23gTmkdP/i+fzl380FWM6AiOJrqy/Fk+uRTCKJ8TAcR3aFSA5hwMwT0Hb5yafz8J5+JmfzAuyocGmfSVrG457LyWruVfsxBB6LTtMhD265zjqu4qXThYdinpkhsqykwGV03wmr33ntu2r3wha989wvfOplInEmmPpiA9A1BWiNIvvv8ocFwQOkst9jlVQ+9+dKpf3Lshf926813cdsLjQU9GUa4HBgt1qPdU/hxNlitQFpRTpScf+37/3l7914bAQGnRwGmF86de/7P/uITTZlg06bHZ7vZqTMIyTEQDdYMmhDU/8vnj/gs6gCewflWS6I1bWnABRUeLdigSTRuDV/ZNQEckafb0k8fHqF9yv3Dz8EpHj61+tBD77zn/gc/9cSLX/jW0U6EjhJV24I/TX1opsZZVMauXL1qZkly/AqDh3/8Q+XCG0+ceaXElCSSWbAFMI/pdALfa+CWZVlXuKWmyouVq5emfO7On/wNJwUiiRJnwX3wo09/92lGM+CoPm4wiVphaDMB7l7Dnm4shnfjpBlJoy1FZzZb7ZbXkrtQrvBJF7uVnAM7wkIgrarTWMwx9MEhto4DzjZ85tCJX/+f/uCbLx3vJh1XIrdtFLPWM88uImDs0qXzWGefWQeKYr736M/+s6v59hPnzqZFUWNvoMpz6rIvqzRLU+yQQ/Zx+fJF0zrw2g/9q8bydvb9X1SsWVldfeqpbxCRwDhme3wQ1XFy2J77lB1ceUBzOWorNW2zuJ5dUYfGQG7Z5uxsLlvTbD19JIlHrEGhQtAn6eA0GAoFtAOQwDcPHc8Nb0UNPE9j7EpDej80UbdshN7zlVdezvKUKfP9N9Ldt+ddv/KRM5fHx89eBLRTYu9TVdYKwVGpsrLeHI8vXTon5m958J/+r42lvysFhguB8qx45rvPfPWbX29D8Hd9H26zsWc/mIXb/di2FkltHDRa5jjYLHlj3AJ9Ww+jLhLXd2qzL1okfkh2gTwKWz2M/ZAUm3/RkfSZ3ZHt2dE3MfsUBdu1abOYBhS8SCfv/KFHewvzltlufXWWl5POnqf+8neYPw94GqcisPuyLitcE7Sxfs3v7n/k1/739vYd/70UiBldOHv+v/zRf37plZeTuCG0mVTErbhro7S7B2jNGcI/+1Ei1Plie2fcp/jQqmOPFiAgMMBtLxReJeaQ7N0Y3L2sLYKiFDgpm1vxSI0VNKODW4g4jTcS4/T4eJpPy3HoY/kGP4PB989fvfieRx/dd9ON/91qOPha2rG7YEvPffkPNe/ZnC/E2eEkG/Q3mOz+4K/97vy+/ezvf+GK5Pq555796O/+gcIuIVw88+ob53RdrQxxkJ46vowEbabPvQEuh9NlNHZD+WFugyyNg9QlrW22mauQgjrjNs2EKNmGDPwpUABwZIWqGDaUC/pUB2Z3j9MokBOxIm6+Me4f3H7gAx949PKFC//pk5/pNOcIawINPfPQP3BDTCTRI+/9x+l0/OznPzqtDwa+MHVuimHS2/OOX/6dbTffzP7BL2Ar48kLR17YyDd7zQ6czSgr7z3Yff2P7z+3UoBD+3+/cGJc8iurl7tJF64OyGFtV/5TlbtCwFrTgonazmrgGIwtbzPqMaJ0rNsJDnzf7rLDNh0Z4eZUTS3OdUmb0QSt8RPMtm2imxEb483f+ciHf+pD7xJaffjXfpcx19QPX6fPnAaHyLn8B24pL3fd8urjL73t5Wf/movojjc8esstr3rVvQ/sufMu9v/3pcza2vqhw88zW5QxJg74n3/x5O033vPoG/dN6sZmuSsv9eWrFz/zN98EJo9gjFEmAwNyTdvRkUwFIiRvaBPaxi6Co04Z23Vl4wiASduYTHVGSRvJNK1SocRxJdyGanQgg+kQrukOwV61vysHr3z6i4f/7PG/6bbmqQiGojj64ovj0agzP/f9t5OOJ09+9WsvPnfo9ttu+/l/838Mx8NiPNq1/0Agg821jfUrKws7l/5hOdTqxMkTj3/uS62g5dGISSLEqND/9Pef+quPvuf+B299X5wOs3Da33PDsv+FJ8+cuHi+E+OHpoAPAgWIg1hSMxXSR9dMbJtPbTM6roMESoFFSXIp0n6yBnWECNpOhGtwFH5oE6bfBU0zMgHYrv9T/+jdb7zn1kiwXc3wy0+88Kd/8hhjsUflL3hiyJvf+cqXz504eecPvG7rZq5evPIf/t2//7d/8Httxu669749n7thYWFuMsZp77quV1dWm43m7330ozff/qq/L4j+Rv/Iiy+M9Wgu7NFsCrZON2JeTNXFfrv/ue96LHv9Q2+6Wunb9vWursx3e51DR443Go04jAvMpNjyjTZbK6QoDiivIscntHWDdokCIyJoq4GcPpQKR2RBu3BkR9q4gCU8asF4290Hbru5XZbTo6+cOXV5EDQDWptG++oYi+JgZcoOPffsnffcy5DBsFPHTvzrj/zmxz7954udOfBDR1546anvfffv3/D546f++BMfu/t1937/D3WpLp47841vfZPAgEcQwu7wBLTe+MvHnnrVbjkt/Fxc+uITX8nq6bQCtBr7xK2QOvlhqUpue2AMcTpDKkCAw62WQN8hbNHOoyk/ZcEZ/GcZCAgiRDuHl1bYRMO8adb/9//2f7np9h1PPvXVF146s7SwY/vOG0ajzOe4fprGXNygzDe+8eS73/MjczuXTx49/uEP//rjX3li+9yiLdfHjThKcF82vab9mEM8jcNnT77nTW/77Ne+fNf3yWI0HL149OXH/vqL3aSHpTHqAMShIVquG4scaMvFjfRPf/v/AuAGlxqgFqsklNTizHzuK+wNL3xsmPOEA1TcZgxp0TP1xCAYJeTpaTIXTQSQcGeNI5WS4AZ1NBPGWmzOPfXktz7067//q7/3V3/8+NE//PjXGmzjN/7Z+4t66j50EXd9QSSLP/cXn9ocbF45f+m3futfgxSW57ahZdGOAlcrItqo3HIkoE16rtU9nw1+4sd+7OjhIw4+MDYZjp5+5juM0WcE2V4dbT/jxxsW6Qfe/frt23deGYJ4cblwD0e+gkYYWriD/bxMBwI/f6GmD0FgNOfvei85dnbQ53PwmvYjUPGIC1+E3GVikW3gAjBCKVjy4hbHYUXm0CsnNwdlB4C8CHLmt+Lqhr1Lx46trA8zGiW1++a4UcV99/3Ap//qr/7w//mjbXNLtKfYgjPC+Yaa3qlejUMWOBCGvYmNRvP8ypWXD73w8MMPdefnJhuDs6fPfOQj/wZwmvClcR+/Z4hfefuWOg/ff+vnv3rouy9f6yaxnVCrZ/WY2ac+oqeTtGIOmK5PB7D1yRPIJNCgwf0h3LaMQcRB6GF1HLdiAdubtRHi7zBt4T5okeFnKSHjQhwLOODpl688f/g83FCWlW7nGeJvL4ibl65c/NinPtlO2rhOz846uokZMetUwd7iioZ7oiCg1AxrxY2Xz5wYrqw/9IY3Tsfjj/23P/vS17/carY9vdXf4vr+AuG9dOrKN15caSehdqN8fLbS16MuImx6cU8jRlChv5B0UpR5d00ytGGEPnkLt9JGfkTJGKyvu9EOUgF6qO0T8Iyb+7H9eJhbhaC9Os7B9zvGTw6O1vXqY6ePMwtscZWDTfzZRLFtv8ArhGfS9p6IOSqIxwAg+juHvtfwo/37bviPf/yH5y9eSADauI9AcB+UAKc3LauL1yatJHSD37PBRVvU2/qYBJK765mpsZMfqbe268uYqw+7Xic7xxbJWBmXKiPegppOAyyKfsjdPKhtZUb1ULZDa/bpbte3MZL3xfyPogY1HxdBMze3bzfnUlEAuRkcbBDTpyIq2+moaWoPbPWrT/3tuD/8xrefjnEv6OyjTe32PLsXlXm49wm3Hbp5VWELf+SB9HVm7UaZatov5zY82A5KtrVrw60MQIQAfMHD9gm7Y9K249lheruuyvbX0Ao/NjPDWd/NbKhj9oexH8/DsHmI8n1CCloHZDNlmCjJclxeG0jhujgMyRtHjQyOPtOrPn/0iI+JH7e1ffZhfFwzt92Bu90o9kMVNX2YKHMTO1YTbHWTNgpVCrvc4FTsQB71m3LuyJTHZoVN5FS4vNnz7edQaTcHZVWdsiCe/cCjWa3cfciEtnuN7GZn5uaq7XkIz4pD0XZqJ39FUy3Ai1SIo882klnSbu3Zls2Q6DfDprCfBUG2pKkm7j6/1rj1i7NPlLNbOkllyPc7r+QWNTL66LAKF7W7rASlbQFT0cdUWhJpCcT/B5Z/4+gmyWjAAAAAAElFTkSuQmCC"/>
  <p:tag name="MMPROD_50461LOGO"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IBeardHowell_Slide 11.wav"/>
  <p:tag name="PPSNARRATION" val="15,1233617511,D:\Archive\F Drive\AHRQ TS E-Learning\Module 7\TS_2016_Module_7_v7.1_pptx\Media.ppcx"/>
  <p:tag name="HTML_SHAPEINFO" val="&lt;SlideThumbPath val=&quot;Slide11.PNG&quot;/&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8E8E48C2-9DEA-40D3-B069-04BAF6518210}_11.png&quot;/&gt;&lt;left val=&quot;66&quot;/&gt;&lt;top val=&quot;-2&quot;/&gt;&lt;width val=&quot;644&quot;/&gt;&lt;height val=&quot;68&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23&quot;/&gt;&lt;lineCharCount val=&quot;17&quot;/&gt;&lt;lineCharCount val=&quot;12&quot;/&gt;&lt;lineCharCount val=&quot;27&quot;/&gt;&lt;lineCharCount val=&quot;24&quot;/&gt;&lt;lineCharCount val=&quot;32&quot;/&gt;&lt;lineCharCount val=&quot;28&quot;/&gt;&lt;/TableIndex&gt;&lt;/ShapeTextInfo&gt;"/>
  <p:tag name="HTML_SHAPEINFO" val="&lt;TextEffect&gt;&lt;Image&gt;&lt;filename val=&quot;C:\Users\JEFFKE~1\AppData\Local\Temp\PR\data\asimages\{71186848-A09C-42CD-A735-822EC500C3C6}_1.png_crop.png&quot;/&gt;&lt;left val=&quot;23&quot;/&gt;&lt;top val=&quot;68&quot;/&gt;&lt;width val=&quot;131&quot;/&gt;&lt;height val=&quot;17&quot;/&gt;&lt;hasText val=&quot;1&quot;/&gt;&lt;paraId val=&quot;1&quot;/&gt;&lt;/Image&gt;&lt;Image&gt;&lt;filename val=&quot;C:\Users\JEFFKE~1\AppData\Local\Temp\PR\data\asimages\{B5543B32-8223-46BA-811A-022FDB95A3F3}_1.png_crop.png&quot;/&gt;&lt;left val=&quot;30&quot;/&gt;&lt;top val=&quot;105&quot;/&gt;&lt;width val=&quot;191&quot;/&gt;&lt;height val=&quot;17&quot;/&gt;&lt;hasText val=&quot;1&quot;/&gt;&lt;paraId val=&quot;2&quot;/&gt;&lt;/Image&gt;&lt;Image&gt;&lt;filename val=&quot;C:\Users\JEFFKE~1\AppData\Local\Temp\PR\data\asimages\{98B96E75-21C0-4880-87EA-FA8EF2875A9B}_1.png_crop.png&quot;/&gt;&lt;left val=&quot;30&quot;/&gt;&lt;top val=&quot;141&quot;/&gt;&lt;width val=&quot;156&quot;/&gt;&lt;height val=&quot;17&quot;/&gt;&lt;hasText val=&quot;1&quot;/&gt;&lt;paraId val=&quot;3&quot;/&gt;&lt;/Image&gt;&lt;Image&gt;&lt;filename val=&quot;C:\Users\JEFFKE~1\AppData\Local\Temp\PR\data\asimages\{798E4C66-FE4D-4466-94E1-29755390527A}_1.png_crop.png&quot;/&gt;&lt;left val=&quot;30&quot;/&gt;&lt;top val=&quot;177&quot;/&gt;&lt;width val=&quot;115&quot;/&gt;&lt;height val=&quot;17&quot;/&gt;&lt;hasText val=&quot;1&quot;/&gt;&lt;paraId val=&quot;4&quot;/&gt;&lt;/Image&gt;&lt;Image&gt;&lt;filename val=&quot;C:\Users\JEFFKE~1\AppData\Local\Temp\PR\data\asimages\{0757AD29-BAE9-4571-9157-045DC573EF60}_1.png_crop.png&quot;/&gt;&lt;left val=&quot;30&quot;/&gt;&lt;top val=&quot;213&quot;/&gt;&lt;width val=&quot;262&quot;/&gt;&lt;height val=&quot;17&quot;/&gt;&lt;hasText val=&quot;1&quot;/&gt;&lt;paraId val=&quot;5&quot;/&gt;&lt;/Image&gt;&lt;Image&gt;&lt;filename val=&quot;C:\Users\JEFFKE~1\AppData\Local\Temp\PR\data\asimages\{96C634D2-26AE-4194-9A0B-2F2F5EEA4D09}_1.png_crop.png&quot;/&gt;&lt;left val=&quot;30&quot;/&gt;&lt;top val=&quot;249&quot;/&gt;&lt;width val=&quot;223&quot;/&gt;&lt;height val=&quot;17&quot;/&gt;&lt;hasText val=&quot;1&quot;/&gt;&lt;paraId val=&quot;6&quot;/&gt;&lt;/Image&gt;&lt;Image&gt;&lt;filename val=&quot;C:\Users\JEFFKE~1\AppData\Local\Temp\PR\data\asimages\{A8E426D8-3B0E-4FB6-842A-1B30BD96FC1E}_1.png_crop.png&quot;/&gt;&lt;left val=&quot;30&quot;/&gt;&lt;top val=&quot;285&quot;/&gt;&lt;width val=&quot;290&quot;/&gt;&lt;height val=&quot;41&quot;/&gt;&lt;hasText val=&quot;1&quot;/&gt;&lt;paraId val=&quot;7&quot;/&gt;&lt;/Image&gt;&lt;/TextEffect&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IBeardHowell_Slide 12.wav"/>
  <p:tag name="PPSNARRATION" val="8,1233617511,D:\Archive\F Drive\AHRQ TS E-Learning\Module 7\TS_2016_Module_7_v7.1_pptx\Media.ppcx"/>
  <p:tag name="HTML_SHAPEINFO" val="&lt;SlideThumbPath val=&quot;Slide12.PNG&quot;/&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D25D05F6-6CA1-40DA-93E1-8C8C08C941F1}_12.png&quot;/&gt;&lt;left val=&quot;66&quot;/&gt;&lt;top val=&quot;-2&quot;/&gt;&lt;width val=&quot;644&quot;/&gt;&lt;height val=&quot;68&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21&quot;/&gt;&lt;lineCharCount val=&quot;14&quot;/&gt;&lt;lineCharCount val=&quot;5&quot;/&gt;&lt;lineCharCount val=&quot;9&quot;/&gt;&lt;lineCharCount val=&quot;11&quot;/&gt;&lt;lineCharCount val=&quot;8&quot;/&gt;&lt;lineCharCount val=&quot;14&quot;/&gt;&lt;lineCharCount val=&quot;6&quot;/&gt;&lt;lineCharCount val=&quot;8&quot;/&gt;&lt;lineCharCount val=&quot;8&quot;/&gt;&lt;lineCharCount val=&quot;21&quot;/&gt;&lt;lineCharCount val=&quot;5&quot;/&gt;&lt;lineCharCount val=&quot;9&quot;/&gt;&lt;lineCharCount val=&quot;15&quot;/&gt;&lt;lineCharCount val=&quot;16&quot;/&gt;&lt;lineCharCount val=&quot;9&quot;/&gt;&lt;lineCharCount val=&quot;20&quot;/&gt;&lt;lineCharCount val=&quot;19&quot;/&gt;&lt;lineCharCount val=&quot;4&quot;/&gt;&lt;lineCharCount val=&quot;11&quot;/&gt;&lt;/TableIndex&gt;&lt;/ShapeTextInfo&gt;"/>
  <p:tag name="HTML_SHAPEINFO" val="&lt;ThreeDShapeInfo&gt;&lt;uuid val=&quot;&quot;/&gt;&lt;isInvalidForFieldText val=&quot;0&quot;/&gt;&lt;Image&gt;&lt;filename val=&quot;C:\Users\JEFFKE~1\AppData\Local\Temp\PR\data\asimages\{B7596D58-1E08-48FF-92C3-5697F85B18DC}_12.png&quot;/&gt;&lt;left val=&quot;263&quot;/&gt;&lt;top val=&quot;60&quot;/&gt;&lt;width val=&quot;228&quot;/&gt;&lt;height val=&quot;311&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9&quot;/&gt;&lt;lineCharCount val=&quot;20&quot;/&gt;&lt;lineCharCount val=&quot;13&quot;/&gt;&lt;lineCharCount val=&quot;17&quot;/&gt;&lt;lineCharCount val=&quot;13&quot;/&gt;&lt;lineCharCount val=&quot;17&quot;/&gt;&lt;lineCharCount val=&quot;17&quot;/&gt;&lt;/TableIndex&gt;&lt;/ShapeTextInfo&gt;"/>
  <p:tag name="HTML_SHAPEINFO" val="&lt;ThreeDShapeInfo&gt;&lt;uuid val=&quot;&quot;/&gt;&lt;isInvalidForFieldText val=&quot;0&quot;/&gt;&lt;Image&gt;&lt;filename val=&quot;C:\Users\JEFFKE~1\AppData\Local\Temp\PR\data\asimages\{8F70230C-52E2-431E-9AD9-42FDC4122602}_12.png&quot;/&gt;&lt;left val=&quot;491&quot;/&gt;&lt;top val=&quot;60&quot;/&gt;&lt;width val=&quot;228&quot;/&gt;&lt;height val=&quot;308&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9&quot;/&gt;&lt;lineCharCount val=&quot;33&quot;/&gt;&lt;lineCharCount val=&quot;13&quot;/&gt;&lt;lineCharCount val=&quot;28&quot;/&gt;&lt;lineCharCount val=&quot;10&quot;/&gt;&lt;lineCharCount val=&quot;14&quot;/&gt;&lt;lineCharCount val=&quot;22&quot;/&gt;&lt;lineCharCount val=&quot;12&quot;/&gt;&lt;lineCharCount val=&quot;29&quot;/&gt;&lt;lineCharCount val=&quot;9&quot;/&gt;&lt;lineCharCount val=&quot;40&quot;/&gt;&lt;lineCharCount val=&quot;10&quot;/&gt;&lt;lineCharCount val=&quot;13&quot;/&gt;&lt;lineCharCount val=&quot;8&quot;/&gt;&lt;lineCharCount val=&quot;9&quot;/&gt;&lt;lineCharCount val=&quot;26&quot;/&gt;&lt;lineCharCount val=&quot;20&quot;/&gt;&lt;/TableIndex&gt;&lt;/ShapeTextInfo&gt;"/>
  <p:tag name="HTML_SHAPEINFO" val="&lt;ThreeDShapeInfo&gt;&lt;uuid val=&quot;&quot;/&gt;&lt;isInvalidForFieldText val=&quot;0&quot;/&gt;&lt;Image&gt;&lt;filename val=&quot;C:\Users\JEFFKE~1\AppData\Local\Temp\PR\data\asimages\{A0EF47B5-8228-476D-B4B9-7FF701273F51}_12.png&quot;/&gt;&lt;left val=&quot;0&quot;/&gt;&lt;top val=&quot;60&quot;/&gt;&lt;width val=&quot;265&quot;/&gt;&lt;height val=&quot;31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IBeardHowell_Slide 13.wav"/>
  <p:tag name="PPSNARRATION" val="16,1233617511,D:\Archive\F Drive\AHRQ TS E-Learning\Module 7\TS_2016_Module_7_v7.1_pptx\Media.ppcx"/>
  <p:tag name="HTML_SHAPEINFO" val="&lt;SlideThumbPath val=&quot;Slide13.PNG&quot;/&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071AD13F-DD4E-4398-A92A-A54210CC069B}_13.png&quot;/&gt;&lt;left val=&quot;66&quot;/&gt;&lt;top val=&quot;-2&quot;/&gt;&lt;width val=&quot;644&quot;/&gt;&lt;height val=&quot;68&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7&quot;/&gt;&lt;lineCharCount val=&quot;27&quot;/&gt;&lt;lineCharCount val=&quot;28&quot;/&gt;&lt;lineCharCount val=&quot;26&quot;/&gt;&lt;lineCharCount val=&quot;29&quot;/&gt;&lt;lineCharCount val=&quot;34&quot;/&gt;&lt;lineCharCount val=&quot;27&quot;/&gt;&lt;/TableIndex&gt;&lt;/ShapeTextInfo&gt;"/>
  <p:tag name="HTML_SHAPEINFO" val="&lt;TextEffect&gt;&lt;Image&gt;&lt;filename val=&quot;C:\Users\JEFFKE~1\AppData\Local\Temp\PR\data\asimages\{A9460959-1226-441E-945A-5A3F2956C9CE}_1.png_crop.png&quot;/&gt;&lt;left val=&quot;21&quot;/&gt;&lt;top val=&quot;68&quot;/&gt;&lt;width val=&quot;195&quot;/&gt;&lt;height val=&quot;17&quot;/&gt;&lt;hasText val=&quot;1&quot;/&gt;&lt;paraId val=&quot;1&quot;/&gt;&lt;/Image&gt;&lt;Image&gt;&lt;filename val=&quot;C:\Users\JEFFKE~1\AppData\Local\Temp\PR\data\asimages\{9927FAA4-7ED6-44A6-A5C8-94C88C0EACDB}_1.png_crop.png&quot;/&gt;&lt;left val=&quot;59&quot;/&gt;&lt;top val=&quot;95&quot;/&gt;&lt;width val=&quot;255&quot;/&gt;&lt;height val=&quot;26&quot;/&gt;&lt;hasText val=&quot;1&quot;/&gt;&lt;paraId val=&quot;2&quot;/&gt;&lt;/Image&gt;&lt;Image&gt;&lt;filename val=&quot;C:\Users\JEFFKE~1\AppData\Local\Temp\PR\data\asimages\{C3113DD3-B99A-409A-A355-2BE2AFDC1585}_1.png_crop.png&quot;/&gt;&lt;left val=&quot;130&quot;/&gt;&lt;top val=&quot;140&quot;/&gt;&lt;width val=&quot;208&quot;/&gt;&lt;height val=&quot;17&quot;/&gt;&lt;hasText val=&quot;1&quot;/&gt;&lt;paraId val=&quot;3&quot;/&gt;&lt;/Image&gt;&lt;Image&gt;&lt;filename val=&quot;C:\Users\JEFFKE~1\AppData\Local\Temp\PR\data\asimages\{22F5065F-4A56-4768-95D0-30613A45F2E2}_1.png_crop.png&quot;/&gt;&lt;left val=&quot;59&quot;/&gt;&lt;top val=&quot;167&quot;/&gt;&lt;width val=&quot;234&quot;/&gt;&lt;height val=&quot;26&quot;/&gt;&lt;hasText val=&quot;1&quot;/&gt;&lt;paraId val=&quot;4&quot;/&gt;&lt;/Image&gt;&lt;Image&gt;&lt;filename val=&quot;C:\Users\JEFFKE~1\AppData\Local\Temp\PR\data\asimages\{D4605CC8-E89D-482B-B91C-A31773A8487B}_1.png_crop.png&quot;/&gt;&lt;left val=&quot;130&quot;/&gt;&lt;top val=&quot;212&quot;/&gt;&lt;width val=&quot;207&quot;/&gt;&lt;height val=&quot;17&quot;/&gt;&lt;hasText val=&quot;1&quot;/&gt;&lt;paraId val=&quot;5&quot;/&gt;&lt;/Image&gt;&lt;Image&gt;&lt;filename val=&quot;C:\Users\JEFFKE~1\AppData\Local\Temp\PR\data\asimages\{9F224F73-4C35-45D7-94A3-27B825C65427}_1.png_crop.png&quot;/&gt;&lt;left val=&quot;59&quot;/&gt;&lt;top val=&quot;239&quot;/&gt;&lt;width val=&quot;281&quot;/&gt;&lt;height val=&quot;26&quot;/&gt;&lt;hasText val=&quot;1&quot;/&gt;&lt;paraId val=&quot;6&quot;/&gt;&lt;/Image&gt;&lt;Image&gt;&lt;filename val=&quot;C:\Users\JEFFKE~1\AppData\Local\Temp\PR\data\asimages\{E8B7082B-0FD8-4962-88C3-5047C2C40A42}_1.png_crop.png&quot;/&gt;&lt;left val=&quot;130&quot;/&gt;&lt;top val=&quot;285&quot;/&gt;&lt;width val=&quot;226&quot;/&gt;&lt;height val=&quot;17&quot;/&gt;&lt;hasText val=&quot;1&quot;/&gt;&lt;paraId val=&quot;7&quot;/&gt;&lt;/Image&gt;&lt;/TextEffect&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893A4D-4E8A-4033-BA91-46002FA0032F}&quot;/&gt;&lt;isInvalidForFieldText val=&quot;0&quot;/&gt;&lt;Image&gt;&lt;filename val=&quot;C:\Users\JEFFKE~1\AppData\Local\Temp\PR\data\asimages\{B5893A4D-4E8A-4033-BA91-46002FA0032F}_13.png&quot;/&gt;&lt;left val=&quot;384&quot;/&gt;&lt;top val=&quot;89&quot;/&gt;&lt;width val=&quot;327&quot;/&gt;&lt;height val=&quot;25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14.wav"/>
  <p:tag name="PPSNARRATION" val="17,1233617511,D:\Archive\F Drive\AHRQ TS E-Learning\Module 7\TS_2016_Module_7_v7.1_pptx\Media.ppcx"/>
  <p:tag name="HTML_SHAPEINFO" val="&lt;SlideThumbPath val=&quot;Slide14.PNG&quot;/&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EFFKE~1\AppData\Local\Temp\PR\data\asimages\{61EA2DA4-631A-41D0-9A88-CE2E8B642565}_14.png&quot;/&gt;&lt;left val=&quot;66&quot;/&gt;&lt;top val=&quot;-2&quot;/&gt;&lt;width val=&quot;644&quot;/&gt;&lt;height val=&quot;68&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7&quot;/&gt;&lt;lineCharCount val=&quot;35&quot;/&gt;&lt;lineCharCount val=&quot;47&quot;/&gt;&lt;lineCharCount val=&quot;49&quot;/&gt;&lt;lineCharCount val=&quot;45&quot;/&gt;&lt;lineCharCount val=&quot;16&quot;/&gt;&lt;lineCharCount val=&quot;18&quot;/&gt;&lt;lineCharCount val=&quot;43&quot;/&gt;&lt;lineCharCount val=&quot;40&quot;/&gt;&lt;lineCharCount val=&quot;10&quot;/&gt;&lt;/TableIndex&gt;&lt;/ShapeTextInfo&gt;"/>
  <p:tag name="HTML_SHAPEINFO" val="&lt;TextEffect&gt;&lt;Image&gt;&lt;filename val=&quot;C:\Users\JEFFKE~1\AppData\Local\Temp\PR\data\asimages\{2D53D2AA-72E3-4119-81BB-38FBFEA98B01}_1.png_crop.png&quot;/&gt;&lt;left val=&quot;22&quot;/&gt;&lt;top val=&quot;68&quot;/&gt;&lt;width val=&quot;379&quot;/&gt;&lt;height val=&quot;41&quot;/&gt;&lt;hasText val=&quot;1&quot;/&gt;&lt;paraId val=&quot;1&quot;/&gt;&lt;/Image&gt;&lt;Image&gt;&lt;filename val=&quot;C:\Users\JEFFKE~1\AppData\Local\Temp\PR\data\asimages\{4B2DAB08-2B3F-4E84-86F5-1DD4C68260DC}_1.png_crop.png&quot;/&gt;&lt;left val=&quot;23&quot;/&gt;&lt;top val=&quot;129&quot;/&gt;&lt;width val=&quot;379&quot;/&gt;&lt;height val=&quot;17&quot;/&gt;&lt;hasText val=&quot;1&quot;/&gt;&lt;paraId val=&quot;2&quot;/&gt;&lt;/Image&gt;&lt;Image&gt;&lt;filename val=&quot;C:\Users\JEFFKE~1\AppData\Local\Temp\PR\data\asimages\{F397F5D0-1AF3-42C6-B1A8-5662806FD8FE}_1.png_crop.png&quot;/&gt;&lt;left val=&quot;23&quot;/&gt;&lt;top val=&quot;165&quot;/&gt;&lt;width val=&quot;374&quot;/&gt;&lt;height val=&quot;17&quot;/&gt;&lt;hasText val=&quot;1&quot;/&gt;&lt;paraId val=&quot;3&quot;/&gt;&lt;/Image&gt;&lt;Image&gt;&lt;filename val=&quot;C:\Users\JEFFKE~1\AppData\Local\Temp\PR\data\asimages\{1027E585-1149-4A44-B9FE-2E8BCFFD832E}_1.png_crop.png&quot;/&gt;&lt;left val=&quot;21&quot;/&gt;&lt;top val=&quot;201&quot;/&gt;&lt;width val=&quot;375&quot;/&gt;&lt;height val=&quot;17&quot;/&gt;&lt;hasText val=&quot;1&quot;/&gt;&lt;paraId val=&quot;4&quot;/&gt;&lt;/Image&gt;&lt;Image&gt;&lt;filename val=&quot;C:\Users\JEFFKE~1\AppData\Local\Temp\PR\data\asimages\{2E7A0C4F-075F-43A0-A5B2-5CA08406525A}_1.png_crop.png&quot;/&gt;&lt;left val=&quot;22&quot;/&gt;&lt;top val=&quot;237&quot;/&gt;&lt;width val=&quot;136&quot;/&gt;&lt;height val=&quot;17&quot;/&gt;&lt;hasText val=&quot;1&quot;/&gt;&lt;paraId val=&quot;5&quot;/&gt;&lt;/Image&gt;&lt;Image&gt;&lt;filename val=&quot;C:\Users\JEFFKE~1\AppData\Local\Temp\PR\data\asimages\{95C5D06B-172F-4709-A978-4E0731B617E6}_1.png_crop.png&quot;/&gt;&lt;left val=&quot;21&quot;/&gt;&lt;top val=&quot;267&quot;/&gt;&lt;width val=&quot;169&quot;/&gt;&lt;height val=&quot;17&quot;/&gt;&lt;hasText val=&quot;1&quot;/&gt;&lt;paraId val=&quot;6&quot;/&gt;&lt;/Image&gt;&lt;Image&gt;&lt;filename val=&quot;C:\Users\JEFFKE~1\AppData\Local\Temp\PR\data\asimages\{40F799C7-FAA9-4611-A6BD-26F15389BD0A}_1.png_crop.png&quot;/&gt;&lt;left val=&quot;21&quot;/&gt;&lt;top val=&quot;297&quot;/&gt;&lt;width val=&quot;374&quot;/&gt;&lt;height val=&quot;65&quot;/&gt;&lt;hasText val=&quot;1&quot;/&gt;&lt;paraId val=&quot;7&quot;/&gt;&lt;/Image&gt;&lt;/TextEffect&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B3D8D7-C22C-47F5-A8C7-E22B252EC73D}&quot;/&gt;&lt;isInvalidForFieldText val=&quot;0&quot;/&gt;&lt;Image&gt;&lt;filename val=&quot;C:\Users\JEFFKE~1\AppData\Local\Temp\PR\data\asimages\{F8B3D8D7-C22C-47F5-A8C7-E22B252EC73D}_14.png&quot;/&gt;&lt;left val=&quot;422&quot;/&gt;&lt;top val=&quot;60&quot;/&gt;&lt;width val=&quot;267&quot;/&gt;&lt;height val=&quot;46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6&quot;/&gt;&lt;/TableIndex&gt;&lt;/ShapeTextInfo&gt;"/>
  <p:tag name="PRESENTER_SHAPEINFO" val="&lt;ThreeDShapeInfo&gt;&lt;uuid val=&quot;{9441A87E-E075-4767-B4B3-5ACD1903D6C6}&quot;/&gt;&lt;isInvalidForFieldText val=&quot;0&quot;/&gt;&lt;Image&gt;&lt;filename val=&quot;C:\Users\JEFFKE~1\AppData\Local\Temp\PR\data\asimages\{9441A87E-E075-4767-B4B3-5ACD1903D6C6}_14.png&quot;/&gt;&lt;left val=&quot;447&quot;/&gt;&lt;top val=&quot;317&quot;/&gt;&lt;width val=&quot;196&quot;/&gt;&lt;height val=&quot;50&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15.wav"/>
  <p:tag name="PPSNARRATION" val="18,1233617511,D:\Archive\F Drive\AHRQ TS E-Learning\Module 7\TS_2016_Module_7_v7.1_pptx\Media.ppcx"/>
  <p:tag name="HTML_SHAPEINFO" val="&lt;SlideThumbPath val=&quot;Slide15.PNG&quot;/&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JEFFKE~1\AppData\Local\Temp\PR\data\asimages\{4F9A9B19-47BF-4C03-B504-6B334DD18F43}_15.png&quot;/&gt;&lt;left val=&quot;66&quot;/&gt;&lt;top val=&quot;-2&quot;/&gt;&lt;width val=&quot;644&quot;/&gt;&lt;height val=&quot;68&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7&quot;/&gt;&lt;lineCharCount val=&quot;44&quot;/&gt;&lt;lineCharCount val=&quot;9&quot;/&gt;&lt;lineCharCount val=&quot;41&quot;/&gt;&lt;lineCharCount val=&quot;45&quot;/&gt;&lt;/TableIndex&gt;&lt;/ShapeTextInfo&gt;"/>
  <p:tag name="HTML_SHAPEINFO" val="&lt;TextEffect&gt;&lt;Image&gt;&lt;filename val=&quot;C:\Users\JEFFKE~1\AppData\Local\Temp\PR\data\asimages\{5A5ED998-7ACC-4648-9A22-EDA9D7300893}_1.png_crop.png&quot;/&gt;&lt;left val=&quot;22&quot;/&gt;&lt;top val=&quot;68&quot;/&gt;&lt;width val=&quot;363&quot;/&gt;&lt;height val=&quot;38&quot;/&gt;&lt;hasText val=&quot;1&quot;/&gt;&lt;paraId val=&quot;1&quot;/&gt;&lt;/Image&gt;&lt;Image&gt;&lt;filename val=&quot;C:\Users\JEFFKE~1\AppData\Local\Temp\PR\data\asimages\{0CE86541-C360-4CD1-B000-0EE4E3595A79}_1.png_crop.png&quot;/&gt;&lt;left val=&quot;21&quot;/&gt;&lt;top val=&quot;129&quot;/&gt;&lt;width val=&quot;357&quot;/&gt;&lt;height val=&quot;38&quot;/&gt;&lt;hasText val=&quot;1&quot;/&gt;&lt;paraId val=&quot;2&quot;/&gt;&lt;/Image&gt;&lt;Image&gt;&lt;filename val=&quot;C:\Users\JEFFKE~1\AppData\Local\Temp\PR\data\asimages\{63756F39-53D4-4E66-92D0-4631CBBF63E7}_1.png_crop.png&quot;/&gt;&lt;left val=&quot;22&quot;/&gt;&lt;top val=&quot;189&quot;/&gt;&lt;width val=&quot;369&quot;/&gt;&lt;height val=&quot;41&quot;/&gt;&lt;hasText val=&quot;1&quot;/&gt;&lt;paraId val=&quot;3&quot;/&gt;&lt;/Image&gt;&lt;/TextEffec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39BB528-0F20-44CF-859A-7CC0BBBEFFBD}&quot;/&gt;&lt;isInvalidForFieldText val=&quot;0&quot;/&gt;&lt;Image&gt;&lt;filename val=&quot;C:\Users\JEFFKE~1\AppData\Local\Temp\PR\data\asimages\{939BB528-0F20-44CF-859A-7CC0BBBEFFBD}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F53B54-0F8F-48A3-9178-9DD6C578D534}&quot;/&gt;&lt;isInvalidForFieldText val=&quot;0&quot;/&gt;&lt;Image&gt;&lt;filename val=&quot;C:\Users\JEFFKE~1\AppData\Local\Temp\PR\data\asimages\{96F53B54-0F8F-48A3-9178-9DD6C578D534}_15.png&quot;/&gt;&lt;left val=&quot;417&quot;/&gt;&lt;top val=&quot;61&quot;/&gt;&lt;width val=&quot;271&quot;/&gt;&lt;height val=&quot;50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BC1AA2-F9B8-4AFD-B54D-9720D4638D4A}&quot;/&gt;&lt;isInvalidForFieldText val=&quot;0&quot;/&gt;&lt;Image&gt;&lt;filename val=&quot;C:\Users\JEFFKE~1\AppData\Local\Temp\PR\data\asimages\{95BC1AA2-F9B8-4AFD-B54D-9720D4638D4A}_15.png&quot;/&gt;&lt;left val=&quot;353&quot;/&gt;&lt;top val=&quot;211&quot;/&gt;&lt;width val=&quot;132&quot;/&gt;&lt;height val=&quot;80&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50AE2BEA-7B00-4D61-8441-751B8C4A6E45}&quot;/&gt;&lt;isInvalidForFieldText val=&quot;0&quot;/&gt;&lt;Image&gt;&lt;filename val=&quot;C:\Users\JEFFKE~1\AppData\Local\Temp\PR\data\asimages\{50AE2BEA-7B00-4D61-8441-751B8C4A6E45}_15.png&quot;/&gt;&lt;left val=&quot;167&quot;/&gt;&lt;top val=&quot;280&quot;/&gt;&lt;width val=&quot;196&quot;/&gt;&lt;height val=&quot;7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16.wav"/>
  <p:tag name="PPSNARRATION" val="19,1233617511,D:\Archive\F Drive\AHRQ TS E-Learning\Module 7\TS_2016_Module_7_v7.1_pptx\Media.ppcx"/>
  <p:tag name="HTML_SHAPEINFO" val="&lt;SlideThumbPath val=&quot;Slide16.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JEFFKE~1\AppData\Local\Temp\PR\data\asimages\{EA269560-D90C-4EA4-91E6-D2FFCA8AC41D}_16.png&quot;/&gt;&lt;left val=&quot;66&quot;/&gt;&lt;top val=&quot;-2&quot;/&gt;&lt;width val=&quot;644&quot;/&gt;&lt;height val=&quot;68&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4&quot;/&gt;&lt;lineCharCount val=&quot;9&quot;/&gt;&lt;lineCharCount val=&quot;20&quot;/&gt;&lt;lineCharCount val=&quot;13&quot;/&gt;&lt;lineCharCount val=&quot;10&quot;/&gt;&lt;lineCharCount val=&quot;20&quot;/&gt;&lt;lineCharCount val=&quot;38&quot;/&gt;&lt;lineCharCount val=&quot;26&quot;/&gt;&lt;lineCharCount val=&quot;37&quot;/&gt;&lt;lineCharCount val=&quot;24&quot;/&gt;&lt;lineCharCount val=&quot;25&quot;/&gt;&lt;lineCharCount val=&quot;39&quot;/&gt;&lt;lineCharCount val=&quot;39&quot;/&gt;&lt;/TableIndex&gt;&lt;/ShapeTextInfo&gt;"/>
  <p:tag name="HTML_SHAPEINFO" val="&lt;TextEffect&gt;&lt;Image&gt;&lt;filename val=&quot;C:\Users\JEFFKE~1\AppData\Local\Temp\PR\data\asimages\{24D1BF39-B4F6-4275-8DA7-DBAE11F9D9F9}_1.png_crop.png&quot;/&gt;&lt;left val=&quot;21&quot;/&gt;&lt;top val=&quot;68&quot;/&gt;&lt;width val=&quot;167&quot;/&gt;&lt;height val=&quot;12&quot;/&gt;&lt;hasText val=&quot;1&quot;/&gt;&lt;paraId val=&quot;1&quot;/&gt;&lt;/Image&gt;&lt;Image&gt;&lt;filename val=&quot;C:\Users\JEFFKE~1\AppData\Local\Temp\PR\data\asimages\{4B5DD52A-7ADE-4BED-91E3-A2C1C8DA9F32}_1.png_crop.png&quot;/&gt;&lt;left val=&quot;30&quot;/&gt;&lt;top val=&quot;94&quot;/&gt;&lt;width val=&quot;69&quot;/&gt;&lt;height val=&quot;12&quot;/&gt;&lt;hasText val=&quot;1&quot;/&gt;&lt;paraId val=&quot;2&quot;/&gt;&lt;/Image&gt;&lt;Image&gt;&lt;filename val=&quot;C:\Users\JEFFKE~1\AppData\Local\Temp\PR\data\asimages\{3C2C16E7-3EDB-420B-8326-8C4820F1A11B}_1.png_crop.png&quot;/&gt;&lt;left val=&quot;62&quot;/&gt;&lt;top val=&quot;115&quot;/&gt;&lt;width val=&quot;154&quot;/&gt;&lt;height val=&quot;14&quot;/&gt;&lt;hasText val=&quot;1&quot;/&gt;&lt;paraId val=&quot;3&quot;/&gt;&lt;/Image&gt;&lt;Image&gt;&lt;filename val=&quot;C:\Users\JEFFKE~1\AppData\Local\Temp\PR\data\asimages\{E26FBC0F-6E85-4CCC-88C6-7AEE440EBDE3}_1.png_crop.png&quot;/&gt;&lt;left val=&quot;62&quot;/&gt;&lt;top val=&quot;135&quot;/&gt;&lt;width val=&quot;105&quot;/&gt;&lt;height val=&quot;11&quot;/&gt;&lt;hasText val=&quot;1&quot;/&gt;&lt;paraId val=&quot;4&quot;/&gt;&lt;/Image&gt;&lt;Image&gt;&lt;filename val=&quot;C:\Users\JEFFKE~1\AppData\Local\Temp\PR\data\asimages\{3B8BD1E7-DB19-41D7-AAF0-FA3E5CD3369A}_1.png_crop.png&quot;/&gt;&lt;left val=&quot;62&quot;/&gt;&lt;top val=&quot;156&quot;/&gt;&lt;width val=&quot;84&quot;/&gt;&lt;height val=&quot;14&quot;/&gt;&lt;hasText val=&quot;1&quot;/&gt;&lt;paraId val=&quot;5&quot;/&gt;&lt;/Image&gt;&lt;Image&gt;&lt;filename val=&quot;C:\Users\JEFFKE~1\AppData\Local\Temp\PR\data\asimages\{E154BBE4-3EA3-4798-9E71-738C452D9FD1}_1.png_crop.png&quot;/&gt;&lt;left val=&quot;62&quot;/&gt;&lt;top val=&quot;176&quot;/&gt;&lt;width val=&quot;163&quot;/&gt;&lt;height val=&quot;12&quot;/&gt;&lt;hasText val=&quot;1&quot;/&gt;&lt;paraId val=&quot;6&quot;/&gt;&lt;/Image&gt;&lt;Image&gt;&lt;filename val=&quot;C:\Users\JEFFKE~1\AppData\Local\Temp\PR\data\asimages\{209A7151-26CA-4CDE-B5AA-C2088CD15795}_1.png_crop.png&quot;/&gt;&lt;left val=&quot;21&quot;/&gt;&lt;top val=&quot;214&quot;/&gt;&lt;width val=&quot;272&quot;/&gt;&lt;height val=&quot;12&quot;/&gt;&lt;hasText val=&quot;1&quot;/&gt;&lt;paraId val=&quot;7&quot;/&gt;&lt;/Image&gt;&lt;Image&gt;&lt;filename val=&quot;C:\Users\JEFFKE~1\AppData\Local\Temp\PR\data\asimages\{1D8B59D3-FB45-427F-BD8A-7999A772B44E}_1.png_crop.png&quot;/&gt;&lt;left val=&quot;30&quot;/&gt;&lt;top val=&quot;241&quot;/&gt;&lt;width val=&quot;187&quot;/&gt;&lt;height val=&quot;14&quot;/&gt;&lt;hasText val=&quot;1&quot;/&gt;&lt;paraId val=&quot;8&quot;/&gt;&lt;/Image&gt;&lt;Image&gt;&lt;filename val=&quot;C:\Users\JEFFKE~1\AppData\Local\Temp\PR\data\asimages\{6C7E81CF-C053-437F-B0CB-2545974751C3}_1.png_crop.png&quot;/&gt;&lt;left val=&quot;30&quot;/&gt;&lt;top val=&quot;261&quot;/&gt;&lt;width val=&quot;271&quot;/&gt;&lt;height val=&quot;14&quot;/&gt;&lt;hasText val=&quot;1&quot;/&gt;&lt;paraId val=&quot;9&quot;/&gt;&lt;/Image&gt;&lt;Image&gt;&lt;filename val=&quot;C:\Users\JEFFKE~1\AppData\Local\Temp\PR\data\asimages\{F6F09C2B-BF5D-4D2A-B690-FAABBFC09BAA}_1.png_crop.png&quot;/&gt;&lt;left val=&quot;30&quot;/&gt;&lt;top val=&quot;282&quot;/&gt;&lt;width val=&quot;175&quot;/&gt;&lt;height val=&quot;14&quot;/&gt;&lt;hasText val=&quot;1&quot;/&gt;&lt;paraId val=&quot;10&quot;/&gt;&lt;/Image&gt;&lt;Image&gt;&lt;filename val=&quot;C:\Users\JEFFKE~1\AppData\Local\Temp\PR\data\asimages\{2B6BA7CF-FA3D-43FB-B03E-505B1658F1C8}_1.png_crop.png&quot;/&gt;&lt;left val=&quot;30&quot;/&gt;&lt;top val=&quot;302&quot;/&gt;&lt;width val=&quot;166&quot;/&gt;&lt;height val=&quot;14&quot;/&gt;&lt;hasText val=&quot;1&quot;/&gt;&lt;paraId val=&quot;11&quot;/&gt;&lt;/Image&gt;&lt;Image&gt;&lt;filename val=&quot;C:\Users\JEFFKE~1\AppData\Local\Temp\PR\data\asimages\{8694978E-0193-48ED-8B9B-3821D84FF6FB}_1.png_crop.png&quot;/&gt;&lt;left val=&quot;30&quot;/&gt;&lt;top val=&quot;322&quot;/&gt;&lt;width val=&quot;274&quot;/&gt;&lt;height val=&quot;14&quot;/&gt;&lt;hasText val=&quot;1&quot;/&gt;&lt;paraId val=&quot;12&quot;/&gt;&lt;/Image&gt;&lt;Image&gt;&lt;filename val=&quot;C:\Users\JEFFKE~1\AppData\Local\Temp\PR\data\asimages\{A446CDCB-B783-4304-B992-30956ECBFFDB}_1.png_crop.png&quot;/&gt;&lt;left val=&quot;30&quot;/&gt;&lt;top val=&quot;343&quot;/&gt;&lt;width val=&quot;290&quot;/&gt;&lt;height val=&quot;14&quot;/&gt;&lt;hasText val=&quot;1&quot;/&gt;&lt;paraId val=&quot;13&quot;/&gt;&lt;/Image&gt;&lt;/TextEffect&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A49A77-DE74-4DB3-A9D0-B3734255DEEF}&quot;/&gt;&lt;isInvalidForFieldText val=&quot;0&quot;/&gt;&lt;Image&gt;&lt;filename val=&quot;C:\Users\JEFFKE~1\AppData\Local\Temp\PR\data\asimages\{86A49A77-DE74-4DB3-A9D0-B3734255DEEF}_16.png&quot;/&gt;&lt;left val=&quot;413&quot;/&gt;&lt;top val=&quot;56&quot;/&gt;&lt;width val=&quot;239&quot;/&gt;&lt;height val=&quot;443&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32&quot;/&gt;&lt;/TableIndex&gt;&lt;/ShapeTextInfo&gt;"/>
  <p:tag name="HTML_SHAPEINFO" val="&lt;ThreeDShapeInfo&gt;&lt;uuid val=&quot;&quot;/&gt;&lt;isInvalidForFieldText val=&quot;0&quot;/&gt;&lt;Image&gt;&lt;filename val=&quot;C:\Users\JEFFKE~1\AppData\Local\Temp\PR\data\asimages\{BDE7596B-B834-43F9-B210-A0649E4BB1ED}_16.png&quot;/&gt;&lt;left val=&quot;399&quot;/&gt;&lt;top val=&quot;304&quot;/&gt;&lt;width val=&quot;256&quot;/&gt;&lt;height val=&quot;54&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17.wav"/>
  <p:tag name="PPSNARRATION" val="20,1233617511,D:\Archive\F Drive\AHRQ TS E-Learning\Module 7\TS_2016_Module_7_v7.1_pptx\Media.ppcx"/>
  <p:tag name="HTML_SHAPEINFO" val="&lt;SlideThumbPath val=&quot;Slide17.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2186C28E-C04D-492A-84B6-D29A66B0FAB2}_17.png&quot;/&gt;&lt;left val=&quot;66&quot;/&gt;&lt;top val=&quot;-2&quot;/&gt;&lt;width val=&quot;644&quot;/&gt;&lt;height val=&quot;6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35&quot;/&gt;&lt;lineCharCount val=&quot;47&quot;/&gt;&lt;lineCharCount val=&quot;16&quot;/&gt;&lt;/TableIndex&gt;&lt;/ShapeTextInfo&gt;"/>
  <p:tag name="HTML_SHAPEINFO" val="&lt;TextEffect&gt;&lt;Image&gt;&lt;filename val=&quot;C:\Users\JEFFKE~1\AppData\Local\Temp\PR\data\asimages\{B0A05F99-6744-49DE-8D6A-EC36921D7E6F}_1.png_crop.png&quot;/&gt;&lt;left val=&quot;21&quot;/&gt;&lt;top val=&quot;68&quot;/&gt;&lt;width val=&quot;368&quot;/&gt;&lt;height val=&quot;41&quot;/&gt;&lt;hasText val=&quot;1&quot;/&gt;&lt;paraId val=&quot;1&quot;/&gt;&lt;/Image&gt;&lt;Image&gt;&lt;filename val=&quot;C:\Users\JEFFKE~1\AppData\Local\Temp\PR\data\asimages\{926070C2-70F3-48F3-8B68-3F093B3F5D87}_1.png_crop.png&quot;/&gt;&lt;left val=&quot;23&quot;/&gt;&lt;top val=&quot;141&quot;/&gt;&lt;width val=&quot;379&quot;/&gt;&lt;height val=&quot;41&quot;/&gt;&lt;hasText val=&quot;1&quot;/&gt;&lt;paraId val=&quot;2&quot;/&gt;&lt;/Image&gt;&lt;/TextEffect&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687E06-50DE-4739-BCB2-06CAECB5A33E}&quot;/&gt;&lt;isInvalidForFieldText val=&quot;0&quot;/&gt;&lt;Image&gt;&lt;filename val=&quot;C:\Users\JEFFKE~1\AppData\Local\Temp\PR\data\asimages\{1F687E06-50DE-4739-BCB2-06CAECB5A33E}_17.png&quot;/&gt;&lt;left val=&quot;417&quot;/&gt;&lt;top val=&quot;69&quot;/&gt;&lt;width val=&quot;271&quot;/&gt;&lt;height val=&quot;478&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A1EF15-3D1E-43C4-8B9E-3B60623C204A}&quot;/&gt;&lt;isInvalidForFieldText val=&quot;0&quot;/&gt;&lt;Image&gt;&lt;filename val=&quot;C:\Users\JEFFKE~1\AppData\Local\Temp\PR\data\asimages\{28A1EF15-3D1E-43C4-8B9E-3B60623C204A}_17.png&quot;/&gt;&lt;left val=&quot;353&quot;/&gt;&lt;top val=&quot;211&quot;/&gt;&lt;width val=&quot;132&quot;/&gt;&lt;height val=&quot;80&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7065C2FD-E813-4A4C-ABC7-ED7478D38212}&quot;/&gt;&lt;isInvalidForFieldText val=&quot;0&quot;/&gt;&lt;Image&gt;&lt;filename val=&quot;C:\Users\JEFFKE~1\AppData\Local\Temp\PR\data\asimages\{7065C2FD-E813-4A4C-ABC7-ED7478D38212}_17.png&quot;/&gt;&lt;left val=&quot;167&quot;/&gt;&lt;top val=&quot;280&quot;/&gt;&lt;width val=&quot;196&quot;/&gt;&lt;height val=&quot;7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18.wav"/>
  <p:tag name="PPSNARRATION" val="21,1233617511,D:\Archive\F Drive\AHRQ TS E-Learning\Module 7\TS_2016_Module_7_v7.1_pptx\Media.ppcx"/>
  <p:tag name="HTML_SHAPEINFO" val="&lt;SlideThumbPath val=&quot;Slide18.PNG&quot;/&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50124964-2F83-43B4-BDF5-1266EE75ADF9}_18.png&quot;/&gt;&lt;left val=&quot;66&quot;/&gt;&lt;top val=&quot;-2&quot;/&gt;&lt;width val=&quot;644&quot;/&gt;&lt;height val=&quot;68&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9&quot;/&gt;&lt;lineCharCount val=&quot;37&quot;/&gt;&lt;lineCharCount val=&quot;43&quot;/&gt;&lt;lineCharCount val=&quot;36&quot;/&gt;&lt;lineCharCount val=&quot;43&quot;/&gt;&lt;lineCharCount val=&quot;37&quot;/&gt;&lt;lineCharCount val=&quot;11&quot;/&gt;&lt;lineCharCount val=&quot;51&quot;/&gt;&lt;lineCharCount val=&quot;39&quot;/&gt;&lt;/TableIndex&gt;&lt;/ShapeTextInfo&gt;"/>
  <p:tag name="HTML_SHAPEINFO" val="&lt;TextEffect&gt;&lt;Image&gt;&lt;filename val=&quot;C:\Users\JEFFKE~1\AppData\Local\Temp\PR\data\asimages\{F5D5F76A-DA66-4F38-8989-D737E6F43813}_1.png_crop.png&quot;/&gt;&lt;left val=&quot;22&quot;/&gt;&lt;top val=&quot;68&quot;/&gt;&lt;width val=&quot;418&quot;/&gt;&lt;height val=&quot;17&quot;/&gt;&lt;hasText val=&quot;1&quot;/&gt;&lt;paraId val=&quot;1&quot;/&gt;&lt;/Image&gt;&lt;Image&gt;&lt;filename val=&quot;C:\Users\JEFFKE~1\AppData\Local\Temp\PR\data\asimages\{ED6D0737-A63E-4105-8187-9A6B61D16784}_1.png_crop.png&quot;/&gt;&lt;left val=&quot;30&quot;/&gt;&lt;top val=&quot;99&quot;/&gt;&lt;width val=&quot;331&quot;/&gt;&lt;height val=&quot;17&quot;/&gt;&lt;hasText val=&quot;1&quot;/&gt;&lt;paraId val=&quot;2&quot;/&gt;&lt;/Image&gt;&lt;Image&gt;&lt;filename val=&quot;C:\Users\JEFFKE~1\AppData\Local\Temp\PR\data\asimages\{864FDEE0-AB85-48F1-96B3-227DD18D5F0D}_1.png_crop.png&quot;/&gt;&lt;left val=&quot;30&quot;/&gt;&lt;top val=&quot;129&quot;/&gt;&lt;width val=&quot;365&quot;/&gt;&lt;height val=&quot;17&quot;/&gt;&lt;hasText val=&quot;1&quot;/&gt;&lt;paraId val=&quot;3&quot;/&gt;&lt;/Image&gt;&lt;Image&gt;&lt;filename val=&quot;C:\Users\JEFFKE~1\AppData\Local\Temp\PR\data\asimages\{F445057F-41C4-4451-B5E3-180701A9B8F9}_1.png_crop.png&quot;/&gt;&lt;left val=&quot;30&quot;/&gt;&lt;top val=&quot;159&quot;/&gt;&lt;width val=&quot;283&quot;/&gt;&lt;height val=&quot;17&quot;/&gt;&lt;hasText val=&quot;1&quot;/&gt;&lt;paraId val=&quot;4&quot;/&gt;&lt;/Image&gt;&lt;Image&gt;&lt;filename val=&quot;C:\Users\JEFFKE~1\AppData\Local\Temp\PR\data\asimages\{76ECA5C5-8792-43BB-9A18-947190EF46A7}_1.png_crop.png&quot;/&gt;&lt;left val=&quot;30&quot;/&gt;&lt;top val=&quot;189&quot;/&gt;&lt;width val=&quot;375&quot;/&gt;&lt;height val=&quot;17&quot;/&gt;&lt;hasText val=&quot;1&quot;/&gt;&lt;paraId val=&quot;5&quot;/&gt;&lt;/Image&gt;&lt;Image&gt;&lt;filename val=&quot;C:\Users\JEFFKE~1\AppData\Local\Temp\PR\data\asimages\{03C96446-0FBB-48F0-9D5A-028D13478202}_1.png_crop.png&quot;/&gt;&lt;left val=&quot;30&quot;/&gt;&lt;top val=&quot;219&quot;/&gt;&lt;width val=&quot;331&quot;/&gt;&lt;height val=&quot;41&quot;/&gt;&lt;hasText val=&quot;1&quot;/&gt;&lt;paraId val=&quot;6&quot;/&gt;&lt;/Image&gt;&lt;Image&gt;&lt;filename val=&quot;C:\Users\JEFFKE~1\AppData\Local\Temp\PR\data\asimages\{A594986D-6B66-438F-9E14-E1519EFA3640}_1.png_crop.png&quot;/&gt;&lt;left val=&quot;21&quot;/&gt;&lt;top val=&quot;285&quot;/&gt;&lt;width val=&quot;419&quot;/&gt;&lt;height val=&quot;38&quot;/&gt;&lt;hasText val=&quot;1&quot;/&gt;&lt;paraId val=&quot;7&quot;/&gt;&lt;/Image&gt;&lt;/TextEffect&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BDEF21-6080-45DC-B285-B419167AD4B5}&quot;/&gt;&lt;isInvalidForFieldText val=&quot;0&quot;/&gt;&lt;Image&gt;&lt;filename val=&quot;C:\Users\JEFFKE~1\AppData\Local\Temp\PR\data\asimages\{8EBDEF21-6080-45DC-B285-B419167AD4B5}_18.png&quot;/&gt;&lt;left val=&quot;467&quot;/&gt;&lt;top val=&quot;76&quot;/&gt;&lt;width val=&quot;210&quot;/&gt;&lt;height val=&quot;36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32&quot;/&gt;&lt;/TableIndex&gt;&lt;/ShapeTextInfo&gt;"/>
  <p:tag name="HTML_SHAPEINFO" val="&lt;ThreeDShapeInfo&gt;&lt;uuid val=&quot;&quot;/&gt;&lt;isInvalidForFieldText val=&quot;0&quot;/&gt;&lt;Image&gt;&lt;filename val=&quot;C:\Users\JEFFKE~1\AppData\Local\Temp\PR\data\asimages\{2964509B-864A-4168-9E5A-CBED66921D7C}_18.png&quot;/&gt;&lt;left val=&quot;439&quot;/&gt;&lt;top val=&quot;310&quot;/&gt;&lt;width val=&quot;256&quot;/&gt;&lt;height val=&quot;54&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7\Narration\M7_BCraft_Slide 19.wav"/>
  <p:tag name="PPSNARRATION" val="9,1233617511,D:\Archive\F Drive\AHRQ TS E-Learning\Module 7\TS_2016_Module_7_v7.1_pptx\Media.ppcx"/>
  <p:tag name="HTML_SHAPEINFO" val="&lt;SlideThumbPath val=&quot;Slide19.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93EADB-1462-4030-93CE-7B29AD1DDEDF}&quot;/&gt;&lt;isInvalidForFieldText val=&quot;0&quot;/&gt;&lt;Image&gt;&lt;filename val=&quot;C:\Users\JEFFKE~1\AppData\Local\Temp\PR\data\asimages\{C693EADB-1462-4030-93CE-7B29AD1DDEDF}_19.png&quot;/&gt;&lt;left val=&quot;391&quot;/&gt;&lt;top val=&quot;50&quot;/&gt;&lt;width val=&quot;296&quot;/&gt;&lt;height val=&quot;52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72BEBCFB-986D-4CDD-9D9A-BEA368FB1A2E}_19.png&quot;/&gt;&lt;left val=&quot;66&quot;/&gt;&lt;top val=&quot;-2&quot;/&gt;&lt;width val=&quot;644&quot;/&gt;&lt;height val=&quot;68&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11&quot;/&gt;&lt;lineCharCount val=&quot;40&quot;/&gt;&lt;lineCharCount val=&quot;38&quot;/&gt;&lt;lineCharCount val=&quot;40&quot;/&gt;&lt;lineCharCount val=&quot;23&quot;/&gt;&lt;lineCharCount val=&quot;40&quot;/&gt;&lt;lineCharCount val=&quot;45&quot;/&gt;&lt;lineCharCount val=&quot;14&quot;/&gt;&lt;/TableIndex&gt;&lt;/ShapeTextInfo&gt;"/>
  <p:tag name="HTML_SHAPEINFO" val="&lt;TextEffect&gt;&lt;Image&gt;&lt;filename val=&quot;C:\Users\JEFFKE~1\AppData\Local\Temp\PR\data\asimages\{2E70C55E-66EE-4D1C-AE53-43AC5599B324}_1.png_crop.png&quot;/&gt;&lt;left val=&quot;21&quot;/&gt;&lt;top val=&quot;68&quot;/&gt;&lt;width val=&quot;265&quot;/&gt;&lt;height val=&quot;41&quot;/&gt;&lt;hasText val=&quot;1&quot;/&gt;&lt;paraId val=&quot;1&quot;/&gt;&lt;/Image&gt;&lt;Image&gt;&lt;filename val=&quot;C:\Users\JEFFKE~1\AppData\Local\Temp\PR\data\asimages\{05CD4A09-5F31-4343-B24C-D34AD7CCCCE4}_1.png_crop.png&quot;/&gt;&lt;left val=&quot;26&quot;/&gt;&lt;top val=&quot;128&quot;/&gt;&lt;width val=&quot;321&quot;/&gt;&lt;height val=&quot;37&quot;/&gt;&lt;hasText val=&quot;1&quot;/&gt;&lt;paraId val=&quot;2&quot;/&gt;&lt;/Image&gt;&lt;Image&gt;&lt;filename val=&quot;C:\Users\JEFFKE~1\AppData\Local\Temp\PR\data\asimages\{18122C08-F020-4573-8A23-9BD91A32ECEC}_1.png_crop.png&quot;/&gt;&lt;left val=&quot;26&quot;/&gt;&lt;top val=&quot;183&quot;/&gt;&lt;width val=&quot;297&quot;/&gt;&lt;height val=&quot;34&quot;/&gt;&lt;hasText val=&quot;1&quot;/&gt;&lt;paraId val=&quot;3&quot;/&gt;&lt;/Image&gt;&lt;Image&gt;&lt;filename val=&quot;C:\Users\JEFFKE~1\AppData\Local\Temp\PR\data\asimages\{98298955-C344-450D-A96E-03C6A84D07B4}_1.png_crop.png&quot;/&gt;&lt;left val=&quot;26&quot;/&gt;&lt;top val=&quot;238&quot;/&gt;&lt;width val=&quot;343&quot;/&gt;&lt;height val=&quot;59&quot;/&gt;&lt;hasText val=&quot;1&quot;/&gt;&lt;paraId val=&quot;4&quot;/&gt;&lt;/Image&gt;&lt;/TextEffect&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BD7293-3441-454C-970D-9DD43F6CECF0}&quot;/&gt;&lt;isInvalidForFieldText val=&quot;0&quot;/&gt;&lt;Image&gt;&lt;filename val=&quot;C:\Users\JEFFKE~1\AppData\Local\Temp\PR\data\asimages\{DDBD7293-3441-454C-970D-9DD43F6CECF0}_19.png&quot;/&gt;&lt;left val=&quot;385&quot;/&gt;&lt;top val=&quot;254&quot;/&gt;&lt;width val=&quot;66&quot;/&gt;&lt;height val=&quot;66&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40&quot;/&gt;&lt;lineCharCount val=&quot;21&quot;/&gt;&lt;/TableIndex&gt;&lt;/ShapeTextInfo&gt;"/>
  <p:tag name="PRESENTER_SHAPEINFO" val="&lt;ThreeDShapeInfo&gt;&lt;uuid val=&quot;{94835FB2-5D19-4A4C-9019-E99AB60B2235}&quot;/&gt;&lt;isInvalidForFieldText val=&quot;0&quot;/&gt;&lt;Image&gt;&lt;filename val=&quot;C:\Users\JEFFKE~1\AppData\Local\Temp\PR\data\asimages\{94835FB2-5D19-4A4C-9019-E99AB60B2235}_19.png&quot;/&gt;&lt;left val=&quot;94&quot;/&gt;&lt;top val=&quot;308&quot;/&gt;&lt;width val=&quot;303&quot;/&gt;&lt;height val=&quot;74&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20.wav"/>
  <p:tag name="PPSNARRATION" val="10,1233617511,D:\Archive\F Drive\AHRQ TS E-Learning\Module 7\TS_2016_Module_7_v7.1_pptx\Media.ppcx"/>
  <p:tag name="HTML_SHAPEINFO" val="&lt;SlideThumbPath val=&quot;Slide20.PNG&quot;/&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3E18EC25-04F1-4FA6-9A31-EB5DCD7B90FB}_20.png&quot;/&gt;&lt;left val=&quot;66&quot;/&gt;&lt;top val=&quot;-2&quot;/&gt;&lt;width val=&quot;644&quot;/&gt;&lt;height val=&quot;68&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7&quot;/&gt;&lt;lineCharCount val=&quot;22&quot;/&gt;&lt;lineCharCount val=&quot;35&quot;/&gt;&lt;lineCharCount val=&quot;12&quot;/&gt;&lt;lineCharCount val=&quot;35&quot;/&gt;&lt;lineCharCount val=&quot;19&quot;/&gt;&lt;lineCharCount val=&quot;38&quot;/&gt;&lt;lineCharCount val=&quot;28&quot;/&gt;&lt;lineCharCount val=&quot;7&quot;/&gt;&lt;/TableIndex&gt;&lt;/ShapeTextInfo&gt;"/>
  <p:tag name="HTML_SHAPEINFO" val="&lt;TextEffect&gt;&lt;Image&gt;&lt;filename val=&quot;C:\Users\JEFFKE~1\AppData\Local\Temp\PR\data\asimages\{E6358182-4424-4959-919F-BB74291CFE55}_1.png_crop.png&quot;/&gt;&lt;left val=&quot;22&quot;/&gt;&lt;top val=&quot;68&quot;/&gt;&lt;width val=&quot;300&quot;/&gt;&lt;height val=&quot;41&quot;/&gt;&lt;hasText val=&quot;1&quot;/&gt;&lt;paraId val=&quot;1&quot;/&gt;&lt;/Image&gt;&lt;Image&gt;&lt;filename val=&quot;C:\Users\JEFFKE~1\AppData\Local\Temp\PR\data\asimages\{21C05427-49D7-49AB-9CB1-FAD4BEA783B5}_1.png_crop.png&quot;/&gt;&lt;left val=&quot;30&quot;/&gt;&lt;top val=&quot;129&quot;/&gt;&lt;width val=&quot;313&quot;/&gt;&lt;height val=&quot;38&quot;/&gt;&lt;hasText val=&quot;1&quot;/&gt;&lt;paraId val=&quot;2&quot;/&gt;&lt;/Image&gt;&lt;Image&gt;&lt;filename val=&quot;C:\Users\JEFFKE~1\AppData\Local\Temp\PR\data\asimages\{5620DE84-AAF6-4C3B-9E68-3C6BEB492A9E}_1.png_crop.png&quot;/&gt;&lt;left val=&quot;30&quot;/&gt;&lt;top val=&quot;189&quot;/&gt;&lt;width val=&quot;294&quot;/&gt;&lt;height val=&quot;38&quot;/&gt;&lt;hasText val=&quot;1&quot;/&gt;&lt;paraId val=&quot;3&quot;/&gt;&lt;/Image&gt;&lt;Image&gt;&lt;filename val=&quot;C:\Users\JEFFKE~1\AppData\Local\Temp\PR\data\asimages\{4CA44027-8E5C-4ECC-A3B2-0664592381CC}_1.png_crop.png&quot;/&gt;&lt;left val=&quot;30&quot;/&gt;&lt;top val=&quot;249&quot;/&gt;&lt;width val=&quot;311&quot;/&gt;&lt;height val=&quot;62&quot;/&gt;&lt;hasText val=&quot;1&quot;/&gt;&lt;paraId val=&quot;4&quot;/&gt;&lt;/Image&gt;&lt;/TextEffect&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6434AC-BB7C-42FB-9501-9A4AE7FA9B11}&quot;/&gt;&lt;isInvalidForFieldText val=&quot;0&quot;/&gt;&lt;Image&gt;&lt;filename val=&quot;C:\Users\JEFFKE~1\AppData\Local\Temp\PR\data\asimages\{826434AC-BB7C-42FB-9501-9A4AE7FA9B11}_20.png&quot;/&gt;&lt;left val=&quot;355&quot;/&gt;&lt;top val=&quot;95&quot;/&gt;&lt;width val=&quot;338&quot;/&gt;&lt;height val=&quot;240&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21.wav"/>
  <p:tag name="PPSNARRATION" val="11,1233617511,D:\Archive\F Drive\AHRQ TS E-Learning\Module 7\TS_2016_Module_7_v7.1_pptx\Media.ppcx"/>
  <p:tag name="HTML_SHAPEINFO" val="&lt;SlideThumbPath val=&quot;Slide21.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B87848A9-EBB6-4569-8A7D-C432F6EC7888}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09769035-8C56-473E-A459-7964C0B3B42A}_21.png&quot;/&gt;&lt;left val=&quot;66&quot;/&gt;&lt;top val=&quot;-2&quot;/&gt;&lt;width val=&quot;644&quot;/&gt;&lt;height val=&quot;68&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1&quot;/&gt;&lt;lineCharCount val=&quot;37&quot;/&gt;&lt;lineCharCount val=&quot;7&quot;/&gt;&lt;lineCharCount val=&quot;36&quot;/&gt;&lt;lineCharCount val=&quot;38&quot;/&gt;&lt;lineCharCount val=&quot;38&quot;/&gt;&lt;lineCharCount val=&quot;37&quot;/&gt;&lt;lineCharCount val=&quot;47&quot;/&gt;&lt;lineCharCount val=&quot;40&quot;/&gt;&lt;/TableIndex&gt;&lt;/ShapeTextInfo&gt;"/>
  <p:tag name="HTML_SHAPEINFO" val="&lt;TextEffect&gt;&lt;Image&gt;&lt;filename val=&quot;C:\Users\JEFFKE~1\AppData\Local\Temp\PR\data\asimages\{E43A28E1-B799-43ED-BFFD-873CA3C45594}_1.png_crop.png&quot;/&gt;&lt;left val=&quot;21&quot;/&gt;&lt;top val=&quot;68&quot;/&gt;&lt;width val=&quot;313&quot;/&gt;&lt;height val=&quot;62&quot;/&gt;&lt;hasText val=&quot;1&quot;/&gt;&lt;paraId val=&quot;1&quot;/&gt;&lt;/Image&gt;&lt;Image&gt;&lt;filename val=&quot;C:\Users\JEFFKE~1\AppData\Local\Temp\PR\data\asimages\{7A447540-F617-4EEC-B370-99CB2426AA28}_1.png_crop.png&quot;/&gt;&lt;left val=&quot;21&quot;/&gt;&lt;top val=&quot;159&quot;/&gt;&lt;width val=&quot;345&quot;/&gt;&lt;height val=&quot;89&quot;/&gt;&lt;hasText val=&quot;1&quot;/&gt;&lt;paraId val=&quot;2&quot;/&gt;&lt;/Image&gt;&lt;Image&gt;&lt;filename val=&quot;C:\Users\JEFFKE~1\AppData\Local\Temp\PR\data\asimages\{2BEB2403-474C-4CFE-A21D-5CAE1CD0FCB0}_1.png_crop.png&quot;/&gt;&lt;left val=&quot;23&quot;/&gt;&lt;top val=&quot;279&quot;/&gt;&lt;width val=&quot;307&quot;/&gt;&lt;height val=&quot;41&quot;/&gt;&lt;hasText val=&quot;1&quot;/&gt;&lt;paraId val=&quot;3&quot;/&gt;&lt;/Image&gt;&lt;/TextEffect&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CADAFE0C-08A0-44B1-A487-4F09CE5DE2ED}_21.png&quot;/&gt;&lt;left val=&quot;540&quot;/&gt;&lt;top val=&quot;126&quot;/&gt;&lt;width val=&quot;72&quot;/&gt;&lt;height val=&quot;30&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EFFKE~1\AppData\Local\Temp\PR\data\asimages\{C1601CC0-43BA-477C-A5EF-4E990D4B9318}_21.png&quot;/&gt;&lt;left val=&quot;522&quot;/&gt;&lt;top val=&quot;221&quot;/&gt;&lt;width val=&quot;77&quot;/&gt;&lt;height val=&quot;3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B405B5F8-7E23-4894-9816-D5F1D7AA5AAA}_2.png&quot;/&gt;&lt;left val=&quot;642&quot;/&gt;&lt;top val=&quot;384&quot;/&gt;&lt;width val=&quot;65&quot;/&gt;&lt;height val=&quot;2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A1A6F3-B133-41F7-A289-6B49629FE0F7}&quot;/&gt;&lt;isInvalidForFieldText val=&quot;0&quot;/&gt;&lt;Image&gt;&lt;filename val=&quot;C:\Users\JEFFKE~1\AppData\Local\Temp\PR\data\asimages\{4CA1A6F3-B133-41F7-A289-6B49629FE0F7}_MtorLt.png&quot;/&gt;&lt;left val=&quot;-4&quot;/&gt;&lt;top val=&quot;0&quot;/&gt;&lt;width val=&quot;83&quot;/&gt;&lt;height val=&quot;5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CA4ABE-9024-495E-ACC1-E3B88A9AA3D3}&quot;/&gt;&lt;isInvalidForFieldText val=&quot;0&quot;/&gt;&lt;Image&gt;&lt;filename val=&quot;C:\Users\JEFFKE~1\AppData\Local\Temp\PR\data\asimages\{04CA4ABE-9024-495E-ACC1-E3B88A9AA3D3}_MtorLt.png&quot;/&gt;&lt;left val=&quot;494&quot;/&gt;&lt;top val=&quot;377&quot;/&gt;&lt;width val=&quot;42&quot;/&gt;&lt;height val=&quot;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F0D584-5089-494F-8782-A1F051CDE193}&quot;/&gt;&lt;isInvalidForFieldText val=&quot;0&quot;/&gt;&lt;Image&gt;&lt;filename val=&quot;C:\Users\JEFFKE~1\AppData\Local\Temp\PR\data\asimages\{FDF0D584-5089-494F-8782-A1F051CDE193}_MtorLt.png&quot;/&gt;&lt;left val=&quot;597&quot;/&gt;&lt;top val=&quot;377&quot;/&gt;&lt;width val=&quot;42&quot;/&gt;&lt;height val=&quot;3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318D59-58A8-4CE6-92A7-013064D5D9C8}&quot;/&gt;&lt;isInvalidForFieldText val=&quot;0&quot;/&gt;&lt;Image&gt;&lt;filename val=&quot;C:\Users\JEFFKE~1\AppData\Local\Temp\PR\data\asimages\{E0318D59-58A8-4CE6-92A7-013064D5D9C8}_MtorLt.png&quot;/&gt;&lt;left val=&quot;503&quot;/&gt;&lt;top val=&quot;379&quot;/&gt;&lt;width val=&quot;25&quot;/&gt;&lt;height val=&quot;2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2D9E2F-FA8F-44A5-A32B-8B5A21901237}&quot;/&gt;&lt;isInvalidForFieldText val=&quot;0&quot;/&gt;&lt;Image&gt;&lt;filename val=&quot;C:\Users\JEFFKE~1\AppData\Local\Temp\PR\data\asimages\{262D9E2F-FA8F-44A5-A32B-8B5A21901237}_MtorLt.png&quot;/&gt;&lt;left val=&quot;605&quot;/&gt;&lt;top val=&quot;379&quot;/&gt;&lt;width val=&quot;25&quot;/&gt;&lt;height val=&quot;2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73C2DFB-8162-48E4-A80D-EA0000109EC1}&quot;/&gt;&lt;isInvalidForFieldText val=&quot;0&quot;/&gt;&lt;Image&gt;&lt;filename val=&quot;C:\Users\JEFFKE~1\AppData\Local\Temp\PR\data\asimages\{173C2DFB-8162-48E4-A80D-EA0000109EC1}_MtorLt.png&quot;/&gt;&lt;left val=&quot;498&quot;/&gt;&lt;top val=&quot;378&quot;/&gt;&lt;width val=&quot;34&quot;/&gt;&lt;height val=&quot;2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2B58BE5-5878-4FA0-9339-B902011C66D4}&quot;/&gt;&lt;isInvalidForFieldText val=&quot;0&quot;/&gt;&lt;Image&gt;&lt;filename val=&quot;C:\Users\JEFFKE~1\AppData\Local\Temp\PR\data\asimages\{D2B58BE5-5878-4FA0-9339-B902011C66D4}_MtorLt.png&quot;/&gt;&lt;left val=&quot;601&quot;/&gt;&lt;top val=&quot;378&quot;/&gt;&lt;width val=&quot;34&quot;/&gt;&lt;height val=&quot;2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014F372F-A1E9-4722-A606-064B316A6580}&quot;/&gt;&lt;isInvalidForFieldText val=&quot;0&quot;/&gt;&lt;Image&gt;&lt;filename val=&quot;C:\Users\JEFFKE~1\AppData\Local\Temp\PR\data\asimages\{014F372F-A1E9-4722-A606-064B316A6580}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49D5F262-BA8B-4BA9-891D-3EDCD8646F5F}_4.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FE2E6069-5D00-4768-B363-569125ABFF44}_4.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07AE8D-2D0A-4BFF-90C5-2045880DB08A}&quot;/&gt;&lt;isInvalidForFieldText val=&quot;0&quot;/&gt;&lt;Image&gt;&lt;filename val=&quot;C:\Users\JEFFKE~1\AppData\Local\Temp\PR\data\asimages\{7707AE8D-2D0A-4BFF-90C5-2045880DB08A}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59F54C-66C6-4E8B-90F1-904A360280A7}&quot;/&gt;&lt;isInvalidForFieldText val=&quot;0&quot;/&gt;&lt;Image&gt;&lt;filename val=&quot;C:\Users\JEFFKE~1\AppData\Local\Temp\PR\data\asimages\{8259F54C-66C6-4E8B-90F1-904A360280A7}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ED6A66-D67D-4E0E-99BB-9159CA1AC1C8}&quot;/&gt;&lt;isInvalidForFieldText val=&quot;0&quot;/&gt;&lt;Image&gt;&lt;filename val=&quot;C:\Users\JEFFKE~1\AppData\Local\Temp\PR\data\asimages\{47ED6A66-D67D-4E0E-99BB-9159CA1AC1C8}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07CD7A-E7D0-4B9E-AF03-A222C42031A2}&quot;/&gt;&lt;isInvalidForFieldText val=&quot;0&quot;/&gt;&lt;Image&gt;&lt;filename val=&quot;C:\Users\JEFFKE~1\AppData\Local\Temp\PR\data\asimages\{5F07CD7A-E7D0-4B9E-AF03-A222C42031A2}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653A54-E007-48CE-BBB2-B0CA7F4D820C}&quot;/&gt;&lt;isInvalidForFieldText val=&quot;0&quot;/&gt;&lt;Image&gt;&lt;filename val=&quot;C:\Users\JEFFKE~1\AppData\Local\Temp\PR\data\asimages\{A1653A54-E007-48CE-BBB2-B0CA7F4D820C}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6CBF189-063C-47A1-88A4-F7D12E28BC32}&quot;/&gt;&lt;isInvalidForFieldText val=&quot;0&quot;/&gt;&lt;Image&gt;&lt;filename val=&quot;C:\Users\JEFFKE~1\AppData\Local\Temp\PR\data\asimages\{16CBF189-063C-47A1-88A4-F7D12E28BC32}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C2BAFE0-3D97-4FE0-87E6-1A70677E435D}&quot;/&gt;&lt;isInvalidForFieldText val=&quot;0&quot;/&gt;&lt;Image&gt;&lt;filename val=&quot;C:\Users\JEFFKE~1\AppData\Local\Temp\PR\data\asimages\{AC2BAFE0-3D97-4FE0-87E6-1A70677E435D}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29AFD5E-EDF5-4720-8535-3ACA47733337}&quot;/&gt;&lt;isInvalidForFieldText val=&quot;0&quot;/&gt;&lt;Image&gt;&lt;filename val=&quot;C:\Users\JEFFKE~1\AppData\Local\Temp\PR\data\asimages\{129AFD5E-EDF5-4720-8535-3ACA47733337}_MtorLt.png&quot;/&gt;&lt;left val=&quot;-3&quot;/&gt;&lt;top val=&quot;382&quot;/&gt;&lt;width val=&quot;727&quot;/&gt;&lt;height val=&quot;2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41CC8B10-743E-456B-9996-B9DB012DEFD9}_21.png&quot;/&gt;&lt;left val=&quot;11&quot;/&gt;&lt;top val=&quot;381&quot;/&gt;&lt;width val=&quot;395&quot;/&gt;&lt;height val=&quot;3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B97A8E91-40B2-4414-AF62-6C660556F18B}_21.png&quot;/&gt;&lt;left val=&quot;642&quot;/&gt;&lt;top val=&quot;384&quot;/&gt;&lt;width val=&quot;65&quot;/&gt;&lt;height val=&quot;2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BC7598-4599-4F06-93DB-42B810A7B938}&quot;/&gt;&lt;isInvalidForFieldText val=&quot;0&quot;/&gt;&lt;Image&gt;&lt;filename val=&quot;C:\Users\JEFFKE~1\AppData\Local\Temp\PR\data\asimages\{66BC7598-4599-4F06-93DB-42B810A7B938}_MtorLt.png&quot;/&gt;&lt;left val=&quot;-4&quot;/&gt;&lt;top val=&quot;0&quot;/&gt;&lt;width val=&quot;83&quot;/&gt;&lt;height val=&quot;5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C272AD-0AD8-4295-8B5B-24D7A0773EE0}&quot;/&gt;&lt;isInvalidForFieldText val=&quot;0&quot;/&gt;&lt;Image&gt;&lt;filename val=&quot;C:\Users\JEFFKE~1\AppData\Local\Temp\PR\data\asimages\{57C272AD-0AD8-4295-8B5B-24D7A0773EE0}_MtorLt.png&quot;/&gt;&lt;left val=&quot;494&quot;/&gt;&lt;top val=&quot;377&quot;/&gt;&lt;width val=&quot;42&quot;/&gt;&lt;height val=&quot;3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051522-6C86-4E8B-AAAE-7E42415375FB}&quot;/&gt;&lt;isInvalidForFieldText val=&quot;0&quot;/&gt;&lt;Image&gt;&lt;filename val=&quot;C:\Users\JEFFKE~1\AppData\Local\Temp\PR\data\asimages\{0B051522-6C86-4E8B-AAAE-7E42415375FB}_MtorLt.png&quot;/&gt;&lt;left val=&quot;503&quot;/&gt;&lt;top val=&quot;379&quot;/&gt;&lt;width val=&quot;25&quot;/&gt;&lt;height val=&quot;2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AC49F6-827F-48E3-AB5E-B4ED049142DD}&quot;/&gt;&lt;isInvalidForFieldText val=&quot;0&quot;/&gt;&lt;Image&gt;&lt;filename val=&quot;C:\Users\JEFFKE~1\AppData\Local\Temp\PR\data\asimages\{14AC49F6-827F-48E3-AB5E-B4ED049142DD}_MtorLt.png&quot;/&gt;&lt;left val=&quot;498&quot;/&gt;&lt;top val=&quot;378&quot;/&gt;&lt;width val=&quot;34&quot;/&gt;&lt;height val=&quot;2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1.wav"/>
  <p:tag name="PPSNARRATION" val="1,1233617511,D:\Archive\F Drive\AHRQ TS E-Learning\Module 7\TS_2016_Module_7_v7.1_pptx\Media.ppcx"/>
  <p:tag name="HTML_SHAPEINFO" val="&lt;SlideThumbPath val=&quot;Slide1.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PRESENTER_SHAPEINFO" val="&lt;ThreeDShapeInfo&gt;&lt;uuid val=&quot;{7FDBC9C5-636F-4C12-BADF-C922548C8EDA}&quot;/&gt;&lt;isInvalidForFieldText val=&quot;0&quot;/&gt;&lt;Image&gt;&lt;filename val=&quot;C:\Users\JEFFKE~1\AppData\Local\Temp\PR\data\asimages\{7FDBC9C5-636F-4C12-BADF-C922548C8EDA}_1.png&quot;/&gt;&lt;left val=&quot;0&quot;/&gt;&lt;top val=&quot;188&quot;/&gt;&lt;width val=&quot;720&quot;/&gt;&lt;height val=&quot;5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9B4BE1E8-861F-47AF-8F54-7D1BE469EBED}_1.png&quot;/&gt;&lt;left val=&quot;0&quot;/&gt;&lt;top val=&quot;155&quot;/&gt;&lt;width val=&quot;720&quot;/&gt;&lt;height val=&quot;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D3EB68B3-D7A7-4CCF-85DA-DB168F41AFE6}_1.png&quot;/&gt;&lt;left val=&quot;0&quot;/&gt;&lt;top val=&quot;89&quot;/&gt;&lt;width val=&quot;720&quot;/&gt;&lt;height val=&quot;4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28C645D-4A71-4D12-B8CF-3BFB66828971}&quot;/&gt;&lt;isInvalidForFieldText val=&quot;0&quot;/&gt;&lt;Image&gt;&lt;filename val=&quot;C:\Users\JEFFKE~1\AppData\Local\Temp\PR\data\asimages\{C28C645D-4A71-4D12-B8CF-3BFB66828971}_1.png&quot;/&gt;&lt;left val=&quot;603&quot;/&gt;&lt;top val=&quot;338&quot;/&gt;&lt;width val=&quot;29&quot;/&gt;&lt;height val=&quot;4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F:\AHRQ TS E-Learning\Module 7\Narration\TH_NEW_SLIDE_2_FULL.wav"/>
  <p:tag name="PPSNARRATION" val="2,1233617511,D:\Archive\F Drive\AHRQ TS E-Learning\Module 7\TS_2016_Module_7_v7.1_pptx\Media.ppcx"/>
  <p:tag name="HTML_SHAPEINFO" val="&lt;SlideThumbPath val=&quot;Slide2.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25A75A50-0B49-490E-8F75-3B4643FF1432}_2.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1&quot;/&gt;&lt;lineCharCount val=&quot;52&quot;/&gt;&lt;lineCharCount val=&quot;72&quot;/&gt;&lt;lineCharCount val=&quot;63&quot;/&gt;&lt;lineCharCount val=&quot;80&quot;/&gt;&lt;/TableIndex&gt;&lt;/ShapeTextInfo&gt;"/>
  <p:tag name="HTML_SHAPEINFO" val="&lt;TextEffect&gt;&lt;Image&gt;&lt;filename val=&quot;C:\Users\JEFFKE~1\AppData\Local\Temp\PR\data\asimages\{A40C82D7-434F-43FA-BF15-3B86D601B7C2}_1.png_crop.png&quot;/&gt;&lt;left val=&quot;21&quot;/&gt;&lt;top val=&quot;68&quot;/&gt;&lt;width val=&quot;652&quot;/&gt;&lt;height val=&quot;41&quot;/&gt;&lt;hasText val=&quot;1&quot;/&gt;&lt;paraId val=&quot;1&quot;/&gt;&lt;/Image&gt;&lt;Image&gt;&lt;filename val=&quot;C:\Users\JEFFKE~1\AppData\Local\Temp\PR\data\asimages\{2F49C4B2-E3EB-4201-B4E7-4A13AD45F16A}_1.png_crop.png&quot;/&gt;&lt;left val=&quot;23&quot;/&gt;&lt;top val=&quot;129&quot;/&gt;&lt;width val=&quot;574&quot;/&gt;&lt;height val=&quot;17&quot;/&gt;&lt;hasText val=&quot;1&quot;/&gt;&lt;paraId val=&quot;2&quot;/&gt;&lt;/Image&gt;&lt;Image&gt;&lt;filename val=&quot;C:\Users\JEFFKE~1\AppData\Local\Temp\PR\data\asimages\{FD321FBE-FBCC-4F34-8156-5F95956652C0}_1.png_crop.png&quot;/&gt;&lt;left val=&quot;22&quot;/&gt;&lt;top val=&quot;165&quot;/&gt;&lt;width val=&quot;522&quot;/&gt;&lt;height val=&quot;17&quot;/&gt;&lt;hasText val=&quot;1&quot;/&gt;&lt;paraId val=&quot;3&quot;/&gt;&lt;/Image&gt;&lt;Image&gt;&lt;filename val=&quot;C:\Users\JEFFKE~1\AppData\Local\Temp\PR\data\asimages\{6330851A-B78A-42D6-BD92-18E1022223A8}_1.png_crop.png&quot;/&gt;&lt;left val=&quot;23&quot;/&gt;&lt;top val=&quot;201&quot;/&gt;&lt;width val=&quot;658&quot;/&gt;&lt;height val=&quot;17&quot;/&gt;&lt;hasText val=&quot;1&quot;/&gt;&lt;paraId val=&quot;4&quot;/&gt;&lt;/Image&gt;&lt;/TextEffec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D43428-A1AE-461C-8353-07429AD30324}&quot;/&gt;&lt;isInvalidForFieldText val=&quot;0&quot;/&gt;&lt;Image&gt;&lt;filename val=&quot;C:\Users\JEFFKE~1\AppData\Local\Temp\PR\data\asimages\{1AD43428-A1AE-461C-8353-07429AD30324}_2.png&quot;/&gt;&lt;left val=&quot;236&quot;/&gt;&lt;top val=&quot;272&quot;/&gt;&lt;width val=&quot;275&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298013-4E20-46BB-9C8C-D17AEB3EDEEE}&quot;/&gt;&lt;isInvalidForFieldText val=&quot;0&quot;/&gt;&lt;Image&gt;&lt;filename val=&quot;C:\Users\JEFFKE~1\AppData\Local\Temp\PR\data\asimages\{2E298013-4E20-46BB-9C8C-D17AEB3EDEEE}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4F955A-38DC-4E9E-A162-2B72D184322C}&quot;/&gt;&lt;isInvalidForFieldText val=&quot;0&quot;/&gt;&lt;Image&gt;&lt;filename val=&quot;C:\Users\JEFFKE~1\AppData\Local\Temp\PR\data\asimages\{AD4F955A-38DC-4E9E-A162-2B72D184322C}_2.png&quot;/&gt;&lt;left val=&quot;586&quot;/&gt;&lt;top val=&quot;272&quot;/&gt;&lt;width val=&quot;120&quot;/&gt;&lt;height val=&quot;12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F:\AHRQ TS E-Learning\Module 7\Narration\SLIDE_3_For_ALL.wav"/>
  <p:tag name="PPSNARRATION" val="3,1233617511,D:\Archive\F Drive\AHRQ TS E-Learning\Module 7\TS_2016_Module_7_v7.1_pptx\Media.ppcx"/>
  <p:tag name="HTML_SHAPEINFO" val="&lt;SlideThumbPath val=&quot;Slide3.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E514C7EB-14C8-47CA-B5FC-349470392E66}_3.png&quot;/&gt;&lt;left val=&quot;66&quot;/&gt;&lt;top val=&quot;-2&quot;/&gt;&lt;width val=&quot;644&quot;/&gt;&lt;height val=&quot;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101EA076-88FA-4EB6-9BA1-5DB18750AF2B}_1.png_crop.png&quot;/&gt;&lt;left val=&quot;22&quot;/&gt;&lt;top val=&quot;66&quot;/&gt;&lt;width val=&quot;484&quot;/&gt;&lt;height val=&quot;17&quot;/&gt;&lt;hasText val=&quot;1&quot;/&gt;&lt;paraId val=&quot;1&quot;/&gt;&lt;/Image&gt;&lt;Image&gt;&lt;filename val=&quot;C:\Users\JEFFKE~1\AppData\Local\Temp\PR\data\asimages\{1B910517-D1B4-4433-9CB9-3F8A46B60EB8}_1.png_crop.png&quot;/&gt;&lt;left val=&quot;76&quot;/&gt;&lt;top val=&quot;100&quot;/&gt;&lt;width val=&quot;143&quot;/&gt;&lt;height val=&quot;14&quot;/&gt;&lt;hasText val=&quot;1&quot;/&gt;&lt;paraId val=&quot;2&quot;/&gt;&lt;/Image&gt;&lt;Image&gt;&lt;filename val=&quot;C:\Users\JEFFKE~1\AppData\Local\Temp\PR\data\asimages\{5E85C663-DD08-4410-9B12-80E67B587FF1}_1.png_crop.png&quot;/&gt;&lt;left val=&quot;89&quot;/&gt;&lt;top val=&quot;134&quot;/&gt;&lt;width val=&quot;243&quot;/&gt;&lt;height val=&quot;17&quot;/&gt;&lt;hasText val=&quot;1&quot;/&gt;&lt;paraId val=&quot;3&quot;/&gt;&lt;/Image&gt;&lt;Image&gt;&lt;filename val=&quot;C:\Users\JEFFKE~1\AppData\Local\Temp\PR\data\asimages\{6DDCD675-F0DE-41C9-A26A-66EE51E58594}_1.png_crop.png&quot;/&gt;&lt;left val=&quot;89&quot;/&gt;&lt;top val=&quot;167&quot;/&gt;&lt;width val=&quot;158&quot;/&gt;&lt;height val=&quot;17&quot;/&gt;&lt;hasText val=&quot;1&quot;/&gt;&lt;paraId val=&quot;4&quot;/&gt;&lt;/Image&gt;&lt;Image&gt;&lt;filename val=&quot;C:\Users\JEFFKE~1\AppData\Local\Temp\PR\data\asimages\{564938C3-8019-4A17-87B2-61F318D77208}_1.png_crop.png&quot;/&gt;&lt;left val=&quot;89&quot;/&gt;&lt;top val=&quot;201&quot;/&gt;&lt;width val=&quot;126&quot;/&gt;&lt;height val=&quot;14&quot;/&gt;&lt;hasText val=&quot;1&quot;/&gt;&lt;paraId val=&quot;5&quot;/&gt;&lt;/Image&gt;&lt;Image&gt;&lt;filename val=&quot;C:\Users\JEFFKE~1\AppData\Local\Temp\PR\data\asimages\{3E1EC757-06A2-4A69-98EE-60EAFED8F403}_1.png_crop.png&quot;/&gt;&lt;left val=&quot;89&quot;/&gt;&lt;top val=&quot;235&quot;/&gt;&lt;width val=&quot;180&quot;/&gt;&lt;height val=&quot;14&quot;/&gt;&lt;hasText val=&quot;1&quot;/&gt;&lt;paraId val=&quot;6&quot;/&gt;&lt;/Image&gt;&lt;Image&gt;&lt;filename val=&quot;C:\Users\JEFFKE~1\AppData\Local\Temp\PR\data\asimages\{DC1FF740-A723-4261-BF88-9CCEE52A62DB}_1.png_crop.png&quot;/&gt;&lt;left val=&quot;76&quot;/&gt;&lt;top val=&quot;269&quot;/&gt;&lt;width val=&quot;33&quot;/&gt;&lt;height val=&quot;13&quot;/&gt;&lt;hasText val=&quot;1&quot;/&gt;&lt;paraId val=&quot;7&quot;/&gt;&lt;/Image&gt;&lt;Image&gt;&lt;filename val=&quot;C:\Users\JEFFKE~1\AppData\Local\Temp\PR\data\asimages\{47D79109-1D95-459A-AA67-6482F221B5CE}_1.png_crop.png&quot;/&gt;&lt;left val=&quot;89&quot;/&gt;&lt;top val=&quot;302&quot;/&gt;&lt;width val=&quot;209&quot;/&gt;&lt;height val=&quot;14&quot;/&gt;&lt;hasText val=&quot;1&quot;/&gt;&lt;paraId val=&quot;8&quot;/&gt;&lt;/Image&gt;&lt;Image&gt;&lt;filename val=&quot;C:\Users\JEFFKE~1\AppData\Local\Temp\PR\data\asimages\{3A847B0D-E38C-4EC0-B7FF-0AB344EA2A64}_1.png_crop.png&quot;/&gt;&lt;left val=&quot;89&quot;/&gt;&lt;top val=&quot;336&quot;/&gt;&lt;width val=&quot;75&quot;/&gt;&lt;height val=&quot;14&quot;/&gt;&lt;hasText val=&quot;1&quot;/&gt;&lt;paraId val=&quot;9&quot;/&gt;&lt;/Image&gt;&lt;/TextEffec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F7DB68D8-F7A3-4848-BE0F-79B8B10675EA}&quot;/&gt;&lt;isInvalidForFieldText val=&quot;0&quot;/&gt;&lt;Image&gt;&lt;filename val=&quot;C:\Users\JEFFKE~1\AppData\Local\Temp\PR\data\asimages\{F7DB68D8-F7A3-4848-BE0F-79B8B10675EA}_3.png&quot;/&gt;&lt;left val=&quot;360&quot;/&gt;&lt;top val=&quot;110&quot;/&gt;&lt;width val=&quot;310&quot;/&gt;&lt;height val=&quot;24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4.wav"/>
  <p:tag name="PPSNARRATION" val="4,1233617511,D:\Archive\F Drive\AHRQ TS E-Learning\Module 7\TS_2016_Module_7_v7.1_pptx\Media.ppcx"/>
  <p:tag name="HTML_SHAPEINFO" val="&lt;SlideThumbPath val=&quot;Slide4.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88D027E2-7ADD-40E7-9B5E-4C8A523024C0}_4.png&quot;/&gt;&lt;left val=&quot;66&quot;/&gt;&lt;top val=&quot;-2&quot;/&gt;&lt;width val=&quot;644&quot;/&gt;&lt;height val=&quot;6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44&quot;/&gt;&lt;lineCharCount val=&quot;41&quot;/&gt;&lt;lineCharCount val=&quot;41&quot;/&gt;&lt;lineCharCount val=&quot;50&quot;/&gt;&lt;lineCharCount val=&quot;40&quot;/&gt;&lt;/TableIndex&gt;&lt;/ShapeTextInfo&gt;"/>
  <p:tag name="HTML_SHAPEINFO" val="&lt;TextEffect&gt;&lt;Image&gt;&lt;filename val=&quot;C:\Users\JEFFKE~1\AppData\Local\Temp\PR\data\asimages\{43EBFF9F-4C26-4278-956E-7DE484E539DA}_1.png_crop.png&quot;/&gt;&lt;left val=&quot;21&quot;/&gt;&lt;top val=&quot;68&quot;/&gt;&lt;width val=&quot;354&quot;/&gt;&lt;height val=&quot;41&quot;/&gt;&lt;hasText val=&quot;1&quot;/&gt;&lt;paraId val=&quot;1&quot;/&gt;&lt;/Image&gt;&lt;Image&gt;&lt;filename val=&quot;C:\Users\JEFFKE~1\AppData\Local\Temp\PR\data\asimages\{B9240375-304B-4184-95D2-4E7802583B39}_1.png_crop.png&quot;/&gt;&lt;left val=&quot;23&quot;/&gt;&lt;top val=&quot;135&quot;/&gt;&lt;width val=&quot;333&quot;/&gt;&lt;height val=&quot;17&quot;/&gt;&lt;hasText val=&quot;1&quot;/&gt;&lt;paraId val=&quot;2&quot;/&gt;&lt;/Image&gt;&lt;Image&gt;&lt;filename val=&quot;C:\Users\JEFFKE~1\AppData\Local\Temp\PR\data\asimages\{C2188D30-5D6D-46A2-8BAF-4694C6CE3011}_1.png_crop.png&quot;/&gt;&lt;left val=&quot;21&quot;/&gt;&lt;top val=&quot;177&quot;/&gt;&lt;width val=&quot;359&quot;/&gt;&lt;height val=&quot;65&quot;/&gt;&lt;hasText val=&quot;1&quot;/&gt;&lt;paraId val=&quot;3&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8E90E5-7A17-4C29-B811-07D818EB056C}&quot;/&gt;&lt;isInvalidForFieldText val=&quot;0&quot;/&gt;&lt;Image&gt;&lt;filename val=&quot;C:\Users\JEFFKE~1\AppData\Local\Temp\PR\data\asimages\{3F8E90E5-7A17-4C29-B811-07D818EB056C}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E45F1A-F863-401E-8DCA-D7DFD1499C9F}&quot;/&gt;&lt;isInvalidForFieldText val=&quot;0&quot;/&gt;&lt;Image&gt;&lt;filename val=&quot;C:\Users\JEFFKE~1\AppData\Local\Temp\PR\data\asimages\{6DE45F1A-F863-401E-8DCA-D7DFD1499C9F}_4.png&quot;/&gt;&lt;left val=&quot;418&quot;/&gt;&lt;top val=&quot;55&quot;/&gt;&lt;width val=&quot;239&quot;/&gt;&lt;height val=&quot;308&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5.wav"/>
  <p:tag name="PPSNARRATION" val="5,1233617511,D:\Archive\F Drive\AHRQ TS E-Learning\Module 7\TS_2016_Module_7_v7.1_pptx\Media.ppcx"/>
  <p:tag name="HTML_SHAPEINFO" val="&lt;SlideThumbPath val=&quot;Slide5.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6A95579C-0269-422B-BC2A-5C7910F93734}_5.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8&quot;/&gt;&lt;lineCharCount val=&quot;27&quot;/&gt;&lt;lineCharCount val=&quot;39&quot;/&gt;&lt;lineCharCount val=&quot;40&quot;/&gt;&lt;/TableIndex&gt;&lt;/ShapeTextInfo&gt;"/>
  <p:tag name="HTML_SHAPEINFO" val="&lt;TextEffect&gt;&lt;Image&gt;&lt;filename val=&quot;C:\Users\JEFFKE~1\AppData\Local\Temp\PR\data\asimages\{9CBCC58E-7A07-48FF-9E81-FCB71A9ACEB0}_1.png_crop.png&quot;/&gt;&lt;left val=&quot;22&quot;/&gt;&lt;top val=&quot;68&quot;/&gt;&lt;width val=&quot;286&quot;/&gt;&lt;height val=&quot;41&quot;/&gt;&lt;hasText val=&quot;1&quot;/&gt;&lt;paraId val=&quot;1&quot;/&gt;&lt;/Image&gt;&lt;Image&gt;&lt;filename val=&quot;C:\Users\JEFFKE~1\AppData\Local\Temp\PR\data\asimages\{D3D183F2-5925-47F5-9F0A-0FA0A9A9A158}_1.png_crop.png&quot;/&gt;&lt;left val=&quot;22&quot;/&gt;&lt;top val=&quot;141&quot;/&gt;&lt;width val=&quot;301&quot;/&gt;&lt;height val=&quot;38&quot;/&gt;&lt;hasText val=&quot;1&quot;/&gt;&lt;paraId val=&quot;2&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A1688B-F455-46B7-9D42-19E9FB8CE771}&quot;/&gt;&lt;isInvalidForFieldText val=&quot;0&quot;/&gt;&lt;Image&gt;&lt;filename val=&quot;C:\Users\JEFFKE~1\AppData\Local\Temp\PR\data\asimages\{EDA1688B-F455-46B7-9D42-19E9FB8CE771}_5.png&quot;/&gt;&lt;left val=&quot;356&quot;/&gt;&lt;top val=&quot;45&quot;/&gt;&lt;width val=&quot;332&quot;/&gt;&lt;height val=&quot;59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BCraft_Slide 6.wav"/>
  <p:tag name="PPSNARRATION" val="6,1233617511,D:\Archive\F Drive\AHRQ TS E-Learning\Module 7\TS_2016_Module_7_v7.1_pptx\Media.ppcx"/>
  <p:tag name="HTML_SHAPEINFO" val="&lt;SlideThumbPath val=&quot;Slide6.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4ED78A1F-4698-4CD9-BFDE-AA792DE216F4}_6.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5&quot;/&gt;&lt;lineCharCount val=&quot;15&quot;/&gt;&lt;lineCharCount val=&quot;14&quot;/&gt;&lt;lineCharCount val=&quot;11&quot;/&gt;&lt;lineCharCount val=&quot;21&quot;/&gt;&lt;lineCharCount val=&quot;15&quot;/&gt;&lt;lineCharCount val=&quot;23&quot;/&gt;&lt;lineCharCount val=&quot;21&quot;/&gt;&lt;lineCharCount val=&quot;35&quot;/&gt;&lt;lineCharCount val=&quot;29&quot;/&gt;&lt;lineCharCount val=&quot;36&quot;/&gt;&lt;lineCharCount val=&quot;1&quot;/&gt;&lt;/TableIndex&gt;&lt;/ShapeTextInfo&gt;"/>
  <p:tag name="HTML_SHAPEINFO" val="&lt;TextEffect&gt;&lt;Image&gt;&lt;filename val=&quot;C:\Users\JEFFKE~1\AppData\Local\Temp\PR\data\asimages\{A2574228-60FA-4B0E-B2D8-57E72EADBD73}_1.png_crop.png&quot;/&gt;&lt;left val=&quot;21&quot;/&gt;&lt;top val=&quot;68&quot;/&gt;&lt;width val=&quot;192&quot;/&gt;&lt;height val=&quot;16&quot;/&gt;&lt;hasText val=&quot;1&quot;/&gt;&lt;paraId val=&quot;1&quot;/&gt;&lt;/Image&gt;&lt;Image&gt;&lt;filename val=&quot;C:\Users\JEFFKE~1\AppData\Local\Temp\PR\data\asimages\{7F6058C4-4C60-412D-80C4-76377FE941FE}_1.png_crop.png&quot;/&gt;&lt;left val=&quot;30&quot;/&gt;&lt;top val=&quot;96&quot;/&gt;&lt;width val=&quot;138&quot;/&gt;&lt;height val=&quot;12&quot;/&gt;&lt;hasText val=&quot;1&quot;/&gt;&lt;paraId val=&quot;2&quot;/&gt;&lt;/Image&gt;&lt;Image&gt;&lt;filename val=&quot;C:\Users\JEFFKE~1\AppData\Local\Temp\PR\data\asimages\{08F4ECBA-C961-481A-BD27-94836C1151CD}_1.png_crop.png&quot;/&gt;&lt;left val=&quot;30&quot;/&gt;&lt;top val=&quot;123&quot;/&gt;&lt;width val=&quot;142&quot;/&gt;&lt;height val=&quot;12&quot;/&gt;&lt;hasText val=&quot;1&quot;/&gt;&lt;paraId val=&quot;3&quot;/&gt;&lt;/Image&gt;&lt;Image&gt;&lt;filename val=&quot;C:\Users\JEFFKE~1\AppData\Local\Temp\PR\data\asimages\{D8883EA2-60A6-42AA-9777-C022519C75A2}_1.png_crop.png&quot;/&gt;&lt;left val=&quot;30&quot;/&gt;&lt;top val=&quot;149&quot;/&gt;&lt;width val=&quot;104&quot;/&gt;&lt;height val=&quot;16&quot;/&gt;&lt;hasText val=&quot;1&quot;/&gt;&lt;paraId val=&quot;4&quot;/&gt;&lt;/Image&gt;&lt;Image&gt;&lt;filename val=&quot;C:\Users\JEFFKE~1\AppData\Local\Temp\PR\data\asimages\{CC9C0DE9-01F7-4EF3-8F09-5A23BEA4DDD5}_1.png_crop.png&quot;/&gt;&lt;left val=&quot;30&quot;/&gt;&lt;top val=&quot;176&quot;/&gt;&lt;width val=&quot;181&quot;/&gt;&lt;height val=&quot;16&quot;/&gt;&lt;hasText val=&quot;1&quot;/&gt;&lt;paraId val=&quot;5&quot;/&gt;&lt;/Image&gt;&lt;Image&gt;&lt;filename val=&quot;C:\Users\JEFFKE~1\AppData\Local\Temp\PR\data\asimages\{7DE7BBB8-2FF3-4E62-895D-09A55C003849}_1.png_crop.png&quot;/&gt;&lt;left val=&quot;30&quot;/&gt;&lt;top val=&quot;203&quot;/&gt;&lt;width val=&quot;143&quot;/&gt;&lt;height val=&quot;16&quot;/&gt;&lt;hasText val=&quot;1&quot;/&gt;&lt;paraId val=&quot;6&quot;/&gt;&lt;/Image&gt;&lt;Image&gt;&lt;filename val=&quot;C:\Users\JEFFKE~1\AppData\Local\Temp\PR\data\asimages\{4889687C-BC2C-485C-8C59-D79C12B9D835}_1.png_crop.png&quot;/&gt;&lt;left val=&quot;22&quot;/&gt;&lt;top val=&quot;237&quot;/&gt;&lt;width val=&quot;173&quot;/&gt;&lt;height val=&quot;13&quot;/&gt;&lt;hasText val=&quot;1&quot;/&gt;&lt;paraId val=&quot;7&quot;/&gt;&lt;/Image&gt;&lt;Image&gt;&lt;filename val=&quot;C:\Users\JEFFKE~1\AppData\Local\Temp\PR\data\asimages\{D0452B1D-D8EC-4906-8FC5-BDB4D85866DE}_1.png_crop.png&quot;/&gt;&lt;left val=&quot;30&quot;/&gt;&lt;top val=&quot;266&quot;/&gt;&lt;width val=&quot;180&quot;/&gt;&lt;height val=&quot;13&quot;/&gt;&lt;hasText val=&quot;1&quot;/&gt;&lt;paraId val=&quot;8&quot;/&gt;&lt;/Image&gt;&lt;Image&gt;&lt;filename val=&quot;C:\Users\JEFFKE~1\AppData\Local\Temp\PR\data\asimages\{5CA5B370-151A-42FF-8AA5-3EC2206C7F82}_1.png_crop.png&quot;/&gt;&lt;left val=&quot;30&quot;/&gt;&lt;top val=&quot;295&quot;/&gt;&lt;width val=&quot;283&quot;/&gt;&lt;height val=&quot;16&quot;/&gt;&lt;hasText val=&quot;1&quot;/&gt;&lt;paraId val=&quot;9&quot;/&gt;&lt;/Image&gt;&lt;Image&gt;&lt;filename val=&quot;C:\Users\JEFFKE~1\AppData\Local\Temp\PR\data\asimages\{045AB5E1-0BD3-4BCF-B590-568A3ED60133}_1.png_crop.png&quot;/&gt;&lt;left val=&quot;30&quot;/&gt;&lt;top val=&quot;324&quot;/&gt;&lt;width val=&quot;279&quot;/&gt;&lt;height val=&quot;39&quot;/&gt;&lt;hasText val=&quot;1&quot;/&gt;&lt;paraId val=&quot;10&quot;/&gt;&lt;/Image&gt;&lt;Image&gt;&lt;filename val=&quot;C:\Users\JEFFKE~1\AppData\Local\Temp\PR\data\asimages\{603001A9-EBE2-4208-B772-5A8F82347243}_1.png_crop.png&quot;/&gt;&lt;left val=&quot;401&quot;/&gt;&lt;top val=&quot;377&quot;/&gt;&lt;width val=&quot;0&quot;/&gt;&lt;height val=&quot;0&quot;/&gt;&lt;hasText val=&quot;1&quot;/&gt;&lt;paraId val=&quot;11&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IBeardHowell_Slide 7.wav"/>
  <p:tag name="PPSNARRATION" val="7,1233617511,D:\Archive\F Drive\AHRQ TS E-Learning\Module 7\TS_2016_Module_7_v7.1_pptx\Media.ppcx"/>
  <p:tag name="HTML_SHAPEINFO" val="&lt;SlideThumbPath val=&quot;Slide7.PNG&quo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DFA073D5-F37C-44D2-AD9D-9E922C06BE43}_7.png&quot;/&gt;&lt;left val=&quot;66&quot;/&gt;&lt;top val=&quot;-2&quot;/&gt;&lt;width val=&quot;644&quot;/&gt;&lt;height val=&quot;6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A752E89-FBB6-46DB-B04D-9DC5C729EF5F}&quot;/&gt;&lt;isInvalidForFieldText val=&quot;0&quot;/&gt;&lt;Image&gt;&lt;filename val=&quot;C:\Users\JEFFKE~1\AppData\Local\Temp\PR\data\asimages\{DA752E89-FBB6-46DB-B04D-9DC5C729EF5F}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40&quot;/&gt;&lt;lineCharCount val=&quot;33&quot;/&gt;&lt;lineCharCount val=&quot;37&quot;/&gt;&lt;lineCharCount val=&quot;27&quot;/&gt;&lt;lineCharCount val=&quot;1&quot;/&gt;&lt;lineCharCount val=&quot;1&quot;/&gt;&lt;lineCharCount val=&quot;1&quot;/&gt;&lt;/TableIndex&gt;&lt;/ShapeTextInfo&gt;"/>
  <p:tag name="HTML_SHAPEINFO" val="&lt;TextEffect&gt;&lt;Image&gt;&lt;filename val=&quot;C:\Users\JEFFKE~1\AppData\Local\Temp\PR\data\asimages\{CA4DC566-9F41-48C1-BE7C-158ACDDF1191}_1.png_crop.png&quot;/&gt;&lt;left val=&quot;21&quot;/&gt;&lt;top val=&quot;69&quot;/&gt;&lt;width val=&quot;128&quot;/&gt;&lt;height val=&quot;13&quot;/&gt;&lt;hasText val=&quot;1&quot;/&gt;&lt;paraId val=&quot;1&quot;/&gt;&lt;/Image&gt;&lt;Image&gt;&lt;filename val=&quot;C:\Users\JEFFKE~1\AppData\Local\Temp\PR\data\asimages\{FFB63636-E194-481F-B4DF-9CBD6EE09D74}_1.png_crop.png&quot;/&gt;&lt;left val=&quot;30&quot;/&gt;&lt;top val=&quot;105&quot;/&gt;&lt;width val=&quot;339&quot;/&gt;&lt;height val=&quot;38&quot;/&gt;&lt;hasText val=&quot;1&quot;/&gt;&lt;paraId val=&quot;2&quot;/&gt;&lt;/Image&gt;&lt;Image&gt;&lt;filename val=&quot;C:\Users\JEFFKE~1\AppData\Local\Temp\PR\data\asimages\{2741CD82-251E-4FA7-984C-ABBBAD93DF80}_1.png_crop.png&quot;/&gt;&lt;left val=&quot;30&quot;/&gt;&lt;top val=&quot;165&quot;/&gt;&lt;width val=&quot;305&quot;/&gt;&lt;height val=&quot;17&quot;/&gt;&lt;hasText val=&quot;1&quot;/&gt;&lt;paraId val=&quot;3&quot;/&gt;&lt;/Image&gt;&lt;Image&gt;&lt;filename val=&quot;C:\Users\JEFFKE~1\AppData\Local\Temp\PR\data\asimages\{4DAB2873-2B3A-41E7-B159-82E4DF45CB93}_1.png_crop.png&quot;/&gt;&lt;left val=&quot;30&quot;/&gt;&lt;top val=&quot;201&quot;/&gt;&lt;width val=&quot;239&quot;/&gt;&lt;height val=&quot;17&quot;/&gt;&lt;hasText val=&quot;1&quot;/&gt;&lt;paraId val=&quot;4&quot;/&gt;&lt;/Image&gt;&lt;Image&gt;&lt;filename val=&quot;C:\Users\JEFFKE~1\AppData\Local\Temp\PR\data\asimages\{468B987A-CE4B-4D17-B8DA-96DBFFDE1CD8}_1.png_crop.png&quot;/&gt;&lt;left val=&quot;401&quot;/&gt;&lt;top val=&quot;377&quot;/&gt;&lt;width val=&quot;0&quot;/&gt;&lt;height val=&quot;0&quot;/&gt;&lt;hasText val=&quot;1&quot;/&gt;&lt;paraId val=&quot;5&quot;/&gt;&lt;/Image&gt;&lt;Image&gt;&lt;filename val=&quot;C:\Users\JEFFKE~1\AppData\Local\Temp\PR\data\asimages\{63B4D829-6646-4048-9749-2C70233CAC81}_1.png_crop.png&quot;/&gt;&lt;left val=&quot;401&quot;/&gt;&lt;top val=&quot;377&quot;/&gt;&lt;width val=&quot;0&quot;/&gt;&lt;height val=&quot;0&quot;/&gt;&lt;hasText val=&quot;1&quot;/&gt;&lt;paraId val=&quot;6&quot;/&gt;&lt;/Image&gt;&lt;Image&gt;&lt;filename val=&quot;C:\Users\JEFFKE~1\AppData\Local\Temp\PR\data\asimages\{A3E0A2E6-C76C-4AFE-8C66-A5D9D13EB1AB}_1.png_crop.png&quot;/&gt;&lt;left val=&quot;401&quot;/&gt;&lt;top val=&quot;377&quot;/&gt;&lt;width val=&quot;0&quot;/&gt;&lt;height val=&quot;0&quot;/&gt;&lt;hasText val=&quot;1&quot;/&gt;&lt;paraId val=&quot;7&quot;/&gt;&lt;/Image&gt;&lt;/TextEffect&gt;"/>
</p:tagLst>
</file>

<file path=ppt/tags/tag91.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IBeardHowell_Slide 8.wav"/>
  <p:tag name="PPSNARRATION" val="12,1233617511,D:\Archive\F Drive\AHRQ TS E-Learning\Module 7\TS_2016_Module_7_v7.1_pptx\Media.ppcx"/>
  <p:tag name="HTML_SHAPEINFO" val="&lt;SlideThumbPath val=&quot;Slide8.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416809D1-4F9E-46B0-ABE3-8F53C8D14C8A}_8.png&quot;/&gt;&lt;left val=&quot;66&quot;/&gt;&lt;top val=&quot;-2&quot;/&gt;&lt;width val=&quot;644&quot;/&gt;&lt;height val=&quot;68&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42&quot;/&gt;&lt;lineCharCount val=&quot;26&quot;/&gt;&lt;lineCharCount val=&quot;22&quot;/&gt;&lt;lineCharCount val=&quot;12&quot;/&gt;&lt;lineCharCount val=&quot;5&quot;/&gt;&lt;lineCharCount val=&quot;10&quot;/&gt;&lt;lineCharCount val=&quot;12&quot;/&gt;&lt;lineCharCount val=&quot;9&quot;/&gt;&lt;/TableIndex&gt;&lt;/ShapeTextInfo&gt;"/>
  <p:tag name="HTML_SHAPEINFO" val="&lt;TextEffect&gt;&lt;Image&gt;&lt;filename val=&quot;C:\Users\JEFFKE~1\AppData\Local\Temp\PR\data\asimages\{6FE87E5E-7953-47CE-A220-87D5D638A5EE}_1.png_crop.png&quot;/&gt;&lt;left val=&quot;22&quot;/&gt;&lt;top val=&quot;69&quot;/&gt;&lt;width val=&quot;132&quot;/&gt;&lt;height val=&quot;13&quot;/&gt;&lt;hasText val=&quot;1&quot;/&gt;&lt;paraId val=&quot;1&quot;/&gt;&lt;/Image&gt;&lt;Image&gt;&lt;filename val=&quot;C:\Users\JEFFKE~1\AppData\Local\Temp\PR\data\asimages\{B9B3FBE9-85DB-438D-B29F-1FB35B77F10A}_1.png_crop.png&quot;/&gt;&lt;left val=&quot;34&quot;/&gt;&lt;top val=&quot;105&quot;/&gt;&lt;width val=&quot;321&quot;/&gt;&lt;height val=&quot;65&quot;/&gt;&lt;hasText val=&quot;1&quot;/&gt;&lt;paraId val=&quot;2&quot;/&gt;&lt;/Image&gt;&lt;Image&gt;&lt;filename val=&quot;C:\Users\JEFFKE~1\AppData\Local\Temp\PR\data\asimages\{93A2BCD6-7CF6-4195-A700-71D2F45E6449}_1.png_crop.png&quot;/&gt;&lt;left val=&quot;22&quot;/&gt;&lt;top val=&quot;189&quot;/&gt;&lt;width val=&quot;83&quot;/&gt;&lt;height val=&quot;16&quot;/&gt;&lt;hasText val=&quot;1&quot;/&gt;&lt;paraId val=&quot;3&quot;/&gt;&lt;/Image&gt;&lt;Image&gt;&lt;filename val=&quot;C:\Users\JEFFKE~1\AppData\Local\Temp\PR\data\asimages\{00B99007-3C5B-4C2B-BDF7-3A35C2DD84E1}_1.png_crop.png&quot;/&gt;&lt;left val=&quot;30&quot;/&gt;&lt;top val=&quot;225&quot;/&gt;&lt;width val=&quot;59&quot;/&gt;&lt;height val=&quot;13&quot;/&gt;&lt;hasText val=&quot;1&quot;/&gt;&lt;paraId val=&quot;4&quot;/&gt;&lt;/Image&gt;&lt;Image&gt;&lt;filename val=&quot;C:\Users\JEFFKE~1\AppData\Local\Temp\PR\data\asimages\{7FEB6441-5C62-401D-9077-960A2359D8E3}_1.png_crop.png&quot;/&gt;&lt;left val=&quot;30&quot;/&gt;&lt;top val=&quot;261&quot;/&gt;&lt;width val=&quot;90&quot;/&gt;&lt;height val=&quot;14&quot;/&gt;&lt;hasText val=&quot;1&quot;/&gt;&lt;paraId val=&quot;5&quot;/&gt;&lt;/Image&gt;&lt;Image&gt;&lt;filename val=&quot;C:\Users\JEFFKE~1\AppData\Local\Temp\PR\data\asimages\{C3887E67-0B48-4EEC-9545-804A1487AFA6}_1.png_crop.png&quot;/&gt;&lt;left val=&quot;30&quot;/&gt;&lt;top val=&quot;297&quot;/&gt;&lt;width val=&quot;117&quot;/&gt;&lt;height val=&quot;14&quot;/&gt;&lt;hasText val=&quot;1&quot;/&gt;&lt;paraId val=&quot;6&quot;/&gt;&lt;/Image&gt;&lt;Image&gt;&lt;filename val=&quot;C:\Users\JEFFKE~1\AppData\Local\Temp\PR\data\asimages\{C6DFDEF1-FD60-4F03-8333-5681CEE67556}_1.png_crop.png&quot;/&gt;&lt;left val=&quot;30&quot;/&gt;&lt;top val=&quot;333&quot;/&gt;&lt;width val=&quot;89&quot;/&gt;&lt;height val=&quot;14&quot;/&gt;&lt;hasText val=&quot;1&quot;/&gt;&lt;paraId val=&quot;7&quot;/&gt;&lt;/Image&gt;&lt;/TextEffect&gt;"/>
</p:tagLst>
</file>

<file path=ppt/tags/tag94.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IBeardHowell_Slide 9.wav"/>
  <p:tag name="PPSNARRATION" val="13,1233617511,D:\Archive\F Drive\AHRQ TS E-Learning\Module 7\TS_2016_Module_7_v7.1_pptx\Media.ppcx"/>
  <p:tag name="HTML_SHAPEINFO" val="&lt;SlideThumbPath val=&quot;Slide9.PNG&quot;/&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A7AC2E70-625E-453F-89D7-69D718F87E6B}_9.png&quot;/&gt;&lt;left val=&quot;66&quot;/&gt;&lt;top val=&quot;-2&quot;/&gt;&lt;width val=&quot;644&quot;/&gt;&lt;height val=&quot;68&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2&quot;/&gt;&lt;lineCharCount val=&quot;39&quot;/&gt;&lt;lineCharCount val=&quot;15&quot;/&gt;&lt;lineCharCount val=&quot;39&quot;/&gt;&lt;lineCharCount val=&quot;38&quot;/&gt;&lt;lineCharCount val=&quot;36&quot;/&gt;&lt;lineCharCount val=&quot;8&quot;/&gt;&lt;lineCharCount val=&quot;38&quot;/&gt;&lt;lineCharCount val=&quot;41&quot;/&gt;&lt;/TableIndex&gt;&lt;/ShapeTextInfo&gt;"/>
  <p:tag name="HTML_SHAPEINFO" val="&lt;TextEffect&gt;&lt;Image&gt;&lt;filename val=&quot;C:\Users\JEFFKE~1\AppData\Local\Temp\PR\data\asimages\{C28003F7-800F-4482-A923-7233E05F7205}_1.png_crop.png&quot;/&gt;&lt;left val=&quot;23&quot;/&gt;&lt;top val=&quot;68&quot;/&gt;&lt;width val=&quot;91&quot;/&gt;&lt;height val=&quot;17&quot;/&gt;&lt;hasText val=&quot;1&quot;/&gt;&lt;paraId val=&quot;1&quot;/&gt;&lt;/Image&gt;&lt;Image&gt;&lt;filename val=&quot;C:\Users\JEFFKE~1\AppData\Local\Temp\PR\data\asimages\{7F82942D-E042-4B42-B756-968C29974D64}_1.png_crop.png&quot;/&gt;&lt;left val=&quot;30&quot;/&gt;&lt;top val=&quot;105&quot;/&gt;&lt;width val=&quot;328&quot;/&gt;&lt;height val=&quot;38&quot;/&gt;&lt;hasText val=&quot;1&quot;/&gt;&lt;paraId val=&quot;2&quot;/&gt;&lt;/Image&gt;&lt;Image&gt;&lt;filename val=&quot;C:\Users\JEFFKE~1\AppData\Local\Temp\PR\data\asimages\{81EC623A-3D4C-457E-937C-8BC0F28B0137}_1.png_crop.png&quot;/&gt;&lt;left val=&quot;30&quot;/&gt;&lt;top val=&quot;165&quot;/&gt;&lt;width val=&quot;338&quot;/&gt;&lt;height val=&quot;41&quot;/&gt;&lt;hasText val=&quot;1&quot;/&gt;&lt;paraId val=&quot;3&quot;/&gt;&lt;/Image&gt;&lt;Image&gt;&lt;filename val=&quot;C:\Users\JEFFKE~1\AppData\Local\Temp\PR\data\asimages\{8DD4D70E-113B-4CF5-87FF-F39326DB0E3A}_1.png_crop.png&quot;/&gt;&lt;left val=&quot;30&quot;/&gt;&lt;top val=&quot;225&quot;/&gt;&lt;width val=&quot;312&quot;/&gt;&lt;height val=&quot;41&quot;/&gt;&lt;hasText val=&quot;1&quot;/&gt;&lt;paraId val=&quot;4&quot;/&gt;&lt;/Image&gt;&lt;Image&gt;&lt;filename val=&quot;C:\Users\JEFFKE~1\AppData\Local\Temp\PR\data\asimages\{CB62882F-C4ED-4345-9FA1-5F8557E51B51}_1.png_crop.png&quot;/&gt;&lt;left val=&quot;22&quot;/&gt;&lt;top val=&quot;291&quot;/&gt;&lt;width val=&quot;324&quot;/&gt;&lt;height val=&quot;41&quot;/&gt;&lt;hasText val=&quot;1&quot;/&gt;&lt;paraId val=&quot;5&quot;/&gt;&lt;/Image&gt;&lt;/TextEffect&gt;"/>
</p:tagLst>
</file>

<file path=ppt/tags/tag97.xml><?xml version="1.0" encoding="utf-8"?>
<p:tagLst xmlns:a="http://schemas.openxmlformats.org/drawingml/2006/main" xmlns:r="http://schemas.openxmlformats.org/officeDocument/2006/relationships" xmlns:p="http://schemas.openxmlformats.org/presentationml/2006/main">
  <p:tag name="PPSNARRATIONPROPS" val="F:\AHRQ TS E-Learning\Module 7\Narration\M7_IBeardHowell_Slide 10.wav"/>
  <p:tag name="PPSNARRATION" val="14,1233617511,D:\Archive\F Drive\AHRQ TS E-Learning\Module 7\TS_2016_Module_7_v7.1_pptx\Media.ppcx"/>
  <p:tag name="HTML_SHAPEINFO" val="&lt;SlideThumbPath val=&quot;Slide10.PNG&quo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E60D3947-3BD3-472E-9A4A-491CCA70C927}_10.png&quot;/&gt;&lt;left val=&quot;66&quot;/&gt;&lt;top val=&quot;-2&quot;/&gt;&lt;width val=&quot;644&quot;/&gt;&lt;height val=&quot;6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32&quot;/&gt;&lt;lineCharCount val=&quot;30&quot;/&gt;&lt;lineCharCount val=&quot;41&quot;/&gt;&lt;lineCharCount val=&quot;13&quot;/&gt;&lt;/TableIndex&gt;&lt;/ShapeTextInfo&gt;"/>
  <p:tag name="HTML_SHAPEINFO" val="&lt;TextEffect&gt;&lt;Image&gt;&lt;filename val=&quot;C:\Users\JEFFKE~1\AppData\Local\Temp\PR\data\asimages\{4CDDADED-4843-4A67-BA40-938D8CB4D6E7}_1.png_crop.png&quot;/&gt;&lt;left val=&quot;22&quot;/&gt;&lt;top val=&quot;69&quot;/&gt;&lt;width val=&quot;172&quot;/&gt;&lt;height val=&quot;16&quot;/&gt;&lt;hasText val=&quot;1&quot;/&gt;&lt;paraId val=&quot;1&quot;/&gt;&lt;/Image&gt;&lt;Image&gt;&lt;filename val=&quot;C:\Users\JEFFKE~1\AppData\Local\Temp\PR\data\asimages\{6010E633-D300-482E-AF1B-56F76E9D6E48}_1.png_crop.png&quot;/&gt;&lt;left val=&quot;30&quot;/&gt;&lt;top val=&quot;105&quot;/&gt;&lt;width val=&quot;274&quot;/&gt;&lt;height val=&quot;38&quot;/&gt;&lt;hasText val=&quot;1&quot;/&gt;&lt;paraId val=&quot;2&quot;/&gt;&lt;/Image&gt;&lt;Image&gt;&lt;filename val=&quot;C:\Users\JEFFKE~1\AppData\Local\Temp\PR\data\asimages\{CC9A4E7D-3567-4A0C-BEFC-90B176052F93}_1.png_crop.png&quot;/&gt;&lt;left val=&quot;30&quot;/&gt;&lt;top val=&quot;165&quot;/&gt;&lt;width val=&quot;335&quot;/&gt;&lt;height val=&quot;38&quot;/&gt;&lt;hasText val=&quot;1&quot;/&gt;&lt;paraId val=&quot;3&quot;/&gt;&lt;/Image&gt;&lt;/TextEffect&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5097</Words>
  <Application>Microsoft Office PowerPoint</Application>
  <PresentationFormat>On-screen Show (16:9)</PresentationFormat>
  <Paragraphs>251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Module 7: Pulling It All Together</vt:lpstr>
      <vt:lpstr>How This Online Course Works</vt:lpstr>
      <vt:lpstr>The Materials You Will Use</vt:lpstr>
      <vt:lpstr>Please Print the Instructor Guide</vt:lpstr>
      <vt:lpstr>Slide 2: Objectives</vt:lpstr>
      <vt:lpstr>The TeamSTEPPS Framework</vt:lpstr>
      <vt:lpstr>Review: Team Structure (Module 2)</vt:lpstr>
      <vt:lpstr>Review: Communication (Module 3)</vt:lpstr>
      <vt:lpstr>Review: Leading Teams (Module 4)</vt:lpstr>
      <vt:lpstr>Review: Situation Monitoring (Module 5)</vt:lpstr>
      <vt:lpstr>Review: Mutual Support (Module 6)</vt:lpstr>
      <vt:lpstr>Tools &amp; Strategies Summary</vt:lpstr>
      <vt:lpstr>TeamSTEPPS Outcomes</vt:lpstr>
      <vt:lpstr>Skills Practice (Slide 6)</vt:lpstr>
      <vt:lpstr>Identify TeamSTEPPS Opportunities (Slide 7)</vt:lpstr>
      <vt:lpstr>TeamSTEPPS Opportunities: Discussion</vt:lpstr>
      <vt:lpstr>Effective Use of TeamSTEPPS (Slide 8)</vt:lpstr>
      <vt:lpstr>Effective Use of TeamSTEPPS: Discussion</vt:lpstr>
      <vt:lpstr>Applying TeamSTEPPS Exercise</vt:lpstr>
      <vt:lpstr>Module 7 Summary</vt:lpstr>
      <vt:lpstr>Module 7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7: Summary: Pulling It All Together</dc:title>
  <dc:subject>TeamSTEPPS</dc:subject>
  <dc:creator>Agency for Health Care Research and Quality (AHRQ)</dc:creator>
  <cp:lastModifiedBy/>
  <cp:revision>1</cp:revision>
  <dcterms:created xsi:type="dcterms:W3CDTF">2018-11-02T22:14:41Z</dcterms:created>
  <dcterms:modified xsi:type="dcterms:W3CDTF">2018-11-02T22:19:34Z</dcterms:modified>
  <cp:category>TeamSTEPPS</cp:category>
  <cp:contentStatus/>
</cp:coreProperties>
</file>