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0" r:id="rId5"/>
    <p:sldId id="261" r:id="rId6"/>
    <p:sldId id="262" r:id="rId7"/>
    <p:sldId id="27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een Bonnett" initials="DM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47" autoAdjust="0"/>
  </p:normalViewPr>
  <p:slideViewPr>
    <p:cSldViewPr>
      <p:cViewPr varScale="1">
        <p:scale>
          <a:sx n="53" d="100"/>
          <a:sy n="53" d="100"/>
        </p:scale>
        <p:origin x="-480" y="-102"/>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197F1F-ED55-404E-AEBB-6D473B35409A}" type="datetimeFigureOut">
              <a:rPr lang="en-US" smtClean="0"/>
              <a:t>4/12/2017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464830D-D37C-4870-B6B4-F6A92A52D55C}" type="slidenum">
              <a:rPr lang="en-US" smtClean="0"/>
              <a:t>‹#›</a:t>
            </a:fld>
            <a:endParaRPr lang="en-US"/>
          </a:p>
        </p:txBody>
      </p:sp>
    </p:spTree>
    <p:extLst>
      <p:ext uri="{BB962C8B-B14F-4D97-AF65-F5344CB8AC3E}">
        <p14:creationId xmlns:p14="http://schemas.microsoft.com/office/powerpoint/2010/main" val="1439678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4294967295"/>
          </p:nvPr>
        </p:nvSpPr>
        <p:spPr bwMode="auto">
          <a:xfrm>
            <a:off x="3970734" y="8830659"/>
            <a:ext cx="3038145" cy="4642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90000"/>
              </a:lnSpc>
              <a:spcBef>
                <a:spcPct val="40000"/>
              </a:spcBef>
              <a:defRPr sz="1300" b="1">
                <a:solidFill>
                  <a:schemeClr val="tx1"/>
                </a:solidFill>
                <a:latin typeface="Arial" pitchFamily="34" charset="0"/>
                <a:ea typeface="ヒラギノ角ゴ Pro W3" pitchFamily="127" charset="-128"/>
              </a:defRPr>
            </a:lvl1pPr>
            <a:lvl2pPr marL="716108" indent="-275427" eaLnBrk="0" hangingPunct="0">
              <a:lnSpc>
                <a:spcPct val="90000"/>
              </a:lnSpc>
              <a:spcBef>
                <a:spcPct val="40000"/>
              </a:spcBef>
              <a:defRPr sz="1300" b="1">
                <a:solidFill>
                  <a:schemeClr val="tx1"/>
                </a:solidFill>
                <a:latin typeface="Arial" pitchFamily="34" charset="0"/>
                <a:ea typeface="ヒラギノ角ゴ Pro W3" pitchFamily="127" charset="-128"/>
              </a:defRPr>
            </a:lvl2pPr>
            <a:lvl3pPr marL="1101706" indent="-220341" eaLnBrk="0" hangingPunct="0">
              <a:lnSpc>
                <a:spcPct val="90000"/>
              </a:lnSpc>
              <a:spcBef>
                <a:spcPct val="40000"/>
              </a:spcBef>
              <a:defRPr sz="1300" b="1">
                <a:solidFill>
                  <a:schemeClr val="tx1"/>
                </a:solidFill>
                <a:latin typeface="Arial" pitchFamily="34" charset="0"/>
                <a:ea typeface="ヒラギノ角ゴ Pro W3" pitchFamily="127" charset="-128"/>
              </a:defRPr>
            </a:lvl3pPr>
            <a:lvl4pPr marL="1542388" indent="-220341" eaLnBrk="0" hangingPunct="0">
              <a:lnSpc>
                <a:spcPct val="90000"/>
              </a:lnSpc>
              <a:spcBef>
                <a:spcPct val="40000"/>
              </a:spcBef>
              <a:defRPr sz="1300" b="1">
                <a:solidFill>
                  <a:schemeClr val="tx1"/>
                </a:solidFill>
                <a:latin typeface="Arial" pitchFamily="34" charset="0"/>
                <a:ea typeface="ヒラギノ角ゴ Pro W3" pitchFamily="127" charset="-128"/>
              </a:defRPr>
            </a:lvl4pPr>
            <a:lvl5pPr marL="1983071" indent="-220341" eaLnBrk="0" hangingPunct="0">
              <a:lnSpc>
                <a:spcPct val="90000"/>
              </a:lnSpc>
              <a:spcBef>
                <a:spcPct val="40000"/>
              </a:spcBef>
              <a:defRPr sz="1300" b="1">
                <a:solidFill>
                  <a:schemeClr val="tx1"/>
                </a:solidFill>
                <a:latin typeface="Arial" pitchFamily="34" charset="0"/>
                <a:ea typeface="ヒラギノ角ゴ Pro W3" pitchFamily="127" charset="-128"/>
              </a:defRPr>
            </a:lvl5pPr>
            <a:lvl6pPr marL="2423753" indent="-220341" eaLnBrk="0" fontAlgn="base" hangingPunct="0">
              <a:lnSpc>
                <a:spcPct val="90000"/>
              </a:lnSpc>
              <a:spcBef>
                <a:spcPct val="40000"/>
              </a:spcBef>
              <a:spcAft>
                <a:spcPct val="0"/>
              </a:spcAft>
              <a:defRPr sz="1300" b="1">
                <a:solidFill>
                  <a:schemeClr val="tx1"/>
                </a:solidFill>
                <a:latin typeface="Arial" pitchFamily="34" charset="0"/>
                <a:ea typeface="ヒラギノ角ゴ Pro W3" pitchFamily="127" charset="-128"/>
              </a:defRPr>
            </a:lvl6pPr>
            <a:lvl7pPr marL="2864435" indent="-220341" eaLnBrk="0" fontAlgn="base" hangingPunct="0">
              <a:lnSpc>
                <a:spcPct val="90000"/>
              </a:lnSpc>
              <a:spcBef>
                <a:spcPct val="40000"/>
              </a:spcBef>
              <a:spcAft>
                <a:spcPct val="0"/>
              </a:spcAft>
              <a:defRPr sz="1300" b="1">
                <a:solidFill>
                  <a:schemeClr val="tx1"/>
                </a:solidFill>
                <a:latin typeface="Arial" pitchFamily="34" charset="0"/>
                <a:ea typeface="ヒラギノ角ゴ Pro W3" pitchFamily="127" charset="-128"/>
              </a:defRPr>
            </a:lvl7pPr>
            <a:lvl8pPr marL="3305117" indent="-220341" eaLnBrk="0" fontAlgn="base" hangingPunct="0">
              <a:lnSpc>
                <a:spcPct val="90000"/>
              </a:lnSpc>
              <a:spcBef>
                <a:spcPct val="40000"/>
              </a:spcBef>
              <a:spcAft>
                <a:spcPct val="0"/>
              </a:spcAft>
              <a:defRPr sz="1300" b="1">
                <a:solidFill>
                  <a:schemeClr val="tx1"/>
                </a:solidFill>
                <a:latin typeface="Arial" pitchFamily="34" charset="0"/>
                <a:ea typeface="ヒラギノ角ゴ Pro W3" pitchFamily="127" charset="-128"/>
              </a:defRPr>
            </a:lvl8pPr>
            <a:lvl9pPr marL="3745800" indent="-220341" eaLnBrk="0" fontAlgn="base" hangingPunct="0">
              <a:lnSpc>
                <a:spcPct val="90000"/>
              </a:lnSpc>
              <a:spcBef>
                <a:spcPct val="40000"/>
              </a:spcBef>
              <a:spcAft>
                <a:spcPct val="0"/>
              </a:spcAft>
              <a:defRPr sz="1300" b="1">
                <a:solidFill>
                  <a:schemeClr val="tx1"/>
                </a:solidFill>
                <a:latin typeface="Arial" pitchFamily="34" charset="0"/>
                <a:ea typeface="ヒラギノ角ゴ Pro W3" pitchFamily="127" charset="-128"/>
              </a:defRPr>
            </a:lvl9pPr>
          </a:lstStyle>
          <a:p>
            <a:pPr eaLnBrk="1" hangingPunct="1">
              <a:lnSpc>
                <a:spcPct val="100000"/>
              </a:lnSpc>
              <a:spcBef>
                <a:spcPct val="0"/>
              </a:spcBef>
            </a:pPr>
            <a:fld id="{0CFB88C6-18FF-4C80-A345-E443101E2652}" type="slidenum">
              <a:rPr lang="en-US" altLang="en-US" sz="1700" b="0">
                <a:solidFill>
                  <a:prstClr val="black"/>
                </a:solidFill>
              </a:rPr>
              <a:pPr eaLnBrk="1" hangingPunct="1">
                <a:lnSpc>
                  <a:spcPct val="100000"/>
                </a:lnSpc>
                <a:spcBef>
                  <a:spcPct val="0"/>
                </a:spcBef>
              </a:pPr>
              <a:t>1</a:t>
            </a:fld>
            <a:endParaRPr lang="en-US" altLang="en-US" sz="1700" b="0">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latin typeface="Arial" pitchFamily="34" charset="0"/>
              <a:ea typeface="ヒラギノ角ゴ Pro W3" pitchFamily="127" charset="-128"/>
            </a:endParaRPr>
          </a:p>
        </p:txBody>
      </p:sp>
    </p:spTree>
    <p:extLst>
      <p:ext uri="{BB962C8B-B14F-4D97-AF65-F5344CB8AC3E}">
        <p14:creationId xmlns:p14="http://schemas.microsoft.com/office/powerpoint/2010/main" val="2214604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343400"/>
            <a:ext cx="6553200" cy="4495800"/>
          </a:xfrm>
        </p:spPr>
        <p:txBody>
          <a:bodyPr/>
          <a:lstStyle/>
          <a:p>
            <a:pPr eaLnBrk="1" hangingPunct="1">
              <a:lnSpc>
                <a:spcPct val="80000"/>
              </a:lnSpc>
            </a:pPr>
            <a:r>
              <a:rPr lang="en-US" altLang="en-US" sz="1100" dirty="0"/>
              <a:t>Teamwork principles and training techniques apply to our organization as well as every other health organization.</a:t>
            </a:r>
          </a:p>
          <a:p>
            <a:pPr eaLnBrk="1" hangingPunct="1">
              <a:lnSpc>
                <a:spcPct val="80000"/>
              </a:lnSpc>
            </a:pPr>
            <a:endParaRPr lang="en-US" altLang="en-US" sz="1100" dirty="0"/>
          </a:p>
          <a:p>
            <a:pPr eaLnBrk="1" hangingPunct="1">
              <a:lnSpc>
                <a:spcPct val="80000"/>
              </a:lnSpc>
            </a:pPr>
            <a:r>
              <a:rPr lang="en-US" altLang="en-US" sz="1100" dirty="0"/>
              <a:t>If we implement TeamSTEPPS, our teams will learn about the four competency areas that lead to improved team performance, safer practices, and change in culture:</a:t>
            </a:r>
          </a:p>
          <a:p>
            <a:pPr marL="338138" lvl="1" indent="-168275">
              <a:lnSpc>
                <a:spcPct val="80000"/>
              </a:lnSpc>
              <a:buFont typeface="Arial" panose="020B0604020202020204" pitchFamily="34" charset="0"/>
              <a:buChar char="•"/>
            </a:pPr>
            <a:r>
              <a:rPr lang="en-US" altLang="en-US" sz="1100" b="1" dirty="0" smtClean="0"/>
              <a:t>Leadership</a:t>
            </a:r>
            <a:r>
              <a:rPr lang="en-US" altLang="en-US" sz="1100" dirty="0" smtClean="0"/>
              <a:t> </a:t>
            </a:r>
            <a:r>
              <a:rPr lang="en-US" altLang="en-US" sz="1100" dirty="0"/>
              <a:t>– how to direct and coordinate, assign tasks, motivate team members, facilitate optimal performance.</a:t>
            </a:r>
          </a:p>
          <a:p>
            <a:pPr marL="338138" lvl="1" indent="-168275">
              <a:lnSpc>
                <a:spcPct val="80000"/>
              </a:lnSpc>
              <a:buFont typeface="Arial" panose="020B0604020202020204" pitchFamily="34" charset="0"/>
              <a:buChar char="•"/>
            </a:pPr>
            <a:r>
              <a:rPr lang="en-US" altLang="en-US" sz="1100" b="1" dirty="0" smtClean="0"/>
              <a:t>Situation </a:t>
            </a:r>
            <a:r>
              <a:rPr lang="en-US" altLang="en-US" sz="1100" b="1" dirty="0"/>
              <a:t>monitoring </a:t>
            </a:r>
            <a:r>
              <a:rPr lang="en-US" altLang="en-US" sz="1100" dirty="0"/>
              <a:t>– how to develop common </a:t>
            </a:r>
            <a:r>
              <a:rPr lang="en-US" altLang="en-US" sz="1100" dirty="0" smtClean="0"/>
              <a:t>understanding </a:t>
            </a:r>
            <a:r>
              <a:rPr lang="en-US" altLang="en-US" sz="1100" dirty="0"/>
              <a:t>of team environment, apply strategies to monitor teammate performance </a:t>
            </a:r>
            <a:r>
              <a:rPr lang="en-US" altLang="en-US" sz="1100" dirty="0" smtClean="0"/>
              <a:t>,and </a:t>
            </a:r>
            <a:r>
              <a:rPr lang="en-US" altLang="en-US" sz="1100" dirty="0"/>
              <a:t>maintain a shared mental model.</a:t>
            </a:r>
          </a:p>
          <a:p>
            <a:pPr marL="338138" lvl="1" indent="-168275">
              <a:lnSpc>
                <a:spcPct val="80000"/>
              </a:lnSpc>
              <a:buFont typeface="Arial" panose="020B0604020202020204" pitchFamily="34" charset="0"/>
              <a:buChar char="•"/>
            </a:pPr>
            <a:r>
              <a:rPr lang="en-US" altLang="en-US" sz="1100" b="1" dirty="0" smtClean="0"/>
              <a:t>Mutual </a:t>
            </a:r>
            <a:r>
              <a:rPr lang="en-US" altLang="en-US" sz="1100" b="1" dirty="0"/>
              <a:t>support </a:t>
            </a:r>
            <a:r>
              <a:rPr lang="en-US" altLang="en-US" sz="1100" dirty="0"/>
              <a:t>– how to anticipate other team members’ needs through accurate knowledge and shift workload to achieve balance during periods of high workload or stress.</a:t>
            </a:r>
          </a:p>
          <a:p>
            <a:pPr marL="338138" lvl="1" indent="-168275">
              <a:lnSpc>
                <a:spcPct val="80000"/>
              </a:lnSpc>
              <a:buFont typeface="Arial" panose="020B0604020202020204" pitchFamily="34" charset="0"/>
              <a:buChar char="•"/>
            </a:pPr>
            <a:r>
              <a:rPr lang="en-US" altLang="en-US" sz="1100" b="1" dirty="0" smtClean="0"/>
              <a:t>Communication</a:t>
            </a:r>
            <a:r>
              <a:rPr lang="en-US" altLang="en-US" sz="1100" dirty="0" smtClean="0"/>
              <a:t> </a:t>
            </a:r>
            <a:r>
              <a:rPr lang="en-US" altLang="en-US" sz="1100" dirty="0"/>
              <a:t>– how to effectively exchange information among team members, regardless of how it is communicated.</a:t>
            </a:r>
          </a:p>
          <a:p>
            <a:pPr eaLnBrk="1" hangingPunct="1">
              <a:lnSpc>
                <a:spcPct val="80000"/>
              </a:lnSpc>
              <a:buFontTx/>
              <a:buChar char="•"/>
            </a:pPr>
            <a:endParaRPr lang="en-US" altLang="en-US" sz="1100" dirty="0"/>
          </a:p>
          <a:p>
            <a:pPr eaLnBrk="1" hangingPunct="1">
              <a:lnSpc>
                <a:spcPct val="80000"/>
              </a:lnSpc>
            </a:pPr>
            <a:r>
              <a:rPr lang="en-US" altLang="en-US" sz="1100" dirty="0"/>
              <a:t>They will also learn about specific tools and strategies that can be implemented in our units that support these competencies</a:t>
            </a:r>
            <a:r>
              <a:rPr lang="en-US" altLang="en-US" sz="1100" dirty="0" smtClean="0"/>
              <a:t>. Some </a:t>
            </a:r>
            <a:r>
              <a:rPr lang="en-US" altLang="en-US" sz="1100" dirty="0"/>
              <a:t>of these tools and strategies include:</a:t>
            </a:r>
          </a:p>
          <a:p>
            <a:pPr marL="338138" lvl="1" indent="-168275">
              <a:lnSpc>
                <a:spcPct val="80000"/>
              </a:lnSpc>
              <a:buFont typeface="Arial" panose="020B0604020202020204" pitchFamily="34" charset="0"/>
              <a:buChar char="•"/>
            </a:pPr>
            <a:r>
              <a:rPr lang="en-US" altLang="en-US" sz="1100" dirty="0"/>
              <a:t>Briefings</a:t>
            </a:r>
          </a:p>
          <a:p>
            <a:pPr marL="338138" lvl="1" indent="-168275">
              <a:lnSpc>
                <a:spcPct val="80000"/>
              </a:lnSpc>
              <a:buFont typeface="Arial" panose="020B0604020202020204" pitchFamily="34" charset="0"/>
              <a:buChar char="•"/>
            </a:pPr>
            <a:r>
              <a:rPr lang="en-US" altLang="en-US" sz="1100" dirty="0"/>
              <a:t>Team </a:t>
            </a:r>
            <a:r>
              <a:rPr lang="en-US" altLang="en-US" sz="1100" dirty="0" smtClean="0"/>
              <a:t>huddles</a:t>
            </a:r>
            <a:endParaRPr lang="en-US" altLang="en-US" sz="1100" dirty="0"/>
          </a:p>
          <a:p>
            <a:pPr marL="338138" lvl="1" indent="-168275">
              <a:lnSpc>
                <a:spcPct val="80000"/>
              </a:lnSpc>
              <a:buFont typeface="Arial" panose="020B0604020202020204" pitchFamily="34" charset="0"/>
              <a:buChar char="•"/>
            </a:pPr>
            <a:r>
              <a:rPr lang="en-US" altLang="en-US" sz="1100" dirty="0" smtClean="0"/>
              <a:t>Two-Challenge Rule</a:t>
            </a:r>
            <a:endParaRPr lang="en-US" altLang="en-US" sz="1100" dirty="0"/>
          </a:p>
          <a:p>
            <a:pPr marL="338138" lvl="1" indent="-168275">
              <a:lnSpc>
                <a:spcPct val="80000"/>
              </a:lnSpc>
              <a:buFont typeface="Arial" panose="020B0604020202020204" pitchFamily="34" charset="0"/>
              <a:buChar char="•"/>
            </a:pPr>
            <a:r>
              <a:rPr lang="en-US" altLang="en-US" sz="1100" dirty="0"/>
              <a:t>SBAR</a:t>
            </a:r>
          </a:p>
          <a:p>
            <a:pPr marL="338138" lvl="1" indent="-168275">
              <a:lnSpc>
                <a:spcPct val="80000"/>
              </a:lnSpc>
              <a:buFont typeface="Arial" panose="020B0604020202020204" pitchFamily="34" charset="0"/>
              <a:buChar char="•"/>
            </a:pPr>
            <a:r>
              <a:rPr lang="en-US" altLang="en-US" sz="1100" dirty="0" smtClean="0"/>
              <a:t>Check-back </a:t>
            </a:r>
            <a:endParaRPr lang="en-US" altLang="en-US" sz="1100" dirty="0"/>
          </a:p>
          <a:p>
            <a:pPr eaLnBrk="1" hangingPunct="1">
              <a:lnSpc>
                <a:spcPct val="80000"/>
              </a:lnSpc>
            </a:pPr>
            <a:endParaRPr lang="en-US" altLang="en-US" sz="1100" dirty="0"/>
          </a:p>
          <a:p>
            <a:pPr eaLnBrk="1" hangingPunct="1">
              <a:lnSpc>
                <a:spcPct val="80000"/>
              </a:lnSpc>
            </a:pPr>
            <a:r>
              <a:rPr lang="en-US" altLang="en-US" sz="1100" dirty="0"/>
              <a:t>The end result will be a higher-performing team, where members:</a:t>
            </a:r>
          </a:p>
          <a:p>
            <a:pPr marL="338138" lvl="1" indent="-168275">
              <a:lnSpc>
                <a:spcPct val="80000"/>
              </a:lnSpc>
              <a:buFont typeface="Arial" panose="020B0604020202020204" pitchFamily="34" charset="0"/>
              <a:buChar char="•"/>
            </a:pPr>
            <a:r>
              <a:rPr lang="en-US" altLang="en-US" sz="1100" dirty="0"/>
              <a:t>Share a clear vision of the </a:t>
            </a:r>
            <a:r>
              <a:rPr lang="en-US" altLang="en-US" sz="1100" dirty="0" smtClean="0"/>
              <a:t>plan. </a:t>
            </a:r>
            <a:endParaRPr lang="en-US" altLang="en-US" sz="1100" dirty="0"/>
          </a:p>
          <a:p>
            <a:pPr marL="338138" lvl="1" indent="-168275">
              <a:lnSpc>
                <a:spcPct val="80000"/>
              </a:lnSpc>
              <a:buFont typeface="Arial" panose="020B0604020202020204" pitchFamily="34" charset="0"/>
              <a:buChar char="•"/>
            </a:pPr>
            <a:r>
              <a:rPr lang="en-US" altLang="en-US" sz="1100" dirty="0" smtClean="0"/>
              <a:t>Use </a:t>
            </a:r>
            <a:r>
              <a:rPr lang="en-US" altLang="en-US" sz="1100" dirty="0"/>
              <a:t>concise, structured communication </a:t>
            </a:r>
            <a:r>
              <a:rPr lang="en-US" altLang="en-US" sz="1100" dirty="0" smtClean="0"/>
              <a:t>techniques. </a:t>
            </a:r>
            <a:endParaRPr lang="en-US" altLang="en-US" sz="1100" dirty="0"/>
          </a:p>
          <a:p>
            <a:pPr marL="338138" lvl="1" indent="-168275">
              <a:lnSpc>
                <a:spcPct val="80000"/>
              </a:lnSpc>
              <a:buFont typeface="Arial" panose="020B0604020202020204" pitchFamily="34" charset="0"/>
              <a:buChar char="•"/>
            </a:pPr>
            <a:r>
              <a:rPr lang="en-US" altLang="en-US" sz="1100" dirty="0"/>
              <a:t>Adapt readily to changing </a:t>
            </a:r>
            <a:r>
              <a:rPr lang="en-US" altLang="en-US" sz="1100" dirty="0" smtClean="0"/>
              <a:t>situations.</a:t>
            </a:r>
            <a:endParaRPr lang="en-US" altLang="en-US" sz="1100" dirty="0"/>
          </a:p>
          <a:p>
            <a:pPr marL="338138" lvl="1" indent="-168275">
              <a:lnSpc>
                <a:spcPct val="80000"/>
              </a:lnSpc>
              <a:buFont typeface="Arial" panose="020B0604020202020204" pitchFamily="34" charset="0"/>
              <a:buChar char="•"/>
            </a:pPr>
            <a:r>
              <a:rPr lang="en-US" altLang="en-US" sz="1100" dirty="0"/>
              <a:t>Maximize the use of information, skills, and resources for optimal </a:t>
            </a:r>
            <a:r>
              <a:rPr lang="en-US" altLang="en-US" sz="1100" dirty="0" smtClean="0"/>
              <a:t>outcomes.</a:t>
            </a:r>
            <a:endParaRPr lang="en-US" altLang="en-US" sz="1100" dirty="0"/>
          </a:p>
          <a:p>
            <a:pPr eaLnBrk="1" hangingPunct="1">
              <a:lnSpc>
                <a:spcPct val="80000"/>
              </a:lnSpc>
              <a:buFontTx/>
              <a:buChar char="•"/>
            </a:pPr>
            <a:endParaRPr lang="en-US" altLang="en-US" sz="1100" dirty="0"/>
          </a:p>
          <a:p>
            <a:pPr eaLnBrk="1" hangingPunct="1">
              <a:lnSpc>
                <a:spcPct val="80000"/>
              </a:lnSpc>
            </a:pPr>
            <a:r>
              <a:rPr lang="en-US" altLang="en-US" sz="1100" dirty="0"/>
              <a:t>TeamSTEPPS </a:t>
            </a:r>
            <a:r>
              <a:rPr lang="en-US" altLang="en-US" sz="1100" dirty="0" smtClean="0"/>
              <a:t>reflects the </a:t>
            </a:r>
            <a:r>
              <a:rPr lang="en-US" altLang="en-US" sz="1100" dirty="0"/>
              <a:t>dynamics that can occur when teams consist of physicians, nurses, and technicians. The initiative focuses on gaining the support of both physicians and nurses to enhance teamwork. To support </a:t>
            </a:r>
            <a:r>
              <a:rPr lang="en-US" altLang="en-US" sz="1100" dirty="0" smtClean="0"/>
              <a:t>this goal, </a:t>
            </a:r>
            <a:r>
              <a:rPr lang="en-US" altLang="en-US" sz="1100" dirty="0"/>
              <a:t>one of the two trainers for the program should be a physician or </a:t>
            </a:r>
            <a:r>
              <a:rPr lang="en-US" altLang="en-US" sz="1100" dirty="0" err="1" smtClean="0"/>
              <a:t>nonphysician</a:t>
            </a:r>
            <a:r>
              <a:rPr lang="en-US" altLang="en-US" sz="1100" dirty="0" smtClean="0"/>
              <a:t> </a:t>
            </a:r>
            <a:r>
              <a:rPr lang="en-US" altLang="en-US" sz="1100" dirty="0"/>
              <a:t>medical provider. </a:t>
            </a:r>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10</a:t>
            </a:fld>
            <a:endParaRPr lang="en-US"/>
          </a:p>
        </p:txBody>
      </p:sp>
    </p:spTree>
    <p:extLst>
      <p:ext uri="{BB962C8B-B14F-4D97-AF65-F5344CB8AC3E}">
        <p14:creationId xmlns:p14="http://schemas.microsoft.com/office/powerpoint/2010/main" val="408069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415790"/>
            <a:ext cx="6400800" cy="4499610"/>
          </a:xfrm>
        </p:spPr>
        <p:txBody>
          <a:bodyPr/>
          <a:lstStyle/>
          <a:p>
            <a:pPr marL="232943" indent="-232943">
              <a:lnSpc>
                <a:spcPct val="80000"/>
              </a:lnSpc>
            </a:pPr>
            <a:r>
              <a:rPr lang="en-US" altLang="en-US" sz="1100" dirty="0"/>
              <a:t>A TeamSTEPPS Initiative occurs in three continuous </a:t>
            </a:r>
            <a:r>
              <a:rPr lang="en-US" altLang="en-US" sz="1100" dirty="0" smtClean="0"/>
              <a:t>phases.</a:t>
            </a:r>
            <a:endParaRPr lang="en-US" altLang="en-US" sz="1100" dirty="0"/>
          </a:p>
          <a:p>
            <a:pPr marL="232943" indent="-232943">
              <a:lnSpc>
                <a:spcPct val="80000"/>
              </a:lnSpc>
            </a:pPr>
            <a:endParaRPr lang="en-US" altLang="en-US" sz="1100" dirty="0"/>
          </a:p>
          <a:p>
            <a:pPr marL="232943" indent="-232943">
              <a:lnSpc>
                <a:spcPct val="80000"/>
              </a:lnSpc>
            </a:pPr>
            <a:r>
              <a:rPr lang="en-US" altLang="en-US" sz="1100" b="1" dirty="0"/>
              <a:t>Phase I — Assessment </a:t>
            </a:r>
            <a:r>
              <a:rPr lang="en-US" altLang="en-US" sz="1100" b="1" dirty="0" smtClean="0"/>
              <a:t>(</a:t>
            </a:r>
            <a:r>
              <a:rPr lang="en-US" altLang="en-US" sz="1100" b="1" dirty="0"/>
              <a:t>Set </a:t>
            </a:r>
            <a:r>
              <a:rPr lang="en-US" altLang="en-US" sz="1100" b="1" dirty="0" smtClean="0"/>
              <a:t>the </a:t>
            </a:r>
            <a:r>
              <a:rPr lang="en-US" altLang="en-US" sz="1100" b="1" dirty="0"/>
              <a:t>Stage)</a:t>
            </a:r>
          </a:p>
          <a:p>
            <a:pPr marL="232943" indent="-232943">
              <a:lnSpc>
                <a:spcPct val="80000"/>
              </a:lnSpc>
            </a:pPr>
            <a:r>
              <a:rPr lang="en-US" altLang="en-US" sz="1100" dirty="0"/>
              <a:t>This phase determines our organizational readiness for the initiative. </a:t>
            </a:r>
          </a:p>
          <a:p>
            <a:pPr marL="338138" indent="-168275">
              <a:lnSpc>
                <a:spcPct val="80000"/>
              </a:lnSpc>
              <a:buFontTx/>
              <a:buAutoNum type="arabicPeriod"/>
            </a:pPr>
            <a:r>
              <a:rPr lang="en-US" altLang="en-US" sz="1100" dirty="0"/>
              <a:t>Create a change team (the leaders and key staff who will drive the initiative).</a:t>
            </a:r>
          </a:p>
          <a:p>
            <a:pPr marL="338138" indent="-168275">
              <a:lnSpc>
                <a:spcPct val="80000"/>
              </a:lnSpc>
              <a:buFontTx/>
              <a:buAutoNum type="arabicPeriod"/>
            </a:pPr>
            <a:r>
              <a:rPr lang="en-US" altLang="en-US" sz="1100" dirty="0"/>
              <a:t>Identify a specific opportunity for improvement that could be accomplished through better teamwork.</a:t>
            </a:r>
          </a:p>
          <a:p>
            <a:pPr marL="338138" indent="-168275">
              <a:lnSpc>
                <a:spcPct val="80000"/>
              </a:lnSpc>
              <a:buFontTx/>
              <a:buAutoNum type="arabicPeriod"/>
            </a:pPr>
            <a:r>
              <a:rPr lang="en-US" altLang="en-US" sz="1100" dirty="0"/>
              <a:t>Formulate a vision for the initiative.</a:t>
            </a:r>
          </a:p>
          <a:p>
            <a:pPr marL="338138" indent="-168275">
              <a:lnSpc>
                <a:spcPct val="80000"/>
              </a:lnSpc>
              <a:buFontTx/>
              <a:buAutoNum type="arabicPeriod"/>
            </a:pPr>
            <a:r>
              <a:rPr lang="en-US" altLang="en-US" sz="1100" dirty="0"/>
              <a:t>Use site assessment tools to determine if the necessary leadership support, information base, and resources are in place</a:t>
            </a:r>
            <a:r>
              <a:rPr lang="en-US" altLang="en-US" sz="1100" dirty="0" smtClean="0"/>
              <a:t>.</a:t>
            </a:r>
          </a:p>
          <a:p>
            <a:pPr>
              <a:lnSpc>
                <a:spcPct val="80000"/>
              </a:lnSpc>
            </a:pPr>
            <a:endParaRPr lang="en-US" altLang="en-US" sz="1100" dirty="0"/>
          </a:p>
          <a:p>
            <a:pPr>
              <a:lnSpc>
                <a:spcPct val="80000"/>
              </a:lnSpc>
            </a:pPr>
            <a:r>
              <a:rPr lang="en-US" altLang="en-US" sz="1100" dirty="0" smtClean="0"/>
              <a:t>[</a:t>
            </a:r>
            <a:r>
              <a:rPr lang="en-US" altLang="en-US" sz="1100" dirty="0"/>
              <a:t>Note: It is important to identify a </a:t>
            </a:r>
            <a:r>
              <a:rPr lang="en-US" altLang="en-US" sz="1100" i="1" dirty="0"/>
              <a:t>specific </a:t>
            </a:r>
            <a:r>
              <a:rPr lang="en-US" altLang="en-US" sz="1100" i="1" dirty="0" smtClean="0"/>
              <a:t>opportunity </a:t>
            </a:r>
            <a:r>
              <a:rPr lang="en-US" altLang="en-US" sz="1100" dirty="0" smtClean="0"/>
              <a:t>for </a:t>
            </a:r>
            <a:r>
              <a:rPr lang="en-US" altLang="en-US" sz="1100" dirty="0"/>
              <a:t>implementing TeamSTEPPS</a:t>
            </a:r>
            <a:r>
              <a:rPr lang="en-US" altLang="en-US" sz="1100" baseline="30000" dirty="0"/>
              <a:t> </a:t>
            </a:r>
            <a:r>
              <a:rPr lang="en-US" altLang="en-US" sz="1100" dirty="0"/>
              <a:t>(i.e., a problem to fix).]</a:t>
            </a:r>
          </a:p>
          <a:p>
            <a:pPr marL="698830" lvl="1" indent="-232943">
              <a:lnSpc>
                <a:spcPct val="80000"/>
              </a:lnSpc>
            </a:pPr>
            <a:endParaRPr lang="en-US" altLang="en-US" sz="1100" dirty="0"/>
          </a:p>
          <a:p>
            <a:pPr marL="232943" indent="-232943">
              <a:lnSpc>
                <a:spcPct val="80000"/>
              </a:lnSpc>
            </a:pPr>
            <a:r>
              <a:rPr lang="en-US" altLang="en-US" sz="1100" b="1" dirty="0"/>
              <a:t>Phase II — Planning, Training, and Implementation (Decide What To Do and Make It Happen)</a:t>
            </a:r>
          </a:p>
          <a:p>
            <a:pPr marL="232943" indent="-232943">
              <a:lnSpc>
                <a:spcPct val="80000"/>
              </a:lnSpc>
            </a:pPr>
            <a:r>
              <a:rPr lang="en-US" altLang="en-US" sz="1100" dirty="0"/>
              <a:t>This phase is where planning and execution take place.</a:t>
            </a:r>
          </a:p>
          <a:p>
            <a:pPr marL="338138" indent="-168275">
              <a:lnSpc>
                <a:spcPct val="80000"/>
              </a:lnSpc>
              <a:buFontTx/>
              <a:buAutoNum type="arabicPeriod"/>
            </a:pPr>
            <a:r>
              <a:rPr lang="en-US" altLang="en-US" sz="1100" dirty="0"/>
              <a:t>Develop an Action Plan specifying what will be done during the initiative (based on guidance from the TeamSTEPPS Implementation Guide).</a:t>
            </a:r>
          </a:p>
          <a:p>
            <a:pPr marL="338138" indent="-168275">
              <a:lnSpc>
                <a:spcPct val="80000"/>
              </a:lnSpc>
              <a:buFontTx/>
              <a:buAutoNum type="arabicPeriod"/>
            </a:pPr>
            <a:r>
              <a:rPr lang="en-US" altLang="en-US" sz="1100" dirty="0"/>
              <a:t>Conduct training, implement the tools and strategies selected, and test the intervention.</a:t>
            </a:r>
          </a:p>
          <a:p>
            <a:pPr marL="232943" indent="-232943">
              <a:lnSpc>
                <a:spcPct val="80000"/>
              </a:lnSpc>
              <a:buFontTx/>
              <a:buAutoNum type="arabicPeriod"/>
            </a:pPr>
            <a:endParaRPr lang="en-US" altLang="en-US" sz="1100" dirty="0"/>
          </a:p>
          <a:p>
            <a:pPr marL="232943" indent="-232943">
              <a:lnSpc>
                <a:spcPct val="80000"/>
              </a:lnSpc>
            </a:pPr>
            <a:r>
              <a:rPr lang="en-US" altLang="en-US" sz="1100" b="1" dirty="0"/>
              <a:t>Phase III — </a:t>
            </a:r>
            <a:r>
              <a:rPr lang="en-US" altLang="en-US" sz="1100" b="1" dirty="0" smtClean="0"/>
              <a:t>Sustainment (</a:t>
            </a:r>
            <a:r>
              <a:rPr lang="en-US" altLang="en-US" sz="1100" b="1" dirty="0"/>
              <a:t>Make It Stick)</a:t>
            </a:r>
          </a:p>
          <a:p>
            <a:pPr>
              <a:lnSpc>
                <a:spcPct val="80000"/>
              </a:lnSpc>
            </a:pPr>
            <a:r>
              <a:rPr lang="en-US" altLang="en-US" sz="1100" dirty="0"/>
              <a:t>This phase is designed to sustain and spread the improvements in teamwork performance, clinical processes, and outcomes throughout the organization.</a:t>
            </a:r>
          </a:p>
          <a:p>
            <a:pPr marL="338138" indent="-168275">
              <a:lnSpc>
                <a:spcPct val="80000"/>
              </a:lnSpc>
              <a:buFontTx/>
              <a:buAutoNum type="arabicPeriod"/>
            </a:pPr>
            <a:r>
              <a:rPr lang="en-US" altLang="en-US" sz="1100" dirty="0" smtClean="0"/>
              <a:t>Help users integrate </a:t>
            </a:r>
            <a:r>
              <a:rPr lang="en-US" altLang="en-US" sz="1100" dirty="0"/>
              <a:t>teamwork skills and tools into their daily practice.</a:t>
            </a:r>
          </a:p>
          <a:p>
            <a:pPr marL="338138" indent="-168275">
              <a:lnSpc>
                <a:spcPct val="80000"/>
              </a:lnSpc>
              <a:buFontTx/>
              <a:buAutoNum type="arabicPeriod"/>
            </a:pPr>
            <a:r>
              <a:rPr lang="en-US" altLang="en-US" sz="1100" dirty="0"/>
              <a:t>Monitor and measure the </a:t>
            </a:r>
            <a:r>
              <a:rPr lang="en-US" altLang="en-US" sz="1100" dirty="0" smtClean="0"/>
              <a:t>program’s </a:t>
            </a:r>
            <a:r>
              <a:rPr lang="en-US" altLang="en-US" sz="1100" dirty="0"/>
              <a:t>ongoing effectiveness.</a:t>
            </a:r>
          </a:p>
          <a:p>
            <a:pPr marL="338138" indent="-168275">
              <a:lnSpc>
                <a:spcPct val="80000"/>
              </a:lnSpc>
              <a:buFontTx/>
              <a:buAutoNum type="arabicPeriod"/>
            </a:pPr>
            <a:r>
              <a:rPr lang="en-US" altLang="en-US" sz="1100" dirty="0"/>
              <a:t>Develop an approach for continuous improvement and spread the imitative throughout the unit or organization.</a:t>
            </a:r>
          </a:p>
          <a:p>
            <a:pPr marL="232943" indent="-232943">
              <a:lnSpc>
                <a:spcPct val="80000"/>
              </a:lnSpc>
            </a:pPr>
            <a:endParaRPr lang="en-US" altLang="en-US" sz="1100" dirty="0"/>
          </a:p>
          <a:p>
            <a:pPr>
              <a:lnSpc>
                <a:spcPct val="80000"/>
              </a:lnSpc>
            </a:pPr>
            <a:r>
              <a:rPr lang="en-US" altLang="en-US" sz="1100" dirty="0"/>
              <a:t>TeamSTEPPS</a:t>
            </a:r>
            <a:r>
              <a:rPr lang="en-US" altLang="en-US" sz="1100" baseline="30000" dirty="0"/>
              <a:t> </a:t>
            </a:r>
            <a:r>
              <a:rPr lang="en-US" altLang="en-US" sz="1100" dirty="0"/>
              <a:t>is an initiative designed to change how our teams work together on an ongoing basis. It’s not just about the training but about providing sufficient time for teams to continue to practice the teamwork tools and strategies in their daily work. For example, its important to have a change agent who leads periodic meetings for a few months after the training to discuss how the team is performing and using the tools.</a:t>
            </a:r>
          </a:p>
          <a:p>
            <a:endParaRPr lang="en-US" sz="1100" dirty="0"/>
          </a:p>
        </p:txBody>
      </p:sp>
      <p:sp>
        <p:nvSpPr>
          <p:cNvPr id="4" name="Slide Number Placeholder 3"/>
          <p:cNvSpPr>
            <a:spLocks noGrp="1"/>
          </p:cNvSpPr>
          <p:nvPr>
            <p:ph type="sldNum" sz="quarter" idx="10"/>
          </p:nvPr>
        </p:nvSpPr>
        <p:spPr/>
        <p:txBody>
          <a:bodyPr/>
          <a:lstStyle/>
          <a:p>
            <a:fld id="{2464830D-D37C-4870-B6B4-F6A92A52D55C}" type="slidenum">
              <a:rPr lang="en-US" smtClean="0"/>
              <a:t>11</a:t>
            </a:fld>
            <a:endParaRPr lang="en-US"/>
          </a:p>
        </p:txBody>
      </p:sp>
    </p:spTree>
    <p:extLst>
      <p:ext uri="{BB962C8B-B14F-4D97-AF65-F5344CB8AC3E}">
        <p14:creationId xmlns:p14="http://schemas.microsoft.com/office/powerpoint/2010/main" val="3397286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533400"/>
            <a:ext cx="4648200" cy="3486150"/>
          </a:xfrm>
        </p:spPr>
      </p:sp>
      <p:sp>
        <p:nvSpPr>
          <p:cNvPr id="3" name="Notes Placeholder 2"/>
          <p:cNvSpPr>
            <a:spLocks noGrp="1"/>
          </p:cNvSpPr>
          <p:nvPr>
            <p:ph type="body" idx="1"/>
          </p:nvPr>
        </p:nvSpPr>
        <p:spPr>
          <a:xfrm>
            <a:off x="228600" y="4114800"/>
            <a:ext cx="6629400" cy="4876800"/>
          </a:xfrm>
        </p:spPr>
        <p:txBody>
          <a:bodyPr/>
          <a:lstStyle/>
          <a:p>
            <a:pPr eaLnBrk="1" hangingPunct="1">
              <a:lnSpc>
                <a:spcPct val="80000"/>
              </a:lnSpc>
            </a:pPr>
            <a:r>
              <a:rPr lang="en-US" altLang="en-US" sz="1000" b="1" dirty="0" smtClean="0">
                <a:cs typeface="Arial" charset="0"/>
              </a:rPr>
              <a:t>Clearly define the need: </a:t>
            </a:r>
            <a:r>
              <a:rPr lang="en-US" altLang="en-US" sz="1000" dirty="0" smtClean="0">
                <a:cs typeface="Arial" charset="0"/>
              </a:rPr>
              <a:t>We </a:t>
            </a:r>
            <a:r>
              <a:rPr lang="en-US" altLang="en-US" sz="1000" dirty="0">
                <a:cs typeface="Arial" charset="0"/>
              </a:rPr>
              <a:t>need to identify a specific opportunity or issue </a:t>
            </a:r>
            <a:r>
              <a:rPr lang="en-US" altLang="en-US" sz="1000" dirty="0" smtClean="0">
                <a:cs typeface="Arial" charset="0"/>
              </a:rPr>
              <a:t>we </a:t>
            </a:r>
            <a:r>
              <a:rPr lang="en-US" altLang="en-US" sz="1000" dirty="0">
                <a:cs typeface="Arial" charset="0"/>
              </a:rPr>
              <a:t>want to work on so that we can communicate why this initiative is important throughout the organization; we need to identify “what’s in it for me” for the </a:t>
            </a:r>
            <a:r>
              <a:rPr lang="en-US" altLang="en-US" sz="1000" dirty="0" smtClean="0">
                <a:cs typeface="Arial" charset="0"/>
              </a:rPr>
              <a:t>staff. This </a:t>
            </a:r>
            <a:r>
              <a:rPr lang="en-US" altLang="en-US" sz="1000" dirty="0">
                <a:cs typeface="Arial" charset="0"/>
              </a:rPr>
              <a:t>need should be something </a:t>
            </a:r>
            <a:r>
              <a:rPr lang="en-US" altLang="en-US" sz="1000" dirty="0" smtClean="0">
                <a:cs typeface="Arial" charset="0"/>
              </a:rPr>
              <a:t>we </a:t>
            </a:r>
            <a:r>
              <a:rPr lang="en-US" altLang="en-US" sz="1000" dirty="0">
                <a:cs typeface="Arial" charset="0"/>
              </a:rPr>
              <a:t>think a teamwork solution will work for </a:t>
            </a:r>
            <a:r>
              <a:rPr lang="en-US" altLang="en-US" sz="1000" dirty="0" smtClean="0">
                <a:cs typeface="Arial" charset="0"/>
              </a:rPr>
              <a:t>(e.g</a:t>
            </a:r>
            <a:r>
              <a:rPr lang="en-US" altLang="en-US" sz="1000" dirty="0">
                <a:cs typeface="Arial" charset="0"/>
              </a:rPr>
              <a:t>., improving </a:t>
            </a:r>
            <a:r>
              <a:rPr lang="en-US" altLang="en-US" sz="1000" dirty="0" smtClean="0">
                <a:cs typeface="Arial" charset="0"/>
              </a:rPr>
              <a:t>communication between </a:t>
            </a:r>
            <a:r>
              <a:rPr lang="en-US" altLang="en-US" sz="1000" dirty="0">
                <a:cs typeface="Arial" charset="0"/>
              </a:rPr>
              <a:t>nurses and physicians, ensuring everyone on the care team knows the </a:t>
            </a:r>
            <a:r>
              <a:rPr lang="en-US" altLang="en-US" sz="1000" dirty="0" smtClean="0">
                <a:cs typeface="Arial" charset="0"/>
              </a:rPr>
              <a:t>plan). We </a:t>
            </a:r>
            <a:r>
              <a:rPr lang="en-US" altLang="en-US" sz="1000" dirty="0">
                <a:cs typeface="Arial" charset="0"/>
              </a:rPr>
              <a:t>need to align this initiative with other ongoing initiatives that we have (e.g., safety initiatives) so that it is not another “new program” but an integral part of achieving our vision.</a:t>
            </a:r>
          </a:p>
          <a:p>
            <a:pPr eaLnBrk="1" hangingPunct="1">
              <a:lnSpc>
                <a:spcPct val="80000"/>
              </a:lnSpc>
            </a:pPr>
            <a:endParaRPr lang="en-US" altLang="en-US" sz="1000" dirty="0">
              <a:cs typeface="Arial" charset="0"/>
            </a:endParaRPr>
          </a:p>
          <a:p>
            <a:pPr eaLnBrk="1" hangingPunct="1">
              <a:lnSpc>
                <a:spcPct val="80000"/>
              </a:lnSpc>
            </a:pPr>
            <a:r>
              <a:rPr lang="en-US" altLang="en-US" sz="1000" b="1" dirty="0">
                <a:cs typeface="Arial" charset="0"/>
              </a:rPr>
              <a:t>Focus on enhancing teamwork and establishing a teamwork and safety </a:t>
            </a:r>
            <a:r>
              <a:rPr lang="en-US" altLang="en-US" sz="1000" b="1" dirty="0" smtClean="0">
                <a:cs typeface="Arial" charset="0"/>
              </a:rPr>
              <a:t>culture: </a:t>
            </a:r>
            <a:r>
              <a:rPr lang="en-US" altLang="en-US" sz="1000" dirty="0" smtClean="0">
                <a:cs typeface="Arial" charset="0"/>
              </a:rPr>
              <a:t>For </a:t>
            </a:r>
            <a:r>
              <a:rPr lang="en-US" altLang="en-US" sz="1000" dirty="0">
                <a:cs typeface="Arial" charset="0"/>
              </a:rPr>
              <a:t>this initiative to </a:t>
            </a:r>
            <a:r>
              <a:rPr lang="en-US" altLang="en-US" sz="1000" dirty="0" smtClean="0">
                <a:cs typeface="Arial" charset="0"/>
              </a:rPr>
              <a:t>succeed, </a:t>
            </a:r>
            <a:r>
              <a:rPr lang="en-US" altLang="en-US" sz="1000" dirty="0">
                <a:cs typeface="Arial" charset="0"/>
              </a:rPr>
              <a:t>we need to establish a culture of teamwork and </a:t>
            </a:r>
            <a:r>
              <a:rPr lang="en-US" altLang="en-US" sz="1000" dirty="0" smtClean="0">
                <a:cs typeface="Arial" charset="0"/>
              </a:rPr>
              <a:t>safety </a:t>
            </a:r>
            <a:r>
              <a:rPr lang="en-US" altLang="en-US" sz="1000" dirty="0">
                <a:cs typeface="Arial" charset="0"/>
              </a:rPr>
              <a:t>so that it’s not just a training program that staff go to, but a new way of working </a:t>
            </a:r>
            <a:r>
              <a:rPr lang="en-US" altLang="en-US" sz="1000" dirty="0" smtClean="0">
                <a:cs typeface="Arial" charset="0"/>
              </a:rPr>
              <a:t>together. One </a:t>
            </a:r>
            <a:r>
              <a:rPr lang="en-US" altLang="en-US" sz="1000" dirty="0">
                <a:cs typeface="Arial" charset="0"/>
              </a:rPr>
              <a:t>of the powerful effects of this program is that it can reinvigorate our staff’s sense of pride in their profession and love of their work by providing them with tools to enhance their performance and increase patient </a:t>
            </a:r>
            <a:r>
              <a:rPr lang="en-US" altLang="en-US" sz="1000" dirty="0" smtClean="0">
                <a:cs typeface="Arial" charset="0"/>
              </a:rPr>
              <a:t>safety. Staff </a:t>
            </a:r>
            <a:r>
              <a:rPr lang="en-US" altLang="en-US" sz="1000" dirty="0">
                <a:cs typeface="Arial" charset="0"/>
              </a:rPr>
              <a:t>(e.g., physicians and nurses) need to be willing to work together to communicate, question each other when appropriate, and back each other up.</a:t>
            </a:r>
          </a:p>
          <a:p>
            <a:pPr eaLnBrk="1" hangingPunct="1">
              <a:lnSpc>
                <a:spcPct val="80000"/>
              </a:lnSpc>
            </a:pPr>
            <a:endParaRPr lang="en-US" altLang="en-US" sz="1000" dirty="0">
              <a:cs typeface="Arial" charset="0"/>
            </a:endParaRPr>
          </a:p>
          <a:p>
            <a:pPr eaLnBrk="1" hangingPunct="1">
              <a:lnSpc>
                <a:spcPct val="80000"/>
              </a:lnSpc>
            </a:pPr>
            <a:r>
              <a:rPr lang="en-US" altLang="en-US" sz="1000" b="1" dirty="0" smtClean="0">
                <a:cs typeface="Arial" charset="0"/>
              </a:rPr>
              <a:t>Get senior </a:t>
            </a:r>
            <a:r>
              <a:rPr lang="en-US" altLang="en-US" sz="1000" b="1" dirty="0">
                <a:cs typeface="Arial" charset="0"/>
              </a:rPr>
              <a:t>leadership </a:t>
            </a:r>
            <a:r>
              <a:rPr lang="en-US" altLang="en-US" sz="1000" b="1" dirty="0" smtClean="0">
                <a:cs typeface="Arial" charset="0"/>
              </a:rPr>
              <a:t>support: </a:t>
            </a:r>
            <a:r>
              <a:rPr lang="en-US" altLang="en-US" sz="1000" dirty="0" smtClean="0">
                <a:cs typeface="Arial" charset="0"/>
              </a:rPr>
              <a:t>We </a:t>
            </a:r>
            <a:r>
              <a:rPr lang="en-US" altLang="en-US" sz="1000" dirty="0">
                <a:cs typeface="Arial" charset="0"/>
              </a:rPr>
              <a:t>need senior leaders to be involved, visible, and active in their support of </a:t>
            </a:r>
            <a:r>
              <a:rPr lang="en-US" altLang="en-US" sz="1000" dirty="0" smtClean="0">
                <a:cs typeface="Arial" charset="0"/>
              </a:rPr>
              <a:t>teamwork. Senior </a:t>
            </a:r>
            <a:r>
              <a:rPr lang="en-US" altLang="en-US" sz="1000" dirty="0">
                <a:cs typeface="Arial" charset="0"/>
              </a:rPr>
              <a:t>leaders need to model the teamwork behaviors and skills </a:t>
            </a:r>
            <a:r>
              <a:rPr lang="en-US" altLang="en-US" sz="1000" dirty="0" smtClean="0">
                <a:cs typeface="Arial" charset="0"/>
              </a:rPr>
              <a:t>we </a:t>
            </a:r>
            <a:r>
              <a:rPr lang="en-US" altLang="en-US" sz="1000" dirty="0">
                <a:cs typeface="Arial" charset="0"/>
              </a:rPr>
              <a:t>want the staff to </a:t>
            </a:r>
            <a:r>
              <a:rPr lang="en-US" altLang="en-US" sz="1000" dirty="0" smtClean="0">
                <a:cs typeface="Arial" charset="0"/>
              </a:rPr>
              <a:t>adopt. We </a:t>
            </a:r>
            <a:r>
              <a:rPr lang="en-US" altLang="en-US" sz="1000" dirty="0">
                <a:cs typeface="Arial" charset="0"/>
              </a:rPr>
              <a:t>should identify a champion for this effort, someone with high credibility in the organization to lead and support the effort </a:t>
            </a:r>
            <a:r>
              <a:rPr lang="en-US" altLang="en-US" sz="1000" dirty="0" smtClean="0">
                <a:cs typeface="Arial" charset="0"/>
              </a:rPr>
              <a:t>daily. We </a:t>
            </a:r>
            <a:r>
              <a:rPr lang="en-US" altLang="en-US" sz="1000" dirty="0">
                <a:cs typeface="Arial" charset="0"/>
              </a:rPr>
              <a:t>also need support of the leadership within the department that’s selected as the starting point for the initiative.</a:t>
            </a:r>
          </a:p>
          <a:p>
            <a:pPr eaLnBrk="1" hangingPunct="1">
              <a:lnSpc>
                <a:spcPct val="80000"/>
              </a:lnSpc>
            </a:pPr>
            <a:endParaRPr lang="en-US" altLang="en-US" sz="1000" dirty="0">
              <a:cs typeface="Arial" charset="0"/>
            </a:endParaRPr>
          </a:p>
          <a:p>
            <a:pPr eaLnBrk="1" hangingPunct="1">
              <a:lnSpc>
                <a:spcPct val="80000"/>
              </a:lnSpc>
            </a:pPr>
            <a:r>
              <a:rPr lang="en-US" altLang="en-US" sz="1000" b="1" dirty="0">
                <a:cs typeface="Arial" charset="0"/>
              </a:rPr>
              <a:t>Allocate sufficient </a:t>
            </a:r>
            <a:r>
              <a:rPr lang="en-US" altLang="en-US" sz="1000" b="1" dirty="0" smtClean="0">
                <a:cs typeface="Arial" charset="0"/>
              </a:rPr>
              <a:t>resources: </a:t>
            </a:r>
            <a:r>
              <a:rPr lang="en-US" altLang="en-US" sz="1000" dirty="0" smtClean="0">
                <a:cs typeface="Arial" charset="0"/>
              </a:rPr>
              <a:t>We need appropriate </a:t>
            </a:r>
            <a:r>
              <a:rPr lang="en-US" altLang="en-US" sz="1000" dirty="0">
                <a:cs typeface="Arial" charset="0"/>
              </a:rPr>
              <a:t>time, personnel, and funding to establish the program, conduct the training, and then follow through on emphasizing the importance of teamwork in our daily </a:t>
            </a:r>
            <a:r>
              <a:rPr lang="en-US" altLang="en-US" sz="1000" dirty="0" smtClean="0">
                <a:cs typeface="Arial" charset="0"/>
              </a:rPr>
              <a:t>work. For </a:t>
            </a:r>
            <a:r>
              <a:rPr lang="en-US" altLang="en-US" sz="1000" dirty="0">
                <a:cs typeface="Arial" charset="0"/>
              </a:rPr>
              <a:t>example, </a:t>
            </a:r>
            <a:r>
              <a:rPr lang="en-US" altLang="en-US" sz="1000" dirty="0" smtClean="0">
                <a:cs typeface="Arial" charset="0"/>
              </a:rPr>
              <a:t>we need to:</a:t>
            </a:r>
            <a:endParaRPr lang="en-US" altLang="en-US" sz="1000" dirty="0">
              <a:cs typeface="Arial" charset="0"/>
            </a:endParaRPr>
          </a:p>
          <a:p>
            <a:pPr marL="338138" lvl="1" indent="-168275">
              <a:lnSpc>
                <a:spcPct val="80000"/>
              </a:lnSpc>
              <a:buFont typeface="Arial" panose="020B0604020202020204" pitchFamily="34" charset="0"/>
              <a:buChar char="•"/>
              <a:tabLst>
                <a:tab pos="338138" algn="l"/>
              </a:tabLst>
            </a:pPr>
            <a:r>
              <a:rPr lang="en-US" altLang="en-US" sz="1000" dirty="0" smtClean="0">
                <a:cs typeface="Arial" charset="0"/>
              </a:rPr>
              <a:t>Identify </a:t>
            </a:r>
            <a:r>
              <a:rPr lang="en-US" altLang="en-US" sz="1000" dirty="0">
                <a:cs typeface="Arial" charset="0"/>
              </a:rPr>
              <a:t>trainers and coaches.</a:t>
            </a:r>
          </a:p>
          <a:p>
            <a:pPr marL="338138" lvl="1" indent="-168275">
              <a:lnSpc>
                <a:spcPct val="80000"/>
              </a:lnSpc>
              <a:buFont typeface="Arial" panose="020B0604020202020204" pitchFamily="34" charset="0"/>
              <a:buChar char="•"/>
              <a:tabLst>
                <a:tab pos="338138" algn="l"/>
              </a:tabLst>
            </a:pPr>
            <a:r>
              <a:rPr lang="en-US" altLang="en-US" sz="1000" dirty="0" smtClean="0">
                <a:cs typeface="Arial" charset="0"/>
              </a:rPr>
              <a:t>Provide </a:t>
            </a:r>
            <a:r>
              <a:rPr lang="en-US" altLang="en-US" sz="1000" dirty="0">
                <a:cs typeface="Arial" charset="0"/>
              </a:rPr>
              <a:t>an infrastructure to support training.</a:t>
            </a:r>
          </a:p>
          <a:p>
            <a:pPr marL="338138" lvl="1" indent="-168275">
              <a:lnSpc>
                <a:spcPct val="80000"/>
              </a:lnSpc>
              <a:buFont typeface="Arial" panose="020B0604020202020204" pitchFamily="34" charset="0"/>
              <a:buChar char="•"/>
              <a:tabLst>
                <a:tab pos="338138" algn="l"/>
              </a:tabLst>
            </a:pPr>
            <a:r>
              <a:rPr lang="en-US" altLang="en-US" sz="1000" dirty="0" smtClean="0">
                <a:cs typeface="Arial" charset="0"/>
              </a:rPr>
              <a:t>Allow </a:t>
            </a:r>
            <a:r>
              <a:rPr lang="en-US" altLang="en-US" sz="1000" dirty="0">
                <a:cs typeface="Arial" charset="0"/>
              </a:rPr>
              <a:t>time for staff to attend training (nurses, physicians, key personnel).</a:t>
            </a:r>
          </a:p>
          <a:p>
            <a:pPr marL="338138" lvl="1" indent="-168275">
              <a:lnSpc>
                <a:spcPct val="80000"/>
              </a:lnSpc>
              <a:buFont typeface="Arial" panose="020B0604020202020204" pitchFamily="34" charset="0"/>
              <a:buChar char="•"/>
              <a:tabLst>
                <a:tab pos="338138" algn="l"/>
              </a:tabLst>
            </a:pPr>
            <a:r>
              <a:rPr lang="en-US" altLang="en-US" sz="1000" dirty="0" smtClean="0">
                <a:cs typeface="Arial" charset="0"/>
              </a:rPr>
              <a:t>Provide </a:t>
            </a:r>
            <a:r>
              <a:rPr lang="en-US" altLang="en-US" sz="1000" dirty="0">
                <a:cs typeface="Arial" charset="0"/>
              </a:rPr>
              <a:t>time for coaches to meet with staff members on an ongoing basis.</a:t>
            </a:r>
          </a:p>
          <a:p>
            <a:pPr eaLnBrk="1" hangingPunct="1">
              <a:lnSpc>
                <a:spcPct val="80000"/>
              </a:lnSpc>
            </a:pPr>
            <a:endParaRPr lang="en-US" altLang="en-US" sz="1000" dirty="0">
              <a:cs typeface="Arial" charset="0"/>
            </a:endParaRPr>
          </a:p>
          <a:p>
            <a:pPr eaLnBrk="1" hangingPunct="1">
              <a:lnSpc>
                <a:spcPct val="80000"/>
              </a:lnSpc>
            </a:pPr>
            <a:r>
              <a:rPr lang="en-US" altLang="en-US" sz="1000" dirty="0">
                <a:cs typeface="Arial" charset="0"/>
              </a:rPr>
              <a:t>This may require some creative thinking, for example: </a:t>
            </a:r>
          </a:p>
          <a:p>
            <a:pPr marL="338138" indent="-168275" eaLnBrk="1" hangingPunct="1">
              <a:lnSpc>
                <a:spcPct val="80000"/>
              </a:lnSpc>
              <a:buFont typeface="Arial" panose="020B0604020202020204" pitchFamily="34" charset="0"/>
              <a:buChar char="•"/>
            </a:pPr>
            <a:r>
              <a:rPr lang="en-US" altLang="en-US" sz="1000" dirty="0">
                <a:cs typeface="Arial" charset="0"/>
              </a:rPr>
              <a:t>How do we provide the opportunity for the team to attend training and still meet our target numbers/hours? </a:t>
            </a:r>
          </a:p>
          <a:p>
            <a:pPr marL="338138" indent="-168275" eaLnBrk="1" hangingPunct="1">
              <a:lnSpc>
                <a:spcPct val="80000"/>
              </a:lnSpc>
              <a:buFont typeface="Arial" panose="020B0604020202020204" pitchFamily="34" charset="0"/>
              <a:buChar char="•"/>
            </a:pPr>
            <a:r>
              <a:rPr lang="en-US" altLang="en-US" sz="1000" dirty="0">
                <a:cs typeface="Arial" charset="0"/>
              </a:rPr>
              <a:t>How do we ensure that we have time to spend in team meetings in the future?</a:t>
            </a:r>
          </a:p>
          <a:p>
            <a:pPr eaLnBrk="1" hangingPunct="1">
              <a:lnSpc>
                <a:spcPct val="80000"/>
              </a:lnSpc>
            </a:pPr>
            <a:endParaRPr lang="en-US" altLang="en-US" sz="1000" dirty="0">
              <a:cs typeface="Arial" charset="0"/>
            </a:endParaRPr>
          </a:p>
          <a:p>
            <a:pPr eaLnBrk="1" hangingPunct="1">
              <a:lnSpc>
                <a:spcPct val="80000"/>
              </a:lnSpc>
            </a:pPr>
            <a:r>
              <a:rPr lang="en-US" altLang="en-US" sz="1000" b="1" dirty="0">
                <a:cs typeface="Arial" charset="0"/>
              </a:rPr>
              <a:t>Measure </a:t>
            </a:r>
            <a:r>
              <a:rPr lang="en-US" altLang="en-US" sz="1000" b="1" dirty="0" smtClean="0">
                <a:cs typeface="Arial" charset="0"/>
              </a:rPr>
              <a:t>success: </a:t>
            </a:r>
            <a:r>
              <a:rPr lang="en-US" altLang="en-US" sz="1000" dirty="0" smtClean="0">
                <a:cs typeface="Arial" charset="0"/>
              </a:rPr>
              <a:t>We’ll </a:t>
            </a:r>
            <a:r>
              <a:rPr lang="en-US" altLang="en-US" sz="1000" dirty="0">
                <a:cs typeface="Arial" charset="0"/>
              </a:rPr>
              <a:t>need to continually evaluate whether the process is achieving the outcomes we </a:t>
            </a:r>
            <a:r>
              <a:rPr lang="en-US" altLang="en-US" sz="1000" dirty="0" smtClean="0">
                <a:cs typeface="Arial" charset="0"/>
              </a:rPr>
              <a:t>anticipated. If </a:t>
            </a:r>
            <a:r>
              <a:rPr lang="en-US" altLang="en-US" sz="1000" dirty="0">
                <a:cs typeface="Arial" charset="0"/>
              </a:rPr>
              <a:t>we measure success, we can then publicize it to celebrate as well as further spread the buy-in for the </a:t>
            </a:r>
            <a:r>
              <a:rPr lang="en-US" altLang="en-US" sz="1000" dirty="0" smtClean="0">
                <a:cs typeface="Arial" charset="0"/>
              </a:rPr>
              <a:t>process. We’ll </a:t>
            </a:r>
            <a:r>
              <a:rPr lang="en-US" altLang="en-US" sz="1000" dirty="0">
                <a:cs typeface="Arial" charset="0"/>
              </a:rPr>
              <a:t>also be able to modify the process based on lessons learned along the way.</a:t>
            </a:r>
          </a:p>
          <a:p>
            <a:pPr eaLnBrk="1" hangingPunct="1">
              <a:lnSpc>
                <a:spcPct val="80000"/>
              </a:lnSpc>
            </a:pPr>
            <a:endParaRPr lang="en-US" altLang="en-US" sz="1000" dirty="0">
              <a:cs typeface="Arial" charset="0"/>
            </a:endParaRPr>
          </a:p>
          <a:p>
            <a:pPr eaLnBrk="1" hangingPunct="1">
              <a:lnSpc>
                <a:spcPct val="80000"/>
              </a:lnSpc>
            </a:pPr>
            <a:r>
              <a:rPr lang="en-US" altLang="en-US" sz="1000" b="1" dirty="0">
                <a:cs typeface="Arial" charset="0"/>
              </a:rPr>
              <a:t>Reward and reinforce </a:t>
            </a:r>
            <a:r>
              <a:rPr lang="en-US" altLang="en-US" sz="1000" b="1" dirty="0" smtClean="0">
                <a:cs typeface="Arial" charset="0"/>
              </a:rPr>
              <a:t>teamwork: </a:t>
            </a:r>
            <a:r>
              <a:rPr lang="en-US" altLang="en-US" sz="1000" dirty="0" smtClean="0">
                <a:cs typeface="Arial" charset="0"/>
              </a:rPr>
              <a:t>Since </a:t>
            </a:r>
            <a:r>
              <a:rPr lang="en-US" altLang="en-US" sz="1000" dirty="0">
                <a:cs typeface="Arial" charset="0"/>
              </a:rPr>
              <a:t>we need to create a teamwork and safety culture for this to be a success, it’s important that we reward and reinforce teams for engaging in the teamwork behaviors and learning teamwork </a:t>
            </a:r>
            <a:r>
              <a:rPr lang="en-US" altLang="en-US" sz="1000" dirty="0" smtClean="0">
                <a:cs typeface="Arial" charset="0"/>
              </a:rPr>
              <a:t>skills. Leaders</a:t>
            </a:r>
            <a:r>
              <a:rPr lang="en-US" altLang="en-US" sz="1000" dirty="0">
                <a:cs typeface="Arial" charset="0"/>
              </a:rPr>
              <a:t>, champions, trainers, and coaches should be willing to provide ongoing feedback to others within the institution. </a:t>
            </a:r>
            <a:r>
              <a:rPr lang="en-US" altLang="en-US" sz="1000" dirty="0" smtClean="0">
                <a:cs typeface="Arial" charset="0"/>
              </a:rPr>
              <a:t>Successes </a:t>
            </a:r>
            <a:r>
              <a:rPr lang="en-US" altLang="en-US" sz="1000" dirty="0">
                <a:cs typeface="Arial" charset="0"/>
              </a:rPr>
              <a:t>need to be formally recognized and showcased throughout the organization</a:t>
            </a:r>
            <a:r>
              <a:rPr lang="en-US" altLang="en-US" sz="1000" dirty="0" smtClean="0">
                <a:cs typeface="Arial" charset="0"/>
              </a:rPr>
              <a:t>.</a:t>
            </a:r>
            <a:endParaRPr lang="en-US" sz="1000" dirty="0"/>
          </a:p>
        </p:txBody>
      </p:sp>
      <p:sp>
        <p:nvSpPr>
          <p:cNvPr id="4" name="Slide Number Placeholder 3"/>
          <p:cNvSpPr>
            <a:spLocks noGrp="1"/>
          </p:cNvSpPr>
          <p:nvPr>
            <p:ph type="sldNum" sz="quarter" idx="10"/>
          </p:nvPr>
        </p:nvSpPr>
        <p:spPr/>
        <p:txBody>
          <a:bodyPr/>
          <a:lstStyle/>
          <a:p>
            <a:fld id="{2464830D-D37C-4870-B6B4-F6A92A52D55C}" type="slidenum">
              <a:rPr lang="en-US" smtClean="0"/>
              <a:t>12</a:t>
            </a:fld>
            <a:endParaRPr lang="en-US"/>
          </a:p>
        </p:txBody>
      </p:sp>
    </p:spTree>
    <p:extLst>
      <p:ext uri="{BB962C8B-B14F-4D97-AF65-F5344CB8AC3E}">
        <p14:creationId xmlns:p14="http://schemas.microsoft.com/office/powerpoint/2010/main" val="178544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13</a:t>
            </a:fld>
            <a:endParaRPr lang="en-US"/>
          </a:p>
        </p:txBody>
      </p:sp>
    </p:spTree>
    <p:extLst>
      <p:ext uri="{BB962C8B-B14F-4D97-AF65-F5344CB8AC3E}">
        <p14:creationId xmlns:p14="http://schemas.microsoft.com/office/powerpoint/2010/main" val="3915752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09600"/>
            <a:ext cx="4648200" cy="3486150"/>
          </a:xfrm>
        </p:spPr>
      </p:sp>
      <p:sp>
        <p:nvSpPr>
          <p:cNvPr id="3" name="Notes Placeholder 2"/>
          <p:cNvSpPr>
            <a:spLocks noGrp="1"/>
          </p:cNvSpPr>
          <p:nvPr>
            <p:ph type="body" idx="1"/>
          </p:nvPr>
        </p:nvSpPr>
        <p:spPr>
          <a:xfrm>
            <a:off x="152400" y="4267200"/>
            <a:ext cx="6705600" cy="4648200"/>
          </a:xfrm>
        </p:spPr>
        <p:txBody>
          <a:bodyPr/>
          <a:lstStyle/>
          <a:p>
            <a:pPr>
              <a:lnSpc>
                <a:spcPct val="80000"/>
              </a:lnSpc>
            </a:pPr>
            <a:r>
              <a:rPr lang="en-US" altLang="en-US" sz="900" i="1" dirty="0" smtClean="0"/>
              <a:t>Note</a:t>
            </a:r>
            <a:r>
              <a:rPr lang="en-US" altLang="en-US" sz="900" i="1" dirty="0"/>
              <a:t>: You can estimate the costs of implementing </a:t>
            </a:r>
            <a:r>
              <a:rPr lang="en-US" altLang="en-US" sz="900" dirty="0"/>
              <a:t>TeamSTEPPS </a:t>
            </a:r>
            <a:r>
              <a:rPr lang="en-US" altLang="en-US" sz="900" i="1" dirty="0"/>
              <a:t>based on the information below. You will need to make a few assumptions and then insert the estimated costs into the chart above.</a:t>
            </a:r>
            <a:r>
              <a:rPr lang="en-US" altLang="en-US" sz="900" dirty="0"/>
              <a:t> </a:t>
            </a:r>
            <a:r>
              <a:rPr lang="en-US" altLang="en-US" sz="900" dirty="0" smtClean="0"/>
              <a:t>Based </a:t>
            </a:r>
            <a:r>
              <a:rPr lang="en-US" altLang="en-US" sz="900" dirty="0"/>
              <a:t>on the recommended approach for rolling out </a:t>
            </a:r>
            <a:r>
              <a:rPr lang="en-US" altLang="en-US" sz="900" dirty="0" smtClean="0"/>
              <a:t>TeamSTEPPS, </a:t>
            </a:r>
            <a:r>
              <a:rPr lang="en-US" altLang="en-US" sz="900" dirty="0"/>
              <a:t>these numbers show the estimated cost for implementing the process, including training and post-training resource commitments</a:t>
            </a:r>
            <a:r>
              <a:rPr lang="en-US" altLang="en-US" sz="900" dirty="0" smtClean="0"/>
              <a:t>.</a:t>
            </a:r>
            <a:endParaRPr lang="en-US" altLang="en-US" sz="900" dirty="0"/>
          </a:p>
          <a:p>
            <a:pPr marL="232943" indent="-232943">
              <a:lnSpc>
                <a:spcPct val="80000"/>
              </a:lnSpc>
            </a:pPr>
            <a:endParaRPr lang="en-US" altLang="en-US" sz="900" dirty="0"/>
          </a:p>
          <a:p>
            <a:pPr marL="169863" indent="-169863">
              <a:buFontTx/>
              <a:buAutoNum type="arabicPeriod"/>
            </a:pPr>
            <a:r>
              <a:rPr lang="en-US" altLang="en-US" sz="900" dirty="0" smtClean="0"/>
              <a:t>Estimate </a:t>
            </a:r>
            <a:r>
              <a:rPr lang="en-US" altLang="en-US" sz="900" dirty="0"/>
              <a:t>the number of people you will train. </a:t>
            </a:r>
          </a:p>
          <a:p>
            <a:pPr marL="338138" lvl="1" indent="-168275">
              <a:buFontTx/>
              <a:buChar char="•"/>
            </a:pPr>
            <a:r>
              <a:rPr lang="en-US" altLang="en-US" sz="900" dirty="0"/>
              <a:t>You may choose to implement TeamSTEPPS in phases. If so, estimate the total number of trainees accordingly. (You may want to report total costs and/or costs in phases</a:t>
            </a:r>
            <a:r>
              <a:rPr lang="en-US" altLang="en-US" sz="900" dirty="0" smtClean="0"/>
              <a:t>.)</a:t>
            </a:r>
          </a:p>
          <a:p>
            <a:pPr marL="169863" indent="-169863">
              <a:buFontTx/>
              <a:buAutoNum type="arabicPeriod"/>
            </a:pPr>
            <a:r>
              <a:rPr lang="en-US" altLang="en-US" sz="900" dirty="0" smtClean="0"/>
              <a:t>Estimate the number of training sessions you will conduct and the number of trainers you will need. </a:t>
            </a:r>
          </a:p>
          <a:p>
            <a:pPr marL="338138" lvl="1" indent="-168275">
              <a:buFontTx/>
              <a:buChar char="•"/>
            </a:pPr>
            <a:r>
              <a:rPr lang="en-US" altLang="en-US" sz="900" dirty="0" smtClean="0"/>
              <a:t>The </a:t>
            </a:r>
            <a:r>
              <a:rPr lang="en-US" altLang="en-US" sz="900" dirty="0"/>
              <a:t>average class size is typically around 20. </a:t>
            </a:r>
          </a:p>
          <a:p>
            <a:pPr marL="338138" lvl="1" indent="-168275">
              <a:buFontTx/>
              <a:buChar char="•"/>
            </a:pPr>
            <a:r>
              <a:rPr lang="en-US" altLang="en-US" sz="900" dirty="0"/>
              <a:t>Number of </a:t>
            </a:r>
            <a:r>
              <a:rPr lang="en-US" altLang="en-US" sz="900" dirty="0" smtClean="0"/>
              <a:t>Staff To Be Trained/20 (</a:t>
            </a:r>
            <a:r>
              <a:rPr lang="en-US" altLang="en-US" sz="900" dirty="0"/>
              <a:t>Average Class Size) = Number of Training Sessions </a:t>
            </a:r>
          </a:p>
          <a:p>
            <a:pPr marL="338138" lvl="1" indent="-168275">
              <a:buFontTx/>
              <a:buChar char="•"/>
            </a:pPr>
            <a:r>
              <a:rPr lang="en-US" altLang="en-US" sz="900" dirty="0"/>
              <a:t>Two trainers are required for each session</a:t>
            </a:r>
            <a:r>
              <a:rPr lang="en-US" altLang="en-US" sz="900" dirty="0" smtClean="0"/>
              <a:t>. One </a:t>
            </a:r>
            <a:r>
              <a:rPr lang="en-US" altLang="en-US" sz="900" dirty="0"/>
              <a:t>will be a physician or </a:t>
            </a:r>
            <a:r>
              <a:rPr lang="en-US" altLang="en-US" sz="900" dirty="0" err="1" smtClean="0"/>
              <a:t>nonphysician</a:t>
            </a:r>
            <a:r>
              <a:rPr lang="en-US" altLang="en-US" sz="900" dirty="0" smtClean="0"/>
              <a:t> </a:t>
            </a:r>
            <a:r>
              <a:rPr lang="en-US" altLang="en-US" sz="900" dirty="0"/>
              <a:t>medical provider. </a:t>
            </a:r>
            <a:r>
              <a:rPr lang="en-US" altLang="en-US" sz="900" dirty="0" smtClean="0"/>
              <a:t>Estimate </a:t>
            </a:r>
            <a:r>
              <a:rPr lang="en-US" altLang="en-US" sz="900" dirty="0"/>
              <a:t>how many trainers you will want to be prepared to deliver the TeamSTEPPS training (Number of Trainers). </a:t>
            </a:r>
          </a:p>
          <a:p>
            <a:pPr marL="169863" indent="-169863">
              <a:buFontTx/>
              <a:buAutoNum type="arabicPeriod"/>
            </a:pPr>
            <a:r>
              <a:rPr lang="en-US" altLang="en-US" sz="900" dirty="0"/>
              <a:t>Estimate costs to prepare trainers (You may </a:t>
            </a:r>
            <a:r>
              <a:rPr lang="en-US" altLang="en-US" sz="900" dirty="0" smtClean="0"/>
              <a:t>have </a:t>
            </a:r>
            <a:r>
              <a:rPr lang="en-US" altLang="en-US" sz="900" dirty="0"/>
              <a:t>your trainers train themselves. </a:t>
            </a:r>
            <a:r>
              <a:rPr lang="en-US" altLang="en-US" sz="900" dirty="0" smtClean="0"/>
              <a:t>If </a:t>
            </a:r>
            <a:r>
              <a:rPr lang="en-US" altLang="en-US" sz="900" dirty="0"/>
              <a:t>so, reduce the Trainers’ Time as necessary).</a:t>
            </a:r>
          </a:p>
          <a:p>
            <a:pPr marL="338138" lvl="1" indent="-168275">
              <a:buFontTx/>
              <a:buChar char="•"/>
            </a:pPr>
            <a:r>
              <a:rPr lang="en-US" altLang="en-US" sz="900" dirty="0"/>
              <a:t>Number of Trainers x 3.5 (2.5 </a:t>
            </a:r>
            <a:r>
              <a:rPr lang="en-US" altLang="en-US" sz="900" dirty="0" smtClean="0"/>
              <a:t>days </a:t>
            </a:r>
            <a:r>
              <a:rPr lang="en-US" altLang="en-US" sz="900" dirty="0"/>
              <a:t>of training plus 1 day travel) = </a:t>
            </a:r>
            <a:r>
              <a:rPr lang="en-US" altLang="en-US" sz="900" b="1" dirty="0"/>
              <a:t>Trainers’ Time</a:t>
            </a:r>
            <a:endParaRPr lang="en-US" altLang="en-US" sz="900" dirty="0"/>
          </a:p>
          <a:p>
            <a:pPr marL="338138" lvl="1" indent="-168275">
              <a:buFontTx/>
              <a:buChar char="•"/>
            </a:pPr>
            <a:r>
              <a:rPr lang="en-US" altLang="en-US" sz="900" dirty="0"/>
              <a:t>Trainers’ Time x Trainers’ Hourly Rate = </a:t>
            </a:r>
            <a:r>
              <a:rPr lang="en-US" altLang="en-US" sz="900" b="1" dirty="0"/>
              <a:t>Trainer Preparation Costs</a:t>
            </a:r>
            <a:r>
              <a:rPr lang="en-US" altLang="en-US" sz="900" dirty="0"/>
              <a:t> (Insert into Cell $A)</a:t>
            </a:r>
          </a:p>
          <a:p>
            <a:pPr marL="338138" lvl="1" indent="-168275">
              <a:buFontTx/>
              <a:buChar char="•"/>
            </a:pPr>
            <a:r>
              <a:rPr lang="en-US" altLang="en-US" sz="900" dirty="0"/>
              <a:t>Estimate any travel costs related to any of the train-the-trainer sessions and enter this into the other costs column (Insert into Cell $B). If train-the-trainer sessions will occur </a:t>
            </a:r>
            <a:r>
              <a:rPr lang="en-US" altLang="en-US" sz="900" dirty="0" smtClean="0"/>
              <a:t>onsite</a:t>
            </a:r>
            <a:r>
              <a:rPr lang="en-US" altLang="en-US" sz="900" dirty="0"/>
              <a:t>, </a:t>
            </a:r>
            <a:r>
              <a:rPr lang="en-US" altLang="en-US" sz="900" dirty="0" smtClean="0"/>
              <a:t>you </a:t>
            </a:r>
            <a:r>
              <a:rPr lang="en-US" altLang="en-US" sz="900" dirty="0"/>
              <a:t>will not incur travel expenses. </a:t>
            </a:r>
          </a:p>
          <a:p>
            <a:pPr marL="169863" indent="-169863">
              <a:buFontTx/>
              <a:buAutoNum type="arabicPeriod" startAt="4"/>
            </a:pPr>
            <a:r>
              <a:rPr lang="en-US" altLang="en-US" sz="900" dirty="0"/>
              <a:t>Estimate costs to deliver </a:t>
            </a:r>
            <a:r>
              <a:rPr lang="en-US" altLang="en-US" sz="900" dirty="0" smtClean="0"/>
              <a:t>training.</a:t>
            </a:r>
            <a:endParaRPr lang="en-US" altLang="en-US" sz="900" dirty="0"/>
          </a:p>
          <a:p>
            <a:pPr marL="338138" lvl="1" indent="-168275">
              <a:buFontTx/>
              <a:buChar char="•"/>
            </a:pPr>
            <a:r>
              <a:rPr lang="en-US" altLang="en-US" sz="900" dirty="0"/>
              <a:t>Average staff time in training is 4 hours. If you will </a:t>
            </a:r>
            <a:r>
              <a:rPr lang="en-US" altLang="en-US" sz="900" dirty="0" smtClean="0"/>
              <a:t>provide </a:t>
            </a:r>
            <a:r>
              <a:rPr lang="en-US" altLang="en-US" sz="900" dirty="0"/>
              <a:t>shorter or longer training, adjust your estimates accordingly. </a:t>
            </a:r>
          </a:p>
          <a:p>
            <a:pPr marL="338138" lvl="1" indent="-168275">
              <a:buFontTx/>
              <a:buChar char="•"/>
            </a:pPr>
            <a:r>
              <a:rPr lang="en-US" altLang="en-US" sz="900" dirty="0"/>
              <a:t>2 Trainers x Number of Training Sessions </a:t>
            </a:r>
            <a:r>
              <a:rPr lang="en-US" altLang="en-US" sz="900" dirty="0" smtClean="0"/>
              <a:t>x 5 </a:t>
            </a:r>
            <a:r>
              <a:rPr lang="en-US" altLang="en-US" sz="900" dirty="0"/>
              <a:t>(4 hours training + 1 hour trainer preparation) = </a:t>
            </a:r>
            <a:r>
              <a:rPr lang="en-US" altLang="en-US" sz="900" b="1" dirty="0"/>
              <a:t>Trainers’ Time</a:t>
            </a:r>
            <a:r>
              <a:rPr lang="en-US" altLang="en-US" sz="900" dirty="0"/>
              <a:t> </a:t>
            </a:r>
          </a:p>
          <a:p>
            <a:pPr marL="338138" lvl="1" indent="-168275">
              <a:buFontTx/>
              <a:buChar char="•"/>
            </a:pPr>
            <a:r>
              <a:rPr lang="en-US" altLang="en-US" sz="900" dirty="0"/>
              <a:t>Trainers’ Time x Trainers’ Hourly Rate = </a:t>
            </a:r>
            <a:r>
              <a:rPr lang="en-US" altLang="en-US" sz="900" b="1" dirty="0"/>
              <a:t>Trainer Costs to Conduct Training</a:t>
            </a:r>
            <a:r>
              <a:rPr lang="en-US" altLang="en-US" sz="900" dirty="0"/>
              <a:t> (Insert into </a:t>
            </a:r>
            <a:r>
              <a:rPr lang="en-US" altLang="en-US" sz="900" dirty="0" smtClean="0"/>
              <a:t>Cell $</a:t>
            </a:r>
            <a:r>
              <a:rPr lang="en-US" altLang="en-US" sz="900" dirty="0"/>
              <a:t>C)</a:t>
            </a:r>
            <a:r>
              <a:rPr lang="en-US" altLang="en-US" sz="900" b="1" dirty="0"/>
              <a:t> </a:t>
            </a:r>
            <a:endParaRPr lang="en-US" altLang="en-US" sz="900" dirty="0"/>
          </a:p>
          <a:p>
            <a:pPr marL="338138" lvl="1" indent="-168275">
              <a:buFontTx/>
              <a:buChar char="•"/>
            </a:pPr>
            <a:r>
              <a:rPr lang="en-US" altLang="en-US" sz="900" dirty="0"/>
              <a:t>Number of Staff </a:t>
            </a:r>
            <a:r>
              <a:rPr lang="en-US" altLang="en-US" sz="900" dirty="0" smtClean="0"/>
              <a:t>To Be </a:t>
            </a:r>
            <a:r>
              <a:rPr lang="en-US" altLang="en-US" sz="900" dirty="0"/>
              <a:t>Trained x 4 (number of training hours) x Staff Hourly Rate = </a:t>
            </a:r>
            <a:r>
              <a:rPr lang="en-US" altLang="en-US" sz="900" b="1" dirty="0"/>
              <a:t>Trainee Costs</a:t>
            </a:r>
            <a:r>
              <a:rPr lang="en-US" altLang="en-US" sz="900" dirty="0"/>
              <a:t> (Insert into Cell $D)</a:t>
            </a:r>
          </a:p>
          <a:p>
            <a:pPr marL="338138" lvl="1" indent="-168275">
              <a:buFontTx/>
              <a:buChar char="•"/>
            </a:pPr>
            <a:r>
              <a:rPr lang="en-US" altLang="en-US" sz="900" dirty="0"/>
              <a:t>Estimate any other </a:t>
            </a:r>
            <a:r>
              <a:rPr lang="en-US" altLang="en-US" sz="900" dirty="0" smtClean="0"/>
              <a:t>training-related </a:t>
            </a:r>
            <a:r>
              <a:rPr lang="en-US" altLang="en-US" sz="900" dirty="0"/>
              <a:t>expenses (e.g., food, senior leaders’ time if they will </a:t>
            </a:r>
            <a:r>
              <a:rPr lang="en-US" altLang="en-US" sz="900" dirty="0" smtClean="0"/>
              <a:t>kick off </a:t>
            </a:r>
            <a:r>
              <a:rPr lang="en-US" altLang="en-US" sz="900" dirty="0"/>
              <a:t>sessions) (Insert into Cell $E)</a:t>
            </a:r>
          </a:p>
          <a:p>
            <a:pPr marL="169863" lvl="1"/>
            <a:r>
              <a:rPr lang="en-US" altLang="en-US" sz="900" dirty="0"/>
              <a:t>NOTE: If you will have master trainers conduct some of your training sessions, </a:t>
            </a:r>
            <a:r>
              <a:rPr lang="en-US" altLang="en-US" sz="900" dirty="0" smtClean="0"/>
              <a:t>your </a:t>
            </a:r>
            <a:r>
              <a:rPr lang="en-US" altLang="en-US" sz="900" dirty="0"/>
              <a:t>overall trainers’ delivery time may be reduced</a:t>
            </a:r>
            <a:r>
              <a:rPr lang="en-US" altLang="en-US" sz="900" dirty="0" smtClean="0"/>
              <a:t>.</a:t>
            </a:r>
            <a:endParaRPr lang="en-US" altLang="en-US" sz="900" dirty="0"/>
          </a:p>
          <a:p>
            <a:pPr marL="169863" indent="-169863">
              <a:buFontTx/>
              <a:buAutoNum type="arabicPeriod" startAt="5"/>
            </a:pPr>
            <a:r>
              <a:rPr lang="en-US" altLang="en-US" sz="900" dirty="0"/>
              <a:t>Estimate costs for ongoing support of </a:t>
            </a:r>
            <a:r>
              <a:rPr lang="en-US" altLang="en-US" sz="900" dirty="0" smtClean="0"/>
              <a:t>TeamSTEPPS. </a:t>
            </a:r>
            <a:endParaRPr lang="en-US" altLang="en-US" sz="900" dirty="0"/>
          </a:p>
          <a:p>
            <a:pPr marL="338138" lvl="1" indent="-168275">
              <a:buFontTx/>
              <a:buChar char="•"/>
            </a:pPr>
            <a:r>
              <a:rPr lang="en-US" altLang="en-US" sz="900" dirty="0"/>
              <a:t>For each “area” participating in TeamSTEPPS, you can estimate costs based on the following assumptions (modify these as needed).</a:t>
            </a:r>
          </a:p>
          <a:p>
            <a:pPr marL="338138" lvl="1" indent="-168275">
              <a:buFontTx/>
              <a:buChar char="•"/>
            </a:pPr>
            <a:r>
              <a:rPr lang="en-US" altLang="en-US" sz="900" dirty="0"/>
              <a:t>For the first 3 months, a trainer or coach </a:t>
            </a:r>
            <a:r>
              <a:rPr lang="en-US" altLang="en-US" sz="900" dirty="0" smtClean="0"/>
              <a:t>will </a:t>
            </a:r>
            <a:r>
              <a:rPr lang="en-US" altLang="en-US" sz="900" dirty="0"/>
              <a:t>spend approximately 8 hours per week. For the next 2 months, the trainer or coach </a:t>
            </a:r>
            <a:r>
              <a:rPr lang="en-US" altLang="en-US" sz="900" dirty="0" smtClean="0"/>
              <a:t>will </a:t>
            </a:r>
            <a:r>
              <a:rPr lang="en-US" altLang="en-US" sz="900" dirty="0"/>
              <a:t>spend </a:t>
            </a:r>
            <a:r>
              <a:rPr lang="en-US" altLang="en-US" sz="900" dirty="0" smtClean="0"/>
              <a:t>about 4 </a:t>
            </a:r>
            <a:r>
              <a:rPr lang="en-US" altLang="en-US" sz="900" dirty="0"/>
              <a:t>hours per week. In total, for the 5 months </a:t>
            </a:r>
            <a:r>
              <a:rPr lang="en-US" altLang="en-US" sz="900" dirty="0" smtClean="0"/>
              <a:t>after training</a:t>
            </a:r>
            <a:r>
              <a:rPr lang="en-US" altLang="en-US" sz="900" dirty="0"/>
              <a:t>, the trainer or coach </a:t>
            </a:r>
            <a:r>
              <a:rPr lang="en-US" altLang="en-US" sz="900" dirty="0" smtClean="0"/>
              <a:t>will spend about 128 </a:t>
            </a:r>
            <a:r>
              <a:rPr lang="en-US" altLang="en-US" sz="900" dirty="0"/>
              <a:t>hours supporting the team.</a:t>
            </a:r>
          </a:p>
          <a:p>
            <a:pPr marL="338138" lvl="1" indent="-168275">
              <a:buFontTx/>
              <a:buChar char="•"/>
            </a:pPr>
            <a:r>
              <a:rPr lang="en-US" altLang="en-US" sz="900" dirty="0"/>
              <a:t>Number of “Areas” Participating x 128 (hours) x Trainer/Coach Hourly Rate = </a:t>
            </a:r>
            <a:r>
              <a:rPr lang="en-US" altLang="en-US" sz="900" b="1" dirty="0"/>
              <a:t>Trainer Costs for ongoing Support</a:t>
            </a:r>
            <a:r>
              <a:rPr lang="en-US" altLang="en-US" sz="900" dirty="0"/>
              <a:t> (Insert into Cell $F)</a:t>
            </a:r>
          </a:p>
          <a:p>
            <a:pPr marL="338138" lvl="1" indent="-168275">
              <a:buFontTx/>
              <a:buChar char="•"/>
            </a:pPr>
            <a:r>
              <a:rPr lang="en-US" altLang="en-US" sz="900" dirty="0"/>
              <a:t>You can decide whether to include any staff time as a cost or to assume that discussing their work is a normal cost of </a:t>
            </a:r>
            <a:r>
              <a:rPr lang="en-US" altLang="en-US" sz="900" dirty="0" smtClean="0"/>
              <a:t>business. (</a:t>
            </a:r>
            <a:r>
              <a:rPr lang="en-US" altLang="en-US" sz="900" dirty="0"/>
              <a:t>If included, insert into Cell $G.)</a:t>
            </a:r>
          </a:p>
          <a:p>
            <a:pPr marL="338138" lvl="1" indent="-168275">
              <a:buFontTx/>
              <a:buChar char="•"/>
            </a:pPr>
            <a:r>
              <a:rPr lang="en-US" altLang="en-US" sz="900" dirty="0"/>
              <a:t>Estimate any other ongoing support costs (Insert into Cell $H</a:t>
            </a:r>
            <a:r>
              <a:rPr lang="en-US" altLang="en-US" sz="900" dirty="0" smtClean="0"/>
              <a:t>).</a:t>
            </a:r>
            <a:endParaRPr lang="en-US" altLang="en-US" sz="900" dirty="0"/>
          </a:p>
          <a:p>
            <a:pPr marL="169863" indent="-169863">
              <a:spcBef>
                <a:spcPct val="0"/>
              </a:spcBef>
              <a:buFontTx/>
              <a:buAutoNum type="arabicPeriod" startAt="6"/>
            </a:pPr>
            <a:r>
              <a:rPr lang="en-US" altLang="en-US" sz="900" dirty="0"/>
              <a:t>Total the estimated costs in each column (Insert into Cells $I, $J, and $K</a:t>
            </a:r>
            <a:r>
              <a:rPr lang="en-US" altLang="en-US" sz="900" dirty="0" smtClean="0"/>
              <a:t>).</a:t>
            </a:r>
            <a:endParaRPr lang="en-US" sz="900" dirty="0"/>
          </a:p>
        </p:txBody>
      </p:sp>
      <p:sp>
        <p:nvSpPr>
          <p:cNvPr id="4" name="Slide Number Placeholder 3"/>
          <p:cNvSpPr>
            <a:spLocks noGrp="1"/>
          </p:cNvSpPr>
          <p:nvPr>
            <p:ph type="sldNum" sz="quarter" idx="10"/>
          </p:nvPr>
        </p:nvSpPr>
        <p:spPr/>
        <p:txBody>
          <a:bodyPr/>
          <a:lstStyle/>
          <a:p>
            <a:fld id="{2464830D-D37C-4870-B6B4-F6A92A52D55C}" type="slidenum">
              <a:rPr lang="en-US" smtClean="0"/>
              <a:t>14</a:t>
            </a:fld>
            <a:endParaRPr lang="en-US"/>
          </a:p>
        </p:txBody>
      </p:sp>
    </p:spTree>
    <p:extLst>
      <p:ext uri="{BB962C8B-B14F-4D97-AF65-F5344CB8AC3E}">
        <p14:creationId xmlns:p14="http://schemas.microsoft.com/office/powerpoint/2010/main" val="1044989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415790"/>
            <a:ext cx="6400800" cy="4183380"/>
          </a:xfrm>
        </p:spPr>
        <p:txBody>
          <a:bodyPr/>
          <a:lstStyle/>
          <a:p>
            <a:pPr eaLnBrk="1" hangingPunct="1"/>
            <a:r>
              <a:rPr lang="en-US" altLang="en-US" dirty="0"/>
              <a:t>We’ll start the process by reviewing the Implementation Guide and materials provided in getting </a:t>
            </a:r>
            <a:r>
              <a:rPr lang="en-US" altLang="en-US" dirty="0" smtClean="0"/>
              <a:t>started. The </a:t>
            </a:r>
            <a:r>
              <a:rPr lang="en-US" altLang="en-US" dirty="0"/>
              <a:t>process recommended is based on Dr. John Kotter’s nationally acclaimed organizational change theory:</a:t>
            </a:r>
          </a:p>
          <a:p>
            <a:pPr eaLnBrk="1" hangingPunct="1"/>
            <a:endParaRPr lang="en-US" altLang="en-US" dirty="0"/>
          </a:p>
          <a:p>
            <a:pPr marL="171450" indent="-171450" eaLnBrk="1" hangingPunct="1">
              <a:buFont typeface="Arial" panose="020B0604020202020204" pitchFamily="34" charset="0"/>
              <a:buChar char="•"/>
            </a:pPr>
            <a:r>
              <a:rPr lang="en-US" altLang="en-US" b="1" dirty="0"/>
              <a:t>Create a sense of </a:t>
            </a:r>
            <a:r>
              <a:rPr lang="en-US" altLang="en-US" b="1" dirty="0" smtClean="0"/>
              <a:t>urgency. </a:t>
            </a:r>
            <a:r>
              <a:rPr lang="en-US" altLang="en-US" dirty="0" smtClean="0"/>
              <a:t>It’s </a:t>
            </a:r>
            <a:r>
              <a:rPr lang="en-US" altLang="en-US" dirty="0"/>
              <a:t>important that we identify a need for improved teamwork and the importance of acting now. We need to tie the program to an existing potential problem. We can use organizational data to identify and support the selection of this problem.</a:t>
            </a:r>
          </a:p>
          <a:p>
            <a:pPr marL="171450" indent="-171450" eaLnBrk="1" hangingPunct="1">
              <a:buFont typeface="Arial" panose="020B0604020202020204" pitchFamily="34" charset="0"/>
              <a:buChar char="•"/>
            </a:pPr>
            <a:r>
              <a:rPr lang="en-US" altLang="en-US" b="1" dirty="0" smtClean="0"/>
              <a:t>Pull </a:t>
            </a:r>
            <a:r>
              <a:rPr lang="en-US" altLang="en-US" b="1" dirty="0"/>
              <a:t>together the guiding </a:t>
            </a:r>
            <a:r>
              <a:rPr lang="en-US" altLang="en-US" b="1" dirty="0" smtClean="0"/>
              <a:t>team. </a:t>
            </a:r>
            <a:r>
              <a:rPr lang="en-US" altLang="en-US" dirty="0" smtClean="0"/>
              <a:t>We </a:t>
            </a:r>
            <a:r>
              <a:rPr lang="en-US" altLang="en-US" dirty="0"/>
              <a:t>need to select a powerful group to lead this effort by identifying individuals with leadership authority, credibility, communication ability, analytical skills, and relevant clinical expertise.</a:t>
            </a:r>
          </a:p>
          <a:p>
            <a:pPr marL="171450" indent="-171450" eaLnBrk="1" hangingPunct="1">
              <a:buFont typeface="Arial" panose="020B0604020202020204" pitchFamily="34" charset="0"/>
              <a:buChar char="•"/>
            </a:pPr>
            <a:r>
              <a:rPr lang="en-US" altLang="en-US" b="1" dirty="0" smtClean="0"/>
              <a:t>Formulate </a:t>
            </a:r>
            <a:r>
              <a:rPr lang="en-US" altLang="en-US" b="1" dirty="0"/>
              <a:t>a change vision and </a:t>
            </a:r>
            <a:r>
              <a:rPr lang="en-US" altLang="en-US" b="1" dirty="0" smtClean="0"/>
              <a:t>strategy. </a:t>
            </a:r>
            <a:r>
              <a:rPr lang="en-US" altLang="en-US" dirty="0" smtClean="0"/>
              <a:t>We </a:t>
            </a:r>
            <a:r>
              <a:rPr lang="en-US" altLang="en-US" dirty="0"/>
              <a:t>will identify how fixing this “problem” will change the </a:t>
            </a:r>
            <a:r>
              <a:rPr lang="en-US" altLang="en-US" dirty="0" smtClean="0"/>
              <a:t>future such </a:t>
            </a:r>
            <a:r>
              <a:rPr lang="en-US" altLang="en-US" dirty="0"/>
              <a:t>as improved clinical outcomes, staff and patient satisfaction; and safer, more efficient patient </a:t>
            </a:r>
            <a:r>
              <a:rPr lang="en-US" altLang="en-US" dirty="0" smtClean="0"/>
              <a:t>care. We </a:t>
            </a:r>
            <a:r>
              <a:rPr lang="en-US" altLang="en-US" dirty="0"/>
              <a:t>need to ensure that our vision is feasible and we have the necessary resources, information infrastructure, commitment to improvement, and leadership </a:t>
            </a:r>
            <a:r>
              <a:rPr lang="en-US" altLang="en-US" dirty="0" smtClean="0"/>
              <a:t>support. We’ll </a:t>
            </a:r>
            <a:r>
              <a:rPr lang="en-US" altLang="en-US" dirty="0"/>
              <a:t>start with a small unit using one teamwork tool then expand beyond that using lessons learned.</a:t>
            </a:r>
          </a:p>
          <a:p>
            <a:pPr marL="171450" indent="-171450" eaLnBrk="1" hangingPunct="1">
              <a:buFont typeface="Arial" panose="020B0604020202020204" pitchFamily="34" charset="0"/>
              <a:buChar char="•"/>
            </a:pPr>
            <a:r>
              <a:rPr lang="en-US" altLang="en-US" b="1" dirty="0" smtClean="0"/>
              <a:t>Communicate your </a:t>
            </a:r>
            <a:r>
              <a:rPr lang="en-US" altLang="en-US" b="1" dirty="0"/>
              <a:t>vision for understanding and </a:t>
            </a:r>
            <a:r>
              <a:rPr lang="en-US" altLang="en-US" b="1" dirty="0" smtClean="0"/>
              <a:t>buy-in. </a:t>
            </a:r>
            <a:r>
              <a:rPr lang="en-US" altLang="en-US" dirty="0" smtClean="0"/>
              <a:t>We’ll </a:t>
            </a:r>
            <a:r>
              <a:rPr lang="en-US" altLang="en-US" dirty="0"/>
              <a:t>then showcase a successful effort to interest other units in participating and create some </a:t>
            </a:r>
            <a:r>
              <a:rPr lang="en-US" altLang="en-US" dirty="0" smtClean="0"/>
              <a:t>buy-in. We’ll </a:t>
            </a:r>
            <a:r>
              <a:rPr lang="en-US" altLang="en-US" dirty="0"/>
              <a:t>focus on the leadership and staff members who are critical to our success.</a:t>
            </a:r>
          </a:p>
          <a:p>
            <a:pPr marL="171450" indent="-171450">
              <a:buFont typeface="Arial" panose="020B0604020202020204" pitchFamily="34" charset="0"/>
              <a:buChar char="•"/>
            </a:pPr>
            <a:r>
              <a:rPr lang="en-US" altLang="en-US" b="1" dirty="0" smtClean="0"/>
              <a:t>Send trainers </a:t>
            </a:r>
            <a:r>
              <a:rPr lang="en-US" altLang="en-US" b="1" dirty="0"/>
              <a:t>to the National Implementation Regional Training </a:t>
            </a:r>
            <a:r>
              <a:rPr lang="en-US" altLang="en-US" b="1" dirty="0" smtClean="0"/>
              <a:t>Centers. </a:t>
            </a:r>
            <a:r>
              <a:rPr lang="en-US" altLang="en-US" dirty="0" smtClean="0"/>
              <a:t>Use </a:t>
            </a:r>
            <a:r>
              <a:rPr lang="en-US" altLang="en-US" dirty="0"/>
              <a:t>these resources while they’re available to help reduce </a:t>
            </a:r>
            <a:r>
              <a:rPr lang="en-US" altLang="en-US" dirty="0" smtClean="0"/>
              <a:t>costs</a:t>
            </a:r>
            <a:r>
              <a:rPr lang="en-US" altLang="en-US" dirty="0"/>
              <a:t>. </a:t>
            </a:r>
            <a:r>
              <a:rPr lang="en-US" altLang="en-US" dirty="0" smtClean="0"/>
              <a:t>Information is available at https</a:t>
            </a:r>
            <a:r>
              <a:rPr lang="en-US" altLang="en-US" dirty="0"/>
              <a:t>://</a:t>
            </a:r>
            <a:r>
              <a:rPr lang="en-US" altLang="en-US" dirty="0" smtClean="0"/>
              <a:t>www.ahrq.gov/teamstepps/instructor/in-person.html.</a:t>
            </a:r>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15</a:t>
            </a:fld>
            <a:endParaRPr lang="en-US"/>
          </a:p>
        </p:txBody>
      </p:sp>
    </p:spTree>
    <p:extLst>
      <p:ext uri="{BB962C8B-B14F-4D97-AF65-F5344CB8AC3E}">
        <p14:creationId xmlns:p14="http://schemas.microsoft.com/office/powerpoint/2010/main" val="3888337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16</a:t>
            </a:fld>
            <a:endParaRPr lang="en-US"/>
          </a:p>
        </p:txBody>
      </p:sp>
    </p:spTree>
    <p:extLst>
      <p:ext uri="{BB962C8B-B14F-4D97-AF65-F5344CB8AC3E}">
        <p14:creationId xmlns:p14="http://schemas.microsoft.com/office/powerpoint/2010/main" val="2031828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464830D-D37C-4870-B6B4-F6A92A52D55C}" type="slidenum">
              <a:rPr lang="en-US" smtClean="0"/>
              <a:t>17</a:t>
            </a:fld>
            <a:endParaRPr lang="en-US"/>
          </a:p>
        </p:txBody>
      </p:sp>
    </p:spTree>
    <p:extLst>
      <p:ext uri="{BB962C8B-B14F-4D97-AF65-F5344CB8AC3E}">
        <p14:creationId xmlns:p14="http://schemas.microsoft.com/office/powerpoint/2010/main" val="156441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evidence base was convincing enough to prompt national teamwork improvement initiatives.</a:t>
            </a:r>
          </a:p>
          <a:p>
            <a:endParaRPr lang="en-US" altLang="en-US" dirty="0" smtClean="0"/>
          </a:p>
          <a:p>
            <a:r>
              <a:rPr lang="en-US" altLang="en-US" dirty="0" smtClean="0"/>
              <a:t>ACGME is looking at core competencies for medical graduates and identifying standards of performance.</a:t>
            </a:r>
          </a:p>
          <a:p>
            <a:endParaRPr lang="en-US" altLang="en-US" dirty="0" smtClean="0"/>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18</a:t>
            </a:fld>
            <a:endParaRPr lang="en-US"/>
          </a:p>
        </p:txBody>
      </p:sp>
    </p:spTree>
    <p:extLst>
      <p:ext uri="{BB962C8B-B14F-4D97-AF65-F5344CB8AC3E}">
        <p14:creationId xmlns:p14="http://schemas.microsoft.com/office/powerpoint/2010/main" val="1519295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smtClean="0"/>
              <a:t>Supporting info:</a:t>
            </a:r>
          </a:p>
          <a:p>
            <a:pPr eaLnBrk="1" hangingPunct="1"/>
            <a:r>
              <a:rPr lang="en-US" altLang="en-US" dirty="0" smtClean="0"/>
              <a:t>The Joint Commission analyzed the sentinel events that were reported to them over the last 10 years and identified communication failure as the leading root cause of sentinel events.</a:t>
            </a:r>
          </a:p>
          <a:p>
            <a:pPr eaLnBrk="1" hangingPunct="1"/>
            <a:endParaRPr lang="en-US" altLang="en-US" dirty="0" smtClean="0"/>
          </a:p>
          <a:p>
            <a:pPr eaLnBrk="1" hangingPunct="1"/>
            <a:r>
              <a:rPr lang="en-US" altLang="en-US" dirty="0" smtClean="0"/>
              <a:t>The Department of Veterans Affairs National Center for Patient Safety database shows similar results, with communication failure cited as a primary contributing factor to adverse events and close calls.</a:t>
            </a:r>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19</a:t>
            </a:fld>
            <a:endParaRPr lang="en-US"/>
          </a:p>
        </p:txBody>
      </p:sp>
    </p:spTree>
    <p:extLst>
      <p:ext uri="{BB962C8B-B14F-4D97-AF65-F5344CB8AC3E}">
        <p14:creationId xmlns:p14="http://schemas.microsoft.com/office/powerpoint/2010/main" val="433889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415790"/>
            <a:ext cx="6629400" cy="4423410"/>
          </a:xfrm>
        </p:spPr>
        <p:txBody>
          <a:bodyPr/>
          <a:lstStyle/>
          <a:p>
            <a:pPr eaLnBrk="1" hangingPunct="1">
              <a:lnSpc>
                <a:spcPct val="80000"/>
              </a:lnSpc>
            </a:pPr>
            <a:r>
              <a:rPr lang="en-US" altLang="en-US" sz="1100" b="1" dirty="0"/>
              <a:t>Evidence-Based Teamwork System</a:t>
            </a:r>
          </a:p>
          <a:p>
            <a:pPr marL="171450" indent="-171450" eaLnBrk="1" hangingPunct="1">
              <a:lnSpc>
                <a:spcPct val="80000"/>
              </a:lnSpc>
              <a:buFont typeface="Arial" panose="020B0604020202020204" pitchFamily="34" charset="0"/>
              <a:buChar char="•"/>
            </a:pPr>
            <a:r>
              <a:rPr lang="en-US" altLang="en-US" sz="1100" dirty="0"/>
              <a:t>TeamSTEPPS is a teamwork system based on 20 years </a:t>
            </a:r>
            <a:r>
              <a:rPr lang="en-US" altLang="en-US" sz="1100" dirty="0" smtClean="0"/>
              <a:t>of experience </a:t>
            </a:r>
            <a:r>
              <a:rPr lang="en-US" altLang="en-US" sz="1100" dirty="0"/>
              <a:t>and lessons learned from </a:t>
            </a:r>
            <a:r>
              <a:rPr lang="en-US" altLang="en-US" sz="1100" dirty="0" smtClean="0"/>
              <a:t>high-reliability organizations </a:t>
            </a:r>
            <a:r>
              <a:rPr lang="en-US" altLang="en-US" sz="1100" dirty="0"/>
              <a:t>(for example, military operations, aviation, community emergency response services, </a:t>
            </a:r>
            <a:r>
              <a:rPr lang="en-US" altLang="en-US" sz="1100" dirty="0" smtClean="0"/>
              <a:t>nuclear power). </a:t>
            </a:r>
            <a:r>
              <a:rPr lang="en-US" altLang="en-US" sz="1100" dirty="0"/>
              <a:t>These types of organizations have been conducting extensive research on how teams work, what makes them </a:t>
            </a:r>
            <a:r>
              <a:rPr lang="en-US" altLang="en-US" sz="1100" dirty="0" smtClean="0"/>
              <a:t>effective, and </a:t>
            </a:r>
            <a:r>
              <a:rPr lang="en-US" altLang="en-US" sz="1100" dirty="0"/>
              <a:t>how to enhance their performance. This research is directly relevant to health </a:t>
            </a:r>
            <a:r>
              <a:rPr lang="en-US" altLang="en-US" sz="1100" dirty="0" smtClean="0"/>
              <a:t>care, </a:t>
            </a:r>
            <a:r>
              <a:rPr lang="en-US" altLang="en-US" sz="1100" dirty="0"/>
              <a:t>because delivering effective care requires teamwork.</a:t>
            </a:r>
          </a:p>
          <a:p>
            <a:pPr eaLnBrk="1" hangingPunct="1">
              <a:lnSpc>
                <a:spcPct val="80000"/>
              </a:lnSpc>
            </a:pPr>
            <a:endParaRPr lang="en-US" altLang="en-US" sz="1100" dirty="0"/>
          </a:p>
          <a:p>
            <a:pPr eaLnBrk="1" hangingPunct="1">
              <a:lnSpc>
                <a:spcPct val="80000"/>
              </a:lnSpc>
            </a:pPr>
            <a:r>
              <a:rPr lang="en-US" altLang="en-US" sz="1100" b="1" dirty="0"/>
              <a:t>Designed </a:t>
            </a:r>
            <a:r>
              <a:rPr lang="en-US" altLang="en-US" sz="1100" b="1" dirty="0" smtClean="0"/>
              <a:t>To </a:t>
            </a:r>
            <a:r>
              <a:rPr lang="en-US" altLang="en-US" sz="1100" b="1" dirty="0"/>
              <a:t>Improve Team Effectiveness</a:t>
            </a:r>
          </a:p>
          <a:p>
            <a:pPr marL="171450" indent="-171450" eaLnBrk="1" hangingPunct="1">
              <a:lnSpc>
                <a:spcPct val="80000"/>
              </a:lnSpc>
              <a:buFont typeface="Arial" panose="020B0604020202020204" pitchFamily="34" charset="0"/>
              <a:buChar char="•"/>
            </a:pPr>
            <a:r>
              <a:rPr lang="en-US" altLang="en-US" sz="1100" dirty="0"/>
              <a:t>TeamSTEPPS has incorporated the best practices from this research into a program to improve the quality, safety, and efficiency of health care by improving communication and other teamwork skills. These skills lead to important </a:t>
            </a:r>
            <a:r>
              <a:rPr lang="en-US" altLang="en-US" sz="1100"/>
              <a:t>team </a:t>
            </a:r>
            <a:r>
              <a:rPr lang="en-US" altLang="en-US" sz="1100" smtClean="0"/>
              <a:t>outcomes, </a:t>
            </a:r>
            <a:r>
              <a:rPr lang="en-US" altLang="en-US" sz="1100" dirty="0" smtClean="0"/>
              <a:t>such as </a:t>
            </a:r>
            <a:r>
              <a:rPr lang="en-US" altLang="en-US" sz="1100" dirty="0"/>
              <a:t>enabling the teams to:</a:t>
            </a:r>
          </a:p>
          <a:p>
            <a:pPr marL="628650" lvl="1" indent="-171450" eaLnBrk="1" hangingPunct="1">
              <a:lnSpc>
                <a:spcPct val="80000"/>
              </a:lnSpc>
              <a:buFont typeface="Arial" panose="020B0604020202020204" pitchFamily="34" charset="0"/>
              <a:buChar char="•"/>
            </a:pPr>
            <a:r>
              <a:rPr lang="en-US" altLang="en-US" sz="1100" dirty="0"/>
              <a:t>Adapt to changing situations.</a:t>
            </a:r>
          </a:p>
          <a:p>
            <a:pPr marL="628650" lvl="1" indent="-171450" eaLnBrk="1" hangingPunct="1">
              <a:lnSpc>
                <a:spcPct val="80000"/>
              </a:lnSpc>
              <a:buFont typeface="Arial" panose="020B0604020202020204" pitchFamily="34" charset="0"/>
              <a:buChar char="•"/>
            </a:pPr>
            <a:r>
              <a:rPr lang="en-US" altLang="en-US" sz="1100" dirty="0"/>
              <a:t>Have a shared understanding of the care plan.</a:t>
            </a:r>
          </a:p>
          <a:p>
            <a:pPr marL="628650" lvl="1" indent="-171450" eaLnBrk="1" hangingPunct="1">
              <a:lnSpc>
                <a:spcPct val="80000"/>
              </a:lnSpc>
              <a:buFont typeface="Arial" panose="020B0604020202020204" pitchFamily="34" charset="0"/>
              <a:buChar char="•"/>
            </a:pPr>
            <a:r>
              <a:rPr lang="en-US" altLang="en-US" sz="1100" dirty="0"/>
              <a:t>Develop positive attitudes toward and appreciate the benefits of teamwork.</a:t>
            </a:r>
          </a:p>
          <a:p>
            <a:pPr marL="628650" lvl="1" indent="-171450" eaLnBrk="1" hangingPunct="1">
              <a:lnSpc>
                <a:spcPct val="80000"/>
              </a:lnSpc>
              <a:buFont typeface="Arial" panose="020B0604020202020204" pitchFamily="34" charset="0"/>
              <a:buChar char="•"/>
            </a:pPr>
            <a:r>
              <a:rPr lang="en-US" altLang="en-US" sz="1100" dirty="0"/>
              <a:t>Provide more safe, reliable, and efficient care.</a:t>
            </a:r>
          </a:p>
          <a:p>
            <a:pPr eaLnBrk="1" hangingPunct="1">
              <a:lnSpc>
                <a:spcPct val="80000"/>
              </a:lnSpc>
            </a:pPr>
            <a:endParaRPr lang="en-US" altLang="en-US" sz="1100" dirty="0"/>
          </a:p>
          <a:p>
            <a:pPr eaLnBrk="1" hangingPunct="1">
              <a:lnSpc>
                <a:spcPct val="80000"/>
              </a:lnSpc>
            </a:pPr>
            <a:r>
              <a:rPr lang="en-US" altLang="en-US" sz="1100" b="1" dirty="0"/>
              <a:t>Practical and Adaptable</a:t>
            </a:r>
          </a:p>
          <a:p>
            <a:pPr marL="171450" indent="-171450" eaLnBrk="1" hangingPunct="1">
              <a:lnSpc>
                <a:spcPct val="80000"/>
              </a:lnSpc>
              <a:buFont typeface="Arial" panose="020B0604020202020204" pitchFamily="34" charset="0"/>
              <a:buChar char="•"/>
            </a:pPr>
            <a:r>
              <a:rPr lang="en-US" altLang="en-US" sz="1100" dirty="0"/>
              <a:t>Designed with input from the medical community, it is an initiative that will work within the daily functioning of our organization (it is practical) and can be customized (adapted) to meet our organization’s needs. For example, we could identify an appropriate teamwork tool/process to help address a known problem (from a variety of options) that will best work within a specific department and focus time on training the team to use that tool.</a:t>
            </a:r>
          </a:p>
          <a:p>
            <a:pPr eaLnBrk="1" hangingPunct="1">
              <a:lnSpc>
                <a:spcPct val="80000"/>
              </a:lnSpc>
            </a:pPr>
            <a:r>
              <a:rPr lang="en-US" altLang="en-US" sz="1100" dirty="0"/>
              <a:t>[</a:t>
            </a:r>
            <a:r>
              <a:rPr lang="en-US" altLang="en-US" sz="1100" i="1" dirty="0"/>
              <a:t>Note: If you have a specific “problem” that a department or the organization is struggling with , use it as the example here; it will have more impact and focus the discussion/presentation on specific issues that are relevant to your senior leadership.</a:t>
            </a:r>
            <a:r>
              <a:rPr lang="en-US" altLang="en-US" sz="1100" dirty="0"/>
              <a:t>]</a:t>
            </a:r>
          </a:p>
          <a:p>
            <a:pPr eaLnBrk="1" hangingPunct="1">
              <a:lnSpc>
                <a:spcPct val="80000"/>
              </a:lnSpc>
            </a:pPr>
            <a:endParaRPr lang="en-US" altLang="en-US" sz="1100" dirty="0"/>
          </a:p>
          <a:p>
            <a:pPr eaLnBrk="1" hangingPunct="1">
              <a:lnSpc>
                <a:spcPct val="80000"/>
              </a:lnSpc>
            </a:pPr>
            <a:r>
              <a:rPr lang="en-US" altLang="en-US" sz="1100" b="1" dirty="0" smtClean="0"/>
              <a:t>Ready-To-Use </a:t>
            </a:r>
            <a:r>
              <a:rPr lang="en-US" altLang="en-US" sz="1100" b="1" dirty="0"/>
              <a:t>Materials</a:t>
            </a:r>
          </a:p>
          <a:p>
            <a:pPr marL="171450" indent="-171450" eaLnBrk="1" hangingPunct="1">
              <a:lnSpc>
                <a:spcPct val="80000"/>
              </a:lnSpc>
              <a:buFont typeface="Arial" panose="020B0604020202020204" pitchFamily="34" charset="0"/>
              <a:buChar char="•"/>
            </a:pPr>
            <a:r>
              <a:rPr lang="en-US" altLang="en-US" sz="1100" dirty="0"/>
              <a:t>The TeamSTEPPS program provides materials to integrate teamwork principles into all areas of our health care system (for example, medical and support areas) so that everyone </a:t>
            </a:r>
            <a:r>
              <a:rPr lang="en-US" altLang="en-US" sz="1100" dirty="0" smtClean="0"/>
              <a:t>focuses </a:t>
            </a:r>
            <a:r>
              <a:rPr lang="en-US" altLang="en-US" sz="1100" dirty="0"/>
              <a:t>on </a:t>
            </a:r>
            <a:r>
              <a:rPr lang="en-US" altLang="en-US" sz="1100" dirty="0" smtClean="0"/>
              <a:t>teamwork </a:t>
            </a:r>
            <a:r>
              <a:rPr lang="en-US" altLang="en-US" sz="1100" dirty="0"/>
              <a:t>and the ongoing support </a:t>
            </a:r>
            <a:r>
              <a:rPr lang="en-US" altLang="en-US" sz="1100" dirty="0" smtClean="0"/>
              <a:t>needed to </a:t>
            </a:r>
            <a:r>
              <a:rPr lang="en-US" altLang="en-US" sz="1100" dirty="0"/>
              <a:t>keep teamwork as the focus during daily work. The success of this program depends on enhancing the culture of our organization to focus on teamwork.</a:t>
            </a:r>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2</a:t>
            </a:fld>
            <a:endParaRPr lang="en-US"/>
          </a:p>
        </p:txBody>
      </p:sp>
    </p:spTree>
    <p:extLst>
      <p:ext uri="{BB962C8B-B14F-4D97-AF65-F5344CB8AC3E}">
        <p14:creationId xmlns:p14="http://schemas.microsoft.com/office/powerpoint/2010/main" val="1232396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costs presented in the previous slide can be modified or reduced by:</a:t>
            </a:r>
          </a:p>
          <a:p>
            <a:endParaRPr lang="en-US" altLang="en-US" dirty="0" smtClean="0"/>
          </a:p>
          <a:p>
            <a:pPr marL="171450" indent="-171450">
              <a:buFont typeface="Arial" panose="020B0604020202020204" pitchFamily="34" charset="0"/>
              <a:buChar char="•"/>
            </a:pPr>
            <a:r>
              <a:rPr lang="en-US" altLang="en-US" dirty="0" smtClean="0"/>
              <a:t>Obtaining materials and having trainers teach themselves (less preparation of trainer costs).</a:t>
            </a:r>
          </a:p>
          <a:p>
            <a:pPr marL="171450" indent="-171450">
              <a:buFont typeface="Arial" panose="020B0604020202020204" pitchFamily="34" charset="0"/>
              <a:buChar char="•"/>
            </a:pPr>
            <a:r>
              <a:rPr lang="en-US" altLang="en-US" dirty="0" smtClean="0"/>
              <a:t>Attending master training.</a:t>
            </a:r>
          </a:p>
          <a:p>
            <a:pPr marL="171450" indent="-171450">
              <a:buFont typeface="Arial" panose="020B0604020202020204" pitchFamily="34" charset="0"/>
              <a:buChar char="•"/>
            </a:pPr>
            <a:r>
              <a:rPr lang="en-US" altLang="en-US" dirty="0" smtClean="0"/>
              <a:t>Using change team members. Based on the National Impact Program, we estimate that a change team member will spend 10% FTE (approximately 200 hours) on this effort during the implementation year.</a:t>
            </a:r>
          </a:p>
          <a:p>
            <a:pPr marL="171450" indent="-171450">
              <a:buFont typeface="Arial" panose="020B0604020202020204" pitchFamily="34" charset="0"/>
              <a:buChar char="•"/>
            </a:pP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20</a:t>
            </a:fld>
            <a:endParaRPr lang="en-US"/>
          </a:p>
        </p:txBody>
      </p:sp>
    </p:spTree>
    <p:extLst>
      <p:ext uri="{BB962C8B-B14F-4D97-AF65-F5344CB8AC3E}">
        <p14:creationId xmlns:p14="http://schemas.microsoft.com/office/powerpoint/2010/main" val="314614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457200"/>
            <a:ext cx="4648200" cy="3486150"/>
          </a:xfrm>
        </p:spPr>
      </p:sp>
      <p:sp>
        <p:nvSpPr>
          <p:cNvPr id="3" name="Notes Placeholder 2"/>
          <p:cNvSpPr>
            <a:spLocks noGrp="1"/>
          </p:cNvSpPr>
          <p:nvPr>
            <p:ph type="body" idx="1"/>
          </p:nvPr>
        </p:nvSpPr>
        <p:spPr>
          <a:xfrm>
            <a:off x="228600" y="4114800"/>
            <a:ext cx="6553200" cy="4876800"/>
          </a:xfrm>
        </p:spPr>
        <p:txBody>
          <a:bodyPr/>
          <a:lstStyle/>
          <a:p>
            <a:pPr eaLnBrk="1" hangingPunct="1"/>
            <a:r>
              <a:rPr lang="en-US" altLang="en-US" sz="1100" dirty="0"/>
              <a:t>TeamSTEPPS provides everything we need to build and sustain highly effective medical teams for today’s complex </a:t>
            </a:r>
            <a:r>
              <a:rPr lang="en-US" altLang="en-US" sz="1100" dirty="0" smtClean="0"/>
              <a:t>health care </a:t>
            </a:r>
            <a:r>
              <a:rPr lang="en-US" altLang="en-US" sz="1100" dirty="0"/>
              <a:t>environment.</a:t>
            </a:r>
          </a:p>
          <a:p>
            <a:pPr eaLnBrk="1" hangingPunct="1"/>
            <a:endParaRPr lang="en-US" altLang="en-US" sz="1100" dirty="0"/>
          </a:p>
          <a:p>
            <a:pPr eaLnBrk="1" hangingPunct="1"/>
            <a:r>
              <a:rPr lang="en-US" altLang="en-US" sz="1100" b="1" dirty="0"/>
              <a:t>Three Teamwork Training Curricula</a:t>
            </a:r>
          </a:p>
          <a:p>
            <a:pPr marL="171450" indent="-171450" eaLnBrk="1" hangingPunct="1">
              <a:buFont typeface="Arial" panose="020B0604020202020204" pitchFamily="34" charset="0"/>
              <a:buChar char="•"/>
            </a:pPr>
            <a:r>
              <a:rPr lang="en-US" altLang="en-US" sz="1100" dirty="0"/>
              <a:t>Train-the-Trainer – to train individuals within our organization to be trainers; highly </a:t>
            </a:r>
            <a:r>
              <a:rPr lang="en-US" altLang="en-US" sz="1100" dirty="0" smtClean="0"/>
              <a:t>interactive</a:t>
            </a:r>
            <a:r>
              <a:rPr lang="en-US" altLang="en-US" sz="1100" baseline="0" dirty="0" smtClean="0"/>
              <a:t> (2 days)</a:t>
            </a:r>
            <a:endParaRPr lang="en-US" altLang="en-US" sz="1100" dirty="0"/>
          </a:p>
          <a:p>
            <a:pPr marL="171450" indent="-171450" eaLnBrk="1" hangingPunct="1">
              <a:buFont typeface="Arial" panose="020B0604020202020204" pitchFamily="34" charset="0"/>
              <a:buChar char="•"/>
            </a:pPr>
            <a:r>
              <a:rPr lang="en-US" altLang="en-US" sz="1100" dirty="0"/>
              <a:t>TeamSTEPPS Fundamentals – to train direct care providers on the teamwork concepts and skills; highly </a:t>
            </a:r>
            <a:r>
              <a:rPr lang="en-US" altLang="en-US" sz="1100" dirty="0" smtClean="0"/>
              <a:t>interactive</a:t>
            </a:r>
            <a:r>
              <a:rPr lang="en-US" altLang="en-US" sz="1100" baseline="0" dirty="0" smtClean="0"/>
              <a:t> (4-6 hours)</a:t>
            </a:r>
            <a:endParaRPr lang="en-US" altLang="en-US" sz="1100" dirty="0"/>
          </a:p>
          <a:p>
            <a:pPr marL="171450" indent="-171450" eaLnBrk="1" hangingPunct="1">
              <a:spcAft>
                <a:spcPts val="600"/>
              </a:spcAft>
              <a:buFont typeface="Arial" panose="020B0604020202020204" pitchFamily="34" charset="0"/>
              <a:buChar char="•"/>
            </a:pPr>
            <a:r>
              <a:rPr lang="en-US" altLang="en-US" sz="1100" dirty="0"/>
              <a:t>TeamSTEPPS</a:t>
            </a:r>
            <a:r>
              <a:rPr lang="en-US" altLang="en-US" sz="1100" baseline="30000" dirty="0"/>
              <a:t> </a:t>
            </a:r>
            <a:r>
              <a:rPr lang="en-US" altLang="en-US" sz="1100" dirty="0"/>
              <a:t>Essentials – to provide an overview of teamwork to </a:t>
            </a:r>
            <a:r>
              <a:rPr lang="en-US" altLang="en-US" sz="1100" dirty="0" smtClean="0"/>
              <a:t>nonclinical </a:t>
            </a:r>
            <a:r>
              <a:rPr lang="en-US" altLang="en-US" sz="1100" dirty="0"/>
              <a:t>staff; provides basic tools for </a:t>
            </a:r>
            <a:r>
              <a:rPr lang="en-US" altLang="en-US" sz="1100" dirty="0" smtClean="0"/>
              <a:t>communication</a:t>
            </a:r>
            <a:r>
              <a:rPr lang="en-US" altLang="en-US" sz="1100" baseline="0" dirty="0" smtClean="0"/>
              <a:t> (2 hours)</a:t>
            </a:r>
            <a:endParaRPr lang="en-US" altLang="en-US" sz="1100" dirty="0"/>
          </a:p>
          <a:p>
            <a:pPr eaLnBrk="1" hangingPunct="1"/>
            <a:r>
              <a:rPr lang="en-US" altLang="en-US" sz="1100" b="1" dirty="0" smtClean="0"/>
              <a:t>Course </a:t>
            </a:r>
            <a:r>
              <a:rPr lang="en-US" altLang="en-US" sz="1100" b="1" dirty="0"/>
              <a:t>Management Guide</a:t>
            </a:r>
          </a:p>
          <a:p>
            <a:pPr marL="171450" indent="-171450" eaLnBrk="1" hangingPunct="1">
              <a:buFont typeface="Arial" panose="020B0604020202020204" pitchFamily="34" charset="0"/>
              <a:buChar char="•"/>
            </a:pPr>
            <a:r>
              <a:rPr lang="en-US" altLang="en-US" sz="1100" dirty="0"/>
              <a:t>Provides a reference for team training instructors on how to prepare, execute, assess, and sustain the initiative.</a:t>
            </a:r>
          </a:p>
          <a:p>
            <a:pPr marL="171450" indent="-171450" eaLnBrk="1" hangingPunct="1">
              <a:spcAft>
                <a:spcPts val="600"/>
              </a:spcAft>
              <a:buFont typeface="Arial" panose="020B0604020202020204" pitchFamily="34" charset="0"/>
              <a:buChar char="•"/>
            </a:pPr>
            <a:r>
              <a:rPr lang="en-US" altLang="en-US" sz="1100" dirty="0"/>
              <a:t>Includes complete course descriptions and an explanation of how to use resources.</a:t>
            </a:r>
          </a:p>
          <a:p>
            <a:pPr eaLnBrk="1" hangingPunct="1"/>
            <a:r>
              <a:rPr lang="en-US" altLang="en-US" sz="1100" b="1" dirty="0" smtClean="0"/>
              <a:t>Multimedia </a:t>
            </a:r>
            <a:r>
              <a:rPr lang="en-US" altLang="en-US" sz="1100" b="1" dirty="0"/>
              <a:t>Course Materials</a:t>
            </a:r>
          </a:p>
          <a:p>
            <a:pPr marL="171450" indent="-171450" eaLnBrk="1" hangingPunct="1">
              <a:buFont typeface="Arial" panose="020B0604020202020204" pitchFamily="34" charset="0"/>
              <a:buChar char="•"/>
            </a:pPr>
            <a:r>
              <a:rPr lang="en-US" altLang="en-US" sz="1100" dirty="0"/>
              <a:t>Includes a set of </a:t>
            </a:r>
            <a:r>
              <a:rPr lang="en-US" altLang="en-US" sz="1100" dirty="0" smtClean="0"/>
              <a:t>educational </a:t>
            </a:r>
            <a:r>
              <a:rPr lang="en-US" altLang="en-US" sz="1100" dirty="0"/>
              <a:t>media on CD and DVD that accommodates multiple learning styles.</a:t>
            </a:r>
          </a:p>
          <a:p>
            <a:pPr marL="171450" indent="-171450" eaLnBrk="1" hangingPunct="1">
              <a:buFont typeface="Arial" panose="020B0604020202020204" pitchFamily="34" charset="0"/>
              <a:buChar char="•"/>
            </a:pPr>
            <a:r>
              <a:rPr lang="en-US" altLang="en-US" sz="1100" dirty="0"/>
              <a:t>Illustrates concepts using slide presentations, discussions, video vignettes, case studies, testimonials, demonstrations, practice exercises, </a:t>
            </a:r>
            <a:r>
              <a:rPr lang="en-US" altLang="en-US" sz="1100" dirty="0" smtClean="0"/>
              <a:t>role play</a:t>
            </a:r>
            <a:r>
              <a:rPr lang="en-US" altLang="en-US" sz="1100" dirty="0"/>
              <a:t>, and simulation.</a:t>
            </a:r>
          </a:p>
          <a:p>
            <a:pPr marL="171450" indent="-171450" eaLnBrk="1" hangingPunct="1">
              <a:spcAft>
                <a:spcPts val="600"/>
              </a:spcAft>
              <a:buFont typeface="Arial" panose="020B0604020202020204" pitchFamily="34" charset="0"/>
              <a:buChar char="•"/>
            </a:pPr>
            <a:r>
              <a:rPr lang="en-US" altLang="en-US" sz="1100" dirty="0" smtClean="0"/>
              <a:t>Includes </a:t>
            </a:r>
            <a:r>
              <a:rPr lang="en-US" altLang="en-US" sz="1100" dirty="0"/>
              <a:t>a Pocket Guide, </a:t>
            </a:r>
            <a:r>
              <a:rPr lang="en-US" altLang="en-US" sz="1100" dirty="0" smtClean="0"/>
              <a:t>extensive </a:t>
            </a:r>
            <a:r>
              <a:rPr lang="en-US" altLang="en-US" sz="1100" dirty="0"/>
              <a:t>evidence-based summaries, bibliography, and sample agendas and evaluations.</a:t>
            </a:r>
          </a:p>
          <a:p>
            <a:pPr eaLnBrk="1" hangingPunct="1"/>
            <a:r>
              <a:rPr lang="en-US" altLang="en-US" sz="1100" b="1" dirty="0" smtClean="0"/>
              <a:t>TeamSTEPPS</a:t>
            </a:r>
            <a:r>
              <a:rPr lang="en-US" altLang="en-US" sz="1100" dirty="0" smtClean="0"/>
              <a:t> </a:t>
            </a:r>
            <a:r>
              <a:rPr lang="en-US" altLang="en-US" sz="1100" b="1" dirty="0"/>
              <a:t>Implementation Guide</a:t>
            </a:r>
          </a:p>
          <a:p>
            <a:pPr marL="171450" indent="-171450" eaLnBrk="1" hangingPunct="1">
              <a:spcAft>
                <a:spcPts val="600"/>
              </a:spcAft>
              <a:buFont typeface="Arial" panose="020B0604020202020204" pitchFamily="34" charset="0"/>
              <a:buChar char="•"/>
            </a:pPr>
            <a:r>
              <a:rPr lang="en-US" altLang="en-US" sz="1100" dirty="0"/>
              <a:t>Includes a comprehensive “how-to” guide that details the necessary steps to design, implement, </a:t>
            </a:r>
            <a:r>
              <a:rPr lang="en-US" altLang="en-US" sz="1100" dirty="0" smtClean="0"/>
              <a:t>monitor, </a:t>
            </a:r>
            <a:r>
              <a:rPr lang="en-US" altLang="en-US" sz="1100" dirty="0"/>
              <a:t>and sustain the initiative</a:t>
            </a:r>
            <a:r>
              <a:rPr lang="en-US" altLang="en-US" sz="1100" dirty="0" smtClean="0"/>
              <a:t>. Includes </a:t>
            </a:r>
            <a:r>
              <a:rPr lang="en-US" altLang="en-US" sz="1100" dirty="0"/>
              <a:t>the Guide to Developing a TeamSTEPPS Action Plan and Implementation-At-A-Glance.</a:t>
            </a:r>
          </a:p>
          <a:p>
            <a:pPr eaLnBrk="1" hangingPunct="1"/>
            <a:r>
              <a:rPr lang="en-US" altLang="en-US" sz="1100" b="1" dirty="0" smtClean="0"/>
              <a:t>Measurement </a:t>
            </a:r>
            <a:r>
              <a:rPr lang="en-US" altLang="en-US" sz="1100" b="1" dirty="0"/>
              <a:t>Tools</a:t>
            </a:r>
          </a:p>
          <a:p>
            <a:pPr marL="171450" indent="-171450" eaLnBrk="1" hangingPunct="1">
              <a:buFont typeface="Arial" panose="020B0604020202020204" pitchFamily="34" charset="0"/>
              <a:buChar char="•"/>
            </a:pPr>
            <a:r>
              <a:rPr lang="en-US" altLang="en-US" sz="1100" dirty="0"/>
              <a:t>Includes a battery of validated, ready-to-use tools to assess the effectiveness of the initiative.</a:t>
            </a:r>
          </a:p>
          <a:p>
            <a:pPr marL="171450" indent="-171450" eaLnBrk="1" hangingPunct="1">
              <a:buFont typeface="Arial" panose="020B0604020202020204" pitchFamily="34" charset="0"/>
              <a:buChar char="•"/>
            </a:pPr>
            <a:r>
              <a:rPr lang="en-US" altLang="en-US" sz="1100" dirty="0"/>
              <a:t>Provides instructions for </a:t>
            </a:r>
            <a:r>
              <a:rPr lang="en-US" altLang="en-US" sz="1100" dirty="0" smtClean="0"/>
              <a:t>selecting tools, </a:t>
            </a:r>
            <a:r>
              <a:rPr lang="en-US" altLang="en-US" sz="1100" dirty="0"/>
              <a:t>developing measures , and analyzing data</a:t>
            </a:r>
            <a:r>
              <a:rPr lang="en-US" altLang="en-US" sz="1100" dirty="0" smtClean="0"/>
              <a:t>.</a:t>
            </a:r>
            <a:endParaRPr lang="en-US" sz="1100" dirty="0"/>
          </a:p>
        </p:txBody>
      </p:sp>
      <p:sp>
        <p:nvSpPr>
          <p:cNvPr id="4" name="Slide Number Placeholder 3"/>
          <p:cNvSpPr>
            <a:spLocks noGrp="1"/>
          </p:cNvSpPr>
          <p:nvPr>
            <p:ph type="sldNum" sz="quarter" idx="10"/>
          </p:nvPr>
        </p:nvSpPr>
        <p:spPr/>
        <p:txBody>
          <a:bodyPr/>
          <a:lstStyle/>
          <a:p>
            <a:fld id="{2464830D-D37C-4870-B6B4-F6A92A52D55C}" type="slidenum">
              <a:rPr lang="en-US" smtClean="0"/>
              <a:t>21</a:t>
            </a:fld>
            <a:endParaRPr lang="en-US"/>
          </a:p>
        </p:txBody>
      </p:sp>
    </p:spTree>
    <p:extLst>
      <p:ext uri="{BB962C8B-B14F-4D97-AF65-F5344CB8AC3E}">
        <p14:creationId xmlns:p14="http://schemas.microsoft.com/office/powerpoint/2010/main" val="1432876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altLang="en-US" i="1" dirty="0"/>
              <a:t>Note: Review the goal </a:t>
            </a:r>
            <a:r>
              <a:rPr lang="en-US" altLang="en-US" i="1" dirty="0" smtClean="0"/>
              <a:t>statement.</a:t>
            </a:r>
            <a:endParaRPr lang="en-US" altLang="en-US" i="1" dirty="0"/>
          </a:p>
          <a:p>
            <a:pPr eaLnBrk="1" hangingPunct="1">
              <a:lnSpc>
                <a:spcPct val="90000"/>
              </a:lnSpc>
            </a:pPr>
            <a:endParaRPr lang="en-US" altLang="en-US" i="1" dirty="0"/>
          </a:p>
          <a:p>
            <a:pPr marL="171450" indent="-171450" eaLnBrk="1" hangingPunct="1">
              <a:lnSpc>
                <a:spcPct val="90000"/>
              </a:lnSpc>
              <a:buFont typeface="Arial" panose="020B0604020202020204" pitchFamily="34" charset="0"/>
              <a:buChar char="•"/>
            </a:pPr>
            <a:r>
              <a:rPr lang="en-US" altLang="en-US" dirty="0" smtClean="0"/>
              <a:t>Health </a:t>
            </a:r>
            <a:r>
              <a:rPr lang="en-US" altLang="en-US" dirty="0"/>
              <a:t>care systems, like many </a:t>
            </a:r>
            <a:r>
              <a:rPr lang="en-US" altLang="en-US" dirty="0" smtClean="0"/>
              <a:t>high-reliability organizations, </a:t>
            </a:r>
            <a:r>
              <a:rPr lang="en-US" altLang="en-US" dirty="0"/>
              <a:t>depend on the coordinated interactions of care providers working in an environment that is:</a:t>
            </a:r>
          </a:p>
          <a:p>
            <a:pPr marL="628650" lvl="1" indent="-171450">
              <a:lnSpc>
                <a:spcPct val="90000"/>
              </a:lnSpc>
              <a:buFont typeface="Arial" panose="020B0604020202020204" pitchFamily="34" charset="0"/>
              <a:buChar char="•"/>
            </a:pPr>
            <a:r>
              <a:rPr lang="en-US" altLang="en-US" dirty="0" smtClean="0"/>
              <a:t>Dynamic. </a:t>
            </a:r>
            <a:endParaRPr lang="en-US" altLang="en-US" dirty="0"/>
          </a:p>
          <a:p>
            <a:pPr marL="628650" lvl="1" indent="-171450">
              <a:lnSpc>
                <a:spcPct val="90000"/>
              </a:lnSpc>
              <a:buFont typeface="Arial" panose="020B0604020202020204" pitchFamily="34" charset="0"/>
              <a:buChar char="•"/>
            </a:pPr>
            <a:r>
              <a:rPr lang="en-US" altLang="en-US" dirty="0" smtClean="0"/>
              <a:t>Complex.</a:t>
            </a:r>
            <a:endParaRPr lang="en-US" altLang="en-US" dirty="0"/>
          </a:p>
          <a:p>
            <a:pPr marL="628650" lvl="1" indent="-171450">
              <a:lnSpc>
                <a:spcPct val="90000"/>
              </a:lnSpc>
              <a:buFont typeface="Arial" panose="020B0604020202020204" pitchFamily="34" charset="0"/>
              <a:buChar char="•"/>
            </a:pPr>
            <a:r>
              <a:rPr lang="en-US" altLang="en-US" dirty="0"/>
              <a:t>High </a:t>
            </a:r>
            <a:r>
              <a:rPr lang="en-US" altLang="en-US" dirty="0" smtClean="0"/>
              <a:t>risk.</a:t>
            </a:r>
            <a:endParaRPr lang="en-US" altLang="en-US" dirty="0"/>
          </a:p>
          <a:p>
            <a:pPr marL="171450" indent="-171450" eaLnBrk="1" hangingPunct="1">
              <a:lnSpc>
                <a:spcPct val="90000"/>
              </a:lnSpc>
              <a:buFont typeface="Arial" panose="020B0604020202020204" pitchFamily="34" charset="0"/>
              <a:buChar char="•"/>
            </a:pPr>
            <a:endParaRPr lang="en-US" altLang="en-US" dirty="0"/>
          </a:p>
          <a:p>
            <a:pPr marL="171450" indent="-171450" eaLnBrk="1" hangingPunct="1">
              <a:lnSpc>
                <a:spcPct val="90000"/>
              </a:lnSpc>
              <a:buFont typeface="Arial" panose="020B0604020202020204" pitchFamily="34" charset="0"/>
              <a:buChar char="•"/>
            </a:pPr>
            <a:r>
              <a:rPr lang="en-US" altLang="en-US" dirty="0"/>
              <a:t>TeamSTEPPS provides the resources to optimize team performance across our organization.</a:t>
            </a:r>
          </a:p>
          <a:p>
            <a:pPr marL="171450" indent="-171450" eaLnBrk="1" hangingPunct="1">
              <a:lnSpc>
                <a:spcPct val="90000"/>
              </a:lnSpc>
              <a:buFont typeface="Arial" panose="020B0604020202020204" pitchFamily="34" charset="0"/>
              <a:buChar char="•"/>
            </a:pPr>
            <a:r>
              <a:rPr lang="en-US" altLang="en-US" dirty="0" smtClean="0"/>
              <a:t>Human </a:t>
            </a:r>
            <a:r>
              <a:rPr lang="en-US" altLang="en-US" dirty="0"/>
              <a:t>factors research has shown that even highly skilled, motivated professionals are vulnerable to error due to human limitations.</a:t>
            </a:r>
          </a:p>
          <a:p>
            <a:pPr marL="171450" indent="-171450" eaLnBrk="1" hangingPunct="1">
              <a:lnSpc>
                <a:spcPct val="90000"/>
              </a:lnSpc>
              <a:buFont typeface="Arial" panose="020B0604020202020204" pitchFamily="34" charset="0"/>
              <a:buChar char="•"/>
            </a:pPr>
            <a:r>
              <a:rPr lang="en-US" altLang="en-US" dirty="0" smtClean="0"/>
              <a:t>But </a:t>
            </a:r>
            <a:r>
              <a:rPr lang="en-US" altLang="en-US" dirty="0"/>
              <a:t>research has also shown that:</a:t>
            </a:r>
          </a:p>
          <a:p>
            <a:pPr marL="628650" lvl="1" indent="-171450">
              <a:lnSpc>
                <a:spcPct val="90000"/>
              </a:lnSpc>
              <a:buFont typeface="Arial" panose="020B0604020202020204" pitchFamily="34" charset="0"/>
              <a:buChar char="•"/>
            </a:pPr>
            <a:r>
              <a:rPr lang="en-US" altLang="en-US" dirty="0"/>
              <a:t>Teams that communicate effectively and back each other up reduce the potential for error, which results in enhanced safety and improved performance.</a:t>
            </a:r>
          </a:p>
          <a:p>
            <a:pPr marL="628650" lvl="1" indent="-171450">
              <a:lnSpc>
                <a:spcPct val="90000"/>
              </a:lnSpc>
              <a:buFont typeface="Arial" panose="020B0604020202020204" pitchFamily="34" charset="0"/>
              <a:buChar char="•"/>
            </a:pPr>
            <a:r>
              <a:rPr lang="en-US" altLang="en-US" dirty="0"/>
              <a:t>For example, the Joint Commission analyzed the sentinel events that were reported to them over the last 10 years and identified communication failure as the leading root cause of sentinel events.</a:t>
            </a:r>
          </a:p>
          <a:p>
            <a:pPr marL="171450" indent="-171450">
              <a:lnSpc>
                <a:spcPct val="90000"/>
              </a:lnSpc>
              <a:buFont typeface="Arial" panose="020B0604020202020204" pitchFamily="34" charset="0"/>
              <a:buChar char="•"/>
            </a:pPr>
            <a:endParaRPr lang="en-US" altLang="en-US" dirty="0" smtClean="0"/>
          </a:p>
          <a:p>
            <a:pPr marL="171450" indent="-171450">
              <a:lnSpc>
                <a:spcPct val="90000"/>
              </a:lnSpc>
              <a:buFont typeface="Arial" panose="020B0604020202020204" pitchFamily="34" charset="0"/>
              <a:buChar char="•"/>
            </a:pPr>
            <a:r>
              <a:rPr lang="en-US" altLang="en-US" dirty="0" smtClean="0"/>
              <a:t>TeamSTEPPS </a:t>
            </a:r>
            <a:r>
              <a:rPr lang="en-US" altLang="en-US" dirty="0"/>
              <a:t>improves communication and other teamwork skills (e.g., backup behaviors) that help an organization move toward attaining this goal. This is important because teamwork is not innate; it must be learned.</a:t>
            </a:r>
          </a:p>
          <a:p>
            <a:pPr eaLnBrk="1" hangingPunct="1">
              <a:lnSpc>
                <a:spcPct val="90000"/>
              </a:lnSpc>
            </a:pPr>
            <a:endParaRPr lang="en-US" altLang="en-US" dirty="0"/>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3</a:t>
            </a:fld>
            <a:endParaRPr lang="en-US"/>
          </a:p>
        </p:txBody>
      </p:sp>
    </p:spTree>
    <p:extLst>
      <p:ext uri="{BB962C8B-B14F-4D97-AF65-F5344CB8AC3E}">
        <p14:creationId xmlns:p14="http://schemas.microsoft.com/office/powerpoint/2010/main" val="3641899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buFont typeface="Arial" panose="020B0604020202020204" pitchFamily="34" charset="0"/>
              <a:buChar char="•"/>
              <a:defRPr/>
            </a:pPr>
            <a:r>
              <a:rPr lang="en-US" dirty="0"/>
              <a:t>In 1999, the Institute of Medicine (IOM) estimated the annual cost of preventable medical errors in </a:t>
            </a:r>
            <a:r>
              <a:rPr lang="en-US" dirty="0" smtClean="0"/>
              <a:t>U.S. </a:t>
            </a:r>
            <a:r>
              <a:rPr lang="en-US" dirty="0"/>
              <a:t>hospitals to be 98,000 </a:t>
            </a:r>
            <a:r>
              <a:rPr lang="en-US" dirty="0" smtClean="0"/>
              <a:t>lives </a:t>
            </a:r>
            <a:r>
              <a:rPr lang="en-US" dirty="0"/>
              <a:t>and $17-29 billion every year</a:t>
            </a:r>
            <a:r>
              <a:rPr lang="en-US" dirty="0" smtClean="0"/>
              <a:t>. </a:t>
            </a:r>
            <a:endParaRPr lang="en-US" dirty="0"/>
          </a:p>
          <a:p>
            <a:pPr eaLnBrk="1" hangingPunct="1">
              <a:defRPr/>
            </a:pPr>
            <a:endParaRPr lang="en-US" dirty="0"/>
          </a:p>
          <a:p>
            <a:pPr eaLnBrk="1" hangingPunct="1">
              <a:defRPr/>
            </a:pPr>
            <a:r>
              <a:rPr lang="en-US" dirty="0"/>
              <a:t>[Note: </a:t>
            </a:r>
            <a:r>
              <a:rPr lang="en-US" i="1" dirty="0"/>
              <a:t>Add </a:t>
            </a:r>
            <a:r>
              <a:rPr lang="en-US" i="1" dirty="0" smtClean="0"/>
              <a:t>cost </a:t>
            </a:r>
            <a:r>
              <a:rPr lang="en-US" i="1" dirty="0"/>
              <a:t>information, if available, from your organization to make this slide more powerful.</a:t>
            </a:r>
          </a:p>
          <a:p>
            <a:pPr eaLnBrk="1" hangingPunct="1">
              <a:defRPr/>
            </a:pPr>
            <a:r>
              <a:rPr lang="en-US" i="1" dirty="0"/>
              <a:t>Consider: </a:t>
            </a:r>
            <a:r>
              <a:rPr lang="en-US" sz="1400" i="1" dirty="0"/>
              <a:t>C</a:t>
            </a:r>
            <a:r>
              <a:rPr lang="en-US" i="1" dirty="0"/>
              <a:t>ost of one lawsuit vs. implementation of </a:t>
            </a:r>
            <a:r>
              <a:rPr lang="en-US" dirty="0"/>
              <a:t>TeamSTEPPS</a:t>
            </a:r>
            <a:r>
              <a:rPr lang="en-US" i="1" dirty="0"/>
              <a:t>; recent data on the cost or number of medical errors within your organization. Consider reviewing a variety of </a:t>
            </a:r>
            <a:r>
              <a:rPr lang="en-US" i="1" dirty="0" smtClean="0"/>
              <a:t>sources, </a:t>
            </a:r>
            <a:r>
              <a:rPr lang="en-US" i="1" dirty="0"/>
              <a:t>including adverse event and </a:t>
            </a:r>
            <a:r>
              <a:rPr lang="en-US" i="1" dirty="0" smtClean="0"/>
              <a:t>near-miss </a:t>
            </a:r>
            <a:r>
              <a:rPr lang="en-US" i="1" dirty="0"/>
              <a:t>reports, root cause analyses or failure modes and effects analyses, and </a:t>
            </a:r>
            <a:r>
              <a:rPr lang="en-US" i="1" dirty="0" smtClean="0"/>
              <a:t>unit- </a:t>
            </a:r>
            <a:r>
              <a:rPr lang="en-US" i="1" dirty="0"/>
              <a:t>or </a:t>
            </a:r>
            <a:r>
              <a:rPr lang="en-US" i="1" dirty="0" smtClean="0"/>
              <a:t>site-specific </a:t>
            </a:r>
            <a:r>
              <a:rPr lang="en-US" i="1" dirty="0"/>
              <a:t>process and outcome measures (patient flow, hospital -acquired infection rates, preventable deaths, etc</a:t>
            </a:r>
            <a:r>
              <a:rPr lang="en-US" i="1" dirty="0" smtClean="0"/>
              <a:t>.).</a:t>
            </a:r>
            <a:r>
              <a:rPr lang="en-US" dirty="0" smtClean="0"/>
              <a:t>] </a:t>
            </a:r>
            <a:endParaRPr lang="en-US" dirty="0"/>
          </a:p>
          <a:p>
            <a:pPr eaLnBrk="1" hangingPunct="1">
              <a:defRPr/>
            </a:pPr>
            <a:endParaRPr lang="en-US" dirty="0"/>
          </a:p>
          <a:p>
            <a:pPr marL="171450" indent="-171450" eaLnBrk="1" hangingPunct="1">
              <a:buFont typeface="Arial" panose="020B0604020202020204" pitchFamily="34" charset="0"/>
              <a:buChar char="•"/>
              <a:defRPr/>
            </a:pPr>
            <a:r>
              <a:rPr lang="en-US" dirty="0"/>
              <a:t>The cost required to implement TeamSTEPPS is minimal compared </a:t>
            </a:r>
            <a:r>
              <a:rPr lang="en-US" dirty="0" smtClean="0"/>
              <a:t>with </a:t>
            </a:r>
            <a:r>
              <a:rPr lang="en-US" dirty="0"/>
              <a:t>the cost of medical errors.</a:t>
            </a:r>
          </a:p>
          <a:p>
            <a:pPr marL="171450" indent="-171450" eaLnBrk="1" hangingPunct="1">
              <a:buFont typeface="Arial" panose="020B0604020202020204" pitchFamily="34" charset="0"/>
              <a:buChar char="•"/>
              <a:defRPr/>
            </a:pPr>
            <a:r>
              <a:rPr lang="en-US" dirty="0" smtClean="0"/>
              <a:t>The </a:t>
            </a:r>
            <a:r>
              <a:rPr lang="en-US" dirty="0"/>
              <a:t>IOM concluded that medical errors could be significantly reduced through fundamental changes in our national health care system. One key recommendation was that health care organizations </a:t>
            </a:r>
            <a:r>
              <a:rPr lang="en-US" dirty="0" smtClean="0"/>
              <a:t>establish </a:t>
            </a:r>
            <a:r>
              <a:rPr lang="en-US" dirty="0"/>
              <a:t>“interdisciplinary team training programs for providers that incorporate proven methods of team training.”</a:t>
            </a:r>
          </a:p>
          <a:p>
            <a:pPr marL="171450" indent="-171450" eaLnBrk="1" hangingPunct="1">
              <a:buFont typeface="Arial" panose="020B0604020202020204" pitchFamily="34" charset="0"/>
              <a:buChar char="•"/>
              <a:defRPr/>
            </a:pPr>
            <a:endParaRPr lang="en-US" dirty="0"/>
          </a:p>
          <a:p>
            <a:pPr eaLnBrk="1" hangingPunct="1">
              <a:defRPr/>
            </a:pPr>
            <a:r>
              <a:rPr lang="en-US" i="1" dirty="0"/>
              <a:t>Reference: Kohn LT, Corrigan, JM, Donaldson, </a:t>
            </a:r>
            <a:r>
              <a:rPr lang="en-US" i="1" dirty="0" smtClean="0"/>
              <a:t>MS, eds</a:t>
            </a:r>
            <a:r>
              <a:rPr lang="en-US" i="1" dirty="0"/>
              <a:t>. To err is human: </a:t>
            </a:r>
            <a:r>
              <a:rPr lang="en-US" i="1" dirty="0" smtClean="0"/>
              <a:t>building </a:t>
            </a:r>
            <a:r>
              <a:rPr lang="en-US" i="1" dirty="0"/>
              <a:t>a safer health system. Washington, DC: Committee on Quality of Health Care in </a:t>
            </a:r>
            <a:r>
              <a:rPr lang="en-US" i="1" dirty="0" smtClean="0"/>
              <a:t>America, </a:t>
            </a:r>
            <a:r>
              <a:rPr lang="en-US" i="1" dirty="0"/>
              <a:t>Institute of Medicine, National Academy </a:t>
            </a:r>
            <a:r>
              <a:rPr lang="en-US" i="1" dirty="0" smtClean="0"/>
              <a:t>Press; </a:t>
            </a:r>
            <a:r>
              <a:rPr lang="en-US" i="1" dirty="0"/>
              <a:t>2000.</a:t>
            </a:r>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4</a:t>
            </a:fld>
            <a:endParaRPr lang="en-US"/>
          </a:p>
        </p:txBody>
      </p:sp>
    </p:spTree>
    <p:extLst>
      <p:ext uri="{BB962C8B-B14F-4D97-AF65-F5344CB8AC3E}">
        <p14:creationId xmlns:p14="http://schemas.microsoft.com/office/powerpoint/2010/main" val="425004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Font typeface="Arial" panose="020B0604020202020204" pitchFamily="34" charset="0"/>
              <a:buChar char="•"/>
            </a:pPr>
            <a:r>
              <a:rPr lang="en-US" altLang="en-US" dirty="0" smtClean="0"/>
              <a:t>These are real examples that provide evidence of significant improvements in patient safety, clinical outcomes, and cost after implementing team training or specific elements within TeamSTEPPS.</a:t>
            </a:r>
            <a:endParaRPr lang="en-US" altLang="en-US" baseline="30000" dirty="0" smtClean="0"/>
          </a:p>
          <a:p>
            <a:pPr marL="232943" indent="-232943">
              <a:buFont typeface="Arial" panose="020B0604020202020204" pitchFamily="34" charset="0"/>
              <a:buChar char="•"/>
            </a:pPr>
            <a:r>
              <a:rPr lang="en-US" altLang="en-US" dirty="0" smtClean="0"/>
              <a:t>One of the anecdotal benefits of the initiative is that it “re-energizes” medical professionals to be interested in and proud of their profession.</a:t>
            </a:r>
          </a:p>
          <a:p>
            <a:pPr marL="232943" indent="-232943"/>
            <a:endParaRPr lang="en-US" altLang="en-US" dirty="0" smtClean="0"/>
          </a:p>
          <a:p>
            <a:r>
              <a:rPr lang="en-US" altLang="en-US" i="1" dirty="0" smtClean="0"/>
              <a:t>[Note: Based on your knowledge of your leadership and your organization, you might find it useful to select and present just a few of these examples from this and the next two slides.]</a:t>
            </a:r>
          </a:p>
          <a:p>
            <a:pPr marL="232943" indent="-232943"/>
            <a:endParaRPr lang="en-US" altLang="en-US" i="1" dirty="0" smtClean="0"/>
          </a:p>
          <a:p>
            <a:pPr marL="232943" indent="-232943"/>
            <a:r>
              <a:rPr lang="en-US" altLang="en-US" i="1" dirty="0" smtClean="0"/>
              <a:t>References</a:t>
            </a:r>
          </a:p>
          <a:p>
            <a:pPr marL="228600" indent="-228600">
              <a:buFont typeface="+mj-lt"/>
              <a:buAutoNum type="arabicPeriod"/>
            </a:pPr>
            <a:r>
              <a:rPr lang="en-US" altLang="en-US" dirty="0" smtClean="0"/>
              <a:t>Morey JC, Simon, R, Jay GD, et al. Error reduction and performance improvement in the emergency department through formal teamwork training: evaluation results of the </a:t>
            </a:r>
            <a:r>
              <a:rPr lang="en-US" altLang="en-US" dirty="0" err="1" smtClean="0"/>
              <a:t>MEdTeams</a:t>
            </a:r>
            <a:r>
              <a:rPr lang="en-US" altLang="en-US" dirty="0" smtClean="0"/>
              <a:t> project. Health </a:t>
            </a:r>
            <a:r>
              <a:rPr lang="en-US" altLang="en-US" dirty="0" err="1" smtClean="0"/>
              <a:t>Serv</a:t>
            </a:r>
            <a:r>
              <a:rPr lang="en-US" altLang="en-US" dirty="0" smtClean="0"/>
              <a:t> Res 2002;37:1553-81.</a:t>
            </a:r>
          </a:p>
          <a:p>
            <a:pPr marL="228600" indent="-228600">
              <a:buFont typeface="+mj-lt"/>
              <a:buAutoNum type="arabicPeriod"/>
            </a:pPr>
            <a:r>
              <a:rPr lang="en-US" altLang="en-US" dirty="0" smtClean="0"/>
              <a:t>Haig K, Sutton S, Whittington J. SBAR: a shared mental model for improving communication between clinicians. </a:t>
            </a:r>
            <a:r>
              <a:rPr lang="en-US" altLang="en-US" dirty="0" err="1" smtClean="0"/>
              <a:t>Jt</a:t>
            </a:r>
            <a:r>
              <a:rPr lang="en-US" altLang="en-US" dirty="0" smtClean="0"/>
              <a:t> </a:t>
            </a:r>
            <a:r>
              <a:rPr lang="en-US" altLang="en-US" dirty="0" err="1" smtClean="0"/>
              <a:t>Comm</a:t>
            </a:r>
            <a:r>
              <a:rPr lang="en-US" altLang="en-US" dirty="0" smtClean="0"/>
              <a:t> J </a:t>
            </a:r>
            <a:r>
              <a:rPr lang="en-US" altLang="en-US" dirty="0" err="1" smtClean="0"/>
              <a:t>Qual</a:t>
            </a:r>
            <a:r>
              <a:rPr lang="en-US" altLang="en-US" dirty="0" smtClean="0"/>
              <a:t> Patient </a:t>
            </a:r>
            <a:r>
              <a:rPr lang="en-US" altLang="en-US" dirty="0" err="1" smtClean="0"/>
              <a:t>Saf</a:t>
            </a:r>
            <a:r>
              <a:rPr lang="en-US" altLang="en-US" dirty="0" smtClean="0"/>
              <a:t> 2006;32(3):167-75.</a:t>
            </a:r>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5</a:t>
            </a:fld>
            <a:endParaRPr lang="en-US"/>
          </a:p>
        </p:txBody>
      </p:sp>
    </p:spTree>
    <p:extLst>
      <p:ext uri="{BB962C8B-B14F-4D97-AF65-F5344CB8AC3E}">
        <p14:creationId xmlns:p14="http://schemas.microsoft.com/office/powerpoint/2010/main" val="3749333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slide presents additional evidence of significant improvements that result from adopting teamwork strategies.</a:t>
            </a:r>
          </a:p>
          <a:p>
            <a:pPr marL="232943" indent="-232943"/>
            <a:endParaRPr lang="en-US" altLang="en-US" dirty="0" smtClean="0"/>
          </a:p>
          <a:p>
            <a:pPr marL="232943" indent="-232943">
              <a:buFontTx/>
              <a:buAutoNum type="arabicPeriod"/>
            </a:pPr>
            <a:r>
              <a:rPr lang="en-US" altLang="en-US" dirty="0" smtClean="0"/>
              <a:t>Mann S, Marcus R, Sachs B. </a:t>
            </a:r>
            <a:r>
              <a:rPr lang="en-US" altLang="en-US" dirty="0"/>
              <a:t>Grand Rounds). Lessons </a:t>
            </a:r>
            <a:r>
              <a:rPr lang="en-US" altLang="en-US" dirty="0" smtClean="0"/>
              <a:t>from the cockpit: how team training can reduce errors on L&amp;D. </a:t>
            </a:r>
            <a:r>
              <a:rPr lang="en-US" altLang="en-US" dirty="0" err="1" smtClean="0"/>
              <a:t>Contemp</a:t>
            </a:r>
            <a:r>
              <a:rPr lang="en-US" altLang="en-US" dirty="0" smtClean="0"/>
              <a:t> OB </a:t>
            </a:r>
            <a:r>
              <a:rPr lang="en-US" altLang="en-US" dirty="0" err="1" smtClean="0"/>
              <a:t>Gyn</a:t>
            </a:r>
            <a:r>
              <a:rPr lang="en-US" altLang="en-US" dirty="0" smtClean="0"/>
              <a:t> 2006 Jan;51(1):34-45.</a:t>
            </a:r>
          </a:p>
          <a:p>
            <a:pPr marL="232943" indent="-232943">
              <a:buFontTx/>
              <a:buAutoNum type="arabicPeriod"/>
            </a:pPr>
            <a:r>
              <a:rPr lang="en-US" altLang="en-US" dirty="0" err="1" smtClean="0"/>
              <a:t>Pronovost</a:t>
            </a:r>
            <a:r>
              <a:rPr lang="en-US" altLang="en-US" dirty="0" smtClean="0"/>
              <a:t> P, </a:t>
            </a:r>
            <a:r>
              <a:rPr lang="en-US" altLang="en-US" dirty="0" err="1" smtClean="0"/>
              <a:t>Berenholtz</a:t>
            </a:r>
            <a:r>
              <a:rPr lang="en-US" altLang="en-US" dirty="0" smtClean="0"/>
              <a:t> S, Dorman T, et al. Improving communication in the ICU using daily goals. J </a:t>
            </a:r>
            <a:r>
              <a:rPr lang="en-US" altLang="en-US" dirty="0" err="1" smtClean="0"/>
              <a:t>Crit</a:t>
            </a:r>
            <a:r>
              <a:rPr lang="en-US" altLang="en-US" dirty="0" smtClean="0"/>
              <a:t> Care 2003 Jun;18(2):71-5.</a:t>
            </a:r>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6</a:t>
            </a:fld>
            <a:endParaRPr lang="en-US"/>
          </a:p>
        </p:txBody>
      </p:sp>
    </p:spTree>
    <p:extLst>
      <p:ext uri="{BB962C8B-B14F-4D97-AF65-F5344CB8AC3E}">
        <p14:creationId xmlns:p14="http://schemas.microsoft.com/office/powerpoint/2010/main" val="1510957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This slide presents more evidence of significant improvements that result from adopting teamwork strategies.</a:t>
            </a:r>
          </a:p>
          <a:p>
            <a:endParaRPr lang="en-US" dirty="0" smtClean="0"/>
          </a:p>
          <a:p>
            <a:pPr marL="228600" indent="-228600">
              <a:buFont typeface="+mj-lt"/>
              <a:buAutoNum type="arabicPeriod"/>
            </a:pPr>
            <a:r>
              <a:rPr lang="en-US" dirty="0" smtClean="0"/>
              <a:t>Sawyer T, </a:t>
            </a:r>
            <a:r>
              <a:rPr lang="en-US" dirty="0" err="1" smtClean="0"/>
              <a:t>Laubach</a:t>
            </a:r>
            <a:r>
              <a:rPr lang="en-US" dirty="0" smtClean="0"/>
              <a:t> V A, </a:t>
            </a:r>
            <a:r>
              <a:rPr lang="en-US" dirty="0" err="1" smtClean="0"/>
              <a:t>Hudak</a:t>
            </a:r>
            <a:r>
              <a:rPr lang="en-US" dirty="0" smtClean="0"/>
              <a:t> J, et al. Improvements in teamwork during neonatal resuscitation after </a:t>
            </a:r>
            <a:r>
              <a:rPr lang="en-US" dirty="0" err="1" smtClean="0"/>
              <a:t>interprofessional</a:t>
            </a:r>
            <a:r>
              <a:rPr lang="en-US" dirty="0" smtClean="0"/>
              <a:t> TeamSTEPPS training. Neonatal </a:t>
            </a:r>
            <a:r>
              <a:rPr lang="en-US" dirty="0" err="1" smtClean="0"/>
              <a:t>Netw</a:t>
            </a:r>
            <a:r>
              <a:rPr lang="en-US" dirty="0" smtClean="0"/>
              <a:t> 2013;32(1):26-33.</a:t>
            </a:r>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7</a:t>
            </a:fld>
            <a:endParaRPr lang="en-US"/>
          </a:p>
        </p:txBody>
      </p:sp>
    </p:spTree>
    <p:extLst>
      <p:ext uri="{BB962C8B-B14F-4D97-AF65-F5344CB8AC3E}">
        <p14:creationId xmlns:p14="http://schemas.microsoft.com/office/powerpoint/2010/main" val="714181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This slide presents more evidence of significant improvements that result from adopting teamwork strategies.</a:t>
            </a:r>
          </a:p>
          <a:p>
            <a:pPr marL="232943" indent="-232943"/>
            <a:endParaRPr lang="en-US" altLang="en-US" dirty="0" smtClean="0"/>
          </a:p>
          <a:p>
            <a:pPr marL="232943" indent="-232943">
              <a:buFontTx/>
              <a:buAutoNum type="arabicPeriod"/>
            </a:pPr>
            <a:r>
              <a:rPr lang="en-US" altLang="en-US" dirty="0" err="1" smtClean="0"/>
              <a:t>Awad</a:t>
            </a:r>
            <a:r>
              <a:rPr lang="en-US" altLang="en-US" dirty="0" smtClean="0"/>
              <a:t> SS, Fagan SP, Bellows C, et al. Bridging the communication gap in the operating room with medical team training. Am J </a:t>
            </a:r>
            <a:r>
              <a:rPr lang="en-US" altLang="en-US" dirty="0" err="1" smtClean="0"/>
              <a:t>Surg</a:t>
            </a:r>
            <a:r>
              <a:rPr lang="en-US" altLang="en-US" dirty="0" smtClean="0"/>
              <a:t> 2005 Nov;190(5):770-4.</a:t>
            </a:r>
          </a:p>
          <a:p>
            <a:pPr marL="232943" indent="-232943">
              <a:buFontTx/>
              <a:buAutoNum type="arabicPeriod"/>
            </a:pPr>
            <a:r>
              <a:rPr lang="en-US" altLang="en-US" dirty="0" smtClean="0"/>
              <a:t>Leonard M, Graham S, </a:t>
            </a:r>
            <a:r>
              <a:rPr lang="en-US" altLang="en-US" dirty="0" err="1" smtClean="0"/>
              <a:t>Bonacum</a:t>
            </a:r>
            <a:r>
              <a:rPr lang="en-US" altLang="en-US" dirty="0" smtClean="0"/>
              <a:t> D. The human factor: the critical importance of effective teamwork and communication in providing safe care. </a:t>
            </a:r>
            <a:r>
              <a:rPr lang="en-US" altLang="en-US" dirty="0" err="1" smtClean="0"/>
              <a:t>Qual</a:t>
            </a:r>
            <a:r>
              <a:rPr lang="en-US" altLang="en-US" dirty="0" smtClean="0"/>
              <a:t> </a:t>
            </a:r>
            <a:r>
              <a:rPr lang="en-US" altLang="en-US" dirty="0" err="1" smtClean="0"/>
              <a:t>Saf</a:t>
            </a:r>
            <a:r>
              <a:rPr lang="en-US" altLang="en-US" dirty="0" smtClean="0"/>
              <a:t> Health Care 2004 Oct;13 </a:t>
            </a:r>
            <a:r>
              <a:rPr lang="en-US" altLang="en-US" dirty="0" err="1" smtClean="0"/>
              <a:t>Suppl</a:t>
            </a:r>
            <a:r>
              <a:rPr lang="en-US" altLang="en-US" dirty="0" smtClean="0"/>
              <a:t> </a:t>
            </a:r>
            <a:r>
              <a:rPr lang="en-US" altLang="en-US" dirty="0"/>
              <a:t>1:i85-90. https://www.ncbi.nlm.nih.gov/pmc/articles/PMC1765783/</a:t>
            </a:r>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2464830D-D37C-4870-B6B4-F6A92A52D55C}" type="slidenum">
              <a:rPr lang="en-US" smtClean="0"/>
              <a:t>8</a:t>
            </a:fld>
            <a:endParaRPr lang="en-US"/>
          </a:p>
        </p:txBody>
      </p:sp>
    </p:spTree>
    <p:extLst>
      <p:ext uri="{BB962C8B-B14F-4D97-AF65-F5344CB8AC3E}">
        <p14:creationId xmlns:p14="http://schemas.microsoft.com/office/powerpoint/2010/main" val="3842335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2400" y="4343400"/>
            <a:ext cx="6705600" cy="4724400"/>
          </a:xfrm>
        </p:spPr>
        <p:txBody>
          <a:bodyPr/>
          <a:lstStyle/>
          <a:p>
            <a:pPr eaLnBrk="1" hangingPunct="1">
              <a:lnSpc>
                <a:spcPct val="80000"/>
              </a:lnSpc>
              <a:defRPr/>
            </a:pPr>
            <a:r>
              <a:rPr lang="en-US" sz="1050" dirty="0"/>
              <a:t>TeamSTEPPS is different than some other teamwork and performance improvement </a:t>
            </a:r>
            <a:r>
              <a:rPr lang="en-US" sz="1050" dirty="0" smtClean="0"/>
              <a:t>programs. Rigorous </a:t>
            </a:r>
            <a:r>
              <a:rPr lang="en-US" sz="1050" dirty="0"/>
              <a:t>scientific methods were used to develop TeamSTEPPS.</a:t>
            </a:r>
          </a:p>
          <a:p>
            <a:pPr eaLnBrk="1" hangingPunct="1">
              <a:lnSpc>
                <a:spcPct val="80000"/>
              </a:lnSpc>
              <a:defRPr/>
            </a:pPr>
            <a:endParaRPr lang="en-US" sz="1050" dirty="0"/>
          </a:p>
          <a:p>
            <a:pPr eaLnBrk="1" hangingPunct="1">
              <a:lnSpc>
                <a:spcPct val="80000"/>
              </a:lnSpc>
              <a:defRPr/>
            </a:pPr>
            <a:r>
              <a:rPr lang="en-US" sz="1050" b="1" dirty="0"/>
              <a:t>Evidence based</a:t>
            </a:r>
          </a:p>
          <a:p>
            <a:pPr marL="171450" indent="-171450" eaLnBrk="1" hangingPunct="1">
              <a:lnSpc>
                <a:spcPct val="80000"/>
              </a:lnSpc>
              <a:buFont typeface="Arial" panose="020B0604020202020204" pitchFamily="34" charset="0"/>
              <a:buChar char="•"/>
              <a:defRPr/>
            </a:pPr>
            <a:r>
              <a:rPr lang="en-US" sz="1050" dirty="0"/>
              <a:t>Scientifically rooted in team performance and teamwork research and well-tested theoretical </a:t>
            </a:r>
            <a:r>
              <a:rPr lang="en-US" sz="1050" dirty="0" smtClean="0"/>
              <a:t>models for </a:t>
            </a:r>
            <a:r>
              <a:rPr lang="en-US" sz="1050" dirty="0"/>
              <a:t>system-based error prevention (for </a:t>
            </a:r>
            <a:r>
              <a:rPr lang="en-US" sz="1050" dirty="0" smtClean="0"/>
              <a:t>high-risk </a:t>
            </a:r>
            <a:r>
              <a:rPr lang="en-US" sz="1050" dirty="0"/>
              <a:t>industries).</a:t>
            </a:r>
          </a:p>
          <a:p>
            <a:pPr marL="171450" indent="-171450" eaLnBrk="1" hangingPunct="1">
              <a:lnSpc>
                <a:spcPct val="80000"/>
              </a:lnSpc>
              <a:buFont typeface="Arial" panose="020B0604020202020204" pitchFamily="34" charset="0"/>
              <a:buChar char="•"/>
              <a:defRPr/>
            </a:pPr>
            <a:r>
              <a:rPr lang="en-US" sz="1050" dirty="0"/>
              <a:t>This research yielded </a:t>
            </a:r>
            <a:r>
              <a:rPr lang="en-US" sz="1050" dirty="0" smtClean="0"/>
              <a:t>a solid evidence </a:t>
            </a:r>
            <a:r>
              <a:rPr lang="en-US" sz="1050" dirty="0"/>
              <a:t>base for a set of teamwork core competencies with identified knowledge, skills, and attitudes.</a:t>
            </a:r>
          </a:p>
          <a:p>
            <a:pPr marL="171450" indent="-171450" eaLnBrk="1" hangingPunct="1">
              <a:lnSpc>
                <a:spcPct val="80000"/>
              </a:lnSpc>
              <a:buFont typeface="Arial" panose="020B0604020202020204" pitchFamily="34" charset="0"/>
              <a:buChar char="•"/>
              <a:defRPr/>
            </a:pPr>
            <a:endParaRPr lang="en-US" sz="1050" dirty="0"/>
          </a:p>
          <a:p>
            <a:pPr eaLnBrk="1" hangingPunct="1">
              <a:lnSpc>
                <a:spcPct val="80000"/>
              </a:lnSpc>
              <a:defRPr/>
            </a:pPr>
            <a:r>
              <a:rPr lang="en-US" sz="1050" b="1" dirty="0"/>
              <a:t>Field tested by the Agency for </a:t>
            </a:r>
            <a:r>
              <a:rPr lang="en-US" sz="1050" b="1" dirty="0" smtClean="0"/>
              <a:t>Healthcare </a:t>
            </a:r>
            <a:r>
              <a:rPr lang="en-US" sz="1050" b="1" dirty="0"/>
              <a:t>Research and </a:t>
            </a:r>
            <a:r>
              <a:rPr lang="en-US" sz="1050" b="1" dirty="0" smtClean="0"/>
              <a:t>Quality (</a:t>
            </a:r>
            <a:r>
              <a:rPr lang="en-US" sz="1050" b="1" dirty="0"/>
              <a:t>AHRQ) and the Department of Defense </a:t>
            </a:r>
            <a:r>
              <a:rPr lang="en-US" sz="1050" b="1" dirty="0" err="1"/>
              <a:t>TriCARE</a:t>
            </a:r>
            <a:r>
              <a:rPr lang="en-US" sz="1050" b="1" dirty="0"/>
              <a:t> Management Activity</a:t>
            </a:r>
          </a:p>
          <a:p>
            <a:pPr marL="171450" indent="-171450" eaLnBrk="1" hangingPunct="1">
              <a:lnSpc>
                <a:spcPct val="80000"/>
              </a:lnSpc>
              <a:buFont typeface="Arial" panose="020B0604020202020204" pitchFamily="34" charset="0"/>
              <a:buChar char="•"/>
              <a:defRPr/>
            </a:pPr>
            <a:r>
              <a:rPr lang="en-US" sz="1050" dirty="0"/>
              <a:t>Implemented within AHRQ </a:t>
            </a:r>
            <a:r>
              <a:rPr lang="en-US" sz="1050" dirty="0" smtClean="0"/>
              <a:t>high-reliability organization hospitals </a:t>
            </a:r>
            <a:r>
              <a:rPr lang="en-US" sz="1050" dirty="0"/>
              <a:t>and ACTION </a:t>
            </a:r>
            <a:r>
              <a:rPr lang="en-US" sz="1050" dirty="0" smtClean="0"/>
              <a:t>partners </a:t>
            </a:r>
            <a:r>
              <a:rPr lang="en-US" sz="1050" dirty="0"/>
              <a:t>and disseminated to AHRQ’s Patient Safety Improvement Corps.</a:t>
            </a:r>
          </a:p>
          <a:p>
            <a:pPr eaLnBrk="1" hangingPunct="1">
              <a:lnSpc>
                <a:spcPct val="80000"/>
              </a:lnSpc>
              <a:buFontTx/>
              <a:buChar char="•"/>
              <a:defRPr/>
            </a:pPr>
            <a:endParaRPr lang="en-US" sz="1050" dirty="0"/>
          </a:p>
          <a:p>
            <a:pPr eaLnBrk="1" hangingPunct="1">
              <a:lnSpc>
                <a:spcPct val="80000"/>
              </a:lnSpc>
              <a:defRPr/>
            </a:pPr>
            <a:r>
              <a:rPr lang="en-US" sz="1050" b="1" dirty="0" smtClean="0"/>
              <a:t>Comprehensive</a:t>
            </a:r>
          </a:p>
          <a:p>
            <a:pPr marL="171450" indent="-171450" eaLnBrk="1" hangingPunct="1">
              <a:lnSpc>
                <a:spcPct val="80000"/>
              </a:lnSpc>
              <a:buFont typeface="Arial" panose="020B0604020202020204" pitchFamily="34" charset="0"/>
              <a:buChar char="•"/>
              <a:defRPr/>
            </a:pPr>
            <a:r>
              <a:rPr lang="en-US" sz="1050" dirty="0" smtClean="0"/>
              <a:t>TeamSTEPPS </a:t>
            </a:r>
            <a:r>
              <a:rPr lang="en-US" sz="1050" dirty="0"/>
              <a:t>is unique from other products in that it:</a:t>
            </a:r>
          </a:p>
          <a:p>
            <a:pPr marL="338138" lvl="1" indent="-168275">
              <a:lnSpc>
                <a:spcPct val="80000"/>
              </a:lnSpc>
              <a:buFont typeface="Arial" panose="020B0604020202020204" pitchFamily="34" charset="0"/>
              <a:buChar char="•"/>
              <a:defRPr/>
            </a:pPr>
            <a:r>
              <a:rPr lang="en-US" sz="1050" dirty="0"/>
              <a:t>Describes what to </a:t>
            </a:r>
            <a:r>
              <a:rPr lang="en-US" sz="1050" dirty="0" smtClean="0"/>
              <a:t>do,</a:t>
            </a:r>
            <a:endParaRPr lang="en-US" sz="1050" dirty="0"/>
          </a:p>
          <a:p>
            <a:pPr marL="338138" lvl="1" indent="-168275">
              <a:lnSpc>
                <a:spcPct val="80000"/>
              </a:lnSpc>
              <a:buFont typeface="Arial" panose="020B0604020202020204" pitchFamily="34" charset="0"/>
              <a:buChar char="•"/>
              <a:defRPr/>
            </a:pPr>
            <a:r>
              <a:rPr lang="en-US" sz="1050" dirty="0"/>
              <a:t>Guides users through how to do it (e.g., guidelines on establishing and implementing the program</a:t>
            </a:r>
            <a:r>
              <a:rPr lang="en-US" sz="1050" dirty="0" smtClean="0"/>
              <a:t>), </a:t>
            </a:r>
            <a:r>
              <a:rPr lang="en-US" sz="1050" dirty="0"/>
              <a:t>and</a:t>
            </a:r>
          </a:p>
          <a:p>
            <a:pPr marL="338138" lvl="1" indent="-168275">
              <a:lnSpc>
                <a:spcPct val="80000"/>
              </a:lnSpc>
              <a:buFont typeface="Arial" panose="020B0604020202020204" pitchFamily="34" charset="0"/>
              <a:buChar char="•"/>
              <a:defRPr/>
            </a:pPr>
            <a:r>
              <a:rPr lang="en-US" sz="1050" dirty="0"/>
              <a:t>Provides the needed resources (e.g., training content, exercise materials, tools).</a:t>
            </a:r>
          </a:p>
          <a:p>
            <a:pPr eaLnBrk="1" hangingPunct="1">
              <a:lnSpc>
                <a:spcPct val="80000"/>
              </a:lnSpc>
              <a:defRPr/>
            </a:pPr>
            <a:endParaRPr lang="en-US" sz="1050" dirty="0"/>
          </a:p>
          <a:p>
            <a:pPr eaLnBrk="1" hangingPunct="1">
              <a:lnSpc>
                <a:spcPct val="80000"/>
              </a:lnSpc>
              <a:defRPr/>
            </a:pPr>
            <a:r>
              <a:rPr lang="en-US" sz="1050" b="1" dirty="0"/>
              <a:t>Customizable</a:t>
            </a:r>
          </a:p>
          <a:p>
            <a:pPr marL="171450" indent="-171450">
              <a:lnSpc>
                <a:spcPct val="80000"/>
              </a:lnSpc>
              <a:buFont typeface="Arial" panose="020B0604020202020204" pitchFamily="34" charset="0"/>
              <a:buChar char="•"/>
              <a:defRPr/>
            </a:pPr>
            <a:r>
              <a:rPr lang="en-US" sz="1050" dirty="0"/>
              <a:t>Fully customizable to meet </a:t>
            </a:r>
            <a:r>
              <a:rPr lang="en-US" sz="1050" dirty="0" smtClean="0"/>
              <a:t>our </a:t>
            </a:r>
            <a:r>
              <a:rPr lang="en-US" sz="1050" dirty="0"/>
              <a:t>organization’s needs.</a:t>
            </a:r>
          </a:p>
          <a:p>
            <a:pPr marL="171450" indent="-171450">
              <a:lnSpc>
                <a:spcPct val="80000"/>
              </a:lnSpc>
              <a:buFont typeface="Arial" panose="020B0604020202020204" pitchFamily="34" charset="0"/>
              <a:buChar char="•"/>
              <a:defRPr/>
            </a:pPr>
            <a:r>
              <a:rPr lang="en-US" sz="1050" dirty="0" smtClean="0"/>
              <a:t>Applies to </a:t>
            </a:r>
            <a:r>
              <a:rPr lang="en-US" sz="1050" dirty="0"/>
              <a:t>all medical settings of any size or clinical specialty, either throughout the facility or within one work unit.</a:t>
            </a:r>
          </a:p>
          <a:p>
            <a:pPr marL="171450" indent="-171450">
              <a:lnSpc>
                <a:spcPct val="80000"/>
              </a:lnSpc>
              <a:buFont typeface="Arial" panose="020B0604020202020204" pitchFamily="34" charset="0"/>
              <a:buChar char="•"/>
              <a:defRPr/>
            </a:pPr>
            <a:r>
              <a:rPr lang="en-US" sz="1050" dirty="0"/>
              <a:t>May be implemented in full or in part.</a:t>
            </a:r>
          </a:p>
          <a:p>
            <a:pPr marL="171450" indent="-171450">
              <a:lnSpc>
                <a:spcPct val="80000"/>
              </a:lnSpc>
              <a:buFont typeface="Arial" panose="020B0604020202020204" pitchFamily="34" charset="0"/>
              <a:buChar char="•"/>
              <a:defRPr/>
            </a:pPr>
            <a:r>
              <a:rPr lang="en-US" sz="1050" dirty="0"/>
              <a:t>Mini case studies are available to be customized to </a:t>
            </a:r>
            <a:r>
              <a:rPr lang="en-US" sz="1050" dirty="0" smtClean="0"/>
              <a:t>our </a:t>
            </a:r>
            <a:r>
              <a:rPr lang="en-US" sz="1050" dirty="0"/>
              <a:t>specialty area.</a:t>
            </a:r>
          </a:p>
          <a:p>
            <a:pPr marL="171450" indent="-171450">
              <a:lnSpc>
                <a:spcPct val="80000"/>
              </a:lnSpc>
              <a:buFont typeface="Arial" panose="020B0604020202020204" pitchFamily="34" charset="0"/>
              <a:buChar char="•"/>
              <a:defRPr/>
            </a:pPr>
            <a:r>
              <a:rPr lang="en-US" sz="1050" dirty="0"/>
              <a:t>Training includes </a:t>
            </a:r>
            <a:r>
              <a:rPr lang="en-US" sz="1050" dirty="0" smtClean="0"/>
              <a:t>standalone </a:t>
            </a:r>
            <a:r>
              <a:rPr lang="en-US" sz="1050" dirty="0"/>
              <a:t>modules so our unique teamwork needs and resource availability can be considered when selecting what elements of the program we want to use.</a:t>
            </a:r>
          </a:p>
          <a:p>
            <a:pPr marL="171450" indent="-171450" eaLnBrk="1" hangingPunct="1">
              <a:lnSpc>
                <a:spcPct val="80000"/>
              </a:lnSpc>
              <a:buFont typeface="Arial" panose="020B0604020202020204" pitchFamily="34" charset="0"/>
              <a:buChar char="•"/>
              <a:defRPr/>
            </a:pPr>
            <a:endParaRPr lang="en-US" sz="1050" dirty="0"/>
          </a:p>
          <a:p>
            <a:pPr eaLnBrk="1" hangingPunct="1">
              <a:lnSpc>
                <a:spcPct val="80000"/>
              </a:lnSpc>
              <a:defRPr/>
            </a:pPr>
            <a:r>
              <a:rPr lang="en-US" sz="1050" b="1" dirty="0"/>
              <a:t>Easy to </a:t>
            </a:r>
            <a:r>
              <a:rPr lang="en-US" sz="1050" b="1" dirty="0" smtClean="0"/>
              <a:t>use</a:t>
            </a:r>
            <a:endParaRPr lang="en-US" sz="1050" b="1" dirty="0"/>
          </a:p>
          <a:p>
            <a:pPr marL="171450" indent="-171450" eaLnBrk="1" hangingPunct="1">
              <a:lnSpc>
                <a:spcPct val="80000"/>
              </a:lnSpc>
              <a:buFont typeface="Arial" panose="020B0604020202020204" pitchFamily="34" charset="0"/>
              <a:buChar char="•"/>
              <a:defRPr/>
            </a:pPr>
            <a:r>
              <a:rPr lang="en-US" sz="1050" dirty="0"/>
              <a:t>Provides simple, ready-to-use, structured communication tools and teamwork strategies that apply to our health care setting.</a:t>
            </a:r>
          </a:p>
          <a:p>
            <a:pPr eaLnBrk="1" hangingPunct="1">
              <a:lnSpc>
                <a:spcPct val="80000"/>
              </a:lnSpc>
              <a:buFontTx/>
              <a:buChar char="•"/>
              <a:defRPr/>
            </a:pPr>
            <a:endParaRPr lang="en-US" sz="1050" dirty="0"/>
          </a:p>
          <a:p>
            <a:pPr eaLnBrk="1" hangingPunct="1">
              <a:lnSpc>
                <a:spcPct val="80000"/>
              </a:lnSpc>
              <a:defRPr/>
            </a:pPr>
            <a:r>
              <a:rPr lang="en-US" sz="1050" b="1" dirty="0"/>
              <a:t>Publicly available</a:t>
            </a:r>
          </a:p>
          <a:p>
            <a:pPr marL="171450" indent="-171450" eaLnBrk="1" hangingPunct="1">
              <a:lnSpc>
                <a:spcPct val="80000"/>
              </a:lnSpc>
              <a:buFont typeface="Arial" panose="020B0604020202020204" pitchFamily="34" charset="0"/>
              <a:buChar char="•"/>
              <a:defRPr/>
            </a:pPr>
            <a:r>
              <a:rPr lang="en-US" sz="1050" dirty="0"/>
              <a:t>TeamSTEPPS is in the public </a:t>
            </a:r>
            <a:r>
              <a:rPr lang="en-US" sz="1050" dirty="0" smtClean="0"/>
              <a:t>domain. Materials </a:t>
            </a:r>
            <a:r>
              <a:rPr lang="en-US" sz="1050" dirty="0"/>
              <a:t>can be ordered from the AHRQ.</a:t>
            </a:r>
          </a:p>
          <a:p>
            <a:pPr eaLnBrk="1" hangingPunct="1">
              <a:lnSpc>
                <a:spcPct val="80000"/>
              </a:lnSpc>
              <a:defRPr/>
            </a:pPr>
            <a:endParaRPr lang="en-US" sz="1100" b="1" dirty="0"/>
          </a:p>
          <a:p>
            <a:endParaRPr lang="en-US" sz="1100" dirty="0"/>
          </a:p>
        </p:txBody>
      </p:sp>
      <p:sp>
        <p:nvSpPr>
          <p:cNvPr id="4" name="Slide Number Placeholder 3"/>
          <p:cNvSpPr>
            <a:spLocks noGrp="1"/>
          </p:cNvSpPr>
          <p:nvPr>
            <p:ph type="sldNum" sz="quarter" idx="10"/>
          </p:nvPr>
        </p:nvSpPr>
        <p:spPr/>
        <p:txBody>
          <a:bodyPr/>
          <a:lstStyle/>
          <a:p>
            <a:fld id="{2464830D-D37C-4870-B6B4-F6A92A52D55C}" type="slidenum">
              <a:rPr lang="en-US" smtClean="0"/>
              <a:t>9</a:t>
            </a:fld>
            <a:endParaRPr lang="en-US"/>
          </a:p>
        </p:txBody>
      </p:sp>
    </p:spTree>
    <p:extLst>
      <p:ext uri="{BB962C8B-B14F-4D97-AF65-F5344CB8AC3E}">
        <p14:creationId xmlns:p14="http://schemas.microsoft.com/office/powerpoint/2010/main" val="9453303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7.emf"/><Relationship Id="rId4" Type="http://schemas.openxmlformats.org/officeDocument/2006/relationships/image" Target="../media/image6.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 descr="Slide_title2_0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054225" y="0"/>
            <a:ext cx="710723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descr="BinderBeigeElement.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938" y="-7938"/>
            <a:ext cx="43545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Branding_TeamSTEPPS2.eps"/>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96863" y="5740400"/>
            <a:ext cx="5164137"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3671" name="Rectangle 7"/>
          <p:cNvSpPr>
            <a:spLocks noGrp="1" noChangeArrowheads="1"/>
          </p:cNvSpPr>
          <p:nvPr>
            <p:ph type="ctrTitle"/>
          </p:nvPr>
        </p:nvSpPr>
        <p:spPr>
          <a:xfrm>
            <a:off x="3211513" y="3832225"/>
            <a:ext cx="5276850" cy="1131888"/>
          </a:xfrm>
        </p:spPr>
        <p:txBody>
          <a:bodyPr tIns="45720" bIns="45720" anchorCtr="0"/>
          <a:lstStyle>
            <a:lvl1pPr>
              <a:defRPr sz="3400"/>
            </a:lvl1pPr>
          </a:lstStyle>
          <a:p>
            <a:r>
              <a:rPr lang="en-US"/>
              <a:t>Click to edit Master title style</a:t>
            </a:r>
          </a:p>
        </p:txBody>
      </p:sp>
    </p:spTree>
    <p:extLst>
      <p:ext uri="{BB962C8B-B14F-4D97-AF65-F5344CB8AC3E}">
        <p14:creationId xmlns:p14="http://schemas.microsoft.com/office/powerpoint/2010/main" val="7560433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en-US" dirty="0"/>
              <a:t> </a:t>
            </a:r>
            <a:fld id="{A96A5E86-A3F3-419B-8B79-24BBC7AC449F}"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1932133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5763" y="876300"/>
            <a:ext cx="1951037" cy="4687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81063" y="876300"/>
            <a:ext cx="5702300" cy="4687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en-US" dirty="0"/>
              <a:t> </a:t>
            </a:r>
            <a:fld id="{6EC96DFA-EB1B-40D5-B465-6A393DB0E000}"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1838269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en-US" dirty="0"/>
              <a:t> </a:t>
            </a:r>
            <a:fld id="{7B8671B6-9703-4E77-86A0-A37679D84E04}"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3677646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r>
              <a:rPr lang="en-US" altLang="en-US" dirty="0"/>
              <a:t> </a:t>
            </a:r>
            <a:fld id="{C7F01CA4-7ACB-428A-83BB-1494665F8957}"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3058925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020888"/>
            <a:ext cx="381000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2020888"/>
            <a:ext cx="3810000" cy="3543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en-US" dirty="0"/>
              <a:t> </a:t>
            </a:r>
            <a:fld id="{4B3C37FB-6707-4E7D-8227-FCCB9FFD714E}"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27236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r>
              <a:rPr lang="en-US" altLang="en-US" dirty="0"/>
              <a:t> </a:t>
            </a:r>
            <a:fld id="{EA783748-825E-4B05-8DD8-8AC7BB187214}"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264778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r>
              <a:rPr lang="en-US" altLang="en-US" dirty="0"/>
              <a:t> </a:t>
            </a:r>
            <a:fld id="{E24D484A-C667-46EB-8DEF-C3AB7025B7F9}"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179082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r>
              <a:rPr lang="en-US" altLang="en-US" dirty="0"/>
              <a:t> </a:t>
            </a:r>
            <a:fld id="{778333C5-84C2-47C3-9C91-F912DC920991}"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2374725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en-US" dirty="0"/>
              <a:t> </a:t>
            </a:r>
            <a:fld id="{0C471493-696A-4BBD-AE5E-5C2126667015}"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423197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r>
              <a:rPr lang="en-US" altLang="en-US" dirty="0"/>
              <a:t> </a:t>
            </a:r>
            <a:fld id="{47FC832C-7B97-4C66-93B7-0B77DA762BE0}" type="slidenum">
              <a:rPr lang="en-US" altLang="en-US" smtClean="0"/>
              <a:pPr>
                <a:defRPr/>
              </a:pPr>
              <a:t>‹#›</a:t>
            </a:fld>
            <a:r>
              <a:rPr lang="en-US" altLang="en-US" dirty="0" smtClean="0"/>
              <a:t> </a:t>
            </a:r>
            <a:endParaRPr lang="en-US" altLang="en-US" dirty="0"/>
          </a:p>
        </p:txBody>
      </p:sp>
    </p:spTree>
    <p:extLst>
      <p:ext uri="{BB962C8B-B14F-4D97-AF65-F5344CB8AC3E}">
        <p14:creationId xmlns:p14="http://schemas.microsoft.com/office/powerpoint/2010/main" val="380998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2" descr="New_TS_2.jpg"/>
          <p:cNvPicPr>
            <a:picLocks noChangeAspect="1"/>
          </p:cNvPicPr>
          <p:nvPr userDrawn="1"/>
        </p:nvPicPr>
        <p:blipFill>
          <a:blip r:embed="rId13">
            <a:extLst>
              <a:ext uri="{28A0092B-C50C-407E-A947-70E740481C1C}">
                <a14:useLocalDpi xmlns:a14="http://schemas.microsoft.com/office/drawing/2010/main" val="0"/>
              </a:ext>
            </a:extLst>
          </a:blip>
          <a:srcRect l="104"/>
          <a:stretch>
            <a:fillRect/>
          </a:stretch>
        </p:blipFill>
        <p:spPr bwMode="auto">
          <a:xfrm>
            <a:off x="0" y="-1588"/>
            <a:ext cx="913447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2" descr="Slide_content_2_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3805238"/>
            <a:ext cx="2978150" cy="305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body" idx="1"/>
          </p:nvPr>
        </p:nvSpPr>
        <p:spPr bwMode="auto">
          <a:xfrm>
            <a:off x="914400" y="2020888"/>
            <a:ext cx="77724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92645" name="Rectangle 5"/>
          <p:cNvSpPr>
            <a:spLocks noGrp="1" noChangeArrowheads="1"/>
          </p:cNvSpPr>
          <p:nvPr>
            <p:ph type="sldNum" sz="quarter" idx="4"/>
          </p:nvPr>
        </p:nvSpPr>
        <p:spPr bwMode="auto">
          <a:xfrm>
            <a:off x="8096250" y="6581775"/>
            <a:ext cx="762000" cy="304800"/>
          </a:xfrm>
          <a:prstGeom prst="rect">
            <a:avLst/>
          </a:prstGeom>
          <a:noFill/>
          <a:ln w="9525">
            <a:noFill/>
            <a:miter lim="800000"/>
            <a:headEnd/>
            <a:tailEnd/>
          </a:ln>
          <a:effectLst/>
        </p:spPr>
        <p:txBody>
          <a:bodyPr vert="horz" wrap="square" lIns="91440" tIns="9144" rIns="91440" bIns="9144" numCol="1" anchor="ctr" anchorCtr="1" compatLnSpc="1">
            <a:prstTxWarp prst="textNoShape">
              <a:avLst/>
            </a:prstTxWarp>
          </a:bodyPr>
          <a:lstStyle>
            <a:lvl1pPr>
              <a:defRPr sz="1000" b="1">
                <a:solidFill>
                  <a:srgbClr val="542200"/>
                </a:solidFill>
              </a:defRPr>
            </a:lvl1pPr>
          </a:lstStyle>
          <a:p>
            <a:pPr fontAlgn="base">
              <a:spcBef>
                <a:spcPct val="0"/>
              </a:spcBef>
              <a:spcAft>
                <a:spcPct val="0"/>
              </a:spcAft>
              <a:defRPr/>
            </a:pPr>
            <a:r>
              <a:rPr lang="en-US" altLang="en-US" dirty="0">
                <a:ea typeface="ヒラギノ角ゴ Pro W3" pitchFamily="127" charset="-128"/>
              </a:rPr>
              <a:t> </a:t>
            </a:r>
            <a:fld id="{294CBA9C-AB02-4601-B092-8799821E11C3}" type="slidenum">
              <a:rPr lang="en-US" altLang="en-US" smtClean="0">
                <a:ea typeface="ヒラギノ角ゴ Pro W3" pitchFamily="127" charset="-128"/>
              </a:rPr>
              <a:pPr fontAlgn="base">
                <a:spcBef>
                  <a:spcPct val="0"/>
                </a:spcBef>
                <a:spcAft>
                  <a:spcPct val="0"/>
                </a:spcAft>
                <a:defRPr/>
              </a:pPr>
              <a:t>‹#›</a:t>
            </a:fld>
            <a:r>
              <a:rPr lang="en-US" altLang="en-US" dirty="0" smtClean="0">
                <a:ea typeface="ヒラギノ角ゴ Pro W3" pitchFamily="127" charset="-128"/>
              </a:rPr>
              <a:t> </a:t>
            </a:r>
            <a:endParaRPr lang="en-US" altLang="en-US" dirty="0">
              <a:ea typeface="ヒラギノ角ゴ Pro W3" pitchFamily="127" charset="-128"/>
            </a:endParaRPr>
          </a:p>
        </p:txBody>
      </p:sp>
      <p:sp>
        <p:nvSpPr>
          <p:cNvPr id="1030" name="Rectangle 6"/>
          <p:cNvSpPr>
            <a:spLocks noGrp="1" noChangeArrowheads="1"/>
          </p:cNvSpPr>
          <p:nvPr>
            <p:ph type="title"/>
          </p:nvPr>
        </p:nvSpPr>
        <p:spPr bwMode="auto">
          <a:xfrm>
            <a:off x="881063" y="876300"/>
            <a:ext cx="77390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91440" numCol="1" anchor="ctr" anchorCtr="1" compatLnSpc="1">
            <a:prstTxWarp prst="textNoShape">
              <a:avLst/>
            </a:prstTxWarp>
          </a:bodyPr>
          <a:lstStyle/>
          <a:p>
            <a:pPr lvl="0"/>
            <a:r>
              <a:rPr lang="en-US" altLang="en-US" smtClean="0"/>
              <a:t>Click to edit Master title style</a:t>
            </a:r>
          </a:p>
        </p:txBody>
      </p:sp>
      <p:sp>
        <p:nvSpPr>
          <p:cNvPr id="1031" name="Text Box 7"/>
          <p:cNvSpPr txBox="1">
            <a:spLocks noChangeArrowheads="1"/>
          </p:cNvSpPr>
          <p:nvPr/>
        </p:nvSpPr>
        <p:spPr bwMode="auto">
          <a:xfrm>
            <a:off x="3660775" y="6591300"/>
            <a:ext cx="14446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 bIns="9144" anchor="ctr" anchorCtr="1"/>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defRPr>
            </a:lvl2pPr>
            <a:lvl3pPr marL="1143000" indent="-228600" eaLnBrk="0" hangingPunct="0">
              <a:defRPr sz="2400">
                <a:solidFill>
                  <a:schemeClr val="tx1"/>
                </a:solidFill>
                <a:latin typeface="Arial" charset="0"/>
                <a:ea typeface="ヒラギノ角ゴ Pro W3" charset="0"/>
              </a:defRPr>
            </a:lvl3pPr>
            <a:lvl4pPr marL="1600200" indent="-228600" eaLnBrk="0" hangingPunct="0">
              <a:defRPr sz="2400">
                <a:solidFill>
                  <a:schemeClr val="tx1"/>
                </a:solidFill>
                <a:latin typeface="Arial" charset="0"/>
                <a:ea typeface="ヒラギノ角ゴ Pro W3" charset="0"/>
              </a:defRPr>
            </a:lvl4pPr>
            <a:lvl5pPr marL="2057400" indent="-228600" eaLnBrk="0" hangingPunct="0">
              <a:defRPr sz="2400">
                <a:solidFill>
                  <a:schemeClr val="tx1"/>
                </a:solidFill>
                <a:latin typeface="Arial" charset="0"/>
                <a:ea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defRPr>
            </a:lvl9pPr>
          </a:lstStyle>
          <a:p>
            <a:pPr eaLnBrk="1" fontAlgn="base" hangingPunct="1">
              <a:spcBef>
                <a:spcPct val="0"/>
              </a:spcBef>
              <a:spcAft>
                <a:spcPct val="0"/>
              </a:spcAft>
              <a:defRPr/>
            </a:pPr>
            <a:r>
              <a:rPr lang="en-US" sz="1000" b="1" smtClean="0">
                <a:solidFill>
                  <a:srgbClr val="542200"/>
                </a:solidFill>
              </a:rPr>
              <a:t>T</a:t>
            </a:r>
            <a:r>
              <a:rPr lang="en-US" sz="800" b="1" smtClean="0">
                <a:solidFill>
                  <a:srgbClr val="542200"/>
                </a:solidFill>
              </a:rPr>
              <a:t>EAM</a:t>
            </a:r>
            <a:r>
              <a:rPr lang="en-US" sz="1000" b="1" smtClean="0">
                <a:solidFill>
                  <a:srgbClr val="542200"/>
                </a:solidFill>
              </a:rPr>
              <a:t>STEPPS 05.2</a:t>
            </a:r>
          </a:p>
        </p:txBody>
      </p:sp>
      <p:pic>
        <p:nvPicPr>
          <p:cNvPr id="1032" name="Picture 8" descr="Slide_content2_0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868363"/>
            <a:ext cx="684213" cy="297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Slide_content2_06"/>
          <p:cNvPicPr>
            <a:picLocks noChangeAspect="1" noChangeArrowheads="1"/>
          </p:cNvPicPr>
          <p:nvPr/>
        </p:nvPicPr>
        <p:blipFill>
          <a:blip r:embed="rId16">
            <a:extLst>
              <a:ext uri="{28A0092B-C50C-407E-A947-70E740481C1C}">
                <a14:useLocalDpi xmlns:a14="http://schemas.microsoft.com/office/drawing/2010/main" val="0"/>
              </a:ext>
            </a:extLst>
          </a:blip>
          <a:srcRect t="-5882" r="1672"/>
          <a:stretch>
            <a:fillRect/>
          </a:stretch>
        </p:blipFill>
        <p:spPr bwMode="auto">
          <a:xfrm>
            <a:off x="2962275" y="6400800"/>
            <a:ext cx="6157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92650" name="Text Box 10"/>
          <p:cNvSpPr txBox="1">
            <a:spLocks noChangeArrowheads="1"/>
          </p:cNvSpPr>
          <p:nvPr/>
        </p:nvSpPr>
        <p:spPr bwMode="auto">
          <a:xfrm>
            <a:off x="220663" y="6550025"/>
            <a:ext cx="1971675" cy="228600"/>
          </a:xfrm>
          <a:prstGeom prst="rect">
            <a:avLst/>
          </a:prstGeom>
          <a:noFill/>
          <a:ln w="9525">
            <a:noFill/>
            <a:miter lim="800000"/>
            <a:headEnd/>
            <a:tailEnd/>
          </a:ln>
          <a:effectLst/>
        </p:spPr>
        <p:txBody>
          <a:bodyPr>
            <a:spAutoFit/>
          </a:bodyPr>
          <a:lstStyle>
            <a:lvl1pPr eaLnBrk="0" hangingPunct="0">
              <a:defRPr sz="2400">
                <a:solidFill>
                  <a:schemeClr val="tx1"/>
                </a:solidFill>
                <a:latin typeface="Arial" pitchFamily="34" charset="0"/>
                <a:ea typeface="ヒラギノ角ゴ Pro W3" pitchFamily="127" charset="-128"/>
              </a:defRPr>
            </a:lvl1pPr>
            <a:lvl2pPr marL="742950" indent="-285750" eaLnBrk="0" hangingPunct="0">
              <a:defRPr sz="2400">
                <a:solidFill>
                  <a:schemeClr val="tx1"/>
                </a:solidFill>
                <a:latin typeface="Arial" pitchFamily="34" charset="0"/>
                <a:ea typeface="ヒラギノ角ゴ Pro W3" pitchFamily="127" charset="-128"/>
              </a:defRPr>
            </a:lvl2pPr>
            <a:lvl3pPr marL="1143000" indent="-228600" eaLnBrk="0" hangingPunct="0">
              <a:defRPr sz="2400">
                <a:solidFill>
                  <a:schemeClr val="tx1"/>
                </a:solidFill>
                <a:latin typeface="Arial" pitchFamily="34" charset="0"/>
                <a:ea typeface="ヒラギノ角ゴ Pro W3" pitchFamily="127" charset="-128"/>
              </a:defRPr>
            </a:lvl3pPr>
            <a:lvl4pPr marL="1600200" indent="-228600" eaLnBrk="0" hangingPunct="0">
              <a:defRPr sz="2400">
                <a:solidFill>
                  <a:schemeClr val="tx1"/>
                </a:solidFill>
                <a:latin typeface="Arial" pitchFamily="34" charset="0"/>
                <a:ea typeface="ヒラギノ角ゴ Pro W3" pitchFamily="127" charset="-128"/>
              </a:defRPr>
            </a:lvl4pPr>
            <a:lvl5pPr marL="2057400" indent="-228600" eaLnBrk="0" hangingPunct="0">
              <a:defRPr sz="2400">
                <a:solidFill>
                  <a:schemeClr val="tx1"/>
                </a:solidFill>
                <a:latin typeface="Arial" pitchFamily="34" charset="0"/>
                <a:ea typeface="ヒラギノ角ゴ Pro W3" pitchFamily="127"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7"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7"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7"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7" charset="-128"/>
              </a:defRPr>
            </a:lvl9pPr>
          </a:lstStyle>
          <a:p>
            <a:pPr eaLnBrk="1" fontAlgn="base" hangingPunct="1">
              <a:spcBef>
                <a:spcPct val="50000"/>
              </a:spcBef>
              <a:spcAft>
                <a:spcPct val="0"/>
              </a:spcAft>
              <a:defRPr/>
            </a:pPr>
            <a:r>
              <a:rPr lang="en-US" altLang="en-US" sz="900" b="1" dirty="0" smtClean="0">
                <a:solidFill>
                  <a:srgbClr val="CCCC99"/>
                </a:solidFill>
              </a:rPr>
              <a:t>Mod 1 2.0 Page </a:t>
            </a:r>
            <a:fld id="{5B7A1748-2E97-4B0C-8705-15E36AE92A5D}" type="slidenum">
              <a:rPr lang="en-US" altLang="en-US" sz="900" b="1" smtClean="0">
                <a:solidFill>
                  <a:srgbClr val="CCCC99"/>
                </a:solidFill>
              </a:rPr>
              <a:pPr eaLnBrk="1" fontAlgn="base" hangingPunct="1">
                <a:spcBef>
                  <a:spcPct val="50000"/>
                </a:spcBef>
                <a:spcAft>
                  <a:spcPct val="0"/>
                </a:spcAft>
                <a:defRPr/>
              </a:pPr>
              <a:t>‹#›</a:t>
            </a:fld>
            <a:endParaRPr lang="en-US" altLang="en-US" sz="900" b="1" dirty="0" smtClean="0">
              <a:solidFill>
                <a:srgbClr val="CCCC99"/>
              </a:solidFill>
            </a:endParaRPr>
          </a:p>
        </p:txBody>
      </p:sp>
    </p:spTree>
    <p:extLst>
      <p:ext uri="{BB962C8B-B14F-4D97-AF65-F5344CB8AC3E}">
        <p14:creationId xmlns:p14="http://schemas.microsoft.com/office/powerpoint/2010/main" val="6674013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3600" b="1">
          <a:solidFill>
            <a:srgbClr val="663300"/>
          </a:solidFill>
          <a:latin typeface="+mj-lt"/>
          <a:ea typeface="ヒラギノ角ゴ Pro W3" charset="0"/>
          <a:cs typeface="ヒラギノ角ゴ Pro W3" charset="0"/>
        </a:defRPr>
      </a:lvl1pPr>
      <a:lvl2pPr algn="ctr" rtl="0" eaLnBrk="0" fontAlgn="base" hangingPunct="0">
        <a:lnSpc>
          <a:spcPct val="90000"/>
        </a:lnSpc>
        <a:spcBef>
          <a:spcPct val="0"/>
        </a:spcBef>
        <a:spcAft>
          <a:spcPct val="0"/>
        </a:spcAft>
        <a:defRPr sz="3600" b="1">
          <a:solidFill>
            <a:srgbClr val="663300"/>
          </a:solidFill>
          <a:latin typeface="Arial" charset="0"/>
          <a:ea typeface="ヒラギノ角ゴ Pro W3" charset="0"/>
          <a:cs typeface="ヒラギノ角ゴ Pro W3" charset="0"/>
        </a:defRPr>
      </a:lvl2pPr>
      <a:lvl3pPr algn="ctr" rtl="0" eaLnBrk="0" fontAlgn="base" hangingPunct="0">
        <a:lnSpc>
          <a:spcPct val="90000"/>
        </a:lnSpc>
        <a:spcBef>
          <a:spcPct val="0"/>
        </a:spcBef>
        <a:spcAft>
          <a:spcPct val="0"/>
        </a:spcAft>
        <a:defRPr sz="3600" b="1">
          <a:solidFill>
            <a:srgbClr val="663300"/>
          </a:solidFill>
          <a:latin typeface="Arial" charset="0"/>
          <a:ea typeface="ヒラギノ角ゴ Pro W3" charset="0"/>
          <a:cs typeface="ヒラギノ角ゴ Pro W3" charset="0"/>
        </a:defRPr>
      </a:lvl3pPr>
      <a:lvl4pPr algn="ctr" rtl="0" eaLnBrk="0" fontAlgn="base" hangingPunct="0">
        <a:lnSpc>
          <a:spcPct val="90000"/>
        </a:lnSpc>
        <a:spcBef>
          <a:spcPct val="0"/>
        </a:spcBef>
        <a:spcAft>
          <a:spcPct val="0"/>
        </a:spcAft>
        <a:defRPr sz="3600" b="1">
          <a:solidFill>
            <a:srgbClr val="663300"/>
          </a:solidFill>
          <a:latin typeface="Arial" charset="0"/>
          <a:ea typeface="ヒラギノ角ゴ Pro W3" charset="0"/>
          <a:cs typeface="ヒラギノ角ゴ Pro W3" charset="0"/>
        </a:defRPr>
      </a:lvl4pPr>
      <a:lvl5pPr algn="ctr" rtl="0" eaLnBrk="0" fontAlgn="base" hangingPunct="0">
        <a:lnSpc>
          <a:spcPct val="90000"/>
        </a:lnSpc>
        <a:spcBef>
          <a:spcPct val="0"/>
        </a:spcBef>
        <a:spcAft>
          <a:spcPct val="0"/>
        </a:spcAft>
        <a:defRPr sz="3600" b="1">
          <a:solidFill>
            <a:srgbClr val="663300"/>
          </a:solidFill>
          <a:latin typeface="Arial" charset="0"/>
          <a:ea typeface="ヒラギノ角ゴ Pro W3" charset="0"/>
          <a:cs typeface="ヒラギノ角ゴ Pro W3" charset="0"/>
        </a:defRPr>
      </a:lvl5pPr>
      <a:lvl6pPr marL="457200" algn="ctr" rtl="0" fontAlgn="base">
        <a:lnSpc>
          <a:spcPct val="90000"/>
        </a:lnSpc>
        <a:spcBef>
          <a:spcPct val="0"/>
        </a:spcBef>
        <a:spcAft>
          <a:spcPct val="0"/>
        </a:spcAft>
        <a:defRPr sz="3600" b="1">
          <a:solidFill>
            <a:srgbClr val="663300"/>
          </a:solidFill>
          <a:latin typeface="Arial" charset="0"/>
        </a:defRPr>
      </a:lvl6pPr>
      <a:lvl7pPr marL="914400" algn="ctr" rtl="0" fontAlgn="base">
        <a:lnSpc>
          <a:spcPct val="90000"/>
        </a:lnSpc>
        <a:spcBef>
          <a:spcPct val="0"/>
        </a:spcBef>
        <a:spcAft>
          <a:spcPct val="0"/>
        </a:spcAft>
        <a:defRPr sz="3600" b="1">
          <a:solidFill>
            <a:srgbClr val="663300"/>
          </a:solidFill>
          <a:latin typeface="Arial" charset="0"/>
        </a:defRPr>
      </a:lvl7pPr>
      <a:lvl8pPr marL="1371600" algn="ctr" rtl="0" fontAlgn="base">
        <a:lnSpc>
          <a:spcPct val="90000"/>
        </a:lnSpc>
        <a:spcBef>
          <a:spcPct val="0"/>
        </a:spcBef>
        <a:spcAft>
          <a:spcPct val="0"/>
        </a:spcAft>
        <a:defRPr sz="3600" b="1">
          <a:solidFill>
            <a:srgbClr val="663300"/>
          </a:solidFill>
          <a:latin typeface="Arial" charset="0"/>
        </a:defRPr>
      </a:lvl8pPr>
      <a:lvl9pPr marL="1828800" algn="ctr" rtl="0" fontAlgn="base">
        <a:lnSpc>
          <a:spcPct val="90000"/>
        </a:lnSpc>
        <a:spcBef>
          <a:spcPct val="0"/>
        </a:spcBef>
        <a:spcAft>
          <a:spcPct val="0"/>
        </a:spcAft>
        <a:defRPr sz="3600" b="1">
          <a:solidFill>
            <a:srgbClr val="663300"/>
          </a:solidFill>
          <a:latin typeface="Arial" charset="0"/>
        </a:defRPr>
      </a:lvl9pPr>
    </p:titleStyle>
    <p:bodyStyle>
      <a:lvl1pPr marL="342900" indent="-342900" algn="l" rtl="0" eaLnBrk="0" fontAlgn="base" hangingPunct="0">
        <a:lnSpc>
          <a:spcPct val="95000"/>
        </a:lnSpc>
        <a:spcBef>
          <a:spcPct val="40000"/>
        </a:spcBef>
        <a:spcAft>
          <a:spcPct val="0"/>
        </a:spcAft>
        <a:buClr>
          <a:schemeClr val="folHlink"/>
        </a:buClr>
        <a:buSzPct val="90000"/>
        <a:buFont typeface="Wingdings" pitchFamily="2" charset="2"/>
        <a:buChar char="n"/>
        <a:defRPr sz="2400">
          <a:solidFill>
            <a:schemeClr val="tx1"/>
          </a:solidFill>
          <a:latin typeface="+mn-lt"/>
          <a:ea typeface="ヒラギノ角ゴ Pro W3" charset="0"/>
          <a:cs typeface="ヒラギノ角ゴ Pro W3" charset="0"/>
        </a:defRPr>
      </a:lvl1pPr>
      <a:lvl2pPr marL="630238" indent="-285750" algn="l" rtl="0" eaLnBrk="0" fontAlgn="base" hangingPunct="0">
        <a:lnSpc>
          <a:spcPct val="95000"/>
        </a:lnSpc>
        <a:spcBef>
          <a:spcPct val="40000"/>
        </a:spcBef>
        <a:spcAft>
          <a:spcPct val="0"/>
        </a:spcAft>
        <a:buClr>
          <a:schemeClr val="accent1"/>
        </a:buClr>
        <a:buSzPct val="75000"/>
        <a:buFont typeface="Wingdings" pitchFamily="2" charset="2"/>
        <a:buChar char="n"/>
        <a:defRPr sz="2400">
          <a:solidFill>
            <a:schemeClr val="tx1"/>
          </a:solidFill>
          <a:latin typeface="+mn-lt"/>
          <a:ea typeface="ヒラギノ角ゴ Pro W3" charset="0"/>
        </a:defRPr>
      </a:lvl2pPr>
      <a:lvl3pPr marL="860425" indent="-228600" algn="l" rtl="0" eaLnBrk="0" fontAlgn="base" hangingPunct="0">
        <a:lnSpc>
          <a:spcPct val="95000"/>
        </a:lnSpc>
        <a:spcBef>
          <a:spcPct val="40000"/>
        </a:spcBef>
        <a:spcAft>
          <a:spcPct val="0"/>
        </a:spcAft>
        <a:buClr>
          <a:schemeClr val="folHlink"/>
        </a:buClr>
        <a:buSzPct val="55000"/>
        <a:buFont typeface="Wingdings" pitchFamily="2" charset="2"/>
        <a:buChar char="n"/>
        <a:defRPr sz="2400">
          <a:solidFill>
            <a:schemeClr val="tx1"/>
          </a:solidFill>
          <a:latin typeface="+mn-lt"/>
          <a:ea typeface="ヒラギノ角ゴ Pro W3" charset="0"/>
        </a:defRPr>
      </a:lvl3pPr>
      <a:lvl4pPr marL="1090613" indent="-228600" algn="l" rtl="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mn-lt"/>
          <a:ea typeface="ヒラギノ角ゴ Pro W3" charset="0"/>
        </a:defRPr>
      </a:lvl4pPr>
      <a:lvl5pPr marL="1320800" indent="-228600" algn="l" rtl="0" eaLnBrk="0" fontAlgn="base" hangingPunct="0">
        <a:lnSpc>
          <a:spcPct val="95000"/>
        </a:lnSpc>
        <a:spcBef>
          <a:spcPct val="40000"/>
        </a:spcBef>
        <a:spcAft>
          <a:spcPct val="0"/>
        </a:spcAft>
        <a:buClr>
          <a:schemeClr val="accent1"/>
        </a:buClr>
        <a:buFont typeface="Wingdings" pitchFamily="2" charset="2"/>
        <a:buChar char="§"/>
        <a:defRPr sz="2400">
          <a:solidFill>
            <a:schemeClr val="tx1"/>
          </a:solidFill>
          <a:latin typeface="+mn-lt"/>
          <a:ea typeface="ヒラギノ角ゴ Pro W3" charset="0"/>
        </a:defRPr>
      </a:lvl5pPr>
      <a:lvl6pPr marL="1778000" indent="-228600" algn="l" rtl="0" fontAlgn="base">
        <a:lnSpc>
          <a:spcPct val="95000"/>
        </a:lnSpc>
        <a:spcBef>
          <a:spcPct val="40000"/>
        </a:spcBef>
        <a:spcAft>
          <a:spcPct val="0"/>
        </a:spcAft>
        <a:buClr>
          <a:schemeClr val="accent1"/>
        </a:buClr>
        <a:buFont typeface="Wingdings" pitchFamily="2" charset="2"/>
        <a:buChar char="§"/>
        <a:defRPr sz="2400">
          <a:solidFill>
            <a:schemeClr val="tx1"/>
          </a:solidFill>
          <a:latin typeface="+mn-lt"/>
        </a:defRPr>
      </a:lvl6pPr>
      <a:lvl7pPr marL="2235200" indent="-228600" algn="l" rtl="0" fontAlgn="base">
        <a:lnSpc>
          <a:spcPct val="95000"/>
        </a:lnSpc>
        <a:spcBef>
          <a:spcPct val="40000"/>
        </a:spcBef>
        <a:spcAft>
          <a:spcPct val="0"/>
        </a:spcAft>
        <a:buClr>
          <a:schemeClr val="accent1"/>
        </a:buClr>
        <a:buFont typeface="Wingdings" pitchFamily="2" charset="2"/>
        <a:buChar char="§"/>
        <a:defRPr sz="2400">
          <a:solidFill>
            <a:schemeClr val="tx1"/>
          </a:solidFill>
          <a:latin typeface="+mn-lt"/>
        </a:defRPr>
      </a:lvl7pPr>
      <a:lvl8pPr marL="2692400" indent="-228600" algn="l" rtl="0" fontAlgn="base">
        <a:lnSpc>
          <a:spcPct val="95000"/>
        </a:lnSpc>
        <a:spcBef>
          <a:spcPct val="40000"/>
        </a:spcBef>
        <a:spcAft>
          <a:spcPct val="0"/>
        </a:spcAft>
        <a:buClr>
          <a:schemeClr val="accent1"/>
        </a:buClr>
        <a:buFont typeface="Wingdings" pitchFamily="2" charset="2"/>
        <a:buChar char="§"/>
        <a:defRPr sz="2400">
          <a:solidFill>
            <a:schemeClr val="tx1"/>
          </a:solidFill>
          <a:latin typeface="+mn-lt"/>
        </a:defRPr>
      </a:lvl8pPr>
      <a:lvl9pPr marL="3149600" indent="-228600" algn="l" rtl="0" fontAlgn="base">
        <a:lnSpc>
          <a:spcPct val="95000"/>
        </a:lnSpc>
        <a:spcBef>
          <a:spcPct val="4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hrq.gov/teamstepp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ahrq.gov/teamstepp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4013200" y="4495800"/>
            <a:ext cx="4019550" cy="762000"/>
          </a:xfrm>
        </p:spPr>
        <p:txBody>
          <a:bodyPr/>
          <a:lstStyle/>
          <a:p>
            <a:pPr eaLnBrk="1" hangingPunct="1"/>
            <a:r>
              <a:rPr lang="en-US" altLang="en-US" sz="3600" dirty="0"/>
              <a:t>Leadership Briefing</a:t>
            </a:r>
          </a:p>
        </p:txBody>
      </p:sp>
      <p:pic>
        <p:nvPicPr>
          <p:cNvPr id="3076" name="Picture 7" descr="TeamSTEPPS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6975" y="3054350"/>
            <a:ext cx="457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Photos of doctors and patients in a hospit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06021"/>
            <a:ext cx="9144000"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7908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Will Our Teams Learn?</a:t>
            </a:r>
            <a:endParaRPr lang="en-US" dirty="0"/>
          </a:p>
        </p:txBody>
      </p:sp>
      <p:pic>
        <p:nvPicPr>
          <p:cNvPr id="4" name="Picture 4" descr="TeamSTEPPS triangle showing the elements of performance, attitudes, and knowledge and the four skills of leadership, communication, mutual support, and situation monitoring" title="What Will Our Teams Learn?"/>
          <p:cNvPicPr>
            <a:picLocks noChangeAspect="1" noChangeArrowheads="1"/>
          </p:cNvPicPr>
          <p:nvPr/>
        </p:nvPicPr>
        <p:blipFill>
          <a:blip r:embed="rId3">
            <a:extLst>
              <a:ext uri="{28A0092B-C50C-407E-A947-70E740481C1C}">
                <a14:useLocalDpi xmlns:a14="http://schemas.microsoft.com/office/drawing/2010/main" val="0"/>
              </a:ext>
            </a:extLst>
          </a:blip>
          <a:srcRect b="9193"/>
          <a:stretch>
            <a:fillRect/>
          </a:stretch>
        </p:blipFill>
        <p:spPr bwMode="auto">
          <a:xfrm>
            <a:off x="2209800" y="1524000"/>
            <a:ext cx="5334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984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Does TeamSTEPPS Work?</a:t>
            </a:r>
            <a:endParaRPr lang="en-US" dirty="0"/>
          </a:p>
        </p:txBody>
      </p:sp>
      <p:sp>
        <p:nvSpPr>
          <p:cNvPr id="3" name="Content Placeholder 2"/>
          <p:cNvSpPr>
            <a:spLocks noGrp="1"/>
          </p:cNvSpPr>
          <p:nvPr>
            <p:ph idx="1"/>
          </p:nvPr>
        </p:nvSpPr>
        <p:spPr>
          <a:xfrm>
            <a:off x="1005840" y="1828800"/>
            <a:ext cx="7772400" cy="4038600"/>
          </a:xfrm>
        </p:spPr>
        <p:txBody>
          <a:bodyPr/>
          <a:lstStyle/>
          <a:p>
            <a:pPr eaLnBrk="1" hangingPunct="1">
              <a:spcBef>
                <a:spcPct val="20000"/>
              </a:spcBef>
            </a:pPr>
            <a:r>
              <a:rPr lang="en-US" altLang="en-US" b="1" dirty="0"/>
              <a:t>I. </a:t>
            </a:r>
            <a:r>
              <a:rPr lang="en-US" altLang="en-US" b="1" dirty="0" smtClean="0"/>
              <a:t>Assessment </a:t>
            </a:r>
            <a:endParaRPr lang="en-US" altLang="en-US" b="1" dirty="0"/>
          </a:p>
          <a:p>
            <a:pPr lvl="1" eaLnBrk="1" hangingPunct="1">
              <a:spcBef>
                <a:spcPct val="20000"/>
              </a:spcBef>
            </a:pPr>
            <a:r>
              <a:rPr lang="en-US" altLang="en-US" dirty="0"/>
              <a:t>Clearly define the need</a:t>
            </a:r>
          </a:p>
          <a:p>
            <a:pPr eaLnBrk="1" hangingPunct="1">
              <a:spcBef>
                <a:spcPct val="20000"/>
              </a:spcBef>
            </a:pPr>
            <a:r>
              <a:rPr lang="en-US" altLang="en-US" b="1" dirty="0"/>
              <a:t>II. Planning, Training, and Implementation</a:t>
            </a:r>
          </a:p>
          <a:p>
            <a:pPr lvl="1" eaLnBrk="1" hangingPunct="1">
              <a:spcBef>
                <a:spcPct val="20000"/>
              </a:spcBef>
            </a:pPr>
            <a:r>
              <a:rPr lang="en-US" altLang="en-US" dirty="0"/>
              <a:t>Plan to sustain the effort</a:t>
            </a:r>
          </a:p>
          <a:p>
            <a:pPr lvl="1" eaLnBrk="1" hangingPunct="1">
              <a:spcBef>
                <a:spcPct val="20000"/>
              </a:spcBef>
            </a:pPr>
            <a:r>
              <a:rPr lang="en-US" altLang="en-US" dirty="0"/>
              <a:t>Train individuals</a:t>
            </a:r>
          </a:p>
          <a:p>
            <a:pPr lvl="1" eaLnBrk="1" hangingPunct="1">
              <a:spcBef>
                <a:spcPct val="20000"/>
              </a:spcBef>
            </a:pPr>
            <a:r>
              <a:rPr lang="en-US" altLang="en-US" dirty="0"/>
              <a:t>Implement and test the strategies</a:t>
            </a:r>
          </a:p>
          <a:p>
            <a:pPr eaLnBrk="1" hangingPunct="1">
              <a:spcBef>
                <a:spcPct val="20000"/>
              </a:spcBef>
            </a:pPr>
            <a:r>
              <a:rPr lang="en-US" altLang="en-US" b="1" dirty="0"/>
              <a:t>III. Sustainment</a:t>
            </a:r>
          </a:p>
          <a:p>
            <a:pPr lvl="1" eaLnBrk="1" hangingPunct="1">
              <a:spcBef>
                <a:spcPct val="20000"/>
              </a:spcBef>
            </a:pPr>
            <a:r>
              <a:rPr lang="en-US" altLang="en-US" dirty="0"/>
              <a:t>Integrate into daily practice</a:t>
            </a:r>
          </a:p>
          <a:p>
            <a:pPr lvl="1" eaLnBrk="1" hangingPunct="1">
              <a:spcBef>
                <a:spcPct val="20000"/>
              </a:spcBef>
            </a:pPr>
            <a:r>
              <a:rPr lang="en-US" altLang="en-US" dirty="0"/>
              <a:t>Monitor and measure programs</a:t>
            </a:r>
          </a:p>
          <a:p>
            <a:pPr lvl="1" eaLnBrk="1" hangingPunct="1">
              <a:spcBef>
                <a:spcPct val="20000"/>
              </a:spcBef>
              <a:buNone/>
            </a:pPr>
            <a:endParaRPr lang="en-US" altLang="en-US" dirty="0"/>
          </a:p>
          <a:p>
            <a:endParaRPr lang="en-US" dirty="0"/>
          </a:p>
        </p:txBody>
      </p:sp>
    </p:spTree>
    <p:extLst>
      <p:ext uri="{BB962C8B-B14F-4D97-AF65-F5344CB8AC3E}">
        <p14:creationId xmlns:p14="http://schemas.microsoft.com/office/powerpoint/2010/main" val="265388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76300"/>
            <a:ext cx="8610600" cy="723900"/>
          </a:xfrm>
        </p:spPr>
        <p:txBody>
          <a:bodyPr/>
          <a:lstStyle/>
          <a:p>
            <a:r>
              <a:rPr lang="en-US" altLang="en-US" sz="3200" dirty="0" smtClean="0"/>
              <a:t>What Do We Need To Make This Work?</a:t>
            </a:r>
            <a:endParaRPr lang="en-US" sz="3200" dirty="0"/>
          </a:p>
        </p:txBody>
      </p:sp>
      <p:sp>
        <p:nvSpPr>
          <p:cNvPr id="3" name="Content Placeholder 2"/>
          <p:cNvSpPr>
            <a:spLocks noGrp="1"/>
          </p:cNvSpPr>
          <p:nvPr>
            <p:ph idx="1"/>
          </p:nvPr>
        </p:nvSpPr>
        <p:spPr>
          <a:xfrm>
            <a:off x="1188720" y="1554480"/>
            <a:ext cx="7772400" cy="4684712"/>
          </a:xfrm>
        </p:spPr>
        <p:txBody>
          <a:bodyPr/>
          <a:lstStyle/>
          <a:p>
            <a:pPr>
              <a:spcBef>
                <a:spcPts val="600"/>
              </a:spcBef>
            </a:pPr>
            <a:r>
              <a:rPr lang="en-US" altLang="en-US" dirty="0" smtClean="0"/>
              <a:t>Clearly define the need</a:t>
            </a:r>
          </a:p>
          <a:p>
            <a:pPr>
              <a:spcBef>
                <a:spcPts val="600"/>
              </a:spcBef>
            </a:pPr>
            <a:r>
              <a:rPr lang="en-US" altLang="en-US" dirty="0" smtClean="0"/>
              <a:t>Focus on enhancing teamwork and establishing a teamwork and safety culture</a:t>
            </a:r>
          </a:p>
          <a:p>
            <a:pPr>
              <a:spcBef>
                <a:spcPts val="600"/>
              </a:spcBef>
            </a:pPr>
            <a:r>
              <a:rPr lang="en-US" altLang="en-US" dirty="0" smtClean="0"/>
              <a:t>Get support from senior leadership</a:t>
            </a:r>
          </a:p>
          <a:p>
            <a:pPr>
              <a:spcBef>
                <a:spcPts val="600"/>
              </a:spcBef>
            </a:pPr>
            <a:r>
              <a:rPr lang="en-US" altLang="en-US" dirty="0" smtClean="0"/>
              <a:t>Allocate sufficient resources</a:t>
            </a:r>
          </a:p>
          <a:p>
            <a:pPr lvl="1">
              <a:spcBef>
                <a:spcPts val="600"/>
              </a:spcBef>
            </a:pPr>
            <a:r>
              <a:rPr lang="en-US" altLang="en-US" dirty="0" smtClean="0"/>
              <a:t>Personnel</a:t>
            </a:r>
          </a:p>
          <a:p>
            <a:pPr lvl="1">
              <a:spcBef>
                <a:spcPts val="0"/>
              </a:spcBef>
            </a:pPr>
            <a:r>
              <a:rPr lang="en-US" altLang="en-US" dirty="0" smtClean="0"/>
              <a:t>Time</a:t>
            </a:r>
          </a:p>
          <a:p>
            <a:pPr lvl="1">
              <a:spcBef>
                <a:spcPts val="0"/>
              </a:spcBef>
            </a:pPr>
            <a:r>
              <a:rPr lang="en-US" altLang="en-US" dirty="0" smtClean="0"/>
              <a:t>Resources</a:t>
            </a:r>
          </a:p>
          <a:p>
            <a:pPr>
              <a:spcBef>
                <a:spcPts val="600"/>
              </a:spcBef>
            </a:pPr>
            <a:r>
              <a:rPr lang="en-US" altLang="en-US" dirty="0" smtClean="0"/>
              <a:t>Measure success</a:t>
            </a:r>
          </a:p>
          <a:p>
            <a:pPr>
              <a:spcBef>
                <a:spcPts val="600"/>
              </a:spcBef>
            </a:pPr>
            <a:r>
              <a:rPr lang="en-US" altLang="en-US" dirty="0" smtClean="0"/>
              <a:t>Reward and reinforce teamwork</a:t>
            </a:r>
          </a:p>
          <a:p>
            <a:endParaRPr lang="en-US" altLang="en-US" dirty="0" smtClean="0"/>
          </a:p>
          <a:p>
            <a:endParaRPr lang="en-US" dirty="0"/>
          </a:p>
        </p:txBody>
      </p:sp>
    </p:spTree>
    <p:extLst>
      <p:ext uri="{BB962C8B-B14F-4D97-AF65-F5344CB8AC3E}">
        <p14:creationId xmlns:p14="http://schemas.microsoft.com/office/powerpoint/2010/main" val="1098557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063" y="876300"/>
            <a:ext cx="7739062" cy="419100"/>
          </a:xfrm>
        </p:spPr>
        <p:txBody>
          <a:bodyPr/>
          <a:lstStyle/>
          <a:p>
            <a:r>
              <a:rPr lang="en-US" altLang="en-US" sz="3200" dirty="0" smtClean="0"/>
              <a:t>What Does Training Cost?</a:t>
            </a:r>
            <a:endParaRPr lang="en-US" sz="3200" dirty="0"/>
          </a:p>
        </p:txBody>
      </p:sp>
      <p:sp>
        <p:nvSpPr>
          <p:cNvPr id="3" name="Content Placeholder 2"/>
          <p:cNvSpPr>
            <a:spLocks noGrp="1"/>
          </p:cNvSpPr>
          <p:nvPr>
            <p:ph idx="1"/>
          </p:nvPr>
        </p:nvSpPr>
        <p:spPr>
          <a:xfrm>
            <a:off x="914400" y="1463040"/>
            <a:ext cx="8046720" cy="4709160"/>
          </a:xfrm>
        </p:spPr>
        <p:txBody>
          <a:bodyPr/>
          <a:lstStyle/>
          <a:p>
            <a:pPr marL="0" lvl="0" indent="0">
              <a:buNone/>
            </a:pPr>
            <a:r>
              <a:rPr lang="en-US" altLang="en-US" sz="1800" b="1" dirty="0" smtClean="0"/>
              <a:t>Key to Table Figures</a:t>
            </a:r>
          </a:p>
          <a:p>
            <a:pPr lvl="0">
              <a:lnSpc>
                <a:spcPct val="100000"/>
              </a:lnSpc>
              <a:spcBef>
                <a:spcPts val="0"/>
              </a:spcBef>
            </a:pPr>
            <a:r>
              <a:rPr lang="en-US" altLang="en-US" sz="1800" dirty="0" smtClean="0"/>
              <a:t>$A = Trainer preparation costs: Trainers’ time x trainers’ hourly rate </a:t>
            </a:r>
          </a:p>
          <a:p>
            <a:pPr lvl="0">
              <a:lnSpc>
                <a:spcPct val="100000"/>
              </a:lnSpc>
              <a:spcBef>
                <a:spcPts val="0"/>
              </a:spcBef>
            </a:pPr>
            <a:r>
              <a:rPr lang="en-US" altLang="en-US" sz="1800" dirty="0" smtClean="0"/>
              <a:t>$B = Travel costs related to any of the train the trainer sessions </a:t>
            </a:r>
          </a:p>
          <a:p>
            <a:pPr lvl="0">
              <a:lnSpc>
                <a:spcPct val="100000"/>
              </a:lnSpc>
              <a:spcBef>
                <a:spcPts val="0"/>
              </a:spcBef>
            </a:pPr>
            <a:r>
              <a:rPr lang="en-US" altLang="en-US" sz="1800" dirty="0" smtClean="0"/>
              <a:t>$C = Trainer costs to conduct training: Trainers’ time x trainer hourly rate </a:t>
            </a:r>
          </a:p>
          <a:p>
            <a:pPr lvl="0">
              <a:lnSpc>
                <a:spcPct val="100000"/>
              </a:lnSpc>
              <a:spcBef>
                <a:spcPts val="0"/>
              </a:spcBef>
            </a:pPr>
            <a:r>
              <a:rPr lang="en-US" altLang="en-US" sz="1800" dirty="0" smtClean="0"/>
              <a:t>$D = Trainee costs: Number of staff to be trained x (number of training hours) x staff hourly rate </a:t>
            </a:r>
          </a:p>
          <a:p>
            <a:pPr lvl="0">
              <a:lnSpc>
                <a:spcPct val="100000"/>
              </a:lnSpc>
              <a:spcBef>
                <a:spcPts val="0"/>
              </a:spcBef>
            </a:pPr>
            <a:r>
              <a:rPr lang="en-US" altLang="en-US" sz="1800" dirty="0" smtClean="0"/>
              <a:t>$E = Other training expenses: Food, senior leadership time for kickoff, etc.</a:t>
            </a:r>
          </a:p>
          <a:p>
            <a:pPr lvl="0">
              <a:lnSpc>
                <a:spcPct val="100000"/>
              </a:lnSpc>
              <a:spcBef>
                <a:spcPts val="0"/>
              </a:spcBef>
            </a:pPr>
            <a:r>
              <a:rPr lang="en-US" altLang="en-US" sz="1800" dirty="0" smtClean="0"/>
              <a:t>$F = Trainer costs for ongoing support: Number of “areas” participating x (hours of support) x trainer/coach hourly rate </a:t>
            </a:r>
          </a:p>
          <a:p>
            <a:pPr lvl="0">
              <a:lnSpc>
                <a:spcPct val="100000"/>
              </a:lnSpc>
              <a:spcBef>
                <a:spcPts val="0"/>
              </a:spcBef>
            </a:pPr>
            <a:r>
              <a:rPr lang="en-US" altLang="en-US" sz="1800" dirty="0" smtClean="0"/>
              <a:t>$G = Optional cost for staff time discussions: As normal course of business</a:t>
            </a:r>
          </a:p>
          <a:p>
            <a:pPr lvl="0">
              <a:lnSpc>
                <a:spcPct val="100000"/>
              </a:lnSpc>
              <a:spcBef>
                <a:spcPts val="0"/>
              </a:spcBef>
            </a:pPr>
            <a:r>
              <a:rPr lang="en-US" altLang="en-US" sz="1800" dirty="0" smtClean="0"/>
              <a:t>$H = Other ongoing support costs</a:t>
            </a:r>
          </a:p>
          <a:p>
            <a:pPr lvl="0">
              <a:lnSpc>
                <a:spcPct val="100000"/>
              </a:lnSpc>
              <a:spcBef>
                <a:spcPts val="0"/>
              </a:spcBef>
            </a:pPr>
            <a:r>
              <a:rPr lang="en-US" altLang="en-US" sz="1800" dirty="0" smtClean="0"/>
              <a:t>$I, $J, $K = Total: Estimated costs at bottom of each column </a:t>
            </a:r>
          </a:p>
          <a:p>
            <a:pPr lvl="0"/>
            <a:endParaRPr lang="en-US" altLang="en-US" dirty="0"/>
          </a:p>
        </p:txBody>
      </p:sp>
    </p:spTree>
    <p:extLst>
      <p:ext uri="{BB962C8B-B14F-4D97-AF65-F5344CB8AC3E}">
        <p14:creationId xmlns:p14="http://schemas.microsoft.com/office/powerpoint/2010/main" val="805768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Does Training Cost?</a:t>
            </a:r>
            <a:endParaRPr lang="en-US" dirty="0"/>
          </a:p>
        </p:txBody>
      </p:sp>
      <p:graphicFrame>
        <p:nvGraphicFramePr>
          <p:cNvPr id="4" name="Group 97"/>
          <p:cNvGraphicFramePr>
            <a:graphicFrameLocks noGrp="1"/>
          </p:cNvGraphicFramePr>
          <p:nvPr>
            <p:extLst>
              <p:ext uri="{D42A27DB-BD31-4B8C-83A1-F6EECF244321}">
                <p14:modId xmlns:p14="http://schemas.microsoft.com/office/powerpoint/2010/main" val="2772600915"/>
              </p:ext>
            </p:extLst>
          </p:nvPr>
        </p:nvGraphicFramePr>
        <p:xfrm>
          <a:off x="1447800" y="1981200"/>
          <a:ext cx="6477000" cy="2696064"/>
        </p:xfrm>
        <a:graphic>
          <a:graphicData uri="http://schemas.openxmlformats.org/drawingml/2006/table">
            <a:tbl>
              <a:tblPr>
                <a:tableStyleId>{5940675A-B579-460E-94D1-54222C63F5DA}</a:tableStyleId>
              </a:tblPr>
              <a:tblGrid>
                <a:gridCol w="2362200"/>
                <a:gridCol w="1295400"/>
                <a:gridCol w="1200150"/>
                <a:gridCol w="1619250"/>
              </a:tblGrid>
              <a:tr h="48886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Trainer</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Staff</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Other Costs</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solidFill>
                      <a:schemeClr val="accent1"/>
                    </a:solidFill>
                  </a:tcPr>
                </a:tc>
              </a:tr>
              <a:tr h="40891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Preparing Trainers</a:t>
                      </a:r>
                      <a:endParaRPr kumimoji="0" lang="en-US" sz="2000" b="1" i="0" u="none" strike="noStrike" cap="none" normalizeH="0" baseline="0" dirty="0" smtClean="0">
                        <a:ln>
                          <a:noFill/>
                        </a:ln>
                        <a:solidFill>
                          <a:schemeClr val="bg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smtClean="0">
                          <a:ln>
                            <a:noFill/>
                          </a:ln>
                          <a:effectLst/>
                        </a:rPr>
                        <a:t>$A</a:t>
                      </a:r>
                      <a:endParaRPr kumimoji="0" lang="en-US" sz="2000" b="1" i="0" u="none" strike="noStrike" cap="none" normalizeH="0" baseline="0" smtClean="0">
                        <a:ln>
                          <a:noFill/>
                        </a:ln>
                        <a:solidFill>
                          <a:schemeClr val="tx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2000" b="1" i="0" u="none" strike="noStrike" cap="none" normalizeH="0" baseline="0" smtClean="0">
                        <a:ln>
                          <a:noFill/>
                        </a:ln>
                        <a:solidFill>
                          <a:schemeClr val="tx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$B</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r>
              <a:tr h="68375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Conducting Training</a:t>
                      </a:r>
                      <a:endParaRPr kumimoji="0" lang="en-US" sz="2000" b="1" i="0" u="none" strike="noStrike" cap="none" normalizeH="0" baseline="0" dirty="0" smtClean="0">
                        <a:ln>
                          <a:noFill/>
                        </a:ln>
                        <a:solidFill>
                          <a:schemeClr val="bg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$C</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$D</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$E</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r>
              <a:tr h="68375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Providing Ongoing Support</a:t>
                      </a:r>
                      <a:endParaRPr kumimoji="0" lang="en-US" sz="2000" b="1" i="0" u="none" strike="noStrike" cap="none" normalizeH="0" baseline="0" dirty="0" smtClean="0">
                        <a:ln>
                          <a:noFill/>
                        </a:ln>
                        <a:solidFill>
                          <a:schemeClr val="bg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$F</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$G</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$H</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r>
              <a:tr h="386464">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smtClean="0">
                          <a:ln>
                            <a:noFill/>
                          </a:ln>
                          <a:effectLst/>
                        </a:rPr>
                        <a:t>TOTAL</a:t>
                      </a:r>
                      <a:endParaRPr kumimoji="0" lang="en-US" sz="2000" b="1" i="0" u="none" strike="noStrike" cap="none" normalizeH="0" baseline="0" smtClean="0">
                        <a:ln>
                          <a:noFill/>
                        </a:ln>
                        <a:solidFill>
                          <a:schemeClr val="bg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$I</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$J</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US" sz="2000" u="none" strike="noStrike" cap="none" normalizeH="0" baseline="0" dirty="0" smtClean="0">
                          <a:ln>
                            <a:noFill/>
                          </a:ln>
                          <a:effectLst/>
                        </a:rPr>
                        <a:t>$K</a:t>
                      </a:r>
                      <a:endParaRPr kumimoji="0" lang="en-US" sz="2000" b="1" i="0" u="none" strike="noStrike" cap="none" normalizeH="0" baseline="0" dirty="0" smtClean="0">
                        <a:ln>
                          <a:noFill/>
                        </a:ln>
                        <a:solidFill>
                          <a:schemeClr val="tx1"/>
                        </a:solidFill>
                        <a:effectLst/>
                        <a:latin typeface="Arial" charset="0"/>
                      </a:endParaRPr>
                    </a:p>
                  </a:txBody>
                  <a:tcPr marT="45713" marB="45713" anchor="ctr" horzOverflow="overflow"/>
                </a:tc>
              </a:tr>
            </a:tbl>
          </a:graphicData>
        </a:graphic>
      </p:graphicFrame>
    </p:spTree>
    <p:extLst>
      <p:ext uri="{BB962C8B-B14F-4D97-AF65-F5344CB8AC3E}">
        <p14:creationId xmlns:p14="http://schemas.microsoft.com/office/powerpoint/2010/main" val="2379613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How Do We Start?</a:t>
            </a:r>
            <a:endParaRPr lang="en-US" dirty="0"/>
          </a:p>
        </p:txBody>
      </p:sp>
      <p:sp>
        <p:nvSpPr>
          <p:cNvPr id="3" name="Content Placeholder 2"/>
          <p:cNvSpPr>
            <a:spLocks noGrp="1"/>
          </p:cNvSpPr>
          <p:nvPr>
            <p:ph idx="1"/>
          </p:nvPr>
        </p:nvSpPr>
        <p:spPr>
          <a:xfrm>
            <a:off x="914400" y="1828800"/>
            <a:ext cx="7772400" cy="3543300"/>
          </a:xfrm>
        </p:spPr>
        <p:txBody>
          <a:bodyPr/>
          <a:lstStyle/>
          <a:p>
            <a:pPr marL="457200" indent="-457200" eaLnBrk="1" hangingPunct="1">
              <a:buFont typeface="Wingdings" pitchFamily="2" charset="2"/>
              <a:buAutoNum type="arabicPeriod"/>
            </a:pPr>
            <a:r>
              <a:rPr lang="en-US" altLang="en-US" smtClean="0"/>
              <a:t>Create a sense of urgency</a:t>
            </a:r>
          </a:p>
          <a:p>
            <a:pPr marL="457200" indent="-457200" eaLnBrk="1" hangingPunct="1">
              <a:buFont typeface="Wingdings" pitchFamily="2" charset="2"/>
              <a:buAutoNum type="arabicPeriod"/>
            </a:pPr>
            <a:r>
              <a:rPr lang="en-US" altLang="en-US" smtClean="0"/>
              <a:t>Pull together the guiding team </a:t>
            </a:r>
          </a:p>
          <a:p>
            <a:pPr marL="457200" indent="-457200" eaLnBrk="1" hangingPunct="1">
              <a:buFont typeface="Wingdings" pitchFamily="2" charset="2"/>
              <a:buAutoNum type="arabicPeriod"/>
            </a:pPr>
            <a:r>
              <a:rPr lang="en-US" altLang="en-US" smtClean="0"/>
              <a:t>Formulate a change vision and strategy </a:t>
            </a:r>
          </a:p>
          <a:p>
            <a:pPr marL="457200" indent="-457200" eaLnBrk="1" hangingPunct="1">
              <a:buFont typeface="Wingdings" pitchFamily="2" charset="2"/>
              <a:buAutoNum type="arabicPeriod"/>
            </a:pPr>
            <a:r>
              <a:rPr lang="en-US" altLang="en-US" smtClean="0"/>
              <a:t>Communicate your vision for understanding and buy-in </a:t>
            </a:r>
          </a:p>
          <a:p>
            <a:pPr marL="457200" indent="-457200" eaLnBrk="1" hangingPunct="1">
              <a:buFont typeface="Wingdings" pitchFamily="2" charset="2"/>
              <a:buAutoNum type="arabicPeriod"/>
            </a:pPr>
            <a:r>
              <a:rPr lang="en-US" altLang="en-US" smtClean="0"/>
              <a:t>Send trainers to one of the TeamSTEPPS National Implementation Regional Training Centers</a:t>
            </a:r>
          </a:p>
          <a:p>
            <a:endParaRPr lang="en-US" dirty="0"/>
          </a:p>
        </p:txBody>
      </p:sp>
    </p:spTree>
    <p:extLst>
      <p:ext uri="{BB962C8B-B14F-4D97-AF65-F5344CB8AC3E}">
        <p14:creationId xmlns:p14="http://schemas.microsoft.com/office/powerpoint/2010/main" val="265347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Training for the Guiding Team</a:t>
            </a:r>
            <a:endParaRPr lang="en-US" dirty="0"/>
          </a:p>
        </p:txBody>
      </p:sp>
      <p:sp>
        <p:nvSpPr>
          <p:cNvPr id="3" name="Content Placeholder 2"/>
          <p:cNvSpPr>
            <a:spLocks noGrp="1"/>
          </p:cNvSpPr>
          <p:nvPr>
            <p:ph idx="1"/>
          </p:nvPr>
        </p:nvSpPr>
        <p:spPr/>
        <p:txBody>
          <a:bodyPr/>
          <a:lstStyle/>
          <a:p>
            <a:r>
              <a:rPr lang="en-US" altLang="en-US" smtClean="0"/>
              <a:t>Training is available on a “first come – first served” basis</a:t>
            </a:r>
          </a:p>
          <a:p>
            <a:r>
              <a:rPr lang="en-US" altLang="en-US" smtClean="0"/>
              <a:t>Visit AHRQ’s TeamSTEPPS Web site for more information and available courses</a:t>
            </a:r>
          </a:p>
          <a:p>
            <a:pPr lvl="1"/>
            <a:r>
              <a:rPr lang="en-US" altLang="en-US" smtClean="0">
                <a:hlinkClick r:id="rId3"/>
              </a:rPr>
              <a:t>https://www.ahrq.gov/teamstepps/</a:t>
            </a:r>
            <a:r>
              <a:rPr lang="en-US" altLang="en-US" smtClean="0"/>
              <a:t> </a:t>
            </a:r>
          </a:p>
          <a:p>
            <a:endParaRPr lang="en-US" dirty="0"/>
          </a:p>
        </p:txBody>
      </p:sp>
    </p:spTree>
    <p:extLst>
      <p:ext uri="{BB962C8B-B14F-4D97-AF65-F5344CB8AC3E}">
        <p14:creationId xmlns:p14="http://schemas.microsoft.com/office/powerpoint/2010/main" val="1160052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Backup Slides</a:t>
            </a:r>
            <a:endParaRPr lang="en-US" dirty="0"/>
          </a:p>
        </p:txBody>
      </p:sp>
      <p:sp>
        <p:nvSpPr>
          <p:cNvPr id="3" name="Content Placeholder 2"/>
          <p:cNvSpPr>
            <a:spLocks noGrp="1"/>
          </p:cNvSpPr>
          <p:nvPr>
            <p:ph idx="1"/>
          </p:nvPr>
        </p:nvSpPr>
        <p:spPr/>
        <p:txBody>
          <a:bodyPr/>
          <a:lstStyle/>
          <a:p>
            <a:r>
              <a:rPr lang="en-US" altLang="en-US" dirty="0"/>
              <a:t>The following slides (</a:t>
            </a:r>
            <a:r>
              <a:rPr lang="en-US" altLang="en-US" dirty="0" smtClean="0"/>
              <a:t>18–21</a:t>
            </a:r>
            <a:r>
              <a:rPr lang="en-US" altLang="en-US" dirty="0"/>
              <a:t>) </a:t>
            </a:r>
            <a:r>
              <a:rPr lang="en-US" altLang="en-US" dirty="0" smtClean="0"/>
              <a:t>can </a:t>
            </a:r>
            <a:r>
              <a:rPr lang="en-US" altLang="en-US" dirty="0"/>
              <a:t>support the briefing and may be integrated into slides </a:t>
            </a:r>
            <a:r>
              <a:rPr lang="en-US" altLang="en-US" dirty="0" smtClean="0"/>
              <a:t>1–14 </a:t>
            </a:r>
            <a:r>
              <a:rPr lang="en-US" altLang="en-US" dirty="0"/>
              <a:t>as appropriate.</a:t>
            </a:r>
          </a:p>
          <a:p>
            <a:endParaRPr lang="en-US" dirty="0"/>
          </a:p>
        </p:txBody>
      </p:sp>
    </p:spTree>
    <p:extLst>
      <p:ext uri="{BB962C8B-B14F-4D97-AF65-F5344CB8AC3E}">
        <p14:creationId xmlns:p14="http://schemas.microsoft.com/office/powerpoint/2010/main" val="17848611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National Teamwork Initiatives</a:t>
            </a:r>
            <a:endParaRPr lang="en-US" dirty="0"/>
          </a:p>
        </p:txBody>
      </p:sp>
      <p:sp>
        <p:nvSpPr>
          <p:cNvPr id="3" name="Content Placeholder 2"/>
          <p:cNvSpPr>
            <a:spLocks noGrp="1"/>
          </p:cNvSpPr>
          <p:nvPr>
            <p:ph idx="1"/>
          </p:nvPr>
        </p:nvSpPr>
        <p:spPr>
          <a:xfrm>
            <a:off x="1005840" y="1737360"/>
            <a:ext cx="7772400" cy="3825240"/>
          </a:xfrm>
        </p:spPr>
        <p:txBody>
          <a:bodyPr/>
          <a:lstStyle/>
          <a:p>
            <a:pPr>
              <a:spcBef>
                <a:spcPts val="600"/>
              </a:spcBef>
            </a:pPr>
            <a:r>
              <a:rPr lang="en-US" altLang="en-US" sz="2000" dirty="0" smtClean="0"/>
              <a:t>The Accreditation Council for Graduate Medical Education and the Association of American Medical Colleges include aspects of communication, coordination, and collaboration in physician competencies </a:t>
            </a:r>
          </a:p>
          <a:p>
            <a:pPr>
              <a:spcBef>
                <a:spcPts val="600"/>
              </a:spcBef>
            </a:pPr>
            <a:r>
              <a:rPr lang="en-US" altLang="en-US" sz="2000" dirty="0" smtClean="0"/>
              <a:t>The National Quality Forum included teamwork training, skill building, and teamwork interventions in </a:t>
            </a:r>
            <a:r>
              <a:rPr lang="en-US" altLang="en-US" sz="2000" i="1" dirty="0" smtClean="0"/>
              <a:t>Safe Practices for Better Health Care: A Consensus Report</a:t>
            </a:r>
            <a:r>
              <a:rPr lang="en-US" altLang="en-US" sz="2000" dirty="0" smtClean="0"/>
              <a:t> (2006 update) </a:t>
            </a:r>
          </a:p>
          <a:p>
            <a:pPr>
              <a:spcBef>
                <a:spcPts val="600"/>
              </a:spcBef>
            </a:pPr>
            <a:r>
              <a:rPr lang="en-US" altLang="en-US" sz="2000" dirty="0" smtClean="0"/>
              <a:t>The Joint Commission has increasingly included elements of teamwork in their National Patient Safety Goals and accreditation standards</a:t>
            </a:r>
          </a:p>
          <a:p>
            <a:pPr>
              <a:spcBef>
                <a:spcPts val="600"/>
              </a:spcBef>
            </a:pPr>
            <a:r>
              <a:rPr lang="en-US" altLang="en-US" sz="2000" dirty="0" smtClean="0"/>
              <a:t>The Centers for Medicare &amp; Medicaid Services included TeamSTEPPS in the 9th Scope of Work</a:t>
            </a:r>
          </a:p>
          <a:p>
            <a:endParaRPr lang="en-US" dirty="0"/>
          </a:p>
        </p:txBody>
      </p:sp>
    </p:spTree>
    <p:extLst>
      <p:ext uri="{BB962C8B-B14F-4D97-AF65-F5344CB8AC3E}">
        <p14:creationId xmlns:p14="http://schemas.microsoft.com/office/powerpoint/2010/main" val="2929621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Importance of Communication</a:t>
            </a:r>
            <a:endParaRPr lang="en-US" dirty="0"/>
          </a:p>
        </p:txBody>
      </p:sp>
      <p:sp>
        <p:nvSpPr>
          <p:cNvPr id="3" name="Content Placeholder 2"/>
          <p:cNvSpPr>
            <a:spLocks noGrp="1"/>
          </p:cNvSpPr>
          <p:nvPr>
            <p:ph idx="1"/>
          </p:nvPr>
        </p:nvSpPr>
        <p:spPr/>
        <p:txBody>
          <a:bodyPr/>
          <a:lstStyle/>
          <a:p>
            <a:r>
              <a:rPr lang="en-US" altLang="en-US" dirty="0" smtClean="0"/>
              <a:t>Communication failure has been identified as the leading root cause of sentinel events over the past 10 years (Joint Commission)</a:t>
            </a:r>
          </a:p>
          <a:p>
            <a:r>
              <a:rPr lang="en-US" altLang="en-US" dirty="0" smtClean="0"/>
              <a:t>Communication failure is a primary contributing factor in almost 80% of more than 6,000 root cause analyses of adverse events and close calls (VA Center for Patient Safety)</a:t>
            </a:r>
          </a:p>
          <a:p>
            <a:endParaRPr lang="en-US" dirty="0"/>
          </a:p>
        </p:txBody>
      </p:sp>
    </p:spTree>
    <p:extLst>
      <p:ext uri="{BB962C8B-B14F-4D97-AF65-F5344CB8AC3E}">
        <p14:creationId xmlns:p14="http://schemas.microsoft.com/office/powerpoint/2010/main" val="883539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a:t>
            </a:r>
            <a:r>
              <a:rPr lang="en-US" altLang="en-US" dirty="0" smtClean="0"/>
              <a:t>Is TeamSTEPPS</a:t>
            </a:r>
            <a:r>
              <a:rPr lang="en-US" baseline="30000" dirty="0" smtClean="0"/>
              <a:t>®</a:t>
            </a:r>
            <a:r>
              <a:rPr lang="en-US" altLang="en-US" dirty="0" smtClean="0"/>
              <a:t>?</a:t>
            </a:r>
            <a:endParaRPr lang="en-US" dirty="0"/>
          </a:p>
        </p:txBody>
      </p:sp>
      <p:sp>
        <p:nvSpPr>
          <p:cNvPr id="3" name="Content Placeholder 2"/>
          <p:cNvSpPr>
            <a:spLocks noGrp="1"/>
          </p:cNvSpPr>
          <p:nvPr>
            <p:ph idx="1"/>
          </p:nvPr>
        </p:nvSpPr>
        <p:spPr>
          <a:xfrm>
            <a:off x="1371600" y="1828800"/>
            <a:ext cx="7315200" cy="3886200"/>
          </a:xfrm>
        </p:spPr>
        <p:txBody>
          <a:bodyPr/>
          <a:lstStyle/>
          <a:p>
            <a:pPr eaLnBrk="1" hangingPunct="1"/>
            <a:r>
              <a:rPr lang="en-US" altLang="en-US" dirty="0"/>
              <a:t>An evidence-based teamwork system </a:t>
            </a:r>
          </a:p>
          <a:p>
            <a:pPr eaLnBrk="1" hangingPunct="1"/>
            <a:r>
              <a:rPr lang="en-US" altLang="en-US" dirty="0"/>
              <a:t>Designed to improve:</a:t>
            </a:r>
          </a:p>
          <a:p>
            <a:pPr lvl="1" eaLnBrk="1" hangingPunct="1"/>
            <a:r>
              <a:rPr lang="en-US" altLang="en-US" dirty="0"/>
              <a:t>Quality</a:t>
            </a:r>
          </a:p>
          <a:p>
            <a:pPr lvl="1" eaLnBrk="1" hangingPunct="1"/>
            <a:r>
              <a:rPr lang="en-US" altLang="en-US" dirty="0"/>
              <a:t>Safety</a:t>
            </a:r>
          </a:p>
          <a:p>
            <a:pPr lvl="1" eaLnBrk="1" hangingPunct="1"/>
            <a:r>
              <a:rPr lang="en-US" altLang="en-US" dirty="0"/>
              <a:t>Efficiency of health care</a:t>
            </a:r>
          </a:p>
          <a:p>
            <a:pPr eaLnBrk="1" hangingPunct="1"/>
            <a:r>
              <a:rPr lang="en-US" altLang="en-US" dirty="0"/>
              <a:t>Practical and adaptable</a:t>
            </a:r>
          </a:p>
          <a:p>
            <a:pPr eaLnBrk="1" hangingPunct="1"/>
            <a:r>
              <a:rPr lang="en-US" altLang="en-US" dirty="0"/>
              <a:t>Provides ready-to-use materials for training and ongoing teamwork</a:t>
            </a:r>
          </a:p>
          <a:p>
            <a:endParaRPr lang="en-US" dirty="0"/>
          </a:p>
        </p:txBody>
      </p:sp>
    </p:spTree>
    <p:extLst>
      <p:ext uri="{BB962C8B-B14F-4D97-AF65-F5344CB8AC3E}">
        <p14:creationId xmlns:p14="http://schemas.microsoft.com/office/powerpoint/2010/main" val="1462975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What Does it Cost?</a:t>
            </a:r>
            <a:endParaRPr lang="en-US" dirty="0"/>
          </a:p>
        </p:txBody>
      </p:sp>
      <p:sp>
        <p:nvSpPr>
          <p:cNvPr id="3" name="Content Placeholder 2"/>
          <p:cNvSpPr>
            <a:spLocks noGrp="1"/>
          </p:cNvSpPr>
          <p:nvPr>
            <p:ph idx="1"/>
          </p:nvPr>
        </p:nvSpPr>
        <p:spPr/>
        <p:txBody>
          <a:bodyPr/>
          <a:lstStyle/>
          <a:p>
            <a:r>
              <a:rPr lang="en-US" altLang="en-US" dirty="0" smtClean="0"/>
              <a:t>Costs can be modified by obtaining materials and having trainers teach themselves</a:t>
            </a:r>
          </a:p>
          <a:p>
            <a:r>
              <a:rPr lang="en-US" altLang="en-US" dirty="0" smtClean="0"/>
              <a:t>Based on the National Implementation of TeamSTEPPS Project, we estimate that a Change Team member will spend 10% FTE (200 hours) on this effort</a:t>
            </a:r>
          </a:p>
          <a:p>
            <a:endParaRPr lang="en-US" dirty="0"/>
          </a:p>
        </p:txBody>
      </p:sp>
    </p:spTree>
    <p:extLst>
      <p:ext uri="{BB962C8B-B14F-4D97-AF65-F5344CB8AC3E}">
        <p14:creationId xmlns:p14="http://schemas.microsoft.com/office/powerpoint/2010/main" val="1140164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Resources Available</a:t>
            </a:r>
            <a:endParaRPr lang="en-US" dirty="0"/>
          </a:p>
        </p:txBody>
      </p:sp>
      <p:sp>
        <p:nvSpPr>
          <p:cNvPr id="3" name="Content Placeholder 2"/>
          <p:cNvSpPr>
            <a:spLocks noGrp="1"/>
          </p:cNvSpPr>
          <p:nvPr>
            <p:ph idx="1"/>
          </p:nvPr>
        </p:nvSpPr>
        <p:spPr>
          <a:xfrm>
            <a:off x="914400" y="1737360"/>
            <a:ext cx="7772400" cy="4206240"/>
          </a:xfrm>
        </p:spPr>
        <p:txBody>
          <a:bodyPr/>
          <a:lstStyle/>
          <a:p>
            <a:pPr>
              <a:spcBef>
                <a:spcPts val="900"/>
              </a:spcBef>
            </a:pPr>
            <a:r>
              <a:rPr lang="en-US" altLang="en-US" dirty="0" smtClean="0"/>
              <a:t>TeamSTEPPS resources include:</a:t>
            </a:r>
          </a:p>
          <a:p>
            <a:pPr lvl="1">
              <a:spcBef>
                <a:spcPts val="900"/>
              </a:spcBef>
            </a:pPr>
            <a:r>
              <a:rPr lang="en-US" altLang="en-US" dirty="0" smtClean="0"/>
              <a:t>Three teamwork training curricula</a:t>
            </a:r>
          </a:p>
          <a:p>
            <a:pPr lvl="1">
              <a:spcBef>
                <a:spcPts val="900"/>
              </a:spcBef>
            </a:pPr>
            <a:r>
              <a:rPr lang="en-US" altLang="en-US" dirty="0" smtClean="0"/>
              <a:t>Course Management Guide</a:t>
            </a:r>
          </a:p>
          <a:p>
            <a:pPr lvl="1">
              <a:spcBef>
                <a:spcPts val="900"/>
              </a:spcBef>
            </a:pPr>
            <a:r>
              <a:rPr lang="en-US" altLang="en-US" dirty="0" smtClean="0"/>
              <a:t>Multimedia course materials</a:t>
            </a:r>
          </a:p>
          <a:p>
            <a:pPr lvl="1">
              <a:spcBef>
                <a:spcPts val="900"/>
              </a:spcBef>
            </a:pPr>
            <a:r>
              <a:rPr lang="en-US" altLang="en-US" dirty="0" smtClean="0"/>
              <a:t>TeamSTEPPS Implementation Guide</a:t>
            </a:r>
          </a:p>
          <a:p>
            <a:pPr lvl="1">
              <a:spcBef>
                <a:spcPts val="900"/>
              </a:spcBef>
            </a:pPr>
            <a:r>
              <a:rPr lang="en-US" altLang="en-US" dirty="0" smtClean="0"/>
              <a:t>Measurement tools </a:t>
            </a:r>
          </a:p>
          <a:p>
            <a:pPr>
              <a:spcBef>
                <a:spcPts val="900"/>
              </a:spcBef>
            </a:pPr>
            <a:r>
              <a:rPr lang="en-US" altLang="en-US" dirty="0" smtClean="0"/>
              <a:t>Web site for updated resources and information:</a:t>
            </a:r>
          </a:p>
          <a:p>
            <a:pPr lvl="1">
              <a:spcBef>
                <a:spcPts val="900"/>
              </a:spcBef>
            </a:pPr>
            <a:r>
              <a:rPr lang="en-US" dirty="0" smtClean="0">
                <a:hlinkClick r:id="rId3"/>
              </a:rPr>
              <a:t>https://www.ahrq.gov/teamstepps/</a:t>
            </a:r>
            <a:r>
              <a:rPr lang="en-US" dirty="0" smtClean="0"/>
              <a:t> </a:t>
            </a:r>
            <a:endParaRPr lang="en-US" dirty="0"/>
          </a:p>
        </p:txBody>
      </p:sp>
    </p:spTree>
    <p:extLst>
      <p:ext uri="{BB962C8B-B14F-4D97-AF65-F5344CB8AC3E}">
        <p14:creationId xmlns:p14="http://schemas.microsoft.com/office/powerpoint/2010/main" val="191703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Why Use TeamSTEPPS?</a:t>
            </a:r>
            <a:endParaRPr lang="en-US" dirty="0"/>
          </a:p>
        </p:txBody>
      </p:sp>
      <p:sp>
        <p:nvSpPr>
          <p:cNvPr id="3" name="Content Placeholder 2"/>
          <p:cNvSpPr>
            <a:spLocks noGrp="1"/>
          </p:cNvSpPr>
          <p:nvPr>
            <p:ph idx="1"/>
          </p:nvPr>
        </p:nvSpPr>
        <p:spPr/>
        <p:txBody>
          <a:bodyPr/>
          <a:lstStyle/>
          <a:p>
            <a:pPr eaLnBrk="1" hangingPunct="1"/>
            <a:r>
              <a:rPr lang="en-US" altLang="en-US" dirty="0"/>
              <a:t>Goal: Produce highly effective medical teams </a:t>
            </a:r>
            <a:r>
              <a:rPr lang="en-US" altLang="en-US" dirty="0" smtClean="0"/>
              <a:t>who </a:t>
            </a:r>
            <a:r>
              <a:rPr lang="en-US" altLang="en-US" dirty="0" smtClean="0">
                <a:solidFill>
                  <a:srgbClr val="009FC3"/>
                </a:solidFill>
              </a:rPr>
              <a:t>optimize</a:t>
            </a:r>
            <a:r>
              <a:rPr lang="en-US" altLang="en-US" dirty="0" smtClean="0"/>
              <a:t> </a:t>
            </a:r>
            <a:r>
              <a:rPr lang="en-US" altLang="en-US" dirty="0"/>
              <a:t>the use of </a:t>
            </a:r>
            <a:r>
              <a:rPr lang="en-US" altLang="en-US" dirty="0">
                <a:solidFill>
                  <a:srgbClr val="009FC3"/>
                </a:solidFill>
              </a:rPr>
              <a:t>information</a:t>
            </a:r>
            <a:r>
              <a:rPr lang="en-US" altLang="en-US" dirty="0"/>
              <a:t>, </a:t>
            </a:r>
            <a:r>
              <a:rPr lang="en-US" altLang="en-US" dirty="0" smtClean="0">
                <a:solidFill>
                  <a:srgbClr val="009FC3"/>
                </a:solidFill>
              </a:rPr>
              <a:t>people</a:t>
            </a:r>
            <a:r>
              <a:rPr lang="en-US" altLang="en-US" dirty="0" smtClean="0"/>
              <a:t>, </a:t>
            </a:r>
            <a:r>
              <a:rPr lang="en-US" altLang="en-US" dirty="0"/>
              <a:t>and </a:t>
            </a:r>
            <a:r>
              <a:rPr lang="en-US" altLang="en-US" dirty="0">
                <a:solidFill>
                  <a:srgbClr val="009FC3"/>
                </a:solidFill>
              </a:rPr>
              <a:t>resources</a:t>
            </a:r>
            <a:r>
              <a:rPr lang="en-US" altLang="en-US" dirty="0"/>
              <a:t> to achieve the best clinical outcomes</a:t>
            </a:r>
          </a:p>
          <a:p>
            <a:pPr eaLnBrk="1" hangingPunct="1"/>
            <a:r>
              <a:rPr lang="en-US" altLang="en-US" dirty="0"/>
              <a:t>Teams of individuals who </a:t>
            </a:r>
            <a:r>
              <a:rPr lang="en-US" altLang="en-US" dirty="0">
                <a:solidFill>
                  <a:srgbClr val="009FC3"/>
                </a:solidFill>
              </a:rPr>
              <a:t>communicate effectively </a:t>
            </a:r>
            <a:r>
              <a:rPr lang="en-US" altLang="en-US" dirty="0"/>
              <a:t>and </a:t>
            </a:r>
            <a:r>
              <a:rPr lang="en-US" altLang="en-US" dirty="0">
                <a:solidFill>
                  <a:srgbClr val="009FC3"/>
                </a:solidFill>
              </a:rPr>
              <a:t>back each other </a:t>
            </a:r>
            <a:r>
              <a:rPr lang="en-US" altLang="en-US" dirty="0"/>
              <a:t>up dramatically reduce the consequences of human error</a:t>
            </a:r>
          </a:p>
          <a:p>
            <a:pPr eaLnBrk="1" hangingPunct="1"/>
            <a:r>
              <a:rPr lang="en-US" altLang="en-US" dirty="0">
                <a:solidFill>
                  <a:srgbClr val="009FC3"/>
                </a:solidFill>
              </a:rPr>
              <a:t>Team skills </a:t>
            </a:r>
            <a:r>
              <a:rPr lang="en-US" altLang="en-US" dirty="0"/>
              <a:t>are not innate; they must be trained</a:t>
            </a:r>
          </a:p>
          <a:p>
            <a:endParaRPr lang="en-US" dirty="0"/>
          </a:p>
        </p:txBody>
      </p:sp>
    </p:spTree>
    <p:extLst>
      <p:ext uri="{BB962C8B-B14F-4D97-AF65-F5344CB8AC3E}">
        <p14:creationId xmlns:p14="http://schemas.microsoft.com/office/powerpoint/2010/main" val="119293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Why Invest in TeamSTEPPS?</a:t>
            </a:r>
            <a:endParaRPr lang="en-US" dirty="0"/>
          </a:p>
        </p:txBody>
      </p:sp>
      <p:sp>
        <p:nvSpPr>
          <p:cNvPr id="3" name="Content Placeholder 2"/>
          <p:cNvSpPr>
            <a:spLocks noGrp="1"/>
          </p:cNvSpPr>
          <p:nvPr>
            <p:ph idx="1"/>
          </p:nvPr>
        </p:nvSpPr>
        <p:spPr>
          <a:xfrm>
            <a:off x="914400" y="2020888"/>
            <a:ext cx="7772400" cy="2703512"/>
          </a:xfrm>
        </p:spPr>
        <p:txBody>
          <a:bodyPr/>
          <a:lstStyle/>
          <a:p>
            <a:pPr eaLnBrk="1" hangingPunct="1">
              <a:lnSpc>
                <a:spcPct val="90000"/>
              </a:lnSpc>
            </a:pPr>
            <a:r>
              <a:rPr lang="en-US" altLang="en-US" dirty="0"/>
              <a:t>Cost of TeamSTEPPS is minimal compared </a:t>
            </a:r>
            <a:r>
              <a:rPr lang="en-US" altLang="en-US" dirty="0" smtClean="0"/>
              <a:t>with savings</a:t>
            </a:r>
            <a:endParaRPr lang="en-US" altLang="en-US" dirty="0"/>
          </a:p>
          <a:p>
            <a:pPr eaLnBrk="1" hangingPunct="1">
              <a:lnSpc>
                <a:spcPct val="90000"/>
              </a:lnSpc>
            </a:pPr>
            <a:r>
              <a:rPr lang="en-US" altLang="en-US" dirty="0"/>
              <a:t>Annual cost is approximately 98,000 lives and $17-29 billion</a:t>
            </a:r>
          </a:p>
          <a:p>
            <a:pPr eaLnBrk="1" hangingPunct="1">
              <a:lnSpc>
                <a:spcPct val="90000"/>
              </a:lnSpc>
            </a:pPr>
            <a:r>
              <a:rPr lang="en-US" altLang="en-US" dirty="0"/>
              <a:t>Errors can be reduced by changes to the health care </a:t>
            </a:r>
            <a:r>
              <a:rPr lang="en-US" altLang="en-US" dirty="0" smtClean="0"/>
              <a:t>system, </a:t>
            </a:r>
            <a:r>
              <a:rPr lang="en-US" altLang="en-US" dirty="0"/>
              <a:t>specifically by providing interdisciplinary team training</a:t>
            </a:r>
          </a:p>
          <a:p>
            <a:pPr eaLnBrk="1" hangingPunct="1">
              <a:lnSpc>
                <a:spcPct val="90000"/>
              </a:lnSpc>
            </a:pPr>
            <a:endParaRPr lang="en-US" altLang="en-US" dirty="0"/>
          </a:p>
          <a:p>
            <a:pPr eaLnBrk="1" hangingPunct="1">
              <a:lnSpc>
                <a:spcPct val="90000"/>
              </a:lnSpc>
              <a:buNone/>
            </a:pPr>
            <a:endParaRPr lang="en-US" altLang="en-US" dirty="0"/>
          </a:p>
          <a:p>
            <a:pPr eaLnBrk="1" hangingPunct="1">
              <a:lnSpc>
                <a:spcPct val="90000"/>
              </a:lnSpc>
              <a:buNone/>
            </a:pPr>
            <a:r>
              <a:rPr lang="en-US" altLang="en-US" sz="1400" dirty="0" smtClean="0"/>
              <a:t> </a:t>
            </a:r>
            <a:endParaRPr lang="en-US" altLang="en-US" dirty="0"/>
          </a:p>
          <a:p>
            <a:endParaRPr lang="en-US" dirty="0"/>
          </a:p>
        </p:txBody>
      </p:sp>
    </p:spTree>
    <p:extLst>
      <p:ext uri="{BB962C8B-B14F-4D97-AF65-F5344CB8AC3E}">
        <p14:creationId xmlns:p14="http://schemas.microsoft.com/office/powerpoint/2010/main" val="1293764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smtClean="0"/>
              <a:t>What Can TeamSTEPPS Do for Us?</a:t>
            </a:r>
            <a:endParaRPr lang="en-US" sz="3200" dirty="0"/>
          </a:p>
        </p:txBody>
      </p:sp>
      <p:sp>
        <p:nvSpPr>
          <p:cNvPr id="3" name="Content Placeholder 2"/>
          <p:cNvSpPr>
            <a:spLocks noGrp="1"/>
          </p:cNvSpPr>
          <p:nvPr>
            <p:ph sz="half" idx="1"/>
          </p:nvPr>
        </p:nvSpPr>
        <p:spPr>
          <a:xfrm>
            <a:off x="685800" y="1920240"/>
            <a:ext cx="3840480" cy="3543300"/>
          </a:xfrm>
        </p:spPr>
        <p:txBody>
          <a:bodyPr/>
          <a:lstStyle/>
          <a:p>
            <a:pPr marL="0" indent="0">
              <a:buNone/>
            </a:pPr>
            <a:r>
              <a:rPr lang="en-US" altLang="en-US" sz="2400" b="1" dirty="0" smtClean="0"/>
              <a:t>Emergency Department</a:t>
            </a:r>
            <a:r>
              <a:rPr lang="en-US" altLang="en-US" sz="2400" b="1" baseline="30000" dirty="0" smtClean="0"/>
              <a:t>1</a:t>
            </a:r>
          </a:p>
          <a:p>
            <a:r>
              <a:rPr lang="en-US" altLang="en-US" sz="2000" dirty="0" smtClean="0"/>
              <a:t>After implementation of multiple medical team training programs:</a:t>
            </a:r>
          </a:p>
          <a:p>
            <a:pPr lvl="1"/>
            <a:r>
              <a:rPr lang="en-US" altLang="en-US" sz="1800" dirty="0" smtClean="0"/>
              <a:t>Improved observed team behaviors</a:t>
            </a:r>
          </a:p>
          <a:p>
            <a:pPr lvl="1"/>
            <a:r>
              <a:rPr lang="en-US" altLang="en-US" sz="1800" dirty="0" smtClean="0"/>
              <a:t>Enhanced staff attitudes toward teamwork</a:t>
            </a:r>
          </a:p>
          <a:p>
            <a:pPr lvl="1"/>
            <a:r>
              <a:rPr lang="en-US" altLang="en-US" sz="1800" dirty="0" smtClean="0"/>
              <a:t>Reduced observed clinical errors </a:t>
            </a:r>
          </a:p>
          <a:p>
            <a:endParaRPr lang="en-US" dirty="0"/>
          </a:p>
        </p:txBody>
      </p:sp>
      <p:sp>
        <p:nvSpPr>
          <p:cNvPr id="7" name="Content Placeholder 6"/>
          <p:cNvSpPr>
            <a:spLocks noGrp="1"/>
          </p:cNvSpPr>
          <p:nvPr>
            <p:ph sz="half" idx="2"/>
          </p:nvPr>
        </p:nvSpPr>
        <p:spPr>
          <a:xfrm>
            <a:off x="4572000" y="1920240"/>
            <a:ext cx="4114800" cy="3947160"/>
          </a:xfrm>
        </p:spPr>
        <p:txBody>
          <a:bodyPr/>
          <a:lstStyle/>
          <a:p>
            <a:pPr marL="0" indent="0">
              <a:buNone/>
            </a:pPr>
            <a:r>
              <a:rPr lang="en-US" altLang="en-US" sz="2400" b="1" dirty="0" smtClean="0"/>
              <a:t>Clinical Units in a Medical Center</a:t>
            </a:r>
            <a:r>
              <a:rPr lang="en-US" altLang="en-US" sz="2400" b="1" baseline="30000" dirty="0" smtClean="0"/>
              <a:t>2</a:t>
            </a:r>
          </a:p>
          <a:p>
            <a:r>
              <a:rPr lang="en-US" altLang="en-US" sz="2000" dirty="0" smtClean="0"/>
              <a:t>After implementation of SBAR to improve communication among clinical caregivers:</a:t>
            </a:r>
          </a:p>
          <a:p>
            <a:pPr lvl="1"/>
            <a:r>
              <a:rPr lang="en-US" altLang="en-US" sz="1800" dirty="0" smtClean="0"/>
              <a:t>Reduced rate of adverse drug events (from 30 to 18 per 1,000 patient days)</a:t>
            </a:r>
          </a:p>
          <a:p>
            <a:pPr lvl="1"/>
            <a:r>
              <a:rPr lang="en-US" altLang="en-US" sz="1800" dirty="0" smtClean="0"/>
              <a:t>Improved medication reconciliation at patient admission from 72% to 88% and at discharge from 53% to 89%</a:t>
            </a:r>
          </a:p>
          <a:p>
            <a:endParaRPr lang="en-US" dirty="0"/>
          </a:p>
        </p:txBody>
      </p:sp>
    </p:spTree>
    <p:extLst>
      <p:ext uri="{BB962C8B-B14F-4D97-AF65-F5344CB8AC3E}">
        <p14:creationId xmlns:p14="http://schemas.microsoft.com/office/powerpoint/2010/main" val="408834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What Can TeamSTEPPS </a:t>
            </a:r>
            <a:br>
              <a:rPr lang="en-US" altLang="en-US" dirty="0" smtClean="0"/>
            </a:br>
            <a:r>
              <a:rPr lang="en-US" altLang="en-US" dirty="0" smtClean="0"/>
              <a:t>Do for Us?</a:t>
            </a:r>
            <a:endParaRPr lang="en-US" dirty="0"/>
          </a:p>
        </p:txBody>
      </p:sp>
      <p:sp>
        <p:nvSpPr>
          <p:cNvPr id="3" name="Content Placeholder 2"/>
          <p:cNvSpPr>
            <a:spLocks noGrp="1"/>
          </p:cNvSpPr>
          <p:nvPr>
            <p:ph sz="half" idx="1"/>
          </p:nvPr>
        </p:nvSpPr>
        <p:spPr>
          <a:xfrm>
            <a:off x="914400" y="1920240"/>
            <a:ext cx="4114800" cy="3543300"/>
          </a:xfrm>
        </p:spPr>
        <p:txBody>
          <a:bodyPr/>
          <a:lstStyle/>
          <a:p>
            <a:pPr marL="0" indent="0">
              <a:buNone/>
            </a:pPr>
            <a:r>
              <a:rPr lang="en-US" altLang="en-US" sz="2200" b="1" dirty="0" smtClean="0"/>
              <a:t>Labor and Delivery Units</a:t>
            </a:r>
            <a:r>
              <a:rPr lang="en-US" altLang="en-US" sz="2200" b="1" baseline="30000" dirty="0" smtClean="0"/>
              <a:t>1</a:t>
            </a:r>
          </a:p>
          <a:p>
            <a:r>
              <a:rPr lang="en-US" altLang="en-US" sz="2000" dirty="0" smtClean="0"/>
              <a:t>After implementation of multiple teamwork strategies and tools: </a:t>
            </a:r>
          </a:p>
          <a:p>
            <a:pPr lvl="1"/>
            <a:r>
              <a:rPr lang="en-US" altLang="en-US" sz="1800" dirty="0" smtClean="0"/>
              <a:t>A 50% reduction in the Weighted Adverse Outcome Score, which describes the adverse event score per delivery</a:t>
            </a:r>
          </a:p>
          <a:p>
            <a:pPr lvl="1"/>
            <a:r>
              <a:rPr lang="en-US" altLang="en-US" sz="1800" dirty="0" smtClean="0"/>
              <a:t>A 50% decrease in the Severity Index, which measures the average severity of each delivery with an adverse event</a:t>
            </a:r>
          </a:p>
          <a:p>
            <a:endParaRPr lang="en-US" dirty="0"/>
          </a:p>
        </p:txBody>
      </p:sp>
      <p:sp>
        <p:nvSpPr>
          <p:cNvPr id="13" name="Content Placeholder 12"/>
          <p:cNvSpPr>
            <a:spLocks noGrp="1"/>
          </p:cNvSpPr>
          <p:nvPr>
            <p:ph sz="half" idx="2"/>
          </p:nvPr>
        </p:nvSpPr>
        <p:spPr>
          <a:xfrm>
            <a:off x="5120640" y="1920240"/>
            <a:ext cx="3657600" cy="3543300"/>
          </a:xfrm>
        </p:spPr>
        <p:txBody>
          <a:bodyPr/>
          <a:lstStyle/>
          <a:p>
            <a:pPr marL="0" indent="0">
              <a:buNone/>
            </a:pPr>
            <a:r>
              <a:rPr lang="en-US" altLang="en-US" sz="2200" b="1" dirty="0"/>
              <a:t>Intensive Care Units</a:t>
            </a:r>
            <a:r>
              <a:rPr lang="en-US" altLang="en-US" sz="2200" b="1" baseline="30000" dirty="0"/>
              <a:t>2</a:t>
            </a:r>
          </a:p>
          <a:p>
            <a:r>
              <a:rPr lang="en-US" altLang="en-US" sz="2000" dirty="0"/>
              <a:t>After implementation of a “Patient Daily Goals” form to facilitate staff communication:</a:t>
            </a:r>
          </a:p>
          <a:p>
            <a:pPr lvl="1"/>
            <a:r>
              <a:rPr lang="en-US" altLang="en-US" sz="1800" dirty="0"/>
              <a:t>A 50% decrease in mean ICU length of stay from 2.2 days to 1.1 days</a:t>
            </a:r>
          </a:p>
        </p:txBody>
      </p:sp>
    </p:spTree>
    <p:extLst>
      <p:ext uri="{BB962C8B-B14F-4D97-AF65-F5344CB8AC3E}">
        <p14:creationId xmlns:p14="http://schemas.microsoft.com/office/powerpoint/2010/main" val="3713685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Can TeamSTEPPS Do For Us?</a:t>
            </a:r>
            <a:endParaRPr lang="en-US" sz="3200" dirty="0"/>
          </a:p>
        </p:txBody>
      </p:sp>
      <p:sp>
        <p:nvSpPr>
          <p:cNvPr id="3" name="Content Placeholder 2"/>
          <p:cNvSpPr>
            <a:spLocks noGrp="1"/>
          </p:cNvSpPr>
          <p:nvPr>
            <p:ph idx="1"/>
          </p:nvPr>
        </p:nvSpPr>
        <p:spPr>
          <a:xfrm>
            <a:off x="914400" y="1737360"/>
            <a:ext cx="7772400" cy="4075112"/>
          </a:xfrm>
        </p:spPr>
        <p:txBody>
          <a:bodyPr/>
          <a:lstStyle/>
          <a:p>
            <a:pPr marL="0" indent="0">
              <a:buNone/>
            </a:pPr>
            <a:r>
              <a:rPr lang="en-US" altLang="en-US" b="1" dirty="0" err="1" smtClean="0"/>
              <a:t>Interprofessional</a:t>
            </a:r>
            <a:r>
              <a:rPr lang="en-US" altLang="en-US" b="1" dirty="0" smtClean="0"/>
              <a:t> Training/Education</a:t>
            </a:r>
            <a:r>
              <a:rPr lang="en-US" altLang="en-US" b="1" baseline="30000" dirty="0" smtClean="0"/>
              <a:t>1</a:t>
            </a:r>
          </a:p>
          <a:p>
            <a:r>
              <a:rPr lang="en-US" altLang="en-US" dirty="0" smtClean="0"/>
              <a:t>After participating in an </a:t>
            </a:r>
            <a:r>
              <a:rPr lang="en-US" altLang="en-US" dirty="0" err="1" smtClean="0"/>
              <a:t>interprofessional</a:t>
            </a:r>
            <a:r>
              <a:rPr lang="en-US" altLang="en-US" dirty="0" smtClean="0"/>
              <a:t> TeamSTEPPS training during neonatal resuscitation in a simulated environment:</a:t>
            </a:r>
          </a:p>
          <a:p>
            <a:pPr lvl="1"/>
            <a:r>
              <a:rPr lang="en-US" altLang="en-US" dirty="0" smtClean="0"/>
              <a:t>Nurses who challenged a scripted medication order error increased from 38% before the training to 77% after training</a:t>
            </a:r>
          </a:p>
          <a:p>
            <a:pPr lvl="1"/>
            <a:r>
              <a:rPr lang="en-US" altLang="en-US" dirty="0" smtClean="0"/>
              <a:t>The team’s ability to detect and correct inadequate chest compressions increased from 61.5% to 84.6% after the training</a:t>
            </a:r>
            <a:endParaRPr lang="en-US" dirty="0"/>
          </a:p>
        </p:txBody>
      </p:sp>
    </p:spTree>
    <p:extLst>
      <p:ext uri="{BB962C8B-B14F-4D97-AF65-F5344CB8AC3E}">
        <p14:creationId xmlns:p14="http://schemas.microsoft.com/office/powerpoint/2010/main" val="1753382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063" y="876300"/>
            <a:ext cx="7739062" cy="495300"/>
          </a:xfrm>
        </p:spPr>
        <p:txBody>
          <a:bodyPr/>
          <a:lstStyle/>
          <a:p>
            <a:r>
              <a:rPr lang="en-US" altLang="en-US" sz="3200" dirty="0" smtClean="0"/>
              <a:t>What Can TeamSTEPPS Do for Us?</a:t>
            </a:r>
            <a:endParaRPr lang="en-US" sz="3200" dirty="0"/>
          </a:p>
        </p:txBody>
      </p:sp>
      <p:sp>
        <p:nvSpPr>
          <p:cNvPr id="3" name="Content Placeholder 2"/>
          <p:cNvSpPr>
            <a:spLocks noGrp="1"/>
          </p:cNvSpPr>
          <p:nvPr>
            <p:ph idx="1"/>
          </p:nvPr>
        </p:nvSpPr>
        <p:spPr>
          <a:xfrm>
            <a:off x="1005840" y="1463040"/>
            <a:ext cx="7772400" cy="4608512"/>
          </a:xfrm>
        </p:spPr>
        <p:txBody>
          <a:bodyPr/>
          <a:lstStyle/>
          <a:p>
            <a:pPr marL="0" indent="0">
              <a:spcBef>
                <a:spcPts val="600"/>
              </a:spcBef>
              <a:buNone/>
            </a:pPr>
            <a:r>
              <a:rPr lang="en-US" altLang="en-US" b="1" dirty="0" smtClean="0"/>
              <a:t>Operating Rooms</a:t>
            </a:r>
          </a:p>
          <a:p>
            <a:pPr>
              <a:spcBef>
                <a:spcPts val="600"/>
              </a:spcBef>
            </a:pPr>
            <a:r>
              <a:rPr lang="en-US" altLang="en-US" dirty="0" smtClean="0"/>
              <a:t>After implementation of a “pre-op” brief:</a:t>
            </a:r>
          </a:p>
          <a:p>
            <a:pPr lvl="1">
              <a:spcBef>
                <a:spcPts val="600"/>
              </a:spcBef>
            </a:pPr>
            <a:r>
              <a:rPr lang="en-US" altLang="en-US" sz="2000" dirty="0" smtClean="0"/>
              <a:t>Increased OR communication</a:t>
            </a:r>
            <a:r>
              <a:rPr lang="en-US" altLang="en-US" sz="2000" baseline="30000" dirty="0" smtClean="0"/>
              <a:t>1,2</a:t>
            </a:r>
          </a:p>
          <a:p>
            <a:pPr lvl="1">
              <a:spcBef>
                <a:spcPts val="600"/>
              </a:spcBef>
            </a:pPr>
            <a:r>
              <a:rPr lang="en-US" altLang="en-US" sz="2000" dirty="0" smtClean="0"/>
              <a:t>Increased administration of properly timed prophylactic antibiotics prior to incision from 84% to 95%</a:t>
            </a:r>
            <a:r>
              <a:rPr lang="en-US" altLang="en-US" sz="2000" baseline="30000" dirty="0" smtClean="0"/>
              <a:t>1</a:t>
            </a:r>
          </a:p>
          <a:p>
            <a:pPr lvl="1">
              <a:spcBef>
                <a:spcPts val="600"/>
              </a:spcBef>
            </a:pPr>
            <a:r>
              <a:rPr lang="en-US" altLang="en-US" sz="2000" dirty="0" smtClean="0"/>
              <a:t>Increased pre-op deep vein thrombosis prophylaxis prior to induction from 92% to 100%</a:t>
            </a:r>
            <a:r>
              <a:rPr lang="en-US" altLang="en-US" sz="2000" baseline="30000" dirty="0" smtClean="0"/>
              <a:t>1</a:t>
            </a:r>
          </a:p>
          <a:p>
            <a:pPr lvl="1">
              <a:spcBef>
                <a:spcPts val="600"/>
              </a:spcBef>
            </a:pPr>
            <a:r>
              <a:rPr lang="en-US" altLang="en-US" sz="2000" dirty="0" smtClean="0"/>
              <a:t>Better error avoidance: Pre-op brief revealed seven patients (3.3%) with previously unidentified severe surgical risks—surgery cancelled</a:t>
            </a:r>
            <a:r>
              <a:rPr lang="en-US" altLang="en-US" sz="2000" baseline="30000" dirty="0" smtClean="0"/>
              <a:t>1</a:t>
            </a:r>
          </a:p>
          <a:p>
            <a:pPr lvl="1">
              <a:spcBef>
                <a:spcPts val="600"/>
              </a:spcBef>
            </a:pPr>
            <a:r>
              <a:rPr lang="en-US" altLang="en-US" sz="2000" dirty="0" smtClean="0"/>
              <a:t>A 16% reduction in nursing turnover rate</a:t>
            </a:r>
            <a:r>
              <a:rPr lang="en-US" altLang="en-US" sz="2000" baseline="30000" dirty="0" smtClean="0"/>
              <a:t>2</a:t>
            </a:r>
          </a:p>
          <a:p>
            <a:pPr lvl="1">
              <a:spcBef>
                <a:spcPts val="600"/>
              </a:spcBef>
            </a:pPr>
            <a:r>
              <a:rPr lang="en-US" altLang="en-US" sz="2000" dirty="0" smtClean="0"/>
              <a:t>A 19% increase in OR employee satisfaction</a:t>
            </a:r>
            <a:r>
              <a:rPr lang="en-US" altLang="en-US" sz="2000" baseline="30000" dirty="0" smtClean="0"/>
              <a:t>2</a:t>
            </a:r>
          </a:p>
          <a:p>
            <a:endParaRPr lang="en-US" dirty="0"/>
          </a:p>
        </p:txBody>
      </p:sp>
    </p:spTree>
    <p:extLst>
      <p:ext uri="{BB962C8B-B14F-4D97-AF65-F5344CB8AC3E}">
        <p14:creationId xmlns:p14="http://schemas.microsoft.com/office/powerpoint/2010/main" val="124813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05840"/>
            <a:ext cx="7772400" cy="914400"/>
          </a:xfrm>
        </p:spPr>
        <p:txBody>
          <a:bodyPr/>
          <a:lstStyle/>
          <a:p>
            <a:r>
              <a:rPr lang="en-US" altLang="en-US" dirty="0" smtClean="0"/>
              <a:t>What Makes TeamSTEPPS Different?</a:t>
            </a:r>
            <a:endParaRPr lang="en-US" dirty="0"/>
          </a:p>
        </p:txBody>
      </p:sp>
      <p:sp>
        <p:nvSpPr>
          <p:cNvPr id="3" name="Content Placeholder 2"/>
          <p:cNvSpPr>
            <a:spLocks noGrp="1"/>
          </p:cNvSpPr>
          <p:nvPr>
            <p:ph idx="1"/>
          </p:nvPr>
        </p:nvSpPr>
        <p:spPr>
          <a:xfrm>
            <a:off x="914400" y="2103120"/>
            <a:ext cx="7772400" cy="3543300"/>
          </a:xfrm>
        </p:spPr>
        <p:txBody>
          <a:bodyPr/>
          <a:lstStyle/>
          <a:p>
            <a:r>
              <a:rPr lang="en-US" altLang="en-US" dirty="0" smtClean="0"/>
              <a:t>Evidence based and field tested</a:t>
            </a:r>
          </a:p>
          <a:p>
            <a:r>
              <a:rPr lang="en-US" altLang="en-US" dirty="0" smtClean="0"/>
              <a:t>Comprehensive</a:t>
            </a:r>
          </a:p>
          <a:p>
            <a:r>
              <a:rPr lang="en-US" altLang="en-US" dirty="0" smtClean="0"/>
              <a:t>Customizable</a:t>
            </a:r>
          </a:p>
          <a:p>
            <a:r>
              <a:rPr lang="en-US" altLang="en-US" dirty="0" smtClean="0"/>
              <a:t>Easy to use</a:t>
            </a:r>
          </a:p>
          <a:p>
            <a:r>
              <a:rPr lang="en-US" altLang="en-US" dirty="0" smtClean="0"/>
              <a:t>Publicly available</a:t>
            </a:r>
            <a:endParaRPr lang="en-US" dirty="0"/>
          </a:p>
        </p:txBody>
      </p:sp>
    </p:spTree>
    <p:extLst>
      <p:ext uri="{BB962C8B-B14F-4D97-AF65-F5344CB8AC3E}">
        <p14:creationId xmlns:p14="http://schemas.microsoft.com/office/powerpoint/2010/main" val="378512609"/>
      </p:ext>
    </p:extLst>
  </p:cSld>
  <p:clrMapOvr>
    <a:masterClrMapping/>
  </p:clrMapOvr>
</p:sld>
</file>

<file path=ppt/theme/theme1.xml><?xml version="1.0" encoding="utf-8"?>
<a:theme xmlns:a="http://schemas.openxmlformats.org/drawingml/2006/main" name="2_Main_Olive">
  <a:themeElements>
    <a:clrScheme name="">
      <a:dk1>
        <a:srgbClr val="000000"/>
      </a:dk1>
      <a:lt1>
        <a:srgbClr val="FFFFE1"/>
      </a:lt1>
      <a:dk2>
        <a:srgbClr val="660033"/>
      </a:dk2>
      <a:lt2>
        <a:srgbClr val="330033"/>
      </a:lt2>
      <a:accent1>
        <a:srgbClr val="CCCC99"/>
      </a:accent1>
      <a:accent2>
        <a:srgbClr val="CC0000"/>
      </a:accent2>
      <a:accent3>
        <a:srgbClr val="FFFFEE"/>
      </a:accent3>
      <a:accent4>
        <a:srgbClr val="000000"/>
      </a:accent4>
      <a:accent5>
        <a:srgbClr val="E2E2CA"/>
      </a:accent5>
      <a:accent6>
        <a:srgbClr val="B90000"/>
      </a:accent6>
      <a:hlink>
        <a:srgbClr val="990033"/>
      </a:hlink>
      <a:folHlink>
        <a:srgbClr val="B2B2B2"/>
      </a:folHlink>
    </a:clrScheme>
    <a:fontScheme name="2_Main_Oliv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Main_Oliv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2_Main_Oliv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2_Main_Oliv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2_Main_Oliv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2_Main_Oliv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2_Main_Oliv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Main_Oliv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Main_Oliv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2_Main_Oliv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Main_Oliv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2_Main_Oliv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3325</TotalTime>
  <Words>5020</Words>
  <Application>Microsoft Office PowerPoint</Application>
  <PresentationFormat>On-screen Show (4:3)</PresentationFormat>
  <Paragraphs>375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2_Main_Olive</vt:lpstr>
      <vt:lpstr>Leadership Briefing</vt:lpstr>
      <vt:lpstr>What Is TeamSTEPPS®?</vt:lpstr>
      <vt:lpstr>Why Use TeamSTEPPS?</vt:lpstr>
      <vt:lpstr>Why Invest in TeamSTEPPS?</vt:lpstr>
      <vt:lpstr>What Can TeamSTEPPS Do for Us?</vt:lpstr>
      <vt:lpstr>What Can TeamSTEPPS  Do for Us?</vt:lpstr>
      <vt:lpstr>What Can TeamSTEPPS Do For Us?</vt:lpstr>
      <vt:lpstr>What Can TeamSTEPPS Do for Us?</vt:lpstr>
      <vt:lpstr>What Makes TeamSTEPPS Different?</vt:lpstr>
      <vt:lpstr>What Will Our Teams Learn?</vt:lpstr>
      <vt:lpstr>How Does TeamSTEPPS Work?</vt:lpstr>
      <vt:lpstr>What Do We Need To Make This Work?</vt:lpstr>
      <vt:lpstr>What Does Training Cost?</vt:lpstr>
      <vt:lpstr>What Does Training Cost?</vt:lpstr>
      <vt:lpstr>How Do We Start?</vt:lpstr>
      <vt:lpstr>Training for the Guiding Team</vt:lpstr>
      <vt:lpstr>Backup Slides</vt:lpstr>
      <vt:lpstr>National Teamwork Initiatives</vt:lpstr>
      <vt:lpstr>Importance of Communication</vt:lpstr>
      <vt:lpstr>What Does it Cost?</vt:lpstr>
      <vt:lpstr>Resources Available</vt:lpstr>
    </vt:vector>
  </TitlesOfParts>
  <Company>American Hospital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Briefing</dc:title>
  <dc:creator>Braun, Jennifer</dc:creator>
  <cp:lastModifiedBy>Windows User</cp:lastModifiedBy>
  <cp:revision>33</cp:revision>
  <cp:lastPrinted>2014-11-13T20:16:17Z</cp:lastPrinted>
  <dcterms:created xsi:type="dcterms:W3CDTF">2014-11-13T19:59:21Z</dcterms:created>
  <dcterms:modified xsi:type="dcterms:W3CDTF">2017-04-12T12:10:03Z</dcterms:modified>
</cp:coreProperties>
</file>