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32"/>
  </p:notesMasterIdLst>
  <p:handoutMasterIdLst>
    <p:handoutMasterId r:id="rId33"/>
  </p:handoutMasterIdLst>
  <p:sldIdLst>
    <p:sldId id="336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7" r:id="rId24"/>
    <p:sldId id="358" r:id="rId25"/>
    <p:sldId id="359" r:id="rId26"/>
    <p:sldId id="360" r:id="rId27"/>
    <p:sldId id="361" r:id="rId28"/>
    <p:sldId id="362" r:id="rId29"/>
    <p:sldId id="363" r:id="rId30"/>
    <p:sldId id="364" r:id="rId31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02">
          <p15:clr>
            <a:srgbClr val="A4A3A4"/>
          </p15:clr>
        </p15:guide>
        <p15:guide id="2" orient="horz" pos="1095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4170">
          <p15:clr>
            <a:srgbClr val="A4A3A4"/>
          </p15:clr>
        </p15:guide>
        <p15:guide id="6" pos="2983">
          <p15:clr>
            <a:srgbClr val="A4A3A4"/>
          </p15:clr>
        </p15:guide>
        <p15:guide id="7" pos="5232">
          <p15:clr>
            <a:srgbClr val="A4A3A4"/>
          </p15:clr>
        </p15:guide>
        <p15:guide id="8" pos="1776">
          <p15:clr>
            <a:srgbClr val="A4A3A4"/>
          </p15:clr>
        </p15:guide>
        <p15:guide id="9" pos="6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le Pandolfi" initials="MMP" lastIdx="1" clrIdx="0"/>
  <p:cmAuthor id="1" name="DHHS" initials="D" lastIdx="13" clrIdx="1"/>
  <p:cmAuthor id="2" name="Donna Hurd" initials="DH" lastIdx="1" clrIdx="2"/>
  <p:cmAuthor id="3" name="Andrea Amodeo" initials="AA" lastIdx="9" clrIdx="3">
    <p:extLst/>
  </p:cmAuthor>
  <p:cmAuthor id="4" name="Nolen Morton" initials="NM" lastIdx="5" clrIdx="4">
    <p:extLst/>
  </p:cmAuthor>
  <p:cmAuthor id="5" name="Doreen Bonnett" initials="DMB" lastIdx="7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6F50"/>
    <a:srgbClr val="339966"/>
    <a:srgbClr val="EBEBD6"/>
    <a:srgbClr val="CCCCFF"/>
    <a:srgbClr val="33CCCC"/>
    <a:srgbClr val="00FFFF"/>
    <a:srgbClr val="66FFFF"/>
    <a:srgbClr val="0099AA"/>
    <a:srgbClr val="006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18" autoAdjust="0"/>
    <p:restoredTop sz="86489" autoAdjust="0"/>
  </p:normalViewPr>
  <p:slideViewPr>
    <p:cSldViewPr snapToGrid="0">
      <p:cViewPr>
        <p:scale>
          <a:sx n="75" d="100"/>
          <a:sy n="75" d="100"/>
        </p:scale>
        <p:origin x="-594" y="162"/>
      </p:cViewPr>
      <p:guideLst>
        <p:guide orient="horz" pos="2502"/>
        <p:guide orient="horz" pos="1095"/>
        <p:guide orient="horz" pos="4032"/>
        <p:guide orient="horz" pos="192"/>
        <p:guide orient="horz" pos="4170"/>
        <p:guide pos="2983"/>
        <p:guide pos="5232"/>
        <p:guide pos="1776"/>
        <p:guide pos="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622" y="96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751983" y="9112615"/>
            <a:ext cx="485361" cy="33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7" tIns="47418" rIns="94837" bIns="47418" numCol="1" anchor="b" anchorCtr="0" compatLnSpc="1">
            <a:prstTxWarp prst="textNoShape">
              <a:avLst/>
            </a:prstTxWarp>
          </a:bodyPr>
          <a:lstStyle>
            <a:lvl1pPr algn="r" defTabSz="947599">
              <a:defRPr sz="1000">
                <a:solidFill>
                  <a:srgbClr val="66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4F1A7E8B-9F9E-49AD-B918-0103E6CAC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51203" name="Group 6"/>
          <p:cNvGrpSpPr>
            <a:grpSpLocks/>
          </p:cNvGrpSpPr>
          <p:nvPr/>
        </p:nvGrpSpPr>
        <p:grpSpPr bwMode="auto">
          <a:xfrm>
            <a:off x="0" y="9220825"/>
            <a:ext cx="7315200" cy="239374"/>
            <a:chOff x="-48" y="5568"/>
            <a:chExt cx="4320" cy="144"/>
          </a:xfrm>
        </p:grpSpPr>
        <p:sp>
          <p:nvSpPr>
            <p:cNvPr id="51208" name="Line 7"/>
            <p:cNvSpPr>
              <a:spLocks noChangeShapeType="1"/>
            </p:cNvSpPr>
            <p:nvPr userDrawn="1"/>
          </p:nvSpPr>
          <p:spPr bwMode="auto">
            <a:xfrm>
              <a:off x="-48" y="5712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09" name="Line 8"/>
            <p:cNvSpPr>
              <a:spLocks noChangeShapeType="1"/>
            </p:cNvSpPr>
            <p:nvPr userDrawn="1"/>
          </p:nvSpPr>
          <p:spPr bwMode="auto">
            <a:xfrm>
              <a:off x="-48" y="5568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04" name="Rectangle 9"/>
          <p:cNvSpPr>
            <a:spLocks noChangeArrowheads="1"/>
          </p:cNvSpPr>
          <p:nvPr/>
        </p:nvSpPr>
        <p:spPr bwMode="auto">
          <a:xfrm>
            <a:off x="4346714" y="9220825"/>
            <a:ext cx="2315817" cy="23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r" defTabSz="966621"/>
            <a:r>
              <a:rPr lang="en-US" sz="1000" dirty="0">
                <a:solidFill>
                  <a:srgbClr val="663300"/>
                </a:solidFill>
                <a:latin typeface="Verdana" pitchFamily="34" charset="0"/>
              </a:rPr>
              <a:t> TeamSTEPPS 2.0 for Long-Term Care  |  Essentials Course</a:t>
            </a:r>
          </a:p>
        </p:txBody>
      </p:sp>
      <p:pic>
        <p:nvPicPr>
          <p:cNvPr id="51205" name="Picture 10" descr="Slide_title2_02"/>
          <p:cNvPicPr>
            <a:picLocks noChangeAspect="1" noChangeArrowheads="1"/>
          </p:cNvPicPr>
          <p:nvPr/>
        </p:nvPicPr>
        <p:blipFill>
          <a:blip r:embed="rId2" cstate="print"/>
          <a:srcRect l="74965" t="32530" r="2986"/>
          <a:stretch>
            <a:fillRect/>
          </a:stretch>
        </p:blipFill>
        <p:spPr bwMode="auto">
          <a:xfrm>
            <a:off x="5690153" y="0"/>
            <a:ext cx="1625047" cy="56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11"/>
          <p:cNvSpPr>
            <a:spLocks noChangeArrowheads="1"/>
          </p:cNvSpPr>
          <p:nvPr/>
        </p:nvSpPr>
        <p:spPr bwMode="gray">
          <a:xfrm>
            <a:off x="5771322" y="80338"/>
            <a:ext cx="1462709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8406" tIns="48406" rIns="48406" bIns="48406" anchor="ctr"/>
          <a:lstStyle/>
          <a:p>
            <a:pPr defTabSz="966621">
              <a:lnSpc>
                <a:spcPct val="95000"/>
              </a:lnSpc>
            </a:pPr>
            <a:r>
              <a:rPr lang="en-US" sz="1300" b="1" dirty="0">
                <a:solidFill>
                  <a:srgbClr val="FFFFE1"/>
                </a:solidFill>
              </a:rPr>
              <a:t>Essentials</a:t>
            </a:r>
          </a:p>
        </p:txBody>
      </p:sp>
      <p:sp>
        <p:nvSpPr>
          <p:cNvPr id="51207" name="Line 12"/>
          <p:cNvSpPr>
            <a:spLocks noChangeShapeType="1"/>
          </p:cNvSpPr>
          <p:nvPr/>
        </p:nvSpPr>
        <p:spPr bwMode="auto">
          <a:xfrm>
            <a:off x="0" y="547609"/>
            <a:ext cx="7315200" cy="0"/>
          </a:xfrm>
          <a:prstGeom prst="line">
            <a:avLst/>
          </a:prstGeom>
          <a:noFill/>
          <a:ln w="9525">
            <a:solidFill>
              <a:srgbClr val="C7C397"/>
            </a:solidFill>
            <a:round/>
            <a:headEnd/>
            <a:tailEnd/>
          </a:ln>
          <a:effectLst/>
        </p:spPr>
        <p:txBody>
          <a:bodyPr lIns="91427" tIns="45714" rIns="91427" bIns="4571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53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t" anchorCtr="0" compatLnSpc="1">
            <a:prstTxWarp prst="textNoShape">
              <a:avLst/>
            </a:prstTxWarp>
          </a:bodyPr>
          <a:lstStyle>
            <a:lvl1pPr algn="l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618" y="0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t" anchorCtr="0" compatLnSpc="1">
            <a:prstTxWarp prst="textNoShape">
              <a:avLst/>
            </a:prstTxWarp>
          </a:bodyPr>
          <a:lstStyle>
            <a:lvl1pPr algn="r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035" y="4561226"/>
            <a:ext cx="5367130" cy="431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2452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b" anchorCtr="0" compatLnSpc="1">
            <a:prstTxWarp prst="textNoShape">
              <a:avLst/>
            </a:prstTxWarp>
          </a:bodyPr>
          <a:lstStyle>
            <a:lvl1pPr algn="l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618" y="9122452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b" anchorCtr="0" compatLnSpc="1">
            <a:prstTxWarp prst="textNoShape">
              <a:avLst/>
            </a:prstTxWarp>
          </a:bodyPr>
          <a:lstStyle>
            <a:lvl1pPr algn="r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B178E90A-A8BF-40F9-A948-995F2F2EA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25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78E90A-A8BF-40F9-A948-995F2F2EA97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40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7571"/>
            <a:ext cx="3308074" cy="49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389" tIns="49194" rIns="98389" bIns="49194"/>
          <a:lstStyle>
            <a:lvl1pPr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98657" indent="-306289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228448" indent="-245361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720816" indent="-245361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213183" indent="-245361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87437" indent="-245361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161690" indent="-245361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635944" indent="-245361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110198" indent="-245361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40E02941-20B7-48AC-8A4C-9A79247CEC51}" type="slidenum">
              <a:rPr lang="en-US" altLang="en-US" sz="1900" b="0">
                <a:latin typeface="Times New Roman" pitchFamily="18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24</a:t>
            </a:fld>
            <a:endParaRPr lang="en-US" altLang="en-US" sz="1900" b="0">
              <a:latin typeface="Times New Roman" pitchFamily="18" charset="0"/>
            </a:endParaRPr>
          </a:p>
        </p:txBody>
      </p:sp>
      <p:sp>
        <p:nvSpPr>
          <p:cNvPr id="501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58248" y="4710426"/>
            <a:ext cx="6420678" cy="446285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8888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78E90A-A8BF-40F9-A948-995F2F2EA97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97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jp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Slide_title2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1029" y="0"/>
            <a:ext cx="7082971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pic>
        <p:nvPicPr>
          <p:cNvPr id="9" name="Picture 11" descr="BinderBeigeElement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45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Branding_TeamSTEPPS2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2" y="6040790"/>
            <a:ext cx="4310743" cy="62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43" y="6057279"/>
            <a:ext cx="4593663" cy="58048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876300"/>
            <a:ext cx="1951037" cy="468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876300"/>
            <a:ext cx="5702300" cy="468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1" y="1601788"/>
            <a:ext cx="2724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501" y="2241550"/>
            <a:ext cx="2724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3238501" y="1601788"/>
            <a:ext cx="2724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3238501" y="2241550"/>
            <a:ext cx="2724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6219826" y="1601788"/>
            <a:ext cx="2724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6219826" y="2241550"/>
            <a:ext cx="2724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Banner.ti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021"/>
          </a:xfrm>
          <a:prstGeom prst="rect">
            <a:avLst/>
          </a:prstGeom>
        </p:spPr>
      </p:pic>
      <p:pic>
        <p:nvPicPr>
          <p:cNvPr id="1026" name="Picture 2" descr="Slide_content_2_1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824288"/>
            <a:ext cx="29591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20888"/>
            <a:ext cx="7772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6250" y="6581775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" rIns="91440" bIns="9144" numCol="1" anchor="ctr" anchorCtr="1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rgbClr val="542200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7617473-A6FD-49D0-8630-DCC3F961F3EB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876300"/>
            <a:ext cx="7739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660775" y="6591300"/>
            <a:ext cx="1444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" bIns="9144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1000" b="1" smtClean="0">
                <a:solidFill>
                  <a:srgbClr val="542200"/>
                </a:solidFill>
              </a:rPr>
              <a:t>T</a:t>
            </a:r>
            <a:r>
              <a:rPr lang="en-US" sz="800" b="1" smtClean="0">
                <a:solidFill>
                  <a:srgbClr val="542200"/>
                </a:solidFill>
              </a:rPr>
              <a:t>EAM</a:t>
            </a:r>
            <a:r>
              <a:rPr lang="en-US" sz="1000" b="1" smtClean="0">
                <a:solidFill>
                  <a:srgbClr val="542200"/>
                </a:solidFill>
              </a:rPr>
              <a:t>STEPPS 05.2</a:t>
            </a:r>
          </a:p>
        </p:txBody>
      </p:sp>
      <p:pic>
        <p:nvPicPr>
          <p:cNvPr id="1032" name="Picture 8" descr="Slide_content2_0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849313"/>
            <a:ext cx="684213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Slide_content2_06"/>
          <p:cNvPicPr>
            <a:picLocks noChangeAspect="1" noChangeArrowheads="1"/>
          </p:cNvPicPr>
          <p:nvPr/>
        </p:nvPicPr>
        <p:blipFill>
          <a:blip r:embed="rId18" cstate="print"/>
          <a:srcRect t="-5882" r="1672"/>
          <a:stretch>
            <a:fillRect/>
          </a:stretch>
        </p:blipFill>
        <p:spPr bwMode="auto">
          <a:xfrm>
            <a:off x="2962275" y="6400800"/>
            <a:ext cx="615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20663" y="6550025"/>
            <a:ext cx="182329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900" b="1" dirty="0" smtClean="0">
                <a:solidFill>
                  <a:schemeClr val="accent1"/>
                </a:solidFill>
              </a:rPr>
              <a:t>LTC</a:t>
            </a:r>
            <a:r>
              <a:rPr lang="en-US" sz="900" b="1" baseline="0" dirty="0" smtClean="0">
                <a:solidFill>
                  <a:schemeClr val="accent1"/>
                </a:solidFill>
              </a:rPr>
              <a:t> Essentials   </a:t>
            </a:r>
            <a:r>
              <a:rPr lang="en-US" sz="900" b="1" dirty="0" smtClean="0">
                <a:solidFill>
                  <a:schemeClr val="accent1"/>
                </a:solidFill>
              </a:rPr>
              <a:t>Page </a:t>
            </a:r>
            <a:fld id="{EB1BD6E1-BBDE-4D10-ACE2-F75B9A0BA9D1}" type="slidenum">
              <a:rPr lang="en-US" sz="900" b="1" smtClean="0">
                <a:solidFill>
                  <a:schemeClr val="accent1"/>
                </a:solidFill>
              </a:rPr>
              <a:pPr algn="l" eaLnBrk="1" hangingPunct="1">
                <a:spcBef>
                  <a:spcPct val="50000"/>
                </a:spcBef>
                <a:defRPr/>
              </a:pPr>
              <a:t>‹#›</a:t>
            </a:fld>
            <a:endParaRPr lang="en-US" sz="900" b="1" dirty="0" smtClean="0">
              <a:solidFill>
                <a:schemeClr val="accent1"/>
              </a:solidFill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 userDrawn="1"/>
        </p:nvSpPr>
        <p:spPr bwMode="gray">
          <a:xfrm>
            <a:off x="7520082" y="164580"/>
            <a:ext cx="15474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b="1" dirty="0" smtClean="0">
                <a:solidFill>
                  <a:schemeClr val="bg1"/>
                </a:solidFill>
              </a:rPr>
              <a:t>Essentials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6" r:id="rId2"/>
    <p:sldLayoutId id="2147483757" r:id="rId3"/>
    <p:sldLayoutId id="2147483758" r:id="rId4"/>
    <p:sldLayoutId id="2147483759" r:id="rId5"/>
    <p:sldLayoutId id="2147483768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RV-EEHZV10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youtu.be/5FsA3k7pDE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youtu.be/zDOARcgH_Ew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5999" y="1143000"/>
            <a:ext cx="6393543" cy="3124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Essentials Course</a:t>
            </a:r>
          </a:p>
        </p:txBody>
      </p:sp>
    </p:spTree>
    <p:extLst>
      <p:ext uri="{BB962C8B-B14F-4D97-AF65-F5344CB8AC3E}">
        <p14:creationId xmlns:p14="http://schemas.microsoft.com/office/powerpoint/2010/main" val="330642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pitchFamily="127" charset="-128"/>
              </a:rPr>
              <a:t>Effective Team </a:t>
            </a:r>
            <a:r>
              <a:rPr lang="en-US" altLang="en-US" dirty="0" smtClean="0">
                <a:ea typeface="ヒラギノ角ゴ Pro W3" pitchFamily="127" charset="-128"/>
              </a:rPr>
              <a:t>Leaders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81124" y="1790700"/>
            <a:ext cx="7305675" cy="35433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1800" dirty="0">
                <a:ea typeface="ヒラギノ角ゴ Pro W3" pitchFamily="127" charset="-128"/>
              </a:rPr>
              <a:t>The following are responsibilities of effective team </a:t>
            </a:r>
            <a:r>
              <a:rPr lang="en-US" altLang="en-US" sz="1800">
                <a:ea typeface="ヒラギノ角ゴ Pro W3" pitchFamily="127" charset="-128"/>
              </a:rPr>
              <a:t>leaders</a:t>
            </a:r>
            <a:r>
              <a:rPr lang="en-US" altLang="en-US" sz="1800" smtClean="0">
                <a:ea typeface="ヒラギノ角ゴ Pro W3" pitchFamily="127" charset="-128"/>
              </a:rPr>
              <a:t>:</a:t>
            </a:r>
            <a:endParaRPr lang="en-US" altLang="en-US" sz="900" dirty="0">
              <a:ea typeface="ヒラギノ角ゴ Pro W3" pitchFamily="127" charset="-128"/>
            </a:endParaRPr>
          </a:p>
          <a:p>
            <a:pPr marL="573088" indent="-341313" eaLnBrk="1" hangingPunct="1"/>
            <a:r>
              <a:rPr lang="en-US" altLang="en-US" sz="1600" dirty="0">
                <a:ea typeface="ヒラギノ角ゴ Pro W3" pitchFamily="127" charset="-128"/>
              </a:rPr>
              <a:t>Organize the team</a:t>
            </a:r>
          </a:p>
          <a:p>
            <a:pPr marL="573088" indent="-341313" eaLnBrk="1" hangingPunct="1"/>
            <a:r>
              <a:rPr lang="en-US" altLang="en-US" sz="1600" dirty="0">
                <a:ea typeface="ヒラギノ角ゴ Pro W3" pitchFamily="127" charset="-128"/>
              </a:rPr>
              <a:t>Identify and articulate clear goals (i.e., the plan)</a:t>
            </a:r>
          </a:p>
          <a:p>
            <a:pPr marL="573088" indent="-341313" eaLnBrk="1" hangingPunct="1"/>
            <a:r>
              <a:rPr lang="en-US" altLang="en-US" sz="1600" dirty="0">
                <a:ea typeface="ヒラギノ角ゴ Pro W3" pitchFamily="127" charset="-128"/>
              </a:rPr>
              <a:t>Assign tasks and responsibilities</a:t>
            </a:r>
          </a:p>
          <a:p>
            <a:pPr marL="573088" indent="-341313" eaLnBrk="1" hangingPunct="1"/>
            <a:r>
              <a:rPr lang="en-US" altLang="en-US" sz="1600" dirty="0">
                <a:ea typeface="ヒラギノ角ゴ Pro W3" pitchFamily="127" charset="-128"/>
              </a:rPr>
              <a:t>Monitor and modify the plan; communication changes</a:t>
            </a:r>
          </a:p>
          <a:p>
            <a:pPr marL="573088" indent="-341313" eaLnBrk="1" hangingPunct="1"/>
            <a:r>
              <a:rPr lang="en-US" altLang="en-US" sz="1600" dirty="0">
                <a:ea typeface="ヒラギノ角ゴ Pro W3" pitchFamily="127" charset="-128"/>
              </a:rPr>
              <a:t>Review the team’s performance; provide feedback when needed</a:t>
            </a:r>
          </a:p>
          <a:p>
            <a:pPr marL="573088" indent="-341313" eaLnBrk="1" hangingPunct="1"/>
            <a:r>
              <a:rPr lang="en-US" altLang="en-US" sz="1600" dirty="0">
                <a:ea typeface="ヒラギノ角ゴ Pro W3" pitchFamily="127" charset="-128"/>
              </a:rPr>
              <a:t>Manage and allocate resources</a:t>
            </a:r>
          </a:p>
          <a:p>
            <a:pPr marL="573088" indent="-341313" eaLnBrk="1" hangingPunct="1"/>
            <a:r>
              <a:rPr lang="en-US" altLang="en-US" sz="1600" dirty="0">
                <a:ea typeface="ヒラギノ角ゴ Pro W3" pitchFamily="127" charset="-128"/>
              </a:rPr>
              <a:t>Facilitate information sharing</a:t>
            </a:r>
          </a:p>
          <a:p>
            <a:pPr marL="573088" indent="-341313" eaLnBrk="1" hangingPunct="1"/>
            <a:r>
              <a:rPr lang="en-US" altLang="en-US" sz="1600" dirty="0">
                <a:ea typeface="ヒラギノ角ゴ Pro W3" pitchFamily="127" charset="-128"/>
              </a:rPr>
              <a:t>Encourage team members to assist one another</a:t>
            </a:r>
          </a:p>
          <a:p>
            <a:pPr marL="573088" indent="-341313" eaLnBrk="1" hangingPunct="1"/>
            <a:r>
              <a:rPr lang="en-US" altLang="en-US" sz="1600" dirty="0">
                <a:ea typeface="ヒラギノ角ゴ Pro W3" pitchFamily="127" charset="-128"/>
              </a:rPr>
              <a:t>Facilitate conflict resolution in a learning environment</a:t>
            </a:r>
          </a:p>
          <a:p>
            <a:pPr marL="573088" indent="-341313" eaLnBrk="1" hangingPunct="1"/>
            <a:r>
              <a:rPr lang="en-US" altLang="en-US" sz="1600" dirty="0">
                <a:ea typeface="ヒラギノ角ゴ Pro W3" pitchFamily="127" charset="-128"/>
              </a:rPr>
              <a:t>Model effective teamwork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3364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552450"/>
          </a:xfrm>
        </p:spPr>
        <p:txBody>
          <a:bodyPr/>
          <a:lstStyle/>
          <a:p>
            <a:r>
              <a:rPr lang="en-US" altLang="en-US" dirty="0">
                <a:ea typeface="ヒラギノ角ゴ Pro W3" pitchFamily="127" charset="-128"/>
              </a:rPr>
              <a:t>Team </a:t>
            </a:r>
            <a:r>
              <a:rPr lang="en-US" altLang="en-US" dirty="0" smtClean="0">
                <a:ea typeface="ヒラギノ角ゴ Pro W3" pitchFamily="127" charset="-128"/>
              </a:rPr>
              <a:t>Events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47774" y="1552575"/>
            <a:ext cx="7439025" cy="40116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000" b="1" dirty="0">
                <a:ea typeface="ヒラギノ角ゴ Pro W3" pitchFamily="127" charset="-128"/>
              </a:rPr>
              <a:t>Sharing the Plan</a:t>
            </a:r>
          </a:p>
          <a:p>
            <a:pPr eaLnBrk="1" hangingPunct="1"/>
            <a:r>
              <a:rPr lang="en-US" altLang="en-US" sz="1800" dirty="0">
                <a:solidFill>
                  <a:srgbClr val="FF0000"/>
                </a:solidFill>
                <a:ea typeface="ヒラギノ角ゴ Pro W3" pitchFamily="127" charset="-128"/>
              </a:rPr>
              <a:t>Brief</a:t>
            </a:r>
            <a:r>
              <a:rPr lang="en-US" altLang="en-US" sz="1800" dirty="0">
                <a:ea typeface="ヒラギノ角ゴ Pro W3" pitchFamily="127" charset="-128"/>
              </a:rPr>
              <a:t> – Short session prior to start to share the plan, discuss team formation, assign roles and responsibilities, establish expectations and climate, anticipate outcome and likely contingencies</a:t>
            </a:r>
          </a:p>
          <a:p>
            <a:pPr marL="0" indent="0" eaLnBrk="1" hangingPunct="1">
              <a:buNone/>
            </a:pPr>
            <a:r>
              <a:rPr lang="en-US" altLang="en-US" sz="2000" b="1" dirty="0">
                <a:ea typeface="ヒラギノ角ゴ Pro W3" pitchFamily="127" charset="-128"/>
              </a:rPr>
              <a:t>Monitoring and Modifying the Plan</a:t>
            </a:r>
          </a:p>
          <a:p>
            <a:pPr eaLnBrk="1" hangingPunct="1"/>
            <a:r>
              <a:rPr lang="en-US" altLang="en-US" sz="1800" dirty="0">
                <a:solidFill>
                  <a:srgbClr val="FF0000"/>
                </a:solidFill>
                <a:ea typeface="ヒラギノ角ゴ Pro W3" pitchFamily="127" charset="-128"/>
              </a:rPr>
              <a:t>Huddle</a:t>
            </a:r>
            <a:r>
              <a:rPr lang="en-US" altLang="en-US" sz="1800" dirty="0">
                <a:ea typeface="ヒラギノ角ゴ Pro W3" pitchFamily="127" charset="-128"/>
              </a:rPr>
              <a:t> – “Touch base” meeting conducted as needed to re-establish situational awareness, reinforce plans already in place, and assess the need to adjust the plan</a:t>
            </a:r>
          </a:p>
          <a:p>
            <a:pPr marL="0" indent="0" eaLnBrk="1" hangingPunct="1">
              <a:buNone/>
            </a:pPr>
            <a:r>
              <a:rPr lang="en-US" altLang="en-US" sz="2000" b="1" dirty="0">
                <a:ea typeface="ヒラギノ角ゴ Pro W3" pitchFamily="127" charset="-128"/>
              </a:rPr>
              <a:t>Reviewing the Team’s Performance</a:t>
            </a:r>
          </a:p>
          <a:p>
            <a:pPr eaLnBrk="1" hangingPunct="1"/>
            <a:r>
              <a:rPr lang="en-US" altLang="en-US" sz="1800" dirty="0">
                <a:solidFill>
                  <a:srgbClr val="FF0000"/>
                </a:solidFill>
                <a:ea typeface="ヒラギノ角ゴ Pro W3" pitchFamily="127" charset="-128"/>
              </a:rPr>
              <a:t>Debrief</a:t>
            </a:r>
            <a:r>
              <a:rPr lang="en-US" altLang="en-US" sz="1800" dirty="0">
                <a:ea typeface="ヒラギノ角ゴ Pro W3" pitchFamily="127" charset="-128"/>
              </a:rPr>
              <a:t> – Informal information exchange session designed to improve team performance and effectiveness through lessons learned and reinforcement of positive behaviors</a:t>
            </a:r>
            <a:endParaRPr lang="en-US" altLang="en-US" sz="1400" dirty="0">
              <a:ea typeface="ヒラギノ角ゴ Pro W3" pitchFamily="127" charset="-128"/>
            </a:endParaRP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0307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rief Checklist&#10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r="4669" b="19850"/>
          <a:stretch/>
        </p:blipFill>
        <p:spPr bwMode="auto">
          <a:xfrm>
            <a:off x="1815193" y="790350"/>
            <a:ext cx="3555093" cy="515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Kotter Penguin. Directo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419600"/>
            <a:ext cx="1262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image of nurses listening to a doctor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0050" y="1314745"/>
            <a:ext cx="32496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786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ebrief Checklis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8" b="9535"/>
          <a:stretch/>
        </p:blipFill>
        <p:spPr bwMode="auto">
          <a:xfrm>
            <a:off x="2893325" y="779867"/>
            <a:ext cx="3986445" cy="548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27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tuational Monitoring Mode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16" y="1707567"/>
            <a:ext cx="4423192" cy="346934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762000"/>
          </a:xfrm>
        </p:spPr>
        <p:txBody>
          <a:bodyPr/>
          <a:lstStyle/>
          <a:p>
            <a:r>
              <a:rPr lang="en-US" altLang="en-US" dirty="0">
                <a:ea typeface="ヒラギノ角ゴ Pro W3" pitchFamily="127" charset="-128"/>
              </a:rPr>
              <a:t>Situation Monitoring </a:t>
            </a:r>
            <a:r>
              <a:rPr lang="en-US" altLang="en-US" dirty="0" smtClean="0">
                <a:ea typeface="ヒラギノ角ゴ Pro W3" pitchFamily="127" charset="-128"/>
              </a:rPr>
              <a:t>Process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02308" y="1857375"/>
            <a:ext cx="3484492" cy="4133850"/>
          </a:xfrm>
        </p:spPr>
        <p:txBody>
          <a:bodyPr/>
          <a:lstStyle/>
          <a:p>
            <a:pPr marL="0" indent="0">
              <a:spcBef>
                <a:spcPts val="1368"/>
              </a:spcBef>
              <a:buNone/>
            </a:pPr>
            <a:r>
              <a:rPr lang="en-US" sz="1600" b="1" dirty="0"/>
              <a:t>Situation monitoring </a:t>
            </a:r>
            <a:r>
              <a:rPr lang="en-US" sz="1600" dirty="0"/>
              <a:t>is the process of continually scanning and assessing a situation to gain and maintain an understanding of what’s going on around you</a:t>
            </a:r>
            <a:r>
              <a:rPr lang="en-US" sz="1600" dirty="0" smtClean="0"/>
              <a:t>.</a:t>
            </a:r>
            <a:endParaRPr lang="en-US" sz="1600" dirty="0"/>
          </a:p>
          <a:p>
            <a:pPr marL="0" indent="0">
              <a:spcBef>
                <a:spcPts val="1368"/>
              </a:spcBef>
              <a:buNone/>
            </a:pPr>
            <a:r>
              <a:rPr lang="en-US" sz="1600" b="1" dirty="0"/>
              <a:t>Situation awareness </a:t>
            </a:r>
            <a:r>
              <a:rPr lang="en-US" sz="1600" dirty="0"/>
              <a:t>is the state of “knowing what’s going on around you</a:t>
            </a:r>
            <a:r>
              <a:rPr lang="en-US" sz="1600" dirty="0" smtClean="0"/>
              <a:t>.”</a:t>
            </a:r>
            <a:endParaRPr lang="en-US" sz="1600" dirty="0"/>
          </a:p>
          <a:p>
            <a:pPr marL="0" indent="0">
              <a:spcBef>
                <a:spcPts val="1368"/>
              </a:spcBef>
              <a:buNone/>
            </a:pPr>
            <a:r>
              <a:rPr lang="en-US" sz="1600" dirty="0"/>
              <a:t>A </a:t>
            </a:r>
            <a:r>
              <a:rPr lang="en-US" sz="1600" b="1" dirty="0"/>
              <a:t>shared mental model </a:t>
            </a:r>
            <a:r>
              <a:rPr lang="en-US" sz="1600" dirty="0"/>
              <a:t>results from each team member maintaining situation awareness and ensures that all team members are “on the same page.”</a:t>
            </a:r>
          </a:p>
          <a:p>
            <a:pPr marL="0" indent="0">
              <a:spcBef>
                <a:spcPts val="1368"/>
              </a:spcBef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437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EP Model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987" y="2934399"/>
            <a:ext cx="5191918" cy="3461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790700"/>
            <a:ext cx="7772400" cy="35433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000" dirty="0">
                <a:ea typeface="ヒラギノ角ゴ Pro W3" pitchFamily="127" charset="-128"/>
              </a:rPr>
              <a:t>A tool for monitoring situation in the delivery of health care</a:t>
            </a:r>
          </a:p>
          <a:p>
            <a:pPr marL="0" indent="0" eaLnBrk="1" hangingPunct="1">
              <a:buNone/>
            </a:pPr>
            <a:endParaRPr lang="en-US" altLang="en-US" sz="1200" dirty="0">
              <a:ea typeface="ヒラギノ角ゴ Pro W3" pitchFamily="127" charset="-128"/>
            </a:endParaRPr>
          </a:p>
          <a:p>
            <a:pPr marL="0" indent="0" algn="ctr" eaLnBrk="1" hangingPunct="1">
              <a:buNone/>
            </a:pPr>
            <a:r>
              <a:rPr lang="en-US" sz="2000" b="1" dirty="0"/>
              <a:t>Components of Situation Monitoring: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599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564475"/>
          </a:xfrm>
        </p:spPr>
        <p:txBody>
          <a:bodyPr/>
          <a:lstStyle/>
          <a:p>
            <a:r>
              <a:rPr lang="en-US" sz="3200" dirty="0" smtClean="0"/>
              <a:t>STEP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88356" y="1417402"/>
            <a:ext cx="5324475" cy="350837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/>
              <a:t>Tool to help assess health care situations</a:t>
            </a:r>
          </a:p>
          <a:p>
            <a:pPr marL="0" indent="0" algn="ctr">
              <a:buNone/>
            </a:pPr>
            <a:endParaRPr lang="en-US" sz="1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304925" y="1963504"/>
            <a:ext cx="7315200" cy="4113213"/>
          </a:xfrm>
        </p:spPr>
        <p:txBody>
          <a:bodyPr numCol="2"/>
          <a:lstStyle/>
          <a:p>
            <a:pPr marL="0" indent="0" eaLnBrk="1" hangingPunct="1">
              <a:buNone/>
            </a:pPr>
            <a:r>
              <a:rPr lang="en-US" altLang="en-US" sz="1600" b="1" u="sng" dirty="0">
                <a:solidFill>
                  <a:srgbClr val="FF0000"/>
                </a:solidFill>
                <a:ea typeface="ヒラギノ角ゴ Pro W3" pitchFamily="127" charset="-128"/>
              </a:rPr>
              <a:t>S</a:t>
            </a:r>
            <a:r>
              <a:rPr lang="en-US" altLang="en-US" sz="1600" dirty="0">
                <a:solidFill>
                  <a:srgbClr val="FF0000"/>
                </a:solidFill>
                <a:ea typeface="ヒラギノ角ゴ Pro W3" pitchFamily="127" charset="-128"/>
              </a:rPr>
              <a:t>tatus</a:t>
            </a:r>
            <a:r>
              <a:rPr lang="en-US" altLang="en-US" sz="1600" dirty="0">
                <a:ea typeface="ヒラギノ角ゴ Pro W3" pitchFamily="127" charset="-128"/>
              </a:rPr>
              <a:t> of resident</a:t>
            </a:r>
          </a:p>
          <a:p>
            <a:pPr marL="0" indent="0" eaLnBrk="1" hangingPunct="1">
              <a:buNone/>
            </a:pPr>
            <a:r>
              <a:rPr lang="en-US" altLang="en-US" sz="1600" dirty="0">
                <a:ea typeface="ヒラギノ角ゴ Pro W3" pitchFamily="127" charset="-128"/>
              </a:rPr>
              <a:t>	Resident History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en-US" sz="1600" dirty="0">
                <a:ea typeface="ヒラギノ角ゴ Pro W3" pitchFamily="127" charset="-128"/>
              </a:rPr>
              <a:t>	Vital Signs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en-US" sz="1600" dirty="0">
                <a:ea typeface="ヒラギノ角ゴ Pro W3" pitchFamily="127" charset="-128"/>
              </a:rPr>
              <a:t>	Medications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en-US" sz="1600" dirty="0">
                <a:ea typeface="ヒラギノ角ゴ Pro W3" pitchFamily="127" charset="-128"/>
              </a:rPr>
              <a:t>	Physical Exam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en-US" sz="1600" dirty="0">
                <a:ea typeface="ヒラギノ角ゴ Pro W3" pitchFamily="127" charset="-128"/>
              </a:rPr>
              <a:t>	Plan of Care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en-US" sz="1600" dirty="0">
                <a:ea typeface="ヒラギノ角ゴ Pro W3" pitchFamily="127" charset="-128"/>
              </a:rPr>
              <a:t>	Psychosocial Issues</a:t>
            </a:r>
          </a:p>
          <a:p>
            <a:pPr marL="0" indent="0" eaLnBrk="1" hangingPunct="1">
              <a:buNone/>
            </a:pPr>
            <a:r>
              <a:rPr lang="en-US" altLang="en-US" sz="1600" b="1" u="sng" dirty="0">
                <a:solidFill>
                  <a:srgbClr val="FF0000"/>
                </a:solidFill>
                <a:ea typeface="ヒラギノ角ゴ Pro W3" pitchFamily="127" charset="-128"/>
              </a:rPr>
              <a:t>T</a:t>
            </a:r>
            <a:r>
              <a:rPr lang="en-US" altLang="en-US" sz="1600" dirty="0">
                <a:solidFill>
                  <a:srgbClr val="FF0000"/>
                </a:solidFill>
                <a:ea typeface="ヒラギノ角ゴ Pro W3" pitchFamily="127" charset="-128"/>
              </a:rPr>
              <a:t>eam </a:t>
            </a:r>
            <a:r>
              <a:rPr lang="en-US" altLang="en-US" sz="1600" dirty="0">
                <a:ea typeface="ヒラギノ角ゴ Pro W3" pitchFamily="127" charset="-128"/>
              </a:rPr>
              <a:t>Members</a:t>
            </a:r>
          </a:p>
          <a:p>
            <a:pPr marL="0" indent="0" eaLnBrk="1" hangingPunct="1">
              <a:buNone/>
            </a:pPr>
            <a:r>
              <a:rPr lang="en-US" altLang="en-US" sz="1600" dirty="0">
                <a:ea typeface="ヒラギノ角ゴ Pro W3" pitchFamily="127" charset="-128"/>
              </a:rPr>
              <a:t>	Fatigue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en-US" sz="1600" dirty="0">
                <a:ea typeface="ヒラギノ角ゴ Pro W3" pitchFamily="127" charset="-128"/>
              </a:rPr>
              <a:t>	Workload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en-US" sz="1600" dirty="0">
                <a:ea typeface="ヒラギノ角ゴ Pro W3" pitchFamily="127" charset="-128"/>
              </a:rPr>
              <a:t>	Task Performance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en-US" sz="1600" dirty="0">
                <a:ea typeface="ヒラギノ角ゴ Pro W3" pitchFamily="127" charset="-128"/>
              </a:rPr>
              <a:t>	Skill</a:t>
            </a:r>
          </a:p>
          <a:p>
            <a:pPr marL="0" indent="0" eaLnBrk="1" hangingPunct="1">
              <a:buNone/>
            </a:pPr>
            <a:r>
              <a:rPr lang="en-US" altLang="en-US" sz="1600" dirty="0">
                <a:ea typeface="ヒラギノ角ゴ Pro W3" pitchFamily="127" charset="-128"/>
              </a:rPr>
              <a:t>	</a:t>
            </a:r>
            <a:r>
              <a:rPr lang="en-US" altLang="en-US" sz="1600" dirty="0" smtClean="0">
                <a:ea typeface="ヒラギノ角ゴ Pro W3" pitchFamily="127" charset="-128"/>
              </a:rPr>
              <a:t>Stress</a:t>
            </a:r>
          </a:p>
          <a:p>
            <a:pPr marL="0" indent="0" eaLnBrk="1" hangingPunct="1">
              <a:buNone/>
            </a:pPr>
            <a:r>
              <a:rPr lang="en-US" altLang="en-US" sz="1600" b="1" u="sng" dirty="0" smtClean="0">
                <a:solidFill>
                  <a:srgbClr val="FF0000"/>
                </a:solidFill>
                <a:ea typeface="ヒラギノ角ゴ Pro W3" pitchFamily="127" charset="-128"/>
              </a:rPr>
              <a:t>E</a:t>
            </a:r>
            <a:r>
              <a:rPr lang="en-US" altLang="en-US" sz="1600" dirty="0" smtClean="0">
                <a:solidFill>
                  <a:srgbClr val="FF0000"/>
                </a:solidFill>
                <a:ea typeface="ヒラギノ角ゴ Pro W3" pitchFamily="127" charset="-128"/>
              </a:rPr>
              <a:t>nvironment</a:t>
            </a:r>
            <a:endParaRPr lang="en-US" altLang="en-US" sz="1600" dirty="0">
              <a:solidFill>
                <a:srgbClr val="FF0000"/>
              </a:solidFill>
              <a:ea typeface="ヒラギノ角ゴ Pro W3" pitchFamily="127" charset="-128"/>
            </a:endParaRPr>
          </a:p>
          <a:p>
            <a:pPr marL="0" indent="0" eaLnBrk="1" hangingPunct="1">
              <a:buNone/>
            </a:pPr>
            <a:r>
              <a:rPr lang="en-US" altLang="en-US" sz="1600" dirty="0">
                <a:ea typeface="ヒラギノ角ゴ Pro W3" pitchFamily="127" charset="-128"/>
              </a:rPr>
              <a:t>	Facility Information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en-US" sz="1600" dirty="0">
                <a:ea typeface="ヒラギノ角ゴ Pro W3" pitchFamily="127" charset="-128"/>
              </a:rPr>
              <a:t>	Administrative Information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en-US" sz="1600" dirty="0">
                <a:ea typeface="ヒラギノ角ゴ Pro W3" pitchFamily="127" charset="-128"/>
              </a:rPr>
              <a:t>	Human Resources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en-US" sz="1600" dirty="0">
                <a:ea typeface="ヒラギノ角ゴ Pro W3" pitchFamily="127" charset="-128"/>
              </a:rPr>
              <a:t>	Acuity of Residents 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en-US" sz="1600" dirty="0">
                <a:ea typeface="ヒラギノ角ゴ Pro W3" pitchFamily="127" charset="-128"/>
              </a:rPr>
              <a:t>	Equipment</a:t>
            </a:r>
          </a:p>
          <a:p>
            <a:pPr marL="0" indent="0" eaLnBrk="1" hangingPunct="1">
              <a:buNone/>
            </a:pPr>
            <a:r>
              <a:rPr lang="en-US" altLang="en-US" sz="1600" b="1" u="sng" dirty="0">
                <a:solidFill>
                  <a:srgbClr val="FF0000"/>
                </a:solidFill>
                <a:ea typeface="ヒラギノ角ゴ Pro W3" pitchFamily="127" charset="-128"/>
              </a:rPr>
              <a:t>P</a:t>
            </a:r>
            <a:r>
              <a:rPr lang="en-US" altLang="en-US" sz="1600" dirty="0">
                <a:solidFill>
                  <a:srgbClr val="FF0000"/>
                </a:solidFill>
                <a:ea typeface="ヒラギノ角ゴ Pro W3" pitchFamily="127" charset="-128"/>
              </a:rPr>
              <a:t>rogress</a:t>
            </a:r>
            <a:r>
              <a:rPr lang="en-US" altLang="en-US" sz="1600" dirty="0">
                <a:ea typeface="ヒラギノ角ゴ Pro W3" pitchFamily="127" charset="-128"/>
              </a:rPr>
              <a:t> Toward Goal</a:t>
            </a:r>
          </a:p>
          <a:p>
            <a:pPr marL="914400" lvl="6" indent="0">
              <a:spcBef>
                <a:spcPts val="600"/>
              </a:spcBef>
              <a:buNone/>
            </a:pPr>
            <a:r>
              <a:rPr lang="en-US" altLang="en-US" sz="1600" dirty="0">
                <a:ea typeface="ヒラギノ角ゴ Pro W3" pitchFamily="127" charset="-128"/>
              </a:rPr>
              <a:t>Status of Team’s Resident(s)?</a:t>
            </a:r>
          </a:p>
          <a:p>
            <a:pPr marL="914400" indent="0" eaLnBrk="1" hangingPunct="1">
              <a:spcBef>
                <a:spcPts val="600"/>
              </a:spcBef>
              <a:buNone/>
            </a:pPr>
            <a:r>
              <a:rPr lang="en-US" altLang="en-US" sz="1600" dirty="0">
                <a:ea typeface="ヒラギノ角ゴ Pro W3" pitchFamily="127" charset="-128"/>
              </a:rPr>
              <a:t>Established Goals of Team?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en-US" sz="1600" dirty="0">
                <a:ea typeface="ヒラギノ角ゴ Pro W3" pitchFamily="127" charset="-128"/>
              </a:rPr>
              <a:t>	Tasks/Actions of Team?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en-US" sz="1600" dirty="0">
                <a:ea typeface="ヒラギノ角ゴ Pro W3" pitchFamily="127" charset="-128"/>
              </a:rPr>
              <a:t>	Plan Still Appropriate</a:t>
            </a:r>
            <a:r>
              <a:rPr lang="en-US" altLang="en-US" sz="1600" dirty="0" smtClean="0">
                <a:ea typeface="ヒラギノ角ゴ Pro W3" pitchFamily="127" charset="-128"/>
              </a:rPr>
              <a:t>?</a:t>
            </a:r>
            <a:endParaRPr lang="en-US" altLang="en-US" sz="1600" dirty="0"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694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ヒラギノ角ゴ Pro W3" pitchFamily="127" charset="-128"/>
              </a:rPr>
              <a:t>Cross-Monitoring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sz="2000" dirty="0">
                <a:ea typeface="ヒラギノ角ゴ Pro W3" pitchFamily="127" charset="-128"/>
              </a:rPr>
              <a:t>A harm error reduction strategy that involves: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000" dirty="0">
                <a:ea typeface="ヒラギノ角ゴ Pro W3" pitchFamily="127" charset="-128"/>
              </a:rPr>
              <a:t>Monitoring actions of other team members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000" dirty="0">
                <a:ea typeface="ヒラギノ角ゴ Pro W3" pitchFamily="127" charset="-128"/>
              </a:rPr>
              <a:t>Providing a safety net within the team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000" dirty="0">
                <a:ea typeface="ヒラギノ角ゴ Pro W3" pitchFamily="127" charset="-128"/>
              </a:rPr>
              <a:t>Ensuring that mistakes or oversights are caught quickly and easily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000" dirty="0">
                <a:ea typeface="ヒラギノ角ゴ Pro W3" pitchFamily="127" charset="-128"/>
              </a:rPr>
              <a:t>“Watching each other’s back”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8962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 descr="alt=&quot;&quot;"/>
          <p:cNvSpPr>
            <a:spLocks noChangeArrowheads="1"/>
          </p:cNvSpPr>
          <p:nvPr/>
        </p:nvSpPr>
        <p:spPr bwMode="auto">
          <a:xfrm>
            <a:off x="1504950" y="2384293"/>
            <a:ext cx="457200" cy="2944813"/>
          </a:xfrm>
          <a:prstGeom prst="rect">
            <a:avLst/>
          </a:prstGeom>
          <a:solidFill>
            <a:srgbClr val="F5EE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37160"/>
          <a:lstStyle/>
          <a:p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45510"/>
            <a:ext cx="7739062" cy="679611"/>
          </a:xfrm>
        </p:spPr>
        <p:txBody>
          <a:bodyPr/>
          <a:lstStyle/>
          <a:p>
            <a:r>
              <a:rPr lang="en-US" altLang="en-US" dirty="0">
                <a:ea typeface="ヒラギノ角ゴ Pro W3" pitchFamily="127" charset="-128"/>
              </a:rPr>
              <a:t>I’M SAFE </a:t>
            </a:r>
            <a:r>
              <a:rPr lang="en-US" altLang="en-US" dirty="0" smtClean="0">
                <a:ea typeface="ヒラギノ角ゴ Pro W3" pitchFamily="127" charset="-128"/>
              </a:rPr>
              <a:t>Checklist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33525" y="1525121"/>
            <a:ext cx="7010400" cy="35433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en-US" sz="2000" dirty="0">
                <a:ea typeface="ヒラギノ角ゴ Pro W3" pitchFamily="127" charset="-128"/>
              </a:rPr>
              <a:t>Each team member is responsible for assessing his or her own safety status</a:t>
            </a:r>
          </a:p>
          <a:p>
            <a:pPr marL="457200" indent="-457200" eaLnBrk="1" hangingPunct="1">
              <a:buNone/>
              <a:tabLst>
                <a:tab pos="800100" algn="l"/>
              </a:tabLst>
            </a:pPr>
            <a:r>
              <a:rPr lang="en-US" altLang="en-US" dirty="0">
                <a:ea typeface="ヒラギノ角ゴ Pro W3" pitchFamily="127" charset="-128"/>
              </a:rPr>
              <a:t> I	=	I</a:t>
            </a:r>
            <a:r>
              <a:rPr lang="en-US" altLang="en-US" b="1" dirty="0">
                <a:ea typeface="ヒラギノ角ゴ Pro W3" pitchFamily="127" charset="-128"/>
              </a:rPr>
              <a:t>llness</a:t>
            </a:r>
          </a:p>
          <a:p>
            <a:pPr marL="457200" indent="-457200" eaLnBrk="1" hangingPunct="1">
              <a:buNone/>
              <a:tabLst>
                <a:tab pos="800100" algn="l"/>
              </a:tabLst>
            </a:pPr>
            <a:r>
              <a:rPr lang="en-US" altLang="en-US" dirty="0">
                <a:ea typeface="ヒラギノ角ゴ Pro W3" pitchFamily="127" charset="-128"/>
              </a:rPr>
              <a:t>M	=	M</a:t>
            </a:r>
            <a:r>
              <a:rPr lang="en-US" altLang="en-US" b="1" dirty="0">
                <a:ea typeface="ヒラギノ角ゴ Pro W3" pitchFamily="127" charset="-128"/>
              </a:rPr>
              <a:t>edication</a:t>
            </a:r>
          </a:p>
          <a:p>
            <a:pPr marL="457200" indent="-457200" eaLnBrk="1" hangingPunct="1">
              <a:buNone/>
              <a:tabLst>
                <a:tab pos="800100" algn="l"/>
              </a:tabLst>
            </a:pPr>
            <a:r>
              <a:rPr lang="en-US" altLang="en-US" dirty="0">
                <a:ea typeface="ヒラギノ角ゴ Pro W3" pitchFamily="127" charset="-128"/>
              </a:rPr>
              <a:t>S	=	S</a:t>
            </a:r>
            <a:r>
              <a:rPr lang="en-US" altLang="en-US" b="1" dirty="0">
                <a:ea typeface="ヒラギノ角ゴ Pro W3" pitchFamily="127" charset="-128"/>
              </a:rPr>
              <a:t>tress</a:t>
            </a:r>
          </a:p>
          <a:p>
            <a:pPr marL="457200" indent="-457200" eaLnBrk="1" hangingPunct="1">
              <a:buNone/>
              <a:tabLst>
                <a:tab pos="800100" algn="l"/>
              </a:tabLst>
            </a:pPr>
            <a:r>
              <a:rPr lang="en-US" altLang="en-US" dirty="0">
                <a:ea typeface="ヒラギノ角ゴ Pro W3" pitchFamily="127" charset="-128"/>
              </a:rPr>
              <a:t>A	=	A</a:t>
            </a:r>
            <a:r>
              <a:rPr lang="en-US" altLang="en-US" b="1" dirty="0">
                <a:ea typeface="ヒラギノ角ゴ Pro W3" pitchFamily="127" charset="-128"/>
              </a:rPr>
              <a:t>lcohol and Drugs</a:t>
            </a:r>
          </a:p>
          <a:p>
            <a:pPr marL="457200" indent="-457200" eaLnBrk="1" hangingPunct="1">
              <a:buNone/>
              <a:tabLst>
                <a:tab pos="800100" algn="l"/>
              </a:tabLst>
            </a:pPr>
            <a:r>
              <a:rPr lang="en-US" altLang="en-US" dirty="0">
                <a:ea typeface="ヒラギノ角ゴ Pro W3" pitchFamily="127" charset="-128"/>
              </a:rPr>
              <a:t>F	=	F</a:t>
            </a:r>
            <a:r>
              <a:rPr lang="en-US" altLang="en-US" b="1" dirty="0">
                <a:ea typeface="ヒラギノ角ゴ Pro W3" pitchFamily="127" charset="-128"/>
              </a:rPr>
              <a:t>atigue</a:t>
            </a:r>
          </a:p>
          <a:p>
            <a:pPr marL="457200" indent="-457200" eaLnBrk="1" hangingPunct="1">
              <a:buNone/>
              <a:tabLst>
                <a:tab pos="800100" algn="l"/>
              </a:tabLst>
            </a:pPr>
            <a:r>
              <a:rPr lang="en-US" altLang="en-US" dirty="0">
                <a:ea typeface="ヒラギノ角ゴ Pro W3" pitchFamily="127" charset="-128"/>
              </a:rPr>
              <a:t>E	=	E</a:t>
            </a:r>
            <a:r>
              <a:rPr lang="en-US" altLang="en-US" b="1" dirty="0">
                <a:ea typeface="ヒラギノ角ゴ Pro W3" pitchFamily="127" charset="-128"/>
              </a:rPr>
              <a:t>ating and Elimination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50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pitchFamily="127" charset="-128"/>
              </a:rPr>
              <a:t>Task </a:t>
            </a:r>
            <a:r>
              <a:rPr lang="en-US" altLang="en-US" dirty="0" smtClean="0">
                <a:ea typeface="ヒラギノ角ゴ Pro W3" pitchFamily="127" charset="-128"/>
              </a:rPr>
              <a:t>Assistance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62050" y="1906588"/>
            <a:ext cx="7524750" cy="35433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200" dirty="0">
                <a:ea typeface="ヒラギノ角ゴ Pro W3" pitchFamily="127" charset="-128"/>
              </a:rPr>
              <a:t>Helping others with tasks builds a strong team. Key strategies include: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000" dirty="0">
                <a:ea typeface="ヒラギノ角ゴ Pro W3" pitchFamily="127" charset="-128"/>
              </a:rPr>
              <a:t>Team members protect each other from work overload situations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000" dirty="0">
                <a:ea typeface="ヒラギノ角ゴ Pro W3" pitchFamily="127" charset="-128"/>
              </a:rPr>
              <a:t>Effective teams place all offers and requests for assistance in the context of resident safety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000" dirty="0">
                <a:ea typeface="ヒラギノ角ゴ Pro W3" pitchFamily="127" charset="-128"/>
              </a:rPr>
              <a:t>Team members foster a climate where it is expected that assistance will be actively </a:t>
            </a:r>
            <a:r>
              <a:rPr lang="en-US" altLang="en-US" sz="2000" dirty="0">
                <a:solidFill>
                  <a:srgbClr val="FF0000"/>
                </a:solidFill>
                <a:ea typeface="ヒラギノ角ゴ Pro W3" pitchFamily="127" charset="-128"/>
              </a:rPr>
              <a:t>sought</a:t>
            </a:r>
            <a:r>
              <a:rPr lang="en-US" altLang="en-US" sz="2000" dirty="0">
                <a:ea typeface="ヒラギノ角ゴ Pro W3" pitchFamily="127" charset="-128"/>
              </a:rPr>
              <a:t> and </a:t>
            </a:r>
            <a:r>
              <a:rPr lang="en-US" altLang="en-US" sz="2000" dirty="0" smtClean="0">
                <a:solidFill>
                  <a:srgbClr val="FF0000"/>
                </a:solidFill>
                <a:ea typeface="ヒラギノ角ゴ Pro W3" pitchFamily="127" charset="-128"/>
              </a:rPr>
              <a:t>offered</a:t>
            </a:r>
            <a:endParaRPr lang="en-US" altLang="en-US" sz="2200" dirty="0">
              <a:solidFill>
                <a:srgbClr val="FF0000"/>
              </a:solidFill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8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eamSTEPPS Model, Team Comptency Outcomes"/>
          <p:cNvPicPr>
            <a:picLocks noChangeAspect="1" noChangeArrowheads="1"/>
          </p:cNvPicPr>
          <p:nvPr/>
        </p:nvPicPr>
        <p:blipFill>
          <a:blip r:embed="rId3" cstate="print"/>
          <a:srcRect b="44398"/>
          <a:stretch>
            <a:fillRect/>
          </a:stretch>
        </p:blipFill>
        <p:spPr bwMode="auto">
          <a:xfrm>
            <a:off x="957263" y="1667845"/>
            <a:ext cx="3720420" cy="348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662214"/>
          </a:xfrm>
        </p:spPr>
        <p:txBody>
          <a:bodyPr/>
          <a:lstStyle/>
          <a:p>
            <a:r>
              <a:rPr lang="en-US" altLang="en-US" sz="3200" dirty="0">
                <a:ea typeface="ヒラギノ角ゴ Pro W3" pitchFamily="127" charset="-128"/>
              </a:rPr>
              <a:t>Framework and </a:t>
            </a:r>
            <a:r>
              <a:rPr lang="en-US" altLang="en-US" sz="3200" dirty="0" smtClean="0">
                <a:ea typeface="ヒラギノ角ゴ Pro W3" pitchFamily="127" charset="-128"/>
              </a:rPr>
              <a:t>Competencies 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601483" y="1861951"/>
            <a:ext cx="4390116" cy="3543300"/>
          </a:xfrm>
        </p:spPr>
        <p:txBody>
          <a:bodyPr/>
          <a:lstStyle/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en-US" sz="1600" dirty="0" err="1">
                <a:ea typeface="ヒラギノ角ゴ Pro W3" pitchFamily="127" charset="-128"/>
              </a:rPr>
              <a:t>TeamSTEPPS</a:t>
            </a:r>
            <a:r>
              <a:rPr lang="en-US" altLang="en-US" sz="1600" dirty="0">
                <a:ea typeface="ヒラギノ角ゴ Pro W3" pitchFamily="127" charset="-128"/>
              </a:rPr>
              <a:t> is composed of four teachable-learnable skills: Leadership, Situation Monitoring, Mutual Support, and Communication: the core of the </a:t>
            </a:r>
            <a:r>
              <a:rPr lang="en-US" altLang="en-US" sz="1600" dirty="0" err="1">
                <a:ea typeface="ヒラギノ角ゴ Pro W3" pitchFamily="127" charset="-128"/>
              </a:rPr>
              <a:t>TeamSTEPPS</a:t>
            </a:r>
            <a:r>
              <a:rPr lang="en-US" altLang="en-US" sz="1600" dirty="0">
                <a:ea typeface="ヒラギノ角ゴ Pro W3" pitchFamily="127" charset="-128"/>
              </a:rPr>
              <a:t> framework. The arrows depict a two-way dynamic interplay between the four skills and the team-related outcomes. Interaction between the outcomes and skills is the basis of a team striving to deliver safe, quality care. Encircling the four skills is the resident care team, which not only represents the resident and direct caregivers but also those who play a supportive role within the health care delivery system.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2302668" y="5685082"/>
            <a:ext cx="6593681" cy="860816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600" i="1" dirty="0">
                <a:solidFill>
                  <a:srgbClr val="FF0000"/>
                </a:solidFill>
                <a:ea typeface="ヒラギノ角ゴ Pro W3" pitchFamily="127" charset="-128"/>
              </a:rPr>
              <a:t>…</a:t>
            </a:r>
            <a:r>
              <a:rPr lang="en-US" altLang="en-US" sz="1600" i="1" dirty="0" err="1">
                <a:solidFill>
                  <a:srgbClr val="FF0000"/>
                </a:solidFill>
                <a:ea typeface="ヒラギノ角ゴ Pro W3" pitchFamily="127" charset="-128"/>
              </a:rPr>
              <a:t>TeamSTEPPS</a:t>
            </a:r>
            <a:r>
              <a:rPr lang="en-US" altLang="en-US" sz="1600" i="1" dirty="0">
                <a:solidFill>
                  <a:srgbClr val="FF0000"/>
                </a:solidFill>
                <a:ea typeface="ヒラギノ角ゴ Pro W3" pitchFamily="127" charset="-128"/>
              </a:rPr>
              <a:t> is an evidence-based framework to optimize team performance across the health care delivery system</a:t>
            </a:r>
            <a:r>
              <a:rPr lang="en-US" altLang="en-US" sz="1600" i="1" dirty="0" smtClean="0">
                <a:solidFill>
                  <a:srgbClr val="FF0000"/>
                </a:solidFill>
                <a:ea typeface="ヒラギノ角ゴ Pro W3" pitchFamily="127" charset="-128"/>
              </a:rPr>
              <a:t>.</a:t>
            </a:r>
            <a:endParaRPr lang="en-US" altLang="en-US" sz="1600" i="1" dirty="0">
              <a:solidFill>
                <a:srgbClr val="FF0000"/>
              </a:solidFill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963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697038"/>
            <a:ext cx="7772400" cy="35433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000" dirty="0">
                <a:ea typeface="ヒラギノ角ゴ Pro W3" pitchFamily="127" charset="-128"/>
              </a:rPr>
              <a:t>Information provided to team members for the purpose of improving team performance</a:t>
            </a:r>
          </a:p>
          <a:p>
            <a:pPr eaLnBrk="1" hangingPunct="1">
              <a:buNone/>
            </a:pPr>
            <a:endParaRPr lang="en-US" altLang="en-US" sz="1100" b="1" dirty="0">
              <a:ea typeface="ヒラギノ角ゴ Pro W3" pitchFamily="127" charset="-128"/>
            </a:endParaRPr>
          </a:p>
          <a:p>
            <a:pPr eaLnBrk="1" hangingPunct="1">
              <a:buNone/>
            </a:pPr>
            <a:r>
              <a:rPr lang="en-US" altLang="en-US" sz="2000" b="1" dirty="0">
                <a:ea typeface="ヒラギノ角ゴ Pro W3" pitchFamily="127" charset="-128"/>
              </a:rPr>
              <a:t>Feedback should be:</a:t>
            </a:r>
          </a:p>
          <a:p>
            <a:pPr lvl="1" eaLnBrk="1" hangingPunct="1"/>
            <a:r>
              <a:rPr lang="en-US" altLang="en-US" sz="1800" dirty="0">
                <a:solidFill>
                  <a:srgbClr val="0099AA"/>
                </a:solidFill>
                <a:ea typeface="ヒラギノ角ゴ Pro W3" pitchFamily="127" charset="-128"/>
              </a:rPr>
              <a:t>Timely</a:t>
            </a:r>
            <a:r>
              <a:rPr lang="en-US" altLang="en-US" sz="1800" dirty="0">
                <a:ea typeface="ヒラギノ角ゴ Pro W3" pitchFamily="127" charset="-128"/>
              </a:rPr>
              <a:t> – given soon after the target behavior has occurred</a:t>
            </a:r>
          </a:p>
          <a:p>
            <a:pPr lvl="1" eaLnBrk="1" hangingPunct="1"/>
            <a:r>
              <a:rPr lang="en-US" altLang="en-US" sz="1800" dirty="0">
                <a:solidFill>
                  <a:srgbClr val="0099AA"/>
                </a:solidFill>
                <a:ea typeface="ヒラギノ角ゴ Pro W3" pitchFamily="127" charset="-128"/>
              </a:rPr>
              <a:t>Respectful</a:t>
            </a:r>
            <a:r>
              <a:rPr lang="en-US" altLang="en-US" sz="1800" dirty="0">
                <a:ea typeface="ヒラギノ角ゴ Pro W3" pitchFamily="127" charset="-128"/>
              </a:rPr>
              <a:t> – focuses on behaviors, not personal attributes</a:t>
            </a:r>
          </a:p>
          <a:p>
            <a:pPr lvl="1" eaLnBrk="1" hangingPunct="1"/>
            <a:r>
              <a:rPr lang="en-US" altLang="en-US" sz="1800" dirty="0">
                <a:solidFill>
                  <a:srgbClr val="0099AA"/>
                </a:solidFill>
                <a:ea typeface="ヒラギノ角ゴ Pro W3" pitchFamily="127" charset="-128"/>
              </a:rPr>
              <a:t>Specific</a:t>
            </a:r>
            <a:r>
              <a:rPr lang="en-US" altLang="en-US" sz="1800" dirty="0">
                <a:ea typeface="ヒラギノ角ゴ Pro W3" pitchFamily="127" charset="-128"/>
              </a:rPr>
              <a:t> – relates to a specific task or behavior that requires correction or improvement</a:t>
            </a:r>
          </a:p>
          <a:p>
            <a:pPr lvl="1" eaLnBrk="1" hangingPunct="1"/>
            <a:r>
              <a:rPr lang="en-US" altLang="en-US" sz="1800" dirty="0">
                <a:solidFill>
                  <a:srgbClr val="0099AA"/>
                </a:solidFill>
                <a:ea typeface="ヒラギノ角ゴ Pro W3" pitchFamily="127" charset="-128"/>
              </a:rPr>
              <a:t>Directed toward improvement </a:t>
            </a:r>
            <a:r>
              <a:rPr lang="en-US" altLang="en-US" sz="1800" dirty="0">
                <a:ea typeface="ヒラギノ角ゴ Pro W3" pitchFamily="127" charset="-128"/>
              </a:rPr>
              <a:t>– provides direction for future improvement</a:t>
            </a:r>
          </a:p>
          <a:p>
            <a:pPr lvl="1" eaLnBrk="1" hangingPunct="1"/>
            <a:r>
              <a:rPr lang="en-US" altLang="en-US" sz="1800" dirty="0">
                <a:solidFill>
                  <a:srgbClr val="0099AA"/>
                </a:solidFill>
                <a:ea typeface="ヒラギノ角ゴ Pro W3" pitchFamily="127" charset="-128"/>
              </a:rPr>
              <a:t>Considerate</a:t>
            </a:r>
            <a:r>
              <a:rPr lang="en-US" altLang="en-US" sz="1800" dirty="0">
                <a:ea typeface="ヒラギノ角ゴ Pro W3" pitchFamily="127" charset="-128"/>
              </a:rPr>
              <a:t> – considers a team member’s feelings and delivers negative information with fairness and </a:t>
            </a:r>
            <a:r>
              <a:rPr lang="en-US" altLang="en-US" sz="1800" dirty="0" smtClean="0">
                <a:ea typeface="ヒラギノ角ゴ Pro W3" pitchFamily="127" charset="-128"/>
              </a:rPr>
              <a:t>respect</a:t>
            </a:r>
            <a:endParaRPr lang="en-US" altLang="en-US" sz="1800" dirty="0"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523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pitchFamily="127" charset="-128"/>
              </a:rPr>
              <a:t>Advocacy and Assertion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8275" y="1790700"/>
            <a:ext cx="6858000" cy="35433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/>
              <a:t>Advocate for the resident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Used when team members’ viewpoints don’t agree with that of the </a:t>
            </a:r>
            <a:r>
              <a:rPr lang="en-US" sz="2000" dirty="0" err="1"/>
              <a:t>decisionmaker</a:t>
            </a:r>
            <a:endParaRPr lang="en-US" sz="2000" dirty="0"/>
          </a:p>
          <a:p>
            <a:pPr lvl="1"/>
            <a:endParaRPr lang="en-US" dirty="0"/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/>
              <a:t>Assert a corrective action in a </a:t>
            </a:r>
            <a:r>
              <a:rPr lang="en-US" sz="2000" dirty="0">
                <a:solidFill>
                  <a:srgbClr val="FF0000"/>
                </a:solidFill>
              </a:rPr>
              <a:t>firm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FF0000"/>
                </a:solidFill>
              </a:rPr>
              <a:t>respectful</a:t>
            </a:r>
            <a:r>
              <a:rPr lang="en-US" sz="2000" dirty="0"/>
              <a:t> manner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Make an opening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State the concern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State the problem (real or perceived)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Offer a solution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Reach agreement on next steps</a:t>
            </a:r>
          </a:p>
        </p:txBody>
      </p:sp>
    </p:spTree>
    <p:extLst>
      <p:ext uri="{BB962C8B-B14F-4D97-AF65-F5344CB8AC3E}">
        <p14:creationId xmlns:p14="http://schemas.microsoft.com/office/powerpoint/2010/main" val="23660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81063" y="-1332849"/>
            <a:ext cx="7739062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3300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3300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3300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3300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3300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3300"/>
                </a:solidFill>
                <a:latin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3300"/>
                </a:solidFill>
                <a:latin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3300"/>
                </a:solidFill>
                <a:latin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33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kern="0" dirty="0" smtClean="0">
              <a:ea typeface="ヒラギノ角ゴ Pro W3" pitchFamily="127" charset="-128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6096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Two-Challenge Rule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393371" y="1553475"/>
            <a:ext cx="6657975" cy="542025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Empowers all team members to </a:t>
            </a:r>
            <a:r>
              <a:rPr lang="en-US" sz="1800" i="1" dirty="0">
                <a:solidFill>
                  <a:srgbClr val="FF0000"/>
                </a:solidFill>
              </a:rPr>
              <a:t>“stop the line”</a:t>
            </a:r>
            <a:r>
              <a:rPr lang="en-US" sz="1800" dirty="0"/>
              <a:t> if they sense or discover an essential safety breach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393371" y="2362200"/>
            <a:ext cx="7293429" cy="3201988"/>
          </a:xfrm>
          <a:solidFill>
            <a:srgbClr val="EBEBD6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When an initial assertive statement is ignored:</a:t>
            </a:r>
          </a:p>
          <a:p>
            <a:endParaRPr lang="en-US" sz="1000" dirty="0"/>
          </a:p>
          <a:p>
            <a:pPr marL="285750" indent="-285750"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It is your responsibility to assertively voice concern at least </a:t>
            </a:r>
            <a:r>
              <a:rPr lang="en-US" sz="1800" i="1" dirty="0">
                <a:solidFill>
                  <a:srgbClr val="FF0000"/>
                </a:solidFill>
              </a:rPr>
              <a:t>two times </a:t>
            </a:r>
            <a:r>
              <a:rPr lang="en-US" sz="1800" dirty="0"/>
              <a:t>to ensure that it has been heard</a:t>
            </a:r>
          </a:p>
          <a:p>
            <a:pPr marL="285750" indent="-285750"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The team member being challenged must acknowledge that concern has been heard</a:t>
            </a:r>
          </a:p>
          <a:p>
            <a:pPr marL="285750" indent="-285750"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If the safety issue still hasn’t been addressed: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Take a stronger course of action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Use a supervisor or chain of command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2941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US:&#10;I am Concerned&#10;I am Uncomfortable&#10;This is a Safety Issu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3" b="51808"/>
          <a:stretch/>
        </p:blipFill>
        <p:spPr bwMode="auto">
          <a:xfrm>
            <a:off x="1988345" y="2159454"/>
            <a:ext cx="5524497" cy="268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1054554"/>
            <a:ext cx="7739062" cy="914400"/>
          </a:xfrm>
        </p:spPr>
        <p:txBody>
          <a:bodyPr/>
          <a:lstStyle/>
          <a:p>
            <a:r>
              <a:rPr lang="en-US" altLang="en-US" sz="3200" dirty="0">
                <a:ea typeface="ヒラギノ角ゴ Pro W3" pitchFamily="127" charset="-128"/>
              </a:rPr>
              <a:t>Assertive Statements: </a:t>
            </a:r>
            <a:r>
              <a:rPr lang="en-US" altLang="en-US" sz="3200" dirty="0" smtClean="0">
                <a:ea typeface="ヒラギノ角ゴ Pro W3" pitchFamily="127" charset="-128"/>
              </a:rPr>
              <a:t>CUS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6621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DESC Script 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3508" y="1796143"/>
            <a:ext cx="5830321" cy="42973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dirty="0" smtClean="0">
                <a:ea typeface="ヒラギノ角ゴ Pro W3" pitchFamily="127" charset="-128"/>
              </a:rPr>
              <a:t>A constructive approach for </a:t>
            </a:r>
            <a:br>
              <a:rPr lang="en-US" altLang="en-US" b="1" dirty="0" smtClean="0">
                <a:ea typeface="ヒラギノ角ゴ Pro W3" pitchFamily="127" charset="-128"/>
              </a:rPr>
            </a:br>
            <a:r>
              <a:rPr lang="en-US" altLang="en-US" b="1" dirty="0" smtClean="0">
                <a:ea typeface="ヒラギノ角ゴ Pro W3" pitchFamily="127" charset="-128"/>
              </a:rPr>
              <a:t>managing and resolving conflict</a:t>
            </a:r>
          </a:p>
          <a:p>
            <a:pPr marL="287338" lvl="1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200" dirty="0" smtClean="0">
                <a:solidFill>
                  <a:srgbClr val="E1393E"/>
                </a:solidFill>
                <a:ea typeface="ヒラギノ角ゴ Pro W3" pitchFamily="127" charset="-128"/>
              </a:rPr>
              <a:t>D </a:t>
            </a:r>
            <a:r>
              <a:rPr lang="en-US" altLang="en-US" sz="2000" dirty="0" smtClean="0">
                <a:ea typeface="ヒラギノ角ゴ Pro W3" pitchFamily="127" charset="-128"/>
                <a:cs typeface="Arial" pitchFamily="34" charset="0"/>
              </a:rPr>
              <a:t>— </a:t>
            </a:r>
            <a:r>
              <a:rPr lang="en-US" altLang="en-US" sz="2000" b="1" dirty="0" smtClean="0">
                <a:ea typeface="ヒラギノ角ゴ Pro W3" pitchFamily="127" charset="-128"/>
              </a:rPr>
              <a:t>Describe </a:t>
            </a:r>
            <a:r>
              <a:rPr lang="en-US" altLang="en-US" sz="2000" dirty="0" smtClean="0">
                <a:ea typeface="ヒラギノ角ゴ Pro W3" pitchFamily="127" charset="-128"/>
              </a:rPr>
              <a:t>the specific situation </a:t>
            </a:r>
          </a:p>
          <a:p>
            <a:pPr marL="287338" lvl="1" indent="0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3200" dirty="0" smtClean="0">
                <a:solidFill>
                  <a:srgbClr val="E1393E"/>
                </a:solidFill>
                <a:ea typeface="ヒラギノ角ゴ Pro W3" pitchFamily="127" charset="-128"/>
              </a:rPr>
              <a:t>E </a:t>
            </a:r>
            <a:r>
              <a:rPr lang="en-US" altLang="en-US" sz="2000" dirty="0" smtClean="0">
                <a:ea typeface="ヒラギノ角ゴ Pro W3" pitchFamily="127" charset="-128"/>
                <a:cs typeface="Arial" pitchFamily="34" charset="0"/>
              </a:rPr>
              <a:t>— </a:t>
            </a:r>
            <a:r>
              <a:rPr lang="en-US" altLang="en-US" sz="2000" b="1" dirty="0" smtClean="0">
                <a:ea typeface="ヒラギノ角ゴ Pro W3" pitchFamily="127" charset="-128"/>
              </a:rPr>
              <a:t>Express </a:t>
            </a:r>
            <a:r>
              <a:rPr lang="en-US" altLang="en-US" sz="2000" dirty="0" smtClean="0">
                <a:ea typeface="ヒラギノ角ゴ Pro W3" pitchFamily="127" charset="-128"/>
              </a:rPr>
              <a:t>your concerns about the action</a:t>
            </a:r>
          </a:p>
          <a:p>
            <a:pPr marL="287338" lvl="1" indent="0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3200" dirty="0" smtClean="0">
                <a:solidFill>
                  <a:srgbClr val="E1393E"/>
                </a:solidFill>
                <a:ea typeface="ヒラギノ角ゴ Pro W3" pitchFamily="127" charset="-128"/>
              </a:rPr>
              <a:t>S </a:t>
            </a:r>
            <a:r>
              <a:rPr lang="en-US" altLang="en-US" sz="2000" dirty="0" smtClean="0">
                <a:ea typeface="ヒラギノ角ゴ Pro W3" pitchFamily="127" charset="-128"/>
                <a:cs typeface="Arial" pitchFamily="34" charset="0"/>
              </a:rPr>
              <a:t>— </a:t>
            </a:r>
            <a:r>
              <a:rPr lang="en-US" altLang="en-US" sz="2000" b="1" dirty="0" smtClean="0">
                <a:ea typeface="ヒラギノ角ゴ Pro W3" pitchFamily="127" charset="-128"/>
              </a:rPr>
              <a:t>Suggest </a:t>
            </a:r>
            <a:r>
              <a:rPr lang="en-US" altLang="en-US" sz="2000" dirty="0" smtClean="0">
                <a:ea typeface="ヒラギノ角ゴ Pro W3" pitchFamily="127" charset="-128"/>
              </a:rPr>
              <a:t>other alternatives</a:t>
            </a:r>
          </a:p>
          <a:p>
            <a:pPr marL="287338" lvl="1" indent="0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3200" dirty="0" smtClean="0">
                <a:solidFill>
                  <a:srgbClr val="E1393E"/>
                </a:solidFill>
                <a:ea typeface="ヒラギノ角ゴ Pro W3" pitchFamily="127" charset="-128"/>
              </a:rPr>
              <a:t>C </a:t>
            </a:r>
            <a:r>
              <a:rPr lang="en-US" altLang="en-US" sz="2000" dirty="0" smtClean="0">
                <a:ea typeface="ヒラギノ角ゴ Pro W3" pitchFamily="127" charset="-128"/>
                <a:cs typeface="Arial" pitchFamily="34" charset="0"/>
              </a:rPr>
              <a:t>— </a:t>
            </a:r>
            <a:r>
              <a:rPr lang="en-US" altLang="en-US" sz="2000" b="1" dirty="0" smtClean="0">
                <a:ea typeface="ヒラギノ角ゴ Pro W3" pitchFamily="127" charset="-128"/>
              </a:rPr>
              <a:t>Consequences</a:t>
            </a:r>
            <a:r>
              <a:rPr lang="en-US" altLang="en-US" sz="2000" dirty="0" smtClean="0">
                <a:ea typeface="ヒラギノ角ゴ Pro W3" pitchFamily="127" charset="-128"/>
              </a:rPr>
              <a:t> should be stated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 smtClean="0"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134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410633"/>
          </a:xfrm>
        </p:spPr>
        <p:txBody>
          <a:bodyPr/>
          <a:lstStyle/>
          <a:p>
            <a:r>
              <a:rPr lang="en-US" altLang="en-US" sz="2000" dirty="0">
                <a:ea typeface="ヒラギノ角ゴ Pro W3" pitchFamily="127" charset="-128"/>
              </a:rPr>
              <a:t>Team Performance Observation Tool for Long-Term </a:t>
            </a:r>
            <a:r>
              <a:rPr lang="en-US" altLang="en-US" sz="2000" dirty="0" smtClean="0">
                <a:ea typeface="ヒラギノ角ゴ Pro W3" pitchFamily="127" charset="-128"/>
              </a:rPr>
              <a:t>Care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011680" y="1281420"/>
            <a:ext cx="6583680" cy="5326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altLang="en-US" sz="1100" b="1" kern="0" dirty="0">
                <a:ea typeface="ヒラギノ角ゴ Pro W3" pitchFamily="127" charset="-128"/>
              </a:rPr>
              <a:t>Team Structure</a:t>
            </a:r>
          </a:p>
          <a:p>
            <a: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sz="1100" dirty="0"/>
              <a:t>Assembles a team</a:t>
            </a:r>
          </a:p>
          <a:p>
            <a: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sz="1100" dirty="0"/>
              <a:t>Assigns or identifies team members’ roles and responsibilities</a:t>
            </a:r>
          </a:p>
          <a:p>
            <a: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sz="1100" dirty="0"/>
              <a:t>Holds team members accountable</a:t>
            </a:r>
          </a:p>
          <a:p>
            <a:pPr marL="0" indent="0" algn="l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228600" algn="l"/>
              </a:tabLst>
            </a:pPr>
            <a:r>
              <a:rPr lang="en-US" sz="1100" dirty="0"/>
              <a:t>Includes residents and families as part of the </a:t>
            </a:r>
            <a:r>
              <a:rPr lang="en-US" sz="1100" dirty="0" smtClean="0"/>
              <a:t>team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altLang="en-US" sz="1100" b="1" kern="0" dirty="0">
                <a:ea typeface="ヒラギノ角ゴ Pro W3" pitchFamily="127" charset="-128"/>
              </a:rPr>
              <a:t>Communication</a:t>
            </a:r>
          </a:p>
          <a:p>
            <a:pPr marL="0" marR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sz="1100" dirty="0"/>
              <a:t>Provides brief, clear, specific, and timely information to team members</a:t>
            </a:r>
          </a:p>
          <a:p>
            <a: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sz="1100" dirty="0"/>
              <a:t>Seeks information from all available sources</a:t>
            </a:r>
          </a:p>
          <a:p>
            <a: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sz="1100" dirty="0"/>
              <a:t>Uses check-backs to verify information that is communicated</a:t>
            </a:r>
          </a:p>
          <a:p>
            <a: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sz="1100" dirty="0"/>
              <a:t>Holds team members accountable</a:t>
            </a:r>
          </a:p>
          <a:p>
            <a:pPr marL="0" indent="0" algn="l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228600" algn="l"/>
              </a:tabLst>
            </a:pPr>
            <a:r>
              <a:rPr lang="en-US" sz="1100" dirty="0"/>
              <a:t>Uses SBAR, call-outs, and handoff techniques to communicate effectively with team </a:t>
            </a:r>
            <a:r>
              <a:rPr lang="en-US" sz="1100" dirty="0" smtClean="0"/>
              <a:t>members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altLang="en-US" sz="1100" b="1" kern="0" dirty="0">
                <a:ea typeface="ヒラギノ角ゴ Pro W3" pitchFamily="127" charset="-128"/>
              </a:rPr>
              <a:t>Leadership</a:t>
            </a:r>
          </a:p>
          <a:p>
            <a:pPr marL="0" marR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sz="1100" dirty="0"/>
              <a:t>Identifies team goals and vision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sz="1100" dirty="0"/>
              <a:t>Uses resources efficiently to maximize team performance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sz="1100" dirty="0"/>
              <a:t>Balances workload within the team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sz="1100" dirty="0"/>
              <a:t>Delegates tasks or assignments, as appropriate</a:t>
            </a:r>
          </a:p>
          <a:p>
            <a: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sz="1100" dirty="0"/>
              <a:t>Conducts briefs, huddles, and debriefs</a:t>
            </a:r>
          </a:p>
          <a:p>
            <a:pPr marL="0" indent="0" algn="l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228600" algn="l"/>
              </a:tabLst>
            </a:pPr>
            <a:r>
              <a:rPr lang="en-US" sz="1100" dirty="0"/>
              <a:t>Role models teamwork </a:t>
            </a:r>
            <a:r>
              <a:rPr lang="en-US" sz="1100" dirty="0" smtClean="0"/>
              <a:t>behaviors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altLang="en-US" sz="1100" b="1" kern="0" dirty="0">
                <a:ea typeface="ヒラギノ角ゴ Pro W3" pitchFamily="127" charset="-128"/>
              </a:rPr>
              <a:t>Situation Monitoring</a:t>
            </a:r>
          </a:p>
          <a:p>
            <a:pPr marL="0" marR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sz="1100" dirty="0"/>
              <a:t>Monitors the status of the resident</a:t>
            </a:r>
            <a:endParaRPr lang="en-US" sz="11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sz="1100" dirty="0"/>
              <a:t>Monitors fellow team members to ensure safety and prevent errors</a:t>
            </a:r>
            <a:endParaRPr lang="en-US" sz="11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sz="1100" dirty="0"/>
              <a:t>Monitors the environment for safety and availability of resources (e.g., equipment)</a:t>
            </a:r>
            <a:endParaRPr lang="en-US" sz="11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sz="1100" dirty="0"/>
              <a:t>Monitors progress toward the goal and identifies changes that could alter the plan of care</a:t>
            </a:r>
            <a:endParaRPr lang="en-US" sz="11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228600" algn="l"/>
              </a:tabLst>
            </a:pPr>
            <a:r>
              <a:rPr lang="en-US" sz="1100" dirty="0"/>
              <a:t>Fosters communication to ensure that team members have a shared mental </a:t>
            </a:r>
            <a:r>
              <a:rPr lang="en-US" sz="1100" dirty="0" smtClean="0"/>
              <a:t>model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altLang="en-US" sz="1100" b="1" kern="0" dirty="0">
                <a:ea typeface="ヒラギノ角ゴ Pro W3" pitchFamily="127" charset="-128"/>
              </a:rPr>
              <a:t>Mutual Support</a:t>
            </a:r>
          </a:p>
          <a:p>
            <a:pPr marL="0" marR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sz="1100" dirty="0"/>
              <a:t>Provides task-related support and assistance</a:t>
            </a:r>
            <a:endParaRPr lang="en-US" sz="11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sz="1100" dirty="0"/>
              <a:t>Provides timely and constructive feedback to team members</a:t>
            </a:r>
            <a:endParaRPr lang="en-US" sz="11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sz="1100" dirty="0"/>
              <a:t>Effectively advocates for resident safety using the Assertive Statement, Two-Challenge Rule, or CUS</a:t>
            </a:r>
            <a:endParaRPr lang="en-US" sz="11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sz="1100" dirty="0"/>
              <a:t>Uses the Two-Challenge Rule or DESC Script to resolve conflict</a:t>
            </a:r>
            <a:endParaRPr lang="en-US" sz="11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39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6200" y="1020763"/>
            <a:ext cx="8972550" cy="5429250"/>
            <a:chOff x="76200" y="1601788"/>
            <a:chExt cx="8972550" cy="4827587"/>
          </a:xfrm>
        </p:grpSpPr>
        <p:sp>
          <p:nvSpPr>
            <p:cNvPr id="12" name="Rectangle 11"/>
            <p:cNvSpPr/>
            <p:nvPr/>
          </p:nvSpPr>
          <p:spPr bwMode="auto">
            <a:xfrm>
              <a:off x="76200" y="1601788"/>
              <a:ext cx="2990850" cy="482758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067050" y="1601788"/>
              <a:ext cx="2990850" cy="4827587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057900" y="1601788"/>
              <a:ext cx="2990850" cy="4827587"/>
            </a:xfrm>
            <a:prstGeom prst="rect">
              <a:avLst/>
            </a:prstGeom>
            <a:solidFill>
              <a:srgbClr val="006F50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6200" y="1020763"/>
            <a:ext cx="2990850" cy="639762"/>
          </a:xfrm>
        </p:spPr>
        <p:txBody>
          <a:bodyPr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BARRIERS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19064" y="1593850"/>
            <a:ext cx="2900362" cy="4856163"/>
          </a:xfrm>
        </p:spPr>
        <p:txBody>
          <a:bodyPr/>
          <a:lstStyle/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dirty="0">
                <a:solidFill>
                  <a:schemeClr val="bg1"/>
                </a:solidFill>
                <a:ea typeface="ヒラギノ角ゴ Pro W3" pitchFamily="127" charset="-128"/>
              </a:rPr>
              <a:t>Inconsistency in Team Membership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dirty="0">
                <a:solidFill>
                  <a:schemeClr val="bg1"/>
                </a:solidFill>
                <a:ea typeface="ヒラギノ角ゴ Pro W3" pitchFamily="127" charset="-128"/>
              </a:rPr>
              <a:t>Lack of Time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dirty="0">
                <a:solidFill>
                  <a:schemeClr val="bg1"/>
                </a:solidFill>
                <a:ea typeface="ヒラギノ角ゴ Pro W3" pitchFamily="127" charset="-128"/>
              </a:rPr>
              <a:t>Lack of Information Sharing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dirty="0">
                <a:solidFill>
                  <a:schemeClr val="bg1"/>
                </a:solidFill>
                <a:ea typeface="ヒラギノ角ゴ Pro W3" pitchFamily="127" charset="-128"/>
              </a:rPr>
              <a:t>Hierarchy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dirty="0">
                <a:solidFill>
                  <a:schemeClr val="bg1"/>
                </a:solidFill>
                <a:ea typeface="ヒラギノ角ゴ Pro W3" pitchFamily="127" charset="-128"/>
              </a:rPr>
              <a:t>Defensiveness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dirty="0">
                <a:solidFill>
                  <a:schemeClr val="bg1"/>
                </a:solidFill>
                <a:ea typeface="ヒラギノ角ゴ Pro W3" pitchFamily="127" charset="-128"/>
              </a:rPr>
              <a:t>Conventional Thinking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dirty="0">
                <a:solidFill>
                  <a:schemeClr val="bg1"/>
                </a:solidFill>
                <a:ea typeface="ヒラギノ角ゴ Pro W3" pitchFamily="127" charset="-128"/>
              </a:rPr>
              <a:t>Complacency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dirty="0">
                <a:solidFill>
                  <a:schemeClr val="bg1"/>
                </a:solidFill>
                <a:ea typeface="ヒラギノ角ゴ Pro W3" pitchFamily="127" charset="-128"/>
              </a:rPr>
              <a:t>Varying Communication Styles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dirty="0">
                <a:solidFill>
                  <a:schemeClr val="bg1"/>
                </a:solidFill>
                <a:ea typeface="ヒラギノ角ゴ Pro W3" pitchFamily="127" charset="-128"/>
              </a:rPr>
              <a:t>Conflict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dirty="0">
                <a:solidFill>
                  <a:schemeClr val="bg1"/>
                </a:solidFill>
                <a:ea typeface="ヒラギノ角ゴ Pro W3" pitchFamily="127" charset="-128"/>
              </a:rPr>
              <a:t>Lack of Coordination and </a:t>
            </a:r>
            <a:r>
              <a:rPr lang="en-US" altLang="en-US" sz="1600" dirty="0" err="1">
                <a:solidFill>
                  <a:schemeClr val="bg1"/>
                </a:solidFill>
                <a:ea typeface="ヒラギノ角ゴ Pro W3" pitchFamily="127" charset="-128"/>
              </a:rPr>
              <a:t>Followup</a:t>
            </a:r>
            <a:r>
              <a:rPr lang="en-US" altLang="en-US" sz="1600" dirty="0">
                <a:solidFill>
                  <a:schemeClr val="bg1"/>
                </a:solidFill>
                <a:ea typeface="ヒラギノ角ゴ Pro W3" pitchFamily="127" charset="-128"/>
              </a:rPr>
              <a:t> With Coworkers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dirty="0">
                <a:solidFill>
                  <a:schemeClr val="bg1"/>
                </a:solidFill>
                <a:ea typeface="ヒラギノ角ゴ Pro W3" pitchFamily="127" charset="-128"/>
              </a:rPr>
              <a:t>Distractions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dirty="0">
                <a:solidFill>
                  <a:schemeClr val="bg1"/>
                </a:solidFill>
                <a:ea typeface="ヒラギノ角ゴ Pro W3" pitchFamily="127" charset="-128"/>
              </a:rPr>
              <a:t>Fatigue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dirty="0">
                <a:solidFill>
                  <a:schemeClr val="bg1"/>
                </a:solidFill>
                <a:ea typeface="ヒラギノ角ゴ Pro W3" pitchFamily="127" charset="-128"/>
              </a:rPr>
              <a:t>Workload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dirty="0">
                <a:solidFill>
                  <a:schemeClr val="bg1"/>
                </a:solidFill>
                <a:ea typeface="ヒラギノ角ゴ Pro W3" pitchFamily="127" charset="-128"/>
              </a:rPr>
              <a:t>Misinterpretation of Cues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dirty="0">
                <a:solidFill>
                  <a:schemeClr val="bg1"/>
                </a:solidFill>
                <a:ea typeface="ヒラギノ角ゴ Pro W3" pitchFamily="127" charset="-128"/>
              </a:rPr>
              <a:t>Lack of Role Clarity</a:t>
            </a:r>
            <a:endParaRPr lang="en-US" sz="1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067050" y="1020763"/>
            <a:ext cx="2990850" cy="639762"/>
          </a:xfrm>
        </p:spPr>
        <p:txBody>
          <a:bodyPr anchor="t"/>
          <a:lstStyle/>
          <a:p>
            <a:pPr algn="ctr"/>
            <a:r>
              <a:rPr lang="en-US" sz="2000" dirty="0" smtClean="0"/>
              <a:t>TOOLS and STRATEGIES</a:t>
            </a:r>
            <a:endParaRPr lang="en-US" sz="20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1"/>
          </p:nvPr>
        </p:nvSpPr>
        <p:spPr>
          <a:xfrm>
            <a:off x="3385135" y="1660525"/>
            <a:ext cx="2354680" cy="4541170"/>
          </a:xfrm>
        </p:spPr>
        <p:txBody>
          <a:bodyPr/>
          <a:lstStyle/>
          <a:p>
            <a:pPr lvl="1" indent="-742950">
              <a:lnSpc>
                <a:spcPct val="90000"/>
              </a:lnSpc>
              <a:spcBef>
                <a:spcPts val="300"/>
              </a:spcBef>
              <a:buClr>
                <a:schemeClr val="folHlink"/>
              </a:buClr>
              <a:buSzPct val="90000"/>
              <a:buNone/>
              <a:defRPr/>
            </a:pPr>
            <a:r>
              <a:rPr lang="en-US" sz="1600" dirty="0"/>
              <a:t>Communication</a:t>
            </a:r>
          </a:p>
          <a:p>
            <a:pPr marL="336550" lvl="1" indent="-223838">
              <a:lnSpc>
                <a:spcPct val="90000"/>
              </a:lnSpc>
              <a:spcBef>
                <a:spcPts val="300"/>
              </a:spcBef>
              <a:buSzPct val="90000"/>
              <a:buFont typeface="Arial" pitchFamily="34" charset="0"/>
              <a:buChar char="•"/>
              <a:defRPr/>
            </a:pPr>
            <a:r>
              <a:rPr lang="en-US" sz="1400" dirty="0"/>
              <a:t>SBAR</a:t>
            </a:r>
          </a:p>
          <a:p>
            <a:pPr marL="336550" lvl="1" indent="-223838">
              <a:lnSpc>
                <a:spcPct val="90000"/>
              </a:lnSpc>
              <a:spcBef>
                <a:spcPts val="300"/>
              </a:spcBef>
              <a:buSzPct val="90000"/>
              <a:buFont typeface="Arial" pitchFamily="34" charset="0"/>
              <a:buChar char="•"/>
              <a:defRPr/>
            </a:pPr>
            <a:r>
              <a:rPr lang="en-US" sz="1400" dirty="0"/>
              <a:t>Call-Out</a:t>
            </a:r>
          </a:p>
          <a:p>
            <a:pPr marL="336550" lvl="1" indent="-223838">
              <a:lnSpc>
                <a:spcPct val="90000"/>
              </a:lnSpc>
              <a:spcBef>
                <a:spcPts val="300"/>
              </a:spcBef>
              <a:buSzPct val="90000"/>
              <a:buFont typeface="Arial" pitchFamily="34" charset="0"/>
              <a:buChar char="•"/>
              <a:defRPr/>
            </a:pPr>
            <a:r>
              <a:rPr lang="en-US" sz="1400" dirty="0"/>
              <a:t>Check-Back</a:t>
            </a:r>
          </a:p>
          <a:p>
            <a:pPr marL="336550" lvl="1" indent="-223838">
              <a:lnSpc>
                <a:spcPct val="90000"/>
              </a:lnSpc>
              <a:spcBef>
                <a:spcPts val="300"/>
              </a:spcBef>
              <a:buSzPct val="90000"/>
              <a:buFont typeface="Arial" pitchFamily="34" charset="0"/>
              <a:buChar char="•"/>
              <a:defRPr/>
            </a:pPr>
            <a:r>
              <a:rPr lang="en-US" sz="1400" dirty="0"/>
              <a:t>Handoff</a:t>
            </a:r>
          </a:p>
          <a:p>
            <a:pPr marL="514350" lvl="1" indent="-514350">
              <a:lnSpc>
                <a:spcPct val="90000"/>
              </a:lnSpc>
              <a:spcBef>
                <a:spcPts val="300"/>
              </a:spcBef>
              <a:buSzPct val="90000"/>
              <a:buNone/>
              <a:defRPr/>
            </a:pPr>
            <a:r>
              <a:rPr lang="en-US" sz="1600" dirty="0"/>
              <a:t>Leading Teams</a:t>
            </a:r>
          </a:p>
          <a:p>
            <a:pPr marL="336550" lvl="1" indent="-223838">
              <a:lnSpc>
                <a:spcPct val="90000"/>
              </a:lnSpc>
              <a:spcBef>
                <a:spcPts val="300"/>
              </a:spcBef>
              <a:buSzPct val="90000"/>
              <a:buFont typeface="Arial" pitchFamily="34" charset="0"/>
              <a:buChar char="•"/>
              <a:defRPr/>
            </a:pPr>
            <a:r>
              <a:rPr lang="en-US" sz="1400" dirty="0"/>
              <a:t>Brief</a:t>
            </a:r>
          </a:p>
          <a:p>
            <a:pPr marL="336550" lvl="1" indent="-223838">
              <a:lnSpc>
                <a:spcPct val="90000"/>
              </a:lnSpc>
              <a:spcBef>
                <a:spcPts val="300"/>
              </a:spcBef>
              <a:buSzPct val="90000"/>
              <a:buFont typeface="Arial" pitchFamily="34" charset="0"/>
              <a:buChar char="•"/>
              <a:defRPr/>
            </a:pPr>
            <a:r>
              <a:rPr lang="en-US" sz="1400" dirty="0"/>
              <a:t>Huddle </a:t>
            </a:r>
          </a:p>
          <a:p>
            <a:pPr marL="336550" lvl="1" indent="-223838">
              <a:lnSpc>
                <a:spcPct val="90000"/>
              </a:lnSpc>
              <a:spcBef>
                <a:spcPts val="300"/>
              </a:spcBef>
              <a:buSzPct val="90000"/>
              <a:buFont typeface="Arial" pitchFamily="34" charset="0"/>
              <a:buChar char="•"/>
              <a:defRPr/>
            </a:pPr>
            <a:r>
              <a:rPr lang="en-US" sz="1400" dirty="0"/>
              <a:t>Debrief</a:t>
            </a:r>
          </a:p>
          <a:p>
            <a:pPr marL="514350" lvl="1" indent="-514350">
              <a:lnSpc>
                <a:spcPct val="90000"/>
              </a:lnSpc>
              <a:spcBef>
                <a:spcPts val="300"/>
              </a:spcBef>
              <a:buSzPct val="90000"/>
              <a:buNone/>
              <a:defRPr/>
            </a:pPr>
            <a:r>
              <a:rPr lang="en-US" sz="1600" dirty="0"/>
              <a:t>Situation Monitoring</a:t>
            </a:r>
          </a:p>
          <a:p>
            <a:pPr marL="336550" lvl="1" indent="-223838">
              <a:lnSpc>
                <a:spcPct val="90000"/>
              </a:lnSpc>
              <a:spcBef>
                <a:spcPts val="300"/>
              </a:spcBef>
              <a:buSzPct val="90000"/>
              <a:buFont typeface="Arial" pitchFamily="34" charset="0"/>
              <a:buChar char="•"/>
              <a:defRPr/>
            </a:pPr>
            <a:r>
              <a:rPr lang="en-US" sz="1400" dirty="0"/>
              <a:t>STEP</a:t>
            </a:r>
          </a:p>
          <a:p>
            <a:pPr marL="336550" lvl="1" indent="-223838">
              <a:lnSpc>
                <a:spcPct val="90000"/>
              </a:lnSpc>
              <a:spcBef>
                <a:spcPts val="300"/>
              </a:spcBef>
              <a:buSzPct val="90000"/>
              <a:buFont typeface="Arial" pitchFamily="34" charset="0"/>
              <a:buChar char="•"/>
              <a:defRPr/>
            </a:pPr>
            <a:r>
              <a:rPr lang="en-US" sz="1400" dirty="0"/>
              <a:t>I’M SAFE</a:t>
            </a:r>
          </a:p>
          <a:p>
            <a:pPr marL="514350" lvl="1" indent="-514350">
              <a:lnSpc>
                <a:spcPct val="90000"/>
              </a:lnSpc>
              <a:spcBef>
                <a:spcPts val="300"/>
              </a:spcBef>
              <a:buSzPct val="90000"/>
              <a:buNone/>
              <a:defRPr/>
            </a:pPr>
            <a:r>
              <a:rPr lang="en-US" sz="1600" dirty="0"/>
              <a:t>Mutual Support</a:t>
            </a:r>
          </a:p>
          <a:p>
            <a:pPr marL="336550" lvl="1" indent="-223838">
              <a:lnSpc>
                <a:spcPct val="90000"/>
              </a:lnSpc>
              <a:spcBef>
                <a:spcPts val="300"/>
              </a:spcBef>
              <a:buSzPct val="90000"/>
              <a:buFont typeface="Arial" pitchFamily="34" charset="0"/>
              <a:buChar char="•"/>
              <a:defRPr/>
            </a:pPr>
            <a:r>
              <a:rPr lang="en-US" sz="1400" dirty="0"/>
              <a:t>Task Assistance</a:t>
            </a:r>
          </a:p>
          <a:p>
            <a:pPr marL="336550" lvl="1" indent="-223838">
              <a:lnSpc>
                <a:spcPct val="90000"/>
              </a:lnSpc>
              <a:spcBef>
                <a:spcPts val="300"/>
              </a:spcBef>
              <a:buSzPct val="90000"/>
              <a:buFont typeface="Arial" pitchFamily="34" charset="0"/>
              <a:buChar char="•"/>
              <a:defRPr/>
            </a:pPr>
            <a:r>
              <a:rPr lang="en-US" sz="1400" dirty="0"/>
              <a:t>Feedback</a:t>
            </a:r>
          </a:p>
          <a:p>
            <a:pPr marL="336550" lvl="1" indent="-223838">
              <a:lnSpc>
                <a:spcPct val="90000"/>
              </a:lnSpc>
              <a:spcBef>
                <a:spcPts val="300"/>
              </a:spcBef>
              <a:buSzPct val="90000"/>
              <a:buFont typeface="Arial" pitchFamily="34" charset="0"/>
              <a:buChar char="•"/>
              <a:defRPr/>
            </a:pPr>
            <a:r>
              <a:rPr lang="en-US" sz="1400" dirty="0"/>
              <a:t>Assertive Statement</a:t>
            </a:r>
          </a:p>
          <a:p>
            <a:pPr marL="336550" lvl="1" indent="-223838">
              <a:lnSpc>
                <a:spcPct val="90000"/>
              </a:lnSpc>
              <a:spcBef>
                <a:spcPts val="300"/>
              </a:spcBef>
              <a:buSzPct val="90000"/>
              <a:buFont typeface="Arial" pitchFamily="34" charset="0"/>
              <a:buChar char="•"/>
              <a:defRPr/>
            </a:pPr>
            <a:r>
              <a:rPr lang="en-US" sz="1400" dirty="0"/>
              <a:t>Two-Challenge Rule</a:t>
            </a:r>
          </a:p>
          <a:p>
            <a:pPr marL="336550" lvl="1" indent="-223838">
              <a:lnSpc>
                <a:spcPct val="90000"/>
              </a:lnSpc>
              <a:spcBef>
                <a:spcPts val="300"/>
              </a:spcBef>
              <a:buSzPct val="90000"/>
              <a:buFont typeface="Arial" pitchFamily="34" charset="0"/>
              <a:buChar char="•"/>
              <a:defRPr/>
            </a:pPr>
            <a:r>
              <a:rPr lang="en-US" sz="1400" dirty="0"/>
              <a:t>CUS</a:t>
            </a:r>
          </a:p>
          <a:p>
            <a:pPr marL="336550" lvl="1" indent="-223838">
              <a:lnSpc>
                <a:spcPct val="90000"/>
              </a:lnSpc>
              <a:spcBef>
                <a:spcPts val="300"/>
              </a:spcBef>
              <a:buSzPct val="90000"/>
              <a:buFont typeface="Arial" pitchFamily="34" charset="0"/>
              <a:buChar char="•"/>
              <a:defRPr/>
            </a:pPr>
            <a:r>
              <a:rPr lang="en-US" sz="1400" dirty="0"/>
              <a:t>DESC Script</a:t>
            </a:r>
          </a:p>
          <a:p>
            <a:pPr marL="0" indent="0">
              <a:buNone/>
            </a:pPr>
            <a:endParaRPr lang="en-US" sz="1200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2"/>
          </p:nvPr>
        </p:nvSpPr>
        <p:spPr>
          <a:xfrm>
            <a:off x="6057900" y="1020763"/>
            <a:ext cx="2990850" cy="639762"/>
          </a:xfrm>
        </p:spPr>
        <p:txBody>
          <a:bodyPr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OUTCOMES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3"/>
          </p:nvPr>
        </p:nvSpPr>
        <p:spPr>
          <a:xfrm>
            <a:off x="6191250" y="1660525"/>
            <a:ext cx="2724150" cy="4283076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ts val="13"/>
              </a:spcBef>
              <a:buClr>
                <a:schemeClr val="bg1"/>
              </a:buClr>
            </a:pPr>
            <a:r>
              <a:rPr lang="en-US" altLang="en-US" sz="1600" dirty="0">
                <a:solidFill>
                  <a:schemeClr val="bg1"/>
                </a:solidFill>
              </a:rPr>
              <a:t>Shared Mental Model</a:t>
            </a:r>
          </a:p>
          <a:p>
            <a:pPr eaLnBrk="1" hangingPunct="1">
              <a:lnSpc>
                <a:spcPct val="130000"/>
              </a:lnSpc>
              <a:buClr>
                <a:schemeClr val="bg1"/>
              </a:buClr>
            </a:pPr>
            <a:r>
              <a:rPr lang="en-US" altLang="en-US" sz="1600" dirty="0">
                <a:solidFill>
                  <a:schemeClr val="bg1"/>
                </a:solidFill>
              </a:rPr>
              <a:t>Adaptability</a:t>
            </a:r>
          </a:p>
          <a:p>
            <a:pPr eaLnBrk="1" hangingPunct="1">
              <a:lnSpc>
                <a:spcPct val="130000"/>
              </a:lnSpc>
              <a:buClr>
                <a:schemeClr val="bg1"/>
              </a:buClr>
            </a:pPr>
            <a:r>
              <a:rPr lang="en-US" altLang="en-US" sz="1600" dirty="0">
                <a:solidFill>
                  <a:schemeClr val="bg1"/>
                </a:solidFill>
              </a:rPr>
              <a:t>Team Orientation</a:t>
            </a:r>
          </a:p>
          <a:p>
            <a:pPr eaLnBrk="1" hangingPunct="1">
              <a:lnSpc>
                <a:spcPct val="130000"/>
              </a:lnSpc>
              <a:buClr>
                <a:schemeClr val="bg1"/>
              </a:buClr>
            </a:pPr>
            <a:r>
              <a:rPr lang="en-US" altLang="en-US" sz="1600" dirty="0">
                <a:solidFill>
                  <a:schemeClr val="bg1"/>
                </a:solidFill>
              </a:rPr>
              <a:t>Mutual Trust</a:t>
            </a:r>
          </a:p>
          <a:p>
            <a:pPr eaLnBrk="1" hangingPunct="1">
              <a:lnSpc>
                <a:spcPct val="130000"/>
              </a:lnSpc>
              <a:buClr>
                <a:schemeClr val="bg1"/>
              </a:buClr>
            </a:pPr>
            <a:r>
              <a:rPr lang="en-US" altLang="en-US" sz="1600" dirty="0">
                <a:solidFill>
                  <a:schemeClr val="bg1"/>
                </a:solidFill>
              </a:rPr>
              <a:t>Team Performance</a:t>
            </a:r>
          </a:p>
          <a:p>
            <a:pPr eaLnBrk="1" hangingPunct="1">
              <a:lnSpc>
                <a:spcPct val="130000"/>
              </a:lnSpc>
              <a:buClr>
                <a:schemeClr val="bg1"/>
              </a:buClr>
            </a:pPr>
            <a:r>
              <a:rPr lang="en-US" altLang="en-US" sz="1600" i="1" dirty="0">
                <a:solidFill>
                  <a:schemeClr val="bg1"/>
                </a:solidFill>
              </a:rPr>
              <a:t>Resident Safety!!</a:t>
            </a:r>
            <a:endParaRPr lang="en-US" altLang="en-US" sz="1600" dirty="0">
              <a:solidFill>
                <a:schemeClr val="bg1"/>
              </a:solidFill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0578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8" descr="Kotter Penguin. Directo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05400"/>
            <a:ext cx="11922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Image of an elderly man doing physical therapy  with a nurse">
            <a:hlinkClick r:id="rId2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4280" y="2308225"/>
            <a:ext cx="4968515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081" y="1047750"/>
            <a:ext cx="6538912" cy="914400"/>
          </a:xfrm>
        </p:spPr>
        <p:txBody>
          <a:bodyPr/>
          <a:lstStyle/>
          <a:p>
            <a:r>
              <a:rPr lang="en-US" altLang="en-US" dirty="0"/>
              <a:t>Effective Use of </a:t>
            </a:r>
            <a:r>
              <a:rPr lang="en-US" altLang="en-US" dirty="0" err="1"/>
              <a:t>TeamSTEPPS</a:t>
            </a:r>
            <a:r>
              <a:rPr lang="en-US" altLang="en-US" dirty="0"/>
              <a:t> Tools and </a:t>
            </a:r>
            <a:r>
              <a:rPr lang="en-US" altLang="en-US" dirty="0" smtClean="0"/>
              <a:t>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91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06505" y="958188"/>
            <a:ext cx="7739062" cy="914400"/>
          </a:xfrm>
        </p:spPr>
        <p:txBody>
          <a:bodyPr/>
          <a:lstStyle/>
          <a:p>
            <a:r>
              <a:rPr lang="en-US" altLang="en-US" dirty="0">
                <a:ea typeface="ヒラギノ角ゴ Pro W3" pitchFamily="127" charset="-128"/>
              </a:rPr>
              <a:t>Key Principles</a:t>
            </a:r>
            <a:br>
              <a:rPr lang="en-US" altLang="en-US" dirty="0">
                <a:ea typeface="ヒラギノ角ゴ Pro W3" pitchFamily="127" charset="-128"/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14475" y="1510638"/>
            <a:ext cx="6923122" cy="3543300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1400" b="1" dirty="0">
                <a:ea typeface="ヒラギノ角ゴ Pro W3" pitchFamily="127" charset="-128"/>
              </a:rPr>
              <a:t>Team Structure</a:t>
            </a:r>
          </a:p>
          <a:p>
            <a:pPr marL="0" indent="0" eaLnBrk="1" hangingPunct="1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altLang="en-US" sz="1400" dirty="0">
                <a:ea typeface="ヒラギノ角ゴ Pro W3" pitchFamily="127" charset="-128"/>
              </a:rPr>
              <a:t>Identification of the components of a multi-team system that must work together effectively to ensure resident safety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1400" b="1" dirty="0">
                <a:ea typeface="ヒラギノ角ゴ Pro W3" pitchFamily="127" charset="-128"/>
              </a:rPr>
              <a:t>Communication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1400" dirty="0">
                <a:ea typeface="ヒラギノ角ゴ Pro W3" pitchFamily="127" charset="-128"/>
              </a:rPr>
              <a:t>Structured process by which information is clearly and accurately exchanged among team members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1400" b="1" dirty="0">
                <a:ea typeface="ヒラギノ角ゴ Pro W3" pitchFamily="127" charset="-128"/>
              </a:rPr>
              <a:t>Leadership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1400" dirty="0">
                <a:ea typeface="ヒラギノ角ゴ Pro W3" pitchFamily="127" charset="-128"/>
              </a:rPr>
              <a:t>Ability to maximize the activities of team members by ensuring that team actions are understood, changes in information are shared, and team members have the necessary resources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1400" b="1" dirty="0">
                <a:ea typeface="ヒラギノ角ゴ Pro W3" pitchFamily="127" charset="-128"/>
              </a:rPr>
              <a:t>Situation Monitoring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US" sz="1400" dirty="0">
                <a:ea typeface="ヒラギノ角ゴ Pro W3" pitchFamily="127" charset="-128"/>
              </a:rPr>
              <a:t>Process of actively scanning and assessing situational elements to gain information or understanding, or to maintain awareness to support team functioning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1400" b="1" dirty="0">
                <a:ea typeface="ヒラギノ角ゴ Pro W3" pitchFamily="127" charset="-128"/>
              </a:rPr>
              <a:t>Mutual Support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1400" dirty="0">
                <a:ea typeface="ヒラギノ角ゴ Pro W3" pitchFamily="127" charset="-128"/>
              </a:rPr>
              <a:t>Ability to anticipate and support team members’ needs through accurate knowledge about their responsibilities and workload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5043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MTS Mo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0473" y="2632075"/>
            <a:ext cx="4532312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Multi-Team System (MTS) for Resident Care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35994" y="1790700"/>
            <a:ext cx="5029200" cy="623661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/>
              <a:t>Safe and efficient care involves the </a:t>
            </a:r>
            <a:br>
              <a:rPr lang="en-US" sz="1800" dirty="0"/>
            </a:br>
            <a:r>
              <a:rPr lang="en-US" sz="1800" dirty="0" smtClean="0"/>
              <a:t>coordinated </a:t>
            </a:r>
            <a:r>
              <a:rPr lang="en-US" sz="1800" dirty="0"/>
              <a:t>activities of a multi-team system 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15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5" descr="Kotter Penguin. Directo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419600"/>
            <a:ext cx="1262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Image of a woman on the phone"/>
          <p:cNvPicPr>
            <a:picLocks noChangeAspect="1"/>
          </p:cNvPicPr>
          <p:nvPr/>
        </p:nvPicPr>
        <p:blipFill>
          <a:blip r:embed="rId4" cstate="print"/>
          <a:srcRect l="3760" r="14795"/>
          <a:stretch>
            <a:fillRect/>
          </a:stretch>
        </p:blipFill>
        <p:spPr bwMode="auto">
          <a:xfrm>
            <a:off x="7010933" y="2867817"/>
            <a:ext cx="1871127" cy="12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763964"/>
            <a:ext cx="7739062" cy="655317"/>
          </a:xfrm>
        </p:spPr>
        <p:txBody>
          <a:bodyPr/>
          <a:lstStyle/>
          <a:p>
            <a:r>
              <a:rPr lang="en-US" altLang="en-US" dirty="0" smtClean="0">
                <a:ea typeface="ヒラギノ角ゴ Pro W3" pitchFamily="127" charset="-128"/>
              </a:rPr>
              <a:t>SBAR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401" y="1597875"/>
            <a:ext cx="7780637" cy="502861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A technique for communicating critical information that requires immediate attention and action concerning a resident’s condition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91329" y="2279329"/>
            <a:ext cx="4804721" cy="3762375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400" b="1" dirty="0">
                <a:solidFill>
                  <a:srgbClr val="002060"/>
                </a:solidFill>
              </a:rPr>
              <a:t>Situation</a:t>
            </a:r>
            <a:r>
              <a:rPr lang="en-US" sz="1400" dirty="0"/>
              <a:t> — What is going on with the resident?</a:t>
            </a:r>
          </a:p>
          <a:p>
            <a:pPr marL="231775" indent="0">
              <a:spcBef>
                <a:spcPts val="100"/>
              </a:spcBef>
              <a:buNone/>
            </a:pPr>
            <a:r>
              <a:rPr lang="en-US" sz="1200" i="1" dirty="0"/>
              <a:t>"I am calling about Mrs. Mary Smith, 88 years old, who has had a change in condition. She has a new onset of confusion, has developed a cough, ate very little today, and has been refusing all extra fluids.“</a:t>
            </a:r>
            <a:r>
              <a:rPr lang="en-US" sz="1200" dirty="0"/>
              <a:t>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400" b="1" dirty="0">
                <a:solidFill>
                  <a:srgbClr val="002060"/>
                </a:solidFill>
              </a:rPr>
              <a:t>Background </a:t>
            </a:r>
            <a:r>
              <a:rPr lang="en-US" sz="1400" dirty="0"/>
              <a:t>— What is the clinical background or context? </a:t>
            </a:r>
          </a:p>
          <a:p>
            <a:pPr marL="231775" indent="0">
              <a:spcBef>
                <a:spcPts val="100"/>
              </a:spcBef>
              <a:buNone/>
            </a:pPr>
            <a:r>
              <a:rPr lang="en-US" sz="1200" i="1" dirty="0"/>
              <a:t>“Mrs. Smith has type 2 diabetes, arthritis, osteoporosis, cataracts, stress incontinence, and mild cognitive impairment."</a:t>
            </a:r>
            <a:r>
              <a:rPr lang="en-US" sz="1200" dirty="0"/>
              <a:t>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400" b="1" dirty="0">
                <a:solidFill>
                  <a:srgbClr val="002060"/>
                </a:solidFill>
              </a:rPr>
              <a:t>Assessment </a:t>
            </a:r>
            <a:r>
              <a:rPr lang="en-US" sz="1400" dirty="0"/>
              <a:t>— What do I think the problem is?</a:t>
            </a:r>
          </a:p>
          <a:p>
            <a:pPr marL="231775" indent="0">
              <a:spcBef>
                <a:spcPts val="100"/>
              </a:spcBef>
              <a:buNone/>
            </a:pPr>
            <a:r>
              <a:rPr lang="en-US" sz="1200" i="1" dirty="0"/>
              <a:t>“She is lethargic but responsive to simple verbal commands. She has a dry cough and on auscultation of her lungs has some rhonchi in the right base. Her urine looked cloudy.“</a:t>
            </a:r>
            <a:r>
              <a:rPr lang="en-US" sz="1200" dirty="0"/>
              <a:t>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400" b="1" dirty="0">
                <a:solidFill>
                  <a:srgbClr val="002060"/>
                </a:solidFill>
              </a:rPr>
              <a:t>Recommendation and Request </a:t>
            </a:r>
            <a:r>
              <a:rPr lang="en-US" sz="1400" dirty="0"/>
              <a:t>— What would I do to correct it?</a:t>
            </a:r>
          </a:p>
          <a:p>
            <a:pPr marL="231775" indent="0">
              <a:spcBef>
                <a:spcPts val="100"/>
              </a:spcBef>
              <a:buNone/>
            </a:pPr>
            <a:r>
              <a:rPr lang="en-US" sz="1200" i="1" dirty="0"/>
              <a:t>“I am wondering if she is starting with a UTI or a respiratory infection. I think she is stable to stay here but should we get a urine sample, chest x ray, or any lab work?”</a:t>
            </a:r>
            <a:r>
              <a:rPr lang="en-US" sz="1200" dirty="0"/>
              <a:t> 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5936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527198"/>
          </a:xfrm>
        </p:spPr>
        <p:txBody>
          <a:bodyPr/>
          <a:lstStyle/>
          <a:p>
            <a:r>
              <a:rPr lang="en-US" altLang="en-US" dirty="0" smtClean="0">
                <a:ea typeface="ヒラギノ角ゴ Pro W3" pitchFamily="127" charset="-128"/>
              </a:rPr>
              <a:t>Call-Out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60968" y="1509823"/>
            <a:ext cx="7325832" cy="452947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Strategy used to communicate important or critical information</a:t>
            </a:r>
          </a:p>
          <a:p>
            <a:r>
              <a:rPr lang="en-US" sz="2000" dirty="0" smtClean="0"/>
              <a:t>Informs all team members simultaneously during emergent situations </a:t>
            </a:r>
          </a:p>
          <a:p>
            <a:r>
              <a:rPr lang="en-US" sz="2000" dirty="0" smtClean="0"/>
              <a:t>Helps team members anticipate next steps </a:t>
            </a:r>
          </a:p>
          <a:p>
            <a:r>
              <a:rPr lang="en-US" sz="2000" dirty="0" smtClean="0"/>
              <a:t>Important to direct responsibility to a specific individual responsible for carrying out the task</a:t>
            </a:r>
          </a:p>
          <a:p>
            <a:pPr marL="0" indent="0">
              <a:buNone/>
            </a:pPr>
            <a:r>
              <a:rPr lang="en-US" sz="2000" dirty="0" smtClean="0"/>
              <a:t>Example during an incoming trauma:</a:t>
            </a:r>
          </a:p>
          <a:p>
            <a:pPr marL="400050" lvl="1" indent="0">
              <a:buNone/>
              <a:tabLst>
                <a:tab pos="1603375" algn="l"/>
              </a:tabLst>
            </a:pPr>
            <a:r>
              <a:rPr lang="en-US" sz="2000" dirty="0" smtClean="0"/>
              <a:t>Leader:</a:t>
            </a:r>
            <a:r>
              <a:rPr lang="en-US" sz="2000" dirty="0"/>
              <a:t>	</a:t>
            </a:r>
            <a:r>
              <a:rPr lang="en-US" sz="2000" dirty="0" smtClean="0"/>
              <a:t>"Airway status?"</a:t>
            </a:r>
            <a:br>
              <a:rPr lang="en-US" sz="2000" dirty="0" smtClean="0"/>
            </a:br>
            <a:r>
              <a:rPr lang="en-US" sz="2000" dirty="0" smtClean="0"/>
              <a:t>Resident:</a:t>
            </a:r>
            <a:r>
              <a:rPr lang="en-US" sz="2000" dirty="0"/>
              <a:t>	</a:t>
            </a:r>
            <a:r>
              <a:rPr lang="en-US" sz="2000" dirty="0" smtClean="0"/>
              <a:t>"Airway clear"</a:t>
            </a:r>
            <a:br>
              <a:rPr lang="en-US" sz="2000" dirty="0" smtClean="0"/>
            </a:br>
            <a:r>
              <a:rPr lang="en-US" sz="2000" dirty="0" smtClean="0"/>
              <a:t>Leader: </a:t>
            </a:r>
            <a:r>
              <a:rPr lang="en-US" sz="2000" dirty="0"/>
              <a:t>	</a:t>
            </a:r>
            <a:r>
              <a:rPr lang="en-US" sz="2000" dirty="0" smtClean="0"/>
              <a:t>"Breath sounds?"</a:t>
            </a:r>
            <a:br>
              <a:rPr lang="en-US" sz="2000" dirty="0" smtClean="0"/>
            </a:br>
            <a:r>
              <a:rPr lang="en-US" sz="2000" dirty="0" smtClean="0"/>
              <a:t>Resident:</a:t>
            </a:r>
            <a:r>
              <a:rPr lang="en-US" sz="2000" dirty="0"/>
              <a:t>	</a:t>
            </a:r>
            <a:r>
              <a:rPr lang="en-US" sz="2000" dirty="0" smtClean="0"/>
              <a:t>"Breath sounds decreased on right"</a:t>
            </a:r>
            <a:br>
              <a:rPr lang="en-US" sz="2000" dirty="0" smtClean="0"/>
            </a:br>
            <a:r>
              <a:rPr lang="en-US" sz="2000" dirty="0" smtClean="0"/>
              <a:t>Leader: </a:t>
            </a:r>
            <a:r>
              <a:rPr lang="en-US" sz="2000" dirty="0"/>
              <a:t>	</a:t>
            </a:r>
            <a:r>
              <a:rPr lang="en-US" sz="2000" dirty="0" smtClean="0"/>
              <a:t>"Blood pressure?"</a:t>
            </a:r>
            <a:br>
              <a:rPr lang="en-US" sz="2000" dirty="0" smtClean="0"/>
            </a:br>
            <a:r>
              <a:rPr lang="en-US" sz="2000" dirty="0" smtClean="0"/>
              <a:t>Nurse: </a:t>
            </a:r>
            <a:r>
              <a:rPr lang="en-US" sz="2000" dirty="0"/>
              <a:t>	</a:t>
            </a:r>
            <a:r>
              <a:rPr lang="en-US" sz="2000" dirty="0" smtClean="0"/>
              <a:t>"BP is 96/62"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05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914400"/>
            <a:ext cx="7739062" cy="581025"/>
          </a:xfrm>
        </p:spPr>
        <p:txBody>
          <a:bodyPr/>
          <a:lstStyle/>
          <a:p>
            <a:r>
              <a:rPr lang="en-US" altLang="en-US" dirty="0" smtClean="0">
                <a:ea typeface="ヒラギノ角ゴ Pro W3" pitchFamily="127" charset="-128"/>
              </a:rPr>
              <a:t>Check-Back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677988"/>
            <a:ext cx="7772400" cy="3543300"/>
          </a:xfrm>
        </p:spPr>
        <p:txBody>
          <a:bodyPr/>
          <a:lstStyle/>
          <a:p>
            <a:r>
              <a:rPr lang="en-US" sz="2000" dirty="0"/>
              <a:t>Process of using closed-loop communication to ensure that information conveyed by the sender is understood by the receiver as intended</a:t>
            </a:r>
          </a:p>
          <a:p>
            <a:r>
              <a:rPr lang="en-US" sz="2000" dirty="0"/>
              <a:t>The steps include the following:</a:t>
            </a:r>
          </a:p>
          <a:p>
            <a:pPr lvl="1"/>
            <a:r>
              <a:rPr lang="en-US" sz="1800" dirty="0"/>
              <a:t>Sender initiates the message </a:t>
            </a:r>
          </a:p>
          <a:p>
            <a:pPr lvl="1"/>
            <a:r>
              <a:rPr lang="en-US" sz="1800" dirty="0"/>
              <a:t>Receiver accepts the message and provides feedback </a:t>
            </a:r>
          </a:p>
          <a:p>
            <a:pPr lvl="1"/>
            <a:r>
              <a:rPr lang="en-US" sz="1800" dirty="0"/>
              <a:t>Sender double-checks to ensure that the message was received</a:t>
            </a:r>
          </a:p>
          <a:p>
            <a:pPr marL="457200" lvl="1" indent="0">
              <a:buNone/>
            </a:pPr>
            <a:r>
              <a:rPr lang="en-US" sz="1800" dirty="0"/>
              <a:t>Example:</a:t>
            </a:r>
          </a:p>
          <a:p>
            <a:pPr marL="914400" lvl="2" indent="-177800">
              <a:buNone/>
            </a:pPr>
            <a:r>
              <a:rPr lang="en-US" sz="1800" dirty="0"/>
              <a:t>Nurse: </a:t>
            </a:r>
            <a:r>
              <a:rPr lang="en-US" sz="1800" i="1" dirty="0"/>
              <a:t>“Apply 2 liters of oxygen via nasal cannula.”</a:t>
            </a:r>
          </a:p>
          <a:p>
            <a:pPr marL="914400" lvl="2" indent="-177800">
              <a:buNone/>
            </a:pPr>
            <a:r>
              <a:rPr lang="en-US" sz="1800" dirty="0"/>
              <a:t>Nursing Assistant: </a:t>
            </a:r>
            <a:r>
              <a:rPr lang="en-US" sz="1800" i="1" dirty="0"/>
              <a:t>“2 liters oxygen via nasal cannula.”</a:t>
            </a:r>
          </a:p>
          <a:p>
            <a:pPr marL="914400" lvl="2" indent="-177800">
              <a:buNone/>
            </a:pPr>
            <a:r>
              <a:rPr lang="en-US" sz="1800" dirty="0"/>
              <a:t>Nurse:</a:t>
            </a:r>
            <a:r>
              <a:rPr lang="en-US" sz="1800" i="1" dirty="0"/>
              <a:t> “Yes, that’s correct</a:t>
            </a:r>
            <a:r>
              <a:rPr lang="en-US" sz="1800" i="1" dirty="0" smtClean="0"/>
              <a:t>.”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63279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754063"/>
            <a:ext cx="7739062" cy="914400"/>
          </a:xfrm>
        </p:spPr>
        <p:txBody>
          <a:bodyPr/>
          <a:lstStyle/>
          <a:p>
            <a:r>
              <a:rPr lang="en-US" altLang="en-US" dirty="0">
                <a:ea typeface="ヒラギノ角ゴ Pro W3" pitchFamily="127" charset="-128"/>
              </a:rPr>
              <a:t>Handoff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668463"/>
            <a:ext cx="7772400" cy="35433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000" dirty="0">
                <a:ea typeface="ヒラギノ角ゴ Pro W3" pitchFamily="127" charset="-128"/>
              </a:rPr>
              <a:t>The handoff of information (along with authority and responsibility) during transitions in care across the continuum. It includes an opportunity to ask questions, clarify, and confirm.</a:t>
            </a:r>
          </a:p>
          <a:p>
            <a:pPr marL="0" indent="0" eaLnBrk="1" hangingPunct="1">
              <a:buNone/>
            </a:pPr>
            <a:r>
              <a:rPr lang="en-US" altLang="en-US" sz="2000" dirty="0">
                <a:ea typeface="ヒラギノ角ゴ Pro W3" pitchFamily="127" charset="-128"/>
              </a:rPr>
              <a:t>Examples of transitions in care include shift changes; transfer of responsibility between and among nursing assistants, nurses, nurse practitioners, physician assistants, and physicians; and resident transfers</a:t>
            </a:r>
            <a:r>
              <a:rPr lang="en-US" altLang="en-US" sz="2000" dirty="0" smtClean="0">
                <a:ea typeface="ヒラギノ角ゴ Pro W3" pitchFamily="127" charset="-128"/>
              </a:rPr>
              <a:t>.</a:t>
            </a:r>
            <a:endParaRPr lang="en-US" altLang="en-US" sz="2000" dirty="0"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278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581025"/>
          </a:xfrm>
        </p:spPr>
        <p:txBody>
          <a:bodyPr/>
          <a:lstStyle/>
          <a:p>
            <a:r>
              <a:rPr lang="en-US" altLang="en-US" sz="2800" dirty="0">
                <a:ea typeface="ヒラギノ角ゴ Pro W3" pitchFamily="127" charset="-128"/>
              </a:rPr>
              <a:t>“I PASS THE BATON</a:t>
            </a:r>
            <a:r>
              <a:rPr lang="en-US" altLang="en-US" sz="2800" dirty="0" smtClean="0">
                <a:ea typeface="ヒラギノ角ゴ Pro W3" pitchFamily="127" charset="-128"/>
              </a:rPr>
              <a:t>”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81063" y="1457325"/>
            <a:ext cx="7772400" cy="3048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Strategy designed to enhance information exchange during transitions in care</a:t>
            </a:r>
            <a:endParaRPr lang="en-US" sz="14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128377" y="1800224"/>
            <a:ext cx="7682248" cy="3630611"/>
          </a:xfrm>
        </p:spPr>
        <p:txBody>
          <a:bodyPr/>
          <a:lstStyle/>
          <a:p>
            <a:pPr marL="1481138" indent="-1481138" eaLnBrk="1" hangingPunct="1">
              <a:spcBef>
                <a:spcPct val="15000"/>
              </a:spcBef>
              <a:spcAft>
                <a:spcPct val="15000"/>
              </a:spcAft>
              <a:buNone/>
              <a:defRPr/>
            </a:pPr>
            <a:r>
              <a:rPr lang="en-US" sz="1600" dirty="0">
                <a:solidFill>
                  <a:srgbClr val="E1393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sz="1400" dirty="0"/>
              <a:t>ntroduction:	Introduce yourself and your role/job (include resident)</a:t>
            </a:r>
          </a:p>
          <a:p>
            <a:pPr marL="1481138" indent="-1481138" eaLnBrk="1" hangingPunct="1">
              <a:spcBef>
                <a:spcPct val="15000"/>
              </a:spcBef>
              <a:spcAft>
                <a:spcPct val="15000"/>
              </a:spcAft>
              <a:buNone/>
              <a:defRPr/>
            </a:pPr>
            <a:r>
              <a:rPr lang="en-US" sz="1400" dirty="0">
                <a:solidFill>
                  <a:srgbClr val="E1393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1400" dirty="0"/>
              <a:t>atient/Resident:	Identifiers, age, sex, location</a:t>
            </a:r>
          </a:p>
          <a:p>
            <a:pPr marL="1481138" indent="-1481138" eaLnBrk="1" hangingPunct="1">
              <a:spcBef>
                <a:spcPct val="15000"/>
              </a:spcBef>
              <a:spcAft>
                <a:spcPct val="15000"/>
              </a:spcAft>
              <a:buNone/>
              <a:defRPr/>
            </a:pPr>
            <a:r>
              <a:rPr lang="en-US" sz="1600" dirty="0">
                <a:solidFill>
                  <a:srgbClr val="E1393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400" dirty="0"/>
              <a:t>ssessment:	Present chief complaint, vital signs, symptoms, and </a:t>
            </a:r>
            <a:br>
              <a:rPr lang="en-US" sz="1400" dirty="0"/>
            </a:br>
            <a:r>
              <a:rPr lang="en-US" sz="1400" dirty="0"/>
              <a:t>diagnosis</a:t>
            </a:r>
          </a:p>
          <a:p>
            <a:pPr marL="1481138" indent="-1481138" eaLnBrk="1" hangingPunct="1">
              <a:spcBef>
                <a:spcPct val="15000"/>
              </a:spcBef>
              <a:spcAft>
                <a:spcPct val="15000"/>
              </a:spcAft>
              <a:buNone/>
              <a:defRPr/>
            </a:pPr>
            <a:r>
              <a:rPr lang="en-US" sz="1600" dirty="0">
                <a:solidFill>
                  <a:srgbClr val="E1393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sz="1400" dirty="0"/>
              <a:t>ituation:	Current status (e.g., ADL status, intake/appetite, elimination, behavior, cognition), circumstances, including code status, level of uncertainty, recent changes, response to treatment</a:t>
            </a:r>
          </a:p>
          <a:p>
            <a:pPr marL="1481138" indent="-1481138" eaLnBrk="1" hangingPunct="1">
              <a:spcBef>
                <a:spcPct val="15000"/>
              </a:spcBef>
              <a:spcAft>
                <a:spcPct val="15000"/>
              </a:spcAft>
              <a:buNone/>
              <a:defRPr/>
            </a:pPr>
            <a:r>
              <a:rPr lang="en-US" sz="1600" dirty="0">
                <a:solidFill>
                  <a:srgbClr val="E1393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sz="1400" dirty="0"/>
              <a:t>afety:	Critical lab values/reports, socioeconomic factors, allergies, and alerts (falls, isolation, etc.)</a:t>
            </a:r>
          </a:p>
          <a:p>
            <a:pPr marL="1262063" indent="-1262063" eaLnBrk="1" hangingPunct="1">
              <a:spcBef>
                <a:spcPct val="0"/>
              </a:spcBef>
              <a:spcAft>
                <a:spcPct val="15000"/>
              </a:spcAft>
              <a:buNone/>
              <a:defRPr/>
            </a:pPr>
            <a:r>
              <a:rPr lang="en-US" sz="1400" i="1" dirty="0"/>
              <a:t>THE</a:t>
            </a:r>
          </a:p>
          <a:p>
            <a:pPr marL="1481138" indent="-1481138" eaLnBrk="1" hangingPunct="1">
              <a:spcBef>
                <a:spcPct val="15000"/>
              </a:spcBef>
              <a:spcAft>
                <a:spcPct val="15000"/>
              </a:spcAft>
              <a:buNone/>
              <a:defRPr/>
            </a:pPr>
            <a:r>
              <a:rPr lang="en-US" sz="1600" dirty="0">
                <a:solidFill>
                  <a:srgbClr val="E1393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1400" dirty="0"/>
              <a:t>ackground:	Comorbidities, previous episodes, current medications, and family history</a:t>
            </a:r>
          </a:p>
          <a:p>
            <a:pPr marL="1481138" indent="-1481138" eaLnBrk="1" hangingPunct="1">
              <a:spcBef>
                <a:spcPct val="15000"/>
              </a:spcBef>
              <a:spcAft>
                <a:spcPct val="15000"/>
              </a:spcAft>
              <a:buNone/>
              <a:defRPr/>
            </a:pPr>
            <a:r>
              <a:rPr lang="en-US" sz="1600" dirty="0">
                <a:solidFill>
                  <a:srgbClr val="E1393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400" dirty="0"/>
              <a:t>ctions:	What actions were taken or are required? Provide brief rationale</a:t>
            </a:r>
          </a:p>
          <a:p>
            <a:pPr marL="1481138" indent="-1481138" eaLnBrk="1" hangingPunct="1">
              <a:spcBef>
                <a:spcPct val="15000"/>
              </a:spcBef>
              <a:spcAft>
                <a:spcPct val="15000"/>
              </a:spcAft>
              <a:buNone/>
              <a:defRPr/>
            </a:pPr>
            <a:r>
              <a:rPr lang="en-US" sz="1600" dirty="0">
                <a:solidFill>
                  <a:srgbClr val="E1393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sz="1400" dirty="0"/>
              <a:t>iming:	Level of urgency and explicit timing and prioritization of actions</a:t>
            </a:r>
          </a:p>
          <a:p>
            <a:pPr marL="1481138" indent="-1481138" eaLnBrk="1" hangingPunct="1">
              <a:spcBef>
                <a:spcPct val="15000"/>
              </a:spcBef>
              <a:spcAft>
                <a:spcPct val="15000"/>
              </a:spcAft>
              <a:buNone/>
              <a:defRPr/>
            </a:pPr>
            <a:r>
              <a:rPr lang="en-US" sz="1600" dirty="0">
                <a:solidFill>
                  <a:srgbClr val="E1393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sz="1400" dirty="0"/>
              <a:t>wnership:	Who is responsible (nurse/doctor/APRN/nursing assistant)? </a:t>
            </a:r>
            <a:br>
              <a:rPr lang="en-US" sz="1400" dirty="0"/>
            </a:br>
            <a:r>
              <a:rPr lang="en-US" sz="1400" dirty="0"/>
              <a:t>Include resident/family responsibilities</a:t>
            </a:r>
          </a:p>
          <a:p>
            <a:pPr marL="1481138" indent="-1481138" eaLnBrk="1" hangingPunct="1">
              <a:spcBef>
                <a:spcPct val="15000"/>
              </a:spcBef>
              <a:spcAft>
                <a:spcPct val="15000"/>
              </a:spcAft>
              <a:buNone/>
              <a:defRPr/>
            </a:pPr>
            <a:r>
              <a:rPr lang="en-US" sz="1600" dirty="0">
                <a:solidFill>
                  <a:srgbClr val="E1393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sz="1400" dirty="0"/>
              <a:t>ext:	What will happen next? Anticipated changes? </a:t>
            </a:r>
            <a:br>
              <a:rPr lang="en-US" sz="1400" dirty="0"/>
            </a:br>
            <a:r>
              <a:rPr lang="en-US" sz="1400" dirty="0"/>
              <a:t>What is the plan? Are there contingency plans</a:t>
            </a:r>
            <a:r>
              <a:rPr lang="en-US" sz="1400" dirty="0" smtClean="0"/>
              <a:t>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5727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2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C938CC4EE4F479EE4D92727B24713" ma:contentTypeVersion="4" ma:contentTypeDescription="Create a new document." ma:contentTypeScope="" ma:versionID="6dd9b103903e26b1ea34f857003ae291">
  <xsd:schema xmlns:xsd="http://www.w3.org/2001/XMLSchema" xmlns:xs="http://www.w3.org/2001/XMLSchema" xmlns:p="http://schemas.microsoft.com/office/2006/metadata/properties" xmlns:ns2="6d949564-4ca2-4f24-b2ec-e225cb0e4b21" xmlns:ns3="248aa52d-0bf7-449c-811d-9d8a38bb3135" targetNamespace="http://schemas.microsoft.com/office/2006/metadata/properties" ma:root="true" ma:fieldsID="dc4ba676627c2980e1d7292c6847d327" ns2:_="" ns3:_="">
    <xsd:import namespace="6d949564-4ca2-4f24-b2ec-e225cb0e4b21"/>
    <xsd:import namespace="248aa52d-0bf7-449c-811d-9d8a38bb313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49564-4ca2-4f24-b2ec-e225cb0e4b2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8aa52d-0bf7-449c-811d-9d8a38bb31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0AA8C6-8FC7-4097-8660-4416AAE684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A5A498-45E0-4353-A11C-1E74AE30C2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49564-4ca2-4f24-b2ec-e225cb0e4b21"/>
    <ds:schemaRef ds:uri="248aa52d-0bf7-449c-811d-9d8a38bb31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29E1AF-E7BC-4805-91A7-EA3D8E38051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Module 4-05.2-SituationMonitoring</Template>
  <TotalTime>6875</TotalTime>
  <Words>1553</Words>
  <Application>Microsoft Office PowerPoint</Application>
  <PresentationFormat>On-screen Show (4:3)</PresentationFormat>
  <Paragraphs>244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2_Main_Olive</vt:lpstr>
      <vt:lpstr>Essentials Course</vt:lpstr>
      <vt:lpstr>Framework and Competencies </vt:lpstr>
      <vt:lpstr>Key Principles </vt:lpstr>
      <vt:lpstr>Multi-Team System (MTS) for Resident Care</vt:lpstr>
      <vt:lpstr>SBAR</vt:lpstr>
      <vt:lpstr>Call-Out</vt:lpstr>
      <vt:lpstr>Check-Back</vt:lpstr>
      <vt:lpstr>Handoff</vt:lpstr>
      <vt:lpstr>“I PASS THE BATON”</vt:lpstr>
      <vt:lpstr>Effective Team Leaders</vt:lpstr>
      <vt:lpstr>Team Events</vt:lpstr>
      <vt:lpstr>PowerPoint Presentation</vt:lpstr>
      <vt:lpstr>PowerPoint Presentation</vt:lpstr>
      <vt:lpstr>Situation Monitoring Process</vt:lpstr>
      <vt:lpstr>STEP</vt:lpstr>
      <vt:lpstr>STEP</vt:lpstr>
      <vt:lpstr>Cross-Monitoring</vt:lpstr>
      <vt:lpstr>I’M SAFE Checklist</vt:lpstr>
      <vt:lpstr>Task Assistance</vt:lpstr>
      <vt:lpstr>Feedback</vt:lpstr>
      <vt:lpstr>Advocacy and Assertion</vt:lpstr>
      <vt:lpstr>Two-Challenge Rule</vt:lpstr>
      <vt:lpstr>Assertive Statements: CUS</vt:lpstr>
      <vt:lpstr>DESC Script </vt:lpstr>
      <vt:lpstr>Team Performance Observation Tool for Long-Term Care</vt:lpstr>
      <vt:lpstr>PowerPoint Presentation</vt:lpstr>
      <vt:lpstr>Effective Use of TeamSTEPPS Tools and Strategies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Essentials Course</dc:title>
  <dc:subject>Health care</dc:subject>
  <dc:creator>Agency for Healthcare Research and Quality</dc:creator>
  <cp:keywords>Health care, long-term care</cp:keywords>
  <dc:description/>
  <cp:lastModifiedBy>Windows User</cp:lastModifiedBy>
  <cp:revision>221</cp:revision>
  <cp:lastPrinted>2017-04-22T20:27:44Z</cp:lastPrinted>
  <dcterms:created xsi:type="dcterms:W3CDTF">2005-06-03T10:15:22Z</dcterms:created>
  <dcterms:modified xsi:type="dcterms:W3CDTF">2017-10-19T13:49:25Z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0x010100A41C938CC4EE4F479EE4D92727B24713</vt:lpwstr>
  </property>
</Properties>
</file>