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99"/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63" autoAdjust="0"/>
    <p:restoredTop sz="86406" autoAdjust="0"/>
  </p:normalViewPr>
  <p:slideViewPr>
    <p:cSldViewPr snapToGrid="0">
      <p:cViewPr>
        <p:scale>
          <a:sx n="75" d="100"/>
          <a:sy n="75" d="100"/>
        </p:scale>
        <p:origin x="-456" y="16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-9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24" y="-10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22755" y="9112615"/>
            <a:ext cx="814589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C-1-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96879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22778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Introduction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Introduction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CFB88C6-18FF-4C80-A345-E443101E265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dirty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10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7B6FFE8F-4D29-45D5-B0C8-2594126F054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9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35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F95B2A8-2460-4177-8401-68111984CE50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1363"/>
            <a:ext cx="4956175" cy="37179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7" y="4710425"/>
            <a:ext cx="6107595" cy="446449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40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FD72690-5AC8-4CF6-AAA6-A0373379D1EA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9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92" y="4710426"/>
            <a:ext cx="7078317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2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203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E217EFD-2B22-4A4C-8307-941EE54574D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16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4320455-2F27-412E-9879-FDABD7F17DB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9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14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17A78AE-1C0C-4D8A-B133-67E8E38E8C1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44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6612250-70F9-43D6-B89D-CFB1C0C156F0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91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E6759E0-CF1A-4F74-8073-08C5AA2E74B0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9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48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B4F41BF-5FB7-4439-8C3D-A57802437C0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9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41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FA8F01-CE80-48D2-82FE-9C5ED9F23A5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9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049" y="4710426"/>
            <a:ext cx="6841435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646FAA8-D831-4688-8891-9C052AEAAF23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9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909638"/>
            <a:ext cx="4733925" cy="35496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327" y="4707147"/>
            <a:ext cx="5599043" cy="355618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10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986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Line 74" descr="alt=&quot;&quot;"/>
          <p:cNvSpPr>
            <a:spLocks noChangeShapeType="1"/>
          </p:cNvSpPr>
          <p:nvPr userDrawn="1"/>
        </p:nvSpPr>
        <p:spPr bwMode="auto">
          <a:xfrm flipV="1">
            <a:off x="4120353" y="3848100"/>
            <a:ext cx="0" cy="11049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77" descr="alt=&quot;&quot;"/>
          <p:cNvSpPr>
            <a:spLocks noChangeShapeType="1"/>
          </p:cNvSpPr>
          <p:nvPr userDrawn="1"/>
        </p:nvSpPr>
        <p:spPr bwMode="auto">
          <a:xfrm flipV="1">
            <a:off x="2512215" y="4000500"/>
            <a:ext cx="0" cy="9525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85" descr="alt=&quot;&quot;"/>
          <p:cNvSpPr>
            <a:spLocks noChangeShapeType="1"/>
          </p:cNvSpPr>
          <p:nvPr userDrawn="1"/>
        </p:nvSpPr>
        <p:spPr bwMode="auto">
          <a:xfrm flipV="1">
            <a:off x="1750215" y="3375024"/>
            <a:ext cx="0" cy="1577975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75" descr="alt=&quot;&quot;"/>
          <p:cNvSpPr>
            <a:spLocks noChangeShapeType="1"/>
          </p:cNvSpPr>
          <p:nvPr userDrawn="1"/>
        </p:nvSpPr>
        <p:spPr bwMode="auto">
          <a:xfrm flipV="1">
            <a:off x="3339303" y="3238500"/>
            <a:ext cx="0" cy="17145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86" descr="alt=&quot;&quot;"/>
          <p:cNvSpPr>
            <a:spLocks noChangeShapeType="1"/>
          </p:cNvSpPr>
          <p:nvPr userDrawn="1"/>
        </p:nvSpPr>
        <p:spPr bwMode="auto">
          <a:xfrm flipV="1">
            <a:off x="983453" y="4000499"/>
            <a:ext cx="0" cy="952499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72" descr="alt=&quot;&quot;"/>
          <p:cNvSpPr>
            <a:spLocks noChangeShapeType="1"/>
          </p:cNvSpPr>
          <p:nvPr userDrawn="1"/>
        </p:nvSpPr>
        <p:spPr bwMode="auto">
          <a:xfrm flipH="1" flipV="1">
            <a:off x="4910927" y="2400300"/>
            <a:ext cx="17463" cy="25527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73" descr="alt=&quot;&quot;"/>
          <p:cNvSpPr>
            <a:spLocks noChangeShapeType="1"/>
          </p:cNvSpPr>
          <p:nvPr userDrawn="1"/>
        </p:nvSpPr>
        <p:spPr bwMode="auto">
          <a:xfrm flipV="1">
            <a:off x="5295103" y="4251324"/>
            <a:ext cx="0" cy="701673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72" descr="alt=&quot;&quot;"/>
          <p:cNvSpPr>
            <a:spLocks noChangeShapeType="1"/>
          </p:cNvSpPr>
          <p:nvPr userDrawn="1"/>
        </p:nvSpPr>
        <p:spPr bwMode="auto">
          <a:xfrm flipV="1">
            <a:off x="6130128" y="2514600"/>
            <a:ext cx="0" cy="24384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72" descr="alt=&quot;&quot;"/>
          <p:cNvSpPr>
            <a:spLocks noChangeShapeType="1"/>
          </p:cNvSpPr>
          <p:nvPr userDrawn="1"/>
        </p:nvSpPr>
        <p:spPr bwMode="auto">
          <a:xfrm flipV="1">
            <a:off x="6739728" y="3092449"/>
            <a:ext cx="0" cy="1860547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72" descr="alt=&quot;&quot;"/>
          <p:cNvSpPr>
            <a:spLocks noChangeShapeType="1"/>
          </p:cNvSpPr>
          <p:nvPr userDrawn="1"/>
        </p:nvSpPr>
        <p:spPr bwMode="auto">
          <a:xfrm flipV="1">
            <a:off x="8365328" y="3355973"/>
            <a:ext cx="0" cy="178518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72" descr="alt=&quot;&quot;"/>
          <p:cNvSpPr>
            <a:spLocks noChangeShapeType="1"/>
          </p:cNvSpPr>
          <p:nvPr userDrawn="1"/>
        </p:nvSpPr>
        <p:spPr bwMode="auto">
          <a:xfrm flipH="1" flipV="1">
            <a:off x="7552287" y="4343399"/>
            <a:ext cx="0" cy="797755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AutoShape 49" descr="Medical Team Training Timeline"/>
          <p:cNvSpPr>
            <a:spLocks noChangeArrowheads="1"/>
          </p:cNvSpPr>
          <p:nvPr userDrawn="1"/>
        </p:nvSpPr>
        <p:spPr bwMode="auto">
          <a:xfrm>
            <a:off x="456406" y="4798255"/>
            <a:ext cx="8588375" cy="685800"/>
          </a:xfrm>
          <a:prstGeom prst="rightArrow">
            <a:avLst>
              <a:gd name="adj1" fmla="val 59722"/>
              <a:gd name="adj2" fmla="val 8261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sp>
        <p:nvSpPr>
          <p:cNvPr id="66" name="Rectangle 78" descr="1995"/>
          <p:cNvSpPr>
            <a:spLocks noChangeArrowheads="1"/>
          </p:cNvSpPr>
          <p:nvPr userDrawn="1"/>
        </p:nvSpPr>
        <p:spPr bwMode="gray">
          <a:xfrm>
            <a:off x="675888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6" name="Rectangle 78" descr="1995"/>
          <p:cNvSpPr>
            <a:spLocks noChangeArrowheads="1"/>
          </p:cNvSpPr>
          <p:nvPr userDrawn="1"/>
        </p:nvSpPr>
        <p:spPr bwMode="gray">
          <a:xfrm>
            <a:off x="1443035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7" name="Rectangle 78" descr="1995"/>
          <p:cNvSpPr>
            <a:spLocks noChangeArrowheads="1"/>
          </p:cNvSpPr>
          <p:nvPr userDrawn="1"/>
        </p:nvSpPr>
        <p:spPr bwMode="gray">
          <a:xfrm>
            <a:off x="2209757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8" name="Rectangle 78" descr="1995"/>
          <p:cNvSpPr>
            <a:spLocks noChangeArrowheads="1"/>
          </p:cNvSpPr>
          <p:nvPr userDrawn="1"/>
        </p:nvSpPr>
        <p:spPr bwMode="gray">
          <a:xfrm>
            <a:off x="3029742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9" name="Rectangle 78" descr="1995"/>
          <p:cNvSpPr>
            <a:spLocks noChangeArrowheads="1"/>
          </p:cNvSpPr>
          <p:nvPr userDrawn="1"/>
        </p:nvSpPr>
        <p:spPr bwMode="gray">
          <a:xfrm>
            <a:off x="3818790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0" name="Rectangle 79" descr="1995"/>
          <p:cNvSpPr>
            <a:spLocks noChangeArrowheads="1"/>
          </p:cNvSpPr>
          <p:nvPr userDrawn="1"/>
        </p:nvSpPr>
        <p:spPr bwMode="gray">
          <a:xfrm>
            <a:off x="4580310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1" name="Rectangle 80" descr="1995"/>
          <p:cNvSpPr>
            <a:spLocks noChangeArrowheads="1"/>
          </p:cNvSpPr>
          <p:nvPr userDrawn="1"/>
        </p:nvSpPr>
        <p:spPr bwMode="gray">
          <a:xfrm>
            <a:off x="5757881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2" name="Rectangle 81" descr="1995"/>
          <p:cNvSpPr>
            <a:spLocks noChangeArrowheads="1"/>
          </p:cNvSpPr>
          <p:nvPr userDrawn="1"/>
        </p:nvSpPr>
        <p:spPr bwMode="gray">
          <a:xfrm>
            <a:off x="6496842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3" name="Rectangle 82" descr="1995"/>
          <p:cNvSpPr>
            <a:spLocks noChangeArrowheads="1"/>
          </p:cNvSpPr>
          <p:nvPr userDrawn="1"/>
        </p:nvSpPr>
        <p:spPr bwMode="gray">
          <a:xfrm>
            <a:off x="7247728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smtClean="0"/>
              <a:t> </a:t>
            </a:r>
            <a:endParaRPr lang="en-US" altLang="en-US" sz="1600" b="1" i="1" dirty="0"/>
          </a:p>
        </p:txBody>
      </p:sp>
      <p:sp>
        <p:nvSpPr>
          <p:cNvPr id="84" name="Rectangle 83" descr="1995"/>
          <p:cNvSpPr>
            <a:spLocks noChangeArrowheads="1"/>
          </p:cNvSpPr>
          <p:nvPr userDrawn="1"/>
        </p:nvSpPr>
        <p:spPr bwMode="gray">
          <a:xfrm>
            <a:off x="8060046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smtClean="0"/>
              <a:t> </a:t>
            </a:r>
            <a:endParaRPr lang="en-US" altLang="en-US" sz="1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14" y="447475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5" name="Content Placeholder 2"/>
          <p:cNvSpPr>
            <a:spLocks noGrp="1"/>
          </p:cNvSpPr>
          <p:nvPr>
            <p:ph idx="10"/>
          </p:nvPr>
        </p:nvSpPr>
        <p:spPr>
          <a:xfrm>
            <a:off x="1342108" y="447475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6" name="Content Placeholder 2"/>
          <p:cNvSpPr>
            <a:spLocks noGrp="1"/>
          </p:cNvSpPr>
          <p:nvPr>
            <p:ph idx="11"/>
          </p:nvPr>
        </p:nvSpPr>
        <p:spPr>
          <a:xfrm>
            <a:off x="2105178" y="447475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7" name="Content Placeholder 2"/>
          <p:cNvSpPr>
            <a:spLocks noGrp="1"/>
          </p:cNvSpPr>
          <p:nvPr>
            <p:ph idx="12"/>
          </p:nvPr>
        </p:nvSpPr>
        <p:spPr>
          <a:xfrm>
            <a:off x="2931596" y="4467791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8" name="Content Placeholder 2"/>
          <p:cNvSpPr>
            <a:spLocks noGrp="1"/>
          </p:cNvSpPr>
          <p:nvPr>
            <p:ph idx="13"/>
          </p:nvPr>
        </p:nvSpPr>
        <p:spPr>
          <a:xfrm>
            <a:off x="3721333" y="4472762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1" name="Content Placeholder 2"/>
          <p:cNvSpPr>
            <a:spLocks noGrp="1"/>
          </p:cNvSpPr>
          <p:nvPr>
            <p:ph idx="14"/>
          </p:nvPr>
        </p:nvSpPr>
        <p:spPr>
          <a:xfrm>
            <a:off x="4519374" y="446937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2" name="Content Placeholder 2"/>
          <p:cNvSpPr>
            <a:spLocks noGrp="1"/>
          </p:cNvSpPr>
          <p:nvPr>
            <p:ph idx="15"/>
          </p:nvPr>
        </p:nvSpPr>
        <p:spPr>
          <a:xfrm>
            <a:off x="5725105" y="4465882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3" name="Content Placeholder 2"/>
          <p:cNvSpPr>
            <a:spLocks noGrp="1"/>
          </p:cNvSpPr>
          <p:nvPr>
            <p:ph idx="16"/>
          </p:nvPr>
        </p:nvSpPr>
        <p:spPr>
          <a:xfrm>
            <a:off x="6337365" y="4459271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4" name="Content Placeholder 2"/>
          <p:cNvSpPr>
            <a:spLocks noGrp="1"/>
          </p:cNvSpPr>
          <p:nvPr>
            <p:ph idx="17"/>
          </p:nvPr>
        </p:nvSpPr>
        <p:spPr>
          <a:xfrm>
            <a:off x="7142092" y="4455354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18"/>
          </p:nvPr>
        </p:nvSpPr>
        <p:spPr>
          <a:xfrm>
            <a:off x="7960032" y="4455353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01" name="Content Placeholder 2"/>
          <p:cNvSpPr>
            <a:spLocks noGrp="1"/>
          </p:cNvSpPr>
          <p:nvPr>
            <p:ph idx="19"/>
          </p:nvPr>
        </p:nvSpPr>
        <p:spPr>
          <a:xfrm>
            <a:off x="3050264" y="4935121"/>
            <a:ext cx="3405667" cy="337430"/>
          </a:xfrm>
        </p:spPr>
        <p:txBody>
          <a:bodyPr/>
          <a:lstStyle>
            <a:lvl1pPr marL="0" indent="0" algn="ctr">
              <a:buNone/>
              <a:defRPr sz="20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0" name="Content Placeholder 2"/>
          <p:cNvSpPr>
            <a:spLocks noGrp="1"/>
          </p:cNvSpPr>
          <p:nvPr>
            <p:ph idx="20"/>
          </p:nvPr>
        </p:nvSpPr>
        <p:spPr>
          <a:xfrm>
            <a:off x="565238" y="2982679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1" name="Content Placeholder 2"/>
          <p:cNvSpPr>
            <a:spLocks noGrp="1"/>
          </p:cNvSpPr>
          <p:nvPr>
            <p:ph idx="21"/>
          </p:nvPr>
        </p:nvSpPr>
        <p:spPr>
          <a:xfrm>
            <a:off x="1317965" y="2119079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2" name="Content Placeholder 2"/>
          <p:cNvSpPr>
            <a:spLocks noGrp="1"/>
          </p:cNvSpPr>
          <p:nvPr>
            <p:ph idx="22"/>
          </p:nvPr>
        </p:nvSpPr>
        <p:spPr>
          <a:xfrm>
            <a:off x="2087780" y="2937465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3" name="Content Placeholder 2"/>
          <p:cNvSpPr>
            <a:spLocks noGrp="1"/>
          </p:cNvSpPr>
          <p:nvPr>
            <p:ph idx="23"/>
          </p:nvPr>
        </p:nvSpPr>
        <p:spPr>
          <a:xfrm>
            <a:off x="2905345" y="2119079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4" name="Content Placeholder 2"/>
          <p:cNvSpPr>
            <a:spLocks noGrp="1"/>
          </p:cNvSpPr>
          <p:nvPr>
            <p:ph idx="24"/>
          </p:nvPr>
        </p:nvSpPr>
        <p:spPr>
          <a:xfrm>
            <a:off x="3700680" y="2932085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5" name="Content Placeholder 2"/>
          <p:cNvSpPr>
            <a:spLocks noGrp="1"/>
          </p:cNvSpPr>
          <p:nvPr>
            <p:ph idx="25"/>
          </p:nvPr>
        </p:nvSpPr>
        <p:spPr>
          <a:xfrm>
            <a:off x="5045735" y="3022895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6" name="Content Placeholder 2"/>
          <p:cNvSpPr>
            <a:spLocks noGrp="1"/>
          </p:cNvSpPr>
          <p:nvPr>
            <p:ph idx="26"/>
          </p:nvPr>
        </p:nvSpPr>
        <p:spPr>
          <a:xfrm>
            <a:off x="5700931" y="1851442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7" name="Content Placeholder 2"/>
          <p:cNvSpPr>
            <a:spLocks noGrp="1"/>
          </p:cNvSpPr>
          <p:nvPr>
            <p:ph idx="27"/>
          </p:nvPr>
        </p:nvSpPr>
        <p:spPr>
          <a:xfrm>
            <a:off x="6310531" y="2411072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8" name="Content Placeholder 2"/>
          <p:cNvSpPr>
            <a:spLocks noGrp="1"/>
          </p:cNvSpPr>
          <p:nvPr>
            <p:ph idx="28"/>
          </p:nvPr>
        </p:nvSpPr>
        <p:spPr>
          <a:xfrm>
            <a:off x="7123332" y="2920327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9" name="Content Placeholder 2"/>
          <p:cNvSpPr>
            <a:spLocks noGrp="1"/>
          </p:cNvSpPr>
          <p:nvPr>
            <p:ph idx="29"/>
          </p:nvPr>
        </p:nvSpPr>
        <p:spPr>
          <a:xfrm>
            <a:off x="7935649" y="1865930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1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29326" y="150701"/>
            <a:ext cx="1547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68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gug-Shbq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mSTEPPS 2.0 for Long-Term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72" y="3125337"/>
            <a:ext cx="6446762" cy="602113"/>
          </a:xfrm>
          <a:prstGeom prst="rect">
            <a:avLst/>
          </a:prstGeom>
        </p:spPr>
      </p:pic>
      <p:pic>
        <p:nvPicPr>
          <p:cNvPr id="3075" name="Picture 8" descr="TeamSTEPPS Mode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40" y="1361625"/>
            <a:ext cx="20542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3777" y="3947652"/>
            <a:ext cx="4019550" cy="762000"/>
          </a:xfrm>
        </p:spPr>
        <p:txBody>
          <a:bodyPr/>
          <a:lstStyle/>
          <a:p>
            <a:pPr eaLnBrk="1" hangingPunct="1"/>
            <a:r>
              <a:rPr lang="en-US" altLang="en-US" sz="2100" dirty="0" smtClean="0">
                <a:solidFill>
                  <a:srgbClr val="E1393E"/>
                </a:solidFill>
                <a:ea typeface="ヒラギノ角ゴ Pro W3" pitchFamily="127" charset="-128"/>
              </a:rPr>
              <a:t>Team Strategies and Tools </a:t>
            </a:r>
            <a:br>
              <a:rPr lang="en-US" altLang="en-US" sz="2100" dirty="0" smtClean="0">
                <a:solidFill>
                  <a:srgbClr val="E1393E"/>
                </a:solidFill>
                <a:ea typeface="ヒラギノ角ゴ Pro W3" pitchFamily="127" charset="-128"/>
              </a:rPr>
            </a:br>
            <a:r>
              <a:rPr lang="en-US" altLang="en-US" sz="2100" dirty="0" smtClean="0">
                <a:solidFill>
                  <a:srgbClr val="E1393E"/>
                </a:solidFill>
                <a:ea typeface="ヒラギノ角ゴ Pro W3" pitchFamily="127" charset="-128"/>
              </a:rPr>
              <a:t>to Enhance Performance </a:t>
            </a:r>
            <a:br>
              <a:rPr lang="en-US" altLang="en-US" sz="2100" dirty="0" smtClean="0">
                <a:solidFill>
                  <a:srgbClr val="E1393E"/>
                </a:solidFill>
                <a:ea typeface="ヒラギノ角ゴ Pro W3" pitchFamily="127" charset="-128"/>
              </a:rPr>
            </a:br>
            <a:r>
              <a:rPr lang="en-US" altLang="en-US" sz="2100" dirty="0" smtClean="0">
                <a:solidFill>
                  <a:srgbClr val="E1393E"/>
                </a:solidFill>
                <a:ea typeface="ヒラギノ角ゴ Pro W3" pitchFamily="127" charset="-128"/>
              </a:rPr>
              <a:t>and Patient Safety</a:t>
            </a:r>
          </a:p>
        </p:txBody>
      </p:sp>
      <p:pic>
        <p:nvPicPr>
          <p:cNvPr id="5" name="Picture 12" descr="Department of Health and Human Services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7"/>
          <a:stretch/>
        </p:blipFill>
        <p:spPr bwMode="auto">
          <a:xfrm>
            <a:off x="192183" y="6040790"/>
            <a:ext cx="71398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HRQ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9187"/>
          <a:stretch/>
        </p:blipFill>
        <p:spPr bwMode="auto">
          <a:xfrm>
            <a:off x="970659" y="6040790"/>
            <a:ext cx="192024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DHA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-2021"/>
          <a:stretch/>
        </p:blipFill>
        <p:spPr bwMode="auto">
          <a:xfrm>
            <a:off x="2955395" y="6040790"/>
            <a:ext cx="173736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Video Discussion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What breakdowns in teamwork did you observe in the two stories?</a:t>
            </a:r>
          </a:p>
          <a:p>
            <a:r>
              <a:rPr lang="en-US" altLang="en-US" dirty="0" smtClean="0"/>
              <a:t>How can we prevent errors?</a:t>
            </a:r>
          </a:p>
        </p:txBody>
      </p:sp>
    </p:spTree>
    <p:extLst>
      <p:ext uri="{BB962C8B-B14F-4D97-AF65-F5344CB8AC3E}">
        <p14:creationId xmlns:p14="http://schemas.microsoft.com/office/powerpoint/2010/main" val="15602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Barriers to Team Performance</a:t>
            </a:r>
          </a:p>
        </p:txBody>
      </p:sp>
      <p:sp>
        <p:nvSpPr>
          <p:cNvPr id="13316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097280" y="1920240"/>
            <a:ext cx="3810000" cy="3543300"/>
          </a:xfrm>
        </p:spPr>
        <p:txBody>
          <a:bodyPr/>
          <a:lstStyle/>
          <a:p>
            <a:r>
              <a:rPr lang="en-US" altLang="en-US" sz="2000" dirty="0" smtClean="0"/>
              <a:t>Inconsistency in team membership</a:t>
            </a:r>
          </a:p>
          <a:p>
            <a:r>
              <a:rPr lang="en-US" altLang="en-US" sz="2000" dirty="0" smtClean="0"/>
              <a:t>Lack of time</a:t>
            </a:r>
          </a:p>
          <a:p>
            <a:r>
              <a:rPr lang="en-US" altLang="en-US" sz="2000" dirty="0" smtClean="0"/>
              <a:t>Lack of information sharing</a:t>
            </a:r>
          </a:p>
          <a:p>
            <a:r>
              <a:rPr lang="en-US" altLang="en-US" sz="2000" dirty="0" smtClean="0"/>
              <a:t>Hierarchy</a:t>
            </a:r>
          </a:p>
          <a:p>
            <a:r>
              <a:rPr lang="en-US" altLang="en-US" sz="2000" dirty="0" smtClean="0"/>
              <a:t>Defensiveness</a:t>
            </a:r>
          </a:p>
          <a:p>
            <a:r>
              <a:rPr lang="en-US" altLang="en-US" sz="2000" dirty="0" smtClean="0"/>
              <a:t>Conventional thinking</a:t>
            </a:r>
          </a:p>
          <a:p>
            <a:r>
              <a:rPr lang="en-US" altLang="en-US" sz="2000" dirty="0" smtClean="0"/>
              <a:t>Varying communication styles</a:t>
            </a:r>
          </a:p>
          <a:p>
            <a:endParaRPr lang="en-US" alt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920240"/>
            <a:ext cx="3810000" cy="3543300"/>
          </a:xfrm>
        </p:spPr>
        <p:txBody>
          <a:bodyPr/>
          <a:lstStyle/>
          <a:p>
            <a:r>
              <a:rPr lang="en-US" altLang="en-US" sz="2000" dirty="0"/>
              <a:t>Conflict</a:t>
            </a:r>
          </a:p>
          <a:p>
            <a:r>
              <a:rPr lang="en-US" altLang="en-US" sz="2000" dirty="0"/>
              <a:t>Lack of coordination </a:t>
            </a:r>
            <a:br>
              <a:rPr lang="en-US" altLang="en-US" sz="2000" dirty="0"/>
            </a:br>
            <a:r>
              <a:rPr lang="en-US" altLang="en-US" sz="2000" dirty="0"/>
              <a:t>and </a:t>
            </a:r>
            <a:r>
              <a:rPr lang="en-US" altLang="en-US" sz="2000" dirty="0" err="1"/>
              <a:t>followup</a:t>
            </a:r>
            <a:endParaRPr lang="en-US" altLang="en-US" sz="2000" dirty="0"/>
          </a:p>
          <a:p>
            <a:r>
              <a:rPr lang="en-US" altLang="en-US" sz="2000" dirty="0"/>
              <a:t>Distractions</a:t>
            </a:r>
          </a:p>
          <a:p>
            <a:r>
              <a:rPr lang="en-US" altLang="en-US" sz="2000" dirty="0"/>
              <a:t>Fatigue</a:t>
            </a:r>
          </a:p>
          <a:p>
            <a:r>
              <a:rPr lang="en-US" altLang="en-US" sz="2000" dirty="0"/>
              <a:t>Workload</a:t>
            </a:r>
          </a:p>
          <a:p>
            <a:r>
              <a:rPr lang="en-US" altLang="en-US" sz="2000" dirty="0"/>
              <a:t>Misinterpretation of cues</a:t>
            </a:r>
          </a:p>
          <a:p>
            <a:r>
              <a:rPr lang="en-US" altLang="en-US" sz="2000" dirty="0"/>
              <a:t>Lack of role clarity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5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85800"/>
          </a:xfrm>
        </p:spPr>
        <p:txBody>
          <a:bodyPr/>
          <a:lstStyle/>
          <a:p>
            <a:r>
              <a:rPr lang="en-US" altLang="en-US" sz="2800" dirty="0" smtClean="0"/>
              <a:t>Patient Safety Movement &amp; Team Training</a:t>
            </a:r>
          </a:p>
        </p:txBody>
      </p:sp>
      <p:grpSp>
        <p:nvGrpSpPr>
          <p:cNvPr id="56" name="Group 55" descr="Medical Team Training Icon"/>
          <p:cNvGrpSpPr/>
          <p:nvPr/>
        </p:nvGrpSpPr>
        <p:grpSpPr>
          <a:xfrm>
            <a:off x="346624" y="1409700"/>
            <a:ext cx="8620643" cy="3962400"/>
            <a:chOff x="396875" y="1828800"/>
            <a:chExt cx="8620643" cy="3962400"/>
          </a:xfrm>
        </p:grpSpPr>
        <p:sp>
          <p:nvSpPr>
            <p:cNvPr id="57" name="Rectangle 15"/>
            <p:cNvSpPr>
              <a:spLocks noChangeArrowheads="1"/>
            </p:cNvSpPr>
            <p:nvPr/>
          </p:nvSpPr>
          <p:spPr bwMode="gray">
            <a:xfrm>
              <a:off x="5010391" y="3352800"/>
              <a:ext cx="1050925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91440" rIns="45720" bIns="0" anchor="b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dirty="0"/>
                <a:t>Patient Safety and Quality Improvement </a:t>
              </a:r>
              <a:br>
                <a:rPr lang="en-US" altLang="en-US" sz="1100" dirty="0"/>
              </a:br>
              <a:r>
                <a:rPr lang="en-US" altLang="en-US" sz="1100" dirty="0"/>
                <a:t>Act of 2005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637204" y="3124200"/>
              <a:ext cx="1066800" cy="2133600"/>
              <a:chOff x="3637204" y="3124200"/>
              <a:chExt cx="1066800" cy="2133600"/>
            </a:xfrm>
          </p:grpSpPr>
          <p:sp>
            <p:nvSpPr>
              <p:cNvPr id="108" name="Rectangle 48"/>
              <p:cNvSpPr>
                <a:spLocks noChangeArrowheads="1"/>
              </p:cNvSpPr>
              <p:nvPr/>
            </p:nvSpPr>
            <p:spPr bwMode="auto">
              <a:xfrm>
                <a:off x="3637204" y="3124200"/>
                <a:ext cx="10668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Institute for </a:t>
                </a:r>
                <a:br>
                  <a:rPr lang="en-US" altLang="en-US" sz="1100" dirty="0"/>
                </a:br>
                <a:r>
                  <a:rPr lang="en-US" altLang="en-US" sz="1100" dirty="0"/>
                  <a:t>Healthcare Improvement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100K </a:t>
                </a:r>
                <a:r>
                  <a:rPr lang="en-US" altLang="en-US" sz="1100" i="1" dirty="0"/>
                  <a:t>lives</a:t>
                </a:r>
                <a:r>
                  <a:rPr lang="en-US" altLang="en-US" sz="1100" dirty="0"/>
                  <a:t> Campaign </a:t>
                </a:r>
              </a:p>
            </p:txBody>
          </p:sp>
          <p:sp>
            <p:nvSpPr>
              <p:cNvPr id="109" name="Line 74" descr="alt=&quot;&quot;"/>
              <p:cNvSpPr>
                <a:spLocks noChangeShapeType="1"/>
              </p:cNvSpPr>
              <p:nvPr/>
            </p:nvSpPr>
            <p:spPr bwMode="auto">
              <a:xfrm flipV="1">
                <a:off x="4170604" y="4267200"/>
                <a:ext cx="0" cy="9906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10" name="Picture 87" descr="100klogo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86" t="10001" r="7510" b="10001"/>
              <a:stretch>
                <a:fillRect/>
              </a:stretch>
            </p:blipFill>
            <p:spPr bwMode="auto">
              <a:xfrm>
                <a:off x="3942004" y="4124325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2049704" y="3511550"/>
              <a:ext cx="1012825" cy="1746250"/>
              <a:chOff x="2049704" y="3511550"/>
              <a:chExt cx="1012825" cy="1746250"/>
            </a:xfrm>
          </p:grpSpPr>
          <p:sp>
            <p:nvSpPr>
              <p:cNvPr id="105" name="Rectangle 33"/>
              <p:cNvSpPr>
                <a:spLocks noChangeArrowheads="1"/>
              </p:cNvSpPr>
              <p:nvPr/>
            </p:nvSpPr>
            <p:spPr bwMode="auto">
              <a:xfrm>
                <a:off x="2049704" y="3511550"/>
                <a:ext cx="1012825" cy="527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Executive Memo from President </a:t>
                </a:r>
              </a:p>
            </p:txBody>
          </p:sp>
          <p:sp>
            <p:nvSpPr>
              <p:cNvPr id="106" name="Line 77" descr="alt=&quot;&quot;"/>
              <p:cNvSpPr>
                <a:spLocks noChangeShapeType="1"/>
              </p:cNvSpPr>
              <p:nvPr/>
            </p:nvSpPr>
            <p:spPr bwMode="auto">
              <a:xfrm flipV="1">
                <a:off x="2562466" y="4419600"/>
                <a:ext cx="0" cy="8382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7" name="Picture 34" descr="Clinton_HealthCare_RoseGardenEve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1"/>
              <a:stretch>
                <a:fillRect/>
              </a:stretch>
            </p:blipFill>
            <p:spPr bwMode="auto">
              <a:xfrm>
                <a:off x="2216391" y="4114800"/>
                <a:ext cx="68580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1249604" y="2582863"/>
              <a:ext cx="1060450" cy="2674937"/>
              <a:chOff x="1249604" y="2582863"/>
              <a:chExt cx="1060450" cy="2674937"/>
            </a:xfrm>
          </p:grpSpPr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1249604" y="2582863"/>
                <a:ext cx="1060450" cy="541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i="1" dirty="0"/>
                  <a:t>“To Err </a:t>
                </a:r>
                <a:br>
                  <a:rPr lang="en-US" altLang="en-US" sz="1100" i="1" dirty="0"/>
                </a:br>
                <a:r>
                  <a:rPr lang="en-US" altLang="en-US" sz="1100" i="1" dirty="0"/>
                  <a:t>Is Human”</a:t>
                </a:r>
                <a:r>
                  <a:rPr lang="en-US" altLang="en-US" sz="1100" dirty="0"/>
                  <a:t> </a:t>
                </a:r>
                <a:br>
                  <a:rPr lang="en-US" altLang="en-US" sz="1100" dirty="0"/>
                </a:br>
                <a:r>
                  <a:rPr lang="en-US" altLang="en-US" sz="1100" dirty="0"/>
                  <a:t>IOM Report </a:t>
                </a:r>
              </a:p>
            </p:txBody>
          </p:sp>
          <p:sp>
            <p:nvSpPr>
              <p:cNvPr id="103" name="Line 85" descr="alt=&quot;&quot;"/>
              <p:cNvSpPr>
                <a:spLocks noChangeShapeType="1"/>
              </p:cNvSpPr>
              <p:nvPr/>
            </p:nvSpPr>
            <p:spPr bwMode="auto">
              <a:xfrm flipV="1">
                <a:off x="1800466" y="3794125"/>
                <a:ext cx="0" cy="146367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4" name="Picture 51" descr="io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304" y="3238500"/>
                <a:ext cx="546100" cy="54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778366" y="2476500"/>
              <a:ext cx="1190625" cy="2781300"/>
              <a:chOff x="2778366" y="2476500"/>
              <a:chExt cx="1190625" cy="2781300"/>
            </a:xfrm>
          </p:grpSpPr>
          <p:sp>
            <p:nvSpPr>
              <p:cNvPr id="99" name="Line 75" descr="alt=&quot;&quot;"/>
              <p:cNvSpPr>
                <a:spLocks noChangeShapeType="1"/>
              </p:cNvSpPr>
              <p:nvPr/>
            </p:nvSpPr>
            <p:spPr bwMode="auto">
              <a:xfrm flipV="1">
                <a:off x="3389554" y="3657600"/>
                <a:ext cx="0" cy="16002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0" name="Picture 20" descr="jcaho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166" y="3227388"/>
                <a:ext cx="581025" cy="568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Rectangle 90"/>
              <p:cNvSpPr>
                <a:spLocks noChangeArrowheads="1"/>
              </p:cNvSpPr>
              <p:nvPr/>
            </p:nvSpPr>
            <p:spPr bwMode="auto">
              <a:xfrm>
                <a:off x="2778366" y="2476500"/>
                <a:ext cx="11906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JCAHO National Patient Safety Goals </a:t>
                </a:r>
              </a:p>
            </p:txBody>
          </p:sp>
        </p:grpSp>
        <p:pic>
          <p:nvPicPr>
            <p:cNvPr id="62" name="Picture 16" descr="20050729_mbox-sc-113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666" y="4122738"/>
              <a:ext cx="685800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>
              <a:off x="425691" y="3511550"/>
              <a:ext cx="1266825" cy="1746250"/>
              <a:chOff x="425691" y="3511550"/>
              <a:chExt cx="1266825" cy="1746250"/>
            </a:xfrm>
          </p:grpSpPr>
          <p:sp>
            <p:nvSpPr>
              <p:cNvPr id="96" name="Rectangle 43" descr="DoD Med Team ED Study"/>
              <p:cNvSpPr>
                <a:spLocks noChangeArrowheads="1"/>
              </p:cNvSpPr>
              <p:nvPr/>
            </p:nvSpPr>
            <p:spPr bwMode="auto">
              <a:xfrm>
                <a:off x="425691" y="3511550"/>
                <a:ext cx="1266825" cy="527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DoD</a:t>
                </a:r>
                <a:br>
                  <a:rPr lang="en-US" altLang="en-US" sz="1100" dirty="0"/>
                </a:br>
                <a:r>
                  <a:rPr lang="en-US" altLang="en-US" sz="1100" dirty="0"/>
                  <a:t> </a:t>
                </a:r>
                <a:r>
                  <a:rPr lang="en-US" altLang="en-US" sz="1100" dirty="0" err="1"/>
                  <a:t>MedTeams</a:t>
                </a:r>
                <a:r>
                  <a:rPr lang="en-US" altLang="en-US" sz="1100" dirty="0">
                    <a:cs typeface="Arial" pitchFamily="34" charset="0"/>
                  </a:rPr>
                  <a:t>®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>
                    <a:cs typeface="Arial" pitchFamily="34" charset="0"/>
                  </a:rPr>
                  <a:t>ED Study</a:t>
                </a:r>
              </a:p>
            </p:txBody>
          </p:sp>
          <p:sp>
            <p:nvSpPr>
              <p:cNvPr id="97" name="Line 86" descr="alt=&quot;&quot;"/>
              <p:cNvSpPr>
                <a:spLocks noChangeShapeType="1"/>
              </p:cNvSpPr>
              <p:nvPr/>
            </p:nvSpPr>
            <p:spPr bwMode="auto">
              <a:xfrm flipV="1">
                <a:off x="1033704" y="4419600"/>
                <a:ext cx="0" cy="8382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98" name="Picture 91" descr="alt=&quot;&quot;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16" y="4102100"/>
                <a:ext cx="56197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4249979" y="1828800"/>
              <a:ext cx="1524000" cy="3429000"/>
              <a:chOff x="4249979" y="1828800"/>
              <a:chExt cx="1524000" cy="3429000"/>
            </a:xfrm>
          </p:grpSpPr>
          <p:sp>
            <p:nvSpPr>
              <p:cNvPr id="93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4961179" y="2819400"/>
                <a:ext cx="0" cy="24384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" name="Rectangle 37"/>
              <p:cNvSpPr>
                <a:spLocks noChangeArrowheads="1"/>
              </p:cNvSpPr>
              <p:nvPr/>
            </p:nvSpPr>
            <p:spPr bwMode="gray">
              <a:xfrm>
                <a:off x="4249979" y="1828800"/>
                <a:ext cx="1524000" cy="129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 dirty="0">
                    <a:solidFill>
                      <a:srgbClr val="996600"/>
                    </a:solidFill>
                  </a:rPr>
                  <a:t>T</a:t>
                </a:r>
                <a:r>
                  <a:rPr lang="en-US" altLang="en-US" sz="1300" b="1" dirty="0">
                    <a:solidFill>
                      <a:srgbClr val="996600"/>
                    </a:solidFill>
                  </a:rPr>
                  <a:t>eam</a:t>
                </a:r>
                <a:r>
                  <a:rPr lang="en-US" altLang="en-US" sz="1600" b="1" dirty="0">
                    <a:solidFill>
                      <a:srgbClr val="996600"/>
                    </a:solidFill>
                  </a:rPr>
                  <a:t>STEPPS®</a:t>
                </a:r>
              </a:p>
            </p:txBody>
          </p:sp>
          <p:pic>
            <p:nvPicPr>
              <p:cNvPr id="95" name="Picture 38" descr="alt=&quot;&quot;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379" y="1900238"/>
                <a:ext cx="1074737" cy="860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Line 73" descr="alt=&quot;&quot;"/>
            <p:cNvSpPr>
              <a:spLocks noChangeShapeType="1"/>
            </p:cNvSpPr>
            <p:nvPr/>
          </p:nvSpPr>
          <p:spPr bwMode="auto">
            <a:xfrm flipV="1">
              <a:off x="5345354" y="4670425"/>
              <a:ext cx="0" cy="58737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578716" y="2136775"/>
              <a:ext cx="1216025" cy="3235325"/>
              <a:chOff x="5578716" y="2136775"/>
              <a:chExt cx="1216025" cy="3235325"/>
            </a:xfrm>
          </p:grpSpPr>
          <p:sp>
            <p:nvSpPr>
              <p:cNvPr id="91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6180379" y="2933700"/>
                <a:ext cx="0" cy="24384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gray">
              <a:xfrm>
                <a:off x="5578716" y="2136775"/>
                <a:ext cx="1216025" cy="614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/>
                  <a:t>TeamSTEPPS Released to the Public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207366" y="2740025"/>
              <a:ext cx="1206500" cy="2479675"/>
              <a:chOff x="6207366" y="2740025"/>
              <a:chExt cx="1206500" cy="2479675"/>
            </a:xfrm>
          </p:grpSpPr>
          <p:sp>
            <p:nvSpPr>
              <p:cNvPr id="89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6789979" y="3511550"/>
                <a:ext cx="0" cy="170815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0" name="Rectangle 37"/>
              <p:cNvSpPr>
                <a:spLocks noChangeArrowheads="1"/>
              </p:cNvSpPr>
              <p:nvPr/>
            </p:nvSpPr>
            <p:spPr bwMode="gray">
              <a:xfrm>
                <a:off x="6207366" y="2740025"/>
                <a:ext cx="1206500" cy="727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/>
                  <a:t>TeamSTEPPS National Implementation Program Began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733230" y="2017713"/>
              <a:ext cx="1284288" cy="3248025"/>
              <a:chOff x="7733230" y="2017713"/>
              <a:chExt cx="1284288" cy="3248025"/>
            </a:xfrm>
          </p:grpSpPr>
          <p:pic>
            <p:nvPicPr>
              <p:cNvPr id="86" name="Picture 48" descr="alt=&quot;&quot;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2480" y="2951163"/>
                <a:ext cx="579438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Rectangle 37" descr="Centers for Medicare and Medicaid Services"/>
              <p:cNvSpPr>
                <a:spLocks noChangeArrowheads="1"/>
              </p:cNvSpPr>
              <p:nvPr/>
            </p:nvSpPr>
            <p:spPr bwMode="gray">
              <a:xfrm>
                <a:off x="7733230" y="2017713"/>
                <a:ext cx="1284288" cy="8842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Centers for Medicare &amp; Medicaid Services Partnership for Patients Campaign</a:t>
                </a:r>
              </a:p>
            </p:txBody>
          </p:sp>
          <p:sp>
            <p:nvSpPr>
              <p:cNvPr id="88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8415579" y="3775075"/>
                <a:ext cx="0" cy="149066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086841" y="3467100"/>
              <a:ext cx="1090613" cy="1873250"/>
              <a:chOff x="7086841" y="3467100"/>
              <a:chExt cx="1090613" cy="1873250"/>
            </a:xfrm>
          </p:grpSpPr>
          <p:sp>
            <p:nvSpPr>
              <p:cNvPr id="83" name="Line 72" descr="alt=&quot;&quot;"/>
              <p:cNvSpPr>
                <a:spLocks noChangeShapeType="1"/>
              </p:cNvSpPr>
              <p:nvPr/>
            </p:nvSpPr>
            <p:spPr bwMode="auto">
              <a:xfrm flipH="1" flipV="1">
                <a:off x="7602538" y="4762500"/>
                <a:ext cx="0" cy="57785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" name="Rectangle 37"/>
              <p:cNvSpPr>
                <a:spLocks noChangeArrowheads="1"/>
              </p:cNvSpPr>
              <p:nvPr/>
            </p:nvSpPr>
            <p:spPr bwMode="gray">
              <a:xfrm rot="10800000" flipV="1">
                <a:off x="7086841" y="3467100"/>
                <a:ext cx="1090613" cy="485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/>
                  <a:t>National Implementation of CUSP</a:t>
                </a:r>
              </a:p>
            </p:txBody>
          </p:sp>
          <p:pic>
            <p:nvPicPr>
              <p:cNvPr id="85" name="Picture 38" descr="CUSP Logo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6541" y="3973513"/>
                <a:ext cx="950913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396875" y="4846638"/>
              <a:ext cx="8588375" cy="944562"/>
              <a:chOff x="396875" y="4846638"/>
              <a:chExt cx="8588375" cy="94456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700088" y="4846638"/>
                <a:ext cx="7937500" cy="334962"/>
                <a:chOff x="700088" y="4846638"/>
                <a:chExt cx="7937500" cy="334962"/>
              </a:xfrm>
            </p:grpSpPr>
            <p:sp>
              <p:nvSpPr>
                <p:cNvPr id="73" name="Rectangle 78" descr="1995"/>
                <p:cNvSpPr>
                  <a:spLocks noChangeArrowheads="1"/>
                </p:cNvSpPr>
                <p:nvPr/>
              </p:nvSpPr>
              <p:spPr bwMode="gray">
                <a:xfrm>
                  <a:off x="700088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 dirty="0"/>
                    <a:t>1995</a:t>
                  </a:r>
                </a:p>
              </p:txBody>
            </p:sp>
            <p:sp>
              <p:nvSpPr>
                <p:cNvPr id="74" name="Rectangle 79"/>
                <p:cNvSpPr>
                  <a:spLocks noChangeArrowheads="1"/>
                </p:cNvSpPr>
                <p:nvPr/>
              </p:nvSpPr>
              <p:spPr bwMode="gray">
                <a:xfrm>
                  <a:off x="1481138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1999</a:t>
                  </a:r>
                </a:p>
              </p:txBody>
            </p:sp>
            <p:sp>
              <p:nvSpPr>
                <p:cNvPr id="75" name="Rectangle 80"/>
                <p:cNvSpPr>
                  <a:spLocks noChangeArrowheads="1"/>
                </p:cNvSpPr>
                <p:nvPr/>
              </p:nvSpPr>
              <p:spPr bwMode="gray">
                <a:xfrm>
                  <a:off x="2238375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2001</a:t>
                  </a:r>
                </a:p>
              </p:txBody>
            </p:sp>
            <p:sp>
              <p:nvSpPr>
                <p:cNvPr id="76" name="Rectangle 81"/>
                <p:cNvSpPr>
                  <a:spLocks noChangeArrowheads="1"/>
                </p:cNvSpPr>
                <p:nvPr/>
              </p:nvSpPr>
              <p:spPr bwMode="gray">
                <a:xfrm>
                  <a:off x="3025775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2003</a:t>
                  </a:r>
                </a:p>
              </p:txBody>
            </p:sp>
            <p:sp>
              <p:nvSpPr>
                <p:cNvPr id="77" name="Rectangle 82"/>
                <p:cNvSpPr>
                  <a:spLocks noChangeArrowheads="1"/>
                </p:cNvSpPr>
                <p:nvPr/>
              </p:nvSpPr>
              <p:spPr bwMode="gray">
                <a:xfrm>
                  <a:off x="3862388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2004</a:t>
                  </a:r>
                </a:p>
              </p:txBody>
            </p:sp>
            <p:sp>
              <p:nvSpPr>
                <p:cNvPr id="78" name="Rectangle 83"/>
                <p:cNvSpPr>
                  <a:spLocks noChangeArrowheads="1"/>
                </p:cNvSpPr>
                <p:nvPr/>
              </p:nvSpPr>
              <p:spPr bwMode="gray">
                <a:xfrm>
                  <a:off x="4594225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2005</a:t>
                  </a:r>
                </a:p>
              </p:txBody>
            </p:sp>
            <p:sp>
              <p:nvSpPr>
                <p:cNvPr id="79" name="Rectangle 93"/>
                <p:cNvSpPr>
                  <a:spLocks noChangeArrowheads="1"/>
                </p:cNvSpPr>
                <p:nvPr/>
              </p:nvSpPr>
              <p:spPr bwMode="gray">
                <a:xfrm>
                  <a:off x="5835650" y="4865688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2006</a:t>
                  </a:r>
                </a:p>
              </p:txBody>
            </p:sp>
            <p:sp>
              <p:nvSpPr>
                <p:cNvPr id="80" name="Rectangle 93"/>
                <p:cNvSpPr>
                  <a:spLocks noChangeArrowheads="1"/>
                </p:cNvSpPr>
                <p:nvPr/>
              </p:nvSpPr>
              <p:spPr bwMode="gray">
                <a:xfrm>
                  <a:off x="6477000" y="4859338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2007</a:t>
                  </a:r>
                </a:p>
              </p:txBody>
            </p:sp>
            <p:sp>
              <p:nvSpPr>
                <p:cNvPr id="81" name="Rectangle 93"/>
                <p:cNvSpPr>
                  <a:spLocks noChangeArrowheads="1"/>
                </p:cNvSpPr>
                <p:nvPr/>
              </p:nvSpPr>
              <p:spPr bwMode="gray">
                <a:xfrm>
                  <a:off x="7305675" y="48514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2008</a:t>
                  </a:r>
                </a:p>
              </p:txBody>
            </p:sp>
            <p:sp>
              <p:nvSpPr>
                <p:cNvPr id="82" name="Rectangle 93"/>
                <p:cNvSpPr>
                  <a:spLocks noChangeArrowheads="1"/>
                </p:cNvSpPr>
                <p:nvPr/>
              </p:nvSpPr>
              <p:spPr bwMode="gray">
                <a:xfrm>
                  <a:off x="8027988" y="4846638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 dirty="0"/>
                    <a:t>2011</a:t>
                  </a:r>
                </a:p>
              </p:txBody>
            </p:sp>
          </p:grpSp>
          <p:sp>
            <p:nvSpPr>
              <p:cNvPr id="72" name="AutoShape 49" descr="Medical Team Training Timeline"/>
              <p:cNvSpPr>
                <a:spLocks noChangeArrowheads="1"/>
              </p:cNvSpPr>
              <p:nvPr/>
            </p:nvSpPr>
            <p:spPr bwMode="auto">
              <a:xfrm>
                <a:off x="396875" y="5105400"/>
                <a:ext cx="8588375" cy="685800"/>
              </a:xfrm>
              <a:prstGeom prst="rightArrow">
                <a:avLst>
                  <a:gd name="adj1" fmla="val 59722"/>
                  <a:gd name="adj2" fmla="val 8261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/>
                  <a:t>Medical Team Training</a:t>
                </a:r>
                <a:endParaRPr lang="en-US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2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2" descr="Team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097280"/>
            <a:ext cx="3810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5433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Team Strategies &amp; Tools to Enhance </a:t>
            </a:r>
            <a:endParaRPr lang="en-US" dirty="0" smtClean="0"/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dirty="0" smtClean="0"/>
              <a:t>Performance &amp; </a:t>
            </a:r>
            <a:r>
              <a:rPr lang="en-US" dirty="0"/>
              <a:t>Patient Safety</a:t>
            </a:r>
          </a:p>
          <a:p>
            <a:pPr lvl="1">
              <a:buClr>
                <a:srgbClr val="B2B2B2"/>
              </a:buClr>
              <a:buSzPct val="90000"/>
              <a:defRPr/>
            </a:pPr>
            <a:r>
              <a:rPr lang="en-US" sz="2000" dirty="0" smtClean="0"/>
              <a:t>Based </a:t>
            </a:r>
            <a:r>
              <a:rPr lang="en-US" sz="2000" dirty="0"/>
              <a:t>on more than 30 years of research and evidence</a:t>
            </a:r>
          </a:p>
          <a:p>
            <a:pPr lvl="1">
              <a:buClr>
                <a:srgbClr val="B2B2B2"/>
              </a:buClr>
              <a:buSzPct val="90000"/>
              <a:defRPr/>
            </a:pPr>
            <a:r>
              <a:rPr lang="en-US" sz="2000" dirty="0"/>
              <a:t>Team training programs have been shown to improve attitudes, increase knowledge, and improve behavioral skills</a:t>
            </a:r>
          </a:p>
          <a:p>
            <a:pPr lvl="1">
              <a:buClr>
                <a:srgbClr val="B2B2B2"/>
              </a:buClr>
              <a:buSzPct val="90000"/>
              <a:defRPr/>
            </a:pPr>
            <a:r>
              <a:rPr lang="en-US" sz="2000" dirty="0"/>
              <a:t>Salas, et al. (2008) meta-analysis provided evidence that team training had a moderate, positive effect on team outcomes </a:t>
            </a:r>
            <a:r>
              <a:rPr lang="en-US" sz="2000" dirty="0" smtClean="0"/>
              <a:t>(</a:t>
            </a:r>
            <a:r>
              <a:rPr lang="en-US" sz="2000" dirty="0"/>
              <a:t>ρ</a:t>
            </a:r>
            <a:r>
              <a:rPr lang="en-US" sz="2000" i="1" dirty="0"/>
              <a:t> </a:t>
            </a:r>
            <a:r>
              <a:rPr lang="en-US" sz="2000" dirty="0"/>
              <a:t>= .38)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What Makes Up Team Performance?</a:t>
            </a:r>
          </a:p>
        </p:txBody>
      </p:sp>
      <p:pic>
        <p:nvPicPr>
          <p:cNvPr id="16388" name="Picture 3" descr="TeamSTEPPS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827213"/>
            <a:ext cx="3765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 descr="alt=&quot;&quot;"/>
          <p:cNvSpPr>
            <a:spLocks noChangeArrowheads="1"/>
          </p:cNvSpPr>
          <p:nvPr/>
        </p:nvSpPr>
        <p:spPr bwMode="auto">
          <a:xfrm>
            <a:off x="928688" y="2516188"/>
            <a:ext cx="2119312" cy="989012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0" name="Text Box 5" descr="Knowledge Cognitions &quot;Think&quot;"/>
          <p:cNvSpPr txBox="1">
            <a:spLocks noChangeArrowheads="1"/>
          </p:cNvSpPr>
          <p:nvPr/>
        </p:nvSpPr>
        <p:spPr bwMode="auto">
          <a:xfrm>
            <a:off x="1022350" y="2562225"/>
            <a:ext cx="1938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 dirty="0"/>
              <a:t>Knowledge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Cognitions</a:t>
            </a:r>
            <a:br>
              <a:rPr lang="en-US" altLang="en-US" sz="1800" dirty="0"/>
            </a:br>
            <a:r>
              <a:rPr lang="en-US" altLang="en-US" sz="1800" dirty="0"/>
              <a:t>“Think”</a:t>
            </a:r>
          </a:p>
        </p:txBody>
      </p:sp>
      <p:sp>
        <p:nvSpPr>
          <p:cNvPr id="16391" name="Line 6" descr="alt=&quot;&quot;"/>
          <p:cNvSpPr>
            <a:spLocks noChangeShapeType="1"/>
          </p:cNvSpPr>
          <p:nvPr/>
        </p:nvSpPr>
        <p:spPr bwMode="auto">
          <a:xfrm>
            <a:off x="2374900" y="3503613"/>
            <a:ext cx="688975" cy="723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2" name="Line 11" descr="alt=&quot;&quot;"/>
          <p:cNvSpPr>
            <a:spLocks noChangeShapeType="1"/>
          </p:cNvSpPr>
          <p:nvPr/>
        </p:nvSpPr>
        <p:spPr bwMode="auto">
          <a:xfrm flipH="1">
            <a:off x="6294438" y="3584575"/>
            <a:ext cx="588962" cy="6080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3" name="Line 12" descr="alt=&quot;&quot;"/>
          <p:cNvSpPr>
            <a:spLocks noChangeShapeType="1"/>
          </p:cNvSpPr>
          <p:nvPr/>
        </p:nvSpPr>
        <p:spPr bwMode="auto">
          <a:xfrm flipV="1">
            <a:off x="4702175" y="4598988"/>
            <a:ext cx="0" cy="669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4" name="Rectangle 9" descr="Attitudes affect &quot;feel&quot;"/>
          <p:cNvSpPr>
            <a:spLocks noChangeArrowheads="1"/>
          </p:cNvSpPr>
          <p:nvPr/>
        </p:nvSpPr>
        <p:spPr bwMode="auto">
          <a:xfrm>
            <a:off x="6248400" y="2605088"/>
            <a:ext cx="2119313" cy="989012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6321425" y="2651125"/>
            <a:ext cx="1938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/>
              <a:t>Attitudes</a:t>
            </a:r>
            <a:br>
              <a:rPr lang="en-US" altLang="en-US" sz="1800" i="1"/>
            </a:br>
            <a:r>
              <a:rPr lang="en-US" altLang="en-US" sz="1800"/>
              <a:t>Affect</a:t>
            </a:r>
            <a:br>
              <a:rPr lang="en-US" altLang="en-US" sz="1800"/>
            </a:br>
            <a:r>
              <a:rPr lang="en-US" altLang="en-US" sz="1800"/>
              <a:t>“Feel”</a:t>
            </a:r>
          </a:p>
        </p:txBody>
      </p:sp>
      <p:sp>
        <p:nvSpPr>
          <p:cNvPr id="16396" name="Rectangle 7" descr="Skills Behaviors &quot;Do&quot;"/>
          <p:cNvSpPr>
            <a:spLocks noChangeArrowheads="1"/>
          </p:cNvSpPr>
          <p:nvPr/>
        </p:nvSpPr>
        <p:spPr bwMode="auto">
          <a:xfrm>
            <a:off x="3649663" y="5181600"/>
            <a:ext cx="2119312" cy="989013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3722688" y="5227638"/>
            <a:ext cx="19383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/>
              <a:t>Skills</a:t>
            </a: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Behaviors</a:t>
            </a:r>
            <a:br>
              <a:rPr lang="en-US" altLang="en-US" sz="1800"/>
            </a:br>
            <a:r>
              <a:rPr lang="en-US" altLang="en-US" sz="1800"/>
              <a:t>“Do”</a:t>
            </a:r>
          </a:p>
        </p:txBody>
      </p:sp>
    </p:spTree>
    <p:extLst>
      <p:ext uri="{BB962C8B-B14F-4D97-AF65-F5344CB8AC3E}">
        <p14:creationId xmlns:p14="http://schemas.microsoft.com/office/powerpoint/2010/main" val="38485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Outcomes of Team Competencies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3810000" cy="3543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b="1" dirty="0" smtClean="0">
                <a:ea typeface="ヒラギノ角ゴ Pro W3" pitchFamily="127" charset="-128"/>
              </a:rPr>
              <a:t>Knowledge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Shared Mental Model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 smtClean="0">
              <a:ea typeface="ヒラギノ角ゴ Pro W3" pitchFamily="12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 smtClean="0">
                <a:ea typeface="ヒラギノ角ゴ Pro W3" pitchFamily="127" charset="-128"/>
              </a:rPr>
              <a:t>Attitudes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Mutual Trust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Team Orientation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 smtClean="0">
              <a:ea typeface="ヒラギノ角ゴ Pro W3" pitchFamily="12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 smtClean="0">
                <a:ea typeface="ヒラギノ角ゴ Pro W3" pitchFamily="127" charset="-128"/>
              </a:rPr>
              <a:t>Performance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Adaptability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Accuracy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Productivity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Efficiency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Safety</a:t>
            </a:r>
          </a:p>
        </p:txBody>
      </p:sp>
      <p:pic>
        <p:nvPicPr>
          <p:cNvPr id="17413" name="Picture 5" descr="TeamSTEPPS mod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789113"/>
            <a:ext cx="5595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4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High-Performing Teams</a:t>
            </a: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010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200" dirty="0" smtClean="0">
                <a:ea typeface="ヒラギノ角ゴ Pro W3" pitchFamily="127" charset="-128"/>
              </a:rPr>
              <a:t>	</a:t>
            </a:r>
            <a:r>
              <a:rPr lang="en-US" altLang="en-US" sz="2200" b="1" dirty="0" smtClean="0">
                <a:ea typeface="ヒラギノ角ゴ Pro W3" pitchFamily="127" charset="-128"/>
              </a:rPr>
              <a:t>Teams that perform well:</a:t>
            </a:r>
          </a:p>
          <a:p>
            <a:pPr lvl="1"/>
            <a:r>
              <a:rPr lang="en-US" altLang="en-US" sz="2200" dirty="0" smtClean="0">
                <a:ea typeface="ヒラギノ角ゴ Pro W3" pitchFamily="127" charset="-128"/>
              </a:rPr>
              <a:t>Hold shared mental models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Have clear roles and responsibilities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Have clear, valued, and shared vision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Optimize resources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Have strong team leadership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Engage in a regular discipline of feedback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Develop a strong sense of collective trust and confidence 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Create mechanisms to cooperate and coordinate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Manage and optimize performance outcomes</a:t>
            </a:r>
          </a:p>
          <a:p>
            <a:pPr lvl="1" algn="r">
              <a:buFont typeface="Wingdings" pitchFamily="2" charset="2"/>
              <a:buNone/>
            </a:pPr>
            <a:r>
              <a:rPr lang="en-US" altLang="en-US" sz="2200" b="1" dirty="0" smtClean="0">
                <a:ea typeface="ヒラギノ角ゴ Pro W3" pitchFamily="127" charset="-128"/>
              </a:rPr>
              <a:t>	</a:t>
            </a:r>
            <a:r>
              <a:rPr lang="en-US" altLang="en-US" sz="2000" i="1" dirty="0" smtClean="0">
                <a:ea typeface="ヒラギノ角ゴ Pro W3" pitchFamily="127" charset="-128"/>
              </a:rPr>
              <a:t>(Salas, et al., 2004)</a:t>
            </a:r>
          </a:p>
        </p:txBody>
      </p:sp>
    </p:spTree>
    <p:extLst>
      <p:ext uri="{BB962C8B-B14F-4D97-AF65-F5344CB8AC3E}">
        <p14:creationId xmlns:p14="http://schemas.microsoft.com/office/powerpoint/2010/main" val="2074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ea typeface="ヒラギノ角ゴ Pro W3" pitchFamily="127" charset="-128"/>
              </a:rPr>
              <a:t>Evidence That TeamSTEPPS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92931" y="1791494"/>
            <a:ext cx="3962400" cy="4318000"/>
          </a:xfrm>
          <a:solidFill>
            <a:srgbClr val="CC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2000" dirty="0">
                <a:solidFill>
                  <a:schemeClr val="tx1"/>
                </a:solidFill>
              </a:rPr>
              <a:t>Thomas &amp; </a:t>
            </a:r>
            <a:r>
              <a:rPr lang="en-US" sz="2000" dirty="0" err="1">
                <a:solidFill>
                  <a:schemeClr val="tx1"/>
                </a:solidFill>
              </a:rPr>
              <a:t>Galla</a:t>
            </a:r>
            <a:r>
              <a:rPr lang="en-US" sz="2000" dirty="0">
                <a:solidFill>
                  <a:schemeClr val="tx1"/>
                </a:solidFill>
              </a:rPr>
              <a:t> (2013)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defRPr/>
            </a:pPr>
            <a:r>
              <a:rPr lang="en-US" sz="1800" dirty="0" err="1">
                <a:solidFill>
                  <a:schemeClr val="tx1"/>
                </a:solidFill>
              </a:rPr>
              <a:t>Systemwide</a:t>
            </a:r>
            <a:r>
              <a:rPr lang="en-US" sz="1800" dirty="0">
                <a:solidFill>
                  <a:schemeClr val="tx1"/>
                </a:solidFill>
              </a:rPr>
              <a:t> implementation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solidFill>
                  <a:schemeClr val="tx1"/>
                </a:solidFill>
              </a:rPr>
              <a:t>Pre- and post-</a:t>
            </a:r>
            <a:r>
              <a:rPr lang="en-US" sz="1800" dirty="0" err="1">
                <a:solidFill>
                  <a:schemeClr val="tx1"/>
                </a:solidFill>
              </a:rPr>
              <a:t>TeamSTEPPS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training results: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tabLst>
                <a:tab pos="796925" algn="l"/>
              </a:tabLst>
              <a:defRPr/>
            </a:pPr>
            <a:r>
              <a:rPr lang="en-US" sz="1600" dirty="0">
                <a:solidFill>
                  <a:schemeClr val="tx1"/>
                </a:solidFill>
              </a:rPr>
              <a:t>Significant improvement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 HSOPS scores on Feedback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and Communication About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Error, Frequency of Events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Reported, Hospital Handoffs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Transitions, and Teamwork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Across Units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defRPr/>
            </a:pPr>
            <a:r>
              <a:rPr lang="en-US" sz="1600" dirty="0">
                <a:solidFill>
                  <a:schemeClr val="tx1"/>
                </a:solidFill>
              </a:rPr>
              <a:t>Incremental changes evident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through reduction of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nosocomial infections, falls,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birth trauma, and other </a:t>
            </a:r>
            <a:r>
              <a:rPr lang="en-US" sz="1600" dirty="0" smtClean="0">
                <a:solidFill>
                  <a:schemeClr val="tx1"/>
                </a:solidFill>
              </a:rPr>
              <a:t>incidents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460" name="Content Placeholder 4"/>
          <p:cNvSpPr>
            <a:spLocks noGrp="1" noChangeArrowheads="1"/>
          </p:cNvSpPr>
          <p:nvPr>
            <p:ph sz="half" idx="1"/>
          </p:nvPr>
        </p:nvSpPr>
        <p:spPr>
          <a:xfrm>
            <a:off x="4810125" y="1790700"/>
            <a:ext cx="3810000" cy="4319588"/>
          </a:xfrm>
          <a:solidFill>
            <a:srgbClr val="CC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2000" dirty="0" smtClean="0">
                <a:ea typeface="ヒラギノ角ゴ Pro W3" pitchFamily="127" charset="-128"/>
              </a:rPr>
              <a:t>Howe (2014)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 smtClean="0">
                <a:ea typeface="ヒラギノ角ゴ Pro W3" pitchFamily="127" charset="-128"/>
              </a:rPr>
              <a:t>Certified nurse aide </a:t>
            </a:r>
            <a:br>
              <a:rPr lang="en-US" altLang="en-US" sz="1800" dirty="0" smtClean="0">
                <a:ea typeface="ヒラギノ角ゴ Pro W3" pitchFamily="127" charset="-128"/>
              </a:rPr>
            </a:br>
            <a:r>
              <a:rPr lang="en-US" altLang="en-US" sz="1800" dirty="0" smtClean="0">
                <a:ea typeface="ヒラギノ角ゴ Pro W3" pitchFamily="127" charset="-128"/>
              </a:rPr>
              <a:t>implementation 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 smtClean="0">
                <a:ea typeface="ヒラギノ角ゴ Pro W3" pitchFamily="127" charset="-128"/>
              </a:rPr>
              <a:t>Pre- and post-TeamSTEPPS </a:t>
            </a:r>
            <a:br>
              <a:rPr lang="en-US" altLang="en-US" sz="1800" dirty="0" smtClean="0">
                <a:ea typeface="ヒラギノ角ゴ Pro W3" pitchFamily="127" charset="-128"/>
              </a:rPr>
            </a:br>
            <a:r>
              <a:rPr lang="en-US" altLang="en-US" sz="1800" dirty="0" smtClean="0">
                <a:ea typeface="ヒラギノ角ゴ Pro W3" pitchFamily="127" charset="-128"/>
              </a:rPr>
              <a:t>training results: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tabLst>
                <a:tab pos="5257800" algn="l"/>
              </a:tabLst>
              <a:defRPr/>
            </a:pP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Improved scores on several </a:t>
            </a:r>
            <a:r>
              <a:rPr lang="en-US" altLang="en-US" sz="1600" kern="1200" dirty="0" smtClean="0">
                <a:ea typeface="ヒラギノ角ゴ Pro W3" pitchFamily="127" charset="-128"/>
                <a:cs typeface="+mn-cs"/>
              </a:rPr>
              <a:t/>
            </a:r>
            <a:br>
              <a:rPr lang="en-US" altLang="en-US" sz="1600" kern="1200" dirty="0" smtClean="0">
                <a:ea typeface="ヒラギノ角ゴ Pro W3" pitchFamily="127" charset="-128"/>
                <a:cs typeface="+mn-cs"/>
              </a:rPr>
            </a:br>
            <a:r>
              <a:rPr lang="en-US" altLang="en-US" sz="1600" kern="1200" dirty="0" smtClean="0">
                <a:ea typeface="ヒラギノ角ゴ Pro W3" pitchFamily="127" charset="-128"/>
                <a:cs typeface="+mn-cs"/>
              </a:rPr>
              <a:t>Quality </a:t>
            </a: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of Life survey subscales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tabLst>
                <a:tab pos="5257800" algn="l"/>
              </a:tabLst>
              <a:defRPr/>
            </a:pP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Enhanced perceived </a:t>
            </a:r>
            <a:r>
              <a:rPr lang="en-US" altLang="en-US" sz="1600" kern="1200" dirty="0" smtClean="0">
                <a:ea typeface="ヒラギノ角ゴ Pro W3" pitchFamily="127" charset="-128"/>
                <a:cs typeface="+mn-cs"/>
              </a:rPr>
              <a:t/>
            </a:r>
            <a:br>
              <a:rPr lang="en-US" altLang="en-US" sz="1600" kern="1200" dirty="0" smtClean="0">
                <a:ea typeface="ヒラギノ角ゴ Pro W3" pitchFamily="127" charset="-128"/>
                <a:cs typeface="+mn-cs"/>
              </a:rPr>
            </a:br>
            <a:r>
              <a:rPr lang="en-US" altLang="en-US" sz="1600" kern="1200" dirty="0" smtClean="0">
                <a:ea typeface="ヒラギノ角ゴ Pro W3" pitchFamily="127" charset="-128"/>
                <a:cs typeface="+mn-cs"/>
              </a:rPr>
              <a:t>empowerment </a:t>
            </a: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of the </a:t>
            </a:r>
            <a:r>
              <a:rPr lang="en-US" altLang="en-US" sz="1600" kern="1200" dirty="0" smtClean="0">
                <a:ea typeface="ヒラギノ角ゴ Pro W3" pitchFamily="127" charset="-128"/>
                <a:cs typeface="+mn-cs"/>
              </a:rPr>
              <a:t/>
            </a:r>
            <a:br>
              <a:rPr lang="en-US" altLang="en-US" sz="1600" kern="1200" dirty="0" smtClean="0">
                <a:ea typeface="ヒラギノ角ゴ Pro W3" pitchFamily="127" charset="-128"/>
                <a:cs typeface="+mn-cs"/>
              </a:rPr>
            </a:br>
            <a:r>
              <a:rPr lang="en-US" altLang="en-US" sz="1600" kern="1200" dirty="0" smtClean="0">
                <a:ea typeface="ヒラギノ角ゴ Pro W3" pitchFamily="127" charset="-128"/>
                <a:cs typeface="+mn-cs"/>
              </a:rPr>
              <a:t>certified </a:t>
            </a: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nurse aides</a:t>
            </a:r>
          </a:p>
        </p:txBody>
      </p:sp>
    </p:spTree>
    <p:extLst>
      <p:ext uri="{BB962C8B-B14F-4D97-AF65-F5344CB8AC3E}">
        <p14:creationId xmlns:p14="http://schemas.microsoft.com/office/powerpoint/2010/main" val="9371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Applying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Exercise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31913" y="1906588"/>
            <a:ext cx="7313612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Please answer the following question on your TeamSTEPPS Implementation Worksheet, which we will continue to complete at the end of each of the Fundamentals Course modules: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/>
              <a:t>What is the </a:t>
            </a:r>
            <a:r>
              <a:rPr lang="en-US" dirty="0" smtClean="0"/>
              <a:t>resident safety </a:t>
            </a:r>
            <a:r>
              <a:rPr lang="en-US" dirty="0"/>
              <a:t>issue your </a:t>
            </a:r>
            <a:r>
              <a:rPr lang="en-US" dirty="0" smtClean="0"/>
              <a:t>nursing home is </a:t>
            </a:r>
            <a:r>
              <a:rPr lang="en-US" dirty="0"/>
              <a:t>facing that is linked to a problem with teamwork?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dirty="0" smtClean="0">
              <a:solidFill>
                <a:srgbClr val="E1393E"/>
              </a:solidFill>
            </a:endParaRPr>
          </a:p>
        </p:txBody>
      </p:sp>
      <p:pic>
        <p:nvPicPr>
          <p:cNvPr id="20485" name="Picture 9" descr="Kotter Penguin -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3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667000"/>
            <a:ext cx="8001000" cy="1470025"/>
          </a:xfrm>
        </p:spPr>
        <p:txBody>
          <a:bodyPr tIns="45720" bIns="45720" anchorCtr="0"/>
          <a:lstStyle/>
          <a:p>
            <a:pPr eaLnBrk="1" hangingPunct="1"/>
            <a:r>
              <a:rPr lang="en-US" altLang="en-US" sz="3800" dirty="0" smtClean="0">
                <a:ea typeface="ヒラギノ角ゴ Pro W3" pitchFamily="127" charset="-128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1772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667000"/>
            <a:ext cx="8001000" cy="1470025"/>
          </a:xfrm>
        </p:spPr>
        <p:txBody>
          <a:bodyPr tIns="45720" bIns="45720" anchorCtr="0"/>
          <a:lstStyle/>
          <a:p>
            <a:pPr eaLnBrk="1" hangingPunct="1"/>
            <a:r>
              <a:rPr lang="en-US" altLang="en-US" sz="3800" dirty="0" smtClean="0">
                <a:ea typeface="ヒラギノ角ゴ Pro W3" pitchFamily="127" charset="-128"/>
              </a:rPr>
              <a:t>Teamwork Exercise #1</a:t>
            </a:r>
          </a:p>
        </p:txBody>
      </p:sp>
      <p:pic>
        <p:nvPicPr>
          <p:cNvPr id="5124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0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Describe the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Master Trainer course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Describe the impact of errors and why they occur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Describe the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framework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State the outcomes of the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32127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Course Agenda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20240"/>
            <a:ext cx="3933825" cy="4010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Day 1:</a:t>
            </a:r>
          </a:p>
          <a:p>
            <a:pPr eaLnBrk="1" hangingPunct="1">
              <a:defRPr/>
            </a:pPr>
            <a:r>
              <a:rPr lang="en-US" sz="2000" dirty="0" smtClean="0"/>
              <a:t>Module 1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Introduction</a:t>
            </a:r>
          </a:p>
          <a:p>
            <a:pPr eaLnBrk="1" hangingPunct="1">
              <a:defRPr/>
            </a:pPr>
            <a:r>
              <a:rPr lang="en-US" sz="2000" dirty="0" smtClean="0"/>
              <a:t>Module 2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Team Structure</a:t>
            </a:r>
          </a:p>
          <a:p>
            <a:pPr eaLnBrk="1" hangingPunct="1">
              <a:defRPr/>
            </a:pPr>
            <a:r>
              <a:rPr lang="en-US" sz="2000" dirty="0" smtClean="0"/>
              <a:t>Module 3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Communication</a:t>
            </a:r>
          </a:p>
          <a:p>
            <a:pPr eaLnBrk="1" hangingPunct="1">
              <a:defRPr/>
            </a:pPr>
            <a:r>
              <a:rPr lang="en-US" sz="2000" dirty="0" smtClean="0"/>
              <a:t>Module 4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Leading Teams</a:t>
            </a:r>
          </a:p>
          <a:p>
            <a:pPr eaLnBrk="1" hangingPunct="1">
              <a:defRPr/>
            </a:pPr>
            <a:r>
              <a:rPr lang="en-US" sz="2000" dirty="0" smtClean="0"/>
              <a:t>Module 5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Situation Monitoring</a:t>
            </a:r>
          </a:p>
          <a:p>
            <a:pPr eaLnBrk="1" hangingPunct="1">
              <a:defRPr/>
            </a:pPr>
            <a:r>
              <a:rPr lang="en-US" sz="2000" dirty="0" smtClean="0"/>
              <a:t>Module 6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Mutual Support</a:t>
            </a:r>
          </a:p>
          <a:p>
            <a:pPr eaLnBrk="1" hangingPunct="1">
              <a:defRPr/>
            </a:pPr>
            <a:r>
              <a:rPr lang="en-US" sz="2000" dirty="0" smtClean="0"/>
              <a:t>Module 7</a:t>
            </a:r>
            <a:r>
              <a:rPr lang="en-US" sz="2000" dirty="0" smtClean="0">
                <a:cs typeface="Arial" pitchFamily="34" charset="0"/>
              </a:rPr>
              <a:t>—</a:t>
            </a:r>
            <a:r>
              <a:rPr lang="en-US" sz="2000" dirty="0" smtClean="0"/>
              <a:t>Pulling It All Together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8100" y="1920240"/>
            <a:ext cx="3810000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Day 2:</a:t>
            </a:r>
          </a:p>
          <a:p>
            <a:pPr eaLnBrk="1" hangingPunct="1">
              <a:defRPr/>
            </a:pPr>
            <a:r>
              <a:rPr lang="en-US" sz="2000" dirty="0" smtClean="0"/>
              <a:t>Change Management: </a:t>
            </a:r>
            <a:br>
              <a:rPr lang="en-US" sz="2000" dirty="0" smtClean="0"/>
            </a:br>
            <a:r>
              <a:rPr lang="en-US" sz="2000" dirty="0" smtClean="0"/>
              <a:t>How To Achieve a Culture </a:t>
            </a:r>
            <a:br>
              <a:rPr lang="en-US" sz="2000" dirty="0" smtClean="0"/>
            </a:br>
            <a:r>
              <a:rPr lang="en-US" sz="2000" dirty="0" smtClean="0"/>
              <a:t>of Safety</a:t>
            </a:r>
          </a:p>
          <a:p>
            <a:pPr eaLnBrk="1" hangingPunct="1">
              <a:defRPr/>
            </a:pPr>
            <a:r>
              <a:rPr lang="en-US" sz="2000" dirty="0" smtClean="0"/>
              <a:t>Coaching Workshop</a:t>
            </a:r>
          </a:p>
          <a:p>
            <a:pPr eaLnBrk="1" hangingPunct="1">
              <a:defRPr/>
            </a:pPr>
            <a:r>
              <a:rPr lang="en-US" sz="2000" dirty="0" smtClean="0"/>
              <a:t>Measurement</a:t>
            </a:r>
          </a:p>
          <a:p>
            <a:pPr eaLnBrk="1" hangingPunct="1">
              <a:defRPr/>
            </a:pPr>
            <a:r>
              <a:rPr lang="en-US" sz="2000" dirty="0" smtClean="0"/>
              <a:t>Implementation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16153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Day 1 - Core Teamwork Skills</a:t>
            </a:r>
          </a:p>
        </p:txBody>
      </p:sp>
      <p:pic>
        <p:nvPicPr>
          <p:cNvPr id="8196" name="Picture 3" descr="TeamSTEPPS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08" y="1754187"/>
            <a:ext cx="5421313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2" y="876300"/>
            <a:ext cx="8178824" cy="914400"/>
          </a:xfrm>
        </p:spPr>
        <p:txBody>
          <a:bodyPr/>
          <a:lstStyle/>
          <a:p>
            <a:r>
              <a:rPr lang="en-US" altLang="en-US" dirty="0"/>
              <a:t>Day 2 – Coach, Implement, Sustain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9218" name="Picture 2" descr="Implementation Flow 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5266" b="8340"/>
          <a:stretch/>
        </p:blipFill>
        <p:spPr bwMode="auto">
          <a:xfrm>
            <a:off x="1690577" y="1560513"/>
            <a:ext cx="6554972" cy="429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Master Training Materials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88720" y="1871330"/>
            <a:ext cx="7559749" cy="3912782"/>
          </a:xfrm>
        </p:spPr>
        <p:txBody>
          <a:bodyPr/>
          <a:lstStyle/>
          <a:p>
            <a:r>
              <a:rPr lang="en-US" altLang="en-US" dirty="0" smtClean="0"/>
              <a:t>Instructor Manual</a:t>
            </a:r>
          </a:p>
          <a:p>
            <a:pPr lvl="1"/>
            <a:r>
              <a:rPr lang="en-US" altLang="en-US" dirty="0" smtClean="0"/>
              <a:t>Course Management Guide</a:t>
            </a:r>
          </a:p>
          <a:p>
            <a:pPr lvl="1"/>
            <a:r>
              <a:rPr lang="en-US" altLang="en-US" dirty="0" smtClean="0"/>
              <a:t>Instructor guides</a:t>
            </a:r>
          </a:p>
          <a:p>
            <a:pPr lvl="1"/>
            <a:r>
              <a:rPr lang="en-US" altLang="en-US" dirty="0" smtClean="0"/>
              <a:t>Course slides</a:t>
            </a:r>
          </a:p>
          <a:p>
            <a:pPr lvl="1"/>
            <a:r>
              <a:rPr lang="en-US" altLang="en-US" dirty="0" smtClean="0"/>
              <a:t>Measurement tools</a:t>
            </a:r>
          </a:p>
          <a:p>
            <a:r>
              <a:rPr lang="en-US" altLang="en-US" dirty="0" smtClean="0"/>
              <a:t>Online Resources</a:t>
            </a:r>
          </a:p>
          <a:p>
            <a:pPr lvl="1"/>
            <a:r>
              <a:rPr lang="en-US" altLang="en-US" dirty="0" smtClean="0"/>
              <a:t>Customizable materials</a:t>
            </a:r>
          </a:p>
          <a:p>
            <a:pPr lvl="1"/>
            <a:r>
              <a:rPr lang="en-US" altLang="en-US" dirty="0" smtClean="0"/>
              <a:t>Videos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3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>
                <a:ea typeface="ヒラギノ角ゴ Pro W3" pitchFamily="127" charset="-128"/>
              </a:rPr>
              <a:t>Sue Sheridan Video</a:t>
            </a:r>
          </a:p>
        </p:txBody>
      </p:sp>
      <p:pic>
        <p:nvPicPr>
          <p:cNvPr id="11269" name="Picture 21" descr="Sue Sheridan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1144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9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EB5372-6334-4808-9E3A-12154B232D3F}">
  <ds:schemaRefs>
    <ds:schemaRef ds:uri="http://schemas.microsoft.com/office/2006/documentManagement/types"/>
    <ds:schemaRef ds:uri="http://purl.org/dc/elements/1.1/"/>
    <ds:schemaRef ds:uri="http://www.w3.org/XML/1998/namespace"/>
    <ds:schemaRef ds:uri="6d949564-4ca2-4f24-b2ec-e225cb0e4b21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E1B0E7-9BCF-4B79-9DB5-79C011035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E52051-ED89-4A06-924B-E1ADF1092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6907</TotalTime>
  <Words>396</Words>
  <Application>Microsoft Office PowerPoint</Application>
  <PresentationFormat>On-screen Show (4:3)</PresentationFormat>
  <Paragraphs>140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2_Main_Olive</vt:lpstr>
      <vt:lpstr>Team Strategies and Tools  to Enhance Performance  and Patient Safety</vt:lpstr>
      <vt:lpstr>Introductions</vt:lpstr>
      <vt:lpstr>Teamwork Exercise #1</vt:lpstr>
      <vt:lpstr>Objectives</vt:lpstr>
      <vt:lpstr>Course Agenda</vt:lpstr>
      <vt:lpstr>Day 1 - Core Teamwork Skills</vt:lpstr>
      <vt:lpstr>Day 2 – Coach, Implement, Sustain </vt:lpstr>
      <vt:lpstr>Master Training Materials</vt:lpstr>
      <vt:lpstr>Sue Sheridan Video</vt:lpstr>
      <vt:lpstr>Video Discussion</vt:lpstr>
      <vt:lpstr>Barriers to Team Performance</vt:lpstr>
      <vt:lpstr>Patient Safety Movement &amp; Team Training</vt:lpstr>
      <vt:lpstr>PowerPoint Presentation</vt:lpstr>
      <vt:lpstr>What Makes Up Team Performance?</vt:lpstr>
      <vt:lpstr>Outcomes of Team Competencies</vt:lpstr>
      <vt:lpstr>High-Performing Teams</vt:lpstr>
      <vt:lpstr>Evidence That TeamSTEPPS Works</vt:lpstr>
      <vt:lpstr>Applying TeamSTEPPS Exercise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Slides</dc:title>
  <dc:subject>Health Care</dc:subject>
  <dc:creator>Agency for Healthcare Research and Quality</dc:creator>
  <cp:keywords>Health care, long-term care</cp:keywords>
  <dc:description/>
  <cp:lastModifiedBy>Windows User</cp:lastModifiedBy>
  <cp:revision>199</cp:revision>
  <cp:lastPrinted>2017-04-01T16:34:15Z</cp:lastPrinted>
  <dcterms:created xsi:type="dcterms:W3CDTF">2005-06-03T10:15:22Z</dcterms:created>
  <dcterms:modified xsi:type="dcterms:W3CDTF">2017-10-19T13:11:15Z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