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tif" ContentType="image/tiff"/>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24"/>
  </p:notesMasterIdLst>
  <p:handoutMasterIdLst>
    <p:handoutMasterId r:id="rId25"/>
  </p:handoutMasterIdLst>
  <p:sldIdLst>
    <p:sldId id="336" r:id="rId5"/>
    <p:sldId id="337" r:id="rId6"/>
    <p:sldId id="338" r:id="rId7"/>
    <p:sldId id="339" r:id="rId8"/>
    <p:sldId id="340" r:id="rId9"/>
    <p:sldId id="341" r:id="rId10"/>
    <p:sldId id="342" r:id="rId11"/>
    <p:sldId id="343" r:id="rId12"/>
    <p:sldId id="344" r:id="rId13"/>
    <p:sldId id="345" r:id="rId14"/>
    <p:sldId id="346" r:id="rId15"/>
    <p:sldId id="347" r:id="rId16"/>
    <p:sldId id="348" r:id="rId17"/>
    <p:sldId id="349" r:id="rId18"/>
    <p:sldId id="350" r:id="rId19"/>
    <p:sldId id="351" r:id="rId20"/>
    <p:sldId id="352" r:id="rId21"/>
    <p:sldId id="353" r:id="rId22"/>
    <p:sldId id="354" r:id="rId23"/>
  </p:sldIdLst>
  <p:sldSz cx="9144000" cy="6858000" type="screen4x3"/>
  <p:notesSz cx="7315200" cy="96012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502">
          <p15:clr>
            <a:srgbClr val="A4A3A4"/>
          </p15:clr>
        </p15:guide>
        <p15:guide id="2" orient="horz" pos="1095">
          <p15:clr>
            <a:srgbClr val="A4A3A4"/>
          </p15:clr>
        </p15:guide>
        <p15:guide id="3" orient="horz" pos="4032">
          <p15:clr>
            <a:srgbClr val="A4A3A4"/>
          </p15:clr>
        </p15:guide>
        <p15:guide id="4" orient="horz" pos="192">
          <p15:clr>
            <a:srgbClr val="A4A3A4"/>
          </p15:clr>
        </p15:guide>
        <p15:guide id="5" orient="horz" pos="4170">
          <p15:clr>
            <a:srgbClr val="A4A3A4"/>
          </p15:clr>
        </p15:guide>
        <p15:guide id="6" pos="2983">
          <p15:clr>
            <a:srgbClr val="A4A3A4"/>
          </p15:clr>
        </p15:guide>
        <p15:guide id="7" pos="5232">
          <p15:clr>
            <a:srgbClr val="A4A3A4"/>
          </p15:clr>
        </p15:guide>
        <p15:guide id="8" pos="1776">
          <p15:clr>
            <a:srgbClr val="A4A3A4"/>
          </p15:clr>
        </p15:guide>
        <p15:guide id="9" pos="672">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lle Pandolfi" initials="MMP" lastIdx="1" clrIdx="0"/>
  <p:cmAuthor id="1" name="DHHS" initials="D" lastIdx="13" clrIdx="1"/>
  <p:cmAuthor id="2" name="Donna Hurd" initials="DH" lastIdx="1" clrIdx="2"/>
  <p:cmAuthor id="3" name="Doreen Bonnett" initials="DMB" lastIdx="8" clrIdx="3"/>
  <p:cmAuthor id="4" name="Andrea Amodeo" initials="AA" lastIdx="2"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E1393E"/>
    <a:srgbClr val="00CC00"/>
    <a:srgbClr val="C8EE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70" autoAdjust="0"/>
    <p:restoredTop sz="86451" autoAdjust="0"/>
  </p:normalViewPr>
  <p:slideViewPr>
    <p:cSldViewPr snapToGrid="0">
      <p:cViewPr varScale="1">
        <p:scale>
          <a:sx n="150" d="100"/>
          <a:sy n="150" d="100"/>
        </p:scale>
        <p:origin x="1816" y="176"/>
      </p:cViewPr>
      <p:guideLst>
        <p:guide orient="horz" pos="2502"/>
        <p:guide orient="horz" pos="1095"/>
        <p:guide orient="horz" pos="4032"/>
        <p:guide orient="horz" pos="192"/>
        <p:guide orient="horz" pos="4170"/>
        <p:guide pos="2983"/>
        <p:guide pos="5232"/>
        <p:guide pos="1776"/>
        <p:guide pos="6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9" d="100"/>
          <a:sy n="49" d="100"/>
        </p:scale>
        <p:origin x="-2052" y="-90"/>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commentAuthors" Target="commentAuthors.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jpe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9" name="Rectangle 5"/>
          <p:cNvSpPr>
            <a:spLocks noGrp="1" noChangeArrowheads="1"/>
          </p:cNvSpPr>
          <p:nvPr>
            <p:ph type="sldNum" sz="quarter" idx="3"/>
          </p:nvPr>
        </p:nvSpPr>
        <p:spPr bwMode="auto">
          <a:xfrm>
            <a:off x="6751983" y="9112615"/>
            <a:ext cx="485361" cy="332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37" tIns="47418" rIns="94837" bIns="47418" numCol="1" anchor="b" anchorCtr="0" compatLnSpc="1">
            <a:prstTxWarp prst="textNoShape">
              <a:avLst/>
            </a:prstTxWarp>
          </a:bodyPr>
          <a:lstStyle>
            <a:lvl1pPr algn="r" defTabSz="947599">
              <a:defRPr sz="1000">
                <a:solidFill>
                  <a:srgbClr val="663300"/>
                </a:solidFill>
                <a:latin typeface="Verdana" pitchFamily="34" charset="0"/>
              </a:defRPr>
            </a:lvl1pPr>
          </a:lstStyle>
          <a:p>
            <a:pPr>
              <a:defRPr/>
            </a:pPr>
            <a:fld id="{4F1A7E8B-9F9E-49AD-B918-0103E6CAC6E8}" type="slidenum">
              <a:rPr lang="en-US"/>
              <a:pPr>
                <a:defRPr/>
              </a:pPr>
              <a:t>‹#›</a:t>
            </a:fld>
            <a:endParaRPr lang="en-US"/>
          </a:p>
        </p:txBody>
      </p:sp>
      <p:grpSp>
        <p:nvGrpSpPr>
          <p:cNvPr id="51203" name="Group 6"/>
          <p:cNvGrpSpPr>
            <a:grpSpLocks/>
          </p:cNvGrpSpPr>
          <p:nvPr/>
        </p:nvGrpSpPr>
        <p:grpSpPr bwMode="auto">
          <a:xfrm>
            <a:off x="0" y="9220825"/>
            <a:ext cx="7315200" cy="239374"/>
            <a:chOff x="-48" y="5568"/>
            <a:chExt cx="4320" cy="144"/>
          </a:xfrm>
        </p:grpSpPr>
        <p:sp>
          <p:nvSpPr>
            <p:cNvPr id="51208" name="Line 7"/>
            <p:cNvSpPr>
              <a:spLocks noChangeShapeType="1"/>
            </p:cNvSpPr>
            <p:nvPr userDrawn="1"/>
          </p:nvSpPr>
          <p:spPr bwMode="auto">
            <a:xfrm>
              <a:off x="-48" y="5712"/>
              <a:ext cx="4320" cy="0"/>
            </a:xfrm>
            <a:prstGeom prst="line">
              <a:avLst/>
            </a:prstGeom>
            <a:noFill/>
            <a:ln w="9525">
              <a:solidFill>
                <a:srgbClr val="C7C397"/>
              </a:solidFill>
              <a:round/>
              <a:headEnd/>
              <a:tailEnd/>
            </a:ln>
            <a:effectLst/>
          </p:spPr>
          <p:txBody>
            <a:bodyPr/>
            <a:lstStyle/>
            <a:p>
              <a:endParaRPr lang="en-US"/>
            </a:p>
          </p:txBody>
        </p:sp>
        <p:sp>
          <p:nvSpPr>
            <p:cNvPr id="51209" name="Line 8"/>
            <p:cNvSpPr>
              <a:spLocks noChangeShapeType="1"/>
            </p:cNvSpPr>
            <p:nvPr userDrawn="1"/>
          </p:nvSpPr>
          <p:spPr bwMode="auto">
            <a:xfrm>
              <a:off x="-48" y="5568"/>
              <a:ext cx="4320" cy="0"/>
            </a:xfrm>
            <a:prstGeom prst="line">
              <a:avLst/>
            </a:prstGeom>
            <a:noFill/>
            <a:ln w="9525">
              <a:solidFill>
                <a:srgbClr val="C7C397"/>
              </a:solidFill>
              <a:round/>
              <a:headEnd/>
              <a:tailEnd/>
            </a:ln>
            <a:effectLst/>
          </p:spPr>
          <p:txBody>
            <a:bodyPr/>
            <a:lstStyle/>
            <a:p>
              <a:endParaRPr lang="en-US"/>
            </a:p>
          </p:txBody>
        </p:sp>
      </p:grpSp>
      <p:sp>
        <p:nvSpPr>
          <p:cNvPr id="51204" name="Rectangle 9"/>
          <p:cNvSpPr>
            <a:spLocks noChangeArrowheads="1"/>
          </p:cNvSpPr>
          <p:nvPr/>
        </p:nvSpPr>
        <p:spPr bwMode="auto">
          <a:xfrm>
            <a:off x="4346714" y="9220825"/>
            <a:ext cx="2315817" cy="239374"/>
          </a:xfrm>
          <a:prstGeom prst="rect">
            <a:avLst/>
          </a:prstGeom>
          <a:noFill/>
          <a:ln w="9525">
            <a:noFill/>
            <a:miter lim="800000"/>
            <a:headEnd/>
            <a:tailEnd/>
          </a:ln>
          <a:effectLst/>
        </p:spPr>
        <p:txBody>
          <a:bodyPr wrap="none" lIns="0" tIns="0" rIns="0" bIns="0" anchor="ctr"/>
          <a:lstStyle/>
          <a:p>
            <a:pPr algn="r" defTabSz="966621"/>
            <a:r>
              <a:rPr lang="en-US" sz="1000" dirty="0">
                <a:solidFill>
                  <a:srgbClr val="663300"/>
                </a:solidFill>
                <a:latin typeface="Verdana" pitchFamily="34" charset="0"/>
              </a:rPr>
              <a:t> TeamSTEPPS 2.0 for Long-Term Care  |  Measurement</a:t>
            </a:r>
          </a:p>
        </p:txBody>
      </p:sp>
      <p:pic>
        <p:nvPicPr>
          <p:cNvPr id="51205" name="Picture 10" descr="Slide_title2_02"/>
          <p:cNvPicPr>
            <a:picLocks noChangeAspect="1" noChangeArrowheads="1"/>
          </p:cNvPicPr>
          <p:nvPr/>
        </p:nvPicPr>
        <p:blipFill>
          <a:blip r:embed="rId2" cstate="print"/>
          <a:srcRect l="74965" t="32530" r="2986"/>
          <a:stretch>
            <a:fillRect/>
          </a:stretch>
        </p:blipFill>
        <p:spPr bwMode="auto">
          <a:xfrm>
            <a:off x="5690153" y="0"/>
            <a:ext cx="1625047" cy="562366"/>
          </a:xfrm>
          <a:prstGeom prst="rect">
            <a:avLst/>
          </a:prstGeom>
          <a:noFill/>
          <a:ln w="9525">
            <a:noFill/>
            <a:miter lim="800000"/>
            <a:headEnd/>
            <a:tailEnd/>
          </a:ln>
        </p:spPr>
      </p:pic>
      <p:sp>
        <p:nvSpPr>
          <p:cNvPr id="51206" name="Rectangle 11"/>
          <p:cNvSpPr>
            <a:spLocks noChangeArrowheads="1"/>
          </p:cNvSpPr>
          <p:nvPr/>
        </p:nvSpPr>
        <p:spPr bwMode="gray">
          <a:xfrm>
            <a:off x="5771322" y="80338"/>
            <a:ext cx="1462709" cy="400050"/>
          </a:xfrm>
          <a:prstGeom prst="rect">
            <a:avLst/>
          </a:prstGeom>
          <a:noFill/>
          <a:ln w="9525">
            <a:noFill/>
            <a:miter lim="800000"/>
            <a:headEnd/>
            <a:tailEnd/>
          </a:ln>
          <a:effectLst/>
        </p:spPr>
        <p:txBody>
          <a:bodyPr lIns="48406" tIns="48406" rIns="48406" bIns="48406" anchor="ctr"/>
          <a:lstStyle/>
          <a:p>
            <a:pPr defTabSz="966621">
              <a:lnSpc>
                <a:spcPct val="95000"/>
              </a:lnSpc>
            </a:pPr>
            <a:r>
              <a:rPr lang="en-US" sz="1300" b="1" dirty="0">
                <a:solidFill>
                  <a:srgbClr val="FFFFE1"/>
                </a:solidFill>
              </a:rPr>
              <a:t>Measurement</a:t>
            </a:r>
          </a:p>
        </p:txBody>
      </p:sp>
      <p:sp>
        <p:nvSpPr>
          <p:cNvPr id="51207" name="Line 12"/>
          <p:cNvSpPr>
            <a:spLocks noChangeShapeType="1"/>
          </p:cNvSpPr>
          <p:nvPr/>
        </p:nvSpPr>
        <p:spPr bwMode="auto">
          <a:xfrm>
            <a:off x="0" y="547609"/>
            <a:ext cx="7315200" cy="0"/>
          </a:xfrm>
          <a:prstGeom prst="line">
            <a:avLst/>
          </a:prstGeom>
          <a:noFill/>
          <a:ln w="9525">
            <a:solidFill>
              <a:srgbClr val="C7C397"/>
            </a:solidFill>
            <a:round/>
            <a:headEnd/>
            <a:tailEnd/>
          </a:ln>
          <a:effectLst/>
        </p:spPr>
        <p:txBody>
          <a:bodyPr lIns="91427" tIns="45714" rIns="91427" bIns="45714"/>
          <a:lstStyle/>
          <a:p>
            <a:endParaRPr lang="en-US"/>
          </a:p>
        </p:txBody>
      </p:sp>
    </p:spTree>
    <p:extLst>
      <p:ext uri="{BB962C8B-B14F-4D97-AF65-F5344CB8AC3E}">
        <p14:creationId xmlns:p14="http://schemas.microsoft.com/office/powerpoint/2010/main" val="3374053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583"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8" tIns="48320" rIns="96638" bIns="48320" numCol="1" anchor="t" anchorCtr="0" compatLnSpc="1">
            <a:prstTxWarp prst="textNoShape">
              <a:avLst/>
            </a:prstTxWarp>
          </a:bodyPr>
          <a:lstStyle>
            <a:lvl1pPr algn="l" defTabSz="966646">
              <a:defRPr sz="130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4144618" y="0"/>
            <a:ext cx="3170583"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8" tIns="48320" rIns="96638" bIns="48320" numCol="1" anchor="t" anchorCtr="0" compatLnSpc="1">
            <a:prstTxWarp prst="textNoShape">
              <a:avLst/>
            </a:prstTxWarp>
          </a:bodyPr>
          <a:lstStyle>
            <a:lvl1pPr algn="r" defTabSz="966646">
              <a:defRPr sz="1300">
                <a:latin typeface="Times New Roman" pitchFamily="18"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258888" y="720725"/>
            <a:ext cx="4799012" cy="3598863"/>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74035" y="4561226"/>
            <a:ext cx="5367130" cy="4318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8" tIns="48320" rIns="96638" bIns="483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122452"/>
            <a:ext cx="3170583"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8" tIns="48320" rIns="96638" bIns="48320" numCol="1" anchor="b" anchorCtr="0" compatLnSpc="1">
            <a:prstTxWarp prst="textNoShape">
              <a:avLst/>
            </a:prstTxWarp>
          </a:bodyPr>
          <a:lstStyle>
            <a:lvl1pPr algn="l" defTabSz="966646">
              <a:defRPr sz="130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4144618" y="9122452"/>
            <a:ext cx="3170583" cy="47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8" tIns="48320" rIns="96638" bIns="48320" numCol="1" anchor="b" anchorCtr="0" compatLnSpc="1">
            <a:prstTxWarp prst="textNoShape">
              <a:avLst/>
            </a:prstTxWarp>
          </a:bodyPr>
          <a:lstStyle>
            <a:lvl1pPr algn="r" defTabSz="966646">
              <a:defRPr sz="1300">
                <a:latin typeface="Times New Roman" pitchFamily="18" charset="0"/>
              </a:defRPr>
            </a:lvl1pPr>
          </a:lstStyle>
          <a:p>
            <a:pPr>
              <a:defRPr/>
            </a:pPr>
            <a:fld id="{B178E90A-A8BF-40F9-A948-995F2F2EA975}" type="slidenum">
              <a:rPr lang="en-US"/>
              <a:pPr>
                <a:defRPr/>
              </a:pPr>
              <a:t>‹#›</a:t>
            </a:fld>
            <a:endParaRPr lang="en-US"/>
          </a:p>
        </p:txBody>
      </p:sp>
    </p:spTree>
    <p:extLst>
      <p:ext uri="{BB962C8B-B14F-4D97-AF65-F5344CB8AC3E}">
        <p14:creationId xmlns:p14="http://schemas.microsoft.com/office/powerpoint/2010/main" val="39337251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78E90A-A8BF-40F9-A948-995F2F2EA975}" type="slidenum">
              <a:rPr lang="en-US" smtClean="0"/>
              <a:pPr>
                <a:defRPr/>
              </a:pPr>
              <a:t>7</a:t>
            </a:fld>
            <a:endParaRPr lang="en-US"/>
          </a:p>
        </p:txBody>
      </p:sp>
    </p:spTree>
    <p:extLst>
      <p:ext uri="{BB962C8B-B14F-4D97-AF65-F5344CB8AC3E}">
        <p14:creationId xmlns:p14="http://schemas.microsoft.com/office/powerpoint/2010/main" val="1609403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78E90A-A8BF-40F9-A948-995F2F2EA975}" type="slidenum">
              <a:rPr lang="en-US" smtClean="0"/>
              <a:pPr>
                <a:defRPr/>
              </a:pPr>
              <a:t>14</a:t>
            </a:fld>
            <a:endParaRPr lang="en-US"/>
          </a:p>
        </p:txBody>
      </p:sp>
    </p:spTree>
    <p:extLst>
      <p:ext uri="{BB962C8B-B14F-4D97-AF65-F5344CB8AC3E}">
        <p14:creationId xmlns:p14="http://schemas.microsoft.com/office/powerpoint/2010/main" val="42216361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emf"/><Relationship Id="rId5" Type="http://schemas.openxmlformats.org/officeDocument/2006/relationships/image" Target="../media/image7.emf"/><Relationship Id="rId6" Type="http://schemas.openxmlformats.org/officeDocument/2006/relationships/image" Target="../media/image8.jpg"/><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emf"/><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12" descr="Slide_title2_02"/>
          <p:cNvPicPr>
            <a:picLocks noChangeAspect="1" noChangeArrowheads="1"/>
          </p:cNvPicPr>
          <p:nvPr/>
        </p:nvPicPr>
        <p:blipFill>
          <a:blip r:embed="rId3" cstate="print"/>
          <a:srcRect/>
          <a:stretch>
            <a:fillRect/>
          </a:stretch>
        </p:blipFill>
        <p:spPr bwMode="auto">
          <a:xfrm>
            <a:off x="2061029" y="0"/>
            <a:ext cx="7082971" cy="790575"/>
          </a:xfrm>
          <a:prstGeom prst="rect">
            <a:avLst/>
          </a:prstGeom>
          <a:noFill/>
          <a:ln w="9525">
            <a:noFill/>
            <a:miter lim="800000"/>
            <a:headEnd/>
            <a:tailEnd/>
          </a:ln>
        </p:spPr>
      </p:pic>
      <p:sp>
        <p:nvSpPr>
          <p:cNvPr id="63495" name="Rectangle 7"/>
          <p:cNvSpPr>
            <a:spLocks noGrp="1" noChangeArrowheads="1"/>
          </p:cNvSpPr>
          <p:nvPr>
            <p:ph type="ctrTitle"/>
          </p:nvPr>
        </p:nvSpPr>
        <p:spPr>
          <a:xfrm>
            <a:off x="3211513" y="3832225"/>
            <a:ext cx="5276850" cy="1131888"/>
          </a:xfrm>
        </p:spPr>
        <p:txBody>
          <a:bodyPr tIns="45720" bIns="45720" anchorCtr="0"/>
          <a:lstStyle>
            <a:lvl1pPr>
              <a:defRPr sz="3400"/>
            </a:lvl1pPr>
          </a:lstStyle>
          <a:p>
            <a:pPr lvl="0"/>
            <a:r>
              <a:rPr lang="en-US" noProof="0" smtClean="0"/>
              <a:t>Click to edit Master title style</a:t>
            </a:r>
          </a:p>
        </p:txBody>
      </p:sp>
      <p:pic>
        <p:nvPicPr>
          <p:cNvPr id="9" name="Picture 11" descr="BinderBeigeElement.eps"/>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4354513"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Branding_TeamSTEPPS2.eps"/>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2912" y="6040790"/>
            <a:ext cx="4310743" cy="621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13943" y="6057279"/>
            <a:ext cx="4593663" cy="58048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5763" y="876300"/>
            <a:ext cx="1951037"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1063" y="876300"/>
            <a:ext cx="5702300"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3" name="Picture 12" descr="Slide_title2_02"/>
          <p:cNvPicPr>
            <a:picLocks noChangeAspect="1" noChangeArrowheads="1"/>
          </p:cNvPicPr>
          <p:nvPr/>
        </p:nvPicPr>
        <p:blipFill>
          <a:blip r:embed="rId3" cstate="print"/>
          <a:srcRect/>
          <a:stretch>
            <a:fillRect/>
          </a:stretch>
        </p:blipFill>
        <p:spPr bwMode="auto">
          <a:xfrm>
            <a:off x="2061029" y="0"/>
            <a:ext cx="7082971" cy="790575"/>
          </a:xfrm>
          <a:prstGeom prst="rect">
            <a:avLst/>
          </a:prstGeom>
          <a:noFill/>
          <a:ln w="9525">
            <a:noFill/>
            <a:miter lim="800000"/>
            <a:headEnd/>
            <a:tailEnd/>
          </a:ln>
        </p:spPr>
      </p:pic>
      <p:sp>
        <p:nvSpPr>
          <p:cNvPr id="63495" name="Rectangle 7"/>
          <p:cNvSpPr>
            <a:spLocks noGrp="1" noChangeArrowheads="1"/>
          </p:cNvSpPr>
          <p:nvPr>
            <p:ph type="ctrTitle"/>
          </p:nvPr>
        </p:nvSpPr>
        <p:spPr>
          <a:xfrm>
            <a:off x="3211513" y="3832225"/>
            <a:ext cx="5276850" cy="1131888"/>
          </a:xfrm>
        </p:spPr>
        <p:txBody>
          <a:bodyPr tIns="45720" bIns="45720" anchorCtr="0"/>
          <a:lstStyle>
            <a:lvl1pPr>
              <a:defRPr sz="3400"/>
            </a:lvl1pPr>
          </a:lstStyle>
          <a:p>
            <a:pPr lvl="0"/>
            <a:r>
              <a:rPr lang="en-US" noProof="0" smtClean="0"/>
              <a:t>Click to edit Master title style</a:t>
            </a:r>
          </a:p>
        </p:txBody>
      </p:sp>
      <p:pic>
        <p:nvPicPr>
          <p:cNvPr id="9" name="Picture 11" descr="BinderBeigeElement.eps"/>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4354513"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tif"/><Relationship Id="rId16" Type="http://schemas.openxmlformats.org/officeDocument/2006/relationships/image" Target="../media/image2.jpeg"/><Relationship Id="rId17" Type="http://schemas.openxmlformats.org/officeDocument/2006/relationships/image" Target="../media/image3.jpeg"/><Relationship Id="rId18"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descr="PowerPoint Banner.tif"/>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9144000" cy="939021"/>
          </a:xfrm>
          <a:prstGeom prst="rect">
            <a:avLst/>
          </a:prstGeom>
        </p:spPr>
      </p:pic>
      <p:pic>
        <p:nvPicPr>
          <p:cNvPr id="1026" name="Picture 2" descr="Slide_content_2_10"/>
          <p:cNvPicPr>
            <a:picLocks noChangeAspect="1" noChangeArrowheads="1"/>
          </p:cNvPicPr>
          <p:nvPr/>
        </p:nvPicPr>
        <p:blipFill>
          <a:blip r:embed="rId16" cstate="print"/>
          <a:srcRect/>
          <a:stretch>
            <a:fillRect/>
          </a:stretch>
        </p:blipFill>
        <p:spPr bwMode="auto">
          <a:xfrm>
            <a:off x="0" y="3824288"/>
            <a:ext cx="2959100" cy="3033712"/>
          </a:xfrm>
          <a:prstGeom prst="rect">
            <a:avLst/>
          </a:prstGeom>
          <a:noFill/>
          <a:ln w="9525">
            <a:noFill/>
            <a:miter lim="800000"/>
            <a:headEnd/>
            <a:tailEnd/>
          </a:ln>
        </p:spPr>
      </p:pic>
      <p:sp>
        <p:nvSpPr>
          <p:cNvPr id="1028" name="Rectangle 4"/>
          <p:cNvSpPr>
            <a:spLocks noGrp="1" noChangeArrowheads="1"/>
          </p:cNvSpPr>
          <p:nvPr>
            <p:ph type="body" idx="1"/>
          </p:nvPr>
        </p:nvSpPr>
        <p:spPr bwMode="auto">
          <a:xfrm>
            <a:off x="914400" y="2020888"/>
            <a:ext cx="7772400" cy="3543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469" name="Rectangle 5"/>
          <p:cNvSpPr>
            <a:spLocks noGrp="1" noChangeArrowheads="1"/>
          </p:cNvSpPr>
          <p:nvPr>
            <p:ph type="sldNum" sz="quarter" idx="4"/>
          </p:nvPr>
        </p:nvSpPr>
        <p:spPr bwMode="auto">
          <a:xfrm>
            <a:off x="8096250" y="6581775"/>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 rIns="91440" bIns="9144" numCol="1" anchor="ctr" anchorCtr="1" compatLnSpc="1">
            <a:prstTxWarp prst="textNoShape">
              <a:avLst/>
            </a:prstTxWarp>
          </a:bodyPr>
          <a:lstStyle>
            <a:lvl1pPr algn="l">
              <a:defRPr sz="1000" b="1">
                <a:solidFill>
                  <a:srgbClr val="542200"/>
                </a:solidFill>
              </a:defRPr>
            </a:lvl1pPr>
          </a:lstStyle>
          <a:p>
            <a:pPr>
              <a:defRPr/>
            </a:pPr>
            <a:r>
              <a:rPr lang="en-US"/>
              <a:t> </a:t>
            </a:r>
            <a:fld id="{D7617473-A6FD-49D0-8630-DCC3F961F3EB}" type="slidenum">
              <a:rPr lang="en-US"/>
              <a:pPr>
                <a:defRPr/>
              </a:pPr>
              <a:t>‹#›</a:t>
            </a:fld>
            <a:r>
              <a:rPr lang="en-US"/>
              <a:t> </a:t>
            </a:r>
          </a:p>
        </p:txBody>
      </p:sp>
      <p:sp>
        <p:nvSpPr>
          <p:cNvPr id="1030" name="Rectangle 6"/>
          <p:cNvSpPr>
            <a:spLocks noGrp="1" noChangeArrowheads="1"/>
          </p:cNvSpPr>
          <p:nvPr>
            <p:ph type="title"/>
          </p:nvPr>
        </p:nvSpPr>
        <p:spPr bwMode="auto">
          <a:xfrm>
            <a:off x="881063" y="876300"/>
            <a:ext cx="7739062" cy="914400"/>
          </a:xfrm>
          <a:prstGeom prst="rect">
            <a:avLst/>
          </a:prstGeom>
          <a:noFill/>
          <a:ln w="9525">
            <a:noFill/>
            <a:miter lim="800000"/>
            <a:headEnd/>
            <a:tailEnd/>
          </a:ln>
          <a:effectLst/>
        </p:spPr>
        <p:txBody>
          <a:bodyPr vert="horz" wrap="square" lIns="91440" tIns="91440" rIns="91440" bIns="91440" numCol="1" anchor="ctr" anchorCtr="1" compatLnSpc="1">
            <a:prstTxWarp prst="textNoShape">
              <a:avLst/>
            </a:prstTxWarp>
          </a:bodyPr>
          <a:lstStyle/>
          <a:p>
            <a:pPr lvl="0"/>
            <a:r>
              <a:rPr lang="en-US" dirty="0" smtClean="0"/>
              <a:t>Click to edit Master title style</a:t>
            </a:r>
          </a:p>
        </p:txBody>
      </p:sp>
      <p:sp>
        <p:nvSpPr>
          <p:cNvPr id="1031" name="Text Box 7"/>
          <p:cNvSpPr txBox="1">
            <a:spLocks noChangeArrowheads="1"/>
          </p:cNvSpPr>
          <p:nvPr/>
        </p:nvSpPr>
        <p:spPr bwMode="auto">
          <a:xfrm>
            <a:off x="3660775" y="6591300"/>
            <a:ext cx="1444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 bIns="9144"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defRPr/>
            </a:pPr>
            <a:r>
              <a:rPr lang="en-US" sz="1000" b="1" smtClean="0">
                <a:solidFill>
                  <a:srgbClr val="542200"/>
                </a:solidFill>
              </a:rPr>
              <a:t>T</a:t>
            </a:r>
            <a:r>
              <a:rPr lang="en-US" sz="800" b="1" smtClean="0">
                <a:solidFill>
                  <a:srgbClr val="542200"/>
                </a:solidFill>
              </a:rPr>
              <a:t>EAM</a:t>
            </a:r>
            <a:r>
              <a:rPr lang="en-US" sz="1000" b="1" smtClean="0">
                <a:solidFill>
                  <a:srgbClr val="542200"/>
                </a:solidFill>
              </a:rPr>
              <a:t>STEPPS 05.2</a:t>
            </a:r>
          </a:p>
        </p:txBody>
      </p:sp>
      <p:pic>
        <p:nvPicPr>
          <p:cNvPr id="1032" name="Picture 8" descr="Slide_content2_02"/>
          <p:cNvPicPr>
            <a:picLocks noChangeAspect="1" noChangeArrowheads="1"/>
          </p:cNvPicPr>
          <p:nvPr/>
        </p:nvPicPr>
        <p:blipFill>
          <a:blip r:embed="rId17" cstate="print"/>
          <a:srcRect/>
          <a:stretch>
            <a:fillRect/>
          </a:stretch>
        </p:blipFill>
        <p:spPr bwMode="auto">
          <a:xfrm>
            <a:off x="0" y="849313"/>
            <a:ext cx="684213" cy="2976562"/>
          </a:xfrm>
          <a:prstGeom prst="rect">
            <a:avLst/>
          </a:prstGeom>
          <a:noFill/>
          <a:ln w="9525">
            <a:noFill/>
            <a:miter lim="800000"/>
            <a:headEnd/>
            <a:tailEnd/>
          </a:ln>
        </p:spPr>
      </p:pic>
      <p:pic>
        <p:nvPicPr>
          <p:cNvPr id="1033" name="Picture 9" descr="Slide_content2_06"/>
          <p:cNvPicPr>
            <a:picLocks noChangeAspect="1" noChangeArrowheads="1"/>
          </p:cNvPicPr>
          <p:nvPr/>
        </p:nvPicPr>
        <p:blipFill>
          <a:blip r:embed="rId18" cstate="print"/>
          <a:srcRect t="-5882" r="1672"/>
          <a:stretch>
            <a:fillRect/>
          </a:stretch>
        </p:blipFill>
        <p:spPr bwMode="auto">
          <a:xfrm>
            <a:off x="2962275" y="6400800"/>
            <a:ext cx="6157913" cy="457200"/>
          </a:xfrm>
          <a:prstGeom prst="rect">
            <a:avLst/>
          </a:prstGeom>
          <a:noFill/>
          <a:ln w="9525">
            <a:noFill/>
            <a:miter lim="800000"/>
            <a:headEnd/>
            <a:tailEnd/>
          </a:ln>
        </p:spPr>
      </p:pic>
      <p:sp>
        <p:nvSpPr>
          <p:cNvPr id="1034" name="Text Box 10"/>
          <p:cNvSpPr txBox="1">
            <a:spLocks noChangeArrowheads="1"/>
          </p:cNvSpPr>
          <p:nvPr/>
        </p:nvSpPr>
        <p:spPr bwMode="auto">
          <a:xfrm>
            <a:off x="220663" y="6550025"/>
            <a:ext cx="1581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defRPr/>
            </a:pPr>
            <a:r>
              <a:rPr lang="en-US" sz="900" b="1" dirty="0" smtClean="0">
                <a:solidFill>
                  <a:schemeClr val="accent1"/>
                </a:solidFill>
              </a:rPr>
              <a:t>Mod 10 LTC</a:t>
            </a:r>
            <a:r>
              <a:rPr lang="en-US" sz="900" b="1" baseline="0" dirty="0" smtClean="0">
                <a:solidFill>
                  <a:schemeClr val="accent1"/>
                </a:solidFill>
              </a:rPr>
              <a:t> 2.0  </a:t>
            </a:r>
            <a:r>
              <a:rPr lang="en-US" sz="900" b="1" dirty="0" smtClean="0">
                <a:solidFill>
                  <a:schemeClr val="accent1"/>
                </a:solidFill>
              </a:rPr>
              <a:t>Page </a:t>
            </a:r>
            <a:fld id="{EB1BD6E1-BBDE-4D10-ACE2-F75B9A0BA9D1}" type="slidenum">
              <a:rPr lang="en-US" sz="900" b="1" smtClean="0">
                <a:solidFill>
                  <a:schemeClr val="accent1"/>
                </a:solidFill>
              </a:rPr>
              <a:pPr algn="l" eaLnBrk="1" hangingPunct="1">
                <a:spcBef>
                  <a:spcPct val="50000"/>
                </a:spcBef>
                <a:defRPr/>
              </a:pPr>
              <a:t>‹#›</a:t>
            </a:fld>
            <a:endParaRPr lang="en-US" sz="900" b="1" dirty="0" smtClean="0">
              <a:solidFill>
                <a:schemeClr val="accent1"/>
              </a:solidFill>
            </a:endParaRPr>
          </a:p>
        </p:txBody>
      </p:sp>
      <p:sp>
        <p:nvSpPr>
          <p:cNvPr id="18" name="Text Box 11"/>
          <p:cNvSpPr txBox="1">
            <a:spLocks noChangeArrowheads="1"/>
          </p:cNvSpPr>
          <p:nvPr userDrawn="1"/>
        </p:nvSpPr>
        <p:spPr bwMode="gray">
          <a:xfrm>
            <a:off x="7431313" y="158234"/>
            <a:ext cx="16744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b="1" dirty="0" smtClean="0">
                <a:solidFill>
                  <a:schemeClr val="bg1"/>
                </a:solidFill>
              </a:rPr>
              <a:t>Measurement</a:t>
            </a:r>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663300"/>
          </a:solidFill>
          <a:latin typeface="+mj-lt"/>
          <a:ea typeface="+mj-ea"/>
          <a:cs typeface="+mj-cs"/>
        </a:defRPr>
      </a:lvl1pPr>
      <a:lvl2pPr algn="ctr" rtl="0" eaLnBrk="0" fontAlgn="base" hangingPunct="0">
        <a:spcBef>
          <a:spcPct val="0"/>
        </a:spcBef>
        <a:spcAft>
          <a:spcPct val="0"/>
        </a:spcAft>
        <a:defRPr sz="3600" b="1">
          <a:solidFill>
            <a:srgbClr val="663300"/>
          </a:solidFill>
          <a:latin typeface="Arial" charset="0"/>
        </a:defRPr>
      </a:lvl2pPr>
      <a:lvl3pPr algn="ctr" rtl="0" eaLnBrk="0" fontAlgn="base" hangingPunct="0">
        <a:spcBef>
          <a:spcPct val="0"/>
        </a:spcBef>
        <a:spcAft>
          <a:spcPct val="0"/>
        </a:spcAft>
        <a:defRPr sz="3600" b="1">
          <a:solidFill>
            <a:srgbClr val="663300"/>
          </a:solidFill>
          <a:latin typeface="Arial" charset="0"/>
        </a:defRPr>
      </a:lvl3pPr>
      <a:lvl4pPr algn="ctr" rtl="0" eaLnBrk="0" fontAlgn="base" hangingPunct="0">
        <a:spcBef>
          <a:spcPct val="0"/>
        </a:spcBef>
        <a:spcAft>
          <a:spcPct val="0"/>
        </a:spcAft>
        <a:defRPr sz="3600" b="1">
          <a:solidFill>
            <a:srgbClr val="663300"/>
          </a:solidFill>
          <a:latin typeface="Arial" charset="0"/>
        </a:defRPr>
      </a:lvl4pPr>
      <a:lvl5pPr algn="ctr" rtl="0" eaLnBrk="0" fontAlgn="base" hangingPunct="0">
        <a:spcBef>
          <a:spcPct val="0"/>
        </a:spcBef>
        <a:spcAft>
          <a:spcPct val="0"/>
        </a:spcAft>
        <a:defRPr sz="3600" b="1">
          <a:solidFill>
            <a:srgbClr val="663300"/>
          </a:solidFill>
          <a:latin typeface="Arial" charset="0"/>
        </a:defRPr>
      </a:lvl5pPr>
      <a:lvl6pPr marL="457200" algn="ctr" rtl="0" fontAlgn="base">
        <a:spcBef>
          <a:spcPct val="0"/>
        </a:spcBef>
        <a:spcAft>
          <a:spcPct val="0"/>
        </a:spcAft>
        <a:defRPr sz="3600" b="1">
          <a:solidFill>
            <a:srgbClr val="663300"/>
          </a:solidFill>
          <a:latin typeface="Arial" charset="0"/>
        </a:defRPr>
      </a:lvl6pPr>
      <a:lvl7pPr marL="914400" algn="ctr" rtl="0" fontAlgn="base">
        <a:spcBef>
          <a:spcPct val="0"/>
        </a:spcBef>
        <a:spcAft>
          <a:spcPct val="0"/>
        </a:spcAft>
        <a:defRPr sz="3600" b="1">
          <a:solidFill>
            <a:srgbClr val="663300"/>
          </a:solidFill>
          <a:latin typeface="Arial" charset="0"/>
        </a:defRPr>
      </a:lvl7pPr>
      <a:lvl8pPr marL="1371600" algn="ctr" rtl="0" fontAlgn="base">
        <a:spcBef>
          <a:spcPct val="0"/>
        </a:spcBef>
        <a:spcAft>
          <a:spcPct val="0"/>
        </a:spcAft>
        <a:defRPr sz="3600" b="1">
          <a:solidFill>
            <a:srgbClr val="663300"/>
          </a:solidFill>
          <a:latin typeface="Arial" charset="0"/>
        </a:defRPr>
      </a:lvl8pPr>
      <a:lvl9pPr marL="1828800" algn="ctr" rtl="0" fontAlgn="base">
        <a:spcBef>
          <a:spcPct val="0"/>
        </a:spcBef>
        <a:spcAft>
          <a:spcPct val="0"/>
        </a:spcAft>
        <a:defRPr sz="3600" b="1">
          <a:solidFill>
            <a:srgbClr val="663300"/>
          </a:solidFill>
          <a:latin typeface="Arial" charset="0"/>
        </a:defRPr>
      </a:lvl9pPr>
    </p:titleStyle>
    <p:bodyStyle>
      <a:lvl1pPr marL="342900" indent="-342900" algn="l" rtl="0" eaLnBrk="0" fontAlgn="base" hangingPunct="0">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742950" indent="-285750" algn="l" rtl="0" eaLnBrk="0" fontAlgn="base" hangingPunct="0">
        <a:lnSpc>
          <a:spcPct val="95000"/>
        </a:lnSpc>
        <a:spcBef>
          <a:spcPct val="40000"/>
        </a:spcBef>
        <a:spcAft>
          <a:spcPct val="0"/>
        </a:spcAft>
        <a:buClr>
          <a:schemeClr val="accent1"/>
        </a:buClr>
        <a:buSzPct val="75000"/>
        <a:buFont typeface="Wingdings" pitchFamily="2" charset="2"/>
        <a:buChar char="n"/>
        <a:defRPr sz="2400">
          <a:solidFill>
            <a:schemeClr val="tx1"/>
          </a:solidFill>
          <a:latin typeface="+mn-lt"/>
        </a:defRPr>
      </a:lvl2pPr>
      <a:lvl3pPr marL="1143000" indent="-228600" algn="l" rtl="0" eaLnBrk="0" fontAlgn="base" hangingPunct="0">
        <a:lnSpc>
          <a:spcPct val="95000"/>
        </a:lnSpc>
        <a:spcBef>
          <a:spcPct val="40000"/>
        </a:spcBef>
        <a:spcAft>
          <a:spcPct val="0"/>
        </a:spcAft>
        <a:buClr>
          <a:schemeClr val="folHlink"/>
        </a:buClr>
        <a:buSzPct val="55000"/>
        <a:buFont typeface="Wingdings" pitchFamily="2" charset="2"/>
        <a:buChar char="n"/>
        <a:defRPr sz="2200">
          <a:solidFill>
            <a:schemeClr val="tx1"/>
          </a:solidFill>
          <a:latin typeface="+mn-lt"/>
        </a:defRPr>
      </a:lvl3pPr>
      <a:lvl4pPr marL="1600200" indent="-228600" algn="l" rtl="0" eaLnBrk="0" fontAlgn="base" hangingPunct="0">
        <a:lnSpc>
          <a:spcPct val="95000"/>
        </a:lnSpc>
        <a:spcBef>
          <a:spcPct val="40000"/>
        </a:spcBef>
        <a:spcAft>
          <a:spcPct val="0"/>
        </a:spcAft>
        <a:buClr>
          <a:schemeClr val="accent1"/>
        </a:buClr>
        <a:buFont typeface="Wingdings" pitchFamily="2" charset="2"/>
        <a:buChar char="§"/>
        <a:defRPr sz="2200">
          <a:solidFill>
            <a:schemeClr val="tx1"/>
          </a:solidFill>
          <a:latin typeface="+mn-lt"/>
        </a:defRPr>
      </a:lvl4pPr>
      <a:lvl5pPr marL="2057400" indent="-228600" algn="l" rtl="0" eaLnBrk="0" fontAlgn="base" hangingPunct="0">
        <a:lnSpc>
          <a:spcPct val="95000"/>
        </a:lnSpc>
        <a:spcBef>
          <a:spcPct val="40000"/>
        </a:spcBef>
        <a:spcAft>
          <a:spcPct val="0"/>
        </a:spcAft>
        <a:buClr>
          <a:schemeClr val="accent1"/>
        </a:buClr>
        <a:buFont typeface="Wingdings" pitchFamily="2" charset="2"/>
        <a:buChar char="§"/>
        <a:defRPr sz="2200">
          <a:solidFill>
            <a:schemeClr val="tx1"/>
          </a:solidFill>
          <a:latin typeface="+mn-lt"/>
        </a:defRPr>
      </a:lvl5pPr>
      <a:lvl6pPr marL="2514600" indent="-228600" algn="l" rtl="0" fontAlgn="base">
        <a:lnSpc>
          <a:spcPct val="95000"/>
        </a:lnSpc>
        <a:spcBef>
          <a:spcPct val="40000"/>
        </a:spcBef>
        <a:spcAft>
          <a:spcPct val="0"/>
        </a:spcAft>
        <a:buClr>
          <a:schemeClr val="accent1"/>
        </a:buClr>
        <a:buFont typeface="Wingdings" pitchFamily="2" charset="2"/>
        <a:buChar char="§"/>
        <a:defRPr sz="2200">
          <a:solidFill>
            <a:schemeClr val="tx1"/>
          </a:solidFill>
          <a:latin typeface="+mn-lt"/>
        </a:defRPr>
      </a:lvl6pPr>
      <a:lvl7pPr marL="2971800" indent="-228600" algn="l" rtl="0" fontAlgn="base">
        <a:lnSpc>
          <a:spcPct val="95000"/>
        </a:lnSpc>
        <a:spcBef>
          <a:spcPct val="40000"/>
        </a:spcBef>
        <a:spcAft>
          <a:spcPct val="0"/>
        </a:spcAft>
        <a:buClr>
          <a:schemeClr val="accent1"/>
        </a:buClr>
        <a:buFont typeface="Wingdings" pitchFamily="2" charset="2"/>
        <a:buChar char="§"/>
        <a:defRPr sz="2200">
          <a:solidFill>
            <a:schemeClr val="tx1"/>
          </a:solidFill>
          <a:latin typeface="+mn-lt"/>
        </a:defRPr>
      </a:lvl7pPr>
      <a:lvl8pPr marL="3429000" indent="-228600" algn="l" rtl="0" fontAlgn="base">
        <a:lnSpc>
          <a:spcPct val="95000"/>
        </a:lnSpc>
        <a:spcBef>
          <a:spcPct val="40000"/>
        </a:spcBef>
        <a:spcAft>
          <a:spcPct val="0"/>
        </a:spcAft>
        <a:buClr>
          <a:schemeClr val="accent1"/>
        </a:buClr>
        <a:buFont typeface="Wingdings" pitchFamily="2" charset="2"/>
        <a:buChar char="§"/>
        <a:defRPr sz="2200">
          <a:solidFill>
            <a:schemeClr val="tx1"/>
          </a:solidFill>
          <a:latin typeface="+mn-lt"/>
        </a:defRPr>
      </a:lvl8pPr>
      <a:lvl9pPr marL="3886200" indent="-228600" algn="l" rtl="0" fontAlgn="base">
        <a:lnSpc>
          <a:spcPct val="95000"/>
        </a:lnSpc>
        <a:spcBef>
          <a:spcPct val="40000"/>
        </a:spcBef>
        <a:spcAft>
          <a:spcPct val="0"/>
        </a:spcAft>
        <a:buClr>
          <a:schemeClr val="accent1"/>
        </a:buClr>
        <a:buFont typeface="Wingdings" pitchFamily="2" charset="2"/>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 Id="rId3"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ahrq.gov/teamstepps/instructor/reference/teamperceptionsmanual.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mailto:SafetyCultureSurveys@westat.com" TargetMode="External"/><Relationship Id="rId4" Type="http://schemas.openxmlformats.org/officeDocument/2006/relationships/hyperlink" Target="mailto:DatabasesOnSafetyCulture@westat.com" TargetMode="External"/><Relationship Id="rId1" Type="http://schemas.openxmlformats.org/officeDocument/2006/relationships/slideLayout" Target="../slideLayouts/slideLayout3.xml"/><Relationship Id="rId2" Type="http://schemas.openxmlformats.org/officeDocument/2006/relationships/hyperlink" Target="http://www.ahrq.gov/professionals/quality-patient-safety/patientsafetyculture/nursing-home/nh-reports.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hyperlink" Target="https://www.ahrq.gov/teamstepps/instructor/reference/teamattitudesmanual.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2949047" y="2316692"/>
            <a:ext cx="5276850" cy="1131888"/>
          </a:xfrm>
        </p:spPr>
        <p:txBody>
          <a:bodyPr/>
          <a:lstStyle/>
          <a:p>
            <a:r>
              <a:rPr lang="en-US" altLang="en-US" sz="3600" dirty="0" smtClean="0">
                <a:ea typeface="ヒラギノ角ゴ Pro W3" pitchFamily="127" charset="-128"/>
              </a:rPr>
              <a:t>Measurement</a:t>
            </a:r>
          </a:p>
        </p:txBody>
      </p:sp>
      <p:pic>
        <p:nvPicPr>
          <p:cNvPr id="3" name="Picture 12" descr="Agency for Healthcare Research and Quality logo and Defense Health Agency logo&#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12" y="6040790"/>
            <a:ext cx="4310743" cy="621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TeamSTEPPS 2.0 for Long-Term Car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3943" y="6057279"/>
            <a:ext cx="4593663" cy="580482"/>
          </a:xfrm>
          <a:prstGeom prst="rect">
            <a:avLst/>
          </a:prstGeom>
        </p:spPr>
      </p:pic>
    </p:spTree>
    <p:extLst>
      <p:ext uri="{BB962C8B-B14F-4D97-AF65-F5344CB8AC3E}">
        <p14:creationId xmlns:p14="http://schemas.microsoft.com/office/powerpoint/2010/main" val="1299333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38630" y="847272"/>
            <a:ext cx="8505370" cy="914400"/>
          </a:xfrm>
        </p:spPr>
        <p:txBody>
          <a:bodyPr/>
          <a:lstStyle/>
          <a:p>
            <a:pPr eaLnBrk="1" hangingPunct="1"/>
            <a:r>
              <a:rPr lang="en-US" altLang="en-US" sz="3200" dirty="0" smtClean="0">
                <a:ea typeface="ヒラギノ角ゴ Pro W3" pitchFamily="127" charset="-128"/>
              </a:rPr>
              <a:t>TeamSTEPPS Teamwork Perceptions Questionnaire (T-TPQ) for Long-Term Care</a:t>
            </a:r>
          </a:p>
        </p:txBody>
      </p:sp>
      <p:sp>
        <p:nvSpPr>
          <p:cNvPr id="12291" name="Rectangle 3"/>
          <p:cNvSpPr>
            <a:spLocks noGrp="1" noChangeArrowheads="1"/>
          </p:cNvSpPr>
          <p:nvPr>
            <p:ph type="body" idx="1"/>
          </p:nvPr>
        </p:nvSpPr>
        <p:spPr>
          <a:xfrm>
            <a:off x="1253066" y="1884721"/>
            <a:ext cx="7890933" cy="4516081"/>
          </a:xfrm>
        </p:spPr>
        <p:txBody>
          <a:bodyPr/>
          <a:lstStyle/>
          <a:p>
            <a:pPr eaLnBrk="1" hangingPunct="1">
              <a:lnSpc>
                <a:spcPct val="85000"/>
              </a:lnSpc>
            </a:pPr>
            <a:r>
              <a:rPr lang="en-US" altLang="en-US" sz="2000" dirty="0" smtClean="0">
                <a:ea typeface="ヒラギノ角ゴ Pro W3" pitchFamily="127" charset="-128"/>
              </a:rPr>
              <a:t>Level II Learning and Level III Behavior</a:t>
            </a:r>
          </a:p>
          <a:p>
            <a:pPr eaLnBrk="1" hangingPunct="1">
              <a:lnSpc>
                <a:spcPct val="85000"/>
              </a:lnSpc>
            </a:pPr>
            <a:r>
              <a:rPr lang="en-US" altLang="en-US" sz="2000" dirty="0" smtClean="0">
                <a:ea typeface="ヒラギノ角ゴ Pro W3" pitchFamily="127" charset="-128"/>
              </a:rPr>
              <a:t>35-item self-report tool</a:t>
            </a:r>
          </a:p>
          <a:p>
            <a:pPr eaLnBrk="1" hangingPunct="1">
              <a:lnSpc>
                <a:spcPct val="85000"/>
              </a:lnSpc>
            </a:pPr>
            <a:r>
              <a:rPr lang="en-US" altLang="en-US" sz="2000" dirty="0" smtClean="0">
                <a:ea typeface="ヒラギノ角ゴ Pro W3" pitchFamily="127" charset="-128"/>
              </a:rPr>
              <a:t>Respondents rate their agreement with items on a 5-point </a:t>
            </a:r>
            <a:br>
              <a:rPr lang="en-US" altLang="en-US" sz="2000" dirty="0" smtClean="0">
                <a:ea typeface="ヒラギノ角ゴ Pro W3" pitchFamily="127" charset="-128"/>
              </a:rPr>
            </a:br>
            <a:r>
              <a:rPr lang="en-US" altLang="en-US" sz="2000" dirty="0" smtClean="0">
                <a:ea typeface="ヒラギノ角ゴ Pro W3" pitchFamily="127" charset="-128"/>
              </a:rPr>
              <a:t>Likert scale</a:t>
            </a:r>
          </a:p>
          <a:p>
            <a:pPr eaLnBrk="1" hangingPunct="1">
              <a:lnSpc>
                <a:spcPct val="85000"/>
              </a:lnSpc>
            </a:pPr>
            <a:r>
              <a:rPr lang="en-US" altLang="en-US" sz="2000" dirty="0" smtClean="0">
                <a:ea typeface="ヒラギノ角ゴ Pro W3" pitchFamily="127" charset="-128"/>
              </a:rPr>
              <a:t>Measures staff perceptions of:</a:t>
            </a:r>
          </a:p>
          <a:p>
            <a:pPr lvl="1" eaLnBrk="1" hangingPunct="1">
              <a:lnSpc>
                <a:spcPct val="85000"/>
              </a:lnSpc>
            </a:pPr>
            <a:r>
              <a:rPr lang="en-US" altLang="en-US" sz="1800" dirty="0" smtClean="0">
                <a:ea typeface="ヒラギノ角ゴ Pro W3" pitchFamily="127" charset="-128"/>
              </a:rPr>
              <a:t>Team Structure</a:t>
            </a:r>
          </a:p>
          <a:p>
            <a:pPr lvl="1" eaLnBrk="1" hangingPunct="1">
              <a:lnSpc>
                <a:spcPct val="85000"/>
              </a:lnSpc>
            </a:pPr>
            <a:r>
              <a:rPr lang="en-US" altLang="en-US" sz="1800" dirty="0" smtClean="0">
                <a:ea typeface="ヒラギノ角ゴ Pro W3" pitchFamily="127" charset="-128"/>
              </a:rPr>
              <a:t>Leadership</a:t>
            </a:r>
          </a:p>
          <a:p>
            <a:pPr lvl="1" eaLnBrk="1" hangingPunct="1">
              <a:lnSpc>
                <a:spcPct val="85000"/>
              </a:lnSpc>
            </a:pPr>
            <a:r>
              <a:rPr lang="en-US" altLang="en-US" sz="1800" dirty="0" smtClean="0">
                <a:ea typeface="ヒラギノ角ゴ Pro W3" pitchFamily="127" charset="-128"/>
              </a:rPr>
              <a:t>Situation Monitoring</a:t>
            </a:r>
          </a:p>
          <a:p>
            <a:pPr lvl="1" eaLnBrk="1" hangingPunct="1">
              <a:lnSpc>
                <a:spcPct val="85000"/>
              </a:lnSpc>
            </a:pPr>
            <a:r>
              <a:rPr lang="en-US" altLang="en-US" sz="1800" dirty="0" smtClean="0">
                <a:ea typeface="ヒラギノ角ゴ Pro W3" pitchFamily="127" charset="-128"/>
              </a:rPr>
              <a:t>Mutual Support</a:t>
            </a:r>
          </a:p>
          <a:p>
            <a:pPr lvl="1" eaLnBrk="1" hangingPunct="1">
              <a:lnSpc>
                <a:spcPct val="85000"/>
              </a:lnSpc>
            </a:pPr>
            <a:r>
              <a:rPr lang="en-US" altLang="en-US" sz="1800" dirty="0" smtClean="0">
                <a:ea typeface="ヒラギノ角ゴ Pro W3" pitchFamily="127" charset="-128"/>
              </a:rPr>
              <a:t>Communication</a:t>
            </a:r>
          </a:p>
          <a:p>
            <a:pPr marL="342900" lvl="1" indent="-342900" eaLnBrk="1" hangingPunct="1">
              <a:lnSpc>
                <a:spcPct val="85000"/>
              </a:lnSpc>
              <a:buClr>
                <a:schemeClr val="folHlink"/>
              </a:buClr>
              <a:buSzPct val="90000"/>
            </a:pPr>
            <a:r>
              <a:rPr lang="en-US" altLang="en-US" sz="2000" dirty="0">
                <a:ea typeface="ヒラギノ角ゴ Pro W3" pitchFamily="127" charset="-128"/>
                <a:cs typeface="+mn-cs"/>
              </a:rPr>
              <a:t>Documentation about the development and use of the original </a:t>
            </a:r>
            <a:r>
              <a:rPr lang="en-US" altLang="en-US" sz="2000" dirty="0" smtClean="0">
                <a:ea typeface="ヒラギノ角ゴ Pro W3" pitchFamily="127" charset="-128"/>
                <a:cs typeface="+mn-cs"/>
              </a:rPr>
              <a:t/>
            </a:r>
            <a:br>
              <a:rPr lang="en-US" altLang="en-US" sz="2000" dirty="0" smtClean="0">
                <a:ea typeface="ヒラギノ角ゴ Pro W3" pitchFamily="127" charset="-128"/>
                <a:cs typeface="+mn-cs"/>
              </a:rPr>
            </a:br>
            <a:r>
              <a:rPr lang="en-US" altLang="en-US" sz="2000" dirty="0" smtClean="0">
                <a:ea typeface="ヒラギノ角ゴ Pro W3" pitchFamily="127" charset="-128"/>
                <a:cs typeface="+mn-cs"/>
              </a:rPr>
              <a:t>T-TPQ </a:t>
            </a:r>
            <a:r>
              <a:rPr lang="en-US" altLang="en-US" sz="2000" dirty="0">
                <a:ea typeface="ヒラギノ角ゴ Pro W3" pitchFamily="127" charset="-128"/>
                <a:cs typeface="+mn-cs"/>
              </a:rPr>
              <a:t>can be found </a:t>
            </a:r>
            <a:r>
              <a:rPr lang="en-US" altLang="en-US" sz="2000" dirty="0" smtClean="0">
                <a:ea typeface="ヒラギノ角ゴ Pro W3" pitchFamily="127" charset="-128"/>
                <a:cs typeface="+mn-cs"/>
              </a:rPr>
              <a:t>at</a:t>
            </a:r>
          </a:p>
          <a:p>
            <a:pPr marL="0" lvl="1" indent="169863" eaLnBrk="1" hangingPunct="1">
              <a:lnSpc>
                <a:spcPct val="85000"/>
              </a:lnSpc>
              <a:buClr>
                <a:schemeClr val="folHlink"/>
              </a:buClr>
              <a:buSzPct val="90000"/>
              <a:buNone/>
            </a:pPr>
            <a:r>
              <a:rPr lang="en-US" sz="1600" u="sng" dirty="0" smtClean="0">
                <a:hlinkClick r:id="rId2"/>
              </a:rPr>
              <a:t>https</a:t>
            </a:r>
            <a:r>
              <a:rPr lang="en-US" sz="1600" u="sng" dirty="0">
                <a:hlinkClick r:id="rId2"/>
              </a:rPr>
              <a:t>://www.ahrq.gov/teamstepps/instructor/reference/teamperceptionsmanual.html</a:t>
            </a:r>
            <a:endParaRPr lang="en-US" altLang="en-US" sz="1600" dirty="0" smtClean="0">
              <a:ea typeface="ヒラギノ角ゴ Pro W3" pitchFamily="127" charset="-128"/>
            </a:endParaRPr>
          </a:p>
          <a:p>
            <a:pPr lvl="1" eaLnBrk="1" hangingPunct="1">
              <a:lnSpc>
                <a:spcPct val="85000"/>
              </a:lnSpc>
            </a:pPr>
            <a:endParaRPr lang="en-US" altLang="en-US" dirty="0" smtClean="0">
              <a:ea typeface="ヒラギノ角ゴ Pro W3" pitchFamily="127" charset="-128"/>
            </a:endParaRPr>
          </a:p>
        </p:txBody>
      </p:sp>
    </p:spTree>
    <p:extLst>
      <p:ext uri="{BB962C8B-B14F-4D97-AF65-F5344CB8AC3E}">
        <p14:creationId xmlns:p14="http://schemas.microsoft.com/office/powerpoint/2010/main" val="3668397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ea typeface="ヒラギノ角ゴ Pro W3" pitchFamily="127" charset="-128"/>
              </a:rPr>
              <a:t>Level III: Behavior</a:t>
            </a:r>
          </a:p>
        </p:txBody>
      </p:sp>
      <p:sp>
        <p:nvSpPr>
          <p:cNvPr id="13315" name="Content Placeholder 2"/>
          <p:cNvSpPr>
            <a:spLocks noGrp="1"/>
          </p:cNvSpPr>
          <p:nvPr>
            <p:ph idx="1"/>
          </p:nvPr>
        </p:nvSpPr>
        <p:spPr/>
        <p:txBody>
          <a:bodyPr/>
          <a:lstStyle/>
          <a:p>
            <a:pPr eaLnBrk="1" hangingPunct="1"/>
            <a:r>
              <a:rPr lang="en-US" altLang="en-US" dirty="0" smtClean="0">
                <a:ea typeface="ヒラギノ角ゴ Pro W3" pitchFamily="127" charset="-128"/>
              </a:rPr>
              <a:t>Measure whether information learned during training is transferred to the job</a:t>
            </a:r>
          </a:p>
          <a:p>
            <a:pPr eaLnBrk="1" hangingPunct="1"/>
            <a:r>
              <a:rPr lang="en-US" altLang="en-US" dirty="0" smtClean="0">
                <a:ea typeface="ヒラギノ角ゴ Pro W3" pitchFamily="127" charset="-128"/>
              </a:rPr>
              <a:t>Two important factors in transfer are:</a:t>
            </a:r>
          </a:p>
          <a:p>
            <a:pPr lvl="1" eaLnBrk="1" hangingPunct="1"/>
            <a:r>
              <a:rPr lang="en-US" altLang="en-US" dirty="0" smtClean="0">
                <a:ea typeface="ヒラギノ角ゴ Pro W3" pitchFamily="127" charset="-128"/>
              </a:rPr>
              <a:t>Whether there is an </a:t>
            </a:r>
            <a:r>
              <a:rPr lang="en-US" altLang="en-US" i="1" dirty="0" smtClean="0">
                <a:ea typeface="ヒラギノ角ゴ Pro W3" pitchFamily="127" charset="-128"/>
              </a:rPr>
              <a:t>opportunity to use </a:t>
            </a:r>
            <a:r>
              <a:rPr lang="en-US" altLang="en-US" dirty="0" smtClean="0">
                <a:ea typeface="ヒラギノ角ゴ Pro W3" pitchFamily="127" charset="-128"/>
              </a:rPr>
              <a:t>the new TeamSTEPPS tools or strategies on the job</a:t>
            </a:r>
          </a:p>
          <a:p>
            <a:pPr lvl="1" eaLnBrk="1" hangingPunct="1"/>
            <a:r>
              <a:rPr lang="en-US" altLang="en-US" dirty="0" smtClean="0">
                <a:ea typeface="ヒラギノ角ゴ Pro W3" pitchFamily="127" charset="-128"/>
              </a:rPr>
              <a:t>Whether use of the TeamSTEPPS tools and strategies is </a:t>
            </a:r>
            <a:r>
              <a:rPr lang="en-US" altLang="en-US" i="1" dirty="0" smtClean="0">
                <a:ea typeface="ヒラギノ角ゴ Pro W3" pitchFamily="127" charset="-128"/>
              </a:rPr>
              <a:t>valued and reinforced</a:t>
            </a:r>
            <a:endParaRPr lang="en-US" altLang="en-US" dirty="0" smtClean="0">
              <a:ea typeface="ヒラギノ角ゴ Pro W3" pitchFamily="127" charset="-128"/>
            </a:endParaRPr>
          </a:p>
        </p:txBody>
      </p:sp>
    </p:spTree>
    <p:extLst>
      <p:ext uri="{BB962C8B-B14F-4D97-AF65-F5344CB8AC3E}">
        <p14:creationId xmlns:p14="http://schemas.microsoft.com/office/powerpoint/2010/main" val="1265696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Behavior: Measures</a:t>
            </a:r>
          </a:p>
        </p:txBody>
      </p:sp>
      <p:sp>
        <p:nvSpPr>
          <p:cNvPr id="14339" name="Content Placeholder 2"/>
          <p:cNvSpPr>
            <a:spLocks noGrp="1"/>
          </p:cNvSpPr>
          <p:nvPr>
            <p:ph idx="1"/>
          </p:nvPr>
        </p:nvSpPr>
        <p:spPr>
          <a:xfrm>
            <a:off x="914400" y="2020888"/>
            <a:ext cx="7336465" cy="3543300"/>
          </a:xfrm>
        </p:spPr>
        <p:txBody>
          <a:bodyPr/>
          <a:lstStyle/>
          <a:p>
            <a:r>
              <a:rPr lang="en-US" altLang="en-US" dirty="0" smtClean="0"/>
              <a:t>Team Performance Observation Tool for Long-Term Care</a:t>
            </a:r>
          </a:p>
          <a:p>
            <a:r>
              <a:rPr lang="en-US" altLang="en-US" dirty="0" smtClean="0"/>
              <a:t>Teamwork Perceptions Questionnaire (T-TPQ) for Long-Term Care</a:t>
            </a:r>
          </a:p>
          <a:p>
            <a:r>
              <a:rPr lang="en-US" altLang="en-US" dirty="0" smtClean="0"/>
              <a:t>AHRQ Nursing Home Survey on Patient Safety Culture</a:t>
            </a:r>
          </a:p>
        </p:txBody>
      </p:sp>
    </p:spTree>
    <p:extLst>
      <p:ext uri="{BB962C8B-B14F-4D97-AF65-F5344CB8AC3E}">
        <p14:creationId xmlns:p14="http://schemas.microsoft.com/office/powerpoint/2010/main" val="3548644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ea typeface="ヒラギノ角ゴ Pro W3" pitchFamily="127" charset="-128"/>
              </a:rPr>
              <a:t>Level IV: Results</a:t>
            </a:r>
          </a:p>
        </p:txBody>
      </p:sp>
      <p:sp>
        <p:nvSpPr>
          <p:cNvPr id="15363" name="Content Placeholder 2"/>
          <p:cNvSpPr>
            <a:spLocks noGrp="1"/>
          </p:cNvSpPr>
          <p:nvPr>
            <p:ph idx="1"/>
          </p:nvPr>
        </p:nvSpPr>
        <p:spPr>
          <a:xfrm>
            <a:off x="914400" y="1828800"/>
            <a:ext cx="7696200" cy="4075113"/>
          </a:xfrm>
        </p:spPr>
        <p:txBody>
          <a:bodyPr/>
          <a:lstStyle/>
          <a:p>
            <a:pPr eaLnBrk="1" hangingPunct="1"/>
            <a:r>
              <a:rPr lang="en-US" altLang="en-US" dirty="0" smtClean="0">
                <a:ea typeface="ヒラギノ角ゴ Pro W3" pitchFamily="127" charset="-128"/>
              </a:rPr>
              <a:t>Resident Outcome Measures</a:t>
            </a:r>
          </a:p>
          <a:p>
            <a:pPr lvl="1" eaLnBrk="1" hangingPunct="1"/>
            <a:r>
              <a:rPr lang="en-US" altLang="en-US" dirty="0" smtClean="0">
                <a:ea typeface="ヒラギノ角ゴ Pro W3" pitchFamily="127" charset="-128"/>
              </a:rPr>
              <a:t>Examples: Pressure ulcers, falls, pain, and residents’ perceptions of care and satisfaction with their care</a:t>
            </a:r>
          </a:p>
          <a:p>
            <a:pPr eaLnBrk="1" hangingPunct="1"/>
            <a:r>
              <a:rPr lang="en-US" altLang="en-US" dirty="0" smtClean="0">
                <a:ea typeface="ヒラギノ角ゴ Pro W3" pitchFamily="127" charset="-128"/>
              </a:rPr>
              <a:t>Clinical Process Measures</a:t>
            </a:r>
          </a:p>
          <a:p>
            <a:pPr lvl="1" eaLnBrk="1" hangingPunct="1"/>
            <a:r>
              <a:rPr lang="en-US" altLang="en-US" dirty="0" smtClean="0">
                <a:ea typeface="ヒラギノ角ゴ Pro W3" pitchFamily="127" charset="-128"/>
              </a:rPr>
              <a:t>Examples: Length of resident wait time, medication administration delays, compliance with infection control protocols, compliance with treatment protocols</a:t>
            </a:r>
          </a:p>
        </p:txBody>
      </p:sp>
    </p:spTree>
    <p:extLst>
      <p:ext uri="{BB962C8B-B14F-4D97-AF65-F5344CB8AC3E}">
        <p14:creationId xmlns:p14="http://schemas.microsoft.com/office/powerpoint/2010/main" val="2790473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z="3200" dirty="0" smtClean="0">
                <a:ea typeface="ヒラギノ角ゴ Pro W3" pitchFamily="127" charset="-128"/>
              </a:rPr>
              <a:t>AHRQ Nursing Home Survey on Patient Safety Culture</a:t>
            </a:r>
          </a:p>
        </p:txBody>
      </p:sp>
      <p:sp>
        <p:nvSpPr>
          <p:cNvPr id="17411" name="Rectangle 3"/>
          <p:cNvSpPr>
            <a:spLocks noGrp="1" noChangeArrowheads="1"/>
          </p:cNvSpPr>
          <p:nvPr>
            <p:ph type="body" idx="1"/>
          </p:nvPr>
        </p:nvSpPr>
        <p:spPr>
          <a:xfrm>
            <a:off x="1127050" y="2057400"/>
            <a:ext cx="7712149" cy="4267200"/>
          </a:xfrm>
        </p:spPr>
        <p:txBody>
          <a:bodyPr/>
          <a:lstStyle/>
          <a:p>
            <a:pPr eaLnBrk="1" hangingPunct="1"/>
            <a:r>
              <a:rPr lang="en-US" altLang="en-US" dirty="0" smtClean="0">
                <a:ea typeface="ヒラギノ角ゴ Pro W3" pitchFamily="127" charset="-128"/>
              </a:rPr>
              <a:t>Level III Behavior and Level IV Results</a:t>
            </a:r>
          </a:p>
          <a:p>
            <a:pPr eaLnBrk="1" hangingPunct="1"/>
            <a:r>
              <a:rPr lang="en-US" altLang="en-US" dirty="0" smtClean="0">
                <a:ea typeface="ヒラギノ角ゴ Pro W3" pitchFamily="127" charset="-128"/>
              </a:rPr>
              <a:t>Composed of 42 items</a:t>
            </a:r>
          </a:p>
          <a:p>
            <a:pPr eaLnBrk="1" hangingPunct="1"/>
            <a:r>
              <a:rPr lang="en-US" altLang="en-US" dirty="0" smtClean="0">
                <a:ea typeface="ヒラギノ角ゴ Pro W3" pitchFamily="127" charset="-128"/>
              </a:rPr>
              <a:t>Comprehensive instrument that assesses staff perceptions of resident safety culture</a:t>
            </a:r>
          </a:p>
          <a:p>
            <a:pPr lvl="1" eaLnBrk="1" hangingPunct="1"/>
            <a:r>
              <a:rPr lang="en-US" altLang="en-US" dirty="0" smtClean="0">
                <a:ea typeface="ヒラギノ角ゴ Pro W3" pitchFamily="127" charset="-128"/>
              </a:rPr>
              <a:t>Within a nursing home</a:t>
            </a:r>
          </a:p>
          <a:p>
            <a:pPr lvl="1" eaLnBrk="1" hangingPunct="1"/>
            <a:r>
              <a:rPr lang="en-US" altLang="en-US" dirty="0" smtClean="0">
                <a:ea typeface="ヒラギノ角ゴ Pro W3" pitchFamily="127" charset="-128"/>
              </a:rPr>
              <a:t>Specific unit, department, or work area</a:t>
            </a:r>
          </a:p>
          <a:p>
            <a:pPr eaLnBrk="1" hangingPunct="1"/>
            <a:r>
              <a:rPr lang="en-US" altLang="en-US" dirty="0" smtClean="0">
                <a:ea typeface="ヒラギノ角ゴ Pro W3" pitchFamily="127" charset="-128"/>
              </a:rPr>
              <a:t>Comparative database</a:t>
            </a:r>
          </a:p>
          <a:p>
            <a:pPr lvl="1" eaLnBrk="1" hangingPunct="1"/>
            <a:r>
              <a:rPr lang="en-US" altLang="en-US" dirty="0" smtClean="0">
                <a:ea typeface="ヒラギノ角ゴ Pro W3" pitchFamily="127" charset="-128"/>
              </a:rPr>
              <a:t>Voluntarily submitted data from U.S. hospitals</a:t>
            </a:r>
          </a:p>
        </p:txBody>
      </p:sp>
    </p:spTree>
    <p:extLst>
      <p:ext uri="{BB962C8B-B14F-4D97-AF65-F5344CB8AC3E}">
        <p14:creationId xmlns:p14="http://schemas.microsoft.com/office/powerpoint/2010/main" val="530205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95086" y="876300"/>
            <a:ext cx="8447313" cy="914400"/>
          </a:xfrm>
        </p:spPr>
        <p:txBody>
          <a:bodyPr/>
          <a:lstStyle/>
          <a:p>
            <a:pPr eaLnBrk="1" hangingPunct="1"/>
            <a:r>
              <a:rPr lang="en-US" altLang="en-US" sz="3200" dirty="0" smtClean="0">
                <a:ea typeface="ヒラギノ角ゴ Pro W3" pitchFamily="127" charset="-128"/>
              </a:rPr>
              <a:t>How Can Hospitals Use the Nursing Home Survey on Patient Safety Culture?</a:t>
            </a:r>
          </a:p>
        </p:txBody>
      </p:sp>
      <p:sp>
        <p:nvSpPr>
          <p:cNvPr id="18435" name="Rectangle 3"/>
          <p:cNvSpPr>
            <a:spLocks noGrp="1" noChangeArrowheads="1"/>
          </p:cNvSpPr>
          <p:nvPr>
            <p:ph type="body" idx="1"/>
          </p:nvPr>
        </p:nvSpPr>
        <p:spPr/>
        <p:txBody>
          <a:bodyPr/>
          <a:lstStyle/>
          <a:p>
            <a:pPr eaLnBrk="1" hangingPunct="1"/>
            <a:r>
              <a:rPr lang="en-US" altLang="en-US" dirty="0" smtClean="0">
                <a:ea typeface="ヒラギノ角ゴ Pro W3" pitchFamily="127" charset="-128"/>
              </a:rPr>
              <a:t>Raise awareness about resident safety issues</a:t>
            </a:r>
          </a:p>
          <a:p>
            <a:pPr eaLnBrk="1" hangingPunct="1"/>
            <a:r>
              <a:rPr lang="en-US" altLang="en-US" dirty="0" smtClean="0">
                <a:ea typeface="ヒラギノ角ゴ Pro W3" pitchFamily="127" charset="-128"/>
              </a:rPr>
              <a:t>Assess resident safety culture</a:t>
            </a:r>
          </a:p>
          <a:p>
            <a:pPr eaLnBrk="1" hangingPunct="1"/>
            <a:r>
              <a:rPr lang="en-US" altLang="en-US" dirty="0" smtClean="0">
                <a:ea typeface="ヒラギノ角ゴ Pro W3" pitchFamily="127" charset="-128"/>
              </a:rPr>
              <a:t>Track changes in resident safety culture over time</a:t>
            </a:r>
          </a:p>
          <a:p>
            <a:pPr eaLnBrk="1" hangingPunct="1"/>
            <a:r>
              <a:rPr lang="en-US" altLang="en-US" dirty="0" smtClean="0">
                <a:ea typeface="ヒラギノ角ゴ Pro W3" pitchFamily="127" charset="-128"/>
              </a:rPr>
              <a:t>Evaluate the impact of resident safety interventions (e.g., TeamSTEPPS)</a:t>
            </a:r>
          </a:p>
          <a:p>
            <a:pPr eaLnBrk="1" hangingPunct="1">
              <a:buFont typeface="Wingdings" pitchFamily="2" charset="2"/>
              <a:buNone/>
            </a:pPr>
            <a:endParaRPr lang="en-US" altLang="en-US" dirty="0" smtClean="0">
              <a:ea typeface="ヒラギノ角ゴ Pro W3" pitchFamily="127" charset="-128"/>
            </a:endParaRPr>
          </a:p>
        </p:txBody>
      </p:sp>
    </p:spTree>
    <p:extLst>
      <p:ext uri="{BB962C8B-B14F-4D97-AF65-F5344CB8AC3E}">
        <p14:creationId xmlns:p14="http://schemas.microsoft.com/office/powerpoint/2010/main" val="40002426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62000" y="1038225"/>
            <a:ext cx="7831138" cy="914400"/>
          </a:xfrm>
        </p:spPr>
        <p:txBody>
          <a:bodyPr/>
          <a:lstStyle/>
          <a:p>
            <a:pPr eaLnBrk="1" hangingPunct="1"/>
            <a:r>
              <a:rPr lang="en-US" altLang="en-US" sz="3400" dirty="0" smtClean="0">
                <a:ea typeface="ヒラギノ角ゴ Pro W3" pitchFamily="127" charset="-128"/>
              </a:rPr>
              <a:t>Survey Composites</a:t>
            </a:r>
          </a:p>
        </p:txBody>
      </p:sp>
      <p:sp>
        <p:nvSpPr>
          <p:cNvPr id="2" name="Content Placeholder 1"/>
          <p:cNvSpPr>
            <a:spLocks noGrp="1"/>
          </p:cNvSpPr>
          <p:nvPr>
            <p:ph idx="1"/>
          </p:nvPr>
        </p:nvSpPr>
        <p:spPr/>
        <p:txBody>
          <a:bodyPr/>
          <a:lstStyle/>
          <a:p>
            <a:r>
              <a:rPr lang="en-US" dirty="0" smtClean="0"/>
              <a:t>12 composites that are important to resident safety (e.g., teamwork, compliance with procedures)</a:t>
            </a:r>
          </a:p>
          <a:p>
            <a:r>
              <a:rPr lang="en-US" dirty="0" smtClean="0"/>
              <a:t>One question about whether respondents would recommend the nursing home to friends</a:t>
            </a:r>
          </a:p>
          <a:p>
            <a:r>
              <a:rPr lang="en-US" dirty="0" smtClean="0"/>
              <a:t>One question asking for an overall rating of resident safety in the nursing home</a:t>
            </a:r>
            <a:endParaRPr lang="en-US" dirty="0"/>
          </a:p>
        </p:txBody>
      </p:sp>
    </p:spTree>
    <p:extLst>
      <p:ext uri="{BB962C8B-B14F-4D97-AF65-F5344CB8AC3E}">
        <p14:creationId xmlns:p14="http://schemas.microsoft.com/office/powerpoint/2010/main" val="3903232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81063" y="808038"/>
            <a:ext cx="7739062" cy="914400"/>
          </a:xfrm>
        </p:spPr>
        <p:txBody>
          <a:bodyPr/>
          <a:lstStyle/>
          <a:p>
            <a:pPr eaLnBrk="1" hangingPunct="1"/>
            <a:r>
              <a:rPr lang="en-US" altLang="en-US" smtClean="0">
                <a:ea typeface="ヒラギノ角ゴ Pro W3" pitchFamily="127" charset="-128"/>
              </a:rPr>
              <a:t>What Support Is Available?</a:t>
            </a:r>
          </a:p>
        </p:txBody>
      </p:sp>
      <p:sp>
        <p:nvSpPr>
          <p:cNvPr id="18435" name="Rectangle 3"/>
          <p:cNvSpPr>
            <a:spLocks noGrp="1" noChangeArrowheads="1"/>
          </p:cNvSpPr>
          <p:nvPr>
            <p:ph type="body" idx="1"/>
          </p:nvPr>
        </p:nvSpPr>
        <p:spPr>
          <a:xfrm>
            <a:off x="1148316" y="1574800"/>
            <a:ext cx="7462284" cy="5071660"/>
          </a:xfrm>
        </p:spPr>
        <p:txBody>
          <a:bodyPr/>
          <a:lstStyle/>
          <a:p>
            <a:pPr eaLnBrk="1" hangingPunct="1">
              <a:lnSpc>
                <a:spcPct val="85000"/>
              </a:lnSpc>
              <a:defRPr/>
            </a:pPr>
            <a:r>
              <a:rPr lang="en-US" dirty="0" smtClean="0"/>
              <a:t>Nursing Home Survey Toolkit</a:t>
            </a:r>
          </a:p>
          <a:p>
            <a:pPr lvl="1" eaLnBrk="1" hangingPunct="1">
              <a:lnSpc>
                <a:spcPct val="85000"/>
              </a:lnSpc>
              <a:defRPr/>
            </a:pPr>
            <a:r>
              <a:rPr lang="en-US" dirty="0" smtClean="0"/>
              <a:t>Survey forms</a:t>
            </a:r>
          </a:p>
          <a:p>
            <a:pPr lvl="1" eaLnBrk="1" hangingPunct="1">
              <a:lnSpc>
                <a:spcPct val="85000"/>
              </a:lnSpc>
              <a:defRPr/>
            </a:pPr>
            <a:r>
              <a:rPr lang="en-US" dirty="0" smtClean="0"/>
              <a:t>Survey items and dimensions</a:t>
            </a:r>
          </a:p>
          <a:p>
            <a:pPr lvl="1" eaLnBrk="1" hangingPunct="1">
              <a:lnSpc>
                <a:spcPct val="85000"/>
              </a:lnSpc>
              <a:defRPr/>
            </a:pPr>
            <a:r>
              <a:rPr lang="en-US" dirty="0" smtClean="0"/>
              <a:t>Survey User’s </a:t>
            </a:r>
            <a:r>
              <a:rPr lang="en-US" dirty="0"/>
              <a:t>G</a:t>
            </a:r>
            <a:r>
              <a:rPr lang="en-US" dirty="0" smtClean="0"/>
              <a:t>uide</a:t>
            </a:r>
          </a:p>
          <a:p>
            <a:pPr eaLnBrk="1" hangingPunct="1">
              <a:lnSpc>
                <a:spcPct val="85000"/>
              </a:lnSpc>
              <a:defRPr/>
            </a:pPr>
            <a:r>
              <a:rPr lang="en-US" dirty="0" smtClean="0"/>
              <a:t>Data entry and analysis </a:t>
            </a:r>
            <a:r>
              <a:rPr lang="en-US" dirty="0"/>
              <a:t>t</a:t>
            </a:r>
            <a:r>
              <a:rPr lang="en-US" dirty="0" smtClean="0"/>
              <a:t>ool</a:t>
            </a:r>
          </a:p>
          <a:p>
            <a:pPr eaLnBrk="1" hangingPunct="1">
              <a:lnSpc>
                <a:spcPct val="85000"/>
              </a:lnSpc>
              <a:defRPr/>
            </a:pPr>
            <a:r>
              <a:rPr lang="en-US" dirty="0" smtClean="0"/>
              <a:t>Comparative database and reports</a:t>
            </a:r>
          </a:p>
          <a:p>
            <a:pPr marL="682625" lvl="2" indent="0" eaLnBrk="1" hangingPunct="1">
              <a:lnSpc>
                <a:spcPct val="114000"/>
              </a:lnSpc>
              <a:buNone/>
              <a:defRPr/>
            </a:pPr>
            <a:r>
              <a:rPr lang="en-US" sz="1800" dirty="0">
                <a:hlinkClick r:id="rId2"/>
              </a:rPr>
              <a:t>http://</a:t>
            </a:r>
            <a:r>
              <a:rPr lang="en-US" sz="1800" dirty="0" smtClean="0">
                <a:hlinkClick r:id="rId2"/>
              </a:rPr>
              <a:t>www.ahrq.gov/professionals/quality-patient-safety/patientsafetyculture/nursing-home/nh-reports.html</a:t>
            </a:r>
            <a:endParaRPr lang="en-US" sz="1800" dirty="0" smtClean="0"/>
          </a:p>
          <a:p>
            <a:pPr marL="342900" lvl="2" indent="-342900" eaLnBrk="1" hangingPunct="1">
              <a:lnSpc>
                <a:spcPct val="85000"/>
              </a:lnSpc>
              <a:buSzPct val="90000"/>
              <a:defRPr/>
            </a:pPr>
            <a:r>
              <a:rPr lang="en-US" dirty="0">
                <a:cs typeface="ヒラギノ角ゴ Pro W3" charset="0"/>
              </a:rPr>
              <a:t>E-mail Questions to:</a:t>
            </a:r>
          </a:p>
          <a:p>
            <a:pPr lvl="2" eaLnBrk="1" hangingPunct="1">
              <a:lnSpc>
                <a:spcPct val="85000"/>
              </a:lnSpc>
              <a:buFont typeface="Wingdings" pitchFamily="2" charset="2"/>
              <a:buNone/>
              <a:defRPr/>
            </a:pPr>
            <a:r>
              <a:rPr lang="en-US" sz="1800" dirty="0" smtClean="0">
                <a:solidFill>
                  <a:srgbClr val="0000FF"/>
                </a:solidFill>
                <a:hlinkClick r:id="rId3"/>
              </a:rPr>
              <a:t>SafetyCultureSurveys@westat.com</a:t>
            </a:r>
            <a:r>
              <a:rPr lang="en-US" sz="1800" dirty="0" smtClean="0">
                <a:solidFill>
                  <a:srgbClr val="0000FF"/>
                </a:solidFill>
              </a:rPr>
              <a:t> </a:t>
            </a:r>
            <a:r>
              <a:rPr lang="en-US" sz="1800" dirty="0" smtClean="0"/>
              <a:t>or </a:t>
            </a:r>
          </a:p>
          <a:p>
            <a:pPr lvl="2" eaLnBrk="1" hangingPunct="1">
              <a:lnSpc>
                <a:spcPct val="85000"/>
              </a:lnSpc>
              <a:buFont typeface="Wingdings" pitchFamily="2" charset="2"/>
              <a:buNone/>
              <a:defRPr/>
            </a:pPr>
            <a:r>
              <a:rPr lang="en-US" sz="1800" dirty="0" smtClean="0">
                <a:solidFill>
                  <a:srgbClr val="0000FF"/>
                </a:solidFill>
                <a:hlinkClick r:id="rId4"/>
              </a:rPr>
              <a:t>DatabasesOnSafetyCulture@westat.com</a:t>
            </a:r>
            <a:endParaRPr lang="en-US" sz="1800" dirty="0" smtClean="0">
              <a:solidFill>
                <a:srgbClr val="0000FF"/>
              </a:solidFill>
            </a:endParaRPr>
          </a:p>
          <a:p>
            <a:pPr lvl="2" eaLnBrk="1" hangingPunct="1">
              <a:lnSpc>
                <a:spcPct val="85000"/>
              </a:lnSpc>
              <a:buFont typeface="Wingdings" pitchFamily="2" charset="2"/>
              <a:buNone/>
              <a:defRPr/>
            </a:pPr>
            <a:endParaRPr lang="en-US" sz="1800" dirty="0" smtClean="0">
              <a:solidFill>
                <a:srgbClr val="0000FF"/>
              </a:solidFill>
            </a:endParaRPr>
          </a:p>
          <a:p>
            <a:pPr lvl="2" eaLnBrk="1" hangingPunct="1">
              <a:lnSpc>
                <a:spcPct val="85000"/>
              </a:lnSpc>
              <a:buFont typeface="Wingdings" pitchFamily="2" charset="2"/>
              <a:buNone/>
              <a:defRPr/>
            </a:pPr>
            <a:endParaRPr lang="en-US" dirty="0" smtClean="0"/>
          </a:p>
        </p:txBody>
      </p:sp>
    </p:spTree>
    <p:extLst>
      <p:ext uri="{BB962C8B-B14F-4D97-AF65-F5344CB8AC3E}">
        <p14:creationId xmlns:p14="http://schemas.microsoft.com/office/powerpoint/2010/main" val="584511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881063" y="876300"/>
            <a:ext cx="7739062" cy="583790"/>
          </a:xfrm>
        </p:spPr>
        <p:txBody>
          <a:bodyPr/>
          <a:lstStyle/>
          <a:p>
            <a:r>
              <a:rPr lang="en-US" altLang="en-US" dirty="0" smtClean="0">
                <a:ea typeface="ヒラギノ角ゴ Pro W3" pitchFamily="127" charset="-128"/>
              </a:rPr>
              <a:t>Evaluating TeamSTEPPS Exercise</a:t>
            </a:r>
          </a:p>
        </p:txBody>
      </p:sp>
      <p:sp>
        <p:nvSpPr>
          <p:cNvPr id="21507" name="Content Placeholder 2"/>
          <p:cNvSpPr>
            <a:spLocks noGrp="1"/>
          </p:cNvSpPr>
          <p:nvPr>
            <p:ph idx="1"/>
          </p:nvPr>
        </p:nvSpPr>
        <p:spPr>
          <a:xfrm>
            <a:off x="831518" y="1470625"/>
            <a:ext cx="7914276" cy="4898571"/>
          </a:xfrm>
        </p:spPr>
        <p:txBody>
          <a:bodyPr/>
          <a:lstStyle/>
          <a:p>
            <a:r>
              <a:rPr lang="en-US" dirty="0" smtClean="0"/>
              <a:t>Teamwork Issue</a:t>
            </a:r>
            <a:endParaRPr lang="en-US" dirty="0"/>
          </a:p>
          <a:p>
            <a:pPr lvl="1"/>
            <a:r>
              <a:rPr lang="en-US" sz="2000" dirty="0"/>
              <a:t>Staff from the dementia care unit recently attended the 2-day TeamSTEPPS Master Training course. During the implementation planning session, the team noted that Mr. Stevens has </a:t>
            </a:r>
            <a:r>
              <a:rPr lang="en-US" sz="2000" dirty="0" smtClean="0"/>
              <a:t>had </a:t>
            </a:r>
            <a:r>
              <a:rPr lang="en-US" sz="2000" dirty="0"/>
              <a:t>increasing instances of coming out of his room in just his socks and yelling obscenities during the evening shift change. When this occurs, one of the nurses finds Mr. Stevens, assesses the situation, and tries to get Mr. Stevens settled down and back in his room. Many times additional nurses are required, but the shift change has led to some confusion about who should help. Further, because Mr. Stevens’ room is not visible from the area where the shift change occurs, it is often unclear about whether and how much help the responding nurse might need. Mr. Stevens also becomes more agitated if the nurse talking with him calls for help, causing one or more additional staff to arrive</a:t>
            </a:r>
            <a:r>
              <a:rPr lang="en-US" sz="2000" dirty="0" smtClean="0"/>
              <a:t>.</a:t>
            </a:r>
            <a:endParaRPr lang="en-US" sz="2000" dirty="0"/>
          </a:p>
        </p:txBody>
      </p:sp>
    </p:spTree>
    <p:extLst>
      <p:ext uri="{BB962C8B-B14F-4D97-AF65-F5344CB8AC3E}">
        <p14:creationId xmlns:p14="http://schemas.microsoft.com/office/powerpoint/2010/main" val="2124289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ea typeface="ヒラギノ角ゴ Pro W3" pitchFamily="127" charset="-128"/>
              </a:rPr>
              <a:t>Evaluating TeamSTEPPS Exercise (Cont’d)</a:t>
            </a:r>
          </a:p>
        </p:txBody>
      </p:sp>
      <p:sp>
        <p:nvSpPr>
          <p:cNvPr id="21507" name="Content Placeholder 2"/>
          <p:cNvSpPr>
            <a:spLocks noGrp="1"/>
          </p:cNvSpPr>
          <p:nvPr>
            <p:ph idx="1"/>
          </p:nvPr>
        </p:nvSpPr>
        <p:spPr>
          <a:xfrm>
            <a:off x="866314" y="1906757"/>
            <a:ext cx="7739062" cy="4216400"/>
          </a:xfrm>
        </p:spPr>
        <p:txBody>
          <a:bodyPr/>
          <a:lstStyle/>
          <a:p>
            <a:r>
              <a:rPr lang="en-US" dirty="0" smtClean="0"/>
              <a:t>Teamwork Intervention</a:t>
            </a:r>
            <a:endParaRPr lang="en-US" dirty="0"/>
          </a:p>
          <a:p>
            <a:pPr lvl="1"/>
            <a:r>
              <a:rPr lang="en-US" sz="2000" dirty="0" smtClean="0"/>
              <a:t>To </a:t>
            </a:r>
            <a:r>
              <a:rPr lang="en-US" sz="2000" dirty="0"/>
              <a:t>help keep Mr. Stevens calm while ensuring that the responding nurse has support when needed, the team decides to use CUS as a signal to call for additional help with Mr. Stevens. Because they can hear what is going on in his room from the area where the evening shift change briefing occurs, they agree that if they hear a staff person using CUS with Mr. Stevens, it will result in two additional staff going to provide assistance with Mr. Stevens. They also agree that prior to conducting the shift change briefing, the staff will discuss Mr. Stevens, identify who will initially respond to any disruption, and determine who will provide additional assistance if needed. </a:t>
            </a:r>
          </a:p>
          <a:p>
            <a:pPr>
              <a:lnSpc>
                <a:spcPct val="100000"/>
              </a:lnSpc>
              <a:spcBef>
                <a:spcPts val="600"/>
              </a:spcBef>
              <a:defRPr/>
            </a:pPr>
            <a:endParaRPr lang="en-US" dirty="0" smtClean="0"/>
          </a:p>
        </p:txBody>
      </p:sp>
    </p:spTree>
    <p:extLst>
      <p:ext uri="{BB962C8B-B14F-4D97-AF65-F5344CB8AC3E}">
        <p14:creationId xmlns:p14="http://schemas.microsoft.com/office/powerpoint/2010/main" val="4050627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smtClean="0">
                <a:ea typeface="ヒラギノ角ゴ Pro W3" pitchFamily="127" charset="-128"/>
              </a:rPr>
              <a:t>Objectives</a:t>
            </a:r>
          </a:p>
        </p:txBody>
      </p:sp>
      <p:sp>
        <p:nvSpPr>
          <p:cNvPr id="2" name="Content Placeholder 1"/>
          <p:cNvSpPr>
            <a:spLocks noGrp="1"/>
          </p:cNvSpPr>
          <p:nvPr>
            <p:ph idx="1"/>
          </p:nvPr>
        </p:nvSpPr>
        <p:spPr>
          <a:xfrm>
            <a:off x="1151466" y="1868488"/>
            <a:ext cx="7772400" cy="3543300"/>
          </a:xfrm>
        </p:spPr>
        <p:txBody>
          <a:bodyPr/>
          <a:lstStyle/>
          <a:p>
            <a:pPr eaLnBrk="1" hangingPunct="1">
              <a:buFont typeface="Wingdings" pitchFamily="2" charset="2"/>
              <a:buChar char="§"/>
              <a:defRPr/>
            </a:pPr>
            <a:r>
              <a:rPr lang="en-US" sz="2200" dirty="0"/>
              <a:t>Describe the importance of measurement</a:t>
            </a:r>
          </a:p>
          <a:p>
            <a:pPr eaLnBrk="1" hangingPunct="1">
              <a:buFont typeface="Wingdings" pitchFamily="2" charset="2"/>
              <a:buChar char="§"/>
              <a:defRPr/>
            </a:pPr>
            <a:r>
              <a:rPr lang="en-US" sz="2200" dirty="0"/>
              <a:t>Describe the Kirkpatrick model of training evaluation</a:t>
            </a:r>
          </a:p>
          <a:p>
            <a:pPr marL="342900" lvl="1" indent="-342900" eaLnBrk="1" hangingPunct="1">
              <a:buClr>
                <a:schemeClr val="folHlink"/>
              </a:buClr>
              <a:buSzPct val="90000"/>
              <a:buFont typeface="Wingdings" pitchFamily="2" charset="2"/>
              <a:buChar char="§"/>
              <a:defRPr/>
            </a:pPr>
            <a:r>
              <a:rPr lang="en-US" sz="2200" dirty="0"/>
              <a:t>Identify measures that can be used to assess the impact of </a:t>
            </a:r>
            <a:r>
              <a:rPr lang="en-US" sz="2200" dirty="0" err="1"/>
              <a:t>TeamSTEPPS</a:t>
            </a:r>
            <a:endParaRPr lang="en-US" sz="2200" dirty="0"/>
          </a:p>
          <a:p>
            <a:pPr marL="342900" lvl="1" indent="-342900" eaLnBrk="1" hangingPunct="1">
              <a:buClr>
                <a:schemeClr val="folHlink"/>
              </a:buClr>
              <a:buSzPct val="90000"/>
              <a:buFont typeface="Wingdings" pitchFamily="2" charset="2"/>
              <a:buChar char="§"/>
              <a:defRPr/>
            </a:pPr>
            <a:r>
              <a:rPr lang="en-US" sz="2200" dirty="0"/>
              <a:t>Describe the AHRQ Nursing Home Survey on Patient Safety Culture</a:t>
            </a:r>
          </a:p>
          <a:p>
            <a:pPr marL="342900" lvl="1" indent="-342900" eaLnBrk="1" hangingPunct="1">
              <a:buClr>
                <a:schemeClr val="folHlink"/>
              </a:buClr>
              <a:buSzPct val="90000"/>
              <a:buFont typeface="Wingdings" pitchFamily="2" charset="2"/>
              <a:buChar char="§"/>
              <a:defRPr/>
            </a:pPr>
            <a:r>
              <a:rPr lang="en-US" sz="2200" dirty="0"/>
              <a:t>Prepare a plan for determining if </a:t>
            </a:r>
            <a:r>
              <a:rPr lang="en-US" sz="2200" dirty="0" err="1"/>
              <a:t>TeamSTEPPS</a:t>
            </a:r>
            <a:r>
              <a:rPr lang="en-US" sz="2200" dirty="0"/>
              <a:t> </a:t>
            </a:r>
            <a:r>
              <a:rPr lang="en-US" sz="2200" dirty="0" smtClean="0"/>
              <a:t>worked</a:t>
            </a:r>
            <a:endParaRPr lang="en-US" sz="2200" dirty="0"/>
          </a:p>
        </p:txBody>
      </p:sp>
    </p:spTree>
    <p:extLst>
      <p:ext uri="{BB962C8B-B14F-4D97-AF65-F5344CB8AC3E}">
        <p14:creationId xmlns:p14="http://schemas.microsoft.com/office/powerpoint/2010/main" val="27115681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821128" y="876300"/>
            <a:ext cx="6004435" cy="665421"/>
          </a:xfrm>
        </p:spPr>
        <p:txBody>
          <a:bodyPr/>
          <a:lstStyle/>
          <a:p>
            <a:pPr eaLnBrk="1" hangingPunct="1"/>
            <a:r>
              <a:rPr lang="en-US" altLang="en-US" dirty="0" smtClean="0">
                <a:ea typeface="ヒラギノ角ゴ Pro W3" pitchFamily="127" charset="-128"/>
              </a:rPr>
              <a:t>TeamSTEPPS Phases </a:t>
            </a:r>
          </a:p>
        </p:txBody>
      </p:sp>
      <p:grpSp>
        <p:nvGrpSpPr>
          <p:cNvPr id="2" name="Group 1" descr="TeamSTEPPS 2.0 for Long-Term Care implementation flow chart"/>
          <p:cNvGrpSpPr/>
          <p:nvPr/>
        </p:nvGrpSpPr>
        <p:grpSpPr>
          <a:xfrm>
            <a:off x="1592528" y="1555972"/>
            <a:ext cx="6477000" cy="4221126"/>
            <a:chOff x="1295400" y="1818167"/>
            <a:chExt cx="6477000" cy="4221126"/>
          </a:xfrm>
        </p:grpSpPr>
        <p:pic>
          <p:nvPicPr>
            <p:cNvPr id="5123" name="Picture 3" descr="untitled"/>
            <p:cNvPicPr>
              <a:picLocks noChangeAspect="1" noChangeArrowheads="1"/>
            </p:cNvPicPr>
            <p:nvPr/>
          </p:nvPicPr>
          <p:blipFill rotWithShape="1">
            <a:blip r:embed="rId2">
              <a:extLst>
                <a:ext uri="{28A0092B-C50C-407E-A947-70E740481C1C}">
                  <a14:useLocalDpi xmlns:a14="http://schemas.microsoft.com/office/drawing/2010/main" val="0"/>
                </a:ext>
              </a:extLst>
            </a:blip>
            <a:srcRect t="4796" b="6216"/>
            <a:stretch/>
          </p:blipFill>
          <p:spPr bwMode="auto">
            <a:xfrm>
              <a:off x="1295400" y="1818167"/>
              <a:ext cx="6324600" cy="422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Oval 5" descr="Pre-Training Assessment includes site assessment, culture survey, and data/measures"/>
            <p:cNvSpPr>
              <a:spLocks noChangeArrowheads="1"/>
            </p:cNvSpPr>
            <p:nvPr/>
          </p:nvSpPr>
          <p:spPr bwMode="auto">
            <a:xfrm>
              <a:off x="1524000" y="2574925"/>
              <a:ext cx="1752600" cy="2286000"/>
            </a:xfrm>
            <a:prstGeom prst="ellipse">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endParaRPr lang="en-US" altLang="en-US" sz="1800"/>
            </a:p>
          </p:txBody>
        </p:sp>
        <p:sp>
          <p:nvSpPr>
            <p:cNvPr id="4102" name="Oval 6" descr="Culture Change includes coach and integrate, monitor the plan, and continuous improvement"/>
            <p:cNvSpPr>
              <a:spLocks noChangeArrowheads="1"/>
            </p:cNvSpPr>
            <p:nvPr/>
          </p:nvSpPr>
          <p:spPr bwMode="auto">
            <a:xfrm>
              <a:off x="6324600" y="2819400"/>
              <a:ext cx="1447800" cy="2286000"/>
            </a:xfrm>
            <a:prstGeom prst="ellipse">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endParaRPr lang="en-US" altLang="en-US" sz="1800"/>
            </a:p>
          </p:txBody>
        </p:sp>
        <p:sp>
          <p:nvSpPr>
            <p:cNvPr id="4103" name="Text Box 7"/>
            <p:cNvSpPr txBox="1">
              <a:spLocks noChangeArrowheads="1"/>
            </p:cNvSpPr>
            <p:nvPr/>
          </p:nvSpPr>
          <p:spPr bwMode="auto">
            <a:xfrm>
              <a:off x="3474511" y="2508912"/>
              <a:ext cx="1519237" cy="606425"/>
            </a:xfrm>
            <a:prstGeom prst="rect">
              <a:avLst/>
            </a:prstGeom>
            <a:solidFill>
              <a:schemeClr val="accent1"/>
            </a:solidFill>
            <a:ln w="25400">
              <a:solidFill>
                <a:schemeClr val="accent2"/>
              </a:solidFill>
              <a:miter lim="800000"/>
              <a:headEnd/>
              <a:tailEnd/>
            </a:ln>
          </p:spPr>
          <p:txBody>
            <a:bodyPr wrap="none">
              <a:spAutoFit/>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algn="ctr" eaLnBrk="1" hangingPunct="1">
                <a:lnSpc>
                  <a:spcPct val="100000"/>
                </a:lnSpc>
                <a:spcBef>
                  <a:spcPct val="0"/>
                </a:spcBef>
                <a:buClrTx/>
                <a:buSzTx/>
                <a:buFontTx/>
                <a:buNone/>
              </a:pPr>
              <a:r>
                <a:rPr lang="en-US" altLang="en-US" sz="1800" b="1">
                  <a:solidFill>
                    <a:schemeClr val="accent2"/>
                  </a:solidFill>
                </a:rPr>
                <a:t>Requires</a:t>
              </a:r>
            </a:p>
            <a:p>
              <a:pPr algn="ctr" eaLnBrk="1" hangingPunct="1">
                <a:lnSpc>
                  <a:spcPct val="100000"/>
                </a:lnSpc>
                <a:spcBef>
                  <a:spcPct val="0"/>
                </a:spcBef>
                <a:buClrTx/>
                <a:buSzTx/>
                <a:buFontTx/>
                <a:buNone/>
              </a:pPr>
              <a:r>
                <a:rPr lang="en-US" altLang="en-US" sz="1800" b="1">
                  <a:solidFill>
                    <a:schemeClr val="accent2"/>
                  </a:solidFill>
                </a:rPr>
                <a:t>Measurement</a:t>
              </a:r>
            </a:p>
          </p:txBody>
        </p:sp>
        <p:sp>
          <p:nvSpPr>
            <p:cNvPr id="4104" name="Line 8" descr="alt=&quot;&quot;"/>
            <p:cNvSpPr>
              <a:spLocks noChangeShapeType="1"/>
            </p:cNvSpPr>
            <p:nvPr/>
          </p:nvSpPr>
          <p:spPr bwMode="auto">
            <a:xfrm flipH="1">
              <a:off x="3276600" y="3124200"/>
              <a:ext cx="533400" cy="304800"/>
            </a:xfrm>
            <a:prstGeom prst="line">
              <a:avLst/>
            </a:prstGeom>
            <a:noFill/>
            <a:ln w="254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5" name="Line 9" descr="alt=&quot;&quot;"/>
            <p:cNvSpPr>
              <a:spLocks noChangeShapeType="1"/>
            </p:cNvSpPr>
            <p:nvPr/>
          </p:nvSpPr>
          <p:spPr bwMode="auto">
            <a:xfrm>
              <a:off x="4993748" y="2786929"/>
              <a:ext cx="1330852" cy="556890"/>
            </a:xfrm>
            <a:prstGeom prst="line">
              <a:avLst/>
            </a:prstGeom>
            <a:noFill/>
            <a:ln w="254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Oval 6" descr="Action plan leads to training"/>
            <p:cNvSpPr>
              <a:spLocks noChangeArrowheads="1"/>
            </p:cNvSpPr>
            <p:nvPr/>
          </p:nvSpPr>
          <p:spPr bwMode="auto">
            <a:xfrm>
              <a:off x="4591050" y="3048000"/>
              <a:ext cx="1593850" cy="2286000"/>
            </a:xfrm>
            <a:prstGeom prst="ellipse">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endParaRPr lang="en-US" altLang="en-US" sz="1800"/>
            </a:p>
          </p:txBody>
        </p:sp>
        <p:sp>
          <p:nvSpPr>
            <p:cNvPr id="10" name="Line 8" descr="alt=&quot;&quot;"/>
            <p:cNvSpPr>
              <a:spLocks noChangeShapeType="1"/>
            </p:cNvSpPr>
            <p:nvPr/>
          </p:nvSpPr>
          <p:spPr bwMode="auto">
            <a:xfrm>
              <a:off x="4457700" y="3112043"/>
              <a:ext cx="266700" cy="231776"/>
            </a:xfrm>
            <a:prstGeom prst="line">
              <a:avLst/>
            </a:prstGeom>
            <a:noFill/>
            <a:ln w="254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1342137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37414" y="809625"/>
            <a:ext cx="6697914" cy="785259"/>
          </a:xfrm>
        </p:spPr>
        <p:txBody>
          <a:bodyPr/>
          <a:lstStyle/>
          <a:p>
            <a:r>
              <a:rPr lang="en-US" altLang="en-US" dirty="0" smtClean="0">
                <a:ea typeface="ヒラギノ角ゴ Pro W3" pitchFamily="127" charset="-128"/>
              </a:rPr>
              <a:t>How To Measure - Kirkpatrick</a:t>
            </a:r>
          </a:p>
        </p:txBody>
      </p:sp>
      <p:grpSp>
        <p:nvGrpSpPr>
          <p:cNvPr id="4" name="Group 3" descr="Four levels to the multi level approach"/>
          <p:cNvGrpSpPr/>
          <p:nvPr/>
        </p:nvGrpSpPr>
        <p:grpSpPr>
          <a:xfrm>
            <a:off x="1738312" y="1485901"/>
            <a:ext cx="6536433" cy="4946369"/>
            <a:chOff x="1738312" y="1485901"/>
            <a:chExt cx="6536433" cy="4946369"/>
          </a:xfrm>
        </p:grpSpPr>
        <p:sp>
          <p:nvSpPr>
            <p:cNvPr id="6151" name="Text Box 9"/>
            <p:cNvSpPr txBox="1">
              <a:spLocks noChangeArrowheads="1"/>
            </p:cNvSpPr>
            <p:nvPr/>
          </p:nvSpPr>
          <p:spPr bwMode="auto">
            <a:xfrm>
              <a:off x="5852160" y="5303520"/>
              <a:ext cx="2300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algn="l" eaLnBrk="1" hangingPunct="1">
                <a:lnSpc>
                  <a:spcPct val="100000"/>
                </a:lnSpc>
                <a:spcBef>
                  <a:spcPct val="0"/>
                </a:spcBef>
                <a:buClrTx/>
                <a:buSzTx/>
                <a:buFontTx/>
                <a:buNone/>
              </a:pPr>
              <a:r>
                <a:rPr lang="en-US" altLang="en-US" sz="2000" dirty="0"/>
                <a:t>(Like it and Useful)</a:t>
              </a:r>
            </a:p>
          </p:txBody>
        </p:sp>
        <p:sp>
          <p:nvSpPr>
            <p:cNvPr id="6152" name="Text Box 10"/>
            <p:cNvSpPr txBox="1">
              <a:spLocks noChangeArrowheads="1"/>
            </p:cNvSpPr>
            <p:nvPr/>
          </p:nvSpPr>
          <p:spPr bwMode="auto">
            <a:xfrm>
              <a:off x="5852160" y="4251960"/>
              <a:ext cx="2074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algn="l" eaLnBrk="1" hangingPunct="1">
                <a:lnSpc>
                  <a:spcPct val="100000"/>
                </a:lnSpc>
                <a:spcBef>
                  <a:spcPct val="0"/>
                </a:spcBef>
                <a:buClrTx/>
                <a:buSzTx/>
                <a:buFontTx/>
                <a:buNone/>
              </a:pPr>
              <a:r>
                <a:rPr lang="en-US" altLang="en-US" sz="2000" dirty="0"/>
                <a:t>(Think, Do, Feel)</a:t>
              </a:r>
            </a:p>
          </p:txBody>
        </p:sp>
        <p:sp>
          <p:nvSpPr>
            <p:cNvPr id="6154" name="Text Box 12"/>
            <p:cNvSpPr txBox="1">
              <a:spLocks noChangeArrowheads="1"/>
            </p:cNvSpPr>
            <p:nvPr/>
          </p:nvSpPr>
          <p:spPr bwMode="auto">
            <a:xfrm>
              <a:off x="5852160" y="2194560"/>
              <a:ext cx="20116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algn="l" eaLnBrk="1" hangingPunct="1">
                <a:lnSpc>
                  <a:spcPct val="100000"/>
                </a:lnSpc>
                <a:spcBef>
                  <a:spcPct val="0"/>
                </a:spcBef>
                <a:buClrTx/>
                <a:buSzTx/>
                <a:buFontTx/>
                <a:buNone/>
              </a:pPr>
              <a:r>
                <a:rPr lang="en-US" altLang="en-US" sz="2000" dirty="0"/>
                <a:t>(Organizational results)</a:t>
              </a:r>
            </a:p>
          </p:txBody>
        </p:sp>
        <p:grpSp>
          <p:nvGrpSpPr>
            <p:cNvPr id="3" name="Group 2" descr="Multi Level Approach with four levels "/>
            <p:cNvGrpSpPr>
              <a:grpSpLocks noChangeAspect="1"/>
            </p:cNvGrpSpPr>
            <p:nvPr/>
          </p:nvGrpSpPr>
          <p:grpSpPr>
            <a:xfrm>
              <a:off x="1738312" y="1485901"/>
              <a:ext cx="6536433" cy="4946369"/>
              <a:chOff x="1127125" y="1485900"/>
              <a:chExt cx="6629109" cy="5016500"/>
            </a:xfrm>
          </p:grpSpPr>
          <p:sp>
            <p:nvSpPr>
              <p:cNvPr id="6153" name="Text Box 11"/>
              <p:cNvSpPr txBox="1">
                <a:spLocks noChangeArrowheads="1"/>
              </p:cNvSpPr>
              <p:nvPr/>
            </p:nvSpPr>
            <p:spPr bwMode="auto">
              <a:xfrm>
                <a:off x="5299300" y="3324225"/>
                <a:ext cx="2456934" cy="40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algn="l" eaLnBrk="1" hangingPunct="1">
                  <a:lnSpc>
                    <a:spcPct val="100000"/>
                  </a:lnSpc>
                  <a:spcBef>
                    <a:spcPct val="0"/>
                  </a:spcBef>
                  <a:buClrTx/>
                  <a:buSzTx/>
                  <a:buFontTx/>
                  <a:buNone/>
                </a:pPr>
                <a:r>
                  <a:rPr lang="en-US" altLang="en-US" sz="2000" dirty="0"/>
                  <a:t>(Transfer to the job)</a:t>
                </a:r>
              </a:p>
            </p:txBody>
          </p:sp>
          <p:grpSp>
            <p:nvGrpSpPr>
              <p:cNvPr id="2" name="Group 1"/>
              <p:cNvGrpSpPr/>
              <p:nvPr/>
            </p:nvGrpSpPr>
            <p:grpSpPr>
              <a:xfrm>
                <a:off x="1127125" y="2235993"/>
                <a:ext cx="4244975" cy="3571082"/>
                <a:chOff x="1127125" y="2235993"/>
                <a:chExt cx="4244975" cy="3571082"/>
              </a:xfrm>
            </p:grpSpPr>
            <p:sp>
              <p:nvSpPr>
                <p:cNvPr id="6147" name="Text Box 4"/>
                <p:cNvSpPr txBox="1">
                  <a:spLocks noChangeArrowheads="1"/>
                </p:cNvSpPr>
                <p:nvPr/>
              </p:nvSpPr>
              <p:spPr bwMode="auto">
                <a:xfrm>
                  <a:off x="1144588" y="5340350"/>
                  <a:ext cx="2787650" cy="466725"/>
                </a:xfrm>
                <a:prstGeom prst="rect">
                  <a:avLst/>
                </a:prstGeom>
                <a:solidFill>
                  <a:schemeClr val="accent1"/>
                </a:solidFill>
                <a:ln w="9525">
                  <a:solidFill>
                    <a:schemeClr val="tx1"/>
                  </a:solidFill>
                  <a:miter lim="800000"/>
                  <a:headEnd/>
                  <a:tailEnd/>
                </a:ln>
              </p:spPr>
              <p:txBody>
                <a:bodyPr wrap="none">
                  <a:spAutoFit/>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a:t>Level I – Reactions</a:t>
                  </a:r>
                </a:p>
              </p:txBody>
            </p:sp>
            <p:sp>
              <p:nvSpPr>
                <p:cNvPr id="6148" name="Text Box 5"/>
                <p:cNvSpPr txBox="1">
                  <a:spLocks noChangeArrowheads="1"/>
                </p:cNvSpPr>
                <p:nvPr/>
              </p:nvSpPr>
              <p:spPr bwMode="auto">
                <a:xfrm>
                  <a:off x="1236663" y="4244975"/>
                  <a:ext cx="2703512" cy="466725"/>
                </a:xfrm>
                <a:prstGeom prst="rect">
                  <a:avLst/>
                </a:prstGeom>
                <a:solidFill>
                  <a:schemeClr val="accent1"/>
                </a:solidFill>
                <a:ln w="9525">
                  <a:solidFill>
                    <a:schemeClr val="tx1"/>
                  </a:solidFill>
                  <a:miter lim="800000"/>
                  <a:headEnd/>
                  <a:tailEnd/>
                </a:ln>
              </p:spPr>
              <p:txBody>
                <a:bodyPr wrap="none">
                  <a:spAutoFit/>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a:t>Level II – Learning</a:t>
                  </a:r>
                </a:p>
              </p:txBody>
            </p:sp>
            <p:sp>
              <p:nvSpPr>
                <p:cNvPr id="6149" name="Text Box 6"/>
                <p:cNvSpPr txBox="1">
                  <a:spLocks noChangeArrowheads="1"/>
                </p:cNvSpPr>
                <p:nvPr/>
              </p:nvSpPr>
              <p:spPr bwMode="auto">
                <a:xfrm>
                  <a:off x="1127125" y="3289300"/>
                  <a:ext cx="2803525" cy="466725"/>
                </a:xfrm>
                <a:prstGeom prst="rect">
                  <a:avLst/>
                </a:prstGeom>
                <a:solidFill>
                  <a:schemeClr val="accent1"/>
                </a:solidFill>
                <a:ln w="9525">
                  <a:solidFill>
                    <a:schemeClr val="tx1"/>
                  </a:solidFill>
                  <a:miter lim="800000"/>
                  <a:headEnd/>
                  <a:tailEnd/>
                </a:ln>
              </p:spPr>
              <p:txBody>
                <a:bodyPr wrap="none">
                  <a:spAutoFit/>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a:t>Level III – Behavior</a:t>
                  </a:r>
                </a:p>
              </p:txBody>
            </p:sp>
            <p:sp>
              <p:nvSpPr>
                <p:cNvPr id="6150" name="Text Box 7"/>
                <p:cNvSpPr txBox="1">
                  <a:spLocks noChangeArrowheads="1"/>
                </p:cNvSpPr>
                <p:nvPr/>
              </p:nvSpPr>
              <p:spPr bwMode="auto">
                <a:xfrm>
                  <a:off x="1265238" y="2235993"/>
                  <a:ext cx="2665412" cy="461963"/>
                </a:xfrm>
                <a:prstGeom prst="rect">
                  <a:avLst/>
                </a:prstGeom>
                <a:solidFill>
                  <a:schemeClr val="accent1"/>
                </a:solidFill>
                <a:ln w="9525">
                  <a:solidFill>
                    <a:schemeClr val="tx1"/>
                  </a:solidFill>
                  <a:miter lim="800000"/>
                  <a:headEnd/>
                  <a:tailEnd/>
                </a:ln>
              </p:spPr>
              <p:txBody>
                <a:bodyPr wrap="none">
                  <a:spAutoFit/>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hangingPunct="1">
                    <a:lnSpc>
                      <a:spcPct val="100000"/>
                    </a:lnSpc>
                    <a:spcBef>
                      <a:spcPct val="0"/>
                    </a:spcBef>
                    <a:buClrTx/>
                    <a:buSzTx/>
                    <a:buFontTx/>
                    <a:buNone/>
                  </a:pPr>
                  <a:r>
                    <a:rPr lang="en-US" altLang="en-US" dirty="0"/>
                    <a:t>Level IV – Results</a:t>
                  </a:r>
                </a:p>
              </p:txBody>
            </p:sp>
            <p:sp>
              <p:nvSpPr>
                <p:cNvPr id="6155" name="Line 14" descr="alt=&quot;&quot;"/>
                <p:cNvSpPr>
                  <a:spLocks noChangeShapeType="1"/>
                </p:cNvSpPr>
                <p:nvPr/>
              </p:nvSpPr>
              <p:spPr bwMode="auto">
                <a:xfrm>
                  <a:off x="3990975" y="2476500"/>
                  <a:ext cx="1371600" cy="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6" name="Line 15" descr="alt=&quot;&quot;"/>
                <p:cNvSpPr>
                  <a:spLocks noChangeShapeType="1"/>
                </p:cNvSpPr>
                <p:nvPr/>
              </p:nvSpPr>
              <p:spPr bwMode="auto">
                <a:xfrm>
                  <a:off x="3990975" y="3533775"/>
                  <a:ext cx="1371600" cy="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7" name="Line 16" descr="alt=&quot;&quot;"/>
                <p:cNvSpPr>
                  <a:spLocks noChangeShapeType="1"/>
                </p:cNvSpPr>
                <p:nvPr/>
              </p:nvSpPr>
              <p:spPr bwMode="auto">
                <a:xfrm>
                  <a:off x="4000500" y="4476750"/>
                  <a:ext cx="1371600" cy="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8" name="Line 17" descr="alt=&quot;&quot;"/>
                <p:cNvSpPr>
                  <a:spLocks noChangeShapeType="1"/>
                </p:cNvSpPr>
                <p:nvPr/>
              </p:nvSpPr>
              <p:spPr bwMode="auto">
                <a:xfrm>
                  <a:off x="4000500" y="5572125"/>
                  <a:ext cx="1371600" cy="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6159" name="Text Box 18"/>
              <p:cNvSpPr txBox="1">
                <a:spLocks noChangeArrowheads="1"/>
              </p:cNvSpPr>
              <p:nvPr/>
            </p:nvSpPr>
            <p:spPr bwMode="auto">
              <a:xfrm>
                <a:off x="4498975" y="1485900"/>
                <a:ext cx="357188" cy="5016500"/>
              </a:xfrm>
              <a:prstGeom prst="rect">
                <a:avLst/>
              </a:prstGeom>
              <a:solidFill>
                <a:schemeClr val="tx2"/>
              </a:solidFill>
              <a:ln w="9525">
                <a:solidFill>
                  <a:schemeClr val="tx2"/>
                </a:solidFill>
                <a:miter lim="800000"/>
                <a:headEnd/>
                <a:tailEnd/>
              </a:ln>
            </p:spPr>
            <p:txBody>
              <a:bodyPr wrap="none">
                <a:spAutoFit/>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algn="ctr" eaLnBrk="1" hangingPunct="1">
                  <a:lnSpc>
                    <a:spcPct val="100000"/>
                  </a:lnSpc>
                  <a:spcBef>
                    <a:spcPct val="0"/>
                  </a:spcBef>
                  <a:buClrTx/>
                  <a:buSzTx/>
                  <a:buFontTx/>
                  <a:buNone/>
                </a:pPr>
                <a:r>
                  <a:rPr lang="en-US" altLang="en-US" sz="1600" b="1" dirty="0">
                    <a:solidFill>
                      <a:schemeClr val="bg1"/>
                    </a:solidFill>
                  </a:rPr>
                  <a:t>M</a:t>
                </a:r>
              </a:p>
              <a:p>
                <a:pPr algn="ctr" eaLnBrk="1" hangingPunct="1">
                  <a:lnSpc>
                    <a:spcPct val="100000"/>
                  </a:lnSpc>
                  <a:spcBef>
                    <a:spcPct val="0"/>
                  </a:spcBef>
                  <a:buClrTx/>
                  <a:buSzTx/>
                  <a:buFontTx/>
                  <a:buNone/>
                </a:pPr>
                <a:r>
                  <a:rPr lang="en-US" altLang="en-US" sz="1600" b="1" dirty="0">
                    <a:solidFill>
                      <a:schemeClr val="bg1"/>
                    </a:solidFill>
                  </a:rPr>
                  <a:t>U</a:t>
                </a:r>
              </a:p>
              <a:p>
                <a:pPr algn="ctr" eaLnBrk="1" hangingPunct="1">
                  <a:lnSpc>
                    <a:spcPct val="100000"/>
                  </a:lnSpc>
                  <a:spcBef>
                    <a:spcPct val="0"/>
                  </a:spcBef>
                  <a:buClrTx/>
                  <a:buSzTx/>
                  <a:buFontTx/>
                  <a:buNone/>
                </a:pPr>
                <a:r>
                  <a:rPr lang="en-US" altLang="en-US" sz="1600" b="1" dirty="0">
                    <a:solidFill>
                      <a:schemeClr val="bg1"/>
                    </a:solidFill>
                  </a:rPr>
                  <a:t>L</a:t>
                </a:r>
              </a:p>
              <a:p>
                <a:pPr algn="ctr" eaLnBrk="1" hangingPunct="1">
                  <a:lnSpc>
                    <a:spcPct val="100000"/>
                  </a:lnSpc>
                  <a:spcBef>
                    <a:spcPct val="0"/>
                  </a:spcBef>
                  <a:buClrTx/>
                  <a:buSzTx/>
                  <a:buFontTx/>
                  <a:buNone/>
                </a:pPr>
                <a:r>
                  <a:rPr lang="en-US" altLang="en-US" sz="1600" b="1" dirty="0">
                    <a:solidFill>
                      <a:schemeClr val="bg1"/>
                    </a:solidFill>
                  </a:rPr>
                  <a:t>T</a:t>
                </a:r>
              </a:p>
              <a:p>
                <a:pPr algn="ctr" eaLnBrk="1" hangingPunct="1">
                  <a:lnSpc>
                    <a:spcPct val="100000"/>
                  </a:lnSpc>
                  <a:spcBef>
                    <a:spcPct val="0"/>
                  </a:spcBef>
                  <a:buClrTx/>
                  <a:buSzTx/>
                  <a:buFontTx/>
                  <a:buNone/>
                </a:pPr>
                <a:r>
                  <a:rPr lang="en-US" altLang="en-US" sz="1600" b="1" dirty="0">
                    <a:solidFill>
                      <a:schemeClr val="bg1"/>
                    </a:solidFill>
                  </a:rPr>
                  <a:t>I</a:t>
                </a:r>
              </a:p>
              <a:p>
                <a:pPr algn="ctr" eaLnBrk="1" hangingPunct="1">
                  <a:lnSpc>
                    <a:spcPct val="100000"/>
                  </a:lnSpc>
                  <a:spcBef>
                    <a:spcPct val="0"/>
                  </a:spcBef>
                  <a:buClrTx/>
                  <a:buSzTx/>
                  <a:buFontTx/>
                  <a:buNone/>
                </a:pPr>
                <a:endParaRPr lang="en-US" altLang="en-US" sz="1600" b="1" dirty="0">
                  <a:solidFill>
                    <a:schemeClr val="bg1"/>
                  </a:solidFill>
                </a:endParaRPr>
              </a:p>
              <a:p>
                <a:pPr algn="ctr" eaLnBrk="1" hangingPunct="1">
                  <a:lnSpc>
                    <a:spcPct val="100000"/>
                  </a:lnSpc>
                  <a:spcBef>
                    <a:spcPct val="0"/>
                  </a:spcBef>
                  <a:buClrTx/>
                  <a:buSzTx/>
                  <a:buFontTx/>
                  <a:buNone/>
                </a:pPr>
                <a:r>
                  <a:rPr lang="en-US" altLang="en-US" sz="1600" b="1" dirty="0">
                    <a:solidFill>
                      <a:schemeClr val="bg1"/>
                    </a:solidFill>
                  </a:rPr>
                  <a:t>L</a:t>
                </a:r>
              </a:p>
              <a:p>
                <a:pPr algn="ctr" eaLnBrk="1" hangingPunct="1">
                  <a:lnSpc>
                    <a:spcPct val="100000"/>
                  </a:lnSpc>
                  <a:spcBef>
                    <a:spcPct val="0"/>
                  </a:spcBef>
                  <a:buClrTx/>
                  <a:buSzTx/>
                  <a:buFontTx/>
                  <a:buNone/>
                </a:pPr>
                <a:r>
                  <a:rPr lang="en-US" altLang="en-US" sz="1600" b="1" dirty="0">
                    <a:solidFill>
                      <a:schemeClr val="bg1"/>
                    </a:solidFill>
                  </a:rPr>
                  <a:t>E</a:t>
                </a:r>
              </a:p>
              <a:p>
                <a:pPr algn="ctr" eaLnBrk="1" hangingPunct="1">
                  <a:lnSpc>
                    <a:spcPct val="100000"/>
                  </a:lnSpc>
                  <a:spcBef>
                    <a:spcPct val="0"/>
                  </a:spcBef>
                  <a:buClrTx/>
                  <a:buSzTx/>
                  <a:buFontTx/>
                  <a:buNone/>
                </a:pPr>
                <a:r>
                  <a:rPr lang="en-US" altLang="en-US" sz="1600" b="1" dirty="0">
                    <a:solidFill>
                      <a:schemeClr val="bg1"/>
                    </a:solidFill>
                  </a:rPr>
                  <a:t>V</a:t>
                </a:r>
              </a:p>
              <a:p>
                <a:pPr algn="ctr" eaLnBrk="1" hangingPunct="1">
                  <a:lnSpc>
                    <a:spcPct val="100000"/>
                  </a:lnSpc>
                  <a:spcBef>
                    <a:spcPct val="0"/>
                  </a:spcBef>
                  <a:buClrTx/>
                  <a:buSzTx/>
                  <a:buFontTx/>
                  <a:buNone/>
                </a:pPr>
                <a:r>
                  <a:rPr lang="en-US" altLang="en-US" sz="1600" b="1" dirty="0">
                    <a:solidFill>
                      <a:schemeClr val="bg1"/>
                    </a:solidFill>
                  </a:rPr>
                  <a:t>E</a:t>
                </a:r>
              </a:p>
              <a:p>
                <a:pPr algn="ctr" eaLnBrk="1" hangingPunct="1">
                  <a:lnSpc>
                    <a:spcPct val="100000"/>
                  </a:lnSpc>
                  <a:spcBef>
                    <a:spcPct val="0"/>
                  </a:spcBef>
                  <a:buClrTx/>
                  <a:buSzTx/>
                  <a:buFontTx/>
                  <a:buNone/>
                </a:pPr>
                <a:r>
                  <a:rPr lang="en-US" altLang="en-US" sz="1600" b="1" dirty="0">
                    <a:solidFill>
                      <a:schemeClr val="bg1"/>
                    </a:solidFill>
                  </a:rPr>
                  <a:t>L</a:t>
                </a:r>
              </a:p>
              <a:p>
                <a:pPr algn="ctr" eaLnBrk="1" hangingPunct="1">
                  <a:lnSpc>
                    <a:spcPct val="100000"/>
                  </a:lnSpc>
                  <a:spcBef>
                    <a:spcPct val="0"/>
                  </a:spcBef>
                  <a:buClrTx/>
                  <a:buSzTx/>
                  <a:buFontTx/>
                  <a:buNone/>
                </a:pPr>
                <a:endParaRPr lang="en-US" altLang="en-US" sz="1600" b="1" dirty="0">
                  <a:solidFill>
                    <a:schemeClr val="bg1"/>
                  </a:solidFill>
                </a:endParaRPr>
              </a:p>
              <a:p>
                <a:pPr algn="ctr" eaLnBrk="1" hangingPunct="1">
                  <a:lnSpc>
                    <a:spcPct val="100000"/>
                  </a:lnSpc>
                  <a:spcBef>
                    <a:spcPct val="0"/>
                  </a:spcBef>
                  <a:buClrTx/>
                  <a:buSzTx/>
                  <a:buFontTx/>
                  <a:buNone/>
                </a:pPr>
                <a:r>
                  <a:rPr lang="en-US" altLang="en-US" sz="1600" b="1" dirty="0">
                    <a:solidFill>
                      <a:schemeClr val="bg1"/>
                    </a:solidFill>
                  </a:rPr>
                  <a:t>A</a:t>
                </a:r>
              </a:p>
              <a:p>
                <a:pPr algn="ctr" eaLnBrk="1" hangingPunct="1">
                  <a:lnSpc>
                    <a:spcPct val="100000"/>
                  </a:lnSpc>
                  <a:spcBef>
                    <a:spcPct val="0"/>
                  </a:spcBef>
                  <a:buClrTx/>
                  <a:buSzTx/>
                  <a:buFontTx/>
                  <a:buNone/>
                </a:pPr>
                <a:r>
                  <a:rPr lang="en-US" altLang="en-US" sz="1600" b="1" dirty="0">
                    <a:solidFill>
                      <a:schemeClr val="bg1"/>
                    </a:solidFill>
                  </a:rPr>
                  <a:t>P</a:t>
                </a:r>
              </a:p>
              <a:p>
                <a:pPr algn="ctr" eaLnBrk="1" hangingPunct="1">
                  <a:lnSpc>
                    <a:spcPct val="100000"/>
                  </a:lnSpc>
                  <a:spcBef>
                    <a:spcPct val="0"/>
                  </a:spcBef>
                  <a:buClrTx/>
                  <a:buSzTx/>
                  <a:buFontTx/>
                  <a:buNone/>
                </a:pPr>
                <a:r>
                  <a:rPr lang="en-US" altLang="en-US" sz="1600" b="1" dirty="0">
                    <a:solidFill>
                      <a:schemeClr val="bg1"/>
                    </a:solidFill>
                  </a:rPr>
                  <a:t>P</a:t>
                </a:r>
              </a:p>
              <a:p>
                <a:pPr algn="ctr" eaLnBrk="1" hangingPunct="1">
                  <a:lnSpc>
                    <a:spcPct val="100000"/>
                  </a:lnSpc>
                  <a:spcBef>
                    <a:spcPct val="0"/>
                  </a:spcBef>
                  <a:buClrTx/>
                  <a:buSzTx/>
                  <a:buFontTx/>
                  <a:buNone/>
                </a:pPr>
                <a:r>
                  <a:rPr lang="en-US" altLang="en-US" sz="1600" b="1" dirty="0">
                    <a:solidFill>
                      <a:schemeClr val="bg1"/>
                    </a:solidFill>
                  </a:rPr>
                  <a:t>R</a:t>
                </a:r>
              </a:p>
              <a:p>
                <a:pPr algn="ctr" eaLnBrk="1" hangingPunct="1">
                  <a:lnSpc>
                    <a:spcPct val="100000"/>
                  </a:lnSpc>
                  <a:spcBef>
                    <a:spcPct val="0"/>
                  </a:spcBef>
                  <a:buClrTx/>
                  <a:buSzTx/>
                  <a:buFontTx/>
                  <a:buNone/>
                </a:pPr>
                <a:r>
                  <a:rPr lang="en-US" altLang="en-US" sz="1600" b="1" dirty="0">
                    <a:solidFill>
                      <a:schemeClr val="bg1"/>
                    </a:solidFill>
                  </a:rPr>
                  <a:t>O</a:t>
                </a:r>
              </a:p>
              <a:p>
                <a:pPr algn="ctr" eaLnBrk="1" hangingPunct="1">
                  <a:lnSpc>
                    <a:spcPct val="100000"/>
                  </a:lnSpc>
                  <a:spcBef>
                    <a:spcPct val="0"/>
                  </a:spcBef>
                  <a:buClrTx/>
                  <a:buSzTx/>
                  <a:buFontTx/>
                  <a:buNone/>
                </a:pPr>
                <a:r>
                  <a:rPr lang="en-US" altLang="en-US" sz="1600" b="1" dirty="0">
                    <a:solidFill>
                      <a:schemeClr val="bg1"/>
                    </a:solidFill>
                  </a:rPr>
                  <a:t>A</a:t>
                </a:r>
              </a:p>
              <a:p>
                <a:pPr algn="ctr" eaLnBrk="1" hangingPunct="1">
                  <a:lnSpc>
                    <a:spcPct val="100000"/>
                  </a:lnSpc>
                  <a:spcBef>
                    <a:spcPct val="0"/>
                  </a:spcBef>
                  <a:buClrTx/>
                  <a:buSzTx/>
                  <a:buFontTx/>
                  <a:buNone/>
                </a:pPr>
                <a:r>
                  <a:rPr lang="en-US" altLang="en-US" sz="1600" b="1" dirty="0">
                    <a:solidFill>
                      <a:schemeClr val="bg1"/>
                    </a:solidFill>
                  </a:rPr>
                  <a:t>C</a:t>
                </a:r>
              </a:p>
              <a:p>
                <a:pPr algn="ctr" eaLnBrk="1" hangingPunct="1">
                  <a:lnSpc>
                    <a:spcPct val="100000"/>
                  </a:lnSpc>
                  <a:spcBef>
                    <a:spcPct val="0"/>
                  </a:spcBef>
                  <a:buClrTx/>
                  <a:buSzTx/>
                  <a:buFontTx/>
                  <a:buNone/>
                </a:pPr>
                <a:r>
                  <a:rPr lang="en-US" altLang="en-US" sz="1600" b="1" dirty="0">
                    <a:solidFill>
                      <a:schemeClr val="bg1"/>
                    </a:solidFill>
                  </a:rPr>
                  <a:t>H</a:t>
                </a:r>
              </a:p>
            </p:txBody>
          </p:sp>
        </p:grpSp>
      </p:grpSp>
    </p:spTree>
    <p:extLst>
      <p:ext uri="{BB962C8B-B14F-4D97-AF65-F5344CB8AC3E}">
        <p14:creationId xmlns:p14="http://schemas.microsoft.com/office/powerpoint/2010/main" val="690829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81063" y="876300"/>
            <a:ext cx="7739062" cy="686686"/>
          </a:xfrm>
        </p:spPr>
        <p:txBody>
          <a:bodyPr/>
          <a:lstStyle/>
          <a:p>
            <a:pPr eaLnBrk="1" hangingPunct="1"/>
            <a:r>
              <a:rPr lang="en-US" altLang="en-US" dirty="0" smtClean="0">
                <a:ea typeface="ヒラギノ角ゴ Pro W3" pitchFamily="127" charset="-128"/>
              </a:rPr>
              <a:t>Available Measures</a:t>
            </a:r>
          </a:p>
        </p:txBody>
      </p:sp>
      <p:sp>
        <p:nvSpPr>
          <p:cNvPr id="7171" name="Rectangle 3"/>
          <p:cNvSpPr>
            <a:spLocks noGrp="1" noChangeArrowheads="1"/>
          </p:cNvSpPr>
          <p:nvPr>
            <p:ph type="body" idx="1"/>
          </p:nvPr>
        </p:nvSpPr>
        <p:spPr>
          <a:xfrm>
            <a:off x="914399" y="1645919"/>
            <a:ext cx="7399867" cy="4687147"/>
          </a:xfrm>
        </p:spPr>
        <p:txBody>
          <a:bodyPr wrap="none" numCol="2"/>
          <a:lstStyle/>
          <a:p>
            <a:pPr eaLnBrk="1" hangingPunct="1">
              <a:lnSpc>
                <a:spcPct val="85000"/>
              </a:lnSpc>
            </a:pPr>
            <a:r>
              <a:rPr lang="en-US" altLang="en-US" dirty="0" smtClean="0">
                <a:ea typeface="ヒラギノ角ゴ Pro W3" pitchFamily="127" charset="-128"/>
              </a:rPr>
              <a:t>Reactions</a:t>
            </a:r>
          </a:p>
          <a:p>
            <a:pPr lvl="1" eaLnBrk="1" hangingPunct="1">
              <a:lnSpc>
                <a:spcPct val="85000"/>
              </a:lnSpc>
            </a:pPr>
            <a:r>
              <a:rPr lang="en-US" altLang="en-US" sz="1900" dirty="0" smtClean="0">
                <a:ea typeface="ヒラギノ角ゴ Pro W3" pitchFamily="127" charset="-128"/>
              </a:rPr>
              <a:t>Course Evaluation Form</a:t>
            </a:r>
          </a:p>
          <a:p>
            <a:pPr eaLnBrk="1" hangingPunct="1">
              <a:lnSpc>
                <a:spcPct val="85000"/>
              </a:lnSpc>
            </a:pPr>
            <a:r>
              <a:rPr lang="en-US" altLang="en-US" dirty="0" smtClean="0">
                <a:ea typeface="ヒラギノ角ゴ Pro W3" pitchFamily="127" charset="-128"/>
              </a:rPr>
              <a:t>Learning</a:t>
            </a:r>
          </a:p>
          <a:p>
            <a:pPr lvl="1" eaLnBrk="1" hangingPunct="1">
              <a:lnSpc>
                <a:spcPct val="85000"/>
              </a:lnSpc>
            </a:pPr>
            <a:r>
              <a:rPr lang="en-US" altLang="en-US" sz="1900" dirty="0" smtClean="0">
                <a:ea typeface="ヒラギノ角ゴ Pro W3" pitchFamily="127" charset="-128"/>
              </a:rPr>
              <a:t>Teamwork Attitudes Questionnaire (T-TAQ) for Long-Term Care</a:t>
            </a:r>
          </a:p>
          <a:p>
            <a:pPr lvl="1" eaLnBrk="1" hangingPunct="1">
              <a:lnSpc>
                <a:spcPct val="85000"/>
              </a:lnSpc>
            </a:pPr>
            <a:r>
              <a:rPr lang="en-US" altLang="en-US" sz="1900" dirty="0" smtClean="0">
                <a:ea typeface="ヒラギノ角ゴ Pro W3" pitchFamily="127" charset="-128"/>
              </a:rPr>
              <a:t>Learning Benchmarks</a:t>
            </a:r>
          </a:p>
          <a:p>
            <a:pPr lvl="1" eaLnBrk="1" hangingPunct="1">
              <a:lnSpc>
                <a:spcPct val="85000"/>
              </a:lnSpc>
            </a:pPr>
            <a:r>
              <a:rPr lang="en-US" altLang="en-US" sz="1900" dirty="0" smtClean="0">
                <a:ea typeface="ヒラギノ角ゴ Pro W3" pitchFamily="127" charset="-128"/>
              </a:rPr>
              <a:t>Team Performance Observation Tool for Long-Term Care</a:t>
            </a:r>
          </a:p>
          <a:p>
            <a:pPr lvl="1" eaLnBrk="1" hangingPunct="1">
              <a:lnSpc>
                <a:spcPct val="85000"/>
              </a:lnSpc>
            </a:pPr>
            <a:r>
              <a:rPr lang="en-US" altLang="en-US" sz="1900" dirty="0" smtClean="0">
                <a:ea typeface="ヒラギノ角ゴ Pro W3" pitchFamily="127" charset="-128"/>
              </a:rPr>
              <a:t>Teamwork Perceptions Questionnaire (T-TPQ) for Long-Term Care</a:t>
            </a:r>
            <a:endParaRPr lang="en-US" altLang="en-US" sz="1900" dirty="0" smtClean="0">
              <a:solidFill>
                <a:schemeClr val="accent2"/>
              </a:solidFill>
              <a:ea typeface="ヒラギノ角ゴ Pro W3" pitchFamily="127" charset="-128"/>
            </a:endParaRPr>
          </a:p>
          <a:p>
            <a:pPr eaLnBrk="1" hangingPunct="1">
              <a:lnSpc>
                <a:spcPct val="85000"/>
              </a:lnSpc>
              <a:defRPr/>
            </a:pPr>
            <a:r>
              <a:rPr lang="en-US" dirty="0" smtClean="0"/>
              <a:t>Behavior</a:t>
            </a:r>
            <a:endParaRPr lang="en-US" dirty="0"/>
          </a:p>
          <a:p>
            <a:pPr lvl="1" eaLnBrk="1" hangingPunct="1">
              <a:lnSpc>
                <a:spcPct val="85000"/>
              </a:lnSpc>
              <a:defRPr/>
            </a:pPr>
            <a:r>
              <a:rPr lang="en-US" sz="1900" dirty="0"/>
              <a:t>Team Performance Observation Tool for Long-Term Care</a:t>
            </a:r>
          </a:p>
          <a:p>
            <a:pPr lvl="1" eaLnBrk="1" hangingPunct="1">
              <a:lnSpc>
                <a:spcPct val="85000"/>
              </a:lnSpc>
              <a:defRPr/>
            </a:pPr>
            <a:r>
              <a:rPr lang="en-US" sz="1900" dirty="0"/>
              <a:t>Teamwork Perceptions Questionnaire (T-TPQ) for Long-Term Care</a:t>
            </a:r>
          </a:p>
          <a:p>
            <a:pPr lvl="1" eaLnBrk="1" hangingPunct="1">
              <a:lnSpc>
                <a:spcPct val="85000"/>
              </a:lnSpc>
              <a:defRPr/>
            </a:pPr>
            <a:r>
              <a:rPr lang="en-US" sz="1900" dirty="0"/>
              <a:t>AHRQ Nursing Home Survey on Patient Safety Culture</a:t>
            </a:r>
          </a:p>
          <a:p>
            <a:pPr eaLnBrk="1" hangingPunct="1">
              <a:lnSpc>
                <a:spcPct val="85000"/>
              </a:lnSpc>
              <a:defRPr/>
            </a:pPr>
            <a:r>
              <a:rPr lang="en-US" dirty="0"/>
              <a:t>Results</a:t>
            </a:r>
          </a:p>
          <a:p>
            <a:pPr lvl="1" eaLnBrk="1" hangingPunct="1">
              <a:lnSpc>
                <a:spcPct val="85000"/>
              </a:lnSpc>
              <a:defRPr/>
            </a:pPr>
            <a:r>
              <a:rPr lang="en-US" sz="1900" dirty="0"/>
              <a:t>Resident outcome and clinical process measures</a:t>
            </a:r>
          </a:p>
          <a:p>
            <a:pPr lvl="1" eaLnBrk="1" hangingPunct="1">
              <a:lnSpc>
                <a:spcPct val="85000"/>
              </a:lnSpc>
              <a:defRPr/>
            </a:pPr>
            <a:r>
              <a:rPr lang="en-US" sz="1900" dirty="0"/>
              <a:t>AHRQ Nursing Home Survey on Patient Safety </a:t>
            </a:r>
            <a:r>
              <a:rPr lang="en-US" sz="1900" dirty="0" smtClean="0"/>
              <a:t>Culture</a:t>
            </a:r>
            <a:endParaRPr lang="en-US" altLang="en-US" dirty="0" smtClean="0">
              <a:ea typeface="ヒラギノ角ゴ Pro W3" pitchFamily="127" charset="-128"/>
            </a:endParaRPr>
          </a:p>
        </p:txBody>
      </p:sp>
    </p:spTree>
    <p:extLst>
      <p:ext uri="{BB962C8B-B14F-4D97-AF65-F5344CB8AC3E}">
        <p14:creationId xmlns:p14="http://schemas.microsoft.com/office/powerpoint/2010/main" val="4153106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smtClean="0">
                <a:ea typeface="ヒラギノ角ゴ Pro W3" pitchFamily="127" charset="-128"/>
              </a:rPr>
              <a:t>Course Evaluation Form</a:t>
            </a:r>
          </a:p>
        </p:txBody>
      </p:sp>
      <p:sp>
        <p:nvSpPr>
          <p:cNvPr id="8195" name="Rectangle 3"/>
          <p:cNvSpPr>
            <a:spLocks noGrp="1" noChangeArrowheads="1"/>
          </p:cNvSpPr>
          <p:nvPr>
            <p:ph type="body" idx="1"/>
          </p:nvPr>
        </p:nvSpPr>
        <p:spPr>
          <a:xfrm>
            <a:off x="1143000" y="2020888"/>
            <a:ext cx="7162800" cy="3770312"/>
          </a:xfrm>
        </p:spPr>
        <p:txBody>
          <a:bodyPr/>
          <a:lstStyle/>
          <a:p>
            <a:r>
              <a:rPr lang="en-US" altLang="en-US" dirty="0" smtClean="0">
                <a:ea typeface="ヒラギノ角ゴ Pro W3" pitchFamily="127" charset="-128"/>
              </a:rPr>
              <a:t>Level I Reactions</a:t>
            </a:r>
          </a:p>
          <a:p>
            <a:r>
              <a:rPr lang="en-US" altLang="en-US" dirty="0" smtClean="0">
                <a:ea typeface="ヒラギノ角ゴ Pro W3" pitchFamily="127" charset="-128"/>
              </a:rPr>
              <a:t>Includes evaluation questions for all available course modules</a:t>
            </a:r>
          </a:p>
          <a:p>
            <a:r>
              <a:rPr lang="en-US" altLang="en-US" dirty="0" smtClean="0">
                <a:ea typeface="ヒラギノ角ゴ Pro W3" pitchFamily="127" charset="-128"/>
              </a:rPr>
              <a:t>Customizable</a:t>
            </a:r>
          </a:p>
          <a:p>
            <a:r>
              <a:rPr lang="en-US" altLang="en-US" dirty="0" smtClean="0">
                <a:ea typeface="ヒラギノ角ゴ Pro W3" pitchFamily="127" charset="-128"/>
              </a:rPr>
              <a:t>Provides information about what trainees thought about the training</a:t>
            </a:r>
          </a:p>
        </p:txBody>
      </p:sp>
    </p:spTree>
    <p:extLst>
      <p:ext uri="{BB962C8B-B14F-4D97-AF65-F5344CB8AC3E}">
        <p14:creationId xmlns:p14="http://schemas.microsoft.com/office/powerpoint/2010/main" val="2802251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7029" y="818244"/>
            <a:ext cx="8461828" cy="914400"/>
          </a:xfrm>
        </p:spPr>
        <p:txBody>
          <a:bodyPr/>
          <a:lstStyle/>
          <a:p>
            <a:pPr eaLnBrk="1" hangingPunct="1"/>
            <a:r>
              <a:rPr lang="en-US" altLang="en-US" sz="2800" dirty="0" smtClean="0">
                <a:ea typeface="ヒラギノ角ゴ Pro W3" pitchFamily="127" charset="-128"/>
              </a:rPr>
              <a:t>TeamSTEPPS Teamwork Attitudes Questionnaire (T-TAQ) for Long-Term Care</a:t>
            </a:r>
          </a:p>
        </p:txBody>
      </p:sp>
      <p:sp>
        <p:nvSpPr>
          <p:cNvPr id="9219" name="Rectangle 3"/>
          <p:cNvSpPr>
            <a:spLocks noGrp="1" noChangeArrowheads="1"/>
          </p:cNvSpPr>
          <p:nvPr>
            <p:ph type="body" idx="1"/>
          </p:nvPr>
        </p:nvSpPr>
        <p:spPr>
          <a:xfrm>
            <a:off x="1236133" y="1860697"/>
            <a:ext cx="7762724" cy="4523169"/>
          </a:xfrm>
        </p:spPr>
        <p:txBody>
          <a:bodyPr/>
          <a:lstStyle/>
          <a:p>
            <a:pPr eaLnBrk="1" hangingPunct="1"/>
            <a:r>
              <a:rPr lang="en-US" altLang="en-US" sz="2000" dirty="0" smtClean="0">
                <a:ea typeface="ヒラギノ角ゴ Pro W3" pitchFamily="127" charset="-128"/>
              </a:rPr>
              <a:t>Level II Learning</a:t>
            </a:r>
          </a:p>
          <a:p>
            <a:pPr eaLnBrk="1" hangingPunct="1"/>
            <a:r>
              <a:rPr lang="en-US" altLang="en-US" sz="2000" dirty="0" smtClean="0">
                <a:ea typeface="ヒラギノ角ゴ Pro W3" pitchFamily="127" charset="-128"/>
              </a:rPr>
              <a:t>30-item self-report tool </a:t>
            </a:r>
          </a:p>
          <a:p>
            <a:pPr eaLnBrk="1" hangingPunct="1"/>
            <a:r>
              <a:rPr lang="en-US" altLang="en-US" sz="2000" dirty="0" smtClean="0">
                <a:ea typeface="ヒラギノ角ゴ Pro W3" pitchFamily="127" charset="-128"/>
              </a:rPr>
              <a:t>Respondents rate their agreement with items on a 5-point </a:t>
            </a:r>
            <a:br>
              <a:rPr lang="en-US" altLang="en-US" sz="2000" dirty="0" smtClean="0">
                <a:ea typeface="ヒラギノ角ゴ Pro W3" pitchFamily="127" charset="-128"/>
              </a:rPr>
            </a:br>
            <a:r>
              <a:rPr lang="en-US" altLang="en-US" sz="2000" dirty="0" smtClean="0">
                <a:ea typeface="ヒラギノ角ゴ Pro W3" pitchFamily="127" charset="-128"/>
              </a:rPr>
              <a:t>Likert scale</a:t>
            </a:r>
          </a:p>
          <a:p>
            <a:pPr eaLnBrk="1" hangingPunct="1"/>
            <a:r>
              <a:rPr lang="en-US" altLang="en-US" sz="2000" dirty="0" smtClean="0">
                <a:ea typeface="ヒラギノ角ゴ Pro W3" pitchFamily="127" charset="-128"/>
              </a:rPr>
              <a:t>Measures attitudes toward:</a:t>
            </a:r>
          </a:p>
          <a:p>
            <a:pPr lvl="1" eaLnBrk="1" hangingPunct="1">
              <a:spcBef>
                <a:spcPts val="300"/>
              </a:spcBef>
            </a:pPr>
            <a:r>
              <a:rPr lang="en-US" altLang="en-US" sz="1800" dirty="0" smtClean="0">
                <a:ea typeface="ヒラギノ角ゴ Pro W3" pitchFamily="127" charset="-128"/>
              </a:rPr>
              <a:t>Team Structure</a:t>
            </a:r>
          </a:p>
          <a:p>
            <a:pPr lvl="1" eaLnBrk="1" hangingPunct="1">
              <a:spcBef>
                <a:spcPts val="300"/>
              </a:spcBef>
            </a:pPr>
            <a:r>
              <a:rPr lang="en-US" altLang="en-US" sz="1800" dirty="0" smtClean="0">
                <a:ea typeface="ヒラギノ角ゴ Pro W3" pitchFamily="127" charset="-128"/>
              </a:rPr>
              <a:t>Leadership</a:t>
            </a:r>
          </a:p>
          <a:p>
            <a:pPr lvl="1" eaLnBrk="1" hangingPunct="1">
              <a:spcBef>
                <a:spcPts val="300"/>
              </a:spcBef>
            </a:pPr>
            <a:r>
              <a:rPr lang="en-US" altLang="en-US" sz="1800" dirty="0" smtClean="0">
                <a:ea typeface="ヒラギノ角ゴ Pro W3" pitchFamily="127" charset="-128"/>
              </a:rPr>
              <a:t>Situation Monitoring</a:t>
            </a:r>
          </a:p>
          <a:p>
            <a:pPr lvl="1" eaLnBrk="1" hangingPunct="1">
              <a:spcBef>
                <a:spcPts val="300"/>
              </a:spcBef>
            </a:pPr>
            <a:r>
              <a:rPr lang="en-US" altLang="en-US" sz="1800" dirty="0" smtClean="0">
                <a:ea typeface="ヒラギノ角ゴ Pro W3" pitchFamily="127" charset="-128"/>
              </a:rPr>
              <a:t>Mutual Support</a:t>
            </a:r>
          </a:p>
          <a:p>
            <a:pPr lvl="1" eaLnBrk="1" hangingPunct="1">
              <a:spcBef>
                <a:spcPts val="300"/>
              </a:spcBef>
            </a:pPr>
            <a:r>
              <a:rPr lang="en-US" altLang="en-US" sz="1800" dirty="0" smtClean="0">
                <a:ea typeface="ヒラギノ角ゴ Pro W3" pitchFamily="127" charset="-128"/>
              </a:rPr>
              <a:t>Communication</a:t>
            </a:r>
          </a:p>
          <a:p>
            <a:pPr eaLnBrk="1" hangingPunct="1"/>
            <a:r>
              <a:rPr lang="en-US" altLang="en-US" sz="2000" dirty="0">
                <a:ea typeface="ヒラギノ角ゴ Pro W3" pitchFamily="127" charset="-128"/>
              </a:rPr>
              <a:t>Documentation about the development and use of the original </a:t>
            </a:r>
            <a:r>
              <a:rPr lang="en-US" altLang="en-US" sz="2000" dirty="0" smtClean="0">
                <a:ea typeface="ヒラギノ角ゴ Pro W3" pitchFamily="127" charset="-128"/>
              </a:rPr>
              <a:t/>
            </a:r>
            <a:br>
              <a:rPr lang="en-US" altLang="en-US" sz="2000" dirty="0" smtClean="0">
                <a:ea typeface="ヒラギノ角ゴ Pro W3" pitchFamily="127" charset="-128"/>
              </a:rPr>
            </a:br>
            <a:r>
              <a:rPr lang="en-US" altLang="en-US" sz="2000" dirty="0" smtClean="0">
                <a:ea typeface="ヒラギノ角ゴ Pro W3" pitchFamily="127" charset="-128"/>
              </a:rPr>
              <a:t>T-TAQ </a:t>
            </a:r>
            <a:r>
              <a:rPr lang="en-US" altLang="en-US" sz="2000" dirty="0">
                <a:ea typeface="ヒラギノ角ゴ Pro W3" pitchFamily="127" charset="-128"/>
              </a:rPr>
              <a:t>can be found </a:t>
            </a:r>
            <a:r>
              <a:rPr lang="en-US" altLang="en-US" sz="2000" dirty="0" smtClean="0">
                <a:ea typeface="ヒラギノ角ゴ Pro W3" pitchFamily="127" charset="-128"/>
              </a:rPr>
              <a:t>at</a:t>
            </a:r>
          </a:p>
          <a:p>
            <a:pPr marL="0" indent="236538" eaLnBrk="1" hangingPunct="1">
              <a:spcBef>
                <a:spcPts val="600"/>
              </a:spcBef>
              <a:buNone/>
            </a:pPr>
            <a:r>
              <a:rPr lang="en-US" sz="1600" u="sng" dirty="0" smtClean="0">
                <a:hlinkClick r:id="rId3"/>
              </a:rPr>
              <a:t>https</a:t>
            </a:r>
            <a:r>
              <a:rPr lang="en-US" sz="1600" u="sng" dirty="0">
                <a:hlinkClick r:id="rId3"/>
              </a:rPr>
              <a:t>://</a:t>
            </a:r>
            <a:r>
              <a:rPr lang="en-US" sz="1600" u="sng" dirty="0" smtClean="0">
                <a:hlinkClick r:id="rId3"/>
              </a:rPr>
              <a:t>www.ahrq.gov/teamstepps/instructor/reference/teamattitudesmanual.html</a:t>
            </a:r>
            <a:endParaRPr lang="en-US" altLang="en-US" sz="1800" dirty="0" smtClean="0">
              <a:ea typeface="ヒラギノ角ゴ Pro W3" pitchFamily="127" charset="-128"/>
            </a:endParaRPr>
          </a:p>
        </p:txBody>
      </p:sp>
    </p:spTree>
    <p:extLst>
      <p:ext uri="{BB962C8B-B14F-4D97-AF65-F5344CB8AC3E}">
        <p14:creationId xmlns:p14="http://schemas.microsoft.com/office/powerpoint/2010/main" val="2465447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mtClean="0"/>
              <a:t>Learning Benchmarks</a:t>
            </a:r>
          </a:p>
        </p:txBody>
      </p:sp>
      <p:sp>
        <p:nvSpPr>
          <p:cNvPr id="10243" name="Rectangle 3"/>
          <p:cNvSpPr>
            <a:spLocks noGrp="1" noChangeArrowheads="1"/>
          </p:cNvSpPr>
          <p:nvPr>
            <p:ph type="body" idx="1"/>
          </p:nvPr>
        </p:nvSpPr>
        <p:spPr/>
        <p:txBody>
          <a:bodyPr/>
          <a:lstStyle/>
          <a:p>
            <a:r>
              <a:rPr lang="en-US" altLang="en-US" dirty="0" smtClean="0"/>
              <a:t>Level II Learning</a:t>
            </a:r>
          </a:p>
          <a:p>
            <a:r>
              <a:rPr lang="en-US" altLang="en-US" dirty="0" smtClean="0"/>
              <a:t>A 23-item multiple-choice test </a:t>
            </a:r>
          </a:p>
          <a:p>
            <a:r>
              <a:rPr lang="en-US" altLang="en-US" dirty="0" smtClean="0"/>
              <a:t>Uses:</a:t>
            </a:r>
          </a:p>
          <a:p>
            <a:pPr lvl="1"/>
            <a:r>
              <a:rPr lang="en-US" altLang="en-US" dirty="0" smtClean="0"/>
              <a:t>To assess knowledge of teamwork</a:t>
            </a:r>
          </a:p>
          <a:p>
            <a:pPr lvl="1"/>
            <a:r>
              <a:rPr lang="en-US" altLang="en-US" dirty="0" smtClean="0"/>
              <a:t>To measure changes in knowledge</a:t>
            </a:r>
          </a:p>
          <a:p>
            <a:r>
              <a:rPr lang="en-US" altLang="en-US" dirty="0" smtClean="0"/>
              <a:t>Caution</a:t>
            </a:r>
          </a:p>
          <a:p>
            <a:pPr lvl="1"/>
            <a:r>
              <a:rPr lang="en-US" altLang="en-US" dirty="0" smtClean="0"/>
              <a:t>Items tend to be too easy</a:t>
            </a:r>
          </a:p>
        </p:txBody>
      </p:sp>
    </p:spTree>
    <p:extLst>
      <p:ext uri="{BB962C8B-B14F-4D97-AF65-F5344CB8AC3E}">
        <p14:creationId xmlns:p14="http://schemas.microsoft.com/office/powerpoint/2010/main" val="4151563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z="3200" dirty="0" smtClean="0">
                <a:ea typeface="ヒラギノ角ゴ Pro W3" pitchFamily="127" charset="-128"/>
              </a:rPr>
              <a:t>Team Performance Observation Tool for Long-Term Care</a:t>
            </a:r>
          </a:p>
        </p:txBody>
      </p:sp>
      <p:sp>
        <p:nvSpPr>
          <p:cNvPr id="11267" name="Rectangle 3"/>
          <p:cNvSpPr>
            <a:spLocks noGrp="1" noChangeArrowheads="1"/>
          </p:cNvSpPr>
          <p:nvPr>
            <p:ph type="body" idx="1"/>
          </p:nvPr>
        </p:nvSpPr>
        <p:spPr>
          <a:xfrm>
            <a:off x="914400" y="2020887"/>
            <a:ext cx="7772400" cy="3813855"/>
          </a:xfrm>
        </p:spPr>
        <p:txBody>
          <a:bodyPr/>
          <a:lstStyle/>
          <a:p>
            <a:r>
              <a:rPr lang="en-US" altLang="en-US" dirty="0" smtClean="0">
                <a:ea typeface="ヒラギノ角ゴ Pro W3" pitchFamily="127" charset="-128"/>
              </a:rPr>
              <a:t>Level II Learning and Level III Behavior</a:t>
            </a:r>
          </a:p>
          <a:p>
            <a:r>
              <a:rPr lang="en-US" altLang="en-US" dirty="0" smtClean="0">
                <a:ea typeface="ヒラギノ角ゴ Pro W3" pitchFamily="127" charset="-128"/>
              </a:rPr>
              <a:t>Tool for observing team performance</a:t>
            </a:r>
          </a:p>
          <a:p>
            <a:pPr lvl="1"/>
            <a:r>
              <a:rPr lang="en-US" altLang="en-US" dirty="0" smtClean="0">
                <a:ea typeface="ヒラギノ角ゴ Pro W3" pitchFamily="127" charset="-128"/>
              </a:rPr>
              <a:t>Site assessment</a:t>
            </a:r>
          </a:p>
          <a:p>
            <a:pPr lvl="1"/>
            <a:r>
              <a:rPr lang="en-US" altLang="en-US" dirty="0" smtClean="0">
                <a:ea typeface="ヒラギノ角ゴ Pro W3" pitchFamily="127" charset="-128"/>
              </a:rPr>
              <a:t>Measure training effectiveness</a:t>
            </a:r>
          </a:p>
          <a:p>
            <a:r>
              <a:rPr lang="en-US" altLang="en-US" dirty="0" smtClean="0">
                <a:ea typeface="ヒラギノ角ゴ Pro W3" pitchFamily="127" charset="-128"/>
              </a:rPr>
              <a:t>Observers should practice using the tool </a:t>
            </a:r>
          </a:p>
          <a:p>
            <a:r>
              <a:rPr lang="en-US" altLang="en-US" dirty="0" smtClean="0">
                <a:ea typeface="ヒラギノ角ゴ Pro W3" pitchFamily="127" charset="-128"/>
              </a:rPr>
              <a:t>Can be adapted to a particular unit, department, or work area</a:t>
            </a:r>
          </a:p>
        </p:txBody>
      </p:sp>
    </p:spTree>
    <p:extLst>
      <p:ext uri="{BB962C8B-B14F-4D97-AF65-F5344CB8AC3E}">
        <p14:creationId xmlns:p14="http://schemas.microsoft.com/office/powerpoint/2010/main" val="3643535449"/>
      </p:ext>
    </p:extLst>
  </p:cSld>
  <p:clrMapOvr>
    <a:masterClrMapping/>
  </p:clrMapOvr>
  <p:timing>
    <p:tnLst>
      <p:par>
        <p:cTn id="1" dur="indefinite" restart="never" nodeType="tmRoot"/>
      </p:par>
    </p:tnLst>
  </p:timing>
</p:sld>
</file>

<file path=ppt/theme/theme1.xml><?xml version="1.0" encoding="utf-8"?>
<a:theme xmlns:a="http://schemas.openxmlformats.org/drawingml/2006/main" name="2_Main_Olive">
  <a:themeElements>
    <a:clrScheme name="">
      <a:dk1>
        <a:srgbClr val="000000"/>
      </a:dk1>
      <a:lt1>
        <a:srgbClr val="FFFFE1"/>
      </a:lt1>
      <a:dk2>
        <a:srgbClr val="660033"/>
      </a:dk2>
      <a:lt2>
        <a:srgbClr val="330033"/>
      </a:lt2>
      <a:accent1>
        <a:srgbClr val="CCCC99"/>
      </a:accent1>
      <a:accent2>
        <a:srgbClr val="CC0000"/>
      </a:accent2>
      <a:accent3>
        <a:srgbClr val="FFFFEE"/>
      </a:accent3>
      <a:accent4>
        <a:srgbClr val="000000"/>
      </a:accent4>
      <a:accent5>
        <a:srgbClr val="E2E2CA"/>
      </a:accent5>
      <a:accent6>
        <a:srgbClr val="B90000"/>
      </a:accent6>
      <a:hlink>
        <a:srgbClr val="990033"/>
      </a:hlink>
      <a:folHlink>
        <a:srgbClr val="B2B2B2"/>
      </a:folHlink>
    </a:clrScheme>
    <a:fontScheme name="2_Main_Oli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Main_Olive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2_Main_Olive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2_Main_Olive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2_Main_Olive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2_Main_Olive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2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2_Main_Olive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2_Main_Olive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2_Main_Olive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2_Main_Olive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ppt/theme/themeOverride2.xml><?xml version="1.0" encoding="utf-8"?>
<a:themeOverride xmlns:a="http://schemas.openxmlformats.org/drawingml/2006/main">
  <a:clrScheme name="2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1C938CC4EE4F479EE4D92727B24713" ma:contentTypeVersion="4" ma:contentTypeDescription="Create a new document." ma:contentTypeScope="" ma:versionID="6dd9b103903e26b1ea34f857003ae291">
  <xsd:schema xmlns:xsd="http://www.w3.org/2001/XMLSchema" xmlns:xs="http://www.w3.org/2001/XMLSchema" xmlns:p="http://schemas.microsoft.com/office/2006/metadata/properties" xmlns:ns2="6d949564-4ca2-4f24-b2ec-e225cb0e4b21" xmlns:ns3="248aa52d-0bf7-449c-811d-9d8a38bb3135" targetNamespace="http://schemas.microsoft.com/office/2006/metadata/properties" ma:root="true" ma:fieldsID="dc4ba676627c2980e1d7292c6847d327" ns2:_="" ns3:_="">
    <xsd:import namespace="6d949564-4ca2-4f24-b2ec-e225cb0e4b21"/>
    <xsd:import namespace="248aa52d-0bf7-449c-811d-9d8a38bb313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49564-4ca2-4f24-b2ec-e225cb0e4b2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8aa52d-0bf7-449c-811d-9d8a38bb313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AC4790-CD0F-4B3A-B369-AB9F5A40C295}"/>
</file>

<file path=customXml/itemProps2.xml><?xml version="1.0" encoding="utf-8"?>
<ds:datastoreItem xmlns:ds="http://schemas.openxmlformats.org/officeDocument/2006/customXml" ds:itemID="{4E933313-0F1A-41FB-B5C3-7A47953DCF3A}">
  <ds:schemaRefs>
    <ds:schemaRef ds:uri="http://schemas.microsoft.com/sharepoint/v3/contenttype/forms"/>
  </ds:schemaRefs>
</ds:datastoreItem>
</file>

<file path=customXml/itemProps3.xml><?xml version="1.0" encoding="utf-8"?>
<ds:datastoreItem xmlns:ds="http://schemas.openxmlformats.org/officeDocument/2006/customXml" ds:itemID="{1225531B-768E-4416-A503-F71D3AE7250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Module 4-05.2-SituationMonitoring</Template>
  <TotalTime>5960</TotalTime>
  <Words>948</Words>
  <Application>Microsoft Macintosh PowerPoint</Application>
  <PresentationFormat>On-screen Show (4:3)</PresentationFormat>
  <Paragraphs>148</Paragraphs>
  <Slides>19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Times New Roman</vt:lpstr>
      <vt:lpstr>Verdana</vt:lpstr>
      <vt:lpstr>Wingdings</vt:lpstr>
      <vt:lpstr>ヒラギノ角ゴ Pro W3</vt:lpstr>
      <vt:lpstr>Arial</vt:lpstr>
      <vt:lpstr>2_Main_Olive</vt:lpstr>
      <vt:lpstr>Measurement</vt:lpstr>
      <vt:lpstr>Objectives</vt:lpstr>
      <vt:lpstr>TeamSTEPPS Phases </vt:lpstr>
      <vt:lpstr>How To Measure - Kirkpatrick</vt:lpstr>
      <vt:lpstr>Available Measures</vt:lpstr>
      <vt:lpstr>Course Evaluation Form</vt:lpstr>
      <vt:lpstr>TeamSTEPPS Teamwork Attitudes Questionnaire (T-TAQ) for Long-Term Care</vt:lpstr>
      <vt:lpstr>Learning Benchmarks</vt:lpstr>
      <vt:lpstr>Team Performance Observation Tool for Long-Term Care</vt:lpstr>
      <vt:lpstr>TeamSTEPPS Teamwork Perceptions Questionnaire (T-TPQ) for Long-Term Care</vt:lpstr>
      <vt:lpstr>Level III: Behavior</vt:lpstr>
      <vt:lpstr>Behavior: Measures</vt:lpstr>
      <vt:lpstr>Level IV: Results</vt:lpstr>
      <vt:lpstr>AHRQ Nursing Home Survey on Patient Safety Culture</vt:lpstr>
      <vt:lpstr>How Can Hospitals Use the Nursing Home Survey on Patient Safety Culture?</vt:lpstr>
      <vt:lpstr>Survey Composites</vt:lpstr>
      <vt:lpstr>What Support Is Available?</vt:lpstr>
      <vt:lpstr>Evaluating TeamSTEPPS Exercise</vt:lpstr>
      <vt:lpstr>Evaluating TeamSTEPPS Exercise (Cont’d)</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dc:creator>
  <cp:lastModifiedBy>Shane McElroy</cp:lastModifiedBy>
  <cp:revision>189</cp:revision>
  <cp:lastPrinted>2017-04-22T18:48:47Z</cp:lastPrinted>
  <dcterms:created xsi:type="dcterms:W3CDTF">2005-06-03T10:15:22Z</dcterms:created>
  <dcterms:modified xsi:type="dcterms:W3CDTF">2017-05-03T19:49:58Z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0x010100A41C938CC4EE4F479EE4D92727B24713</vt:lpwstr>
  </property>
</Properties>
</file>