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notesMasterIdLst>
    <p:notesMasterId r:id="rId22"/>
  </p:notesMasterIdLst>
  <p:handoutMasterIdLst>
    <p:handoutMasterId r:id="rId23"/>
  </p:handoutMasterIdLst>
  <p:sldIdLst>
    <p:sldId id="335" r:id="rId5"/>
    <p:sldId id="336" r:id="rId6"/>
    <p:sldId id="337" r:id="rId7"/>
    <p:sldId id="338" r:id="rId8"/>
    <p:sldId id="339" r:id="rId9"/>
    <p:sldId id="340" r:id="rId10"/>
    <p:sldId id="341" r:id="rId11"/>
    <p:sldId id="342" r:id="rId12"/>
    <p:sldId id="352" r:id="rId13"/>
    <p:sldId id="353" r:id="rId14"/>
    <p:sldId id="355" r:id="rId15"/>
    <p:sldId id="354" r:id="rId16"/>
    <p:sldId id="356" r:id="rId17"/>
    <p:sldId id="357" r:id="rId18"/>
    <p:sldId id="349" r:id="rId19"/>
    <p:sldId id="350" r:id="rId20"/>
    <p:sldId id="351" r:id="rId21"/>
  </p:sldIdLst>
  <p:sldSz cx="9144000" cy="6858000" type="screen4x3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02">
          <p15:clr>
            <a:srgbClr val="A4A3A4"/>
          </p15:clr>
        </p15:guide>
        <p15:guide id="2" orient="horz" pos="1095">
          <p15:clr>
            <a:srgbClr val="A4A3A4"/>
          </p15:clr>
        </p15:guide>
        <p15:guide id="3" orient="horz" pos="4032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4170">
          <p15:clr>
            <a:srgbClr val="A4A3A4"/>
          </p15:clr>
        </p15:guide>
        <p15:guide id="6" pos="2983">
          <p15:clr>
            <a:srgbClr val="A4A3A4"/>
          </p15:clr>
        </p15:guide>
        <p15:guide id="7" pos="5232">
          <p15:clr>
            <a:srgbClr val="A4A3A4"/>
          </p15:clr>
        </p15:guide>
        <p15:guide id="8" pos="1776">
          <p15:clr>
            <a:srgbClr val="A4A3A4"/>
          </p15:clr>
        </p15:guide>
        <p15:guide id="9" pos="6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5" userDrawn="1">
          <p15:clr>
            <a:srgbClr val="A4A3A4"/>
          </p15:clr>
        </p15:guide>
        <p15:guide id="2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elle Pandolfi" initials="MMP" lastIdx="1" clrIdx="0"/>
  <p:cmAuthor id="1" name="DHHS" initials="D" lastIdx="13" clrIdx="1"/>
  <p:cmAuthor id="2" name="Donna Hurd" initials="DH" lastIdx="1" clrIdx="2"/>
  <p:cmAuthor id="3" name="Doreen Bonnett" initials="DMB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E1393E"/>
    <a:srgbClr val="00CC00"/>
    <a:srgbClr val="C8EE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570" autoAdjust="0"/>
    <p:restoredTop sz="86375" autoAdjust="0"/>
  </p:normalViewPr>
  <p:slideViewPr>
    <p:cSldViewPr snapToGrid="0">
      <p:cViewPr varScale="1">
        <p:scale>
          <a:sx n="115" d="100"/>
          <a:sy n="115" d="100"/>
        </p:scale>
        <p:origin x="1116" y="102"/>
      </p:cViewPr>
      <p:guideLst>
        <p:guide orient="horz" pos="2502"/>
        <p:guide orient="horz" pos="1095"/>
        <p:guide orient="horz" pos="4032"/>
        <p:guide orient="horz" pos="192"/>
        <p:guide orient="horz" pos="4170"/>
        <p:guide pos="2983"/>
        <p:guide pos="5232"/>
        <p:guide pos="1776"/>
        <p:guide pos="672"/>
      </p:guideLst>
    </p:cSldViewPr>
  </p:slideViewPr>
  <p:outlineViewPr>
    <p:cViewPr>
      <p:scale>
        <a:sx n="33" d="100"/>
        <a:sy n="33" d="100"/>
      </p:scale>
      <p:origin x="-5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70" d="100"/>
          <a:sy n="70" d="100"/>
        </p:scale>
        <p:origin x="1824" y="-1092"/>
      </p:cViewPr>
      <p:guideLst>
        <p:guide orient="horz" pos="3025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03" name="Group 6"/>
          <p:cNvGrpSpPr>
            <a:grpSpLocks/>
          </p:cNvGrpSpPr>
          <p:nvPr/>
        </p:nvGrpSpPr>
        <p:grpSpPr bwMode="auto">
          <a:xfrm>
            <a:off x="0" y="9188933"/>
            <a:ext cx="7315200" cy="239374"/>
            <a:chOff x="-48" y="5568"/>
            <a:chExt cx="4320" cy="144"/>
          </a:xfrm>
        </p:grpSpPr>
        <p:sp>
          <p:nvSpPr>
            <p:cNvPr id="51208" name="Line 7"/>
            <p:cNvSpPr>
              <a:spLocks noChangeShapeType="1"/>
            </p:cNvSpPr>
            <p:nvPr userDrawn="1"/>
          </p:nvSpPr>
          <p:spPr bwMode="auto">
            <a:xfrm>
              <a:off x="-48" y="5712"/>
              <a:ext cx="4320" cy="0"/>
            </a:xfrm>
            <a:prstGeom prst="line">
              <a:avLst/>
            </a:prstGeom>
            <a:noFill/>
            <a:ln w="9525">
              <a:solidFill>
                <a:srgbClr val="C7C397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209" name="Line 8"/>
            <p:cNvSpPr>
              <a:spLocks noChangeShapeType="1"/>
            </p:cNvSpPr>
            <p:nvPr userDrawn="1"/>
          </p:nvSpPr>
          <p:spPr bwMode="auto">
            <a:xfrm>
              <a:off x="-48" y="5568"/>
              <a:ext cx="4320" cy="0"/>
            </a:xfrm>
            <a:prstGeom prst="line">
              <a:avLst/>
            </a:prstGeom>
            <a:noFill/>
            <a:ln w="9525">
              <a:solidFill>
                <a:srgbClr val="C7C397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204" name="Rectangle 9"/>
          <p:cNvSpPr>
            <a:spLocks noChangeArrowheads="1"/>
          </p:cNvSpPr>
          <p:nvPr/>
        </p:nvSpPr>
        <p:spPr bwMode="auto">
          <a:xfrm>
            <a:off x="4151318" y="9206681"/>
            <a:ext cx="2315817" cy="239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r" defTabSz="966621"/>
            <a:r>
              <a:rPr lang="en-US" sz="1000" dirty="0">
                <a:solidFill>
                  <a:srgbClr val="663300"/>
                </a:solidFill>
                <a:latin typeface="Verdana" pitchFamily="34" charset="0"/>
              </a:rPr>
              <a:t> TeamSTEPPS 2.0 for Long-Term Care  |  Team Structure </a:t>
            </a:r>
          </a:p>
        </p:txBody>
      </p:sp>
      <p:pic>
        <p:nvPicPr>
          <p:cNvPr id="51205" name="Picture 10" descr="Slide_title2_02"/>
          <p:cNvPicPr>
            <a:picLocks noChangeAspect="1" noChangeArrowheads="1"/>
          </p:cNvPicPr>
          <p:nvPr/>
        </p:nvPicPr>
        <p:blipFill>
          <a:blip r:embed="rId2" cstate="print"/>
          <a:srcRect l="74965" t="32530" r="2986"/>
          <a:stretch>
            <a:fillRect/>
          </a:stretch>
        </p:blipFill>
        <p:spPr bwMode="auto">
          <a:xfrm>
            <a:off x="5690153" y="0"/>
            <a:ext cx="1625047" cy="562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6" name="Rectangle 11"/>
          <p:cNvSpPr>
            <a:spLocks noChangeArrowheads="1"/>
          </p:cNvSpPr>
          <p:nvPr/>
        </p:nvSpPr>
        <p:spPr bwMode="gray">
          <a:xfrm>
            <a:off x="5771322" y="80338"/>
            <a:ext cx="1462709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48406" tIns="48406" rIns="48406" bIns="48406" anchor="ctr"/>
          <a:lstStyle/>
          <a:p>
            <a:pPr defTabSz="966621">
              <a:lnSpc>
                <a:spcPct val="95000"/>
              </a:lnSpc>
            </a:pPr>
            <a:r>
              <a:rPr lang="en-US" sz="1300" b="1">
                <a:solidFill>
                  <a:srgbClr val="FFFFE1"/>
                </a:solidFill>
              </a:rPr>
              <a:t>Team</a:t>
            </a:r>
            <a:br>
              <a:rPr lang="en-US" sz="1300" b="1">
                <a:solidFill>
                  <a:srgbClr val="FFFFE1"/>
                </a:solidFill>
              </a:rPr>
            </a:br>
            <a:r>
              <a:rPr lang="en-US" sz="1300" b="1">
                <a:solidFill>
                  <a:srgbClr val="FFFFE1"/>
                </a:solidFill>
              </a:rPr>
              <a:t>Structure</a:t>
            </a:r>
          </a:p>
        </p:txBody>
      </p:sp>
      <p:sp>
        <p:nvSpPr>
          <p:cNvPr id="51207" name="Line 12"/>
          <p:cNvSpPr>
            <a:spLocks noChangeShapeType="1"/>
          </p:cNvSpPr>
          <p:nvPr/>
        </p:nvSpPr>
        <p:spPr bwMode="auto">
          <a:xfrm>
            <a:off x="0" y="547609"/>
            <a:ext cx="7315200" cy="0"/>
          </a:xfrm>
          <a:prstGeom prst="line">
            <a:avLst/>
          </a:prstGeom>
          <a:noFill/>
          <a:ln w="9525">
            <a:solidFill>
              <a:srgbClr val="C7C397"/>
            </a:solidFill>
            <a:round/>
            <a:headEnd/>
            <a:tailEnd/>
          </a:ln>
          <a:effectLst/>
        </p:spPr>
        <p:txBody>
          <a:bodyPr lIns="91427" tIns="45714" rIns="91427" bIns="45714"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3"/>
          </p:nvPr>
        </p:nvSpPr>
        <p:spPr>
          <a:xfrm>
            <a:off x="6467136" y="9176393"/>
            <a:ext cx="848065" cy="270158"/>
          </a:xfrm>
          <a:prstGeom prst="rect">
            <a:avLst/>
          </a:prstGeom>
        </p:spPr>
        <p:txBody>
          <a:bodyPr vert="horz" lIns="94851" tIns="47425" rIns="94851" bIns="47425" rtlCol="0" anchor="b"/>
          <a:lstStyle>
            <a:lvl1pPr algn="r">
              <a:defRPr sz="1200"/>
            </a:lvl1pPr>
          </a:lstStyle>
          <a:p>
            <a:r>
              <a:rPr lang="en-US" sz="1000" dirty="0">
                <a:solidFill>
                  <a:srgbClr val="66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C-2-</a:t>
            </a:r>
            <a:fld id="{F4517566-83C3-4370-B907-54219EA538C9}" type="slidenum">
              <a:rPr lang="en-US" sz="1000">
                <a:solidFill>
                  <a:srgbClr val="6633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100" dirty="0">
              <a:solidFill>
                <a:srgbClr val="6633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0536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583" cy="47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8" tIns="48320" rIns="96638" bIns="48320" numCol="1" anchor="t" anchorCtr="0" compatLnSpc="1">
            <a:prstTxWarp prst="textNoShape">
              <a:avLst/>
            </a:prstTxWarp>
          </a:bodyPr>
          <a:lstStyle>
            <a:lvl1pPr algn="l" defTabSz="966646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618" y="0"/>
            <a:ext cx="3170583" cy="47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8" tIns="48320" rIns="96638" bIns="48320" numCol="1" anchor="t" anchorCtr="0" compatLnSpc="1">
            <a:prstTxWarp prst="textNoShape">
              <a:avLst/>
            </a:prstTxWarp>
          </a:bodyPr>
          <a:lstStyle>
            <a:lvl1pPr algn="r" defTabSz="966646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9012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035" y="4561226"/>
            <a:ext cx="5367130" cy="4318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8" tIns="48320" rIns="96638" bIns="483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2452"/>
            <a:ext cx="3170583" cy="47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8" tIns="48320" rIns="96638" bIns="48320" numCol="1" anchor="b" anchorCtr="0" compatLnSpc="1">
            <a:prstTxWarp prst="textNoShape">
              <a:avLst/>
            </a:prstTxWarp>
          </a:bodyPr>
          <a:lstStyle>
            <a:lvl1pPr algn="l" defTabSz="966646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618" y="9122452"/>
            <a:ext cx="3170583" cy="478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38" tIns="48320" rIns="96638" bIns="48320" numCol="1" anchor="b" anchorCtr="0" compatLnSpc="1">
            <a:prstTxWarp prst="textNoShape">
              <a:avLst/>
            </a:prstTxWarp>
          </a:bodyPr>
          <a:lstStyle>
            <a:lvl1pPr algn="r" defTabSz="966646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B178E90A-A8BF-40F9-A948-995F2F2EA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7251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323522" y="9419211"/>
            <a:ext cx="3308074" cy="49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70662" indent="-296408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5634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9887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4141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0839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82648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56902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03115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882B757D-673D-4077-8DAC-2F7B05E195C2}" type="slidenum">
              <a:rPr lang="en-US" altLang="en-US" sz="19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</a:t>
            </a:fld>
            <a:endParaRPr lang="en-US" altLang="en-US" sz="1900" b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9850" y="742950"/>
            <a:ext cx="4956175" cy="3717925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8005" y="4749775"/>
            <a:ext cx="6551543" cy="446121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  <a:p>
            <a:pPr eaLnBrk="1" hangingPunct="1"/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  <a:p>
            <a:pPr eaLnBrk="1" hangingPunct="1"/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  <a:p>
            <a:pPr eaLnBrk="1" hangingPunct="1"/>
            <a:endParaRPr lang="en-US" altLang="en-US" smtClean="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29143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1002676"/>
            <a:fld id="{850C21AD-3274-4FFF-9896-8A10CA5C5642}" type="slidenum">
              <a:rPr lang="en-US" smtClean="0"/>
              <a:pPr defTabSz="1002676"/>
              <a:t>11</a:t>
            </a:fld>
            <a:endParaRPr lang="en-US" dirty="0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405640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1002676"/>
            <a:fld id="{5DF3474E-AFD2-421D-998B-0A98F31E0E2E}" type="slidenum">
              <a:rPr lang="en-US" smtClean="0"/>
              <a:pPr defTabSz="1002676"/>
              <a:t>12</a:t>
            </a:fld>
            <a:endParaRPr lang="en-US" dirty="0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019320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1002676"/>
            <a:fld id="{CCA7E9FE-54CC-428E-9174-03844AA82D86}" type="slidenum">
              <a:rPr lang="en-US" smtClean="0"/>
              <a:pPr defTabSz="1002676"/>
              <a:t>13</a:t>
            </a:fld>
            <a:endParaRPr lang="en-US" dirty="0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757528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1002676"/>
            <a:fld id="{6D01CC0A-F7F0-4CA2-B049-9A210003E8EA}" type="slidenum">
              <a:rPr lang="en-US" smtClean="0"/>
              <a:pPr defTabSz="1002676"/>
              <a:t>14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7142128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323522" y="9419211"/>
            <a:ext cx="3308074" cy="49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70662" indent="-296408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5634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9887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4141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0839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82648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56902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03115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957A5B13-C8AC-44E2-8A1A-BF6D4F16F562}" type="slidenum">
              <a:rPr lang="en-US" altLang="en-US" sz="19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15</a:t>
            </a:fld>
            <a:endParaRPr lang="en-US" altLang="en-US" sz="1900" b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9850" y="742950"/>
            <a:ext cx="4956175" cy="3717925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18762" y="4712064"/>
            <a:ext cx="5595730" cy="4461214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1976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323522" y="9419211"/>
            <a:ext cx="3308074" cy="49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70662" indent="-296408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5634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9887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4141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0839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82648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56902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03115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25111A9B-7857-402A-B598-3A5E6A165BFF}" type="slidenum">
              <a:rPr lang="en-US" altLang="en-US" sz="19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16</a:t>
            </a:fld>
            <a:endParaRPr lang="en-US" altLang="en-US" sz="1900" b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9850" y="742950"/>
            <a:ext cx="4956175" cy="3717925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9905" y="4712064"/>
            <a:ext cx="6589643" cy="4461214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32424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323522" y="9419211"/>
            <a:ext cx="3308074" cy="49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70662" indent="-296408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5634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9887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4141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0839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82648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56902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03115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D0755C6B-13EA-4967-B38D-4E368425ADBB}" type="slidenum">
              <a:rPr lang="en-US" altLang="en-US" sz="19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17</a:t>
            </a:fld>
            <a:endParaRPr lang="en-US" altLang="en-US" sz="1900" b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14196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323522" y="9419211"/>
            <a:ext cx="3308074" cy="49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70662" indent="-296408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5634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9887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4141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0839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82648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56902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03115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E81CDC0A-CBCC-4BEC-99CF-C8FE8AF016EC}" type="slidenum">
              <a:rPr lang="en-US" altLang="en-US" sz="19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2</a:t>
            </a:fld>
            <a:endParaRPr lang="en-US" altLang="en-US" sz="1900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>
              <a:latin typeface="Arial" pitchFamily="34" charset="0"/>
              <a:ea typeface="ヒラギノ角ゴ Pro W3" pitchFamily="127" charset="-128"/>
            </a:endParaRPr>
          </a:p>
          <a:p>
            <a:pPr eaLnBrk="1" hangingPunct="1"/>
            <a:endParaRPr lang="en-US" altLang="en-US" sz="100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9316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323522" y="9419211"/>
            <a:ext cx="3308074" cy="49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70662" indent="-296408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5634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9887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4141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0839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82648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56902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03115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CAE53776-F18F-4162-B7E1-3608A0B313E9}" type="slidenum">
              <a:rPr lang="en-US" altLang="en-US" sz="19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3</a:t>
            </a:fld>
            <a:endParaRPr lang="en-US" altLang="en-US" sz="1900" b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6092" y="4710426"/>
            <a:ext cx="6804991" cy="446121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>
              <a:latin typeface="Arial" pitchFamily="34" charset="0"/>
              <a:ea typeface="ヒラギノ角ゴ Pro W3" pitchFamily="127" charset="-128"/>
            </a:endParaRPr>
          </a:p>
          <a:p>
            <a:pPr eaLnBrk="1" hangingPunct="1"/>
            <a:endParaRPr lang="en-US" altLang="en-US" sz="1000">
              <a:latin typeface="Arial" pitchFamily="34" charset="0"/>
              <a:ea typeface="ヒラギノ角ゴ Pro W3" pitchFamily="127" charset="-128"/>
            </a:endParaRPr>
          </a:p>
          <a:p>
            <a:pPr eaLnBrk="1" hangingPunct="1"/>
            <a:endParaRPr lang="en-US" altLang="en-US" sz="1000">
              <a:latin typeface="Arial" pitchFamily="34" charset="0"/>
              <a:ea typeface="ヒラギノ角ゴ Pro W3" pitchFamily="127" charset="-128"/>
            </a:endParaRPr>
          </a:p>
          <a:p>
            <a:pPr eaLnBrk="1" hangingPunct="1"/>
            <a:endParaRPr lang="en-US" altLang="en-US" sz="100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38737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323522" y="9419211"/>
            <a:ext cx="3308074" cy="49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70662" indent="-296408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5634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9887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4141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0839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82648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56902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03115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24A621F5-2B9B-4D3A-A1B8-FFD5277455F4}" type="slidenum">
              <a:rPr lang="en-US" altLang="en-US" sz="19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4</a:t>
            </a:fld>
            <a:endParaRPr lang="en-US" altLang="en-US" sz="1900" b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9850" y="742950"/>
            <a:ext cx="4956175" cy="3717925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4205" y="4712064"/>
            <a:ext cx="5940287" cy="4461214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05160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323522" y="9419211"/>
            <a:ext cx="3308074" cy="49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70662" indent="-296408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5634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9887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4141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0839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82648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56902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03115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588ED594-433F-409C-8328-663668AD8952}" type="slidenum">
              <a:rPr lang="en-US" altLang="en-US" sz="19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5</a:t>
            </a:fld>
            <a:endParaRPr lang="en-US" altLang="en-US" sz="1900" b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100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288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323522" y="9419211"/>
            <a:ext cx="3308074" cy="49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70662" indent="-296408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5634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9887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4141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0839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82648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56902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03115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B1C8855C-4561-4F04-92EF-B44FAF4BBE71}" type="slidenum">
              <a:rPr lang="en-US" altLang="en-US" sz="19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6</a:t>
            </a:fld>
            <a:endParaRPr lang="en-US" altLang="en-US" sz="1900" b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870" y="4710426"/>
            <a:ext cx="6975614" cy="446121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90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788511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4323522" y="9419211"/>
            <a:ext cx="3308074" cy="49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1pPr>
            <a:lvl2pPr marL="770662" indent="-296408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2pPr>
            <a:lvl3pPr marL="1185634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3pPr>
            <a:lvl4pPr marL="1659887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4pPr>
            <a:lvl5pPr marL="2134141" indent="-237127" eaLnBrk="0" hangingPunct="0">
              <a:lnSpc>
                <a:spcPct val="90000"/>
              </a:lnSpc>
              <a:spcBef>
                <a:spcPct val="40000"/>
              </a:spcBef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5pPr>
            <a:lvl6pPr marL="260839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6pPr>
            <a:lvl7pPr marL="3082648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7pPr>
            <a:lvl8pPr marL="3556902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8pPr>
            <a:lvl9pPr marL="4031155" indent="-237127" eaLnBrk="0" fontAlgn="base" hangingPunct="0">
              <a:lnSpc>
                <a:spcPct val="90000"/>
              </a:lnSpc>
              <a:spcBef>
                <a:spcPct val="40000"/>
              </a:spcBef>
              <a:spcAft>
                <a:spcPct val="0"/>
              </a:spcAft>
              <a:defRPr sz="1500" b="1">
                <a:solidFill>
                  <a:schemeClr val="tx1"/>
                </a:solidFill>
                <a:latin typeface="Arial" pitchFamily="34" charset="0"/>
                <a:ea typeface="ヒラギノ角ゴ Pro W3" pitchFamily="127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fld id="{529AB531-7E17-49AC-A4ED-39A1114B60B3}" type="slidenum">
              <a:rPr lang="en-US" altLang="en-US" sz="1900" b="0"/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t>7</a:t>
            </a:fld>
            <a:endParaRPr lang="en-US" altLang="en-US" sz="1900" b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870" y="4710426"/>
            <a:ext cx="6975614" cy="446121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z="900">
              <a:latin typeface="Arial" pitchFamily="34" charset="0"/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179200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1002676"/>
            <a:fld id="{AE88473C-990B-4A1E-A4CB-071A9EDEBF59}" type="slidenum">
              <a:rPr lang="en-US" smtClean="0"/>
              <a:pPr defTabSz="1002676"/>
              <a:t>9</a:t>
            </a:fld>
            <a:endParaRPr lang="en-US" dirty="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767502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pPr defTabSz="1002676"/>
            <a:fld id="{F0567993-48AF-48F1-8532-7B8D44F693D7}" type="slidenum">
              <a:rPr lang="en-US" smtClean="0"/>
              <a:pPr defTabSz="1002676"/>
              <a:t>10</a:t>
            </a:fld>
            <a:endParaRPr lang="en-US" dirty="0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26099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6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 descr="Slide_title2_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61029" y="0"/>
            <a:ext cx="7082971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211513" y="3832225"/>
            <a:ext cx="5276850" cy="1131888"/>
          </a:xfrm>
        </p:spPr>
        <p:txBody>
          <a:bodyPr tIns="45720" bIns="45720" anchorCtr="0"/>
          <a:lstStyle>
            <a:lvl1pPr>
              <a:defRPr sz="3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pic>
        <p:nvPicPr>
          <p:cNvPr id="9" name="Picture 11" descr="BinderBeigeElement.ep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54513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35763" y="876300"/>
            <a:ext cx="1951037" cy="4687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1063" y="876300"/>
            <a:ext cx="5702300" cy="4687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063" y="876300"/>
            <a:ext cx="7739062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20888"/>
            <a:ext cx="3810000" cy="3543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020888"/>
            <a:ext cx="3810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2020888"/>
            <a:ext cx="3810000" cy="3543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t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owerPoint Banner.ti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39021"/>
          </a:xfrm>
          <a:prstGeom prst="rect">
            <a:avLst/>
          </a:prstGeom>
        </p:spPr>
      </p:pic>
      <p:pic>
        <p:nvPicPr>
          <p:cNvPr id="1026" name="Picture 2" descr="Slide_content_2_10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3824288"/>
            <a:ext cx="2959100" cy="303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020888"/>
            <a:ext cx="77724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96250" y="6581775"/>
            <a:ext cx="762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9144" rIns="91440" bIns="9144" numCol="1" anchor="ctr" anchorCtr="1" compatLnSpc="1">
            <a:prstTxWarp prst="textNoShape">
              <a:avLst/>
            </a:prstTxWarp>
          </a:bodyPr>
          <a:lstStyle>
            <a:lvl1pPr algn="l">
              <a:defRPr sz="1000" b="1">
                <a:solidFill>
                  <a:srgbClr val="542200"/>
                </a:solidFill>
              </a:defRPr>
            </a:lvl1pPr>
          </a:lstStyle>
          <a:p>
            <a:pPr>
              <a:defRPr/>
            </a:pPr>
            <a:r>
              <a:rPr lang="en-US"/>
              <a:t> </a:t>
            </a:r>
            <a:fld id="{D7617473-A6FD-49D0-8630-DCC3F961F3EB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881063" y="876300"/>
            <a:ext cx="773906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91440" rIns="91440" bIns="9144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3660775" y="6591300"/>
            <a:ext cx="1444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144" bIns="9144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defRPr/>
            </a:pPr>
            <a:r>
              <a:rPr lang="en-US" sz="1000" b="1" smtClean="0">
                <a:solidFill>
                  <a:srgbClr val="542200"/>
                </a:solidFill>
              </a:rPr>
              <a:t>T</a:t>
            </a:r>
            <a:r>
              <a:rPr lang="en-US" sz="800" b="1" smtClean="0">
                <a:solidFill>
                  <a:srgbClr val="542200"/>
                </a:solidFill>
              </a:rPr>
              <a:t>EAM</a:t>
            </a:r>
            <a:r>
              <a:rPr lang="en-US" sz="1000" b="1" smtClean="0">
                <a:solidFill>
                  <a:srgbClr val="542200"/>
                </a:solidFill>
              </a:rPr>
              <a:t>STEPPS 05.2</a:t>
            </a:r>
          </a:p>
        </p:txBody>
      </p:sp>
      <p:pic>
        <p:nvPicPr>
          <p:cNvPr id="1032" name="Picture 8" descr="Slide_content2_02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849313"/>
            <a:ext cx="684213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Slide_content2_06"/>
          <p:cNvPicPr>
            <a:picLocks noChangeAspect="1" noChangeArrowheads="1"/>
          </p:cNvPicPr>
          <p:nvPr/>
        </p:nvPicPr>
        <p:blipFill>
          <a:blip r:embed="rId17" cstate="print"/>
          <a:srcRect t="-5882" r="1672"/>
          <a:stretch>
            <a:fillRect/>
          </a:stretch>
        </p:blipFill>
        <p:spPr bwMode="auto">
          <a:xfrm>
            <a:off x="2962275" y="6400800"/>
            <a:ext cx="61579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220663" y="6550025"/>
            <a:ext cx="15811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en-US" sz="900" b="1" dirty="0" smtClean="0">
                <a:solidFill>
                  <a:schemeClr val="accent1"/>
                </a:solidFill>
              </a:rPr>
              <a:t>Mod 2 LTC</a:t>
            </a:r>
            <a:r>
              <a:rPr lang="en-US" sz="900" b="1" baseline="0" dirty="0" smtClean="0">
                <a:solidFill>
                  <a:schemeClr val="accent1"/>
                </a:solidFill>
              </a:rPr>
              <a:t> 2.0  </a:t>
            </a:r>
            <a:r>
              <a:rPr lang="en-US" sz="900" b="1" dirty="0" smtClean="0">
                <a:solidFill>
                  <a:schemeClr val="accent1"/>
                </a:solidFill>
              </a:rPr>
              <a:t>Page </a:t>
            </a:r>
            <a:fld id="{EB1BD6E1-BBDE-4D10-ACE2-F75B9A0BA9D1}" type="slidenum">
              <a:rPr lang="en-US" sz="900" b="1" smtClean="0">
                <a:solidFill>
                  <a:schemeClr val="accent1"/>
                </a:solidFill>
              </a:rPr>
              <a:pPr algn="l" eaLnBrk="1" hangingPunct="1">
                <a:spcBef>
                  <a:spcPct val="50000"/>
                </a:spcBef>
                <a:defRPr/>
              </a:pPr>
              <a:t>‹#›</a:t>
            </a:fld>
            <a:endParaRPr lang="en-US" sz="900" b="1" dirty="0" smtClean="0">
              <a:solidFill>
                <a:schemeClr val="accent1"/>
              </a:solidFill>
            </a:endParaRPr>
          </a:p>
        </p:txBody>
      </p:sp>
      <p:sp>
        <p:nvSpPr>
          <p:cNvPr id="18" name="Text Box 11"/>
          <p:cNvSpPr txBox="1">
            <a:spLocks noChangeArrowheads="1"/>
          </p:cNvSpPr>
          <p:nvPr userDrawn="1"/>
        </p:nvSpPr>
        <p:spPr bwMode="gray">
          <a:xfrm>
            <a:off x="7500298" y="49103"/>
            <a:ext cx="15474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b="1" dirty="0" smtClean="0">
                <a:solidFill>
                  <a:schemeClr val="bg1"/>
                </a:solidFill>
              </a:rPr>
              <a:t>Team</a:t>
            </a:r>
            <a:r>
              <a:rPr lang="en-US" b="1" baseline="0" dirty="0" smtClean="0">
                <a:solidFill>
                  <a:schemeClr val="bg1"/>
                </a:solidFill>
              </a:rPr>
              <a:t> Structure</a:t>
            </a:r>
            <a:endParaRPr lang="en-US" b="1" dirty="0" smtClean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6633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5000"/>
        </a:lnSpc>
        <a:spcBef>
          <a:spcPct val="4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hrq.gov/teamstepps/longtermcare/video/02teamworkopp_ltc/index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eamSTEPPS 2.0 for Long-Term Care log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43" y="6057279"/>
            <a:ext cx="4593663" cy="580482"/>
          </a:xfrm>
          <a:prstGeom prst="rect">
            <a:avLst/>
          </a:prstGeom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11450" y="633413"/>
            <a:ext cx="5867400" cy="22098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ヒラギノ角ゴ Pro W3" pitchFamily="127" charset="-128"/>
              </a:rPr>
              <a:t>Team Structure</a:t>
            </a:r>
            <a:br>
              <a:rPr lang="en-US" altLang="en-US" dirty="0" smtClean="0">
                <a:ea typeface="ヒラギノ角ゴ Pro W3" pitchFamily="127" charset="-128"/>
              </a:rPr>
            </a:br>
            <a:r>
              <a:rPr lang="en-US" altLang="en-US" sz="3000" dirty="0" smtClean="0">
                <a:ea typeface="ヒラギノ角ゴ Pro W3" pitchFamily="127" charset="-128"/>
              </a:rPr>
              <a:t> </a:t>
            </a:r>
          </a:p>
        </p:txBody>
      </p:sp>
      <p:pic>
        <p:nvPicPr>
          <p:cNvPr id="7" name="Picture 9" descr="Kotter Penguin – Walker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8159" y="2200159"/>
            <a:ext cx="2295525" cy="258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Kotter Penguin – Wheelchair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2919278"/>
            <a:ext cx="2362200" cy="282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Department of Health and Human Services Logo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437"/>
          <a:stretch/>
        </p:blipFill>
        <p:spPr bwMode="auto">
          <a:xfrm>
            <a:off x="172933" y="6101181"/>
            <a:ext cx="644577" cy="560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AHRQ Logo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2" r="39187"/>
          <a:stretch/>
        </p:blipFill>
        <p:spPr bwMode="auto">
          <a:xfrm>
            <a:off x="876568" y="6101180"/>
            <a:ext cx="1733582" cy="5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2" descr="DHA Logo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80" r="-2021"/>
          <a:stretch/>
        </p:blipFill>
        <p:spPr bwMode="auto">
          <a:xfrm>
            <a:off x="2649958" y="6101180"/>
            <a:ext cx="1568479" cy="56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51850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Core Team is…</a:t>
            </a:r>
          </a:p>
        </p:txBody>
      </p:sp>
      <p:grpSp>
        <p:nvGrpSpPr>
          <p:cNvPr id="2" name="Group 1" descr="Multi-Team System chart"/>
          <p:cNvGrpSpPr/>
          <p:nvPr/>
        </p:nvGrpSpPr>
        <p:grpSpPr>
          <a:xfrm>
            <a:off x="2589213" y="1538288"/>
            <a:ext cx="6030912" cy="4730750"/>
            <a:chOff x="2684463" y="1538288"/>
            <a:chExt cx="6030912" cy="4730750"/>
          </a:xfrm>
        </p:grpSpPr>
        <p:pic>
          <p:nvPicPr>
            <p:cNvPr id="12290" name="Picture 2" descr="Multi-Team System chart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684463" y="1538288"/>
              <a:ext cx="4473575" cy="4730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297" name="Picture 3" descr="Multi-Team System chart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961063" y="2659063"/>
              <a:ext cx="2754312" cy="1128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881063" y="1791101"/>
            <a:ext cx="2662553" cy="2408238"/>
          </a:xfrm>
        </p:spPr>
        <p:txBody>
          <a:bodyPr/>
          <a:lstStyle/>
          <a:p>
            <a:pPr marL="0" indent="0">
              <a:buNone/>
            </a:pPr>
            <a:r>
              <a:rPr lang="en-US" sz="2000" b="1" kern="1200" dirty="0">
                <a:solidFill>
                  <a:srgbClr val="000000"/>
                </a:solidFill>
                <a:latin typeface="Arial" charset="0"/>
              </a:rPr>
              <a:t>A group of care providers who work interdependently to manage a set of assigned </a:t>
            </a:r>
            <a:r>
              <a:rPr lang="en-US" sz="2000" b="1" kern="1200" dirty="0" smtClean="0">
                <a:solidFill>
                  <a:srgbClr val="000000"/>
                </a:solidFill>
                <a:latin typeface="Arial" charset="0"/>
              </a:rPr>
              <a:t>residents from </a:t>
            </a:r>
            <a:r>
              <a:rPr lang="en-US" sz="2000" b="1" kern="1200" dirty="0">
                <a:solidFill>
                  <a:srgbClr val="000000"/>
                </a:solidFill>
                <a:latin typeface="Arial" charset="0"/>
              </a:rPr>
              <a:t>point of assessment to </a:t>
            </a:r>
            <a:r>
              <a:rPr lang="en-US" sz="2000" b="1" kern="1200" dirty="0" smtClean="0">
                <a:solidFill>
                  <a:srgbClr val="000000"/>
                </a:solidFill>
                <a:latin typeface="Arial" charset="0"/>
              </a:rPr>
              <a:t>disposition</a:t>
            </a:r>
            <a:endParaRPr lang="en-US" sz="2000" b="1" kern="12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6899846" y="4283076"/>
            <a:ext cx="2244154" cy="1633537"/>
          </a:xfrm>
        </p:spPr>
        <p:txBody>
          <a:bodyPr/>
          <a:lstStyle/>
          <a:p>
            <a:pPr marL="0" indent="0">
              <a:buNone/>
            </a:pPr>
            <a:r>
              <a:rPr lang="en-US" sz="2000" b="1" i="1" kern="1200" dirty="0">
                <a:solidFill>
                  <a:srgbClr val="E1393E"/>
                </a:solidFill>
                <a:latin typeface="Arial" charset="0"/>
              </a:rPr>
              <a:t>Core Team members have </a:t>
            </a:r>
            <a:br>
              <a:rPr lang="en-US" sz="2000" b="1" i="1" kern="1200" dirty="0">
                <a:solidFill>
                  <a:srgbClr val="E1393E"/>
                </a:solidFill>
                <a:latin typeface="Arial" charset="0"/>
              </a:rPr>
            </a:br>
            <a:r>
              <a:rPr lang="en-US" sz="2000" b="1" i="1" kern="1200" dirty="0">
                <a:solidFill>
                  <a:srgbClr val="E1393E"/>
                </a:solidFill>
                <a:latin typeface="Arial" charset="0"/>
              </a:rPr>
              <a:t>the closest </a:t>
            </a:r>
            <a:br>
              <a:rPr lang="en-US" sz="2000" b="1" i="1" kern="1200" dirty="0">
                <a:solidFill>
                  <a:srgbClr val="E1393E"/>
                </a:solidFill>
                <a:latin typeface="Arial" charset="0"/>
              </a:rPr>
            </a:br>
            <a:r>
              <a:rPr lang="en-US" sz="2000" b="1" i="1" kern="1200" dirty="0">
                <a:solidFill>
                  <a:srgbClr val="E1393E"/>
                </a:solidFill>
                <a:latin typeface="Arial" charset="0"/>
              </a:rPr>
              <a:t>contact with </a:t>
            </a:r>
            <a:br>
              <a:rPr lang="en-US" sz="2000" b="1" i="1" kern="1200" dirty="0">
                <a:solidFill>
                  <a:srgbClr val="E1393E"/>
                </a:solidFill>
                <a:latin typeface="Arial" charset="0"/>
              </a:rPr>
            </a:br>
            <a:r>
              <a:rPr lang="en-US" sz="2000" b="1" i="1" kern="1200" dirty="0">
                <a:solidFill>
                  <a:srgbClr val="E1393E"/>
                </a:solidFill>
                <a:latin typeface="Arial" charset="0"/>
              </a:rPr>
              <a:t>the resident!</a:t>
            </a:r>
            <a:endParaRPr lang="en-US" sz="2000" dirty="0"/>
          </a:p>
        </p:txBody>
      </p:sp>
      <p:pic>
        <p:nvPicPr>
          <p:cNvPr id="10" name="Picture 6" descr="MTS_exploded_cor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80" y="2977401"/>
            <a:ext cx="2284019" cy="1185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663752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A Contingency Team is…</a:t>
            </a:r>
          </a:p>
        </p:txBody>
      </p:sp>
      <p:pic>
        <p:nvPicPr>
          <p:cNvPr id="14338" name="Picture 1" descr="Multi-Team System chart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6525" y="1727200"/>
            <a:ext cx="6010275" cy="454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2020888"/>
            <a:ext cx="3060192" cy="3543300"/>
          </a:xfrm>
        </p:spPr>
        <p:txBody>
          <a:bodyPr/>
          <a:lstStyle/>
          <a:p>
            <a:pPr marL="0" indent="0">
              <a:buNone/>
            </a:pPr>
            <a:r>
              <a:rPr lang="en-US" sz="2000" b="1" kern="1200">
                <a:solidFill>
                  <a:srgbClr val="000000"/>
                </a:solidFill>
                <a:latin typeface="Arial" charset="0"/>
              </a:rPr>
              <a:t>A time-limited team formed for emergent or specific events and composed of members from various teams</a:t>
            </a:r>
          </a:p>
        </p:txBody>
      </p:sp>
    </p:spTree>
    <p:extLst>
      <p:ext uri="{BB962C8B-B14F-4D97-AF65-F5344CB8AC3E}">
        <p14:creationId xmlns:p14="http://schemas.microsoft.com/office/powerpoint/2010/main" val="19986494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A Coordinating Team is…</a:t>
            </a:r>
          </a:p>
        </p:txBody>
      </p:sp>
      <p:pic>
        <p:nvPicPr>
          <p:cNvPr id="13314" name="Picture 1" descr="Multi-Team System chart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8275" y="1666875"/>
            <a:ext cx="6302375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MTS_exploded_coord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20315" y="4200631"/>
            <a:ext cx="3420511" cy="116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3341" y="1790700"/>
            <a:ext cx="3401568" cy="1891284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2000" b="1" dirty="0">
                <a:ea typeface="ヒラギノ角ゴ Pro W3" pitchFamily="127" charset="-128"/>
              </a:rPr>
              <a:t>A team comprising those work area members who are responsible for managing the operational  environment that  supports the Core </a:t>
            </a:r>
            <a:r>
              <a:rPr lang="en-US" altLang="en-US" sz="2000" b="1" dirty="0" smtClean="0">
                <a:ea typeface="ヒラギノ角ゴ Pro W3" pitchFamily="127" charset="-128"/>
              </a:rPr>
              <a:t>Team</a:t>
            </a:r>
            <a:endParaRPr lang="en-US" altLang="en-US" sz="2000" b="1" dirty="0"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72819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Ancillary and Support Services provide…</a:t>
            </a:r>
          </a:p>
        </p:txBody>
      </p:sp>
      <p:pic>
        <p:nvPicPr>
          <p:cNvPr id="15362" name="Picture 1" descr="Multi-Team System chart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0975" y="1808163"/>
            <a:ext cx="5927725" cy="448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MTS_ancill_suppt"/>
          <p:cNvPicPr>
            <a:picLocks noChangeAspect="1" noChangeArrowheads="1"/>
          </p:cNvPicPr>
          <p:nvPr/>
        </p:nvPicPr>
        <p:blipFill>
          <a:blip r:embed="rId4" cstate="print"/>
          <a:srcRect t="2538" b="3465"/>
          <a:stretch>
            <a:fillRect/>
          </a:stretch>
        </p:blipFill>
        <p:spPr bwMode="auto">
          <a:xfrm>
            <a:off x="3178174" y="4204010"/>
            <a:ext cx="3254125" cy="1061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693482"/>
            <a:ext cx="3364992" cy="35433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ct val="30000"/>
              </a:spcBef>
              <a:spcAft>
                <a:spcPts val="800"/>
              </a:spcAft>
              <a:buNone/>
            </a:pPr>
            <a:r>
              <a:rPr lang="en-US" altLang="en-US" sz="1600" b="1" dirty="0">
                <a:ea typeface="ヒラギノ角ゴ Pro W3" pitchFamily="127" charset="-128"/>
              </a:rPr>
              <a:t>Ancillary Services provide direct, task-specific, time-limited care to residents.</a:t>
            </a:r>
          </a:p>
          <a:p>
            <a:pPr marL="0" indent="0" eaLnBrk="1" hangingPunct="1"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en-US" sz="1600" b="1" dirty="0">
                <a:ea typeface="ヒラギノ角ゴ Pro W3" pitchFamily="127" charset="-128"/>
              </a:rPr>
              <a:t>Support Services provide indirect service-focused tasks which help to facilitate the optimal health care experience for residents and their families</a:t>
            </a:r>
            <a:r>
              <a:rPr lang="en-US" altLang="en-US" sz="1600" b="1" dirty="0" smtClean="0">
                <a:ea typeface="ヒラギノ角ゴ Pro W3" pitchFamily="127" charset="-128"/>
              </a:rPr>
              <a:t>.</a:t>
            </a:r>
            <a:endParaRPr lang="en-US" altLang="en-US" sz="1600" b="1" dirty="0"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64088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4"/>
          <p:cNvSpPr>
            <a:spLocks noGrp="1" noChangeArrowheads="1"/>
          </p:cNvSpPr>
          <p:nvPr>
            <p:ph type="title"/>
          </p:nvPr>
        </p:nvSpPr>
        <p:spPr>
          <a:xfrm>
            <a:off x="881063" y="876300"/>
            <a:ext cx="7739062" cy="730250"/>
          </a:xfrm>
        </p:spPr>
        <p:txBody>
          <a:bodyPr/>
          <a:lstStyle/>
          <a:p>
            <a:pPr eaLnBrk="1" hangingPunct="1"/>
            <a:r>
              <a:rPr lang="en-US" sz="3000" dirty="0" smtClean="0"/>
              <a:t>The Role of Administration is to…</a:t>
            </a:r>
            <a:endParaRPr lang="en-US" sz="3200" dirty="0" smtClean="0"/>
          </a:p>
        </p:txBody>
      </p:sp>
      <p:pic>
        <p:nvPicPr>
          <p:cNvPr id="16386" name="Picture 1" descr="Multi-Team System chart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60688" y="1562100"/>
            <a:ext cx="5916612" cy="447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MTS_exploded_admin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04934" y="4975837"/>
            <a:ext cx="4283851" cy="106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1063" y="1606550"/>
            <a:ext cx="3194304" cy="3359150"/>
          </a:xfrm>
        </p:spPr>
        <p:txBody>
          <a:bodyPr/>
          <a:lstStyle/>
          <a:p>
            <a:pPr marL="228600" indent="-228600" eaLnBrk="1" hangingPunct="1"/>
            <a:r>
              <a:rPr lang="en-US" altLang="en-US" sz="1600" b="1" dirty="0">
                <a:ea typeface="ヒラギノ角ゴ Pro W3" pitchFamily="127" charset="-128"/>
              </a:rPr>
              <a:t>Establish and communicate vision</a:t>
            </a:r>
          </a:p>
          <a:p>
            <a:pPr marL="228600" indent="-228600" eaLnBrk="1" hangingPunct="1"/>
            <a:r>
              <a:rPr lang="en-US" altLang="en-US" sz="1600" b="1" dirty="0">
                <a:ea typeface="ヒラギノ角ゴ Pro W3" pitchFamily="127" charset="-128"/>
              </a:rPr>
              <a:t>Develop policies and set expectations for staff </a:t>
            </a:r>
            <a:br>
              <a:rPr lang="en-US" altLang="en-US" sz="1600" b="1" dirty="0">
                <a:ea typeface="ヒラギノ角ゴ Pro W3" pitchFamily="127" charset="-128"/>
              </a:rPr>
            </a:br>
            <a:r>
              <a:rPr lang="en-US" altLang="en-US" sz="1600" b="1" dirty="0">
                <a:ea typeface="ヒラギノ角ゴ Pro W3" pitchFamily="127" charset="-128"/>
              </a:rPr>
              <a:t>related to teamwork</a:t>
            </a:r>
          </a:p>
          <a:p>
            <a:pPr marL="228600" indent="-228600" eaLnBrk="1" hangingPunct="1"/>
            <a:r>
              <a:rPr lang="en-US" altLang="en-US" sz="1600" b="1" dirty="0">
                <a:ea typeface="ヒラギノ角ゴ Pro W3" pitchFamily="127" charset="-128"/>
              </a:rPr>
              <a:t>Support and encourage </a:t>
            </a:r>
            <a:br>
              <a:rPr lang="en-US" altLang="en-US" sz="1600" b="1" dirty="0">
                <a:ea typeface="ヒラギノ角ゴ Pro W3" pitchFamily="127" charset="-128"/>
              </a:rPr>
            </a:br>
            <a:r>
              <a:rPr lang="en-US" altLang="en-US" sz="1600" b="1" dirty="0">
                <a:ea typeface="ヒラギノ角ゴ Pro W3" pitchFamily="127" charset="-128"/>
              </a:rPr>
              <a:t>staff during implementation </a:t>
            </a:r>
            <a:br>
              <a:rPr lang="en-US" altLang="en-US" sz="1600" b="1" dirty="0">
                <a:ea typeface="ヒラギノ角ゴ Pro W3" pitchFamily="127" charset="-128"/>
              </a:rPr>
            </a:br>
            <a:r>
              <a:rPr lang="en-US" altLang="en-US" sz="1600" b="1" dirty="0">
                <a:ea typeface="ヒラギノ角ゴ Pro W3" pitchFamily="127" charset="-128"/>
              </a:rPr>
              <a:t>and culture change</a:t>
            </a:r>
          </a:p>
          <a:p>
            <a:pPr marL="228600" indent="-228600" eaLnBrk="1" hangingPunct="1"/>
            <a:r>
              <a:rPr lang="en-US" altLang="en-US" sz="1600" b="1" dirty="0">
                <a:ea typeface="ヒラギノ角ゴ Pro W3" pitchFamily="127" charset="-128"/>
              </a:rPr>
              <a:t>Hold teams accountable </a:t>
            </a:r>
            <a:br>
              <a:rPr lang="en-US" altLang="en-US" sz="1600" b="1" dirty="0">
                <a:ea typeface="ヒラギノ角ゴ Pro W3" pitchFamily="127" charset="-128"/>
              </a:rPr>
            </a:br>
            <a:r>
              <a:rPr lang="en-US" altLang="en-US" sz="1600" b="1" dirty="0">
                <a:ea typeface="ヒラギノ角ゴ Pro W3" pitchFamily="127" charset="-128"/>
              </a:rPr>
              <a:t>for team performance</a:t>
            </a:r>
          </a:p>
          <a:p>
            <a:pPr marL="228600" indent="-228600" eaLnBrk="1" hangingPunct="1"/>
            <a:r>
              <a:rPr lang="en-US" altLang="en-US" sz="1600" b="1" dirty="0">
                <a:ea typeface="ヒラギノ角ゴ Pro W3" pitchFamily="127" charset="-128"/>
              </a:rPr>
              <a:t>Define the culture of </a:t>
            </a:r>
            <a:br>
              <a:rPr lang="en-US" altLang="en-US" sz="1600" b="1" dirty="0">
                <a:ea typeface="ヒラギノ角ゴ Pro W3" pitchFamily="127" charset="-128"/>
              </a:rPr>
            </a:br>
            <a:r>
              <a:rPr lang="en-US" altLang="en-US" sz="1600" b="1" dirty="0">
                <a:ea typeface="ヒラギノ角ゴ Pro W3" pitchFamily="127" charset="-128"/>
              </a:rPr>
              <a:t>the</a:t>
            </a:r>
            <a:r>
              <a:rPr lang="en-US" altLang="en-US" sz="1800" b="1" dirty="0">
                <a:ea typeface="ヒラギノ角ゴ Pro W3" pitchFamily="127" charset="-128"/>
              </a:rPr>
              <a:t> </a:t>
            </a:r>
            <a:r>
              <a:rPr lang="en-US" altLang="en-US" sz="1600" b="1" dirty="0">
                <a:ea typeface="ヒラギノ角ゴ Pro W3" pitchFamily="127" charset="-128"/>
              </a:rPr>
              <a:t>nursing </a:t>
            </a:r>
            <a:r>
              <a:rPr lang="en-US" altLang="en-US" sz="1600" b="1" dirty="0" smtClean="0">
                <a:ea typeface="ヒラギノ角ゴ Pro W3" pitchFamily="127" charset="-128"/>
              </a:rPr>
              <a:t>home</a:t>
            </a:r>
            <a:endParaRPr lang="en-US" altLang="en-US" sz="1600" b="1" dirty="0"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27231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>
                <a:ea typeface="ヒラギノ角ゴ Pro W3" pitchFamily="127" charset="-128"/>
              </a:rPr>
              <a:t>Team Structure Video</a:t>
            </a:r>
          </a:p>
        </p:txBody>
      </p:sp>
      <p:pic>
        <p:nvPicPr>
          <p:cNvPr id="1026" name="Picture 2" descr="Team Structure vide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923" y="1807369"/>
            <a:ext cx="5088977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25" descr="Kotter Penguin – Video">
            <a:hlinkClick r:id="rId3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4232275"/>
            <a:ext cx="1638300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1704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12"/>
          <p:cNvSpPr>
            <a:spLocks noGrp="1" noChangeArrowheads="1"/>
          </p:cNvSpPr>
          <p:nvPr>
            <p:ph type="title"/>
          </p:nvPr>
        </p:nvSpPr>
        <p:spPr>
          <a:xfrm>
            <a:off x="925513" y="871538"/>
            <a:ext cx="7739062" cy="706539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ヒラギノ角ゴ Pro W3" pitchFamily="127" charset="-128"/>
              </a:rPr>
              <a:t>Team Structure Video Analysis</a:t>
            </a:r>
          </a:p>
        </p:txBody>
      </p:sp>
      <p:sp>
        <p:nvSpPr>
          <p:cNvPr id="19460" name="Rectangle 13"/>
          <p:cNvSpPr>
            <a:spLocks noGrp="1" noChangeArrowheads="1"/>
          </p:cNvSpPr>
          <p:nvPr>
            <p:ph type="body" idx="1"/>
          </p:nvPr>
        </p:nvSpPr>
        <p:spPr>
          <a:xfrm>
            <a:off x="1106129" y="1700726"/>
            <a:ext cx="7570839" cy="4305300"/>
          </a:xfrm>
        </p:spPr>
        <p:txBody>
          <a:bodyPr/>
          <a:lstStyle/>
          <a:p>
            <a:pPr eaLnBrk="1" hangingPunct="1"/>
            <a:r>
              <a:rPr lang="en-US" altLang="en-US" sz="2200" dirty="0" smtClean="0">
                <a:ea typeface="ヒラギノ角ゴ Pro W3" pitchFamily="127" charset="-128"/>
              </a:rPr>
              <a:t>What members of the following teams were involved in the scenario?</a:t>
            </a:r>
          </a:p>
          <a:p>
            <a:pPr lvl="1" eaLnBrk="1" hangingPunct="1"/>
            <a:r>
              <a:rPr lang="en-US" altLang="en-US" sz="2200" dirty="0" smtClean="0">
                <a:ea typeface="ヒラギノ角ゴ Pro W3" pitchFamily="127" charset="-128"/>
              </a:rPr>
              <a:t>Core team</a:t>
            </a:r>
          </a:p>
          <a:p>
            <a:pPr lvl="1" eaLnBrk="1" hangingPunct="1"/>
            <a:r>
              <a:rPr lang="en-US" altLang="en-US" sz="2200" dirty="0" smtClean="0">
                <a:ea typeface="ヒラギノ角ゴ Pro W3" pitchFamily="127" charset="-128"/>
              </a:rPr>
              <a:t>Coordinating team</a:t>
            </a:r>
          </a:p>
          <a:p>
            <a:pPr lvl="1" eaLnBrk="1" hangingPunct="1"/>
            <a:r>
              <a:rPr lang="en-US" altLang="en-US" sz="2200" dirty="0" smtClean="0">
                <a:ea typeface="ヒラギノ角ゴ Pro W3" pitchFamily="127" charset="-128"/>
              </a:rPr>
              <a:t>Contingency team</a:t>
            </a:r>
          </a:p>
          <a:p>
            <a:pPr lvl="1" eaLnBrk="1" hangingPunct="1"/>
            <a:r>
              <a:rPr lang="en-US" altLang="en-US" sz="2200" dirty="0" smtClean="0">
                <a:ea typeface="ヒラギノ角ゴ Pro W3" pitchFamily="127" charset="-128"/>
              </a:rPr>
              <a:t>Ancillary and support services</a:t>
            </a:r>
          </a:p>
          <a:p>
            <a:pPr eaLnBrk="1" hangingPunct="1"/>
            <a:r>
              <a:rPr lang="en-US" altLang="en-US" sz="2200" dirty="0" smtClean="0">
                <a:ea typeface="ヒラギノ角ゴ Pro W3" pitchFamily="127" charset="-128"/>
              </a:rPr>
              <a:t>Where did the breakdowns occur between the components of this multi-team system?</a:t>
            </a:r>
          </a:p>
          <a:p>
            <a:pPr eaLnBrk="1" hangingPunct="1"/>
            <a:r>
              <a:rPr lang="en-US" altLang="en-US" sz="2200" dirty="0" smtClean="0">
                <a:ea typeface="ヒラギノ角ゴ Pro W3" pitchFamily="127" charset="-128"/>
              </a:rPr>
              <a:t>What could the individuals involved in this scenario have done differently to produce a better outcome?</a:t>
            </a:r>
          </a:p>
          <a:p>
            <a:pPr eaLnBrk="1" hangingPunct="1"/>
            <a:endParaRPr lang="en-US" altLang="en-US" sz="2200" dirty="0" smtClean="0">
              <a:ea typeface="ヒラギノ角ゴ Pro W3" pitchFamily="127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9060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ヒラギノ角ゴ Pro W3" pitchFamily="127" charset="-128"/>
              </a:rPr>
              <a:t>Applying TeamSTEPPS Exercise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741488"/>
            <a:ext cx="7772400" cy="3543300"/>
          </a:xfrm>
        </p:spPr>
        <p:txBody>
          <a:bodyPr/>
          <a:lstStyle/>
          <a:p>
            <a:pPr eaLnBrk="1" hangingPunct="1">
              <a:spcBef>
                <a:spcPct val="30000"/>
              </a:spcBef>
              <a:defRPr/>
            </a:pPr>
            <a:endParaRPr lang="en-US" dirty="0" smtClean="0"/>
          </a:p>
          <a:p>
            <a:pPr marL="457200" indent="-457200" eaLnBrk="1" hangingPunct="1">
              <a:spcBef>
                <a:spcPct val="30000"/>
              </a:spcBef>
              <a:buClrTx/>
              <a:buFont typeface="+mj-lt"/>
              <a:buAutoNum type="arabicPeriod"/>
              <a:defRPr/>
            </a:pPr>
            <a:r>
              <a:rPr lang="en-US" dirty="0" smtClean="0"/>
              <a:t>Who are the members of the team experiencing a teamwork issue?</a:t>
            </a:r>
          </a:p>
          <a:p>
            <a:pPr marL="457200" indent="-457200" eaLnBrk="1" hangingPunct="1">
              <a:spcBef>
                <a:spcPct val="30000"/>
              </a:spcBef>
              <a:buClrTx/>
              <a:buFont typeface="+mj-lt"/>
              <a:buAutoNum type="arabicPeriod"/>
              <a:defRPr/>
            </a:pPr>
            <a:r>
              <a:rPr lang="en-US" dirty="0" smtClean="0"/>
              <a:t>Which team or teams within your multi-team system are experiencing the teamwork issue?  Which team or teams interact with or are otherwise affected by the team(s) experiencing the issue? </a:t>
            </a:r>
          </a:p>
        </p:txBody>
      </p:sp>
      <p:pic>
        <p:nvPicPr>
          <p:cNvPr id="20485" name="Picture 9" descr="Kotter Penguin – Exerci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425" y="4383088"/>
            <a:ext cx="1317625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57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ヒラギノ角ゴ Pro W3" pitchFamily="127" charset="-128"/>
              </a:rPr>
              <a:t>Objectives</a:t>
            </a:r>
          </a:p>
        </p:txBody>
      </p:sp>
      <p:sp>
        <p:nvSpPr>
          <p:cNvPr id="512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143000" y="1828800"/>
            <a:ext cx="7359650" cy="35433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ヒラギノ角ゴ Pro W3" pitchFamily="127" charset="-128"/>
              </a:rPr>
              <a:t>Discuss benefits of team structure in teamwork</a:t>
            </a:r>
          </a:p>
          <a:p>
            <a:pPr eaLnBrk="1" hangingPunct="1"/>
            <a:r>
              <a:rPr lang="en-US" altLang="en-US" dirty="0" smtClean="0">
                <a:ea typeface="ヒラギノ角ゴ Pro W3" pitchFamily="127" charset="-128"/>
              </a:rPr>
              <a:t>Define a “team”</a:t>
            </a:r>
          </a:p>
          <a:p>
            <a:pPr eaLnBrk="1" hangingPunct="1"/>
            <a:r>
              <a:rPr lang="en-US" altLang="en-US" dirty="0" smtClean="0">
                <a:ea typeface="ヒラギノ角ゴ Pro W3" pitchFamily="127" charset="-128"/>
              </a:rPr>
              <a:t>Identify the role of residents and their families as part of the care team</a:t>
            </a:r>
          </a:p>
          <a:p>
            <a:pPr eaLnBrk="1" hangingPunct="1"/>
            <a:r>
              <a:rPr lang="en-US" altLang="en-US" dirty="0" smtClean="0">
                <a:ea typeface="ヒラギノ角ゴ Pro W3" pitchFamily="127" charset="-128"/>
              </a:rPr>
              <a:t>Describe the components and composition of a multi-team system</a:t>
            </a:r>
          </a:p>
        </p:txBody>
      </p:sp>
    </p:spTree>
    <p:extLst>
      <p:ext uri="{BB962C8B-B14F-4D97-AF65-F5344CB8AC3E}">
        <p14:creationId xmlns:p14="http://schemas.microsoft.com/office/powerpoint/2010/main" val="230495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06488"/>
            <a:ext cx="3865598" cy="914400"/>
          </a:xfrm>
        </p:spPr>
        <p:txBody>
          <a:bodyPr/>
          <a:lstStyle/>
          <a:p>
            <a:r>
              <a:rPr lang="en-US" dirty="0"/>
              <a:t>Team Structure</a:t>
            </a:r>
            <a:br>
              <a:rPr lang="en-US" dirty="0"/>
            </a:br>
            <a:endParaRPr lang="en-US" dirty="0"/>
          </a:p>
        </p:txBody>
      </p:sp>
      <p:pic>
        <p:nvPicPr>
          <p:cNvPr id="6150" name="Picture 3" descr="TeamSTEPPS mod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611" y="1540019"/>
            <a:ext cx="5264150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07559" y="1753760"/>
            <a:ext cx="2568539" cy="3543300"/>
          </a:xfrm>
        </p:spPr>
        <p:txBody>
          <a:bodyPr/>
          <a:lstStyle/>
          <a:p>
            <a:pPr>
              <a:defRPr/>
            </a:pPr>
            <a:r>
              <a:rPr lang="en-US" sz="2000" dirty="0" smtClean="0"/>
              <a:t>Teamwork </a:t>
            </a:r>
            <a:r>
              <a:rPr lang="en-US" sz="2000" dirty="0"/>
              <a:t>cannot </a:t>
            </a:r>
            <a:r>
              <a:rPr lang="en-US" sz="2000" dirty="0" smtClean="0"/>
              <a:t>occur </a:t>
            </a:r>
            <a:r>
              <a:rPr lang="en-US" sz="2000" dirty="0"/>
              <a:t>in the absence of a clearly defined </a:t>
            </a:r>
            <a:r>
              <a:rPr lang="en-US" sz="2000" dirty="0" smtClean="0"/>
              <a:t>team </a:t>
            </a:r>
          </a:p>
          <a:p>
            <a:pPr>
              <a:defRPr/>
            </a:pPr>
            <a:r>
              <a:rPr lang="en-US" sz="2000" dirty="0"/>
              <a:t>U</a:t>
            </a:r>
            <a:r>
              <a:rPr lang="en-US" sz="2000" dirty="0" smtClean="0"/>
              <a:t>nderstanding </a:t>
            </a:r>
            <a:r>
              <a:rPr lang="en-US" sz="2000" dirty="0"/>
              <a:t>a team’s structure and how multiple teams interact </a:t>
            </a:r>
            <a:r>
              <a:rPr lang="en-US" sz="2000" dirty="0" smtClean="0"/>
              <a:t>is </a:t>
            </a:r>
            <a:r>
              <a:rPr lang="en-US" sz="2000" dirty="0"/>
              <a:t>critical for </a:t>
            </a:r>
            <a:r>
              <a:rPr lang="en-US" sz="2000" dirty="0" smtClean="0"/>
              <a:t>implementation planning</a:t>
            </a:r>
            <a:endParaRPr lang="en-US" dirty="0" smtClean="0"/>
          </a:p>
          <a:p>
            <a:pPr lvl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02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ヒラギノ角ゴ Pro W3" pitchFamily="127" charset="-128"/>
              </a:rPr>
              <a:t>What Defines a Team?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1066800" y="2106613"/>
            <a:ext cx="3868738" cy="412115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sz="2200" b="1" dirty="0" smtClean="0">
                <a:ea typeface="ヒラギノ角ゴ Pro W3" pitchFamily="127" charset="-128"/>
              </a:rPr>
              <a:t>Two or more people who interact dynamically, interdependently, and adaptively toward a common and valued goal, have specific roles or functions, and have a </a:t>
            </a:r>
            <a:br>
              <a:rPr lang="en-US" altLang="en-US" sz="2200" b="1" dirty="0" smtClean="0">
                <a:ea typeface="ヒラギノ角ゴ Pro W3" pitchFamily="127" charset="-128"/>
              </a:rPr>
            </a:br>
            <a:r>
              <a:rPr lang="en-US" altLang="en-US" sz="2200" b="1" dirty="0" smtClean="0">
                <a:ea typeface="ヒラギノ角ゴ Pro W3" pitchFamily="127" charset="-128"/>
              </a:rPr>
              <a:t>time-limited</a:t>
            </a:r>
            <a:r>
              <a:rPr lang="en-US" altLang="en-US" sz="2200" b="1" dirty="0" smtClean="0">
                <a:solidFill>
                  <a:srgbClr val="00CC00"/>
                </a:solidFill>
                <a:ea typeface="ヒラギノ角ゴ Pro W3" pitchFamily="127" charset="-128"/>
              </a:rPr>
              <a:t> </a:t>
            </a:r>
            <a:r>
              <a:rPr lang="en-US" altLang="en-US" sz="2200" b="1" dirty="0" smtClean="0">
                <a:ea typeface="ヒラギノ角ゴ Pro W3" pitchFamily="127" charset="-128"/>
              </a:rPr>
              <a:t>membership</a:t>
            </a:r>
          </a:p>
        </p:txBody>
      </p:sp>
      <p:pic>
        <p:nvPicPr>
          <p:cNvPr id="6" name="Picture 6" descr="Kotter Penguin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057400"/>
            <a:ext cx="3543300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50182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881063" y="876300"/>
            <a:ext cx="7045325" cy="914400"/>
          </a:xfrm>
        </p:spPr>
        <p:txBody>
          <a:bodyPr/>
          <a:lstStyle/>
          <a:p>
            <a:pPr eaLnBrk="1" hangingPunct="1"/>
            <a:r>
              <a:rPr lang="en-US" altLang="en-US" sz="3000" dirty="0" smtClean="0">
                <a:ea typeface="ヒラギノ角ゴ Pro W3" pitchFamily="127" charset="-128"/>
              </a:rPr>
              <a:t>Exercise: Teams and Teamwork</a:t>
            </a:r>
          </a:p>
        </p:txBody>
      </p:sp>
      <p:sp>
        <p:nvSpPr>
          <p:cNvPr id="81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2316480"/>
            <a:ext cx="7315200" cy="2269808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altLang="en-US" dirty="0" smtClean="0">
                <a:ea typeface="ヒラギノ角ゴ Pro W3" pitchFamily="127" charset="-128"/>
              </a:rPr>
              <a:t>Write down the names (or positions) of the people</a:t>
            </a:r>
            <a:br>
              <a:rPr lang="en-US" altLang="en-US" dirty="0" smtClean="0">
                <a:ea typeface="ヒラギノ角ゴ Pro W3" pitchFamily="127" charset="-128"/>
              </a:rPr>
            </a:br>
            <a:r>
              <a:rPr lang="en-US" altLang="en-US" dirty="0" smtClean="0">
                <a:ea typeface="ヒラギノ角ゴ Pro W3" pitchFamily="127" charset="-128"/>
              </a:rPr>
              <a:t>in your immediate unit, department, or work area who contribute to successful resident care.</a:t>
            </a:r>
          </a:p>
        </p:txBody>
      </p:sp>
      <p:pic>
        <p:nvPicPr>
          <p:cNvPr id="8197" name="Picture 9" descr="Kotter Penguin – Exerci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038" y="3665538"/>
            <a:ext cx="1624012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489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>
                <a:ea typeface="ヒラギノ角ゴ Pro W3" pitchFamily="127" charset="-128"/>
              </a:rPr>
              <a:t>Partnering With the Resident</a:t>
            </a:r>
          </a:p>
        </p:txBody>
      </p:sp>
      <p:sp>
        <p:nvSpPr>
          <p:cNvPr id="922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19200" y="1752600"/>
            <a:ext cx="7461250" cy="35433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dirty="0" smtClean="0">
                <a:ea typeface="ヒラギノ角ゴ Pro W3" pitchFamily="127" charset="-128"/>
              </a:rPr>
              <a:t>	</a:t>
            </a:r>
            <a:r>
              <a:rPr lang="en-US" altLang="en-US" sz="2200" b="1" dirty="0" smtClean="0">
                <a:ea typeface="ヒラギノ角ゴ Pro W3" pitchFamily="127" charset="-128"/>
              </a:rPr>
              <a:t>Strategies for involving residents in their care</a:t>
            </a:r>
          </a:p>
          <a:p>
            <a:pPr lvl="1" eaLnBrk="1" hangingPunct="1"/>
            <a:r>
              <a:rPr lang="en-US" altLang="en-US" sz="2200" dirty="0" smtClean="0">
                <a:ea typeface="ヒラギノ角ゴ Pro W3" pitchFamily="127" charset="-128"/>
              </a:rPr>
              <a:t>Include residents in care planning</a:t>
            </a:r>
          </a:p>
          <a:p>
            <a:pPr lvl="1" eaLnBrk="1" hangingPunct="1"/>
            <a:r>
              <a:rPr lang="en-US" sz="2200" dirty="0" smtClean="0">
                <a:ea typeface="ヒラギノ角ゴ Pro W3" pitchFamily="127" charset="-128"/>
              </a:rPr>
              <a:t>Conduct </a:t>
            </a:r>
            <a:r>
              <a:rPr lang="en-US" sz="2200" dirty="0">
                <a:ea typeface="ヒラギノ角ゴ Pro W3" pitchFamily="127" charset="-128"/>
              </a:rPr>
              <a:t>handoffs at the resident’s </a:t>
            </a:r>
            <a:r>
              <a:rPr lang="en-US" sz="2200" dirty="0" smtClean="0">
                <a:ea typeface="ヒラギノ角ゴ Pro W3" pitchFamily="127" charset="-128"/>
              </a:rPr>
              <a:t>bedside</a:t>
            </a:r>
            <a:endParaRPr lang="en-US" sz="2200" dirty="0">
              <a:ea typeface="ヒラギノ角ゴ Pro W3" pitchFamily="127" charset="-128"/>
            </a:endParaRPr>
          </a:p>
          <a:p>
            <a:pPr lvl="1" eaLnBrk="1" hangingPunct="1"/>
            <a:r>
              <a:rPr lang="en-US" altLang="en-US" sz="2200" dirty="0" smtClean="0">
                <a:ea typeface="ヒラギノ角ゴ Pro W3" pitchFamily="127" charset="-128"/>
              </a:rPr>
              <a:t>Provide residents with tools for communicating with their care team</a:t>
            </a:r>
          </a:p>
          <a:p>
            <a:pPr lvl="1" eaLnBrk="1" hangingPunct="1"/>
            <a:r>
              <a:rPr lang="en-US" altLang="en-US" sz="2200" dirty="0" smtClean="0">
                <a:ea typeface="ヒラギノ角ゴ Pro W3" pitchFamily="127" charset="-128"/>
              </a:rPr>
              <a:t>Involve residents in key committees</a:t>
            </a:r>
          </a:p>
          <a:p>
            <a:pPr lvl="1" eaLnBrk="1" hangingPunct="1"/>
            <a:r>
              <a:rPr lang="en-US" altLang="en-US" sz="2200" dirty="0" smtClean="0">
                <a:ea typeface="ヒラギノ角ゴ Pro W3" pitchFamily="127" charset="-128"/>
              </a:rPr>
              <a:t>Actively enlist resident participation</a:t>
            </a:r>
          </a:p>
        </p:txBody>
      </p:sp>
    </p:spTree>
    <p:extLst>
      <p:ext uri="{BB962C8B-B14F-4D97-AF65-F5344CB8AC3E}">
        <p14:creationId xmlns:p14="http://schemas.microsoft.com/office/powerpoint/2010/main" val="261533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6"/>
          <p:cNvSpPr>
            <a:spLocks noGrp="1" noChangeArrowheads="1"/>
          </p:cNvSpPr>
          <p:nvPr>
            <p:ph type="title"/>
          </p:nvPr>
        </p:nvSpPr>
        <p:spPr>
          <a:xfrm>
            <a:off x="881063" y="876300"/>
            <a:ext cx="7739062" cy="67945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ヒラギノ角ゴ Pro W3" pitchFamily="127" charset="-128"/>
              </a:rPr>
              <a:t>Care Team Responsibilities</a:t>
            </a:r>
          </a:p>
        </p:txBody>
      </p:sp>
      <p:sp>
        <p:nvSpPr>
          <p:cNvPr id="1024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24116" y="1526942"/>
            <a:ext cx="7496022" cy="507705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en-US" dirty="0" smtClean="0">
                <a:ea typeface="ヒラギノ角ゴ Pro W3" pitchFamily="127" charset="-128"/>
              </a:rPr>
              <a:t>	</a:t>
            </a:r>
            <a:r>
              <a:rPr lang="en-US" altLang="en-US" sz="2200" b="1" dirty="0" smtClean="0">
                <a:ea typeface="ヒラギノ角ゴ Pro W3" pitchFamily="127" charset="-128"/>
              </a:rPr>
              <a:t>Embrace residents and their families as valuable and contributing partners in resident care</a:t>
            </a:r>
          </a:p>
          <a:p>
            <a:pPr lvl="1" eaLnBrk="1" hangingPunct="1"/>
            <a:r>
              <a:rPr lang="en-US" altLang="en-US" sz="2200" dirty="0" smtClean="0">
                <a:ea typeface="ヒラギノ角ゴ Pro W3" pitchFamily="127" charset="-128"/>
              </a:rPr>
              <a:t>Listen to residents and their families</a:t>
            </a:r>
          </a:p>
          <a:p>
            <a:pPr lvl="1" eaLnBrk="1" hangingPunct="1"/>
            <a:r>
              <a:rPr lang="en-US" altLang="en-US" sz="2200" dirty="0" smtClean="0">
                <a:ea typeface="ヒラギノ角ゴ Pro W3" pitchFamily="127" charset="-128"/>
              </a:rPr>
              <a:t>Assess residents’ preference regarding involvement</a:t>
            </a:r>
          </a:p>
          <a:p>
            <a:pPr lvl="1" eaLnBrk="1" hangingPunct="1"/>
            <a:r>
              <a:rPr lang="en-US" altLang="en-US" sz="2200" dirty="0" smtClean="0">
                <a:ea typeface="ヒラギノ角ゴ Pro W3" pitchFamily="127" charset="-128"/>
              </a:rPr>
              <a:t>Ask residents about their concerns </a:t>
            </a:r>
          </a:p>
          <a:p>
            <a:pPr lvl="1" eaLnBrk="1" hangingPunct="1"/>
            <a:r>
              <a:rPr lang="en-US" altLang="en-US" sz="2200" dirty="0" smtClean="0">
                <a:ea typeface="ヒラギノ角ゴ Pro W3" pitchFamily="127" charset="-128"/>
              </a:rPr>
              <a:t>Speak to them in terms they understand</a:t>
            </a:r>
          </a:p>
          <a:p>
            <a:pPr lvl="1" eaLnBrk="1" hangingPunct="1"/>
            <a:r>
              <a:rPr lang="en-US" altLang="en-US" sz="2200" dirty="0" smtClean="0">
                <a:ea typeface="ヒラギノ角ゴ Pro W3" pitchFamily="127" charset="-128"/>
              </a:rPr>
              <a:t>Allow time for residents and families to ask questions</a:t>
            </a:r>
          </a:p>
          <a:p>
            <a:pPr lvl="1" eaLnBrk="1" hangingPunct="1"/>
            <a:r>
              <a:rPr lang="en-US" altLang="en-US" sz="2200" dirty="0" smtClean="0">
                <a:ea typeface="ヒラギノ角ゴ Pro W3" pitchFamily="127" charset="-128"/>
              </a:rPr>
              <a:t>Ask for their feedback</a:t>
            </a:r>
          </a:p>
          <a:p>
            <a:pPr lvl="1" eaLnBrk="1" hangingPunct="1"/>
            <a:r>
              <a:rPr lang="en-US" altLang="en-US" sz="2200" dirty="0" smtClean="0">
                <a:ea typeface="ヒラギノ角ゴ Pro W3" pitchFamily="127" charset="-128"/>
              </a:rPr>
              <a:t>Give them access to relevant information</a:t>
            </a:r>
          </a:p>
          <a:p>
            <a:pPr lvl="1" eaLnBrk="1" hangingPunct="1"/>
            <a:r>
              <a:rPr lang="en-US" altLang="en-US" sz="2200" dirty="0" smtClean="0">
                <a:ea typeface="ヒラギノ角ゴ Pro W3" pitchFamily="127" charset="-128"/>
              </a:rPr>
              <a:t>Encourage residents and their families to proactively participate in resident care</a:t>
            </a:r>
          </a:p>
        </p:txBody>
      </p:sp>
    </p:spTree>
    <p:extLst>
      <p:ext uri="{BB962C8B-B14F-4D97-AF65-F5344CB8AC3E}">
        <p14:creationId xmlns:p14="http://schemas.microsoft.com/office/powerpoint/2010/main" val="103712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200" dirty="0" smtClean="0">
                <a:ea typeface="ヒラギノ角ゴ Pro W3" pitchFamily="127" charset="-128"/>
              </a:rPr>
              <a:t>Resident and Family Responsibilities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312606" y="1811338"/>
            <a:ext cx="7361494" cy="3932237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ヒラギノ角ゴ Pro W3" pitchFamily="127" charset="-128"/>
              </a:rPr>
              <a:t>Provide accurate resident information</a:t>
            </a:r>
          </a:p>
          <a:p>
            <a:pPr eaLnBrk="1" hangingPunct="1"/>
            <a:r>
              <a:rPr lang="en-US" altLang="en-US" dirty="0" smtClean="0">
                <a:ea typeface="ヒラギノ角ゴ Pro W3" pitchFamily="127" charset="-128"/>
              </a:rPr>
              <a:t>Comply with the prescribed plan of care (e.g., schedule and attend appointments as directed)</a:t>
            </a:r>
          </a:p>
          <a:p>
            <a:pPr eaLnBrk="1" hangingPunct="1"/>
            <a:r>
              <a:rPr lang="en-US" altLang="en-US" dirty="0" smtClean="0">
                <a:ea typeface="ヒラギノ角ゴ Pro W3" pitchFamily="127" charset="-128"/>
              </a:rPr>
              <a:t>Ask questions and/or voice any concerns regarding the plan of care</a:t>
            </a:r>
          </a:p>
          <a:p>
            <a:pPr eaLnBrk="1" hangingPunct="1"/>
            <a:r>
              <a:rPr lang="en-US" altLang="en-US" dirty="0" smtClean="0">
                <a:ea typeface="ヒラギノ角ゴ Pro W3" pitchFamily="127" charset="-128"/>
              </a:rPr>
              <a:t>Monitor and report changes in the resident’s condition </a:t>
            </a:r>
          </a:p>
          <a:p>
            <a:pPr eaLnBrk="1" hangingPunct="1"/>
            <a:r>
              <a:rPr lang="en-US" altLang="en-US" dirty="0" smtClean="0">
                <a:ea typeface="ヒラギノ角ゴ Pro W3" pitchFamily="127" charset="-128"/>
              </a:rPr>
              <a:t>Manage family members</a:t>
            </a:r>
          </a:p>
          <a:p>
            <a:pPr eaLnBrk="1" hangingPunct="1"/>
            <a:r>
              <a:rPr lang="en-US" altLang="en-US" dirty="0" smtClean="0">
                <a:ea typeface="ヒラギノ角ゴ Pro W3" pitchFamily="127" charset="-128"/>
              </a:rPr>
              <a:t>Follow instructions of the care team </a:t>
            </a:r>
          </a:p>
        </p:txBody>
      </p:sp>
    </p:spTree>
    <p:extLst>
      <p:ext uri="{BB962C8B-B14F-4D97-AF65-F5344CB8AC3E}">
        <p14:creationId xmlns:p14="http://schemas.microsoft.com/office/powerpoint/2010/main" val="32986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Multi-Team System (MTS) for Resident Care</a:t>
            </a:r>
          </a:p>
        </p:txBody>
      </p:sp>
      <p:pic>
        <p:nvPicPr>
          <p:cNvPr id="11268" name="Picture 1" descr="Multi-Team System chart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3163" y="1799007"/>
            <a:ext cx="6099176" cy="461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752812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Main_Olive">
  <a:themeElements>
    <a:clrScheme name="">
      <a:dk1>
        <a:srgbClr val="000000"/>
      </a:dk1>
      <a:lt1>
        <a:srgbClr val="FFFFE1"/>
      </a:lt1>
      <a:dk2>
        <a:srgbClr val="660033"/>
      </a:dk2>
      <a:lt2>
        <a:srgbClr val="330033"/>
      </a:lt2>
      <a:accent1>
        <a:srgbClr val="CCCC99"/>
      </a:accent1>
      <a:accent2>
        <a:srgbClr val="CC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B90000"/>
      </a:accent6>
      <a:hlink>
        <a:srgbClr val="990033"/>
      </a:hlink>
      <a:folHlink>
        <a:srgbClr val="B2B2B2"/>
      </a:folHlink>
    </a:clrScheme>
    <a:fontScheme name="2_Main_Oliv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Main_Olive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in_Olive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in_Olive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2_Main_Olive 6">
    <a:dk1>
      <a:srgbClr val="000000"/>
    </a:dk1>
    <a:lt1>
      <a:srgbClr val="FFFFE1"/>
    </a:lt1>
    <a:dk2>
      <a:srgbClr val="330033"/>
    </a:dk2>
    <a:lt2>
      <a:srgbClr val="330033"/>
    </a:lt2>
    <a:accent1>
      <a:srgbClr val="CCCC99"/>
    </a:accent1>
    <a:accent2>
      <a:srgbClr val="FF0000"/>
    </a:accent2>
    <a:accent3>
      <a:srgbClr val="FFFFEE"/>
    </a:accent3>
    <a:accent4>
      <a:srgbClr val="000000"/>
    </a:accent4>
    <a:accent5>
      <a:srgbClr val="E2E2CA"/>
    </a:accent5>
    <a:accent6>
      <a:srgbClr val="E70000"/>
    </a:accent6>
    <a:hlink>
      <a:srgbClr val="990033"/>
    </a:hlink>
    <a:folHlink>
      <a:srgbClr val="B2B2B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41C938CC4EE4F479EE4D92727B24713" ma:contentTypeVersion="4" ma:contentTypeDescription="Create a new document." ma:contentTypeScope="" ma:versionID="6dd9b103903e26b1ea34f857003ae291">
  <xsd:schema xmlns:xsd="http://www.w3.org/2001/XMLSchema" xmlns:xs="http://www.w3.org/2001/XMLSchema" xmlns:p="http://schemas.microsoft.com/office/2006/metadata/properties" xmlns:ns2="6d949564-4ca2-4f24-b2ec-e225cb0e4b21" xmlns:ns3="248aa52d-0bf7-449c-811d-9d8a38bb3135" targetNamespace="http://schemas.microsoft.com/office/2006/metadata/properties" ma:root="true" ma:fieldsID="dc4ba676627c2980e1d7292c6847d327" ns2:_="" ns3:_="">
    <xsd:import namespace="6d949564-4ca2-4f24-b2ec-e225cb0e4b21"/>
    <xsd:import namespace="248aa52d-0bf7-449c-811d-9d8a38bb313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949564-4ca2-4f24-b2ec-e225cb0e4b2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8aa52d-0bf7-449c-811d-9d8a38bb31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99D6A0-7C69-464B-8E07-A822D4D5569A}">
  <ds:schemaRefs>
    <ds:schemaRef ds:uri="248aa52d-0bf7-449c-811d-9d8a38bb3135"/>
    <ds:schemaRef ds:uri="http://purl.org/dc/elements/1.1/"/>
    <ds:schemaRef ds:uri="http://schemas.microsoft.com/office/2006/metadata/properties"/>
    <ds:schemaRef ds:uri="6d949564-4ca2-4f24-b2ec-e225cb0e4b21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7F2AC56-8A69-47C1-AD52-525DED4E74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949564-4ca2-4f24-b2ec-e225cb0e4b21"/>
    <ds:schemaRef ds:uri="248aa52d-0bf7-449c-811d-9d8a38bb313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CBC69C6-E1EB-4F76-A48B-7E44AE747E6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Module 4-05.2-SituationMonitoring</Template>
  <TotalTime>5956</TotalTime>
  <Words>437</Words>
  <Application>Microsoft Office PowerPoint</Application>
  <PresentationFormat>On-screen Show (4:3)</PresentationFormat>
  <Paragraphs>87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Times New Roman</vt:lpstr>
      <vt:lpstr>Verdana</vt:lpstr>
      <vt:lpstr>Wingdings</vt:lpstr>
      <vt:lpstr>ヒラギノ角ゴ Pro W3</vt:lpstr>
      <vt:lpstr>2_Main_Olive</vt:lpstr>
      <vt:lpstr>Team Structure  </vt:lpstr>
      <vt:lpstr>Objectives</vt:lpstr>
      <vt:lpstr>Team Structure </vt:lpstr>
      <vt:lpstr>What Defines a Team?</vt:lpstr>
      <vt:lpstr>Exercise: Teams and Teamwork</vt:lpstr>
      <vt:lpstr>Partnering With the Resident</vt:lpstr>
      <vt:lpstr>Care Team Responsibilities</vt:lpstr>
      <vt:lpstr>Resident and Family Responsibilities</vt:lpstr>
      <vt:lpstr>Multi-Team System (MTS) for Resident Care</vt:lpstr>
      <vt:lpstr>A Core Team is…</vt:lpstr>
      <vt:lpstr>A Contingency Team is…</vt:lpstr>
      <vt:lpstr>A Coordinating Team is…</vt:lpstr>
      <vt:lpstr>Ancillary and Support Services provide…</vt:lpstr>
      <vt:lpstr>The Role of Administration is to…</vt:lpstr>
      <vt:lpstr>Team Structure Video</vt:lpstr>
      <vt:lpstr>Team Structure Video Analysis</vt:lpstr>
      <vt:lpstr>Applying TeamSTEPPS Exercise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2 Slides</dc:title>
  <dc:subject>Health care</dc:subject>
  <dc:creator>Agency for Healthcare Research and Quality</dc:creator>
  <cp:keywords>Health care, long-term care</cp:keywords>
  <dc:description/>
  <cp:lastModifiedBy>Bonnett, Doreen (AHRQ/OC)</cp:lastModifiedBy>
  <cp:revision>204</cp:revision>
  <cp:lastPrinted>2012-04-05T22:12:20Z</cp:lastPrinted>
  <dcterms:created xsi:type="dcterms:W3CDTF">2005-06-03T10:15:22Z</dcterms:created>
  <dcterms:modified xsi:type="dcterms:W3CDTF">2018-01-30T19:03:38Z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0x010100A41C938CC4EE4F479EE4D92727B24713</vt:lpwstr>
  </property>
</Properties>
</file>