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6"/>
  </p:notesMasterIdLst>
  <p:handoutMasterIdLst>
    <p:handoutMasterId r:id="rId27"/>
  </p:handoutMasterIdLst>
  <p:sldIdLst>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502">
          <p15:clr>
            <a:srgbClr val="A4A3A4"/>
          </p15:clr>
        </p15:guide>
        <p15:guide id="2" orient="horz" pos="1095">
          <p15:clr>
            <a:srgbClr val="A4A3A4"/>
          </p15:clr>
        </p15:guide>
        <p15:guide id="3" orient="horz" pos="4032">
          <p15:clr>
            <a:srgbClr val="A4A3A4"/>
          </p15:clr>
        </p15:guide>
        <p15:guide id="4" orient="horz" pos="192">
          <p15:clr>
            <a:srgbClr val="A4A3A4"/>
          </p15:clr>
        </p15:guide>
        <p15:guide id="5" orient="horz" pos="4170">
          <p15:clr>
            <a:srgbClr val="A4A3A4"/>
          </p15:clr>
        </p15:guide>
        <p15:guide id="6" pos="2983">
          <p15:clr>
            <a:srgbClr val="A4A3A4"/>
          </p15:clr>
        </p15:guide>
        <p15:guide id="7" pos="5232">
          <p15:clr>
            <a:srgbClr val="A4A3A4"/>
          </p15:clr>
        </p15:guide>
        <p15:guide id="8" pos="1776">
          <p15:clr>
            <a:srgbClr val="A4A3A4"/>
          </p15:clr>
        </p15:guide>
        <p15:guide id="9" pos="672">
          <p15:clr>
            <a:srgbClr val="A4A3A4"/>
          </p15:clr>
        </p15:guide>
      </p15:sldGuideLst>
    </p:ext>
    <p:ext uri="{2D200454-40CA-4A62-9FC3-DE9A4176ACB9}">
      <p15:notesGuideLst xmlns=""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andolfi" initials="MMP" lastIdx="1" clrIdx="0"/>
  <p:cmAuthor id="1" name="DHHS" initials="D" lastIdx="13" clrIdx="1"/>
  <p:cmAuthor id="2" name="Donna Hurd" initials="D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1393E"/>
    <a:srgbClr val="00CC00"/>
    <a:srgbClr val="C8E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11" autoAdjust="0"/>
    <p:restoredTop sz="86918" autoAdjust="0"/>
  </p:normalViewPr>
  <p:slideViewPr>
    <p:cSldViewPr snapToGrid="0">
      <p:cViewPr>
        <p:scale>
          <a:sx n="88" d="100"/>
          <a:sy n="88" d="100"/>
        </p:scale>
        <p:origin x="-198" y="192"/>
      </p:cViewPr>
      <p:guideLst>
        <p:guide orient="horz" pos="2502"/>
        <p:guide orient="horz" pos="1095"/>
        <p:guide orient="horz" pos="4032"/>
        <p:guide orient="horz" pos="192"/>
        <p:guide orient="horz" pos="4170"/>
        <p:guide pos="2983"/>
        <p:guide pos="5232"/>
        <p:guide pos="1776"/>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1824" y="-109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9" name="Rectangle 5"/>
          <p:cNvSpPr>
            <a:spLocks noGrp="1" noChangeArrowheads="1"/>
          </p:cNvSpPr>
          <p:nvPr>
            <p:ph type="sldNum" sz="quarter" idx="3"/>
          </p:nvPr>
        </p:nvSpPr>
        <p:spPr bwMode="auto">
          <a:xfrm>
            <a:off x="6519132" y="9206282"/>
            <a:ext cx="714901" cy="23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7" tIns="47413" rIns="94827" bIns="47413" numCol="1" anchor="b" anchorCtr="0" compatLnSpc="1">
            <a:prstTxWarp prst="textNoShape">
              <a:avLst/>
            </a:prstTxWarp>
          </a:bodyPr>
          <a:lstStyle>
            <a:lvl1pPr algn="r" defTabSz="947497">
              <a:defRPr sz="1000">
                <a:solidFill>
                  <a:srgbClr val="663300"/>
                </a:solidFill>
                <a:latin typeface="Verdana" pitchFamily="34" charset="0"/>
              </a:defRPr>
            </a:lvl1pPr>
          </a:lstStyle>
          <a:p>
            <a:pPr>
              <a:defRPr/>
            </a:pPr>
            <a:r>
              <a:rPr lang="en-US" dirty="0" smtClean="0"/>
              <a:t>C-4-</a:t>
            </a:r>
            <a:fld id="{4F1A7E8B-9F9E-49AD-B918-0103E6CAC6E8}" type="slidenum">
              <a:rPr lang="en-US" smtClean="0"/>
              <a:pPr>
                <a:defRPr/>
              </a:pPr>
              <a:t>‹#›</a:t>
            </a:fld>
            <a:endParaRPr lang="en-US" dirty="0"/>
          </a:p>
        </p:txBody>
      </p:sp>
      <p:grpSp>
        <p:nvGrpSpPr>
          <p:cNvPr id="51203" name="Group 6"/>
          <p:cNvGrpSpPr>
            <a:grpSpLocks/>
          </p:cNvGrpSpPr>
          <p:nvPr/>
        </p:nvGrpSpPr>
        <p:grpSpPr bwMode="auto">
          <a:xfrm>
            <a:off x="1" y="9180869"/>
            <a:ext cx="7315200" cy="239374"/>
            <a:chOff x="-48" y="5568"/>
            <a:chExt cx="4320" cy="144"/>
          </a:xfrm>
        </p:grpSpPr>
        <p:sp>
          <p:nvSpPr>
            <p:cNvPr id="51208"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51209"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51204" name="Rectangle 9"/>
          <p:cNvSpPr>
            <a:spLocks noChangeArrowheads="1"/>
          </p:cNvSpPr>
          <p:nvPr/>
        </p:nvSpPr>
        <p:spPr bwMode="auto">
          <a:xfrm>
            <a:off x="4033408" y="9195625"/>
            <a:ext cx="2315817" cy="239374"/>
          </a:xfrm>
          <a:prstGeom prst="rect">
            <a:avLst/>
          </a:prstGeom>
          <a:noFill/>
          <a:ln w="9525">
            <a:noFill/>
            <a:miter lim="800000"/>
            <a:headEnd/>
            <a:tailEnd/>
          </a:ln>
          <a:effectLst/>
        </p:spPr>
        <p:txBody>
          <a:bodyPr wrap="none" lIns="0" tIns="0" rIns="0" bIns="0" anchor="ctr"/>
          <a:lstStyle/>
          <a:p>
            <a:pPr algn="r" defTabSz="966518"/>
            <a:r>
              <a:rPr lang="en-US" sz="1000" dirty="0">
                <a:solidFill>
                  <a:srgbClr val="663300"/>
                </a:solidFill>
                <a:latin typeface="Verdana" pitchFamily="34" charset="0"/>
              </a:rPr>
              <a:t> TeamSTEPPS 2.0 for Long-Term Care  |  Leading Teams</a:t>
            </a:r>
          </a:p>
        </p:txBody>
      </p:sp>
      <p:pic>
        <p:nvPicPr>
          <p:cNvPr id="51205" name="Picture 10" descr="Slide_title2_02"/>
          <p:cNvPicPr>
            <a:picLocks noChangeAspect="1" noChangeArrowheads="1"/>
          </p:cNvPicPr>
          <p:nvPr/>
        </p:nvPicPr>
        <p:blipFill>
          <a:blip r:embed="rId2" cstate="print"/>
          <a:srcRect l="74965" t="32530" r="2986"/>
          <a:stretch>
            <a:fillRect/>
          </a:stretch>
        </p:blipFill>
        <p:spPr bwMode="auto">
          <a:xfrm>
            <a:off x="5690154" y="1"/>
            <a:ext cx="1625047" cy="562366"/>
          </a:xfrm>
          <a:prstGeom prst="rect">
            <a:avLst/>
          </a:prstGeom>
          <a:noFill/>
          <a:ln w="9525">
            <a:noFill/>
            <a:miter lim="800000"/>
            <a:headEnd/>
            <a:tailEnd/>
          </a:ln>
        </p:spPr>
      </p:pic>
      <p:sp>
        <p:nvSpPr>
          <p:cNvPr id="51206" name="Rectangle 11"/>
          <p:cNvSpPr>
            <a:spLocks noChangeArrowheads="1"/>
          </p:cNvSpPr>
          <p:nvPr/>
        </p:nvSpPr>
        <p:spPr bwMode="gray">
          <a:xfrm>
            <a:off x="5771323" y="80339"/>
            <a:ext cx="1462709" cy="400050"/>
          </a:xfrm>
          <a:prstGeom prst="rect">
            <a:avLst/>
          </a:prstGeom>
          <a:noFill/>
          <a:ln w="9525">
            <a:noFill/>
            <a:miter lim="800000"/>
            <a:headEnd/>
            <a:tailEnd/>
          </a:ln>
          <a:effectLst/>
        </p:spPr>
        <p:txBody>
          <a:bodyPr lIns="48401" tIns="48401" rIns="48401" bIns="48401" anchor="ctr"/>
          <a:lstStyle/>
          <a:p>
            <a:pPr defTabSz="966518">
              <a:lnSpc>
                <a:spcPct val="95000"/>
              </a:lnSpc>
            </a:pPr>
            <a:r>
              <a:rPr lang="en-US" sz="1300" b="1" dirty="0">
                <a:solidFill>
                  <a:srgbClr val="FFFFE1"/>
                </a:solidFill>
              </a:rPr>
              <a:t>Leading Teams</a:t>
            </a:r>
          </a:p>
        </p:txBody>
      </p:sp>
      <p:sp>
        <p:nvSpPr>
          <p:cNvPr id="51207" name="Line 12"/>
          <p:cNvSpPr>
            <a:spLocks noChangeShapeType="1"/>
          </p:cNvSpPr>
          <p:nvPr/>
        </p:nvSpPr>
        <p:spPr bwMode="auto">
          <a:xfrm>
            <a:off x="1" y="547609"/>
            <a:ext cx="7315200" cy="0"/>
          </a:xfrm>
          <a:prstGeom prst="line">
            <a:avLst/>
          </a:prstGeom>
          <a:noFill/>
          <a:ln w="9525">
            <a:solidFill>
              <a:srgbClr val="C7C397"/>
            </a:solidFill>
            <a:round/>
            <a:headEnd/>
            <a:tailEnd/>
          </a:ln>
          <a:effectLst/>
        </p:spPr>
        <p:txBody>
          <a:bodyPr lIns="91417" tIns="45710" rIns="91417" bIns="45710"/>
          <a:lstStyle/>
          <a:p>
            <a:endParaRPr lang="en-US"/>
          </a:p>
        </p:txBody>
      </p:sp>
    </p:spTree>
    <p:extLst>
      <p:ext uri="{BB962C8B-B14F-4D97-AF65-F5344CB8AC3E}">
        <p14:creationId xmlns:p14="http://schemas.microsoft.com/office/powerpoint/2010/main" val="337405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t" anchorCtr="0" compatLnSpc="1">
            <a:prstTxWarp prst="textNoShape">
              <a:avLst/>
            </a:prstTxWarp>
          </a:bodyPr>
          <a:lstStyle>
            <a:lvl1pPr algn="l" defTabSz="966543">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618"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t" anchorCtr="0" compatLnSpc="1">
            <a:prstTxWarp prst="textNoShape">
              <a:avLst/>
            </a:prstTxWarp>
          </a:bodyPr>
          <a:lstStyle>
            <a:lvl1pPr algn="r" defTabSz="966543">
              <a:defRPr sz="13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036" y="4561226"/>
            <a:ext cx="5367130" cy="43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245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b" anchorCtr="0" compatLnSpc="1">
            <a:prstTxWarp prst="textNoShape">
              <a:avLst/>
            </a:prstTxWarp>
          </a:bodyPr>
          <a:lstStyle>
            <a:lvl1pPr algn="l" defTabSz="966543">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618" y="912245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8" tIns="48314" rIns="96628" bIns="48314" numCol="1" anchor="b" anchorCtr="0" compatLnSpc="1">
            <a:prstTxWarp prst="textNoShape">
              <a:avLst/>
            </a:prstTxWarp>
          </a:bodyPr>
          <a:lstStyle>
            <a:lvl1pPr algn="r" defTabSz="966543">
              <a:defRPr sz="1300">
                <a:latin typeface="Times New Roman" pitchFamily="18" charset="0"/>
              </a:defRPr>
            </a:lvl1pPr>
          </a:lstStyle>
          <a:p>
            <a:pPr>
              <a:defRPr/>
            </a:pPr>
            <a:fld id="{B178E90A-A8BF-40F9-A948-995F2F2EA975}" type="slidenum">
              <a:rPr lang="en-US"/>
              <a:pPr>
                <a:defRPr/>
              </a:pPr>
              <a:t>‹#›</a:t>
            </a:fld>
            <a:endParaRPr lang="en-US"/>
          </a:p>
        </p:txBody>
      </p:sp>
    </p:spTree>
    <p:extLst>
      <p:ext uri="{BB962C8B-B14F-4D97-AF65-F5344CB8AC3E}">
        <p14:creationId xmlns:p14="http://schemas.microsoft.com/office/powerpoint/2010/main" val="3933725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5160CD0-FC8C-43D5-B239-214D9D8DA7C0}" type="slidenum">
              <a:rPr lang="en-US" altLang="en-US" sz="1900" b="0"/>
              <a:pPr eaLnBrk="1" hangingPunct="1">
                <a:lnSpc>
                  <a:spcPct val="100000"/>
                </a:lnSpc>
                <a:spcBef>
                  <a:spcPct val="0"/>
                </a:spcBef>
              </a:pPr>
              <a:t>1</a:t>
            </a:fld>
            <a:endParaRPr lang="en-US" altLang="en-US" sz="19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51209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B9E0D53-C2CD-4AD5-B3DC-035E7888F531}" type="slidenum">
              <a:rPr lang="en-US" altLang="en-US" sz="1900" b="0"/>
              <a:pPr eaLnBrk="1" hangingPunct="1">
                <a:lnSpc>
                  <a:spcPct val="100000"/>
                </a:lnSpc>
                <a:spcBef>
                  <a:spcPct val="0"/>
                </a:spcBef>
              </a:pPr>
              <a:t>4</a:t>
            </a:fld>
            <a:endParaRPr lang="en-US" altLang="en-US" sz="1900" b="0"/>
          </a:p>
        </p:txBody>
      </p:sp>
      <p:sp>
        <p:nvSpPr>
          <p:cNvPr id="26627" name="Rectangle 2"/>
          <p:cNvSpPr>
            <a:spLocks noGrp="1" noRot="1" noChangeAspect="1" noChangeArrowheads="1" noTextEdit="1"/>
          </p:cNvSpPr>
          <p:nvPr>
            <p:ph type="sldImg"/>
          </p:nvPr>
        </p:nvSpPr>
        <p:spPr>
          <a:xfrm>
            <a:off x="1336675" y="741363"/>
            <a:ext cx="4960938" cy="3719512"/>
          </a:xfrm>
          <a:ln/>
        </p:spPr>
      </p:sp>
      <p:sp>
        <p:nvSpPr>
          <p:cNvPr id="26628" name="Rectangle 3"/>
          <p:cNvSpPr>
            <a:spLocks noGrp="1" noChangeArrowheads="1"/>
          </p:cNvSpPr>
          <p:nvPr>
            <p:ph type="body" idx="1"/>
          </p:nvPr>
        </p:nvSpPr>
        <p:spPr>
          <a:xfrm>
            <a:off x="1020418" y="4712065"/>
            <a:ext cx="5592417"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150598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503CB9B-9CF8-4A47-AAD8-1E9255B4E7EC}" type="slidenum">
              <a:rPr lang="en-US" altLang="en-US" sz="1900" b="0"/>
              <a:pPr eaLnBrk="1" hangingPunct="1">
                <a:lnSpc>
                  <a:spcPct val="100000"/>
                </a:lnSpc>
                <a:spcBef>
                  <a:spcPct val="0"/>
                </a:spcBef>
              </a:pPr>
              <a:t>9</a:t>
            </a:fld>
            <a:endParaRPr lang="en-US" altLang="en-US" sz="1900" b="0"/>
          </a:p>
        </p:txBody>
      </p:sp>
      <p:sp>
        <p:nvSpPr>
          <p:cNvPr id="27651" name="Rectangle 2"/>
          <p:cNvSpPr>
            <a:spLocks noGrp="1" noRot="1" noChangeAspect="1" noChangeArrowheads="1" noTextEdit="1"/>
          </p:cNvSpPr>
          <p:nvPr>
            <p:ph type="sldImg"/>
          </p:nvPr>
        </p:nvSpPr>
        <p:spPr>
          <a:xfrm>
            <a:off x="1336675" y="741363"/>
            <a:ext cx="4960938" cy="3719512"/>
          </a:xfrm>
          <a:ln/>
        </p:spPr>
      </p:sp>
      <p:sp>
        <p:nvSpPr>
          <p:cNvPr id="27652" name="Rectangle 3"/>
          <p:cNvSpPr>
            <a:spLocks noGrp="1" noChangeArrowheads="1"/>
          </p:cNvSpPr>
          <p:nvPr>
            <p:ph type="body" idx="1"/>
          </p:nvPr>
        </p:nvSpPr>
        <p:spPr>
          <a:xfrm>
            <a:off x="1020418" y="4712065"/>
            <a:ext cx="5592417"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215555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DC70505-EA56-4873-A4AF-DB91B8282229}" type="slidenum">
              <a:rPr lang="en-US" altLang="en-US" sz="1900" b="0"/>
              <a:pPr eaLnBrk="1" hangingPunct="1">
                <a:lnSpc>
                  <a:spcPct val="100000"/>
                </a:lnSpc>
                <a:spcBef>
                  <a:spcPct val="0"/>
                </a:spcBef>
              </a:pPr>
              <a:t>15</a:t>
            </a:fld>
            <a:endParaRPr lang="en-US" altLang="en-US" sz="19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335938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323523" y="9419211"/>
            <a:ext cx="3308074" cy="495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70579" indent="-296376"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5507" indent="-237101"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9709" indent="-237101"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912" indent="-237101"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08115"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82317"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56521"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4030722" indent="-237101"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8E9ED3E9-3EB4-400F-9A28-E951F1248A2B}" type="slidenum">
              <a:rPr lang="en-US" altLang="en-US" sz="1900" b="0"/>
              <a:pPr eaLnBrk="1" hangingPunct="1">
                <a:lnSpc>
                  <a:spcPct val="100000"/>
                </a:lnSpc>
                <a:spcBef>
                  <a:spcPct val="0"/>
                </a:spcBef>
              </a:pPr>
              <a:t>16</a:t>
            </a:fld>
            <a:endParaRPr lang="en-US" altLang="en-US" sz="19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28150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453315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smtClean="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PowerPoint Banner.t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939021"/>
          </a:xfrm>
          <a:prstGeom prst="rect">
            <a:avLst/>
          </a:prstGeom>
        </p:spPr>
      </p:pic>
      <p:pic>
        <p:nvPicPr>
          <p:cNvPr id="1026" name="Picture 2" descr="Slide_content_2_10"/>
          <p:cNvPicPr>
            <a:picLocks noChangeAspect="1" noChangeArrowheads="1"/>
          </p:cNvPicPr>
          <p:nvPr/>
        </p:nvPicPr>
        <p:blipFill>
          <a:blip r:embed="rId15"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9" name="Rectangle 5"/>
          <p:cNvSpPr>
            <a:spLocks noGrp="1" noChangeArrowheads="1"/>
          </p:cNvSpPr>
          <p:nvPr>
            <p:ph type="sldNum" sz="quarter" idx="4"/>
          </p:nvPr>
        </p:nvSpPr>
        <p:spPr bwMode="auto">
          <a:xfrm>
            <a:off x="8096250" y="65817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ctr" anchorCtr="1" compatLnSpc="1">
            <a:prstTxWarp prst="textNoShape">
              <a:avLst/>
            </a:prstTxWarp>
          </a:bodyPr>
          <a:lstStyle>
            <a:lvl1pPr algn="l">
              <a:defRPr sz="1000" b="1">
                <a:solidFill>
                  <a:srgbClr val="542200"/>
                </a:solidFill>
              </a:defRPr>
            </a:lvl1pPr>
          </a:lstStyle>
          <a:p>
            <a:pPr>
              <a:defRPr/>
            </a:pPr>
            <a:r>
              <a:rPr lang="en-US"/>
              <a:t> </a:t>
            </a:r>
            <a:fld id="{D7617473-A6FD-49D0-8630-DCC3F961F3EB}" type="slidenum">
              <a:rPr lang="en-US"/>
              <a:pPr>
                <a:defRPr/>
              </a:pPr>
              <a:t>‹#›</a:t>
            </a:fld>
            <a:r>
              <a:rPr 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a:effectLst/>
        </p:spPr>
        <p:txBody>
          <a:bodyPr vert="horz" wrap="square" lIns="91440" tIns="91440" rIns="91440" bIns="91440" numCol="1" anchor="ctr" anchorCtr="1" compatLnSpc="1">
            <a:prstTxWarp prst="textNoShape">
              <a:avLst/>
            </a:prstTxWarp>
          </a:bodyPr>
          <a:lstStyle/>
          <a:p>
            <a:pPr lvl="0"/>
            <a:r>
              <a:rPr lang="en-US" dirty="0"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1000" b="1" smtClean="0">
                <a:solidFill>
                  <a:srgbClr val="542200"/>
                </a:solidFill>
              </a:rPr>
              <a:t>T</a:t>
            </a:r>
            <a:r>
              <a:rPr lang="en-US" sz="800" b="1" smtClean="0">
                <a:solidFill>
                  <a:srgbClr val="542200"/>
                </a:solidFill>
              </a:rPr>
              <a:t>EAM</a:t>
            </a:r>
            <a:r>
              <a:rPr lang="en-US" sz="1000" b="1" smtClean="0">
                <a:solidFill>
                  <a:srgbClr val="542200"/>
                </a:solidFill>
              </a:rPr>
              <a:t>STEPPS 05.2</a:t>
            </a:r>
          </a:p>
        </p:txBody>
      </p:sp>
      <p:pic>
        <p:nvPicPr>
          <p:cNvPr id="1032" name="Picture 8" descr="Slide_content2_02"/>
          <p:cNvPicPr>
            <a:picLocks noChangeAspect="1" noChangeArrowheads="1"/>
          </p:cNvPicPr>
          <p:nvPr/>
        </p:nvPicPr>
        <p:blipFill>
          <a:blip r:embed="rId16"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7"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defRPr/>
            </a:pPr>
            <a:r>
              <a:rPr lang="en-US" sz="900" b="1" dirty="0" smtClean="0">
                <a:solidFill>
                  <a:schemeClr val="accent1"/>
                </a:solidFill>
              </a:rPr>
              <a:t>Mod 4 LTC</a:t>
            </a:r>
            <a:r>
              <a:rPr lang="en-US" sz="900" b="1" baseline="0" dirty="0" smtClean="0">
                <a:solidFill>
                  <a:schemeClr val="accent1"/>
                </a:solidFill>
              </a:rPr>
              <a:t> 2.0  </a:t>
            </a:r>
            <a:r>
              <a:rPr lang="en-US" sz="900" b="1" dirty="0" smtClean="0">
                <a:solidFill>
                  <a:schemeClr val="accent1"/>
                </a:solidFill>
              </a:rPr>
              <a:t>Page </a:t>
            </a:r>
            <a:fld id="{EB1BD6E1-BBDE-4D10-ACE2-F75B9A0BA9D1}" type="slidenum">
              <a:rPr lang="en-US" sz="900" b="1" smtClean="0">
                <a:solidFill>
                  <a:schemeClr val="accent1"/>
                </a:solidFill>
              </a:rPr>
              <a:pPr algn="l" eaLnBrk="1" hangingPunct="1">
                <a:spcBef>
                  <a:spcPct val="50000"/>
                </a:spcBef>
                <a:defRPr/>
              </a:pPr>
              <a:t>‹#›</a:t>
            </a:fld>
            <a:endParaRPr lang="en-US" sz="900" b="1" dirty="0" smtClean="0">
              <a:solidFill>
                <a:schemeClr val="accent1"/>
              </a:solidFill>
            </a:endParaRPr>
          </a:p>
        </p:txBody>
      </p:sp>
      <p:sp>
        <p:nvSpPr>
          <p:cNvPr id="18" name="Text Box 11"/>
          <p:cNvSpPr txBox="1">
            <a:spLocks noChangeArrowheads="1"/>
          </p:cNvSpPr>
          <p:nvPr userDrawn="1"/>
        </p:nvSpPr>
        <p:spPr bwMode="gray">
          <a:xfrm>
            <a:off x="7500298" y="49103"/>
            <a:ext cx="15474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smtClean="0">
                <a:solidFill>
                  <a:schemeClr val="bg1"/>
                </a:solidFill>
              </a:rPr>
              <a:t>Leading Teams</a:t>
            </a:r>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2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bRV-EEHZV10"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outu.be/eer8oWf8eJI"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bDOK8JQes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youtu.be/NuHKqyWwuZI"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2.0 for Long-Term Car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943" y="6057279"/>
            <a:ext cx="4593663" cy="580482"/>
          </a:xfrm>
          <a:prstGeom prst="rect">
            <a:avLst/>
          </a:prstGeom>
        </p:spPr>
      </p:pic>
      <p:pic>
        <p:nvPicPr>
          <p:cNvPr id="5" name="Picture 5" descr="Kotter Penguin"/>
          <p:cNvPicPr>
            <a:picLocks noChangeAspect="1"/>
          </p:cNvPicPr>
          <p:nvPr/>
        </p:nvPicPr>
        <p:blipFill>
          <a:blip r:embed="rId4" cstate="print"/>
          <a:srcRect l="14426" t="5444" r="14426" b="8229"/>
          <a:stretch>
            <a:fillRect/>
          </a:stretch>
        </p:blipFill>
        <p:spPr bwMode="auto">
          <a:xfrm>
            <a:off x="4891314" y="2108200"/>
            <a:ext cx="2148114" cy="3329306"/>
          </a:xfrm>
          <a:prstGeom prst="rect">
            <a:avLst/>
          </a:prstGeom>
          <a:noFill/>
          <a:ln w="9525">
            <a:noFill/>
            <a:miter lim="800000"/>
            <a:headEnd/>
            <a:tailEnd/>
          </a:ln>
        </p:spPr>
      </p:pic>
      <p:pic>
        <p:nvPicPr>
          <p:cNvPr id="6" name="Picture 12" descr="Department of Health and Human Services Logo"/>
          <p:cNvPicPr>
            <a:picLocks noChangeAspect="1"/>
          </p:cNvPicPr>
          <p:nvPr/>
        </p:nvPicPr>
        <p:blipFill rotWithShape="1">
          <a:blip r:embed="rId5" cstate="print">
            <a:extLst>
              <a:ext uri="{28A0092B-C50C-407E-A947-70E740481C1C}">
                <a14:useLocalDpi xmlns:a14="http://schemas.microsoft.com/office/drawing/2010/main" val="0"/>
              </a:ext>
            </a:extLst>
          </a:blip>
          <a:srcRect r="83437"/>
          <a:stretch/>
        </p:blipFill>
        <p:spPr bwMode="auto">
          <a:xfrm>
            <a:off x="172933" y="6101181"/>
            <a:ext cx="644577" cy="5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HRQ Logo"/>
          <p:cNvPicPr>
            <a:picLocks noChangeAspect="1"/>
          </p:cNvPicPr>
          <p:nvPr/>
        </p:nvPicPr>
        <p:blipFill rotWithShape="1">
          <a:blip r:embed="rId5" cstate="print">
            <a:extLst>
              <a:ext uri="{28A0092B-C50C-407E-A947-70E740481C1C}">
                <a14:useLocalDpi xmlns:a14="http://schemas.microsoft.com/office/drawing/2010/main" val="0"/>
              </a:ext>
            </a:extLst>
          </a:blip>
          <a:srcRect l="16262" r="39187"/>
          <a:stretch/>
        </p:blipFill>
        <p:spPr bwMode="auto">
          <a:xfrm>
            <a:off x="876568" y="6101180"/>
            <a:ext cx="1733582"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DHA Logo"/>
          <p:cNvPicPr>
            <a:picLocks noChangeAspect="1"/>
          </p:cNvPicPr>
          <p:nvPr/>
        </p:nvPicPr>
        <p:blipFill rotWithShape="1">
          <a:blip r:embed="rId5" cstate="print">
            <a:extLst>
              <a:ext uri="{28A0092B-C50C-407E-A947-70E740481C1C}">
                <a14:useLocalDpi xmlns:a14="http://schemas.microsoft.com/office/drawing/2010/main" val="0"/>
              </a:ext>
            </a:extLst>
          </a:blip>
          <a:srcRect l="61680" r="-2021"/>
          <a:stretch/>
        </p:blipFill>
        <p:spPr bwMode="auto">
          <a:xfrm>
            <a:off x="2649958" y="6101180"/>
            <a:ext cx="1568479"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10150" y="976312"/>
            <a:ext cx="6171973" cy="1131888"/>
          </a:xfrm>
        </p:spPr>
        <p:txBody>
          <a:bodyPr/>
          <a:lstStyle/>
          <a:p>
            <a:r>
              <a:rPr lang="en-US" altLang="en-US" sz="4800" dirty="0" smtClean="0"/>
              <a:t>Leading Teams</a:t>
            </a:r>
            <a:endParaRPr lang="en-US" sz="4400" dirty="0"/>
          </a:p>
        </p:txBody>
      </p:sp>
    </p:spTree>
    <p:extLst>
      <p:ext uri="{BB962C8B-B14F-4D97-AF65-F5344CB8AC3E}">
        <p14:creationId xmlns:p14="http://schemas.microsoft.com/office/powerpoint/2010/main" val="3715842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Grp="1" noChangeArrowheads="1"/>
          </p:cNvSpPr>
          <p:nvPr>
            <p:ph type="title"/>
          </p:nvPr>
        </p:nvSpPr>
        <p:spPr/>
        <p:txBody>
          <a:bodyPr/>
          <a:lstStyle/>
          <a:p>
            <a:pPr eaLnBrk="1" hangingPunct="1"/>
            <a:r>
              <a:rPr lang="en-US" altLang="en-US" dirty="0" smtClean="0">
                <a:ea typeface="ヒラギノ角ゴ Pro W3" pitchFamily="127" charset="-128"/>
              </a:rPr>
              <a:t>Sharing the Plan:</a:t>
            </a:r>
            <a:br>
              <a:rPr lang="en-US" altLang="en-US" dirty="0" smtClean="0">
                <a:ea typeface="ヒラギノ角ゴ Pro W3" pitchFamily="127" charset="-128"/>
              </a:rPr>
            </a:br>
            <a:r>
              <a:rPr lang="en-US" altLang="en-US" dirty="0" smtClean="0">
                <a:ea typeface="ヒラギノ角ゴ Pro W3" pitchFamily="127" charset="-128"/>
              </a:rPr>
              <a:t>Briefs</a:t>
            </a:r>
          </a:p>
        </p:txBody>
      </p:sp>
      <p:sp>
        <p:nvSpPr>
          <p:cNvPr id="12292" name="Rectangle 9"/>
          <p:cNvSpPr>
            <a:spLocks noGrp="1" noChangeArrowheads="1"/>
          </p:cNvSpPr>
          <p:nvPr>
            <p:ph type="body" sz="half" idx="1"/>
          </p:nvPr>
        </p:nvSpPr>
        <p:spPr>
          <a:xfrm>
            <a:off x="914400" y="1871663"/>
            <a:ext cx="3779838" cy="3997325"/>
          </a:xfrm>
        </p:spPr>
        <p:txBody>
          <a:bodyPr/>
          <a:lstStyle/>
          <a:p>
            <a:pPr marL="341313" indent="-341313" eaLnBrk="1" hangingPunct="1">
              <a:defRPr/>
            </a:pPr>
            <a:r>
              <a:rPr lang="en-US" altLang="en-US" sz="2000" b="1" dirty="0" smtClean="0"/>
              <a:t>A team briefing is an effective strategy for sharing the plan </a:t>
            </a:r>
          </a:p>
          <a:p>
            <a:pPr marL="0" eaLnBrk="1" hangingPunct="1">
              <a:defRPr/>
            </a:pPr>
            <a:r>
              <a:rPr lang="en-US" altLang="en-US" sz="2000" b="1" dirty="0" smtClean="0"/>
              <a:t>Briefs should help:</a:t>
            </a:r>
          </a:p>
          <a:p>
            <a:pPr lvl="1" eaLnBrk="1" hangingPunct="1">
              <a:defRPr/>
            </a:pPr>
            <a:r>
              <a:rPr lang="en-US" altLang="en-US" sz="2000" dirty="0" smtClean="0"/>
              <a:t>Form the team</a:t>
            </a:r>
          </a:p>
          <a:p>
            <a:pPr lvl="1" eaLnBrk="1" hangingPunct="1">
              <a:defRPr/>
            </a:pPr>
            <a:r>
              <a:rPr lang="en-US" altLang="en-US" sz="2000" dirty="0" smtClean="0"/>
              <a:t>Designate team roles and responsibilities</a:t>
            </a:r>
          </a:p>
          <a:p>
            <a:pPr lvl="1" eaLnBrk="1" hangingPunct="1">
              <a:defRPr/>
            </a:pPr>
            <a:r>
              <a:rPr lang="en-US" altLang="en-US" sz="2000" dirty="0" smtClean="0"/>
              <a:t>Establish climate and goals</a:t>
            </a:r>
          </a:p>
          <a:p>
            <a:pPr lvl="1" eaLnBrk="1" hangingPunct="1">
              <a:defRPr/>
            </a:pPr>
            <a:r>
              <a:rPr lang="en-US" altLang="en-US" sz="2000" dirty="0" smtClean="0"/>
              <a:t>Engage team in short-  and long-term planning</a:t>
            </a:r>
          </a:p>
          <a:p>
            <a:pPr lvl="1" eaLnBrk="1" hangingPunct="1">
              <a:defRPr/>
            </a:pPr>
            <a:endParaRPr lang="en-US" altLang="en-US" sz="2000" dirty="0" smtClean="0"/>
          </a:p>
          <a:p>
            <a:pPr lvl="1" eaLnBrk="1" hangingPunct="1">
              <a:defRPr/>
            </a:pPr>
            <a:endParaRPr lang="en-US" altLang="en-US" sz="2000" dirty="0" smtClean="0"/>
          </a:p>
        </p:txBody>
      </p:sp>
      <p:pic>
        <p:nvPicPr>
          <p:cNvPr id="8" name="Picture 17" descr="Briefs video"/>
          <p:cNvPicPr>
            <a:picLocks noChangeAspect="1" noChangeArrowheads="1"/>
          </p:cNvPicPr>
          <p:nvPr/>
        </p:nvPicPr>
        <p:blipFill>
          <a:blip r:embed="rId2" cstate="print"/>
          <a:srcRect/>
          <a:stretch>
            <a:fillRect/>
          </a:stretch>
        </p:blipFill>
        <p:spPr bwMode="auto">
          <a:xfrm>
            <a:off x="4876800" y="2597945"/>
            <a:ext cx="365601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Kotter Penguin - Vide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988" y="5162550"/>
            <a:ext cx="12319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224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Rectangle 30"/>
          <p:cNvSpPr>
            <a:spLocks noGrp="1" noChangeArrowheads="1"/>
          </p:cNvSpPr>
          <p:nvPr>
            <p:ph type="title"/>
          </p:nvPr>
        </p:nvSpPr>
        <p:spPr>
          <a:xfrm>
            <a:off x="811213" y="693738"/>
            <a:ext cx="7739062" cy="914400"/>
          </a:xfrm>
        </p:spPr>
        <p:txBody>
          <a:bodyPr/>
          <a:lstStyle/>
          <a:p>
            <a:pPr eaLnBrk="1" hangingPunct="1"/>
            <a:r>
              <a:rPr lang="en-US" altLang="en-US" smtClean="0">
                <a:ea typeface="ヒラギノ角ゴ Pro W3" pitchFamily="127" charset="-128"/>
              </a:rPr>
              <a:t>Briefing Checklist Tool</a:t>
            </a:r>
          </a:p>
        </p:txBody>
      </p:sp>
      <p:graphicFrame>
        <p:nvGraphicFramePr>
          <p:cNvPr id="60506" name="Group 90" descr="alt=&quot;&quot;"/>
          <p:cNvGraphicFramePr>
            <a:graphicFrameLocks noGrp="1"/>
          </p:cNvGraphicFramePr>
          <p:nvPr>
            <p:ph sz="half" idx="1"/>
            <p:extLst>
              <p:ext uri="{D42A27DB-BD31-4B8C-83A1-F6EECF244321}">
                <p14:modId xmlns:p14="http://schemas.microsoft.com/office/powerpoint/2010/main" val="112085760"/>
              </p:ext>
            </p:extLst>
          </p:nvPr>
        </p:nvGraphicFramePr>
        <p:xfrm>
          <a:off x="3030537" y="1811338"/>
          <a:ext cx="3300413" cy="3802063"/>
        </p:xfrm>
        <a:graphic>
          <a:graphicData uri="http://schemas.openxmlformats.org/drawingml/2006/table">
            <a:tbl>
              <a:tblPr firstRow="1"/>
              <a:tblGrid>
                <a:gridCol w="3300413"/>
              </a:tblGrid>
              <a:tr h="401638">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TOPIC</a:t>
                      </a:r>
                      <a:r>
                        <a:rPr kumimoji="0" lang="en-US" sz="1600" b="0" i="0" u="none" strike="noStrike" cap="none" normalizeH="0" baseline="0" dirty="0" smtClean="0">
                          <a:ln>
                            <a:noFill/>
                          </a:ln>
                          <a:solidFill>
                            <a:schemeClr val="tx1"/>
                          </a:solidFill>
                          <a:effectLst/>
                          <a:latin typeface="Arial" charset="0"/>
                        </a:rPr>
                        <a:t> </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Who is on core team?</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tr>
              <a:tr h="695324">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All members understand</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and agree upon goals?</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695324">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Roles and responsibilities</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understood?</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Plan of care?</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03225">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Staff availability?</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Workload?</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Available resources?</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tr>
            </a:tbl>
          </a:graphicData>
        </a:graphic>
      </p:graphicFrame>
      <p:grpSp>
        <p:nvGrpSpPr>
          <p:cNvPr id="2" name="Group 1" descr="Checkmarks"/>
          <p:cNvGrpSpPr/>
          <p:nvPr/>
        </p:nvGrpSpPr>
        <p:grpSpPr>
          <a:xfrm>
            <a:off x="5860286" y="2272308"/>
            <a:ext cx="304800" cy="3296714"/>
            <a:chOff x="5860286" y="2272308"/>
            <a:chExt cx="304800" cy="3296714"/>
          </a:xfrm>
        </p:grpSpPr>
        <p:pic>
          <p:nvPicPr>
            <p:cNvPr id="13330" name="Picture 23"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227230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54"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27172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55"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343900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56"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40288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57"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446560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58"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4873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59" descr="BD21301_"/>
            <p:cNvPicPr>
              <a:picLocks noChangeAspect="1" noChangeArrowheads="1"/>
            </p:cNvPicPr>
            <p:nvPr/>
          </p:nvPicPr>
          <p:blipFill>
            <a:blip r:embed="rId2">
              <a:lum contrast="70000"/>
              <a:extLst>
                <a:ext uri="{28A0092B-C50C-407E-A947-70E740481C1C}">
                  <a14:useLocalDpi xmlns:a14="http://schemas.microsoft.com/office/drawing/2010/main" val="0"/>
                </a:ext>
              </a:extLst>
            </a:blip>
            <a:srcRect/>
            <a:stretch>
              <a:fillRect/>
            </a:stretch>
          </p:blipFill>
          <p:spPr bwMode="auto">
            <a:xfrm>
              <a:off x="5860286" y="526422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4286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eaLnBrk="1" hangingPunct="1"/>
            <a:r>
              <a:rPr lang="en-US" altLang="en-US" smtClean="0">
                <a:ea typeface="ヒラギノ角ゴ Pro W3" pitchFamily="127" charset="-128"/>
              </a:rPr>
              <a:t>Exercise: Briefing</a:t>
            </a:r>
          </a:p>
        </p:txBody>
      </p:sp>
      <p:sp>
        <p:nvSpPr>
          <p:cNvPr id="14339" name="Rectangle 3"/>
          <p:cNvSpPr>
            <a:spLocks noGrp="1" noChangeArrowheads="1"/>
          </p:cNvSpPr>
          <p:nvPr>
            <p:ph type="body" idx="1"/>
          </p:nvPr>
        </p:nvSpPr>
        <p:spPr>
          <a:xfrm>
            <a:off x="1403350" y="1735138"/>
            <a:ext cx="5821363" cy="4106862"/>
          </a:xfrm>
        </p:spPr>
        <p:txBody>
          <a:bodyPr/>
          <a:lstStyle/>
          <a:p>
            <a:pPr marL="533400" indent="-533400" eaLnBrk="1" hangingPunct="1">
              <a:buFont typeface="Wingdings" pitchFamily="2" charset="2"/>
              <a:buNone/>
            </a:pPr>
            <a:r>
              <a:rPr lang="en-US" altLang="en-US" sz="2200" dirty="0" smtClean="0">
                <a:ea typeface="ヒラギノ角ゴ Pro W3" pitchFamily="127" charset="-128"/>
              </a:rPr>
              <a:t>INSTRUCTIONS:</a:t>
            </a:r>
          </a:p>
          <a:p>
            <a:pPr marL="457200" lvl="1" indent="-457200" eaLnBrk="1" hangingPunct="1">
              <a:buClrTx/>
              <a:buSzPct val="100000"/>
              <a:buFont typeface="Arial" pitchFamily="34" charset="0"/>
              <a:buAutoNum type="arabicPeriod"/>
            </a:pPr>
            <a:r>
              <a:rPr lang="en-US" altLang="en-US" sz="2000" dirty="0" smtClean="0">
                <a:ea typeface="ヒラギノ角ゴ Pro W3" pitchFamily="127" charset="-128"/>
              </a:rPr>
              <a:t>Break into small groups.</a:t>
            </a:r>
          </a:p>
          <a:p>
            <a:pPr marL="457200" lvl="1" indent="-457200" eaLnBrk="1" hangingPunct="1">
              <a:buClrTx/>
              <a:buSzPct val="100000"/>
              <a:buFont typeface="Arial" pitchFamily="34" charset="0"/>
              <a:buAutoNum type="arabicPeriod"/>
            </a:pPr>
            <a:r>
              <a:rPr lang="en-US" altLang="en-US" sz="2000" dirty="0" smtClean="0">
                <a:ea typeface="ヒラギノ角ゴ Pro W3" pitchFamily="127" charset="-128"/>
              </a:rPr>
              <a:t>Identify when, why, and where briefings might be conducted. Note who should lead the brief and who should participate.</a:t>
            </a:r>
          </a:p>
          <a:p>
            <a:pPr marL="457200" lvl="1" indent="-457200" eaLnBrk="1" hangingPunct="1">
              <a:buClrTx/>
              <a:buSzPct val="100000"/>
              <a:buFont typeface="Arial" pitchFamily="34" charset="0"/>
              <a:buAutoNum type="arabicPeriod"/>
            </a:pPr>
            <a:r>
              <a:rPr lang="en-US" altLang="en-US" sz="2000" dirty="0" smtClean="0">
                <a:ea typeface="ヒラギノ角ゴ Pro W3" pitchFamily="127" charset="-128"/>
              </a:rPr>
              <a:t>Develop a checklist for guiding the brief.</a:t>
            </a:r>
          </a:p>
          <a:p>
            <a:pPr marL="457200" lvl="1" indent="-457200" eaLnBrk="1" hangingPunct="1">
              <a:buClrTx/>
              <a:buSzPct val="100000"/>
              <a:buFont typeface="Arial" pitchFamily="34" charset="0"/>
              <a:buAutoNum type="arabicPeriod"/>
            </a:pPr>
            <a:r>
              <a:rPr lang="en-US" altLang="en-US" sz="2000" dirty="0" smtClean="0">
                <a:ea typeface="ヒラギノ角ゴ Pro W3" pitchFamily="127" charset="-128"/>
              </a:rPr>
              <a:t>Discuss what outcomes you expect to see as a result of implementing briefs.</a:t>
            </a:r>
          </a:p>
          <a:p>
            <a:pPr marL="457200" lvl="1" indent="-457200" eaLnBrk="1" hangingPunct="1">
              <a:buClrTx/>
              <a:buSzPct val="100000"/>
              <a:buFont typeface="Arial" pitchFamily="34" charset="0"/>
              <a:buAutoNum type="arabicPeriod"/>
            </a:pPr>
            <a:r>
              <a:rPr lang="en-US" altLang="en-US" sz="2000" dirty="0" smtClean="0">
                <a:ea typeface="ヒラギノ角ゴ Pro W3" pitchFamily="127" charset="-128"/>
              </a:rPr>
              <a:t>At the end of the exercise, present and discuss your plans with the group.</a:t>
            </a:r>
          </a:p>
        </p:txBody>
      </p:sp>
      <p:pic>
        <p:nvPicPr>
          <p:cNvPr id="14341" name="Picture 5" descr="Kotter Penguin –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713" y="3714750"/>
            <a:ext cx="1620837"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387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sz="3400" dirty="0" smtClean="0">
                <a:ea typeface="ヒラギノ角ゴ Pro W3" pitchFamily="127" charset="-128"/>
              </a:rPr>
              <a:t>Monitoring &amp; Modifying the Plan: Huddle</a:t>
            </a:r>
          </a:p>
        </p:txBody>
      </p:sp>
      <p:sp>
        <p:nvSpPr>
          <p:cNvPr id="15364" name="Rectangle 3"/>
          <p:cNvSpPr>
            <a:spLocks noGrp="1" noChangeArrowheads="1"/>
          </p:cNvSpPr>
          <p:nvPr>
            <p:ph type="body" idx="1"/>
          </p:nvPr>
        </p:nvSpPr>
        <p:spPr>
          <a:xfrm>
            <a:off x="887616" y="1901323"/>
            <a:ext cx="4320582" cy="4211637"/>
          </a:xfrm>
        </p:spPr>
        <p:txBody>
          <a:bodyPr/>
          <a:lstStyle/>
          <a:p>
            <a:pPr lvl="1" eaLnBrk="1" hangingPunct="1">
              <a:lnSpc>
                <a:spcPct val="90000"/>
              </a:lnSpc>
              <a:buFont typeface="Wingdings" pitchFamily="2" charset="2"/>
              <a:buNone/>
            </a:pPr>
            <a:r>
              <a:rPr lang="en-US" altLang="en-US" b="1" dirty="0" smtClean="0">
                <a:ea typeface="ヒラギノ角ゴ Pro W3" pitchFamily="127" charset="-128"/>
              </a:rPr>
              <a:t>Problem Solving</a:t>
            </a:r>
          </a:p>
          <a:p>
            <a:pPr lvl="1" eaLnBrk="1" hangingPunct="1">
              <a:lnSpc>
                <a:spcPct val="100000"/>
              </a:lnSpc>
              <a:spcBef>
                <a:spcPts val="600"/>
              </a:spcBef>
            </a:pPr>
            <a:r>
              <a:rPr lang="en-US" altLang="en-US" sz="2200" dirty="0" smtClean="0">
                <a:ea typeface="ヒラギノ角ゴ Pro W3" pitchFamily="127" charset="-128"/>
              </a:rPr>
              <a:t>Hold “touch base” </a:t>
            </a:r>
            <a:br>
              <a:rPr lang="en-US" altLang="en-US" sz="2200" dirty="0" smtClean="0">
                <a:ea typeface="ヒラギノ角ゴ Pro W3" pitchFamily="127" charset="-128"/>
              </a:rPr>
            </a:br>
            <a:r>
              <a:rPr lang="en-US" altLang="en-US" sz="2200" dirty="0" smtClean="0">
                <a:ea typeface="ヒラギノ角ゴ Pro W3" pitchFamily="127" charset="-128"/>
              </a:rPr>
              <a:t>meetings as needed to </a:t>
            </a:r>
            <a:br>
              <a:rPr lang="en-US" altLang="en-US" sz="2200" dirty="0" smtClean="0">
                <a:ea typeface="ヒラギノ角ゴ Pro W3" pitchFamily="127" charset="-128"/>
              </a:rPr>
            </a:br>
            <a:r>
              <a:rPr lang="en-US" altLang="en-US" sz="2200" dirty="0" smtClean="0">
                <a:ea typeface="ヒラギノ角ゴ Pro W3" pitchFamily="127" charset="-128"/>
              </a:rPr>
              <a:t>regain situation awareness</a:t>
            </a:r>
          </a:p>
          <a:p>
            <a:pPr lvl="1" eaLnBrk="1" hangingPunct="1">
              <a:lnSpc>
                <a:spcPct val="100000"/>
              </a:lnSpc>
              <a:spcBef>
                <a:spcPts val="600"/>
              </a:spcBef>
            </a:pPr>
            <a:r>
              <a:rPr lang="en-US" altLang="en-US" sz="2200" dirty="0" smtClean="0">
                <a:ea typeface="ヒラギノ角ゴ Pro W3" pitchFamily="127" charset="-128"/>
              </a:rPr>
              <a:t>Discuss critical issues </a:t>
            </a:r>
            <a:br>
              <a:rPr lang="en-US" altLang="en-US" sz="2200" dirty="0" smtClean="0">
                <a:ea typeface="ヒラギノ角ゴ Pro W3" pitchFamily="127" charset="-128"/>
              </a:rPr>
            </a:br>
            <a:r>
              <a:rPr lang="en-US" altLang="en-US" sz="2200" dirty="0" smtClean="0">
                <a:ea typeface="ヒラギノ角ゴ Pro W3" pitchFamily="127" charset="-128"/>
              </a:rPr>
              <a:t>and emerging events</a:t>
            </a:r>
          </a:p>
          <a:p>
            <a:pPr lvl="1" eaLnBrk="1" hangingPunct="1">
              <a:lnSpc>
                <a:spcPct val="100000"/>
              </a:lnSpc>
              <a:spcBef>
                <a:spcPts val="600"/>
              </a:spcBef>
            </a:pPr>
            <a:r>
              <a:rPr lang="en-US" altLang="en-US" sz="2200" dirty="0" smtClean="0">
                <a:ea typeface="ヒラギノ角ゴ Pro W3" pitchFamily="127" charset="-128"/>
              </a:rPr>
              <a:t>Anticipate outcomes </a:t>
            </a:r>
            <a:br>
              <a:rPr lang="en-US" altLang="en-US" sz="2200" dirty="0" smtClean="0">
                <a:ea typeface="ヒラギノ角ゴ Pro W3" pitchFamily="127" charset="-128"/>
              </a:rPr>
            </a:br>
            <a:r>
              <a:rPr lang="en-US" altLang="en-US" sz="2200" dirty="0" smtClean="0">
                <a:ea typeface="ヒラギノ角ゴ Pro W3" pitchFamily="127" charset="-128"/>
              </a:rPr>
              <a:t>and likely contingencies</a:t>
            </a:r>
          </a:p>
          <a:p>
            <a:pPr lvl="1" eaLnBrk="1" hangingPunct="1">
              <a:lnSpc>
                <a:spcPct val="100000"/>
              </a:lnSpc>
              <a:spcBef>
                <a:spcPts val="600"/>
              </a:spcBef>
            </a:pPr>
            <a:r>
              <a:rPr lang="en-US" altLang="en-US" sz="2200" dirty="0" smtClean="0">
                <a:ea typeface="ヒラギノ角ゴ Pro W3" pitchFamily="127" charset="-128"/>
              </a:rPr>
              <a:t>Assign resources</a:t>
            </a:r>
          </a:p>
          <a:p>
            <a:pPr lvl="1" eaLnBrk="1" hangingPunct="1">
              <a:lnSpc>
                <a:spcPct val="100000"/>
              </a:lnSpc>
              <a:spcBef>
                <a:spcPts val="600"/>
              </a:spcBef>
            </a:pPr>
            <a:r>
              <a:rPr lang="en-US" altLang="en-US" sz="2200" dirty="0" smtClean="0">
                <a:ea typeface="ヒラギノ角ゴ Pro W3" pitchFamily="127" charset="-128"/>
              </a:rPr>
              <a:t>Express concerns </a:t>
            </a:r>
          </a:p>
        </p:txBody>
      </p:sp>
      <p:pic>
        <p:nvPicPr>
          <p:cNvPr id="15365" name="Picture 6" descr="Kotter Penguin - Vide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49775"/>
            <a:ext cx="15398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uddle video"/>
          <p:cNvPicPr>
            <a:picLocks noChangeAspect="1" noChangeArrowheads="1"/>
          </p:cNvPicPr>
          <p:nvPr/>
        </p:nvPicPr>
        <p:blipFill>
          <a:blip r:embed="rId4" cstate="print"/>
          <a:srcRect/>
          <a:stretch>
            <a:fillRect/>
          </a:stretch>
        </p:blipFill>
        <p:spPr bwMode="auto">
          <a:xfrm>
            <a:off x="5208198" y="1966719"/>
            <a:ext cx="3755846" cy="2111795"/>
          </a:xfrm>
          <a:prstGeom prst="rect">
            <a:avLst/>
          </a:prstGeom>
          <a:noFill/>
          <a:ln w="9525">
            <a:noFill/>
            <a:miter lim="800000"/>
            <a:headEnd/>
            <a:tailEnd/>
          </a:ln>
        </p:spPr>
      </p:pic>
    </p:spTree>
    <p:extLst>
      <p:ext uri="{BB962C8B-B14F-4D97-AF65-F5344CB8AC3E}">
        <p14:creationId xmlns:p14="http://schemas.microsoft.com/office/powerpoint/2010/main" val="1240717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600075" y="876300"/>
            <a:ext cx="8272463" cy="914400"/>
          </a:xfrm>
        </p:spPr>
        <p:txBody>
          <a:bodyPr/>
          <a:lstStyle/>
          <a:p>
            <a:pPr eaLnBrk="1" hangingPunct="1"/>
            <a:r>
              <a:rPr lang="en-US" altLang="en-US" sz="3400" dirty="0" smtClean="0">
                <a:ea typeface="ヒラギノ角ゴ Pro W3" pitchFamily="127" charset="-128"/>
              </a:rPr>
              <a:t>Reviewing the Team’s Performance: Debrief</a:t>
            </a:r>
          </a:p>
        </p:txBody>
      </p:sp>
      <p:sp>
        <p:nvSpPr>
          <p:cNvPr id="16388" name="Rectangle 5"/>
          <p:cNvSpPr>
            <a:spLocks noGrp="1" noChangeArrowheads="1"/>
          </p:cNvSpPr>
          <p:nvPr>
            <p:ph type="body" idx="1"/>
          </p:nvPr>
        </p:nvSpPr>
        <p:spPr>
          <a:xfrm>
            <a:off x="1460500" y="1890713"/>
            <a:ext cx="7280275" cy="4687887"/>
          </a:xfrm>
        </p:spPr>
        <p:txBody>
          <a:bodyPr/>
          <a:lstStyle/>
          <a:p>
            <a:pPr eaLnBrk="1" hangingPunct="1">
              <a:lnSpc>
                <a:spcPct val="100000"/>
              </a:lnSpc>
              <a:spcBef>
                <a:spcPts val="600"/>
              </a:spcBef>
              <a:buFont typeface="Wingdings" pitchFamily="2" charset="2"/>
              <a:buNone/>
            </a:pPr>
            <a:r>
              <a:rPr lang="en-US" altLang="en-US" b="1" dirty="0" smtClean="0">
                <a:ea typeface="ヒラギノ角ゴ Pro W3" pitchFamily="127" charset="-128"/>
              </a:rPr>
              <a:t>Process Improvement</a:t>
            </a:r>
          </a:p>
          <a:p>
            <a:pPr eaLnBrk="1" hangingPunct="1">
              <a:lnSpc>
                <a:spcPct val="100000"/>
              </a:lnSpc>
              <a:spcBef>
                <a:spcPts val="600"/>
              </a:spcBef>
            </a:pPr>
            <a:r>
              <a:rPr lang="en-US" altLang="en-US" sz="2200" dirty="0" smtClean="0">
                <a:ea typeface="ヒラギノ角ゴ Pro W3" pitchFamily="127" charset="-128"/>
              </a:rPr>
              <a:t>Short information exchange and feedback sessions</a:t>
            </a:r>
          </a:p>
          <a:p>
            <a:pPr eaLnBrk="1" hangingPunct="1">
              <a:lnSpc>
                <a:spcPct val="100000"/>
              </a:lnSpc>
              <a:spcBef>
                <a:spcPts val="600"/>
              </a:spcBef>
            </a:pPr>
            <a:r>
              <a:rPr lang="en-US" altLang="en-US" sz="2200" dirty="0" smtClean="0">
                <a:ea typeface="ヒラギノ角ゴ Pro W3" pitchFamily="127" charset="-128"/>
              </a:rPr>
              <a:t>Occur after an event or shift</a:t>
            </a:r>
          </a:p>
          <a:p>
            <a:pPr eaLnBrk="1" hangingPunct="1">
              <a:lnSpc>
                <a:spcPct val="100000"/>
              </a:lnSpc>
              <a:spcBef>
                <a:spcPts val="600"/>
              </a:spcBef>
            </a:pPr>
            <a:r>
              <a:rPr lang="en-US" altLang="en-US" sz="2200" dirty="0" smtClean="0">
                <a:ea typeface="ヒラギノ角ゴ Pro W3" pitchFamily="127" charset="-128"/>
              </a:rPr>
              <a:t>Designed to improve teamwork skills</a:t>
            </a:r>
          </a:p>
          <a:p>
            <a:pPr eaLnBrk="1" hangingPunct="1">
              <a:lnSpc>
                <a:spcPct val="100000"/>
              </a:lnSpc>
              <a:spcBef>
                <a:spcPts val="600"/>
              </a:spcBef>
            </a:pPr>
            <a:r>
              <a:rPr lang="en-US" altLang="en-US" sz="2200" dirty="0" smtClean="0">
                <a:ea typeface="ヒラギノ角ゴ Pro W3" pitchFamily="127" charset="-128"/>
              </a:rPr>
              <a:t>Designed to improve outcomes</a:t>
            </a:r>
          </a:p>
          <a:p>
            <a:pPr lvl="1" eaLnBrk="1" hangingPunct="1">
              <a:lnSpc>
                <a:spcPct val="100000"/>
              </a:lnSpc>
              <a:spcBef>
                <a:spcPts val="600"/>
              </a:spcBef>
            </a:pPr>
            <a:r>
              <a:rPr lang="en-US" altLang="en-US" sz="2000" dirty="0" smtClean="0">
                <a:ea typeface="ヒラギノ角ゴ Pro W3" pitchFamily="127" charset="-128"/>
              </a:rPr>
              <a:t>An accurate recounting of key events</a:t>
            </a:r>
          </a:p>
          <a:p>
            <a:pPr lvl="1" eaLnBrk="1" hangingPunct="1">
              <a:lnSpc>
                <a:spcPct val="100000"/>
              </a:lnSpc>
              <a:spcBef>
                <a:spcPts val="600"/>
              </a:spcBef>
            </a:pPr>
            <a:r>
              <a:rPr lang="en-US" altLang="en-US" sz="2000" dirty="0" smtClean="0">
                <a:ea typeface="ヒラギノ角ゴ Pro W3" pitchFamily="127" charset="-128"/>
              </a:rPr>
              <a:t>Analysis of why the event occurred</a:t>
            </a:r>
          </a:p>
          <a:p>
            <a:pPr lvl="1" eaLnBrk="1" hangingPunct="1">
              <a:lnSpc>
                <a:spcPct val="100000"/>
              </a:lnSpc>
              <a:spcBef>
                <a:spcPts val="600"/>
              </a:spcBef>
            </a:pPr>
            <a:r>
              <a:rPr lang="en-US" altLang="en-US" sz="2000" dirty="0" smtClean="0">
                <a:ea typeface="ヒラギノ角ゴ Pro W3" pitchFamily="127" charset="-128"/>
              </a:rPr>
              <a:t>Discussion of lessons learned and reinforcement of successes </a:t>
            </a:r>
          </a:p>
          <a:p>
            <a:pPr lvl="1" eaLnBrk="1" hangingPunct="1">
              <a:lnSpc>
                <a:spcPct val="100000"/>
              </a:lnSpc>
              <a:spcBef>
                <a:spcPts val="600"/>
              </a:spcBef>
            </a:pPr>
            <a:r>
              <a:rPr lang="en-US" altLang="en-US" sz="2000" dirty="0" smtClean="0">
                <a:ea typeface="ヒラギノ角ゴ Pro W3" pitchFamily="127" charset="-128"/>
              </a:rPr>
              <a:t>Revised plan to incorporate lessons learned</a:t>
            </a:r>
          </a:p>
        </p:txBody>
      </p:sp>
    </p:spTree>
    <p:extLst>
      <p:ext uri="{BB962C8B-B14F-4D97-AF65-F5344CB8AC3E}">
        <p14:creationId xmlns:p14="http://schemas.microsoft.com/office/powerpoint/2010/main" val="919202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7" name="Rectangle 32"/>
          <p:cNvSpPr>
            <a:spLocks noGrp="1" noChangeArrowheads="1"/>
          </p:cNvSpPr>
          <p:nvPr>
            <p:ph type="title"/>
          </p:nvPr>
        </p:nvSpPr>
        <p:spPr>
          <a:xfrm>
            <a:off x="898525" y="803275"/>
            <a:ext cx="7739063" cy="914400"/>
          </a:xfrm>
        </p:spPr>
        <p:txBody>
          <a:bodyPr/>
          <a:lstStyle/>
          <a:p>
            <a:pPr eaLnBrk="1" hangingPunct="1"/>
            <a:r>
              <a:rPr lang="en-US" altLang="en-US" smtClean="0">
                <a:ea typeface="ヒラギノ角ゴ Pro W3" pitchFamily="127" charset="-128"/>
              </a:rPr>
              <a:t>Debrief Checklist</a:t>
            </a:r>
          </a:p>
        </p:txBody>
      </p:sp>
      <p:graphicFrame>
        <p:nvGraphicFramePr>
          <p:cNvPr id="63583" name="Group 95" descr="alt=&quot;&quot;"/>
          <p:cNvGraphicFramePr>
            <a:graphicFrameLocks noGrp="1"/>
          </p:cNvGraphicFramePr>
          <p:nvPr>
            <p:ph sz="half" idx="1"/>
            <p:extLst>
              <p:ext uri="{D42A27DB-BD31-4B8C-83A1-F6EECF244321}">
                <p14:modId xmlns:p14="http://schemas.microsoft.com/office/powerpoint/2010/main" val="482209901"/>
              </p:ext>
            </p:extLst>
          </p:nvPr>
        </p:nvGraphicFramePr>
        <p:xfrm>
          <a:off x="5867400" y="1698625"/>
          <a:ext cx="2895600" cy="4171952"/>
        </p:xfrm>
        <a:graphic>
          <a:graphicData uri="http://schemas.openxmlformats.org/drawingml/2006/table">
            <a:tbl>
              <a:tblPr firstRow="1"/>
              <a:tblGrid>
                <a:gridCol w="2895600"/>
              </a:tblGrid>
              <a:tr h="349282">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smtClean="0">
                          <a:ln>
                            <a:noFill/>
                          </a:ln>
                          <a:solidFill>
                            <a:schemeClr val="tx1"/>
                          </a:solidFill>
                          <a:effectLst/>
                          <a:latin typeface="Arial" charset="0"/>
                        </a:rPr>
                        <a:t>TOPIC</a:t>
                      </a:r>
                      <a:r>
                        <a:rPr kumimoji="0" lang="en-US" sz="1600" b="0" i="0" u="none" strike="noStrike" cap="none" normalizeH="0" baseline="0" smtClean="0">
                          <a:ln>
                            <a:noFill/>
                          </a:ln>
                          <a:solidFill>
                            <a:schemeClr val="tx1"/>
                          </a:solidFill>
                          <a:effectLst/>
                          <a:latin typeface="Arial" charset="0"/>
                        </a:rPr>
                        <a:t> </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tr>
              <a:tr h="396911">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Communication clear?</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Roles and responsibilities </a:t>
                      </a:r>
                      <a:br>
                        <a:rPr kumimoji="0" lang="en-US" sz="1600" b="0" i="0" u="none" strike="noStrike" cap="none" normalizeH="0" baseline="0" smtClean="0">
                          <a:ln>
                            <a:noFill/>
                          </a:ln>
                          <a:solidFill>
                            <a:schemeClr val="tx1"/>
                          </a:solidFill>
                          <a:effectLst/>
                          <a:latin typeface="Arial" charset="0"/>
                        </a:rPr>
                      </a:br>
                      <a:r>
                        <a:rPr kumimoji="0" lang="en-US" sz="1600" b="0" i="0" u="none" strike="noStrike" cap="none" normalizeH="0" baseline="0" smtClean="0">
                          <a:ln>
                            <a:noFill/>
                          </a:ln>
                          <a:solidFill>
                            <a:schemeClr val="tx1"/>
                          </a:solidFill>
                          <a:effectLst/>
                          <a:latin typeface="Arial" charset="0"/>
                        </a:rPr>
                        <a:t>understood?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Situation awareness</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maintained?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14376">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Workload distribution?</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Did we ask for or offer</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assistance?</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Were errors made or </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avoided?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792235">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What went well, what </a:t>
                      </a:r>
                      <a:br>
                        <a:rPr kumimoji="0" lang="en-US" sz="1600" b="0" i="0" u="none" strike="noStrike" cap="none" normalizeH="0" baseline="0" dirty="0" smtClean="0">
                          <a:ln>
                            <a:noFill/>
                          </a:ln>
                          <a:solidFill>
                            <a:schemeClr val="tx1"/>
                          </a:solidFill>
                          <a:effectLst/>
                          <a:latin typeface="Arial" charset="0"/>
                        </a:rPr>
                      </a:br>
                      <a:r>
                        <a:rPr kumimoji="0" lang="en-US" sz="1600" b="0" i="0" u="none" strike="noStrike" cap="none" normalizeH="0" baseline="0" dirty="0" smtClean="0">
                          <a:ln>
                            <a:noFill/>
                          </a:ln>
                          <a:solidFill>
                            <a:schemeClr val="tx1"/>
                          </a:solidFill>
                          <a:effectLst/>
                          <a:latin typeface="Arial" charset="0"/>
                        </a:rPr>
                        <a:t>should change, what </a:t>
                      </a:r>
                      <a:br>
                        <a:rPr kumimoji="0" lang="en-US" sz="1600" b="0" i="0" u="none" strike="noStrike" cap="none" normalizeH="0" baseline="0" dirty="0" smtClean="0">
                          <a:ln>
                            <a:noFill/>
                          </a:ln>
                          <a:solidFill>
                            <a:schemeClr val="tx1"/>
                          </a:solidFill>
                          <a:effectLst/>
                          <a:latin typeface="Arial" charset="0"/>
                        </a:rPr>
                      </a:br>
                      <a:r>
                        <a:rPr kumimoji="0" lang="en-US" sz="1600" b="0" i="0" u="none" strike="noStrike" cap="none" normalizeH="0" baseline="0" dirty="0" smtClean="0">
                          <a:ln>
                            <a:noFill/>
                          </a:ln>
                          <a:solidFill>
                            <a:schemeClr val="tx1"/>
                          </a:solidFill>
                          <a:effectLst/>
                          <a:latin typeface="Arial" charset="0"/>
                        </a:rPr>
                        <a:t>can improve?</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tr>
            </a:tbl>
          </a:graphicData>
        </a:graphic>
      </p:graphicFrame>
      <p:grpSp>
        <p:nvGrpSpPr>
          <p:cNvPr id="2" name="Group 1" descr="Checkmarks (seven on page 15)"/>
          <p:cNvGrpSpPr/>
          <p:nvPr/>
        </p:nvGrpSpPr>
        <p:grpSpPr>
          <a:xfrm>
            <a:off x="8382000" y="2159000"/>
            <a:ext cx="304800" cy="3581400"/>
            <a:chOff x="8382000" y="2159000"/>
            <a:chExt cx="304800" cy="3581400"/>
          </a:xfrm>
        </p:grpSpPr>
        <p:pic>
          <p:nvPicPr>
            <p:cNvPr id="17429" name="Picture 82"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215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83"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261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84"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322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85"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368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86"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414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87"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467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88"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543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28" name="Picture 34" descr="Kotter Penguins - Debr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2149475"/>
            <a:ext cx="44100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4174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title"/>
          </p:nvPr>
        </p:nvSpPr>
        <p:spPr/>
        <p:txBody>
          <a:bodyPr/>
          <a:lstStyle/>
          <a:p>
            <a:pPr eaLnBrk="1" hangingPunct="1"/>
            <a:r>
              <a:rPr lang="en-US" altLang="en-US" smtClean="0">
                <a:ea typeface="ヒラギノ角ゴ Pro W3" pitchFamily="127" charset="-128"/>
              </a:rPr>
              <a:t>Debrief Video</a:t>
            </a:r>
          </a:p>
        </p:txBody>
      </p:sp>
      <p:pic>
        <p:nvPicPr>
          <p:cNvPr id="6" name="Picture 5" descr="Debrief video">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5694" y="1696177"/>
            <a:ext cx="5809800" cy="3248160"/>
          </a:xfrm>
          <a:prstGeom prst="rect">
            <a:avLst/>
          </a:prstGeom>
        </p:spPr>
      </p:pic>
      <p:pic>
        <p:nvPicPr>
          <p:cNvPr id="18435" name="Picture 2" descr="Kotter Penguin - Video">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4849813"/>
            <a:ext cx="14081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07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p:nvPr>
        </p:nvSpPr>
        <p:spPr/>
        <p:txBody>
          <a:bodyPr/>
          <a:lstStyle/>
          <a:p>
            <a:pPr eaLnBrk="1" hangingPunct="1"/>
            <a:r>
              <a:rPr lang="en-US" altLang="en-US" smtClean="0">
                <a:ea typeface="ヒラギノ角ゴ Pro W3" pitchFamily="127" charset="-128"/>
              </a:rPr>
              <a:t>Facilitating Conflict Resolution</a:t>
            </a:r>
          </a:p>
        </p:txBody>
      </p:sp>
      <p:sp>
        <p:nvSpPr>
          <p:cNvPr id="19460" name="Rectangle 8"/>
          <p:cNvSpPr>
            <a:spLocks noGrp="1" noChangeArrowheads="1"/>
          </p:cNvSpPr>
          <p:nvPr>
            <p:ph type="body" idx="1"/>
          </p:nvPr>
        </p:nvSpPr>
        <p:spPr>
          <a:xfrm>
            <a:off x="1828800" y="2020888"/>
            <a:ext cx="6400800" cy="4249737"/>
          </a:xfrm>
        </p:spPr>
        <p:txBody>
          <a:bodyPr/>
          <a:lstStyle/>
          <a:p>
            <a:pPr eaLnBrk="1" hangingPunct="1"/>
            <a:r>
              <a:rPr lang="en-US" altLang="en-US" sz="2800" dirty="0" smtClean="0">
                <a:ea typeface="ヒラギノ角ゴ Pro W3" pitchFamily="127" charset="-128"/>
              </a:rPr>
              <a:t>Effective leaders:</a:t>
            </a:r>
          </a:p>
          <a:p>
            <a:pPr lvl="1" eaLnBrk="1" hangingPunct="1"/>
            <a:r>
              <a:rPr lang="en-US" altLang="en-US" dirty="0" smtClean="0">
                <a:ea typeface="ヒラギノ角ゴ Pro W3" pitchFamily="127" charset="-128"/>
              </a:rPr>
              <a:t>Facilitate conflict resolution to avoid compromising resident safety and quality of care</a:t>
            </a:r>
          </a:p>
          <a:p>
            <a:pPr lvl="1" eaLnBrk="1" hangingPunct="1"/>
            <a:r>
              <a:rPr lang="en-US" altLang="en-US" dirty="0" smtClean="0">
                <a:ea typeface="ヒラギノ角ゴ Pro W3" pitchFamily="127" charset="-128"/>
              </a:rPr>
              <a:t>Do not allow interpersonal or irrelevant issues to negatively affect the team</a:t>
            </a:r>
          </a:p>
          <a:p>
            <a:pPr lvl="1" eaLnBrk="1" hangingPunct="1"/>
            <a:r>
              <a:rPr lang="en-US" altLang="en-US" dirty="0" smtClean="0">
                <a:ea typeface="ヒラギノ角ゴ Pro W3" pitchFamily="127" charset="-128"/>
              </a:rPr>
              <a:t>Help team members master conflict resolution techniques </a:t>
            </a:r>
          </a:p>
        </p:txBody>
      </p:sp>
    </p:spTree>
    <p:extLst>
      <p:ext uri="{BB962C8B-B14F-4D97-AF65-F5344CB8AC3E}">
        <p14:creationId xmlns:p14="http://schemas.microsoft.com/office/powerpoint/2010/main" val="31452796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r>
              <a:rPr lang="en-US" altLang="en-US" sz="3200" smtClean="0">
                <a:ea typeface="ヒラギノ角ゴ Pro W3" pitchFamily="127" charset="-128"/>
              </a:rPr>
              <a:t>Promoting &amp; Modeling Teamwork</a:t>
            </a:r>
          </a:p>
        </p:txBody>
      </p:sp>
      <p:sp>
        <p:nvSpPr>
          <p:cNvPr id="20483" name="Rectangle 3"/>
          <p:cNvSpPr>
            <a:spLocks noGrp="1" noChangeArrowheads="1"/>
          </p:cNvSpPr>
          <p:nvPr>
            <p:ph type="body" idx="1"/>
          </p:nvPr>
        </p:nvSpPr>
        <p:spPr>
          <a:xfrm>
            <a:off x="1219200" y="1828800"/>
            <a:ext cx="7010400" cy="4297363"/>
          </a:xfrm>
        </p:spPr>
        <p:txBody>
          <a:bodyPr/>
          <a:lstStyle/>
          <a:p>
            <a:pPr eaLnBrk="1" hangingPunct="1">
              <a:buFont typeface="Wingdings" pitchFamily="2" charset="2"/>
              <a:buNone/>
            </a:pPr>
            <a:r>
              <a:rPr lang="en-US" altLang="en-US" b="1" smtClean="0">
                <a:ea typeface="ヒラギノ角ゴ Pro W3" pitchFamily="127" charset="-128"/>
                <a:cs typeface="Times New Roman" pitchFamily="18" charset="0"/>
              </a:rPr>
              <a:t>	Effective leaders cultivate desired team behaviors and skills through:</a:t>
            </a:r>
          </a:p>
          <a:p>
            <a:pPr lvl="1" eaLnBrk="1" hangingPunct="1"/>
            <a:r>
              <a:rPr lang="en-US" altLang="en-US" sz="2200" smtClean="0">
                <a:ea typeface="ヒラギノ角ゴ Pro W3" pitchFamily="127" charset="-128"/>
                <a:cs typeface="Times New Roman" pitchFamily="18" charset="0"/>
              </a:rPr>
              <a:t>Open sharing of information</a:t>
            </a:r>
          </a:p>
          <a:p>
            <a:pPr lvl="1" eaLnBrk="1" hangingPunct="1"/>
            <a:r>
              <a:rPr lang="en-US" altLang="en-US" sz="2200" smtClean="0">
                <a:ea typeface="ヒラギノ角ゴ Pro W3" pitchFamily="127" charset="-128"/>
                <a:cs typeface="Times New Roman" pitchFamily="18" charset="0"/>
              </a:rPr>
              <a:t>Role modeling and effective cuing of team members to use prescribed teamwork behaviors and skills</a:t>
            </a:r>
          </a:p>
          <a:p>
            <a:pPr lvl="1" eaLnBrk="1" hangingPunct="1"/>
            <a:r>
              <a:rPr lang="en-US" altLang="en-US" sz="2200" smtClean="0">
                <a:ea typeface="ヒラギノ角ゴ Pro W3" pitchFamily="127" charset="-128"/>
              </a:rPr>
              <a:t>Constructive and timely feedback</a:t>
            </a:r>
          </a:p>
          <a:p>
            <a:pPr lvl="1" eaLnBrk="1" hangingPunct="1"/>
            <a:r>
              <a:rPr lang="en-US" altLang="en-US" sz="2200" smtClean="0">
                <a:ea typeface="ヒラギノ角ゴ Pro W3" pitchFamily="127" charset="-128"/>
              </a:rPr>
              <a:t>Facilitation of briefs, huddles, debriefs, and conflict resolution</a:t>
            </a:r>
          </a:p>
          <a:p>
            <a:pPr lvl="1" eaLnBrk="1" hangingPunct="1"/>
            <a:r>
              <a:rPr lang="en-US" altLang="en-US" sz="2200" smtClean="0">
                <a:ea typeface="ヒラギノ角ゴ Pro W3" pitchFamily="127" charset="-128"/>
              </a:rPr>
              <a:t>Mitigation of conflict within the team</a:t>
            </a:r>
          </a:p>
        </p:txBody>
      </p:sp>
    </p:spTree>
    <p:extLst>
      <p:ext uri="{BB962C8B-B14F-4D97-AF65-F5344CB8AC3E}">
        <p14:creationId xmlns:p14="http://schemas.microsoft.com/office/powerpoint/2010/main" val="21439371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r>
              <a:rPr lang="en-US" altLang="en-US" smtClean="0">
                <a:ea typeface="ヒラギノ角ゴ Pro W3" pitchFamily="127" charset="-128"/>
              </a:rPr>
              <a:t>Team Formation Video</a:t>
            </a:r>
          </a:p>
        </p:txBody>
      </p:sp>
      <p:pic>
        <p:nvPicPr>
          <p:cNvPr id="6" name="Picture 19" descr="Team Formation vide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66543" y="1934450"/>
            <a:ext cx="4568101" cy="2571750"/>
          </a:xfrm>
          <a:prstGeom prst="rect">
            <a:avLst/>
          </a:prstGeom>
          <a:noFill/>
          <a:ln w="9525">
            <a:noFill/>
            <a:miter lim="800000"/>
            <a:headEnd/>
            <a:tailEnd/>
          </a:ln>
        </p:spPr>
      </p:pic>
      <p:pic>
        <p:nvPicPr>
          <p:cNvPr id="21508" name="Picture 9" descr="Kotter Penguin - Video">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2672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0343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pPr eaLnBrk="1" hangingPunct="1"/>
            <a:r>
              <a:rPr lang="en-US" altLang="en-US" smtClean="0">
                <a:ea typeface="ヒラギノ角ゴ Pro W3" pitchFamily="127" charset="-128"/>
              </a:rPr>
              <a:t>Exercise: Leadership</a:t>
            </a:r>
          </a:p>
        </p:txBody>
      </p:sp>
      <p:sp>
        <p:nvSpPr>
          <p:cNvPr id="4099" name="Rectangle 3"/>
          <p:cNvSpPr>
            <a:spLocks noGrp="1" noChangeArrowheads="1"/>
          </p:cNvSpPr>
          <p:nvPr>
            <p:ph type="body" idx="1"/>
          </p:nvPr>
        </p:nvSpPr>
        <p:spPr>
          <a:xfrm>
            <a:off x="1498600" y="2020888"/>
            <a:ext cx="5969000" cy="3543300"/>
          </a:xfrm>
        </p:spPr>
        <p:txBody>
          <a:bodyPr/>
          <a:lstStyle/>
          <a:p>
            <a:pPr marL="533400" indent="-533400" eaLnBrk="1" hangingPunct="1">
              <a:buFont typeface="Wingdings" pitchFamily="2" charset="2"/>
              <a:buNone/>
            </a:pPr>
            <a:r>
              <a:rPr lang="en-US" altLang="en-US" sz="2200" smtClean="0">
                <a:ea typeface="ヒラギノ角ゴ Pro W3" pitchFamily="127" charset="-128"/>
              </a:rPr>
              <a:t>INSTRUCTIONS:</a:t>
            </a:r>
          </a:p>
          <a:p>
            <a:pPr marL="533400" indent="-533400" eaLnBrk="1" hangingPunct="1">
              <a:buClr>
                <a:schemeClr val="tx1"/>
              </a:buClr>
              <a:buFont typeface="Wingdings" pitchFamily="2" charset="2"/>
              <a:buAutoNum type="arabicPeriod"/>
            </a:pPr>
            <a:r>
              <a:rPr lang="en-US" altLang="en-US" sz="2200" smtClean="0">
                <a:ea typeface="ヒラギノ角ゴ Pro W3" pitchFamily="127" charset="-128"/>
              </a:rPr>
              <a:t>Begin by selecting a leader and scribe </a:t>
            </a:r>
            <a:br>
              <a:rPr lang="en-US" altLang="en-US" sz="2200" smtClean="0">
                <a:ea typeface="ヒラギノ角ゴ Pro W3" pitchFamily="127" charset="-128"/>
              </a:rPr>
            </a:br>
            <a:r>
              <a:rPr lang="en-US" altLang="en-US" sz="2200" smtClean="0">
                <a:ea typeface="ヒラギノ角ゴ Pro W3" pitchFamily="127" charset="-128"/>
              </a:rPr>
              <a:t>for your group.</a:t>
            </a:r>
          </a:p>
          <a:p>
            <a:pPr marL="533400" indent="-533400" eaLnBrk="1" hangingPunct="1">
              <a:buClr>
                <a:schemeClr val="tx1"/>
              </a:buClr>
              <a:buFont typeface="Wingdings" pitchFamily="2" charset="2"/>
              <a:buAutoNum type="arabicPeriod"/>
            </a:pPr>
            <a:r>
              <a:rPr lang="en-US" altLang="en-US" sz="2200" smtClean="0">
                <a:ea typeface="ヒラギノ角ゴ Pro W3" pitchFamily="127" charset="-128"/>
              </a:rPr>
              <a:t>The group will have 10 minutes to address the questions, record your answers, and report back </a:t>
            </a:r>
            <a:br>
              <a:rPr lang="en-US" altLang="en-US" sz="2200" smtClean="0">
                <a:ea typeface="ヒラギノ角ゴ Pro W3" pitchFamily="127" charset="-128"/>
              </a:rPr>
            </a:br>
            <a:r>
              <a:rPr lang="en-US" altLang="en-US" sz="2200" smtClean="0">
                <a:ea typeface="ヒラギノ角ゴ Pro W3" pitchFamily="127" charset="-128"/>
              </a:rPr>
              <a:t>to the group at large. </a:t>
            </a:r>
          </a:p>
        </p:txBody>
      </p:sp>
      <p:pic>
        <p:nvPicPr>
          <p:cNvPr id="4101" name="Picture 5" descr="Penguin -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713" y="3714750"/>
            <a:ext cx="1620837"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25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896938" y="630238"/>
            <a:ext cx="7543800" cy="1143000"/>
          </a:xfrm>
        </p:spPr>
        <p:txBody>
          <a:bodyPr/>
          <a:lstStyle/>
          <a:p>
            <a:pPr eaLnBrk="1" hangingPunct="1"/>
            <a:r>
              <a:rPr lang="en-US" altLang="en-US" sz="3200" smtClean="0">
                <a:ea typeface="ヒラギノ角ゴ Pro W3" pitchFamily="127" charset="-128"/>
              </a:rPr>
              <a:t>Tools &amp; Strategies Summary</a:t>
            </a:r>
          </a:p>
        </p:txBody>
      </p:sp>
      <p:sp>
        <p:nvSpPr>
          <p:cNvPr id="22534"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80000"/>
              </a:lnSpc>
              <a:buFont typeface="Wingdings" pitchFamily="2" charset="2"/>
              <a:buNone/>
            </a:pPr>
            <a:r>
              <a:rPr lang="en-US" altLang="en-US" sz="2000" b="1" dirty="0" smtClean="0">
                <a:solidFill>
                  <a:schemeClr val="bg1"/>
                </a:solidFill>
                <a:ea typeface="ヒラギノ角ゴ Pro W3" pitchFamily="127" charset="-128"/>
              </a:rPr>
              <a:t>BARRIERS</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Inconsistency in Team Membership</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Lack of Time</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Lack of Information Sharing</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Hierarchy</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Defensiveness</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Conventional Thinking</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Complacency</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Varying Communication Styles</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Conflict</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Lack of Coordination and </a:t>
            </a:r>
            <a:r>
              <a:rPr lang="en-US" altLang="en-US" sz="1600" dirty="0" err="1" smtClean="0">
                <a:solidFill>
                  <a:schemeClr val="bg1"/>
                </a:solidFill>
                <a:ea typeface="ヒラギノ角ゴ Pro W3" pitchFamily="127" charset="-128"/>
              </a:rPr>
              <a:t>Followup</a:t>
            </a:r>
            <a:r>
              <a:rPr lang="en-US" altLang="en-US" sz="1600" dirty="0" smtClean="0">
                <a:solidFill>
                  <a:schemeClr val="bg1"/>
                </a:solidFill>
                <a:ea typeface="ヒラギノ角ゴ Pro W3" pitchFamily="127" charset="-128"/>
              </a:rPr>
              <a:t> With Coworkers</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Distractions</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Fatigue</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Workload</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Misinterpretation of Cues</a:t>
            </a:r>
          </a:p>
          <a:p>
            <a:pPr marL="344488" indent="-231775" eaLnBrk="1" hangingPunct="1">
              <a:spcBef>
                <a:spcPct val="10000"/>
              </a:spcBef>
              <a:buClr>
                <a:schemeClr val="bg1"/>
              </a:buClr>
            </a:pPr>
            <a:r>
              <a:rPr lang="en-US" altLang="en-US" sz="1600" dirty="0" smtClean="0">
                <a:solidFill>
                  <a:schemeClr val="bg1"/>
                </a:solidFill>
                <a:ea typeface="ヒラギノ角ゴ Pro W3" pitchFamily="127" charset="-128"/>
              </a:rPr>
              <a:t>Lack of Role Clarity</a:t>
            </a:r>
            <a:endParaRPr lang="en-US" altLang="en-US" sz="1600" dirty="0" smtClean="0">
              <a:ea typeface="ヒラギノ角ゴ Pro W3" pitchFamily="127" charset="-128"/>
            </a:endParaRP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gn="l">
              <a:lnSpc>
                <a:spcPct val="90000"/>
              </a:lnSpc>
              <a:spcBef>
                <a:spcPct val="25000"/>
              </a:spcBef>
              <a:buClr>
                <a:schemeClr val="folHlink"/>
              </a:buClr>
              <a:buSzPct val="90000"/>
              <a:buFont typeface="Wingdings" pitchFamily="2" charset="2"/>
              <a:buNone/>
              <a:defRPr/>
            </a:pPr>
            <a:r>
              <a:rPr lang="en-US" sz="1600" dirty="0"/>
              <a:t>Communication</a:t>
            </a:r>
          </a:p>
          <a:p>
            <a:pPr marL="685800" lvl="1" indent="-228600" algn="l">
              <a:lnSpc>
                <a:spcPct val="90000"/>
              </a:lnSpc>
              <a:spcBef>
                <a:spcPct val="25000"/>
              </a:spcBef>
              <a:buSzPct val="90000"/>
              <a:buFont typeface="Arial" pitchFamily="34" charset="0"/>
              <a:buChar char="•"/>
              <a:defRPr/>
            </a:pPr>
            <a:r>
              <a:rPr lang="en-US" sz="1500" dirty="0"/>
              <a:t>SBAR</a:t>
            </a:r>
          </a:p>
          <a:p>
            <a:pPr marL="685800" lvl="1" indent="-228600" algn="l">
              <a:lnSpc>
                <a:spcPct val="90000"/>
              </a:lnSpc>
              <a:spcBef>
                <a:spcPct val="25000"/>
              </a:spcBef>
              <a:buSzPct val="90000"/>
              <a:buFont typeface="Arial" pitchFamily="34" charset="0"/>
              <a:buChar char="•"/>
              <a:defRPr/>
            </a:pPr>
            <a:r>
              <a:rPr lang="en-US" sz="1500" dirty="0"/>
              <a:t>Call-Out</a:t>
            </a:r>
          </a:p>
          <a:p>
            <a:pPr marL="685800" lvl="1" indent="-228600" algn="l">
              <a:lnSpc>
                <a:spcPct val="90000"/>
              </a:lnSpc>
              <a:spcBef>
                <a:spcPct val="25000"/>
              </a:spcBef>
              <a:buSzPct val="90000"/>
              <a:buFont typeface="Arial" pitchFamily="34" charset="0"/>
              <a:buChar char="•"/>
              <a:defRPr/>
            </a:pPr>
            <a:r>
              <a:rPr lang="en-US" sz="1500" dirty="0"/>
              <a:t>Check-Back</a:t>
            </a:r>
          </a:p>
          <a:p>
            <a:pPr marL="685800" lvl="1" indent="-228600" algn="l">
              <a:lnSpc>
                <a:spcPct val="90000"/>
              </a:lnSpc>
              <a:spcBef>
                <a:spcPct val="25000"/>
              </a:spcBef>
              <a:buSzPct val="90000"/>
              <a:buFont typeface="Arial" pitchFamily="34" charset="0"/>
              <a:buChar char="•"/>
              <a:defRPr/>
            </a:pPr>
            <a:r>
              <a:rPr lang="en-US" sz="1500" dirty="0"/>
              <a:t>Handoff</a:t>
            </a:r>
          </a:p>
          <a:p>
            <a:pPr lvl="1" indent="-228600" algn="l">
              <a:lnSpc>
                <a:spcPct val="90000"/>
              </a:lnSpc>
              <a:spcBef>
                <a:spcPct val="25000"/>
              </a:spcBef>
              <a:buSzPct val="90000"/>
              <a:defRPr/>
            </a:pPr>
            <a:r>
              <a:rPr lang="en-US" sz="1600" dirty="0"/>
              <a:t>Leading Teams</a:t>
            </a:r>
          </a:p>
          <a:p>
            <a:pPr marL="685800" lvl="1" indent="-228600" algn="l">
              <a:lnSpc>
                <a:spcPct val="90000"/>
              </a:lnSpc>
              <a:spcBef>
                <a:spcPct val="25000"/>
              </a:spcBef>
              <a:buSzPct val="90000"/>
              <a:buFont typeface="Arial" pitchFamily="34" charset="0"/>
              <a:buChar char="•"/>
              <a:defRPr/>
            </a:pPr>
            <a:r>
              <a:rPr lang="en-US" sz="1500" dirty="0"/>
              <a:t>Brief</a:t>
            </a:r>
          </a:p>
          <a:p>
            <a:pPr marL="685800" lvl="1" indent="-228600" algn="l">
              <a:lnSpc>
                <a:spcPct val="90000"/>
              </a:lnSpc>
              <a:spcBef>
                <a:spcPct val="25000"/>
              </a:spcBef>
              <a:buSzPct val="90000"/>
              <a:buFont typeface="Arial" pitchFamily="34" charset="0"/>
              <a:buChar char="•"/>
              <a:defRPr/>
            </a:pPr>
            <a:r>
              <a:rPr lang="en-US" sz="1500" dirty="0"/>
              <a:t>Huddle </a:t>
            </a:r>
          </a:p>
          <a:p>
            <a:pPr marL="685800" lvl="1" indent="-228600" algn="l">
              <a:lnSpc>
                <a:spcPct val="90000"/>
              </a:lnSpc>
              <a:spcBef>
                <a:spcPct val="25000"/>
              </a:spcBef>
              <a:buSzPct val="90000"/>
              <a:buFont typeface="Arial" pitchFamily="34" charset="0"/>
              <a:buChar char="•"/>
              <a:defRPr/>
            </a:pPr>
            <a:r>
              <a:rPr lang="en-US" sz="1500" dirty="0"/>
              <a:t>Debrief</a:t>
            </a:r>
          </a:p>
        </p:txBody>
      </p:sp>
      <p:sp>
        <p:nvSpPr>
          <p:cNvPr id="22533"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lvl1pPr marL="457200" indent="-277813"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90000"/>
              </a:lnSpc>
              <a:buFont typeface="Wingdings" pitchFamily="2" charset="2"/>
              <a:buNone/>
            </a:pPr>
            <a:r>
              <a:rPr lang="en-US" altLang="en-US" sz="2000" b="1" dirty="0">
                <a:solidFill>
                  <a:schemeClr val="bg1"/>
                </a:solidFill>
              </a:rPr>
              <a:t>OUTCOMES</a:t>
            </a:r>
          </a:p>
          <a:p>
            <a:pPr algn="l" eaLnBrk="1" hangingPunct="1">
              <a:lnSpc>
                <a:spcPct val="130000"/>
              </a:lnSpc>
              <a:buClr>
                <a:schemeClr val="bg1"/>
              </a:buClr>
            </a:pPr>
            <a:r>
              <a:rPr lang="en-US" altLang="en-US" sz="1600" dirty="0">
                <a:solidFill>
                  <a:schemeClr val="bg1"/>
                </a:solidFill>
              </a:rPr>
              <a:t>Shared Mental Model</a:t>
            </a:r>
          </a:p>
          <a:p>
            <a:pPr algn="l" eaLnBrk="1" hangingPunct="1">
              <a:lnSpc>
                <a:spcPct val="130000"/>
              </a:lnSpc>
              <a:buClr>
                <a:schemeClr val="bg1"/>
              </a:buClr>
            </a:pPr>
            <a:r>
              <a:rPr lang="en-US" altLang="en-US" sz="1600" dirty="0">
                <a:solidFill>
                  <a:schemeClr val="bg1"/>
                </a:solidFill>
              </a:rPr>
              <a:t>Adaptability</a:t>
            </a:r>
          </a:p>
          <a:p>
            <a:pPr algn="l" eaLnBrk="1" hangingPunct="1">
              <a:lnSpc>
                <a:spcPct val="130000"/>
              </a:lnSpc>
              <a:buClr>
                <a:schemeClr val="bg1"/>
              </a:buClr>
            </a:pPr>
            <a:r>
              <a:rPr lang="en-US" altLang="en-US" sz="1600" dirty="0">
                <a:solidFill>
                  <a:schemeClr val="bg1"/>
                </a:solidFill>
              </a:rPr>
              <a:t>Team Orientation</a:t>
            </a:r>
          </a:p>
          <a:p>
            <a:pPr algn="l" eaLnBrk="1" hangingPunct="1">
              <a:lnSpc>
                <a:spcPct val="130000"/>
              </a:lnSpc>
              <a:buClr>
                <a:schemeClr val="bg1"/>
              </a:buClr>
            </a:pPr>
            <a:r>
              <a:rPr lang="en-US" altLang="en-US" sz="1600" dirty="0">
                <a:solidFill>
                  <a:schemeClr val="bg1"/>
                </a:solidFill>
              </a:rPr>
              <a:t>Mutual Trust</a:t>
            </a:r>
          </a:p>
          <a:p>
            <a:pPr algn="l" eaLnBrk="1" hangingPunct="1">
              <a:lnSpc>
                <a:spcPct val="130000"/>
              </a:lnSpc>
              <a:buClr>
                <a:schemeClr val="bg1"/>
              </a:buClr>
            </a:pPr>
            <a:r>
              <a:rPr lang="en-US" altLang="en-US" sz="1600" dirty="0">
                <a:solidFill>
                  <a:schemeClr val="bg1"/>
                </a:solidFill>
              </a:rPr>
              <a:t>Team Performance</a:t>
            </a:r>
          </a:p>
          <a:p>
            <a:pPr algn="l" eaLnBrk="1" hangingPunct="1">
              <a:lnSpc>
                <a:spcPct val="130000"/>
              </a:lnSpc>
              <a:buClr>
                <a:schemeClr val="bg1"/>
              </a:buClr>
            </a:pPr>
            <a:r>
              <a:rPr lang="en-US" altLang="en-US" sz="1600" i="1" dirty="0" smtClean="0">
                <a:solidFill>
                  <a:schemeClr val="bg1"/>
                </a:solidFill>
              </a:rPr>
              <a:t>Resident Safety</a:t>
            </a:r>
            <a:r>
              <a:rPr lang="en-US" altLang="en-US" sz="1600" i="1" dirty="0">
                <a:solidFill>
                  <a:schemeClr val="bg1"/>
                </a:solidFill>
              </a:rPr>
              <a:t>!!</a:t>
            </a:r>
            <a:endParaRPr lang="en-US" altLang="en-US" sz="1600" dirty="0">
              <a:solidFill>
                <a:schemeClr val="bg1"/>
              </a:solidFill>
            </a:endParaRPr>
          </a:p>
          <a:p>
            <a:pPr eaLnBrk="1" hangingPunct="1">
              <a:lnSpc>
                <a:spcPct val="90000"/>
              </a:lnSpc>
              <a:buClr>
                <a:schemeClr val="tx1"/>
              </a:buClr>
            </a:pPr>
            <a:endParaRPr lang="en-US" altLang="en-US" sz="1600" dirty="0">
              <a:solidFill>
                <a:schemeClr val="bg1"/>
              </a:solidFill>
            </a:endParaRPr>
          </a:p>
        </p:txBody>
      </p:sp>
    </p:spTree>
    <p:extLst>
      <p:ext uri="{BB962C8B-B14F-4D97-AF65-F5344CB8AC3E}">
        <p14:creationId xmlns:p14="http://schemas.microsoft.com/office/powerpoint/2010/main" val="3456030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smtClean="0">
                <a:ea typeface="ヒラギノ角ゴ Pro W3" pitchFamily="127" charset="-128"/>
              </a:rPr>
              <a:t>Applying TeamSTEPPS Exercise</a:t>
            </a:r>
          </a:p>
        </p:txBody>
      </p:sp>
      <p:sp>
        <p:nvSpPr>
          <p:cNvPr id="23556" name="Rectangle 3"/>
          <p:cNvSpPr>
            <a:spLocks noGrp="1" noChangeArrowheads="1"/>
          </p:cNvSpPr>
          <p:nvPr>
            <p:ph type="body" idx="1"/>
          </p:nvPr>
        </p:nvSpPr>
        <p:spPr>
          <a:xfrm>
            <a:off x="1187450" y="1828800"/>
            <a:ext cx="6537325" cy="3543300"/>
          </a:xfrm>
        </p:spPr>
        <p:txBody>
          <a:bodyPr/>
          <a:lstStyle/>
          <a:p>
            <a:pPr marL="457200" indent="-457200">
              <a:buClrTx/>
              <a:buFont typeface="Arial" pitchFamily="34" charset="0"/>
              <a:buAutoNum type="arabicPeriod"/>
            </a:pPr>
            <a:r>
              <a:rPr lang="en-US" altLang="en-US" dirty="0" smtClean="0">
                <a:ea typeface="ヒラギノ角ゴ Pro W3" pitchFamily="127" charset="-128"/>
              </a:rPr>
              <a:t>Does the team experiencing the issue in your nursing home have a designated leader?  Who is it?</a:t>
            </a:r>
          </a:p>
          <a:p>
            <a:pPr marL="457200" indent="-457200">
              <a:buClrTx/>
              <a:buFont typeface="Arial" pitchFamily="34" charset="0"/>
              <a:buAutoNum type="arabicPeriod"/>
            </a:pPr>
            <a:r>
              <a:rPr lang="en-US" altLang="en-US" dirty="0" smtClean="0">
                <a:ea typeface="ヒラギノ角ゴ Pro W3" pitchFamily="127" charset="-128"/>
              </a:rPr>
              <a:t>Is your teamwork issue related to the team’s leadership?</a:t>
            </a:r>
          </a:p>
          <a:p>
            <a:pPr marL="457200" indent="-457200">
              <a:buClrTx/>
              <a:buFont typeface="Arial" pitchFamily="34" charset="0"/>
              <a:buAutoNum type="arabicPeriod"/>
            </a:pPr>
            <a:r>
              <a:rPr lang="en-US" altLang="en-US" dirty="0" smtClean="0">
                <a:ea typeface="ヒラギノ角ゴ Pro W3" pitchFamily="127" charset="-128"/>
              </a:rPr>
              <a:t>If yes, what is the leadership issue?</a:t>
            </a:r>
          </a:p>
          <a:p>
            <a:pPr marL="457200" indent="-457200">
              <a:buClrTx/>
              <a:buFont typeface="Arial" pitchFamily="34" charset="0"/>
              <a:buAutoNum type="arabicPeriod"/>
            </a:pPr>
            <a:r>
              <a:rPr lang="en-US" altLang="en-US" dirty="0" smtClean="0">
                <a:ea typeface="ヒラギノ角ゴ Pro W3" pitchFamily="127" charset="-128"/>
              </a:rPr>
              <a:t>Which of the tools and/or strategies for leading teams might you consider implementing to address the issue? </a:t>
            </a:r>
          </a:p>
        </p:txBody>
      </p:sp>
      <p:pic>
        <p:nvPicPr>
          <p:cNvPr id="23557" name="Picture 9" descr="Kotter Penguin -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254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p:txBody>
          <a:bodyPr/>
          <a:lstStyle/>
          <a:p>
            <a:pPr eaLnBrk="1" hangingPunct="1"/>
            <a:r>
              <a:rPr lang="en-US" altLang="en-US" smtClean="0">
                <a:ea typeface="ヒラギノ角ゴ Pro W3" pitchFamily="127" charset="-128"/>
              </a:rPr>
              <a:t>Objectives</a:t>
            </a:r>
          </a:p>
        </p:txBody>
      </p:sp>
      <p:sp>
        <p:nvSpPr>
          <p:cNvPr id="5124" name="Rectangle 9"/>
          <p:cNvSpPr>
            <a:spLocks noGrp="1" noChangeArrowheads="1"/>
          </p:cNvSpPr>
          <p:nvPr>
            <p:ph type="body" idx="1"/>
          </p:nvPr>
        </p:nvSpPr>
        <p:spPr>
          <a:xfrm>
            <a:off x="1331913" y="1884363"/>
            <a:ext cx="6934200" cy="4006850"/>
          </a:xfrm>
        </p:spPr>
        <p:txBody>
          <a:bodyPr/>
          <a:lstStyle/>
          <a:p>
            <a:pPr eaLnBrk="1" hangingPunct="1"/>
            <a:r>
              <a:rPr lang="en-US" altLang="en-US" dirty="0" smtClean="0">
                <a:ea typeface="ヒラギノ角ゴ Pro W3" pitchFamily="127" charset="-128"/>
              </a:rPr>
              <a:t>Describe how leadership affects team processes and outcomes </a:t>
            </a:r>
          </a:p>
          <a:p>
            <a:pPr eaLnBrk="1" hangingPunct="1"/>
            <a:r>
              <a:rPr lang="en-US" altLang="en-US" dirty="0" smtClean="0">
                <a:ea typeface="ヒラギノ角ゴ Pro W3" pitchFamily="127" charset="-128"/>
              </a:rPr>
              <a:t>Identify different types of team leaders </a:t>
            </a:r>
          </a:p>
          <a:p>
            <a:pPr eaLnBrk="1" hangingPunct="1"/>
            <a:r>
              <a:rPr lang="en-US" altLang="en-US" dirty="0" smtClean="0">
                <a:ea typeface="ヒラギノ角ゴ Pro W3" pitchFamily="127" charset="-128"/>
              </a:rPr>
              <a:t>Describe the activities involved in successfully leading teams</a:t>
            </a:r>
          </a:p>
          <a:p>
            <a:pPr eaLnBrk="1" hangingPunct="1"/>
            <a:r>
              <a:rPr lang="en-US" altLang="en-US" dirty="0" smtClean="0">
                <a:ea typeface="ヒラギノ角ゴ Pro W3" pitchFamily="127" charset="-128"/>
              </a:rPr>
              <a:t>Describe the tools for leading teams, including briefs, huddles, and debriefs</a:t>
            </a:r>
          </a:p>
          <a:p>
            <a:pPr eaLnBrk="1" hangingPunct="1"/>
            <a:r>
              <a:rPr lang="en-US" altLang="en-US" dirty="0" smtClean="0">
                <a:ea typeface="ヒラギノ角ゴ Pro W3" pitchFamily="127" charset="-128"/>
              </a:rPr>
              <a:t>Apply the tools for leading teams to specific nursing home scenarios</a:t>
            </a:r>
          </a:p>
        </p:txBody>
      </p:sp>
    </p:spTree>
    <p:extLst>
      <p:ext uri="{BB962C8B-B14F-4D97-AF65-F5344CB8AC3E}">
        <p14:creationId xmlns:p14="http://schemas.microsoft.com/office/powerpoint/2010/main" val="3412285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1063" y="876300"/>
            <a:ext cx="3087433" cy="914400"/>
          </a:xfrm>
        </p:spPr>
        <p:txBody>
          <a:bodyPr/>
          <a:lstStyle/>
          <a:p>
            <a:r>
              <a:rPr lang="en-US" sz="3200" smtClean="0"/>
              <a:t>Leadership</a:t>
            </a:r>
            <a:endParaRPr lang="en-US" sz="3200"/>
          </a:p>
        </p:txBody>
      </p:sp>
      <p:pic>
        <p:nvPicPr>
          <p:cNvPr id="6147" name="Picture 6" descr="TeamSTEPPS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899" y="1125538"/>
            <a:ext cx="5375275"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descr="Leadership"/>
          <p:cNvGrpSpPr>
            <a:grpSpLocks/>
          </p:cNvGrpSpPr>
          <p:nvPr/>
        </p:nvGrpSpPr>
        <p:grpSpPr bwMode="auto">
          <a:xfrm>
            <a:off x="5782005" y="2915435"/>
            <a:ext cx="914980" cy="933358"/>
            <a:chOff x="897" y="1477"/>
            <a:chExt cx="626" cy="575"/>
          </a:xfrm>
        </p:grpSpPr>
        <p:sp>
          <p:nvSpPr>
            <p:cNvPr id="6150" name="Rectangle 8"/>
            <p:cNvSpPr>
              <a:spLocks noChangeArrowheads="1"/>
            </p:cNvSpPr>
            <p:nvPr/>
          </p:nvSpPr>
          <p:spPr bwMode="auto">
            <a:xfrm>
              <a:off x="933" y="1585"/>
              <a:ext cx="521" cy="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endParaRPr lang="en-US" altLang="en-US" sz="1800"/>
            </a:p>
          </p:txBody>
        </p:sp>
        <p:pic>
          <p:nvPicPr>
            <p:cNvPr id="6151" name="Picture 7" descr="framework_skils_leader_arro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 y="1477"/>
              <a:ext cx="62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Content Placeholder 4"/>
          <p:cNvSpPr>
            <a:spLocks noGrp="1"/>
          </p:cNvSpPr>
          <p:nvPr>
            <p:ph sz="half" idx="1"/>
          </p:nvPr>
        </p:nvSpPr>
        <p:spPr>
          <a:xfrm>
            <a:off x="1025747" y="1790700"/>
            <a:ext cx="2741581" cy="3543300"/>
          </a:xfrm>
        </p:spPr>
        <p:txBody>
          <a:bodyPr/>
          <a:lstStyle/>
          <a:p>
            <a:r>
              <a:rPr lang="en-US" sz="1800" dirty="0" smtClean="0"/>
              <a:t>Holds a teamwork system together</a:t>
            </a:r>
          </a:p>
          <a:p>
            <a:r>
              <a:rPr lang="en-US" sz="1800" dirty="0" smtClean="0"/>
              <a:t>Ensures a plan is conveyed, reviewed, and updated</a:t>
            </a:r>
          </a:p>
          <a:p>
            <a:r>
              <a:rPr lang="en-US" sz="1800" dirty="0" smtClean="0"/>
              <a:t>Facilitated through communication, continuous monitoring of the situation, and fostering of an environment of mutual support </a:t>
            </a:r>
          </a:p>
          <a:p>
            <a:pPr lvl="1"/>
            <a:endParaRPr lang="en-US" sz="1800" dirty="0"/>
          </a:p>
        </p:txBody>
      </p:sp>
    </p:spTree>
    <p:extLst>
      <p:ext uri="{BB962C8B-B14F-4D97-AF65-F5344CB8AC3E}">
        <p14:creationId xmlns:p14="http://schemas.microsoft.com/office/powerpoint/2010/main" val="156144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p:txBody>
          <a:bodyPr/>
          <a:lstStyle/>
          <a:p>
            <a:r>
              <a:rPr lang="en-US" altLang="en-US" smtClean="0"/>
              <a:t>Types of Team Leaders</a:t>
            </a:r>
          </a:p>
        </p:txBody>
      </p:sp>
      <p:sp>
        <p:nvSpPr>
          <p:cNvPr id="7173" name="Rectangle 7" descr="Designated – The person assigned to lead and organize a team, establish clear goals, and facilitate open communication and teamwork among team members&#10;Situational – Any team member who has the skills to manage the situation at hand&#10;"/>
          <p:cNvSpPr>
            <a:spLocks noGrp="1" noChangeArrowheads="1"/>
          </p:cNvSpPr>
          <p:nvPr>
            <p:ph type="body" idx="1"/>
          </p:nvPr>
        </p:nvSpPr>
        <p:spPr>
          <a:xfrm>
            <a:off x="1077686" y="2020888"/>
            <a:ext cx="7445828" cy="3543300"/>
          </a:xfrm>
        </p:spPr>
        <p:txBody>
          <a:bodyPr/>
          <a:lstStyle/>
          <a:p>
            <a:r>
              <a:rPr lang="en-US" altLang="en-US" b="1" dirty="0" smtClean="0"/>
              <a:t>Designated –</a:t>
            </a:r>
            <a:r>
              <a:rPr lang="en-US" altLang="en-US" dirty="0" smtClean="0"/>
              <a:t> The person assigned to lead and organize a team, establish clear goals, and facilitate open communication and teamwork among team members</a:t>
            </a:r>
          </a:p>
          <a:p>
            <a:r>
              <a:rPr lang="en-US" altLang="en-US" b="1" dirty="0" smtClean="0"/>
              <a:t>Situational –</a:t>
            </a:r>
            <a:r>
              <a:rPr lang="en-US" altLang="en-US" dirty="0" smtClean="0"/>
              <a:t> Any team member who has the skills to manage the situation at hand</a:t>
            </a:r>
          </a:p>
        </p:txBody>
      </p:sp>
    </p:spTree>
    <p:extLst>
      <p:ext uri="{BB962C8B-B14F-4D97-AF65-F5344CB8AC3E}">
        <p14:creationId xmlns:p14="http://schemas.microsoft.com/office/powerpoint/2010/main" val="7535913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r>
              <a:rPr lang="en-US" altLang="en-US" smtClean="0">
                <a:ea typeface="ヒラギノ角ゴ Pro W3" pitchFamily="127" charset="-128"/>
              </a:rPr>
              <a:t>Effective Team Leaders </a:t>
            </a:r>
          </a:p>
        </p:txBody>
      </p:sp>
      <p:sp>
        <p:nvSpPr>
          <p:cNvPr id="8195" name="Rectangle 3"/>
          <p:cNvSpPr>
            <a:spLocks noGrp="1" noChangeArrowheads="1"/>
          </p:cNvSpPr>
          <p:nvPr>
            <p:ph type="body" idx="1"/>
          </p:nvPr>
        </p:nvSpPr>
        <p:spPr>
          <a:xfrm>
            <a:off x="1463675" y="1746250"/>
            <a:ext cx="7207250" cy="4373563"/>
          </a:xfrm>
        </p:spPr>
        <p:txBody>
          <a:bodyPr/>
          <a:lstStyle/>
          <a:p>
            <a:pPr eaLnBrk="1" hangingPunct="1">
              <a:lnSpc>
                <a:spcPct val="100000"/>
              </a:lnSpc>
              <a:spcBef>
                <a:spcPts val="600"/>
              </a:spcBef>
            </a:pPr>
            <a:r>
              <a:rPr lang="en-US" altLang="en-US" sz="2200" smtClean="0">
                <a:ea typeface="ヒラギノ角ゴ Pro W3" pitchFamily="127" charset="-128"/>
              </a:rPr>
              <a:t>Define, assign, share, monitor, and modify a plan </a:t>
            </a:r>
          </a:p>
          <a:p>
            <a:pPr eaLnBrk="1" hangingPunct="1">
              <a:lnSpc>
                <a:spcPct val="100000"/>
              </a:lnSpc>
              <a:spcBef>
                <a:spcPts val="600"/>
              </a:spcBef>
            </a:pPr>
            <a:r>
              <a:rPr lang="en-US" altLang="en-US" sz="2200" smtClean="0">
                <a:ea typeface="ヒラギノ角ゴ Pro W3" pitchFamily="127" charset="-128"/>
              </a:rPr>
              <a:t>Review the team’s performance</a:t>
            </a:r>
          </a:p>
          <a:p>
            <a:pPr eaLnBrk="1" hangingPunct="1">
              <a:lnSpc>
                <a:spcPct val="100000"/>
              </a:lnSpc>
              <a:spcBef>
                <a:spcPts val="600"/>
              </a:spcBef>
            </a:pPr>
            <a:r>
              <a:rPr lang="en-US" altLang="en-US" sz="2200" smtClean="0">
                <a:ea typeface="ヒラギノ角ゴ Pro W3" pitchFamily="127" charset="-128"/>
              </a:rPr>
              <a:t>Establish “rules of engagement” </a:t>
            </a:r>
          </a:p>
          <a:p>
            <a:pPr eaLnBrk="1" hangingPunct="1">
              <a:lnSpc>
                <a:spcPct val="100000"/>
              </a:lnSpc>
              <a:spcBef>
                <a:spcPts val="600"/>
              </a:spcBef>
            </a:pPr>
            <a:r>
              <a:rPr lang="en-US" altLang="en-US" sz="2200" smtClean="0">
                <a:ea typeface="ヒラギノ角ゴ Pro W3" pitchFamily="127" charset="-128"/>
              </a:rPr>
              <a:t>Manage and allocate resources effectively </a:t>
            </a:r>
          </a:p>
          <a:p>
            <a:pPr eaLnBrk="1" hangingPunct="1">
              <a:lnSpc>
                <a:spcPct val="100000"/>
              </a:lnSpc>
              <a:spcBef>
                <a:spcPts val="600"/>
              </a:spcBef>
            </a:pPr>
            <a:r>
              <a:rPr lang="en-US" altLang="en-US" sz="2200" smtClean="0">
                <a:ea typeface="ヒラギノ角ゴ Pro W3" pitchFamily="127" charset="-128"/>
              </a:rPr>
              <a:t>Provide feedback regarding assigned responsibilities and progress toward the goal</a:t>
            </a:r>
          </a:p>
          <a:p>
            <a:pPr eaLnBrk="1" hangingPunct="1">
              <a:lnSpc>
                <a:spcPct val="100000"/>
              </a:lnSpc>
              <a:spcBef>
                <a:spcPts val="600"/>
              </a:spcBef>
            </a:pPr>
            <a:r>
              <a:rPr lang="en-US" altLang="en-US" sz="2200" smtClean="0">
                <a:ea typeface="ヒラギノ角ゴ Pro W3" pitchFamily="127" charset="-128"/>
              </a:rPr>
              <a:t>Facilitate information sharing </a:t>
            </a:r>
          </a:p>
          <a:p>
            <a:pPr eaLnBrk="1" hangingPunct="1">
              <a:lnSpc>
                <a:spcPct val="100000"/>
              </a:lnSpc>
              <a:spcBef>
                <a:spcPts val="600"/>
              </a:spcBef>
            </a:pPr>
            <a:r>
              <a:rPr lang="en-US" altLang="en-US" sz="2200" smtClean="0">
                <a:ea typeface="ヒラギノ角ゴ Pro W3" pitchFamily="127" charset="-128"/>
              </a:rPr>
              <a:t>Encourage team members to assist one another</a:t>
            </a:r>
          </a:p>
          <a:p>
            <a:pPr eaLnBrk="1" hangingPunct="1">
              <a:lnSpc>
                <a:spcPct val="100000"/>
              </a:lnSpc>
              <a:spcBef>
                <a:spcPts val="600"/>
              </a:spcBef>
            </a:pPr>
            <a:r>
              <a:rPr lang="en-US" altLang="en-US" sz="2200" smtClean="0">
                <a:ea typeface="ヒラギノ角ゴ Pro W3" pitchFamily="127" charset="-128"/>
              </a:rPr>
              <a:t>Facilitate conflict resolution</a:t>
            </a:r>
          </a:p>
          <a:p>
            <a:pPr eaLnBrk="1" hangingPunct="1">
              <a:lnSpc>
                <a:spcPct val="100000"/>
              </a:lnSpc>
              <a:spcBef>
                <a:spcPts val="600"/>
              </a:spcBef>
            </a:pPr>
            <a:r>
              <a:rPr lang="en-US" altLang="en-US" sz="2200" smtClean="0">
                <a:ea typeface="ヒラギノ角ゴ Pro W3" pitchFamily="127" charset="-128"/>
              </a:rPr>
              <a:t>Model effective teamwork </a:t>
            </a:r>
          </a:p>
          <a:p>
            <a:pPr lvl="1" eaLnBrk="1" hangingPunct="1"/>
            <a:endParaRPr lang="en-US" altLang="en-US" smtClean="0">
              <a:ea typeface="ヒラギノ角ゴ Pro W3" pitchFamily="127" charset="-128"/>
            </a:endParaRPr>
          </a:p>
        </p:txBody>
      </p:sp>
    </p:spTree>
    <p:extLst>
      <p:ext uri="{BB962C8B-B14F-4D97-AF65-F5344CB8AC3E}">
        <p14:creationId xmlns:p14="http://schemas.microsoft.com/office/powerpoint/2010/main" val="27655272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p:txBody>
          <a:bodyPr/>
          <a:lstStyle/>
          <a:p>
            <a:pPr eaLnBrk="1" hangingPunct="1"/>
            <a:r>
              <a:rPr lang="en-US" altLang="en-US" smtClean="0">
                <a:ea typeface="ヒラギノ角ゴ Pro W3" pitchFamily="127" charset="-128"/>
              </a:rPr>
              <a:t>Defining the Plan</a:t>
            </a:r>
          </a:p>
        </p:txBody>
      </p:sp>
      <p:sp>
        <p:nvSpPr>
          <p:cNvPr id="9220" name="Rectangle 7"/>
          <p:cNvSpPr>
            <a:spLocks noGrp="1" noChangeArrowheads="1"/>
          </p:cNvSpPr>
          <p:nvPr>
            <p:ph type="body" idx="1"/>
          </p:nvPr>
        </p:nvSpPr>
        <p:spPr>
          <a:xfrm>
            <a:off x="892175" y="1862138"/>
            <a:ext cx="7162800" cy="3543300"/>
          </a:xfrm>
        </p:spPr>
        <p:txBody>
          <a:bodyPr/>
          <a:lstStyle/>
          <a:p>
            <a:pPr eaLnBrk="1" hangingPunct="1"/>
            <a:r>
              <a:rPr lang="en-US" altLang="en-US" b="1" smtClean="0">
                <a:ea typeface="ヒラギノ角ゴ Pro W3" pitchFamily="127" charset="-128"/>
              </a:rPr>
              <a:t>When developing a plan, team leaders should consider:</a:t>
            </a:r>
          </a:p>
          <a:p>
            <a:pPr lvl="1" eaLnBrk="1" hangingPunct="1"/>
            <a:r>
              <a:rPr lang="en-US" altLang="en-US" sz="2000" smtClean="0">
                <a:ea typeface="ヒラギノ角ゴ Pro W3" pitchFamily="127" charset="-128"/>
              </a:rPr>
              <a:t>Time – How much time is available to complete all the necessary tasks and activities?</a:t>
            </a:r>
          </a:p>
          <a:p>
            <a:pPr lvl="1" eaLnBrk="1" hangingPunct="1"/>
            <a:r>
              <a:rPr lang="en-US" altLang="en-US" sz="2000" smtClean="0">
                <a:ea typeface="ヒラギノ角ゴ Pro W3" pitchFamily="127" charset="-128"/>
              </a:rPr>
              <a:t>People – Do the available staff have the necessary knowledge and skills to perform their roles?</a:t>
            </a:r>
          </a:p>
          <a:p>
            <a:pPr lvl="1" eaLnBrk="1" hangingPunct="1"/>
            <a:r>
              <a:rPr lang="en-US" altLang="en-US" sz="2000" smtClean="0">
                <a:ea typeface="ヒラギノ角ゴ Pro W3" pitchFamily="127" charset="-128"/>
              </a:rPr>
              <a:t>Equipment – Is the necessary equipment available and working?</a:t>
            </a:r>
          </a:p>
          <a:p>
            <a:pPr lvl="1" eaLnBrk="1" hangingPunct="1"/>
            <a:r>
              <a:rPr lang="en-US" altLang="en-US" sz="2000" smtClean="0">
                <a:ea typeface="ヒラギノ角ゴ Pro W3" pitchFamily="127" charset="-128"/>
              </a:rPr>
              <a:t>Information – Has all of the necessary information been collected and reviewed?</a:t>
            </a:r>
          </a:p>
        </p:txBody>
      </p:sp>
    </p:spTree>
    <p:extLst>
      <p:ext uri="{BB962C8B-B14F-4D97-AF65-F5344CB8AC3E}">
        <p14:creationId xmlns:p14="http://schemas.microsoft.com/office/powerpoint/2010/main" val="6725137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smtClean="0">
                <a:ea typeface="ヒラギノ角ゴ Pro W3" pitchFamily="127" charset="-128"/>
              </a:rPr>
              <a:t>Case Study Discussion</a:t>
            </a:r>
          </a:p>
        </p:txBody>
      </p:sp>
      <p:sp>
        <p:nvSpPr>
          <p:cNvPr id="10243" name="Content Placeholder 2"/>
          <p:cNvSpPr>
            <a:spLocks noGrp="1"/>
          </p:cNvSpPr>
          <p:nvPr>
            <p:ph idx="1"/>
          </p:nvPr>
        </p:nvSpPr>
        <p:spPr>
          <a:xfrm>
            <a:off x="1160463" y="1866900"/>
            <a:ext cx="7526337" cy="4403725"/>
          </a:xfrm>
        </p:spPr>
        <p:txBody>
          <a:bodyPr/>
          <a:lstStyle/>
          <a:p>
            <a:pPr marL="0" lvl="1" indent="0" eaLnBrk="1" hangingPunct="1">
              <a:lnSpc>
                <a:spcPct val="100000"/>
              </a:lnSpc>
              <a:buFontTx/>
              <a:buNone/>
            </a:pPr>
            <a:r>
              <a:rPr lang="en-US" altLang="en-US" sz="2000" dirty="0" smtClean="0">
                <a:ea typeface="ヒラギノ角ゴ Pro W3" pitchFamily="127" charset="-128"/>
              </a:rPr>
              <a:t>After attending TeamSTEPPS Master Training, </a:t>
            </a:r>
            <a:r>
              <a:rPr lang="en-US" sz="2000" dirty="0"/>
              <a:t>two CNAs at a nursing home </a:t>
            </a:r>
            <a:r>
              <a:rPr lang="en-US" sz="2000" dirty="0" smtClean="0"/>
              <a:t>recommend to the director of nursing that </a:t>
            </a:r>
            <a:r>
              <a:rPr lang="en-US" sz="2000" dirty="0"/>
              <a:t>the home </a:t>
            </a:r>
            <a:r>
              <a:rPr lang="en-US" sz="2000" dirty="0" smtClean="0"/>
              <a:t>develop </a:t>
            </a:r>
            <a:r>
              <a:rPr lang="en-US" sz="2000" dirty="0"/>
              <a:t>a more effective plan for responding to resident emergencies that occur outside of the home. For example, the nursing home occasionally holds outdoor </a:t>
            </a:r>
            <a:r>
              <a:rPr lang="en-US" sz="2000" dirty="0" smtClean="0"/>
              <a:t>picnics on its property, </a:t>
            </a:r>
            <a:r>
              <a:rPr lang="en-US" sz="2000" dirty="0"/>
              <a:t>which include most of the residents and some of their family members, staff from several departments, and volunteers. When emergencies have occurred at these events in the past, many people come running and there is general chaos. In addition, because these events do not occur within a unit, but involve residents and staff from multiple units and departments, staff who may be the first to respond may not know the resident.</a:t>
            </a:r>
            <a:endParaRPr lang="en-US" altLang="en-US" sz="2000" dirty="0" smtClean="0">
              <a:ea typeface="ヒラギノ角ゴ Pro W3" pitchFamily="127" charset="-128"/>
            </a:endParaRPr>
          </a:p>
        </p:txBody>
      </p:sp>
    </p:spTree>
    <p:extLst>
      <p:ext uri="{BB962C8B-B14F-4D97-AF65-F5344CB8AC3E}">
        <p14:creationId xmlns:p14="http://schemas.microsoft.com/office/powerpoint/2010/main" val="3466996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Grp="1" noChangeArrowheads="1"/>
          </p:cNvSpPr>
          <p:nvPr>
            <p:ph type="title"/>
          </p:nvPr>
        </p:nvSpPr>
        <p:spPr/>
        <p:txBody>
          <a:bodyPr/>
          <a:lstStyle/>
          <a:p>
            <a:pPr eaLnBrk="1" hangingPunct="1"/>
            <a:r>
              <a:rPr lang="en-US" altLang="en-US" smtClean="0">
                <a:ea typeface="ヒラギノ角ゴ Pro W3" pitchFamily="127" charset="-128"/>
              </a:rPr>
              <a:t>Assigning Tasks and Responsibilities</a:t>
            </a:r>
            <a:endParaRPr lang="en-US" altLang="en-US" sz="3200" smtClean="0">
              <a:ea typeface="ヒラギノ角ゴ Pro W3" pitchFamily="127" charset="-128"/>
            </a:endParaRPr>
          </a:p>
        </p:txBody>
      </p:sp>
      <p:sp>
        <p:nvSpPr>
          <p:cNvPr id="11267" name="Rectangle 3"/>
          <p:cNvSpPr>
            <a:spLocks noGrp="1" noChangeArrowheads="1"/>
          </p:cNvSpPr>
          <p:nvPr>
            <p:ph type="body" idx="1"/>
          </p:nvPr>
        </p:nvSpPr>
        <p:spPr>
          <a:xfrm>
            <a:off x="1135063" y="1963738"/>
            <a:ext cx="3519487" cy="4343400"/>
          </a:xfrm>
        </p:spPr>
        <p:txBody>
          <a:bodyPr/>
          <a:lstStyle/>
          <a:p>
            <a:pPr eaLnBrk="1" hangingPunct="1">
              <a:tabLst>
                <a:tab pos="0" algn="l"/>
              </a:tabLst>
            </a:pPr>
            <a:r>
              <a:rPr lang="en-US" altLang="en-US" sz="2000" smtClean="0">
                <a:ea typeface="ヒラギノ角ゴ Pro W3" pitchFamily="127" charset="-128"/>
              </a:rPr>
              <a:t>Determine the tasks and roles to be assigned</a:t>
            </a:r>
          </a:p>
          <a:p>
            <a:pPr eaLnBrk="1" hangingPunct="1">
              <a:tabLst>
                <a:tab pos="0" algn="l"/>
              </a:tabLst>
            </a:pPr>
            <a:r>
              <a:rPr lang="en-US" altLang="en-US" sz="2000" smtClean="0">
                <a:ea typeface="ヒラギノ角ゴ Pro W3" pitchFamily="127" charset="-128"/>
              </a:rPr>
              <a:t>Determine which roles must be filled and allocate tasks appropriately</a:t>
            </a:r>
          </a:p>
          <a:p>
            <a:pPr eaLnBrk="1" hangingPunct="1">
              <a:tabLst>
                <a:tab pos="0" algn="l"/>
              </a:tabLst>
            </a:pPr>
            <a:r>
              <a:rPr lang="en-US" altLang="en-US" sz="2000" smtClean="0">
                <a:ea typeface="ヒラギノ角ゴ Pro W3" pitchFamily="127" charset="-128"/>
              </a:rPr>
              <a:t>Communicate clear expectations of what team members need to do</a:t>
            </a:r>
          </a:p>
          <a:p>
            <a:pPr eaLnBrk="1" hangingPunct="1">
              <a:tabLst>
                <a:tab pos="0" algn="l"/>
              </a:tabLst>
            </a:pPr>
            <a:r>
              <a:rPr lang="en-US" altLang="en-US" sz="2000" smtClean="0">
                <a:ea typeface="ヒラギノ角ゴ Pro W3" pitchFamily="127" charset="-128"/>
              </a:rPr>
              <a:t>Request feedback</a:t>
            </a:r>
            <a:r>
              <a:rPr lang="en-US" altLang="en-US" sz="1800" smtClean="0">
                <a:ea typeface="ヒラギノ角ゴ Pro W3" pitchFamily="127" charset="-128"/>
              </a:rPr>
              <a:t> </a:t>
            </a:r>
            <a:br>
              <a:rPr lang="en-US" altLang="en-US" sz="1800" smtClean="0">
                <a:ea typeface="ヒラギノ角ゴ Pro W3" pitchFamily="127" charset="-128"/>
              </a:rPr>
            </a:br>
            <a:endParaRPr lang="en-US" altLang="en-US" sz="1800" smtClean="0">
              <a:ea typeface="ヒラギノ角ゴ Pro W3" pitchFamily="127" charset="-128"/>
            </a:endParaRPr>
          </a:p>
        </p:txBody>
      </p:sp>
      <p:pic>
        <p:nvPicPr>
          <p:cNvPr id="11269" name="Picture 6" descr="Kotter Pengu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2162175"/>
            <a:ext cx="3989387"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341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1C938CC4EE4F479EE4D92727B24713" ma:contentTypeVersion="4" ma:contentTypeDescription="Create a new document." ma:contentTypeScope="" ma:versionID="6dd9b103903e26b1ea34f857003ae291">
  <xsd:schema xmlns:xsd="http://www.w3.org/2001/XMLSchema" xmlns:xs="http://www.w3.org/2001/XMLSchema" xmlns:p="http://schemas.microsoft.com/office/2006/metadata/properties" xmlns:ns2="6d949564-4ca2-4f24-b2ec-e225cb0e4b21" xmlns:ns3="248aa52d-0bf7-449c-811d-9d8a38bb3135" targetNamespace="http://schemas.microsoft.com/office/2006/metadata/properties" ma:root="true" ma:fieldsID="dc4ba676627c2980e1d7292c6847d327" ns2:_="" ns3:_="">
    <xsd:import namespace="6d949564-4ca2-4f24-b2ec-e225cb0e4b21"/>
    <xsd:import namespace="248aa52d-0bf7-449c-811d-9d8a38bb31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49564-4ca2-4f24-b2ec-e225cb0e4b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8aa52d-0bf7-449c-811d-9d8a38bb31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6C605B-711E-4F54-81D0-CCA5BBE545C3}">
  <ds:schemaRefs>
    <ds:schemaRef ds:uri="http://schemas.microsoft.com/sharepoint/v3/contenttype/forms"/>
  </ds:schemaRefs>
</ds:datastoreItem>
</file>

<file path=customXml/itemProps2.xml><?xml version="1.0" encoding="utf-8"?>
<ds:datastoreItem xmlns:ds="http://schemas.openxmlformats.org/officeDocument/2006/customXml" ds:itemID="{45AD2D11-67B2-4C89-BE90-5DB7E33D16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49564-4ca2-4f24-b2ec-e225cb0e4b21"/>
    <ds:schemaRef ds:uri="248aa52d-0bf7-449c-811d-9d8a38bb3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E76D24-0B9A-4614-B9CA-0B2731197292}">
  <ds:schemaRefs>
    <ds:schemaRef ds:uri="http://schemas.microsoft.com/office/2006/documentManagement/typ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6d949564-4ca2-4f24-b2ec-e225cb0e4b2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Module 4-05.2-SituationMonitoring</Template>
  <TotalTime>5892</TotalTime>
  <Words>861</Words>
  <Application>Microsoft Office PowerPoint</Application>
  <PresentationFormat>On-screen Show (4:3)</PresentationFormat>
  <Paragraphs>153</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2_Main_Olive</vt:lpstr>
      <vt:lpstr>Leading Teams</vt:lpstr>
      <vt:lpstr>Exercise: Leadership</vt:lpstr>
      <vt:lpstr>Objectives</vt:lpstr>
      <vt:lpstr>Leadership</vt:lpstr>
      <vt:lpstr>Types of Team Leaders</vt:lpstr>
      <vt:lpstr>Effective Team Leaders </vt:lpstr>
      <vt:lpstr>Defining the Plan</vt:lpstr>
      <vt:lpstr>Case Study Discussion</vt:lpstr>
      <vt:lpstr>Assigning Tasks and Responsibilities</vt:lpstr>
      <vt:lpstr>Sharing the Plan: Briefs</vt:lpstr>
      <vt:lpstr>Briefing Checklist Tool</vt:lpstr>
      <vt:lpstr>Exercise: Briefing</vt:lpstr>
      <vt:lpstr>Monitoring &amp; Modifying the Plan: Huddle</vt:lpstr>
      <vt:lpstr>Reviewing the Team’s Performance: Debrief</vt:lpstr>
      <vt:lpstr>Debrief Checklist</vt:lpstr>
      <vt:lpstr>Debrief Video</vt:lpstr>
      <vt:lpstr>Facilitating Conflict Resolution</vt:lpstr>
      <vt:lpstr>Promoting &amp; Modeling Teamwork</vt:lpstr>
      <vt:lpstr>Team Formation Video</vt:lpstr>
      <vt:lpstr>Tools &amp; Strategies Summary</vt:lpstr>
      <vt:lpstr>Applying TeamSTEPPS Exercise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Sizing Up the Culture Exercise Sheet</dc:title>
  <dc:subject>Health care</dc:subject>
  <dc:creator>Agency for Healthcare Research and Quality</dc:creator>
  <cp:keywords>Health care, long-term care</cp:keywords>
  <dc:description/>
  <cp:lastModifiedBy>Windows User</cp:lastModifiedBy>
  <cp:revision>188</cp:revision>
  <cp:lastPrinted>2017-06-03T15:27:58Z</cp:lastPrinted>
  <dcterms:created xsi:type="dcterms:W3CDTF">2005-06-03T10:15:22Z</dcterms:created>
  <dcterms:modified xsi:type="dcterms:W3CDTF">2017-10-24T13:38:50Z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0x010100A41C938CC4EE4F479EE4D92727B24713</vt:lpwstr>
  </property>
</Properties>
</file>