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9"/>
  </p:notesMasterIdLst>
  <p:handoutMasterIdLst>
    <p:handoutMasterId r:id="rId30"/>
  </p:handout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xmlns="">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 id="3" name="Doreen Bonnett" initials="DMB"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86375" autoAdjust="0"/>
  </p:normalViewPr>
  <p:slideViewPr>
    <p:cSldViewPr snapToGrid="0">
      <p:cViewPr>
        <p:scale>
          <a:sx n="88" d="100"/>
          <a:sy n="88" d="100"/>
        </p:scale>
        <p:origin x="-216" y="-42"/>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1890" y="-95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479720" y="9112615"/>
            <a:ext cx="757625" cy="33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r>
              <a:rPr lang="en-US" dirty="0" smtClean="0"/>
              <a:t>C-6-</a:t>
            </a:r>
            <a:fld id="{4F1A7E8B-9F9E-49AD-B918-0103E6CAC6E8}" type="slidenum">
              <a:rPr lang="en-US" smtClean="0"/>
              <a:pPr>
                <a:defRPr/>
              </a:pPr>
              <a:t>‹#›</a:t>
            </a:fld>
            <a:endParaRPr lang="en-US" dirty="0"/>
          </a:p>
        </p:txBody>
      </p:sp>
      <p:grpSp>
        <p:nvGrpSpPr>
          <p:cNvPr id="51203" name="Group 6"/>
          <p:cNvGrpSpPr>
            <a:grpSpLocks/>
          </p:cNvGrpSpPr>
          <p:nvPr/>
        </p:nvGrpSpPr>
        <p:grpSpPr bwMode="auto">
          <a:xfrm>
            <a:off x="0" y="9206069"/>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3977099" y="9206070"/>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Mutual Support</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Mutual Support</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9BF015B-35B7-40F2-81AE-B25F92067C75}" type="slidenum">
              <a:rPr lang="en-US" altLang="en-US" sz="1900" b="0">
                <a:latin typeface="Times New Roman" pitchFamily="18" charset="0"/>
              </a:rPr>
              <a:pPr eaLnBrk="1" hangingPunct="1">
                <a:lnSpc>
                  <a:spcPct val="100000"/>
                </a:lnSpc>
                <a:spcBef>
                  <a:spcPct val="0"/>
                </a:spcBef>
              </a:pPr>
              <a:t>1</a:t>
            </a:fld>
            <a:endParaRPr lang="en-US" altLang="en-US" sz="1900" b="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558248" y="4710426"/>
            <a:ext cx="64604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8858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879DBEE-DC67-4350-9A92-8535C40B9D06}" type="slidenum">
              <a:rPr lang="en-US" altLang="en-US" sz="1900" b="0">
                <a:latin typeface="Times New Roman" pitchFamily="18" charset="0"/>
              </a:rPr>
              <a:pPr eaLnBrk="1" hangingPunct="1">
                <a:lnSpc>
                  <a:spcPct val="100000"/>
                </a:lnSpc>
                <a:spcBef>
                  <a:spcPct val="0"/>
                </a:spcBef>
              </a:pPr>
              <a:t>10</a:t>
            </a:fld>
            <a:endParaRPr lang="en-US" altLang="en-US" sz="1900" b="0">
              <a:latin typeface="Times New Roman" pitchFamily="18" charset="0"/>
            </a:endParaRPr>
          </a:p>
        </p:txBody>
      </p:sp>
      <p:sp>
        <p:nvSpPr>
          <p:cNvPr id="39939" name="Rectangle 2"/>
          <p:cNvSpPr>
            <a:spLocks noGrp="1" noRot="1" noChangeAspect="1" noChangeArrowheads="1" noTextEdit="1"/>
          </p:cNvSpPr>
          <p:nvPr>
            <p:ph type="sldImg"/>
          </p:nvPr>
        </p:nvSpPr>
        <p:spPr>
          <a:xfrm>
            <a:off x="1339850" y="742950"/>
            <a:ext cx="4956175" cy="3717925"/>
          </a:xfrm>
          <a:ln/>
        </p:spPr>
      </p:sp>
      <p:sp>
        <p:nvSpPr>
          <p:cNvPr id="39940" name="Rectangle 3"/>
          <p:cNvSpPr>
            <a:spLocks noGrp="1" noChangeArrowheads="1"/>
          </p:cNvSpPr>
          <p:nvPr>
            <p:ph type="body" idx="1"/>
          </p:nvPr>
        </p:nvSpPr>
        <p:spPr>
          <a:xfrm>
            <a:off x="515179" y="4708786"/>
            <a:ext cx="6679096"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7186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B0F0E7C-484F-4234-A9C9-2C8AECB39D4C}" type="slidenum">
              <a:rPr lang="en-US" altLang="en-US" sz="1900" b="0">
                <a:latin typeface="Times New Roman" pitchFamily="18" charset="0"/>
              </a:rPr>
              <a:pPr eaLnBrk="1" hangingPunct="1">
                <a:lnSpc>
                  <a:spcPct val="100000"/>
                </a:lnSpc>
                <a:spcBef>
                  <a:spcPct val="0"/>
                </a:spcBef>
              </a:pPr>
              <a:t>11</a:t>
            </a:fld>
            <a:endParaRPr lang="en-US" altLang="en-US" sz="1900" b="0">
              <a:latin typeface="Times New Roman" pitchFamily="18" charset="0"/>
            </a:endParaRPr>
          </a:p>
        </p:txBody>
      </p:sp>
      <p:sp>
        <p:nvSpPr>
          <p:cNvPr id="40963" name="Rectangle 2"/>
          <p:cNvSpPr>
            <a:spLocks noGrp="1" noRot="1" noChangeAspect="1" noChangeArrowheads="1" noTextEdit="1"/>
          </p:cNvSpPr>
          <p:nvPr>
            <p:ph type="sldImg"/>
          </p:nvPr>
        </p:nvSpPr>
        <p:spPr>
          <a:xfrm>
            <a:off x="1339850" y="742950"/>
            <a:ext cx="4956175" cy="3717925"/>
          </a:xfrm>
          <a:ln/>
        </p:spPr>
      </p:sp>
      <p:sp>
        <p:nvSpPr>
          <p:cNvPr id="40964" name="Rectangle 3"/>
          <p:cNvSpPr>
            <a:spLocks noGrp="1" noChangeArrowheads="1"/>
          </p:cNvSpPr>
          <p:nvPr>
            <p:ph type="body" idx="1"/>
          </p:nvPr>
        </p:nvSpPr>
        <p:spPr>
          <a:xfrm>
            <a:off x="495301" y="4708786"/>
            <a:ext cx="6528352"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02951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561261F-9D79-473E-AE56-7D071BB2D4C3}" type="slidenum">
              <a:rPr lang="en-US" altLang="en-US" sz="1900" b="0">
                <a:latin typeface="Times New Roman" pitchFamily="18" charset="0"/>
              </a:rPr>
              <a:pPr eaLnBrk="1" hangingPunct="1">
                <a:lnSpc>
                  <a:spcPct val="100000"/>
                </a:lnSpc>
                <a:spcBef>
                  <a:spcPct val="0"/>
                </a:spcBef>
              </a:pPr>
              <a:t>12</a:t>
            </a:fld>
            <a:endParaRPr lang="en-US" altLang="en-US" sz="1900" b="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540026" y="4710426"/>
            <a:ext cx="653497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91558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2D3F2A2-A0FF-44E6-9EB4-07BF669C1CF8}" type="slidenum">
              <a:rPr lang="en-US" altLang="en-US" sz="1900" b="0">
                <a:latin typeface="Times New Roman" pitchFamily="18" charset="0"/>
              </a:rPr>
              <a:pPr eaLnBrk="1" hangingPunct="1">
                <a:lnSpc>
                  <a:spcPct val="100000"/>
                </a:lnSpc>
                <a:spcBef>
                  <a:spcPct val="0"/>
                </a:spcBef>
              </a:pPr>
              <a:t>13</a:t>
            </a:fld>
            <a:endParaRPr lang="en-US" altLang="en-US" sz="1900" b="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25727" y="4412028"/>
            <a:ext cx="709322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58667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2E1C830-21C4-471D-889E-F8C7EC93B664}" type="slidenum">
              <a:rPr lang="en-US" altLang="en-US" sz="1900" b="0">
                <a:latin typeface="Times New Roman" pitchFamily="18" charset="0"/>
              </a:rPr>
              <a:pPr eaLnBrk="1" hangingPunct="1">
                <a:lnSpc>
                  <a:spcPct val="100000"/>
                </a:lnSpc>
                <a:spcBef>
                  <a:spcPct val="0"/>
                </a:spcBef>
              </a:pPr>
              <a:t>14</a:t>
            </a:fld>
            <a:endParaRPr lang="en-US" altLang="en-US" sz="1900" b="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249" y="4710426"/>
            <a:ext cx="65349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08802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CD3ADBD-014C-4DA5-A1BA-0CD78B33A673}" type="slidenum">
              <a:rPr lang="en-US" altLang="en-US" sz="1900" b="0">
                <a:latin typeface="Times New Roman" pitchFamily="18" charset="0"/>
              </a:rPr>
              <a:pPr eaLnBrk="1" hangingPunct="1">
                <a:lnSpc>
                  <a:spcPct val="100000"/>
                </a:lnSpc>
                <a:spcBef>
                  <a:spcPct val="0"/>
                </a:spcBef>
              </a:pPr>
              <a:t>15</a:t>
            </a:fld>
            <a:endParaRPr lang="en-US" altLang="en-US" sz="1900" b="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42292" y="4710426"/>
            <a:ext cx="66890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88556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0967C95-F3B9-4F5C-9738-8F6B6F4A823D}" type="slidenum">
              <a:rPr lang="en-US" altLang="en-US" sz="1900" b="0">
                <a:latin typeface="Times New Roman" pitchFamily="18" charset="0"/>
              </a:rPr>
              <a:pPr eaLnBrk="1" hangingPunct="1">
                <a:lnSpc>
                  <a:spcPct val="100000"/>
                </a:lnSpc>
                <a:spcBef>
                  <a:spcPct val="0"/>
                </a:spcBef>
              </a:pPr>
              <a:t>16</a:t>
            </a:fld>
            <a:endParaRPr lang="en-US" altLang="en-US" sz="1900" b="0">
              <a:latin typeface="Times New Roman" pitchFamily="18" charset="0"/>
            </a:endParaRPr>
          </a:p>
        </p:txBody>
      </p:sp>
      <p:sp>
        <p:nvSpPr>
          <p:cNvPr id="46083" name="Rectangle 2"/>
          <p:cNvSpPr>
            <a:spLocks noGrp="1" noRot="1" noChangeAspect="1" noChangeArrowheads="1" noTextEdit="1"/>
          </p:cNvSpPr>
          <p:nvPr>
            <p:ph type="sldImg"/>
          </p:nvPr>
        </p:nvSpPr>
        <p:spPr>
          <a:xfrm>
            <a:off x="1339850" y="742950"/>
            <a:ext cx="4956175" cy="3717925"/>
          </a:xfrm>
          <a:ln/>
        </p:spPr>
      </p:sp>
      <p:sp>
        <p:nvSpPr>
          <p:cNvPr id="46084" name="Rectangle 3"/>
          <p:cNvSpPr>
            <a:spLocks noGrp="1" noChangeArrowheads="1"/>
          </p:cNvSpPr>
          <p:nvPr>
            <p:ph type="body" idx="1"/>
          </p:nvPr>
        </p:nvSpPr>
        <p:spPr>
          <a:xfrm>
            <a:off x="579782" y="4710426"/>
            <a:ext cx="6453809"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65359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0CA48A9-3AB6-4486-BEEC-2FEFBD5FE487}" type="slidenum">
              <a:rPr lang="en-US" altLang="en-US" sz="1900" b="0">
                <a:latin typeface="Times New Roman" pitchFamily="18" charset="0"/>
              </a:rPr>
              <a:pPr eaLnBrk="1" hangingPunct="1">
                <a:lnSpc>
                  <a:spcPct val="100000"/>
                </a:lnSpc>
                <a:spcBef>
                  <a:spcPct val="0"/>
                </a:spcBef>
              </a:pPr>
              <a:t>17</a:t>
            </a:fld>
            <a:endParaRPr lang="en-US" altLang="en-US" sz="1900" b="0">
              <a:latin typeface="Times New Roman" pitchFamily="18" charset="0"/>
            </a:endParaRPr>
          </a:p>
        </p:txBody>
      </p:sp>
      <p:sp>
        <p:nvSpPr>
          <p:cNvPr id="47107" name="Rectangle 2"/>
          <p:cNvSpPr>
            <a:spLocks noGrp="1" noRot="1" noChangeAspect="1" noChangeArrowheads="1" noTextEdit="1"/>
          </p:cNvSpPr>
          <p:nvPr>
            <p:ph type="sldImg"/>
          </p:nvPr>
        </p:nvSpPr>
        <p:spPr>
          <a:xfrm>
            <a:off x="1339850" y="742950"/>
            <a:ext cx="4956175" cy="3717925"/>
          </a:xfrm>
          <a:ln/>
        </p:spPr>
      </p:sp>
      <p:sp>
        <p:nvSpPr>
          <p:cNvPr id="47108" name="Rectangle 3"/>
          <p:cNvSpPr>
            <a:spLocks noGrp="1" noChangeArrowheads="1"/>
          </p:cNvSpPr>
          <p:nvPr>
            <p:ph type="body" idx="1"/>
          </p:nvPr>
        </p:nvSpPr>
        <p:spPr>
          <a:xfrm>
            <a:off x="579783" y="4710426"/>
            <a:ext cx="6433930"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74353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BFACED4-3B26-44C8-9704-215566908319}" type="slidenum">
              <a:rPr lang="en-US" altLang="en-US" sz="1900" b="0">
                <a:latin typeface="Times New Roman" pitchFamily="18" charset="0"/>
              </a:rPr>
              <a:pPr eaLnBrk="1" hangingPunct="1">
                <a:lnSpc>
                  <a:spcPct val="100000"/>
                </a:lnSpc>
                <a:spcBef>
                  <a:spcPct val="0"/>
                </a:spcBef>
              </a:pPr>
              <a:t>18</a:t>
            </a:fld>
            <a:endParaRPr lang="en-US" altLang="en-US" sz="1900" b="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82048" y="4710426"/>
            <a:ext cx="663105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368943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A635894-221C-455F-B675-A85A6B73EF18}" type="slidenum">
              <a:rPr lang="en-US" altLang="en-US" sz="1900" b="0">
                <a:latin typeface="Times New Roman" pitchFamily="18" charset="0"/>
              </a:rPr>
              <a:pPr eaLnBrk="1" hangingPunct="1">
                <a:lnSpc>
                  <a:spcPct val="100000"/>
                </a:lnSpc>
                <a:spcBef>
                  <a:spcPct val="0"/>
                </a:spcBef>
              </a:pPr>
              <a:t>19</a:t>
            </a:fld>
            <a:endParaRPr lang="en-US" altLang="en-US" sz="1900" b="0">
              <a:latin typeface="Times New Roman" pitchFamily="18" charset="0"/>
            </a:endParaRPr>
          </a:p>
        </p:txBody>
      </p:sp>
      <p:sp>
        <p:nvSpPr>
          <p:cNvPr id="49155" name="Rectangle 2"/>
          <p:cNvSpPr>
            <a:spLocks noGrp="1" noRot="1" noChangeAspect="1" noChangeArrowheads="1" noTextEdit="1"/>
          </p:cNvSpPr>
          <p:nvPr>
            <p:ph type="sldImg"/>
          </p:nvPr>
        </p:nvSpPr>
        <p:spPr>
          <a:xfrm>
            <a:off x="1339850" y="742950"/>
            <a:ext cx="4956175" cy="3717925"/>
          </a:xfrm>
          <a:ln/>
        </p:spPr>
      </p:sp>
      <p:sp>
        <p:nvSpPr>
          <p:cNvPr id="49156" name="Rectangle 3"/>
          <p:cNvSpPr>
            <a:spLocks noGrp="1" noChangeArrowheads="1"/>
          </p:cNvSpPr>
          <p:nvPr>
            <p:ph type="body" idx="1"/>
          </p:nvPr>
        </p:nvSpPr>
        <p:spPr>
          <a:xfrm>
            <a:off x="387626" y="4710426"/>
            <a:ext cx="6761922"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96165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57E013-9926-455E-AFB6-99C91145C778}" type="slidenum">
              <a:rPr lang="en-US" altLang="en-US" sz="1900" b="0">
                <a:latin typeface="Times New Roman" pitchFamily="18" charset="0"/>
              </a:rPr>
              <a:pPr eaLnBrk="1" hangingPunct="1">
                <a:lnSpc>
                  <a:spcPct val="100000"/>
                </a:lnSpc>
                <a:spcBef>
                  <a:spcPct val="0"/>
                </a:spcBef>
              </a:pPr>
              <a:t>2</a:t>
            </a:fld>
            <a:endParaRPr lang="en-US" altLang="en-US" sz="1900" b="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lvl="1" eaLnBrk="1" hangingPunct="1"/>
            <a:endParaRPr lang="en-US" altLang="en-US" sz="1000">
              <a:latin typeface="Arial" pitchFamily="34" charset="0"/>
              <a:ea typeface="ヒラギノ角ゴ Pro W3" pitchFamily="127" charset="-128"/>
            </a:endParaRPr>
          </a:p>
          <a:p>
            <a:pPr eaLnBrk="1" hangingPunct="1"/>
            <a:endParaRPr lang="en-US" altLang="en-US" smtClean="0">
              <a:latin typeface="Arial" pitchFamily="34" charset="0"/>
              <a:ea typeface="ヒラギノ角ゴ Pro W3" pitchFamily="127" charset="-128"/>
            </a:endParaRPr>
          </a:p>
        </p:txBody>
      </p:sp>
    </p:spTree>
    <p:extLst>
      <p:ext uri="{BB962C8B-B14F-4D97-AF65-F5344CB8AC3E}">
        <p14:creationId xmlns:p14="http://schemas.microsoft.com/office/powerpoint/2010/main" val="55495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E02941-20B7-48AC-8A4C-9A79247CEC51}" type="slidenum">
              <a:rPr lang="en-US" altLang="en-US" sz="1900" b="0">
                <a:latin typeface="Times New Roman" pitchFamily="18" charset="0"/>
              </a:rPr>
              <a:pPr eaLnBrk="1" hangingPunct="1">
                <a:lnSpc>
                  <a:spcPct val="100000"/>
                </a:lnSpc>
                <a:spcBef>
                  <a:spcPct val="0"/>
                </a:spcBef>
              </a:pPr>
              <a:t>20</a:t>
            </a:fld>
            <a:endParaRPr lang="en-US" altLang="en-US" sz="1900" b="0">
              <a:latin typeface="Times New Roman" pitchFamily="18"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558248" y="4710426"/>
            <a:ext cx="64206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035096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D72F4A-DF93-4811-AA52-F984B1D3D807}" type="slidenum">
              <a:rPr lang="en-US" altLang="en-US" sz="1900" b="0">
                <a:latin typeface="Times New Roman" pitchFamily="18" charset="0"/>
              </a:rPr>
              <a:pPr eaLnBrk="1" hangingPunct="1">
                <a:lnSpc>
                  <a:spcPct val="100000"/>
                </a:lnSpc>
                <a:spcBef>
                  <a:spcPct val="0"/>
                </a:spcBef>
              </a:pPr>
              <a:t>21</a:t>
            </a:fld>
            <a:endParaRPr lang="en-US" altLang="en-US" sz="1900" b="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596348" y="4710426"/>
            <a:ext cx="6516757"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29318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FED1B7D-8016-4E4C-AAED-495660D9794E}" type="slidenum">
              <a:rPr lang="en-US" altLang="en-US" sz="1900" b="0">
                <a:latin typeface="Times New Roman" pitchFamily="18" charset="0"/>
              </a:rPr>
              <a:pPr eaLnBrk="1" hangingPunct="1">
                <a:lnSpc>
                  <a:spcPct val="100000"/>
                </a:lnSpc>
                <a:spcBef>
                  <a:spcPct val="0"/>
                </a:spcBef>
              </a:pPr>
              <a:t>22</a:t>
            </a:fld>
            <a:endParaRPr lang="en-US" altLang="en-US" sz="1900" b="0">
              <a:latin typeface="Times New Roman" pitchFamily="18"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xfrm>
            <a:off x="614571" y="4710426"/>
            <a:ext cx="6344478"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81780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56444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8263C83-48F2-49FE-8528-4AF72B4DB195}" type="slidenum">
              <a:rPr lang="en-US" altLang="en-US" sz="1900" b="0">
                <a:latin typeface="Times New Roman" pitchFamily="18" charset="0"/>
              </a:rPr>
              <a:pPr eaLnBrk="1" hangingPunct="1">
                <a:lnSpc>
                  <a:spcPct val="100000"/>
                </a:lnSpc>
                <a:spcBef>
                  <a:spcPct val="0"/>
                </a:spcBef>
              </a:pPr>
              <a:t>24</a:t>
            </a:fld>
            <a:endParaRPr lang="en-US" altLang="en-US" sz="1900"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520148" y="4710426"/>
            <a:ext cx="6841435"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2224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1EA4418-C41B-4DF8-AC79-BD535EDF956C}" type="slidenum">
              <a:rPr lang="en-US" altLang="en-US" sz="1900" b="0">
                <a:latin typeface="Times New Roman" pitchFamily="18" charset="0"/>
              </a:rPr>
              <a:pPr eaLnBrk="1" hangingPunct="1">
                <a:lnSpc>
                  <a:spcPct val="100000"/>
                </a:lnSpc>
                <a:spcBef>
                  <a:spcPct val="0"/>
                </a:spcBef>
              </a:pPr>
              <a:t>3</a:t>
            </a:fld>
            <a:endParaRPr lang="en-US" altLang="en-US" sz="1900" b="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66092" y="4710426"/>
            <a:ext cx="6803334"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7479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9F167EE-D62B-4153-A333-6B5754A1E01F}" type="slidenum">
              <a:rPr lang="en-US" altLang="en-US" sz="1900" b="0">
                <a:latin typeface="Times New Roman" pitchFamily="18" charset="0"/>
              </a:rPr>
              <a:pPr eaLnBrk="1" hangingPunct="1">
                <a:lnSpc>
                  <a:spcPct val="100000"/>
                </a:lnSpc>
                <a:spcBef>
                  <a:spcPct val="0"/>
                </a:spcBef>
              </a:pPr>
              <a:t>4</a:t>
            </a:fld>
            <a:endParaRPr lang="en-US" altLang="en-US" sz="1900" b="0">
              <a:latin typeface="Times New Roman" pitchFamily="18" charset="0"/>
            </a:endParaRPr>
          </a:p>
        </p:txBody>
      </p:sp>
      <p:sp>
        <p:nvSpPr>
          <p:cNvPr id="33795" name="Rectangle 2"/>
          <p:cNvSpPr>
            <a:spLocks noGrp="1" noRot="1" noChangeAspect="1" noChangeArrowheads="1" noTextEdit="1"/>
          </p:cNvSpPr>
          <p:nvPr>
            <p:ph type="sldImg"/>
          </p:nvPr>
        </p:nvSpPr>
        <p:spPr>
          <a:xfrm>
            <a:off x="1339850" y="742950"/>
            <a:ext cx="4956175" cy="3717925"/>
          </a:xfrm>
          <a:ln/>
        </p:spPr>
      </p:sp>
      <p:sp>
        <p:nvSpPr>
          <p:cNvPr id="33796" name="Rectangle 3"/>
          <p:cNvSpPr>
            <a:spLocks noGrp="1" noChangeArrowheads="1"/>
          </p:cNvSpPr>
          <p:nvPr>
            <p:ph type="body" idx="1"/>
          </p:nvPr>
        </p:nvSpPr>
        <p:spPr>
          <a:xfrm>
            <a:off x="342901" y="4710426"/>
            <a:ext cx="690769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44342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148A9EB-1BA7-4562-B5BE-4FA0EFEC9C70}" type="slidenum">
              <a:rPr lang="en-US" altLang="en-US" sz="1900" b="0">
                <a:latin typeface="Times New Roman" pitchFamily="18" charset="0"/>
              </a:rPr>
              <a:pPr eaLnBrk="1" hangingPunct="1">
                <a:lnSpc>
                  <a:spcPct val="100000"/>
                </a:lnSpc>
                <a:spcBef>
                  <a:spcPct val="0"/>
                </a:spcBef>
              </a:pPr>
              <a:t>5</a:t>
            </a:fld>
            <a:endParaRPr lang="en-US" altLang="en-US" sz="1900" b="0">
              <a:latin typeface="Times New Roman" pitchFamily="18" charset="0"/>
            </a:endParaRPr>
          </a:p>
        </p:txBody>
      </p:sp>
      <p:sp>
        <p:nvSpPr>
          <p:cNvPr id="34819" name="Rectangle 2"/>
          <p:cNvSpPr>
            <a:spLocks noGrp="1" noRot="1" noChangeAspect="1" noChangeArrowheads="1" noTextEdit="1"/>
          </p:cNvSpPr>
          <p:nvPr>
            <p:ph type="sldImg"/>
          </p:nvPr>
        </p:nvSpPr>
        <p:spPr>
          <a:xfrm>
            <a:off x="1339850" y="742950"/>
            <a:ext cx="4956175" cy="3717925"/>
          </a:xfrm>
          <a:ln/>
        </p:spPr>
      </p:sp>
      <p:sp>
        <p:nvSpPr>
          <p:cNvPr id="34820" name="Rectangle 3"/>
          <p:cNvSpPr>
            <a:spLocks noGrp="1" noChangeArrowheads="1"/>
          </p:cNvSpPr>
          <p:nvPr>
            <p:ph type="body" idx="1"/>
          </p:nvPr>
        </p:nvSpPr>
        <p:spPr>
          <a:xfrm>
            <a:off x="419101" y="4710426"/>
            <a:ext cx="6755296"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24757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CCF1609-A806-4371-BFA4-6164C8438CC7}" type="slidenum">
              <a:rPr lang="en-US" altLang="en-US" sz="1900" b="0">
                <a:latin typeface="Times New Roman" pitchFamily="18" charset="0"/>
              </a:rPr>
              <a:pPr eaLnBrk="1" hangingPunct="1">
                <a:lnSpc>
                  <a:spcPct val="100000"/>
                </a:lnSpc>
                <a:spcBef>
                  <a:spcPct val="0"/>
                </a:spcBef>
              </a:pPr>
              <a:t>6</a:t>
            </a:fld>
            <a:endParaRPr lang="en-US" altLang="en-US" sz="1900" b="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92426" y="4710426"/>
            <a:ext cx="6591301"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367412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32B63D1-9DAC-4C43-AEEE-4846BE28FE83}" type="slidenum">
              <a:rPr lang="en-US" altLang="en-US" sz="1900" b="0">
                <a:latin typeface="Times New Roman" pitchFamily="18" charset="0"/>
              </a:rPr>
              <a:pPr eaLnBrk="1" hangingPunct="1">
                <a:lnSpc>
                  <a:spcPct val="100000"/>
                </a:lnSpc>
                <a:spcBef>
                  <a:spcPct val="0"/>
                </a:spcBef>
              </a:pPr>
              <a:t>7</a:t>
            </a:fld>
            <a:endParaRPr lang="en-US" altLang="en-US" sz="1900" b="0">
              <a:latin typeface="Times New Roman" pitchFamily="18" charset="0"/>
            </a:endParaRPr>
          </a:p>
        </p:txBody>
      </p:sp>
      <p:sp>
        <p:nvSpPr>
          <p:cNvPr id="36867" name="Rectangle 2"/>
          <p:cNvSpPr>
            <a:spLocks noGrp="1" noRot="1" noChangeAspect="1" noChangeArrowheads="1" noTextEdit="1"/>
          </p:cNvSpPr>
          <p:nvPr>
            <p:ph type="sldImg"/>
          </p:nvPr>
        </p:nvSpPr>
        <p:spPr>
          <a:xfrm>
            <a:off x="1339850" y="742950"/>
            <a:ext cx="4956175" cy="3717925"/>
          </a:xfrm>
          <a:ln/>
        </p:spPr>
      </p:sp>
      <p:sp>
        <p:nvSpPr>
          <p:cNvPr id="36868" name="Rectangle 3"/>
          <p:cNvSpPr>
            <a:spLocks noGrp="1" noChangeArrowheads="1"/>
          </p:cNvSpPr>
          <p:nvPr>
            <p:ph type="body" idx="1"/>
          </p:nvPr>
        </p:nvSpPr>
        <p:spPr>
          <a:xfrm>
            <a:off x="515179" y="4708786"/>
            <a:ext cx="6564795"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69921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F6D116B-106E-48AD-AEC9-49DC89ADC678}" type="slidenum">
              <a:rPr lang="en-US" altLang="en-US" sz="1900" b="0">
                <a:latin typeface="Times New Roman" pitchFamily="18" charset="0"/>
              </a:rPr>
              <a:pPr eaLnBrk="1" hangingPunct="1">
                <a:lnSpc>
                  <a:spcPct val="100000"/>
                </a:lnSpc>
                <a:spcBef>
                  <a:spcPct val="0"/>
                </a:spcBef>
              </a:pPr>
              <a:t>8</a:t>
            </a:fld>
            <a:endParaRPr lang="en-US" altLang="en-US" sz="1900" b="0">
              <a:latin typeface="Times New Roman" pitchFamily="18" charset="0"/>
            </a:endParaRPr>
          </a:p>
        </p:txBody>
      </p:sp>
      <p:sp>
        <p:nvSpPr>
          <p:cNvPr id="37891" name="Rectangle 2"/>
          <p:cNvSpPr>
            <a:spLocks noGrp="1" noRot="1" noChangeAspect="1" noChangeArrowheads="1" noTextEdit="1"/>
          </p:cNvSpPr>
          <p:nvPr>
            <p:ph type="sldImg"/>
          </p:nvPr>
        </p:nvSpPr>
        <p:spPr>
          <a:xfrm>
            <a:off x="1339850" y="742950"/>
            <a:ext cx="4956175" cy="3717925"/>
          </a:xfrm>
          <a:ln/>
        </p:spPr>
      </p:sp>
      <p:sp>
        <p:nvSpPr>
          <p:cNvPr id="37892" name="Rectangle 3"/>
          <p:cNvSpPr>
            <a:spLocks noGrp="1" noChangeArrowheads="1"/>
          </p:cNvSpPr>
          <p:nvPr>
            <p:ph type="body" idx="1"/>
          </p:nvPr>
        </p:nvSpPr>
        <p:spPr>
          <a:xfrm>
            <a:off x="420756" y="4708786"/>
            <a:ext cx="6831496" cy="446449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a:latin typeface="Arial" pitchFamily="34" charset="0"/>
              <a:ea typeface="ヒラギノ角ゴ Pro W3" pitchFamily="127" charset="-128"/>
            </a:endParaRPr>
          </a:p>
        </p:txBody>
      </p:sp>
    </p:spTree>
    <p:extLst>
      <p:ext uri="{BB962C8B-B14F-4D97-AF65-F5344CB8AC3E}">
        <p14:creationId xmlns:p14="http://schemas.microsoft.com/office/powerpoint/2010/main" val="134425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323522" y="9417571"/>
            <a:ext cx="3308074" cy="496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389" tIns="49194" rIns="98389" bIns="49194"/>
          <a:lstStyle>
            <a:lvl1pPr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1pPr>
            <a:lvl2pPr marL="798657" indent="-306289"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2pPr>
            <a:lvl3pPr marL="1228448"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3pPr>
            <a:lvl4pPr marL="1720816"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4pPr>
            <a:lvl5pPr marL="2213183" indent="-245361" defTabSz="1001202" eaLnBrk="0" hangingPunct="0">
              <a:lnSpc>
                <a:spcPct val="90000"/>
              </a:lnSpc>
              <a:spcBef>
                <a:spcPct val="40000"/>
              </a:spcBef>
              <a:defRPr sz="1500" b="1">
                <a:solidFill>
                  <a:schemeClr val="tx1"/>
                </a:solidFill>
                <a:latin typeface="Arial" pitchFamily="34" charset="0"/>
                <a:ea typeface="ヒラギノ角ゴ Pro W3" pitchFamily="127" charset="-128"/>
              </a:defRPr>
            </a:lvl5pPr>
            <a:lvl6pPr marL="2687437"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6pPr>
            <a:lvl7pPr marL="3161690"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7pPr>
            <a:lvl8pPr marL="3635944"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8pPr>
            <a:lvl9pPr marL="4110198" indent="-245361" defTabSz="1001202" eaLnBrk="0" fontAlgn="base" hangingPunct="0">
              <a:lnSpc>
                <a:spcPct val="90000"/>
              </a:lnSpc>
              <a:spcBef>
                <a:spcPct val="40000"/>
              </a:spcBef>
              <a:spcAft>
                <a:spcPct val="0"/>
              </a:spcAft>
              <a:defRPr sz="15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79C4F8C7-E088-4915-A58D-6BC3BCCAF0D5}" type="slidenum">
              <a:rPr lang="en-US" altLang="en-US" sz="1900" b="0">
                <a:latin typeface="Times New Roman" pitchFamily="18" charset="0"/>
              </a:rPr>
              <a:pPr eaLnBrk="1" hangingPunct="1">
                <a:lnSpc>
                  <a:spcPct val="100000"/>
                </a:lnSpc>
                <a:spcBef>
                  <a:spcPct val="0"/>
                </a:spcBef>
              </a:pPr>
              <a:t>9</a:t>
            </a:fld>
            <a:endParaRPr lang="en-US" altLang="en-US" sz="1900" b="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42292" y="4710426"/>
            <a:ext cx="6747013" cy="446285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a:latin typeface="Arial" pitchFamily="34" charset="0"/>
              <a:ea typeface="ヒラギノ角ゴ Pro W3" pitchFamily="127" charset="-128"/>
            </a:endParaRPr>
          </a:p>
        </p:txBody>
      </p:sp>
    </p:spTree>
    <p:extLst>
      <p:ext uri="{BB962C8B-B14F-4D97-AF65-F5344CB8AC3E}">
        <p14:creationId xmlns:p14="http://schemas.microsoft.com/office/powerpoint/2010/main" val="40664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smtClean="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smtClean="0"/>
          </a:p>
        </p:txBody>
      </p:sp>
    </p:spTree>
    <p:extLst>
      <p:ext uri="{BB962C8B-B14F-4D97-AF65-F5344CB8AC3E}">
        <p14:creationId xmlns:p14="http://schemas.microsoft.com/office/powerpoint/2010/main" val="218450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smtClean="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80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7"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8"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9"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smtClean="0">
                <a:solidFill>
                  <a:schemeClr val="accent1"/>
                </a:solidFill>
              </a:rPr>
              <a:t>Mod 6 LTC</a:t>
            </a:r>
            <a:r>
              <a:rPr lang="en-US" sz="900" b="1" baseline="0" dirty="0" smtClean="0">
                <a:solidFill>
                  <a:schemeClr val="accent1"/>
                </a:solidFill>
              </a:rPr>
              <a:t> 2.0  </a:t>
            </a:r>
            <a:r>
              <a:rPr lang="en-US" sz="900" b="1" dirty="0" smtClean="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smtClean="0">
              <a:solidFill>
                <a:schemeClr val="accent1"/>
              </a:solidFill>
            </a:endParaRPr>
          </a:p>
        </p:txBody>
      </p:sp>
      <p:sp>
        <p:nvSpPr>
          <p:cNvPr id="18" name="Text Box 11"/>
          <p:cNvSpPr txBox="1">
            <a:spLocks noChangeArrowheads="1"/>
          </p:cNvSpPr>
          <p:nvPr userDrawn="1"/>
        </p:nvSpPr>
        <p:spPr bwMode="gray">
          <a:xfrm>
            <a:off x="7500298" y="49103"/>
            <a:ext cx="1547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smtClean="0">
                <a:solidFill>
                  <a:schemeClr val="bg1"/>
                </a:solidFill>
              </a:rPr>
              <a:t>Mutual Support</a:t>
            </a: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 id="2147483769"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Ql6k_DX3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youtu.be/4VFPfgbk0z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pic>
        <p:nvPicPr>
          <p:cNvPr id="5123" name="Picture 7" descr="Kotter Penguin – Mutual 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98650"/>
            <a:ext cx="28860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epartment of Health and Human Services Logo"/>
          <p:cNvPicPr>
            <a:picLocks noChangeAspect="1"/>
          </p:cNvPicPr>
          <p:nvPr/>
        </p:nvPicPr>
        <p:blipFill rotWithShape="1">
          <a:blip r:embed="rId5" cstate="print">
            <a:extLst>
              <a:ext uri="{28A0092B-C50C-407E-A947-70E740481C1C}">
                <a14:useLocalDpi xmlns:a14="http://schemas.microsoft.com/office/drawing/2010/main" val="0"/>
              </a:ext>
            </a:extLst>
          </a:blip>
          <a:srcRect r="83437"/>
          <a:stretch/>
        </p:blipFill>
        <p:spPr bwMode="auto">
          <a:xfrm>
            <a:off x="172933" y="6101181"/>
            <a:ext cx="644577" cy="5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HRQ Logo"/>
          <p:cNvPicPr>
            <a:picLocks noChangeAspect="1"/>
          </p:cNvPicPr>
          <p:nvPr/>
        </p:nvPicPr>
        <p:blipFill rotWithShape="1">
          <a:blip r:embed="rId5" cstate="print">
            <a:extLst>
              <a:ext uri="{28A0092B-C50C-407E-A947-70E740481C1C}">
                <a14:useLocalDpi xmlns:a14="http://schemas.microsoft.com/office/drawing/2010/main" val="0"/>
              </a:ext>
            </a:extLst>
          </a:blip>
          <a:srcRect l="16262" r="39187"/>
          <a:stretch/>
        </p:blipFill>
        <p:spPr bwMode="auto">
          <a:xfrm>
            <a:off x="876568" y="6101180"/>
            <a:ext cx="1733582"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HA Logo"/>
          <p:cNvPicPr>
            <a:picLocks noChangeAspect="1"/>
          </p:cNvPicPr>
          <p:nvPr/>
        </p:nvPicPr>
        <p:blipFill rotWithShape="1">
          <a:blip r:embed="rId5" cstate="print">
            <a:extLst>
              <a:ext uri="{28A0092B-C50C-407E-A947-70E740481C1C}">
                <a14:useLocalDpi xmlns:a14="http://schemas.microsoft.com/office/drawing/2010/main" val="0"/>
              </a:ext>
            </a:extLst>
          </a:blip>
          <a:srcRect l="61680" r="-2021"/>
          <a:stretch/>
        </p:blipFill>
        <p:spPr bwMode="auto">
          <a:xfrm>
            <a:off x="2649958" y="6101180"/>
            <a:ext cx="1568479" cy="5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42688" y="766762"/>
            <a:ext cx="5276850" cy="1131888"/>
          </a:xfrm>
        </p:spPr>
        <p:txBody>
          <a:bodyPr/>
          <a:lstStyle/>
          <a:p>
            <a:r>
              <a:rPr lang="en-US" altLang="en-US" sz="3600"/>
              <a:t>Mutual </a:t>
            </a:r>
            <a:r>
              <a:rPr lang="en-US" altLang="en-US" sz="3600" smtClean="0"/>
              <a:t>Support</a:t>
            </a:r>
            <a:endParaRPr lang="en-US" sz="3600" dirty="0"/>
          </a:p>
        </p:txBody>
      </p:sp>
    </p:spTree>
    <p:extLst>
      <p:ext uri="{BB962C8B-B14F-4D97-AF65-F5344CB8AC3E}">
        <p14:creationId xmlns:p14="http://schemas.microsoft.com/office/powerpoint/2010/main" val="1627634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881063" y="876300"/>
            <a:ext cx="8013700" cy="914400"/>
          </a:xfrm>
        </p:spPr>
        <p:txBody>
          <a:bodyPr/>
          <a:lstStyle/>
          <a:p>
            <a:pPr eaLnBrk="1" hangingPunct="1"/>
            <a:r>
              <a:rPr lang="en-US" altLang="en-US" dirty="0" smtClean="0">
                <a:ea typeface="ヒラギノ角ゴ Pro W3" pitchFamily="127" charset="-128"/>
              </a:rPr>
              <a:t>Providing Effective Feedback Video</a:t>
            </a:r>
          </a:p>
        </p:txBody>
      </p:sp>
      <p:pic>
        <p:nvPicPr>
          <p:cNvPr id="6" name="Picture 1" descr="Providing Effective Feedback video screenshot">
            <a:hlinkClick r:id="rId3"/>
          </p:cNvPr>
          <p:cNvPicPr>
            <a:picLocks noChangeAspect="1"/>
          </p:cNvPicPr>
          <p:nvPr/>
        </p:nvPicPr>
        <p:blipFill>
          <a:blip r:embed="rId4" cstate="print"/>
          <a:srcRect/>
          <a:stretch>
            <a:fillRect/>
          </a:stretch>
        </p:blipFill>
        <p:spPr bwMode="auto">
          <a:xfrm>
            <a:off x="2324100" y="1790700"/>
            <a:ext cx="5049157" cy="3556851"/>
          </a:xfrm>
          <a:prstGeom prst="rect">
            <a:avLst/>
          </a:prstGeom>
          <a:noFill/>
          <a:ln w="9525">
            <a:noFill/>
            <a:miter lim="800000"/>
            <a:headEnd/>
            <a:tailEnd/>
          </a:ln>
        </p:spPr>
      </p:pic>
      <p:pic>
        <p:nvPicPr>
          <p:cNvPr id="14340" name="Picture 6" descr="Kotter Penguin – Vide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313" y="4856163"/>
            <a:ext cx="13144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6724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title"/>
          </p:nvPr>
        </p:nvSpPr>
        <p:spPr/>
        <p:txBody>
          <a:bodyPr/>
          <a:lstStyle/>
          <a:p>
            <a:pPr eaLnBrk="1" hangingPunct="1"/>
            <a:r>
              <a:rPr lang="en-US" altLang="en-US" dirty="0" smtClean="0">
                <a:ea typeface="ヒラギノ角ゴ Pro W3" pitchFamily="127" charset="-128"/>
              </a:rPr>
              <a:t>Feedback Exercise</a:t>
            </a:r>
          </a:p>
        </p:txBody>
      </p:sp>
      <p:sp>
        <p:nvSpPr>
          <p:cNvPr id="15363" name="Rectangle 2"/>
          <p:cNvSpPr>
            <a:spLocks noGrp="1" noChangeArrowheads="1"/>
          </p:cNvSpPr>
          <p:nvPr>
            <p:ph type="body" idx="1"/>
          </p:nvPr>
        </p:nvSpPr>
        <p:spPr>
          <a:xfrm>
            <a:off x="1105694" y="1747158"/>
            <a:ext cx="7289800" cy="4145643"/>
          </a:xfrm>
        </p:spPr>
        <p:txBody>
          <a:bodyPr/>
          <a:lstStyle/>
          <a:p>
            <a:pPr marL="0" indent="0" eaLnBrk="1" hangingPunct="1">
              <a:buNone/>
            </a:pPr>
            <a:r>
              <a:rPr lang="en-US" sz="2300" dirty="0" smtClean="0"/>
              <a:t>A </a:t>
            </a:r>
            <a:r>
              <a:rPr lang="en-US" sz="2300" dirty="0"/>
              <a:t>staff development nurse watches a nursing assistant use a mechanical lift to transfer a resident from the bed to a chair. The nurse pulls the nursing assistant aside and reminds her of the proper positioning of the lift pad, showing the nursing assistant which landmarks to use. She explains how the resident’s position can affect the function of the lift and that friction and sheer to the resident’s skin can result when the resident is not positioned </a:t>
            </a:r>
            <a:r>
              <a:rPr lang="en-US" sz="2300" dirty="0" smtClean="0"/>
              <a:t>properly.</a:t>
            </a:r>
            <a:r>
              <a:rPr lang="en-US" sz="2300" b="1" dirty="0">
                <a:ea typeface="ヒラギノ角ゴ Pro W3" pitchFamily="127" charset="-128"/>
              </a:rPr>
              <a:t> </a:t>
            </a:r>
            <a:endParaRPr lang="en-US" sz="2300" b="1" dirty="0" smtClean="0">
              <a:ea typeface="ヒラギノ角ゴ Pro W3" pitchFamily="127" charset="-128"/>
            </a:endParaRPr>
          </a:p>
          <a:p>
            <a:pPr marL="0" indent="0" eaLnBrk="1" hangingPunct="1">
              <a:buNone/>
            </a:pPr>
            <a:endParaRPr lang="en-US" sz="2300" b="1" dirty="0" smtClean="0">
              <a:ea typeface="ヒラギノ角ゴ Pro W3" pitchFamily="127" charset="-128"/>
            </a:endParaRPr>
          </a:p>
          <a:p>
            <a:pPr marL="0" indent="406400" eaLnBrk="1" hangingPunct="1">
              <a:buNone/>
            </a:pPr>
            <a:r>
              <a:rPr lang="en-US" altLang="en-US" sz="2300" b="1" dirty="0" smtClean="0">
                <a:ea typeface="ヒラギノ角ゴ Pro W3" pitchFamily="127" charset="-128"/>
              </a:rPr>
              <a:t>How would you provide effective feedback?</a:t>
            </a:r>
          </a:p>
          <a:p>
            <a:pPr marL="0" indent="0" eaLnBrk="1" hangingPunct="1">
              <a:buFont typeface="Wingdings" pitchFamily="2" charset="2"/>
              <a:buNone/>
            </a:pPr>
            <a:endParaRPr lang="en-US" altLang="en-US" dirty="0" smtClean="0">
              <a:ea typeface="ヒラギノ角ゴ Pro W3" pitchFamily="127" charset="-128"/>
            </a:endParaRPr>
          </a:p>
        </p:txBody>
      </p:sp>
      <p:pic>
        <p:nvPicPr>
          <p:cNvPr id="15365"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76" y="4412585"/>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464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r>
              <a:rPr lang="en-US" altLang="en-US" dirty="0" smtClean="0">
                <a:ea typeface="ヒラギノ角ゴ Pro W3" pitchFamily="127" charset="-128"/>
              </a:rPr>
              <a:t>Advocacy and Assertion</a:t>
            </a:r>
          </a:p>
        </p:txBody>
      </p:sp>
      <p:sp>
        <p:nvSpPr>
          <p:cNvPr id="16387" name="Rectangle 3"/>
          <p:cNvSpPr>
            <a:spLocks noGrp="1" noChangeArrowheads="1"/>
          </p:cNvSpPr>
          <p:nvPr>
            <p:ph type="body" idx="1"/>
          </p:nvPr>
        </p:nvSpPr>
        <p:spPr>
          <a:xfrm>
            <a:off x="990600" y="1992313"/>
            <a:ext cx="6434138" cy="4221162"/>
          </a:xfrm>
        </p:spPr>
        <p:txBody>
          <a:bodyPr/>
          <a:lstStyle/>
          <a:p>
            <a:pPr eaLnBrk="1" hangingPunct="1">
              <a:lnSpc>
                <a:spcPct val="90000"/>
              </a:lnSpc>
              <a:buFont typeface="Wingdings" pitchFamily="2" charset="2"/>
              <a:buNone/>
            </a:pPr>
            <a:endParaRPr lang="en-US" altLang="en-US" sz="1000" dirty="0" smtClean="0">
              <a:ea typeface="ヒラギノ角ゴ Pro W3" pitchFamily="127" charset="-128"/>
            </a:endParaRPr>
          </a:p>
          <a:p>
            <a:pPr eaLnBrk="1" hangingPunct="1">
              <a:lnSpc>
                <a:spcPct val="90000"/>
              </a:lnSpc>
            </a:pPr>
            <a:r>
              <a:rPr lang="en-US" altLang="en-US" dirty="0" smtClean="0">
                <a:ea typeface="ヒラギノ角ゴ Pro W3" pitchFamily="127" charset="-128"/>
              </a:rPr>
              <a:t>Advocate for the resident:</a:t>
            </a:r>
          </a:p>
          <a:p>
            <a:pPr lvl="1" eaLnBrk="1" hangingPunct="1">
              <a:lnSpc>
                <a:spcPct val="90000"/>
              </a:lnSpc>
            </a:pPr>
            <a:r>
              <a:rPr lang="en-US" altLang="en-US" dirty="0" smtClean="0">
                <a:ea typeface="ヒラギノ角ゴ Pro W3" pitchFamily="127" charset="-128"/>
              </a:rPr>
              <a:t>Used when team members’ </a:t>
            </a:r>
            <a:br>
              <a:rPr lang="en-US" altLang="en-US" dirty="0" smtClean="0">
                <a:ea typeface="ヒラギノ角ゴ Pro W3" pitchFamily="127" charset="-128"/>
              </a:rPr>
            </a:br>
            <a:r>
              <a:rPr lang="en-US" altLang="en-US" dirty="0" smtClean="0">
                <a:ea typeface="ヒラギノ角ゴ Pro W3" pitchFamily="127" charset="-128"/>
              </a:rPr>
              <a:t>viewpoints don’t agree with </a:t>
            </a:r>
            <a:br>
              <a:rPr lang="en-US" altLang="en-US" dirty="0" smtClean="0">
                <a:ea typeface="ヒラギノ角ゴ Pro W3" pitchFamily="127" charset="-128"/>
              </a:rPr>
            </a:br>
            <a:r>
              <a:rPr lang="en-US" altLang="en-US" dirty="0" smtClean="0">
                <a:ea typeface="ヒラギノ角ゴ Pro W3" pitchFamily="127" charset="-128"/>
              </a:rPr>
              <a:t>that of a </a:t>
            </a:r>
            <a:r>
              <a:rPr lang="en-US" altLang="en-US" dirty="0" err="1" smtClean="0">
                <a:ea typeface="ヒラギノ角ゴ Pro W3" pitchFamily="127" charset="-128"/>
              </a:rPr>
              <a:t>decisionmaker</a:t>
            </a:r>
            <a:endParaRPr lang="en-US" altLang="en-US" dirty="0" smtClean="0">
              <a:ea typeface="ヒラギノ角ゴ Pro W3" pitchFamily="127" charset="-128"/>
            </a:endParaRPr>
          </a:p>
          <a:p>
            <a:pPr eaLnBrk="1" hangingPunct="1">
              <a:lnSpc>
                <a:spcPct val="90000"/>
              </a:lnSpc>
            </a:pPr>
            <a:r>
              <a:rPr lang="en-US" altLang="en-US" dirty="0" smtClean="0">
                <a:ea typeface="ヒラギノ角ゴ Pro W3" pitchFamily="127" charset="-128"/>
              </a:rPr>
              <a:t>Assert a corrective action in a </a:t>
            </a:r>
            <a:br>
              <a:rPr lang="en-US" altLang="en-US" dirty="0" smtClean="0">
                <a:ea typeface="ヒラギノ角ゴ Pro W3" pitchFamily="127" charset="-128"/>
              </a:rPr>
            </a:br>
            <a:r>
              <a:rPr lang="en-US" altLang="en-US" i="1" dirty="0" smtClean="0">
                <a:solidFill>
                  <a:srgbClr val="E1393E"/>
                </a:solidFill>
                <a:ea typeface="ヒラギノ角ゴ Pro W3" pitchFamily="127" charset="-128"/>
              </a:rPr>
              <a:t>firm</a:t>
            </a:r>
            <a:r>
              <a:rPr lang="en-US" altLang="en-US" dirty="0" smtClean="0">
                <a:ea typeface="ヒラギノ角ゴ Pro W3" pitchFamily="127" charset="-128"/>
              </a:rPr>
              <a:t> and </a:t>
            </a:r>
            <a:r>
              <a:rPr lang="en-US" altLang="en-US" i="1" dirty="0" smtClean="0">
                <a:solidFill>
                  <a:srgbClr val="E1393E"/>
                </a:solidFill>
                <a:ea typeface="ヒラギノ角ゴ Pro W3" pitchFamily="127" charset="-128"/>
              </a:rPr>
              <a:t>respectful</a:t>
            </a:r>
            <a:r>
              <a:rPr lang="en-US" altLang="en-US" dirty="0" smtClean="0">
                <a:ea typeface="ヒラギノ角ゴ Pro W3" pitchFamily="127" charset="-128"/>
              </a:rPr>
              <a:t> manner</a:t>
            </a:r>
          </a:p>
          <a:p>
            <a:pPr eaLnBrk="1" hangingPunct="1">
              <a:lnSpc>
                <a:spcPct val="90000"/>
              </a:lnSpc>
              <a:buFont typeface="Wingdings" pitchFamily="2" charset="2"/>
              <a:buNone/>
            </a:pPr>
            <a:endParaRPr lang="en-US" altLang="en-US" dirty="0" smtClean="0">
              <a:ea typeface="ヒラギノ角ゴ Pro W3" pitchFamily="127" charset="-128"/>
            </a:endParaRPr>
          </a:p>
          <a:p>
            <a:pPr eaLnBrk="1" hangingPunct="1">
              <a:lnSpc>
                <a:spcPct val="90000"/>
              </a:lnSpc>
              <a:buFont typeface="Wingdings" pitchFamily="2" charset="2"/>
              <a:buNone/>
            </a:pPr>
            <a:endParaRPr lang="en-US" altLang="en-US" dirty="0" smtClean="0">
              <a:ea typeface="ヒラギノ角ゴ Pro W3" pitchFamily="127" charset="-128"/>
            </a:endParaRPr>
          </a:p>
        </p:txBody>
      </p:sp>
      <p:pic>
        <p:nvPicPr>
          <p:cNvPr id="16390" name="Picture 6" descr="Kotter Penguin – Asser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57650"/>
            <a:ext cx="20859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Kotter Penguin – Advocacy"/>
          <p:cNvPicPr>
            <a:picLocks noChangeAspect="1"/>
          </p:cNvPicPr>
          <p:nvPr/>
        </p:nvPicPr>
        <p:blipFill>
          <a:blip r:embed="rId4" cstate="print"/>
          <a:srcRect/>
          <a:stretch>
            <a:fillRect/>
          </a:stretch>
        </p:blipFill>
        <p:spPr bwMode="auto">
          <a:xfrm>
            <a:off x="6357938" y="1790700"/>
            <a:ext cx="2133600" cy="1890713"/>
          </a:xfrm>
          <a:prstGeom prst="rect">
            <a:avLst/>
          </a:prstGeom>
          <a:noFill/>
          <a:ln w="9525">
            <a:noFill/>
            <a:miter lim="800000"/>
            <a:headEnd/>
            <a:tailEnd/>
          </a:ln>
        </p:spPr>
      </p:pic>
    </p:spTree>
    <p:extLst>
      <p:ext uri="{BB962C8B-B14F-4D97-AF65-F5344CB8AC3E}">
        <p14:creationId xmlns:p14="http://schemas.microsoft.com/office/powerpoint/2010/main" val="8522077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en-US" altLang="en-US" dirty="0" smtClean="0">
                <a:ea typeface="ヒラギノ角ゴ Pro W3" pitchFamily="127" charset="-128"/>
              </a:rPr>
              <a:t>The Assertive Statement</a:t>
            </a:r>
          </a:p>
        </p:txBody>
      </p:sp>
      <p:sp>
        <p:nvSpPr>
          <p:cNvPr id="17411" name="Rectangle 2"/>
          <p:cNvSpPr>
            <a:spLocks noGrp="1" noChangeArrowheads="1"/>
          </p:cNvSpPr>
          <p:nvPr>
            <p:ph type="body" idx="1"/>
          </p:nvPr>
        </p:nvSpPr>
        <p:spPr>
          <a:xfrm>
            <a:off x="1346200" y="1692275"/>
            <a:ext cx="7340600" cy="4660900"/>
          </a:xfrm>
        </p:spPr>
        <p:txBody>
          <a:bodyPr/>
          <a:lstStyle/>
          <a:p>
            <a:pPr eaLnBrk="1" hangingPunct="1">
              <a:lnSpc>
                <a:spcPct val="90000"/>
              </a:lnSpc>
            </a:pPr>
            <a:r>
              <a:rPr lang="en-US" altLang="en-US" dirty="0" smtClean="0">
                <a:ea typeface="ヒラギノ角ゴ Pro W3" pitchFamily="127" charset="-128"/>
              </a:rPr>
              <a:t>Respectful and supportive of authority</a:t>
            </a:r>
          </a:p>
          <a:p>
            <a:pPr eaLnBrk="1" hangingPunct="1">
              <a:lnSpc>
                <a:spcPct val="90000"/>
              </a:lnSpc>
            </a:pPr>
            <a:r>
              <a:rPr lang="en-US" altLang="en-US" dirty="0" smtClean="0">
                <a:ea typeface="ヒラギノ角ゴ Pro W3" pitchFamily="127" charset="-128"/>
              </a:rPr>
              <a:t>Clearly asserts concerns and suggestions</a:t>
            </a:r>
          </a:p>
          <a:p>
            <a:pPr eaLnBrk="1" hangingPunct="1">
              <a:lnSpc>
                <a:spcPct val="90000"/>
              </a:lnSpc>
            </a:pPr>
            <a:r>
              <a:rPr lang="en-US" altLang="en-US" dirty="0" smtClean="0">
                <a:ea typeface="ヒラギノ角ゴ Pro W3" pitchFamily="127" charset="-128"/>
              </a:rPr>
              <a:t>Is nonthreatening and ensures that critical information is addressed</a:t>
            </a:r>
          </a:p>
          <a:p>
            <a:pPr eaLnBrk="1" hangingPunct="1">
              <a:lnSpc>
                <a:spcPct val="90000"/>
              </a:lnSpc>
            </a:pPr>
            <a:r>
              <a:rPr lang="en-US" altLang="en-US" dirty="0" smtClean="0">
                <a:ea typeface="ヒラギノ角ゴ Pro W3" pitchFamily="127" charset="-128"/>
              </a:rPr>
              <a:t>Five-Step Process:</a:t>
            </a:r>
          </a:p>
          <a:p>
            <a:pPr marL="919163" lvl="4" eaLnBrk="1" hangingPunct="1">
              <a:buClrTx/>
              <a:buFont typeface="Arial" pitchFamily="34" charset="0"/>
              <a:buAutoNum type="arabicPeriod"/>
            </a:pPr>
            <a:r>
              <a:rPr lang="en-US" altLang="en-US" dirty="0" smtClean="0">
                <a:ea typeface="MS PGothic" pitchFamily="34" charset="-128"/>
              </a:rPr>
              <a:t>Open the discussion</a:t>
            </a:r>
          </a:p>
          <a:p>
            <a:pPr marL="919163" lvl="4" eaLnBrk="1" hangingPunct="1">
              <a:buClrTx/>
              <a:buFont typeface="Arial" pitchFamily="34" charset="0"/>
              <a:buAutoNum type="arabicPeriod"/>
            </a:pPr>
            <a:r>
              <a:rPr lang="en-US" altLang="en-US" dirty="0" smtClean="0">
                <a:ea typeface="MS PGothic" pitchFamily="34" charset="-128"/>
              </a:rPr>
              <a:t>State the concern</a:t>
            </a:r>
          </a:p>
          <a:p>
            <a:pPr marL="919163" lvl="4" eaLnBrk="1" hangingPunct="1">
              <a:buClrTx/>
              <a:buFont typeface="Arial" pitchFamily="34" charset="0"/>
              <a:buAutoNum type="arabicPeriod"/>
            </a:pPr>
            <a:r>
              <a:rPr lang="en-US" altLang="en-US" dirty="0" smtClean="0">
                <a:ea typeface="MS PGothic" pitchFamily="34" charset="-128"/>
              </a:rPr>
              <a:t>State the problem—real or perceived</a:t>
            </a:r>
          </a:p>
          <a:p>
            <a:pPr marL="919163" lvl="4" eaLnBrk="1" hangingPunct="1">
              <a:buClrTx/>
              <a:buFont typeface="Arial" pitchFamily="34" charset="0"/>
              <a:buAutoNum type="arabicPeriod"/>
            </a:pPr>
            <a:r>
              <a:rPr lang="en-US" altLang="en-US" dirty="0" smtClean="0">
                <a:ea typeface="MS PGothic" pitchFamily="34" charset="-128"/>
              </a:rPr>
              <a:t>Offer a solution</a:t>
            </a:r>
          </a:p>
          <a:p>
            <a:pPr marL="919163" lvl="4" eaLnBrk="1" hangingPunct="1">
              <a:buClrTx/>
              <a:buFont typeface="Arial" pitchFamily="34" charset="0"/>
              <a:buAutoNum type="arabicPeriod"/>
            </a:pPr>
            <a:r>
              <a:rPr lang="en-US" altLang="en-US" dirty="0" smtClean="0">
                <a:ea typeface="MS PGothic" pitchFamily="34" charset="-128"/>
              </a:rPr>
              <a:t>Obtain an agreement</a:t>
            </a:r>
          </a:p>
        </p:txBody>
      </p:sp>
    </p:spTree>
    <p:extLst>
      <p:ext uri="{BB962C8B-B14F-4D97-AF65-F5344CB8AC3E}">
        <p14:creationId xmlns:p14="http://schemas.microsoft.com/office/powerpoint/2010/main" val="6931729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6"/>
          <p:cNvSpPr>
            <a:spLocks noGrp="1" noChangeArrowheads="1"/>
          </p:cNvSpPr>
          <p:nvPr>
            <p:ph type="title"/>
          </p:nvPr>
        </p:nvSpPr>
        <p:spPr>
          <a:xfrm>
            <a:off x="922338" y="909638"/>
            <a:ext cx="7739062" cy="914400"/>
          </a:xfrm>
        </p:spPr>
        <p:txBody>
          <a:bodyPr/>
          <a:lstStyle/>
          <a:p>
            <a:pPr eaLnBrk="1" hangingPunct="1"/>
            <a:r>
              <a:rPr lang="en-US" altLang="en-US" dirty="0" smtClean="0">
                <a:ea typeface="ヒラギノ角ゴ Pro W3" pitchFamily="127" charset="-128"/>
              </a:rPr>
              <a:t>Two-Challenge Rule </a:t>
            </a:r>
          </a:p>
        </p:txBody>
      </p:sp>
      <p:pic>
        <p:nvPicPr>
          <p:cNvPr id="11" name="Picture 10" descr="Kotter Penguin – Two-Challenge Rule"/>
          <p:cNvPicPr>
            <a:picLocks noChangeAspect="1"/>
          </p:cNvPicPr>
          <p:nvPr/>
        </p:nvPicPr>
        <p:blipFill>
          <a:blip r:embed="rId3" cstate="print"/>
          <a:srcRect/>
          <a:stretch>
            <a:fillRect/>
          </a:stretch>
        </p:blipFill>
        <p:spPr bwMode="auto">
          <a:xfrm>
            <a:off x="1414463" y="2340426"/>
            <a:ext cx="7246937" cy="2362200"/>
          </a:xfrm>
          <a:prstGeom prst="rect">
            <a:avLst/>
          </a:prstGeom>
          <a:noFill/>
          <a:ln w="9525">
            <a:noFill/>
            <a:miter lim="800000"/>
            <a:headEnd/>
            <a:tailEnd/>
          </a:ln>
        </p:spPr>
      </p:pic>
      <p:grpSp>
        <p:nvGrpSpPr>
          <p:cNvPr id="18437" name="Group 1032" descr="alt=&quot;&quot;"/>
          <p:cNvGrpSpPr>
            <a:grpSpLocks/>
          </p:cNvGrpSpPr>
          <p:nvPr/>
        </p:nvGrpSpPr>
        <p:grpSpPr bwMode="auto">
          <a:xfrm>
            <a:off x="1525588" y="2376488"/>
            <a:ext cx="433387" cy="366712"/>
            <a:chOff x="961" y="1497"/>
            <a:chExt cx="273" cy="231"/>
          </a:xfrm>
        </p:grpSpPr>
        <p:sp>
          <p:nvSpPr>
            <p:cNvPr id="18441" name="Oval 1030"/>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2" name="Text Box 1031"/>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dirty="0"/>
                <a:t>1</a:t>
              </a:r>
            </a:p>
          </p:txBody>
        </p:sp>
      </p:grpSp>
      <p:grpSp>
        <p:nvGrpSpPr>
          <p:cNvPr id="18438" name="Group 1033" descr="alt=&quot;&quot;"/>
          <p:cNvGrpSpPr>
            <a:grpSpLocks/>
          </p:cNvGrpSpPr>
          <p:nvPr/>
        </p:nvGrpSpPr>
        <p:grpSpPr bwMode="auto">
          <a:xfrm>
            <a:off x="5106988" y="2381250"/>
            <a:ext cx="433387" cy="366713"/>
            <a:chOff x="961" y="1497"/>
            <a:chExt cx="273" cy="231"/>
          </a:xfrm>
        </p:grpSpPr>
        <p:sp>
          <p:nvSpPr>
            <p:cNvPr id="18439" name="Oval 1034"/>
            <p:cNvSpPr>
              <a:spLocks noChangeArrowheads="1"/>
            </p:cNvSpPr>
            <p:nvPr/>
          </p:nvSpPr>
          <p:spPr bwMode="auto">
            <a:xfrm>
              <a:off x="971" y="1520"/>
              <a:ext cx="192" cy="187"/>
            </a:xfrm>
            <a:prstGeom prst="ellipse">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endParaRPr lang="en-US" altLang="en-US"/>
            </a:p>
          </p:txBody>
        </p:sp>
        <p:sp>
          <p:nvSpPr>
            <p:cNvPr id="18440" name="Text Box 1035"/>
            <p:cNvSpPr txBox="1">
              <a:spLocks noChangeArrowheads="1"/>
            </p:cNvSpPr>
            <p:nvPr/>
          </p:nvSpPr>
          <p:spPr bwMode="auto">
            <a:xfrm>
              <a:off x="961" y="149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dirty="0"/>
                <a:t>2</a:t>
              </a:r>
            </a:p>
          </p:txBody>
        </p:sp>
      </p:grpSp>
    </p:spTree>
    <p:extLst>
      <p:ext uri="{BB962C8B-B14F-4D97-AF65-F5344CB8AC3E}">
        <p14:creationId xmlns:p14="http://schemas.microsoft.com/office/powerpoint/2010/main" val="35309353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dirty="0" smtClean="0">
                <a:ea typeface="ヒラギノ角ゴ Pro W3" pitchFamily="127" charset="-128"/>
              </a:rPr>
              <a:t>Two-Challenge Rule</a:t>
            </a:r>
          </a:p>
        </p:txBody>
      </p:sp>
      <p:sp>
        <p:nvSpPr>
          <p:cNvPr id="19460" name="Rectangle 3"/>
          <p:cNvSpPr>
            <a:spLocks noGrp="1" noChangeArrowheads="1"/>
          </p:cNvSpPr>
          <p:nvPr>
            <p:ph type="body" idx="1"/>
          </p:nvPr>
        </p:nvSpPr>
        <p:spPr>
          <a:xfrm>
            <a:off x="1066800" y="1903413"/>
            <a:ext cx="7772400" cy="3482975"/>
          </a:xfrm>
        </p:spPr>
        <p:txBody>
          <a:bodyPr/>
          <a:lstStyle/>
          <a:p>
            <a:pPr eaLnBrk="1" hangingPunct="1">
              <a:buFont typeface="Wingdings" pitchFamily="2" charset="2"/>
              <a:buNone/>
            </a:pPr>
            <a:r>
              <a:rPr lang="en-US" altLang="en-US" dirty="0" smtClean="0">
                <a:ea typeface="ヒラギノ角ゴ Pro W3" pitchFamily="127" charset="-128"/>
              </a:rPr>
              <a:t>Invoked when an initial assertion is ignored…</a:t>
            </a:r>
          </a:p>
          <a:p>
            <a:pPr eaLnBrk="1" hangingPunct="1"/>
            <a:r>
              <a:rPr lang="en-US" altLang="en-US" dirty="0" smtClean="0">
                <a:ea typeface="ヒラギノ角ゴ Pro W3" pitchFamily="127" charset="-128"/>
              </a:rPr>
              <a:t>It is your </a:t>
            </a:r>
            <a:r>
              <a:rPr lang="en-US" altLang="en-US" i="1" dirty="0" smtClean="0">
                <a:solidFill>
                  <a:schemeClr val="accent2"/>
                </a:solidFill>
                <a:ea typeface="ヒラギノ角ゴ Pro W3" pitchFamily="127" charset="-128"/>
              </a:rPr>
              <a:t>responsibility</a:t>
            </a:r>
            <a:r>
              <a:rPr lang="en-US" altLang="en-US" dirty="0" smtClean="0">
                <a:ea typeface="ヒラギノ角ゴ Pro W3" pitchFamily="127" charset="-128"/>
              </a:rPr>
              <a:t> to assertively voice your</a:t>
            </a:r>
            <a:r>
              <a:rPr lang="en-US" altLang="en-US" dirty="0" smtClean="0">
                <a:solidFill>
                  <a:srgbClr val="008000"/>
                </a:solidFill>
                <a:ea typeface="ヒラギノ角ゴ Pro W3" pitchFamily="127" charset="-128"/>
              </a:rPr>
              <a:t> </a:t>
            </a:r>
            <a:r>
              <a:rPr lang="en-US" altLang="en-US" dirty="0" smtClean="0">
                <a:ea typeface="ヒラギノ角ゴ Pro W3" pitchFamily="127" charset="-128"/>
              </a:rPr>
              <a:t>concern at least </a:t>
            </a:r>
            <a:r>
              <a:rPr lang="en-US" altLang="en-US" i="1" dirty="0" smtClean="0">
                <a:solidFill>
                  <a:schemeClr val="accent2"/>
                </a:solidFill>
                <a:ea typeface="ヒラギノ角ゴ Pro W3" pitchFamily="127" charset="-128"/>
              </a:rPr>
              <a:t>two times</a:t>
            </a:r>
            <a:r>
              <a:rPr lang="en-US" altLang="en-US" dirty="0" smtClean="0">
                <a:ea typeface="ヒラギノ角ゴ Pro W3" pitchFamily="127" charset="-128"/>
              </a:rPr>
              <a:t> to ensure that</a:t>
            </a:r>
            <a:r>
              <a:rPr lang="en-US" altLang="en-US" dirty="0" smtClean="0">
                <a:solidFill>
                  <a:srgbClr val="008000"/>
                </a:solidFill>
                <a:ea typeface="ヒラギノ角ゴ Pro W3" pitchFamily="127" charset="-128"/>
              </a:rPr>
              <a:t> </a:t>
            </a:r>
            <a:r>
              <a:rPr lang="en-US" altLang="en-US" dirty="0" smtClean="0">
                <a:ea typeface="ヒラギノ角ゴ Pro W3" pitchFamily="127" charset="-128"/>
              </a:rPr>
              <a:t>it has </a:t>
            </a:r>
            <a:br>
              <a:rPr lang="en-US" altLang="en-US" dirty="0" smtClean="0">
                <a:ea typeface="ヒラギノ角ゴ Pro W3" pitchFamily="127" charset="-128"/>
              </a:rPr>
            </a:br>
            <a:r>
              <a:rPr lang="en-US" altLang="en-US" dirty="0" smtClean="0">
                <a:ea typeface="ヒラギノ角ゴ Pro W3" pitchFamily="127" charset="-128"/>
              </a:rPr>
              <a:t>been heard</a:t>
            </a:r>
          </a:p>
          <a:p>
            <a:pPr eaLnBrk="1" hangingPunct="1"/>
            <a:r>
              <a:rPr lang="en-US" altLang="en-US" dirty="0" smtClean="0">
                <a:ea typeface="ヒラギノ角ゴ Pro W3" pitchFamily="127" charset="-128"/>
              </a:rPr>
              <a:t>The member being challenged must acknowledge</a:t>
            </a:r>
          </a:p>
          <a:p>
            <a:pPr eaLnBrk="1" hangingPunct="1"/>
            <a:r>
              <a:rPr lang="en-US" altLang="en-US" dirty="0" smtClean="0">
                <a:ea typeface="ヒラギノ角ゴ Pro W3" pitchFamily="127" charset="-128"/>
              </a:rPr>
              <a:t>If the outcome is still not acceptable</a:t>
            </a:r>
          </a:p>
          <a:p>
            <a:pPr lvl="1" eaLnBrk="1" hangingPunct="1"/>
            <a:r>
              <a:rPr lang="en-US" altLang="en-US" dirty="0" smtClean="0">
                <a:ea typeface="ヒラギノ角ゴ Pro W3" pitchFamily="127" charset="-128"/>
              </a:rPr>
              <a:t>Take a stronger course of action</a:t>
            </a:r>
          </a:p>
          <a:p>
            <a:pPr lvl="1" eaLnBrk="1" hangingPunct="1"/>
            <a:r>
              <a:rPr lang="en-US" altLang="en-US" dirty="0" smtClean="0">
                <a:ea typeface="ヒラギノ角ゴ Pro W3" pitchFamily="127" charset="-128"/>
              </a:rPr>
              <a:t> Use supervisor or chain of command</a:t>
            </a:r>
          </a:p>
        </p:txBody>
      </p:sp>
    </p:spTree>
    <p:extLst>
      <p:ext uri="{BB962C8B-B14F-4D97-AF65-F5344CB8AC3E}">
        <p14:creationId xmlns:p14="http://schemas.microsoft.com/office/powerpoint/2010/main" val="22175958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dirty="0" smtClean="0">
                <a:ea typeface="ヒラギノ角ゴ Pro W3" pitchFamily="127" charset="-128"/>
              </a:rPr>
              <a:t>Two-Challenge Rule cont.</a:t>
            </a:r>
          </a:p>
        </p:txBody>
      </p:sp>
      <p:sp>
        <p:nvSpPr>
          <p:cNvPr id="18436" name="Rectangle 3"/>
          <p:cNvSpPr>
            <a:spLocks noGrp="1" noChangeArrowheads="1"/>
          </p:cNvSpPr>
          <p:nvPr>
            <p:ph type="body" sz="half" idx="1"/>
          </p:nvPr>
        </p:nvSpPr>
        <p:spPr>
          <a:xfrm>
            <a:off x="1204913" y="2190750"/>
            <a:ext cx="6734175" cy="3543300"/>
          </a:xfrm>
        </p:spPr>
        <p:txBody>
          <a:bodyPr/>
          <a:lstStyle/>
          <a:p>
            <a:pPr eaLnBrk="1" hangingPunct="1">
              <a:lnSpc>
                <a:spcPct val="100000"/>
              </a:lnSpc>
              <a:spcBef>
                <a:spcPct val="0"/>
              </a:spcBef>
              <a:defRPr/>
            </a:pPr>
            <a:r>
              <a:rPr lang="en-US" dirty="0" smtClean="0"/>
              <a:t>Empower any team member to </a:t>
            </a:r>
            <a:r>
              <a:rPr lang="en-US" dirty="0" smtClean="0">
                <a:solidFill>
                  <a:schemeClr val="accent2"/>
                </a:solidFill>
              </a:rPr>
              <a:t>“</a:t>
            </a:r>
            <a:r>
              <a:rPr lang="en-US" dirty="0" smtClean="0">
                <a:solidFill>
                  <a:srgbClr val="E1393E"/>
                </a:solidFill>
              </a:rPr>
              <a:t>stop the line</a:t>
            </a:r>
            <a:r>
              <a:rPr lang="en-US" dirty="0" smtClean="0">
                <a:solidFill>
                  <a:schemeClr val="accent2"/>
                </a:solidFill>
              </a:rPr>
              <a:t>”</a:t>
            </a:r>
            <a:r>
              <a:rPr lang="en-US" dirty="0" smtClean="0"/>
              <a:t> if he or she senses or discovers a breach of safety.</a:t>
            </a:r>
          </a:p>
          <a:p>
            <a:pPr marL="0" indent="0" eaLnBrk="1" hangingPunct="1">
              <a:lnSpc>
                <a:spcPct val="100000"/>
              </a:lnSpc>
              <a:spcBef>
                <a:spcPct val="0"/>
              </a:spcBef>
              <a:buFont typeface="Wingdings" pitchFamily="2" charset="2"/>
              <a:buNone/>
              <a:defRPr/>
            </a:pPr>
            <a:endParaRPr lang="en-US" dirty="0" smtClean="0"/>
          </a:p>
          <a:p>
            <a:pPr eaLnBrk="1" hangingPunct="1">
              <a:lnSpc>
                <a:spcPct val="100000"/>
              </a:lnSpc>
              <a:spcBef>
                <a:spcPct val="0"/>
              </a:spcBef>
              <a:defRPr/>
            </a:pPr>
            <a:r>
              <a:rPr lang="en-US" dirty="0" smtClean="0"/>
              <a:t>This is an action never to be taken lightly, but it requires immediate cessation of the process and resolution of the safety issue.</a:t>
            </a:r>
          </a:p>
        </p:txBody>
      </p:sp>
    </p:spTree>
    <p:extLst>
      <p:ext uri="{BB962C8B-B14F-4D97-AF65-F5344CB8AC3E}">
        <p14:creationId xmlns:p14="http://schemas.microsoft.com/office/powerpoint/2010/main" val="13073387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15"/>
          <p:cNvSpPr>
            <a:spLocks noGrp="1" noChangeArrowheads="1"/>
          </p:cNvSpPr>
          <p:nvPr>
            <p:ph type="title"/>
          </p:nvPr>
        </p:nvSpPr>
        <p:spPr>
          <a:xfrm>
            <a:off x="701675" y="833438"/>
            <a:ext cx="7739063" cy="914400"/>
          </a:xfrm>
        </p:spPr>
        <p:txBody>
          <a:bodyPr/>
          <a:lstStyle/>
          <a:p>
            <a:pPr eaLnBrk="1" hangingPunct="1"/>
            <a:r>
              <a:rPr lang="en-US" altLang="en-US" dirty="0" smtClean="0">
                <a:ea typeface="ヒラギノ角ゴ Pro W3" pitchFamily="127" charset="-128"/>
              </a:rPr>
              <a:t>Please Use CUS Words</a:t>
            </a:r>
            <a:br>
              <a:rPr lang="en-US" altLang="en-US" dirty="0" smtClean="0">
                <a:ea typeface="ヒラギノ角ゴ Pro W3" pitchFamily="127" charset="-128"/>
              </a:rPr>
            </a:br>
            <a:r>
              <a:rPr lang="en-US" altLang="en-US" sz="2400" dirty="0" smtClean="0">
                <a:ea typeface="ヒラギノ角ゴ Pro W3" pitchFamily="127" charset="-128"/>
              </a:rPr>
              <a:t>but </a:t>
            </a:r>
            <a:r>
              <a:rPr lang="en-US" altLang="en-US" sz="2400" i="1" dirty="0" smtClean="0">
                <a:solidFill>
                  <a:srgbClr val="E1393E"/>
                </a:solidFill>
                <a:ea typeface="ヒラギノ角ゴ Pro W3" pitchFamily="127" charset="-128"/>
              </a:rPr>
              <a:t>only</a:t>
            </a:r>
            <a:r>
              <a:rPr lang="en-US" altLang="en-US" sz="2400" dirty="0" smtClean="0">
                <a:ea typeface="ヒラギノ角ゴ Pro W3" pitchFamily="127" charset="-128"/>
              </a:rPr>
              <a:t> when appropriate!</a:t>
            </a:r>
          </a:p>
        </p:txBody>
      </p:sp>
      <p:pic>
        <p:nvPicPr>
          <p:cNvPr id="21509" name="Picture 119" descr="Kotter Penguin – 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857375"/>
            <a:ext cx="660876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0" descr="Kotter Penguin – Vide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19663"/>
            <a:ext cx="11953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6237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881063" y="954088"/>
            <a:ext cx="7739062" cy="914400"/>
          </a:xfrm>
        </p:spPr>
        <p:txBody>
          <a:bodyPr/>
          <a:lstStyle/>
          <a:p>
            <a:pPr eaLnBrk="1" hangingPunct="1"/>
            <a:r>
              <a:rPr lang="en-US" altLang="en-US" dirty="0" smtClean="0">
                <a:ea typeface="ヒラギノ角ゴ Pro W3" pitchFamily="127" charset="-128"/>
              </a:rPr>
              <a:t>Advocacy and Assertion Scenario</a:t>
            </a:r>
          </a:p>
        </p:txBody>
      </p:sp>
      <p:sp>
        <p:nvSpPr>
          <p:cNvPr id="22531" name="Rectangle 2"/>
          <p:cNvSpPr>
            <a:spLocks noGrp="1" noChangeArrowheads="1"/>
          </p:cNvSpPr>
          <p:nvPr>
            <p:ph type="body" idx="1"/>
          </p:nvPr>
        </p:nvSpPr>
        <p:spPr>
          <a:xfrm>
            <a:off x="1079500" y="1966233"/>
            <a:ext cx="7540625" cy="3326493"/>
          </a:xfrm>
        </p:spPr>
        <p:txBody>
          <a:bodyPr/>
          <a:lstStyle/>
          <a:p>
            <a:pPr marL="0" indent="0">
              <a:buNone/>
            </a:pPr>
            <a:r>
              <a:rPr lang="en-US" dirty="0"/>
              <a:t>A high school senior working in the </a:t>
            </a:r>
            <a:r>
              <a:rPr lang="en-US" dirty="0" smtClean="0"/>
              <a:t>Dietary Department </a:t>
            </a:r>
            <a:r>
              <a:rPr lang="en-US" dirty="0"/>
              <a:t>is wheeling the steam-tray table down the hall after dinner. Ahead of her, she sees a nursing assistant escort a resident into his room and close the door. As she passes the room, she hears a raised voice and believes it to be the nursing assistant. She feels she should knock on the door or tell someone but doesn’t. </a:t>
            </a:r>
          </a:p>
        </p:txBody>
      </p:sp>
    </p:spTree>
    <p:extLst>
      <p:ext uri="{BB962C8B-B14F-4D97-AF65-F5344CB8AC3E}">
        <p14:creationId xmlns:p14="http://schemas.microsoft.com/office/powerpoint/2010/main" val="10727465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738188" y="631825"/>
            <a:ext cx="7739062" cy="914400"/>
          </a:xfrm>
        </p:spPr>
        <p:txBody>
          <a:bodyPr/>
          <a:lstStyle/>
          <a:p>
            <a:pPr eaLnBrk="1" hangingPunct="1"/>
            <a:r>
              <a:rPr lang="en-US" altLang="en-US" sz="3200" dirty="0" smtClean="0">
                <a:ea typeface="ヒラギノ角ゴ Pro W3" pitchFamily="127" charset="-128"/>
              </a:rPr>
              <a:t>Conflict in Teams</a:t>
            </a:r>
          </a:p>
        </p:txBody>
      </p:sp>
      <p:pic>
        <p:nvPicPr>
          <p:cNvPr id="23555" name="Picture 9" descr="Kotter Penguin – Interpersonal Confl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965325"/>
            <a:ext cx="26892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a:spLocks noGrp="1" noChangeArrowheads="1"/>
          </p:cNvSpPr>
          <p:nvPr>
            <p:ph type="body" sz="half" idx="1"/>
          </p:nvPr>
        </p:nvSpPr>
        <p:spPr>
          <a:xfrm>
            <a:off x="914400" y="3843338"/>
            <a:ext cx="4114800" cy="2468562"/>
          </a:xfrm>
        </p:spPr>
        <p:txBody>
          <a:bodyPr/>
          <a:lstStyle/>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Informational Conflict</a:t>
            </a: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(We have different information!)</a:t>
            </a:r>
          </a:p>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Two-Challenge Rule</a:t>
            </a:r>
          </a:p>
        </p:txBody>
      </p:sp>
      <p:sp>
        <p:nvSpPr>
          <p:cNvPr id="23558" name="Rectangle 4"/>
          <p:cNvSpPr>
            <a:spLocks noGrp="1" noChangeArrowheads="1"/>
          </p:cNvSpPr>
          <p:nvPr>
            <p:ph type="body" sz="half" idx="2"/>
          </p:nvPr>
        </p:nvSpPr>
        <p:spPr>
          <a:xfrm>
            <a:off x="4852988" y="2776538"/>
            <a:ext cx="4137025" cy="3273425"/>
          </a:xfrm>
        </p:spPr>
        <p:txBody>
          <a:bodyPr/>
          <a:lstStyle/>
          <a:p>
            <a:pP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 </a:t>
            </a: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Interpersonal Conflict</a:t>
            </a:r>
          </a:p>
          <a:p>
            <a:pPr algn="ctr" eaLnBrk="1" hangingPunct="1">
              <a:lnSpc>
                <a:spcPct val="90000"/>
              </a:lnSpc>
              <a:spcBef>
                <a:spcPct val="0"/>
              </a:spcBef>
              <a:buFont typeface="Wingdings" pitchFamily="2" charset="2"/>
              <a:buNone/>
            </a:pPr>
            <a:r>
              <a:rPr lang="en-US" altLang="en-US" sz="2000" dirty="0" smtClean="0">
                <a:ea typeface="ヒラギノ角ゴ Pro W3" pitchFamily="127" charset="-128"/>
              </a:rPr>
              <a:t>(Hostile and harassing behavior)</a:t>
            </a:r>
          </a:p>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algn="ct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eaLnBrk="1" hangingPunct="1">
              <a:lnSpc>
                <a:spcPct val="90000"/>
              </a:lnSpc>
              <a:spcBef>
                <a:spcPct val="0"/>
              </a:spcBef>
              <a:buFont typeface="Wingdings" pitchFamily="2" charset="2"/>
              <a:buNone/>
            </a:pPr>
            <a:endParaRPr lang="en-US" altLang="en-US" sz="2000" dirty="0" smtClean="0">
              <a:ea typeface="ヒラギノ角ゴ Pro W3" pitchFamily="127" charset="-128"/>
            </a:endParaRPr>
          </a:p>
          <a:p>
            <a:pPr eaLnBrk="1" hangingPunct="1">
              <a:lnSpc>
                <a:spcPct val="90000"/>
              </a:lnSpc>
              <a:spcBef>
                <a:spcPct val="0"/>
              </a:spcBef>
              <a:buFont typeface="Wingdings" pitchFamily="2" charset="2"/>
              <a:buNone/>
            </a:pPr>
            <a:r>
              <a:rPr lang="en-US" altLang="en-US" sz="2000" dirty="0" smtClean="0">
                <a:ea typeface="ヒラギノ角ゴ Pro W3" pitchFamily="127" charset="-128"/>
              </a:rPr>
              <a:t>DESC Script</a:t>
            </a:r>
          </a:p>
        </p:txBody>
      </p:sp>
      <p:pic>
        <p:nvPicPr>
          <p:cNvPr id="16" name="Picture 16" descr="Kotter Penguin – Informational Conflict"/>
          <p:cNvPicPr>
            <a:picLocks noChangeAspect="1"/>
          </p:cNvPicPr>
          <p:nvPr/>
        </p:nvPicPr>
        <p:blipFill>
          <a:blip r:embed="rId4" cstate="print"/>
          <a:srcRect/>
          <a:stretch>
            <a:fillRect/>
          </a:stretch>
        </p:blipFill>
        <p:spPr bwMode="auto">
          <a:xfrm>
            <a:off x="1411430" y="1508522"/>
            <a:ext cx="2944529" cy="2536032"/>
          </a:xfrm>
          <a:prstGeom prst="rect">
            <a:avLst/>
          </a:prstGeom>
          <a:noFill/>
          <a:ln w="9525">
            <a:noFill/>
            <a:miter lim="800000"/>
            <a:headEnd/>
            <a:tailEnd/>
          </a:ln>
        </p:spPr>
      </p:pic>
      <p:sp>
        <p:nvSpPr>
          <p:cNvPr id="23559" name="Line 5" descr="alt=&quot;&quot;"/>
          <p:cNvSpPr>
            <a:spLocks noChangeShapeType="1"/>
          </p:cNvSpPr>
          <p:nvPr/>
        </p:nvSpPr>
        <p:spPr bwMode="auto">
          <a:xfrm>
            <a:off x="2971800" y="4867275"/>
            <a:ext cx="0" cy="542925"/>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2" name="Line 5" descr="alt=&quot;&quot;"/>
          <p:cNvSpPr>
            <a:spLocks noChangeShapeType="1"/>
          </p:cNvSpPr>
          <p:nvPr/>
        </p:nvSpPr>
        <p:spPr bwMode="auto">
          <a:xfrm>
            <a:off x="4152900" y="4867275"/>
            <a:ext cx="511175"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0" name="Line 6" descr="alt=&quot;&quot;"/>
          <p:cNvSpPr>
            <a:spLocks noChangeShapeType="1"/>
          </p:cNvSpPr>
          <p:nvPr/>
        </p:nvSpPr>
        <p:spPr bwMode="auto">
          <a:xfrm flipH="1">
            <a:off x="6457950" y="4867275"/>
            <a:ext cx="457200"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6902881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n-US" altLang="en-US" smtClean="0">
                <a:ea typeface="ヒラギノ角ゴ Pro W3" pitchFamily="127" charset="-128"/>
              </a:rPr>
              <a:t>Objectives</a:t>
            </a:r>
          </a:p>
        </p:txBody>
      </p:sp>
      <p:sp>
        <p:nvSpPr>
          <p:cNvPr id="4100" name="Rectangle 5"/>
          <p:cNvSpPr>
            <a:spLocks noGrp="1" noChangeArrowheads="1"/>
          </p:cNvSpPr>
          <p:nvPr>
            <p:ph type="body" idx="1"/>
          </p:nvPr>
        </p:nvSpPr>
        <p:spPr>
          <a:xfrm>
            <a:off x="1371600" y="1862138"/>
            <a:ext cx="7391400" cy="4530725"/>
          </a:xfrm>
        </p:spPr>
        <p:txBody>
          <a:bodyPr/>
          <a:lstStyle/>
          <a:p>
            <a:pPr marL="342900" lvl="1" indent="-342900" eaLnBrk="1" hangingPunct="1">
              <a:buClr>
                <a:schemeClr val="folHlink"/>
              </a:buClr>
              <a:buSzPct val="90000"/>
              <a:defRPr/>
            </a:pPr>
            <a:r>
              <a:rPr lang="en-US" dirty="0" smtClean="0">
                <a:ea typeface="+mn-ea"/>
                <a:cs typeface="+mn-cs"/>
              </a:rPr>
              <a:t>Describe </a:t>
            </a:r>
            <a:r>
              <a:rPr lang="en-US" dirty="0">
                <a:ea typeface="+mn-ea"/>
                <a:cs typeface="+mn-cs"/>
              </a:rPr>
              <a:t>how mutual support affects team processes and </a:t>
            </a:r>
            <a:r>
              <a:rPr lang="en-US" dirty="0" smtClean="0">
                <a:ea typeface="+mn-ea"/>
                <a:cs typeface="+mn-cs"/>
              </a:rPr>
              <a:t>outcomes</a:t>
            </a:r>
            <a:endParaRPr lang="en-US" dirty="0">
              <a:ea typeface="+mn-ea"/>
              <a:cs typeface="+mn-cs"/>
            </a:endParaRPr>
          </a:p>
          <a:p>
            <a:pPr marL="342900" lvl="1" indent="-342900" eaLnBrk="1" hangingPunct="1">
              <a:buClr>
                <a:schemeClr val="folHlink"/>
              </a:buClr>
              <a:buSzPct val="90000"/>
              <a:defRPr/>
            </a:pPr>
            <a:r>
              <a:rPr lang="en-US" dirty="0">
                <a:ea typeface="+mn-ea"/>
                <a:cs typeface="+mn-cs"/>
              </a:rPr>
              <a:t>Discuss specific strategies to foster mutual support (e.g., task assistance, feedback</a:t>
            </a:r>
            <a:r>
              <a:rPr lang="en-US" dirty="0" smtClean="0">
                <a:ea typeface="+mn-ea"/>
                <a:cs typeface="+mn-cs"/>
              </a:rPr>
              <a:t>)</a:t>
            </a:r>
            <a:endParaRPr lang="en-US" dirty="0">
              <a:ea typeface="+mn-ea"/>
              <a:cs typeface="+mn-cs"/>
            </a:endParaRPr>
          </a:p>
          <a:p>
            <a:pPr marL="342900" lvl="1" indent="-342900" eaLnBrk="1" hangingPunct="1">
              <a:buClr>
                <a:schemeClr val="folHlink"/>
              </a:buClr>
              <a:buSzPct val="90000"/>
              <a:defRPr/>
            </a:pPr>
            <a:r>
              <a:rPr lang="en-US" dirty="0">
                <a:ea typeface="+mn-ea"/>
                <a:cs typeface="+mn-cs"/>
              </a:rPr>
              <a:t>Identify specific tools to facilitate mutual </a:t>
            </a:r>
            <a:r>
              <a:rPr lang="en-US" dirty="0" smtClean="0">
                <a:ea typeface="+mn-ea"/>
                <a:cs typeface="+mn-cs"/>
              </a:rPr>
              <a:t>support </a:t>
            </a:r>
            <a:endParaRPr lang="en-US" dirty="0">
              <a:ea typeface="+mn-ea"/>
              <a:cs typeface="+mn-cs"/>
            </a:endParaRPr>
          </a:p>
          <a:p>
            <a:pPr marL="342900" lvl="1" indent="-342900" eaLnBrk="1" hangingPunct="1">
              <a:buClr>
                <a:schemeClr val="folHlink"/>
              </a:buClr>
              <a:buSzPct val="90000"/>
              <a:defRPr/>
            </a:pPr>
            <a:r>
              <a:rPr lang="en-US" dirty="0">
                <a:ea typeface="+mn-ea"/>
                <a:cs typeface="+mn-cs"/>
              </a:rPr>
              <a:t>Describe c</a:t>
            </a:r>
            <a:r>
              <a:rPr lang="en-US" altLang="ja-JP" dirty="0">
                <a:ea typeface="+mn-ea"/>
                <a:cs typeface="+mn-cs"/>
              </a:rPr>
              <a:t>onflict resolution </a:t>
            </a:r>
            <a:r>
              <a:rPr lang="en-US" altLang="ja-JP" dirty="0" smtClean="0">
                <a:ea typeface="+mn-ea"/>
                <a:cs typeface="+mn-cs"/>
              </a:rPr>
              <a:t>strategies</a:t>
            </a:r>
            <a:endParaRPr lang="en-US" altLang="ja-JP" dirty="0">
              <a:ea typeface="+mn-ea"/>
              <a:cs typeface="+mn-cs"/>
            </a:endParaRPr>
          </a:p>
        </p:txBody>
      </p:sp>
    </p:spTree>
    <p:extLst>
      <p:ext uri="{BB962C8B-B14F-4D97-AF65-F5344CB8AC3E}">
        <p14:creationId xmlns:p14="http://schemas.microsoft.com/office/powerpoint/2010/main" val="370500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z="3200" dirty="0" smtClean="0">
                <a:ea typeface="ヒラギノ角ゴ Pro W3" pitchFamily="127" charset="-128"/>
              </a:rPr>
              <a:t>Conflict Resolution</a:t>
            </a:r>
            <a:br>
              <a:rPr lang="en-US" altLang="en-US" sz="3200" dirty="0" smtClean="0">
                <a:ea typeface="ヒラギノ角ゴ Pro W3" pitchFamily="127" charset="-128"/>
              </a:rPr>
            </a:br>
            <a:r>
              <a:rPr lang="en-US" altLang="en-US" sz="2800" dirty="0" smtClean="0">
                <a:ea typeface="ヒラギノ角ゴ Pro W3" pitchFamily="127" charset="-128"/>
              </a:rPr>
              <a:t>DESC Script</a:t>
            </a:r>
            <a:r>
              <a:rPr lang="en-US" altLang="en-US" sz="3200" dirty="0" smtClean="0">
                <a:ea typeface="ヒラギノ角ゴ Pro W3" pitchFamily="127" charset="-128"/>
              </a:rPr>
              <a:t> </a:t>
            </a:r>
          </a:p>
        </p:txBody>
      </p:sp>
      <p:sp>
        <p:nvSpPr>
          <p:cNvPr id="24580" name="Rectangle 3"/>
          <p:cNvSpPr>
            <a:spLocks noGrp="1" noChangeArrowheads="1"/>
          </p:cNvSpPr>
          <p:nvPr>
            <p:ph type="body" idx="1"/>
          </p:nvPr>
        </p:nvSpPr>
        <p:spPr>
          <a:xfrm>
            <a:off x="1752600" y="2103438"/>
            <a:ext cx="6908800" cy="4297362"/>
          </a:xfrm>
        </p:spPr>
        <p:txBody>
          <a:bodyPr/>
          <a:lstStyle/>
          <a:p>
            <a:pPr marL="0" indent="0" eaLnBrk="1" hangingPunct="1">
              <a:lnSpc>
                <a:spcPct val="90000"/>
              </a:lnSpc>
              <a:buFont typeface="Wingdings" pitchFamily="2" charset="2"/>
              <a:buNone/>
            </a:pPr>
            <a:r>
              <a:rPr lang="en-US" altLang="en-US" b="1" dirty="0" smtClean="0">
                <a:ea typeface="ヒラギノ角ゴ Pro W3" pitchFamily="127" charset="-128"/>
              </a:rPr>
              <a:t>A constructive approach for </a:t>
            </a:r>
            <a:br>
              <a:rPr lang="en-US" altLang="en-US" b="1" dirty="0" smtClean="0">
                <a:ea typeface="ヒラギノ角ゴ Pro W3" pitchFamily="127" charset="-128"/>
              </a:rPr>
            </a:br>
            <a:r>
              <a:rPr lang="en-US" altLang="en-US" b="1" dirty="0" smtClean="0">
                <a:ea typeface="ヒラギノ角ゴ Pro W3" pitchFamily="127" charset="-128"/>
              </a:rPr>
              <a:t>managing and resolving conflict</a:t>
            </a:r>
          </a:p>
          <a:p>
            <a:pPr marL="287338" lvl="1" indent="0" eaLnBrk="1" hangingPunct="1">
              <a:lnSpc>
                <a:spcPct val="90000"/>
              </a:lnSpc>
              <a:buFont typeface="Wingdings" pitchFamily="2" charset="2"/>
              <a:buNone/>
            </a:pPr>
            <a:r>
              <a:rPr lang="en-US" altLang="en-US" sz="3200" dirty="0" smtClean="0">
                <a:solidFill>
                  <a:srgbClr val="E1393E"/>
                </a:solidFill>
                <a:ea typeface="ヒラギノ角ゴ Pro W3" pitchFamily="127" charset="-128"/>
              </a:rPr>
              <a:t>D</a:t>
            </a:r>
            <a:r>
              <a:rPr lang="en-US" altLang="en-US" sz="2000" dirty="0" smtClean="0">
                <a:ea typeface="ヒラギノ角ゴ Pro W3" pitchFamily="127" charset="-128"/>
                <a:cs typeface="Arial" pitchFamily="34" charset="0"/>
              </a:rPr>
              <a:t>—</a:t>
            </a:r>
            <a:r>
              <a:rPr lang="en-US" altLang="en-US" sz="2000" b="1" dirty="0" smtClean="0">
                <a:ea typeface="ヒラギノ角ゴ Pro W3" pitchFamily="127" charset="-128"/>
              </a:rPr>
              <a:t>Describe </a:t>
            </a:r>
            <a:r>
              <a:rPr lang="en-US" altLang="en-US" sz="2000" dirty="0" smtClean="0">
                <a:ea typeface="ヒラギノ角ゴ Pro W3" pitchFamily="127" charset="-128"/>
              </a:rPr>
              <a:t>the specific situation </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pitchFamily="127" charset="-128"/>
              </a:rPr>
              <a:t>E</a:t>
            </a:r>
            <a:r>
              <a:rPr lang="en-US" altLang="en-US" sz="2000" dirty="0" smtClean="0">
                <a:ea typeface="ヒラギノ角ゴ Pro W3" pitchFamily="127" charset="-128"/>
                <a:cs typeface="Arial" pitchFamily="34" charset="0"/>
              </a:rPr>
              <a:t>—</a:t>
            </a:r>
            <a:r>
              <a:rPr lang="en-US" altLang="en-US" sz="2000" b="1" dirty="0" smtClean="0">
                <a:ea typeface="ヒラギノ角ゴ Pro W3" pitchFamily="127" charset="-128"/>
              </a:rPr>
              <a:t>Express </a:t>
            </a:r>
            <a:r>
              <a:rPr lang="en-US" altLang="en-US" sz="2000" dirty="0" smtClean="0">
                <a:ea typeface="ヒラギノ角ゴ Pro W3" pitchFamily="127" charset="-128"/>
              </a:rPr>
              <a:t>your concerns about the action</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pitchFamily="127" charset="-128"/>
              </a:rPr>
              <a:t>S</a:t>
            </a:r>
            <a:r>
              <a:rPr lang="en-US" altLang="en-US" sz="2000" dirty="0" smtClean="0">
                <a:ea typeface="ヒラギノ角ゴ Pro W3" pitchFamily="127" charset="-128"/>
                <a:cs typeface="Arial" pitchFamily="34" charset="0"/>
              </a:rPr>
              <a:t>—</a:t>
            </a:r>
            <a:r>
              <a:rPr lang="en-US" altLang="en-US" sz="2000" b="1" dirty="0" smtClean="0">
                <a:ea typeface="ヒラギノ角ゴ Pro W3" pitchFamily="127" charset="-128"/>
              </a:rPr>
              <a:t>Suggest </a:t>
            </a:r>
            <a:r>
              <a:rPr lang="en-US" altLang="en-US" sz="2000" dirty="0" smtClean="0">
                <a:ea typeface="ヒラギノ角ゴ Pro W3" pitchFamily="127" charset="-128"/>
              </a:rPr>
              <a:t>other alternatives</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pitchFamily="127" charset="-128"/>
              </a:rPr>
              <a:t>C</a:t>
            </a:r>
            <a:r>
              <a:rPr lang="en-US" altLang="en-US" sz="2000" dirty="0" smtClean="0">
                <a:ea typeface="ヒラギノ角ゴ Pro W3" pitchFamily="127" charset="-128"/>
                <a:cs typeface="Arial" pitchFamily="34" charset="0"/>
              </a:rPr>
              <a:t>—</a:t>
            </a:r>
            <a:r>
              <a:rPr lang="en-US" altLang="en-US" sz="2000" b="1" dirty="0" smtClean="0">
                <a:ea typeface="ヒラギノ角ゴ Pro W3" pitchFamily="127" charset="-128"/>
              </a:rPr>
              <a:t>Consequences</a:t>
            </a:r>
            <a:r>
              <a:rPr lang="en-US" altLang="en-US" sz="2000" dirty="0" smtClean="0">
                <a:ea typeface="ヒラギノ角ゴ Pro W3" pitchFamily="127" charset="-128"/>
              </a:rPr>
              <a:t> should be stated</a:t>
            </a:r>
          </a:p>
          <a:p>
            <a:pPr marL="0" indent="0" eaLnBrk="1" hangingPunct="1">
              <a:lnSpc>
                <a:spcPct val="90000"/>
              </a:lnSpc>
              <a:buFont typeface="Wingdings" pitchFamily="2" charset="2"/>
              <a:buNone/>
            </a:pPr>
            <a:endParaRPr lang="en-US" altLang="en-US" sz="2000" dirty="0" smtClean="0">
              <a:ea typeface="ヒラギノ角ゴ Pro W3" pitchFamily="127" charset="-128"/>
            </a:endParaRPr>
          </a:p>
        </p:txBody>
      </p:sp>
    </p:spTree>
    <p:extLst>
      <p:ext uri="{BB962C8B-B14F-4D97-AF65-F5344CB8AC3E}">
        <p14:creationId xmlns:p14="http://schemas.microsoft.com/office/powerpoint/2010/main" val="21770421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5"/>
          <p:cNvSpPr>
            <a:spLocks noGrp="1" noChangeArrowheads="1"/>
          </p:cNvSpPr>
          <p:nvPr>
            <p:ph type="title"/>
          </p:nvPr>
        </p:nvSpPr>
        <p:spPr/>
        <p:txBody>
          <a:bodyPr/>
          <a:lstStyle/>
          <a:p>
            <a:pPr eaLnBrk="1" hangingPunct="1"/>
            <a:r>
              <a:rPr lang="en-US" altLang="en-US" dirty="0" smtClean="0">
                <a:ea typeface="ヒラギノ角ゴ Pro W3" pitchFamily="127" charset="-128"/>
              </a:rPr>
              <a:t>DESC-It</a:t>
            </a:r>
          </a:p>
        </p:txBody>
      </p:sp>
      <p:sp>
        <p:nvSpPr>
          <p:cNvPr id="25603" name="Rectangle 3"/>
          <p:cNvSpPr>
            <a:spLocks noGrp="1" noChangeArrowheads="1"/>
          </p:cNvSpPr>
          <p:nvPr>
            <p:ph type="body" sz="half" idx="2"/>
          </p:nvPr>
        </p:nvSpPr>
        <p:spPr>
          <a:xfrm>
            <a:off x="5299075" y="2387600"/>
            <a:ext cx="3473450" cy="3929063"/>
          </a:xfrm>
        </p:spPr>
        <p:txBody>
          <a:bodyPr/>
          <a:lstStyle/>
          <a:p>
            <a:pPr eaLnBrk="1" hangingPunct="1"/>
            <a:r>
              <a:rPr lang="en-US" altLang="en-US" sz="2000" smtClean="0">
                <a:ea typeface="ヒラギノ角ゴ Pro W3" pitchFamily="127" charset="-128"/>
              </a:rPr>
              <a:t>Have timely discussion</a:t>
            </a:r>
          </a:p>
          <a:p>
            <a:pPr eaLnBrk="1" hangingPunct="1"/>
            <a:r>
              <a:rPr lang="en-US" altLang="en-US" sz="2000" smtClean="0">
                <a:ea typeface="ヒラギノ角ゴ Pro W3" pitchFamily="127" charset="-128"/>
              </a:rPr>
              <a:t>Work on win-win</a:t>
            </a:r>
          </a:p>
          <a:p>
            <a:pPr eaLnBrk="1" hangingPunct="1"/>
            <a:r>
              <a:rPr lang="en-US" altLang="en-US" sz="2000" smtClean="0">
                <a:ea typeface="ヒラギノ角ゴ Pro W3" pitchFamily="127" charset="-128"/>
              </a:rPr>
              <a:t>Frame problem in terms of your own experience</a:t>
            </a:r>
          </a:p>
          <a:p>
            <a:pPr eaLnBrk="1" hangingPunct="1"/>
            <a:r>
              <a:rPr lang="en-US" altLang="en-US" sz="2000" smtClean="0">
                <a:ea typeface="ヒラギノ角ゴ Pro W3" pitchFamily="127" charset="-128"/>
              </a:rPr>
              <a:t>Choose a private location</a:t>
            </a:r>
          </a:p>
          <a:p>
            <a:pPr eaLnBrk="1" hangingPunct="1"/>
            <a:r>
              <a:rPr lang="en-US" altLang="en-US" sz="2000" smtClean="0">
                <a:ea typeface="ヒラギノ角ゴ Pro W3" pitchFamily="127" charset="-128"/>
              </a:rPr>
              <a:t>Use “I” statements; avoid blaming statements</a:t>
            </a:r>
          </a:p>
          <a:p>
            <a:pPr eaLnBrk="1" hangingPunct="1"/>
            <a:r>
              <a:rPr lang="en-US" altLang="en-US" sz="2000" smtClean="0">
                <a:ea typeface="ヒラギノ角ゴ Pro W3" pitchFamily="127" charset="-128"/>
              </a:rPr>
              <a:t>Critique is not criticism</a:t>
            </a:r>
          </a:p>
          <a:p>
            <a:pPr eaLnBrk="1" hangingPunct="1"/>
            <a:r>
              <a:rPr lang="en-US" altLang="en-US" sz="2000" smtClean="0">
                <a:ea typeface="ヒラギノ角ゴ Pro W3" pitchFamily="127" charset="-128"/>
              </a:rPr>
              <a:t>Focus on what is right, not who is right</a:t>
            </a:r>
          </a:p>
        </p:txBody>
      </p:sp>
      <p:pic>
        <p:nvPicPr>
          <p:cNvPr id="25605" name="Picture 6" descr="Kotter Penguin – DESC-It"/>
          <p:cNvPicPr>
            <a:picLocks noChangeAspect="1" noChangeArrowheads="1"/>
          </p:cNvPicPr>
          <p:nvPr/>
        </p:nvPicPr>
        <p:blipFill>
          <a:blip r:embed="rId3">
            <a:extLst>
              <a:ext uri="{28A0092B-C50C-407E-A947-70E740481C1C}">
                <a14:useLocalDpi xmlns:a14="http://schemas.microsoft.com/office/drawing/2010/main" val="0"/>
              </a:ext>
            </a:extLst>
          </a:blip>
          <a:srcRect l="3778" b="4210"/>
          <a:stretch>
            <a:fillRect/>
          </a:stretch>
        </p:blipFill>
        <p:spPr bwMode="auto">
          <a:xfrm>
            <a:off x="1362075" y="1876425"/>
            <a:ext cx="3881438"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7"/>
          <p:cNvSpPr txBox="1">
            <a:spLocks noChangeArrowheads="1"/>
          </p:cNvSpPr>
          <p:nvPr/>
        </p:nvSpPr>
        <p:spPr bwMode="auto">
          <a:xfrm>
            <a:off x="5454650" y="1728788"/>
            <a:ext cx="351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eaLnBrk="1" hangingPunct="1">
              <a:spcBef>
                <a:spcPct val="50000"/>
              </a:spcBef>
            </a:pPr>
            <a:r>
              <a:rPr lang="en-US" altLang="en-US" sz="3200" b="1">
                <a:solidFill>
                  <a:srgbClr val="E1393E"/>
                </a:solidFill>
              </a:rPr>
              <a:t>Let’s “DESC-It!”</a:t>
            </a:r>
          </a:p>
        </p:txBody>
      </p:sp>
    </p:spTree>
    <p:extLst>
      <p:ext uri="{BB962C8B-B14F-4D97-AF65-F5344CB8AC3E}">
        <p14:creationId xmlns:p14="http://schemas.microsoft.com/office/powerpoint/2010/main" val="2830888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051"/>
          <p:cNvSpPr>
            <a:spLocks noGrp="1" noChangeArrowheads="1"/>
          </p:cNvSpPr>
          <p:nvPr>
            <p:ph type="title"/>
          </p:nvPr>
        </p:nvSpPr>
        <p:spPr/>
        <p:txBody>
          <a:bodyPr/>
          <a:lstStyle/>
          <a:p>
            <a:pPr eaLnBrk="1" hangingPunct="1"/>
            <a:r>
              <a:rPr lang="en-US" altLang="en-US" smtClean="0">
                <a:ea typeface="ヒラギノ角ゴ Pro W3" pitchFamily="127" charset="-128"/>
              </a:rPr>
              <a:t>A DESC Scenario</a:t>
            </a:r>
          </a:p>
        </p:txBody>
      </p:sp>
      <p:sp>
        <p:nvSpPr>
          <p:cNvPr id="6" name="Rectangle 2050"/>
          <p:cNvSpPr txBox="1">
            <a:spLocks noChangeArrowheads="1"/>
          </p:cNvSpPr>
          <p:nvPr/>
        </p:nvSpPr>
        <p:spPr bwMode="auto">
          <a:xfrm>
            <a:off x="771525" y="1676400"/>
            <a:ext cx="7886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a:lstStyle>
          <a:p>
            <a:pPr eaLnBrk="1" hangingPunct="1">
              <a:buFont typeface="Wingdings" pitchFamily="2" charset="2"/>
              <a:buNone/>
            </a:pPr>
            <a:r>
              <a:rPr lang="en-US" kern="0" smtClean="0"/>
              <a:t>	Two days ago, the charge nurse submitted a maintenance request to fix a window unit air conditioner. While in the resident’s room, the nurse realizes it is warm and the air conditioner still isn’t working properly. She checks the logbook and sees that the maintenance request has not been completed. She doesn’t know that a new unit is being delivered today. Worried about the comfort of her resident, who has difficulty breathing in warm weather, she raises her voice at the director of maintenance in front of staff and residents, criticizing his work ethic. </a:t>
            </a:r>
          </a:p>
          <a:p>
            <a:pPr eaLnBrk="1" hangingPunct="1">
              <a:buFont typeface="Wingdings" pitchFamily="2" charset="2"/>
              <a:buNone/>
            </a:pPr>
            <a:endParaRPr lang="en-US" b="1" kern="0" dirty="0" smtClean="0"/>
          </a:p>
        </p:txBody>
      </p:sp>
    </p:spTree>
    <p:extLst>
      <p:ext uri="{BB962C8B-B14F-4D97-AF65-F5344CB8AC3E}">
        <p14:creationId xmlns:p14="http://schemas.microsoft.com/office/powerpoint/2010/main" val="22096243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2765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smtClean="0">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Role Clarity</a:t>
            </a:r>
            <a:endParaRPr lang="en-US" altLang="en-US" sz="1600" smtClean="0">
              <a:ea typeface="ヒラギノ角ゴ Pro W3" pitchFamily="127" charset="-128"/>
            </a:endParaRP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gn="l">
              <a:lnSpc>
                <a:spcPct val="90000"/>
              </a:lnSpc>
              <a:spcBef>
                <a:spcPts val="300"/>
              </a:spcBef>
              <a:buClr>
                <a:schemeClr val="folHlink"/>
              </a:buClr>
              <a:buSzPct val="90000"/>
              <a:buFont typeface="Wingdings" pitchFamily="2" charset="2"/>
              <a:buNone/>
              <a:defRPr/>
            </a:pPr>
            <a:r>
              <a:rPr lang="en-US" sz="1600" dirty="0"/>
              <a:t>Communication</a:t>
            </a:r>
          </a:p>
          <a:p>
            <a:pPr marL="685800" lvl="1" indent="-228600" algn="l">
              <a:lnSpc>
                <a:spcPct val="90000"/>
              </a:lnSpc>
              <a:spcBef>
                <a:spcPts val="300"/>
              </a:spcBef>
              <a:buSzPct val="90000"/>
              <a:buFont typeface="Arial" pitchFamily="34" charset="0"/>
              <a:buChar char="•"/>
              <a:defRPr/>
            </a:pPr>
            <a:r>
              <a:rPr lang="en-US" sz="1400" dirty="0"/>
              <a:t>SBAR</a:t>
            </a:r>
          </a:p>
          <a:p>
            <a:pPr marL="685800" lvl="1" indent="-228600" algn="l">
              <a:lnSpc>
                <a:spcPct val="90000"/>
              </a:lnSpc>
              <a:spcBef>
                <a:spcPts val="300"/>
              </a:spcBef>
              <a:buSzPct val="90000"/>
              <a:buFont typeface="Arial" pitchFamily="34" charset="0"/>
              <a:buChar char="•"/>
              <a:defRPr/>
            </a:pPr>
            <a:r>
              <a:rPr lang="en-US" sz="1400" dirty="0"/>
              <a:t>Call-Out</a:t>
            </a:r>
          </a:p>
          <a:p>
            <a:pPr marL="685800" lvl="1" indent="-228600" algn="l">
              <a:lnSpc>
                <a:spcPct val="90000"/>
              </a:lnSpc>
              <a:spcBef>
                <a:spcPts val="300"/>
              </a:spcBef>
              <a:buSzPct val="90000"/>
              <a:buFont typeface="Arial" pitchFamily="34" charset="0"/>
              <a:buChar char="•"/>
              <a:defRPr/>
            </a:pPr>
            <a:r>
              <a:rPr lang="en-US" sz="1400" dirty="0"/>
              <a:t>Check-Back</a:t>
            </a:r>
          </a:p>
          <a:p>
            <a:pPr marL="685800" lvl="1" indent="-228600" algn="l">
              <a:lnSpc>
                <a:spcPct val="90000"/>
              </a:lnSpc>
              <a:spcBef>
                <a:spcPts val="300"/>
              </a:spcBef>
              <a:buSzPct val="90000"/>
              <a:buFont typeface="Arial" pitchFamily="34" charset="0"/>
              <a:buChar char="•"/>
              <a:defRPr/>
            </a:pPr>
            <a:r>
              <a:rPr lang="en-US" sz="1400" dirty="0"/>
              <a:t>Handoff</a:t>
            </a:r>
          </a:p>
          <a:p>
            <a:pPr lvl="1" indent="-228600" algn="l">
              <a:lnSpc>
                <a:spcPct val="90000"/>
              </a:lnSpc>
              <a:spcBef>
                <a:spcPts val="300"/>
              </a:spcBef>
              <a:buSzPct val="90000"/>
              <a:defRPr/>
            </a:pPr>
            <a:r>
              <a:rPr lang="en-US" sz="1600" dirty="0"/>
              <a:t>Leading Teams</a:t>
            </a:r>
          </a:p>
          <a:p>
            <a:pPr marL="685800" lvl="1" indent="-228600" algn="l">
              <a:lnSpc>
                <a:spcPct val="90000"/>
              </a:lnSpc>
              <a:spcBef>
                <a:spcPts val="300"/>
              </a:spcBef>
              <a:buSzPct val="90000"/>
              <a:buFont typeface="Arial" pitchFamily="34" charset="0"/>
              <a:buChar char="•"/>
              <a:defRPr/>
            </a:pPr>
            <a:r>
              <a:rPr lang="en-US" sz="1400" dirty="0"/>
              <a:t>Brief</a:t>
            </a:r>
          </a:p>
          <a:p>
            <a:pPr marL="685800" lvl="1" indent="-228600" algn="l">
              <a:lnSpc>
                <a:spcPct val="90000"/>
              </a:lnSpc>
              <a:spcBef>
                <a:spcPts val="300"/>
              </a:spcBef>
              <a:buSzPct val="90000"/>
              <a:buFont typeface="Arial" pitchFamily="34" charset="0"/>
              <a:buChar char="•"/>
              <a:defRPr/>
            </a:pPr>
            <a:r>
              <a:rPr lang="en-US" sz="1400" dirty="0"/>
              <a:t>Huddle </a:t>
            </a:r>
          </a:p>
          <a:p>
            <a:pPr marL="685800" lvl="1" indent="-228600" algn="l">
              <a:lnSpc>
                <a:spcPct val="90000"/>
              </a:lnSpc>
              <a:spcBef>
                <a:spcPts val="300"/>
              </a:spcBef>
              <a:buSzPct val="90000"/>
              <a:buFont typeface="Arial" pitchFamily="34" charset="0"/>
              <a:buChar char="•"/>
              <a:defRPr/>
            </a:pPr>
            <a:r>
              <a:rPr lang="en-US" sz="1400" dirty="0"/>
              <a:t>Debrief</a:t>
            </a:r>
          </a:p>
          <a:p>
            <a:pPr lvl="1" indent="-228600" algn="l">
              <a:lnSpc>
                <a:spcPct val="90000"/>
              </a:lnSpc>
              <a:spcBef>
                <a:spcPts val="300"/>
              </a:spcBef>
              <a:buSzPct val="90000"/>
              <a:defRPr/>
            </a:pPr>
            <a:r>
              <a:rPr lang="en-US" sz="1600" dirty="0"/>
              <a:t>Situation Monitoring</a:t>
            </a:r>
          </a:p>
          <a:p>
            <a:pPr marL="685800" lvl="1" indent="-228600" algn="l">
              <a:lnSpc>
                <a:spcPct val="90000"/>
              </a:lnSpc>
              <a:spcBef>
                <a:spcPts val="300"/>
              </a:spcBef>
              <a:buSzPct val="90000"/>
              <a:buFont typeface="Arial" pitchFamily="34" charset="0"/>
              <a:buChar char="•"/>
              <a:defRPr/>
            </a:pPr>
            <a:r>
              <a:rPr lang="en-US" sz="1400" dirty="0"/>
              <a:t>STEP</a:t>
            </a:r>
          </a:p>
          <a:p>
            <a:pPr marL="685800" lvl="1" indent="-228600" algn="l">
              <a:lnSpc>
                <a:spcPct val="90000"/>
              </a:lnSpc>
              <a:spcBef>
                <a:spcPts val="300"/>
              </a:spcBef>
              <a:buSzPct val="90000"/>
              <a:buFont typeface="Arial" pitchFamily="34" charset="0"/>
              <a:buChar char="•"/>
              <a:defRPr/>
            </a:pPr>
            <a:r>
              <a:rPr lang="en-US" sz="1400" dirty="0"/>
              <a:t>I’M SAFE</a:t>
            </a:r>
          </a:p>
          <a:p>
            <a:pPr lvl="1" indent="-228600" algn="l">
              <a:lnSpc>
                <a:spcPct val="90000"/>
              </a:lnSpc>
              <a:spcBef>
                <a:spcPts val="300"/>
              </a:spcBef>
              <a:buSzPct val="90000"/>
              <a:defRPr/>
            </a:pPr>
            <a:r>
              <a:rPr lang="en-US" sz="1600" dirty="0"/>
              <a:t>Mutual Support</a:t>
            </a:r>
          </a:p>
          <a:p>
            <a:pPr marL="685800" lvl="1" indent="-228600" algn="l">
              <a:lnSpc>
                <a:spcPct val="90000"/>
              </a:lnSpc>
              <a:spcBef>
                <a:spcPts val="300"/>
              </a:spcBef>
              <a:buSzPct val="90000"/>
              <a:buFont typeface="Arial" pitchFamily="34" charset="0"/>
              <a:buChar char="•"/>
              <a:defRPr/>
            </a:pPr>
            <a:r>
              <a:rPr lang="en-US" sz="1400" dirty="0"/>
              <a:t>Task Assistance</a:t>
            </a:r>
          </a:p>
          <a:p>
            <a:pPr marL="685800" lvl="1" indent="-228600" algn="l">
              <a:lnSpc>
                <a:spcPct val="90000"/>
              </a:lnSpc>
              <a:spcBef>
                <a:spcPts val="300"/>
              </a:spcBef>
              <a:buSzPct val="90000"/>
              <a:buFont typeface="Arial" pitchFamily="34" charset="0"/>
              <a:buChar char="•"/>
              <a:defRPr/>
            </a:pPr>
            <a:r>
              <a:rPr lang="en-US" sz="1400" dirty="0"/>
              <a:t>Feedback</a:t>
            </a:r>
          </a:p>
          <a:p>
            <a:pPr marL="685800" lvl="1" indent="-228600" algn="l">
              <a:lnSpc>
                <a:spcPct val="90000"/>
              </a:lnSpc>
              <a:spcBef>
                <a:spcPts val="300"/>
              </a:spcBef>
              <a:buSzPct val="90000"/>
              <a:buFont typeface="Arial" pitchFamily="34" charset="0"/>
              <a:buChar char="•"/>
              <a:defRPr/>
            </a:pPr>
            <a:r>
              <a:rPr lang="en-US" sz="1400" dirty="0"/>
              <a:t>Assertive Statement</a:t>
            </a:r>
          </a:p>
          <a:p>
            <a:pPr marL="685800" lvl="1" indent="-228600" algn="l">
              <a:lnSpc>
                <a:spcPct val="90000"/>
              </a:lnSpc>
              <a:spcBef>
                <a:spcPts val="300"/>
              </a:spcBef>
              <a:buSzPct val="90000"/>
              <a:buFont typeface="Arial" pitchFamily="34" charset="0"/>
              <a:buChar char="•"/>
              <a:defRPr/>
            </a:pPr>
            <a:r>
              <a:rPr lang="en-US" sz="1400" dirty="0"/>
              <a:t>Two-Challenge Rule</a:t>
            </a:r>
          </a:p>
          <a:p>
            <a:pPr marL="685800" lvl="1" indent="-228600" algn="l">
              <a:lnSpc>
                <a:spcPct val="90000"/>
              </a:lnSpc>
              <a:spcBef>
                <a:spcPts val="300"/>
              </a:spcBef>
              <a:buSzPct val="90000"/>
              <a:buFont typeface="Arial" pitchFamily="34" charset="0"/>
              <a:buChar char="•"/>
              <a:defRPr/>
            </a:pPr>
            <a:r>
              <a:rPr lang="en-US" sz="1400" smtClean="0"/>
              <a:t>CUS</a:t>
            </a:r>
          </a:p>
          <a:p>
            <a:pPr marL="685800" lvl="1" indent="-228600" algn="l">
              <a:lnSpc>
                <a:spcPct val="90000"/>
              </a:lnSpc>
              <a:spcBef>
                <a:spcPts val="300"/>
              </a:spcBef>
              <a:buSzPct val="90000"/>
              <a:buFont typeface="Arial" pitchFamily="34" charset="0"/>
              <a:buChar char="•"/>
              <a:defRPr/>
            </a:pPr>
            <a:r>
              <a:rPr lang="en-US" sz="1400" smtClean="0"/>
              <a:t>DESC </a:t>
            </a:r>
            <a:r>
              <a:rPr lang="en-US" sz="1400" dirty="0"/>
              <a:t>Script</a:t>
            </a:r>
          </a:p>
        </p:txBody>
      </p:sp>
      <p:sp>
        <p:nvSpPr>
          <p:cNvPr id="2765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defRPr>
                <a:solidFill>
                  <a:schemeClr val="tx1"/>
                </a:solidFill>
                <a:latin typeface="Arial" pitchFamily="34" charset="0"/>
                <a:ea typeface="ヒラギノ角ゴ Pro W3" pitchFamily="127" charset="-128"/>
              </a:defRPr>
            </a:lvl1pPr>
            <a:lvl2pPr marL="742950" indent="-285750" eaLnBrk="0" hangingPunct="0">
              <a:defRPr>
                <a:solidFill>
                  <a:schemeClr val="tx1"/>
                </a:solidFill>
                <a:latin typeface="Arial" pitchFamily="34" charset="0"/>
                <a:ea typeface="ヒラギノ角ゴ Pro W3" pitchFamily="127" charset="-128"/>
              </a:defRPr>
            </a:lvl2pPr>
            <a:lvl3pPr marL="1143000" indent="-228600" eaLnBrk="0" hangingPunct="0">
              <a:defRPr>
                <a:solidFill>
                  <a:schemeClr val="tx1"/>
                </a:solidFill>
                <a:latin typeface="Arial" pitchFamily="34" charset="0"/>
                <a:ea typeface="ヒラギノ角ゴ Pro W3" pitchFamily="127" charset="-128"/>
              </a:defRPr>
            </a:lvl3pPr>
            <a:lvl4pPr marL="1600200" indent="-228600" eaLnBrk="0" hangingPunct="0">
              <a:defRPr>
                <a:solidFill>
                  <a:schemeClr val="tx1"/>
                </a:solidFill>
                <a:latin typeface="Arial" pitchFamily="34" charset="0"/>
                <a:ea typeface="ヒラギノ角ゴ Pro W3" pitchFamily="127" charset="-128"/>
              </a:defRPr>
            </a:lvl4pPr>
            <a:lvl5pPr marL="2057400" indent="-228600" eaLnBrk="0" hangingPunct="0">
              <a:defRPr>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7" charset="-128"/>
              </a:defRPr>
            </a:lvl9pPr>
          </a:lstStyle>
          <a:p>
            <a:pPr algn="ctr" eaLnBrk="1" hangingPunct="1">
              <a:spcBef>
                <a:spcPct val="40000"/>
              </a:spcBef>
              <a:spcAft>
                <a:spcPts val="600"/>
              </a:spcAft>
              <a:buClr>
                <a:schemeClr val="folHlink"/>
              </a:buClr>
              <a:buSzPct val="90000"/>
              <a:buFont typeface="Wingdings" pitchFamily="2" charset="2"/>
              <a:buNone/>
            </a:pPr>
            <a:r>
              <a:rPr lang="en-US" altLang="en-US" sz="2000" b="1" dirty="0">
                <a:solidFill>
                  <a:schemeClr val="bg1"/>
                </a:solidFill>
              </a:rPr>
              <a:t>OUTCOMES</a:t>
            </a:r>
          </a:p>
          <a:p>
            <a:pPr algn="l" eaLnBrk="1" hangingPunct="1">
              <a:lnSpc>
                <a:spcPct val="130000"/>
              </a:lnSpc>
              <a:buClr>
                <a:schemeClr val="bg1"/>
              </a:buClr>
              <a:buSzPct val="90000"/>
              <a:buFont typeface="Wingdings" pitchFamily="2" charset="2"/>
              <a:buChar char="n"/>
            </a:pPr>
            <a:r>
              <a:rPr lang="en-US" altLang="en-US" sz="1600" dirty="0">
                <a:solidFill>
                  <a:schemeClr val="bg1"/>
                </a:solidFill>
              </a:rPr>
              <a:t>Shared Mental Model</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algn="l" eaLnBrk="1" hangingPunct="1">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algn="l" eaLnBrk="1" hangingPunct="1">
              <a:lnSpc>
                <a:spcPct val="130000"/>
              </a:lnSpc>
              <a:spcBef>
                <a:spcPct val="40000"/>
              </a:spcBef>
              <a:buClr>
                <a:schemeClr val="bg1"/>
              </a:buClr>
              <a:buSzPct val="90000"/>
              <a:buFont typeface="Wingdings" pitchFamily="2" charset="2"/>
              <a:buChar char="n"/>
            </a:pPr>
            <a:r>
              <a:rPr lang="en-US" altLang="en-US" sz="1600" i="1" dirty="0" smtClean="0">
                <a:solidFill>
                  <a:schemeClr val="bg1"/>
                </a:solidFill>
              </a:rPr>
              <a:t>Resident Safety</a:t>
            </a:r>
            <a:r>
              <a:rPr lang="en-US" altLang="en-US" sz="1600" i="1" dirty="0">
                <a:solidFill>
                  <a:schemeClr val="bg1"/>
                </a:solidFill>
              </a:rPr>
              <a:t>!!</a:t>
            </a:r>
            <a:endParaRPr lang="en-US" altLang="en-US" sz="1600" dirty="0">
              <a:solidFill>
                <a:schemeClr val="bg1"/>
              </a:solidFill>
            </a:endParaRPr>
          </a:p>
          <a:p>
            <a:pPr eaLnBrk="1" hangingPunct="1">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Tree>
    <p:extLst>
      <p:ext uri="{BB962C8B-B14F-4D97-AF65-F5344CB8AC3E}">
        <p14:creationId xmlns:p14="http://schemas.microsoft.com/office/powerpoint/2010/main" val="1745956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
          <p:cNvSpPr>
            <a:spLocks noGrp="1" noChangeArrowheads="1"/>
          </p:cNvSpPr>
          <p:nvPr>
            <p:ph type="title"/>
          </p:nvPr>
        </p:nvSpPr>
        <p:spPr>
          <a:xfrm>
            <a:off x="881063" y="762000"/>
            <a:ext cx="7739062" cy="914400"/>
          </a:xfrm>
        </p:spPr>
        <p:txBody>
          <a:bodyPr/>
          <a:lstStyle/>
          <a:p>
            <a:pPr eaLnBrk="1" hangingPunct="1"/>
            <a:r>
              <a:rPr lang="en-US" altLang="en-US" smtClean="0">
                <a:ea typeface="ヒラギノ角ゴ Pro W3" pitchFamily="127" charset="-128"/>
              </a:rPr>
              <a:t>Applying TeamSTEPPS Exercise</a:t>
            </a:r>
          </a:p>
        </p:txBody>
      </p:sp>
      <p:sp>
        <p:nvSpPr>
          <p:cNvPr id="26628" name="Rectangle 3"/>
          <p:cNvSpPr>
            <a:spLocks noGrp="1" noChangeArrowheads="1"/>
          </p:cNvSpPr>
          <p:nvPr>
            <p:ph type="body" idx="1"/>
          </p:nvPr>
        </p:nvSpPr>
        <p:spPr>
          <a:xfrm>
            <a:off x="1143000" y="1778000"/>
            <a:ext cx="7543800" cy="3543300"/>
          </a:xfrm>
        </p:spPr>
        <p:txBody>
          <a:bodyPr/>
          <a:lstStyle/>
          <a:p>
            <a:pPr marL="457200" indent="-457200" eaLnBrk="1" hangingPunct="1">
              <a:buClrTx/>
              <a:buFont typeface="+mj-lt"/>
              <a:buAutoNum type="arabicPeriod"/>
              <a:defRPr/>
            </a:pPr>
            <a:r>
              <a:rPr lang="en-US" dirty="0"/>
              <a:t>Is your teamwork issue related to mutual support?</a:t>
            </a:r>
          </a:p>
          <a:p>
            <a:pPr marL="457200" indent="-457200" eaLnBrk="1" hangingPunct="1">
              <a:buClrTx/>
              <a:buFont typeface="+mj-lt"/>
              <a:buAutoNum type="arabicPeriod"/>
              <a:defRPr/>
            </a:pPr>
            <a:r>
              <a:rPr lang="en-US" dirty="0"/>
              <a:t>If yes, what is the mutual support issue?</a:t>
            </a:r>
          </a:p>
          <a:p>
            <a:pPr marL="457200" indent="-457200" eaLnBrk="1" hangingPunct="1">
              <a:buClrTx/>
              <a:buFont typeface="+mj-lt"/>
              <a:buAutoNum type="arabicPeriod"/>
              <a:defRPr/>
            </a:pPr>
            <a:r>
              <a:rPr lang="en-US" dirty="0"/>
              <a:t>Which </a:t>
            </a:r>
            <a:r>
              <a:rPr lang="en-US" dirty="0" smtClean="0"/>
              <a:t>mutual support </a:t>
            </a:r>
            <a:r>
              <a:rPr lang="en-US" smtClean="0"/>
              <a:t>tools or </a:t>
            </a:r>
            <a:r>
              <a:rPr lang="en-US" dirty="0"/>
              <a:t>strategies might you consider implementing to address the issue? </a:t>
            </a:r>
            <a:endParaRPr lang="en-US" dirty="0" smtClean="0"/>
          </a:p>
          <a:p>
            <a:pPr eaLnBrk="1" hangingPunct="1">
              <a:defRPr/>
            </a:pPr>
            <a:endParaRPr lang="en-US" dirty="0" smtClean="0"/>
          </a:p>
        </p:txBody>
      </p:sp>
      <p:pic>
        <p:nvPicPr>
          <p:cNvPr id="28677" name="Picture 9" descr="Kotter Penguin –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2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TeamSTEPP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1603888"/>
            <a:ext cx="5730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Mutual Support</a:t>
            </a:r>
            <a:endParaRPr lang="en-US" dirty="0"/>
          </a:p>
        </p:txBody>
      </p:sp>
      <p:sp>
        <p:nvSpPr>
          <p:cNvPr id="6" name="Content Placeholder 4"/>
          <p:cNvSpPr>
            <a:spLocks noGrp="1"/>
          </p:cNvSpPr>
          <p:nvPr>
            <p:ph sz="half" idx="1"/>
          </p:nvPr>
        </p:nvSpPr>
        <p:spPr>
          <a:xfrm>
            <a:off x="881063" y="1790700"/>
            <a:ext cx="3370997" cy="3964399"/>
          </a:xfrm>
        </p:spPr>
        <p:txBody>
          <a:bodyPr/>
          <a:lstStyle/>
          <a:p>
            <a:r>
              <a:rPr lang="en-US" sz="2200" dirty="0" smtClean="0"/>
              <a:t>Dependent upon information gathered through situation monitoring</a:t>
            </a:r>
          </a:p>
          <a:p>
            <a:r>
              <a:rPr lang="en-US" sz="2200" dirty="0" smtClean="0"/>
              <a:t>Moderated by the communication of information</a:t>
            </a:r>
          </a:p>
          <a:p>
            <a:r>
              <a:rPr lang="en-US" sz="2200" dirty="0" smtClean="0"/>
              <a:t>Enhanced by leaders who encourage and role model mutual support behaviors</a:t>
            </a:r>
          </a:p>
        </p:txBody>
      </p:sp>
      <p:pic>
        <p:nvPicPr>
          <p:cNvPr id="4103" name="Picture 7" descr="framework_skils_mutual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88" y="4437882"/>
            <a:ext cx="9906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548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Grp="1" noChangeArrowheads="1"/>
          </p:cNvSpPr>
          <p:nvPr>
            <p:ph type="body" idx="1"/>
          </p:nvPr>
        </p:nvSpPr>
        <p:spPr/>
        <p:txBody>
          <a:bodyPr/>
          <a:lstStyle/>
          <a:p>
            <a:pPr lvl="1"/>
            <a:r>
              <a:rPr lang="en-US" altLang="en-US" dirty="0" smtClean="0"/>
              <a:t>Mutual support involves members:</a:t>
            </a:r>
          </a:p>
          <a:p>
            <a:pPr lvl="1"/>
            <a:r>
              <a:rPr lang="en-US" altLang="en-US" dirty="0" smtClean="0"/>
              <a:t>Assisting each other </a:t>
            </a:r>
          </a:p>
          <a:p>
            <a:pPr lvl="1"/>
            <a:r>
              <a:rPr lang="en-US" altLang="en-US" dirty="0" smtClean="0"/>
              <a:t>Providing and receiving feedback</a:t>
            </a:r>
          </a:p>
          <a:p>
            <a:pPr lvl="1"/>
            <a:r>
              <a:rPr lang="en-US" altLang="en-US" dirty="0" smtClean="0"/>
              <a:t>Exerting assertive and advocacy behaviors when resident safety is threatened</a:t>
            </a:r>
          </a:p>
        </p:txBody>
      </p:sp>
      <p:sp>
        <p:nvSpPr>
          <p:cNvPr id="10" name="Title 9"/>
          <p:cNvSpPr>
            <a:spLocks noGrp="1"/>
          </p:cNvSpPr>
          <p:nvPr>
            <p:ph type="title"/>
          </p:nvPr>
        </p:nvSpPr>
        <p:spPr/>
        <p:txBody>
          <a:bodyPr/>
          <a:lstStyle/>
          <a:p>
            <a:r>
              <a:rPr lang="en-US" dirty="0" smtClean="0"/>
              <a:t>Mutual Support</a:t>
            </a:r>
            <a:endParaRPr lang="en-US" dirty="0"/>
          </a:p>
        </p:txBody>
      </p:sp>
    </p:spTree>
    <p:extLst>
      <p:ext uri="{BB962C8B-B14F-4D97-AF65-F5344CB8AC3E}">
        <p14:creationId xmlns:p14="http://schemas.microsoft.com/office/powerpoint/2010/main" val="3823101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455738" y="936625"/>
            <a:ext cx="6172200" cy="914400"/>
          </a:xfrm>
        </p:spPr>
        <p:txBody>
          <a:bodyPr/>
          <a:lstStyle/>
          <a:p>
            <a:pPr eaLnBrk="1" hangingPunct="1"/>
            <a:r>
              <a:rPr lang="en-US" altLang="en-US" sz="3200" dirty="0" smtClean="0">
                <a:ea typeface="ヒラギノ角ゴ Pro W3" pitchFamily="127" charset="-128"/>
              </a:rPr>
              <a:t>Task Assistance</a:t>
            </a:r>
          </a:p>
        </p:txBody>
      </p:sp>
      <p:sp>
        <p:nvSpPr>
          <p:cNvPr id="9219" name="Rectangle 3"/>
          <p:cNvSpPr>
            <a:spLocks noGrp="1" noChangeArrowheads="1"/>
          </p:cNvSpPr>
          <p:nvPr>
            <p:ph type="body" idx="1"/>
          </p:nvPr>
        </p:nvSpPr>
        <p:spPr>
          <a:xfrm>
            <a:off x="1600200" y="2003425"/>
            <a:ext cx="6518275" cy="4297363"/>
          </a:xfrm>
        </p:spPr>
        <p:txBody>
          <a:bodyPr/>
          <a:lstStyle/>
          <a:p>
            <a:pPr marL="0" indent="0" eaLnBrk="1" hangingPunct="1">
              <a:buFont typeface="Wingdings" pitchFamily="2" charset="2"/>
              <a:buNone/>
            </a:pPr>
            <a:r>
              <a:rPr lang="en-US" altLang="en-US" smtClean="0">
                <a:ea typeface="ヒラギノ角ゴ Pro W3" pitchFamily="127" charset="-128"/>
              </a:rPr>
              <a:t>Team members foster a climate in which it </a:t>
            </a:r>
            <a:br>
              <a:rPr lang="en-US" altLang="en-US" smtClean="0">
                <a:ea typeface="ヒラギノ角ゴ Pro W3" pitchFamily="127" charset="-128"/>
              </a:rPr>
            </a:br>
            <a:r>
              <a:rPr lang="en-US" altLang="en-US" smtClean="0">
                <a:ea typeface="ヒラギノ角ゴ Pro W3" pitchFamily="127" charset="-128"/>
              </a:rPr>
              <a:t>is expected that assistance will be actively </a:t>
            </a:r>
            <a:r>
              <a:rPr lang="en-US" altLang="en-US" i="1" smtClean="0">
                <a:solidFill>
                  <a:srgbClr val="E1393E"/>
                </a:solidFill>
                <a:ea typeface="ヒラギノ角ゴ Pro W3" pitchFamily="127" charset="-128"/>
              </a:rPr>
              <a:t>sought</a:t>
            </a:r>
            <a:r>
              <a:rPr lang="en-US" altLang="en-US" smtClean="0">
                <a:ea typeface="ヒラギノ角ゴ Pro W3" pitchFamily="127" charset="-128"/>
              </a:rPr>
              <a:t> and </a:t>
            </a:r>
            <a:r>
              <a:rPr lang="en-US" altLang="en-US" i="1" smtClean="0">
                <a:solidFill>
                  <a:srgbClr val="E1393E"/>
                </a:solidFill>
                <a:ea typeface="ヒラギノ角ゴ Pro W3" pitchFamily="127" charset="-128"/>
              </a:rPr>
              <a:t>offered</a:t>
            </a:r>
            <a:r>
              <a:rPr lang="en-US" altLang="en-US" smtClean="0">
                <a:ea typeface="ヒラギノ角ゴ Pro W3" pitchFamily="127" charset="-128"/>
              </a:rPr>
              <a:t> as a method for reducing the occurrence of error</a:t>
            </a:r>
            <a:r>
              <a:rPr lang="en-US" altLang="en-US" smtClean="0">
                <a:solidFill>
                  <a:srgbClr val="008000"/>
                </a:solidFill>
                <a:ea typeface="ヒラギノ角ゴ Pro W3" pitchFamily="127" charset="-128"/>
              </a:rPr>
              <a:t>.</a:t>
            </a:r>
          </a:p>
          <a:p>
            <a:pPr marL="0" indent="0" eaLnBrk="1" hangingPunct="1">
              <a:buFont typeface="Wingdings" pitchFamily="2" charset="2"/>
              <a:buNone/>
            </a:pPr>
            <a:endParaRPr lang="en-US" altLang="en-US" smtClean="0">
              <a:solidFill>
                <a:srgbClr val="008000"/>
              </a:solidFill>
              <a:ea typeface="ヒラギノ角ゴ Pro W3" pitchFamily="127" charset="-128"/>
            </a:endParaRPr>
          </a:p>
        </p:txBody>
      </p:sp>
    </p:spTree>
    <p:extLst>
      <p:ext uri="{BB962C8B-B14F-4D97-AF65-F5344CB8AC3E}">
        <p14:creationId xmlns:p14="http://schemas.microsoft.com/office/powerpoint/2010/main" val="1764237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pPr eaLnBrk="1" hangingPunct="1"/>
            <a:r>
              <a:rPr lang="en-US" altLang="en-US" smtClean="0">
                <a:ea typeface="ヒラギノ角ゴ Pro W3" pitchFamily="127" charset="-128"/>
              </a:rPr>
              <a:t>Task Assistance Example</a:t>
            </a:r>
          </a:p>
        </p:txBody>
      </p:sp>
      <p:sp>
        <p:nvSpPr>
          <p:cNvPr id="8196" name="Rectangle 7"/>
          <p:cNvSpPr>
            <a:spLocks noGrp="1" noChangeArrowheads="1"/>
          </p:cNvSpPr>
          <p:nvPr>
            <p:ph type="body" idx="1"/>
          </p:nvPr>
        </p:nvSpPr>
        <p:spPr>
          <a:xfrm>
            <a:off x="898525" y="1962150"/>
            <a:ext cx="7788275" cy="4233863"/>
          </a:xfrm>
        </p:spPr>
        <p:txBody>
          <a:bodyPr/>
          <a:lstStyle/>
          <a:p>
            <a:pPr marL="0" lvl="1" indent="0" eaLnBrk="1" hangingPunct="1">
              <a:buClr>
                <a:schemeClr val="folHlink"/>
              </a:buClr>
              <a:buSzPct val="90000"/>
              <a:buFont typeface="Wingdings" pitchFamily="2" charset="2"/>
              <a:buNone/>
              <a:defRPr/>
            </a:pPr>
            <a:r>
              <a:rPr lang="en-US" dirty="0">
                <a:ea typeface="ＭＳ Ｐゴシック" charset="0"/>
              </a:rPr>
              <a:t>Two members of the GI Laboratory are assessing </a:t>
            </a:r>
            <a:r>
              <a:rPr lang="en-US" dirty="0" smtClean="0">
                <a:ea typeface="ＭＳ Ｐゴシック" charset="0"/>
              </a:rPr>
              <a:t>a resident who </a:t>
            </a:r>
            <a:r>
              <a:rPr lang="en-US" dirty="0">
                <a:ea typeface="ＭＳ Ｐゴシック" charset="0"/>
              </a:rPr>
              <a:t>has just had conscious sedation for a colonoscopy. The monitor shows SVT at a rate of 150 and a BP of 76/48. The nurse calls out the vital signs while the physician continues to monitor the rhythm. A nurse passing by the room hears the call-out</a:t>
            </a:r>
            <a:r>
              <a:rPr lang="en-US" dirty="0" smtClean="0">
                <a:ea typeface="ＭＳ Ｐゴシック" charset="0"/>
              </a:rPr>
              <a:t>.</a:t>
            </a:r>
          </a:p>
          <a:p>
            <a:pPr marL="0" lvl="1" indent="0" eaLnBrk="1" hangingPunct="1">
              <a:buClr>
                <a:schemeClr val="folHlink"/>
              </a:buClr>
              <a:buSzPct val="90000"/>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val="34264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pPr eaLnBrk="1" hangingPunct="1"/>
            <a:r>
              <a:rPr lang="en-US" altLang="en-US" dirty="0" smtClean="0">
                <a:ea typeface="ヒラギノ角ゴ Pro W3" pitchFamily="127" charset="-128"/>
              </a:rPr>
              <a:t>What Is Feedback?</a:t>
            </a:r>
          </a:p>
        </p:txBody>
      </p:sp>
      <p:sp>
        <p:nvSpPr>
          <p:cNvPr id="11267" name="Rectangle 2"/>
          <p:cNvSpPr>
            <a:spLocks noGrp="1" noChangeArrowheads="1"/>
          </p:cNvSpPr>
          <p:nvPr>
            <p:ph type="body" idx="1"/>
          </p:nvPr>
        </p:nvSpPr>
        <p:spPr>
          <a:xfrm>
            <a:off x="1828800" y="1903413"/>
            <a:ext cx="6273800" cy="4953000"/>
          </a:xfrm>
        </p:spPr>
        <p:txBody>
          <a:bodyPr/>
          <a:lstStyle/>
          <a:p>
            <a:pPr marL="0" indent="0" algn="ctr" eaLnBrk="1" hangingPunct="1">
              <a:buFont typeface="Wingdings" pitchFamily="2" charset="2"/>
              <a:buNone/>
            </a:pPr>
            <a:r>
              <a:rPr lang="en-US" altLang="en-US" sz="2000" dirty="0" smtClean="0">
                <a:ea typeface="ヒラギノ角ゴ Pro W3" pitchFamily="127" charset="-128"/>
              </a:rPr>
              <a:t/>
            </a:r>
            <a:br>
              <a:rPr lang="en-US" altLang="en-US" sz="2000" dirty="0" smtClean="0">
                <a:ea typeface="ヒラギノ角ゴ Pro W3" pitchFamily="127" charset="-128"/>
              </a:rPr>
            </a:br>
            <a:r>
              <a:rPr lang="en-US" altLang="en-US" dirty="0" smtClean="0">
                <a:ea typeface="MS PGothic" pitchFamily="34" charset="-128"/>
              </a:rPr>
              <a:t>Feedback is information provided for the purpose of improving team performance</a:t>
            </a:r>
            <a:endParaRPr lang="en-US" altLang="en-US" dirty="0" smtClean="0">
              <a:ea typeface="ヒラギノ角ゴ Pro W3" pitchFamily="127" charset="-128"/>
            </a:endParaRPr>
          </a:p>
          <a:p>
            <a:pPr marL="0" indent="0" algn="ctr" eaLnBrk="1" hangingPunct="1">
              <a:buFont typeface="Wingdings" pitchFamily="2" charset="2"/>
              <a:buNone/>
            </a:pPr>
            <a:endParaRPr lang="en-US" altLang="en-US" sz="1800" i="1" dirty="0" smtClean="0">
              <a:ea typeface="ヒラギノ角ゴ Pro W3" pitchFamily="127" charset="-128"/>
            </a:endParaRPr>
          </a:p>
        </p:txBody>
      </p:sp>
    </p:spTree>
    <p:extLst>
      <p:ext uri="{BB962C8B-B14F-4D97-AF65-F5344CB8AC3E}">
        <p14:creationId xmlns:p14="http://schemas.microsoft.com/office/powerpoint/2010/main" val="8743761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lstStyle/>
          <a:p>
            <a:pPr eaLnBrk="1" hangingPunct="1"/>
            <a:r>
              <a:rPr lang="en-US" altLang="en-US" dirty="0" smtClean="0">
                <a:ea typeface="ヒラギノ角ゴ Pro W3" pitchFamily="127" charset="-128"/>
              </a:rPr>
              <a:t>Types of Feedback</a:t>
            </a:r>
          </a:p>
        </p:txBody>
      </p:sp>
      <p:sp>
        <p:nvSpPr>
          <p:cNvPr id="12291" name="Rectangle 2"/>
          <p:cNvSpPr>
            <a:spLocks noGrp="1" noChangeArrowheads="1"/>
          </p:cNvSpPr>
          <p:nvPr>
            <p:ph type="body" idx="1"/>
          </p:nvPr>
        </p:nvSpPr>
        <p:spPr>
          <a:xfrm>
            <a:off x="1482725" y="1639888"/>
            <a:ext cx="7239000" cy="4953000"/>
          </a:xfrm>
        </p:spPr>
        <p:txBody>
          <a:bodyPr/>
          <a:lstStyle/>
          <a:p>
            <a:pPr eaLnBrk="1" hangingPunct="1"/>
            <a:r>
              <a:rPr lang="en-US" altLang="en-US" sz="2200" b="1" smtClean="0">
                <a:ea typeface="ヒラギノ角ゴ Pro W3" pitchFamily="127" charset="-128"/>
              </a:rPr>
              <a:t>Formal </a:t>
            </a:r>
          </a:p>
          <a:p>
            <a:pPr lvl="1" eaLnBrk="1" hangingPunct="1"/>
            <a:r>
              <a:rPr lang="en-US" altLang="en-US" sz="2200" smtClean="0">
                <a:ea typeface="ヒラギノ角ゴ Pro W3" pitchFamily="127" charset="-128"/>
              </a:rPr>
              <a:t>Retrospective and typically scheduled in advance</a:t>
            </a:r>
          </a:p>
          <a:p>
            <a:pPr lvl="1" eaLnBrk="1" hangingPunct="1"/>
            <a:r>
              <a:rPr lang="en-US" altLang="en-US" sz="2200" smtClean="0">
                <a:ea typeface="ヒラギノ角ゴ Pro W3" pitchFamily="127" charset="-128"/>
              </a:rPr>
              <a:t>Has an evaluative quality</a:t>
            </a:r>
          </a:p>
          <a:p>
            <a:pPr lvl="1" eaLnBrk="1" hangingPunct="1"/>
            <a:r>
              <a:rPr lang="en-US" altLang="en-US" sz="2200" smtClean="0">
                <a:ea typeface="ヒラギノ角ゴ Pro W3" pitchFamily="127" charset="-128"/>
              </a:rPr>
              <a:t>Examples: Collaborative discussions, case conferences, individual performance reviews</a:t>
            </a:r>
          </a:p>
          <a:p>
            <a:pPr eaLnBrk="1" hangingPunct="1"/>
            <a:r>
              <a:rPr lang="en-US" altLang="en-US" sz="2200" b="1" smtClean="0">
                <a:ea typeface="ヒラギノ角ゴ Pro W3" pitchFamily="127" charset="-128"/>
              </a:rPr>
              <a:t>Informal </a:t>
            </a:r>
          </a:p>
          <a:p>
            <a:pPr lvl="1" eaLnBrk="1" hangingPunct="1"/>
            <a:r>
              <a:rPr lang="en-US" altLang="en-US" sz="2200" smtClean="0">
                <a:ea typeface="ヒラギノ角ゴ Pro W3" pitchFamily="127" charset="-128"/>
              </a:rPr>
              <a:t>Typically in real time</a:t>
            </a:r>
          </a:p>
          <a:p>
            <a:pPr lvl="1" eaLnBrk="1" hangingPunct="1"/>
            <a:r>
              <a:rPr lang="en-US" altLang="en-US" sz="2200" smtClean="0">
                <a:ea typeface="ヒラギノ角ゴ Pro W3" pitchFamily="127" charset="-128"/>
              </a:rPr>
              <a:t>Provided on an ongoing basis</a:t>
            </a:r>
          </a:p>
          <a:p>
            <a:pPr lvl="1" eaLnBrk="1" hangingPunct="1"/>
            <a:r>
              <a:rPr lang="en-US" altLang="en-US" sz="2200" smtClean="0">
                <a:ea typeface="ヒラギノ角ゴ Pro W3" pitchFamily="127" charset="-128"/>
              </a:rPr>
              <a:t>Focuses on knowledge and practical skills development</a:t>
            </a:r>
          </a:p>
          <a:p>
            <a:pPr lvl="1" eaLnBrk="1" hangingPunct="1"/>
            <a:r>
              <a:rPr lang="en-US" altLang="en-US" sz="2200" smtClean="0">
                <a:ea typeface="ヒラギノ角ゴ Pro W3" pitchFamily="127" charset="-128"/>
              </a:rPr>
              <a:t>Examples: Huddles, debriefs</a:t>
            </a:r>
          </a:p>
        </p:txBody>
      </p:sp>
    </p:spTree>
    <p:extLst>
      <p:ext uri="{BB962C8B-B14F-4D97-AF65-F5344CB8AC3E}">
        <p14:creationId xmlns:p14="http://schemas.microsoft.com/office/powerpoint/2010/main" val="37284526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609600" y="876300"/>
            <a:ext cx="8534400" cy="914400"/>
          </a:xfrm>
        </p:spPr>
        <p:txBody>
          <a:bodyPr/>
          <a:lstStyle/>
          <a:p>
            <a:pPr eaLnBrk="1" hangingPunct="1"/>
            <a:r>
              <a:rPr lang="en-US" altLang="en-US" smtClean="0">
                <a:ea typeface="ヒラギノ角ゴ Pro W3" pitchFamily="127" charset="-128"/>
              </a:rPr>
              <a:t>Characteristics of Effective Feedback</a:t>
            </a:r>
          </a:p>
        </p:txBody>
      </p:sp>
      <p:sp>
        <p:nvSpPr>
          <p:cNvPr id="13316" name="Rectangle 6"/>
          <p:cNvSpPr>
            <a:spLocks noGrp="1" noChangeArrowheads="1"/>
          </p:cNvSpPr>
          <p:nvPr>
            <p:ph type="body" idx="1"/>
          </p:nvPr>
        </p:nvSpPr>
        <p:spPr>
          <a:xfrm>
            <a:off x="1828800" y="1905000"/>
            <a:ext cx="6858000" cy="3543300"/>
          </a:xfrm>
        </p:spPr>
        <p:txBody>
          <a:bodyPr/>
          <a:lstStyle/>
          <a:p>
            <a:pPr eaLnBrk="1" hangingPunct="1">
              <a:buFont typeface="Wingdings" pitchFamily="2" charset="2"/>
              <a:buNone/>
            </a:pPr>
            <a:r>
              <a:rPr lang="en-US" altLang="en-US" sz="2200" dirty="0" smtClean="0">
                <a:ea typeface="ヒラギノ角ゴ Pro W3" pitchFamily="127" charset="-128"/>
              </a:rPr>
              <a:t>	</a:t>
            </a:r>
            <a:r>
              <a:rPr lang="en-US" altLang="en-US" sz="2200" b="1" dirty="0" smtClean="0">
                <a:ea typeface="ヒラギノ角ゴ Pro W3" pitchFamily="127" charset="-128"/>
              </a:rPr>
              <a:t>Effective feedback is—</a:t>
            </a:r>
          </a:p>
          <a:p>
            <a:pPr lvl="1" eaLnBrk="1" hangingPunct="1"/>
            <a:r>
              <a:rPr lang="en-US" altLang="en-US" sz="2200" dirty="0" smtClean="0">
                <a:ea typeface="ヒラギノ角ゴ Pro W3" pitchFamily="127" charset="-128"/>
              </a:rPr>
              <a:t>Timely</a:t>
            </a:r>
          </a:p>
          <a:p>
            <a:pPr lvl="1" eaLnBrk="1" hangingPunct="1"/>
            <a:r>
              <a:rPr lang="en-US" altLang="en-US" sz="2200" dirty="0" smtClean="0">
                <a:ea typeface="ヒラギノ角ゴ Pro W3" pitchFamily="127" charset="-128"/>
              </a:rPr>
              <a:t>Respectful</a:t>
            </a:r>
          </a:p>
          <a:p>
            <a:pPr lvl="1" eaLnBrk="1" hangingPunct="1"/>
            <a:r>
              <a:rPr lang="en-US" altLang="en-US" sz="2200" dirty="0" smtClean="0">
                <a:ea typeface="ヒラギノ角ゴ Pro W3" pitchFamily="127" charset="-128"/>
              </a:rPr>
              <a:t>Specific</a:t>
            </a:r>
          </a:p>
          <a:p>
            <a:pPr lvl="1" eaLnBrk="1" hangingPunct="1"/>
            <a:r>
              <a:rPr lang="en-US" altLang="en-US" sz="2200" dirty="0" smtClean="0">
                <a:ea typeface="ヒラギノ角ゴ Pro W3" pitchFamily="127" charset="-128"/>
              </a:rPr>
              <a:t>Directed toward improvement</a:t>
            </a:r>
          </a:p>
          <a:p>
            <a:pPr lvl="2" eaLnBrk="1" hangingPunct="1"/>
            <a:r>
              <a:rPr lang="en-US" altLang="en-US" sz="2200" dirty="0" smtClean="0">
                <a:ea typeface="ヒラギノ角ゴ Pro W3" pitchFamily="127" charset="-128"/>
              </a:rPr>
              <a:t>Helps prevent the same problem </a:t>
            </a:r>
            <a:br>
              <a:rPr lang="en-US" altLang="en-US" sz="2200" dirty="0" smtClean="0">
                <a:ea typeface="ヒラギノ角ゴ Pro W3" pitchFamily="127" charset="-128"/>
              </a:rPr>
            </a:br>
            <a:r>
              <a:rPr lang="en-US" altLang="en-US" sz="2200" dirty="0" smtClean="0">
                <a:ea typeface="ヒラギノ角ゴ Pro W3" pitchFamily="127" charset="-128"/>
              </a:rPr>
              <a:t>from occurring in the future</a:t>
            </a:r>
          </a:p>
          <a:p>
            <a:pPr lvl="1" eaLnBrk="1" hangingPunct="1"/>
            <a:r>
              <a:rPr lang="en-US" altLang="en-US" sz="2200" dirty="0" smtClean="0">
                <a:ea typeface="ヒラギノ角ゴ Pro W3" pitchFamily="127" charset="-128"/>
              </a:rPr>
              <a:t>Considerate</a:t>
            </a:r>
          </a:p>
          <a:p>
            <a:pPr lvl="1" eaLnBrk="1" hangingPunct="1"/>
            <a:endParaRPr lang="en-US" altLang="en-US" sz="2200" dirty="0" smtClean="0">
              <a:ea typeface="ヒラギノ角ゴ Pro W3" pitchFamily="127" charset="-128"/>
            </a:endParaRPr>
          </a:p>
          <a:p>
            <a:pPr algn="ctr" eaLnBrk="1" hangingPunct="1">
              <a:buFont typeface="Wingdings" pitchFamily="2" charset="2"/>
              <a:buNone/>
            </a:pPr>
            <a:endParaRPr lang="en-US" altLang="en-US" sz="2200" b="1" i="1" dirty="0" smtClean="0">
              <a:solidFill>
                <a:srgbClr val="E1393E"/>
              </a:solidFill>
              <a:ea typeface="ヒラギノ角ゴ Pro W3" pitchFamily="127" charset="-128"/>
            </a:endParaRPr>
          </a:p>
        </p:txBody>
      </p:sp>
    </p:spTree>
    <p:extLst>
      <p:ext uri="{BB962C8B-B14F-4D97-AF65-F5344CB8AC3E}">
        <p14:creationId xmlns:p14="http://schemas.microsoft.com/office/powerpoint/2010/main" val="38033132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970718-DAE4-4A12-9A50-B9E88AB4A836}">
  <ds:schemaRefs>
    <ds:schemaRef ds:uri="http://purl.org/dc/elements/1.1/"/>
    <ds:schemaRef ds:uri="http://purl.org/dc/dcmitype/"/>
    <ds:schemaRef ds:uri="http://schemas.microsoft.com/office/infopath/2007/PartnerControls"/>
    <ds:schemaRef ds:uri="6d949564-4ca2-4f24-b2ec-e225cb0e4b2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0366E82-0D89-4B47-94AC-422A77885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49564-4ca2-4f24-b2ec-e225cb0e4b21"/>
    <ds:schemaRef ds:uri="248aa52d-0bf7-449c-811d-9d8a38bb3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5896BC-1BA4-47F3-804F-0CE7B21E7B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5869</TotalTime>
  <Words>758</Words>
  <Application>Microsoft Office PowerPoint</Application>
  <PresentationFormat>On-screen Show (4:3)</PresentationFormat>
  <Paragraphs>185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2_Main_Olive</vt:lpstr>
      <vt:lpstr>Mutual Support</vt:lpstr>
      <vt:lpstr>Objectives</vt:lpstr>
      <vt:lpstr>Mutual Support</vt:lpstr>
      <vt:lpstr>Mutual Support</vt:lpstr>
      <vt:lpstr>Task Assistance</vt:lpstr>
      <vt:lpstr>Task Assistance Example</vt:lpstr>
      <vt:lpstr>What Is Feedback?</vt:lpstr>
      <vt:lpstr>Types of Feedback</vt:lpstr>
      <vt:lpstr>Characteristics of Effective Feedback</vt:lpstr>
      <vt:lpstr>Providing Effective Feedback Video</vt:lpstr>
      <vt:lpstr>Feedback Exercise</vt:lpstr>
      <vt:lpstr>Advocacy and Assertion</vt:lpstr>
      <vt:lpstr>The Assertive Statement</vt:lpstr>
      <vt:lpstr>Two-Challenge Rule </vt:lpstr>
      <vt:lpstr>Two-Challenge Rule</vt:lpstr>
      <vt:lpstr>Two-Challenge Rule cont.</vt:lpstr>
      <vt:lpstr>Please Use CUS Words but only when appropriate!</vt:lpstr>
      <vt:lpstr>Advocacy and Assertion Scenario</vt:lpstr>
      <vt:lpstr>Conflict in Teams</vt:lpstr>
      <vt:lpstr>Conflict Resolution DESC Script </vt:lpstr>
      <vt:lpstr>DESC-It</vt:lpstr>
      <vt:lpstr>A DESC Scenario</vt:lpstr>
      <vt:lpstr>Tools &amp; Strategies Summary</vt:lpstr>
      <vt:lpstr>Applying TeamSTEPPS Exercise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Slides</dc:title>
  <dc:subject>Health care</dc:subject>
  <dc:creator>Agency for Healthcare Research and Quality</dc:creator>
  <cp:keywords>Health care, long-term care</cp:keywords>
  <dc:description/>
  <cp:lastModifiedBy>Windows User</cp:lastModifiedBy>
  <cp:revision>190</cp:revision>
  <cp:lastPrinted>2017-04-01T16:20:49Z</cp:lastPrinted>
  <dcterms:created xsi:type="dcterms:W3CDTF">2005-06-03T10:15:22Z</dcterms:created>
  <dcterms:modified xsi:type="dcterms:W3CDTF">2017-10-19T13:34:26Z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