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5"/>
  </p:notesMasterIdLst>
  <p:handoutMasterIdLst>
    <p:handoutMasterId r:id="rId16"/>
  </p:handoutMasterIdLst>
  <p:sldIdLst>
    <p:sldId id="336" r:id="rId5"/>
    <p:sldId id="337" r:id="rId6"/>
    <p:sldId id="338" r:id="rId7"/>
    <p:sldId id="346" r:id="rId8"/>
    <p:sldId id="340" r:id="rId9"/>
    <p:sldId id="341" r:id="rId10"/>
    <p:sldId id="342" r:id="rId11"/>
    <p:sldId id="343" r:id="rId12"/>
    <p:sldId id="344" r:id="rId13"/>
    <p:sldId id="345" r:id="rId14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02">
          <p15:clr>
            <a:srgbClr val="A4A3A4"/>
          </p15:clr>
        </p15:guide>
        <p15:guide id="2" orient="horz" pos="1095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4170">
          <p15:clr>
            <a:srgbClr val="A4A3A4"/>
          </p15:clr>
        </p15:guide>
        <p15:guide id="6" pos="2983">
          <p15:clr>
            <a:srgbClr val="A4A3A4"/>
          </p15:clr>
        </p15:guide>
        <p15:guide id="7" pos="5232">
          <p15:clr>
            <a:srgbClr val="A4A3A4"/>
          </p15:clr>
        </p15:guide>
        <p15:guide id="8" pos="1776">
          <p15:clr>
            <a:srgbClr val="A4A3A4"/>
          </p15:clr>
        </p15:guide>
        <p15:guide id="9" pos="6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Pandolfi" initials="MMP" lastIdx="1" clrIdx="0"/>
  <p:cmAuthor id="1" name="DHHS" initials="D" lastIdx="13" clrIdx="1"/>
  <p:cmAuthor id="2" name="Donna Hurd" initials="DH" lastIdx="1" clrIdx="2"/>
  <p:cmAuthor id="3" name="Doreen Bonnett" initials="DMB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393E"/>
    <a:srgbClr val="663300"/>
    <a:srgbClr val="00CC00"/>
    <a:srgbClr val="C8E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40" autoAdjust="0"/>
    <p:restoredTop sz="86418" autoAdjust="0"/>
  </p:normalViewPr>
  <p:slideViewPr>
    <p:cSldViewPr snapToGrid="0">
      <p:cViewPr>
        <p:scale>
          <a:sx n="75" d="100"/>
          <a:sy n="75" d="100"/>
        </p:scale>
        <p:origin x="-456" y="162"/>
      </p:cViewPr>
      <p:guideLst>
        <p:guide orient="horz" pos="2502"/>
        <p:guide orient="horz" pos="1095"/>
        <p:guide orient="horz" pos="4032"/>
        <p:guide orient="horz" pos="192"/>
        <p:guide orient="horz" pos="4170"/>
        <p:guide pos="2983"/>
        <p:guide pos="5232"/>
        <p:guide pos="1776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3592" y="928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80032" y="9112615"/>
            <a:ext cx="857312" cy="34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7" tIns="47418" rIns="94837" bIns="47418" numCol="1" anchor="b" anchorCtr="0" compatLnSpc="1">
            <a:prstTxWarp prst="textNoShape">
              <a:avLst/>
            </a:prstTxWarp>
          </a:bodyPr>
          <a:lstStyle>
            <a:lvl1pPr algn="r" defTabSz="947599">
              <a:defRPr sz="1000">
                <a:solidFill>
                  <a:srgbClr val="66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C-7-</a:t>
            </a:r>
            <a:fld id="{4F1A7E8B-9F9E-49AD-B918-0103E6CAC6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51203" name="Group 6"/>
          <p:cNvGrpSpPr>
            <a:grpSpLocks/>
          </p:cNvGrpSpPr>
          <p:nvPr/>
        </p:nvGrpSpPr>
        <p:grpSpPr bwMode="auto">
          <a:xfrm>
            <a:off x="0" y="9199976"/>
            <a:ext cx="7315200" cy="239374"/>
            <a:chOff x="-48" y="5568"/>
            <a:chExt cx="4320" cy="144"/>
          </a:xfrm>
        </p:grpSpPr>
        <p:sp>
          <p:nvSpPr>
            <p:cNvPr id="51208" name="Line 7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8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4" name="Rectangle 9"/>
          <p:cNvSpPr>
            <a:spLocks noChangeArrowheads="1"/>
          </p:cNvSpPr>
          <p:nvPr/>
        </p:nvSpPr>
        <p:spPr bwMode="auto">
          <a:xfrm>
            <a:off x="3986359" y="9220825"/>
            <a:ext cx="2315817" cy="23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 defTabSz="966621"/>
            <a:r>
              <a:rPr lang="en-US" sz="1000" dirty="0">
                <a:solidFill>
                  <a:srgbClr val="663300"/>
                </a:solidFill>
                <a:latin typeface="Verdana" pitchFamily="34" charset="0"/>
              </a:rPr>
              <a:t> TeamSTEPPS 2.0 for Long-Term Care  |  Summary – Pulling It All Together</a:t>
            </a:r>
          </a:p>
        </p:txBody>
      </p:sp>
      <p:pic>
        <p:nvPicPr>
          <p:cNvPr id="51205" name="Picture 10" descr="Slide_title2_02"/>
          <p:cNvPicPr>
            <a:picLocks noChangeAspect="1" noChangeArrowheads="1"/>
          </p:cNvPicPr>
          <p:nvPr/>
        </p:nvPicPr>
        <p:blipFill>
          <a:blip r:embed="rId2" cstate="print"/>
          <a:srcRect l="74965" t="32530" r="2986"/>
          <a:stretch>
            <a:fillRect/>
          </a:stretch>
        </p:blipFill>
        <p:spPr bwMode="auto">
          <a:xfrm>
            <a:off x="5690153" y="0"/>
            <a:ext cx="1625047" cy="56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11"/>
          <p:cNvSpPr>
            <a:spLocks noChangeArrowheads="1"/>
          </p:cNvSpPr>
          <p:nvPr/>
        </p:nvSpPr>
        <p:spPr bwMode="gray">
          <a:xfrm>
            <a:off x="5690154" y="80338"/>
            <a:ext cx="154387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8406" tIns="48406" rIns="48406" bIns="48406" anchor="ctr"/>
          <a:lstStyle/>
          <a:p>
            <a:pPr defTabSz="966621">
              <a:lnSpc>
                <a:spcPct val="95000"/>
              </a:lnSpc>
            </a:pPr>
            <a:r>
              <a:rPr lang="en-US" sz="1200" b="1" dirty="0">
                <a:solidFill>
                  <a:srgbClr val="FFFFE1"/>
                </a:solidFill>
              </a:rPr>
              <a:t>Summary – </a:t>
            </a:r>
          </a:p>
          <a:p>
            <a:pPr defTabSz="966621">
              <a:lnSpc>
                <a:spcPct val="95000"/>
              </a:lnSpc>
            </a:pPr>
            <a:r>
              <a:rPr lang="en-US" sz="1200" b="1" dirty="0">
                <a:solidFill>
                  <a:srgbClr val="FFFFE1"/>
                </a:solidFill>
              </a:rPr>
              <a:t>Pulling It All Together</a:t>
            </a:r>
          </a:p>
        </p:txBody>
      </p:sp>
      <p:sp>
        <p:nvSpPr>
          <p:cNvPr id="51207" name="Line 12"/>
          <p:cNvSpPr>
            <a:spLocks noChangeShapeType="1"/>
          </p:cNvSpPr>
          <p:nvPr/>
        </p:nvSpPr>
        <p:spPr bwMode="auto">
          <a:xfrm>
            <a:off x="0" y="547609"/>
            <a:ext cx="7315200" cy="0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ffectLst/>
        </p:spPr>
        <p:txBody>
          <a:bodyPr lIns="91427" tIns="45714" rIns="91427" bIns="4571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5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18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035" y="4561226"/>
            <a:ext cx="5367130" cy="431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18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178E90A-A8BF-40F9-A948-995F2F2EA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25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6491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131" y="4710426"/>
            <a:ext cx="6804991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931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7092" y="4710426"/>
            <a:ext cx="6221896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  <a:cs typeface="Times New Roman" pitchFamily="18" charset="0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845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1765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431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7092" y="4710426"/>
            <a:ext cx="6221896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  <a:cs typeface="Times New Roman" pitchFamily="18" charset="0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6361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136" y="4805520"/>
            <a:ext cx="7217465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08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957" y="4710426"/>
            <a:ext cx="6722165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4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957" y="4710426"/>
            <a:ext cx="6722165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932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131" y="4710426"/>
            <a:ext cx="6722165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 i="1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 i="1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63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1029" y="0"/>
            <a:ext cx="7082971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9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77724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868738"/>
            <a:ext cx="77724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2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nner.t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021"/>
          </a:xfrm>
          <a:prstGeom prst="rect">
            <a:avLst/>
          </a:prstGeom>
        </p:spPr>
      </p:pic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7617473-A6FD-49D0-8630-DCC3F961F3EB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" bIns="9144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000" b="1" smtClean="0">
                <a:solidFill>
                  <a:srgbClr val="542200"/>
                </a:solidFill>
              </a:rPr>
              <a:t>T</a:t>
            </a:r>
            <a:r>
              <a:rPr lang="en-US" sz="800" b="1" smtClean="0">
                <a:solidFill>
                  <a:srgbClr val="542200"/>
                </a:solidFill>
              </a:rPr>
              <a:t>EAM</a:t>
            </a:r>
            <a:r>
              <a:rPr lang="en-US" sz="1000" b="1" smtClean="0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8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900" b="1" dirty="0" smtClean="0">
                <a:solidFill>
                  <a:schemeClr val="accent1"/>
                </a:solidFill>
              </a:rPr>
              <a:t>Mod 7 LTC</a:t>
            </a:r>
            <a:r>
              <a:rPr lang="en-US" sz="900" b="1" baseline="0" dirty="0" smtClean="0">
                <a:solidFill>
                  <a:schemeClr val="accent1"/>
                </a:solidFill>
              </a:rPr>
              <a:t> 2.0  </a:t>
            </a:r>
            <a:r>
              <a:rPr lang="en-US" sz="900" b="1" dirty="0" smtClean="0">
                <a:solidFill>
                  <a:schemeClr val="accent1"/>
                </a:solidFill>
              </a:rPr>
              <a:t>Page </a:t>
            </a:r>
            <a:fld id="{EB1BD6E1-BBDE-4D10-ACE2-F75B9A0BA9D1}" type="slidenum">
              <a:rPr lang="en-US" sz="900" b="1" smtClean="0">
                <a:solidFill>
                  <a:schemeClr val="accent1"/>
                </a:solidFill>
              </a:rPr>
              <a:pPr algn="l" eaLnBrk="1" hangingPunct="1">
                <a:spcBef>
                  <a:spcPct val="50000"/>
                </a:spcBef>
                <a:defRPr/>
              </a:pPr>
              <a:t>‹#›</a:t>
            </a:fld>
            <a:endParaRPr lang="en-US" sz="900" b="1" dirty="0" smtClean="0">
              <a:solidFill>
                <a:schemeClr val="accent1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 userDrawn="1"/>
        </p:nvSpPr>
        <p:spPr bwMode="gray">
          <a:xfrm>
            <a:off x="7373257" y="-23467"/>
            <a:ext cx="174693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1500" b="1" dirty="0" smtClean="0">
                <a:solidFill>
                  <a:schemeClr val="bg1"/>
                </a:solidFill>
              </a:rPr>
              <a:t>Summary –</a:t>
            </a:r>
            <a:r>
              <a:rPr lang="en-US" sz="1500" b="1" baseline="0" dirty="0" smtClean="0">
                <a:solidFill>
                  <a:schemeClr val="bg1"/>
                </a:solidFill>
              </a:rPr>
              <a:t> </a:t>
            </a:r>
            <a:r>
              <a:rPr lang="en-US" sz="1500" b="1" dirty="0" smtClean="0">
                <a:solidFill>
                  <a:schemeClr val="bg1"/>
                </a:solidFill>
              </a:rPr>
              <a:t>Pulling It</a:t>
            </a:r>
            <a:r>
              <a:rPr lang="en-US" sz="1500" b="1" baseline="0" dirty="0" smtClean="0">
                <a:solidFill>
                  <a:schemeClr val="bg1"/>
                </a:solidFill>
              </a:rPr>
              <a:t> All Together</a:t>
            </a:r>
            <a:endParaRPr lang="en-US" sz="1500" b="1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rq.gov/teamstepps/longtermcare/video/18stry2_bad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5FsA3k7pDE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946520"/>
            <a:ext cx="5276850" cy="1131888"/>
          </a:xfrm>
        </p:spPr>
        <p:txBody>
          <a:bodyPr/>
          <a:lstStyle/>
          <a:p>
            <a:pPr eaLnBrk="1" hangingPunct="1"/>
            <a:r>
              <a:rPr lang="en-US" altLang="en-US" sz="3800" dirty="0" smtClean="0"/>
              <a:t>Summary </a:t>
            </a:r>
            <a:br>
              <a:rPr lang="en-US" altLang="en-US" sz="3800" dirty="0" smtClean="0"/>
            </a:br>
            <a:r>
              <a:rPr lang="en-US" altLang="en-US" sz="3800" dirty="0" smtClean="0"/>
              <a:t>Pulling </a:t>
            </a:r>
            <a:r>
              <a:rPr lang="en-US" altLang="en-US" sz="3800" dirty="0"/>
              <a:t>It All Together </a:t>
            </a:r>
            <a:endParaRPr lang="en-US" sz="3800" dirty="0"/>
          </a:p>
        </p:txBody>
      </p:sp>
      <p:pic>
        <p:nvPicPr>
          <p:cNvPr id="4099" name="Picture 10" descr="Kotter Penguin – Putting it All Togetther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6"/>
          <a:stretch>
            <a:fillRect/>
          </a:stretch>
        </p:blipFill>
        <p:spPr bwMode="auto">
          <a:xfrm>
            <a:off x="3330575" y="2301657"/>
            <a:ext cx="47117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Health and Human Services logo&#10;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87"/>
          <a:stretch/>
        </p:blipFill>
        <p:spPr bwMode="auto">
          <a:xfrm>
            <a:off x="72912" y="6040790"/>
            <a:ext cx="651483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gency for Healthcare Research and Quality logo&#10;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4" r="41911"/>
          <a:stretch/>
        </p:blipFill>
        <p:spPr bwMode="auto">
          <a:xfrm>
            <a:off x="724395" y="6040790"/>
            <a:ext cx="1852550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Defense Health Agency logo&#10;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8"/>
          <a:stretch/>
        </p:blipFill>
        <p:spPr bwMode="auto">
          <a:xfrm>
            <a:off x="2576945" y="6040790"/>
            <a:ext cx="1806710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eamSTEPPS 2.0 for Long-Term Care logo&#10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43" y="6057279"/>
            <a:ext cx="4593663" cy="58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876300"/>
            <a:ext cx="7739062" cy="78105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ea typeface="ヒラギノ角ゴ Pro W3" pitchFamily="127" charset="-128"/>
              </a:rPr>
              <a:t>Applying </a:t>
            </a:r>
            <a:r>
              <a:rPr lang="en-US" altLang="en-US" sz="3200" dirty="0" err="1" smtClean="0">
                <a:ea typeface="ヒラギノ角ゴ Pro W3" pitchFamily="127" charset="-128"/>
              </a:rPr>
              <a:t>TeamSTEPPS</a:t>
            </a:r>
            <a:r>
              <a:rPr lang="en-US" altLang="en-US" sz="3200" dirty="0" smtClean="0">
                <a:ea typeface="ヒラギノ角ゴ Pro W3" pitchFamily="127" charset="-128"/>
              </a:rPr>
              <a:t> Exercise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00225"/>
            <a:ext cx="6600825" cy="4657725"/>
          </a:xfrm>
        </p:spPr>
        <p:txBody>
          <a:bodyPr/>
          <a:lstStyle/>
          <a:p>
            <a:pPr marL="457200" indent="-457200" eaLnBrk="1" hangingPunct="1">
              <a:buClrTx/>
              <a:buFont typeface="+mj-lt"/>
              <a:buAutoNum type="arabicPeriod"/>
              <a:defRPr/>
            </a:pPr>
            <a:r>
              <a:rPr lang="en-US" dirty="0" smtClean="0"/>
              <a:t>Are there any changes you would make to your assessment of the teamwork issue that needs to be addressed in your nursing home? </a:t>
            </a:r>
          </a:p>
          <a:p>
            <a:pPr marL="457200" indent="-457200" eaLnBrk="1" hangingPunct="1">
              <a:buClrTx/>
              <a:buFont typeface="+mj-lt"/>
              <a:buAutoNum type="arabicPeriod"/>
              <a:defRPr/>
            </a:pPr>
            <a:r>
              <a:rPr lang="en-US" dirty="0" smtClean="0"/>
              <a:t>If yes, what is the teamwork issue that needs to be addressed?</a:t>
            </a:r>
          </a:p>
          <a:p>
            <a:pPr marL="457200" indent="-457200" eaLnBrk="1" hangingPunct="1">
              <a:buClrTx/>
              <a:buFont typeface="+mj-lt"/>
              <a:buAutoNum type="arabicPeriod"/>
              <a:defRPr/>
            </a:pPr>
            <a:r>
              <a:rPr lang="en-US" dirty="0" smtClean="0"/>
              <a:t>If you had to identify only one tool or strategy to implement first, which one would it be and why?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13317" name="Picture 9" descr="Kotter Penguin – Exercise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4383088"/>
            <a:ext cx="13176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534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TeamSTEPPS 2.0 for Long-Term Care Module 7 header&#10;"/>
          <p:cNvGrpSpPr/>
          <p:nvPr/>
        </p:nvGrpSpPr>
        <p:grpSpPr>
          <a:xfrm>
            <a:off x="0" y="-23467"/>
            <a:ext cx="9144000" cy="962488"/>
            <a:chOff x="0" y="-23467"/>
            <a:chExt cx="9144000" cy="962488"/>
          </a:xfrm>
        </p:grpSpPr>
        <p:pic>
          <p:nvPicPr>
            <p:cNvPr id="4" name="Picture 3" descr="TeamSTEPPS 2.0 for Long-Term Care Module 7 header&#10;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39021"/>
            </a:xfrm>
            <a:prstGeom prst="rect">
              <a:avLst/>
            </a:prstGeom>
          </p:spPr>
        </p:pic>
        <p:sp>
          <p:nvSpPr>
            <p:cNvPr id="5" name="Text Box 11"/>
            <p:cNvSpPr txBox="1">
              <a:spLocks noChangeArrowheads="1"/>
            </p:cNvSpPr>
            <p:nvPr/>
          </p:nvSpPr>
          <p:spPr bwMode="gray">
            <a:xfrm>
              <a:off x="7373257" y="-23467"/>
              <a:ext cx="1746931" cy="784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1500" b="1" dirty="0" smtClean="0">
                  <a:solidFill>
                    <a:schemeClr val="bg1"/>
                  </a:solidFill>
                </a:rPr>
                <a:t>Summary –</a:t>
              </a:r>
              <a:r>
                <a:rPr lang="en-US" sz="1500" b="1" baseline="0" dirty="0" smtClean="0">
                  <a:solidFill>
                    <a:schemeClr val="bg1"/>
                  </a:solidFill>
                </a:rPr>
                <a:t> </a:t>
              </a:r>
              <a:r>
                <a:rPr lang="en-US" sz="1500" b="1" dirty="0" smtClean="0">
                  <a:solidFill>
                    <a:schemeClr val="bg1"/>
                  </a:solidFill>
                </a:rPr>
                <a:t>Pulling It</a:t>
              </a:r>
              <a:r>
                <a:rPr lang="en-US" sz="1500" b="1" baseline="0" dirty="0" smtClean="0">
                  <a:solidFill>
                    <a:schemeClr val="bg1"/>
                  </a:solidFill>
                </a:rPr>
                <a:t> All Together</a:t>
              </a:r>
              <a:endParaRPr lang="en-US" sz="15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Objectives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Discuss how to use the tools and strategies presented in this training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Demonstrate how to appropriately apply the tools and strategies in </a:t>
            </a:r>
            <a:r>
              <a:rPr lang="en-US" altLang="en-US" dirty="0" smtClean="0">
                <a:solidFill>
                  <a:srgbClr val="000000"/>
                </a:solidFill>
                <a:ea typeface="ヒラギノ角ゴ Pro W3" pitchFamily="127" charset="-128"/>
              </a:rPr>
              <a:t>nursing home </a:t>
            </a:r>
            <a:r>
              <a:rPr lang="en-US" altLang="en-US" dirty="0" smtClean="0">
                <a:ea typeface="ヒラギノ角ゴ Pro W3" pitchFamily="127" charset="-128"/>
              </a:rPr>
              <a:t>scenarios</a:t>
            </a:r>
          </a:p>
        </p:txBody>
      </p:sp>
    </p:spTree>
    <p:extLst>
      <p:ext uri="{BB962C8B-B14F-4D97-AF65-F5344CB8AC3E}">
        <p14:creationId xmlns:p14="http://schemas.microsoft.com/office/powerpoint/2010/main" val="29641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63" y="990600"/>
            <a:ext cx="3373437" cy="914400"/>
          </a:xfrm>
        </p:spPr>
        <p:txBody>
          <a:bodyPr/>
          <a:lstStyle/>
          <a:p>
            <a:r>
              <a:rPr lang="en-US" sz="2400" dirty="0" smtClean="0"/>
              <a:t>Summary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163" y="1778000"/>
            <a:ext cx="3373437" cy="35433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Each </a:t>
            </a:r>
            <a:r>
              <a:rPr lang="en-US" sz="2000" dirty="0" err="1"/>
              <a:t>TeamSTEPPS</a:t>
            </a:r>
            <a:r>
              <a:rPr lang="en-US" sz="2000" dirty="0"/>
              <a:t> teamwork skill:</a:t>
            </a:r>
          </a:p>
          <a:p>
            <a:pPr marL="627063" lvl="1" indent="-282575">
              <a:defRPr/>
            </a:pPr>
            <a:r>
              <a:rPr lang="en-US" sz="1800" dirty="0"/>
              <a:t>Facilitates teamwork</a:t>
            </a:r>
          </a:p>
          <a:p>
            <a:pPr marL="627063" lvl="1" indent="-282575">
              <a:defRPr/>
            </a:pPr>
            <a:r>
              <a:rPr lang="en-US" sz="1800" dirty="0"/>
              <a:t>Is dependent upon or moderated by the other skills</a:t>
            </a:r>
          </a:p>
          <a:p>
            <a:pPr marL="627063" lvl="1" indent="-282575">
              <a:defRPr/>
            </a:pPr>
            <a:r>
              <a:rPr lang="en-US" sz="1800" dirty="0"/>
              <a:t>Contributes to team performance, quality of care, and resident safety</a:t>
            </a:r>
          </a:p>
          <a:p>
            <a:endParaRPr lang="en-US" dirty="0"/>
          </a:p>
        </p:txBody>
      </p:sp>
      <p:pic>
        <p:nvPicPr>
          <p:cNvPr id="6147" name="Picture 46" descr="TeamSTEPPS model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6" b="97559" l="1643" r="97809">
                        <a14:foregroundMark x1="42019" y1="93555" x2="57199" y2="94336"/>
                        <a14:foregroundMark x1="49296" y1="586" x2="1721" y2="97559"/>
                        <a14:foregroundMark x1="97809" y1="97168" x2="50235" y2="13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0" y="1214439"/>
            <a:ext cx="5303520" cy="425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180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ea typeface="ヒラギノ角ゴ Pro W3" pitchFamily="127" charset="-128"/>
              </a:rPr>
              <a:t>Tools &amp; Strategies Summary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600200"/>
            <a:ext cx="9144000" cy="5292725"/>
            <a:chOff x="0" y="1600200"/>
            <a:chExt cx="9144000" cy="5292725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352800" y="1600200"/>
              <a:ext cx="2895600" cy="5292725"/>
            </a:xfrm>
            <a:prstGeom prst="rect">
              <a:avLst/>
            </a:prstGeom>
            <a:solidFill>
              <a:srgbClr val="F5EE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0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endParaRPr lang="en-US" sz="1400" dirty="0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6248400" y="1600200"/>
              <a:ext cx="2895600" cy="5292725"/>
            </a:xfrm>
            <a:prstGeom prst="rect">
              <a:avLst/>
            </a:prstGeom>
            <a:solidFill>
              <a:srgbClr val="017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182880"/>
            <a:lstStyle>
              <a:lvl1pPr marL="457200" indent="-277813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40000"/>
                </a:spcBef>
                <a:buClr>
                  <a:schemeClr val="tx1"/>
                </a:buClr>
                <a:buSzPct val="90000"/>
                <a:buFont typeface="Wingdings" pitchFamily="2" charset="2"/>
                <a:buChar char="n"/>
              </a:pPr>
              <a:endParaRPr lang="en-US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1600200"/>
              <a:ext cx="3352800" cy="5292725"/>
            </a:xfrm>
            <a:prstGeom prst="rect">
              <a:avLst/>
            </a:prstGeom>
            <a:solidFill>
              <a:srgbClr val="E1393E"/>
            </a:solidFill>
            <a:ln>
              <a:noFill/>
            </a:ln>
            <a:effectLst/>
            <a:extLst/>
          </p:spPr>
          <p:txBody>
            <a:bodyPr tIns="182880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endParaRPr lang="en-US" sz="1400" dirty="0"/>
            </a:p>
          </p:txBody>
        </p:sp>
      </p:grpSp>
      <p:sp>
        <p:nvSpPr>
          <p:cNvPr id="7174" name="Rectangle 5"/>
          <p:cNvSpPr>
            <a:spLocks noGrp="1" noChangeArrowheads="1"/>
          </p:cNvSpPr>
          <p:nvPr>
            <p:ph idx="1"/>
          </p:nvPr>
        </p:nvSpPr>
        <p:spPr bwMode="gray">
          <a:xfrm>
            <a:off x="0" y="1600200"/>
            <a:ext cx="9144000" cy="5257799"/>
          </a:xfrm>
          <a:noFill/>
        </p:spPr>
        <p:txBody>
          <a:bodyPr tIns="182880" numCol="3"/>
          <a:lstStyle/>
          <a:p>
            <a:pPr marL="344488" indent="-231775" algn="ctr" eaLnBrk="1" hangingPunct="1">
              <a:lnSpc>
                <a:spcPct val="10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000" b="1" dirty="0" smtClean="0">
                <a:solidFill>
                  <a:schemeClr val="bg1"/>
                </a:solidFill>
                <a:ea typeface="ヒラギノ角ゴ Pro W3" pitchFamily="127" charset="-128"/>
              </a:rPr>
              <a:t>BARRIERS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 smtClean="0">
                <a:solidFill>
                  <a:schemeClr val="bg1"/>
                </a:solidFill>
                <a:ea typeface="ヒラギノ角ゴ Pro W3" pitchFamily="127" charset="-128"/>
              </a:rPr>
              <a:t>Inconsistency in Team Membership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 smtClean="0">
                <a:solidFill>
                  <a:schemeClr val="bg1"/>
                </a:solidFill>
                <a:ea typeface="ヒラギノ角ゴ Pro W3" pitchFamily="127" charset="-128"/>
              </a:rPr>
              <a:t>Lack of Time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 smtClean="0">
                <a:solidFill>
                  <a:schemeClr val="bg1"/>
                </a:solidFill>
                <a:ea typeface="ヒラギノ角ゴ Pro W3" pitchFamily="127" charset="-128"/>
              </a:rPr>
              <a:t>Lack of Information Sharing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 smtClean="0">
                <a:solidFill>
                  <a:schemeClr val="bg1"/>
                </a:solidFill>
                <a:ea typeface="ヒラギノ角ゴ Pro W3" pitchFamily="127" charset="-128"/>
              </a:rPr>
              <a:t>Hierarchy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 smtClean="0">
                <a:solidFill>
                  <a:schemeClr val="bg1"/>
                </a:solidFill>
                <a:ea typeface="ヒラギノ角ゴ Pro W3" pitchFamily="127" charset="-128"/>
              </a:rPr>
              <a:t>Defensiveness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 smtClean="0">
                <a:solidFill>
                  <a:schemeClr val="bg1"/>
                </a:solidFill>
                <a:ea typeface="ヒラギノ角ゴ Pro W3" pitchFamily="127" charset="-128"/>
              </a:rPr>
              <a:t>Conventional Thinking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 smtClean="0">
                <a:solidFill>
                  <a:schemeClr val="bg1"/>
                </a:solidFill>
                <a:ea typeface="ヒラギノ角ゴ Pro W3" pitchFamily="127" charset="-128"/>
              </a:rPr>
              <a:t>Complacency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 smtClean="0">
                <a:solidFill>
                  <a:schemeClr val="bg1"/>
                </a:solidFill>
                <a:ea typeface="ヒラギノ角ゴ Pro W3" pitchFamily="127" charset="-128"/>
              </a:rPr>
              <a:t>Varying Communication Styles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 smtClean="0">
                <a:solidFill>
                  <a:schemeClr val="bg1"/>
                </a:solidFill>
                <a:ea typeface="ヒラギノ角ゴ Pro W3" pitchFamily="127" charset="-128"/>
              </a:rPr>
              <a:t>Conflict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 smtClean="0">
                <a:solidFill>
                  <a:schemeClr val="bg1"/>
                </a:solidFill>
                <a:ea typeface="ヒラギノ角ゴ Pro W3" pitchFamily="127" charset="-128"/>
              </a:rPr>
              <a:t>Lack of Coordination and </a:t>
            </a:r>
            <a:r>
              <a:rPr lang="en-US" altLang="en-US" sz="1500" dirty="0" err="1" smtClean="0">
                <a:solidFill>
                  <a:schemeClr val="bg1"/>
                </a:solidFill>
                <a:ea typeface="ヒラギノ角ゴ Pro W3" pitchFamily="127" charset="-128"/>
              </a:rPr>
              <a:t>Followup</a:t>
            </a:r>
            <a:r>
              <a:rPr lang="en-US" altLang="en-US" sz="1500" dirty="0" smtClean="0">
                <a:solidFill>
                  <a:schemeClr val="bg1"/>
                </a:solidFill>
                <a:ea typeface="ヒラギノ角ゴ Pro W3" pitchFamily="127" charset="-128"/>
              </a:rPr>
              <a:t> With Coworkers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 smtClean="0">
                <a:solidFill>
                  <a:schemeClr val="bg1"/>
                </a:solidFill>
                <a:ea typeface="ヒラギノ角ゴ Pro W3" pitchFamily="127" charset="-128"/>
              </a:rPr>
              <a:t>Distractions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 smtClean="0">
                <a:solidFill>
                  <a:schemeClr val="bg1"/>
                </a:solidFill>
                <a:ea typeface="ヒラギノ角ゴ Pro W3" pitchFamily="127" charset="-128"/>
              </a:rPr>
              <a:t>Fatigue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 smtClean="0">
                <a:solidFill>
                  <a:schemeClr val="bg1"/>
                </a:solidFill>
                <a:ea typeface="ヒラギノ角ゴ Pro W3" pitchFamily="127" charset="-128"/>
              </a:rPr>
              <a:t>Workload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 smtClean="0">
                <a:solidFill>
                  <a:schemeClr val="bg1"/>
                </a:solidFill>
                <a:ea typeface="ヒラギノ角ゴ Pro W3" pitchFamily="127" charset="-128"/>
              </a:rPr>
              <a:t>Misinterpretation of Cues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 smtClean="0">
                <a:solidFill>
                  <a:schemeClr val="bg1"/>
                </a:solidFill>
                <a:ea typeface="ヒラギノ角ゴ Pro W3" pitchFamily="127" charset="-128"/>
              </a:rPr>
              <a:t>Lack of Role Clarity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  <a:buNone/>
              <a:defRPr/>
            </a:pPr>
            <a:endParaRPr lang="en-US" sz="2000" b="1" dirty="0"/>
          </a:p>
          <a:p>
            <a:pPr marL="182563" indent="0" algn="ctr">
              <a:lnSpc>
                <a:spcPct val="90000"/>
              </a:lnSpc>
              <a:spcBef>
                <a:spcPct val="25000"/>
              </a:spcBef>
              <a:buNone/>
              <a:defRPr/>
            </a:pPr>
            <a:r>
              <a:rPr lang="en-US" sz="2000" b="1" dirty="0" smtClean="0"/>
              <a:t>TOOLS and STRATEGIES</a:t>
            </a:r>
            <a:endParaRPr lang="en-US" sz="2000" b="1" dirty="0"/>
          </a:p>
          <a:p>
            <a:pPr marL="584200" lvl="1" indent="-117475">
              <a:lnSpc>
                <a:spcPct val="90000"/>
              </a:lnSpc>
              <a:spcBef>
                <a:spcPts val="300"/>
              </a:spcBef>
              <a:buClr>
                <a:schemeClr val="folHlink"/>
              </a:buClr>
              <a:buSzPct val="90000"/>
              <a:buNone/>
              <a:defRPr/>
            </a:pPr>
            <a:r>
              <a:rPr lang="en-US" sz="1600" dirty="0"/>
              <a:t>Communication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SBAR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Call-Out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 smtClean="0"/>
              <a:t>Check-Back</a:t>
            </a:r>
            <a:endParaRPr lang="en-US" sz="1300" dirty="0"/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Handoff</a:t>
            </a:r>
          </a:p>
          <a:p>
            <a:pPr marL="584200" lvl="1" indent="-117475">
              <a:lnSpc>
                <a:spcPct val="90000"/>
              </a:lnSpc>
              <a:spcBef>
                <a:spcPts val="300"/>
              </a:spcBef>
              <a:buSzPct val="90000"/>
              <a:buNone/>
              <a:defRPr/>
            </a:pPr>
            <a:r>
              <a:rPr lang="en-US" sz="1600" dirty="0"/>
              <a:t>Leading Teams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Brief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Huddle 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Debrief</a:t>
            </a:r>
          </a:p>
          <a:p>
            <a:pPr marL="584200" lvl="1" indent="-117475">
              <a:lnSpc>
                <a:spcPct val="90000"/>
              </a:lnSpc>
              <a:spcBef>
                <a:spcPts val="300"/>
              </a:spcBef>
              <a:buSzPct val="90000"/>
              <a:buNone/>
              <a:defRPr/>
            </a:pPr>
            <a:r>
              <a:rPr lang="en-US" sz="1600" dirty="0"/>
              <a:t>Situation Monitoring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STEP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I’M SAFE</a:t>
            </a:r>
          </a:p>
          <a:p>
            <a:pPr marL="584200" lvl="1" indent="-117475">
              <a:lnSpc>
                <a:spcPct val="90000"/>
              </a:lnSpc>
              <a:spcBef>
                <a:spcPts val="300"/>
              </a:spcBef>
              <a:buSzPct val="90000"/>
              <a:buNone/>
              <a:defRPr/>
            </a:pPr>
            <a:r>
              <a:rPr lang="en-US" sz="1600" dirty="0"/>
              <a:t>Mutual Support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accent4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Task Assistance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accent4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Feedback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accent4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Assertive Statement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accent4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Two-Challenge Rule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accent4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CUS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accent4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DESC </a:t>
            </a:r>
            <a:r>
              <a:rPr lang="en-US" sz="1300" dirty="0" smtClean="0"/>
              <a:t>Script</a:t>
            </a:r>
          </a:p>
          <a:p>
            <a:pPr marL="750888" indent="-233363" algn="ctr" eaLnBrk="1" hangingPunct="1">
              <a:spcAft>
                <a:spcPts val="600"/>
              </a:spcAft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OUTCOMES</a:t>
            </a:r>
            <a:endParaRPr lang="en-US" altLang="en-US" sz="1800" b="1" dirty="0">
              <a:solidFill>
                <a:schemeClr val="bg1"/>
              </a:solidFill>
            </a:endParaRPr>
          </a:p>
          <a:p>
            <a:pPr marL="750888" indent="-233363" eaLnBrk="1" hangingPunct="1">
              <a:lnSpc>
                <a:spcPct val="130000"/>
              </a:lnSpc>
              <a:spcBef>
                <a:spcPts val="13"/>
              </a:spcBef>
              <a:buClr>
                <a:schemeClr val="bg1"/>
              </a:buClr>
            </a:pPr>
            <a:r>
              <a:rPr lang="en-US" altLang="en-US" sz="1500" dirty="0">
                <a:solidFill>
                  <a:schemeClr val="bg1"/>
                </a:solidFill>
              </a:rPr>
              <a:t>Shared Mental Model</a:t>
            </a:r>
          </a:p>
          <a:p>
            <a:pPr marL="750888" indent="-233363" eaLnBrk="1" hangingPunct="1">
              <a:lnSpc>
                <a:spcPct val="130000"/>
              </a:lnSpc>
              <a:buClr>
                <a:schemeClr val="bg1"/>
              </a:buClr>
            </a:pPr>
            <a:r>
              <a:rPr lang="en-US" altLang="en-US" sz="1500" dirty="0">
                <a:solidFill>
                  <a:schemeClr val="bg1"/>
                </a:solidFill>
              </a:rPr>
              <a:t>Adaptability</a:t>
            </a:r>
          </a:p>
          <a:p>
            <a:pPr marL="750888" indent="-233363" eaLnBrk="1" hangingPunct="1">
              <a:lnSpc>
                <a:spcPct val="130000"/>
              </a:lnSpc>
              <a:buClr>
                <a:schemeClr val="bg1"/>
              </a:buClr>
            </a:pPr>
            <a:r>
              <a:rPr lang="en-US" altLang="en-US" sz="1500" dirty="0">
                <a:solidFill>
                  <a:schemeClr val="bg1"/>
                </a:solidFill>
              </a:rPr>
              <a:t>Team Orientation</a:t>
            </a:r>
          </a:p>
          <a:p>
            <a:pPr marL="750888" indent="-233363" eaLnBrk="1" hangingPunct="1">
              <a:lnSpc>
                <a:spcPct val="130000"/>
              </a:lnSpc>
              <a:buClr>
                <a:schemeClr val="bg1"/>
              </a:buClr>
            </a:pPr>
            <a:r>
              <a:rPr lang="en-US" altLang="en-US" sz="1500" dirty="0">
                <a:solidFill>
                  <a:schemeClr val="bg1"/>
                </a:solidFill>
              </a:rPr>
              <a:t>Mutual Trust</a:t>
            </a:r>
          </a:p>
          <a:p>
            <a:pPr marL="750888" indent="-233363" eaLnBrk="1" hangingPunct="1">
              <a:lnSpc>
                <a:spcPct val="130000"/>
              </a:lnSpc>
              <a:buClr>
                <a:schemeClr val="bg1"/>
              </a:buClr>
            </a:pPr>
            <a:r>
              <a:rPr lang="en-US" altLang="en-US" sz="1500" dirty="0">
                <a:solidFill>
                  <a:schemeClr val="bg1"/>
                </a:solidFill>
              </a:rPr>
              <a:t>Team Performance</a:t>
            </a:r>
          </a:p>
          <a:p>
            <a:pPr marL="750888" indent="-233363" eaLnBrk="1" hangingPunct="1">
              <a:lnSpc>
                <a:spcPct val="130000"/>
              </a:lnSpc>
              <a:buClr>
                <a:schemeClr val="bg1"/>
              </a:buClr>
            </a:pPr>
            <a:r>
              <a:rPr lang="en-US" altLang="en-US" sz="1500" i="1" dirty="0">
                <a:solidFill>
                  <a:schemeClr val="bg1"/>
                </a:solidFill>
              </a:rPr>
              <a:t>Resident Safety</a:t>
            </a:r>
            <a:r>
              <a:rPr lang="en-US" altLang="en-US" sz="1500" i="1" dirty="0" smtClean="0">
                <a:solidFill>
                  <a:schemeClr val="bg1"/>
                </a:solidFill>
              </a:rPr>
              <a:t>!!</a:t>
            </a:r>
            <a:endParaRPr lang="en-US" alt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ea typeface="ヒラギノ角ゴ Pro W3" pitchFamily="127" charset="-128"/>
              </a:rPr>
              <a:t>TeamSTEPPS</a:t>
            </a:r>
            <a:r>
              <a:rPr lang="en-US" altLang="en-US" dirty="0" smtClean="0">
                <a:ea typeface="ヒラギノ角ゴ Pro W3" pitchFamily="127" charset="-128"/>
              </a:rPr>
              <a:t> Outcomes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9938" y="2020888"/>
            <a:ext cx="8054975" cy="3543300"/>
          </a:xfrm>
        </p:spPr>
        <p:txBody>
          <a:bodyPr/>
          <a:lstStyle/>
          <a:p>
            <a:pPr eaLnBrk="1" hangingPunct="1">
              <a:buClrTx/>
              <a:buSzPct val="125000"/>
              <a:buFont typeface="Wingdings" pitchFamily="2" charset="2"/>
              <a:buChar char="þ"/>
              <a:defRPr/>
            </a:pPr>
            <a:r>
              <a:rPr lang="en-US" altLang="en-US" dirty="0" smtClean="0"/>
              <a:t> Improved team performance </a:t>
            </a:r>
            <a:r>
              <a:rPr lang="en-US" altLang="en-US" sz="1800" dirty="0" smtClean="0"/>
              <a:t>(e.g., Weaver, et al., 2010)</a:t>
            </a:r>
          </a:p>
          <a:p>
            <a:pPr marL="114300" indent="0" eaLnBrk="1" hangingPunct="1">
              <a:buClrTx/>
              <a:buSzPct val="125000"/>
              <a:buFont typeface="Wingdings" pitchFamily="2" charset="2"/>
              <a:buNone/>
              <a:defRPr/>
            </a:pPr>
            <a:endParaRPr lang="en-US" altLang="en-US" sz="1200" dirty="0" smtClean="0"/>
          </a:p>
          <a:p>
            <a:pPr eaLnBrk="1" hangingPunct="1">
              <a:buClrTx/>
              <a:buSzPct val="125000"/>
              <a:buFont typeface="Wingdings" pitchFamily="2" charset="2"/>
              <a:buChar char="þ"/>
              <a:defRPr/>
            </a:pPr>
            <a:r>
              <a:rPr lang="en-US" altLang="en-US" dirty="0" smtClean="0"/>
              <a:t> Improved patient safety culture </a:t>
            </a:r>
            <a:r>
              <a:rPr lang="en-US" altLang="en-US" sz="1800" dirty="0" smtClean="0"/>
              <a:t>(e.g</a:t>
            </a:r>
            <a:r>
              <a:rPr lang="en-US" altLang="en-US" sz="1800" dirty="0"/>
              <a:t>., </a:t>
            </a:r>
            <a:r>
              <a:rPr lang="en-US" altLang="en-US" sz="1800" dirty="0" smtClean="0"/>
              <a:t>Thomas &amp; </a:t>
            </a:r>
            <a:r>
              <a:rPr lang="en-US" altLang="en-US" sz="1800" dirty="0" err="1" smtClean="0"/>
              <a:t>Galla</a:t>
            </a:r>
            <a:r>
              <a:rPr lang="en-US" altLang="en-US" sz="1800" dirty="0" smtClean="0"/>
              <a:t>, 2013)</a:t>
            </a:r>
          </a:p>
          <a:p>
            <a:pPr marL="0" indent="0" eaLnBrk="1" hangingPunct="1">
              <a:buClrTx/>
              <a:buSzPct val="125000"/>
              <a:buFont typeface="Wingdings" pitchFamily="2" charset="2"/>
              <a:buNone/>
              <a:defRPr/>
            </a:pPr>
            <a:endParaRPr lang="en-US" altLang="en-US" sz="1200" dirty="0"/>
          </a:p>
          <a:p>
            <a:pPr marL="457200" indent="-457200" eaLnBrk="1" hangingPunct="1">
              <a:buClrTx/>
              <a:buSzPct val="125000"/>
              <a:buFont typeface="Wingdings" pitchFamily="2" charset="2"/>
              <a:buChar char="þ"/>
              <a:defRPr/>
            </a:pPr>
            <a:r>
              <a:rPr lang="en-US" altLang="en-US" dirty="0" smtClean="0"/>
              <a:t>Improved scores on Quality of Life survey </a:t>
            </a:r>
            <a:r>
              <a:rPr lang="en-US" altLang="en-US" sz="1800" dirty="0" smtClean="0"/>
              <a:t>(e.g., Howe, 2014)</a:t>
            </a:r>
          </a:p>
        </p:txBody>
      </p:sp>
    </p:spTree>
    <p:extLst>
      <p:ext uri="{BB962C8B-B14F-4D97-AF65-F5344CB8AC3E}">
        <p14:creationId xmlns:p14="http://schemas.microsoft.com/office/powerpoint/2010/main" val="234698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0638" y="762000"/>
            <a:ext cx="7112000" cy="9144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  <a:ea typeface="ヒラギノ角ゴ Pro W3" pitchFamily="127" charset="-128"/>
              </a:rPr>
              <a:t>Skills Practice </a:t>
            </a:r>
          </a:p>
        </p:txBody>
      </p:sp>
      <p:pic>
        <p:nvPicPr>
          <p:cNvPr id="9220" name="Picture 5" descr="Kotter Penguin – Skills Practice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49438"/>
            <a:ext cx="3305175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20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ea typeface="ヒラギノ角ゴ Pro W3" pitchFamily="127" charset="-128"/>
              </a:rPr>
              <a:t>Identifying Opportunities To Use TeamSTEPPS Tools and Strategies</a:t>
            </a:r>
          </a:p>
        </p:txBody>
      </p:sp>
      <p:pic>
        <p:nvPicPr>
          <p:cNvPr id="6" name="Picture 9" descr="Identifying Opportunities To Use TeamSTEPPS Tools and Strategies video&#10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4339" y="2096026"/>
            <a:ext cx="5326099" cy="2998488"/>
          </a:xfrm>
          <a:prstGeom prst="rect">
            <a:avLst/>
          </a:prstGeom>
          <a:noFill/>
        </p:spPr>
      </p:pic>
      <p:pic>
        <p:nvPicPr>
          <p:cNvPr id="10244" name="Picture 6" descr="Kotter Penguin – Video &#10;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4765675"/>
            <a:ext cx="125571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70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ea typeface="ヒラギノ角ゴ Pro W3" pitchFamily="127" charset="-128"/>
              </a:rPr>
              <a:t>Effective Use of TeamSTEPPS Tools and Strategies</a:t>
            </a:r>
          </a:p>
        </p:txBody>
      </p:sp>
      <p:pic>
        <p:nvPicPr>
          <p:cNvPr id="3" name="Picture 2" descr="Effective Use of TeamSTEPPS Tools and Strategies video&#10;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927" y="1890944"/>
            <a:ext cx="5483382" cy="3200168"/>
          </a:xfrm>
          <a:prstGeom prst="rect">
            <a:avLst/>
          </a:prstGeom>
        </p:spPr>
      </p:pic>
      <p:pic>
        <p:nvPicPr>
          <p:cNvPr id="11268" name="Picture 6" descr="director_penguin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4765675"/>
            <a:ext cx="125571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1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Summary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924050"/>
            <a:ext cx="7772400" cy="36401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ea typeface="ヒラギノ角ゴ Pro W3" pitchFamily="127" charset="-128"/>
              </a:rPr>
              <a:t>	</a:t>
            </a:r>
            <a:r>
              <a:rPr lang="en-US" altLang="en-US" b="1" dirty="0" smtClean="0">
                <a:ea typeface="ヒラギノ角ゴ Pro W3" pitchFamily="127" charset="-128"/>
              </a:rPr>
              <a:t>In the preceding section, we learned that teamwork strategies and tools:</a:t>
            </a:r>
          </a:p>
          <a:p>
            <a:pPr lvl="1" eaLnBrk="1" hangingPunct="1"/>
            <a:r>
              <a:rPr lang="en-US" altLang="en-US" dirty="0" smtClean="0">
                <a:ea typeface="ヒラギノ角ゴ Pro W3" pitchFamily="127" charset="-128"/>
              </a:rPr>
              <a:t>Are available to both team members and leaders</a:t>
            </a:r>
          </a:p>
          <a:p>
            <a:pPr lvl="1" eaLnBrk="1" hangingPunct="1"/>
            <a:r>
              <a:rPr lang="en-US" altLang="en-US" dirty="0" smtClean="0">
                <a:ea typeface="ヒラギノ角ゴ Pro W3" pitchFamily="127" charset="-128"/>
              </a:rPr>
              <a:t>Can be used to address barriers to team effectiveness in a given situation</a:t>
            </a:r>
          </a:p>
          <a:p>
            <a:pPr lvl="1" eaLnBrk="1" hangingPunct="1"/>
            <a:r>
              <a:rPr lang="en-US" altLang="en-US" dirty="0" smtClean="0">
                <a:ea typeface="ヒラギノ角ゴ Pro W3" pitchFamily="127" charset="-128"/>
              </a:rPr>
              <a:t>Can all be applied to most situations because they complement one another</a:t>
            </a:r>
          </a:p>
          <a:p>
            <a:pPr eaLnBrk="1" hangingPunct="1"/>
            <a:endParaRPr lang="en-US" altLang="en-US" dirty="0" smtClean="0"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5957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C938CC4EE4F479EE4D92727B24713" ma:contentTypeVersion="4" ma:contentTypeDescription="Create a new document." ma:contentTypeScope="" ma:versionID="6dd9b103903e26b1ea34f857003ae291">
  <xsd:schema xmlns:xsd="http://www.w3.org/2001/XMLSchema" xmlns:xs="http://www.w3.org/2001/XMLSchema" xmlns:p="http://schemas.microsoft.com/office/2006/metadata/properties" xmlns:ns2="6d949564-4ca2-4f24-b2ec-e225cb0e4b21" xmlns:ns3="248aa52d-0bf7-449c-811d-9d8a38bb3135" targetNamespace="http://schemas.microsoft.com/office/2006/metadata/properties" ma:root="true" ma:fieldsID="dc4ba676627c2980e1d7292c6847d327" ns2:_="" ns3:_="">
    <xsd:import namespace="6d949564-4ca2-4f24-b2ec-e225cb0e4b21"/>
    <xsd:import namespace="248aa52d-0bf7-449c-811d-9d8a38bb31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49564-4ca2-4f24-b2ec-e225cb0e4b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aa52d-0bf7-449c-811d-9d8a38bb3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07D05B-EB8D-4832-AEBC-B06E908FB7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49564-4ca2-4f24-b2ec-e225cb0e4b21"/>
    <ds:schemaRef ds:uri="248aa52d-0bf7-449c-811d-9d8a38bb31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6ACC18-FB89-41B6-B575-982F90374A32}">
  <ds:schemaRefs>
    <ds:schemaRef ds:uri="http://www.w3.org/XML/1998/namespace"/>
    <ds:schemaRef ds:uri="http://schemas.microsoft.com/office/infopath/2007/PartnerControls"/>
    <ds:schemaRef ds:uri="http://purl.org/dc/dcmitype/"/>
    <ds:schemaRef ds:uri="6d949564-4ca2-4f24-b2ec-e225cb0e4b21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16F9A72-DB3C-4704-95AA-133E249B4E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5873</TotalTime>
  <Words>273</Words>
  <Application>Microsoft Office PowerPoint</Application>
  <PresentationFormat>On-screen Show (4:3)</PresentationFormat>
  <Paragraphs>82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2_Main_Olive</vt:lpstr>
      <vt:lpstr>Summary  Pulling It All Together </vt:lpstr>
      <vt:lpstr>Objectives</vt:lpstr>
      <vt:lpstr>Summary</vt:lpstr>
      <vt:lpstr>Tools &amp; Strategies Summary</vt:lpstr>
      <vt:lpstr>TeamSTEPPS Outcomes</vt:lpstr>
      <vt:lpstr>Skills Practice </vt:lpstr>
      <vt:lpstr>Identifying Opportunities To Use TeamSTEPPS Tools and Strategies</vt:lpstr>
      <vt:lpstr>Effective Use of TeamSTEPPS Tools and Strategies</vt:lpstr>
      <vt:lpstr>Summary</vt:lpstr>
      <vt:lpstr>Applying TeamSTEPPS Exercise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</dc:creator>
  <cp:lastModifiedBy>Windows User</cp:lastModifiedBy>
  <cp:revision>180</cp:revision>
  <cp:lastPrinted>2017-04-01T16:16:38Z</cp:lastPrinted>
  <dcterms:created xsi:type="dcterms:W3CDTF">2005-06-03T10:15:22Z</dcterms:created>
  <dcterms:modified xsi:type="dcterms:W3CDTF">2017-10-19T13:39:26Z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0x010100A41C938CC4EE4F479EE4D92727B24713</vt:lpwstr>
  </property>
</Properties>
</file>