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7"/>
  </p:notesMasterIdLst>
  <p:handoutMasterIdLst>
    <p:handoutMasterId r:id="rId28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5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18" autoAdjust="0"/>
  </p:normalViewPr>
  <p:slideViewPr>
    <p:cSldViewPr snapToGrid="0">
      <p:cViewPr varScale="1">
        <p:scale>
          <a:sx n="60" d="100"/>
          <a:sy n="60" d="100"/>
        </p:scale>
        <p:origin x="594" y="66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-1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65479" y="9112615"/>
            <a:ext cx="771865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E-9-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14071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47648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Coaching Workshop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Coaching Workshop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0BA9C24-FFB7-46B7-A3DA-7F6B7FFD4CD5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248" y="4710426"/>
            <a:ext cx="646043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53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88570A6-A485-4A03-949F-E08210981198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9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6C0E4DD-E882-457E-AF2E-4544D4A8E02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021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D56D5F1-C351-4708-B1D5-4FD228E71A7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9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81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0BA766C-BAD7-4860-83E5-B528289C30ED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9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44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3FCBB49-140B-4496-93F7-52F6393D0C3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9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96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2B9561F-4CE3-45EF-A65F-600F6BAABE5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9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2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738F76D-2B96-4A6E-93AE-C403CDC6FA5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92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7F22C67-78D0-4E6B-B78B-54465C4EA0A7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8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955691A-9E29-4284-B96D-3841F115B9D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36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3C953F1-9BD3-4CF4-8FC6-47D8A12D7333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9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45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298ED9F-3E66-442B-9B6F-EE163082D97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9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5325" y="1214438"/>
            <a:ext cx="3709988" cy="27813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89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6CE553C-71FA-4077-8107-CFCAFAA84085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9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21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3132872-353A-4B2A-A165-F72876AA81FE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9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87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28F4935-2F08-48F2-81E7-4F8E511EFC3E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9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28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9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500298" y="49103"/>
            <a:ext cx="1547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Coaching</a:t>
            </a:r>
            <a:r>
              <a:rPr lang="en-US" b="1" baseline="0" dirty="0" smtClean="0">
                <a:solidFill>
                  <a:schemeClr val="bg1"/>
                </a:solidFill>
              </a:rPr>
              <a:t> Workshop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888" y="939038"/>
            <a:ext cx="5276850" cy="1131888"/>
          </a:xfrm>
        </p:spPr>
        <p:txBody>
          <a:bodyPr/>
          <a:lstStyle/>
          <a:p>
            <a:r>
              <a:rPr lang="en-US" altLang="en-US" sz="3600" dirty="0"/>
              <a:t>Coaching </a:t>
            </a:r>
            <a:r>
              <a:rPr lang="en-US" altLang="en-US" sz="3600" dirty="0" smtClean="0"/>
              <a:t>Workshop</a:t>
            </a:r>
            <a:endParaRPr lang="en-US" sz="3600" dirty="0"/>
          </a:p>
        </p:txBody>
      </p:sp>
      <p:pic>
        <p:nvPicPr>
          <p:cNvPr id="3075" name="Picture 7" descr="Kotter Penguin – Coaching Work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185988"/>
            <a:ext cx="288607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ealth and Human Services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gency for Healthcare Research and Qualit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efense Health Agenc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amSTEPPS 2.0 for Long-Term Care logo&#10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Coach as a Motivator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65337" y="1668463"/>
            <a:ext cx="7321463" cy="4699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Helps team members see the bridge between new behaviors and resident safety and outcomes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Encourages belief in team members’ abilities to succeed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Expresses enthusiasm and commitment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Validates current levels of accomplishment while advocating greater achievement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Recognizes successful performance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Identifies potential challenges, pitfalls, and unforeseen consequences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Offers support, assistance, and empathy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ea typeface="ヒラギノ角ゴ Pro W3" pitchFamily="127" charset="-128"/>
              </a:rPr>
              <a:t>Communicates positive results and outcomes</a:t>
            </a:r>
          </a:p>
        </p:txBody>
      </p:sp>
    </p:spTree>
    <p:extLst>
      <p:ext uri="{BB962C8B-B14F-4D97-AF65-F5344CB8AC3E}">
        <p14:creationId xmlns:p14="http://schemas.microsoft.com/office/powerpoint/2010/main" val="18045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98671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Providing Opportunities to Practice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27759" y="1731962"/>
            <a:ext cx="7478038" cy="466883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Can be formal/structured or informal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Examples include: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Ask team members how they might have approached a situation differently by using a TeamSTEPPS tool or strategy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Use scenarios during staff or team meetings to discuss or simulate the effective use of a TeamSTEPPS tool or strategy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Develop tools that facilitate use of tool or strategy, such as notepads that outline the SBAR components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Provide staff with a TeamSTEPPS “tip of the week”</a:t>
            </a:r>
            <a:r>
              <a:rPr lang="en-US" altLang="en-US" dirty="0" smtClean="0">
                <a:ea typeface="ヒラギノ角ゴ Pro W3" pitchFamily="127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2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Effective Coaches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1588" y="2071688"/>
            <a:ext cx="6958012" cy="250031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Think about coaches you’ve known or observed…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altLang="en-US" dirty="0" smtClean="0">
              <a:ea typeface="ヒラギノ角ゴ Pro W3" pitchFamily="127" charset="-128"/>
            </a:endParaRP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What characteristics did those coaches have that made them effective?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Are coaching characteristics innate or can they be learned?</a:t>
            </a:r>
          </a:p>
        </p:txBody>
      </p:sp>
      <p:pic>
        <p:nvPicPr>
          <p:cNvPr id="14341" name="Picture 8" descr="Kotter Penguin – Exercis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51313"/>
            <a:ext cx="1371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3988" y="1910338"/>
            <a:ext cx="6731000" cy="3876675"/>
            <a:chOff x="1662113" y="1827213"/>
            <a:chExt cx="6731000" cy="3876675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662113" y="1833563"/>
              <a:ext cx="3236912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141913" y="1827213"/>
              <a:ext cx="3236912" cy="1828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676400" y="3873500"/>
              <a:ext cx="3236913" cy="1830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5156200" y="3871913"/>
              <a:ext cx="3236913" cy="1828800"/>
            </a:xfrm>
            <a:prstGeom prst="rect">
              <a:avLst/>
            </a:prstGeom>
            <a:solidFill>
              <a:srgbClr val="3366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</p:grp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Coaching Competencies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73988" y="2104017"/>
            <a:ext cx="3251200" cy="35433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 smtClean="0"/>
              <a:t>Communication</a:t>
            </a:r>
            <a:endParaRPr lang="en-U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Communicating Instructions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Providing Feedback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4000"/>
              </a:spcAft>
              <a:buClrTx/>
              <a:buSzTx/>
              <a:buFontTx/>
              <a:buNone/>
            </a:pPr>
            <a:r>
              <a:rPr lang="en-US" altLang="en-US" sz="1600" dirty="0"/>
              <a:t>Listening for </a:t>
            </a:r>
            <a:r>
              <a:rPr lang="en-US" altLang="en-US" sz="1600" dirty="0" smtClean="0"/>
              <a:t>Understanding</a:t>
            </a:r>
            <a:endParaRPr lang="en-US" altLang="en-US" sz="16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endParaRPr lang="en-U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 smtClean="0"/>
              <a:t>Relationships</a:t>
            </a:r>
            <a:endParaRPr lang="en-U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Building Rapport and Trust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Motivating Others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Working With Personal Issues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Confronting Difficult </a:t>
            </a:r>
            <a:r>
              <a:rPr lang="en-US" altLang="en-US" sz="1600" dirty="0" smtClean="0"/>
              <a:t>Situations</a:t>
            </a:r>
            <a:endParaRPr lang="en-US" alt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68075" y="1925888"/>
            <a:ext cx="3236914" cy="35433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/>
              <a:t>Performance </a:t>
            </a:r>
            <a:r>
              <a:rPr lang="en-US" altLang="en-US" sz="1600" b="1" dirty="0" smtClean="0"/>
              <a:t>Improvement</a:t>
            </a:r>
            <a:endParaRPr lang="en-U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Setting Performance Goals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Rewarding Improvement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Dealing With Failure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500"/>
              </a:spcAft>
              <a:buClrTx/>
              <a:buSzTx/>
              <a:buFontTx/>
              <a:buNone/>
            </a:pPr>
            <a:r>
              <a:rPr lang="en-US" altLang="en-US" sz="1600" dirty="0"/>
              <a:t>Assessing Strengths </a:t>
            </a:r>
            <a:r>
              <a:rPr lang="en-US" altLang="en-US" sz="1600" dirty="0" smtClean="0"/>
              <a:t>and Weaknesses</a:t>
            </a:r>
            <a:endParaRPr lang="en-US" sz="1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endParaRPr lang="en-US" altLang="en-US" sz="1600" b="1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 smtClean="0"/>
              <a:t>Execution</a:t>
            </a:r>
            <a:endParaRPr lang="en-U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Responding to Requests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Following </a:t>
            </a:r>
            <a:r>
              <a:rPr lang="en-US" altLang="en-US" sz="1600" dirty="0" smtClean="0"/>
              <a:t>Through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1223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Coaching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Self-Assessment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772400" cy="3543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Complete a coaching self-assessment form to identify coaching strengths and areas for improvement.</a:t>
            </a:r>
          </a:p>
        </p:txBody>
      </p:sp>
      <p:pic>
        <p:nvPicPr>
          <p:cNvPr id="16389" name="Picture 4" descr="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644900"/>
            <a:ext cx="139223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0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050925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Implementing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Coaching in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endParaRPr lang="en-US" altLang="en-US" dirty="0" smtClean="0">
              <a:ea typeface="ヒラギノ角ゴ Pro W3" pitchFamily="127" charset="-12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25675"/>
            <a:ext cx="7162800" cy="35433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Develop a coaching plan and gain buy-in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Identify coaches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Train and prepare coaches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Prepare staff to receive coaching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Ensure organizational support for coaches</a:t>
            </a:r>
          </a:p>
        </p:txBody>
      </p:sp>
    </p:spTree>
    <p:extLst>
      <p:ext uri="{BB962C8B-B14F-4D97-AF65-F5344CB8AC3E}">
        <p14:creationId xmlns:p14="http://schemas.microsoft.com/office/powerpoint/2010/main" val="425002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66775" y="963613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Develop a Coaching Plan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3843337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As part of implementation planning, determine whether and how coaching will be used</a:t>
            </a:r>
          </a:p>
          <a:p>
            <a:r>
              <a:rPr lang="en-US" altLang="en-US" dirty="0" smtClean="0">
                <a:ea typeface="ヒラギノ角ゴ Pro W3" pitchFamily="127" charset="-128"/>
              </a:rPr>
              <a:t>To obtain buy-in, present coaching plan to leadership, including: </a:t>
            </a:r>
          </a:p>
          <a:p>
            <a:pPr lvl="1"/>
            <a:r>
              <a:rPr lang="en-US" altLang="en-US" sz="2200" dirty="0" smtClean="0">
                <a:ea typeface="ヒラギノ角ゴ Pro W3" pitchFamily="127" charset="-128"/>
              </a:rPr>
              <a:t>Importance of coaching in </a:t>
            </a:r>
            <a:r>
              <a:rPr lang="en-US" altLang="en-US" sz="2200" dirty="0" err="1" smtClean="0">
                <a:ea typeface="ヒラギノ角ゴ Pro W3" pitchFamily="127" charset="-128"/>
              </a:rPr>
              <a:t>TeamSTEPPS</a:t>
            </a:r>
            <a:endParaRPr lang="en-US" altLang="en-US" sz="2200" dirty="0" smtClean="0">
              <a:ea typeface="ヒラギノ角ゴ Pro W3" pitchFamily="127" charset="-128"/>
            </a:endParaRPr>
          </a:p>
          <a:p>
            <a:pPr lvl="1"/>
            <a:r>
              <a:rPr lang="en-US" altLang="en-US" sz="2200" dirty="0" smtClean="0">
                <a:ea typeface="ヒラギノ角ゴ Pro W3" pitchFamily="127" charset="-128"/>
              </a:rPr>
              <a:t>Specific plans and considerations for implementation (e.g., number of coaches required, time required, costs)</a:t>
            </a:r>
          </a:p>
          <a:p>
            <a:pPr lvl="1"/>
            <a:r>
              <a:rPr lang="en-US" altLang="en-US" sz="2200" dirty="0" smtClean="0">
                <a:ea typeface="ヒラギノ角ゴ Pro W3" pitchFamily="127" charset="-128"/>
              </a:rPr>
              <a:t>Anticipated performance improvements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163970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036638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Identifying and Preparing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Coaches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81213"/>
            <a:ext cx="7162800" cy="35433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When identifying coaches, consider: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Where </a:t>
            </a:r>
            <a:r>
              <a:rPr lang="en-US" altLang="en-US" sz="2200" dirty="0" err="1" smtClean="0">
                <a:ea typeface="ヒラギノ角ゴ Pro W3" pitchFamily="127" charset="-128"/>
              </a:rPr>
              <a:t>TeamSTEPPS</a:t>
            </a:r>
            <a:r>
              <a:rPr lang="en-US" altLang="en-US" sz="2200" dirty="0" smtClean="0">
                <a:ea typeface="ヒラギノ角ゴ Pro W3" pitchFamily="127" charset="-128"/>
              </a:rPr>
              <a:t> will be implemented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Individual characteristics and competencies 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Number of coaches needed 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Conduct a training session on coaching for the identified coaches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Match coaches with team members, if appropriate </a:t>
            </a:r>
          </a:p>
        </p:txBody>
      </p:sp>
    </p:spTree>
    <p:extLst>
      <p:ext uri="{BB962C8B-B14F-4D97-AF65-F5344CB8AC3E}">
        <p14:creationId xmlns:p14="http://schemas.microsoft.com/office/powerpoint/2010/main" val="90427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11223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Prepare Staff for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Coaching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13" y="2298700"/>
            <a:ext cx="7583487" cy="4137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Identify who the coaches are to the staff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Describe the goals and positive outcomes of coaching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Explain the role and responsibilities of coaches 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Describe the expectations regarding staff interactions with coaches</a:t>
            </a:r>
          </a:p>
        </p:txBody>
      </p:sp>
    </p:spTree>
    <p:extLst>
      <p:ext uri="{BB962C8B-B14F-4D97-AF65-F5344CB8AC3E}">
        <p14:creationId xmlns:p14="http://schemas.microsoft.com/office/powerpoint/2010/main" val="231686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81063" y="963613"/>
            <a:ext cx="7739062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Organizational Support for Coaches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62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Include coaches in efforts to integrate TeamSTEPPS performance into </a:t>
            </a:r>
            <a:r>
              <a:rPr lang="en-US" dirty="0" smtClean="0">
                <a:solidFill>
                  <a:srgbClr val="000000"/>
                </a:solidFill>
              </a:rPr>
              <a:t>the nursing home</a:t>
            </a:r>
          </a:p>
          <a:p>
            <a:pPr lvl="1" indent="-342900">
              <a:defRPr/>
            </a:pPr>
            <a:r>
              <a:rPr lang="en-US" sz="2200" dirty="0" smtClean="0"/>
              <a:t>Leverage coaches’ work with frontline staff and knowledge of barriers</a:t>
            </a:r>
          </a:p>
          <a:p>
            <a:pPr>
              <a:defRPr/>
            </a:pPr>
            <a:r>
              <a:rPr lang="en-US" dirty="0" smtClean="0"/>
              <a:t>Formally recognize and/or reward coaches for contributions to the team’s success</a:t>
            </a:r>
          </a:p>
          <a:p>
            <a:pPr>
              <a:defRPr/>
            </a:pPr>
            <a:r>
              <a:rPr lang="en-US" dirty="0" smtClean="0"/>
              <a:t>Provide opportunities for coaches to work together to plan, problem solve, and share feedback</a:t>
            </a:r>
          </a:p>
          <a:p>
            <a:pPr lvl="1">
              <a:defRPr/>
            </a:pPr>
            <a:r>
              <a:rPr lang="en-US" sz="2200" dirty="0" smtClean="0"/>
              <a:t>Promotes and reinforces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46955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TeamSTEPPS 2.0 for Long-Term Care Module 9 header - Coaching Workshop&#10;"/>
          <p:cNvGrpSpPr/>
          <p:nvPr/>
        </p:nvGrpSpPr>
        <p:grpSpPr>
          <a:xfrm>
            <a:off x="0" y="0"/>
            <a:ext cx="9144000" cy="939021"/>
            <a:chOff x="0" y="0"/>
            <a:chExt cx="9144000" cy="939021"/>
          </a:xfrm>
        </p:grpSpPr>
        <p:pic>
          <p:nvPicPr>
            <p:cNvPr id="5" name="Picture 4" descr="TeamSTEPPS 2.0 for Long-Term Care Module 9 header&#10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7500298" y="49103"/>
              <a:ext cx="154743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</a:rPr>
                <a:t>Coaching</a:t>
              </a:r>
              <a:r>
                <a:rPr lang="en-US" b="1" baseline="0" dirty="0" smtClean="0">
                  <a:solidFill>
                    <a:schemeClr val="bg1"/>
                  </a:solidFill>
                </a:rPr>
                <a:t> Workshop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905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77975"/>
            <a:ext cx="7772400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Define coaching and its outcomes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the role of a TeamSTEPPS coach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List competencies of an effective coach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how to implement coaching in TeamSTEPPS</a:t>
            </a:r>
          </a:p>
        </p:txBody>
      </p:sp>
    </p:spTree>
    <p:extLst>
      <p:ext uri="{BB962C8B-B14F-4D97-AF65-F5344CB8AC3E}">
        <p14:creationId xmlns:p14="http://schemas.microsoft.com/office/powerpoint/2010/main" val="143081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Coaching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1588" y="1752600"/>
            <a:ext cx="6958012" cy="4521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Divide into groups of three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Review the scenarios and Coaching Feedback Form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Each participant takes a turn playing the coach, team member, and observer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The </a:t>
            </a:r>
            <a:r>
              <a:rPr lang="en-US" altLang="en-US" u="sng" dirty="0" smtClean="0">
                <a:ea typeface="ヒラギノ角ゴ Pro W3" pitchFamily="127" charset="-128"/>
              </a:rPr>
              <a:t>coach</a:t>
            </a:r>
            <a:r>
              <a:rPr lang="en-US" altLang="en-US" dirty="0" smtClean="0">
                <a:ea typeface="ヒラギノ角ゴ Pro W3" pitchFamily="127" charset="-128"/>
              </a:rPr>
              <a:t> provides feedback to the team member in the scenario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The </a:t>
            </a:r>
            <a:r>
              <a:rPr lang="en-US" altLang="en-US" u="sng" dirty="0" smtClean="0">
                <a:ea typeface="ヒラギノ角ゴ Pro W3" pitchFamily="127" charset="-128"/>
              </a:rPr>
              <a:t>team member</a:t>
            </a:r>
            <a:r>
              <a:rPr lang="en-US" altLang="en-US" dirty="0" smtClean="0">
                <a:ea typeface="ヒラギノ角ゴ Pro W3" pitchFamily="127" charset="-128"/>
              </a:rPr>
              <a:t> acts out the scenario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The </a:t>
            </a:r>
            <a:r>
              <a:rPr lang="en-US" altLang="en-US" u="sng" dirty="0" smtClean="0">
                <a:ea typeface="ヒラギノ角ゴ Pro W3" pitchFamily="127" charset="-128"/>
              </a:rPr>
              <a:t>observer</a:t>
            </a:r>
            <a:r>
              <a:rPr lang="en-US" altLang="en-US" dirty="0" smtClean="0">
                <a:ea typeface="ヒラギノ角ゴ Pro W3" pitchFamily="127" charset="-128"/>
              </a:rPr>
              <a:t> completes the Coaching Feedback Form and shares feedback</a:t>
            </a:r>
          </a:p>
        </p:txBody>
      </p:sp>
      <p:pic>
        <p:nvPicPr>
          <p:cNvPr id="22533" name="Picture 8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51313"/>
            <a:ext cx="1371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79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7286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Exercise: Coaching cont.</a:t>
            </a:r>
          </a:p>
        </p:txBody>
      </p:sp>
      <p:grpSp>
        <p:nvGrpSpPr>
          <p:cNvPr id="2" name="Group 1" descr="Kotter Penguin – Exercise: Coaching&#10;"/>
          <p:cNvGrpSpPr/>
          <p:nvPr/>
        </p:nvGrpSpPr>
        <p:grpSpPr>
          <a:xfrm>
            <a:off x="2579688" y="1501775"/>
            <a:ext cx="4421187" cy="4843463"/>
            <a:chOff x="2579688" y="1501775"/>
            <a:chExt cx="4421187" cy="4843463"/>
          </a:xfrm>
        </p:grpSpPr>
        <p:pic>
          <p:nvPicPr>
            <p:cNvPr id="23556" name="Picture 3" descr="Kotter Penguin – Exercise: Coaching&#10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688" y="1501775"/>
              <a:ext cx="4421187" cy="22891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7" name="Picture 4" descr="coachin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688" y="4002088"/>
              <a:ext cx="4421187" cy="234315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461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Coaching Tips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0825" y="1828800"/>
            <a:ext cx="7165975" cy="4157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ea typeface="ヒラギノ角ゴ Pro W3" pitchFamily="127" charset="-128"/>
              </a:rPr>
              <a:t>Do…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Actively monitor and assess team performance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Establish performance goals and expectations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Acknowledge desired teamwork behaviors and skills through feedback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Coach by example; be a good mentor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ea typeface="ヒラギノ角ゴ Pro W3" pitchFamily="127" charset="-128"/>
              </a:rPr>
              <a:t>Do not…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Coach from a distance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Coach only to problem solve</a:t>
            </a:r>
          </a:p>
          <a:p>
            <a:pPr lvl="1" eaLnBrk="1" hangingPunct="1"/>
            <a:r>
              <a:rPr lang="en-US" altLang="en-US" sz="2000" dirty="0" smtClean="0">
                <a:ea typeface="ヒラギノ角ゴ Pro W3" pitchFamily="127" charset="-128"/>
              </a:rPr>
              <a:t>Lecture instead of coach</a:t>
            </a:r>
          </a:p>
        </p:txBody>
      </p:sp>
    </p:spTree>
    <p:extLst>
      <p:ext uri="{BB962C8B-B14F-4D97-AF65-F5344CB8AC3E}">
        <p14:creationId xmlns:p14="http://schemas.microsoft.com/office/powerpoint/2010/main" val="8308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170" y="876300"/>
            <a:ext cx="6713951" cy="6445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TeamSTEPPS Phases </a:t>
            </a:r>
          </a:p>
        </p:txBody>
      </p:sp>
      <p:grpSp>
        <p:nvGrpSpPr>
          <p:cNvPr id="2" name="Group 1" descr="TeamSTEPPS Phases&#10;"/>
          <p:cNvGrpSpPr/>
          <p:nvPr/>
        </p:nvGrpSpPr>
        <p:grpSpPr>
          <a:xfrm>
            <a:off x="1557729" y="1578277"/>
            <a:ext cx="7164061" cy="4158641"/>
            <a:chOff x="1557729" y="1578277"/>
            <a:chExt cx="7164061" cy="4158641"/>
          </a:xfrm>
        </p:grpSpPr>
        <p:pic>
          <p:nvPicPr>
            <p:cNvPr id="5123" name="Picture 3" descr="untitl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4" b="7684"/>
            <a:stretch/>
          </p:blipFill>
          <p:spPr bwMode="auto">
            <a:xfrm>
              <a:off x="1557729" y="1578277"/>
              <a:ext cx="7026275" cy="4158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Oval 5" descr="Action Plan section of TeamSTEPPS phases"/>
            <p:cNvSpPr>
              <a:spLocks noChangeArrowheads="1"/>
            </p:cNvSpPr>
            <p:nvPr/>
          </p:nvSpPr>
          <p:spPr bwMode="auto">
            <a:xfrm>
              <a:off x="3933735" y="2679251"/>
              <a:ext cx="1944687" cy="258445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102" name="Oval 6" descr="Culture Changes includes coach and integrate, montior the plan, and continuous improvement"/>
            <p:cNvSpPr>
              <a:spLocks noChangeArrowheads="1"/>
            </p:cNvSpPr>
            <p:nvPr/>
          </p:nvSpPr>
          <p:spPr bwMode="auto">
            <a:xfrm>
              <a:off x="6969190" y="2582091"/>
              <a:ext cx="1752600" cy="24003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5540929" y="2358622"/>
              <a:ext cx="1117600" cy="338137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accent2"/>
                  </a:solidFill>
                </a:rPr>
                <a:t>Coaching</a:t>
              </a:r>
            </a:p>
          </p:txBody>
        </p:sp>
        <p:sp>
          <p:nvSpPr>
            <p:cNvPr id="4104" name="Line 8" descr="alt=&quot;&quot;"/>
            <p:cNvSpPr>
              <a:spLocks noChangeShapeType="1"/>
            </p:cNvSpPr>
            <p:nvPr/>
          </p:nvSpPr>
          <p:spPr bwMode="auto">
            <a:xfrm flipH="1">
              <a:off x="5583681" y="2689095"/>
              <a:ext cx="452437" cy="22225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 descr="alt=&quot;&quot;"/>
            <p:cNvSpPr>
              <a:spLocks noChangeShapeType="1"/>
            </p:cNvSpPr>
            <p:nvPr/>
          </p:nvSpPr>
          <p:spPr bwMode="auto">
            <a:xfrm>
              <a:off x="6185693" y="2696760"/>
              <a:ext cx="822325" cy="31273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43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Involves providing instruction, direction, and prompting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Includes demonstrating, reinforcing, motivating, and providing feedback 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Requires monitoring and ongoing performance assessment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Continues even after skills are mastered to ensure sustainment</a:t>
            </a:r>
          </a:p>
        </p:txBody>
      </p:sp>
    </p:spTree>
    <p:extLst>
      <p:ext uri="{BB962C8B-B14F-4D97-AF65-F5344CB8AC3E}">
        <p14:creationId xmlns:p14="http://schemas.microsoft.com/office/powerpoint/2010/main" val="39799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6619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Why Is Coaching Important?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1538" y="1555750"/>
            <a:ext cx="7893050" cy="44243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mtClean="0">
                <a:ea typeface="ヒラギノ角ゴ Pro W3" pitchFamily="127" charset="-128"/>
              </a:rPr>
              <a:t>Effective coaching can result in: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Clear and defined goals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Aligned expectations between team leader and team members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“Just-in-time” knowledge transfer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Increased individual motivation and morale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Increased ability to adapt and react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Early identification of unforeseen performance barriers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Commitment to ongoing learning and improvement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smtClean="0">
                <a:ea typeface="ヒラギノ角ゴ Pro W3" pitchFamily="127" charset="-128"/>
              </a:rPr>
              <a:t>Movement toward superior team performance</a:t>
            </a:r>
          </a:p>
        </p:txBody>
      </p:sp>
    </p:spTree>
    <p:extLst>
      <p:ext uri="{BB962C8B-B14F-4D97-AF65-F5344CB8AC3E}">
        <p14:creationId xmlns:p14="http://schemas.microsoft.com/office/powerpoint/2010/main" val="39094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Why Is Coaching Important in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  <a:defRPr/>
            </a:pPr>
            <a:r>
              <a:rPr lang="en-US" dirty="0">
                <a:ea typeface="+mn-ea"/>
                <a:cs typeface="+mn-cs"/>
              </a:rPr>
              <a:t>Effective coaching in TeamSTEPPS further aims to achieve: </a:t>
            </a:r>
          </a:p>
          <a:p>
            <a:pPr lvl="1" eaLnBrk="1" hangingPunct="1">
              <a:defRPr/>
            </a:pPr>
            <a:r>
              <a:rPr lang="en-US" sz="2200" dirty="0"/>
              <a:t>Successful integration of teamwork behaviors into daily </a:t>
            </a:r>
            <a:r>
              <a:rPr lang="en-US" sz="2200" dirty="0" smtClean="0"/>
              <a:t>practice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 smtClean="0"/>
              <a:t>Increased </a:t>
            </a:r>
            <a:r>
              <a:rPr lang="en-US" sz="2200" dirty="0"/>
              <a:t>understanding of teamwork </a:t>
            </a:r>
            <a:r>
              <a:rPr lang="en-US" sz="2200" dirty="0" smtClean="0"/>
              <a:t>concepts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/>
              <a:t>Increased teamwork competence among </a:t>
            </a:r>
            <a:r>
              <a:rPr lang="en-US" sz="2200" dirty="0" smtClean="0"/>
              <a:t>staff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/>
              <a:t>Sustainment of improved performance over </a:t>
            </a:r>
            <a:r>
              <a:rPr lang="en-US" sz="2200" dirty="0" smtClean="0"/>
              <a:t>time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/>
              <a:t>Improved team performance and safer </a:t>
            </a:r>
            <a:r>
              <a:rPr lang="en-US" sz="2200" dirty="0" smtClean="0"/>
              <a:t>resident care</a:t>
            </a:r>
            <a:endParaRPr lang="en-US" sz="22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9509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Role of a </a:t>
            </a:r>
            <a:r>
              <a:rPr lang="en-US" altLang="en-US" dirty="0" err="1" smtClean="0">
                <a:ea typeface="ヒラギノ角ゴ Pro W3" pitchFamily="127" charset="-128"/>
              </a:rPr>
              <a:t>TeamSTEPPS</a:t>
            </a:r>
            <a:r>
              <a:rPr lang="en-US" altLang="en-US" dirty="0" smtClean="0">
                <a:ea typeface="ヒラギノ角ゴ Pro W3" pitchFamily="127" charset="-128"/>
              </a:rPr>
              <a:t> Coach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68400" y="2095500"/>
            <a:ext cx="7518400" cy="42497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Role model behavior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Observe performance and provide feedback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Motivate team members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Provide opportunities to practice and improve </a:t>
            </a:r>
          </a:p>
          <a:p>
            <a:pPr eaLnBrk="1" hangingPunct="1"/>
            <a:endParaRPr lang="en-US" altLang="en-US" sz="2000" dirty="0" smtClean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6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The Coach as a Role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Demonstrates effective use of teamwork behaviors, tools, or strategies</a:t>
            </a:r>
          </a:p>
          <a:p>
            <a:r>
              <a:rPr lang="en-US" altLang="en-US" smtClean="0">
                <a:ea typeface="ヒラギノ角ゴ Pro W3" pitchFamily="127" charset="-128"/>
              </a:rPr>
              <a:t>As a respected member of the team, reinforces acceptance of behavior through performance</a:t>
            </a:r>
          </a:p>
          <a:p>
            <a:endParaRPr lang="en-US" altLang="en-US" smtClean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668338" y="876300"/>
            <a:ext cx="8285162" cy="12287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Coaches Provide Feedback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That Is….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1825" y="2235200"/>
            <a:ext cx="5907088" cy="40005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Timely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Respectful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Specific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Directed toward improvement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Two way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Considerate</a:t>
            </a:r>
          </a:p>
        </p:txBody>
      </p:sp>
    </p:spTree>
    <p:extLst>
      <p:ext uri="{BB962C8B-B14F-4D97-AF65-F5344CB8AC3E}">
        <p14:creationId xmlns:p14="http://schemas.microsoft.com/office/powerpoint/2010/main" val="35818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B8378C-C455-4379-BF55-8BAC498C7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49AE1-E531-4C34-844D-6DF396FEDF53}"/>
</file>

<file path=customXml/itemProps3.xml><?xml version="1.0" encoding="utf-8"?>
<ds:datastoreItem xmlns:ds="http://schemas.openxmlformats.org/officeDocument/2006/customXml" ds:itemID="{CE6924E6-05B2-4C24-8BEC-5293474A9D47}">
  <ds:schemaRefs>
    <ds:schemaRef ds:uri="http://purl.org/dc/terms/"/>
    <ds:schemaRef ds:uri="http://schemas.microsoft.com/office/2006/documentManagement/types"/>
    <ds:schemaRef ds:uri="6d949564-4ca2-4f24-b2ec-e225cb0e4b21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5878</TotalTime>
  <Words>817</Words>
  <Application>Microsoft Office PowerPoint</Application>
  <PresentationFormat>On-screen Show (4:3)</PresentationFormat>
  <Paragraphs>152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ヒラギノ角ゴ Pro W3</vt:lpstr>
      <vt:lpstr>2_Main_Olive</vt:lpstr>
      <vt:lpstr>Coaching Workshop</vt:lpstr>
      <vt:lpstr>Objectives</vt:lpstr>
      <vt:lpstr>TeamSTEPPS Phases </vt:lpstr>
      <vt:lpstr>Coaching</vt:lpstr>
      <vt:lpstr>Why Is Coaching Important?</vt:lpstr>
      <vt:lpstr>Why Is Coaching Important in TeamSTEPPS?</vt:lpstr>
      <vt:lpstr>The Role of a TeamSTEPPS Coach</vt:lpstr>
      <vt:lpstr>The Coach as a Role Model</vt:lpstr>
      <vt:lpstr>Coaches Provide Feedback  That Is….</vt:lpstr>
      <vt:lpstr>The Coach as a Motivator</vt:lpstr>
      <vt:lpstr>Providing Opportunities to Practice</vt:lpstr>
      <vt:lpstr>Exercise: Effective Coaches</vt:lpstr>
      <vt:lpstr>Coaching Competencies</vt:lpstr>
      <vt:lpstr>Exercise: Coaching  Self-Assessment</vt:lpstr>
      <vt:lpstr>Implementing Coaching in TeamSTEPPS</vt:lpstr>
      <vt:lpstr>Develop a Coaching Plan</vt:lpstr>
      <vt:lpstr>Identifying and Preparing TeamSTEPPS Coaches</vt:lpstr>
      <vt:lpstr>Prepare Staff for TeamSTEPPS Coaching</vt:lpstr>
      <vt:lpstr>Organizational Support for Coaches</vt:lpstr>
      <vt:lpstr>Exercise: Coaching</vt:lpstr>
      <vt:lpstr>Exercise: Coaching cont.</vt:lpstr>
      <vt:lpstr>Coaching Tips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9 Slides</dc:title>
  <dc:subject>Health care</dc:subject>
  <dc:creator>Agency for Healthcare Research and Quality</dc:creator>
  <cp:keywords>Health care, long-term care</cp:keywords>
  <dc:description/>
  <cp:lastModifiedBy>Andrea Amodeo</cp:lastModifiedBy>
  <cp:revision>184</cp:revision>
  <cp:lastPrinted>2017-04-01T17:01:41Z</cp:lastPrinted>
  <dcterms:created xsi:type="dcterms:W3CDTF">2005-06-03T10:15:22Z</dcterms:created>
  <dcterms:modified xsi:type="dcterms:W3CDTF">2017-04-24T22:24:17Z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