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21"/>
  </p:notesMasterIdLst>
  <p:handoutMasterIdLst>
    <p:handoutMasterId r:id="rId22"/>
  </p:handoutMasterIdLst>
  <p:sldIdLst>
    <p:sldId id="256" r:id="rId5"/>
    <p:sldId id="339" r:id="rId6"/>
    <p:sldId id="341" r:id="rId7"/>
    <p:sldId id="338" r:id="rId8"/>
    <p:sldId id="343" r:id="rId9"/>
    <p:sldId id="300" r:id="rId10"/>
    <p:sldId id="328" r:id="rId11"/>
    <p:sldId id="301" r:id="rId12"/>
    <p:sldId id="335" r:id="rId13"/>
    <p:sldId id="303" r:id="rId14"/>
    <p:sldId id="304" r:id="rId15"/>
    <p:sldId id="305" r:id="rId16"/>
    <p:sldId id="306" r:id="rId17"/>
    <p:sldId id="307" r:id="rId18"/>
    <p:sldId id="308" r:id="rId19"/>
    <p:sldId id="342" r:id="rId20"/>
  </p:sldIdLst>
  <p:sldSz cx="9144000" cy="5143500" type="screen16x9"/>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FF99"/>
    <a:srgbClr val="E38144"/>
    <a:srgbClr val="FFFFCC"/>
    <a:srgbClr val="215968"/>
    <a:srgbClr val="BE571E"/>
    <a:srgbClr val="6090DC"/>
    <a:srgbClr val="4F7FD6"/>
    <a:srgbClr val="0D3157"/>
    <a:srgbClr val="0A1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8" autoAdjust="0"/>
    <p:restoredTop sz="53785" autoAdjust="0"/>
  </p:normalViewPr>
  <p:slideViewPr>
    <p:cSldViewPr snapToGrid="0" snapToObjects="1">
      <p:cViewPr varScale="1">
        <p:scale>
          <a:sx n="47" d="100"/>
          <a:sy n="47" d="100"/>
        </p:scale>
        <p:origin x="2226" y="48"/>
      </p:cViewPr>
      <p:guideLst>
        <p:guide orient="horz" pos="1620"/>
        <p:guide pos="2880"/>
      </p:guideLst>
    </p:cSldViewPr>
  </p:slideViewPr>
  <p:notesTextViewPr>
    <p:cViewPr>
      <p:scale>
        <a:sx n="90" d="100"/>
        <a:sy n="90" d="100"/>
      </p:scale>
      <p:origin x="0" y="0"/>
    </p:cViewPr>
  </p:notesTextViewPr>
  <p:sorterViewPr>
    <p:cViewPr>
      <p:scale>
        <a:sx n="149" d="100"/>
        <a:sy n="149" d="100"/>
      </p:scale>
      <p:origin x="0" y="0"/>
    </p:cViewPr>
  </p:sorterViewPr>
  <p:notesViewPr>
    <p:cSldViewPr snapToGrid="0" snapToObjects="1">
      <p:cViewPr>
        <p:scale>
          <a:sx n="90" d="100"/>
          <a:sy n="90" d="100"/>
        </p:scale>
        <p:origin x="2838" y="-2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TeamSTEPPS for Office-Based Care Online Course.  </a:t>
            </a:r>
            <a:r>
              <a:rPr lang="en-US" kern="1200" dirty="0">
                <a:solidFill>
                  <a:schemeClr val="tx1"/>
                </a:solidFill>
                <a:effectLst/>
              </a:rPr>
              <a:t>This</a:t>
            </a:r>
            <a:r>
              <a:rPr lang="en-US" kern="1200" baseline="0" dirty="0">
                <a:solidFill>
                  <a:schemeClr val="tx1"/>
                </a:solidFill>
                <a:effectLst/>
              </a:rPr>
              <a:t> is</a:t>
            </a:r>
            <a:r>
              <a:rPr lang="en-US" kern="1200" dirty="0">
                <a:solidFill>
                  <a:schemeClr val="tx1"/>
                </a:solidFill>
                <a:effectLst/>
              </a:rPr>
              <a:t> Dr. Brigetta Craft, the course director for the TeamSTEPPS 2.0 Online Master Trainer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As </a:t>
            </a:r>
            <a:r>
              <a:rPr lang="en-US" kern="1200" dirty="0">
                <a:solidFill>
                  <a:schemeClr val="tx1"/>
                </a:solidFill>
                <a:effectLst/>
              </a:rPr>
              <a:t>a nurse with years of experience in patient safety and quality, inpatient, ambulatory and office-based care, I am excited to be a part of the development and presentation of the Office-Based Care Online curriculum.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a:t>presentation</a:t>
            </a:r>
            <a:r>
              <a:rPr lang="en-US" baseline="0" dirty="0"/>
              <a:t> </a:t>
            </a:r>
            <a:r>
              <a:rPr lang="en-US" dirty="0"/>
              <a:t>will cover the introduction to the TeamSTEPPS for Office-Based Care material that you </a:t>
            </a:r>
            <a:r>
              <a:rPr lang="en-US" b="0" dirty="0">
                <a:solidFill>
                  <a:schemeClr val="tx1"/>
                </a:solidFill>
              </a:rPr>
              <a:t>will review as a practice facilitator</a:t>
            </a:r>
            <a:r>
              <a:rPr lang="en-US" b="0" baseline="0" dirty="0">
                <a:solidFill>
                  <a:schemeClr val="tx1"/>
                </a:solidFill>
              </a:rPr>
              <a:t>. </a:t>
            </a:r>
            <a:r>
              <a:rPr lang="en-US" dirty="0"/>
              <a:t>As you will soon realize, this introduction module sets the stage for the entire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z="1200" kern="1200" dirty="0">
                <a:solidFill>
                  <a:schemeClr val="tx1"/>
                </a:solidFill>
                <a:effectLst/>
                <a:latin typeface="+mn-lt"/>
                <a:ea typeface="+mn-ea"/>
                <a:cs typeface="+mn-cs"/>
              </a:rPr>
              <a:t>Research also cites outcomes of team training related to the way the team operates, such as the following: significant improvement in communication and supportive behavior, perceptions of teamwork increase significantly after training, reductions in turnover rate, and increases in employee satisfaction. Later on, we will look at some research that demonstrates the importance of teamwork in the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setting. </a:t>
            </a:r>
            <a:endParaRPr lang="en-US" dirty="0"/>
          </a:p>
        </p:txBody>
      </p:sp>
      <p:sp>
        <p:nvSpPr>
          <p:cNvPr id="47107" name="Slide Number Placeholder 3"/>
          <p:cNvSpPr>
            <a:spLocks noGrp="1"/>
          </p:cNvSpPr>
          <p:nvPr>
            <p:ph type="sldNum" sz="quarter" idx="5"/>
          </p:nvPr>
        </p:nvSpPr>
        <p:spPr>
          <a:noFill/>
        </p:spPr>
        <p:txBody>
          <a:bodyPr/>
          <a:lstStyle/>
          <a:p>
            <a:pPr defTabSz="928166"/>
            <a:fld id="{7048689B-59E8-47EE-9821-7FB77D00389C}" type="slidenum">
              <a:rPr lang="en-US" smtClean="0">
                <a:cs typeface="Arial" charset="0"/>
              </a:rPr>
              <a:pPr defTabSz="928166"/>
              <a:t>10</a:t>
            </a:fld>
            <a:endParaRPr lang="en-US" dirty="0">
              <a:cs typeface="Arial" charset="0"/>
            </a:endParaRPr>
          </a:p>
        </p:txBody>
      </p:sp>
    </p:spTree>
    <p:extLst>
      <p:ext uri="{BB962C8B-B14F-4D97-AF65-F5344CB8AC3E}">
        <p14:creationId xmlns:p14="http://schemas.microsoft.com/office/powerpoint/2010/main" val="156878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xfrm>
            <a:off x="685800" y="4400549"/>
            <a:ext cx="5486400" cy="4284663"/>
          </a:xfrm>
          <a:noFill/>
          <a:ln/>
        </p:spPr>
        <p:txBody>
          <a:bodyPr/>
          <a:lstStyle/>
          <a:p>
            <a:r>
              <a:rPr lang="en-US" dirty="0"/>
              <a:t>This picture represents a moment in the life of the office-based team. What the patient sees and what you see are very different. The general public experiences the office from the perspective of one patient at a time, while office-based team members know the reality of juggling numerous patients over a long period of time. The work of an</a:t>
            </a:r>
            <a:r>
              <a:rPr lang="en-US" baseline="0" dirty="0"/>
              <a:t> </a:t>
            </a:r>
            <a:r>
              <a:rPr lang="en-US" dirty="0"/>
              <a:t>office-based team does not follow a linear process. It involves numerous parts working independently and interdependently. </a:t>
            </a:r>
          </a:p>
          <a:p>
            <a:endParaRPr lang="en-US" dirty="0" smtClean="0"/>
          </a:p>
          <a:p>
            <a:r>
              <a:rPr lang="en-US" dirty="0" smtClean="0"/>
              <a:t>Think </a:t>
            </a:r>
            <a:r>
              <a:rPr lang="en-US" dirty="0"/>
              <a:t>about how this picture compares with the front desk picture that the average patient has of the medical office. In particular, do you think your patients have any idea how chaotic the office really is?</a:t>
            </a:r>
          </a:p>
          <a:p>
            <a:endParaRPr lang="en-US" dirty="0" smtClean="0"/>
          </a:p>
          <a:p>
            <a:r>
              <a:rPr lang="en-US" dirty="0" smtClean="0"/>
              <a:t>How </a:t>
            </a:r>
            <a:r>
              <a:rPr lang="en-US" dirty="0"/>
              <a:t>would they know? What would they hear or see?</a:t>
            </a:r>
          </a:p>
          <a:p>
            <a:endParaRPr lang="en-US" dirty="0" smtClean="0"/>
          </a:p>
          <a:p>
            <a:r>
              <a:rPr lang="en-US" dirty="0" smtClean="0"/>
              <a:t>If </a:t>
            </a:r>
            <a:r>
              <a:rPr lang="en-US" dirty="0"/>
              <a:t>you could describe the medical office in one word, what would it be? If your patients could describe the medical office in one word, what would it be? </a:t>
            </a:r>
          </a:p>
          <a:p>
            <a:endParaRPr lang="en-US" dirty="0" smtClean="0"/>
          </a:p>
          <a:p>
            <a:r>
              <a:rPr lang="en-US" dirty="0" smtClean="0"/>
              <a:t>If </a:t>
            </a:r>
            <a:r>
              <a:rPr lang="en-US" dirty="0"/>
              <a:t>someone asked you to explain what a typical day at the medical office was like, what would you say? If patients described a typical visit to the medical office, what would they say? You should pose these same questions to your team and discuss the concept of office environment in greater detail.</a:t>
            </a:r>
          </a:p>
          <a:p>
            <a:endParaRPr lang="en-US" dirty="0" smtClean="0"/>
          </a:p>
          <a:p>
            <a:r>
              <a:rPr lang="en-US" dirty="0" smtClean="0"/>
              <a:t>Please</a:t>
            </a:r>
            <a:r>
              <a:rPr lang="en-US" baseline="0" dirty="0" smtClean="0"/>
              <a:t> </a:t>
            </a:r>
            <a:r>
              <a:rPr lang="en-US" baseline="0" dirty="0"/>
              <a:t>take 10 minutes and open the Participant Workbook to the page shown on the slide and record your responses to these questions.</a:t>
            </a:r>
            <a:endParaRPr lang="en-US" dirty="0"/>
          </a:p>
        </p:txBody>
      </p:sp>
      <p:sp>
        <p:nvSpPr>
          <p:cNvPr id="49155" name="Slide Number Placeholder 3"/>
          <p:cNvSpPr>
            <a:spLocks noGrp="1"/>
          </p:cNvSpPr>
          <p:nvPr>
            <p:ph type="sldNum" sz="quarter" idx="5"/>
          </p:nvPr>
        </p:nvSpPr>
        <p:spPr>
          <a:noFill/>
        </p:spPr>
        <p:txBody>
          <a:bodyPr/>
          <a:lstStyle/>
          <a:p>
            <a:pPr defTabSz="928166"/>
            <a:fld id="{F07E0ABD-DB42-49FC-BB3A-77BDE6153438}" type="slidenum">
              <a:rPr lang="en-US" smtClean="0">
                <a:cs typeface="Arial" charset="0"/>
              </a:rPr>
              <a:pPr defTabSz="928166"/>
              <a:t>11</a:t>
            </a:fld>
            <a:endParaRPr lang="en-US" dirty="0">
              <a:cs typeface="Arial" charset="0"/>
            </a:endParaRPr>
          </a:p>
        </p:txBody>
      </p:sp>
    </p:spTree>
    <p:extLst>
      <p:ext uri="{BB962C8B-B14F-4D97-AF65-F5344CB8AC3E}">
        <p14:creationId xmlns:p14="http://schemas.microsoft.com/office/powerpoint/2010/main" val="71030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On the surface, the office environment can and should appear orderly to patients. But to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staff trying to attend to multiple tasks in a short time frame, it may seem chaotic. The analogy of a duck might help you understand what you see versus what the patient sees.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part of the duck that you see-- the part above the water-- appears calm. But the part below the surface is chaotic with a lot of moving parts. Even though what the patient sees and what the team experiences are </a:t>
            </a:r>
            <a:r>
              <a:rPr lang="en-US" sz="1200" kern="1200" dirty="0" smtClean="0">
                <a:solidFill>
                  <a:schemeClr val="tx1"/>
                </a:solidFill>
                <a:effectLst/>
                <a:latin typeface="+mn-lt"/>
                <a:ea typeface="+mn-ea"/>
                <a:cs typeface="+mn-cs"/>
              </a:rPr>
              <a:t>different</a:t>
            </a:r>
            <a:r>
              <a:rPr lang="en-US" sz="1200" kern="1200" dirty="0">
                <a:solidFill>
                  <a:schemeClr val="tx1"/>
                </a:solidFill>
                <a:effectLst/>
                <a:latin typeface="+mn-lt"/>
                <a:ea typeface="+mn-ea"/>
                <a:cs typeface="+mn-cs"/>
              </a:rPr>
              <a:t>, the actions of the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team have a profound impact on patient care. Thus, when teams fail to work well together, patients know and experience firsthand the confusion, miscommunications, and uncoordinated care that lead to mistakes and negative impacts to patient outcomes. </a:t>
            </a:r>
            <a:endParaRPr lang="en-US" sz="1200" b="0" kern="1200" dirty="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a:t>
            </a:r>
          </a:p>
          <a:p>
            <a:r>
              <a:rPr lang="en-US" sz="1200" b="0" kern="1200" dirty="0" smtClean="0">
                <a:solidFill>
                  <a:schemeClr val="tx1"/>
                </a:solidFill>
                <a:effectLst/>
                <a:latin typeface="+mn-lt"/>
                <a:ea typeface="+mn-ea"/>
                <a:cs typeface="+mn-cs"/>
              </a:rPr>
              <a:t>t </a:t>
            </a:r>
            <a:r>
              <a:rPr lang="en-US" sz="1200" b="0" kern="1200" dirty="0">
                <a:solidFill>
                  <a:schemeClr val="tx1"/>
                </a:solidFill>
                <a:effectLst/>
                <a:latin typeface="+mn-lt"/>
                <a:ea typeface="+mn-ea"/>
                <a:cs typeface="+mn-cs"/>
              </a:rPr>
              <a:t>is vital, therefore, that </a:t>
            </a:r>
            <a:r>
              <a:rPr lang="en-US" sz="1200" b="0" kern="1200" dirty="0" smtClean="0">
                <a:solidFill>
                  <a:schemeClr val="tx1"/>
                </a:solidFill>
                <a:effectLst/>
                <a:latin typeface="+mn-lt"/>
                <a:ea typeface="+mn-ea"/>
                <a:cs typeface="+mn-cs"/>
              </a:rPr>
              <a:t>healthcare </a:t>
            </a:r>
            <a:r>
              <a:rPr lang="en-US" sz="1200" b="0" kern="1200" dirty="0">
                <a:solidFill>
                  <a:schemeClr val="tx1"/>
                </a:solidFill>
                <a:effectLst/>
                <a:latin typeface="+mn-lt"/>
                <a:ea typeface="+mn-ea"/>
                <a:cs typeface="+mn-cs"/>
              </a:rPr>
              <a:t>professionals utilize proper teamwork strategies and skills. It is important to determine whether the team is currently functioning as a real team. On the next slide, we're going to introduce you to an activity you can use to introduce your team to the teamwork concept.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12</a:t>
            </a:fld>
            <a:endParaRPr lang="en-US" dirty="0"/>
          </a:p>
        </p:txBody>
      </p:sp>
    </p:spTree>
    <p:extLst>
      <p:ext uri="{BB962C8B-B14F-4D97-AF65-F5344CB8AC3E}">
        <p14:creationId xmlns:p14="http://schemas.microsoft.com/office/powerpoint/2010/main" val="306772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b="0" dirty="0"/>
              <a:t>You will be viewing a video of a team using the “Paper</a:t>
            </a:r>
            <a:r>
              <a:rPr lang="en-US" b="0" baseline="0" dirty="0"/>
              <a:t> Chain” activity to better understand teamwork. You may want to use this activity with your team.  If you select the link provided, you can download the complete directions for leading this activity with your team.  You may want to review it now before watching the video.</a:t>
            </a:r>
          </a:p>
          <a:p>
            <a:endParaRPr lang="en-US" b="0" baseline="0" dirty="0" smtClean="0"/>
          </a:p>
          <a:p>
            <a:r>
              <a:rPr lang="en-US" b="0" baseline="0" dirty="0" smtClean="0"/>
              <a:t>When </a:t>
            </a:r>
            <a:r>
              <a:rPr lang="en-US" b="0" baseline="0" dirty="0"/>
              <a:t>you are ready, please select the arrow to go to the next slide and watch the video.</a:t>
            </a:r>
          </a:p>
          <a:p>
            <a:endParaRPr lang="en-US" b="0" baseline="0" dirty="0">
              <a:solidFill>
                <a:srgbClr val="FF0000"/>
              </a:solidFill>
            </a:endParaRPr>
          </a:p>
          <a:p>
            <a:endParaRPr lang="en-US" b="0" baseline="0" dirty="0">
              <a:solidFill>
                <a:srgbClr val="FF0000"/>
              </a:solidFill>
            </a:endParaRPr>
          </a:p>
          <a:p>
            <a:pPr eaLnBrk="1" hangingPunct="1"/>
            <a:endParaRPr lang="en-US" dirty="0">
              <a:solidFill>
                <a:srgbClr val="FF0000"/>
              </a:solidFill>
            </a:endParaRPr>
          </a:p>
        </p:txBody>
      </p:sp>
      <p:sp>
        <p:nvSpPr>
          <p:cNvPr id="52227" name="Slide Number Placeholder 3"/>
          <p:cNvSpPr>
            <a:spLocks noGrp="1"/>
          </p:cNvSpPr>
          <p:nvPr>
            <p:ph type="sldNum" sz="quarter" idx="5"/>
          </p:nvPr>
        </p:nvSpPr>
        <p:spPr>
          <a:noFill/>
        </p:spPr>
        <p:txBody>
          <a:bodyPr/>
          <a:lstStyle/>
          <a:p>
            <a:pPr defTabSz="928166"/>
            <a:fld id="{BC447044-D374-49B0-967C-ADA9C663EA6D}" type="slidenum">
              <a:rPr lang="en-US" smtClean="0">
                <a:solidFill>
                  <a:prstClr val="black"/>
                </a:solidFill>
              </a:rPr>
              <a:pPr defTabSz="928166"/>
              <a:t>13</a:t>
            </a:fld>
            <a:endParaRPr lang="en-US" dirty="0">
              <a:solidFill>
                <a:prstClr val="black"/>
              </a:solidFill>
            </a:endParaRPr>
          </a:p>
        </p:txBody>
      </p:sp>
    </p:spTree>
    <p:extLst>
      <p:ext uri="{BB962C8B-B14F-4D97-AF65-F5344CB8AC3E}">
        <p14:creationId xmlns:p14="http://schemas.microsoft.com/office/powerpoint/2010/main" val="326863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283" indent="-290493">
              <a:defRPr>
                <a:solidFill>
                  <a:schemeClr val="tx1"/>
                </a:solidFill>
                <a:latin typeface="Calibri" panose="020F0502020204030204" pitchFamily="34" charset="0"/>
              </a:defRPr>
            </a:lvl2pPr>
            <a:lvl3pPr marL="1161974" indent="-232395">
              <a:defRPr>
                <a:solidFill>
                  <a:schemeClr val="tx1"/>
                </a:solidFill>
                <a:latin typeface="Calibri" panose="020F0502020204030204" pitchFamily="34" charset="0"/>
              </a:defRPr>
            </a:lvl3pPr>
            <a:lvl4pPr marL="1626763" indent="-232395">
              <a:defRPr>
                <a:solidFill>
                  <a:schemeClr val="tx1"/>
                </a:solidFill>
                <a:latin typeface="Calibri" panose="020F0502020204030204" pitchFamily="34" charset="0"/>
              </a:defRPr>
            </a:lvl4pPr>
            <a:lvl5pPr marL="2091553" indent="-232395">
              <a:defRPr>
                <a:solidFill>
                  <a:schemeClr val="tx1"/>
                </a:solidFill>
                <a:latin typeface="Calibri" panose="020F0502020204030204" pitchFamily="34" charset="0"/>
              </a:defRPr>
            </a:lvl5pPr>
            <a:lvl6pPr marL="2556342" indent="-232395" eaLnBrk="0" fontAlgn="base" hangingPunct="0">
              <a:spcBef>
                <a:spcPct val="0"/>
              </a:spcBef>
              <a:spcAft>
                <a:spcPct val="0"/>
              </a:spcAft>
              <a:defRPr>
                <a:solidFill>
                  <a:schemeClr val="tx1"/>
                </a:solidFill>
                <a:latin typeface="Calibri" panose="020F0502020204030204" pitchFamily="34" charset="0"/>
              </a:defRPr>
            </a:lvl6pPr>
            <a:lvl7pPr marL="3021132" indent="-232395" eaLnBrk="0" fontAlgn="base" hangingPunct="0">
              <a:spcBef>
                <a:spcPct val="0"/>
              </a:spcBef>
              <a:spcAft>
                <a:spcPct val="0"/>
              </a:spcAft>
              <a:defRPr>
                <a:solidFill>
                  <a:schemeClr val="tx1"/>
                </a:solidFill>
                <a:latin typeface="Calibri" panose="020F0502020204030204" pitchFamily="34" charset="0"/>
              </a:defRPr>
            </a:lvl7pPr>
            <a:lvl8pPr marL="3485921" indent="-232395" eaLnBrk="0" fontAlgn="base" hangingPunct="0">
              <a:spcBef>
                <a:spcPct val="0"/>
              </a:spcBef>
              <a:spcAft>
                <a:spcPct val="0"/>
              </a:spcAft>
              <a:defRPr>
                <a:solidFill>
                  <a:schemeClr val="tx1"/>
                </a:solidFill>
                <a:latin typeface="Calibri" panose="020F0502020204030204" pitchFamily="34" charset="0"/>
              </a:defRPr>
            </a:lvl8pPr>
            <a:lvl9pPr marL="3950711" indent="-2323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50EC12-9798-49F2-BB80-D1F23C0DDA06}" type="slidenum">
              <a:rPr lang="en-US" smtClean="0"/>
              <a:pPr fontAlgn="base">
                <a:spcBef>
                  <a:spcPct val="0"/>
                </a:spcBef>
                <a:spcAft>
                  <a:spcPct val="0"/>
                </a:spcAft>
              </a:pPr>
              <a:t>14</a:t>
            </a:fld>
            <a:endParaRPr lang="en-US"/>
          </a:p>
        </p:txBody>
      </p:sp>
    </p:spTree>
    <p:extLst>
      <p:ext uri="{BB962C8B-B14F-4D97-AF65-F5344CB8AC3E}">
        <p14:creationId xmlns:p14="http://schemas.microsoft.com/office/powerpoint/2010/main" val="413497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defTabSz="928166"/>
            <a:fld id="{9EE173F2-7E37-4CD2-8496-23F26D89153F}" type="slidenum">
              <a:rPr lang="en-US" smtClean="0">
                <a:cs typeface="Arial" charset="0"/>
              </a:rPr>
              <a:pPr defTabSz="928166"/>
              <a:t>15</a:t>
            </a:fld>
            <a:endParaRPr lang="en-US" dirty="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a:t>There is a growing body of research that supports the value of teamwork in </a:t>
            </a:r>
            <a:r>
              <a:rPr lang="en-US" dirty="0" smtClean="0"/>
              <a:t>healthcare. </a:t>
            </a:r>
            <a:endParaRPr lang="en-US" dirty="0"/>
          </a:p>
          <a:p>
            <a:endParaRPr lang="en-US" dirty="0" smtClean="0"/>
          </a:p>
          <a:p>
            <a:r>
              <a:rPr lang="en-US" dirty="0" smtClean="0"/>
              <a:t>Research </a:t>
            </a:r>
            <a:r>
              <a:rPr lang="en-US" dirty="0"/>
              <a:t>by Stevenson and colleagues indicates that teamwork leads to better continuity of patient care, better access to care, and greater patient satisfaction. A study by Campbell and colleagues has also shown that where there is teamwork among </a:t>
            </a:r>
            <a:r>
              <a:rPr lang="en-US" dirty="0" smtClean="0"/>
              <a:t>healthcare </a:t>
            </a:r>
            <a:r>
              <a:rPr lang="en-US" dirty="0"/>
              <a:t>providers, patients perceive that they are receiving </a:t>
            </a:r>
            <a:r>
              <a:rPr lang="en-US"/>
              <a:t>higher-quality </a:t>
            </a:r>
            <a:r>
              <a:rPr lang="en-US" smtClean="0"/>
              <a:t>healthcare. </a:t>
            </a:r>
            <a:r>
              <a:rPr lang="en-US" dirty="0"/>
              <a:t>Also, a 2003 study by Bower and colleagues found that teamwork resulted in superior care for diabetes patients.</a:t>
            </a:r>
          </a:p>
        </p:txBody>
      </p:sp>
    </p:spTree>
    <p:extLst>
      <p:ext uri="{BB962C8B-B14F-4D97-AF65-F5344CB8AC3E}">
        <p14:creationId xmlns:p14="http://schemas.microsoft.com/office/powerpoint/2010/main" val="410534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Describe the impact of errors and why they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Describe the TeamSTEPPS framework,</a:t>
            </a:r>
            <a:r>
              <a:rPr lang="en-US" b="0" baseline="0" dirty="0"/>
              <a:t>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dirty="0"/>
              <a:t>State</a:t>
            </a:r>
            <a:r>
              <a:rPr lang="en-US" b="0" strike="noStrike" baseline="0" dirty="0"/>
              <a:t> </a:t>
            </a:r>
            <a:r>
              <a:rPr lang="en-US" b="0" dirty="0"/>
              <a:t>the outcomes of the TeamSTEPPS framework.</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348956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a:t>.</a:t>
            </a:r>
            <a:endParaRPr lang="en-US" b="1" dirty="0"/>
          </a:p>
          <a:p>
            <a:endParaRPr lang="en-US" dirty="0" smtClean="0"/>
          </a:p>
          <a:p>
            <a:r>
              <a:rPr lang="en-US" dirty="0" smtClean="0"/>
              <a:t>You </a:t>
            </a:r>
            <a:r>
              <a:rPr lang="en-US" dirty="0"/>
              <a:t>can also visit the AHRQ </a:t>
            </a:r>
            <a:r>
              <a:rPr lang="en-US"/>
              <a:t>TeamSTEPPS </a:t>
            </a:r>
            <a:r>
              <a:rPr lang="en-US"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357415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completing this module, you</a:t>
            </a:r>
            <a:r>
              <a:rPr lang="en-US" strike="noStrike" dirty="0"/>
              <a:t>’ll </a:t>
            </a:r>
            <a:r>
              <a:rPr lang="en-US" dirty="0"/>
              <a:t>be able to</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the impact of errors and why they occur</a:t>
            </a:r>
            <a:r>
              <a:rPr lang="en-US" strike="sngStrik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the </a:t>
            </a:r>
            <a:r>
              <a:rPr lang="en-US" dirty="0" err="1"/>
              <a:t>TeamSTEPPS</a:t>
            </a:r>
            <a:r>
              <a:rPr lang="en-US" dirty="0"/>
              <a:t> framework,</a:t>
            </a:r>
            <a:r>
              <a:rPr lang="en-US" baseline="0" dirty="0"/>
              <a:t> and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the outcomes of the TeamSTEPPS framework.</a:t>
            </a:r>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248459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begin, it is important to have a shared mental model of key terms and roles. By completing this course, you will become a TeamSTEPPS Master Trainer and will receive a certificate of completion. This course will teach you the Fundamentals of TeamSTEPPS and provide you with techniques and tools to teach TeamSTEPPS to others, coach and implement the program. The Fundamentals, Modules 1 through 7 are the “what” of </a:t>
            </a:r>
            <a:r>
              <a:rPr lang="en-US" dirty="0" err="1"/>
              <a:t>TeamSTEPPS</a:t>
            </a:r>
            <a:r>
              <a:rPr lang="en-US" dirty="0"/>
              <a:t> and covers the main tools and principles. Modules 8 through 11, Teaching &amp; Coaching, Change Management, Measurement, and Implementation Planning are the “how” of TeamSTEPPS. </a:t>
            </a:r>
          </a:p>
          <a:p>
            <a:endParaRPr lang="en-US" dirty="0" smtClean="0"/>
          </a:p>
          <a:p>
            <a:r>
              <a:rPr lang="en-US" dirty="0" smtClean="0"/>
              <a:t>In </a:t>
            </a:r>
            <a:r>
              <a:rPr lang="en-US" dirty="0"/>
              <a:t>this course, you are also considered to be the Practice Facilitator of your organization. More details will be provided in Module 7, but a Practice Facilitator’s role is to learn about TeamSTEPPS and then spread it to the office-based care settings they influence. Practice facilitation is a service provided by an individual or individuals to help in the overall improvement of care delivery. Having competencies in many areas, including quality improvement methods, project management, and team facilitation,</a:t>
            </a:r>
            <a:r>
              <a:rPr lang="en-US" baseline="0" dirty="0"/>
              <a:t> it is the Practice Facilitator’s </a:t>
            </a:r>
            <a:r>
              <a:rPr lang="en-US" dirty="0"/>
              <a:t>background in team facilitation that makes for a comfortable connection with the principles of TeamSTEPPS. But, you do not need to have the title of Practice Facilitator for your organization in order to lead a TeamSTEPPS intervention. </a:t>
            </a:r>
          </a:p>
        </p:txBody>
      </p:sp>
      <p:sp>
        <p:nvSpPr>
          <p:cNvPr id="4" name="Slide Number Placeholder 3"/>
          <p:cNvSpPr>
            <a:spLocks noGrp="1"/>
          </p:cNvSpPr>
          <p:nvPr>
            <p:ph type="sldNum" sz="quarter" idx="10"/>
          </p:nvPr>
        </p:nvSpPr>
        <p:spPr/>
        <p:txBody>
          <a:bodyPr/>
          <a:lstStyle/>
          <a:p>
            <a:fld id="{3DA94E17-EF1D-486E-B21E-4C184A5A89B4}" type="slidenum">
              <a:rPr lang="en-US" smtClean="0"/>
              <a:t>4</a:t>
            </a:fld>
            <a:endParaRPr lang="en-US"/>
          </a:p>
        </p:txBody>
      </p:sp>
    </p:spTree>
    <p:extLst>
      <p:ext uri="{BB962C8B-B14F-4D97-AF65-F5344CB8AC3E}">
        <p14:creationId xmlns:p14="http://schemas.microsoft.com/office/powerpoint/2010/main" val="21657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Practice Facilitator leading your TeamSTEPPS intervention, it is important to have the support of a Change Team. Your Change Team should be multi-disciplinary, and the members should be able to </a:t>
            </a:r>
            <a:r>
              <a:rPr lang="en-US"/>
              <a:t>help you drive </a:t>
            </a:r>
            <a:r>
              <a:rPr lang="en-US" dirty="0"/>
              <a:t>your intervention. While there is not a magic number of individuals that should be on a team, smaller offices should consider having 3-4 individuals and larger offices could have up to 10 members on the change team. These individuals</a:t>
            </a:r>
            <a:r>
              <a:rPr lang="en-US" baseline="0" dirty="0"/>
              <a:t> need </a:t>
            </a:r>
            <a:r>
              <a:rPr lang="en-US" dirty="0"/>
              <a:t>not have the title of manager or director but they should be leaders in some way and individuals that people trust and that garner respect with all facets of the office team. The change team does not need to watch all of these online modules but it is up to you as the practice facilitator to make sure they understand what you have learned, especially the information contained in modules 1-7.</a:t>
            </a:r>
          </a:p>
          <a:p>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120499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813" y="4400550"/>
            <a:ext cx="6390167" cy="4445738"/>
          </a:xfrm>
        </p:spPr>
        <p:txBody>
          <a:bodyPr/>
          <a:lstStyle/>
          <a:p>
            <a:r>
              <a:rPr lang="en-US" dirty="0"/>
              <a:t>With over a decade of safety-driven collaboration, the Agency for Healthcare Research and Quality and the Department of Defense strive to optimize the lessons learned from multiple initiatives, focused on reducing errors in medicine. One such evidence-based collaborative work is </a:t>
            </a:r>
            <a:r>
              <a:rPr lang="en-US" dirty="0" err="1"/>
              <a:t>TeamSTEPPS</a:t>
            </a:r>
            <a:r>
              <a:rPr lang="en-US" dirty="0"/>
              <a:t>. Despite uncertainties and competing priorities, healthcare teams work to plan, problem-solve, communicate, collaborate, and coordinate to co-create and carry out care with their patients. </a:t>
            </a:r>
          </a:p>
          <a:p>
            <a:endParaRPr lang="en-US" dirty="0" smtClean="0"/>
          </a:p>
          <a:p>
            <a:r>
              <a:rPr lang="en-US" dirty="0" smtClean="0"/>
              <a:t>The </a:t>
            </a:r>
            <a:r>
              <a:rPr lang="en-US" dirty="0"/>
              <a:t>focused, and purpose-driven ability of crew resource management-based teaming behaviors to impact the good outcomes achieved by high-performing teams is well known. </a:t>
            </a:r>
            <a:r>
              <a:rPr lang="en-US" dirty="0" err="1"/>
              <a:t>TeamSTEPPS</a:t>
            </a:r>
            <a:r>
              <a:rPr lang="en-US" dirty="0"/>
              <a:t> is a name, a concept, and a methodology. The acronym stands for Team Strategies and Tools to Enhance Performance and Patient Safety. </a:t>
            </a:r>
          </a:p>
          <a:p>
            <a:endParaRPr lang="en-US" dirty="0" smtClean="0"/>
          </a:p>
          <a:p>
            <a:r>
              <a:rPr lang="en-US" dirty="0" smtClean="0"/>
              <a:t>As </a:t>
            </a:r>
            <a:r>
              <a:rPr lang="en-US" dirty="0"/>
              <a:t>a concept, TeamSTEPPS focuses on strengthening the specific knowledge, skills, and attitudes of teamwork critical to highly reliable team performance and outcomes. As a methodology, </a:t>
            </a:r>
            <a:r>
              <a:rPr lang="en-US" dirty="0" err="1"/>
              <a:t>TeamSTEPPS</a:t>
            </a:r>
            <a:r>
              <a:rPr lang="en-US" dirty="0"/>
              <a:t> conveys to participants the knowledge, skills, tools, and strategies found through decades of research critical to creating and maintaining high-performing teams. </a:t>
            </a:r>
            <a:r>
              <a:rPr lang="en-US" dirty="0" err="1"/>
              <a:t>TeamSTEPPS</a:t>
            </a:r>
            <a:r>
              <a:rPr lang="en-US" dirty="0"/>
              <a:t> curriculum provides the knowledge and critical success factors necessary to achieve excellence in behavioral training and performance simulation, human factors, and cultural change concepts specific to improvements in quality and patient safety. </a:t>
            </a:r>
          </a:p>
          <a:p>
            <a:endParaRPr lang="en-US" dirty="0" smtClean="0"/>
          </a:p>
          <a:p>
            <a:r>
              <a:rPr lang="en-US" dirty="0" smtClean="0"/>
              <a:t>Adaptable </a:t>
            </a:r>
            <a:r>
              <a:rPr lang="en-US" dirty="0"/>
              <a:t>to all environments, TeamSTEPPS can be tailored to meet the needs of any team in any setting. TeamSTEPPS tailors to the office-based setting and uses the evidence-based and many lessons learned from teaming in combat casualty care, and in- and outpatient ambulatory and clinic settings. </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408225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28166"/>
            <a:fld id="{D2FC48ED-8B10-4B8A-947B-4BEF6DCA279E}" type="slidenum">
              <a:rPr lang="en-US" smtClean="0">
                <a:cs typeface="Arial" charset="0"/>
              </a:rPr>
              <a:pPr defTabSz="928166"/>
              <a:t>7</a:t>
            </a:fld>
            <a:endParaRPr lang="en-US" dirty="0">
              <a:cs typeface="Arial" charset="0"/>
            </a:endParaRPr>
          </a:p>
        </p:txBody>
      </p:sp>
      <p:sp>
        <p:nvSpPr>
          <p:cNvPr id="41986" name="Rectangle 2"/>
          <p:cNvSpPr>
            <a:spLocks noGrp="1" noRot="1" noChangeAspect="1" noChangeArrowheads="1" noTextEdit="1"/>
          </p:cNvSpPr>
          <p:nvPr>
            <p:ph type="sldImg"/>
          </p:nvPr>
        </p:nvSpPr>
        <p:spPr>
          <a:xfrm>
            <a:off x="682392" y="1143000"/>
            <a:ext cx="5493217" cy="3090672"/>
          </a:xfrm>
          <a:ln/>
        </p:spPr>
      </p:sp>
      <p:sp>
        <p:nvSpPr>
          <p:cNvPr id="41987" name="Rectangle 3"/>
          <p:cNvSpPr>
            <a:spLocks noGrp="1" noChangeArrowheads="1"/>
          </p:cNvSpPr>
          <p:nvPr>
            <p:ph type="body" idx="1"/>
          </p:nvPr>
        </p:nvSpPr>
        <p:spPr>
          <a:xfrm>
            <a:off x="682392" y="4407542"/>
            <a:ext cx="5493217" cy="4045342"/>
          </a:xfrm>
          <a:noFill/>
          <a:ln/>
        </p:spPr>
        <p:txBody>
          <a:bodyPr/>
          <a:lstStyle/>
          <a:p>
            <a:r>
              <a:rPr lang="en-US" sz="1200" dirty="0"/>
              <a:t>More than 40 years of research and evidence have been accumulated on teams and team performance in diverse areas, for example, aviation, the military, nuclear power, health care, and business and industry. TeamSTEPPS has evolved from research in these high-risk fields, where the consequences of error are great, to the </a:t>
            </a:r>
            <a:r>
              <a:rPr lang="en-US" sz="1200" dirty="0" smtClean="0"/>
              <a:t>healthcare </a:t>
            </a:r>
            <a:r>
              <a:rPr lang="en-US" sz="1200" dirty="0"/>
              <a:t>field-- a high-risk, high-stakes environment in which poor performance can lead to serious consequences or death. </a:t>
            </a:r>
          </a:p>
          <a:p>
            <a:endParaRPr lang="en-US" sz="1200" dirty="0" smtClean="0"/>
          </a:p>
          <a:p>
            <a:r>
              <a:rPr lang="en-US" sz="1200" dirty="0" smtClean="0"/>
              <a:t>In </a:t>
            </a:r>
            <a:r>
              <a:rPr lang="en-US" sz="1200" dirty="0"/>
              <a:t>effective teams, mistakes are caught, addressed, and resolved before they compromise patient safety. </a:t>
            </a:r>
            <a:r>
              <a:rPr lang="en-US" sz="1200" dirty="0" err="1"/>
              <a:t>TeamSTEPPS</a:t>
            </a:r>
            <a:r>
              <a:rPr lang="en-US" sz="1200" dirty="0"/>
              <a:t> provides specific tools and strategies for improving communication in teamwork, reducing chance of error, and enhancing patient safety. Based on research, we know that teamwork is defined by a set of interrelated Knowledge, Skills, and Attitudes-- or KSAs-- that facilitate coordinated, adaptive performance in support of one's teammates' objectives and mission. </a:t>
            </a:r>
          </a:p>
          <a:p>
            <a:endParaRPr lang="en-US" sz="1200" dirty="0" smtClean="0"/>
          </a:p>
          <a:p>
            <a:r>
              <a:rPr lang="en-US" sz="1200" dirty="0" smtClean="0"/>
              <a:t>Effective </a:t>
            </a:r>
            <a:r>
              <a:rPr lang="en-US" sz="1200" dirty="0"/>
              <a:t>teamwork is dependent on each team member being able to anticipate the needs of others, adjust to each other's actions and to the changing environment, and have a shared understanding of how a procedure should happen in order to identify when errors occur and how to correct for these errors. Team-related knowledge results in a shared mental model. Attitudes result in mutual trust and team orientation. Outcomes of a high-performing team are adaptability, accuracy, productivity, efficiency, and safety. </a:t>
            </a:r>
          </a:p>
        </p:txBody>
      </p:sp>
    </p:spTree>
    <p:extLst>
      <p:ext uri="{BB962C8B-B14F-4D97-AF65-F5344CB8AC3E}">
        <p14:creationId xmlns:p14="http://schemas.microsoft.com/office/powerpoint/2010/main" val="336760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TeamSTEPPS is an evidence-based framework to optimize team performance across the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delivery system. This framework is composed of four teachable, learnable skills-- leadership, situation monitoring, mutual support, and communication. The red arrows on the graphic of the </a:t>
            </a:r>
            <a:r>
              <a:rPr lang="en-US" sz="1200" kern="1200" dirty="0" err="1">
                <a:solidFill>
                  <a:schemeClr val="tx1"/>
                </a:solidFill>
                <a:effectLst/>
                <a:latin typeface="+mn-lt"/>
                <a:ea typeface="+mn-ea"/>
                <a:cs typeface="+mn-cs"/>
              </a:rPr>
              <a:t>TeamSTEPPS</a:t>
            </a:r>
            <a:r>
              <a:rPr lang="en-US" sz="1200" kern="1200" dirty="0">
                <a:solidFill>
                  <a:schemeClr val="tx1"/>
                </a:solidFill>
                <a:effectLst/>
                <a:latin typeface="+mn-lt"/>
                <a:ea typeface="+mn-ea"/>
                <a:cs typeface="+mn-cs"/>
              </a:rPr>
              <a:t> framework depict a two-way dynamic interplay between the four skill areas and team-related outcomes.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Interaction </a:t>
            </a:r>
            <a:r>
              <a:rPr lang="en-US" sz="1200" kern="1200" dirty="0">
                <a:solidFill>
                  <a:schemeClr val="tx1"/>
                </a:solidFill>
                <a:effectLst/>
                <a:latin typeface="+mn-lt"/>
                <a:ea typeface="+mn-ea"/>
                <a:cs typeface="+mn-cs"/>
              </a:rPr>
              <a:t>between the outcomes and skills is the basis of a team striving to deliver safe, quality care. Encircling the four skills is the patient care team, which represents not only the patient, but also those who play a supportive role within the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delivery system. More than a logo, this graphic is designed and has become associated with the conceptual model of teaming in </a:t>
            </a:r>
            <a:r>
              <a:rPr lang="en-US" sz="1200" kern="1200" dirty="0" smtClean="0">
                <a:solidFill>
                  <a:schemeClr val="tx1"/>
                </a:solidFill>
                <a:effectLst/>
                <a:latin typeface="+mn-lt"/>
                <a:ea typeface="+mn-ea"/>
                <a:cs typeface="+mn-cs"/>
              </a:rPr>
              <a:t>healthcare.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8</a:t>
            </a:fld>
            <a:endParaRPr lang="en-US" dirty="0"/>
          </a:p>
        </p:txBody>
      </p:sp>
    </p:spTree>
    <p:extLst>
      <p:ext uri="{BB962C8B-B14F-4D97-AF65-F5344CB8AC3E}">
        <p14:creationId xmlns:p14="http://schemas.microsoft.com/office/powerpoint/2010/main" val="257802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found that teamwork plays a critical role in providing quality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and that there are significant positive results when organizations implement teamwork initiatives. As TeamSTEPPS spreads across the many </a:t>
            </a:r>
            <a:r>
              <a:rPr lang="en-US" sz="1200" kern="1200" dirty="0" smtClean="0">
                <a:solidFill>
                  <a:schemeClr val="tx1"/>
                </a:solidFill>
                <a:effectLst/>
                <a:latin typeface="+mn-lt"/>
                <a:ea typeface="+mn-ea"/>
                <a:cs typeface="+mn-cs"/>
              </a:rPr>
              <a:t>healthcare </a:t>
            </a:r>
            <a:r>
              <a:rPr lang="en-US" sz="1200" kern="1200" dirty="0">
                <a:solidFill>
                  <a:schemeClr val="tx1"/>
                </a:solidFill>
                <a:effectLst/>
                <a:latin typeface="+mn-lt"/>
                <a:ea typeface="+mn-ea"/>
                <a:cs typeface="+mn-cs"/>
              </a:rPr>
              <a:t>settings, the evidence base grows as well.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a:t>
            </a:r>
            <a:r>
              <a:rPr lang="en-US" sz="1200" kern="1200" dirty="0">
                <a:solidFill>
                  <a:schemeClr val="tx1"/>
                </a:solidFill>
                <a:effectLst/>
                <a:latin typeface="+mn-lt"/>
                <a:ea typeface="+mn-ea"/>
                <a:cs typeface="+mn-cs"/>
              </a:rPr>
              <a:t>of the current clinical outcomes of team training include the following-- 50% reduction in adverse outcomes based on the average scores after they were weighted for severity; 50% decrease in the severity index, which measures the average severity of each delivery with an adverse event; reduced rate of adverse drug events; and improved medication reconciliation at patient admission.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1853852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305830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prstClr val="white"/>
                </a:solidFill>
              </a:rPr>
              <a:t>Module 1: Introduction</a:t>
            </a:r>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solidFill>
                  <a:prstClr val="white"/>
                </a:solidFill>
              </a:rPr>
              <a:pPr/>
              <a:t>‹#›</a:t>
            </a:fld>
            <a:endParaRPr lang="en-US" sz="1000" dirty="0">
              <a:solidFill>
                <a:prstClr val="white"/>
              </a:solidFill>
            </a:endParaRPr>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215993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prstClr val="white"/>
                </a:solidFill>
              </a:rPr>
              <a:t>Module : Introduction</a:t>
            </a:r>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solidFill>
                  <a:prstClr val="white"/>
                </a:solidFill>
              </a:rPr>
              <a:pPr/>
              <a:t>‹#›</a:t>
            </a:fld>
            <a:endParaRPr lang="en-US" sz="1000" dirty="0">
              <a:solidFill>
                <a:prstClr val="white"/>
              </a:solidFill>
            </a:endParaRPr>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389438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prstClr val="white"/>
                </a:solidFill>
              </a:rPr>
              <a:t>Module : Introduction</a:t>
            </a:r>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solidFill>
                  <a:prstClr val="white"/>
                </a:solidFill>
              </a:rPr>
              <a:pPr/>
              <a:t>‹#›</a:t>
            </a:fld>
            <a:endParaRPr lang="en-US" sz="1000" dirty="0">
              <a:solidFill>
                <a:prstClr val="white"/>
              </a:solidFill>
            </a:endParaRPr>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1612233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759811"/>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https://www.ncbi.nlm.nih.gov/pmc/articles/PMC1765783/"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www.ncbi.nlm.nih.gov/pubmed/20235415" TargetMode="Externa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3.xml"/><Relationship Id="rId7" Type="http://schemas.openxmlformats.org/officeDocument/2006/relationships/notesSlide" Target="../notesSlides/notesSlide1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72.xml"/><Relationship Id="rId7" Type="http://schemas.openxmlformats.org/officeDocument/2006/relationships/hyperlink" Target="https://www.ahrq.gov/teamstepps/officebasedcare/module1/office_intro-ig.html#Team-Building"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1JBJ7zBNCgY" TargetMode="External"/><Relationship Id="rId3" Type="http://schemas.openxmlformats.org/officeDocument/2006/relationships/tags" Target="../tags/tag76.xml"/><Relationship Id="rId7" Type="http://schemas.openxmlformats.org/officeDocument/2006/relationships/image" Target="../media/image16.wmf"/><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video" Target="https://www.youtube.com/embed/1JBJ7zBNCgY?rel=0" TargetMode="Externa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www.ncbi.nlm.nih.gov/pmc/articles/PMC1743743/" TargetMode="External"/><Relationship Id="rId3" Type="http://schemas.openxmlformats.org/officeDocument/2006/relationships/tags" Target="../tags/tag79.xml"/><Relationship Id="rId7" Type="http://schemas.openxmlformats.org/officeDocument/2006/relationships/hyperlink" Target="http://www.bmj.com/content/323/7316/784"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hyperlink" Target="http://www.ncbi.nlm.nih.gov/pubmed/11145623"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1.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3" Type="http://schemas.openxmlformats.org/officeDocument/2006/relationships/tags" Target="../tags/tag34.xml"/><Relationship Id="rId7" Type="http://schemas.openxmlformats.org/officeDocument/2006/relationships/notesSlide" Target="../notesSlides/notesSlide2.xml"/><Relationship Id="rId12" Type="http://schemas.openxmlformats.org/officeDocument/2006/relationships/image" Target="../media/image9.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11" Type="http://schemas.openxmlformats.org/officeDocument/2006/relationships/image" Target="../media/image8.jpeg"/><Relationship Id="rId5" Type="http://schemas.openxmlformats.org/officeDocument/2006/relationships/tags" Target="../tags/tag36.xml"/><Relationship Id="rId10" Type="http://schemas.openxmlformats.org/officeDocument/2006/relationships/hyperlink" Target="https://www.ahrq.gov/teamstepps/officebasedcare/classroom.html" TargetMode="External"/><Relationship Id="rId4" Type="http://schemas.openxmlformats.org/officeDocument/2006/relationships/tags" Target="../tags/tag35.xml"/><Relationship Id="rId9" Type="http://schemas.openxmlformats.org/officeDocument/2006/relationships/hyperlink" Target="http://www.ahrq.gov/teamstepps/officebasedcare/index.html"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psnet.ahrq.gov/resource.aspx?resourceID=3400"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a:xfrm>
            <a:off x="0" y="2427978"/>
            <a:ext cx="9143999" cy="693108"/>
          </a:xfrm>
        </p:spPr>
        <p:txBody>
          <a:bodyPr>
            <a:normAutofit/>
          </a:bodyPr>
          <a:lstStyle/>
          <a:p>
            <a:r>
              <a:rPr lang="en-US" sz="2400" dirty="0"/>
              <a:t>Module 1: Introduction</a:t>
            </a:r>
          </a:p>
        </p:txBody>
      </p:sp>
      <p:sp>
        <p:nvSpPr>
          <p:cNvPr id="18" name="Subtitle 17"/>
          <p:cNvSpPr>
            <a:spLocks noGrp="1"/>
          </p:cNvSpPr>
          <p:nvPr>
            <p:ph type="subTitle" idx="1"/>
            <p:custDataLst>
              <p:tags r:id="rId3"/>
            </p:custDataLst>
          </p:nvPr>
        </p:nvSpPr>
        <p:spPr>
          <a:xfrm>
            <a:off x="0" y="1914508"/>
            <a:ext cx="9143999" cy="671151"/>
          </a:xfrm>
        </p:spPr>
        <p:txBody>
          <a:bodyPr/>
          <a:lstStyle/>
          <a:p>
            <a:r>
              <a:rPr lang="en-US" dirty="0"/>
              <a:t>Office-Based Care Online Course</a:t>
            </a:r>
          </a:p>
        </p:txBody>
      </p:sp>
      <p:sp>
        <p:nvSpPr>
          <p:cNvPr id="19" name="Text Placeholder 18"/>
          <p:cNvSpPr>
            <a:spLocks noGrp="1"/>
          </p:cNvSpPr>
          <p:nvPr>
            <p:ph type="body" sz="quarter" idx="10"/>
            <p:custDataLst>
              <p:tags r:id="rId4"/>
            </p:custDataLst>
          </p:nvPr>
        </p:nvSpPr>
        <p:spPr>
          <a:xfrm>
            <a:off x="-2" y="1037791"/>
            <a:ext cx="9144002" cy="485775"/>
          </a:xfrm>
        </p:spPr>
        <p:txBody>
          <a:bodyPr/>
          <a:lstStyle/>
          <a:p>
            <a:r>
              <a:rPr lang="en-US" dirty="0"/>
              <a:t>Welcome to </a:t>
            </a:r>
          </a:p>
        </p:txBody>
      </p:sp>
      <p:grpSp>
        <p:nvGrpSpPr>
          <p:cNvPr id="2" name="Group 1"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custDataLst>
              <p:tags r:id="rId2"/>
            </p:custDataLst>
          </p:nvPr>
        </p:nvSpPr>
        <p:spPr>
          <a:xfrm>
            <a:off x="1005840" y="-2"/>
            <a:ext cx="8020074" cy="685800"/>
          </a:xfrm>
        </p:spPr>
        <p:txBody>
          <a:bodyPr/>
          <a:lstStyle/>
          <a:p>
            <a:r>
              <a:rPr lang="en-US" dirty="0"/>
              <a:t>Does TeamSTEPPS Work?</a:t>
            </a:r>
          </a:p>
        </p:txBody>
      </p:sp>
      <p:sp>
        <p:nvSpPr>
          <p:cNvPr id="46082" name="Content Placeholder 4"/>
          <p:cNvSpPr>
            <a:spLocks noGrp="1"/>
          </p:cNvSpPr>
          <p:nvPr>
            <p:ph type="body" sz="quarter" idx="10"/>
            <p:custDataLst>
              <p:tags r:id="rId3"/>
            </p:custDataLst>
          </p:nvPr>
        </p:nvSpPr>
        <p:spPr/>
        <p:txBody>
          <a:bodyPr>
            <a:normAutofit/>
          </a:bodyPr>
          <a:lstStyle/>
          <a:p>
            <a:r>
              <a:rPr lang="en-US" dirty="0"/>
              <a:t>Teamwork outcomes include:</a:t>
            </a:r>
          </a:p>
          <a:p>
            <a:pPr marL="342900" indent="-223838">
              <a:buFont typeface="Arial" panose="020B0604020202020204" pitchFamily="34" charset="0"/>
              <a:buChar char="•"/>
            </a:pPr>
            <a:r>
              <a:rPr lang="en-US" dirty="0"/>
              <a:t>Significant improvement in communication and supportive behavior</a:t>
            </a:r>
          </a:p>
          <a:p>
            <a:pPr marL="342900" indent="-223838">
              <a:spcAft>
                <a:spcPts val="600"/>
              </a:spcAft>
              <a:buFont typeface="Arial" panose="020B0604020202020204" pitchFamily="34" charset="0"/>
              <a:buChar char="•"/>
            </a:pPr>
            <a:r>
              <a:rPr lang="en-US" dirty="0"/>
              <a:t>Significant increases in perceptions of teamwork after training </a:t>
            </a:r>
          </a:p>
          <a:p>
            <a:pPr marL="3205163" lvl="1" indent="4763">
              <a:buNone/>
            </a:pPr>
            <a:r>
              <a:rPr lang="en-US" sz="1100" dirty="0"/>
              <a:t>Weaver, S. J., Rosen, M. A., </a:t>
            </a:r>
            <a:r>
              <a:rPr lang="en-US" sz="1100" dirty="0" err="1"/>
              <a:t>DiazGranados</a:t>
            </a:r>
            <a:r>
              <a:rPr lang="en-US" sz="1100" dirty="0"/>
              <a:t>, D., </a:t>
            </a:r>
            <a:r>
              <a:rPr lang="en-US" sz="1100" dirty="0" err="1"/>
              <a:t>Lazzara</a:t>
            </a:r>
            <a:r>
              <a:rPr lang="en-US" sz="1100" dirty="0"/>
              <a:t>, E. H., Lyons, R., Salas, E., </a:t>
            </a:r>
            <a:r>
              <a:rPr lang="en-US" sz="1100" dirty="0" err="1"/>
              <a:t>Knych</a:t>
            </a:r>
            <a:r>
              <a:rPr lang="en-US" sz="1100" dirty="0"/>
              <a:t>, S. A., </a:t>
            </a:r>
            <a:r>
              <a:rPr lang="en-US" sz="1100" dirty="0" err="1"/>
              <a:t>McKeever</a:t>
            </a:r>
            <a:r>
              <a:rPr lang="en-US" sz="1100" dirty="0"/>
              <a:t>, M., Adler, L., Barker, M., &amp; King, H. B. </a:t>
            </a:r>
            <a:r>
              <a:rPr lang="en-US" sz="1100" dirty="0">
                <a:hlinkClick r:id="rId6"/>
              </a:rPr>
              <a:t>Does teamwork improve performance in the operating room? A multi-level evaluation</a:t>
            </a:r>
            <a:r>
              <a:rPr lang="en-US" sz="1100" dirty="0"/>
              <a:t>. The Joint Commission Journal on Quality and Patient Safety 36(3): 133-142, March 2010.</a:t>
            </a:r>
          </a:p>
          <a:p>
            <a:pPr marL="342900" indent="-223838">
              <a:buFont typeface="Arial" panose="020B0604020202020204" pitchFamily="34" charset="0"/>
              <a:buChar char="•"/>
            </a:pPr>
            <a:r>
              <a:rPr lang="en-US" dirty="0"/>
              <a:t>Reductions in turnover rate</a:t>
            </a:r>
          </a:p>
          <a:p>
            <a:pPr marL="342900" indent="-223838">
              <a:spcAft>
                <a:spcPts val="600"/>
              </a:spcAft>
              <a:buFont typeface="Arial" panose="020B0604020202020204" pitchFamily="34" charset="0"/>
              <a:buChar char="•"/>
            </a:pPr>
            <a:r>
              <a:rPr lang="en-US" dirty="0"/>
              <a:t>Increases in employee satisfaction</a:t>
            </a:r>
          </a:p>
          <a:p>
            <a:pPr marL="3205163" lvl="1" indent="0">
              <a:buNone/>
            </a:pPr>
            <a:r>
              <a:rPr lang="en-US" sz="1100" dirty="0"/>
              <a:t>Leonard, M., Graham, S., </a:t>
            </a:r>
            <a:r>
              <a:rPr lang="en-US" sz="1100" dirty="0" err="1"/>
              <a:t>Bonacum</a:t>
            </a:r>
            <a:r>
              <a:rPr lang="en-US" sz="1100" dirty="0"/>
              <a:t>, D. </a:t>
            </a:r>
            <a:r>
              <a:rPr lang="en-US" sz="1100" dirty="0">
                <a:hlinkClick r:id="rId7"/>
              </a:rPr>
              <a:t>The human factor: The critical importance of effective teamwork and communication in providing safe care</a:t>
            </a:r>
            <a:r>
              <a:rPr lang="en-US" sz="1100" dirty="0"/>
              <a:t>. </a:t>
            </a:r>
            <a:r>
              <a:rPr lang="en-US" sz="1100" dirty="0" err="1"/>
              <a:t>Qual</a:t>
            </a:r>
            <a:r>
              <a:rPr lang="en-US" sz="1100" dirty="0"/>
              <a:t> </a:t>
            </a:r>
            <a:r>
              <a:rPr lang="en-US" sz="1100" dirty="0" err="1"/>
              <a:t>Saf</a:t>
            </a:r>
            <a:r>
              <a:rPr lang="en-US" sz="1100" dirty="0"/>
              <a:t> Health Care 13 </a:t>
            </a:r>
            <a:r>
              <a:rPr lang="en-US" sz="1100" dirty="0" err="1"/>
              <a:t>Suppl</a:t>
            </a:r>
            <a:r>
              <a:rPr lang="en-US" sz="1100" dirty="0"/>
              <a:t> 1:85-90, October 2004.</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892265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custDataLst>
              <p:tags r:id="rId2"/>
            </p:custDataLst>
          </p:nvPr>
        </p:nvSpPr>
        <p:spPr>
          <a:xfrm>
            <a:off x="1005840" y="-2"/>
            <a:ext cx="8020074" cy="685800"/>
          </a:xfrm>
        </p:spPr>
        <p:txBody>
          <a:bodyPr/>
          <a:lstStyle/>
          <a:p>
            <a:r>
              <a:rPr lang="en-US" dirty="0"/>
              <a:t>Medical Office Environment</a:t>
            </a:r>
          </a:p>
        </p:txBody>
      </p:sp>
      <p:pic>
        <p:nvPicPr>
          <p:cNvPr id="48130" name="Picture 6" descr="Drawing of busy medical office"/>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02005" y="609152"/>
            <a:ext cx="5815945" cy="4177577"/>
          </a:xfrm>
          <a:prstGeom prst="rect">
            <a:avLst/>
          </a:prstGeom>
          <a:noFill/>
          <a:ln w="9525">
            <a:noFill/>
            <a:miter lim="800000"/>
            <a:headEnd/>
            <a:tailEnd/>
          </a:ln>
        </p:spPr>
      </p:pic>
      <p:sp>
        <p:nvSpPr>
          <p:cNvPr id="3" name="Rectangle 2"/>
          <p:cNvSpPr/>
          <p:nvPr>
            <p:custDataLst>
              <p:tags r:id="rId3"/>
            </p:custDataLst>
          </p:nvPr>
        </p:nvSpPr>
        <p:spPr>
          <a:xfrm>
            <a:off x="2409710" y="516368"/>
            <a:ext cx="1151069" cy="4313394"/>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custDataLst>
              <p:tags r:id="rId4"/>
            </p:custDataLst>
          </p:nvPr>
        </p:nvSpPr>
        <p:spPr>
          <a:xfrm>
            <a:off x="182878" y="768096"/>
            <a:ext cx="3377901" cy="4018633"/>
          </a:xfrm>
        </p:spPr>
        <p:txBody>
          <a:bodyPr>
            <a:normAutofit fontScale="85000" lnSpcReduction="20000"/>
          </a:bodyPr>
          <a:lstStyle/>
          <a:p>
            <a:pPr>
              <a:lnSpc>
                <a:spcPct val="120000"/>
              </a:lnSpc>
              <a:spcAft>
                <a:spcPts val="600"/>
              </a:spcAft>
            </a:pPr>
            <a:r>
              <a:rPr lang="en-US" dirty="0"/>
              <a:t>Do your patients have any idea how chaotic the office really is?</a:t>
            </a:r>
          </a:p>
          <a:p>
            <a:pPr>
              <a:lnSpc>
                <a:spcPct val="120000"/>
              </a:lnSpc>
              <a:spcAft>
                <a:spcPts val="600"/>
              </a:spcAft>
            </a:pPr>
            <a:r>
              <a:rPr lang="en-US" dirty="0"/>
              <a:t>How would they know? </a:t>
            </a:r>
          </a:p>
          <a:p>
            <a:pPr>
              <a:lnSpc>
                <a:spcPct val="120000"/>
              </a:lnSpc>
              <a:spcAft>
                <a:spcPts val="600"/>
              </a:spcAft>
            </a:pPr>
            <a:r>
              <a:rPr lang="en-US" dirty="0"/>
              <a:t>What would they hear or see? </a:t>
            </a:r>
          </a:p>
          <a:p>
            <a:pPr>
              <a:lnSpc>
                <a:spcPct val="120000"/>
              </a:lnSpc>
              <a:spcAft>
                <a:spcPts val="600"/>
              </a:spcAft>
            </a:pPr>
            <a:r>
              <a:rPr lang="en-US" dirty="0"/>
              <a:t>If you could describe the office in one word, what would it be? </a:t>
            </a:r>
          </a:p>
          <a:p>
            <a:pPr>
              <a:lnSpc>
                <a:spcPct val="120000"/>
              </a:lnSpc>
              <a:spcAft>
                <a:spcPts val="600"/>
              </a:spcAft>
            </a:pPr>
            <a:r>
              <a:rPr lang="en-US" dirty="0"/>
              <a:t>If your patients could describe the office in one word, what would it be? </a:t>
            </a:r>
          </a:p>
          <a:p>
            <a:pPr>
              <a:lnSpc>
                <a:spcPct val="120000"/>
              </a:lnSpc>
              <a:spcAft>
                <a:spcPts val="600"/>
              </a:spcAft>
            </a:pPr>
            <a:r>
              <a:rPr lang="en-US" dirty="0"/>
              <a:t>If someone asked you to explain a typical day, what would you say? </a:t>
            </a:r>
          </a:p>
          <a:p>
            <a:pPr>
              <a:lnSpc>
                <a:spcPct val="120000"/>
              </a:lnSpc>
              <a:spcAft>
                <a:spcPts val="600"/>
              </a:spcAft>
            </a:pPr>
            <a:r>
              <a:rPr lang="en-US" dirty="0"/>
              <a:t>If patients described a typical visit, what would they say? </a:t>
            </a:r>
          </a:p>
        </p:txBody>
      </p:sp>
      <p:sp>
        <p:nvSpPr>
          <p:cNvPr id="6" name="Rounded Rectangle 5"/>
          <p:cNvSpPr/>
          <p:nvPr>
            <p:custDataLst>
              <p:tags r:id="rId5"/>
            </p:custDataLst>
          </p:nvPr>
        </p:nvSpPr>
        <p:spPr>
          <a:xfrm>
            <a:off x="3757187" y="768096"/>
            <a:ext cx="2194652" cy="790638"/>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4 of the Participant Workbook to record your responses</a:t>
            </a:r>
          </a:p>
        </p:txBody>
      </p:sp>
    </p:spTree>
    <p:custDataLst>
      <p:tags r:id="rId1"/>
    </p:custDataLst>
    <p:extLst>
      <p:ext uri="{BB962C8B-B14F-4D97-AF65-F5344CB8AC3E}">
        <p14:creationId xmlns:p14="http://schemas.microsoft.com/office/powerpoint/2010/main" val="424655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2"/>
            </p:custDataLst>
          </p:nvPr>
        </p:nvSpPr>
        <p:spPr>
          <a:xfrm>
            <a:off x="1005840" y="-2"/>
            <a:ext cx="8020074" cy="685800"/>
          </a:xfrm>
        </p:spPr>
        <p:txBody>
          <a:bodyPr/>
          <a:lstStyle/>
          <a:p>
            <a:r>
              <a:rPr lang="en-US" dirty="0"/>
              <a:t>Medical Office Environment</a:t>
            </a:r>
          </a:p>
        </p:txBody>
      </p:sp>
      <p:sp>
        <p:nvSpPr>
          <p:cNvPr id="50178" name="Content Placeholder 2"/>
          <p:cNvSpPr>
            <a:spLocks noGrp="1"/>
          </p:cNvSpPr>
          <p:nvPr>
            <p:ph type="body" sz="quarter" idx="10"/>
            <p:custDataLst>
              <p:tags r:id="rId3"/>
            </p:custDataLst>
          </p:nvPr>
        </p:nvSpPr>
        <p:spPr/>
        <p:txBody>
          <a:bodyPr/>
          <a:lstStyle/>
          <a:p>
            <a:r>
              <a:rPr lang="en-US" dirty="0"/>
              <a:t>On the surface, the office environment</a:t>
            </a:r>
            <a:br>
              <a:rPr lang="en-US" dirty="0"/>
            </a:br>
            <a:r>
              <a:rPr lang="en-US" dirty="0"/>
              <a:t>can and should appear orderly to patients</a:t>
            </a:r>
          </a:p>
          <a:p>
            <a:r>
              <a:rPr lang="en-US" dirty="0"/>
              <a:t>Like a duck– calm appearing above the</a:t>
            </a:r>
            <a:br>
              <a:rPr lang="en-US" dirty="0"/>
            </a:br>
            <a:r>
              <a:rPr lang="en-US" dirty="0"/>
              <a:t>water while chaos churns below</a:t>
            </a:r>
          </a:p>
          <a:p>
            <a:r>
              <a:rPr lang="en-US" dirty="0"/>
              <a:t>Medical Office: </a:t>
            </a:r>
          </a:p>
          <a:p>
            <a:pPr lvl="1"/>
            <a:r>
              <a:rPr lang="en-US" dirty="0"/>
              <a:t>Does not conform to a pattern of work</a:t>
            </a:r>
          </a:p>
          <a:p>
            <a:pPr lvl="1"/>
            <a:r>
              <a:rPr lang="en-US" dirty="0"/>
              <a:t>Has many components working together</a:t>
            </a:r>
            <a:br>
              <a:rPr lang="en-US" dirty="0"/>
            </a:br>
            <a:r>
              <a:rPr lang="en-US" dirty="0"/>
              <a:t>on multiple tasks simultaneously</a:t>
            </a:r>
          </a:p>
          <a:p>
            <a:pPr lvl="1"/>
            <a:r>
              <a:rPr lang="en-US" dirty="0"/>
              <a:t>Treats numerous patients simultaneously	</a:t>
            </a:r>
          </a:p>
          <a:p>
            <a:endParaRPr lang="en-US" dirty="0"/>
          </a:p>
        </p:txBody>
      </p:sp>
      <p:grpSp>
        <p:nvGrpSpPr>
          <p:cNvPr id="3" name="Group 2" descr="Image of duck swimming"/>
          <p:cNvGrpSpPr/>
          <p:nvPr/>
        </p:nvGrpSpPr>
        <p:grpSpPr>
          <a:xfrm>
            <a:off x="5260489" y="978946"/>
            <a:ext cx="3055172" cy="3317078"/>
            <a:chOff x="5260489" y="978946"/>
            <a:chExt cx="3055172" cy="3317078"/>
          </a:xfrm>
        </p:grpSpPr>
        <p:pic>
          <p:nvPicPr>
            <p:cNvPr id="2" name="Picture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1446" y="978946"/>
              <a:ext cx="2852171" cy="3234780"/>
            </a:xfrm>
            <a:prstGeom prst="rect">
              <a:avLst/>
            </a:prstGeom>
          </p:spPr>
        </p:pic>
        <p:sp>
          <p:nvSpPr>
            <p:cNvPr id="5" name="Rectangle 4"/>
            <p:cNvSpPr/>
            <p:nvPr>
              <p:custDataLst>
                <p:tags r:id="rId4"/>
              </p:custDataLst>
            </p:nvPr>
          </p:nvSpPr>
          <p:spPr>
            <a:xfrm>
              <a:off x="5260489" y="2140772"/>
              <a:ext cx="3055172" cy="2155252"/>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1098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custDataLst>
              <p:tags r:id="rId2"/>
            </p:custDataLst>
          </p:nvPr>
        </p:nvSpPr>
        <p:spPr>
          <a:xfrm>
            <a:off x="1005840" y="-2"/>
            <a:ext cx="8020074" cy="685800"/>
          </a:xfrm>
        </p:spPr>
        <p:txBody>
          <a:bodyPr/>
          <a:lstStyle/>
          <a:p>
            <a:r>
              <a:rPr lang="en-US" dirty="0"/>
              <a:t>Team-Building Exercise: Paper Chain</a:t>
            </a:r>
          </a:p>
        </p:txBody>
      </p:sp>
      <p:sp>
        <p:nvSpPr>
          <p:cNvPr id="2" name="Text Placeholder 1"/>
          <p:cNvSpPr>
            <a:spLocks noGrp="1"/>
          </p:cNvSpPr>
          <p:nvPr>
            <p:ph type="body" sz="quarter" idx="10"/>
            <p:custDataLst>
              <p:tags r:id="rId3"/>
            </p:custDataLst>
          </p:nvPr>
        </p:nvSpPr>
        <p:spPr>
          <a:xfrm>
            <a:off x="182878" y="768096"/>
            <a:ext cx="8797315" cy="4018633"/>
          </a:xfrm>
        </p:spPr>
        <p:txBody>
          <a:bodyPr/>
          <a:lstStyle/>
          <a:p>
            <a:r>
              <a:rPr lang="en-US" dirty="0"/>
              <a:t>On the next slide, you will see a video of a team using the “Paper Chain” activity to better understand teamwork</a:t>
            </a:r>
          </a:p>
          <a:p>
            <a:endParaRPr lang="en-US" dirty="0"/>
          </a:p>
          <a:p>
            <a:pPr marL="4173538" algn="ctr"/>
            <a:r>
              <a:rPr lang="en-US" sz="2400" b="1" dirty="0">
                <a:hlinkClick r:id="rId7"/>
              </a:rPr>
              <a:t>Download the Paper Chain Facilitator’s Guide</a:t>
            </a:r>
            <a:endParaRPr lang="en-US" sz="2400" b="1" dirty="0"/>
          </a:p>
          <a:p>
            <a:pPr marL="4173538"/>
            <a:endParaRPr lang="en-US" dirty="0"/>
          </a:p>
          <a:p>
            <a:pPr marL="4173538"/>
            <a:r>
              <a:rPr lang="en-US" dirty="0"/>
              <a:t>When you are ready, select the arrow to</a:t>
            </a:r>
            <a:br>
              <a:rPr lang="en-US" dirty="0"/>
            </a:br>
            <a:r>
              <a:rPr lang="en-US" dirty="0"/>
              <a:t>go to the next slide and watch the video</a:t>
            </a:r>
          </a:p>
        </p:txBody>
      </p:sp>
      <p:pic>
        <p:nvPicPr>
          <p:cNvPr id="3" name="Picture 2" descr="Screenshot of video"/>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48640" y="1775660"/>
            <a:ext cx="3848233" cy="2580538"/>
          </a:xfrm>
          <a:prstGeom prst="rect">
            <a:avLst/>
          </a:prstGeom>
          <a:ln>
            <a:noFill/>
          </a:ln>
          <a:effectLst>
            <a:reflection blurRad="12700" stA="30000" endPos="23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865538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2"/>
            </p:custDataLst>
          </p:nvPr>
        </p:nvSpPr>
        <p:spPr>
          <a:xfrm>
            <a:off x="1005840" y="-2"/>
            <a:ext cx="8020074" cy="685800"/>
          </a:xfrm>
        </p:spPr>
        <p:txBody>
          <a:bodyPr/>
          <a:lstStyle/>
          <a:p>
            <a:pPr eaLnBrk="1" hangingPunct="1"/>
            <a:r>
              <a:rPr lang="en-US" dirty="0"/>
              <a:t>Paper Chain Activity Video</a:t>
            </a:r>
          </a:p>
        </p:txBody>
      </p:sp>
      <p:pic>
        <p:nvPicPr>
          <p:cNvPr id="1408" name="Object"/>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a:ext>
            </a:extLst>
          </a:blip>
          <a:srcRect/>
          <a:stretch>
            <a:fillRect/>
          </a:stretch>
        </p:blipFill>
        <p:spPr bwMode="auto">
          <a:xfrm>
            <a:off x="4572000" y="2654300"/>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8" name="Rectangle 3"/>
          <p:cNvSpPr>
            <a:spLocks noChangeArrowheads="1"/>
          </p:cNvSpPr>
          <p:nvPr/>
        </p:nvSpPr>
        <p:spPr bwMode="auto">
          <a:xfrm>
            <a:off x="1877352" y="4478269"/>
            <a:ext cx="5146535" cy="267038"/>
          </a:xfrm>
          <a:prstGeom prst="rect">
            <a:avLst/>
          </a:prstGeom>
          <a:noFill/>
          <a:ln>
            <a:noFill/>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https://www.youtube.com/watch?v=1JBJ7zBNCgY</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pic>
        <p:nvPicPr>
          <p:cNvPr id="2" name="1JBJ7zBNCgY"/>
          <p:cNvPicPr>
            <a:picLocks noRot="1" noChangeAspect="1"/>
          </p:cNvPicPr>
          <p:nvPr>
            <a:videoFile r:link="rId4"/>
          </p:nvPr>
        </p:nvPicPr>
        <p:blipFill>
          <a:blip r:embed="rId9"/>
          <a:stretch>
            <a:fillRect/>
          </a:stretch>
        </p:blipFill>
        <p:spPr>
          <a:xfrm>
            <a:off x="1600200" y="914400"/>
            <a:ext cx="5943600" cy="3343275"/>
          </a:xfrm>
          <a:prstGeom prst="rect">
            <a:avLst/>
          </a:prstGeom>
        </p:spPr>
      </p:pic>
    </p:spTree>
    <p:custDataLst>
      <p:tags r:id="rId1"/>
    </p:custDataLst>
    <p:extLst>
      <p:ext uri="{BB962C8B-B14F-4D97-AF65-F5344CB8AC3E}">
        <p14:creationId xmlns:p14="http://schemas.microsoft.com/office/powerpoint/2010/main" val="141796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custDataLst>
              <p:tags r:id="rId2"/>
            </p:custDataLst>
          </p:nvPr>
        </p:nvSpPr>
        <p:spPr>
          <a:xfrm>
            <a:off x="1005840" y="-2"/>
            <a:ext cx="8020074" cy="685800"/>
          </a:xfrm>
        </p:spPr>
        <p:txBody>
          <a:bodyPr>
            <a:normAutofit/>
          </a:bodyPr>
          <a:lstStyle/>
          <a:p>
            <a:r>
              <a:rPr lang="en-US" dirty="0"/>
              <a:t>Why Does Teamwork Matter in Medical Offices?</a:t>
            </a:r>
          </a:p>
        </p:txBody>
      </p:sp>
      <p:sp>
        <p:nvSpPr>
          <p:cNvPr id="53250" name="Rectangle 3"/>
          <p:cNvSpPr>
            <a:spLocks noGrp="1" noChangeArrowheads="1"/>
          </p:cNvSpPr>
          <p:nvPr>
            <p:ph type="body" sz="quarter" idx="10"/>
            <p:custDataLst>
              <p:tags r:id="rId3"/>
            </p:custDataLst>
          </p:nvPr>
        </p:nvSpPr>
        <p:spPr/>
        <p:txBody>
          <a:bodyPr>
            <a:noAutofit/>
          </a:bodyPr>
          <a:lstStyle/>
          <a:p>
            <a:pPr>
              <a:spcAft>
                <a:spcPts val="600"/>
              </a:spcAft>
            </a:pPr>
            <a:r>
              <a:rPr lang="en-US" dirty="0"/>
              <a:t>Better continuity of care, access to care, and patient satisfaction</a:t>
            </a:r>
          </a:p>
          <a:p>
            <a:pPr marL="2854325"/>
            <a:r>
              <a:rPr lang="en-US" sz="1400" dirty="0"/>
              <a:t>Stevenson K, Baker R, </a:t>
            </a:r>
            <a:r>
              <a:rPr lang="en-US" sz="1400" dirty="0" err="1"/>
              <a:t>Farooqi</a:t>
            </a:r>
            <a:r>
              <a:rPr lang="en-US" sz="1400" dirty="0"/>
              <a:t> A, </a:t>
            </a:r>
            <a:r>
              <a:rPr lang="en-US" sz="1400" dirty="0" err="1"/>
              <a:t>Sorrie</a:t>
            </a:r>
            <a:r>
              <a:rPr lang="en-US" sz="1400" dirty="0"/>
              <a:t> R, </a:t>
            </a:r>
            <a:r>
              <a:rPr lang="en-US" sz="1400" dirty="0" err="1"/>
              <a:t>Khunti</a:t>
            </a:r>
            <a:r>
              <a:rPr lang="en-US" sz="1400" dirty="0"/>
              <a:t> K. </a:t>
            </a:r>
            <a:r>
              <a:rPr lang="en-US" sz="1400" dirty="0">
                <a:hlinkClick r:id="rId6"/>
              </a:rPr>
              <a:t>Features of primary health care teams associated with successful quality improvement of diabetes care</a:t>
            </a:r>
            <a:r>
              <a:rPr lang="en-US" sz="1400" dirty="0"/>
              <a:t>. </a:t>
            </a:r>
            <a:r>
              <a:rPr lang="en-US" sz="1400" dirty="0" err="1"/>
              <a:t>Fam</a:t>
            </a:r>
            <a:r>
              <a:rPr lang="en-US" sz="1400" dirty="0"/>
              <a:t> </a:t>
            </a:r>
            <a:r>
              <a:rPr lang="en-US" sz="1400" dirty="0" err="1"/>
              <a:t>Pract</a:t>
            </a:r>
            <a:r>
              <a:rPr lang="en-US" sz="1400" dirty="0"/>
              <a:t>. 2001;18:21-26</a:t>
            </a:r>
          </a:p>
          <a:p>
            <a:pPr>
              <a:spcAft>
                <a:spcPts val="600"/>
              </a:spcAft>
            </a:pPr>
            <a:r>
              <a:rPr lang="en-US" dirty="0"/>
              <a:t>Higher patient-perceived quality of care</a:t>
            </a:r>
          </a:p>
          <a:p>
            <a:pPr marL="2854325"/>
            <a:r>
              <a:rPr lang="en-US" sz="1400" dirty="0"/>
              <a:t>Campbell SM, Hann M, Hacker J, et al. </a:t>
            </a:r>
            <a:r>
              <a:rPr lang="en-US" sz="1400" dirty="0">
                <a:hlinkClick r:id="rId7"/>
              </a:rPr>
              <a:t>Identifying predictors of high quality care in English general practice: observational study</a:t>
            </a:r>
            <a:r>
              <a:rPr lang="en-US" sz="1400" dirty="0"/>
              <a:t>. BMJ. 2001;323:1-6.</a:t>
            </a:r>
          </a:p>
          <a:p>
            <a:pPr>
              <a:spcAft>
                <a:spcPts val="600"/>
              </a:spcAft>
            </a:pPr>
            <a:r>
              <a:rPr lang="en-US" dirty="0"/>
              <a:t>Superior care for diabetes patients</a:t>
            </a:r>
          </a:p>
          <a:p>
            <a:pPr marL="2854325">
              <a:spcAft>
                <a:spcPts val="0"/>
              </a:spcAft>
            </a:pPr>
            <a:r>
              <a:rPr lang="en-US" sz="1400" dirty="0"/>
              <a:t>Bower, P., Campbell, S., </a:t>
            </a:r>
            <a:r>
              <a:rPr lang="en-US" sz="1400" dirty="0" err="1"/>
              <a:t>Bojke</a:t>
            </a:r>
            <a:r>
              <a:rPr lang="en-US" sz="1400" dirty="0"/>
              <a:t>, C., &amp; </a:t>
            </a:r>
            <a:r>
              <a:rPr lang="en-US" sz="1400" dirty="0" err="1"/>
              <a:t>Sibbald</a:t>
            </a:r>
            <a:r>
              <a:rPr lang="en-US" sz="1400" dirty="0"/>
              <a:t>, B. </a:t>
            </a:r>
            <a:r>
              <a:rPr lang="en-US" sz="1400" dirty="0">
                <a:hlinkClick r:id="rId8"/>
              </a:rPr>
              <a:t>Team structure, team climate, and the quality of care in primary care: An observational study</a:t>
            </a:r>
            <a:r>
              <a:rPr lang="en-US" sz="1400" dirty="0"/>
              <a:t>. QSHC. 2003; 12: 273-279.</a:t>
            </a:r>
            <a:endParaRPr lang="en-US" dirty="0"/>
          </a:p>
        </p:txBody>
      </p:sp>
    </p:spTree>
    <p:custDataLst>
      <p:tags r:id="rId1"/>
    </p:custDataLst>
    <p:extLst>
      <p:ext uri="{BB962C8B-B14F-4D97-AF65-F5344CB8AC3E}">
        <p14:creationId xmlns:p14="http://schemas.microsoft.com/office/powerpoint/2010/main" val="2238457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1 Summary</a:t>
            </a:r>
          </a:p>
        </p:txBody>
      </p:sp>
      <p:sp>
        <p:nvSpPr>
          <p:cNvPr id="3" name="Text Placeholder 2"/>
          <p:cNvSpPr>
            <a:spLocks noGrp="1"/>
          </p:cNvSpPr>
          <p:nvPr>
            <p:ph type="body" sz="quarter" idx="10"/>
            <p:custDataLst>
              <p:tags r:id="rId3"/>
            </p:custDataLst>
          </p:nvPr>
        </p:nvSpPr>
        <p:spPr>
          <a:xfrm>
            <a:off x="182878" y="768096"/>
            <a:ext cx="3918475" cy="4018633"/>
          </a:xfrm>
        </p:spPr>
        <p:txBody>
          <a:bodyPr/>
          <a:lstStyle/>
          <a:p>
            <a:r>
              <a:rPr lang="en-US" dirty="0"/>
              <a:t>In this module you learned to:</a:t>
            </a:r>
          </a:p>
          <a:p>
            <a:pPr marL="342900" indent="-222250">
              <a:buFont typeface="Arial" panose="020B0604020202020204" pitchFamily="34" charset="0"/>
              <a:buChar char="•"/>
            </a:pPr>
            <a:r>
              <a:rPr lang="en-US" dirty="0"/>
              <a:t>Describe the impact of errors and why they occur</a:t>
            </a:r>
          </a:p>
          <a:p>
            <a:pPr marL="342900" indent="-222250">
              <a:buFont typeface="Arial" panose="020B0604020202020204" pitchFamily="34" charset="0"/>
              <a:buChar char="•"/>
            </a:pPr>
            <a:r>
              <a:rPr lang="en-US" dirty="0"/>
              <a:t>Describe the TeamSTEPPS framework</a:t>
            </a:r>
          </a:p>
          <a:p>
            <a:pPr marL="342900" indent="-222250">
              <a:buFont typeface="Arial" panose="020B0604020202020204" pitchFamily="34" charset="0"/>
              <a:buChar char="•"/>
            </a:pPr>
            <a:r>
              <a:rPr lang="en-US" dirty="0"/>
              <a:t>State the outcomes of the TeamSTEPPS framework</a:t>
            </a:r>
          </a:p>
        </p:txBody>
      </p:sp>
      <p:pic>
        <p:nvPicPr>
          <p:cNvPr id="4" name="Picture 2" descr="Image of medical team making round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4329953" y="1253355"/>
            <a:ext cx="3953220" cy="26328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027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a:t>
            </a:r>
            <a:r>
              <a:rPr lang="en-US">
                <a:hlinkClick r:id="rId9"/>
              </a:rPr>
              <a:t>TeamSTEPPS </a:t>
            </a:r>
            <a:r>
              <a:rPr lang="en-US" smtClean="0">
                <a:hlinkClick r:id="rId9"/>
              </a:rPr>
              <a:t>website</a:t>
            </a:r>
            <a:r>
              <a:rPr lang="en-US" dirty="0" smtClean="0"/>
              <a:t>:</a:t>
            </a:r>
          </a:p>
          <a:p>
            <a:pPr marL="342900" indent="-169863">
              <a:buFont typeface="Arial" panose="020B0604020202020204" pitchFamily="34" charset="0"/>
              <a:buChar char="•"/>
            </a:pPr>
            <a:r>
              <a:rPr lang="en-US" dirty="0" smtClean="0"/>
              <a:t>Classroom slides</a:t>
            </a:r>
          </a:p>
          <a:p>
            <a:pPr marL="342900" indent="-169863">
              <a:buFont typeface="Arial" panose="020B0604020202020204" pitchFamily="34" charset="0"/>
              <a:buChar char="•"/>
            </a:pPr>
            <a:r>
              <a:rPr lang="en-US" dirty="0" smtClean="0">
                <a:hlinkClick r:id="rId10"/>
              </a:rPr>
              <a:t>Instructor </a:t>
            </a:r>
            <a:r>
              <a:rPr lang="en-US" dirty="0">
                <a:hlinkClick r:id="rId10"/>
              </a:rPr>
              <a:t>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descr="Image of Participant Workbook cover"/>
          <p:cNvSpPr/>
          <p:nvPr>
            <p:custDataLst>
              <p:tags r:id="rId4"/>
            </p:custDataLst>
          </p:nvPr>
        </p:nvSpPr>
        <p:spPr>
          <a:xfrm>
            <a:off x="3880492" y="863600"/>
            <a:ext cx="2099391" cy="2808514"/>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creenshot of TeamSTEPPS web page"/>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313399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p:txBody>
          <a:bodyPr/>
          <a:lstStyle/>
          <a:p>
            <a:r>
              <a:rPr lang="en-US" dirty="0"/>
              <a:t>After completing this module, you will be able to:</a:t>
            </a:r>
          </a:p>
          <a:p>
            <a:pPr marL="342900" indent="-222250">
              <a:buFont typeface="Arial" panose="020B0604020202020204" pitchFamily="34" charset="0"/>
              <a:buChar char="•"/>
            </a:pPr>
            <a:r>
              <a:rPr lang="en-US" dirty="0"/>
              <a:t>Describe the impact of errors and why they occur</a:t>
            </a:r>
          </a:p>
          <a:p>
            <a:pPr marL="342900" indent="-222250">
              <a:buFont typeface="Arial" panose="020B0604020202020204" pitchFamily="34" charset="0"/>
              <a:buChar char="•"/>
            </a:pPr>
            <a:r>
              <a:rPr lang="en-US" dirty="0"/>
              <a:t>Describe the TeamSTEPPS framework</a:t>
            </a:r>
          </a:p>
          <a:p>
            <a:pPr marL="342900" indent="-222250">
              <a:buFont typeface="Arial" panose="020B0604020202020204" pitchFamily="34" charset="0"/>
              <a:buChar char="•"/>
            </a:pPr>
            <a:r>
              <a:rPr lang="en-US" dirty="0"/>
              <a:t>State the outcomes of the TeamSTEPPS</a:t>
            </a:r>
            <a:br>
              <a:rPr lang="en-US" dirty="0"/>
            </a:br>
            <a:r>
              <a:rPr lang="en-US" dirty="0"/>
              <a:t>framework</a:t>
            </a:r>
          </a:p>
          <a:p>
            <a:endParaRPr lang="en-US" dirty="0"/>
          </a:p>
        </p:txBody>
      </p:sp>
      <p:pic>
        <p:nvPicPr>
          <p:cNvPr id="4" name="Picture 3" descr="TeamSTEPPS triangle framework of knowledge, performance, and attitudes"/>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49271" y="1098170"/>
            <a:ext cx="4168587" cy="33786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96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Key Terms and Roles</a:t>
            </a:r>
          </a:p>
        </p:txBody>
      </p:sp>
      <p:sp>
        <p:nvSpPr>
          <p:cNvPr id="3" name="Text Placeholder 2"/>
          <p:cNvSpPr>
            <a:spLocks noGrp="1"/>
          </p:cNvSpPr>
          <p:nvPr>
            <p:ph type="body" sz="quarter" idx="10"/>
            <p:custDataLst>
              <p:tags r:id="rId3"/>
            </p:custDataLst>
          </p:nvPr>
        </p:nvSpPr>
        <p:spPr/>
        <p:txBody>
          <a:bodyPr>
            <a:normAutofit/>
          </a:bodyPr>
          <a:lstStyle/>
          <a:p>
            <a:pPr>
              <a:spcAft>
                <a:spcPts val="2400"/>
              </a:spcAft>
            </a:pPr>
            <a:r>
              <a:rPr lang="en-US" sz="2400" dirty="0"/>
              <a:t>By completing this course, you will become a TeamSTEPPS Master Trainer</a:t>
            </a:r>
          </a:p>
          <a:p>
            <a:pPr>
              <a:spcAft>
                <a:spcPts val="2400"/>
              </a:spcAft>
            </a:pPr>
            <a:r>
              <a:rPr lang="en-US" sz="2400" dirty="0"/>
              <a:t>The Fundamentals are covered in Modules 1 through 7</a:t>
            </a:r>
          </a:p>
          <a:p>
            <a:pPr>
              <a:spcAft>
                <a:spcPts val="2400"/>
              </a:spcAft>
            </a:pPr>
            <a:r>
              <a:rPr lang="en-US" sz="2400" dirty="0"/>
              <a:t>Teaching &amp; Coaching, Change Management, Measurement, and Implementation Planning are covered in Modules 8 through 11</a:t>
            </a:r>
          </a:p>
          <a:p>
            <a:pPr>
              <a:spcAft>
                <a:spcPts val="2400"/>
              </a:spcAft>
            </a:pPr>
            <a:r>
              <a:rPr lang="en-US" sz="2400" dirty="0"/>
              <a:t>This course uses the Practice Facilitator model</a:t>
            </a:r>
          </a:p>
        </p:txBody>
      </p:sp>
    </p:spTree>
    <p:custDataLst>
      <p:tags r:id="rId1"/>
    </p:custDataLst>
    <p:extLst>
      <p:ext uri="{BB962C8B-B14F-4D97-AF65-F5344CB8AC3E}">
        <p14:creationId xmlns:p14="http://schemas.microsoft.com/office/powerpoint/2010/main" val="366655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Practice Facilitator</a:t>
            </a:r>
          </a:p>
        </p:txBody>
      </p:sp>
      <p:sp>
        <p:nvSpPr>
          <p:cNvPr id="3" name="Text Placeholder 2"/>
          <p:cNvSpPr>
            <a:spLocks noGrp="1"/>
          </p:cNvSpPr>
          <p:nvPr>
            <p:ph type="body" sz="quarter" idx="10"/>
            <p:custDataLst>
              <p:tags r:id="rId3"/>
            </p:custDataLst>
          </p:nvPr>
        </p:nvSpPr>
        <p:spPr/>
        <p:txBody>
          <a:bodyPr>
            <a:normAutofit/>
          </a:bodyPr>
          <a:lstStyle/>
          <a:p>
            <a:pPr>
              <a:spcAft>
                <a:spcPts val="2400"/>
              </a:spcAft>
            </a:pPr>
            <a:r>
              <a:rPr lang="en-US" sz="2400" dirty="0"/>
              <a:t>As the Practice Facilitator leading your TeamSTEPPS intervention:</a:t>
            </a:r>
          </a:p>
          <a:p>
            <a:pPr marL="342900" indent="-227013">
              <a:spcAft>
                <a:spcPts val="2400"/>
              </a:spcAft>
              <a:buFont typeface="Arial" panose="020B0604020202020204" pitchFamily="34" charset="0"/>
              <a:buChar char="•"/>
            </a:pPr>
            <a:r>
              <a:rPr lang="en-US" sz="2400" dirty="0"/>
              <a:t>It is important to have the</a:t>
            </a:r>
            <a:br>
              <a:rPr lang="en-US" sz="2400" dirty="0"/>
            </a:br>
            <a:r>
              <a:rPr lang="en-US" sz="2400" dirty="0"/>
              <a:t>support of a Change Team </a:t>
            </a:r>
          </a:p>
          <a:p>
            <a:pPr marL="342900" indent="-227013">
              <a:spcAft>
                <a:spcPts val="2400"/>
              </a:spcAft>
              <a:buFont typeface="Arial" panose="020B0604020202020204" pitchFamily="34" charset="0"/>
              <a:buChar char="•"/>
            </a:pPr>
            <a:r>
              <a:rPr lang="en-US" sz="2400" dirty="0"/>
              <a:t>Take time to identify</a:t>
            </a:r>
            <a:br>
              <a:rPr lang="en-US" sz="2400" dirty="0"/>
            </a:br>
            <a:r>
              <a:rPr lang="en-US" sz="2400" dirty="0"/>
              <a:t>members of your</a:t>
            </a:r>
            <a:br>
              <a:rPr lang="en-US" sz="2400" dirty="0"/>
            </a:br>
            <a:r>
              <a:rPr lang="en-US" sz="2400" dirty="0"/>
              <a:t>Change Team</a:t>
            </a:r>
          </a:p>
        </p:txBody>
      </p:sp>
      <p:pic>
        <p:nvPicPr>
          <p:cNvPr id="4" name="Picture 2" descr="Image of medical team making round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4392853" y="1659757"/>
            <a:ext cx="3953220" cy="26328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7073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a:t>About </a:t>
            </a:r>
            <a:r>
              <a:rPr lang="en-US" dirty="0" err="1"/>
              <a:t>TeamSTEPPS</a:t>
            </a:r>
            <a:r>
              <a:rPr lang="en-US" dirty="0"/>
              <a:t>®</a:t>
            </a:r>
          </a:p>
        </p:txBody>
      </p:sp>
      <p:sp>
        <p:nvSpPr>
          <p:cNvPr id="5" name="Text Placeholder 4"/>
          <p:cNvSpPr>
            <a:spLocks noGrp="1"/>
          </p:cNvSpPr>
          <p:nvPr>
            <p:ph type="body" sz="quarter" idx="10"/>
            <p:custDataLst>
              <p:tags r:id="rId3"/>
            </p:custDataLst>
          </p:nvPr>
        </p:nvSpPr>
        <p:spPr/>
        <p:txBody>
          <a:bodyPr/>
          <a:lstStyle/>
          <a:p>
            <a:r>
              <a:rPr lang="en-US" dirty="0"/>
              <a:t>Collaboration of:</a:t>
            </a:r>
          </a:p>
          <a:p>
            <a:pPr marL="342900" indent="-223838">
              <a:buFont typeface="Arial" panose="020B0604020202020204" pitchFamily="34" charset="0"/>
              <a:buChar char="•"/>
            </a:pPr>
            <a:r>
              <a:rPr lang="en-US" dirty="0"/>
              <a:t>Agency for Healthcare Research and Quality (AHRQ)</a:t>
            </a:r>
          </a:p>
          <a:p>
            <a:pPr marL="342900" indent="-223838">
              <a:buFont typeface="Arial" panose="020B0604020202020204" pitchFamily="34" charset="0"/>
              <a:buChar char="•"/>
            </a:pPr>
            <a:r>
              <a:rPr lang="en-US" dirty="0"/>
              <a:t>Department of Defense</a:t>
            </a:r>
          </a:p>
          <a:p>
            <a:r>
              <a:rPr lang="en-US" b="1" dirty="0"/>
              <a:t>Team</a:t>
            </a:r>
            <a:r>
              <a:rPr lang="en-US" dirty="0"/>
              <a:t> </a:t>
            </a:r>
            <a:r>
              <a:rPr lang="en-US" b="1" u="sng" dirty="0"/>
              <a:t>S</a:t>
            </a:r>
            <a:r>
              <a:rPr lang="en-US" dirty="0"/>
              <a:t>trategies and </a:t>
            </a:r>
            <a:r>
              <a:rPr lang="en-US" b="1" u="sng" dirty="0"/>
              <a:t>T</a:t>
            </a:r>
            <a:r>
              <a:rPr lang="en-US" dirty="0"/>
              <a:t>ools to </a:t>
            </a:r>
            <a:r>
              <a:rPr lang="en-US" b="1" u="sng" dirty="0"/>
              <a:t>E</a:t>
            </a:r>
            <a:r>
              <a:rPr lang="en-US" dirty="0"/>
              <a:t>nhance </a:t>
            </a:r>
            <a:r>
              <a:rPr lang="en-US" b="1" u="sng" dirty="0"/>
              <a:t>P</a:t>
            </a:r>
            <a:r>
              <a:rPr lang="en-US" dirty="0"/>
              <a:t>erformance and </a:t>
            </a:r>
            <a:r>
              <a:rPr lang="en-US" b="1" u="sng" dirty="0"/>
              <a:t>P</a:t>
            </a:r>
            <a:r>
              <a:rPr lang="en-US" dirty="0"/>
              <a:t>atient </a:t>
            </a:r>
            <a:r>
              <a:rPr lang="en-US" b="1" u="sng" dirty="0"/>
              <a:t>S</a:t>
            </a:r>
            <a:r>
              <a:rPr lang="en-US" dirty="0"/>
              <a:t>afety</a:t>
            </a:r>
          </a:p>
          <a:p>
            <a:pPr marL="342900" indent="-223838">
              <a:buFont typeface="Arial" panose="020B0604020202020204" pitchFamily="34" charset="0"/>
              <a:buChar char="•"/>
            </a:pPr>
            <a:r>
              <a:rPr lang="en-US" dirty="0"/>
              <a:t>Focuses on strengthening the specific knowledge, skills, and attitudes of teamwork</a:t>
            </a:r>
          </a:p>
          <a:p>
            <a:pPr marL="342900" indent="-223838">
              <a:buFont typeface="Arial" panose="020B0604020202020204" pitchFamily="34" charset="0"/>
              <a:buChar char="•"/>
            </a:pPr>
            <a:r>
              <a:rPr lang="en-US" dirty="0"/>
              <a:t>Can be tailored to meet the needs of any team in any setting</a:t>
            </a:r>
          </a:p>
          <a:p>
            <a:pPr marL="744538" lvl="1" indent="-223838"/>
            <a:r>
              <a:rPr lang="en-US" dirty="0"/>
              <a:t>TeamSTEPPS for Office-Based Care tailors to the office-based setting</a:t>
            </a:r>
          </a:p>
        </p:txBody>
      </p:sp>
    </p:spTree>
    <p:custDataLst>
      <p:tags r:id="rId1"/>
    </p:custDataLst>
    <p:extLst>
      <p:ext uri="{BB962C8B-B14F-4D97-AF65-F5344CB8AC3E}">
        <p14:creationId xmlns:p14="http://schemas.microsoft.com/office/powerpoint/2010/main" val="125498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Evidence-Based Team Performance Improvement</a:t>
            </a:r>
          </a:p>
        </p:txBody>
      </p:sp>
      <p:sp>
        <p:nvSpPr>
          <p:cNvPr id="3" name="Text Placeholder 2"/>
          <p:cNvSpPr>
            <a:spLocks noGrp="1"/>
          </p:cNvSpPr>
          <p:nvPr>
            <p:ph type="body" sz="quarter" idx="10"/>
            <p:custDataLst>
              <p:tags r:id="rId3"/>
            </p:custDataLst>
          </p:nvPr>
        </p:nvSpPr>
        <p:spPr>
          <a:xfrm>
            <a:off x="182878" y="1667435"/>
            <a:ext cx="8797315" cy="3119294"/>
          </a:xfrm>
        </p:spPr>
        <p:txBody>
          <a:bodyPr/>
          <a:lstStyle/>
          <a:p>
            <a:pPr marL="342900" indent="-223838">
              <a:buFont typeface="Arial" panose="020B0604020202020204" pitchFamily="34" charset="0"/>
              <a:buChar char="•"/>
            </a:pPr>
            <a:r>
              <a:rPr lang="en-US" dirty="0"/>
              <a:t>More than 40 years of research and evidence from high-risk fields</a:t>
            </a:r>
          </a:p>
          <a:p>
            <a:pPr marL="342900" indent="-223838">
              <a:spcAft>
                <a:spcPts val="600"/>
              </a:spcAft>
              <a:buFont typeface="Arial" panose="020B0604020202020204" pitchFamily="34" charset="0"/>
              <a:buChar char="•"/>
            </a:pPr>
            <a:r>
              <a:rPr lang="en-US" dirty="0"/>
              <a:t>Provides specific tools and strategies for:</a:t>
            </a:r>
          </a:p>
          <a:p>
            <a:pPr marL="744538" lvl="1" indent="-223838">
              <a:spcAft>
                <a:spcPts val="600"/>
              </a:spcAft>
            </a:pPr>
            <a:r>
              <a:rPr lang="en-US" dirty="0"/>
              <a:t>Improving communication in teamwork</a:t>
            </a:r>
          </a:p>
          <a:p>
            <a:pPr marL="744538" lvl="1" indent="-223838">
              <a:spcAft>
                <a:spcPts val="600"/>
              </a:spcAft>
            </a:pPr>
            <a:r>
              <a:rPr lang="en-US" dirty="0"/>
              <a:t>Reducing chance of error</a:t>
            </a:r>
          </a:p>
          <a:p>
            <a:pPr marL="744538" lvl="1" indent="-223838"/>
            <a:r>
              <a:rPr lang="en-US" dirty="0"/>
              <a:t>Enhancing patient safety</a:t>
            </a:r>
          </a:p>
          <a:p>
            <a:pPr marL="344488" indent="-234950">
              <a:spcAft>
                <a:spcPts val="600"/>
              </a:spcAft>
              <a:buFont typeface="Arial" panose="020B0604020202020204" pitchFamily="34" charset="0"/>
              <a:buChar char="•"/>
            </a:pPr>
            <a:r>
              <a:rPr lang="en-US" dirty="0"/>
              <a:t>Outcomes of a high-performing team are adaptability, accuracy, productivity, efficiency, and safety</a:t>
            </a:r>
          </a:p>
        </p:txBody>
      </p:sp>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r="17698"/>
          <a:stretch/>
        </p:blipFill>
        <p:spPr>
          <a:xfrm>
            <a:off x="2626314" y="739588"/>
            <a:ext cx="3910442" cy="712696"/>
          </a:xfrm>
          <a:prstGeom prst="rect">
            <a:avLst/>
          </a:prstGeom>
        </p:spPr>
      </p:pic>
    </p:spTree>
    <p:custDataLst>
      <p:tags r:id="rId1"/>
    </p:custDataLst>
    <p:extLst>
      <p:ext uri="{BB962C8B-B14F-4D97-AF65-F5344CB8AC3E}">
        <p14:creationId xmlns:p14="http://schemas.microsoft.com/office/powerpoint/2010/main" val="4129970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custDataLst>
              <p:tags r:id="rId2"/>
            </p:custDataLst>
          </p:nvPr>
        </p:nvSpPr>
        <p:spPr>
          <a:xfrm>
            <a:off x="1005840" y="-2"/>
            <a:ext cx="8020074" cy="685800"/>
          </a:xfrm>
        </p:spPr>
        <p:txBody>
          <a:bodyPr/>
          <a:lstStyle/>
          <a:p>
            <a:r>
              <a:rPr lang="en-US" dirty="0"/>
              <a:t>TeamSTEPPS Skills </a:t>
            </a:r>
          </a:p>
        </p:txBody>
      </p:sp>
      <p:pic>
        <p:nvPicPr>
          <p:cNvPr id="43010" name="Picture 3" descr="TeamSTEPPS triangle framework"/>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2144" y="321387"/>
            <a:ext cx="5359267" cy="434366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2580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Does </a:t>
            </a:r>
            <a:r>
              <a:rPr lang="en-US" dirty="0" err="1"/>
              <a:t>TeamSTEPPS</a:t>
            </a:r>
            <a:r>
              <a:rPr lang="en-US" dirty="0"/>
              <a:t> Work?</a:t>
            </a:r>
          </a:p>
        </p:txBody>
      </p:sp>
      <p:sp>
        <p:nvSpPr>
          <p:cNvPr id="3" name="Text Placeholder 2"/>
          <p:cNvSpPr>
            <a:spLocks noGrp="1"/>
          </p:cNvSpPr>
          <p:nvPr>
            <p:ph type="body" sz="quarter" idx="10"/>
            <p:custDataLst>
              <p:tags r:id="rId3"/>
            </p:custDataLst>
          </p:nvPr>
        </p:nvSpPr>
        <p:spPr>
          <a:xfrm>
            <a:off x="182879" y="768096"/>
            <a:ext cx="8651840" cy="4018633"/>
          </a:xfrm>
        </p:spPr>
        <p:txBody>
          <a:bodyPr>
            <a:normAutofit fontScale="77500" lnSpcReduction="20000"/>
          </a:bodyPr>
          <a:lstStyle/>
          <a:p>
            <a:pPr>
              <a:lnSpc>
                <a:spcPct val="120000"/>
              </a:lnSpc>
            </a:pPr>
            <a:r>
              <a:rPr lang="en-US" sz="2400" dirty="0"/>
              <a:t>Research has found that teamwork plays a critical role in providing quality </a:t>
            </a:r>
            <a:r>
              <a:rPr lang="en-US" sz="2400" dirty="0" smtClean="0"/>
              <a:t>healthcare </a:t>
            </a:r>
            <a:endParaRPr lang="en-US" sz="2400" dirty="0"/>
          </a:p>
          <a:p>
            <a:pPr>
              <a:lnSpc>
                <a:spcPct val="120000"/>
              </a:lnSpc>
            </a:pPr>
            <a:r>
              <a:rPr lang="en-US" sz="2400" dirty="0"/>
              <a:t>Clinical outcomes include:</a:t>
            </a:r>
          </a:p>
          <a:p>
            <a:pPr marL="342900" indent="-223838">
              <a:lnSpc>
                <a:spcPct val="120000"/>
              </a:lnSpc>
              <a:buFont typeface="Arial" panose="020B0604020202020204" pitchFamily="34" charset="0"/>
              <a:buChar char="•"/>
            </a:pPr>
            <a:r>
              <a:rPr lang="en-US" sz="2300" dirty="0"/>
              <a:t>50% reduction in the Weighted Adverse Outcome Score (WAOS), which describes the adverse event score per delivery</a:t>
            </a:r>
          </a:p>
          <a:p>
            <a:pPr marL="342900" indent="-223838">
              <a:lnSpc>
                <a:spcPct val="120000"/>
              </a:lnSpc>
              <a:spcAft>
                <a:spcPts val="0"/>
              </a:spcAft>
              <a:buFont typeface="Arial" panose="020B0604020202020204" pitchFamily="34" charset="0"/>
              <a:buChar char="•"/>
            </a:pPr>
            <a:r>
              <a:rPr lang="en-US" sz="2300" dirty="0"/>
              <a:t>50% decrease in the Severity Index, which measures the average severity of each delivery with an adverse event</a:t>
            </a:r>
          </a:p>
          <a:p>
            <a:pPr marL="3205163" lvl="1" indent="0">
              <a:lnSpc>
                <a:spcPct val="120000"/>
              </a:lnSpc>
              <a:buNone/>
            </a:pPr>
            <a:r>
              <a:rPr lang="en-US" sz="1400" dirty="0"/>
              <a:t>Mann, S., Marcus, R., Sachs, B. Lessons from the cockpit: How team training can reduce errors on L&amp;D (Grand Rounds) Contemporary OB/</a:t>
            </a:r>
            <a:r>
              <a:rPr lang="en-US" sz="1400" dirty="0" err="1"/>
              <a:t>Gyn</a:t>
            </a:r>
            <a:r>
              <a:rPr lang="en-US" sz="1400" dirty="0"/>
              <a:t> v51 i1:34(8), January 2006.</a:t>
            </a:r>
          </a:p>
          <a:p>
            <a:pPr marL="342900" indent="-223838">
              <a:lnSpc>
                <a:spcPct val="120000"/>
              </a:lnSpc>
              <a:buFont typeface="Arial" panose="020B0604020202020204" pitchFamily="34" charset="0"/>
              <a:buChar char="•"/>
            </a:pPr>
            <a:r>
              <a:rPr lang="en-US" sz="2300" dirty="0"/>
              <a:t>Reduced rate of adverse drug events</a:t>
            </a:r>
          </a:p>
          <a:p>
            <a:pPr marL="342900" indent="-223838">
              <a:lnSpc>
                <a:spcPct val="120000"/>
              </a:lnSpc>
              <a:spcAft>
                <a:spcPts val="600"/>
              </a:spcAft>
              <a:buFont typeface="Arial" panose="020B0604020202020204" pitchFamily="34" charset="0"/>
              <a:buChar char="•"/>
            </a:pPr>
            <a:r>
              <a:rPr lang="en-US" sz="2300" dirty="0"/>
              <a:t>Improved medication reconciliation at patient admission</a:t>
            </a:r>
          </a:p>
          <a:p>
            <a:pPr marL="3205163" lvl="1" indent="0">
              <a:lnSpc>
                <a:spcPct val="120000"/>
              </a:lnSpc>
              <a:buNone/>
            </a:pPr>
            <a:r>
              <a:rPr lang="en-US" sz="1400" dirty="0"/>
              <a:t>Haig, K. Sutton S., Whittington, J. </a:t>
            </a:r>
            <a:r>
              <a:rPr lang="en-US" sz="1400" dirty="0">
                <a:hlinkClick r:id="rId6"/>
              </a:rPr>
              <a:t>SBAR: A shared mental model for improving communication between clinicians</a:t>
            </a:r>
            <a:r>
              <a:rPr lang="en-US" sz="1400" dirty="0"/>
              <a:t>. JL </a:t>
            </a:r>
            <a:r>
              <a:rPr lang="en-US" sz="1400" dirty="0" err="1"/>
              <a:t>Comm</a:t>
            </a:r>
            <a:r>
              <a:rPr lang="en-US" sz="1400" dirty="0"/>
              <a:t> J </a:t>
            </a:r>
            <a:r>
              <a:rPr lang="en-US" sz="1400" dirty="0" err="1"/>
              <a:t>Qual</a:t>
            </a:r>
            <a:r>
              <a:rPr lang="en-US" sz="1400" dirty="0"/>
              <a:t> Patient </a:t>
            </a:r>
            <a:r>
              <a:rPr lang="en-US" sz="1400" dirty="0" err="1"/>
              <a:t>Saf</a:t>
            </a:r>
            <a:r>
              <a:rPr lang="en-US" sz="1400" dirty="0"/>
              <a:t> 32(3):167-75, March 2006.</a:t>
            </a:r>
          </a:p>
        </p:txBody>
      </p:sp>
    </p:spTree>
    <p:custDataLst>
      <p:tags r:id="rId1"/>
    </p:custDataLst>
    <p:extLst>
      <p:ext uri="{BB962C8B-B14F-4D97-AF65-F5344CB8AC3E}">
        <p14:creationId xmlns:p14="http://schemas.microsoft.com/office/powerpoint/2010/main" val="20196825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VIDEO_FILES_RECORD" val="&lt;Videos&gt;&lt;Video Name=&quot;Module1_PaperChain_cc_FINAL_307_1_45773_307_1_00213.flv&quot; Position=&quot;1&quot; SlideID=&quot;307&quot;/&gt;&lt;/Videos&gt;&#10;"/>
  <p:tag name="MMPROD_NEXTUNIQUEID" val="10015"/>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5&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1: Introduction&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01\Output - Final ZIP&quot;/&gt;&lt;property id=&quot;20226&quot; value=&quot;D:\HRET-AHRQ-OBC-eLearning\Module 01\HRET-AHRQ-OBC-Mod-01-STATIC-v12.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 Introduction&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52464&quot;&gt;&lt;property id=&quot;20148&quot; value=&quot;5&quot;/&gt;&lt;property id=&quot;20300&quot; value=&quot;Slide 6 - &amp;quot;About TeamSTEPPS®&amp;quot;&quot;/&gt;&lt;property id=&quot;20302&quot; value=&quot;1&quot;/&gt;&lt;property id=&quot;20303&quot; value=&quot;Brigetta Craft&quot;/&gt;&lt;property id=&quot;20307&quot; value=&quot;300&quot;/&gt;&lt;property id=&quot;20309&quot; value=&quot;47404&quot;/&gt;&lt;property id=&quot;20312&quot; value=&quot;1&quot;/&gt;&lt;property id=&quot;20601&quot; value=&quot;0&quot;/&gt;&lt;/object&gt;&lt;object type=&quot;3&quot; unique_id=&quot;52465&quot;&gt;&lt;property id=&quot;20148&quot; value=&quot;5&quot;/&gt;&lt;property id=&quot;20300&quot; value=&quot;Slide 8 - &amp;quot;TeamSTEPPS Skills &amp;quot;&quot;/&gt;&lt;property id=&quot;20302&quot; value=&quot;1&quot;/&gt;&lt;property id=&quot;20303&quot; value=&quot;Brigetta Craft&quot;/&gt;&lt;property id=&quot;20307&quot; value=&quot;301&quot;/&gt;&lt;property id=&quot;20309&quot; value=&quot;47404&quot;/&gt;&lt;property id=&quot;20312&quot; value=&quot;1&quot;/&gt;&lt;property id=&quot;20601&quot; value=&quot;0&quot;/&gt;&lt;/object&gt;&lt;object type=&quot;3&quot; unique_id=&quot;52467&quot;&gt;&lt;property id=&quot;20148&quot; value=&quot;5&quot;/&gt;&lt;property id=&quot;20300&quot; value=&quot;Slide 10 - &amp;quot;Does TeamSTEPPS Work?&amp;quot;&quot;/&gt;&lt;property id=&quot;20302&quot; value=&quot;1&quot;/&gt;&lt;property id=&quot;20303&quot; value=&quot;Brigetta Craft&quot;/&gt;&lt;property id=&quot;20307&quot; value=&quot;303&quot;/&gt;&lt;property id=&quot;20309&quot; value=&quot;47404&quot;/&gt;&lt;property id=&quot;20312&quot; value=&quot;1&quot;/&gt;&lt;property id=&quot;20601&quot; value=&quot;0&quot;/&gt;&lt;/object&gt;&lt;object type=&quot;3&quot; unique_id=&quot;52468&quot;&gt;&lt;property id=&quot;20148&quot; value=&quot;5&quot;/&gt;&lt;property id=&quot;20300&quot; value=&quot;Slide 11 - &amp;quot;Medical Office Environment&amp;quot;&quot;/&gt;&lt;property id=&quot;20302&quot; value=&quot;1&quot;/&gt;&lt;property id=&quot;20303&quot; value=&quot;Brigetta Craft&quot;/&gt;&lt;property id=&quot;20307&quot; value=&quot;304&quot;/&gt;&lt;property id=&quot;20309&quot; value=&quot;47404&quot;/&gt;&lt;property id=&quot;20312&quot; value=&quot;1&quot;/&gt;&lt;property id=&quot;20601&quot; value=&quot;0&quot;/&gt;&lt;/object&gt;&lt;object type=&quot;3&quot; unique_id=&quot;52469&quot;&gt;&lt;property id=&quot;20148&quot; value=&quot;5&quot;/&gt;&lt;property id=&quot;20300&quot; value=&quot;Slide 12 - &amp;quot;Medical Office Environment&amp;quot;&quot;/&gt;&lt;property id=&quot;20302&quot; value=&quot;1&quot;/&gt;&lt;property id=&quot;20303&quot; value=&quot;Brigetta Craft&quot;/&gt;&lt;property id=&quot;20307&quot; value=&quot;305&quot;/&gt;&lt;property id=&quot;20309&quot; value=&quot;47404&quot;/&gt;&lt;property id=&quot;20312&quot; value=&quot;1&quot;/&gt;&lt;property id=&quot;20601&quot; value=&quot;0&quot;/&gt;&lt;/object&gt;&lt;object type=&quot;3&quot; unique_id=&quot;52470&quot;&gt;&lt;property id=&quot;20148&quot; value=&quot;5&quot;/&gt;&lt;property id=&quot;20300&quot; value=&quot;Slide 13 - &amp;quot;Team-Building Exercise: Paper Chain&amp;quot;&quot;/&gt;&lt;property id=&quot;20302&quot; value=&quot;1&quot;/&gt;&lt;property id=&quot;20303&quot; value=&quot;Brigetta Craft&quot;/&gt;&lt;property id=&quot;20307&quot; value=&quot;306&quot;/&gt;&lt;property id=&quot;20309&quot; value=&quot;47404&quot;/&gt;&lt;property id=&quot;20312&quot; value=&quot;1&quot;/&gt;&lt;property id=&quot;20601&quot; value=&quot;0&quot;/&gt;&lt;/object&gt;&lt;object type=&quot;3&quot; unique_id=&quot;52471&quot;&gt;&lt;property id=&quot;20148&quot; value=&quot;5&quot;/&gt;&lt;property id=&quot;20300&quot; value=&quot;Slide 14 - &amp;quot;Paper Chain Activity Video&amp;quot;&quot;/&gt;&lt;property id=&quot;20302&quot; value=&quot;1&quot;/&gt;&lt;property id=&quot;20303&quot; value=&quot;Brigetta Craft&quot;/&gt;&lt;property id=&quot;20307&quot; value=&quot;307&quot;/&gt;&lt;property id=&quot;20309&quot; value=&quot;47404&quot;/&gt;&lt;property id=&quot;20312&quot; value=&quot;1&quot;/&gt;&lt;property id=&quot;20601&quot; value=&quot;0&quot;/&gt;&lt;/object&gt;&lt;object type=&quot;3&quot; unique_id=&quot;52472&quot;&gt;&lt;property id=&quot;20148&quot; value=&quot;5&quot;/&gt;&lt;property id=&quot;20300&quot; value=&quot;Slide 15 - &amp;quot;Why Does Teamwork Matter in Medical Offices?&amp;quot;&quot;/&gt;&lt;property id=&quot;20302&quot; value=&quot;1&quot;/&gt;&lt;property id=&quot;20303&quot; value=&quot;Brigetta Craft&quot;/&gt;&lt;property id=&quot;20307&quot; value=&quot;308&quot;/&gt;&lt;property id=&quot;20309&quot; value=&quot;47404&quot;/&gt;&lt;property id=&quot;20312&quot; value=&quot;1&quot;/&gt;&lt;property id=&quot;20601&quot; value=&quot;0&quot;/&gt;&lt;/object&gt;&lt;object type=&quot;3&quot; unique_id=&quot;52664&quot;&gt;&lt;property id=&quot;20148&quot; value=&quot;5&quot;/&gt;&lt;property id=&quot;20300&quot; value=&quot;Slide 7 - &amp;quot;Evidence-Based Team Performance Improvement&amp;quot;&quot;/&gt;&lt;property id=&quot;20302&quot; value=&quot;1&quot;/&gt;&lt;property id=&quot;20303&quot; value=&quot;Brigetta Craft&quot;/&gt;&lt;property id=&quot;20307&quot; value=&quot;328&quot;/&gt;&lt;property id=&quot;20309&quot; value=&quot;47404&quot;/&gt;&lt;property id=&quot;20312&quot; value=&quot;1&quot;/&gt;&lt;property id=&quot;20601&quot; value=&quot;0&quot;/&gt;&lt;/object&gt;&lt;object type=&quot;3&quot; unique_id=&quot;55020&quot;&gt;&lt;property id=&quot;20148&quot; value=&quot;5&quot;/&gt;&lt;property id=&quot;20300&quot; value=&quot;Slide 9 - &amp;quot;Does TeamSTEPPS Work?&amp;quot;&quot;/&gt;&lt;property id=&quot;20302&quot; value=&quot;1&quot;/&gt;&lt;property id=&quot;20303&quot; value=&quot;Brigetta Craft&quot;/&gt;&lt;property id=&quot;20307&quot; value=&quot;335&quot;/&gt;&lt;property id=&quot;20309&quot; value=&quot;47404&quot;/&gt;&lt;property id=&quot;20312&quot; value=&quot;1&quot;/&gt;&lt;property id=&quot;20601&quot; value=&quot;0&quot;/&gt;&lt;/object&gt;&lt;object type=&quot;3&quot; unique_id=&quot;57447&quot;&gt;&lt;property id=&quot;20148&quot; value=&quot;5&quot;/&gt;&lt;property id=&quot;20300&quot; value=&quot;Slide 2 - &amp;quot;The Materials You Will Use&amp;quot;&quot;/&gt;&lt;property id=&quot;20302&quot; value=&quot;1&quot;/&gt;&lt;property id=&quot;20303&quot; value=&quot;-1&quot;/&gt;&lt;property id=&quot;20307&quot; value=&quot;339&quot;/&gt;&lt;property id=&quot;20309&quot; value=&quot;-1&quot;/&gt;&lt;property id=&quot;20312&quot; value=&quot;1&quot;/&gt;&lt;property id=&quot;20601&quot; value=&quot;0&quot;/&gt;&lt;/object&gt;&lt;object type=&quot;3&quot; unique_id=&quot;57448&quot;&gt;&lt;property id=&quot;20148&quot; value=&quot;5&quot;/&gt;&lt;property id=&quot;20300&quot; value=&quot;Slide 4 - &amp;quot;Key Terms and Roles&amp;quot;&quot;/&gt;&lt;property id=&quot;20302&quot; value=&quot;1&quot;/&gt;&lt;property id=&quot;20303&quot; value=&quot;-1&quot;/&gt;&lt;property id=&quot;20307&quot; value=&quot;338&quot;/&gt;&lt;property id=&quot;20309&quot; value=&quot;-1&quot;/&gt;&lt;property id=&quot;20312&quot; value=&quot;1&quot;/&gt;&lt;property id=&quot;20601&quot; value=&quot;0&quot;/&gt;&lt;/object&gt;&lt;object type=&quot;3&quot; unique_id=&quot;57997&quot;&gt;&lt;property id=&quot;20148&quot; value=&quot;5&quot;/&gt;&lt;property id=&quot;20300&quot; value=&quot;Slide 3 - &amp;quot;Module Objectives&amp;quot;&quot;/&gt;&lt;property id=&quot;20302&quot; value=&quot;1&quot;/&gt;&lt;property id=&quot;20303&quot; value=&quot;-1&quot;/&gt;&lt;property id=&quot;20307&quot; value=&quot;341&quot;/&gt;&lt;property id=&quot;20309&quot; value=&quot;-1&quot;/&gt;&lt;property id=&quot;20312&quot; value=&quot;1&quot;/&gt;&lt;property id=&quot;20601&quot; value=&quot;0&quot;/&gt;&lt;/object&gt;&lt;object type=&quot;3&quot; unique_id=&quot;57998&quot;&gt;&lt;property id=&quot;20148&quot; value=&quot;5&quot;/&gt;&lt;property id=&quot;20300&quot; value=&quot;Slide 16 - &amp;quot;Module 1 Summary&amp;quot;&quot;/&gt;&lt;property id=&quot;20302&quot; value=&quot;1&quot;/&gt;&lt;property id=&quot;20303&quot; value=&quot;-1&quot;/&gt;&lt;property id=&quot;20307&quot; value=&quot;342&quot;/&gt;&lt;property id=&quot;20309&quot; value=&quot;-1&quot;/&gt;&lt;property id=&quot;20312&quot; value=&quot;0&quot;/&gt;&lt;property id=&quot;20601&quot; value=&quot;0&quot;/&gt;&lt;/object&gt;&lt;object type=&quot;3&quot; unique_id=&quot;58251&quot;&gt;&lt;property id=&quot;20148&quot; value=&quot;5&quot;/&gt;&lt;property id=&quot;20300&quot; value=&quot;Slide 5 - &amp;quot;The Practice Facilitator&amp;quot;&quot;/&gt;&lt;property id=&quot;20302&quot; value=&quot;1&quot;/&gt;&lt;property id=&quot;20303&quot; value=&quot;-1&quot;/&gt;&lt;property id=&quot;20307&quot; value=&quot;343&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C1F1CFCA-00E0-4C5B-BDED-B51F33B13278}_2.png&quot;/&gt;&lt;left val=&quot;9&quot;/&gt;&lt;top val=&quot;381&quot;/&gt;&lt;width val=&quot;3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F6A4C6A3-C0A0-4843-AA00-A2822913BFA9}_2.png&quot;/&gt;&lt;left val=&quot;642&quot;/&gt;&lt;top val=&quot;383&quot;/&gt;&lt;width val=&quot;65&quot;/&gt;&lt;height val=&quot;23&quot;/&gt;&lt;hasText val=&quot;1&quot;/&gt;&lt;/Image&gt;&lt;/ThreeDShapeInfo&gt;"/>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544DE0-D999-45FB-9224-8D4B7BDD5843}&quot;/&gt;&lt;isInvalidForFieldText val=&quot;0&quot;/&gt;&lt;Image&gt;&lt;filename val=&quot;C:\Users\JEFFKE~1\AppData\Local\Temp\PR\data\asimages\{39544DE0-D999-45FB-9224-8D4B7BDD5843}_MtorLt.png&quot;/&gt;&lt;left val=&quot;-8&quot;/&gt;&lt;top val=&quot;0&quot;/&gt;&lt;width val=&quot;89&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HRET-AHRQ-OBC-eLearning\Module 01\Output\data\asimages\{DA8B5538-8BE6-4634-9C83-5C26DFB3ED1B}_17.png&quot;/&gt;&lt;left val=&quot;9&quot;/&gt;&lt;top val=&quot;381&quot;/&gt;&lt;width val=&quot;3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HRET-AHRQ-OBC-eLearning\Module 01\Output\data\asimages\{EB2B7A29-DAA4-4460-942B-BD6C28C5605F}_17.png&quot;/&gt;&lt;left val=&quot;642&quot;/&gt;&lt;top val=&quot;383&quot;/&gt;&lt;width val=&quot;65&quot;/&gt;&lt;height val=&quot;23&quot;/&gt;&lt;hasText val=&quot;1&quot;/&gt;&lt;/Image&gt;&lt;/ThreeDShapeInfo&gt;"/>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2A1B5A-A296-4ADD-AA93-18489A067D84}&quot;/&gt;&lt;isInvalidForFieldText val=&quot;0&quot;/&gt;&lt;Image&gt;&lt;filename val=&quot;D:\HRET-AHRQ-OBC-eLearning\Module 01\Output\data\asimages\{232A1B5A-A296-4ADD-AA93-18489A067D84}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4E555948-E3C1-4E4B-92A2-6D8FE4335EDC}_18.png&quot;/&gt;&lt;left val=&quot;9&quot;/&gt;&lt;top val=&quot;381&quot;/&gt;&lt;width val=&quot;395&quot;/&gt;&lt;height val=&quot;30&quot;/&gt;&lt;hasText val=&quot;1&quot;/&gt;&lt;/Image&gt;&lt;/ThreeDShapeInfo&gt;"/>
  <p:tag name="PRESENTER_SHAPETEXTINFO" val="&lt;ShapeTextInfo&gt;&lt;TableIndex row=&quot;-1&quot; col=&quot;-1&quot;&gt;&lt;linesCount val=&quot;1&quot;/&gt;&lt;lineCharCount val=&quot;2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6CD86902-003C-46B3-B18A-26D0C322EE95}_18.png&quot;/&gt;&lt;left val=&quot;642&quot;/&gt;&lt;top val=&quot;383&quot;/&gt;&lt;width val=&quot;65&quot;/&gt;&lt;height val=&quot;23&quot;/&gt;&lt;hasText val=&quot;1&quot;/&gt;&lt;/Image&gt;&lt;/ThreeDShapeInfo&gt;"/>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C222F-1270-4E36-89AD-930C4C1E31E6}&quot;/&gt;&lt;isInvalidForFieldText val=&quot;0&quot;/&gt;&lt;Image&gt;&lt;filename val=&quot;C:\Users\JEFFKE~1\AppData\Local\Temp\PR\data\asimages\{5F5C222F-1270-4E36-89AD-930C4C1E31E6}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6C8656-3023-4681-96F9-800EF3D3FA15}&quot;/&gt;&lt;isInvalidForFieldText val=&quot;0&quot;/&gt;&lt;Image&gt;&lt;filename val=&quot;C:\Users\JEFFKE~1\AppData\Local\Temp\PR\data\asimages\{AC6C8656-3023-4681-96F9-800EF3D3FA15}_1.png&quot;/&gt;&lt;left val=&quot;0&quot;/&gt;&lt;top val=&quot;190&quot;/&gt;&lt;width val=&quot;720&quot;/&gt;&lt;height val=&quot;60&quot;/&gt;&lt;hasText val=&quot;1&quot;/&gt;&lt;/Image&gt;&lt;/ThreeDShapeInfo&gt;"/>
  <p:tag name="PRESENTER_SHAPETEXTINFO" val="&lt;ShapeTextInfo&gt;&lt;TableIndex row=&quot;-1&quot; col=&quot;-1&quot;&gt;&lt;linesCount val=&quot;1&quot;/&gt;&lt;lineCharCount val=&quot;2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666C8C8B-65E5-4FC4-BF36-D9F2FA52A71F}_1.png&quot;/&gt;&lt;left val=&quot;0&quot;/&gt;&lt;top val=&quot;145&quot;/&gt;&lt;width val=&quot;720&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3CF52D8C-B698-45ED-AA36-621AA34A20B2}_1.png&quot;/&gt;&lt;left val=&quot;0&quot;/&gt;&lt;top val=&quot;76&quot;/&gt;&lt;width val=&quot;720&quot;/&gt;&lt;height val=&quot;60&quot;/&gt;&lt;hasText val=&quot;1&quot;/&gt;&lt;/Image&gt;&lt;/ThreeDShapeInfo&gt;"/>
  <p:tag name="PRESENTER_SHAPETEXTINFO" val="&lt;ShapeTextInfo&gt;&lt;TableIndex row=&quot;-1&quot; col=&quot;-1&quot;&gt;&lt;linesCount val=&quot;1&quot;/&gt;&lt;lineCharCount val=&quot;1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4CA0E93E-022B-40D3-9C14-B546211B0AD5}_3.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9294E3CB-A127-4A34-8B6E-0BA680990FC7}_1.png_crop.png&quot;/&gt;&lt;left val=&quot;21&quot;/&gt;&lt;top val=&quot;66&quot;/&gt;&lt;width val=&quot;216&quot;/&gt;&lt;height val=&quot;17&quot;/&gt;&lt;hasText val=&quot;1&quot;/&gt;&lt;paraId val=&quot;1&quot;/&gt;&lt;/Image&gt;&lt;Image&gt;&lt;filename val=&quot;C:\Users\JEFFKE~1\AppData\Local\Temp\PR\data\asimages\{8EF57AE9-9858-45B5-896C-251953FCE178}_1.png_crop.png&quot;/&gt;&lt;left val=&quot;35&quot;/&gt;&lt;top val=&quot;101&quot;/&gt;&lt;width val=&quot;85&quot;/&gt;&lt;height val=&quot;13&quot;/&gt;&lt;hasText val=&quot;1&quot;/&gt;&lt;paraId val=&quot;2&quot;/&gt;&lt;/Image&gt;&lt;Image&gt;&lt;filename val=&quot;C:\Users\JEFFKE~1\AppData\Local\Temp\PR\data\asimages\{D9F3C8CA-218E-49FE-967B-8EA8CA9591A1}_1.png_crop.png&quot;/&gt;&lt;left val=&quot;35&quot;/&gt;&lt;top val=&quot;134&quot;/&gt;&lt;width val=&quot;149&quot;/&gt;&lt;height val=&quot;14&quot;/&gt;&lt;hasText val=&quot;1&quot;/&gt;&lt;paraId val=&quot;3&quot;/&gt;&lt;/Image&gt;&lt;Image&gt;&lt;filename val=&quot;C:\Users\JEFFKE~1\AppData\Local\Temp\PR\data\asimages\{085BEA40-1ADE-4C9B-ABF4-7B9CC2A26775}_1.png_crop.png&quot;/&gt;&lt;left val=&quot;35&quot;/&gt;&lt;top val=&quot;168&quot;/&gt;&lt;width val=&quot;89&quot;/&gt;&lt;height val=&quot;13&quot;/&gt;&lt;hasText val=&quot;1&quot;/&gt;&lt;paraId val=&quot;4&quot;/&gt;&lt;/Image&gt;&lt;Image&gt;&lt;filename val=&quot;C:\Users\JEFFKE~1\AppData\Local\Temp\PR\data\asimages\{B90826EE-2AAD-49E5-A9A5-BEB81798DC8B}_1.png_crop.png&quot;/&gt;&lt;left val=&quot;21&quot;/&gt;&lt;top val=&quot;201&quot;/&gt;&lt;width val=&quot;234&quot;/&gt;&lt;height val=&quot;17&quot;/&gt;&lt;hasText val=&quot;1&quot;/&gt;&lt;paraId val=&quot;5&quot;/&gt;&lt;/Image&gt;&lt;Image&gt;&lt;filename val=&quot;C:\Users\JEFFKE~1\AppData\Local\Temp\PR\data\asimages\{5030E816-B077-4171-8B3F-B034952BFE2B}_1.png_crop.png&quot;/&gt;&lt;left val=&quot;35&quot;/&gt;&lt;top val=&quot;235&quot;/&gt;&lt;width val=&quot;145&quot;/&gt;&lt;height val=&quot;14&quot;/&gt;&lt;hasText val=&quot;1&quot;/&gt;&lt;paraId val=&quot;6&quot;/&gt;&lt;/Image&gt;&lt;Image&gt;&lt;filename val=&quot;C:\Users\JEFFKE~1\AppData\Local\Temp\PR\data\asimages\{F26622E1-BAE0-4E1C-88B4-E165061894B2}_1.png_crop.png&quot;/&gt;&lt;left val=&quot;35&quot;/&gt;&lt;top val=&quot;268&quot;/&gt;&lt;width val=&quot;273&quot;/&gt;&lt;height val=&quot;17&quot;/&gt;&lt;hasText val=&quot;1&quot;/&gt;&lt;paraId val=&quot;7&quot;/&gt;&lt;/Image&gt;&lt;Image&gt;&lt;filename val=&quot;C:\Users\JEFFKE~1\AppData\Local\Temp\PR\data\asimages\{49E0CF02-5CEA-4B39-812A-08D26A8BFB1F}_1.png_crop.png&quot;/&gt;&lt;left val=&quot;35&quot;/&gt;&lt;top val=&quot;302&quot;/&gt;&lt;width val=&quot;66&quot;/&gt;&lt;height val=&quot;14&quot;/&gt;&lt;hasText val=&quot;1&quot;/&gt;&lt;paraId val=&quot;8&quot;/&gt;&lt;/Image&gt;&lt;Image&gt;&lt;filename val=&quot;C:\Users\JEFFKE~1\AppData\Local\Temp\PR\data\asimages\{38D651E9-608E-421D-AA67-8646AAE792F9}_1.png_crop.png&quot;/&gt;&lt;left val=&quot;35&quot;/&gt;&lt;top val=&quot;336&quot;/&gt;&lt;width val=&quot;161&quot;/&gt;&lt;height val=&quot;17&quot;/&gt;&lt;hasText val=&quot;1&quot;/&gt;&lt;paraId val=&quot;9&quot;/&gt;&lt;/Image&gt;&lt;/TextEffect&gt;"/>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BBC48-0D7C-4669-AFCD-415A7F5D1097}&quot;/&gt;&lt;isInvalidForFieldText val=&quot;0&quot;/&gt;&lt;Image&gt;&lt;filename val=&quot;C:\Users\JEFFKE~1\AppData\Local\Temp\PR\data\asimages\{C10BBC48-0D7C-4669-AFCD-415A7F5D1097}_3.png&quot;/&gt;&lt;left val=&quot;301&quot;/&gt;&lt;top val=&quot;64&quot;/&gt;&lt;width val=&quot;187&quot;/&gt;&lt;height val=&quot;243&quot;/&gt;&lt;hasText val=&quot;1&quot;/&gt;&lt;/Image&gt;&lt;/ThreeDShapeInfo&gt;"/>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05EFB2-0B0F-43F1-A5BD-846A99F628B6}&quot;/&gt;&lt;isInvalidForFieldText val=&quot;0&quot;/&gt;&lt;Image&gt;&lt;filename val=&quot;C:\Users\JEFFKE~1\AppData\Local\Temp\PR\data\asimages\{DD05EFB2-0B0F-43F1-A5BD-846A99F628B6}_3.png&quot;/&gt;&lt;left val=&quot;381&quot;/&gt;&lt;top val=&quot;164&quot;/&gt;&lt;width val=&quot;295&quot;/&gt;&lt;height val=&quot;20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11AB74E1-2E16-4F7F-A16D-98613952FBC7}_4.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462171DB-5AF1-4BCC-BF9C-533C9994C2A0}_1.png_crop.png&quot;/&gt;&lt;left val=&quot;21&quot;/&gt;&lt;top val=&quot;68&quot;/&gt;&lt;width val=&quot;399&quot;/&gt;&lt;height val=&quot;17&quot;/&gt;&lt;hasText val=&quot;1&quot;/&gt;&lt;paraId val=&quot;1&quot;/&gt;&lt;/Image&gt;&lt;Image&gt;&lt;filename val=&quot;C:\Users\JEFFKE~1\AppData\Local\Temp\PR\data\asimages\{71086D86-0C6C-482C-A497-387440A5E4E5}_1.png_crop.png&quot;/&gt;&lt;left val=&quot;31&quot;/&gt;&lt;top val=&quot;105&quot;/&gt;&lt;width val=&quot;416&quot;/&gt;&lt;height val=&quot;17&quot;/&gt;&lt;hasText val=&quot;1&quot;/&gt;&lt;paraId val=&quot;2&quot;/&gt;&lt;/Image&gt;&lt;Image&gt;&lt;filename val=&quot;C:\Users\JEFFKE~1\AppData\Local\Temp\PR\data\asimages\{B1F7894C-BF01-4455-B02C-F98312E03F0D}_1.png_crop.png&quot;/&gt;&lt;left val=&quot;31&quot;/&gt;&lt;top val=&quot;141&quot;/&gt;&lt;width val=&quot;318&quot;/&gt;&lt;height val=&quot;14&quot;/&gt;&lt;hasText val=&quot;1&quot;/&gt;&lt;paraId val=&quot;3&quot;/&gt;&lt;/Image&gt;&lt;Image&gt;&lt;filename val=&quot;C:\Users\JEFFKE~1\AppData\Local\Temp\PR\data\asimages\{1123DAC6-ACEB-435C-B9E4-C4EF39091320}_1.png_crop.png&quot;/&gt;&lt;left val=&quot;31&quot;/&gt;&lt;top val=&quot;177&quot;/&gt;&lt;width val=&quot;333&quot;/&gt;&lt;height val=&quot;38&quot;/&gt;&lt;hasText val=&quot;1&quot;/&gt;&lt;paraId val=&quot;4&quot;/&gt;&lt;/Image&gt;&lt;/TextEffect&gt;"/>
  <p:tag name="PRESENTER_SHAPETEXTINFO" val="&lt;ShapeTextInfo&gt;&lt;TableIndex row=&quot;-1&quot; col=&quot;-1&quot;&gt;&lt;linesCount val=&quot;5&quot;/&gt;&lt;lineCharCount val=&quot;51&quot;/&gt;&lt;lineCharCount val=&quot;49&quot;/&gt;&lt;lineCharCount val=&quot;34&quot;/&gt;&lt;lineCharCount val=&quot;37&quot;/&gt;&lt;lineCharCount val=&quot;1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24FF72B4-7505-4AE9-A637-B432124D2407}_5.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BB2E86A4-8E2C-4D6C-B409-6BDAA9689831}_1.png_crop.png&quot;/&gt;&lt;left val=&quot;42&quot;/&gt;&lt;top val=&quot;69&quot;/&gt;&lt;width val=&quot;635&quot;/&gt;&lt;height val=&quot;45&quot;/&gt;&lt;hasText val=&quot;1&quot;/&gt;&lt;paraId val=&quot;1&quot;/&gt;&lt;/Image&gt;&lt;Image&gt;&lt;filename val=&quot;C:\Users\JEFFKE~1\AppData\Local\Temp\PR\data\asimages\{412A6E20-5765-422C-BF7C-8E5747FF997D}_1.png_crop.png&quot;/&gt;&lt;left val=&quot;93&quot;/&gt;&lt;top val=&quot;151&quot;/&gt;&lt;width val=&quot;531&quot;/&gt;&lt;height val=&quot;20&quot;/&gt;&lt;hasText val=&quot;1&quot;/&gt;&lt;paraId val=&quot;2&quot;/&gt;&lt;/Image&gt;&lt;Image&gt;&lt;filename val=&quot;C:\Users\JEFFKE~1\AppData\Local\Temp\PR\data\asimages\{4E4868BC-2B7C-47F7-9F05-F833C2922EF7}_1.png_crop.png&quot;/&gt;&lt;left val=&quot;50&quot;/&gt;&lt;top val=&quot;204&quot;/&gt;&lt;width val=&quot;617&quot;/&gt;&lt;height val=&quot;49&quot;/&gt;&lt;hasText val=&quot;1&quot;/&gt;&lt;paraId val=&quot;3&quot;/&gt;&lt;/Image&gt;&lt;Image&gt;&lt;filename val=&quot;C:\Users\JEFFKE~1\AppData\Local\Temp\PR\data\asimages\{7E688F5B-B780-4DFB-A40B-A41A971DB091}_1.png_crop.png&quot;/&gt;&lt;left val=&quot;136&quot;/&gt;&lt;top val=&quot;286&quot;/&gt;&lt;width val=&quot;446&quot;/&gt;&lt;height val=&quot;16&quot;/&gt;&lt;hasText val=&quot;1&quot;/&gt;&lt;paraId val=&quot;4&quot;/&gt;&lt;/Image&gt;&lt;/TextEffect&gt;"/>
  <p:tag name="PRESENTER_SHAPETEXTINFO" val="&lt;ShapeTextInfo&gt;&lt;TableIndex row=&quot;-1&quot; col=&quot;-1&quot;&gt;&lt;linesCount val=&quot;6&quot;/&gt;&lt;lineCharCount val=&quot;63&quot;/&gt;&lt;lineCharCount val=&quot;8&quot;/&gt;&lt;lineCharCount val=&quot;52&quot;/&gt;&lt;lineCharCount val=&quot;57&quot;/&gt;&lt;lineCharCount val=&quot;60&quot;/&gt;&lt;lineCharCount val=&quot;47&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30DC97F3-7AF6-49BA-AECD-062C9EB2E61C}_6.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07523954-EB40-42F8-942A-1F3659C1F349}_1.png_crop.png&quot;/&gt;&lt;left val=&quot;44&quot;/&gt;&lt;top val=&quot;69&quot;/&gt;&lt;width val=&quot;629&quot;/&gt;&lt;height val=&quot;20&quot;/&gt;&lt;hasText val=&quot;1&quot;/&gt;&lt;paraId val=&quot;1&quot;/&gt;&lt;/Image&gt;&lt;Image&gt;&lt;filename val=&quot;C:\Users\JEFFKE~1\AppData\Local\Temp\PR\data\asimages\{8FD87AD0-3A39-49DE-A9C5-2797B53273A8}_1.png_crop.png&quot;/&gt;&lt;left val=&quot;230&quot;/&gt;&lt;top val=&quot;123&quot;/&gt;&lt;width val=&quot;268&quot;/&gt;&lt;height val=&quot;49&quot;/&gt;&lt;hasText val=&quot;1&quot;/&gt;&lt;paraId val=&quot;2&quot;/&gt;&lt;/Image&gt;&lt;Image&gt;&lt;filename val=&quot;C:\Users\JEFFKE~1\AppData\Local\Temp\PR\data\asimages\{7562940F-AB27-4D1B-B658-742792DD70C3}_1.png_crop.png&quot;/&gt;&lt;left val=&quot;257&quot;/&gt;&lt;top val=&quot;204&quot;/&gt;&lt;width val=&quot;215&quot;/&gt;&lt;height val=&quot;78&quot;/&gt;&lt;hasText val=&quot;1&quot;/&gt;&lt;paraId val=&quot;3&quot;/&gt;&lt;/Image&gt;&lt;/TextEffect&gt;"/>
  <p:tag name="PRESENTER_SHAPETEXTINFO" val="&lt;ShapeTextInfo&gt;&lt;TableIndex row=&quot;-1&quot; col=&quot;-1&quot;&gt;&lt;linesCount val=&quot;6&quot;/&gt;&lt;lineCharCount val=&quot;66&quot;/&gt;&lt;lineCharCount val=&quot;28&quot;/&gt;&lt;lineCharCount val=&quot;26&quot;/&gt;&lt;lineCharCount val=&quot;22&quot;/&gt;&lt;lineCharCount val=&quot;16&quot;/&gt;&lt;lineCharCount val=&quot;1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B1379C-2622-462F-99AA-BD1505CD5E44}&quot;/&gt;&lt;isInvalidForFieldText val=&quot;0&quot;/&gt;&lt;Image&gt;&lt;filename val=&quot;C:\Users\JEFFKE~1\AppData\Local\Temp\PR\data\asimages\{06B1379C-2622-462F-99AA-BD1505CD5E44}_6.png&quot;/&gt;&lt;left val=&quot;330&quot;/&gt;&lt;top val=&quot;114&quot;/&gt;&lt;width val=&quot;358&quot;/&gt;&lt;height val=&quot;25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CE8CB407-4F28-406F-89B1-49293BFE96A3}_7.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68ABFFF7-6798-42A8-965A-148E153F454C}_1.png_crop.png&quot;/&gt;&lt;left val=&quot;22&quot;/&gt;&lt;top val=&quot;68&quot;/&gt;&lt;width val=&quot;134&quot;/&gt;&lt;height val=&quot;14&quot;/&gt;&lt;hasText val=&quot;1&quot;/&gt;&lt;paraId val=&quot;1&quot;/&gt;&lt;/Image&gt;&lt;Image&gt;&lt;filename val=&quot;C:\Users\JEFFKE~1\AppData\Local\Temp\PR\data\asimages\{3A2BA3AF-DA13-4922-A064-FA02B718AA4D}_1.png_crop.png&quot;/&gt;&lt;left val=&quot;31&quot;/&gt;&lt;top val=&quot;105&quot;/&gt;&lt;width val=&quot;436&quot;/&gt;&lt;height val=&quot;17&quot;/&gt;&lt;hasText val=&quot;1&quot;/&gt;&lt;paraId val=&quot;2&quot;/&gt;&lt;/Image&gt;&lt;Image&gt;&lt;filename val=&quot;C:\Users\JEFFKE~1\AppData\Local\Temp\PR\data\asimages\{54C1E902-639C-4FB9-9185-66064747369E}_1.png_crop.png&quot;/&gt;&lt;left val=&quot;31&quot;/&gt;&lt;top val=&quot;141&quot;/&gt;&lt;width val=&quot;206&quot;/&gt;&lt;height val=&quot;17&quot;/&gt;&lt;hasText val=&quot;1&quot;/&gt;&lt;paraId val=&quot;3&quot;/&gt;&lt;/Image&gt;&lt;Image&gt;&lt;filename val=&quot;C:\Users\JEFFKE~1\AppData\Local\Temp\PR\data\asimages\{3D4DA692-147E-4D88-A485-F043F45B9412}_1.png_crop.png&quot;/&gt;&lt;left val=&quot;21&quot;/&gt;&lt;top val=&quot;177&quot;/&gt;&lt;width val=&quot;570&quot;/&gt;&lt;height val=&quot;17&quot;/&gt;&lt;hasText val=&quot;1&quot;/&gt;&lt;paraId val=&quot;4&quot;/&gt;&lt;/Image&gt;&lt;Image&gt;&lt;filename val=&quot;C:\Users\JEFFKE~1\AppData\Local\Temp\PR\data\asimages\{A2CAA6FA-745D-442F-B214-CF3FDC7E447B}_1.png_crop.png&quot;/&gt;&lt;left val=&quot;31&quot;/&gt;&lt;top val=&quot;213&quot;/&gt;&lt;width val=&quot;601&quot;/&gt;&lt;height val=&quot;38&quot;/&gt;&lt;hasText val=&quot;1&quot;/&gt;&lt;paraId val=&quot;5&quot;/&gt;&lt;/Image&gt;&lt;Image&gt;&lt;filename val=&quot;C:\Users\JEFFKE~1\AppData\Local\Temp\PR\data\asimages\{BEAF972D-3CE4-415F-87BD-EBE2431743BF}_1.png_crop.png&quot;/&gt;&lt;left val=&quot;31&quot;/&gt;&lt;top val=&quot;273&quot;/&gt;&lt;width val=&quot;507&quot;/&gt;&lt;height val=&quot;17&quot;/&gt;&lt;hasText val=&quot;1&quot;/&gt;&lt;paraId val=&quot;6&quot;/&gt;&lt;/Image&gt;&lt;Image&gt;&lt;filename val=&quot;C:\Users\JEFFKE~1\AppData\Local\Temp\PR\data\asimages\{43B2452A-60FA-479D-97F0-489051591D38}_1.png_crop.png&quot;/&gt;&lt;left val=&quot;62&quot;/&gt;&lt;top val=&quot;309&quot;/&gt;&lt;width val=&quot;568&quot;/&gt;&lt;height val=&quot;17&quot;/&gt;&lt;hasText val=&quot;1&quot;/&gt;&lt;paraId val=&quot;7&quot;/&gt;&lt;/Image&gt;&lt;/TextEffect&gt;"/>
  <p:tag name="PRESENTER_SHAPETEXTINFO" val="&lt;ShapeTextInfo&gt;&lt;TableIndex row=&quot;-1&quot; col=&quot;-1&quot;&gt;&lt;linesCount val=&quot;8&quot;/&gt;&lt;lineCharCount val=&quot;18&quot;/&gt;&lt;lineCharCount val=&quot;50&quot;/&gt;&lt;lineCharCount val=&quot;22&quot;/&gt;&lt;lineCharCount val=&quot;68&quot;/&gt;&lt;lineCharCount val=&quot;74&quot;/&gt;&lt;lineCharCount val=&quot;9&quot;/&gt;&lt;lineCharCount val=&quot;61&quot;/&gt;&lt;lineCharCount val=&quot;6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DDE5D4A1-6547-424D-A08B-B3E28E559F9B}_8.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4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97F963DD-7188-4AAB-8C2C-E90A09F91E00}_1.png_crop.png&quot;/&gt;&lt;left val=&quot;31&quot;/&gt;&lt;top val=&quot;139&quot;/&gt;&lt;width val=&quot;548&quot;/&gt;&lt;height val=&quot;17&quot;/&gt;&lt;hasText val=&quot;1&quot;/&gt;&lt;paraId val=&quot;1&quot;/&gt;&lt;/Image&gt;&lt;Image&gt;&lt;filename val=&quot;C:\Users\JEFFKE~1\AppData\Local\Temp\PR\data\asimages\{1CF369E2-D45E-4362-88DD-0BEAF752C234}_1.png_crop.png&quot;/&gt;&lt;left val=&quot;31&quot;/&gt;&lt;top val=&quot;175&quot;/&gt;&lt;width val=&quot;346&quot;/&gt;&lt;height val=&quot;17&quot;/&gt;&lt;hasText val=&quot;1&quot;/&gt;&lt;paraId val=&quot;2&quot;/&gt;&lt;/Image&gt;&lt;Image&gt;&lt;filename val=&quot;C:\Users\JEFFKE~1\AppData\Local\Temp\PR\data\asimages\{8B085640-B9A2-4DBF-8464-A323E9328601}_1.png_crop.png&quot;/&gt;&lt;left val=&quot;62&quot;/&gt;&lt;top val=&quot;205&quot;/&gt;&lt;width val=&quot;336&quot;/&gt;&lt;height val=&quot;17&quot;/&gt;&lt;hasText val=&quot;1&quot;/&gt;&lt;paraId val=&quot;3&quot;/&gt;&lt;/Image&gt;&lt;Image&gt;&lt;filename val=&quot;C:\Users\JEFFKE~1\AppData\Local\Temp\PR\data\asimages\{4BF004C5-5B84-4C73-B0DA-955CADE1A493}_1.png_crop.png&quot;/&gt;&lt;left val=&quot;62&quot;/&gt;&lt;top val=&quot;235&quot;/&gt;&lt;width val=&quot;219&quot;/&gt;&lt;height val=&quot;17&quot;/&gt;&lt;hasText val=&quot;1&quot;/&gt;&lt;paraId val=&quot;4&quot;/&gt;&lt;/Image&gt;&lt;Image&gt;&lt;filename val=&quot;C:\Users\JEFFKE~1\AppData\Local\Temp\PR\data\asimages\{DE02B5FC-71AB-4420-A1E7-8E45C51A0C10}_1.png_crop.png&quot;/&gt;&lt;left val=&quot;62&quot;/&gt;&lt;top val=&quot;265&quot;/&gt;&lt;width val=&quot;216&quot;/&gt;&lt;height val=&quot;17&quot;/&gt;&lt;hasText val=&quot;1&quot;/&gt;&lt;paraId val=&quot;5&quot;/&gt;&lt;/Image&gt;&lt;Image&gt;&lt;filename val=&quot;C:\Users\JEFFKE~1\AppData\Local\Temp\PR\data\asimages\{2C8BA25B-4A29-4E55-920B-0BABCEF25D48}_1.png_crop.png&quot;/&gt;&lt;left val=&quot;30&quot;/&gt;&lt;top val=&quot;301&quot;/&gt;&lt;width val=&quot;638&quot;/&gt;&lt;height val=&quot;41&quot;/&gt;&lt;hasText val=&quot;1&quot;/&gt;&lt;paraId val=&quot;6&quot;/&gt;&lt;/Image&gt;&lt;/TextEffect&gt;"/>
  <p:tag name="PRESENTER_SHAPETEXTINFO" val="&lt;ShapeTextInfo&gt;&lt;TableIndex row=&quot;-1&quot; col=&quot;-1&quot;&gt;&lt;linesCount val=&quot;7&quot;/&gt;&lt;lineCharCount val=&quot;66&quot;/&gt;&lt;lineCharCount val=&quot;44&quot;/&gt;&lt;lineCharCount val=&quot;36&quot;/&gt;&lt;lineCharCount val=&quot;25&quot;/&gt;&lt;lineCharCount val=&quot;25&quot;/&gt;&lt;lineCharCount val=&quot;77&quot;/&gt;&lt;lineCharCount val=&quot;2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0B7DC2C8-5E1D-4C38-AB7F-415D0FE075D3}_9.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1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35005589-51ED-43BE-8BFF-980C3DADEA16}_10.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14665354-5BA6-41A0-8F37-3704B1EEFAE8}_1.png_crop.png&quot;/&gt;&lt;left val=&quot;26&quot;/&gt;&lt;top val=&quot;68&quot;/&gt;&lt;width val=&quot;656&quot;/&gt;&lt;height val=&quot;16&quot;/&gt;&lt;hasText val=&quot;1&quot;/&gt;&lt;paraId val=&quot;1&quot;/&gt;&lt;/Image&gt;&lt;Image&gt;&lt;filename val=&quot;C:\Users\JEFFKE~1\AppData\Local\Temp\PR\data\asimages\{13886E13-B078-4AD6-8B0B-403100D9EB7C}_1.png_crop.png&quot;/&gt;&lt;left val=&quot;255&quot;/&gt;&lt;top val=&quot;103&quot;/&gt;&lt;width val=&quot;198&quot;/&gt;&lt;height val=&quot;13&quot;/&gt;&lt;hasText val=&quot;1&quot;/&gt;&lt;paraId val=&quot;2&quot;/&gt;&lt;/Image&gt;&lt;Image&gt;&lt;filename val=&quot;C:\Users\JEFFKE~1\AppData\Local\Temp\PR\data\asimages\{4643275B-8894-4752-B1C8-5837A1B5273F}_1.png_crop.png&quot;/&gt;&lt;left val=&quot;40&quot;/&gt;&lt;top val=&quot;138&quot;/&gt;&lt;width val=&quot;637&quot;/&gt;&lt;height val=&quot;37&quot;/&gt;&lt;hasText val=&quot;1&quot;/&gt;&lt;paraId val=&quot;3&quot;/&gt;&lt;/Image&gt;&lt;Image&gt;&lt;filename val=&quot;C:\Users\JEFFKE~1\AppData\Local\Temp\PR\data\asimages\{36D57261-2AD8-4F6E-B12D-4F816EDE10C2}_1.png_crop.png&quot;/&gt;&lt;left val=&quot;55&quot;/&gt;&lt;top val=&quot;193&quot;/&gt;&lt;width val=&quot;606&quot;/&gt;&lt;height val=&quot;37&quot;/&gt;&lt;hasText val=&quot;1&quot;/&gt;&lt;paraId val=&quot;4&quot;/&gt;&lt;/Image&gt;&lt;Image&gt;&lt;filename val=&quot;C:\Users\JEFFKE~1\AppData\Local\Temp\PR\data\asimages\{63EAE945-6C47-4F75-8DAA-DCB1811A896E}_1.png_crop.png&quot;/&gt;&lt;left val=&quot;273&quot;/&gt;&lt;top val=&quot;235&quot;/&gt;&lt;width val=&quot;389&quot;/&gt;&lt;height val=&quot;22&quot;/&gt;&lt;hasText val=&quot;1&quot;/&gt;&lt;paraId val=&quot;5&quot;/&gt;&lt;/Image&gt;&lt;Image&gt;&lt;filename val=&quot;C:\Users\JEFFKE~1\AppData\Local\Temp\PR\data\asimages\{8451CB48-FABC-47FE-9CF5-9AA1EE80AD35}_1.png_crop.png&quot;/&gt;&lt;left val=&quot;217&quot;/&gt;&lt;top val=&quot;275&quot;/&gt;&lt;width val=&quot;284&quot;/&gt;&lt;height val=&quot;15&quot;/&gt;&lt;hasText val=&quot;1&quot;/&gt;&lt;paraId val=&quot;6&quot;/&gt;&lt;/Image&gt;&lt;Image&gt;&lt;filename val=&quot;C:\Users\JEFFKE~1\AppData\Local\Temp\PR\data\asimages\{CCE0F0F6-8184-483B-ACF4-DBF0EF2C8FCD}_1.png_crop.png&quot;/&gt;&lt;left val=&quot;144&quot;/&gt;&lt;top val=&quot;309&quot;/&gt;&lt;width val=&quot;428&quot;/&gt;&lt;height val=&quot;15&quot;/&gt;&lt;hasText val=&quot;1&quot;/&gt;&lt;paraId val=&quot;7&quot;/&gt;&lt;/Image&gt;&lt;Image&gt;&lt;filename val=&quot;C:\Users\JEFFKE~1\AppData\Local\Temp\PR\data\asimages\{C9EDCE0E-F166-4477-A253-3856DF2C4161}_1.png_crop.png&quot;/&gt;&lt;left val=&quot;273&quot;/&gt;&lt;top val=&quot;335&quot;/&gt;&lt;width val=&quot;401&quot;/&gt;&lt;height val=&quot;22&quot;/&gt;&lt;hasText val=&quot;1&quot;/&gt;&lt;paraId val=&quot;8&quot;/&gt;&lt;/Image&gt;&lt;/TextEffect&gt;"/>
  <p:tag name="PRESENTER_SHAPETEXTINFO" val="&lt;ShapeTextInfo&gt;&lt;TableIndex row=&quot;-1&quot; col=&quot;-1&quot;&gt;&lt;linesCount val=&quot;12&quot;/&gt;&lt;lineCharCount val=&quot;89&quot;/&gt;&lt;lineCharCount val=&quot;27&quot;/&gt;&lt;lineCharCount val=&quot;80&quot;/&gt;&lt;lineCharCount val=&quot;33&quot;/&gt;&lt;lineCharCount val=&quot;80&quot;/&gt;&lt;lineCharCount val=&quot;31&quot;/&gt;&lt;lineCharCount val=&quot;87&quot;/&gt;&lt;lineCharCount val=&quot;77&quot;/&gt;&lt;lineCharCount val=&quot;36&quot;/&gt;&lt;lineCharCount val=&quot;56&quot;/&gt;&lt;lineCharCount val=&quot;78&quot;/&gt;&lt;lineCharCount val=&quot;86&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0D30D3DA-ED4A-46EC-AB42-3104CF56EA71}_11.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FE5D0B80-0207-4C51-B391-3E684B202C8C}_1.png_crop.png&quot;/&gt;&lt;left val=&quot;21&quot;/&gt;&lt;top val=&quot;68&quot;/&gt;&lt;width val=&quot;236&quot;/&gt;&lt;height val=&quot;14&quot;/&gt;&lt;hasText val=&quot;1&quot;/&gt;&lt;paraId val=&quot;1&quot;/&gt;&lt;/Image&gt;&lt;Image&gt;&lt;filename val=&quot;C:\Users\JEFFKE~1\AppData\Local\Temp\PR\data\asimages\{1AD497D0-F700-4C6D-82CC-1FB8BD163DB8}_1.png_crop.png&quot;/&gt;&lt;left val=&quot;31&quot;/&gt;&lt;top val=&quot;105&quot;/&gt;&lt;width val=&quot;568&quot;/&gt;&lt;height val=&quot;17&quot;/&gt;&lt;hasText val=&quot;1&quot;/&gt;&lt;paraId val=&quot;2&quot;/&gt;&lt;/Image&gt;&lt;Image&gt;&lt;filename val=&quot;C:\Users\JEFFKE~1\AppData\Local\Temp\PR\data\asimages\{DA1253A2-BBAC-47E1-872E-53862B1B7EBB}_1.png_crop.png&quot;/&gt;&lt;left val=&quot;31&quot;/&gt;&lt;top val=&quot;141&quot;/&gt;&lt;width val=&quot;520&quot;/&gt;&lt;height val=&quot;17&quot;/&gt;&lt;hasText val=&quot;1&quot;/&gt;&lt;paraId val=&quot;3&quot;/&gt;&lt;/Image&gt;&lt;Image&gt;&lt;filename val=&quot;C:\Users\JEFFKE~1\AppData\Local\Temp\PR\data\asimages\{445297FD-A941-4793-A9B9-F1534ED29620}_1.png_crop.png&quot;/&gt;&lt;left val=&quot;273&quot;/&gt;&lt;top val=&quot;169&quot;/&gt;&lt;width val=&quot;422&quot;/&gt;&lt;height val=&quot;49&quot;/&gt;&lt;hasText val=&quot;1&quot;/&gt;&lt;paraId val=&quot;4&quot;/&gt;&lt;/Image&gt;&lt;Image&gt;&lt;filename val=&quot;C:\Users\JEFFKE~1\AppData\Local\Temp\PR\data\asimages\{0C386A87-D6D6-45FC-B8EC-5D23CB719F86}_1.png_crop.png&quot;/&gt;&lt;left val=&quot;31&quot;/&gt;&lt;top val=&quot;236&quot;/&gt;&lt;width val=&quot;238&quot;/&gt;&lt;height val=&quot;14&quot;/&gt;&lt;hasText val=&quot;1&quot;/&gt;&lt;paraId val=&quot;5&quot;/&gt;&lt;/Image&gt;&lt;Image&gt;&lt;filename val=&quot;C:\Users\JEFFKE~1\AppData\Local\Temp\PR\data\asimages\{DBB7FCD2-9CAE-454F-8D5D-B097BE62801E}_1.png_crop.png&quot;/&gt;&lt;left val=&quot;31&quot;/&gt;&lt;top val=&quot;272&quot;/&gt;&lt;width val=&quot;292&quot;/&gt;&lt;height val=&quot;17&quot;/&gt;&lt;hasText val=&quot;1&quot;/&gt;&lt;paraId val=&quot;6&quot;/&gt;&lt;/Image&gt;&lt;Image&gt;&lt;filename val=&quot;C:\Users\JEFFKE~1\AppData\Local\Temp\PR\data\asimages\{1E0ABD12-1A82-44FD-B0E9-DCA2CC41AEBA}_1.png_crop.png&quot;/&gt;&lt;left val=&quot;273&quot;/&gt;&lt;top val=&quot;300&quot;/&gt;&lt;width val=&quot;413&quot;/&gt;&lt;height val=&quot;34&quot;/&gt;&lt;hasText val=&quot;1&quot;/&gt;&lt;paraId val=&quot;7&quot;/&gt;&lt;/Image&gt;&lt;/TextEffect&gt;"/>
  <p:tag name="PRESENTER_SHAPETEXTINFO" val="&lt;ShapeTextInfo&gt;&lt;TableIndex row=&quot;-1&quot; col=&quot;-1&quot;&gt;&lt;linesCount val=&quot;12&quot;/&gt;&lt;lineCharCount val=&quot;27&quot;/&gt;&lt;lineCharCount val=&quot;65&quot;/&gt;&lt;lineCharCount val=&quot;65&quot;/&gt;&lt;lineCharCount val=&quot;99&quot;/&gt;&lt;lineCharCount val=&quot;92&quot;/&gt;&lt;lineCharCount val=&quot;94&quot;/&gt;&lt;lineCharCount val=&quot;35&quot;/&gt;&lt;lineCharCount val=&quot;28&quot;/&gt;&lt;lineCharCount val=&quot;35&quot;/&gt;&lt;lineCharCount val=&quot;92&quot;/&gt;&lt;lineCharCount val=&quot;90&quot;/&gt;&lt;lineCharCount val=&quot;14&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AC0EC2B7-683F-4179-9256-52BAF540D887}_12.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9E2C358A-5FEB-49C4-871A-96B2814EAA3B}_1.png_crop.png&quot;/&gt;&lt;left val=&quot;21&quot;/&gt;&lt;top val=&quot;68&quot;/&gt;&lt;width val=&quot;245&quot;/&gt;&lt;height val=&quot;35&quot;/&gt;&lt;hasText val=&quot;1&quot;/&gt;&lt;paraId val=&quot;1&quot;/&gt;&lt;/Image&gt;&lt;Image&gt;&lt;filename val=&quot;C:\Users\JEFFKE~1\AppData\Local\Temp\PR\data\asimages\{24C0E819-1747-4610-89D9-E1E0D2E7788A}_1.png_crop.png&quot;/&gt;&lt;left val=&quot;22&quot;/&gt;&lt;top val=&quot;115&quot;/&gt;&lt;width val=&quot;160&quot;/&gt;&lt;height val=&quot;14&quot;/&gt;&lt;hasText val=&quot;1&quot;/&gt;&lt;paraId val=&quot;2&quot;/&gt;&lt;/Image&gt;&lt;Image&gt;&lt;filename val=&quot;C:\Users\JEFFKE~1\AppData\Local\Temp\PR\data\asimages\{3CD096EB-2924-49F0-BB1B-9D29F3D2D500}_1.png_crop.png&quot;/&gt;&lt;left val=&quot;21&quot;/&gt;&lt;top val=&quot;141&quot;/&gt;&lt;width val=&quot;207&quot;/&gt;&lt;height val=&quot;14&quot;/&gt;&lt;hasText val=&quot;1&quot;/&gt;&lt;paraId val=&quot;3&quot;/&gt;&lt;/Image&gt;&lt;Image&gt;&lt;filename val=&quot;C:\Users\JEFFKE~1\AppData\Local\Temp\PR\data\asimages\{73835999-1194-4CF4-813D-0F899A5A307F}_1.png_crop.png&quot;/&gt;&lt;left val=&quot;21&quot;/&gt;&lt;top val=&quot;168&quot;/&gt;&lt;width val=&quot;227&quot;/&gt;&lt;height val=&quot;34&quot;/&gt;&lt;hasText val=&quot;1&quot;/&gt;&lt;paraId val=&quot;4&quot;/&gt;&lt;/Image&gt;&lt;Image&gt;&lt;filename val=&quot;C:\Users\JEFFKE~1\AppData\Local\Temp\PR\data\asimages\{286306E5-9DAF-4E44-B6F3-D095F3AF0E38}_1.png_crop.png&quot;/&gt;&lt;left val=&quot;21&quot;/&gt;&lt;top val=&quot;215&quot;/&gt;&lt;width val=&quot;234&quot;/&gt;&lt;height val=&quot;52&quot;/&gt;&lt;hasText val=&quot;1&quot;/&gt;&lt;paraId val=&quot;5&quot;/&gt;&lt;/Image&gt;&lt;Image&gt;&lt;filename val=&quot;C:\Users\JEFFKE~1\AppData\Local\Temp\PR\data\asimages\{C5BB3814-899B-48EF-AAFA-42B456853DD7}_1.png_crop.png&quot;/&gt;&lt;left val=&quot;21&quot;/&gt;&lt;top val=&quot;282&quot;/&gt;&lt;width val=&quot;232&quot;/&gt;&lt;height val=&quot;35&quot;/&gt;&lt;hasText val=&quot;1&quot;/&gt;&lt;paraId val=&quot;6&quot;/&gt;&lt;/Image&gt;&lt;Image&gt;&lt;filename val=&quot;C:\Users\JEFFKE~1\AppData\Local\Temp\PR\data\asimages\{F9BC7E8A-827D-4B8F-B8F8-A9729476BF18}_1.png_crop.png&quot;/&gt;&lt;left val=&quot;21&quot;/&gt;&lt;top val=&quot;329&quot;/&gt;&lt;width val=&quot;236&quot;/&gt;&lt;height val=&quot;35&quot;/&gt;&lt;hasText val=&quot;1&quot;/&gt;&lt;paraId val=&quot;7&quot;/&gt;&lt;/Image&gt;&lt;/TextEffect&gt;"/>
  <p:tag name="PRESENTER_SHAPETEXTINFO" val="&lt;ShapeTextInfo&gt;&lt;TableIndex row=&quot;-1&quot; col=&quot;-1&quot;&gt;&lt;linesCount val=&quot;13&quot;/&gt;&lt;lineCharCount val=&quot;35&quot;/&gt;&lt;lineCharCount val=&quot;30&quot;/&gt;&lt;lineCharCount val=&quot;22&quot;/&gt;&lt;lineCharCount val=&quot;30&quot;/&gt;&lt;lineCharCount val=&quot;36&quot;/&gt;&lt;lineCharCount val=&quot;29&quot;/&gt;&lt;lineCharCount val=&quot;36&quot;/&gt;&lt;lineCharCount val=&quot;34&quot;/&gt;&lt;lineCharCount val=&quot;5&quot;/&gt;&lt;lineCharCount val=&quot;34&quot;/&gt;&lt;lineCharCount val=&quot;34&quot;/&gt;&lt;lineCharCount val=&quot;39&quot;/&gt;&lt;lineCharCount val=&quot;2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C79E81-9AB0-40F8-93F1-947936D913DD}&quot;/&gt;&lt;isInvalidForFieldText val=&quot;0&quot;/&gt;&lt;Image&gt;&lt;filename val=&quot;C:\Users\JEFFKE~1\AppData\Local\Temp\PR\data\asimages\{A7C79E81-9AB0-40F8-93F1-947936D913DD}_12.png&quot;/&gt;&lt;left val=&quot;292&quot;/&gt;&lt;top val=&quot;57&quot;/&gt;&lt;width val=&quot;182&quot;/&gt;&lt;height val=&quot;73&quot;/&gt;&lt;hasText val=&quot;1&quot;/&gt;&lt;/Image&gt;&lt;/ThreeDShapeInfo&gt;"/>
  <p:tag name="PRESENTER_SHAPETEXTINFO" val="&lt;ShapeTextInfo&gt;&lt;TableIndex row=&quot;-1&quot; col=&quot;-1&quot;&gt;&lt;linesCount val=&quot;3&quot;/&gt;&lt;lineCharCount val=&quot;18&quot;/&gt;&lt;lineCharCount val=&quot;24&quot;/&gt;&lt;lineCharCount val=&quot;2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F6DC9FCF-3752-4C88-AAA0-FF7D67ED8CC0}_13.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FD3B7A76-6570-4FF3-B6B3-C2D4072E2FA5}_1.png_crop.png&quot;/&gt;&lt;left val=&quot;22&quot;/&gt;&lt;top val=&quot;68&quot;/&gt;&lt;width val=&quot;338&quot;/&gt;&lt;height val=&quot;41&quot;/&gt;&lt;hasText val=&quot;1&quot;/&gt;&lt;paraId val=&quot;1&quot;/&gt;&lt;/Image&gt;&lt;Image&gt;&lt;filename val=&quot;C:\Users\JEFFKE~1\AppData\Local\Temp\PR\data\asimages\{F9E3F60F-E9E9-46E8-A756-9D0AC956B73D}_1.png_crop.png&quot;/&gt;&lt;left val=&quot;22&quot;/&gt;&lt;top val=&quot;129&quot;/&gt;&lt;width val=&quot;312&quot;/&gt;&lt;height val=&quot;38&quot;/&gt;&lt;hasText val=&quot;1&quot;/&gt;&lt;paraId val=&quot;2&quot;/&gt;&lt;/Image&gt;&lt;Image&gt;&lt;filename val=&quot;C:\Users\JEFFKE~1\AppData\Local\Temp\PR\data\asimages\{85EB3142-902E-4424-AD83-949B8F39E60A}_1.png_crop.png&quot;/&gt;&lt;left val=&quot;23&quot;/&gt;&lt;top val=&quot;189&quot;/&gt;&lt;width val=&quot;120&quot;/&gt;&lt;height val=&quot;14&quot;/&gt;&lt;hasText val=&quot;1&quot;/&gt;&lt;paraId val=&quot;3&quot;/&gt;&lt;/Image&gt;&lt;Image&gt;&lt;filename val=&quot;C:\Users\JEFFKE~1\AppData\Local\Temp\PR\data\asimages\{E67B713A-A4CD-41C3-95EC-2A376238E4D4}_1.png_crop.png&quot;/&gt;&lt;left val=&quot;30&quot;/&gt;&lt;top val=&quot;225&quot;/&gt;&lt;width val=&quot;334&quot;/&gt;&lt;height val=&quot;17&quot;/&gt;&lt;hasText val=&quot;1&quot;/&gt;&lt;paraId val=&quot;4&quot;/&gt;&lt;/Image&gt;&lt;Image&gt;&lt;filename val=&quot;C:\Users\JEFFKE~1\AppData\Local\Temp\PR\data\asimages\{64327CE4-6733-4267-86A9-1D6CB6CDB667}_1.png_crop.png&quot;/&gt;&lt;left val=&quot;30&quot;/&gt;&lt;top val=&quot;261&quot;/&gt;&lt;width val=&quot;351&quot;/&gt;&lt;height val=&quot;41&quot;/&gt;&lt;hasText val=&quot;1&quot;/&gt;&lt;paraId val=&quot;5&quot;/&gt;&lt;/Image&gt;&lt;Image&gt;&lt;filename val=&quot;C:\Users\JEFFKE~1\AppData\Local\Temp\PR\data\asimages\{7E9E9B8E-A6F0-43E3-9412-0ABF37FCBC42}_1.png_crop.png&quot;/&gt;&lt;left val=&quot;30&quot;/&gt;&lt;top val=&quot;321&quot;/&gt;&lt;width val=&quot;355&quot;/&gt;&lt;height val=&quot;17&quot;/&gt;&lt;hasText val=&quot;1&quot;/&gt;&lt;paraId val=&quot;6&quot;/&gt;&lt;/Image&gt;&lt;/TextEffect&gt;"/>
  <p:tag name="PRESENTER_SHAPETEXTINFO" val="&lt;ShapeTextInfo&gt;&lt;TableIndex row=&quot;-1&quot; col=&quot;-1&quot;&gt;&lt;linesCount val=&quot;9&quot;/&gt;&lt;lineCharCount val=&quot;39&quot;/&gt;&lt;lineCharCount val=&quot;42&quot;/&gt;&lt;lineCharCount val=&quot;38&quot;/&gt;&lt;lineCharCount val=&quot;31&quot;/&gt;&lt;lineCharCount val=&quot;17&quot;/&gt;&lt;lineCharCount val=&quot;38&quot;/&gt;&lt;lineCharCount val=&quot;37&quot;/&gt;&lt;lineCharCount val=&quot;33&quot;/&gt;&lt;lineCharCount val=&quot;4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8BBC8BDB-BEDE-4350-BA6B-02E2C5535F01}_14.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3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437F47EF-284E-4240-AA64-7899C661DF61}_14.png&quot;/&gt;&lt;left val=&quot;9&quot;/&gt;&lt;top val=&quot;57&quot;/&gt;&lt;width val=&quot;699&quot;/&gt;&lt;height val=&quot;319&quot;/&gt;&lt;hasText val=&quot;1&quot;/&gt;&lt;/Image&gt;&lt;/ThreeDShapeInfo&gt;"/>
  <p:tag name="PRESENTER_SHAPETEXTINFO" val="&lt;ShapeTextInfo&gt;&lt;TableIndex row=&quot;-1&quot; col=&quot;-1&quot;&gt;&lt;linesCount val=&quot;8&quot;/&gt;&lt;lineCharCount val=&quot;86&quot;/&gt;&lt;lineCharCount val=&quot;27&quot;/&gt;&lt;lineCharCount val=&quot;1&quot;/&gt;&lt;lineCharCount val=&quot;25&quot;/&gt;&lt;lineCharCount val=&quot;20&quot;/&gt;&lt;lineCharCount val=&quot;1&quot;/&gt;&lt;lineCharCount val=&quot;40&quot;/&gt;&lt;lineCharCount val=&quot;4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5D9BE2-C7F6-4E58-ABD5-1C5E6354FE7E}&quot;/&gt;&lt;isInvalidForFieldText val=&quot;0&quot;/&gt;&lt;Image&gt;&lt;filename val=&quot;C:\Users\JEFFKE~1\AppData\Local\Temp\PR\data\asimages\{875D9BE2-C7F6-4E58-ABD5-1C5E6354FE7E}_14.png&quot;/&gt;&lt;left val=&quot;48&quot;/&gt;&lt;top val=&quot;128&quot;/&gt;&lt;width val=&quot;271&quot;/&gt;&lt;height val=&quot;43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4.PNG&quot;/&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4A53ED79-332A-475B-B7D7-EE3EA1E18B2F}_15.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AA789508-3900-4A80-9429-62E8DBE04E68}&quot;/&gt;&lt;isInvalidForFieldText val=&quot;0&quot;/&gt;&lt;Image&gt;&lt;filename val=&quot;C:\Users\JEFFKE~1\AppData\Local\Temp\PR\data\asimages\{AA789508-3900-4A80-9429-62E8DBE04E68}.png&quot;/&gt;&lt;left val=&quot;0&quot;/&gt;&lt;top val=&quot;0&quot;/&gt;&lt;width val=&quot;0&quot;/&gt;&lt;height val=&quot;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92F014B2-8EF9-4E88-9958-D7E95BC79650}_16.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44&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D11BB0FC-F0BB-48DC-BE50-A3CC75FC0537}_1.png_crop.png&quot;/&gt;&lt;left val=&quot;23&quot;/&gt;&lt;top val=&quot;68&quot;/&gt;&lt;width val=&quot;517&quot;/&gt;&lt;height val=&quot;17&quot;/&gt;&lt;hasText val=&quot;1&quot;/&gt;&lt;paraId val=&quot;1&quot;/&gt;&lt;/Image&gt;&lt;Image&gt;&lt;filename val=&quot;C:\Users\JEFFKE~1\AppData\Local\Temp\PR\data\asimages\{A4B9ED5B-50AC-494C-86B4-F5050BECA6CF}_1.png_crop.png&quot;/&gt;&lt;left val=&quot;245&quot;/&gt;&lt;top val=&quot;97&quot;/&gt;&lt;width val=&quot;442&quot;/&gt;&lt;height val=&quot;45&quot;/&gt;&lt;hasText val=&quot;1&quot;/&gt;&lt;paraId val=&quot;2&quot;/&gt;&lt;/Image&gt;&lt;Image&gt;&lt;filename val=&quot;C:\Users\JEFFKE~1\AppData\Local\Temp\PR\data\asimages\{40A8D14B-F855-41BA-BFA3-485061F4D39C}_1.png_crop.png&quot;/&gt;&lt;left val=&quot;23&quot;/&gt;&lt;top val=&quot;161&quot;/&gt;&lt;width val=&quot;320&quot;/&gt;&lt;height val=&quot;17&quot;/&gt;&lt;hasText val=&quot;1&quot;/&gt;&lt;paraId val=&quot;3&quot;/&gt;&lt;/Image&gt;&lt;Image&gt;&lt;filename val=&quot;C:\Users\JEFFKE~1\AppData\Local\Temp\PR\data\asimages\{D5888489-6C7A-4C9B-A62F-74FCFEF33F97}_1.png_crop.png&quot;/&gt;&lt;left val=&quot;245&quot;/&gt;&lt;top val=&quot;190&quot;/&gt;&lt;width val=&quot;452&quot;/&gt;&lt;height val=&quot;29&quot;/&gt;&lt;hasText val=&quot;1&quot;/&gt;&lt;paraId val=&quot;4&quot;/&gt;&lt;/Image&gt;&lt;Image&gt;&lt;filename val=&quot;C:\Users\JEFFKE~1\AppData\Local\Temp\PR\data\asimages\{7236E970-49FD-4751-981F-D7DD54D90F75}_1.png_crop.png&quot;/&gt;&lt;left val=&quot;22&quot;/&gt;&lt;top val=&quot;237&quot;/&gt;&lt;width val=&quot;279&quot;/&gt;&lt;height val=&quot;17&quot;/&gt;&lt;hasText val=&quot;1&quot;/&gt;&lt;paraId val=&quot;5&quot;/&gt;&lt;/Image&gt;&lt;Image&gt;&lt;filename val=&quot;C:\Users\JEFFKE~1\AppData\Local\Temp\PR\data\asimages\{E258DBE6-4C62-41B6-B462-074E425DEC41}_1.png_crop.png&quot;/&gt;&lt;left val=&quot;245&quot;/&gt;&lt;top val=&quot;266&quot;/&gt;&lt;width val=&quot;451&quot;/&gt;&lt;height val=&quot;43&quot;/&gt;&lt;hasText val=&quot;1&quot;/&gt;&lt;paraId val=&quot;6&quot;/&gt;&lt;/Image&gt;&lt;/TextEffect&gt;"/>
  <p:tag name="PRESENTER_SHAPETEXTINFO" val="&lt;ShapeTextInfo&gt;&lt;TableIndex row=&quot;-1&quot; col=&quot;-1&quot;&gt;&lt;linesCount val=&quot;11&quot;/&gt;&lt;lineCharCount val=&quot;68&quot;/&gt;&lt;lineCharCount val=&quot;80&quot;/&gt;&lt;lineCharCount val=&quot;76&quot;/&gt;&lt;lineCharCount val=&quot;25&quot;/&gt;&lt;lineCharCount val=&quot;41&quot;/&gt;&lt;lineCharCount val=&quot;82&quot;/&gt;&lt;lineCharCount val=&quot;69&quot;/&gt;&lt;lineCharCount val=&quot;36&quot;/&gt;&lt;lineCharCount val=&quot;80&quot;/&gt;&lt;lineCharCount val=&quot;81&quot;/&gt;&lt;lineCharCount val=&quot;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29C20DBC-9D07-4DD5-9B56-6B84D96E8F84}_17.png&quot;/&gt;&lt;left val=&quot;66&quot;/&gt;&lt;top val=&quot;-2&quot;/&gt;&lt;width val=&quot;644&quot;/&gt;&lt;height val=&quot;68&quot;/&gt;&lt;hasText val=&quot;1&quot;/&gt;&lt;/Image&gt;&lt;/ThreeDShapeInfo&gt;"/>
  <p:tag name="PRESENTER_SHAPETEXTINFO" val="&lt;ShapeTextInfo&gt;&lt;TableIndex row=&quot;-1&quot; col=&quot;-1&quot;&gt;&lt;linesCount val=&quot;1&quot;/&gt;&lt;lineCharCount val=&quot;1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JEFFKE~1\AppData\Local\Temp\PR\data\asimages\{C732B8A8-EEBA-4570-BE46-360539F31554}_1.png_crop.png&quot;/&gt;&lt;left val=&quot;23&quot;/&gt;&lt;top val=&quot;68&quot;/&gt;&lt;width val=&quot;241&quot;/&gt;&lt;height val=&quot;17&quot;/&gt;&lt;hasText val=&quot;1&quot;/&gt;&lt;paraId val=&quot;1&quot;/&gt;&lt;/Image&gt;&lt;Image&gt;&lt;filename val=&quot;C:\Users\JEFFKE~1\AppData\Local\Temp\PR\data\asimages\{FA5C92A0-4250-488A-88E7-5C36EADD59FF}_1.png_crop.png&quot;/&gt;&lt;left val=&quot;31&quot;/&gt;&lt;top val=&quot;105&quot;/&gt;&lt;width val=&quot;253&quot;/&gt;&lt;height val=&quot;41&quot;/&gt;&lt;hasText val=&quot;1&quot;/&gt;&lt;paraId val=&quot;2&quot;/&gt;&lt;/Image&gt;&lt;Image&gt;&lt;filename val=&quot;C:\Users\JEFFKE~1\AppData\Local\Temp\PR\data\asimages\{F423477C-E69E-4183-87AE-7886370D3ED1}_1.png_crop.png&quot;/&gt;&lt;left val=&quot;31&quot;/&gt;&lt;top val=&quot;165&quot;/&gt;&lt;width val=&quot;225&quot;/&gt;&lt;height val=&quot;38&quot;/&gt;&lt;hasText val=&quot;1&quot;/&gt;&lt;paraId val=&quot;3&quot;/&gt;&lt;/Image&gt;&lt;Image&gt;&lt;filename val=&quot;C:\Users\JEFFKE~1\AppData\Local\Temp\PR\data\asimages\{0EA815C2-4ADF-4D7F-98EB-29740C374F42}_1.png_crop.png&quot;/&gt;&lt;left val=&quot;31&quot;/&gt;&lt;top val=&quot;225&quot;/&gt;&lt;width val=&quot;226&quot;/&gt;&lt;height val=&quot;38&quot;/&gt;&lt;hasText val=&quot;1&quot;/&gt;&lt;paraId val=&quot;4&quot;/&gt;&lt;/Image&gt;&lt;/TextEffect&gt;"/>
  <p:tag name="PRESENTER_SHAPETEXTINFO" val="&lt;ShapeTextInfo&gt;&lt;TableIndex row=&quot;-1&quot; col=&quot;-1&quot;&gt;&lt;linesCount val=&quot;7&quot;/&gt;&lt;lineCharCount val=&quot;31&quot;/&gt;&lt;lineCharCount val=&quot;30&quot;/&gt;&lt;lineCharCount val=&quot;19&quot;/&gt;&lt;lineCharCount val=&quot;24&quot;/&gt;&lt;lineCharCount val=&quot;10&quot;/&gt;&lt;lineCharCount val=&quot;26&quot;/&gt;&lt;lineCharCount val=&quot;2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68D80A-F765-40AC-B4C0-70E2D7E9BACF}&quot;/&gt;&lt;isInvalidForFieldText val=&quot;0&quot;/&gt;&lt;Image&gt;&lt;filename val=&quot;C:\Users\JEFFKE~1\AppData\Local\Temp\PR\data\asimages\{C868D80A-F765-40AC-B4C0-70E2D7E9BACF}_17.png&quot;/&gt;&lt;left val=&quot;325&quot;/&gt;&lt;top val=&quot;83&quot;/&gt;&lt;width val=&quot;358&quot;/&gt;&lt;height val=&quot;25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9078</TotalTime>
  <Words>2952</Words>
  <Application>Microsoft Office PowerPoint</Application>
  <PresentationFormat>On-screen Show (16:9)</PresentationFormat>
  <Paragraphs>175</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1_Office Theme</vt:lpstr>
      <vt:lpstr>Module 1: Introduction</vt:lpstr>
      <vt:lpstr>The Materials You Will Use</vt:lpstr>
      <vt:lpstr>Module Objectives</vt:lpstr>
      <vt:lpstr>Key Terms and Roles</vt:lpstr>
      <vt:lpstr>The Practice Facilitator</vt:lpstr>
      <vt:lpstr>About TeamSTEPPS®</vt:lpstr>
      <vt:lpstr>Evidence-Based Team Performance Improvement</vt:lpstr>
      <vt:lpstr>TeamSTEPPS Skills </vt:lpstr>
      <vt:lpstr>Does TeamSTEPPS Work?</vt:lpstr>
      <vt:lpstr>Does TeamSTEPPS Work?</vt:lpstr>
      <vt:lpstr>Medical Office Environment</vt:lpstr>
      <vt:lpstr>Medical Office Environment</vt:lpstr>
      <vt:lpstr>Team-Building Exercise: Paper Chain</vt:lpstr>
      <vt:lpstr>Paper Chain Activity Video</vt:lpstr>
      <vt:lpstr>Why Does Teamwork Matter in Medical Offices?</vt:lpstr>
      <vt:lpstr>Module 1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Bonnett, Doreen (AHRQ/OC)</cp:lastModifiedBy>
  <cp:revision>1053</cp:revision>
  <cp:lastPrinted>2013-11-15T01:26:01Z</cp:lastPrinted>
  <dcterms:created xsi:type="dcterms:W3CDTF">2010-04-12T23:12:02Z</dcterms:created>
  <dcterms:modified xsi:type="dcterms:W3CDTF">2019-03-07T17:02:15Z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