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9.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3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0" r:id="rId4"/>
  </p:sldMasterIdLst>
  <p:notesMasterIdLst>
    <p:notesMasterId r:id="rId36"/>
  </p:notesMasterIdLst>
  <p:handoutMasterIdLst>
    <p:handoutMasterId r:id="rId37"/>
  </p:handoutMasterIdLst>
  <p:sldIdLst>
    <p:sldId id="256" r:id="rId5"/>
    <p:sldId id="330" r:id="rId6"/>
    <p:sldId id="331" r:id="rId7"/>
    <p:sldId id="301" r:id="rId8"/>
    <p:sldId id="302" r:id="rId9"/>
    <p:sldId id="303" r:id="rId10"/>
    <p:sldId id="304" r:id="rId11"/>
    <p:sldId id="305" r:id="rId12"/>
    <p:sldId id="306" r:id="rId13"/>
    <p:sldId id="321" r:id="rId14"/>
    <p:sldId id="307" r:id="rId15"/>
    <p:sldId id="308" r:id="rId16"/>
    <p:sldId id="322" r:id="rId17"/>
    <p:sldId id="309" r:id="rId18"/>
    <p:sldId id="323" r:id="rId19"/>
    <p:sldId id="310" r:id="rId20"/>
    <p:sldId id="324" r:id="rId21"/>
    <p:sldId id="311" r:id="rId22"/>
    <p:sldId id="325" r:id="rId23"/>
    <p:sldId id="312" r:id="rId24"/>
    <p:sldId id="313" r:id="rId25"/>
    <p:sldId id="314" r:id="rId26"/>
    <p:sldId id="326" r:id="rId27"/>
    <p:sldId id="315" r:id="rId28"/>
    <p:sldId id="327" r:id="rId29"/>
    <p:sldId id="316" r:id="rId30"/>
    <p:sldId id="317" r:id="rId31"/>
    <p:sldId id="318" r:id="rId32"/>
    <p:sldId id="328" r:id="rId33"/>
    <p:sldId id="319" r:id="rId34"/>
    <p:sldId id="332" r:id="rId35"/>
  </p:sldIdLst>
  <p:sldSz cx="9144000" cy="5143500" type="screen16x9"/>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un, Jennifer" initials="BJ" lastIdx="2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E571E"/>
    <a:srgbClr val="31859C"/>
    <a:srgbClr val="E38144"/>
    <a:srgbClr val="FFFFCC"/>
    <a:srgbClr val="215968"/>
    <a:srgbClr val="6090DC"/>
    <a:srgbClr val="4F7FD6"/>
    <a:srgbClr val="0D3157"/>
    <a:srgbClr val="0A18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2" autoAdjust="0"/>
    <p:restoredTop sz="62921" autoAdjust="0"/>
  </p:normalViewPr>
  <p:slideViewPr>
    <p:cSldViewPr snapToGrid="0" snapToObjects="1">
      <p:cViewPr varScale="1">
        <p:scale>
          <a:sx n="91" d="100"/>
          <a:sy n="91" d="100"/>
        </p:scale>
        <p:origin x="1614" y="66"/>
      </p:cViewPr>
      <p:guideLst>
        <p:guide orient="horz" pos="1620"/>
        <p:guide pos="2880"/>
      </p:guideLst>
    </p:cSldViewPr>
  </p:slideViewPr>
  <p:notesTextViewPr>
    <p:cViewPr>
      <p:scale>
        <a:sx n="90" d="100"/>
        <a:sy n="90" d="100"/>
      </p:scale>
      <p:origin x="0" y="0"/>
    </p:cViewPr>
  </p:notesTextViewPr>
  <p:sorterViewPr>
    <p:cViewPr>
      <p:scale>
        <a:sx n="149" d="100"/>
        <a:sy n="149" d="100"/>
      </p:scale>
      <p:origin x="0" y="0"/>
    </p:cViewPr>
  </p:sorterViewPr>
  <p:notesViewPr>
    <p:cSldViewPr snapToGrid="0" snapToObjects="1">
      <p:cViewPr varScale="1">
        <p:scale>
          <a:sx n="90" d="100"/>
          <a:sy n="90" d="100"/>
        </p:scale>
        <p:origin x="28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B5B94-BB2E-48AE-9D71-8275400DFE96}" type="datetimeFigureOut">
              <a:rPr lang="en-US" smtClean="0"/>
              <a:t>3/7/2019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6861E-E92C-418D-A750-12D745660979}" type="slidenum">
              <a:rPr lang="en-US" smtClean="0"/>
              <a:t>‹#›</a:t>
            </a:fld>
            <a:endParaRPr lang="en-US" dirty="0"/>
          </a:p>
        </p:txBody>
      </p:sp>
    </p:spTree>
    <p:extLst>
      <p:ext uri="{BB962C8B-B14F-4D97-AF65-F5344CB8AC3E}">
        <p14:creationId xmlns:p14="http://schemas.microsoft.com/office/powerpoint/2010/main" val="193759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3/7/2019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dirty="0"/>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TeamSTEPPS for Office-Based Care Online</a:t>
            </a:r>
            <a:r>
              <a:rPr lang="en-US" baseline="0" dirty="0"/>
              <a:t> Course</a:t>
            </a:r>
            <a:r>
              <a:rPr lang="en-US" dirty="0"/>
              <a:t>. This is Dr. Brigetta Craft. This presentation will cover Module</a:t>
            </a:r>
            <a:r>
              <a:rPr lang="en-US" baseline="0" dirty="0"/>
              <a:t> 11, Implementation Planning, </a:t>
            </a:r>
            <a:r>
              <a:rPr lang="en-US" dirty="0"/>
              <a:t>that you, as a practice facilitator, will review. In</a:t>
            </a:r>
            <a:r>
              <a:rPr lang="en-US" baseline="0" dirty="0"/>
              <a:t> this module, you will learn about the 10-step implementation planning process. I’d like you to follow along using your workbook as this module will have many opportunities for you to complete the 10 steps.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dirty="0"/>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tips for success in step one include making sure that the Change Team focuses on processes that will improve the office and at the same time also improve patient care. Again, I emphasize the importance of stressing that the changes that are being made are necessary to improve patient care, which will motivate other members of the office to participate in the process. </a:t>
            </a:r>
          </a:p>
          <a:p>
            <a:endParaRPr lang="en-US" b="0" dirty="0" smtClean="0"/>
          </a:p>
          <a:p>
            <a:r>
              <a:rPr lang="en-US" b="0" dirty="0" smtClean="0"/>
              <a:t>You </a:t>
            </a:r>
            <a:r>
              <a:rPr lang="en-US" b="0" dirty="0"/>
              <a:t>want to make sure that the Change Team members are familiar with the fundamentals of TeamSTEPPS — though again, they don’t have to be all Master trainers; they should know the basic principles. </a:t>
            </a:r>
          </a:p>
          <a:p>
            <a:endParaRPr lang="en-US" b="0" dirty="0" smtClean="0"/>
          </a:p>
          <a:p>
            <a:r>
              <a:rPr lang="en-US" b="0" dirty="0" smtClean="0"/>
              <a:t>Third </a:t>
            </a:r>
            <a:r>
              <a:rPr lang="en-US" b="0" dirty="0"/>
              <a:t>of all, you’d like your Change Team to be five or six individuals, but depending on the size of your office setting, this could certainly be a smaller group of people. In creating your Change Team, make sure that you have a variety of different professions represented on your Change Team. This should be both clinical and nonclinical, and you may even consider having a patient involved, particularly as they sometimes understand and see aspects of the practice and the setting that may not be apparent to other members of the Change Team.</a:t>
            </a:r>
          </a:p>
          <a:p>
            <a:endParaRPr lang="en-US" b="0" dirty="0" smtClean="0"/>
          </a:p>
          <a:p>
            <a:r>
              <a:rPr lang="en-US" b="0" dirty="0" smtClean="0"/>
              <a:t>And </a:t>
            </a:r>
            <a:r>
              <a:rPr lang="en-US" b="0" dirty="0"/>
              <a:t>finally, the person who is the practice facilitator should be a Master Trainer, with experience in performance improvement, who can motivate others and work on our 10-step process as well. </a:t>
            </a:r>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dirty="0"/>
          </a:p>
        </p:txBody>
      </p:sp>
    </p:spTree>
    <p:extLst>
      <p:ext uri="{BB962C8B-B14F-4D97-AF65-F5344CB8AC3E}">
        <p14:creationId xmlns:p14="http://schemas.microsoft.com/office/powerpoint/2010/main" val="55478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b="0" u="none" dirty="0"/>
              <a:t>Step 2 is to be very specific in defining the problem, the challenge, or the opportunity for improvement that you want to target for your TeamSTEPPS intervention. However, again, I emphasize the importance of pointing out why this change is necessary to improve patient care and keeping the eventual outcome always focused on making things better for the patient. </a:t>
            </a:r>
          </a:p>
          <a:p>
            <a:pPr eaLnBrk="0" hangingPunct="0"/>
            <a:endParaRPr lang="en-US" b="0" u="none" dirty="0" smtClean="0"/>
          </a:p>
          <a:p>
            <a:pPr eaLnBrk="0" hangingPunct="0"/>
            <a:r>
              <a:rPr lang="en-US" b="0" u="none" dirty="0" smtClean="0"/>
              <a:t>So</a:t>
            </a:r>
            <a:r>
              <a:rPr lang="en-US" b="0" u="none" dirty="0"/>
              <a:t>, the key actions for step two include identifying the problem, and the strategies that can help with identifying them include reviewing the unit performance and safety data. </a:t>
            </a:r>
          </a:p>
          <a:p>
            <a:pPr eaLnBrk="0" hangingPunct="0"/>
            <a:endParaRPr lang="en-US" b="0" u="none" dirty="0" smtClean="0"/>
          </a:p>
          <a:p>
            <a:pPr eaLnBrk="0" hangingPunct="0"/>
            <a:r>
              <a:rPr lang="en-US" b="0" u="none" dirty="0" smtClean="0"/>
              <a:t>Are </a:t>
            </a:r>
            <a:r>
              <a:rPr lang="en-US" b="0" u="none" dirty="0"/>
              <a:t>there any incident reports, or has there been an AHRQ medical office survey on patient safety culture? Or you can use the </a:t>
            </a:r>
            <a:r>
              <a:rPr lang="en-US" b="0" u="none" dirty="0" err="1"/>
              <a:t>TeamSTEPPS</a:t>
            </a:r>
            <a:r>
              <a:rPr lang="en-US" b="0" u="none" dirty="0"/>
              <a:t> Teamwork Perceptions questionnaire or other site-specific processes and outcome measures that provide the appropriate baseline data. If necessary, you can review reports of a root cause analysis. Or were there any significant failure modes in effect analysis related to significant problems? </a:t>
            </a:r>
          </a:p>
          <a:p>
            <a:pPr eaLnBrk="0" hangingPunct="0"/>
            <a:endParaRPr lang="en-US" b="0" u="none" dirty="0" smtClean="0"/>
          </a:p>
          <a:p>
            <a:pPr eaLnBrk="0" hangingPunct="0"/>
            <a:r>
              <a:rPr lang="en-US" b="0" u="none" dirty="0" smtClean="0"/>
              <a:t>You </a:t>
            </a:r>
            <a:r>
              <a:rPr lang="en-US" b="0" u="none" dirty="0"/>
              <a:t>can also ask the frontline staff — which is an important approach — raising questions such as what potentially bad outcomes are waiting to happen because we’re having a breakdown in the transfer of critical information? Or what are the things that they particularly worry about on the front line? And finally, you can identify the processes during which the problem or challenge occurs by stating what the process is, who’s involved, and when, and who, and where it occurs. So, being very, very clear on what the problem is that you’re trying to improve is essential in addressing the issue with the entire office staff.</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B0F52C-F983-47E3-96FE-703FC4F4AE1E}" type="slidenum">
              <a:rPr lang="en-US" altLang="en-US" smtClean="0">
                <a:solidFill>
                  <a:prstClr val="black"/>
                </a:solidFill>
              </a:rPr>
              <a:pPr eaLnBrk="1" hangingPunct="1">
                <a:spcBef>
                  <a:spcPct val="0"/>
                </a:spcBef>
              </a:pPr>
              <a:t>11</a:t>
            </a:fld>
            <a:endParaRPr lang="en-US" altLang="en-US" dirty="0">
              <a:solidFill>
                <a:prstClr val="black"/>
              </a:solidFill>
            </a:endParaRPr>
          </a:p>
        </p:txBody>
      </p:sp>
    </p:spTree>
    <p:extLst>
      <p:ext uri="{BB962C8B-B14F-4D97-AF65-F5344CB8AC3E}">
        <p14:creationId xmlns:p14="http://schemas.microsoft.com/office/powerpoint/2010/main" val="236334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b="0" dirty="0"/>
              <a:t>So, an example can include defining the problem, such as suboptimal communication among office staff when ordering and receiving test results. It’s particularly helpful if you have specific examples where test results were either mishandled, were not ordered properly, or patients didn’t receive results. And the office frequently will understand the implications of this for patient care. </a:t>
            </a:r>
          </a:p>
          <a:p>
            <a:pPr eaLnBrk="0" hangingPunct="0"/>
            <a:endParaRPr lang="en-US" b="0" dirty="0" smtClean="0"/>
          </a:p>
          <a:p>
            <a:pPr eaLnBrk="0" hangingPunct="0"/>
            <a:r>
              <a:rPr lang="en-US" b="0" dirty="0" smtClean="0"/>
              <a:t>But </a:t>
            </a:r>
            <a:r>
              <a:rPr lang="en-US" b="0" dirty="0"/>
              <a:t>this provides a specific problem that people can rally around and accept improvements in office procedures, providing a good setting for a TeamSTEPPS intervention. So, in addressing the team process, think specifically of what it is that you’re going to do. Who are the people involved? When is the problem occurring? And then how you can address this in your office setting. </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7441BE-7AD0-46D4-AE4B-445DE232B9E8}" type="slidenum">
              <a:rPr lang="en-US" altLang="en-US" smtClean="0">
                <a:solidFill>
                  <a:prstClr val="black"/>
                </a:solidFill>
              </a:rPr>
              <a:pPr eaLnBrk="1" hangingPunct="1">
                <a:spcBef>
                  <a:spcPct val="0"/>
                </a:spcBef>
              </a:pPr>
              <a:t>12</a:t>
            </a:fld>
            <a:endParaRPr lang="en-US" altLang="en-US" dirty="0">
              <a:solidFill>
                <a:prstClr val="black"/>
              </a:solidFill>
            </a:endParaRPr>
          </a:p>
        </p:txBody>
      </p:sp>
    </p:spTree>
    <p:extLst>
      <p:ext uri="{BB962C8B-B14F-4D97-AF65-F5344CB8AC3E}">
        <p14:creationId xmlns:p14="http://schemas.microsoft.com/office/powerpoint/2010/main" val="174536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b="0" strike="noStrike" dirty="0"/>
              <a:t>There are some things that you can do that provide more likelihood of success when you’re trying to define the problem or the opportunity. So, look at those things that occur frequently. Look at things that are breakdowns in team performance or communication that may result in adverse outcomes to patients. And finally, look at things where the change in process is likely to result in a short-term improvement. And we’ll discuss the importance of obtaining short-term wins as we discuss further the improvement process.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13</a:t>
            </a:fld>
            <a:endParaRPr lang="en-US" dirty="0"/>
          </a:p>
        </p:txBody>
      </p:sp>
    </p:spTree>
    <p:extLst>
      <p:ext uri="{BB962C8B-B14F-4D97-AF65-F5344CB8AC3E}">
        <p14:creationId xmlns:p14="http://schemas.microsoft.com/office/powerpoint/2010/main" val="64793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b="0" u="none" dirty="0"/>
              <a:t>Step three is to define the aims of your TeamSTEPPS intervention so that the people that you’re working with will understand exactly what you’re trying to achieve, who will be involved, and when and where the change will occur. The key actions for Step three is developing several measurable aims for your </a:t>
            </a:r>
            <a:r>
              <a:rPr lang="en-US" b="0" u="none" dirty="0" err="1"/>
              <a:t>TeamSTEPPS</a:t>
            </a:r>
            <a:r>
              <a:rPr lang="en-US" b="0" u="none" dirty="0"/>
              <a:t> intervention, and making them very clear — using one or two sentences — what you actually hope to achieve, who will be involved, and when and where. </a:t>
            </a:r>
          </a:p>
          <a:p>
            <a:pPr eaLnBrk="0" hangingPunct="0"/>
            <a:endParaRPr lang="en-US" b="0" u="none" dirty="0" smtClean="0"/>
          </a:p>
          <a:p>
            <a:pPr eaLnBrk="0" hangingPunct="0"/>
            <a:r>
              <a:rPr lang="en-US" b="0" u="none" dirty="0" smtClean="0"/>
              <a:t>These </a:t>
            </a:r>
            <a:r>
              <a:rPr lang="en-US" b="0" u="none" dirty="0"/>
              <a:t>aims can be based on the process of the TeamSTEPPS intervention or on the outcomes of that intervention. The outcome aims should focus on changes that occur because your staff carries out the interventions that you employ. And these can be aimed at team performance — known as Team Outcome Aims — or in actual clinical results, listed under the Clinical Outcome Aims, so that a team outcome might be changes in the perception of effective teamwork that occurs within the office, whereas a Clinical Outcome Aim may be how quickly results are transmitted directly to patients and how quickly results are obtained.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AA7811-F2F2-4346-AFA7-96889C6E0DCE}" type="slidenum">
              <a:rPr lang="en-US" altLang="en-US" smtClean="0">
                <a:solidFill>
                  <a:prstClr val="black"/>
                </a:solidFill>
              </a:rPr>
              <a:pPr eaLnBrk="1" hangingPunct="1">
                <a:spcBef>
                  <a:spcPct val="0"/>
                </a:spcBef>
              </a:pPr>
              <a:t>14</a:t>
            </a:fld>
            <a:endParaRPr lang="en-US" altLang="en-US" dirty="0">
              <a:solidFill>
                <a:prstClr val="black"/>
              </a:solidFill>
            </a:endParaRPr>
          </a:p>
        </p:txBody>
      </p:sp>
    </p:spTree>
    <p:extLst>
      <p:ext uri="{BB962C8B-B14F-4D97-AF65-F5344CB8AC3E}">
        <p14:creationId xmlns:p14="http://schemas.microsoft.com/office/powerpoint/2010/main" val="165994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b="0" u="none" dirty="0"/>
              <a:t>It’s ideal, but not necessary, to have a Team Process, a Team Outcome Aim, and a Clinical Aim, but this becomes important when you’re testing the effectiveness of your TeamSTEPPS intervention. And the tips for success in step three include developing aims that are very specific for the targeted problem that you identified previously. And make sure that you put time and thought into defining the problem and defining the aims of your </a:t>
            </a:r>
            <a:r>
              <a:rPr lang="en-US" b="0" u="none" dirty="0" err="1"/>
              <a:t>TeamSTEPPS</a:t>
            </a:r>
            <a:r>
              <a:rPr lang="en-US" b="0" u="none" dirty="0"/>
              <a:t> intervention, since these are the most important steps in the Implementation Plan development. </a:t>
            </a:r>
          </a:p>
          <a:p>
            <a:pPr lvl="0" eaLnBrk="0" hangingPunct="0"/>
            <a:endParaRPr lang="en-US" b="0" u="none" dirty="0" smtClean="0"/>
          </a:p>
          <a:p>
            <a:pPr lvl="0" eaLnBrk="0" hangingPunct="0"/>
            <a:r>
              <a:rPr lang="en-US" b="0" u="none" dirty="0" smtClean="0"/>
              <a:t>And </a:t>
            </a:r>
            <a:r>
              <a:rPr lang="en-US" b="0" u="none" dirty="0"/>
              <a:t>they’re particularly important for those who will be participating in the process to know exactly what everybody on the team is trying to achieve. So, target your problem, state your aims, and these will drive the development of all the remaining components of the Implementation Plan. And they need to be crystal</a:t>
            </a:r>
            <a:r>
              <a:rPr lang="en-US" b="0" u="none" baseline="0" dirty="0"/>
              <a:t> </a:t>
            </a:r>
            <a:r>
              <a:rPr lang="en-US" b="0" u="none" dirty="0"/>
              <a:t>clear to everyone who’s involved in the process. </a:t>
            </a:r>
          </a:p>
        </p:txBody>
      </p:sp>
      <p:sp>
        <p:nvSpPr>
          <p:cNvPr id="4" name="Slide Number Placeholder 3"/>
          <p:cNvSpPr>
            <a:spLocks noGrp="1"/>
          </p:cNvSpPr>
          <p:nvPr>
            <p:ph type="sldNum" sz="quarter" idx="10"/>
          </p:nvPr>
        </p:nvSpPr>
        <p:spPr/>
        <p:txBody>
          <a:bodyPr/>
          <a:lstStyle/>
          <a:p>
            <a:fld id="{3DA94E17-EF1D-486E-B21E-4C184A5A89B4}" type="slidenum">
              <a:rPr lang="en-US" smtClean="0"/>
              <a:t>15</a:t>
            </a:fld>
            <a:endParaRPr lang="en-US" dirty="0"/>
          </a:p>
        </p:txBody>
      </p:sp>
    </p:spTree>
    <p:extLst>
      <p:ext uri="{BB962C8B-B14F-4D97-AF65-F5344CB8AC3E}">
        <p14:creationId xmlns:p14="http://schemas.microsoft.com/office/powerpoint/2010/main" val="156146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dirty="0"/>
              <a:t>In step four, we’ll actually begin to design our </a:t>
            </a:r>
            <a:r>
              <a:rPr lang="en-US" dirty="0" err="1"/>
              <a:t>TeamSTEPPS</a:t>
            </a:r>
            <a:r>
              <a:rPr lang="en-US" dirty="0"/>
              <a:t> intervention. And to do so means that you need to be sure to have a targeted problem or a challenge to make sure that you can achieve your stated aims. And the key actions that are necessary for designing the TeamSTEPPS intervention is to begin with a flowchart or a map that shows the process during which the targeted problem, challenge, or opportunity occurs. Write down the process steps as they currently occur, and identify who’s doing what, when, with what tools, and where the teamwork is required. Then you can identify the risk points where things could go or do go wrong and lead to recurrence of the problem, or the challenge, or the opportunity. </a:t>
            </a:r>
          </a:p>
          <a:p>
            <a:pPr eaLnBrk="0" hangingPunct="0"/>
            <a:r>
              <a:rPr lang="en-US" dirty="0"/>
              <a:t>Thirdly, determine which </a:t>
            </a:r>
            <a:r>
              <a:rPr lang="en-US" dirty="0" err="1"/>
              <a:t>TeamSTEPPS</a:t>
            </a:r>
            <a:r>
              <a:rPr lang="en-US" dirty="0"/>
              <a:t> tools or strategies are going to work best to eliminate the process risk points. Then you can actually begin to draft your </a:t>
            </a:r>
            <a:r>
              <a:rPr lang="en-US" dirty="0" err="1"/>
              <a:t>TeamSTEPPS</a:t>
            </a:r>
            <a:r>
              <a:rPr lang="en-US" dirty="0"/>
              <a:t> intervention, determine what tools and strategies will be implemented, who will use them, and when and where they’ll be used. And finally, you’re going to want to evaluate your </a:t>
            </a:r>
            <a:r>
              <a:rPr lang="en-US" dirty="0" err="1"/>
              <a:t>TeamSTEPPS</a:t>
            </a:r>
            <a:r>
              <a:rPr lang="en-US" dirty="0"/>
              <a:t> intervention for potential benefits and negative effects.</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805230-B789-4301-9D64-22469CBF7D2E}" type="slidenum">
              <a:rPr lang="en-US" altLang="en-US" smtClean="0">
                <a:solidFill>
                  <a:prstClr val="black"/>
                </a:solidFill>
              </a:rPr>
              <a:pPr eaLnBrk="1" hangingPunct="1">
                <a:spcBef>
                  <a:spcPct val="0"/>
                </a:spcBef>
              </a:pPr>
              <a:t>16</a:t>
            </a:fld>
            <a:endParaRPr lang="en-US" altLang="en-US" dirty="0">
              <a:solidFill>
                <a:prstClr val="black"/>
              </a:solidFill>
            </a:endParaRPr>
          </a:p>
        </p:txBody>
      </p:sp>
    </p:spTree>
    <p:extLst>
      <p:ext uri="{BB962C8B-B14F-4D97-AF65-F5344CB8AC3E}">
        <p14:creationId xmlns:p14="http://schemas.microsoft.com/office/powerpoint/2010/main" val="69095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points in designing the TeamSTEPPS tasks are to be sure that you have a flowchart of the redesign process as it would look with your TeamSTEPPS interventions in place and to immediately begin to think of where can things go wrong. What are the failure points in the redesign process? And you want to be sure to discuss this with your team so they can provide input and tell you what is likely to work, what’s not likely to work, and so that you avert any failures before they occur. </a:t>
            </a:r>
          </a:p>
          <a:p>
            <a:endParaRPr lang="en-US" dirty="0" smtClean="0"/>
          </a:p>
          <a:p>
            <a:r>
              <a:rPr lang="en-US" dirty="0" smtClean="0"/>
              <a:t>You </a:t>
            </a:r>
            <a:r>
              <a:rPr lang="en-US" dirty="0"/>
              <a:t>want to be sure to identify the potential benefits and the negative effects of the redesign process on the units that are outside your workspace. And these could be other parts of the office or areas of the office that interface directly with the workspace in which you’re involved. Be sure that you discuss with your team how these potential negative effects can be controlled. </a:t>
            </a:r>
          </a:p>
          <a:p>
            <a:endParaRPr lang="en-US" dirty="0" smtClean="0"/>
          </a:p>
          <a:p>
            <a:r>
              <a:rPr lang="en-US" dirty="0" smtClean="0"/>
              <a:t>So</a:t>
            </a:r>
            <a:r>
              <a:rPr lang="en-US" dirty="0"/>
              <a:t>, looking at your TeamSTEPPS intervention, you want to be sure that you’re looking at it from all angles — things that you think will work</a:t>
            </a:r>
            <a:r>
              <a:rPr lang="en-US" baseline="0" dirty="0"/>
              <a:t> -</a:t>
            </a:r>
            <a:r>
              <a:rPr lang="en-US" dirty="0"/>
              <a:t> things that you don’t think will work, and discussing it with your Change Team so they can provide necessary perspective from the areas within the office that they work, all of which are ways to make it more likely that you’ll be successful with the intervention. </a:t>
            </a:r>
          </a:p>
        </p:txBody>
      </p:sp>
      <p:sp>
        <p:nvSpPr>
          <p:cNvPr id="4" name="Slide Number Placeholder 3"/>
          <p:cNvSpPr>
            <a:spLocks noGrp="1"/>
          </p:cNvSpPr>
          <p:nvPr>
            <p:ph type="sldNum" sz="quarter" idx="10"/>
          </p:nvPr>
        </p:nvSpPr>
        <p:spPr/>
        <p:txBody>
          <a:bodyPr/>
          <a:lstStyle/>
          <a:p>
            <a:fld id="{3DA94E17-EF1D-486E-B21E-4C184A5A89B4}" type="slidenum">
              <a:rPr lang="en-US" smtClean="0"/>
              <a:t>17</a:t>
            </a:fld>
            <a:endParaRPr lang="en-US" dirty="0"/>
          </a:p>
        </p:txBody>
      </p:sp>
    </p:spTree>
    <p:extLst>
      <p:ext uri="{BB962C8B-B14F-4D97-AF65-F5344CB8AC3E}">
        <p14:creationId xmlns:p14="http://schemas.microsoft.com/office/powerpoint/2010/main" val="2935999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b="0" dirty="0"/>
              <a:t>Once you have your intervention, you need a plan for testing it. And there are several levels at which one can do the testing. These are shown on the slide and run the range from the reactions of people — they like what you’re doing — all the way down to achieving significant results, which are Level Four. Your ability to test these will depend on the setting in which you’re working. </a:t>
            </a:r>
          </a:p>
          <a:p>
            <a:pPr eaLnBrk="0" hangingPunct="0"/>
            <a:endParaRPr lang="en-US" b="0" dirty="0" smtClean="0"/>
          </a:p>
          <a:p>
            <a:pPr eaLnBrk="0" hangingPunct="0"/>
            <a:r>
              <a:rPr lang="en-US" b="0" dirty="0" smtClean="0"/>
              <a:t>So</a:t>
            </a:r>
            <a:r>
              <a:rPr lang="en-US" b="0" dirty="0"/>
              <a:t>, the key action for step five is coming up with a way to test and assure that you can demonstrate to those who are participating in the process that you’re actually being successful. Base your selection on the importance of the aim and the feasibility of testing. It doesn’t have to be complicated, but you want to show people that you’re making measurable success. </a:t>
            </a:r>
          </a:p>
          <a:p>
            <a:pPr eaLnBrk="0" hangingPunct="0"/>
            <a:endParaRPr lang="en-US" b="0" dirty="0" smtClean="0"/>
          </a:p>
          <a:p>
            <a:pPr eaLnBrk="0" hangingPunct="0"/>
            <a:r>
              <a:rPr lang="en-US" b="0" dirty="0" smtClean="0"/>
              <a:t>So</a:t>
            </a:r>
            <a:r>
              <a:rPr lang="en-US" b="0" dirty="0"/>
              <a:t>, for each aim you select, create a testing method by performing the following key actions. Identify who’s responsible for data collection, analysis and presentation, identify a specific measure and define target ranges for that measure, and measure before and after you implement TeamSTEPPS to see if the desired changes occurred. </a:t>
            </a:r>
          </a:p>
          <a:p>
            <a:pPr eaLnBrk="0" hangingPunct="0"/>
            <a:endParaRPr lang="en-US" b="0" dirty="0" smtClean="0"/>
          </a:p>
          <a:p>
            <a:pPr eaLnBrk="0" hangingPunct="0"/>
            <a:r>
              <a:rPr lang="en-US" b="0" dirty="0" smtClean="0"/>
              <a:t>For </a:t>
            </a:r>
            <a:r>
              <a:rPr lang="en-US" b="0" dirty="0"/>
              <a:t>example, when I think about my own office setting, one of the concerns I have is the amount of time it takes for a patient to check in, go through the triage process, and actually be ready for me to walk in and provide my intervention. It would be very easy to measure the times and show differences through </a:t>
            </a:r>
            <a:r>
              <a:rPr lang="en-US" b="0" dirty="0" err="1"/>
              <a:t>TeamSTEPPS</a:t>
            </a:r>
            <a:r>
              <a:rPr lang="en-US" b="0" dirty="0"/>
              <a:t> interventions. So, those are the types of ways that you can actually demonstrate significant results.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9B45EB-C5F2-406C-9F10-A219B0453EB4}" type="slidenum">
              <a:rPr lang="en-US" altLang="en-US" smtClean="0">
                <a:solidFill>
                  <a:prstClr val="black"/>
                </a:solidFill>
              </a:rPr>
              <a:pPr eaLnBrk="1" hangingPunct="1">
                <a:spcBef>
                  <a:spcPct val="0"/>
                </a:spcBef>
              </a:pPr>
              <a:t>18</a:t>
            </a:fld>
            <a:endParaRPr lang="en-US" altLang="en-US" dirty="0">
              <a:solidFill>
                <a:prstClr val="black"/>
              </a:solidFill>
            </a:endParaRPr>
          </a:p>
        </p:txBody>
      </p:sp>
    </p:spTree>
    <p:extLst>
      <p:ext uri="{BB962C8B-B14F-4D97-AF65-F5344CB8AC3E}">
        <p14:creationId xmlns:p14="http://schemas.microsoft.com/office/powerpoint/2010/main" val="3006086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all these steps, there are important tips that will improve the likelihood of being successful in developing a plan for testing your intervention. First of all, be sure to keep it simple, and one way to do that is to select one solid measure for each aim. </a:t>
            </a:r>
          </a:p>
          <a:p>
            <a:endParaRPr lang="en-US" dirty="0" smtClean="0"/>
          </a:p>
          <a:p>
            <a:r>
              <a:rPr lang="en-US" dirty="0" smtClean="0"/>
              <a:t>Second </a:t>
            </a:r>
            <a:r>
              <a:rPr lang="en-US" dirty="0"/>
              <a:t>of all, make sure that your plan adheres to all the patient rights and privacy laws that are necessary. This includes HIPAA and, if necessary, an institutional review board, particularly if you’re planning to do some type of a study. </a:t>
            </a:r>
          </a:p>
          <a:p>
            <a:endParaRPr lang="en-US" dirty="0" smtClean="0"/>
          </a:p>
          <a:p>
            <a:r>
              <a:rPr lang="en-US" dirty="0" smtClean="0"/>
              <a:t>One </a:t>
            </a:r>
            <a:r>
              <a:rPr lang="en-US" dirty="0"/>
              <a:t>of the most important things that can be done to ensure success is to use existing data sources whenever possible. Most offices collect a lot of information on a routine basis, and by using information that is already available, makes it much easier to collect information, minimizes the work involved for others, and makes the planning for your testing more likely to be successful. </a:t>
            </a:r>
          </a:p>
        </p:txBody>
      </p:sp>
      <p:sp>
        <p:nvSpPr>
          <p:cNvPr id="4" name="Slide Number Placeholder 3"/>
          <p:cNvSpPr>
            <a:spLocks noGrp="1"/>
          </p:cNvSpPr>
          <p:nvPr>
            <p:ph type="sldNum" sz="quarter" idx="10"/>
          </p:nvPr>
        </p:nvSpPr>
        <p:spPr/>
        <p:txBody>
          <a:bodyPr/>
          <a:lstStyle/>
          <a:p>
            <a:fld id="{3DA94E17-EF1D-486E-B21E-4C184A5A89B4}" type="slidenum">
              <a:rPr lang="en-US" smtClean="0"/>
              <a:t>19</a:t>
            </a:fld>
            <a:endParaRPr lang="en-US" dirty="0"/>
          </a:p>
        </p:txBody>
      </p:sp>
    </p:spTree>
    <p:extLst>
      <p:ext uri="{BB962C8B-B14F-4D97-AF65-F5344CB8AC3E}">
        <p14:creationId xmlns:p14="http://schemas.microsoft.com/office/powerpoint/2010/main" val="129327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course, the Participant Workbook will be your primary tool for completing all the learning activities, such as exercises, video reflections, and case-based scenarios. These will help shape your implementation plan in addition to providing content, discussion questions, and other activities for your change team. Select</a:t>
            </a:r>
            <a:r>
              <a:rPr lang="en-US" baseline="0" dirty="0"/>
              <a:t> the link to download the Participant Workbook</a:t>
            </a:r>
            <a:r>
              <a:rPr lang="en-US" b="1" baseline="0" dirty="0"/>
              <a:t>.</a:t>
            </a:r>
            <a:endParaRPr lang="en-US" b="1" dirty="0"/>
          </a:p>
          <a:p>
            <a:endParaRPr lang="en-US" dirty="0" smtClean="0"/>
          </a:p>
          <a:p>
            <a:r>
              <a:rPr lang="en-US" dirty="0" smtClean="0"/>
              <a:t>You </a:t>
            </a:r>
            <a:r>
              <a:rPr lang="en-US" dirty="0"/>
              <a:t>can also visit the AHRQ TeamSTEPPS </a:t>
            </a:r>
            <a:r>
              <a:rPr lang="en-US" dirty="0" smtClean="0"/>
              <a:t>website </a:t>
            </a:r>
            <a:r>
              <a:rPr lang="en-US" dirty="0"/>
              <a:t>to access the entire TeamSTEPPS for Office-Based Care curriculum. This includes the PowerPoint classroom slides and instructor guides for each module, along with videos and ancillary materials, such as handouts and exercises. Select the link to open the AHRQ TeamSTEPPS </a:t>
            </a:r>
            <a:r>
              <a:rPr lang="en-US" dirty="0" smtClean="0"/>
              <a:t>website</a:t>
            </a:r>
            <a:r>
              <a:rPr lang="en-US" dirty="0"/>
              <a:t>.</a:t>
            </a:r>
          </a:p>
        </p:txBody>
      </p:sp>
      <p:sp>
        <p:nvSpPr>
          <p:cNvPr id="4" name="Slide Number Placeholder 3"/>
          <p:cNvSpPr>
            <a:spLocks noGrp="1"/>
          </p:cNvSpPr>
          <p:nvPr>
            <p:ph type="sldNum" sz="quarter" idx="10"/>
          </p:nvPr>
        </p:nvSpPr>
        <p:spPr/>
        <p:txBody>
          <a:bodyPr/>
          <a:lstStyle/>
          <a:p>
            <a:fld id="{3DA94E17-EF1D-486E-B21E-4C184A5A89B4}" type="slidenum">
              <a:rPr lang="en-US" smtClean="0"/>
              <a:t>2</a:t>
            </a:fld>
            <a:endParaRPr lang="en-US"/>
          </a:p>
        </p:txBody>
      </p:sp>
    </p:spTree>
    <p:extLst>
      <p:ext uri="{BB962C8B-B14F-4D97-AF65-F5344CB8AC3E}">
        <p14:creationId xmlns:p14="http://schemas.microsoft.com/office/powerpoint/2010/main" val="132182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ts val="720"/>
              </a:spcBef>
            </a:pPr>
            <a:r>
              <a:rPr lang="en-US" sz="1200" b="0" u="none" dirty="0"/>
              <a:t>Step six is to develop the plan for training your staff on the TeamSTEPPS tools and strategies you plan to implement, and then to develop a plan for putting your TeamSTEPPS interventions in place. The key actions to develop your Implementation Plan begin by identifying your audience and their training requirements. You have to know, secondly, who needs to be trained, and on which </a:t>
            </a:r>
            <a:r>
              <a:rPr lang="en-US" sz="1200" b="0" u="none" dirty="0" err="1"/>
              <a:t>TeamSTEPPS</a:t>
            </a:r>
            <a:r>
              <a:rPr lang="en-US" sz="1200" b="0" u="none" dirty="0"/>
              <a:t> skills and by when, and then you’ll need to determine the instructors for each audience. </a:t>
            </a:r>
          </a:p>
          <a:p>
            <a:pPr eaLnBrk="0" hangingPunct="0">
              <a:spcBef>
                <a:spcPts val="720"/>
              </a:spcBef>
            </a:pPr>
            <a:endParaRPr lang="en-US" sz="1200" b="0" u="none" dirty="0" smtClean="0"/>
          </a:p>
          <a:p>
            <a:pPr eaLnBrk="0" hangingPunct="0">
              <a:spcBef>
                <a:spcPts val="720"/>
              </a:spcBef>
            </a:pPr>
            <a:r>
              <a:rPr lang="en-US" sz="1200" b="0" u="none" dirty="0" smtClean="0"/>
              <a:t>It’s </a:t>
            </a:r>
            <a:r>
              <a:rPr lang="en-US" sz="1200" b="0" u="none" dirty="0"/>
              <a:t>important that you determine exactly which TeamSTEPPS tools and strategies are the ones specific for your Implementation Plan. To develop a training plan for each audience, you need to include who will attend, the skills you’ll train, when the training sessions occur and for how long, where the sessions occur, how you’ll train, the presentation method, the tools, the supplies, and what logistics need to be considered. In doing this, one needs to think about your setting: Do you need to close the office for a period of time to achieve this? Can you do your training session before the office opens or after the office opens? And how will you actually arrange the training session with the people involved? All of these are important in being successful in assuring that those participating get the most out of your training. </a:t>
            </a:r>
          </a:p>
          <a:p>
            <a:pPr eaLnBrk="0" hangingPunct="0">
              <a:spcBef>
                <a:spcPts val="720"/>
              </a:spcBef>
            </a:pPr>
            <a:endParaRPr lang="en-US" sz="1200" b="0" u="none" dirty="0" smtClean="0"/>
          </a:p>
          <a:p>
            <a:pPr eaLnBrk="0" hangingPunct="0">
              <a:spcBef>
                <a:spcPts val="720"/>
              </a:spcBef>
            </a:pPr>
            <a:r>
              <a:rPr lang="en-US" sz="1200" b="0" u="none" dirty="0" smtClean="0"/>
              <a:t>Particular </a:t>
            </a:r>
            <a:r>
              <a:rPr lang="en-US" sz="1200" b="0" u="none" dirty="0"/>
              <a:t>logistics include assuring a presentation method that’ll be effective so that one is not necessarily using a PowerPoint presentation and only reading from slides, but participating in activities can be important or discussing things that are particularly relevant and germane to the office setting in which you’re doing the training. All of these will begin to actually get people to move forward with your Implementation Plan. </a:t>
            </a:r>
          </a:p>
          <a:p>
            <a:pPr eaLnBrk="0" hangingPunct="0">
              <a:spcBef>
                <a:spcPts val="720"/>
              </a:spcBef>
            </a:pPr>
            <a:endParaRPr lang="en-US" sz="1200" b="0" u="none" dirty="0" smtClean="0"/>
          </a:p>
          <a:p>
            <a:pPr eaLnBrk="0" hangingPunct="0">
              <a:spcBef>
                <a:spcPts val="720"/>
              </a:spcBef>
            </a:pPr>
            <a:r>
              <a:rPr lang="en-US" sz="1200" b="0" u="none" dirty="0" smtClean="0"/>
              <a:t>After </a:t>
            </a:r>
            <a:r>
              <a:rPr lang="en-US" sz="1200" b="0" u="none" dirty="0"/>
              <a:t>you’ve thought about all these things, then you can begin to think about: Is your audience going to require refresher training at a later date? And if so, how can you schedule that? How can you set out your timeline, including time for developing your materials and managing the logistics and thinking about the fact that you may have newcomers and those people may also require additional training as you move forward with your timeline? </a:t>
            </a:r>
          </a:p>
          <a:p>
            <a:pPr eaLnBrk="0" hangingPunct="0">
              <a:spcBef>
                <a:spcPts val="720"/>
              </a:spcBef>
            </a:pPr>
            <a:endParaRPr lang="en-US" sz="1200" b="0" u="none" dirty="0" smtClean="0"/>
          </a:p>
          <a:p>
            <a:pPr eaLnBrk="0" hangingPunct="0">
              <a:spcBef>
                <a:spcPts val="720"/>
              </a:spcBef>
            </a:pPr>
            <a:r>
              <a:rPr lang="en-US" sz="1200" b="0" u="none" dirty="0" smtClean="0"/>
              <a:t>In </a:t>
            </a:r>
            <a:r>
              <a:rPr lang="en-US" sz="1200" b="0" u="none" dirty="0"/>
              <a:t>putting all of this together, it’s also important to remember that not everyone needs to become a Master Trainer to understand TeamSTEPPS. In many cases, the fundamentals material really creates the foundation, and that for many people, knowing just a few tools that are specific to the change you’re trying to make will be particularly helpful. So, keeping things simple, staying focused, looking at a specific problem, and adjusting your plan accordingly can be particularly helpful and make it easier to move forward with your Implementation Plan.</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8296F6-3A23-47A0-A07F-29096F409B27}" type="slidenum">
              <a:rPr lang="en-US" altLang="en-US" smtClean="0">
                <a:solidFill>
                  <a:prstClr val="black"/>
                </a:solidFill>
              </a:rPr>
              <a:pPr eaLnBrk="1" hangingPunct="1">
                <a:spcBef>
                  <a:spcPct val="0"/>
                </a:spcBef>
              </a:pPr>
              <a:t>20</a:t>
            </a:fld>
            <a:endParaRPr lang="en-US" altLang="en-US" dirty="0">
              <a:solidFill>
                <a:prstClr val="black"/>
              </a:solidFill>
            </a:endParaRPr>
          </a:p>
        </p:txBody>
      </p:sp>
    </p:spTree>
    <p:extLst>
      <p:ext uri="{BB962C8B-B14F-4D97-AF65-F5344CB8AC3E}">
        <p14:creationId xmlns:p14="http://schemas.microsoft.com/office/powerpoint/2010/main" val="218149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As you develop your Implementation Plan, you also want to consider the use of coaches to facilitate sustainment. In the Coaching module, you’re introduced to the role of coaching and how it can be beneficial in terms of promoting and supporting positive change within a care office. And it’s important when you think about the coaches that they have specific traits and skills. </a:t>
            </a:r>
          </a:p>
          <a:p>
            <a:endParaRPr lang="en-US" dirty="0" smtClean="0"/>
          </a:p>
          <a:p>
            <a:r>
              <a:rPr lang="en-US" dirty="0" smtClean="0"/>
              <a:t>Are </a:t>
            </a:r>
            <a:r>
              <a:rPr lang="en-US" dirty="0"/>
              <a:t>these coaches that you’re considering using people who are influential? Do they have good interpersonal skills? And can they provide effective feedback after listening effectively? And can they ask powerful questions that will keep people focused on the change you’re trying to make and motivate them as well? </a:t>
            </a:r>
          </a:p>
          <a:p>
            <a:endParaRPr lang="en-US" dirty="0" smtClean="0"/>
          </a:p>
          <a:p>
            <a:r>
              <a:rPr lang="en-US" dirty="0" smtClean="0"/>
              <a:t>In </a:t>
            </a:r>
            <a:r>
              <a:rPr lang="en-US" dirty="0"/>
              <a:t>this process, you want to consider how many coaches are needed, when they’ll be trained, and how. And you can consider using the different coaching models that were part of the earlier coaching module, including the C-FAR, the three I’s, or PIDA, and you might consider putting these into your plan. </a:t>
            </a:r>
          </a:p>
          <a:p>
            <a:endParaRPr lang="en-US" dirty="0" smtClean="0"/>
          </a:p>
          <a:p>
            <a:r>
              <a:rPr lang="en-US" dirty="0" smtClean="0"/>
              <a:t>So</a:t>
            </a:r>
            <a:r>
              <a:rPr lang="en-US" dirty="0"/>
              <a:t>, think about not just your implementation in the beginning phase, but the sustainment phase and the use of coaches within your office setting. If you’re going to use coaches, how will they be used, and what are the roles and expectations? And how will you make sure that you have the right people in place at that time?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F241BE-5C8A-4D84-80E5-21D6B44A4516}" type="slidenum">
              <a:rPr lang="en-US" altLang="en-US" smtClean="0">
                <a:solidFill>
                  <a:prstClr val="black"/>
                </a:solidFill>
              </a:rPr>
              <a:pPr eaLnBrk="1" hangingPunct="1">
                <a:spcBef>
                  <a:spcPct val="0"/>
                </a:spcBef>
              </a:pPr>
              <a:t>21</a:t>
            </a:fld>
            <a:endParaRPr lang="en-US" altLang="en-US" dirty="0">
              <a:solidFill>
                <a:prstClr val="black"/>
              </a:solidFill>
            </a:endParaRPr>
          </a:p>
        </p:txBody>
      </p:sp>
    </p:spTree>
    <p:extLst>
      <p:ext uri="{BB962C8B-B14F-4D97-AF65-F5344CB8AC3E}">
        <p14:creationId xmlns:p14="http://schemas.microsoft.com/office/powerpoint/2010/main" val="286319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dirty="0"/>
              <a:t>The use of coaches is important because we’re going to move now into developing a sustainment plan, as shown here in step seven. The sustainment plan for your intervention includes plans for ongoing assessment of the effectiveness in the intervention and for identification of opportunities for further improvements. This is where coaches can aid in the sustainability plan by translating knowledge into lasting behavior. And the purpose of the sustainment plan is really twofold — determining if your intervention continues to achieve your aims, and to identify opportunities for further process improvement. </a:t>
            </a:r>
          </a:p>
          <a:p>
            <a:pPr eaLnBrk="0" hangingPunct="0"/>
            <a:endParaRPr lang="en-US" dirty="0" smtClean="0"/>
          </a:p>
          <a:p>
            <a:pPr eaLnBrk="0" hangingPunct="0"/>
            <a:r>
              <a:rPr lang="en-US" dirty="0" smtClean="0"/>
              <a:t>The </a:t>
            </a:r>
            <a:r>
              <a:rPr lang="en-US" dirty="0"/>
              <a:t>sustainment plan often is just a simplified version of the testing plan but will have fewer and less frequent measurements. There are a number of key actions that are necessary for developing a sustainment plan. These include determining your measures and targeting outcomes, looking at the data sources or the sources you’ll use — again, keeping it simple — and determining what existing information you can use. Thirdly, looking at the method you’ll use for your data collection, and then the methods to be used for data analysis and interpretation and the resources required, which can include money, time, personnel, and expertise, and then, finally, who, that is, the person or persons responsible for implementation and oversight within the office setting. </a:t>
            </a:r>
          </a:p>
          <a:p>
            <a:pPr eaLnBrk="0" hangingPunct="0"/>
            <a:endParaRPr lang="en-US" dirty="0" smtClean="0"/>
          </a:p>
          <a:p>
            <a:pPr eaLnBrk="0" hangingPunct="0"/>
            <a:r>
              <a:rPr lang="en-US" dirty="0" smtClean="0"/>
              <a:t>It’s </a:t>
            </a:r>
            <a:r>
              <a:rPr lang="en-US" dirty="0"/>
              <a:t>important to determine how the data from your sustainment plan will also be used to continually improve the process and performance over time after your intervention has been successful.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4151F2-4159-45E0-B8F4-B1189D909DC7}" type="slidenum">
              <a:rPr lang="en-US" altLang="en-US" smtClean="0">
                <a:solidFill>
                  <a:prstClr val="black"/>
                </a:solidFill>
              </a:rPr>
              <a:pPr eaLnBrk="1" hangingPunct="1">
                <a:spcBef>
                  <a:spcPct val="0"/>
                </a:spcBef>
              </a:pPr>
              <a:t>22</a:t>
            </a:fld>
            <a:endParaRPr lang="en-US" altLang="en-US" dirty="0">
              <a:solidFill>
                <a:prstClr val="black"/>
              </a:solidFill>
            </a:endParaRPr>
          </a:p>
        </p:txBody>
      </p:sp>
    </p:spTree>
    <p:extLst>
      <p:ext uri="{BB962C8B-B14F-4D97-AF65-F5344CB8AC3E}">
        <p14:creationId xmlns:p14="http://schemas.microsoft.com/office/powerpoint/2010/main" val="332560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actions that will help you improve the likelihood of success for your sustainment plan include integrating your </a:t>
            </a:r>
            <a:r>
              <a:rPr lang="en-US" dirty="0" err="1"/>
              <a:t>TeamSTEPPS</a:t>
            </a:r>
            <a:r>
              <a:rPr lang="en-US" dirty="0"/>
              <a:t> intervention into processes that already exist. Secondly, be absolutely sure to publicize your successes. Make sure that people are aware that the changes that they’re taking time and effort to implement are important and have measurable outcomes, particularly when they show improvements that can benefit patient care. </a:t>
            </a:r>
          </a:p>
          <a:p>
            <a:endParaRPr lang="en-US" dirty="0" smtClean="0"/>
          </a:p>
          <a:p>
            <a:r>
              <a:rPr lang="en-US" dirty="0" smtClean="0"/>
              <a:t>You </a:t>
            </a:r>
            <a:r>
              <a:rPr lang="en-US" dirty="0"/>
              <a:t>can do this through displaying them on large wall charts with trends. You can write articles in local publications. People have even done this in medical journals, but making sure that within your setting, people are aware that the time and effort and the work they’re putting into making these changes are making a difference. </a:t>
            </a:r>
          </a:p>
          <a:p>
            <a:endParaRPr lang="en-US" dirty="0" smtClean="0"/>
          </a:p>
          <a:p>
            <a:r>
              <a:rPr lang="en-US" dirty="0" smtClean="0"/>
              <a:t>Thirdly</a:t>
            </a:r>
            <a:r>
              <a:rPr lang="en-US" dirty="0"/>
              <a:t>, you want to spread TeamSTEPPS to other teams in your organization. And you want to make sure that they also understand that the things that you’ve done have been successful. And you’d like to have standardized processes as you begin to integrate new staff into the office setting so they understand the cultural changes that you’ve made. All of these are likely to make sure that the changes you’ve made are sustainable over a prolonged period and lead to the eventual goal, which is really a culture of safety. </a:t>
            </a:r>
          </a:p>
        </p:txBody>
      </p:sp>
      <p:sp>
        <p:nvSpPr>
          <p:cNvPr id="4" name="Slide Number Placeholder 3"/>
          <p:cNvSpPr>
            <a:spLocks noGrp="1"/>
          </p:cNvSpPr>
          <p:nvPr>
            <p:ph type="sldNum" sz="quarter" idx="10"/>
          </p:nvPr>
        </p:nvSpPr>
        <p:spPr/>
        <p:txBody>
          <a:bodyPr/>
          <a:lstStyle/>
          <a:p>
            <a:fld id="{3DA94E17-EF1D-486E-B21E-4C184A5A89B4}" type="slidenum">
              <a:rPr lang="en-US" smtClean="0"/>
              <a:t>23</a:t>
            </a:fld>
            <a:endParaRPr lang="en-US" dirty="0"/>
          </a:p>
        </p:txBody>
      </p:sp>
    </p:spTree>
    <p:extLst>
      <p:ext uri="{BB962C8B-B14F-4D97-AF65-F5344CB8AC3E}">
        <p14:creationId xmlns:p14="http://schemas.microsoft.com/office/powerpoint/2010/main" val="372488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dirty="0"/>
              <a:t>Part of this process is to be sure that you create a communication plan so that the major stakeholders generate initial and ongoing support for your TeamSTEPPS initiative. This also will help in your sustainment and also helps to spread the positive changes. So the key actions for step eight are to be sure that you’ve identified your stakeholders, which in many cases will be your patients. who are your primary stakeholders. </a:t>
            </a:r>
          </a:p>
          <a:p>
            <a:pPr eaLnBrk="0" hangingPunct="0"/>
            <a:endParaRPr lang="en-US" dirty="0" smtClean="0"/>
          </a:p>
          <a:p>
            <a:pPr eaLnBrk="0" hangingPunct="0"/>
            <a:r>
              <a:rPr lang="en-US" dirty="0" smtClean="0"/>
              <a:t>You </a:t>
            </a:r>
            <a:r>
              <a:rPr lang="en-US" dirty="0"/>
              <a:t>want to be sure that you can answer the question of whose support will be important for achieving the aims of your intervention. And you want to consider the organizational leaders, frontline leaders, and other staff who are directly involved in the intervention, along with your patients and administrative staff. </a:t>
            </a:r>
          </a:p>
          <a:p>
            <a:pPr eaLnBrk="0" hangingPunct="0"/>
            <a:endParaRPr lang="en-US" dirty="0" smtClean="0"/>
          </a:p>
          <a:p>
            <a:pPr eaLnBrk="0" hangingPunct="0"/>
            <a:r>
              <a:rPr lang="en-US" dirty="0" smtClean="0"/>
              <a:t>For </a:t>
            </a:r>
            <a:r>
              <a:rPr lang="en-US" dirty="0"/>
              <a:t>each of your identified stakeholders, make sure that you have a communications plan that includes the following. Think of the goals for communicating with this group. What do you actually want to achieve? Who’s going to get the information? What information will they receive? When and how often will you communicate? And how will you communicate? </a:t>
            </a:r>
          </a:p>
          <a:p>
            <a:pPr eaLnBrk="0" hangingPunct="0"/>
            <a:endParaRPr lang="en-US" dirty="0" smtClean="0"/>
          </a:p>
          <a:p>
            <a:pPr eaLnBrk="0" hangingPunct="0"/>
            <a:r>
              <a:rPr lang="en-US" dirty="0" smtClean="0"/>
              <a:t>Are </a:t>
            </a:r>
            <a:r>
              <a:rPr lang="en-US" dirty="0"/>
              <a:t>you going to use emails, presentations, or will you need to write a report? I’ll give you an example of this, I receive my dental care at a facility that routinely sends me updates of information by email, occasionally by written material, but it highlights changes in the office — all of which are meant to show me that they are continuously improving their quality processes. And finally, make sure that you identify a person on the Change Team who is responsible and is the person in charge of your communications plan.</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82AF28-962D-4BB2-BFCC-C59BECD2887C}" type="slidenum">
              <a:rPr lang="en-US" altLang="en-US" smtClean="0">
                <a:solidFill>
                  <a:prstClr val="black"/>
                </a:solidFill>
              </a:rPr>
              <a:pPr eaLnBrk="1" hangingPunct="1">
                <a:spcBef>
                  <a:spcPct val="0"/>
                </a:spcBef>
              </a:pPr>
              <a:t>24</a:t>
            </a:fld>
            <a:endParaRPr lang="en-US" altLang="en-US" dirty="0">
              <a:solidFill>
                <a:prstClr val="black"/>
              </a:solidFill>
            </a:endParaRPr>
          </a:p>
        </p:txBody>
      </p:sp>
    </p:spTree>
    <p:extLst>
      <p:ext uri="{BB962C8B-B14F-4D97-AF65-F5344CB8AC3E}">
        <p14:creationId xmlns:p14="http://schemas.microsoft.com/office/powerpoint/2010/main" val="1927030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features of your communications plan that lead to success include remaining focused on your goals for your communication with your primary stakeholder group. Are these the patients? Are these the more senior administration? </a:t>
            </a:r>
          </a:p>
          <a:p>
            <a:r>
              <a:rPr lang="en-US" dirty="0"/>
              <a:t>Regardless, you want to make sure that you look for more buy-in for resources, participation, or engagement, which will also help in the sustainment process. These focused goals will drive the development of your communications plan. And you may also want to consider including a communications plan if you’re looking at spreading </a:t>
            </a:r>
            <a:r>
              <a:rPr lang="en-US" dirty="0" err="1"/>
              <a:t>TeamSTEPPS</a:t>
            </a:r>
            <a:r>
              <a:rPr lang="en-US" dirty="0"/>
              <a:t> throughout a larger organization. </a:t>
            </a:r>
          </a:p>
        </p:txBody>
      </p:sp>
      <p:sp>
        <p:nvSpPr>
          <p:cNvPr id="4" name="Slide Number Placeholder 3"/>
          <p:cNvSpPr>
            <a:spLocks noGrp="1"/>
          </p:cNvSpPr>
          <p:nvPr>
            <p:ph type="sldNum" sz="quarter" idx="10"/>
          </p:nvPr>
        </p:nvSpPr>
        <p:spPr/>
        <p:txBody>
          <a:bodyPr/>
          <a:lstStyle/>
          <a:p>
            <a:fld id="{3DA94E17-EF1D-486E-B21E-4C184A5A89B4}" type="slidenum">
              <a:rPr lang="en-US" smtClean="0"/>
              <a:t>25</a:t>
            </a:fld>
            <a:endParaRPr lang="en-US" dirty="0"/>
          </a:p>
        </p:txBody>
      </p:sp>
    </p:spTree>
    <p:extLst>
      <p:ext uri="{BB962C8B-B14F-4D97-AF65-F5344CB8AC3E}">
        <p14:creationId xmlns:p14="http://schemas.microsoft.com/office/powerpoint/2010/main" val="524272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One of the ways to assure that you’ve laid out an effective Implementation Plan is to put it in writing and to generate a written Implementation Plan based on steps one through eight that function as your how-to guide for all of the components of your TeamSTEPPS initiative. If you’ve completed each of the downloadable worksheets for steps one through eight, you really have your written </a:t>
            </a:r>
            <a:r>
              <a:rPr lang="en-US" sz="1200" kern="1200" dirty="0" err="1">
                <a:solidFill>
                  <a:schemeClr val="tx1"/>
                </a:solidFill>
                <a:effectLst/>
                <a:latin typeface="+mn-lt"/>
                <a:ea typeface="+mn-ea"/>
                <a:cs typeface="+mn-cs"/>
              </a:rPr>
              <a:t>TeamSTEPPS</a:t>
            </a:r>
            <a:r>
              <a:rPr lang="en-US" sz="1200" kern="1200" dirty="0">
                <a:solidFill>
                  <a:schemeClr val="tx1"/>
                </a:solidFill>
                <a:effectLst/>
                <a:latin typeface="+mn-lt"/>
                <a:ea typeface="+mn-ea"/>
                <a:cs typeface="+mn-cs"/>
              </a:rPr>
              <a:t> Implementation Plan already in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a:t>
            </a:r>
            <a:r>
              <a:rPr lang="en-US" sz="1200" kern="1200" dirty="0">
                <a:solidFill>
                  <a:schemeClr val="tx1"/>
                </a:solidFill>
                <a:effectLst/>
                <a:latin typeface="+mn-lt"/>
                <a:ea typeface="+mn-ea"/>
                <a:cs typeface="+mn-cs"/>
              </a:rPr>
              <a:t>, the key actions for achieving an Implementation Plan timeline is to be sure that you have all the following and include: the identification of your Change Team, identifying the problem, challenge, or opportunity for improvement; making sure your stated aims of the TeamSTEPPS intervention are clear; that you have a detailed description of the interventions that you plan to use; that the plan for testing the effectiveness of the TeamSTEPPS intervention is written and is clear to everyone; that you have an Implementation Plan for both the medical team training and for the TeamSTEPPS intervention; and that you, even in the early phases, think about a sustainment plan for ongoing assessment of the effectiveness of your TeamSTEPPS intervention; and that you develop a communications plan to generate the support for your initiative, keeping the major stakeholders informed of the progress, and maintaining and spreading the positive changes, which is all part of your communications plan.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t>
            </a:r>
            <a:r>
              <a:rPr lang="en-US" sz="1200" kern="1200" dirty="0">
                <a:solidFill>
                  <a:schemeClr val="tx1"/>
                </a:solidFill>
                <a:effectLst/>
                <a:latin typeface="+mn-lt"/>
                <a:ea typeface="+mn-ea"/>
                <a:cs typeface="+mn-cs"/>
              </a:rPr>
              <a:t>includes timelines, as shown on the graph, and also the resources that require it. All of these things will help you as you lay out the entire plan and make it more likely that you’ll be successful with your </a:t>
            </a:r>
            <a:r>
              <a:rPr lang="en-US" sz="1200" kern="1200" dirty="0" err="1">
                <a:solidFill>
                  <a:schemeClr val="tx1"/>
                </a:solidFill>
                <a:effectLst/>
                <a:latin typeface="+mn-lt"/>
                <a:ea typeface="+mn-ea"/>
                <a:cs typeface="+mn-cs"/>
              </a:rPr>
              <a:t>TeamSTEPPS</a:t>
            </a:r>
            <a:r>
              <a:rPr lang="en-US" sz="1200" kern="1200" dirty="0">
                <a:solidFill>
                  <a:schemeClr val="tx1"/>
                </a:solidFill>
                <a:effectLst/>
                <a:latin typeface="+mn-lt"/>
                <a:ea typeface="+mn-ea"/>
                <a:cs typeface="+mn-cs"/>
              </a:rPr>
              <a:t> intervention in the office setting. </a:t>
            </a:r>
            <a:endParaRPr lang="en-US" altLang="en-US" b="1"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F07F66-B49D-4911-AF38-24B713D2F8C1}" type="slidenum">
              <a:rPr lang="en-US" altLang="en-US" smtClean="0">
                <a:solidFill>
                  <a:prstClr val="black"/>
                </a:solidFill>
              </a:rPr>
              <a:pPr eaLnBrk="1" hangingPunct="1">
                <a:spcBef>
                  <a:spcPct val="0"/>
                </a:spcBef>
              </a:pPr>
              <a:t>26</a:t>
            </a:fld>
            <a:endParaRPr lang="en-US" altLang="en-US" dirty="0">
              <a:solidFill>
                <a:prstClr val="black"/>
              </a:solidFill>
            </a:endParaRPr>
          </a:p>
        </p:txBody>
      </p:sp>
    </p:spTree>
    <p:extLst>
      <p:ext uri="{BB962C8B-B14F-4D97-AF65-F5344CB8AC3E}">
        <p14:creationId xmlns:p14="http://schemas.microsoft.com/office/powerpoint/2010/main" val="233223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It’s also important that your Change Team meet on a regular basis, as you determine, and that you can plan as you’re going along, so that if changes in the way things are being done are necessary. And secondly, looking at specific aspects of your </a:t>
            </a:r>
            <a:r>
              <a:rPr lang="en-US" dirty="0" err="1"/>
              <a:t>TeamSTEPPS</a:t>
            </a:r>
            <a:r>
              <a:rPr lang="en-US" dirty="0"/>
              <a:t> intervention, and who are the lead people, and how can you best communicate this information among your Change Team. Having a Change Team meeting planning tool is a useful tool, and that can be used to distribute information and make sure that people are aware of changes that are going on, on a regular basis, even prior to meetings. </a:t>
            </a:r>
            <a:endParaRPr lang="en-US" altLang="en-US" b="1" dirty="0"/>
          </a:p>
        </p:txBody>
      </p:sp>
      <p:sp>
        <p:nvSpPr>
          <p:cNvPr id="40964" name="Slide Number Placeholder 3"/>
          <p:cNvSpPr txBox="1">
            <a:spLocks noGrp="1"/>
          </p:cNvSpPr>
          <p:nvPr/>
        </p:nvSpPr>
        <p:spPr bwMode="auto">
          <a:xfrm>
            <a:off x="3956291" y="8818312"/>
            <a:ext cx="3027101" cy="463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01" tIns="46250" rIns="92501" bIns="46250"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E67F48-ACCA-43A5-AD30-402B3BEB63BD}" type="slidenum">
              <a:rPr lang="en-US" altLang="en-US">
                <a:solidFill>
                  <a:prstClr val="black"/>
                </a:solidFill>
              </a:rPr>
              <a:pPr algn="r" eaLnBrk="1" hangingPunct="1">
                <a:spcBef>
                  <a:spcPct val="0"/>
                </a:spcBef>
              </a:pPr>
              <a:t>27</a:t>
            </a:fld>
            <a:endParaRPr lang="en-US" altLang="en-US" dirty="0">
              <a:solidFill>
                <a:prstClr val="black"/>
              </a:solidFill>
            </a:endParaRPr>
          </a:p>
        </p:txBody>
      </p:sp>
    </p:spTree>
    <p:extLst>
      <p:ext uri="{BB962C8B-B14F-4D97-AF65-F5344CB8AC3E}">
        <p14:creationId xmlns:p14="http://schemas.microsoft.com/office/powerpoint/2010/main" val="3821371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b="0" dirty="0"/>
              <a:t>And finally you can reach step ten, which is to generate support and elicit ideas from the major stakeholders and to identify barriers to the program implementation. There are some specific key actions that are important for reviewing your plan with the key stakeholders. </a:t>
            </a:r>
          </a:p>
          <a:p>
            <a:pPr eaLnBrk="0" hangingPunct="0"/>
            <a:endParaRPr lang="en-US" b="0" dirty="0" smtClean="0"/>
          </a:p>
          <a:p>
            <a:pPr eaLnBrk="0" hangingPunct="0"/>
            <a:r>
              <a:rPr lang="en-US" b="0" dirty="0" smtClean="0"/>
              <a:t>First </a:t>
            </a:r>
            <a:r>
              <a:rPr lang="en-US" b="0" dirty="0"/>
              <a:t>of all, being sure to identify who could contribute significantly to the Implementation Plan. Think about your organization leaders, your frontline leaders, or people who are directly involved in the intervention, and also think particularly of those people who are not directly involved with the clinical care, as sometimes they have important insight, and what you do can affect them directly. </a:t>
            </a:r>
          </a:p>
          <a:p>
            <a:pPr eaLnBrk="0" hangingPunct="0"/>
            <a:endParaRPr lang="en-US" b="0" dirty="0" smtClean="0"/>
          </a:p>
          <a:p>
            <a:pPr eaLnBrk="0" hangingPunct="0"/>
            <a:r>
              <a:rPr lang="en-US" b="0" dirty="0" smtClean="0"/>
              <a:t>Ask </a:t>
            </a:r>
            <a:r>
              <a:rPr lang="en-US" b="0" dirty="0"/>
              <a:t>those stakeholders to review your Implementation Plan and provide input. Specifically request that they identify any potential problem areas and other solutions. Make sure you make them feel comfortable that they can do so in a way that is beneficial to the entire process. And finally, modify your Implementation Plan based on their input as necessary.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897AA4-C0AB-4E4D-9676-5B440385A3C9}" type="slidenum">
              <a:rPr lang="en-US" altLang="en-US" smtClean="0">
                <a:solidFill>
                  <a:prstClr val="black"/>
                </a:solidFill>
              </a:rPr>
              <a:pPr eaLnBrk="1" hangingPunct="1">
                <a:spcBef>
                  <a:spcPct val="0"/>
                </a:spcBef>
              </a:pPr>
              <a:t>28</a:t>
            </a:fld>
            <a:endParaRPr lang="en-US" altLang="en-US" dirty="0">
              <a:solidFill>
                <a:prstClr val="black"/>
              </a:solidFill>
            </a:endParaRPr>
          </a:p>
        </p:txBody>
      </p:sp>
    </p:spTree>
    <p:extLst>
      <p:ext uri="{BB962C8B-B14F-4D97-AF65-F5344CB8AC3E}">
        <p14:creationId xmlns:p14="http://schemas.microsoft.com/office/powerpoint/2010/main" val="15472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tip for success in step ten is to ask stakeholders to review only certain sections of the Implementation Plan. It’s not unusual for stakeholders to have expertise in certain areas, and this also makes the review go faster. Similarly, it’s important to realize that the stakeholders may not all have specialized knowledge. For example, the frontline staff may not have experience in quality improvement measurement, but the input they provide may be particularly valuable in the processes necessary when designing your TeamSTEPPS intervention. </a:t>
            </a:r>
          </a:p>
        </p:txBody>
      </p:sp>
      <p:sp>
        <p:nvSpPr>
          <p:cNvPr id="4" name="Slide Number Placeholder 3"/>
          <p:cNvSpPr>
            <a:spLocks noGrp="1"/>
          </p:cNvSpPr>
          <p:nvPr>
            <p:ph type="sldNum" sz="quarter" idx="10"/>
          </p:nvPr>
        </p:nvSpPr>
        <p:spPr/>
        <p:txBody>
          <a:bodyPr/>
          <a:lstStyle/>
          <a:p>
            <a:fld id="{3DA94E17-EF1D-486E-B21E-4C184A5A89B4}" type="slidenum">
              <a:rPr lang="en-US" smtClean="0"/>
              <a:t>29</a:t>
            </a:fld>
            <a:endParaRPr lang="en-US" dirty="0"/>
          </a:p>
        </p:txBody>
      </p:sp>
    </p:spTree>
    <p:extLst>
      <p:ext uri="{BB962C8B-B14F-4D97-AF65-F5344CB8AC3E}">
        <p14:creationId xmlns:p14="http://schemas.microsoft.com/office/powerpoint/2010/main" val="59877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completing this module, you</a:t>
            </a:r>
            <a:r>
              <a:rPr lang="en-US" strike="noStrike" dirty="0"/>
              <a:t>’ll </a:t>
            </a:r>
            <a:r>
              <a:rPr lang="en-US" dirty="0"/>
              <a:t>be able to</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steps involved in implementing TeamSTEPPS for Office-Based Care.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develop a TeamSTEPPS implementation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To begin our discussion on implementation planning, I would like to introduce your host for this module, Dr. Kevin </a:t>
            </a:r>
            <a:r>
              <a:rPr lang="en-US" u="none" dirty="0" err="1"/>
              <a:t>Krane</a:t>
            </a:r>
            <a:r>
              <a:rPr lang="en-US" u="none" dirty="0"/>
              <a:t>. </a:t>
            </a:r>
          </a:p>
        </p:txBody>
      </p:sp>
      <p:sp>
        <p:nvSpPr>
          <p:cNvPr id="4" name="Slide Number Placeholder 3"/>
          <p:cNvSpPr>
            <a:spLocks noGrp="1"/>
          </p:cNvSpPr>
          <p:nvPr>
            <p:ph type="sldNum" sz="quarter" idx="10"/>
          </p:nvPr>
        </p:nvSpPr>
        <p:spPr/>
        <p:txBody>
          <a:bodyPr/>
          <a:lstStyle/>
          <a:p>
            <a:fld id="{3DA94E17-EF1D-486E-B21E-4C184A5A89B4}" type="slidenum">
              <a:rPr lang="en-US" smtClean="0"/>
              <a:t>3</a:t>
            </a:fld>
            <a:endParaRPr lang="en-US"/>
          </a:p>
        </p:txBody>
      </p:sp>
    </p:spTree>
    <p:extLst>
      <p:ext uri="{BB962C8B-B14F-4D97-AF65-F5344CB8AC3E}">
        <p14:creationId xmlns:p14="http://schemas.microsoft.com/office/powerpoint/2010/main" val="908824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So, we’ve now gone through all 10 steps of the Implementation Plan, and your action plan should be developed with your entire Change Team based on the processes that have been described previously. Make sure that you work with your Change Team, present your action plan to others as you begin the ten-step process. And this will help you properly vet your ideas and help you become comfortable with presenting the plan to others.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Eventually</a:t>
            </a:r>
            <a:r>
              <a:rPr lang="en-US" dirty="0"/>
              <a:t>, you’ll need to present this to your fellow coworkers at your organization. So, as you’re beginning your implementation process, you don’t want to have to work on the plan by yourself.</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942EFA1-F1C3-4752-9A4F-17DA99A28419}" type="slidenum">
              <a:rPr lang="en-US" altLang="en-US" smtClean="0">
                <a:solidFill>
                  <a:prstClr val="black"/>
                </a:solidFill>
              </a:rPr>
              <a:pPr eaLnBrk="1" hangingPunct="1">
                <a:spcBef>
                  <a:spcPct val="0"/>
                </a:spcBef>
              </a:pPr>
              <a:t>30</a:t>
            </a:fld>
            <a:endParaRPr lang="en-US" altLang="en-US" dirty="0">
              <a:solidFill>
                <a:prstClr val="black"/>
              </a:solidFill>
            </a:endParaRPr>
          </a:p>
        </p:txBody>
      </p:sp>
    </p:spTree>
    <p:extLst>
      <p:ext uri="{BB962C8B-B14F-4D97-AF65-F5344CB8AC3E}">
        <p14:creationId xmlns:p14="http://schemas.microsoft.com/office/powerpoint/2010/main" val="3472218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this module, you learned to</a:t>
            </a:r>
            <a:r>
              <a:rPr lang="en-US"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steps involved in implementing TeamSTEPPS for Office-Based Care.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develop a TeamSTEPPS implementation plan.</a:t>
            </a:r>
          </a:p>
        </p:txBody>
      </p:sp>
      <p:sp>
        <p:nvSpPr>
          <p:cNvPr id="4" name="Slide Number Placeholder 3"/>
          <p:cNvSpPr>
            <a:spLocks noGrp="1"/>
          </p:cNvSpPr>
          <p:nvPr>
            <p:ph type="sldNum" sz="quarter" idx="10"/>
          </p:nvPr>
        </p:nvSpPr>
        <p:spPr/>
        <p:txBody>
          <a:bodyPr/>
          <a:lstStyle/>
          <a:p>
            <a:fld id="{3DA94E17-EF1D-486E-B21E-4C184A5A89B4}" type="slidenum">
              <a:rPr lang="en-US" smtClean="0"/>
              <a:t>31</a:t>
            </a:fld>
            <a:endParaRPr lang="en-US"/>
          </a:p>
        </p:txBody>
      </p:sp>
    </p:spTree>
    <p:extLst>
      <p:ext uri="{BB962C8B-B14F-4D97-AF65-F5344CB8AC3E}">
        <p14:creationId xmlns:p14="http://schemas.microsoft.com/office/powerpoint/2010/main" val="925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My name is Dr. Kevin Krane, and I’m a nephrologist at Tulane University School of Medicine. I practice both in the ambulatory setting, seeing patients in my office, as well as in the outpatient dialysis unit. So we’re going to talk about things that are as relevant to myself as they are to all of you who are listening to this online training. </a:t>
            </a:r>
          </a:p>
          <a:p>
            <a:endParaRPr lang="en-US" b="0" u="none" dirty="0" smtClean="0"/>
          </a:p>
          <a:p>
            <a:r>
              <a:rPr lang="en-US" b="0" u="none" dirty="0" smtClean="0"/>
              <a:t>In </a:t>
            </a:r>
            <a:r>
              <a:rPr lang="en-US" b="0" u="none" dirty="0"/>
              <a:t>this module, you’ll be putting together all the previous knowledge and continue to think about how to actually implement those things that TeamSTEPPS® has taught you by building on what you’ve learned through the previous modules on Change Management, Coaching, and Measurement. Again, remember the goal of TeamSTEPPS is to improve patient outcomes, to improve care, and make things better for our patients, so we don’t want to lose sight of that as we put things together to achieve that goal. </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4</a:t>
            </a:fld>
            <a:endParaRPr lang="en-US" dirty="0"/>
          </a:p>
        </p:txBody>
      </p:sp>
    </p:spTree>
    <p:extLst>
      <p:ext uri="{BB962C8B-B14F-4D97-AF65-F5344CB8AC3E}">
        <p14:creationId xmlns:p14="http://schemas.microsoft.com/office/powerpoint/2010/main" val="48998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0" dirty="0"/>
              <a:t>So, </a:t>
            </a:r>
            <a:r>
              <a:rPr lang="en-US" altLang="en-US" b="0" dirty="0" err="1"/>
              <a:t>TeamSTEPPS</a:t>
            </a:r>
            <a:r>
              <a:rPr lang="en-US" altLang="en-US" b="0" dirty="0"/>
              <a:t> is an initiative that requires several different phases, and our goal is always to move towards a culture of safety, focusing again on the importance of the patient as the most important person in the process. When you look at </a:t>
            </a:r>
            <a:r>
              <a:rPr lang="en-US" altLang="en-US" b="0" dirty="0" err="1"/>
              <a:t>TeamSTEPPS</a:t>
            </a:r>
            <a:r>
              <a:rPr lang="en-US" altLang="en-US" b="0" dirty="0"/>
              <a:t>, there are really three phases in the planning process, and one should think of this, as I like to do, almost as if you were going to paint your room. </a:t>
            </a:r>
          </a:p>
          <a:p>
            <a:pPr eaLnBrk="1" hangingPunct="1"/>
            <a:endParaRPr lang="en-US" altLang="en-US" b="0" dirty="0" smtClean="0"/>
          </a:p>
          <a:p>
            <a:pPr eaLnBrk="1" hangingPunct="1"/>
            <a:r>
              <a:rPr lang="en-US" altLang="en-US" b="0" dirty="0" smtClean="0"/>
              <a:t>When </a:t>
            </a:r>
            <a:r>
              <a:rPr lang="en-US" altLang="en-US" b="0" dirty="0"/>
              <a:t>you’re painting a room, it really becomes important to do a lot of preparatory work, because everything that follows is so much easier if you do all the preparation properly,</a:t>
            </a:r>
            <a:r>
              <a:rPr lang="en-US" altLang="en-US" b="0" baseline="0" dirty="0"/>
              <a:t> </a:t>
            </a:r>
            <a:r>
              <a:rPr lang="en-US" altLang="en-US" b="0" dirty="0"/>
              <a:t>and planning a TeamSTEPPS implementation is just like that. You have to be very strategic, you have to plan, and then when you implement your action plan, things will go more smoothly. </a:t>
            </a:r>
          </a:p>
          <a:p>
            <a:pPr eaLnBrk="1" hangingPunct="1"/>
            <a:endParaRPr lang="en-US" altLang="en-US" b="0" dirty="0" smtClean="0"/>
          </a:p>
          <a:p>
            <a:pPr eaLnBrk="1" hangingPunct="1"/>
            <a:r>
              <a:rPr lang="en-US" altLang="en-US" b="0" dirty="0" smtClean="0"/>
              <a:t>So</a:t>
            </a:r>
            <a:r>
              <a:rPr lang="en-US" altLang="en-US" b="0" dirty="0"/>
              <a:t>, let’s look at the different phases that are necessary for TeamSTEPPS implementation. While people are ready to move into their action plan, the first phase is equally as important, and that’s to make sure that the office is ready to undertake a </a:t>
            </a:r>
            <a:r>
              <a:rPr lang="en-US" altLang="en-US" b="0" dirty="0" err="1"/>
              <a:t>TeamSTEPPS</a:t>
            </a:r>
            <a:r>
              <a:rPr lang="en-US" altLang="en-US" b="0" dirty="0"/>
              <a:t> initiative. One has to do an evaluation to make sure that the climate is conducive to change and objective information to support the need for intervention is there. </a:t>
            </a:r>
          </a:p>
          <a:p>
            <a:pPr eaLnBrk="1" hangingPunct="1"/>
            <a:endParaRPr lang="en-US" altLang="en-US" b="0" dirty="0" smtClean="0"/>
          </a:p>
          <a:p>
            <a:pPr eaLnBrk="1" hangingPunct="1"/>
            <a:r>
              <a:rPr lang="en-US" altLang="en-US" b="0" dirty="0" smtClean="0"/>
              <a:t>There </a:t>
            </a:r>
            <a:r>
              <a:rPr lang="en-US" altLang="en-US" b="0" dirty="0"/>
              <a:t>are a variety of different assessments that can be done, which include the office culture assessment, using surveys, obtaining a variety of different data, and discussing the plan with colleagues as well. Phase two is where the major activity occurs in terms of implementing your action plan and implementing the training that you’ve planned for. This is the part where you’ll take your Change Team’s plan, you’ll interface with the necessary staff, and make the interventions necessary to improve your office setting, again focusing on a patient-centered approach to things. </a:t>
            </a:r>
          </a:p>
          <a:p>
            <a:pPr eaLnBrk="1" hangingPunct="1"/>
            <a:endParaRPr lang="en-US" altLang="en-US" b="0" dirty="0" smtClean="0"/>
          </a:p>
          <a:p>
            <a:pPr eaLnBrk="1" hangingPunct="1"/>
            <a:r>
              <a:rPr lang="en-US" altLang="en-US" b="0" dirty="0" smtClean="0"/>
              <a:t>And </a:t>
            </a:r>
            <a:r>
              <a:rPr lang="en-US" altLang="en-US" b="0" dirty="0"/>
              <a:t>then finally, once you’ve done the training, you may notice, and hopefully you will see, significant improvements within the office. However, that’s not good enough, because you have to be able to sustain these over time, and to do that, you have to continuously monitor, coach, and integrate these principles to truly move towards a culture of safety. </a:t>
            </a:r>
          </a:p>
          <a:p>
            <a:pPr eaLnBrk="1" hangingPunct="1"/>
            <a:endParaRPr lang="en-US" altLang="en-US" b="0" dirty="0" smtClean="0"/>
          </a:p>
          <a:p>
            <a:pPr eaLnBrk="1" hangingPunct="1"/>
            <a:r>
              <a:rPr lang="en-US" altLang="en-US" b="0" dirty="0" smtClean="0"/>
              <a:t>So</a:t>
            </a:r>
            <a:r>
              <a:rPr lang="en-US" altLang="en-US" b="0" dirty="0"/>
              <a:t>, there’s a lot involved in implementing your TeamSTEPPS changes, making things happen, and then keeping everybody on board in doing that.</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703DFD-586A-451E-AAE5-513BA72E1D07}" type="slidenum">
              <a:rPr lang="en-US" altLang="en-US" smtClean="0">
                <a:solidFill>
                  <a:prstClr val="black"/>
                </a:solidFill>
              </a:rPr>
              <a:pPr eaLnBrk="1" hangingPunct="1">
                <a:spcBef>
                  <a:spcPct val="0"/>
                </a:spcBef>
              </a:pPr>
              <a:t>5</a:t>
            </a:fld>
            <a:endParaRPr lang="en-US" altLang="en-US" dirty="0">
              <a:solidFill>
                <a:prstClr val="black"/>
              </a:solidFill>
            </a:endParaRPr>
          </a:p>
        </p:txBody>
      </p:sp>
    </p:spTree>
    <p:extLst>
      <p:ext uri="{BB962C8B-B14F-4D97-AF65-F5344CB8AC3E}">
        <p14:creationId xmlns:p14="http://schemas.microsoft.com/office/powerpoint/2010/main" val="294173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dirty="0"/>
              <a:t>So, this implementation module is based on the principle of improving patient safety and quality of care by improving the entire health care team processes, and there are a number of activities that are necessary, and we’ll go through all the different steps important in the implementation process. </a:t>
            </a:r>
          </a:p>
          <a:p>
            <a:pPr eaLnBrk="0" hangingPunct="0"/>
            <a:endParaRPr lang="en-US" dirty="0" smtClean="0"/>
          </a:p>
          <a:p>
            <a:pPr eaLnBrk="0" hangingPunct="0"/>
            <a:r>
              <a:rPr lang="en-US" dirty="0" smtClean="0"/>
              <a:t>These </a:t>
            </a:r>
            <a:r>
              <a:rPr lang="en-US" dirty="0"/>
              <a:t>are all interdependent actions that lead to the end point, which is to change the entire culture of the office. And there are examples of processes that include checking in a patient, taking the vitals, scheduling, obtaining tests. So, more needs to be done than just improve clinical care. There’s a lot involved on the nonclinical side. </a:t>
            </a:r>
          </a:p>
          <a:p>
            <a:pPr eaLnBrk="0" hangingPunct="0"/>
            <a:endParaRPr lang="en-US" dirty="0" smtClean="0"/>
          </a:p>
          <a:p>
            <a:pPr eaLnBrk="0" hangingPunct="0"/>
            <a:r>
              <a:rPr lang="en-US" dirty="0" smtClean="0"/>
              <a:t>So</a:t>
            </a:r>
            <a:r>
              <a:rPr lang="en-US" dirty="0"/>
              <a:t>, the key activities are listed for you and are addressed on this slide, which shows the importance of identifying recurring problems that are opportunities for improvement; developing a chart or a map that’ll help steer the process; looking at the risk points, which are those areas where problems could go wrong, then implementing the interventions that are aimed at eliminating these; testing the intervention; and then, finally, sustaining the positive changes that we expect to see when all of these are implemented. </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6</a:t>
            </a:fld>
            <a:endParaRPr lang="en-US" dirty="0"/>
          </a:p>
        </p:txBody>
      </p:sp>
    </p:spTree>
    <p:extLst>
      <p:ext uri="{BB962C8B-B14F-4D97-AF65-F5344CB8AC3E}">
        <p14:creationId xmlns:p14="http://schemas.microsoft.com/office/powerpoint/2010/main" val="195349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b="0" dirty="0"/>
              <a:t>So, the remainder of this module walks through the 10 steps of the TeamSTEPPS implementation planning. The 10 steps are shown in front of you. And again, I emphasize the importance of very strategic planning, working carefully, and thinking about how you’re going to implement before you actually get to the implementation phase. So, it involves the importance of your Change Team, a very specific definition of the problem, looking very, very carefully and being very almost </a:t>
            </a:r>
            <a:r>
              <a:rPr lang="en-US" b="0" dirty="0" err="1"/>
              <a:t>laserlike</a:t>
            </a:r>
            <a:r>
              <a:rPr lang="en-US" b="0" dirty="0"/>
              <a:t> in your approach to what the problem is and how you’re going to intervene to improve the problem that you’re facing. </a:t>
            </a:r>
          </a:p>
          <a:p>
            <a:pPr eaLnBrk="0" hangingPunct="0"/>
            <a:endParaRPr lang="en-US" b="0" dirty="0" smtClean="0"/>
          </a:p>
          <a:p>
            <a:pPr eaLnBrk="0" hangingPunct="0"/>
            <a:r>
              <a:rPr lang="en-US" b="0" dirty="0" smtClean="0"/>
              <a:t>You </a:t>
            </a:r>
            <a:r>
              <a:rPr lang="en-US" b="0" dirty="0"/>
              <a:t>obviously need to have specific TeamSTEPPS interventions, but those need to be tailored to the specific problem. And you need to be able to test the effectiveness of intervention before you go into a full-scale Implementation Plan. Once you’ve done that, you can move on to your Implementation Plan, create a plan for your continuous improvement, communications, and create a timeline that will make it effective for your </a:t>
            </a:r>
            <a:r>
              <a:rPr lang="en-US" b="0" dirty="0" err="1"/>
              <a:t>TeamSTEPPS</a:t>
            </a:r>
            <a:r>
              <a:rPr lang="en-US" b="0" dirty="0"/>
              <a:t> implementation to be successful over a long period of time. And finally, you want to make sure that your key stakeholders are actively involved, and when you find problems or issues, you can modify according to their input. </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7</a:t>
            </a:fld>
            <a:endParaRPr lang="en-US" dirty="0"/>
          </a:p>
        </p:txBody>
      </p:sp>
    </p:spTree>
    <p:extLst>
      <p:ext uri="{BB962C8B-B14F-4D97-AF65-F5344CB8AC3E}">
        <p14:creationId xmlns:p14="http://schemas.microsoft.com/office/powerpoint/2010/main" val="414671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implementation process has 10 different steps. But at the very beginning is to begin to think about your office environment, all of which can be very different — from smaller settings with a small group of physicians, or even one individual physician with a small staff who works together regularly, to an environment similar to the one in which I work, which is in a large multispecialty area which includes patients from pediatrics all the way to medical subspecialties, with a large intake area and complex physical layout as well. All of these things will be important in the planning process. So, when you begin your process, think of the office area, the size, and the many different staff who are involved, including the physicians, the nurses, and others, all of whom will be necessary in providing input as you begin to go through the process. </a:t>
            </a:r>
            <a:endParaRPr lang="en-US" alt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5419624-9C1D-435A-813B-BD0154D8D09B}" type="slidenum">
              <a:rPr lang="en-US" altLang="en-US" smtClean="0">
                <a:solidFill>
                  <a:prstClr val="black"/>
                </a:solidFill>
              </a:rPr>
              <a:pPr eaLnBrk="1" hangingPunct="1">
                <a:spcBef>
                  <a:spcPct val="0"/>
                </a:spcBef>
              </a:pPr>
              <a:t>8</a:t>
            </a:fld>
            <a:endParaRPr lang="en-US" altLang="en-US" dirty="0">
              <a:solidFill>
                <a:prstClr val="black"/>
              </a:solidFill>
            </a:endParaRPr>
          </a:p>
        </p:txBody>
      </p:sp>
    </p:spTree>
    <p:extLst>
      <p:ext uri="{BB962C8B-B14F-4D97-AF65-F5344CB8AC3E}">
        <p14:creationId xmlns:p14="http://schemas.microsoft.com/office/powerpoint/2010/main" val="12953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dirty="0"/>
              <a:t>So, the beginning of your implementation requires creating an effective Change Team. And your Change Team should include the leaders and the staff members who have the authority and expertise to make changes. </a:t>
            </a:r>
          </a:p>
          <a:p>
            <a:pPr eaLnBrk="0" hangingPunct="0"/>
            <a:r>
              <a:rPr lang="en-US" dirty="0"/>
              <a:t>But you also want people who will provide valuable input and understand the very specifics and details of how things work within the office. This can go as far as including even patients, at times, as well as including many of the nonclinical people who provide valuable information and understanding how things can work within an office setting. </a:t>
            </a:r>
          </a:p>
          <a:p>
            <a:pPr eaLnBrk="0" hangingPunct="0"/>
            <a:endParaRPr lang="en-US" dirty="0" smtClean="0"/>
          </a:p>
          <a:p>
            <a:pPr eaLnBrk="0" hangingPunct="0"/>
            <a:r>
              <a:rPr lang="en-US" dirty="0" smtClean="0"/>
              <a:t>So</a:t>
            </a:r>
            <a:r>
              <a:rPr lang="en-US" dirty="0"/>
              <a:t>, the key actions for this first step are to choose your Change Team and assure that you have representation from different leadership levels, from senior leaders all the way down to those who are considered unofficial leaders but important in making changes happen within an office setting. </a:t>
            </a:r>
          </a:p>
          <a:p>
            <a:pPr eaLnBrk="0" hangingPunct="0"/>
            <a:endParaRPr lang="en-US" dirty="0" smtClean="0"/>
          </a:p>
          <a:p>
            <a:pPr eaLnBrk="0" hangingPunct="0"/>
            <a:r>
              <a:rPr lang="en-US" dirty="0" smtClean="0"/>
              <a:t>It’s </a:t>
            </a:r>
            <a:r>
              <a:rPr lang="en-US" dirty="0"/>
              <a:t>also very, very important that you have at least one physician champion who will participate in the process to assure that other physicians see this as important and demonstrate to the rest of the staff that the physicians in the practice will participate in the changes as well. </a:t>
            </a:r>
          </a:p>
          <a:p>
            <a:pPr eaLnBrk="0" hangingPunct="0"/>
            <a:endParaRPr lang="en-US" dirty="0" smtClean="0"/>
          </a:p>
          <a:p>
            <a:pPr eaLnBrk="0" hangingPunct="0"/>
            <a:r>
              <a:rPr lang="en-US" dirty="0" smtClean="0"/>
              <a:t>Third </a:t>
            </a:r>
            <a:r>
              <a:rPr lang="en-US" dirty="0"/>
              <a:t>of all, you also want to make sure that one or more members have completed the Master Trainer course. It’s not necessary for all to have done this, but you want people to be familiar with </a:t>
            </a:r>
            <a:r>
              <a:rPr lang="en-US" dirty="0" err="1"/>
              <a:t>TeamSTEPPS</a:t>
            </a:r>
            <a:r>
              <a:rPr lang="en-US" dirty="0"/>
              <a:t> principles and understand the implementation process. </a:t>
            </a:r>
          </a:p>
          <a:p>
            <a:pPr eaLnBrk="0" hangingPunct="0"/>
            <a:endParaRPr lang="en-US" dirty="0" smtClean="0"/>
          </a:p>
          <a:p>
            <a:pPr eaLnBrk="0" hangingPunct="0"/>
            <a:r>
              <a:rPr lang="en-US" dirty="0" smtClean="0"/>
              <a:t>And </a:t>
            </a:r>
            <a:r>
              <a:rPr lang="en-US" dirty="0"/>
              <a:t>if possible, make sure at least one member has some experience in performance improvement. This includes skills related to data collection, analysis, and presentation, as the importance of collecting data and demonstrating objective improvements can’t be overstated.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568" indent="-289065" eaLnBrk="0" hangingPunct="0">
              <a:spcBef>
                <a:spcPct val="30000"/>
              </a:spcBef>
              <a:defRPr sz="1200">
                <a:solidFill>
                  <a:schemeClr val="tx1"/>
                </a:solidFill>
                <a:latin typeface="Arial" charset="0"/>
              </a:defRPr>
            </a:lvl2pPr>
            <a:lvl3pPr marL="1156259" indent="-231252" eaLnBrk="0" hangingPunct="0">
              <a:spcBef>
                <a:spcPct val="30000"/>
              </a:spcBef>
              <a:defRPr sz="1200">
                <a:solidFill>
                  <a:schemeClr val="tx1"/>
                </a:solidFill>
                <a:latin typeface="Arial" charset="0"/>
              </a:defRPr>
            </a:lvl3pPr>
            <a:lvl4pPr marL="1618762" indent="-231252" eaLnBrk="0" hangingPunct="0">
              <a:spcBef>
                <a:spcPct val="30000"/>
              </a:spcBef>
              <a:defRPr sz="1200">
                <a:solidFill>
                  <a:schemeClr val="tx1"/>
                </a:solidFill>
                <a:latin typeface="Arial" charset="0"/>
              </a:defRPr>
            </a:lvl4pPr>
            <a:lvl5pPr marL="2081266" indent="-231252" eaLnBrk="0" hangingPunct="0">
              <a:spcBef>
                <a:spcPct val="30000"/>
              </a:spcBef>
              <a:defRPr sz="1200">
                <a:solidFill>
                  <a:schemeClr val="tx1"/>
                </a:solidFill>
                <a:latin typeface="Arial" charset="0"/>
              </a:defRPr>
            </a:lvl5pPr>
            <a:lvl6pPr marL="2543769" indent="-231252" eaLnBrk="0" fontAlgn="base" hangingPunct="0">
              <a:spcBef>
                <a:spcPct val="30000"/>
              </a:spcBef>
              <a:spcAft>
                <a:spcPct val="0"/>
              </a:spcAft>
              <a:defRPr sz="1200">
                <a:solidFill>
                  <a:schemeClr val="tx1"/>
                </a:solidFill>
                <a:latin typeface="Arial" charset="0"/>
              </a:defRPr>
            </a:lvl6pPr>
            <a:lvl7pPr marL="3006273" indent="-231252" eaLnBrk="0" fontAlgn="base" hangingPunct="0">
              <a:spcBef>
                <a:spcPct val="30000"/>
              </a:spcBef>
              <a:spcAft>
                <a:spcPct val="0"/>
              </a:spcAft>
              <a:defRPr sz="1200">
                <a:solidFill>
                  <a:schemeClr val="tx1"/>
                </a:solidFill>
                <a:latin typeface="Arial" charset="0"/>
              </a:defRPr>
            </a:lvl7pPr>
            <a:lvl8pPr marL="3468776" indent="-231252" eaLnBrk="0" fontAlgn="base" hangingPunct="0">
              <a:spcBef>
                <a:spcPct val="30000"/>
              </a:spcBef>
              <a:spcAft>
                <a:spcPct val="0"/>
              </a:spcAft>
              <a:defRPr sz="1200">
                <a:solidFill>
                  <a:schemeClr val="tx1"/>
                </a:solidFill>
                <a:latin typeface="Arial" charset="0"/>
              </a:defRPr>
            </a:lvl8pPr>
            <a:lvl9pPr marL="3931280" indent="-23125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BE5C2C-CB09-4FEC-B102-D9C65076203C}" type="slidenum">
              <a:rPr lang="en-US" altLang="en-US" smtClean="0">
                <a:solidFill>
                  <a:prstClr val="black"/>
                </a:solidFill>
              </a:rPr>
              <a:pPr eaLnBrk="1" hangingPunct="1">
                <a:spcBef>
                  <a:spcPct val="0"/>
                </a:spcBef>
              </a:pPr>
              <a:t>9</a:t>
            </a:fld>
            <a:endParaRPr lang="en-US" altLang="en-US" dirty="0">
              <a:solidFill>
                <a:prstClr val="black"/>
              </a:solidFill>
            </a:endParaRPr>
          </a:p>
        </p:txBody>
      </p:sp>
    </p:spTree>
    <p:extLst>
      <p:ext uri="{BB962C8B-B14F-4D97-AF65-F5344CB8AC3E}">
        <p14:creationId xmlns:p14="http://schemas.microsoft.com/office/powerpoint/2010/main" val="2615238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Photo of doctor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3304"/>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effectLst>
                  <a:outerShdw blurRad="50800" dist="38100" dir="2700000" algn="tl" rotWithShape="0">
                    <a:prstClr val="black">
                      <a:alpha val="82000"/>
                    </a:prstClr>
                  </a:outerShdw>
                </a:effectLst>
              </a:defRPr>
            </a:lvl1pPr>
          </a:lstStyle>
          <a:p>
            <a:r>
              <a:rPr lang="en-US" dirty="0"/>
              <a:t>Module 1: Implementation Planning</a:t>
            </a:r>
          </a:p>
        </p:txBody>
      </p:sp>
      <p:sp>
        <p:nvSpPr>
          <p:cNvPr id="3" name="Subtitle 2"/>
          <p:cNvSpPr>
            <a:spLocks noGrp="1"/>
          </p:cNvSpPr>
          <p:nvPr>
            <p:ph type="subTitle" idx="1" hasCustomPrompt="1"/>
            <p:custDataLst>
              <p:tags r:id="rId2"/>
            </p:custDataLst>
          </p:nvPr>
        </p:nvSpPr>
        <p:spPr>
          <a:xfrm>
            <a:off x="0" y="1914508"/>
            <a:ext cx="9143999" cy="671151"/>
          </a:xfrm>
        </p:spPr>
        <p:txBody>
          <a:bodyPr>
            <a:normAutofit/>
          </a:bodyPr>
          <a:lstStyle>
            <a:lvl1pPr marL="0" indent="0" algn="ctr">
              <a:buNone/>
              <a:defRPr sz="2800" b="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Primary Care Online Course</a:t>
            </a:r>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2800">
                <a:solidFill>
                  <a:schemeClr val="tx2">
                    <a:lumMod val="50000"/>
                  </a:schemeClr>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Welcome to the</a:t>
            </a:r>
          </a:p>
        </p:txBody>
      </p:sp>
      <p:pic>
        <p:nvPicPr>
          <p:cNvPr id="61" name="Picture 60" descr="TeamSTEPPS"/>
          <p:cNvPicPr>
            <a:picLocks noChangeAspect="1"/>
          </p:cNvPicPr>
          <p:nvPr/>
        </p:nvPicPr>
        <p:blipFill rotWithShape="1">
          <a:blip r:embed="rId6" cstate="screen">
            <a:extLst>
              <a:ext uri="{28A0092B-C50C-407E-A947-70E740481C1C}">
                <a14:useLocalDpi xmlns:a14="http://schemas.microsoft.com/office/drawing/2010/main"/>
              </a:ext>
            </a:extLst>
          </a:blip>
          <a:srcRect r="17620"/>
          <a:stretch/>
        </p:blipFill>
        <p:spPr>
          <a:xfrm>
            <a:off x="3082095" y="1486792"/>
            <a:ext cx="2979808" cy="542570"/>
          </a:xfrm>
          <a:prstGeom prst="rect">
            <a:avLst/>
          </a:prstGeom>
        </p:spPr>
      </p:pic>
      <p:pic>
        <p:nvPicPr>
          <p:cNvPr id="5" name="Picture 4" title="TeamSTEPPS logo"/>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8185" y="188166"/>
            <a:ext cx="1160424" cy="938165"/>
          </a:xfrm>
          <a:prstGeom prst="rect">
            <a:avLst/>
          </a:prstGeom>
        </p:spPr>
      </p:pic>
    </p:spTree>
    <p:extLst>
      <p:ext uri="{BB962C8B-B14F-4D97-AF65-F5344CB8AC3E}">
        <p14:creationId xmlns:p14="http://schemas.microsoft.com/office/powerpoint/2010/main" val="150984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11: Implementation Planning</a:t>
            </a:r>
          </a:p>
        </p:txBody>
      </p:sp>
      <p:sp>
        <p:nvSpPr>
          <p:cNvPr id="9"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15" name="Group 14"/>
          <p:cNvGrpSpPr/>
          <p:nvPr>
            <p:custDataLst>
              <p:tags r:id="rId6"/>
            </p:custDataLst>
          </p:nvPr>
        </p:nvGrpSpPr>
        <p:grpSpPr>
          <a:xfrm>
            <a:off x="-81117" y="54429"/>
            <a:ext cx="1022162" cy="589808"/>
            <a:chOff x="-81117" y="54429"/>
            <a:chExt cx="1022162" cy="589808"/>
          </a:xfrm>
        </p:grpSpPr>
        <p:sp>
          <p:nvSpPr>
            <p:cNvPr id="6" name="Round Same Side Corner Rectangle 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423865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11: Implementation Planning</a:t>
            </a:r>
          </a:p>
        </p:txBody>
      </p:sp>
      <p:sp>
        <p:nvSpPr>
          <p:cNvPr id="33"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55" name="Group 54"/>
          <p:cNvGrpSpPr/>
          <p:nvPr>
            <p:custDataLst>
              <p:tags r:id="rId6"/>
            </p:custDataLst>
          </p:nvPr>
        </p:nvGrpSpPr>
        <p:grpSpPr>
          <a:xfrm>
            <a:off x="-81117" y="54429"/>
            <a:ext cx="1022162" cy="589808"/>
            <a:chOff x="-81117" y="54429"/>
            <a:chExt cx="1022162" cy="589808"/>
          </a:xfrm>
        </p:grpSpPr>
        <p:sp>
          <p:nvSpPr>
            <p:cNvPr id="56" name="Round Same Side Corner Rectangle 5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93139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solidFill>
                  <a:schemeClr val="tx2">
                    <a:lumMod val="50000"/>
                  </a:schemeClr>
                </a:solidFill>
              </a:defRPr>
            </a:lvl1pPr>
            <a:lvl2pPr marL="401638" indent="-285750">
              <a:spcBef>
                <a:spcPts val="0"/>
              </a:spcBef>
              <a:spcAft>
                <a:spcPts val="1200"/>
              </a:spcAft>
              <a:buFont typeface="Arial" panose="020B0604020202020204" pitchFamily="34" charset="0"/>
              <a:buChar char="•"/>
              <a:defRPr sz="2000">
                <a:solidFill>
                  <a:schemeClr val="tx2">
                    <a:lumMod val="50000"/>
                  </a:schemeClr>
                </a:solidFill>
              </a:defRPr>
            </a:lvl2pPr>
            <a:lvl3pPr marL="688975" indent="-228600">
              <a:spcBef>
                <a:spcPts val="0"/>
              </a:spcBef>
              <a:spcAft>
                <a:spcPts val="1200"/>
              </a:spcAft>
              <a:defRPr sz="2000">
                <a:solidFill>
                  <a:schemeClr val="tx2">
                    <a:lumMod val="50000"/>
                  </a:schemeClr>
                </a:solidFill>
              </a:defRPr>
            </a:lvl3pPr>
            <a:lvl4pPr marL="1030288" indent="-228600">
              <a:spcBef>
                <a:spcPts val="0"/>
              </a:spcBef>
              <a:spcAft>
                <a:spcPts val="1200"/>
              </a:spcAft>
              <a:defRPr sz="2000">
                <a:solidFill>
                  <a:schemeClr val="tx2">
                    <a:lumMod val="50000"/>
                  </a:schemeClr>
                </a:solidFill>
              </a:defRPr>
            </a:lvl4pPr>
            <a:lvl5pPr marL="1316038" indent="-228600">
              <a:spcBef>
                <a:spcPts val="0"/>
              </a:spcBef>
              <a:spcAft>
                <a:spcPts val="1200"/>
              </a:spcAft>
              <a:defRPr sz="20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11: Implementation Planning</a:t>
            </a:r>
          </a:p>
        </p:txBody>
      </p:sp>
      <p:sp>
        <p:nvSpPr>
          <p:cNvPr id="24"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41" name="Group 40"/>
          <p:cNvGrpSpPr/>
          <p:nvPr>
            <p:custDataLst>
              <p:tags r:id="rId6"/>
            </p:custDataLst>
          </p:nvPr>
        </p:nvGrpSpPr>
        <p:grpSpPr>
          <a:xfrm>
            <a:off x="-81117" y="54429"/>
            <a:ext cx="1022162" cy="589808"/>
            <a:chOff x="-81117" y="54429"/>
            <a:chExt cx="1022162" cy="589808"/>
          </a:xfrm>
        </p:grpSpPr>
        <p:sp>
          <p:nvSpPr>
            <p:cNvPr id="42" name="Round Same Side Corner Rectangle 41"/>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3086599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86000">
              <a:schemeClr val="bg1">
                <a:lumMod val="100000"/>
              </a:schemeClr>
            </a:gs>
            <a:gs pos="100000">
              <a:srgbClr val="009EA0">
                <a:lumMod val="80000"/>
                <a:lumOff val="20000"/>
                <a:alpha val="3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831273" y="0"/>
            <a:ext cx="8038407"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5579755"/>
      </p:ext>
    </p:extLst>
  </p:cSld>
  <p:clrMap bg1="lt1" tx1="dk1" bg2="lt2" tx2="dk2" accent1="accent1" accent2="accent2" accent3="accent3" accent4="accent4" accent5="accent5" accent6="accent6" hlink="hlink" folHlink="folHlink"/>
  <p:sldLayoutIdLst>
    <p:sldLayoutId id="2147493461" r:id="rId1"/>
    <p:sldLayoutId id="2147493462" r:id="rId2"/>
    <p:sldLayoutId id="2147493463" r:id="rId3"/>
    <p:sldLayoutId id="2147493464" r:id="rId4"/>
  </p:sldLayoutIdLst>
  <p:txStyles>
    <p:titleStyle>
      <a:lvl1pPr algn="l" defTabSz="457200" rtl="0" eaLnBrk="1" latinLnBrk="0" hangingPunct="1">
        <a:spcBef>
          <a:spcPct val="0"/>
        </a:spcBef>
        <a:buNone/>
        <a:defRPr sz="3200" b="0" i="0" u="none" kern="1200" spc="-100" baseline="0">
          <a:solidFill>
            <a:srgbClr val="009EA0"/>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0.xml"/><Relationship Id="rId7" Type="http://schemas.openxmlformats.org/officeDocument/2006/relationships/image" Target="../media/image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3.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hyperlink" Target="https://www.ahrq.gov/sites/default/files/wysiwyg/teamstepps/officebasedcare/participantworkbook.pdf" TargetMode="External"/><Relationship Id="rId13" Type="http://schemas.openxmlformats.org/officeDocument/2006/relationships/image" Target="../media/image9.jpeg"/><Relationship Id="rId3" Type="http://schemas.openxmlformats.org/officeDocument/2006/relationships/tags" Target="../tags/tag33.xml"/><Relationship Id="rId7" Type="http://schemas.openxmlformats.org/officeDocument/2006/relationships/notesSlide" Target="../notesSlides/notesSlide2.xml"/><Relationship Id="rId12" Type="http://schemas.openxmlformats.org/officeDocument/2006/relationships/image" Target="../media/image8.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11" Type="http://schemas.openxmlformats.org/officeDocument/2006/relationships/hyperlink" Target="https://tslms.org/TS-OBC-Online-Participant-Workbook.pdf" TargetMode="External"/><Relationship Id="rId5" Type="http://schemas.openxmlformats.org/officeDocument/2006/relationships/tags" Target="../tags/tag35.xml"/><Relationship Id="rId10" Type="http://schemas.openxmlformats.org/officeDocument/2006/relationships/hyperlink" Target="https://www.ahrq.gov/teamstepps/officebasedcare/classroom.html" TargetMode="External"/><Relationship Id="rId4" Type="http://schemas.openxmlformats.org/officeDocument/2006/relationships/tags" Target="../tags/tag34.xml"/><Relationship Id="rId9" Type="http://schemas.openxmlformats.org/officeDocument/2006/relationships/hyperlink" Target="http://www.ahrq.gov/teamstepps/officebasedcare/index.html"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4.jpe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0.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5.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0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1"/>
            </p:custDataLst>
          </p:nvPr>
        </p:nvSpPr>
        <p:spPr>
          <a:xfrm>
            <a:off x="1" y="2518495"/>
            <a:ext cx="9143999" cy="693108"/>
          </a:xfrm>
        </p:spPr>
        <p:txBody>
          <a:bodyPr>
            <a:normAutofit/>
          </a:bodyPr>
          <a:lstStyle/>
          <a:p>
            <a:r>
              <a:rPr lang="en-US" sz="2400" dirty="0">
                <a:ln w="3175">
                  <a:noFill/>
                </a:ln>
                <a:effectLst>
                  <a:outerShdw blurRad="50800" dist="38100" dir="5400000" algn="t" rotWithShape="0">
                    <a:prstClr val="black">
                      <a:alpha val="80000"/>
                    </a:prstClr>
                  </a:outerShdw>
                </a:effectLst>
              </a:rPr>
              <a:t>Module 11: Implementation Planning</a:t>
            </a:r>
          </a:p>
        </p:txBody>
      </p:sp>
      <p:sp>
        <p:nvSpPr>
          <p:cNvPr id="18" name="Subtitle 17"/>
          <p:cNvSpPr>
            <a:spLocks noGrp="1"/>
          </p:cNvSpPr>
          <p:nvPr>
            <p:ph type="subTitle" idx="1"/>
            <p:custDataLst>
              <p:tags r:id="rId2"/>
            </p:custDataLst>
          </p:nvPr>
        </p:nvSpPr>
        <p:spPr>
          <a:xfrm>
            <a:off x="0" y="1914508"/>
            <a:ext cx="9143999" cy="671151"/>
          </a:xfrm>
        </p:spPr>
        <p:txBody>
          <a:bodyPr/>
          <a:lstStyle/>
          <a:p>
            <a:r>
              <a:rPr lang="en-US" dirty="0"/>
              <a:t>Office-Based Care Online Course</a:t>
            </a:r>
          </a:p>
        </p:txBody>
      </p:sp>
      <p:sp>
        <p:nvSpPr>
          <p:cNvPr id="19" name="Text Placeholder 18"/>
          <p:cNvSpPr>
            <a:spLocks noGrp="1"/>
          </p:cNvSpPr>
          <p:nvPr>
            <p:ph type="body" sz="quarter" idx="10"/>
            <p:custDataLst>
              <p:tags r:id="rId3"/>
            </p:custDataLst>
          </p:nvPr>
        </p:nvSpPr>
        <p:spPr>
          <a:xfrm>
            <a:off x="-2" y="1060093"/>
            <a:ext cx="9144002" cy="485775"/>
          </a:xfrm>
        </p:spPr>
        <p:txBody>
          <a:bodyPr/>
          <a:lstStyle/>
          <a:p>
            <a:r>
              <a:rPr lang="en-US" dirty="0"/>
              <a:t>Welcome to </a:t>
            </a:r>
          </a:p>
        </p:txBody>
      </p:sp>
      <p:grpSp>
        <p:nvGrpSpPr>
          <p:cNvPr id="2" name="Group 1" descr="Department of Defense and Defense Health Agency logos"/>
          <p:cNvGrpSpPr/>
          <p:nvPr/>
        </p:nvGrpSpPr>
        <p:grpSpPr>
          <a:xfrm>
            <a:off x="7266855" y="105008"/>
            <a:ext cx="1748768" cy="462339"/>
            <a:chOff x="7266855" y="105008"/>
            <a:chExt cx="1748768" cy="462339"/>
          </a:xfrm>
        </p:grpSpPr>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0775" y="105008"/>
              <a:ext cx="1114848" cy="457200"/>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66855" y="110147"/>
              <a:ext cx="457200" cy="457200"/>
            </a:xfrm>
            <a:prstGeom prst="rect">
              <a:avLst/>
            </a:prstGeom>
          </p:spPr>
        </p:pic>
      </p:grpSp>
      <p:pic>
        <p:nvPicPr>
          <p:cNvPr id="7" name="Picture 6" descr="HHS and AHRQ logo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305" y="99512"/>
            <a:ext cx="1823936" cy="457200"/>
          </a:xfrm>
          <a:prstGeom prst="rect">
            <a:avLst/>
          </a:prstGeom>
        </p:spPr>
      </p:pic>
    </p:spTree>
    <p:extLst>
      <p:ext uri="{BB962C8B-B14F-4D97-AF65-F5344CB8AC3E}">
        <p14:creationId xmlns:p14="http://schemas.microsoft.com/office/powerpoint/2010/main" val="2348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altLang="en-US" dirty="0"/>
              <a:t>Create a Change Team: Tips for Success</a:t>
            </a:r>
            <a:endParaRPr lang="en-US" dirty="0"/>
          </a:p>
        </p:txBody>
      </p:sp>
      <p:sp>
        <p:nvSpPr>
          <p:cNvPr id="3" name="Text Placeholder 2"/>
          <p:cNvSpPr>
            <a:spLocks noGrp="1"/>
          </p:cNvSpPr>
          <p:nvPr>
            <p:ph type="body" sz="quarter" idx="10"/>
            <p:custDataLst>
              <p:tags r:id="rId2"/>
            </p:custDataLst>
          </p:nvPr>
        </p:nvSpPr>
        <p:spPr/>
        <p:txBody>
          <a:bodyPr>
            <a:normAutofit/>
          </a:bodyPr>
          <a:lstStyle/>
          <a:p>
            <a:r>
              <a:rPr lang="en-US" dirty="0"/>
              <a:t>Tips for success in Step 1 include:</a:t>
            </a:r>
          </a:p>
          <a:p>
            <a:pPr marL="342900" indent="-171450">
              <a:buFont typeface="Arial" panose="020B0604020202020204" pitchFamily="34" charset="0"/>
              <a:buChar char="•"/>
            </a:pPr>
            <a:r>
              <a:rPr lang="en-US" dirty="0"/>
              <a:t>The Change Team should focus on improving processes within the office</a:t>
            </a:r>
          </a:p>
          <a:p>
            <a:pPr marL="342900" indent="-171450">
              <a:buFont typeface="Arial" panose="020B0604020202020204" pitchFamily="34" charset="0"/>
              <a:buChar char="•"/>
            </a:pPr>
            <a:r>
              <a:rPr lang="en-US" dirty="0"/>
              <a:t>Ideally, all Change Team members should be familiar with the fundamentals of TeamSTEPPS (Modules 1-7) as well as the ideas presented in the other modules</a:t>
            </a:r>
          </a:p>
          <a:p>
            <a:pPr marL="342900" indent="-171450">
              <a:buFont typeface="Arial" panose="020B0604020202020204" pitchFamily="34" charset="0"/>
              <a:buChar char="•"/>
            </a:pPr>
            <a:r>
              <a:rPr lang="en-US" dirty="0"/>
              <a:t>The optimal Change Team size is five or six individuals but could be less if the setting is particularly small</a:t>
            </a:r>
          </a:p>
          <a:p>
            <a:pPr marL="342900" indent="-171450">
              <a:buFont typeface="Arial" panose="020B0604020202020204" pitchFamily="34" charset="0"/>
              <a:buChar char="•"/>
            </a:pPr>
            <a:r>
              <a:rPr lang="en-US" dirty="0"/>
              <a:t>Involvement of a variety of professions is essential: both clinical and nonclinical</a:t>
            </a:r>
          </a:p>
          <a:p>
            <a:pPr marL="342900" indent="-171450">
              <a:buFont typeface="Arial" panose="020B0604020202020204" pitchFamily="34" charset="0"/>
              <a:buChar char="•"/>
            </a:pPr>
            <a:r>
              <a:rPr lang="en-US" dirty="0"/>
              <a:t>The practice facilitator should be a Master Trainer with experience in performance improvement</a:t>
            </a:r>
          </a:p>
        </p:txBody>
      </p:sp>
    </p:spTree>
    <p:extLst>
      <p:ext uri="{BB962C8B-B14F-4D97-AF65-F5344CB8AC3E}">
        <p14:creationId xmlns:p14="http://schemas.microsoft.com/office/powerpoint/2010/main" val="202170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custDataLst>
              <p:tags r:id="rId1"/>
            </p:custDataLst>
          </p:nvPr>
        </p:nvSpPr>
        <p:spPr>
          <a:xfrm>
            <a:off x="1005840" y="-2"/>
            <a:ext cx="8020074" cy="685800"/>
          </a:xfrm>
        </p:spPr>
        <p:txBody>
          <a:bodyPr>
            <a:noAutofit/>
          </a:bodyPr>
          <a:lstStyle/>
          <a:p>
            <a:pPr eaLnBrk="1" hangingPunct="1"/>
            <a:r>
              <a:rPr lang="en-US" altLang="en-US" sz="2800" dirty="0"/>
              <a:t>Step 2: Define Problem or Opportunity for Improvement</a:t>
            </a:r>
          </a:p>
        </p:txBody>
      </p:sp>
      <p:sp>
        <p:nvSpPr>
          <p:cNvPr id="13315" name="Rectangle 9"/>
          <p:cNvSpPr>
            <a:spLocks noGrp="1" noChangeArrowheads="1"/>
          </p:cNvSpPr>
          <p:nvPr>
            <p:ph type="body" sz="quarter" idx="10"/>
            <p:custDataLst>
              <p:tags r:id="rId2"/>
            </p:custDataLst>
          </p:nvPr>
        </p:nvSpPr>
        <p:spPr>
          <a:xfrm>
            <a:off x="182878" y="768096"/>
            <a:ext cx="8797315" cy="4018633"/>
          </a:xfrm>
          <a:ln w="25400">
            <a:noFill/>
          </a:ln>
        </p:spPr>
        <p:txBody>
          <a:bodyPr>
            <a:noAutofit/>
          </a:bodyPr>
          <a:lstStyle/>
          <a:p>
            <a:pPr>
              <a:spcAft>
                <a:spcPts val="600"/>
              </a:spcAft>
              <a:defRPr/>
            </a:pPr>
            <a:r>
              <a:rPr lang="en-US" sz="1600" b="1" dirty="0"/>
              <a:t>What </a:t>
            </a:r>
            <a:r>
              <a:rPr lang="en-US" sz="1600" b="1" u="sng" dirty="0"/>
              <a:t>existing</a:t>
            </a:r>
            <a:r>
              <a:rPr lang="en-US" sz="1600" b="1" dirty="0"/>
              <a:t> information will you review?</a:t>
            </a:r>
          </a:p>
          <a:p>
            <a:pPr marL="352425">
              <a:spcAft>
                <a:spcPts val="600"/>
              </a:spcAft>
              <a:defRPr/>
            </a:pPr>
            <a:r>
              <a:rPr lang="en-US" sz="1600" dirty="0"/>
              <a:t>1.</a:t>
            </a:r>
          </a:p>
          <a:p>
            <a:pPr marL="352425" eaLnBrk="1" hangingPunct="1">
              <a:spcAft>
                <a:spcPts val="600"/>
              </a:spcAft>
              <a:buFont typeface="Wingdings" pitchFamily="2" charset="2"/>
              <a:buNone/>
              <a:defRPr/>
            </a:pPr>
            <a:r>
              <a:rPr lang="en-US" sz="1600" dirty="0"/>
              <a:t>2.</a:t>
            </a:r>
          </a:p>
          <a:p>
            <a:pPr marL="352425" eaLnBrk="1" hangingPunct="1">
              <a:spcAft>
                <a:spcPts val="600"/>
              </a:spcAft>
              <a:buFont typeface="Wingdings" pitchFamily="2" charset="2"/>
              <a:buNone/>
              <a:defRPr/>
            </a:pPr>
            <a:r>
              <a:rPr lang="en-US" sz="1600" dirty="0"/>
              <a:t>3.</a:t>
            </a:r>
            <a:endParaRPr lang="en-US" sz="1050" dirty="0"/>
          </a:p>
          <a:p>
            <a:pPr>
              <a:spcAft>
                <a:spcPts val="600"/>
              </a:spcAft>
              <a:defRPr/>
            </a:pPr>
            <a:r>
              <a:rPr lang="en-US" sz="1600" b="1" dirty="0"/>
              <a:t>What </a:t>
            </a:r>
            <a:r>
              <a:rPr lang="en-US" sz="1600" b="1" u="sng" dirty="0"/>
              <a:t>new</a:t>
            </a:r>
            <a:r>
              <a:rPr lang="en-US" sz="1600" b="1" dirty="0"/>
              <a:t> information will you collect?</a:t>
            </a:r>
          </a:p>
          <a:p>
            <a:pPr marL="352425">
              <a:spcAft>
                <a:spcPts val="600"/>
              </a:spcAft>
              <a:defRPr/>
            </a:pPr>
            <a:r>
              <a:rPr lang="en-US" sz="1600" dirty="0"/>
              <a:t>1.</a:t>
            </a:r>
          </a:p>
          <a:p>
            <a:pPr marL="352425">
              <a:spcAft>
                <a:spcPts val="600"/>
              </a:spcAft>
              <a:defRPr/>
            </a:pPr>
            <a:r>
              <a:rPr lang="en-US" sz="1600" dirty="0"/>
              <a:t>2.</a:t>
            </a:r>
          </a:p>
          <a:p>
            <a:pPr marL="352425">
              <a:spcAft>
                <a:spcPts val="600"/>
              </a:spcAft>
              <a:defRPr/>
            </a:pPr>
            <a:r>
              <a:rPr lang="en-US" sz="1600" dirty="0"/>
              <a:t>3.</a:t>
            </a:r>
            <a:endParaRPr lang="en-US" sz="1050" dirty="0"/>
          </a:p>
          <a:p>
            <a:pPr>
              <a:spcAft>
                <a:spcPts val="600"/>
              </a:spcAft>
              <a:defRPr/>
            </a:pPr>
            <a:r>
              <a:rPr lang="en-US" sz="1600" b="1" dirty="0"/>
              <a:t>What are the main problems and opportunities?</a:t>
            </a:r>
          </a:p>
          <a:p>
            <a:pPr marL="352425">
              <a:spcAft>
                <a:spcPts val="600"/>
              </a:spcAft>
              <a:defRPr/>
            </a:pPr>
            <a:r>
              <a:rPr lang="en-US" sz="1600" dirty="0"/>
              <a:t>1.</a:t>
            </a:r>
          </a:p>
          <a:p>
            <a:pPr marL="352425">
              <a:spcAft>
                <a:spcPts val="600"/>
              </a:spcAft>
              <a:defRPr/>
            </a:pPr>
            <a:r>
              <a:rPr lang="en-US" sz="1600" dirty="0"/>
              <a:t>2.</a:t>
            </a:r>
          </a:p>
          <a:p>
            <a:pPr marL="352425">
              <a:spcAft>
                <a:spcPts val="600"/>
              </a:spcAft>
              <a:defRPr/>
            </a:pPr>
            <a:r>
              <a:rPr lang="en-US" sz="1600" dirty="0"/>
              <a:t>3.</a:t>
            </a:r>
          </a:p>
        </p:txBody>
      </p:sp>
      <p:sp>
        <p:nvSpPr>
          <p:cNvPr id="5" name="Rectangle 50"/>
          <p:cNvSpPr txBox="1">
            <a:spLocks noChangeArrowheads="1"/>
          </p:cNvSpPr>
          <p:nvPr>
            <p:custDataLst>
              <p:tags r:id="rId3"/>
            </p:custDataLst>
          </p:nvPr>
        </p:nvSpPr>
        <p:spPr>
          <a:xfrm>
            <a:off x="4512129" y="892008"/>
            <a:ext cx="4267200" cy="3756192"/>
          </a:xfrm>
          <a:prstGeom prst="rect">
            <a:avLst/>
          </a:prstGeom>
          <a:solidFill>
            <a:srgbClr val="FFFF99"/>
          </a:solidFill>
          <a:ln w="25400">
            <a:solidFill>
              <a:srgbClr val="BE571E"/>
            </a:solidFill>
            <a:miter lim="800000"/>
            <a:headEnd/>
            <a:tailEnd/>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rgbClr val="B2B2B2"/>
              </a:buClr>
            </a:pPr>
            <a:r>
              <a:rPr lang="en-US" altLang="en-US" b="1" dirty="0">
                <a:solidFill>
                  <a:srgbClr val="000000"/>
                </a:solidFill>
              </a:rPr>
              <a:t>Key Actions:</a:t>
            </a:r>
          </a:p>
          <a:p>
            <a:pPr marL="285750" indent="-285750">
              <a:spcAft>
                <a:spcPts val="600"/>
              </a:spcAft>
              <a:buClr>
                <a:srgbClr val="B2B2B2"/>
              </a:buClr>
              <a:buFont typeface="Arial" panose="020B0604020202020204" pitchFamily="34" charset="0"/>
              <a:buChar char="•"/>
            </a:pPr>
            <a:r>
              <a:rPr lang="en-US" altLang="en-US" dirty="0">
                <a:solidFill>
                  <a:srgbClr val="000000"/>
                </a:solidFill>
              </a:rPr>
              <a:t>Review office performance and safety data</a:t>
            </a:r>
          </a:p>
          <a:p>
            <a:pPr marL="457200" lvl="1">
              <a:spcAft>
                <a:spcPts val="600"/>
              </a:spcAft>
              <a:buClr>
                <a:srgbClr val="B2B2B2"/>
              </a:buClr>
              <a:buSzPct val="90000"/>
            </a:pPr>
            <a:r>
              <a:rPr lang="en-US" altLang="en-US" dirty="0">
                <a:solidFill>
                  <a:srgbClr val="000000"/>
                </a:solidFill>
              </a:rPr>
              <a:t>Incident reports</a:t>
            </a:r>
          </a:p>
          <a:p>
            <a:pPr marL="457200" lvl="1">
              <a:spcAft>
                <a:spcPts val="600"/>
              </a:spcAft>
              <a:buClr>
                <a:srgbClr val="B2B2B2"/>
              </a:buClr>
              <a:buSzPct val="90000"/>
            </a:pPr>
            <a:r>
              <a:rPr lang="en-US" altLang="en-US" dirty="0">
                <a:solidFill>
                  <a:srgbClr val="000000"/>
                </a:solidFill>
              </a:rPr>
              <a:t>AHRQ Medical Office Survey on Patient Safety Culture</a:t>
            </a:r>
          </a:p>
          <a:p>
            <a:pPr marL="457200" lvl="1">
              <a:spcAft>
                <a:spcPts val="600"/>
              </a:spcAft>
              <a:buClr>
                <a:srgbClr val="B2B2B2"/>
              </a:buClr>
              <a:buSzPct val="90000"/>
            </a:pPr>
            <a:r>
              <a:rPr lang="en-US" altLang="en-US" dirty="0">
                <a:solidFill>
                  <a:srgbClr val="000000"/>
                </a:solidFill>
              </a:rPr>
              <a:t>Office process and outcome measures</a:t>
            </a:r>
          </a:p>
          <a:p>
            <a:pPr marL="285750" indent="-285750">
              <a:spcAft>
                <a:spcPts val="600"/>
              </a:spcAft>
              <a:buClr>
                <a:srgbClr val="B2B2B2"/>
              </a:buClr>
              <a:buFont typeface="Arial" panose="020B0604020202020204" pitchFamily="34" charset="0"/>
              <a:buChar char="•"/>
            </a:pPr>
            <a:r>
              <a:rPr lang="en-US" altLang="en-US" dirty="0">
                <a:solidFill>
                  <a:srgbClr val="000000"/>
                </a:solidFill>
              </a:rPr>
              <a:t>Review RCAs and/or FMEAs</a:t>
            </a:r>
          </a:p>
          <a:p>
            <a:pPr marL="285750" indent="-285750">
              <a:spcAft>
                <a:spcPts val="600"/>
              </a:spcAft>
              <a:buClr>
                <a:srgbClr val="B2B2B2"/>
              </a:buClr>
              <a:buFont typeface="Arial" panose="020B0604020202020204" pitchFamily="34" charset="0"/>
              <a:buChar char="•"/>
            </a:pPr>
            <a:r>
              <a:rPr lang="en-US" altLang="en-US" dirty="0">
                <a:solidFill>
                  <a:srgbClr val="000000"/>
                </a:solidFill>
              </a:rPr>
              <a:t>Ask office frontline staff</a:t>
            </a:r>
          </a:p>
        </p:txBody>
      </p:sp>
    </p:spTree>
    <p:extLst>
      <p:ext uri="{BB962C8B-B14F-4D97-AF65-F5344CB8AC3E}">
        <p14:creationId xmlns:p14="http://schemas.microsoft.com/office/powerpoint/2010/main" val="121250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a:xfrm>
            <a:off x="1005840" y="-2"/>
            <a:ext cx="8020074" cy="685800"/>
          </a:xfrm>
        </p:spPr>
        <p:txBody>
          <a:bodyPr>
            <a:normAutofit/>
          </a:bodyPr>
          <a:lstStyle/>
          <a:p>
            <a:r>
              <a:rPr lang="en-US" altLang="en-US" dirty="0"/>
              <a:t>Example: Problem Definition</a:t>
            </a:r>
          </a:p>
        </p:txBody>
      </p:sp>
      <p:sp>
        <p:nvSpPr>
          <p:cNvPr id="2" name="Text Placeholder 1"/>
          <p:cNvSpPr>
            <a:spLocks noGrp="1"/>
          </p:cNvSpPr>
          <p:nvPr>
            <p:ph type="body" sz="quarter" idx="10"/>
            <p:custDataLst>
              <p:tags r:id="rId2"/>
            </p:custDataLst>
          </p:nvPr>
        </p:nvSpPr>
        <p:spPr/>
        <p:txBody>
          <a:bodyPr>
            <a:noAutofit/>
          </a:bodyPr>
          <a:lstStyle/>
          <a:p>
            <a:pPr>
              <a:spcAft>
                <a:spcPts val="600"/>
              </a:spcAft>
            </a:pPr>
            <a:r>
              <a:rPr lang="en-US" sz="2400" b="1" dirty="0"/>
              <a:t>Problem: </a:t>
            </a:r>
          </a:p>
          <a:p>
            <a:pPr marL="228600"/>
            <a:r>
              <a:rPr lang="en-US" sz="2400" i="1" dirty="0"/>
              <a:t>Suboptimal communication among office staff when ordering and receiving test results</a:t>
            </a:r>
          </a:p>
          <a:p>
            <a:r>
              <a:rPr lang="en-US" sz="2400" b="1" dirty="0"/>
              <a:t>Team Process:</a:t>
            </a:r>
          </a:p>
          <a:p>
            <a:pPr marL="342900" indent="-166688">
              <a:spcAft>
                <a:spcPts val="600"/>
              </a:spcAft>
              <a:buFont typeface="Arial" panose="020B0604020202020204" pitchFamily="34" charset="0"/>
              <a:buChar char="•"/>
            </a:pPr>
            <a:r>
              <a:rPr lang="en-US" b="1" dirty="0"/>
              <a:t>What</a:t>
            </a:r>
            <a:r>
              <a:rPr lang="en-US" dirty="0"/>
              <a:t>: Communication of critical information about the patient and the desired test</a:t>
            </a:r>
          </a:p>
          <a:p>
            <a:pPr marL="342900" indent="-166688">
              <a:spcAft>
                <a:spcPts val="600"/>
              </a:spcAft>
              <a:buFont typeface="Arial" panose="020B0604020202020204" pitchFamily="34" charset="0"/>
              <a:buChar char="•"/>
            </a:pPr>
            <a:r>
              <a:rPr lang="en-US" b="1" dirty="0"/>
              <a:t>Who</a:t>
            </a:r>
            <a:r>
              <a:rPr lang="en-US" dirty="0"/>
              <a:t>: Physicians, nurses, external providers, office manager, and receptionist</a:t>
            </a:r>
          </a:p>
          <a:p>
            <a:pPr marL="342900" indent="-166688">
              <a:spcAft>
                <a:spcPts val="600"/>
              </a:spcAft>
              <a:buFont typeface="Arial" panose="020B0604020202020204" pitchFamily="34" charset="0"/>
              <a:buChar char="•"/>
            </a:pPr>
            <a:r>
              <a:rPr lang="en-US" b="1" dirty="0"/>
              <a:t>When</a:t>
            </a:r>
            <a:r>
              <a:rPr lang="en-US" dirty="0"/>
              <a:t>: From ordering the test through receiving the results and notifying the patient</a:t>
            </a:r>
          </a:p>
          <a:p>
            <a:pPr marL="342900" indent="-166688">
              <a:spcAft>
                <a:spcPts val="600"/>
              </a:spcAft>
              <a:buFont typeface="Arial" panose="020B0604020202020204" pitchFamily="34" charset="0"/>
              <a:buChar char="•"/>
            </a:pPr>
            <a:r>
              <a:rPr lang="en-US" b="1" dirty="0"/>
              <a:t>Where</a:t>
            </a:r>
            <a:r>
              <a:rPr lang="en-US" dirty="0"/>
              <a:t>: In the office</a:t>
            </a:r>
          </a:p>
        </p:txBody>
      </p:sp>
    </p:spTree>
    <p:extLst>
      <p:ext uri="{BB962C8B-B14F-4D97-AF65-F5344CB8AC3E}">
        <p14:creationId xmlns:p14="http://schemas.microsoft.com/office/powerpoint/2010/main" val="151516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altLang="en-US" dirty="0"/>
              <a:t>Define Problem or Opportunity: Tips for Success</a:t>
            </a:r>
            <a:endParaRPr lang="en-US" dirty="0"/>
          </a:p>
        </p:txBody>
      </p:sp>
      <p:sp>
        <p:nvSpPr>
          <p:cNvPr id="3" name="Text Placeholder 2"/>
          <p:cNvSpPr>
            <a:spLocks noGrp="1"/>
          </p:cNvSpPr>
          <p:nvPr>
            <p:ph type="body" sz="quarter" idx="10"/>
            <p:custDataLst>
              <p:tags r:id="rId2"/>
            </p:custDataLst>
          </p:nvPr>
        </p:nvSpPr>
        <p:spPr/>
        <p:txBody>
          <a:bodyPr/>
          <a:lstStyle/>
          <a:p>
            <a:r>
              <a:rPr lang="en-US" dirty="0"/>
              <a:t>Define three or four problems or opportunities and select the highest priority issue.</a:t>
            </a:r>
          </a:p>
          <a:p>
            <a:r>
              <a:rPr lang="en-US" dirty="0"/>
              <a:t>Look for problems or opportunities that meet the following criteria:</a:t>
            </a:r>
          </a:p>
          <a:p>
            <a:pPr marL="342900" indent="-166688">
              <a:buFont typeface="Arial" panose="020B0604020202020204" pitchFamily="34" charset="0"/>
              <a:buChar char="•"/>
            </a:pPr>
            <a:r>
              <a:rPr lang="en-US" dirty="0"/>
              <a:t>The associated process occurs</a:t>
            </a:r>
            <a:br>
              <a:rPr lang="en-US" dirty="0"/>
            </a:br>
            <a:r>
              <a:rPr lang="en-US" dirty="0"/>
              <a:t>frequently</a:t>
            </a:r>
          </a:p>
          <a:p>
            <a:pPr marL="342900" indent="-166688">
              <a:buFont typeface="Arial" panose="020B0604020202020204" pitchFamily="34" charset="0"/>
              <a:buChar char="•"/>
            </a:pPr>
            <a:r>
              <a:rPr lang="en-US" dirty="0"/>
              <a:t>Breakdowns in team performance</a:t>
            </a:r>
            <a:br>
              <a:rPr lang="en-US" dirty="0"/>
            </a:br>
            <a:r>
              <a:rPr lang="en-US" dirty="0"/>
              <a:t>could result in harm to patients</a:t>
            </a:r>
          </a:p>
          <a:p>
            <a:pPr marL="342900" indent="-166688">
              <a:buFont typeface="Arial" panose="020B0604020202020204" pitchFamily="34" charset="0"/>
              <a:buChar char="•"/>
            </a:pPr>
            <a:r>
              <a:rPr lang="en-US" dirty="0"/>
              <a:t>Process change is feasible and likely</a:t>
            </a:r>
            <a:br>
              <a:rPr lang="en-US" dirty="0"/>
            </a:br>
            <a:r>
              <a:rPr lang="en-US" dirty="0"/>
              <a:t>within the short term</a:t>
            </a:r>
          </a:p>
          <a:p>
            <a:endParaRPr lang="en-US" dirty="0"/>
          </a:p>
        </p:txBody>
      </p:sp>
      <p:pic>
        <p:nvPicPr>
          <p:cNvPr id="5" name="Picture 4" descr="Drawing of clinician meeting with coworker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2932" y="2070100"/>
            <a:ext cx="3769171" cy="2252726"/>
          </a:xfrm>
          <a:prstGeom prst="rect">
            <a:avLst/>
          </a:prstGeom>
        </p:spPr>
      </p:pic>
    </p:spTree>
    <p:extLst>
      <p:ext uri="{BB962C8B-B14F-4D97-AF65-F5344CB8AC3E}">
        <p14:creationId xmlns:p14="http://schemas.microsoft.com/office/powerpoint/2010/main" val="2745749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Step 3: Define Aims of TeamSTEPPS Intervention</a:t>
            </a:r>
          </a:p>
        </p:txBody>
      </p:sp>
      <p:sp>
        <p:nvSpPr>
          <p:cNvPr id="2" name="Text Placeholder 1"/>
          <p:cNvSpPr>
            <a:spLocks noGrp="1"/>
          </p:cNvSpPr>
          <p:nvPr>
            <p:ph type="body" sz="quarter" idx="10"/>
            <p:custDataLst>
              <p:tags r:id="rId2"/>
            </p:custDataLst>
          </p:nvPr>
        </p:nvSpPr>
        <p:spPr>
          <a:xfrm>
            <a:off x="182878" y="768096"/>
            <a:ext cx="8797315" cy="4018633"/>
          </a:xfrm>
        </p:spPr>
        <p:txBody>
          <a:bodyPr>
            <a:normAutofit fontScale="77500" lnSpcReduction="20000"/>
          </a:bodyPr>
          <a:lstStyle/>
          <a:p>
            <a:pPr>
              <a:lnSpc>
                <a:spcPct val="120000"/>
              </a:lnSpc>
              <a:spcAft>
                <a:spcPts val="600"/>
              </a:spcAft>
            </a:pPr>
            <a:r>
              <a:rPr lang="en-US" b="1" dirty="0"/>
              <a:t>Team Process Aim(s)</a:t>
            </a:r>
          </a:p>
          <a:p>
            <a:pPr marL="292100">
              <a:lnSpc>
                <a:spcPct val="120000"/>
              </a:lnSpc>
              <a:spcAft>
                <a:spcPts val="600"/>
              </a:spcAft>
            </a:pPr>
            <a:r>
              <a:rPr lang="en-US" dirty="0"/>
              <a:t>1.</a:t>
            </a:r>
          </a:p>
          <a:p>
            <a:pPr marL="292100">
              <a:lnSpc>
                <a:spcPct val="120000"/>
              </a:lnSpc>
              <a:spcAft>
                <a:spcPts val="600"/>
              </a:spcAft>
            </a:pPr>
            <a:r>
              <a:rPr lang="en-US" dirty="0"/>
              <a:t>2.</a:t>
            </a:r>
          </a:p>
          <a:p>
            <a:pPr marL="292100">
              <a:lnSpc>
                <a:spcPct val="120000"/>
              </a:lnSpc>
              <a:spcAft>
                <a:spcPts val="600"/>
              </a:spcAft>
            </a:pPr>
            <a:r>
              <a:rPr lang="en-US" dirty="0"/>
              <a:t>3.</a:t>
            </a:r>
          </a:p>
          <a:p>
            <a:pPr>
              <a:lnSpc>
                <a:spcPct val="120000"/>
              </a:lnSpc>
              <a:spcAft>
                <a:spcPts val="600"/>
              </a:spcAft>
            </a:pPr>
            <a:r>
              <a:rPr lang="en-US" b="1" dirty="0"/>
              <a:t>Team Outcome Aim(s)</a:t>
            </a:r>
          </a:p>
          <a:p>
            <a:pPr marL="292100">
              <a:lnSpc>
                <a:spcPct val="120000"/>
              </a:lnSpc>
              <a:spcAft>
                <a:spcPts val="600"/>
              </a:spcAft>
            </a:pPr>
            <a:r>
              <a:rPr lang="en-US" dirty="0"/>
              <a:t>1.</a:t>
            </a:r>
          </a:p>
          <a:p>
            <a:pPr marL="292100">
              <a:lnSpc>
                <a:spcPct val="120000"/>
              </a:lnSpc>
              <a:spcAft>
                <a:spcPts val="600"/>
              </a:spcAft>
            </a:pPr>
            <a:r>
              <a:rPr lang="en-US" dirty="0"/>
              <a:t>2.</a:t>
            </a:r>
          </a:p>
          <a:p>
            <a:pPr marL="292100">
              <a:lnSpc>
                <a:spcPct val="120000"/>
              </a:lnSpc>
              <a:spcAft>
                <a:spcPts val="600"/>
              </a:spcAft>
            </a:pPr>
            <a:r>
              <a:rPr lang="en-US" dirty="0"/>
              <a:t>3.</a:t>
            </a:r>
          </a:p>
          <a:p>
            <a:pPr>
              <a:lnSpc>
                <a:spcPct val="120000"/>
              </a:lnSpc>
              <a:spcAft>
                <a:spcPts val="600"/>
              </a:spcAft>
            </a:pPr>
            <a:r>
              <a:rPr lang="en-US" b="1" dirty="0"/>
              <a:t>Clinical Outcome Aim(s)</a:t>
            </a:r>
          </a:p>
          <a:p>
            <a:pPr marL="292100">
              <a:lnSpc>
                <a:spcPct val="120000"/>
              </a:lnSpc>
              <a:spcAft>
                <a:spcPts val="600"/>
              </a:spcAft>
            </a:pPr>
            <a:r>
              <a:rPr lang="en-US" dirty="0"/>
              <a:t>1.</a:t>
            </a:r>
          </a:p>
          <a:p>
            <a:pPr marL="292100">
              <a:lnSpc>
                <a:spcPct val="120000"/>
              </a:lnSpc>
              <a:spcAft>
                <a:spcPts val="600"/>
              </a:spcAft>
            </a:pPr>
            <a:r>
              <a:rPr lang="en-US" dirty="0"/>
              <a:t>2.</a:t>
            </a:r>
          </a:p>
          <a:p>
            <a:pPr marL="292100">
              <a:lnSpc>
                <a:spcPct val="120000"/>
              </a:lnSpc>
              <a:spcAft>
                <a:spcPts val="600"/>
              </a:spcAft>
            </a:pPr>
            <a:r>
              <a:rPr lang="en-US" dirty="0"/>
              <a:t>3.</a:t>
            </a:r>
          </a:p>
          <a:p>
            <a:pPr>
              <a:lnSpc>
                <a:spcPct val="120000"/>
              </a:lnSpc>
              <a:spcAft>
                <a:spcPts val="600"/>
              </a:spcAft>
            </a:pPr>
            <a:endParaRPr lang="en-US" dirty="0"/>
          </a:p>
        </p:txBody>
      </p:sp>
      <p:sp>
        <p:nvSpPr>
          <p:cNvPr id="5" name="Rectangle 50"/>
          <p:cNvSpPr txBox="1">
            <a:spLocks noChangeArrowheads="1"/>
          </p:cNvSpPr>
          <p:nvPr>
            <p:custDataLst>
              <p:tags r:id="rId3"/>
            </p:custDataLst>
          </p:nvPr>
        </p:nvSpPr>
        <p:spPr>
          <a:xfrm>
            <a:off x="4102100" y="861216"/>
            <a:ext cx="4537529" cy="3756192"/>
          </a:xfrm>
          <a:prstGeom prst="rect">
            <a:avLst/>
          </a:prstGeom>
          <a:solidFill>
            <a:srgbClr val="FFFF99"/>
          </a:solidFill>
          <a:ln w="25400">
            <a:solidFill>
              <a:srgbClr val="BE571E"/>
            </a:solidFill>
            <a:miter lim="800000"/>
            <a:headEnd/>
            <a:tailEnd/>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rgbClr val="B2B2B2"/>
              </a:buClr>
            </a:pPr>
            <a:r>
              <a:rPr lang="en-US" altLang="en-US" b="1" dirty="0">
                <a:solidFill>
                  <a:srgbClr val="000000"/>
                </a:solidFill>
              </a:rPr>
              <a:t>Key Actions:</a:t>
            </a:r>
          </a:p>
          <a:p>
            <a:pPr marL="342900" indent="-342900">
              <a:spcAft>
                <a:spcPts val="600"/>
              </a:spcAft>
              <a:buClr>
                <a:srgbClr val="B2B2B2"/>
              </a:buClr>
              <a:buFont typeface="Arial" panose="020B0604020202020204" pitchFamily="34" charset="0"/>
              <a:buChar char="•"/>
            </a:pPr>
            <a:r>
              <a:rPr lang="en-US" altLang="en-US" dirty="0">
                <a:solidFill>
                  <a:srgbClr val="000000"/>
                </a:solidFill>
              </a:rPr>
              <a:t>Develop one to three measurable aims:</a:t>
            </a:r>
          </a:p>
          <a:p>
            <a:pPr marL="635000" lvl="1" indent="-171450">
              <a:spcAft>
                <a:spcPts val="600"/>
              </a:spcAft>
              <a:buClr>
                <a:srgbClr val="B2B2B2"/>
              </a:buClr>
              <a:buSzPct val="90000"/>
            </a:pPr>
            <a:r>
              <a:rPr lang="en-US" altLang="en-US" dirty="0">
                <a:solidFill>
                  <a:srgbClr val="000000"/>
                </a:solidFill>
              </a:rPr>
              <a:t>What do you hope to achieve?</a:t>
            </a:r>
          </a:p>
          <a:p>
            <a:pPr marL="635000" lvl="1" indent="-171450">
              <a:spcAft>
                <a:spcPts val="600"/>
              </a:spcAft>
              <a:buClr>
                <a:srgbClr val="B2B2B2"/>
              </a:buClr>
              <a:buSzPct val="90000"/>
            </a:pPr>
            <a:r>
              <a:rPr lang="en-US" altLang="en-US" dirty="0">
                <a:solidFill>
                  <a:srgbClr val="000000"/>
                </a:solidFill>
              </a:rPr>
              <a:t>Who will be involved?</a:t>
            </a:r>
          </a:p>
          <a:p>
            <a:pPr marL="635000" lvl="1" indent="-171450">
              <a:spcAft>
                <a:spcPts val="600"/>
              </a:spcAft>
              <a:buClr>
                <a:srgbClr val="B2B2B2"/>
              </a:buClr>
              <a:buSzPct val="90000"/>
            </a:pPr>
            <a:r>
              <a:rPr lang="en-US" altLang="en-US" dirty="0">
                <a:solidFill>
                  <a:srgbClr val="000000"/>
                </a:solidFill>
              </a:rPr>
              <a:t>When and where will</a:t>
            </a:r>
            <a:r>
              <a:rPr lang="en-US" altLang="en-US" dirty="0">
                <a:solidFill>
                  <a:srgbClr val="FF0000"/>
                </a:solidFill>
              </a:rPr>
              <a:t> </a:t>
            </a:r>
            <a:r>
              <a:rPr lang="en-US" altLang="en-US" dirty="0">
                <a:solidFill>
                  <a:srgbClr val="000000"/>
                </a:solidFill>
              </a:rPr>
              <a:t>the improvements occur?</a:t>
            </a:r>
          </a:p>
          <a:p>
            <a:pPr marL="342900" indent="-342900">
              <a:spcAft>
                <a:spcPts val="600"/>
              </a:spcAft>
              <a:buClr>
                <a:srgbClr val="B2B2B2"/>
              </a:buClr>
              <a:buFont typeface="Arial" panose="020B0604020202020204" pitchFamily="34" charset="0"/>
              <a:buChar char="•"/>
            </a:pPr>
            <a:r>
              <a:rPr lang="en-US" altLang="en-US" dirty="0">
                <a:solidFill>
                  <a:srgbClr val="000000"/>
                </a:solidFill>
              </a:rPr>
              <a:t>Consider including team process, team outcome, and office outcome aims</a:t>
            </a:r>
          </a:p>
        </p:txBody>
      </p:sp>
    </p:spTree>
    <p:extLst>
      <p:ext uri="{BB962C8B-B14F-4D97-AF65-F5344CB8AC3E}">
        <p14:creationId xmlns:p14="http://schemas.microsoft.com/office/powerpoint/2010/main" val="245213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altLang="en-US" dirty="0"/>
              <a:t>Define Aims: Tips for Success</a:t>
            </a:r>
            <a:endParaRPr lang="en-US" dirty="0"/>
          </a:p>
        </p:txBody>
      </p:sp>
      <p:sp>
        <p:nvSpPr>
          <p:cNvPr id="3" name="Text Placeholder 2"/>
          <p:cNvSpPr>
            <a:spLocks noGrp="1"/>
          </p:cNvSpPr>
          <p:nvPr>
            <p:ph type="body" sz="quarter" idx="10"/>
            <p:custDataLst>
              <p:tags r:id="rId2"/>
            </p:custDataLst>
          </p:nvPr>
        </p:nvSpPr>
        <p:spPr/>
        <p:txBody>
          <a:bodyPr/>
          <a:lstStyle/>
          <a:p>
            <a:r>
              <a:rPr lang="en-US" dirty="0"/>
              <a:t>It is ideal to have a team process aim, a team outcome aim, and a clinical outcome aim. </a:t>
            </a:r>
          </a:p>
          <a:p>
            <a:r>
              <a:rPr lang="en-US" dirty="0"/>
              <a:t>Tips for success in Step 3 include:</a:t>
            </a:r>
          </a:p>
          <a:p>
            <a:pPr marL="635000" indent="-342900">
              <a:buFont typeface="Arial" panose="020B0604020202020204" pitchFamily="34" charset="0"/>
              <a:buChar char="•"/>
            </a:pPr>
            <a:r>
              <a:rPr lang="en-US" dirty="0"/>
              <a:t>Develop aims that specifically address the target problem identified during</a:t>
            </a:r>
            <a:br>
              <a:rPr lang="en-US" dirty="0"/>
            </a:br>
            <a:r>
              <a:rPr lang="en-US" dirty="0"/>
              <a:t>Step 2 </a:t>
            </a:r>
          </a:p>
          <a:p>
            <a:pPr marL="635000" indent="-342900">
              <a:buFont typeface="Arial" panose="020B0604020202020204" pitchFamily="34" charset="0"/>
              <a:buChar char="•"/>
            </a:pPr>
            <a:r>
              <a:rPr lang="en-US" dirty="0"/>
              <a:t>Put time and thought into defining the problem and defining the aims of your TeamSTEPPS intervention</a:t>
            </a:r>
          </a:p>
          <a:p>
            <a:r>
              <a:rPr lang="en-US" dirty="0"/>
              <a:t>The target problem and your stated aims drive the development of all remaining components of the Implementation Plan.</a:t>
            </a:r>
          </a:p>
          <a:p>
            <a:endParaRPr lang="en-US" dirty="0"/>
          </a:p>
        </p:txBody>
      </p:sp>
    </p:spTree>
    <p:extLst>
      <p:ext uri="{BB962C8B-B14F-4D97-AF65-F5344CB8AC3E}">
        <p14:creationId xmlns:p14="http://schemas.microsoft.com/office/powerpoint/2010/main" val="391318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Step 4:  Design a TeamSTEPPS Intervention</a:t>
            </a:r>
          </a:p>
        </p:txBody>
      </p:sp>
      <p:sp>
        <p:nvSpPr>
          <p:cNvPr id="2" name="Text Placeholder 1"/>
          <p:cNvSpPr>
            <a:spLocks noGrp="1"/>
          </p:cNvSpPr>
          <p:nvPr>
            <p:ph type="body" sz="quarter" idx="10"/>
            <p:custDataLst>
              <p:tags r:id="rId2"/>
            </p:custDataLst>
          </p:nvPr>
        </p:nvSpPr>
        <p:spPr>
          <a:xfrm>
            <a:off x="182878" y="768096"/>
            <a:ext cx="3998829" cy="4018633"/>
          </a:xfrm>
        </p:spPr>
        <p:txBody>
          <a:bodyPr>
            <a:noAutofit/>
          </a:bodyPr>
          <a:lstStyle/>
          <a:p>
            <a:pPr>
              <a:spcAft>
                <a:spcPts val="300"/>
              </a:spcAft>
            </a:pPr>
            <a:r>
              <a:rPr lang="en-US" sz="1600" b="1" dirty="0"/>
              <a:t>List the risk points you intend to address:</a:t>
            </a:r>
          </a:p>
          <a:p>
            <a:pPr marL="228600">
              <a:spcAft>
                <a:spcPts val="300"/>
              </a:spcAft>
            </a:pPr>
            <a:r>
              <a:rPr lang="en-US" sz="1600" dirty="0"/>
              <a:t>1.</a:t>
            </a:r>
          </a:p>
          <a:p>
            <a:pPr marL="228600">
              <a:spcAft>
                <a:spcPts val="600"/>
              </a:spcAft>
            </a:pPr>
            <a:r>
              <a:rPr lang="en-US" sz="1600" dirty="0"/>
              <a:t>2.</a:t>
            </a:r>
          </a:p>
          <a:p>
            <a:pPr marL="228600">
              <a:spcAft>
                <a:spcPts val="600"/>
              </a:spcAft>
            </a:pPr>
            <a:r>
              <a:rPr lang="en-US" sz="1600" dirty="0"/>
              <a:t>3.</a:t>
            </a:r>
          </a:p>
          <a:p>
            <a:pPr>
              <a:spcAft>
                <a:spcPts val="300"/>
              </a:spcAft>
            </a:pPr>
            <a:r>
              <a:rPr lang="en-US" sz="1600" b="1" dirty="0"/>
              <a:t>List the TeamSTEPPS tools and strategies that will be implemented:</a:t>
            </a:r>
          </a:p>
          <a:p>
            <a:pPr marL="228600">
              <a:spcAft>
                <a:spcPts val="300"/>
              </a:spcAft>
            </a:pPr>
            <a:r>
              <a:rPr lang="en-US" sz="1600" dirty="0"/>
              <a:t>1.</a:t>
            </a:r>
          </a:p>
          <a:p>
            <a:pPr marL="228600">
              <a:spcAft>
                <a:spcPts val="600"/>
              </a:spcAft>
            </a:pPr>
            <a:r>
              <a:rPr lang="en-US" sz="1600" dirty="0"/>
              <a:t>2.</a:t>
            </a:r>
          </a:p>
          <a:p>
            <a:pPr marL="228600">
              <a:spcAft>
                <a:spcPts val="600"/>
              </a:spcAft>
            </a:pPr>
            <a:r>
              <a:rPr lang="en-US" sz="1600" dirty="0"/>
              <a:t>3.</a:t>
            </a:r>
          </a:p>
          <a:p>
            <a:pPr>
              <a:spcAft>
                <a:spcPts val="300"/>
              </a:spcAft>
            </a:pPr>
            <a:r>
              <a:rPr lang="en-US" sz="1600" b="1" dirty="0"/>
              <a:t>List the order in which the tools and strategies will be implemented:</a:t>
            </a:r>
          </a:p>
          <a:p>
            <a:pPr marL="228600">
              <a:spcAft>
                <a:spcPts val="300"/>
              </a:spcAft>
            </a:pPr>
            <a:r>
              <a:rPr lang="en-US" sz="1600" dirty="0"/>
              <a:t>1.</a:t>
            </a:r>
          </a:p>
          <a:p>
            <a:pPr marL="228600">
              <a:spcAft>
                <a:spcPts val="300"/>
              </a:spcAft>
            </a:pPr>
            <a:r>
              <a:rPr lang="en-US" sz="1600" dirty="0"/>
              <a:t>2.</a:t>
            </a:r>
          </a:p>
          <a:p>
            <a:pPr marL="228600">
              <a:spcAft>
                <a:spcPts val="300"/>
              </a:spcAft>
            </a:pPr>
            <a:r>
              <a:rPr lang="en-US" sz="1600" dirty="0"/>
              <a:t>3.</a:t>
            </a:r>
          </a:p>
          <a:p>
            <a:pPr>
              <a:spcAft>
                <a:spcPts val="300"/>
              </a:spcAft>
            </a:pPr>
            <a:endParaRPr lang="en-US" sz="1600" dirty="0"/>
          </a:p>
          <a:p>
            <a:pPr>
              <a:spcAft>
                <a:spcPts val="300"/>
              </a:spcAft>
            </a:pPr>
            <a:endParaRPr lang="en-US" sz="1600" dirty="0"/>
          </a:p>
        </p:txBody>
      </p:sp>
      <p:sp>
        <p:nvSpPr>
          <p:cNvPr id="5" name="Rectangle 50"/>
          <p:cNvSpPr txBox="1">
            <a:spLocks noChangeArrowheads="1"/>
          </p:cNvSpPr>
          <p:nvPr>
            <p:custDataLst>
              <p:tags r:id="rId3"/>
            </p:custDataLst>
          </p:nvPr>
        </p:nvSpPr>
        <p:spPr>
          <a:xfrm>
            <a:off x="4368799" y="727611"/>
            <a:ext cx="4521202" cy="4021017"/>
          </a:xfrm>
          <a:prstGeom prst="rect">
            <a:avLst/>
          </a:prstGeom>
          <a:solidFill>
            <a:srgbClr val="FFFF99"/>
          </a:solidFill>
          <a:ln w="25400">
            <a:solidFill>
              <a:srgbClr val="BE571E"/>
            </a:solidFill>
            <a:miter lim="800000"/>
            <a:headEnd/>
            <a:tailEnd/>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defRPr/>
            </a:pPr>
            <a:r>
              <a:rPr lang="en-US" sz="1800" b="1" dirty="0">
                <a:solidFill>
                  <a:srgbClr val="000000"/>
                </a:solidFill>
              </a:rPr>
              <a:t>Key Actions:</a:t>
            </a:r>
          </a:p>
          <a:p>
            <a:pPr marL="342900" indent="-342900" eaLnBrk="0" hangingPunct="0">
              <a:spcAft>
                <a:spcPts val="600"/>
              </a:spcAft>
              <a:buClr>
                <a:srgbClr val="B2B2B2"/>
              </a:buClr>
              <a:buSzPct val="90000"/>
              <a:buFont typeface="Arial" panose="020B0604020202020204" pitchFamily="34" charset="0"/>
              <a:buChar char="•"/>
              <a:defRPr/>
            </a:pPr>
            <a:r>
              <a:rPr lang="en-US" sz="1700" dirty="0">
                <a:solidFill>
                  <a:srgbClr val="000000"/>
                </a:solidFill>
              </a:rPr>
              <a:t>Flowchart or map the process during which the target problem/challenge/opportunity occurs</a:t>
            </a:r>
          </a:p>
          <a:p>
            <a:pPr marL="342900" indent="-342900" eaLnBrk="0" hangingPunct="0">
              <a:spcAft>
                <a:spcPts val="600"/>
              </a:spcAft>
              <a:buClr>
                <a:srgbClr val="B2B2B2"/>
              </a:buClr>
              <a:buSzPct val="90000"/>
              <a:buFont typeface="Arial" panose="020B0604020202020204" pitchFamily="34" charset="0"/>
              <a:buChar char="•"/>
              <a:defRPr/>
            </a:pPr>
            <a:r>
              <a:rPr lang="en-US" sz="1700" dirty="0">
                <a:solidFill>
                  <a:srgbClr val="000000"/>
                </a:solidFill>
              </a:rPr>
              <a:t>Identify risk points</a:t>
            </a:r>
          </a:p>
          <a:p>
            <a:pPr marL="342900" indent="-342900" eaLnBrk="0" hangingPunct="0">
              <a:spcAft>
                <a:spcPts val="600"/>
              </a:spcAft>
              <a:buClr>
                <a:srgbClr val="B2B2B2"/>
              </a:buClr>
              <a:buSzPct val="90000"/>
              <a:buFont typeface="Arial" panose="020B0604020202020204" pitchFamily="34" charset="0"/>
              <a:buChar char="•"/>
              <a:defRPr/>
            </a:pPr>
            <a:r>
              <a:rPr lang="en-US" sz="1700" dirty="0">
                <a:solidFill>
                  <a:srgbClr val="000000"/>
                </a:solidFill>
              </a:rPr>
              <a:t>Determine which </a:t>
            </a:r>
            <a:r>
              <a:rPr lang="en-US" sz="1700" dirty="0" err="1">
                <a:solidFill>
                  <a:srgbClr val="000000"/>
                </a:solidFill>
              </a:rPr>
              <a:t>TeamSTEPPS</a:t>
            </a:r>
            <a:r>
              <a:rPr lang="en-US" sz="1700" dirty="0">
                <a:solidFill>
                  <a:srgbClr val="000000"/>
                </a:solidFill>
              </a:rPr>
              <a:t> tools or strategies would work best to eliminate the risk points </a:t>
            </a:r>
          </a:p>
          <a:p>
            <a:pPr marL="342900" indent="-342900" eaLnBrk="0" hangingPunct="0">
              <a:spcAft>
                <a:spcPts val="600"/>
              </a:spcAft>
              <a:buClr>
                <a:srgbClr val="B2B2B2"/>
              </a:buClr>
              <a:buSzPct val="90000"/>
              <a:buFont typeface="Arial" panose="020B0604020202020204" pitchFamily="34" charset="0"/>
              <a:buChar char="•"/>
              <a:defRPr/>
            </a:pPr>
            <a:r>
              <a:rPr lang="en-US" sz="1700" dirty="0">
                <a:solidFill>
                  <a:srgbClr val="000000"/>
                </a:solidFill>
              </a:rPr>
              <a:t>State what tools and strategies will be implemented; who will use them, when and where</a:t>
            </a:r>
          </a:p>
          <a:p>
            <a:pPr marL="342900" indent="-342900" eaLnBrk="0" hangingPunct="0">
              <a:spcAft>
                <a:spcPts val="600"/>
              </a:spcAft>
              <a:buClr>
                <a:srgbClr val="B2B2B2"/>
              </a:buClr>
              <a:buSzPct val="90000"/>
              <a:buFont typeface="Arial" panose="020B0604020202020204" pitchFamily="34" charset="0"/>
              <a:buChar char="•"/>
              <a:defRPr/>
            </a:pPr>
            <a:r>
              <a:rPr lang="en-US" sz="1700" dirty="0">
                <a:solidFill>
                  <a:srgbClr val="000000"/>
                </a:solidFill>
              </a:rPr>
              <a:t>Evaluate your </a:t>
            </a:r>
            <a:r>
              <a:rPr lang="en-US" sz="1700" dirty="0" err="1">
                <a:solidFill>
                  <a:srgbClr val="000000"/>
                </a:solidFill>
              </a:rPr>
              <a:t>TeamSTEPPS</a:t>
            </a:r>
            <a:r>
              <a:rPr lang="en-US" sz="1700" dirty="0">
                <a:solidFill>
                  <a:srgbClr val="000000"/>
                </a:solidFill>
              </a:rPr>
              <a:t> intervention for potential benefits and negative effects</a:t>
            </a:r>
          </a:p>
        </p:txBody>
      </p:sp>
    </p:spTree>
    <p:extLst>
      <p:ext uri="{BB962C8B-B14F-4D97-AF65-F5344CB8AC3E}">
        <p14:creationId xmlns:p14="http://schemas.microsoft.com/office/powerpoint/2010/main" val="1038145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p>
            <a:r>
              <a:rPr lang="en-US" altLang="en-US" dirty="0"/>
              <a:t>Design TeamSTEPPS Intervention: Tips for Success</a:t>
            </a:r>
            <a:endParaRPr lang="en-US" dirty="0"/>
          </a:p>
        </p:txBody>
      </p:sp>
      <p:sp>
        <p:nvSpPr>
          <p:cNvPr id="3" name="Text Placeholder 2"/>
          <p:cNvSpPr>
            <a:spLocks noGrp="1"/>
          </p:cNvSpPr>
          <p:nvPr>
            <p:ph type="body" sz="quarter" idx="10"/>
            <p:custDataLst>
              <p:tags r:id="rId2"/>
            </p:custDataLst>
          </p:nvPr>
        </p:nvSpPr>
        <p:spPr/>
        <p:txBody>
          <a:bodyPr>
            <a:normAutofit/>
          </a:bodyPr>
          <a:lstStyle/>
          <a:p>
            <a:r>
              <a:rPr lang="en-US" dirty="0"/>
              <a:t>Tasks you can complete during the design phase to ensure the success of your intervention include:</a:t>
            </a:r>
          </a:p>
          <a:p>
            <a:pPr marL="342900" indent="-166688">
              <a:buFont typeface="Arial" panose="020B0604020202020204" pitchFamily="34" charset="0"/>
              <a:buChar char="•"/>
            </a:pPr>
            <a:r>
              <a:rPr lang="en-US" dirty="0"/>
              <a:t>Create a flowchart of the redesigned process as it would look with your </a:t>
            </a:r>
            <a:r>
              <a:rPr lang="en-US" dirty="0" err="1"/>
              <a:t>TeamSTEPPS</a:t>
            </a:r>
            <a:r>
              <a:rPr lang="en-US" dirty="0"/>
              <a:t> intervention in place</a:t>
            </a:r>
          </a:p>
          <a:p>
            <a:pPr marL="342900" indent="-166688">
              <a:buFont typeface="Arial" panose="020B0604020202020204" pitchFamily="34" charset="0"/>
              <a:buChar char="•"/>
            </a:pPr>
            <a:r>
              <a:rPr lang="en-US" dirty="0"/>
              <a:t>Identify potential failure points in </a:t>
            </a:r>
            <a:br>
              <a:rPr lang="en-US" dirty="0"/>
            </a:br>
            <a:r>
              <a:rPr lang="en-US" dirty="0"/>
              <a:t>the redesigned process</a:t>
            </a:r>
          </a:p>
          <a:p>
            <a:pPr marL="342900" indent="-166688">
              <a:buFont typeface="Arial" panose="020B0604020202020204" pitchFamily="34" charset="0"/>
              <a:buChar char="•"/>
            </a:pPr>
            <a:r>
              <a:rPr lang="en-US" dirty="0"/>
              <a:t>Identify potential benefits and</a:t>
            </a:r>
            <a:br>
              <a:rPr lang="en-US" dirty="0"/>
            </a:br>
            <a:r>
              <a:rPr lang="en-US" dirty="0"/>
              <a:t>negative effects on units outside</a:t>
            </a:r>
            <a:br>
              <a:rPr lang="en-US" dirty="0"/>
            </a:br>
            <a:r>
              <a:rPr lang="en-US" dirty="0"/>
              <a:t>your workspace</a:t>
            </a:r>
          </a:p>
        </p:txBody>
      </p:sp>
      <p:pic>
        <p:nvPicPr>
          <p:cNvPr id="5" name="Picture 4"/>
          <p:cNvPicPr>
            <a:picLocks noChangeAspect="1"/>
          </p:cNvPicPr>
          <p:nvPr/>
        </p:nvPicPr>
        <p:blipFill>
          <a:blip r:embed="rId5" cstate="screen">
            <a:clrChange>
              <a:clrFrom>
                <a:srgbClr val="FFFFF7"/>
              </a:clrFrom>
              <a:clrTo>
                <a:srgbClr val="FFFFF7">
                  <a:alpha val="0"/>
                </a:srgbClr>
              </a:clrTo>
            </a:clrChange>
            <a:extLst>
              <a:ext uri="{28A0092B-C50C-407E-A947-70E740481C1C}">
                <a14:useLocalDpi xmlns:a14="http://schemas.microsoft.com/office/drawing/2010/main"/>
              </a:ext>
            </a:extLst>
          </a:blip>
          <a:stretch>
            <a:fillRect/>
          </a:stretch>
        </p:blipFill>
        <p:spPr>
          <a:xfrm>
            <a:off x="4648200" y="2137072"/>
            <a:ext cx="3883152" cy="2418925"/>
          </a:xfrm>
          <a:prstGeom prst="rect">
            <a:avLst/>
          </a:prstGeom>
        </p:spPr>
      </p:pic>
    </p:spTree>
    <p:extLst>
      <p:ext uri="{BB962C8B-B14F-4D97-AF65-F5344CB8AC3E}">
        <p14:creationId xmlns:p14="http://schemas.microsoft.com/office/powerpoint/2010/main" val="254118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1005840" y="-2"/>
            <a:ext cx="8020074" cy="685800"/>
          </a:xfrm>
        </p:spPr>
        <p:txBody>
          <a:bodyPr>
            <a:noAutofit/>
          </a:bodyPr>
          <a:lstStyle/>
          <a:p>
            <a:pPr eaLnBrk="1" hangingPunct="1"/>
            <a:r>
              <a:rPr lang="en-US" altLang="en-US" sz="2800" dirty="0"/>
              <a:t>Step 5: Develop a Plan for Testing Your Intervention(s)</a:t>
            </a:r>
          </a:p>
        </p:txBody>
      </p:sp>
      <p:sp>
        <p:nvSpPr>
          <p:cNvPr id="2" name="Text Placeholder 1"/>
          <p:cNvSpPr>
            <a:spLocks noGrp="1"/>
          </p:cNvSpPr>
          <p:nvPr>
            <p:ph type="body" sz="quarter" idx="10"/>
            <p:custDataLst>
              <p:tags r:id="rId2"/>
            </p:custDataLst>
          </p:nvPr>
        </p:nvSpPr>
        <p:spPr>
          <a:xfrm>
            <a:off x="182879" y="768096"/>
            <a:ext cx="3786956" cy="4018633"/>
          </a:xfrm>
        </p:spPr>
        <p:txBody>
          <a:bodyPr>
            <a:normAutofit/>
          </a:bodyPr>
          <a:lstStyle/>
          <a:p>
            <a:pPr>
              <a:spcAft>
                <a:spcPts val="2400"/>
              </a:spcAft>
            </a:pPr>
            <a:r>
              <a:rPr lang="en-US" dirty="0"/>
              <a:t>Who is responsible?</a:t>
            </a:r>
          </a:p>
          <a:p>
            <a:r>
              <a:rPr lang="en-US" dirty="0"/>
              <a:t>At what level will you measure and what measures will you use?</a:t>
            </a:r>
          </a:p>
          <a:p>
            <a:pPr marL="176213"/>
            <a:r>
              <a:rPr lang="en-US" dirty="0"/>
              <a:t>Level I: Reactions</a:t>
            </a:r>
          </a:p>
          <a:p>
            <a:pPr marL="176213"/>
            <a:r>
              <a:rPr lang="en-US" dirty="0"/>
              <a:t>Level II: Learning</a:t>
            </a:r>
          </a:p>
          <a:p>
            <a:pPr marL="176213"/>
            <a:r>
              <a:rPr lang="en-US" dirty="0"/>
              <a:t>Level III: Behavior</a:t>
            </a:r>
          </a:p>
          <a:p>
            <a:pPr marL="176213"/>
            <a:r>
              <a:rPr lang="en-US" dirty="0"/>
              <a:t>Level IV: Results</a:t>
            </a:r>
          </a:p>
        </p:txBody>
      </p:sp>
      <p:sp>
        <p:nvSpPr>
          <p:cNvPr id="5" name="Rectangle 50"/>
          <p:cNvSpPr txBox="1">
            <a:spLocks noChangeArrowheads="1"/>
          </p:cNvSpPr>
          <p:nvPr>
            <p:custDataLst>
              <p:tags r:id="rId3"/>
            </p:custDataLst>
          </p:nvPr>
        </p:nvSpPr>
        <p:spPr>
          <a:xfrm>
            <a:off x="4190999" y="780797"/>
            <a:ext cx="4521202" cy="3904332"/>
          </a:xfrm>
          <a:prstGeom prst="rect">
            <a:avLst/>
          </a:prstGeom>
          <a:solidFill>
            <a:srgbClr val="FFFF99"/>
          </a:solidFill>
          <a:ln w="25400">
            <a:solidFill>
              <a:srgbClr val="BE571E"/>
            </a:solidFill>
            <a:miter lim="800000"/>
            <a:headEnd/>
            <a:tailEnd/>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defRPr/>
            </a:pPr>
            <a:r>
              <a:rPr lang="en-US" b="1" dirty="0">
                <a:solidFill>
                  <a:srgbClr val="000000"/>
                </a:solidFill>
              </a:rPr>
              <a:t>Key Actions:</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Identify who on your Change Team will be responsible for data collection, analysis, and presentation (generation of graphs and charts)</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Identify a measure and define target ranges for that measure </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Measure before and after you implement </a:t>
            </a:r>
            <a:r>
              <a:rPr lang="en-US" dirty="0" err="1">
                <a:solidFill>
                  <a:srgbClr val="000000"/>
                </a:solidFill>
              </a:rPr>
              <a:t>TeamSTEPPS</a:t>
            </a:r>
            <a:r>
              <a:rPr lang="en-US" dirty="0">
                <a:solidFill>
                  <a:srgbClr val="000000"/>
                </a:solidFill>
              </a:rPr>
              <a:t> </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Consider Kirkpatrick’s taxonomy when selecting measures </a:t>
            </a:r>
          </a:p>
        </p:txBody>
      </p:sp>
    </p:spTree>
    <p:extLst>
      <p:ext uri="{BB962C8B-B14F-4D97-AF65-F5344CB8AC3E}">
        <p14:creationId xmlns:p14="http://schemas.microsoft.com/office/powerpoint/2010/main" val="392802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altLang="en-US" dirty="0"/>
              <a:t>Develop a Testing Plan: Tips for Success</a:t>
            </a:r>
            <a:endParaRPr lang="en-US" dirty="0"/>
          </a:p>
        </p:txBody>
      </p:sp>
      <p:sp>
        <p:nvSpPr>
          <p:cNvPr id="3" name="Text Placeholder 2"/>
          <p:cNvSpPr>
            <a:spLocks noGrp="1"/>
          </p:cNvSpPr>
          <p:nvPr>
            <p:ph type="body" sz="quarter" idx="10"/>
            <p:custDataLst>
              <p:tags r:id="rId2"/>
            </p:custDataLst>
          </p:nvPr>
        </p:nvSpPr>
        <p:spPr/>
        <p:txBody>
          <a:bodyPr/>
          <a:lstStyle/>
          <a:p>
            <a:r>
              <a:rPr lang="en-US" dirty="0"/>
              <a:t>Tips for success in Step 5 include:</a:t>
            </a:r>
          </a:p>
          <a:p>
            <a:pPr marL="342900" indent="-219075">
              <a:buFont typeface="Arial" panose="020B0604020202020204" pitchFamily="34" charset="0"/>
              <a:buChar char="•"/>
            </a:pPr>
            <a:r>
              <a:rPr lang="en-US" dirty="0"/>
              <a:t>Keep it simple - Select one solid measure for each aim</a:t>
            </a:r>
          </a:p>
          <a:p>
            <a:pPr marL="342900" indent="-219075">
              <a:buFont typeface="Arial" panose="020B0604020202020204" pitchFamily="34" charset="0"/>
              <a:buChar char="•"/>
            </a:pPr>
            <a:r>
              <a:rPr lang="en-US" dirty="0"/>
              <a:t>Ensure your plan adheres to all patient rights and privacy laws and regulations if you use any patient data</a:t>
            </a:r>
          </a:p>
          <a:p>
            <a:pPr marL="342900" indent="-219075">
              <a:buFont typeface="Arial" panose="020B0604020202020204" pitchFamily="34" charset="0"/>
              <a:buChar char="•"/>
            </a:pPr>
            <a:r>
              <a:rPr lang="en-US" dirty="0"/>
              <a:t>Use existing data sources whenever possible</a:t>
            </a:r>
          </a:p>
          <a:p>
            <a:r>
              <a:rPr lang="en-US" dirty="0"/>
              <a:t>Determine what data your office already collects that you may be able to use. This will give you a baseline pre-implementation.</a:t>
            </a:r>
          </a:p>
          <a:p>
            <a:endParaRPr lang="en-US" dirty="0"/>
          </a:p>
        </p:txBody>
      </p:sp>
    </p:spTree>
    <p:extLst>
      <p:ext uri="{BB962C8B-B14F-4D97-AF65-F5344CB8AC3E}">
        <p14:creationId xmlns:p14="http://schemas.microsoft.com/office/powerpoint/2010/main" val="294393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lnSpcReduction="10000"/>
          </a:bodyPr>
          <a:lstStyle/>
          <a:p>
            <a:r>
              <a:rPr lang="en-US" dirty="0">
                <a:hlinkClick r:id="rId8"/>
              </a:rPr>
              <a:t>The Participant Workbook</a:t>
            </a:r>
            <a:r>
              <a:rPr lang="en-US" dirty="0"/>
              <a:t>:</a:t>
            </a:r>
          </a:p>
          <a:p>
            <a:pPr marL="342900" indent="-169863">
              <a:buFont typeface="Arial" panose="020B0604020202020204" pitchFamily="34" charset="0"/>
              <a:buChar char="•"/>
            </a:pPr>
            <a:r>
              <a:rPr lang="en-US" dirty="0"/>
              <a:t>Exercises</a:t>
            </a:r>
          </a:p>
          <a:p>
            <a:pPr marL="342900" indent="-169863">
              <a:buFont typeface="Arial" panose="020B0604020202020204" pitchFamily="34" charset="0"/>
              <a:buChar char="•"/>
            </a:pPr>
            <a:r>
              <a:rPr lang="en-US" dirty="0"/>
              <a:t>Video reflections</a:t>
            </a:r>
          </a:p>
          <a:p>
            <a:pPr marL="342900" indent="-169863">
              <a:buFont typeface="Arial" panose="020B0604020202020204" pitchFamily="34" charset="0"/>
              <a:buChar char="•"/>
            </a:pPr>
            <a:r>
              <a:rPr lang="en-US" dirty="0"/>
              <a:t>Scenarios</a:t>
            </a:r>
          </a:p>
          <a:p>
            <a:r>
              <a:rPr lang="en-US" dirty="0">
                <a:hlinkClick r:id="rId9"/>
              </a:rPr>
              <a:t>AHRQ TeamSTEPPS </a:t>
            </a:r>
            <a:r>
              <a:rPr lang="en-US" dirty="0" smtClean="0">
                <a:hlinkClick r:id="rId9"/>
              </a:rPr>
              <a:t>website</a:t>
            </a:r>
            <a:r>
              <a:rPr lang="en-US" dirty="0"/>
              <a:t>:</a:t>
            </a:r>
          </a:p>
          <a:p>
            <a:pPr marL="342900" indent="-169863">
              <a:buFont typeface="Arial" panose="020B0604020202020204" pitchFamily="34" charset="0"/>
              <a:buChar char="•"/>
            </a:pPr>
            <a:r>
              <a:rPr lang="en-US" dirty="0"/>
              <a:t>Classroom slides</a:t>
            </a:r>
          </a:p>
          <a:p>
            <a:pPr marL="342900" indent="-169863">
              <a:buFont typeface="Arial" panose="020B0604020202020204" pitchFamily="34" charset="0"/>
              <a:buChar char="•"/>
            </a:pPr>
            <a:r>
              <a:rPr lang="en-US" dirty="0">
                <a:hlinkClick r:id="rId10"/>
              </a:rPr>
              <a:t>Instructor Guide </a:t>
            </a:r>
            <a:r>
              <a:rPr lang="en-US" sz="1600" dirty="0">
                <a:hlinkClick r:id="rId10"/>
              </a:rPr>
              <a:t>(select to view)</a:t>
            </a:r>
            <a:endParaRPr lang="en-US" sz="1600" dirty="0"/>
          </a:p>
          <a:p>
            <a:pPr marL="342900" indent="-169863">
              <a:buFont typeface="Arial" panose="020B0604020202020204" pitchFamily="34" charset="0"/>
              <a:buChar char="•"/>
            </a:pPr>
            <a:r>
              <a:rPr lang="en-US" dirty="0"/>
              <a:t>Videos</a:t>
            </a:r>
          </a:p>
          <a:p>
            <a:pPr marL="342900" indent="-169863">
              <a:buFont typeface="Arial" panose="020B0604020202020204" pitchFamily="34" charset="0"/>
              <a:buChar char="•"/>
            </a:pPr>
            <a:r>
              <a:rPr lang="en-US" dirty="0"/>
              <a:t>Ancillary materials</a:t>
            </a:r>
          </a:p>
        </p:txBody>
      </p:sp>
      <p:sp>
        <p:nvSpPr>
          <p:cNvPr id="6" name="Rectangle 5">
            <a:hlinkClick r:id="rId11"/>
          </p:cNvPr>
          <p:cNvSpPr/>
          <p:nvPr>
            <p:custDataLst>
              <p:tags r:id="rId4"/>
            </p:custDataLst>
          </p:nvPr>
        </p:nvSpPr>
        <p:spPr>
          <a:xfrm>
            <a:off x="3778894" y="863600"/>
            <a:ext cx="2107555" cy="2851150"/>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effectLst>
            <a:outerShdw blurRad="127000" dist="127000" dir="2700000" rotWithShape="0">
              <a:srgbClr val="000000">
                <a:alpha val="3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custDataLst>
              <p:tags r:id="rId5"/>
            </p:custDataLst>
          </p:nvPr>
        </p:nvPicPr>
        <p:blipFill>
          <a:blip r:embed="rId13" cstate="screen">
            <a:extLst>
              <a:ext uri="{28A0092B-C50C-407E-A947-70E740481C1C}">
                <a14:useLocalDpi xmlns:a14="http://schemas.microsoft.com/office/drawing/2010/main"/>
              </a:ext>
            </a:extLst>
          </a:blip>
          <a:stretch>
            <a:fillRect/>
          </a:stretch>
        </p:blipFill>
        <p:spPr>
          <a:xfrm>
            <a:off x="4905386" y="2136394"/>
            <a:ext cx="3466454" cy="2325060"/>
          </a:xfrm>
          <a:prstGeom prst="rect">
            <a:avLst/>
          </a:prstGeom>
          <a:ln>
            <a:solidFill>
              <a:schemeClr val="tx1"/>
            </a:solidFill>
          </a:ln>
          <a:effectLst>
            <a:outerShdw blurRad="127000" dist="127000" dir="2700000" algn="tl" rotWithShape="0">
              <a:prstClr val="black">
                <a:alpha val="30000"/>
              </a:prstClr>
            </a:outerShdw>
          </a:effectLst>
        </p:spPr>
      </p:pic>
    </p:spTree>
    <p:custDataLst>
      <p:tags r:id="rId1"/>
    </p:custDataLst>
    <p:extLst>
      <p:ext uri="{BB962C8B-B14F-4D97-AF65-F5344CB8AC3E}">
        <p14:creationId xmlns:p14="http://schemas.microsoft.com/office/powerpoint/2010/main" val="390909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Step 6: Develop an Implementation Plan</a:t>
            </a:r>
          </a:p>
        </p:txBody>
      </p:sp>
      <p:sp>
        <p:nvSpPr>
          <p:cNvPr id="2" name="Text Placeholder 1"/>
          <p:cNvSpPr>
            <a:spLocks noGrp="1"/>
          </p:cNvSpPr>
          <p:nvPr>
            <p:ph type="body" sz="quarter" idx="10"/>
            <p:custDataLst>
              <p:tags r:id="rId2"/>
            </p:custDataLst>
          </p:nvPr>
        </p:nvSpPr>
        <p:spPr>
          <a:xfrm>
            <a:off x="182879" y="768096"/>
            <a:ext cx="4422576" cy="4018633"/>
          </a:xfrm>
        </p:spPr>
        <p:txBody>
          <a:bodyPr>
            <a:noAutofit/>
          </a:bodyPr>
          <a:lstStyle/>
          <a:p>
            <a:pPr>
              <a:spcAft>
                <a:spcPts val="2000"/>
              </a:spcAft>
            </a:pPr>
            <a:r>
              <a:rPr lang="en-US" dirty="0"/>
              <a:t>Who will attend the training sessions?</a:t>
            </a:r>
          </a:p>
          <a:p>
            <a:pPr>
              <a:spcAft>
                <a:spcPts val="2000"/>
              </a:spcAft>
            </a:pPr>
            <a:r>
              <a:rPr lang="en-US" dirty="0"/>
              <a:t>What skills will you train?</a:t>
            </a:r>
          </a:p>
          <a:p>
            <a:pPr>
              <a:spcAft>
                <a:spcPts val="2000"/>
              </a:spcAft>
            </a:pPr>
            <a:r>
              <a:rPr lang="en-US" dirty="0"/>
              <a:t>When will the training sessions occur and for how long?</a:t>
            </a:r>
          </a:p>
          <a:p>
            <a:pPr>
              <a:spcAft>
                <a:spcPts val="2000"/>
              </a:spcAft>
            </a:pPr>
            <a:r>
              <a:rPr lang="en-US" dirty="0"/>
              <a:t>Where will the sessions occur?</a:t>
            </a:r>
          </a:p>
          <a:p>
            <a:pPr>
              <a:spcAft>
                <a:spcPts val="2000"/>
              </a:spcAft>
            </a:pPr>
            <a:r>
              <a:rPr lang="en-US" dirty="0"/>
              <a:t>How will you train (method of presentation, tools, supplies)?</a:t>
            </a:r>
          </a:p>
          <a:p>
            <a:pPr>
              <a:lnSpc>
                <a:spcPct val="110000"/>
              </a:lnSpc>
              <a:spcAft>
                <a:spcPts val="0"/>
              </a:spcAft>
            </a:pPr>
            <a:r>
              <a:rPr lang="en-US" dirty="0"/>
              <a:t>What are the logistics to consider?</a:t>
            </a:r>
          </a:p>
        </p:txBody>
      </p:sp>
      <p:sp>
        <p:nvSpPr>
          <p:cNvPr id="5" name="Rectangle 50"/>
          <p:cNvSpPr txBox="1">
            <a:spLocks noChangeArrowheads="1"/>
          </p:cNvSpPr>
          <p:nvPr>
            <p:custDataLst>
              <p:tags r:id="rId3"/>
            </p:custDataLst>
          </p:nvPr>
        </p:nvSpPr>
        <p:spPr>
          <a:xfrm>
            <a:off x="4724398" y="850646"/>
            <a:ext cx="3898902" cy="3594354"/>
          </a:xfrm>
          <a:prstGeom prst="rect">
            <a:avLst/>
          </a:prstGeom>
          <a:solidFill>
            <a:srgbClr val="FFFF99"/>
          </a:solidFill>
          <a:ln w="25400">
            <a:solidFill>
              <a:srgbClr val="BE571E"/>
            </a:solidFill>
            <a:miter lim="800000"/>
            <a:headEnd/>
            <a:tailEnd/>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defRPr/>
            </a:pPr>
            <a:r>
              <a:rPr lang="en-US" b="1" dirty="0">
                <a:solidFill>
                  <a:srgbClr val="000000"/>
                </a:solidFill>
              </a:rPr>
              <a:t>Key Actions:</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Determine who needs to be trained on what </a:t>
            </a:r>
            <a:r>
              <a:rPr lang="en-US" dirty="0" err="1">
                <a:solidFill>
                  <a:srgbClr val="000000"/>
                </a:solidFill>
              </a:rPr>
              <a:t>TeamSTEPPS</a:t>
            </a:r>
            <a:r>
              <a:rPr lang="en-US" dirty="0">
                <a:solidFill>
                  <a:srgbClr val="000000"/>
                </a:solidFill>
              </a:rPr>
              <a:t> skills and by when</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Develop a training plan for each audience</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Determine if refresher training</a:t>
            </a:r>
            <a:br>
              <a:rPr lang="en-US" dirty="0">
                <a:solidFill>
                  <a:srgbClr val="000000"/>
                </a:solidFill>
              </a:rPr>
            </a:br>
            <a:r>
              <a:rPr lang="en-US" dirty="0">
                <a:solidFill>
                  <a:srgbClr val="000000"/>
                </a:solidFill>
              </a:rPr>
              <a:t>is required</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Create training timelines </a:t>
            </a:r>
          </a:p>
        </p:txBody>
      </p:sp>
    </p:spTree>
    <p:extLst>
      <p:ext uri="{BB962C8B-B14F-4D97-AF65-F5344CB8AC3E}">
        <p14:creationId xmlns:p14="http://schemas.microsoft.com/office/powerpoint/2010/main" val="1927849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a:xfrm>
            <a:off x="1005840" y="-2"/>
            <a:ext cx="8020074" cy="685800"/>
          </a:xfrm>
        </p:spPr>
        <p:txBody>
          <a:bodyPr>
            <a:normAutofit fontScale="90000"/>
          </a:bodyPr>
          <a:lstStyle/>
          <a:p>
            <a:pPr eaLnBrk="1" hangingPunct="1"/>
            <a:r>
              <a:rPr lang="en-US" altLang="en-US" dirty="0"/>
              <a:t>Step 6 </a:t>
            </a:r>
            <a:r>
              <a:rPr lang="en-US" altLang="en-US" sz="2700" dirty="0"/>
              <a:t>(continued): </a:t>
            </a:r>
            <a:r>
              <a:rPr lang="en-US" altLang="en-US" dirty="0"/>
              <a:t>Determine How Coaches May Be Used</a:t>
            </a:r>
          </a:p>
        </p:txBody>
      </p:sp>
      <p:sp>
        <p:nvSpPr>
          <p:cNvPr id="2" name="Text Placeholder 1"/>
          <p:cNvSpPr>
            <a:spLocks noGrp="1"/>
          </p:cNvSpPr>
          <p:nvPr>
            <p:ph type="body" sz="quarter" idx="10"/>
            <p:custDataLst>
              <p:tags r:id="rId2"/>
            </p:custDataLst>
          </p:nvPr>
        </p:nvSpPr>
        <p:spPr>
          <a:xfrm>
            <a:off x="182878" y="768096"/>
            <a:ext cx="8797315" cy="4018633"/>
          </a:xfrm>
        </p:spPr>
        <p:txBody>
          <a:bodyPr>
            <a:normAutofit/>
          </a:bodyPr>
          <a:lstStyle/>
          <a:p>
            <a:pPr>
              <a:spcAft>
                <a:spcPts val="2400"/>
              </a:spcAft>
            </a:pPr>
            <a:r>
              <a:rPr lang="en-US" dirty="0"/>
              <a:t>Number required:</a:t>
            </a:r>
          </a:p>
          <a:p>
            <a:pPr>
              <a:spcAft>
                <a:spcPts val="2400"/>
              </a:spcAft>
            </a:pPr>
            <a:r>
              <a:rPr lang="en-US" dirty="0"/>
              <a:t>When will coaches be trained?</a:t>
            </a:r>
          </a:p>
          <a:p>
            <a:pPr>
              <a:spcAft>
                <a:spcPts val="2400"/>
              </a:spcAft>
            </a:pPr>
            <a:r>
              <a:rPr lang="en-US" dirty="0"/>
              <a:t>How will coaches be trained?</a:t>
            </a:r>
          </a:p>
          <a:p>
            <a:pPr>
              <a:spcAft>
                <a:spcPts val="2400"/>
              </a:spcAft>
            </a:pPr>
            <a:r>
              <a:rPr lang="en-US" dirty="0"/>
              <a:t>How will coaches be used?</a:t>
            </a:r>
          </a:p>
          <a:p>
            <a:pPr>
              <a:spcAft>
                <a:spcPts val="2400"/>
              </a:spcAft>
            </a:pPr>
            <a:r>
              <a:rPr lang="en-US" dirty="0"/>
              <a:t>What are the expectations for</a:t>
            </a:r>
            <a:br>
              <a:rPr lang="en-US" dirty="0"/>
            </a:br>
            <a:r>
              <a:rPr lang="en-US" dirty="0"/>
              <a:t>the role of coaches?</a:t>
            </a:r>
          </a:p>
          <a:p>
            <a:endParaRPr lang="en-US" dirty="0"/>
          </a:p>
          <a:p>
            <a:endParaRPr lang="en-US" dirty="0"/>
          </a:p>
        </p:txBody>
      </p:sp>
      <p:sp>
        <p:nvSpPr>
          <p:cNvPr id="5" name="Rectangle 50"/>
          <p:cNvSpPr txBox="1">
            <a:spLocks noChangeArrowheads="1"/>
          </p:cNvSpPr>
          <p:nvPr>
            <p:custDataLst>
              <p:tags r:id="rId3"/>
            </p:custDataLst>
          </p:nvPr>
        </p:nvSpPr>
        <p:spPr>
          <a:xfrm>
            <a:off x="4584698" y="939087"/>
            <a:ext cx="3898902" cy="3594354"/>
          </a:xfrm>
          <a:prstGeom prst="rect">
            <a:avLst/>
          </a:prstGeom>
          <a:solidFill>
            <a:srgbClr val="FFFF99"/>
          </a:solidFill>
          <a:ln w="25400">
            <a:solidFill>
              <a:srgbClr val="BE571E"/>
            </a:solidFill>
            <a:miter lim="800000"/>
            <a:headEnd/>
            <a:tailEnd/>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defRPr/>
            </a:pPr>
            <a:r>
              <a:rPr lang="en-US" b="1" dirty="0">
                <a:solidFill>
                  <a:srgbClr val="000000"/>
                </a:solidFill>
              </a:rPr>
              <a:t>Key Actions:</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Determine how coaches will be used to facilitate sustainment</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How many are needed?</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When and how they will be trained?</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How they will be used?</a:t>
            </a:r>
          </a:p>
          <a:p>
            <a:pPr marL="342900" indent="-228600" eaLnBrk="0" hangingPunct="0">
              <a:spcAft>
                <a:spcPts val="600"/>
              </a:spcAft>
              <a:buClr>
                <a:srgbClr val="B2B2B2"/>
              </a:buClr>
              <a:buSzPct val="90000"/>
              <a:buFont typeface="Arial" panose="020B0604020202020204" pitchFamily="34" charset="0"/>
              <a:buChar char="•"/>
              <a:defRPr/>
            </a:pPr>
            <a:r>
              <a:rPr lang="en-US" dirty="0">
                <a:solidFill>
                  <a:srgbClr val="000000"/>
                </a:solidFill>
              </a:rPr>
              <a:t>Expectations for the role of coaches?</a:t>
            </a:r>
          </a:p>
        </p:txBody>
      </p:sp>
    </p:spTree>
    <p:extLst>
      <p:ext uri="{BB962C8B-B14F-4D97-AF65-F5344CB8AC3E}">
        <p14:creationId xmlns:p14="http://schemas.microsoft.com/office/powerpoint/2010/main" val="22914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Step 7: Develop a Sustainment Plan</a:t>
            </a:r>
          </a:p>
        </p:txBody>
      </p:sp>
      <p:sp>
        <p:nvSpPr>
          <p:cNvPr id="2" name="Text Placeholder 1"/>
          <p:cNvSpPr>
            <a:spLocks noGrp="1"/>
          </p:cNvSpPr>
          <p:nvPr>
            <p:ph type="body" sz="quarter" idx="10"/>
            <p:custDataLst>
              <p:tags r:id="rId2"/>
            </p:custDataLst>
          </p:nvPr>
        </p:nvSpPr>
        <p:spPr>
          <a:xfrm>
            <a:off x="182879" y="768096"/>
            <a:ext cx="3329756" cy="4018633"/>
          </a:xfrm>
        </p:spPr>
        <p:txBody>
          <a:bodyPr>
            <a:normAutofit/>
          </a:bodyPr>
          <a:lstStyle/>
          <a:p>
            <a:r>
              <a:rPr lang="en-US" dirty="0"/>
              <a:t>Identify Components of a Sustainment Plan: </a:t>
            </a:r>
          </a:p>
          <a:p>
            <a:pPr marL="346075" indent="-288925">
              <a:spcAft>
                <a:spcPts val="3000"/>
              </a:spcAft>
            </a:pPr>
            <a:r>
              <a:rPr lang="en-US" dirty="0"/>
              <a:t>1. Measures and Targeted Outcomes</a:t>
            </a:r>
          </a:p>
          <a:p>
            <a:pPr marL="346075" indent="-288925">
              <a:spcAft>
                <a:spcPts val="3000"/>
              </a:spcAft>
            </a:pPr>
            <a:r>
              <a:rPr lang="en-US" dirty="0"/>
              <a:t>2. Data Sources </a:t>
            </a:r>
          </a:p>
          <a:p>
            <a:pPr marL="346075" indent="-288925">
              <a:spcAft>
                <a:spcPts val="3000"/>
              </a:spcAft>
            </a:pPr>
            <a:r>
              <a:rPr lang="en-US" dirty="0"/>
              <a:t>3. Resource Requirements </a:t>
            </a:r>
          </a:p>
          <a:p>
            <a:pPr marL="346075" indent="-288925"/>
            <a:r>
              <a:rPr lang="en-US" dirty="0"/>
              <a:t>4. Individual Responsible </a:t>
            </a:r>
          </a:p>
        </p:txBody>
      </p:sp>
      <p:sp>
        <p:nvSpPr>
          <p:cNvPr id="5" name="Rectangle 50"/>
          <p:cNvSpPr txBox="1">
            <a:spLocks noChangeArrowheads="1"/>
          </p:cNvSpPr>
          <p:nvPr>
            <p:custDataLst>
              <p:tags r:id="rId3"/>
            </p:custDataLst>
          </p:nvPr>
        </p:nvSpPr>
        <p:spPr>
          <a:xfrm>
            <a:off x="3696101" y="857412"/>
            <a:ext cx="5117298" cy="3840000"/>
          </a:xfrm>
          <a:prstGeom prst="rect">
            <a:avLst/>
          </a:prstGeom>
          <a:solidFill>
            <a:srgbClr val="FFFF99"/>
          </a:solidFill>
          <a:ln w="25400">
            <a:solidFill>
              <a:srgbClr val="BE571E"/>
            </a:solidFill>
            <a:miter lim="800000"/>
            <a:headEnd/>
            <a:tailEnd/>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defRPr/>
            </a:pPr>
            <a:r>
              <a:rPr lang="en-US" b="1" dirty="0">
                <a:solidFill>
                  <a:srgbClr val="000000"/>
                </a:solidFill>
              </a:rPr>
              <a:t>Key Actions:</a:t>
            </a:r>
          </a:p>
          <a:p>
            <a:pPr marL="342900" indent="-228600" eaLnBrk="0" hangingPunct="0">
              <a:spcAft>
                <a:spcPts val="600"/>
              </a:spcAft>
              <a:buClr>
                <a:srgbClr val="B2B2B2"/>
              </a:buClr>
              <a:buSzPct val="90000"/>
              <a:buFont typeface="Arial" panose="020B0604020202020204" pitchFamily="34" charset="0"/>
              <a:buChar char="•"/>
              <a:defRPr/>
            </a:pPr>
            <a:r>
              <a:rPr lang="en-US" sz="1800" dirty="0">
                <a:solidFill>
                  <a:srgbClr val="000000"/>
                </a:solidFill>
              </a:rPr>
              <a:t>For your sustainment plan, determine:</a:t>
            </a:r>
          </a:p>
          <a:p>
            <a:pPr marL="744538" lvl="1" indent="-228600" eaLnBrk="0" hangingPunct="0">
              <a:spcAft>
                <a:spcPts val="600"/>
              </a:spcAft>
              <a:buClr>
                <a:srgbClr val="B2B2B2"/>
              </a:buClr>
              <a:buSzPct val="90000"/>
              <a:defRPr/>
            </a:pPr>
            <a:r>
              <a:rPr lang="en-US" sz="1800" dirty="0">
                <a:solidFill>
                  <a:srgbClr val="000000"/>
                </a:solidFill>
              </a:rPr>
              <a:t>Measures and target outcomes </a:t>
            </a:r>
          </a:p>
          <a:p>
            <a:pPr marL="744538" lvl="1" indent="-228600" eaLnBrk="0" hangingPunct="0">
              <a:spcAft>
                <a:spcPts val="600"/>
              </a:spcAft>
              <a:buClr>
                <a:srgbClr val="B2B2B2"/>
              </a:buClr>
              <a:buSzPct val="90000"/>
              <a:defRPr/>
            </a:pPr>
            <a:r>
              <a:rPr lang="en-US" sz="1800" dirty="0">
                <a:solidFill>
                  <a:srgbClr val="000000"/>
                </a:solidFill>
              </a:rPr>
              <a:t>Data source (e.g., existing QI database) </a:t>
            </a:r>
          </a:p>
          <a:p>
            <a:pPr marL="744538" lvl="1" indent="-228600" eaLnBrk="0" hangingPunct="0">
              <a:spcAft>
                <a:spcPts val="600"/>
              </a:spcAft>
              <a:buClr>
                <a:srgbClr val="B2B2B2"/>
              </a:buClr>
              <a:buSzPct val="90000"/>
              <a:defRPr/>
            </a:pPr>
            <a:r>
              <a:rPr lang="en-US" sz="1800" dirty="0">
                <a:solidFill>
                  <a:srgbClr val="000000"/>
                </a:solidFill>
              </a:rPr>
              <a:t>Resources required (money, time, equipment, personnel, expertise)</a:t>
            </a:r>
          </a:p>
          <a:p>
            <a:pPr marL="744538" lvl="1" indent="-228600" eaLnBrk="0" hangingPunct="0">
              <a:spcAft>
                <a:spcPts val="600"/>
              </a:spcAft>
              <a:buClr>
                <a:srgbClr val="B2B2B2"/>
              </a:buClr>
              <a:buSzPct val="90000"/>
              <a:defRPr/>
            </a:pPr>
            <a:r>
              <a:rPr lang="en-US" sz="1800" dirty="0">
                <a:solidFill>
                  <a:srgbClr val="000000"/>
                </a:solidFill>
              </a:rPr>
              <a:t>Person(s) responsible for implementation and oversight</a:t>
            </a:r>
          </a:p>
          <a:p>
            <a:pPr marL="342900" indent="-228600" eaLnBrk="0" hangingPunct="0">
              <a:spcAft>
                <a:spcPts val="600"/>
              </a:spcAft>
              <a:buClr>
                <a:srgbClr val="B2B2B2"/>
              </a:buClr>
              <a:buSzPct val="90000"/>
              <a:buFont typeface="Arial" panose="020B0604020202020204" pitchFamily="34" charset="0"/>
              <a:buChar char="•"/>
              <a:defRPr/>
            </a:pPr>
            <a:r>
              <a:rPr lang="en-US" sz="1800" dirty="0">
                <a:solidFill>
                  <a:srgbClr val="000000"/>
                </a:solidFill>
              </a:rPr>
              <a:t>Determine how data from your sustainment plan will be used to continually improve processes and performance</a:t>
            </a:r>
          </a:p>
        </p:txBody>
      </p:sp>
    </p:spTree>
    <p:extLst>
      <p:ext uri="{BB962C8B-B14F-4D97-AF65-F5344CB8AC3E}">
        <p14:creationId xmlns:p14="http://schemas.microsoft.com/office/powerpoint/2010/main" val="420464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altLang="en-US" dirty="0"/>
              <a:t>Develop a Sustainment Plan: Tips for Success</a:t>
            </a:r>
            <a:endParaRPr lang="en-US" dirty="0"/>
          </a:p>
        </p:txBody>
      </p:sp>
      <p:sp>
        <p:nvSpPr>
          <p:cNvPr id="3" name="Text Placeholder 2"/>
          <p:cNvSpPr>
            <a:spLocks noGrp="1"/>
          </p:cNvSpPr>
          <p:nvPr>
            <p:ph type="body" sz="quarter" idx="10"/>
            <p:custDataLst>
              <p:tags r:id="rId2"/>
            </p:custDataLst>
          </p:nvPr>
        </p:nvSpPr>
        <p:spPr/>
        <p:txBody>
          <a:bodyPr/>
          <a:lstStyle/>
          <a:p>
            <a:r>
              <a:rPr lang="en-US" dirty="0"/>
              <a:t>Actions that can lead to successful sustainment plans:</a:t>
            </a:r>
          </a:p>
          <a:p>
            <a:pPr marL="342900" indent="-219075">
              <a:buFont typeface="Arial" panose="020B0604020202020204" pitchFamily="34" charset="0"/>
              <a:buChar char="•"/>
            </a:pPr>
            <a:r>
              <a:rPr lang="en-US" dirty="0"/>
              <a:t>Integrate your TeamSTEPPS intervention into existing processes for long-term sustainment</a:t>
            </a:r>
          </a:p>
          <a:p>
            <a:pPr marL="342900" indent="-219075">
              <a:buFont typeface="Arial" panose="020B0604020202020204" pitchFamily="34" charset="0"/>
              <a:buChar char="•"/>
            </a:pPr>
            <a:r>
              <a:rPr lang="en-US" dirty="0"/>
              <a:t>Publicize your successes:</a:t>
            </a:r>
          </a:p>
          <a:p>
            <a:pPr marL="744538" lvl="1" indent="-219075"/>
            <a:r>
              <a:rPr lang="en-US" dirty="0"/>
              <a:t>Display large wall charts showing positive performance trends</a:t>
            </a:r>
          </a:p>
          <a:p>
            <a:pPr marL="744538" lvl="1" indent="-219075"/>
            <a:r>
              <a:rPr lang="en-US" dirty="0"/>
              <a:t>Write articles in local publications and medical journals</a:t>
            </a:r>
          </a:p>
          <a:p>
            <a:pPr marL="342900" indent="-219075">
              <a:buFont typeface="Arial" panose="020B0604020202020204" pitchFamily="34" charset="0"/>
              <a:buChar char="•"/>
            </a:pPr>
            <a:r>
              <a:rPr lang="en-US" dirty="0"/>
              <a:t>Spreading TeamSTEPPS to other teams in the organization</a:t>
            </a:r>
          </a:p>
          <a:p>
            <a:pPr marL="342900" indent="-219075">
              <a:buFont typeface="Arial" panose="020B0604020202020204" pitchFamily="34" charset="0"/>
              <a:buChar char="•"/>
            </a:pPr>
            <a:r>
              <a:rPr lang="en-US" dirty="0"/>
              <a:t>Develop standardized procedures for integrating newly acquired staff</a:t>
            </a:r>
          </a:p>
        </p:txBody>
      </p:sp>
    </p:spTree>
    <p:extLst>
      <p:ext uri="{BB962C8B-B14F-4D97-AF65-F5344CB8AC3E}">
        <p14:creationId xmlns:p14="http://schemas.microsoft.com/office/powerpoint/2010/main" val="272117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Step 8: Develop a Communications Plan</a:t>
            </a:r>
          </a:p>
        </p:txBody>
      </p:sp>
      <p:sp>
        <p:nvSpPr>
          <p:cNvPr id="2" name="Text Placeholder 1"/>
          <p:cNvSpPr>
            <a:spLocks noGrp="1"/>
          </p:cNvSpPr>
          <p:nvPr>
            <p:ph type="body" sz="quarter" idx="10"/>
            <p:custDataLst>
              <p:tags r:id="rId2"/>
            </p:custDataLst>
          </p:nvPr>
        </p:nvSpPr>
        <p:spPr>
          <a:xfrm>
            <a:off x="182878" y="768096"/>
            <a:ext cx="8797315" cy="4018633"/>
          </a:xfrm>
        </p:spPr>
        <p:txBody>
          <a:bodyPr>
            <a:noAutofit/>
          </a:bodyPr>
          <a:lstStyle/>
          <a:p>
            <a:pPr>
              <a:spcAft>
                <a:spcPts val="3000"/>
              </a:spcAft>
            </a:pPr>
            <a:r>
              <a:rPr lang="en-US" dirty="0"/>
              <a:t>Who are the stakeholders? </a:t>
            </a:r>
          </a:p>
          <a:p>
            <a:pPr>
              <a:spcAft>
                <a:spcPts val="3000"/>
              </a:spcAft>
            </a:pPr>
            <a:r>
              <a:rPr lang="en-US" dirty="0"/>
              <a:t>What do you want to achieve?</a:t>
            </a:r>
          </a:p>
          <a:p>
            <a:pPr>
              <a:spcAft>
                <a:spcPts val="3000"/>
              </a:spcAft>
            </a:pPr>
            <a:r>
              <a:rPr lang="en-US" dirty="0"/>
              <a:t>What information will you</a:t>
            </a:r>
            <a:br>
              <a:rPr lang="en-US" dirty="0"/>
            </a:br>
            <a:r>
              <a:rPr lang="en-US" dirty="0"/>
              <a:t>communicate?</a:t>
            </a:r>
          </a:p>
          <a:p>
            <a:pPr>
              <a:spcAft>
                <a:spcPts val="3000"/>
              </a:spcAft>
            </a:pPr>
            <a:r>
              <a:rPr lang="en-US" dirty="0"/>
              <a:t>When will you communicate?</a:t>
            </a:r>
          </a:p>
          <a:p>
            <a:pPr>
              <a:spcAft>
                <a:spcPts val="3000"/>
              </a:spcAft>
            </a:pPr>
            <a:r>
              <a:rPr lang="en-US" dirty="0"/>
              <a:t>How will you communicate?</a:t>
            </a:r>
          </a:p>
          <a:p>
            <a:pPr>
              <a:spcAft>
                <a:spcPts val="3000"/>
              </a:spcAft>
            </a:pPr>
            <a:endParaRPr lang="en-US" dirty="0"/>
          </a:p>
        </p:txBody>
      </p:sp>
      <p:sp>
        <p:nvSpPr>
          <p:cNvPr id="5" name="Rectangle 50"/>
          <p:cNvSpPr txBox="1">
            <a:spLocks noChangeArrowheads="1"/>
          </p:cNvSpPr>
          <p:nvPr>
            <p:custDataLst>
              <p:tags r:id="rId3"/>
            </p:custDataLst>
          </p:nvPr>
        </p:nvSpPr>
        <p:spPr>
          <a:xfrm>
            <a:off x="3995534" y="847608"/>
            <a:ext cx="4432852" cy="3525609"/>
          </a:xfrm>
          <a:prstGeom prst="rect">
            <a:avLst/>
          </a:prstGeom>
          <a:solidFill>
            <a:srgbClr val="FFFF99"/>
          </a:solidFill>
          <a:ln w="25400">
            <a:solidFill>
              <a:srgbClr val="BE571E"/>
            </a:solidFill>
            <a:miter lim="800000"/>
            <a:headEnd/>
            <a:tailEnd/>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defRPr/>
            </a:pPr>
            <a:r>
              <a:rPr lang="en-US" b="1" dirty="0">
                <a:solidFill>
                  <a:srgbClr val="000000"/>
                </a:solidFill>
              </a:rPr>
              <a:t>Key Actions:</a:t>
            </a:r>
          </a:p>
          <a:p>
            <a:pPr marL="114300" eaLnBrk="0" hangingPunct="0">
              <a:spcAft>
                <a:spcPts val="600"/>
              </a:spcAft>
              <a:buClr>
                <a:srgbClr val="B2B2B2"/>
              </a:buClr>
              <a:buSzPct val="90000"/>
              <a:defRPr/>
            </a:pPr>
            <a:r>
              <a:rPr lang="en-US" dirty="0">
                <a:solidFill>
                  <a:srgbClr val="000000"/>
                </a:solidFill>
              </a:rPr>
              <a:t>Develop a communications plan:</a:t>
            </a:r>
          </a:p>
          <a:p>
            <a:pPr marL="342900" indent="-228600" eaLnBrk="0" hangingPunct="0">
              <a:spcAft>
                <a:spcPts val="600"/>
              </a:spcAft>
              <a:buClr>
                <a:srgbClr val="B2B2B2"/>
              </a:buClr>
              <a:buSzPct val="90000"/>
              <a:buFont typeface="Arial" panose="020B0604020202020204" pitchFamily="34" charset="0"/>
              <a:buChar char="•"/>
              <a:defRPr/>
            </a:pPr>
            <a:r>
              <a:rPr lang="en-US" sz="1800" dirty="0">
                <a:solidFill>
                  <a:srgbClr val="000000"/>
                </a:solidFill>
              </a:rPr>
              <a:t>Identify goals for communication with this group. What do you want to achieve?</a:t>
            </a:r>
          </a:p>
          <a:p>
            <a:pPr marL="342900" indent="-228600" eaLnBrk="0" hangingPunct="0">
              <a:spcAft>
                <a:spcPts val="600"/>
              </a:spcAft>
              <a:buClr>
                <a:srgbClr val="B2B2B2"/>
              </a:buClr>
              <a:buSzPct val="90000"/>
              <a:buFont typeface="Arial" panose="020B0604020202020204" pitchFamily="34" charset="0"/>
              <a:buChar char="•"/>
              <a:defRPr/>
            </a:pPr>
            <a:r>
              <a:rPr lang="en-US" sz="1800" dirty="0">
                <a:solidFill>
                  <a:srgbClr val="000000"/>
                </a:solidFill>
              </a:rPr>
              <a:t>Who will receive the information?</a:t>
            </a:r>
          </a:p>
          <a:p>
            <a:pPr marL="342900" indent="-228600" eaLnBrk="0" hangingPunct="0">
              <a:spcAft>
                <a:spcPts val="600"/>
              </a:spcAft>
              <a:buClr>
                <a:srgbClr val="B2B2B2"/>
              </a:buClr>
              <a:buSzPct val="90000"/>
              <a:buFont typeface="Arial" panose="020B0604020202020204" pitchFamily="34" charset="0"/>
              <a:buChar char="•"/>
              <a:defRPr/>
            </a:pPr>
            <a:r>
              <a:rPr lang="en-US" sz="1800" dirty="0">
                <a:solidFill>
                  <a:srgbClr val="000000"/>
                </a:solidFill>
              </a:rPr>
              <a:t>What information will you communicate?</a:t>
            </a:r>
          </a:p>
          <a:p>
            <a:pPr marL="342900" indent="-228600" eaLnBrk="0" hangingPunct="0">
              <a:spcAft>
                <a:spcPts val="600"/>
              </a:spcAft>
              <a:buClr>
                <a:srgbClr val="B2B2B2"/>
              </a:buClr>
              <a:buSzPct val="90000"/>
              <a:buFont typeface="Arial" panose="020B0604020202020204" pitchFamily="34" charset="0"/>
              <a:buChar char="•"/>
              <a:defRPr/>
            </a:pPr>
            <a:r>
              <a:rPr lang="en-US" sz="1800" dirty="0">
                <a:solidFill>
                  <a:srgbClr val="000000"/>
                </a:solidFill>
              </a:rPr>
              <a:t>When and how often will you communicate? </a:t>
            </a:r>
          </a:p>
          <a:p>
            <a:pPr marL="342900" indent="-228600" eaLnBrk="0" hangingPunct="0">
              <a:spcAft>
                <a:spcPts val="600"/>
              </a:spcAft>
              <a:buClr>
                <a:srgbClr val="B2B2B2"/>
              </a:buClr>
              <a:buSzPct val="90000"/>
              <a:buFont typeface="Arial" panose="020B0604020202020204" pitchFamily="34" charset="0"/>
              <a:buChar char="•"/>
              <a:defRPr/>
            </a:pPr>
            <a:r>
              <a:rPr lang="en-US" sz="1800" dirty="0">
                <a:solidFill>
                  <a:srgbClr val="000000"/>
                </a:solidFill>
              </a:rPr>
              <a:t>How will you communicate (e.g., reports, presentations, emails)?</a:t>
            </a:r>
          </a:p>
        </p:txBody>
      </p:sp>
    </p:spTree>
    <p:extLst>
      <p:ext uri="{BB962C8B-B14F-4D97-AF65-F5344CB8AC3E}">
        <p14:creationId xmlns:p14="http://schemas.microsoft.com/office/powerpoint/2010/main" val="303241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altLang="en-US" dirty="0"/>
              <a:t>Communications Plan: Tips for Success</a:t>
            </a:r>
            <a:endParaRPr lang="en-US" dirty="0"/>
          </a:p>
        </p:txBody>
      </p:sp>
      <p:sp>
        <p:nvSpPr>
          <p:cNvPr id="3" name="Text Placeholder 2"/>
          <p:cNvSpPr>
            <a:spLocks noGrp="1"/>
          </p:cNvSpPr>
          <p:nvPr>
            <p:ph type="body" sz="quarter" idx="10"/>
            <p:custDataLst>
              <p:tags r:id="rId2"/>
            </p:custDataLst>
          </p:nvPr>
        </p:nvSpPr>
        <p:spPr/>
        <p:txBody>
          <a:bodyPr>
            <a:normAutofit/>
          </a:bodyPr>
          <a:lstStyle/>
          <a:p>
            <a:r>
              <a:rPr lang="en-US" dirty="0"/>
              <a:t>To develop a successful communications plan, you should:</a:t>
            </a:r>
          </a:p>
          <a:p>
            <a:pPr marL="342900" indent="-231775">
              <a:buFont typeface="Arial" panose="020B0604020202020204" pitchFamily="34" charset="0"/>
              <a:buChar char="•"/>
            </a:pPr>
            <a:r>
              <a:rPr lang="en-US" dirty="0"/>
              <a:t>Stay focused on your goals for communication with each stakeholder group</a:t>
            </a:r>
          </a:p>
          <a:p>
            <a:pPr marL="744538" lvl="1" indent="-231775"/>
            <a:r>
              <a:rPr lang="en-US" dirty="0"/>
              <a:t>Are you looking for more buy-in, resources, participation, or engagement?</a:t>
            </a:r>
          </a:p>
          <a:p>
            <a:pPr marL="346075" indent="-234950">
              <a:buFont typeface="Arial" panose="020B0604020202020204" pitchFamily="34" charset="0"/>
              <a:buChar char="•"/>
            </a:pPr>
            <a:r>
              <a:rPr lang="en-US" dirty="0"/>
              <a:t>Those focused goals will drive the development of your communications plan</a:t>
            </a:r>
          </a:p>
          <a:p>
            <a:pPr marL="346075" indent="-234950">
              <a:buFont typeface="Arial" panose="020B0604020202020204" pitchFamily="34" charset="0"/>
              <a:buChar char="•"/>
            </a:pPr>
            <a:r>
              <a:rPr lang="en-US" dirty="0"/>
              <a:t>Consider including a communications plan in your plan for spreading TeamSTEPPS throughout the organization</a:t>
            </a:r>
          </a:p>
        </p:txBody>
      </p:sp>
    </p:spTree>
    <p:extLst>
      <p:ext uri="{BB962C8B-B14F-4D97-AF65-F5344CB8AC3E}">
        <p14:creationId xmlns:p14="http://schemas.microsoft.com/office/powerpoint/2010/main" val="774140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Step 9: Develop an Implementation Plan Timeline</a:t>
            </a:r>
          </a:p>
        </p:txBody>
      </p:sp>
      <p:graphicFrame>
        <p:nvGraphicFramePr>
          <p:cNvPr id="22603" name="Group 75" descr="alt=&quot;&quot;"/>
          <p:cNvGraphicFramePr>
            <a:graphicFrameLocks noGrp="1"/>
          </p:cNvGraphicFramePr>
          <p:nvPr>
            <p:ph idx="4294967295"/>
            <p:custDataLst>
              <p:tags r:id="rId2"/>
            </p:custDataLst>
            <p:extLst>
              <p:ext uri="{D42A27DB-BD31-4B8C-83A1-F6EECF244321}">
                <p14:modId xmlns:p14="http://schemas.microsoft.com/office/powerpoint/2010/main" val="320069843"/>
              </p:ext>
            </p:extLst>
          </p:nvPr>
        </p:nvGraphicFramePr>
        <p:xfrm>
          <a:off x="356838" y="912967"/>
          <a:ext cx="8449410" cy="3677109"/>
        </p:xfrm>
        <a:graphic>
          <a:graphicData uri="http://schemas.openxmlformats.org/drawingml/2006/table">
            <a:tbl>
              <a:tblPr/>
              <a:tblGrid>
                <a:gridCol w="3321324">
                  <a:extLst>
                    <a:ext uri="{9D8B030D-6E8A-4147-A177-3AD203B41FA5}">
                      <a16:colId xmlns:a16="http://schemas.microsoft.com/office/drawing/2014/main" val="20000"/>
                    </a:ext>
                  </a:extLst>
                </a:gridCol>
                <a:gridCol w="1012955">
                  <a:extLst>
                    <a:ext uri="{9D8B030D-6E8A-4147-A177-3AD203B41FA5}">
                      <a16:colId xmlns:a16="http://schemas.microsoft.com/office/drawing/2014/main" val="20001"/>
                    </a:ext>
                  </a:extLst>
                </a:gridCol>
                <a:gridCol w="1636313">
                  <a:extLst>
                    <a:ext uri="{9D8B030D-6E8A-4147-A177-3AD203B41FA5}">
                      <a16:colId xmlns:a16="http://schemas.microsoft.com/office/drawing/2014/main" val="20002"/>
                    </a:ext>
                  </a:extLst>
                </a:gridCol>
                <a:gridCol w="2478818">
                  <a:extLst>
                    <a:ext uri="{9D8B030D-6E8A-4147-A177-3AD203B41FA5}">
                      <a16:colId xmlns:a16="http://schemas.microsoft.com/office/drawing/2014/main" val="20003"/>
                    </a:ext>
                  </a:extLst>
                </a:gridCol>
              </a:tblGrid>
              <a:tr h="650632">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 Step</a:t>
                      </a:r>
                    </a:p>
                  </a:txBody>
                  <a:tcPr marL="68580" marR="68580" marT="34289" marB="342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Lead</a:t>
                      </a: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Completion Date</a:t>
                      </a: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Resources Required</a:t>
                      </a:r>
                    </a:p>
                  </a:txBody>
                  <a:tcPr marL="68580" marR="68580"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74171">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1. Identify the Change Team</a:t>
                      </a: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4171">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2. Define the Main Problems</a:t>
                      </a: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4171">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3. Define TeamSTEPPS Aims</a:t>
                      </a: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4171">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4. Describe the Intervention</a:t>
                      </a: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4171">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5. Develop a Test Plan</a:t>
                      </a: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07280">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6. Develop an Implementation Plan</a:t>
                      </a: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74171">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7. Develop a Sustainment Plan</a:t>
                      </a: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74171">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charset="0"/>
                        </a:rPr>
                        <a:t>8. Develop a Communications Plan</a:t>
                      </a:r>
                    </a:p>
                  </a:txBody>
                  <a:tcPr marL="68580" marR="6858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090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a:xfrm>
            <a:off x="1005840" y="-2"/>
            <a:ext cx="8020074" cy="685800"/>
          </a:xfrm>
        </p:spPr>
        <p:txBody>
          <a:bodyPr>
            <a:normAutofit fontScale="90000"/>
          </a:bodyPr>
          <a:lstStyle/>
          <a:p>
            <a:pPr eaLnBrk="1" hangingPunct="1"/>
            <a:r>
              <a:rPr lang="en-US" altLang="en-US" dirty="0"/>
              <a:t>Step 9 </a:t>
            </a:r>
            <a:r>
              <a:rPr lang="en-US" altLang="en-US" sz="2700" dirty="0"/>
              <a:t>(continued): </a:t>
            </a:r>
            <a:r>
              <a:rPr lang="en-US" altLang="en-US" dirty="0"/>
              <a:t>Change Team Meetings: Planning Tool</a:t>
            </a:r>
          </a:p>
        </p:txBody>
      </p:sp>
      <p:graphicFrame>
        <p:nvGraphicFramePr>
          <p:cNvPr id="87043" name="Group 3" descr="alt=&quot;&quot;"/>
          <p:cNvGraphicFramePr>
            <a:graphicFrameLocks noGrp="1"/>
          </p:cNvGraphicFramePr>
          <p:nvPr>
            <p:ph idx="4294967295"/>
            <p:custDataLst>
              <p:tags r:id="rId2"/>
            </p:custDataLst>
            <p:extLst>
              <p:ext uri="{D42A27DB-BD31-4B8C-83A1-F6EECF244321}">
                <p14:modId xmlns:p14="http://schemas.microsoft.com/office/powerpoint/2010/main" val="4127700682"/>
              </p:ext>
            </p:extLst>
          </p:nvPr>
        </p:nvGraphicFramePr>
        <p:xfrm>
          <a:off x="379142" y="900113"/>
          <a:ext cx="8240098" cy="3708920"/>
        </p:xfrm>
        <a:graphic>
          <a:graphicData uri="http://schemas.openxmlformats.org/drawingml/2006/table">
            <a:tbl>
              <a:tblPr/>
              <a:tblGrid>
                <a:gridCol w="3050657">
                  <a:extLst>
                    <a:ext uri="{9D8B030D-6E8A-4147-A177-3AD203B41FA5}">
                      <a16:colId xmlns:a16="http://schemas.microsoft.com/office/drawing/2014/main" val="20000"/>
                    </a:ext>
                  </a:extLst>
                </a:gridCol>
                <a:gridCol w="2594720">
                  <a:extLst>
                    <a:ext uri="{9D8B030D-6E8A-4147-A177-3AD203B41FA5}">
                      <a16:colId xmlns:a16="http://schemas.microsoft.com/office/drawing/2014/main" val="20001"/>
                    </a:ext>
                  </a:extLst>
                </a:gridCol>
                <a:gridCol w="2594721">
                  <a:extLst>
                    <a:ext uri="{9D8B030D-6E8A-4147-A177-3AD203B41FA5}">
                      <a16:colId xmlns:a16="http://schemas.microsoft.com/office/drawing/2014/main" val="20002"/>
                    </a:ext>
                  </a:extLst>
                </a:gridCol>
              </a:tblGrid>
              <a:tr h="4636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500" b="1" i="0" u="none" strike="noStrike" cap="none" normalizeH="0" baseline="0" dirty="0">
                          <a:ln>
                            <a:noFill/>
                          </a:ln>
                          <a:solidFill>
                            <a:schemeClr val="tx1"/>
                          </a:solidFill>
                          <a:effectLst/>
                          <a:latin typeface="Arial" charset="0"/>
                        </a:rPr>
                        <a:t>Purpose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500" b="1" i="0" u="none" strike="noStrike" cap="none" normalizeH="0" baseline="0" dirty="0">
                          <a:ln>
                            <a:noFill/>
                          </a:ln>
                          <a:solidFill>
                            <a:schemeClr val="tx1"/>
                          </a:solidFill>
                          <a:effectLst/>
                          <a:latin typeface="Arial" charset="0"/>
                        </a:rPr>
                        <a:t>Lead</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500" b="1" i="0" u="none" strike="noStrike" cap="none" normalizeH="0" baseline="0" dirty="0">
                          <a:ln>
                            <a:noFill/>
                          </a:ln>
                          <a:solidFill>
                            <a:schemeClr val="tx1"/>
                          </a:solidFill>
                          <a:effectLst/>
                          <a:latin typeface="Arial" charset="0"/>
                        </a:rPr>
                        <a:t>Meeting Date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636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636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36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636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36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636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6361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24570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Step 10: Review Your Plan with Key Stakeholders</a:t>
            </a:r>
          </a:p>
        </p:txBody>
      </p:sp>
      <p:sp>
        <p:nvSpPr>
          <p:cNvPr id="2" name="Text Placeholder 1"/>
          <p:cNvSpPr>
            <a:spLocks noGrp="1"/>
          </p:cNvSpPr>
          <p:nvPr>
            <p:ph type="body" sz="quarter" idx="10"/>
            <p:custDataLst>
              <p:tags r:id="rId2"/>
            </p:custDataLst>
          </p:nvPr>
        </p:nvSpPr>
        <p:spPr>
          <a:xfrm>
            <a:off x="182878" y="768096"/>
            <a:ext cx="4199551" cy="4018633"/>
          </a:xfrm>
        </p:spPr>
        <p:txBody>
          <a:bodyPr/>
          <a:lstStyle/>
          <a:p>
            <a:r>
              <a:rPr lang="en-US" dirty="0"/>
              <a:t>Who are the key stakeholders that need to review the plan? </a:t>
            </a:r>
          </a:p>
          <a:p>
            <a:pPr marL="288925"/>
            <a:r>
              <a:rPr lang="en-US" dirty="0"/>
              <a:t>1.</a:t>
            </a:r>
          </a:p>
          <a:p>
            <a:pPr marL="288925"/>
            <a:r>
              <a:rPr lang="en-US" dirty="0"/>
              <a:t>2.</a:t>
            </a:r>
          </a:p>
          <a:p>
            <a:pPr marL="288925"/>
            <a:r>
              <a:rPr lang="en-US" dirty="0"/>
              <a:t>3.</a:t>
            </a:r>
          </a:p>
          <a:p>
            <a:pPr marL="288925"/>
            <a:r>
              <a:rPr lang="en-US" dirty="0"/>
              <a:t>4.</a:t>
            </a:r>
          </a:p>
          <a:p>
            <a:pPr marL="288925"/>
            <a:r>
              <a:rPr lang="en-US" dirty="0"/>
              <a:t>5.</a:t>
            </a:r>
          </a:p>
          <a:p>
            <a:endParaRPr lang="en-US" dirty="0"/>
          </a:p>
          <a:p>
            <a:endParaRPr lang="en-US" dirty="0"/>
          </a:p>
          <a:p>
            <a:endParaRPr lang="en-US" dirty="0"/>
          </a:p>
        </p:txBody>
      </p:sp>
      <p:sp>
        <p:nvSpPr>
          <p:cNvPr id="5" name="Rectangle 50"/>
          <p:cNvSpPr txBox="1">
            <a:spLocks noChangeArrowheads="1"/>
          </p:cNvSpPr>
          <p:nvPr>
            <p:custDataLst>
              <p:tags r:id="rId3"/>
            </p:custDataLst>
          </p:nvPr>
        </p:nvSpPr>
        <p:spPr>
          <a:xfrm>
            <a:off x="4538547" y="905945"/>
            <a:ext cx="3970186" cy="3525609"/>
          </a:xfrm>
          <a:prstGeom prst="rect">
            <a:avLst/>
          </a:prstGeom>
          <a:solidFill>
            <a:srgbClr val="FFFF99"/>
          </a:solidFill>
          <a:ln w="25400">
            <a:solidFill>
              <a:srgbClr val="BE571E"/>
            </a:solidFill>
            <a:miter lim="800000"/>
            <a:headEnd/>
            <a:tailEnd/>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defRPr/>
            </a:pPr>
            <a:r>
              <a:rPr lang="en-US" b="1" dirty="0">
                <a:solidFill>
                  <a:srgbClr val="000000"/>
                </a:solidFill>
              </a:rPr>
              <a:t>Key Actions:</a:t>
            </a:r>
          </a:p>
          <a:p>
            <a:pPr marL="457200" indent="-342900" eaLnBrk="0" hangingPunct="0">
              <a:spcAft>
                <a:spcPts val="600"/>
              </a:spcAft>
              <a:buClr>
                <a:srgbClr val="B2B2B2"/>
              </a:buClr>
              <a:buSzPct val="90000"/>
              <a:buFont typeface="Arial" panose="020B0604020202020204" pitchFamily="34" charset="0"/>
              <a:buChar char="•"/>
              <a:defRPr/>
            </a:pPr>
            <a:r>
              <a:rPr lang="en-US" dirty="0">
                <a:solidFill>
                  <a:srgbClr val="000000"/>
                </a:solidFill>
              </a:rPr>
              <a:t>Identify stakeholders who could contribute significantly to the Implementation Plan </a:t>
            </a:r>
          </a:p>
          <a:p>
            <a:pPr marL="457200" indent="-342900" eaLnBrk="0" hangingPunct="0">
              <a:spcAft>
                <a:spcPts val="600"/>
              </a:spcAft>
              <a:buClr>
                <a:srgbClr val="B2B2B2"/>
              </a:buClr>
              <a:buSzPct val="90000"/>
              <a:buFont typeface="Arial" panose="020B0604020202020204" pitchFamily="34" charset="0"/>
              <a:buChar char="•"/>
              <a:defRPr/>
            </a:pPr>
            <a:r>
              <a:rPr lang="en-US" dirty="0">
                <a:solidFill>
                  <a:srgbClr val="000000"/>
                </a:solidFill>
              </a:rPr>
              <a:t>Ask key stakeholders to review your Implementation Plan and to provide input </a:t>
            </a:r>
          </a:p>
          <a:p>
            <a:pPr marL="457200" indent="-342900" eaLnBrk="0" hangingPunct="0">
              <a:spcAft>
                <a:spcPts val="600"/>
              </a:spcAft>
              <a:buClr>
                <a:srgbClr val="B2B2B2"/>
              </a:buClr>
              <a:buSzPct val="90000"/>
              <a:buFont typeface="Arial" panose="020B0604020202020204" pitchFamily="34" charset="0"/>
              <a:buChar char="•"/>
              <a:defRPr/>
            </a:pPr>
            <a:r>
              <a:rPr lang="en-US" dirty="0">
                <a:solidFill>
                  <a:srgbClr val="000000"/>
                </a:solidFill>
              </a:rPr>
              <a:t>Modify your Implementation Plan based on their input, if needed</a:t>
            </a:r>
          </a:p>
        </p:txBody>
      </p:sp>
    </p:spTree>
    <p:extLst>
      <p:ext uri="{BB962C8B-B14F-4D97-AF65-F5344CB8AC3E}">
        <p14:creationId xmlns:p14="http://schemas.microsoft.com/office/powerpoint/2010/main" val="485207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altLang="en-US" dirty="0"/>
              <a:t>Key Stakeholders: Tip for Success</a:t>
            </a:r>
            <a:endParaRPr lang="en-US" dirty="0"/>
          </a:p>
        </p:txBody>
      </p:sp>
      <p:sp>
        <p:nvSpPr>
          <p:cNvPr id="3" name="Text Placeholder 2"/>
          <p:cNvSpPr>
            <a:spLocks noGrp="1"/>
          </p:cNvSpPr>
          <p:nvPr>
            <p:ph type="body" sz="quarter" idx="10"/>
            <p:custDataLst>
              <p:tags r:id="rId2"/>
            </p:custDataLst>
          </p:nvPr>
        </p:nvSpPr>
        <p:spPr>
          <a:xfrm>
            <a:off x="182879" y="768096"/>
            <a:ext cx="5258916" cy="4018633"/>
          </a:xfrm>
        </p:spPr>
        <p:txBody>
          <a:bodyPr/>
          <a:lstStyle/>
          <a:p>
            <a:r>
              <a:rPr lang="en-US" dirty="0"/>
              <a:t>A tip</a:t>
            </a:r>
            <a:r>
              <a:rPr lang="en-US" b="1" dirty="0"/>
              <a:t> </a:t>
            </a:r>
            <a:r>
              <a:rPr lang="en-US" dirty="0"/>
              <a:t>for success in Step 10 is to ask stakeholders to review only certain sections of the Implementation Plan. </a:t>
            </a:r>
          </a:p>
          <a:p>
            <a:r>
              <a:rPr lang="en-US" dirty="0"/>
              <a:t>Several stakeholders may have expertise in certain areas and it will make the review go faster. </a:t>
            </a:r>
          </a:p>
          <a:p>
            <a:r>
              <a:rPr lang="en-US" dirty="0"/>
              <a:t>It is also important to realize that the stakeholders may not all have specialized knowledge.</a:t>
            </a:r>
          </a:p>
        </p:txBody>
      </p:sp>
      <p:pic>
        <p:nvPicPr>
          <p:cNvPr id="5" name="Picture 4"/>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5666472" y="835473"/>
            <a:ext cx="2409124" cy="3613685"/>
          </a:xfrm>
          <a:prstGeom prst="rect">
            <a:avLst/>
          </a:prstGeom>
          <a:effectLst>
            <a:outerShdw blurRad="127000" dist="88900" dir="2700000" algn="tl" rotWithShape="0">
              <a:prstClr val="black">
                <a:alpha val="40000"/>
              </a:prstClr>
            </a:outerShdw>
          </a:effectLst>
        </p:spPr>
      </p:pic>
    </p:spTree>
    <p:extLst>
      <p:ext uri="{BB962C8B-B14F-4D97-AF65-F5344CB8AC3E}">
        <p14:creationId xmlns:p14="http://schemas.microsoft.com/office/powerpoint/2010/main" val="158281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Objectives</a:t>
            </a:r>
          </a:p>
        </p:txBody>
      </p:sp>
      <p:sp>
        <p:nvSpPr>
          <p:cNvPr id="3" name="Text Placeholder 2"/>
          <p:cNvSpPr>
            <a:spLocks noGrp="1"/>
          </p:cNvSpPr>
          <p:nvPr>
            <p:ph type="body" sz="quarter" idx="10"/>
            <p:custDataLst>
              <p:tags r:id="rId3"/>
            </p:custDataLst>
          </p:nvPr>
        </p:nvSpPr>
        <p:spPr>
          <a:xfrm>
            <a:off x="182878" y="768095"/>
            <a:ext cx="5313862" cy="4023360"/>
          </a:xfrm>
        </p:spPr>
        <p:txBody>
          <a:bodyPr>
            <a:normAutofit/>
          </a:bodyPr>
          <a:lstStyle/>
          <a:p>
            <a:pPr>
              <a:spcAft>
                <a:spcPts val="2400"/>
              </a:spcAft>
            </a:pPr>
            <a:r>
              <a:rPr lang="en-US" dirty="0"/>
              <a:t>After completing this module, you will be able to:</a:t>
            </a:r>
          </a:p>
          <a:p>
            <a:pPr marL="342900" indent="-222250">
              <a:spcAft>
                <a:spcPts val="2400"/>
              </a:spcAft>
              <a:buFont typeface="Arial" panose="020B0604020202020204" pitchFamily="34" charset="0"/>
              <a:buChar char="•"/>
            </a:pPr>
            <a:r>
              <a:rPr lang="en-US" dirty="0"/>
              <a:t>Describe the steps involved in implementing TeamSTEPPS for Office-Based Care</a:t>
            </a:r>
          </a:p>
          <a:p>
            <a:pPr marL="342900" indent="-222250">
              <a:spcAft>
                <a:spcPts val="2400"/>
              </a:spcAft>
              <a:buFont typeface="Arial" panose="020B0604020202020204" pitchFamily="34" charset="0"/>
              <a:buChar char="•"/>
            </a:pPr>
            <a:r>
              <a:rPr lang="en-US" dirty="0"/>
              <a:t>Develop a TeamSTEPPS implementation plan</a:t>
            </a:r>
          </a:p>
        </p:txBody>
      </p:sp>
      <p:pic>
        <p:nvPicPr>
          <p:cNvPr id="4" name="Picture 3" descr="TeamSTEPPS triangle framework"/>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96740" y="768095"/>
            <a:ext cx="3331425" cy="270010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64800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TeamSTEPPS Implementation Planning Next Steps</a:t>
            </a:r>
          </a:p>
        </p:txBody>
      </p:sp>
      <p:sp>
        <p:nvSpPr>
          <p:cNvPr id="24579" name="Rectangle 3"/>
          <p:cNvSpPr>
            <a:spLocks noGrp="1" noChangeArrowheads="1"/>
          </p:cNvSpPr>
          <p:nvPr>
            <p:ph type="body" sz="quarter" idx="10"/>
            <p:custDataLst>
              <p:tags r:id="rId2"/>
            </p:custDataLst>
          </p:nvPr>
        </p:nvSpPr>
        <p:spPr>
          <a:xfrm>
            <a:off x="182878" y="768096"/>
            <a:ext cx="8797315" cy="4018633"/>
          </a:xfrm>
        </p:spPr>
        <p:txBody>
          <a:bodyPr/>
          <a:lstStyle/>
          <a:p>
            <a:pPr eaLnBrk="1" hangingPunct="1">
              <a:lnSpc>
                <a:spcPct val="100000"/>
              </a:lnSpc>
              <a:spcAft>
                <a:spcPts val="2400"/>
              </a:spcAft>
            </a:pPr>
            <a:r>
              <a:rPr lang="en-US" altLang="en-US" dirty="0"/>
              <a:t>Now you should apply what you have learned.</a:t>
            </a:r>
          </a:p>
          <a:p>
            <a:pPr eaLnBrk="1" hangingPunct="1">
              <a:lnSpc>
                <a:spcPct val="100000"/>
              </a:lnSpc>
              <a:spcAft>
                <a:spcPts val="2400"/>
              </a:spcAft>
            </a:pPr>
            <a:r>
              <a:rPr lang="en-US" altLang="en-US" dirty="0"/>
              <a:t>Work with your Change Team:</a:t>
            </a:r>
          </a:p>
          <a:p>
            <a:pPr marL="342900" indent="-169863" eaLnBrk="1" hangingPunct="1">
              <a:lnSpc>
                <a:spcPct val="100000"/>
              </a:lnSpc>
              <a:spcAft>
                <a:spcPts val="2400"/>
              </a:spcAft>
              <a:buFont typeface="Arial" panose="020B0604020202020204" pitchFamily="34" charset="0"/>
              <a:buChar char="•"/>
            </a:pPr>
            <a:r>
              <a:rPr lang="en-US" altLang="en-US" dirty="0"/>
              <a:t>Refine your Implementation Plan based on the 10-step process</a:t>
            </a:r>
          </a:p>
          <a:p>
            <a:pPr marL="342900" indent="-169863" eaLnBrk="1" hangingPunct="1">
              <a:lnSpc>
                <a:spcPct val="100000"/>
              </a:lnSpc>
              <a:spcAft>
                <a:spcPts val="2400"/>
              </a:spcAft>
              <a:buFont typeface="Arial" panose="020B0604020202020204" pitchFamily="34" charset="0"/>
              <a:buChar char="•"/>
            </a:pPr>
            <a:r>
              <a:rPr lang="en-US" altLang="en-US" dirty="0"/>
              <a:t>Be ready to present and discuss your Action Plan with the larger group </a:t>
            </a:r>
          </a:p>
        </p:txBody>
      </p:sp>
    </p:spTree>
    <p:extLst>
      <p:ext uri="{BB962C8B-B14F-4D97-AF65-F5344CB8AC3E}">
        <p14:creationId xmlns:p14="http://schemas.microsoft.com/office/powerpoint/2010/main" val="621913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11 Summary</a:t>
            </a:r>
          </a:p>
        </p:txBody>
      </p:sp>
      <p:sp>
        <p:nvSpPr>
          <p:cNvPr id="3" name="Text Placeholder 2"/>
          <p:cNvSpPr>
            <a:spLocks noGrp="1"/>
          </p:cNvSpPr>
          <p:nvPr>
            <p:ph type="body" sz="quarter" idx="10"/>
            <p:custDataLst>
              <p:tags r:id="rId3"/>
            </p:custDataLst>
          </p:nvPr>
        </p:nvSpPr>
        <p:spPr>
          <a:xfrm>
            <a:off x="182879" y="768096"/>
            <a:ext cx="4224998" cy="4018633"/>
          </a:xfrm>
        </p:spPr>
        <p:txBody>
          <a:bodyPr/>
          <a:lstStyle/>
          <a:p>
            <a:r>
              <a:rPr lang="en-US" dirty="0"/>
              <a:t>In this module you learned to:</a:t>
            </a:r>
          </a:p>
          <a:p>
            <a:pPr marL="342900" indent="-222250">
              <a:spcAft>
                <a:spcPts val="2400"/>
              </a:spcAft>
              <a:buFont typeface="Arial" panose="020B0604020202020204" pitchFamily="34" charset="0"/>
              <a:buChar char="•"/>
            </a:pPr>
            <a:r>
              <a:rPr lang="en-US" dirty="0"/>
              <a:t>Describe the steps involved in implementing TeamSTEPPS for Office-Based Care</a:t>
            </a:r>
          </a:p>
          <a:p>
            <a:pPr marL="342900" indent="-222250">
              <a:spcAft>
                <a:spcPts val="2400"/>
              </a:spcAft>
              <a:buFont typeface="Arial" panose="020B0604020202020204" pitchFamily="34" charset="0"/>
              <a:buChar char="•"/>
            </a:pPr>
            <a:r>
              <a:rPr lang="en-US" dirty="0"/>
              <a:t>Develop a TeamSTEPPS implementation plan</a:t>
            </a:r>
          </a:p>
        </p:txBody>
      </p:sp>
      <p:pic>
        <p:nvPicPr>
          <p:cNvPr id="4" name="Picture 2" descr="Image of medical team making rounds"/>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rcRect/>
          <a:stretch>
            <a:fillRect/>
          </a:stretch>
        </p:blipFill>
        <p:spPr bwMode="auto">
          <a:xfrm>
            <a:off x="4620769" y="1338699"/>
            <a:ext cx="3953220" cy="263284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144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custDataLst>
              <p:tags r:id="rId1"/>
            </p:custDataLst>
          </p:nvPr>
        </p:nvSpPr>
        <p:spPr>
          <a:xfrm>
            <a:off x="1005840" y="-2"/>
            <a:ext cx="8020074" cy="685800"/>
          </a:xfrm>
        </p:spPr>
        <p:txBody>
          <a:bodyPr/>
          <a:lstStyle/>
          <a:p>
            <a:r>
              <a:rPr lang="en-US" altLang="en-US" dirty="0"/>
              <a:t>Introduction</a:t>
            </a:r>
          </a:p>
        </p:txBody>
      </p:sp>
      <p:sp>
        <p:nvSpPr>
          <p:cNvPr id="2" name="Content Placeholder 1"/>
          <p:cNvSpPr>
            <a:spLocks noGrp="1"/>
          </p:cNvSpPr>
          <p:nvPr>
            <p:ph type="body" sz="quarter" idx="10"/>
            <p:custDataLst>
              <p:tags r:id="rId2"/>
            </p:custDataLst>
          </p:nvPr>
        </p:nvSpPr>
        <p:spPr/>
        <p:txBody>
          <a:bodyPr>
            <a:normAutofit lnSpcReduction="10000"/>
          </a:bodyPr>
          <a:lstStyle/>
          <a:p>
            <a:pPr marL="0" lvl="2" indent="0">
              <a:buSzPct val="90000"/>
              <a:buNone/>
            </a:pPr>
            <a:r>
              <a:rPr lang="en-US" altLang="en-US" sz="2250" dirty="0"/>
              <a:t>In this module, you’ll be putting together all the previous knowledge.</a:t>
            </a:r>
          </a:p>
          <a:p>
            <a:pPr marL="0" lvl="2" indent="0">
              <a:buSzPct val="90000"/>
              <a:buNone/>
            </a:pPr>
            <a:r>
              <a:rPr lang="en-US" altLang="en-US" sz="2250" dirty="0"/>
              <a:t>Think about how to actually implement those things that TeamSTEPPS® has taught you.</a:t>
            </a:r>
          </a:p>
          <a:p>
            <a:pPr marL="0" lvl="2" indent="0">
              <a:buSzPct val="90000"/>
              <a:buNone/>
            </a:pPr>
            <a:r>
              <a:rPr lang="en-US" altLang="en-US" sz="2250" dirty="0"/>
              <a:t>Building on what you’ve learned about:</a:t>
            </a:r>
          </a:p>
          <a:p>
            <a:pPr marL="457200" lvl="2" indent="-176213">
              <a:buSzPct val="90000"/>
            </a:pPr>
            <a:r>
              <a:rPr lang="en-US" altLang="en-US" sz="2250" dirty="0"/>
              <a:t>Change Management</a:t>
            </a:r>
          </a:p>
          <a:p>
            <a:pPr marL="457200" lvl="2" indent="-176213">
              <a:buSzPct val="90000"/>
            </a:pPr>
            <a:r>
              <a:rPr lang="en-US" altLang="en-US" sz="2250" dirty="0"/>
              <a:t>Coaching</a:t>
            </a:r>
          </a:p>
          <a:p>
            <a:pPr marL="457200" lvl="2" indent="-176213">
              <a:buSzPct val="90000"/>
            </a:pPr>
            <a:r>
              <a:rPr lang="en-US" altLang="en-US" sz="2250" dirty="0"/>
              <a:t>Measurement</a:t>
            </a:r>
          </a:p>
          <a:p>
            <a:pPr marL="0" lvl="2" indent="0">
              <a:buSzPct val="90000"/>
              <a:buNone/>
            </a:pPr>
            <a:r>
              <a:rPr lang="en-US" altLang="en-US" sz="2250" dirty="0"/>
              <a:t>Remember: Our goal is to improve patient outcomes, to improve care, and make things better for our patients</a:t>
            </a:r>
          </a:p>
        </p:txBody>
      </p:sp>
    </p:spTree>
    <p:extLst>
      <p:ext uri="{BB962C8B-B14F-4D97-AF65-F5344CB8AC3E}">
        <p14:creationId xmlns:p14="http://schemas.microsoft.com/office/powerpoint/2010/main" val="69123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a:xfrm>
            <a:off x="1005840" y="-2"/>
            <a:ext cx="8020074" cy="685800"/>
          </a:xfrm>
        </p:spPr>
        <p:txBody>
          <a:bodyPr/>
          <a:lstStyle/>
          <a:p>
            <a:pPr eaLnBrk="1" hangingPunct="1"/>
            <a:r>
              <a:rPr lang="en-US" altLang="en-US" dirty="0"/>
              <a:t>Shift Toward a Culture of Safety</a:t>
            </a:r>
          </a:p>
        </p:txBody>
      </p:sp>
      <p:pic>
        <p:nvPicPr>
          <p:cNvPr id="7172" name="Picture 3" descr="Diagram of three phases of TeamSTEPPS: 1. Assessment; 2. Planning, Training, and Implementation; and 3. Sustainm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5840" y="533398"/>
            <a:ext cx="7181368" cy="4292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067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a:xfrm>
            <a:off x="1005840" y="-2"/>
            <a:ext cx="8020074" cy="685800"/>
          </a:xfrm>
        </p:spPr>
        <p:txBody>
          <a:bodyPr>
            <a:normAutofit/>
          </a:bodyPr>
          <a:lstStyle/>
          <a:p>
            <a:r>
              <a:rPr lang="en-US" altLang="en-US" dirty="0"/>
              <a:t>Key Principles of Implementation</a:t>
            </a:r>
          </a:p>
        </p:txBody>
      </p:sp>
      <p:sp>
        <p:nvSpPr>
          <p:cNvPr id="8195" name="Content Placeholder 2"/>
          <p:cNvSpPr>
            <a:spLocks noGrp="1"/>
          </p:cNvSpPr>
          <p:nvPr>
            <p:ph type="body" sz="quarter" idx="10"/>
            <p:custDataLst>
              <p:tags r:id="rId2"/>
            </p:custDataLst>
          </p:nvPr>
        </p:nvSpPr>
        <p:spPr/>
        <p:txBody>
          <a:bodyPr>
            <a:normAutofit fontScale="92500" lnSpcReduction="10000"/>
          </a:bodyPr>
          <a:lstStyle/>
          <a:p>
            <a:pPr>
              <a:spcBef>
                <a:spcPts val="450"/>
              </a:spcBef>
            </a:pPr>
            <a:r>
              <a:rPr lang="en-US" altLang="en-US" dirty="0"/>
              <a:t>The Implementation module is based on the principle of improving patient safety and quality of care by improving health care team processes.</a:t>
            </a:r>
          </a:p>
          <a:p>
            <a:pPr>
              <a:spcBef>
                <a:spcPts val="450"/>
              </a:spcBef>
            </a:pPr>
            <a:r>
              <a:rPr lang="en-US" altLang="en-US" dirty="0"/>
              <a:t>Key activities include:</a:t>
            </a:r>
          </a:p>
          <a:p>
            <a:pPr lvl="1">
              <a:spcBef>
                <a:spcPts val="450"/>
              </a:spcBef>
            </a:pPr>
            <a:r>
              <a:rPr lang="en-US" altLang="en-US" dirty="0"/>
              <a:t>Identifying a recurring problem or opportunity for improvement</a:t>
            </a:r>
          </a:p>
          <a:p>
            <a:pPr lvl="1">
              <a:spcBef>
                <a:spcPts val="450"/>
              </a:spcBef>
            </a:pPr>
            <a:r>
              <a:rPr lang="en-US" altLang="en-US" dirty="0"/>
              <a:t>Developing a flowchart or map of the process</a:t>
            </a:r>
          </a:p>
          <a:p>
            <a:pPr lvl="1">
              <a:spcBef>
                <a:spcPts val="450"/>
              </a:spcBef>
            </a:pPr>
            <a:r>
              <a:rPr lang="en-US" altLang="en-US" dirty="0"/>
              <a:t>Studying the process to identify risk points</a:t>
            </a:r>
          </a:p>
          <a:p>
            <a:pPr lvl="1">
              <a:spcBef>
                <a:spcPts val="450"/>
              </a:spcBef>
            </a:pPr>
            <a:r>
              <a:rPr lang="en-US" altLang="en-US" dirty="0"/>
              <a:t>Implementing interventions aimed at eliminating risk points</a:t>
            </a:r>
          </a:p>
          <a:p>
            <a:pPr lvl="1">
              <a:spcBef>
                <a:spcPts val="450"/>
              </a:spcBef>
            </a:pPr>
            <a:r>
              <a:rPr lang="en-US" altLang="en-US" dirty="0"/>
              <a:t>Testing the intervention</a:t>
            </a:r>
          </a:p>
          <a:p>
            <a:pPr lvl="1">
              <a:spcBef>
                <a:spcPts val="450"/>
              </a:spcBef>
            </a:pPr>
            <a:r>
              <a:rPr lang="en-US" altLang="en-US" dirty="0"/>
              <a:t>Sustaining positive changes</a:t>
            </a:r>
          </a:p>
        </p:txBody>
      </p:sp>
    </p:spTree>
    <p:extLst>
      <p:ext uri="{BB962C8B-B14F-4D97-AF65-F5344CB8AC3E}">
        <p14:creationId xmlns:p14="http://schemas.microsoft.com/office/powerpoint/2010/main" val="114299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1005840" y="-2"/>
            <a:ext cx="8020074" cy="685800"/>
          </a:xfrm>
        </p:spPr>
        <p:txBody>
          <a:bodyPr>
            <a:normAutofit/>
          </a:bodyPr>
          <a:lstStyle/>
          <a:p>
            <a:r>
              <a:rPr lang="en-US" altLang="en-US" dirty="0"/>
              <a:t>10 Steps of Implementation Planning</a:t>
            </a:r>
          </a:p>
        </p:txBody>
      </p:sp>
      <p:sp>
        <p:nvSpPr>
          <p:cNvPr id="9219" name="Content Placeholder 2"/>
          <p:cNvSpPr>
            <a:spLocks noGrp="1"/>
          </p:cNvSpPr>
          <p:nvPr>
            <p:ph type="body" sz="quarter" idx="10"/>
            <p:custDataLst>
              <p:tags r:id="rId2"/>
            </p:custDataLst>
          </p:nvPr>
        </p:nvSpPr>
        <p:spPr>
          <a:xfrm>
            <a:off x="182878" y="768096"/>
            <a:ext cx="8797315" cy="4018633"/>
          </a:xfrm>
        </p:spPr>
        <p:txBody>
          <a:bodyPr>
            <a:noAutofit/>
          </a:bodyPr>
          <a:lstStyle/>
          <a:p>
            <a:pPr marL="404813" indent="-352425">
              <a:lnSpc>
                <a:spcPct val="110000"/>
              </a:lnSpc>
              <a:spcAft>
                <a:spcPts val="600"/>
              </a:spcAft>
              <a:buFont typeface="Arial" charset="0"/>
              <a:buAutoNum type="arabicPeriod"/>
            </a:pPr>
            <a:r>
              <a:rPr lang="en-US" altLang="en-US" sz="1800" dirty="0"/>
              <a:t>Create a Change Team</a:t>
            </a:r>
          </a:p>
          <a:p>
            <a:pPr marL="404813" indent="-352425">
              <a:lnSpc>
                <a:spcPct val="110000"/>
              </a:lnSpc>
              <a:spcAft>
                <a:spcPts val="600"/>
              </a:spcAft>
              <a:buFont typeface="Arial" charset="0"/>
              <a:buAutoNum type="arabicPeriod"/>
            </a:pPr>
            <a:r>
              <a:rPr lang="en-US" altLang="en-US" sz="1800" dirty="0"/>
              <a:t>Define the problem, challenge, or opportunity for improvement</a:t>
            </a:r>
          </a:p>
          <a:p>
            <a:pPr marL="404813" indent="-352425">
              <a:lnSpc>
                <a:spcPct val="110000"/>
              </a:lnSpc>
              <a:spcAft>
                <a:spcPts val="600"/>
              </a:spcAft>
              <a:buFont typeface="Arial" charset="0"/>
              <a:buAutoNum type="arabicPeriod"/>
            </a:pPr>
            <a:r>
              <a:rPr lang="en-US" altLang="en-US" sz="1800" dirty="0"/>
              <a:t>Define the aim(s) of your TeamSTEPPS intervention</a:t>
            </a:r>
          </a:p>
          <a:p>
            <a:pPr marL="404813" indent="-352425">
              <a:lnSpc>
                <a:spcPct val="110000"/>
              </a:lnSpc>
              <a:spcAft>
                <a:spcPts val="600"/>
              </a:spcAft>
              <a:buFont typeface="Arial" charset="0"/>
              <a:buAutoNum type="arabicPeriod"/>
            </a:pPr>
            <a:r>
              <a:rPr lang="en-US" altLang="en-US" sz="1800" dirty="0"/>
              <a:t>Design a TeamSTEPPS intervention</a:t>
            </a:r>
          </a:p>
          <a:p>
            <a:pPr marL="404813" indent="-352425">
              <a:lnSpc>
                <a:spcPct val="110000"/>
              </a:lnSpc>
              <a:spcAft>
                <a:spcPts val="600"/>
              </a:spcAft>
              <a:buFont typeface="Arial" charset="0"/>
              <a:buAutoNum type="arabicPeriod"/>
            </a:pPr>
            <a:r>
              <a:rPr lang="en-US" altLang="en-US" sz="1800" dirty="0"/>
              <a:t>Develop a plan to test the effectiveness of your TeamSTEPPS intervention</a:t>
            </a:r>
          </a:p>
          <a:p>
            <a:pPr marL="404813" indent="-352425">
              <a:lnSpc>
                <a:spcPct val="110000"/>
              </a:lnSpc>
              <a:spcAft>
                <a:spcPts val="600"/>
              </a:spcAft>
              <a:buFont typeface="Arial" charset="0"/>
              <a:buAutoNum type="arabicPeriod"/>
            </a:pPr>
            <a:r>
              <a:rPr lang="en-US" altLang="en-US" sz="1800" dirty="0"/>
              <a:t>Develop an implementation plan</a:t>
            </a:r>
          </a:p>
          <a:p>
            <a:pPr marL="404813" indent="-352425">
              <a:lnSpc>
                <a:spcPct val="110000"/>
              </a:lnSpc>
              <a:spcAft>
                <a:spcPts val="600"/>
              </a:spcAft>
              <a:buFont typeface="Arial" charset="0"/>
              <a:buAutoNum type="arabicPeriod"/>
            </a:pPr>
            <a:r>
              <a:rPr lang="en-US" altLang="en-US" sz="1800" dirty="0"/>
              <a:t>Develop a plan for sustained continuous improvement</a:t>
            </a:r>
          </a:p>
          <a:p>
            <a:pPr marL="404813" indent="-352425">
              <a:lnSpc>
                <a:spcPct val="110000"/>
              </a:lnSpc>
              <a:spcAft>
                <a:spcPts val="600"/>
              </a:spcAft>
              <a:buFont typeface="Arial" charset="0"/>
              <a:buAutoNum type="arabicPeriod"/>
            </a:pPr>
            <a:r>
              <a:rPr lang="en-US" altLang="en-US" sz="1800" dirty="0"/>
              <a:t>Develop a communications plan</a:t>
            </a:r>
          </a:p>
          <a:p>
            <a:pPr marL="404813" indent="-352425">
              <a:lnSpc>
                <a:spcPct val="110000"/>
              </a:lnSpc>
              <a:spcAft>
                <a:spcPts val="600"/>
              </a:spcAft>
              <a:buFont typeface="Arial" charset="0"/>
              <a:buAutoNum type="arabicPeriod"/>
            </a:pPr>
            <a:r>
              <a:rPr lang="en-US" altLang="en-US" sz="1800" dirty="0"/>
              <a:t>Develop a TeamSTEPPS Implementation Plan timeline</a:t>
            </a:r>
          </a:p>
          <a:p>
            <a:pPr marL="404813" indent="-352425">
              <a:lnSpc>
                <a:spcPct val="110000"/>
              </a:lnSpc>
              <a:spcAft>
                <a:spcPts val="600"/>
              </a:spcAft>
              <a:buFont typeface="Arial" charset="0"/>
              <a:buAutoNum type="arabicPeriod"/>
            </a:pPr>
            <a:r>
              <a:rPr lang="en-US" altLang="en-US" sz="1800" dirty="0"/>
              <a:t>Review your TeamSTEPPS Implementation Plan with key stakeholders and modify according to input</a:t>
            </a:r>
          </a:p>
        </p:txBody>
      </p:sp>
      <p:sp>
        <p:nvSpPr>
          <p:cNvPr id="4" name="Rounded Rectangle 3"/>
          <p:cNvSpPr/>
          <p:nvPr>
            <p:custDataLst>
              <p:tags r:id="rId3"/>
            </p:custDataLst>
          </p:nvPr>
        </p:nvSpPr>
        <p:spPr>
          <a:xfrm>
            <a:off x="6158934" y="2744717"/>
            <a:ext cx="2539017" cy="1381234"/>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As you work through each step in this module, use pages 58-69 in your workbook to answer the questions for that step.</a:t>
            </a:r>
            <a:endParaRPr lang="en-US" sz="2000" b="1" dirty="0"/>
          </a:p>
        </p:txBody>
      </p:sp>
    </p:spTree>
    <p:extLst>
      <p:ext uri="{BB962C8B-B14F-4D97-AF65-F5344CB8AC3E}">
        <p14:creationId xmlns:p14="http://schemas.microsoft.com/office/powerpoint/2010/main" val="215593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Describe the Targeted Care Office</a:t>
            </a:r>
          </a:p>
        </p:txBody>
      </p:sp>
      <p:sp>
        <p:nvSpPr>
          <p:cNvPr id="3" name="Text Placeholder 2"/>
          <p:cNvSpPr>
            <a:spLocks noGrp="1"/>
          </p:cNvSpPr>
          <p:nvPr>
            <p:ph type="body" sz="quarter" idx="10"/>
            <p:custDataLst>
              <p:tags r:id="rId2"/>
            </p:custDataLst>
          </p:nvPr>
        </p:nvSpPr>
        <p:spPr>
          <a:xfrm>
            <a:off x="228599" y="768096"/>
            <a:ext cx="8797315" cy="4018633"/>
          </a:xfrm>
        </p:spPr>
        <p:txBody>
          <a:bodyPr/>
          <a:lstStyle/>
          <a:p>
            <a:pPr>
              <a:spcAft>
                <a:spcPts val="3600"/>
              </a:spcAft>
            </a:pPr>
            <a:r>
              <a:rPr lang="en-US" altLang="en-US" sz="2400" dirty="0"/>
              <a:t>Name of targeted office area:</a:t>
            </a:r>
          </a:p>
          <a:p>
            <a:pPr>
              <a:spcAft>
                <a:spcPts val="3600"/>
              </a:spcAft>
            </a:pPr>
            <a:r>
              <a:rPr lang="en-US" altLang="en-US" sz="2400" dirty="0"/>
              <a:t>Size of office area:</a:t>
            </a:r>
          </a:p>
          <a:p>
            <a:r>
              <a:rPr lang="en-US" altLang="en-US" sz="2400" dirty="0"/>
              <a:t>Number of staff within office area:</a:t>
            </a:r>
          </a:p>
          <a:p>
            <a:pPr lvl="1" indent="-166688">
              <a:buClr>
                <a:schemeClr val="tx1"/>
              </a:buClr>
              <a:buSzPct val="100000"/>
              <a:buFont typeface="Arial" charset="0"/>
              <a:buChar char="•"/>
            </a:pPr>
            <a:r>
              <a:rPr lang="en-US" altLang="en-US" sz="2400" dirty="0"/>
              <a:t>Physicians:</a:t>
            </a:r>
          </a:p>
          <a:p>
            <a:pPr lvl="1" indent="-166688">
              <a:buClr>
                <a:schemeClr val="tx1"/>
              </a:buClr>
              <a:buSzPct val="100000"/>
              <a:buFont typeface="Arial" charset="0"/>
              <a:buChar char="•"/>
            </a:pPr>
            <a:r>
              <a:rPr lang="en-US" altLang="en-US" sz="2400" dirty="0"/>
              <a:t>Nurses:</a:t>
            </a:r>
          </a:p>
          <a:p>
            <a:pPr lvl="1" indent="-166688">
              <a:buClr>
                <a:schemeClr val="tx1"/>
              </a:buClr>
              <a:buSzPct val="100000"/>
              <a:buFont typeface="Arial" charset="0"/>
              <a:buChar char="•"/>
            </a:pPr>
            <a:r>
              <a:rPr lang="en-US" altLang="en-US" sz="2400" dirty="0"/>
              <a:t>Other:</a:t>
            </a:r>
          </a:p>
          <a:p>
            <a:endParaRPr lang="en-US" dirty="0"/>
          </a:p>
        </p:txBody>
      </p:sp>
      <p:sp>
        <p:nvSpPr>
          <p:cNvPr id="10244" name="Rectangle 50"/>
          <p:cNvSpPr>
            <a:spLocks noGrp="1" noChangeArrowheads="1"/>
          </p:cNvSpPr>
          <p:nvPr>
            <p:ph type="body" sz="half" idx="4294967295"/>
            <p:custDataLst>
              <p:tags r:id="rId3"/>
            </p:custDataLst>
          </p:nvPr>
        </p:nvSpPr>
        <p:spPr>
          <a:xfrm>
            <a:off x="5100753" y="1075861"/>
            <a:ext cx="3619500" cy="3400425"/>
          </a:xfrm>
          <a:prstGeom prst="rect">
            <a:avLst/>
          </a:prstGeom>
          <a:solidFill>
            <a:srgbClr val="FFFF99"/>
          </a:solidFill>
          <a:ln w="25400">
            <a:solidFill>
              <a:srgbClr val="663300"/>
            </a:solidFill>
            <a:miter lim="800000"/>
            <a:headEnd/>
            <a:tailEnd/>
          </a:ln>
        </p:spPr>
        <p:txBody>
          <a:bodyPr>
            <a:noAutofit/>
          </a:bodyPr>
          <a:lstStyle/>
          <a:p>
            <a:pPr>
              <a:spcBef>
                <a:spcPts val="450"/>
              </a:spcBef>
            </a:pPr>
            <a:r>
              <a:rPr lang="en-US" altLang="en-US" b="1" dirty="0"/>
              <a:t>Key Actions:</a:t>
            </a:r>
          </a:p>
          <a:p>
            <a:pPr marL="57150">
              <a:spcBef>
                <a:spcPts val="450"/>
              </a:spcBef>
            </a:pPr>
            <a:r>
              <a:rPr lang="en-US" altLang="en-US" dirty="0"/>
              <a:t>Describe the targeted office</a:t>
            </a:r>
            <a:r>
              <a:rPr lang="en-US" altLang="en-US" dirty="0">
                <a:solidFill>
                  <a:srgbClr val="FF0000"/>
                </a:solidFill>
              </a:rPr>
              <a:t> </a:t>
            </a:r>
            <a:r>
              <a:rPr lang="en-US" altLang="en-US" dirty="0"/>
              <a:t>area:</a:t>
            </a:r>
          </a:p>
          <a:p>
            <a:pPr marL="342900" lvl="1" indent="-171450">
              <a:spcBef>
                <a:spcPts val="450"/>
              </a:spcBef>
              <a:buClr>
                <a:schemeClr val="folHlink"/>
              </a:buClr>
              <a:buSzPct val="90000"/>
            </a:pPr>
            <a:r>
              <a:rPr lang="en-US" altLang="en-US" dirty="0"/>
              <a:t>Office</a:t>
            </a:r>
            <a:r>
              <a:rPr lang="en-US" altLang="en-US" dirty="0">
                <a:solidFill>
                  <a:srgbClr val="FF0000"/>
                </a:solidFill>
              </a:rPr>
              <a:t> </a:t>
            </a:r>
            <a:r>
              <a:rPr lang="en-US" altLang="en-US" dirty="0"/>
              <a:t>area name</a:t>
            </a:r>
          </a:p>
          <a:p>
            <a:pPr marL="342900" lvl="1" indent="-171450">
              <a:spcBef>
                <a:spcPts val="450"/>
              </a:spcBef>
              <a:buClr>
                <a:schemeClr val="folHlink"/>
              </a:buClr>
              <a:buSzPct val="90000"/>
            </a:pPr>
            <a:r>
              <a:rPr lang="en-US" altLang="en-US" dirty="0"/>
              <a:t>Size in terms of number of rooms or appointments</a:t>
            </a:r>
          </a:p>
          <a:p>
            <a:pPr marL="342900" lvl="1" indent="-171450">
              <a:spcBef>
                <a:spcPts val="450"/>
              </a:spcBef>
              <a:buClr>
                <a:schemeClr val="folHlink"/>
              </a:buClr>
              <a:buSzPct val="90000"/>
            </a:pPr>
            <a:r>
              <a:rPr lang="en-US" altLang="en-US" dirty="0"/>
              <a:t>Number of staff by profession</a:t>
            </a:r>
          </a:p>
        </p:txBody>
      </p:sp>
    </p:spTree>
    <p:extLst>
      <p:ext uri="{BB962C8B-B14F-4D97-AF65-F5344CB8AC3E}">
        <p14:creationId xmlns:p14="http://schemas.microsoft.com/office/powerpoint/2010/main" val="213191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Step 1: Create a Change Team</a:t>
            </a:r>
          </a:p>
        </p:txBody>
      </p:sp>
      <p:sp>
        <p:nvSpPr>
          <p:cNvPr id="11267" name="Rectangle 50"/>
          <p:cNvSpPr>
            <a:spLocks noGrp="1" noChangeArrowheads="1"/>
          </p:cNvSpPr>
          <p:nvPr>
            <p:ph type="body" sz="quarter" idx="10"/>
            <p:custDataLst>
              <p:tags r:id="rId2"/>
            </p:custDataLst>
          </p:nvPr>
        </p:nvSpPr>
        <p:spPr>
          <a:xfrm>
            <a:off x="182879" y="768096"/>
            <a:ext cx="4589844" cy="4018633"/>
          </a:xfrm>
          <a:solidFill>
            <a:srgbClr val="FFFF99"/>
          </a:solidFill>
          <a:ln w="25400">
            <a:solidFill>
              <a:srgbClr val="BE571E"/>
            </a:solidFill>
            <a:miter lim="800000"/>
            <a:headEnd/>
            <a:tailEnd/>
          </a:ln>
        </p:spPr>
        <p:txBody>
          <a:bodyPr>
            <a:noAutofit/>
          </a:bodyPr>
          <a:lstStyle/>
          <a:p>
            <a:pPr>
              <a:spcAft>
                <a:spcPts val="600"/>
              </a:spcAft>
            </a:pPr>
            <a:r>
              <a:rPr lang="en-US" altLang="en-US" b="1" dirty="0"/>
              <a:t>Key Actions:</a:t>
            </a:r>
          </a:p>
          <a:p>
            <a:pPr marL="342900" indent="-342900">
              <a:spcAft>
                <a:spcPts val="600"/>
              </a:spcAft>
              <a:buFont typeface="Arial" panose="020B0604020202020204" pitchFamily="34" charset="0"/>
              <a:buChar char="•"/>
            </a:pPr>
            <a:r>
              <a:rPr lang="en-US" altLang="en-US" dirty="0"/>
              <a:t>Select a multidisciplinary Change Team</a:t>
            </a:r>
          </a:p>
          <a:p>
            <a:pPr marL="342900" indent="-342900">
              <a:spcAft>
                <a:spcPts val="600"/>
              </a:spcAft>
              <a:buFont typeface="Arial" panose="020B0604020202020204" pitchFamily="34" charset="0"/>
              <a:buChar char="•"/>
            </a:pPr>
            <a:r>
              <a:rPr lang="en-US" altLang="en-US" dirty="0"/>
              <a:t>Ensure representation from different leadership levels</a:t>
            </a:r>
          </a:p>
          <a:p>
            <a:pPr marL="342900" indent="-342900">
              <a:spcAft>
                <a:spcPts val="600"/>
              </a:spcAft>
              <a:buFont typeface="Arial" panose="020B0604020202020204" pitchFamily="34" charset="0"/>
              <a:buChar char="•"/>
            </a:pPr>
            <a:r>
              <a:rPr lang="en-US" altLang="en-US" dirty="0"/>
              <a:t>Ensure at least one member has completed TeamSTEPPS Master Training</a:t>
            </a:r>
          </a:p>
          <a:p>
            <a:pPr marL="342900" indent="-342900">
              <a:spcAft>
                <a:spcPts val="600"/>
              </a:spcAft>
              <a:buFont typeface="Arial" panose="020B0604020202020204" pitchFamily="34" charset="0"/>
              <a:buChar char="•"/>
            </a:pPr>
            <a:r>
              <a:rPr lang="en-US" altLang="en-US" dirty="0"/>
              <a:t>Ensure one member has experience in performance improvement</a:t>
            </a:r>
          </a:p>
        </p:txBody>
      </p:sp>
      <p:graphicFrame>
        <p:nvGraphicFramePr>
          <p:cNvPr id="2099" name="Group 51" descr="alt=&quot;&quot;"/>
          <p:cNvGraphicFramePr>
            <a:graphicFrameLocks noGrp="1"/>
          </p:cNvGraphicFramePr>
          <p:nvPr>
            <p:ph sz="half" idx="4294967295"/>
            <p:custDataLst>
              <p:tags r:id="rId3"/>
            </p:custDataLst>
            <p:extLst>
              <p:ext uri="{D42A27DB-BD31-4B8C-83A1-F6EECF244321}">
                <p14:modId xmlns:p14="http://schemas.microsoft.com/office/powerpoint/2010/main" val="1223995186"/>
              </p:ext>
            </p:extLst>
          </p:nvPr>
        </p:nvGraphicFramePr>
        <p:xfrm>
          <a:off x="5256407" y="1282429"/>
          <a:ext cx="3486150" cy="2818161"/>
        </p:xfrm>
        <a:graphic>
          <a:graphicData uri="http://schemas.openxmlformats.org/drawingml/2006/table">
            <a:tbl>
              <a:tblPr/>
              <a:tblGrid>
                <a:gridCol w="2337423">
                  <a:extLst>
                    <a:ext uri="{9D8B030D-6E8A-4147-A177-3AD203B41FA5}">
                      <a16:colId xmlns:a16="http://schemas.microsoft.com/office/drawing/2014/main" val="20000"/>
                    </a:ext>
                  </a:extLst>
                </a:gridCol>
                <a:gridCol w="1148727">
                  <a:extLst>
                    <a:ext uri="{9D8B030D-6E8A-4147-A177-3AD203B41FA5}">
                      <a16:colId xmlns:a16="http://schemas.microsoft.com/office/drawing/2014/main" val="20001"/>
                    </a:ext>
                  </a:extLst>
                </a:gridCol>
              </a:tblGrid>
              <a:tr h="416036">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a:ln>
                            <a:noFill/>
                          </a:ln>
                          <a:solidFill>
                            <a:schemeClr val="tx1"/>
                          </a:solidFill>
                          <a:effectLst/>
                          <a:latin typeface="Arial" charset="0"/>
                        </a:rPr>
                        <a:t>Members</a:t>
                      </a:r>
                    </a:p>
                  </a:txBody>
                  <a:tcPr marL="68580" marR="68580" marT="34282" marB="3428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a:ln>
                            <a:noFill/>
                          </a:ln>
                          <a:solidFill>
                            <a:schemeClr val="tx1"/>
                          </a:solidFill>
                          <a:effectLst/>
                          <a:latin typeface="Arial" charset="0"/>
                        </a:rPr>
                        <a:t>TeamSTEPPS Trained?</a:t>
                      </a: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8767">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114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114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9957">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114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9957">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500" b="0" i="0" u="none" strike="noStrike" cap="none" normalizeH="0" baseline="0" dirty="0">
                        <a:ln>
                          <a:noFill/>
                        </a:ln>
                        <a:solidFill>
                          <a:schemeClr val="tx1"/>
                        </a:solidFill>
                        <a:effectLst/>
                        <a:latin typeface="Arial" charset="0"/>
                      </a:endParaRP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09144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48146PHOTO" val="iVBORw0KGgoAAAANSUhEUgAAAFgAAAB2CAIAAADDUcMlAAAAB3RJTUUH3gQFEDUYi8V4nQAAAAlwSFlzAAAewgAAHsIBbtB1PgAAAARnQU1BAACxjwv8YQUAAEe9SURBVHjaZb1psyXJeR6WmZW1nu1uvXdjFgwwwBCkAJFU0Aqblq1P9hf/AocUwQiFf5W/S6K4iZRFQRQJgNjXwQwwwPQsvffd79lqr8ry87xZ53bLvrjouds5VZn5Ls/zbqW/873vKqW00oPC//BfLd/iG/kXPxsGbTS/V6oflDaGXw38vnN907Z1y4+qbuqm6x1eFtgwxNtV2221urp4+SK/OF4vLz/59OHy8rzre+dUYC1e73gVo4MwirM4nTitQ5sGQWhDY63drpdNW23yVVWsddeHQaB1MAwu0Mrya1W3Ne4tjsPIhnjTrm1nSTaJ42mSzLJJYMJkPv+n/+P/dOuL75jpwqbzIIqrtp5Mp3duHC0Ws1kaTa0O9GBksVaWqWVt2Aft92DYbQR/gP/jgoP/E2wYNoP/OOf4U4dP5Xo1OLyPGbTDRrXFtq2qZrM+efLk9PmT9dX582dP8nzT8zUGf4gr9XIVbWygQxPgE19wi5umxu6U5WazXTVNud4ujRusMdhiY/xrdO8GHSi8BAfQ1C3ezQTY/bisG54ifmmCaRLUm/Wvf/pT/Pb+l941OsLVsVJjtL9xNS5U+a/s7nS54GH39fXHq++4G0r2if93auiHHsdbd13Tu84NjlsUmMFtl+dtvlmenZ88evTis09PT17kReFM4AxeZSAvgwr6nsuwYYT7N8ZybX1vsBNYquqbptlu1yV2s62bqk6iCH+AK7oeAuE6hb02xkEubJKmQ4ePXjYLghI2bb91JZZaFfViOlm9eP7L5bpbrR689zvhwQ0Tp2boHV4s76chj14VtLZGBcofOb/F9g369Y3wP5S/cF5QeE9QCtf2fds3dd82Hb6DMJmuq8vl5VDlzz/75Fc/+9nq4qwotz2EhKKr8IkX4jCiOMSxYCOiOIUcYC/wgddjW6uyqkoIfN+1dYy/swEEBMrEy4ouUSmMrusadxUEbRiGURjEcYIzcb3DXiiFPdE4HhPaq832cDHv+vqXP/peUWzf/t2vT27dtf1MO4ombljedRBVh0SIwA2iEpBNryT69V0YvAio0Xa4AXrQdW3Po2hcL/Le96urq74ou+36N7/8xS//8R97a6uu5cqhN1AfwwtBbwMcprW4CbwIVsX0JoyiLW4zz+u6wptF+AgD17dKhdhkayA+kATKYuc6XDrSYZimuHrTQhZx/cCFwyTN8BP8FfYUYoRrRYNK4+Rqu8U+T9Ps0Ue/6qriS9/4/ckktkeH2PeWpxcM3gRgI5wXfxH5YfyxFk3Ucn7Of+sNqlgH3GQnytlAFnBePb7ebvvt+vjRZz/9zrdOjp/YeM6NEj2DZTQ2hAHFNuDK0KGd9mlIUtd29WqDHcXRZtkMl4SMDA5LpBV2OFh+BPgD3puBdXCQQattFFKsXE9hhJ3GvzMaygh/ZoahalsTR2L/gmVehkE0je3x559ao2eT7OjoRrjYx/vhhEKjxUeIjRj3wdvCnWLo0WqOv8Gx85ZwLD2UosVpVFDfBuuAQq/r1erHP/jub376nW7AyUcQXWgEFdAEvP0owVXLuoX4pmmM966r2vsO/CSO4yybJHGSZim2vWnrPG9taLumSZIEhgDvRgF00LCwLMsOcoQDj6g5Ogiwlfhj7ERel2kSKxorrHa63G7N1M7SDEd1sd4Gh/OD+fzsxYuPfvrTw5u3Dm7eDCeJ6JwSNzhYvRP5UTB2x+WNhjeXPEXcuDYQAbrKum2Ksi5z1w3l1fLlo09/9oPvPv/stzaZYPtoLigApsXXtAQ4JYXtwjtlaQa54ML6fpJOsE1xQCuBBcNUwEZWVY0rY/EwmyH8KJ1F760IRAR3E8WRiCrOg5YztJby0nYwlGXbXq1XC+xpFOOHh4u95eUS3nGWZbjl8+Uqi7N5kp1+/vT9f/zB3v7N2Xxm00ip0TpaWeig9W7No0A4+a0WRyEWllpBcaBlgC3f5n1dbi4vfvaj73/0k+82fR9NJpR2mATov4LdMT2ctA1wlE1DDwc1hvfCauHbkmmKf4lJZCOo3tSwFqaQsg1kAD3quyLfwhTg9igCISR9kB0KxbvxnuG6lLhD2QvTDg5yChwBOQwDqxaz1WYdGLXIptjQF2en0Z17B9Pp8W9/8/5ivne0v/jCXRhYLTYTCsUvHA2moIPRNVJvCBE0FdvDCrgJ2YQmz3PXVpcvn/3tX/zpB9/5poLrsUnbY5uAuHTDT8hCaKME71AUJdweMA92GtYR64dUB7QXPa4vYomDDbDDWD2uCY3INxvoXts1VVt0rsUyATzwW76roSQbSg2EgHYH25GmKf6+wgubpujavCppj6F01u5P520OAYYTiWs1vLg431RVlCUf/vC7v/rR94ZiS0kX82eG17CCXzBNtOCmQVzG4DUDpoXC0JZ5gSN++ejzv/3zPz179EhH897BvGFhpnG67Sk70AdIM+1IWcFRhlBmNZRVSdxiA1p6cWB4dyxArCYwqivLAp95kcNtAE1UVRVQRwTT4d21hgZ5OaUsyF3iD+T29XQ6hdksoFxdt66qvKmxTVkUA2vCiMIkwZzhPrZ1dbFZw1pNstm3/vKvPn3//bDrZJWUYUr+uAWaKIKyQF1QREk4Nxwo7h3mCvCpqYamOn386Tf/7N9dnJyoEDoOPBw5bbseJt0MQagI+kzHF8CN4UvgPGAEaAe0HVLT4hM3TJvtYOcCXIeIBPZ/6HHHUPvJJANGwk+IDhwRq9qt3NtyQ4jtfdkAocBfQsqmcQqBBMwvercpaa2JuIC4JxPsIJ1t2eCFy3x7mW/rvpvFk2//5d+cffo51YFA2ztOWb+nGyIFyg3XOGIgVugV/HO3zY8///jv/vzfLc/PFaAxsVzg/RAACoEh4Qkg5NDAcQDw0Qx4uRpg82h5oD9wQNRJnCdeO8AXk8U4WIQctmBvb0Fs1tNfEjN6NKUplorwMRB9Vh6WE12JPYPk4PCBQQE0NkW+bMpNUwNxY5GRtQezeRal8PcEf31/tVmvy6bXprq4+oe/+Mvi9ARvH/zrP/k3Hi+OCMoDKtEQJ1uA9VR0l41r6vOnj//zf/i3x88fqSgNQvAgUoASThS3EkZUHyzYQlwHvIDGX5MFjNh4hPpA4ZRz7gJkgHpCMwnFAUyEhMOPAl4CUOKHYhN7YjAlB+YtGV0bqBfIBc2noQdt8es4irSADlwEOgYDgi1Iic6oPrg9XAu+GXflnSP+bJKly/OTMDL33vzC6D5F8AgsKQ3uFcTmXtA+AxUNZ6fH//U//fXjh7+Kp4dxGPeySz3wi6H1h/6Q1QSB8/bfeOmleuFGlUgMbCOsAbcD3op4k7cDVcEFwEDhF9I4BjrZbjeyVCMEdyDplJPHbcBOEctQXPA+QNy0F2CmMC5ZlkX02gaLhtBdrDew4bGxWQL32QSxmU7T1aor6gqCnLdV1idFVaWh+fHf/8OdN74Q/Ks/+Tfa0/Adr7hGkXKMohV9vzk5/vu//o8//dZ/sdO98aixeKgAbEMIKjF0nh6KDON/FATB7LSLfYc3hp+ipmgNBIUTJn0Sa0GYAIcahVkSk2vkW0tXQL8AU26M2EY1wLOokR5rQXZKlJC/FPYMJ+rgPjyvlFfSVcOCgIkAWcA0WUuRqcXahWKQk5BABN4px0WvyeWr+INoCVgStBneC9tRFfmPf/C97//VX4U39qnqsg2QFMB1bUMghRa2V48GrCdNGLQH04AVXYsVYFEB96iLwgRfU13xTduTfWnwC9yQqoscGpVGlEtsKvZJc0sCOFL8kUCMgPbEePAHkYJBAGUU4pYG0CfsLL4Jh8AzSmzKxXYDTPfFm3cgg1VRRSkwn7pcr21RzaJ0uS2xh5MoePLRx3YEUaIawzDGZwYRBhH2Hn7vyUcffes//Y3an0DjeQVDR1N3AMJx3QM7V/CXPRWMRJ/i4FErxYnWgbEGmgYH34kvW8/VsM/KgWImMVbb18U2ZoQGGBKnKLY74gKpHZ3/Y4N1g8t1wruFDWCP2kHMDUNBOoCJ1YLccOZ4D2gEbPfJ5cUszu4cHCkJCuGK02wCEFBlraY7x1nEsEzW0wovBqNPEtmm+xLp3V5dfOfvvnn14kV2cEghFY8IQBFaILwBF8O9w0P2tJiQT7zI4fTwhcRuuoCgh1gECA/nLl6RFhIHOk2TNMLpwWvmkyiCduA98dcxlNsoshRjPEXDgrGIBi8yAQ6gke9hPoxohJZ7zpKkYowMezZAG4aqcQMjDLB4n798Pp3NptOsKso4jBaTKW4AcnHj4ACWPgkpU3aHrUf90OKmekE7TV25tv3g57/4xXf+ITo4hBxDWbC7UAWcAhaId6GbAEGCpZDleh/sg1cSERLsZ2huLMCllh9C4aEsAJsR/GCPpUzCcBKnMPsQmcTolDEW48YYEgMHTagFVSjAzDSCkdMlMJLraZvJR2QBTsHj4MdFXk6yCT5Uqcn0Qwsn8uTs+EsP3uwgnjjCKJpk2cVqlUOWYbNanF5ph2HkGh7AC+BjgKEhkW6K5cVPvvedIE1wRlgDHGYnDhVUHwYCmq6D0IkW7cJ8g/Y8hr7UEeqK+RGbp6hoBGouicPAq4Ab4C0SG2ZhnIBkWT0N7ZTyqrDpEvPiqzsXg7CAr5YQxWFIwmgNy5uXDYONRo4BEMZhb02QbYsC9wOqTujdMRgAZXl5dnpz7wDQChQBdwX6B8HJ82ISJnlRRpPUepUQyzA6Swr1ILGzrv/kVx9+8tOfpYeHEpaFzQuajqwJJ1PU0E8joS2nRzDGd9CegfqIBsNhEu4ZFA0qUYSKSBIUgzNgEGGYRiG2ZRLaxFJoZjaAREBSKfik6vQM3WAqSlxge7JMmANQF1x7U8GQKgulqGrDcFYbp3CjGb7AIfHLpAdmp/SF4fH56btvvwO9ystibzY/3D886zVIOnY9z8udsfTYhbJA2FKDzAV2tdr87Hs/MGnUi5zDtvdOYLfWuURlIPhUAg/3hQVyC4z3d1RQLCISvuCVBTYWy4H2YaUxMYCCjcAntHSKfwPwMTOJbEp+JSphaGQ1QQq/IgbpYd4APaBfVs1nw5BvRT2hFLhCS/LSYNEmppjQDGUTWA3AM5jTq80GPH2WTUFoSm5cCMNxcX4R7s2BfKwE5sQPKy8PNPWONnr45De//c0Pvx/s7TuxI5rhQB50w5hty1CyehXaJ23pe03VoB546TCSCJB3pFfR9B60GmkYESBblVEvuClxQNMQx+EkAYEJJQoAveD6RYwgJhHIUtm1idIwihUj53o6y1xeYi8kMGodQZ5kFDT2NIbfTeLUR/EqQj9zsVxNJ1McJM4xqrE7EaTmcnl1OMmsD0+P0AkAqXc1Y8xqdX7xve98uwf4YVTWUWvVKA4tI7dkKorwAR7DqJ190WNmwBsJMfi9d6J0AZARqFUKEAkcHmj4rMSaLLLciNgSWeLriKYCr4/kfQkk4J5A3ilrQCCQCSVKanTdilKT6FQN4SlsRyuxReeNnRww9I3OtWuiMIJ1XG9zuKeyLOt1c7h3kKVRse03ZWmpa8rJK8nNIXrEwKp+/PC3T9//cZhNG5GRMAgJVwRNtoybjcGsQSIkSizhNUHuhzERIjhEexcI0whUkAR2mhJaUn6xC+CasJRJlNB+6ikwYBwa8UBYqmV6AOQlBHiNJHrRDX1I6O0iEjZKwJBEcG245bynOQokbgLw2lF6ebwSJMd7Bz2PEx6kwvWDCDgQK8P72MO9/aurS0qEKD4M0iAxCqjuUG/KTz/+GCTepBQUUXnnszvcf9eLpRtG6OGdzu7DU2b5rRZOwG0JrYbHSWM7yaAE8BQ4eYhDkMLKxxE9ZwCOFGRYsLWe+2AXsCu8OjxWaHFdGIKGFgHud2gBxuKoc7SVbpLArHXw9WT6AZwNDDPAGVCMVxQC7SQpixJC2TDMWAK5aWdWm83+bIZdA+K0PZXZEAZ55A5f1dTb5eVvP3zfzCa9xK8Mz5iaj4XBqUpge9C7OK/HoSPu9d54NL9K8AiTdCH5up1nKewi1p9wwVi2hbMQM4FVq5iRPayfcX9sO1lYFLWEXnQxim+i0xTctAHdDjTAtgV8N8LNWsku5NglgFEbdj5wanwMPOAX5HUQ6hY+VoIB9IwgAGVd4mAybkRPhtc5SUMq6B0Z99PPP794/NCE3AhN3Qy8QfVrY0JAmM9raTAf2hq8LOhdmADrwRLBl0KJF8E6UB1iG/P8TRqGwA7YESgt5DKGLlvIbEixhCrih4E3z4xZWgquimgRZdfhegb4RKDbPo4ApcKqo3WD1pIrS0yETF8wGXa0qirIBcMzRKWd8sTeKPzARVRGcicKhay3GQQhd93Zycnixn2cvcRFxPjrwIktCbjRkpzzMYadOdiF+rRHl54OCpTyaU2dJgTRsATyCadsE7hMIN6Iv48o/gRZ3lMEnl+KA/WxHWgs7FnEbbVe+nCS1CnYmjBgRjeyGfab1rOPPB2ng1ZVXdFPJ4kXeOZL4DNAUoyq2hamiFk7ON22G7FDz4gQ0UUNylm1QZjCFYFcGh/VJ6HSQhGcZIu13wKvHn7N3DHlt4AWUwykwKu+zyYJmQX0ItDwQ1iP34g4MjB7IFOgGQGjHpQ9MRBMKXMLfC5eZNBKUAL/tqJruHG4F+uAMmB0AA6HxtV1Cec+dG2hQxC4VFsGxTVFKdwqR8qHD9dZFfbkjXXQwD1BW6EwRlKATjVVJYegQM6xBel07piYtaJlsja3O/wdHn+VC/IhPYl0au9mlQQM5Mc4p1mWTeIIzhIGAlsLpZgye4NDI9CEIGIDrFB1JUEnCdsan5+nhEsxgSGext5RTRkVUxLfYMwTN+Sy2AFn5vWAA8dpA+nAQcAbEa4qJt+xkLZrYFLKpoZk9mWH+4PhhBsKuGOktwqYLIhi8vCu26w2LFEI+Csf9vBVEiIK/FHvPYgXBJpXI+kfH/iWPdJjep2EaxjgFGdZkkVBxLSNjgyYcsoQhGEgH39BC5LEivESJmwINqzkGQbHu4SRlg31ZIapPliFgQgFkmVNBJ9fDA1QyaSzZWslMtlJPg07A3IcQf/gNaaT9OyywJs0TVUUVDFmlWqJs8M6AZ/VIC0SbsE1irzAr/f29qBFWLBVwxhx2yHx1+J4onN6XLSPaEjWdJcoFEoPrjDLUgKEgHAbtw5Nhu+IhPky7EljRjTljN9VRZspBJxZQwlrBQCZId+vE7CDe4UptZBxhj40xB5UCEIBQZulKVbfFrzNPjR5lXdBS/IGkxyD10XwBjT2EjX2bq5oqqxJwKAVTXIg1J2el+Bk72C/bSslNwKV34XtnBvXqXw+UIvrGkGE7BINto+7y/9w2yDEswkMJdEduVYAOEDriC9o+YhahpShiABgyUp2TzZHeZohvonqIbkHDeoG14ftxlZ2pP8kcvDPMeMYIdQBcoHL1fQMjPri3tq28dAuARtNEjgAeI5eYllMZrOmweVVYceaGAIpI9EkEO0eRPXy6kKcvfEs3Tmf7NhZBj3mic3OXnhYxb+SKguxa6wC2F9M52mciV/A7SaUAv9p4DuZ5jJW/IXRsitG3lFS53S9RvCVVD3g5lQE4YCNE2gPbWKuBUSe0Vq6tjRxra6mKinqqs4r8W8BMyldC0vB/AD2sXewrNgCXAbyiB0CTy1wPbHUxhofMVDQlsl0BlbblKBxsQDNMZ7pY7M74CCbJ+KgdwIyhn+9dWDOQc0n2SJNJ1CHQGc2mAJQR/Sd2BTsgqCkgQ6QWTzF3DbtpQAhNTBnEgrcFj4rdRU8mjiJGblmxFzHScSUu2byAtYV+B2fwGnzNAsFbkcS6nSSN4Dthz51fdewYoFH6CT5wPRdVdFgSHhZYl5CqyGmdc2dYJzEEKqJ3fKmUF9nfbRPvvmik8DsdoJGJBBrjvXMsxjuHS6TdS02EJehQiP1ItQ5YBkrsblQIjv8uc+vkLkKfx9Jvo9c89yYVxpSajFNW+ckYi3cyxCkpwP8osYBbMqmWK3whnDMDYEWs/hMJlvbMmzc6k6ycJZmgfFXaCvXwhCoaaoauLuKwvOzUzlzI35nzImqMfE45oN8KF0ciZEA33VVwcCgnHJQ/L0JNsKkoNthSBzJre1hNQkkG9h5VscYsU0+4+KBoPI+yEmOwEsEt43iwvgWkFWcwvoA9UwjkPa0q6uOke5W1WDPHWCrs8HBbJLXzVVRQvFan7JkgBdkNOiabvAlHyw7E5Pe91btUgX4U01jFuCQCua7O/g0L3juusrlFbugbIn94s70nrrJVnkIiKObxtFCSj1SxloMcBTO0jLBwU/JVBH7iR6MJoYcIRAbo5jyZ9FQMMDGMqPI7Dnh7xgWw+tnk1gH2aSri20DIBXWuDMIPWPOwTCFq0rxi8YRPpB7ES5ydRbAkkcoSgA8jx9iU62swtBfuA5niD8v1qtis+7qUk0mmuEy7UZfqXeFCT4g432KHnbVh8BqhsGXgJF7o/enGTwlNBayAAQRkz93hvWHgXeTkgsyQgskCwBK2Qs8MiHtVgCOB7np6wr/wMl1gLyQIHA0qgmgwRCRv0dwzNYm4LGb3uhmM8QQFtX03IskyUuQiNZY5qB7BjflZEesLJWKjHTWdc1CES1+FbJhGX3qzk9furaezOeB2CjvNJ1HScPoJkZjqX0k3Z+oG50+S/X00d78EJoaWyAIRmWFCUIddwBjGHd28BRVS5TQGW90AJZg3gNXtu2ygHjXmxy0gNwfGj7JZnuH+ySfzcYGVRZFvEo2CZWZsHbR+XfVbQ+TOYvyHPIQRattDjslGtz7tDT8jTESkRboKXkN+n+v9swxXJwdHx3uTaYZXdMwxqiltHSHHUSMR3HwVHDwoJM3Cs1aZPHhfDZP01nGaBQ3wI7ehUZUqqusd1SQEPHNrRSuVhI+r1y/rvpN1S7zoigJh/dm07uHhymFygSgrCkILMBRFkQJaz2rut2Wc2hhahIW3nE3hrKaJ/2NxdRscpaXFQMNJNgqVU0zFk91Ecgj2WyrXhN1QI3z0xPXwGMUfcPw5jD6BQakwH+FFw8+JDlIvYBPFPOvSBZo8/Fvlk2TdBJFKewAIZQZy3u1UiN1ZbUxuYVoFuNOJTEQgE23LKpV0awZWbBY+Rt3jhaTbJKCp1hWj8FNJhODvUkn6eTARDGkCMavquvtZuv6xiYzaE6LnZXoa92kvChgVZOtChAyhtEI2wbX+ngCj9IxiOUtE/AWXFNdVh0ImdYnL15Iganb6T9Pkwm4wIy5+V2EauRitA4GVAeGium/Qa/q2uSa2f1JvJ8xkOLULpCFtzLaSogDABI3g7Mq6mZdtKuirrEGpfbm0/l0OsvijDFuBngpWMReEdF4Ata9iCd7Jk7gh6T+qtk/ODg/PSvWV3jjGb0DzTCwF+sxxlhyv4KGCY02rH22UqlDTMaNuA68Um2qxrVtvrqqqgKaQ3DRjTFYI8U0DJxhqbRk1K5O9kgCfIaHP/RxZMEyIzKzvq2rbW8g64GeMZsbmgT3rHsrtWbEW0ay3Y5HxDszCuh7EmLJzF8mVCrKjsVF+54HRjPKoEsQxMRNySScTnFhgOa+yrGjd+5EqzRdX56HdMzQ0pi1sYzu4j4zxcL19YbGhokLiCO8ede62rHOxI556x04ZK3c8rIqcgb/xujbLgIllTWgSwz1QAqFpXh6FTI0rydR8ub9u/usmgxj2kcFz+3aisWZvW59esf1DFGHDAHSetoQ144HM0mhZUOahuQaCiiIOdGBUWK4AIiQVXEkpXLYE6NgN52OBrjkOABAiUCds66phqDyiePV5VmSAtmzSkBqR64G0ND5nD5otWq63kN4AnOeKBXcSiAf7z3gN8V29fjzhyfPn4CM+OqhXjI3Qj4lPMVIi+qZDOu99ZP8NvEeIMcX7965f3iwP5+lYNwwGfCUmrhWd7XmKxjsZJkVz57pPNbGxgnDDzWTa4SXUl4AxEBP1w9VQ1akibVZptUbuMUWQBFUIWyxw1VpNlisZeQLtjPuoliXwWEQTKaT9dV54OpD1ZqQRWFNWZba3TiY1fDIVxsBFgxEs6pD7ARDgQT9vQM+uzw7vTw5DXysjCG8Xl/XJvM4AhEBpmx8ERTOeAoRlBzf/dt3bu3t7U/m8GQRCRwQQh8Q2vTiGSACHVwxwB2cVUysDfSCFwZYR5AwXQN5gTbVVYtzw2fZuQYYGogKfwMlLHNjyjQts2m9WKg9Xzwtqtq2se0yViXbRCUEnjE8SBIWq4uJ1PNo7GxZXS1XsU26bgrq+Xy17WiytJNIGtslBqkAYJaqbyewz7MpTYsAPsEXvfJWjlgw8NCLfp/vr2ZpPItZ03Dj6OjG/sH+ZLKYTS1D85oV8GA3bQc8A1MWDA1596BZaktLaRJwL4BfiEOYQUhiQhmYFTqPqqyBnarWNSZct8Ojs5OXl8vLvMirBtxhlmVHi/m9Gzce3Ln71hfeeOPNN+eLI+6GmzDgx7gOc5TxdA/HmbOMJObdtx3+JBUOA+FallVf9do3T4j9liJP7Wu2aBDWm1Web8XYOV+Ujy2xPm1FAwO3xzBiFsaHs9nR4oB8flBRlq7gctv6bLPZmy/25nMpvIDrxD4wuADcG5KbsVaCBTTa4QApGDYM0gQgwsWJ6ibdtqi6LWvXYB+0Wrf6Z588Pm/a6f7B5fmyrBscyWnZPFtuf/H0eRL9ai8K/ul77/3R13//S196b3HrbpjOpIukM9BNHMh0H/db52tsfgI5TWKAgyAEYRnWxWH54nJgDkn5ZLpl1Aoq0lZdVfZNWUvzDfuVvDMYpJ7JQBfcwXwCGwYGPaNFj8MoWW+r0yWBbbtaP3n5sqgqqNN+kr79xoN333xw72Avdn00dCHhbE+eIBESCBz5haROWezGbiZjY6AYAJ5kLNlgJYV++Ohx2ZTvvfMOYG61Xp9fbJic1Qou4fbdu/fv3Hn48Lf/91//7T/+5Cf/27/4X//5733jK1/+2v6Nmy6CmYevMLTr6Qxgsw2CdD7FzWdReHp2Com+yrEPm6ZqrwFu8H/+yf8Fce2aenNxfvzk8cOPPtisriQixqyOGqPSbn+Svn335s15dmdvfmOxsCY8uVj++tEjMKp33nk7ScFviixOJjjYMH5xcfnzjx/OJ+nhPA1UHQytxXaYIQkNPCtcdpKlSTbVQEnxAvdqmJITYwSD0JRdncMePzm5fPzyYj6f9yzBCZq6W27ygFF/CijeACd/cXa6F4dD3f7mJz/Pt5dx36RWw/MGuA2mvBjDkGwCDRv5PtMrEbR2vd2e5xuAV+ggPQjuKt9u4DJPXjxj29GzJ2VeKu1rSFmbE0hguWma21+4fWcxhRzFUdKr4POXZ7/4+GFl1EI48sHhwd7h5fnpOQ4XUg33MEuTh588fHPPHhxOo46OmQUBitAlTWjlARRVmGhA8DRlYrnWTVsGjLQm5Ii9i7V798EtwMGz58dnz85aaPtAP9IPLEHaXF7NbPAH730FHHcvm7ZNvTo/++mPvt9ul+8VX3/w5Xfj2Z6KUhYXsTIoC1sdwZ07BWcbxTGE4fHl6jIHgWexEXUE9rsbSvh+ILOLk5e+ENn1IxIH/2tpV4eb+/O9BL4doEafX109fvE8SsOpscX5+YfbIl3My6J0VQnPeXeeLiZ7rIId2qzvoB0AE84IrBS8Aq8UBoyYmDDVcapDLHlog26gomRJOgON6vrtm/dutE5j4UXdV451wuJShyhJZpPpYn//4OgGXpFOp9NsyjKUCizprGM72fNpZm/efyPMIG4ZZd+GnRkAEZM46XKwwPjBNr/7/Ox4XZRt0WjP0MNwsX84ZYePffnsyXQ2u7w4lRrQwPNOuJlkkh7sTSLeL5uYys327jR9d3YwIwuShLcJ1ME0eftoynYJNtfAF8IzJ4GKSQdZYeWdhUTEjCA7ONLERClMBGNnkqdt+y5JEqBrNVQpq3M0vOl+Ktk5CkIAAWKDC2jl3l6QzJVNDFjNfOHbT95680Fbl0BWuO98u54w+gBBighe8Qf8RgHdABrcvHnzwb27T5brVQUEYQArGM4HrgDnqbV59+v/5OTlU/fwY8h2LZV7Ngzx9cFiepRFaV10ui+KzWGi3rl5fxIH8zRiJoKxFEPEHoZ9PyamYK4iiY3ytjqhIozOUmeZpYf8x1kwWZhs2jEu0PuQJOwLVLyfTi0IB7mTYTNpJ0W+Pr8ERFsVfdcyqBmVFjxbz1yNg5/UZcsAeBIb2Ah2UZpQ0AFIWeDDOdKSCq6pkuRg/+DGwX4MsZRaAmKAgX0jPcjc3cX88SdFNpvh4Poatqmlm7NB0/e3F7P9NMSGtW19Y2IeHO4nlIUh5O+1LzJT3G+GfQLxOLSJ1IWqBlEAs2Ka2rAEhAfD7JGJEpOmtGpSmIplCC2MHdsgQ0EnAv+zuKVqahaodpLdkmhG2bUskWjrqImr5VLXLSNeQaIl/yWtH4DlbAKzTJuSJ41pGWu53Dg52lvsTTKrz8IwZNWbYQlGD3PalttyW8Dl1FUlMXmJympdVdWd/XlGPe+yiWVNg2834f6STMFzw12zwoobIN0ZToquOpZgS05zkPJYH1iSiIUlkcF+UKJ7F0gPKDMuphOzFfcmJuokxMWN8ywz/AFZsgvJyqynsPS1zIaBLpbxNFRtw3tiARoDMLBvAYtLmDgbhpZpdinVVZQbxjgOFotJHDK6x9z64KCWuEKV5xCEFJbWFw8D2Qah3EF4b2+eDj0gvQ+pSmYcJwwbzNKumHFzbGbvszVW+0YFXyWsxNSy2ddI8Jr4gzpDsTGs0GG8SLOpUQm7IpiGQOhk6lzNKkxFORJ7B1onwduBaW4cvJOmQWmxUKzJkjQ89hviwHpYlt5gY1tJ3Uont2t9DoeBGa3h3W+QF6WbqmPpN6v7hV0CUMK2xNOJjZKmrqUPFDi3ub23uIUX6TWrtSTi7KQCWhgXCTlrDbQQFIm0+ag0qDEXxbyQ87XYuLxPN9IcSMA28GovoREJfQ2waVgH9jxUGbxN39WKfEeJ4HVMarMOhgkwnEbZVuTj0usHOYTys2CbdUYw15HEJplNFoslmWTiuk7srguFH9za3wM4LNvSdc76PAJPSMgYTHI2ncGaKvEam8H94e2jQ9AiNlcMXDTETDqxffWfD9v6ommfJB3U4Ft+hLKwVsqXTARsUKNWMOPUk331LPwZWGMWCpkJw4YR3S7GndgaRBT7gA1ljyswD0s3GtUZSZSz2p1pOKmXkW5i2kf4ZU+IAD190qHX1HKYimHwSR3cIGSOPBD3NQ2BxkDpABNa61uCB1bRtxDay4bRQ9yck77XNm/fOJrNbG87+kA5P0oBc+0SjHA+0id9iYyJSus9lDTW0ZgObdnVpHzbaOBzmUpKPyAJLBLrJN5r4ti/WVvmbV3orpQiABWEMaPPDCxJ/kRa77SYZYARZmM0g1+0BUoSX4zXR6INg0/GSQaLzFJi0dQoyc5ClqJZNmEOAZIFjaZHp2VxddOUVVWUZdc10n/io9f6xmIa7XoORAkJB8jUJBMn0wykpNKM0sEFClvrpdHRSUewKITx+RFSMPzQsRqAe2Jj34vbQkLA0eK9jd4U52dRXQDcAAP5ihntpKddExHvekul8A5aYCNcDuByYCQiclKXzqol4mvJ4Ekyj1avY9KclJpCwTgQdUhL3I7F9OxpdL5Kx0qxwyC7w/9ZgAXAIgqCYwVoID1fvjkY7xVI0YLcKOssnG8JbPoB2JUBy6bGqUY+TiuhDWk48PEuDW9oAbtYh8/AYluWbVPCaM1u3s6Xq5PTs8lmNVtMsiwDklLS8UDfSJSqtO97pAWVnmkRK18QYhk/GHNzY1eLpCJ9sZ9koohM8Bso1xdu3jo529S9s77zoOkasle2JobsS2MpUCCVdiaDFgyt7xxRonKyeMaTpWCh9UVP2Mq2bwBDsby67cqSVVuR8Qldf7dkJb7bImJklSxFStNwyIq0e6hD6XKy6Wxx697V+fnx8WNW1UmThdQZqlSnUjMRMHlI/sqCMnqUOKbfpuXi7bHmJpScMqNd/Vgt7yuj2ZGkaZYJMYM37t55fnL55OWp9Qlsdlhb4gq2vhe5r2+gRbC+lqMfMx9SXOp8GwlLDCSljd0mFWJEtnN93fZV0+d1CyDN7A4wW8tqA5/Ew9nXVQOSFUE4VaWaldURxK2rG6J9UNIw6eoqzsrpwa1idbncriBk04wVqTBnVVHE9K8RYC8L00W+xGlENstEUngqkoAFOehCXGVgFEsyl0rvEvoEWBq2uttbTN96cPf5yYn1taHYzCRJq+Ul+0/09TgNn4iUxLf0ASifL1a7TqJOEj0szcMtDQ2AeTdUrSuqpgAkCdl5F0e2EYzta0/ZfFFDyMuw2JrtFYPcRW+Z5It0kABTsvc4aJNQTWA+cTC9KooamJmNL7hWbPq2ZdU+5SCm5nN2QW2II2JpvI18ERdgcCiBVsPodS+NhX4cwjgEZRDSAYR8+8Z+EtGZiaxoGvDVerPNN8AR0tNOPSPhE9NkxmavMW04+AYyX0zJLTEd50H0dd9jF7Z52TqHZRkCgwCHU8oIEUbJWedGJobD7VZXATwkU+7ApkAZUbs501lCE1gD3S2bOq/aGmcXSXFNwHZznzQllYSpD1gV7HibXWWoiGynJWeB2HYt/AHcDXYqgrBzPYHxvXe8DQ0M61hC6642a/hqFk500mWOF8F91jUtnFcM6sSWXZ2SGZQzNWOfuPSgSKGIlPwyuk9qCtbsirJqGIYHs+ZPIIWNjrZNBzYxnSQCQ3FKrHpripVqqsvLzdXlZZpGt46Y1IIEKRstt/Xxi+OSSsSSF7xnYoPJJGHogL0ouoMJigArwCSaOIyxFRAVO3SBL3EcE4tUDMVGbVFm7iAxcS8bISMtwk1R/+KXvxraxjqp7Wf1MtGobiqOrwA4k+IfHvmmKPXRntQ403BJmkOKSUVhwHB7UhtiJPhKuLCmEj45YI3N1aZK1eR8uXn/15+frlZfe/edr75xNwoHaxrJDOgXz06ePXlxtVxeXi4Xe4df+eJbN48WOKirZbGt2jBNFdx/wzrzum6ShM5agql+fEfDERTYKVNBnl0Xqg4CA8DUaAE2yifZx6o0IqZG2m+87otSBy9fHq+Pn945usVuM+ouMwntdrMuiq0KfMHG6CdXOJdBJzK+RXCuuD7FniuZPaRAEXCBVnhWAzbPDNKge3gBt7y8eHl6drnO4VKP9iarq7On4XB0sKhCm/U6oWXXN27s7y2y+3fvtL2+2Bbbxk3mU7DhRQYb3Qxt1eAiNRSuiSqbsvERm88GS9WSpjPo4hoYGPD9hmWCxjsUJ3ZgGCurfRWO8lgKWkrVcB1cPPzXH/z+17MotNgAbAIkAoLANIGMnRq08UlNrPl0VTTKxrrrjR+1sMuP80i9yvoMqH9Fj10IxeLgbMisy9JFQRqkmvDJ5VeX5WYbxkmcJpoclNwxSye3bx8k2bRl6oCzN3rpM9TwxwXVnYEyFkdWMB86ZhhI+xIdzuUB6u2lNpa8BgKjxhzdwPyakFDlq9x8laD3r1Ls0Xfu/hce3L1xo60K27EZBgcIn1Vt18vN+irwtXzUZPwn+PzssuiHaeD71LUvVh52E6qcVKj4AhLOPoDbskFCKtaHgnCiMJ5Nk7p1u24pQA/TsumjHDozSYmXQG/CJIvSjLjDWicokyAOZmborGukWprVxaqsaHR9NXbbwt0QugNK4GsbESh18CiiPHKoY6+NCLFMURkbzdmHVNE/4uKNUvByzCVK4huWoqmL7SCWgslFkSm49o+enV6W3eFM4iycIEQi6wtmaBoGSROTZPEUYV4jQi8laVVoZU8QbGzEJid5QyATEykb5mKWWYqaTRiB43QNoKAIN9uTp4YUuyaQZuQGhhWUDJs3SCKq79iE7fycJI7lakL2wBOrSUZYe6HQ49QmIo1B79r/hYGwXhu41rD+prdukCpGSHqrKBFlFAbYIQ458lXRrPdVZ6vl6bZ+e38RMPut/QiOQYa2eWvc7wAiO9iNxEv0MK6ZfZl8N59bZxWbCk0YO/6cnCVllt8Ib7YynAceI/QNSPSqZrBtHHZJ29bAUL7HSGYY9P72pDVz1FTfvsBKdUnsaymVHpstfash9b33uHjwBWRBOEQDXBK00XKERMfpMRC9stgWZSEgbPARD5m+pZ5cXv7+vRkpnFQaXleeO+kloFz4mSNSQ2Ik680QjUwdIvsTuCdZRGDRxAQRdjQFXDEymC6M02wywAUyfoctCS1rBQlAWFPCdDjsQ9WH7cAxP7Ul5GtYz0y20mMtDH70rQGAIGlvIyk0VYIAO4Ge4cAmbvIolniM42NAMQN2p8M9q7KWol+cAttF+qEsyu12LfTOFxuP5QCfH5/m790PZaqCKC8FjIEEOPVe+mW9Zd21rDCFxdVL9S1LWqWwSuIntAGgev0QJdKJYGObZCZM8b1OEtboiGOm5Rd+ictpaHHb4EpV3zQ0Ayw1ZbCvlwk4jP/0Qd/FlJROO2nIVf5WxUxK4DcYO57F6WGbXLs+P4txsSA6vdjkOiNx4uyWtmKDTwvzmetd9eyoYib4GLyk7KeTgHZoMMNYfqx93ZbMl6MdZD259QVlStJLzHEOVAdOx2kbsp/EWQButmbS9JNbuxrequFGhQrAATyfFg/UdvABpV6qbVNYCgWAJm0lfiSSn3NFo9j14djU74sceisIgHMrfD+grGPwARQGdbqqLE6fPt2fZ9t2gGjef+srAOywDKaqS4musuJw18+qxRoo/Pbx8fnpprg3m1lxMFJhGOzm2/lSfOktkhpNmYzD2gszUjdbt5oDQhpo0mDWrF2i/NP0YytpGqEFYRzbOMvme8l8Es+SgH2hphO33zlpJVIcGhNEFiRX7cqffUOHFKBo30sgNqOXGsHBSrjWXI8Zc9JgTSerzs8vP/3s0e2D/dKpG1/+6t6EjflcEm4z326LPPfxNl8j46mFdBCqF8vt790/sCTd7LOS4mAfyWXEo9evNTFoKQwarC9eq1toIyeLGelMGiT3W7adISmIOnoFmToTFNpc9U8fY//iFHBq7+DoKF5MndUNuGxe0nmSAbGqjpE+KfjF1ZquC3zp824QCLPbQceOD6kSU75txDcDOYmzOPPJk5d//+Off/ELb04O5tGDfNY1LH/tmcQgXtlcXXHsBoiQFI/6ELEfpfD5y4viq29ERrrCpKVEomASdCL9YsxGIkPkdlJwZZtOV5xfVvuOgUCKHwfuI9vGsP5JrNKDgzDOYNxPnnyWRdHk/tHpycv+YpluN58+fxwkWTqbw4CBX3ZlDnyFM44p9kPsfKyUdXacc0TbZDzG8dMnRIaketCMpbIQz5bJIrOtup//9tF//OTkrdPNl7789uKL21leMNzVS6wZUAKAaoeVPK8cRwDADH/w2dPL/+F3F1OeqbS7ju9NzCFdNRxlAnfasEHbT6u5XOXrTQ7rz+7TYJhNUoCiMEsObx6FUXSxXM3u33/jK18z2UEAKPXhB5nt7rzz3q2L5cP3f3Z466goyw9+9ovN8cnzl2dYy0Ga3FtMbi2SRWZTkHHWW8RUxjg1sXTBcC4erfyuobejwDB1LiUJvnZN0jEnZ1e/+PC3PN1NdfrLj248eLM0GQc1wF9pYIK2UmMB2nVHhhd3EP3o2fn58ap4Y5HpoZYCPTGju75n6ftiUKyoa9YK9+r4Mv/Vo+fnefnW22/84e+8k6j6xs09Ip80PrhxCPsUHc5v3HkwO7rZx4fR4uhep5r8Ijy4fefg3uWyyBZZ4vrg02frdfnpxcXqYnUrjfSbX5io/cwm0yT2qiDlfOxmgFt2gfYz5gbf4M7sKod40gxL8R/HtbChzT16+fTXv/4Adw2mW3f9n/3N333506cWm8mOGPa1lFgMEF4tVtk7xbHZVzbk42cvvn7vy4mvRhsHg9IiSuEq9ZVZwgZgcKjz/PmLF2fL9Wndx5s8mM5DxVJQHZVREgfSBgL4YKMU6M5pH/Ib6sbl27wvm49/9Zt79+6WXfnwo9/Wl1fvRun+l4/u37m5SLDc2rDoi3EZxXmaNYB5ID3Pvq1BSU5IuTFgOfYkSwUcZ5kYDWvz0cNPnhYchCKEwAKovv/L91nOWgMR1dVmtSTwCXwLztjT+6q91QTvf/zZv/zdt+5xGo4MDNuN35Bfsg0nasOYmRy1l0VfvXtjP04fn6+ePHn29OXZVPeLJMUbQ3HiCTFWXjQv3v/1rQdVMj9Yb4vLx4+jstpkH7li++DiPCwbgKH//Yu/Y94eimK9OJhkU1tuLpoCDI5xM1a4s3bbF0JrHwL1Df9AVyAMdAK7/n9JxI19SCcn55989rnyTaVjRIWFm3T8AFjF1dXV8bEYwrFFb/CT7JxneQo+9qMnx5+erm69fdO2JS3TrqnEj0SQkUsgnSxUDE00teF+YN+cZlXjkmdPU3bhAg6p4+Uq2d8Dt8AV89Nnq6Ob02QKsHR4cGuRzmxRxfO97Ot/lNy6W9ng4vz0/Oz5W/M0NH2VX8S6KWVsEzM3SuJGflaF1Pmzb1oSsWQcoaRdAh9RGQvJ4dyKpn3y/PnZ5aW97tLcjZ4CKu3qstgsL7tKhi1m03VeDn5a3641ZdhNOf3xx4++du/oUGbG+DGX4jfpJqu64tRZ5mXjXnU2NeG+bsKKM1Msh6eQUoXBG1nsJ5a4vf34xlEUJQlkm3Uz82i2b2aL1kTJbL/QetvVwTx9Y/+Loav6amOGVDfZwFF3TNtxPon17Q6eTUjsjPvAImy6AEXS10lVoGJG3tWuP7tavjg5qbtudAivda9aMAzpgT6FkrCJVspkxwHRapxp6WkH1vF3P/7wf/7alxd3FrrburGlwMkYAw4GGiR1qKX+HfI7maWS3VMq5pxf1sjGUjPBKQLOD/NjgiUIO6njCOK45HC/Nl9d2sVkmoXsGna1bpk8022s5gsQRikFqd0OzhmfiOGchR0D89XhWuLL3rkL3Kqa7uJqmReVjFikuDg/0FiEyoKOrpbL45cv2DkWs2ZdBmrsDIR/R/kP540q9e0PPn5w9M8OWNYvEEKEj0NC4ghwhFEMP2wQP4zCuV20Be68XjX9JOSs4jTN4Ds7qXtOTOh8bwoQW9CWPWvE4uksSWBFykA3MpuNsJkQicM2EqCesooATvqqZNE9UakStyD3yEpa1pyASJJ6knepVhgHvMNyk1+sNtum2da1JId3w10FK3DcxupyOZ/P83yjGeZsh9dG5ey6TMZGvyiM/utPPnzv7Qd/9Pat1DVCU6Vxm62JQa0aARgkU4wImSGZsuOmxIXKpoJjrTj323CYBJtAWR+nOK4EL5jOF1Gs7USZyRCBgsXYSMmRS/hZBjImIWvMWiNGsGYftAqE3fvmaX+XVrLzksPsfd8loZsayqZeb7cbsOuqrYD5X586JUJh86pcbzcHh0cvj5/j1srNepybeN3kO7yCFEZ4wZ9/64c3Zv/LOwdZxPSU8g1+RhL/TetkXG0gsxg6F7lwyhyUYqMdqCNuDJzY9NKr1gd+SBUpypAGOnMmxtvD5teuIYfrZV6fJkcIWIIXdDxrogNGa7QUjXDWiKQUlEBWJugl+e3GHjMYYg7U2xRVnlfYguV6u1xtzNit/aqvmTOGcbDLqyVWe3h08PLkTLJWvgxTcVLUronJ70ocBk9PLr/5ow/mf/wHN1MA5ibwnXjEIHErgwUD6eDtpNiH8ao4gr/GETOx141SZmRoOiAMUCnHexomJ6yM8ZPiRuJnBjVZiyQdYCE7GzRB4hC2oZpkHA0fx3x/uZz2CRbffuXDqL1nHqqs67JiB2fV9KenV7Cnfng/QfFuIohlIKxpLq8uZosFS/gY0fb74DtEXwMTu/9mcQhLcXSw+Jff+NK+RLgYOxB/HgGldK3Ea2SkFlOXuCyMiZXwse69SWMajskfaWVVHQchUKlokXvfXxr4piIdCi2UfjMBi+wKiTikhvQrSBJnvGUffMulGcez+smt3IairLcF2+VxK1dLYNSVliEjMoRGXSfx7fnJy/XVFfwX7PqzZ8/9+E3FBt2o752kKF6f4Ub9czIk5s++9WOYtj9+58FUNx2DsvRXNrLd0HFAg8xmk8gNS9B6mH5ad309fV86wH1nDYvkOFrIu0HOP5ZxTYY9IIRC7E+2ZLkMynQcrZ5mQivpkD2q9oXyHtzJvCsGYXGoVc0ewVbaI7EdL45P87pVEjNTnLL4mvv87OFvcEeHh4fr9brY5nyYwaCybHLr5q3Hjx91ffPacGB1PWCHRjxS//ab35/Z+BtvHMUy81Faqwn6gU2MjBTDNlqRUeOH7rCEh21Dvl6dEJEFMKxxYCQjlNkiI28JxjoY/z1HdLGR33dKMrxiI2++fLBSQopjHzILf4A3XCdzUjv4C9xUU9fPT07Pl6uy6fCtkjKq1ycFmabp0mwK1Mcm45oT4CEI+/sHN2/evJ6AoF+NQhhHHOK6ICmt0n/6rR998OKqGkLYwdrJkHwyeyuaxYoiIOI0ZANsFtopp1kGgOEpIBacdQhkMX4knL4JKUwCdm0xzyYjBS1LRj2Qp4/g4BkptItYvciyKBly5fMJEoZj9yujyB0IXtvhs5W+iODqanm5XC3BZeT1ft6Uv0Vf/mXhtzIblgXQZy2j8AmYF7M5BMsqaVLVPvqwm0N8/egNx2EFZ0Xx77/1Q/Uv/tlXbx+kjML4oyT3gQZZCV7idAhyjDRkaXJy3Az0XLF1Qvhj4M1rKCg0km4Rhhi4oeE4MMFJTFA6iImcebNM2nbjw0Cc8kS4l5BE00Ebu0aGCkBIL1f5ObDUOl/nFWtjtKo5b4JxZXz0flxJliawqdgheHgngVkcz/7+PpCiDQK/z+Oc7J1UjNZJAGcShseX67/6hx89fLFqXNq0qht8WoPIkY8rUNoPc2XAQNIr+rUxCwED6UTfns33QvCh+tIq4+MLbmwocmyAaUVyfaxYcim9ZDddL9G8DjLAoUlQiaaXCUsAdfjq9OLi/Gp5dnXVyQL9uNFIIuYsfZPMDgctnhy/wK1tt/lqtcGBzObz6XQqzTDBaBHG5vjXBk+9+kZlUfT4cvUfvv3DD0+uts7WjeBEq3rjJHbuJxhy8oCojh9hZPy5yWQ4SuH4ZBsHYNIH2klmZJDO3ME/moJlmJKdkfHcNeS35fBamfK5Wzz/AVaoa58AwdoAWJZ5ntfN+Wp9ud70DCMxViHiF46jN72NTcJkdbXF4a9WV8xEhtHh4UGWZYGMtNeSqvEVN7767jpCoeWROH4EaRbHT65Wf/r33/vg+cVlZ7etbmE12NMp8sP8u+U8LXEU3jVcc2RJI/L9fXt1x7x8J4XrzHgTeAClcY6yBMYGjiKsqxL/Smarx8q7qu6AXDl/rqJg+LmS9Iwhfllsq/U6Xy7XkJJBwnmcahenvhHZuxwWJ3acM1Jj04u8wv1OJhPc/Hqz4aNO4KuY9/ehy+sQx65cxCNwmSuJL5IofLne/Pv/9r3/44//8PfuHy6USjnpw+cOA0kzyegoegrj2ayU18FNOnogoSc9c27k2Jxgyfm6gf+ZEiRKqYYZo3loORuEFpEPHzEyKoQthYBJMpJGwhScoF5xtkiDXci3lZLaKYpjyMoaPr9D2l8ZhIH9fPb4sXPt8TEApYuTFNergceLglO6ZYSmBDYCPy17nA4wRvB8kdrYWI4DjkNzUVR/8e2fNP/8G197cPMWk3qcRmAlfU2VF2bi02+7PDKDPG1Tg0pAxI1ImLS58XziJIM36Z0vbdSsaZHh8pwM07FaoGf54jDGr2mPpOzBD+nghApqDnzFar3mBB7J8nvK642Ukw5pmdzcB2/duwM6tF5voGiwaFC+27duHezvPX36ZLNdS33Aa7zd51B3mYydQ72mqUQHZT98+NlLkNG9ySRjU7AZ2awaM5CSajDSJ84br9v+4cNPp5MJJ5+Ll3JCU6ABXoOqquTjXeq62G6hAMDJ8i8j7703dJJQoyBYqYX1T6vq+TiX1XpzfHJ+cn51sSpb9iPJhCvN4r6GEuGzYnQfdrNZVVUFG5mm09li/tnTZ4u9BXb96vJSjQ3gr6YUXuMqNU5c2kUtxg3hmbB7IBj+n+//IsN/37x5e29qyZVVyCdNBOPMIg6YkGGnEmS7e+cOMS+fQwDDMgSs3obj1Q2HqY3GEC7C9237/kwn81xkDIOE7mQQnH+6DzPdMu2/kodcbTc57CeHS9FCyxifMZ3gJ/WOMS7sX7S3NyleHAOtwAdJE7+5uLzETYzd0HrMgL+GL/9/3/hIlsAuKcU1tQqenl3dzsKhbQ72Fwl00vUglnYcBAv34MSpMso+mU3Y1tXJoFLGm5lMA/dsu0Ie8dL4sQy7p+EMxs8Vl/AKw0KskuBiApka00hqDDIDB+I/sZlin2VgshBTjjEU9uBn+XMj5vO9zaYgao8BJTZHe/u4kfOzs+tpfNonbCRY5fzT1vS1oPhHvqldZozCFxorbaZ6vS3qbgDtBb6DQ05kIrJUbWrJS7OaIIBDY5W6hLZEaWRQZO+ni8Ei+OFnHn/4qlU/GkhJcpnpTAJvmZATWD8hpJdx3tCdqijz9Ra4SsDkwJIfhhgG6JbZVR0LXZO0MwzPerOGa5jvLVab9e07t6A8283GZ8qk+Mr5qcbDqCD+Xzfahuuopod9Rjp4mH0eTtarou/2TdjW1VXbMd/JDAR3wEp7ipgJzs4fh1SIP+VzmljWJ1UBgZS0ypB8P5NRS6PD+MQN7oL1P/FP3PCROs4g7wRTsK+49UMtOdJF2IoMqWV4MfBV7vKsHHYCw1Mq4wu8zeHBATZ0g32RSoduF8J+9eGX7fuCpVFrpxnq+kFG/Bn7B/VV0a7K8v4cbINmGRyQMmu8XHvG4/n+OKZQ756iJ3UUvtHHSEOOdEBpaQsJQl994ec7ackj+OILn3Pqd5WfsBKc0CpIViaFjk8VYvGgmDcW3gsxkRTNAPaTbKsSd5Jv8zt3bp9fnLec9NxI5HKEXT5RMk6U2ZlI/Qpb7p6FOM6akaZ/PjhJrYuacXYqwy6qrl9FvHxrpVR3ceyyNMBoGUbmD1lGlnE7rDy1yBdaiETI+cviJR+p/Sgo7cYn5QjkrhvJU3NcjfHgCbikJeiIOIad1qphgFNQGmwEcOTJyUkgBRysEm1lBmjb7qIQozEI2KOi+ldxmlez+rwseAxJ4iCpFx/YyYvKtb10NlARW+d96Dj2UcDN+LQ4KRuUAnm6QK8VvH3uReCHiUpTCmvWo1GexlC7AER/W76yiPii888+hJmUHhv28vRVDYm0guc4FJAGyFcfcb+sYDMH03r//r2iKAa+uHE71+8TST6M89pD19QrMLHjozJNgF0jg+cW2BTA9qJqnYBxKyGTXsRHGs7NONfGV34qf96BdObJqYvHt35LpP4o5MMvZaij3rUgiFCMJaRa6rgYe2N9iJYOlLJWHlP7XgJX+npLLfEukUGO0hQeYMyLFy9SQIj5fDKbAU5m2YSRPQ8zJClmxo6/3TgZP/t2ZxCunamR0C5rk5pGHuPIONwqL0vqJJ94ERkXB1IZPFZ3aW/EtK96FMNAUx6GJtiVG/k0nvJP87L+sQ1+PBK9hoyV9c8flYQ+77Ktay2EvSwrJzNsaRzl0R9aHv4S8CFtPrbLP5OBZDJ6GpYV73X/3t0w4gj1yAbYDiXC5kcreQ56/cTP12LaavdYjlEo+KC9uvRjAHzqsO5VzpFycTT0SchFDJ0/wMGbTA/OzVhx5wNAw9jcEYztsqNrHAtUzBgmGw9k2NU+SOmwfwii6uEwWpgoG/JBCWNOjjkXu3uup9Qbc+pZCCceWI64YltuFINrnZ6cxlF0cnpalfkr2+CfwCnPcPzvMdUIM15PmPsE+piRldpWbAKfiiUrcALA2YLI/nIpuZM8rC+6k1i0aA31wEewPWmg4/CzNntfX+hTGNc5OzE7UgfQhzJBWaIWrS8aq3vppMKZti0LzpiiZsOJ91AtKF2gwzRSfrZ9FNr1cplEFpD+/Pzs2mV6o8XQxW7a8Stvugv4vbYtzj8S1A8n8/a/G3Rec8qYL9wM+AA26qcP+Cgz1u+Ok45l82VM1agr11d51Uuod/PV+FCwQWgsB/LxIQ1h5IijqBFa2jNyDp7qjDS0mbrO2n4CaMvx4jqSMalij4yQusEsDvYZohiGxWIBZLlZr+m3x5vczWX6/0RuxxFtIxzYmU/tH4q3wwXyil4VnLTNEUjiBNhFHXsjoCWS5RXCF735xe+ewDsWqg3Xj6Qah27L4Q/edPlaepEpTjIFEvWaBTgPull17L2nYtdN2LSzfph2Q8otoO+MOfx4fOIqn7UGIA6WFcd8NuXLly/pOD09ljEx/50g+KosNe7ROLpufE6LZ5dKX3PRMYSjpMm9k/aOHRoUIyxltr7My5uJQeCRj5bo3VxsvRs3LfWLPro4jLFCKKw8B9H48q2OpV+8iDwJxbWdGx8rhK+qKnIuYeWpC8WQQ9LTKLKcB6ZSTYf8/wISTLw8UZzH5gAAAABJRU5ErkJggg=="/>
  <p:tag name="MMPROD_48146LOGO" val=""/>
  <p:tag name="MMPROD_48147PHOTO" val="iVBORw0KGgoAAAANSUhEUgAAAFgAAAB2CAIAAADDUcMlAAAAB3RJTUUH3gQFEDc0iyt2/AAAAAlwSFlzAAAewgAAHsIBbtB1PgAAAARnQU1BAACxjwv8YQUAAEz4SURBVHjaRb1pkybZeR2Wee/N9V1r7ep1ehqDHcRCkCKDErU5GDYj/MFhhb/4xznCEf7gVWGHQ5asMMOyRVKiIAIgCYDAbL13V9f6LrnfJX3OkzV0Y2ZQXfVWZt57n+WcZ8v4v/nt379uqtba3tphtFEcmSiOI6XxhTJZkpVZsSjyTCmjozH4pm3qrtv07VXfbUNoxrjxbuNsE8YoVtEY6zGoOErjeK4N/jmZrU7LxSpLZho/GoeuuW2qG9vf9P2N8/tx7KMYdx1wU/4Zo3FM8PU45tFYRNFS6/vl/KycZUle23hn7W1XXbV14weLu0djG0e4H/6kCncfed94nCudxaZIklUSr9NiXS6XeZ7EUWb0GAXbtVXXXNbNvu8arGj03RibMcKCtYq9UrH2eJCAXeCSeHGsK/JR5P2I7+GbeEAVqxHfwwfx0zGEwP/yb7HCVugo0nigKFLycDpW+E6ED4WRuySbJZcZefWIv6Wj2GHvcBe5icLl+NcYn8C1I3kIXDPRWATvjAfGQ4Zx9Pwi4lVwX2wHrz6qSIdYeXwSF8BHAn4pxqd5qYgHKR/nd3QcNG+Dh8c1RhPxD7/Cv1x9pEelXMCC+YNxHL/6L+4RBXwmnpbArVBcuOMhRmoY+VMtn+GzhzjDHU0s0kH5wrYYgxU4A+HCRuGGsbJjGGQ9/GA8HQP2ggvTcjU8JZ5Y8ZF5a7mxlr3knuASiSzAjdPBxS7inuMqQR6fWz1yc7H1JkkoM9wjfheHxKuMih8a+VS4rJaji72cKo7GcIl8eBUbzfPgJbGt3Fk18qH5OSXbJ2KD6/EA+QenAOWifOHJFC6Io+VeUKR4MB4rwoO6aIQg4Og89UlN28eV87e4F7yh3AAL8WEcnHciiLLho6yB/8P1HVauI8Ntnw4tcPdkyUGexwfv8IcbqLgonITCekcKMv/x3H1Fc8DjEbHg6eKJZQ14AC3bN3LrtKFwczVhEp1Jb5TIt8gCpAtiFqDhCc8Tu4ZljthFXNTy4SLZZFoE7ELAL0HR8D0P/eImU7r5B5rCR3M4GN6c++FF6F3ED2qaIYVfFQkViaVwj6ImMUUpFhUTAZk2hp+F3jveRqQbyzc8Ui6cMovHMJ5PzAWMPG0dOy/yEzseJdYTUwpwVmI5KHVhkjolJ+aiSYFggfhLeEAd5Eb8GE0BT81TlEYXYIEmpcYzwvLGWtQ1ljNIEk2dx19C8J5PYHh6sDiUYz4cLYCYKfkVuRTl8U4fqX38mB3jRImYilEQhRa7RGOv4kkxsAwsKlaydbwIvmliWWfg1ZMoONn4mFeGIQ1ea6/jBD/12KVJA3DG1ORA2Y8grdhF3hdS0I+TeYAkRAlvTunDtiUQJ4iU1lhiiPzghyG4fRgrmGh4pgQOIcsW8xbya22wfWItPgKjg8Ovx9DhsUIwd4IRix4piJj/ah0umg6Ja6c1iWTP+Lx3Bo4Kj8Ub0YxJ0HiuDrtqRg0BxE+wTQpPSQM9ylOLxkDIeWI07jSbd9IktupOuKgnlBcR5km4oBqxmY77TjKnD6lujAbbD0Nb2bC19VXfXDpbJyYx6XqeaZO4SO3gySCM0CyjF6uZ67rdroUcDhaOuanG5HFWFJQNCzGkCxC/Qocl2zGZBWyB4gnhGen4Ag3hpOR8bqqheDRZCE0j9pCSjn3lRtP9ee4PpFl0Ab9DhyqmiLtM7eWvahFlBdM/0OLK6WDLsI/cX3XnsXifIaYhdHFsR7vzbdwP1tm9dbW3vR47ujs9y1L8ms/TxXJu8enODre7MlVppnWeBXiYYD5c3xwWSqXqp/X2lY4+yYqcQggFiMT+3D2heGucInWe9oW2hyoGS02XTZ9CKz3ZFzHeQU1WMRYfIBJk+PuUeGojJJc/h5XmjlLv4D2UnOs4itqPk+BMNpuaGQOAwCKKJceFoSk+Aj4Za5hK+DRs8dDjjHKjxUuPB2W20Lrp3b5pcKWm62/3rdY0Xb33aaDRujy/2HUAP2Y2ny+XSeQ61dvntzfnafakyO6dzOJbpzY6WJhZnCCFL4hMa96dmkLZvnMJ1Cg+uOwKVqKnHeCWiWOdgAPRoxK7SQmhC/OjuD6KEzcbvnM6fU33Ki4tiGbwd7n4cdoSmi9iK4CCNgb+857eCDIUp7AxNBbi1VW0a3oDi0GbMkItyyzZbfY4w2JW4nKbulNdpNPkbJlDKrM8Dyp0w4Cf6lyZNL0Jrmt2cTRk6zzUULYAbaJBFV8+0t/RSAikUTiVwY+5oTfiGSdmFAvOw/WCowIxtOAOGssxJbIUoVaxIAaIkI8FXYovw/+nIgDR5IQnqxxPQimf6GPVxoBGAV8MNKQT9oGgwYfHeZ7mSdp1A1A8Ngh+ioA5TcYBeGpMs5RON467iMgJUp+GmGBE6W21h1YtimSWZ7fvPiRZWhTFQC/nVapNbtJAefTWx7QLcTwdy3TvCfzK7tBJ0lPE1HL8sqgHoQT+p7zYS8AQwUniVpSfjGEQ8ydwCP9oSjVdPe0qRQXbBMiEaxgdBiXSWEdhS2gE34AnhD+JYNMEgxKEV23vqU9An0S/WgNQEfMD1sBX2sFRY4fOExBrkJ6qq8K8sFm62TereQHHO4zd/cMszSE1Zl83lFPcaA48ERId1/Ww7zzhO0E18VXE64/jdKyyPEgr/Lfygj68uAYav0Be5HjghgCQlzUqdrH8QjRxn0nLiDAIreTbSgyF+I1xgvbUkCa4W+utMXlmaMSojxonnCUJBLK1Q+TcdrcfsaXGpERvtmlcr+L1LDd8mB7SPE/NUV62Af5Fj+mQmnG+xoljX7BzMOR+Pi+6Ue8a6wY+J8zwclFEiQHgNBBpS5gfaOIgXNEEC+FBtCBIbAIR5iiYTkAjZRpPAknybmJtBhtA/Z+AxVciz6WoyXRMhocmiSgEoEgQDQ8Yj+/jKtgPoHNaFUblKS5m2tYSjEFNYPzSBN+HZ4vEB+NXi4QwpB1876DosAB+vcyzBABLLVbzqAZo8LNVgQ2FLUzAVn1kfYRLejcfRjUQbrfzLMVJbBsIDe7pe7vnmYhxwG20OG6x3sIYJvrDw1ZCCAWbQjEsXYqe3Cl8P5jlKL5iMrGG+JfHbkZRNdg72gRP0M5N/zuV4cf7cXw/hFuAuTTBTQEVuEsKXJhqQeTQDHmSEF8kpneUXuc8uM+sKKx1hY4Xy7Jq+mE0Ha2ihQ7BpjQ2GFAc6wtoW5aB6Ts3du0w8FG9DXHr/HqW1q0bLKAyeYaO/KxIYGB9HVwfaEKFfU00WigH8RlOkkafhgLILghB1hR/iBWYihOMht0KXGyYHAAZDGXDMzARaUOEAVbGCwAiGKJ+/8baN4FKPwraFUEYl0XurQUsmEG+CUl5P2I3pQPRhQiVIfeHNcmSFJ/b9yMA5m6AmuDAcRoJ1pzScQv8j8AwVWirPMkhqlle4EL94NrBdrXNE71azFezeb3fVz31IqYNgiZwVeorfEkVxxqhAHqy8vDZKsGmUwNIiEiU9HjHGCbEMFmJcBctIPKglRA0C/vsaRziIfgPQ/vl0HthcikJNr7vccWmtzqEQqUQrGF0WBIgF20BOGiiDAMa+LkrcxMnpubpJX1fzQAwjRK7NDqPk1Yu1lVPzFXMCmdNSqQ8xEkGLwhpta6f55SAqutDb/tUty7YpocmHmUJ9q+3ND8x/Sa5ohhR8QskxPQwXhifpnbga6jCGO7sR6BrhBWYXJ+KJqOJW0JsSBlBPYjLPC9yG9xfdX4HF5aYMEUCRKISTacOcQM+THRUtx1OImPQiYAN++zIGPgM00k52BMdHaQ66ve4H37dZLiQ6gbAsaDTrO168I7ZYl4m2ta7tq3qmkgKlq0oZ9i6JPJ+t//Q9wkeBlsM4x1Rs6CEPSEoT4C8kZ7zDs0IINRi/6fYBZasJB4hFJi+xgv5UpMLpjTh7PBw+qsgBjgiFKUexk/31RchlDQNMWz2RFWBPcLQF6mCjYY3hOU8SZKT9Qy6VFsGE6AWvbglUj+olLNlSe8IWUySpOsBx1SepYzbjANAJ+hIlidd12LHgstgFRM7LMeo9YwvdINLUlMSUCnYYLhfR5Zo+sG3EDyjLD06SK0WUSdzJ6/Fpyi5cSr2kvZT4hZTlEEz9KD9FP1SE3SUmFokxxhNVJl/J6oGynnReKdH6x0uTegmUpTiN8CZRKdhIRfx+PWT9eHCtE17UYV9D02hzXJKF9ocpDj7uMRjJPR1UHqKPMCVMVheZrDl8SDRqjke2Daqru4l+dHDwy7yrYvaduzr1hLwkLSaIoEEXTbgdna2wAHpqu4yLAngX/kpWDN5fFkT/ahEEmMJiTA+ZBgWUbFIQiwGdJxieMJntfxNQ89gJhThA0i0f9V155EXyIKFQzt4q54gT4KUsVrE8f1Zcn+eLHKdJ9F8lfUBtMul8KPepXp8siofHsxz8HPqtQXNtLN8DxnAx2BXnIf5KIu09MCXowFEKZN1ZtZlVmSZoyHH1vimgn3wPYyB7wlY4zCL7XUb5WBuOQx42rehDn4pzJhGkAYb69KERVBJH6aojsQWHPw3Pwh32nuGFYWKj+oupjIaAi0J5iliIfiMvrOv2+pDHC34I80gj4oYbvBxkTK+uk6SJ8v84To9zQGCYTVU3bt0Pr8XN3s7NrmazbJPTubHS8DlBJsLK3B+u7/q43mybLsa5rMZCETTNDrMkzJJD2fJLBrmKlmsyjTP4Wx86OEznC87PE2HreyvIRzePkiii317mym9nJ/3t7WHOkVHSSrAUOIvwsi9xMTEBNKaQhlg/szEVxTDcTpMGzQyJiKRDAmT+ZFBTxgvCfDsO3vjxa/QoRDdw7FjRfMMyj0uTHR/kT1cZU/n5niWLxYZGBauB5Gr2u62gdML64Pi7GSBbdC01OPgysNFenE7VGPi4gX4xbtNV5TwnmFZzB8clwelXmfpDHQF4gErYADHQ0ghNtDNefBw1v3NTb1vY1ski3ny+Vbd9BY2wCW2hbqDAMZ3IQLgvckTOgbv4qATOhBnFSORtHPcBwlHEu8LG42EOkI6HGOnzmKPBu7lcNO273q7yHLaApgcoSLRxPaj+GCeHa3yR6v8eJHM0mJe5llOQo2nb9v+4LZKTLE4yOfcIMNQIs8mPj5crq42L97e7kOSzkrjouywWOTp0Xp178GqMHHufJbAy/mJFzqThDQAVjlLTwtscLJOl2nUdQDk5qz0VW2xShvGS+v25OuM3RIiTfiAkEECaEpUmeZ6CimNdzgTtoJ77sfptJUIf3wXmIJhhWXVlRt2Ej2OJOoHZdBfxaMOF+VBkZ3OisODgjgXv5DoAvRZsFlegGce4N+izHAjQt6EpJbWK01np4t8vbp4s4mLuX0cbnfto49O7z04Khd51NVpVxuJjAomBPaObWfibrCqxV66QdNIZzTvpzA3UX/hwlWPJZkb27xS9nFByYVFc5YhHQi/0HCGF1VwUyIDRp44H//0dooBRhP1YIyO/p9c1ZCTkJLY0TWRr+I4ByZNjMASah98Y5bAaup1ni7gyXpgbQ1rlyRxmtAMD90Q6ySZZ4BUgJQSVOeNeFHFw8jz5OBhnh4eVvXw4c3Fo7PjT772sFyUkeBd2Ngsz/Cgtms9FEOB9YLxj3qAe7Jeuz5Vg7Fpn0S6xw7cG+xF7Xa4f6J3MMCSA5nyGdqQ9Zt4iufgyqP8w6i2HC4BKSN2UwR9illLZgryBy6RTaAdBmrT9FNUf8KigLpOq9LoIjEpLq/9oPEwUQHfJTRlZHJHwR/GaUa8KtGKiFEN+hrsi8kKBZ6q1Az+e+yGXftgtTp+dG99fEgXD8M4jtl8mRwe4VD8xWsYxVEOh6ql0lEbHw/GAd1GMArQV8CRs2J8m9pL5kyinXe3Y3QvmcJXlBoJqypiRCWJiphKbe4CWZFkdEY/BTdIzfmoQCMBeAln4iWC3HX9ZYPDjecALpBtrJVIKkoY6sLjwfObTd0nIOQQIUABWGydSNyHUS4hopAMGBYGhBgYILkzppjhduk8LRfDarF0Dp9z+IQu5sP2VuND82U0W0jENHWxBICYN4Mv8Ew80DUxBAEGlbm+bAJU87CIVul4IywR+k77YgQb0F+MEuqVmJ0EXxmhGgUmcQO4cLFeEv9UE/6jcQI4x82oH+3owO5KSDxWzoSq4Kh4nOXYFj0Moa37xczMwKUSRoBifJKwVPI0uAn4IZRDIkPYW3BS4LPBjlEXDGP+MBqg1SnsM5B0GKzOQdIcVIoiaclAIcI8E9r8VGKLdqTRc4yvkFYPkR7IbhN9VBYHi+iqhdcQw0/m6QVAmineGokFlFQad8RMJp/IiaIhf+5yRPxd+BuJBGrGyke/6dpbFTEGFTPZAIaN7cgIyVXdDMBRsG3AyBkEgj/TIz02pDUjLJMUKTmJSSe7DSHgOeqiAxRq6eyybIwnVTIZOdAAQtWRgkLNQRz2O28HOalIOASEmOFuaAesBsNvFqhVA50uSn1ik3kzpqYDqa8AMjI4AQ/eHkvMhtEO76K7ZB8AkjfAivg2o8hTXp4PHPQU2aT/JfxgQh8q7d12YGJGVqQp5IaOFpfEAyzLbH16kBbAXSN9qhaN76ymQQ46y0j/gAcZH3FQPZXMR6ZEQcizKJnD3Lruegw2SXhy3ucMzNsmDA6nYjvQXWvberQDA/l+Yk+MlzhiI6GNPFcF8QGbTYd4RpnE746Dt3uHHfUEy+SEdHCGxotglIH3WAIzdG5cL/MVVhIeMAmS3dGMkMPPYVFB0oyS0b1LjUiiEt4INjIzagbyAyyN53djPp9J6pMBPgYg/JTcg4/MsBF4pFj0Cn+FoEo+HSLdU3dN3ncq9K1KsXMqwDUNDveFObI2uL6fUqYiZRGjAb7jpgyOoUdoh/WSOSWn9jR5fkZRhVaHmm5TxxMDUIyuM9VAg4nnwPJ7SZFpPVVCSM4knsoPCDuJN4giuGhqRsjiqNSxZfiM8T8YUaCieZqsZkAISZYBpXknud/eWwJ7QnLJQw9e8nOgDcBvYBuMrzrXRixR0IABka3V2GJXGIOkp7JJgEN0jFMBfibwC8A0cI1gPWAiweJP3zM4MgyOMg5sIYxKNFopMI0UaLhMmXCBag5yamJN7yKGSjI845RJFbfKigUdTwumhcUOeeanJTejyL1cTEWS3G6Kq2aaapKC+ZLHxgZMHOIIWjGfuzAInRlFnnQ8VS54PjCzRJJeHKfk5cR38HB8TvBYT28aHBQGHAN4hWZUt6CVU8SIWQFssB3EgguBgj/CYSupIBinRHZMNWYkLOaeMk4EDM2A/Q32jTJCjiCebkqOxVJVEKb8JeMRE19nzoh4KkiQL0iCgKbDSLpZEz55BjHiGKYwTRmhJlLiw8S2d9fX17key3geZ9CEwGoGBjti50eGdrAXlr5e0ddIGBSGyndChMkFqKKSNWTySklQnZE1VrVImp0FIBRkeiFIWSzRJno7mDd6Yau5V8K1+UmIHdSp6xJqFtCwvYZSghNhI4xwR9JpIjJCGrHhJtyVkNCKJCa2BFb0/cLNwGuoRVQWHw3x+L7rG5OsEm0lmK8ZigSO7J1tnQ7pPAuuYCoXMmQlCS21GZArGAuvBxgmLcVBDA25PpKzuSuOgbgmktMOmtYIFovLbyAGcKr4K9xQcBFAmxlSWE3vOtAK3sVSRryQai4tSKlQHBLsIUTM9nDTrPLyvov8XHjTKAVDsXCqhNpgSMMZ/ZdwrxbSEU9iQSPMZIdh0I+RSOzPRVO/6St8PVgPSq5TY0PY7Pdw+MtE5WlcABnBDmSBYWycvJRKjUJ2HQRD84lh1hm0U1JkNU4psakKIbBaDezDSy0ONgJ6zkDxAI8DA0GZpQV0cN/B9sFyn7+iy+OUa/Fe7IXkNFIJ3QfGuJkN3XeNp1glo+RkJUDJcBLdemQZvAUcoDbcVVkpJrEniidBcGZWyVSxEeG63l10QwbTKFS1JdUjUJ8nKkvhvVWWk1BRsQZQdwv4AJ/FyBi3kVHSIMVggll5CSl7Ieikok91R2KhqY7My/CxaOQF+ERJEpkiAtFwO/JIAWniAYIoaSRWufe0DONkEUsz5iRNrOHYuWGQHI1n1D2mS/ex0Iu7+JuhN5JzEwTRS0YomlJh+KDyuD1D7FaBvfhGx0wiWytFEZBlvWSciZ4AoovDgL+Dy1czuthI1J0nbmi+eDuxTGKcGBYA2MZR66keCTazx5FYCBpR3ii/m+Sx6YHToymNnOb8ZLUTJ05vp7yYOqJsOUdyJkf7NDALDKejAXtbSsY++JYxTbgpGJ6pHiyeKtBGVvl4AzYmBpZ0XXgms2BKMkP4mfw/xRJu6rrpGzyQBPTzlKIHN4BrD0MPGMnQQM8EFoMQLCcg0lBGChCmqok4niRhigeMcAyaSIswnwsAYoIpCaquU9NgzXpRjsL7GFIGVoBOgXfvd7bpvO0JjOFQp8iTshOloCp7ngZdDDy5JPoEAKnKW/waLAzJrlQ28H5itGOxd0Y0dBToy6oh2uLpqaVaK/6qFq51Q217LeyN7CGKMvG6ddulYLWkfqGM04MyWRVJShcoNSaC5vUERGhoWB/HgkOQINYMQtwTFu7RTQPLs4LTjZmvG1UPSdOPvsX+qnEq4utDcLZvA8AlDGvG0A4Ww/UngcFsPFTXwyhHDWtqOkbMmX/QEvKw0XgzeGhzmulpfyWU6ScXw2IyqYWBk6PlyIwmXMaGGfGlUxmXqEHjBqgGsMMo2dM0NfM82+4bmLNZzljpQW7ur+cfHa4PiphJPoIFXCzkgFxlDr69q7pNAzAJ2TdlEYoC2hQVRWYSb0RJFOmDAuUO6QpC4uub0GyYtgQlwdm6xvl6SkGbLDdJ7ri8eLDBxgYW1SXCg4FNcCjMvoQCn1J05bgsfAt8G6TEej9VShKbjdGU2GQQScqkyCtghSViJ8BBbPR4V2RAyd4Evy8WJnagejkP3NR931uAP4Ov10X2rQcH33iwPFqAeFLDSLId0EcUZ1k7xhfn++fvb2+acYalg5SVwyLPynKYr+OyyHPuli75cfwBpsqi+aGNU399Tvq+XsVZ6a/fuGHPEiuTMUUCOBpcM3RN1bq+A4m5rRpAhyOcynye1H3aResiXZSRvw6Osh5ddD0ARQHfjqWGYRgYyZbwguAICVoR4cHokilHEqFipSCrGPDXHPAVnxzolgGckwQMUXc+qgcvNTHRsswfn84+fnR472ihR4HmWvmBntobdbHp3t9cvdzUe5AMk25AN4LLimEGYqS6edHMymxRzg5WiyPmI0rjutS4NEp92/u200CQXcd0a4MF27FkIQ00pu+bhgVnVdu0oFWdGy631c11t5rnXz9NVrBv+JwJB7laJNG1jfI0ObfdLvIPQY2Bk8laNawbxALUjOwHDw09Mixs1IMTNj4K15IIxIP7yZOnyzjRyaf9y7949ys171kA4ZjQlJgXXP3h3Dw+Xa1nJfN9UupJ7q9xh+hq0764qN9dbq92TXF0TycODw7CvJyDZYfW66WOCo2nLM5ODs9WMLOzclUu5vmi2KntbTyw+sddn3etdXXXR0wud1FVV+5mu7lturoDdba17fZNBVHxQ/zm+vrFefSDs/RUKSz58cH89GL4cgcjGCrXbzpnZxLJhvIzUO2/KlTF30HqPSvspFBI6m/o6pPEh/sPy5OHWSji5b31795bzVbln/zFb/70vKkX2UrrQasW61VmkZWrYlGkDC8CSHnGwmHl49v9/qefXZw36t6DT37nD775+osvm93NIoXKWNuAXYdSq7ODorX+/PqqHtqmWc9MMr+dHx/MugIgZCjhebq2btsdqw/D3sNztZuqr53f9H0NXxi5jx8fJr0Z97CtgyY4VpD5X75rNrk6XarZsjxdt/G2gWnIAFGlKpPlRmHKgRoyHYmnGGGMRKfiZclvGT/y8fq4PP34Ab5zedFcXlwtz9bPvv3J8ujoa5+9/MuXH5o0+7BrttZlJrXO97TTzEGrKdgXGdiP88u6HYv7Hz1+9Ml3H3/ytXm/TXudgowHV8XQrDDs65vNVQuMWhZDDznfQBM2VdX3y26Vr2fzKIPPb3ByN91w3bnLTb2tKkgJwPIeXtyOaxO6vcXtSh+ySEsBWuj6gA+pPHu+c2v44HRXZAmg3QM1Pl3FCwP2zJhzNNUK3RU4Of1f3X+ABdBvsk76rm4mSdSz7z2YHSyoNbMSxn97cZOU5erkeLVabPa7zz/cVm5sLVGd79vB2jTJPvraI50CgLu2G66ut++u9mq2Osn0fH8Rv/l16ffEQELqYO3AHOCiwFXyEIooKkPIycJVP3Rt3+BoZ/MyMoQakNOLbfW2Gn2WKyI7RnNW2p/m6vHh+v5qdZDnZ6v04bq8vyjuLUEPh5t9d7bKrm6qfnkINPfyqn927+i/+O3H/+i7i8U82u8FiXsSQ9b4egDhwJ4BxkSkvhjf7ulOwsnDw6NHp+CUMJtwvPnRHM9Q31YQ/bSYnZys0ne3ushbHEzwh268+vT9//tue/zDb2Nr3706H63f1MNeZ8dpfKLbLFHbZthWzeDNkOeDUg3wtzau3cNDMcxhwOQBgQbfdAkTUPn1bhuSvCyzfLjGdnz57vpy1x+vyhnEA2As01ZBdaJemZ1XsJVlAJZkFqrIdZFl86JOmE+GnRnWZZkCjYzhyf1jONnt+W2W5YHJUtCvKWdHRs4YAUEOOSLT4VhDkSZf+61H6Sx3Qwf4x4xULu0xcFbbnSqyhUkOM/W+9aH3D2fZj54dPSp19+H25b970c3Sf/2//SRer7CDh8enODEwxMur5tPLCoQ1zVcvnr8yT54ePnj82V/9/HSRLeMRTi6RYjznu2Fw+TwfUwDvcTnaQ6woBjLY3Y77fcsiAAZaFFxfdNMPl60bZwDRY3X9/iTqT+d5WehZZ2axn8PPDz2E/AcPV1f7G927H2fDUei21ybEhyxRiz18HpthvJ2qxFhKA9LnGNUXOm7D8ZP18b3DpvWMC6RTZkwluSmgUPU4NNWhUX/v7GC2qcLR4UdHiycni8MibY+XFxcv9EX/X//O0ziCGqpOxfMRz9O9fn99c7N/+PiTr3/vO2ny+bUBAEvno/m93/39qN5cPP8S2sSwScbaKw9vVGYHqX5wnJ2emHQ8BrBazopYbVmekWdDyxjI8vDkw6t3vlzCz7Qvnz/98Q8BOj57+WJxsng013OTJ4y8Jpkug7+Ga/jmg1UKW54dpfB1/YcwVSJHk3kk5WZZAPkPkRhNJb41X6/gA50lLYmllwL0Kpml0NZyWex2UXfpPnp8ujhdwkzj2zMNiUmKE10sTofOF2WJjYaQXVc1gw8ufXZv/ehkMVssD7z7/pOHn/7mefPq1T/64Q+/9vBefW7bWDVNkx3MAbVy39/AAiXJSaTvl9HZUQ7VTH1tPOxOtwaeLXLfDuVsfvDwIfzl68++GEf3e598/K1vPqvfqd3V+bvzbXq0ODzK13l4dHhysFy/uHgJQH++qZ4enZx8tCYxbTd62wFsSuG11O7A3koxkJOq/rvGFEZVIB7wNazq6FhtPZVhsUgXhC+LbqBgYZ7oLgqsCSEAY3GQKvP1AcQ6bVoQVKJTk6lFsVgWi7ZqwUd0qFZF+Vvf/wY2Niny4c0X0e3tw0XezlKv48XoT45Wi7OHV6NfNpvDZVpK4bw5mn3zR1+/uPds9/rywJhsBd+ti253cDz/9vF3BjsUi5XeXqp6/xhXV26p/EkZr/Pi8PixWZcwyT88ma0zHFaWFCWzIrNSJ3vm/9XAZJ9k/YwkPyTYNzIMAChabStAOBYWQlOddK1IkUTftdWmefv2mnxJ8kIGlp8uk/l9lsBH/MFioWaLdNeo2wrEVwcLJlmkeSop9YExCVUMYexu9qGtce+MdReshDudZ0mprpoa4nmSmRzwZrTshFDjcpYmY53Yfhb1RYldA8nzjHBoptPczfngcOXhcGbW+erR2WyWgY6Ny9NlpdTSRH/w7ODh8TLNM51l9FiLEtak2dkw1Z5GE8SWynPYCcfelMik8A511dqyxCPgoz0DS5ADDWMW795umhsX0mi9BDxzvrkrVGekREtDGHUMxEqvFiY6W9zuhmyWAjMwaJ7gCsoCFnQVtFNPTVIBFjTLc6DUPksTX2arbPTnNwdHJVQaKEKlOY4t3m6Obi7TZDChmi8PrIu7rh37gR2J0L1gDQGMTwtzUCTH2A9tt9ewKbBV/Vy7+yfrZVlkoIwFxTw0ydSCM2U+IycdPEwFMrasmAGRpCdozM376+LZvQg+iT8l+bZ27AE20tn8ZAn/cXI/bfahZ6FsJA02LL1gRqaPumaA/V4sy9lirt9e5g8eRb0fbq7B+wAndTImbswZkwd7zGHqsnke+8a1QGRpPF+6i9sHJl7MgY9gBFi2PGgcpH58XF7f4CHD4mQ9n+f1Jm9vh3ZfWwsKCq6t8iQtMnU4z+eLROVzdfKwNfHmV88hCcVswSQ083KMx1eDa5up+YmlL54Fus7wC8kJgHZNBdc+uA8v3h49PGHmh2laHJ7p9327bSPcC7fULl/OgSeV2gEuOwiAmxLk0gBIXQsj64/TB2cHrW3AsfSjh4z6daR8rEDreuYk4SpMMgC/VLb1TMZFHz6cDO70FIw0odKmmWIOvUqUWpXK98DBvr+8zs1qsS7mR/N9s+663rLKH0bGA4v4Mu9mLF4BkHevfrPcX7YqNeUSlFUloNe4S2ivK2sNsAIjN9FEj6Q6CPsJ2WZCC05V05HVV7vd9fXJ2dIyjczwHPgdnNFshsepjcpYhSf1DdAPfMBKix9DWSme2QCY2ZY19PkMQADqULfb26aH8w5ZnLDJiHl3O7TgGZYV6vsax5AtFsDIR2u1WCZpxhLDMc2jHPhyCyKJO3e9buoA+dGV923th9sICtJaA5cI/1Wkq3lSFnEOrxXZIbTbUg9Z2vejTvOYmURiL5C3/Yc9w61f9c8K4Z66gCWHMEqqnsFbzVae88/fr5YzAI0eMgy3ArO0WGSHM7ft3N7BerDMaKrnDo7QncFpBsfJN6BmMJMg9YSMGRwJ9ORAkj3Ya5YDDh1woSuN14u+nzfbbbutAJWKFFpgEvwLJJsWDFsxrDKyuyM1s1nU1TgUZeZFCghpYsldWyk38GlW4mMjjLMHoVMRji6KLEshsPUSqh35o+2Hq7ayU5xYaqSkEEJ6spQExFkCIcEqBrChJJcvzg/PDpdHOU7M9B1scr8dhpRpIGynZz8qE5OKqsxsDZ4lydmPIo0/WpUzk8+1kVQ5LaNUbzJe+FVSydiEjbZmiJpI19CjHNA3l1os7AQUvSyZZuosSWICL5IkzpcHhWVlQM+sUDpjoo3kH8apo+N3TPk4iF4cBqsgxNDHbM66C5hsUAXbtzfvLp2XyKz3U+xWSdW2YZRTGBiD6pHC7jnJDlR1/fb583z2SbBxc7Mr4JCbKt510MnBhiSJPOuRRoqApAjZjDErmGqFl8wMM0nMRRsG5EZJbbA6y7m+D4zwj4DJ1ga4ve2uTlt/76AsDhImJlqPjVBZ6dlHJBKrEum3SeEEVkuzbwlCoygdrRyf1H6NPmEM0klnTlrADjDcalmNnS2Lg8NivYAqjldvbi5fXxu1TJnYVneNvMwa+ilIYSTE33MZ7N8Fh+iDchcv3x49OD4+PRyaGjJiCpWwIlbb222/2UpiUiqwWbnKGCgAqHSPuGgYPdguE1u9dBDPVHbICGZ9G6x2ne/rfVc3PYUhHtrqwVl5eFrwyW08AKClsEF0Z5EQ+0iyGMxvJAYAACj8tgutN3mRMbLCqnPusZG4OxO3WBqDZ2mSsy4ybjap3xoz3900H16+3V7vF/D9LHJnyYP0chg2UQWJHDOUGU1VlSyn8LaB9A9tf/v2A1zO7JTItKuGDqwRluPeKaEu+w5HyQSpaSc8G1dtLJl09sza0daD68ALE1+srMmtw+712NZuu+m3O892V1vqMV/ko8qcT11UcPN6+Nse7tYOEaSP1RLOS35KGaPnCzgSOzSt7SBaKY6cwEoydUxW+QiS4kM89a0Bp0HG2ub2w5vzm/ebd6/eDZAh6HNCmim9WfHUM2ykS4V5EzX1l0vOdpS7Q2WuX1/U33hyfHQf4tnsNhLfsZOp/crsMsBLpceGeVZzO+Apsl7Q/B4CNM7KWNvIOtvVkYWfrPu6dsOogbTWa1YvbMYG/Czl6cIRuh6mtDeqT1fLMGZhBDff9fsOZjKACQ+4n2NtPFBq30i7MzxtItlKlnrFk8XzXk4F0gk6PVxcbpXNdpv91ft9pua05VMmWurvp3o7w4Jw5hqk0PguUufvejbiqG3bd8/fzc4OskIV88wUCQuu/MAqKvhkBodZDc5fNrBVNM1Sb90HPZKDGHotW2/ZxNyATF/bihmaAPO3PEhW66zvN1fXm+uqG3JFIXL4OKwiBHtWnJrFqqs3w6Zrd0O97Zlbl1QqZDFh6ww+39tKTFLs0jRIshMImV7MDhA+iB+MEhBnBPp6fXHR1nG2EHDEI1RShc9YDPAwo7aSj5tsjuVX0E/WWKqJA3z4/O3scHX/2Zq1wGVh246F87MZKwjY35PROUm9pdStsPsDJpiQxkDhHYyY7Ta+A7PoQt/17VD1kFxdwh1UO9ymWMw2mx3Aex/itEgWpVnMLGsx4otos3O7W9/s632127cjjEQzpG4sj1d67KF6DhgKdntMR2aYpMyFBckd4LbtuqaGEjKQd3A2H/bVh3c3jrVr+Mmg4h6IDeyHFXzkTeAA49Q7raZ9mqZ50JqqKW8+ut7ffPny7PFcZyk2B+I/Pziq6iawoE1JPz5rM6YGVMsIt2Xqu7cGFDOB17CxySBgrm7a/b5pQM7LDP9jugmnNpjcFEer286+er8Byi8ztcyTj8/idTNQ0bVqu/r8Yvdu14wK25Q+XM1yuMe+dR3rVohNgk9DwspAJeVMPSUBhqHad0AVIJ6zhbl5V2+vhiQv2euiXCpl+kmSMgrBtkGG7KNpCMHUX2+EXwGWe2Kmqa4mQKWVBtpNYTZYlJOVzfXeMoSdBlFIACcvo0yY52RPSQcLnhZwBBnhBuOCoav2Vd0OMIp5Ps0SAcDkr7OvPVqfrJ8l6Z68V+1d/Ou39WHZZconsYfavL/pO+zCehnnmQKRHZmLZTZeToL+3jqAUTYgYSeGoalws7atIQExsE2R5wdLM5sroMy7ehA1tSoGqZcLU6ZLZjNMPbOstwYijxOaGsvaCqqS6mEqdn3RMfkGRbjdbG/fXw0OqBzGFpfhjrDHUnisZ5QLG81dh8rCezf7arvbA46GosQmxs5mLh4AQFgATDcJwoZrlYuyKEs7Zq2PNvv9u7bFM2bsJp0VBwMeqQRJHQmlgEVAZHE9SyfHwplMm2JI2QUd+wGGFRJb96DSSewMCEtRzA/BWrOLd1J8gfVx+2VkyVQw8lVv+CQOrFt0REhjqhNrDHtDpb5o6IeL5+f5wSo/XQxWX729vHnxJitHgVJqEhvpGjYyZIJ9i7jEyI5Hv7uuPtzsXFLo+VrnhWaEJ2SpZp6oY8oWp4oPS2f+1POeAsSy+HS5GAHPszJ3Q6hvQR6YgOc4IJjihKFLBe8Eghz73rUjkJ4uCjZzieu1CR4AdNGyAdixRoRtw6w0SNI0y5mpJFSZMnsSW4nuerylzBQn4whJEuImgPmBBd1Si/Dhi1d44vmT+1Dc89+8jKtN9ngh26jGr0inRBiClBQkUZj6T8dd29mkKNdHgMnSceczI0NR4hHPw/JCKmtwPZ4Vl8u6UUc9UcHAOvgkjwI8lcmxAuN0lCqT5xlTVONUWhIzLa7Tvqn3DSg5u8hxV1CVJMmH0PfDMHSuvq3fvd1sLga2AiWEEOxHFs8RommSCHEEs3eiKPH/P21ijIusoC8GVh2lmtDa93/7efTZC0ecZOdHi2hqlYpkVBKbFlOWCxGZwagleAb8LC3mSd5Jr7Xv2wbKDPOZs92csDmNEomfAoKyVzhn9UC0LGcnB2vbVwQy4FXw7QOYdBE5Iqq0TICFOsckT1UDcowxS/2xlwbsuO3cDPSTws1YPkPS0gH+/POrX//0bdOBwhKqa2nTiCZvIa2FvZMmeQq4JF5g2KYBJdOIiIQVQxxoNLWEs7TEWogeQMBUuEMAwkAdh+vE0uCFXwI8EtJVMjsKK3W4tJt6gNdyvh04MOBC4Yc6w/1q8OJQaKwlggaAeSbgUMug1+tIiqj8ft/tdtHA1gSWXTNqmMjuacvalb7xHG7DyIGU080Wy9nRga/jEexWfOkQ3JuXl+/fN9GmSVM9FbcQ+04DUjwDVF6U2/QDcAFr6JntG+w0WkimcsRQ0OCHsXfMj5IwSukIY1kEvDKLK2bfpmGVxVRHoNI8XSXwlDC1UcIyxPW9gzhN6t1AytqZ8w+35xfN+5N75sG9xWF8zw3pdrf42kPHGWFAo6GvqrFmKn3s2nG7YbqlyOCxibZUXPX9Z5++vrrazdeL5TxjzCXXhXAKnMf65CRb6LaFTMOdwXtFu9a/fnHedwkIPhuZWCrPgTKR1O+N04Qn0m74vTQj22NdB2uuWcA1ldmxHAlf9axxZCwMyMV46XFmxQxchQ0qm/yVB85j2bKSskCVpSDXTSvdH2O+XEEVsqQmD/DRPC8/XtV1MLeLIty7d3J2PO+q+w+PSP3SErp4/eWXaXngodz7fXn6IOyukvlc3XswQFv2txefvvj1L9/nLXCnwUEt1/P5qoRyAJvjb/PlIh4q6C74/dizDx0e23JZU0VuBrc3SnP41Oso9jHIIBYGVafQvpqY+DQSLYhCxpzhUTJBCLbPoSSw1BLRwyb2sRucAaQLUuY7TQyTKVis5U/ymKVlnB2UhsD4Hkw5SGfvyxnIZXlox/vDTXUOJu/2WXrABqDUpYXKssWzj+eHZyNDvFVxct81WwCGftQd1nS5Gd6f/3iWHhyeLMokX+Ws1ilyBiHmBZsGzQhSG0QBor4BsNptWFSRyXQcSEIqBdfRRCjkuJWawGNkZPaEl5pN9niN08Sx+K6lA/baZwKbGYoJ7PaAdwA6AK1o3WwFTSeQhDvgGADOMWIBEjcFYK9t2JltHXSfgVjIZqHGXHMqDZx826+7bnx+68YkbjfVoNV85Ra5S2TCkxr3213XdzO4mQ9X/rYuL97N292Ru2ofFDpV6TwJeRGx+9HYAVYrz2eFZwHN3hPpkUZ3fb/fWynh45pYSBbLoJhx5FQbWkNNIs4SyOirLg4ukChbtIZOcYrDQapkHkZqGTKbEmUyTg8y0Q8ZLB1DGNgkl/S97jJAFWWBqVlPxl5WzqQaE6l5T1MDojhadjyGTHPqSseSehZmnp8v83k2VO7C9Cb1cNUQts6W8/LwoMwDh7dEh8Da6c4sWmfjMgJcw7Fki0wENEgn0gDwOoBcwGIMAwQWXL+qB46UY/F9Gk8jxIArDGsyJY4STUAT/5opDsFaQOnBIH+cppGJX6B3BFgGJrc9a8ilfXSaV1VVXWRnSx4gG+mHvjdJp1l2yHphTvKINeMPbauEnkbMOLMDKfKg5QnHLuKoWraQ9H3Hwv1snubZjFXjWIpP2QcEvtlzfGLkYHT6uoHW5rME+w9JTEtWscGlRGxF74E322qPE4Lth07WdXNxva9snMt8nLsJChKmGLmEniZMyaFTXUCJnPQtyTQulj/GdzPZIilWjMLUopKkJgWZmdrnASpqFX3WRZ/046LUQQA/QTVQ/tDj6Zgvlc6YQP81MHrEkg8WUxgp6GdnjHVsPZix9WTYD6AnLXD38cIkZWx7NQ5x53ULIO0YqvaW3Qza61UWFelgW+wyCJGUHY5Sig9FGDowY041iWBVrjfVi9vWQWeiqURqqu8FYLRwIBKRgDqzZBFXhmEwU1SfSJq6ycoX6fyPRVMlGaSn2X7APGaqrm5D8uuubc9Ok9lCsYGDdVfWWWMTMDkT7iqQlJRHOu8Ue71l8osNU0NEosCdI3Ylcf5WkhQ2ATcfYIgqsKmo6yXSAdNktYxOogLOCs5fADZn0Vs0XxRJnsJZeJZVwTbAoA+ESUBHfbfb168+7C/raJ4oKc3+u7Z4k8LNKgZ8PccMAEm6aV6iiLF0JeFmjgTKR1MCnIX7UnssGymNDDLkM1LnY3Rz79F/8oe/t+huVP3OdZx3gVUoZghd3DSMXiYJOxtC6sA4ozZIFkRLGwf7zbWkB61r66Ghg1cc2mdiGVFWYZOx9ZYltF6zi28omBPEPcgD8X+zOZ5Wgihi6bDyoeFEIxA0H3xd1x+ur768qD372KaecPJimRopPX4yrXQiodN1mODhUmPp2WAJf5AGtCmMxXwVg/SGjZV5nA/sHOmqEH5z2zz9+3/443/4h827583fwi47PmFQTdczaEo+gwtILB/kzVXWd2yzwGLZ/CpdbdHdxEvOjGFhc+KUgYEDGmFBD2ReuvkkMEuUDLEPTD0Lw2UkUk+zKlm+wEhUDzmF+2CTxjBs992nb3eXXZSaaBo2xPMdWQUjfSqyFRNQkJYoGbgnk0WlFU26V6bYtqRGvaQ9CUZjIVHEpmA35kVTvRzG7xwcrU/P5rm5vvqC+ViQ34HZI8Zme3a1cmkTntd6AOgG0CqoXF48j4TKHSyizAVkioiUQKKzKsfxa+YEhg6YHVLsrAYKYYw6A+wJRQYjyu3EqfbWNzBL3RClOZbhgMLq5sXF7WfvuqBTfTfAFQYykSEZjENyxgorYtnkyrFt9LRmVGwzldGTUv6LDfHSNCSzqu5GE2IPocVSoZ73XfRiX+8SVo+zSOHwdHf6Uff+dcoia5Zn4cO0qRBkzaGObHnMslC3fdvGzGaqwIph6AJnW1JIMjMdARxLAp4cm5HNDez1AbLWOtO49Fgy12070C/bt2kSZyUvLGkmaF7bknTnY2/rpn57ffNXr25vRjO7G+vJOAmtEggR+6ClA4MhgFHfBSCGWKoDpFGGgSU/1dBM/bEcrKam6ZiTgnmJ4oTn+/Y3LsDzbQBdfVivZvP7T7vXn48352majByeBHIVx9gwKd9VRRTj9PK82dc+aqN5JGAX3FnxySTo741MX4zEjRlWD5G5sLIZ0sCMsuRaQELgleA8KaQ6J/dn5Kgf2sY6KCJoct/dbPe/fn7zZuOUdOcKLITMa6Gb0yQRZh4CzE4ibe3UvjC1DoCGg+bTYEyzWO/a3iawzE5JGTLCAcVh6/pP+3ZvGP168frdpurOTg/Kw3vm8KHfXDGGOibg7VAGKjRwhwyQS6zXCSxd1+wbGW+J883TqR1PGuDgcEYZmomdgYCzNY2hEFapJ6wkDLE0SbLxi7lwDoZge2CQ6GQ7dAOFGfZyu29/9fLyl+8b3I/YVrreuKV3rXZaT0PKpuEI3FspLA1SHeWCdOpIhoIWzsg8KRoFNkDzv7KXTHCP8Re75jlwdBRBSz///NXrd5fY7sVyVT78RK9OORcgKyWuOQKawPLVbQ25hROANGXzOZDAdl+1VW9bQKhBcG4Coq44Rg5SxEFdWksOUeUB9DHSUP0+5HUHIs68zNRaQSYPeyRwtmpridZFu6Z5/vbyp19s9kzTT03/Xw0mjvVk+4mTOC+XC5PoAXY7YSgMBg201HIucjJ1wzIQfDfZbPyqmVrGo5roebf703a/lcYcalfkXr56V7XfW83K9eOPIVbNr/7C3lyaPLYRyM6YkLmNbHWE124HHG5aFFVV3W4qli0xnCLD4UiN9chcBEkaZ2rq1OJAIAVdP7LXEzaPrQyxq+gCeYycy+RHV2831bYF1Opdd32z/+zt7pb2fpxGythplONd09fdYG7COXXX7Mn6YrZkeBlyqGQsuvRxsNCQZsNPg70ZVGP5EsnXte1/st2dizQL7sYD1W/fvLm82a0/Ol2tluOTb5SF8f/h/+FeaMNpRAE2mXMC8HVfOyn6MPPFqt1Xt7f7iCNR4sKN8BAAmkwB9Mxx9eCp2QFrbyHot3vuxGy2OlxHYzFWGwZtKb6aU2W6fnez3+271kZt22z3uw8tUAdHX/i7ObUCKPWUZoj9eDf+W3q+ZIjQNBxVG8gjPcc0q9qzA1Ka5WhUlLSgS5+sH2tnf7bb/CbIvC6lhasFmMbXr169eXvx6P7xfDHvepc/+TZOo/u//+XYDjDPkm0T/jpN5XUsS8uKLJoVdbXb7u/yJqxvLXlMAscUc6W2Gbp9f31TbZsbG88XVWQ7TklvuzEMhFmutb2vu+H6pq57dihAKDbteN3L3ItoCj5IxF7mm7IkUOrm7vr+2R0tJXB0cxJdookY9T+7f18ggpFx+dJ6NsrICameAq785b76yQCfLhEumX0pg1H17dXu4Ucf3X/w4GC1yBK13w/Ls4eL44PbN6/CEES8WIAg80ZJZ6bmO1a7mhRnznwHWw850NIz/AHBLW3QDvyxqYYKHNx14KaEXewm7pqma3r4iP1+t6v9dtPuqo5lkNBS537zZvt2GNkWJR27CUc6x4VSHIuqTCZ9aalmLDBP2TiTiC8nvqJ/5Fnp//LsjPsgNmYU/CPWk2GpK+f/uq5+0jW3MgNimqAtM7KxdWygvLjtnn3t6yfHh6vVHH6w7sPRoyfzo4Pd5XvXdvFX4/Gn6IY0hxHGcXgbB56y4BhnMcDvAZPWQ5SUAIPgscNu4/s2kjH89Fp2qHcV/hk6XzdN3fdVQ+AU5Gxgv26q7m/e7Cs4a8V/0njE9pVKLbTJ9TSRQIl14EyPjIYxUVOCRwYM9BZQHtQ8SFkXq97HaZynjcbLrvpNO3wZ3Dn8LraPM/A4RdrddaHTChgTv3rx2S8+ffnkyYPZvDg4OXTn15udP/nO75q8+MW//hf79+cs3RSHRc/FIfHsqWJQy7Aeq6mboe5SGVcwKpu+u6TVjtgxMcqUgxCkmi9i2tc538N29P0ATQDQhAVie50C23q3b947MsYhTPVZFGia4EiSJhwdN80lpIWU2jgxNbwr5ygBl+E3IBH3Sck4d4FWdRPsX1ftn+32vwBwSNJIXmEwToPVRy/tDdPocS2z7XqVrj56+vFyXsBScAhp1YhcPF7fu7e/vmyvb6O7jlKWtsZSe8aQGHwjOHiSQj27AcbBDAG02zf4C19wwUKroYcDBoLmLDQcGRj+0LajHYBq8cDwQUpGAO7q7m9e3lwM9EPT6PJpenEi874BWDIp7YKj5ngDk3LGhzTYSeYlmgog2HH0z87uQVKx4JsQ/rZr/nS//bntNozppjLcDaTDTaPMRO3HaVLh1D2cphl8x7e+9d2z00P4hcVqWc7yBro7jAf3758+eeKGdv/hnL8q3ajTuBvm7GVaPsckpBwQPln0wBdfDD2ZNVTGTZoK2BN7IEpLmZWPYS1ZXkA5YX2BNV2UfPphsxtkorXkNLH+DNYhNtCOTNFepGyEjUUvEhCZRFSOYuGE+YzSGPuPH56+V9GnYfiP3f5TO8AcwGuy6mMazyOtgeKDJFEugQrrp1GIfNKm3hRF8Z3vfjeTI16s10WeNVvO+12dnp48eYLPfnj5ku2qtDPh75LmgEM23M2O5ZS+lOvLsmJWFjMGYgsWl6VJkaepkdc5CIemLKSZXIGB0nxxqo/OfvHyzU1tM5lpzMSmAjJVWRTnWpf4mt+ByST5T7ARuBkLKmX8t/gM4X1erx4dPY/D28jXYHZgMpIe1lK9FcSqOklekYGyg38adSMYRaS9zPPnX7z+1ne/9+TJY9/34IXz9TrP07aqQcrL9eHhw8cuTq/OL6MwQBwTscwchzphKJbmERtaH6bB9wndl/TRwBkwCAOOb4EaICYMhKZsHWvtwO7pMN7/wT9oIvWT//izJtwFHugdaC85jzuN2RXD3l8ZJALSUaRZmbIUlG5ET2/T0DJuIegnHz+MjZFtke74IBHcMAVpZZLwNDg4mibLSHf7eKeJUommsZjL2/q3fvTbB8tFV7c4xNlyjtu1+wbPWy4Wh6dner6ud02odvE0/ycwo5tOA6ZjilgvhZskp56VVmFgwTJJPRgFg8xAmBxjxLep4CRZE2GTw2+sn32z73c/+8WnFcAUrkkMR+uQShonEetAJ2I41od+1PAq1Mc0mYZOyWDJCJutv/70gbS5RkLFGI9nwbj6qutrwp9T2G9yuJxJLyBbcDzWAvvz5Zcv7n/07Dvf+Waixrbq0jwv2f0Yt1XL2o/FbL46yNaH+6q+Pf8w1WHK4AIeyNQAL0VYkkpnk/swckienIbooKQW7spbmYsBAV7ff/T3/lE+L2x985d//auBi1SJsAvRJHLubLKUiqnjhLJGoWYiXMvYkbtXLQQWz2EfP350ZqUYgnQNOg8GnUC+jKQ6JaBGO+aneKy0zqu7Nmk1jURmGh1b/Onnr77/499+/PhshJfr+qws8nkJFaurFugK+4K9SVeH17f79vJWyhijqfIVMpeoSU5l0LSaZmtJ5aKSGSmy/+MdC4Q6g4DOvv6P//PDx49N5Nv9zc/+6ldNkJoAWJWUk7c58pLd6+xn5WI4lIBMK411mQqSmEbriGySz0def/3BEfeIbSnYM5Bmlq3nQtAkiqGn9w3JpI67Geok7ZrvDTBSEMBwvzHb8+dmcfzd3/re8Wo+1EBIQzGb5WWOHd9tG4jNbI5nyMuDozEvq+2m228Mw/VCdaZLE+wyHymFwUamKigZ/yRlPmz7MpJ5Vo///n/66Hvfj2yPfdpuLv/0J3/dQUYILdJ8PiMSYEEuLRl+f868Eh0H/BNhJUUvYUJeBn0z/i7mW3/r6QPO65AR4vipYx5YYhAyb19egMLs4F2QUSt1V34ndRDTFH2pai+K7PXr88effPPZs8fzPO2aFvoNuYAriJyv9o3O8/m8BJKCvVg/eqRjv798H09yweSBm5ouR4lzT6O+JTEpBEhsPpSibvqj3/r9b//hP1VKaseDqzZX//7nf1MHGQDD2dR8gVOaF3APpkh9mjG+Rn4dZQpAkzXLKZvnpgyGpMRJNpz++kdnk/p5js0hJ6FqSigCRhPblsgMR3lLzvT2l2iyEYKwGPNLExlqqXW7311v2m9977v3z47zJAEZwLWK+SwvMj/0VdUlZQHQxTcT6Ozes69lma7fvyV+gu8gy51Mj1SfxDJMJ5om5rHoFjat6qKzH/2DH/9nf4xzBcCCfOGyu9urP//Ln297jk+MOVzM0qSkucqwH+mYpm1q+tz0IiKF1gWnxxk9FYrKGHEvg5H0tz6+P6U7YK9VkjCpKe8pk4iamWoyw/SqHA6AmFrixmk6SyJD6yRHQgicZMnbF68XRw+effLs8HDJIa/bCi6SozXSZGhAwbt8hj8F7t15fe/pUxiXm1fPPcux4kT6PKYhe1OYQMPwC8fZu7Cz2cd/+Mc//Cf/dL5e7G9uF+uVY+tL2Fxf/Nlf/LSy0YyjpxjRiB1fycI4x/SWDc0u+MbEWxX3GRWjlFBpOtFrOgMOgKFqTK8zonXQumesgjoiBfej5EglzsNSmnGqd+Z/TAqTP0xzSKYXbWmZGpuov/3Z5yePP/ro6ePlaoarVNs9tr2cczIx2BI4ZbGYwXT23dCP+t5HTw+OV+31ha+rhJOFWCsCXs0Ju0kWmD7y29615dk3/+Eff+NHP1wfrna3N2mazxYl6ChAx2Zz8x/+8pcftk2ZJSWrkkhUpjfGiGcgAALhgnfudVRxiMJ4Ezjqt1D67tU5DK84/QlVg5UxVoqdIf6ZzOJTX8UupKtHxXeJkGiaY8PYldj0RCwbx7xPL6OBynVwDNHDj7527/SgnBW4IvYCJhVyAYNegUJH0Wwxw3PDuXajOfno6b2PHpsyq/e7oRs4tIzT9yixQBRsTHj0nW/+wT95+u1vlmVhgm3r7ujkCLgY9LUw8X5fff7m4mefvVhBBXM4CsWGHr4kiTHdNCvGaQKlllmeSvdRtIn8W9hzltOyjknLuy30N5/cl2QJbZKW9mg9zb+WGYLEWtMwZRl/Jb0XMQ+f8T+pfXZ2evuTFEmMU3XZ7nZz/PDjo8ODg/UcjiO2drfb41LlnLPN630NgzJfYis0I5omPXrw4PDx09npI7C66uZmNOXi4cdn3/7+6de/u/z4OyeffOvekye46bIwo+uhuIcHi7qqGOCNLBzQ5bb5kz//5dEqyVI1wTzPAXZMzVBhjRy8TE7haySkPARM5mr059a1jDw64wczvbEI+oxlJRwdyBBmiNglxRYL7qQaWKguqUCphmYNpRAwyYrR52vmYzmkna9hyIu+vvyzP/u3T54+xSmdnR3Njw99uN5cb6D0s/USv7bd7qEps9XiJISbm+0AM3L64J4p9Pr06Fu/jcdPVgfrk+N6D84STAq6EM3KdDlPNtf1YjVnGsQF2N12t0/ydHV0cHTvNLgaMkl3kOd8QyN4FJXVD3ZgNJBp/eRuNj4Pi/KwCdHPh/a5jo/hHr799MHEfGDuoOFCuCVyHWsvbzdk00kQRjBNDRclUdKXBCXJUhMk0jON+pQpXMBX+YfXb5anT0G7ylTBKGRZ5ruuqtpcSBUUud7VSZ5B1fXom6rBeoB0Xn7Yvm/N4vSsXK7gcS6ubuq2+/L1B6+zZ0+OC+WHzi8PVg5OvnflLGurCix637oXb863VxeLeSGFB5zXTU7npaaDxZT0O5HU2XLyl9bs7ZFiWZCFHqiPciT1r3yPHiUq1BbSEaVE2ndvJ4w4mxVWSGsZCi1ztFhdBDtCYzp6/MhL8kPQvaIxh9fMws//3b/50Q++dbDiiMs1/kAuLq5vr3fH946WRwfBX29vtub0aHl8FEXX1+eXL9+9/fT5h2pTv45dX+2Hprm+ubl59373YfeDP/qjR8d/dLbgW11SGNqrPeCJloTNvCiPFrPHjx68+PTX8uYy5qyAMO3Ad4NJII6YYAjjVFMHqXejZMBZREaHmPBdA5H+ztMHnC4Yi6zr+AZ8oLM5AEkiTn3ioPIeGylWZymin+ZK8W0SWt5TB9xGXQFHoFFlLIcQaPPu9YNPvvHxs2ext/COwHz4fLurOeJ8UYJlu57BaMCstMh++bOf/p///T+/+vUv49u3+3cv5tDN3S0sTKHDkwdrd/n27fuLRuX3758uFqD5+7wsHYOdHDG8A35p7E9/8bfzDHRjTDmWDyg5DRJuZ3gGKj+9KHDK2nBcylQ9NPkXGfP7jY8fOMl7Yh2pzFyANO72zch3J6TCiGWmzvQeGnkjWJbmidjaaQis5FnlhS9ic6XMaiJl4WZXf+9HPzo5OOg5NifBXkCHASfwm+VijtvZtu3a/ovnn//5n/zbg8ViVmSLwyOzOoCeJ1kuGW8ORMJt9xfvPnt+fvz06dnRIvQWIK1r9mzRDAE++cW7yy/eXMVDlScy9Guqm2LkgaBVYIlkaaRykF24kpGUKnZAmIT9Fp88PiUbN0omXHMNIC5YDewUaQSzdVK2LlEDWMVRZitp6dmRUYN0IjIJTKa4KsPyRjPhef3h1eeL44ff+/73AWC6pkthKsoS0gsDoRKDr6Fzzz/77F/8L/9HdX6dcwiMNsWM8Su2ME7vK+WLRezQ43v17eUXH3Zg9ScHMziIru4IMd2Azfri5YdffPrWdhtwvem9rdMEOk7EDVNee3pLLNsv2UVhpDaG7I5FIFzRt589oJlg9XCYGi9YGJel0KBqXwP1GAHn8mIvvtJFsxdODyz+ZSAwWD6HYfSR6MpMzY9sSqMnAeB58+7yuz/4nSeP70eshGizgvOnmAGpqiQ1u/32f/xv/7svf/HF6ckSqmxGEMEYeKu3QyLREfbkBlZoTbW1r754dV6rH3z/W4tcwQIA7jgZPHl1u//ZLz7tq02WGakhlBfo8E2PYKQZtJqxD0n3jvor1ZBmFHagkGbDRjx7hMMmm/ScOh2kDk5x1kVcZLph7nJI+PJU5q+n194JG6btAHwpUuMlcMJuABk1Km8zUZJTBqFPqqvzMV9/7/vfPVov4DictWkp7atRdP723f/8P/3z//V/+FcFx2EYbDeH4ngPDkm0lrA8IpIKTexHP/Q+NsW9R2N58OjRg3UBMmEk2E1ivqv7v35xffXu7arkqqZawemdvgIGGaRgsI2T0TRrptVUHcjHNFIZqOTFYvLqja9eTzzKu5kg2QDCh6syGeX9G5GPvU8p8zpYZyQWKu9kZahylMF84HtmapGTHlKa1Uhly8W/+b/+5Rdfvh51MlvOaSBrVgals/LVq9f/6n//9z5OKsheXXddjyNMOESa95IQBeeWJnyPBF2gj4uzr3//0de/8fn59u1NC2A7Uhj5opKizBar5aAzthtK/St7sWQweCQdRkSZgCLw9np6B050NyR3DBPz/v8AqhtGnNyqxNUAAAAASUVORK5CYII="/>
  <p:tag name="MMPROD_48147LOGO" val=""/>
  <p:tag name="MMPROD_UIPERSISTENCEDATA" val="MMPROD_UIPERSISTENCEDATA"/>
  <p:tag name="MMPROD_NEXTUNIQUEID" val="10013"/>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30&quot;/&gt;&lt;property id=&quot;10236&quot; value=&quot;0&quot;/&gt;&lt;property id=&quot;10237&quot; value=&quot;0&quot;/&gt;&lt;property id=&quot;10238&quot; value=&quot;-1&quot;/&gt;&lt;property id=&quot;10239&quot; value=&quot;3&quot;/&gt;&lt;property id=&quot;10240&quot; value=&quot;1&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6&quot;/&gt;&lt;property id=&quot;10152&quot; value=&quot;TS_Mod_06&quot;/&gt;&lt;property id=&quot;10153&quot; value=&quot;SCO_ID_TS_06&quot;/&gt;&lt;property id=&quot;10154&quot; value=&quot;TS MT Module 6&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TAG_VCONFIG" val="PD94bWwgdmVyc2lvbj0iMS4wIiBlbmNvZGluZz0iVVRGLTgiPz4NCjxjb25maWd1cmF0aW9uPg0KCTxicmFuZGluZz4NCgkJPHVpZm9udCBuYW1lPSJGT05UX05PVEVTX1RFWFQiIHZhbHVlPSJWZXJkYW5hLDEyLGZhbHNlLGZhbHNlLGZhbHNlIi8+DQoJPC9icmFuZGluZz4NCgk8Y29sb3JzPg0KCQk8dWljb2xvciBuYW1lPSJwcmltYXJ5IiB2YWx1ZT0iMHgwMDlFQTAiLz4NCgkJPHVpY29sb3IgbmFtZT0iZ2xvdyIgdmFsdWU9IjB4MDAwMEZGIi8+DQoJCTx1aWNvbG9yIG5hbWU9InRleHQiIHZhbHVlPSIweEU1RTVFNSIvPg0KCQk8dWljb2xvciBuYW1lPSJsaWdodCIgdmFsdWU9IjB4QTU3MzEyIi8+DQoJCTx1aWNvbG9yIG5hbWU9InNoYWRvdyIgdmFsdWU9IjB4MDAwMDAwIi8+DQoJCTx1aWNvbG9yIG5hbWU9ImJhY2tncm91bmQiIHZhbHVlPSIweEMwQzBDMCIvPg0KCQk8dWljb2xvciBuYW1lPSJub3Rlc1RleHRCYWNrZ3JvdW5kIiB2YWx1ZT0iMHhGRkZGRkYiLz4NCgk8L2NvbG9ycz4NCgk8bGF5b3V0Pg0KCQk8dWlzaG93IG5hbWU9InByZXNlbnRhdGlvbnRpdGxlIiB2YWx1ZT0idHJ1ZSIvPg0KCQk8dWlzaG93IG5hbWU9InByZXNlbnRlcnBob3RvIiB2YWx1ZT0iZmFsc2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dHJ1ZSIvPg0KCQk8dWlzaG93IG5hbWU9InNlYXJjaCIgdmFsdWU9ImZhbHNlIi8+DQoJCTx1aXNob3cgbmFtZT0icXVpeiIgdmFsdWU9ImZhbHN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2hvdyBuYW1lPSJjY3RleHRoaWdobGlnaHRpbmciIHZhbHVlPSJ0cnVlIi8+DQoJCTx1aXJlcGxhY2UgbmFtZT0ibG9nbyIgdmFsdWU9IiIvPg0KCQk8dWlyZXBsYWNlIG5hbWU9ImJnaW1hZ2UiIHZhbHVlPSIiLz4NCgkJPHVpcmVwbGFjZSBuYW1lPSJpbml0aWFsdGFiIiB2YWx1ZT0ib3V0bGlu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MMPROD_UIDATA" val="&lt;database version=&quot;11.0&quot;&gt;&lt;object type=&quot;1&quot; unique_id=&quot;10001&quot;&gt;&lt;property id=&quot;20139&quot; value=&quot;%n. %s&quot;/&gt;&lt;property id=&quot;20141&quot; value=&quot;Module 11: Implementation Planning&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0&quot;/&gt;&lt;property id=&quot;20184&quot; value=&quot;7&quot;/&gt;&lt;property id=&quot;20193&quot; value=&quot;-1&quot;/&gt;&lt;property id=&quot;20221&quot; value=&quot;F:\AHRQ TS E-Learning\Module 11\Images\&quot;/&gt;&lt;property id=&quot;20224&quot; value=&quot;D:\HRET-AHRQ-OBC-eLearning\Module 11\Output - Final ZIP&quot;/&gt;&lt;property id=&quot;20250&quot; value=&quot;0&quot;/&gt;&lt;property id=&quot;20251&quot; value=&quot;1&quot;/&gt;&lt;property id=&quot;20259&quot; value=&quot;0&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11: Implementation Planning&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61462&quot;&gt;&lt;property id=&quot;20148&quot; value=&quot;5&quot;/&gt;&lt;property id=&quot;20300&quot; value=&quot;Slide 4 - &amp;quot;Introduction&amp;quot;&quot;/&gt;&lt;property id=&quot;20302&quot; value=&quot;1&quot;/&gt;&lt;property id=&quot;20303&quot; value=&quot;-1&quot;/&gt;&lt;property id=&quot;20307&quot; value=&quot;301&quot;/&gt;&lt;property id=&quot;20309&quot; value=&quot;-1&quot;/&gt;&lt;property id=&quot;20312&quot; value=&quot;1&quot;/&gt;&lt;property id=&quot;20601&quot; value=&quot;0&quot;/&gt;&lt;/object&gt;&lt;object type=&quot;3&quot; unique_id=&quot;61463&quot;&gt;&lt;property id=&quot;20148&quot; value=&quot;5&quot;/&gt;&lt;property id=&quot;20300&quot; value=&quot;Slide 5 - &amp;quot;Shift Toward a Culture of Safety&amp;quot;&quot;/&gt;&lt;property id=&quot;20302&quot; value=&quot;1&quot;/&gt;&lt;property id=&quot;20303&quot; value=&quot;-1&quot;/&gt;&lt;property id=&quot;20307&quot; value=&quot;302&quot;/&gt;&lt;property id=&quot;20309&quot; value=&quot;-1&quot;/&gt;&lt;property id=&quot;20312&quot; value=&quot;1&quot;/&gt;&lt;property id=&quot;20601&quot; value=&quot;0&quot;/&gt;&lt;/object&gt;&lt;object type=&quot;3&quot; unique_id=&quot;61464&quot;&gt;&lt;property id=&quot;20148&quot; value=&quot;5&quot;/&gt;&lt;property id=&quot;20300&quot; value=&quot;Slide 6 - &amp;quot;Key Principles of Implementation&amp;quot;&quot;/&gt;&lt;property id=&quot;20302&quot; value=&quot;1&quot;/&gt;&lt;property id=&quot;20303&quot; value=&quot;-1&quot;/&gt;&lt;property id=&quot;20307&quot; value=&quot;303&quot;/&gt;&lt;property id=&quot;20309&quot; value=&quot;-1&quot;/&gt;&lt;property id=&quot;20312&quot; value=&quot;1&quot;/&gt;&lt;property id=&quot;20601&quot; value=&quot;0&quot;/&gt;&lt;/object&gt;&lt;object type=&quot;3&quot; unique_id=&quot;61465&quot;&gt;&lt;property id=&quot;20148&quot; value=&quot;5&quot;/&gt;&lt;property id=&quot;20300&quot; value=&quot;Slide 7 - &amp;quot;10 Steps of Implementation Planning&amp;quot;&quot;/&gt;&lt;property id=&quot;20302&quot; value=&quot;1&quot;/&gt;&lt;property id=&quot;20303&quot; value=&quot;-1&quot;/&gt;&lt;property id=&quot;20307&quot; value=&quot;304&quot;/&gt;&lt;property id=&quot;20309&quot; value=&quot;-1&quot;/&gt;&lt;property id=&quot;20312&quot; value=&quot;1&quot;/&gt;&lt;property id=&quot;20601&quot; value=&quot;0&quot;/&gt;&lt;/object&gt;&lt;object type=&quot;3&quot; unique_id=&quot;61466&quot;&gt;&lt;property id=&quot;20148&quot; value=&quot;5&quot;/&gt;&lt;property id=&quot;20300&quot; value=&quot;Slide 8 - &amp;quot;Describe the Targeted Care Office&amp;quot;&quot;/&gt;&lt;property id=&quot;20302&quot; value=&quot;1&quot;/&gt;&lt;property id=&quot;20303&quot; value=&quot;-1&quot;/&gt;&lt;property id=&quot;20307&quot; value=&quot;305&quot;/&gt;&lt;property id=&quot;20309&quot; value=&quot;-1&quot;/&gt;&lt;property id=&quot;20312&quot; value=&quot;1&quot;/&gt;&lt;property id=&quot;20601&quot; value=&quot;0&quot;/&gt;&lt;/object&gt;&lt;object type=&quot;3&quot; unique_id=&quot;61467&quot;&gt;&lt;property id=&quot;20148&quot; value=&quot;5&quot;/&gt;&lt;property id=&quot;20300&quot; value=&quot;Slide 9 - &amp;quot;Step 1: Create a Change Team&amp;quot;&quot;/&gt;&lt;property id=&quot;20302&quot; value=&quot;1&quot;/&gt;&lt;property id=&quot;20303&quot; value=&quot;-1&quot;/&gt;&lt;property id=&quot;20307&quot; value=&quot;306&quot;/&gt;&lt;property id=&quot;20309&quot; value=&quot;-1&quot;/&gt;&lt;property id=&quot;20312&quot; value=&quot;1&quot;/&gt;&lt;property id=&quot;20601&quot; value=&quot;0&quot;/&gt;&lt;/object&gt;&lt;object type=&quot;3&quot; unique_id=&quot;61468&quot;&gt;&lt;property id=&quot;20148&quot; value=&quot;5&quot;/&gt;&lt;property id=&quot;20300&quot; value=&quot;Slide 11 - &amp;quot;Step 2: Define Problem or Opportunity for Improvement&amp;quot;&quot;/&gt;&lt;property id=&quot;20302&quot; value=&quot;1&quot;/&gt;&lt;property id=&quot;20303&quot; value=&quot;-1&quot;/&gt;&lt;property id=&quot;20307&quot; value=&quot;307&quot;/&gt;&lt;property id=&quot;20309&quot; value=&quot;-1&quot;/&gt;&lt;property id=&quot;20312&quot; value=&quot;1&quot;/&gt;&lt;property id=&quot;20601&quot; value=&quot;0&quot;/&gt;&lt;/object&gt;&lt;object type=&quot;3&quot; unique_id=&quot;61469&quot;&gt;&lt;property id=&quot;20148&quot; value=&quot;5&quot;/&gt;&lt;property id=&quot;20300&quot; value=&quot;Slide 12 - &amp;quot;Example: Problem Definition&amp;quot;&quot;/&gt;&lt;property id=&quot;20302&quot; value=&quot;1&quot;/&gt;&lt;property id=&quot;20303&quot; value=&quot;-1&quot;/&gt;&lt;property id=&quot;20307&quot; value=&quot;308&quot;/&gt;&lt;property id=&quot;20309&quot; value=&quot;-1&quot;/&gt;&lt;property id=&quot;20312&quot; value=&quot;1&quot;/&gt;&lt;property id=&quot;20601&quot; value=&quot;0&quot;/&gt;&lt;/object&gt;&lt;object type=&quot;3&quot; unique_id=&quot;61470&quot;&gt;&lt;property id=&quot;20148&quot; value=&quot;5&quot;/&gt;&lt;property id=&quot;20300&quot; value=&quot;Slide 14 - &amp;quot;Step 3: Define Aims of TeamSTEPPS Intervention&amp;quot;&quot;/&gt;&lt;property id=&quot;20302&quot; value=&quot;1&quot;/&gt;&lt;property id=&quot;20303&quot; value=&quot;-1&quot;/&gt;&lt;property id=&quot;20307&quot; value=&quot;309&quot;/&gt;&lt;property id=&quot;20309&quot; value=&quot;-1&quot;/&gt;&lt;property id=&quot;20312&quot; value=&quot;1&quot;/&gt;&lt;property id=&quot;20601&quot; value=&quot;0&quot;/&gt;&lt;/object&gt;&lt;object type=&quot;3&quot; unique_id=&quot;61471&quot;&gt;&lt;property id=&quot;20148&quot; value=&quot;5&quot;/&gt;&lt;property id=&quot;20300&quot; value=&quot;Slide 16 - &amp;quot;Step 4:  Design a TeamSTEPPS Intervention&amp;quot;&quot;/&gt;&lt;property id=&quot;20302&quot; value=&quot;1&quot;/&gt;&lt;property id=&quot;20303&quot; value=&quot;-1&quot;/&gt;&lt;property id=&quot;20307&quot; value=&quot;310&quot;/&gt;&lt;property id=&quot;20309&quot; value=&quot;-1&quot;/&gt;&lt;property id=&quot;20312&quot; value=&quot;1&quot;/&gt;&lt;property id=&quot;20601&quot; value=&quot;0&quot;/&gt;&lt;/object&gt;&lt;object type=&quot;3&quot; unique_id=&quot;61472&quot;&gt;&lt;property id=&quot;20148&quot; value=&quot;5&quot;/&gt;&lt;property id=&quot;20300&quot; value=&quot;Slide 18 - &amp;quot;Step 5: Develop a Plan for Testing Your Intervention(s)&amp;quot;&quot;/&gt;&lt;property id=&quot;20302&quot; value=&quot;1&quot;/&gt;&lt;property id=&quot;20303&quot; value=&quot;-1&quot;/&gt;&lt;property id=&quot;20307&quot; value=&quot;311&quot;/&gt;&lt;property id=&quot;20309&quot; value=&quot;-1&quot;/&gt;&lt;property id=&quot;20312&quot; value=&quot;1&quot;/&gt;&lt;property id=&quot;20601&quot; value=&quot;0&quot;/&gt;&lt;/object&gt;&lt;object type=&quot;3&quot; unique_id=&quot;61473&quot;&gt;&lt;property id=&quot;20148&quot; value=&quot;5&quot;/&gt;&lt;property id=&quot;20300&quot; value=&quot;Slide 20 - &amp;quot;Step 6: Develop an Implementation Plan&amp;quot;&quot;/&gt;&lt;property id=&quot;20302&quot; value=&quot;1&quot;/&gt;&lt;property id=&quot;20303&quot; value=&quot;-1&quot;/&gt;&lt;property id=&quot;20307&quot; value=&quot;312&quot;/&gt;&lt;property id=&quot;20309&quot; value=&quot;-1&quot;/&gt;&lt;property id=&quot;20312&quot; value=&quot;1&quot;/&gt;&lt;property id=&quot;20601&quot; value=&quot;0&quot;/&gt;&lt;/object&gt;&lt;object type=&quot;3&quot; unique_id=&quot;61474&quot;&gt;&lt;property id=&quot;20148&quot; value=&quot;5&quot;/&gt;&lt;property id=&quot;20300&quot; value=&quot;Slide 21 - &amp;quot;Step 6 (continued): Determine How Coaches May Be Used&amp;quot;&quot;/&gt;&lt;property id=&quot;20302&quot; value=&quot;1&quot;/&gt;&lt;property id=&quot;20303&quot; value=&quot;-1&quot;/&gt;&lt;property id=&quot;20307&quot; value=&quot;313&quot;/&gt;&lt;property id=&quot;20309&quot; value=&quot;-1&quot;/&gt;&lt;property id=&quot;20312&quot; value=&quot;1&quot;/&gt;&lt;property id=&quot;20601&quot; value=&quot;0&quot;/&gt;&lt;/object&gt;&lt;object type=&quot;3&quot; unique_id=&quot;61475&quot;&gt;&lt;property id=&quot;20148&quot; value=&quot;5&quot;/&gt;&lt;property id=&quot;20300&quot; value=&quot;Slide 22 - &amp;quot;Step 7: Develop a Sustainment Plan&amp;quot;&quot;/&gt;&lt;property id=&quot;20302&quot; value=&quot;1&quot;/&gt;&lt;property id=&quot;20303&quot; value=&quot;-1&quot;/&gt;&lt;property id=&quot;20307&quot; value=&quot;314&quot;/&gt;&lt;property id=&quot;20309&quot; value=&quot;-1&quot;/&gt;&lt;property id=&quot;20312&quot; value=&quot;1&quot;/&gt;&lt;property id=&quot;20601&quot; value=&quot;0&quot;/&gt;&lt;/object&gt;&lt;object type=&quot;3&quot; unique_id=&quot;61476&quot;&gt;&lt;property id=&quot;20148&quot; value=&quot;5&quot;/&gt;&lt;property id=&quot;20300&quot; value=&quot;Slide 24 - &amp;quot;Step 8: Develop a Communications Plan&amp;quot;&quot;/&gt;&lt;property id=&quot;20302&quot; value=&quot;1&quot;/&gt;&lt;property id=&quot;20303&quot; value=&quot;-1&quot;/&gt;&lt;property id=&quot;20307&quot; value=&quot;315&quot;/&gt;&lt;property id=&quot;20309&quot; value=&quot;-1&quot;/&gt;&lt;property id=&quot;20312&quot; value=&quot;1&quot;/&gt;&lt;property id=&quot;20601&quot; value=&quot;0&quot;/&gt;&lt;/object&gt;&lt;object type=&quot;3&quot; unique_id=&quot;61477&quot;&gt;&lt;property id=&quot;20148&quot; value=&quot;5&quot;/&gt;&lt;property id=&quot;20300&quot; value=&quot;Slide 26 - &amp;quot;Step 9: Develop an Implementation Plan Timeline&amp;quot;&quot;/&gt;&lt;property id=&quot;20302&quot; value=&quot;1&quot;/&gt;&lt;property id=&quot;20303&quot; value=&quot;-1&quot;/&gt;&lt;property id=&quot;20307&quot; value=&quot;316&quot;/&gt;&lt;property id=&quot;20309&quot; value=&quot;-1&quot;/&gt;&lt;property id=&quot;20312&quot; value=&quot;1&quot;/&gt;&lt;property id=&quot;20601&quot; value=&quot;0&quot;/&gt;&lt;/object&gt;&lt;object type=&quot;3&quot; unique_id=&quot;61478&quot;&gt;&lt;property id=&quot;20148&quot; value=&quot;5&quot;/&gt;&lt;property id=&quot;20300&quot; value=&quot;Slide 27 - &amp;quot;Step 9 (continued): Change Team Meetings: Planning Tool&amp;quot;&quot;/&gt;&lt;property id=&quot;20302&quot; value=&quot;1&quot;/&gt;&lt;property id=&quot;20303&quot; value=&quot;-1&quot;/&gt;&lt;property id=&quot;20307&quot; value=&quot;317&quot;/&gt;&lt;property id=&quot;20309&quot; value=&quot;-1&quot;/&gt;&lt;property id=&quot;20312&quot; value=&quot;1&quot;/&gt;&lt;property id=&quot;20601&quot; value=&quot;0&quot;/&gt;&lt;/object&gt;&lt;object type=&quot;3&quot; unique_id=&quot;61479&quot;&gt;&lt;property id=&quot;20148&quot; value=&quot;5&quot;/&gt;&lt;property id=&quot;20300&quot; value=&quot;Slide 28 - &amp;quot;Step 10: Review Your Plan with Key Stakeholders&amp;quot;&quot;/&gt;&lt;property id=&quot;20302&quot; value=&quot;1&quot;/&gt;&lt;property id=&quot;20303&quot; value=&quot;-1&quot;/&gt;&lt;property id=&quot;20307&quot; value=&quot;318&quot;/&gt;&lt;property id=&quot;20309&quot; value=&quot;-1&quot;/&gt;&lt;property id=&quot;20312&quot; value=&quot;1&quot;/&gt;&lt;property id=&quot;20601&quot; value=&quot;0&quot;/&gt;&lt;/object&gt;&lt;object type=&quot;3&quot; unique_id=&quot;61480&quot;&gt;&lt;property id=&quot;20148&quot; value=&quot;5&quot;/&gt;&lt;property id=&quot;20300&quot; value=&quot;Slide 30 - &amp;quot;TeamSTEPPS Implementation Planning Next Steps&amp;quot;&quot;/&gt;&lt;property id=&quot;20302&quot; value=&quot;1&quot;/&gt;&lt;property id=&quot;20303&quot; value=&quot;-1&quot;/&gt;&lt;property id=&quot;20307&quot; value=&quot;319&quot;/&gt;&lt;property id=&quot;20309&quot; value=&quot;-1&quot;/&gt;&lt;property id=&quot;20312&quot; value=&quot;1&quot;/&gt;&lt;property id=&quot;20601&quot; value=&quot;0&quot;/&gt;&lt;/object&gt;&lt;object type=&quot;3&quot; unique_id=&quot;61914&quot;&gt;&lt;property id=&quot;20148&quot; value=&quot;5&quot;/&gt;&lt;property id=&quot;20300&quot; value=&quot;Slide 10 - &amp;quot;Create a Change Team: Tips for Success&amp;quot;&quot;/&gt;&lt;property id=&quot;20302&quot; value=&quot;1&quot;/&gt;&lt;property id=&quot;20303&quot; value=&quot;-1&quot;/&gt;&lt;property id=&quot;20307&quot; value=&quot;321&quot;/&gt;&lt;property id=&quot;20309&quot; value=&quot;-1&quot;/&gt;&lt;property id=&quot;20312&quot; value=&quot;1&quot;/&gt;&lt;property id=&quot;20601&quot; value=&quot;0&quot;/&gt;&lt;/object&gt;&lt;object type=&quot;3&quot; unique_id=&quot;62137&quot;&gt;&lt;property id=&quot;20148&quot; value=&quot;5&quot;/&gt;&lt;property id=&quot;20300&quot; value=&quot;Slide 13 - &amp;quot;Define Problem or Opportunity: Tips for Success&amp;quot;&quot;/&gt;&lt;property id=&quot;20302&quot; value=&quot;1&quot;/&gt;&lt;property id=&quot;20303&quot; value=&quot;-1&quot;/&gt;&lt;property id=&quot;20307&quot; value=&quot;322&quot;/&gt;&lt;property id=&quot;20309&quot; value=&quot;-1&quot;/&gt;&lt;property id=&quot;20312&quot; value=&quot;1&quot;/&gt;&lt;property id=&quot;20601&quot; value=&quot;0&quot;/&gt;&lt;/object&gt;&lt;object type=&quot;3&quot; unique_id=&quot;62138&quot;&gt;&lt;property id=&quot;20148&quot; value=&quot;5&quot;/&gt;&lt;property id=&quot;20300&quot; value=&quot;Slide 15 - &amp;quot;Define Aims: Tips for Success&amp;quot;&quot;/&gt;&lt;property id=&quot;20302&quot; value=&quot;1&quot;/&gt;&lt;property id=&quot;20303&quot; value=&quot;-1&quot;/&gt;&lt;property id=&quot;20307&quot; value=&quot;323&quot;/&gt;&lt;property id=&quot;20309&quot; value=&quot;-1&quot;/&gt;&lt;property id=&quot;20312&quot; value=&quot;1&quot;/&gt;&lt;property id=&quot;20601&quot; value=&quot;0&quot;/&gt;&lt;/object&gt;&lt;object type=&quot;3&quot; unique_id=&quot;62334&quot;&gt;&lt;property id=&quot;20148&quot; value=&quot;5&quot;/&gt;&lt;property id=&quot;20300&quot; value=&quot;Slide 17 - &amp;quot;Design TeamSTEPPS Intervention: Tips for Success&amp;quot;&quot;/&gt;&lt;property id=&quot;20302&quot; value=&quot;1&quot;/&gt;&lt;property id=&quot;20303&quot; value=&quot;-1&quot;/&gt;&lt;property id=&quot;20307&quot; value=&quot;324&quot;/&gt;&lt;property id=&quot;20309&quot; value=&quot;-1&quot;/&gt;&lt;property id=&quot;20312&quot; value=&quot;1&quot;/&gt;&lt;property id=&quot;20601&quot; value=&quot;0&quot;/&gt;&lt;/object&gt;&lt;object type=&quot;3&quot; unique_id=&quot;62535&quot;&gt;&lt;property id=&quot;20148&quot; value=&quot;5&quot;/&gt;&lt;property id=&quot;20300&quot; value=&quot;Slide 19 - &amp;quot;Develop a Testing Plan: Tips for Success&amp;quot;&quot;/&gt;&lt;property id=&quot;20302&quot; value=&quot;1&quot;/&gt;&lt;property id=&quot;20303&quot; value=&quot;-1&quot;/&gt;&lt;property id=&quot;20307&quot; value=&quot;325&quot;/&gt;&lt;property id=&quot;20309&quot; value=&quot;-1&quot;/&gt;&lt;property id=&quot;20312&quot; value=&quot;1&quot;/&gt;&lt;property id=&quot;20601&quot; value=&quot;0&quot;/&gt;&lt;/object&gt;&lt;object type=&quot;3&quot; unique_id=&quot;62905&quot;&gt;&lt;property id=&quot;20148&quot; value=&quot;5&quot;/&gt;&lt;property id=&quot;20300&quot; value=&quot;Slide 23 - &amp;quot;Develop a Sustainment Plan: Tips for Success&amp;quot;&quot;/&gt;&lt;property id=&quot;20302&quot; value=&quot;1&quot;/&gt;&lt;property id=&quot;20303&quot; value=&quot;-1&quot;/&gt;&lt;property id=&quot;20307&quot; value=&quot;326&quot;/&gt;&lt;property id=&quot;20309&quot; value=&quot;-1&quot;/&gt;&lt;property id=&quot;20312&quot; value=&quot;1&quot;/&gt;&lt;property id=&quot;20601&quot; value=&quot;0&quot;/&gt;&lt;/object&gt;&lt;object type=&quot;3&quot; unique_id=&quot;63032&quot;&gt;&lt;property id=&quot;20148&quot; value=&quot;5&quot;/&gt;&lt;property id=&quot;20300&quot; value=&quot;Slide 25 - &amp;quot;Communications Plan: Tips for Success&amp;quot;&quot;/&gt;&lt;property id=&quot;20302&quot; value=&quot;1&quot;/&gt;&lt;property id=&quot;20303&quot; value=&quot;-1&quot;/&gt;&lt;property id=&quot;20307&quot; value=&quot;327&quot;/&gt;&lt;property id=&quot;20309&quot; value=&quot;-1&quot;/&gt;&lt;property id=&quot;20312&quot; value=&quot;1&quot;/&gt;&lt;property id=&quot;20601&quot; value=&quot;0&quot;/&gt;&lt;/object&gt;&lt;object type=&quot;3&quot; unique_id=&quot;63248&quot;&gt;&lt;property id=&quot;20148&quot; value=&quot;5&quot;/&gt;&lt;property id=&quot;20300&quot; value=&quot;Slide 29 - &amp;quot;Key Stakeholders: Tip for Success&amp;quot;&quot;/&gt;&lt;property id=&quot;20302&quot; value=&quot;1&quot;/&gt;&lt;property id=&quot;20303&quot; value=&quot;-1&quot;/&gt;&lt;property id=&quot;20307&quot; value=&quot;328&quot;/&gt;&lt;property id=&quot;20309&quot; value=&quot;-1&quot;/&gt;&lt;property id=&quot;20312&quot; value=&quot;1&quot;/&gt;&lt;property id=&quot;20601&quot; value=&quot;0&quot;/&gt;&lt;/object&gt;&lt;object type=&quot;3&quot; unique_id=&quot;70581&quot;&gt;&lt;property id=&quot;20148&quot; value=&quot;5&quot;/&gt;&lt;property id=&quot;20300&quot; value=&quot;Slide 2 - &amp;quot;The Materials You Will Use&amp;quot;&quot;/&gt;&lt;property id=&quot;20302&quot; value=&quot;1&quot;/&gt;&lt;property id=&quot;20303&quot; value=&quot;-1&quot;/&gt;&lt;property id=&quot;20307&quot; value=&quot;330&quot;/&gt;&lt;property id=&quot;20309&quot; value=&quot;-1&quot;/&gt;&lt;property id=&quot;20312&quot; value=&quot;0&quot;/&gt;&lt;property id=&quot;20601&quot; value=&quot;0&quot;/&gt;&lt;/object&gt;&lt;object type=&quot;3&quot; unique_id=&quot;70582&quot;&gt;&lt;property id=&quot;20148&quot; value=&quot;5&quot;/&gt;&lt;property id=&quot;20300&quot; value=&quot;Slide 3 - &amp;quot;Module Objectives&amp;quot;&quot;/&gt;&lt;property id=&quot;20302&quot; value=&quot;1&quot;/&gt;&lt;property id=&quot;20303&quot; value=&quot;-1&quot;/&gt;&lt;property id=&quot;20307&quot; value=&quot;331&quot;/&gt;&lt;property id=&quot;20309&quot; value=&quot;-1&quot;/&gt;&lt;property id=&quot;20312&quot; value=&quot;1&quot;/&gt;&lt;property id=&quot;20601&quot; value=&quot;0&quot;/&gt;&lt;/object&gt;&lt;object type=&quot;3&quot; unique_id=&quot;70583&quot;&gt;&lt;property id=&quot;20148&quot; value=&quot;5&quot;/&gt;&lt;property id=&quot;20300&quot; value=&quot;Slide 31 - &amp;quot;Module 11 Summary&amp;quot;&quot;/&gt;&lt;property id=&quot;20302&quot; value=&quot;1&quot;/&gt;&lt;property id=&quot;20303&quot; value=&quot;-1&quot;/&gt;&lt;property id=&quot;20307&quot; value=&quot;332&quot;/&gt;&lt;property id=&quot;20309&quot; value=&quot;-1&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48146&quot;&gt;&lt;property id=&quot;20000&quot; value=&quot;0&quot;/&gt;&lt;property id=&quot;20149&quot; value=&quot;Mei Kong&quot;/&gt;&lt;property id=&quot;20150&quot; value=&quot;Assistant Vice President, NYC Health and Hospitals Corporation&quot;/&gt;&lt;property id=&quot;20151&quot; value=&quot;Mei_88.png&quot;/&gt;&lt;property id=&quot;20155&quot; value=&quot;Mei Kong, RN, MSN is the Assistant Vice President, Corporate Patient Safety and Employee Safety at New York City Health and Hospitals Corporation.  She leads the patient safety and employee safety initiatives and programs for the Corporation.  Mei directs a range of strategic initiatives to successfully target process improvements and change culture such as TeamSTEPPS, Just Culture, Disruptive Behavior, Coaching, Patient Engagement/Involvement, Medication Safety, and other clinical and patient safety processes. She is an adjunct professor at Long Island University and New York College of Health Professions. &quot;/&gt;&lt;/object&gt;&lt;object type=&quot;5&quot; unique_id=&quot;48147&quot;&gt;&lt;property id=&quot;20000&quot; value=&quot;0&quot;/&gt;&lt;property id=&quot;20149&quot; value=&quot;Dr. Abdul Mondul&quot;/&gt;&lt;property id=&quot;20150&quot; value=&quot;Patient Safety Officer, Lincoln Medical Center&quot;/&gt;&lt;property id=&quot;20151&quot; value=&quot;Mondul_88.png&quot;/&gt;&lt;property id=&quot;20155&quot; value=&quot;Dr. Abdul Mondul is the Associate Medical Director, Patient Safety Officer and Chief of Palliative Care at Lincoln Medical Center. He graduated from medical school in Bogota, Colombia and completed his training in internal medicine at Lincoln where he served as Chief Medical Resident in 1999. In his role as Patient Safety Officer, he has been instrumental in the implementation of numerous patient safety initiatives including extensive work in teamwork and communication through implementation of TeamSTEPPS. Dr. Mondul holds an academic appointment as an Assistant Professor of Clinical Medicine at Weill Medical College at Cornell University and is board certified in Internal Medicine and Hospice and Hospice and Palliative Care. &quot;/&gt;&lt;/object&gt;&lt;/object&gt;&lt;object type=&quot;10&quot; unique_id=&quot;37154&quot;&gt;&lt;object type=&quot;11&quot; unique_id=&quot;37155&quot;&gt;&lt;property id=&quot;20180&quot; value=&quot;0&quot;/&gt;&lt;property id=&quot;20181&quot; value=&quot;2&quot;/&gt;&lt;property id=&quot;20183&quot; value=&quot;0&quot;/&gt;&lt;/object&gt;&lt;object type=&quot;12&quot; unique_id=&quot;371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D1717EF7-8FB7-4668-9B7C-7F315B15D0D1}_2.png&quot;/&gt;&lt;left val=&quot;9&quot;/&gt;&lt;top val=&quot;381&quot;/&gt;&lt;width val=&quot;395&quot;/&gt;&lt;height val=&quot;30&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3639BE74-64D7-463E-A775-DCB75E95267F}_30.png&quot;/&gt;&lt;left val=&quot;66&quot;/&gt;&lt;top val=&quot;-2&quot;/&gt;&lt;width val=&quot;644&quot;/&gt;&lt;height val=&quot;6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39&quot;/&gt;&lt;lineCharCount val=&quot;22&quot;/&gt;&lt;lineCharCount val=&quot;43&quot;/&gt;&lt;lineCharCount val=&quot;45&quot;/&gt;&lt;lineCharCount val=&quot;9&quot;/&gt;&lt;lineCharCount val=&quot;41&quot;/&gt;&lt;lineCharCount val=&quot;42&quot;/&gt;&lt;lineCharCount val=&quot;10&quot;/&gt;&lt;/TableIndex&gt;&lt;/ShapeTextInfo&gt;"/>
  <p:tag name="HTML_SHAPEINFO" val="&lt;TextEffect&gt;&lt;Image&gt;&lt;filename val=&quot;C:\Users\JEFFKE~1\AppData\Local\Temp\PR\data\asimages\{85EE3E1B-7218-4AE2-80AF-883664F1DBD4}_1.png_crop.png&quot;/&gt;&lt;left val=&quot;22&quot;/&gt;&lt;top val=&quot;68&quot;/&gt;&lt;width val=&quot;392&quot;/&gt;&lt;height val=&quot;65&quot;/&gt;&lt;hasText val=&quot;1&quot;/&gt;&lt;paraId val=&quot;1&quot;/&gt;&lt;/Image&gt;&lt;Image&gt;&lt;filename val=&quot;C:\Users\JEFFKE~1\AppData\Local\Temp\PR\data\asimages\{43CC8F47-6D4E-4CA0-8D39-F92E1358548D}_1.png_crop.png&quot;/&gt;&lt;left val=&quot;21&quot;/&gt;&lt;top val=&quot;153&quot;/&gt;&lt;width val=&quot;351&quot;/&gt;&lt;height val=&quot;62&quot;/&gt;&lt;hasText val=&quot;1&quot;/&gt;&lt;paraId val=&quot;2&quot;/&gt;&lt;/Image&gt;&lt;Image&gt;&lt;filename val=&quot;C:\Users\JEFFKE~1\AppData\Local\Temp\PR\data\asimages\{4D035222-39CC-40EC-9EE5-2A7717DFE77D}_1.png_crop.png&quot;/&gt;&lt;left val=&quot;22&quot;/&gt;&lt;top val=&quot;237&quot;/&gt;&lt;width val=&quot;330&quot;/&gt;&lt;height val=&quot;65&quot;/&gt;&lt;hasText val=&quot;1&quot;/&gt;&lt;paraId val=&quot;3&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745AD2-74AD-497A-BE57-5D8A08BCDE22}&quot;/&gt;&lt;isInvalidForFieldText val=&quot;0&quot;/&gt;&lt;Image&gt;&lt;filename val=&quot;C:\Users\JEFFKE~1\AppData\Local\Temp\PR\data\asimages\{88745AD2-74AD-497A-BE57-5D8A08BCDE22}_30.png&quot;/&gt;&lt;left val=&quot;440&quot;/&gt;&lt;top val=&quot;60&quot;/&gt;&lt;width val=&quot;210&quot;/&gt;&lt;height val=&quot;30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EFFKE~1\AppData\Local\Temp\PR\data\asimages\{D157DB95-B8D1-4B03-A5C1-7953ED1FCC56}_31.png&quot;/&gt;&lt;left val=&quot;66&quot;/&gt;&lt;top val=&quot;-2&quot;/&gt;&lt;width val=&quot;644&quot;/&gt;&lt;height val=&quot;6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4&quot;/&gt;&lt;lineCharCount val=&quot;28&quot;/&gt;&lt;lineCharCount val=&quot;61&quot;/&gt;&lt;lineCharCount val=&quot;71&quot;/&gt;&lt;/TableIndex&gt;&lt;/ShapeTextInfo&gt;"/>
  <p:tag name="HTML_SHAPEINFO" val="&lt;ThreeDShapeInfo&gt;&lt;uuid val=&quot;&quot;/&gt;&lt;isInvalidForFieldText val=&quot;0&quot;/&gt;&lt;Image&gt;&lt;filename val=&quot;C:\Users\JEFFKE~1\AppData\Local\Temp\PR\data\asimages\{C61371EC-1956-4751-8709-1863F44EDE06}_31.png&quot;/&gt;&lt;left val=&quot;9&quot;/&gt;&lt;top val=&quot;57&quot;/&gt;&lt;width val=&quot;698&quot;/&gt;&lt;height val=&quot;31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AB69E911-EB13-4ED2-8F86-F59FD130DCCE}_32.png&quot;/&gt;&lt;left val=&quot;66&quot;/&gt;&lt;top val=&quot;-2&quot;/&gt;&lt;width val=&quot;644&quot;/&gt;&lt;height val=&quot;68&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31&quot;/&gt;&lt;lineCharCount val=&quot;28&quot;/&gt;&lt;lineCharCount val=&quot;18&quot;/&gt;&lt;lineCharCount val=&quot;21&quot;/&gt;&lt;lineCharCount val=&quot;19&quot;/&gt;&lt;/TableIndex&gt;&lt;/ShapeTextInfo&gt;"/>
  <p:tag name="HTML_SHAPEINFO" val="&lt;TextEffect&gt;&lt;Image&gt;&lt;filename val=&quot;C:\Users\JEFFKE~1\AppData\Local\Temp\PR\data\asimages\{CF16A53C-DD83-47CB-94AE-3302EE5241CC}_1.png_crop.png&quot;/&gt;&lt;left val=&quot;23&quot;/&gt;&lt;top val=&quot;68&quot;/&gt;&lt;width val=&quot;241&quot;/&gt;&lt;height val=&quot;17&quot;/&gt;&lt;hasText val=&quot;1&quot;/&gt;&lt;paraId val=&quot;1&quot;/&gt;&lt;/Image&gt;&lt;Image&gt;&lt;filename val=&quot;C:\Users\JEFFKE~1\AppData\Local\Temp\PR\data\asimages\{51A94B0C-008F-47DD-B2CD-42383E8C1FEF}_1.png_crop.png&quot;/&gt;&lt;left val=&quot;31&quot;/&gt;&lt;top val=&quot;105&quot;/&gt;&lt;width val=&quot;264&quot;/&gt;&lt;height val=&quot;62&quot;/&gt;&lt;hasText val=&quot;1&quot;/&gt;&lt;paraId val=&quot;2&quot;/&gt;&lt;/Image&gt;&lt;Image&gt;&lt;filename val=&quot;C:\Users\JEFFKE~1\AppData\Local\Temp\PR\data\asimages\{7723291D-CD7B-4E08-A49F-6738494F9C12}_1.png_crop.png&quot;/&gt;&lt;left val=&quot;31&quot;/&gt;&lt;top val=&quot;201&quot;/&gt;&lt;width val=&quot;203&quot;/&gt;&lt;height val=&quot;41&quot;/&gt;&lt;hasText val=&quot;1&quot;/&gt;&lt;paraId val=&quot;3&quot;/&gt;&lt;/Image&gt;&lt;/TextEffect&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A73117-3BDA-4716-9404-509A64F35906}&quot;/&gt;&lt;isInvalidForFieldText val=&quot;0&quot;/&gt;&lt;Image&gt;&lt;filename val=&quot;C:\Users\JEFFKE~1\AppData\Local\Temp\PR\data\asimages\{7CA73117-3BDA-4716-9404-509A64F35906}_32.png&quot;/&gt;&lt;left val=&quot;348&quot;/&gt;&lt;top val=&quot;89&quot;/&gt;&lt;width val=&quot;358&quot;/&gt;&lt;height val=&quot;254&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4586AB02-6C26-4865-93E7-A2EA8A377D43}_2.png&quot;/&gt;&lt;left val=&quot;642&quot;/&gt;&lt;top val=&quot;383&quot;/&gt;&lt;width val=&quot;65&quot;/&gt;&lt;height val=&quot;2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520902-9070-492D-9413-C864B89C5D35}&quot;/&gt;&lt;isInvalidForFieldText val=&quot;0&quot;/&gt;&lt;Image&gt;&lt;filename val=&quot;C:\Users\JEFFKE~1\AppData\Local\Temp\PR\data\asimages\{34520902-9070-492D-9413-C864B89C5D35}_MtorLt.png&quot;/&gt;&lt;left val=&quot;-8&quot;/&gt;&lt;top val=&quot;0&quot;/&gt;&lt;width val=&quot;89&quot;/&gt;&lt;height val=&quot;5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C49C3FD9-1776-4468-8A3E-4FA245B9C917}_4.png&quot;/&gt;&lt;left val=&quot;9&quot;/&gt;&lt;top val=&quot;381&quot;/&gt;&lt;width val=&quot;395&quot;/&gt;&lt;height val=&quot;3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FE40ACA4-3C1B-40D8-B64B-3ED47A0DA4FD}_4.png&quot;/&gt;&lt;left val=&quot;642&quot;/&gt;&lt;top val=&quot;383&quot;/&gt;&lt;width val=&quot;65&quot;/&gt;&lt;height val=&quot;2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FA8786-3FD9-40E7-93EA-66D18B343AC8}&quot;/&gt;&lt;isInvalidForFieldText val=&quot;0&quot;/&gt;&lt;Image&gt;&lt;filename val=&quot;C:\Users\JEFFKE~1\AppData\Local\Temp\PR\data\asimages\{11FA8786-3FD9-40E7-93EA-66D18B343AC8}_MtorLt.png&quot;/&gt;&lt;left val=&quot;-8&quot;/&gt;&lt;top val=&quot;0&quot;/&gt;&lt;width val=&quot;89&quot;/&gt;&lt;height val=&quot;5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F4F00A6C-54D2-48EB-B9C8-920DAF429389}_33.png&quot;/&gt;&lt;left val=&quot;9&quot;/&gt;&lt;top val=&quot;381&quot;/&gt;&lt;width val=&quot;395&quot;/&gt;&lt;height val=&quot;3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2765DAC0-7D81-48C9-A35D-833B3C6292A1}_33.png&quot;/&gt;&lt;left val=&quot;642&quot;/&gt;&lt;top val=&quot;383&quot;/&gt;&lt;width val=&quot;65&quot;/&gt;&lt;height val=&quot;2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FAEBE1-E773-4CCA-85BE-5815085AB2E9}&quot;/&gt;&lt;isInvalidForFieldText val=&quot;0&quot;/&gt;&lt;Image&gt;&lt;filename val=&quot;C:\Users\JEFFKE~1\AppData\Local\Temp\PR\data\asimages\{1CFAEBE1-E773-4CCA-85BE-5815085AB2E9}_MtorLt.png&quot;/&gt;&lt;left val=&quot;-8&quot;/&gt;&lt;top val=&quot;0&quot;/&gt;&lt;width val=&quot;89&quot;/&gt;&lt;height val=&quot;5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PRESENTER_SHAPEINFO" val="&lt;ThreeDShapeInfo&gt;&lt;uuid val=&quot;{9060E339-7CF9-4979-85F1-B858BE0F8305}&quot;/&gt;&lt;isInvalidForFieldText val=&quot;0&quot;/&gt;&lt;Image&gt;&lt;filename val=&quot;C:\Users\JEFFKE~1\AppData\Local\Temp\PR\data\asimages\{9060E339-7CF9-4979-85F1-B858BE0F8305}_1.png&quot;/&gt;&lt;left val=&quot;0&quot;/&gt;&lt;top val=&quot;197&quot;/&gt;&lt;width val=&quot;720&quot;/&gt;&lt;height val=&quot;6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EEE3DBB3-9289-40F4-8E26-D2452F0D1C61}_1.png&quot;/&gt;&lt;left val=&quot;0&quot;/&gt;&lt;top val=&quot;145&quot;/&gt;&lt;width val=&quot;720&quot;/&gt;&lt;height val=&quot;6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EFFKE~1\AppData\Local\Temp\PR\data\asimages\{3730ECD3-DDBD-405B-A323-FB1B3AEF2496}_1.png&quot;/&gt;&lt;left val=&quot;0&quot;/&gt;&lt;top val=&quot;78&quot;/&gt;&lt;width val=&quot;720&quot;/&gt;&lt;height val=&quot;6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989A0EAC-65E8-45DD-B606-0B5908BAE225}_3.png&quot;/&gt;&lt;left val=&quot;66&quot;/&gt;&lt;top val=&quot;-2&quot;/&gt;&lt;width val=&quot;644&quot;/&gt;&lt;height val=&quot;6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10&quot;/&gt;&lt;lineCharCount val=&quot;18&quot;/&gt;&lt;lineCharCount val=&quot;10&quot;/&gt;&lt;lineCharCount val=&quot;26&quot;/&gt;&lt;lineCharCount val=&quot;17&quot;/&gt;&lt;lineCharCount val=&quot;34&quot;/&gt;&lt;lineCharCount val=&quot;7&quot;/&gt;&lt;lineCharCount val=&quot;19&quot;/&gt;&lt;/TableIndex&gt;&lt;/ShapeTextInfo&gt;"/>
  <p:tag name="HTML_SHAPEINFO" val="&lt;TextEffect&gt;&lt;Image&gt;&lt;filename val=&quot;C:\Users\JEFFKE~1\AppData\Local\Temp\PR\data\asimages\{7F3BA9FB-B45A-46E1-925C-10EF38096ABC}_1.png_crop.png&quot;/&gt;&lt;left val=&quot;21&quot;/&gt;&lt;top val=&quot;66&quot;/&gt;&lt;width val=&quot;216&quot;/&gt;&lt;height val=&quot;17&quot;/&gt;&lt;hasText val=&quot;1&quot;/&gt;&lt;paraId val=&quot;1&quot;/&gt;&lt;/Image&gt;&lt;Image&gt;&lt;filename val=&quot;C:\Users\JEFFKE~1\AppData\Local\Temp\PR\data\asimages\{23B86EFF-37B9-4211-8058-27B51F4531EF}_1.png_crop.png&quot;/&gt;&lt;left val=&quot;35&quot;/&gt;&lt;top val=&quot;101&quot;/&gt;&lt;width val=&quot;85&quot;/&gt;&lt;height val=&quot;13&quot;/&gt;&lt;hasText val=&quot;1&quot;/&gt;&lt;paraId val=&quot;2&quot;/&gt;&lt;/Image&gt;&lt;Image&gt;&lt;filename val=&quot;C:\Users\JEFFKE~1\AppData\Local\Temp\PR\data\asimages\{57012BCA-6147-4D30-835C-9C312629D748}_1.png_crop.png&quot;/&gt;&lt;left val=&quot;35&quot;/&gt;&lt;top val=&quot;134&quot;/&gt;&lt;width val=&quot;149&quot;/&gt;&lt;height val=&quot;14&quot;/&gt;&lt;hasText val=&quot;1&quot;/&gt;&lt;paraId val=&quot;3&quot;/&gt;&lt;/Image&gt;&lt;Image&gt;&lt;filename val=&quot;C:\Users\JEFFKE~1\AppData\Local\Temp\PR\data\asimages\{B072506C-FEF2-4BB6-AC6C-9884AD6A93DD}_1.png_crop.png&quot;/&gt;&lt;left val=&quot;35&quot;/&gt;&lt;top val=&quot;168&quot;/&gt;&lt;width val=&quot;89&quot;/&gt;&lt;height val=&quot;13&quot;/&gt;&lt;hasText val=&quot;1&quot;/&gt;&lt;paraId val=&quot;4&quot;/&gt;&lt;/Image&gt;&lt;Image&gt;&lt;filename val=&quot;C:\Users\JEFFKE~1\AppData\Local\Temp\PR\data\asimages\{960B6083-C669-4CA0-8F0D-C9C7E8615EAD}_1.png_crop.png&quot;/&gt;&lt;left val=&quot;21&quot;/&gt;&lt;top val=&quot;201&quot;/&gt;&lt;width val=&quot;234&quot;/&gt;&lt;height val=&quot;17&quot;/&gt;&lt;hasText val=&quot;1&quot;/&gt;&lt;paraId val=&quot;5&quot;/&gt;&lt;/Image&gt;&lt;Image&gt;&lt;filename val=&quot;C:\Users\JEFFKE~1\AppData\Local\Temp\PR\data\asimages\{D0285BDA-3E14-4C66-8D56-3F3928077995}_1.png_crop.png&quot;/&gt;&lt;left val=&quot;35&quot;/&gt;&lt;top val=&quot;235&quot;/&gt;&lt;width val=&quot;145&quot;/&gt;&lt;height val=&quot;14&quot;/&gt;&lt;hasText val=&quot;1&quot;/&gt;&lt;paraId val=&quot;6&quot;/&gt;&lt;/Image&gt;&lt;Image&gt;&lt;filename val=&quot;C:\Users\JEFFKE~1\AppData\Local\Temp\PR\data\asimages\{2CAAAF1A-5EEA-43A2-9319-918A19AE4C29}_1.png_crop.png&quot;/&gt;&lt;left val=&quot;35&quot;/&gt;&lt;top val=&quot;268&quot;/&gt;&lt;width val=&quot;273&quot;/&gt;&lt;height val=&quot;17&quot;/&gt;&lt;hasText val=&quot;1&quot;/&gt;&lt;paraId val=&quot;7&quot;/&gt;&lt;/Image&gt;&lt;Image&gt;&lt;filename val=&quot;C:\Users\JEFFKE~1\AppData\Local\Temp\PR\data\asimages\{A9778458-7807-46DC-A455-8D96E75C4A31}_1.png_crop.png&quot;/&gt;&lt;left val=&quot;35&quot;/&gt;&lt;top val=&quot;302&quot;/&gt;&lt;width val=&quot;66&quot;/&gt;&lt;height val=&quot;14&quot;/&gt;&lt;hasText val=&quot;1&quot;/&gt;&lt;paraId val=&quot;8&quot;/&gt;&lt;/Image&gt;&lt;Image&gt;&lt;filename val=&quot;C:\Users\JEFFKE~1\AppData\Local\Temp\PR\data\asimages\{6971A60B-6FF2-4274-A271-AC634FD1CADA}_1.png_crop.png&quot;/&gt;&lt;left val=&quot;35&quot;/&gt;&lt;top val=&quot;336&quot;/&gt;&lt;width val=&quot;161&quot;/&gt;&lt;height val=&quot;17&quot;/&gt;&lt;hasText val=&quot;1&quot;/&gt;&lt;paraId val=&quot;9&quot;/&gt;&lt;/Image&gt;&lt;/TextEffec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47C2799-E88C-4B5F-9C54-9A50EAB82836}&quot;/&gt;&lt;isInvalidForFieldText val=&quot;0&quot;/&gt;&lt;Image&gt;&lt;filename val=&quot;C:\Users\JEFFKE~1\AppData\Local\Temp\PR\data\asimages\{947C2799-E88C-4B5F-9C54-9A50EAB82836}_3.png&quot;/&gt;&lt;left val=&quot;293&quot;/&gt;&lt;top val=&quot;64&quot;/&gt;&lt;width val=&quot;187&quot;/&gt;&lt;height val=&quot;24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B1AFA9-06F2-4E54-AAF5-AB963F7540B9}&quot;/&gt;&lt;isInvalidForFieldText val=&quot;0&quot;/&gt;&lt;Image&gt;&lt;filename val=&quot;C:\Users\JEFFKE~1\AppData\Local\Temp\PR\data\asimages\{DEB1AFA9-06F2-4E54-AAF5-AB963F7540B9}_3.png&quot;/&gt;&lt;left val=&quot;381&quot;/&gt;&lt;top val=&quot;164&quot;/&gt;&lt;width val=&quot;295&quot;/&gt;&lt;height val=&quot;20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4E3EF2FF-9B3E-43BA-9489-4935930FC165}_4.png&quot;/&gt;&lt;left val=&quot;66&quot;/&gt;&lt;top val=&quot;-2&quot;/&gt;&lt;width val=&quot;644&quot;/&gt;&lt;height val=&quot;68&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1&quot;/&gt;&lt;lineCharCount val=&quot;44&quot;/&gt;&lt;lineCharCount val=&quot;33&quot;/&gt;&lt;lineCharCount val=&quot;40&quot;/&gt;&lt;/TableIndex&gt;&lt;/ShapeTextInfo&gt;"/>
  <p:tag name="HTML_SHAPEINFO" val="&lt;TextEffect&gt;&lt;Image&gt;&lt;filename val=&quot;C:\Users\JEFFKE~1\AppData\Local\Temp\PR\data\asimages\{1036DFE7-C7F4-411C-9994-22487FD5CC3E}_1.png_crop.png&quot;/&gt;&lt;left val=&quot;21&quot;/&gt;&lt;top val=&quot;68&quot;/&gt;&lt;width val=&quot;399&quot;/&gt;&lt;height val=&quot;17&quot;/&gt;&lt;hasText val=&quot;1&quot;/&gt;&lt;paraId val=&quot;1&quot;/&gt;&lt;/Image&gt;&lt;Image&gt;&lt;filename val=&quot;C:\Users\JEFFKE~1\AppData\Local\Temp\PR\data\asimages\{5485C579-BCC7-42D5-8A7B-3D2E8640F7BF}_1.png_crop.png&quot;/&gt;&lt;left val=&quot;31&quot;/&gt;&lt;top val=&quot;117&quot;/&gt;&lt;width val=&quot;375&quot;/&gt;&lt;height val=&quot;38&quot;/&gt;&lt;hasText val=&quot;1&quot;/&gt;&lt;paraId val=&quot;2&quot;/&gt;&lt;/Image&gt;&lt;Image&gt;&lt;filename val=&quot;C:\Users\JEFFKE~1\AppData\Local\Temp\PR\data\asimages\{1F7B3B8F-C64D-4AD8-9EC1-739FC55B20FA}_1.png_crop.png&quot;/&gt;&lt;left val=&quot;31&quot;/&gt;&lt;top val=&quot;189&quot;/&gt;&lt;width val=&quot;377&quot;/&gt;&lt;height val=&quot;17&quot;/&gt;&lt;hasText val=&quot;1&quot;/&gt;&lt;paraId val=&quot;3&quot;/&gt;&lt;/Image&gt;&lt;/TextEffect&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JEFFKE~1\AppData\Local\Temp\PR\data\asimages\{BAE951AD-C645-4460-B006-9C1F973D75EF}_5.png&quot;/&gt;&lt;left val=&quot;66&quot;/&gt;&lt;top val=&quot;-2&quot;/&gt;&lt;width val=&quot;644&quot;/&gt;&lt;height val=&quot;6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1&quot;/&gt;&lt;lineCharCount val=&quot;68&quot;/&gt;&lt;lineCharCount val=&quot;16&quot;/&gt;&lt;lineCharCount val=&quot;39&quot;/&gt;&lt;lineCharCount val=&quot;18&quot;/&gt;&lt;lineCharCount val=&quot;9&quot;/&gt;&lt;lineCharCount val=&quot;12&quot;/&gt;&lt;lineCharCount val=&quot;68&quot;/&gt;&lt;lineCharCount val=&quot;39&quot;/&gt;&lt;/TableIndex&gt;&lt;/ShapeTextInfo&gt;"/>
  <p:tag name="HTML_SHAPEINFO" val="&lt;TextEffect&gt;&lt;Image&gt;&lt;filename val=&quot;C:\Users\JEFFKE~1\AppData\Local\Temp\PR\data\asimages\{E5EB2C56-61EA-42DD-A0B5-FD5F2A8AF295}_1.png_crop.png&quot;/&gt;&lt;left val=&quot;22&quot;/&gt;&lt;top val=&quot;67&quot;/&gt;&lt;width val=&quot;628&quot;/&gt;&lt;height val=&quot;19&quot;/&gt;&lt;hasText val=&quot;1&quot;/&gt;&lt;paraId val=&quot;1&quot;/&gt;&lt;/Image&gt;&lt;Image&gt;&lt;filename val=&quot;C:\Users\JEFFKE~1\AppData\Local\Temp\PR\data\asimages\{AB530FCC-AA4C-4561-8A09-38C751F0D0BD}_1.png_crop.png&quot;/&gt;&lt;left val=&quot;21&quot;/&gt;&lt;top val=&quot;103&quot;/&gt;&lt;width val=&quot;649&quot;/&gt;&lt;height val=&quot;43&quot;/&gt;&lt;hasText val=&quot;1&quot;/&gt;&lt;paraId val=&quot;2&quot;/&gt;&lt;/Image&gt;&lt;Image&gt;&lt;filename val=&quot;C:\Users\JEFFKE~1\AppData\Local\Temp\PR\data\asimages\{E046F201-ECD6-42C3-AF0E-0AD31BB2E307}_1.png_crop.png&quot;/&gt;&lt;left val=&quot;22&quot;/&gt;&lt;top val=&quot;164&quot;/&gt;&lt;width val=&quot;356&quot;/&gt;&lt;height val=&quot;19&quot;/&gt;&lt;hasText val=&quot;1&quot;/&gt;&lt;paraId val=&quot;3&quot;/&gt;&lt;/Image&gt;&lt;Image&gt;&lt;filename val=&quot;C:\Users\JEFFKE~1\AppData\Local\Temp\PR\data\asimages\{E559C861-6638-46CF-A546-7D43297C2BA9}_1.png_crop.png&quot;/&gt;&lt;left val=&quot;43&quot;/&gt;&lt;top val=&quot;200&quot;/&gt;&lt;width val=&quot;194&quot;/&gt;&lt;height val=&quot;19&quot;/&gt;&lt;hasText val=&quot;1&quot;/&gt;&lt;paraId val=&quot;4&quot;/&gt;&lt;/Image&gt;&lt;Image&gt;&lt;filename val=&quot;C:\Users\JEFFKE~1\AppData\Local\Temp\PR\data\asimages\{82B619B4-02E6-440D-B23C-30D016C7B263}_1.png_crop.png&quot;/&gt;&lt;left val=&quot;43&quot;/&gt;&lt;top val=&quot;236&quot;/&gt;&lt;width val=&quot;82&quot;/&gt;&lt;height val=&quot;19&quot;/&gt;&lt;hasText val=&quot;1&quot;/&gt;&lt;paraId val=&quot;5&quot;/&gt;&lt;/Image&gt;&lt;Image&gt;&lt;filename val=&quot;C:\Users\JEFFKE~1\AppData\Local\Temp\PR\data\asimages\{9FD829A9-8B5C-43F1-A335-8F92DE01DFE3}_1.png_crop.png&quot;/&gt;&lt;left val=&quot;44&quot;/&gt;&lt;top val=&quot;274&quot;/&gt;&lt;width val=&quot;127&quot;/&gt;&lt;height val=&quot;14&quot;/&gt;&lt;hasText val=&quot;1&quot;/&gt;&lt;paraId val=&quot;6&quot;/&gt;&lt;/Image&gt;&lt;Image&gt;&lt;filename val=&quot;C:\Users\JEFFKE~1\AppData\Local\Temp\PR\data\asimages\{B8A17235-4278-4874-AB4E-4FFFFCE63356}_1.png_crop.png&quot;/&gt;&lt;left val=&quot;22&quot;/&gt;&lt;top val=&quot;309&quot;/&gt;&lt;width val=&quot;639&quot;/&gt;&lt;height val=&quot;43&quot;/&gt;&lt;hasText val=&quot;1&quot;/&gt;&lt;paraId val=&quot;7&quot;/&gt;&lt;/Image&gt;&lt;/TextEffect&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7B76406B-ADB7-4006-B17E-151026AFEFA4}_6.png&quot;/&gt;&lt;left val=&quot;66&quot;/&gt;&lt;top val=&quot;-2&quot;/&gt;&lt;width val=&quot;644&quot;/&gt;&lt;height val=&quot;6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EF64483B-E9F3-49E3-A78F-13C0EBF1255F}_7.png&quot;/&gt;&lt;left val=&quot;66&quot;/&gt;&lt;top val=&quot;-2&quot;/&gt;&lt;width val=&quot;644&quot;/&gt;&lt;height val=&quot;6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4&quot;/&gt;&lt;lineCharCount val=&quot;57&quot;/&gt;&lt;lineCharCount val=&quot;24&quot;/&gt;&lt;lineCharCount val=&quot;63&quot;/&gt;&lt;lineCharCount val=&quot;45&quot;/&gt;&lt;lineCharCount val=&quot;45&quot;/&gt;&lt;lineCharCount val=&quot;60&quot;/&gt;&lt;lineCharCount val=&quot;25&quot;/&gt;&lt;lineCharCount val=&quot;27&quot;/&gt;&lt;/TableIndex&gt;&lt;/ShapeTextInfo&gt;"/>
  <p:tag name="HTML_SHAPEINFO" val="&lt;TextEffect&gt;&lt;Image&gt;&lt;filename val=&quot;C:\Users\JEFFKE~1\AppData\Local\Temp\PR\data\asimages\{17D578AB-B46C-451C-8B17-2F57E8CCA8E5}_1.png_crop.png&quot;/&gt;&lt;left val=&quot;21&quot;/&gt;&lt;top val=&quot;66&quot;/&gt;&lt;width val=&quot;657&quot;/&gt;&lt;height val=&quot;37&quot;/&gt;&lt;hasText val=&quot;1&quot;/&gt;&lt;paraId val=&quot;1&quot;/&gt;&lt;/Image&gt;&lt;Image&gt;&lt;filename val=&quot;C:\Users\JEFFKE~1\AppData\Local\Temp\PR\data\asimages\{E8E45CD6-D1E7-47DC-88CA-D024C81CA2ED}_1.png_crop.png&quot;/&gt;&lt;left val=&quot;22&quot;/&gt;&lt;top val=&quot;124&quot;/&gt;&lt;width val=&quot;163&quot;/&gt;&lt;height val=&quot;16&quot;/&gt;&lt;hasText val=&quot;1&quot;/&gt;&lt;paraId val=&quot;2&quot;/&gt;&lt;/Image&gt;&lt;Image&gt;&lt;filename val=&quot;C:\Users\JEFFKE~1\AppData\Local\Temp\PR\data\asimages\{02E6EB1A-E45C-4FDF-A15C-7B70B9E69098}_1.png_crop.png&quot;/&gt;&lt;left val=&quot;30&quot;/&gt;&lt;top val=&quot;162&quot;/&gt;&lt;width val=&quot;513&quot;/&gt;&lt;height val=&quot;16&quot;/&gt;&lt;hasText val=&quot;1&quot;/&gt;&lt;paraId val=&quot;3&quot;/&gt;&lt;/Image&gt;&lt;Image&gt;&lt;filename val=&quot;C:\Users\JEFFKE~1\AppData\Local\Temp\PR\data\asimages\{05638CBD-6F41-47E6-A63D-15D22516C01C}_1.png_crop.png&quot;/&gt;&lt;left val=&quot;30&quot;/&gt;&lt;top val=&quot;199&quot;/&gt;&lt;width val=&quot;371&quot;/&gt;&lt;height val=&quot;16&quot;/&gt;&lt;hasText val=&quot;1&quot;/&gt;&lt;paraId val=&quot;4&quot;/&gt;&lt;/Image&gt;&lt;Image&gt;&lt;filename val=&quot;C:\Users\JEFFKE~1\AppData\Local\Temp\PR\data\asimages\{954A6627-AFC5-496E-A2CD-3141503B0564}_1.png_crop.png&quot;/&gt;&lt;left val=&quot;30&quot;/&gt;&lt;top val=&quot;237&quot;/&gt;&lt;width val=&quot;348&quot;/&gt;&lt;height val=&quot;16&quot;/&gt;&lt;hasText val=&quot;1&quot;/&gt;&lt;paraId val=&quot;5&quot;/&gt;&lt;/Image&gt;&lt;Image&gt;&lt;filename val=&quot;C:\Users\JEFFKE~1\AppData\Local\Temp\PR\data\asimages\{5A7D07FF-9F35-4923-9B48-4D49670DEC9F}_1.png_crop.png&quot;/&gt;&lt;left val=&quot;30&quot;/&gt;&lt;top val=&quot;275&quot;/&gt;&lt;width val=&quot;481&quot;/&gt;&lt;height val=&quot;16&quot;/&gt;&lt;hasText val=&quot;1&quot;/&gt;&lt;paraId val=&quot;6&quot;/&gt;&lt;/Image&gt;&lt;Image&gt;&lt;filename val=&quot;C:\Users\JEFFKE~1\AppData\Local\Temp\PR\data\asimages\{D3190A1E-BD97-4B30-AC79-9D0DCB5112FB}_1.png_crop.png&quot;/&gt;&lt;left val=&quot;30&quot;/&gt;&lt;top val=&quot;312&quot;/&gt;&lt;width val=&quot;203&quot;/&gt;&lt;height val=&quot;16&quot;/&gt;&lt;hasText val=&quot;1&quot;/&gt;&lt;paraId val=&quot;7&quot;/&gt;&lt;/Image&gt;&lt;Image&gt;&lt;filename val=&quot;C:\Users\JEFFKE~1\AppData\Local\Temp\PR\data\asimages\{708FE0FB-BF3B-4C0F-B038-E72D8957514A}_1.png_crop.png&quot;/&gt;&lt;left val=&quot;30&quot;/&gt;&lt;top val=&quot;350&quot;/&gt;&lt;width val=&quot;231&quot;/&gt;&lt;height val=&quot;16&quot;/&gt;&lt;hasText val=&quot;1&quot;/&gt;&lt;paraId val=&quot;8&quot;/&gt;&lt;/Image&gt;&lt;/TextEffect&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EFFKE~1\AppData\Local\Temp\PR\data\asimages\{961C850D-72EB-4D8F-A9B4-7D2DF8687252}_8.png&quot;/&gt;&lt;left val=&quot;66&quot;/&gt;&lt;top val=&quot;-2&quot;/&gt;&lt;width val=&quot;644&quot;/&gt;&lt;height val=&quot;6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1&quot;/&gt;&lt;lineCharCount val=&quot;62&quot;/&gt;&lt;lineCharCount val=&quot;50&quot;/&gt;&lt;lineCharCount val=&quot;33&quot;/&gt;&lt;lineCharCount val=&quot;73&quot;/&gt;&lt;lineCharCount val=&quot;31&quot;/&gt;&lt;lineCharCount val=&quot;52&quot;/&gt;&lt;lineCharCount val=&quot;30&quot;/&gt;&lt;lineCharCount val=&quot;50&quot;/&gt;&lt;lineCharCount val=&quot;76&quot;/&gt;&lt;lineCharCount val=&quot;18&quot;/&gt;&lt;/TableIndex&gt;&lt;/ShapeTextInfo&gt;"/>
  <p:tag name="HTML_SHAPEINFO" val="&lt;ThreeDShapeInfo&gt;&lt;uuid val=&quot;&quot;/&gt;&lt;isInvalidForFieldText val=&quot;0&quot;/&gt;&lt;Image&gt;&lt;filename val=&quot;C:\Users\JEFFKE~1\AppData\Local\Temp\PR\data\asimages\{DE70701B-6506-4258-9F51-3C5E810F450F}_8.png&quot;/&gt;&lt;left val=&quot;13&quot;/&gt;&lt;top val=&quot;58&quot;/&gt;&lt;width val=&quot;693&quot;/&gt;&lt;height val=&quot;33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25&quot;/&gt;&lt;lineCharCount val=&quot;20&quot;/&gt;&lt;lineCharCount val=&quot;23&quot;/&gt;&lt;lineCharCount val=&quot;24&quot;/&gt;&lt;/TableIndex&gt;&lt;/ShapeTextInfo&gt;"/>
  <p:tag name="PRESENTER_SHAPEINFO" val="&lt;ThreeDShapeInfo&gt;&lt;uuid val=&quot;{9FF1607A-22AE-41C7-BF08-055A35927241}&quot;/&gt;&lt;isInvalidForFieldText val=&quot;0&quot;/&gt;&lt;Image&gt;&lt;filename val=&quot;C:\Users\JEFFKE~1\AppData\Local\Temp\PR\data\asimages\{9FF1607A-22AE-41C7-BF08-055A35927241}_8.png&quot;/&gt;&lt;left val=&quot;481&quot;/&gt;&lt;top val=&quot;212&quot;/&gt;&lt;width val=&quot;209&quot;/&gt;&lt;height val=&quot;12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E0BE1DD1-E49D-4922-AEF2-238E417B4778}_9.png&quot;/&gt;&lt;left val=&quot;66&quot;/&gt;&lt;top val=&quot;-2&quot;/&gt;&lt;width val=&quot;644&quot;/&gt;&lt;height val=&quot;68&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21&quot;/&gt;&lt;lineCharCount val=&quot;36&quot;/&gt;&lt;lineCharCount val=&quot;12&quot;/&gt;&lt;lineCharCount val=&quot;8&quot;/&gt;&lt;lineCharCount val=&quot;7&quot;/&gt;&lt;/TableIndex&gt;&lt;/ShapeTextInfo&gt;"/>
  <p:tag name="HTML_SHAPEINFO" val="&lt;TextEffect&gt;&lt;Image&gt;&lt;filename val=&quot;C:\Users\JEFFKE~1\AppData\Local\Temp\PR\data\asimages\{2BA1FC78-A234-41DF-9DA4-F6AFC13AF1FE}_1.png_crop.png&quot;/&gt;&lt;left val=&quot;222&quot;/&gt;&lt;top val=&quot;69&quot;/&gt;&lt;width val=&quot;282&quot;/&gt;&lt;height val=&quot;20&quot;/&gt;&lt;hasText val=&quot;1&quot;/&gt;&lt;paraId val=&quot;1&quot;/&gt;&lt;/Image&gt;&lt;Image&gt;&lt;filename val=&quot;C:\Users\JEFFKE~1\AppData\Local\Temp\PR\data\asimages\{187E6BF0-252F-4541-ABC5-33622171276F}_1.png_crop.png&quot;/&gt;&lt;left val=&quot;275&quot;/&gt;&lt;top val=&quot;135&quot;/&gt;&lt;width val=&quot;175&quot;/&gt;&lt;height val=&quot;16&quot;/&gt;&lt;hasText val=&quot;1&quot;/&gt;&lt;paraId val=&quot;2&quot;/&gt;&lt;/Image&gt;&lt;Image&gt;&lt;filename val=&quot;C:\Users\JEFFKE~1\AppData\Local\Temp\PR\data\asimages\{8F289859-0419-428C-8B49-4BEF2FC63E0C}_1.png_crop.png&quot;/&gt;&lt;left val=&quot;198&quot;/&gt;&lt;top val=&quot;199&quot;/&gt;&lt;width val=&quot;332&quot;/&gt;&lt;height val=&quot;16&quot;/&gt;&lt;hasText val=&quot;1&quot;/&gt;&lt;paraId val=&quot;3&quot;/&gt;&lt;/Image&gt;&lt;Image&gt;&lt;filename val=&quot;C:\Users\JEFFKE~1\AppData\Local\Temp\PR\data\asimages\{3CA9BC64-126D-435C-A3C4-039A07B33BAF}_1.png_crop.png&quot;/&gt;&lt;left val=&quot;48&quot;/&gt;&lt;top val=&quot;240&quot;/&gt;&lt;width val=&quot;116&quot;/&gt;&lt;height val=&quot;20&quot;/&gt;&lt;hasText val=&quot;1&quot;/&gt;&lt;paraId val=&quot;4&quot;/&gt;&lt;/Image&gt;&lt;Image&gt;&lt;filename val=&quot;C:\Users\JEFFKE~1\AppData\Local\Temp\PR\data\asimages\{2BED8C48-4D94-49F8-8B61-CE55E58AA8A0}_1.png_crop.png&quot;/&gt;&lt;left val=&quot;48&quot;/&gt;&lt;top val=&quot;282&quot;/&gt;&lt;width val=&quot;83&quot;/&gt;&lt;height val=&quot;15&quot;/&gt;&lt;hasText val=&quot;1&quot;/&gt;&lt;paraId val=&quot;5&quot;/&gt;&lt;/Image&gt;&lt;Image&gt;&lt;filename val=&quot;C:\Users\JEFFKE~1\AppData\Local\Temp\PR\data\asimages\{2883EFE3-2A39-4944-873C-5291A649DC0D}_1.png_crop.png&quot;/&gt;&lt;left val=&quot;48&quot;/&gt;&lt;top val=&quot;322&quot;/&gt;&lt;width val=&quot;73&quot;/&gt;&lt;height val=&quot;16&quot;/&gt;&lt;hasText val=&quot;1&quot;/&gt;&lt;paraId val=&quot;6&quot;/&gt;&lt;/Image&gt;&lt;/TextEffect&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9&quot;/&gt;&lt;lineCharCount val=&quot;6&quot;/&gt;&lt;lineCharCount val=&quot;17&quot;/&gt;&lt;lineCharCount val=&quot;27&quot;/&gt;&lt;lineCharCount val=&quot;22&quot;/&gt;&lt;lineCharCount val=&quot;29&quot;/&gt;&lt;/TableIndex&gt;&lt;/ShapeTextInfo&gt;"/>
  <p:tag name="HTML_SHAPEINFO" val="&lt;ThreeDShapeInfo&gt;&lt;uuid val=&quot;&quot;/&gt;&lt;isInvalidForFieldText val=&quot;0&quot;/&gt;&lt;Image&gt;&lt;filename val=&quot;C:\Users\JEFFKE~1\AppData\Local\Temp\PR\data\asimages\{2230A098-CF32-41F1-A485-C41663B2875E}_9.png&quot;/&gt;&lt;left val=&quot;396&quot;/&gt;&lt;top val=&quot;81&quot;/&gt;&lt;width val=&quot;293&quot;/&gt;&lt;height val=&quot;27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59365F67-24C0-4A9C-94A4-E3F57D9546B8}_10.png&quot;/&gt;&lt;left val=&quot;66&quot;/&gt;&lt;top val=&quot;-2&quot;/&gt;&lt;width val=&quot;644&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39&quot;/&gt;&lt;lineCharCount val=&quot;37&quot;/&gt;&lt;lineCharCount val=&quot;18&quot;/&gt;&lt;lineCharCount val=&quot;31&quot;/&gt;&lt;lineCharCount val=&quot;28&quot;/&gt;&lt;lineCharCount val=&quot;9&quot;/&gt;&lt;lineCharCount val=&quot;36&quot;/&gt;&lt;lineCharCount val=&quot;23&quot;/&gt;&lt;/TableIndex&gt;&lt;/ShapeTextInfo&gt;"/>
  <p:tag name="HTML_SHAPEINFO" val="&lt;TextEffect&gt;&lt;Image&gt;&lt;filename val=&quot;C:\Users\JEFFKE~1\AppData\Local\Temp\PR\data\asimages\{039DBCAD-D157-4820-9D07-13C4BECADABB}_1.png_crop.png&quot;/&gt;&lt;left val=&quot;23&quot;/&gt;&lt;top val=&quot;69&quot;/&gt;&lt;width val=&quot;100&quot;/&gt;&lt;height val=&quot;17&quot;/&gt;&lt;hasText val=&quot;1&quot;/&gt;&lt;paraId val=&quot;1&quot;/&gt;&lt;/Image&gt;&lt;Image&gt;&lt;filename val=&quot;C:\Users\JEFFKE~1\AppData\Local\Temp\PR\data\asimages\{0D93C60E-9160-4827-BF47-219B92D1576E}_1.png_crop.png&quot;/&gt;&lt;left val=&quot;21&quot;/&gt;&lt;top val=&quot;99&quot;/&gt;&lt;width val=&quot;340&quot;/&gt;&lt;height val=&quot;17&quot;/&gt;&lt;hasText val=&quot;1&quot;/&gt;&lt;paraId val=&quot;2&quot;/&gt;&lt;/Image&gt;&lt;Image&gt;&lt;filename val=&quot;C:\Users\JEFFKE~1\AppData\Local\Temp\PR\data\asimages\{65F6654E-8785-4AE7-B9A1-CFD13C0B6E9A}_1.png_crop.png&quot;/&gt;&lt;left val=&quot;21&quot;/&gt;&lt;top val=&quot;129&quot;/&gt;&lt;width val=&quot;325&quot;/&gt;&lt;height val=&quot;41&quot;/&gt;&lt;hasText val=&quot;1&quot;/&gt;&lt;paraId val=&quot;3&quot;/&gt;&lt;/Image&gt;&lt;Image&gt;&lt;filename val=&quot;C:\Users\JEFFKE~1\AppData\Local\Temp\PR\data\asimages\{5FEE0D64-E8AC-4D22-A24C-77385163E87A}_1.png_crop.png&quot;/&gt;&lt;left val=&quot;21&quot;/&gt;&lt;top val=&quot;183&quot;/&gt;&lt;width val=&quot;286&quot;/&gt;&lt;height val=&quot;65&quot;/&gt;&lt;hasText val=&quot;1&quot;/&gt;&lt;paraId val=&quot;4&quot;/&gt;&lt;/Image&gt;&lt;Image&gt;&lt;filename val=&quot;C:\Users\JEFFKE~1\AppData\Local\Temp\PR\data\asimages\{00101F71-B75C-4EE9-8199-02ECA7A0FC37}_1.png_crop.png&quot;/&gt;&lt;left val=&quot;21&quot;/&gt;&lt;top val=&quot;261&quot;/&gt;&lt;width val=&quot;335&quot;/&gt;&lt;height val=&quot;41&quot;/&gt;&lt;hasText val=&quot;1&quot;/&gt;&lt;paraId val=&quot;5&quot;/&gt;&lt;/Image&gt;&lt;/TextEffec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2&quot;/&gt;&lt;lineCharCount val=&quot;11&quot;/&gt;&lt;lineCharCount val=&quot;8&quot;/&gt;&lt;/TableIndex&gt;&lt;TableIndex row=&quot;2&quot; col=&quot;1&quot;&gt;&lt;linesCount val=&quot;0&quot;/&gt;&lt;/TableIndex&gt;&lt;TableIndex row=&quot;2&quot; col=&quot;2&quot;&gt;&lt;linesCount val=&quot;0&quot;/&gt;&lt;/TableIndex&gt;&lt;TableIndex row=&quot;3&quot; col=&quot;1&quot;&gt;&lt;linesCount val=&quot;0&quot;/&gt;&lt;/TableIndex&gt;&lt;TableIndex row=&quot;3&quot; col=&quot;2&quot;&gt;&lt;linesCount val=&quot;0&quot;/&gt;&lt;/TableIndex&gt;&lt;TableIndex row=&quot;4&quot; col=&quot;1&quot;&gt;&lt;linesCount val=&quot;0&quot;/&gt;&lt;/TableIndex&gt;&lt;TableIndex row=&quot;4&quot; col=&quot;2&quot;&gt;&lt;linesCount val=&quot;0&quot;/&gt;&lt;/TableIndex&gt;&lt;TableIndex row=&quot;5&quot; col=&quot;1&quot;&gt;&lt;linesCount val=&quot;0&quot;/&gt;&lt;/TableIndex&gt;&lt;TableIndex row=&quot;5&quot; col=&quot;2&quot;&gt;&lt;linesCount val=&quot;0&quot;/&gt;&lt;/TableIndex&gt;&lt;TableIndex row=&quot;6&quot; col=&quot;1&quot;&gt;&lt;linesCount val=&quot;0&quot;/&gt;&lt;/TableIndex&gt;&lt;TableIndex row=&quot;6&quot; col=&quot;2&quot;&gt;&lt;linesCount val=&quot;0&quot;/&gt;&lt;/TableIndex&gt;&lt;TableIndex row=&quot;7&quot; col=&quot;1&quot;&gt;&lt;linesCount val=&quot;0&quot;/&gt;&lt;/TableIndex&gt;&lt;TableIndex row=&quot;7&quot; col=&quot;2&quot;&gt;&lt;linesCount val=&quot;0&quot;/&gt;&lt;/TableIndex&gt;&lt;/ShapeTextInfo&gt;"/>
  <p:tag name="HTML_SHAPEINFO" val="&lt;ThreeDShapeInfo&gt;&lt;uuid val=&quot;&quot;/&gt;&lt;isInvalidForFieldText val=&quot;0&quot;/&gt;&lt;Image&gt;&lt;filename val=&quot;C:\Users\JEFFKE~1\AppData\Local\Temp\PR\data\asimages\{2235679A-5F0D-4A75-A91C-0FB2735063B5}_10.png&quot;/&gt;&lt;left val=&quot;412&quot;/&gt;&lt;top val=&quot;98&quot;/&gt;&lt;width val=&quot;280&quot;/&gt;&lt;height val=&quot;22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0F3D8DA5-FCCD-4C28-8DA0-EE36C1DA4C7E}_11.png&quot;/&gt;&lt;left val=&quot;66&quot;/&gt;&lt;top val=&quot;-2&quot;/&gt;&lt;width val=&quot;644&quot;/&gt;&lt;height val=&quot;68&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70&quot;/&gt;&lt;lineCharCount val=&quot;77&quot;/&gt;&lt;lineCharCount val=&quot;77&quot;/&gt;&lt;lineCharCount val=&quot;81&quot;/&gt;&lt;lineCharCount val=&quot;30&quot;/&gt;&lt;lineCharCount val=&quot;84&quot;/&gt;&lt;lineCharCount val=&quot;71&quot;/&gt;&lt;lineCharCount val=&quot;23&quot;/&gt;&lt;/TableIndex&gt;&lt;/ShapeTextInfo&gt;"/>
  <p:tag name="HTML_SHAPEINFO" val="&lt;TextEffect&gt;&lt;Image&gt;&lt;filename val=&quot;C:\Users\JEFFKE~1\AppData\Local\Temp\PR\data\asimages\{F7E28043-6FE8-4AEA-89B9-6D800454A154}_1.png_crop.png&quot;/&gt;&lt;left val=&quot;21&quot;/&gt;&lt;top val=&quot;68&quot;/&gt;&lt;width val=&quot;269&quot;/&gt;&lt;height val=&quot;17&quot;/&gt;&lt;hasText val=&quot;1&quot;/&gt;&lt;paraId val=&quot;1&quot;/&gt;&lt;/Image&gt;&lt;Image&gt;&lt;filename val=&quot;C:\Users\JEFFKE~1\AppData\Local\Temp\PR\data\asimages\{1EF4A94F-1E69-4DE5-B266-736C58899415}_1.png_crop.png&quot;/&gt;&lt;left val=&quot;35&quot;/&gt;&lt;top val=&quot;105&quot;/&gt;&lt;width val=&quot;595&quot;/&gt;&lt;height val=&quot;17&quot;/&gt;&lt;hasText val=&quot;1&quot;/&gt;&lt;paraId val=&quot;2&quot;/&gt;&lt;/Image&gt;&lt;Image&gt;&lt;filename val=&quot;C:\Users\JEFFKE~1\AppData\Local\Temp\PR\data\asimages\{A2DAD008-050E-43D5-951D-53717F075EDF}_1.png_crop.png&quot;/&gt;&lt;left val=&quot;35&quot;/&gt;&lt;top val=&quot;141&quot;/&gt;&lt;width val=&quot;655&quot;/&gt;&lt;height val=&quot;41&quot;/&gt;&lt;hasText val=&quot;1&quot;/&gt;&lt;paraId val=&quot;3&quot;/&gt;&lt;/Image&gt;&lt;Image&gt;&lt;filename val=&quot;C:\Users\JEFFKE~1\AppData\Local\Temp\PR\data\asimages\{7610943F-1208-43B7-BC03-CF56402BD937}_1.png_crop.png&quot;/&gt;&lt;left val=&quot;35&quot;/&gt;&lt;top val=&quot;201&quot;/&gt;&lt;width val=&quot;634&quot;/&gt;&lt;height val=&quot;41&quot;/&gt;&lt;hasText val=&quot;1&quot;/&gt;&lt;paraId val=&quot;4&quot;/&gt;&lt;/Image&gt;&lt;Image&gt;&lt;filename val=&quot;C:\Users\JEFFKE~1\AppData\Local\Temp\PR\data\asimages\{8576659A-6E59-4561-A13D-F05770E76FB6}_1.png_crop.png&quot;/&gt;&lt;left val=&quot;35&quot;/&gt;&lt;top val=&quot;261&quot;/&gt;&lt;width val=&quot;653&quot;/&gt;&lt;height val=&quot;17&quot;/&gt;&lt;hasText val=&quot;1&quot;/&gt;&lt;paraId val=&quot;5&quot;/&gt;&lt;/Image&gt;&lt;Image&gt;&lt;filename val=&quot;C:\Users\JEFFKE~1\AppData\Local\Temp\PR\data\asimages\{DCE30908-4574-4844-A241-BF47CFD71E1A}_1.png_crop.png&quot;/&gt;&lt;left val=&quot;35&quot;/&gt;&lt;top val=&quot;297&quot;/&gt;&lt;width val=&quot;569&quot;/&gt;&lt;height val=&quot;41&quot;/&gt;&lt;hasText val=&quot;1&quot;/&gt;&lt;paraId val=&quot;6&quot;/&gt;&lt;/Image&gt;&lt;/TextEffect&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quot;/&gt;&lt;isInvalidForFieldText val=&quot;0&quot;/&gt;&lt;Image&gt;&lt;filename val=&quot;C:\Users\JEFFKE~1\AppData\Local\Temp\PR\data\asimages\{0555D4B3-D158-49D7-BA89-501495F5112F}_12.png&quot;/&gt;&lt;left val=&quot;69&quot;/&gt;&lt;top val=&quot;0&quot;/&gt;&lt;width val=&quot;642&quot;/&gt;&lt;height val=&quot;6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3&quot;/&gt;&lt;lineCharCount val=&quot;3&quot;/&gt;&lt;lineCharCount val=&quot;3&quot;/&gt;&lt;lineCharCount val=&quot;3&quot;/&gt;&lt;lineCharCount val=&quot;39&quot;/&gt;&lt;lineCharCount val=&quot;3&quot;/&gt;&lt;lineCharCount val=&quot;3&quot;/&gt;&lt;lineCharCount val=&quot;3&quot;/&gt;&lt;lineCharCount val=&quot;46&quot;/&gt;&lt;lineCharCount val=&quot;3&quot;/&gt;&lt;lineCharCount val=&quot;3&quot;/&gt;&lt;lineCharCount val=&quot;2&quot;/&gt;&lt;/TableIndex&gt;&lt;/ShapeTextInfo&gt;"/>
  <p:tag name="HTML_SHAPEINFO" val="&lt;ThreeDShapeInfo&gt;&lt;uuid val=&quot;&quot;/&gt;&lt;isInvalidForFieldText val=&quot;0&quot;/&gt;&lt;Image&gt;&lt;filename val=&quot;C:\Users\JEFFKE~1\AppData\Local\Temp\PR\data\asimages\{BCD7283F-CF56-47E4-B6C4-8B0350D09BB2}_12.png&quot;/&gt;&lt;left val=&quot;11&quot;/&gt;&lt;top val=&quot;58&quot;/&gt;&lt;width val=&quot;696&quot;/&gt;&lt;height val=&quot;318&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30&quot;/&gt;&lt;lineCharCount val=&quot;12&quot;/&gt;&lt;lineCharCount val=&quot;17&quot;/&gt;&lt;lineCharCount val=&quot;30&quot;/&gt;&lt;lineCharCount val=&quot;23&quot;/&gt;&lt;lineCharCount val=&quot;27&quot;/&gt;&lt;lineCharCount val=&quot;9&quot;/&gt;&lt;lineCharCount val=&quot;25&quot;/&gt;&lt;lineCharCount val=&quot;26&quot;/&gt;&lt;/TableIndex&gt;&lt;/ShapeTextInfo&gt;"/>
  <p:tag name="HTML_SHAPEINFO" val="&lt;TextEffect&gt;&lt;Image&gt;&lt;filename val=&quot;C:\Users\JEFFKE~1\AppData\Local\Temp\PR\data\asimages\{4CD04376-C720-4E8A-A88B-61D6EC1829ED}_1.png_crop.png&quot;/&gt;&lt;left val=&quot;362&quot;/&gt;&lt;top val=&quot;79&quot;/&gt;&lt;width val=&quot;100&quot;/&gt;&lt;height val=&quot;17&quot;/&gt;&lt;hasText val=&quot;1&quot;/&gt;&lt;paraId val=&quot;1&quot;/&gt;&lt;/Image&gt;&lt;Image&gt;&lt;filename val=&quot;C:\Users\JEFFKE~1\AppData\Local\Temp\PR\data\asimages\{09CE1B1A-8D54-4CB8-9B88-F0BC885A110D}_1.png_crop.png&quot;/&gt;&lt;left val=&quot;362&quot;/&gt;&lt;top val=&quot;108&quot;/&gt;&lt;width val=&quot;274&quot;/&gt;&lt;height val=&quot;41&quot;/&gt;&lt;hasText val=&quot;1&quot;/&gt;&lt;paraId val=&quot;2&quot;/&gt;&lt;/Image&gt;&lt;Image&gt;&lt;filename val=&quot;C:\Users\JEFFKE~1\AppData\Local\Temp\PR\data\asimages\{3EACD5D8-AC4F-474D-8B4D-53DAE12FFDBA}_1.png_crop.png&quot;/&gt;&lt;left val=&quot;376&quot;/&gt;&lt;top val=&quot;162&quot;/&gt;&lt;width val=&quot;150&quot;/&gt;&lt;height val=&quot;17&quot;/&gt;&lt;hasText val=&quot;1&quot;/&gt;&lt;paraId val=&quot;3&quot;/&gt;&lt;/Image&gt;&lt;Image&gt;&lt;filename val=&quot;C:\Users\JEFFKE~1\AppData\Local\Temp\PR\data\asimages\{EF020D81-FEF0-4B43-AFB3-E81DBAC1FB05}_1.png_crop.png&quot;/&gt;&lt;left val=&quot;376&quot;/&gt;&lt;top val=&quot;192&quot;/&gt;&lt;width val=&quot;276&quot;/&gt;&lt;height val=&quot;41&quot;/&gt;&lt;hasText val=&quot;1&quot;/&gt;&lt;paraId val=&quot;4&quot;/&gt;&lt;/Image&gt;&lt;Image&gt;&lt;filename val=&quot;C:\Users\JEFFKE~1\AppData\Local\Temp\PR\data\asimages\{A6A93F8B-8774-4074-B255-07C187EA6BB3}_1.png_crop.png&quot;/&gt;&lt;left val=&quot;376&quot;/&gt;&lt;top val=&quot;246&quot;/&gt;&lt;width val=&quot;247&quot;/&gt;&lt;height val=&quot;38&quot;/&gt;&lt;hasText val=&quot;1&quot;/&gt;&lt;paraId val=&quot;5&quot;/&gt;&lt;/Image&gt;&lt;Image&gt;&lt;filename val=&quot;C:\Users\JEFFKE~1\AppData\Local\Temp\PR\data\asimages\{A926E3D3-154B-431F-82DB-EFF12D6A40E2}_1.png_crop.png&quot;/&gt;&lt;left val=&quot;362&quot;/&gt;&lt;top val=&quot;299&quot;/&gt;&lt;width val=&quot;245&quot;/&gt;&lt;height val=&quot;17&quot;/&gt;&lt;hasText val=&quot;1&quot;/&gt;&lt;paraId val=&quot;6&quot;/&gt;&lt;/Image&gt;&lt;Image&gt;&lt;filename val=&quot;C:\Users\JEFFKE~1\AppData\Local\Temp\PR\data\asimages\{E3801412-0CAB-44B4-80AD-E8FBD46225A7}_1.png_crop.png&quot;/&gt;&lt;left val=&quot;362&quot;/&gt;&lt;top val=&quot;330&quot;/&gt;&lt;width val=&quot;216&quot;/&gt;&lt;height val=&quot;14&quot;/&gt;&lt;hasText val=&quot;1&quot;/&gt;&lt;paraId val=&quot;7&quot;/&gt;&lt;/Image&gt;&lt;/TextEffect&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7B05F116-B405-4371-8F94-D7C40D2FBEC5}_13.png&quot;/&gt;&lt;left val=&quot;66&quot;/&gt;&lt;top val=&quot;-2&quot;/&gt;&lt;width val=&quot;644&quot;/&gt;&lt;height val=&quot;68&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0&quot;/&gt;&lt;lineCharCount val=&quot;62&quot;/&gt;&lt;lineCharCount val=&quot;23&quot;/&gt;&lt;lineCharCount val=&quot;14&quot;/&gt;&lt;lineCharCount val=&quot;78&quot;/&gt;&lt;lineCharCount val=&quot;5&quot;/&gt;&lt;lineCharCount val=&quot;78&quot;/&gt;&lt;lineCharCount val=&quot;77&quot;/&gt;&lt;lineCharCount val=&quot;8&quot;/&gt;&lt;lineCharCount val=&quot;20&quot;/&gt;&lt;/TableIndex&gt;&lt;/ShapeTextInfo&gt;"/>
  <p:tag name="HTML_SHAPEINFO" val="&lt;TextEffect&gt;&lt;Image&gt;&lt;filename val=&quot;C:\Users\JEFFKE~1\AppData\Local\Temp\PR\data\asimages\{77B71E39-D753-495B-B7F2-B233D268F707}_1.png_crop.png&quot;/&gt;&lt;left val=&quot;22&quot;/&gt;&lt;top val=&quot;69&quot;/&gt;&lt;width val=&quot;88&quot;/&gt;&lt;height val=&quot;16&quot;/&gt;&lt;hasText val=&quot;1&quot;/&gt;&lt;paraId val=&quot;1&quot;/&gt;&lt;/Image&gt;&lt;Image&gt;&lt;filename val=&quot;C:\Users\JEFFKE~1\AppData\Local\Temp\PR\data\asimages\{1442A068-3A33-4B4E-ABA5-D4D710F8B3F8}_1.png_crop.png&quot;/&gt;&lt;left val=&quot;38&quot;/&gt;&lt;top val=&quot;105&quot;/&gt;&lt;width val=&quot;639&quot;/&gt;&lt;height val=&quot;49&quot;/&gt;&lt;hasText val=&quot;1&quot;/&gt;&lt;paraId val=&quot;2&quot;/&gt;&lt;/Image&gt;&lt;Image&gt;&lt;filename val=&quot;C:\Users\JEFFKE~1\AppData\Local\Temp\PR\data\asimages\{D120841E-52F4-4376-8243-603FB375BEC5}_1.png_crop.png&quot;/&gt;&lt;left val=&quot;21&quot;/&gt;&lt;top val=&quot;175&quot;/&gt;&lt;width val=&quot;139&quot;/&gt;&lt;height val=&quot;15&quot;/&gt;&lt;hasText val=&quot;1&quot;/&gt;&lt;paraId val=&quot;3&quot;/&gt;&lt;/Image&gt;&lt;Image&gt;&lt;filename val=&quot;C:\Users\JEFFKE~1\AppData\Local\Temp\PR\data\asimages\{A165C14F-52FC-4D98-8B30-924691DD7EAF}_1.png_crop.png&quot;/&gt;&lt;left val=&quot;35&quot;/&gt;&lt;top val=&quot;214&quot;/&gt;&lt;width val=&quot;653&quot;/&gt;&lt;height val=&quot;38&quot;/&gt;&lt;hasText val=&quot;1&quot;/&gt;&lt;paraId val=&quot;4&quot;/&gt;&lt;/Image&gt;&lt;Image&gt;&lt;filename val=&quot;C:\Users\JEFFKE~1\AppData\Local\Temp\PR\data\asimages\{F32E923D-18FF-40DE-8FBB-42D17CD77DAA}_1.png_crop.png&quot;/&gt;&lt;left val=&quot;35&quot;/&gt;&lt;top val=&quot;268&quot;/&gt;&lt;width val=&quot;635&quot;/&gt;&lt;height val=&quot;17&quot;/&gt;&lt;hasText val=&quot;1&quot;/&gt;&lt;paraId val=&quot;5&quot;/&gt;&lt;/Image&gt;&lt;Image&gt;&lt;filename val=&quot;C:\Users\JEFFKE~1\AppData\Local\Temp\PR\data\asimages\{A4E97CF9-AD59-41D2-9786-0345227ED752}_1.png_crop.png&quot;/&gt;&lt;left val=&quot;35&quot;/&gt;&lt;top val=&quot;298&quot;/&gt;&lt;width val=&quot;635&quot;/&gt;&lt;height val=&quot;41&quot;/&gt;&lt;hasText val=&quot;1&quot;/&gt;&lt;paraId val=&quot;6&quot;/&gt;&lt;/Image&gt;&lt;Image&gt;&lt;filename val=&quot;C:\Users\JEFFKE~1\AppData\Local\Temp\PR\data\asimages\{4D6EFEAB-CB67-4DEA-A047-2F43632A5CA5}_1.png_crop.png&quot;/&gt;&lt;left val=&quot;35&quot;/&gt;&lt;top val=&quot;352&quot;/&gt;&lt;width val=&quot;174&quot;/&gt;&lt;height val=&quot;14&quot;/&gt;&lt;hasText val=&quot;1&quot;/&gt;&lt;paraId val=&quot;7&quot;/&gt;&lt;/Image&gt;&lt;/TextEffect&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EFFKE~1\AppData\Local\Temp\PR\data\asimages\{FAD89681-E15B-4509-A77B-EB85B94AE2D5}_14.png&quot;/&gt;&lt;left val=&quot;66&quot;/&gt;&lt;top val=&quot;-2&quot;/&gt;&lt;width val=&quot;644&quot;/&gt;&lt;height val=&quot;68&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86&quot;/&gt;&lt;lineCharCount val=&quot;69&quot;/&gt;&lt;lineCharCount val=&quot;30&quot;/&gt;&lt;lineCharCount val=&quot;11&quot;/&gt;&lt;lineCharCount val=&quot;31&quot;/&gt;&lt;lineCharCount val=&quot;33&quot;/&gt;&lt;lineCharCount val=&quot;38&quot;/&gt;&lt;lineCharCount val=&quot;22&quot;/&gt;&lt;/TableIndex&gt;&lt;/ShapeTextInfo&gt;"/>
  <p:tag name="HTML_SHAPEINFO" val="&lt;TextEffect&gt;&lt;Image&gt;&lt;filename val=&quot;C:\Users\JEFFKE~1\AppData\Local\Temp\PR\data\asimages\{FFA55FA5-5752-40D7-BC9E-B57A45B3384A}_1.png_crop.png&quot;/&gt;&lt;left val=&quot;23&quot;/&gt;&lt;top val=&quot;68&quot;/&gt;&lt;width val=&quot;676&quot;/&gt;&lt;height val=&quot;17&quot;/&gt;&lt;hasText val=&quot;1&quot;/&gt;&lt;paraId val=&quot;1&quot;/&gt;&lt;/Image&gt;&lt;Image&gt;&lt;filename val=&quot;C:\Users\JEFFKE~1\AppData\Local\Temp\PR\data\asimages\{7D161466-E020-44B4-8C40-DF76C8493BF5}_1.png_crop.png&quot;/&gt;&lt;left val=&quot;23&quot;/&gt;&lt;top val=&quot;105&quot;/&gt;&lt;width val=&quot;545&quot;/&gt;&lt;height val=&quot;17&quot;/&gt;&lt;hasText val=&quot;1&quot;/&gt;&lt;paraId val=&quot;2&quot;/&gt;&lt;/Image&gt;&lt;Image&gt;&lt;filename val=&quot;C:\Users\JEFFKE~1\AppData\Local\Temp\PR\data\asimages\{C51915EA-F3DF-4AFA-AAC0-E8924A4686EF}_1.png_crop.png&quot;/&gt;&lt;left val=&quot;35&quot;/&gt;&lt;top val=&quot;141&quot;/&gt;&lt;width val=&quot;255&quot;/&gt;&lt;height val=&quot;41&quot;/&gt;&lt;hasText val=&quot;1&quot;/&gt;&lt;paraId val=&quot;3&quot;/&gt;&lt;/Image&gt;&lt;Image&gt;&lt;filename val=&quot;C:\Users\JEFFKE~1\AppData\Local\Temp\PR\data\asimages\{6816296B-CCF7-4DC7-B861-785198D2A014}_1.png_crop.png&quot;/&gt;&lt;left val=&quot;35&quot;/&gt;&lt;top val=&quot;201&quot;/&gt;&lt;width val=&quot;286&quot;/&gt;&lt;height val=&quot;41&quot;/&gt;&lt;hasText val=&quot;1&quot;/&gt;&lt;paraId val=&quot;4&quot;/&gt;&lt;/Image&gt;&lt;Image&gt;&lt;filename val=&quot;C:\Users\JEFFKE~1\AppData\Local\Temp\PR\data\asimages\{073CE3FC-B415-4B56-8B9D-94433A4828D2}_1.png_crop.png&quot;/&gt;&lt;left val=&quot;35&quot;/&gt;&lt;top val=&quot;261&quot;/&gt;&lt;width val=&quot;301&quot;/&gt;&lt;height val=&quot;38&quot;/&gt;&lt;hasText val=&quot;1&quot;/&gt;&lt;paraId val=&quot;5&quot;/&gt;&lt;/Image&gt;&lt;/TextEffec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EFFKE~1\AppData\Local\Temp\PR\data\asimages\{EBD85C3E-87C4-46E2-893A-A858FD5757CD}_15.png&quot;/&gt;&lt;left val=&quot;66&quot;/&gt;&lt;top val=&quot;-2&quot;/&gt;&lt;width val=&quot;644&quot;/&gt;&lt;height val=&quot;68&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0&quot;/&gt;&lt;lineCharCount val=&quot;3&quot;/&gt;&lt;lineCharCount val=&quot;3&quot;/&gt;&lt;lineCharCount val=&quot;3&quot;/&gt;&lt;lineCharCount val=&quot;20&quot;/&gt;&lt;lineCharCount val=&quot;3&quot;/&gt;&lt;lineCharCount val=&quot;3&quot;/&gt;&lt;lineCharCount val=&quot;3&quot;/&gt;&lt;lineCharCount val=&quot;24&quot;/&gt;&lt;lineCharCount val=&quot;3&quot;/&gt;&lt;lineCharCount val=&quot;3&quot;/&gt;&lt;lineCharCount val=&quot;3&quot;/&gt;&lt;/TableIndex&gt;&lt;/ShapeTextInfo&gt;"/>
  <p:tag name="HTML_SHAPEINFO" val="&lt;ThreeDShapeInfo&gt;&lt;uuid val=&quot;&quot;/&gt;&lt;isInvalidForFieldText val=&quot;0&quot;/&gt;&lt;Image&gt;&lt;filename val=&quot;C:\Users\JEFFKE~1\AppData\Local\Temp\PR\data\asimages\{117415F0-DAEE-4B89-B199-8F9CEFC2896A}_15.png&quot;/&gt;&lt;left val=&quot;11&quot;/&gt;&lt;top val=&quot;58&quot;/&gt;&lt;width val=&quot;696&quot;/&gt;&lt;height val=&quot;31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32&quot;/&gt;&lt;lineCharCount val=&quot;6&quot;/&gt;&lt;lineCharCount val=&quot;29&quot;/&gt;&lt;lineCharCount val=&quot;22&quot;/&gt;&lt;lineCharCount val=&quot;24&quot;/&gt;&lt;lineCharCount val=&quot;20&quot;/&gt;&lt;lineCharCount val=&quot;38&quot;/&gt;&lt;lineCharCount val=&quot;32&quot;/&gt;&lt;/TableIndex&gt;&lt;/ShapeTextInfo&gt;"/>
  <p:tag name="HTML_SHAPEINFO" val="&lt;TextEffect&gt;&lt;Image&gt;&lt;filename val=&quot;C:\Users\JEFFKE~1\AppData\Local\Temp\PR\data\asimages\{CB241B24-585A-4126-A7C6-E69CEEB1D5C4}_1.png_crop.png&quot;/&gt;&lt;left val=&quot;330&quot;/&gt;&lt;top val=&quot;76&quot;/&gt;&lt;width val=&quot;100&quot;/&gt;&lt;height val=&quot;17&quot;/&gt;&lt;hasText val=&quot;1&quot;/&gt;&lt;paraId val=&quot;1&quot;/&gt;&lt;/Image&gt;&lt;Image&gt;&lt;filename val=&quot;C:\Users\JEFFKE~1\AppData\Local\Temp\PR\data\asimages\{140163A7-B271-443F-8700-16EAAFEA59C8}_1.png_crop.png&quot;/&gt;&lt;left val=&quot;330&quot;/&gt;&lt;top val=&quot;106&quot;/&gt;&lt;width val=&quot;297&quot;/&gt;&lt;height val=&quot;38&quot;/&gt;&lt;hasText val=&quot;1&quot;/&gt;&lt;paraId val=&quot;2&quot;/&gt;&lt;/Image&gt;&lt;Image&gt;&lt;filename val=&quot;C:\Users\JEFFKE~1\AppData\Local\Temp\PR\data\asimages\{EE27C511-5DE3-4FD9-81AA-A7D9FA63D1B1}_1.png_crop.png&quot;/&gt;&lt;left val=&quot;367&quot;/&gt;&lt;top val=&quot;160&quot;/&gt;&lt;width val=&quot;259&quot;/&gt;&lt;height val=&quot;17&quot;/&gt;&lt;hasText val=&quot;1&quot;/&gt;&lt;paraId val=&quot;3&quot;/&gt;&lt;/Image&gt;&lt;Image&gt;&lt;filename val=&quot;C:\Users\JEFFKE~1\AppData\Local\Temp\PR\data\asimages\{A8DF63A2-F9E5-4F0F-9798-168E4FBABEDA}_1.png_crop.png&quot;/&gt;&lt;left val=&quot;367&quot;/&gt;&lt;top val=&quot;190&quot;/&gt;&lt;width val=&quot;190&quot;/&gt;&lt;height val=&quot;14&quot;/&gt;&lt;hasText val=&quot;1&quot;/&gt;&lt;paraId val=&quot;4&quot;/&gt;&lt;/Image&gt;&lt;Image&gt;&lt;filename val=&quot;C:\Users\JEFFKE~1\AppData\Local\Temp\PR\data\asimages\{8FDCCB2E-86F4-4FC6-80FE-F323A3821FD5}_1.png_crop.png&quot;/&gt;&lt;left val=&quot;367&quot;/&gt;&lt;top val=&quot;220&quot;/&gt;&lt;width val=&quot;216&quot;/&gt;&lt;height val=&quot;41&quot;/&gt;&lt;hasText val=&quot;1&quot;/&gt;&lt;paraId val=&quot;5&quot;/&gt;&lt;/Image&gt;&lt;Image&gt;&lt;filename val=&quot;C:\Users\JEFFKE~1\AppData\Local\Temp\PR\data\asimages\{9B86CBF9-6A55-4A04-9FF2-BAC46A49E916}_1.png_crop.png&quot;/&gt;&lt;left val=&quot;330&quot;/&gt;&lt;top val=&quot;274&quot;/&gt;&lt;width val=&quot;339&quot;/&gt;&lt;height val=&quot;40&quot;/&gt;&lt;hasText val=&quot;1&quot;/&gt;&lt;paraId val=&quot;6&quot;/&gt;&lt;/Image&gt;&lt;/TextEffect&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5ADD9D25-4775-44BC-8779-8651F62CD96B}_16.png&quot;/&gt;&lt;left val=&quot;66&quot;/&gt;&lt;top val=&quot;-2&quot;/&gt;&lt;width val=&quot;644&quot;/&gt;&lt;height val=&quot;68&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3&quot;/&gt;&lt;lineCharCount val=&quot;6&quot;/&gt;&lt;lineCharCount val=&quot;36&quot;/&gt;&lt;lineCharCount val=&quot;76&quot;/&gt;&lt;lineCharCount val=&quot;8&quot;/&gt;&lt;lineCharCount val=&quot;72&quot;/&gt;&lt;lineCharCount val=&quot;29&quot;/&gt;&lt;lineCharCount val=&quot;79&quot;/&gt;&lt;lineCharCount val=&quot;39&quot;/&gt;&lt;/TableIndex&gt;&lt;/ShapeTextInfo&gt;"/>
  <p:tag name="HTML_SHAPEINFO" val="&lt;TextEffect&gt;&lt;Image&gt;&lt;filename val=&quot;C:\Users\JEFFKE~1\AppData\Local\Temp\PR\data\asimages\{DDC0D0A7-2977-4EB1-A8FD-0CB3C4400502}_1.png_crop.png&quot;/&gt;&lt;left val=&quot;22&quot;/&gt;&lt;top val=&quot;68&quot;/&gt;&lt;width val=&quot;666&quot;/&gt;&lt;height val=&quot;38&quot;/&gt;&lt;hasText val=&quot;1&quot;/&gt;&lt;paraId val=&quot;1&quot;/&gt;&lt;/Image&gt;&lt;Image&gt;&lt;filename val=&quot;C:\Users\JEFFKE~1\AppData\Local\Temp\PR\data\asimages\{A622DA33-F464-46E9-9A4C-F6F65A3C5BA1}_1.png_crop.png&quot;/&gt;&lt;left val=&quot;21&quot;/&gt;&lt;top val=&quot;129&quot;/&gt;&lt;width val=&quot;269&quot;/&gt;&lt;height val=&quot;17&quot;/&gt;&lt;hasText val=&quot;1&quot;/&gt;&lt;paraId val=&quot;2&quot;/&gt;&lt;/Image&gt;&lt;Image&gt;&lt;filename val=&quot;C:\Users\JEFFKE~1\AppData\Local\Temp\PR\data\asimages\{FDBAA4D5-0456-4B97-A5A6-A7F46B4176E7}_1.png_crop.png&quot;/&gt;&lt;left val=&quot;44&quot;/&gt;&lt;top val=&quot;165&quot;/&gt;&lt;width val=&quot;631&quot;/&gt;&lt;height val=&quot;41&quot;/&gt;&lt;hasText val=&quot;1&quot;/&gt;&lt;paraId val=&quot;3&quot;/&gt;&lt;/Image&gt;&lt;Image&gt;&lt;filename val=&quot;C:\Users\JEFFKE~1\AppData\Local\Temp\PR\data\asimages\{34030C47-8043-429A-8C4C-B5019FA913BF}_1.png_crop.png&quot;/&gt;&lt;left val=&quot;44&quot;/&gt;&lt;top val=&quot;225&quot;/&gt;&lt;width val=&quot;613&quot;/&gt;&lt;height val=&quot;41&quot;/&gt;&lt;hasText val=&quot;1&quot;/&gt;&lt;paraId val=&quot;4&quot;/&gt;&lt;/Image&gt;&lt;Image&gt;&lt;filename val=&quot;C:\Users\JEFFKE~1\AppData\Local\Temp\PR\data\asimages\{8A5BF0BB-38DD-4C77-91F2-14A2DA9BFC0D}_1.png_crop.png&quot;/&gt;&lt;left val=&quot;21&quot;/&gt;&lt;top val=&quot;285&quot;/&gt;&lt;width val=&quot;651&quot;/&gt;&lt;height val=&quot;41&quot;/&gt;&lt;hasText val=&quot;1&quot;/&gt;&lt;paraId val=&quot;5&quot;/&gt;&lt;/Image&gt;&lt;/TextEffec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JEFFKE~1\AppData\Local\Temp\PR\data\asimages\{70C7CFA1-1461-4663-813E-4D6BAADF72DE}_17.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4&quot;/&gt;&lt;lineCharCount val=&quot;3&quot;/&gt;&lt;lineCharCount val=&quot;3&quot;/&gt;&lt;lineCharCount val=&quot;3&quot;/&gt;&lt;lineCharCount val=&quot;46&quot;/&gt;&lt;lineCharCount val=&quot;21&quot;/&gt;&lt;lineCharCount val=&quot;3&quot;/&gt;&lt;lineCharCount val=&quot;3&quot;/&gt;&lt;lineCharCount val=&quot;3&quot;/&gt;&lt;lineCharCount val=&quot;38&quot;/&gt;&lt;lineCharCount val=&quot;32&quot;/&gt;&lt;lineCharCount val=&quot;3&quot;/&gt;&lt;lineCharCount val=&quot;3&quot;/&gt;&lt;lineCharCount val=&quot;3&quot;/&gt;&lt;lineCharCount val=&quot;1&quot;/&gt;&lt;/TableIndex&gt;&lt;/ShapeTextInfo&gt;"/>
  <p:tag name="HTML_SHAPEINFO" val="&lt;ThreeDShapeInfo&gt;&lt;uuid val=&quot;&quot;/&gt;&lt;isInvalidForFieldText val=&quot;0&quot;/&gt;&lt;Image&gt;&lt;filename val=&quot;C:\Users\JEFFKE~1\AppData\Local\Temp\PR\data\asimages\{EE47A824-39F7-4EB6-924B-8CEAD9BEEDD9}_17.png&quot;/&gt;&lt;left val=&quot;11&quot;/&gt;&lt;top val=&quot;58&quot;/&gt;&lt;width val=&quot;322&quot;/&gt;&lt;height val=&quot;329&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3&quot;/&gt;&lt;lineCharCount val=&quot;42&quot;/&gt;&lt;lineCharCount val=&quot;41&quot;/&gt;&lt;lineCharCount val=&quot;7&quot;/&gt;&lt;lineCharCount val=&quot;21&quot;/&gt;&lt;lineCharCount val=&quot;36&quot;/&gt;&lt;lineCharCount val=&quot;44&quot;/&gt;&lt;lineCharCount val=&quot;13&quot;/&gt;&lt;lineCharCount val=&quot;40&quot;/&gt;&lt;lineCharCount val=&quot;41&quot;/&gt;&lt;lineCharCount val=&quot;6&quot;/&gt;&lt;lineCharCount val=&quot;42&quot;/&gt;&lt;lineCharCount val=&quot;39&quot;/&gt;&lt;/TableIndex&gt;&lt;/ShapeTextInfo&gt;"/>
  <p:tag name="HTML_SHAPEINFO" val="&lt;TextEffect&gt;&lt;Image&gt;&lt;filename val=&quot;C:\Users\JEFFKE~1\AppData\Local\Temp\PR\data\asimages\{432E5FDC-6547-4E3D-9E1A-AD8CD7E77205}_1.png_crop.png&quot;/&gt;&lt;left val=&quot;351&quot;/&gt;&lt;top val=&quot;65&quot;/&gt;&lt;width val=&quot;89&quot;/&gt;&lt;height val=&quot;15&quot;/&gt;&lt;hasText val=&quot;1&quot;/&gt;&lt;paraId val=&quot;1&quot;/&gt;&lt;/Image&gt;&lt;Image&gt;&lt;filename val=&quot;C:\Users\JEFFKE~1\AppData\Local\Temp\PR\data\asimages\{2103B681-A364-4348-97EE-A69098EC741E}_1.png_crop.png&quot;/&gt;&lt;left val=&quot;351&quot;/&gt;&lt;top val=&quot;92&quot;/&gt;&lt;width val=&quot;324&quot;/&gt;&lt;height val=&quot;52&quot;/&gt;&lt;hasText val=&quot;1&quot;/&gt;&lt;paraId val=&quot;2&quot;/&gt;&lt;/Image&gt;&lt;Image&gt;&lt;filename val=&quot;C:\Users\JEFFKE~1\AppData\Local\Temp\PR\data\asimages\{9863B73A-0377-4CED-9240-D49909E849BC}_1.png_crop.png&quot;/&gt;&lt;left val=&quot;351&quot;/&gt;&lt;top val=&quot;159&quot;/&gt;&lt;width val=&quot;154&quot;/&gt;&lt;height val=&quot;14&quot;/&gt;&lt;hasText val=&quot;1&quot;/&gt;&lt;paraId val=&quot;3&quot;/&gt;&lt;/Image&gt;&lt;Image&gt;&lt;filename val=&quot;C:\Users\JEFFKE~1\AppData\Local\Temp\PR\data\asimages\{DCEC9A07-FC50-43B7-92DC-9AA47CD75FCE}_1.png_crop.png&quot;/&gt;&lt;left val=&quot;351&quot;/&gt;&lt;top val=&quot;185&quot;/&gt;&lt;width val=&quot;325&quot;/&gt;&lt;height val=&quot;55&quot;/&gt;&lt;hasText val=&quot;1&quot;/&gt;&lt;paraId val=&quot;4&quot;/&gt;&lt;/Image&gt;&lt;Image&gt;&lt;filename val=&quot;C:\Users\JEFFKE~1\AppData\Local\Temp\PR\data\asimages\{76975603-86F3-4E56-8201-D7AE0829DED8}_1.png_crop.png&quot;/&gt;&lt;left val=&quot;351&quot;/&gt;&lt;top val=&quot;253&quot;/&gt;&lt;width val=&quot;329&quot;/&gt;&lt;height val=&quot;52&quot;/&gt;&lt;hasText val=&quot;1&quot;/&gt;&lt;paraId val=&quot;5&quot;/&gt;&lt;/Image&gt;&lt;Image&gt;&lt;filename val=&quot;C:\Users\JEFFKE~1\AppData\Local\Temp\PR\data\asimages\{9F79BCC7-E3FE-4BA1-A80C-FBAB21CDA60A}_1.png_crop.png&quot;/&gt;&lt;left val=&quot;351&quot;/&gt;&lt;top val=&quot;320&quot;/&gt;&lt;width val=&quot;322&quot;/&gt;&lt;height val=&quot;35&quot;/&gt;&lt;hasText val=&quot;1&quot;/&gt;&lt;paraId val=&quot;6&quot;/&gt;&lt;/Image&gt;&lt;/TextEffec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JEFFKE~1\AppData\Local\Temp\PR\data\asimages\{D4BD8D5A-2442-411A-9C7E-252A6F888F02}_18.png&quot;/&gt;&lt;left val=&quot;66&quot;/&gt;&lt;top val=&quot;-2&quot;/&gt;&lt;width val=&quot;644&quot;/&gt;&lt;height val=&quot;68&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7&quot;/&gt;&lt;lineCharCount val=&quot;22&quot;/&gt;&lt;lineCharCount val=&quot;72&quot;/&gt;&lt;lineCharCount val=&quot;33&quot;/&gt;&lt;lineCharCount val=&quot;38&quot;/&gt;&lt;lineCharCount val=&quot;23&quot;/&gt;&lt;lineCharCount val=&quot;32&quot;/&gt;&lt;lineCharCount val=&quot;34&quot;/&gt;&lt;lineCharCount val=&quot;14&quot;/&gt;&lt;/TableIndex&gt;&lt;/ShapeTextInfo&gt;"/>
  <p:tag name="HTML_SHAPEINFO" val="&lt;TextEffect&gt;&lt;Image&gt;&lt;filename val=&quot;C:\Users\JEFFKE~1\AppData\Local\Temp\PR\data\asimages\{6AE5DDA5-0974-43AD-A23C-697B73E75BE3}_1.png_crop.png&quot;/&gt;&lt;left val=&quot;21&quot;/&gt;&lt;top val=&quot;68&quot;/&gt;&lt;width val=&quot;631&quot;/&gt;&lt;height val=&quot;38&quot;/&gt;&lt;hasText val=&quot;1&quot;/&gt;&lt;paraId val=&quot;1&quot;/&gt;&lt;/Image&gt;&lt;Image&gt;&lt;filename val=&quot;C:\Users\JEFFKE~1\AppData\Local\Temp\PR\data\asimages\{0F58F1F3-5091-4A74-B547-CF1E1CDDF8C3}_1.png_crop.png&quot;/&gt;&lt;left val=&quot;35&quot;/&gt;&lt;top val=&quot;129&quot;/&gt;&lt;width val=&quot;589&quot;/&gt;&lt;height val=&quot;41&quot;/&gt;&lt;hasText val=&quot;1&quot;/&gt;&lt;paraId val=&quot;2&quot;/&gt;&lt;/Image&gt;&lt;Image&gt;&lt;filename val=&quot;C:\Users\JEFFKE~1\AppData\Local\Temp\PR\data\asimages\{676DB1E8-A90F-495F-B02C-10DF94EF55D3}_1.png_crop.png&quot;/&gt;&lt;left val=&quot;35&quot;/&gt;&lt;top val=&quot;189&quot;/&gt;&lt;width val=&quot;282&quot;/&gt;&lt;height val=&quot;41&quot;/&gt;&lt;hasText val=&quot;1&quot;/&gt;&lt;paraId val=&quot;3&quot;/&gt;&lt;/Image&gt;&lt;Image&gt;&lt;filename val=&quot;C:\Users\JEFFKE~1\AppData\Local\Temp\PR\data\asimages\{D9080C68-493D-468C-8230-8D75845E10D8}_1.png_crop.png&quot;/&gt;&lt;left val=&quot;35&quot;/&gt;&lt;top val=&quot;249&quot;/&gt;&lt;width val=&quot;275&quot;/&gt;&lt;height val=&quot;65&quot;/&gt;&lt;hasText val=&quot;1&quot;/&gt;&lt;paraId val=&quot;4&quot;/&gt;&lt;/Image&gt;&lt;/TextEffect&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quot;/&gt;&lt;isInvalidForFieldText val=&quot;0&quot;/&gt;&lt;Image&gt;&lt;filename val=&quot;C:\Users\JEFFKE~1\AppData\Local\Temp\PR\data\asimages\{63B9D157-1A0E-4935-A8B9-E3D237C04F84}_19.png&quot;/&gt;&lt;left val=&quot;69&quot;/&gt;&lt;top val=&quot;0&quot;/&gt;&lt;width val=&quot;642&quot;/&gt;&lt;height val=&quot;61&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35&quot;/&gt;&lt;lineCharCount val=&quot;28&quot;/&gt;&lt;lineCharCount val=&quot;19&quot;/&gt;&lt;lineCharCount val=&quot;19&quot;/&gt;&lt;lineCharCount val=&quot;20&quot;/&gt;&lt;lineCharCount val=&quot;17&quot;/&gt;&lt;/TableIndex&gt;&lt;/ShapeTextInfo&gt;"/>
  <p:tag name="HTML_SHAPEINFO" val="&lt;ThreeDShapeInfo&gt;&lt;uuid val=&quot;&quot;/&gt;&lt;isInvalidForFieldText val=&quot;0&quot;/&gt;&lt;Image&gt;&lt;filename val=&quot;C:\Users\JEFFKE~1\AppData\Local\Temp\PR\data\asimages\{A0B011B4-68EB-4F6E-8FE4-7D2B405B5E4D}_19.png&quot;/&gt;&lt;left val=&quot;9&quot;/&gt;&lt;top val=&quot;57&quot;/&gt;&lt;width val=&quot;312&quot;/&gt;&lt;height val=&quot;31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3&quot;/&gt;&lt;lineCharCount val=&quot;33&quot;/&gt;&lt;lineCharCount val=&quot;41&quot;/&gt;&lt;lineCharCount val=&quot;39&quot;/&gt;&lt;lineCharCount val=&quot;22&quot;/&gt;&lt;lineCharCount val=&quot;37&quot;/&gt;&lt;lineCharCount val=&quot;25&quot;/&gt;&lt;lineCharCount val=&quot;29&quot;/&gt;&lt;lineCharCount val=&quot;22&quot;/&gt;&lt;lineCharCount val=&quot;37&quot;/&gt;&lt;lineCharCount val=&quot;19&quot;/&gt;&lt;/TableIndex&gt;&lt;/ShapeTextInfo&gt;"/>
  <p:tag name="HTML_SHAPEINFO" val="&lt;TextEffect&gt;&lt;Image&gt;&lt;filename val=&quot;C:\Users\JEFFKE~1\AppData\Local\Temp\PR\data\asimages\{92FF13B5-3A89-45AC-8C11-DE4FA4CD81CB}_1.png_crop.png&quot;/&gt;&lt;left val=&quot;337&quot;/&gt;&lt;top val=&quot;70&quot;/&gt;&lt;width val=&quot;100&quot;/&gt;&lt;height val=&quot;17&quot;/&gt;&lt;hasText val=&quot;1&quot;/&gt;&lt;paraId val=&quot;1&quot;/&gt;&lt;/Image&gt;&lt;Image&gt;&lt;filename val=&quot;C:\Users\JEFFKE~1\AppData\Local\Temp\PR\data\asimages\{90ECCD16-8773-473E-82FA-2F56A7CDBB08}_1.png_crop.png&quot;/&gt;&lt;left val=&quot;346&quot;/&gt;&lt;top val=&quot;99&quot;/&gt;&lt;width val=&quot;327&quot;/&gt;&lt;height val=&quot;89&quot;/&gt;&lt;hasText val=&quot;1&quot;/&gt;&lt;paraId val=&quot;2&quot;/&gt;&lt;/Image&gt;&lt;Image&gt;&lt;filename val=&quot;C:\Users\JEFFKE~1\AppData\Local\Temp\PR\data\asimages\{49DA69CE-0970-4270-A315-8F4809C7B6C6}_1.png_crop.png&quot;/&gt;&lt;left val=&quot;346&quot;/&gt;&lt;top val=&quot;201&quot;/&gt;&lt;width val=&quot;312&quot;/&gt;&lt;height val=&quot;41&quot;/&gt;&lt;hasText val=&quot;1&quot;/&gt;&lt;paraId val=&quot;3&quot;/&gt;&lt;/Image&gt;&lt;Image&gt;&lt;filename val=&quot;C:\Users\JEFFKE~1\AppData\Local\Temp\PR\data\asimages\{18441D56-4BA0-4EDF-AEE6-4B22A97A918F}_1.png_crop.png&quot;/&gt;&lt;left val=&quot;346&quot;/&gt;&lt;top val=&quot;255&quot;/&gt;&lt;width val=&quot;258&quot;/&gt;&lt;height val=&quot;41&quot;/&gt;&lt;hasText val=&quot;1&quot;/&gt;&lt;paraId val=&quot;4&quot;/&gt;&lt;/Image&gt;&lt;Image&gt;&lt;filename val=&quot;C:\Users\JEFFKE~1\AppData\Local\Temp\PR\data\asimages\{B737A688-CE52-462B-B104-F62A013978B5}_1.png_crop.png&quot;/&gt;&lt;left val=&quot;346&quot;/&gt;&lt;top val=&quot;309&quot;/&gt;&lt;width val=&quot;325&quot;/&gt;&lt;height val=&quot;41&quot;/&gt;&lt;hasText val=&quot;1&quot;/&gt;&lt;paraId val=&quot;5&quot;/&gt;&lt;/Image&gt;&lt;/TextEffect&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0C3100A3-5E20-48AC-B0C3-17F8559102FC}_20.png&quot;/&gt;&lt;left val=&quot;66&quot;/&gt;&lt;top val=&quot;-2&quot;/&gt;&lt;width val=&quot;644&quot;/&gt;&lt;height val=&quot;6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55&quot;/&gt;&lt;lineCharCount val=&quot;83&quot;/&gt;&lt;lineCharCount val=&quot;25&quot;/&gt;&lt;lineCharCount val=&quot;44&quot;/&gt;&lt;lineCharCount val=&quot;83&quot;/&gt;&lt;lineCharCount val=&quot;45&quot;/&gt;&lt;/TableIndex&gt;&lt;/ShapeTextInfo&gt;"/>
  <p:tag name="HTML_SHAPEINFO" val="&lt;TextEffect&gt;&lt;Image&gt;&lt;filename val=&quot;C:\Users\JEFFKE~1\AppData\Local\Temp\PR\data\asimages\{ABE41BA9-4811-4221-975E-8193678103E0}_1.png_crop.png&quot;/&gt;&lt;left val=&quot;21&quot;/&gt;&lt;top val=&quot;68&quot;/&gt;&lt;width val=&quot;269&quot;/&gt;&lt;height val=&quot;17&quot;/&gt;&lt;hasText val=&quot;1&quot;/&gt;&lt;paraId val=&quot;1&quot;/&gt;&lt;/Image&gt;&lt;Image&gt;&lt;filename val=&quot;C:\Users\JEFFKE~1\AppData\Local\Temp\PR\data\asimages\{2F0DCC30-DFF9-40C0-B6DF-B7EF74B94CC9}_1.png_crop.png&quot;/&gt;&lt;left val=&quot;31&quot;/&gt;&lt;top val=&quot;105&quot;/&gt;&lt;width val=&quot;452&quot;/&gt;&lt;height val=&quot;17&quot;/&gt;&lt;hasText val=&quot;1&quot;/&gt;&lt;paraId val=&quot;2&quot;/&gt;&lt;/Image&gt;&lt;Image&gt;&lt;filename val=&quot;C:\Users\JEFFKE~1\AppData\Local\Temp\PR\data\asimages\{38DB81B2-B4FB-443D-8C44-D50541BDFED0}_1.png_crop.png&quot;/&gt;&lt;left val=&quot;31&quot;/&gt;&lt;top val=&quot;141&quot;/&gt;&lt;width val=&quot;664&quot;/&gt;&lt;height val=&quot;41&quot;/&gt;&lt;hasText val=&quot;1&quot;/&gt;&lt;paraId val=&quot;3&quot;/&gt;&lt;/Image&gt;&lt;Image&gt;&lt;filename val=&quot;C:\Users\JEFFKE~1\AppData\Local\Temp\PR\data\asimages\{4EA3595F-4D14-4DC9-9EEE-92559A87494D}_1.png_crop.png&quot;/&gt;&lt;left val=&quot;31&quot;/&gt;&lt;top val=&quot;201&quot;/&gt;&lt;width val=&quot;375&quot;/&gt;&lt;height val=&quot;17&quot;/&gt;&lt;hasText val=&quot;1&quot;/&gt;&lt;paraId val=&quot;4&quot;/&gt;&lt;/Image&gt;&lt;Image&gt;&lt;filename val=&quot;C:\Users\JEFFKE~1\AppData\Local\Temp\PR\data\asimages\{F389BAC3-A7FC-4049-85F9-AF45E0DD998F}_1.png_crop.png&quot;/&gt;&lt;left val=&quot;22&quot;/&gt;&lt;top val=&quot;237&quot;/&gt;&lt;width val=&quot;665&quot;/&gt;&lt;height val=&quot;41&quot;/&gt;&lt;hasText val=&quot;1&quot;/&gt;&lt;paraId val=&quot;5&quot;/&gt;&lt;/Image&gt;&lt;/TextEffect&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BE048516-77BB-4C84-A874-BA5D40E65AB1}_21.png&quot;/&gt;&lt;left val=&quot;66&quot;/&gt;&lt;top val=&quot;-2&quot;/&gt;&lt;width val=&quot;644&quot;/&gt;&lt;height val=&quot;68&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9&quot;/&gt;&lt;lineCharCount val=&quot;28&quot;/&gt;&lt;lineCharCount val=&quot;38&quot;/&gt;&lt;lineCharCount val=&quot;18&quot;/&gt;&lt;lineCharCount val=&quot;31&quot;/&gt;&lt;lineCharCount val=&quot;30&quot;/&gt;&lt;lineCharCount val=&quot;32&quot;/&gt;&lt;lineCharCount val=&quot;35&quot;/&gt;&lt;/TableIndex&gt;&lt;/ShapeTextInfo&gt;"/>
  <p:tag name="HTML_SHAPEINFO" val="&lt;ThreeDShapeInfo&gt;&lt;uuid val=&quot;&quot;/&gt;&lt;isInvalidForFieldText val=&quot;0&quot;/&gt;&lt;Image&gt;&lt;filename val=&quot;C:\Users\JEFFKE~1\AppData\Local\Temp\PR\data\asimages\{53759DAC-D34B-4AA7-9D18-A3770275C6A4}_21.png&quot;/&gt;&lt;left val=&quot;9&quot;/&gt;&lt;top val=&quot;57&quot;/&gt;&lt;width val=&quot;354&quot;/&gt;&lt;height val=&quot;31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26&quot;/&gt;&lt;lineCharCount val=&quot;27&quot;/&gt;&lt;lineCharCount val=&quot;19&quot;/&gt;&lt;lineCharCount val=&quot;33&quot;/&gt;&lt;lineCharCount val=&quot;9&quot;/&gt;&lt;lineCharCount val=&quot;32&quot;/&gt;&lt;lineCharCount val=&quot;12&quot;/&gt;&lt;lineCharCount val=&quot;26&quot;/&gt;&lt;/TableIndex&gt;&lt;/ShapeTextInfo&gt;"/>
  <p:tag name="HTML_SHAPEINFO" val="&lt;TextEffect&gt;&lt;Image&gt;&lt;filename val=&quot;C:\Users\JEFFKE~1\AppData\Local\Temp\PR\data\asimages\{4A7F666F-DFD7-4BDF-BAF3-2E146FF8B33E}_1.png_crop.png&quot;/&gt;&lt;left val=&quot;379&quot;/&gt;&lt;top val=&quot;75&quot;/&gt;&lt;width val=&quot;100&quot;/&gt;&lt;height val=&quot;17&quot;/&gt;&lt;hasText val=&quot;1&quot;/&gt;&lt;paraId val=&quot;1&quot;/&gt;&lt;/Image&gt;&lt;Image&gt;&lt;filename val=&quot;C:\Users\JEFFKE~1\AppData\Local\Temp\PR\data\asimages\{FB662D46-568E-40D7-B4C9-CF869D8E1354}_1.png_crop.png&quot;/&gt;&lt;left val=&quot;388&quot;/&gt;&lt;top val=&quot;105&quot;/&gt;&lt;width val=&quot;253&quot;/&gt;&lt;height val=&quot;65&quot;/&gt;&lt;hasText val=&quot;1&quot;/&gt;&lt;paraId val=&quot;2&quot;/&gt;&lt;/Image&gt;&lt;Image&gt;&lt;filename val=&quot;C:\Users\JEFFKE~1\AppData\Local\Temp\PR\data\asimages\{BDC0AB77-B1E0-475A-AF0E-60435471B44F}_1.png_crop.png&quot;/&gt;&lt;left val=&quot;388&quot;/&gt;&lt;top val=&quot;183&quot;/&gt;&lt;width val=&quot;274&quot;/&gt;&lt;height val=&quot;38&quot;/&gt;&lt;hasText val=&quot;1&quot;/&gt;&lt;paraId val=&quot;3&quot;/&gt;&lt;/Image&gt;&lt;Image&gt;&lt;filename val=&quot;C:\Users\JEFFKE~1\AppData\Local\Temp\PR\data\asimages\{8D69CD8F-73BF-4191-B238-572ED67E93F8}_1.png_crop.png&quot;/&gt;&lt;left val=&quot;388&quot;/&gt;&lt;top val=&quot;237&quot;/&gt;&lt;width val=&quot;265&quot;/&gt;&lt;height val=&quot;41&quot;/&gt;&lt;hasText val=&quot;1&quot;/&gt;&lt;paraId val=&quot;4&quot;/&gt;&lt;/Image&gt;&lt;Image&gt;&lt;filename val=&quot;C:\Users\JEFFKE~1\AppData\Local\Temp\PR\data\asimages\{C253681D-294D-4D1A-A319-F49DC4EBDB83}_1.png_crop.png&quot;/&gt;&lt;left val=&quot;388&quot;/&gt;&lt;top val=&quot;291&quot;/&gt;&lt;width val=&quot;216&quot;/&gt;&lt;height val=&quot;17&quot;/&gt;&lt;hasText val=&quot;1&quot;/&gt;&lt;paraId val=&quot;5&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quot;/&gt;&lt;isInvalidForFieldText val=&quot;0&quot;/&gt;&lt;Image&gt;&lt;filename val=&quot;C:\Users\JEFFKE~1\AppData\Local\Temp\PR\data\asimages\{534FD655-1621-4406-9346-C6A0E038D8AD}_22.png&quot;/&gt;&lt;left val=&quot;68&quot;/&gt;&lt;top val=&quot;0&quot;/&gt;&lt;width val=&quot;642&quot;/&gt;&lt;height val=&quot;6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7&quot;/&gt;&lt;lineCharCount val=&quot;30&quot;/&gt;&lt;lineCharCount val=&quot;29&quot;/&gt;&lt;lineCharCount val=&quot;26&quot;/&gt;&lt;lineCharCount val=&quot;30&quot;/&gt;&lt;lineCharCount val=&quot;21&quot;/&gt;&lt;lineCharCount val=&quot;1&quot;/&gt;&lt;/TableIndex&gt;&lt;/ShapeTextInfo&gt;"/>
  <p:tag name="HTML_SHAPEINFO" val="&lt;ThreeDShapeInfo&gt;&lt;uuid val=&quot;&quot;/&gt;&lt;isInvalidForFieldText val=&quot;0&quot;/&gt;&lt;Image&gt;&lt;filename val=&quot;C:\Users\JEFFKE~1\AppData\Local\Temp\PR\data\asimages\{0308E287-B4C5-4402-9B74-4680AA44F5D5}_22.png&quot;/&gt;&lt;left val=&quot;9&quot;/&gt;&lt;top val=&quot;57&quot;/&gt;&lt;width val=&quot;698&quot;/&gt;&lt;height val=&quot;31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30&quot;/&gt;&lt;lineCharCount val=&quot;31&quot;/&gt;&lt;lineCharCount val=&quot;21&quot;/&gt;&lt;lineCharCount val=&quot;26&quot;/&gt;&lt;lineCharCount val=&quot;9&quot;/&gt;&lt;lineCharCount val=&quot;23&quot;/&gt;&lt;lineCharCount val=&quot;29&quot;/&gt;&lt;lineCharCount val=&quot;8&quot;/&gt;&lt;/TableIndex&gt;&lt;/ShapeTextInfo&gt;"/>
  <p:tag name="HTML_SHAPEINFO" val="&lt;TextEffect&gt;&lt;Image&gt;&lt;filename val=&quot;C:\Users\JEFFKE~1\AppData\Local\Temp\PR\data\asimages\{346809CE-B130-47B2-BDF3-17FD386A1BDA}_1.png_crop.png&quot;/&gt;&lt;left val=&quot;368&quot;/&gt;&lt;top val=&quot;83&quot;/&gt;&lt;width val=&quot;100&quot;/&gt;&lt;height val=&quot;17&quot;/&gt;&lt;hasText val=&quot;1&quot;/&gt;&lt;paraId val=&quot;1&quot;/&gt;&lt;/Image&gt;&lt;Image&gt;&lt;filename val=&quot;C:\Users\JEFFKE~1\AppData\Local\Temp\PR\data\asimages\{ADF3B836-D63C-46A5-BAF9-D28F8070B146}_1.png_crop.png&quot;/&gt;&lt;left val=&quot;377&quot;/&gt;&lt;top val=&quot;112&quot;/&gt;&lt;width val=&quot;270&quot;/&gt;&lt;height val=&quot;38&quot;/&gt;&lt;hasText val=&quot;1&quot;/&gt;&lt;paraId val=&quot;2&quot;/&gt;&lt;/Image&gt;&lt;Image&gt;&lt;filename val=&quot;C:\Users\JEFFKE~1\AppData\Local\Temp\PR\data\asimages\{C0829EDD-8FAD-4093-BD2A-86459356E3C1}_1.png_crop.png&quot;/&gt;&lt;left val=&quot;377&quot;/&gt;&lt;top val=&quot;166&quot;/&gt;&lt;width val=&quot;209&quot;/&gt;&lt;height val=&quot;17&quot;/&gt;&lt;hasText val=&quot;1&quot;/&gt;&lt;paraId val=&quot;3&quot;/&gt;&lt;/Image&gt;&lt;Image&gt;&lt;filename val=&quot;C:\Users\JEFFKE~1\AppData\Local\Temp\PR\data\asimages\{2B700887-83C8-468A-A86A-1FB1A38AB9D7}_1.png_crop.png&quot;/&gt;&lt;left val=&quot;377&quot;/&gt;&lt;top val=&quot;196&quot;/&gt;&lt;width val=&quot;238&quot;/&gt;&lt;height val=&quot;38&quot;/&gt;&lt;hasText val=&quot;1&quot;/&gt;&lt;paraId val=&quot;4&quot;/&gt;&lt;/Image&gt;&lt;Image&gt;&lt;filename val=&quot;C:\Users\JEFFKE~1\AppData\Local\Temp\PR\data\asimages\{0A63FCD4-6044-43F5-BD42-1BE89428C21D}_1.png_crop.png&quot;/&gt;&lt;left val=&quot;377&quot;/&gt;&lt;top val=&quot;250&quot;/&gt;&lt;width val=&quot;204&quot;/&gt;&lt;height val=&quot;17&quot;/&gt;&lt;hasText val=&quot;1&quot;/&gt;&lt;paraId val=&quot;5&quot;/&gt;&lt;/Image&gt;&lt;Image&gt;&lt;filename val=&quot;C:\Users\JEFFKE~1\AppData\Local\Temp\PR\data\asimages\{196F4DE5-8620-4B33-9FFA-454020FF82BA}_1.png_crop.png&quot;/&gt;&lt;left val=&quot;377&quot;/&gt;&lt;top val=&quot;280&quot;/&gt;&lt;width val=&quot;238&quot;/&gt;&lt;height val=&quot;38&quot;/&gt;&lt;hasText val=&quot;1&quot;/&gt;&lt;paraId val=&quot;6&quot;/&gt;&lt;/Image&gt;&lt;/TextEffect&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2D693FC6-E077-4242-AE8C-B3C88DBEF075}_23.png&quot;/&gt;&lt;left val=&quot;66&quot;/&gt;&lt;top val=&quot;-2&quot;/&gt;&lt;width val=&quot;644&quot;/&gt;&lt;height val=&quot;68&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19&quot;/&gt;&lt;lineCharCount val=&quot;25&quot;/&gt;&lt;lineCharCount val=&quot;9&quot;/&gt;&lt;lineCharCount val=&quot;17&quot;/&gt;&lt;lineCharCount val=&quot;26&quot;/&gt;&lt;lineCharCount val=&quot;26&quot;/&gt;&lt;/TableIndex&gt;&lt;/ShapeTextInfo&gt;"/>
  <p:tag name="HTML_SHAPEINFO" val="&lt;ThreeDShapeInfo&gt;&lt;uuid val=&quot;&quot;/&gt;&lt;isInvalidForFieldText val=&quot;0&quot;/&gt;&lt;Image&gt;&lt;filename val=&quot;C:\Users\JEFFKE~1\AppData\Local\Temp\PR\data\asimages\{2097CF7A-34A0-4D25-B5C3-8BAEF2D5F9DC}_23.png&quot;/&gt;&lt;left val=&quot;9&quot;/&gt;&lt;top val=&quot;57&quot;/&gt;&lt;width val=&quot;268&quot;/&gt;&lt;height val=&quot;31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3&quot;/&gt;&lt;lineCharCount val=&quot;38&quot;/&gt;&lt;lineCharCount val=&quot;30&quot;/&gt;&lt;lineCharCount val=&quot;42&quot;/&gt;&lt;lineCharCount val=&quot;33&quot;/&gt;&lt;lineCharCount val=&quot;33&quot;/&gt;&lt;lineCharCount val=&quot;41&quot;/&gt;&lt;lineCharCount val=&quot;14&quot;/&gt;&lt;lineCharCount val=&quot;46&quot;/&gt;&lt;lineCharCount val=&quot;46&quot;/&gt;&lt;lineCharCount val=&quot;15&quot;/&gt;&lt;/TableIndex&gt;&lt;/ShapeTextInfo&gt;"/>
  <p:tag name="HTML_SHAPEINFO" val="&lt;TextEffect&gt;&lt;Image&gt;&lt;filename val=&quot;C:\Users\JEFFKE~1\AppData\Local\Temp\PR\data\asimages\{7AA4F900-6FDC-45F9-B768-C91A499D9923}_1.png_crop.png&quot;/&gt;&lt;left val=&quot;299&quot;/&gt;&lt;top val=&quot;76&quot;/&gt;&lt;width val=&quot;99&quot;/&gt;&lt;height val=&quot;17&quot;/&gt;&lt;hasText val=&quot;1&quot;/&gt;&lt;paraId val=&quot;1&quot;/&gt;&lt;/Image&gt;&lt;Image&gt;&lt;filename val=&quot;C:\Users\JEFFKE~1\AppData\Local\Temp\PR\data\asimages\{6B44A73B-6AAE-44AC-BA79-F64B8F50FF03}_1.png_crop.png&quot;/&gt;&lt;left val=&quot;307&quot;/&gt;&lt;top val=&quot;104&quot;/&gt;&lt;width val=&quot;297&quot;/&gt;&lt;height val=&quot;15&quot;/&gt;&lt;hasText val=&quot;1&quot;/&gt;&lt;paraId val=&quot;2&quot;/&gt;&lt;/Image&gt;&lt;Image&gt;&lt;filename val=&quot;C:\Users\JEFFKE~1\AppData\Local\Temp\PR\data\asimages\{AE528A91-88B2-4A02-98CC-2BFE93C2D0F7}_1.png_crop.png&quot;/&gt;&lt;left val=&quot;339&quot;/&gt;&lt;top val=&quot;132&quot;/&gt;&lt;width val=&quot;244&quot;/&gt;&lt;height val=&quot;15&quot;/&gt;&lt;hasText val=&quot;1&quot;/&gt;&lt;paraId val=&quot;3&quot;/&gt;&lt;/Image&gt;&lt;Image&gt;&lt;filename val=&quot;C:\Users\JEFFKE~1\AppData\Local\Temp\PR\data\asimages\{9E1E9005-8488-4ACC-8684-042077AFAA58}_1.png_crop.png&quot;/&gt;&lt;left val=&quot;339&quot;/&gt;&lt;top val=&quot;159&quot;/&gt;&lt;width val=&quot;300&quot;/&gt;&lt;height val=&quot;15&quot;/&gt;&lt;hasText val=&quot;1&quot;/&gt;&lt;paraId val=&quot;4&quot;/&gt;&lt;/Image&gt;&lt;Image&gt;&lt;filename val=&quot;C:\Users\JEFFKE~1\AppData\Local\Temp\PR\data\asimages\{CA1E4A52-FD6D-463D-A04C-1A938C85FAC0}_1.png_crop.png&quot;/&gt;&lt;left val=&quot;339&quot;/&gt;&lt;top val=&quot;187&quot;/&gt;&lt;width val=&quot;262&quot;/&gt;&lt;height val=&quot;37&quot;/&gt;&lt;hasText val=&quot;1&quot;/&gt;&lt;paraId val=&quot;5&quot;/&gt;&lt;/Image&gt;&lt;Image&gt;&lt;filename val=&quot;C:\Users\JEFFKE~1\AppData\Local\Temp\PR\data\asimages\{56893D23-A709-444B-92D0-E9190EC69A64}_1.png_crop.png&quot;/&gt;&lt;left val=&quot;339&quot;/&gt;&lt;top val=&quot;236&quot;/&gt;&lt;width val=&quot;319&quot;/&gt;&lt;height val=&quot;37&quot;/&gt;&lt;hasText val=&quot;1&quot;/&gt;&lt;paraId val=&quot;6&quot;/&gt;&lt;/Image&gt;&lt;Image&gt;&lt;filename val=&quot;C:\Users\JEFFKE~1\AppData\Local\Temp\PR\data\asimages\{F66BB11C-E562-49B1-AB3B-8AD600A977E4}_1.png_crop.png&quot;/&gt;&lt;left val=&quot;307&quot;/&gt;&lt;top val=&quot;286&quot;/&gt;&lt;width val=&quot;373&quot;/&gt;&lt;height val=&quot;59&quot;/&gt;&lt;hasText val=&quot;1&quot;/&gt;&lt;paraId val=&quot;7&quot;/&gt;&lt;/Image&gt;&lt;/TextEffec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A0DC0826-E0ED-4C75-A9AA-82022D620862}_24.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5&quot;/&gt;&lt;lineCharCount val=&quot;77&quot;/&gt;&lt;lineCharCount val=&quot;12&quot;/&gt;&lt;lineCharCount val=&quot;26&quot;/&gt;&lt;lineCharCount val=&quot;62&quot;/&gt;&lt;lineCharCount val=&quot;58&quot;/&gt;&lt;lineCharCount val=&quot;56&quot;/&gt;&lt;lineCharCount val=&quot;68&quot;/&gt;&lt;/TableIndex&gt;&lt;/ShapeTextInfo&gt;"/>
  <p:tag name="HTML_SHAPEINFO" val="&lt;TextEffect&gt;&lt;Image&gt;&lt;filename val=&quot;C:\Users\JEFFKE~1\AppData\Local\Temp\PR\data\asimages\{3B79812E-46B3-4F86-BEF8-9B6F57C940CC}_1.png_crop.png&quot;/&gt;&lt;left val=&quot;21&quot;/&gt;&lt;top val=&quot;68&quot;/&gt;&lt;width val=&quot;435&quot;/&gt;&lt;height val=&quot;17&quot;/&gt;&lt;hasText val=&quot;1&quot;/&gt;&lt;paraId val=&quot;1&quot;/&gt;&lt;/Image&gt;&lt;Image&gt;&lt;filename val=&quot;C:\Users\JEFFKE~1\AppData\Local\Temp\PR\data\asimages\{DD7B54D6-5F0C-460E-B31E-4BC9C05DCC9F}_1.png_crop.png&quot;/&gt;&lt;left val=&quot;31&quot;/&gt;&lt;top val=&quot;105&quot;/&gt;&lt;width val=&quot;641&quot;/&gt;&lt;height val=&quot;38&quot;/&gt;&lt;hasText val=&quot;1&quot;/&gt;&lt;paraId val=&quot;2&quot;/&gt;&lt;/Image&gt;&lt;Image&gt;&lt;filename val=&quot;C:\Users\JEFFKE~1\AppData\Local\Temp\PR\data\asimages\{BD965D15-AFA8-49BF-9D7C-FB81D56FD4E5}_1.png_crop.png&quot;/&gt;&lt;left val=&quot;31&quot;/&gt;&lt;top val=&quot;165&quot;/&gt;&lt;width val=&quot;215&quot;/&gt;&lt;height val=&quot;17&quot;/&gt;&lt;hasText val=&quot;1&quot;/&gt;&lt;paraId val=&quot;3&quot;/&gt;&lt;/Image&gt;&lt;Image&gt;&lt;filename val=&quot;C:\Users\JEFFKE~1\AppData\Local\Temp\PR\data\asimages\{0CB32364-112C-4042-97A6-B930F5A8F3C3}_1.png_crop.png&quot;/&gt;&lt;left val=&quot;63&quot;/&gt;&lt;top val=&quot;201&quot;/&gt;&lt;width val=&quot;517&quot;/&gt;&lt;height val=&quot;17&quot;/&gt;&lt;hasText val=&quot;1&quot;/&gt;&lt;paraId val=&quot;4&quot;/&gt;&lt;/Image&gt;&lt;Image&gt;&lt;filename val=&quot;C:\Users\JEFFKE~1\AppData\Local\Temp\PR\data\asimages\{3D808DD5-1A04-4C45-BBC7-F60B83BC34FD}_1.png_crop.png&quot;/&gt;&lt;left val=&quot;63&quot;/&gt;&lt;top val=&quot;237&quot;/&gt;&lt;width val=&quot;462&quot;/&gt;&lt;height val=&quot;17&quot;/&gt;&lt;hasText val=&quot;1&quot;/&gt;&lt;paraId val=&quot;5&quot;/&gt;&lt;/Image&gt;&lt;Image&gt;&lt;filename val=&quot;C:\Users\JEFFKE~1\AppData\Local\Temp\PR\data\asimages\{13735D88-62C3-4619-B642-F10DC633AE63}_1.png_crop.png&quot;/&gt;&lt;left val=&quot;31&quot;/&gt;&lt;top val=&quot;273&quot;/&gt;&lt;width val=&quot;484&quot;/&gt;&lt;height val=&quot;17&quot;/&gt;&lt;hasText val=&quot;1&quot;/&gt;&lt;paraId val=&quot;6&quot;/&gt;&lt;/Image&gt;&lt;Image&gt;&lt;filename val=&quot;C:\Users\JEFFKE~1\AppData\Local\Temp\PR\data\asimages\{6605E2DE-FA61-4DC1-AFCC-7DE59393F545}_1.png_crop.png&quot;/&gt;&lt;left val=&quot;31&quot;/&gt;&lt;top val=&quot;309&quot;/&gt;&lt;width val=&quot;576&quot;/&gt;&lt;height val=&quot;17&quot;/&gt;&lt;hasText val=&quot;1&quot;/&gt;&lt;paraId val=&quot;7&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5EE381BE-E566-4117-89F2-5B03F74F641E}_25.png&quot;/&gt;&lt;left val=&quot;66&quot;/&gt;&lt;top val=&quot;-2&quot;/&gt;&lt;width val=&quot;644&quot;/&gt;&lt;height val=&quot;68&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7&quot;/&gt;&lt;lineCharCount val=&quot;29&quot;/&gt;&lt;lineCharCount val=&quot;26&quot;/&gt;&lt;lineCharCount val=&quot;13&quot;/&gt;&lt;lineCharCount val=&quot;27&quot;/&gt;&lt;lineCharCount val=&quot;26&quot;/&gt;&lt;/TableIndex&gt;&lt;/ShapeTextInfo&gt;"/>
  <p:tag name="HTML_SHAPEINFO" val="&lt;ThreeDShapeInfo&gt;&lt;uuid val=&quot;&quot;/&gt;&lt;isInvalidForFieldText val=&quot;0&quot;/&gt;&lt;Image&gt;&lt;filename val=&quot;C:\Users\JEFFKE~1\AppData\Local\Temp\PR\data\asimages\{A93F6CFC-F710-4922-93F4-F1011FE504D9}_25.png&quot;/&gt;&lt;left val=&quot;9&quot;/&gt;&lt;top val=&quot;57&quot;/&gt;&lt;width val=&quot;698&quot;/&gt;&lt;height val=&quot;3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31&quot;/&gt;&lt;lineCharCount val=&quot;38&quot;/&gt;&lt;lineCharCount val=&quot;41&quot;/&gt;&lt;lineCharCount val=&quot;34&quot;/&gt;&lt;lineCharCount val=&quot;39&quot;/&gt;&lt;lineCharCount val=&quot;28&quot;/&gt;&lt;lineCharCount val=&quot;14&quot;/&gt;&lt;lineCharCount val=&quot;41&quot;/&gt;&lt;lineCharCount val=&quot;23&quot;/&gt;&lt;/TableIndex&gt;&lt;/ShapeTextInfo&gt;"/>
  <p:tag name="HTML_SHAPEINFO" val="&lt;TextEffect&gt;&lt;Image&gt;&lt;filename val=&quot;C:\Users\JEFFKE~1\AppData\Local\Temp\PR\data\asimages\{9D0282F1-27ED-4980-9494-171E3BFFC37B}_1.png_crop.png&quot;/&gt;&lt;left val=&quot;322&quot;/&gt;&lt;top val=&quot;75&quot;/&gt;&lt;width val=&quot;100&quot;/&gt;&lt;height val=&quot;17&quot;/&gt;&lt;hasText val=&quot;1&quot;/&gt;&lt;paraId val=&quot;1&quot;/&gt;&lt;/Image&gt;&lt;Image&gt;&lt;filename val=&quot;C:\Users\JEFFKE~1\AppData\Local\Temp\PR\data\asimages\{89CB497E-16DA-4651-A430-78C67D60E73E}_1.png_crop.png&quot;/&gt;&lt;left val=&quot;332&quot;/&gt;&lt;top val=&quot;105&quot;/&gt;&lt;width val=&quot;261&quot;/&gt;&lt;height val=&quot;17&quot;/&gt;&lt;hasText val=&quot;1&quot;/&gt;&lt;paraId val=&quot;2&quot;/&gt;&lt;/Image&gt;&lt;Image&gt;&lt;filename val=&quot;C:\Users\JEFFKE~1\AppData\Local\Temp\PR\data\asimages\{0864B6FD-910E-4AF3-B503-AD8E66410BDE}_1.png_crop.png&quot;/&gt;&lt;left val=&quot;331&quot;/&gt;&lt;top val=&quot;134&quot;/&gt;&lt;width val=&quot;321&quot;/&gt;&lt;height val=&quot;37&quot;/&gt;&lt;hasText val=&quot;1&quot;/&gt;&lt;paraId val=&quot;3&quot;/&gt;&lt;/Image&gt;&lt;Image&gt;&lt;filename val=&quot;C:\Users\JEFFKE~1\AppData\Local\Temp\PR\data\asimages\{2A292726-8627-448C-AAEA-FBF1022A327C}_1.png_crop.png&quot;/&gt;&lt;left val=&quot;331&quot;/&gt;&lt;top val=&quot;183&quot;/&gt;&lt;width val=&quot;264&quot;/&gt;&lt;height val=&quot;12&quot;/&gt;&lt;hasText val=&quot;1&quot;/&gt;&lt;paraId val=&quot;4&quot;/&gt;&lt;/Image&gt;&lt;Image&gt;&lt;filename val=&quot;C:\Users\JEFFKE~1\AppData\Local\Temp\PR\data\asimages\{EA592808-8F5E-4961-945D-1DE20041907A}_1.png_crop.png&quot;/&gt;&lt;left val=&quot;331&quot;/&gt;&lt;top val=&quot;211&quot;/&gt;&lt;width val=&quot;318&quot;/&gt;&lt;height val=&quot;15&quot;/&gt;&lt;hasText val=&quot;1&quot;/&gt;&lt;paraId val=&quot;5&quot;/&gt;&lt;/Image&gt;&lt;Image&gt;&lt;filename val=&quot;C:\Users\JEFFKE~1\AppData\Local\Temp\PR\data\asimages\{F442460B-5381-4E99-9B57-3F35FED70171}_1.png_crop.png&quot;/&gt;&lt;left val=&quot;331&quot;/&gt;&lt;top val=&quot;239&quot;/&gt;&lt;width val=&quot;231&quot;/&gt;&lt;height val=&quot;34&quot;/&gt;&lt;hasText val=&quot;1&quot;/&gt;&lt;paraId val=&quot;6&quot;/&gt;&lt;/Image&gt;&lt;Image&gt;&lt;filename val=&quot;C:\Users\JEFFKE~1\AppData\Local\Temp\PR\data\asimages\{5E11CBF3-254D-46FD-A4F0-C488C458A599}_1.png_crop.png&quot;/&gt;&lt;left val=&quot;331&quot;/&gt;&lt;top val=&quot;288&quot;/&gt;&lt;width val=&quot;316&quot;/&gt;&lt;height val=&quot;37&quot;/&gt;&lt;hasText val=&quot;1&quot;/&gt;&lt;paraId val=&quot;7&quot;/&gt;&lt;/Image&gt;&lt;/TextEffec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8E8742A0-FCCA-47C5-81A1-8C4FA6790FDA}_26.png&quot;/&gt;&lt;left val=&quot;66&quot;/&gt;&lt;top val=&quot;-2&quot;/&gt;&lt;width val=&quot;644&quot;/&gt;&lt;height val=&quot;68&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7&quot;/&gt;&lt;lineCharCount val=&quot;73&quot;/&gt;&lt;lineCharCount val=&quot;74&quot;/&gt;&lt;lineCharCount val=&quot;75&quot;/&gt;&lt;lineCharCount val=&quot;68&quot;/&gt;&lt;lineCharCount val=&quot;38&quot;/&gt;&lt;/TableIndex&gt;&lt;/ShapeTextInfo&gt;"/>
  <p:tag name="HTML_SHAPEINFO" val="&lt;TextEffect&gt;&lt;Image&gt;&lt;filename val=&quot;C:\Users\JEFFKE~1\AppData\Local\Temp\PR\data\asimages\{F823F251-BD6E-4EAE-99E8-AA345444151C}_1.png_crop.png&quot;/&gt;&lt;left val=&quot;21&quot;/&gt;&lt;top val=&quot;68&quot;/&gt;&lt;width val=&quot;470&quot;/&gt;&lt;height val=&quot;17&quot;/&gt;&lt;hasText val=&quot;1&quot;/&gt;&lt;paraId val=&quot;1&quot;/&gt;&lt;/Image&gt;&lt;Image&gt;&lt;filename val=&quot;C:\Users\JEFFKE~1\AppData\Local\Temp\PR\data\asimages\{9FCB05D6-8535-40DB-9FF3-D0929B496AAD}_1.png_crop.png&quot;/&gt;&lt;left val=&quot;30&quot;/&gt;&lt;top val=&quot;105&quot;/&gt;&lt;width val=&quot;626&quot;/&gt;&lt;height val=&quot;17&quot;/&gt;&lt;hasText val=&quot;1&quot;/&gt;&lt;paraId val=&quot;2&quot;/&gt;&lt;/Image&gt;&lt;Image&gt;&lt;filename val=&quot;C:\Users\JEFFKE~1\AppData\Local\Temp\PR\data\asimages\{74F5A060-E512-4C20-8C80-983E528354C6}_1.png_crop.png&quot;/&gt;&lt;left val=&quot;62&quot;/&gt;&lt;top val=&quot;141&quot;/&gt;&lt;width val=&quot;618&quot;/&gt;&lt;height val=&quot;17&quot;/&gt;&lt;hasText val=&quot;1&quot;/&gt;&lt;paraId val=&quot;3&quot;/&gt;&lt;/Image&gt;&lt;Image&gt;&lt;filename val=&quot;C:\Users\JEFFKE~1\AppData\Local\Temp\PR\data\asimages\{BABB2D43-7479-4C01-A4C9-F5749814C12D}_1.png_crop.png&quot;/&gt;&lt;left val=&quot;30&quot;/&gt;&lt;top val=&quot;177&quot;/&gt;&lt;width val=&quot;642&quot;/&gt;&lt;height val=&quot;17&quot;/&gt;&lt;hasText val=&quot;1&quot;/&gt;&lt;paraId val=&quot;4&quot;/&gt;&lt;/Image&gt;&lt;Image&gt;&lt;filename val=&quot;C:\Users\JEFFKE~1\AppData\Local\Temp\PR\data\asimages\{0C77ECD2-F860-4BC3-8682-6E791030B017}_1.png_crop.png&quot;/&gt;&lt;left val=&quot;30&quot;/&gt;&lt;top val=&quot;213&quot;/&gt;&lt;width val=&quot;572&quot;/&gt;&lt;height val=&quot;41&quot;/&gt;&lt;hasText val=&quot;1&quot;/&gt;&lt;paraId val=&quot;5&quot;/&gt;&lt;/Image&gt;&lt;/TextEffec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EFFKE~1\AppData\Local\Temp\PR\data\asimages\{8CB5E05F-13EF-4F52-AAF7-9D9276F3965B}_27.png&quot;/&gt;&lt;left val=&quot;66&quot;/&gt;&lt;top val=&quot;-2&quot;/&gt;&lt;width val=&quot;644&quot;/&gt;&lt;height val=&quot;68&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1&quot;/&gt;&lt;lineCharCount val=&quot;4&quot;/&gt;&lt;/TableIndex&gt;&lt;TableIndex row=&quot;1&quot; col=&quot;3&quot;&gt;&lt;linesCount val=&quot;1&quot;/&gt;&lt;lineCharCount val=&quot;15&quot;/&gt;&lt;/TableIndex&gt;&lt;TableIndex row=&quot;1&quot; col=&quot;4&quot;&gt;&lt;linesCount val=&quot;1&quot;/&gt;&lt;lineCharCount val=&quot;18&quot;/&gt;&lt;/TableIndex&gt;&lt;TableIndex row=&quot;2&quot; col=&quot;1&quot;&gt;&lt;linesCount val=&quot;1&quot;/&gt;&lt;lineCharCount val=&quot;27&quot;/&gt;&lt;/TableIndex&gt;&lt;TableIndex row=&quot;2&quot; col=&quot;2&quot;&gt;&lt;linesCount val=&quot;0&quot;/&gt;&lt;/TableIndex&gt;&lt;TableIndex row=&quot;2&quot; col=&quot;3&quot;&gt;&lt;linesCount val=&quot;0&quot;/&gt;&lt;/TableIndex&gt;&lt;TableIndex row=&quot;2&quot; col=&quot;4&quot;&gt;&lt;linesCount val=&quot;0&quot;/&gt;&lt;/TableIndex&gt;&lt;TableIndex row=&quot;3&quot; col=&quot;1&quot;&gt;&lt;linesCount val=&quot;1&quot;/&gt;&lt;lineCharCount val=&quot;27&quot;/&gt;&lt;/TableIndex&gt;&lt;TableIndex row=&quot;3&quot; col=&quot;2&quot;&gt;&lt;linesCount val=&quot;0&quot;/&gt;&lt;/TableIndex&gt;&lt;TableIndex row=&quot;3&quot; col=&quot;3&quot;&gt;&lt;linesCount val=&quot;0&quot;/&gt;&lt;/TableIndex&gt;&lt;TableIndex row=&quot;3&quot; col=&quot;4&quot;&gt;&lt;linesCount val=&quot;0&quot;/&gt;&lt;/TableIndex&gt;&lt;TableIndex row=&quot;4&quot; col=&quot;1&quot;&gt;&lt;linesCount val=&quot;1&quot;/&gt;&lt;lineCharCount val=&quot;25&quot;/&gt;&lt;/TableIndex&gt;&lt;TableIndex row=&quot;4&quot; col=&quot;2&quot;&gt;&lt;linesCount val=&quot;0&quot;/&gt;&lt;/TableIndex&gt;&lt;TableIndex row=&quot;4&quot; col=&quot;3&quot;&gt;&lt;linesCount val=&quot;0&quot;/&gt;&lt;/TableIndex&gt;&lt;TableIndex row=&quot;4&quot; col=&quot;4&quot;&gt;&lt;linesCount val=&quot;0&quot;/&gt;&lt;/TableIndex&gt;&lt;TableIndex row=&quot;5&quot; col=&quot;1&quot;&gt;&lt;linesCount val=&quot;1&quot;/&gt;&lt;lineCharCount val=&quot;28&quot;/&gt;&lt;/TableIndex&gt;&lt;TableIndex row=&quot;5&quot; col=&quot;2&quot;&gt;&lt;linesCount val=&quot;0&quot;/&gt;&lt;/TableIndex&gt;&lt;TableIndex row=&quot;5&quot; col=&quot;3&quot;&gt;&lt;linesCount val=&quot;0&quot;/&gt;&lt;/TableIndex&gt;&lt;TableIndex row=&quot;5&quot; col=&quot;4&quot;&gt;&lt;linesCount val=&quot;0&quot;/&gt;&lt;/TableIndex&gt;&lt;TableIndex row=&quot;6&quot; col=&quot;1&quot;&gt;&lt;linesCount val=&quot;1&quot;/&gt;&lt;lineCharCount val=&quot;22&quot;/&gt;&lt;/TableIndex&gt;&lt;TableIndex row=&quot;6&quot; col=&quot;2&quot;&gt;&lt;linesCount val=&quot;0&quot;/&gt;&lt;/TableIndex&gt;&lt;TableIndex row=&quot;6&quot; col=&quot;3&quot;&gt;&lt;linesCount val=&quot;0&quot;/&gt;&lt;/TableIndex&gt;&lt;TableIndex row=&quot;6&quot; col=&quot;4&quot;&gt;&lt;linesCount val=&quot;0&quot;/&gt;&lt;/TableIndex&gt;&lt;TableIndex row=&quot;7&quot; col=&quot;1&quot;&gt;&lt;linesCount val=&quot;1&quot;/&gt;&lt;lineCharCount val=&quot;33&quot;/&gt;&lt;/TableIndex&gt;&lt;TableIndex row=&quot;7&quot; col=&quot;2&quot;&gt;&lt;linesCount val=&quot;0&quot;/&gt;&lt;/TableIndex&gt;&lt;TableIndex row=&quot;7&quot; col=&quot;3&quot;&gt;&lt;linesCount val=&quot;0&quot;/&gt;&lt;/TableIndex&gt;&lt;TableIndex row=&quot;7&quot; col=&quot;4&quot;&gt;&lt;linesCount val=&quot;0&quot;/&gt;&lt;/TableIndex&gt;&lt;TableIndex row=&quot;8&quot; col=&quot;1&quot;&gt;&lt;linesCount val=&quot;1&quot;/&gt;&lt;lineCharCount val=&quot;29&quot;/&gt;&lt;/TableIndex&gt;&lt;TableIndex row=&quot;8&quot; col=&quot;2&quot;&gt;&lt;linesCount val=&quot;0&quot;/&gt;&lt;/TableIndex&gt;&lt;TableIndex row=&quot;8&quot; col=&quot;3&quot;&gt;&lt;linesCount val=&quot;0&quot;/&gt;&lt;/TableIndex&gt;&lt;TableIndex row=&quot;8&quot; col=&quot;4&quot;&gt;&lt;linesCount val=&quot;0&quot;/&gt;&lt;/TableIndex&gt;&lt;TableIndex row=&quot;9&quot; col=&quot;1&quot;&gt;&lt;linesCount val=&quot;1&quot;/&gt;&lt;lineCharCount val=&quot;32&quot;/&gt;&lt;/TableIndex&gt;&lt;TableIndex row=&quot;9&quot; col=&quot;2&quot;&gt;&lt;linesCount val=&quot;0&quot;/&gt;&lt;/TableIndex&gt;&lt;TableIndex row=&quot;9&quot; col=&quot;3&quot;&gt;&lt;linesCount val=&quot;0&quot;/&gt;&lt;/TableIndex&gt;&lt;TableIndex row=&quot;9&quot; col=&quot;4&quot;&gt;&lt;linesCount val=&quot;0&quot;/&gt;&lt;/TableIndex&gt;&lt;/ShapeTextInfo&gt;"/>
  <p:tag name="HTML_SHAPEINFO" val="&lt;ThreeDShapeInfo&gt;&lt;uuid val=&quot;&quot;/&gt;&lt;isInvalidForFieldText val=&quot;0&quot;/&gt;&lt;Image&gt;&lt;filename val=&quot;C:\Users\JEFFKE~1\AppData\Local\Temp\PR\data\asimages\{DB1954D2-F1DD-400C-A0DA-8D7FEB130C03}_27.png&quot;/&gt;&lt;left val=&quot;24&quot;/&gt;&lt;top val=&quot;70&quot;/&gt;&lt;width val=&quot;671&quot;/&gt;&lt;height val=&quot;294&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quot;/&gt;&lt;isInvalidForFieldText val=&quot;0&quot;/&gt;&lt;Image&gt;&lt;filename val=&quot;C:\Users\JEFFKE~1\AppData\Local\Temp\PR\data\asimages\{A839A70D-0EE0-4D3D-8DB8-AF5FC3F52136}_28.png&quot;/&gt;&lt;left val=&quot;68&quot;/&gt;&lt;top val=&quot;0&quot;/&gt;&lt;width val=&quot;642&quot;/&gt;&lt;height val=&quot;6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4&quot;/&gt;&lt;/TableIndex&gt;&lt;TableIndex row=&quot;1&quot; col=&quot;3&quot;&gt;&lt;linesCount val=&quot;1&quot;/&gt;&lt;lineCharCount val=&quot;12&quot;/&gt;&lt;/TableIndex&gt;&lt;TableIndex row=&quot;2&quot; col=&quot;1&quot;&gt;&lt;linesCount val=&quot;0&quot;/&gt;&lt;/TableIndex&gt;&lt;TableIndex row=&quot;2&quot; col=&quot;2&quot;&gt;&lt;linesCount val=&quot;0&quot;/&gt;&lt;/TableIndex&gt;&lt;TableIndex row=&quot;2&quot; col=&quot;3&quot;&gt;&lt;linesCount val=&quot;0&quot;/&gt;&lt;/TableIndex&gt;&lt;TableIndex row=&quot;3&quot; col=&quot;1&quot;&gt;&lt;linesCount val=&quot;0&quot;/&gt;&lt;/TableIndex&gt;&lt;TableIndex row=&quot;3&quot; col=&quot;2&quot;&gt;&lt;linesCount val=&quot;0&quot;/&gt;&lt;/TableIndex&gt;&lt;TableIndex row=&quot;3&quot; col=&quot;3&quot;&gt;&lt;linesCount val=&quot;0&quot;/&gt;&lt;/TableIndex&gt;&lt;TableIndex row=&quot;4&quot; col=&quot;1&quot;&gt;&lt;linesCount val=&quot;0&quot;/&gt;&lt;/TableIndex&gt;&lt;TableIndex row=&quot;4&quot; col=&quot;2&quot;&gt;&lt;linesCount val=&quot;0&quot;/&gt;&lt;/TableIndex&gt;&lt;TableIndex row=&quot;4&quot; col=&quot;3&quot;&gt;&lt;linesCount val=&quot;0&quot;/&gt;&lt;/TableIndex&gt;&lt;TableIndex row=&quot;5&quot; col=&quot;1&quot;&gt;&lt;linesCount val=&quot;0&quot;/&gt;&lt;/TableIndex&gt;&lt;TableIndex row=&quot;5&quot; col=&quot;2&quot;&gt;&lt;linesCount val=&quot;0&quot;/&gt;&lt;/TableIndex&gt;&lt;TableIndex row=&quot;5&quot; col=&quot;3&quot;&gt;&lt;linesCount val=&quot;0&quot;/&gt;&lt;/TableIndex&gt;&lt;TableIndex row=&quot;6&quot; col=&quot;1&quot;&gt;&lt;linesCount val=&quot;0&quot;/&gt;&lt;/TableIndex&gt;&lt;TableIndex row=&quot;6&quot; col=&quot;2&quot;&gt;&lt;linesCount val=&quot;0&quot;/&gt;&lt;/TableIndex&gt;&lt;TableIndex row=&quot;6&quot; col=&quot;3&quot;&gt;&lt;linesCount val=&quot;0&quot;/&gt;&lt;/TableIndex&gt;&lt;TableIndex row=&quot;7&quot; col=&quot;1&quot;&gt;&lt;linesCount val=&quot;0&quot;/&gt;&lt;/TableIndex&gt;&lt;TableIndex row=&quot;7&quot; col=&quot;2&quot;&gt;&lt;linesCount val=&quot;0&quot;/&gt;&lt;/TableIndex&gt;&lt;TableIndex row=&quot;7&quot; col=&quot;3&quot;&gt;&lt;linesCount val=&quot;0&quot;/&gt;&lt;/TableIndex&gt;&lt;TableIndex row=&quot;8&quot; col=&quot;1&quot;&gt;&lt;linesCount val=&quot;0&quot;/&gt;&lt;/TableIndex&gt;&lt;TableIndex row=&quot;8&quot; col=&quot;2&quot;&gt;&lt;linesCount val=&quot;0&quot;/&gt;&lt;/TableIndex&gt;&lt;TableIndex row=&quot;8&quot; col=&quot;3&quot;&gt;&lt;linesCount val=&quot;0&quot;/&gt;&lt;/TableIndex&gt;&lt;/ShapeTextInfo&gt;"/>
  <p:tag name="HTML_SHAPEINFO" val="&lt;ThreeDShapeInfo&gt;&lt;uuid val=&quot;&quot;/&gt;&lt;isInvalidForFieldText val=&quot;0&quot;/&gt;&lt;Image&gt;&lt;filename val=&quot;C:\Users\JEFFKE~1\AppData\Local\Temp\PR\data\asimages\{23CB8766-47E4-43C4-8EF5-F46B3410BED4}_28.png&quot;/&gt;&lt;left val=&quot;25&quot;/&gt;&lt;top val=&quot;67&quot;/&gt;&lt;width val=&quot;654&quot;/&gt;&lt;height val=&quot;297&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EFFKE~1\AppData\Local\Temp\PR\data\asimages\{8A0A4C8B-FEF8-4EA5-8BE0-583394A65067}_29.png&quot;/&gt;&lt;left val=&quot;66&quot;/&gt;&lt;top val=&quot;-2&quot;/&gt;&lt;width val=&quot;644&quot;/&gt;&lt;height val=&quot;68&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4&quot;/&gt;&lt;lineCharCount val=&quot;26&quot;/&gt;&lt;lineCharCount val=&quot;3&quot;/&gt;&lt;lineCharCount val=&quot;3&quot;/&gt;&lt;lineCharCount val=&quot;3&quot;/&gt;&lt;lineCharCount val=&quot;3&quot;/&gt;&lt;lineCharCount val=&quot;3&quot;/&gt;&lt;lineCharCount val=&quot;1&quot;/&gt;&lt;lineCharCount val=&quot;1&quot;/&gt;&lt;/TableIndex&gt;&lt;/ShapeTextInfo&gt;"/>
  <p:tag name="HTML_SHAPEINFO" val="&lt;ThreeDShapeInfo&gt;&lt;uuid val=&quot;&quot;/&gt;&lt;isInvalidForFieldText val=&quot;0&quot;/&gt;&lt;Image&gt;&lt;filename val=&quot;C:\Users\JEFFKE~1\AppData\Local\Temp\PR\data\asimages\{D698F356-0C96-438F-B13C-3E43CA710584}_29.png&quot;/&gt;&lt;left val=&quot;9&quot;/&gt;&lt;top val=&quot;57&quot;/&gt;&lt;width val=&quot;336&quot;/&gt;&lt;height val=&quot;319&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32&quot;/&gt;&lt;lineCharCount val=&quot;32&quot;/&gt;&lt;lineCharCount val=&quot;21&quot;/&gt;&lt;lineCharCount val=&quot;31&quot;/&gt;&lt;lineCharCount val=&quot;29&quot;/&gt;&lt;lineCharCount val=&quot;18&quot;/&gt;&lt;lineCharCount val=&quot;27&quot;/&gt;&lt;lineCharCount val=&quot;30&quot;/&gt;&lt;lineCharCount val=&quot;6&quot;/&gt;&lt;/TableIndex&gt;&lt;/ShapeTextInfo&gt;"/>
  <p:tag name="HTML_SHAPEINFO" val="&lt;TextEffect&gt;&lt;Image&gt;&lt;filename val=&quot;C:\Users\JEFFKE~1\AppData\Local\Temp\PR\data\asimages\{0FE4702F-FC9B-4167-A97C-181B86EBC8E4}_1.png_crop.png&quot;/&gt;&lt;left val=&quot;365&quot;/&gt;&lt;top val=&quot;80&quot;/&gt;&lt;width val=&quot;99&quot;/&gt;&lt;height val=&quot;17&quot;/&gt;&lt;hasText val=&quot;1&quot;/&gt;&lt;paraId val=&quot;1&quot;/&gt;&lt;/Image&gt;&lt;Image&gt;&lt;filename val=&quot;C:\Users\JEFFKE~1\AppData\Local\Temp\PR\data\asimages\{4657428B-15FB-495F-94AC-CF48B1201EE6}_1.png_crop.png&quot;/&gt;&lt;left val=&quot;373&quot;/&gt;&lt;top val=&quot;109&quot;/&gt;&lt;width val=&quot;283&quot;/&gt;&lt;height val=&quot;65&quot;/&gt;&lt;hasText val=&quot;1&quot;/&gt;&lt;paraId val=&quot;2&quot;/&gt;&lt;/Image&gt;&lt;Image&gt;&lt;filename val=&quot;C:\Users\JEFFKE~1\AppData\Local\Temp\PR\data\asimages\{2D8DA13D-F8BC-4C4A-9B0A-8F13D9978638}_1.png_crop.png&quot;/&gt;&lt;left val=&quot;373&quot;/&gt;&lt;top val=&quot;187&quot;/&gt;&lt;width val=&quot;274&quot;/&gt;&lt;height val=&quot;65&quot;/&gt;&lt;hasText val=&quot;1&quot;/&gt;&lt;paraId val=&quot;3&quot;/&gt;&lt;/Image&gt;&lt;Image&gt;&lt;filename val=&quot;C:\Users\JEFFKE~1\AppData\Local\Temp\PR\data\asimages\{A519E8B9-E278-4E65-9D0E-9A5CDC557FEF}_1.png_crop.png&quot;/&gt;&lt;left val=&quot;373&quot;/&gt;&lt;top val=&quot;265&quot;/&gt;&lt;width val=&quot;259&quot;/&gt;&lt;height val=&quot;62&quot;/&gt;&lt;hasText val=&quot;1&quot;/&gt;&lt;paraId val=&quot;4&quot;/&gt;&lt;/Image&gt;&lt;/TextEffect&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sharepoint/v3/field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8955</TotalTime>
  <Words>8143</Words>
  <Application>Microsoft Office PowerPoint</Application>
  <PresentationFormat>On-screen Show (16:9)</PresentationFormat>
  <Paragraphs>451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1_Office Theme</vt:lpstr>
      <vt:lpstr>Module 11: Implementation Planning</vt:lpstr>
      <vt:lpstr>The Materials You Will Use</vt:lpstr>
      <vt:lpstr>Module Objectives</vt:lpstr>
      <vt:lpstr>Introduction</vt:lpstr>
      <vt:lpstr>Shift Toward a Culture of Safety</vt:lpstr>
      <vt:lpstr>Key Principles of Implementation</vt:lpstr>
      <vt:lpstr>10 Steps of Implementation Planning</vt:lpstr>
      <vt:lpstr>Describe the Targeted Care Office</vt:lpstr>
      <vt:lpstr>Step 1: Create a Change Team</vt:lpstr>
      <vt:lpstr>Create a Change Team: Tips for Success</vt:lpstr>
      <vt:lpstr>Step 2: Define Problem or Opportunity for Improvement</vt:lpstr>
      <vt:lpstr>Example: Problem Definition</vt:lpstr>
      <vt:lpstr>Define Problem or Opportunity: Tips for Success</vt:lpstr>
      <vt:lpstr>Step 3: Define Aims of TeamSTEPPS Intervention</vt:lpstr>
      <vt:lpstr>Define Aims: Tips for Success</vt:lpstr>
      <vt:lpstr>Step 4:  Design a TeamSTEPPS Intervention</vt:lpstr>
      <vt:lpstr>Design TeamSTEPPS Intervention: Tips for Success</vt:lpstr>
      <vt:lpstr>Step 5: Develop a Plan for Testing Your Intervention(s)</vt:lpstr>
      <vt:lpstr>Develop a Testing Plan: Tips for Success</vt:lpstr>
      <vt:lpstr>Step 6: Develop an Implementation Plan</vt:lpstr>
      <vt:lpstr>Step 6 (continued): Determine How Coaches May Be Used</vt:lpstr>
      <vt:lpstr>Step 7: Develop a Sustainment Plan</vt:lpstr>
      <vt:lpstr>Develop a Sustainment Plan: Tips for Success</vt:lpstr>
      <vt:lpstr>Step 8: Develop a Communications Plan</vt:lpstr>
      <vt:lpstr>Communications Plan: Tips for Success</vt:lpstr>
      <vt:lpstr>Step 9: Develop an Implementation Plan Timeline</vt:lpstr>
      <vt:lpstr>Step 9 (continued): Change Team Meetings: Planning Tool</vt:lpstr>
      <vt:lpstr>Step 10: Review Your Plan with Key Stakeholders</vt:lpstr>
      <vt:lpstr>Key Stakeholders: Tip for Success</vt:lpstr>
      <vt:lpstr>TeamSTEPPS Implementation Planning Next Steps</vt:lpstr>
      <vt:lpstr>Module 11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Bonnett, Doreen (AHRQ/OC)</cp:lastModifiedBy>
  <cp:revision>761</cp:revision>
  <cp:lastPrinted>2013-11-15T01:26:01Z</cp:lastPrinted>
  <dcterms:created xsi:type="dcterms:W3CDTF">2010-04-12T23:12:02Z</dcterms:created>
  <dcterms:modified xsi:type="dcterms:W3CDTF">2019-03-07T22:08:11Z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