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23"/>
  </p:notesMasterIdLst>
  <p:handoutMasterIdLst>
    <p:handoutMasterId r:id="rId24"/>
  </p:handoutMasterIdLst>
  <p:sldIdLst>
    <p:sldId id="256" r:id="rId5"/>
    <p:sldId id="327" r:id="rId6"/>
    <p:sldId id="328" r:id="rId7"/>
    <p:sldId id="300" r:id="rId8"/>
    <p:sldId id="318" r:id="rId9"/>
    <p:sldId id="301" r:id="rId10"/>
    <p:sldId id="302" r:id="rId11"/>
    <p:sldId id="303" r:id="rId12"/>
    <p:sldId id="304" r:id="rId13"/>
    <p:sldId id="319" r:id="rId14"/>
    <p:sldId id="305" r:id="rId15"/>
    <p:sldId id="306" r:id="rId16"/>
    <p:sldId id="307" r:id="rId17"/>
    <p:sldId id="320" r:id="rId18"/>
    <p:sldId id="308" r:id="rId19"/>
    <p:sldId id="309" r:id="rId20"/>
    <p:sldId id="310" r:id="rId21"/>
    <p:sldId id="324" r:id="rId22"/>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1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22"/>
    <a:srgbClr val="31859C"/>
    <a:srgbClr val="E38144"/>
    <a:srgbClr val="FFFFCC"/>
    <a:srgbClr val="FFFF99"/>
    <a:srgbClr val="215968"/>
    <a:srgbClr val="BE571E"/>
    <a:srgbClr val="6090DC"/>
    <a:srgbClr val="4F7FD6"/>
    <a:srgbClr val="0D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61977" autoAdjust="0"/>
  </p:normalViewPr>
  <p:slideViewPr>
    <p:cSldViewPr snapToGrid="0" snapToObjects="1">
      <p:cViewPr varScale="1">
        <p:scale>
          <a:sx n="55" d="100"/>
          <a:sy n="55" d="100"/>
        </p:scale>
        <p:origin x="1818" y="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6" d="100"/>
          <a:sy n="86" d="100"/>
        </p:scale>
        <p:origin x="31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TeamSTEPPS for Office-Based Care Online Course. This is Dr. Brigetta Craft. The following presentation will cover Module</a:t>
            </a:r>
            <a:r>
              <a:rPr lang="en-US" baseline="0" dirty="0"/>
              <a:t> 4, Leading Teams, </a:t>
            </a:r>
            <a:r>
              <a:rPr lang="en-US" dirty="0"/>
              <a:t>that you, as a practice facilitator, will review.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Huddles provide team leaders with an opportunity to informally monitor patient and team-level situations. The difference between a brief and a huddle is that with a brief, the leader knows and shares the plan. With a huddle, the leader changes the plan and shares the change with the team. </a:t>
            </a:r>
          </a:p>
          <a:p>
            <a:endParaRPr lang="en-US" b="0" dirty="0" smtClean="0"/>
          </a:p>
          <a:p>
            <a:r>
              <a:rPr lang="en-US" b="0" dirty="0" smtClean="0"/>
              <a:t>Because </a:t>
            </a:r>
            <a:r>
              <a:rPr lang="en-US" b="0" dirty="0"/>
              <a:t>information changes over time, the huddle is an important tool for monitoring and updating the team. A sudden increase in the activity level of an individual or of the team signals the need to reevaluate and perhaps redistribute the workload. </a:t>
            </a:r>
          </a:p>
          <a:p>
            <a:endParaRPr lang="en-US" b="0" dirty="0" smtClean="0"/>
          </a:p>
          <a:p>
            <a:r>
              <a:rPr lang="en-US" b="0" dirty="0" smtClean="0"/>
              <a:t>Please </a:t>
            </a:r>
            <a:r>
              <a:rPr lang="en-US" b="0" dirty="0"/>
              <a:t>take a few minutes</a:t>
            </a:r>
            <a:r>
              <a:rPr lang="en-US" b="0" baseline="0" dirty="0"/>
              <a:t> and answer the questions on the corresponding page of your workbook. </a:t>
            </a:r>
            <a:r>
              <a:rPr lang="en-US" b="0" i="0" u="none" strike="noStrike" baseline="0" dirty="0"/>
              <a:t>L</a:t>
            </a:r>
            <a:r>
              <a:rPr lang="en-US" b="0" baseline="0" dirty="0"/>
              <a:t>ist a few examples of when a huddle would be appropriate in your practice. </a:t>
            </a:r>
            <a:endParaRPr lang="en-US" b="0" dirty="0"/>
          </a:p>
          <a:p>
            <a:endParaRPr lang="en-US" b="0" dirty="0" smtClean="0"/>
          </a:p>
          <a:p>
            <a:r>
              <a:rPr lang="en-US" b="0" dirty="0" smtClean="0"/>
              <a:t>These </a:t>
            </a:r>
            <a:r>
              <a:rPr lang="en-US" b="0" dirty="0"/>
              <a:t>examples could be from your actual experience in a medical office or experiences that you imagine could happen. </a:t>
            </a:r>
            <a:r>
              <a:rPr lang="en-US" b="0" i="0" u="none" dirty="0"/>
              <a:t>For example</a:t>
            </a:r>
            <a:r>
              <a:rPr lang="en-US" b="0" u="none" dirty="0"/>
              <a:t>, </a:t>
            </a:r>
            <a:r>
              <a:rPr lang="en-US" b="0" dirty="0"/>
              <a:t>if a team member called in sick or isn’t able to make it in to work, this would be an opportunity to use a huddle because </a:t>
            </a:r>
            <a:r>
              <a:rPr lang="en-US" b="0" i="0" u="none" dirty="0"/>
              <a:t>the </a:t>
            </a:r>
            <a:r>
              <a:rPr lang="en-US" b="0" dirty="0"/>
              <a:t>team strategy for the day </a:t>
            </a:r>
            <a:r>
              <a:rPr lang="en-US" b="0" i="0" u="none" dirty="0"/>
              <a:t>will most likely need to</a:t>
            </a:r>
            <a:r>
              <a:rPr lang="en-US" b="0" dirty="0"/>
              <a:t> be reviewed and revised. </a:t>
            </a:r>
          </a:p>
          <a:p>
            <a:endParaRPr lang="en-US" b="0" dirty="0" smtClean="0"/>
          </a:p>
          <a:p>
            <a:r>
              <a:rPr lang="en-US" b="0" dirty="0" smtClean="0"/>
              <a:t>It </a:t>
            </a:r>
            <a:r>
              <a:rPr lang="en-US" b="0" dirty="0"/>
              <a:t>should not be assumed that everything will be taken care of. Instead, form a huddle and address the ramification of this team member being out for the day, and how the team will make up for his or her absence. </a:t>
            </a:r>
            <a:endParaRPr lang="en-US" b="0" u="sng" strike="sngStrike" dirty="0"/>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416276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0" dirty="0"/>
              <a:t>The third leadership strategy we will discuss is the debrief. The debrief is a short, informal information exchange used as a process improvement tool. It occurs after an event, or shift, and is designated to improve teamwork skills. Team actions and outcomes are discussed against the established plan. You might ask the question “We had a plan — did we achieve the goals of the plan?” </a:t>
            </a:r>
          </a:p>
          <a:p>
            <a:endParaRPr lang="en-US" b="0" dirty="0" smtClean="0"/>
          </a:p>
          <a:p>
            <a:r>
              <a:rPr lang="en-US" b="0" dirty="0" smtClean="0"/>
              <a:t>Debriefs </a:t>
            </a:r>
            <a:r>
              <a:rPr lang="en-US" b="0" dirty="0"/>
              <a:t>are most effective when conducted in an environment where all actions are viewed as learning opportunities. Debriefs can include any of the following — accurate recounting and documentation of key events, analysis of what occurred, what worked and what did not, reflection on why and implications to practice, discussion of lessons learned and how the team will alter the plan next time, establishment of a method to formally change the existing plan to incorporate lessons learned, recognition of good team contributions and catches. Debrief should be a short team event of 3 minutes or less that is typically initiated and facilitated by the team leader. </a:t>
            </a:r>
          </a:p>
          <a:p>
            <a:endParaRPr lang="en-US" b="0" dirty="0" smtClean="0"/>
          </a:p>
          <a:p>
            <a:r>
              <a:rPr lang="en-US" b="0" dirty="0" smtClean="0"/>
              <a:t>Debriefs </a:t>
            </a:r>
            <a:r>
              <a:rPr lang="en-US" b="0" dirty="0"/>
              <a:t>are most useful when they relate to a specific team goal or address particular issues related to recent actions of the team. Debriefs also maintain effectiveness by not assigning blame or failure to an individual. Although the debrief is meant to be a process improvement tool, it may be necessary at times to conduct a complete process review and system redesign, particularly if the same issues or events continue to reoccur. Such reoccurring issues may be identified during a debrief and can then be mapped out and discussed at a designated time in the near future.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11</a:t>
            </a:fld>
            <a:endParaRPr lang="en-US" dirty="0"/>
          </a:p>
        </p:txBody>
      </p:sp>
    </p:spTree>
    <p:extLst>
      <p:ext uri="{BB962C8B-B14F-4D97-AF65-F5344CB8AC3E}">
        <p14:creationId xmlns:p14="http://schemas.microsoft.com/office/powerpoint/2010/main" val="28300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pPr defTabSz="928166"/>
            <a:fld id="{58B2E46B-04C2-4203-938B-48E65E228940}" type="slidenum">
              <a:rPr lang="en-US" smtClean="0">
                <a:cs typeface="Arial" charset="0"/>
              </a:rPr>
              <a:pPr defTabSz="928166"/>
              <a:t>12</a:t>
            </a:fld>
            <a:endParaRPr lang="en-US" dirty="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better manage your debriefs, you should develop a</a:t>
            </a:r>
            <a:r>
              <a:rPr lang="en-US" baseline="0" dirty="0"/>
              <a:t> </a:t>
            </a:r>
            <a:r>
              <a:rPr lang="en-US" dirty="0"/>
              <a:t>checklist. The debrief checklist helps ensure that all information is discussed relative to the plan established in the team brief. To conduct a debrief, the team leader recaps the established plan and key events that occurred and asks questions related to team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a:t>team should assess how each of the following plays a role in the team’s performance: team leadership, situation awareness, mutual support, and communication. The team leader should then ask “What are our takeaways or lessons learned from this experience?” Following this discussion, the team should set goals for improvement. The checklist shown on the slide is just an example, but could serve as a real-life checklist.</a:t>
            </a:r>
          </a:p>
        </p:txBody>
      </p:sp>
    </p:spTree>
    <p:extLst>
      <p:ext uri="{BB962C8B-B14F-4D97-AF65-F5344CB8AC3E}">
        <p14:creationId xmlns:p14="http://schemas.microsoft.com/office/powerpoint/2010/main" val="355061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In the </a:t>
            </a:r>
            <a:r>
              <a:rPr lang="en-US" b="0" u="none" strike="noStrike" dirty="0"/>
              <a:t>Team Structure Module</a:t>
            </a:r>
            <a:r>
              <a:rPr lang="en-US" b="0" u="none" dirty="0"/>
              <a:t>, you watched an</a:t>
            </a:r>
            <a:r>
              <a:rPr lang="en-US" b="0" u="none" baseline="0" dirty="0"/>
              <a:t> office-based </a:t>
            </a:r>
            <a:r>
              <a:rPr lang="en-US" b="0" u="none" dirty="0"/>
              <a:t>care team demonstrate poor team leadership. On the next slide, you will watch them demonstrate proper leadership. </a:t>
            </a:r>
            <a:r>
              <a:rPr lang="en-US" b="0" strike="noStrike" dirty="0"/>
              <a:t>While watching the video, record any thoughts you may have on the corresponding page of your workbook.</a:t>
            </a:r>
            <a:endParaRPr lang="en-US" b="0" u="none" strike="sngStrike" dirty="0"/>
          </a:p>
          <a:p>
            <a:endParaRPr lang="en-US" b="1" u="none" dirty="0"/>
          </a:p>
          <a:p>
            <a:endParaRPr lang="en-US" strike="sngStrike" dirty="0"/>
          </a:p>
          <a:p>
            <a:endParaRPr lang="en-US" b="1"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13</a:t>
            </a:fld>
            <a:endParaRPr lang="en-US" dirty="0"/>
          </a:p>
        </p:txBody>
      </p:sp>
    </p:spTree>
    <p:extLst>
      <p:ext uri="{BB962C8B-B14F-4D97-AF65-F5344CB8AC3E}">
        <p14:creationId xmlns:p14="http://schemas.microsoft.com/office/powerpoint/2010/main" val="2991021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144133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b="0" u="none" dirty="0"/>
              <a:t>How does that video compare to the video scenario you watched in the </a:t>
            </a:r>
            <a:r>
              <a:rPr lang="en-US" b="0" u="none" strike="noStrike" dirty="0"/>
              <a:t>Team Structure Module</a:t>
            </a:r>
            <a:r>
              <a:rPr lang="en-US" b="0" u="none" dirty="0"/>
              <a:t>? What went better this time? How did the team leader improve the situation? </a:t>
            </a:r>
          </a:p>
          <a:p>
            <a:endParaRPr lang="en-US" b="0" u="none" dirty="0" smtClean="0"/>
          </a:p>
          <a:p>
            <a:r>
              <a:rPr lang="en-US" b="0" u="none" dirty="0" smtClean="0"/>
              <a:t>As </a:t>
            </a:r>
            <a:r>
              <a:rPr lang="en-US" b="0" u="none" dirty="0"/>
              <a:t>you reflect on what you saw in the video, ask yourself </a:t>
            </a:r>
            <a:r>
              <a:rPr lang="en-US" b="0" i="0" u="none" dirty="0"/>
              <a:t>these questions</a:t>
            </a:r>
            <a:r>
              <a:rPr lang="en-US" b="0" u="none" dirty="0"/>
              <a:t>: How is leadership demonstrated in this video? Was this strategy effective? </a:t>
            </a:r>
            <a:r>
              <a:rPr lang="en-US" b="0" i="0" u="none" dirty="0"/>
              <a:t>And</a:t>
            </a:r>
            <a:r>
              <a:rPr lang="en-US" b="0" i="1" u="none" dirty="0"/>
              <a:t>,</a:t>
            </a:r>
            <a:r>
              <a:rPr lang="en-US" b="0" u="none" dirty="0"/>
              <a:t> why was it effective or not effective? </a:t>
            </a:r>
          </a:p>
          <a:p>
            <a:endParaRPr lang="en-US" b="0" u="none" dirty="0" smtClean="0"/>
          </a:p>
          <a:p>
            <a:r>
              <a:rPr lang="en-US" b="0" u="none" dirty="0" smtClean="0"/>
              <a:t>Did </a:t>
            </a:r>
            <a:r>
              <a:rPr lang="en-US" b="0" u="none" dirty="0"/>
              <a:t>you see any other opportunities for leadership to be demonstrated in this video? Have you encountered situations similar to this on your team? </a:t>
            </a:r>
          </a:p>
          <a:p>
            <a:endParaRPr lang="en-US" b="0" u="none" strike="noStrike" dirty="0" smtClean="0"/>
          </a:p>
          <a:p>
            <a:r>
              <a:rPr lang="en-US" b="0" u="none" strike="noStrike" dirty="0" smtClean="0"/>
              <a:t>Now </a:t>
            </a:r>
            <a:r>
              <a:rPr lang="en-US" b="0" u="none" strike="noStrike" dirty="0"/>
              <a:t>take a few minutes to think about your own office teams in terms of leadership, and whether you have encountered leadership </a:t>
            </a:r>
            <a:r>
              <a:rPr lang="en-US" b="0" i="0" u="none" strike="noStrike" dirty="0"/>
              <a:t>issues</a:t>
            </a:r>
            <a:r>
              <a:rPr lang="en-US" b="0" u="none" strike="noStrike" dirty="0"/>
              <a:t>. </a:t>
            </a:r>
            <a:r>
              <a:rPr lang="en-US" sz="1200" b="0" i="0" kern="1200" dirty="0">
                <a:solidFill>
                  <a:schemeClr val="tx1"/>
                </a:solidFill>
                <a:effectLst/>
                <a:latin typeface="+mn-lt"/>
                <a:ea typeface="+mn-ea"/>
                <a:cs typeface="+mn-cs"/>
              </a:rPr>
              <a:t>Focus on what has not worked, and not on who has not made it work</a:t>
            </a:r>
            <a:r>
              <a:rPr lang="en-US" b="0" u="none" strike="noStrike" dirty="0"/>
              <a:t>. Use the reference page</a:t>
            </a:r>
            <a:r>
              <a:rPr lang="en-US" b="0" u="none" strike="noStrike" baseline="0" dirty="0"/>
              <a:t> number in your workbook to m</a:t>
            </a:r>
            <a:r>
              <a:rPr lang="en-US" b="0" u="none" strike="noStrike" dirty="0"/>
              <a:t>ake notes of your thoughts to discuss with your team. </a:t>
            </a:r>
            <a:endParaRPr lang="en-US" b="0" u="none" strike="sngStrike" dirty="0"/>
          </a:p>
        </p:txBody>
      </p:sp>
      <p:sp>
        <p:nvSpPr>
          <p:cNvPr id="82947" name="Slide Number Placeholder 3"/>
          <p:cNvSpPr>
            <a:spLocks noGrp="1"/>
          </p:cNvSpPr>
          <p:nvPr>
            <p:ph type="sldNum" sz="quarter" idx="5"/>
          </p:nvPr>
        </p:nvSpPr>
        <p:spPr>
          <a:noFill/>
        </p:spPr>
        <p:txBody>
          <a:bodyPr/>
          <a:lstStyle/>
          <a:p>
            <a:pPr defTabSz="928166"/>
            <a:fld id="{964152A7-09EC-4BB8-80AB-DC71329288D6}" type="slidenum">
              <a:rPr lang="en-US" smtClean="0">
                <a:cs typeface="Arial" charset="0"/>
              </a:rPr>
              <a:pPr defTabSz="928166"/>
              <a:t>15</a:t>
            </a:fld>
            <a:endParaRPr lang="en-US" dirty="0">
              <a:cs typeface="Arial" charset="0"/>
            </a:endParaRPr>
          </a:p>
        </p:txBody>
      </p:sp>
    </p:spTree>
    <p:extLst>
      <p:ext uri="{BB962C8B-B14F-4D97-AF65-F5344CB8AC3E}">
        <p14:creationId xmlns:p14="http://schemas.microsoft.com/office/powerpoint/2010/main" val="303198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 the following scenario and see how leadership can be demonstrated in the nonclinical aspects of the team: </a:t>
            </a:r>
          </a:p>
          <a:p>
            <a:endParaRPr lang="en-US" dirty="0" smtClean="0"/>
          </a:p>
          <a:p>
            <a:r>
              <a:rPr lang="en-US" dirty="0" smtClean="0"/>
              <a:t>Jack</a:t>
            </a:r>
            <a:r>
              <a:rPr lang="en-US" dirty="0"/>
              <a:t>, an elderly man who just had cataract surgery and is not able to drive, was taken to the clinic by his son for a follow-up on his blood pressure and diabetes. While Jack was in the examination room, his son was called away on an emergency. </a:t>
            </a:r>
          </a:p>
          <a:p>
            <a:endParaRPr lang="en-US" dirty="0" smtClean="0"/>
          </a:p>
          <a:p>
            <a:r>
              <a:rPr lang="en-US" dirty="0" smtClean="0"/>
              <a:t>When </a:t>
            </a:r>
            <a:r>
              <a:rPr lang="en-US" dirty="0"/>
              <a:t>Jack finished his appointment and found that his son was not waiting for him, he was very upset. The front desk administrator realized that Jack had no way to get home and called a quick huddle with the nurse and the billing specialist. Together, they decided to arrange for a taxi to transport him home. </a:t>
            </a:r>
          </a:p>
          <a:p>
            <a:endParaRPr lang="en-US" dirty="0" smtClean="0"/>
          </a:p>
          <a:p>
            <a:r>
              <a:rPr lang="en-US" dirty="0" smtClean="0"/>
              <a:t>The </a:t>
            </a:r>
            <a:r>
              <a:rPr lang="en-US" dirty="0"/>
              <a:t>front desk administrator then called Jack after he arrived home to make sure all was well. </a:t>
            </a:r>
          </a:p>
          <a:p>
            <a:endParaRPr lang="en-US" dirty="0" smtClean="0"/>
          </a:p>
          <a:p>
            <a:r>
              <a:rPr lang="en-US" dirty="0" smtClean="0"/>
              <a:t>The </a:t>
            </a:r>
            <a:r>
              <a:rPr lang="en-US" dirty="0"/>
              <a:t>outcome in this scenario is only one of many possible outcomes. Can you think of any other way the situation could have been resolved? As you can see from this scenario, the strategies taught in TeamSTEPPS apply to everyone within the office. Leadership is the responsibility of everyone on the team.</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16</a:t>
            </a:fld>
            <a:endParaRPr lang="en-US" dirty="0"/>
          </a:p>
        </p:txBody>
      </p:sp>
    </p:spTree>
    <p:extLst>
      <p:ext uri="{BB962C8B-B14F-4D97-AF65-F5344CB8AC3E}">
        <p14:creationId xmlns:p14="http://schemas.microsoft.com/office/powerpoint/2010/main" val="1963534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dirty="0"/>
              <a:t>Earlier, we discussed the barriers to delivering high quality, safe care in the office setting. Excellent leaders partner with their patients and clinical and operational care team members to take the critical actions necessary to keep the team on track so that the patient’s care is safe and high-quality. To summarize, team briefs, huddles, and debriefs serve to mitigate the barriers to achieve the excellent performance and outcomes that are desired.</a:t>
            </a:r>
            <a:endParaRPr lang="en-US" b="1" u="sng" strike="sngStrike" dirty="0"/>
          </a:p>
        </p:txBody>
      </p:sp>
    </p:spTree>
    <p:extLst>
      <p:ext uri="{BB962C8B-B14F-4D97-AF65-F5344CB8AC3E}">
        <p14:creationId xmlns:p14="http://schemas.microsoft.com/office/powerpoint/2010/main" val="416587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r>
              <a:rPr lang="en-US"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how leadership affects team processes and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characteristics of successful 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activities involved in successfully leading teams.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tools for leading teams, including briefs, huddles, and debriefs.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apply the tools for leading teams specific to office-based care. </a:t>
            </a:r>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74471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a:t>.</a:t>
            </a:r>
            <a:endParaRPr lang="en-US" b="1" dirty="0"/>
          </a:p>
          <a:p>
            <a:endParaRPr lang="en-US" dirty="0" smtClean="0"/>
          </a:p>
          <a:p>
            <a:r>
              <a:rPr lang="en-US" dirty="0" smtClean="0"/>
              <a:t>You </a:t>
            </a:r>
            <a:r>
              <a:rPr lang="en-US" dirty="0"/>
              <a:t>can also visit the AHRQ </a:t>
            </a:r>
            <a:r>
              <a:rPr lang="en-US"/>
              <a:t>TeamSTEPPS </a:t>
            </a:r>
            <a:r>
              <a:rPr lang="en-US"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172154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completing this module, you</a:t>
            </a:r>
            <a:r>
              <a:rPr lang="en-US" strike="noStrike" dirty="0"/>
              <a:t>’ll </a:t>
            </a:r>
            <a:r>
              <a:rPr lang="en-US" dirty="0"/>
              <a:t>be able to</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how leadership affects team processes and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characteristics of successful 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activities involved in successfully leading teams.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tools for leading teams, including briefs, huddles, and debriefs.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apply the tools for leading teams specific to office-based care. </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smtClean="0"/>
              <a:t>To </a:t>
            </a:r>
            <a:r>
              <a:rPr lang="en-US" u="none" dirty="0"/>
              <a:t>begin our discussion on leading teams, I would like to introduce </a:t>
            </a:r>
            <a:r>
              <a:rPr lang="en-US" u="none" baseline="0" dirty="0"/>
              <a:t>AHRQ’s senior nursing advisor and your </a:t>
            </a:r>
            <a:r>
              <a:rPr lang="en-US" u="none" dirty="0"/>
              <a:t>host for this module, </a:t>
            </a:r>
            <a:r>
              <a:rPr lang="en-US" u="none" baseline="0" dirty="0"/>
              <a:t>Dr. </a:t>
            </a:r>
            <a:r>
              <a:rPr lang="en-US" u="none" baseline="0" dirty="0" err="1"/>
              <a:t>Ric</a:t>
            </a:r>
            <a:r>
              <a:rPr lang="en-US" u="none" baseline="0" dirty="0"/>
              <a:t> </a:t>
            </a:r>
            <a:r>
              <a:rPr lang="en-US" dirty="0" err="1"/>
              <a:t>Ricciardi</a:t>
            </a:r>
            <a:r>
              <a:rPr lang="en-US" u="none" baseline="0" dirty="0"/>
              <a:t>.  </a:t>
            </a:r>
            <a:endParaRPr lang="en-US" u="none" dirty="0"/>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354151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dirty="0"/>
              <a:t>Leadership is a critical component of effective team performance, and the second component of </a:t>
            </a:r>
            <a:r>
              <a:rPr lang="en-US" dirty="0" err="1"/>
              <a:t>TeamSTEPPS</a:t>
            </a:r>
            <a:r>
              <a:rPr lang="en-US" dirty="0"/>
              <a:t> that we will consider. Traditional definitions of leadership center on the concept of influence. For example, Peter </a:t>
            </a:r>
            <a:r>
              <a:rPr lang="en-US" dirty="0" err="1"/>
              <a:t>Northouse</a:t>
            </a:r>
            <a:r>
              <a:rPr lang="en-US" dirty="0"/>
              <a:t> refers to leadership as a process whereby an individual organizes and influences a group of individuals to achieve a common goal. Leaders influence team effectiveness by facilitating team actions, ensuring that teams have the necessary resources for optimal performance, ensuring that roles and tasks are understood by all team members, and by being knowledgeable of team members’ skills and expertise in order to properly allocate tasks and material resources. </a:t>
            </a:r>
          </a:p>
        </p:txBody>
      </p:sp>
      <p:sp>
        <p:nvSpPr>
          <p:cNvPr id="68611" name="Slide Number Placeholder 3"/>
          <p:cNvSpPr>
            <a:spLocks noGrp="1"/>
          </p:cNvSpPr>
          <p:nvPr>
            <p:ph type="sldNum" sz="quarter" idx="5"/>
          </p:nvPr>
        </p:nvSpPr>
        <p:spPr>
          <a:noFill/>
        </p:spPr>
        <p:txBody>
          <a:bodyPr/>
          <a:lstStyle/>
          <a:p>
            <a:pPr defTabSz="928166"/>
            <a:fld id="{A9C6AE49-292C-48B1-84DF-B406E71423AE}" type="slidenum">
              <a:rPr lang="en-US" smtClean="0">
                <a:cs typeface="Arial" charset="0"/>
              </a:rPr>
              <a:pPr defTabSz="928166"/>
              <a:t>4</a:t>
            </a:fld>
            <a:endParaRPr lang="en-US" dirty="0">
              <a:cs typeface="Arial" charset="0"/>
            </a:endParaRPr>
          </a:p>
        </p:txBody>
      </p:sp>
    </p:spTree>
    <p:extLst>
      <p:ext uri="{BB962C8B-B14F-4D97-AF65-F5344CB8AC3E}">
        <p14:creationId xmlns:p14="http://schemas.microsoft.com/office/powerpoint/2010/main" val="44154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clinical team, the primary leadership role generally is held by the provider. However, each clinical team member must know each other’s role, including strengths and weaknesses and areas of expertise. In the operations team, a second leadership role may be that of administrative personnel, whose tasks include managing medical records, coordinating transfer of patient information, and interfacing with patients on nonmedical issues. </a:t>
            </a:r>
            <a:endParaRPr lang="en-US" dirty="0" smtClean="0"/>
          </a:p>
          <a:p>
            <a:endParaRPr lang="en-US" dirty="0"/>
          </a:p>
          <a:p>
            <a:r>
              <a:rPr lang="en-US" dirty="0"/>
              <a:t>Traditional definitions of leadership have given rise to the concept of shared leadership. </a:t>
            </a:r>
            <a:r>
              <a:rPr lang="en-US" dirty="0" err="1"/>
              <a:t>Moxley</a:t>
            </a:r>
            <a:r>
              <a:rPr lang="en-US" dirty="0"/>
              <a:t> defines leadership as a partnership where two or more people, or a team of people, share power and join forces to move toward the accomplishment of a shared goal. Baker and colleagues found that leaders impact team effectiveness not by handing down solutions, but rather by facilitating team problem solving. </a:t>
            </a:r>
          </a:p>
          <a:p>
            <a:endParaRPr lang="en-US" dirty="0" smtClean="0"/>
          </a:p>
          <a:p>
            <a:r>
              <a:rPr lang="en-US" dirty="0" smtClean="0"/>
              <a:t>Whether </a:t>
            </a:r>
            <a:r>
              <a:rPr lang="en-US" dirty="0"/>
              <a:t>acting in a primary leadership position or in a shared leadership environment, all leaders must develop certain leadership characteristics to be successful. </a:t>
            </a:r>
          </a:p>
          <a:p>
            <a:endParaRPr lang="en-US" dirty="0" smtClean="0"/>
          </a:p>
          <a:p>
            <a:r>
              <a:rPr lang="en-US" dirty="0" smtClean="0"/>
              <a:t>These </a:t>
            </a:r>
            <a:r>
              <a:rPr lang="en-US" dirty="0"/>
              <a:t>characteristics of effective leadership include role</a:t>
            </a:r>
            <a:r>
              <a:rPr lang="en-US" baseline="0" dirty="0"/>
              <a:t> </a:t>
            </a:r>
            <a:r>
              <a:rPr lang="en-US" dirty="0"/>
              <a:t>modeling and shaping of teamwork through open sharing of information, providing constructive and timely feedback, and facilitating briefs, huddles, debriefs, and resolving conflicts. </a:t>
            </a:r>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184945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US" dirty="0"/>
              <a:t>High-performing team leaders ensure teams engage in three critical events — to plan, problem</a:t>
            </a:r>
            <a:r>
              <a:rPr lang="en-US" baseline="0" dirty="0"/>
              <a:t> </a:t>
            </a:r>
            <a:r>
              <a:rPr lang="en-US" dirty="0"/>
              <a:t>solve, and improve over time. Three leadership strategies in the </a:t>
            </a:r>
            <a:r>
              <a:rPr lang="en-US" dirty="0" err="1"/>
              <a:t>TeamSTEPPS</a:t>
            </a:r>
            <a:r>
              <a:rPr lang="en-US" dirty="0"/>
              <a:t> toolkit address these events. They are briefs (for planning purposes),</a:t>
            </a:r>
            <a:r>
              <a:rPr lang="en-US" baseline="0" dirty="0"/>
              <a:t> </a:t>
            </a:r>
            <a:r>
              <a:rPr lang="en-US" dirty="0"/>
              <a:t>huddles</a:t>
            </a:r>
            <a:r>
              <a:rPr lang="en-US" baseline="0" dirty="0"/>
              <a:t> (</a:t>
            </a:r>
            <a:r>
              <a:rPr lang="en-US" dirty="0"/>
              <a:t>for problem solving), and debriefs (for reflection and process improvement). We will now explore each of these three in greater detail. As we go forward, keep in mind that although the team leader typically facilitates team events, any team member can request a brief, huddle, or debrief at any time as the need arises. This is an example of shared leadership.</a:t>
            </a:r>
          </a:p>
        </p:txBody>
      </p:sp>
      <p:sp>
        <p:nvSpPr>
          <p:cNvPr id="70659" name="Slide Number Placeholder 3"/>
          <p:cNvSpPr>
            <a:spLocks noGrp="1"/>
          </p:cNvSpPr>
          <p:nvPr>
            <p:ph type="sldNum" sz="quarter" idx="5"/>
          </p:nvPr>
        </p:nvSpPr>
        <p:spPr>
          <a:noFill/>
        </p:spPr>
        <p:txBody>
          <a:bodyPr/>
          <a:lstStyle/>
          <a:p>
            <a:pPr defTabSz="928166"/>
            <a:fld id="{1BEB1287-547E-4A32-A0EB-B4D976CD7F19}" type="slidenum">
              <a:rPr lang="en-US" smtClean="0">
                <a:cs typeface="Arial" charset="0"/>
              </a:rPr>
              <a:pPr defTabSz="928166"/>
              <a:t>6</a:t>
            </a:fld>
            <a:endParaRPr lang="en-US" dirty="0">
              <a:cs typeface="Arial" charset="0"/>
            </a:endParaRPr>
          </a:p>
        </p:txBody>
      </p:sp>
    </p:spTree>
    <p:extLst>
      <p:ext uri="{BB962C8B-B14F-4D97-AF65-F5344CB8AC3E}">
        <p14:creationId xmlns:p14="http://schemas.microsoft.com/office/powerpoint/2010/main" val="65936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dirty="0"/>
              <a:t>Briefs, sometimes referred to as team meetings, are held for planning purposes. The designated leader is responsible for organizing a 3- to 5-minute brief to discuss essential team information, and all team members are expected to attend. </a:t>
            </a:r>
          </a:p>
          <a:p>
            <a:endParaRPr lang="en-US" dirty="0" smtClean="0"/>
          </a:p>
          <a:p>
            <a:r>
              <a:rPr lang="en-US" dirty="0" smtClean="0"/>
              <a:t>The </a:t>
            </a:r>
            <a:r>
              <a:rPr lang="en-US" dirty="0"/>
              <a:t>following information should be discussed in a brief: </a:t>
            </a:r>
            <a:endParaRPr lang="en-US" dirty="0" smtClean="0"/>
          </a:p>
          <a:p>
            <a:endParaRPr lang="en-US" dirty="0"/>
          </a:p>
          <a:p>
            <a:pPr marL="171450" indent="-171450">
              <a:buFont typeface="Arial" panose="020B0604020202020204" pitchFamily="34" charset="0"/>
              <a:buChar char="•"/>
            </a:pPr>
            <a:r>
              <a:rPr lang="en-US" dirty="0"/>
              <a:t>Team membership and roles, who is on the team, and who is the designated team leader. </a:t>
            </a:r>
          </a:p>
          <a:p>
            <a:pPr marL="171450" indent="-171450">
              <a:buFont typeface="Arial" panose="020B0604020202020204" pitchFamily="34" charset="0"/>
              <a:buChar char="•"/>
            </a:pPr>
            <a:r>
              <a:rPr lang="en-US" dirty="0"/>
              <a:t>Clinical status of the team’s patients — the current condition, diagnosis, plan, and status of each patient assigned to the team are reviewed. </a:t>
            </a:r>
          </a:p>
          <a:p>
            <a:pPr marL="171450" indent="-171450">
              <a:buFont typeface="Arial" panose="020B0604020202020204" pitchFamily="34" charset="0"/>
              <a:buChar char="•"/>
            </a:pPr>
            <a:r>
              <a:rPr lang="en-US" dirty="0"/>
              <a:t>Team goals, pitfalls, and barriers. </a:t>
            </a:r>
          </a:p>
          <a:p>
            <a:pPr marL="171450" indent="-171450">
              <a:buFont typeface="Arial" panose="020B0604020202020204" pitchFamily="34" charset="0"/>
              <a:buChar char="•"/>
            </a:pPr>
            <a:r>
              <a:rPr lang="en-US" dirty="0"/>
              <a:t>What is to be accomplished, and who is to do it. </a:t>
            </a:r>
          </a:p>
          <a:p>
            <a:pPr marL="171450" indent="-171450">
              <a:buFont typeface="Arial" panose="020B0604020202020204" pitchFamily="34" charset="0"/>
              <a:buChar char="•"/>
            </a:pPr>
            <a:r>
              <a:rPr lang="en-US" dirty="0"/>
              <a:t>Issues affecting team operations: resources normally available that may be restricted during that particular day. </a:t>
            </a:r>
          </a:p>
          <a:p>
            <a:endParaRPr lang="en-US" dirty="0" smtClean="0"/>
          </a:p>
          <a:p>
            <a:r>
              <a:rPr lang="en-US" dirty="0" smtClean="0"/>
              <a:t>Successful </a:t>
            </a:r>
            <a:r>
              <a:rPr lang="en-US" dirty="0"/>
              <a:t>teams measure their effectiveness in terms of goal achievement. Performance goals typically are set during the team brief. With the team leader facilitating the process, team members actively participate to establish both clinical and teamwork goals. </a:t>
            </a:r>
          </a:p>
          <a:p>
            <a:endParaRPr lang="en-US" dirty="0" smtClean="0"/>
          </a:p>
          <a:p>
            <a:r>
              <a:rPr lang="en-US" dirty="0" smtClean="0"/>
              <a:t>Consider </a:t>
            </a:r>
            <a:r>
              <a:rPr lang="en-US" dirty="0"/>
              <a:t>the following questions and be prepared to discuss them with your team: Where and when does this planning occur for you now? Who attends — clinical or operations, or both? Who should attend?</a:t>
            </a:r>
          </a:p>
        </p:txBody>
      </p:sp>
      <p:sp>
        <p:nvSpPr>
          <p:cNvPr id="72707" name="Slide Number Placeholder 3"/>
          <p:cNvSpPr>
            <a:spLocks noGrp="1"/>
          </p:cNvSpPr>
          <p:nvPr>
            <p:ph type="sldNum" sz="quarter" idx="5"/>
          </p:nvPr>
        </p:nvSpPr>
        <p:spPr>
          <a:noFill/>
        </p:spPr>
        <p:txBody>
          <a:bodyPr/>
          <a:lstStyle/>
          <a:p>
            <a:pPr defTabSz="928166"/>
            <a:fld id="{FE0AFB76-FBFE-481B-AD3B-8C64340CE782}" type="slidenum">
              <a:rPr lang="en-US" smtClean="0">
                <a:cs typeface="Arial" charset="0"/>
              </a:rPr>
              <a:pPr defTabSz="928166"/>
              <a:t>7</a:t>
            </a:fld>
            <a:endParaRPr lang="en-US" dirty="0">
              <a:cs typeface="Arial" charset="0"/>
            </a:endParaRPr>
          </a:p>
        </p:txBody>
      </p:sp>
    </p:spTree>
    <p:extLst>
      <p:ext uri="{BB962C8B-B14F-4D97-AF65-F5344CB8AC3E}">
        <p14:creationId xmlns:p14="http://schemas.microsoft.com/office/powerpoint/2010/main" val="411894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dirty="0"/>
              <a:t>You should use a briefing checklist to plan and manage your briefs. A briefing checklist is similar to the preflight checklist used in aviation. In aviation, preflight briefings provide the ideal form for building a team dynamic that allows everyone to work together when carrying out routine tasks and when tackling unexpected problems. </a:t>
            </a:r>
          </a:p>
          <a:p>
            <a:endParaRPr lang="en-US" dirty="0" smtClean="0"/>
          </a:p>
          <a:p>
            <a:r>
              <a:rPr lang="en-US" dirty="0" smtClean="0"/>
              <a:t>Team </a:t>
            </a:r>
            <a:r>
              <a:rPr lang="en-US" dirty="0"/>
              <a:t>leaders should cover the items on the checklist so that the briefs will include the following</a:t>
            </a:r>
            <a:r>
              <a:rPr lang="en-US" dirty="0" smtClean="0"/>
              <a:t>:</a:t>
            </a:r>
          </a:p>
          <a:p>
            <a:endParaRPr lang="en-US" dirty="0"/>
          </a:p>
          <a:p>
            <a:pPr marL="171450" indent="-171450">
              <a:buFont typeface="Arial" panose="020B0604020202020204" pitchFamily="34" charset="0"/>
              <a:buChar char="•"/>
            </a:pPr>
            <a:r>
              <a:rPr lang="en-US" dirty="0"/>
              <a:t>One, clarify who will be leading the team so that others know who to look to for guidance. </a:t>
            </a:r>
          </a:p>
          <a:p>
            <a:pPr marL="171450" indent="-171450">
              <a:buFont typeface="Arial" panose="020B0604020202020204" pitchFamily="34" charset="0"/>
              <a:buChar char="•"/>
            </a:pPr>
            <a:r>
              <a:rPr lang="en-US" dirty="0"/>
              <a:t>Two, open lines of communication among team members, ensuring that everyone can contribute their unique knowledge to the task. </a:t>
            </a:r>
          </a:p>
          <a:p>
            <a:pPr marL="171450" indent="-171450">
              <a:buFont typeface="Arial" panose="020B0604020202020204" pitchFamily="34" charset="0"/>
              <a:buChar char="•"/>
            </a:pPr>
            <a:r>
              <a:rPr lang="en-US" dirty="0"/>
              <a:t>Three, set the tone for the upcoming slate of patients or, in some settings, the upcoming clinic session. </a:t>
            </a:r>
          </a:p>
          <a:p>
            <a:pPr marL="171450" indent="-171450">
              <a:buFont typeface="Arial" panose="020B0604020202020204" pitchFamily="34" charset="0"/>
              <a:buChar char="•"/>
            </a:pPr>
            <a:r>
              <a:rPr lang="en-US" dirty="0"/>
              <a:t>Four, establish and reinforce the protocols, responsibilities, and expected behaviors so that possible misunderstandings are avoided. </a:t>
            </a:r>
          </a:p>
          <a:p>
            <a:pPr marL="171450" indent="-171450">
              <a:buFont typeface="Arial" panose="020B0604020202020204" pitchFamily="34" charset="0"/>
              <a:buChar char="•"/>
            </a:pPr>
            <a:r>
              <a:rPr lang="en-US" dirty="0"/>
              <a:t>Five, prepare the team for the flow of the day’s patients, contingency plans, and the means for resolving any unusual circumstances. </a:t>
            </a:r>
          </a:p>
          <a:p>
            <a:pPr marL="171450" indent="-171450">
              <a:buFont typeface="Arial" panose="020B0604020202020204" pitchFamily="34" charset="0"/>
              <a:buChar char="•"/>
            </a:pPr>
            <a:r>
              <a:rPr lang="en-US" dirty="0"/>
              <a:t>And six, specify expectations to increase understanding of what is expected, help prioritize what to do, and reduce chances of getting distracted or forgetting a task altogether. </a:t>
            </a:r>
          </a:p>
          <a:p>
            <a:endParaRPr lang="en-US" dirty="0" smtClean="0"/>
          </a:p>
          <a:p>
            <a:r>
              <a:rPr lang="en-US" dirty="0" smtClean="0"/>
              <a:t>Have </a:t>
            </a:r>
            <a:r>
              <a:rPr lang="en-US" dirty="0"/>
              <a:t>you ever participated in a brief? If so, were the items on the checklist used, or, if not, what was missing? What would you add to the briefing checklist shown here?</a:t>
            </a:r>
            <a:endParaRPr lang="en-US" b="1" u="sng" strike="sngStrike" dirty="0"/>
          </a:p>
        </p:txBody>
      </p:sp>
      <p:sp>
        <p:nvSpPr>
          <p:cNvPr id="74755" name="Slide Number Placeholder 3"/>
          <p:cNvSpPr>
            <a:spLocks noGrp="1"/>
          </p:cNvSpPr>
          <p:nvPr>
            <p:ph type="sldNum" sz="quarter" idx="5"/>
          </p:nvPr>
        </p:nvSpPr>
        <p:spPr>
          <a:noFill/>
        </p:spPr>
        <p:txBody>
          <a:bodyPr/>
          <a:lstStyle/>
          <a:p>
            <a:pPr defTabSz="928166"/>
            <a:fld id="{094D3BB2-EA0C-4CDB-9E57-DF8DC94DA56B}" type="slidenum">
              <a:rPr lang="en-US" smtClean="0">
                <a:cs typeface="Arial" charset="0"/>
              </a:rPr>
              <a:pPr defTabSz="928166"/>
              <a:t>8</a:t>
            </a:fld>
            <a:endParaRPr lang="en-US" dirty="0">
              <a:cs typeface="Arial" charset="0"/>
            </a:endParaRPr>
          </a:p>
        </p:txBody>
      </p:sp>
    </p:spTree>
    <p:extLst>
      <p:ext uri="{BB962C8B-B14F-4D97-AF65-F5344CB8AC3E}">
        <p14:creationId xmlns:p14="http://schemas.microsoft.com/office/powerpoint/2010/main" val="141892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b="0" dirty="0"/>
              <a:t>The second leadership strategy you can use with your team is the huddle. A huddle is a quick, reactive, touch-base meeting tool to help team members regain situation awareness. It is used to reinforce plans that are already in place for treating patients, as well as to assess the need to revise plans. It quickly allows team members to discuss critical issues and emerging events, anticipate outcomes and likely contingencies, assign resources, and express concerns. It is a tool for maintaining shared understanding between team members regarding the plan of care. </a:t>
            </a:r>
            <a:endParaRPr lang="en-US" dirty="0"/>
          </a:p>
        </p:txBody>
      </p:sp>
      <p:sp>
        <p:nvSpPr>
          <p:cNvPr id="76803" name="Slide Number Placeholder 3"/>
          <p:cNvSpPr>
            <a:spLocks noGrp="1"/>
          </p:cNvSpPr>
          <p:nvPr>
            <p:ph type="sldNum" sz="quarter" idx="5"/>
          </p:nvPr>
        </p:nvSpPr>
        <p:spPr>
          <a:noFill/>
        </p:spPr>
        <p:txBody>
          <a:bodyPr/>
          <a:lstStyle/>
          <a:p>
            <a:pPr defTabSz="928166"/>
            <a:fld id="{11D028B4-1481-4CC3-AB54-87BEE67827A4}" type="slidenum">
              <a:rPr lang="en-US" smtClean="0">
                <a:cs typeface="Arial" charset="0"/>
              </a:rPr>
              <a:pPr defTabSz="928166"/>
              <a:t>9</a:t>
            </a:fld>
            <a:endParaRPr lang="en-US" dirty="0">
              <a:cs typeface="Arial" charset="0"/>
            </a:endParaRPr>
          </a:p>
        </p:txBody>
      </p:sp>
    </p:spTree>
    <p:extLst>
      <p:ext uri="{BB962C8B-B14F-4D97-AF65-F5344CB8AC3E}">
        <p14:creationId xmlns:p14="http://schemas.microsoft.com/office/powerpoint/2010/main" val="328576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185772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4:</a:t>
            </a:r>
            <a:r>
              <a:rPr lang="en-US" sz="1400" baseline="0" dirty="0"/>
              <a:t> Leading Teams</a:t>
            </a:r>
            <a:endParaRPr lang="en-US" sz="1400" dirty="0"/>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319094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4:</a:t>
            </a:r>
            <a:r>
              <a:rPr lang="en-US" sz="1400" baseline="0" dirty="0"/>
              <a:t> Leading Teams</a:t>
            </a:r>
            <a:endParaRPr lang="en-US" sz="1400" dirty="0"/>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21647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4:</a:t>
            </a:r>
            <a:r>
              <a:rPr lang="en-US" sz="1400" baseline="0" dirty="0"/>
              <a:t> Leading Teams</a:t>
            </a:r>
            <a:endParaRPr lang="en-US" sz="1400" dirty="0"/>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745948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554966"/>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3.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5.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efIIW7_DVo?rel=0" TargetMode="External"/><Relationship Id="rId1" Type="http://schemas.openxmlformats.org/officeDocument/2006/relationships/tags" Target="../tags/tag71.xml"/><Relationship Id="rId6" Type="http://schemas.openxmlformats.org/officeDocument/2006/relationships/image" Target="../media/image16.png"/><Relationship Id="rId5" Type="http://schemas.openxmlformats.org/officeDocument/2006/relationships/hyperlink" Target="https://youtu.be/kefIIW7_DVo"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13"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notesSlide" Target="../notesSlides/notesSlide2.xml"/><Relationship Id="rId12" Type="http://schemas.openxmlformats.org/officeDocument/2006/relationships/image" Target="../media/image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hyperlink" Target="https://tslms.org/TS-OBC-Online-Participant-Workbook.pdf" TargetMode="External"/><Relationship Id="rId5" Type="http://schemas.openxmlformats.org/officeDocument/2006/relationships/tags" Target="../tags/tag35.xml"/><Relationship Id="rId10" Type="http://schemas.openxmlformats.org/officeDocument/2006/relationships/hyperlink" Target="https://www.ahrq.gov/teamstepps/officebasedcare/classroom.html" TargetMode="External"/><Relationship Id="rId4" Type="http://schemas.openxmlformats.org/officeDocument/2006/relationships/tags" Target="../tags/tag34.xml"/><Relationship Id="rId9" Type="http://schemas.openxmlformats.org/officeDocument/2006/relationships/hyperlink" Target="http://www.ahrq.gov/teamstepps/officebasedcare/index.html"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1"/>
            </p:custDataLst>
          </p:nvPr>
        </p:nvSpPr>
        <p:spPr>
          <a:xfrm>
            <a:off x="0" y="2440273"/>
            <a:ext cx="9143999" cy="693108"/>
          </a:xfrm>
        </p:spPr>
        <p:txBody>
          <a:bodyPr>
            <a:normAutofit/>
          </a:bodyPr>
          <a:lstStyle/>
          <a:p>
            <a:r>
              <a:rPr lang="en-US" sz="2400" dirty="0">
                <a:ln w="3175">
                  <a:noFill/>
                </a:ln>
                <a:effectLst>
                  <a:outerShdw blurRad="50800" dist="38100" dir="5400000" algn="t" rotWithShape="0">
                    <a:prstClr val="black">
                      <a:alpha val="80000"/>
                    </a:prstClr>
                  </a:outerShdw>
                </a:effectLst>
              </a:rPr>
              <a:t>Module 4: Leading Teams</a:t>
            </a:r>
          </a:p>
        </p:txBody>
      </p:sp>
      <p:sp>
        <p:nvSpPr>
          <p:cNvPr id="18" name="Subtitle 17"/>
          <p:cNvSpPr>
            <a:spLocks noGrp="1"/>
          </p:cNvSpPr>
          <p:nvPr>
            <p:ph type="subTitle" idx="1"/>
            <p:custDataLst>
              <p:tags r:id="rId2"/>
            </p:custDataLst>
          </p:nvPr>
        </p:nvSpPr>
        <p:spPr>
          <a:xfrm>
            <a:off x="0" y="1926231"/>
            <a:ext cx="9143999" cy="671151"/>
          </a:xfrm>
        </p:spPr>
        <p:txBody>
          <a:bodyPr>
            <a:normAutofit/>
          </a:bodyPr>
          <a:lstStyle/>
          <a:p>
            <a:r>
              <a:rPr lang="en-US" dirty="0"/>
              <a:t>Office-Based Care Online Course</a:t>
            </a:r>
          </a:p>
        </p:txBody>
      </p:sp>
      <p:sp>
        <p:nvSpPr>
          <p:cNvPr id="19" name="Text Placeholder 18"/>
          <p:cNvSpPr>
            <a:spLocks noGrp="1"/>
          </p:cNvSpPr>
          <p:nvPr>
            <p:ph type="body" sz="quarter" idx="10"/>
            <p:custDataLst>
              <p:tags r:id="rId3"/>
            </p:custDataLst>
          </p:nvPr>
        </p:nvSpPr>
        <p:spPr>
          <a:xfrm>
            <a:off x="-2" y="1131575"/>
            <a:ext cx="9144002" cy="485775"/>
          </a:xfrm>
        </p:spPr>
        <p:txBody>
          <a:bodyPr/>
          <a:lstStyle/>
          <a:p>
            <a:r>
              <a:rPr lang="en-US" dirty="0"/>
              <a:t>Welcome to</a:t>
            </a:r>
          </a:p>
        </p:txBody>
      </p:sp>
      <p:grpSp>
        <p:nvGrpSpPr>
          <p:cNvPr id="3" name="Group 2"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rawing of a huddl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0350" y="1682434"/>
            <a:ext cx="3283221" cy="2965766"/>
          </a:xfrm>
          <a:prstGeom prst="rect">
            <a:avLst/>
          </a:prstGeom>
          <a:noFill/>
          <a:ln w="9525">
            <a:noFill/>
            <a:miter lim="800000"/>
            <a:headEnd/>
            <a:tailEnd/>
          </a:ln>
        </p:spPr>
      </p:pic>
      <p:sp>
        <p:nvSpPr>
          <p:cNvPr id="2" name="Title 1"/>
          <p:cNvSpPr>
            <a:spLocks noGrp="1"/>
          </p:cNvSpPr>
          <p:nvPr>
            <p:ph type="title"/>
            <p:custDataLst>
              <p:tags r:id="rId1"/>
            </p:custDataLst>
          </p:nvPr>
        </p:nvSpPr>
        <p:spPr>
          <a:xfrm>
            <a:off x="1005840" y="-2"/>
            <a:ext cx="8020074" cy="685800"/>
          </a:xfrm>
        </p:spPr>
        <p:txBody>
          <a:bodyPr/>
          <a:lstStyle/>
          <a:p>
            <a:r>
              <a:rPr lang="en-US" dirty="0"/>
              <a:t>Use a Huddle to Change the Plan</a:t>
            </a:r>
          </a:p>
        </p:txBody>
      </p:sp>
      <p:sp>
        <p:nvSpPr>
          <p:cNvPr id="3" name="Text Placeholder 2"/>
          <p:cNvSpPr>
            <a:spLocks noGrp="1"/>
          </p:cNvSpPr>
          <p:nvPr>
            <p:ph type="body" sz="quarter" idx="10"/>
            <p:custDataLst>
              <p:tags r:id="rId2"/>
            </p:custDataLst>
          </p:nvPr>
        </p:nvSpPr>
        <p:spPr>
          <a:xfrm>
            <a:off x="182879" y="768096"/>
            <a:ext cx="6689409" cy="4018633"/>
          </a:xfrm>
        </p:spPr>
        <p:txBody>
          <a:bodyPr>
            <a:normAutofit/>
          </a:bodyPr>
          <a:lstStyle/>
          <a:p>
            <a:r>
              <a:rPr lang="en-US" sz="2400" dirty="0"/>
              <a:t>Huddles provide an opportunity to informally monitor situations</a:t>
            </a:r>
          </a:p>
          <a:p>
            <a:r>
              <a:rPr lang="en-US" sz="2400" dirty="0"/>
              <a:t>With a huddle, the leader changes the</a:t>
            </a:r>
            <a:br>
              <a:rPr lang="en-US" sz="2400" dirty="0"/>
            </a:br>
            <a:r>
              <a:rPr lang="en-US" sz="2400" dirty="0"/>
              <a:t>plan and shares the change with the team</a:t>
            </a:r>
          </a:p>
          <a:p>
            <a:r>
              <a:rPr lang="en-US" sz="2400" dirty="0"/>
              <a:t>It is an important tool for monitoring</a:t>
            </a:r>
            <a:br>
              <a:rPr lang="en-US" sz="2400" dirty="0"/>
            </a:br>
            <a:r>
              <a:rPr lang="en-US" sz="2400" dirty="0"/>
              <a:t>and updating the team</a:t>
            </a:r>
          </a:p>
          <a:p>
            <a:endParaRPr lang="en-US" sz="2400" dirty="0"/>
          </a:p>
        </p:txBody>
      </p:sp>
      <p:sp>
        <p:nvSpPr>
          <p:cNvPr id="5" name="Rounded Rectangle 4"/>
          <p:cNvSpPr/>
          <p:nvPr>
            <p:custDataLst>
              <p:tags r:id="rId3"/>
            </p:custDataLst>
          </p:nvPr>
        </p:nvSpPr>
        <p:spPr>
          <a:xfrm>
            <a:off x="1578828" y="3705186"/>
            <a:ext cx="2765530" cy="6359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Answer the questions on page 15 of your Workbook</a:t>
            </a:r>
            <a:endParaRPr lang="en-US" sz="2000" b="1" dirty="0"/>
          </a:p>
        </p:txBody>
      </p:sp>
    </p:spTree>
    <p:extLst>
      <p:ext uri="{BB962C8B-B14F-4D97-AF65-F5344CB8AC3E}">
        <p14:creationId xmlns:p14="http://schemas.microsoft.com/office/powerpoint/2010/main" val="179207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Grp="1" noChangeArrowheads="1"/>
          </p:cNvSpPr>
          <p:nvPr>
            <p:ph type="title"/>
            <p:custDataLst>
              <p:tags r:id="rId1"/>
            </p:custDataLst>
          </p:nvPr>
        </p:nvSpPr>
        <p:spPr>
          <a:xfrm>
            <a:off x="1005840" y="-2"/>
            <a:ext cx="8020074" cy="685800"/>
          </a:xfrm>
        </p:spPr>
        <p:txBody>
          <a:bodyPr/>
          <a:lstStyle/>
          <a:p>
            <a:r>
              <a:rPr lang="en-US" dirty="0"/>
              <a:t>Debrief (for Process Improvement)</a:t>
            </a:r>
          </a:p>
        </p:txBody>
      </p:sp>
      <p:sp>
        <p:nvSpPr>
          <p:cNvPr id="2" name="Text Placeholder 1"/>
          <p:cNvSpPr>
            <a:spLocks noGrp="1"/>
          </p:cNvSpPr>
          <p:nvPr>
            <p:ph type="body" sz="quarter" idx="10"/>
            <p:custDataLst>
              <p:tags r:id="rId2"/>
            </p:custDataLst>
          </p:nvPr>
        </p:nvSpPr>
        <p:spPr/>
        <p:txBody>
          <a:bodyPr>
            <a:normAutofit fontScale="92500" lnSpcReduction="10000"/>
          </a:bodyPr>
          <a:lstStyle/>
          <a:p>
            <a:r>
              <a:rPr lang="en-US" dirty="0"/>
              <a:t>Short, informal information exchange used as a process improvement tool</a:t>
            </a:r>
          </a:p>
          <a:p>
            <a:r>
              <a:rPr lang="en-US" dirty="0"/>
              <a:t>Occur after an event or shift</a:t>
            </a:r>
          </a:p>
          <a:p>
            <a:r>
              <a:rPr lang="en-US" dirty="0"/>
              <a:t>Designed to improve teamwork skills</a:t>
            </a:r>
          </a:p>
          <a:p>
            <a:r>
              <a:rPr lang="en-US" dirty="0"/>
              <a:t>Actions and outcomes are discussed</a:t>
            </a:r>
          </a:p>
          <a:p>
            <a:r>
              <a:rPr lang="en-US" dirty="0"/>
              <a:t>Can include:</a:t>
            </a:r>
          </a:p>
          <a:p>
            <a:pPr marL="342900" indent="-228600">
              <a:buFont typeface="Arial" panose="020B0604020202020204" pitchFamily="34" charset="0"/>
              <a:buChar char="•"/>
            </a:pPr>
            <a:r>
              <a:rPr lang="en-US" dirty="0"/>
              <a:t>An accurate reconstruction of key events</a:t>
            </a:r>
          </a:p>
          <a:p>
            <a:pPr marL="342900" indent="-228600">
              <a:buFont typeface="Arial" panose="020B0604020202020204" pitchFamily="34" charset="0"/>
              <a:buChar char="•"/>
            </a:pPr>
            <a:r>
              <a:rPr lang="en-US" dirty="0"/>
              <a:t>Analysis of what worked or did not work</a:t>
            </a:r>
            <a:br>
              <a:rPr lang="en-US" dirty="0"/>
            </a:br>
            <a:r>
              <a:rPr lang="en-US" dirty="0"/>
              <a:t>and why</a:t>
            </a:r>
          </a:p>
          <a:p>
            <a:pPr marL="342900" indent="-228600">
              <a:buFont typeface="Arial" panose="020B0604020202020204" pitchFamily="34" charset="0"/>
              <a:buChar char="•"/>
            </a:pPr>
            <a:r>
              <a:rPr lang="en-US" dirty="0"/>
              <a:t>What should be done differently next time</a:t>
            </a:r>
          </a:p>
          <a:p>
            <a:pPr marL="342900" indent="-228600">
              <a:buFont typeface="Arial" panose="020B0604020202020204" pitchFamily="34" charset="0"/>
              <a:buChar char="•"/>
            </a:pPr>
            <a:r>
              <a:rPr lang="en-US" dirty="0"/>
              <a:t>Recognition of good team contributions or catches </a:t>
            </a:r>
          </a:p>
        </p:txBody>
      </p:sp>
      <p:pic>
        <p:nvPicPr>
          <p:cNvPr id="5" name="Picture 34" descr="Drawing of a debrie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4144" y="1257362"/>
            <a:ext cx="3950004" cy="2465554"/>
          </a:xfrm>
          <a:prstGeom prst="rect">
            <a:avLst/>
          </a:prstGeom>
          <a:noFill/>
          <a:ln w="9525">
            <a:noFill/>
            <a:miter lim="800000"/>
            <a:headEnd/>
            <a:tailEnd/>
          </a:ln>
        </p:spPr>
      </p:pic>
    </p:spTree>
    <p:extLst>
      <p:ext uri="{BB962C8B-B14F-4D97-AF65-F5344CB8AC3E}">
        <p14:creationId xmlns:p14="http://schemas.microsoft.com/office/powerpoint/2010/main" val="309465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2"/>
          <p:cNvSpPr>
            <a:spLocks noGrp="1" noChangeArrowheads="1"/>
          </p:cNvSpPr>
          <p:nvPr>
            <p:ph type="title"/>
            <p:custDataLst>
              <p:tags r:id="rId1"/>
            </p:custDataLst>
          </p:nvPr>
        </p:nvSpPr>
        <p:spPr>
          <a:xfrm>
            <a:off x="1005840" y="-2"/>
            <a:ext cx="8020074" cy="685800"/>
          </a:xfrm>
        </p:spPr>
        <p:txBody>
          <a:bodyPr>
            <a:normAutofit/>
          </a:bodyPr>
          <a:lstStyle/>
          <a:p>
            <a:r>
              <a:rPr lang="en-US" dirty="0"/>
              <a:t>Debrief Checklist</a:t>
            </a:r>
          </a:p>
        </p:txBody>
      </p:sp>
      <p:sp>
        <p:nvSpPr>
          <p:cNvPr id="2" name="Text Placeholder 1"/>
          <p:cNvSpPr>
            <a:spLocks noGrp="1"/>
          </p:cNvSpPr>
          <p:nvPr>
            <p:ph type="body" sz="quarter" idx="10"/>
            <p:custDataLst>
              <p:tags r:id="rId2"/>
            </p:custDataLst>
          </p:nvPr>
        </p:nvSpPr>
        <p:spPr>
          <a:xfrm>
            <a:off x="182879" y="768096"/>
            <a:ext cx="5104229" cy="4018633"/>
          </a:xfrm>
        </p:spPr>
        <p:txBody>
          <a:bodyPr/>
          <a:lstStyle/>
          <a:p>
            <a:r>
              <a:rPr lang="en-US" dirty="0"/>
              <a:t>Debrief checklist helps ensure that all information is discussed</a:t>
            </a:r>
          </a:p>
          <a:p>
            <a:r>
              <a:rPr lang="en-US" dirty="0"/>
              <a:t>Assess each of the following:</a:t>
            </a:r>
          </a:p>
          <a:p>
            <a:pPr marL="342900" indent="-228600">
              <a:buFont typeface="Arial" panose="020B0604020202020204" pitchFamily="34" charset="0"/>
              <a:buChar char="•"/>
            </a:pPr>
            <a:r>
              <a:rPr lang="en-US" dirty="0"/>
              <a:t>Team leadership</a:t>
            </a:r>
          </a:p>
          <a:p>
            <a:pPr marL="342900" indent="-228600">
              <a:buFont typeface="Arial" panose="020B0604020202020204" pitchFamily="34" charset="0"/>
              <a:buChar char="•"/>
            </a:pPr>
            <a:r>
              <a:rPr lang="en-US" dirty="0"/>
              <a:t>Situation awareness</a:t>
            </a:r>
          </a:p>
          <a:p>
            <a:pPr marL="342900" indent="-228600">
              <a:buFont typeface="Arial" panose="020B0604020202020204" pitchFamily="34" charset="0"/>
              <a:buChar char="•"/>
            </a:pPr>
            <a:r>
              <a:rPr lang="en-US" dirty="0"/>
              <a:t>Mutual support</a:t>
            </a:r>
          </a:p>
          <a:p>
            <a:pPr marL="342900" indent="-228600">
              <a:spcAft>
                <a:spcPts val="1800"/>
              </a:spcAft>
              <a:buFont typeface="Arial" panose="020B0604020202020204" pitchFamily="34" charset="0"/>
              <a:buChar char="•"/>
            </a:pPr>
            <a:r>
              <a:rPr lang="en-US" dirty="0"/>
              <a:t>Communication</a:t>
            </a:r>
          </a:p>
          <a:p>
            <a:pPr algn="ctr"/>
            <a:r>
              <a:rPr lang="en-US" i="1" dirty="0"/>
              <a:t>“What are our takeaways or lessons learned from this experience?”</a:t>
            </a:r>
          </a:p>
        </p:txBody>
      </p:sp>
      <p:graphicFrame>
        <p:nvGraphicFramePr>
          <p:cNvPr id="63583" name="Group 95"/>
          <p:cNvGraphicFramePr>
            <a:graphicFrameLocks noGrp="1"/>
          </p:cNvGraphicFramePr>
          <p:nvPr>
            <p:ph sz="half" idx="4294967295"/>
            <p:custDataLst>
              <p:tags r:id="rId3"/>
            </p:custDataLst>
            <p:extLst>
              <p:ext uri="{D42A27DB-BD31-4B8C-83A1-F6EECF244321}">
                <p14:modId xmlns:p14="http://schemas.microsoft.com/office/powerpoint/2010/main" val="2007724474"/>
              </p:ext>
            </p:extLst>
          </p:nvPr>
        </p:nvGraphicFramePr>
        <p:xfrm>
          <a:off x="5401044" y="854198"/>
          <a:ext cx="3414604" cy="3727867"/>
        </p:xfrm>
        <a:graphic>
          <a:graphicData uri="http://schemas.openxmlformats.org/drawingml/2006/table">
            <a:tbl>
              <a:tblPr/>
              <a:tblGrid>
                <a:gridCol w="3414604">
                  <a:extLst>
                    <a:ext uri="{9D8B030D-6E8A-4147-A177-3AD203B41FA5}">
                      <a16:colId xmlns:a16="http://schemas.microsoft.com/office/drawing/2014/main" val="20000"/>
                    </a:ext>
                  </a:extLst>
                </a:gridCol>
              </a:tblGrid>
              <a:tr h="340314">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200" b="1" i="0" u="none" strike="noStrike" cap="none" normalizeH="0" baseline="0" dirty="0">
                          <a:ln>
                            <a:noFill/>
                          </a:ln>
                          <a:solidFill>
                            <a:schemeClr val="tx1"/>
                          </a:solidFill>
                          <a:effectLst/>
                          <a:latin typeface="Arial" charset="0"/>
                        </a:rPr>
                        <a:t>TOPIC</a:t>
                      </a:r>
                      <a:r>
                        <a:rPr kumimoji="0" lang="en-US" sz="1200" b="0" i="0" u="none" strike="noStrike" cap="none" normalizeH="0" baseline="0" dirty="0">
                          <a:ln>
                            <a:noFill/>
                          </a:ln>
                          <a:solidFill>
                            <a:schemeClr val="tx1"/>
                          </a:solidFill>
                          <a:effectLst/>
                          <a:latin typeface="Arial" charset="0"/>
                        </a:rPr>
                        <a:t> </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386719">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Communication clear?</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571223">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Situation awareness maintained?</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467158">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Workload distribution?</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571223">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Did we ask for or offer assistance?</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571223">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Were errors made or avoided?</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820007">
                <a:tc>
                  <a:txBody>
                    <a:bodyPr/>
                    <a:lstStyle/>
                    <a:p>
                      <a:pPr marL="285750" marR="0" lvl="0" indent="-2857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600" b="0" i="0" u="none" strike="noStrike" cap="none" normalizeH="0" baseline="0" dirty="0">
                          <a:ln>
                            <a:noFill/>
                          </a:ln>
                          <a:solidFill>
                            <a:schemeClr val="tx1"/>
                          </a:solidFill>
                          <a:effectLst/>
                          <a:latin typeface="Arial" charset="0"/>
                        </a:rPr>
                        <a:t>What went well, what should change, what can improve?</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bl>
          </a:graphicData>
        </a:graphic>
      </p:graphicFrame>
      <p:sp>
        <p:nvSpPr>
          <p:cNvPr id="5" name="Rounded Rectangle 4"/>
          <p:cNvSpPr/>
          <p:nvPr>
            <p:custDataLst>
              <p:tags r:id="rId4"/>
            </p:custDataLst>
          </p:nvPr>
        </p:nvSpPr>
        <p:spPr>
          <a:xfrm>
            <a:off x="3386136" y="2207578"/>
            <a:ext cx="1328737" cy="136430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16 of your Workbook</a:t>
            </a:r>
            <a:endParaRPr lang="en-US" sz="2000" b="1" dirty="0"/>
          </a:p>
        </p:txBody>
      </p:sp>
    </p:spTree>
    <p:extLst>
      <p:ext uri="{BB962C8B-B14F-4D97-AF65-F5344CB8AC3E}">
        <p14:creationId xmlns:p14="http://schemas.microsoft.com/office/powerpoint/2010/main" val="5581428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custDataLst>
              <p:tags r:id="rId1"/>
            </p:custDataLst>
          </p:nvPr>
        </p:nvSpPr>
        <p:spPr>
          <a:xfrm>
            <a:off x="1005840" y="-2"/>
            <a:ext cx="8020074" cy="685800"/>
          </a:xfrm>
        </p:spPr>
        <p:txBody>
          <a:bodyPr/>
          <a:lstStyle/>
          <a:p>
            <a:r>
              <a:rPr lang="en-US" dirty="0"/>
              <a:t>Leadership in the Medical Office</a:t>
            </a:r>
          </a:p>
        </p:txBody>
      </p:sp>
      <p:sp>
        <p:nvSpPr>
          <p:cNvPr id="2" name="Text Placeholder 1"/>
          <p:cNvSpPr>
            <a:spLocks noGrp="1"/>
          </p:cNvSpPr>
          <p:nvPr>
            <p:ph type="body" sz="quarter" idx="10"/>
            <p:custDataLst>
              <p:tags r:id="rId2"/>
            </p:custDataLst>
          </p:nvPr>
        </p:nvSpPr>
        <p:spPr/>
        <p:txBody>
          <a:bodyPr>
            <a:noAutofit/>
          </a:bodyPr>
          <a:lstStyle/>
          <a:p>
            <a:pPr>
              <a:spcAft>
                <a:spcPts val="2400"/>
              </a:spcAft>
            </a:pPr>
            <a:r>
              <a:rPr lang="en-US" dirty="0"/>
              <a:t>Consider the poor leadership you saw in the video in the Team Structure Module</a:t>
            </a:r>
          </a:p>
          <a:p>
            <a:pPr marL="4171950">
              <a:spcAft>
                <a:spcPts val="2400"/>
              </a:spcAft>
            </a:pPr>
            <a:r>
              <a:rPr lang="en-US" dirty="0"/>
              <a:t>On the next slide, you will watch them demonstrate proper leadership</a:t>
            </a:r>
          </a:p>
          <a:p>
            <a:endParaRPr lang="en-US" dirty="0"/>
          </a:p>
        </p:txBody>
      </p:sp>
      <p:pic>
        <p:nvPicPr>
          <p:cNvPr id="5" name="Picture 4" descr="Screenshot of video"/>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634698" y="1783768"/>
            <a:ext cx="3578941" cy="2535936"/>
          </a:xfrm>
          <a:prstGeom prst="rect">
            <a:avLst/>
          </a:prstGeom>
          <a:ln>
            <a:noFill/>
          </a:ln>
          <a:effectLst>
            <a:reflection blurRad="12700" stA="30000" endPos="2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ed Rectangle 5"/>
          <p:cNvSpPr/>
          <p:nvPr>
            <p:custDataLst>
              <p:tags r:id="rId4"/>
            </p:custDataLst>
          </p:nvPr>
        </p:nvSpPr>
        <p:spPr>
          <a:xfrm>
            <a:off x="5015877" y="2478999"/>
            <a:ext cx="3004457" cy="1145474"/>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While watching the video, record any thoughts you may have on page 18 of</a:t>
            </a:r>
            <a:br>
              <a:rPr lang="en-US" sz="1600" b="1" dirty="0"/>
            </a:br>
            <a:r>
              <a:rPr lang="en-US" sz="1600" b="1" dirty="0"/>
              <a:t>your Workbook</a:t>
            </a:r>
          </a:p>
          <a:p>
            <a:pPr algn="ctr"/>
            <a:endParaRPr lang="en-US" sz="2000" b="1" dirty="0"/>
          </a:p>
        </p:txBody>
      </p:sp>
    </p:spTree>
    <p:extLst>
      <p:ext uri="{BB962C8B-B14F-4D97-AF65-F5344CB8AC3E}">
        <p14:creationId xmlns:p14="http://schemas.microsoft.com/office/powerpoint/2010/main" val="250932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Leadership Example Video</a:t>
            </a:r>
          </a:p>
        </p:txBody>
      </p:sp>
      <p:sp>
        <p:nvSpPr>
          <p:cNvPr id="4" name="TextBox 3"/>
          <p:cNvSpPr txBox="1"/>
          <p:nvPr/>
        </p:nvSpPr>
        <p:spPr>
          <a:xfrm>
            <a:off x="0" y="4273328"/>
            <a:ext cx="9143999" cy="523220"/>
          </a:xfrm>
          <a:prstGeom prst="rect">
            <a:avLst/>
          </a:prstGeom>
          <a:noFill/>
        </p:spPr>
        <p:txBody>
          <a:bodyPr wrap="square" rtlCol="0">
            <a:spAutoFit/>
          </a:bodyPr>
          <a:lstStyle/>
          <a:p>
            <a:pPr algn="ctr"/>
            <a:r>
              <a:rPr lang="en-US" sz="1400" dirty="0">
                <a:hlinkClick r:id="rId5"/>
              </a:rPr>
              <a:t>https://youtu.be/kefIIW7_DVo</a:t>
            </a:r>
            <a:endParaRPr lang="en-US" sz="1400" dirty="0"/>
          </a:p>
          <a:p>
            <a:pPr algn="ctr"/>
            <a:endParaRPr lang="en-US" sz="1400" dirty="0"/>
          </a:p>
        </p:txBody>
      </p:sp>
      <p:pic>
        <p:nvPicPr>
          <p:cNvPr id="5" name="kefIIW7_DVo"/>
          <p:cNvPicPr>
            <a:picLocks noRot="1" noChangeAspect="1"/>
          </p:cNvPicPr>
          <p:nvPr>
            <a:videoFile r:link="rId2"/>
          </p:nvPr>
        </p:nvPicPr>
        <p:blipFill>
          <a:blip r:embed="rId6"/>
          <a:stretch>
            <a:fillRect/>
          </a:stretch>
        </p:blipFill>
        <p:spPr>
          <a:xfrm>
            <a:off x="1600200" y="822960"/>
            <a:ext cx="5943600" cy="3343275"/>
          </a:xfrm>
          <a:prstGeom prst="rect">
            <a:avLst/>
          </a:prstGeom>
        </p:spPr>
      </p:pic>
    </p:spTree>
    <p:extLst>
      <p:ext uri="{BB962C8B-B14F-4D97-AF65-F5344CB8AC3E}">
        <p14:creationId xmlns:p14="http://schemas.microsoft.com/office/powerpoint/2010/main" val="300511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custDataLst>
              <p:tags r:id="rId1"/>
            </p:custDataLst>
          </p:nvPr>
        </p:nvSpPr>
        <p:spPr>
          <a:xfrm>
            <a:off x="1005840" y="-2"/>
            <a:ext cx="8020074" cy="685800"/>
          </a:xfrm>
        </p:spPr>
        <p:txBody>
          <a:bodyPr/>
          <a:lstStyle/>
          <a:p>
            <a:r>
              <a:rPr lang="en-US" dirty="0"/>
              <a:t>Reflect &amp; Apply to Your Office</a:t>
            </a:r>
          </a:p>
        </p:txBody>
      </p:sp>
      <p:sp>
        <p:nvSpPr>
          <p:cNvPr id="2" name="Text Placeholder 1"/>
          <p:cNvSpPr>
            <a:spLocks noGrp="1"/>
          </p:cNvSpPr>
          <p:nvPr>
            <p:ph type="body" sz="quarter" idx="10"/>
            <p:custDataLst>
              <p:tags r:id="rId2"/>
            </p:custDataLst>
          </p:nvPr>
        </p:nvSpPr>
        <p:spPr/>
        <p:txBody>
          <a:bodyPr>
            <a:normAutofit/>
          </a:bodyPr>
          <a:lstStyle/>
          <a:p>
            <a:r>
              <a:rPr lang="en-US" dirty="0"/>
              <a:t>How does that video compare to the scenario in the Team Structure Module?</a:t>
            </a:r>
          </a:p>
          <a:p>
            <a:r>
              <a:rPr lang="en-US" dirty="0"/>
              <a:t>Ask yourself:</a:t>
            </a:r>
          </a:p>
          <a:p>
            <a:pPr marL="342900" indent="-228600">
              <a:buFont typeface="Arial" panose="020B0604020202020204" pitchFamily="34" charset="0"/>
              <a:buChar char="•"/>
            </a:pPr>
            <a:r>
              <a:rPr lang="en-US" dirty="0"/>
              <a:t>How is leadership demonstrated in this video? </a:t>
            </a:r>
          </a:p>
          <a:p>
            <a:pPr marL="342900" indent="-228600">
              <a:buFont typeface="Arial" panose="020B0604020202020204" pitchFamily="34" charset="0"/>
              <a:buChar char="•"/>
            </a:pPr>
            <a:r>
              <a:rPr lang="en-US" dirty="0"/>
              <a:t>Was this strategy effective?  Why was it effective or not effective? </a:t>
            </a:r>
          </a:p>
          <a:p>
            <a:pPr marL="342900" indent="-228600">
              <a:buFont typeface="Arial" panose="020B0604020202020204" pitchFamily="34" charset="0"/>
              <a:buChar char="•"/>
            </a:pPr>
            <a:r>
              <a:rPr lang="en-US" dirty="0"/>
              <a:t>Did you see any other opportunities for leadership? </a:t>
            </a:r>
          </a:p>
          <a:p>
            <a:pPr marL="342900" indent="-228600">
              <a:buFont typeface="Arial" panose="020B0604020202020204" pitchFamily="34" charset="0"/>
              <a:buChar char="•"/>
            </a:pPr>
            <a:r>
              <a:rPr lang="en-US" dirty="0"/>
              <a:t>Have you encountered situations similar to this</a:t>
            </a:r>
            <a:br>
              <a:rPr lang="en-US" dirty="0"/>
            </a:br>
            <a:r>
              <a:rPr lang="en-US" dirty="0"/>
              <a:t>on your team? </a:t>
            </a:r>
          </a:p>
          <a:p>
            <a:r>
              <a:rPr lang="en-US" dirty="0"/>
              <a:t>Now take a few minutes to think about your own office team </a:t>
            </a:r>
          </a:p>
        </p:txBody>
      </p:sp>
      <p:sp>
        <p:nvSpPr>
          <p:cNvPr id="4" name="Rounded Rectangle 3"/>
          <p:cNvSpPr/>
          <p:nvPr>
            <p:custDataLst>
              <p:tags r:id="rId3"/>
            </p:custDataLst>
          </p:nvPr>
        </p:nvSpPr>
        <p:spPr>
          <a:xfrm>
            <a:off x="6583679" y="2793585"/>
            <a:ext cx="2017690" cy="93741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thoughts on page 18 of your Workbook</a:t>
            </a:r>
            <a:endParaRPr lang="en-US" sz="2000" b="1" dirty="0"/>
          </a:p>
        </p:txBody>
      </p:sp>
    </p:spTree>
    <p:extLst>
      <p:ext uri="{BB962C8B-B14F-4D97-AF65-F5344CB8AC3E}">
        <p14:creationId xmlns:p14="http://schemas.microsoft.com/office/powerpoint/2010/main" val="286197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Front Office Scenario</a:t>
            </a:r>
          </a:p>
        </p:txBody>
      </p:sp>
      <p:sp>
        <p:nvSpPr>
          <p:cNvPr id="4" name="Text Placeholder 3"/>
          <p:cNvSpPr>
            <a:spLocks noGrp="1"/>
          </p:cNvSpPr>
          <p:nvPr>
            <p:ph type="body" sz="quarter" idx="10"/>
            <p:custDataLst>
              <p:tags r:id="rId2"/>
            </p:custDataLst>
          </p:nvPr>
        </p:nvSpPr>
        <p:spPr>
          <a:xfrm>
            <a:off x="182878" y="682368"/>
            <a:ext cx="8797315" cy="4018633"/>
          </a:xfrm>
        </p:spPr>
        <p:txBody>
          <a:bodyPr>
            <a:normAutofit lnSpcReduction="10000"/>
          </a:bodyPr>
          <a:lstStyle/>
          <a:p>
            <a:r>
              <a:rPr lang="en-US" dirty="0"/>
              <a:t>Consider this scenario: </a:t>
            </a:r>
          </a:p>
          <a:p>
            <a:pPr marL="406400"/>
            <a:r>
              <a:rPr lang="en-US" i="1" dirty="0"/>
              <a:t>Jack, an elderly man who just had cataract surgery and is not able to drive, was taken to the clinic by his son for a follow-up on his blood pressure and diabetes. While Jack was in the examination room, his son was called away on an emergency. </a:t>
            </a:r>
          </a:p>
          <a:p>
            <a:pPr marL="406400"/>
            <a:r>
              <a:rPr lang="en-US" i="1" dirty="0"/>
              <a:t>When Jack finished his appointment and found that his son was not waiting for him, he was very upset. The front desk administrator realized that Jack had no way to get home and called a quick huddle with the nurse and the billing specialist. Together, they decided to arrange for a taxi to transport him home. </a:t>
            </a:r>
          </a:p>
          <a:p>
            <a:pPr marL="406400"/>
            <a:r>
              <a:rPr lang="en-US" i="1" dirty="0"/>
              <a:t>The front desk administrator then called Jack after he arrived home to make sure all was well. </a:t>
            </a:r>
          </a:p>
          <a:p>
            <a:pPr algn="r"/>
            <a:r>
              <a:rPr lang="en-US" b="1" dirty="0">
                <a:solidFill>
                  <a:srgbClr val="31859C"/>
                </a:solidFill>
              </a:rPr>
              <a:t>Use your Workbook to record how the situation could have been resolved </a:t>
            </a:r>
          </a:p>
        </p:txBody>
      </p:sp>
    </p:spTree>
    <p:extLst>
      <p:ext uri="{BB962C8B-B14F-4D97-AF65-F5344CB8AC3E}">
        <p14:creationId xmlns:p14="http://schemas.microsoft.com/office/powerpoint/2010/main" val="266840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a:xfrm>
            <a:off x="1005840" y="-2"/>
            <a:ext cx="8020074" cy="685800"/>
          </a:xfrm>
        </p:spPr>
        <p:txBody>
          <a:bodyPr/>
          <a:lstStyle/>
          <a:p>
            <a:pPr eaLnBrk="1" hangingPunct="1"/>
            <a:r>
              <a:rPr lang="en-US" altLang="en-US" sz="2400">
                <a:ea typeface="ヒラギノ角ゴ Pro W3" pitchFamily="127" charset="-128"/>
              </a:rPr>
              <a:t>Tools &amp; Strategies Summary</a:t>
            </a:r>
          </a:p>
        </p:txBody>
      </p:sp>
      <p:sp>
        <p:nvSpPr>
          <p:cNvPr id="8" name="Rectangle 5"/>
          <p:cNvSpPr>
            <a:spLocks noGrp="1" noChangeArrowheads="1"/>
          </p:cNvSpPr>
          <p:nvPr>
            <p:ph type="body" sz="quarter" idx="10"/>
            <p:custDataLst>
              <p:tags r:id="rId2"/>
            </p:custDataLst>
          </p:nvPr>
        </p:nvSpPr>
        <p:spPr bwMode="gray">
          <a:xfrm>
            <a:off x="182879" y="768097"/>
            <a:ext cx="3216538" cy="3969544"/>
          </a:xfrm>
          <a:solidFill>
            <a:srgbClr val="C41E22"/>
          </a:solidFill>
        </p:spPr>
        <p:txBody>
          <a:bodyPr vert="horz" lIns="91440" tIns="137160" rIns="91440" bIns="45720" rtlCol="0">
            <a:normAutofit fontScale="92500"/>
          </a:bodyPr>
          <a:lstStyle/>
          <a:p>
            <a:pPr marL="258366" indent="-173831" algn="ctr">
              <a:lnSpc>
                <a:spcPct val="80000"/>
              </a:lnSpc>
              <a:spcAft>
                <a:spcPts val="450"/>
              </a:spcAft>
            </a:pPr>
            <a:r>
              <a:rPr lang="en-US" altLang="en-US" sz="1500" b="1" dirty="0">
                <a:solidFill>
                  <a:schemeClr val="bg1"/>
                </a:solidFill>
                <a:ea typeface="ヒラギノ角ゴ Pro W3" pitchFamily="127" charset="-128"/>
              </a:rPr>
              <a:t>BARRIERS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Inconsistency in Team Membership</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Time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Information Sharing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Hierarchy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Defensiveness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Conventional Thinking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Complacency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Varying Communication Styles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Conflict</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Coordination and </a:t>
            </a:r>
            <a:r>
              <a:rPr lang="en-US" altLang="en-US" sz="1100" dirty="0" err="1">
                <a:solidFill>
                  <a:schemeClr val="bg1"/>
                </a:solidFill>
                <a:latin typeface="Arial" panose="020B0604020202020204" pitchFamily="34" charset="0"/>
                <a:ea typeface="ヒラギノ角ゴ Pro W3" pitchFamily="127" charset="-128"/>
                <a:cs typeface="Arial" panose="020B0604020202020204" pitchFamily="34" charset="0"/>
              </a:rPr>
              <a:t>Followup</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 </a:t>
            </a:r>
            <a:r>
              <a:rPr lang="en-US" altLang="en-US" sz="1100" dirty="0" smtClean="0">
                <a:solidFill>
                  <a:schemeClr val="bg1"/>
                </a:solidFill>
                <a:latin typeface="Arial" panose="020B0604020202020204" pitchFamily="34" charset="0"/>
                <a:ea typeface="ヒラギノ角ゴ Pro W3" pitchFamily="127" charset="-128"/>
                <a:cs typeface="Arial" panose="020B0604020202020204" pitchFamily="34" charset="0"/>
              </a:rPr>
              <a:t>With </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Coworkers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Distractions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Fatigue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Workload</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Misinterpretation of Cues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Role Clarity</a:t>
            </a:r>
            <a:endParaRPr lang="en-US" altLang="en-US" sz="1100" dirty="0">
              <a:latin typeface="Arial" panose="020B0604020202020204" pitchFamily="34" charset="0"/>
              <a:ea typeface="ヒラギノ角ゴ Pro W3" pitchFamily="127" charset="-128"/>
              <a:cs typeface="Arial" panose="020B0604020202020204" pitchFamily="34" charset="0"/>
            </a:endParaRPr>
          </a:p>
        </p:txBody>
      </p:sp>
      <p:sp>
        <p:nvSpPr>
          <p:cNvPr id="9" name="Rectangle 3"/>
          <p:cNvSpPr>
            <a:spLocks noChangeArrowheads="1"/>
          </p:cNvSpPr>
          <p:nvPr>
            <p:custDataLst>
              <p:tags r:id="rId3"/>
            </p:custDataLst>
          </p:nvPr>
        </p:nvSpPr>
        <p:spPr bwMode="auto">
          <a:xfrm>
            <a:off x="3399416" y="768095"/>
            <a:ext cx="2700169" cy="3969545"/>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7160"/>
          <a:lstStyle/>
          <a:p>
            <a:pPr algn="ctr">
              <a:lnSpc>
                <a:spcPct val="90000"/>
              </a:lnSpc>
              <a:spcBef>
                <a:spcPct val="25000"/>
              </a:spcBef>
              <a:spcAft>
                <a:spcPts val="450"/>
              </a:spcAft>
              <a:buClr>
                <a:schemeClr val="folHlink"/>
              </a:buClr>
              <a:buSzPct val="90000"/>
              <a:defRPr/>
            </a:pPr>
            <a:r>
              <a:rPr lang="en-US" sz="1400" b="1" dirty="0"/>
              <a:t>TOOLS and STRATEGIES</a:t>
            </a:r>
          </a:p>
          <a:p>
            <a:pPr lvl="1" indent="-171450">
              <a:spcBef>
                <a:spcPct val="25000"/>
              </a:spcBef>
              <a:buClr>
                <a:schemeClr val="folHlink"/>
              </a:buClr>
              <a:buSzPct val="90000"/>
              <a:defRPr/>
            </a:pPr>
            <a:r>
              <a:rPr lang="en-US" sz="1200" dirty="0">
                <a:latin typeface="Arial" panose="020B0604020202020204" pitchFamily="34" charset="0"/>
                <a:cs typeface="Arial" panose="020B0604020202020204" pitchFamily="34" charset="0"/>
              </a:rPr>
              <a:t>Communication</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SBAR</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Call-Out</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Check-Back</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Handoff</a:t>
            </a:r>
          </a:p>
          <a:p>
            <a:pPr marL="292100" lvl="1">
              <a:spcBef>
                <a:spcPct val="25000"/>
              </a:spcBef>
              <a:buSzPct val="90000"/>
              <a:defRPr/>
            </a:pPr>
            <a:r>
              <a:rPr lang="en-US" sz="1200" dirty="0">
                <a:latin typeface="Arial" panose="020B0604020202020204" pitchFamily="34" charset="0"/>
                <a:cs typeface="Arial" panose="020B0604020202020204" pitchFamily="34" charset="0"/>
              </a:rPr>
              <a:t>Leadership</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Brief</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Huddle</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Debrief</a:t>
            </a:r>
          </a:p>
        </p:txBody>
      </p:sp>
      <p:sp>
        <p:nvSpPr>
          <p:cNvPr id="10" name="Rectangle 4"/>
          <p:cNvSpPr>
            <a:spLocks noChangeArrowheads="1"/>
          </p:cNvSpPr>
          <p:nvPr>
            <p:custDataLst>
              <p:tags r:id="rId4"/>
            </p:custDataLst>
          </p:nvPr>
        </p:nvSpPr>
        <p:spPr bwMode="auto">
          <a:xfrm>
            <a:off x="6099584" y="768096"/>
            <a:ext cx="2807747" cy="3969544"/>
          </a:xfrm>
          <a:prstGeom prst="rect">
            <a:avLst/>
          </a:prstGeom>
          <a:solidFill>
            <a:srgbClr val="0174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13716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spcAft>
                <a:spcPts val="450"/>
              </a:spcAft>
              <a:buNone/>
            </a:pPr>
            <a:r>
              <a:rPr lang="en-US" altLang="en-US" sz="1400" b="1" dirty="0">
                <a:solidFill>
                  <a:schemeClr val="bg1"/>
                </a:solidFill>
              </a:rPr>
              <a:t>OUTCOMES</a:t>
            </a:r>
          </a:p>
          <a:p>
            <a:pPr eaLnBrk="1" hangingPunct="1">
              <a:lnSpc>
                <a:spcPct val="100000"/>
              </a:lnSpc>
              <a:buClr>
                <a:schemeClr val="bg1"/>
              </a:buClr>
            </a:pPr>
            <a:r>
              <a:rPr lang="en-US" altLang="en-US" sz="1200" dirty="0">
                <a:solidFill>
                  <a:schemeClr val="bg1"/>
                </a:solidFill>
              </a:rPr>
              <a:t>Shared Mental Model</a:t>
            </a:r>
          </a:p>
          <a:p>
            <a:pPr eaLnBrk="1" hangingPunct="1">
              <a:lnSpc>
                <a:spcPct val="100000"/>
              </a:lnSpc>
              <a:buClr>
                <a:schemeClr val="bg1"/>
              </a:buClr>
            </a:pPr>
            <a:r>
              <a:rPr lang="en-US" altLang="en-US" sz="1200" dirty="0">
                <a:solidFill>
                  <a:schemeClr val="bg1"/>
                </a:solidFill>
              </a:rPr>
              <a:t>Adaptability</a:t>
            </a:r>
          </a:p>
          <a:p>
            <a:pPr eaLnBrk="1" hangingPunct="1">
              <a:lnSpc>
                <a:spcPct val="100000"/>
              </a:lnSpc>
              <a:buClr>
                <a:schemeClr val="bg1"/>
              </a:buClr>
            </a:pPr>
            <a:r>
              <a:rPr lang="en-US" altLang="en-US" sz="1200" dirty="0">
                <a:solidFill>
                  <a:schemeClr val="bg1"/>
                </a:solidFill>
              </a:rPr>
              <a:t>Team Orientation</a:t>
            </a:r>
          </a:p>
          <a:p>
            <a:pPr eaLnBrk="1" hangingPunct="1">
              <a:lnSpc>
                <a:spcPct val="100000"/>
              </a:lnSpc>
              <a:buClr>
                <a:schemeClr val="bg1"/>
              </a:buClr>
            </a:pPr>
            <a:r>
              <a:rPr lang="en-US" altLang="en-US" sz="1200" dirty="0">
                <a:solidFill>
                  <a:schemeClr val="bg1"/>
                </a:solidFill>
              </a:rPr>
              <a:t>Mutual Trust</a:t>
            </a:r>
          </a:p>
          <a:p>
            <a:pPr eaLnBrk="1" hangingPunct="1">
              <a:lnSpc>
                <a:spcPct val="100000"/>
              </a:lnSpc>
              <a:buClr>
                <a:schemeClr val="bg1"/>
              </a:buClr>
            </a:pPr>
            <a:r>
              <a:rPr lang="en-US" altLang="en-US" sz="1200" dirty="0">
                <a:solidFill>
                  <a:schemeClr val="bg1"/>
                </a:solidFill>
              </a:rPr>
              <a:t>Team Performance</a:t>
            </a:r>
          </a:p>
          <a:p>
            <a:pPr eaLnBrk="1" hangingPunct="1">
              <a:lnSpc>
                <a:spcPct val="100000"/>
              </a:lnSpc>
              <a:buClr>
                <a:schemeClr val="bg1"/>
              </a:buClr>
            </a:pPr>
            <a:r>
              <a:rPr lang="en-US" altLang="en-US" sz="1200" i="1" dirty="0">
                <a:solidFill>
                  <a:schemeClr val="bg1"/>
                </a:solidFill>
              </a:rPr>
              <a:t>Patient Safety!!</a:t>
            </a:r>
            <a:endParaRPr lang="en-US" altLang="en-US" sz="1200" dirty="0">
              <a:solidFill>
                <a:schemeClr val="bg1"/>
              </a:solidFill>
            </a:endParaRPr>
          </a:p>
          <a:p>
            <a:pPr eaLnBrk="1" hangingPunct="1">
              <a:lnSpc>
                <a:spcPct val="90000"/>
              </a:lnSpc>
              <a:buClr>
                <a:schemeClr val="tx1"/>
              </a:buClr>
            </a:pPr>
            <a:endParaRPr lang="en-US" altLang="en-US" sz="1200" dirty="0">
              <a:solidFill>
                <a:schemeClr val="bg1"/>
              </a:solidFill>
            </a:endParaRPr>
          </a:p>
        </p:txBody>
      </p:sp>
    </p:spTree>
    <p:extLst>
      <p:ext uri="{BB962C8B-B14F-4D97-AF65-F5344CB8AC3E}">
        <p14:creationId xmlns:p14="http://schemas.microsoft.com/office/powerpoint/2010/main" val="330082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4 Summary</a:t>
            </a:r>
          </a:p>
        </p:txBody>
      </p:sp>
      <p:sp>
        <p:nvSpPr>
          <p:cNvPr id="3" name="Text Placeholder 2"/>
          <p:cNvSpPr>
            <a:spLocks noGrp="1"/>
          </p:cNvSpPr>
          <p:nvPr>
            <p:ph type="body" sz="quarter" idx="10"/>
            <p:custDataLst>
              <p:tags r:id="rId3"/>
            </p:custDataLst>
          </p:nvPr>
        </p:nvSpPr>
        <p:spPr>
          <a:xfrm>
            <a:off x="182879" y="768096"/>
            <a:ext cx="8539090" cy="4018633"/>
          </a:xfrm>
        </p:spPr>
        <p:txBody>
          <a:bodyPr/>
          <a:lstStyle/>
          <a:p>
            <a:r>
              <a:rPr lang="en-US" dirty="0"/>
              <a:t>In this module you learned to:</a:t>
            </a:r>
          </a:p>
          <a:p>
            <a:pPr marL="342900" indent="-222250">
              <a:spcAft>
                <a:spcPts val="1800"/>
              </a:spcAft>
              <a:buFont typeface="Arial" panose="020B0604020202020204" pitchFamily="34" charset="0"/>
              <a:buChar char="•"/>
            </a:pPr>
            <a:r>
              <a:rPr lang="en-US" dirty="0"/>
              <a:t>Describe how leadership affects team processes and outcomes</a:t>
            </a:r>
          </a:p>
          <a:p>
            <a:pPr marL="342900" indent="-222250">
              <a:spcAft>
                <a:spcPts val="1800"/>
              </a:spcAft>
              <a:buFont typeface="Arial" panose="020B0604020202020204" pitchFamily="34" charset="0"/>
              <a:buChar char="•"/>
            </a:pPr>
            <a:r>
              <a:rPr lang="en-US" dirty="0"/>
              <a:t>Identify characteristics of successful leadership</a:t>
            </a:r>
          </a:p>
          <a:p>
            <a:pPr marL="342900" indent="-222250">
              <a:spcAft>
                <a:spcPts val="1800"/>
              </a:spcAft>
              <a:buFont typeface="Arial" panose="020B0604020202020204" pitchFamily="34" charset="0"/>
              <a:buChar char="•"/>
            </a:pPr>
            <a:r>
              <a:rPr lang="en-US" dirty="0"/>
              <a:t>Describe the activities involved in successfully leading teams</a:t>
            </a:r>
          </a:p>
          <a:p>
            <a:pPr marL="342900" indent="-222250">
              <a:spcAft>
                <a:spcPts val="1800"/>
              </a:spcAft>
              <a:buFont typeface="Arial" panose="020B0604020202020204" pitchFamily="34" charset="0"/>
              <a:buChar char="•"/>
            </a:pPr>
            <a:r>
              <a:rPr lang="en-US" dirty="0"/>
              <a:t>Describe the tools for leading teams, including briefs, huddles, and debriefs</a:t>
            </a:r>
          </a:p>
          <a:p>
            <a:pPr marL="342900" indent="-222250">
              <a:spcAft>
                <a:spcPts val="1800"/>
              </a:spcAft>
              <a:buFont typeface="Arial" panose="020B0604020202020204" pitchFamily="34" charset="0"/>
              <a:buChar char="•"/>
            </a:pPr>
            <a:r>
              <a:rPr lang="en-US" dirty="0"/>
              <a:t>Apply the tools for leading teams specific to office-based care </a:t>
            </a:r>
          </a:p>
        </p:txBody>
      </p:sp>
    </p:spTree>
    <p:custDataLst>
      <p:tags r:id="rId1"/>
    </p:custDataLst>
    <p:extLst>
      <p:ext uri="{BB962C8B-B14F-4D97-AF65-F5344CB8AC3E}">
        <p14:creationId xmlns:p14="http://schemas.microsoft.com/office/powerpoint/2010/main" val="209569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TeamSTEPPS </a:t>
            </a:r>
            <a:r>
              <a:rPr lang="en-US" dirty="0" smtClean="0">
                <a:hlinkClick r:id="rId9"/>
              </a:rPr>
              <a:t>website</a:t>
            </a:r>
            <a:r>
              <a:rPr lang="en-US" dirty="0"/>
              <a:t>:</a:t>
            </a:r>
          </a:p>
          <a:p>
            <a:pPr marL="342900" indent="-169863">
              <a:buFont typeface="Arial" panose="020B0604020202020204" pitchFamily="34" charset="0"/>
              <a:buChar char="•"/>
            </a:pPr>
            <a:r>
              <a:rPr lang="en-US" dirty="0"/>
              <a:t>Classroom slides</a:t>
            </a:r>
          </a:p>
          <a:p>
            <a:pPr marL="342900" indent="-169863">
              <a:buFont typeface="Arial" panose="020B0604020202020204" pitchFamily="34" charset="0"/>
              <a:buChar char="•"/>
            </a:pPr>
            <a:r>
              <a:rPr lang="en-US" dirty="0">
                <a:hlinkClick r:id="rId10"/>
              </a:rPr>
              <a:t>Instructor 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descr="Image of Participant Workbook cover">
            <a:hlinkClick r:id="rId11"/>
          </p:cNvPr>
          <p:cNvSpPr/>
          <p:nvPr>
            <p:custDataLst>
              <p:tags r:id="rId4"/>
            </p:custDataLst>
          </p:nvPr>
        </p:nvSpPr>
        <p:spPr>
          <a:xfrm>
            <a:off x="3778894" y="863600"/>
            <a:ext cx="2107555" cy="2851150"/>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creenshot of TeamSTEPPS web page"/>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394619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a:xfrm>
            <a:off x="182878" y="768095"/>
            <a:ext cx="8023276" cy="4023360"/>
          </a:xfrm>
        </p:spPr>
        <p:txBody>
          <a:bodyPr>
            <a:normAutofit/>
          </a:bodyPr>
          <a:lstStyle/>
          <a:p>
            <a:r>
              <a:rPr lang="en-US" dirty="0"/>
              <a:t>After completing this module, you will be able to:</a:t>
            </a:r>
          </a:p>
          <a:p>
            <a:pPr marL="342900" indent="-222250">
              <a:buFont typeface="Arial" panose="020B0604020202020204" pitchFamily="34" charset="0"/>
              <a:buChar char="•"/>
            </a:pPr>
            <a:r>
              <a:rPr lang="en-US" dirty="0"/>
              <a:t>Describe how leadership affects team processes</a:t>
            </a:r>
            <a:br>
              <a:rPr lang="en-US" dirty="0"/>
            </a:br>
            <a:r>
              <a:rPr lang="en-US" dirty="0"/>
              <a:t>and outcomes</a:t>
            </a:r>
          </a:p>
          <a:p>
            <a:pPr marL="342900" indent="-222250">
              <a:buFont typeface="Arial" panose="020B0604020202020204" pitchFamily="34" charset="0"/>
              <a:buChar char="•"/>
            </a:pPr>
            <a:r>
              <a:rPr lang="en-US" dirty="0"/>
              <a:t>Identify characteristics of successful leadership</a:t>
            </a:r>
          </a:p>
          <a:p>
            <a:pPr marL="342900" indent="-222250">
              <a:buFont typeface="Arial" panose="020B0604020202020204" pitchFamily="34" charset="0"/>
              <a:buChar char="•"/>
            </a:pPr>
            <a:r>
              <a:rPr lang="en-US" dirty="0"/>
              <a:t>Describe the activities involved in successfully</a:t>
            </a:r>
            <a:br>
              <a:rPr lang="en-US" dirty="0"/>
            </a:br>
            <a:r>
              <a:rPr lang="en-US" dirty="0"/>
              <a:t>leading teams</a:t>
            </a:r>
          </a:p>
          <a:p>
            <a:pPr marL="342900" indent="-222250">
              <a:buFont typeface="Arial" panose="020B0604020202020204" pitchFamily="34" charset="0"/>
              <a:buChar char="•"/>
            </a:pPr>
            <a:r>
              <a:rPr lang="en-US" dirty="0"/>
              <a:t>Describe the tools for leading teams,</a:t>
            </a:r>
            <a:br>
              <a:rPr lang="en-US" dirty="0"/>
            </a:br>
            <a:r>
              <a:rPr lang="en-US" dirty="0"/>
              <a:t>including briefs, huddles, and debriefs</a:t>
            </a:r>
          </a:p>
          <a:p>
            <a:pPr marL="342900" indent="-222250">
              <a:buFont typeface="Arial" panose="020B0604020202020204" pitchFamily="34" charset="0"/>
              <a:buChar char="•"/>
            </a:pPr>
            <a:r>
              <a:rPr lang="en-US" dirty="0"/>
              <a:t>Apply the tools for leading teams specific to</a:t>
            </a:r>
            <a:br>
              <a:rPr lang="en-US" dirty="0"/>
            </a:br>
            <a:r>
              <a:rPr lang="en-US" dirty="0"/>
              <a:t>office-based care</a:t>
            </a:r>
          </a:p>
        </p:txBody>
      </p:sp>
      <p:pic>
        <p:nvPicPr>
          <p:cNvPr id="4" name="Picture 3" descr="Image of TeamSTEPPS triangle framework showing Performance, Knowledge, and Attitudes"/>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6740" y="768095"/>
            <a:ext cx="3331425" cy="27001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93952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custDataLst>
              <p:tags r:id="rId1"/>
            </p:custDataLst>
          </p:nvPr>
        </p:nvSpPr>
        <p:spPr>
          <a:xfrm>
            <a:off x="1005840" y="-2"/>
            <a:ext cx="8020074" cy="685800"/>
          </a:xfrm>
        </p:spPr>
        <p:txBody>
          <a:bodyPr/>
          <a:lstStyle/>
          <a:p>
            <a:r>
              <a:rPr lang="en-US" dirty="0"/>
              <a:t>Leading Teams</a:t>
            </a:r>
          </a:p>
        </p:txBody>
      </p:sp>
      <p:sp>
        <p:nvSpPr>
          <p:cNvPr id="2" name="Text Placeholder 1"/>
          <p:cNvSpPr>
            <a:spLocks noGrp="1"/>
          </p:cNvSpPr>
          <p:nvPr>
            <p:ph type="body" sz="quarter" idx="10"/>
            <p:custDataLst>
              <p:tags r:id="rId2"/>
            </p:custDataLst>
          </p:nvPr>
        </p:nvSpPr>
        <p:spPr/>
        <p:txBody>
          <a:bodyPr>
            <a:normAutofit lnSpcReduction="10000"/>
          </a:bodyPr>
          <a:lstStyle/>
          <a:p>
            <a:r>
              <a:rPr lang="en-US" dirty="0"/>
              <a:t>Definitions of leadership center on the concept of influence</a:t>
            </a:r>
          </a:p>
          <a:p>
            <a:pPr marL="914400"/>
            <a:r>
              <a:rPr lang="en-US" i="1" dirty="0"/>
              <a:t>“A process whereby an individual organizes and influences a</a:t>
            </a:r>
            <a:br>
              <a:rPr lang="en-US" i="1" dirty="0"/>
            </a:br>
            <a:r>
              <a:rPr lang="en-US" i="1" dirty="0"/>
              <a:t>group of individuals to achieve a common goal.” </a:t>
            </a:r>
          </a:p>
          <a:p>
            <a:r>
              <a:rPr lang="en-US" dirty="0"/>
              <a:t>Leaders influence team effectiveness by:</a:t>
            </a:r>
          </a:p>
          <a:p>
            <a:pPr marL="342900" indent="-228600">
              <a:buFont typeface="Arial" panose="020B0604020202020204" pitchFamily="34" charset="0"/>
              <a:buChar char="•"/>
            </a:pPr>
            <a:r>
              <a:rPr lang="en-US" dirty="0"/>
              <a:t>Facilitating team actions</a:t>
            </a:r>
          </a:p>
          <a:p>
            <a:pPr marL="342900" indent="-228600">
              <a:buFont typeface="Arial" panose="020B0604020202020204" pitchFamily="34" charset="0"/>
              <a:buChar char="•"/>
            </a:pPr>
            <a:r>
              <a:rPr lang="en-US" dirty="0"/>
              <a:t>Ensuring that teams have the necessary</a:t>
            </a:r>
            <a:br>
              <a:rPr lang="en-US" dirty="0"/>
            </a:br>
            <a:r>
              <a:rPr lang="en-US" dirty="0"/>
              <a:t>resources</a:t>
            </a:r>
          </a:p>
          <a:p>
            <a:pPr marL="342900" indent="-228600">
              <a:buFont typeface="Arial" panose="020B0604020202020204" pitchFamily="34" charset="0"/>
              <a:buChar char="•"/>
            </a:pPr>
            <a:r>
              <a:rPr lang="en-US" dirty="0"/>
              <a:t>Ensuring that roles and tasks are understood</a:t>
            </a:r>
          </a:p>
          <a:p>
            <a:pPr marL="342900" indent="-228600">
              <a:buFont typeface="Arial" panose="020B0604020202020204" pitchFamily="34" charset="0"/>
              <a:buChar char="•"/>
            </a:pPr>
            <a:r>
              <a:rPr lang="en-US" dirty="0"/>
              <a:t>Being knowledgeable of team members’</a:t>
            </a:r>
            <a:br>
              <a:rPr lang="en-US" dirty="0"/>
            </a:br>
            <a:r>
              <a:rPr lang="en-US" dirty="0"/>
              <a:t>skills and expertise</a:t>
            </a:r>
          </a:p>
        </p:txBody>
      </p:sp>
      <p:pic>
        <p:nvPicPr>
          <p:cNvPr id="5" name="Picture 4" descr="drawing of a huddl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19750" y="2070101"/>
            <a:ext cx="2733675" cy="2469356"/>
          </a:xfrm>
          <a:prstGeom prst="rect">
            <a:avLst/>
          </a:prstGeom>
          <a:noFill/>
          <a:ln w="9525">
            <a:noFill/>
            <a:miter lim="800000"/>
            <a:headEnd/>
            <a:tailEnd/>
          </a:ln>
        </p:spPr>
      </p:pic>
    </p:spTree>
    <p:extLst>
      <p:ext uri="{BB962C8B-B14F-4D97-AF65-F5344CB8AC3E}">
        <p14:creationId xmlns:p14="http://schemas.microsoft.com/office/powerpoint/2010/main" val="255301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p>
            <a:r>
              <a:rPr lang="en-US" dirty="0"/>
              <a:t>Characteristics of Effective Leadership</a:t>
            </a:r>
          </a:p>
        </p:txBody>
      </p:sp>
      <p:sp>
        <p:nvSpPr>
          <p:cNvPr id="4" name="Text Placeholder 3"/>
          <p:cNvSpPr>
            <a:spLocks noGrp="1"/>
          </p:cNvSpPr>
          <p:nvPr>
            <p:ph type="body" sz="quarter" idx="10"/>
            <p:custDataLst>
              <p:tags r:id="rId2"/>
            </p:custDataLst>
          </p:nvPr>
        </p:nvSpPr>
        <p:spPr/>
        <p:txBody>
          <a:bodyPr/>
          <a:lstStyle/>
          <a:p>
            <a:pPr>
              <a:spcAft>
                <a:spcPts val="1800"/>
              </a:spcAft>
            </a:pPr>
            <a:r>
              <a:rPr lang="en-US" dirty="0"/>
              <a:t>The primary leadership role generally is held by the provider</a:t>
            </a:r>
          </a:p>
          <a:p>
            <a:pPr>
              <a:spcAft>
                <a:spcPts val="1800"/>
              </a:spcAft>
            </a:pPr>
            <a:r>
              <a:rPr lang="en-US" dirty="0"/>
              <a:t>A second leadership role may be that of administrative personnel</a:t>
            </a:r>
          </a:p>
          <a:p>
            <a:pPr>
              <a:spcAft>
                <a:spcPts val="1800"/>
              </a:spcAft>
            </a:pPr>
            <a:r>
              <a:rPr lang="en-US" dirty="0"/>
              <a:t>Shared leadership: A partnership where two or more people share power</a:t>
            </a:r>
          </a:p>
          <a:p>
            <a:r>
              <a:rPr lang="en-US" dirty="0"/>
              <a:t>Characteristics of effective leadership:</a:t>
            </a:r>
          </a:p>
          <a:p>
            <a:pPr marL="342900" indent="-228600">
              <a:buFont typeface="Arial" panose="020B0604020202020204" pitchFamily="34" charset="0"/>
              <a:buChar char="•"/>
            </a:pPr>
            <a:r>
              <a:rPr lang="en-US" dirty="0"/>
              <a:t>Role modeling and shaping teamwork through open sharing of information</a:t>
            </a:r>
          </a:p>
          <a:p>
            <a:pPr marL="342900" indent="-228600">
              <a:buFont typeface="Arial" panose="020B0604020202020204" pitchFamily="34" charset="0"/>
              <a:buChar char="•"/>
            </a:pPr>
            <a:r>
              <a:rPr lang="en-US" dirty="0"/>
              <a:t>Constructive and timely feedback</a:t>
            </a:r>
          </a:p>
          <a:p>
            <a:pPr marL="342900" indent="-228600">
              <a:buFont typeface="Arial" panose="020B0604020202020204" pitchFamily="34" charset="0"/>
              <a:buChar char="•"/>
            </a:pPr>
            <a:r>
              <a:rPr lang="en-US" dirty="0"/>
              <a:t>Facilitation of briefs, huddles, debriefs, and conflict resolution</a:t>
            </a:r>
          </a:p>
          <a:p>
            <a:endParaRPr lang="en-US" dirty="0"/>
          </a:p>
        </p:txBody>
      </p:sp>
    </p:spTree>
    <p:extLst>
      <p:ext uri="{BB962C8B-B14F-4D97-AF65-F5344CB8AC3E}">
        <p14:creationId xmlns:p14="http://schemas.microsoft.com/office/powerpoint/2010/main" val="64647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custDataLst>
              <p:tags r:id="rId1"/>
            </p:custDataLst>
          </p:nvPr>
        </p:nvSpPr>
        <p:spPr>
          <a:xfrm>
            <a:off x="1005840" y="-2"/>
            <a:ext cx="8020074" cy="685800"/>
          </a:xfrm>
        </p:spPr>
        <p:txBody>
          <a:bodyPr/>
          <a:lstStyle/>
          <a:p>
            <a:r>
              <a:rPr lang="en-US" dirty="0"/>
              <a:t>Leadership Strategies</a:t>
            </a:r>
          </a:p>
        </p:txBody>
      </p:sp>
      <p:sp>
        <p:nvSpPr>
          <p:cNvPr id="2" name="Text Placeholder 1"/>
          <p:cNvSpPr>
            <a:spLocks noGrp="1"/>
          </p:cNvSpPr>
          <p:nvPr>
            <p:ph type="body" sz="quarter" idx="10"/>
            <p:custDataLst>
              <p:tags r:id="rId2"/>
            </p:custDataLst>
          </p:nvPr>
        </p:nvSpPr>
        <p:spPr/>
        <p:txBody>
          <a:bodyPr>
            <a:normAutofit/>
          </a:bodyPr>
          <a:lstStyle/>
          <a:p>
            <a:r>
              <a:rPr lang="en-US" sz="2400" dirty="0"/>
              <a:t>Three critical events</a:t>
            </a:r>
          </a:p>
          <a:p>
            <a:pPr marL="914400" indent="-342900">
              <a:buFont typeface="Arial" panose="020B0604020202020204" pitchFamily="34" charset="0"/>
              <a:buChar char="•"/>
            </a:pPr>
            <a:r>
              <a:rPr lang="en-US" sz="2400" dirty="0"/>
              <a:t>Plan</a:t>
            </a:r>
          </a:p>
          <a:p>
            <a:pPr marL="914400" indent="-342900">
              <a:buFont typeface="Arial" panose="020B0604020202020204" pitchFamily="34" charset="0"/>
              <a:buChar char="•"/>
            </a:pPr>
            <a:r>
              <a:rPr lang="en-US" sz="2400" dirty="0"/>
              <a:t>Problem solve</a:t>
            </a:r>
          </a:p>
          <a:p>
            <a:pPr marL="914400" indent="-342900">
              <a:buFont typeface="Arial" panose="020B0604020202020204" pitchFamily="34" charset="0"/>
              <a:buChar char="•"/>
            </a:pPr>
            <a:r>
              <a:rPr lang="en-US" sz="2400" dirty="0"/>
              <a:t>Improve over time</a:t>
            </a:r>
          </a:p>
        </p:txBody>
      </p:sp>
      <p:sp>
        <p:nvSpPr>
          <p:cNvPr id="69635" name="Text Box 4"/>
          <p:cNvSpPr txBox="1">
            <a:spLocks noChangeArrowheads="1"/>
          </p:cNvSpPr>
          <p:nvPr>
            <p:custDataLst>
              <p:tags r:id="rId3"/>
            </p:custDataLst>
          </p:nvPr>
        </p:nvSpPr>
        <p:spPr bwMode="auto">
          <a:xfrm>
            <a:off x="1770185" y="3082348"/>
            <a:ext cx="6442306" cy="1384995"/>
          </a:xfrm>
          <a:prstGeom prst="rect">
            <a:avLst/>
          </a:prstGeom>
          <a:noFill/>
          <a:ln w="9525" algn="ctr">
            <a:noFill/>
            <a:miter lim="800000"/>
            <a:headEnd/>
            <a:tailEnd/>
          </a:ln>
        </p:spPr>
        <p:txBody>
          <a:bodyPr wrap="square">
            <a:spAutoFit/>
          </a:bodyPr>
          <a:lstStyle/>
          <a:p>
            <a:pPr algn="ctr">
              <a:spcBef>
                <a:spcPct val="50000"/>
              </a:spcBef>
              <a:buClr>
                <a:srgbClr val="A50021"/>
              </a:buClr>
              <a:buFont typeface="Wingdings" pitchFamily="2" charset="2"/>
              <a:buNone/>
            </a:pPr>
            <a:r>
              <a:rPr lang="en-US" sz="2400" b="1" i="1" dirty="0">
                <a:solidFill>
                  <a:srgbClr val="31859C"/>
                </a:solidFill>
              </a:rPr>
              <a:t>Leaders are responsible to assemble the team and facilitate team events</a:t>
            </a:r>
          </a:p>
          <a:p>
            <a:pPr algn="ctr">
              <a:spcBef>
                <a:spcPct val="50000"/>
              </a:spcBef>
              <a:buClr>
                <a:srgbClr val="A50021"/>
              </a:buClr>
              <a:buFont typeface="Wingdings" pitchFamily="2" charset="2"/>
              <a:buNone/>
            </a:pPr>
            <a:r>
              <a:rPr lang="en-US" sz="2400" b="1" i="1" dirty="0">
                <a:solidFill>
                  <a:srgbClr val="31859C"/>
                </a:solidFill>
              </a:rPr>
              <a:t>But anyone can request a brief, huddle, or debrief</a:t>
            </a:r>
          </a:p>
        </p:txBody>
      </p:sp>
      <p:sp>
        <p:nvSpPr>
          <p:cNvPr id="3" name="TextBox 2"/>
          <p:cNvSpPr txBox="1"/>
          <p:nvPr>
            <p:custDataLst>
              <p:tags r:id="rId4"/>
            </p:custDataLst>
          </p:nvPr>
        </p:nvSpPr>
        <p:spPr>
          <a:xfrm>
            <a:off x="1628322" y="1277813"/>
            <a:ext cx="2413000" cy="461665"/>
          </a:xfrm>
          <a:prstGeom prst="rect">
            <a:avLst/>
          </a:prstGeom>
          <a:noFill/>
        </p:spPr>
        <p:txBody>
          <a:bodyPr wrap="square" rtlCol="0">
            <a:spAutoFit/>
          </a:bodyPr>
          <a:lstStyle/>
          <a:p>
            <a:r>
              <a:rPr lang="en-US" sz="2000" dirty="0"/>
              <a:t> - </a:t>
            </a:r>
            <a:r>
              <a:rPr lang="en-US" sz="2400" dirty="0">
                <a:solidFill>
                  <a:srgbClr val="31859C"/>
                </a:solidFill>
              </a:rPr>
              <a:t>Briefs</a:t>
            </a:r>
            <a:endParaRPr lang="en-US" sz="2000" dirty="0">
              <a:solidFill>
                <a:srgbClr val="31859C"/>
              </a:solidFill>
            </a:endParaRPr>
          </a:p>
        </p:txBody>
      </p:sp>
      <p:sp>
        <p:nvSpPr>
          <p:cNvPr id="7" name="TextBox 6"/>
          <p:cNvSpPr txBox="1"/>
          <p:nvPr>
            <p:custDataLst>
              <p:tags r:id="rId5"/>
            </p:custDataLst>
          </p:nvPr>
        </p:nvSpPr>
        <p:spPr>
          <a:xfrm>
            <a:off x="2887912" y="1785233"/>
            <a:ext cx="2413000" cy="461665"/>
          </a:xfrm>
          <a:prstGeom prst="rect">
            <a:avLst/>
          </a:prstGeom>
          <a:noFill/>
        </p:spPr>
        <p:txBody>
          <a:bodyPr wrap="square" rtlCol="0">
            <a:spAutoFit/>
          </a:bodyPr>
          <a:lstStyle/>
          <a:p>
            <a:r>
              <a:rPr lang="en-US" sz="2000" dirty="0">
                <a:solidFill>
                  <a:srgbClr val="31859C"/>
                </a:solidFill>
              </a:rPr>
              <a:t> - </a:t>
            </a:r>
            <a:r>
              <a:rPr lang="en-US" sz="2400" dirty="0">
                <a:solidFill>
                  <a:srgbClr val="31859C"/>
                </a:solidFill>
              </a:rPr>
              <a:t>Huddles</a:t>
            </a:r>
            <a:endParaRPr lang="en-US" sz="2000" dirty="0">
              <a:solidFill>
                <a:srgbClr val="31859C"/>
              </a:solidFill>
            </a:endParaRPr>
          </a:p>
        </p:txBody>
      </p:sp>
      <p:sp>
        <p:nvSpPr>
          <p:cNvPr id="8" name="TextBox 7"/>
          <p:cNvSpPr txBox="1"/>
          <p:nvPr>
            <p:custDataLst>
              <p:tags r:id="rId6"/>
            </p:custDataLst>
          </p:nvPr>
        </p:nvSpPr>
        <p:spPr>
          <a:xfrm>
            <a:off x="3391556" y="2306820"/>
            <a:ext cx="2413000" cy="461665"/>
          </a:xfrm>
          <a:prstGeom prst="rect">
            <a:avLst/>
          </a:prstGeom>
          <a:noFill/>
        </p:spPr>
        <p:txBody>
          <a:bodyPr wrap="square" rtlCol="0">
            <a:spAutoFit/>
          </a:bodyPr>
          <a:lstStyle/>
          <a:p>
            <a:r>
              <a:rPr lang="en-US" sz="2000" dirty="0">
                <a:solidFill>
                  <a:srgbClr val="31859C"/>
                </a:solidFill>
              </a:rPr>
              <a:t> - </a:t>
            </a:r>
            <a:r>
              <a:rPr lang="en-US" sz="2400" dirty="0">
                <a:solidFill>
                  <a:srgbClr val="31859C"/>
                </a:solidFill>
              </a:rPr>
              <a:t>Debriefs</a:t>
            </a:r>
            <a:endParaRPr lang="en-US" sz="2000" dirty="0">
              <a:solidFill>
                <a:srgbClr val="31859C"/>
              </a:solidFill>
            </a:endParaRPr>
          </a:p>
        </p:txBody>
      </p:sp>
    </p:spTree>
    <p:extLst>
      <p:ext uri="{BB962C8B-B14F-4D97-AF65-F5344CB8AC3E}">
        <p14:creationId xmlns:p14="http://schemas.microsoft.com/office/powerpoint/2010/main" val="202684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title"/>
            <p:custDataLst>
              <p:tags r:id="rId1"/>
            </p:custDataLst>
          </p:nvPr>
        </p:nvSpPr>
        <p:spPr>
          <a:xfrm>
            <a:off x="1005840" y="-2"/>
            <a:ext cx="8020074" cy="685800"/>
          </a:xfrm>
        </p:spPr>
        <p:txBody>
          <a:bodyPr/>
          <a:lstStyle/>
          <a:p>
            <a:r>
              <a:rPr lang="en-US" dirty="0"/>
              <a:t>Brief (to Plan)</a:t>
            </a:r>
          </a:p>
        </p:txBody>
      </p:sp>
      <p:sp>
        <p:nvSpPr>
          <p:cNvPr id="2" name="Text Placeholder 1"/>
          <p:cNvSpPr>
            <a:spLocks noGrp="1"/>
          </p:cNvSpPr>
          <p:nvPr>
            <p:ph type="body" sz="quarter" idx="10"/>
            <p:custDataLst>
              <p:tags r:id="rId2"/>
            </p:custDataLst>
          </p:nvPr>
        </p:nvSpPr>
        <p:spPr/>
        <p:txBody>
          <a:bodyPr>
            <a:normAutofit/>
          </a:bodyPr>
          <a:lstStyle/>
          <a:p>
            <a:r>
              <a:rPr lang="en-US" dirty="0"/>
              <a:t>Briefs are held for planning purposes</a:t>
            </a:r>
          </a:p>
          <a:p>
            <a:r>
              <a:rPr lang="en-US" dirty="0"/>
              <a:t>The following information should be discussed in a brief: </a:t>
            </a:r>
          </a:p>
          <a:p>
            <a:pPr marL="342900" indent="-228600">
              <a:buFont typeface="Arial" panose="020B0604020202020204" pitchFamily="34" charset="0"/>
              <a:buChar char="•"/>
            </a:pPr>
            <a:r>
              <a:rPr lang="en-US" dirty="0"/>
              <a:t>Team membership and roles and who</a:t>
            </a:r>
            <a:br>
              <a:rPr lang="en-US" dirty="0"/>
            </a:br>
            <a:r>
              <a:rPr lang="en-US" dirty="0"/>
              <a:t>is the designated leader</a:t>
            </a:r>
          </a:p>
          <a:p>
            <a:pPr marL="342900" indent="-228600">
              <a:buFont typeface="Arial" panose="020B0604020202020204" pitchFamily="34" charset="0"/>
              <a:buChar char="•"/>
            </a:pPr>
            <a:r>
              <a:rPr lang="en-US" dirty="0"/>
              <a:t>Clinical status of the team’s patients </a:t>
            </a:r>
          </a:p>
          <a:p>
            <a:pPr marL="342900" indent="-228600">
              <a:buFont typeface="Arial" panose="020B0604020202020204" pitchFamily="34" charset="0"/>
              <a:buChar char="•"/>
            </a:pPr>
            <a:r>
              <a:rPr lang="en-US" dirty="0"/>
              <a:t>Team goals, pitfalls, and barriers</a:t>
            </a:r>
          </a:p>
          <a:p>
            <a:pPr marL="342900" indent="-228600">
              <a:buFont typeface="Arial" panose="020B0604020202020204" pitchFamily="34" charset="0"/>
              <a:buChar char="•"/>
            </a:pPr>
            <a:r>
              <a:rPr lang="en-US" dirty="0"/>
              <a:t>What is to be accomplished</a:t>
            </a:r>
          </a:p>
          <a:p>
            <a:pPr marL="342900" indent="-228600">
              <a:buFont typeface="Arial" panose="020B0604020202020204" pitchFamily="34" charset="0"/>
              <a:buChar char="•"/>
            </a:pPr>
            <a:r>
              <a:rPr lang="en-US" dirty="0"/>
              <a:t>Issues affecting team operations</a:t>
            </a:r>
          </a:p>
        </p:txBody>
      </p:sp>
      <p:pic>
        <p:nvPicPr>
          <p:cNvPr id="71683" name="Picture 4" descr="Drawing of a group holding a brief"/>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15877" y="1762126"/>
            <a:ext cx="3517512" cy="2452578"/>
          </a:xfrm>
          <a:prstGeom prst="rect">
            <a:avLst/>
          </a:prstGeom>
          <a:noFill/>
          <a:ln w="9525">
            <a:noFill/>
            <a:miter lim="800000"/>
            <a:headEnd/>
            <a:tailEnd/>
          </a:ln>
        </p:spPr>
      </p:pic>
      <p:sp>
        <p:nvSpPr>
          <p:cNvPr id="5" name="Rounded Rectangle 4"/>
          <p:cNvSpPr/>
          <p:nvPr>
            <p:custDataLst>
              <p:tags r:id="rId3"/>
            </p:custDataLst>
          </p:nvPr>
        </p:nvSpPr>
        <p:spPr>
          <a:xfrm>
            <a:off x="4365037" y="4070449"/>
            <a:ext cx="2765530" cy="6359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13 of your Workbook</a:t>
            </a:r>
            <a:endParaRPr lang="en-US" sz="2000" b="1" dirty="0"/>
          </a:p>
        </p:txBody>
      </p:sp>
    </p:spTree>
    <p:extLst>
      <p:ext uri="{BB962C8B-B14F-4D97-AF65-F5344CB8AC3E}">
        <p14:creationId xmlns:p14="http://schemas.microsoft.com/office/powerpoint/2010/main" val="3149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0"/>
          <p:cNvSpPr>
            <a:spLocks noGrp="1" noChangeArrowheads="1"/>
          </p:cNvSpPr>
          <p:nvPr>
            <p:ph type="title"/>
            <p:custDataLst>
              <p:tags r:id="rId1"/>
            </p:custDataLst>
          </p:nvPr>
        </p:nvSpPr>
        <p:spPr>
          <a:xfrm>
            <a:off x="1005840" y="-2"/>
            <a:ext cx="8020074" cy="685800"/>
          </a:xfrm>
        </p:spPr>
        <p:txBody>
          <a:bodyPr>
            <a:normAutofit/>
          </a:bodyPr>
          <a:lstStyle/>
          <a:p>
            <a:r>
              <a:rPr lang="en-US" dirty="0"/>
              <a:t>Briefing Checklist</a:t>
            </a:r>
          </a:p>
        </p:txBody>
      </p:sp>
      <p:sp>
        <p:nvSpPr>
          <p:cNvPr id="2" name="Text Placeholder 1"/>
          <p:cNvSpPr>
            <a:spLocks noGrp="1"/>
          </p:cNvSpPr>
          <p:nvPr>
            <p:ph type="body" sz="quarter" idx="10"/>
            <p:custDataLst>
              <p:tags r:id="rId2"/>
            </p:custDataLst>
          </p:nvPr>
        </p:nvSpPr>
        <p:spPr>
          <a:xfrm>
            <a:off x="182879" y="768096"/>
            <a:ext cx="8713748" cy="4018633"/>
          </a:xfrm>
        </p:spPr>
        <p:txBody>
          <a:bodyPr>
            <a:normAutofit/>
          </a:bodyPr>
          <a:lstStyle/>
          <a:p>
            <a:r>
              <a:rPr lang="en-US" dirty="0"/>
              <a:t>Use a briefing checklist to plan and manage your briefs</a:t>
            </a:r>
          </a:p>
          <a:p>
            <a:r>
              <a:rPr lang="en-US" dirty="0"/>
              <a:t>Include the following:</a:t>
            </a:r>
          </a:p>
          <a:p>
            <a:pPr marL="457200" indent="-342900">
              <a:buFont typeface="+mj-lt"/>
              <a:buAutoNum type="arabicPeriod"/>
            </a:pPr>
            <a:r>
              <a:rPr lang="en-US" dirty="0"/>
              <a:t>Clarify who will be leading the team </a:t>
            </a:r>
          </a:p>
          <a:p>
            <a:pPr marL="457200" indent="-342900">
              <a:buFont typeface="+mj-lt"/>
              <a:buAutoNum type="arabicPeriod"/>
            </a:pPr>
            <a:r>
              <a:rPr lang="en-US" dirty="0"/>
              <a:t>Open lines of communication among team members</a:t>
            </a:r>
          </a:p>
          <a:p>
            <a:pPr marL="457200" indent="-342900">
              <a:buFont typeface="+mj-lt"/>
              <a:buAutoNum type="arabicPeriod"/>
            </a:pPr>
            <a:r>
              <a:rPr lang="en-US" dirty="0"/>
              <a:t>Set the tone for the upcoming slate of patients </a:t>
            </a:r>
          </a:p>
          <a:p>
            <a:pPr marL="457200" indent="-342900">
              <a:buFont typeface="+mj-lt"/>
              <a:buAutoNum type="arabicPeriod"/>
            </a:pPr>
            <a:r>
              <a:rPr lang="en-US" dirty="0"/>
              <a:t>Establish the protocols, responsibilities, and</a:t>
            </a:r>
            <a:br>
              <a:rPr lang="en-US" dirty="0"/>
            </a:br>
            <a:r>
              <a:rPr lang="en-US" dirty="0"/>
              <a:t>expected behaviors</a:t>
            </a:r>
          </a:p>
          <a:p>
            <a:pPr marL="457200" indent="-342900">
              <a:buFont typeface="+mj-lt"/>
              <a:buAutoNum type="arabicPeriod"/>
            </a:pPr>
            <a:r>
              <a:rPr lang="en-US" dirty="0"/>
              <a:t>Prepare the team for the flow of the day</a:t>
            </a:r>
          </a:p>
          <a:p>
            <a:pPr marL="457200" indent="-342900">
              <a:buFont typeface="+mj-lt"/>
              <a:buAutoNum type="arabicPeriod"/>
            </a:pPr>
            <a:r>
              <a:rPr lang="en-US" dirty="0"/>
              <a:t>Specify expectations</a:t>
            </a:r>
          </a:p>
        </p:txBody>
      </p:sp>
      <p:graphicFrame>
        <p:nvGraphicFramePr>
          <p:cNvPr id="60506" name="Group 90"/>
          <p:cNvGraphicFramePr>
            <a:graphicFrameLocks noGrp="1"/>
          </p:cNvGraphicFramePr>
          <p:nvPr>
            <p:ph sz="half" idx="4294967295"/>
            <p:custDataLst>
              <p:tags r:id="rId3"/>
            </p:custDataLst>
            <p:extLst>
              <p:ext uri="{D42A27DB-BD31-4B8C-83A1-F6EECF244321}">
                <p14:modId xmlns:p14="http://schemas.microsoft.com/office/powerpoint/2010/main" val="559163782"/>
              </p:ext>
            </p:extLst>
          </p:nvPr>
        </p:nvGraphicFramePr>
        <p:xfrm>
          <a:off x="6421317" y="784704"/>
          <a:ext cx="2475310" cy="2851552"/>
        </p:xfrm>
        <a:graphic>
          <a:graphicData uri="http://schemas.openxmlformats.org/drawingml/2006/table">
            <a:tbl>
              <a:tblPr/>
              <a:tblGrid>
                <a:gridCol w="2475310">
                  <a:extLst>
                    <a:ext uri="{9D8B030D-6E8A-4147-A177-3AD203B41FA5}">
                      <a16:colId xmlns:a16="http://schemas.microsoft.com/office/drawing/2014/main" val="20000"/>
                    </a:ext>
                  </a:extLst>
                </a:gridCol>
              </a:tblGrid>
              <a:tr h="301229">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200" b="1" i="0" u="none" strike="noStrike" cap="none" normalizeH="0" baseline="0" dirty="0">
                          <a:ln>
                            <a:noFill/>
                          </a:ln>
                          <a:solidFill>
                            <a:schemeClr val="tx1"/>
                          </a:solidFill>
                          <a:effectLst/>
                          <a:latin typeface="Arial" charset="0"/>
                        </a:rPr>
                        <a:t>TOPIC</a:t>
                      </a:r>
                      <a:r>
                        <a:rPr kumimoji="0" lang="en-US" sz="1200" b="0" i="0" u="none" strike="noStrike" cap="none" normalizeH="0" baseline="0" dirty="0">
                          <a:ln>
                            <a:noFill/>
                          </a:ln>
                          <a:solidFill>
                            <a:schemeClr val="tx1"/>
                          </a:solidFill>
                          <a:effectLst/>
                          <a:latin typeface="Arial" charset="0"/>
                        </a:rPr>
                        <a:t> </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0"/>
                  </a:ext>
                </a:extLst>
              </a:tr>
              <a:tr h="301229">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Who is on your team today?</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extLst>
                  <a:ext uri="{0D108BD9-81ED-4DB2-BD59-A6C34878D82A}">
                    <a16:rowId xmlns:a16="http://schemas.microsoft.com/office/drawing/2014/main" val="10001"/>
                  </a:ext>
                </a:extLst>
              </a:tr>
              <a:tr h="521494">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All members understand and agree upon goals?</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2"/>
                  </a:ext>
                </a:extLst>
              </a:tr>
              <a:tr h="521494">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Roles and responsibilities understood?</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3"/>
                  </a:ext>
                </a:extLst>
              </a:tr>
              <a:tr h="301229">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Staff availability?</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4"/>
                  </a:ext>
                </a:extLst>
              </a:tr>
              <a:tr h="302419">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Workload?</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5"/>
                  </a:ext>
                </a:extLst>
              </a:tr>
              <a:tr h="301229">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Available resources?</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extLst>
                  <a:ext uri="{0D108BD9-81ED-4DB2-BD59-A6C34878D82A}">
                    <a16:rowId xmlns:a16="http://schemas.microsoft.com/office/drawing/2014/main" val="10006"/>
                  </a:ext>
                </a:extLst>
              </a:tr>
              <a:tr h="301229">
                <a:tc>
                  <a:txBody>
                    <a:bodyPr/>
                    <a:lstStyle/>
                    <a:p>
                      <a:pPr marL="171450" marR="0" lvl="0" indent="-171450" algn="l" defTabSz="914400" rtl="0" eaLnBrk="1" fontAlgn="base" latinLnBrk="0" hangingPunct="1">
                        <a:lnSpc>
                          <a:spcPct val="95000"/>
                        </a:lnSpc>
                        <a:spcBef>
                          <a:spcPct val="0"/>
                        </a:spcBef>
                        <a:spcAft>
                          <a:spcPct val="0"/>
                        </a:spcAft>
                        <a:buClr>
                          <a:schemeClr val="folHlink"/>
                        </a:buClr>
                        <a:buSzPct val="90000"/>
                        <a:buFont typeface="Wingdings" pitchFamily="2" charset="2"/>
                        <a:buChar char="q"/>
                        <a:tabLst/>
                      </a:pPr>
                      <a:r>
                        <a:rPr kumimoji="0" lang="en-US" sz="1200" b="0" i="0" u="none" strike="noStrike" cap="none" normalizeH="0" baseline="0" dirty="0">
                          <a:ln>
                            <a:noFill/>
                          </a:ln>
                          <a:solidFill>
                            <a:schemeClr val="tx1"/>
                          </a:solidFill>
                          <a:effectLst/>
                          <a:latin typeface="Arial" charset="0"/>
                        </a:rPr>
                        <a:t>Review of the day’s patients?</a:t>
                      </a:r>
                    </a:p>
                  </a:txBody>
                  <a:tcPr marL="68580" marR="68580" marT="34290" marB="34290"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extLst>
                  <a:ext uri="{0D108BD9-81ED-4DB2-BD59-A6C34878D82A}">
                    <a16:rowId xmlns:a16="http://schemas.microsoft.com/office/drawing/2014/main" val="10007"/>
                  </a:ext>
                </a:extLst>
              </a:tr>
            </a:tbl>
          </a:graphicData>
        </a:graphic>
      </p:graphicFrame>
      <p:sp>
        <p:nvSpPr>
          <p:cNvPr id="5" name="Rounded Rectangle 4"/>
          <p:cNvSpPr/>
          <p:nvPr>
            <p:custDataLst>
              <p:tags r:id="rId4"/>
            </p:custDataLst>
          </p:nvPr>
        </p:nvSpPr>
        <p:spPr>
          <a:xfrm>
            <a:off x="5357813" y="3950651"/>
            <a:ext cx="2765530" cy="6359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14 of your Workbook</a:t>
            </a:r>
            <a:endParaRPr lang="en-US" sz="2000" b="1" dirty="0"/>
          </a:p>
        </p:txBody>
      </p:sp>
    </p:spTree>
    <p:extLst>
      <p:ext uri="{BB962C8B-B14F-4D97-AF65-F5344CB8AC3E}">
        <p14:creationId xmlns:p14="http://schemas.microsoft.com/office/powerpoint/2010/main" val="39139895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custDataLst>
              <p:tags r:id="rId1"/>
            </p:custDataLst>
          </p:nvPr>
        </p:nvSpPr>
        <p:spPr>
          <a:xfrm>
            <a:off x="1005840" y="-2"/>
            <a:ext cx="8020074" cy="685800"/>
          </a:xfrm>
        </p:spPr>
        <p:txBody>
          <a:bodyPr/>
          <a:lstStyle/>
          <a:p>
            <a:r>
              <a:rPr lang="en-US" dirty="0"/>
              <a:t>Huddle (for Problem Solving)</a:t>
            </a:r>
          </a:p>
        </p:txBody>
      </p:sp>
      <p:sp>
        <p:nvSpPr>
          <p:cNvPr id="2" name="Text Placeholder 1"/>
          <p:cNvSpPr>
            <a:spLocks noGrp="1"/>
          </p:cNvSpPr>
          <p:nvPr>
            <p:ph type="body" sz="quarter" idx="10"/>
            <p:custDataLst>
              <p:tags r:id="rId2"/>
            </p:custDataLst>
          </p:nvPr>
        </p:nvSpPr>
        <p:spPr/>
        <p:txBody>
          <a:bodyPr/>
          <a:lstStyle/>
          <a:p>
            <a:r>
              <a:rPr lang="en-US" dirty="0"/>
              <a:t>A quick, reactive, touch-base meeting to regain situation awareness</a:t>
            </a:r>
          </a:p>
          <a:p>
            <a:r>
              <a:rPr lang="en-US" dirty="0"/>
              <a:t>It allows team members to:</a:t>
            </a:r>
          </a:p>
          <a:p>
            <a:pPr marL="342900" indent="-228600">
              <a:buFont typeface="Arial" panose="020B0604020202020204" pitchFamily="34" charset="0"/>
              <a:buChar char="•"/>
            </a:pPr>
            <a:r>
              <a:rPr lang="en-US" dirty="0"/>
              <a:t>Discuss critical issues and emerging events</a:t>
            </a:r>
          </a:p>
          <a:p>
            <a:pPr marL="342900" indent="-228600">
              <a:buFont typeface="Arial" panose="020B0604020202020204" pitchFamily="34" charset="0"/>
              <a:buChar char="•"/>
            </a:pPr>
            <a:r>
              <a:rPr lang="en-US" dirty="0"/>
              <a:t>Anticipate outcomes and likely contingencies</a:t>
            </a:r>
          </a:p>
          <a:p>
            <a:pPr marL="342900" indent="-228600">
              <a:buFont typeface="Arial" panose="020B0604020202020204" pitchFamily="34" charset="0"/>
              <a:buChar char="•"/>
            </a:pPr>
            <a:r>
              <a:rPr lang="en-US" dirty="0"/>
              <a:t>Assign resources</a:t>
            </a:r>
          </a:p>
          <a:p>
            <a:pPr marL="342900" indent="-228600">
              <a:buFont typeface="Arial" panose="020B0604020202020204" pitchFamily="34" charset="0"/>
              <a:buChar char="•"/>
            </a:pPr>
            <a:r>
              <a:rPr lang="en-US" dirty="0"/>
              <a:t>Express concerns</a:t>
            </a:r>
          </a:p>
        </p:txBody>
      </p:sp>
      <p:pic>
        <p:nvPicPr>
          <p:cNvPr id="75779" name="Picture 4" descr="Drawing of a huddl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40350" y="1682434"/>
            <a:ext cx="3283221" cy="2965766"/>
          </a:xfrm>
          <a:prstGeom prst="rect">
            <a:avLst/>
          </a:prstGeom>
          <a:noFill/>
          <a:ln w="9525">
            <a:noFill/>
            <a:miter lim="800000"/>
            <a:headEnd/>
            <a:tailEnd/>
          </a:ln>
        </p:spPr>
      </p:pic>
    </p:spTree>
    <p:extLst>
      <p:ext uri="{BB962C8B-B14F-4D97-AF65-F5344CB8AC3E}">
        <p14:creationId xmlns:p14="http://schemas.microsoft.com/office/powerpoint/2010/main" val="1670150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VIDEO_FILES_RECORD" val="&lt;Videos&gt;&lt;Video Name=&quot;02 Leadership Good_320_1_61021.flv&quot; Position=&quot;1&quot; SlideID=&quot;320&quot;/&gt;&lt;/Videos&gt;&#10;"/>
  <p:tag name="MMPROD_NEXTUNIQUEID" val="100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7&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4: Leading Teams&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04\Output - Final ZIP&quot;/&gt;&lt;property id=&quot;20226&quot; value=&quot;D:\HRET-AHRQ-OBC-eLearning\Module 04\HRET-AHRQ-OBC-Mod-04-STATIC-v4.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4: Leading Teams&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54640&quot;&gt;&lt;property id=&quot;20148&quot; value=&quot;5&quot;/&gt;&lt;property id=&quot;20300&quot; value=&quot;Slide 4 - &amp;quot;Leading Teams&amp;quot;&quot;/&gt;&lt;property id=&quot;20302&quot; value=&quot;1&quot;/&gt;&lt;property id=&quot;20303&quot; value=&quot;-1&quot;/&gt;&lt;property id=&quot;20307&quot; value=&quot;300&quot;/&gt;&lt;property id=&quot;20309&quot; value=&quot;-1&quot;/&gt;&lt;property id=&quot;20312&quot; value=&quot;1&quot;/&gt;&lt;property id=&quot;20601&quot; value=&quot;0&quot;/&gt;&lt;/object&gt;&lt;object type=&quot;3&quot; unique_id=&quot;54641&quot;&gt;&lt;property id=&quot;20148&quot; value=&quot;5&quot;/&gt;&lt;property id=&quot;20300&quot; value=&quot;Slide 6 - &amp;quot;Leadership Strategies&amp;quot;&quot;/&gt;&lt;property id=&quot;20302&quot; value=&quot;1&quot;/&gt;&lt;property id=&quot;20303&quot; value=&quot;-1&quot;/&gt;&lt;property id=&quot;20307&quot; value=&quot;301&quot;/&gt;&lt;property id=&quot;20309&quot; value=&quot;-1&quot;/&gt;&lt;property id=&quot;20312&quot; value=&quot;1&quot;/&gt;&lt;property id=&quot;20601&quot; value=&quot;0&quot;/&gt;&lt;/object&gt;&lt;object type=&quot;3&quot; unique_id=&quot;54642&quot;&gt;&lt;property id=&quot;20148&quot; value=&quot;5&quot;/&gt;&lt;property id=&quot;20300&quot; value=&quot;Slide 7 - &amp;quot;Brief (to Plan)&amp;quot;&quot;/&gt;&lt;property id=&quot;20302&quot; value=&quot;1&quot;/&gt;&lt;property id=&quot;20303&quot; value=&quot;-1&quot;/&gt;&lt;property id=&quot;20307&quot; value=&quot;302&quot;/&gt;&lt;property id=&quot;20309&quot; value=&quot;-1&quot;/&gt;&lt;property id=&quot;20312&quot; value=&quot;1&quot;/&gt;&lt;property id=&quot;20601&quot; value=&quot;0&quot;/&gt;&lt;/object&gt;&lt;object type=&quot;3&quot; unique_id=&quot;54643&quot;&gt;&lt;property id=&quot;20148&quot; value=&quot;5&quot;/&gt;&lt;property id=&quot;20300&quot; value=&quot;Slide 8 - &amp;quot;Briefing Checklist&amp;quot;&quot;/&gt;&lt;property id=&quot;20302&quot; value=&quot;1&quot;/&gt;&lt;property id=&quot;20303&quot; value=&quot;-1&quot;/&gt;&lt;property id=&quot;20307&quot; value=&quot;303&quot;/&gt;&lt;property id=&quot;20309&quot; value=&quot;-1&quot;/&gt;&lt;property id=&quot;20312&quot; value=&quot;1&quot;/&gt;&lt;property id=&quot;20601&quot; value=&quot;0&quot;/&gt;&lt;/object&gt;&lt;object type=&quot;3&quot; unique_id=&quot;54644&quot;&gt;&lt;property id=&quot;20148&quot; value=&quot;5&quot;/&gt;&lt;property id=&quot;20300&quot; value=&quot;Slide 9 - &amp;quot;Huddle (for Problem Solving)&amp;quot;&quot;/&gt;&lt;property id=&quot;20302&quot; value=&quot;1&quot;/&gt;&lt;property id=&quot;20303&quot; value=&quot;-1&quot;/&gt;&lt;property id=&quot;20307&quot; value=&quot;304&quot;/&gt;&lt;property id=&quot;20309&quot; value=&quot;-1&quot;/&gt;&lt;property id=&quot;20312&quot; value=&quot;1&quot;/&gt;&lt;property id=&quot;20601&quot; value=&quot;0&quot;/&gt;&lt;/object&gt;&lt;object type=&quot;3&quot; unique_id=&quot;54645&quot;&gt;&lt;property id=&quot;20148&quot; value=&quot;5&quot;/&gt;&lt;property id=&quot;20300&quot; value=&quot;Slide 11 - &amp;quot;Debrief (for Process Improvement)&amp;quot;&quot;/&gt;&lt;property id=&quot;20302&quot; value=&quot;1&quot;/&gt;&lt;property id=&quot;20303&quot; value=&quot;-1&quot;/&gt;&lt;property id=&quot;20307&quot; value=&quot;305&quot;/&gt;&lt;property id=&quot;20309&quot; value=&quot;-1&quot;/&gt;&lt;property id=&quot;20312&quot; value=&quot;1&quot;/&gt;&lt;property id=&quot;20601&quot; value=&quot;0&quot;/&gt;&lt;/object&gt;&lt;object type=&quot;3&quot; unique_id=&quot;54646&quot;&gt;&lt;property id=&quot;20148&quot; value=&quot;5&quot;/&gt;&lt;property id=&quot;20300&quot; value=&quot;Slide 12 - &amp;quot;Debrief Checklist&amp;quot;&quot;/&gt;&lt;property id=&quot;20302&quot; value=&quot;1&quot;/&gt;&lt;property id=&quot;20303&quot; value=&quot;-1&quot;/&gt;&lt;property id=&quot;20307&quot; value=&quot;306&quot;/&gt;&lt;property id=&quot;20309&quot; value=&quot;-1&quot;/&gt;&lt;property id=&quot;20312&quot; value=&quot;1&quot;/&gt;&lt;property id=&quot;20601&quot; value=&quot;0&quot;/&gt;&lt;/object&gt;&lt;object type=&quot;3&quot; unique_id=&quot;54647&quot;&gt;&lt;property id=&quot;20148&quot; value=&quot;5&quot;/&gt;&lt;property id=&quot;20300&quot; value=&quot;Slide 13 - &amp;quot;Leadership in the Medical Office&amp;quot;&quot;/&gt;&lt;property id=&quot;20302&quot; value=&quot;1&quot;/&gt;&lt;property id=&quot;20303&quot; value=&quot;-1&quot;/&gt;&lt;property id=&quot;20307&quot; value=&quot;307&quot;/&gt;&lt;property id=&quot;20309&quot; value=&quot;-1&quot;/&gt;&lt;property id=&quot;20312&quot; value=&quot;1&quot;/&gt;&lt;property id=&quot;20601&quot; value=&quot;0&quot;/&gt;&lt;/object&gt;&lt;object type=&quot;3&quot; unique_id=&quot;54648&quot;&gt;&lt;property id=&quot;20148&quot; value=&quot;5&quot;/&gt;&lt;property id=&quot;20300&quot; value=&quot;Slide 15 - &amp;quot;Reflect &amp;amp; Apply to Your Office&amp;quot;&quot;/&gt;&lt;property id=&quot;20302&quot; value=&quot;1&quot;/&gt;&lt;property id=&quot;20303&quot; value=&quot;-1&quot;/&gt;&lt;property id=&quot;20307&quot; value=&quot;308&quot;/&gt;&lt;property id=&quot;20309&quot; value=&quot;-1&quot;/&gt;&lt;property id=&quot;20312&quot; value=&quot;1&quot;/&gt;&lt;property id=&quot;20601&quot; value=&quot;0&quot;/&gt;&lt;/object&gt;&lt;object type=&quot;3&quot; unique_id=&quot;54649&quot;&gt;&lt;property id=&quot;20148&quot; value=&quot;5&quot;/&gt;&lt;property id=&quot;20300&quot; value=&quot;Slide 16 - &amp;quot;Front Office Scenario&amp;quot;&quot;/&gt;&lt;property id=&quot;20302&quot; value=&quot;1&quot;/&gt;&lt;property id=&quot;20303&quot; value=&quot;-1&quot;/&gt;&lt;property id=&quot;20307&quot; value=&quot;309&quot;/&gt;&lt;property id=&quot;20309&quot; value=&quot;-1&quot;/&gt;&lt;property id=&quot;20312&quot; value=&quot;1&quot;/&gt;&lt;property id=&quot;20601&quot; value=&quot;0&quot;/&gt;&lt;/object&gt;&lt;object type=&quot;3&quot; unique_id=&quot;54650&quot;&gt;&lt;property id=&quot;20148&quot; value=&quot;5&quot;/&gt;&lt;property id=&quot;20300&quot; value=&quot;Slide 17 - &amp;quot;Tools &amp;amp; Strategies Summary&amp;quot;&quot;/&gt;&lt;property id=&quot;20302&quot; value=&quot;1&quot;/&gt;&lt;property id=&quot;20303&quot; value=&quot;-1&quot;/&gt;&lt;property id=&quot;20307&quot; value=&quot;310&quot;/&gt;&lt;property id=&quot;20309&quot; value=&quot;-1&quot;/&gt;&lt;property id=&quot;20312&quot; value=&quot;1&quot;/&gt;&lt;property id=&quot;20601&quot; value=&quot;0&quot;/&gt;&lt;/object&gt;&lt;object type=&quot;3&quot; unique_id=&quot;54780&quot;&gt;&lt;property id=&quot;20148&quot; value=&quot;5&quot;/&gt;&lt;property id=&quot;20300&quot; value=&quot;Slide 5 - &amp;quot;Characteristics of Effective Leadership&amp;quot;&quot;/&gt;&lt;property id=&quot;20302&quot; value=&quot;1&quot;/&gt;&lt;property id=&quot;20303&quot; value=&quot;-1&quot;/&gt;&lt;property id=&quot;20307&quot; value=&quot;318&quot;/&gt;&lt;property id=&quot;20309&quot; value=&quot;-1&quot;/&gt;&lt;property id=&quot;20312&quot; value=&quot;1&quot;/&gt;&lt;property id=&quot;20601&quot; value=&quot;0&quot;/&gt;&lt;/object&gt;&lt;object type=&quot;3&quot; unique_id=&quot;55060&quot;&gt;&lt;property id=&quot;20148&quot; value=&quot;5&quot;/&gt;&lt;property id=&quot;20300&quot; value=&quot;Slide 10 - &amp;quot;Use a Huddle to Change the Plan&amp;quot;&quot;/&gt;&lt;property id=&quot;20302&quot; value=&quot;1&quot;/&gt;&lt;property id=&quot;20303&quot; value=&quot;-1&quot;/&gt;&lt;property id=&quot;20307&quot; value=&quot;319&quot;/&gt;&lt;property id=&quot;20309&quot; value=&quot;-1&quot;/&gt;&lt;property id=&quot;20312&quot; value=&quot;1&quot;/&gt;&lt;property id=&quot;20601&quot; value=&quot;0&quot;/&gt;&lt;/object&gt;&lt;object type=&quot;3&quot; unique_id=&quot;55401&quot;&gt;&lt;property id=&quot;20148&quot; value=&quot;5&quot;/&gt;&lt;property id=&quot;20300&quot; value=&quot;Slide 14 - &amp;quot;Leadership Example Video&amp;quot;&quot;/&gt;&lt;property id=&quot;20302&quot; value=&quot;1&quot;/&gt;&lt;property id=&quot;20303&quot; value=&quot;-1&quot;/&gt;&lt;property id=&quot;20307&quot; value=&quot;320&quot;/&gt;&lt;property id=&quot;20309&quot; value=&quot;-1&quot;/&gt;&lt;property id=&quot;20312&quot; value=&quot;1&quot;/&gt;&lt;property id=&quot;20601&quot; value=&quot;0&quot;/&gt;&lt;/object&gt;&lt;object type=&quot;3&quot; unique_id=&quot;58717&quot;&gt;&lt;property id=&quot;20148&quot; value=&quot;5&quot;/&gt;&lt;property id=&quot;20300&quot; value=&quot;Slide 2 - &amp;quot;The Materials You Will Use&amp;quot;&quot;/&gt;&lt;property id=&quot;20302&quot; value=&quot;1&quot;/&gt;&lt;property id=&quot;20303&quot; value=&quot;-1&quot;/&gt;&lt;property id=&quot;20307&quot; value=&quot;327&quot;/&gt;&lt;property id=&quot;20309&quot; value=&quot;-1&quot;/&gt;&lt;property id=&quot;20312&quot; value=&quot;0&quot;/&gt;&lt;property id=&quot;20601&quot; value=&quot;0&quot;/&gt;&lt;/object&gt;&lt;object type=&quot;3&quot; unique_id=&quot;58718&quot;&gt;&lt;property id=&quot;20148&quot; value=&quot;5&quot;/&gt;&lt;property id=&quot;20300&quot; value=&quot;Slide 3 - &amp;quot;Module Objectives&amp;quot;&quot;/&gt;&lt;property id=&quot;20302&quot; value=&quot;1&quot;/&gt;&lt;property id=&quot;20303&quot; value=&quot;-1&quot;/&gt;&lt;property id=&quot;20307&quot; value=&quot;328&quot;/&gt;&lt;property id=&quot;20309&quot; value=&quot;-1&quot;/&gt;&lt;property id=&quot;20312&quot; value=&quot;1&quot;/&gt;&lt;property id=&quot;20601&quot; value=&quot;0&quot;/&gt;&lt;/object&gt;&lt;object type=&quot;3&quot; unique_id=&quot;58719&quot;&gt;&lt;property id=&quot;20148&quot; value=&quot;5&quot;/&gt;&lt;property id=&quot;20300&quot; value=&quot;Slide 18 - &amp;quot;Module 4 Summary&amp;quot;&quot;/&gt;&lt;property id=&quot;20302&quot; value=&quot;1&quot;/&gt;&lt;property id=&quot;20303&quot; value=&quot;-1&quot;/&gt;&lt;property id=&quot;20307&quot; value=&quot;324&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C44987F9-9D5F-4DFC-86F8-8A9CD7491226}_2.png&quot;/&gt;&lt;left val=&quot;9&quot;/&gt;&lt;top val=&quot;381&quot;/&gt;&lt;width val=&quot;395&quot;/&gt;&lt;height val=&quot;3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C93B468-8E62-4ABA-82A1-404CF9774F5B}_2.png&quot;/&gt;&lt;left val=&quot;642&quot;/&gt;&lt;top val=&quot;383&quot;/&gt;&lt;width val=&quot;65&quot;/&gt;&lt;height val=&quot;2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7A3014-D809-477F-A7D8-705E02719944}&quot;/&gt;&lt;isInvalidForFieldText val=&quot;0&quot;/&gt;&lt;Image&gt;&lt;filename val=&quot;C:\Users\JEFFKE~1\AppData\Local\Temp\PR\data\asimages\{3D7A3014-D809-477F-A7D8-705E02719944}_MtorLt.png&quot;/&gt;&lt;left val=&quot;-8&quot;/&gt;&lt;top val=&quot;0&quot;/&gt;&lt;width val=&quot;89&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4182A566-DA12-4CC2-973A-7AE7D1C20A75}_4.png&quot;/&gt;&lt;left val=&quot;9&quot;/&gt;&lt;top val=&quot;381&quot;/&gt;&lt;width val=&quot;395&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73B7482-07BB-4D50-A9A2-A925189D8FDF}_4.png&quot;/&gt;&lt;left val=&quot;642&quot;/&gt;&lt;top val=&quot;383&quot;/&gt;&lt;width val=&quot;65&quot;/&gt;&lt;height val=&quot;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A677D9-28F6-4A90-8EA6-55BBDD5E44B8}&quot;/&gt;&lt;isInvalidForFieldText val=&quot;0&quot;/&gt;&lt;Image&gt;&lt;filename val=&quot;C:\Users\JEFFKE~1\AppData\Local\Temp\PR\data\asimages\{83A677D9-28F6-4A90-8EA6-55BBDD5E44B8}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E4E45851-2FC3-475E-B358-78428A8D922E}_20.png&quot;/&gt;&lt;left val=&quot;9&quot;/&gt;&lt;top val=&quot;381&quot;/&gt;&lt;width val=&quot;395&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40A70452-043B-4393-B13D-D5FC980FD86F}_20.png&quot;/&gt;&lt;left val=&quot;642&quot;/&gt;&lt;top val=&quot;383&quot;/&gt;&lt;width val=&quot;65&quot;/&gt;&lt;height val=&quot;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BAE0C9-A8E5-41DF-8188-7F12D28DE1D5}&quot;/&gt;&lt;isInvalidForFieldText val=&quot;0&quot;/&gt;&lt;Image&gt;&lt;filename val=&quot;C:\Users\JEFFKE~1\AppData\Local\Temp\PR\data\asimages\{0BBAE0C9-A8E5-41DF-8188-7F12D28DE1D5}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7C87924C-F054-4A28-9B66-5290635644D0}&quot;/&gt;&lt;isInvalidForFieldText val=&quot;0&quot;/&gt;&lt;Image&gt;&lt;filename val=&quot;C:\Users\JEFFKE~1\AppData\Local\Temp\PR\data\asimages\{7C87924C-F054-4A28-9B66-5290635644D0}_1.png&quot;/&gt;&lt;left val=&quot;0&quot;/&gt;&lt;top val=&quot;191&quot;/&gt;&lt;width val=&quot;720&quot;/&gt;&lt;height val=&quot;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ED0B1F56-CEA1-4B8B-8942-EDCD0A83C932}_1.png&quot;/&gt;&lt;left val=&quot;0&quot;/&gt;&lt;top val=&quot;146&quot;/&gt;&lt;width val=&quot;72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AF4F6601-E398-47DC-AB7C-D3E233771600}_1.png&quot;/&gt;&lt;left val=&quot;0&quot;/&gt;&lt;top val=&quot;83&quot;/&gt;&lt;width val=&quot;720&quot;/&gt;&lt;height val=&quot;6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43848B6E-4FB9-4BB4-B127-BDEE245F671A}_3.png&quot;/&gt;&lt;left val=&quot;66&quot;/&gt;&lt;top val=&quot;-2&quot;/&gt;&lt;width val=&quot;644&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 name="HTML_SHAPEINFO" val="&lt;TextEffect&gt;&lt;Image&gt;&lt;filename val=&quot;C:\Users\JEFFKE~1\AppData\Local\Temp\PR\data\asimages\{535EEFB4-4025-4659-BD5E-6E8235CB99C2}_1.png_crop.png&quot;/&gt;&lt;left val=&quot;21&quot;/&gt;&lt;top val=&quot;66&quot;/&gt;&lt;width val=&quot;216&quot;/&gt;&lt;height val=&quot;17&quot;/&gt;&lt;hasText val=&quot;1&quot;/&gt;&lt;paraId val=&quot;1&quot;/&gt;&lt;/Image&gt;&lt;Image&gt;&lt;filename val=&quot;C:\Users\JEFFKE~1\AppData\Local\Temp\PR\data\asimages\{1A187C17-4E57-4707-BB30-11368929FF8A}_1.png_crop.png&quot;/&gt;&lt;left val=&quot;35&quot;/&gt;&lt;top val=&quot;101&quot;/&gt;&lt;width val=&quot;85&quot;/&gt;&lt;height val=&quot;13&quot;/&gt;&lt;hasText val=&quot;1&quot;/&gt;&lt;paraId val=&quot;2&quot;/&gt;&lt;/Image&gt;&lt;Image&gt;&lt;filename val=&quot;C:\Users\JEFFKE~1\AppData\Local\Temp\PR\data\asimages\{21324DD1-EEC3-4191-AB68-676EA1A7FF7C}_1.png_crop.png&quot;/&gt;&lt;left val=&quot;35&quot;/&gt;&lt;top val=&quot;134&quot;/&gt;&lt;width val=&quot;149&quot;/&gt;&lt;height val=&quot;14&quot;/&gt;&lt;hasText val=&quot;1&quot;/&gt;&lt;paraId val=&quot;3&quot;/&gt;&lt;/Image&gt;&lt;Image&gt;&lt;filename val=&quot;C:\Users\JEFFKE~1\AppData\Local\Temp\PR\data\asimages\{74158896-EFA8-408F-AD0F-CD8B125D155D}_1.png_crop.png&quot;/&gt;&lt;left val=&quot;35&quot;/&gt;&lt;top val=&quot;168&quot;/&gt;&lt;width val=&quot;89&quot;/&gt;&lt;height val=&quot;13&quot;/&gt;&lt;hasText val=&quot;1&quot;/&gt;&lt;paraId val=&quot;4&quot;/&gt;&lt;/Image&gt;&lt;Image&gt;&lt;filename val=&quot;C:\Users\JEFFKE~1\AppData\Local\Temp\PR\data\asimages\{4E5540AA-6B7F-4F8D-A04B-D78657C4BBA0}_1.png_crop.png&quot;/&gt;&lt;left val=&quot;21&quot;/&gt;&lt;top val=&quot;201&quot;/&gt;&lt;width val=&quot;234&quot;/&gt;&lt;height val=&quot;17&quot;/&gt;&lt;hasText val=&quot;1&quot;/&gt;&lt;paraId val=&quot;5&quot;/&gt;&lt;/Image&gt;&lt;Image&gt;&lt;filename val=&quot;C:\Users\JEFFKE~1\AppData\Local\Temp\PR\data\asimages\{5A2FDD0F-4C33-4423-B1A4-0FEE4909C100}_1.png_crop.png&quot;/&gt;&lt;left val=&quot;35&quot;/&gt;&lt;top val=&quot;235&quot;/&gt;&lt;width val=&quot;145&quot;/&gt;&lt;height val=&quot;14&quot;/&gt;&lt;hasText val=&quot;1&quot;/&gt;&lt;paraId val=&quot;6&quot;/&gt;&lt;/Image&gt;&lt;Image&gt;&lt;filename val=&quot;C:\Users\JEFFKE~1\AppData\Local\Temp\PR\data\asimages\{CCA867E6-A8D5-4A70-97B7-BE95B610C812}_1.png_crop.png&quot;/&gt;&lt;left val=&quot;35&quot;/&gt;&lt;top val=&quot;268&quot;/&gt;&lt;width val=&quot;273&quot;/&gt;&lt;height val=&quot;17&quot;/&gt;&lt;hasText val=&quot;1&quot;/&gt;&lt;paraId val=&quot;7&quot;/&gt;&lt;/Image&gt;&lt;Image&gt;&lt;filename val=&quot;C:\Users\JEFFKE~1\AppData\Local\Temp\PR\data\asimages\{295A2005-EABC-4422-A1D2-3CA40A0D3F29}_1.png_crop.png&quot;/&gt;&lt;left val=&quot;35&quot;/&gt;&lt;top val=&quot;302&quot;/&gt;&lt;width val=&quot;66&quot;/&gt;&lt;height val=&quot;14&quot;/&gt;&lt;hasText val=&quot;1&quot;/&gt;&lt;paraId val=&quot;8&quot;/&gt;&lt;/Image&gt;&lt;Image&gt;&lt;filename val=&quot;C:\Users\JEFFKE~1\AppData\Local\Temp\PR\data\asimages\{71448BE1-4C4E-4844-801A-E5F782CA2BBE}_1.png_crop.png&quot;/&gt;&lt;left val=&quot;35&quot;/&gt;&lt;top val=&quot;336&quot;/&gt;&lt;width val=&quot;161&quot;/&gt;&lt;height val=&quot;17&quot;/&gt;&lt;hasText val=&quot;1&quot;/&gt;&lt;paraId val=&quot;9&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AF5386C-7E2C-48D5-B1B9-04D6327C32C5}&quot;/&gt;&lt;isInvalidForFieldText val=&quot;0&quot;/&gt;&lt;Image&gt;&lt;filename val=&quot;C:\Users\JEFFKE~1\AppData\Local\Temp\PR\data\asimages\{9AF5386C-7E2C-48D5-B1B9-04D6327C32C5}_3.png&quot;/&gt;&lt;left val=&quot;293&quot;/&gt;&lt;top val=&quot;64&quot;/&gt;&lt;width val=&quot;187&quot;/&gt;&lt;height val=&quot;24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EB2254-024E-4ECD-8853-CA8FFC92003B}&quot;/&gt;&lt;isInvalidForFieldText val=&quot;0&quot;/&gt;&lt;Image&gt;&lt;filename val=&quot;C:\Users\JEFFKE~1\AppData\Local\Temp\PR\data\asimages\{BCEB2254-024E-4ECD-8853-CA8FFC92003B}_3.png&quot;/&gt;&lt;left val=&quot;381&quot;/&gt;&lt;top val=&quot;164&quot;/&gt;&lt;width val=&quot;295&quot;/&gt;&lt;height val=&quot;2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879234F2-2716-496B-99A5-50B2A1B52A74}_4.png&quot;/&gt;&lt;left val=&quot;66&quot;/&gt;&lt;top val=&quot;-2&quot;/&gt;&lt;width val=&quot;644&quot;/&gt;&lt;height val=&quot;6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47&quot;/&gt;&lt;lineCharCount val=&quot;13&quot;/&gt;&lt;lineCharCount val=&quot;50&quot;/&gt;&lt;lineCharCount val=&quot;49&quot;/&gt;&lt;lineCharCount val=&quot;14&quot;/&gt;&lt;lineCharCount val=&quot;38&quot;/&gt;&lt;lineCharCount val=&quot;40&quot;/&gt;&lt;lineCharCount val=&quot;46&quot;/&gt;&lt;lineCharCount val=&quot;17&quot;/&gt;&lt;/TableIndex&gt;&lt;/ShapeTextInfo&gt;"/>
  <p:tag name="HTML_SHAPEINFO" val="&lt;TextEffect&gt;&lt;Image&gt;&lt;filename val=&quot;C:\Users\JEFFKE~1\AppData\Local\Temp\PR\data\asimages\{3F0E199E-78C4-4D63-970B-154D104AF3EC}_1.png_crop.png&quot;/&gt;&lt;left val=&quot;21&quot;/&gt;&lt;top val=&quot;68&quot;/&gt;&lt;width val=&quot;399&quot;/&gt;&lt;height val=&quot;17&quot;/&gt;&lt;hasText val=&quot;1&quot;/&gt;&lt;paraId val=&quot;1&quot;/&gt;&lt;/Image&gt;&lt;Image&gt;&lt;filename val=&quot;C:\Users\JEFFKE~1\AppData\Local\Temp\PR\data\asimages\{7ACD296C-795B-41C6-A401-3BF83148E09F}_1.png_crop.png&quot;/&gt;&lt;left val=&quot;31&quot;/&gt;&lt;top val=&quot;105&quot;/&gt;&lt;width val=&quot;405&quot;/&gt;&lt;height val=&quot;38&quot;/&gt;&lt;hasText val=&quot;1&quot;/&gt;&lt;paraId val=&quot;2&quot;/&gt;&lt;/Image&gt;&lt;Image&gt;&lt;filename val=&quot;C:\Users\JEFFKE~1\AppData\Local\Temp\PR\data\asimages\{D8A97815-04D8-4BE1-A263-79A63328C93C}_1.png_crop.png&quot;/&gt;&lt;left val=&quot;31&quot;/&gt;&lt;top val=&quot;165&quot;/&gt;&lt;width val=&quot;396&quot;/&gt;&lt;height val=&quot;17&quot;/&gt;&lt;hasText val=&quot;1&quot;/&gt;&lt;paraId val=&quot;3&quot;/&gt;&lt;/Image&gt;&lt;Image&gt;&lt;filename val=&quot;C:\Users\JEFFKE~1\AppData\Local\Temp\PR\data\asimages\{E94D5213-FBD3-452B-83CA-3DC6CB81DA0E}_1.png_crop.png&quot;/&gt;&lt;left val=&quot;31&quot;/&gt;&lt;top val=&quot;201&quot;/&gt;&lt;width val=&quot;387&quot;/&gt;&lt;height val=&quot;41&quot;/&gt;&lt;hasText val=&quot;1&quot;/&gt;&lt;paraId val=&quot;4&quot;/&gt;&lt;/Image&gt;&lt;Image&gt;&lt;filename val=&quot;C:\Users\JEFFKE~1\AppData\Local\Temp\PR\data\asimages\{AF0B57A0-7466-4DD9-900C-9477FD646D65}_1.png_crop.png&quot;/&gt;&lt;left val=&quot;31&quot;/&gt;&lt;top val=&quot;261&quot;/&gt;&lt;width val=&quot;324&quot;/&gt;&lt;height val=&quot;41&quot;/&gt;&lt;hasText val=&quot;1&quot;/&gt;&lt;paraId val=&quot;5&quot;/&gt;&lt;/Image&gt;&lt;Image&gt;&lt;filename val=&quot;C:\Users\JEFFKE~1\AppData\Local\Temp\PR\data\asimages\{1951A536-90B1-4BCC-BEDD-C49AE581C7E5}_1.png_crop.png&quot;/&gt;&lt;left val=&quot;31&quot;/&gt;&lt;top val=&quot;321&quot;/&gt;&lt;width val=&quot;371&quot;/&gt;&lt;height val=&quot;38&quot;/&gt;&lt;hasText val=&quot;1&quot;/&gt;&lt;paraId val=&quot;6&quot;/&gt;&lt;/Image&gt;&lt;/TextEffec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EFFKE~1\AppData\Local\Temp\PR\data\asimages\{495C88BF-C181-4A69-9F35-8221D39D49E1}_5.png&quot;/&gt;&lt;left val=&quot;66&quot;/&gt;&lt;top val=&quot;-2&quot;/&gt;&lt;width val=&quot;644&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0&quot;/&gt;&lt;lineCharCount val=&quot;49&quot;/&gt;&lt;lineCharCount val=&quot;41&quot;/&gt;&lt;lineCharCount val=&quot;26&quot;/&gt;&lt;lineCharCount val=&quot;39&quot;/&gt;&lt;lineCharCount val=&quot;10&quot;/&gt;&lt;lineCharCount val=&quot;45&quot;/&gt;&lt;lineCharCount val=&quot;37&quot;/&gt;&lt;lineCharCount val=&quot;20&quot;/&gt;&lt;/TableIndex&gt;&lt;/ShapeTextInfo&gt;"/>
  <p:tag name="HTML_SHAPEINFO" val="&lt;TextEffect&gt;&lt;Image&gt;&lt;filename val=&quot;C:\Users\JEFFKE~1\AppData\Local\Temp\PR\data\asimages\{D9F4CBF9-550F-492C-A74B-31E50C00FBA5}_1.png_crop.png&quot;/&gt;&lt;left val=&quot;23&quot;/&gt;&lt;top val=&quot;66&quot;/&gt;&lt;width val=&quot;481&quot;/&gt;&lt;height val=&quot;17&quot;/&gt;&lt;hasText val=&quot;1&quot;/&gt;&lt;paraId val=&quot;1&quot;/&gt;&lt;/Image&gt;&lt;Image&gt;&lt;filename val=&quot;C:\Users\JEFFKE~1\AppData\Local\Temp\PR\data\asimages\{23CCC68A-294E-4E93-84DF-DC47E05BC0AD}_1.png_crop.png&quot;/&gt;&lt;left val=&quot;93&quot;/&gt;&lt;top val=&quot;100&quot;/&gt;&lt;width val=&quot;482&quot;/&gt;&lt;height val=&quot;39&quot;/&gt;&lt;hasText val=&quot;1&quot;/&gt;&lt;paraId val=&quot;2&quot;/&gt;&lt;/Image&gt;&lt;Image&gt;&lt;filename val=&quot;C:\Users\JEFFKE~1\AppData\Local\Temp\PR\data\asimages\{4107FA80-A4E4-40DB-AEBC-1461FD039429}_1.png_crop.png&quot;/&gt;&lt;left val=&quot;23&quot;/&gt;&lt;top val=&quot;155&quot;/&gt;&lt;width val=&quot;327&quot;/&gt;&lt;height val=&quot;17&quot;/&gt;&lt;hasText val=&quot;1&quot;/&gt;&lt;paraId val=&quot;3&quot;/&gt;&lt;/Image&gt;&lt;Image&gt;&lt;filename val=&quot;C:\Users\JEFFKE~1\AppData\Local\Temp\PR\data\asimages\{071FA08C-7E4B-4F56-A087-B038F89AD4FA}_1.png_crop.png&quot;/&gt;&lt;left val=&quot;30&quot;/&gt;&lt;top val=&quot;189&quot;/&gt;&lt;width val=&quot;213&quot;/&gt;&lt;height val=&quot;17&quot;/&gt;&lt;hasText val=&quot;1&quot;/&gt;&lt;paraId val=&quot;4&quot;/&gt;&lt;/Image&gt;&lt;Image&gt;&lt;filename val=&quot;C:\Users\JEFFKE~1\AppData\Local\Temp\PR\data\asimages\{6B221058-10AB-4F69-BB1D-5E60389E79D9}_1.png_crop.png&quot;/&gt;&lt;left val=&quot;30&quot;/&gt;&lt;top val=&quot;223&quot;/&gt;&lt;width val=&quot;339&quot;/&gt;&lt;height val=&quot;35&quot;/&gt;&lt;hasText val=&quot;1&quot;/&gt;&lt;paraId val=&quot;5&quot;/&gt;&lt;/Image&gt;&lt;Image&gt;&lt;filename val=&quot;C:\Users\JEFFKE~1\AppData\Local\Temp\PR\data\asimages\{737FEF2B-32DD-4EFE-BA72-786F61D6A553}_1.png_crop.png&quot;/&gt;&lt;left val=&quot;30&quot;/&gt;&lt;top val=&quot;278&quot;/&gt;&lt;width val=&quot;377&quot;/&gt;&lt;height val=&quot;17&quot;/&gt;&lt;hasText val=&quot;1&quot;/&gt;&lt;paraId val=&quot;6&quot;/&gt;&lt;/Image&gt;&lt;Image&gt;&lt;filename val=&quot;C:\Users\JEFFKE~1\AppData\Local\Temp\PR\data\asimages\{27ABC763-DD16-47F3-8324-76E2D7FB930F}_1.png_crop.png&quot;/&gt;&lt;left val=&quot;30&quot;/&gt;&lt;top val=&quot;311&quot;/&gt;&lt;width val=&quot;343&quot;/&gt;&lt;height val=&quot;39&quot;/&gt;&lt;hasText val=&quot;1&quot;/&gt;&lt;paraId val=&quot;7&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446EB142-FF07-4FFE-9871-FC53668EE76E}_6.png&quot;/&gt;&lt;left val=&quot;66&quot;/&gt;&lt;top val=&quot;-2&quot;/&gt;&lt;width val=&quot;644&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65&quot;/&gt;&lt;lineCharCount val=&quot;70&quot;/&gt;&lt;lineCharCount val=&quot;41&quot;/&gt;&lt;lineCharCount val=&quot;71&quot;/&gt;&lt;lineCharCount val=&quot;33&quot;/&gt;&lt;lineCharCount val=&quot;67&quot;/&gt;&lt;/TableIndex&gt;&lt;/ShapeTextInfo&gt;"/>
  <p:tag name="HTML_SHAPEINFO" val="&lt;TextEffect&gt;&lt;Image&gt;&lt;filename val=&quot;C:\Users\JEFFKE~1\AppData\Local\Temp\PR\data\asimages\{DE69F28A-4804-474C-918B-0BDFCC2322BB}_1.png_crop.png&quot;/&gt;&lt;left val=&quot;21&quot;/&gt;&lt;top val=&quot;68&quot;/&gt;&lt;width val=&quot;489&quot;/&gt;&lt;height val=&quot;17&quot;/&gt;&lt;hasText val=&quot;1&quot;/&gt;&lt;paraId val=&quot;1&quot;/&gt;&lt;/Image&gt;&lt;Image&gt;&lt;filename val=&quot;C:\Users\JEFFKE~1\AppData\Local\Temp\PR\data\asimages\{EF535C8B-1180-4EC6-B8DF-7E8E61FB68D4}_1.png_crop.png&quot;/&gt;&lt;left val=&quot;21&quot;/&gt;&lt;top val=&quot;111&quot;/&gt;&lt;width val=&quot;527&quot;/&gt;&lt;height val=&quot;17&quot;/&gt;&lt;hasText val=&quot;1&quot;/&gt;&lt;paraId val=&quot;2&quot;/&gt;&lt;/Image&gt;&lt;Image&gt;&lt;filename val=&quot;C:\Users\JEFFKE~1\AppData\Local\Temp\PR\data\asimages\{C14A8452-BE82-40A0-8E1B-11C6A3C7558C}_1.png_crop.png&quot;/&gt;&lt;left val=&quot;22&quot;/&gt;&lt;top val=&quot;153&quot;/&gt;&lt;width val=&quot;594&quot;/&gt;&lt;height val=&quot;17&quot;/&gt;&lt;hasText val=&quot;1&quot;/&gt;&lt;paraId val=&quot;3&quot;/&gt;&lt;/Image&gt;&lt;Image&gt;&lt;filename val=&quot;C:\Users\JEFFKE~1\AppData\Local\Temp\PR\data\asimages\{5AA96793-FCC8-4B10-BFFC-FC7A19678C90}_1.png_crop.png&quot;/&gt;&lt;left val=&quot;22&quot;/&gt;&lt;top val=&quot;195&quot;/&gt;&lt;width val=&quot;307&quot;/&gt;&lt;height val=&quot;17&quot;/&gt;&lt;hasText val=&quot;1&quot;/&gt;&lt;paraId val=&quot;4&quot;/&gt;&lt;/Image&gt;&lt;Image&gt;&lt;filename val=&quot;C:\Users\JEFFKE~1\AppData\Local\Temp\PR\data\asimages\{5CA8B56F-86B6-4FF0-8884-A989499D1C36}_1.png_crop.png&quot;/&gt;&lt;left val=&quot;30&quot;/&gt;&lt;top val=&quot;231&quot;/&gt;&lt;width val=&quot;622&quot;/&gt;&lt;height val=&quot;17&quot;/&gt;&lt;hasText val=&quot;1&quot;/&gt;&lt;paraId val=&quot;5&quot;/&gt;&lt;/Image&gt;&lt;Image&gt;&lt;filename val=&quot;C:\Users\JEFFKE~1\AppData\Local\Temp\PR\data\asimages\{E6A40FBF-66EB-4025-A737-F398E54D3AF0}_1.png_crop.png&quot;/&gt;&lt;left val=&quot;30&quot;/&gt;&lt;top val=&quot;267&quot;/&gt;&lt;width val=&quot;287&quot;/&gt;&lt;height val=&quot;17&quot;/&gt;&lt;hasText val=&quot;1&quot;/&gt;&lt;paraId val=&quot;6&quot;/&gt;&lt;/Image&gt;&lt;Image&gt;&lt;filename val=&quot;C:\Users\JEFFKE~1\AppData\Local\Temp\PR\data\asimages\{F2A65816-2D59-4251-BD4D-AB14A3852B99}_1.png_crop.png&quot;/&gt;&lt;left val=&quot;30&quot;/&gt;&lt;top val=&quot;303&quot;/&gt;&lt;width val=&quot;517&quot;/&gt;&lt;height val=&quot;16&quot;/&gt;&lt;hasText val=&quot;1&quot;/&gt;&lt;paraId val=&quot;7&quot;/&gt;&lt;/Image&gt;&lt;/TextEffect&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F7198104-8046-4320-8BEF-E2FF6BB46C54}_7.png&quot;/&gt;&lt;left val=&quot;66&quot;/&gt;&lt;top val=&quot;-2&quot;/&gt;&lt;width val=&quot;644&quot;/&gt;&lt;height val=&quot;68&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2&quot;/&gt;&lt;lineCharCount val=&quot;5&quot;/&gt;&lt;lineCharCount val=&quot;14&quot;/&gt;&lt;lineCharCount val=&quot;17&quot;/&gt;&lt;/TableIndex&gt;&lt;/ShapeTextInfo&gt;"/>
  <p:tag name="HTML_SHAPEINFO" val="&lt;TextEffect&gt;&lt;Image&gt;&lt;filename val=&quot;C:\Users\JEFFKE~1\AppData\Local\Temp\PR\data\asimages\{727A90A7-1053-4914-B4D3-E4B3F4872C28}_1.png_crop.png&quot;/&gt;&lt;left val=&quot;262&quot;/&gt;&lt;top val=&quot;69&quot;/&gt;&lt;width val=&quot;195&quot;/&gt;&lt;height val=&quot;16&quot;/&gt;&lt;hasText val=&quot;1&quot;/&gt;&lt;paraId val=&quot;1&quot;/&gt;&lt;/Image&gt;&lt;Image&gt;&lt;filename val=&quot;C:\Users\JEFFKE~1\AppData\Local\Temp\PR\data\asimages\{EDB209CD-B67E-475A-964E-60D2FE9365A3}_1.png_crop.png&quot;/&gt;&lt;left val=&quot;349&quot;/&gt;&lt;top val=&quot;111&quot;/&gt;&lt;width val=&quot;66&quot;/&gt;&lt;height val=&quot;16&quot;/&gt;&lt;hasText val=&quot;1&quot;/&gt;&lt;paraId val=&quot;2&quot;/&gt;&lt;/Image&gt;&lt;Image&gt;&lt;filename val=&quot;C:\Users\JEFFKE~1\AppData\Local\Temp\PR\data\asimages\{E9F76574-5D02-4AD0-A3AF-2F9752034587}_1.png_crop.png&quot;/&gt;&lt;left val=&quot;301&quot;/&gt;&lt;top val=&quot;151&quot;/&gt;&lt;width val=&quot;162&quot;/&gt;&lt;height val=&quot;16&quot;/&gt;&lt;hasText val=&quot;1&quot;/&gt;&lt;paraId val=&quot;3&quot;/&gt;&lt;/Image&gt;&lt;Image&gt;&lt;filename val=&quot;C:\Users\JEFFKE~1\AppData\Local\Temp\PR\data\asimages\{560A5FCC-5D0D-463A-8083-8E41434E280B}_1.png_crop.png&quot;/&gt;&lt;left val=&quot;280&quot;/&gt;&lt;top val=&quot;193&quot;/&gt;&lt;width val=&quot;204&quot;/&gt;&lt;height val=&quot;20&quot;/&gt;&lt;hasText val=&quot;1&quot;/&gt;&lt;paraId val=&quot;4&quot;/&gt;&lt;/Image&gt;&lt;/TextEffect&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27&quot;/&gt;&lt;lineCharCount val=&quot;50&quot;/&gt;&lt;/TableIndex&gt;&lt;/ShapeTextInfo&gt;"/>
  <p:tag name="HTML_SHAPEINFO" val="&lt;ThreeDShapeInfo&gt;&lt;uuid val=&quot;&quot;/&gt;&lt;isInvalidForFieldText val=&quot;0&quot;/&gt;&lt;Image&gt;&lt;filename val=&quot;C:\Users\JEFFKE~1\AppData\Local\Temp\PR\data\asimages\{02D9288B-50ED-4318-8C6C-3ED3C65D5720}_7.png&quot;/&gt;&lt;left val=&quot;132&quot;/&gt;&lt;top val=&quot;238&quot;/&gt;&lt;width val=&quot;520&quot;/&gt;&lt;height val=&quot;12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4746B54A-417E-4411-9BF8-42CE6BA44BBA}_7.png&quot;/&gt;&lt;left val=&quot;127&quot;/&gt;&lt;top val=&quot;96&quot;/&gt;&lt;width val=&quot;191&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11DE5A82-F31B-49FE-8EA0-820A9ED19A2E}_7.png&quot;/&gt;&lt;left val=&quot;226&quot;/&gt;&lt;top val=&quot;136&quot;/&gt;&lt;width val=&quot;191&quot;/&gt;&lt;height val=&quot;5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B3E73EB1-88B8-4A79-82E9-1F571184CE77}_7.png&quot;/&gt;&lt;left val=&quot;266&quot;/&gt;&lt;top val=&quot;177&quot;/&gt;&lt;width val=&quot;191&quot;/&gt;&lt;height val=&quot;5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EE9B0646-FC3C-4492-99B4-A216F8A1AA5C}_8.png&quot;/&gt;&lt;left val=&quot;66&quot;/&gt;&lt;top val=&quot;-2&quot;/&gt;&lt;width val=&quot;644&quot;/&gt;&lt;height val=&quot;6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59&quot;/&gt;&lt;lineCharCount val=&quot;34&quot;/&gt;&lt;lineCharCount val=&quot;25&quot;/&gt;&lt;lineCharCount val=&quot;40&quot;/&gt;&lt;lineCharCount val=&quot;35&quot;/&gt;&lt;lineCharCount val=&quot;27&quot;/&gt;&lt;lineCharCount val=&quot;32&quot;/&gt;&lt;/TableIndex&gt;&lt;/ShapeTextInfo&gt;"/>
  <p:tag name="HTML_SHAPEINFO" val="&lt;TextEffect&gt;&lt;Image&gt;&lt;filename val=&quot;C:\Users\JEFFKE~1\AppData\Local\Temp\PR\data\asimages\{41B5482B-8FB1-467B-97FF-5E62AF7C9CE8}_1.png_crop.png&quot;/&gt;&lt;left val=&quot;23&quot;/&gt;&lt;top val=&quot;68&quot;/&gt;&lt;width val=&quot;296&quot;/&gt;&lt;height val=&quot;17&quot;/&gt;&lt;hasText val=&quot;1&quot;/&gt;&lt;paraId val=&quot;1&quot;/&gt;&lt;/Image&gt;&lt;Image&gt;&lt;filename val=&quot;C:\Users\JEFFKE~1\AppData\Local\Temp\PR\data\asimages\{2A04F469-B40F-452B-869E-AF8A53DC8782}_1.png_crop.png&quot;/&gt;&lt;left val=&quot;21&quot;/&gt;&lt;top val=&quot;105&quot;/&gt;&lt;width val=&quot;457&quot;/&gt;&lt;height val=&quot;17&quot;/&gt;&lt;hasText val=&quot;1&quot;/&gt;&lt;paraId val=&quot;2&quot;/&gt;&lt;/Image&gt;&lt;Image&gt;&lt;filename val=&quot;C:\Users\JEFFKE~1\AppData\Local\Temp\PR\data\asimages\{2EF1F040-17F9-40BA-B4AF-D264715CF62A}_1.png_crop.png&quot;/&gt;&lt;left val=&quot;30&quot;/&gt;&lt;top val=&quot;141&quot;/&gt;&lt;width val=&quot;321&quot;/&gt;&lt;height val=&quot;41&quot;/&gt;&lt;hasText val=&quot;1&quot;/&gt;&lt;paraId val=&quot;3&quot;/&gt;&lt;/Image&gt;&lt;Image&gt;&lt;filename val=&quot;C:\Users\JEFFKE~1\AppData\Local\Temp\PR\data\asimages\{E87DB19D-6DAD-4F57-A460-BA053157B7A8}_1.png_crop.png&quot;/&gt;&lt;left val=&quot;30&quot;/&gt;&lt;top val=&quot;201&quot;/&gt;&lt;width val=&quot;308&quot;/&gt;&lt;height val=&quot;17&quot;/&gt;&lt;hasText val=&quot;1&quot;/&gt;&lt;paraId val=&quot;4&quot;/&gt;&lt;/Image&gt;&lt;Image&gt;&lt;filename val=&quot;C:\Users\JEFFKE~1\AppData\Local\Temp\PR\data\asimages\{FECBEF4F-72AE-4589-9E02-A40A94B4D48A}_1.png_crop.png&quot;/&gt;&lt;left val=&quot;30&quot;/&gt;&lt;top val=&quot;237&quot;/&gt;&lt;width val=&quot;277&quot;/&gt;&lt;height val=&quot;17&quot;/&gt;&lt;hasText val=&quot;1&quot;/&gt;&lt;paraId val=&quot;5&quot;/&gt;&lt;/Image&gt;&lt;Image&gt;&lt;filename val=&quot;C:\Users\JEFFKE~1\AppData\Local\Temp\PR\data\asimages\{500550BA-74C4-412D-8C7E-9CD5A4501748}_1.png_crop.png&quot;/&gt;&lt;left val=&quot;30&quot;/&gt;&lt;top val=&quot;273&quot;/&gt;&lt;width val=&quot;239&quot;/&gt;&lt;height val=&quot;17&quot;/&gt;&lt;hasText val=&quot;1&quot;/&gt;&lt;paraId val=&quot;6&quot;/&gt;&lt;/Image&gt;&lt;Image&gt;&lt;filename val=&quot;C:\Users\JEFFKE~1\AppData\Local\Temp\PR\data\asimages\{98220C3E-E334-4D84-AF24-AFFB45E60BD0}_1.png_crop.png&quot;/&gt;&lt;left val=&quot;30&quot;/&gt;&lt;top val=&quot;309&quot;/&gt;&lt;width val=&quot;279&quot;/&gt;&lt;height val=&quot;17&quot;/&gt;&lt;hasText val=&quot;1&quot;/&gt;&lt;paraId val=&quot;7&quot;/&gt;&lt;/Image&gt;&lt;/TextEffect&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9&quot;/&gt;&lt;/TableIndex&gt;&lt;/ShapeTextInfo&gt;"/>
  <p:tag name="PRESENTER_SHAPEINFO" val="&lt;ThreeDShapeInfo&gt;&lt;uuid val=&quot;{EF5BFD49-92C8-4FDA-A154-1CA4513B7627}&quot;/&gt;&lt;isInvalidForFieldText val=&quot;0&quot;/&gt;&lt;Image&gt;&lt;filename val=&quot;C:\Users\JEFFKE~1\AppData\Local\Temp\PR\data\asimages\{EF5BFD49-92C8-4FDA-A154-1CA4513B7627}_8.png&quot;/&gt;&lt;left val=&quot;340&quot;/&gt;&lt;top val=&quot;317&quot;/&gt;&lt;width val=&quot;229&quot;/&gt;&lt;height val=&quot;6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BA7CA6D5-3264-47DD-BB74-9EE3643CBD2C}_9.png&quot;/&gt;&lt;left val=&quot;66&quot;/&gt;&lt;top val=&quot;-2&quot;/&gt;&lt;width val=&quot;644&quot;/&gt;&lt;height val=&quot;6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23&quot;/&gt;&lt;lineCharCount val=&quot;38&quot;/&gt;&lt;lineCharCount val=&quot;47&quot;/&gt;&lt;lineCharCount val=&quot;49&quot;/&gt;&lt;lineCharCount val=&quot;47&quot;/&gt;&lt;lineCharCount val=&quot;19&quot;/&gt;&lt;lineCharCount val=&quot;41&quot;/&gt;&lt;lineCharCount val=&quot;20&quot;/&gt;&lt;/TableIndex&gt;&lt;/ShapeTextInfo&gt;"/>
  <p:tag name="HTML_SHAPEINFO" val="&lt;TextEffect&gt;&lt;Image&gt;&lt;filename val=&quot;C:\Users\JEFFKE~1\AppData\Local\Temp\PR\data\asimages\{B0403830-8A00-46AB-B518-A8DEF6CE995D}_1.png_crop.png&quot;/&gt;&lt;left val=&quot;23&quot;/&gt;&lt;top val=&quot;68&quot;/&gt;&lt;width val=&quot;442&quot;/&gt;&lt;height val=&quot;17&quot;/&gt;&lt;hasText val=&quot;1&quot;/&gt;&lt;paraId val=&quot;1&quot;/&gt;&lt;/Image&gt;&lt;Image&gt;&lt;filename val=&quot;C:\Users\JEFFKE~1\AppData\Local\Temp\PR\data\asimages\{2E4D226B-605E-486B-B606-50349FD0E1F8}_1.png_crop.png&quot;/&gt;&lt;left val=&quot;23&quot;/&gt;&lt;top val=&quot;105&quot;/&gt;&lt;width val=&quot;173&quot;/&gt;&lt;height val=&quot;17&quot;/&gt;&lt;hasText val=&quot;1&quot;/&gt;&lt;paraId val=&quot;2&quot;/&gt;&lt;/Image&gt;&lt;Image&gt;&lt;filename val=&quot;C:\Users\JEFFKE~1\AppData\Local\Temp\PR\data\asimages\{F5D0D94C-46F9-4B82-97C0-EC8FA0E0E2E5}_1.png_crop.png&quot;/&gt;&lt;left val=&quot;31&quot;/&gt;&lt;top val=&quot;141&quot;/&gt;&lt;width val=&quot;324&quot;/&gt;&lt;height val=&quot;17&quot;/&gt;&lt;hasText val=&quot;1&quot;/&gt;&lt;paraId val=&quot;3&quot;/&gt;&lt;/Image&gt;&lt;Image&gt;&lt;filename val=&quot;C:\Users\JEFFKE~1\AppData\Local\Temp\PR\data\asimages\{F1C82B45-E9DF-44B5-8334-315942E54315}_1.png_crop.png&quot;/&gt;&lt;left val=&quot;30&quot;/&gt;&lt;top val=&quot;177&quot;/&gt;&lt;width val=&quot;461&quot;/&gt;&lt;height val=&quot;17&quot;/&gt;&lt;hasText val=&quot;1&quot;/&gt;&lt;paraId val=&quot;4&quot;/&gt;&lt;/Image&gt;&lt;Image&gt;&lt;filename val=&quot;C:\Users\JEFFKE~1\AppData\Local\Temp\PR\data\asimages\{C3928CF6-F3B7-41B7-A6EB-0F07280D1091}_1.png_crop.png&quot;/&gt;&lt;left val=&quot;30&quot;/&gt;&lt;top val=&quot;213&quot;/&gt;&lt;width val=&quot;413&quot;/&gt;&lt;height val=&quot;17&quot;/&gt;&lt;hasText val=&quot;1&quot;/&gt;&lt;paraId val=&quot;5&quot;/&gt;&lt;/Image&gt;&lt;Image&gt;&lt;filename val=&quot;C:\Users\JEFFKE~1\AppData\Local\Temp\PR\data\asimages\{4FAA8F28-83DE-4138-AC73-D2D960E922EE}_1.png_crop.png&quot;/&gt;&lt;left val=&quot;30&quot;/&gt;&lt;top val=&quot;249&quot;/&gt;&lt;width val=&quot;390&quot;/&gt;&lt;height val=&quot;41&quot;/&gt;&lt;hasText val=&quot;1&quot;/&gt;&lt;paraId val=&quot;6&quot;/&gt;&lt;/Image&gt;&lt;Image&gt;&lt;filename val=&quot;C:\Users\JEFFKE~1\AppData\Local\Temp\PR\data\asimages\{DD5DD374-4176-42ED-B1CD-2D3E7DCDAD96}_1.png_crop.png&quot;/&gt;&lt;left val=&quot;30&quot;/&gt;&lt;top val=&quot;309&quot;/&gt;&lt;width val=&quot;363&quot;/&gt;&lt;height val=&quot;17&quot;/&gt;&lt;hasText val=&quot;1&quot;/&gt;&lt;paraId val=&quot;7&quot;/&gt;&lt;/Image&gt;&lt;Image&gt;&lt;filename val=&quot;C:\Users\JEFFKE~1\AppData\Local\Temp\PR\data\asimages\{BF982142-8FBD-4F03-8032-B0861F7A292C}_1.png_crop.png&quot;/&gt;&lt;left val=&quot;30&quot;/&gt;&lt;top val=&quot;345&quot;/&gt;&lt;width val=&quot;200&quot;/&gt;&lt;height val=&quot;17&quot;/&gt;&lt;hasText val=&quot;1&quot;/&gt;&lt;paraId val=&quot;8&quot;/&gt;&lt;/Image&gt;&lt;/TextEffec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2&quot; col=&quot;1&quot;&gt;&lt;linesCount val=&quot;1&quot;/&gt;&lt;lineCharCount val=&quot;26&quot;/&gt;&lt;/TableIndex&gt;&lt;TableIndex row=&quot;3&quot; col=&quot;1&quot;&gt;&lt;linesCount val=&quot;2&quot;/&gt;&lt;lineCharCount val=&quot;27&quot;/&gt;&lt;lineCharCount val=&quot;17&quot;/&gt;&lt;/TableIndex&gt;&lt;TableIndex row=&quot;4&quot; col=&quot;1&quot;&gt;&lt;linesCount val=&quot;2&quot;/&gt;&lt;lineCharCount val=&quot;27&quot;/&gt;&lt;lineCharCount val=&quot;11&quot;/&gt;&lt;/TableIndex&gt;&lt;TableIndex row=&quot;5&quot; col=&quot;1&quot;&gt;&lt;linesCount val=&quot;1&quot;/&gt;&lt;lineCharCount val=&quot;19&quot;/&gt;&lt;/TableIndex&gt;&lt;TableIndex row=&quot;6&quot; col=&quot;1&quot;&gt;&lt;linesCount val=&quot;1&quot;/&gt;&lt;lineCharCount val=&quot;9&quot;/&gt;&lt;/TableIndex&gt;&lt;TableIndex row=&quot;7&quot; col=&quot;1&quot;&gt;&lt;linesCount val=&quot;1&quot;/&gt;&lt;lineCharCount val=&quot;20&quot;/&gt;&lt;/TableIndex&gt;&lt;TableIndex row=&quot;8&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E5DDC0E4-0EBB-4128-A742-52283104734B}_9.png&quot;/&gt;&lt;left val=&quot;504&quot;/&gt;&lt;top val=&quot;60&quot;/&gt;&lt;width val=&quot;197&quot;/&gt;&lt;height val=&quot;22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9&quot;/&gt;&lt;/TableIndex&gt;&lt;/ShapeTextInfo&gt;"/>
  <p:tag name="PRESENTER_SHAPEINFO" val="&lt;ThreeDShapeInfo&gt;&lt;uuid val=&quot;{36810A61-D7A5-46B1-9942-A5EEDD4D8A5D}&quot;/&gt;&lt;isInvalidForFieldText val=&quot;0&quot;/&gt;&lt;Image&gt;&lt;filename val=&quot;C:\Users\JEFFKE~1\AppData\Local\Temp\PR\data\asimages\{36810A61-D7A5-46B1-9942-A5EEDD4D8A5D}_9.png&quot;/&gt;&lt;left val=&quot;418&quot;/&gt;&lt;top val=&quot;307&quot;/&gt;&lt;width val=&quot;229&quot;/&gt;&lt;height val=&quot;6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5A1080CB-D4DE-40F5-9889-02096103148F}_10.png&quot;/&gt;&lt;left val=&quot;66&quot;/&gt;&lt;top val=&quot;-2&quot;/&gt;&lt;width val=&quot;644&quot;/&gt;&lt;height val=&quot;68&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27&quot;/&gt;&lt;lineCharCount val=&quot;44&quot;/&gt;&lt;lineCharCount val=&quot;45&quot;/&gt;&lt;lineCharCount val=&quot;17&quot;/&gt;&lt;lineCharCount val=&quot;16&quot;/&gt;&lt;/TableIndex&gt;&lt;/ShapeTextInfo&gt;"/>
  <p:tag name="HTML_SHAPEINFO" val="&lt;TextEffect&gt;&lt;Image&gt;&lt;filename val=&quot;C:\Users\JEFFKE~1\AppData\Local\Temp\PR\data\asimages\{6FA918D6-B91F-4D65-9AC7-AC5F07506E51}_1.png_crop.png&quot;/&gt;&lt;left val=&quot;21&quot;/&gt;&lt;top val=&quot;68&quot;/&gt;&lt;width val=&quot;548&quot;/&gt;&lt;height val=&quot;17&quot;/&gt;&lt;hasText val=&quot;1&quot;/&gt;&lt;paraId val=&quot;1&quot;/&gt;&lt;/Image&gt;&lt;Image&gt;&lt;filename val=&quot;C:\Users\JEFFKE~1\AppData\Local\Temp\PR\data\asimages\{0CDE0E9D-49E6-413D-B36B-9035D496F48D}_1.png_crop.png&quot;/&gt;&lt;left val=&quot;23&quot;/&gt;&lt;top val=&quot;105&quot;/&gt;&lt;width val=&quot;220&quot;/&gt;&lt;height val=&quot;14&quot;/&gt;&lt;hasText val=&quot;1&quot;/&gt;&lt;paraId val=&quot;2&quot;/&gt;&lt;/Image&gt;&lt;Image&gt;&lt;filename val=&quot;C:\Users\JEFFKE~1\AppData\Local\Temp\PR\data\asimages\{3FB7CE73-8162-4857-997F-7883F71A68CB}_1.png_crop.png&quot;/&gt;&lt;left val=&quot;30&quot;/&gt;&lt;top val=&quot;141&quot;/&gt;&lt;width val=&quot;361&quot;/&gt;&lt;height val=&quot;17&quot;/&gt;&lt;hasText val=&quot;1&quot;/&gt;&lt;paraId val=&quot;3&quot;/&gt;&lt;/Image&gt;&lt;Image&gt;&lt;filename val=&quot;C:\Users\JEFFKE~1\AppData\Local\Temp\PR\data\asimages\{EEFCBDF8-822D-4FD2-8337-80E8ED78F17E}_1.png_crop.png&quot;/&gt;&lt;left val=&quot;30&quot;/&gt;&lt;top val=&quot;177&quot;/&gt;&lt;width val=&quot;381&quot;/&gt;&lt;height val=&quot;17&quot;/&gt;&lt;hasText val=&quot;1&quot;/&gt;&lt;paraId val=&quot;4&quot;/&gt;&lt;/Image&gt;&lt;Image&gt;&lt;filename val=&quot;C:\Users\JEFFKE~1\AppData\Local\Temp\PR\data\asimages\{000D4AC3-0B32-4A45-BE17-D64B02EC940F}_1.png_crop.png&quot;/&gt;&lt;left val=&quot;30&quot;/&gt;&lt;top val=&quot;214&quot;/&gt;&lt;width val=&quot;151&quot;/&gt;&lt;height val=&quot;16&quot;/&gt;&lt;hasText val=&quot;1&quot;/&gt;&lt;paraId val=&quot;5&quot;/&gt;&lt;/Image&gt;&lt;Image&gt;&lt;filename val=&quot;C:\Users\JEFFKE~1\AppData\Local\Temp\PR\data\asimages\{74988257-3B3D-4523-A643-1814FCD100D9}_1.png_crop.png&quot;/&gt;&lt;left val=&quot;30&quot;/&gt;&lt;top val=&quot;250&quot;/&gt;&lt;width val=&quot;155&quot;/&gt;&lt;height val=&quot;16&quot;/&gt;&lt;hasText val=&quot;1&quot;/&gt;&lt;paraId val=&quot;6&quot;/&gt;&lt;/Image&gt;&lt;/TextEffec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E867870B-F719-488E-BF98-810E0A8459F3}_11.png&quot;/&gt;&lt;left val=&quot;66&quot;/&gt;&lt;top val=&quot;-2&quot;/&gt;&lt;width val=&quot;644&quot;/&gt;&lt;height val=&quot;6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19&quot;/&gt;&lt;lineCharCount val=&quot;38&quot;/&gt;&lt;lineCharCount val=&quot;41&quot;/&gt;&lt;lineCharCount val=&quot;39&quot;/&gt;&lt;lineCharCount val=&quot;22&quot;/&gt;&lt;/TableIndex&gt;&lt;/ShapeTextInfo&gt;"/>
  <p:tag name="HTML_SHAPEINFO" val="&lt;TextEffect&gt;&lt;Image&gt;&lt;filename val=&quot;C:\Users\JEFFKE~1\AppData\Local\Temp\PR\data\asimages\{DFDE3597-A59F-4C68-9169-61F8E11B5859}_1.png_crop.png&quot;/&gt;&lt;left val=&quot;58&quot;/&gt;&lt;top val=&quot;69&quot;/&gt;&lt;width val=&quot;438&quot;/&gt;&lt;height val=&quot;45&quot;/&gt;&lt;hasText val=&quot;1&quot;/&gt;&lt;paraId val=&quot;1&quot;/&gt;&lt;/Image&gt;&lt;Image&gt;&lt;filename val=&quot;C:\Users\JEFFKE~1\AppData\Local\Temp\PR\data\asimages\{168EB4A8-0186-4342-8C70-B3F9AF82F332}_1.png_crop.png&quot;/&gt;&lt;left val=&quot;74&quot;/&gt;&lt;top val=&quot;139&quot;/&gt;&lt;width val=&quot;405&quot;/&gt;&lt;height val=&quot;49&quot;/&gt;&lt;hasText val=&quot;1&quot;/&gt;&lt;paraId val=&quot;2&quot;/&gt;&lt;/Image&gt;&lt;Image&gt;&lt;filename val=&quot;C:\Users\JEFFKE~1\AppData\Local\Temp\PR\data\asimages\{241C478A-4C52-47CA-9CA5-451F2FD65DF8}_1.png_crop.png&quot;/&gt;&lt;left val=&quot;100&quot;/&gt;&lt;top val=&quot;209&quot;/&gt;&lt;width val=&quot;355&quot;/&gt;&lt;height val=&quot;49&quot;/&gt;&lt;hasText val=&quot;1&quot;/&gt;&lt;paraId val=&quot;3&quot;/&gt;&lt;/Image&gt;&lt;/TextEffec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 name="PRESENTER_SHAPEINFO" val="&lt;ThreeDShapeInfo&gt;&lt;uuid val=&quot;{AB530D13-9F15-4F40-80A8-9E637900B5C5}&quot;/&gt;&lt;isInvalidForFieldText val=&quot;0&quot;/&gt;&lt;Image&gt;&lt;filename val=&quot;C:\Users\JEFFKE~1\AppData\Local\Temp\PR\data\asimages\{AB530D13-9F15-4F40-80A8-9E637900B5C5}_11.png&quot;/&gt;&lt;left val=&quot;120&quot;/&gt;&lt;top val=&quot;288&quot;/&gt;&lt;width val=&quot;232&quot;/&gt;&lt;height val=&quot;6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4E95811D-F529-43F7-8505-49375BE98EA6}_12.png&quot;/&gt;&lt;left val=&quot;66&quot;/&gt;&lt;top val=&quot;-2&quot;/&gt;&lt;width val=&quot;644&quot;/&gt;&lt;height val=&quot;6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2&quot;/&gt;&lt;lineCharCount val=&quot;30&quot;/&gt;&lt;lineCharCount val=&quot;36&quot;/&gt;&lt;lineCharCount val=&quot;35&quot;/&gt;&lt;lineCharCount val=&quot;13&quot;/&gt;&lt;lineCharCount val=&quot;41&quot;/&gt;&lt;lineCharCount val=&quot;40&quot;/&gt;&lt;lineCharCount val=&quot;8&quot;/&gt;&lt;lineCharCount val=&quot;42&quot;/&gt;&lt;lineCharCount val=&quot;50&quot;/&gt;&lt;/TableIndex&gt;&lt;/ShapeTextInfo&gt;"/>
  <p:tag name="HTML_SHAPEINFO" val="&lt;TextEffect&gt;&lt;Image&gt;&lt;filename val=&quot;C:\Users\JEFFKE~1\AppData\Local\Temp\PR\data\asimages\{10BBD291-D9E3-4EF5-BDE7-E07710A10890}_1.png_crop.png&quot;/&gt;&lt;left val=&quot;21&quot;/&gt;&lt;top val=&quot;66&quot;/&gt;&lt;width val=&quot;568&quot;/&gt;&lt;height val=&quot;16&quot;/&gt;&lt;hasText val=&quot;1&quot;/&gt;&lt;paraId val=&quot;1&quot;/&gt;&lt;/Image&gt;&lt;Image&gt;&lt;filename val=&quot;C:\Users\JEFFKE~1\AppData\Local\Temp\PR\data\asimages\{5AB97C87-32EE-4E4F-93FD-900B87E86367}_1.png_crop.png&quot;/&gt;&lt;left val=&quot;21&quot;/&gt;&lt;top val=&quot;99&quot;/&gt;&lt;width val=&quot;215&quot;/&gt;&lt;height val=&quot;13&quot;/&gt;&lt;hasText val=&quot;1&quot;/&gt;&lt;paraId val=&quot;2&quot;/&gt;&lt;/Image&gt;&lt;Image&gt;&lt;filename val=&quot;C:\Users\JEFFKE~1\AppData\Local\Temp\PR\data\asimages\{482BF993-0AE9-4328-A350-0510AD73CECA}_1.png_crop.png&quot;/&gt;&lt;left val=&quot;22&quot;/&gt;&lt;top val=&quot;131&quot;/&gt;&lt;width val=&quot;281&quot;/&gt;&lt;height val=&quot;16&quot;/&gt;&lt;hasText val=&quot;1&quot;/&gt;&lt;paraId val=&quot;3&quot;/&gt;&lt;/Image&gt;&lt;Image&gt;&lt;filename val=&quot;C:\Users\JEFFKE~1\AppData\Local\Temp\PR\data\asimages\{55CE0BB4-1CD3-4ED0-B3F7-6C57D8FD9E6A}_1.png_crop.png&quot;/&gt;&lt;left val=&quot;21&quot;/&gt;&lt;top val=&quot;164&quot;/&gt;&lt;width val=&quot;277&quot;/&gt;&lt;height val=&quot;13&quot;/&gt;&lt;hasText val=&quot;1&quot;/&gt;&lt;paraId val=&quot;4&quot;/&gt;&lt;/Image&gt;&lt;Image&gt;&lt;filename val=&quot;C:\Users\JEFFKE~1\AppData\Local\Temp\PR\data\asimages\{AB03C614-4C6D-42CA-90B5-3E46EC91293A}_1.png_crop.png&quot;/&gt;&lt;left val=&quot;21&quot;/&gt;&lt;top val=&quot;196&quot;/&gt;&lt;width val=&quot;92&quot;/&gt;&lt;height val=&quot;13&quot;/&gt;&lt;hasText val=&quot;1&quot;/&gt;&lt;paraId val=&quot;5&quot;/&gt;&lt;/Image&gt;&lt;Image&gt;&lt;filename val=&quot;C:\Users\JEFFKE~1\AppData\Local\Temp\PR\data\asimages\{054977CD-DC07-42F5-B8A4-F8D339CAC8F9}_1.png_crop.png&quot;/&gt;&lt;left val=&quot;30&quot;/&gt;&lt;top val=&quot;229&quot;/&gt;&lt;width val=&quot;329&quot;/&gt;&lt;height val=&quot;16&quot;/&gt;&lt;hasText val=&quot;1&quot;/&gt;&lt;paraId val=&quot;6&quot;/&gt;&lt;/Image&gt;&lt;Image&gt;&lt;filename val=&quot;C:\Users\JEFFKE~1\AppData\Local\Temp\PR\data\asimages\{A3A3CEC8-A43C-4D64-82FF-339E1B9A7DD0}_1.png_crop.png&quot;/&gt;&lt;left val=&quot;30&quot;/&gt;&lt;top val=&quot;262&quot;/&gt;&lt;width val=&quot;326&quot;/&gt;&lt;height val=&quot;37&quot;/&gt;&lt;hasText val=&quot;1&quot;/&gt;&lt;paraId val=&quot;7&quot;/&gt;&lt;/Image&gt;&lt;Image&gt;&lt;filename val=&quot;C:\Users\JEFFKE~1\AppData\Local\Temp\PR\data\asimages\{C93421F7-8BD8-49DA-A98E-685C20651CAE}_1.png_crop.png&quot;/&gt;&lt;left val=&quot;30&quot;/&gt;&lt;top val=&quot;315&quot;/&gt;&lt;width val=&quot;343&quot;/&gt;&lt;height val=&quot;16&quot;/&gt;&lt;hasText val=&quot;1&quot;/&gt;&lt;paraId val=&quot;8&quot;/&gt;&lt;/Image&gt;&lt;Image&gt;&lt;filename val=&quot;C:\Users\JEFFKE~1\AppData\Local\Temp\PR\data\asimages\{DF7DD927-1780-4DC3-B89C-4C38A3B775DF}_1.png_crop.png&quot;/&gt;&lt;left val=&quot;30&quot;/&gt;&lt;top val=&quot;347&quot;/&gt;&lt;width val=&quot;405&quot;/&gt;&lt;height val=&quot;16&quot;/&gt;&lt;hasText val=&quot;1&quot;/&gt;&lt;paraId val=&quot;9&quot;/&gt;&lt;/Image&gt;&lt;/TextEffec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394E7D91-4A76-44FE-9C61-F89E8AA550C8}_13.png&quot;/&gt;&lt;left val=&quot;66&quot;/&gt;&lt;top val=&quot;-2&quot;/&gt;&lt;width val=&quot;644&quot;/&gt;&lt;height val=&quot;6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25&quot;/&gt;&lt;lineCharCount val=&quot;30&quot;/&gt;&lt;lineCharCount val=&quot;16&quot;/&gt;&lt;lineCharCount val=&quot;20&quot;/&gt;&lt;lineCharCount val=&quot;15&quot;/&gt;&lt;lineCharCount val=&quot;14&quot;/&gt;&lt;lineCharCount val=&quot;43&quot;/&gt;&lt;lineCharCount val=&quot;22&quot;/&gt;&lt;/TableIndex&gt;&lt;/ShapeTextInfo&gt;"/>
  <p:tag name="HTML_SHAPEINFO" val="&lt;TextEffect&gt;&lt;Image&gt;&lt;filename val=&quot;C:\Users\JEFFKE~1\AppData\Local\Temp\PR\data\asimages\{91A89502-9858-4863-9BAB-88A7A9B8D8CD}_1.png_crop.png&quot;/&gt;&lt;left val=&quot;22&quot;/&gt;&lt;top val=&quot;68&quot;/&gt;&lt;width val=&quot;302&quot;/&gt;&lt;height val=&quot;38&quot;/&gt;&lt;hasText val=&quot;1&quot;/&gt;&lt;paraId val=&quot;1&quot;/&gt;&lt;/Image&gt;&lt;Image&gt;&lt;filename val=&quot;C:\Users\JEFFKE~1\AppData\Local\Temp\PR\data\asimages\{116B2C9D-D04C-4A4F-A830-A34D0BFAF0C3}_1.png_crop.png&quot;/&gt;&lt;left val=&quot;21&quot;/&gt;&lt;top val=&quot;129&quot;/&gt;&lt;width val=&quot;232&quot;/&gt;&lt;height val=&quot;17&quot;/&gt;&lt;hasText val=&quot;1&quot;/&gt;&lt;paraId val=&quot;2&quot;/&gt;&lt;/Image&gt;&lt;Image&gt;&lt;filename val=&quot;C:\Users\JEFFKE~1\AppData\Local\Temp\PR\data\asimages\{CAAD5A44-625A-4050-A300-216BCE9720B3}_1.png_crop.png&quot;/&gt;&lt;left val=&quot;30&quot;/&gt;&lt;top val=&quot;165&quot;/&gt;&lt;width val=&quot;149&quot;/&gt;&lt;height val=&quot;17&quot;/&gt;&lt;hasText val=&quot;1&quot;/&gt;&lt;paraId val=&quot;3&quot;/&gt;&lt;/Image&gt;&lt;Image&gt;&lt;filename val=&quot;C:\Users\JEFFKE~1\AppData\Local\Temp\PR\data\asimages\{EA78203A-4035-4679-BB22-1BC637C40E69}_1.png_crop.png&quot;/&gt;&lt;left val=&quot;30&quot;/&gt;&lt;top val=&quot;202&quot;/&gt;&lt;width val=&quot;179&quot;/&gt;&lt;height val=&quot;13&quot;/&gt;&lt;hasText val=&quot;1&quot;/&gt;&lt;paraId val=&quot;4&quot;/&gt;&lt;/Image&gt;&lt;Image&gt;&lt;filename val=&quot;C:\Users\JEFFKE~1\AppData\Local\Temp\PR\data\asimages\{AB69A377-E367-457F-A9F4-EC2C835B95F7}_1.png_crop.png&quot;/&gt;&lt;left val=&quot;30&quot;/&gt;&lt;top val=&quot;237&quot;/&gt;&lt;width val=&quot;143&quot;/&gt;&lt;height val=&quot;17&quot;/&gt;&lt;hasText val=&quot;1&quot;/&gt;&lt;paraId val=&quot;5&quot;/&gt;&lt;/Image&gt;&lt;Image&gt;&lt;filename val=&quot;C:\Users\JEFFKE~1\AppData\Local\Temp\PR\data\asimages\{E3DA2DB1-8112-4F40-AEFA-4C445B5C98F7}_1.png_crop.png&quot;/&gt;&lt;left val=&quot;30&quot;/&gt;&lt;top val=&quot;274&quot;/&gt;&lt;width val=&quot;144&quot;/&gt;&lt;height val=&quot;13&quot;/&gt;&lt;hasText val=&quot;1&quot;/&gt;&lt;paraId val=&quot;6&quot;/&gt;&lt;/Image&gt;&lt;Image&gt;&lt;filename val=&quot;C:\Users\JEFFKE~1\AppData\Local\Temp\PR\data\asimages\{1596F5B9-E53E-405C-AC49-6F5603DC25F2}_1.png_crop.png&quot;/&gt;&lt;left val=&quot;38&quot;/&gt;&lt;top val=&quot;315&quot;/&gt;&lt;width val=&quot;355&quot;/&gt;&lt;height val=&quot;41&quot;/&gt;&lt;hasText val=&quot;1&quot;/&gt;&lt;paraId val=&quot;7&quot;/&gt;&lt;/Image&gt;&lt;/TextEffec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2&quot; col=&quot;1&quot;&gt;&lt;linesCount val=&quot;1&quot;/&gt;&lt;lineCharCount val=&quot;20&quot;/&gt;&lt;/TableIndex&gt;&lt;TableIndex row=&quot;3&quot; col=&quot;1&quot;&gt;&lt;linesCount val=&quot;1&quot;/&gt;&lt;lineCharCount val=&quot;31&quot;/&gt;&lt;/TableIndex&gt;&lt;TableIndex row=&quot;4&quot; col=&quot;1&quot;&gt;&lt;linesCount val=&quot;1&quot;/&gt;&lt;lineCharCount val=&quot;22&quot;/&gt;&lt;/TableIndex&gt;&lt;TableIndex row=&quot;5&quot; col=&quot;1&quot;&gt;&lt;linesCount val=&quot;2&quot;/&gt;&lt;lineCharCount val=&quot;24&quot;/&gt;&lt;lineCharCount val=&quot;11&quot;/&gt;&lt;/TableIndex&gt;&lt;TableIndex row=&quot;6&quot; col=&quot;1&quot;&gt;&lt;linesCount val=&quot;1&quot;/&gt;&lt;lineCharCount val=&quot;28&quot;/&gt;&lt;/TableIndex&gt;&lt;TableIndex row=&quot;7&quot; col=&quot;1&quot;&gt;&lt;linesCount val=&quot;2&quot;/&gt;&lt;lineCharCount val=&quot;28&quot;/&gt;&lt;lineCharCount val=&quot;25&quot;/&gt;&lt;/TableIndex&gt;&lt;/ShapeTextInfo&gt;"/>
  <p:tag name="HTML_SHAPEINFO" val="&lt;ThreeDShapeInfo&gt;&lt;uuid val=&quot;&quot;/&gt;&lt;isInvalidForFieldText val=&quot;0&quot;/&gt;&lt;Image&gt;&lt;filename val=&quot;C:\Users\JEFFKE~1\AppData\Local\Temp\PR\data\asimages\{5988FD23-9735-4CC3-81BB-E902682897B4}_13.png&quot;/&gt;&lt;left val=&quot;422&quot;/&gt;&lt;top val=&quot;66&quot;/&gt;&lt;width val=&quot;276&quot;/&gt;&lt;height val=&quot;29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1&quot;/&gt;&lt;lineCharCount val=&quot;11&quot;/&gt;&lt;lineCharCount val=&quot;5&quot;/&gt;&lt;lineCharCount val=&quot;8&quot;/&gt;&lt;/TableIndex&gt;&lt;/ShapeTextInfo&gt;"/>
  <p:tag name="PRESENTER_SHAPEINFO" val="&lt;ThreeDShapeInfo&gt;&lt;uuid val=&quot;{881BA3A7-AF17-4AE1-9062-FDCC058D849E}&quot;/&gt;&lt;isInvalidForFieldText val=&quot;0&quot;/&gt;&lt;Image&gt;&lt;filename val=&quot;C:\Users\JEFFKE~1\AppData\Local\Temp\PR\data\asimages\{881BA3A7-AF17-4AE1-9062-FDCC058D849E}_13.png&quot;/&gt;&lt;left val=&quot;263&quot;/&gt;&lt;top val=&quot;170&quot;/&gt;&lt;width val=&quot;115&quot;/&gt;&lt;height val=&quot;12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75F1AB51-CEA2-4973-9D37-ACFB52AF10AE}_14.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9&quot;/&gt;&lt;lineCharCount val=&quot;39&quot;/&gt;&lt;lineCharCount val=&quot;30&quot;/&gt;&lt;/TableIndex&gt;&lt;/ShapeTextInfo&gt;"/>
  <p:tag name="HTML_SHAPEINFO" val="&lt;TextEffect&gt;&lt;Image&gt;&lt;filename val=&quot;C:\Users\JEFFKE~1\AppData\Local\Temp\PR\data\asimages\{A93E1F84-D4F4-4C3F-AF11-9D1788B259C9}_1.png_crop.png&quot;/&gt;&lt;left val=&quot;22&quot;/&gt;&lt;top val=&quot;68&quot;/&gt;&lt;width val=&quot;653&quot;/&gt;&lt;height val=&quot;17&quot;/&gt;&lt;hasText val=&quot;1&quot;/&gt;&lt;paraId val=&quot;1&quot;/&gt;&lt;/Image&gt;&lt;Image&gt;&lt;filename val=&quot;C:\Users\JEFFKE~1\AppData\Local\Temp\PR\data\asimages\{7F4679E5-F5E3-4A3E-83EF-828E0734D3B5}_1.png_crop.png&quot;/&gt;&lt;left val=&quot;350&quot;/&gt;&lt;top val=&quot;117&quot;/&gt;&lt;width val=&quot;309&quot;/&gt;&lt;height val=&quot;41&quot;/&gt;&lt;hasText val=&quot;1&quot;/&gt;&lt;paraId val=&quot;2&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E6FDAA-BB29-4525-B8E2-BE2CE6F33269}&quot;/&gt;&lt;isInvalidForFieldText val=&quot;0&quot;/&gt;&lt;Image&gt;&lt;filename val=&quot;C:\Users\JEFFKE~1\AppData\Local\Temp\PR\data\asimages\{31E6FDAA-BB29-4525-B8E2-BE2CE6F33269}_14.png&quot;/&gt;&lt;left val=&quot;55&quot;/&gt;&lt;top val=&quot;130&quot;/&gt;&lt;width val=&quot;252&quot;/&gt;&lt;height val=&quot;42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28&quot;/&gt;&lt;lineCharCount val=&quot;19&quot;/&gt;&lt;lineCharCount val=&quot;14&quot;/&gt;&lt;/TableIndex&gt;&lt;/ShapeTextInfo&gt;"/>
  <p:tag name="PRESENTER_SHAPEINFO" val="&lt;ThreeDShapeInfo&gt;&lt;uuid val=&quot;{DE3D82DE-E270-4F43-994D-F96BD722B6AD}&quot;/&gt;&lt;isInvalidForFieldText val=&quot;0&quot;/&gt;&lt;Image&gt;&lt;filename val=&quot;C:\Users\JEFFKE~1\AppData\Local\Temp\PR\data\asimages\{DE3D82DE-E270-4F43-994D-F96BD722B6AD}_14.png&quot;/&gt;&lt;left val=&quot;391&quot;/&gt;&lt;top val=&quot;191&quot;/&gt;&lt;width val=&quot;246&quot;/&gt;&lt;height val=&quot;10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D88611DD-3CB6-442E-AF7F-9E8D28488444}_15.png&quot;/&gt;&lt;left val=&quot;66&quot;/&gt;&lt;top val=&quot;-2&quot;/&gt;&lt;width val=&quot;644&quot;/&gt;&lt;height val=&quot;68&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63987D48-FF8F-45F3-AC8D-CA8AF212DC1A}_16.png&quot;/&gt;&lt;left val=&quot;66&quot;/&gt;&lt;top val=&quot;-2&quot;/&gt;&lt;width val=&quot;644&quot;/&gt;&lt;height val=&quot;6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4&quot;/&gt;&lt;lineCharCount val=&quot;14&quot;/&gt;&lt;lineCharCount val=&quot;47&quot;/&gt;&lt;lineCharCount val=&quot;70&quot;/&gt;&lt;lineCharCount val=&quot;53&quot;/&gt;&lt;lineCharCount val=&quot;48&quot;/&gt;&lt;lineCharCount val=&quot;15&quot;/&gt;&lt;lineCharCount val=&quot;59&quot;/&gt;&lt;/TableIndex&gt;&lt;/ShapeTextInfo&gt;"/>
  <p:tag name="HTML_SHAPEINFO" val="&lt;TextEffect&gt;&lt;Image&gt;&lt;filename val=&quot;C:\Users\JEFFKE~1\AppData\Local\Temp\PR\data\asimages\{DA1EBCBC-7F78-4EA1-9BDA-CEDF9ED78A3F}_1.png_crop.png&quot;/&gt;&lt;left val=&quot;23&quot;/&gt;&lt;top val=&quot;68&quot;/&gt;&lt;width val=&quot;625&quot;/&gt;&lt;height val=&quot;17&quot;/&gt;&lt;hasText val=&quot;1&quot;/&gt;&lt;paraId val=&quot;1&quot;/&gt;&lt;/Image&gt;&lt;Image&gt;&lt;filename val=&quot;C:\Users\JEFFKE~1\AppData\Local\Temp\PR\data\asimages\{A314EE62-BEED-49C5-80B0-49264A4F0B0A}_1.png_crop.png&quot;/&gt;&lt;left val=&quot;21&quot;/&gt;&lt;top val=&quot;105&quot;/&gt;&lt;width val=&quot;102&quot;/&gt;&lt;height val=&quot;17&quot;/&gt;&lt;hasText val=&quot;1&quot;/&gt;&lt;paraId val=&quot;2&quot;/&gt;&lt;/Image&gt;&lt;Image&gt;&lt;filename val=&quot;C:\Users\JEFFKE~1\AppData\Local\Temp\PR\data\asimages\{D47D221A-F6DE-4129-9AF0-D6056727A5AB}_1.png_crop.png&quot;/&gt;&lt;left val=&quot;30&quot;/&gt;&lt;top val=&quot;141&quot;/&gt;&lt;width val=&quot;391&quot;/&gt;&lt;height val=&quot;17&quot;/&gt;&lt;hasText val=&quot;1&quot;/&gt;&lt;paraId val=&quot;3&quot;/&gt;&lt;/Image&gt;&lt;Image&gt;&lt;filename val=&quot;C:\Users\JEFFKE~1\AppData\Local\Temp\PR\data\asimages\{09D1A850-B389-458B-9C97-A2D01FD12663}_1.png_crop.png&quot;/&gt;&lt;left val=&quot;30&quot;/&gt;&lt;top val=&quot;177&quot;/&gt;&lt;width val=&quot;549&quot;/&gt;&lt;height val=&quot;17&quot;/&gt;&lt;hasText val=&quot;1&quot;/&gt;&lt;paraId val=&quot;4&quot;/&gt;&lt;/Image&gt;&lt;Image&gt;&lt;filename val=&quot;C:\Users\JEFFKE~1\AppData\Local\Temp\PR\data\asimages\{90184173-6899-4F56-A536-E7B64BA2C45F}_1.png_crop.png&quot;/&gt;&lt;left val=&quot;30&quot;/&gt;&lt;top val=&quot;213&quot;/&gt;&lt;width val=&quot;434&quot;/&gt;&lt;height val=&quot;17&quot;/&gt;&lt;hasText val=&quot;1&quot;/&gt;&lt;paraId val=&quot;5&quot;/&gt;&lt;/Image&gt;&lt;Image&gt;&lt;filename val=&quot;C:\Users\JEFFKE~1\AppData\Local\Temp\PR\data\asimages\{EE07C00B-86BD-413A-9F8E-873B99D1E064}_1.png_crop.png&quot;/&gt;&lt;left val=&quot;30&quot;/&gt;&lt;top val=&quot;249&quot;/&gt;&lt;width val=&quot;398&quot;/&gt;&lt;height val=&quot;41&quot;/&gt;&lt;hasText val=&quot;1&quot;/&gt;&lt;paraId val=&quot;6&quot;/&gt;&lt;/Image&gt;&lt;Image&gt;&lt;filename val=&quot;C:\Users\JEFFKE~1\AppData\Local\Temp\PR\data\asimages\{4AC80D53-D207-44D4-A43D-D621D49DC794}_1.png_crop.png&quot;/&gt;&lt;left val=&quot;23&quot;/&gt;&lt;top val=&quot;309&quot;/&gt;&lt;width val=&quot;490&quot;/&gt;&lt;height val=&quot;17&quot;/&gt;&lt;hasText val=&quot;1&quot;/&gt;&lt;paraId val=&quot;7&quot;/&gt;&lt;/Image&gt;&lt;/TextEffec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20&quot;/&gt;&lt;lineCharCount val=&quot;16&quot;/&gt;&lt;/TableIndex&gt;&lt;/ShapeTextInfo&gt;"/>
  <p:tag name="PRESENTER_SHAPEINFO" val="&lt;ThreeDShapeInfo&gt;&lt;uuid val=&quot;{184DDDEF-8135-4AD9-85C2-14C675975648}&quot;/&gt;&lt;isInvalidForFieldText val=&quot;0&quot;/&gt;&lt;Image&gt;&lt;filename val=&quot;C:\Users\JEFFKE~1\AppData\Local\Temp\PR\data\asimages\{184DDDEF-8135-4AD9-85C2-14C675975648}_16.png&quot;/&gt;&lt;left val=&quot;514&quot;/&gt;&lt;top val=&quot;216&quot;/&gt;&lt;width val=&quot;169&quot;/&gt;&lt;height val=&quot;8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7FD58CD4-20A4-4ED2-9DF4-F495D82A946C}_17.png&quot;/&gt;&lt;left val=&quot;66&quot;/&gt;&lt;top val=&quot;-2&quot;/&gt;&lt;width val=&quot;644&quot;/&gt;&lt;height val=&quot;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5&quot;/&gt;&lt;lineCharCount val=&quot;81&quot;/&gt;&lt;lineCharCount val=&quot;83&quot;/&gt;&lt;lineCharCount val=&quot;70&quot;/&gt;&lt;lineCharCount val=&quot;12&quot;/&gt;&lt;lineCharCount val=&quot;78&quot;/&gt;&lt;lineCharCount val=&quot;79&quot;/&gt;&lt;lineCharCount val=&quot;73&quot;/&gt;&lt;lineCharCount val=&quot;81&quot;/&gt;&lt;lineCharCount val=&quot;76&quot;/&gt;&lt;lineCharCount val=&quot;20&quot;/&gt;&lt;lineCharCount val=&quot;71&quot;/&gt;&lt;/TableIndex&gt;&lt;/ShapeTextInfo&gt;"/>
  <p:tag name="HTML_SHAPEINFO" val="&lt;TextEffect&gt;&lt;Image&gt;&lt;filename val=&quot;C:\Users\JEFFKE~1\AppData\Local\Temp\PR\data\asimages\{67232AE5-707D-41D0-AC23-D39688F28581}_1.png_crop.png&quot;/&gt;&lt;left val=&quot;22&quot;/&gt;&lt;top val=&quot;59&quot;/&gt;&lt;width val=&quot;182&quot;/&gt;&lt;height val=&quot;14&quot;/&gt;&lt;hasText val=&quot;1&quot;/&gt;&lt;paraId val=&quot;1&quot;/&gt;&lt;/Image&gt;&lt;Image&gt;&lt;filename val=&quot;C:\Users\JEFFKE~1\AppData\Local\Temp\PR\data\asimages\{EE108E3A-05F4-4EAC-8404-DA3D9F762924}_1.png_crop.png&quot;/&gt;&lt;left val=&quot;52&quot;/&gt;&lt;top val=&quot;93&quot;/&gt;&lt;width val=&quot;640&quot;/&gt;&lt;height val=&quot;82&quot;/&gt;&lt;hasText val=&quot;1&quot;/&gt;&lt;paraId val=&quot;2&quot;/&gt;&lt;/Image&gt;&lt;Image&gt;&lt;filename val=&quot;C:\Users\JEFFKE~1\AppData\Local\Temp\PR\data\asimages\{8CE33AFF-9166-4C91-B140-A613AE8C2CA9}_1.png_crop.png&quot;/&gt;&lt;left val=&quot;52&quot;/&gt;&lt;top val=&quot;191&quot;/&gt;&lt;width val=&quot;637&quot;/&gt;&lt;height val=&quot;82&quot;/&gt;&lt;hasText val=&quot;1&quot;/&gt;&lt;paraId val=&quot;3&quot;/&gt;&lt;/Image&gt;&lt;Image&gt;&lt;filename val=&quot;C:\Users\JEFFKE~1\AppData\Local\Temp\PR\data\asimages\{4CEBD09D-1E73-49B5-841D-10A5472526CA}_1.png_crop.png&quot;/&gt;&lt;left val=&quot;52&quot;/&gt;&lt;top val=&quot;290&quot;/&gt;&lt;width val=&quot;612&quot;/&gt;&lt;height val=&quot;35&quot;/&gt;&lt;hasText val=&quot;1&quot;/&gt;&lt;paraId val=&quot;4&quot;/&gt;&lt;/Image&gt;&lt;Image&gt;&lt;filename val=&quot;C:\Users\JEFFKE~1\AppData\Local\Temp\PR\data\asimages\{09D18E7A-08D4-4B8F-859D-6ED7B0612FDB}_1.png_crop.png&quot;/&gt;&lt;left val=&quot;88&quot;/&gt;&lt;top val=&quot;345&quot;/&gt;&lt;width val=&quot;609&quot;/&gt;&lt;height val=&quot;17&quot;/&gt;&lt;hasText val=&quot;1&quot;/&gt;&lt;paraId val=&quot;5&quot;/&gt;&lt;/Image&gt;&lt;/TextEffec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4AD1B139-CD4D-472C-9682-5608FE9DAFD1}_18.png&quot;/&gt;&lt;left val=&quot;71&quot;/&gt;&lt;top val=&quot;0&quot;/&gt;&lt;width val=&quot;639&quot;/&gt;&lt;height val=&quot;5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9&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945A3B95-D3E1-4E05-A69B-4706FE942B1A}_18.png&quot;/&gt;&lt;left val=&quot;13&quot;/&gt;&lt;top val=&quot;60&quot;/&gt;&lt;width val=&quot;254&quot;/&gt;&lt;height val=&quot;31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14&quot;/&gt;&lt;lineCharCount val=&quot;5&quot;/&gt;&lt;lineCharCount val=&quot;9&quot;/&gt;&lt;lineCharCount val=&quot;11&quot;/&gt;&lt;lineCharCount val=&quot;8&quot;/&gt;&lt;lineCharCount val=&quot;11&quot;/&gt;&lt;lineCharCount val=&quot;6&quot;/&gt;&lt;lineCharCount val=&quot;7&quot;/&gt;&lt;lineCharCount val=&quot;7&quot;/&gt;&lt;/TableIndex&gt;&lt;/ShapeTextInfo&gt;"/>
  <p:tag name="HTML_SHAPEINFO" val="&lt;ThreeDShapeInfo&gt;&lt;uuid val=&quot;&quot;/&gt;&lt;isInvalidForFieldText val=&quot;0&quot;/&gt;&lt;Image&gt;&lt;filename val=&quot;C:\Users\JEFFKE~1\AppData\Local\Temp\PR\data\asimages\{92158B75-8B2C-490C-8493-360391A93447}_18.png&quot;/&gt;&lt;left val=&quot;267&quot;/&gt;&lt;top val=&quot;60&quot;/&gt;&lt;width val=&quot;213&quot;/&gt;&lt;height val=&quot;31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1F8887FB-60DF-4E73-A096-155ECEAD3F8A}_18.png&quot;/&gt;&lt;left val=&quot;479&quot;/&gt;&lt;top val=&quot;60&quot;/&gt;&lt;width val=&quot;222&quot;/&gt;&lt;height val=&quot;31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CD215708-CD40-4BA4-BD35-9EA8C15CA4DB}_19.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60&quot;/&gt;&lt;lineCharCount val=&quot;50&quot;/&gt;&lt;lineCharCount val=&quot;63&quot;/&gt;&lt;lineCharCount val=&quot;78&quot;/&gt;&lt;lineCharCount val=&quot;64&quot;/&gt;&lt;/TableIndex&gt;&lt;/ShapeTextInfo&gt;"/>
  <p:tag name="HTML_SHAPEINFO" val="&lt;TextEffect&gt;&lt;Image&gt;&lt;filename val=&quot;C:\Users\JEFFKE~1\AppData\Local\Temp\PR\data\asimages\{38D8E7D5-006A-4AE3-9012-935945151BEF}_1.png_crop.png&quot;/&gt;&lt;left val=&quot;23&quot;/&gt;&lt;top val=&quot;68&quot;/&gt;&lt;width val=&quot;241&quot;/&gt;&lt;height val=&quot;17&quot;/&gt;&lt;hasText val=&quot;1&quot;/&gt;&lt;paraId val=&quot;1&quot;/&gt;&lt;/Image&gt;&lt;Image&gt;&lt;filename val=&quot;C:\Users\JEFFKE~1\AppData\Local\Temp\PR\data\asimages\{1FF25BB1-B7ED-45FF-9179-06C138BC2842}_1.png_crop.png&quot;/&gt;&lt;left val=&quot;31&quot;/&gt;&lt;top val=&quot;105&quot;/&gt;&lt;width val=&quot;525&quot;/&gt;&lt;height val=&quot;17&quot;/&gt;&lt;hasText val=&quot;1&quot;/&gt;&lt;paraId val=&quot;2&quot;/&gt;&lt;/Image&gt;&lt;Image&gt;&lt;filename val=&quot;C:\Users\JEFFKE~1\AppData\Local\Temp\PR\data\asimages\{1B528B4A-F722-4264-8D36-2262DCF2BF83}_1.png_crop.png&quot;/&gt;&lt;left val=&quot;31&quot;/&gt;&lt;top val=&quot;147&quot;/&gt;&lt;width val=&quot;396&quot;/&gt;&lt;height val=&quot;17&quot;/&gt;&lt;hasText val=&quot;1&quot;/&gt;&lt;paraId val=&quot;3&quot;/&gt;&lt;/Image&gt;&lt;Image&gt;&lt;filename val=&quot;C:\Users\JEFFKE~1\AppData\Local\Temp\PR\data\asimages\{DDE90A5B-E54F-45ED-A0A4-3CE78B915A90}_1.png_crop.png&quot;/&gt;&lt;left val=&quot;31&quot;/&gt;&lt;top val=&quot;189&quot;/&gt;&lt;width val=&quot;506&quot;/&gt;&lt;height val=&quot;17&quot;/&gt;&lt;hasText val=&quot;1&quot;/&gt;&lt;paraId val=&quot;4&quot;/&gt;&lt;/Image&gt;&lt;Image&gt;&lt;filename val=&quot;C:\Users\JEFFKE~1\AppData\Local\Temp\PR\data\asimages\{FB4520D0-4C54-4EF2-BC05-33A268E532AC}_1.png_crop.png&quot;/&gt;&lt;left val=&quot;31&quot;/&gt;&lt;top val=&quot;231&quot;/&gt;&lt;width val=&quot;627&quot;/&gt;&lt;height val=&quot;17&quot;/&gt;&lt;hasText val=&quot;1&quot;/&gt;&lt;paraId val=&quot;5&quot;/&gt;&lt;/Image&gt;&lt;Image&gt;&lt;filename val=&quot;C:\Users\JEFFKE~1\AppData\Local\Temp\PR\data\asimages\{3EBECA3D-2BA0-4B45-B13F-298FE0700894}_1.png_crop.png&quot;/&gt;&lt;left val=&quot;31&quot;/&gt;&lt;top val=&quot;273&quot;/&gt;&lt;width val=&quot;515&quot;/&gt;&lt;height val=&quot;17&quot;/&gt;&lt;hasText val=&quot;1&quot;/&gt;&lt;paraId val=&quot;6&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10473</TotalTime>
  <Words>3401</Words>
  <Application>Microsoft Office PowerPoint</Application>
  <PresentationFormat>On-screen Show (16:9)</PresentationFormat>
  <Paragraphs>281</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ヒラギノ角ゴ Pro W3</vt:lpstr>
      <vt:lpstr>1_Office Theme</vt:lpstr>
      <vt:lpstr>Module 4: Leading Teams</vt:lpstr>
      <vt:lpstr>The Materials You Will Use</vt:lpstr>
      <vt:lpstr>Module Objectives</vt:lpstr>
      <vt:lpstr>Leading Teams</vt:lpstr>
      <vt:lpstr>Characteristics of Effective Leadership</vt:lpstr>
      <vt:lpstr>Leadership Strategies</vt:lpstr>
      <vt:lpstr>Brief (to Plan)</vt:lpstr>
      <vt:lpstr>Briefing Checklist</vt:lpstr>
      <vt:lpstr>Huddle (for Problem Solving)</vt:lpstr>
      <vt:lpstr>Use a Huddle to Change the Plan</vt:lpstr>
      <vt:lpstr>Debrief (for Process Improvement)</vt:lpstr>
      <vt:lpstr>Debrief Checklist</vt:lpstr>
      <vt:lpstr>Leadership in the Medical Office</vt:lpstr>
      <vt:lpstr>Leadership Example Video</vt:lpstr>
      <vt:lpstr>Reflect &amp; Apply to Your Office</vt:lpstr>
      <vt:lpstr>Front Office Scenario</vt:lpstr>
      <vt:lpstr>Tools &amp; Strategies Summary</vt:lpstr>
      <vt:lpstr>Module 4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Bonnett, Doreen (AHRQ/OC)</cp:lastModifiedBy>
  <cp:revision>872</cp:revision>
  <cp:lastPrinted>2013-11-15T01:26:01Z</cp:lastPrinted>
  <dcterms:created xsi:type="dcterms:W3CDTF">2010-04-12T23:12:02Z</dcterms:created>
  <dcterms:modified xsi:type="dcterms:W3CDTF">2019-03-07T17:04:28Z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