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0" r:id="rId4"/>
  </p:sldMasterIdLst>
  <p:notesMasterIdLst>
    <p:notesMasterId r:id="rId18"/>
  </p:notesMasterIdLst>
  <p:handoutMasterIdLst>
    <p:handoutMasterId r:id="rId19"/>
  </p:handoutMasterIdLst>
  <p:sldIdLst>
    <p:sldId id="323" r:id="rId5"/>
    <p:sldId id="325" r:id="rId6"/>
    <p:sldId id="326" r:id="rId7"/>
    <p:sldId id="311" r:id="rId8"/>
    <p:sldId id="312" r:id="rId9"/>
    <p:sldId id="313" r:id="rId10"/>
    <p:sldId id="314" r:id="rId11"/>
    <p:sldId id="321" r:id="rId12"/>
    <p:sldId id="315" r:id="rId13"/>
    <p:sldId id="316" r:id="rId14"/>
    <p:sldId id="317" r:id="rId15"/>
    <p:sldId id="322" r:id="rId16"/>
    <p:sldId id="327" r:id="rId17"/>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E22"/>
    <a:srgbClr val="31859C"/>
    <a:srgbClr val="E38144"/>
    <a:srgbClr val="FFFFCC"/>
    <a:srgbClr val="FFFF99"/>
    <a:srgbClr val="215968"/>
    <a:srgbClr val="BE571E"/>
    <a:srgbClr val="6090DC"/>
    <a:srgbClr val="4F7FD6"/>
    <a:srgbClr val="0D3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2" autoAdjust="0"/>
    <p:restoredTop sz="59524" autoAdjust="0"/>
  </p:normalViewPr>
  <p:slideViewPr>
    <p:cSldViewPr snapToGrid="0" snapToObjects="1">
      <p:cViewPr varScale="1">
        <p:scale>
          <a:sx n="53" d="100"/>
          <a:sy n="53" d="100"/>
        </p:scale>
        <p:origin x="1884" y="5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B5B94-BB2E-48AE-9D71-8275400DFE96}"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6861E-E92C-418D-A750-12D745660979}" type="slidenum">
              <a:rPr lang="en-US" smtClean="0"/>
              <a:t>‹#›</a:t>
            </a:fld>
            <a:endParaRPr lang="en-US"/>
          </a:p>
        </p:txBody>
      </p:sp>
    </p:spTree>
    <p:extLst>
      <p:ext uri="{BB962C8B-B14F-4D97-AF65-F5344CB8AC3E}">
        <p14:creationId xmlns:p14="http://schemas.microsoft.com/office/powerpoint/2010/main" val="193759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TeamSTEPPS for Office-Based Care Online Course. This is Dr. Brigetta Craft. This presentation will cover Module</a:t>
            </a:r>
            <a:r>
              <a:rPr lang="en-US" baseline="0" dirty="0"/>
              <a:t> 5, Situation Monitoring, </a:t>
            </a:r>
            <a:r>
              <a:rPr lang="en-US" dirty="0"/>
              <a:t>that you, as a practice facilitator, will review.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288906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0" dirty="0"/>
              <a:t>Now let’s look at the following scenario and see how situation monitoring can be demonstrated in the nonclinical aspects of the office-based care team: </a:t>
            </a:r>
          </a:p>
          <a:p>
            <a:endParaRPr lang="en-US" b="0" dirty="0" smtClean="0"/>
          </a:p>
          <a:p>
            <a:r>
              <a:rPr lang="en-US" b="0" dirty="0" smtClean="0"/>
              <a:t>Susan </a:t>
            </a:r>
            <a:r>
              <a:rPr lang="en-US" b="0" dirty="0"/>
              <a:t>was due for a mammogram, and the provider ordered it. Upon arrival at the mammography service, Susan was told that she would have to pay for the mammogram since her insurance company did not cover it. Confused, Susan returned to the primary care clinic and told the administrative assistant that she did not have the money to pay for this. She was especially upset because her mother was a breast cancer survivor. </a:t>
            </a:r>
          </a:p>
          <a:p>
            <a:endParaRPr lang="en-US" b="0" dirty="0" smtClean="0"/>
          </a:p>
          <a:p>
            <a:r>
              <a:rPr lang="en-US" b="0" dirty="0" smtClean="0"/>
              <a:t>The </a:t>
            </a:r>
            <a:r>
              <a:rPr lang="en-US" b="0" dirty="0"/>
              <a:t>administrative assistant assessed, one, the status of the situation (that a billing specialist was needed); two, the environment (the patient was upset); and three, the progress towards the goal (the patient was being denied access). The billing specialist then called the insurer and clarified that the insurer had the wrong dates and Susan’s mammogram was due. The insurer realized their error and covered the mammogram.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As </a:t>
            </a:r>
            <a:r>
              <a:rPr lang="en-US" b="0" dirty="0"/>
              <a:t>with leadership, situation monitoring can be practiced by everyone within the office. Remember, teamwork is everyone’s responsibility. </a:t>
            </a:r>
            <a:r>
              <a:rPr lang="en-US" b="0" u="none" dirty="0"/>
              <a:t>Record any thoughts you may have on this scenario on the corresponding page of your workbook.</a:t>
            </a:r>
            <a:endParaRPr lang="en-US" b="0"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10</a:t>
            </a:fld>
            <a:endParaRPr lang="en-US" dirty="0"/>
          </a:p>
        </p:txBody>
      </p:sp>
    </p:spTree>
    <p:extLst>
      <p:ext uri="{BB962C8B-B14F-4D97-AF65-F5344CB8AC3E}">
        <p14:creationId xmlns:p14="http://schemas.microsoft.com/office/powerpoint/2010/main" val="205661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dirty="0"/>
              <a:t>This graphic illustrates what this training has covered so far, including situation monitoring. It now shows additional barriers, additional tools and strategies, and additional outcomes. Because teams are typically composed of members with distinct roles who tend to have unique information, it is important to pay attention to the factors that promote and undermine the opportunity for team members to present and discuss their diverse information and observations. The act of sharing and discussing information gained from situation monitoring provides the opportunity to gather more information about the situation, and helps cultivate a mutual understanding, commonly referred to as a shared mental model.</a:t>
            </a:r>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85610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shared mental model is an organized knowledge structure of relevant facts and relationships about a task or situation that are commonly held by members of a team. The basic premise about the relationship between teamwork and shared mental models is that team effectiveness will improve if team members have a shared understanding of the situation. </a:t>
            </a:r>
          </a:p>
          <a:p>
            <a:endParaRPr lang="en-US" dirty="0" smtClean="0"/>
          </a:p>
          <a:p>
            <a:r>
              <a:rPr lang="en-US" dirty="0" smtClean="0"/>
              <a:t>Evidence </a:t>
            </a:r>
            <a:r>
              <a:rPr lang="en-US" dirty="0"/>
              <a:t>suggests that team members who possess shared mental models yield teams that can anticipate, back up, and fill in for one another, communicate to ensure that team members have the necessary information for task performance, and understand each other’s roles and how they interplay. In </a:t>
            </a:r>
            <a:r>
              <a:rPr lang="en-US" dirty="0" smtClean="0"/>
              <a:t>healthcare, </a:t>
            </a:r>
            <a:r>
              <a:rPr lang="en-US" dirty="0"/>
              <a:t>if the wrong plan is developed, potentially all actions that follow are wrong, and the patient and the caregiver are at risk. A shared mental model serves as an error reduction strategy, and caregivers who understand the plan monitor all actions relative to that plan. </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9297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this module, you learned to:</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how situation monitoring affects team processes and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 components of the STEP mnemonic.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efine a shared mental model and how it is cultivated within a team.</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318871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course, the Participant Workbook will be your primary tool for completing all the learning activities, such as exercises, video reflections, and case-based scenarios. These will help shape your implementation plan in addition to providing content, discussion questions, and other activities for your change team. Select</a:t>
            </a:r>
            <a:r>
              <a:rPr lang="en-US" baseline="0" dirty="0"/>
              <a:t> the link to download the Participant Workbook</a:t>
            </a:r>
            <a:r>
              <a:rPr lang="en-US" b="1" baseline="0" dirty="0"/>
              <a:t>.</a:t>
            </a:r>
            <a:endParaRPr lang="en-US" b="1" dirty="0"/>
          </a:p>
          <a:p>
            <a:endParaRPr lang="en-US" dirty="0" smtClean="0"/>
          </a:p>
          <a:p>
            <a:r>
              <a:rPr lang="en-US" dirty="0" smtClean="0"/>
              <a:t>You </a:t>
            </a:r>
            <a:r>
              <a:rPr lang="en-US" dirty="0"/>
              <a:t>can also visit the AHRQ </a:t>
            </a:r>
            <a:r>
              <a:rPr lang="en-US"/>
              <a:t>TeamSTEPPS </a:t>
            </a:r>
            <a:r>
              <a:rPr lang="en-US" smtClean="0"/>
              <a:t>website </a:t>
            </a:r>
            <a:r>
              <a:rPr lang="en-US" dirty="0"/>
              <a:t>to access the entire TeamSTEPPS for Office-Based Care curriculum. This includes the PowerPoint classroom slides and instructor guides for each module, along with videos and ancillary materials, such as handouts and exercises. Select the link to open the AHRQ TeamSTEPPS </a:t>
            </a:r>
            <a:r>
              <a:rPr lang="en-US" dirty="0" smtClean="0"/>
              <a:t>website</a:t>
            </a:r>
            <a:r>
              <a:rPr lang="en-US"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Tree>
    <p:extLst>
      <p:ext uri="{BB962C8B-B14F-4D97-AF65-F5344CB8AC3E}">
        <p14:creationId xmlns:p14="http://schemas.microsoft.com/office/powerpoint/2010/main" val="73685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completing this module, you</a:t>
            </a:r>
            <a:r>
              <a:rPr lang="en-US" strike="noStrike" dirty="0"/>
              <a:t>’ll </a:t>
            </a:r>
            <a:r>
              <a:rPr lang="en-US" dirty="0"/>
              <a:t>be able to:</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how situation monitoring affects team processes and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 components of the STEP mnemonic.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efine a shared mental model and how it is cultivated within a team.</a:t>
            </a:r>
          </a:p>
        </p:txBody>
      </p:sp>
      <p:sp>
        <p:nvSpPr>
          <p:cNvPr id="4" name="Slide Number Placeholder 3"/>
          <p:cNvSpPr>
            <a:spLocks noGrp="1"/>
          </p:cNvSpPr>
          <p:nvPr>
            <p:ph type="sldNum" sz="quarter" idx="10"/>
          </p:nvPr>
        </p:nvSpPr>
        <p:spPr/>
        <p:txBody>
          <a:bodyPr/>
          <a:lstStyle/>
          <a:p>
            <a:fld id="{3DA94E17-EF1D-486E-B21E-4C184A5A89B4}" type="slidenum">
              <a:rPr lang="en-US" smtClean="0"/>
              <a:t>3</a:t>
            </a:fld>
            <a:endParaRPr lang="en-US"/>
          </a:p>
        </p:txBody>
      </p:sp>
    </p:spTree>
    <p:extLst>
      <p:ext uri="{BB962C8B-B14F-4D97-AF65-F5344CB8AC3E}">
        <p14:creationId xmlns:p14="http://schemas.microsoft.com/office/powerpoint/2010/main" val="238277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pPr defTabSz="928166"/>
            <a:fld id="{C501CBA4-4571-4F1A-84E8-B33B8AEA5B0F}" type="slidenum">
              <a:rPr lang="en-US" smtClean="0">
                <a:cs typeface="Arial" charset="0"/>
              </a:rPr>
              <a:pPr defTabSz="928166"/>
              <a:t>4</a:t>
            </a:fld>
            <a:endParaRPr lang="en-US" dirty="0">
              <a:cs typeface="Arial" charset="0"/>
            </a:endParaRPr>
          </a:p>
        </p:txBody>
      </p:sp>
      <p:sp>
        <p:nvSpPr>
          <p:cNvPr id="87042" name="Rectangle 2"/>
          <p:cNvSpPr>
            <a:spLocks noGrp="1" noRot="1" noChangeAspect="1" noChangeArrowheads="1" noTextEdit="1"/>
          </p:cNvSpPr>
          <p:nvPr>
            <p:ph type="sldImg"/>
          </p:nvPr>
        </p:nvSpPr>
        <p:spPr>
          <a:xfrm>
            <a:off x="685800" y="1143000"/>
            <a:ext cx="5486400" cy="3087244"/>
          </a:xfrm>
          <a:ln/>
        </p:spPr>
      </p:sp>
      <p:sp>
        <p:nvSpPr>
          <p:cNvPr id="87043" name="Rectangle 3"/>
          <p:cNvSpPr>
            <a:spLocks noGrp="1" noChangeArrowheads="1"/>
          </p:cNvSpPr>
          <p:nvPr>
            <p:ph type="body" idx="1"/>
          </p:nvPr>
        </p:nvSpPr>
        <p:spPr>
          <a:xfrm>
            <a:off x="685800" y="4410708"/>
            <a:ext cx="5486400" cy="4177982"/>
          </a:xfrm>
          <a:noFill/>
          <a:ln/>
        </p:spPr>
        <p:txBody>
          <a:bodyPr/>
          <a:lstStyle/>
          <a:p>
            <a:r>
              <a:rPr lang="en-US" dirty="0"/>
              <a:t>Situation monitoring is defined as the process of actively scanning behaviors and actions to assess elements of the situation or environment. Situation monitoring is a skill that individual team members can acquire, practice, and improve on. It enables team members to identify the potential issues or minor deviations early enough to correct and handle them before they become a problem or pose harm to the patient. </a:t>
            </a:r>
          </a:p>
          <a:p>
            <a:endParaRPr lang="en-US" dirty="0" smtClean="0"/>
          </a:p>
          <a:p>
            <a:r>
              <a:rPr lang="en-US" dirty="0" smtClean="0"/>
              <a:t>The </a:t>
            </a:r>
            <a:r>
              <a:rPr lang="en-US" dirty="0"/>
              <a:t>benefits of situation monitoring are that it fosters mutual respect and team accountability and, through the process of cross-monitoring, provides a safety net for both the patient and the team. Examples of situation monitoring include assessing the patient’s condition, noting malfunctioning equipment, and being aware of workload spikes and stress levels among team members. It is important to also remember to engage the patient whenever possible. Think about some of the ways in which you monitor the situation in your medical office, and be prepared to discuss them when you meet with your team. </a:t>
            </a:r>
          </a:p>
        </p:txBody>
      </p:sp>
    </p:spTree>
    <p:extLst>
      <p:ext uri="{BB962C8B-B14F-4D97-AF65-F5344CB8AC3E}">
        <p14:creationId xmlns:p14="http://schemas.microsoft.com/office/powerpoint/2010/main" val="41943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pPr defTabSz="928166"/>
            <a:fld id="{22D3D8E7-4361-4684-B9EF-0022B2E8503D}" type="slidenum">
              <a:rPr lang="en-US" smtClean="0">
                <a:cs typeface="Arial" charset="0"/>
              </a:rPr>
              <a:pPr defTabSz="928166"/>
              <a:t>5</a:t>
            </a:fld>
            <a:endParaRPr lang="en-US" dirty="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685800" y="4410708"/>
            <a:ext cx="5486400" cy="4176398"/>
          </a:xfrm>
          <a:noFill/>
          <a:ln/>
        </p:spPr>
        <p:txBody>
          <a:bodyPr/>
          <a:lstStyle/>
          <a:p>
            <a:r>
              <a:rPr lang="en-US" dirty="0"/>
              <a:t>Cross-monitoring is a process of ongoing monitoring of the environment of care to recognize risk or unfolding error. It allows for one to take steps to interrupt or correct an action or event before there is harm or injury to the patient. Commonly referred to as “watching each other’s back,” cross-monitoring involves monitoring all actions against the established plan, and advocating or asserting a position or corrective action when the plan and actions differ or when risk is perceived as escalating and task assistance is required. Cross-monitoring actions include providing feedback and keeping track of fellow team members’ behaviors to ensure the procedures are being performed appropriately. </a:t>
            </a:r>
          </a:p>
          <a:p>
            <a:endParaRPr lang="en-US" dirty="0" smtClean="0"/>
          </a:p>
          <a:p>
            <a:r>
              <a:rPr lang="en-US" dirty="0" smtClean="0"/>
              <a:t>Cross-monitoring </a:t>
            </a:r>
            <a:r>
              <a:rPr lang="en-US" dirty="0"/>
              <a:t>is an active patient and caregiver advocacy and allows team members to check and correct their actions if necessary. Cross-monitoring is not a way to spy on other team members; rather, it is a way to provide a safety net or error prevention and/or error interruption mechanism for the team, ensuring that mistakes or oversights are caught early. </a:t>
            </a:r>
          </a:p>
          <a:p>
            <a:endParaRPr lang="en-US" dirty="0" smtClean="0"/>
          </a:p>
          <a:p>
            <a:r>
              <a:rPr lang="en-US" dirty="0" smtClean="0"/>
              <a:t>When </a:t>
            </a:r>
            <a:r>
              <a:rPr lang="en-US" dirty="0"/>
              <a:t>all members of the team trust the intentions of their fellow team members, a strong sense of team orientation and a high degree of psychological safety result. Take a moment to think of an example in which cross-monitoring was successful and one in which cross-monitoring should have been used but was not.</a:t>
            </a:r>
            <a:endParaRPr lang="en-US" b="1" u="sng" strike="sngStrike" dirty="0"/>
          </a:p>
        </p:txBody>
      </p:sp>
    </p:spTree>
    <p:extLst>
      <p:ext uri="{BB962C8B-B14F-4D97-AF65-F5344CB8AC3E}">
        <p14:creationId xmlns:p14="http://schemas.microsoft.com/office/powerpoint/2010/main" val="222426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xfrm>
            <a:off x="234462" y="4400550"/>
            <a:ext cx="6389076" cy="4591050"/>
          </a:xfrm>
          <a:noFill/>
          <a:ln/>
        </p:spPr>
        <p:txBody>
          <a:bodyPr/>
          <a:lstStyle/>
          <a:p>
            <a:pPr>
              <a:spcAft>
                <a:spcPts val="900"/>
              </a:spcAft>
            </a:pPr>
            <a:r>
              <a:rPr lang="en-US" dirty="0"/>
              <a:t>How can team members acquire a trained eye as they monitor the situation? What components of the situation provide clues about impending complications or contingencies? The STEP process is a mnemonic tool that can help team members monitor the situation and the overall environment. </a:t>
            </a:r>
            <a:endParaRPr lang="en-US" dirty="0" smtClean="0"/>
          </a:p>
          <a:p>
            <a:pPr>
              <a:spcAft>
                <a:spcPts val="900"/>
              </a:spcAft>
            </a:pPr>
            <a:r>
              <a:rPr lang="en-US" dirty="0" smtClean="0"/>
              <a:t>The </a:t>
            </a:r>
            <a:r>
              <a:rPr lang="en-US" dirty="0"/>
              <a:t>STEP process involves ongoing monitoring of </a:t>
            </a:r>
            <a:r>
              <a:rPr lang="en-US" dirty="0" smtClean="0"/>
              <a:t>the: </a:t>
            </a:r>
          </a:p>
          <a:p>
            <a:pPr marL="171450" indent="-171450">
              <a:buFont typeface="Arial" panose="020B0604020202020204" pitchFamily="34" charset="0"/>
              <a:buChar char="•"/>
            </a:pPr>
            <a:r>
              <a:rPr lang="en-US" dirty="0" smtClean="0"/>
              <a:t>Status </a:t>
            </a:r>
            <a:r>
              <a:rPr lang="en-US" dirty="0"/>
              <a:t>of the patient: What are the patient’s status, vital signs, medications, stress level? </a:t>
            </a:r>
          </a:p>
          <a:p>
            <a:pPr marL="171450" indent="-171450">
              <a:buFont typeface="Arial" panose="020B0604020202020204" pitchFamily="34" charset="0"/>
              <a:buChar char="•"/>
            </a:pPr>
            <a:r>
              <a:rPr lang="en-US" dirty="0"/>
              <a:t>Team members: What are my team members doing? What is their workload, fatigue level, stress level, and what is the skill level of the individual team members? </a:t>
            </a:r>
          </a:p>
          <a:p>
            <a:pPr marL="171450" indent="-171450">
              <a:buFont typeface="Arial" panose="020B0604020202020204" pitchFamily="34" charset="0"/>
              <a:buChar char="•"/>
            </a:pPr>
            <a:r>
              <a:rPr lang="en-US" dirty="0"/>
              <a:t>Environment: Are the exam rooms properly stocked? Are the blood pressure cuffs, otoscope, and ophthalmoscopes working properly? Do we need any special equipment for a procedure today? Are there enough staff to handle all the patients? </a:t>
            </a:r>
          </a:p>
          <a:p>
            <a:pPr marL="171450" indent="-171450">
              <a:spcAft>
                <a:spcPts val="900"/>
              </a:spcAft>
              <a:buFont typeface="Arial" panose="020B0604020202020204" pitchFamily="34" charset="0"/>
              <a:buChar char="•"/>
            </a:pPr>
            <a:r>
              <a:rPr lang="en-US" dirty="0"/>
              <a:t>And Progress towards the goal: What is the progress towards today’s goals? For example, how’s the day going? Are we behind? Are patients waiting too long? Are things being left undone because of time pressure? Is the plan still appropriate, or does it need to be revised? </a:t>
            </a:r>
          </a:p>
          <a:p>
            <a:pPr>
              <a:spcAft>
                <a:spcPts val="900"/>
              </a:spcAft>
            </a:pPr>
            <a:r>
              <a:rPr lang="en-US" dirty="0" smtClean="0"/>
              <a:t>An </a:t>
            </a:r>
            <a:r>
              <a:rPr lang="en-US" dirty="0"/>
              <a:t>example of using STEP in the medical office might include the following: A patient comes in complaining about a sore throat, but it turns out she may have pneumonia. </a:t>
            </a:r>
          </a:p>
          <a:p>
            <a:pPr marL="171450" indent="-171450">
              <a:buFont typeface="Arial" panose="020B0604020202020204" pitchFamily="34" charset="0"/>
              <a:buChar char="•"/>
            </a:pPr>
            <a:r>
              <a:rPr lang="en-US" dirty="0" smtClean="0"/>
              <a:t>Status </a:t>
            </a:r>
            <a:r>
              <a:rPr lang="en-US" dirty="0"/>
              <a:t>of the patient may be “Patient may have pneumonia.” </a:t>
            </a:r>
          </a:p>
          <a:p>
            <a:pPr marL="171450" indent="-171450">
              <a:buFont typeface="Arial" panose="020B0604020202020204" pitchFamily="34" charset="0"/>
              <a:buChar char="•"/>
            </a:pPr>
            <a:r>
              <a:rPr lang="en-US" dirty="0"/>
              <a:t>Team members: “Physician isn’t available” or “is at lunch.” </a:t>
            </a:r>
          </a:p>
          <a:p>
            <a:pPr marL="171450" indent="-171450">
              <a:buFont typeface="Arial" panose="020B0604020202020204" pitchFamily="34" charset="0"/>
              <a:buChar char="•"/>
            </a:pPr>
            <a:r>
              <a:rPr lang="en-US" dirty="0"/>
              <a:t>Environment: “We need a room with oxygen.” </a:t>
            </a:r>
          </a:p>
          <a:p>
            <a:pPr marL="171450" indent="-171450">
              <a:buFont typeface="Arial" panose="020B0604020202020204" pitchFamily="34" charset="0"/>
              <a:buChar char="•"/>
            </a:pPr>
            <a:r>
              <a:rPr lang="en-US" dirty="0"/>
              <a:t>And progress towards the goal: “Ask the nurse to come in and assess the patient, and administer oxygen. Find a nurse to help her with other duties.”</a:t>
            </a:r>
          </a:p>
        </p:txBody>
      </p:sp>
      <p:sp>
        <p:nvSpPr>
          <p:cNvPr id="91139" name="Slide Number Placeholder 3"/>
          <p:cNvSpPr>
            <a:spLocks noGrp="1"/>
          </p:cNvSpPr>
          <p:nvPr>
            <p:ph type="sldNum" sz="quarter" idx="5"/>
          </p:nvPr>
        </p:nvSpPr>
        <p:spPr>
          <a:noFill/>
        </p:spPr>
        <p:txBody>
          <a:bodyPr/>
          <a:lstStyle/>
          <a:p>
            <a:pPr defTabSz="928166"/>
            <a:fld id="{7BC9571E-BE67-4A32-9308-89E2A2E418B4}" type="slidenum">
              <a:rPr lang="en-US" smtClean="0">
                <a:cs typeface="Arial" charset="0"/>
              </a:rPr>
              <a:pPr defTabSz="928166"/>
              <a:t>6</a:t>
            </a:fld>
            <a:endParaRPr lang="en-US" dirty="0">
              <a:cs typeface="Arial" charset="0"/>
            </a:endParaRPr>
          </a:p>
        </p:txBody>
      </p:sp>
    </p:spTree>
    <p:extLst>
      <p:ext uri="{BB962C8B-B14F-4D97-AF65-F5344CB8AC3E}">
        <p14:creationId xmlns:p14="http://schemas.microsoft.com/office/powerpoint/2010/main" val="119000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a:t>In the </a:t>
            </a:r>
            <a:r>
              <a:rPr lang="en-US" b="0" u="none" strike="noStrike" baseline="0" dirty="0"/>
              <a:t>Team Structure module</a:t>
            </a:r>
            <a:r>
              <a:rPr lang="en-US" b="0" u="none" dirty="0"/>
              <a:t> you watched </a:t>
            </a:r>
            <a:r>
              <a:rPr lang="en-US" b="0" u="none" strike="noStrike" baseline="0" dirty="0"/>
              <a:t>an </a:t>
            </a:r>
            <a:r>
              <a:rPr lang="en-US" b="0" u="none" dirty="0"/>
              <a:t>office demonstrate poor situation monitoring. On the next slide, you will watch them demonstrate proper situation monitoring. While watching the video, record any thoughts you may have on the corresponding page of your workbook.</a:t>
            </a:r>
            <a:endParaRPr lang="en-US" b="0" u="sng" strike="sngStrike"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7</a:t>
            </a:fld>
            <a:endParaRPr lang="en-US" dirty="0"/>
          </a:p>
        </p:txBody>
      </p:sp>
    </p:spTree>
    <p:extLst>
      <p:ext uri="{BB962C8B-B14F-4D97-AF65-F5344CB8AC3E}">
        <p14:creationId xmlns:p14="http://schemas.microsoft.com/office/powerpoint/2010/main" val="203034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57778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r>
              <a:rPr lang="en-US" b="0" u="none" dirty="0"/>
              <a:t>How does that video compare to the video scenario you watched in the Team Structure</a:t>
            </a:r>
            <a:r>
              <a:rPr lang="en-US" b="0" u="none" baseline="0" dirty="0"/>
              <a:t> module</a:t>
            </a:r>
            <a:r>
              <a:rPr lang="en-US" b="0" u="none" dirty="0"/>
              <a:t>? As you reflect on what you saw in the video, ask yourself: Was situation monitoring demonstrated in this video? Was this strategy effective? Why was it effective or not effective? Did you see any other opportunities for situation monitoring to be demonstrated in this video? Have you encountered situations similar to this in your team? If so, how did you overcome it? </a:t>
            </a:r>
          </a:p>
          <a:p>
            <a:endParaRPr lang="en-US" b="0" u="none" dirty="0" smtClean="0"/>
          </a:p>
          <a:p>
            <a:r>
              <a:rPr lang="en-US" b="0" u="none" dirty="0" smtClean="0"/>
              <a:t>Think </a:t>
            </a:r>
            <a:r>
              <a:rPr lang="en-US" b="0" u="none" dirty="0"/>
              <a:t>about your own office team and daily routines in terms of situation monitoring. Have you encountered barriers to proper situation monitoring — or, if not, do you anticipate barriers in this new team structure? Make notes of your thoughts to discuss with your team. </a:t>
            </a:r>
          </a:p>
        </p:txBody>
      </p:sp>
      <p:sp>
        <p:nvSpPr>
          <p:cNvPr id="94211" name="Slide Number Placeholder 3"/>
          <p:cNvSpPr>
            <a:spLocks noGrp="1"/>
          </p:cNvSpPr>
          <p:nvPr>
            <p:ph type="sldNum" sz="quarter" idx="5"/>
          </p:nvPr>
        </p:nvSpPr>
        <p:spPr>
          <a:noFill/>
        </p:spPr>
        <p:txBody>
          <a:bodyPr/>
          <a:lstStyle/>
          <a:p>
            <a:pPr defTabSz="928166"/>
            <a:fld id="{B4C13EB3-2315-48FC-B2FB-F9BE4260DA3F}" type="slidenum">
              <a:rPr lang="en-US" smtClean="0">
                <a:cs typeface="Arial" charset="0"/>
              </a:rPr>
              <a:pPr defTabSz="928166"/>
              <a:t>9</a:t>
            </a:fld>
            <a:endParaRPr lang="en-US" dirty="0">
              <a:cs typeface="Arial" charset="0"/>
            </a:endParaRPr>
          </a:p>
        </p:txBody>
      </p:sp>
    </p:spTree>
    <p:extLst>
      <p:ext uri="{BB962C8B-B14F-4D97-AF65-F5344CB8AC3E}">
        <p14:creationId xmlns:p14="http://schemas.microsoft.com/office/powerpoint/2010/main" val="4132675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hoto of do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304"/>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effectLst>
                  <a:outerShdw blurRad="50800" dist="38100" dir="2700000" algn="tl" rotWithShape="0">
                    <a:prstClr val="black">
                      <a:alpha val="82000"/>
                    </a:prstClr>
                  </a:outerShdw>
                </a:effectLst>
              </a:defRPr>
            </a:lvl1pPr>
          </a:lstStyle>
          <a:p>
            <a:r>
              <a:rPr lang="en-US" dirty="0"/>
              <a:t>Module 1: Implementation Planning</a:t>
            </a:r>
          </a:p>
        </p:txBody>
      </p:sp>
      <p:sp>
        <p:nvSpPr>
          <p:cNvPr id="3" name="Subtitle 2"/>
          <p:cNvSpPr>
            <a:spLocks noGrp="1"/>
          </p:cNvSpPr>
          <p:nvPr>
            <p:ph type="subTitle" idx="1" hasCustomPrompt="1"/>
            <p:custDataLst>
              <p:tags r:id="rId2"/>
            </p:custDataLst>
          </p:nvPr>
        </p:nvSpPr>
        <p:spPr>
          <a:xfrm>
            <a:off x="0" y="1914508"/>
            <a:ext cx="9143999" cy="671151"/>
          </a:xfrm>
        </p:spPr>
        <p:txBody>
          <a:bodyPr>
            <a:normAutofit/>
          </a:bodyPr>
          <a:lstStyle>
            <a:lvl1pPr marL="0" indent="0" algn="ctr">
              <a:buNone/>
              <a:defRPr sz="2800" b="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Primary Care Online Course</a:t>
            </a:r>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2800">
                <a:solidFill>
                  <a:schemeClr val="tx2">
                    <a:lumMod val="50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Welcome to the</a:t>
            </a:r>
          </a:p>
        </p:txBody>
      </p:sp>
      <p:pic>
        <p:nvPicPr>
          <p:cNvPr id="61" name="Picture 60" descr="TeamSTEPPS"/>
          <p:cNvPicPr>
            <a:picLocks noChangeAspect="1"/>
          </p:cNvPicPr>
          <p:nvPr/>
        </p:nvPicPr>
        <p:blipFill rotWithShape="1">
          <a:blip r:embed="rId6" cstate="screen">
            <a:extLst>
              <a:ext uri="{28A0092B-C50C-407E-A947-70E740481C1C}">
                <a14:useLocalDpi xmlns:a14="http://schemas.microsoft.com/office/drawing/2010/main"/>
              </a:ext>
            </a:extLst>
          </a:blip>
          <a:srcRect r="17620"/>
          <a:stretch/>
        </p:blipFill>
        <p:spPr>
          <a:xfrm>
            <a:off x="3082095" y="1486792"/>
            <a:ext cx="2979808" cy="542570"/>
          </a:xfrm>
          <a:prstGeom prst="rect">
            <a:avLst/>
          </a:prstGeom>
        </p:spPr>
      </p:pic>
      <p:pic>
        <p:nvPicPr>
          <p:cNvPr id="5" name="Picture 4" title="TeamSTEPP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8185" y="188166"/>
            <a:ext cx="1160424" cy="938165"/>
          </a:xfrm>
          <a:prstGeom prst="rect">
            <a:avLst/>
          </a:prstGeom>
        </p:spPr>
      </p:pic>
    </p:spTree>
    <p:extLst>
      <p:ext uri="{BB962C8B-B14F-4D97-AF65-F5344CB8AC3E}">
        <p14:creationId xmlns:p14="http://schemas.microsoft.com/office/powerpoint/2010/main" val="122904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5: Situation Monitoring</a:t>
            </a:r>
          </a:p>
        </p:txBody>
      </p:sp>
      <p:sp>
        <p:nvSpPr>
          <p:cNvPr id="9"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15" name="Group 14"/>
          <p:cNvGrpSpPr/>
          <p:nvPr>
            <p:custDataLst>
              <p:tags r:id="rId6"/>
            </p:custDataLst>
          </p:nvPr>
        </p:nvGrpSpPr>
        <p:grpSpPr>
          <a:xfrm>
            <a:off x="-81117" y="54429"/>
            <a:ext cx="1022162" cy="589808"/>
            <a:chOff x="-81117" y="54429"/>
            <a:chExt cx="1022162" cy="589808"/>
          </a:xfrm>
        </p:grpSpPr>
        <p:sp>
          <p:nvSpPr>
            <p:cNvPr id="6" name="Round Same Side Corner Rectangle 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58478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5: Situation Monitoring</a:t>
            </a:r>
          </a:p>
        </p:txBody>
      </p:sp>
      <p:sp>
        <p:nvSpPr>
          <p:cNvPr id="33"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55" name="Group 54"/>
          <p:cNvGrpSpPr/>
          <p:nvPr>
            <p:custDataLst>
              <p:tags r:id="rId6"/>
            </p:custDataLst>
          </p:nvPr>
        </p:nvGrpSpPr>
        <p:grpSpPr>
          <a:xfrm>
            <a:off x="-81117" y="54429"/>
            <a:ext cx="1022162" cy="589808"/>
            <a:chOff x="-81117" y="54429"/>
            <a:chExt cx="1022162" cy="589808"/>
          </a:xfrm>
        </p:grpSpPr>
        <p:sp>
          <p:nvSpPr>
            <p:cNvPr id="56" name="Round Same Side Corner Rectangle 5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213266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solidFill>
                  <a:schemeClr val="tx2">
                    <a:lumMod val="50000"/>
                  </a:schemeClr>
                </a:solidFill>
              </a:defRPr>
            </a:lvl1pPr>
            <a:lvl2pPr marL="401638" indent="-285750">
              <a:spcBef>
                <a:spcPts val="0"/>
              </a:spcBef>
              <a:spcAft>
                <a:spcPts val="1200"/>
              </a:spcAft>
              <a:buFont typeface="Arial" panose="020B0604020202020204" pitchFamily="34" charset="0"/>
              <a:buChar char="•"/>
              <a:defRPr sz="2000">
                <a:solidFill>
                  <a:schemeClr val="tx2">
                    <a:lumMod val="50000"/>
                  </a:schemeClr>
                </a:solidFill>
              </a:defRPr>
            </a:lvl2pPr>
            <a:lvl3pPr marL="688975" indent="-228600">
              <a:spcBef>
                <a:spcPts val="0"/>
              </a:spcBef>
              <a:spcAft>
                <a:spcPts val="1200"/>
              </a:spcAft>
              <a:defRPr sz="2000">
                <a:solidFill>
                  <a:schemeClr val="tx2">
                    <a:lumMod val="50000"/>
                  </a:schemeClr>
                </a:solidFill>
              </a:defRPr>
            </a:lvl3pPr>
            <a:lvl4pPr marL="1030288" indent="-228600">
              <a:spcBef>
                <a:spcPts val="0"/>
              </a:spcBef>
              <a:spcAft>
                <a:spcPts val="1200"/>
              </a:spcAft>
              <a:defRPr sz="2000">
                <a:solidFill>
                  <a:schemeClr val="tx2">
                    <a:lumMod val="50000"/>
                  </a:schemeClr>
                </a:solidFill>
              </a:defRPr>
            </a:lvl4pPr>
            <a:lvl5pPr marL="1316038" indent="-228600">
              <a:spcBef>
                <a:spcPts val="0"/>
              </a:spcBef>
              <a:spcAft>
                <a:spcPts val="1200"/>
              </a:spcAft>
              <a:defRPr sz="20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5: Situation Monitoring</a:t>
            </a:r>
          </a:p>
        </p:txBody>
      </p:sp>
      <p:sp>
        <p:nvSpPr>
          <p:cNvPr id="24"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41" name="Group 40"/>
          <p:cNvGrpSpPr/>
          <p:nvPr>
            <p:custDataLst>
              <p:tags r:id="rId6"/>
            </p:custDataLst>
          </p:nvPr>
        </p:nvGrpSpPr>
        <p:grpSpPr>
          <a:xfrm>
            <a:off x="-81117" y="54429"/>
            <a:ext cx="1022162" cy="589808"/>
            <a:chOff x="-81117" y="54429"/>
            <a:chExt cx="1022162" cy="589808"/>
          </a:xfrm>
        </p:grpSpPr>
        <p:sp>
          <p:nvSpPr>
            <p:cNvPr id="42" name="Round Same Side Corner Rectangle 41"/>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3641894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86000">
              <a:schemeClr val="bg1">
                <a:lumMod val="100000"/>
              </a:schemeClr>
            </a:gs>
            <a:gs pos="100000">
              <a:srgbClr val="009EA0">
                <a:lumMod val="80000"/>
                <a:lumOff val="20000"/>
                <a:alpha val="3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1273" y="0"/>
            <a:ext cx="8038407"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3381756"/>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 id="2147493464" r:id="rId4"/>
  </p:sldLayoutIdLst>
  <p:txStyles>
    <p:titleStyle>
      <a:lvl1pPr algn="l" defTabSz="457200" rtl="0" eaLnBrk="1" latinLnBrk="0" hangingPunct="1">
        <a:spcBef>
          <a:spcPct val="0"/>
        </a:spcBef>
        <a:buNone/>
        <a:defRPr sz="3200" b="0" i="0" u="none" kern="1200" spc="-100" baseline="0">
          <a:solidFill>
            <a:srgbClr val="009EA0"/>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5.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sites/default/files/wysiwyg/teamstepps/officebasedcare/participantworkbook.pdf" TargetMode="External"/><Relationship Id="rId13" Type="http://schemas.openxmlformats.org/officeDocument/2006/relationships/image" Target="../media/image9.jpeg"/><Relationship Id="rId3" Type="http://schemas.openxmlformats.org/officeDocument/2006/relationships/tags" Target="../tags/tag33.xml"/><Relationship Id="rId7" Type="http://schemas.openxmlformats.org/officeDocument/2006/relationships/notesSlide" Target="../notesSlides/notesSlide2.xml"/><Relationship Id="rId12" Type="http://schemas.openxmlformats.org/officeDocument/2006/relationships/image" Target="../media/image8.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3.xml"/><Relationship Id="rId11" Type="http://schemas.openxmlformats.org/officeDocument/2006/relationships/hyperlink" Target="https://tslms.org/TS-OBC-Online-Participant-Workbook.pdf" TargetMode="External"/><Relationship Id="rId5" Type="http://schemas.openxmlformats.org/officeDocument/2006/relationships/tags" Target="../tags/tag35.xml"/><Relationship Id="rId10" Type="http://schemas.openxmlformats.org/officeDocument/2006/relationships/hyperlink" Target="https://www.ahrq.gov/teamstepps/officebasedcare/classroom.html" TargetMode="External"/><Relationship Id="rId4" Type="http://schemas.openxmlformats.org/officeDocument/2006/relationships/tags" Target="../tags/tag34.xml"/><Relationship Id="rId9" Type="http://schemas.openxmlformats.org/officeDocument/2006/relationships/hyperlink" Target="http://www.ahrq.gov/teamstepps/officebasedcare/index.html"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1.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IDoGQFZ6frw?rel=0" TargetMode="External"/><Relationship Id="rId1" Type="http://schemas.openxmlformats.org/officeDocument/2006/relationships/tags" Target="../tags/tag53.xml"/><Relationship Id="rId6" Type="http://schemas.openxmlformats.org/officeDocument/2006/relationships/image" Target="../media/image13.png"/><Relationship Id="rId5" Type="http://schemas.openxmlformats.org/officeDocument/2006/relationships/hyperlink" Target="https://youtu.be/IDoGQFZ6frw"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1"/>
            </p:custDataLst>
          </p:nvPr>
        </p:nvSpPr>
        <p:spPr>
          <a:xfrm>
            <a:off x="0" y="2462044"/>
            <a:ext cx="9143999" cy="693108"/>
          </a:xfrm>
        </p:spPr>
        <p:txBody>
          <a:bodyPr>
            <a:normAutofit/>
          </a:bodyPr>
          <a:lstStyle/>
          <a:p>
            <a:r>
              <a:rPr lang="en-US" sz="2400" dirty="0">
                <a:ln w="3175">
                  <a:noFill/>
                </a:ln>
                <a:effectLst>
                  <a:outerShdw blurRad="50800" dist="38100" dir="5400000" algn="t" rotWithShape="0">
                    <a:prstClr val="black">
                      <a:alpha val="80000"/>
                    </a:prstClr>
                  </a:outerShdw>
                </a:effectLst>
              </a:rPr>
              <a:t>Module 5: Situation Monitoring</a:t>
            </a:r>
          </a:p>
        </p:txBody>
      </p:sp>
      <p:sp>
        <p:nvSpPr>
          <p:cNvPr id="18" name="Subtitle 17"/>
          <p:cNvSpPr>
            <a:spLocks noGrp="1"/>
          </p:cNvSpPr>
          <p:nvPr>
            <p:ph type="subTitle" idx="1"/>
            <p:custDataLst>
              <p:tags r:id="rId2"/>
            </p:custDataLst>
          </p:nvPr>
        </p:nvSpPr>
        <p:spPr>
          <a:xfrm>
            <a:off x="0" y="1914508"/>
            <a:ext cx="9143999" cy="671151"/>
          </a:xfrm>
        </p:spPr>
        <p:txBody>
          <a:bodyPr>
            <a:normAutofit/>
          </a:bodyPr>
          <a:lstStyle/>
          <a:p>
            <a:r>
              <a:rPr lang="en-US" dirty="0"/>
              <a:t>Office-Based Care Online Course</a:t>
            </a:r>
          </a:p>
        </p:txBody>
      </p:sp>
      <p:sp>
        <p:nvSpPr>
          <p:cNvPr id="19" name="Text Placeholder 18"/>
          <p:cNvSpPr>
            <a:spLocks noGrp="1"/>
          </p:cNvSpPr>
          <p:nvPr>
            <p:ph type="body" sz="quarter" idx="10"/>
            <p:custDataLst>
              <p:tags r:id="rId3"/>
            </p:custDataLst>
          </p:nvPr>
        </p:nvSpPr>
        <p:spPr>
          <a:xfrm>
            <a:off x="-2" y="1037791"/>
            <a:ext cx="9144002" cy="485775"/>
          </a:xfrm>
        </p:spPr>
        <p:txBody>
          <a:bodyPr/>
          <a:lstStyle/>
          <a:p>
            <a:r>
              <a:rPr lang="en-US" dirty="0"/>
              <a:t>Welcome to</a:t>
            </a:r>
          </a:p>
        </p:txBody>
      </p:sp>
      <p:grpSp>
        <p:nvGrpSpPr>
          <p:cNvPr id="2" name="Group 1" descr="Department of Defense and Defense Health Agency logos"/>
          <p:cNvGrpSpPr/>
          <p:nvPr/>
        </p:nvGrpSpPr>
        <p:grpSpPr>
          <a:xfrm>
            <a:off x="7266855" y="105008"/>
            <a:ext cx="1748768" cy="462339"/>
            <a:chOff x="7266855" y="105008"/>
            <a:chExt cx="1748768" cy="462339"/>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0775" y="105008"/>
              <a:ext cx="1114848" cy="4572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05" y="99512"/>
            <a:ext cx="1823936" cy="457200"/>
          </a:xfrm>
          <a:prstGeom prst="rect">
            <a:avLst/>
          </a:prstGeom>
        </p:spPr>
      </p:pic>
    </p:spTree>
    <p:extLst>
      <p:ext uri="{BB962C8B-B14F-4D97-AF65-F5344CB8AC3E}">
        <p14:creationId xmlns:p14="http://schemas.microsoft.com/office/powerpoint/2010/main" val="1471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Front Office Scenario</a:t>
            </a:r>
          </a:p>
        </p:txBody>
      </p:sp>
      <p:sp>
        <p:nvSpPr>
          <p:cNvPr id="6" name="Text Placeholder 3"/>
          <p:cNvSpPr>
            <a:spLocks noGrp="1"/>
          </p:cNvSpPr>
          <p:nvPr>
            <p:ph type="body" sz="quarter" idx="10"/>
            <p:custDataLst>
              <p:tags r:id="rId2"/>
            </p:custDataLst>
          </p:nvPr>
        </p:nvSpPr>
        <p:spPr>
          <a:xfrm>
            <a:off x="182878" y="768096"/>
            <a:ext cx="8797315" cy="4018633"/>
          </a:xfrm>
        </p:spPr>
        <p:txBody>
          <a:bodyPr>
            <a:normAutofit/>
          </a:bodyPr>
          <a:lstStyle/>
          <a:p>
            <a:r>
              <a:rPr lang="en-US" dirty="0"/>
              <a:t>Consider this scenario: </a:t>
            </a:r>
          </a:p>
          <a:p>
            <a:pPr marL="171450"/>
            <a:r>
              <a:rPr lang="en-US" sz="1800" i="1" dirty="0"/>
              <a:t>Susan was due for a mammogram, and the provider ordered it. Upon arrival at the mammography service, Susan was told that she would have to pay for the mammogram since her insurance company did not cover it. Confused, Susan returned to the primary care clinic and told the administrative assistant that she did not have the money to pay for this. She was especially upset because her mother was a breast cancer survivor. </a:t>
            </a:r>
          </a:p>
          <a:p>
            <a:pPr marL="171450"/>
            <a:r>
              <a:rPr lang="en-US" sz="1800" i="1" dirty="0"/>
              <a:t>The administrative assistant assessed, one, the status of the situation (that a billing specialist was needed); two, the environment (the patient was upset); and three, the progress towards the goal (the patient was being denied access). The billing specialist then called the insurer and clarified that the insurer had the wrong dates and Susan’s mammogram was due. The insurer realized their error and covered the mammogram.</a:t>
            </a:r>
          </a:p>
        </p:txBody>
      </p:sp>
      <p:sp>
        <p:nvSpPr>
          <p:cNvPr id="4" name="Rounded Rectangle 3"/>
          <p:cNvSpPr/>
          <p:nvPr>
            <p:custDataLst>
              <p:tags r:id="rId3"/>
            </p:custDataLst>
          </p:nvPr>
        </p:nvSpPr>
        <p:spPr>
          <a:xfrm>
            <a:off x="1685504" y="4308213"/>
            <a:ext cx="5483391" cy="356885"/>
          </a:xfrm>
          <a:prstGeom prst="roundRect">
            <a:avLst>
              <a:gd name="adj" fmla="val 8931"/>
            </a:avLst>
          </a:prstGeom>
          <a:solidFill>
            <a:srgbClr val="009EA0"/>
          </a:solidFill>
          <a:ln>
            <a:solidFill>
              <a:srgbClr val="009EA0"/>
            </a:solidFill>
          </a:ln>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Use page 26 of the Participant Workbook to record your thoughts</a:t>
            </a:r>
          </a:p>
        </p:txBody>
      </p:sp>
    </p:spTree>
    <p:extLst>
      <p:ext uri="{BB962C8B-B14F-4D97-AF65-F5344CB8AC3E}">
        <p14:creationId xmlns:p14="http://schemas.microsoft.com/office/powerpoint/2010/main" val="511918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ea typeface="ヒラギノ角ゴ Pro W3" pitchFamily="127" charset="-128"/>
              </a:rPr>
              <a:t>Tools &amp; Strategies Summary</a:t>
            </a:r>
          </a:p>
        </p:txBody>
      </p:sp>
      <p:sp>
        <p:nvSpPr>
          <p:cNvPr id="8" name="Rectangle 5"/>
          <p:cNvSpPr>
            <a:spLocks noGrp="1" noChangeArrowheads="1"/>
          </p:cNvSpPr>
          <p:nvPr>
            <p:ph type="body" sz="quarter" idx="10"/>
            <p:custDataLst>
              <p:tags r:id="rId2"/>
            </p:custDataLst>
          </p:nvPr>
        </p:nvSpPr>
        <p:spPr bwMode="gray">
          <a:xfrm>
            <a:off x="182879" y="768097"/>
            <a:ext cx="3216538" cy="3969544"/>
          </a:xfrm>
          <a:solidFill>
            <a:srgbClr val="C41E22"/>
          </a:solidFill>
        </p:spPr>
        <p:txBody>
          <a:bodyPr vert="horz" lIns="91440" tIns="137160" rIns="91440" bIns="45720" rtlCol="0">
            <a:normAutofit fontScale="92500"/>
          </a:bodyPr>
          <a:lstStyle/>
          <a:p>
            <a:pPr marL="258366" indent="-173831" algn="ctr">
              <a:lnSpc>
                <a:spcPct val="80000"/>
              </a:lnSpc>
              <a:spcAft>
                <a:spcPts val="450"/>
              </a:spcAft>
            </a:pPr>
            <a:r>
              <a:rPr lang="en-US" altLang="en-US" sz="1500" b="1" dirty="0">
                <a:solidFill>
                  <a:schemeClr val="bg1"/>
                </a:solidFill>
                <a:ea typeface="ヒラギノ角ゴ Pro W3" pitchFamily="127" charset="-128"/>
              </a:rPr>
              <a:t>BARRIERS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Inconsistency in Team Membership</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Time</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Information Sharing</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Hierarchy</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Defensiveness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Conventional Thinking</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Complacency</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Varying Communication Styles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Conflict</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Coordination and </a:t>
            </a:r>
            <a:r>
              <a:rPr lang="en-US" altLang="en-US" sz="1100" dirty="0" err="1">
                <a:solidFill>
                  <a:schemeClr val="bg1"/>
                </a:solidFill>
                <a:latin typeface="Arial" panose="020B0604020202020204" pitchFamily="34" charset="0"/>
                <a:ea typeface="ヒラギノ角ゴ Pro W3" pitchFamily="127" charset="-128"/>
                <a:cs typeface="Arial" panose="020B0604020202020204" pitchFamily="34" charset="0"/>
              </a:rPr>
              <a:t>Followup</a:t>
            </a: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 </a:t>
            </a:r>
            <a:r>
              <a:rPr lang="en-US" altLang="en-US" sz="1100" dirty="0" smtClean="0">
                <a:solidFill>
                  <a:schemeClr val="bg1"/>
                </a:solidFill>
                <a:latin typeface="Arial" panose="020B0604020202020204" pitchFamily="34" charset="0"/>
                <a:ea typeface="ヒラギノ角ゴ Pro W3" pitchFamily="127" charset="-128"/>
                <a:cs typeface="Arial" panose="020B0604020202020204" pitchFamily="34" charset="0"/>
              </a:rPr>
              <a:t>With </a:t>
            </a: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Coworkers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Distractions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Fatigue</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Workload</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Misinterpretation of Cues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Role Clarity</a:t>
            </a:r>
            <a:endParaRPr lang="en-US" altLang="en-US" sz="1100" dirty="0">
              <a:latin typeface="Arial" panose="020B0604020202020204" pitchFamily="34" charset="0"/>
              <a:ea typeface="ヒラギノ角ゴ Pro W3" pitchFamily="127" charset="-128"/>
              <a:cs typeface="Arial" panose="020B0604020202020204" pitchFamily="34" charset="0"/>
            </a:endParaRPr>
          </a:p>
        </p:txBody>
      </p:sp>
      <p:sp>
        <p:nvSpPr>
          <p:cNvPr id="9" name="Rectangle 3"/>
          <p:cNvSpPr>
            <a:spLocks noChangeArrowheads="1"/>
          </p:cNvSpPr>
          <p:nvPr>
            <p:custDataLst>
              <p:tags r:id="rId3"/>
            </p:custDataLst>
          </p:nvPr>
        </p:nvSpPr>
        <p:spPr bwMode="auto">
          <a:xfrm>
            <a:off x="3399416" y="768095"/>
            <a:ext cx="2700169" cy="3969545"/>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7160"/>
          <a:lstStyle/>
          <a:p>
            <a:pPr algn="ctr">
              <a:lnSpc>
                <a:spcPct val="90000"/>
              </a:lnSpc>
              <a:spcBef>
                <a:spcPct val="25000"/>
              </a:spcBef>
              <a:spcAft>
                <a:spcPts val="450"/>
              </a:spcAft>
              <a:buClr>
                <a:schemeClr val="folHlink"/>
              </a:buClr>
              <a:buSzPct val="90000"/>
              <a:defRPr/>
            </a:pPr>
            <a:r>
              <a:rPr lang="en-US" sz="1400" b="1" dirty="0"/>
              <a:t>TOOLS and STRATEGIES</a:t>
            </a:r>
          </a:p>
          <a:p>
            <a:pPr lvl="1" indent="-171450">
              <a:spcBef>
                <a:spcPct val="25000"/>
              </a:spcBef>
              <a:buClr>
                <a:schemeClr val="folHlink"/>
              </a:buClr>
              <a:buSzPct val="90000"/>
              <a:defRPr/>
            </a:pPr>
            <a:r>
              <a:rPr lang="en-US" sz="1200" dirty="0">
                <a:latin typeface="Arial" panose="020B0604020202020204" pitchFamily="34" charset="0"/>
                <a:cs typeface="Arial" panose="020B0604020202020204" pitchFamily="34" charset="0"/>
              </a:rPr>
              <a:t>Communication</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SBAR</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Call-Out</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Check-Back</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Handoff</a:t>
            </a:r>
          </a:p>
          <a:p>
            <a:pPr marL="292100" lvl="1">
              <a:spcBef>
                <a:spcPct val="25000"/>
              </a:spcBef>
              <a:buSzPct val="90000"/>
              <a:defRPr/>
            </a:pPr>
            <a:r>
              <a:rPr lang="en-US" sz="1200" dirty="0">
                <a:latin typeface="Arial" panose="020B0604020202020204" pitchFamily="34" charset="0"/>
                <a:cs typeface="Arial" panose="020B0604020202020204" pitchFamily="34" charset="0"/>
              </a:rPr>
              <a:t>Leadership</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Brief</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Huddle</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Debrief</a:t>
            </a:r>
          </a:p>
          <a:p>
            <a:pPr marL="292100" lvl="1">
              <a:spcBef>
                <a:spcPct val="25000"/>
              </a:spcBef>
              <a:buSzPct val="90000"/>
              <a:defRPr/>
            </a:pPr>
            <a:r>
              <a:rPr lang="en-US" sz="1200" dirty="0">
                <a:latin typeface="Arial" panose="020B0604020202020204" pitchFamily="34" charset="0"/>
                <a:cs typeface="Arial" panose="020B0604020202020204" pitchFamily="34" charset="0"/>
              </a:rPr>
              <a:t>Situation Monitoring</a:t>
            </a:r>
          </a:p>
          <a:p>
            <a:pPr marL="514350" lvl="1" indent="-171450">
              <a:spcBef>
                <a:spcPct val="25000"/>
              </a:spcBef>
              <a:buSzPct val="90000"/>
              <a:buFont typeface="Arial" pitchFamily="34" charset="0"/>
              <a:buChar char="•"/>
              <a:defRPr/>
            </a:pPr>
            <a:r>
              <a:rPr lang="en-US" sz="1200" dirty="0">
                <a:latin typeface="Arial" panose="020B0604020202020204" pitchFamily="34" charset="0"/>
                <a:cs typeface="Arial" panose="020B0604020202020204" pitchFamily="34" charset="0"/>
              </a:rPr>
              <a:t>STEP</a:t>
            </a:r>
          </a:p>
        </p:txBody>
      </p:sp>
      <p:sp>
        <p:nvSpPr>
          <p:cNvPr id="10" name="Rectangle 4"/>
          <p:cNvSpPr>
            <a:spLocks noChangeArrowheads="1"/>
          </p:cNvSpPr>
          <p:nvPr>
            <p:custDataLst>
              <p:tags r:id="rId4"/>
            </p:custDataLst>
          </p:nvPr>
        </p:nvSpPr>
        <p:spPr bwMode="auto">
          <a:xfrm>
            <a:off x="6099584" y="768096"/>
            <a:ext cx="2807747" cy="3969544"/>
          </a:xfrm>
          <a:prstGeom prst="rect">
            <a:avLst/>
          </a:prstGeom>
          <a:solidFill>
            <a:srgbClr val="0174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13716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spcAft>
                <a:spcPts val="450"/>
              </a:spcAft>
              <a:buNone/>
            </a:pPr>
            <a:r>
              <a:rPr lang="en-US" altLang="en-US" sz="1400" b="1" dirty="0">
                <a:solidFill>
                  <a:schemeClr val="bg1"/>
                </a:solidFill>
              </a:rPr>
              <a:t>OUTCOMES</a:t>
            </a:r>
          </a:p>
          <a:p>
            <a:pPr eaLnBrk="1" hangingPunct="1">
              <a:lnSpc>
                <a:spcPct val="100000"/>
              </a:lnSpc>
              <a:buClr>
                <a:schemeClr val="bg1"/>
              </a:buClr>
            </a:pPr>
            <a:r>
              <a:rPr lang="en-US" altLang="en-US" sz="1200" dirty="0">
                <a:solidFill>
                  <a:schemeClr val="bg1"/>
                </a:solidFill>
              </a:rPr>
              <a:t>Shared Mental Model</a:t>
            </a:r>
          </a:p>
          <a:p>
            <a:pPr eaLnBrk="1" hangingPunct="1">
              <a:lnSpc>
                <a:spcPct val="100000"/>
              </a:lnSpc>
              <a:buClr>
                <a:schemeClr val="bg1"/>
              </a:buClr>
            </a:pPr>
            <a:r>
              <a:rPr lang="en-US" altLang="en-US" sz="1200" dirty="0">
                <a:solidFill>
                  <a:schemeClr val="bg1"/>
                </a:solidFill>
              </a:rPr>
              <a:t>Adaptability</a:t>
            </a:r>
          </a:p>
          <a:p>
            <a:pPr eaLnBrk="1" hangingPunct="1">
              <a:lnSpc>
                <a:spcPct val="100000"/>
              </a:lnSpc>
              <a:buClr>
                <a:schemeClr val="bg1"/>
              </a:buClr>
            </a:pPr>
            <a:r>
              <a:rPr lang="en-US" altLang="en-US" sz="1200" dirty="0">
                <a:solidFill>
                  <a:schemeClr val="bg1"/>
                </a:solidFill>
              </a:rPr>
              <a:t>Team Orientation</a:t>
            </a:r>
          </a:p>
          <a:p>
            <a:pPr eaLnBrk="1" hangingPunct="1">
              <a:lnSpc>
                <a:spcPct val="100000"/>
              </a:lnSpc>
              <a:buClr>
                <a:schemeClr val="bg1"/>
              </a:buClr>
            </a:pPr>
            <a:r>
              <a:rPr lang="en-US" altLang="en-US" sz="1200" dirty="0">
                <a:solidFill>
                  <a:schemeClr val="bg1"/>
                </a:solidFill>
              </a:rPr>
              <a:t>Mutual Trust</a:t>
            </a:r>
          </a:p>
          <a:p>
            <a:pPr eaLnBrk="1" hangingPunct="1">
              <a:lnSpc>
                <a:spcPct val="100000"/>
              </a:lnSpc>
              <a:buClr>
                <a:schemeClr val="bg1"/>
              </a:buClr>
            </a:pPr>
            <a:r>
              <a:rPr lang="en-US" altLang="en-US" sz="1200" dirty="0">
                <a:solidFill>
                  <a:schemeClr val="bg1"/>
                </a:solidFill>
              </a:rPr>
              <a:t>Team Performance</a:t>
            </a:r>
          </a:p>
          <a:p>
            <a:pPr eaLnBrk="1" hangingPunct="1">
              <a:lnSpc>
                <a:spcPct val="100000"/>
              </a:lnSpc>
              <a:buClr>
                <a:schemeClr val="bg1"/>
              </a:buClr>
            </a:pPr>
            <a:r>
              <a:rPr lang="en-US" altLang="en-US" sz="1200" i="1" dirty="0">
                <a:solidFill>
                  <a:schemeClr val="bg1"/>
                </a:solidFill>
              </a:rPr>
              <a:t>Patient Safety!!</a:t>
            </a:r>
            <a:endParaRPr lang="en-US" altLang="en-US" sz="1200" dirty="0">
              <a:solidFill>
                <a:schemeClr val="bg1"/>
              </a:solidFill>
            </a:endParaRPr>
          </a:p>
          <a:p>
            <a:pPr eaLnBrk="1" hangingPunct="1">
              <a:lnSpc>
                <a:spcPct val="90000"/>
              </a:lnSpc>
              <a:buClr>
                <a:schemeClr val="tx1"/>
              </a:buClr>
            </a:pPr>
            <a:endParaRPr lang="en-US" altLang="en-US" sz="1200" dirty="0">
              <a:solidFill>
                <a:schemeClr val="bg1"/>
              </a:solidFill>
            </a:endParaRPr>
          </a:p>
        </p:txBody>
      </p:sp>
    </p:spTree>
    <p:extLst>
      <p:ext uri="{BB962C8B-B14F-4D97-AF65-F5344CB8AC3E}">
        <p14:creationId xmlns:p14="http://schemas.microsoft.com/office/powerpoint/2010/main" val="354412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Establish a Shared Mental Model</a:t>
            </a:r>
          </a:p>
        </p:txBody>
      </p:sp>
      <p:sp>
        <p:nvSpPr>
          <p:cNvPr id="3" name="Text Placeholder 2"/>
          <p:cNvSpPr>
            <a:spLocks noGrp="1"/>
          </p:cNvSpPr>
          <p:nvPr>
            <p:ph type="body" sz="quarter" idx="10"/>
            <p:custDataLst>
              <p:tags r:id="rId2"/>
            </p:custDataLst>
          </p:nvPr>
        </p:nvSpPr>
        <p:spPr/>
        <p:txBody>
          <a:bodyPr/>
          <a:lstStyle/>
          <a:p>
            <a:r>
              <a:rPr lang="en-US" dirty="0"/>
              <a:t>An organized knowledge structure of relevant facts and relationships about a task or situation that are commonly held by members of a team</a:t>
            </a:r>
          </a:p>
          <a:p>
            <a:r>
              <a:rPr lang="en-US" dirty="0"/>
              <a:t>Team effectiveness will improve if team members have a shared understanding of the situation</a:t>
            </a:r>
          </a:p>
          <a:p>
            <a:pPr marL="4114800"/>
            <a:r>
              <a:rPr lang="en-US" dirty="0"/>
              <a:t>In </a:t>
            </a:r>
            <a:r>
              <a:rPr lang="en-US" dirty="0" smtClean="0"/>
              <a:t>healthcare, </a:t>
            </a:r>
            <a:r>
              <a:rPr lang="en-US" dirty="0"/>
              <a:t>if the wrong plan is developed, potentially all actions that follow are wrong, and the patient and the caregiver are at risk </a:t>
            </a:r>
          </a:p>
        </p:txBody>
      </p:sp>
      <p:pic>
        <p:nvPicPr>
          <p:cNvPr id="4" name="Picture 34" descr="Drawing of a debrie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831" y="2387601"/>
            <a:ext cx="3474575" cy="2168796"/>
          </a:xfrm>
          <a:prstGeom prst="rect">
            <a:avLst/>
          </a:prstGeom>
          <a:noFill/>
          <a:ln w="9525">
            <a:noFill/>
            <a:miter lim="800000"/>
            <a:headEnd/>
            <a:tailEnd/>
          </a:ln>
        </p:spPr>
      </p:pic>
    </p:spTree>
    <p:extLst>
      <p:ext uri="{BB962C8B-B14F-4D97-AF65-F5344CB8AC3E}">
        <p14:creationId xmlns:p14="http://schemas.microsoft.com/office/powerpoint/2010/main" val="266737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5 Summary</a:t>
            </a:r>
          </a:p>
        </p:txBody>
      </p:sp>
      <p:sp>
        <p:nvSpPr>
          <p:cNvPr id="3" name="Text Placeholder 2"/>
          <p:cNvSpPr>
            <a:spLocks noGrp="1"/>
          </p:cNvSpPr>
          <p:nvPr>
            <p:ph type="body" sz="quarter" idx="10"/>
            <p:custDataLst>
              <p:tags r:id="rId3"/>
            </p:custDataLst>
          </p:nvPr>
        </p:nvSpPr>
        <p:spPr>
          <a:xfrm>
            <a:off x="182879" y="768096"/>
            <a:ext cx="4328162" cy="4018633"/>
          </a:xfrm>
        </p:spPr>
        <p:txBody>
          <a:bodyPr/>
          <a:lstStyle/>
          <a:p>
            <a:r>
              <a:rPr lang="en-US" dirty="0"/>
              <a:t>In this module you learned to:</a:t>
            </a:r>
          </a:p>
          <a:p>
            <a:pPr marL="342900" indent="-222250">
              <a:spcAft>
                <a:spcPts val="1800"/>
              </a:spcAft>
              <a:buFont typeface="Arial" panose="020B0604020202020204" pitchFamily="34" charset="0"/>
              <a:buChar char="•"/>
            </a:pPr>
            <a:r>
              <a:rPr lang="en-US" dirty="0"/>
              <a:t>Discuss how situation monitoring affects team processes and outcomes</a:t>
            </a:r>
          </a:p>
          <a:p>
            <a:pPr marL="342900" indent="-222250">
              <a:spcAft>
                <a:spcPts val="1800"/>
              </a:spcAft>
              <a:buFont typeface="Arial" panose="020B0604020202020204" pitchFamily="34" charset="0"/>
              <a:buChar char="•"/>
            </a:pPr>
            <a:r>
              <a:rPr lang="en-US" dirty="0"/>
              <a:t>List components of the STEP mnemonic</a:t>
            </a:r>
          </a:p>
          <a:p>
            <a:pPr marL="342900" indent="-222250">
              <a:spcAft>
                <a:spcPts val="1800"/>
              </a:spcAft>
              <a:buFont typeface="Arial" panose="020B0604020202020204" pitchFamily="34" charset="0"/>
              <a:buChar char="•"/>
            </a:pPr>
            <a:r>
              <a:rPr lang="en-US" dirty="0"/>
              <a:t>Define a shared mental model and how it is cultivated within a team</a:t>
            </a:r>
          </a:p>
          <a:p>
            <a:pPr marL="342900" indent="-222250">
              <a:spcAft>
                <a:spcPts val="1800"/>
              </a:spcAft>
              <a:buFont typeface="Arial" panose="020B0604020202020204" pitchFamily="34" charset="0"/>
              <a:buChar char="•"/>
            </a:pPr>
            <a:endParaRPr lang="en-US" dirty="0"/>
          </a:p>
        </p:txBody>
      </p:sp>
      <p:pic>
        <p:nvPicPr>
          <p:cNvPr id="4" name="Picture 2" descr="Image of medical team making rounds"/>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4620769" y="1338699"/>
            <a:ext cx="3953220" cy="26328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075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hlinkClick r:id="rId8"/>
              </a:rPr>
              <a:t>The Participant Workbook</a:t>
            </a:r>
            <a:r>
              <a:rPr lang="en-US" dirty="0"/>
              <a:t>:</a:t>
            </a:r>
          </a:p>
          <a:p>
            <a:pPr marL="342900" indent="-169863">
              <a:buFont typeface="Arial" panose="020B0604020202020204" pitchFamily="34" charset="0"/>
              <a:buChar char="•"/>
            </a:pPr>
            <a:r>
              <a:rPr lang="en-US" dirty="0"/>
              <a:t>Exercises</a:t>
            </a:r>
          </a:p>
          <a:p>
            <a:pPr marL="342900" indent="-169863">
              <a:buFont typeface="Arial" panose="020B0604020202020204" pitchFamily="34" charset="0"/>
              <a:buChar char="•"/>
            </a:pPr>
            <a:r>
              <a:rPr lang="en-US" dirty="0"/>
              <a:t>Video reflections</a:t>
            </a:r>
          </a:p>
          <a:p>
            <a:pPr marL="342900" indent="-169863">
              <a:buFont typeface="Arial" panose="020B0604020202020204" pitchFamily="34" charset="0"/>
              <a:buChar char="•"/>
            </a:pPr>
            <a:r>
              <a:rPr lang="en-US" dirty="0"/>
              <a:t>Scenarios</a:t>
            </a:r>
          </a:p>
          <a:p>
            <a:r>
              <a:rPr lang="en-US" dirty="0">
                <a:hlinkClick r:id="rId9"/>
              </a:rPr>
              <a:t>AHRQ TeamSTEPPS </a:t>
            </a:r>
            <a:r>
              <a:rPr lang="en-US" dirty="0" smtClean="0">
                <a:hlinkClick r:id="rId9"/>
              </a:rPr>
              <a:t>website</a:t>
            </a:r>
            <a:r>
              <a:rPr lang="en-US" dirty="0"/>
              <a:t>:</a:t>
            </a:r>
          </a:p>
          <a:p>
            <a:pPr marL="342900" indent="-169863">
              <a:buFont typeface="Arial" panose="020B0604020202020204" pitchFamily="34" charset="0"/>
              <a:buChar char="•"/>
            </a:pPr>
            <a:r>
              <a:rPr lang="en-US" dirty="0"/>
              <a:t>Classroom slides</a:t>
            </a:r>
          </a:p>
          <a:p>
            <a:pPr marL="342900" indent="-169863">
              <a:buFont typeface="Arial" panose="020B0604020202020204" pitchFamily="34" charset="0"/>
              <a:buChar char="•"/>
            </a:pPr>
            <a:r>
              <a:rPr lang="en-US" dirty="0">
                <a:hlinkClick r:id="rId10"/>
              </a:rPr>
              <a:t>Instructor Guide </a:t>
            </a:r>
            <a:r>
              <a:rPr lang="en-US" sz="1600" dirty="0">
                <a:hlinkClick r:id="rId10"/>
              </a:rPr>
              <a:t>(select to view)</a:t>
            </a:r>
            <a:endParaRPr lang="en-US" sz="1600" dirty="0"/>
          </a:p>
          <a:p>
            <a:pPr marL="342900" indent="-169863">
              <a:buFont typeface="Arial" panose="020B0604020202020204" pitchFamily="34" charset="0"/>
              <a:buChar char="•"/>
            </a:pPr>
            <a:r>
              <a:rPr lang="en-US" dirty="0"/>
              <a:t>Videos</a:t>
            </a:r>
          </a:p>
          <a:p>
            <a:pPr marL="342900" indent="-169863">
              <a:buFont typeface="Arial" panose="020B0604020202020204" pitchFamily="34" charset="0"/>
              <a:buChar char="•"/>
            </a:pPr>
            <a:r>
              <a:rPr lang="en-US" dirty="0"/>
              <a:t>Ancillary materials</a:t>
            </a:r>
          </a:p>
        </p:txBody>
      </p:sp>
      <p:sp>
        <p:nvSpPr>
          <p:cNvPr id="6" name="Rectangle 5" descr="Picture of Participant Workbook cover">
            <a:hlinkClick r:id="rId11"/>
          </p:cNvPr>
          <p:cNvSpPr/>
          <p:nvPr>
            <p:custDataLst>
              <p:tags r:id="rId4"/>
            </p:custDataLst>
          </p:nvPr>
        </p:nvSpPr>
        <p:spPr>
          <a:xfrm>
            <a:off x="3778894" y="863600"/>
            <a:ext cx="2107555" cy="2851150"/>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effectLst>
            <a:outerShdw blurRad="127000" dist="127000" dir="2700000" rotWithShape="0">
              <a:srgbClr val="000000">
                <a:alpha val="3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creenshot of TeamSTEPPS web page"/>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4905386" y="2136394"/>
            <a:ext cx="3466454" cy="2325060"/>
          </a:xfrm>
          <a:prstGeom prst="rect">
            <a:avLst/>
          </a:prstGeom>
          <a:ln>
            <a:solidFill>
              <a:schemeClr val="tx1"/>
            </a:solidFill>
          </a:ln>
          <a:effectLst>
            <a:outerShdw blurRad="127000" dist="1270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134493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Objectives</a:t>
            </a:r>
          </a:p>
        </p:txBody>
      </p:sp>
      <p:sp>
        <p:nvSpPr>
          <p:cNvPr id="3" name="Text Placeholder 2"/>
          <p:cNvSpPr>
            <a:spLocks noGrp="1"/>
          </p:cNvSpPr>
          <p:nvPr>
            <p:ph type="body" sz="quarter" idx="10"/>
            <p:custDataLst>
              <p:tags r:id="rId3"/>
            </p:custDataLst>
          </p:nvPr>
        </p:nvSpPr>
        <p:spPr>
          <a:xfrm>
            <a:off x="182879" y="768096"/>
            <a:ext cx="5510786" cy="4018633"/>
          </a:xfrm>
        </p:spPr>
        <p:txBody>
          <a:bodyPr>
            <a:normAutofit/>
          </a:bodyPr>
          <a:lstStyle/>
          <a:p>
            <a:pPr>
              <a:spcAft>
                <a:spcPts val="2400"/>
              </a:spcAft>
            </a:pPr>
            <a:r>
              <a:rPr lang="en-US" dirty="0"/>
              <a:t>After completing this module, you will be able to:</a:t>
            </a:r>
          </a:p>
          <a:p>
            <a:pPr marL="342900" indent="-222250">
              <a:spcAft>
                <a:spcPts val="2400"/>
              </a:spcAft>
              <a:buFont typeface="Arial" panose="020B0604020202020204" pitchFamily="34" charset="0"/>
              <a:buChar char="•"/>
            </a:pPr>
            <a:r>
              <a:rPr lang="en-US" dirty="0"/>
              <a:t>Discuss how situation monitoring affects team processes and outcomes</a:t>
            </a:r>
          </a:p>
          <a:p>
            <a:pPr marL="342900" indent="-222250">
              <a:spcAft>
                <a:spcPts val="2400"/>
              </a:spcAft>
              <a:buFont typeface="Arial" panose="020B0604020202020204" pitchFamily="34" charset="0"/>
              <a:buChar char="•"/>
            </a:pPr>
            <a:r>
              <a:rPr lang="en-US" dirty="0"/>
              <a:t>List components of the STEP mnemonic</a:t>
            </a:r>
          </a:p>
          <a:p>
            <a:pPr marL="342900" indent="-222250">
              <a:spcAft>
                <a:spcPts val="2400"/>
              </a:spcAft>
              <a:buFont typeface="Arial" panose="020B0604020202020204" pitchFamily="34" charset="0"/>
              <a:buChar char="•"/>
            </a:pPr>
            <a:r>
              <a:rPr lang="en-US" dirty="0"/>
              <a:t>Define a shared mental model and how</a:t>
            </a:r>
            <a:br>
              <a:rPr lang="en-US" dirty="0"/>
            </a:br>
            <a:r>
              <a:rPr lang="en-US" dirty="0"/>
              <a:t>it is cultivated within a team</a:t>
            </a:r>
          </a:p>
          <a:p>
            <a:pPr marL="342900" indent="-222250">
              <a:buFont typeface="Arial" panose="020B0604020202020204" pitchFamily="34" charset="0"/>
              <a:buChar char="•"/>
            </a:pPr>
            <a:endParaRPr lang="en-US" dirty="0"/>
          </a:p>
        </p:txBody>
      </p:sp>
      <p:pic>
        <p:nvPicPr>
          <p:cNvPr id="4" name="Picture 3" descr="TeamSTEPPS triangle framework showing Performance, Knowledge, and Attitudes"/>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7556" y="999743"/>
            <a:ext cx="3331425" cy="27001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4396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title"/>
            <p:custDataLst>
              <p:tags r:id="rId1"/>
            </p:custDataLst>
          </p:nvPr>
        </p:nvSpPr>
        <p:spPr>
          <a:xfrm>
            <a:off x="1005840" y="-2"/>
            <a:ext cx="8020074" cy="685800"/>
          </a:xfrm>
        </p:spPr>
        <p:txBody>
          <a:bodyPr>
            <a:noAutofit/>
          </a:bodyPr>
          <a:lstStyle/>
          <a:p>
            <a:r>
              <a:rPr lang="en-US" dirty="0">
                <a:latin typeface="+mn-lt"/>
              </a:rPr>
              <a:t>Situation Monitoring</a:t>
            </a:r>
          </a:p>
        </p:txBody>
      </p:sp>
      <p:sp>
        <p:nvSpPr>
          <p:cNvPr id="2" name="Text Placeholder 1"/>
          <p:cNvSpPr>
            <a:spLocks noGrp="1"/>
          </p:cNvSpPr>
          <p:nvPr>
            <p:ph type="body" sz="quarter" idx="10"/>
            <p:custDataLst>
              <p:tags r:id="rId2"/>
            </p:custDataLst>
          </p:nvPr>
        </p:nvSpPr>
        <p:spPr/>
        <p:txBody>
          <a:bodyPr>
            <a:normAutofit lnSpcReduction="10000"/>
          </a:bodyPr>
          <a:lstStyle/>
          <a:p>
            <a:r>
              <a:rPr lang="en-US" dirty="0"/>
              <a:t>Process of </a:t>
            </a:r>
            <a:r>
              <a:rPr lang="en-US" i="1" dirty="0"/>
              <a:t>actively</a:t>
            </a:r>
            <a:r>
              <a:rPr lang="en-US" dirty="0"/>
              <a:t> scanning behaviors and actions to assess elements of the situation or environment</a:t>
            </a:r>
          </a:p>
          <a:p>
            <a:r>
              <a:rPr lang="en-US" dirty="0"/>
              <a:t>Enables team members to identify the potential issues or minor deviations early</a:t>
            </a:r>
          </a:p>
          <a:p>
            <a:r>
              <a:rPr lang="en-US" dirty="0"/>
              <a:t>Benefits:</a:t>
            </a:r>
          </a:p>
          <a:p>
            <a:pPr marL="342900" indent="-228600">
              <a:buFont typeface="Arial" panose="020B0604020202020204" pitchFamily="34" charset="0"/>
              <a:buChar char="•"/>
            </a:pPr>
            <a:r>
              <a:rPr lang="en-US" dirty="0"/>
              <a:t>Fosters mutual respect and team accountability</a:t>
            </a:r>
          </a:p>
          <a:p>
            <a:pPr marL="342900" indent="-228600">
              <a:buFont typeface="Arial" panose="020B0604020202020204" pitchFamily="34" charset="0"/>
              <a:buChar char="•"/>
            </a:pPr>
            <a:r>
              <a:rPr lang="en-US" dirty="0"/>
              <a:t>Includes cross monitoring</a:t>
            </a:r>
          </a:p>
          <a:p>
            <a:pPr marL="342900" indent="-228600">
              <a:spcAft>
                <a:spcPts val="3000"/>
              </a:spcAft>
              <a:buFont typeface="Arial" panose="020B0604020202020204" pitchFamily="34" charset="0"/>
              <a:buChar char="•"/>
            </a:pPr>
            <a:r>
              <a:rPr lang="en-US" dirty="0"/>
              <a:t>Provides safety net for team and patient</a:t>
            </a:r>
          </a:p>
          <a:p>
            <a:pPr marL="4406900" algn="ctr"/>
            <a:r>
              <a:rPr lang="en-US" sz="2400" i="1" dirty="0">
                <a:solidFill>
                  <a:srgbClr val="31859C"/>
                </a:solidFill>
              </a:rPr>
              <a:t>Remember, engage the patient whenever possible!</a:t>
            </a:r>
            <a:endParaRPr lang="en-US" dirty="0">
              <a:solidFill>
                <a:srgbClr val="31859C"/>
              </a:solidFill>
            </a:endParaRPr>
          </a:p>
          <a:p>
            <a:endParaRPr lang="en-US" dirty="0"/>
          </a:p>
          <a:p>
            <a:endParaRPr lang="en-US" dirty="0"/>
          </a:p>
        </p:txBody>
      </p:sp>
      <p:sp>
        <p:nvSpPr>
          <p:cNvPr id="4" name="Rounded Rectangle 3"/>
          <p:cNvSpPr/>
          <p:nvPr>
            <p:custDataLst>
              <p:tags r:id="rId3"/>
            </p:custDataLst>
          </p:nvPr>
        </p:nvSpPr>
        <p:spPr>
          <a:xfrm>
            <a:off x="6265420" y="2430861"/>
            <a:ext cx="1830068" cy="1019476"/>
          </a:xfrm>
          <a:prstGeom prst="roundRect">
            <a:avLst>
              <a:gd name="adj" fmla="val 8931"/>
            </a:avLst>
          </a:prstGeom>
          <a:solidFill>
            <a:srgbClr val="009EA0"/>
          </a:solidFill>
          <a:ln>
            <a:solidFill>
              <a:srgbClr val="009EA0"/>
            </a:solidFill>
          </a:ln>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Use page 21 of the Participant Workbook to record your thoughts</a:t>
            </a:r>
          </a:p>
        </p:txBody>
      </p:sp>
    </p:spTree>
    <p:extLst>
      <p:ext uri="{BB962C8B-B14F-4D97-AF65-F5344CB8AC3E}">
        <p14:creationId xmlns:p14="http://schemas.microsoft.com/office/powerpoint/2010/main" val="10035789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Grp="1" noChangeArrowheads="1"/>
          </p:cNvSpPr>
          <p:nvPr>
            <p:ph type="title"/>
            <p:custDataLst>
              <p:tags r:id="rId1"/>
            </p:custDataLst>
          </p:nvPr>
        </p:nvSpPr>
        <p:spPr>
          <a:xfrm>
            <a:off x="1005840" y="-2"/>
            <a:ext cx="8020074" cy="685800"/>
          </a:xfrm>
        </p:spPr>
        <p:txBody>
          <a:bodyPr/>
          <a:lstStyle/>
          <a:p>
            <a:r>
              <a:rPr lang="en-US" dirty="0"/>
              <a:t>Cross-Monitoring is…</a:t>
            </a:r>
          </a:p>
        </p:txBody>
      </p:sp>
      <p:sp>
        <p:nvSpPr>
          <p:cNvPr id="2" name="Text Placeholder 1"/>
          <p:cNvSpPr>
            <a:spLocks noGrp="1"/>
          </p:cNvSpPr>
          <p:nvPr>
            <p:ph type="body" sz="quarter" idx="10"/>
            <p:custDataLst>
              <p:tags r:id="rId2"/>
            </p:custDataLst>
          </p:nvPr>
        </p:nvSpPr>
        <p:spPr>
          <a:xfrm>
            <a:off x="182878" y="768096"/>
            <a:ext cx="8651957" cy="4018633"/>
          </a:xfrm>
        </p:spPr>
        <p:txBody>
          <a:bodyPr/>
          <a:lstStyle/>
          <a:p>
            <a:r>
              <a:rPr lang="en-US" dirty="0"/>
              <a:t>A process of ongoing monitoring to recognize risk or unfolding error</a:t>
            </a:r>
          </a:p>
          <a:p>
            <a:r>
              <a:rPr lang="en-US" dirty="0"/>
              <a:t>An opportunity to interrupt or correct an action or event before there is harm or injury to the patient</a:t>
            </a:r>
          </a:p>
          <a:p>
            <a:r>
              <a:rPr lang="en-US" dirty="0"/>
              <a:t>“Watching each other’s back”</a:t>
            </a:r>
          </a:p>
          <a:p>
            <a:r>
              <a:rPr lang="en-US" dirty="0"/>
              <a:t>Providing feedback to ensure the procedures</a:t>
            </a:r>
            <a:br>
              <a:rPr lang="en-US" dirty="0"/>
            </a:br>
            <a:r>
              <a:rPr lang="en-US" dirty="0"/>
              <a:t>are being performed appropriately</a:t>
            </a:r>
          </a:p>
          <a:p>
            <a:pPr>
              <a:spcAft>
                <a:spcPts val="1800"/>
              </a:spcAft>
            </a:pPr>
            <a:r>
              <a:rPr lang="en-US" dirty="0"/>
              <a:t>Think of cross-monitoring examples</a:t>
            </a:r>
          </a:p>
        </p:txBody>
      </p:sp>
      <p:sp>
        <p:nvSpPr>
          <p:cNvPr id="88067" name="Text Box 10"/>
          <p:cNvSpPr txBox="1">
            <a:spLocks noChangeArrowheads="1"/>
          </p:cNvSpPr>
          <p:nvPr>
            <p:custDataLst>
              <p:tags r:id="rId3"/>
            </p:custDataLst>
          </p:nvPr>
        </p:nvSpPr>
        <p:spPr bwMode="auto">
          <a:xfrm>
            <a:off x="3873500" y="3724900"/>
            <a:ext cx="4961335" cy="1061829"/>
          </a:xfrm>
          <a:prstGeom prst="rect">
            <a:avLst/>
          </a:prstGeom>
          <a:noFill/>
          <a:ln w="9525">
            <a:noFill/>
            <a:miter lim="800000"/>
            <a:headEnd/>
            <a:tailEnd/>
          </a:ln>
        </p:spPr>
        <p:txBody>
          <a:bodyPr>
            <a:spAutoFit/>
          </a:bodyPr>
          <a:lstStyle/>
          <a:p>
            <a:pPr>
              <a:spcAft>
                <a:spcPts val="600"/>
              </a:spcAft>
            </a:pPr>
            <a:r>
              <a:rPr lang="en-US" sz="2000" b="1" i="1" dirty="0">
                <a:solidFill>
                  <a:srgbClr val="31859C"/>
                </a:solidFill>
              </a:rPr>
              <a:t>Mutual performance monitoring has been shown to be an important team competency.</a:t>
            </a:r>
          </a:p>
          <a:p>
            <a:pPr algn="r"/>
            <a:r>
              <a:rPr lang="en-US" b="1" i="1" dirty="0">
                <a:solidFill>
                  <a:srgbClr val="31859C"/>
                </a:solidFill>
              </a:rPr>
              <a:t>(McIntyre and Salas 1995)</a:t>
            </a:r>
          </a:p>
        </p:txBody>
      </p:sp>
      <p:sp>
        <p:nvSpPr>
          <p:cNvPr id="5" name="Rounded Rectangle 4"/>
          <p:cNvSpPr/>
          <p:nvPr>
            <p:custDataLst>
              <p:tags r:id="rId4"/>
            </p:custDataLst>
          </p:nvPr>
        </p:nvSpPr>
        <p:spPr>
          <a:xfrm>
            <a:off x="6082540" y="2154537"/>
            <a:ext cx="1830068" cy="1019476"/>
          </a:xfrm>
          <a:prstGeom prst="roundRect">
            <a:avLst>
              <a:gd name="adj" fmla="val 8931"/>
            </a:avLst>
          </a:prstGeom>
          <a:solidFill>
            <a:srgbClr val="009EA0"/>
          </a:solidFill>
          <a:ln>
            <a:solidFill>
              <a:srgbClr val="009EA0"/>
            </a:solidFill>
          </a:ln>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Use page 22 of the Participant Workbook to record your thoughts</a:t>
            </a:r>
          </a:p>
        </p:txBody>
      </p:sp>
    </p:spTree>
    <p:extLst>
      <p:ext uri="{BB962C8B-B14F-4D97-AF65-F5344CB8AC3E}">
        <p14:creationId xmlns:p14="http://schemas.microsoft.com/office/powerpoint/2010/main" val="320191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Line 2"/>
          <p:cNvSpPr>
            <a:spLocks noChangeShapeType="1"/>
          </p:cNvSpPr>
          <p:nvPr>
            <p:custDataLst>
              <p:tags r:id="rId1"/>
            </p:custDataLst>
          </p:nvPr>
        </p:nvSpPr>
        <p:spPr bwMode="auto">
          <a:xfrm>
            <a:off x="4504135" y="2365772"/>
            <a:ext cx="0" cy="0"/>
          </a:xfrm>
          <a:prstGeom prst="line">
            <a:avLst/>
          </a:prstGeom>
          <a:noFill/>
          <a:ln w="9525">
            <a:solidFill>
              <a:schemeClr val="tx1"/>
            </a:solidFill>
            <a:round/>
            <a:headEnd/>
            <a:tailEnd/>
          </a:ln>
        </p:spPr>
        <p:txBody>
          <a:bodyPr/>
          <a:lstStyle/>
          <a:p>
            <a:endParaRPr lang="en-US" sz="1350" dirty="0"/>
          </a:p>
        </p:txBody>
      </p:sp>
      <p:pic>
        <p:nvPicPr>
          <p:cNvPr id="90114" name="Picture 3" descr="Drawing of blocks of ice showing what STEP stands for: status of the patient, team members, environment, progress toward goal"/>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01900" y="209482"/>
            <a:ext cx="6159898" cy="4553413"/>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a:t>The STEP Process</a:t>
            </a:r>
          </a:p>
        </p:txBody>
      </p:sp>
      <p:sp>
        <p:nvSpPr>
          <p:cNvPr id="4" name="TextBox 3"/>
          <p:cNvSpPr txBox="1"/>
          <p:nvPr>
            <p:custDataLst>
              <p:tags r:id="rId3"/>
            </p:custDataLst>
          </p:nvPr>
        </p:nvSpPr>
        <p:spPr>
          <a:xfrm>
            <a:off x="535940" y="804853"/>
            <a:ext cx="2054860" cy="1200329"/>
          </a:xfrm>
          <a:prstGeom prst="rect">
            <a:avLst/>
          </a:prstGeom>
          <a:noFill/>
        </p:spPr>
        <p:txBody>
          <a:bodyPr wrap="square" rtlCol="0">
            <a:spAutoFit/>
          </a:bodyPr>
          <a:lstStyle/>
          <a:p>
            <a:r>
              <a:rPr lang="en-US" sz="2400" dirty="0"/>
              <a:t>Steps to monitor the situation</a:t>
            </a:r>
          </a:p>
        </p:txBody>
      </p:sp>
    </p:spTree>
    <p:extLst>
      <p:ext uri="{BB962C8B-B14F-4D97-AF65-F5344CB8AC3E}">
        <p14:creationId xmlns:p14="http://schemas.microsoft.com/office/powerpoint/2010/main" val="37521786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custDataLst>
              <p:tags r:id="rId1"/>
            </p:custDataLst>
          </p:nvPr>
        </p:nvSpPr>
        <p:spPr>
          <a:xfrm>
            <a:off x="1005840" y="-2"/>
            <a:ext cx="8020074" cy="685800"/>
          </a:xfrm>
        </p:spPr>
        <p:txBody>
          <a:bodyPr>
            <a:normAutofit/>
          </a:bodyPr>
          <a:lstStyle/>
          <a:p>
            <a:r>
              <a:rPr lang="en-US" dirty="0"/>
              <a:t>Situation Monitoring in the Medical Office</a:t>
            </a:r>
          </a:p>
        </p:txBody>
      </p:sp>
      <p:sp>
        <p:nvSpPr>
          <p:cNvPr id="2" name="Text Placeholder 1"/>
          <p:cNvSpPr>
            <a:spLocks noGrp="1"/>
          </p:cNvSpPr>
          <p:nvPr>
            <p:ph type="body" sz="quarter" idx="10"/>
            <p:custDataLst>
              <p:tags r:id="rId2"/>
            </p:custDataLst>
          </p:nvPr>
        </p:nvSpPr>
        <p:spPr/>
        <p:txBody>
          <a:bodyPr/>
          <a:lstStyle/>
          <a:p>
            <a:pPr>
              <a:spcAft>
                <a:spcPts val="2400"/>
              </a:spcAft>
            </a:pPr>
            <a:r>
              <a:rPr lang="en-US" dirty="0"/>
              <a:t>Consider the poor situation monitoring you saw in the Team Structure module</a:t>
            </a:r>
          </a:p>
          <a:p>
            <a:pPr marL="4173538">
              <a:spcAft>
                <a:spcPts val="2400"/>
              </a:spcAft>
            </a:pPr>
            <a:r>
              <a:rPr lang="en-US" dirty="0"/>
              <a:t>On the next slide, you will watch them demonstrate proper situation monitoring </a:t>
            </a:r>
          </a:p>
          <a:p>
            <a:endParaRPr lang="en-US" dirty="0"/>
          </a:p>
        </p:txBody>
      </p:sp>
      <p:pic>
        <p:nvPicPr>
          <p:cNvPr id="7" name="Picture 6" descr="Screenshot of video"/>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671808" y="1783768"/>
            <a:ext cx="3504720" cy="2535936"/>
          </a:xfrm>
          <a:prstGeom prst="rect">
            <a:avLst/>
          </a:prstGeom>
          <a:ln>
            <a:noFill/>
          </a:ln>
          <a:effectLst>
            <a:reflection blurRad="12700" stA="30000" endPos="2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ed Rectangle 7"/>
          <p:cNvSpPr/>
          <p:nvPr>
            <p:custDataLst>
              <p:tags r:id="rId4"/>
            </p:custDataLst>
          </p:nvPr>
        </p:nvSpPr>
        <p:spPr>
          <a:xfrm>
            <a:off x="5663326" y="2734706"/>
            <a:ext cx="1830068" cy="1019476"/>
          </a:xfrm>
          <a:prstGeom prst="roundRect">
            <a:avLst>
              <a:gd name="adj" fmla="val 8931"/>
            </a:avLst>
          </a:prstGeom>
          <a:solidFill>
            <a:srgbClr val="009EA0"/>
          </a:solidFill>
          <a:ln>
            <a:solidFill>
              <a:srgbClr val="009EA0"/>
            </a:solidFill>
          </a:ln>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Use page 24 of the Participant Workbook to record your thoughts</a:t>
            </a:r>
          </a:p>
        </p:txBody>
      </p:sp>
    </p:spTree>
    <p:extLst>
      <p:ext uri="{BB962C8B-B14F-4D97-AF65-F5344CB8AC3E}">
        <p14:creationId xmlns:p14="http://schemas.microsoft.com/office/powerpoint/2010/main" val="230485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Situation Monitoring Example Video</a:t>
            </a:r>
          </a:p>
        </p:txBody>
      </p:sp>
      <p:sp>
        <p:nvSpPr>
          <p:cNvPr id="5" name="TextBox 4"/>
          <p:cNvSpPr txBox="1"/>
          <p:nvPr/>
        </p:nvSpPr>
        <p:spPr>
          <a:xfrm>
            <a:off x="1" y="4245881"/>
            <a:ext cx="9144000" cy="523220"/>
          </a:xfrm>
          <a:prstGeom prst="rect">
            <a:avLst/>
          </a:prstGeom>
          <a:noFill/>
        </p:spPr>
        <p:txBody>
          <a:bodyPr wrap="square" rtlCol="0">
            <a:spAutoFit/>
          </a:bodyPr>
          <a:lstStyle/>
          <a:p>
            <a:pPr algn="ctr"/>
            <a:r>
              <a:rPr lang="en-US" sz="1400" dirty="0">
                <a:hlinkClick r:id="rId5"/>
              </a:rPr>
              <a:t>https://youtu.be/IDoGQFZ6frw</a:t>
            </a:r>
            <a:endParaRPr lang="en-US" sz="1400" dirty="0"/>
          </a:p>
          <a:p>
            <a:pPr algn="ctr"/>
            <a:endParaRPr lang="en-US" sz="1400" dirty="0"/>
          </a:p>
        </p:txBody>
      </p:sp>
      <p:pic>
        <p:nvPicPr>
          <p:cNvPr id="8" name="IDoGQFZ6frw"/>
          <p:cNvPicPr>
            <a:picLocks noRot="1" noChangeAspect="1"/>
          </p:cNvPicPr>
          <p:nvPr>
            <a:videoFile r:link="rId2"/>
          </p:nvPr>
        </p:nvPicPr>
        <p:blipFill>
          <a:blip r:embed="rId6"/>
          <a:stretch>
            <a:fillRect/>
          </a:stretch>
        </p:blipFill>
        <p:spPr>
          <a:xfrm>
            <a:off x="1600200" y="822960"/>
            <a:ext cx="5943600" cy="3343275"/>
          </a:xfrm>
          <a:prstGeom prst="rect">
            <a:avLst/>
          </a:prstGeom>
        </p:spPr>
      </p:pic>
    </p:spTree>
    <p:extLst>
      <p:ext uri="{BB962C8B-B14F-4D97-AF65-F5344CB8AC3E}">
        <p14:creationId xmlns:p14="http://schemas.microsoft.com/office/powerpoint/2010/main" val="184145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custDataLst>
              <p:tags r:id="rId1"/>
            </p:custDataLst>
          </p:nvPr>
        </p:nvSpPr>
        <p:spPr>
          <a:xfrm>
            <a:off x="1005840" y="-2"/>
            <a:ext cx="8020074" cy="685800"/>
          </a:xfrm>
        </p:spPr>
        <p:txBody>
          <a:bodyPr/>
          <a:lstStyle/>
          <a:p>
            <a:r>
              <a:rPr lang="en-US" dirty="0"/>
              <a:t>Situation Monitoring Exercise</a:t>
            </a:r>
          </a:p>
        </p:txBody>
      </p:sp>
      <p:sp>
        <p:nvSpPr>
          <p:cNvPr id="93186" name="Content Placeholder 2"/>
          <p:cNvSpPr>
            <a:spLocks noGrp="1"/>
          </p:cNvSpPr>
          <p:nvPr>
            <p:ph type="body" sz="quarter" idx="10"/>
            <p:custDataLst>
              <p:tags r:id="rId2"/>
            </p:custDataLst>
          </p:nvPr>
        </p:nvSpPr>
        <p:spPr/>
        <p:txBody>
          <a:bodyPr/>
          <a:lstStyle/>
          <a:p>
            <a:r>
              <a:rPr lang="en-US" dirty="0"/>
              <a:t>How does that video compare to the scenario in the Team Structure module?</a:t>
            </a:r>
          </a:p>
          <a:p>
            <a:r>
              <a:rPr lang="en-US" dirty="0"/>
              <a:t>Ask yourself:</a:t>
            </a:r>
          </a:p>
          <a:p>
            <a:pPr marL="342900" indent="-228600">
              <a:buFont typeface="Arial" panose="020B0604020202020204" pitchFamily="34" charset="0"/>
              <a:buChar char="•"/>
            </a:pPr>
            <a:r>
              <a:rPr lang="en-US" dirty="0"/>
              <a:t>Was situation monitoring demonstrated in this video?</a:t>
            </a:r>
          </a:p>
          <a:p>
            <a:pPr marL="342900" indent="-228600">
              <a:buFont typeface="Arial" panose="020B0604020202020204" pitchFamily="34" charset="0"/>
              <a:buChar char="•"/>
            </a:pPr>
            <a:r>
              <a:rPr lang="en-US" dirty="0"/>
              <a:t>Was this strategy effective? Why was it effective or not effective? </a:t>
            </a:r>
          </a:p>
          <a:p>
            <a:pPr marL="342900" indent="-228600">
              <a:buFont typeface="Arial" panose="020B0604020202020204" pitchFamily="34" charset="0"/>
              <a:buChar char="•"/>
            </a:pPr>
            <a:r>
              <a:rPr lang="en-US" dirty="0"/>
              <a:t>Did you see any other opportunities for situation monitoring? </a:t>
            </a:r>
          </a:p>
          <a:p>
            <a:pPr marL="342900" indent="-228600">
              <a:buFont typeface="Arial" panose="020B0604020202020204" pitchFamily="34" charset="0"/>
              <a:buChar char="•"/>
            </a:pPr>
            <a:r>
              <a:rPr lang="en-US" dirty="0"/>
              <a:t>Have you encountered situations similar to this in your team? </a:t>
            </a:r>
          </a:p>
          <a:p>
            <a:pPr marL="342900" indent="-228600">
              <a:buFont typeface="Arial" panose="020B0604020202020204" pitchFamily="34" charset="0"/>
              <a:buChar char="•"/>
            </a:pPr>
            <a:r>
              <a:rPr lang="en-US" dirty="0"/>
              <a:t>Have you encountered barriers to proper</a:t>
            </a:r>
            <a:br>
              <a:rPr lang="en-US" dirty="0"/>
            </a:br>
            <a:r>
              <a:rPr lang="en-US" dirty="0"/>
              <a:t>situation monitoring? </a:t>
            </a:r>
          </a:p>
        </p:txBody>
      </p:sp>
      <p:sp>
        <p:nvSpPr>
          <p:cNvPr id="5" name="Rounded Rectangle 4"/>
          <p:cNvSpPr/>
          <p:nvPr>
            <p:custDataLst>
              <p:tags r:id="rId3"/>
            </p:custDataLst>
          </p:nvPr>
        </p:nvSpPr>
        <p:spPr>
          <a:xfrm>
            <a:off x="5357954" y="3768738"/>
            <a:ext cx="2847262" cy="583806"/>
          </a:xfrm>
          <a:prstGeom prst="roundRect">
            <a:avLst>
              <a:gd name="adj" fmla="val 8931"/>
            </a:avLst>
          </a:prstGeom>
          <a:solidFill>
            <a:srgbClr val="009EA0"/>
          </a:solidFill>
          <a:ln>
            <a:solidFill>
              <a:srgbClr val="009EA0"/>
            </a:solidFill>
          </a:ln>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Use page 25 of the Participant Workbook to record your thoughts</a:t>
            </a:r>
          </a:p>
        </p:txBody>
      </p:sp>
    </p:spTree>
    <p:extLst>
      <p:ext uri="{BB962C8B-B14F-4D97-AF65-F5344CB8AC3E}">
        <p14:creationId xmlns:p14="http://schemas.microsoft.com/office/powerpoint/2010/main" val="29675996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UIPERSISTENCEDATA" val="MMPROD_UIPERSISTENCEDATA"/>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VIDEO_FILES_RECORD" val="&lt;Videos&gt;&lt;Video Name=&quot;04 Situation Monitoring Good_321_1_95970.flv&quot; Position=&quot;1&quot; SlideID=&quot;321&quot;/&gt;&lt;/Videos&gt;&#10;"/>
  <p:tag name="MMPROD_NEXTUNIQUEID" val="1001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2&quot;/&gt;&lt;property id=&quot;10236&quot; value=&quot;0&quot;/&gt;&lt;property id=&quot;10237&quot; value=&quot;0&quot;/&gt;&lt;property id=&quot;10238&quot; value=&quot;-1&quot;/&gt;&lt;property id=&quot;10239&quot; value=&quot;3&quot;/&gt;&lt;property id=&quot;10240&quot; value=&quot;1&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EyLGZhbHNlLGZhbHNlLGZhbHNlIi8+DQoJPC9icmFuZGluZz4NCgk8Y29sb3JzPg0KCQk8dWljb2xvciBuYW1lPSJwcmltYXJ5IiB2YWx1ZT0iMHgwMDlFQTAiLz4NCgkJPHVpY29sb3IgbmFtZT0iZ2xvdyIgdmFsdWU9IjB4MDAwMEZGIi8+DQoJCTx1aWNvbG9yIG5hbWU9InRleHQiIHZhbHVlPSIweEU1RTVFNSIvPg0KCQk8dWljb2xvciBuYW1lPSJsaWdodCIgdmFsdWU9IjB4QTU3MzEyIi8+DQoJCTx1aWNvbG9yIG5hbWU9InNoYWRvdyIgdmFsdWU9IjB4MDAwMDAwIi8+DQoJCTx1aWNvbG9yIG5hbWU9ImJhY2tncm91bmQiIHZhbHVlPSIweEMwQzBDMCIvPg0KCQk8dWljb2xvciBuYW1lPSJub3Rlc1RleHRCYWNrZ3JvdW5kIiB2YWx1ZT0iMHhGRkZGRkY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39&quot; value=&quot;%n. %s&quot;/&gt;&lt;property id=&quot;20141&quot; value=&quot;Module 5: Situation Monitoring&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11\Images\&quot;/&gt;&lt;property id=&quot;20224&quot; value=&quot;D:\HRET-AHRQ-OBC-eLearning\Module 05\Output - Final ZIP&quot;/&gt;&lt;property id=&quot;20226&quot; value=&quot;D:\HRET-AHRQ-OBC-eLearning\Module 05\HRET-AHRQ-OBC-Mod-05-STATIC-v4.pptx&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54651&quot;&gt;&lt;property id=&quot;20148&quot; value=&quot;5&quot;/&gt;&lt;property id=&quot;20300&quot; value=&quot;Slide 4 - &amp;quot;Situation Monitoring&amp;quot;&quot;/&gt;&lt;property id=&quot;20302&quot; value=&quot;1&quot;/&gt;&lt;property id=&quot;20303&quot; value=&quot;-1&quot;/&gt;&lt;property id=&quot;20307&quot; value=&quot;311&quot;/&gt;&lt;property id=&quot;20309&quot; value=&quot;-1&quot;/&gt;&lt;property id=&quot;20312&quot; value=&quot;1&quot;/&gt;&lt;property id=&quot;20601&quot; value=&quot;0&quot;/&gt;&lt;/object&gt;&lt;object type=&quot;3&quot; unique_id=&quot;54652&quot;&gt;&lt;property id=&quot;20148&quot; value=&quot;5&quot;/&gt;&lt;property id=&quot;20300&quot; value=&quot;Slide 5 - &amp;quot;Cross-Monitoring is…&amp;quot;&quot;/&gt;&lt;property id=&quot;20302&quot; value=&quot;1&quot;/&gt;&lt;property id=&quot;20303&quot; value=&quot;-1&quot;/&gt;&lt;property id=&quot;20307&quot; value=&quot;312&quot;/&gt;&lt;property id=&quot;20309&quot; value=&quot;-1&quot;/&gt;&lt;property id=&quot;20312&quot; value=&quot;1&quot;/&gt;&lt;property id=&quot;20601&quot; value=&quot;0&quot;/&gt;&lt;/object&gt;&lt;object type=&quot;3&quot; unique_id=&quot;54653&quot;&gt;&lt;property id=&quot;20148&quot; value=&quot;5&quot;/&gt;&lt;property id=&quot;20300&quot; value=&quot;Slide 6 - &amp;quot;The STEP Process&amp;quot;&quot;/&gt;&lt;property id=&quot;20302&quot; value=&quot;1&quot;/&gt;&lt;property id=&quot;20303&quot; value=&quot;-1&quot;/&gt;&lt;property id=&quot;20307&quot; value=&quot;313&quot;/&gt;&lt;property id=&quot;20309&quot; value=&quot;-1&quot;/&gt;&lt;property id=&quot;20312&quot; value=&quot;1&quot;/&gt;&lt;property id=&quot;20601&quot; value=&quot;0&quot;/&gt;&lt;/object&gt;&lt;object type=&quot;3&quot; unique_id=&quot;54654&quot;&gt;&lt;property id=&quot;20148&quot; value=&quot;5&quot;/&gt;&lt;property id=&quot;20300&quot; value=&quot;Slide 7 - &amp;quot;Situation Monitoring in the Medical Office&amp;quot;&quot;/&gt;&lt;property id=&quot;20302&quot; value=&quot;1&quot;/&gt;&lt;property id=&quot;20303&quot; value=&quot;-1&quot;/&gt;&lt;property id=&quot;20307&quot; value=&quot;314&quot;/&gt;&lt;property id=&quot;20309&quot; value=&quot;-1&quot;/&gt;&lt;property id=&quot;20312&quot; value=&quot;1&quot;/&gt;&lt;property id=&quot;20601&quot; value=&quot;0&quot;/&gt;&lt;/object&gt;&lt;object type=&quot;3&quot; unique_id=&quot;54655&quot;&gt;&lt;property id=&quot;20148&quot; value=&quot;5&quot;/&gt;&lt;property id=&quot;20300&quot; value=&quot;Slide 9 - &amp;quot;Situation Monitoring Exercise&amp;quot;&quot;/&gt;&lt;property id=&quot;20302&quot; value=&quot;1&quot;/&gt;&lt;property id=&quot;20303&quot; value=&quot;-1&quot;/&gt;&lt;property id=&quot;20307&quot; value=&quot;315&quot;/&gt;&lt;property id=&quot;20309&quot; value=&quot;-1&quot;/&gt;&lt;property id=&quot;20312&quot; value=&quot;1&quot;/&gt;&lt;property id=&quot;20601&quot; value=&quot;0&quot;/&gt;&lt;/object&gt;&lt;object type=&quot;3&quot; unique_id=&quot;54656&quot;&gt;&lt;property id=&quot;20148&quot; value=&quot;5&quot;/&gt;&lt;property id=&quot;20300&quot; value=&quot;Slide 10 - &amp;quot;Front Office Scenario&amp;quot;&quot;/&gt;&lt;property id=&quot;20302&quot; value=&quot;1&quot;/&gt;&lt;property id=&quot;20303&quot; value=&quot;-1&quot;/&gt;&lt;property id=&quot;20307&quot; value=&quot;316&quot;/&gt;&lt;property id=&quot;20309&quot; value=&quot;-1&quot;/&gt;&lt;property id=&quot;20312&quot; value=&quot;1&quot;/&gt;&lt;property id=&quot;20601&quot; value=&quot;0&quot;/&gt;&lt;/object&gt;&lt;object type=&quot;3&quot; unique_id=&quot;54657&quot;&gt;&lt;property id=&quot;20148&quot; value=&quot;5&quot;/&gt;&lt;property id=&quot;20300&quot; value=&quot;Slide 11 - &amp;quot;Tools &amp;amp; Strategies Summary&amp;quot;&quot;/&gt;&lt;property id=&quot;20302&quot; value=&quot;1&quot;/&gt;&lt;property id=&quot;20303&quot; value=&quot;-1&quot;/&gt;&lt;property id=&quot;20307&quot; value=&quot;317&quot;/&gt;&lt;property id=&quot;20309&quot; value=&quot;-1&quot;/&gt;&lt;property id=&quot;20312&quot; value=&quot;1&quot;/&gt;&lt;property id=&quot;20601&quot; value=&quot;0&quot;/&gt;&lt;/object&gt;&lt;object type=&quot;3&quot; unique_id=&quot;55765&quot;&gt;&lt;property id=&quot;20148&quot; value=&quot;5&quot;/&gt;&lt;property id=&quot;20300&quot; value=&quot;Slide 8 - &amp;quot;Situation Monitoring Example Video&amp;quot;&quot;/&gt;&lt;property id=&quot;20302&quot; value=&quot;1&quot;/&gt;&lt;property id=&quot;20303&quot; value=&quot;-1&quot;/&gt;&lt;property id=&quot;20307&quot; value=&quot;321&quot;/&gt;&lt;property id=&quot;20309&quot; value=&quot;-1&quot;/&gt;&lt;property id=&quot;20312&quot; value=&quot;1&quot;/&gt;&lt;property id=&quot;20601&quot; value=&quot;0&quot;/&gt;&lt;/object&gt;&lt;object type=&quot;3&quot; unique_id=&quot;55936&quot;&gt;&lt;property id=&quot;20148&quot; value=&quot;5&quot;/&gt;&lt;property id=&quot;20300&quot; value=&quot;Slide 12 - &amp;quot;Establish a Shared Mental Model&amp;quot;&quot;/&gt;&lt;property id=&quot;20302&quot; value=&quot;1&quot;/&gt;&lt;property id=&quot;20303&quot; value=&quot;-1&quot;/&gt;&lt;property id=&quot;20307&quot; value=&quot;322&quot;/&gt;&lt;property id=&quot;20309&quot; value=&quot;-1&quot;/&gt;&lt;property id=&quot;20312&quot; value=&quot;1&quot;/&gt;&lt;property id=&quot;20601&quot; value=&quot;0&quot;/&gt;&lt;/object&gt;&lt;object type=&quot;3&quot; unique_id=&quot;55946&quot;&gt;&lt;property id=&quot;20148&quot; value=&quot;5&quot;/&gt;&lt;property id=&quot;20300&quot; value=&quot;Slide 1 - &amp;quot;Module 5: Situation Monitoring&amp;quot;&quot;/&gt;&lt;property id=&quot;20302&quot; value=&quot;1&quot;/&gt;&lt;property id=&quot;20303&quot; value=&quot;-1&quot;/&gt;&lt;property id=&quot;20307&quot; value=&quot;323&quot;/&gt;&lt;property id=&quot;20309&quot; value=&quot;-1&quot;/&gt;&lt;property id=&quot;20312&quot; value=&quot;1&quot;/&gt;&lt;property id=&quot;20601&quot; value=&quot;0&quot;/&gt;&lt;/object&gt;&lt;object type=&quot;3&quot; unique_id=&quot;58887&quot;&gt;&lt;property id=&quot;20148&quot; value=&quot;5&quot;/&gt;&lt;property id=&quot;20300&quot; value=&quot;Slide 2 - &amp;quot;The Materials You Will Use&amp;quot;&quot;/&gt;&lt;property id=&quot;20302&quot; value=&quot;1&quot;/&gt;&lt;property id=&quot;20303&quot; value=&quot;-1&quot;/&gt;&lt;property id=&quot;20307&quot; value=&quot;325&quot;/&gt;&lt;property id=&quot;20309&quot; value=&quot;-1&quot;/&gt;&lt;property id=&quot;20312&quot; value=&quot;0&quot;/&gt;&lt;property id=&quot;20601&quot; value=&quot;0&quot;/&gt;&lt;/object&gt;&lt;object type=&quot;3&quot; unique_id=&quot;58888&quot;&gt;&lt;property id=&quot;20148&quot; value=&quot;5&quot;/&gt;&lt;property id=&quot;20300&quot; value=&quot;Slide 3 - &amp;quot;Module Objectives&amp;quot;&quot;/&gt;&lt;property id=&quot;20302&quot; value=&quot;1&quot;/&gt;&lt;property id=&quot;20303&quot; value=&quot;-1&quot;/&gt;&lt;property id=&quot;20307&quot; value=&quot;326&quot;/&gt;&lt;property id=&quot;20309&quot; value=&quot;-1&quot;/&gt;&lt;property id=&quot;20312&quot; value=&quot;1&quot;/&gt;&lt;property id=&quot;20601&quot; value=&quot;0&quot;/&gt;&lt;/object&gt;&lt;object type=&quot;3&quot; unique_id=&quot;58889&quot;&gt;&lt;property id=&quot;20148&quot; value=&quot;5&quot;/&gt;&lt;property id=&quot;20300&quot; value=&quot;Slide 13 - &amp;quot;Module 5 Summary&amp;quot;&quot;/&gt;&lt;property id=&quot;20302&quot; value=&quot;1&quot;/&gt;&lt;property id=&quot;20303&quot; value=&quot;-1&quot;/&gt;&lt;property id=&quot;20307&quot; value=&quot;327&quot;/&gt;&lt;property id=&quot;20309&quot; value=&quot;-1&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property id=&quot;20155&quot; value=&quot;Mei Kong, RN, MSN is the Assistant Vice President, Corporate Patient Safety and Employee Safety at New York City Health and Hospitals Corporation.  She leads the patient safety and employee safety initiatives and programs for the Corporation.  Mei directs a range of strategic initiatives to successfully target process improvements and change culture such as TeamSTEPPS, Just Culture, Disruptive Behavior, Coaching, Patient Engagement/Involvement, Medication Safety, and other clinical and patient safety processes. She is an adjunct professor at Long Island University and New York College of Health Professions. &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property id=&quot;20155&quot; value=&quot;Dr. Abdul Mondul is the Associate Medical Director, Patient Safety Officer and Chief of Palliative Care at Lincoln Medical Center. He graduated from medical school in Bogota, Colombia and completed his training in internal medicine at Lincoln where he served as Chief Medical Resident in 1999. In his role as Patient Safety Officer, he has been instrumental in the implementation of numerous patient safety initiatives including extensive work in teamwork and communication through implementation of TeamSTEPPS. Dr. Mondul holds an academic appointment as an Assistant Professor of Clinical Medicine at Weill Medical College at Cornell University and is board certified in Internal Medicine and Hospice and Hospice and Palliative Care. &quot;/&gt;&lt;/object&gt;&lt;/object&gt;&lt;object type=&quot;10&quot; unique_id=&quot;37154&quot;&gt;&lt;object type=&quot;11&quot; unique_id=&quot;37155&quot;&gt;&lt;property id=&quot;20180&quot; value=&quot;0&quot;/&gt;&lt;property id=&quot;20181&quot; value=&quot;2&quot;/&gt;&lt;property id=&quot;20183&quot; value=&quot;0&quot;/&gt;&lt;/object&gt;&lt;object type=&quot;12&quot; unique_id=&quot;371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4E774F1E-0773-40AA-828A-5D956CB4B080}_2.png&quot;/&gt;&lt;left val=&quot;9&quot;/&gt;&lt;top val=&quot;381&quot;/&gt;&lt;width val=&quot;395&quot;/&gt;&lt;height val=&quot;3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0B97E225-F8D5-4866-8DEC-EC1BD6C438BB}_2.png&quot;/&gt;&lt;left val=&quot;642&quot;/&gt;&lt;top val=&quot;383&quot;/&gt;&lt;width val=&quot;65&quot;/&gt;&lt;height val=&quot;2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2690CE-4DC9-4F13-8178-481107FE3BED}&quot;/&gt;&lt;isInvalidForFieldText val=&quot;0&quot;/&gt;&lt;Image&gt;&lt;filename val=&quot;C:\Users\JEFFKE~1\AppData\Local\Temp\PR\data\asimages\{E02690CE-4DC9-4F13-8178-481107FE3BED}_MtorLt.png&quot;/&gt;&lt;left val=&quot;-8&quot;/&gt;&lt;top val=&quot;0&quot;/&gt;&lt;width val=&quot;89&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0C06773C-7DAD-4BB9-8AF0-69B54DC67583}_3.png&quot;/&gt;&lt;left val=&quot;9&quot;/&gt;&lt;top val=&quot;381&quot;/&gt;&lt;width val=&quot;395&quot;/&gt;&lt;height val=&quot;3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DF24741A-4C69-4602-B336-57AD1007A989}_3.png&quot;/&gt;&lt;left val=&quot;642&quot;/&gt;&lt;top val=&quot;383&quot;/&gt;&lt;width val=&quot;65&quot;/&gt;&lt;height val=&quot;2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EC3DBE-68E0-41ED-9026-E7CB33C0BEA9}&quot;/&gt;&lt;isInvalidForFieldText val=&quot;0&quot;/&gt;&lt;Image&gt;&lt;filename val=&quot;C:\Users\JEFFKE~1\AppData\Local\Temp\PR\data\asimages\{49EC3DBE-68E0-41ED-9026-E7CB33C0BEA9}_MtorLt.png&quot;/&gt;&lt;left val=&quot;-8&quot;/&gt;&lt;top val=&quot;0&quot;/&gt;&lt;width val=&quot;89&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AB6E53B3-5EA0-45BF-A125-5F48B080691D}_15.png&quot;/&gt;&lt;left val=&quot;9&quot;/&gt;&lt;top val=&quot;381&quot;/&gt;&lt;width val=&quot;395&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23B99B0D-9049-4988-B63E-2C3F46B96E24}_15.png&quot;/&gt;&lt;left val=&quot;642&quot;/&gt;&lt;top val=&quot;383&quot;/&gt;&lt;width val=&quot;65&quot;/&gt;&lt;height val=&quot;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878314-F4EA-41C1-8D97-428B7A146D98}&quot;/&gt;&lt;isInvalidForFieldText val=&quot;0&quot;/&gt;&lt;Image&gt;&lt;filename val=&quot;C:\Users\JEFFKE~1\AppData\Local\Temp\PR\data\asimages\{8D878314-F4EA-41C1-8D97-428B7A146D98}_MtorLt.png&quot;/&gt;&lt;left val=&quot;-8&quot;/&gt;&lt;top val=&quot;0&quot;/&gt;&lt;width val=&quot;89&quot;/&gt;&lt;height val=&quot;5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PRESENTER_SHAPEINFO" val="&lt;ThreeDShapeInfo&gt;&lt;uuid val=&quot;{0BB55A8D-1438-4967-A7CF-D6E42F78E843}&quot;/&gt;&lt;isInvalidForFieldText val=&quot;0&quot;/&gt;&lt;Image&gt;&lt;filename val=&quot;C:\Users\JEFFKE~1\AppData\Local\Temp\PR\data\asimages\{0BB55A8D-1438-4967-A7CF-D6E42F78E843}_1.png&quot;/&gt;&lt;left val=&quot;0&quot;/&gt;&lt;top val=&quot;193&quot;/&gt;&lt;width val=&quot;720&quot;/&gt;&lt;height val=&quot;6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C4017AF3-6D3E-4BB0-BE08-A8E041FD18A1}_1.png&quot;/&gt;&lt;left val=&quot;0&quot;/&gt;&lt;top val=&quot;145&quot;/&gt;&lt;width val=&quot;720&quot;/&gt;&lt;height val=&quot;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EFFKE~1\AppData\Local\Temp\PR\data\asimages\{749DB3D2-06EF-4B77-A806-C9F4213CB2B1}_1.png&quot;/&gt;&lt;left val=&quot;0&quot;/&gt;&lt;top val=&quot;76&quot;/&gt;&lt;width val=&quot;720&quot;/&gt;&lt;height val=&quot;6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1BC6DEDD-C3CB-4DD4-9365-AAD6092E2F6A}_3.png&quot;/&gt;&lt;left val=&quot;66&quot;/&gt;&lt;top val=&quot;-2&quot;/&gt;&lt;width val=&quot;644&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10&quot;/&gt;&lt;lineCharCount val=&quot;18&quot;/&gt;&lt;lineCharCount val=&quot;10&quot;/&gt;&lt;lineCharCount val=&quot;26&quot;/&gt;&lt;lineCharCount val=&quot;17&quot;/&gt;&lt;lineCharCount val=&quot;34&quot;/&gt;&lt;lineCharCount val=&quot;7&quot;/&gt;&lt;lineCharCount val=&quot;19&quot;/&gt;&lt;/TableIndex&gt;&lt;/ShapeTextInfo&gt;"/>
  <p:tag name="HTML_SHAPEINFO" val="&lt;TextEffect&gt;&lt;Image&gt;&lt;filename val=&quot;C:\Users\JEFFKE~1\AppData\Local\Temp\PR\data\asimages\{B9AB8BF5-6F74-4B9F-99CE-804660C1E263}_1.png_crop.png&quot;/&gt;&lt;left val=&quot;21&quot;/&gt;&lt;top val=&quot;66&quot;/&gt;&lt;width val=&quot;216&quot;/&gt;&lt;height val=&quot;17&quot;/&gt;&lt;hasText val=&quot;1&quot;/&gt;&lt;paraId val=&quot;1&quot;/&gt;&lt;/Image&gt;&lt;Image&gt;&lt;filename val=&quot;C:\Users\JEFFKE~1\AppData\Local\Temp\PR\data\asimages\{DBCA245A-B00A-4910-8676-FD8B3985F3DF}_1.png_crop.png&quot;/&gt;&lt;left val=&quot;35&quot;/&gt;&lt;top val=&quot;101&quot;/&gt;&lt;width val=&quot;85&quot;/&gt;&lt;height val=&quot;13&quot;/&gt;&lt;hasText val=&quot;1&quot;/&gt;&lt;paraId val=&quot;2&quot;/&gt;&lt;/Image&gt;&lt;Image&gt;&lt;filename val=&quot;C:\Users\JEFFKE~1\AppData\Local\Temp\PR\data\asimages\{89F1B944-286F-436F-9E40-0B752E0E3B42}_1.png_crop.png&quot;/&gt;&lt;left val=&quot;35&quot;/&gt;&lt;top val=&quot;134&quot;/&gt;&lt;width val=&quot;149&quot;/&gt;&lt;height val=&quot;14&quot;/&gt;&lt;hasText val=&quot;1&quot;/&gt;&lt;paraId val=&quot;3&quot;/&gt;&lt;/Image&gt;&lt;Image&gt;&lt;filename val=&quot;C:\Users\JEFFKE~1\AppData\Local\Temp\PR\data\asimages\{176C926A-9A35-4136-A4A1-D8D730D36E11}_1.png_crop.png&quot;/&gt;&lt;left val=&quot;35&quot;/&gt;&lt;top val=&quot;168&quot;/&gt;&lt;width val=&quot;89&quot;/&gt;&lt;height val=&quot;13&quot;/&gt;&lt;hasText val=&quot;1&quot;/&gt;&lt;paraId val=&quot;4&quot;/&gt;&lt;/Image&gt;&lt;Image&gt;&lt;filename val=&quot;C:\Users\JEFFKE~1\AppData\Local\Temp\PR\data\asimages\{7CC857CD-7A23-4451-A6BE-AFA043556F6A}_1.png_crop.png&quot;/&gt;&lt;left val=&quot;21&quot;/&gt;&lt;top val=&quot;201&quot;/&gt;&lt;width val=&quot;234&quot;/&gt;&lt;height val=&quot;17&quot;/&gt;&lt;hasText val=&quot;1&quot;/&gt;&lt;paraId val=&quot;5&quot;/&gt;&lt;/Image&gt;&lt;Image&gt;&lt;filename val=&quot;C:\Users\JEFFKE~1\AppData\Local\Temp\PR\data\asimages\{4735CD05-7AF9-4CCB-8D38-01CB6E625E20}_1.png_crop.png&quot;/&gt;&lt;left val=&quot;35&quot;/&gt;&lt;top val=&quot;234&quot;/&gt;&lt;width val=&quot;145&quot;/&gt;&lt;height val=&quot;14&quot;/&gt;&lt;hasText val=&quot;1&quot;/&gt;&lt;paraId val=&quot;6&quot;/&gt;&lt;/Image&gt;&lt;Image&gt;&lt;filename val=&quot;C:\Users\JEFFKE~1\AppData\Local\Temp\PR\data\asimages\{553A640D-8997-4DA9-85BC-72CAC13E8B61}_1.png_crop.png&quot;/&gt;&lt;left val=&quot;35&quot;/&gt;&lt;top val=&quot;268&quot;/&gt;&lt;width val=&quot;273&quot;/&gt;&lt;height val=&quot;17&quot;/&gt;&lt;hasText val=&quot;1&quot;/&gt;&lt;paraId val=&quot;7&quot;/&gt;&lt;/Image&gt;&lt;Image&gt;&lt;filename val=&quot;C:\Users\JEFFKE~1\AppData\Local\Temp\PR\data\asimages\{3AE2C319-7B8D-4CEE-87E3-1E183EC9FB7F}_1.png_crop.png&quot;/&gt;&lt;left val=&quot;35&quot;/&gt;&lt;top val=&quot;302&quot;/&gt;&lt;width val=&quot;66&quot;/&gt;&lt;height val=&quot;14&quot;/&gt;&lt;hasText val=&quot;1&quot;/&gt;&lt;paraId val=&quot;8&quot;/&gt;&lt;/Image&gt;&lt;Image&gt;&lt;filename val=&quot;C:\Users\JEFFKE~1\AppData\Local\Temp\PR\data\asimages\{7E45BCCD-1FB0-4457-9CAD-5CFD1A8D1A4B}_1.png_crop.png&quot;/&gt;&lt;left val=&quot;35&quot;/&gt;&lt;top val=&quot;335&quot;/&gt;&lt;width val=&quot;161&quot;/&gt;&lt;height val=&quot;17&quot;/&gt;&lt;hasText val=&quot;1&quot;/&gt;&lt;paraId val=&quot;9&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2C26FF2-1FA1-424C-87B1-46124B074799}&quot;/&gt;&lt;isInvalidForFieldText val=&quot;0&quot;/&gt;&lt;Image&gt;&lt;filename val=&quot;C:\Users\JEFFKE~1\AppData\Local\Temp\PR\data\asimages\{22C26FF2-1FA1-424C-87B1-46124B074799}_3.png&quot;/&gt;&lt;left val=&quot;293&quot;/&gt;&lt;top val=&quot;64&quot;/&gt;&lt;width val=&quot;187&quot;/&gt;&lt;height val=&quot;24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85FDC4-E79A-4ED2-9DC7-69F616BD449B}&quot;/&gt;&lt;isInvalidForFieldText val=&quot;0&quot;/&gt;&lt;Image&gt;&lt;filename val=&quot;C:\Users\JEFFKE~1\AppData\Local\Temp\PR\data\asimages\{7485FDC4-E79A-4ED2-9DC7-69F616BD449B}_3.png&quot;/&gt;&lt;left val=&quot;381&quot;/&gt;&lt;top val=&quot;164&quot;/&gt;&lt;width val=&quot;295&quot;/&gt;&lt;height val=&quot;20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12B6A1E3-87D7-44F8-83E1-E2D8392D0BA4}_4.png&quot;/&gt;&lt;left val=&quot;66&quot;/&gt;&lt;top val=&quot;-2&quot;/&gt;&lt;width val=&quot;644&quot;/&gt;&lt;height val=&quot;6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46&quot;/&gt;&lt;lineCharCount val=&quot;23&quot;/&gt;&lt;lineCharCount val=&quot;37&quot;/&gt;&lt;lineCharCount val=&quot;37&quot;/&gt;&lt;lineCharCount val=&quot;31&quot;/&gt;&lt;/TableIndex&gt;&lt;/ShapeTextInfo&gt;"/>
  <p:tag name="HTML_SHAPEINFO" val="&lt;TextEffect&gt;&lt;Image&gt;&lt;filename val=&quot;C:\Users\JEFFKE~1\AppData\Local\Temp\PR\data\asimages\{1DC31C61-046D-4DD4-BC1E-131B1ECBB390}_1.png_crop.png&quot;/&gt;&lt;left val=&quot;21&quot;/&gt;&lt;top val=&quot;68&quot;/&gt;&lt;width val=&quot;399&quot;/&gt;&lt;height val=&quot;17&quot;/&gt;&lt;hasText val=&quot;1&quot;/&gt;&lt;paraId val=&quot;1&quot;/&gt;&lt;/Image&gt;&lt;Image&gt;&lt;filename val=&quot;C:\Users\JEFFKE~1\AppData\Local\Temp\PR\data\asimages\{68C4CAF9-4EB9-49D1-8AD2-826355118611}_1.png_crop.png&quot;/&gt;&lt;left val=&quot;31&quot;/&gt;&lt;top val=&quot;117&quot;/&gt;&lt;width val=&quot;390&quot;/&gt;&lt;height val=&quot;41&quot;/&gt;&lt;hasText val=&quot;1&quot;/&gt;&lt;paraId val=&quot;2&quot;/&gt;&lt;/Image&gt;&lt;Image&gt;&lt;filename val=&quot;C:\Users\JEFFKE~1\AppData\Local\Temp\PR\data\asimages\{78F1243E-129D-415E-A2C6-1B7F2C6E0663}_1.png_crop.png&quot;/&gt;&lt;left val=&quot;31&quot;/&gt;&lt;top val=&quot;189&quot;/&gt;&lt;width val=&quot;336&quot;/&gt;&lt;height val=&quot;17&quot;/&gt;&lt;hasText val=&quot;1&quot;/&gt;&lt;paraId val=&quot;3&quot;/&gt;&lt;/Image&gt;&lt;Image&gt;&lt;filename val=&quot;C:\Users\JEFFKE~1\AppData\Local\Temp\PR\data\asimages\{44C0738B-2105-4266-9E61-CA024B201AD4}_1.png_crop.png&quot;/&gt;&lt;left val=&quot;31&quot;/&gt;&lt;top val=&quot;237&quot;/&gt;&lt;width val=&quot;335&quot;/&gt;&lt;height val=&quot;38&quot;/&gt;&lt;hasText val=&quot;1&quot;/&gt;&lt;paraId val=&quot;4&quot;/&gt;&lt;/Image&gt;&lt;/TextEffect&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6838722E-08B3-4F43-AB62-BD823590DF7A}_5.png&quot;/&gt;&lt;left val=&quot;66&quot;/&gt;&lt;top val=&quot;-2&quot;/&gt;&lt;width val=&quot;644&quot;/&gt;&lt;height val=&quot;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7&quot;/&gt;&lt;lineCharCount val=&quot;25&quot;/&gt;&lt;lineCharCount val=&quot;80&quot;/&gt;&lt;lineCharCount val=&quot;10&quot;/&gt;&lt;lineCharCount val=&quot;47&quot;/&gt;&lt;lineCharCount val=&quot;26&quot;/&gt;&lt;lineCharCount val=&quot;41&quot;/&gt;&lt;lineCharCount val=&quot;29&quot;/&gt;&lt;lineCharCount val=&quot;19&quot;/&gt;&lt;lineCharCount val=&quot;1&quot;/&gt;&lt;/TableIndex&gt;&lt;/ShapeTextInfo&gt;"/>
  <p:tag name="HTML_SHAPEINFO" val="&lt;TextEffect&gt;&lt;Image&gt;&lt;filename val=&quot;C:\Users\JEFFKE~1\AppData\Local\Temp\PR\data\asimages\{38F39973-AC80-43FF-95B5-0E96CB738782}_1.png_crop.png&quot;/&gt;&lt;left val=&quot;22&quot;/&gt;&lt;top val=&quot;66&quot;/&gt;&lt;width val=&quot;615&quot;/&gt;&lt;height val=&quot;35&quot;/&gt;&lt;hasText val=&quot;1&quot;/&gt;&lt;paraId val=&quot;1&quot;/&gt;&lt;/Image&gt;&lt;Image&gt;&lt;filename val=&quot;C:\Users\JEFFKE~1\AppData\Local\Temp\PR\data\asimages\{C4A0A0CA-06CE-49DB-BCF1-2058D881FA37}_1.png_crop.png&quot;/&gt;&lt;left val=&quot;23&quot;/&gt;&lt;top val=&quot;122&quot;/&gt;&lt;width val=&quot;648&quot;/&gt;&lt;height val=&quot;17&quot;/&gt;&lt;hasText val=&quot;1&quot;/&gt;&lt;paraId val=&quot;2&quot;/&gt;&lt;/Image&gt;&lt;Image&gt;&lt;filename val=&quot;C:\Users\JEFFKE~1\AppData\Local\Temp\PR\data\asimages\{D9AE1329-D240-4455-B7BD-CD9F1313EE7A}_1.png_crop.png&quot;/&gt;&lt;left val=&quot;23&quot;/&gt;&lt;top val=&quot;155&quot;/&gt;&lt;width val=&quot;69&quot;/&gt;&lt;height val=&quot;14&quot;/&gt;&lt;hasText val=&quot;1&quot;/&gt;&lt;paraId val=&quot;3&quot;/&gt;&lt;/Image&gt;&lt;Image&gt;&lt;filename val=&quot;C:\Users\JEFFKE~1\AppData\Local\Temp\PR\data\asimages\{60C5E26C-34A1-47D5-BBA9-839297D2E3FA}_1.png_crop.png&quot;/&gt;&lt;left val=&quot;30&quot;/&gt;&lt;top val=&quot;189&quot;/&gt;&lt;width val=&quot;402&quot;/&gt;&lt;height val=&quot;17&quot;/&gt;&lt;hasText val=&quot;1&quot;/&gt;&lt;paraId val=&quot;4&quot;/&gt;&lt;/Image&gt;&lt;Image&gt;&lt;filename val=&quot;C:\Users\JEFFKE~1\AppData\Local\Temp\PR\data\asimages\{62B014E5-F14B-4BDA-B264-4A9CC8523293}_1.png_crop.png&quot;/&gt;&lt;left val=&quot;30&quot;/&gt;&lt;top val=&quot;223&quot;/&gt;&lt;width val=&quot;224&quot;/&gt;&lt;height val=&quot;17&quot;/&gt;&lt;hasText val=&quot;1&quot;/&gt;&lt;paraId val=&quot;5&quot;/&gt;&lt;/Image&gt;&lt;Image&gt;&lt;filename val=&quot;C:\Users\JEFFKE~1\AppData\Local\Temp\PR\data\asimages\{17B1491C-B665-493C-B713-0AB536F106A0}_1.png_crop.png&quot;/&gt;&lt;left val=&quot;30&quot;/&gt;&lt;top val=&quot;256&quot;/&gt;&lt;width val=&quot;343&quot;/&gt;&lt;height val=&quot;17&quot;/&gt;&lt;hasText val=&quot;1&quot;/&gt;&lt;paraId val=&quot;6&quot;/&gt;&lt;/Image&gt;&lt;Image&gt;&lt;filename val=&quot;C:\Users\JEFFKE~1\AppData\Local\Temp\PR\data\asimages\{03748F56-FA04-4D75-9931-DD0FF387B750}_1.png_crop.png&quot;/&gt;&lt;left val=&quot;384&quot;/&gt;&lt;top val=&quot;308&quot;/&gt;&lt;width val=&quot;299&quot;/&gt;&lt;height val=&quot;46&quot;/&gt;&lt;hasText val=&quot;1&quot;/&gt;&lt;paraId val=&quot;7&quot;/&gt;&lt;/Image&gt;&lt;Image&gt;&lt;filename val=&quot;C:\Users\JEFFKE~1\AppData\Local\Temp\PR\data\asimages\{AE3DA4AA-B1AF-409D-9CD3-A586207E9223}_1.png_crop.png&quot;/&gt;&lt;left val=&quot;706&quot;/&gt;&lt;top val=&quot;377&quot;/&gt;&lt;width val=&quot;0&quot;/&gt;&lt;height val=&quot;0&quot;/&gt;&lt;hasText val=&quot;1&quot;/&gt;&lt;paraId val=&quot;8&quot;/&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12&quot;/&gt;&lt;lineCharCount val=&quot;19&quot;/&gt;&lt;lineCharCount val=&quot;13&quot;/&gt;&lt;/TableIndex&gt;&lt;/ShapeTextInfo&gt;"/>
  <p:tag name="PRESENTER_SHAPEINFO" val="&lt;ThreeDShapeInfo&gt;&lt;uuid val=&quot;{8D700A32-C989-4180-BC4A-549A700AA636}&quot;/&gt;&lt;isInvalidForFieldText val=&quot;0&quot;/&gt;&lt;Image&gt;&lt;filename val=&quot;C:\Users\JEFFKE~1\AppData\Local\Temp\PR\data\asimages\{8D700A32-C989-4180-BC4A-549A700AA636}_5.png&quot;/&gt;&lt;left val=&quot;489&quot;/&gt;&lt;top val=&quot;187&quot;/&gt;&lt;width val=&quot;154&quot;/&gt;&lt;height val=&quot;90&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5AB5A115-36D2-4705-9BA7-A3291D886718}_6.png&quot;/&gt;&lt;left val=&quot;66&quot;/&gt;&lt;top val=&quot;-2&quot;/&gt;&lt;width val=&quot;644&quot;/&gt;&lt;height val=&quot;6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82&quot;/&gt;&lt;lineCharCount val=&quot;22&quot;/&gt;&lt;lineCharCount val=&quot;29&quot;/&gt;&lt;lineCharCount val=&quot;44&quot;/&gt;&lt;lineCharCount val=&quot;34&quot;/&gt;&lt;lineCharCount val=&quot;34&quot;/&gt;&lt;/TableIndex&gt;&lt;/ShapeTextInfo&gt;"/>
  <p:tag name="HTML_SHAPEINFO" val="&lt;TextEffect&gt;&lt;Image&gt;&lt;filename val=&quot;C:\Users\JEFFKE~1\AppData\Local\Temp\PR\data\asimages\{8EF922AD-6B59-4342-BC6D-0744DCBAC1F0}_1.png_crop.png&quot;/&gt;&lt;left val=&quot;22&quot;/&gt;&lt;top val=&quot;68&quot;/&gt;&lt;width val=&quot;549&quot;/&gt;&lt;height val=&quot;17&quot;/&gt;&lt;hasText val=&quot;1&quot;/&gt;&lt;paraId val=&quot;1&quot;/&gt;&lt;/Image&gt;&lt;Image&gt;&lt;filename val=&quot;C:\Users\JEFFKE~1\AppData\Local\Temp\PR\data\asimages\{DE34C14C-5CAA-4E5D-B98E-A6445A74F4E6}_1.png_crop.png&quot;/&gt;&lt;left val=&quot;22&quot;/&gt;&lt;top val=&quot;105&quot;/&gt;&lt;width val=&quot;652&quot;/&gt;&lt;height val=&quot;41&quot;/&gt;&lt;hasText val=&quot;1&quot;/&gt;&lt;paraId val=&quot;2&quot;/&gt;&lt;/Image&gt;&lt;Image&gt;&lt;filename val=&quot;C:\Users\JEFFKE~1\AppData\Local\Temp\PR\data\asimages\{7FC3D58D-397A-43FC-8A46-7493995E0F1C}_1.png_crop.png&quot;/&gt;&lt;left val=&quot;23&quot;/&gt;&lt;top val=&quot;165&quot;/&gt;&lt;width val=&quot;238&quot;/&gt;&lt;height val=&quot;17&quot;/&gt;&lt;hasText val=&quot;1&quot;/&gt;&lt;paraId val=&quot;3&quot;/&gt;&lt;/Image&gt;&lt;Image&gt;&lt;filename val=&quot;C:\Users\JEFFKE~1\AppData\Local\Temp\PR\data\asimages\{14201F94-BE29-44A8-A6A4-CBF500A60806}_1.png_crop.png&quot;/&gt;&lt;left val=&quot;22&quot;/&gt;&lt;top val=&quot;201&quot;/&gt;&lt;width val=&quot;363&quot;/&gt;&lt;height val=&quot;41&quot;/&gt;&lt;hasText val=&quot;1&quot;/&gt;&lt;paraId val=&quot;4&quot;/&gt;&lt;/Image&gt;&lt;Image&gt;&lt;filename val=&quot;C:\Users\JEFFKE~1\AppData\Local\Temp\PR\data\asimages\{2C6CAC49-6CBE-4841-96E6-ACE77B8DEE51}_1.png_crop.png&quot;/&gt;&lt;left val=&quot;21&quot;/&gt;&lt;top val=&quot;261&quot;/&gt;&lt;width val=&quot;288&quot;/&gt;&lt;height val=&quot;17&quot;/&gt;&lt;hasText val=&quot;1&quot;/&gt;&lt;paraId val=&quot;5&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42&quot;/&gt;&lt;lineCharCount val=&quot;25&quot;/&gt;&lt;/TableIndex&gt;&lt;/ShapeTextInfo&gt;"/>
  <p:tag name="HTML_SHAPEINFO" val="&lt;ThreeDShapeInfo&gt;&lt;uuid val=&quot;&quot;/&gt;&lt;isInvalidForFieldText val=&quot;0&quot;/&gt;&lt;Image&gt;&lt;filename val=&quot;C:\Users\JEFFKE~1\AppData\Local\Temp\PR\data\asimages\{1A73BAA1-6BDE-4778-9672-C62D0C494A67}_6.png&quot;/&gt;&lt;left val=&quot;299&quot;/&gt;&lt;top val=&quot;290&quot;/&gt;&lt;width val=&quot;400&quot;/&gt;&lt;height val=&quot;93&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12&quot;/&gt;&lt;lineCharCount val=&quot;19&quot;/&gt;&lt;lineCharCount val=&quot;13&quot;/&gt;&lt;/TableIndex&gt;&lt;/ShapeTextInfo&gt;"/>
  <p:tag name="PRESENTER_SHAPEINFO" val="&lt;ThreeDShapeInfo&gt;&lt;uuid val=&quot;{181C0849-CC14-4B52-A02D-B0A462B0CF67}&quot;/&gt;&lt;isInvalidForFieldText val=&quot;0&quot;/&gt;&lt;Image&gt;&lt;filename val=&quot;C:\Users\JEFFKE~1\AppData\Local\Temp\PR\data\asimages\{181C0849-CC14-4B52-A02D-B0A462B0CF67}_6.png&quot;/&gt;&lt;left val=&quot;475&quot;/&gt;&lt;top val=&quot;166&quot;/&gt;&lt;width val=&quot;153&quot;/&gt;&lt;height val=&quot;9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FCDF1A4E-9A6F-41A2-B926-7079A4638A77}_7.png&quot;/&gt;&lt;left val=&quot;66&quot;/&gt;&lt;top val=&quot;-2&quot;/&gt;&lt;width val=&quot;644&quot;/&gt;&lt;height val=&quot;68&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2&quot;/&gt;&lt;lineCharCount val=&quot;9&quot;/&gt;&lt;/TableIndex&gt;&lt;/ShapeTextInfo&gt;"/>
  <p:tag name="HTML_SHAPEINFO" val="&lt;ThreeDShapeInfo&gt;&lt;uuid val=&quot;&quot;/&gt;&lt;isInvalidForFieldText val=&quot;0&quot;/&gt;&lt;Image&gt;&lt;filename val=&quot;C:\Users\JEFFKE~1\AppData\Local\Temp\PR\data\asimages\{F3C5D3C9-616B-4818-8EF9-77711949C886}_7.png&quot;/&gt;&lt;left val=&quot;34&quot;/&gt;&lt;top val=&quot;59&quot;/&gt;&lt;width val=&quot;169&quot;/&gt;&lt;height val=&quot;10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3BF99DD8-50CD-473E-8E0E-268BF198CDFC}_8.png&quot;/&gt;&lt;left val=&quot;66&quot;/&gt;&lt;top val=&quot;-2&quot;/&gt;&lt;width val=&quot;644&quot;/&gt;&lt;height val=&quot;6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6&quot;/&gt;&lt;lineCharCount val=&quot;39&quot;/&gt;&lt;lineCharCount val=&quot;41&quot;/&gt;&lt;/TableIndex&gt;&lt;/ShapeTextInfo&gt;"/>
  <p:tag name="HTML_SHAPEINFO" val="&lt;TextEffect&gt;&lt;Image&gt;&lt;filename val=&quot;C:\Users\JEFFKE~1\AppData\Local\Temp\PR\data\asimages\{6DD48992-5BEC-451F-B98A-EF64FB399D40}_1.png_crop.png&quot;/&gt;&lt;left val=&quot;22&quot;/&gt;&lt;top val=&quot;68&quot;/&gt;&lt;width val=&quot;632&quot;/&gt;&lt;height val=&quot;17&quot;/&gt;&lt;hasText val=&quot;1&quot;/&gt;&lt;paraId val=&quot;1&quot;/&gt;&lt;/Image&gt;&lt;Image&gt;&lt;filename val=&quot;C:\Users\JEFFKE~1\AppData\Local\Temp\PR\data\asimages\{0F72A818-8138-4F6E-BEF9-E4E444715F14}_1.png_crop.png&quot;/&gt;&lt;left val=&quot;350&quot;/&gt;&lt;top val=&quot;117&quot;/&gt;&lt;width val=&quot;333&quot;/&gt;&lt;height val=&quot;41&quot;/&gt;&lt;hasText val=&quot;1&quot;/&gt;&lt;paraId val=&quot;2&quot;/&gt;&lt;/Image&gt;&lt;/TextEffect&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83AEFF-878C-441C-B410-72C172743020}&quot;/&gt;&lt;isInvalidForFieldText val=&quot;0&quot;/&gt;&lt;Image&gt;&lt;filename val=&quot;C:\Users\JEFFKE~1\AppData\Local\Temp\PR\data\asimages\{FE83AEFF-878C-441C-B410-72C172743020}_8.png&quot;/&gt;&lt;left val=&quot;58&quot;/&gt;&lt;top val=&quot;130&quot;/&gt;&lt;width val=&quot;247&quot;/&gt;&lt;height val=&quot;42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12&quot;/&gt;&lt;lineCharCount val=&quot;19&quot;/&gt;&lt;lineCharCount val=&quot;13&quot;/&gt;&lt;/TableIndex&gt;&lt;/ShapeTextInfo&gt;"/>
  <p:tag name="PRESENTER_SHAPEINFO" val="&lt;ThreeDShapeInfo&gt;&lt;uuid val=&quot;{D79F66C3-8EF6-40E1-862F-A7140BEA1D34}&quot;/&gt;&lt;isInvalidForFieldText val=&quot;0&quot;/&gt;&lt;Image&gt;&lt;filename val=&quot;C:\Users\JEFFKE~1\AppData\Local\Temp\PR\data\asimages\{D79F66C3-8EF6-40E1-862F-A7140BEA1D34}_8.png&quot;/&gt;&lt;left val=&quot;442&quot;/&gt;&lt;top val=&quot;211&quot;/&gt;&lt;width val=&quot;154&quot;/&gt;&lt;height val=&quot;9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35DF42E4-4125-4E35-9718-D65B6F9A76CE}_9.png&quot;/&gt;&lt;left val=&quot;66&quot;/&gt;&lt;top val=&quot;-2&quot;/&gt;&lt;width val=&quot;644&quot;/&gt;&lt;height val=&quot;6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40439D93-BD63-4808-B43E-E685CAC793B8}_10.png&quot;/&gt;&lt;left val=&quot;66&quot;/&gt;&lt;top val=&quot;-2&quot;/&gt;&lt;width val=&quot;644&quot;/&gt;&lt;height val=&quot;6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4&quot;/&gt;&lt;lineCharCount val=&quot;14&quot;/&gt;&lt;lineCharCount val=&quot;53&quot;/&gt;&lt;lineCharCount val=&quot;69&quot;/&gt;&lt;lineCharCount val=&quot;63&quot;/&gt;&lt;lineCharCount val=&quot;63&quot;/&gt;&lt;lineCharCount val=&quot;40&quot;/&gt;&lt;lineCharCount val=&quot;22&quot;/&gt;&lt;/TableIndex&gt;&lt;/ShapeTextInfo&gt;"/>
  <p:tag name="HTML_SHAPEINFO" val="&lt;TextEffect&gt;&lt;Image&gt;&lt;filename val=&quot;C:\Users\JEFFKE~1\AppData\Local\Temp\PR\data\asimages\{762515EE-5479-4C2D-A58A-75FE5AD5FC9D}_1.png_crop.png&quot;/&gt;&lt;left val=&quot;23&quot;/&gt;&lt;top val=&quot;68&quot;/&gt;&lt;width val=&quot;624&quot;/&gt;&lt;height val=&quot;17&quot;/&gt;&lt;hasText val=&quot;1&quot;/&gt;&lt;paraId val=&quot;1&quot;/&gt;&lt;/Image&gt;&lt;Image&gt;&lt;filename val=&quot;C:\Users\JEFFKE~1\AppData\Local\Temp\PR\data\asimages\{E1E7B501-AC70-47DE-AD21-84769088D52F}_1.png_crop.png&quot;/&gt;&lt;left val=&quot;21&quot;/&gt;&lt;top val=&quot;105&quot;/&gt;&lt;width val=&quot;102&quot;/&gt;&lt;height val=&quot;17&quot;/&gt;&lt;hasText val=&quot;1&quot;/&gt;&lt;paraId val=&quot;2&quot;/&gt;&lt;/Image&gt;&lt;Image&gt;&lt;filename val=&quot;C:\Users\JEFFKE~1\AppData\Local\Temp\PR\data\asimages\{C7A3B05E-6518-4963-B9DC-467CBF3C7ABF}_1.png_crop.png&quot;/&gt;&lt;left val=&quot;30&quot;/&gt;&lt;top val=&quot;141&quot;/&gt;&lt;width val=&quot;453&quot;/&gt;&lt;height val=&quot;17&quot;/&gt;&lt;hasText val=&quot;1&quot;/&gt;&lt;paraId val=&quot;3&quot;/&gt;&lt;/Image&gt;&lt;Image&gt;&lt;filename val=&quot;C:\Users\JEFFKE~1\AppData\Local\Temp\PR\data\asimages\{40180D38-BADB-475C-B8CC-7CFF0ADAAB5F}_1.png_crop.png&quot;/&gt;&lt;left val=&quot;30&quot;/&gt;&lt;top val=&quot;177&quot;/&gt;&lt;width val=&quot;544&quot;/&gt;&lt;height val=&quot;17&quot;/&gt;&lt;hasText val=&quot;1&quot;/&gt;&lt;paraId val=&quot;4&quot;/&gt;&lt;/Image&gt;&lt;Image&gt;&lt;filename val=&quot;C:\Users\JEFFKE~1\AppData\Local\Temp\PR\data\asimages\{E956AC85-AC25-4E66-AA52-4C5BC98E4DE9}_1.png_crop.png&quot;/&gt;&lt;left val=&quot;30&quot;/&gt;&lt;top val=&quot;213&quot;/&gt;&lt;width val=&quot;515&quot;/&gt;&lt;height val=&quot;17&quot;/&gt;&lt;hasText val=&quot;1&quot;/&gt;&lt;paraId val=&quot;5&quot;/&gt;&lt;/Image&gt;&lt;Image&gt;&lt;filename val=&quot;C:\Users\JEFFKE~1\AppData\Local\Temp\PR\data\asimages\{BDFB215F-D572-48D5-9DCB-EB124FFBB986}_1.png_crop.png&quot;/&gt;&lt;left val=&quot;30&quot;/&gt;&lt;top val=&quot;249&quot;/&gt;&lt;width val=&quot;514&quot;/&gt;&lt;height val=&quot;17&quot;/&gt;&lt;hasText val=&quot;1&quot;/&gt;&lt;paraId val=&quot;6&quot;/&gt;&lt;/Image&gt;&lt;Image&gt;&lt;filename val=&quot;C:\Users\JEFFKE~1\AppData\Local\Temp\PR\data\asimages\{F8BF0308-868D-4EF2-9786-5533DBF7B855}_1.png_crop.png&quot;/&gt;&lt;left val=&quot;30&quot;/&gt;&lt;top val=&quot;285&quot;/&gt;&lt;width val=&quot;349&quot;/&gt;&lt;height val=&quot;41&quot;/&gt;&lt;hasText val=&quot;1&quot;/&gt;&lt;paraId val=&quot;7&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2&quot;/&gt;&lt;/TableIndex&gt;&lt;/ShapeTextInfo&gt;"/>
  <p:tag name="PRESENTER_SHAPEINFO" val="&lt;ThreeDShapeInfo&gt;&lt;uuid val=&quot;{7AB5A84E-4486-46AE-A980-11CE3CA7E592}&quot;/&gt;&lt;isInvalidForFieldText val=&quot;0&quot;/&gt;&lt;Image&gt;&lt;filename val=&quot;C:\Users\JEFFKE~1\AppData\Local\Temp\PR\data\asimages\{7AB5A84E-4486-46AE-A980-11CE3CA7E592}_10.png&quot;/&gt;&lt;left val=&quot;418&quot;/&gt;&lt;top val=&quot;293&quot;/&gt;&lt;width val=&quot;234&quot;/&gt;&lt;height val=&quot;5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9DE8686E-ED52-4C9E-A472-0F2774D1FF86}_11.png&quot;/&gt;&lt;left val=&quot;66&quot;/&gt;&lt;top val=&quot;-2&quot;/&gt;&lt;width val=&quot;644&quot;/&gt;&lt;height val=&quot;6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5&quot;/&gt;&lt;lineCharCount val=&quot;80&quot;/&gt;&lt;lineCharCount val=&quot;81&quot;/&gt;&lt;lineCharCount val=&quot;91&quot;/&gt;&lt;lineCharCount val=&quot;94&quot;/&gt;&lt;lineCharCount val=&quot;75&quot;/&gt;&lt;lineCharCount val=&quot;88&quot;/&gt;&lt;lineCharCount val=&quot;85&quot;/&gt;&lt;lineCharCount val=&quot;93&quot;/&gt;&lt;lineCharCount val=&quot;82&quot;/&gt;&lt;lineCharCount val=&quot;78&quot;/&gt;&lt;/TableIndex&gt;&lt;/ShapeTextInfo&gt;"/>
  <p:tag name="HTML_SHAPEINFO" val="&lt;TextEffect&gt;&lt;Image&gt;&lt;filename val=&quot;C:\Users\JEFFKE~1\AppData\Local\Temp\PR\data\asimages\{AD2DEE57-3622-4411-B3D8-8AF223EC3402}_1.png_crop.png&quot;/&gt;&lt;left val=&quot;22&quot;/&gt;&lt;top val=&quot;68&quot;/&gt;&lt;width val=&quot;182&quot;/&gt;&lt;height val=&quot;14&quot;/&gt;&lt;hasText val=&quot;1&quot;/&gt;&lt;paraId val=&quot;1&quot;/&gt;&lt;/Image&gt;&lt;Image&gt;&lt;filename val=&quot;C:\Users\JEFFKE~1\AppData\Local\Temp\PR\data\asimages\{FAEE11E5-50CB-425B-BDB8-11358524AB7F}_1.png_crop.png&quot;/&gt;&lt;left val=&quot;34&quot;/&gt;&lt;top val=&quot;104&quot;/&gt;&lt;width val=&quot;660&quot;/&gt;&lt;height val=&quot;102&quot;/&gt;&lt;hasText val=&quot;1&quot;/&gt;&lt;paraId val=&quot;2&quot;/&gt;&lt;/Image&gt;&lt;Image&gt;&lt;filename val=&quot;C:\Users\JEFFKE~1\AppData\Local\Temp\PR\data\asimages\{994ECB63-381A-419B-878D-8DE990B90945}_1.png_crop.png&quot;/&gt;&lt;left val=&quot;34&quot;/&gt;&lt;top val=&quot;224&quot;/&gt;&lt;width val=&quot;658&quot;/&gt;&lt;height val=&quot;102&quot;/&gt;&lt;hasText val=&quot;1&quot;/&gt;&lt;paraId val=&quot;3&quot;/&gt;&lt;/Image&gt;&lt;/TextEffect&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 name="PRESENTER_SHAPEINFO" val="&lt;ThreeDShapeInfo&gt;&lt;uuid val=&quot;{A509D8C5-6DE2-4BA3-8879-958694925C0F}&quot;/&gt;&lt;isInvalidForFieldText val=&quot;0&quot;/&gt;&lt;Image&gt;&lt;filename val=&quot;C:\Users\JEFFKE~1\AppData\Local\Temp\PR\data\asimages\{A509D8C5-6DE2-4BA3-8879-958694925C0F}_11.png&quot;/&gt;&lt;left val=&quot;129&quot;/&gt;&lt;top val=&quot;335&quot;/&gt;&lt;width val=&quot;441&quot;/&gt;&lt;height val=&quot;3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7EE78F0D-E886-4D5E-8ED2-5BDA7679B910}_12.png&quot;/&gt;&lt;left val=&quot;66&quot;/&gt;&lt;top val=&quot;-2&quot;/&gt;&lt;width val=&quot;644&quot;/&gt;&lt;height val=&quot;68&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9&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F6CD1557-57C8-4271-9DCF-4BDB3EE5C727}_12.png&quot;/&gt;&lt;left val=&quot;13&quot;/&gt;&lt;top val=&quot;60&quot;/&gt;&lt;width val=&quot;254&quot;/&gt;&lt;height val=&quot;31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1&quot;/&gt;&lt;lineCharCount val=&quot;14&quot;/&gt;&lt;lineCharCount val=&quot;5&quot;/&gt;&lt;lineCharCount val=&quot;9&quot;/&gt;&lt;lineCharCount val=&quot;11&quot;/&gt;&lt;lineCharCount val=&quot;8&quot;/&gt;&lt;lineCharCount val=&quot;11&quot;/&gt;&lt;lineCharCount val=&quot;6&quot;/&gt;&lt;lineCharCount val=&quot;7&quot;/&gt;&lt;lineCharCount val=&quot;8&quot;/&gt;&lt;lineCharCount val=&quot;21&quot;/&gt;&lt;lineCharCount val=&quot;4&quot;/&gt;&lt;/TableIndex&gt;&lt;/ShapeTextInfo&gt;"/>
  <p:tag name="HTML_SHAPEINFO" val="&lt;ThreeDShapeInfo&gt;&lt;uuid val=&quot;&quot;/&gt;&lt;isInvalidForFieldText val=&quot;0&quot;/&gt;&lt;Image&gt;&lt;filename val=&quot;C:\Users\JEFFKE~1\AppData\Local\Temp\PR\data\asimages\{25E64208-27EC-4739-B28E-2222D1795908}_12.png&quot;/&gt;&lt;left val=&quot;267&quot;/&gt;&lt;top val=&quot;60&quot;/&gt;&lt;width val=&quot;213&quot;/&gt;&lt;height val=&quot;313&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82CF096F-906C-49D9-AFC0-112AB8533C83}_12.png&quot;/&gt;&lt;left val=&quot;479&quot;/&gt;&lt;top val=&quot;60&quot;/&gt;&lt;width val=&quot;222&quot;/&gt;&lt;height val=&quot;31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ED217AB5-A7AB-4E6B-BC4D-46660248FA54}_13.png&quot;/&gt;&lt;left val=&quot;66&quot;/&gt;&lt;top val=&quot;-2&quot;/&gt;&lt;width val=&quot;644&quot;/&gt;&lt;height val=&quot;6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2&quot;/&gt;&lt;lineCharCount val=&quot;57&quot;/&gt;&lt;lineCharCount val=&quot;79&quot;/&gt;&lt;lineCharCount val=&quot;14&quot;/&gt;&lt;lineCharCount val=&quot;37&quot;/&gt;&lt;lineCharCount val=&quot;40&quot;/&gt;&lt;lineCharCount val=&quot;42&quot;/&gt;&lt;lineCharCount val=&quot;22&quot;/&gt;&lt;/TableIndex&gt;&lt;/ShapeTextInfo&gt;"/>
  <p:tag name="HTML_SHAPEINFO" val="&lt;TextEffect&gt;&lt;Image&gt;&lt;filename val=&quot;C:\Users\JEFFKE~1\AppData\Local\Temp\PR\data\asimages\{84B8FF00-22C3-4E4D-9804-E92A93CC9721}_1.png_crop.png&quot;/&gt;&lt;left val=&quot;21&quot;/&gt;&lt;top val=&quot;68&quot;/&gt;&lt;width val=&quot;660&quot;/&gt;&lt;height val=&quot;41&quot;/&gt;&lt;hasText val=&quot;1&quot;/&gt;&lt;paraId val=&quot;1&quot;/&gt;&lt;/Image&gt;&lt;Image&gt;&lt;filename val=&quot;C:\Users\JEFFKE~1\AppData\Local\Temp\PR\data\asimages\{11880159-21C4-433A-881E-B974EA03BCE6}_1.png_crop.png&quot;/&gt;&lt;left val=&quot;21&quot;/&gt;&lt;top val=&quot;129&quot;/&gt;&lt;width val=&quot;662&quot;/&gt;&lt;height val=&quot;38&quot;/&gt;&lt;hasText val=&quot;1&quot;/&gt;&lt;paraId val=&quot;2&quot;/&gt;&lt;/Image&gt;&lt;Image&gt;&lt;filename val=&quot;C:\Users\JEFFKE~1\AppData\Local\Temp\PR\data\asimages\{8A7E266C-BB65-4619-8EAD-FB964874BCF3}_1.png_crop.png&quot;/&gt;&lt;left val=&quot;345&quot;/&gt;&lt;top val=&quot;189&quot;/&gt;&lt;width val=&quot;337&quot;/&gt;&lt;height val=&quot;89&quot;/&gt;&lt;hasText val=&quot;1&quot;/&gt;&lt;paraId val=&quot;3&quot;/&gt;&lt;/Image&gt;&lt;/TextEffect&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EF8E9DF4-1D66-44FF-B327-F3066B499F15}_14.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33&quot;/&gt;&lt;lineCharCount val=&quot;27&quot;/&gt;&lt;lineCharCount val=&quot;9&quot;/&gt;&lt;lineCharCount val=&quot;28&quot;/&gt;&lt;lineCharCount val=&quot;9&quot;/&gt;&lt;lineCharCount val=&quot;33&quot;/&gt;&lt;lineCharCount val=&quot;35&quot;/&gt;&lt;/TableIndex&gt;&lt;/ShapeTextInfo&gt;"/>
  <p:tag name="HTML_SHAPEINFO" val="&lt;TextEffect&gt;&lt;Image&gt;&lt;filename val=&quot;C:\Users\JEFFKE~1\AppData\Local\Temp\PR\data\asimages\{455B8752-974A-4E9A-813B-D4732BD70A00}_1.png_crop.png&quot;/&gt;&lt;left val=&quot;23&quot;/&gt;&lt;top val=&quot;68&quot;/&gt;&lt;width val=&quot;241&quot;/&gt;&lt;height val=&quot;17&quot;/&gt;&lt;hasText val=&quot;1&quot;/&gt;&lt;paraId val=&quot;1&quot;/&gt;&lt;/Image&gt;&lt;Image&gt;&lt;filename val=&quot;C:\Users\JEFFKE~1\AppData\Local\Temp\PR\data\asimages\{9B163060-FA9D-4A53-8E8C-457B5237C800}_1.png_crop.png&quot;/&gt;&lt;left val=&quot;31&quot;/&gt;&lt;top val=&quot;105&quot;/&gt;&lt;width val=&quot;286&quot;/&gt;&lt;height val=&quot;62&quot;/&gt;&lt;hasText val=&quot;1&quot;/&gt;&lt;paraId val=&quot;2&quot;/&gt;&lt;/Image&gt;&lt;Image&gt;&lt;filename val=&quot;C:\Users\JEFFKE~1\AppData\Local\Temp\PR\data\asimages\{CFF50B8B-E2B4-47E5-B22A-98545178CB34}_1.png_crop.png&quot;/&gt;&lt;left val=&quot;31&quot;/&gt;&lt;top val=&quot;195&quot;/&gt;&lt;width val=&quot;245&quot;/&gt;&lt;height val=&quot;38&quot;/&gt;&lt;hasText val=&quot;1&quot;/&gt;&lt;paraId val=&quot;3&quot;/&gt;&lt;/Image&gt;&lt;Image&gt;&lt;filename val=&quot;C:\Users\JEFFKE~1\AppData\Local\Temp\PR\data\asimages\{45183A69-406D-4FAF-82FD-4448AF3990C1}_1.png_crop.png&quot;/&gt;&lt;left val=&quot;31&quot;/&gt;&lt;top val=&quot;261&quot;/&gt;&lt;width val=&quot;295&quot;/&gt;&lt;height val=&quot;38&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E2FC8B-B5F7-4E1C-801A-2C9AB116DF8E}&quot;/&gt;&lt;isInvalidForFieldText val=&quot;0&quot;/&gt;&lt;Image&gt;&lt;filename val=&quot;C:\Users\JEFFKE~1\AppData\Local\Temp\PR\data\asimages\{8AE2FC8B-B5F7-4E1C-801A-2C9AB116DF8E}_14.png&quot;/&gt;&lt;left val=&quot;348&quot;/&gt;&lt;top val=&quot;89&quot;/&gt;&lt;width val=&quot;358&quot;/&gt;&lt;height val=&quot;25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7455</TotalTime>
  <Words>2354</Words>
  <Application>Microsoft Office PowerPoint</Application>
  <PresentationFormat>On-screen Show (16:9)</PresentationFormat>
  <Paragraphs>163</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Wingdings</vt:lpstr>
      <vt:lpstr>ヒラギノ角ゴ Pro W3</vt:lpstr>
      <vt:lpstr>1_Office Theme</vt:lpstr>
      <vt:lpstr>Module 5: Situation Monitoring</vt:lpstr>
      <vt:lpstr>The Materials You Will Use</vt:lpstr>
      <vt:lpstr>Module Objectives</vt:lpstr>
      <vt:lpstr>Situation Monitoring</vt:lpstr>
      <vt:lpstr>Cross-Monitoring is…</vt:lpstr>
      <vt:lpstr>The STEP Process</vt:lpstr>
      <vt:lpstr>Situation Monitoring in the Medical Office</vt:lpstr>
      <vt:lpstr>Situation Monitoring Example Video</vt:lpstr>
      <vt:lpstr>Situation Monitoring Exercise</vt:lpstr>
      <vt:lpstr>Front Office Scenario</vt:lpstr>
      <vt:lpstr>Tools &amp; Strategies Summary</vt:lpstr>
      <vt:lpstr>Establish a Shared Mental Model</vt:lpstr>
      <vt:lpstr>Module 5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Bonnett, Doreen (AHRQ/OC)</cp:lastModifiedBy>
  <cp:revision>848</cp:revision>
  <cp:lastPrinted>2013-11-15T01:26:01Z</cp:lastPrinted>
  <dcterms:created xsi:type="dcterms:W3CDTF">2010-04-12T23:12:02Z</dcterms:created>
  <dcterms:modified xsi:type="dcterms:W3CDTF">2019-03-07T17:05:07Z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