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60" r:id="rId4"/>
  </p:sldMasterIdLst>
  <p:notesMasterIdLst>
    <p:notesMasterId r:id="rId22"/>
  </p:notesMasterIdLst>
  <p:handoutMasterIdLst>
    <p:handoutMasterId r:id="rId23"/>
  </p:handoutMasterIdLst>
  <p:sldIdLst>
    <p:sldId id="256" r:id="rId5"/>
    <p:sldId id="314" r:id="rId6"/>
    <p:sldId id="315"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6" r:id="rId21"/>
  </p:sldIdLst>
  <p:sldSz cx="9144000" cy="5143500" type="screen16x9"/>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un, Jennifer" initials="BJ" lastIdx="1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E22"/>
    <a:srgbClr val="31859C"/>
    <a:srgbClr val="E38144"/>
    <a:srgbClr val="FFFFCC"/>
    <a:srgbClr val="FFFF99"/>
    <a:srgbClr val="215968"/>
    <a:srgbClr val="BE571E"/>
    <a:srgbClr val="6090DC"/>
    <a:srgbClr val="4F7FD6"/>
    <a:srgbClr val="0D31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9" autoAdjust="0"/>
    <p:restoredTop sz="61376" autoAdjust="0"/>
  </p:normalViewPr>
  <p:slideViewPr>
    <p:cSldViewPr snapToGrid="0" snapToObjects="1">
      <p:cViewPr varScale="1">
        <p:scale>
          <a:sx n="85" d="100"/>
          <a:sy n="85" d="100"/>
        </p:scale>
        <p:origin x="2148" y="84"/>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50" d="100"/>
          <a:sy n="50" d="100"/>
        </p:scale>
        <p:origin x="288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4B5B94-BB2E-48AE-9D71-8275400DFE96}" type="datetimeFigureOut">
              <a:rPr lang="en-US" smtClean="0"/>
              <a:t>3/7/2019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6861E-E92C-418D-A750-12D745660979}" type="slidenum">
              <a:rPr lang="en-US" smtClean="0"/>
              <a:t>‹#›</a:t>
            </a:fld>
            <a:endParaRPr lang="en-US"/>
          </a:p>
        </p:txBody>
      </p:sp>
    </p:spTree>
    <p:extLst>
      <p:ext uri="{BB962C8B-B14F-4D97-AF65-F5344CB8AC3E}">
        <p14:creationId xmlns:p14="http://schemas.microsoft.com/office/powerpoint/2010/main" val="193759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BB795-DE68-4583-ADFE-996C8C8412E9}" type="datetimeFigureOut">
              <a:rPr lang="en-US" smtClean="0"/>
              <a:t>3/7/2019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94E17-EF1D-486E-B21E-4C184A5A89B4}" type="slidenum">
              <a:rPr lang="en-US" smtClean="0"/>
              <a:t>‹#›</a:t>
            </a:fld>
            <a:endParaRPr lang="en-US"/>
          </a:p>
        </p:txBody>
      </p:sp>
    </p:spTree>
    <p:extLst>
      <p:ext uri="{BB962C8B-B14F-4D97-AF65-F5344CB8AC3E}">
        <p14:creationId xmlns:p14="http://schemas.microsoft.com/office/powerpoint/2010/main" val="322999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Welcome to the TeamSTEPPS for Office-Based Care Online</a:t>
            </a:r>
            <a:r>
              <a:rPr lang="en-US" b="0" baseline="0" dirty="0"/>
              <a:t> Course</a:t>
            </a:r>
            <a:r>
              <a:rPr lang="en-US" b="0" dirty="0"/>
              <a:t>. This is Dr. Brigetta Craft. This presentation will cover Module</a:t>
            </a:r>
            <a:r>
              <a:rPr lang="en-US" b="0" baseline="0" dirty="0"/>
              <a:t> 7, Summary: Putting It All Together, </a:t>
            </a:r>
            <a:r>
              <a:rPr lang="en-US" b="0" dirty="0"/>
              <a:t>that you, as a practice facilitator, will review. </a:t>
            </a:r>
          </a:p>
        </p:txBody>
      </p:sp>
      <p:sp>
        <p:nvSpPr>
          <p:cNvPr id="4" name="Slide Number Placeholder 3"/>
          <p:cNvSpPr>
            <a:spLocks noGrp="1"/>
          </p:cNvSpPr>
          <p:nvPr>
            <p:ph type="sldNum" sz="quarter" idx="10"/>
          </p:nvPr>
        </p:nvSpPr>
        <p:spPr/>
        <p:txBody>
          <a:bodyPr/>
          <a:lstStyle/>
          <a:p>
            <a:fld id="{3DA94E17-EF1D-486E-B21E-4C184A5A89B4}" type="slidenum">
              <a:rPr lang="en-US" smtClean="0"/>
              <a:t>1</a:t>
            </a:fld>
            <a:endParaRPr lang="en-US"/>
          </a:p>
        </p:txBody>
      </p:sp>
    </p:spTree>
    <p:extLst>
      <p:ext uri="{BB962C8B-B14F-4D97-AF65-F5344CB8AC3E}">
        <p14:creationId xmlns:p14="http://schemas.microsoft.com/office/powerpoint/2010/main" val="3236738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900" dirty="0"/>
              <a:t>This slide should also be very familiar to you. It shows a list of barriers to team effectiveness and the tools and strategies that can be used to overcome those barriers. The final column lists the positive outcomes that can be realized with the successful use of the tools and strategies. </a:t>
            </a:r>
            <a:endParaRPr lang="en-US" sz="900" dirty="0" smtClean="0"/>
          </a:p>
          <a:p>
            <a:endParaRPr lang="en-US" sz="900" dirty="0"/>
          </a:p>
          <a:p>
            <a:r>
              <a:rPr lang="en-US" sz="900" dirty="0"/>
              <a:t>How then do we get to the successful outcomes? Honestly, this doesn't happen overnight. The successful implementation and sustainment takes time and dedication. </a:t>
            </a:r>
          </a:p>
          <a:p>
            <a:endParaRPr lang="en-US" sz="900" dirty="0" smtClean="0"/>
          </a:p>
          <a:p>
            <a:r>
              <a:rPr lang="en-US" sz="900" dirty="0" smtClean="0"/>
              <a:t>The </a:t>
            </a:r>
            <a:r>
              <a:rPr lang="en-US" sz="900" dirty="0"/>
              <a:t>remainder of the material in this module and the following four will focus on how you, the Practice Facilitator, can guide and support this change. TeamSTEPPS is culture change, pure and simple. This selection of tools and strategies helps achieve that goal of a new culture of teamwork, effectiveness, and communication. </a:t>
            </a:r>
          </a:p>
        </p:txBody>
      </p:sp>
    </p:spTree>
    <p:extLst>
      <p:ext uri="{BB962C8B-B14F-4D97-AF65-F5344CB8AC3E}">
        <p14:creationId xmlns:p14="http://schemas.microsoft.com/office/powerpoint/2010/main" val="4058573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The TeamSTEPPS in Office-Based Care program uses a Practice Facilitator model. This person's role is to learn about TeamSTEPPS and then spread it to office-based care settings that they influence. Before we go on, it is important we have the same shared mental model of roles and responsibilities. </a:t>
            </a:r>
          </a:p>
          <a:p>
            <a:endParaRPr lang="en-US" dirty="0" smtClean="0"/>
          </a:p>
          <a:p>
            <a:r>
              <a:rPr lang="en-US" dirty="0" smtClean="0"/>
              <a:t>Practice </a:t>
            </a:r>
            <a:r>
              <a:rPr lang="en-US" dirty="0"/>
              <a:t>facilitation is a service provided to office-based care settings by an individual or individuals to help in the overall improvement of care delivery. Practice Facilitators use principles from the following fields: organizational development, project management, and quality improvement. Practice facilitation builds internal capacity of the practice to conduct improvement activities over time. It differs from other types of consulting, because it develops a longer</a:t>
            </a:r>
            <a:r>
              <a:rPr lang="en-US" baseline="0" dirty="0"/>
              <a:t> </a:t>
            </a:r>
            <a:r>
              <a:rPr lang="en-US" dirty="0"/>
              <a:t>term relationship to create a closer connection. It also supports a broad range of improvement activities. </a:t>
            </a:r>
          </a:p>
          <a:p>
            <a:endParaRPr lang="en-US" dirty="0" smtClean="0"/>
          </a:p>
          <a:p>
            <a:r>
              <a:rPr lang="en-US" dirty="0" smtClean="0"/>
              <a:t>By </a:t>
            </a:r>
            <a:r>
              <a:rPr lang="en-US" dirty="0"/>
              <a:t>combining these skills, the Practice Facilitator can serve both as a long-term resource and a change leader, in a practice or collection of practices. One tool that a Practice Facilitator can use to drive the overall improvement of a practice is TeamSTEPPS. </a:t>
            </a:r>
          </a:p>
        </p:txBody>
      </p:sp>
      <p:sp>
        <p:nvSpPr>
          <p:cNvPr id="225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9627" eaLnBrk="0" hangingPunct="0">
              <a:defRPr sz="1600">
                <a:solidFill>
                  <a:schemeClr val="tx1"/>
                </a:solidFill>
                <a:latin typeface="Arial" charset="0"/>
                <a:ea typeface="ＭＳ Ｐゴシック" charset="-128"/>
              </a:defRPr>
            </a:lvl1pPr>
            <a:lvl2pPr marL="741167" indent="-285064" defTabSz="929627" eaLnBrk="0" hangingPunct="0">
              <a:defRPr sz="1600">
                <a:solidFill>
                  <a:schemeClr val="tx1"/>
                </a:solidFill>
                <a:latin typeface="Arial" charset="0"/>
                <a:ea typeface="ＭＳ Ｐゴシック" charset="-128"/>
              </a:defRPr>
            </a:lvl2pPr>
            <a:lvl3pPr marL="1140257" indent="-228051" defTabSz="929627" eaLnBrk="0" hangingPunct="0">
              <a:defRPr sz="1600">
                <a:solidFill>
                  <a:schemeClr val="tx1"/>
                </a:solidFill>
                <a:latin typeface="Arial" charset="0"/>
                <a:ea typeface="ＭＳ Ｐゴシック" charset="-128"/>
              </a:defRPr>
            </a:lvl3pPr>
            <a:lvl4pPr marL="1596360" indent="-228051" defTabSz="929627" eaLnBrk="0" hangingPunct="0">
              <a:defRPr sz="1600">
                <a:solidFill>
                  <a:schemeClr val="tx1"/>
                </a:solidFill>
                <a:latin typeface="Arial" charset="0"/>
                <a:ea typeface="ＭＳ Ｐゴシック" charset="-128"/>
              </a:defRPr>
            </a:lvl4pPr>
            <a:lvl5pPr marL="2052462" indent="-228051" defTabSz="929627" eaLnBrk="0" hangingPunct="0">
              <a:defRPr sz="1600">
                <a:solidFill>
                  <a:schemeClr val="tx1"/>
                </a:solidFill>
                <a:latin typeface="Arial" charset="0"/>
                <a:ea typeface="ＭＳ Ｐゴシック" charset="-128"/>
              </a:defRPr>
            </a:lvl5pPr>
            <a:lvl6pPr marL="2508565" indent="-228051" defTabSz="929627" eaLnBrk="0" fontAlgn="base" hangingPunct="0">
              <a:spcBef>
                <a:spcPct val="0"/>
              </a:spcBef>
              <a:spcAft>
                <a:spcPct val="0"/>
              </a:spcAft>
              <a:defRPr sz="1600">
                <a:solidFill>
                  <a:schemeClr val="tx1"/>
                </a:solidFill>
                <a:latin typeface="Arial" charset="0"/>
                <a:ea typeface="ＭＳ Ｐゴシック" charset="-128"/>
              </a:defRPr>
            </a:lvl6pPr>
            <a:lvl7pPr marL="2964668" indent="-228051" defTabSz="929627" eaLnBrk="0" fontAlgn="base" hangingPunct="0">
              <a:spcBef>
                <a:spcPct val="0"/>
              </a:spcBef>
              <a:spcAft>
                <a:spcPct val="0"/>
              </a:spcAft>
              <a:defRPr sz="1600">
                <a:solidFill>
                  <a:schemeClr val="tx1"/>
                </a:solidFill>
                <a:latin typeface="Arial" charset="0"/>
                <a:ea typeface="ＭＳ Ｐゴシック" charset="-128"/>
              </a:defRPr>
            </a:lvl7pPr>
            <a:lvl8pPr marL="3420770" indent="-228051" defTabSz="929627" eaLnBrk="0" fontAlgn="base" hangingPunct="0">
              <a:spcBef>
                <a:spcPct val="0"/>
              </a:spcBef>
              <a:spcAft>
                <a:spcPct val="0"/>
              </a:spcAft>
              <a:defRPr sz="1600">
                <a:solidFill>
                  <a:schemeClr val="tx1"/>
                </a:solidFill>
                <a:latin typeface="Arial" charset="0"/>
                <a:ea typeface="ＭＳ Ｐゴシック" charset="-128"/>
              </a:defRPr>
            </a:lvl8pPr>
            <a:lvl9pPr marL="3876873" indent="-228051" defTabSz="929627"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4B0B439C-0E2A-44E9-BE19-F23D9CAA8D8F}" type="slidenum">
              <a:rPr lang="en-US" altLang="en-US" sz="1200"/>
              <a:pPr eaLnBrk="1" hangingPunct="1"/>
              <a:t>11</a:t>
            </a:fld>
            <a:endParaRPr lang="en-US" altLang="en-US" sz="1200"/>
          </a:p>
        </p:txBody>
      </p:sp>
    </p:spTree>
    <p:extLst>
      <p:ext uri="{BB962C8B-B14F-4D97-AF65-F5344CB8AC3E}">
        <p14:creationId xmlns:p14="http://schemas.microsoft.com/office/powerpoint/2010/main" val="131482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t>Practice Facilitators are individuals trained in or working for care improvement. They have competencies in many areas, including quality improvement methods, project management, and team facilitation. A Practice Facilitator's background in team facilitation makes for a comfortable connection with the principles of TeamSTEPPS. Practice Facilitators may be internal employees or external consultants. They may work in one practice or across many. </a:t>
            </a:r>
          </a:p>
          <a:p>
            <a:endParaRPr lang="en-US" dirty="0" smtClean="0"/>
          </a:p>
          <a:p>
            <a:r>
              <a:rPr lang="en-US" dirty="0" smtClean="0"/>
              <a:t>It </a:t>
            </a:r>
            <a:r>
              <a:rPr lang="en-US" dirty="0"/>
              <a:t>is important to note that you do not need to have the title of Practice Facilitator for your organization in order to lead a TeamSTEPPS intervention. What is important and necessary is that you are familiar with the knowledge, skills, and attitudes of one. This will undoubtedly help you to coordinate the training of others and to run the implementation program from start to finish. </a:t>
            </a:r>
          </a:p>
          <a:p>
            <a:r>
              <a:rPr lang="en-US" dirty="0"/>
              <a:t>The AHRQ Practice Facilitation Handbook, found on the AHRQ Web site, can help you understand the basic knowledge, skills, and attitudes needed to be a successful Practice Facilitator. </a:t>
            </a:r>
          </a:p>
        </p:txBody>
      </p:sp>
      <p:sp>
        <p:nvSpPr>
          <p:cNvPr id="235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9627" eaLnBrk="0" hangingPunct="0">
              <a:defRPr sz="1600">
                <a:solidFill>
                  <a:schemeClr val="tx1"/>
                </a:solidFill>
                <a:latin typeface="Arial" charset="0"/>
                <a:ea typeface="ＭＳ Ｐゴシック" charset="-128"/>
              </a:defRPr>
            </a:lvl1pPr>
            <a:lvl2pPr marL="741167" indent="-285064" defTabSz="929627" eaLnBrk="0" hangingPunct="0">
              <a:defRPr sz="1600">
                <a:solidFill>
                  <a:schemeClr val="tx1"/>
                </a:solidFill>
                <a:latin typeface="Arial" charset="0"/>
                <a:ea typeface="ＭＳ Ｐゴシック" charset="-128"/>
              </a:defRPr>
            </a:lvl2pPr>
            <a:lvl3pPr marL="1140257" indent="-228051" defTabSz="929627" eaLnBrk="0" hangingPunct="0">
              <a:defRPr sz="1600">
                <a:solidFill>
                  <a:schemeClr val="tx1"/>
                </a:solidFill>
                <a:latin typeface="Arial" charset="0"/>
                <a:ea typeface="ＭＳ Ｐゴシック" charset="-128"/>
              </a:defRPr>
            </a:lvl3pPr>
            <a:lvl4pPr marL="1596360" indent="-228051" defTabSz="929627" eaLnBrk="0" hangingPunct="0">
              <a:defRPr sz="1600">
                <a:solidFill>
                  <a:schemeClr val="tx1"/>
                </a:solidFill>
                <a:latin typeface="Arial" charset="0"/>
                <a:ea typeface="ＭＳ Ｐゴシック" charset="-128"/>
              </a:defRPr>
            </a:lvl4pPr>
            <a:lvl5pPr marL="2052462" indent="-228051" defTabSz="929627" eaLnBrk="0" hangingPunct="0">
              <a:defRPr sz="1600">
                <a:solidFill>
                  <a:schemeClr val="tx1"/>
                </a:solidFill>
                <a:latin typeface="Arial" charset="0"/>
                <a:ea typeface="ＭＳ Ｐゴシック" charset="-128"/>
              </a:defRPr>
            </a:lvl5pPr>
            <a:lvl6pPr marL="2508565" indent="-228051" defTabSz="929627" eaLnBrk="0" fontAlgn="base" hangingPunct="0">
              <a:spcBef>
                <a:spcPct val="0"/>
              </a:spcBef>
              <a:spcAft>
                <a:spcPct val="0"/>
              </a:spcAft>
              <a:defRPr sz="1600">
                <a:solidFill>
                  <a:schemeClr val="tx1"/>
                </a:solidFill>
                <a:latin typeface="Arial" charset="0"/>
                <a:ea typeface="ＭＳ Ｐゴシック" charset="-128"/>
              </a:defRPr>
            </a:lvl6pPr>
            <a:lvl7pPr marL="2964668" indent="-228051" defTabSz="929627" eaLnBrk="0" fontAlgn="base" hangingPunct="0">
              <a:spcBef>
                <a:spcPct val="0"/>
              </a:spcBef>
              <a:spcAft>
                <a:spcPct val="0"/>
              </a:spcAft>
              <a:defRPr sz="1600">
                <a:solidFill>
                  <a:schemeClr val="tx1"/>
                </a:solidFill>
                <a:latin typeface="Arial" charset="0"/>
                <a:ea typeface="ＭＳ Ｐゴシック" charset="-128"/>
              </a:defRPr>
            </a:lvl7pPr>
            <a:lvl8pPr marL="3420770" indent="-228051" defTabSz="929627" eaLnBrk="0" fontAlgn="base" hangingPunct="0">
              <a:spcBef>
                <a:spcPct val="0"/>
              </a:spcBef>
              <a:spcAft>
                <a:spcPct val="0"/>
              </a:spcAft>
              <a:defRPr sz="1600">
                <a:solidFill>
                  <a:schemeClr val="tx1"/>
                </a:solidFill>
                <a:latin typeface="Arial" charset="0"/>
                <a:ea typeface="ＭＳ Ｐゴシック" charset="-128"/>
              </a:defRPr>
            </a:lvl8pPr>
            <a:lvl9pPr marL="3876873" indent="-228051" defTabSz="929627"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98A877DA-AAB7-4E25-876C-A9111F530E8E}" type="slidenum">
              <a:rPr lang="en-US" altLang="en-US" sz="1200"/>
              <a:pPr eaLnBrk="1" hangingPunct="1"/>
              <a:t>12</a:t>
            </a:fld>
            <a:endParaRPr lang="en-US" altLang="en-US" sz="1200"/>
          </a:p>
        </p:txBody>
      </p:sp>
    </p:spTree>
    <p:extLst>
      <p:ext uri="{BB962C8B-B14F-4D97-AF65-F5344CB8AC3E}">
        <p14:creationId xmlns:p14="http://schemas.microsoft.com/office/powerpoint/2010/main" val="3139977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0" u="none" dirty="0"/>
              <a:t>The Practice Facilitator can serve as the Master Trainer for the entire staff. Use the Fundamentals course when presenting the training. </a:t>
            </a:r>
          </a:p>
          <a:p>
            <a:endParaRPr lang="en-US" b="0" u="none" dirty="0" smtClean="0"/>
          </a:p>
          <a:p>
            <a:r>
              <a:rPr lang="en-US" b="0" u="none" dirty="0" smtClean="0"/>
              <a:t>You </a:t>
            </a:r>
            <a:r>
              <a:rPr lang="en-US" b="0" u="none" dirty="0"/>
              <a:t>will also be training a Change Team, many of whom will be coaches who will service as frontline champions for TeamSTEPPS. These coaches on the Change Team are people who understand how TeamSTEPPS can be used on a daily basis in different situations. More information on how to train coaches will be shared later in this course. </a:t>
            </a:r>
          </a:p>
        </p:txBody>
      </p:sp>
      <p:sp>
        <p:nvSpPr>
          <p:cNvPr id="245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9627" eaLnBrk="0" hangingPunct="0">
              <a:defRPr sz="1600">
                <a:solidFill>
                  <a:schemeClr val="tx1"/>
                </a:solidFill>
                <a:latin typeface="Arial" charset="0"/>
                <a:ea typeface="ＭＳ Ｐゴシック" charset="-128"/>
              </a:defRPr>
            </a:lvl1pPr>
            <a:lvl2pPr marL="741167" indent="-285064" defTabSz="929627" eaLnBrk="0" hangingPunct="0">
              <a:defRPr sz="1600">
                <a:solidFill>
                  <a:schemeClr val="tx1"/>
                </a:solidFill>
                <a:latin typeface="Arial" charset="0"/>
                <a:ea typeface="ＭＳ Ｐゴシック" charset="-128"/>
              </a:defRPr>
            </a:lvl2pPr>
            <a:lvl3pPr marL="1140257" indent="-228051" defTabSz="929627" eaLnBrk="0" hangingPunct="0">
              <a:defRPr sz="1600">
                <a:solidFill>
                  <a:schemeClr val="tx1"/>
                </a:solidFill>
                <a:latin typeface="Arial" charset="0"/>
                <a:ea typeface="ＭＳ Ｐゴシック" charset="-128"/>
              </a:defRPr>
            </a:lvl3pPr>
            <a:lvl4pPr marL="1596360" indent="-228051" defTabSz="929627" eaLnBrk="0" hangingPunct="0">
              <a:defRPr sz="1600">
                <a:solidFill>
                  <a:schemeClr val="tx1"/>
                </a:solidFill>
                <a:latin typeface="Arial" charset="0"/>
                <a:ea typeface="ＭＳ Ｐゴシック" charset="-128"/>
              </a:defRPr>
            </a:lvl4pPr>
            <a:lvl5pPr marL="2052462" indent="-228051" defTabSz="929627" eaLnBrk="0" hangingPunct="0">
              <a:defRPr sz="1600">
                <a:solidFill>
                  <a:schemeClr val="tx1"/>
                </a:solidFill>
                <a:latin typeface="Arial" charset="0"/>
                <a:ea typeface="ＭＳ Ｐゴシック" charset="-128"/>
              </a:defRPr>
            </a:lvl5pPr>
            <a:lvl6pPr marL="2508565" indent="-228051" defTabSz="929627" eaLnBrk="0" fontAlgn="base" hangingPunct="0">
              <a:spcBef>
                <a:spcPct val="0"/>
              </a:spcBef>
              <a:spcAft>
                <a:spcPct val="0"/>
              </a:spcAft>
              <a:defRPr sz="1600">
                <a:solidFill>
                  <a:schemeClr val="tx1"/>
                </a:solidFill>
                <a:latin typeface="Arial" charset="0"/>
                <a:ea typeface="ＭＳ Ｐゴシック" charset="-128"/>
              </a:defRPr>
            </a:lvl6pPr>
            <a:lvl7pPr marL="2964668" indent="-228051" defTabSz="929627" eaLnBrk="0" fontAlgn="base" hangingPunct="0">
              <a:spcBef>
                <a:spcPct val="0"/>
              </a:spcBef>
              <a:spcAft>
                <a:spcPct val="0"/>
              </a:spcAft>
              <a:defRPr sz="1600">
                <a:solidFill>
                  <a:schemeClr val="tx1"/>
                </a:solidFill>
                <a:latin typeface="Arial" charset="0"/>
                <a:ea typeface="ＭＳ Ｐゴシック" charset="-128"/>
              </a:defRPr>
            </a:lvl7pPr>
            <a:lvl8pPr marL="3420770" indent="-228051" defTabSz="929627" eaLnBrk="0" fontAlgn="base" hangingPunct="0">
              <a:spcBef>
                <a:spcPct val="0"/>
              </a:spcBef>
              <a:spcAft>
                <a:spcPct val="0"/>
              </a:spcAft>
              <a:defRPr sz="1600">
                <a:solidFill>
                  <a:schemeClr val="tx1"/>
                </a:solidFill>
                <a:latin typeface="Arial" charset="0"/>
                <a:ea typeface="ＭＳ Ｐゴシック" charset="-128"/>
              </a:defRPr>
            </a:lvl8pPr>
            <a:lvl9pPr marL="3876873" indent="-228051" defTabSz="929627"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5071B9F0-EE35-4B62-9190-83301753B757}" type="slidenum">
              <a:rPr lang="en-US" altLang="en-US" sz="1200"/>
              <a:pPr eaLnBrk="1" hangingPunct="1"/>
              <a:t>13</a:t>
            </a:fld>
            <a:endParaRPr lang="en-US" altLang="en-US" sz="1200"/>
          </a:p>
        </p:txBody>
      </p:sp>
    </p:spTree>
    <p:extLst>
      <p:ext uri="{BB962C8B-B14F-4D97-AF65-F5344CB8AC3E}">
        <p14:creationId xmlns:p14="http://schemas.microsoft.com/office/powerpoint/2010/main" val="4267296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Another approach for the Practice Facilitator to spread TeamSTEPPS is through the external model of practice facilitation. This approach is different, in that one individual works to spread the principles across multiple sites. The Practice Facilitator teaches the material of this course in its entirety to one office champion Master Trainer for each site. As a Practice Facilitator, you would do this by providing training using all the sections of this toolkit. The office champion would then train the Change Team as coaches and, with the Change Team, train the entire staff using the Fundamentals course material. </a:t>
            </a:r>
            <a:endParaRPr lang="en-US" dirty="0"/>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14</a:t>
            </a:fld>
            <a:endParaRPr lang="en-US" dirty="0"/>
          </a:p>
        </p:txBody>
      </p:sp>
    </p:spTree>
    <p:extLst>
      <p:ext uri="{BB962C8B-B14F-4D97-AF65-F5344CB8AC3E}">
        <p14:creationId xmlns:p14="http://schemas.microsoft.com/office/powerpoint/2010/main" val="3982785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0" strike="noStrike" dirty="0"/>
              <a:t>The upcoming video illustrates the beginnings of a TeamSTEPPS initiative started in one medical office. In the clip, Valerie has received TeamSTEPPS training from an external Practice Facilitator. She herself is not a Practice Facilitator, but she is the office champion. As you watch the video, consider how Valerie combines her knowledge of performance improvement methodology with her TeamSTEPPS initiative. Take the time to record your thoughts on the corresponding page of your workbook.</a:t>
            </a:r>
            <a:endParaRPr lang="en-US" b="0" dirty="0"/>
          </a:p>
        </p:txBody>
      </p:sp>
      <p:sp>
        <p:nvSpPr>
          <p:cNvPr id="2560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9627" eaLnBrk="0" hangingPunct="0">
              <a:defRPr sz="1600">
                <a:solidFill>
                  <a:schemeClr val="tx1"/>
                </a:solidFill>
                <a:latin typeface="Arial" charset="0"/>
                <a:ea typeface="ＭＳ Ｐゴシック" charset="-128"/>
              </a:defRPr>
            </a:lvl1pPr>
            <a:lvl2pPr marL="741167" indent="-285064" defTabSz="929627" eaLnBrk="0" hangingPunct="0">
              <a:defRPr sz="1600">
                <a:solidFill>
                  <a:schemeClr val="tx1"/>
                </a:solidFill>
                <a:latin typeface="Arial" charset="0"/>
                <a:ea typeface="ＭＳ Ｐゴシック" charset="-128"/>
              </a:defRPr>
            </a:lvl2pPr>
            <a:lvl3pPr marL="1140257" indent="-228051" defTabSz="929627" eaLnBrk="0" hangingPunct="0">
              <a:defRPr sz="1600">
                <a:solidFill>
                  <a:schemeClr val="tx1"/>
                </a:solidFill>
                <a:latin typeface="Arial" charset="0"/>
                <a:ea typeface="ＭＳ Ｐゴシック" charset="-128"/>
              </a:defRPr>
            </a:lvl3pPr>
            <a:lvl4pPr marL="1596360" indent="-228051" defTabSz="929627" eaLnBrk="0" hangingPunct="0">
              <a:defRPr sz="1600">
                <a:solidFill>
                  <a:schemeClr val="tx1"/>
                </a:solidFill>
                <a:latin typeface="Arial" charset="0"/>
                <a:ea typeface="ＭＳ Ｐゴシック" charset="-128"/>
              </a:defRPr>
            </a:lvl4pPr>
            <a:lvl5pPr marL="2052462" indent="-228051" defTabSz="929627" eaLnBrk="0" hangingPunct="0">
              <a:defRPr sz="1600">
                <a:solidFill>
                  <a:schemeClr val="tx1"/>
                </a:solidFill>
                <a:latin typeface="Arial" charset="0"/>
                <a:ea typeface="ＭＳ Ｐゴシック" charset="-128"/>
              </a:defRPr>
            </a:lvl5pPr>
            <a:lvl6pPr marL="2508565" indent="-228051" defTabSz="929627" eaLnBrk="0" fontAlgn="base" hangingPunct="0">
              <a:spcBef>
                <a:spcPct val="0"/>
              </a:spcBef>
              <a:spcAft>
                <a:spcPct val="0"/>
              </a:spcAft>
              <a:defRPr sz="1600">
                <a:solidFill>
                  <a:schemeClr val="tx1"/>
                </a:solidFill>
                <a:latin typeface="Arial" charset="0"/>
                <a:ea typeface="ＭＳ Ｐゴシック" charset="-128"/>
              </a:defRPr>
            </a:lvl6pPr>
            <a:lvl7pPr marL="2964668" indent="-228051" defTabSz="929627" eaLnBrk="0" fontAlgn="base" hangingPunct="0">
              <a:spcBef>
                <a:spcPct val="0"/>
              </a:spcBef>
              <a:spcAft>
                <a:spcPct val="0"/>
              </a:spcAft>
              <a:defRPr sz="1600">
                <a:solidFill>
                  <a:schemeClr val="tx1"/>
                </a:solidFill>
                <a:latin typeface="Arial" charset="0"/>
                <a:ea typeface="ＭＳ Ｐゴシック" charset="-128"/>
              </a:defRPr>
            </a:lvl7pPr>
            <a:lvl8pPr marL="3420770" indent="-228051" defTabSz="929627" eaLnBrk="0" fontAlgn="base" hangingPunct="0">
              <a:spcBef>
                <a:spcPct val="0"/>
              </a:spcBef>
              <a:spcAft>
                <a:spcPct val="0"/>
              </a:spcAft>
              <a:defRPr sz="1600">
                <a:solidFill>
                  <a:schemeClr val="tx1"/>
                </a:solidFill>
                <a:latin typeface="Arial" charset="0"/>
                <a:ea typeface="ＭＳ Ｐゴシック" charset="-128"/>
              </a:defRPr>
            </a:lvl8pPr>
            <a:lvl9pPr marL="3876873" indent="-228051" defTabSz="929627"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A32C1CC1-CC7B-4262-ABCE-0AEBA93341AE}" type="slidenum">
              <a:rPr lang="en-US" altLang="en-US" sz="1200"/>
              <a:pPr eaLnBrk="1" hangingPunct="1"/>
              <a:t>15</a:t>
            </a:fld>
            <a:endParaRPr lang="en-US" altLang="en-US" sz="1200"/>
          </a:p>
        </p:txBody>
      </p:sp>
    </p:spTree>
    <p:extLst>
      <p:ext uri="{BB962C8B-B14F-4D97-AF65-F5344CB8AC3E}">
        <p14:creationId xmlns:p14="http://schemas.microsoft.com/office/powerpoint/2010/main" val="47446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94E17-EF1D-486E-B21E-4C184A5A89B4}" type="slidenum">
              <a:rPr lang="en-US" smtClean="0"/>
              <a:t>16</a:t>
            </a:fld>
            <a:endParaRPr lang="en-US"/>
          </a:p>
        </p:txBody>
      </p:sp>
    </p:spTree>
    <p:extLst>
      <p:ext uri="{BB962C8B-B14F-4D97-AF65-F5344CB8AC3E}">
        <p14:creationId xmlns:p14="http://schemas.microsoft.com/office/powerpoint/2010/main" val="3225439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this module, you learned to:</a:t>
            </a:r>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Review </a:t>
            </a:r>
            <a:r>
              <a:rPr lang="en-US" sz="1200" kern="1200" dirty="0">
                <a:solidFill>
                  <a:schemeClr val="tx1"/>
                </a:solidFill>
                <a:effectLst/>
                <a:latin typeface="+mn-lt"/>
                <a:ea typeface="+mn-ea"/>
                <a:cs typeface="+mn-cs"/>
              </a:rPr>
              <a:t>the tools and principles of TeamSTEPPS.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review the role of Practice Facilitators and the change team in introducing TeamSTEPPS in an office-based care setting.</a:t>
            </a:r>
          </a:p>
        </p:txBody>
      </p:sp>
      <p:sp>
        <p:nvSpPr>
          <p:cNvPr id="4" name="Slide Number Placeholder 3"/>
          <p:cNvSpPr>
            <a:spLocks noGrp="1"/>
          </p:cNvSpPr>
          <p:nvPr>
            <p:ph type="sldNum" sz="quarter" idx="10"/>
          </p:nvPr>
        </p:nvSpPr>
        <p:spPr/>
        <p:txBody>
          <a:bodyPr/>
          <a:lstStyle/>
          <a:p>
            <a:fld id="{3DA94E17-EF1D-486E-B21E-4C184A5A89B4}" type="slidenum">
              <a:rPr lang="en-US" smtClean="0"/>
              <a:t>17</a:t>
            </a:fld>
            <a:endParaRPr lang="en-US"/>
          </a:p>
        </p:txBody>
      </p:sp>
    </p:spTree>
    <p:extLst>
      <p:ext uri="{BB962C8B-B14F-4D97-AF65-F5344CB8AC3E}">
        <p14:creationId xmlns:p14="http://schemas.microsoft.com/office/powerpoint/2010/main" val="273772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course, the Participant Workbook will be your primary tool for completing all the learning activities, such as exercises, video reflections, and case-based scenarios. These will help shape your implementation plan in addition to providing content, discussion questions, and other activities for your change team. Select</a:t>
            </a:r>
            <a:r>
              <a:rPr lang="en-US" baseline="0" dirty="0"/>
              <a:t> the link to download the Participant Workbook</a:t>
            </a:r>
            <a:r>
              <a:rPr lang="en-US" b="1" baseline="0" dirty="0" smtClean="0"/>
              <a:t>.</a:t>
            </a:r>
          </a:p>
          <a:p>
            <a:endParaRPr lang="en-US" b="1" dirty="0"/>
          </a:p>
          <a:p>
            <a:r>
              <a:rPr lang="en-US" dirty="0"/>
              <a:t>You can also visit the AHRQ TeamSTEPPS </a:t>
            </a:r>
            <a:r>
              <a:rPr lang="en-US" dirty="0" smtClean="0"/>
              <a:t>website </a:t>
            </a:r>
            <a:r>
              <a:rPr lang="en-US" dirty="0"/>
              <a:t>to access the entire TeamSTEPPS for Office-Based Care curriculum. This includes the PowerPoint classroom slides and instructor guides for each module, along with videos and ancillary materials, such as handouts and exercises. Select the link to open the AHRQ TeamSTEPPS </a:t>
            </a:r>
            <a:r>
              <a:rPr lang="en-US" dirty="0" smtClean="0"/>
              <a:t>website</a:t>
            </a:r>
            <a:r>
              <a:rPr lang="en-US" dirty="0"/>
              <a:t>.</a:t>
            </a:r>
          </a:p>
        </p:txBody>
      </p:sp>
      <p:sp>
        <p:nvSpPr>
          <p:cNvPr id="4" name="Slide Number Placeholder 3"/>
          <p:cNvSpPr>
            <a:spLocks noGrp="1"/>
          </p:cNvSpPr>
          <p:nvPr>
            <p:ph type="sldNum" sz="quarter" idx="10"/>
          </p:nvPr>
        </p:nvSpPr>
        <p:spPr/>
        <p:txBody>
          <a:bodyPr/>
          <a:lstStyle/>
          <a:p>
            <a:fld id="{3DA94E17-EF1D-486E-B21E-4C184A5A89B4}" type="slidenum">
              <a:rPr lang="en-US" smtClean="0"/>
              <a:t>2</a:t>
            </a:fld>
            <a:endParaRPr lang="en-US"/>
          </a:p>
        </p:txBody>
      </p:sp>
    </p:spTree>
    <p:extLst>
      <p:ext uri="{BB962C8B-B14F-4D97-AF65-F5344CB8AC3E}">
        <p14:creationId xmlns:p14="http://schemas.microsoft.com/office/powerpoint/2010/main" val="238252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completing this module, you</a:t>
            </a:r>
            <a:r>
              <a:rPr lang="en-US" strike="noStrike" dirty="0"/>
              <a:t>’ll </a:t>
            </a:r>
            <a:r>
              <a:rPr lang="en-US" dirty="0"/>
              <a:t>be able to</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Review the tools and principles of TeamSTEPPS.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review the role of Practice Facilitators and the change team in introducing TeamSTEPPS in an office-based care setting.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To begin our discussion on putting</a:t>
            </a:r>
            <a:r>
              <a:rPr lang="en-US" u="none" baseline="0" dirty="0"/>
              <a:t> it all together</a:t>
            </a:r>
            <a:r>
              <a:rPr lang="en-US" u="none" dirty="0"/>
              <a:t>, I would like to introduce your host for this module, Chris Hund. </a:t>
            </a:r>
          </a:p>
        </p:txBody>
      </p:sp>
      <p:sp>
        <p:nvSpPr>
          <p:cNvPr id="4" name="Slide Number Placeholder 3"/>
          <p:cNvSpPr>
            <a:spLocks noGrp="1"/>
          </p:cNvSpPr>
          <p:nvPr>
            <p:ph type="sldNum" sz="quarter" idx="10"/>
          </p:nvPr>
        </p:nvSpPr>
        <p:spPr/>
        <p:txBody>
          <a:bodyPr/>
          <a:lstStyle/>
          <a:p>
            <a:fld id="{3DA94E17-EF1D-486E-B21E-4C184A5A89B4}" type="slidenum">
              <a:rPr lang="en-US" smtClean="0"/>
              <a:t>3</a:t>
            </a:fld>
            <a:endParaRPr lang="en-US"/>
          </a:p>
        </p:txBody>
      </p:sp>
    </p:spTree>
    <p:extLst>
      <p:ext uri="{BB962C8B-B14F-4D97-AF65-F5344CB8AC3E}">
        <p14:creationId xmlns:p14="http://schemas.microsoft.com/office/powerpoint/2010/main" val="2745992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0" dirty="0"/>
              <a:t>Hello. My name is Chris Hund. I am Director of Clinical Quality for the Health Research and Educational Trust of the American Hospital Association. At the American Hospital Association, I direct the work on the national implementation of TeamSTEPPS® and the TeamSTEPPS for Office-Based Care training program. The purpose of this summary module is to pull together everything you have learned in the opening Fundamentals modules of TeamSTEPPS for Office-Based Care. In addition, you'll be introduced to the Practice Facilitator model and how it can help you begin to think about weaving TeamSTEPPS into quality improvement initiatives. We'll begin by reviewing some of the material you have studied in the previous modules. </a:t>
            </a:r>
          </a:p>
        </p:txBody>
      </p:sp>
      <p:sp>
        <p:nvSpPr>
          <p:cNvPr id="204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9627" eaLnBrk="0" hangingPunct="0">
              <a:defRPr sz="1600">
                <a:solidFill>
                  <a:schemeClr val="tx1"/>
                </a:solidFill>
                <a:latin typeface="Arial" charset="0"/>
                <a:ea typeface="ＭＳ Ｐゴシック" charset="-128"/>
              </a:defRPr>
            </a:lvl1pPr>
            <a:lvl2pPr marL="741167" indent="-285064" defTabSz="929627" eaLnBrk="0" hangingPunct="0">
              <a:defRPr sz="1600">
                <a:solidFill>
                  <a:schemeClr val="tx1"/>
                </a:solidFill>
                <a:latin typeface="Arial" charset="0"/>
                <a:ea typeface="ＭＳ Ｐゴシック" charset="-128"/>
              </a:defRPr>
            </a:lvl2pPr>
            <a:lvl3pPr marL="1140257" indent="-228051" defTabSz="929627" eaLnBrk="0" hangingPunct="0">
              <a:defRPr sz="1600">
                <a:solidFill>
                  <a:schemeClr val="tx1"/>
                </a:solidFill>
                <a:latin typeface="Arial" charset="0"/>
                <a:ea typeface="ＭＳ Ｐゴシック" charset="-128"/>
              </a:defRPr>
            </a:lvl3pPr>
            <a:lvl4pPr marL="1596360" indent="-228051" defTabSz="929627" eaLnBrk="0" hangingPunct="0">
              <a:defRPr sz="1600">
                <a:solidFill>
                  <a:schemeClr val="tx1"/>
                </a:solidFill>
                <a:latin typeface="Arial" charset="0"/>
                <a:ea typeface="ＭＳ Ｐゴシック" charset="-128"/>
              </a:defRPr>
            </a:lvl4pPr>
            <a:lvl5pPr marL="2052462" indent="-228051" defTabSz="929627" eaLnBrk="0" hangingPunct="0">
              <a:defRPr sz="1600">
                <a:solidFill>
                  <a:schemeClr val="tx1"/>
                </a:solidFill>
                <a:latin typeface="Arial" charset="0"/>
                <a:ea typeface="ＭＳ Ｐゴシック" charset="-128"/>
              </a:defRPr>
            </a:lvl5pPr>
            <a:lvl6pPr marL="2508565" indent="-228051" defTabSz="929627" eaLnBrk="0" fontAlgn="base" hangingPunct="0">
              <a:spcBef>
                <a:spcPct val="0"/>
              </a:spcBef>
              <a:spcAft>
                <a:spcPct val="0"/>
              </a:spcAft>
              <a:defRPr sz="1600">
                <a:solidFill>
                  <a:schemeClr val="tx1"/>
                </a:solidFill>
                <a:latin typeface="Arial" charset="0"/>
                <a:ea typeface="ＭＳ Ｐゴシック" charset="-128"/>
              </a:defRPr>
            </a:lvl6pPr>
            <a:lvl7pPr marL="2964668" indent="-228051" defTabSz="929627" eaLnBrk="0" fontAlgn="base" hangingPunct="0">
              <a:spcBef>
                <a:spcPct val="0"/>
              </a:spcBef>
              <a:spcAft>
                <a:spcPct val="0"/>
              </a:spcAft>
              <a:defRPr sz="1600">
                <a:solidFill>
                  <a:schemeClr val="tx1"/>
                </a:solidFill>
                <a:latin typeface="Arial" charset="0"/>
                <a:ea typeface="ＭＳ Ｐゴシック" charset="-128"/>
              </a:defRPr>
            </a:lvl7pPr>
            <a:lvl8pPr marL="3420770" indent="-228051" defTabSz="929627" eaLnBrk="0" fontAlgn="base" hangingPunct="0">
              <a:spcBef>
                <a:spcPct val="0"/>
              </a:spcBef>
              <a:spcAft>
                <a:spcPct val="0"/>
              </a:spcAft>
              <a:defRPr sz="1600">
                <a:solidFill>
                  <a:schemeClr val="tx1"/>
                </a:solidFill>
                <a:latin typeface="Arial" charset="0"/>
                <a:ea typeface="ＭＳ Ｐゴシック" charset="-128"/>
              </a:defRPr>
            </a:lvl8pPr>
            <a:lvl9pPr marL="3876873" indent="-228051" defTabSz="929627"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5ED70649-0E46-49FC-924C-C2F12A864F89}" type="slidenum">
              <a:rPr lang="en-US" altLang="en-US" sz="1200"/>
              <a:pPr eaLnBrk="1" hangingPunct="1"/>
              <a:t>4</a:t>
            </a:fld>
            <a:endParaRPr lang="en-US" altLang="en-US" sz="1200"/>
          </a:p>
        </p:txBody>
      </p:sp>
    </p:spTree>
    <p:extLst>
      <p:ext uri="{BB962C8B-B14F-4D97-AF65-F5344CB8AC3E}">
        <p14:creationId xmlns:p14="http://schemas.microsoft.com/office/powerpoint/2010/main" val="246683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now, this triangle should be very familiar to you. It represents the core principles of TeamSTEPPS. These are communication, leading teams, situation monitoring, and mutual support. These core principles represent the modules you have already reviewed. The tools that support these core principles are the tools that you will use to help improve the practice that you and your Change Team work in. The following slides will provide a brief review of each principle and the tools therein.</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5</a:t>
            </a:fld>
            <a:endParaRPr lang="en-US" dirty="0"/>
          </a:p>
        </p:txBody>
      </p:sp>
    </p:spTree>
    <p:extLst>
      <p:ext uri="{BB962C8B-B14F-4D97-AF65-F5344CB8AC3E}">
        <p14:creationId xmlns:p14="http://schemas.microsoft.com/office/powerpoint/2010/main" val="2584171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is the foundation of success for TeamSTEPPS. The four communication tools we discussed in the earlier lesson—SBAR, callout, check back, and handoffs—help ensure that communication is both transmitted and received in a standardized and efficient way. Using these tools will improve communication and make handoffs and other events safer. </a:t>
            </a:r>
          </a:p>
          <a:p>
            <a:endParaRPr lang="en-US" dirty="0" smtClean="0"/>
          </a:p>
          <a:p>
            <a:r>
              <a:rPr lang="en-US" dirty="0" smtClean="0"/>
              <a:t>If </a:t>
            </a:r>
            <a:r>
              <a:rPr lang="en-US" dirty="0"/>
              <a:t>you are sitting with your team, think back to your discussions on the communication tools. Which communication tools make sense and could work in your office? Which ones seem more difficult and might be harder to use effectively? In a later module, we'll discuss some methods for both teaching and coaching these tools and others. </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6</a:t>
            </a:fld>
            <a:endParaRPr lang="en-US" dirty="0"/>
          </a:p>
        </p:txBody>
      </p:sp>
    </p:spTree>
    <p:extLst>
      <p:ext uri="{BB962C8B-B14F-4D97-AF65-F5344CB8AC3E}">
        <p14:creationId xmlns:p14="http://schemas.microsoft.com/office/powerpoint/2010/main" val="3989001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leadership tools we discussed include briefs, huddles, and debriefs. These 3 events happen at the beginning, middle, and end of each event, shift, or even day. They are my favorite tools and can help push the cycle of continuous quality improvement. </a:t>
            </a:r>
          </a:p>
          <a:p>
            <a:endParaRPr lang="en-US" dirty="0" smtClean="0"/>
          </a:p>
          <a:p>
            <a:r>
              <a:rPr lang="en-US" dirty="0" smtClean="0"/>
              <a:t>As </a:t>
            </a:r>
            <a:r>
              <a:rPr lang="en-US" dirty="0"/>
              <a:t>you learned during the lesson itself, there are different ways to use these tools. Make sure, however, to always stay consistent in the way you name and present these tools. Checklists that accompany these tools help you to standardize each of these events so that individuals attending know what to expect from others in the meeting and what is expected of them. </a:t>
            </a:r>
          </a:p>
          <a:p>
            <a:endParaRPr lang="en-US" dirty="0" smtClean="0"/>
          </a:p>
          <a:p>
            <a:r>
              <a:rPr lang="en-US" dirty="0" smtClean="0"/>
              <a:t>Recall </a:t>
            </a:r>
            <a:r>
              <a:rPr lang="en-US" dirty="0"/>
              <a:t>your previous discussions with your team during the module on these tools. How useful did you think briefs, huddles, and debriefs would be? Was there any pushback from individuals on the team, thinking that these would take too much time? If so, how did you respond? </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7</a:t>
            </a:fld>
            <a:endParaRPr lang="en-US" dirty="0"/>
          </a:p>
        </p:txBody>
      </p:sp>
    </p:spTree>
    <p:extLst>
      <p:ext uri="{BB962C8B-B14F-4D97-AF65-F5344CB8AC3E}">
        <p14:creationId xmlns:p14="http://schemas.microsoft.com/office/powerpoint/2010/main" val="586813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Situation monitoring tools are useful in helping you scan and assess what is going on around you and with you; cross-monitoring is a tool for watching other's backs, and the step checklist can help monitor a situation or a patient. </a:t>
            </a:r>
          </a:p>
          <a:p>
            <a:endParaRPr lang="en-US" b="0" dirty="0" smtClean="0"/>
          </a:p>
          <a:p>
            <a:r>
              <a:rPr lang="en-US" b="0" dirty="0" smtClean="0"/>
              <a:t>To </a:t>
            </a:r>
            <a:r>
              <a:rPr lang="en-US" b="0" dirty="0"/>
              <a:t>lead a discussion with your team about situation monitoring tools, ask these questions: What was your reaction to the idea of cross-monitoring? What benefits did you think improved situational awareness would have on your practices? In what specific situation did you feel you could use STEP? Are any of the team members worried that watching each other's backs will be misconstrued as being too intrusive? </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8</a:t>
            </a:fld>
            <a:endParaRPr lang="en-US" dirty="0"/>
          </a:p>
        </p:txBody>
      </p:sp>
    </p:spTree>
    <p:extLst>
      <p:ext uri="{BB962C8B-B14F-4D97-AF65-F5344CB8AC3E}">
        <p14:creationId xmlns:p14="http://schemas.microsoft.com/office/powerpoint/2010/main" val="2669701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mutual support tools are a particularly rich set of tools that help you and your team to: provide task assistance to each other; provide feedback to overcome a problem; use advocacy and assertion to challenge another person in the case of an unsafe and potentially dangerous situation; and work through conflict that can turn a relationship or work environment toxic. Mutual support tools, such as the Two-Challenge Rule, CUS, and the DESC script might seem daunting at first glance and might seem uncomfortable to implement. </a:t>
            </a:r>
          </a:p>
          <a:p>
            <a:endParaRPr lang="en-US" dirty="0" smtClean="0"/>
          </a:p>
          <a:p>
            <a:r>
              <a:rPr lang="en-US" dirty="0" smtClean="0"/>
              <a:t>Ideas </a:t>
            </a:r>
            <a:r>
              <a:rPr lang="en-US" dirty="0"/>
              <a:t>about coaching and teaching these tools will be covered in a later module. How have you thought about putting one of these tools in place? Discuss with your team which of these tools might work best. </a:t>
            </a:r>
          </a:p>
        </p:txBody>
      </p:sp>
      <p:sp>
        <p:nvSpPr>
          <p:cNvPr id="4" name="Slide Number Placeholder 3"/>
          <p:cNvSpPr>
            <a:spLocks noGrp="1"/>
          </p:cNvSpPr>
          <p:nvPr>
            <p:ph type="sldNum" sz="quarter" idx="10"/>
          </p:nvPr>
        </p:nvSpPr>
        <p:spPr/>
        <p:txBody>
          <a:bodyPr/>
          <a:lstStyle/>
          <a:p>
            <a:pPr>
              <a:defRPr/>
            </a:pPr>
            <a:fld id="{E37B3B8B-619A-4405-9E47-496CA82E1D1D}" type="slidenum">
              <a:rPr lang="en-US" smtClean="0"/>
              <a:pPr>
                <a:defRPr/>
              </a:pPr>
              <a:t>9</a:t>
            </a:fld>
            <a:endParaRPr lang="en-US" dirty="0"/>
          </a:p>
        </p:txBody>
      </p:sp>
    </p:spTree>
    <p:extLst>
      <p:ext uri="{BB962C8B-B14F-4D97-AF65-F5344CB8AC3E}">
        <p14:creationId xmlns:p14="http://schemas.microsoft.com/office/powerpoint/2010/main" val="579902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descr="Photo of doctor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3304"/>
            <a:ext cx="9144000" cy="5151120"/>
          </a:xfrm>
          <a:prstGeom prst="rect">
            <a:avLst/>
          </a:prstGeom>
        </p:spPr>
      </p:pic>
      <p:sp>
        <p:nvSpPr>
          <p:cNvPr id="2" name="Title 1"/>
          <p:cNvSpPr>
            <a:spLocks noGrp="1"/>
          </p:cNvSpPr>
          <p:nvPr>
            <p:ph type="ctrTitle" hasCustomPrompt="1"/>
            <p:custDataLst>
              <p:tags r:id="rId1"/>
            </p:custDataLst>
          </p:nvPr>
        </p:nvSpPr>
        <p:spPr>
          <a:xfrm>
            <a:off x="0" y="2401084"/>
            <a:ext cx="9143999" cy="693108"/>
          </a:xfrm>
        </p:spPr>
        <p:txBody>
          <a:bodyPr lIns="0" tIns="0" rIns="0" bIns="0" anchor="ctr" anchorCtr="0">
            <a:normAutofit/>
          </a:bodyPr>
          <a:lstStyle>
            <a:lvl1pPr algn="ctr">
              <a:defRPr sz="2000" spc="0" baseline="0">
                <a:solidFill>
                  <a:schemeClr val="bg1">
                    <a:lumMod val="95000"/>
                  </a:schemeClr>
                </a:solidFill>
                <a:effectLst>
                  <a:outerShdw blurRad="50800" dist="38100" dir="2700000" algn="tl" rotWithShape="0">
                    <a:prstClr val="black">
                      <a:alpha val="82000"/>
                    </a:prstClr>
                  </a:outerShdw>
                </a:effectLst>
              </a:defRPr>
            </a:lvl1pPr>
          </a:lstStyle>
          <a:p>
            <a:r>
              <a:rPr lang="en-US" dirty="0"/>
              <a:t>Module 1: Implementation Planning</a:t>
            </a:r>
          </a:p>
        </p:txBody>
      </p:sp>
      <p:sp>
        <p:nvSpPr>
          <p:cNvPr id="3" name="Subtitle 2"/>
          <p:cNvSpPr>
            <a:spLocks noGrp="1"/>
          </p:cNvSpPr>
          <p:nvPr>
            <p:ph type="subTitle" idx="1" hasCustomPrompt="1"/>
            <p:custDataLst>
              <p:tags r:id="rId2"/>
            </p:custDataLst>
          </p:nvPr>
        </p:nvSpPr>
        <p:spPr>
          <a:xfrm>
            <a:off x="0" y="1914508"/>
            <a:ext cx="9143999" cy="671151"/>
          </a:xfrm>
        </p:spPr>
        <p:txBody>
          <a:bodyPr>
            <a:normAutofit/>
          </a:bodyPr>
          <a:lstStyle>
            <a:lvl1pPr marL="0" indent="0" algn="ctr">
              <a:buNone/>
              <a:defRPr sz="2800" b="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Primary Care Online Course</a:t>
            </a:r>
          </a:p>
        </p:txBody>
      </p:sp>
      <p:sp>
        <p:nvSpPr>
          <p:cNvPr id="56" name="Text Placeholder 55"/>
          <p:cNvSpPr>
            <a:spLocks noGrp="1"/>
          </p:cNvSpPr>
          <p:nvPr>
            <p:ph type="body" sz="quarter" idx="10" hasCustomPrompt="1"/>
            <p:custDataLst>
              <p:tags r:id="rId3"/>
            </p:custDataLst>
          </p:nvPr>
        </p:nvSpPr>
        <p:spPr>
          <a:xfrm>
            <a:off x="-2" y="1037791"/>
            <a:ext cx="9144002" cy="485775"/>
          </a:xfrm>
        </p:spPr>
        <p:txBody>
          <a:bodyPr>
            <a:noAutofit/>
          </a:bodyPr>
          <a:lstStyle>
            <a:lvl1pPr marL="0" indent="0" algn="ctr">
              <a:buNone/>
              <a:defRPr sz="2800">
                <a:solidFill>
                  <a:schemeClr val="tx2">
                    <a:lumMod val="50000"/>
                  </a:schemeClr>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Welcome to the</a:t>
            </a:r>
          </a:p>
        </p:txBody>
      </p:sp>
      <p:pic>
        <p:nvPicPr>
          <p:cNvPr id="61" name="Picture 60" descr="TeamSTEPPS"/>
          <p:cNvPicPr>
            <a:picLocks noChangeAspect="1"/>
          </p:cNvPicPr>
          <p:nvPr/>
        </p:nvPicPr>
        <p:blipFill rotWithShape="1">
          <a:blip r:embed="rId6" cstate="screen">
            <a:extLst>
              <a:ext uri="{28A0092B-C50C-407E-A947-70E740481C1C}">
                <a14:useLocalDpi xmlns:a14="http://schemas.microsoft.com/office/drawing/2010/main"/>
              </a:ext>
            </a:extLst>
          </a:blip>
          <a:srcRect r="17620"/>
          <a:stretch/>
        </p:blipFill>
        <p:spPr>
          <a:xfrm>
            <a:off x="3082095" y="1486792"/>
            <a:ext cx="2979808" cy="542570"/>
          </a:xfrm>
          <a:prstGeom prst="rect">
            <a:avLst/>
          </a:prstGeom>
        </p:spPr>
      </p:pic>
      <p:pic>
        <p:nvPicPr>
          <p:cNvPr id="5" name="Picture 4" title="TeamSTEPPS logo"/>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98185" y="188166"/>
            <a:ext cx="1160424" cy="938165"/>
          </a:xfrm>
          <a:prstGeom prst="rect">
            <a:avLst/>
          </a:prstGeom>
        </p:spPr>
      </p:pic>
    </p:spTree>
    <p:extLst>
      <p:ext uri="{BB962C8B-B14F-4D97-AF65-F5344CB8AC3E}">
        <p14:creationId xmlns:p14="http://schemas.microsoft.com/office/powerpoint/2010/main" val="156418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Text">
    <p:spTree>
      <p:nvGrpSpPr>
        <p:cNvPr id="1" name=""/>
        <p:cNvGrpSpPr/>
        <p:nvPr/>
      </p:nvGrpSpPr>
      <p:grpSpPr>
        <a:xfrm>
          <a:off x="0" y="0"/>
          <a:ext cx="0" cy="0"/>
          <a:chOff x="0" y="0"/>
          <a:chExt cx="0" cy="0"/>
        </a:xfrm>
      </p:grpSpPr>
      <p:sp>
        <p:nvSpPr>
          <p:cNvPr id="14" name="Rectangle 13"/>
          <p:cNvSpPr/>
          <p:nvPr>
            <p:custDataLst>
              <p:tags r:id="rId1"/>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2"/>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3"/>
            </p:custDataLst>
          </p:nvPr>
        </p:nvSpPr>
        <p:spPr>
          <a:xfrm>
            <a:off x="182878" y="768096"/>
            <a:ext cx="8797315" cy="4018633"/>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Module 7: Summary: Putting It All Together</a:t>
            </a:r>
          </a:p>
        </p:txBody>
      </p:sp>
      <p:sp>
        <p:nvSpPr>
          <p:cNvPr id="9"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endParaRPr lang="en-US" sz="1000" dirty="0"/>
          </a:p>
        </p:txBody>
      </p:sp>
      <p:grpSp>
        <p:nvGrpSpPr>
          <p:cNvPr id="15" name="Group 14"/>
          <p:cNvGrpSpPr/>
          <p:nvPr>
            <p:custDataLst>
              <p:tags r:id="rId6"/>
            </p:custDataLst>
          </p:nvPr>
        </p:nvGrpSpPr>
        <p:grpSpPr>
          <a:xfrm>
            <a:off x="-81117" y="54429"/>
            <a:ext cx="1022162" cy="589808"/>
            <a:chOff x="-81117" y="54429"/>
            <a:chExt cx="1022162" cy="589808"/>
          </a:xfrm>
        </p:grpSpPr>
        <p:sp>
          <p:nvSpPr>
            <p:cNvPr id="6" name="Round Same Side Corner Rectangle 5"/>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253243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alf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2"/>
            </p:custDataLst>
          </p:nvPr>
        </p:nvSpPr>
        <p:spPr>
          <a:xfrm>
            <a:off x="182879" y="768095"/>
            <a:ext cx="4620769" cy="4023360"/>
          </a:xfrm>
        </p:spPr>
        <p:txBody>
          <a:bodyPr>
            <a:normAutofit/>
          </a:bodyPr>
          <a:lstStyle>
            <a:lvl1pPr marL="0" indent="0">
              <a:spcBef>
                <a:spcPts val="0"/>
              </a:spcBef>
              <a:spcAft>
                <a:spcPts val="1200"/>
              </a:spcAft>
              <a:buNone/>
              <a:defRPr sz="2000"/>
            </a:lvl1pPr>
            <a:lvl2pPr marL="401638" indent="-285750">
              <a:spcBef>
                <a:spcPts val="0"/>
              </a:spcBef>
              <a:spcAft>
                <a:spcPts val="1200"/>
              </a:spcAft>
              <a:buFont typeface="Arial" panose="020B0604020202020204" pitchFamily="34" charset="0"/>
              <a:buChar char="•"/>
              <a:defRPr sz="2000"/>
            </a:lvl2pPr>
            <a:lvl3pPr marL="688975" indent="-228600">
              <a:spcBef>
                <a:spcPts val="0"/>
              </a:spcBef>
              <a:spcAft>
                <a:spcPts val="1200"/>
              </a:spcAft>
              <a:defRPr sz="2000"/>
            </a:lvl3pPr>
            <a:lvl4pPr marL="1030288" indent="-228600">
              <a:spcBef>
                <a:spcPts val="0"/>
              </a:spcBef>
              <a:spcAft>
                <a:spcPts val="1200"/>
              </a:spcAft>
              <a:defRPr sz="2000"/>
            </a:lvl4pPr>
            <a:lvl5pPr marL="1316038" indent="-228600">
              <a:spcBef>
                <a:spcPts val="0"/>
              </a:spcBef>
              <a:spcAft>
                <a:spcPts val="12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Rectangle 30"/>
          <p:cNvSpPr/>
          <p:nvPr>
            <p:custDataLst>
              <p:tags r:id="rId3"/>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Module 7: Summary: Putting It All Together</a:t>
            </a:r>
          </a:p>
        </p:txBody>
      </p:sp>
      <p:sp>
        <p:nvSpPr>
          <p:cNvPr id="33"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endParaRPr lang="en-US" sz="1000" dirty="0"/>
          </a:p>
        </p:txBody>
      </p:sp>
      <p:grpSp>
        <p:nvGrpSpPr>
          <p:cNvPr id="55" name="Group 54"/>
          <p:cNvGrpSpPr/>
          <p:nvPr>
            <p:custDataLst>
              <p:tags r:id="rId6"/>
            </p:custDataLst>
          </p:nvPr>
        </p:nvGrpSpPr>
        <p:grpSpPr>
          <a:xfrm>
            <a:off x="-81117" y="54429"/>
            <a:ext cx="1022162" cy="589808"/>
            <a:chOff x="-81117" y="54429"/>
            <a:chExt cx="1022162" cy="589808"/>
          </a:xfrm>
        </p:grpSpPr>
        <p:sp>
          <p:nvSpPr>
            <p:cNvPr id="56" name="Round Same Side Corner Rectangle 55"/>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7" name="Picture 56"/>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24237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normAutofit/>
          </a:bodyPr>
          <a:lstStyle>
            <a:lvl1pPr>
              <a:defRPr sz="3200" spc="-100" baseline="0">
                <a:solidFill>
                  <a:srgbClr val="009EA0"/>
                </a:solidFill>
              </a:defRPr>
            </a:lvl1pPr>
          </a:lstStyle>
          <a:p>
            <a:r>
              <a:rPr lang="en-US" dirty="0"/>
              <a:t>Click to edit Master title style</a:t>
            </a:r>
          </a:p>
        </p:txBody>
      </p:sp>
      <p:sp>
        <p:nvSpPr>
          <p:cNvPr id="4" name="Text Placeholder 3"/>
          <p:cNvSpPr>
            <a:spLocks noGrp="1"/>
          </p:cNvSpPr>
          <p:nvPr>
            <p:ph type="body" sz="quarter" idx="10"/>
            <p:custDataLst>
              <p:tags r:id="rId2"/>
            </p:custDataLst>
          </p:nvPr>
        </p:nvSpPr>
        <p:spPr>
          <a:xfrm>
            <a:off x="182879" y="768095"/>
            <a:ext cx="4620769" cy="4023360"/>
          </a:xfrm>
        </p:spPr>
        <p:txBody>
          <a:bodyPr>
            <a:normAutofit/>
          </a:bodyPr>
          <a:lstStyle>
            <a:lvl1pPr marL="0" indent="0">
              <a:spcBef>
                <a:spcPts val="0"/>
              </a:spcBef>
              <a:spcAft>
                <a:spcPts val="1200"/>
              </a:spcAft>
              <a:buNone/>
              <a:defRPr sz="2000">
                <a:solidFill>
                  <a:schemeClr val="tx2">
                    <a:lumMod val="50000"/>
                  </a:schemeClr>
                </a:solidFill>
              </a:defRPr>
            </a:lvl1pPr>
            <a:lvl2pPr marL="401638" indent="-285750">
              <a:spcBef>
                <a:spcPts val="0"/>
              </a:spcBef>
              <a:spcAft>
                <a:spcPts val="1200"/>
              </a:spcAft>
              <a:buFont typeface="Arial" panose="020B0604020202020204" pitchFamily="34" charset="0"/>
              <a:buChar char="•"/>
              <a:defRPr sz="2000">
                <a:solidFill>
                  <a:schemeClr val="tx2">
                    <a:lumMod val="50000"/>
                  </a:schemeClr>
                </a:solidFill>
              </a:defRPr>
            </a:lvl2pPr>
            <a:lvl3pPr marL="688975" indent="-228600">
              <a:spcBef>
                <a:spcPts val="0"/>
              </a:spcBef>
              <a:spcAft>
                <a:spcPts val="1200"/>
              </a:spcAft>
              <a:defRPr sz="2000">
                <a:solidFill>
                  <a:schemeClr val="tx2">
                    <a:lumMod val="50000"/>
                  </a:schemeClr>
                </a:solidFill>
              </a:defRPr>
            </a:lvl3pPr>
            <a:lvl4pPr marL="1030288" indent="-228600">
              <a:spcBef>
                <a:spcPts val="0"/>
              </a:spcBef>
              <a:spcAft>
                <a:spcPts val="1200"/>
              </a:spcAft>
              <a:defRPr sz="2000">
                <a:solidFill>
                  <a:schemeClr val="tx2">
                    <a:lumMod val="50000"/>
                  </a:schemeClr>
                </a:solidFill>
              </a:defRPr>
            </a:lvl4pPr>
            <a:lvl5pPr marL="1316038" indent="-228600">
              <a:spcBef>
                <a:spcPts val="0"/>
              </a:spcBef>
              <a:spcAft>
                <a:spcPts val="1200"/>
              </a:spcAft>
              <a:defRPr sz="2000">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Rectangle 21"/>
          <p:cNvSpPr/>
          <p:nvPr>
            <p:custDataLst>
              <p:tags r:id="rId3"/>
            </p:custDataLst>
          </p:nvPr>
        </p:nvSpPr>
        <p:spPr>
          <a:xfrm>
            <a:off x="-81116" y="4869027"/>
            <a:ext cx="9298858" cy="286403"/>
          </a:xfrm>
          <a:prstGeom prst="rect">
            <a:avLst/>
          </a:prstGeom>
          <a:gradFill flip="none" rotWithShape="1">
            <a:gsLst>
              <a:gs pos="50000">
                <a:srgbClr val="009EA0">
                  <a:lumMod val="90000"/>
                  <a:lumOff val="10000"/>
                </a:srgbClr>
              </a:gs>
              <a:gs pos="100000">
                <a:srgbClr val="009EA0">
                  <a:lumMod val="95000"/>
                </a:srgbClr>
              </a:gs>
              <a:gs pos="0">
                <a:srgbClr val="009EA0">
                  <a:lumMod val="95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5"/>
          <p:cNvSpPr txBox="1">
            <a:spLocks/>
          </p:cNvSpPr>
          <p:nvPr>
            <p:custDataLst>
              <p:tags r:id="rId4"/>
            </p:custDataLst>
          </p:nvPr>
        </p:nvSpPr>
        <p:spPr>
          <a:xfrm>
            <a:off x="238021" y="4878923"/>
            <a:ext cx="4904509" cy="254123"/>
          </a:xfrm>
          <a:prstGeom prst="rect">
            <a:avLst/>
          </a:prstGeom>
        </p:spPr>
        <p:txBody>
          <a:bodyPr lIns="0" tIns="0" rIns="0" bIns="0" anchor="ctr" anchorCtr="0">
            <a:noAutofit/>
          </a:bodyPr>
          <a:lstStyle>
            <a:lvl1pPr marL="0" indent="0" algn="l" defTabSz="457200" rtl="0" eaLnBrk="1" latinLnBrk="0" hangingPunct="1">
              <a:spcBef>
                <a:spcPct val="20000"/>
              </a:spcBef>
              <a:buFont typeface="Arial"/>
              <a:buNone/>
              <a:defRPr sz="2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Module 7: Summary: Putting It All Together</a:t>
            </a:r>
          </a:p>
        </p:txBody>
      </p:sp>
      <p:sp>
        <p:nvSpPr>
          <p:cNvPr id="24" name="Text Placeholder 5"/>
          <p:cNvSpPr txBox="1">
            <a:spLocks/>
          </p:cNvSpPr>
          <p:nvPr>
            <p:custDataLst>
              <p:tags r:id="rId5"/>
            </p:custDataLst>
          </p:nvPr>
        </p:nvSpPr>
        <p:spPr>
          <a:xfrm>
            <a:off x="8167822" y="4876685"/>
            <a:ext cx="740651" cy="254123"/>
          </a:xfrm>
          <a:prstGeom prst="rect">
            <a:avLst/>
          </a:prstGeom>
        </p:spPr>
        <p:txBody>
          <a:bodyPr lIns="0" tIns="0" rIns="0" bIns="0" anchor="ctr" anchorCtr="0">
            <a:noAutofit/>
          </a:bodyPr>
          <a:lstStyle>
            <a:lvl1pPr marL="0" indent="0" algn="r" defTabSz="457200" rtl="0" eaLnBrk="1" latinLnBrk="0" hangingPunct="1">
              <a:spcBef>
                <a:spcPct val="20000"/>
              </a:spcBef>
              <a:buFont typeface="Arial"/>
              <a:buNone/>
              <a:defRPr sz="1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fld id="{12866757-CF97-4E1C-996C-740C5223B5C5}" type="slidenum">
              <a:rPr lang="en-US" sz="1000" smtClean="0"/>
              <a:t>‹#›</a:t>
            </a:fld>
            <a:endParaRPr lang="en-US" sz="1000" dirty="0"/>
          </a:p>
        </p:txBody>
      </p:sp>
      <p:grpSp>
        <p:nvGrpSpPr>
          <p:cNvPr id="41" name="Group 40"/>
          <p:cNvGrpSpPr/>
          <p:nvPr>
            <p:custDataLst>
              <p:tags r:id="rId6"/>
            </p:custDataLst>
          </p:nvPr>
        </p:nvGrpSpPr>
        <p:grpSpPr>
          <a:xfrm>
            <a:off x="-81117" y="54429"/>
            <a:ext cx="1022162" cy="589808"/>
            <a:chOff x="-81117" y="54429"/>
            <a:chExt cx="1022162" cy="589808"/>
          </a:xfrm>
        </p:grpSpPr>
        <p:sp>
          <p:nvSpPr>
            <p:cNvPr id="42" name="Round Same Side Corner Rectangle 41"/>
            <p:cNvSpPr/>
            <p:nvPr userDrawn="1">
              <p:custDataLst>
                <p:tags r:id="rId7"/>
              </p:custDataLst>
            </p:nvPr>
          </p:nvSpPr>
          <p:spPr>
            <a:xfrm rot="5400000">
              <a:off x="135060" y="-161748"/>
              <a:ext cx="589808" cy="1022162"/>
            </a:xfrm>
            <a:prstGeom prst="round2SameRect">
              <a:avLst>
                <a:gd name="adj1" fmla="val 37849"/>
                <a:gd name="adj2" fmla="val 1286"/>
              </a:avLst>
            </a:prstGeom>
            <a:gradFill flip="none" rotWithShape="1">
              <a:gsLst>
                <a:gs pos="0">
                  <a:srgbClr val="009EA0">
                    <a:lumMod val="80000"/>
                  </a:srgbClr>
                </a:gs>
                <a:gs pos="100000">
                  <a:srgbClr val="009EA0">
                    <a:lumMod val="100000"/>
                  </a:srgbClr>
                </a:gs>
              </a:gsLst>
              <a:lin ang="10800000" scaled="1"/>
              <a:tileRect/>
            </a:gradFill>
            <a:ln>
              <a:noFill/>
            </a:ln>
            <a:effectLst>
              <a:outerShdw blurRad="50800" dist="25400" algn="tl" rotWithShape="0">
                <a:srgbClr val="009EA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2"/>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63642" y="113454"/>
              <a:ext cx="561111" cy="453423"/>
            </a:xfrm>
            <a:prstGeom prst="rect">
              <a:avLst/>
            </a:prstGeom>
          </p:spPr>
        </p:pic>
      </p:grpSp>
    </p:spTree>
    <p:extLst>
      <p:ext uri="{BB962C8B-B14F-4D97-AF65-F5344CB8AC3E}">
        <p14:creationId xmlns:p14="http://schemas.microsoft.com/office/powerpoint/2010/main" val="10316251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0"/>
                <a:lumOff val="100000"/>
              </a:schemeClr>
            </a:gs>
            <a:gs pos="86000">
              <a:schemeClr val="bg1">
                <a:lumMod val="100000"/>
              </a:schemeClr>
            </a:gs>
            <a:gs pos="100000">
              <a:srgbClr val="009EA0">
                <a:lumMod val="80000"/>
                <a:lumOff val="20000"/>
                <a:alpha val="3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6"/>
            </p:custDataLst>
          </p:nvPr>
        </p:nvSpPr>
        <p:spPr>
          <a:xfrm>
            <a:off x="831273" y="0"/>
            <a:ext cx="8038407"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7"/>
            </p:custDataLst>
          </p:nvPr>
        </p:nvSpPr>
        <p:spPr>
          <a:xfrm>
            <a:off x="182880" y="768096"/>
            <a:ext cx="8778240" cy="39380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8108148"/>
      </p:ext>
    </p:extLst>
  </p:cSld>
  <p:clrMap bg1="lt1" tx1="dk1" bg2="lt2" tx2="dk2" accent1="accent1" accent2="accent2" accent3="accent3" accent4="accent4" accent5="accent5" accent6="accent6" hlink="hlink" folHlink="folHlink"/>
  <p:sldLayoutIdLst>
    <p:sldLayoutId id="2147493461" r:id="rId1"/>
    <p:sldLayoutId id="2147493462" r:id="rId2"/>
    <p:sldLayoutId id="2147493463" r:id="rId3"/>
    <p:sldLayoutId id="2147493464" r:id="rId4"/>
  </p:sldLayoutIdLst>
  <p:txStyles>
    <p:titleStyle>
      <a:lvl1pPr algn="l" defTabSz="457200" rtl="0" eaLnBrk="1" latinLnBrk="0" hangingPunct="1">
        <a:spcBef>
          <a:spcPct val="0"/>
        </a:spcBef>
        <a:buNone/>
        <a:defRPr sz="3200" b="0" i="0" u="none" kern="1200" spc="-100" baseline="0">
          <a:solidFill>
            <a:srgbClr val="009EA0"/>
          </a:solidFill>
          <a:latin typeface="+mj-lt"/>
          <a:ea typeface="+mj-ea"/>
          <a:cs typeface="Arial"/>
        </a:defRPr>
      </a:lvl1pPr>
    </p:titleStyle>
    <p:bodyStyle>
      <a:lvl1pPr marL="0" indent="0" algn="l" defTabSz="457200" rtl="0" eaLnBrk="1" latinLnBrk="0" hangingPunct="1">
        <a:spcBef>
          <a:spcPts val="0"/>
        </a:spcBef>
        <a:spcAft>
          <a:spcPts val="1200"/>
        </a:spcAft>
        <a:buFont typeface="Arial"/>
        <a:buNone/>
        <a:defRPr sz="2000" kern="1200">
          <a:solidFill>
            <a:schemeClr val="tx2">
              <a:lumMod val="50000"/>
            </a:schemeClr>
          </a:solidFill>
          <a:latin typeface="+mn-lt"/>
          <a:ea typeface="+mn-ea"/>
          <a:cs typeface="Arial"/>
        </a:defRPr>
      </a:lvl1pPr>
      <a:lvl2pPr marL="400050" indent="-285750" algn="l" defTabSz="457200" rtl="0" eaLnBrk="1" latinLnBrk="0" hangingPunct="1">
        <a:spcBef>
          <a:spcPts val="0"/>
        </a:spcBef>
        <a:spcAft>
          <a:spcPts val="1200"/>
        </a:spcAft>
        <a:buFont typeface="Arial" panose="020B0604020202020204" pitchFamily="34" charset="0"/>
        <a:buChar char="•"/>
        <a:defRPr sz="2000" b="0" i="0" u="none" kern="1200">
          <a:solidFill>
            <a:schemeClr val="tx2">
              <a:lumMod val="50000"/>
            </a:schemeClr>
          </a:solidFill>
          <a:latin typeface="+mn-lt"/>
          <a:ea typeface="+mn-ea"/>
          <a:cs typeface="Arial"/>
        </a:defRPr>
      </a:lvl2pPr>
      <a:lvl3pPr marL="687388" indent="-227013"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3pPr>
      <a:lvl4pPr marL="1027113"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4pPr>
      <a:lvl5pPr marL="1314450" indent="-228600" algn="l" defTabSz="457200" rtl="0" eaLnBrk="1" latinLnBrk="0" hangingPunct="1">
        <a:spcBef>
          <a:spcPts val="0"/>
        </a:spcBef>
        <a:spcAft>
          <a:spcPts val="1200"/>
        </a:spcAft>
        <a:buFont typeface="Arial"/>
        <a:buChar char="»"/>
        <a:defRPr sz="2000" kern="1200">
          <a:solidFill>
            <a:schemeClr val="tx2">
              <a:lumMod val="50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0.xml"/><Relationship Id="rId7" Type="http://schemas.openxmlformats.org/officeDocument/2006/relationships/image" Target="../media/image6.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7.xml"/><Relationship Id="rId7" Type="http://schemas.openxmlformats.org/officeDocument/2006/relationships/hyperlink" Target="http://www.ahrq.gov/professionals/prevention-chronic-care/improve/system/pfhandbook/index.html" TargetMode="Externa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12.xml"/><Relationship Id="rId5" Type="http://schemas.openxmlformats.org/officeDocument/2006/relationships/slideLayout" Target="../slideLayouts/slideLayout3.xml"/><Relationship Id="rId4" Type="http://schemas.openxmlformats.org/officeDocument/2006/relationships/tags" Target="../tags/tag68.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71.xml"/><Relationship Id="rId7"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77.xml"/><Relationship Id="rId7"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s>
</file>

<file path=ppt/slides/_rels/slide15.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oIaNZfmrIKQ?rel=0" TargetMode="External"/><Relationship Id="rId1" Type="http://schemas.openxmlformats.org/officeDocument/2006/relationships/tags" Target="../tags/tag84.xml"/><Relationship Id="rId6" Type="http://schemas.openxmlformats.org/officeDocument/2006/relationships/image" Target="../media/image18.png"/><Relationship Id="rId5" Type="http://schemas.openxmlformats.org/officeDocument/2006/relationships/hyperlink" Target="https://youtu.be/oIaNZfmrIKQ" TargetMode="Externa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image" Target="../media/image19.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88.xml"/></Relationships>
</file>

<file path=ppt/slides/_rels/slide2.xml.rels><?xml version="1.0" encoding="UTF-8" standalone="yes"?>
<Relationships xmlns="http://schemas.openxmlformats.org/package/2006/relationships"><Relationship Id="rId8" Type="http://schemas.openxmlformats.org/officeDocument/2006/relationships/hyperlink" Target="https://www.ahrq.gov/sites/default/files/wysiwyg/teamstepps/officebasedcare/participantworkbook.pdf" TargetMode="External"/><Relationship Id="rId13" Type="http://schemas.openxmlformats.org/officeDocument/2006/relationships/image" Target="../media/image9.jpeg"/><Relationship Id="rId3" Type="http://schemas.openxmlformats.org/officeDocument/2006/relationships/tags" Target="../tags/tag33.xml"/><Relationship Id="rId7" Type="http://schemas.openxmlformats.org/officeDocument/2006/relationships/notesSlide" Target="../notesSlides/notesSlide2.xml"/><Relationship Id="rId12" Type="http://schemas.openxmlformats.org/officeDocument/2006/relationships/image" Target="../media/image8.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2.xml"/><Relationship Id="rId11" Type="http://schemas.openxmlformats.org/officeDocument/2006/relationships/hyperlink" Target="https://tslms.org/TS-OBC-Online-Participant-Workbook.pdf" TargetMode="External"/><Relationship Id="rId5" Type="http://schemas.openxmlformats.org/officeDocument/2006/relationships/tags" Target="../tags/tag35.xml"/><Relationship Id="rId10" Type="http://schemas.openxmlformats.org/officeDocument/2006/relationships/hyperlink" Target="https://www.ahrq.gov/teamstepps/officebasedcare/classroom.html" TargetMode="External"/><Relationship Id="rId4" Type="http://schemas.openxmlformats.org/officeDocument/2006/relationships/tags" Target="../tags/tag34.xml"/><Relationship Id="rId9" Type="http://schemas.openxmlformats.org/officeDocument/2006/relationships/hyperlink" Target="http://www.ahrq.gov/teamstepps/officebasedcare/index.html"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0.jpe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1.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3.jp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45.xml"/></Relationships>
</file>

<file path=ppt/slides/_rels/slide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4.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49.xml"/></Relationships>
</file>

<file path=ppt/slides/_rels/slide8.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5.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56.xml"/><Relationship Id="rId7" Type="http://schemas.openxmlformats.org/officeDocument/2006/relationships/notesSlide" Target="../notesSlides/notesSlide9.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3.xml"/><Relationship Id="rId5" Type="http://schemas.openxmlformats.org/officeDocument/2006/relationships/tags" Target="../tags/tag58.xml"/><Relationship Id="rId4"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custDataLst>
              <p:tags r:id="rId1"/>
            </p:custDataLst>
          </p:nvPr>
        </p:nvSpPr>
        <p:spPr>
          <a:xfrm>
            <a:off x="0" y="2553483"/>
            <a:ext cx="9143999" cy="693108"/>
          </a:xfrm>
        </p:spPr>
        <p:txBody>
          <a:bodyPr>
            <a:normAutofit/>
          </a:bodyPr>
          <a:lstStyle/>
          <a:p>
            <a:r>
              <a:rPr lang="en-US" sz="2400" dirty="0">
                <a:ln w="3175">
                  <a:noFill/>
                </a:ln>
                <a:effectLst>
                  <a:outerShdw blurRad="50800" dist="38100" dir="5400000" algn="t" rotWithShape="0">
                    <a:prstClr val="black">
                      <a:alpha val="80000"/>
                    </a:prstClr>
                  </a:outerShdw>
                </a:effectLst>
              </a:rPr>
              <a:t>Module 7: Summary: Putting It All Together</a:t>
            </a:r>
          </a:p>
        </p:txBody>
      </p:sp>
      <p:sp>
        <p:nvSpPr>
          <p:cNvPr id="18" name="Subtitle 17"/>
          <p:cNvSpPr>
            <a:spLocks noGrp="1"/>
          </p:cNvSpPr>
          <p:nvPr>
            <p:ph type="subTitle" idx="1"/>
            <p:custDataLst>
              <p:tags r:id="rId2"/>
            </p:custDataLst>
          </p:nvPr>
        </p:nvSpPr>
        <p:spPr>
          <a:xfrm>
            <a:off x="0" y="1926231"/>
            <a:ext cx="9143999" cy="671151"/>
          </a:xfrm>
        </p:spPr>
        <p:txBody>
          <a:bodyPr/>
          <a:lstStyle/>
          <a:p>
            <a:r>
              <a:rPr lang="en-US" dirty="0"/>
              <a:t>Office-Based Care Online Course</a:t>
            </a:r>
          </a:p>
        </p:txBody>
      </p:sp>
      <p:sp>
        <p:nvSpPr>
          <p:cNvPr id="19" name="Text Placeholder 18"/>
          <p:cNvSpPr>
            <a:spLocks noGrp="1"/>
          </p:cNvSpPr>
          <p:nvPr>
            <p:ph type="body" sz="quarter" idx="10"/>
            <p:custDataLst>
              <p:tags r:id="rId3"/>
            </p:custDataLst>
          </p:nvPr>
        </p:nvSpPr>
        <p:spPr>
          <a:xfrm>
            <a:off x="-2" y="1061237"/>
            <a:ext cx="9144002" cy="485775"/>
          </a:xfrm>
        </p:spPr>
        <p:txBody>
          <a:bodyPr/>
          <a:lstStyle/>
          <a:p>
            <a:r>
              <a:rPr lang="en-US" dirty="0"/>
              <a:t>Welcome to </a:t>
            </a:r>
          </a:p>
        </p:txBody>
      </p:sp>
      <p:grpSp>
        <p:nvGrpSpPr>
          <p:cNvPr id="2" name="Group 1" descr="Department of Defense and Defense Health Agency logos"/>
          <p:cNvGrpSpPr/>
          <p:nvPr/>
        </p:nvGrpSpPr>
        <p:grpSpPr>
          <a:xfrm>
            <a:off x="7266855" y="105008"/>
            <a:ext cx="1748768" cy="462339"/>
            <a:chOff x="7266855" y="105008"/>
            <a:chExt cx="1748768" cy="462339"/>
          </a:xfrm>
        </p:grpSpPr>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0775" y="105008"/>
              <a:ext cx="1114848" cy="457200"/>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66855" y="110147"/>
              <a:ext cx="457200" cy="457200"/>
            </a:xfrm>
            <a:prstGeom prst="rect">
              <a:avLst/>
            </a:prstGeom>
          </p:spPr>
        </p:pic>
      </p:grpSp>
      <p:pic>
        <p:nvPicPr>
          <p:cNvPr id="7" name="Picture 6" descr="HHS and AHRQ logos"/>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4305" y="99512"/>
            <a:ext cx="1823936" cy="457200"/>
          </a:xfrm>
          <a:prstGeom prst="rect">
            <a:avLst/>
          </a:prstGeom>
        </p:spPr>
      </p:pic>
    </p:spTree>
    <p:extLst>
      <p:ext uri="{BB962C8B-B14F-4D97-AF65-F5344CB8AC3E}">
        <p14:creationId xmlns:p14="http://schemas.microsoft.com/office/powerpoint/2010/main" val="23484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custDataLst>
              <p:tags r:id="rId1"/>
            </p:custDataLst>
          </p:nvPr>
        </p:nvSpPr>
        <p:spPr>
          <a:xfrm>
            <a:off x="1005840" y="-2"/>
            <a:ext cx="8020074" cy="685800"/>
          </a:xfrm>
        </p:spPr>
        <p:txBody>
          <a:bodyPr/>
          <a:lstStyle/>
          <a:p>
            <a:pPr eaLnBrk="1" hangingPunct="1"/>
            <a:r>
              <a:rPr lang="en-US" altLang="en-US" sz="1800" dirty="0"/>
              <a:t>Barriers to Team Effectiveness and Solutions</a:t>
            </a:r>
          </a:p>
        </p:txBody>
      </p:sp>
      <p:sp>
        <p:nvSpPr>
          <p:cNvPr id="8" name="Rectangle 5"/>
          <p:cNvSpPr>
            <a:spLocks noGrp="1" noChangeArrowheads="1"/>
          </p:cNvSpPr>
          <p:nvPr>
            <p:ph type="body" sz="quarter" idx="10"/>
            <p:custDataLst>
              <p:tags r:id="rId2"/>
            </p:custDataLst>
          </p:nvPr>
        </p:nvSpPr>
        <p:spPr bwMode="gray">
          <a:xfrm>
            <a:off x="182879" y="768097"/>
            <a:ext cx="3216538" cy="3969544"/>
          </a:xfrm>
          <a:solidFill>
            <a:srgbClr val="C41E22"/>
          </a:solidFill>
        </p:spPr>
        <p:txBody>
          <a:bodyPr vert="horz" lIns="91440" tIns="137160" rIns="91440" bIns="45720" rtlCol="0">
            <a:normAutofit fontScale="92500"/>
          </a:bodyPr>
          <a:lstStyle/>
          <a:p>
            <a:pPr marL="258366" indent="-173831" algn="ctr">
              <a:lnSpc>
                <a:spcPct val="80000"/>
              </a:lnSpc>
              <a:spcAft>
                <a:spcPts val="450"/>
              </a:spcAft>
            </a:pPr>
            <a:r>
              <a:rPr lang="en-US" altLang="en-US" sz="1500" b="1" dirty="0">
                <a:solidFill>
                  <a:schemeClr val="bg1"/>
                </a:solidFill>
                <a:ea typeface="ヒラギノ角ゴ Pro W3" pitchFamily="127" charset="-128"/>
              </a:rPr>
              <a:t>BARRIERS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Inconsistency in Team Membership</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Lack of Time</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Lack of Information Sharing</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Hierarchy</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Defensiveness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Conventional Thinking</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Complacency</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Varying Communication Styles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Conflict</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Lack of Coordination and </a:t>
            </a:r>
            <a:r>
              <a:rPr lang="en-US" altLang="en-US" sz="1100" dirty="0" err="1">
                <a:solidFill>
                  <a:schemeClr val="bg1"/>
                </a:solidFill>
                <a:latin typeface="Arial" panose="020B0604020202020204" pitchFamily="34" charset="0"/>
                <a:ea typeface="ヒラギノ角ゴ Pro W3" pitchFamily="127" charset="-128"/>
                <a:cs typeface="Arial" panose="020B0604020202020204" pitchFamily="34" charset="0"/>
              </a:rPr>
              <a:t>Followup</a:t>
            </a: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 </a:t>
            </a:r>
            <a:r>
              <a:rPr lang="en-US" altLang="en-US" sz="1100" dirty="0" smtClean="0">
                <a:solidFill>
                  <a:schemeClr val="bg1"/>
                </a:solidFill>
                <a:latin typeface="Arial" panose="020B0604020202020204" pitchFamily="34" charset="0"/>
                <a:ea typeface="ヒラギノ角ゴ Pro W3" pitchFamily="127" charset="-128"/>
                <a:cs typeface="Arial" panose="020B0604020202020204" pitchFamily="34" charset="0"/>
              </a:rPr>
              <a:t>With </a:t>
            </a: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Coworkers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Distractions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Fatigue</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Workload</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Misinterpretation of Cues</a:t>
            </a:r>
          </a:p>
          <a:p>
            <a:pPr marL="258366" indent="-173831">
              <a:lnSpc>
                <a:spcPct val="120000"/>
              </a:lnSpc>
              <a:spcAft>
                <a:spcPts val="400"/>
              </a:spcAft>
              <a:buClr>
                <a:schemeClr val="bg1"/>
              </a:buClr>
            </a:pPr>
            <a:r>
              <a:rPr lang="en-US" altLang="en-US" sz="1100" dirty="0">
                <a:solidFill>
                  <a:schemeClr val="bg1"/>
                </a:solidFill>
                <a:latin typeface="Arial" panose="020B0604020202020204" pitchFamily="34" charset="0"/>
                <a:ea typeface="ヒラギノ角ゴ Pro W3" pitchFamily="127" charset="-128"/>
                <a:cs typeface="Arial" panose="020B0604020202020204" pitchFamily="34" charset="0"/>
              </a:rPr>
              <a:t>Lack of Role Clarity</a:t>
            </a:r>
            <a:endParaRPr lang="en-US" altLang="en-US" sz="1100" dirty="0">
              <a:latin typeface="Arial" panose="020B0604020202020204" pitchFamily="34" charset="0"/>
              <a:ea typeface="ヒラギノ角ゴ Pro W3" pitchFamily="127" charset="-128"/>
              <a:cs typeface="Arial" panose="020B0604020202020204" pitchFamily="34" charset="0"/>
            </a:endParaRPr>
          </a:p>
        </p:txBody>
      </p:sp>
      <p:sp>
        <p:nvSpPr>
          <p:cNvPr id="9" name="Rectangle 3"/>
          <p:cNvSpPr>
            <a:spLocks noChangeArrowheads="1"/>
          </p:cNvSpPr>
          <p:nvPr>
            <p:custDataLst>
              <p:tags r:id="rId3"/>
            </p:custDataLst>
          </p:nvPr>
        </p:nvSpPr>
        <p:spPr bwMode="auto">
          <a:xfrm>
            <a:off x="3399416" y="768095"/>
            <a:ext cx="2700169" cy="3969545"/>
          </a:xfrm>
          <a:prstGeom prst="rect">
            <a:avLst/>
          </a:prstGeom>
          <a:solidFill>
            <a:srgbClr val="F5EE8B"/>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tIns="137160"/>
          <a:lstStyle/>
          <a:p>
            <a:pPr algn="ctr">
              <a:lnSpc>
                <a:spcPct val="90000"/>
              </a:lnSpc>
              <a:spcBef>
                <a:spcPct val="25000"/>
              </a:spcBef>
              <a:buClr>
                <a:schemeClr val="folHlink"/>
              </a:buClr>
              <a:buSzPct val="90000"/>
              <a:defRPr/>
            </a:pPr>
            <a:r>
              <a:rPr lang="en-US" sz="1400" b="1" dirty="0"/>
              <a:t>TOOLS and STRATEGIES</a:t>
            </a:r>
          </a:p>
          <a:p>
            <a:pPr lvl="1" indent="-171450">
              <a:spcBef>
                <a:spcPct val="25000"/>
              </a:spcBef>
              <a:buClr>
                <a:schemeClr val="folHlink"/>
              </a:buClr>
              <a:buSzPct val="90000"/>
              <a:defRPr/>
            </a:pPr>
            <a:r>
              <a:rPr lang="en-US" sz="1200" dirty="0">
                <a:latin typeface="Arial" panose="020B0604020202020204" pitchFamily="34" charset="0"/>
                <a:cs typeface="Arial" panose="020B0604020202020204" pitchFamily="34" charset="0"/>
              </a:rPr>
              <a:t>Communication</a:t>
            </a:r>
          </a:p>
          <a:p>
            <a:pPr marL="514350" lvl="1" indent="-171450">
              <a:spcBef>
                <a:spcPct val="25000"/>
              </a:spcBef>
              <a:buSzPct val="90000"/>
              <a:buFont typeface="Arial" pitchFamily="34" charset="0"/>
              <a:buChar char="•"/>
              <a:defRPr/>
            </a:pPr>
            <a:r>
              <a:rPr lang="en-US" sz="1050" dirty="0">
                <a:latin typeface="Arial" panose="020B0604020202020204" pitchFamily="34" charset="0"/>
                <a:cs typeface="Arial" panose="020B0604020202020204" pitchFamily="34" charset="0"/>
              </a:rPr>
              <a:t>SBAR</a:t>
            </a:r>
          </a:p>
          <a:p>
            <a:pPr marL="514350" lvl="1" indent="-171450">
              <a:spcBef>
                <a:spcPct val="25000"/>
              </a:spcBef>
              <a:buSzPct val="90000"/>
              <a:buFont typeface="Arial" pitchFamily="34" charset="0"/>
              <a:buChar char="•"/>
              <a:defRPr/>
            </a:pPr>
            <a:r>
              <a:rPr lang="en-US" sz="1050" dirty="0">
                <a:latin typeface="Arial" panose="020B0604020202020204" pitchFamily="34" charset="0"/>
                <a:cs typeface="Arial" panose="020B0604020202020204" pitchFamily="34" charset="0"/>
              </a:rPr>
              <a:t>Call-Out</a:t>
            </a:r>
          </a:p>
          <a:p>
            <a:pPr marL="514350" lvl="1" indent="-171450">
              <a:spcBef>
                <a:spcPct val="25000"/>
              </a:spcBef>
              <a:buSzPct val="90000"/>
              <a:buFont typeface="Arial" pitchFamily="34" charset="0"/>
              <a:buChar char="•"/>
              <a:defRPr/>
            </a:pPr>
            <a:r>
              <a:rPr lang="en-US" sz="1050" dirty="0">
                <a:latin typeface="Arial" panose="020B0604020202020204" pitchFamily="34" charset="0"/>
                <a:cs typeface="Arial" panose="020B0604020202020204" pitchFamily="34" charset="0"/>
              </a:rPr>
              <a:t>Check-Back</a:t>
            </a:r>
          </a:p>
          <a:p>
            <a:pPr marL="514350" lvl="1" indent="-171450">
              <a:spcBef>
                <a:spcPct val="25000"/>
              </a:spcBef>
              <a:buSzPct val="90000"/>
              <a:buFont typeface="Arial" pitchFamily="34" charset="0"/>
              <a:buChar char="•"/>
              <a:defRPr/>
            </a:pPr>
            <a:r>
              <a:rPr lang="en-US" sz="1050" dirty="0">
                <a:latin typeface="Arial" panose="020B0604020202020204" pitchFamily="34" charset="0"/>
                <a:cs typeface="Arial" panose="020B0604020202020204" pitchFamily="34" charset="0"/>
              </a:rPr>
              <a:t>Handoff</a:t>
            </a:r>
          </a:p>
          <a:p>
            <a:pPr marL="292100" lvl="1">
              <a:spcBef>
                <a:spcPct val="25000"/>
              </a:spcBef>
              <a:buSzPct val="90000"/>
              <a:defRPr/>
            </a:pPr>
            <a:r>
              <a:rPr lang="en-US" sz="1200" dirty="0">
                <a:latin typeface="Arial" panose="020B0604020202020204" pitchFamily="34" charset="0"/>
                <a:cs typeface="Arial" panose="020B0604020202020204" pitchFamily="34" charset="0"/>
              </a:rPr>
              <a:t>Leadership</a:t>
            </a:r>
          </a:p>
          <a:p>
            <a:pPr marL="514350" lvl="1" indent="-171450">
              <a:spcBef>
                <a:spcPct val="25000"/>
              </a:spcBef>
              <a:buSzPct val="90000"/>
              <a:buFont typeface="Arial" pitchFamily="34" charset="0"/>
              <a:buChar char="•"/>
              <a:defRPr/>
            </a:pPr>
            <a:r>
              <a:rPr lang="en-US" sz="1050" dirty="0">
                <a:latin typeface="Arial" panose="020B0604020202020204" pitchFamily="34" charset="0"/>
                <a:cs typeface="Arial" panose="020B0604020202020204" pitchFamily="34" charset="0"/>
              </a:rPr>
              <a:t>Brief</a:t>
            </a:r>
          </a:p>
          <a:p>
            <a:pPr marL="514350" lvl="1" indent="-171450">
              <a:spcBef>
                <a:spcPct val="25000"/>
              </a:spcBef>
              <a:buSzPct val="90000"/>
              <a:buFont typeface="Arial" pitchFamily="34" charset="0"/>
              <a:buChar char="•"/>
              <a:defRPr/>
            </a:pPr>
            <a:r>
              <a:rPr lang="en-US" sz="1050" dirty="0">
                <a:latin typeface="Arial" panose="020B0604020202020204" pitchFamily="34" charset="0"/>
                <a:cs typeface="Arial" panose="020B0604020202020204" pitchFamily="34" charset="0"/>
              </a:rPr>
              <a:t>Huddle</a:t>
            </a:r>
          </a:p>
          <a:p>
            <a:pPr marL="514350" lvl="1" indent="-171450">
              <a:spcBef>
                <a:spcPct val="25000"/>
              </a:spcBef>
              <a:buSzPct val="90000"/>
              <a:buFont typeface="Arial" pitchFamily="34" charset="0"/>
              <a:buChar char="•"/>
              <a:defRPr/>
            </a:pPr>
            <a:r>
              <a:rPr lang="en-US" sz="1050" dirty="0">
                <a:latin typeface="Arial" panose="020B0604020202020204" pitchFamily="34" charset="0"/>
                <a:cs typeface="Arial" panose="020B0604020202020204" pitchFamily="34" charset="0"/>
              </a:rPr>
              <a:t>Debrief</a:t>
            </a:r>
          </a:p>
          <a:p>
            <a:pPr marL="292100" lvl="1">
              <a:spcBef>
                <a:spcPct val="25000"/>
              </a:spcBef>
              <a:buSzPct val="90000"/>
              <a:defRPr/>
            </a:pPr>
            <a:r>
              <a:rPr lang="en-US" sz="1200" dirty="0">
                <a:latin typeface="Arial" panose="020B0604020202020204" pitchFamily="34" charset="0"/>
                <a:cs typeface="Arial" panose="020B0604020202020204" pitchFamily="34" charset="0"/>
              </a:rPr>
              <a:t>Situation Monitoring</a:t>
            </a:r>
          </a:p>
          <a:p>
            <a:pPr marL="514350" lvl="1" indent="-171450">
              <a:spcBef>
                <a:spcPct val="25000"/>
              </a:spcBef>
              <a:buSzPct val="90000"/>
              <a:buFont typeface="Arial" pitchFamily="34" charset="0"/>
              <a:buChar char="•"/>
              <a:defRPr/>
            </a:pPr>
            <a:r>
              <a:rPr lang="en-US" sz="1050" dirty="0">
                <a:latin typeface="Arial" panose="020B0604020202020204" pitchFamily="34" charset="0"/>
                <a:cs typeface="Arial" panose="020B0604020202020204" pitchFamily="34" charset="0"/>
              </a:rPr>
              <a:t>STEP</a:t>
            </a:r>
          </a:p>
          <a:p>
            <a:pPr marL="292100" lvl="1">
              <a:spcBef>
                <a:spcPct val="25000"/>
              </a:spcBef>
              <a:buSzPct val="90000"/>
              <a:defRPr/>
            </a:pPr>
            <a:r>
              <a:rPr lang="en-US" sz="1200" dirty="0">
                <a:latin typeface="Arial" panose="020B0604020202020204" pitchFamily="34" charset="0"/>
                <a:cs typeface="Arial" panose="020B0604020202020204" pitchFamily="34" charset="0"/>
              </a:rPr>
              <a:t>Mutual Support</a:t>
            </a:r>
          </a:p>
          <a:p>
            <a:pPr marL="514350" lvl="1" indent="-171450">
              <a:lnSpc>
                <a:spcPct val="90000"/>
              </a:lnSpc>
              <a:spcBef>
                <a:spcPts val="225"/>
              </a:spcBef>
              <a:buSzPct val="90000"/>
              <a:buFont typeface="Arial" pitchFamily="34" charset="0"/>
              <a:buChar char="•"/>
              <a:defRPr/>
            </a:pPr>
            <a:r>
              <a:rPr lang="en-US" sz="1050" dirty="0"/>
              <a:t>Task Assistance</a:t>
            </a:r>
          </a:p>
          <a:p>
            <a:pPr marL="514350" lvl="1" indent="-171450">
              <a:lnSpc>
                <a:spcPct val="90000"/>
              </a:lnSpc>
              <a:spcBef>
                <a:spcPts val="225"/>
              </a:spcBef>
              <a:buSzPct val="90000"/>
              <a:buFont typeface="Arial" pitchFamily="34" charset="0"/>
              <a:buChar char="•"/>
              <a:defRPr/>
            </a:pPr>
            <a:r>
              <a:rPr lang="en-US" sz="1050" dirty="0"/>
              <a:t>Feedback</a:t>
            </a:r>
          </a:p>
          <a:p>
            <a:pPr marL="514350" lvl="1" indent="-171450">
              <a:lnSpc>
                <a:spcPct val="90000"/>
              </a:lnSpc>
              <a:spcBef>
                <a:spcPts val="225"/>
              </a:spcBef>
              <a:buSzPct val="90000"/>
              <a:buFont typeface="Arial" pitchFamily="34" charset="0"/>
              <a:buChar char="•"/>
              <a:defRPr/>
            </a:pPr>
            <a:r>
              <a:rPr lang="en-US" sz="1050" dirty="0"/>
              <a:t>Assertive Statement</a:t>
            </a:r>
          </a:p>
          <a:p>
            <a:pPr marL="514350" lvl="1" indent="-171450">
              <a:lnSpc>
                <a:spcPct val="90000"/>
              </a:lnSpc>
              <a:spcBef>
                <a:spcPts val="225"/>
              </a:spcBef>
              <a:buSzPct val="90000"/>
              <a:buFont typeface="Arial" pitchFamily="34" charset="0"/>
              <a:buChar char="•"/>
              <a:defRPr/>
            </a:pPr>
            <a:r>
              <a:rPr lang="en-US" sz="1050" dirty="0"/>
              <a:t>Two-Challenge Rule</a:t>
            </a:r>
          </a:p>
          <a:p>
            <a:pPr marL="514350" lvl="1" indent="-171450">
              <a:lnSpc>
                <a:spcPct val="90000"/>
              </a:lnSpc>
              <a:spcBef>
                <a:spcPts val="225"/>
              </a:spcBef>
              <a:buSzPct val="90000"/>
              <a:buFont typeface="Arial" pitchFamily="34" charset="0"/>
              <a:buChar char="•"/>
              <a:defRPr/>
            </a:pPr>
            <a:r>
              <a:rPr lang="en-US" sz="1050" dirty="0"/>
              <a:t>CUS</a:t>
            </a:r>
          </a:p>
          <a:p>
            <a:pPr marL="514350" lvl="1" indent="-171450">
              <a:lnSpc>
                <a:spcPct val="90000"/>
              </a:lnSpc>
              <a:spcBef>
                <a:spcPts val="225"/>
              </a:spcBef>
              <a:buSzPct val="90000"/>
              <a:buFont typeface="Arial" pitchFamily="34" charset="0"/>
              <a:buChar char="•"/>
              <a:defRPr/>
            </a:pPr>
            <a:r>
              <a:rPr lang="en-US" sz="1050" dirty="0"/>
              <a:t>DESC Script</a:t>
            </a:r>
          </a:p>
          <a:p>
            <a:pPr marL="292100" lvl="1">
              <a:spcBef>
                <a:spcPct val="25000"/>
              </a:spcBef>
              <a:buSzPct val="90000"/>
              <a:defRPr/>
            </a:pPr>
            <a:endParaRPr lang="en-US" sz="1200" dirty="0">
              <a:latin typeface="Arial" panose="020B0604020202020204" pitchFamily="34" charset="0"/>
              <a:cs typeface="Arial" panose="020B0604020202020204" pitchFamily="34" charset="0"/>
            </a:endParaRPr>
          </a:p>
        </p:txBody>
      </p:sp>
      <p:sp>
        <p:nvSpPr>
          <p:cNvPr id="10" name="Rectangle 4"/>
          <p:cNvSpPr>
            <a:spLocks noChangeArrowheads="1"/>
          </p:cNvSpPr>
          <p:nvPr>
            <p:custDataLst>
              <p:tags r:id="rId4"/>
            </p:custDataLst>
          </p:nvPr>
        </p:nvSpPr>
        <p:spPr bwMode="auto">
          <a:xfrm>
            <a:off x="6099584" y="768096"/>
            <a:ext cx="2807747" cy="3969544"/>
          </a:xfrm>
          <a:prstGeom prst="rect">
            <a:avLst/>
          </a:prstGeom>
          <a:solidFill>
            <a:srgbClr val="01746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tIns="137160"/>
          <a:lstStyle>
            <a:lvl1pPr marL="457200" indent="-277813" eaLnBrk="0" hangingPunct="0">
              <a:lnSpc>
                <a:spcPct val="95000"/>
              </a:lnSpc>
              <a:spcBef>
                <a:spcPct val="40000"/>
              </a:spcBef>
              <a:buClr>
                <a:schemeClr val="folHlink"/>
              </a:buClr>
              <a:buSzPct val="90000"/>
              <a:buFont typeface="Wingdings" pitchFamily="2" charset="2"/>
              <a:buChar char="n"/>
              <a:defRPr sz="2400">
                <a:solidFill>
                  <a:schemeClr val="tx1"/>
                </a:solidFill>
                <a:latin typeface="Arial" pitchFamily="34" charset="0"/>
                <a:ea typeface="ヒラギノ角ゴ Pro W3" pitchFamily="127" charset="-128"/>
              </a:defRPr>
            </a:lvl1pPr>
            <a:lvl2pPr marL="742950" indent="-285750" eaLnBrk="0" hangingPunct="0">
              <a:lnSpc>
                <a:spcPct val="95000"/>
              </a:lnSpc>
              <a:spcBef>
                <a:spcPct val="40000"/>
              </a:spcBef>
              <a:buClr>
                <a:schemeClr val="accent1"/>
              </a:buClr>
              <a:buSzPct val="75000"/>
              <a:buFont typeface="Wingdings" pitchFamily="2" charset="2"/>
              <a:buChar char="n"/>
              <a:defRPr sz="2400">
                <a:solidFill>
                  <a:schemeClr val="tx1"/>
                </a:solidFill>
                <a:latin typeface="Arial" pitchFamily="34" charset="0"/>
                <a:ea typeface="ヒラギノ角ゴ Pro W3" pitchFamily="127" charset="-128"/>
              </a:defRPr>
            </a:lvl2pPr>
            <a:lvl3pPr marL="1143000" indent="-228600" eaLnBrk="0" hangingPunct="0">
              <a:lnSpc>
                <a:spcPct val="95000"/>
              </a:lnSpc>
              <a:spcBef>
                <a:spcPct val="40000"/>
              </a:spcBef>
              <a:buClr>
                <a:schemeClr val="folHlink"/>
              </a:buClr>
              <a:buSzPct val="55000"/>
              <a:buFont typeface="Wingdings" pitchFamily="2" charset="2"/>
              <a:buChar char="n"/>
              <a:defRPr sz="2400">
                <a:solidFill>
                  <a:schemeClr val="tx1"/>
                </a:solidFill>
                <a:latin typeface="Arial" pitchFamily="34" charset="0"/>
                <a:ea typeface="ヒラギノ角ゴ Pro W3" pitchFamily="127" charset="-128"/>
              </a:defRPr>
            </a:lvl3pPr>
            <a:lvl4pPr marL="16002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4pPr>
            <a:lvl5pPr marL="2057400" indent="-228600" eaLnBrk="0" hangingPunct="0">
              <a:lnSpc>
                <a:spcPct val="95000"/>
              </a:lnSpc>
              <a:spcBef>
                <a:spcPct val="40000"/>
              </a:spcBef>
              <a:buClr>
                <a:schemeClr val="accent1"/>
              </a:buClr>
              <a:buFont typeface="Wingdings" pitchFamily="2" charset="2"/>
              <a:buChar char="§"/>
              <a:defRPr sz="2400">
                <a:solidFill>
                  <a:schemeClr val="tx1"/>
                </a:solidFill>
                <a:latin typeface="Arial" pitchFamily="34" charset="0"/>
                <a:ea typeface="ヒラギノ角ゴ Pro W3" pitchFamily="127" charset="-128"/>
              </a:defRPr>
            </a:lvl5pPr>
            <a:lvl6pPr marL="25146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6pPr>
            <a:lvl7pPr marL="29718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7pPr>
            <a:lvl8pPr marL="34290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8pPr>
            <a:lvl9pPr marL="3886200" indent="-228600" eaLnBrk="0" fontAlgn="base" hangingPunct="0">
              <a:lnSpc>
                <a:spcPct val="95000"/>
              </a:lnSpc>
              <a:spcBef>
                <a:spcPct val="40000"/>
              </a:spcBef>
              <a:spcAft>
                <a:spcPct val="0"/>
              </a:spcAft>
              <a:buClr>
                <a:schemeClr val="accent1"/>
              </a:buClr>
              <a:buFont typeface="Wingdings" pitchFamily="2" charset="2"/>
              <a:buChar char="§"/>
              <a:defRPr sz="2400">
                <a:solidFill>
                  <a:schemeClr val="tx1"/>
                </a:solidFill>
                <a:latin typeface="Arial" pitchFamily="34" charset="0"/>
                <a:ea typeface="ヒラギノ角ゴ Pro W3" pitchFamily="127" charset="-128"/>
              </a:defRPr>
            </a:lvl9pPr>
          </a:lstStyle>
          <a:p>
            <a:pPr algn="ctr" eaLnBrk="1" hangingPunct="1">
              <a:lnSpc>
                <a:spcPct val="90000"/>
              </a:lnSpc>
              <a:spcAft>
                <a:spcPts val="450"/>
              </a:spcAft>
              <a:buNone/>
            </a:pPr>
            <a:r>
              <a:rPr lang="en-US" altLang="en-US" sz="1400" b="1" dirty="0">
                <a:solidFill>
                  <a:schemeClr val="bg1"/>
                </a:solidFill>
              </a:rPr>
              <a:t>OUTCOMES</a:t>
            </a:r>
          </a:p>
          <a:p>
            <a:pPr eaLnBrk="1" hangingPunct="1">
              <a:lnSpc>
                <a:spcPct val="100000"/>
              </a:lnSpc>
              <a:buClr>
                <a:schemeClr val="bg1"/>
              </a:buClr>
            </a:pPr>
            <a:r>
              <a:rPr lang="en-US" altLang="en-US" sz="1200" dirty="0">
                <a:solidFill>
                  <a:schemeClr val="bg1"/>
                </a:solidFill>
              </a:rPr>
              <a:t>Shared Mental Model</a:t>
            </a:r>
          </a:p>
          <a:p>
            <a:pPr eaLnBrk="1" hangingPunct="1">
              <a:lnSpc>
                <a:spcPct val="100000"/>
              </a:lnSpc>
              <a:buClr>
                <a:schemeClr val="bg1"/>
              </a:buClr>
            </a:pPr>
            <a:r>
              <a:rPr lang="en-US" altLang="en-US" sz="1200" dirty="0">
                <a:solidFill>
                  <a:schemeClr val="bg1"/>
                </a:solidFill>
              </a:rPr>
              <a:t>Adaptability</a:t>
            </a:r>
          </a:p>
          <a:p>
            <a:pPr eaLnBrk="1" hangingPunct="1">
              <a:lnSpc>
                <a:spcPct val="100000"/>
              </a:lnSpc>
              <a:buClr>
                <a:schemeClr val="bg1"/>
              </a:buClr>
            </a:pPr>
            <a:r>
              <a:rPr lang="en-US" altLang="en-US" sz="1200" dirty="0">
                <a:solidFill>
                  <a:schemeClr val="bg1"/>
                </a:solidFill>
              </a:rPr>
              <a:t>Team Orientation</a:t>
            </a:r>
          </a:p>
          <a:p>
            <a:pPr eaLnBrk="1" hangingPunct="1">
              <a:lnSpc>
                <a:spcPct val="100000"/>
              </a:lnSpc>
              <a:buClr>
                <a:schemeClr val="bg1"/>
              </a:buClr>
            </a:pPr>
            <a:r>
              <a:rPr lang="en-US" altLang="en-US" sz="1200" dirty="0">
                <a:solidFill>
                  <a:schemeClr val="bg1"/>
                </a:solidFill>
              </a:rPr>
              <a:t>Mutual Trust</a:t>
            </a:r>
          </a:p>
          <a:p>
            <a:pPr eaLnBrk="1" hangingPunct="1">
              <a:lnSpc>
                <a:spcPct val="100000"/>
              </a:lnSpc>
              <a:buClr>
                <a:schemeClr val="bg1"/>
              </a:buClr>
            </a:pPr>
            <a:r>
              <a:rPr lang="en-US" altLang="en-US" sz="1200" dirty="0">
                <a:solidFill>
                  <a:schemeClr val="bg1"/>
                </a:solidFill>
              </a:rPr>
              <a:t>Team Performance</a:t>
            </a:r>
          </a:p>
          <a:p>
            <a:pPr eaLnBrk="1" hangingPunct="1">
              <a:lnSpc>
                <a:spcPct val="100000"/>
              </a:lnSpc>
              <a:buClr>
                <a:schemeClr val="bg1"/>
              </a:buClr>
            </a:pPr>
            <a:r>
              <a:rPr lang="en-US" altLang="en-US" sz="1200" i="1" dirty="0">
                <a:solidFill>
                  <a:schemeClr val="bg1"/>
                </a:solidFill>
              </a:rPr>
              <a:t>Patient Safety!!</a:t>
            </a:r>
            <a:endParaRPr lang="en-US" altLang="en-US" sz="1200" dirty="0">
              <a:solidFill>
                <a:schemeClr val="bg1"/>
              </a:solidFill>
            </a:endParaRPr>
          </a:p>
          <a:p>
            <a:pPr eaLnBrk="1" hangingPunct="1">
              <a:lnSpc>
                <a:spcPct val="90000"/>
              </a:lnSpc>
              <a:buClr>
                <a:schemeClr val="tx1"/>
              </a:buClr>
            </a:pPr>
            <a:endParaRPr lang="en-US" altLang="en-US" sz="1200" dirty="0">
              <a:solidFill>
                <a:schemeClr val="bg1"/>
              </a:solidFill>
            </a:endParaRPr>
          </a:p>
        </p:txBody>
      </p:sp>
    </p:spTree>
    <p:extLst>
      <p:ext uri="{BB962C8B-B14F-4D97-AF65-F5344CB8AC3E}">
        <p14:creationId xmlns:p14="http://schemas.microsoft.com/office/powerpoint/2010/main" val="178377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custDataLst>
              <p:tags r:id="rId1"/>
            </p:custDataLst>
          </p:nvPr>
        </p:nvSpPr>
        <p:spPr>
          <a:xfrm>
            <a:off x="1005840" y="-2"/>
            <a:ext cx="8020074" cy="685800"/>
          </a:xfrm>
        </p:spPr>
        <p:txBody>
          <a:bodyPr/>
          <a:lstStyle/>
          <a:p>
            <a:r>
              <a:rPr lang="en-US" altLang="en-US" dirty="0"/>
              <a:t>What Is Practice Facilitation?</a:t>
            </a:r>
          </a:p>
        </p:txBody>
      </p:sp>
      <p:sp>
        <p:nvSpPr>
          <p:cNvPr id="14339" name="Content Placeholder 2"/>
          <p:cNvSpPr>
            <a:spLocks noGrp="1"/>
          </p:cNvSpPr>
          <p:nvPr>
            <p:ph type="body" sz="quarter" idx="10"/>
            <p:custDataLst>
              <p:tags r:id="rId2"/>
            </p:custDataLst>
          </p:nvPr>
        </p:nvSpPr>
        <p:spPr>
          <a:xfrm>
            <a:off x="182878" y="744650"/>
            <a:ext cx="8797315" cy="3921135"/>
          </a:xfrm>
        </p:spPr>
        <p:txBody>
          <a:bodyPr>
            <a:normAutofit lnSpcReduction="10000"/>
          </a:bodyPr>
          <a:lstStyle/>
          <a:p>
            <a:pPr>
              <a:lnSpc>
                <a:spcPct val="110000"/>
              </a:lnSpc>
              <a:spcBef>
                <a:spcPts val="450"/>
              </a:spcBef>
            </a:pPr>
            <a:r>
              <a:rPr lang="en-US" altLang="en-US" dirty="0"/>
              <a:t>Provides a service to office-based care settings by trained individual(s)</a:t>
            </a:r>
          </a:p>
          <a:p>
            <a:pPr>
              <a:lnSpc>
                <a:spcPct val="110000"/>
              </a:lnSpc>
              <a:spcBef>
                <a:spcPts val="450"/>
              </a:spcBef>
              <a:spcAft>
                <a:spcPts val="300"/>
              </a:spcAft>
            </a:pPr>
            <a:r>
              <a:rPr lang="en-US" altLang="en-US" dirty="0"/>
              <a:t>Uses a range of approaches and methods from:</a:t>
            </a:r>
          </a:p>
          <a:p>
            <a:pPr lvl="1">
              <a:lnSpc>
                <a:spcPct val="110000"/>
              </a:lnSpc>
              <a:spcBef>
                <a:spcPts val="450"/>
              </a:spcBef>
              <a:spcAft>
                <a:spcPts val="300"/>
              </a:spcAft>
            </a:pPr>
            <a:r>
              <a:rPr lang="en-US" altLang="en-US" sz="1800" dirty="0"/>
              <a:t>Organizational development</a:t>
            </a:r>
          </a:p>
          <a:p>
            <a:pPr lvl="1">
              <a:lnSpc>
                <a:spcPct val="110000"/>
              </a:lnSpc>
              <a:spcBef>
                <a:spcPts val="450"/>
              </a:spcBef>
              <a:spcAft>
                <a:spcPts val="300"/>
              </a:spcAft>
            </a:pPr>
            <a:r>
              <a:rPr lang="en-US" altLang="en-US" sz="1800" dirty="0"/>
              <a:t>Project management</a:t>
            </a:r>
          </a:p>
          <a:p>
            <a:pPr lvl="1">
              <a:lnSpc>
                <a:spcPct val="110000"/>
              </a:lnSpc>
              <a:spcBef>
                <a:spcPts val="450"/>
              </a:spcBef>
            </a:pPr>
            <a:r>
              <a:rPr lang="en-US" altLang="en-US" sz="1800" dirty="0"/>
              <a:t>Quality improvement/practice improvement</a:t>
            </a:r>
          </a:p>
          <a:p>
            <a:pPr>
              <a:lnSpc>
                <a:spcPct val="110000"/>
              </a:lnSpc>
              <a:spcBef>
                <a:spcPts val="450"/>
              </a:spcBef>
            </a:pPr>
            <a:r>
              <a:rPr lang="en-US" altLang="en-US" dirty="0"/>
              <a:t>Builds internal capacity of the practice to conduct improvement activities over time</a:t>
            </a:r>
          </a:p>
          <a:p>
            <a:pPr>
              <a:lnSpc>
                <a:spcPct val="110000"/>
              </a:lnSpc>
              <a:spcBef>
                <a:spcPts val="450"/>
              </a:spcBef>
              <a:spcAft>
                <a:spcPts val="300"/>
              </a:spcAft>
            </a:pPr>
            <a:r>
              <a:rPr lang="en-US" altLang="en-US" dirty="0"/>
              <a:t>Differs from other types of consulting:</a:t>
            </a:r>
          </a:p>
          <a:p>
            <a:pPr lvl="1">
              <a:lnSpc>
                <a:spcPct val="110000"/>
              </a:lnSpc>
              <a:spcBef>
                <a:spcPts val="450"/>
              </a:spcBef>
              <a:spcAft>
                <a:spcPts val="300"/>
              </a:spcAft>
            </a:pPr>
            <a:r>
              <a:rPr lang="en-US" altLang="en-US" sz="1800" dirty="0"/>
              <a:t>Longer term relationship, closer connection</a:t>
            </a:r>
          </a:p>
          <a:p>
            <a:pPr lvl="1">
              <a:lnSpc>
                <a:spcPct val="110000"/>
              </a:lnSpc>
              <a:spcBef>
                <a:spcPts val="450"/>
              </a:spcBef>
            </a:pPr>
            <a:r>
              <a:rPr lang="en-US" altLang="en-US" sz="1800" dirty="0"/>
              <a:t>Supports broad range of improvement activities</a:t>
            </a:r>
          </a:p>
        </p:txBody>
      </p:sp>
    </p:spTree>
    <p:extLst>
      <p:ext uri="{BB962C8B-B14F-4D97-AF65-F5344CB8AC3E}">
        <p14:creationId xmlns:p14="http://schemas.microsoft.com/office/powerpoint/2010/main" val="2560664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custDataLst>
              <p:tags r:id="rId1"/>
            </p:custDataLst>
          </p:nvPr>
        </p:nvSpPr>
        <p:spPr>
          <a:xfrm>
            <a:off x="1005840" y="-2"/>
            <a:ext cx="8020074" cy="685800"/>
          </a:xfrm>
        </p:spPr>
        <p:txBody>
          <a:bodyPr/>
          <a:lstStyle/>
          <a:p>
            <a:r>
              <a:rPr lang="en-US" altLang="en-US" dirty="0"/>
              <a:t>Who Is a Practice Facilitator?</a:t>
            </a:r>
          </a:p>
        </p:txBody>
      </p:sp>
      <p:sp>
        <p:nvSpPr>
          <p:cNvPr id="15363" name="Content Placeholder 2"/>
          <p:cNvSpPr>
            <a:spLocks noGrp="1"/>
          </p:cNvSpPr>
          <p:nvPr>
            <p:ph type="body" sz="quarter" idx="10"/>
            <p:custDataLst>
              <p:tags r:id="rId2"/>
            </p:custDataLst>
          </p:nvPr>
        </p:nvSpPr>
        <p:spPr>
          <a:xfrm>
            <a:off x="182879" y="768095"/>
            <a:ext cx="5770903" cy="4023360"/>
          </a:xfrm>
        </p:spPr>
        <p:txBody>
          <a:bodyPr/>
          <a:lstStyle/>
          <a:p>
            <a:r>
              <a:rPr lang="en-US" altLang="en-US" dirty="0"/>
              <a:t>Generalists trained in office-based care improvement</a:t>
            </a:r>
          </a:p>
          <a:p>
            <a:r>
              <a:rPr lang="en-US" altLang="en-US" dirty="0"/>
              <a:t>Competencies in many areas:</a:t>
            </a:r>
          </a:p>
          <a:p>
            <a:pPr lvl="1"/>
            <a:r>
              <a:rPr lang="en-US" altLang="en-US" dirty="0"/>
              <a:t>Quality improvement methods</a:t>
            </a:r>
          </a:p>
          <a:p>
            <a:pPr lvl="1"/>
            <a:r>
              <a:rPr lang="en-US" altLang="en-US" dirty="0"/>
              <a:t>Project management</a:t>
            </a:r>
          </a:p>
          <a:p>
            <a:pPr lvl="1"/>
            <a:r>
              <a:rPr lang="en-US" altLang="en-US" dirty="0"/>
              <a:t>Team facilitation</a:t>
            </a:r>
          </a:p>
          <a:p>
            <a:r>
              <a:rPr lang="en-US" altLang="en-US" dirty="0"/>
              <a:t>May be an internal employee or external</a:t>
            </a:r>
            <a:br>
              <a:rPr lang="en-US" altLang="en-US" dirty="0"/>
            </a:br>
            <a:r>
              <a:rPr lang="en-US" altLang="en-US" dirty="0"/>
              <a:t>consultant</a:t>
            </a:r>
          </a:p>
          <a:p>
            <a:r>
              <a:rPr lang="en-US" altLang="en-US" dirty="0"/>
              <a:t>May work in one office or across many</a:t>
            </a:r>
          </a:p>
          <a:p>
            <a:endParaRPr lang="en-US" altLang="en-US" dirty="0"/>
          </a:p>
        </p:txBody>
      </p:sp>
      <p:pic>
        <p:nvPicPr>
          <p:cNvPr id="2" name="Picture 1" descr="Picture of cover of Practice Facilitation Handbook">
            <a:hlinkClick r:id="rId7"/>
          </p:cNvPr>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a:off x="5684151" y="1264450"/>
            <a:ext cx="2328357" cy="3049642"/>
          </a:xfrm>
          <a:prstGeom prst="rect">
            <a:avLst/>
          </a:prstGeom>
          <a:ln>
            <a:solidFill>
              <a:schemeClr val="tx1"/>
            </a:solidFill>
          </a:ln>
          <a:effectLst>
            <a:outerShdw blurRad="127000" dist="76200" dir="2700000" algn="tl" rotWithShape="0">
              <a:prstClr val="black">
                <a:alpha val="40000"/>
              </a:prstClr>
            </a:outerShdw>
          </a:effectLst>
        </p:spPr>
      </p:pic>
      <p:sp>
        <p:nvSpPr>
          <p:cNvPr id="3" name="TextBox 2"/>
          <p:cNvSpPr txBox="1"/>
          <p:nvPr>
            <p:custDataLst>
              <p:tags r:id="rId4"/>
            </p:custDataLst>
          </p:nvPr>
        </p:nvSpPr>
        <p:spPr>
          <a:xfrm>
            <a:off x="5441559" y="4337538"/>
            <a:ext cx="2813539" cy="338554"/>
          </a:xfrm>
          <a:prstGeom prst="rect">
            <a:avLst/>
          </a:prstGeom>
          <a:noFill/>
        </p:spPr>
        <p:txBody>
          <a:bodyPr wrap="square" rtlCol="0">
            <a:spAutoFit/>
          </a:bodyPr>
          <a:lstStyle/>
          <a:p>
            <a:pPr algn="ctr"/>
            <a:r>
              <a:rPr lang="en-US" sz="1600" dirty="0">
                <a:hlinkClick r:id="rId7"/>
              </a:rPr>
              <a:t>(select to open)</a:t>
            </a:r>
            <a:endParaRPr lang="en-US" sz="1600" dirty="0"/>
          </a:p>
        </p:txBody>
      </p:sp>
    </p:spTree>
    <p:extLst>
      <p:ext uri="{BB962C8B-B14F-4D97-AF65-F5344CB8AC3E}">
        <p14:creationId xmlns:p14="http://schemas.microsoft.com/office/powerpoint/2010/main" val="3106663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normAutofit/>
          </a:bodyPr>
          <a:lstStyle/>
          <a:p>
            <a:pPr>
              <a:defRPr/>
            </a:pPr>
            <a:r>
              <a:rPr lang="en-US" dirty="0"/>
              <a:t>Model of Practice Facilitation for </a:t>
            </a:r>
            <a:r>
              <a:rPr lang="en-US" dirty="0" err="1"/>
              <a:t>TeamSTEPPS</a:t>
            </a:r>
            <a:endParaRPr lang="en-US" dirty="0"/>
          </a:p>
        </p:txBody>
      </p:sp>
      <p:sp>
        <p:nvSpPr>
          <p:cNvPr id="16388" name="Text Placeholder 2"/>
          <p:cNvSpPr>
            <a:spLocks noGrp="1"/>
          </p:cNvSpPr>
          <p:nvPr>
            <p:ph type="body" sz="quarter" idx="10"/>
            <p:custDataLst>
              <p:tags r:id="rId2"/>
            </p:custDataLst>
          </p:nvPr>
        </p:nvSpPr>
        <p:spPr>
          <a:xfrm>
            <a:off x="182878" y="768096"/>
            <a:ext cx="8797315" cy="4018633"/>
          </a:xfrm>
        </p:spPr>
        <p:txBody>
          <a:bodyPr/>
          <a:lstStyle/>
          <a:p>
            <a:r>
              <a:rPr lang="en-US" altLang="en-US"/>
              <a:t>	</a:t>
            </a:r>
          </a:p>
        </p:txBody>
      </p:sp>
      <p:grpSp>
        <p:nvGrpSpPr>
          <p:cNvPr id="3" name="Group 2" descr="Diagram showing practice facilitator leading to change team leading to staff"/>
          <p:cNvGrpSpPr/>
          <p:nvPr/>
        </p:nvGrpSpPr>
        <p:grpSpPr>
          <a:xfrm>
            <a:off x="1005840" y="1036720"/>
            <a:ext cx="7496476" cy="3487153"/>
            <a:chOff x="1005840" y="1036720"/>
            <a:chExt cx="7496476" cy="3487153"/>
          </a:xfrm>
        </p:grpSpPr>
        <p:sp>
          <p:nvSpPr>
            <p:cNvPr id="4" name="Right Arrow 3"/>
            <p:cNvSpPr/>
            <p:nvPr>
              <p:custDataLst>
                <p:tags r:id="rId3"/>
              </p:custDataLst>
            </p:nvPr>
          </p:nvSpPr>
          <p:spPr>
            <a:xfrm>
              <a:off x="1005840" y="1036720"/>
              <a:ext cx="7496476" cy="3487153"/>
            </a:xfrm>
            <a:prstGeom prst="rightArrow">
              <a:avLst/>
            </a:prstGeom>
            <a:solidFill>
              <a:schemeClr val="accent1">
                <a:lumMod val="40000"/>
                <a:lumOff val="60000"/>
              </a:schemeClr>
            </a:solidFill>
          </p:spPr>
          <p:style>
            <a:lnRef idx="0">
              <a:schemeClr val="dk1">
                <a:hueOff val="0"/>
                <a:satOff val="0"/>
                <a:lumOff val="0"/>
                <a:alphaOff val="0"/>
              </a:schemeClr>
            </a:lnRef>
            <a:fillRef idx="1">
              <a:scrgbClr r="0" g="0" b="0"/>
            </a:fillRef>
            <a:effectRef idx="0">
              <a:schemeClr val="dk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Freeform 4"/>
            <p:cNvSpPr/>
            <p:nvPr>
              <p:custDataLst>
                <p:tags r:id="rId4"/>
              </p:custDataLst>
            </p:nvPr>
          </p:nvSpPr>
          <p:spPr>
            <a:xfrm>
              <a:off x="1448019" y="2237968"/>
              <a:ext cx="1857911" cy="1131093"/>
            </a:xfrm>
            <a:custGeom>
              <a:avLst/>
              <a:gdLst>
                <a:gd name="connsiteX0" fmla="*/ 0 w 2477214"/>
                <a:gd name="connsiteY0" fmla="*/ 251359 h 1508124"/>
                <a:gd name="connsiteX1" fmla="*/ 251359 w 2477214"/>
                <a:gd name="connsiteY1" fmla="*/ 0 h 1508124"/>
                <a:gd name="connsiteX2" fmla="*/ 2225855 w 2477214"/>
                <a:gd name="connsiteY2" fmla="*/ 0 h 1508124"/>
                <a:gd name="connsiteX3" fmla="*/ 2477214 w 2477214"/>
                <a:gd name="connsiteY3" fmla="*/ 251359 h 1508124"/>
                <a:gd name="connsiteX4" fmla="*/ 2477214 w 2477214"/>
                <a:gd name="connsiteY4" fmla="*/ 1256765 h 1508124"/>
                <a:gd name="connsiteX5" fmla="*/ 2225855 w 2477214"/>
                <a:gd name="connsiteY5" fmla="*/ 1508124 h 1508124"/>
                <a:gd name="connsiteX6" fmla="*/ 251359 w 2477214"/>
                <a:gd name="connsiteY6" fmla="*/ 1508124 h 1508124"/>
                <a:gd name="connsiteX7" fmla="*/ 0 w 2477214"/>
                <a:gd name="connsiteY7" fmla="*/ 1256765 h 1508124"/>
                <a:gd name="connsiteX8" fmla="*/ 0 w 2477214"/>
                <a:gd name="connsiteY8" fmla="*/ 251359 h 150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214" h="1508124">
                  <a:moveTo>
                    <a:pt x="0" y="251359"/>
                  </a:moveTo>
                  <a:cubicBezTo>
                    <a:pt x="0" y="112537"/>
                    <a:pt x="112537" y="0"/>
                    <a:pt x="251359" y="0"/>
                  </a:cubicBezTo>
                  <a:lnTo>
                    <a:pt x="2225855" y="0"/>
                  </a:lnTo>
                  <a:cubicBezTo>
                    <a:pt x="2364677" y="0"/>
                    <a:pt x="2477214" y="112537"/>
                    <a:pt x="2477214" y="251359"/>
                  </a:cubicBezTo>
                  <a:lnTo>
                    <a:pt x="2477214" y="1256765"/>
                  </a:lnTo>
                  <a:cubicBezTo>
                    <a:pt x="2477214" y="1395587"/>
                    <a:pt x="2364677" y="1508124"/>
                    <a:pt x="2225855" y="1508124"/>
                  </a:cubicBezTo>
                  <a:lnTo>
                    <a:pt x="251359" y="1508124"/>
                  </a:lnTo>
                  <a:cubicBezTo>
                    <a:pt x="112537" y="1508124"/>
                    <a:pt x="0" y="1395587"/>
                    <a:pt x="0" y="1256765"/>
                  </a:cubicBezTo>
                  <a:lnTo>
                    <a:pt x="0" y="251359"/>
                  </a:lnTo>
                  <a:close/>
                </a:path>
              </a:pathLst>
            </a:custGeom>
            <a:solidFill>
              <a:srgbClr val="009FC3"/>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0943" tIns="160943" rIns="160943" bIns="160943" numCol="1" spcCol="1270" anchor="ctr" anchorCtr="0">
              <a:noAutofit/>
            </a:bodyPr>
            <a:lstStyle/>
            <a:p>
              <a:pPr algn="ctr" defTabSz="1233488">
                <a:lnSpc>
                  <a:spcPct val="90000"/>
                </a:lnSpc>
                <a:spcBef>
                  <a:spcPct val="0"/>
                </a:spcBef>
                <a:spcAft>
                  <a:spcPct val="35000"/>
                </a:spcAft>
              </a:pPr>
              <a:r>
                <a:rPr lang="en-US" sz="2775" dirty="0">
                  <a:solidFill>
                    <a:srgbClr val="FFFFFF"/>
                  </a:solidFill>
                </a:rPr>
                <a:t>Practice Facilitator</a:t>
              </a:r>
            </a:p>
          </p:txBody>
        </p:sp>
        <p:sp>
          <p:nvSpPr>
            <p:cNvPr id="6" name="Freeform 5"/>
            <p:cNvSpPr/>
            <p:nvPr>
              <p:custDataLst>
                <p:tags r:id="rId5"/>
              </p:custDataLst>
            </p:nvPr>
          </p:nvSpPr>
          <p:spPr>
            <a:xfrm>
              <a:off x="3400911" y="2237968"/>
              <a:ext cx="1857911" cy="1131093"/>
            </a:xfrm>
            <a:custGeom>
              <a:avLst/>
              <a:gdLst>
                <a:gd name="connsiteX0" fmla="*/ 0 w 2477214"/>
                <a:gd name="connsiteY0" fmla="*/ 251359 h 1508124"/>
                <a:gd name="connsiteX1" fmla="*/ 251359 w 2477214"/>
                <a:gd name="connsiteY1" fmla="*/ 0 h 1508124"/>
                <a:gd name="connsiteX2" fmla="*/ 2225855 w 2477214"/>
                <a:gd name="connsiteY2" fmla="*/ 0 h 1508124"/>
                <a:gd name="connsiteX3" fmla="*/ 2477214 w 2477214"/>
                <a:gd name="connsiteY3" fmla="*/ 251359 h 1508124"/>
                <a:gd name="connsiteX4" fmla="*/ 2477214 w 2477214"/>
                <a:gd name="connsiteY4" fmla="*/ 1256765 h 1508124"/>
                <a:gd name="connsiteX5" fmla="*/ 2225855 w 2477214"/>
                <a:gd name="connsiteY5" fmla="*/ 1508124 h 1508124"/>
                <a:gd name="connsiteX6" fmla="*/ 251359 w 2477214"/>
                <a:gd name="connsiteY6" fmla="*/ 1508124 h 1508124"/>
                <a:gd name="connsiteX7" fmla="*/ 0 w 2477214"/>
                <a:gd name="connsiteY7" fmla="*/ 1256765 h 1508124"/>
                <a:gd name="connsiteX8" fmla="*/ 0 w 2477214"/>
                <a:gd name="connsiteY8" fmla="*/ 251359 h 150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214" h="1508124">
                  <a:moveTo>
                    <a:pt x="0" y="251359"/>
                  </a:moveTo>
                  <a:cubicBezTo>
                    <a:pt x="0" y="112537"/>
                    <a:pt x="112537" y="0"/>
                    <a:pt x="251359" y="0"/>
                  </a:cubicBezTo>
                  <a:lnTo>
                    <a:pt x="2225855" y="0"/>
                  </a:lnTo>
                  <a:cubicBezTo>
                    <a:pt x="2364677" y="0"/>
                    <a:pt x="2477214" y="112537"/>
                    <a:pt x="2477214" y="251359"/>
                  </a:cubicBezTo>
                  <a:lnTo>
                    <a:pt x="2477214" y="1256765"/>
                  </a:lnTo>
                  <a:cubicBezTo>
                    <a:pt x="2477214" y="1395587"/>
                    <a:pt x="2364677" y="1508124"/>
                    <a:pt x="2225855" y="1508124"/>
                  </a:cubicBezTo>
                  <a:lnTo>
                    <a:pt x="251359" y="1508124"/>
                  </a:lnTo>
                  <a:cubicBezTo>
                    <a:pt x="112537" y="1508124"/>
                    <a:pt x="0" y="1395587"/>
                    <a:pt x="0" y="1256765"/>
                  </a:cubicBezTo>
                  <a:lnTo>
                    <a:pt x="0" y="251359"/>
                  </a:lnTo>
                  <a:close/>
                </a:path>
              </a:pathLst>
            </a:custGeom>
            <a:solidFill>
              <a:srgbClr val="009FC3"/>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0943" tIns="160943" rIns="160943" bIns="160943" numCol="1" spcCol="1270" anchor="ctr" anchorCtr="0">
              <a:noAutofit/>
            </a:bodyPr>
            <a:lstStyle/>
            <a:p>
              <a:pPr algn="ctr" defTabSz="1233488">
                <a:lnSpc>
                  <a:spcPct val="90000"/>
                </a:lnSpc>
                <a:spcBef>
                  <a:spcPct val="0"/>
                </a:spcBef>
                <a:spcAft>
                  <a:spcPct val="35000"/>
                </a:spcAft>
              </a:pPr>
              <a:r>
                <a:rPr lang="en-US" sz="2775" dirty="0">
                  <a:solidFill>
                    <a:srgbClr val="FFFFFF"/>
                  </a:solidFill>
                </a:rPr>
                <a:t>Change Team</a:t>
              </a:r>
            </a:p>
          </p:txBody>
        </p:sp>
        <p:sp>
          <p:nvSpPr>
            <p:cNvPr id="8" name="Freeform 7"/>
            <p:cNvSpPr/>
            <p:nvPr>
              <p:custDataLst>
                <p:tags r:id="rId6"/>
              </p:custDataLst>
            </p:nvPr>
          </p:nvSpPr>
          <p:spPr>
            <a:xfrm>
              <a:off x="5353803" y="2237968"/>
              <a:ext cx="1857911" cy="1131093"/>
            </a:xfrm>
            <a:custGeom>
              <a:avLst/>
              <a:gdLst>
                <a:gd name="connsiteX0" fmla="*/ 0 w 2477214"/>
                <a:gd name="connsiteY0" fmla="*/ 251359 h 1508124"/>
                <a:gd name="connsiteX1" fmla="*/ 251359 w 2477214"/>
                <a:gd name="connsiteY1" fmla="*/ 0 h 1508124"/>
                <a:gd name="connsiteX2" fmla="*/ 2225855 w 2477214"/>
                <a:gd name="connsiteY2" fmla="*/ 0 h 1508124"/>
                <a:gd name="connsiteX3" fmla="*/ 2477214 w 2477214"/>
                <a:gd name="connsiteY3" fmla="*/ 251359 h 1508124"/>
                <a:gd name="connsiteX4" fmla="*/ 2477214 w 2477214"/>
                <a:gd name="connsiteY4" fmla="*/ 1256765 h 1508124"/>
                <a:gd name="connsiteX5" fmla="*/ 2225855 w 2477214"/>
                <a:gd name="connsiteY5" fmla="*/ 1508124 h 1508124"/>
                <a:gd name="connsiteX6" fmla="*/ 251359 w 2477214"/>
                <a:gd name="connsiteY6" fmla="*/ 1508124 h 1508124"/>
                <a:gd name="connsiteX7" fmla="*/ 0 w 2477214"/>
                <a:gd name="connsiteY7" fmla="*/ 1256765 h 1508124"/>
                <a:gd name="connsiteX8" fmla="*/ 0 w 2477214"/>
                <a:gd name="connsiteY8" fmla="*/ 251359 h 150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214" h="1508124">
                  <a:moveTo>
                    <a:pt x="0" y="251359"/>
                  </a:moveTo>
                  <a:cubicBezTo>
                    <a:pt x="0" y="112537"/>
                    <a:pt x="112537" y="0"/>
                    <a:pt x="251359" y="0"/>
                  </a:cubicBezTo>
                  <a:lnTo>
                    <a:pt x="2225855" y="0"/>
                  </a:lnTo>
                  <a:cubicBezTo>
                    <a:pt x="2364677" y="0"/>
                    <a:pt x="2477214" y="112537"/>
                    <a:pt x="2477214" y="251359"/>
                  </a:cubicBezTo>
                  <a:lnTo>
                    <a:pt x="2477214" y="1256765"/>
                  </a:lnTo>
                  <a:cubicBezTo>
                    <a:pt x="2477214" y="1395587"/>
                    <a:pt x="2364677" y="1508124"/>
                    <a:pt x="2225855" y="1508124"/>
                  </a:cubicBezTo>
                  <a:lnTo>
                    <a:pt x="251359" y="1508124"/>
                  </a:lnTo>
                  <a:cubicBezTo>
                    <a:pt x="112537" y="1508124"/>
                    <a:pt x="0" y="1395587"/>
                    <a:pt x="0" y="1256765"/>
                  </a:cubicBezTo>
                  <a:lnTo>
                    <a:pt x="0" y="251359"/>
                  </a:lnTo>
                  <a:close/>
                </a:path>
              </a:pathLst>
            </a:custGeom>
            <a:solidFill>
              <a:srgbClr val="009FC3"/>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0943" tIns="160943" rIns="160943" bIns="160943" numCol="1" spcCol="1270" anchor="ctr" anchorCtr="0">
              <a:noAutofit/>
            </a:bodyPr>
            <a:lstStyle/>
            <a:p>
              <a:pPr algn="ctr" defTabSz="1233488">
                <a:lnSpc>
                  <a:spcPct val="90000"/>
                </a:lnSpc>
                <a:spcBef>
                  <a:spcPct val="0"/>
                </a:spcBef>
                <a:spcAft>
                  <a:spcPct val="35000"/>
                </a:spcAft>
              </a:pPr>
              <a:r>
                <a:rPr lang="en-US" sz="2775" dirty="0">
                  <a:solidFill>
                    <a:srgbClr val="FFFFFF"/>
                  </a:solidFill>
                </a:rPr>
                <a:t>Staff</a:t>
              </a:r>
            </a:p>
          </p:txBody>
        </p:sp>
      </p:grpSp>
    </p:spTree>
    <p:extLst>
      <p:ext uri="{BB962C8B-B14F-4D97-AF65-F5344CB8AC3E}">
        <p14:creationId xmlns:p14="http://schemas.microsoft.com/office/powerpoint/2010/main" val="4224906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custDataLst>
              <p:tags r:id="rId1"/>
            </p:custDataLst>
          </p:nvPr>
        </p:nvSpPr>
        <p:spPr>
          <a:xfrm>
            <a:off x="1005840" y="-2"/>
            <a:ext cx="8020074" cy="685800"/>
          </a:xfrm>
        </p:spPr>
        <p:txBody>
          <a:bodyPr/>
          <a:lstStyle/>
          <a:p>
            <a:r>
              <a:rPr lang="en-US" altLang="en-US" dirty="0"/>
              <a:t>External Model of Practice Facilitation</a:t>
            </a:r>
          </a:p>
        </p:txBody>
      </p:sp>
      <p:grpSp>
        <p:nvGrpSpPr>
          <p:cNvPr id="2" name="Group 1" descr="Diagram showing practice facilitator leading to office champion leading to change team leading to staff"/>
          <p:cNvGrpSpPr/>
          <p:nvPr/>
        </p:nvGrpSpPr>
        <p:grpSpPr>
          <a:xfrm>
            <a:off x="1005839" y="977503"/>
            <a:ext cx="7688981" cy="3498244"/>
            <a:chOff x="1005839" y="977503"/>
            <a:chExt cx="7688981" cy="3498244"/>
          </a:xfrm>
        </p:grpSpPr>
        <p:sp>
          <p:nvSpPr>
            <p:cNvPr id="3" name="Right Arrow 2"/>
            <p:cNvSpPr/>
            <p:nvPr>
              <p:custDataLst>
                <p:tags r:id="rId2"/>
              </p:custDataLst>
            </p:nvPr>
          </p:nvSpPr>
          <p:spPr>
            <a:xfrm>
              <a:off x="1005839" y="977503"/>
              <a:ext cx="7688981" cy="3498244"/>
            </a:xfrm>
            <a:prstGeom prst="rightArrow">
              <a:avLst/>
            </a:prstGeom>
            <a:solidFill>
              <a:srgbClr val="009FC3"/>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Freeform 4"/>
            <p:cNvSpPr/>
            <p:nvPr>
              <p:custDataLst>
                <p:tags r:id="rId3"/>
              </p:custDataLst>
            </p:nvPr>
          </p:nvSpPr>
          <p:spPr>
            <a:xfrm>
              <a:off x="1494804" y="2230949"/>
              <a:ext cx="1389487" cy="1131093"/>
            </a:xfrm>
            <a:custGeom>
              <a:avLst/>
              <a:gdLst>
                <a:gd name="connsiteX0" fmla="*/ 0 w 1852649"/>
                <a:gd name="connsiteY0" fmla="*/ 251359 h 1508124"/>
                <a:gd name="connsiteX1" fmla="*/ 251359 w 1852649"/>
                <a:gd name="connsiteY1" fmla="*/ 0 h 1508124"/>
                <a:gd name="connsiteX2" fmla="*/ 1601290 w 1852649"/>
                <a:gd name="connsiteY2" fmla="*/ 0 h 1508124"/>
                <a:gd name="connsiteX3" fmla="*/ 1852649 w 1852649"/>
                <a:gd name="connsiteY3" fmla="*/ 251359 h 1508124"/>
                <a:gd name="connsiteX4" fmla="*/ 1852649 w 1852649"/>
                <a:gd name="connsiteY4" fmla="*/ 1256765 h 1508124"/>
                <a:gd name="connsiteX5" fmla="*/ 1601290 w 1852649"/>
                <a:gd name="connsiteY5" fmla="*/ 1508124 h 1508124"/>
                <a:gd name="connsiteX6" fmla="*/ 251359 w 1852649"/>
                <a:gd name="connsiteY6" fmla="*/ 1508124 h 1508124"/>
                <a:gd name="connsiteX7" fmla="*/ 0 w 1852649"/>
                <a:gd name="connsiteY7" fmla="*/ 1256765 h 1508124"/>
                <a:gd name="connsiteX8" fmla="*/ 0 w 1852649"/>
                <a:gd name="connsiteY8" fmla="*/ 251359 h 150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2649" h="1508124">
                  <a:moveTo>
                    <a:pt x="0" y="251359"/>
                  </a:moveTo>
                  <a:cubicBezTo>
                    <a:pt x="0" y="112537"/>
                    <a:pt x="112537" y="0"/>
                    <a:pt x="251359" y="0"/>
                  </a:cubicBezTo>
                  <a:lnTo>
                    <a:pt x="1601290" y="0"/>
                  </a:lnTo>
                  <a:cubicBezTo>
                    <a:pt x="1740112" y="0"/>
                    <a:pt x="1852649" y="112537"/>
                    <a:pt x="1852649" y="251359"/>
                  </a:cubicBezTo>
                  <a:lnTo>
                    <a:pt x="1852649" y="1256765"/>
                  </a:lnTo>
                  <a:cubicBezTo>
                    <a:pt x="1852649" y="1395587"/>
                    <a:pt x="1740112" y="1508124"/>
                    <a:pt x="1601290" y="1508124"/>
                  </a:cubicBezTo>
                  <a:lnTo>
                    <a:pt x="251359" y="1508124"/>
                  </a:lnTo>
                  <a:cubicBezTo>
                    <a:pt x="112537" y="1508124"/>
                    <a:pt x="0" y="1395587"/>
                    <a:pt x="0" y="1256765"/>
                  </a:cubicBezTo>
                  <a:lnTo>
                    <a:pt x="0" y="251359"/>
                  </a:lnTo>
                  <a:close/>
                </a:path>
              </a:pathLst>
            </a:custGeom>
            <a:solidFill>
              <a:schemeClr val="accent1">
                <a:lumMod val="40000"/>
                <a:lumOff val="60000"/>
              </a:schemeClr>
            </a:solidFill>
            <a:ln>
              <a:solidFill>
                <a:srgbClr val="66330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23796" tIns="123796" rIns="123796" bIns="123796" numCol="1" spcCol="1270" anchor="ctr" anchorCtr="0">
              <a:noAutofit/>
            </a:bodyPr>
            <a:lstStyle/>
            <a:p>
              <a:pPr algn="ctr" defTabSz="800100">
                <a:lnSpc>
                  <a:spcPct val="90000"/>
                </a:lnSpc>
                <a:spcBef>
                  <a:spcPct val="0"/>
                </a:spcBef>
                <a:spcAft>
                  <a:spcPct val="35000"/>
                </a:spcAft>
              </a:pPr>
              <a:r>
                <a:rPr lang="en-US" b="1" dirty="0">
                  <a:solidFill>
                    <a:srgbClr val="663300"/>
                  </a:solidFill>
                </a:rPr>
                <a:t>Practice Facilitator</a:t>
              </a:r>
              <a:r>
                <a:rPr lang="en-US" b="1" dirty="0">
                  <a:solidFill>
                    <a:schemeClr val="tx1"/>
                  </a:solidFill>
                </a:rPr>
                <a:t> </a:t>
              </a:r>
            </a:p>
          </p:txBody>
        </p:sp>
        <p:sp>
          <p:nvSpPr>
            <p:cNvPr id="6" name="Freeform 5"/>
            <p:cNvSpPr/>
            <p:nvPr>
              <p:custDataLst>
                <p:tags r:id="rId4"/>
              </p:custDataLst>
            </p:nvPr>
          </p:nvSpPr>
          <p:spPr>
            <a:xfrm>
              <a:off x="2953766" y="2230949"/>
              <a:ext cx="1389487" cy="1131093"/>
            </a:xfrm>
            <a:custGeom>
              <a:avLst/>
              <a:gdLst>
                <a:gd name="connsiteX0" fmla="*/ 0 w 1852649"/>
                <a:gd name="connsiteY0" fmla="*/ 251359 h 1508124"/>
                <a:gd name="connsiteX1" fmla="*/ 251359 w 1852649"/>
                <a:gd name="connsiteY1" fmla="*/ 0 h 1508124"/>
                <a:gd name="connsiteX2" fmla="*/ 1601290 w 1852649"/>
                <a:gd name="connsiteY2" fmla="*/ 0 h 1508124"/>
                <a:gd name="connsiteX3" fmla="*/ 1852649 w 1852649"/>
                <a:gd name="connsiteY3" fmla="*/ 251359 h 1508124"/>
                <a:gd name="connsiteX4" fmla="*/ 1852649 w 1852649"/>
                <a:gd name="connsiteY4" fmla="*/ 1256765 h 1508124"/>
                <a:gd name="connsiteX5" fmla="*/ 1601290 w 1852649"/>
                <a:gd name="connsiteY5" fmla="*/ 1508124 h 1508124"/>
                <a:gd name="connsiteX6" fmla="*/ 251359 w 1852649"/>
                <a:gd name="connsiteY6" fmla="*/ 1508124 h 1508124"/>
                <a:gd name="connsiteX7" fmla="*/ 0 w 1852649"/>
                <a:gd name="connsiteY7" fmla="*/ 1256765 h 1508124"/>
                <a:gd name="connsiteX8" fmla="*/ 0 w 1852649"/>
                <a:gd name="connsiteY8" fmla="*/ 251359 h 150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2649" h="1508124">
                  <a:moveTo>
                    <a:pt x="0" y="251359"/>
                  </a:moveTo>
                  <a:cubicBezTo>
                    <a:pt x="0" y="112537"/>
                    <a:pt x="112537" y="0"/>
                    <a:pt x="251359" y="0"/>
                  </a:cubicBezTo>
                  <a:lnTo>
                    <a:pt x="1601290" y="0"/>
                  </a:lnTo>
                  <a:cubicBezTo>
                    <a:pt x="1740112" y="0"/>
                    <a:pt x="1852649" y="112537"/>
                    <a:pt x="1852649" y="251359"/>
                  </a:cubicBezTo>
                  <a:lnTo>
                    <a:pt x="1852649" y="1256765"/>
                  </a:lnTo>
                  <a:cubicBezTo>
                    <a:pt x="1852649" y="1395587"/>
                    <a:pt x="1740112" y="1508124"/>
                    <a:pt x="1601290" y="1508124"/>
                  </a:cubicBezTo>
                  <a:lnTo>
                    <a:pt x="251359" y="1508124"/>
                  </a:lnTo>
                  <a:cubicBezTo>
                    <a:pt x="112537" y="1508124"/>
                    <a:pt x="0" y="1395587"/>
                    <a:pt x="0" y="1256765"/>
                  </a:cubicBezTo>
                  <a:lnTo>
                    <a:pt x="0" y="251359"/>
                  </a:lnTo>
                  <a:close/>
                </a:path>
              </a:pathLst>
            </a:custGeom>
            <a:solidFill>
              <a:schemeClr val="accent1">
                <a:lumMod val="40000"/>
                <a:lumOff val="60000"/>
              </a:schemeClr>
            </a:solidFill>
            <a:ln>
              <a:solidFill>
                <a:srgbClr val="66330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23796" tIns="123796" rIns="123796" bIns="123796" numCol="1" spcCol="1270" anchor="ctr" anchorCtr="0">
              <a:noAutofit/>
            </a:bodyPr>
            <a:lstStyle/>
            <a:p>
              <a:pPr algn="ctr" defTabSz="800100">
                <a:lnSpc>
                  <a:spcPct val="90000"/>
                </a:lnSpc>
                <a:spcBef>
                  <a:spcPct val="0"/>
                </a:spcBef>
                <a:spcAft>
                  <a:spcPct val="35000"/>
                </a:spcAft>
              </a:pPr>
              <a:r>
                <a:rPr lang="en-US" b="1" dirty="0">
                  <a:solidFill>
                    <a:srgbClr val="663300"/>
                  </a:solidFill>
                </a:rPr>
                <a:t>Office Champion</a:t>
              </a:r>
            </a:p>
          </p:txBody>
        </p:sp>
        <p:sp>
          <p:nvSpPr>
            <p:cNvPr id="7" name="Freeform 6"/>
            <p:cNvSpPr/>
            <p:nvPr>
              <p:custDataLst>
                <p:tags r:id="rId5"/>
              </p:custDataLst>
            </p:nvPr>
          </p:nvSpPr>
          <p:spPr>
            <a:xfrm>
              <a:off x="4412728" y="2230949"/>
              <a:ext cx="1389487" cy="1131093"/>
            </a:xfrm>
            <a:custGeom>
              <a:avLst/>
              <a:gdLst>
                <a:gd name="connsiteX0" fmla="*/ 0 w 1852649"/>
                <a:gd name="connsiteY0" fmla="*/ 251359 h 1508124"/>
                <a:gd name="connsiteX1" fmla="*/ 251359 w 1852649"/>
                <a:gd name="connsiteY1" fmla="*/ 0 h 1508124"/>
                <a:gd name="connsiteX2" fmla="*/ 1601290 w 1852649"/>
                <a:gd name="connsiteY2" fmla="*/ 0 h 1508124"/>
                <a:gd name="connsiteX3" fmla="*/ 1852649 w 1852649"/>
                <a:gd name="connsiteY3" fmla="*/ 251359 h 1508124"/>
                <a:gd name="connsiteX4" fmla="*/ 1852649 w 1852649"/>
                <a:gd name="connsiteY4" fmla="*/ 1256765 h 1508124"/>
                <a:gd name="connsiteX5" fmla="*/ 1601290 w 1852649"/>
                <a:gd name="connsiteY5" fmla="*/ 1508124 h 1508124"/>
                <a:gd name="connsiteX6" fmla="*/ 251359 w 1852649"/>
                <a:gd name="connsiteY6" fmla="*/ 1508124 h 1508124"/>
                <a:gd name="connsiteX7" fmla="*/ 0 w 1852649"/>
                <a:gd name="connsiteY7" fmla="*/ 1256765 h 1508124"/>
                <a:gd name="connsiteX8" fmla="*/ 0 w 1852649"/>
                <a:gd name="connsiteY8" fmla="*/ 251359 h 150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2649" h="1508124">
                  <a:moveTo>
                    <a:pt x="0" y="251359"/>
                  </a:moveTo>
                  <a:cubicBezTo>
                    <a:pt x="0" y="112537"/>
                    <a:pt x="112537" y="0"/>
                    <a:pt x="251359" y="0"/>
                  </a:cubicBezTo>
                  <a:lnTo>
                    <a:pt x="1601290" y="0"/>
                  </a:lnTo>
                  <a:cubicBezTo>
                    <a:pt x="1740112" y="0"/>
                    <a:pt x="1852649" y="112537"/>
                    <a:pt x="1852649" y="251359"/>
                  </a:cubicBezTo>
                  <a:lnTo>
                    <a:pt x="1852649" y="1256765"/>
                  </a:lnTo>
                  <a:cubicBezTo>
                    <a:pt x="1852649" y="1395587"/>
                    <a:pt x="1740112" y="1508124"/>
                    <a:pt x="1601290" y="1508124"/>
                  </a:cubicBezTo>
                  <a:lnTo>
                    <a:pt x="251359" y="1508124"/>
                  </a:lnTo>
                  <a:cubicBezTo>
                    <a:pt x="112537" y="1508124"/>
                    <a:pt x="0" y="1395587"/>
                    <a:pt x="0" y="1256765"/>
                  </a:cubicBezTo>
                  <a:lnTo>
                    <a:pt x="0" y="251359"/>
                  </a:lnTo>
                  <a:close/>
                </a:path>
              </a:pathLst>
            </a:custGeom>
            <a:solidFill>
              <a:schemeClr val="accent1">
                <a:lumMod val="40000"/>
                <a:lumOff val="60000"/>
              </a:schemeClr>
            </a:solidFill>
            <a:ln>
              <a:solidFill>
                <a:srgbClr val="66330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23796" tIns="123796" rIns="123796" bIns="123796" numCol="1" spcCol="1270" anchor="ctr" anchorCtr="0">
              <a:noAutofit/>
            </a:bodyPr>
            <a:lstStyle/>
            <a:p>
              <a:pPr algn="ctr" defTabSz="800100">
                <a:lnSpc>
                  <a:spcPct val="90000"/>
                </a:lnSpc>
                <a:spcBef>
                  <a:spcPct val="0"/>
                </a:spcBef>
                <a:spcAft>
                  <a:spcPct val="35000"/>
                </a:spcAft>
              </a:pPr>
              <a:r>
                <a:rPr lang="en-US" b="1" dirty="0">
                  <a:solidFill>
                    <a:srgbClr val="663300"/>
                  </a:solidFill>
                </a:rPr>
                <a:t>Change Team</a:t>
              </a:r>
            </a:p>
          </p:txBody>
        </p:sp>
        <p:sp>
          <p:nvSpPr>
            <p:cNvPr id="8" name="Freeform 7"/>
            <p:cNvSpPr/>
            <p:nvPr>
              <p:custDataLst>
                <p:tags r:id="rId6"/>
              </p:custDataLst>
            </p:nvPr>
          </p:nvSpPr>
          <p:spPr>
            <a:xfrm>
              <a:off x="5871689" y="2230949"/>
              <a:ext cx="1389487" cy="1131093"/>
            </a:xfrm>
            <a:custGeom>
              <a:avLst/>
              <a:gdLst>
                <a:gd name="connsiteX0" fmla="*/ 0 w 1852649"/>
                <a:gd name="connsiteY0" fmla="*/ 251359 h 1508124"/>
                <a:gd name="connsiteX1" fmla="*/ 251359 w 1852649"/>
                <a:gd name="connsiteY1" fmla="*/ 0 h 1508124"/>
                <a:gd name="connsiteX2" fmla="*/ 1601290 w 1852649"/>
                <a:gd name="connsiteY2" fmla="*/ 0 h 1508124"/>
                <a:gd name="connsiteX3" fmla="*/ 1852649 w 1852649"/>
                <a:gd name="connsiteY3" fmla="*/ 251359 h 1508124"/>
                <a:gd name="connsiteX4" fmla="*/ 1852649 w 1852649"/>
                <a:gd name="connsiteY4" fmla="*/ 1256765 h 1508124"/>
                <a:gd name="connsiteX5" fmla="*/ 1601290 w 1852649"/>
                <a:gd name="connsiteY5" fmla="*/ 1508124 h 1508124"/>
                <a:gd name="connsiteX6" fmla="*/ 251359 w 1852649"/>
                <a:gd name="connsiteY6" fmla="*/ 1508124 h 1508124"/>
                <a:gd name="connsiteX7" fmla="*/ 0 w 1852649"/>
                <a:gd name="connsiteY7" fmla="*/ 1256765 h 1508124"/>
                <a:gd name="connsiteX8" fmla="*/ 0 w 1852649"/>
                <a:gd name="connsiteY8" fmla="*/ 251359 h 150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2649" h="1508124">
                  <a:moveTo>
                    <a:pt x="0" y="251359"/>
                  </a:moveTo>
                  <a:cubicBezTo>
                    <a:pt x="0" y="112537"/>
                    <a:pt x="112537" y="0"/>
                    <a:pt x="251359" y="0"/>
                  </a:cubicBezTo>
                  <a:lnTo>
                    <a:pt x="1601290" y="0"/>
                  </a:lnTo>
                  <a:cubicBezTo>
                    <a:pt x="1740112" y="0"/>
                    <a:pt x="1852649" y="112537"/>
                    <a:pt x="1852649" y="251359"/>
                  </a:cubicBezTo>
                  <a:lnTo>
                    <a:pt x="1852649" y="1256765"/>
                  </a:lnTo>
                  <a:cubicBezTo>
                    <a:pt x="1852649" y="1395587"/>
                    <a:pt x="1740112" y="1508124"/>
                    <a:pt x="1601290" y="1508124"/>
                  </a:cubicBezTo>
                  <a:lnTo>
                    <a:pt x="251359" y="1508124"/>
                  </a:lnTo>
                  <a:cubicBezTo>
                    <a:pt x="112537" y="1508124"/>
                    <a:pt x="0" y="1395587"/>
                    <a:pt x="0" y="1256765"/>
                  </a:cubicBezTo>
                  <a:lnTo>
                    <a:pt x="0" y="251359"/>
                  </a:lnTo>
                  <a:close/>
                </a:path>
              </a:pathLst>
            </a:custGeom>
            <a:solidFill>
              <a:schemeClr val="accent1">
                <a:lumMod val="40000"/>
                <a:lumOff val="60000"/>
              </a:schemeClr>
            </a:solidFill>
            <a:ln>
              <a:solidFill>
                <a:srgbClr val="663300"/>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23796" tIns="123796" rIns="123796" bIns="123796" numCol="1" spcCol="1270" anchor="ctr" anchorCtr="0">
              <a:noAutofit/>
            </a:bodyPr>
            <a:lstStyle/>
            <a:p>
              <a:pPr algn="ctr" defTabSz="800100">
                <a:lnSpc>
                  <a:spcPct val="90000"/>
                </a:lnSpc>
                <a:spcBef>
                  <a:spcPct val="0"/>
                </a:spcBef>
                <a:spcAft>
                  <a:spcPct val="35000"/>
                </a:spcAft>
              </a:pPr>
              <a:r>
                <a:rPr lang="en-US" b="1" dirty="0">
                  <a:solidFill>
                    <a:srgbClr val="663300"/>
                  </a:solidFill>
                </a:rPr>
                <a:t>Staff</a:t>
              </a:r>
            </a:p>
          </p:txBody>
        </p:sp>
      </p:grpSp>
    </p:spTree>
    <p:extLst>
      <p:ext uri="{BB962C8B-B14F-4D97-AF65-F5344CB8AC3E}">
        <p14:creationId xmlns:p14="http://schemas.microsoft.com/office/powerpoint/2010/main" val="87445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custDataLst>
              <p:tags r:id="rId1"/>
            </p:custDataLst>
          </p:nvPr>
        </p:nvSpPr>
        <p:spPr>
          <a:xfrm>
            <a:off x="1005840" y="-2"/>
            <a:ext cx="8020074" cy="685800"/>
          </a:xfrm>
        </p:spPr>
        <p:txBody>
          <a:bodyPr/>
          <a:lstStyle/>
          <a:p>
            <a:r>
              <a:rPr lang="en-US" altLang="en-US" dirty="0"/>
              <a:t>Beginning Your Journey</a:t>
            </a:r>
          </a:p>
        </p:txBody>
      </p:sp>
      <p:sp>
        <p:nvSpPr>
          <p:cNvPr id="12291" name="Content Placeholder 2"/>
          <p:cNvSpPr>
            <a:spLocks noGrp="1"/>
          </p:cNvSpPr>
          <p:nvPr>
            <p:ph type="body" sz="quarter" idx="10"/>
            <p:custDataLst>
              <p:tags r:id="rId2"/>
            </p:custDataLst>
          </p:nvPr>
        </p:nvSpPr>
        <p:spPr/>
        <p:txBody>
          <a:bodyPr>
            <a:normAutofit/>
          </a:bodyPr>
          <a:lstStyle/>
          <a:p>
            <a:r>
              <a:rPr lang="en-US" dirty="0"/>
              <a:t>Watch the video on the next slide to see the beginnings of a TeamSTEPPS initiative started at one office.</a:t>
            </a:r>
          </a:p>
          <a:p>
            <a:r>
              <a:rPr lang="en-US" dirty="0"/>
              <a:t>In the clip, Valerie has received TeamSTEPPS training from an external Practice Facilitator. </a:t>
            </a:r>
          </a:p>
          <a:p>
            <a:r>
              <a:rPr lang="en-US" dirty="0"/>
              <a:t>She is not a Practice Facilitator herself, but she is the office champion.</a:t>
            </a:r>
          </a:p>
          <a:p>
            <a:r>
              <a:rPr lang="en-US" dirty="0"/>
              <a:t>Consider: How does Valerie combine her knowledge of</a:t>
            </a:r>
            <a:br>
              <a:rPr lang="en-US" dirty="0"/>
            </a:br>
            <a:r>
              <a:rPr lang="en-US" dirty="0"/>
              <a:t>performance improvement methodology with her</a:t>
            </a:r>
            <a:br>
              <a:rPr lang="en-US" dirty="0"/>
            </a:br>
            <a:r>
              <a:rPr lang="en-US" dirty="0"/>
              <a:t>TeamSTEPPS initiative?</a:t>
            </a:r>
          </a:p>
        </p:txBody>
      </p:sp>
      <p:sp>
        <p:nvSpPr>
          <p:cNvPr id="4" name="Rounded Rectangle 3"/>
          <p:cNvSpPr/>
          <p:nvPr>
            <p:custDataLst>
              <p:tags r:id="rId3"/>
            </p:custDataLst>
          </p:nvPr>
        </p:nvSpPr>
        <p:spPr>
          <a:xfrm>
            <a:off x="6013178" y="3737374"/>
            <a:ext cx="2519087" cy="683083"/>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a:t>Record your answers on page 37 of your Workbook</a:t>
            </a:r>
            <a:endParaRPr lang="en-US" sz="2000" b="1" dirty="0"/>
          </a:p>
        </p:txBody>
      </p:sp>
    </p:spTree>
    <p:extLst>
      <p:ext uri="{BB962C8B-B14F-4D97-AF65-F5344CB8AC3E}">
        <p14:creationId xmlns:p14="http://schemas.microsoft.com/office/powerpoint/2010/main" val="2799301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05840" y="-2"/>
            <a:ext cx="8020074" cy="685800"/>
          </a:xfrm>
        </p:spPr>
        <p:txBody>
          <a:bodyPr/>
          <a:lstStyle/>
          <a:p>
            <a:r>
              <a:rPr lang="en-US" dirty="0"/>
              <a:t>Video: Beginning Your Journey</a:t>
            </a:r>
          </a:p>
        </p:txBody>
      </p:sp>
      <p:sp>
        <p:nvSpPr>
          <p:cNvPr id="4" name="TextBox 3"/>
          <p:cNvSpPr txBox="1"/>
          <p:nvPr/>
        </p:nvSpPr>
        <p:spPr>
          <a:xfrm>
            <a:off x="0" y="4424981"/>
            <a:ext cx="9143999" cy="523220"/>
          </a:xfrm>
          <a:prstGeom prst="rect">
            <a:avLst/>
          </a:prstGeom>
          <a:noFill/>
        </p:spPr>
        <p:txBody>
          <a:bodyPr wrap="square" rtlCol="0">
            <a:spAutoFit/>
          </a:bodyPr>
          <a:lstStyle/>
          <a:p>
            <a:pPr algn="ctr"/>
            <a:r>
              <a:rPr lang="en-US" sz="1400" dirty="0">
                <a:hlinkClick r:id="rId5"/>
              </a:rPr>
              <a:t>https://youtu.be/oIaNZfmrIKQ</a:t>
            </a:r>
            <a:endParaRPr lang="en-US" sz="1400" dirty="0"/>
          </a:p>
          <a:p>
            <a:pPr algn="ctr"/>
            <a:endParaRPr lang="en-US" sz="1400" dirty="0"/>
          </a:p>
        </p:txBody>
      </p:sp>
      <p:pic>
        <p:nvPicPr>
          <p:cNvPr id="3" name="oIaNZfmrIKQ"/>
          <p:cNvPicPr>
            <a:picLocks noRot="1" noChangeAspect="1"/>
          </p:cNvPicPr>
          <p:nvPr>
            <a:videoFile r:link="rId2"/>
          </p:nvPr>
        </p:nvPicPr>
        <p:blipFill>
          <a:blip r:embed="rId6"/>
          <a:stretch>
            <a:fillRect/>
          </a:stretch>
        </p:blipFill>
        <p:spPr>
          <a:xfrm>
            <a:off x="1600200" y="822960"/>
            <a:ext cx="5943600" cy="3343275"/>
          </a:xfrm>
          <a:prstGeom prst="rect">
            <a:avLst/>
          </a:prstGeom>
        </p:spPr>
      </p:pic>
    </p:spTree>
    <p:extLst>
      <p:ext uri="{BB962C8B-B14F-4D97-AF65-F5344CB8AC3E}">
        <p14:creationId xmlns:p14="http://schemas.microsoft.com/office/powerpoint/2010/main" val="3166028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Module 7 Summary</a:t>
            </a:r>
          </a:p>
        </p:txBody>
      </p:sp>
      <p:sp>
        <p:nvSpPr>
          <p:cNvPr id="3" name="Text Placeholder 2"/>
          <p:cNvSpPr>
            <a:spLocks noGrp="1"/>
          </p:cNvSpPr>
          <p:nvPr>
            <p:ph type="body" sz="quarter" idx="10"/>
            <p:custDataLst>
              <p:tags r:id="rId3"/>
            </p:custDataLst>
          </p:nvPr>
        </p:nvSpPr>
        <p:spPr>
          <a:xfrm>
            <a:off x="182879" y="768096"/>
            <a:ext cx="4224998" cy="4018633"/>
          </a:xfrm>
        </p:spPr>
        <p:txBody>
          <a:bodyPr/>
          <a:lstStyle/>
          <a:p>
            <a:r>
              <a:rPr lang="en-US" dirty="0"/>
              <a:t>In this module you learned to:</a:t>
            </a:r>
          </a:p>
          <a:p>
            <a:pPr marL="342900" indent="-222250">
              <a:spcAft>
                <a:spcPts val="1800"/>
              </a:spcAft>
              <a:buFont typeface="Arial" panose="020B0604020202020204" pitchFamily="34" charset="0"/>
              <a:buChar char="•"/>
            </a:pPr>
            <a:r>
              <a:rPr lang="en-US" dirty="0"/>
              <a:t>Review the tools and principles of TeamSTEPPS</a:t>
            </a:r>
          </a:p>
          <a:p>
            <a:pPr marL="342900" indent="-222250">
              <a:spcAft>
                <a:spcPts val="1800"/>
              </a:spcAft>
              <a:buFont typeface="Arial" panose="020B0604020202020204" pitchFamily="34" charset="0"/>
              <a:buChar char="•"/>
            </a:pPr>
            <a:r>
              <a:rPr lang="en-US" dirty="0"/>
              <a:t>Review the role of Practice Facilitators and the change team in introducing TeamSTEPPS in an office-based care setting</a:t>
            </a:r>
          </a:p>
        </p:txBody>
      </p:sp>
      <p:pic>
        <p:nvPicPr>
          <p:cNvPr id="4" name="Picture 2" descr="Image of medical team making rounds"/>
          <p:cNvPicPr>
            <a:picLocks noChangeAspect="1" noChangeArrowheads="1"/>
          </p:cNvPicPr>
          <p:nvPr>
            <p:custDataLst>
              <p:tags r:id="rId4"/>
            </p:custDataLst>
          </p:nvPr>
        </p:nvPicPr>
        <p:blipFill>
          <a:blip r:embed="rId7">
            <a:extLst>
              <a:ext uri="{28A0092B-C50C-407E-A947-70E740481C1C}">
                <a14:useLocalDpi xmlns:a14="http://schemas.microsoft.com/office/drawing/2010/main"/>
              </a:ext>
            </a:extLst>
          </a:blip>
          <a:srcRect/>
          <a:stretch>
            <a:fillRect/>
          </a:stretch>
        </p:blipFill>
        <p:spPr bwMode="auto">
          <a:xfrm>
            <a:off x="4620769" y="1338699"/>
            <a:ext cx="3953220" cy="263284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17749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The Materials You Will Use</a:t>
            </a:r>
          </a:p>
        </p:txBody>
      </p:sp>
      <p:sp>
        <p:nvSpPr>
          <p:cNvPr id="3" name="Text Placeholder 2"/>
          <p:cNvSpPr>
            <a:spLocks noGrp="1"/>
          </p:cNvSpPr>
          <p:nvPr>
            <p:ph type="body" sz="quarter" idx="10"/>
            <p:custDataLst>
              <p:tags r:id="rId3"/>
            </p:custDataLst>
          </p:nvPr>
        </p:nvSpPr>
        <p:spPr/>
        <p:txBody>
          <a:bodyPr>
            <a:normAutofit lnSpcReduction="10000"/>
          </a:bodyPr>
          <a:lstStyle/>
          <a:p>
            <a:r>
              <a:rPr lang="en-US" dirty="0">
                <a:hlinkClick r:id="rId8"/>
              </a:rPr>
              <a:t>The Participant Workbook</a:t>
            </a:r>
            <a:r>
              <a:rPr lang="en-US" dirty="0"/>
              <a:t>:</a:t>
            </a:r>
          </a:p>
          <a:p>
            <a:pPr marL="342900" indent="-169863">
              <a:buFont typeface="Arial" panose="020B0604020202020204" pitchFamily="34" charset="0"/>
              <a:buChar char="•"/>
            </a:pPr>
            <a:r>
              <a:rPr lang="en-US" dirty="0"/>
              <a:t>Exercises</a:t>
            </a:r>
          </a:p>
          <a:p>
            <a:pPr marL="342900" indent="-169863">
              <a:buFont typeface="Arial" panose="020B0604020202020204" pitchFamily="34" charset="0"/>
              <a:buChar char="•"/>
            </a:pPr>
            <a:r>
              <a:rPr lang="en-US" dirty="0"/>
              <a:t>Video reflections</a:t>
            </a:r>
          </a:p>
          <a:p>
            <a:pPr marL="342900" indent="-169863">
              <a:buFont typeface="Arial" panose="020B0604020202020204" pitchFamily="34" charset="0"/>
              <a:buChar char="•"/>
            </a:pPr>
            <a:r>
              <a:rPr lang="en-US" dirty="0"/>
              <a:t>Scenarios</a:t>
            </a:r>
          </a:p>
          <a:p>
            <a:r>
              <a:rPr lang="en-US" dirty="0">
                <a:hlinkClick r:id="rId9"/>
              </a:rPr>
              <a:t>AHRQ TeamSTEPPS </a:t>
            </a:r>
            <a:r>
              <a:rPr lang="en-US" dirty="0" smtClean="0">
                <a:hlinkClick r:id="rId9"/>
              </a:rPr>
              <a:t>website</a:t>
            </a:r>
            <a:r>
              <a:rPr lang="en-US" dirty="0"/>
              <a:t>:</a:t>
            </a:r>
          </a:p>
          <a:p>
            <a:pPr marL="342900" indent="-169863">
              <a:buFont typeface="Arial" panose="020B0604020202020204" pitchFamily="34" charset="0"/>
              <a:buChar char="•"/>
            </a:pPr>
            <a:r>
              <a:rPr lang="en-US" dirty="0"/>
              <a:t>Classroom slides</a:t>
            </a:r>
          </a:p>
          <a:p>
            <a:pPr marL="342900" indent="-169863">
              <a:buFont typeface="Arial" panose="020B0604020202020204" pitchFamily="34" charset="0"/>
              <a:buChar char="•"/>
            </a:pPr>
            <a:r>
              <a:rPr lang="en-US" dirty="0">
                <a:hlinkClick r:id="rId10"/>
              </a:rPr>
              <a:t>Instructor Guide </a:t>
            </a:r>
            <a:r>
              <a:rPr lang="en-US" sz="1600" dirty="0">
                <a:hlinkClick r:id="rId10"/>
              </a:rPr>
              <a:t>(select to view)</a:t>
            </a:r>
            <a:endParaRPr lang="en-US" sz="1600" dirty="0"/>
          </a:p>
          <a:p>
            <a:pPr marL="342900" indent="-169863">
              <a:buFont typeface="Arial" panose="020B0604020202020204" pitchFamily="34" charset="0"/>
              <a:buChar char="•"/>
            </a:pPr>
            <a:r>
              <a:rPr lang="en-US" dirty="0"/>
              <a:t>Videos</a:t>
            </a:r>
          </a:p>
          <a:p>
            <a:pPr marL="342900" indent="-169863">
              <a:buFont typeface="Arial" panose="020B0604020202020204" pitchFamily="34" charset="0"/>
              <a:buChar char="•"/>
            </a:pPr>
            <a:r>
              <a:rPr lang="en-US" dirty="0"/>
              <a:t>Ancillary materials</a:t>
            </a:r>
          </a:p>
        </p:txBody>
      </p:sp>
      <p:sp>
        <p:nvSpPr>
          <p:cNvPr id="6" name="Rectangle 5" descr="Picture of Participant Workbook cover">
            <a:hlinkClick r:id="rId11"/>
          </p:cNvPr>
          <p:cNvSpPr/>
          <p:nvPr>
            <p:custDataLst>
              <p:tags r:id="rId4"/>
            </p:custDataLst>
          </p:nvPr>
        </p:nvSpPr>
        <p:spPr>
          <a:xfrm>
            <a:off x="3778894" y="863600"/>
            <a:ext cx="2107555" cy="2851150"/>
          </a:xfrm>
          <a:prstGeom prst="rect">
            <a:avLst/>
          </a:prstGeom>
          <a:blipFill dpi="0" rotWithShape="1">
            <a:blip r:embed="rId12" cstate="screen">
              <a:extLst>
                <a:ext uri="{28A0092B-C50C-407E-A947-70E740481C1C}">
                  <a14:useLocalDpi xmlns:a14="http://schemas.microsoft.com/office/drawing/2010/main"/>
                </a:ext>
              </a:extLst>
            </a:blip>
            <a:srcRect/>
            <a:stretch>
              <a:fillRect/>
            </a:stretch>
          </a:blipFill>
          <a:effectLst>
            <a:outerShdw blurRad="127000" dist="127000" dir="2700000" rotWithShape="0">
              <a:srgbClr val="000000">
                <a:alpha val="3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Screenshot of TeamSTEPPS web page"/>
          <p:cNvPicPr>
            <a:picLocks noChangeAspect="1"/>
          </p:cNvPicPr>
          <p:nvPr>
            <p:custDataLst>
              <p:tags r:id="rId5"/>
            </p:custDataLst>
          </p:nvPr>
        </p:nvPicPr>
        <p:blipFill>
          <a:blip r:embed="rId13" cstate="screen">
            <a:extLst>
              <a:ext uri="{28A0092B-C50C-407E-A947-70E740481C1C}">
                <a14:useLocalDpi xmlns:a14="http://schemas.microsoft.com/office/drawing/2010/main"/>
              </a:ext>
            </a:extLst>
          </a:blip>
          <a:stretch>
            <a:fillRect/>
          </a:stretch>
        </p:blipFill>
        <p:spPr>
          <a:xfrm>
            <a:off x="4905386" y="2136394"/>
            <a:ext cx="3466454" cy="2325060"/>
          </a:xfrm>
          <a:prstGeom prst="rect">
            <a:avLst/>
          </a:prstGeom>
          <a:ln>
            <a:solidFill>
              <a:schemeClr val="tx1"/>
            </a:solidFill>
          </a:ln>
          <a:effectLst>
            <a:outerShdw blurRad="127000" dist="127000" dir="2700000" algn="tl" rotWithShape="0">
              <a:prstClr val="black">
                <a:alpha val="30000"/>
              </a:prstClr>
            </a:outerShdw>
          </a:effectLst>
        </p:spPr>
      </p:pic>
    </p:spTree>
    <p:custDataLst>
      <p:tags r:id="rId1"/>
    </p:custDataLst>
    <p:extLst>
      <p:ext uri="{BB962C8B-B14F-4D97-AF65-F5344CB8AC3E}">
        <p14:creationId xmlns:p14="http://schemas.microsoft.com/office/powerpoint/2010/main" val="1750288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05840" y="-2"/>
            <a:ext cx="8020074" cy="685800"/>
          </a:xfrm>
        </p:spPr>
        <p:txBody>
          <a:bodyPr/>
          <a:lstStyle/>
          <a:p>
            <a:r>
              <a:rPr lang="en-US" dirty="0"/>
              <a:t>Module Objectives</a:t>
            </a:r>
          </a:p>
        </p:txBody>
      </p:sp>
      <p:sp>
        <p:nvSpPr>
          <p:cNvPr id="3" name="Text Placeholder 2"/>
          <p:cNvSpPr>
            <a:spLocks noGrp="1"/>
          </p:cNvSpPr>
          <p:nvPr>
            <p:ph type="body" sz="quarter" idx="10"/>
            <p:custDataLst>
              <p:tags r:id="rId3"/>
            </p:custDataLst>
          </p:nvPr>
        </p:nvSpPr>
        <p:spPr>
          <a:xfrm>
            <a:off x="182878" y="768095"/>
            <a:ext cx="5313862" cy="4023360"/>
          </a:xfrm>
        </p:spPr>
        <p:txBody>
          <a:bodyPr>
            <a:normAutofit/>
          </a:bodyPr>
          <a:lstStyle/>
          <a:p>
            <a:pPr>
              <a:spcAft>
                <a:spcPts val="2400"/>
              </a:spcAft>
            </a:pPr>
            <a:r>
              <a:rPr lang="en-US" dirty="0"/>
              <a:t>After completing this module, you will be able to:</a:t>
            </a:r>
          </a:p>
          <a:p>
            <a:pPr marL="342900" indent="-222250">
              <a:spcAft>
                <a:spcPts val="2400"/>
              </a:spcAft>
              <a:buFont typeface="Arial" panose="020B0604020202020204" pitchFamily="34" charset="0"/>
              <a:buChar char="•"/>
            </a:pPr>
            <a:r>
              <a:rPr lang="en-US" dirty="0"/>
              <a:t>Review the tools and principles of TeamSTEPPS</a:t>
            </a:r>
          </a:p>
          <a:p>
            <a:pPr marL="342900" indent="-222250">
              <a:spcAft>
                <a:spcPts val="2400"/>
              </a:spcAft>
              <a:buFont typeface="Arial" panose="020B0604020202020204" pitchFamily="34" charset="0"/>
              <a:buChar char="•"/>
            </a:pPr>
            <a:r>
              <a:rPr lang="en-US" dirty="0"/>
              <a:t>Review the role of Practice Facilitators and the change team in introducing TeamSTEPPS in an office-based care setting</a:t>
            </a:r>
          </a:p>
        </p:txBody>
      </p:sp>
      <p:pic>
        <p:nvPicPr>
          <p:cNvPr id="4" name="Picture 3" descr="triangle_framework_2_1_06"/>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96740" y="768095"/>
            <a:ext cx="3331425" cy="270010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43705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awing of a debrie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38073" y="1418298"/>
            <a:ext cx="4703159" cy="2929730"/>
          </a:xfrm>
          <a:prstGeom prst="rect">
            <a:avLst/>
          </a:prstGeom>
        </p:spPr>
      </p:pic>
      <p:sp>
        <p:nvSpPr>
          <p:cNvPr id="6146" name="Title 1"/>
          <p:cNvSpPr>
            <a:spLocks noGrp="1"/>
          </p:cNvSpPr>
          <p:nvPr>
            <p:ph type="title"/>
            <p:custDataLst>
              <p:tags r:id="rId1"/>
            </p:custDataLst>
          </p:nvPr>
        </p:nvSpPr>
        <p:spPr>
          <a:xfrm>
            <a:off x="1005840" y="-2"/>
            <a:ext cx="8020074" cy="685800"/>
          </a:xfrm>
        </p:spPr>
        <p:txBody>
          <a:bodyPr/>
          <a:lstStyle/>
          <a:p>
            <a:r>
              <a:rPr lang="en-US" altLang="en-US" dirty="0"/>
              <a:t>Putting It All Together</a:t>
            </a:r>
          </a:p>
        </p:txBody>
      </p:sp>
      <p:sp>
        <p:nvSpPr>
          <p:cNvPr id="6147" name="Content Placeholder 2"/>
          <p:cNvSpPr>
            <a:spLocks noGrp="1"/>
          </p:cNvSpPr>
          <p:nvPr>
            <p:ph type="body" sz="quarter" idx="10"/>
            <p:custDataLst>
              <p:tags r:id="rId2"/>
            </p:custDataLst>
          </p:nvPr>
        </p:nvSpPr>
        <p:spPr>
          <a:xfrm>
            <a:off x="182878" y="768095"/>
            <a:ext cx="4928383" cy="4023360"/>
          </a:xfrm>
        </p:spPr>
        <p:txBody>
          <a:bodyPr>
            <a:normAutofit/>
          </a:bodyPr>
          <a:lstStyle/>
          <a:p>
            <a:pPr>
              <a:spcAft>
                <a:spcPts val="2400"/>
              </a:spcAft>
            </a:pPr>
            <a:r>
              <a:rPr lang="en-US" dirty="0"/>
              <a:t>This module pulls together everything you have learned in the Fundamentals modules of TeamSTEPPS for Office-Based Care</a:t>
            </a:r>
          </a:p>
          <a:p>
            <a:pPr>
              <a:spcAft>
                <a:spcPts val="2400"/>
              </a:spcAft>
            </a:pPr>
            <a:r>
              <a:rPr lang="en-US" dirty="0"/>
              <a:t>You'll also be introduced to the</a:t>
            </a:r>
            <a:br>
              <a:rPr lang="en-US" dirty="0"/>
            </a:br>
            <a:r>
              <a:rPr lang="en-US" dirty="0"/>
              <a:t>Practice Facilitator model</a:t>
            </a:r>
          </a:p>
          <a:p>
            <a:pPr>
              <a:spcAft>
                <a:spcPts val="2400"/>
              </a:spcAft>
            </a:pPr>
            <a:r>
              <a:rPr lang="en-US" dirty="0"/>
              <a:t>Begin to think about weaving</a:t>
            </a:r>
            <a:br>
              <a:rPr lang="en-US" dirty="0"/>
            </a:br>
            <a:r>
              <a:rPr lang="en-US" dirty="0"/>
              <a:t>TeamSTEPPS into your quality</a:t>
            </a:r>
            <a:br>
              <a:rPr lang="en-US" dirty="0"/>
            </a:br>
            <a:r>
              <a:rPr lang="en-US" dirty="0"/>
              <a:t>improvement initiatives</a:t>
            </a:r>
            <a:endParaRPr lang="en-US" altLang="en-US" dirty="0"/>
          </a:p>
        </p:txBody>
      </p:sp>
    </p:spTree>
    <p:extLst>
      <p:ext uri="{BB962C8B-B14F-4D97-AF65-F5344CB8AC3E}">
        <p14:creationId xmlns:p14="http://schemas.microsoft.com/office/powerpoint/2010/main" val="334517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custDataLst>
              <p:tags r:id="rId1"/>
            </p:custDataLst>
          </p:nvPr>
        </p:nvSpPr>
        <p:spPr>
          <a:xfrm>
            <a:off x="1005840" y="-2"/>
            <a:ext cx="8020074" cy="685800"/>
          </a:xfrm>
        </p:spPr>
        <p:txBody>
          <a:bodyPr>
            <a:normAutofit/>
          </a:bodyPr>
          <a:lstStyle/>
          <a:p>
            <a:r>
              <a:rPr lang="en-US" altLang="en-US" dirty="0" err="1"/>
              <a:t>TeamSTEPPS</a:t>
            </a:r>
            <a:r>
              <a:rPr lang="en-US" altLang="en-US" dirty="0"/>
              <a:t> Core Teamwork Skills</a:t>
            </a:r>
          </a:p>
        </p:txBody>
      </p:sp>
      <p:pic>
        <p:nvPicPr>
          <p:cNvPr id="8196" name="Picture 3" descr="TeamSTEPPS triangle framework showing Performance, Knowledge, and Attitud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70941" y="685798"/>
            <a:ext cx="5203581" cy="4170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27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awing of a coworker raising an issue to a clinician"/>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346672" y="342898"/>
            <a:ext cx="2992825" cy="3036580"/>
          </a:xfrm>
          <a:prstGeom prst="rect">
            <a:avLst/>
          </a:prstGeom>
        </p:spPr>
      </p:pic>
      <p:sp>
        <p:nvSpPr>
          <p:cNvPr id="12290" name="Title 1"/>
          <p:cNvSpPr>
            <a:spLocks noGrp="1"/>
          </p:cNvSpPr>
          <p:nvPr>
            <p:ph type="title"/>
            <p:custDataLst>
              <p:tags r:id="rId1"/>
            </p:custDataLst>
          </p:nvPr>
        </p:nvSpPr>
        <p:spPr>
          <a:xfrm>
            <a:off x="1005840" y="-2"/>
            <a:ext cx="8020074" cy="685800"/>
          </a:xfrm>
        </p:spPr>
        <p:txBody>
          <a:bodyPr/>
          <a:lstStyle/>
          <a:p>
            <a:r>
              <a:rPr lang="en-US" altLang="en-US" dirty="0"/>
              <a:t>Communication Tools</a:t>
            </a:r>
          </a:p>
        </p:txBody>
      </p:sp>
      <p:sp>
        <p:nvSpPr>
          <p:cNvPr id="12291" name="Content Placeholder 2"/>
          <p:cNvSpPr>
            <a:spLocks noGrp="1"/>
          </p:cNvSpPr>
          <p:nvPr>
            <p:ph type="body" sz="quarter" idx="10"/>
            <p:custDataLst>
              <p:tags r:id="rId2"/>
            </p:custDataLst>
          </p:nvPr>
        </p:nvSpPr>
        <p:spPr/>
        <p:txBody>
          <a:bodyPr>
            <a:noAutofit/>
          </a:bodyPr>
          <a:lstStyle/>
          <a:p>
            <a:pPr>
              <a:spcAft>
                <a:spcPts val="600"/>
              </a:spcAft>
            </a:pPr>
            <a:r>
              <a:rPr lang="en-US" altLang="en-US" sz="2400" b="1" dirty="0"/>
              <a:t>SBAR</a:t>
            </a:r>
          </a:p>
          <a:p>
            <a:pPr lvl="1">
              <a:spcAft>
                <a:spcPts val="600"/>
              </a:spcAft>
            </a:pPr>
            <a:r>
              <a:rPr lang="en-US" altLang="en-US" dirty="0"/>
              <a:t>Situation</a:t>
            </a:r>
          </a:p>
          <a:p>
            <a:pPr lvl="1">
              <a:spcAft>
                <a:spcPts val="600"/>
              </a:spcAft>
            </a:pPr>
            <a:r>
              <a:rPr lang="en-US" altLang="en-US" dirty="0"/>
              <a:t>Background</a:t>
            </a:r>
          </a:p>
          <a:p>
            <a:pPr lvl="1">
              <a:spcAft>
                <a:spcPts val="600"/>
              </a:spcAft>
            </a:pPr>
            <a:r>
              <a:rPr lang="en-US" altLang="en-US" dirty="0"/>
              <a:t>Assessment</a:t>
            </a:r>
          </a:p>
          <a:p>
            <a:pPr lvl="1"/>
            <a:r>
              <a:rPr lang="en-US" altLang="en-US" dirty="0"/>
              <a:t>Recommendation</a:t>
            </a:r>
          </a:p>
          <a:p>
            <a:r>
              <a:rPr lang="en-US" altLang="en-US" sz="2400" b="1" dirty="0"/>
              <a:t>Call-out</a:t>
            </a:r>
          </a:p>
          <a:p>
            <a:r>
              <a:rPr lang="en-US" altLang="en-US" sz="2400" b="1" dirty="0"/>
              <a:t>Check-back</a:t>
            </a:r>
            <a:r>
              <a:rPr lang="en-US" altLang="en-US" sz="2400" dirty="0"/>
              <a:t>: Closed loop communication</a:t>
            </a:r>
          </a:p>
          <a:p>
            <a:r>
              <a:rPr lang="en-US" altLang="en-US" sz="2400" b="1" dirty="0"/>
              <a:t>Handoff</a:t>
            </a:r>
            <a:endParaRPr lang="en-US" altLang="en-US" sz="2400" b="1" strike="sngStrike" dirty="0">
              <a:solidFill>
                <a:srgbClr val="FF0000"/>
              </a:solidFill>
            </a:endParaRPr>
          </a:p>
        </p:txBody>
      </p:sp>
      <p:sp>
        <p:nvSpPr>
          <p:cNvPr id="2" name="TextBox 1"/>
          <p:cNvSpPr txBox="1"/>
          <p:nvPr>
            <p:custDataLst>
              <p:tags r:id="rId3"/>
            </p:custDataLst>
          </p:nvPr>
        </p:nvSpPr>
        <p:spPr>
          <a:xfrm>
            <a:off x="4116552" y="3467924"/>
            <a:ext cx="3453064" cy="1200329"/>
          </a:xfrm>
          <a:prstGeom prst="rect">
            <a:avLst/>
          </a:prstGeom>
          <a:noFill/>
        </p:spPr>
        <p:txBody>
          <a:bodyPr wrap="square" rtlCol="0">
            <a:spAutoFit/>
          </a:bodyPr>
          <a:lstStyle/>
          <a:p>
            <a:pPr algn="ctr"/>
            <a:r>
              <a:rPr lang="en-US" sz="2400" i="1" dirty="0">
                <a:solidFill>
                  <a:schemeClr val="accent1">
                    <a:lumMod val="75000"/>
                  </a:schemeClr>
                </a:solidFill>
              </a:rPr>
              <a:t>Which communication tools make sense and could work in your office? </a:t>
            </a:r>
          </a:p>
        </p:txBody>
      </p:sp>
      <p:sp>
        <p:nvSpPr>
          <p:cNvPr id="6" name="Rounded Rectangle 5"/>
          <p:cNvSpPr/>
          <p:nvPr>
            <p:custDataLst>
              <p:tags r:id="rId4"/>
            </p:custDataLst>
          </p:nvPr>
        </p:nvSpPr>
        <p:spPr>
          <a:xfrm>
            <a:off x="7339497" y="1324708"/>
            <a:ext cx="1439541" cy="1867201"/>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a:t>Record your answers to these questions on page 33 of your Workbook</a:t>
            </a:r>
            <a:endParaRPr lang="en-US" sz="2000" b="1" dirty="0"/>
          </a:p>
        </p:txBody>
      </p:sp>
    </p:spTree>
    <p:extLst>
      <p:ext uri="{BB962C8B-B14F-4D97-AF65-F5344CB8AC3E}">
        <p14:creationId xmlns:p14="http://schemas.microsoft.com/office/powerpoint/2010/main" val="141394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a:xfrm>
            <a:off x="1005840" y="-2"/>
            <a:ext cx="8020074" cy="685800"/>
          </a:xfrm>
        </p:spPr>
        <p:txBody>
          <a:bodyPr/>
          <a:lstStyle/>
          <a:p>
            <a:r>
              <a:rPr lang="en-US" altLang="en-US" dirty="0"/>
              <a:t>Leading Teams Tools</a:t>
            </a:r>
          </a:p>
        </p:txBody>
      </p:sp>
      <p:sp>
        <p:nvSpPr>
          <p:cNvPr id="9219" name="Content Placeholder 2"/>
          <p:cNvSpPr>
            <a:spLocks noGrp="1"/>
          </p:cNvSpPr>
          <p:nvPr>
            <p:ph type="body" sz="quarter" idx="10"/>
            <p:custDataLst>
              <p:tags r:id="rId2"/>
            </p:custDataLst>
          </p:nvPr>
        </p:nvSpPr>
        <p:spPr>
          <a:xfrm>
            <a:off x="182879" y="768095"/>
            <a:ext cx="4858044" cy="4023360"/>
          </a:xfrm>
        </p:spPr>
        <p:txBody>
          <a:bodyPr/>
          <a:lstStyle/>
          <a:p>
            <a:pPr>
              <a:spcAft>
                <a:spcPts val="600"/>
              </a:spcAft>
            </a:pPr>
            <a:r>
              <a:rPr lang="en-US" altLang="en-US" b="1" dirty="0"/>
              <a:t>Briefs</a:t>
            </a:r>
          </a:p>
          <a:p>
            <a:pPr lvl="1">
              <a:spcAft>
                <a:spcPts val="600"/>
              </a:spcAft>
            </a:pPr>
            <a:r>
              <a:rPr lang="en-US" altLang="en-US" dirty="0"/>
              <a:t>Short session prior to start</a:t>
            </a:r>
          </a:p>
          <a:p>
            <a:pPr lvl="1"/>
            <a:r>
              <a:rPr lang="en-US" altLang="en-US" dirty="0"/>
              <a:t>Assign roles, establish expectations,</a:t>
            </a:r>
            <a:br>
              <a:rPr lang="en-US" altLang="en-US" dirty="0"/>
            </a:br>
            <a:r>
              <a:rPr lang="en-US" altLang="en-US" dirty="0"/>
              <a:t>anticipate outcomes</a:t>
            </a:r>
          </a:p>
          <a:p>
            <a:pPr>
              <a:spcAft>
                <a:spcPts val="600"/>
              </a:spcAft>
            </a:pPr>
            <a:r>
              <a:rPr lang="en-US" altLang="en-US" b="1" dirty="0"/>
              <a:t>Huddles</a:t>
            </a:r>
          </a:p>
          <a:p>
            <a:pPr lvl="1"/>
            <a:r>
              <a:rPr lang="en-US" altLang="en-US" dirty="0"/>
              <a:t>Ad hoc planning to reestablish/reinforce</a:t>
            </a:r>
            <a:br>
              <a:rPr lang="en-US" altLang="en-US" dirty="0"/>
            </a:br>
            <a:r>
              <a:rPr lang="en-US" altLang="en-US" dirty="0"/>
              <a:t>and assess or adjust plans</a:t>
            </a:r>
          </a:p>
          <a:p>
            <a:pPr>
              <a:spcAft>
                <a:spcPts val="600"/>
              </a:spcAft>
            </a:pPr>
            <a:r>
              <a:rPr lang="en-US" altLang="en-US" b="1" dirty="0"/>
              <a:t>Debriefs</a:t>
            </a:r>
          </a:p>
          <a:p>
            <a:pPr lvl="1"/>
            <a:r>
              <a:rPr lang="en-US" altLang="en-US" dirty="0"/>
              <a:t>Information exchange after the action</a:t>
            </a:r>
          </a:p>
        </p:txBody>
      </p:sp>
      <p:sp>
        <p:nvSpPr>
          <p:cNvPr id="4" name="TextBox 3"/>
          <p:cNvSpPr txBox="1"/>
          <p:nvPr>
            <p:custDataLst>
              <p:tags r:id="rId3"/>
            </p:custDataLst>
          </p:nvPr>
        </p:nvSpPr>
        <p:spPr>
          <a:xfrm>
            <a:off x="5404690" y="2446741"/>
            <a:ext cx="2892002" cy="1015663"/>
          </a:xfrm>
          <a:prstGeom prst="rect">
            <a:avLst/>
          </a:prstGeom>
          <a:noFill/>
        </p:spPr>
        <p:txBody>
          <a:bodyPr wrap="square" rtlCol="0">
            <a:spAutoFit/>
          </a:bodyPr>
          <a:lstStyle/>
          <a:p>
            <a:pPr algn="ctr"/>
            <a:r>
              <a:rPr lang="en-US" sz="2000" i="1" dirty="0">
                <a:solidFill>
                  <a:schemeClr val="accent1">
                    <a:lumMod val="75000"/>
                  </a:schemeClr>
                </a:solidFill>
              </a:rPr>
              <a:t>How useful did you think briefs, huddles, and debriefs would be? </a:t>
            </a:r>
          </a:p>
        </p:txBody>
      </p:sp>
      <p:pic>
        <p:nvPicPr>
          <p:cNvPr id="2" name="Picture 1" descr="Drawing of a huddle"/>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85222" y="342898"/>
            <a:ext cx="2330939" cy="2103843"/>
          </a:xfrm>
          <a:prstGeom prst="rect">
            <a:avLst/>
          </a:prstGeom>
        </p:spPr>
      </p:pic>
      <p:sp>
        <p:nvSpPr>
          <p:cNvPr id="6" name="Rounded Rectangle 5"/>
          <p:cNvSpPr/>
          <p:nvPr>
            <p:custDataLst>
              <p:tags r:id="rId4"/>
            </p:custDataLst>
          </p:nvPr>
        </p:nvSpPr>
        <p:spPr>
          <a:xfrm>
            <a:off x="5591147" y="3748240"/>
            <a:ext cx="2519087" cy="683083"/>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a:t>Record your answers on page 34 of your Workbook</a:t>
            </a:r>
            <a:endParaRPr lang="en-US" sz="2000" b="1" dirty="0"/>
          </a:p>
        </p:txBody>
      </p:sp>
    </p:spTree>
    <p:extLst>
      <p:ext uri="{BB962C8B-B14F-4D97-AF65-F5344CB8AC3E}">
        <p14:creationId xmlns:p14="http://schemas.microsoft.com/office/powerpoint/2010/main" val="402548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custDataLst>
              <p:tags r:id="rId1"/>
            </p:custDataLst>
          </p:nvPr>
        </p:nvSpPr>
        <p:spPr>
          <a:xfrm>
            <a:off x="1005840" y="-2"/>
            <a:ext cx="8020074" cy="685800"/>
          </a:xfrm>
        </p:spPr>
        <p:txBody>
          <a:bodyPr/>
          <a:lstStyle/>
          <a:p>
            <a:r>
              <a:rPr lang="en-US" altLang="en-US"/>
              <a:t>Situation Monitoring Tools</a:t>
            </a:r>
          </a:p>
        </p:txBody>
      </p:sp>
      <p:sp>
        <p:nvSpPr>
          <p:cNvPr id="3" name="Content Placeholder 2"/>
          <p:cNvSpPr>
            <a:spLocks noGrp="1"/>
          </p:cNvSpPr>
          <p:nvPr>
            <p:ph type="body" sz="quarter" idx="10"/>
            <p:custDataLst>
              <p:tags r:id="rId2"/>
            </p:custDataLst>
          </p:nvPr>
        </p:nvSpPr>
        <p:spPr>
          <a:xfrm>
            <a:off x="182879" y="768096"/>
            <a:ext cx="6135860" cy="4018633"/>
          </a:xfrm>
        </p:spPr>
        <p:txBody>
          <a:bodyPr>
            <a:normAutofit fontScale="92500" lnSpcReduction="20000"/>
          </a:bodyPr>
          <a:lstStyle/>
          <a:p>
            <a:pPr marL="2346325" indent="-2346325">
              <a:lnSpc>
                <a:spcPct val="120000"/>
              </a:lnSpc>
              <a:defRPr/>
            </a:pPr>
            <a:r>
              <a:rPr lang="en-US" b="1" dirty="0"/>
              <a:t>Situation Monitoring </a:t>
            </a:r>
            <a:r>
              <a:rPr lang="en-US" dirty="0"/>
              <a:t>= Scanning and assessing what is going on around you and with you</a:t>
            </a:r>
          </a:p>
          <a:p>
            <a:pPr>
              <a:lnSpc>
                <a:spcPct val="120000"/>
              </a:lnSpc>
              <a:spcAft>
                <a:spcPts val="600"/>
              </a:spcAft>
              <a:defRPr/>
            </a:pPr>
            <a:r>
              <a:rPr lang="en-US" b="1" dirty="0"/>
              <a:t>Cross-Monitoring</a:t>
            </a:r>
          </a:p>
          <a:p>
            <a:pPr lvl="1">
              <a:lnSpc>
                <a:spcPct val="120000"/>
              </a:lnSpc>
              <a:spcAft>
                <a:spcPts val="600"/>
              </a:spcAft>
              <a:defRPr/>
            </a:pPr>
            <a:r>
              <a:rPr lang="en-US" dirty="0"/>
              <a:t>Watching each other’s backs</a:t>
            </a:r>
          </a:p>
          <a:p>
            <a:pPr lvl="1">
              <a:lnSpc>
                <a:spcPct val="120000"/>
              </a:lnSpc>
              <a:defRPr/>
            </a:pPr>
            <a:r>
              <a:rPr lang="en-US" dirty="0"/>
              <a:t>Ensuring mistakes/oversights are caught</a:t>
            </a:r>
          </a:p>
          <a:p>
            <a:pPr>
              <a:lnSpc>
                <a:spcPct val="120000"/>
              </a:lnSpc>
              <a:spcAft>
                <a:spcPts val="600"/>
              </a:spcAft>
              <a:defRPr/>
            </a:pPr>
            <a:r>
              <a:rPr lang="en-US" b="1" dirty="0"/>
              <a:t>STEP checklist</a:t>
            </a:r>
          </a:p>
          <a:p>
            <a:pPr lvl="1">
              <a:lnSpc>
                <a:spcPct val="120000"/>
              </a:lnSpc>
              <a:spcAft>
                <a:spcPts val="600"/>
              </a:spcAft>
              <a:defRPr/>
            </a:pPr>
            <a:r>
              <a:rPr lang="en-US" dirty="0"/>
              <a:t>Status of the patient</a:t>
            </a:r>
          </a:p>
          <a:p>
            <a:pPr lvl="1">
              <a:lnSpc>
                <a:spcPct val="120000"/>
              </a:lnSpc>
              <a:spcAft>
                <a:spcPts val="600"/>
              </a:spcAft>
              <a:defRPr/>
            </a:pPr>
            <a:r>
              <a:rPr lang="en-US" dirty="0"/>
              <a:t>Team members</a:t>
            </a:r>
          </a:p>
          <a:p>
            <a:pPr lvl="1">
              <a:lnSpc>
                <a:spcPct val="120000"/>
              </a:lnSpc>
              <a:spcAft>
                <a:spcPts val="600"/>
              </a:spcAft>
              <a:defRPr/>
            </a:pPr>
            <a:r>
              <a:rPr lang="en-US" dirty="0"/>
              <a:t>Environment</a:t>
            </a:r>
          </a:p>
          <a:p>
            <a:pPr lvl="1">
              <a:lnSpc>
                <a:spcPct val="120000"/>
              </a:lnSpc>
              <a:spcAft>
                <a:spcPts val="600"/>
              </a:spcAft>
              <a:defRPr/>
            </a:pPr>
            <a:r>
              <a:rPr lang="en-US" dirty="0"/>
              <a:t>Progress toward the goal</a:t>
            </a:r>
          </a:p>
        </p:txBody>
      </p:sp>
      <p:pic>
        <p:nvPicPr>
          <p:cNvPr id="2" name="Picture 1" descr="Drawing of two clinicians conferring while another takes notes"/>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40442" y="1690009"/>
            <a:ext cx="4014534" cy="1702898"/>
          </a:xfrm>
          <a:prstGeom prst="rect">
            <a:avLst/>
          </a:prstGeom>
        </p:spPr>
      </p:pic>
      <p:sp>
        <p:nvSpPr>
          <p:cNvPr id="5" name="TextBox 4"/>
          <p:cNvSpPr txBox="1"/>
          <p:nvPr>
            <p:custDataLst>
              <p:tags r:id="rId3"/>
            </p:custDataLst>
          </p:nvPr>
        </p:nvSpPr>
        <p:spPr>
          <a:xfrm>
            <a:off x="3343117" y="3640601"/>
            <a:ext cx="3017275" cy="1015663"/>
          </a:xfrm>
          <a:prstGeom prst="rect">
            <a:avLst/>
          </a:prstGeom>
          <a:noFill/>
        </p:spPr>
        <p:txBody>
          <a:bodyPr wrap="square" rtlCol="0">
            <a:spAutoFit/>
          </a:bodyPr>
          <a:lstStyle/>
          <a:p>
            <a:pPr algn="ctr"/>
            <a:r>
              <a:rPr lang="en-US" sz="2000" i="1" dirty="0">
                <a:solidFill>
                  <a:schemeClr val="accent1">
                    <a:lumMod val="75000"/>
                  </a:schemeClr>
                </a:solidFill>
              </a:rPr>
              <a:t>What was your reaction to the idea of cross-monitoring? </a:t>
            </a:r>
          </a:p>
        </p:txBody>
      </p:sp>
      <p:sp>
        <p:nvSpPr>
          <p:cNvPr id="6" name="Rounded Rectangle 5"/>
          <p:cNvSpPr/>
          <p:nvPr>
            <p:custDataLst>
              <p:tags r:id="rId4"/>
            </p:custDataLst>
          </p:nvPr>
        </p:nvSpPr>
        <p:spPr>
          <a:xfrm>
            <a:off x="6588369" y="3748240"/>
            <a:ext cx="2166607" cy="823760"/>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a:t>Record your answers on page 35 of your Workbook</a:t>
            </a:r>
            <a:endParaRPr lang="en-US" sz="2000" b="1" dirty="0"/>
          </a:p>
        </p:txBody>
      </p:sp>
    </p:spTree>
    <p:extLst>
      <p:ext uri="{BB962C8B-B14F-4D97-AF65-F5344CB8AC3E}">
        <p14:creationId xmlns:p14="http://schemas.microsoft.com/office/powerpoint/2010/main" val="1246275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custDataLst>
              <p:tags r:id="rId1"/>
            </p:custDataLst>
          </p:nvPr>
        </p:nvSpPr>
        <p:spPr>
          <a:xfrm>
            <a:off x="1005840" y="-2"/>
            <a:ext cx="8020074" cy="685800"/>
          </a:xfrm>
        </p:spPr>
        <p:txBody>
          <a:bodyPr/>
          <a:lstStyle/>
          <a:p>
            <a:r>
              <a:rPr lang="en-US" altLang="en-US" dirty="0"/>
              <a:t>Mutual Support Tools</a:t>
            </a:r>
          </a:p>
        </p:txBody>
      </p:sp>
      <p:sp>
        <p:nvSpPr>
          <p:cNvPr id="11267" name="Content Placeholder 2"/>
          <p:cNvSpPr>
            <a:spLocks noGrp="1"/>
          </p:cNvSpPr>
          <p:nvPr>
            <p:ph type="body" sz="quarter" idx="10"/>
            <p:custDataLst>
              <p:tags r:id="rId2"/>
            </p:custDataLst>
          </p:nvPr>
        </p:nvSpPr>
        <p:spPr>
          <a:xfrm>
            <a:off x="182879" y="768095"/>
            <a:ext cx="4002259" cy="4023360"/>
          </a:xfrm>
        </p:spPr>
        <p:txBody>
          <a:bodyPr/>
          <a:lstStyle/>
          <a:p>
            <a:pPr marL="228600" indent="-222250">
              <a:spcBef>
                <a:spcPts val="450"/>
              </a:spcBef>
              <a:buFont typeface="Arial" panose="020B0604020202020204" pitchFamily="34" charset="0"/>
              <a:buChar char="•"/>
            </a:pPr>
            <a:r>
              <a:rPr lang="en-US" altLang="en-US" dirty="0"/>
              <a:t>Provide task assistance</a:t>
            </a:r>
          </a:p>
          <a:p>
            <a:pPr marL="228600" indent="-222250">
              <a:spcBef>
                <a:spcPts val="450"/>
              </a:spcBef>
              <a:buFont typeface="Arial" panose="020B0604020202020204" pitchFamily="34" charset="0"/>
              <a:buChar char="•"/>
            </a:pPr>
            <a:r>
              <a:rPr lang="en-US" altLang="en-US" dirty="0"/>
              <a:t>Provide feedback to overcome a problem</a:t>
            </a:r>
          </a:p>
          <a:p>
            <a:pPr marL="228600" indent="-222250">
              <a:spcBef>
                <a:spcPts val="450"/>
              </a:spcBef>
              <a:buFont typeface="Arial" panose="020B0604020202020204" pitchFamily="34" charset="0"/>
              <a:buChar char="•"/>
            </a:pPr>
            <a:r>
              <a:rPr lang="en-US" altLang="en-US" dirty="0"/>
              <a:t>Advocacy and assertion</a:t>
            </a:r>
          </a:p>
          <a:p>
            <a:pPr marL="228600" indent="-222250">
              <a:spcBef>
                <a:spcPts val="450"/>
              </a:spcBef>
              <a:buFont typeface="Arial" panose="020B0604020202020204" pitchFamily="34" charset="0"/>
              <a:buChar char="•"/>
            </a:pPr>
            <a:r>
              <a:rPr lang="en-US" altLang="en-US" dirty="0"/>
              <a:t>Work through conflict</a:t>
            </a:r>
          </a:p>
        </p:txBody>
      </p:sp>
      <p:sp>
        <p:nvSpPr>
          <p:cNvPr id="2" name="Content Placeholder 1"/>
          <p:cNvSpPr>
            <a:spLocks noGrp="1"/>
          </p:cNvSpPr>
          <p:nvPr>
            <p:ph sz="half" idx="4294967295"/>
            <p:custDataLst>
              <p:tags r:id="rId3"/>
            </p:custDataLst>
          </p:nvPr>
        </p:nvSpPr>
        <p:spPr>
          <a:xfrm>
            <a:off x="4379495" y="768350"/>
            <a:ext cx="4764505" cy="3706813"/>
          </a:xfrm>
        </p:spPr>
        <p:txBody>
          <a:bodyPr/>
          <a:lstStyle/>
          <a:p>
            <a:pPr>
              <a:spcAft>
                <a:spcPts val="1800"/>
              </a:spcAft>
            </a:pPr>
            <a:r>
              <a:rPr lang="en-US" altLang="en-US" sz="2400" b="1" dirty="0"/>
              <a:t>Two-Challenge Rule</a:t>
            </a:r>
          </a:p>
          <a:p>
            <a:pPr>
              <a:spcAft>
                <a:spcPts val="2400"/>
              </a:spcAft>
            </a:pPr>
            <a:r>
              <a:rPr lang="en-US" altLang="en-US" sz="2400" b="1" dirty="0"/>
              <a:t>CUS</a:t>
            </a:r>
          </a:p>
          <a:p>
            <a:pPr>
              <a:spcAft>
                <a:spcPts val="600"/>
              </a:spcAft>
            </a:pPr>
            <a:endParaRPr lang="en-US" altLang="en-US" sz="2400" b="1" dirty="0"/>
          </a:p>
          <a:p>
            <a:pPr>
              <a:spcAft>
                <a:spcPts val="600"/>
              </a:spcAft>
            </a:pPr>
            <a:endParaRPr lang="en-US" altLang="en-US" sz="2400" b="1" dirty="0"/>
          </a:p>
          <a:p>
            <a:pPr>
              <a:spcAft>
                <a:spcPts val="600"/>
              </a:spcAft>
            </a:pPr>
            <a:endParaRPr lang="en-US" altLang="en-US" sz="2400" b="1" dirty="0"/>
          </a:p>
          <a:p>
            <a:pPr>
              <a:spcAft>
                <a:spcPts val="600"/>
              </a:spcAft>
            </a:pPr>
            <a:endParaRPr lang="en-US" altLang="en-US" sz="2400" b="1" dirty="0"/>
          </a:p>
          <a:p>
            <a:pPr>
              <a:spcBef>
                <a:spcPts val="450"/>
              </a:spcBef>
            </a:pPr>
            <a:r>
              <a:rPr lang="en-US" altLang="en-US" sz="2400" b="1" dirty="0"/>
              <a:t>DESC Script</a:t>
            </a:r>
          </a:p>
        </p:txBody>
      </p:sp>
      <p:pic>
        <p:nvPicPr>
          <p:cNvPr id="3" name="Picture 2" descr="Drawing showing three components of CUS: concerned, uncomfortable, safety issue"/>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24971" y="1748063"/>
            <a:ext cx="3873551" cy="1747386"/>
          </a:xfrm>
          <a:prstGeom prst="rect">
            <a:avLst/>
          </a:prstGeom>
        </p:spPr>
      </p:pic>
      <p:sp>
        <p:nvSpPr>
          <p:cNvPr id="6" name="TextBox 5"/>
          <p:cNvSpPr txBox="1"/>
          <p:nvPr>
            <p:custDataLst>
              <p:tags r:id="rId4"/>
            </p:custDataLst>
          </p:nvPr>
        </p:nvSpPr>
        <p:spPr>
          <a:xfrm>
            <a:off x="336883" y="3371671"/>
            <a:ext cx="3453064" cy="1200329"/>
          </a:xfrm>
          <a:prstGeom prst="rect">
            <a:avLst/>
          </a:prstGeom>
          <a:noFill/>
        </p:spPr>
        <p:txBody>
          <a:bodyPr wrap="square" rtlCol="0">
            <a:spAutoFit/>
          </a:bodyPr>
          <a:lstStyle/>
          <a:p>
            <a:pPr algn="ctr"/>
            <a:r>
              <a:rPr lang="en-US" sz="2400" i="1" dirty="0">
                <a:solidFill>
                  <a:schemeClr val="accent1">
                    <a:lumMod val="75000"/>
                  </a:schemeClr>
                </a:solidFill>
              </a:rPr>
              <a:t>How have you thought about putting one of these tools in place? </a:t>
            </a:r>
          </a:p>
        </p:txBody>
      </p:sp>
      <p:sp>
        <p:nvSpPr>
          <p:cNvPr id="7" name="Rounded Rectangle 6"/>
          <p:cNvSpPr/>
          <p:nvPr>
            <p:custDataLst>
              <p:tags r:id="rId5"/>
            </p:custDataLst>
          </p:nvPr>
        </p:nvSpPr>
        <p:spPr>
          <a:xfrm>
            <a:off x="6388316" y="3960112"/>
            <a:ext cx="2519087" cy="683083"/>
          </a:xfrm>
          <a:prstGeom prst="roundRect">
            <a:avLst>
              <a:gd name="adj" fmla="val 8931"/>
            </a:avLst>
          </a:prstGeom>
          <a:solidFill>
            <a:srgbClr val="31859C"/>
          </a:solidFill>
          <a:effectLst>
            <a:outerShdw blurRad="50800" dist="254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40" rtlCol="0" anchor="t" anchorCtr="0"/>
          <a:lstStyle/>
          <a:p>
            <a:pPr algn="ctr"/>
            <a:r>
              <a:rPr lang="en-US" sz="1600" b="1" dirty="0"/>
              <a:t>Record your answers on page 36 of your Workbook</a:t>
            </a:r>
            <a:endParaRPr lang="en-US" sz="2000" b="1" dirty="0"/>
          </a:p>
        </p:txBody>
      </p:sp>
    </p:spTree>
    <p:extLst>
      <p:ext uri="{BB962C8B-B14F-4D97-AF65-F5344CB8AC3E}">
        <p14:creationId xmlns:p14="http://schemas.microsoft.com/office/powerpoint/2010/main" val="3591652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37156PHOTO" val="iVBORw0KGgoAAAANSUhEUgAAAFgAAAB2CAIAAADDUcMlAAAoI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mF1eD0iaHR0cDovL25zLmFkb2JlLmNvbS9leGlmLzEuMC9hdXgvIj4KICAgICAgICAgPGF1eDpMZW5zSW5mbz4xOC8xIDEzNS8xIDAvMCAwLzA8L2F1eDpMZW5zSW5mbz4KICAgICAgICAgPGF1eDpMZW5zPkNhbm9uIEVGLVMgMTgtMTM1bW0gZi8zLjUtNS42IElTPC9hdXg6TGVucz4KICAgICAgICAgPGF1eDpGbGFzaENvbXBlbnNhdGlvbj4wLzE8L2F1eDpGbGFzaENvbXBlbnNhdGlvbj4KICAgICAgICAgPGF1eDpGaXJtd2FyZT5GaXJtd2FyZSBWZXJzaW9uIDEuMi41PC9hdXg6RmlybXdhcmU+CiAgICAgICAgIDxhdXg6TGVuc0lEPjUxPC9hdXg6TGVuc0lEPgogICAgICAgICA8YXV4OlNlcmlhbE51bWJlcj4tMTkyMzc2NTQ0MTwvYXV4OlNlcmlhbE51bWJlcj4KICAgICAgPC9yZGY6RGVzY3JpcHRpb24+CiAgICAgIDxyZGY6RGVzY3JpcHRpb24gcmRmOmFib3V0PSIiCiAgICAgICAgICAgIHhtbG5zOnhtcD0iaHR0cDovL25zLmFkb2JlLmNvbS94YXAvMS4wLyI+CiAgICAgICAgIDx4bXA6Q3JlYXRlRGF0ZT4yMDE0LTAyLTAxVDIyOjMyOjE0PC94bXA6Q3JlYXRlRGF0ZT4KICAgICAgICAgPHhtcDpDcmVhdG9yVG9vbD5pUGhvdG8gOS40LjM8L3htcDpDcmVhdG9yVG9vbD4KICAgICAgICAgPHhtcDpNb2RpZnlEYXRlPjIwMTQtMDItMDNUMTA6NDY6MDYtMDU6MDA8L3htcDpNb2RpZnlEYXRlPgogICAgICAgICA8eG1wOk1ldGFkYXRhRGF0ZT4yMDE0LTAyLTAzVDEwOjQ2OjA2LTA1OjAwPC94bXA6TWV0YWRhdGFEYXRlPgogICAgICA8L3JkZjpEZXNjcmlwdGlvbj4KICAgICAgPHJkZjpEZXNjcmlwdGlvbiByZGY6YWJvdXQ9IiIKICAgICAgICAgICAgeG1sbnM6cGhvdG9zaG9wPSJodHRwOi8vbnMuYWRvYmUuY29tL3Bob3Rvc2hvcC8xLjAvIj4KICAgICAgICAgPHBob3Rvc2hvcDpEYXRlQ3JlYXRlZD4yMDE0LTAyLTAxVDIyOjMyOjE0PC9waG90b3Nob3A6RGF0ZUNyZWF0ZWQ+CiAgICAgICAgIDxwaG90b3Nob3A6Q29sb3JNb2RlPjM8L3Bob3Rvc2hvcDpDb2xvck1vZGU+CiAgICAgICAgIDxwaG90b3Nob3A6SUNDUHJvZmlsZT5BZG9iZSBSR0IgKDE5OTgpPC9waG90b3Nob3A6SUNDUHJvZmlsZT4KICAgICAgPC9yZGY6RGVzY3JpcHRpb24+CiAgICAgIDxyZGY6RGVzY3JpcHRpb24gcmRmOmFib3V0PSIiCiAgICAgICAgICAgIHhtbG5zOmRjPSJodHRwOi8vcHVybC5vcmcvZGMvZWxlbWVudHMvMS4xLyI+CiAgICAgICAgIDxkYzpmb3JtYXQ+aW1hZ2UvanBlZzwvZGM6Zm9ybWF0PgogICAgICAgICA8ZGM6Y3JlYXRvcj4KICAgICAgICAgICAgPHJkZjpTZXEvPgogICAgICAgICA8L2RjOmNyZWF0b3I+CiAgICAgICAgIDxkYzpyaWdodHM+CiAgICAgICAgICAgIDxyZGY6QWx0Lz4KICAgICAgICAgPC9kYzpyaWdodHM+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4bXAuZGlkOjAyODAxMTc0MDcyMDY4MTE4MDgzQkZBM0Q5NTYyMjkzPC94bXBNTTpEb2N1bWVudElEPgogICAgICAgICA8eG1wTU06SW5zdGFuY2VJRD54bXAuaWlkOjA0ODAxMTc0MDcyMDY4MTE4MDgzQkZBM0Q5NTYyMjkzPC94bXBNTTpJbnN0YW5jZUlEPgogICAgICAgICA8eG1wTU06T3JpZ2luYWxEb2N1bWVudElEPjE1QzE0RUI1NkRBREFGNTM0QjAyRTQwNDU1Q0FGMUYxPC94bXBNTTpPcmlnaW5hbERvY3VtZW50SUQ+CiAgICAgICAgIDx4bXBNTTpIaXN0b3J5PgogICAgICAgICAgICA8cmRmOlNlcT4KICAgICAgICAgICAgICAgPHJkZjpsaSByZGY6cGFyc2VUeXBlPSJSZXNvdXJjZSI+CiAgICAgICAgICAgICAgICAgIDxzdEV2dDphY3Rpb24+c2F2ZWQ8L3N0RXZ0OmFjdGlvbj4KICAgICAgICAgICAgICAgICAgPHN0RXZ0Omluc3RhbmNlSUQ+eG1wLmlpZDowMT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ltYWdlL2pwZWcgdG8gYXBwbGljYXRpb24vdm5kLmFkb2JlLnBob3Rvc2hvcDwvc3RFdnQ6cGFyYW1ldGVycz4KICAgICAgICAgICAgICAgPC9yZGY6bGk+CiAgICAgICAgICAgICAgIDxyZGY6bGkgcmRmOnBhcnNlVHlwZT0iUmVzb3VyY2UiPgogICAgICAgICAgICAgICAgICA8c3RFdnQ6YWN0aW9uPmRlcml2ZWQ8L3N0RXZ0OmFjdGlvbj4KICAgICAgICAgICAgICAgICAgPHN0RXZ0OnBhcmFtZXRlcnM+Y29udmVydGVkIGZyb20gaW1hZ2UvanBlZyB0byBhcHBsaWNhdGlvbi92bmQuYWRvYmUucGhvdG9zaG9wPC9zdEV2dDpwYXJhbWV0ZXJzPgogICAgICAgICAgICAgICA8L3JkZjpsaT4KICAgICAgICAgICAgICAgPHJkZjpsaSByZGY6cGFyc2VUeXBlPSJSZXNvdXJjZSI+CiAgICAgICAgICAgICAgICAgIDxzdEV2dDphY3Rpb24+c2F2ZWQ8L3N0RXZ0OmFjdGlvbj4KICAgICAgICAgICAgICAgICAgPHN0RXZ0Omluc3RhbmNlSUQ+eG1wLmlpZDowMjgwMTE3NDA3MjA2ODExODA4M0JGQTNEOTU2MjI5Mzwvc3RFdnQ6aW5zdGFuY2VJRD4KICAgICAgICAgICAgICAgICAgPHN0RXZ0OndoZW4+MjAxNC0wMi0wM1QxMDo0NDo0NS0wNTowMDwvc3RFdnQ6d2hlbj4KICAgICAgICAgICAgICAgICAgPHN0RXZ0OnNvZnR3YXJlQWdlbnQ+QWRvYmUgUGhvdG9zaG9wIENTNiAoTWFjaW50b3NoKTwvc3RFdnQ6c29mdHdhcmVBZ2VudD4KICAgICAgICAgICAgICAgICAgPHN0RXZ0OmNoYW5nZWQ+Lzwvc3RFdnQ6Y2hhbmdlZD4KICAgICAgICAgICAgICAgPC9yZGY6bGk+CiAgICAgICAgICAgICAgIDxyZGY6bGkgcmRmOnBhcnNlVHlwZT0iUmVzb3VyY2UiPgogICAgICAgICAgICAgICAgICA8c3RFdnQ6YWN0aW9uPnNhdmVkPC9zdEV2dDphY3Rpb24+CiAgICAgICAgICAgICAgICAgIDxzdEV2dDppbnN0YW5jZUlEPnhtcC5paWQ6MDM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hcHBsaWNhdGlvbi92bmQuYWRvYmUucGhvdG9zaG9wIHRvIGltYWdlL2pwZWc8L3N0RXZ0OnBhcmFtZXRlcnM+CiAgICAgICAgICAgICAgIDwvcmRmOmxpPgogICAgICAgICAgICAgICA8cmRmOmxpIHJkZjpwYXJzZVR5cGU9IlJlc291cmNlIj4KICAgICAgICAgICAgICAgICAgPHN0RXZ0OmFjdGlvbj5kZXJpdmVkPC9zdEV2dDphY3Rpb24+CiAgICAgICAgICAgICAgICAgIDxzdEV2dDpwYXJhbWV0ZXJzPmNvbnZlcnRlZCBmcm9tIGFwcGxpY2F0aW9uL3ZuZC5hZG9iZS5waG90b3Nob3AgdG8gaW1hZ2UvanBlZzwvc3RFdnQ6cGFyYW1ldGVycz4KICAgICAgICAgICAgICAgPC9yZGY6bGk+CiAgICAgICAgICAgICAgIDxyZGY6bGkgcmRmOnBhcnNlVHlwZT0iUmVzb3VyY2UiPgogICAgICAgICAgICAgICAgICA8c3RFdnQ6YWN0aW9uPnNhdmVkPC9zdEV2dDphY3Rpb24+CiAgICAgICAgICAgICAgICAgIDxzdEV2dDppbnN0YW5jZUlEPnhtcC5paWQ6MDQ4MDExNzQwNzIwNjgxMTgwODNCRkEzRDk1NjIyOTM8L3N0RXZ0Omluc3RhbmNlSUQ+CiAgICAgICAgICAgICAgICAgIDxzdEV2dDp3aGVuPjIwMTQtMDItMDNUMTA6NDY6MDY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MzgwMTE3NDA3MjA2ODExODA4M0JGQTNEOTU2MjI5Mzwvc3RSZWY6aW5zdGFuY2VJRD4KICAgICAgICAgICAgPHN0UmVmOmRvY3VtZW50SUQ+eG1wLmRpZDowMjgwMTE3NDA3MjA2ODExODA4M0JGQTNEOTU2MjI5Mzwvc3RSZWY6ZG9jdW1lbnRJRD4KICAgICAgICAgICAgPHN0UmVmOm9yaWdpbmFsRG9jdW1lbnRJRD4xNUMxNEVCNTZEQURBRjUzNEIwMkU0MDQ1NUNBRjFGMTwvc3RSZWY6b3JpZ2luYWxEb2N1bWVudElEPgogICAgICAgICA8L3htcE1NOkRlcml2ZWRGcm9tPgogICAgICA8L3JkZjpEZXNjcmlwdGlvbj4KICAgICAgPHJkZjpEZXNjcmlwdGlvbiByZGY6YWJvdXQ9IiIKICAgICAgICAgICAgeG1sbnM6dGlmZj0iaHR0cDovL25zLmFkb2JlLmNvbS90aWZmLzEuMC8iPgogICAgICAgICA8dGlmZjpJbWFnZVdpZHRoPjM0NTY8L3RpZmY6SW1hZ2VXaWR0aD4KICAgICAgICAgPHRpZmY6SW1hZ2VMZW5ndGg+NTE4NDwvdGlmZjpJbWFnZUxlbmd0aD4KICAgICAgICAgPHRpZmY6Qml0c1BlclNhbXBsZT4KICAgICAgICAgICAgPHJkZjpTZXE+CiAgICAgICAgICAgICAgIDxyZGY6bGk+ODwvcmRmOmxpPgogICAgICAgICAgICAgICA8cmRmOmxpPjg8L3JkZjpsaT4KICAgICAgICAgICAgICAgPHJkZjpsaT44PC9yZGY6bGk+CiAgICAgICAgICAgIDwvcmRmOlNlcT4KICAgICAgICAgPC90aWZmOkJpdHNQZXJTYW1wbGU+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MTUwLzE8L3RpZmY6WFJlc29sdXRpb24+CiAgICAgICAgIDx0aWZmOllSZXNvbHV0aW9uPjE1MC8xPC90aWZmOllSZXNvbHV0aW9uPgogICAgICAgICA8dGlmZjpSZXNvbHV0aW9uVW5pdD4yPC90aWZmOlJlc29sdXRpb25Vbml0PgogICAgICA8L3JkZjpEZXNjcmlwdGlvbj4KICAgICAgPHJkZjpEZXNjcmlwdGlvbiByZGY6YWJvdXQ9IiIKICAgICAgICAgICAgeG1sbnM6ZXhpZj0iaHR0cDovL25zLmFkb2JlLmNvbS9leGlmLzEuMC8iPgogICAgICAgICA8ZXhpZjpFeHBvc3VyZVRpbWU+MS84MDwvZXhpZjpFeHBvc3VyZVRpbWU+CiAgICAgICAgIDxleGlmOkZOdW1iZXI+MjgvNTwvZXhpZjpGTnVtYmVyPgogICAgICAgICA8ZXhpZjpFeHBvc3VyZVByb2dyYW0+MjwvZXhpZjpFeHBvc3VyZVByb2dyYW0+CiAgICAgICAgIDxleGlmOklTT1NwZWVkUmF0aW5ncz4yMDAwPC9leGlmOklTT1NwZWVkUmF0aW5ncz4KICAgICAgICAgPGV4aWY6RXhpZlZlcnNpb24+MDIyMTwvZXhpZjpFeGlmVmVyc2lvbj4KICAgICAgICAgPGV4aWY6RGF0ZVRpbWVPcmlnaW5hbD4yMDE0LTAyLTAxVDIyOjMyOjE0LTA1OjAwPC9leGlmOkRhdGVUaW1lT3JpZ2luYWw+CiAgICAgICAgIDxleGlmOkNvbXBvbmVudHNDb25maWd1cmF0aW9uPgogICAgICAgICAgICA8cmRmOlNlcT4KICAgICAgICAgICAgICAgPHJkZjpsaT4xPC9yZGY6bGk+CiAgICAgICAgICAgICAgIDxyZGY6bGk+MjwvcmRmOmxpPgogICAgICAgICAgICAgICA8cmRmOmxpPjM8L3JkZjpsaT4KICAgICAgICAgICAgICAgPHJkZjpsaT4wPC9yZGY6bGk+CiAgICAgICAgICAgIDwvcmRmOlNlcT4KICAgICAgICAgPC9leGlmOkNvbXBvbmVudHNDb25maWd1cmF0aW9uPgogICAgICAgICA8ZXhpZjpTaHV0dGVyU3BlZWRWYWx1ZT41MS84PC9leGlmOlNodXR0ZXJTcGVlZFZhbHVlPgogICAgICAgICA8ZXhpZjpBcGVydHVyZVZhbHVlPjUvMTwvZXhpZjpBcGVydHVyZVZhbHVlPgogICAgICAgICA8ZXhpZjpFeHBvc3VyZUJpYXNWYWx1ZT4wLzE8L2V4aWY6RXhwb3N1cmVCaWFzVmFsdWU+CiAgICAgICAgIDxleGlmOk1heEFwZXJ0dXJlVmFsdWU+MjQxMjIvNDQ1MzwvZXhpZjpNYXhBcGVydHVyZVZhbHVlPgogICAgICAgICA8ZXhpZjpNZXRlcmluZ01vZGU+NT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NjIvMTwvZXhpZjpGb2NhbExlbmd0aD4KICAgICAgICAgPGV4aWY6Rmxhc2hwaXhWZXJzaW9uPjAxMDA8L2V4aWY6Rmxhc2hwaXhWZXJzaW9uPgogICAgICAgICA8ZXhpZjpDb2xvclNwYWNlPjY1NTM1PC9leGlmOkNvbG9yU3BhY2U+CiAgICAgICAgIDxleGlmOlBpeGVsWERpbWVuc2lvbj4xMjAwPC9leGlmOlBpeGVsWERpbWVuc2lvbj4KICAgICAgICAgPGV4aWY6UGl4ZWxZRGltZW5zaW9uPjE4MDA8L2V4aWY6UGl4ZWxZRGltZW5zaW9uPgogICAgICAgICA8ZXhpZjpGb2NhbFBsYW5lWFJlc29sdXRpb24+NjI4NzEvMTE8L2V4aWY6Rm9jYWxQbGFuZVhSZXNvbHV0aW9uPgogICAgICAgICA8ZXhpZjpGb2NhbFBsYW5lWVJlc29sdXRpb24+MzMxMDc5LzU3PC9leGlmOkZvY2FsUGxhbmVZUmVzb2x1dGlvbj4KICAgICAgICAgPGV4aWY6Rm9jYWxQbGFuZVJlc29sdXRpb25Vbml0PjI8L2V4aWY6Rm9jYWxQbGFuZVJlc29sdXRpb25Vbml0PgogICAgICAgICA8ZXhpZjpDdXN0b21SZW5kZXJlZD4wPC9leGlmOkN1c3RvbVJlbmRlcmVkPgogICAgICAgICA8ZXhpZjpFeHBvc3VyZU1vZGU+MDwvZXhpZjpFeHBvc3VyZU1vZGU+CiAgICAgICAgIDxleGlmOldoaXRlQmFsYW5jZT4wPC9leGlmOldoaXRlQmFsYW5jZT4KICAgICAgICAgPGV4aWY6U2NlbmVDYXB0dXJlVHlwZT4wPC9leGlmOlNjZW5lQ2FwdHVyZVR5cGU+CiAgICAgIDwvcmRmOkRlc2NyaXB0aW9uPgogICA8L3JkZjpSREY+CjwveDp4bXBtZXRhPg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Cjw/eHBhY2tldCBlbmQ9InciPz4CWGXkAAAAB3RJTUUH3gIPEyUAMNBZBwAAAAlwSFlzAAAXEQAAFxEByibzPwAAAARnQU1BAACxjwv8YQUAAEmxSURBVHjaXb1XkCXZeSaW56TPvLZMV/vpcRjMwIMgsACWEEgtA46kENyN2AftRiikUIQeKD3wabV61JseFaGQFBJl1kjkSuRyQZEgliAIgHAEMd71TM/0tC9769r0mefo+07mrbrNQWOmuurevOf85zff95tTIp3eU5aQlrYspYUUWuArgb8KC19b+AJ/t9pv8XvW+h/zV/67/TmegPfo9gvBl+Hvsvupwpf8lhDW2eP48/Yp/Fqaz1GWZYv2DVqaz2o/xTp/ePeJ5+voFoOntMs1C+ejtK35re4p3X/PPh0v0ufrwfqw6PVy8SOx3uP6LfgKrxbCvOnsp+vvG/mIblntTvkMtX7A+hlivRB+uOIHdR+4Fi1kLtpF4ydK/d2dtlKwzhd39uTzBSnz5+z7fJTohGsO9/wdqv0RRaet84M8E5c5NN2dvhAbeziTCZ8rujVJrdoltm/Q6wPhuVHaRtzdUs41iYKiNMzRGRmbp+LdSuCB5iiEEGuRa621fnytYv219ZhEzrekOwlww+bl3Ukpfga/ti2zhrUuGB0SUuu1OmzI0qxEnKmRONdHI9zHzqNbmbEkfab90nxfdW8zMjJnfqYaNId2fXy6UmbXPCTzWeJMh4URRruxjcPRG3/ExkqkWYA6F4Buz0qZv0jzuUoYJTc/76wYb5TdBrh0ud5AK79zEa+9g+h21a3EaHqn5a3GCG3MrT0Nfa4JRnrdzq3W1rTVdNtQrc4Yk2mtoP3TCuH8rM9Wo89FbInHZMH/NuultlojqGmd9omNnZ/7DfPHacViTkGf2azu1ntmVPQjXJWwOg8jOt9ldq5151mlMRnjCMxGpDEl2en/hhJ19sTPVnXFh0ob/8cKJL8WCn5CKSlt0blIq/2QM3VTj6vGWiJard2w6iwI35GbFi702aGZ6LCWpNOcLU7jTM41Qm4sW1rn56spYC5ZiLVRmfigKAvz5LWsWxNotd3YYKMt2/xAdScuRbKaVkUlzQZdP3Bct2m0UUbp2HbDo4TOqtZcjRuFlLqDUZ0JaLm2YtktxupUYH0YrYKLVq9bQXVaro2t8+OdViJi7dlbP6poTmtXf+ZBrc7LyVZ9zsJr+4G60+VWmp3GG9do1L5pz61p6tV84gdxrz+cTU9m02PHlrPT06PD46oqPNfe2rmwtb3dH26JILJtTxqNhhyVcaXGlcCepVpbg+iccieXTdelOx+5qYN6w1FZZ+FMUxCt+YlzD6itLjCIzjzP5L3hPvVjT7G6iN0pnV47fxw9dl6XZbKaTaeTplZVWZwcHe1dvHz96Wfeu/n6wf6jm2+99vDBwXQyWa1W0I7x9ujSpUvPPv/hDz//wvXrN3YuXnWcEOgCZoJHN+YsG627wxWdExHr8z07O7N/LdeSOl/jxv7F2vXwbavpfWsjOLV2tbHBxyR3/h0DFlpccu4UhdIdHlOqqSCCLEuPHt6/feudd2+9O5/PizTJkvTqkzeGoX/1iScfPXh4797de/cfZWVdFlUjrLJs8LS6qrD2yBdXLm9/5evf/NwXvzQc7zpuIGxbn3lN3dqH0UPdWna3tzMRrLexBgwtHNpwLmcnzw20ghBrAzlzPGs107IFAhvCMtZnFrNWkXMbNWtSTVkU2YN777356utvvvHm7dvvr1ZL33Gg+WHgSatShE06LfV8VeS5zutaYldS1HXdwi2I0XHkoNdzRP2pT3zo17/21Rc++ktRf8t2XCnstc8/O+m1wVtnXtXASsvaBI/a4JtNMNK93gjKCEKcK4l8TEwbeFi0iMk6i9LdQzqv18adVk71fHr4i5/99Iff//7DB8ePDo6waWmcjhvInu+IprFsqaSbpGVWmK3D6KVoyqYsS35DiMB1ETGoIEIOIr/v5F/7jW989be+eeHyDSEcvppR5nH02R19F6TXIGAdRBGtW9TYYn7RhfPOubQa0Wl4J5wOzYhzptBJfK1e1jqSivUHirVQEPLq+x+8+6ff+qMffu8H+5PlMqnCKEQMxPcdaXvQBqUcoQPfr5QqSoW4UMKEtHECeKIDPRBVVSmIR0ovcOtaV2Vju7ZOT7/4+U//43/yTz/6yc/aXgQz+TtO7yyCtXFEbZxrs/EasZZF5zSNd+dekul9vWEanfMgpuikJc/9gj5nDAz2VLY1C1IGDOl7d97+P//X/+mnP35xmlrYSxx6EA7cZYvjfFduj+JBHFRluUjz03le1fDXsqwbCMUEahn4TmjbYYQ4qhZpiSUMotj13DTLdVlvxfU//c//s1//2jf93pYw0WRTJ9a4zrLWuOUMFmEBiDQGxXaC2Dxy/MX+b/7Z73YAaeN51sb715zKOsMzog3OojMprVXrhQ737/6r3/uff/zTv0lyFy8ZjiJLNb6HLTU4ojBww54fSEoniKPQc4E7irLKy9qD6bvScyFWXVbNKiuKog5ce9QLHddJsgL/jnuB63tJJV/8yY9DXzz51JN+0DdwWZ5teH1SZ3RBiA0Dl+fRwjrflXkVRGP/83/2u9bjG+5e3CHStUWdv6t7se5IlWr57OTowb/8vf/xR9//4bLyAt8bDyM4f9dzcLC+Z8c9F2AILsEliHPKqnYdT7pe3WjE1DQv8QzXka7rwJkGngcdmadFVlajfm/QD+BEYT+B5yoha2W//tIPXMd+4onrYW+ozojsOnCsA6YQa450LhVz5HLtHaw1Eif9/+f/9e9umtqmjzyPsVYH04zPs84+rzUxacssXf67f/Ovv/P//dkktV3HHwzCsqoamFddR6E77gXLJDuZLgPb9n3XcpysqIqyLsoSImwUbSqvFWG1pX28BvJw6EDTsoabgWOMIwjXzYsq9HzX97PKfefmW02+eOqZZ+J4aHUkylonGbrUx+Ow/syTCWvDg+oujyCcTVdzFqXPtGMdRFvcqNc4nQyCZLLlyLp59cWf/MWf/FGqAj+Uo74PVTMHpftx0AvlySx9eDiPA/gLUSidJwUUAWiBiEtZVd1Umuwzr4RHHNLAEPCTiFt2kryawZ0AaI2iYd/PCoRVtz/oL2bLP/nWt3cvX/n1r/923BsZY+3UgI5crFX23G90EaV1hY1R9la127yU3MzCiPNUwLlSibXZnPPWdQJKaYQ3ffjwzrf+4P+aJgKWfmlvADxQZDV+fGHUG/a9g5PF7QdT14Xjt2EAS4RM4KdaLdMiyetlUeZliee5svXKIqv0PClc1zVr0ZFv4w8+arpMJ5MEPgPC82y5e2GrsMLf/9//l5f+5sd5ulwjBmsjmyHOjeY8GLSYoaNe62wQD3jT655nlTpqusGhOymstc3AaAL/psi//53vvPX2O5YXQQqqgjVD8GJ3FMa+ODiZPzxJ4QVh3lCcsoAoRA3nCcjVqAKBs8L/GuEQFMBf4jWuLZZJOZ9ntiMdRlPZj6AZEjQZb5suFog4sCtdq+FwsMjDP/3jP7p/5708XW3G+nU4XzMO3aIBqrA8TyqY/WrRBhEp1hLUZ7nB8zCxtrS1cLrgaTI9woTQt994+c/+5A8q0d8ex64N1yjg8W9c7CNGnpymh5MUutDv+Z5jAyrBHdiOKGpVACkoC9qBCF8ARTSK0VgStpdNHQT+qqhnixwfEoYBXEccuJ604TCxIOCOvCjTJHG03hoPXn/l7e99508X0+O6zMVjkW9Nx0S37g46n0XYswSj0Xl57kf0JvVes1W98fO1jMQa5C9mJ9/982+dLlR/ECE6NlAGKfa2o17gTJbFveOF7diDyMOfLCsk/gIvCJG4grYBBgXKDeQj5SqvAcCpplIYCqN9D+6gmi6SVZI1jBQIKPQCjEEA2Q5AJ2yqwscNL176s2/9yS9+9sNkMbE677AR/8wGjIPHB4nGeIRzKbQJIiqFll1W0FrHhs0EzjpYdiRUtCnWNvEAb6jeefOVF3/6144bjfshV2lp11LjfnA4T+EaPM8dRsHeVi9Naw1oKK0wBFKsofxwCECQQJwUhdZpURtspB1pFJheXeHruiLixp5xYFUt4jCEIKBMvdD1fH+ZppCva6uwv/uH/+YP7tx+r67yzQhxlhNRZ/m0TvXbhJ3u/mJetKEE+jx0dEmATSy/Ji+G95J5ZMni5z/+wSJpdneGloQ/E0AHg9jJm2axqrCj/jC+dmWYZhVhiFKI/I4NKt24Qnq24dWQxTpoA0rgv65ZI8UhRejjhQ5cDqwXoBvHVtTVoB+CptqW3tvuxVGwWmV12QCMwo6++++/s5hNQHvFOn7qNdgR63/LjRzCeU5Qt87ysQ1rq4vDm986zwgapTGS0M17b73y4+9/u7e9B5DY0G4rsKNeL6xKlacldnlp7JcAAnkJawDcD0JfC4XQCtrl+jZQQ+wDPgEwCJv5cwXj8lx3FAFSgUnAb6g48BFawUfAsEzS3IZX6feiRcKM9MWdEfVimeU1ZBG8+JMfvPryz4s8MbG4q038nfRBGx3WjGotF3P2UqyJ9bk+WRv5fn0mBb3+G5U3XS1+8oPvLXO33wtWaS1tG14Q2g6+WCDU+/7WMPR9//A4AUyG2ICDQs+JXbcH/cbXvo3w6CIWSjhCBEjHWDJJJ3wBdCd0HIPeLEgHKMK2PfwVPwMMhTPGKg6OV56jr14awsUApWMXYdh/6ac/mhw/Qizq/NljaLkLFhuJSwMA1gFXnqczrXUetrWo9Ts3w2ub9QAqfnT/zmsvvTzob9uIa7YsqzKQJmerBNgTFPjCONg/mgMa2cyTi9DzfNsKfNkLEEl9xAWX1EKGfuDbDkRDJGlpG0wEgNx1QmzL9z3p4H2Q13KVgHfD29WNtUpggnVSlgdHs9izL2z3VynkDxxr3X33rZuvvwpPodtCU4t7zp3/WWLxDCJIsclTN4DIWmZivfEucKzjqRHTann62isvHh4+AA1gNlUyg6YsB8wiryrgqkHszZZVugIihk7zqOPA6cXYtB84QNA2kGkEy4bPkDIKwctcWEEQUjQeGIdDZBoEAbwDBGlSE1YC+gnoBaXLiyzNQeceHMyOj+dAK2HsHh0npzMgNevFn/743gc3CR3PnNpZQlZswOcul8tg0WItqdsoqddkc0ONtDhjpfrM3Koqn0yOX3/pJcvbFggAwlotS7fN8iiQB9GLY98Ws0UJ8BBCB4SNU4Ug+qHfD0M8AX8FfUAECQMvdGyEABsGEnrgo7Hv9mBBHlCoVGUFg4Ok8CqsAi9KZgsYHpYEzwp66rnOrfsny2W+M4qAvlZ5syqaB7dvvvnSi4jrUrbg8jFnd0YnzxyhXlNL+Vi1SK/x9kZx55yVGyiVZ+nBg4e33r013N6C4hd5AZ9jC2i1yhAwtB3HzukiB8ck3mAuyYFEegCHnkdP4lIN4BQMoRCwkwiq7yLUwlaCnWFvdwhQAhfCdL5nCDKXadt11UCfQDuwxlrpJM+zPAtc596jSZFnkAVY3HKVrQpx8/WX799+V6m6U3Jxtv9NfNECCh72ugKyiUgfy2V3EUScywi+RZV59tYbrySIEaEHSJTkZRiAR4jItcvawn6sunx4tAD7RORDvIDs8O8gCuFNGq1gDk1dwxhkKxVH+DQWWAAiqYDlRFEwBNcUTEHhn8jzhFVLsJpGl0UOIwGO8mwYo1jm9WyVpHnzwYNT1dTbg3iRN7NlfnQ8efXnP55PjjbC35nXO89Ii3VluLORzjm0qrCBI9fusc2XtyKxgG4ODx78/Affi6O+49pFUeInnitAL0ostLZGsXc6XS2Tqqlqz3EVCxnCZU2mETUAAmQhVd3mBOgIPQFRCLgDy3aysvFsPwrCnX60HXm11hAmvEMv8PF2IDK45SIr4T7wQY6lwfOTUs1WKcxlushdB2BFHUySRwfTD957553XX6rz9PH9iA3jF21p5+xH63Kc2AgRj9P4MzlCm+CQ33vnzcODh+NhBLVdrkATHZwcbL5qA77VnC5SwApgQmYwq6YoKwAkQEhb1DAUplgsjX9LrBpfSvBOHTiS2UvFakDoeOPe8DLwEqtioigL35ajyMfa4EqgJiAaGeTcgIPCldqVtqZJfnCaztIcFoe4c3yyeHQ4f3D/3vTkQMNAHgt7SrcJhPMqc+ca5EZpdaOc24npvC+BYaauF7P56y++4vUuBD7oA2hgCcMHpwSwhMZCUHmSnU4zBFg8mKUNaErd+IzSKnSFbwSP1TqqykAYk4REHkfT1AgJWZbWFQCoF/rRhdHWM3sj0FVgahj/qBdA1xBEIjAVwDOIWAnVUF3hhMBcsMIHB/M5cC4eYYmDg6NbN984nRxUZc7FrD2jWCcQzmKJ7pKSZ5mKx0rN517COve6POTj46P33rvV68fgTqus8BzP7QoGAhoKR71Iy1WSI9JJU+NEGMQf6oxlRfDyOHEFxiQ88Ai4uDRJk0w0Ev6jyosiz7EN13cDP0aEuby99dyVLcgHAu1HvWs7Y3giCpFPg4Y1ECEYPT4eMaZuKsSgorGgLAkkmte33njj4d072qSOzw1EW2dI6Wy37f6lONOSTcvQmxJhYYSVu7r84L13k2U67Mc4KhwUYAI+CPgKjnCZZDiqFVx5UUJH4Dbg/WwNS28M+wZugvRk6ymxfkDFLAGlstJSu3ATjlUUCtLAe7GxMIgHva0PXdm7NuzhmQgTruNv9WN8JZk+J94GBm/r5rVWAFn4X+w5W4NBpfQyLZZp8+5br6bpCvicBffWP54XeTfcRrvHDQe5Sc7OQVXbtaCaZnJy9PorL4aDsfT8RQaXUMNqLZMvQYxI0qoumjSpYO34w/0wQEsQinnCBOZ0BSrJ5VITitpEfq4P0QXvGfW9VZ6fzueHh0dYt0dwHW0Nhi88cenaVv/2w4Oi0SCgSVbiXVUDd8M4RbckCA3heab8QR1Hzu6FraSqTxerd9566/bNVx2T9YHZig1g0IHrjX+cDbSw8SPRBRi9rnFDHd5/9+bD+4/g6amRtQJxArOq6dht7twkY5MsV6ylW3Bn7ANQChZxb/8UR2hPGREhFOwIdgQUiXCyf7qIrnhZKSKftUDIFp5oMp9d2RoBfbvO1q6SpbZX5b1Xbt8f93rDXgBHsBVFRVVFgXth4M5Wqwn0AYxDqXfvHsP+Ll4YN3GcltX9+x+89vO/eeHjnw37WxCZSSyKs8TtRmDQrSD0OlCKdROE7gpo69ALfUiT5ODRo9l0dmFvl0ZH+me6beCnRZOXOOt6meZ5mh5Ol7uDqKwaeE9wgNHWcL7MxoMQqrbdj/ftWaW8IslmSYEQeLLMopPFhVEfgaMXew8ns49c282zpFF9AHFILh4Me0pfL+qmuJcU6aeeuwGI+fBkHoTR6TLBW56Jnki1PJkuEb+ef+7a7TvH6XJ+8dLe4f4hwOcbL//k9jtf/vCnvsBkjmnW62oRj5Mo1tjOfcJaddpcn7TOYXejmun0+N6du4xhWqyYXdMOEwr0MXAQ82UCrzWdrZ776Asf+6XwtVdeD4CNHRe72BrGrGIWZS9woJB720N42cFTl2/vT+F1llkJVjoIvF7gfvjK3i9u3oev+cSzTw/6Pcuxs7qsVQnaPh4PR5/79MFkukpXUjlXn7mihbe4f3o4X+Si9ILwg3sHsLW8SIfjHa8/vn51O5nP8O7Vqrj1xks3PvQxPxpI2WYklD5vRTv3Es55SnazmHGW6zVCqsvy+NH+0dGRa1Nw0F9YI/y3BJmG81AA1yVBk/Q+8Ynn8EFB5L/x2tsz5Uz2F/X9U9lUTK/BySkF6UT9secH8e4NxMlhntl1Hu/0L13ZrubJ5YsXn7p46frlC1CQZZ3PiuL9yeRg3uQi2N6J9uf3s9mkF3lVvkSUuRR5N3YchBXEqXtHk2cujG++8s4/+U8+DQM4Odw3wVIpO7j1zhufm53shn2iUbstfGjL+jvYUTsmVak3AINa4+2uKwZfpOny6OBouZiDG+JhNfBdXSGg46OAr7MMEFDNjudf/vqXd3fHP//py8oJv/q1r/xv/+L3x5H7wrWdLdAJaWVldTytjpMyWcw0okIQVFnjG8m+f+fR7aPj00Xxhaev5ELfPj6FpR0tk/dPZn/+4q2rPf/ytre6q3aGg3w8bkSA8AzYimhiBYppobrZ7oXzNP3kp57/1p/9JT5sPB7oVQ52D891/879B7dv7V26ofRZU8dmuOgigrPuLlgXb1ghJ/5p2tIY3Ws9Pz1ZJssiTYOoVyirUkw8w0PYVmNLz2KWQNtR8Lc/e/mZJy/CfZZNvpqfPrU3/vj1rR4IlG0tswJRY9WIaGs7iCI4VABHK50FvhgE7o2dEajHLTX97//f737l1391aziGSQBTfO+vX33+Uu9Tz14EZM2L6qhxtecPBltBWTyzu3339q2HJ4c3Lm/3A31pGLxx58gPgrpRR7P5o4MjPBMbLEs3tZ1bb7/5sV/+FYRwwR5LdV4N2rAQ53EU1aYtOpZqGdBbVdVisTo6PAD4GQ7HWVVBzJCS7dCkSKuIalj7gvS+/SffhyFNDib7q+o/+tWP+66d101aqftHy9HO5diLV3C0tof3Xhj06tN+XSzYI6JFFAQfefraT97eH1Xpx7f2ADlef/9+Op9+9Fc+urOzs5xmTtR4rp8Q56cj1+vbum9bCYJF08S94MrOCIIIQ9bNNUGHUyoFdFVUGrJ+982Xjx/dvXT9OXj9Fkae5ajPfIGzhtbGOxrIIDv0pdqOB4T5xex0cvTQcX0QZp0iMiqENiinaRwAstIAV4rJ6Ko6Ph0E8urlLXdWDMIQgBhcABxpe9jXRQKo6Qp4d2mXiBxMN4xHF+om7/UDELqCB9J84blrv/bpp3xXXh74/+LbP7l2YXz10u7EX0xPTnzfroSDcCR0VSwnowF4+YUYNubb1/a2PvTEHkvngKpdxUw5gSwAVSI3S4v3b93cu/6sBh6znXVK8rw8TI1ogYJcy2cNRNUZvEBEnE6OgYEsCTsSVd3AS0qXjRqIDJB7XpZt00ueFxBQvxdc3hl6XgowDZYETuhGnmMBVpN4N9qVPtOZrPnC3dtyCFX37Dyb31umlwaD56/v9h1YbPPxi6P/9GtfnOb6RhCHA2AXJWoVIVgLcyBAog0z5q4DlK8u7VifeV7Cix/NlghAjaVAQKT0ADGvXBzleTabnlZFZqxjHUAfp5VOu2G1roLqDVxhyJpKV0vp+AD8gefWCig452I0eKT2XBsfWZRqegonwAyqK61+GG0P414U4pmDYd+iN4Gm0YICl/UsOwCjlqwFUUQekzAN2wIezZZf+cyze1s9xCSw86Hj/IOP3viXv/jgl54r8DK31wM9qdidCp5aWsruh/5u5AOTKy1ByLze4K/fuqOq0o59ZbRcsX4k0qJ0hDw9PFrOp+Pti493UJ13R7V9lrrj4h2QPCMfOLUGdjE9OcpXU0DeuoQl1J4vPQ9x0GW7E3VEsbptHhv5fi/0R724H0U3H86u742VKqA6dKfaQmBHCHMcB6zKY8ZFAqcDlIJCFY28fe/oH3/jC7YiILU8H1rxzIXB5UjO55Nre3ulE0nZs03i2wF1Q7Bmm2Gdu0xkxKBtpfzZ23d9AF8yUnYLsTXN84FEIzc+PT6YHB2Odi5iS4/VcjrNhyA20npq3Y9ltf2DiA11tVouV7NjpR1PyBKERjUknThF3WA7RU7pO67tN7aQTuS748gb94PrW6O7BzPXETvxEDvDWiVxB17Dl7XZcqwJNunbfm3FP3p5/0tPXrp+YQwwj5c5tg1H3Q/8X/votT/82Wv/xTd3R6FHos+KhzbZXPxcKu7U813rpFSv3br3wjD62dFxGDSu6WkyzUgaTBQaDes+fHTv6ec/roU+DxdnWxe6dQ76LJOvulpYl9MtC+YhF9MFs++Ilk1haDArVqpsXHYJI6pUYIEZeYLybQ/qsB2H233/U0/uvHbnKHZt/AFg7oFfe7Zva9+tY1/3QzGK5G7f68Xh+5PFW2/e+7VPP9ueFaCqJLoBF3Ge2N767DPX//V3/2ZWZFFP9mMdx9ILBLwuIH4m3aOyeeMk/atf3PyVK73Pv/Ak7EGaTKkURp+hs9Jhc1qjJ/t3wJjYgN3NVGxACW11GqHXvTJdS61u2o7WPMsyuJpkBkAIGQHnMOVumzx405jEVMOmGWYcWwmrXuCNgKC0+vgTFw9fvf3tN48+9sT2OGLpwuQOHIcihWZDv6y70+znt2699vKd/+obv7w36kGZbdFB/qZq8FmBJb744SeiwP/vfu87N566vAuI5sIYrVKJNM3KtOgJfWPc/4cv3BgM4ncfnJr455CjG2N3zGoBfmGBs8kkSxJorDpvEWtbmpnDdazzPK3VBVBjFIZ44riLPF3i/3XtCNtRpBZsQMKKoRlS2GnOxIRgAka3zDZw4Q0DJlC09Y1PPvPB4eTlV944ykvLNSbFio+DCFAVTZak5Wzx5O7273z1c9e2B8UKbs8K+VyNCO24gGoq8p00LX/pictP/8e7Dw+ni3lWpQWfYcve7vagFwwC6JnjeQ4cAnx5mz2Bk7FttlfQIxAKsQN2OZ8ny/lw6wL5pdTnVeEWUJnJANPwYEq76lw5mGtLF7N0OauFz6KYoV/gLTWnGyRMEzyDrcPskmWxhukgZboGYOVuIE272tOX925c3F3Mk4OjWQG/2ggFcC4Df+zHsYdYG4B1aVUmlTI1J2b3fZ/RXrA5JIpkXDWzrOi77i8//wRXR8Zn8YyhjKb/SjFbRR2eIsYzkNOD2KYjFQARJ4LXSTZiWMns2Hri2a7fQXdtRq2PaOc1Woi9lk/TTltYpWlnKYoaXyAC42+aVBNHZcuG8aLpcBjilAS4SQFcaIwdoTfiYFMEHuaJKHKHXKTD/KqLoEBXw+o8UFiV1XgkHKGyCB/xU/ZPmEYUzwG/cRyvSdJKV/WoZ2oeJt7BuOqC4QgRNWdxqdmfzi225mgolevCgyHAG0MUdtnoZLlA7DDJLadr0+2AQqsRujWUdiiFuQe9roI2JdbYIHZCF7DnkqUnoCr4MCL/wANeZUxvJyp8ZveZ16+YAjHPtC3XZlgCWfdYyPEsIxzqn2QALFST5uwDAizDei1bIDbhmGr4Zy1IdvhCSA7wo5SOPU8y3ahhCKKH0IuX8QSUKX7jaUlV3z487UcBzgrCaUt4jD4GHNfKB6CaTWfwnzgfrETp9TSdoR1ONzyku95ROgbTQ4jdgFVk6SpLlrBBmAAEIVmD8BHdgB4C33NMMoKjJmR29Ez4oqgVcU+jfAdw0ELgN03tmqbLTD6HyyArvIzVKjZENQHrnU4j8Xqdl/CXtQsIB2+v2UoC7agY2FlhXSYZApX2GBoMa2YSACKD5I6T7N0Hkws7MZxMDTvDf3Q7A2SZMCL8MJhPDot05XqhCY9y3QdAmTnt+FJb/mzjZjeFp5s8WzKz5QawRlpLVcsgdCE7ZVLkkmU4Yuw1djefagNiJmXRq73AZrawbEGbKaRz/oQgiDU7AL6kIt0AMqtqttpit2BouSi030SBasBTwHx1M02yw9l8GIdRFCRgwSVCIM7Dw2exKw2qCh5bq4fTBCjXFn1TVYep+kI17aQSYA5dKFxCUybLaX+8e9Y2J9dQwumSUiZedA3aZugBJwGWka9W6WKuTY0LESi0RVUWbPsRIOCiaEznhVL9ENjKf3i4j2NIyxrsK80LfIZyNRPQlmGoWJ1mQSLDbmF0OHnP9QL4e6dI1cFkejxJThbz/iC+tru9O2iEHUCzaqk+2D/RdXEZtNqR4DWImsJyQPVdh3liOJPC0vMyP1ossR/PnLDNhi26d56FOSHoTVlXOehQnpuE3dmgWfd/R6xrei3dbBuK2NRfsfAwnR3bXuD7Ndw+lYAlKSbvsfkgcNk4Cg7k2GA4vRAEit1RmmpfF3gZDFPpAI7UVrYZZmGOwRRs4CDhc9mABg4LtQwDiCutnRzgtakfzZclm82cwlCguB/vDMZssNTg1G6SpHWW5kAZDtyVqLXKVQNnOc3I8NtUA9Zvs65oswdJtr7AVTWAn1dlCU/FkeKsV3mdj2gHvMi/zX8pEsBnKitOr2DogAKz9Oq6jfFm0ILG+CiLUYSJQChLjf0Q/rL/qWZjK58Gdwgo4hgdhIo1tUYEzfMSAXRAFq9lG5WlE/c9xw/HO6M0yRer5TwtkmwlfO/Czng0hHdkAxtcCOQcRuFkNkurOooiLAyCqKC+lpimjfSwd1uZ7D3CE5sabU0gxxoylutX+HTW7GvX9jZIOHfvtIC8a6pal4zxZDgy2DMzG6zgVDAWPlSaIrU0g5tElhy6a0iTmL/pxwHpg2WbUgDU0jENeBbO3zRcw4k2i1URR+SmsStjolSTUG66iAXlkX4gy3qeLnQQ7F4Yx3EAaZVW7ZrWQYCXHkPY4Ph46lklwitcuxe4p7P8rVvv99jljJezpcBxEDIgSfoHU8ZnvKelSGOn3chNawiUnGN1+tD6O9WyDKh2ulrBJWazhRcEy2VKfGOaU+GoQCoCoERWbihdaJIrXUZsxwKUwKbwAuycjtppUxiACXZZaRz07s5wBKfn2AAO7cwiu9FBTxU9GzVZaF/F4zCOPCf27RYs0/ilDc9MPm/bkRdEcUA84hp6Jq3D2fLw+Ghn3OeQpO7CRFv9NkEEViPKPJPcqiqL1AsHZ7Uc0ZlGG0YZm1rUzcgMr1Ku5ojwRZGBJCgOHEAh2ENIw6sa31QdaPUMXzXLUJ5TlkWScyrHEBVm8iB71/fMagn4x4PeAHwLzwdYwHIr9rYz1kgyPU+KUNi158KW8N2IPYg6b1hmh91loOv8qEYwRQN1gXuRvusC9cOj3H00wS5CP4CY2EwgJYAZ4Jw0jTxYkksUA3cXO2Gvqequr24jl+2cNSWfZWggiOV8Khw3WR4L222aCjELuLfhkAW1GVYAoKnpIAiDwPBAz+8+Oj5drbZ7UVEivnA6qwmZoDI5GXgIMQi9XuQuV0WGJwL8ZzVWGZneYvwDhQK1sAlG/Z4PcAlxq5RtIHWJmKGbtGySooDYI04xsGE1CmnnUKVFWrx+75FF8i7aEo7p6eTTaHVkA16WpTvDLXgIqHKj1jD6bCSpTd6KdTsMM3YNy95ZsoC1HhzsN7pOs6TSChDEZoc4ITJCXxxHDMt2G4ZtvGmJGKHFCVxdWkEuCV5TwXraDmj2NYAbQfUrTwGJuJYsvfre+4cni5wQHH4kScm7IeBBNBgPYWazyXR2MoPP5vCsg8DjXbi6vXN5y8zs6p7nQ18AnIE17h3PX795ezgIDVgw3hdu2xZQRQgGRuJ7XpUXATsYlibV3HQ9IRvjPo7Rgq7rykQClacreBZoI2IdXAOche/6EEHXa2rMzGaurYWMOBsJ2dHkpQUZnAAJZ1UWgCWWOG9sn47L9L1ympOtc8ysVJ4XPXd1NcnLvBKOAN1Ml2lZNXlRHN49osPVGvBkPBzA5yIMu8No++oYcYG4vlHG8vEmtSrrF2/dI+uFHmFZ8DdmScyr4o2lqU6Y0RJwX/yPCf12uGddxjAtc9LpclPrki/sYm5a0nAasF5GBjhhF/ESkBloBcGYqUrYM/RbMbnOrhdwAva/mSba9w5Onr262w+90IdXcwMm/MHPpK7b5mDNGhHzbbp0RLDlu6mzPGWCOwzjwThizoKhFx4BJliDIORlEY770U4EiOpAgg0sXBasqytg8PcP5n/+s7ccF28yjrMmcoM/coh5gDuVy2NgWwMkD7rOiMcUmTRMQncz7iZqsGfHMq4B38xWiyJJhO1P9/dhYEm6Mh0ZnCKgOF3JSS2f04ZAv2a4nQcOp8bgBKSl5GSe3Hp4MhoAM0oKgnHc5fxmF9hADWyrpG+GI9AGBg6CYTrP6lmaz3LEH8XGD5bXAEPsQdC7sOOErusLPKqku2TeCWKFOgBE/dUr71h17kUh+BgcTcZebB503ZSKYK0W0mcCRtIDga2y/9xMVz9W6u18u1EKnAK8WLKcw+nnxaqs8mSxaGfbWLUkVGEcBiABKGTC0CbFAm4Fr0aYLE2ZhxTYsX/+3v2dAftFgXhCh934DGfKMAvBzSvOMDHCuYw+sHPlDAMr8vME569g/DXW1x8OAteNPG1DERTEyp4QpTN2k+DnMq2bH711569fetP32bjoMkaYzn7B6jQZYNtszulbRA2Tesep2H4XJ/R63Gld12gNn2QjL0BJTnDCp/uHYJlFblo+wfxV4RM5EKYwL2VZRV5HMdAChyb4FEfIynQEAsayk06/feeoxxQvZMTIy7YhM/vPT4QK2oQ4bfs8MTEzKaIUdelDpeAPoLn0OfQqgm39+KNM0gdIN8tKjr4o/eb9k9//ixf9ICB3dJwI4Mlw0raVie0KWnsUECAU8wBhyOkGom/p6LMZWN3etMF0Qes5mNM8PT4AVobnrnNoxqnfH2Rl3WIL9sJKj3N4koMW2DhCJHQ0zyvTzmO3V9TYzD5j6XJ/sdo/XYBfQ59D3x2apsmy1CVRA2EwRaotZjzNWdnM1YvQ1srTJlskGZEcU7mWXTESoXTJkVlRKHXr0eRfffcXPvjNugcMQq8Nxm29Yc0Yb+YjGvBYSgoe3eHcQ4XIZ3ClXgPstj+iS07hOLJkueqPLpweHePTC47HiCSZQ550QjhKVwJokXZjhR5hoEmJsNMPJwafWJQtz2MHCSDW8TLd24r3J1NwK3ps4yZ4zH5gGK4CU+arlcmT8SfddTvmdQIAoRKAUpyRATYFkVsywjBpc+d49gfffwm8IfZ9mDMOH7oG6fPSJsG8EYQOV+GyQs2iJZTSD1xAuIIJljmUZJ2z7WZ4RHv9DDaDA6N3YILFWcE3rOau7x8fHPQGQy5e2kEYCXax1VQGHheNHUGeEzgVoBFzaq2/bI8PGnT3eL7KqkJbD0+mx/PlMilWebVIsrQi5CAI1w04eOzLnmvFUgSmexDkKwZfwl8dGy4yYOrKAgDLK73KEF6b+0fT/+f7L02TNPa9th+Wfey2DDzfpIh4f4c0sVoxnUuzt00+qcpTvG4BPk2KfgYiNq5rMQpUL2enYTRYzqaL01Ph+FmSBBG4dcieTSFDH2tjoyg2QHbbXVwDYOmYQSntMl/FxjKHtJKOBEb1/qMpFgZOfXA6O4F25SVOdZGwm448DUCRcJnpYIfpPW3VzA8iLgAwUtHZb1VXjILCqEN9MF3+4NXb+0cz+OLWos3xw3nJmo0gbRgzLU2CKVBgv3ZYyA/h0lQUg/QGxERdg1Cbtad6miYRjvKuoOIQzXI5A4Ia9odFsrpy7TpgA8Ay+wKBxsghjLtH5APK1OyibNq2T832Ytk1gZu2RRAHz320WB5MllDFsqrmi1XC5FU9y/LJMk1LVTZWXtbQqlqb1DTpPHdjsCiICO8JyAsQ4HpVlPOkOJwmtx9OVlnm+C77NsyULT4OMJSKAxtW9DV0QY2BA22k1JJZTyydw0IwYp9uV5vkovHU7dUwjsnaysV8BjtkAj/P415vMZ84kGE/nM9mErCSFqSoDtQhTtiQDzGzW5tGV2laDjQCWEObV23zpklweh8czS/tjC6MIqwrY3bIbbSHAE1Iw7jjVVIZZm+3CUTJlCzDZKnAMpq0adJaHc7Tw9PpyWyFPZXsLaTum3ZiQyt4xwA7+XH2tail1YAaK3MNE++iMSPLDOBsZSyFI9adt6Zk0V09JQzEBkorUvaEpJmiz1xNjo+Gu5fS5bLIczg6jvvbskrpLaCgsGKL7Xy6gM2qmr0Zxt2GQdQ0gOd22/UrWNdE6NUHs9Xu9oDIn1kqNmUyVqsE9tEPYgBjmhpzemzKdTjcCMiowbXyugLpnGTZ/unpKoUieDIrsqSQ7X1hlJtiVcQUL4TsLgESJrAxW+ewEEwmVgOccAwmDAfS9oypifXkf5eSo+tjpcSy4FBx0iDtsA5sqzcYnR49ou/RmoCFjE+AxtlZCS+NY0AcA8+HgSAQQnvXMyICDMBhKUEHNrCU7IVuklVJ1vTiGBFRMtsK4dS5uSxjUdaxC6LvEFUQrHdXnzD7htgMo6iyZQaEWYHNg0bAvqZpbhJDyvQ2srRUG8driJJlt2kZ6jwVxIDshtl+k/d3ox5gMcCpJc6u/+saKpk4QchdzuYGZVtZmtR5GQ23gAQnJ0cmoV71B3GbPFeM/xy1MDhKgV1Z9FTsIiKALypERBgQvkOr80IEwdDjkN/R6WJna0RW5JgWhNY5YX+1mpdVo9fch9eVMZrUNU2jNpbMMiFQAIylqpgWrpse4wXNHY6hYXWeCRpIwzZN2ZSoGeEj9jWD+DALRFmQmRz+xW1jTYcrz4bEWVBheXM2QawtitViucKje/3eYjZhEK9qekoG28ZEIh6CYrEHplqasW5JssM0Lf+B/qfS5D/ppWppBrTG/R6A3jLN+v6QGNR4e5b9zWSqMB4IkaIyQYAsgubNgzU0j5pe4nsVZMOmNGHZ7d0FTAk47AHtuZFeXzHD4hDzydJ8DpdmmUwqrF+LeDE7LdKVZoK1OWspaxkHwWaaLKqiwFMXp8dlUfjxEEJdTmc+UHaRh+GQMZkNHvCFjWurtiEVQYbYl8XMtjmLY8BVY1K4plcDoMOLe8QghLduVXJWI/Qj4xKUtNoBDd1iJvpLhCEH4YOTkGAyxN2mPbRi9YwZBMTRRVbQ5q0azBaLkY5XF3gms8rMldhtrslMA/EDGoPQXWa3hSpqnSerbLWy2sbB8zu66HEAOUtESmgI1p0sl2D18OfpMumPt5aP9oUpq0uD89gxaroO2PMFZShryrrQptXUwE1Qr4LDCkznNlwEnIkXgA14oKEs0pkbgdhbae7cxFIZ8VxZ8v4AxuDG3PVhxqVdg+wVY5Wpg7JECFec5S7T49iraTUxUcNU/Npka8OUhODggmk7N8NxNgMR9hUPtyvuX7U3JawrF10J1IEcijxDIEznBT447g2mk0lv92JeZPsPHsJJRnFkWltk2+bPhJ+BeplBRaHvmIQQAT5caiHZ+gNzyQoESOVJu9+LTd3YbYsFjFM8OVaA7bYOyOQnFIEeSrWdBdQZujfYHolcWZtWIUQAlXE22rBLpQZ+wNZ0jw2n2BQsuCJep+aaNCmXG7IULIuywQL6UQ8SKBiz2qnw9fyjcfISwQLLO9p/xHNUTZomfjiAh59MTso870WhzVZ7ZeAb/a/JTjDucwxVN6xemeuNbHJqM9hkJin2di5sb+96IRiXz44Im2PtTaNb6o0wwQUa0CdMzrId9cNrEJjYQ2HCmzTjGPAaykwVsCZgCowtcsMriaAs9noyY+4zNYWX28ZhQBGhqLZREOqmLdJkBaCZrJZqo6VufR8GBFHm9+/f3trdgYUURQpA5YTeMk3ufvBB3O/DMorScE5jc1RTcxcolAGxDdERzgnn77NozfPltJ4Ui+X8S1/88j/8rX/k8G+mI9G2QmAexFrjXdvEhKmVOm3aXZrqI+ynvW2LSMHkDU39pqOFHBI0g+SQiO/6TCvZpsebYwI2k8TmXj+b32WB0WKllQgINmtc4TwIegWRCBGR1V14101CO/sP7vrhqFxNcuhCPIAryNPszqOHVVHigOHgAGBNFyrVriqVKVjRahGiHaYJzFUKzBHatW0R2Wt17dKl0A9e+Ngn8ar3X/3RYDAMvIAaQFQKpmibaXslzOULWnS3qZk6vDC4WZmQQpZjmEY7MqEMtDfJRTMwWhblVo/XbHBwGPS0oGo6hkQKMwpn3KfbYg5W5/IUq/P9AOhxc7S3TWVLOO3d7dHkcN8P+4PhCPp+dHi4Wk6jKFAcbvdIYylx5qeq1jZwyA2YHWelSPcRYs2gK4EqgBuzSqHN+Vb5iU/90pUnn/cQD2wXHxQSSFBRYUCONDMOFIhqr5CTbfZYExzzXk9tGY9ct10MWIzdZWuYy2gHozwzM4wPhawqc8GHbXSStRSmwmzWns1nAF9gSbPT4yRdttcbdQ33644yGfWCk4OHQW8YDUe2Gy7n02QxJwSvWbcJAteMK2EdpsCprDAARK2zEt6tzYVwnSZtA7ZrBR4MC2G0DqK4qQAxnS/86lcG4wug4EpqdpSZkqHxDKLtNZSim0fuPLnhdfh0xMyKlRhG0u7yUybIbPjoIAzhkyOwhqbuh84izUqjWog+UYwYRQIMKfPKUJuVMQgHKJu1n2w5GG73+mMcnu4axrq8pUwXC9vzR9t7WM9qOV/OJ1LAy4IsA4TZXtuJBFRXmItQNC0FrGC+THlKFgd4NG/R4GWDnEYyrUV226zoOFjxE0888/l/8JsgkqMYDt5bOwDL1Giou3Z7zIzNUstWXRvRmocxFriUDv2ZN+MDQnyWzbuHmL6yYb9sUDZlV+GZzCBeR5VtQSDkx3vBmFurgZrTJVSf4bctcKpOFrIu8sHWjt/re15wtP8QapBl5TJr8MhBzwMLh1VUzKnxyijBDlT8KRfLBNZnt5O1rbOyWOzAh0c+a1dlXviuC8QdReFzH/nEJ/7er8umaucvCaI56wmlpSJJ00vV3WJhrv0zDFYZRit9N+D8MFulaD1wVxd7Ycz7aHSt2SlVKWbuDByRvilJOLyBQpa8FJNNvJrR3QNEwcbwaWWZGPHZbSr/rC9A7ly5UeQlPNDBgzvTyUGa1bNV5dnWhfEAOwSUNj1IhMxFwcs6wT04jrcq2/qVwdM1/oO3wIzMjb3Cj6OCnaoNQiJkFIfhx3/57/d2rsDaYPNMtinT1WLuozYzFFaLMNtUPY/XOKUodGGbrMXWpaUrW5WBJyKXxWf2txNKu+bWmYqkgxgOtknJwbqwAAiE6zUNRrZD11xW6sHdm6/+7ferPOnuEDm7vxUvhKgefnDr1q037h8skhw0ydnb6gE05HmKbed5BRcEPpIsM9vkdk5m6aOTRcMkrTB1VoY6SMTjXxFZqsAPi3SZpSvefqAqRLzx9u7zn/syj7vhkHTFuKNM0dpULE21XhhGyeE/7ICXC3ihZ6ZmmfFmlQDxBoEzqXQbpz18Fp5WsTZMmqcIKPF6407lMskJUdlMZrEFnD0S8Lt6Plt879v/7ubrv6jy9PxuDOjIwQe33nzxZ9//4V+/cfMgScvIF7vjSHP4ooBbB2SrTfdabpyEIbf2g8MZkxi16Zwz1w6QczVmpsdtjR2ERGVFanZnMlpB8MRTz9/4+BepXYTz7Poh1SGxJKQ2SVfeOiDbe7iAxFmgc03TJHsFfT9E8DWddhaCQlERtuIZecmWy9o4LI+XLbCQQwpDiMf0X8O7rcw9T7yDmS1Dy8Xy5Z/8eHF8VNc8pK5j5t//xbf3jxerpOr1gou7o8B20rwoCngCcwOjUrxCSqg8QXjifUBpXr77/pHns98F/MbM6HJ9ABd4tWkdsaK4D8BD5MuttpdjKz/0Pvypzyaz48ndd2zLBWMSpsXGNJZK5ZBeSjM8zsgGrWBexWJng6rZJQRbqBpzPUKUpAW2xFHkfgwdtogvXJctfjY8Mj2WZFOruRqIjQsmH2ExOwJZkAjUb//wu9snixe+9KtXPvPZcGeHwPxgkgS+1w/p43D6q7wgvcmafp/e997DeRCy0gPuAE/oDwZv3D4wcM3NK9VXbdKMx8bEga1duztbvKti4ivXXYqeADKKey987j94aTUtpidVJWtHEe8YkmEIK8EjwZOJxpAyiRxTVibhgVhSZrbHtpC2eKM4dZc1pr5CSakaqoDoTl/RaJxiVhVhGLFhtuAQIrYI3bFNGkY64f2f/u3qD/9y9Mnnn/zmb9748pflaBCOeoHHW33wQfRwIBF+qL0gOJoWaV6BVfF6l5xT6LNV9tbtYy9gzYbtgJb2TXmmodyxicZ4QNbsLJOwr0yXZIuROKNtWYPxzkc+/2VYSs2Mt7nqzTS0K5Z2WbAOQhAUx4eH4D0bLo7HNZDJEHaWMGbzNMDxs7bIuw3zumK6x1wQ2w9cT5h5FWmHvo3zi3w/LzhmxRGOmjN5nMPHEa5qabnVpZ2jewc//53/9nv/5e/IdJ7OJrOGKogYWRd14dDXeKusmcxXF7djQBF2WxPI26+//RBYFn4Ri8szhK3aZhOQLdt0clNLk5KB4WDZpmRCX81WOpKGRrLDQmxduPL0575sm55YXSFCtWxNsleEjoG+AaEXxBESiRHVWaLDKnhIXIRVD4ZxFEWmUwVUCLv1WBzQoh+HbaOo49kgChG74GXG8eQMki2LCnBUyrYzwLLpR0BanOaFy4f3T+ReHG0PQ3r7HJESdNUDWJwui9lidWWHyWEcWRCwsvXw/iRNC9eU/3k/MRuRjTvmdjmywTos80dsIwOPZG9NnrNy0V0dSasBxhKOt3vlxoUbz5trIBr4RXPJK4Emr4z2jCwcie8hJCNogK3lRfbo4Gj/eFYVxROXLl65fCPq9bFauF7JriqnzIqeb8exB8cxGAwKxNtKRQE8VzOdMe0keTONIVf0dKKQFY7XKhphcvc4PSedLtwdEAu/tAsOYajG4mUddr/nIugvljmn3xu1mGUPjmcNpxB82Cx0x/MRU6u+55urvU1jvkmZ45CBpAe9fhQGgjm42vTP16ajiV2PINsIt1c/8hloQHLvDShMFHj4LPxP8uZb3qDf2hUi0Wy+Ojg5nhyfLKeLuuB49IeefcGJ+gfHB9gsYhmUnww4FFcuDALPrht2M5ezZeQ7AW05nc4Xwc4AeN0z2RreuoHws9XLyjRg4xvrYsywNo6e3T3OYT2QBgct2EFdV8XRKkvnBSTqBj7WmExXOD8n8M0lCSV8BDsQZFsuoofA2UH/g0DCmWHH/f6gPx575noY+gITXy3fAHJHQ+/CsHflo5857UfprVeEsqMgBEJomHe3taRbgfwPj2cH8xl8w5WdbTpgz0GEvHL16mSRzJcr06JiRhtUPYz9cS+Af4uC3iot2BXLK77E4em8KktsFc4uDng7kM2BGZXnjcueNlP/MUwX0uO4x73JalkvTTdw7lq6H3rbo369KniFRqFhZNKkw7KSeWpYHQVhuDxnhXhVGbMSjsUyOY7F9YO43+/3eiDjjpkNxBZdRc4gGAAaZiRA3ipx+SOfmw22l2/+OICHwZNLRO5UI5ZqtUyypCzgufph7DFzZ4itH45Ho3nCy0jwLHC4lBevRNsDXtLBJgTfn04mULEsLwCCDo7nbVdsAQnLxlx2BtV0Gw622CS+7ZWUEE94UqYnSdGYSd6s2BLWtu3EAJOLLMrLMfxvkrUN7rXJfi2TlWZiVgF98+KZRhlsaRJ5jBagwEEc9yJgiTgGdnDNvAZhuoksbd6a+J/NPryGeeeZj+1+9ms1L4OXYEwMW3kBPjlnzRf67I57vKHL4+3QwaXLV3v9vplXaWKib2sQ+XtbwTCGIBBjgtMkcaSeLVKEiEdHoERwYw2v9pVWwTshOWOnyIlqw3+Z5DGZkEZ6pUWTYDHT2rHty1F/qMVV6ewKG1jbzmsP8LZuIP+S6CCAzrtsQVY5wG1dsf2XSUrzay94eSYQsid4CaMXYwP8h3NGCAtGAaHNmlvmDbik5PBpQK/jK0/ufO6ryuUIiGfKBVCH6Ty1lNwe9kFFkyzDQ3a39/qj7TDqIyBevHKDGEuKq1vxpVEPjDtJ62VaTY4Xi7TKkjQpyvtHM14I0+icdB7hg16lqRSUovIlYaXrkCOZX/shS9cuTQosBFD32OS4M+z1wzAUdqTNbwfxxMJz5iaJkLEmWIemf43B2nHhpWFyHN0wVVf8E4UhYDwMw/V5FaHvd8JwWy5hflWIbcobtusxE21mQrcuXb/0hW+IeMumYdi8KV4B1IXQiNkywYtHgy2cYH+4hWOfzWZXLl2BfcOhgd0ilq2SMqv07buHAHFgE6bEISezJcAFwnmeweEoQCFQImJ8y9GDSA9CXpJleD1VvjG1m9Axkz/s/2dP1ge6xJ8jWxw59l0QUw4WlBbZpNMS5MZUq/DWijlcXhsHIES8oP1eb+iH8Xh7xwWstgmweQ26Qw2gZ2WhWpubq1rC5WjbpI0tNd67eu3v/4Y1usxpLd5VL4AhDqdzOJhhb+Aw46QHWzsnJxMId2s06PWi2HfguUFGEfAeHk5LRChepVgVjbUC1sor+lOmbVOgS9M5Aawqk8UiOc1PPFdF7PFkfQWLGTXigpJRWpqEMZvRl0l6lOfvl9XbWf5uVR5V1Hw2IvMua8L+ihdu1QFbZArwGbYqeTJENK2qwdblwA8G/R6sqj8cBhGH9jimbLIWplCkTNJNmiwsoZShBW17uxzuXnr6S79h7z3b1NThJAHD0f1R3+FVb43jRyBXb771xvMffm402hr0Ri6vMSKEuXs4zdkMrcEF8CjExPkyYfah5g1Xec3qpGqqIqtMVlhVq/TByeTQYZ67yXkBgoy13JPeVS0HRY2Igo0Bmu7WzW6jI6uhAhA8W0BpuzgXDmmLtrTreaZR3dwxoeky9MHRKawgy7PtrQuIMkzMg3uFEXOKHIk03WHmPlvyVLvt3ap5d2mbnzdp5d5454UvfW34wmcW6cJ2vBFUn05HF6AtXvTm2+8+ef06XObuxT04ZI5EOt50wUJxAp/FfKrDLGGt8zxnfZu5DV4Kdngyg9esVGV6nbSo6tEy/+D0NHU5pQYH4IQA8g3vMvDLJDewCPgJ1shmHCGPdZlyQIu569gpx/DgIW/drU36pE0i9Xu8emz/eOnHYzMP4mzv7ICqwBoRSFkDMTUMbdqimXZkUZcNgWQPRWE1JRPZZlaQg3JQpX7/s1/++iqrFrdevQAw4tlJnp8slu/dPvz057/01DPPQ4oI4V4UTxdg+g623fBJ+TAaNkBGdQaamedlO5m5AsCr7Fmh+qFvrs+FT2L3eMQevfogLC6HnlVniDWCbfCAel4EKldYamVbqWp4uTt8Chx76CTsjG9O02KR17vjOIh9Duow21SBFMPSj6YZEM6zH3oSMtu7eHE06mPDYRS55B2MiOzfsgSQb7oEyV/BeuE0WcOWejgI2H7Dtj/mToCFcMhRHH3xV7/yilLF0ft5DfufvP3ee1/8yjc/+olPWwy6ZBlxv9fOKSFCsnJhJhrwxMUiH/aHgOlFlpgLLpqSTLI5niXjIfTTAbbUJfF1z9YpoFVAJWfXA9CeazI1vm3jPZ7QYa1SDhLUqWhCE2sVu4hFoZtVWZu0lgIBIckS9tEMpKbwvWhrtAX1f+pDLwy2diH3/YeTPIc/Xy1X6fxkfjo5PT44OHjv7vz+/vzmQ3DmrY9cj7bHT3/shavXr1574srFyxdHW6NeTAgP3zHc3vnUf/i1n/z5Hx+89bdZ0Tx14/pzL3zU550hDpj1AMi1N4TdzIEAiV+cvNHJClvtCemAKMFQ8BDW6CyL902Y4bvT2QrxK1k2MA0f9q5kT9s+Wxocp7vakLdqSYQ319aRuUqOhV/E3ipblKx1mVQaBzzTvHT521+s9opukJG2ovfUjefyPDs62Fe19fJPXpoiiL9yJy3fa0wuzLEsz7Jc82/PEltxDNsqXrudWdb+X/3b1LzgyY//8rOf//y1Zz908erVi1evbO2Nh9t7v/KN3/6ZY9955afDK9ddqKIPXuYAwOD8L168EsWgDBUslE3yOVuKgEw1ZxoQyirgOkQQyYyzlm3eS/qLCd0Jf5+FlEFjjSqgUUkibyrQrNmYWxPZUhRyxpX38HLCSHKssKcKQJNMWFh30ZSTvJBMm9mmMgyHgqghDu/eKRfTqCjzH/04wJ6l3Ip7e/42+5XN74IRbWMDowbnRvEhTaRLVjVNI5FS2Wuv3Do+SD//906eefq9m4Bjg8vXrl9/9snPfvW32ZpXFH4QAAEBsxenBWLTcDAYDcaT0ykLK4RobKAvTfdBwcs/bTMRyllpEDhEyOUqczjOIb2sih07thzf3LeJCOj7gf318S5TjOv+qvZeER6yQeE4KN+SfWEPEWi1GAi7J0DMeKtBYzrRYq1HQo5V7SbLkZY7wh2EcQ8gO+5Htgt4EprKaCA5Xg6Z+rxQRAacoZWRtH26B/ZBwiqDKBJ5nb7yjtXrj649Ew5HyfL0+M69phDXnnuhFHo0hiZFy9kMXhUfspidfvDBe5OT48CnS645tcXGMmw+T3Km/5p2LsMyvU5sjIY5jC0xqlXf4o3TIXyCmVLhTC/REcTFaG/yhzYn1k1S2ZFmoBmaHPN2HLe2VabVTFeTpg5Nq48PMUkntuzANDeG0m3rmtLUKk01q81Btr9e03QlmH4Z02bLgO5boud50IuaMVVqVzehn/3FX965d3jj67915ZMfCyMvSab5B4vdvavmCqQ6iCPfsldZzmuT/Qha5noBa/HaQoRjEb2sg4oXrHO+iEBBBMw5weD1QMo95XC2gN19FmvX5I10+/Zvbu9Z619L2E4Y26be5Ih2J7wIBEGxzewgoAKJ9y05ks7YdkaOPZbu0PUgCwQPfAAOnL8yBeaHt9gwH5ifALjiRxJJ8m4MnySRo/IWW7yh1byl0qQyLHYS41W90FqcTv/yjwtnsPfkhy499RwIUDE/dWzitgjaFg9OZ8lrr73x1i9+VlRFzcsfpMnos63EL+u4hsHC34HPW6Fr+3Qp1siyn3DcgZA9xVKQq7txxPayWwjiol7/ok52BpkGfzNso9e/QVGTFvCDTBOEEFCqCIognb5wYt6PINtvGnXQbTa5LWE5sv0wy5B04bRV//ZX2PCqU840cTaVt+kLzyBMaXSHdcPBOPmb7x28drN36drlZ57rXbhUzme8R3u89f4Hhy/94o2Dh/cnd99KapXDd5o7jbG9crEalnVfscmAjFnoyHWjuhkIa0+4l3kZCemwberVsv2th8aa7K+Nt80vMGBfO/PF3IZQ7Wy0kVmbpmaSzzKnSlOXCP2B5MVavrm6z2fmko0sJEJsfjIf03WUmKvSTb3TDOaKtsRlChbC1DE6a3Kpcfyh6bY0ObXhyCrmD//o/1gk9fbFqzvXn1Blemd/dvvOoedb6aO78/ffPC3qxDQ3qqoeNqqfZluWCHS7YolAMnCcHS12bHfb8WNBJGd+4wiHhlvU3x63WaRtelb4H2kBUphuJrZDUDu6pgtzXSlbpRzT4hT4nm9L38xvwBY8cz0ODU93VQzLzF6Z4YS2y4ZpC8G0Eamead01wxiUOK97cHhLJ1N+UBM80ERo/vHD0L329N3/+3/47j/60skvXt4e7sDotrYHVL80GVVNYC4RLXitajqs6z0tYa2h4AAwfHmgGoDNvoCbd3pUNCo+O2us9vc4kH8b1C/+f2irDT2O5dziAAAAAElFTkSuQmCC"/>
  <p:tag name="MMPROD_37156LOGO" val=""/>
  <p:tag name="MMPROD_48146PHOTO" val="iVBORw0KGgoAAAANSUhEUgAAAFgAAAB2CAIAAADDUcMlAAAAB3RJTUUH3gQFEDUYi8V4nQAAAAlwSFlzAAAewgAAHsIBbtB1PgAAAARnQU1BAACxjwv8YQUAAEe9SURBVHjaZb1psyXJeR6WmZW1nu1uvXdjFgwwwBCkAJFU0Aqblq1P9hf/AocUwQiFf5W/S6K4iZRFQRQJgNjXwQwwwPQsvffd79lqr8ry87xZ53bLvrjouds5VZn5Ls/zbqW/873vKqW00oPC//BfLd/iG/kXPxsGbTS/V6oflDaGXw38vnN907Z1y4+qbuqm6x1eFtgwxNtV2221urp4+SK/OF4vLz/59OHy8rzre+dUYC1e73gVo4MwirM4nTitQ5sGQWhDY63drpdNW23yVVWsddeHQaB1MAwu0Mrya1W3Ne4tjsPIhnjTrm1nSTaJ42mSzLJJYMJkPv+n/+P/dOuL75jpwqbzIIqrtp5Mp3duHC0Ws1kaTa0O9GBksVaWqWVt2Aft92DYbQR/gP/jgoP/E2wYNoP/OOf4U4dP5Xo1OLyPGbTDRrXFtq2qZrM+efLk9PmT9dX582dP8nzT8zUGf4gr9XIVbWygQxPgE19wi5umxu6U5WazXTVNud4ujRusMdhiY/xrdO8GHSi8BAfQ1C3ezQTY/bisG54ifmmCaRLUm/Wvf/pT/Pb+l941OsLVsVJjtL9xNS5U+a/s7nS54GH39fXHq++4G0r2if93auiHHsdbd13Tu84NjlsUmMFtl+dtvlmenZ88evTis09PT17kReFM4AxeZSAvgwr6nsuwYYT7N8ZybX1vsBNYquqbptlu1yV2s62bqk6iCH+AK7oeAuE6hb02xkEubJKmQ4ePXjYLghI2bb91JZZaFfViOlm9eP7L5bpbrR689zvhwQ0Tp2boHV4s76chj14VtLZGBcofOb/F9g369Y3wP5S/cF5QeE9QCtf2fds3dd82Hb6DMJmuq8vl5VDlzz/75Fc/+9nq4qwotz2EhKKr8IkX4jCiOMSxYCOiOIUcYC/wgddjW6uyqkoIfN+1dYy/swEEBMrEy4ouUSmMrusadxUEbRiGURjEcYIzcb3DXiiFPdE4HhPaq832cDHv+vqXP/peUWzf/t2vT27dtf1MO4ombljedRBVh0SIwA2iEpBNryT69V0YvAio0Xa4AXrQdW3Po2hcL/Le96urq74ou+36N7/8xS//8R97a6uu5cqhN1AfwwtBbwMcprW4CbwIVsX0JoyiLW4zz+u6wptF+AgD17dKhdhkayA+kATKYuc6XDrSYZimuHrTQhZx/cCFwyTN8BP8FfYUYoRrRYNK4+Rqu8U+T9Ps0Ue/6qriS9/4/ckktkeH2PeWpxcM3gRgI5wXfxH5YfyxFk3Ucn7Of+sNqlgH3GQnytlAFnBePb7ebvvt+vjRZz/9zrdOjp/YeM6NEj2DZTQ2hAHFNuDK0KGd9mlIUtd29WqDHcXRZtkMl4SMDA5LpBV2OFh+BPgD3puBdXCQQattFFKsXE9hhJ3GvzMaygh/ZoahalsTR2L/gmVehkE0je3x559ao2eT7OjoRrjYx/vhhEKjxUeIjRj3wdvCnWLo0WqOv8Gx85ZwLD2UosVpVFDfBuuAQq/r1erHP/jub376nW7AyUcQXWgEFdAEvP0owVXLuoX4pmmM966r2vsO/CSO4yybJHGSZim2vWnrPG9taLumSZIEhgDvRgF00LCwLMsOcoQDj6g5Ogiwlfhj7ERel2kSKxorrHa63G7N1M7SDEd1sd4Gh/OD+fzsxYuPfvrTw5u3Dm7eDCeJ6JwSNzhYvRP5UTB2x+WNhjeXPEXcuDYQAbrKum2Ksi5z1w3l1fLlo09/9oPvPv/stzaZYPtoLigApsXXtAQ4JYXtwjtlaQa54ML6fpJOsE1xQCuBBcNUwEZWVY0rY/EwmyH8KJ1F760IRAR3E8WRiCrOg5YztJby0nYwlGXbXq1XC+xpFOOHh4u95eUS3nGWZbjl8+Uqi7N5kp1+/vT9f/zB3v7N2Xxm00ip0TpaWeig9W7No0A4+a0WRyEWllpBcaBlgC3f5n1dbi4vfvaj73/0k+82fR9NJpR2mATov4LdMT2ctA1wlE1DDwc1hvfCauHbkmmKf4lJZCOo3tSwFqaQsg1kAD3quyLfwhTg9igCISR9kB0KxbvxnuG6lLhD2QvTDg5yChwBOQwDqxaz1WYdGLXIptjQF2en0Z17B9Pp8W9/8/5ivne0v/jCXRhYLTYTCsUvHA2moIPRNVJvCBE0FdvDCrgJ2YQmz3PXVpcvn/3tX/zpB9/5poLrsUnbY5uAuHTDT8hCaKME71AUJdweMA92GtYR64dUB7QXPa4vYomDDbDDWD2uCY3INxvoXts1VVt0rsUyATzwW76roSQbSg2EgHYH25GmKf6+wgubpujavCppj6F01u5P520OAYYTiWs1vLg431RVlCUf/vC7v/rR94ZiS0kX82eG17CCXzBNtOCmQVzG4DUDpoXC0JZ5gSN++ejzv/3zPz179EhH897BvGFhpnG67Sk70AdIM+1IWcFRhlBmNZRVSdxiA1p6cWB4dyxArCYwqivLAp95kcNtAE1UVRVQRwTT4d21hgZ5OaUsyF3iD+T29XQ6hdksoFxdt66qvKmxTVkUA2vCiMIkwZzhPrZ1dbFZw1pNstm3/vKvPn3//bDrZJWUYUr+uAWaKIKyQF1QREk4Nxwo7h3mCvCpqYamOn386Tf/7N9dnJyoEDoOPBw5bbseJt0MQagI+kzHF8CN4UvgPGAEaAe0HVLT4hM3TJvtYOcCXIeIBPZ/6HHHUPvJJANGwk+IDhwRq9qt3NtyQ4jtfdkAocBfQsqmcQqBBMwvercpaa2JuIC4JxPsIJ1t2eCFy3x7mW/rvpvFk2//5d+cffo51YFA2ztOWb+nGyIFyg3XOGIgVugV/HO3zY8///jv/vzfLc/PFaAxsVzg/RAACoEh4Qkg5NDAcQDw0Qx4uRpg82h5oD9wQNRJnCdeO8AXk8U4WIQctmBvb0Fs1tNfEjN6NKUplorwMRB9Vh6WE12JPYPk4PCBQQE0NkW+bMpNUwNxY5GRtQezeRal8PcEf31/tVmvy6bXprq4+oe/+Mvi9ARvH/zrP/k3Hi+OCMoDKtEQJ1uA9VR0l41r6vOnj//zf/i3x88fqSgNQvAgUoASThS3EkZUHyzYQlwHvIDGX5MFjNh4hPpA4ZRz7gJkgHpCMwnFAUyEhMOPAl4CUOKHYhN7YjAlB+YtGV0bqBfIBc2noQdt8es4irSADlwEOgYDgi1Iic6oPrg9XAu+GXflnSP+bJKly/OTMDL33vzC6D5F8AgsKQ3uFcTmXtA+AxUNZ6fH//U//fXjh7+Kp4dxGPeySz3wi6H1h/6Q1QSB8/bfeOmleuFGlUgMbCOsAbcD3op4k7cDVcEFwEDhF9I4BjrZbjeyVCMEdyDplJPHbcBOEctQXPA+QNy0F2CmMC5ZlkX02gaLhtBdrDew4bGxWQL32QSxmU7T1aor6gqCnLdV1idFVaWh+fHf/8OdN74Q/Ks/+Tfa0/Adr7hGkXKMohV9vzk5/vu//o8//dZ/sdO98aixeKgAbEMIKjF0nh6KDON/FATB7LSLfYc3hp+ipmgNBIUTJn0Sa0GYAIcahVkSk2vkW0tXQL8AU26M2EY1wLOokR5rQXZKlJC/FPYMJ+rgPjyvlFfSVcOCgIkAWcA0WUuRqcXahWKQk5BABN4px0WvyeWr+INoCVgStBneC9tRFfmPf/C97//VX4U39qnqsg2QFMB1bUMghRa2V48GrCdNGLQH04AVXYsVYFEB96iLwgRfU13xTduTfWnwC9yQqoscGpVGlEtsKvZJc0sCOFL8kUCMgPbEePAHkYJBAGUU4pYG0CfsLL4Jh8AzSmzKxXYDTPfFm3cgg1VRRSkwn7pcr21RzaJ0uS2xh5MoePLRx3YEUaIawzDGZwYRBhH2Hn7vyUcffes//Y3an0DjeQVDR1N3AMJx3QM7V/CXPRWMRJ/i4FErxYnWgbEGmgYH34kvW8/VsM/KgWImMVbb18U2ZoQGGBKnKLY74gKpHZ3/Y4N1g8t1wruFDWCP2kHMDUNBOoCJ1YLccOZ4D2gEbPfJ5cUszu4cHCkJCuGK02wCEFBlraY7x1nEsEzW0wovBqNPEtmm+xLp3V5dfOfvvnn14kV2cEghFY8IQBFaILwBF8O9w0P2tJiQT7zI4fTwhcRuuoCgh1gECA/nLl6RFhIHOk2TNMLpwWvmkyiCduA98dcxlNsoshRjPEXDgrGIBi8yAQ6gke9hPoxohJZ7zpKkYowMezZAG4aqcQMjDLB4n798Pp3NptOsKso4jBaTKW4AcnHj4ACWPgkpU3aHrUf90OKmekE7TV25tv3g57/4xXf+ITo4hBxDWbC7UAWcAhaId6GbAEGCpZDleh/sg1cSERLsZ2huLMCllh9C4aEsAJsR/GCPpUzCcBKnMPsQmcTolDEW48YYEgMHTagFVSjAzDSCkdMlMJLraZvJR2QBTsHj4MdFXk6yCT5Uqcn0Qwsn8uTs+EsP3uwgnjjCKJpk2cVqlUOWYbNanF5ph2HkGh7AC+BjgKEhkW6K5cVPvvedIE1wRlgDHGYnDhVUHwYCmq6D0IkW7cJ8g/Y8hr7UEeqK+RGbp6hoBGouicPAq4Ab4C0SG2ZhnIBkWT0N7ZTyqrDpEvPiqzsXg7CAr5YQxWFIwmgNy5uXDYONRo4BEMZhb02QbYsC9wOqTujdMRgAZXl5dnpz7wDQChQBdwX6B8HJ82ISJnlRRpPUepUQyzA6Swr1ILGzrv/kVx9+8tOfpYeHEpaFzQuajqwJJ1PU0E8joS2nRzDGd9CegfqIBsNhEu4ZFA0qUYSKSBIUgzNgEGGYRiG2ZRLaxFJoZjaAREBSKfik6vQM3WAqSlxge7JMmANQF1x7U8GQKgulqGrDcFYbp3CjGb7AIfHLpAdmp/SF4fH56btvvwO9ystibzY/3D886zVIOnY9z8udsfTYhbJA2FKDzAV2tdr87Hs/MGnUi5zDtvdOYLfWuURlIPhUAg/3hQVyC4z3d1RQLCISvuCVBTYWy4H2YaUxMYCCjcAntHSKfwPwMTOJbEp+JSphaGQ1QQq/IgbpYd4APaBfVs1nw5BvRT2hFLhCS/LSYNEmppjQDGUTWA3AM5jTq80GPH2WTUFoSm5cCMNxcX4R7s2BfKwE5sQPKy8PNPWONnr45De//c0Pvx/s7TuxI5rhQB50w5hty1CyehXaJ23pe03VoB546TCSCJB3pFfR9B60GmkYESBblVEvuClxQNMQx+EkAYEJJQoAveD6RYwgJhHIUtm1idIwihUj53o6y1xeYi8kMGodQZ5kFDT2NIbfTeLUR/EqQj9zsVxNJ1McJM4xqrE7EaTmcnl1OMmsD0+P0AkAqXc1Y8xqdX7xve98uwf4YVTWUWvVKA4tI7dkKorwAR7DqJ190WNmwBsJMfi9d6J0AZARqFUKEAkcHmj4rMSaLLLciNgSWeLriKYCr4/kfQkk4J5A3ilrQCCQCSVKanTdilKT6FQN4SlsRyuxReeNnRww9I3OtWuiMIJ1XG9zuKeyLOt1c7h3kKVRse03ZWmpa8rJK8nNIXrEwKp+/PC3T9//cZhNG5GRMAgJVwRNtoybjcGsQSIkSizhNUHuhzERIjhEexcI0whUkAR2mhJaUn6xC+CasJRJlNB+6ikwYBwa8UBYqmV6AOQlBHiNJHrRDX1I6O0iEjZKwJBEcG245bynOQokbgLw2lF6ebwSJMd7Bz2PEx6kwvWDCDgQK8P72MO9/aurS0qEKD4M0iAxCqjuUG/KTz/+GCTepBQUUXnnszvcf9eLpRtG6OGdzu7DU2b5rRZOwG0JrYbHSWM7yaAE8BQ4eYhDkMLKxxE9ZwCOFGRYsLWe+2AXsCu8OjxWaHFdGIKGFgHud2gBxuKoc7SVbpLArHXw9WT6AZwNDDPAGVCMVxQC7SQpixJC2TDMWAK5aWdWm83+bIZdA+K0PZXZEAZ55A5f1dTb5eVvP3zfzCa9xK8Mz5iaj4XBqUpge9C7OK/HoSPu9d54NL9K8AiTdCH5up1nKewi1p9wwVi2hbMQM4FVq5iRPayfcX9sO1lYFLWEXnQxim+i0xTctAHdDjTAtgV8N8LNWsku5NglgFEbdj5wanwMPOAX5HUQ6hY+VoIB9IwgAGVd4mAybkRPhtc5SUMq6B0Z99PPP794/NCE3AhN3Qy8QfVrY0JAmM9raTAf2hq8LOhdmADrwRLBl0KJF8E6UB1iG/P8TRqGwA7YESgt5DKGLlvIbEixhCrih4E3z4xZWgquimgRZdfhegb4RKDbPo4ApcKqo3WD1pIrS0yETF8wGXa0qirIBcMzRKWd8sTeKPzARVRGcicKhay3GQQhd93Zycnixn2cvcRFxPjrwIktCbjRkpzzMYadOdiF+rRHl54OCpTyaU2dJgTRsATyCadsE7hMIN6Iv48o/gRZ3lMEnl+KA/WxHWgs7FnEbbVe+nCS1CnYmjBgRjeyGfab1rOPPB2ng1ZVXdFPJ4kXeOZL4DNAUoyq2hamiFk7ON22G7FDz4gQ0UUNylm1QZjCFYFcGh/VJ6HSQhGcZIu13wKvHn7N3DHlt4AWUwykwKu+zyYJmQX0ItDwQ1iP34g4MjB7IFOgGQGjHpQ9MRBMKXMLfC5eZNBKUAL/tqJruHG4F+uAMmB0AA6HxtV1Cec+dG2hQxC4VFsGxTVFKdwqR8qHD9dZFfbkjXXQwD1BW6EwRlKATjVVJYegQM6xBel07piYtaJlsja3O/wdHn+VC/IhPYl0au9mlQQM5Mc4p1mWTeIIzhIGAlsLpZgye4NDI9CEIGIDrFB1JUEnCdsan5+nhEsxgSGext5RTRkVUxLfYMwTN+Sy2AFn5vWAA8dpA+nAQcAbEa4qJt+xkLZrYFLKpoZk9mWH+4PhhBsKuGOktwqYLIhi8vCu26w2LFEI+Csf9vBVEiIK/FHvPYgXBJpXI+kfH/iWPdJjep2EaxjgFGdZkkVBxLSNjgyYcsoQhGEgH39BC5LEivESJmwINqzkGQbHu4SRlg31ZIapPliFgQgFkmVNBJ9fDA1QyaSzZWslMtlJPg07A3IcQf/gNaaT9OyywJs0TVUUVDFmlWqJs8M6AZ/VIC0SbsE1irzAr/f29qBFWLBVwxhx2yHx1+J4onN6XLSPaEjWdJcoFEoPrjDLUgKEgHAbtw5Nhu+IhPky7EljRjTljN9VRZspBJxZQwlrBQCZId+vE7CDe4UptZBxhj40xB5UCEIBQZulKVbfFrzNPjR5lXdBS/IGkxyD10XwBjT2EjX2bq5oqqxJwKAVTXIg1J2el+Bk72C/bSslNwKV34XtnBvXqXw+UIvrGkGE7BINto+7y/9w2yDEswkMJdEduVYAOEDriC9o+YhahpShiABgyUp2TzZHeZohvonqIbkHDeoG14ftxlZ2pP8kcvDPMeMYIdQBcoHL1fQMjPri3tq28dAuARtNEjgAeI5eYllMZrOmweVVYceaGAIpI9EkEO0eRPXy6kKcvfEs3Tmf7NhZBj3mic3OXnhYxb+SKguxa6wC2F9M52mciV/A7SaUAv9p4DuZ5jJW/IXRsitG3lFS53S9RvCVVD3g5lQE4YCNE2gPbWKuBUSe0Vq6tjRxra6mKinqqs4r8W8BMyldC0vB/AD2sXewrNgCXAbyiB0CTy1wPbHUxhofMVDQlsl0BlbblKBxsQDNMZ7pY7M74CCbJ+KgdwIyhn+9dWDOQc0n2SJNJ1CHQGc2mAJQR/Sd2BTsgqCkgQ6QWTzF3DbtpQAhNTBnEgrcFj4rdRU8mjiJGblmxFzHScSUu2byAtYV+B2fwGnzNAsFbkcS6nSSN4Dthz51fdewYoFH6CT5wPRdVdFgSHhZYl5CqyGmdc2dYJzEEKqJ3fKmUF9nfbRPvvmik8DsdoJGJBBrjvXMsxjuHS6TdS02EJehQiP1ItQ5YBkrsblQIjv8uc+vkLkKfx9Jvo9c89yYVxpSajFNW+ckYi3cyxCkpwP8osYBbMqmWK3whnDMDYEWs/hMJlvbMmzc6k6ycJZmgfFXaCvXwhCoaaoauLuKwvOzUzlzI35nzImqMfE45oN8KF0ciZEA33VVwcCgnHJQ/L0JNsKkoNthSBzJre1hNQkkG9h5VscYsU0+4+KBoPI+yEmOwEsEt43iwvgWkFWcwvoA9UwjkPa0q6uOke5W1WDPHWCrs8HBbJLXzVVRQvFan7JkgBdkNOiabvAlHyw7E5Pe91btUgX4U01jFuCQCua7O/g0L3juusrlFbugbIn94s70nrrJVnkIiKObxtFCSj1SxloMcBTO0jLBwU/JVBH7iR6MJoYcIRAbo5jyZ9FQMMDGMqPI7Dnh7xgWw+tnk1gH2aSri20DIBXWuDMIPWPOwTCFq0rxi8YRPpB7ES5ydRbAkkcoSgA8jx9iU62swtBfuA5niD8v1qtis+7qUk0mmuEy7UZfqXeFCT4g432KHnbVh8BqhsGXgJF7o/enGTwlNBayAAQRkz93hvWHgXeTkgsyQgskCwBK2Qs8MiHtVgCOB7np6wr/wMl1gLyQIHA0qgmgwRCRv0dwzNYm4LGb3uhmM8QQFtX03IskyUuQiNZY5qB7BjflZEesLJWKjHTWdc1CES1+FbJhGX3qzk9furaezOeB2CjvNJ1HScPoJkZjqX0k3Z+oG50+S/X00d78EJoaWyAIRmWFCUIddwBjGHd28BRVS5TQGW90AJZg3gNXtu2ygHjXmxy0gNwfGj7JZnuH+ySfzcYGVRZFvEo2CZWZsHbR+XfVbQ+TOYvyHPIQRattDjslGtz7tDT8jTESkRboKXkN+n+v9swxXJwdHx3uTaYZXdMwxqiltHSHHUSMR3HwVHDwoJM3Cs1aZPHhfDZP01nGaBQ3wI7ehUZUqqusd1SQEPHNrRSuVhI+r1y/rvpN1S7zoigJh/dm07uHhymFygSgrCkILMBRFkQJaz2rut2Wc2hhahIW3nE3hrKaJ/2NxdRscpaXFQMNJNgqVU0zFk91Ecgj2WyrXhN1QI3z0xPXwGMUfcPw5jD6BQakwH+FFw8+JDlIvYBPFPOvSBZo8/Fvlk2TdBJFKewAIZQZy3u1UiN1ZbUxuYVoFuNOJTEQgE23LKpV0awZWbBY+Rt3jhaTbJKCp1hWj8FNJhODvUkn6eTARDGkCMavquvtZuv6xiYzaE6LnZXoa92kvChgVZOtChAyhtEI2wbX+ngCj9IxiOUtE/AWXFNdVh0ImdYnL15Iganb6T9Pkwm4wIy5+V2EauRitA4GVAeGium/Qa/q2uSa2f1JvJ8xkOLULpCFtzLaSogDABI3g7Mq6mZdtKuirrEGpfbm0/l0OsvijDFuBngpWMReEdF4Ata9iCd7Jk7gh6T+qtk/ODg/PSvWV3jjGb0DzTCwF+sxxlhyv4KGCY02rH22UqlDTMaNuA68Um2qxrVtvrqqqgKaQ3DRjTFYI8U0DJxhqbRk1K5O9kgCfIaHP/RxZMEyIzKzvq2rbW8g64GeMZsbmgT3rHsrtWbEW0ay3Y5HxDszCuh7EmLJzF8mVCrKjsVF+54HRjPKoEsQxMRNySScTnFhgOa+yrGjd+5EqzRdX56HdMzQ0pi1sYzu4j4zxcL19YbGhokLiCO8ede62rHOxI556x04ZK3c8rIqcgb/xujbLgIllTWgSwz1QAqFpXh6FTI0rydR8ub9u/usmgxj2kcFz+3aisWZvW59esf1DFGHDAHSetoQ144HM0mhZUOahuQaCiiIOdGBUWK4AIiQVXEkpXLYE6NgN52OBrjkOABAiUCds66phqDyiePV5VmSAtmzSkBqR64G0ND5nD5otWq63kN4AnOeKBXcSiAf7z3gN8V29fjzhyfPn4CM+OqhXjI3Qj4lPMVIi+qZDOu99ZP8NvEeIMcX7965f3iwP5+lYNwwGfCUmrhWd7XmKxjsZJkVz57pPNbGxgnDDzWTa4SXUl4AxEBP1w9VQ1akibVZptUbuMUWQBFUIWyxw1VpNlisZeQLtjPuoliXwWEQTKaT9dV54OpD1ZqQRWFNWZba3TiY1fDIVxsBFgxEs6pD7ARDgQT9vQM+uzw7vTw5DXysjCG8Xl/XJvM4AhEBpmx8ERTOeAoRlBzf/dt3bu3t7U/m8GQRCRwQQh8Q2vTiGSACHVwxwB2cVUysDfSCFwZYR5AwXQN5gTbVVYtzw2fZuQYYGogKfwMlLHNjyjQts2m9WKg9Xzwtqtq2se0yViXbRCUEnjE8SBIWq4uJ1PNo7GxZXS1XsU26bgrq+Xy17WiytJNIGtslBqkAYJaqbyewz7MpTYsAPsEXvfJWjlgw8NCLfp/vr2ZpPItZ03Dj6OjG/sH+ZLKYTS1D85oV8GA3bQc8A1MWDA1596BZaktLaRJwL4BfiEOYQUhiQhmYFTqPqqyBnarWNSZct8Ojs5OXl8vLvMirBtxhlmVHi/m9Gzce3Ln71hfeeOPNN+eLI+6GmzDgx7gOc5TxdA/HmbOMJObdtx3+JBUOA+FallVf9do3T4j9liJP7Wu2aBDWm1Web8XYOV+Ujy2xPm1FAwO3xzBiFsaHs9nR4oB8flBRlq7gctv6bLPZmy/25nMpvIDrxD4wuADcG5KbsVaCBTTa4QApGDYM0gQgwsWJ6ibdtqi6LWvXYB+0Wrf6Z588Pm/a6f7B5fmyrBscyWnZPFtuf/H0eRL9ai8K/ul77/3R13//S196b3HrbpjOpIukM9BNHMh0H/db52tsfgI5TWKAgyAEYRnWxWH54nJgDkn5ZLpl1Aoq0lZdVfZNWUvzDfuVvDMYpJ7JQBfcwXwCGwYGPaNFj8MoWW+r0yWBbbtaP3n5sqgqqNN+kr79xoN333xw72Avdn00dCHhbE+eIBESCBz5haROWezGbiZjY6AYAJ5kLNlgJYV++Ohx2ZTvvfMOYG61Xp9fbJic1Qou4fbdu/fv3Hn48Lf/91//7T/+5Cf/27/4X//5733jK1/+2v6Nmy6CmYevMLTr6Qxgsw2CdD7FzWdReHp2Com+yrEPm6ZqrwFu8H/+yf8Fce2aenNxfvzk8cOPPtisriQixqyOGqPSbn+Svn335s15dmdvfmOxsCY8uVj++tEjMKp33nk7ScFviixOJjjYMH5xcfnzjx/OJ+nhPA1UHQytxXaYIQkNPCtcdpKlSTbVQEnxAvdqmJITYwSD0JRdncMePzm5fPzyYj6f9yzBCZq6W27ygFF/CijeACd/cXa6F4dD3f7mJz/Pt5dx36RWw/MGuA2mvBjDkGwCDRv5PtMrEbR2vd2e5xuAV+ggPQjuKt9u4DJPXjxj29GzJ2VeKu1rSFmbE0hguWma21+4fWcxhRzFUdKr4POXZ7/4+GFl1EI48sHhwd7h5fnpOQ4XUg33MEuTh588fHPPHhxOo46OmQUBitAlTWjlARRVmGhA8DRlYrnWTVsGjLQm5Ii9i7V798EtwMGz58dnz85aaPtAP9IPLEHaXF7NbPAH730FHHcvm7ZNvTo/++mPvt9ul+8VX3/w5Xfj2Z6KUhYXsTIoC1sdwZ07BWcbxTGE4fHl6jIHgWexEXUE9rsbSvh+ILOLk5e+ENn1IxIH/2tpV4eb+/O9BL4doEafX109fvE8SsOpscX5+YfbIl3My6J0VQnPeXeeLiZ7rIId2qzvoB0AE84IrBS8Aq8UBoyYmDDVcapDLHlog26gomRJOgON6vrtm/dutE5j4UXdV451wuJShyhJZpPpYn//4OgGXpFOp9NsyjKUCizprGM72fNpZm/efyPMIG4ZZd+GnRkAEZM46XKwwPjBNr/7/Ox4XZRt0WjP0MNwsX84ZYePffnsyXQ2u7w4lRrQwPNOuJlkkh7sTSLeL5uYys327jR9d3YwIwuShLcJ1ME0eftoynYJNtfAF8IzJ4GKSQdZYeWdhUTEjCA7ONLERClMBGNnkqdt+y5JEqBrNVQpq3M0vOl+Ktk5CkIAAWKDC2jl3l6QzJVNDFjNfOHbT95680Fbl0BWuO98u54w+gBBighe8Qf8RgHdABrcvHnzwb27T5brVQUEYQArGM4HrgDnqbV59+v/5OTlU/fwY8h2LZV7Ngzx9cFiepRFaV10ui+KzWGi3rl5fxIH8zRiJoKxFEPEHoZ9PyamYK4iiY3ytjqhIozOUmeZpYf8x1kwWZhs2jEu0PuQJOwLVLyfTi0IB7mTYTNpJ0W+Pr8ERFsVfdcyqBmVFjxbz1yNg5/UZcsAeBIb2Ah2UZpQ0AFIWeDDOdKSCq6pkuRg/+DGwX4MsZRaAmKAgX0jPcjc3cX88SdFNpvh4Poatqmlm7NB0/e3F7P9NMSGtW19Y2IeHO4nlIUh5O+1LzJT3G+GfQLxOLSJ1IWqBlEAs2Ka2rAEhAfD7JGJEpOmtGpSmIplCC2MHdsgQ0EnAv+zuKVqahaodpLdkmhG2bUskWjrqImr5VLXLSNeQaIl/yWtH4DlbAKzTJuSJ41pGWu53Dg52lvsTTKrz8IwZNWbYQlGD3PalttyW8Dl1FUlMXmJympdVdWd/XlGPe+yiWVNg2834f6STMFzw12zwoobIN0ZToquOpZgS05zkPJYH1iSiIUlkcF+UKJ7F0gPKDMuphOzFfcmJuokxMWN8ywz/AFZsgvJyqynsPS1zIaBLpbxNFRtw3tiARoDMLBvAYtLmDgbhpZpdinVVZQbxjgOFotJHDK6x9z64KCWuEKV5xCEFJbWFw8D2Qah3EF4b2+eDj0gvQ+pSmYcJwwbzNKumHFzbGbvszVW+0YFXyWsxNSy2ddI8Jr4gzpDsTGs0GG8SLOpUQm7IpiGQOhk6lzNKkxFORJ7B1onwduBaW4cvJOmQWmxUKzJkjQ89hviwHpYlt5gY1tJ3Uont2t9DoeBGa3h3W+QF6WbqmPpN6v7hV0CUMK2xNOJjZKmrqUPFDi3ub23uIUX6TWrtSTi7KQCWhgXCTlrDbQQFIm0+ag0qDEXxbyQ87XYuLxPN9IcSMA28GovoREJfQ2waVgH9jxUGbxN39WKfEeJ4HVMarMOhgkwnEbZVuTj0usHOYTys2CbdUYw15HEJplNFoslmWTiuk7srguFH9za3wM4LNvSdc76PAJPSMgYTHI2ncGaKvEam8H94e2jQ9AiNlcMXDTETDqxffWfD9v6ommfJB3U4Ft+hLKwVsqXTARsUKNWMOPUk331LPwZWGMWCpkJw4YR3S7GndgaRBT7gA1ljyswD0s3GtUZSZSz2p1pOKmXkW5i2kf4ZU+IAD190qHX1HKYimHwSR3cIGSOPBD3NQ2BxkDpABNa61uCB1bRtxDay4bRQ9yck77XNm/fOJrNbG87+kA5P0oBc+0SjHA+0id9iYyJSus9lDTW0ZgObdnVpHzbaOBzmUpKPyAJLBLrJN5r4ti/WVvmbV3orpQiABWEMaPPDCxJ/kRa77SYZYARZmM0g1+0BUoSX4zXR6INg0/GSQaLzFJi0dQoyc5ClqJZNmEOAZIFjaZHp2VxddOUVVWUZdc10n/io9f6xmIa7XoORAkJB8jUJBMn0wykpNKM0sEFClvrpdHRSUewKITx+RFSMPzQsRqAe2Jj34vbQkLA0eK9jd4U52dRXQDcAAP5ihntpKddExHvekul8A5aYCNcDuByYCQiclKXzqol4mvJ4Ekyj1avY9KclJpCwTgQdUhL3I7F9OxpdL5Kx0qxwyC7w/9ZgAXAIgqCYwVoID1fvjkY7xVI0YLcKOssnG8JbPoB2JUBy6bGqUY+TiuhDWk48PEuDW9oAbtYh8/AYluWbVPCaM1u3s6Xq5PTs8lmNVtMsiwDklLS8UDfSJSqtO97pAWVnmkRK18QYhk/GHNzY1eLpCJ9sZ9koohM8Bso1xdu3jo529S9s77zoOkasle2JobsS2MpUCCVdiaDFgyt7xxRonKyeMaTpWCh9UVP2Mq2bwBDsby67cqSVVuR8Qldf7dkJb7bImJklSxFStNwyIq0e6hD6XKy6Wxx697V+fnx8WNW1UmThdQZqlSnUjMRMHlI/sqCMnqUOKbfpuXi7bHmJpScMqNd/Vgt7yuj2ZGkaZYJMYM37t55fnL55OWp9Qlsdlhb4gq2vhe5r2+gRbC+lqMfMx9SXOp8GwlLDCSljd0mFWJEtnN93fZV0+d1CyDN7A4wW8tqA5/Ew9nXVQOSFUE4VaWaldURxK2rG6J9UNIw6eoqzsrpwa1idbncriBk04wVqTBnVVHE9K8RYC8L00W+xGlENstEUngqkoAFOehCXGVgFEsyl0rvEvoEWBq2uttbTN96cPf5yYn1taHYzCRJq+Ul+0/09TgNn4iUxLf0ASifL1a7TqJOEj0szcMtDQ2AeTdUrSuqpgAkCdl5F0e2EYzta0/ZfFFDyMuw2JrtFYPcRW+Z5It0kABTsvc4aJNQTWA+cTC9KooamJmNL7hWbPq2ZdU+5SCm5nN2QW2II2JpvI18ERdgcCiBVsPodS+NhX4cwjgEZRDSAYR8+8Z+EtGZiaxoGvDVerPNN8AR0tNOPSPhE9NkxmavMW04+AYyX0zJLTEd50H0dd9jF7Z52TqHZRkCgwCHU8oIEUbJWedGJobD7VZXATwkU+7ApkAZUbs501lCE1gD3S2bOq/aGmcXSXFNwHZznzQllYSpD1gV7HibXWWoiGynJWeB2HYt/AHcDXYqgrBzPYHxvXe8DQ0M61hC6642a/hqFk500mWOF8F91jUtnFcM6sSWXZ2SGZQzNWOfuPSgSKGIlPwyuk9qCtbsirJqGIYHs+ZPIIWNjrZNBzYxnSQCQ3FKrHpripVqqsvLzdXlZZpGt46Y1IIEKRstt/Xxi+OSSsSSF7xnYoPJJGHogL0ouoMJigArwCSaOIyxFRAVO3SBL3EcE4tUDMVGbVFm7iAxcS8bISMtwk1R/+KXvxraxjqp7Wf1MtGobiqOrwA4k+IfHvmmKPXRntQ403BJmkOKSUVhwHB7UhtiJPhKuLCmEj45YI3N1aZK1eR8uXn/15+frlZfe/edr75xNwoHaxrJDOgXz06ePXlxtVxeXi4Xe4df+eJbN48WOKirZbGt2jBNFdx/wzrzum6ShM5agql+fEfDERTYKVNBnl0Xqg4CA8DUaAE2yifZx6o0IqZG2m+87otSBy9fHq+Pn945usVuM+ouMwntdrMuiq0KfMHG6CdXOJdBJzK+RXCuuD7FniuZPaRAEXCBVnhWAzbPDNKge3gBt7y8eHl6drnO4VKP9iarq7On4XB0sKhCm/U6oWXXN27s7y2y+3fvtL2+2Bbbxk3mU7DhRQYb3Qxt1eAiNRSuiSqbsvERm88GS9WSpjPo4hoYGPD9hmWCxjsUJ3ZgGCurfRWO8lgKWkrVcB1cPPzXH/z+17MotNgAbAIkAoLANIGMnRq08UlNrPl0VTTKxrrrjR+1sMuP80i9yvoMqH9Fj10IxeLgbMisy9JFQRqkmvDJ5VeX5WYbxkmcJpoclNwxSye3bx8k2bRl6oCzN3rpM9TwxwXVnYEyFkdWMB86ZhhI+xIdzuUB6u2lNpa8BgKjxhzdwPyakFDlq9x8laD3r1Ls0Xfu/hce3L1xo60K27EZBgcIn1Vt18vN+irwtXzUZPwn+PzssuiHaeD71LUvVh52E6qcVKj4AhLOPoDbskFCKtaHgnCiMJ5Nk7p1u24pQA/TsumjHDozSYmXQG/CJIvSjLjDWicokyAOZmborGukWprVxaqsaHR9NXbbwt0QugNK4GsbESh18CiiPHKoY6+NCLFMURkbzdmHVNE/4uKNUvByzCVK4huWoqmL7SCWgslFkSm49o+enV6W3eFM4iycIEQi6wtmaBoGSROTZPEUYV4jQi8laVVoZU8QbGzEJid5QyATEykb5mKWWYqaTRiB43QNoKAIN9uTp4YUuyaQZuQGhhWUDJs3SCKq79iE7fycJI7lakL2wBOrSUZYe6HQ49QmIo1B79r/hYGwXhu41rD+prdukCpGSHqrKBFlFAbYIQ458lXRrPdVZ6vl6bZ+e38RMPut/QiOQYa2eWvc7wAiO9iNxEv0MK6ZfZl8N59bZxWbCk0YO/6cnCVllt8Ib7YynAceI/QNSPSqZrBtHHZJ29bAUL7HSGYY9P72pDVz1FTfvsBKdUnsaymVHpstfash9b33uHjwBWRBOEQDXBK00XKERMfpMRC9stgWZSEgbPARD5m+pZ5cXv7+vRkpnFQaXleeO+kloFz4mSNSQ2Ik680QjUwdIvsTuCdZRGDRxAQRdjQFXDEymC6M02wywAUyfoctCS1rBQlAWFPCdDjsQ9WH7cAxP7Ul5GtYz0y20mMtDH70rQGAIGlvIyk0VYIAO4Ge4cAmbvIolniM42NAMQN2p8M9q7KWol+cAttF+qEsyu12LfTOFxuP5QCfH5/m790PZaqCKC8FjIEEOPVe+mW9Zd21rDCFxdVL9S1LWqWwSuIntAGgev0QJdKJYGObZCZM8b1OEtboiGOm5Rd+ictpaHHb4EpV3zQ0Ayw1ZbCvlwk4jP/0Qd/FlJROO2nIVf5WxUxK4DcYO57F6WGbXLs+P4txsSA6vdjkOiNx4uyWtmKDTwvzmetd9eyoYib4GLyk7KeTgHZoMMNYfqx93ZbMl6MdZD259QVlStJLzHEOVAdOx2kbsp/EWQButmbS9JNbuxrequFGhQrAATyfFg/UdvABpV6qbVNYCgWAJm0lfiSSn3NFo9j14djU74sceisIgHMrfD+grGPwARQGdbqqLE6fPt2fZ9t2gGjef+srAOywDKaqS4musuJw18+qxRoo/Pbx8fnpprg3m1lxMFJhGOzm2/lSfOktkhpNmYzD2gszUjdbt5oDQhpo0mDWrF2i/NP0YytpGqEFYRzbOMvme8l8Es+SgH2hphO33zlpJVIcGhNEFiRX7cqffUOHFKBo30sgNqOXGsHBSrjWXI8Zc9JgTSerzs8vP/3s0e2D/dKpG1/+6t6EjflcEm4z326LPPfxNl8j46mFdBCqF8vt790/sCTd7LOS4mAfyWXEo9evNTFoKQwarC9eq1toIyeLGelMGiT3W7adISmIOnoFmToTFNpc9U8fY//iFHBq7+DoKF5MndUNuGxe0nmSAbGqjpE+KfjF1ZquC3zp824QCLPbQceOD6kSU75txDcDOYmzOPPJk5d//+Off/ELb04O5tGDfNY1LH/tmcQgXtlcXXHsBoiQFI/6ELEfpfD5y4viq29ERrrCpKVEomASdCL9YsxGIkPkdlJwZZtOV5xfVvuOgUCKHwfuI9vGsP5JrNKDgzDOYNxPnnyWRdHk/tHpycv+YpluN58+fxwkWTqbw4CBX3ZlDnyFM44p9kPsfKyUdXacc0TbZDzG8dMnRIaketCMpbIQz5bJIrOtup//9tF//OTkrdPNl7789uKL21leMNzVS6wZUAKAaoeVPK8cRwDADH/w2dPL/+F3F1OeqbS7ju9NzCFdNRxlAnfasEHbT6u5XOXrTQ7rz+7TYJhNUoCiMEsObx6FUXSxXM3u33/jK18z2UEAKPXhB5nt7rzz3q2L5cP3f3Z466goyw9+9ovN8cnzl2dYy0Ga3FtMbi2SRWZTkHHWW8RUxjg1sXTBcC4erfyuobejwDB1LiUJvnZN0jEnZ1e/+PC3PN1NdfrLj248eLM0GQc1wF9pYIK2UmMB2nVHhhd3EP3o2fn58ap4Y5HpoZYCPTGju75n6ftiUKyoa9YK9+r4Mv/Vo+fnefnW22/84e+8k6j6xs09Ip80PrhxCPsUHc5v3HkwO7rZx4fR4uhep5r8Ijy4fefg3uWyyBZZ4vrg02frdfnpxcXqYnUrjfSbX5io/cwm0yT2qiDlfOxmgFt2gfYz5gbf4M7sKod40gxL8R/HtbChzT16+fTXv/4Adw2mW3f9n/3N333506cWm8mOGPa1lFgMEF4tVtk7xbHZVzbk42cvvn7vy4mvRhsHg9IiSuEq9ZVZwgZgcKjz/PmLF2fL9Wndx5s8mM5DxVJQHZVREgfSBgL4YKMU6M5pH/Ib6sbl27wvm49/9Zt79+6WXfnwo9/Wl1fvRun+l4/u37m5SLDc2rDoi3EZxXmaNYB5ID3Pvq1BSU5IuTFgOfYkSwUcZ5kYDWvz0cNPnhYchCKEwAKovv/L91nOWgMR1dVmtSTwCXwLztjT+6q91QTvf/zZv/zdt+5xGo4MDNuN35Bfsg0nasOYmRy1l0VfvXtjP04fn6+ePHn29OXZVPeLJMUbQ3HiCTFWXjQv3v/1rQdVMj9Yb4vLx4+jstpkH7li++DiPCwbgKH//Yu/Y94eimK9OJhkU1tuLpoCDI5xM1a4s3bbF0JrHwL1Df9AVyAMdAK7/n9JxI19SCcn55989rnyTaVjRIWFm3T8AFjF1dXV8bEYwrFFb/CT7JxneQo+9qMnx5+erm69fdO2JS3TrqnEj0SQkUsgnSxUDE00teF+YN+cZlXjkmdPU3bhAg6p4+Uq2d8Dt8AV89Nnq6Ob02QKsHR4cGuRzmxRxfO97Ot/lNy6W9ng4vz0/Oz5W/M0NH2VX8S6KWVsEzM3SuJGflaF1Pmzb1oSsWQcoaRdAh9RGQvJ4dyKpn3y/PnZ5aW97tLcjZ4CKu3qstgsL7tKhi1m03VeDn5a3641ZdhNOf3xx4++du/oUGbG+DGX4jfpJqu64tRZ5mXjXnU2NeG+bsKKM1Msh6eQUoXBG1nsJ5a4vf34xlEUJQlkm3Uz82i2b2aL1kTJbL/QetvVwTx9Y/+Loav6amOGVDfZwFF3TNtxPon17Q6eTUjsjPvAImy6AEXS10lVoGJG3tWuP7tavjg5qbtudAivda9aMAzpgT6FkrCJVspkxwHRapxp6WkH1vF3P/7wf/7alxd3FrrburGlwMkYAw4GGiR1qKX+HfI7maWS3VMq5pxf1sjGUjPBKQLOD/NjgiUIO6njCOK45HC/Nl9d2sVkmoXsGna1bpk8022s5gsQRikFqd0OzhmfiOGchR0D89XhWuLL3rkL3Kqa7uJqmReVjFikuDg/0FiEyoKOrpbL45cv2DkWs2ZdBmrsDIR/R/kP540q9e0PPn5w9M8OWNYvEEKEj0NC4ghwhFEMP2wQP4zCuV20Be68XjX9JOSs4jTN4Ds7qXtOTOh8bwoQW9CWPWvE4uksSWBFykA3MpuNsJkQicM2EqCesooATvqqZNE9UakStyD3yEpa1pyASJJ6knepVhgHvMNyk1+sNtum2da1JId3w10FK3DcxupyOZ/P83yjGeZsh9dG5ey6TMZGvyiM/utPPnzv7Qd/9Pat1DVCU6Vxm62JQa0aARgkU4wImSGZsuOmxIXKpoJjrTj323CYBJtAWR+nOK4EL5jOF1Gs7USZyRCBgsXYSMmRS/hZBjImIWvMWiNGsGYftAqE3fvmaX+XVrLzksPsfd8loZsayqZeb7cbsOuqrYD5X586JUJh86pcbzcHh0cvj5/j1srNepybeN3kO7yCFEZ4wZ9/64c3Zv/LOwdZxPSU8g1+RhL/TetkXG0gsxg6F7lwyhyUYqMdqCNuDJzY9NKr1gd+SBUpypAGOnMmxtvD5teuIYfrZV6fJkcIWIIXdDxrogNGa7QUjXDWiKQUlEBWJugl+e3GHjMYYg7U2xRVnlfYguV6u1xtzNit/aqvmTOGcbDLqyVWe3h08PLkTLJWvgxTcVLUronJ70ocBk9PLr/5ow/mf/wHN1MA5ibwnXjEIHErgwUD6eDtpNiH8ao4gr/GETOx141SZmRoOiAMUCnHexomJ6yM8ZPiRuJnBjVZiyQdYCE7GzRB4hC2oZpkHA0fx3x/uZz2CRbffuXDqL1nHqqs67JiB2fV9KenV7Cnfng/QfFuIohlIKxpLq8uZosFS/gY0fb74DtEXwMTu/9mcQhLcXSw+Jff+NK+RLgYOxB/HgGldK3Ea2SkFlOXuCyMiZXwse69SWMajskfaWVVHQchUKlokXvfXxr4piIdCi2UfjMBi+wKiTikhvQrSBJnvGUffMulGcez+smt3IairLcF2+VxK1dLYNSVliEjMoRGXSfx7fnJy/XVFfwX7PqzZ8/9+E3FBt2o752kKF6f4Ub9czIk5s++9WOYtj9+58FUNx2DsvRXNrLd0HFAg8xmk8gNS9B6mH5ad309fV86wH1nDYvkOFrIu0HOP5ZxTYY9IIRC7E+2ZLkMynQcrZ5mQivpkD2q9oXyHtzJvCsGYXGoVc0ewVbaI7EdL45P87pVEjNTnLL4mvv87OFvcEeHh4fr9brY5nyYwaCybHLr5q3Hjx91ffPacGB1PWCHRjxS//ab35/Z+BtvHMUy81Faqwn6gU2MjBTDNlqRUeOH7rCEh21Dvl6dEJEFMKxxYCQjlNkiI28JxjoY/z1HdLGR33dKMrxiI2++fLBSQopjHzILf4A3XCdzUjv4C9xUU9fPT07Pl6uy6fCtkjKq1ycFmabp0mwK1Mcm45oT4CEI+/sHN2/evJ6AoF+NQhhHHOK6ICmt0n/6rR998OKqGkLYwdrJkHwyeyuaxYoiIOI0ZANsFtopp1kGgOEpIBacdQhkMX4knL4JKUwCdm0xzyYjBS1LRj2Qp4/g4BkptItYvciyKBly5fMJEoZj9yujyB0IXtvhs5W+iODqanm5XC3BZeT1ft6Uv0Vf/mXhtzIblgXQZy2j8AmYF7M5BMsqaVLVPvqwm0N8/egNx2EFZ0Xx77/1Q/Uv/tlXbx+kjML4oyT3gQZZCV7idAhyjDRkaXJy3Az0XLF1Qvhj4M1rKCg0km4Rhhi4oeE4MMFJTFA6iImcebNM2nbjw0Cc8kS4l5BE00Ebu0aGCkBIL1f5ObDUOl/nFWtjtKo5b4JxZXz0flxJliawqdgheHgngVkcz/7+PpCiDQK/z+Oc7J1UjNZJAGcShseX67/6hx89fLFqXNq0qht8WoPIkY8rUNoPc2XAQNIr+rUxCwED6UTfns33QvCh+tIq4+MLbmwocmyAaUVyfaxYcim9ZDddL9G8DjLAoUlQiaaXCUsAdfjq9OLi/Gp5dnXVyQL9uNFIIuYsfZPMDgctnhy/wK1tt/lqtcGBzObz6XQqzTDBaBHG5vjXBk+9+kZlUfT4cvUfvv3DD0+uts7WjeBEq3rjJHbuJxhy8oCojh9hZPy5yWQ4SuH4ZBsHYNIH2klmZJDO3ME/moJlmJKdkfHcNeS35fBamfK5Wzz/AVaoa58AwdoAWJZ5ntfN+Wp9ud70DCMxViHiF46jN72NTcJkdbXF4a9WV8xEhtHh4UGWZYGMtNeSqvEVN7767jpCoeWROH4EaRbHT65Wf/r33/vg+cVlZ7etbmE12NMp8sP8u+U8LXEU3jVcc2RJI/L9fXt1x7x8J4XrzHgTeAClcY6yBMYGjiKsqxL/Smarx8q7qu6AXDl/rqJg+LmS9Iwhfllsq/U6Xy7XkJJBwnmcahenvhHZuxwWJ3acM1Jj04u8wv1OJhPc/Hqz4aNO4KuY9/ehy+sQx65cxCNwmSuJL5IofLne/Pv/9r3/44//8PfuHy6USjnpw+cOA0kzyegoegrj2ayU18FNOnogoSc9c27k2Jxgyfm6gf+ZEiRKqYYZo3loORuEFpEPHzEyKoQthYBJMpJGwhScoF5xtkiDXci3lZLaKYpjyMoaPr9D2l8ZhIH9fPb4sXPt8TEApYuTFNergceLglO6ZYSmBDYCPy17nA4wRvB8kdrYWI4DjkNzUVR/8e2fNP/8G197cPMWk3qcRmAlfU2VF2bi02+7PDKDPG1Tg0pAxI1ImLS58XziJIM36Z0vbdSsaZHh8pwM07FaoGf54jDGr2mPpOzBD+nghApqDnzFar3mBB7J8nvK642Ukw5pmdzcB2/duwM6tF5voGiwaFC+27duHezvPX36ZLNdS33Aa7zd51B3mYydQ72mqUQHZT98+NlLkNG9ySRjU7AZ2awaM5CSajDSJ84br9v+4cNPp5MJJ5+Ll3JCU6ABXoOqquTjXeq62G6hAMDJ8i8j7703dJJQoyBYqYX1T6vq+TiX1XpzfHJ+cn51sSpb9iPJhCvN4r6GEuGzYnQfdrNZVVUFG5mm09li/tnTZ4u9BXb96vJSjQ3gr6YUXuMqNU5c2kUtxg3hmbB7IBj+n+//IsN/37x5e29qyZVVyCdNBOPMIg6YkGGnEmS7e+cOMS+fQwDDMgSs3obj1Q2HqY3GEC7C9237/kwn81xkDIOE7mQQnH+6DzPdMu2/kodcbTc57CeHS9FCyxifMZ3gJ/WOMS7sX7S3NyleHAOtwAdJE7+5uLzETYzd0HrMgL+GL/9/3/hIlsAuKcU1tQqenl3dzsKhbQ72Fwl00vUglnYcBAv34MSpMso+mU3Y1tXJoFLGm5lMA/dsu0Ie8dL4sQy7p+EMxs8Vl/AKw0KskuBiApka00hqDDIDB+I/sZlin2VgshBTjjEU9uBn+XMj5vO9zaYgao8BJTZHe/u4kfOzs+tpfNonbCRY5fzT1vS1oPhHvqldZozCFxorbaZ6vS3qbgDtBb6DQ05kIrJUbWrJS7OaIIBDY5W6hLZEaWRQZO+ni8Ei+OFnHn/4qlU/GkhJcpnpTAJvmZATWD8hpJdx3tCdqijz9Ra4SsDkwJIfhhgG6JbZVR0LXZO0MwzPerOGa5jvLVab9e07t6A8283GZ8qk+Mr5qcbDqCD+Xzfahuuopod9Rjp4mH0eTtarou/2TdjW1VXbMd/JDAR3wEp7ipgJzs4fh1SIP+VzmljWJ1UBgZS0ypB8P5NRS6PD+MQN7oL1P/FP3PCROs4g7wRTsK+49UMtOdJF2IoMqWV4MfBV7vKsHHYCw1Mq4wu8zeHBATZ0g32RSoduF8J+9eGX7fuCpVFrpxnq+kFG/Bn7B/VV0a7K8v4cbINmGRyQMmu8XHvG4/n+OKZQ756iJ3UUvtHHSEOOdEBpaQsJQl994ec7ackj+OILn3Pqd5WfsBKc0CpIViaFjk8VYvGgmDcW3gsxkRTNAPaTbKsSd5Jv8zt3bp9fnLec9NxI5HKEXT5RMk6U2ZlI/Qpb7p6FOM6akaZ/PjhJrYuacXYqwy6qrl9FvHxrpVR3ceyyNMBoGUbmD1lGlnE7rDy1yBdaiETI+cviJR+p/Sgo7cYn5QjkrhvJU3NcjfHgCbikJeiIOIad1qphgFNQGmwEcOTJyUkgBRysEm1lBmjb7qIQozEI2KOi+ldxmlez+rwseAxJ4iCpFx/YyYvKtb10NlARW+d96Dj2UcDN+LQ4KRuUAnm6QK8VvH3uReCHiUpTCmvWo1GexlC7AER/W76yiPii888+hJmUHhv28vRVDYm0guc4FJAGyFcfcb+sYDMH03r//r2iKAa+uHE71+8TST6M89pD19QrMLHjozJNgF0jg+cW2BTA9qJqnYBxKyGTXsRHGs7NONfGV34qf96BdObJqYvHt35LpP4o5MMvZaij3rUgiFCMJaRa6rgYe2N9iJYOlLJWHlP7XgJX+npLLfEukUGO0hQeYMyLFy9SQIj5fDKbAU5m2YSRPQ8zJClmxo6/3TgZP/t2ZxCunamR0C5rk5pGHuPIONwqL0vqJJ94ERkXB1IZPFZ3aW/EtK96FMNAUx6GJtiVG/k0nvJP87L+sQ1+PBK9hoyV9c8flYQ+77Ktay2EvSwrJzNsaRzl0R9aHv4S8CFtPrbLP5OBZDJ6GpYV73X/3t0w4gj1yAbYDiXC5kcreQ56/cTP12LaavdYjlEo+KC9uvRjAHzqsO5VzpFycTT0SchFDJ0/wMGbTA/OzVhx5wNAw9jcEYztsqNrHAtUzBgmGw9k2NU+SOmwfwii6uEwWpgoG/JBCWNOjjkXu3uup9Qbc+pZCCceWI64YltuFINrnZ6cxlF0cnpalfkr2+CfwCnPcPzvMdUIM15PmPsE+piRldpWbAKfiiUrcALA2YLI/nIpuZM8rC+6k1i0aA31wEewPWmg4/CzNntfX+hTGNc5OzE7UgfQhzJBWaIWrS8aq3vppMKZti0LzpiiZsOJ91AtKF2gwzRSfrZ9FNr1cplEFpD+/Pzs2mV6o8XQxW7a8Stvugv4vbYtzj8S1A8n8/a/G3Rec8qYL9wM+AA26qcP+Cgz1u+Ok45l82VM1agr11d51Uuod/PV+FCwQWgsB/LxIQ1h5IijqBFa2jNyDp7qjDS0mbrO2n4CaMvx4jqSMalij4yQusEsDvYZohiGxWIBZLlZr+m3x5vczWX6/0RuxxFtIxzYmU/tH4q3wwXyil4VnLTNEUjiBNhFHXsjoCWS5RXCF735xe+ewDsWqg3Xj6Qah27L4Q/edPlaepEpTjIFEvWaBTgPull17L2nYtdN2LSzfph2Q8otoO+MOfx4fOIqn7UGIA6WFcd8NuXLly/pOD09ljEx/50g+KosNe7ROLpufE6LZ5dKX3PRMYSjpMm9k/aOHRoUIyxltr7My5uJQeCRj5bo3VxsvRs3LfWLPro4jLFCKKw8B9H48q2OpV+8iDwJxbWdGx8rhK+qKnIuYeWpC8WQQ9LTKLKcB6ZSTYf8/wISTLw8UZzH5gAAAABJRU5ErkJggg=="/>
  <p:tag name="MMPROD_48146LOGO" val=""/>
  <p:tag name="MMPROD_48147PHOTO" val="iVBORw0KGgoAAAANSUhEUgAAAFgAAAB2CAIAAADDUcMlAAAAB3RJTUUH3gQFEDc0iyt2/AAAAAlwSFlzAAAewgAAHsIBbtB1PgAAAARnQU1BAACxjwv8YQUAAEz4SURBVHjaRb1pkybZeR2Wee/N9V1r7ep1ehqDHcRCkCKDErU5GDYj/MFhhb/4xznCEf7gVWGHQ5asMMOyRVKiIAIgCYDAbL13V9f6LrnfJX3OkzV0Y2ZQXfVWZt57n+WcZ8v4v/nt379uqtba3tphtFEcmSiOI6XxhTJZkpVZsSjyTCmjozH4pm3qrtv07VXfbUNoxrjxbuNsE8YoVtEY6zGoOErjeK4N/jmZrU7LxSpLZho/GoeuuW2qG9vf9P2N8/tx7KMYdx1wU/4Zo3FM8PU45tFYRNFS6/vl/KycZUle23hn7W1XXbV14weLu0djG0e4H/6kCncfed94nCudxaZIklUSr9NiXS6XeZ7EUWb0GAXbtVXXXNbNvu8arGj03RibMcKCtYq9UrH2eJCAXeCSeHGsK/JR5P2I7+GbeEAVqxHfwwfx0zGEwP/yb7HCVugo0nigKFLycDpW+E6ED4WRuySbJZcZefWIv6Wj2GHvcBe5icLl+NcYn8C1I3kIXDPRWATvjAfGQ4Zx9Pwi4lVwX2wHrz6qSIdYeXwSF8BHAn4pxqd5qYgHKR/nd3QcNG+Dh8c1RhPxD7/Cv1x9pEelXMCC+YNxHL/6L+4RBXwmnpbArVBcuOMhRmoY+VMtn+GzhzjDHU0s0kH5wrYYgxU4A+HCRuGGsbJjGGQ9/GA8HQP2ggvTcjU8JZ5Y8ZF5a7mxlr3knuASiSzAjdPBxS7inuMqQR6fWz1yc7H1JkkoM9wjfheHxKuMih8a+VS4rJaji72cKo7GcIl8eBUbzfPgJbGt3Fk18qH5OSXbJ2KD6/EA+QenAOWifOHJFC6Io+VeUKR4MB4rwoO6aIQg4Og89UlN28eV87e4F7yh3AAL8WEcnHciiLLho6yB/8P1HVauI8Ntnw4tcPdkyUGexwfv8IcbqLgonITCekcKMv/x3H1Fc8DjEbHg6eKJZQ14AC3bN3LrtKFwczVhEp1Jb5TIt8gCpAtiFqDhCc8Tu4ZljthFXNTy4SLZZFoE7ELAL0HR8D0P/eImU7r5B5rCR3M4GN6c++FF6F3ED2qaIYVfFQkViaVwj6ImMUUpFhUTAZk2hp+F3jveRqQbyzc8Ui6cMovHMJ5PzAWMPG0dOy/yEzseJdYTUwpwVmI5KHVhkjolJ+aiSYFggfhLeEAd5Eb8GE0BT81TlEYXYIEmpcYzwvLGWtQ1ljNIEk2dx19C8J5PYHh6sDiUYz4cLYCYKfkVuRTl8U4fqX38mB3jRImYilEQhRa7RGOv4kkxsAwsKlaydbwIvmliWWfg1ZMoONn4mFeGIQ1ea6/jBD/12KVJA3DG1ORA2Y8grdhF3hdS0I+TeYAkRAlvTunDtiUQJ4iU1lhiiPzghyG4fRgrmGh4pgQOIcsW8xbya22wfWItPgKjg8Ovx9DhsUIwd4IRix4piJj/ah0umg6Ja6c1iWTP+Lx3Bo4Kj8Ub0YxJ0HiuDrtqRg0BxE+wTQpPSQM9ylOLxkDIeWI07jSbd9IktupOuKgnlBcR5km4oBqxmY77TjKnD6lujAbbD0Nb2bC19VXfXDpbJyYx6XqeaZO4SO3gySCM0CyjF6uZ67rdroUcDhaOuanG5HFWFJQNCzGkCxC/Qocl2zGZBWyB4gnhGen4Ag3hpOR8bqqheDRZCE0j9pCSjn3lRtP9ee4PpFl0Ab9DhyqmiLtM7eWvahFlBdM/0OLK6WDLsI/cX3XnsXifIaYhdHFsR7vzbdwP1tm9dbW3vR47ujs9y1L8ms/TxXJu8enODre7MlVppnWeBXiYYD5c3xwWSqXqp/X2lY4+yYqcQggFiMT+3D2heGucInWe9oW2hyoGS02XTZ9CKz3ZFzHeQU1WMRYfIBJk+PuUeGojJJc/h5XmjlLv4D2UnOs4itqPk+BMNpuaGQOAwCKKJceFoSk+Aj4Za5hK+DRs8dDjjHKjxUuPB2W20Lrp3b5pcKWm62/3rdY0Xb33aaDRujy/2HUAP2Y2ny+XSeQ61dvntzfnafakyO6dzOJbpzY6WJhZnCCFL4hMa96dmkLZvnMJ1Cg+uOwKVqKnHeCWiWOdgAPRoxK7SQmhC/OjuD6KEzcbvnM6fU33Ki4tiGbwd7n4cdoSmi9iK4CCNgb+857eCDIUp7AxNBbi1VW0a3oDi0GbMkItyyzZbfY4w2JW4nKbulNdpNPkbJlDKrM8Dyp0w4Cf6lyZNL0Jrmt2cTRk6zzUULYAbaJBFV8+0t/RSAikUTiVwY+5oTfiGSdmFAvOw/WCowIxtOAOGssxJbIUoVaxIAaIkI8FXYovw/+nIgDR5IQnqxxPQimf6GPVxoBGAV8MNKQT9oGgwYfHeZ7mSdp1A1A8Ngh+ioA5TcYBeGpMs5RON467iMgJUp+GmGBE6W21h1YtimSWZ7fvPiRZWhTFQC/nVapNbtJAefTWx7QLcTwdy3TvCfzK7tBJ0lPE1HL8sqgHoQT+p7zYS8AQwUniVpSfjGEQ8ydwCP9oSjVdPe0qRQXbBMiEaxgdBiXSWEdhS2gE34AnhD+JYNMEgxKEV23vqU9An0S/WgNQEfMD1sBX2sFRY4fOExBrkJ6qq8K8sFm62TereQHHO4zd/cMszSE1Zl83lFPcaA48ERId1/Ww7zzhO0E18VXE64/jdKyyPEgr/Lfygj68uAYav0Be5HjghgCQlzUqdrH8QjRxn0nLiDAIreTbSgyF+I1xgvbUkCa4W+utMXlmaMSojxonnCUJBLK1Q+TcdrcfsaXGpERvtmlcr+L1LDd8mB7SPE/NUV62Af5Fj+mQmnG+xoljX7BzMOR+Pi+6Ue8a6wY+J8zwclFEiQHgNBBpS5gfaOIgXNEEC+FBtCBIbAIR5iiYTkAjZRpPAknybmJtBhtA/Z+AxVciz6WoyXRMhocmiSgEoEgQDQ8Yj+/jKtgPoHNaFUblKS5m2tYSjEFNYPzSBN+HZ4vEB+NXi4QwpB1876DosAB+vcyzBABLLVbzqAZo8LNVgQ2FLUzAVn1kfYRLejcfRjUQbrfzLMVJbBsIDe7pe7vnmYhxwG20OG6x3sIYJvrDw1ZCCAWbQjEsXYqe3Cl8P5jlKL5iMrGG+JfHbkZRNdg72gRP0M5N/zuV4cf7cXw/hFuAuTTBTQEVuEsKXJhqQeTQDHmSEF8kpneUXuc8uM+sKKx1hY4Xy7Jq+mE0Ha2ihQ7BpjQ2GFAc6wtoW5aB6Ts3du0w8FG9DXHr/HqW1q0bLKAyeYaO/KxIYGB9HVwfaEKFfU00WigH8RlOkkafhgLILghB1hR/iBWYihOMht0KXGyYHAAZDGXDMzARaUOEAVbGCwAiGKJ+/8baN4FKPwraFUEYl0XurQUsmEG+CUl5P2I3pQPRhQiVIfeHNcmSFJ/b9yMA5m6AmuDAcRoJ1pzScQv8j8AwVWirPMkhqlle4EL94NrBdrXNE71azFezeb3fVz31IqYNgiZwVeorfEkVxxqhAHqy8vDZKsGmUwNIiEiU9HjHGCbEMFmJcBctIPKglRA0C/vsaRziIfgPQ/vl0HthcikJNr7vccWmtzqEQqUQrGF0WBIgF20BOGiiDAMa+LkrcxMnpubpJX1fzQAwjRK7NDqPk1Yu1lVPzFXMCmdNSqQ8xEkGLwhpta6f55SAqutDb/tUty7YpocmHmUJ9q+3ND8x/Sa5ohhR8QskxPQwXhifpnbga6jCGO7sR6BrhBWYXJ+KJqOJW0JsSBlBPYjLPC9yG9xfdX4HF5aYMEUCRKISTacOcQM+THRUtx1OImPQiYAN++zIGPgM00k52BMdHaQ66ve4H37dZLiQ6gbAsaDTrO168I7ZYl4m2ta7tq3qmkgKlq0oZ9i6JPJ+t//Q9wkeBlsM4x1Rs6CEPSEoT4C8kZ7zDs0IINRi/6fYBZasJB4hFJi+xgv5UpMLpjTh7PBw+qsgBjgiFKUexk/31RchlDQNMWz2RFWBPcLQF6mCjYY3hOU8SZKT9Qy6VFsGE6AWvbglUj+olLNlSe8IWUySpOsBx1SepYzbjANAJ+hIlidd12LHgstgFRM7LMeo9YwvdINLUlMSUCnYYLhfR5Zo+sG3EDyjLD06SK0WUSdzJ6/Fpyi5cSr2kvZT4hZTlEEz9KD9FP1SE3SUmFokxxhNVJl/J6oGynnReKdH6x0uTegmUpTiN8CZRKdhIRfx+PWT9eHCtE17UYV9D02hzXJKF9ocpDj7uMRjJPR1UHqKPMCVMVheZrDl8SDRqjke2Daqru4l+dHDwy7yrYvaduzr1hLwkLSaIoEEXTbgdna2wAHpqu4yLAngX/kpWDN5fFkT/ahEEmMJiTA+ZBgWUbFIQiwGdJxieMJntfxNQ89gJhThA0i0f9V155EXyIKFQzt4q54gT4KUsVrE8f1Zcn+eLHKdJ9F8lfUBtMul8KPepXp8siofHsxz8HPqtQXNtLN8DxnAx2BXnIf5KIu09MCXowFEKZN1ZtZlVmSZoyHH1vimgn3wPYyB7wlY4zCL7XUb5WBuOQx42rehDn4pzJhGkAYb69KERVBJH6aojsQWHPw3Pwh32nuGFYWKj+oupjIaAi0J5iliIfiMvrOv2+pDHC34I80gj4oYbvBxkTK+uk6SJ8v84To9zQGCYTVU3bt0Pr8XN3s7NrmazbJPTubHS8DlBJsLK3B+u7/q43mybLsa5rMZCETTNDrMkzJJD2fJLBrmKlmsyjTP4Wx86OEznC87PE2HreyvIRzePkiii317mym9nJ/3t7WHOkVHSSrAUOIvwsi9xMTEBNKaQhlg/szEVxTDcTpMGzQyJiKRDAmT+ZFBTxgvCfDsO3vjxa/QoRDdw7FjRfMMyj0uTHR/kT1cZU/n5niWLxYZGBauB5Gr2u62gdML64Pi7GSBbdC01OPgysNFenE7VGPi4gX4xbtNV5TwnmFZzB8clwelXmfpDHQF4gErYADHQ0ghNtDNefBw1v3NTb1vY1ski3ny+Vbd9BY2wCW2hbqDAMZ3IQLgvckTOgbv4qATOhBnFSORtHPcBwlHEu8LG42EOkI6HGOnzmKPBu7lcNO273q7yHLaApgcoSLRxPaj+GCeHa3yR6v8eJHM0mJe5llOQo2nb9v+4LZKTLE4yOfcIMNQIs8mPj5crq42L97e7kOSzkrjouywWOTp0Xp178GqMHHufJbAy/mJFzqThDQAVjlLTwtscLJOl2nUdQDk5qz0VW2xShvGS+v25OuM3RIiTfiAkEECaEpUmeZ6CimNdzgTtoJ77sfptJUIf3wXmIJhhWXVlRt2Ej2OJOoHZdBfxaMOF+VBkZ3OisODgjgXv5DoAvRZsFlegGce4N+izHAjQt6EpJbWK01np4t8vbp4s4mLuX0cbnfto49O7z04Khd51NVpVxuJjAomBPaObWfibrCqxV66QdNIZzTvpzA3UX/hwlWPJZkb27xS9nFByYVFc5YhHQi/0HCGF1VwUyIDRp44H//0dooBRhP1YIyO/p9c1ZCTkJLY0TWRr+I4ByZNjMASah98Y5bAaup1ni7gyXpgbQ1rlyRxmtAMD90Q6ySZZ4BUgJQSVOeNeFHFw8jz5OBhnh4eVvXw4c3Fo7PjT772sFyUkeBd2Ngsz/Cgtms9FEOB9YLxj3qAe7Jeuz5Vg7Fpn0S6xw7cG+xF7Xa4f6J3MMCSA5nyGdqQ9Zt4iufgyqP8w6i2HC4BKSN2UwR9illLZgryBy6RTaAdBmrT9FNUf8KigLpOq9LoIjEpLq/9oPEwUQHfJTRlZHJHwR/GaUa8KtGKiFEN+hrsi8kKBZ6q1Az+e+yGXftgtTp+dG99fEgXD8M4jtl8mRwe4VD8xWsYxVEOh6ql0lEbHw/GAd1GMArQV8CRs2J8m9pL5kyinXe3Y3QvmcJXlBoJqypiRCWJiphKbe4CWZFkdEY/BTdIzfmoQCMBeAln4iWC3HX9ZYPDjecALpBtrJVIKkoY6sLjwfObTd0nIOQQIUABWGydSNyHUS4hopAMGBYGhBgYILkzppjhduk8LRfDarF0Dp9z+IQu5sP2VuND82U0W0jENHWxBICYN4Mv8Ew80DUxBAEGlbm+bAJU87CIVul4IywR+k77YgQb0F+MEuqVmJ0EXxmhGgUmcQO4cLFeEv9UE/6jcQI4x82oH+3owO5KSDxWzoSq4Kh4nOXYFj0Moa37xczMwKUSRoBifJKwVPI0uAn4IZRDIkPYW3BS4LPBjlEXDGP+MBqg1SnsM5B0GKzOQdIcVIoiaclAIcI8E9r8VGKLdqTRc4yvkFYPkR7IbhN9VBYHi+iqhdcQw0/m6QVAmineGokFlFQad8RMJp/IiaIhf+5yRPxd+BuJBGrGyke/6dpbFTEGFTPZAIaN7cgIyVXdDMBRsG3AyBkEgj/TIz02pDUjLJMUKTmJSSe7DSHgOeqiAxRq6eyybIwnVTIZOdAAQtWRgkLNQRz2O28HOalIOASEmOFuaAesBsNvFqhVA50uSn1ik3kzpqYDqa8AMjI4AQ/eHkvMhtEO76K7ZB8AkjfAivg2o8hTXp4PHPQU2aT/JfxgQh8q7d12YGJGVqQp5IaOFpfEAyzLbH16kBbAXSN9qhaN76ymQQ46y0j/gAcZH3FQPZXMR6ZEQcizKJnD3Lruegw2SXhy3ucMzNsmDA6nYjvQXWvberQDA/l+Yk+MlzhiI6GNPFcF8QGbTYd4RpnE746Dt3uHHfUEy+SEdHCGxotglIH3WAIzdG5cL/MVVhIeMAmS3dGMkMPPYVFB0oyS0b1LjUiiEt4INjIzagbyAyyN53djPp9J6pMBPgYg/JTcg4/MsBF4pFj0Cn+FoEo+HSLdU3dN3ncq9K1KsXMqwDUNDveFObI2uL6fUqYiZRGjAb7jpgyOoUdoh/WSOSWn9jR5fkZRhVaHmm5TxxMDUIyuM9VAg4nnwPJ7SZFpPVVCSM4knsoPCDuJN4giuGhqRsjiqNSxZfiM8T8YUaCieZqsZkAISZYBpXknud/eWwJ7QnLJQw9e8nOgDcBvYBuMrzrXRixR0IABka3V2GJXGIOkp7JJgEN0jFMBfibwC8A0cI1gPWAiweJP3zM4MgyOMg5sIYxKNFopMI0UaLhMmXCBag5yamJN7yKGSjI845RJFbfKigUdTwumhcUOeeanJTejyL1cTEWS3G6Kq2aaapKC+ZLHxgZMHOIIWjGfuzAInRlFnnQ8VS54PjCzRJJeHKfk5cR38HB8TvBYT28aHBQGHAN4hWZUt6CVU8SIWQFssB3EgguBgj/CYSupIBinRHZMNWYkLOaeMk4EDM2A/Q32jTJCjiCebkqOxVJVEKb8JeMRE19nzoh4KkiQL0iCgKbDSLpZEz55BjHiGKYwTRmhJlLiw8S2d9fX17key3geZ9CEwGoGBjti50eGdrAXlr5e0ddIGBSGyndChMkFqKKSNWTySklQnZE1VrVImp0FIBRkeiFIWSzRJno7mDd6Yau5V8K1+UmIHdSp6xJqFtCwvYZSghNhI4xwR9JpIjJCGrHhJtyVkNCKJCa2BFb0/cLNwGuoRVQWHw3x+L7rG5OsEm0lmK8ZigSO7J1tnQ7pPAuuYCoXMmQlCS21GZArGAuvBxgmLcVBDA25PpKzuSuOgbgmktMOmtYIFovLbyAGcKr4K9xQcBFAmxlSWE3vOtAK3sVSRryQai4tSKlQHBLsIUTM9nDTrPLyvov8XHjTKAVDsXCqhNpgSMMZ/ZdwrxbSEU9iQSPMZIdh0I+RSOzPRVO/6St8PVgPSq5TY0PY7Pdw+MtE5WlcABnBDmSBYWycvJRKjUJ2HQRD84lh1hm0U1JkNU4psakKIbBaDezDSy0ONgJ6zkDxAI8DA0GZpQV0cN/B9sFyn7+iy+OUa/Fe7IXkNFIJ3QfGuJkN3XeNp1glo+RkJUDJcBLdemQZvAUcoDbcVVkpJrEniidBcGZWyVSxEeG63l10QwbTKFS1JdUjUJ8nKkvhvVWWk1BRsQZQdwv4AJ/FyBi3kVHSIMVggll5CSl7Ieikok91R2KhqY7My/CxaOQF+ERJEpkiAtFwO/JIAWniAYIoaSRWufe0DONkEUsz5iRNrOHYuWGQHI1n1D2mS/ex0Iu7+JuhN5JzEwTRS0YomlJh+KDyuD1D7FaBvfhGx0wiWytFEZBlvWSciZ4AoovDgL+Dy1czuthI1J0nbmi+eDuxTGKcGBYA2MZR66keCTazx5FYCBpR3ii/m+Sx6YHToymNnOb8ZLUTJ05vp7yYOqJsOUdyJkf7NDALDKejAXtbSsY++JYxTbgpGJ6pHiyeKtBGVvl4AzYmBpZ0XXgms2BKMkP4mfw/xRJu6rrpGzyQBPTzlKIHN4BrD0MPGMnQQM8EFoMQLCcg0lBGChCmqok4niRhigeMcAyaSIswnwsAYoIpCaquU9NgzXpRjsL7GFIGVoBOgXfvd7bpvO0JjOFQp8iTshOloCp7ngZdDDy5JPoEAKnKW/waLAzJrlQ28H5itGOxd0Y0dBToy6oh2uLpqaVaK/6qFq51Q217LeyN7CGKMvG6ddulYLWkfqGM04MyWRVJShcoNSaC5vUERGhoWB/HgkOQINYMQtwTFu7RTQPLs4LTjZmvG1UPSdOPvsX+qnEq4utDcLZvA8AlDGvG0A4Ww/UngcFsPFTXwyhHDWtqOkbMmX/QEvKw0XgzeGhzmulpfyWU6ScXw2IyqYWBk6PlyIwmXMaGGfGlUxmXqEHjBqgGsMMo2dM0NfM82+4bmLNZzljpQW7ur+cfHa4PiphJPoIFXCzkgFxlDr69q7pNAzAJ2TdlEYoC2hQVRWYSb0RJFOmDAuUO6QpC4uub0GyYtgQlwdm6xvl6SkGbLDdJ7ri8eLDBxgYW1SXCg4FNcCjMvoQCn1J05bgsfAt8G6TEej9VShKbjdGU2GQQScqkyCtghSViJ8BBbPR4V2RAyd4Evy8WJnagejkP3NR931uAP4Ov10X2rQcH33iwPFqAeFLDSLId0EcUZ1k7xhfn++fvb2+acYalg5SVwyLPynKYr+OyyHPuli75cfwBpsqi+aGNU399Tvq+XsVZ6a/fuGHPEiuTMUUCOBpcM3RN1bq+A4m5rRpAhyOcynye1H3aResiXZSRvw6Osh5ddD0ARQHfjqWGYRgYyZbwguAICVoR4cHokilHEqFipSCrGPDXHPAVnxzolgGckwQMUXc+qgcvNTHRsswfn84+fnR472ihR4HmWvmBntobdbHp3t9cvdzUe5AMk25AN4LLimEGYqS6edHMymxRzg5WiyPmI0rjutS4NEp92/u200CQXcd0a4MF27FkIQ00pu+bhgVnVdu0oFWdGy631c11t5rnXz9NVrBv+JwJB7laJNG1jfI0ObfdLvIPQY2Bk8laNawbxALUjOwHDw09Mixs1IMTNj4K15IIxIP7yZOnyzjRyaf9y7949ys171kA4ZjQlJgXXP3h3Dw+Xa1nJfN9UupJ7q9xh+hq0764qN9dbq92TXF0TycODw7CvJyDZYfW66WOCo2nLM5ODs9WMLOzclUu5vmi2KntbTyw+sddn3etdXXXR0wud1FVV+5mu7lturoDdba17fZNBVHxQ/zm+vrFefSDs/RUKSz58cH89GL4cgcjGCrXbzpnZxLJhvIzUO2/KlTF30HqPSvspFBI6m/o6pPEh/sPy5OHWSji5b31795bzVbln/zFb/70vKkX2UrrQasW61VmkZWrYlGkDC8CSHnGwmHl49v9/qefXZw36t6DT37nD775+osvm93NIoXKWNuAXYdSq7ODorX+/PqqHtqmWc9MMr+dHx/MugIgZCjhebq2btsdqw/D3sNztZuqr53f9H0NXxi5jx8fJr0Z97CtgyY4VpD5X75rNrk6XarZsjxdt/G2gWnIAFGlKpPlRmHKgRoyHYmnGGGMRKfiZclvGT/y8fq4PP34Ab5zedFcXlwtz9bPvv3J8ujoa5+9/MuXH5o0+7BrttZlJrXO97TTzEGrKdgXGdiP88u6HYv7Hz1+9Ml3H3/ytXm/TXudgowHV8XQrDDs65vNVQuMWhZDDznfQBM2VdX3y26Vr2fzKIPPb3ByN91w3bnLTb2tKkgJwPIeXtyOaxO6vcXtSh+ySEsBWuj6gA+pPHu+c2v44HRXZAmg3QM1Pl3FCwP2zJhzNNUK3RU4Of1f3X+ABdBvsk76rm4mSdSz7z2YHSyoNbMSxn97cZOU5erkeLVabPa7zz/cVm5sLVGd79vB2jTJPvraI50CgLu2G66ut++u9mq2Osn0fH8Rv/l16ffEQELqYO3AHOCiwFXyEIooKkPIycJVP3Rt3+BoZ/MyMoQakNOLbfW2Gn2WKyI7RnNW2p/m6vHh+v5qdZDnZ6v04bq8vyjuLUEPh5t9d7bKrm6qfnkINPfyqn927+i/+O3H/+i7i8U82u8FiXsSQ9b4egDhwJ4BxkSkvhjf7ulOwsnDw6NHp+CUMJtwvPnRHM9Q31YQ/bSYnZys0ne3ushbHEzwh268+vT9//tue/zDb2Nr3706H63f1MNeZ8dpfKLbLFHbZthWzeDNkOeDUg3wtzau3cNDMcxhwOQBgQbfdAkTUPn1bhuSvCyzfLjGdnz57vpy1x+vyhnEA2As01ZBdaJemZ1XsJVlAJZkFqrIdZFl86JOmE+GnRnWZZkCjYzhyf1jONnt+W2W5YHJUtCvKWdHRs4YAUEOOSLT4VhDkSZf+61H6Sx3Qwf4x4xULu0xcFbbnSqyhUkOM/W+9aH3D2fZj54dPSp19+H25b970c3Sf/2//SRer7CDh8enODEwxMur5tPLCoQ1zVcvnr8yT54ePnj82V/9/HSRLeMRTi6RYjznu2Fw+TwfUwDvcTnaQ6woBjLY3Y77fcsiAAZaFFxfdNMPl60bZwDRY3X9/iTqT+d5WehZZ2axn8PPDz2E/AcPV1f7G927H2fDUei21ybEhyxRiz18HpthvJ2qxFhKA9LnGNUXOm7D8ZP18b3DpvWMC6RTZkwluSmgUPU4NNWhUX/v7GC2qcLR4UdHiycni8MibY+XFxcv9EX/X//O0ziCGqpOxfMRz9O9fn99c7N/+PiTr3/vO2ny+bUBAEvno/m93/39qN5cPP8S2sSwScbaKw9vVGYHqX5wnJ2emHQ8BrBazopYbVmekWdDyxjI8vDkw6t3vlzCz7Qvnz/98Q8BOj57+WJxsng013OTJ4y8Jpkug7+Ga/jmg1UKW54dpfB1/YcwVSJHk3kk5WZZAPkPkRhNJb41X6/gA50lLYmllwL0Kpml0NZyWex2UXfpPnp8ujhdwkzj2zMNiUmKE10sTofOF2WJjYaQXVc1gw8ufXZv/ehkMVssD7z7/pOHn/7mefPq1T/64Q+/9vBefW7bWDVNkx3MAbVy39/AAiXJSaTvl9HZUQ7VTH1tPOxOtwaeLXLfDuVsfvDwIfzl68++GEf3e598/K1vPqvfqd3V+bvzbXq0ODzK13l4dHhysFy/uHgJQH++qZ4enZx8tCYxbTd62wFsSuG11O7A3koxkJOq/rvGFEZVIB7wNazq6FhtPZVhsUgXhC+LbqBgYZ7oLgqsCSEAY3GQKvP1AcQ6bVoQVKJTk6lFsVgWi7ZqwUd0qFZF+Vvf/wY2Niny4c0X0e3tw0XezlKv48XoT45Wi7OHV6NfNpvDZVpK4bw5mn3zR1+/uPds9/rywJhsBd+ti253cDz/9vF3BjsUi5XeXqp6/xhXV26p/EkZr/Pi8PixWZcwyT88ma0zHFaWFCWzIrNSJ3vm/9XAZJ9k/YwkPyTYNzIMAChabStAOBYWQlOddK1IkUTftdWmefv2mnxJ8kIGlp8uk/l9lsBH/MFioWaLdNeo2wrEVwcLJlmkeSop9YExCVUMYexu9qGtce+MdReshDudZ0mprpoa4nmSmRzwZrTshFDjcpYmY53Yfhb1RYldA8nzjHBoptPczfngcOXhcGbW+erR2WyWgY6Ny9NlpdTSRH/w7ODh8TLNM51l9FiLEtak2dkw1Z5GE8SWynPYCcfelMik8A511dqyxCPgoz0DS5ADDWMW795umhsX0mi9BDxzvrkrVGekREtDGHUMxEqvFiY6W9zuhmyWAjMwaJ7gCsoCFnQVtFNPTVIBFjTLc6DUPksTX2arbPTnNwdHJVQaKEKlOY4t3m6Obi7TZDChmi8PrIu7rh37gR2J0L1gDQGMTwtzUCTH2A9tt9ewKbBV/Vy7+yfrZVlkoIwFxTw0ydSCM2U+IycdPEwFMrasmAGRpCdozM376+LZvQg+iT8l+bZ27AE20tn8ZAn/cXI/bfahZ6FsJA02LL1gRqaPumaA/V4sy9lirt9e5g8eRb0fbq7B+wAndTImbswZkwd7zGHqsnke+8a1QGRpPF+6i9sHJl7MgY9gBFi2PGgcpH58XF7f4CHD4mQ9n+f1Jm9vh3ZfWwsKCq6t8iQtMnU4z+eLROVzdfKwNfHmV88hCcVswSQ083KMx1eDa5up+YmlL54Fus7wC8kJgHZNBdc+uA8v3h49PGHmh2laHJ7p9327bSPcC7fULl/OgSeV2gEuOwiAmxLk0gBIXQsj64/TB2cHrW3AsfSjh4z6daR8rEDreuYk4SpMMgC/VLb1TMZFHz6cDO70FIw0odKmmWIOvUqUWpXK98DBvr+8zs1qsS7mR/N9s+663rLKH0bGA4v4Mu9mLF4BkHevfrPcX7YqNeUSlFUloNe4S2ivK2sNsAIjN9FEj6Q6CPsJ2WZCC05V05HVV7vd9fXJ2dIyjczwHPgdnNFshsepjcpYhSf1DdAPfMBKix9DWSme2QCY2ZY19PkMQADqULfb26aH8w5ZnLDJiHl3O7TgGZYV6vsax5AtFsDIR2u1WCZpxhLDMc2jHPhyCyKJO3e9buoA+dGV923th9sICtJaA5cI/1Wkq3lSFnEOrxXZIbTbUg9Z2vejTvOYmURiL5C3/Yc9w61f9c8K4Z66gCWHMEqqnsFbzVae88/fr5YzAI0eMgy3ArO0WGSHM7ft3N7BerDMaKrnDo7QncFpBsfJN6BmMJMg9YSMGRwJ9ORAkj3Ya5YDDh1woSuN14u+nzfbbbutAJWKFFpgEvwLJJsWDFsxrDKyuyM1s1nU1TgUZeZFCghpYsldWyk38GlW4mMjjLMHoVMRji6KLEshsPUSqh35o+2Hq7ayU5xYaqSkEEJ6spQExFkCIcEqBrChJJcvzg/PDpdHOU7M9B1scr8dhpRpIGynZz8qE5OKqsxsDZ4lydmPIo0/WpUzk8+1kVQ5LaNUbzJe+FVSydiEjbZmiJpI19CjHNA3l1os7AQUvSyZZuosSWICL5IkzpcHhWVlQM+sUDpjoo3kH8apo+N3TPk4iF4cBqsgxNDHbM66C5hsUAXbtzfvLp2XyKz3U+xWSdW2YZRTGBiD6pHC7jnJDlR1/fb583z2SbBxc7Mr4JCbKt510MnBhiSJPOuRRoqApAjZjDErmGqFl8wMM0nMRRsG5EZJbbA6y7m+D4zwj4DJ1ga4ve2uTlt/76AsDhImJlqPjVBZ6dlHJBKrEum3SeEEVkuzbwlCoygdrRyf1H6NPmEM0klnTlrADjDcalmNnS2Lg8NivYAqjldvbi5fXxu1TJnYVneNvMwa+ilIYSTE33MZ7N8Fh+iDchcv3x49OD4+PRyaGjJiCpWwIlbb222/2UpiUiqwWbnKGCgAqHSPuGgYPdguE1u9dBDPVHbICGZ9G6x2ne/rfVc3PYUhHtrqwVl5eFrwyW08AKClsEF0Z5EQ+0iyGMxvJAYAACj8tgutN3mRMbLCqnPusZG4OxO3WBqDZ2mSsy4ybjap3xoz3900H16+3V7vF/D9LHJnyYP0chg2UQWJHDOUGU1VlSyn8LaB9A9tf/v2A1zO7JTItKuGDqwRluPeKaEu+w5HyQSpaSc8G1dtLJl09sza0daD68ALE1+srMmtw+712NZuu+m3O892V1vqMV/ko8qcT11UcPN6+Nse7tYOEaSP1RLOS35KGaPnCzgSOzSt7SBaKY6cwEoydUxW+QiS4kM89a0Bp0HG2ub2w5vzm/ebd6/eDZAh6HNCmim9WfHUM2ykS4V5EzX1l0vOdpS7Q2WuX1/U33hyfHQf4tnsNhLfsZOp/crsMsBLpceGeVZzO+Apsl7Q/B4CNM7KWNvIOtvVkYWfrPu6dsOogbTWa1YvbMYG/Czl6cIRuh6mtDeqT1fLMGZhBDff9fsOZjKACQ+4n2NtPFBq30i7MzxtItlKlnrFk8XzXk4F0gk6PVxcbpXNdpv91ft9pua05VMmWurvp3o7w4Jw5hqk0PguUufvejbiqG3bd8/fzc4OskIV88wUCQuu/MAqKvhkBodZDc5fNrBVNM1Sb90HPZKDGHotW2/ZxNyATF/bihmaAPO3PEhW66zvN1fXm+uqG3JFIXL4OKwiBHtWnJrFqqs3w6Zrd0O97Zlbl1QqZDFh6ww+39tKTFLs0jRIshMImV7MDhA+iB+MEhBnBPp6fXHR1nG2EHDEI1RShc9YDPAwo7aSj5tsjuVX0E/WWKqJA3z4/O3scHX/2Zq1wGVh246F87MZKwjY35PROUm9pdStsPsDJpiQxkDhHYyY7Ta+A7PoQt/17VD1kFxdwh1UO9ymWMw2mx3Aex/itEgWpVnMLGsx4otos3O7W9/s632127cjjEQzpG4sj1d67KF6DhgKdntMR2aYpMyFBckd4LbtuqaGEjKQd3A2H/bVh3c3jrVr+Mmg4h6IDeyHFXzkTeAA49Q7raZ9mqZ50JqqKW8+ut7ffPny7PFcZyk2B+I/Pziq6iawoE1JPz5rM6YGVMsIt2Xqu7cGFDOB17CxySBgrm7a/b5pQM7LDP9jugmnNpjcFEer286+er8Byi8ztcyTj8/idTNQ0bVqu/r8Yvdu14wK25Q+XM1yuMe+dR3rVohNgk9DwspAJeVMPSUBhqHad0AVIJ6zhbl5V2+vhiQv2euiXCpl+kmSMgrBtkGG7KNpCMHUX2+EXwGWe2Kmqa4mQKWVBtpNYTZYlJOVzfXeMoSdBlFIACcvo0yY52RPSQcLnhZwBBnhBuOCoav2Vd0OMIp5Ps0SAcDkr7OvPVqfrJ8l6Z68V+1d/Ou39WHZZconsYfavL/pO+zCehnnmQKRHZmLZTZeToL+3jqAUTYgYSeGoalws7atIQExsE2R5wdLM5sroMy7ehA1tSoGqZcLU6ZLZjNMPbOstwYijxOaGsvaCqqS6mEqdn3RMfkGRbjdbG/fXw0OqBzGFpfhjrDHUnisZ5QLG81dh8rCezf7arvbA46GosQmxs5mLh4AQFgATDcJwoZrlYuyKEs7Zq2PNvv9u7bFM2bsJp0VBwMeqQRJHQmlgEVAZHE9SyfHwplMm2JI2QUd+wGGFRJb96DSSewMCEtRzA/BWrOLd1J8gfVx+2VkyVQw8lVv+CQOrFt0REhjqhNrDHtDpb5o6IeL5+f5wSo/XQxWX729vHnxJitHgVJqEhvpGjYyZIJ9i7jEyI5Hv7uuPtzsXFLo+VrnhWaEJ2SpZp6oY8oWp4oPS2f+1POeAsSy+HS5GAHPszJ3Q6hvQR6YgOc4IJjihKFLBe8Eghz73rUjkJ4uCjZzieu1CR4AdNGyAdixRoRtw6w0SNI0y5mpJFSZMnsSW4nuerylzBQn4whJEuImgPmBBd1Si/Dhi1d44vmT+1Dc89+8jKtN9ngh26jGr0inRBiClBQkUZj6T8dd29mkKNdHgMnSceczI0NR4hHPw/JCKmtwPZ4Vl8u6UUc9UcHAOvgkjwI8lcmxAuN0lCqT5xlTVONUWhIzLa7Tvqn3DSg5u8hxV1CVJMmH0PfDMHSuvq3fvd1sLga2AiWEEOxHFs8RommSCHEEs3eiKPH/P21ijIusoC8GVh2lmtDa93/7efTZC0ecZOdHi2hqlYpkVBKbFlOWCxGZwagleAb8LC3mSd5Jr7Xv2wbKDPOZs92csDmNEomfAoKyVzhn9UC0LGcnB2vbVwQy4FXw7QOYdBE5Iqq0TICFOsckT1UDcowxS/2xlwbsuO3cDPSTws1YPkPS0gH+/POrX//0bdOBwhKqa2nTiCZvIa2FvZMmeQq4JF5g2KYBJdOIiIQVQxxoNLWEs7TEWogeQMBUuEMAwkAdh+vE0uCFXwI8EtJVMjsKK3W4tJt6gNdyvh04MOBC4Yc6w/1q8OJQaKwlggaAeSbgUMug1+tIiqj8ft/tdtHA1gSWXTNqmMjuacvalb7xHG7DyIGU080Wy9nRga/jEexWfOkQ3JuXl+/fN9GmSVM9FbcQ+04DUjwDVF6U2/QDcAFr6JntG+w0WkimcsRQ0OCHsXfMj5IwSukIY1kEvDKLK2bfpmGVxVRHoNI8XSXwlDC1UcIyxPW9gzhN6t1AytqZ8w+35xfN+5N75sG9xWF8zw3pdrf42kPHGWFAo6GvqrFmKn3s2nG7YbqlyOCxibZUXPX9Z5++vrrazdeL5TxjzCXXhXAKnMf65CRb6LaFTMOdwXtFu9a/fnHedwkIPhuZWCrPgTKR1O+N04Qn0m74vTQj22NdB2uuWcA1ldmxHAlf9axxZCwMyMV46XFmxQxchQ0qm/yVB85j2bKSskCVpSDXTSvdH2O+XEEVsqQmD/DRPC8/XtV1MLeLIty7d3J2PO+q+w+PSP3SErp4/eWXaXngodz7fXn6IOyukvlc3XswQFv2txefvvj1L9/nLXCnwUEt1/P5qoRyAJvjb/PlIh4q6C74/dizDx0e23JZU0VuBrc3SnP41Oso9jHIIBYGVafQvpqY+DQSLYhCxpzhUTJBCLbPoSSw1BLRwyb2sRucAaQLUuY7TQyTKVis5U/ymKVlnB2UhsD4Hkw5SGfvyxnIZXlox/vDTXUOJu/2WXrABqDUpYXKssWzj+eHZyNDvFVxct81WwCGftQd1nS5Gd6f/3iWHhyeLMokX+Ws1ilyBiHmBZsGzQhSG0QBor4BsNptWFSRyXQcSEIqBdfRRCjkuJWawGNkZPaEl5pN9niN08Sx+K6lA/baZwKbGYoJ7PaAdwA6AK1o3WwFTSeQhDvgGADOMWIBEjcFYK9t2JltHXSfgVjIZqHGXHMqDZx826+7bnx+68YkbjfVoNV85Ra5S2TCkxr3213XdzO4mQ9X/rYuL97N292Ru2ofFDpV6TwJeRGx+9HYAVYrz2eFZwHN3hPpkUZ3fb/fWynh45pYSBbLoJhx5FQbWkNNIs4SyOirLg4ukChbtIZOcYrDQapkHkZqGTKbEmUyTg8y0Q8ZLB1DGNgkl/S97jJAFWWBqVlPxl5WzqQaE6l5T1MDojhadjyGTHPqSseSehZmnp8v83k2VO7C9Cb1cNUQts6W8/LwoMwDh7dEh8Da6c4sWmfjMgJcw7Fki0wENEgn0gDwOoBcwGIMAwQWXL+qB46UY/F9Gk8jxIArDGsyJY4STUAT/5opDsFaQOnBIH+cppGJX6B3BFgGJrc9a8ilfXSaV1VVXWRnSx4gG+mHvjdJp1l2yHphTvKINeMPbauEnkbMOLMDKfKg5QnHLuKoWraQ9H3Hwv1snubZjFXjWIpP2QcEvtlzfGLkYHT6uoHW5rME+w9JTEtWscGlRGxF74E322qPE4Lth07WdXNxva9snMt8nLsJChKmGLmEniZMyaFTXUCJnPQtyTQulj/GdzPZIilWjMLUopKkJgWZmdrnASpqFX3WRZ/046LUQQA/QTVQ/tDj6Zgvlc6YQP81MHrEkg8WUxgp6GdnjHVsPZix9WTYD6AnLXD38cIkZWx7NQ5x53ULIO0YqvaW3Qza61UWFelgW+wyCJGUHY5Sig9FGDowY041iWBVrjfVi9vWQWeiqURqqu8FYLRwIBKRgDqzZBFXhmEwU1SfSJq6ycoX6fyPRVMlGaSn2X7APGaqrm5D8uuubc9Ok9lCsYGDdVfWWWMTMDkT7iqQlJRHOu8Ue71l8osNU0NEosCdI3Ylcf5WkhQ2ATcfYIgqsKmo6yXSAdNktYxOogLOCs5fADZn0Vs0XxRJnsJZeJZVwTbAoA+ESUBHfbfb168+7C/raJ4oKc3+u7Z4k8LNKgZ8PccMAEm6aV6iiLF0JeFmjgTKR1MCnIX7UnssGymNDDLkM1LnY3Rz79F/8oe/t+huVP3OdZx3gVUoZghd3DSMXiYJOxtC6sA4ozZIFkRLGwf7zbWkB61r66Ghg1cc2mdiGVFWYZOx9ZYltF6zi28omBPEPcgD8X+zOZ5Wgihi6bDyoeFEIxA0H3xd1x+ur768qD372KaecPJimRopPX4yrXQiodN1mODhUmPp2WAJf5AGtCmMxXwVg/SGjZV5nA/sHOmqEH5z2zz9+3/443/4h827583fwi47PmFQTdczaEo+gwtILB/kzVXWd2yzwGLZ/CpdbdHdxEvOjGFhc+KUgYEDGmFBD2ReuvkkMEuUDLEPTD0Lw2UkUk+zKlm+wEhUDzmF+2CTxjBs992nb3eXXZSaaBo2xPMdWQUjfSqyFRNQkJYoGbgnk0WlFU26V6bYtqRGvaQ9CUZjIVHEpmA35kVTvRzG7xwcrU/P5rm5vvqC+ViQ34HZI8Zme3a1cmkTntd6AOgG0CqoXF48j4TKHSyizAVkioiUQKKzKsfxa+YEhg6YHVLsrAYKYYw6A+wJRQYjyu3EqfbWNzBL3RClOZbhgMLq5sXF7WfvuqBTfTfAFQYykSEZjENyxgorYtnkyrFt9LRmVGwzldGTUv6LDfHSNCSzqu5GE2IPocVSoZ73XfRiX+8SVo+zSOHwdHf6Uff+dcoia5Zn4cO0qRBkzaGObHnMslC3fdvGzGaqwIph6AJnW1JIMjMdARxLAp4cm5HNDez1AbLWOtO49Fgy12070C/bt2kSZyUvLGkmaF7bknTnY2/rpn57ffNXr25vRjO7G+vJOAmtEggR+6ClA4MhgFHfBSCGWKoDpFGGgSU/1dBM/bEcrKam6ZiTgnmJ4oTn+/Y3LsDzbQBdfVivZvP7T7vXn48352majByeBHIVx9gwKd9VRRTj9PK82dc+aqN5JGAX3FnxySTo741MX4zEjRlWD5G5sLIZ0sCMsuRaQELgleA8KaQ6J/dn5Kgf2sY6KCJoct/dbPe/fn7zZuOUdOcKLITMa6Gb0yQRZh4CzE4ibe3UvjC1DoCGg+bTYEyzWO/a3iawzE5JGTLCAcVh6/pP+3ZvGP168frdpurOTg/Kw3vm8KHfXDGGOibg7VAGKjRwhwyQS6zXCSxd1+wbGW+J883TqR1PGuDgcEYZmomdgYCzNY2hEFapJ6wkDLE0SbLxi7lwDoZge2CQ6GQ7dAOFGfZyu29/9fLyl+8b3I/YVrreuKV3rXZaT0PKpuEI3FspLA1SHeWCdOpIhoIWzsg8KRoFNkDzv7KXTHCP8Re75jlwdBRBSz///NXrd5fY7sVyVT78RK9OORcgKyWuOQKawPLVbQ25hROANGXzOZDAdl+1VW9bQKhBcG4Coq44Rg5SxEFdWksOUeUB9DHSUP0+5HUHIs68zNRaQSYPeyRwtmpridZFu6Z5/vbyp19s9kzTT03/Xw0mjvVk+4mTOC+XC5PoAXY7YSgMBg201HIucjJ1wzIQfDfZbPyqmVrGo5roebf703a/lcYcalfkXr56V7XfW83K9eOPIVbNr/7C3lyaPLYRyM6YkLmNbHWE124HHG5aFFVV3W4qli0xnCLD4UiN9chcBEkaZ2rq1OJAIAVdP7LXEzaPrQyxq+gCeYycy+RHV2831bYF1Opdd32z/+zt7pb2fpxGythplONd09fdYG7COXXX7Mn6YrZkeBlyqGQsuvRxsNCQZsNPg70ZVGP5EsnXte1/st2dizQL7sYD1W/fvLm82a0/Ol2tluOTb5SF8f/h/+FeaMNpRAE2mXMC8HVfOyn6MPPFqt1Xt7f7iCNR4sKN8BAAmkwB9Mxx9eCp2QFrbyHot3vuxGy2OlxHYzFWGwZtKb6aU2W6fnez3+271kZt22z3uw8tUAdHX/i7ObUCKPWUZoj9eDf+W3q+ZIjQNBxVG8gjPcc0q9qzA1Ka5WhUlLSgS5+sH2tnf7bb/CbIvC6lhasFmMbXr169eXvx6P7xfDHvepc/+TZOo/u//+XYDjDPkm0T/jpN5XUsS8uKLJoVdbXb7u/yJqxvLXlMAscUc6W2Gbp9f31TbZsbG88XVWQ7TklvuzEMhFmutb2vu+H6pq57dihAKDbteN3L3ItoCj5IxF7mm7IkUOrm7vr+2R0tJXB0cxJdookY9T+7f18ggpFx+dJ6NsrICameAq785b76yQCfLhEumX0pg1H17dXu4Ucf3X/w4GC1yBK13w/Ls4eL44PbN6/CEES8WIAg80ZJZ6bmO1a7mhRnznwHWw850NIz/AHBLW3QDvyxqYYKHNx14KaEXewm7pqma3r4iP1+t6v9dtPuqo5lkNBS537zZvt2GNkWJR27CUc6x4VSHIuqTCZ9aalmLDBP2TiTiC8nvqJ/5Fnp//LsjPsgNmYU/CPWk2GpK+f/uq5+0jW3MgNimqAtM7KxdWygvLjtnn3t6yfHh6vVHH6w7sPRoyfzo4Pd5XvXdvFX4/Gn6IY0hxHGcXgbB56y4BhnMcDvAZPWQ5SUAIPgscNu4/s2kjH89Fp2qHcV/hk6XzdN3fdVQ+AU5Gxgv26q7m/e7Cs4a8V/0njE9pVKLbTJ9TSRQIl14EyPjIYxUVOCRwYM9BZQHtQ8SFkXq97HaZynjcbLrvpNO3wZ3Dn8LraPM/A4RdrddaHTChgTv3rx2S8+ffnkyYPZvDg4OXTn15udP/nO75q8+MW//hf79+cs3RSHRc/FIfHsqWJQy7Aeq6mboe5SGVcwKpu+u6TVjtgxMcqUgxCkmi9i2tc538N29P0ATQDQhAVie50C23q3b947MsYhTPVZFGia4EiSJhwdN80lpIWU2jgxNbwr5ygBl+E3IBH3Sck4d4FWdRPsX1ftn+32vwBwSNJIXmEwToPVRy/tDdPocS2z7XqVrj56+vFyXsBScAhp1YhcPF7fu7e/vmyvb6O7jlKWtsZSe8aQGHwjOHiSQj27AcbBDAG02zf4C19wwUKroYcDBoLmLDQcGRj+0LajHYBq8cDwQUpGAO7q7m9e3lwM9EPT6PJpenEi874BWDIp7YKj5ngDk3LGhzTYSeYlmgog2HH0z87uQVKx4JsQ/rZr/nS//bntNozppjLcDaTDTaPMRO3HaVLh1D2cphl8x7e+9d2z00P4hcVqWc7yBro7jAf3758+eeKGdv/hnL8q3ajTuBvm7GVaPsckpBwQPln0wBdfDD2ZNVTGTZoK2BN7IEpLmZWPYS1ZXkA5YX2BNV2UfPphsxtkorXkNLH+DNYhNtCOTNFepGyEjUUvEhCZRFSOYuGE+YzSGPuPH56+V9GnYfiP3f5TO8AcwGuy6mMazyOtgeKDJFEugQrrp1GIfNKm3hRF8Z3vfjeTI16s10WeNVvO+12dnp48eYLPfnj5ku2qtDPh75LmgEM23M2O5ZS+lOvLsmJWFjMGYgsWl6VJkaepkdc5CIemLKSZXIGB0nxxqo/OfvHyzU1tM5lpzMSmAjJVWRTnWpf4mt+ByST5T7ARuBkLKmX8t/gM4X1erx4dPY/D28jXYHZgMpIe1lK9FcSqOklekYGyg38adSMYRaS9zPPnX7z+1ne/9+TJY9/34IXz9TrP07aqQcrL9eHhw8cuTq/OL6MwQBwTscwchzphKJbmERtaH6bB9wndl/TRwBkwCAOOb4EaICYMhKZsHWvtwO7pMN7/wT9oIvWT//izJtwFHugdaC85jzuN2RXD3l8ZJALSUaRZmbIUlG5ET2/T0DJuIegnHz+MjZFtke74IBHcMAVpZZLwNDg4mibLSHf7eKeJUommsZjL2/q3fvTbB8tFV7c4xNlyjtu1+wbPWy4Wh6dner6ud02odvE0/ycwo5tOA6ZjilgvhZskp56VVmFgwTJJPRgFg8xAmBxjxLep4CRZE2GTw2+sn32z73c/+8WnFcAUrkkMR+uQShonEetAJ2I41od+1PAq1Mc0mYZOyWDJCJutv/70gbS5RkLFGI9nwbj6qutrwp9T2G9yuJxJLyBbcDzWAvvz5Zcv7n/07Dvf+Waixrbq0jwv2f0Yt1XL2o/FbL46yNaH+6q+Pf8w1WHK4AIeyNQAL0VYkkpnk/swckienIbooKQW7spbmYsBAV7ff/T3/lE+L2x985d//auBi1SJsAvRJHLubLKUiqnjhLJGoWYiXMvYkbtXLQQWz2EfP350ZqUYgnQNOg8GnUC+jKQ6JaBGO+aneKy0zqu7Nmk1jURmGh1b/Onnr77/499+/PhshJfr+qws8nkJFaurFugK+4K9SVeH17f79vJWyhijqfIVMpeoSU5l0LSaZmtJ5aKSGSmy/+MdC4Q6g4DOvv6P//PDx49N5Nv9zc/+6ldNkJoAWJWUk7c58pLd6+xn5WI4lIBMK411mQqSmEbriGySz0def/3BEfeIbSnYM5Bmlq3nQtAkiqGn9w3JpI67Geok7ZrvDTBSEMBwvzHb8+dmcfzd3/re8Wo+1EBIQzGb5WWOHd9tG4jNbI5nyMuDozEvq+2m228Mw/VCdaZLE+wyHymFwUamKigZ/yRlPmz7MpJ5Vo///n/66Hvfj2yPfdpuLv/0J3/dQUYILdJ8PiMSYEEuLRl+f868Eh0H/BNhJUUvYUJeBn0z/i7mW3/r6QPO65AR4vipYx5YYhAyb19egMLs4F2QUSt1V34ndRDTFH2pai+K7PXr88effPPZs8fzPO2aFvoNuYAriJyv9o3O8/m8BJKCvVg/eqRjv798H09yweSBm5ouR4lzT6O+JTEpBEhsPpSibvqj3/r9b//hP1VKaseDqzZX//7nf1MHGQDD2dR8gVOaF3APpkh9mjG+Rn4dZQpAkzXLKZvnpgyGpMRJNpz++kdnk/p5js0hJ6FqSigCRhPblsgMR3lLzvT2l2iyEYKwGPNLExlqqXW7311v2m9977v3z47zJAEZwLWK+SwvMj/0VdUlZQHQxTcT6Ozes69lma7fvyV+gu8gy51Mj1SfxDJMJ5om5rHoFjat6qKzH/2DH/9nf4xzBcCCfOGyu9urP//Ln297jk+MOVzM0qSkucqwH+mYpm1q+tz0IiKF1gWnxxk9FYrKGHEvg5H0tz6+P6U7YK9VkjCpKe8pk4iamWoyw/SqHA6AmFrixmk6SyJD6yRHQgicZMnbF68XRw+effLs8HDJIa/bCi6SozXSZGhAwbt8hj8F7t15fe/pUxiXm1fPPcux4kT6PKYhe1OYQMPwC8fZu7Cz2cd/+Mc//Cf/dL5e7G9uF+uVY+tL2Fxf/Nlf/LSy0YyjpxjRiB1fycI4x/SWDc0u+MbEWxX3GRWjlFBpOtFrOgMOgKFqTK8zonXQumesgjoiBfej5EglzsNSmnGqd+Z/TAqTP0xzSKYXbWmZGpuov/3Z5yePP/ro6ePlaoarVNs9tr2cczIx2BI4ZbGYwXT23dCP+t5HTw+OV+31ha+rhJOFWCsCXs0Ju0kWmD7y29615dk3/+Eff+NHP1wfrna3N2mazxYl6ChAx2Zz8x/+8pcftk2ZJSWrkkhUpjfGiGcgAALhgnfudVRxiMJ4Ezjqt1D67tU5DK84/QlVg5UxVoqdIf6ZzOJTX8UupKtHxXeJkGiaY8PYldj0RCwbx7xPL6OBynVwDNHDj7527/SgnBW4IvYCJhVyAYNegUJH0Wwxw3PDuXajOfno6b2PHpsyq/e7oRs4tIzT9yixQBRsTHj0nW/+wT95+u1vlmVhgm3r7ujkCLgY9LUw8X5fff7m4mefvVhBBXM4CsWGHr4kiTHdNCvGaQKlllmeSvdRtIn8W9hzltOyjknLuy30N5/cl2QJbZKW9mg9zb+WGYLEWtMwZRl/Jb0XMQ+f8T+pfXZ2evuTFEmMU3XZ7nZz/PDjo8ODg/UcjiO2drfb41LlnLPN630NgzJfYis0I5omPXrw4PDx09npI7C66uZmNOXi4cdn3/7+6de/u/z4OyeffOvekye46bIwo+uhuIcHi7qqGOCNLBzQ5bb5kz//5dEqyVI1wTzPAXZMzVBhjRy8TE7haySkPARM5mr059a1jDw64wczvbEI+oxlJRwdyBBmiNglxRYL7qQaWKguqUCphmYNpRAwyYrR52vmYzmkna9hyIu+vvyzP/u3T54+xSmdnR3Njw99uN5cb6D0s/USv7bd7qEps9XiJISbm+0AM3L64J4p9Pr06Fu/jcdPVgfrk+N6D84STAq6EM3KdDlPNtf1YjVnGsQF2N12t0/ydHV0cHTvNLgaMkl3kOd8QyN4FJXVD3ZgNJBp/eRuNj4Pi/KwCdHPh/a5jo/hHr799MHEfGDuoOFCuCVyHWsvbzdk00kQRjBNDRclUdKXBCXJUhMk0jON+pQpXMBX+YfXb5anT0G7ylTBKGRZ5ruuqtpcSBUUud7VSZ5B1fXom6rBeoB0Xn7Yvm/N4vSsXK7gcS6ubuq2+/L1B6+zZ0+OC+WHzi8PVg5OvnflLGurCix637oXb863VxeLeSGFB5zXTU7npaaDxZT0O5HU2XLyl9bs7ZFiWZCFHqiPciT1r3yPHiUq1BbSEaVE2ndvJ4w4mxVWSGsZCi1ztFhdBDtCYzp6/MhL8kPQvaIxh9fMws//3b/50Q++dbDiiMs1/kAuLq5vr3fH946WRwfBX29vtub0aHl8FEXX1+eXL9+9/fT5h2pTv45dX+2Hprm+ubl59373YfeDP/qjR8d/dLbgW11SGNqrPeCJloTNvCiPFrPHjx68+PTX8uYy5qyAMO3Ad4NJII6YYAjjVFMHqXejZMBZREaHmPBdA5H+ztMHnC4Yi6zr+AZ8oLM5AEkiTn3ioPIeGylWZymin+ZK8W0SWt5TB9xGXQFHoFFlLIcQaPPu9YNPvvHxs2ext/COwHz4fLurOeJ8UYJlu57BaMCstMh++bOf/p///T+/+vUv49u3+3cv5tDN3S0sTKHDkwdrd/n27fuLRuX3758uFqD5+7wsHYOdHDG8A35p7E9/8bfzDHRjTDmWDyg5DRJuZ3gGKj+9KHDK2nBcylQ9NPkXGfP7jY8fOMl7Yh2pzFyANO72zch3J6TCiGWmzvQeGnkjWJbmidjaaQis5FnlhS9ic6XMaiJl4WZXf+9HPzo5OOg5NifBXkCHASfwm+VijtvZtu3a/ovnn//5n/zbg8ViVmSLwyOzOoCeJ1kuGW8ORMJt9xfvPnt+fvz06dnRIvQWIK1r9mzRDAE++cW7yy/eXMVDlScy9Guqm2LkgaBVYIlkaaRykF24kpGUKnZAmIT9Fp88PiUbN0omXHMNIC5YDewUaQSzdVK2LlEDWMVRZitp6dmRUYN0IjIJTKa4KsPyRjPhef3h1eeL44ff+/73AWC6pkthKsoS0gsDoRKDr6Fzzz/77F/8L/9HdX6dcwiMNsWM8Su2ME7vK+WLRezQ43v17eUXH3Zg9ScHMziIru4IMd2Azfri5YdffPrWdhtwvem9rdMEOk7EDVNee3pLLNsv2UVhpDaG7I5FIFzRt589oJlg9XCYGi9YGJel0KBqXwP1GAHn8mIvvtJFsxdODyz+ZSAwWD6HYfSR6MpMzY9sSqMnAeB58+7yuz/4nSeP70eshGizgvOnmAGpqiQ1u/32f/xv/7svf/HF6ckSqmxGEMEYeKu3QyLREfbkBlZoTbW1r754dV6rH3z/W4tcwQIA7jgZPHl1u//ZLz7tq02WGakhlBfo8E2PYKQZtJqxD0n3jvor1ZBmFHagkGbDRjx7hMMmm/ScOh2kDk5x1kVcZLph7nJI+PJU5q+n194JG6btAHwpUuMlcMJuABk1Km8zUZJTBqFPqqvzMV9/7/vfPVov4DictWkp7atRdP723f/8P/3z//V/+FcFx2EYbDeH4ngPDkm0lrA8IpIKTexHP/Q+NsW9R2N58OjRg3UBMmEk2E1ivqv7v35xffXu7arkqqZawemdvgIGGaRgsI2T0TRrptVUHcjHNFIZqOTFYvLqja9eTzzKu5kg2QDCh6syGeX9G5GPvU8p8zpYZyQWKu9kZahylMF84HtmapGTHlKa1Uhly8W/+b/+5Rdfvh51MlvOaSBrVgals/LVq9f/6n//9z5OKsheXXddjyNMOESa95IQBeeWJnyPBF2gj4uzr3//0de/8fn59u1NC2A7Uhj5opKizBar5aAzthtK/St7sWQweCQdRkSZgCLw9np6B050NyR3DBPz/v8AqhtGnNyqxNUAAAAASUVORK5CYII="/>
  <p:tag name="MMPROD_48147LOGO" val=""/>
  <p:tag name="MMPROD_UIPERSISTENCEDATA" val="MMPROD_UIPERSISTENCEDATA"/>
  <p:tag name="VIDEO_FILES_RECORD" val="&lt;Videos&gt;&lt;Video Name=&quot;Practice Facilitator 5-14-13_312_1_80394.flv&quot; Position=&quot;1&quot; SlideID=&quot;312&quot;/&gt;&lt;/Videos&gt;&#10;"/>
  <p:tag name="MMPROD_NEXTUNIQUEID" val="10013"/>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1&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32&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16&quot;/&gt;&lt;property id=&quot;10236&quot; value=&quot;0&quot;/&gt;&lt;property id=&quot;10237&quot; value=&quot;0&quot;/&gt;&lt;property id=&quot;10238&quot; value=&quot;-1&quot;/&gt;&lt;property id=&quot;10239&quot; value=&quot;3&quot;/&gt;&lt;property id=&quot;10240&quot; value=&quot;1&quot;/&gt;&lt;property id=&quot;10241&quot; value=&quot;-1&quot;/&gt;&lt;property id=&quot;10242&quot; value=&quot;-1&quot;/&gt;&lt;property id=&quot;10243&quot; value=&quot;-1&quot;/&gt;&lt;property id=&quot;10244&quot; value=&quot;3&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property id=&quot;10151&quot; value=&quot;TeamSTEPPS Master Trainer Module 6&quot;/&gt;&lt;property id=&quot;10152&quot; value=&quot;TS_Mod_06&quot;/&gt;&lt;property id=&quot;10153&quot; value=&quot;SCO_ID_TS_06&quot;/&gt;&lt;property id=&quot;10154&quot; value=&quot;TS MT Module 6&quot;/&gt;&lt;property id=&quot;10155&quot; value=&quot;  :  :  &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47404PHOTO" val="iVBORw0KGgoAAAANSUhEUgAAAFgAAAB2CAIAAADDUcMlAAAhCHRFWHRYTUw6Y29tLmFkb2JlLnhtcAA8P3hwYWNrZXQgYmVnaW49Iu+7vyIgaWQ9Ilc1TTBNcENlaGlIenJlU3pOVGN6a2M5ZCI/Pgo8eDp4bXBtZXRhIHhtbG5zOng9ImFkb2JlOm5zOm1ldGEvIiB4OnhtcHRrPSJYTVAgQ29yZSA1LjEuMiI+CiAgIDxyZGY6UkRGIHhtbG5zOnJkZj0iaHR0cDovL3d3dy53My5vcmcvMTk5OS8wMi8yMi1yZGYtc3ludGF4LW5zIyI+CiAgICAgIDxyZGY6RGVzY3JpcHRpb24gcmRmOmFib3V0PSIiCiAgICAgICAgICAgIHhtbG5zOnhtcD0iaHR0cDovL25zLmFkb2JlLmNvbS94YXAvMS4wLyI+CiAgICAgICAgIDx4bXA6Q3JlYXRvclRvb2w+QWRvYmUgUGhvdG9zaG9wIENTNiAoTWFjaW50b3NoKTwveG1wOkNyZWF0b3JUb29sPgogICAgICAgICA8eG1wOk1vZGlmeURhdGU+MjAxMy0xMi0wM1QxMjoyMzozMi0wNTowMDwveG1wOk1vZGlmeURhdGU+CiAgICAgICAgIDx4bXA6Q3JlYXRlRGF0ZT4yMDEzLTEyLTAxVDIzOjUwOjE0PC94bXA6Q3JlYXRlRGF0ZT4KICAgICAgICAgPHhtcDpNZXRhZGF0YURhdGU+MjAxMy0xMi0wM1QxMjoyMzozMi0wNTowMDwveG1wOk1ldGFkYXRhRGF0ZT4KICAgICAgPC9yZGY6RGVzY3JpcHRpb24+CiAgICAgIDxyZGY6RGVzY3JpcHRpb24gcmRmOmFib3V0PSIiCiAgICAgICAgICAgIHhtbG5zOnBob3Rvc2hvcD0iaHR0cDovL25zLmFkb2JlLmNvbS9waG90b3Nob3AvMS4wLyI+CiAgICAgICAgIDxwaG90b3Nob3A6RGF0ZUNyZWF0ZWQ+MjAxMy0xMi0wMVQyMzo1MDoxNDwvcGhvdG9zaG9wOkRhdGVDcmVhdGVkPgogICAgICAgICA8cGhvdG9zaG9wOkNvbG9yTW9kZT4zPC9waG90b3Nob3A6Q29sb3JNb2RlPgogICAgICAgICA8cGhvdG9zaG9wOklDQ1Byb2ZpbGU+QWRvYmUgUkdCICgxOTk4KTwvcGhvdG9zaG9wOklDQ1Byb2ZpbGU+CiAgICAgIDwvcmRmOkRlc2NyaXB0aW9uPgogICAgICA8cmRmOkRlc2NyaXB0aW9uIHJkZjphYm91dD0iIgogICAgICAgICAgICB4bWxuczp4bXBNTT0iaHR0cDovL25zLmFkb2JlLmNvbS94YXAvMS4wL21tLyIKICAgICAgICAgICAgeG1sbnM6c3RFdnQ9Imh0dHA6Ly9ucy5hZG9iZS5jb20veGFwLzEuMC9zVHlwZS9SZXNvdXJjZUV2ZW50IyIKICAgICAgICAgICAgeG1sbnM6c3RSZWY9Imh0dHA6Ly9ucy5hZG9iZS5jb20veGFwLzEuMC9zVHlwZS9SZXNvdXJjZVJlZiMiPgogICAgICAgICA8eG1wTU06RG9jdW1lbnRJRD5BMTA3NjlDRDFDRjYzMzREMjk2QjlEMDcyMkUxMEVCNjwveG1wTU06RG9jdW1lbnRJRD4KICAgICAgICAgPHhtcE1NOkluc3RhbmNlSUQ+eG1wLmlpZDo3MUYwQTY5NDBDMjA2ODExOEMxNEQzNzA4MDAxNkYyMjwveG1wTU06SW5zdGFuY2VJRD4KICAgICAgICAgPHhtcE1NOk9yaWdpbmFsRG9jdW1lbnRJRD5BMTA3NjlDRDFDRjYzMzREMjk2QjlEMDcyMkUxMEVCNjwveG1wTU06T3JpZ2luYWxEb2N1bWVudElEPgogICAgICAgICA8eG1wTU06SGlzdG9yeT4KICAgICAgICAgICAgPHJkZjpTZXE+CiAgICAgICAgICAgICAgIDxyZGY6bGkgcmRmOnBhcnNlVHlwZT0iUmVzb3VyY2UiPgogICAgICAgICAgICAgICAgICA8c3RFdnQ6YWN0aW9uPnNhdmVkPC9zdEV2dDphY3Rpb24+CiAgICAgICAgICAgICAgICAgIDxzdEV2dDppbnN0YW5jZUlEPnhtcC5paWQ6NzB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gICA8cmRmOmxpIHJkZjpwYXJzZVR5cGU9IlJlc291cmNlIj4KICAgICAgICAgICAgICAgICAgPHN0RXZ0OmFjdGlvbj5jb252ZXJ0ZWQ8L3N0RXZ0OmFjdGlvbj4KICAgICAgICAgICAgICAgICAgPHN0RXZ0OnBhcmFtZXRlcnM+ZnJvbSBpbWFnZS9qcGVnIHRvIGltYWdlL3RpZmY8L3N0RXZ0OnBhcmFtZXRlcnM+CiAgICAgICAgICAgICAgIDwvcmRmOmxpPgogICAgICAgICAgICAgICA8cmRmOmxpIHJkZjpwYXJzZVR5cGU9IlJlc291cmNlIj4KICAgICAgICAgICAgICAgICAgPHN0RXZ0OmFjdGlvbj5kZXJpdmVkPC9zdEV2dDphY3Rpb24+CiAgICAgICAgICAgICAgICAgIDxzdEV2dDpwYXJhbWV0ZXJzPmNvbnZlcnRlZCBmcm9tIGltYWdlL2pwZWcgdG8gaW1hZ2UvdGlmZjwvc3RFdnQ6cGFyYW1ldGVycz4KICAgICAgICAgICAgICAgPC9yZGY6bGk+CiAgICAgICAgICAgICAgIDxyZGY6bGkgcmRmOnBhcnNlVHlwZT0iUmVzb3VyY2UiPgogICAgICAgICAgICAgICAgICA8c3RFdnQ6YWN0aW9uPnNhdmVkPC9zdEV2dDphY3Rpb24+CiAgICAgICAgICAgICAgICAgIDxzdEV2dDppbnN0YW5jZUlEPnhtcC5paWQ6NzFGMEE2OTQwQzIwNjgxMThDMTREMzcwODAwMTZGMjI8L3N0RXZ0Omluc3RhbmNlSUQ+CiAgICAgICAgICAgICAgICAgIDxzdEV2dDp3aGVuPjIwMTMtMTItMDNUMTI6MjM6MzItMDU6MDA8L3N0RXZ0OndoZW4+CiAgICAgICAgICAgICAgICAgIDxzdEV2dDpzb2Z0d2FyZUFnZW50PkFkb2JlIFBob3Rvc2hvcCBDUzYgKE1hY2ludG9zaC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3MEYwQTY5NDBDMjA2ODExOEMxNEQzNzA4MDAxNkYyMjwvc3RSZWY6aW5zdGFuY2VJRD4KICAgICAgICAgICAgPHN0UmVmOmRvY3VtZW50SUQ+QTEwNzY5Q0QxQ0Y2MzM0RDI5NkI5RDA3MjJFMTBFQjY8L3N0UmVmOmRvY3VtZW50SUQ+CiAgICAgICAgICAgIDxzdFJlZjpvcmlnaW5hbERvY3VtZW50SUQ+QTEwNzY5Q0QxQ0Y2MzM0RDI5NkI5RDA3MjJFMTBFQjY8L3N0UmVmOm9yaWdpbmFsRG9jdW1lbnRJRD4KICAgICAgICAgPC94bXBNTTpEZXJpdmVkRnJvbT4KICAgICAgPC9yZGY6RGVzY3JpcHRpb24+CiAgICAgIDxyZGY6RGVzY3JpcHRpb24gcmRmOmFib3V0PSIiCiAgICAgICAgICAgIHhtbG5zOmRjPSJodHRwOi8vcHVybC5vcmcvZGMvZWxlbWVudHMvMS4xLyI+CiAgICAgICAgIDxkYzpmb3JtYXQ+aW1hZ2UvdGlmZjwvZGM6Zm9ybWF0PgogICAgICA8L3JkZjpEZXNjcmlwdGlvbj4KICAgICAgPHJkZjpEZXNjcmlwdGlvbiByZGY6YWJvdXQ9IiIKICAgICAgICAgICAgeG1sbnM6dGlmZj0iaHR0cDovL25zLmFkb2JlLmNvbS90aWZmLzEuMC8iPgogICAgICAgICA8dGlmZjpJbWFnZVdpZHRoPjE3Mjg8L3RpZmY6SW1hZ2VXaWR0aD4KICAgICAgICAgPHRpZmY6SW1hZ2VMZW5ndGg+MjU5MjwvdGlmZjpJbWFnZUxlbmd0aD4KICAgICAgICAgPHRpZmY6Qml0c1BlclNhbXBsZT4KICAgICAgICAgICAgPHJkZjpTZXE+CiAgICAgICAgICAgICAgIDxyZGY6bGk+MDwvcmRmOmxpPgogICAgICAgICAgICAgICA8cmRmOmxpPjg8L3JkZjpsaT4KICAgICAgICAgICAgICAgPHJkZjpsaT4wPC9yZGY6bGk+CiAgICAgICAgICAgICAgIDxyZGY6bGk+ODwvcmRmOmxpPgogICAgICAgICAgICAgICA8cmRmOmxpPjA8L3JkZjpsaT4KICAgICAgICAgICAgICAgPHJkZjpsaT44PC9yZGY6bGk+CiAgICAgICAgICAgIDwvcmRmOlNlcT4KICAgICAgICAgPC90aWZmOkJpdHNQZXJTYW1wbGU+CiAgICAgICAgIDx0aWZmOkNvbXByZXNzaW9uPjU8L3RpZmY6Q29tcHJlc3Npb24+CiAgICAgICAgIDx0aWZmOlBob3RvbWV0cmljSW50ZXJwcmV0YXRpb24+MjwvdGlmZjpQaG90b21ldHJpY0ludGVycHJldGF0aW9uPgogICAgICAgICA8dGlmZjpNYWtlPkNhbm9uPC90aWZmOk1ha2U+CiAgICAgICAgIDx0aWZmOk1vZGVsPkNhbm9uIEVPUyA3RDwvdGlmZjpNb2RlbD4KICAgICAgICAgPHRpZmY6T3JpZW50YXRpb24+MTwvdGlmZjpPcmllbnRhdGlvbj4KICAgICAgICAgPHRpZmY6WFJlc29sdXRpb24+NzIvMTwvdGlmZjpYUmVzb2x1dGlvbj4KICAgICAgICAgPHRpZmY6WVJlc29sdXRpb24+NzIvMTwvdGlmZjpZUmVzb2x1dGlvbj4KICAgICAgICAgPHRpZmY6UGxhbmFyQ29uZmlndXJhdGlvbj4xPC90aWZmOlBsYW5hckNvbmZpZ3VyYXRpb24+CiAgICAgICAgIDx0aWZmOlJlc29sdXRpb25Vbml0PjI8L3RpZmY6UmVzb2x1dGlvblVuaXQ+CiAgICAgIDwvcmRmOkRlc2NyaXB0aW9uPgogICAgICA8cmRmOkRlc2NyaXB0aW9uIHJkZjphYm91dD0iIgogICAgICAgICAgICB4bWxuczpleGlmPSJodHRwOi8vbnMuYWRvYmUuY29tL2V4aWYvMS4wLyI+CiAgICAgICAgIDxleGlmOkV4cG9zdXJlVGltZT4xLzI1PC9leGlmOkV4cG9zdXJlVGltZT4KICAgICAgICAgPGV4aWY6Rk51bWJlcj40NS8xMDwvZXhpZjpGTnVtYmVyPgogICAgICAgICA8ZXhpZjpFeHBvc3VyZVByb2dyYW0+MjwvZXhpZjpFeHBvc3VyZVByb2dyYW0+CiAgICAgICAgIDxleGlmOklTT1NwZWVkUmF0aW5ncz4yNTA8L2V4aWY6SVNPU3BlZWRSYXRpbmdzPgogICAgICAgICA8ZXhpZjpFeGlmVmVyc2lvbj4wMjIwPC9leGlmOkV4aWZWZXJzaW9uPgogICAgICAgICA8ZXhpZjpEYXRlVGltZU9yaWdpbmFsPjIwMTMtMTItMDFUMjM6NTA6MTQtMDU6MDA8L2V4aWY6RGF0ZVRpbWVPcmlnaW5hbD4KICAgICAgICAgPGV4aWY6Q29tcG9uZW50c0NvbmZpZ3VyYXRpb24+CiAgICAgICAgICAgIDxyZGY6U2VxPgogICAgICAgICAgICAgICA8cmRmOmxpPjE8L3JkZjpsaT4KICAgICAgICAgICAgICAgPHJkZjpsaT4yPC9yZGY6bGk+CiAgICAgICAgICAgICAgIDxyZGY6bGk+MzwvcmRmOmxpPgogICAgICAgICAgICAgICA8cmRmOmxpPjA8L3JkZjpsaT4KICAgICAgICAgICAgPC9yZGY6U2VxPgogICAgICAgICA8L2V4aWY6Q29tcG9uZW50c0NvbmZpZ3VyYXRpb24+CiAgICAgICAgIDxleGlmOlNodXR0ZXJTcGVlZFZhbHVlPjMwMzEwNC82NTUzNjwvZXhpZjpTaHV0dGVyU3BlZWRWYWx1ZT4KICAgICAgICAgPGV4aWY6QXBlcnR1cmVWYWx1ZT4yODY3MjAvNjU1MzY8L2V4aWY6QXBlcnR1cmVWYWx1ZT4KICAgICAgICAgPGV4aWY6RXhwb3N1cmVCaWFzVmFsdWU+MC8xPC9leGlmOkV4cG9zdXJlQmlhc1ZhbHVlPgogICAgICAgICA8ZXhpZjpNZXRlcmluZ01vZGU+MzwvZXhpZjpNZXRlcmluZ01vZGU+CiAgICAgICAgIDxleGlmOkZsYXNoIHJkZjpwYXJzZVR5cGU9IlJlc291cmNlIj4KICAgICAgICAgICAgPGV4aWY6RmlyZWQ+RmFsc2U8L2V4aWY6RmlyZWQ+CiAgICAgICAgICAgIDxleGlmOlJldHVybj4wPC9leGlmOlJldHVybj4KICAgICAgICAgICAgPGV4aWY6TW9kZT4yPC9leGlmOk1vZGU+CiAgICAgICAgICAgIDxleGlmOkZ1bmN0aW9uPkZhbHNlPC9leGlmOkZ1bmN0aW9uPgogICAgICAgICAgICA8ZXhpZjpSZWRFeWVNb2RlPkZhbHNlPC9leGlmOlJlZEV5ZU1vZGU+CiAgICAgICAgIDwvZXhpZjpGbGFzaD4KICAgICAgICAgPGV4aWY6Rm9jYWxMZW5ndGg+MzUvMTwvZXhpZjpGb2NhbExlbmd0aD4KICAgICAgICAgPGV4aWY6Rmxhc2hwaXhWZXJzaW9uPjAxMDA8L2V4aWY6Rmxhc2hwaXhWZXJzaW9uPgogICAgICAgICA8ZXhpZjpDb2xvclNwYWNlPjY1NTM1PC9leGlmOkNvbG9yU3BhY2U+CiAgICAgICAgIDxleGlmOlBpeGVsWERpbWVuc2lvbj4xNzI4PC9leGlmOlBpeGVsWERpbWVuc2lvbj4KICAgICAgICAgPGV4aWY6UGl4ZWxZRGltZW5zaW9uPjI1OTI8L2V4aWY6UGl4ZWxZRGltZW5zaW9uPgogICAgICAgICA8ZXhpZjpGb2NhbFBsYW5lWFJlc29sdXRpb24+MjU5MjAwMC85MDc8L2V4aWY6Rm9jYWxQbGFuZVhSZXNvbHV0aW9uPgogICAgICAgICA8ZXhpZjpGb2NhbFBsYW5lWVJlc29sdXRpb24+MTcyODAwMC81OTU8L2V4aWY6Rm9jYWxQbGFuZVlSZXNvbHV0aW9uPgogICAgICAgICA8ZXhpZjpGb2NhbFBsYW5lUmVzb2x1dGlvblVuaXQ+MjwvZXhpZjpGb2NhbFBsYW5lUmVzb2x1dGlvblVuaXQ+CiAgICAgICAgIDxleGlmOkN1c3RvbVJlbmRlcmVkPjA8L2V4aWY6Q3VzdG9tUmVuZGVyZWQ+CiAgICAgICAgIDxleGlmOkV4cG9zdXJlTW9kZT4wPC9leGlmOkV4cG9zdXJlTW9kZT4KICAgICAgICAgPGV4aWY6V2hpdGVCYWxhbmNlPjA8L2V4aWY6V2hpdGVCYWxhbmNlPgogICAgICAgICA8ZXhpZjpTY2VuZUNhcHR1cmVUeXBlPjA8L2V4aWY6U2NlbmVDYXB0dXJlVHlwZT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KPD94cGFja2V0IGVuZD0idyI/PjGGY7AAAAAHdElNRQfdDAUBMjPDOOcyAAAACXBIWXMAAAsSAAALEgHS3X78AAAABGdBTUEAALGPC/xhBQAAUC1JREFUeNpkvdmSJEl2JWaqavvmW3jsudZeXdXVG4jGAAPIgBQOOIN5GJF5IvlC4RtF+MS/4BfwF/jClyEFQ3LIAUGs3UDv1V2VlRm5RMbi4bvbbqamxnPVPKqamKiszAgPd3PTq/eee87Vq+rsb/67/551RmfQF+e865RqpMEY40w1Deu6zmAG/cQMhS88VXWqxQOqbZgQbdt1LT2IR/EEZuACLV0LT5Ctwek3RtviO9VKQ9ZcmIqexpjgbV0bTHWMqYouhXfoWmVYlipLugAuLqWhb8NoJTftRjZ4cyZYh3dtW4XbME2Fa3eM3hS/w620uEUD33H8um0ULtQx+h/jEAI32VUVLo2f6W4ZxotbM/Eqk17U0aN4nkHf0FVpbJbJucAl6L9WdjCFQfYhu+hncoN3UmkD4voYG91Bx/uLkF3ozclMDV0BP0qJ8ZNdGTd6e8G6uAnVkpU5WQFvoWjw+AHv2eBRug6GYZpStf2kkGXpCsrAe9F7MqVNT8NQ9Fumb7XFCzmsSG9O04bX6omBFWgU+MLd0KvoVnA1PJeTP2gX6PTFOpoa1RvMMPRN4n/9mt68THuAYQpthJZ+RwMkg3U0p2RIzL9i5F2toSeLnIhsQL/C0/CYbPF7Q3BmWR1uGHep76jD/DN6G7oVmjdyHtiXDEL30NLE4TpwXqN/pL/ftut/FlbX3yn9DqPG+LjauwQe5niv3jTkOBgF3gw+xQwTJsdT6UJ6QnARWJiMTa+DY9Ar6CbIFnimwHR1ZWGQBzKyRdPuLURzX+PmyfnJoK1gNvx4P2MUHLgnoZTsb9qkMMTEwSk5XAz+ovoQZfqtaBS40ZZT8HSdpPDraGK1D5LJaHSYK9idkQfpuSGHpouz3jz0pL19yLjkQYq+0f9T8HaSvId+5iYjM2kn0c+mfwTdvaHjEzPVadt3TUVT1zsYPUe7Nxecm21TtYhhfG/ZCHsJ7OCI404i1IE69I5c4R4M7SY0CbB5k1et4wUMdmy061lCYibaFq+guJKNBhZG8dBqp6O4w4SR77YUunS7Sv9MhiZ3U+TOeoIURQJNmyILYnz0tK53Mh3JBHO4SdPUiEaua5L98SpMF+vtyDt6q/7XmFFrP8kaCgzcA95E3xfT8CllI6XUb0OWEYKQhW4Kt02eJAtZVy1QF1OvwwQI1jRCh5XKEoc5gR+ZOpC7hm6zoX/osoSpuFuDEA6XYybvCBfJf3EVeru2vYebTumpVr03MYp+1gnyBaY9ufdfox8EBZehXZXiWIc6rmD2cGhogOix2tBD5TTnhKRkUDwDP7bkjMbeIgSZADTZSg34uCXe0t3QM7hpchNBU2dNXYiiNijq6AktoqrJyrQuJbywrSvWcq+KBl7kKQFDtVyVSCFNjdvDfFkds+iGBAGbUnswovnXIY4fONPj2t8VAKAT5G+KgK/VTk8m1pG+h12DgoFcQGmcZH0kYKqN3mz9A62GIoyNa5glJ8GrCUEM7UvknFJbAVMiOu1g9EXeBpAjl2C4dlWnuybdGnnWFFVbKW7VJWJGVmXVFA25kFRSez+F//zO96In8VAY7S5LgDuObevEpSx4L+Edd2AQpYQgt8XfZgcXhakpWgxKOpwCgQbMOqlTZg+NhM0a4VgPEgqv6ygB7ukCjK3IKTCSzsSVNdDp/Ijn9UBqMJ19YXFYnTCXwWSdzi5cZ1BELyJCh5S+NIVr01Z5W82L9areZlWWl6VkDJBC0VOVRS6rpitbA+SBm+Q+ZUMgU5ZdPt++dLfHQxeQEbquXytLGLdFVbZtJRWCJDC5y7ltwfc61zYD2/FdO7BsT9mmRRhm6JwLL9D3jovTDFEm7hN2n8D1gHushXVpimmwfYw0pkYQRbhIGNFq0+mMolkTgp7BSyh7yU5HwT5HqB56FIWg2VVtua12y3x9my2zOquNLk+rVYbJ6VxBmJ6WEq9oBd9KlTaqKeFA+hqahPnCSKRRrivLMNwyhxV8R8wLhQiD71S12jFlY8BGYwlmmbVr1QPHGgRe7DSB6XjSxBApgjqd3TXi94GwjwNNCum3FOhE7Yi3EMlg96QA/qXRRZtNYwFRgJayAeKqT2M6bgieuegdCnEBu5AzmERskmz3anX9NlmldcpUXXfiLmvSXLqWmPg0OwmyqiVqqdZ5mzedNh0YDM0H3rfV5CRRhgMvVMaibgPbMGpVyM63WOSbQ99K0gaGtEyWNJ1HJKItcrUs6oFvjyN/7DiRbVs1uaWmP3qGCAQUV3tujLym2aD2AprXPq/0qZqCyOz6X1NQUr40dALWpFQTKY0oBDD0PUGBvpwi/mu0aZPdrG6ezS9nyQqJAL/Ia9V0ZO3D2B2FlO7mSdNwtitkSf7EXQ1sSGrwlsrQt2IYuTJKZXiGQRboADGU/+EmadtliZwEwgksJEIQD9s2Wo3TeDf4/U1aLfL6ZBKcR3Fsm2bOGeJU6jESrtHtkm7QgNdTMhp2S5mVclCfDDSRNHscIdIKU8l9HqWAw4XgvgS7GnQoURFytD1ytjUC4avFy4vFVd5Zlu1YtllLw3NFxIgdjwJQdDVLmnWtkrLFjbvCyAuELiVSDLvR3Akc3aIANywyu2bAjH7E3zXZBZmel40qGqAGt5FIBCuazmEMHoBJhWfllXq5yPGSc7+NcSOG6N2MOKWOdErD3Z6JE0npdK7HrBv7gNH2gUf0CqIzjPvviKW02rtgS0LY7l7SaHdoZa2qebp4vnj5Nt1U3A2DANb2Ax9OS6GR56HngNS92VTzpN7lLYyN1wj4eWgBlfOGCFFbEr54bYfwgnfYJkE/oRQzMCy8RJCndBYIp03+i3HlrRo6FGLzvD22Tdu1kVdc3mR5e7kqMMjWkgFzgakmXg2OR7OrcyT9RUm31cNG9JPRdfLoIYJIshYrBikiU2hjaW8lGaKJNmU4/QgJGeRzVXTlbXr77Ob5m/WdNOPxwRhYACFDJIAyeOv6js27Z5fJJgcqdZPQCWPMJampvGyKunM65pgsslheU1bCs+u2q5tW8yKiYlwzlVb/gW0qyBqAqCbUeKOBZ71dw8TVMXmI5XpgJM0uba7WpTkxOlu4cBlOiben96yn4TSc+7RJfEqQ/OkxQDuLuReNsMI3yoo0cp9ykC8E8RSNrl2bVsnV7vb57NV1ljQiOjw7jwIPeXCblg7XTogcz+QXV9uO2ZOJPYoRMQwcYrvOyrIBUha12qQy8kUfI8LmcLYSvBxxSXKPSUYYg2HkreGbYN6IVYqjQirfMXEnCJbQt/IKZpVBaBq27QmO1yJ8FoV0nLbF9CnuOMIsW1toxJOqZ4w6TJQwdYowtKQzeoWjWYnR9dpR8ypikLqsoGsTxHy5fopSRZksqtWr7Wwjy8ZwpmcPD04OW1WvFmlgM1nLPvxmd6XnhZOh63qWlHVZlG1Vg1JjjsCtqqaNAtNzxDppCA46Y5tJeESISZR4c14r+HsntMqoFcEnSLsjCOpchzgMMADwUzUsb5TdkmwKHCfELWfFrur8opn6bNfI2HXgCW3F904tuKLMA4nHCfOIpPdKhfV0mR5llg1X6SswWq909DytlI1eqkBIGW0m5HWZJAh3xsdHp2cPT2DGvCgCR1CRxrQdxy1qdvLg+Ph45LiAPyUIbpAvwB1YrsCI+EFkHw3gPcQAiQd1mO3OsTQKCAoZFzKQ0bQHtnAw4Jbov2OTiMHzLcsytNr3bIFpBj9FxJUdi0YYuIXfbKuuArUT3Q75cug2FvQK7kOQ3CAmKNRe4JJl+woGiVoDWUNr8K+ltGaW2leQYJiuGkFcQh8Z9XW2utktkGaZNz5++ABKa5eVkFUmqT/kjaCspBeYLu7RFgZoZFVsE7nO2rzSWKAZbCGNplZ3qcRFNTvrYgdDohoKJ/rMQtMCVE6Hvo+8IIEpbZZXgD9I37qRgctsU5RFEUdOKTvJLfCsXVJ5juWFXr3eNq0qFAMfW6+ywHP8QBSNdJWmWDSc+0oE/QgaLZnSpLADDLWagpHAJ0SgfMG01KOn083iwYarm+3d8/mlVG0h2fHDc26Zu7wGd3aFqKSFsANdtgmwO9Mxy6oqS5Dq5m5T4lq2Keu6xqSAUAEf4Wm17CKX+y5HQqOcyvgwdHVZqEPGObHMaRzY4E+Y76bZ7HLYGzqsYloLCuFwquXB4KWkfIxEtljnhwMXX0XV7IrGCmwkhrs0Px8OjKotdqWjCw9MVxyUVquq62t4Rl+gM5HzDZJeXCkqDWmY7KsiOoiQTrp2Ua4vNzPm+axp4snUH8RpWUMCkLmY2GVdCCINydF1adW2eVHWrWvzhIYoHEtsNzm8Fkwxl8z1rQbxzZDleOCaoNuIwknkDF0Tr2+kcTTwh4ETuK7SU9NRLlRpJYuWwMpyTBd5wYN6U3FkbssasAIO1QBumWF5TlaTpJOdbZhmWhbbxhkGXBW8LaEHv04Ghi5d7At/TGOj2VfcdOQwXcDRPEzTCfojWCLTq+xum+VWHEO+DQ4OpGFVsoSc8jx/sd5iXtuqhL7IqsZ1HdO2Xcu6u1tUpRoO/XSbECkgctkRcDB80wYWj1zTscy0aGCFaeRgeFSKEWzsO+MBAh6mxSOAktIxBU8LgbEaQDOr5cQ+NR/gvTjmVAThSSEPIlekdavxBvjUqmqbpm4cub4NjUg1ZE0QqaLZF6LuFSa+NTVH0nVAbSxK/dppdE5nRVvddNslghJ5p1FmMLJdd5kWVVbGAahkzcE+63ydZAbkYBThCojJ27st3vTkaJLtdgXub+DndVNtW9cUaV5Flhh4YhDZiLzD0A7DIPRs+GyeF3DIwPc9x7Ms07Jt3khkEBjX8dykLI1N1lhmS8VoQa4qlUNFXapj+q67y4oYjuR7mJYapNO2drJzQF661gGRK/f1WrUvIxFFZn19tyN+BYzQaEqFKbDvlszR6gIhVR2NpchXdbNYJ6YXttw5Oj2tmLHd7mIT02AWyZY16eVsAWcd+z6scLdJwSlc0zo7PUg2yXqVPzo/ELJaAM8wJghq23SBiB6HmjaZ6ZlmGPjCtiTeG0nKEHgcfmNCcUNmNjXDkzjCAeTTGUYt5qMQNqAxI4GO0XKgDxK3sOqyajdpPnDtNO3yqoVUQ2ZtDJ5VdRQ6piearCGNSYUDXbemQnxftiAGZPYEqueXpM1aXQvTz0jselak88WS2YFpOVY48gfhi9dvVFm6h5O8LHeLeZolIASPjmNQksU2W28Lx7am0zjP8jrJ3n849R0+X2TAdg+/sAV83RNsGIN/Oj4UCuPwCOG5aYIph5EBO8gLtmO7iNnaMgESpqlTG4hoVXcaNU1iigYVeFQf5m2Vl3gMTjEJLeTJRnbA46alWUaerljnDhxjXcLaJB77zEjKbC+9qXirdCrt9pUrbQ9OFLu2jTuVvp3fZWllxyMg++HBCBxxeTubRjE3zfXtejWfr0r14HwK/lg1MoH27Pjh0UQ2dbrNHz86GQ38YrMR3PSdDoIab1oX3dE4gCfbtgnrevDlKOosG+nByUogIxPIxB7+R562GaUVGMIEkbCsuqqqum6LElweSRR8Pimr0KWKpyTWxBJk5RFJNrBMp2mRSsuWOS0r6ir0XQNJHRyD6spUH0cEUPWJxA2hpUkWoFqT6rU23ldRObnbOs3VfJ1mCHkDdN4QDsLvbr1WRT08H0hmXN/ctLUaHozcyK+rJkny5Tp7eDaFb9/erQAQg+EIkY8wCz3fsuD4yLZdMAgHgxixbUggq+0BEBwPYR/4YYTg0yVf0simDbB0uNXUJXIoF0T5EEGsqVRTe6ZRN+TjRiU1peqExfEGYKibtAKJbTsSqpj3tGxDm9bcWtYKz6y3peVZvcDUHLXVRQeu1w2gPcBjBOlgovtEtETpqetiu1xuwIv1WpEK4xAQfjebh1Fge/Z8sVhiqr3g8GSCuSqKarlMKtXFkb24Ww1DbzwZQCnrlE1rS4hLkEOI8YPDiR8ENHrPBRnB+2rMZ6TkXR+0iTJBX54nR3DhD7R6g/8QxqYJjoskN4r80LV0dZI4OzSLBPfV9WnIln5lsukIBfOKSglUqwHF9iC0VIPZ0PwSmKQRYF+11oKs2y+BkNAAHPN2Ico3tzek/6CCLZfhli0TXCVNsjjysjp/eXklLDccIcD9tm5m63S2KzFGZDvWqsPDMSQPdEaV7GilqJWOAAcU08OJ6/vACxOz6wAhXAwfxBsjRHCZVGpWeBoRPlocgZxtbKrN2YaOX3gEUglcKfSdUeggrWKWIFsRCD1HgBKDtSEpGsSFNg18AYQHRkGIQcNB85OZFK2UdKyPEU21jb6gS2uqsusJl2xLn73drMCXkRcaxaI40rbqiqJEXrFtdn19tV5to0EURH7TNOtdCZIpGZsO/GSdTsaxh3SI26gKva6pEM+gArAZiaYi520Ncg3kBE44yJMGqWx4hW9TedOxaWUENhGtBCXG2MEXMQ8a13SZoK4QzADV2AO9QoaF7gT/oGUhkn1ChzxCUtbkWp0B1AThaPSSmgJto+xENaxWCw1SItoUvOcL5A56vYt51koV6yRxvABWgeuCIFkIctdZbxJa0WnkbpvpRWCF282zIivyJCsDsNpGIpRhBagCpANbo71elDEw48SE08Q1WlAXJMeAgMOx8WUiZYJqmQFVLQy8yiQajaBn9C9uQHAH6ZTWIltZVVBluHfQK8c0Qpu0YtlCpBNbgiUZ/apB+GS0bkALROC5ujptQ5lz38JoERKSCt6QfHq1Qy8VmyTUmbYBSS+jsox5kYLRQz9TYc4wIFxMIAhn290Odiiqqi8KA4PbGhmtTfN6tak/OojroiRyBNMR6CBHdJhyaBm6PfA9xqhkgwsCHzx4dmBqV4E5SBXqwpG9K0jo6OHrFWGEgy1MpysrXuXVtkC+AEjBWwOYoWzBSjyzMZt2njQgl75FXCgHQFoqL+p+8QG5A/ENrolBscBplynr7hcHNdumZSEyhF6bpMqtrtGmrM1khRBJdts4HkBCIn57HKnLUjtEC7FVtxLzpxCKdZ2mBeAQdimK+nAM/7FJqhFfJZcDfYBqpFnFpBst/DyIQtv2uMUt4owIF6gMyB0bV/Zdr0OuEA5iBQycuA9ciQqitV1XnFtUjwAXkJLexsIzy6QCUeo2DSnySWjnJY2a7hbxYhAxA76CqTXULCEhgblnSlpv6JfSwSk5XghHMGlpVy/VIGW0Nl81YMNNTnrJLCnk4NQW8jdgGWQybfqChm5e6ChvIbHD9hHRRlq3wWgB3lwv1+ZpQnVBPMp4EHuMKrQqiAdOEMF1QZrcMMZwtd5rwTXMsiZ38If2+AgeLjwgAOtM+JUL13OianxiAGOzdOdUtG4GN3LDsDGsWTpvGypzIsHscgnNVsH2TWu7xF9pxZzSP0C0Fhp1GOCzoHjBS1qjLzzhtXWthSiV50oTwmnb1siFm8pCtuFxFIr9wjkJnl2WnRgjm0IFcVHBrAgNTLwfmrSe1pc2iBeLHNCa5dAN3OQuEgQgJwjxjRuEIA+mIIJk2QGGAqOqLBVBHHTcvHpDYz191+x7IIDWzS7drler1d3t9Xq3a1XNaqQ1kIkGXB0OdTSJT5Pq4u06FiwrWyQdzBXIj+yXrRAQutBEIte0lWgZEjSQpREgWy1VR5nuhgHF1p0CBJedkcEqTZ3X7a5sBKIPvmdSYVY2VWtRtTNNSwwew9OFvI4Kx5iL+xVnKjDqeh9AbbVcm1Ru1BTFNAej6ej4DLGAtxIYP6xsOqYT2vFQ5olsL7kTOeHBCEQWGRcvcJwOycVxkrvVzeuLL589v7pdLO/uWqagUwGzo/HIVfDKCiM9H/lny2RWwmu7qeDbShJz1E0ofZ8PiSjQJaReRAp8JKkoSegCfV+Nou4G3Q1BFBvemUm4lJpv0l3TebVkph2Mxo4fGst1VeQQ19x206y2dIajgevCJ7BN0uqxsmlBsTE6h1aLGhl4Mczrx+Hg4MgcHiXMgUqFH0QDLwSnHB878QiETTh2vl7AgZ3RJDp+lO3+ock3nEUtrZdu0+Vih5zUcsuPpmeAbXM6nU7GI0c0QGAkwd1mk2X5iS+uCukyY1cB7VQM2Ub1VzzdAtNGWqV2BNW6tsUdW8qUCIPW2Hp9i4xBnRJ9i0zd6epaVa/WsANil0OJhIPYdn1Igny9ATqCBS03u9EIpNmRtOpLxQAkQBA4BDkyJEIG6bbKc9f1IAs3ebrOCmNRKH6NnILkHoTRwXRyfHL2gPGBUYMdwcvbptKtJcqJh44fVZsFxDBe3lChq2K2H40nwbBzHS8ejHzPDcBZQRNk0XVNFAJ6Hcic6219KzsuOwCewxGPomdIlLNY1zQ1cJuwEfyc+thotb1f79XFbFrpYn3lVuqesCzPy6q0TB8artKqXlfxZQWpYxqD0IMGb1vMGNNr2QaY4piZu7cLWgszaW29z+SKFkr8wWTqjo4Q++vZDFjrReFocgTDgRxvF3dGlQla3wZ5hVKo2ro0/cCJRmW6U4x6b4qyKasassGzrKYscfv5drGbN6yVwGYXCcmkjowoCB6fTa/W6fW81KVZY1Or0BG2rjlBxgPdYGUkOMwWLRa6lkEZEDnDaPcLvJQ+dZOSLijXbZsh3yOCXVsavKpKknvc2CY55DNg0zVF5rjL1RLxTyVFi8euEQfe0dAnfWDafjyCq3Nevv/Z96cPHoajaTA+AMud396u7q6LvECgIbAwBGGoOtnB0ABHx9SLWR2tjpqu12a7Zisr2SImJC2F1sQAjg6gPpfbbZIURZGyuvKFGbh2FLigZ9CphwPf0IYw9Bpio0dF+kNopmlQubMlwcI7R0hDl+v7ggQpc2bqPjpdgxC01lIow/Y8DAYgmIE1JlunC7IcCqIbIfEoCYppesH6bkGvN/k7kEoOH40iIRXJQz8Ef3362e89/eTTEOKdmjbBNSrk8wCCjBhJh7FT66IihQfKQncUYM5M4EqHu7VNKpqneYHcDL+FAg+42drgB2+X2fOrlQGgtSar1VW3+vLx0fRwOIQpFPIrYxNhLNv9in1StYdUBKUCBJiE5FA/QlERhxBMk2laMNfrPrQganZ9Q4kCptQN1bKRH8BDzG2RA2mLLN9WxW6z2hX149N3PXdDVRbXNT0X1DVJG+Nu+/R44uIFvKXVSMM6Pp4eHB0BrbPtan13t7ibLVab1XqTFxmicTwYHZ4ejaYHlhdp0dOQY0LP46azDQUbV0j1u/k8KxsG9tlQjNjxQVLJeePM3t56J2fvv/+tD7/7/TfPv/ji7/4SouYwCg3dFDW0+bJQe0PILssr4Tsd8qXuPUUeoHJOs/cG1TcN9S1kmNO+z4bWhyuqjnZUEW6UCUJSmbYHTbUriiTZXC3LXHYPnjxcbH+Nb+I4NFguVf56mQOUP350DCcH6ZhGgcdUCc1WFuvl4sXFxRcvX92sdu742AenBPr6EFYutdBSyrKBj2DtdVOCNHJJRXrV5I5rQxktFivbbfwwZLaH9NuCf86z3/83/82/+5/+RyNd//BP/uWTRw+y6we79eXIa5DMfd89HIUvit19jyWcohvovj2qU4EmysblusnIMeEKOmtAAOimH1Ja1AdAGpSyv6RmQpiDSkEVZAc9A2QSk++64s3d2o8GT997wok77leZQ8FutmVd5qCWwzhQRV7mRbJevv3qi7/567/+s//w//56JoPzjxtDLLe7dWvIaNAR84V4V3VelXkJp6vzHdBY960xQ7aqyIBsmEFEi0kaJzGH4zzPQwc4L2nqNjfrZ59Xby+OXFKtVNO1xSByp4Fr/NbXqpJI5pQpqQ1MSb0+QQs6VPMxe2MZerFHUX+ErltRN5RhlA1VNwT1IJAhWl/WRV5nKQILSPOLr149PT8eDGgFfDZb7ltyGY8dYxS4sR9ZHIRCUqNQsn1+8frLyyv74PyHf/zPX7244KZ38OCdn/2f/9vJO++cBv5mdjV5+BSyuFkvhWq6OqWMH48NiYRlewb3OyMejiYDH7mbsvvrZx/ZrXgw7tj6u//DfyuAWCAZWZpGBzO3fXt5W3I/9qJHJ+a3lsnnq6I3REUtCCq0OXDXMxnyseNoWSYl9Q5qs/f9t3pdg9agKTLBPimXCMwBoSsoEvyozpPtbgsBA+h+symeX968c34E4QRymWZZ1eLNIHX8yI9AEOBnEvBU5Mv1dlfVrmMdPno8HkYXyfLJR58OTw4X51N7NWsOh+AqXfqL8clBFDhgt1WeUu2NmmG45QStW4Bx2VUJ64PRRROEivR8345iEQQGQindVmmaAs6MThwexPHYDX0MMt8sP5huYAh2P9vbtHJi8H2JgAXsKuC9QbSCkQMwvWzdl6eom6lf6aCbADcCDWuB5VUNbYj53iXJege9b+xyQrUXb2dxFK1TCmbHsqAzyg5x6IJoUX85A2OwarhRkYFTPD5/dHQ0PCiTf/3Hf+B59PT/5L/8U1o+SlMWnUGnm+MDqmWu5pDrFiaAvInamrmwHNP02gphycAjkKfcwIAkpbYWYKJlWgGLTMuNwrqOhgnmien+TgBUUbXnLxfXsgM1kl23LNqBj0CG7KUuXPgClFytm3g5RAPSQ9/vjEsb91V+ihFZA4RBPIocmitGtGbb3SaF0gCJxIC956+v3314Ag8qigoMT3d9GvgGtMz3QaZ9orKVNZyeTS1zEESDo8N4PAmHI9v1qEIma5lX0gl1b5peisTgYQKqxZjU1ASSDgoIOde2DilkGYBiqIZzB9wGnJVgxHKpcbdmLa9aZjgsrMuilm2JvN220zj89PHR22fX4Ps0paorm9ZkZqMXx2AKCAVq9uuodsdss2toKbEj9SmJRFA3SdXmya5vHqN0YvGmBp5TNxreh+6WCxAqqKnpeJCCMxBVpcK/pStOY9+JvNAejE/8kGuyYNu+5fuclInJDfyle24cs2M2yWuhy89Sd+gLQYV8wmwqQmIyBK3+UHFG5pnrhgjXwHfo/QRlflzN4DFEIqDCVmBMFW3qaJqyoSrJk4NBfDFLWqhs6ivLagxegIMHjimpN4/qfZjssm6JyVmm0gp6316ol8s5Nc43tOQntJ83mPcGVlS1Ur7nYfLjwFntssl0ggms6hwCwVMidKzYd0AlBmcPvCACabEcFwxJ6PoEmCKnPlbgB2RSw1hNdelvmqY5dWe4hv6ObM3cTtWhFw34NpFKIg3DojaVwfFvoPvwFNlDd0pTeQkM0JZNUXGoxApAw6BG3p2EP5lt+x0ZEKOxK4qGgbATM0a2l7T5A7mjgUSiujndh9lRoVQTbmoOkbT4SZhnAPUqqo13ugTS11OV47oFrkckktOCQ9s5zABE+I43GIw8x+2aEjcNDCM3ge5xqR6vu0WkagouG+omU33y1TtkMAGOLxwP72k0NVeUnkxdvnA8f7fbNrozoK1JiYDzIjr2OxKaUutHTqgBsIeTJ7QZAm+EkY3B7KgdlFAQAQLgwDhpBT10MP2QN5XOg7rG3Zi64muydt/CTqtbVQXiUdXUzKI9mZbgmrxEloDWpkoZ57agdAy2h3d1BRVC4bShY9tCKKg1rqutpt7pQG8G5e4DYCgvAYCopZWcG/5PW5As4raEC5ADoMK6UMZssB6B1DEcjiAqakygoKoHlS2oDXuAX/Zr9dS22dbAlsbiSHa6GIb5IzEdaUPc91sbiA5PtylC0FJkNLB5y+v7Nl3Wg6VeUdGLKE2RpmAPfZMybIURUXG2Y0PPoc4J/Cwwf05TVY3uIHaQIcnKNiJB+xjXnWAUxQRTGCc1X8g+UVOAUCOK7oV1QAUkFCZeJWn5qkaCEMITvkUTLJHqXECtt0bKqnzFPCaoWkpVZV3cY/umcopnareSAqkU94DB6dXLXnf2lAl3XlIPPFAT0EA15K6i2h3tQaAb1R2IQB3tn9QpBOJQEygY/TIJfg33llRfcV1dTNddWABaq64KQxd9dB+HQUV7WrIR/cIDkULoGNcnJQE4NHKqaGPY/eYGrhcZGW0pg9NRGFaNlC01rwMKHId6zhQ1+XA7tS1H7dLNcsft0HKQo308DA4K5UsLdH2rB20xgBEsEnKGXtJpGrwxbr7p9hUoRc0KbWAKBCgcvclphwHVJtR+ZUtpHqFb5hraYGNxCwgJt41sqrJQb6Rik1FA0lWxAgqB+gnwGqvtS9Qg4JVEDOvNbLpALgTMbphWp9tP9Ji0BzLRUutLP4+6+462OnTFbt13JeDCyjYbBMZgyvxGLS4B5Q3NLZyhXN4uDNOzh57lhkaeEdRJIn20UCd1FymymkXN+7RZAOjVSE/QmnjPoMGiar27Ai8CaaQ8q3dgUZMrbayiVE7bBftNbdTJ1vGM+pW40QrfExklGDv2rBpq1lCASc8jGVbSTgqj0lcoZZsijau+GY/Uq94bCHKq9Qi1iFpM2ICWNs+otCvoHcFUqiJFdsZAHIfKqwQRtPDUISigg4DIy026yhvPC0eDINuVy+tbyw2UZB70NE2o3mqhm1IVs5QhAc7CdqhlkXCuUvc73HrUrPW2OBAii3QHyXOTqsNd30BDq+FUtSVWSL0zPq6CIfQeYfKdwUMP4EgbsoqmYXqbCDI/J/IHyic5MxEGO2gnCgFGj9PeN9wjEo1DCQqUlnbzOAYok8sUxteUINQQ9mVRYgSDGJTTxKQCkoosU7xOq68QKclyfTdbpmUN8EzzFjdjpJv57cymJdMB67dcIX4hE2l5mHqAqBIDbLZskghNU6lvDKGXilhZq8rsAoBBq/cw0R4ivQaiyzbUy8p03xZAauyHlthGvnMwDKuyxMiQETA4G/iVSowekwAaa/OuLEms0w4Jo0uKSicaugyBD9DLpKVbQ7B9TyOhi+hM8JmmhEIpspK4IO0sZRZHjoZsWS6WgOBgMAZ+122brDdXd7PXszkm4v2zk+kwrvMtEh8oTBsHumouVVV1ek8ZciayGJKs4rT5Sfdc0yaB3/6iTUc6RVEfQdPetyLrrjqdys2+w9Qg2LMOvNBScnh4IKhS01LfiqV3Q9GCNmKcjwch5rgkKiGpoNE2IH15XSVZAm+XDXDbMlzHsJ39XjtCJ0oZVDDMsjJJyu26KLMagsqGwmRUg16vnv/q1/PFOnL86dkDZ3oIvjybXb/68gVyqhoNhBch02WbVXQW0TapOgPpRAAgwFRDpXvMSa15JXXU9c0uzPhHX9b92rcuLGiFcb9lRbGeYut1jU6XQwd2cOB6mCUkT/gLkqODbGBad/MELCKOwHLMPC8xyboBjq4V+TZmcrlL0mQXea5hU0rHXHd6rxuvKuhZpFTcY5mmdZWVeQJpIKIwmh7BMzcvvkqXm8cffvqBEyL1yLJa71bpZp0vbj/64L3x5JBK6QCpMhufPjo4O4LayJJ1w00QNdo9Q/IBzK+qCsxOCZCsWup96vbLV998mbpmIO+bsmkI1DLI9xspO2XqTuR+KZ0DbU7CwRqPVZRlqalhv0vHiCIApU2lXM7KUiImXMsERQXaebad5OUuzQ8moFBgTLzt+u26rOvbumnK4DFpke6KPOVRFJ2c+aHPoXHPHjrDAw4ajkwJx20an6ssS04fvxtMJmCsXUUVdMYQs1ROgxHhYMjxlaAmRsocYKQkAlrtmGlDpThqAvhHhpB6UzltRG77vvN9R0i33+bFzP1Gab3XxXOccehn1CdMOzgtYIRrZVlmm2C9iHApEMCI87wGaW/1TlnPc48OxkgXWVXSNrR+rV3RfgkgVwdJg9CkBRN4Q1as15Lz0eGR69ldkQOVrdAPA19RkUy0xHNjGMUfT63hAJ7U5Os6TYodgAD2aJBXRI3cDG5ql0VSCO7aLnyT1kWAjk2V7LZWFHXCheWN/+hL0IZo2shIJZnfCh/W91n2G9g1sALxTRcZKN/BOp7rUKsClBgIEgn0BlnKEAB+iZwqGE01qPRwGJ+enWKeaV2W1ApplY43hmUbTV8DpfJGU5Z5liBnBI8eQS9I+AKxEt3n3GFOaSnAdoMOnKqRlh+afiDbgu6ZCiVK72ukSW4kRHpn+iCYfLvepSyBpwInabsw9TmXrncIydvWZNuvMygGClEv9IZGvXGsM/b7yihFdNpBTKPf38W7vpcGQI4c0WnYJ5FNHWAqKVrXJ/KW5jV1+LS1qbfkegEUtzE6OIjKqEnWtMWJFkio08XQDfEUs1pxFek2WS/twxPhuRgMVcIaglvqcaNzFRR3wOCkIWm9EjfRgpXprfkIK64bdzGyhlYkae8krSORtFfbXYa8oZea4bSg+bSvh0XU4kOLK/cBwjVGOLrLDIKSfc2+tT7Vi35M7+DR2zPAO2A0KJ7AsWgNlVQMxAE1r1m0IYZvs7KupEMNK33+5UEYY7oN0x0fjmbJFqZRMBMipKiBl4qWiAr4QosEuV7xMIRaAdTD66j9lZZt+j2V1DQP8+G2BDWuIANCqjSQ1mqTsDQzHVMJi3hujaFJ6mAqK05tQy54StrUYTDxGt40Ge07RMKyLRggdO0y2xcvTb0TSrfL3WPCfoPGfj8PEap99yXRABIPILGusjJqPiSQFFRSsO2CtHlGTZ1URsIwvMANPAtK2bJHSVoen55y09L70U1FXQ26NIRo2GxAd+rNprMcNwwAL3bs0wI5/jNs8C7qakcoZYWsdogoKx7DuvDNer7I57Mi3bRlXsGhfU9xEAdJXR+NSmBcI7dceALVcU3Xc3y3LHYYAtMTgDFFobvKqe+Yk3cYujqkFzlVr8SM+w71fo+ssd8kr6udpL8olkzap6u3QlEF0XQ8aJaKyDqHc6ZF5QEpXRXG8XAYPn73g2g0DsNocHiCGEVM4baI5rRtulkB42zPh4HcQZztdvHxIRWRkZLqpgO+bTb1YtttMrXLBdUvXPvorLW9DNpvftdsVkiNRZWtlwvl2IgHyZXh2QVTKdFlaHz79PxkPAgAr9TQvPKIICMvko4wtA4nK9B+MCFs2iRIc17rR3SfZR8Y+r/O6E8U2XMqEA5B7VwOg99CpRm678/Wa/7U9yhuN6WjQYj6AGTrW3x6MDw8OULgjKZHcnW7P5KD06koGK0XDaAK20Hc6m4jWim6zVRWtru0vVk2L6+7WcZHnj0A8RXmaOBwt7Wj3eVlJ4u2SCveZOAIUVQ71ubZF41lJ+vdhqnS5kdBcPbeO/F4OiB6E1AfJCgjIyWcpSnSHsAbA7JApSCxgXiss7goqS3Z6K2j2VR/PkZPqChbCEP3eJJeAn2gHXJdn2RJjFvC9d1iQytamnzRJTJQatlg+iEQkMAcaoayN/rQh34BkelVAxsA63iA87ykIuHVL350PdscHIypCTkI7A8eu//p0OQBd0IxHNTrTeva0aNHVvp0++bN5Ml505brq1szPmCudTf7/Xy3Tn/+l+p2+8iwzqbjaDIajcY+3CGM8tWiyIqWah5GhlgN4mWe9gcdUBcnAMKk1t1+5+PXxf7O2G9xJozYW6E/UEBvrPJtT6SbfpUYA8eFqBmUsKp2aYuLwk9J02aVNG1ghK+3mXae5ywaBe6MTM5onw2s4OL1XhyrqoRYHw3G/jAfLJqN6al4hDiIMZKPHgvThwAOHz1Kbudm6IyOj4qs8R88jA4n+W4pohH3BnWRjK2ouVTDeDROuoPQt2I3HA8D37cdWrKu8my93jiDIfCJqjm+n6Q71u+Ah4+TR9CKHgQ4vwcIqo30JwPoR3h/gg+dQqJrif15LCDULe1kpsYXy3Fo4xTntinigBq8cEXoorvNVpHWwy+pc8b3A9iyzHPdtYrEbthxTCVqQb0CSH3eMD76zkePv/ut91rDK+tFJbd+nEkhJodsEFle4E0OOuE0LaMORtPModRbViuBKYN9Fy++3Fy85M9eDKlkHolpHA1iVVYW7eZTq7vb1Wo9nE5BYd9cvH67XPRZkwgCncWBbEZtWXK/33XfWWr0W5u0IUy92Uv1JRPkYdcIumZH66IVQtLGTFIVn3qfUlAsBch0bTBCsO91BkFdksfZPlXZwQKUhLAaSdnvmQSxabKiKQogBRKt7JQ1jMSTY3iq8/rt7vJtnmSb8n1Vd7pBQKXz5S4rBqeHeV5s7xbD4aBN0vzliyzLmzI1fvFzZ7Oh00ZCB07rxzG1KsMBbbdK06uLV/b0OB4NX37+699ITYv6sGeGRRpCIJFkSfV1vthX0fvc2RuiP3Cl3yZP+wmZCYywMNNFbujiCjDP92CCilZi9EFA0Neh7d2umpu7me5EaWzPVVW+26yrzjrIi3A8kkVJ2SeOgQ2eOYinh8l2g5hSsW88OuSh213e8l8/Uy9fFkdTq5Vp7IJ0u5KnjqcQjdtEhIG53XarZZFtdqtVBedEcJ1M7aEPJuJSwYTrIrM1u7y8md09/cM/7tru5fOLkgvfdeo8h8+7SIJK+Y7Dad8qnRa1V2NaCt1nTPpH91DpwpmhN5ODcuA9HMPLxVZvUm6rIvcdC9A2X2Ve4DcF1SSrrgsGwd/+9Jeffef74eGJQhAv7/7+N88fPGXHJ4fRwQGnTTkS0dEmdAUnjqskoZIayHngCDHAvXLPL9/eNOsEJvZ5Fz3+kA0P6XiVpm0eKKtrk6++2FW3KXPq48dmFMSh1WLiQOmo4mNCgAgnQKa+eP7cOXkwGMar6+vnF6/DKKKqeJ5jTAGSBViiySH9m3tNyu+xg+m9KfoQLNKWTJ9B059LZHSSbCOo+dyq6XSxGtSQNq6O4+U8KasaViNdUajjYbSyxL//0d9B7E2G3m+++OLff3n1LybHi9V2dJyH43GJLAAe6XvFJgWkeaNRnSVUWjLoWBBiq3LkHYxyJDuohhxTbjj6sKeqKEBaZJUnSITRkPswYyh9O5cg1BUEJIQweF6V5oMDfzm7u768PP34k7YqXz5//qJSFqu2ZenDCoJoEi0Pc7HIG91uvv/Tr+T3q+FkDqTY/UFfepnH0CeNQWvghug0CccUjlEkGWZgGAfjg+jNzdYMvMgWdDZGZxwNwuu0+OXV3eVfXfzdly80FHebZLecL4LhyI0HUJxWGIBllWkObGOQiEVB6xF0zI/ohgE0bDiM2Plxm5aQttAmDW1vyaVqS96IxyeBeQru3XCEZm5wcAIJTezB3cqSMngr33z10vSgNrzVze1vvvyqBLm2rdhzd+sNCCUEU+x6VLTo9l4gjP5Inb0Y6w+DoCp+R33Txj1MKOon6YRH5y3ReqwNCeo4ZZYigZydTW3PvNtmgevEjlnWDQT54wcPGyeyD09HMa0JWpYVB/bt1dvtaikcajJusgzADekJwucHQ2QgOiapP5bFtgAHCqNyuDEO+YMjdj7tjsbd+dQ4HomTA/PxmTqayNAHY2mpfZX644ajoS1EUxamZe6Wi5vXL6PJpK3LVxcv/+FuSxhpWk+fvnt4fGJIwyUSYQGyvx65XoDt+iPXNNlhvbijPf5Mb39ERsArafW163xoemoObqF7owBmMcs0tTh7+vjEtdjVaqe7dY152piWWMxvHz568vTdD3VvRjscRg6X16/eFGliI9HHIwBWY7Tpdk2tYkFg0VYl3dCm+j00ig75gTloT7doIduQpDyf0SFgha5Ht5rvcscHURhHwyGpCX382vL2hsZt2ovr28+fv8LjrmHstmvuRQ8fvWN3hkNFQ/GPDNEPnt2DhSB+3S9AU1+NPgyQqgzEMINWRNyWzAQvAJXyfE9v7pGhxd9/MEUqmWdVDVFlGOvF3Sfvv7dYLP/hJz+lQpBsueWenT+o0s3d9Q1kl207YTx2gjDLkiLPDBuID9emdTHaymPpzUwk+enkJDpjyaATqTiVYWqQe9iD/pg8AgHz3CiijZZUlsLc5MVqsTRtq0q2Fy9f/mqRUtanslhnBeFnv/tPg/PHlmNlktZe1NfDvs+XVEG8jxFykP2OXzpYgHS/aqm243F70BqO69PG8KpxSXK4mES4Q2QZjw9jkCYRT/70T/70e7/7R3QiVLE5iHRokJ1FMJkeHk03sxuYKd8ujboMhuPOcbfbtexIXRGLpeUpRJ5Na2SKznwASiGq/cALAzBwK4qh5GIMPvQcz7WgdUP8IvB4f44WM9NtgskwNJv6zZtrLwpJH3Xdg6dPTk6Ofu/3fv/8/GFDDR6JcY8OfF+b0CtpdBigJtMYN0G43gqrr93TTW0h2U0MZ0jrEQ5tRAdQ04l7Jhwm8O1RaJ/71h/8/h998u0fvPvxd03LffT0vT/5F/+K2mhsiwreyognU8+zl7MZnUZlSFrWGAygoPIsp4INYpKKKDCDScTV4i4yNGiSa3pUOjeDMIiGcRjCAqbNSEHAXg411uhlxFbBBIBkYDzY1MXrV9edfXp8FoYDJAsknSTNBMKEubstnQJm3ptAaAVk9MCpB2zufaTj/bla2iJCHyghmD6dze/YUSPAXcAairwGjbPpNAELtzOO7Pc/fh+8+uDo9JPPvh1HwzzNP/7423/4wx/6tqlo8SIVtjscHwDSVst1WUtZV6SyBsPddlvCTq5PKAM9Z5FLOHSUoWRNwZvSqmvLFFQlxT8KDLwzWevCUjYdp6GoRkX9ANvNZrtZy6aZ3c5/PEsxl3onRCRca3lzO7958/ryxTKZp/epwdxbgd3D5P78nL4rVx8gp4tQvaH0nljdSkSPilCxY6Q3y64Uy8rG5H2CQZh4nkrl6vXdm1//5mc/3i2v337+o9Vm987Dh+BKlILqEtFOOznDME936/ldniSyrPx4AH26TRMwdVqD7HRlvYUQENDLgvZ65CRpPI+SK9Xlafe77Tng+CbtV5NlQUIWMmS1XJZk5dWzm0VhGMgadVNRK3PVYPAPHz1ereaz5eJr3fU1idCBsD8xs//Tn0Yj/uv3P+76xR59GB71tfSnulLXZWMi1ckmEaSycpKbjtSbw2hBEcp8eTm7enX14teSuj/M0BUhr0exDnGb2pEhwKmhG6RO6gIsUpnnF0mim57N/TmI+95XMj0zbcMJqN+tKOBNHe3/EK3eZAA9kmbgaLssL9a77QxSJc1e3m2fQ/gQ8imqWQrmBNHJycnpwyeXr16/+cnfWdoQcAer30tI9Vv9h74haLDILpwehyH6bW17c+hTROlYNr0GwqTkelGVOTZI6rao7CCkpi7Oc+Ce7RRZQmthTeqOH3z4ybfN9G44CDGBtkPbfOF3cGU4HIRGXTd4I+Aj7AEHUXRUjK0P+iH4oUmybOYNQOMAMtQiozfeGJZbVzXSTVHL1WYLQ6RldXN1e3d9fbUtX8rOukfBRu94CaIQ9Gq5mD/7q7+EsjbvDfH1pkpTdxvv/+Z74DQN3ZTeH7HR9bTinnHpgiKtHQeGddy1F+s8sa2sadK75fHpmUmN5TJNMnot51/9evYn//QJZChi2vNpbRKEV1qFC8yjUnYJFQxsQ5hESRaNJiBe212CWQYjBA0gLIWHUvqh42rqIkXebUHnOW/LutCNM7s0Xa42Rd0sFvPrl6+u0/q60zV4/ac3R7mYl7tNR50prdtT6Xt36AFCu15PLXVpWpdw9XpXZxpSi3RdlSIBpk8woy4qAlFqD3Ex702x5uF1J+pi1WZrMTx+/5Nvz37243J7DfK4y3b20WR0MLr84lfjtibRif+IGgBUeDwa7ZYrx3Lg3fP5Kr+5TpPUHw1AWpbbDTJ84Hraq+mEsi5fEuWsqekCgQpWAovkWYqv3RZRUcyXy5uLi7yo1/drvD0QMr01gcahN332gcB/K2WK/Zg1LlJ0dPpB3ruD2G937I8Q0e0MJDckbT2lk+2AaEohb0tllcdntpRePEX8XC3n55Kdfvj9i6/CTVHED979J9/5ntXWzfLN+bc/BAyYFtfn+yh9tocAXCBABtMDpA/A23Jxu90s3WhAp5/QMWZ+GEbAuZZ6NEulG6JpvV91ZVXWel1zvd6sl2CPt+urt9CfdbevwfKvV/2/XvXes6Zv/pjfcAdyinvT6NqUhgxq0zP6cv59HZvaBjRk6pYPOKYFsFKs7vTxUHA5y7HfXl0hUf+v//bffvuz756cPwFNjGLaD1/cXnz7k/enh1PcOuMeRAGlf31AteO7bZLhApPDQ6jGIt2lu91uNaMKsMHuOpAIsKYAagrAQSv8dDhGTauHbZuVxXa9XS4Xu9WySVNHA32uC0mmse/A6b5mh7+VIL6GBv0N41+bhip0fRtZX37VLci02ij0mYaq7U8R1geQyf1Zsv1ZXk0NiDN9XxUry3Rfv/zi4YMnZSH/n//wf5ydPUD2Bsc5D51/9sNPB6FPSyFMVVXt0CJYv6QqOJ3ya+W7DbPEcDj0XccPAjBuTHe+3Sbrxc1t1lDvtg9a0TQQllWOVANwRXxWOW1iYMyhhVQGZyg6I713BLZvF/uGLJi/5QjfRIde0urnX2fQvrFUr//pSCGK9V+99xFdS8r92Z+6dENPrKt+4ed2PP5N1z3LCypQ0gm86uPPvrtZr5LdNkl26/Xy4ST8+IMnZ9MJ5IALxel5dUbnDdm+p7v3dScR8Jq6kKmbBN+DUuJp+B9cw/ccriqoLbBnz2Vgs0UJavKma/PAakOHU6u3oNNJWzptWW1a4/a3YLI3gfUfeYF1j5FIkBbVXXifNS19Ght9A4fXGLF/ITVj0XHCusSrlXil2kKp8vRB7ljXL579aLFce8Gj0+Nkl0aDweEPj5HPRsPRdr10bD6dTs6Pj6bjMR0dZpm6sdr2oyivCirxBYFu9JZ6K7pwwkHFdl1BBQ6DUWcqOaR5xE0EvvQ8OJdRFCnUhmtAkVie6xjUGEML6ZnKCoNU5ELRcrD6rUAwjW9qDfz/DxCWXrfQx/L2LtMfj9CfRrc/t7TrC5z6KBUuVVtxvpLNV8nu2gvSIMDN3c5mP7+ZffzoySQMoR9Wm8348LjtJCD8+Ph0u1ryrhyFoaDR9+dt6M0PmHOMyfGaEvnP9MJIgT3nKS2YWhaiAm9XJFtkSTiNoJM6peXAO0CFhggNr8yENbCdAKBN7YVVk1dlu1zQWjodlWIsqIrCatp804X3/s+/gYNv/vSsyezZpOZR+gRfioX9kVT9IZ0aB0ym2i3GX5Vf1fVb1/1Fmv7BR9999PD8pz/+m/H46J//wenz3/yKDn+dHMCTYa/Z9dvNaoU/ssoOBrT9n45joOxgUi9pf/QkHRVgWOGoBHHa7dwohkhRTdGCLFaFgRhzA/xVlTnSElQJyVYHSt+hk1Md3xvRejTkCQZSiwwOUEmWV+SxiV65bPWB6dPBgHpF1mt49Ddk4beIg9mf4cn2R09oocF6Wt1Xs7u+N0QfWm5+lae/tJyb07O/+fJzd7X8+PF7B9PDq9ev8zQZjY8nB5MXnD189A41JkTg8O8CJCB7Hcs8PX23SVcuZwjgsqgsypEQSdSrTFtwOcNI/OE4Xczq6k73lZsKxLnKIVY6Ovu7E5RaA5hPksr3OJ3ARb0u0HamGzDTbeE2WZ7r7U5JksIdlvd50nEcOo0I4MqZ3e4x4rfdQR8NSp2Ue1rdc2qNsLo9UJ8Be89FqOV9c/xwEwRVkUeqW95ejw5Pt9t1mSYPn77zq1/+DLE9Pjori+Lm+u3v/OB38mT79u1lmm3fee+DIAiQKWO7G8QBZnISD3wvBNgALWFjbrsdNWKBVYRSsXS9qvXh59SeChXT1Io+YsKi4lVZgD7o1rQWhtEHZkuidEQhKgTgFjxsvkjWu53srvd7+GjlDqQbcpM7bpOl7m+BJf1NEN0RcebUBS70oTHWfXmOaa7dfy/0Nj/a//DR936A1HV6cvatz74LWX1+/jBLUjpyoVXj6cGri4uPPv1OkSemRVPw+tXLp+9/mOWpMK3b6ys6JUGYhyHNNvTY+PAQyQ90niMZN42FUCpz6uF2A8uP6qqg7kfe76PXbeRQIk0Nza77bKhLjphhltZ51tRNkSYJTHBzdXd7vbhbASDm0kj1iWyeFyESTcvVG/VFmiXhfTj0AKmzA2UKrvNCnzXJUnr8vC/MGF9Lcm2Ljz/4WLZ09Inrh6C1AZRyXU1Pzl3Phbzjjr2+myPOvCD8hx/97XA4Go3HP/vxj8N4iGmdHh7dbTNRbSaTg0oaXuDiOnVZea5He7dpB4ZF/QyqwRT50cD2QtOPyFkYw7tUNR0ZBIFq0F4dOtmgKat0Ode/qrMdJee72e3s9q6BO4F6yQ5e5NjQdCHuvSrLWrXjyWEwHKuqsGVzHyDQlPc1KG0F8xtCuV/FMPqqFOspJkGFGA8P4YfbLAWSL+a3q9WS0QmRO0QHWO6jp+/lRTo9Oh+Mxq9ffHl4crZc3sFTPC9+8uTRejWnowqVGSL5CLNpmngwkDoZO56HdIAsQASNdgNXrIOKp34NmBzTib/taGj5hAUCtNIPhG3lyabRpyJBWqyXcwTp6nbWFBXSUt52txLQEEsinkUQT+DYYRQPh5NweBCND1S6NepK3FvBNL42hKF/pLMRehLZD15TyfuKPp4zGIw/+94PiiJb3s0ePv3w8PAI2fvtq+e+H1sWv3r16uj0IYI5z6kIGga+74effPZ9Oh6BiSAcWJb1+vL18u5mejCtO8sSRhB4ZZHb1HFGXSjCsqjRiw5EamVN5xYp0Gf6bApaVWf9Kf36HF7amlXkzLQRmMlmrXTX+vLtJZ1kp4ykUStFfdb6Y1xIHYyPzhEX291WH13m3F1duq109sRRh4N2ij2/7BWnXsE27jssWb/cR6TbML/z/d+F0hvEI8T5xfPfQAc8eucdpAnTopX0y9fPf/mTHz9+5x295ci5vZ2998FH8IK72Ww4PojC+M3rF3QeTjBaZuWY2zezFRhbFIeb9daeTiy9E8L2bW47ZboDeW6bpD/BvV+FRlyUdD5QLRmms6DdLPS5E5IO8Ghb3Ey/XxnKUrL9UfD9gjZeuJzPHNuGVrVo+a/Zsg5W8PTCnd7vu1/Luf+kkV5/870S79sLexqhLyg+/ewHz188y8CXs8wyzXAwGI4nQLWrywsYL012ALLhZAIzua63Wc+DaHB7/RY+G8Ux3BeIgPmAH13PZpSc6KOCVBQGQvN78COi6XlOnRgcLHYvaUpkitZA4GdpQg0uBUhTBb8g63e0fbvI8+V8ns7njusURdUyvq5U2jeqcDoDIR4fHz98+vbil4/e+/Tw8IQBOh0vZ9wGru/RgfM9TPbQuD85RexXfY2v22773hDx+OnHyBSP33sfoUy7a7M0CqIi2wHHTs5OdtstuOCb168Av2ePHh+dPjg8Ob989Xy73bpBdPP2cjA6ACgAGr56/mx6ctLUddt0NlOD0bChNl3a9d7WlcyTripNUit0QCNyqhWPYdy6pBMFqc3SoZPKaF2kIawsiXFUdBa0ECmymMFui7buW2QtD4OKp8cP3/ssWa9AcKos97xgMJpKgxfzG5+aFmlfCeu7X7iuRPT1677FeP+pQvoTBox9c514+s4H4Cr4D9n75MGDq8sX1O5VFvPF3V/9+f/+vR/83mR6BG0Ozvzm5av3v/XpxVdfIUY++PjTq9cXs9urw6PTp+++S9vdDAVfmi3X1G1ldKS//ED3AzMq9BBi0n5rQ/cSIpr0cde1IHKlCDnpADvPtml7KLWa0bYx2s2B9Aijk1ovkTj0uZt0sLUDlCC4igbQK+ePny7vbvMsqwvwlVl8v4oj7lc594bYR4eWm/oYZN7taQWVkNarDW408J1oOEZ8npw+RHRcXFx88N77Dx6/c3R0DBUkpTE9Pp3d3oyGgy8+/3kYxmVVXF6+Hg7HcLvFfAGCdHR83H+eTTwaFWUp0y1SLJAPPFrXXnX9FQLftPSh0xJ0u6mKMtk2ZUkfEKDLBEpDKSZ5t1oCYIMoTEESdhuMdlXIsj/k3g6kxPvDJSFJ3JPTB47j46WrxR0gX0RjsDfnfmmP9Wc0aq3Rz/++YKc/cqKvHPfII56++/Gjx4/x5j/7yd/97V/9X0cn74ymx+vlzKWjN+3PP/8VLOt7Vl7Ihw/P/vov/gI3t14ux9PpeDLdbtZlniKed7sd6PJmV3z02XcWs6uf/uLngnYI+47rAiPzLKXD8KT+nBrtoQiQfqMFHWqDMEhTOtXO6HSffZbuqPt6evYAdPDu8rKsq47blXC2ZdXXH8LJ2eTwFGSHAgmWTlOhT9Y5ODgCft9ev7IN6h/+WqT3RQfO9h7Skyij23/sVv+PGA8mlhes1gvLcf/wj/7zw6MjUNxHj58A7i/fvH7nnfcFtTOeX76+gINfX7/OdrvJ0cnx2QPPD1eL2ZP3P8RlNuvV0/e+dXZ+Bv6D7w+PTzvLX82vHE34i3RX5hVIm6FPaSKYIL+gc0/qPF/dzbI8Q2xAw8umAKeCzajbaDissvTu5joDHoO2e/Fdmutdr/AnIn7haOzYfl3l5ydHm+VS0UlZbrJbXS1umB/ZRufQeab8nlbvMbL/FLb+kX3vUJ9fP/vO9zCnuMjh8THr6OM2MOEPH78LDjuZTF3PAZVerVdIIsiX4JXwCMK8rgvCGDwn3WWD8eTlr3+JJLmYz93Ae/Hs2bvvfoCsUUlayodI1SdUtlVeIRQt1xX6o+oUrRbgwWw1uyllGw4nuuutpX5Xy0T025YFrn17dZ1XFTBE2iEdzke32o2OHtBxUK4L72FKPnj0weLuDmkJSE8LQpYlq7yxHPo8DiW5/uQ1oS2hN791/Rnx+4+Wuj9URJycPQS9Dx2rNdhuPf/53//kd/7J7282y/V6XZf5n/0v//PZw8eD8cHp2QP6AKm6wZvtNisEPDxaWOZicWc6/vTktCzTvMi282U8GkKH//QnP3/4+OkmA0+7DjyfBJ+pz7yitV8XWUzSnhvqUV7cXNWKBdEIV6OP1QI5CuJwOLRNK10vL59/0XCLtiZYAYy03m78wXE8OoSKhbGAvCen59kWiq4O4VPMeP3V514QqzLzR+PO9WkyLM+Spf7IEHIAXbPsG7G/bk7XHpFn+XAwiUfjopJI2uePHk0mh+v14sUXn58/fe/08ePF7c2bly9AQDe79RF8nnVvX79er6CCmg8//k4cD+PBCFRiPD4Cs8D1cX+Ixw8/en96cHxze3NxPfMtKwCDtgR4t2l7kj5RhewCRChg++vLhjnhcNQndky+F8XIOZ1s1jfX15cXNbMU4w5m2Pbmm3VVpNHgABr37Ve/nByfBWE0hNKpKiRy2HF2eaE/3YqFQZQVxbxV5viIuuPKxNSfZ7dHDX1mY38Uuuj3nZ2eP351fblcrE5PjsGU9RljzYsvf/W9H/zQhX60PQrgMNhsl52UEKZIaJPx+I/+5F999Mm3/v4v/3x+e7Ndze7evoKfuF789P1v3by5+PN/92dMeEoIN/AtU8yS4uXlJSVS8CvkP25RaZbasfoD4GqHuspDyw/teEC9Esh2pt1xAUPp/fp6lUSVgedOB2DA6uri56pTp+986+7yAg7vBsPl7e3t9ZuyzLIyJS7XtfPVisgJ3EqWd9HocnC8hSKmXe/Uma5317R9Q35/+LH4nd/5oU2baPnB5Gg4Gsxms+ViPhwfIre/vXrT1NSYbzsBF+bDR08hu5GiDo9PtovleHyArEl9prJaLNejyRjANrt+M5oevfvxJ+vVYrFYDQbx48cP75bLt7fzSBixPrGPTn+g081NOuq4ldv5lRtNEX10pKP2CAdQ5waw0eoOAvwamrXVH4ZpRwedsNJ0Sz09YFTnjyFd012Cq6XbRZ5tqaoSjeqm4bSygokQYTyGZ9VSscFBFUZ00F++tffcqm8C2JMqcXTycDo9VrJerBZwlO1yeTg9fPDkXVzqVz/9xceffHowney2m7vrK+jo0XiUg/wu5jdvX5Y1sH3keE4CefLk0Wa9/tFf/N83b5998r0/ALI///VPHz557Hjh5Oi0KgqTjq/gKlkE0J/UAGHyjo7QgO6q042hTGQBi+q/wvYjF65h24jh2zcXeZbA9cuyUrog7kSjZLPilq1PLIDypko/UOvg8Pjp+5/QqZ7IpbvNMIqRVZUh4HhJslpt72i/RThYdcYyXfl4l87YnzF034gr/rP/4t9EcfTsy2eD4bDIi0++/W0AxPMXrxpac+tMIS5fvTg8AVKq1y9fgCMBL+M4fnPx1fHp+XhM5gfvxqWe/eZXuIMnH37qON52u4SQA+0tq2a93V2/efXo3Q/u1kvlxVaT/381Xdlu20YUFbcRKa6WTMmyrTpx4q2BkRhoECDtv7dPBdICRZ3FSxorsetqMUmRFEVSHG49Q7fPMmQMNfcsnDvnalyGYgYKkMfDk6pIAldWdIgOomrg8qaLnI2n8/7+GkxvZY0FFSUZBccoll3mtMmgZSFy5kavo2kQI5B2URgt8S8KGvkupeswCtm5SbqSFXWzN3S9Kc2rLKdOwVpn1ZLFBvDc/8McgRR7h2csUJqu223p4uqaSG3gmePcmxoAtPfu3S+6bmBJ+4cnEhE8L4QTh4iBpOtt9m/HN7BPkig9zCYdzXx59kNvsAW0f3rwYuHMsdQoCmGh8CA6Gn6idNPuw8Lw3leL8BUnlrzYdFKU2cpnrylMi6gGC2dgZwJMAweTu5qTLMvC9inSmGULopyIUudp1nSZKZpWVIUkEpqm48vzss7hDNMsMcwuVoS/6Q9GBMVm2E0COijfhJLx8rQta3KZ84/hKQ17QA4mqqrb/S2ZXf7gA88Bjzw/OCZEnE0ng5098KsOT3V5tXCdoqqsbpfmGWgIXuCP334+e/3T1nAb5f04/+nm4oNimFgzhMPCc58dnHQ6Ms3TjV6PeQFKib6xWHN2R7B1WYCraCR1TVdliY+6oBXWhcnSMnK+zJfOlOcE2DzLNDSxJRUQFomgGi2aspgsa2Bv7+FRDna+29nZRv0SWQFMAPA0TV8vfQMlpuiAv/nkW9feAXRqlg3g2B4dE10X5E4VOCz6s7nEIhyenKK8NZ35b1XtZDQdj++6G92ymWVr6hYeUOC7l58u3vz4ti2KVx/eo4JAJ8+OToajvfvxrWF1sQdvvlwDWYa7I5hOIJ/A19/G16xBD4VnWIPhCBLhyZN9fIO7ilfrQmuV7M0eB7PK0xbh0kWVZSzDGU6Mqwk7KakSd1bTjIB0m/ZqReKxedJaLOvW463bdVLArcHGJNFS1dmkEf9hggJpXmrkoCHIX+wgYAG7tNmWoSmyLAHhJlGwyqm0CsT/DoQ54fD4VV6viaw78/niYYZt8uXzuefFr968xW/8+f2n07PXiirDdxy9eLkK/cGgT/MSa2P3xA0j8OdREBGJC31/9+kRTda+O5lPXdvePP/9146uhVEMSHuYzMDNyXJ1+fHP59+fEsueun5PrKBcWnS1boFlJVhoGkdVlbM0cpZxU+dJBG/GN6Mf2NhIVBFlkxIh12HFqKSY/dHu/j7EbrwM4Vzd2T/3d38J7DqBEqdxkpekSVFBrS0W97reX3oO3xYH/VEcuDFXKZIsJmHTp8L9C1+bIhSwZ5RIAAAAAElFTkSuQmCC"/>
  <p:tag name="MMPROD_47404LOGO" val=""/>
  <p:tag name="MMPROD_TAG_VCONFIG" val="PD94bWwgdmVyc2lvbj0iMS4wIiBlbmNvZGluZz0iVVRGLTgiPz4NCjxjb25maWd1cmF0aW9uPg0KCTxicmFuZGluZz4NCgkJPHVpZm9udCBuYW1lPSJGT05UX05PVEVTX1RFWFQiIHZhbHVlPSJWZXJkYW5hLDEyLGZhbHNlLGZhbHNlLGZhbHNlIi8+DQoJPC9icmFuZGluZz4NCgk8Y29sb3JzPg0KCQk8dWljb2xvciBuYW1lPSJwcmltYXJ5IiB2YWx1ZT0iMHgwMDlFQTAiLz4NCgkJPHVpY29sb3IgbmFtZT0iZ2xvdyIgdmFsdWU9IjB4MDAwMEZGIi8+DQoJCTx1aWNvbG9yIG5hbWU9InRleHQiIHZhbHVlPSIweEU1RTVFNSIvPg0KCQk8dWljb2xvciBuYW1lPSJsaWdodCIgdmFsdWU9IjB4QTU3MzEyIi8+DQoJCTx1aWNvbG9yIG5hbWU9InNoYWRvdyIgdmFsdWU9IjB4MDAwMDAwIi8+DQoJCTx1aWNvbG9yIG5hbWU9ImJhY2tncm91bmQiIHZhbHVlPSIweEMwQzBDMCIvPg0KCQk8dWljb2xvciBuYW1lPSJub3Rlc1RleHRCYWNrZ3JvdW5kIiB2YWx1ZT0iMHhGRkZGRkYiLz4NCgk8L2NvbG9ycz4NCgk8bGF5b3V0Pg0KCQk8dWlzaG93IG5hbWU9InByZXNlbnRhdGlvbnRpdGxlIiB2YWx1ZT0idHJ1ZSIvPg0KCQk8dWlzaG93IG5hbWU9InByZXNlbnRlcnBob3RvIiB2YWx1ZT0iZmFsc2UiLz4NCgkJPHVpc2hvdyBuYW1lPSJwcmVzZW50ZXJuYW1lIiB2YWx1ZT0iZmFsc2UiLz4NCgkJPHVpc2hvdyBuYW1lPSJwcmVzZW50ZXJ0aXRsZSIgdmFsdWU9ImZhbHNlIi8+DQoJCTx1aXNob3cgbmFtZT0icHJlc2VudGVyZW1haWwiIHZhbHVlPSJmYWxzZSIvPg0KCQk8dWlzaG93IG5hbWU9InByZXNlbnRlcmJpbyIgdmFsdWU9ImZhbHNlIi8+DQoJCTx1aXNob3cgbmFtZT0iY29tcGFueWxvZ28iIHZhbHVlPSJmYWxzZSIvPg0KCQk8dWlzaG93IG5hbWU9InNpZGViYXIiIHZhbHVlPSJ0cnVlIi8+DQoJCTx1aXNob3cgbmFtZT0ib3V0bGluZSIgdmFsdWU9InRydWUiLz4NCgkJPHVpc2hvdyBuYW1lPSJ0aHVtYm5haWwiIHZhbHVlPSJmYWxzZSIvPg0KCQk8dWlzaG93IG5hbWU9Im5vdGVzIiB2YWx1ZT0idHJ1ZSIvPg0KCQk8dWlzaG93IG5hbWU9InNlYXJjaCIgdmFsdWU9ImZhbHNlIi8+DQoJCTx1aXNob3cgbmFtZT0icXVpeiIgdmFsdWU9ImZhbHN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hbHdheXNTY3J1bmNoIiB2YWx1ZT0iZmFsc2UiLz4NCgkJPHVpc2hvdyBuYW1lPSJpbml0aWFsZGlzcGxheW1vZGVpc25vcm1hbCIgdmFsdWU9InRydWUiLz4NCgkJPHVpc2hvdyBuYW1lPSJjY3RleHRoaWdobGlnaHRpbmciIHZhbHVlPSJ0cnVlIi8+DQoJCTx1aXJlcGxhY2UgbmFtZT0ibG9nbyIgdmFsdWU9IiIvPg0KCQk8dWlyZXBsYWNlIG5hbWU9ImJnaW1hZ2UiIHZhbHVlPSIiLz4NCgkJPHVpcmVwbGFjZSBuYW1lPSJpbml0aWFsdGFiIiB2YWx1ZT0ib3V0bGluZSIvPg0KCTwvbGF5b3V0Pg0KCTxwcmVsb2FkZXI+PHNldEludCBuYW1lPSJhdWRpb0J1ZmZlclRpbWUiIHZhbHVlPSIw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JPay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CTx1aXRleHQgbmFtZT0iQVRUQUNITUVOVF9QUkVWSUVXX1dBUk5JTkdNU0dfVElUTEVTVFJJTkciIHZhbHVlPSLssqjrtoAg7YyM7J28IOqyveqzoCIvPg0KCQk8dWl0ZXh0IG5hbWU9IkFUVEFDSE1FTlRfUFJFVklFV19XQVJOSU5HTVNHIiB2YWx1ZT0i66+466as67O06riwIOuqqOuTnOyXkOyEnOuKlCDssqjrtoAg7YyM7J287J20IOyXtOumrOyngCDslYrsirXri4jri6QuIOqysOqzvOulvCDrs7TroKTrqbQg6rKM7IucIOq4sOuKpeydhCDsgqzsmqntlZjsi63si5zsmKQuIi8+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TwvbGFuZ3VhZ2U+DQoJPGxhbmd1YWdlIGlkPSJh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Yqtit2LDZitixINi52YYg2KfZhNmF2LHZgdmC2KfYqiIvPg0KCQk8dWl0ZXh0IG5hbWU9IkFUVEFDSE1FTlRfUFJFVklFV19XQVJOSU5HTVNHIiB2YWx1ZT0i2YTYpyDZitmF2YPZhiDZgdiq2K0g2KfZhNmF2LHZgdmC2KfYqiDZgdmKINmG2YXYtyDYp9mE2YXYudin2YrZhtipLiDYp9mE2LHYrNin2KEg2KfYs9iq2K7Yr9in2YUg2YbYtNixINmE2LHYpNmK2Kkg2KfZhNmG2KrYp9im2KwuIi8+DQoJCTx1aXRleHQgbmFtZT0iVU5OQU1FRFNMSURFVElUTEUiIHZhbHVlPSLYtNix2YrYrdipICVuIi8+DQoJCTx1aXRleHQgbmFtZT0iQ09MTEFCX0xPQ0FMX1BMQVlCQUNLX01TRyIgdmFsdWU9ItmK2KzYsdmKINit2KfZhNmK2KfZiyDYqti02LrZitmEINin2YTZhdit2KrZiNmJINmF2K3ZhNmK2KfZiy4g2KfZhNiq2LnYp9mI2YYg2YTYpyDZiti52YXZhCDZgdmKINmH2LDYpyDYp9mE2YjYtti5LiIvPg0KCQk8dWl0ZXh0IG5hbWU9IkNPTExBQl9MT0NBTF9QTEFZQkFDS19USVRMRSIgdmFsdWU9Itiq2LTYutmK2YQg2YXYrdmE2YoiLz4NCgkJPHVpdGV4dCBuYW1lPSJDT0xMQUJfTE9DQUxfUExBWUJBQ0tCVE4iIHZhbHVlPSLZhdmI2KfZgdmCIi8+DQoJCTwhLS0gc3Vic3RpdHV0aW9uOiAlbiA9PSBzbGlkZSBudW1iZXIgLS0+DQoJCTwhLS0gc3Vic3RpdHV0aW9uOiAldCA9PSB0b3RhbCBzbGlkZSBjb3VudCAtLT4NCgkJPHVpdGV4dCBuYW1lPSJTQ1JVQkJBUlNUQVRVU19TTElERUlORk8iIHZhbHVlPSLYtNix2YrYrdipICVuIC8gJXQgfCAiLz4NCgkJPHVpdGV4dCBuYW1lPSJTQ1JVQkJBUlNUQVRVU19TVE9QUEVEIiB2YWx1ZT0i2YXYqtmI2YLZgSIvPg0KCQk8dWl0ZXh0IG5hbWU9IlNDUlVCQkFSU1RBVFVTX1BMQVlJTkciIHZhbHVlPSLZgtmK2K8g2KfZhNiq2LTYutmK2YQiLz4NCgkJPHVpdGV4dCBuYW1lPSJTQ1JVQkJBUlNUQVRVU19OT0FVRElPIiB2YWx1ZT0i2YTYpyDZitmI2KzYryDYtdmI2KoiLz4NCgkJPHVpdGV4dCBuYW1lPSJTQ1JVQkJBUlNUQVRVU19WSURQTEFZSU5HIiB2YWx1ZT0i2KfZhNmB2YrYr9mK2Ygg2YLZitivINin2YTYqti02LrZitmEIi8+DQoJCTx1aXRleHQgbmFtZT0iU0NSVUJCQVJTVEFUVVNfTE9BRElORyIgdmFsdWU9ItmK2KzYsdmKINin2YTYotmGINin2YTYqtit2YXZitmELi4uIi8+DQoJCTx1aXRleHQgbmFtZT0iU0NSVUJCQVJTVEFUVVNfQlVGRkVSSU5HIiB2YWx1ZT0i2YrYrNix2Yog2KfZhNii2YYg2KfZhNiq2K7YstmK2YYg2KfZhNmF2KTZgtiqIi8+DQoJCTx1aXRleHQgbmFtZT0iU0NSVUJCQVJTVEFUVVNfUVVFU1RJT04iIHZhbHVlPSLYp9mE2KXYrNin2KjYqSDYudmE2Ykg2KfZhNiz2KTYp9mEIi8+DQoJCTx1aXRleHQgbmFtZT0iU0NSVUJCQVJTVEFUVVNfUkVWSUVXUVVJWiIgdmFsdWU9ItmF2LHYp9is2LnYqSDYp9mE2YXYs9in2KjZgtipIi8+DQoJCTwhLS0gc3Vic3RpdHV0aW9uOiAlbSA9PSBtaW51dGVzIHJlbWFpbmluZyAtLT4NCgkJPCEtLSBzdWJzdGl0dXRpb246ICVzID09IHNlY29uZHMgcmVtYWluaW5nIC0tPg0KCQk8dWl0ZXh0IG5hbWU9IkVMQVBTRUQiIHZhbHVlPSIlbSDYr9mC2KfYptmCJXMg2KvZiNin2YYg2YXYqtio2YLZitipIi8+DQoJCTx1aXRleHQgbmFtZT0iTk9URk9VTkQiIHZhbHVlPSLZhNmFINmK2Y/Yudir2LEg2LnZhNmJINi02YrYoSIvPg0KCQk8dWl0ZXh0IG5hbWU9IkFUVEFDSE1FTlRTIiB2YWx1ZT0i2KfZhNmF2LHZgdmC2KfYqiIvPg0KCQk8IS0tIHN1YnN0aXR1dGlvbjogJXAgPT0gY3VycmVudCBzcGVha2VyJ3MgdGl0bGUgLS0+DQoJCTx1aXRleHQgbmFtZT0iQklPV0lOX1RJVExFIiB2YWx1ZT0i2KfZhNiz2YrYsdipINin2YTYsNin2KrZitipOiAlcCIvPg0KCQk8dWl0ZXh0IG5hbWU9IkJJT0JUTl9USVRMRSIgdmFsdWU9Itin2YTYs9mK2LHYqSDYp9mE2LDYp9iq2YrYqSIvPg0KCQk8dWl0ZXh0IG5hbWU9IkRJVklERVJCVE5fVElUTEUiIHZhbHVlPSJ8Ii8+DQoJCTx1aXRleHQgbmFtZT0iQ09OVEFDVEJUTl9USVRMRSIgdmFsdWU9Itin2KrYtdin2YQiLz4NCgkJPHVpdGV4dCBuYW1lPSJUQUJfUVVJWiIgdmFsdWU9ItmF2LPYp9io2YLYqSIvPg0KCQk8dWl0ZXh0IG5hbWU9IlRBQl9PVVRMSU5FIiB2YWx1ZT0i2YXYrti32LciLz4NCgkJPHVpdGV4dCBuYW1lPSJUQUJfVEhVTUIiIHZhbHVlPSLZhdi12LrZkdix2KkiLz4NCgkJPHVpdGV4dCBuYW1lPSJUQUJfTk9URVMiIHZhbHVlPSLZhdmE2KfYrdi42KfYqiIvPg0KCQk8dWl0ZXh0IG5hbWU9IlRBQl9TRUFSQ0giIHZhbHVlPSLYqNit2KsiLz4NCgkJPHVpdGV4dCBuYW1lPSJTTElERV9IRUFESU5HIiB2YWx1ZT0i2LnZhtmI2KfZhiDYp9mE2LTYsdmK2K3YqSAiLz4NCgkJPHVpdGV4dCBuYW1lPSJEVVJBVElPTl9IRUFESU5HIiB2YWx1ZT0i2YXYr9ipIi8+DQoJCTx1aXRleHQgbmFtZT0iU0VBUkNIX0hFQURJTkciIHZhbHVlPSI62KfZhNio2K3YqyDYudmGINmG2LUiLz4NCgkJPHVpdGV4dCBuYW1lPSJUSFVNQl9IRUFESU5HIiB2YWx1ZT0i2LTYsdmK2K3YqSIvPg0KCQk8dWl0ZXh0IG5hbWU9IlRIVU1CX0lORk8iIHZhbHVlPSLYudmG2YjYp9mGL9mF2K/YqSDYp9mE2LTYsdmK2K3YqSIvPg0KCQk8dWl0ZXh0IG5hbWU9IkFUVEFDSE5BTUVfSEVBRElORyIgdmFsdWU9Itin2LPZhSDYp9mE2YXZhNmBIi8+DQoJCTx1aXRleHQgbmFtZT0iQVRUQUNIU0laRV9IRUFESU5HIiB2YWx1ZT0i2KfZhNit2KzZhSIvPg0KCQk8dWl0ZXh0IG5hbWU9IlNMSURFX05PVEVTIiB2YWx1ZT0i2YXZhNin2K3YuNin2Kog2KfZhNi02LHZitit2KkiLz4NCgkJPHVpdGV4dCBuYW1lPSJDT1VSU0VfU1RBVFVTIiB2YWx1ZT0i2K3Yp9mE2Kkg2KfZhNmI2K3Yr9ipIi8+DQoJCTx1aXRleHQgbmFtZT0iUEFTU0VEX1NUUklORyIgdmFsdWU9ItmG2KzYp9itIi8+DQoJCTx1aXRleHQgbmFtZT0iRkFJTEVEX1NUUklORyIgdmFsdWU9ItmB2LTZhCIvPg0KCQk8IS0tcXVpeiBwb2QgYW5kIG1lc3NhZ2UgYm94IHRleHRzLS0+DQoJCTx1aXRleHQgbmFtZT0iUVVJWlBPRF9RVUlaX0FUVEVNUFQiIHZhbHVlPSLYsdmC2YUg2KfZhNmF2K3Yp9mI2YTYqSDZgdmKINin2YTZhdiz2KfYqNmC2Kk6Ii8+DQoJCTx1aXRleHQgbmFtZT0iUVVJWlBPRF9RVUlaX0FUVEVNUFRfVkFMVUUiIHZhbHVlPSIlbiDZhdmGICV0Ii8+DQoJCTx1aXRleHQgbmFtZT0iUVVJWlBPRF9RVUlaX1NDT1JFIiB2YWx1ZT0iOtin2YTYr9ix2KzYqSDYp9mE2YXYs9is2YTYqSIvPg0KCQk8dWl0ZXh0IG5hbWU9IlFVSVpQT0RfUVVJWl9QQVNTU0NPUkUiIHZhbHVlPSI62K/Ysdis2Kkg2KfZhNmG2KzYp9itIi8+DQoJCTx1aXRleHQgbmFtZT0iUVVJWlBPRF9RVUlaX01BWFNDT1JFIiB2YWx1ZT0iOtin2YTYr9ix2KzYqSDYp9mE2YLYtdmI2YkiLz4NCgkJPHVpdGV4dCBuYW1lPSJRVUlaUE9EX1FVRVNBVE1QVF9TVFIiIHZhbHVlPSLYp9mE2YXYrdin2YjZhNipICVuINmF2YYgJXQiLz4NCgkJPHVpdGV4dCBuYW1lPSJRVUlaUE9EX1FVRVNUWVBFX1NUUiIgdmFsdWU9Itin2YTZhtmI2Lk6ICVzIi8+DQoJCTx1aXRleHQgbmFtZT0iUVVJWlBPRF9RVUVTVFlQRV9HUkQiIHZhbHVlPSLYqtmFINiq2LXYrdmK2K3ZhyIvPg0KCQk8dWl0ZXh0IG5hbWU9IlFVSVpQT0RfUVVFU1RZUEVfU1ZZIiB2YWx1ZT0i2KfYs9iq2LfZhNin2LkiLz4NCgkJPHVpdGV4dCBuYW1lPSJRVUlaUE9EX1FVSVpBVE1QVF9JTkYiIHZhbHVlPSLZhNinINmG2YfYp9im2YoiLz4NCgkJPHVpdGV4dCBuYW1lPSJRVUlaUE9EX1FVRVNBVE1QVF9JTkYiIHZhbHVlPSLZhNinINmG2YfYp9im2YoiLz4NCgkJPHVpdGV4dCBuYW1lPSJXQVJOSU5HTVNHX1lFU1NUUklORyIgdmFsdWU9ItmG2LnZhSIvPg0KCQk8dWl0ZXh0IG5hbWU9IldBUk5JTkdNU0dfTk9TVFJJTkciIHZhbHVlPSLZhNinIi8+DQoJCTx1aXRleHQgbmFtZT0iV0FSTklOR01TR19USVRMRVNUUklORyIgdmFsdWU9Itiq2K3YsNmK2LEg2LnZhiDYp9mE2KrZhtmC2YQg2YHZiiDYp9mE2YXYs9in2KjZgtipIi8+DQoJCTx1aXRleHQgbmFtZT0iV0FSTklOR01TR19NU0dTVFJJTkciIHZhbHVlPSLZh9mG2KfZgyDYo9iz2KbZhNipINmE2YUg2KrYqtmFINin2YTYpdis2KfYqNipINi52YTZitmH2Kcg2YHZiiDYp9mE2YXYs9in2KjZgtipLiDYp9mE2YbZgtixINi52YTZiSDZhti52YUg2LPZitiu2LHYrNmDINmF2YYg2KfZhNmF2LPYp9io2YLYqS4g2KfZhtmC2LEg2YTYpyDZhNmF2KrYp9io2LnYqSDYp9mE2YXYs9in2KjZgtipLiIvPg0KCQk8dWl0ZXh0IG5hbWU9IklORk9STUFUSU9OX0gyNjRfRkxBU0hQTEFZRVIiIHZhbHVlPSLZhtiz2K7YqSBGbGFzaCBQbGF5ZXIgINin2YTZhdir2KjYqtipINit2KfZhNmK2KfZiyDYudmE2Ykg2KzZh9in2LLZgyDZhNinINiq2K/YudmFINmH2LDYpyDYp9mE2YHZitiv2YrZiC4g2KfZhtmC2LEg2LnZhNmJINmF2YbYt9mC2Kkg2KfZhNmB2YrYr9mK2Ygg2YTYqtmG2LLZitmEINij2K3Yr9irINmG2LPYrtipINmF2YY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Ypdi42YfYp9ixINin2YTYtNix2YrYtyDYp9mE2KzYp9mG2KjZiiDZhNmE2YXYtNin2LHZg9mK2YYiLz4NCgkJPHVpdGV4dCBuYW1lPSJNVVRFIiB2YWx1ZT0i2LXYp9mF2KoiLz4NCgkJPHVpdGV4dCBuYW1lPSJET0NXUkFQX1RJVExFIiB2YWx1ZT0i2KfZhNmF2YTZgdin2Kog2KfZhNmF2LHZgdmC2Kkg2YHZiiBQcmVzZW50ZXIiLz4NCgkJPHVpdGV4dCBuYW1lPSJET0NXUkFQX01TRyIgdmFsdWU9Itin2YTYrdmB2Lgg2YHZiiDYrNmH2KfYsiDYp9mE2YPZhdio2YrZiNiq2LEiLz4NCgkJPHVpdGV4dCBuYW1lPSJET0NXUkFQX1BST01QVCIgdmFsdWU9Itin2YbZgtixINmH2YbYpyDZhNmE2KrZhtiy2YrZhCIvPg0KCTwvbGFuZ3VhZ2U+DQo8L2NvbmZpZ3VyYXRpb24+DQo="/>
  <p:tag name="MMPROD_UIDATA" val="&lt;database version=&quot;11.0&quot;&gt;&lt;object type=&quot;1&quot; unique_id=&quot;10001&quot;&gt;&lt;property id=&quot;20139&quot; value=&quot;%n. %s&quot;/&gt;&lt;property id=&quot;20141&quot; value=&quot;Module 7: Summary: Putting It All Together&quot;/&gt;&lt;property id=&quot;20144&quot; value=&quot;1&quot;/&gt;&lt;property id=&quot;20146&quot; value=&quot;0&quot;/&gt;&lt;property id=&quot;20147&quot; value=&quot;0&quot;/&gt;&lt;property id=&quot;20148&quot; value=&quot;5&quot;/&gt;&lt;property id=&quot;20180&quot; value=&quot;0&quot;/&gt;&lt;property id=&quot;20181&quot; value=&quot;2&quot;/&gt;&lt;property id=&quot;20183&quot; value=&quot;0&quot;/&gt;&lt;property id=&quot;20184&quot; value=&quot;7&quot;/&gt;&lt;property id=&quot;20193&quot; value=&quot;-1&quot;/&gt;&lt;property id=&quot;20221&quot; value=&quot;F:\AHRQ TS E-Learning\Module 11\Images\&quot;/&gt;&lt;property id=&quot;20224&quot; value=&quot;D:\HRET-AHRQ-OBC-eLearning\Module 07\Output - Final ZIP&quot;/&gt;&lt;property id=&quot;20226&quot; value=&quot;D:\HRET-AHRQ-OBC-eLearning\Module 07\HRET-AHRQ-OBC-Mod-07-STATIC-v4.pptx&quot;/&gt;&lt;property id=&quot;20250&quot; value=&quot;0&quot;/&gt;&lt;property id=&quot;20251&quot; value=&quot;1&quot;/&gt;&lt;property id=&quot;20259&quot; value=&quot;0&quot;/&gt;&lt;property id=&quot;20263&quot; value=&quot;1&quot;/&gt;&lt;property id=&quot;20264&quot; value=&quot;1&quot;/&gt;&lt;property id=&quot;20519&quot; value=&quot;0&quot;/&gt;&lt;property id=&quot;20600&quot; value=&quot;0&quot;/&gt;&lt;property id=&quot;20700&quot; value=&quot;0&quot;/&gt;&lt;object type=&quot;2&quot; unique_id=&quot;10002&quot;&gt;&lt;object type=&quot;3&quot; unique_id=&quot;10003&quot;&gt;&lt;property id=&quot;20148&quot; value=&quot;5&quot;/&gt;&lt;property id=&quot;20300&quot; value=&quot;Slide 1 - &amp;quot;Module 7: Summary: Putting It All Together&amp;quot;&quot;/&gt;&lt;property id=&quot;20302&quot; value=&quot;1&quot;/&gt;&lt;property id=&quot;20303&quot; value=&quot;Brigetta Craft&quot;/&gt;&lt;property id=&quot;20307&quot; value=&quot;256&quot;/&gt;&lt;property id=&quot;20309&quot; value=&quot;47404&quot;/&gt;&lt;property id=&quot;20312&quot; value=&quot;1&quot;/&gt;&lt;property id=&quot;20601&quot; value=&quot;0&quot;/&gt;&lt;/object&gt;&lt;object type=&quot;3&quot; unique_id=&quot;48511&quot;&gt;&lt;property id=&quot;20148&quot; value=&quot;5&quot;/&gt;&lt;property id=&quot;20300&quot; value=&quot;Slide 4 - &amp;quot;Putting It All Together&amp;quot;&quot;/&gt;&lt;property id=&quot;20302&quot; value=&quot;1&quot;/&gt;&lt;property id=&quot;20303&quot; value=&quot;-1&quot;/&gt;&lt;property id=&quot;20307&quot; value=&quot;300&quot;/&gt;&lt;property id=&quot;20309&quot; value=&quot;-1&quot;/&gt;&lt;property id=&quot;20312&quot; value=&quot;1&quot;/&gt;&lt;property id=&quot;20601&quot; value=&quot;0&quot;/&gt;&lt;/object&gt;&lt;object type=&quot;3&quot; unique_id=&quot;48512&quot;&gt;&lt;property id=&quot;20148&quot; value=&quot;5&quot;/&gt;&lt;property id=&quot;20300&quot; value=&quot;Slide 5 - &amp;quot;TeamSTEPPS Core Teamwork Skills&amp;quot;&quot;/&gt;&lt;property id=&quot;20302&quot; value=&quot;1&quot;/&gt;&lt;property id=&quot;20303&quot; value=&quot;-1&quot;/&gt;&lt;property id=&quot;20307&quot; value=&quot;301&quot;/&gt;&lt;property id=&quot;20309&quot; value=&quot;-1&quot;/&gt;&lt;property id=&quot;20312&quot; value=&quot;1&quot;/&gt;&lt;property id=&quot;20601&quot; value=&quot;0&quot;/&gt;&lt;/object&gt;&lt;object type=&quot;3&quot; unique_id=&quot;48513&quot;&gt;&lt;property id=&quot;20148&quot; value=&quot;5&quot;/&gt;&lt;property id=&quot;20300&quot; value=&quot;Slide 6 - &amp;quot;Communication Tools&amp;quot;&quot;/&gt;&lt;property id=&quot;20302&quot; value=&quot;1&quot;/&gt;&lt;property id=&quot;20303&quot; value=&quot;-1&quot;/&gt;&lt;property id=&quot;20307&quot; value=&quot;302&quot;/&gt;&lt;property id=&quot;20309&quot; value=&quot;-1&quot;/&gt;&lt;property id=&quot;20312&quot; value=&quot;1&quot;/&gt;&lt;property id=&quot;20601&quot; value=&quot;0&quot;/&gt;&lt;/object&gt;&lt;object type=&quot;3&quot; unique_id=&quot;48514&quot;&gt;&lt;property id=&quot;20148&quot; value=&quot;5&quot;/&gt;&lt;property id=&quot;20300&quot; value=&quot;Slide 7 - &amp;quot;Leading Teams Tools&amp;quot;&quot;/&gt;&lt;property id=&quot;20302&quot; value=&quot;1&quot;/&gt;&lt;property id=&quot;20303&quot; value=&quot;-1&quot;/&gt;&lt;property id=&quot;20307&quot; value=&quot;303&quot;/&gt;&lt;property id=&quot;20309&quot; value=&quot;-1&quot;/&gt;&lt;property id=&quot;20312&quot; value=&quot;1&quot;/&gt;&lt;property id=&quot;20601&quot; value=&quot;0&quot;/&gt;&lt;/object&gt;&lt;object type=&quot;3&quot; unique_id=&quot;48515&quot;&gt;&lt;property id=&quot;20148&quot; value=&quot;5&quot;/&gt;&lt;property id=&quot;20300&quot; value=&quot;Slide 8 - &amp;quot;Situation Monitoring Tools&amp;quot;&quot;/&gt;&lt;property id=&quot;20302&quot; value=&quot;1&quot;/&gt;&lt;property id=&quot;20303&quot; value=&quot;-1&quot;/&gt;&lt;property id=&quot;20307&quot; value=&quot;304&quot;/&gt;&lt;property id=&quot;20309&quot; value=&quot;-1&quot;/&gt;&lt;property id=&quot;20312&quot; value=&quot;1&quot;/&gt;&lt;property id=&quot;20601&quot; value=&quot;0&quot;/&gt;&lt;/object&gt;&lt;object type=&quot;3&quot; unique_id=&quot;48516&quot;&gt;&lt;property id=&quot;20148&quot; value=&quot;5&quot;/&gt;&lt;property id=&quot;20300&quot; value=&quot;Slide 9 - &amp;quot;Mutual Support Tools&amp;quot;&quot;/&gt;&lt;property id=&quot;20302&quot; value=&quot;1&quot;/&gt;&lt;property id=&quot;20303&quot; value=&quot;-1&quot;/&gt;&lt;property id=&quot;20307&quot; value=&quot;305&quot;/&gt;&lt;property id=&quot;20309&quot; value=&quot;-1&quot;/&gt;&lt;property id=&quot;20312&quot; value=&quot;1&quot;/&gt;&lt;property id=&quot;20601&quot; value=&quot;0&quot;/&gt;&lt;/object&gt;&lt;object type=&quot;3&quot; unique_id=&quot;48517&quot;&gt;&lt;property id=&quot;20148&quot; value=&quot;5&quot;/&gt;&lt;property id=&quot;20300&quot; value=&quot;Slide 10 - &amp;quot;Barriers to Team Effectiveness and Solutions&amp;quot;&quot;/&gt;&lt;property id=&quot;20302&quot; value=&quot;1&quot;/&gt;&lt;property id=&quot;20303&quot; value=&quot;-1&quot;/&gt;&lt;property id=&quot;20307&quot; value=&quot;306&quot;/&gt;&lt;property id=&quot;20309&quot; value=&quot;-1&quot;/&gt;&lt;property id=&quot;20312&quot; value=&quot;1&quot;/&gt;&lt;property id=&quot;20601&quot; value=&quot;0&quot;/&gt;&lt;/object&gt;&lt;object type=&quot;3&quot; unique_id=&quot;48518&quot;&gt;&lt;property id=&quot;20148&quot; value=&quot;5&quot;/&gt;&lt;property id=&quot;20300&quot; value=&quot;Slide 11 - &amp;quot;What Is Practice Facilitation?&amp;quot;&quot;/&gt;&lt;property id=&quot;20302&quot; value=&quot;1&quot;/&gt;&lt;property id=&quot;20303&quot; value=&quot;-1&quot;/&gt;&lt;property id=&quot;20307&quot; value=&quot;307&quot;/&gt;&lt;property id=&quot;20309&quot; value=&quot;-1&quot;/&gt;&lt;property id=&quot;20312&quot; value=&quot;1&quot;/&gt;&lt;property id=&quot;20601&quot; value=&quot;0&quot;/&gt;&lt;/object&gt;&lt;object type=&quot;3&quot; unique_id=&quot;48519&quot;&gt;&lt;property id=&quot;20148&quot; value=&quot;5&quot;/&gt;&lt;property id=&quot;20300&quot; value=&quot;Slide 12 - &amp;quot;Who Is a Practice Facilitator?&amp;quot;&quot;/&gt;&lt;property id=&quot;20302&quot; value=&quot;1&quot;/&gt;&lt;property id=&quot;20303&quot; value=&quot;-1&quot;/&gt;&lt;property id=&quot;20307&quot; value=&quot;308&quot;/&gt;&lt;property id=&quot;20309&quot; value=&quot;-1&quot;/&gt;&lt;property id=&quot;20312&quot; value=&quot;1&quot;/&gt;&lt;property id=&quot;20601&quot; value=&quot;0&quot;/&gt;&lt;/object&gt;&lt;object type=&quot;3&quot; unique_id=&quot;48520&quot;&gt;&lt;property id=&quot;20148&quot; value=&quot;5&quot;/&gt;&lt;property id=&quot;20300&quot; value=&quot;Slide 13 - &amp;quot;Model of Practice Facilitation for TeamSTEPPS&amp;quot;&quot;/&gt;&lt;property id=&quot;20302&quot; value=&quot;1&quot;/&gt;&lt;property id=&quot;20303&quot; value=&quot;-1&quot;/&gt;&lt;property id=&quot;20307&quot; value=&quot;309&quot;/&gt;&lt;property id=&quot;20309&quot; value=&quot;-1&quot;/&gt;&lt;property id=&quot;20312&quot; value=&quot;1&quot;/&gt;&lt;property id=&quot;20601&quot; value=&quot;0&quot;/&gt;&lt;/object&gt;&lt;object type=&quot;3&quot; unique_id=&quot;48521&quot;&gt;&lt;property id=&quot;20148&quot; value=&quot;5&quot;/&gt;&lt;property id=&quot;20300&quot; value=&quot;Slide 14 - &amp;quot;External Model of Practice Facilitation&amp;quot;&quot;/&gt;&lt;property id=&quot;20302&quot; value=&quot;1&quot;/&gt;&lt;property id=&quot;20303&quot; value=&quot;-1&quot;/&gt;&lt;property id=&quot;20307&quot; value=&quot;310&quot;/&gt;&lt;property id=&quot;20309&quot; value=&quot;-1&quot;/&gt;&lt;property id=&quot;20312&quot; value=&quot;1&quot;/&gt;&lt;property id=&quot;20601&quot; value=&quot;0&quot;/&gt;&lt;/object&gt;&lt;object type=&quot;3&quot; unique_id=&quot;48522&quot;&gt;&lt;property id=&quot;20148&quot; value=&quot;5&quot;/&gt;&lt;property id=&quot;20300&quot; value=&quot;Slide 15 - &amp;quot;Beginning Your Journey&amp;quot;&quot;/&gt;&lt;property id=&quot;20302&quot; value=&quot;1&quot;/&gt;&lt;property id=&quot;20303&quot; value=&quot;-1&quot;/&gt;&lt;property id=&quot;20307&quot; value=&quot;311&quot;/&gt;&lt;property id=&quot;20309&quot; value=&quot;-1&quot;/&gt;&lt;property id=&quot;20312&quot; value=&quot;1&quot;/&gt;&lt;property id=&quot;20601&quot; value=&quot;0&quot;/&gt;&lt;/object&gt;&lt;object type=&quot;3&quot; unique_id=&quot;48748&quot;&gt;&lt;property id=&quot;20148&quot; value=&quot;5&quot;/&gt;&lt;property id=&quot;20300&quot; value=&quot;Slide 16 - &amp;quot;Video: Beginning Your Journey&amp;quot;&quot;/&gt;&lt;property id=&quot;20302&quot; value=&quot;1&quot;/&gt;&lt;property id=&quot;20303&quot; value=&quot;-1&quot;/&gt;&lt;property id=&quot;20307&quot; value=&quot;312&quot;/&gt;&lt;property id=&quot;20309&quot; value=&quot;-1&quot;/&gt;&lt;property id=&quot;20312&quot; value=&quot;1&quot;/&gt;&lt;property id=&quot;20601&quot; value=&quot;0&quot;/&gt;&lt;/object&gt;&lt;object type=&quot;3&quot; unique_id=&quot;58936&quot;&gt;&lt;property id=&quot;20148&quot; value=&quot;5&quot;/&gt;&lt;property id=&quot;20300&quot; value=&quot;Slide 2 - &amp;quot;The Materials You Will Use&amp;quot;&quot;/&gt;&lt;property id=&quot;20302&quot; value=&quot;1&quot;/&gt;&lt;property id=&quot;20303&quot; value=&quot;-1&quot;/&gt;&lt;property id=&quot;20307&quot; value=&quot;314&quot;/&gt;&lt;property id=&quot;20309&quot; value=&quot;-1&quot;/&gt;&lt;property id=&quot;20312&quot; value=&quot;0&quot;/&gt;&lt;property id=&quot;20601&quot; value=&quot;0&quot;/&gt;&lt;/object&gt;&lt;object type=&quot;3&quot; unique_id=&quot;58937&quot;&gt;&lt;property id=&quot;20148&quot; value=&quot;5&quot;/&gt;&lt;property id=&quot;20300&quot; value=&quot;Slide 3 - &amp;quot;Module Objectives&amp;quot;&quot;/&gt;&lt;property id=&quot;20302&quot; value=&quot;1&quot;/&gt;&lt;property id=&quot;20303&quot; value=&quot;-1&quot;/&gt;&lt;property id=&quot;20307&quot; value=&quot;315&quot;/&gt;&lt;property id=&quot;20309&quot; value=&quot;-1&quot;/&gt;&lt;property id=&quot;20312&quot; value=&quot;1&quot;/&gt;&lt;property id=&quot;20601&quot; value=&quot;0&quot;/&gt;&lt;/object&gt;&lt;object type=&quot;3&quot; unique_id=&quot;59408&quot;&gt;&lt;property id=&quot;20148&quot; value=&quot;5&quot;/&gt;&lt;property id=&quot;20300&quot; value=&quot;Slide 17 - &amp;quot;Module 7 Summary&amp;quot;&quot;/&gt;&lt;property id=&quot;20302&quot; value=&quot;1&quot;/&gt;&lt;property id=&quot;20303&quot; value=&quot;-1&quot;/&gt;&lt;property id=&quot;20307&quot; value=&quot;316&quot;/&gt;&lt;property id=&quot;20309&quot; value=&quot;-1&quot;/&gt;&lt;property id=&quot;20312&quot; value=&quot;1&quot;/&gt;&lt;property id=&quot;20601&quot; value=&quot;0&quot;/&gt;&lt;/object&gt;&lt;/object&gt;&lt;object type=&quot;8&quot; unique_id=&quot;10014&quot;&gt;&lt;/object&gt;&lt;object type=&quot;4&quot; unique_id=&quot;37153&quot;&gt;&lt;object type=&quot;5&quot; unique_id=&quot;37156&quot;&gt;&lt;property id=&quot;20000&quot; value=&quot;0&quot;/&gt;&lt;property id=&quot;20149&quot; value=&quot;Julia Gannon&quot;/&gt;&lt;property id=&quot;20150&quot; value=&quot;Pharmacist, Office of the Army Surgeon General&quot;/&gt;&lt;property id=&quot;20151&quot; value=&quot;Julia Gannon 88.png&quot;/&gt;&lt;property id=&quot;20155&quot; value=&quot;Ms. Julia Gannon is a pharmacist with more than  25 years of professional pharmacy skills in hospital and ambulatory pharmacy. She currently serves as a technical expert and senior advisor in the Office of the Army Surgeon General (OTSG).  She applies pharmacology and pharmacy expertise in studies related to drug safety, adverse events, risk mitigation, and patient safety health outcomes. Previously, as Chief of Pharmacy, Heidelberg Army Health Center, Germany, she was also responsible for planning, coordinating and executing all areas of clinical and distributive pharmacy to up to nine geographically separated pharmacies. &quot;/&gt;&lt;/object&gt;&lt;object type=&quot;5&quot; unique_id=&quot;47404&quot;&gt;&lt;property id=&quot;20149&quot; value=&quot;Brigetta Craft&quot;/&gt;&lt;property id=&quot;20150&quot; value=&quot;RN, MSN, DNP&quot;/&gt;&lt;property id=&quot;20151&quot; value=&quot;Brigetta_Headshot_88.png&quot;/&gt;&lt;/object&gt;&lt;object type=&quot;5&quot; unique_id=&quot;48146&quot;&gt;&lt;property id=&quot;20000&quot; value=&quot;0&quot;/&gt;&lt;property id=&quot;20149&quot; value=&quot;Mei Kong&quot;/&gt;&lt;property id=&quot;20150&quot; value=&quot;Assistant Vice President, NYC Health and Hospitals Corporation&quot;/&gt;&lt;property id=&quot;20151&quot; value=&quot;Mei_88.png&quot;/&gt;&lt;property id=&quot;20155&quot; value=&quot;Mei Kong, RN, MSN is the Assistant Vice President, Corporate Patient Safety and Employee Safety at New York City Health and Hospitals Corporation.  She leads the patient safety and employee safety initiatives and programs for the Corporation.  Mei directs a range of strategic initiatives to successfully target process improvements and change culture such as TeamSTEPPS, Just Culture, Disruptive Behavior, Coaching, Patient Engagement/Involvement, Medication Safety, and other clinical and patient safety processes. She is an adjunct professor at Long Island University and New York College of Health Professions. &quot;/&gt;&lt;/object&gt;&lt;object type=&quot;5&quot; unique_id=&quot;48147&quot;&gt;&lt;property id=&quot;20000&quot; value=&quot;0&quot;/&gt;&lt;property id=&quot;20149&quot; value=&quot;Dr. Abdul Mondul&quot;/&gt;&lt;property id=&quot;20150&quot; value=&quot;Patient Safety Officer, Lincoln Medical Center&quot;/&gt;&lt;property id=&quot;20151&quot; value=&quot;Mondul_88.png&quot;/&gt;&lt;property id=&quot;20155&quot; value=&quot;Dr. Abdul Mondul is the Associate Medical Director, Patient Safety Officer and Chief of Palliative Care at Lincoln Medical Center. He graduated from medical school in Bogota, Colombia and completed his training in internal medicine at Lincoln where he served as Chief Medical Resident in 1999. In his role as Patient Safety Officer, he has been instrumental in the implementation of numerous patient safety initiatives including extensive work in teamwork and communication through implementation of TeamSTEPPS. Dr. Mondul holds an academic appointment as an Assistant Professor of Clinical Medicine at Weill Medical College at Cornell University and is board certified in Internal Medicine and Hospice and Hospice and Palliative Care. &quot;/&gt;&lt;/object&gt;&lt;/object&gt;&lt;object type=&quot;10&quot; unique_id=&quot;37154&quot;&gt;&lt;object type=&quot;11&quot; unique_id=&quot;37155&quot;&gt;&lt;property id=&quot;20180&quot; value=&quot;0&quot;/&gt;&lt;property id=&quot;20181&quot; value=&quot;2&quot;/&gt;&lt;property id=&quot;20183&quot; value=&quot;0&quot;/&gt;&lt;/object&gt;&lt;object type=&quot;12&quot; unique_id=&quot;37157&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EFFKE~1\AppData\Local\Temp\PR\data\asimages\{C70F4F4C-B874-4155-AC12-55193FCD6B2D}_2.png&quot;/&gt;&lt;left val=&quot;9&quot;/&gt;&lt;top val=&quot;381&quot;/&gt;&lt;width val=&quot;395&quot;/&gt;&lt;height val=&quot;30&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BDEFB857-A0EC-48A1-81AD-F77D826D7889}_2.png&quot;/&gt;&lt;left val=&quot;642&quot;/&gt;&lt;top val=&quot;383&quot;/&gt;&lt;width val=&quot;65&quot;/&gt;&lt;height val=&quot;23&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1D69853-A2AD-45C4-9B19-E209417E7906}&quot;/&gt;&lt;isInvalidForFieldText val=&quot;0&quot;/&gt;&lt;Image&gt;&lt;filename val=&quot;C:\Users\JEFFKE~1\AppData\Local\Temp\PR\data\asimages\{41D69853-A2AD-45C4-9B19-E209417E7906}_MtorLt.png&quot;/&gt;&lt;left val=&quot;-8&quot;/&gt;&lt;top val=&quot;0&quot;/&gt;&lt;width val=&quot;89&quot;/&gt;&lt;height val=&quot;5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EFFKE~1\AppData\Local\Temp\PR\data\asimages\{91C7D986-F085-4D22-B0AA-86066B3D9BDA}_4.png&quot;/&gt;&lt;left val=&quot;9&quot;/&gt;&lt;top val=&quot;381&quot;/&gt;&lt;width val=&quot;395&quot;/&gt;&lt;height val=&quot;30&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22FBDD78-692A-4F01-9F15-81483DC6F147}_4.png&quot;/&gt;&lt;left val=&quot;642&quot;/&gt;&lt;top val=&quot;383&quot;/&gt;&lt;width val=&quot;65&quot;/&gt;&lt;height val=&quot;23&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FF55A10-9D01-4049-A557-206B26405FA3}&quot;/&gt;&lt;isInvalidForFieldText val=&quot;0&quot;/&gt;&lt;Image&gt;&lt;filename val=&quot;C:\Users\JEFFKE~1\AppData\Local\Temp\PR\data\asimages\{5FF55A10-9D01-4049-A557-206B26405FA3}_MtorLt.png&quot;/&gt;&lt;left val=&quot;-8&quot;/&gt;&lt;top val=&quot;0&quot;/&gt;&lt;width val=&quot;89&quot;/&gt;&lt;height val=&quot;5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EFFKE~1\AppData\Local\Temp\PR\data\asimages\{43153F54-B05D-409C-BAB1-2C740D68BFAA}_19.png&quot;/&gt;&lt;left val=&quot;9&quot;/&gt;&lt;top val=&quot;381&quot;/&gt;&lt;width val=&quot;395&quot;/&gt;&lt;height val=&quot;30&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JEFFKE~1\AppData\Local\Temp\PR\data\asimages\{5AAE0078-7726-450C-A913-71EA8556EA1A}_19.png&quot;/&gt;&lt;left val=&quot;642&quot;/&gt;&lt;top val=&quot;383&quot;/&gt;&lt;width val=&quot;65&quot;/&gt;&lt;height val=&quot;23&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3B1CF6-D12C-4F96-AD69-99947E4821A0}&quot;/&gt;&lt;isInvalidForFieldText val=&quot;0&quot;/&gt;&lt;Image&gt;&lt;filename val=&quot;C:\Users\JEFFKE~1\AppData\Local\Temp\PR\data\asimages\{8D3B1CF6-D12C-4F96-AD69-99947E4821A0}_MtorLt.png&quot;/&gt;&lt;left val=&quot;-8&quot;/&gt;&lt;top val=&quot;0&quot;/&gt;&lt;width val=&quot;89&quot;/&gt;&lt;height val=&quot;5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PRESENTER_SHAPEINFO" val="&lt;ThreeDShapeInfo&gt;&lt;uuid val=&quot;{6CA26310-8544-47AE-BB0A-5F44A3910469}&quot;/&gt;&lt;isInvalidForFieldText val=&quot;0&quot;/&gt;&lt;Image&gt;&lt;filename val=&quot;C:\Users\JEFFKE~1\AppData\Local\Temp\PR\data\asimages\{6CA26310-8544-47AE-BB0A-5F44A3910469}_1.png&quot;/&gt;&lt;left val=&quot;0&quot;/&gt;&lt;top val=&quot;200&quot;/&gt;&lt;width val=&quot;720&quot;/&gt;&lt;height val=&quot;60&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EFFKE~1\AppData\Local\Temp\PR\data\asimages\{B6B81590-FA70-4D95-A5DC-F8C16BF61EB1}_1.png&quot;/&gt;&lt;left val=&quot;0&quot;/&gt;&lt;top val=&quot;146&quot;/&gt;&lt;width val=&quot;720&quot;/&gt;&lt;height val=&quot;60&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JEFFKE~1\AppData\Local\Temp\PR\data\asimages\{6CCA7206-7E1F-4D4D-87D4-4225164FF47E}_1.png&quot;/&gt;&lt;left val=&quot;0&quot;/&gt;&lt;top val=&quot;78&quot;/&gt;&lt;width val=&quot;720&quot;/&gt;&lt;height val=&quot;59&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38C91923-7078-43F5-A96F-71689124B9E4}_3.png&quot;/&gt;&lt;left val=&quot;66&quot;/&gt;&lt;top val=&quot;-2&quot;/&gt;&lt;width val=&quot;644&quot;/&gt;&lt;height val=&quot;68&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6&quot;/&gt;&lt;lineCharCount val=&quot;10&quot;/&gt;&lt;lineCharCount val=&quot;18&quot;/&gt;&lt;lineCharCount val=&quot;10&quot;/&gt;&lt;lineCharCount val=&quot;26&quot;/&gt;&lt;lineCharCount val=&quot;17&quot;/&gt;&lt;lineCharCount val=&quot;34&quot;/&gt;&lt;lineCharCount val=&quot;7&quot;/&gt;&lt;lineCharCount val=&quot;19&quot;/&gt;&lt;/TableIndex&gt;&lt;/ShapeTextInfo&gt;"/>
  <p:tag name="HTML_SHAPEINFO" val="&lt;TextEffect&gt;&lt;Image&gt;&lt;filename val=&quot;C:\Users\JEFFKE~1\AppData\Local\Temp\PR\data\asimages\{C440CD5D-7668-485D-9E14-824DE78C0DD5}_1.png_crop.png&quot;/&gt;&lt;left val=&quot;21&quot;/&gt;&lt;top val=&quot;66&quot;/&gt;&lt;width val=&quot;216&quot;/&gt;&lt;height val=&quot;17&quot;/&gt;&lt;hasText val=&quot;1&quot;/&gt;&lt;paraId val=&quot;1&quot;/&gt;&lt;/Image&gt;&lt;Image&gt;&lt;filename val=&quot;C:\Users\JEFFKE~1\AppData\Local\Temp\PR\data\asimages\{965A7A42-F4B9-4CE2-B92E-EC041F056A5C}_1.png_crop.png&quot;/&gt;&lt;left val=&quot;35&quot;/&gt;&lt;top val=&quot;101&quot;/&gt;&lt;width val=&quot;85&quot;/&gt;&lt;height val=&quot;13&quot;/&gt;&lt;hasText val=&quot;1&quot;/&gt;&lt;paraId val=&quot;2&quot;/&gt;&lt;/Image&gt;&lt;Image&gt;&lt;filename val=&quot;C:\Users\JEFFKE~1\AppData\Local\Temp\PR\data\asimages\{03CBEC2A-AB40-4A82-A14F-B2802E5D9D30}_1.png_crop.png&quot;/&gt;&lt;left val=&quot;35&quot;/&gt;&lt;top val=&quot;134&quot;/&gt;&lt;width val=&quot;149&quot;/&gt;&lt;height val=&quot;14&quot;/&gt;&lt;hasText val=&quot;1&quot;/&gt;&lt;paraId val=&quot;3&quot;/&gt;&lt;/Image&gt;&lt;Image&gt;&lt;filename val=&quot;C:\Users\JEFFKE~1\AppData\Local\Temp\PR\data\asimages\{75ABC7BB-CFDE-474F-A86E-2A30FB875870}_1.png_crop.png&quot;/&gt;&lt;left val=&quot;35&quot;/&gt;&lt;top val=&quot;168&quot;/&gt;&lt;width val=&quot;89&quot;/&gt;&lt;height val=&quot;13&quot;/&gt;&lt;hasText val=&quot;1&quot;/&gt;&lt;paraId val=&quot;4&quot;/&gt;&lt;/Image&gt;&lt;Image&gt;&lt;filename val=&quot;C:\Users\JEFFKE~1\AppData\Local\Temp\PR\data\asimages\{6EADDEF9-56E4-46F7-AC9E-5DA391EF46EF}_1.png_crop.png&quot;/&gt;&lt;left val=&quot;21&quot;/&gt;&lt;top val=&quot;201&quot;/&gt;&lt;width val=&quot;234&quot;/&gt;&lt;height val=&quot;17&quot;/&gt;&lt;hasText val=&quot;1&quot;/&gt;&lt;paraId val=&quot;5&quot;/&gt;&lt;/Image&gt;&lt;Image&gt;&lt;filename val=&quot;C:\Users\JEFFKE~1\AppData\Local\Temp\PR\data\asimages\{57746610-AFF3-4FB5-B257-922A2ACE3548}_1.png_crop.png&quot;/&gt;&lt;left val=&quot;35&quot;/&gt;&lt;top val=&quot;235&quot;/&gt;&lt;width val=&quot;145&quot;/&gt;&lt;height val=&quot;14&quot;/&gt;&lt;hasText val=&quot;1&quot;/&gt;&lt;paraId val=&quot;6&quot;/&gt;&lt;/Image&gt;&lt;Image&gt;&lt;filename val=&quot;C:\Users\JEFFKE~1\AppData\Local\Temp\PR\data\asimages\{6BAA3EF9-C41C-43D7-AEF2-E59D6A23A96D}_1.png_crop.png&quot;/&gt;&lt;left val=&quot;35&quot;/&gt;&lt;top val=&quot;268&quot;/&gt;&lt;width val=&quot;273&quot;/&gt;&lt;height val=&quot;17&quot;/&gt;&lt;hasText val=&quot;1&quot;/&gt;&lt;paraId val=&quot;7&quot;/&gt;&lt;/Image&gt;&lt;Image&gt;&lt;filename val=&quot;C:\Users\JEFFKE~1\AppData\Local\Temp\PR\data\asimages\{E576E3FA-852F-4AA5-AFE0-E1EFECA39FBA}_1.png_crop.png&quot;/&gt;&lt;left val=&quot;35&quot;/&gt;&lt;top val=&quot;302&quot;/&gt;&lt;width val=&quot;66&quot;/&gt;&lt;height val=&quot;14&quot;/&gt;&lt;hasText val=&quot;1&quot;/&gt;&lt;paraId val=&quot;8&quot;/&gt;&lt;/Image&gt;&lt;Image&gt;&lt;filename val=&quot;C:\Users\JEFFKE~1\AppData\Local\Temp\PR\data\asimages\{57F252FB-8685-4312-A0EC-FD35F95B3632}_1.png_crop.png&quot;/&gt;&lt;left val=&quot;35&quot;/&gt;&lt;top val=&quot;336&quot;/&gt;&lt;width val=&quot;161&quot;/&gt;&lt;height val=&quot;17&quot;/&gt;&lt;hasText val=&quot;1&quot;/&gt;&lt;paraId val=&quot;9&quot;/&gt;&lt;/Image&gt;&lt;/TextEffect&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AADC2F2D-78EC-4391-9C2F-7B7A69D41CC7}&quot;/&gt;&lt;isInvalidForFieldText val=&quot;0&quot;/&gt;&lt;Image&gt;&lt;filename val=&quot;C:\Users\JEFFKE~1\AppData\Local\Temp\PR\data\asimages\{AADC2F2D-78EC-4391-9C2F-7B7A69D41CC7}_3.png&quot;/&gt;&lt;left val=&quot;293&quot;/&gt;&lt;top val=&quot;64&quot;/&gt;&lt;width val=&quot;187&quot;/&gt;&lt;height val=&quot;24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CE4D2E-F182-409E-A0CE-92BC091434B8}&quot;/&gt;&lt;isInvalidForFieldText val=&quot;0&quot;/&gt;&lt;Image&gt;&lt;filename val=&quot;C:\Users\JEFFKE~1\AppData\Local\Temp\PR\data\asimages\{9DCE4D2E-F182-409E-A0CE-92BC091434B8}_3.png&quot;/&gt;&lt;left val=&quot;381&quot;/&gt;&lt;top val=&quot;164&quot;/&gt;&lt;width val=&quot;295&quot;/&gt;&lt;height val=&quot;20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EFFKE~1\AppData\Local\Temp\PR\data\asimages\{F434C124-9AA1-444E-916C-4DE524981AD4}_4.png&quot;/&gt;&lt;left val=&quot;66&quot;/&gt;&lt;top val=&quot;-2&quot;/&gt;&lt;width val=&quot;644&quot;/&gt;&lt;height val=&quot;68&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1&quot;/&gt;&lt;lineCharCount val=&quot;35&quot;/&gt;&lt;lineCharCount val=&quot;11&quot;/&gt;&lt;lineCharCount val=&quot;49&quot;/&gt;&lt;lineCharCount val=&quot;44&quot;/&gt;&lt;lineCharCount val=&quot;25&quot;/&gt;&lt;/TableIndex&gt;&lt;/ShapeTextInfo&gt;"/>
  <p:tag name="HTML_SHAPEINFO" val="&lt;TextEffect&gt;&lt;Image&gt;&lt;filename val=&quot;C:\Users\JEFFKE~1\AppData\Local\Temp\PR\data\asimages\{E5B58CE1-9549-4F6F-B4CD-845016C825D3}_1.png_crop.png&quot;/&gt;&lt;left val=&quot;21&quot;/&gt;&lt;top val=&quot;68&quot;/&gt;&lt;width val=&quot;399&quot;/&gt;&lt;height val=&quot;17&quot;/&gt;&lt;hasText val=&quot;1&quot;/&gt;&lt;paraId val=&quot;1&quot;/&gt;&lt;/Image&gt;&lt;Image&gt;&lt;filename val=&quot;C:\Users\JEFFKE~1\AppData\Local\Temp\PR\data\asimages\{199131B9-45C0-48B6-A536-521C4E94E5E8}_1.png_crop.png&quot;/&gt;&lt;left val=&quot;31&quot;/&gt;&lt;top val=&quot;117&quot;/&gt;&lt;width val=&quot;291&quot;/&gt;&lt;height val=&quot;38&quot;/&gt;&lt;hasText val=&quot;1&quot;/&gt;&lt;paraId val=&quot;2&quot;/&gt;&lt;/Image&gt;&lt;Image&gt;&lt;filename val=&quot;C:\Users\JEFFKE~1\AppData\Local\Temp\PR\data\asimages\{B0886304-7AD3-4B8E-8EC7-1B66E6DFD620}_1.png_crop.png&quot;/&gt;&lt;left val=&quot;31&quot;/&gt;&lt;top val=&quot;189&quot;/&gt;&lt;width val=&quot;392&quot;/&gt;&lt;height val=&quot;65&quot;/&gt;&lt;hasText val=&quot;1&quot;/&gt;&lt;paraId val=&quot;3&quot;/&gt;&lt;/Image&gt;&lt;/TextEffect&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quot;/&gt;&lt;isInvalidForFieldText val=&quot;0&quot;/&gt;&lt;Image&gt;&lt;filename val=&quot;C:\Users\JEFFKE~1\AppData\Local\Temp\PR\data\asimages\{01F65F80-2C86-4C96-91DB-B7AF40BB21FC}_5.png&quot;/&gt;&lt;left val=&quot;66&quot;/&gt;&lt;top val=&quot;-2&quot;/&gt;&lt;width val=&quot;644&quot;/&gt;&lt;height val=&quot;6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2&quot;/&gt;&lt;lineCharCount val=&quot;44&quot;/&gt;&lt;lineCharCount val=&quot;33&quot;/&gt;&lt;lineCharCount val=&quot;33&quot;/&gt;&lt;lineCharCount val=&quot;27&quot;/&gt;&lt;lineCharCount val=&quot;29&quot;/&gt;&lt;lineCharCount val=&quot;29&quot;/&gt;&lt;lineCharCount val=&quot;23&quot;/&gt;&lt;/TableIndex&gt;&lt;/ShapeTextInfo&gt;"/>
  <p:tag name="HTML_SHAPEINFO" val="&lt;TextEffect&gt;&lt;Image&gt;&lt;filename val=&quot;C:\Users\JEFFKE~1\AppData\Local\Temp\PR\data\asimages\{3A298647-E562-47A6-9737-C4B4A3B5FDDA}_1.png_crop.png&quot;/&gt;&lt;left val=&quot;21&quot;/&gt;&lt;top val=&quot;68&quot;/&gt;&lt;width val=&quot;372&quot;/&gt;&lt;height val=&quot;62&quot;/&gt;&lt;hasText val=&quot;1&quot;/&gt;&lt;paraId val=&quot;1&quot;/&gt;&lt;/Image&gt;&lt;Image&gt;&lt;filename val=&quot;C:\Users\JEFFKE~1\AppData\Local\Temp\PR\data\asimages\{54C36354-5BEE-4CAB-9ECC-BA842E947F83}_1.png_crop.png&quot;/&gt;&lt;left val=&quot;21&quot;/&gt;&lt;top val=&quot;165&quot;/&gt;&lt;width val=&quot;250&quot;/&gt;&lt;height val=&quot;38&quot;/&gt;&lt;hasText val=&quot;1&quot;/&gt;&lt;paraId val=&quot;2&quot;/&gt;&lt;/Image&gt;&lt;Image&gt;&lt;filename val=&quot;C:\Users\JEFFKE~1\AppData\Local\Temp\PR\data\asimages\{73C515A2-7CED-4199-A8B3-701CD99BF17A}_1.png_crop.png&quot;/&gt;&lt;left val=&quot;21&quot;/&gt;&lt;top val=&quot;237&quot;/&gt;&lt;width val=&quot;239&quot;/&gt;&lt;height val=&quot;65&quot;/&gt;&lt;hasText val=&quot;1&quot;/&gt;&lt;paraId val=&quot;3&quot;/&gt;&lt;/Image&gt;&lt;/TextEffect&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EFFKE~1\AppData\Local\Temp\PR\data\asimages\{64651C9F-A558-4CD1-92EF-CD2E989F18EF}_6.png&quot;/&gt;&lt;left val=&quot;66&quot;/&gt;&lt;top val=&quot;-2&quot;/&gt;&lt;width val=&quot;644&quot;/&gt;&lt;height val=&quot;6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2C78D01B-876F-43C4-A2AD-DC39FEFFE5C2}_7.png&quot;/&gt;&lt;left val=&quot;66&quot;/&gt;&lt;top val=&quot;-2&quot;/&gt;&lt;width val=&quot;644&quot;/&gt;&lt;height val=&quot;68&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quot;/&gt;&lt;lineCharCount val=&quot;10&quot;/&gt;&lt;lineCharCount val=&quot;11&quot;/&gt;&lt;lineCharCount val=&quot;11&quot;/&gt;&lt;lineCharCount val=&quot;15&quot;/&gt;&lt;lineCharCount val=&quot;9&quot;/&gt;&lt;lineCharCount val=&quot;24&quot;/&gt;&lt;lineCharCount val=&quot;14&quot;/&gt;&lt;lineCharCount val=&quot;7&quot;/&gt;&lt;/TableIndex&gt;&lt;/ShapeTextInfo&gt;"/>
  <p:tag name="HTML_SHAPEINFO" val="&lt;TextEffect&gt;&lt;Image&gt;&lt;filename val=&quot;C:\Users\JEFFKE~1\AppData\Local\Temp\PR\data\asimages\{A893F314-0370-42C5-8505-DBCFA0B64198}_1.png_crop.png&quot;/&gt;&lt;left val=&quot;21&quot;/&gt;&lt;top val=&quot;70&quot;/&gt;&lt;width val=&quot;51&quot;/&gt;&lt;height val=&quot;15&quot;/&gt;&lt;hasText val=&quot;1&quot;/&gt;&lt;paraId val=&quot;1&quot;/&gt;&lt;/Image&gt;&lt;Image&gt;&lt;filename val=&quot;C:\Users\JEFFKE~1\AppData\Local\Temp\PR\data\asimages\{EE42FF4B-2E02-4F2C-9F48-363C4685C9C3}_1.png_crop.png&quot;/&gt;&lt;left val=&quot;30&quot;/&gt;&lt;top val=&quot;104&quot;/&gt;&lt;width val=&quot;93&quot;/&gt;&lt;height val=&quot;13&quot;/&gt;&lt;hasText val=&quot;1&quot;/&gt;&lt;paraId val=&quot;2&quot;/&gt;&lt;/Image&gt;&lt;Image&gt;&lt;filename val=&quot;C:\Users\JEFFKE~1\AppData\Local\Temp\PR\data\asimages\{6BDDFF1B-1669-4EC3-AF75-E32288B51EDB}_1.png_crop.png&quot;/&gt;&lt;left val=&quot;30&quot;/&gt;&lt;top val=&quot;134&quot;/&gt;&lt;width val=&quot;116&quot;/&gt;&lt;height val=&quot;17&quot;/&gt;&lt;hasText val=&quot;1&quot;/&gt;&lt;paraId val=&quot;3&quot;/&gt;&lt;/Image&gt;&lt;Image&gt;&lt;filename val=&quot;C:\Users\JEFFKE~1\AppData\Local\Temp\PR\data\asimages\{256A5A0C-19F3-4439-967B-24A15F66EA80}_1.png_crop.png&quot;/&gt;&lt;left val=&quot;30&quot;/&gt;&lt;top val=&quot;165&quot;/&gt;&lt;width val=&quot;117&quot;/&gt;&lt;height val=&quot;13&quot;/&gt;&lt;hasText val=&quot;1&quot;/&gt;&lt;paraId val=&quot;4&quot;/&gt;&lt;/Image&gt;&lt;Image&gt;&lt;filename val=&quot;C:\Users\JEFFKE~1\AppData\Local\Temp\PR\data\asimages\{E894556B-5C74-44D6-A43D-73086A0751C0}_1.png_crop.png&quot;/&gt;&lt;left val=&quot;30&quot;/&gt;&lt;top val=&quot;194&quot;/&gt;&lt;width val=&quot;164&quot;/&gt;&lt;height val=&quot;14&quot;/&gt;&lt;hasText val=&quot;1&quot;/&gt;&lt;paraId val=&quot;5&quot;/&gt;&lt;/Image&gt;&lt;Image&gt;&lt;filename val=&quot;C:\Users\JEFFKE~1\AppData\Local\Temp\PR\data\asimages\{64081F09-361C-4A32-9515-01432C74BA9D}_1.png_crop.png&quot;/&gt;&lt;left val=&quot;21&quot;/&gt;&lt;top val=&quot;231&quot;/&gt;&lt;width val=&quot;76&quot;/&gt;&lt;height val=&quot;16&quot;/&gt;&lt;hasText val=&quot;1&quot;/&gt;&lt;paraId val=&quot;6&quot;/&gt;&lt;/Image&gt;&lt;Image&gt;&lt;filename val=&quot;C:\Users\JEFFKE~1\AppData\Local\Temp\PR\data\asimages\{A490A1F7-6B8D-44D2-B49A-9CA20AE1796E}_1.png_crop.png&quot;/&gt;&lt;left val=&quot;21&quot;/&gt;&lt;top val=&quot;271&quot;/&gt;&lt;width val=&quot;236&quot;/&gt;&lt;height val=&quot;45&quot;/&gt;&lt;hasText val=&quot;1&quot;/&gt;&lt;paraId val=&quot;7&quot;/&gt;&lt;/Image&gt;&lt;Image&gt;&lt;filename val=&quot;C:\Users\JEFFKE~1\AppData\Local\Temp\PR\data\asimages\{015932CB-2D54-4591-89B4-B7A506255F55}_1.png_crop.png&quot;/&gt;&lt;left val=&quot;22&quot;/&gt;&lt;top val=&quot;341&quot;/&gt;&lt;width val=&quot;79&quot;/&gt;&lt;height val=&quot;16&quot;/&gt;&lt;hasText val=&quot;1&quot;/&gt;&lt;paraId val=&quot;8&quot;/&gt;&lt;/Image&gt;&lt;/TextEffect&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21&quot;/&gt;&lt;lineCharCount val=&quot;27&quot;/&gt;&lt;/TableIndex&gt;&lt;/ShapeTextInfo&gt;"/>
  <p:tag name="HTML_SHAPEINFO" val="&lt;ThreeDShapeInfo&gt;&lt;uuid val=&quot;&quot;/&gt;&lt;isInvalidForFieldText val=&quot;0&quot;/&gt;&lt;Image&gt;&lt;filename val=&quot;C:\Users\JEFFKE~1\AppData\Local\Temp\PR\data\asimages\{A869FDE5-D0FC-4512-91A3-436A6ED99AFF}_7.png&quot;/&gt;&lt;left val=&quot;320&quot;/&gt;&lt;top val=&quot;269&quot;/&gt;&lt;width val=&quot;284&quot;/&gt;&lt;height val=&quot;109&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2&quot;/&gt;&lt;lineCharCount val=&quot;11&quot;/&gt;&lt;lineCharCount val=&quot;6&quot;/&gt;&lt;lineCharCount val=&quot;13&quot;/&gt;&lt;lineCharCount val=&quot;11&quot;/&gt;&lt;lineCharCount val=&quot;5&quot;/&gt;&lt;lineCharCount val=&quot;8&quot;/&gt;&lt;/TableIndex&gt;&lt;/ShapeTextInfo&gt;"/>
  <p:tag name="PRESENTER_SHAPEINFO" val="&lt;ThreeDShapeInfo&gt;&lt;uuid val=&quot;{E3A13D3F-670D-4F50-8CF2-A06C55DB0917}&quot;/&gt;&lt;isInvalidForFieldText val=&quot;0&quot;/&gt;&lt;Image&gt;&lt;filename val=&quot;C:\Users\JEFFKE~1\AppData\Local\Temp\PR\data\asimages\{E3A13D3F-670D-4F50-8CF2-A06C55DB0917}_7.png&quot;/&gt;&lt;left val=&quot;574&quot;/&gt;&lt;top val=&quot;100&quot;/&gt;&lt;width val=&quot;123&quot;/&gt;&lt;height val=&quot;160&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EFFKE~1\AppData\Local\Temp\PR\data\asimages\{4C771FD2-930E-4097-8B32-6A3EB8A6B125}_8.png&quot;/&gt;&lt;left val=&quot;66&quot;/&gt;&lt;top val=&quot;-2&quot;/&gt;&lt;width val=&quot;644&quot;/&gt;&lt;height val=&quot;68&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quot;/&gt;&lt;lineCharCount val=&quot;29&quot;/&gt;&lt;lineCharCount val=&quot;38&quot;/&gt;&lt;lineCharCount val=&quot;20&quot;/&gt;&lt;lineCharCount val=&quot;8&quot;/&gt;&lt;lineCharCount val=&quot;41&quot;/&gt;&lt;lineCharCount val=&quot;27&quot;/&gt;&lt;lineCharCount val=&quot;9&quot;/&gt;&lt;lineCharCount val=&quot;37&quot;/&gt;&lt;/TableIndex&gt;&lt;/ShapeTextInfo&gt;"/>
  <p:tag name="HTML_SHAPEINFO" val="&lt;TextEffect&gt;&lt;Image&gt;&lt;filename val=&quot;C:\Users\JEFFKE~1\AppData\Local\Temp\PR\data\asimages\{DFA6569A-43D4-4580-8A74-9C781157F96E}_1.png_crop.png&quot;/&gt;&lt;left val=&quot;23&quot;/&gt;&lt;top val=&quot;68&quot;/&gt;&lt;width val=&quot;45&quot;/&gt;&lt;height val=&quot;14&quot;/&gt;&lt;hasText val=&quot;1&quot;/&gt;&lt;paraId val=&quot;1&quot;/&gt;&lt;/Image&gt;&lt;Image&gt;&lt;filename val=&quot;C:\Users\JEFFKE~1\AppData\Local\Temp\PR\data\asimages\{7D4377D7-ACFB-4CA3-837D-3C9CDEC4E846}_1.png_crop.png&quot;/&gt;&lt;left val=&quot;30&quot;/&gt;&lt;top val=&quot;99&quot;/&gt;&lt;width val=&quot;236&quot;/&gt;&lt;height val=&quot;17&quot;/&gt;&lt;hasText val=&quot;1&quot;/&gt;&lt;paraId val=&quot;2&quot;/&gt;&lt;/Image&gt;&lt;Image&gt;&lt;filename val=&quot;C:\Users\JEFFKE~1\AppData\Local\Temp\PR\data\asimages\{C0900459-CD94-4B09-8DC3-030D772B18E8}_1.png_crop.png&quot;/&gt;&lt;left val=&quot;30&quot;/&gt;&lt;top val=&quot;129&quot;/&gt;&lt;width val=&quot;311&quot;/&gt;&lt;height val=&quot;41&quot;/&gt;&lt;hasText val=&quot;1&quot;/&gt;&lt;paraId val=&quot;3&quot;/&gt;&lt;/Image&gt;&lt;Image&gt;&lt;filename val=&quot;C:\Users\JEFFKE~1\AppData\Local\Temp\PR\data\asimages\{9E01AF21-2BCC-49B7-9E73-581C1FB6DF80}_1.png_crop.png&quot;/&gt;&lt;left val=&quot;23&quot;/&gt;&lt;top val=&quot;189&quot;/&gt;&lt;width val=&quot;66&quot;/&gt;&lt;height val=&quot;14&quot;/&gt;&lt;hasText val=&quot;1&quot;/&gt;&lt;paraId val=&quot;4&quot;/&gt;&lt;/Image&gt;&lt;Image&gt;&lt;filename val=&quot;C:\Users\JEFFKE~1\AppData\Local\Temp\PR\data\asimages\{85FD9B86-6989-429E-96FD-4AA21AC67945}_1.png_crop.png&quot;/&gt;&lt;left val=&quot;30&quot;/&gt;&lt;top val=&quot;218&quot;/&gt;&lt;width val=&quot;347&quot;/&gt;&lt;height val=&quot;42&quot;/&gt;&lt;hasText val=&quot;1&quot;/&gt;&lt;paraId val=&quot;5&quot;/&gt;&lt;/Image&gt;&lt;Image&gt;&lt;filename val=&quot;C:\Users\JEFFKE~1\AppData\Local\Temp\PR\data\asimages\{1209DF05-03DC-424F-9DC4-1DCA5B7BC46D}_1.png_crop.png&quot;/&gt;&lt;left val=&quot;23&quot;/&gt;&lt;top val=&quot;279&quot;/&gt;&lt;width val=&quot;67&quot;/&gt;&lt;height val=&quot;14&quot;/&gt;&lt;hasText val=&quot;1&quot;/&gt;&lt;paraId val=&quot;6&quot;/&gt;&lt;/Image&gt;&lt;Image&gt;&lt;filename val=&quot;C:\Users\JEFFKE~1\AppData\Local\Temp\PR\data\asimages\{AF0B82C8-78FC-476F-9A90-722B9B26E818}_1.png_crop.png&quot;/&gt;&lt;left val=&quot;30&quot;/&gt;&lt;top val=&quot;309&quot;/&gt;&lt;width val=&quot;328&quot;/&gt;&lt;height val=&quot;17&quot;/&gt;&lt;hasText val=&quot;1&quot;/&gt;&lt;paraId val=&quot;7&quot;/&gt;&lt;/Image&gt;&lt;/TextEffect&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5&quot;/&gt;&lt;lineCharCount val=&quot;21&quot;/&gt;&lt;lineCharCount val=&quot;19&quot;/&gt;&lt;/TableIndex&gt;&lt;/ShapeTextInfo&gt;"/>
  <p:tag name="HTML_SHAPEINFO" val="&lt;ThreeDShapeInfo&gt;&lt;uuid val=&quot;&quot;/&gt;&lt;isInvalidForFieldText val=&quot;0&quot;/&gt;&lt;Image&gt;&lt;filename val=&quot;C:\Users\JEFFKE~1\AppData\Local\Temp\PR\data\asimages\{B6242E18-89C1-4BE5-B2AC-E3E138C6C12E}_8.png&quot;/&gt;&lt;left val=&quot;425&quot;/&gt;&lt;top val=&quot;189&quot;/&gt;&lt;width val=&quot;230&quot;/&gt;&lt;height val=&quot;91&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4&quot;/&gt;&lt;/TableIndex&gt;&lt;/ShapeTextInfo&gt;"/>
  <p:tag name="PRESENTER_SHAPEINFO" val="&lt;ThreeDShapeInfo&gt;&lt;uuid val=&quot;{000DD94C-6301-47C2-940F-C9EF07017B07}&quot;/&gt;&lt;isInvalidForFieldText val=&quot;0&quot;/&gt;&lt;Image&gt;&lt;filename val=&quot;C:\Users\JEFFKE~1\AppData\Local\Temp\PR\data\asimages\{000DD94C-6301-47C2-940F-C9EF07017B07}_8.png&quot;/&gt;&lt;left val=&quot;436&quot;/&gt;&lt;top val=&quot;291&quot;/&gt;&lt;width val=&quot;208&quot;/&gt;&lt;height val=&quot;63&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JEFFKE~1\AppData\Local\Temp\PR\data\asimages\{AFF68C95-A08D-4C05-916C-9B667B5A7277}_9.png&quot;/&gt;&lt;left val=&quot;66&quot;/&gt;&lt;top val=&quot;-2&quot;/&gt;&lt;width val=&quot;644&quot;/&gt;&lt;height val=&quot;6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0&quot;/&gt;&lt;lineCharCount val=&quot;27&quot;/&gt;&lt;lineCharCount val=&quot;17&quot;/&gt;&lt;lineCharCount val=&quot;28&quot;/&gt;&lt;lineCharCount val=&quot;40&quot;/&gt;&lt;lineCharCount val=&quot;15&quot;/&gt;&lt;lineCharCount val=&quot;22&quot;/&gt;&lt;lineCharCount val=&quot;13&quot;/&gt;&lt;lineCharCount val=&quot;12&quot;/&gt;&lt;lineCharCount val=&quot;24&quot;/&gt;&lt;/TableIndex&gt;&lt;/ShapeTextInfo&gt;"/>
  <p:tag name="HTML_SHAPEINFO" val="&lt;TextEffect&gt;&lt;Image&gt;&lt;filename val=&quot;C:\Users\JEFFKE~1\AppData\Local\Temp\PR\data\asimages\{10285888-1E0D-4439-80FA-51193589D2AF}_1.png_crop.png&quot;/&gt;&lt;left val=&quot;21&quot;/&gt;&lt;top val=&quot;68&quot;/&gt;&lt;width val=&quot;465&quot;/&gt;&lt;height val=&quot;39&quot;/&gt;&lt;hasText val=&quot;1&quot;/&gt;&lt;paraId val=&quot;1&quot;/&gt;&lt;/Image&gt;&lt;Image&gt;&lt;filename val=&quot;C:\Users\JEFFKE~1\AppData\Local\Temp\PR\data\asimages\{3860D3DB-DC50-4476-8718-466D5BCE7844}_1.png_crop.png&quot;/&gt;&lt;left val=&quot;21&quot;/&gt;&lt;top val=&quot;126&quot;/&gt;&lt;width val=&quot;135&quot;/&gt;&lt;height val=&quot;16&quot;/&gt;&lt;hasText val=&quot;1&quot;/&gt;&lt;paraId val=&quot;2&quot;/&gt;&lt;/Image&gt;&lt;Image&gt;&lt;filename val=&quot;C:\Users\JEFFKE~1\AppData\Local\Temp\PR\data\asimages\{B309A1D9-0A6B-4556-B831-C9E00DB8259F}_1.png_crop.png&quot;/&gt;&lt;left val=&quot;30&quot;/&gt;&lt;top val=&quot;155&quot;/&gt;&lt;width val=&quot;240&quot;/&gt;&lt;height val=&quot;16&quot;/&gt;&lt;hasText val=&quot;1&quot;/&gt;&lt;paraId val=&quot;3&quot;/&gt;&lt;/Image&gt;&lt;Image&gt;&lt;filename val=&quot;C:\Users\JEFFKE~1\AppData\Local\Temp\PR\data\asimages\{A98C4B52-592C-4029-884A-C3D8AAA1A7B3}_1.png_crop.png&quot;/&gt;&lt;left val=&quot;30&quot;/&gt;&lt;top val=&quot;183&quot;/&gt;&lt;width val=&quot;330&quot;/&gt;&lt;height val=&quot;17&quot;/&gt;&lt;hasText val=&quot;1&quot;/&gt;&lt;paraId val=&quot;4&quot;/&gt;&lt;/Image&gt;&lt;Image&gt;&lt;filename val=&quot;C:\Users\JEFFKE~1\AppData\Local\Temp\PR\data\asimages\{0C62423E-65D6-471D-92FA-69CA38754C6D}_1.png_crop.png&quot;/&gt;&lt;left val=&quot;21&quot;/&gt;&lt;top val=&quot;219&quot;/&gt;&lt;width val=&quot;109&quot;/&gt;&lt;height val=&quot;13&quot;/&gt;&lt;hasText val=&quot;1&quot;/&gt;&lt;paraId val=&quot;5&quot;/&gt;&lt;/Image&gt;&lt;Image&gt;&lt;filename val=&quot;C:\Users\JEFFKE~1\AppData\Local\Temp\PR\data\asimages\{6253B34C-0C48-4F25-A2DD-BA43703E5809}_1.png_crop.png&quot;/&gt;&lt;left val=&quot;30&quot;/&gt;&lt;top val=&quot;248&quot;/&gt;&lt;width val=&quot;178&quot;/&gt;&lt;height val=&quot;16&quot;/&gt;&lt;hasText val=&quot;1&quot;/&gt;&lt;paraId val=&quot;6&quot;/&gt;&lt;/Image&gt;&lt;Image&gt;&lt;filename val=&quot;C:\Users\JEFFKE~1\AppData\Local\Temp\PR\data\asimages\{6493063C-DFA1-4E3E-9617-1221ADD0D083}_1.png_crop.png&quot;/&gt;&lt;left val=&quot;30&quot;/&gt;&lt;top val=&quot;276&quot;/&gt;&lt;width val=&quot;139&quot;/&gt;&lt;height val=&quot;13&quot;/&gt;&lt;hasText val=&quot;1&quot;/&gt;&lt;paraId val=&quot;7&quot;/&gt;&lt;/Image&gt;&lt;Image&gt;&lt;filename val=&quot;C:\Users\JEFFKE~1\AppData\Local\Temp\PR\data\asimages\{C3BBE295-6B0F-44E9-9C1B-6FA592DD57D7}_1.png_crop.png&quot;/&gt;&lt;left val=&quot;30&quot;/&gt;&lt;top val=&quot;306&quot;/&gt;&lt;width val=&quot;119&quot;/&gt;&lt;height val=&quot;12&quot;/&gt;&lt;hasText val=&quot;1&quot;/&gt;&lt;paraId val=&quot;8&quot;/&gt;&lt;/Image&gt;&lt;Image&gt;&lt;filename val=&quot;C:\Users\JEFFKE~1\AppData\Local\Temp\PR\data\asimages\{455CAE5F-CB18-411E-AE48-09983397142F}_1.png_crop.png&quot;/&gt;&lt;left val=&quot;30&quot;/&gt;&lt;top val=&quot;334&quot;/&gt;&lt;width val=&quot;212&quot;/&gt;&lt;height val=&quot;16&quot;/&gt;&lt;hasText val=&quot;1&quot;/&gt;&lt;paraId val=&quot;9&quot;/&gt;&lt;/Image&gt;&lt;/TextEffect&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18&quot;/&gt;&lt;lineCharCount val=&quot;12&quot;/&gt;&lt;/TableIndex&gt;&lt;/ShapeTextInfo&gt;"/>
  <p:tag name="HTML_SHAPEINFO" val="&lt;ThreeDShapeInfo&gt;&lt;uuid val=&quot;&quot;/&gt;&lt;isInvalidForFieldText val=&quot;0&quot;/&gt;&lt;Image&gt;&lt;filename val=&quot;C:\Users\JEFFKE~1\AppData\Local\Temp\PR\data\asimages\{03512C6A-F887-479C-ACD9-CA5921351B33}_9.png&quot;/&gt;&lt;left val=&quot;261&quot;/&gt;&lt;top val=&quot;283&quot;/&gt;&lt;width val=&quot;244&quot;/&gt;&lt;height val=&quot;91&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0&quot;/&gt;&lt;lineCharCount val=&quot;19&quot;/&gt;&lt;lineCharCount val=&quot;8&quot;/&gt;&lt;/TableIndex&gt;&lt;/ShapeTextInfo&gt;"/>
  <p:tag name="PRESENTER_SHAPEINFO" val="&lt;ThreeDShapeInfo&gt;&lt;uuid val=&quot;{5FD46E8D-2129-4CFC-AB5F-FD8A62AB188B}&quot;/&gt;&lt;isInvalidForFieldText val=&quot;0&quot;/&gt;&lt;Image&gt;&lt;filename val=&quot;C:\Users\JEFFKE~1\AppData\Local\Temp\PR\data\asimages\{5FD46E8D-2129-4CFC-AB5F-FD8A62AB188B}_9.png&quot;/&gt;&lt;left val=&quot;515&quot;/&gt;&lt;top val=&quot;291&quot;/&gt;&lt;width val=&quot;180&quot;/&gt;&lt;height val=&quot;82&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EFFKE~1\AppData\Local\Temp\PR\data\asimages\{520FDECE-595D-4E59-A230-06FCEAF26E8B}_10.png&quot;/&gt;&lt;left val=&quot;66&quot;/&gt;&lt;top val=&quot;-2&quot;/&gt;&lt;width val=&quot;644&quot;/&gt;&lt;height val=&quot;68&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31&quot;/&gt;&lt;lineCharCount val=&quot;8&quot;/&gt;&lt;lineCharCount val=&quot;23&quot;/&gt;&lt;lineCharCount val=&quot;21&quot;/&gt;&lt;/TableIndex&gt;&lt;/ShapeTextInfo&gt;"/>
  <p:tag name="HTML_SHAPEINFO" val="&lt;TextEffect&gt;&lt;Image&gt;&lt;filename val=&quot;C:\Users\JEFFKE~1\AppData\Local\Temp\PR\data\asimages\{111063FC-E1D3-47C4-94DE-0D3307EC9C06}_1.png_crop.png&quot;/&gt;&lt;left val=&quot;22&quot;/&gt;&lt;top val=&quot;68&quot;/&gt;&lt;width val=&quot;201&quot;/&gt;&lt;height val=&quot;14&quot;/&gt;&lt;hasText val=&quot;1&quot;/&gt;&lt;paraId val=&quot;1&quot;/&gt;&lt;/Image&gt;&lt;Image&gt;&lt;filename val=&quot;C:\Users\JEFFKE~1\AppData\Local\Temp\PR\data\asimages\{6F2B8881-85A0-44D4-85CD-8642A5DF1283}_1.png_crop.png&quot;/&gt;&lt;left val=&quot;22&quot;/&gt;&lt;top val=&quot;110&quot;/&gt;&lt;width val=&quot;276&quot;/&gt;&lt;height val=&quot;41&quot;/&gt;&lt;hasText val=&quot;1&quot;/&gt;&lt;paraId val=&quot;2&quot;/&gt;&lt;/Image&gt;&lt;Image&gt;&lt;filename val=&quot;C:\Users\JEFFKE~1\AppData\Local\Temp\PR\data\asimages\{6771D0FB-9260-4E92-B74E-200EAF9A6A96}_1.png_crop.png&quot;/&gt;&lt;left val=&quot;22&quot;/&gt;&lt;top val=&quot;175&quot;/&gt;&lt;width val=&quot;206&quot;/&gt;&lt;height val=&quot;17&quot;/&gt;&lt;hasText val=&quot;1&quot;/&gt;&lt;paraId val=&quot;3&quot;/&gt;&lt;/Image&gt;&lt;Image&gt;&lt;filename val=&quot;C:\Users\JEFFKE~1\AppData\Local\Temp\PR\data\asimages\{7EAA4C54-7564-4C1E-80E4-B9ACC57CFCD8}_1.png_crop.png&quot;/&gt;&lt;left val=&quot;22&quot;/&gt;&lt;top val=&quot;216&quot;/&gt;&lt;width val=&quot;193&quot;/&gt;&lt;height val=&quot;17&quot;/&gt;&lt;hasText val=&quot;1&quot;/&gt;&lt;paraId val=&quot;4&quot;/&gt;&lt;/Image&gt;&lt;/TextEffect&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9&quot;/&gt;&lt;lineCharCount val=&quot;4&quot;/&gt;&lt;lineCharCount val=&quot;1&quot;/&gt;&lt;lineCharCount val=&quot;1&quot;/&gt;&lt;lineCharCount val=&quot;1&quot;/&gt;&lt;lineCharCount val=&quot;1&quot;/&gt;&lt;lineCharCount val=&quot;11&quot;/&gt;&lt;/TableIndex&gt;&lt;/ShapeTextInfo&gt;"/>
  <p:tag name="HTML_SHAPEINFO" val="&lt;TextEffect&gt;&lt;Image&gt;&lt;filename val=&quot;C:\Users\JEFFKE~1\AppData\Local\Temp\PR\data\asimages\{2BF74EC1-FF32-43BA-8A8F-9AB37F917C4B}_1.png_crop.png&quot;/&gt;&lt;left val=&quot;352&quot;/&gt;&lt;top val=&quot;69&quot;/&gt;&lt;width val=&quot;195&quot;/&gt;&lt;height val=&quot;20&quot;/&gt;&lt;hasText val=&quot;1&quot;/&gt;&lt;paraId val=&quot;1&quot;/&gt;&lt;/Image&gt;&lt;Image&gt;&lt;filename val=&quot;C:\Users\JEFFKE~1\AppData\Local\Temp\PR\data\asimages\{A9950AF7-B060-4108-B5A0-0587FE9A3205}_1.png_crop.png&quot;/&gt;&lt;left val=&quot;352&quot;/&gt;&lt;top val=&quot;117&quot;/&gt;&lt;width val=&quot;38&quot;/&gt;&lt;height val=&quot;15&quot;/&gt;&lt;hasText val=&quot;1&quot;/&gt;&lt;paraId val=&quot;2&quot;/&gt;&lt;/Image&gt;&lt;Image&gt;&lt;filename val=&quot;C:\Users\JEFFKE~1\AppData\Local\Temp\PR\data\asimages\{0C4CCE45-56ED-4D43-ADD4-0E465787EFB8}_1.png_crop.png&quot;/&gt;&lt;left val=&quot;720&quot;/&gt;&lt;top val=&quot;352&quot;/&gt;&lt;width val=&quot;0&quot;/&gt;&lt;height val=&quot;0&quot;/&gt;&lt;hasText val=&quot;1&quot;/&gt;&lt;paraId val=&quot;3&quot;/&gt;&lt;/Image&gt;&lt;Image&gt;&lt;filename val=&quot;C:\Users\JEFFKE~1\AppData\Local\Temp\PR\data\asimages\{BCBDA15B-7003-4493-9C1C-7CA8BB46F423}_1.png_crop.png&quot;/&gt;&lt;left val=&quot;720&quot;/&gt;&lt;top val=&quot;352&quot;/&gt;&lt;width val=&quot;0&quot;/&gt;&lt;height val=&quot;0&quot;/&gt;&lt;hasText val=&quot;1&quot;/&gt;&lt;paraId val=&quot;4&quot;/&gt;&lt;/Image&gt;&lt;Image&gt;&lt;filename val=&quot;C:\Users\JEFFKE~1\AppData\Local\Temp\PR\data\asimages\{3036B2AB-8587-4A1E-BB81-13A54B5905E3}_1.png_crop.png&quot;/&gt;&lt;left val=&quot;720&quot;/&gt;&lt;top val=&quot;352&quot;/&gt;&lt;width val=&quot;0&quot;/&gt;&lt;height val=&quot;0&quot;/&gt;&lt;hasText val=&quot;1&quot;/&gt;&lt;paraId val=&quot;5&quot;/&gt;&lt;/Image&gt;&lt;Image&gt;&lt;filename val=&quot;C:\Users\JEFFKE~1\AppData\Local\Temp\PR\data\asimages\{241B6DC1-73E9-4D24-83BF-720A236423E9}_1.png_crop.png&quot;/&gt;&lt;left val=&quot;720&quot;/&gt;&lt;top val=&quot;352&quot;/&gt;&lt;width val=&quot;0&quot;/&gt;&lt;height val=&quot;0&quot;/&gt;&lt;hasText val=&quot;1&quot;/&gt;&lt;paraId val=&quot;6&quot;/&gt;&lt;/Image&gt;&lt;Image&gt;&lt;filename val=&quot;C:\Users\JEFFKE~1\AppData\Local\Temp\PR\data\asimages\{8F28664A-C3C6-4140-B7BC-E73450C10E1D}_1.png_crop.png&quot;/&gt;&lt;left val=&quot;353&quot;/&gt;&lt;top val=&quot;314&quot;/&gt;&lt;width val=&quot;111&quot;/&gt;&lt;height val=&quot;20&quot;/&gt;&lt;hasText val=&quot;1&quot;/&gt;&lt;paraId val=&quot;7&quot;/&gt;&lt;/Image&gt;&lt;/TextEffect&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1&quot;/&gt;&lt;lineCharCount val=&quot;21&quot;/&gt;&lt;lineCharCount val=&quot;22&quot;/&gt;&lt;/TableIndex&gt;&lt;/ShapeTextInfo&gt;"/>
  <p:tag name="HTML_SHAPEINFO" val="&lt;ThreeDShapeInfo&gt;&lt;uuid val=&quot;&quot;/&gt;&lt;isInvalidForFieldText val=&quot;0&quot;/&gt;&lt;Image&gt;&lt;filename val=&quot;C:\Users\JEFFKE~1\AppData\Local\Temp\PR\data\asimages\{7744D98D-E384-4714-B8B7-EE3CA85E56E4}_10.png&quot;/&gt;&lt;left val=&quot;26&quot;/&gt;&lt;top val=&quot;261&quot;/&gt;&lt;width val=&quot;272&quot;/&gt;&lt;height val=&quot;109&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4&quot;/&gt;&lt;/TableIndex&gt;&lt;/ShapeTextInfo&gt;"/>
  <p:tag name="PRESENTER_SHAPEINFO" val="&lt;ThreeDShapeInfo&gt;&lt;uuid val=&quot;{9FDC1E0C-C432-481A-9975-1E786FC45359}&quot;/&gt;&lt;isInvalidForFieldText val=&quot;0&quot;/&gt;&lt;Image&gt;&lt;filename val=&quot;C:\Users\JEFFKE~1\AppData\Local\Temp\PR\data\asimages\{9FDC1E0C-C432-481A-9975-1E786FC45359}_10.png&quot;/&gt;&lt;left val=&quot;499&quot;/&gt;&lt;top val=&quot;308&quot;/&gt;&lt;width val=&quot;208&quot;/&gt;&lt;height val=&quot;63&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JEFFKE~1\AppData\Local\Temp\PR\data\asimages\{C697E140-8CE1-48C4-8105-B30EAAF53D0E}_11.png&quot;/&gt;&lt;left val=&quot;75&quot;/&gt;&lt;top val=&quot;0&quot;/&gt;&lt;width val=&quot;636&quot;/&gt;&lt;height val=&quot;54&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9&quot;/&gt;&lt;lineCharCount val=&quot;33&quot;/&gt;&lt;lineCharCount val=&quot;13&quot;/&gt;&lt;lineCharCount val=&quot;28&quot;/&gt;&lt;lineCharCount val=&quot;10&quot;/&gt;&lt;lineCharCount val=&quot;14&quot;/&gt;&lt;lineCharCount val=&quot;22&quot;/&gt;&lt;lineCharCount val=&quot;12&quot;/&gt;&lt;lineCharCount val=&quot;29&quot;/&gt;&lt;lineCharCount val=&quot;9&quot;/&gt;&lt;lineCharCount val=&quot;49&quot;/&gt;&lt;lineCharCount val=&quot;13&quot;/&gt;&lt;lineCharCount val=&quot;8&quot;/&gt;&lt;lineCharCount val=&quot;9&quot;/&gt;&lt;lineCharCount val=&quot;26&quot;/&gt;&lt;lineCharCount val=&quot;20&quot;/&gt;&lt;/TableIndex&gt;&lt;/ShapeTextInfo&gt;"/>
  <p:tag name="HTML_SHAPEINFO" val="&lt;ThreeDShapeInfo&gt;&lt;uuid val=&quot;&quot;/&gt;&lt;isInvalidForFieldText val=&quot;0&quot;/&gt;&lt;Image&gt;&lt;filename val=&quot;C:\Users\JEFFKE~1\AppData\Local\Temp\PR\data\asimages\{9A0C5AAF-5E60-4DC3-8CBD-88E3C88194AA}_11.png&quot;/&gt;&lt;left val=&quot;13&quot;/&gt;&lt;top val=&quot;60&quot;/&gt;&lt;width val=&quot;254&quot;/&gt;&lt;height val=&quot;313&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9&quot;/&gt;&lt;lineCharCount val=&quot;21&quot;/&gt;&lt;lineCharCount val=&quot;14&quot;/&gt;&lt;lineCharCount val=&quot;5&quot;/&gt;&lt;lineCharCount val=&quot;9&quot;/&gt;&lt;lineCharCount val=&quot;11&quot;/&gt;&lt;lineCharCount val=&quot;8&quot;/&gt;&lt;lineCharCount val=&quot;11&quot;/&gt;&lt;lineCharCount val=&quot;6&quot;/&gt;&lt;lineCharCount val=&quot;7&quot;/&gt;&lt;lineCharCount val=&quot;8&quot;/&gt;&lt;lineCharCount val=&quot;21&quot;/&gt;&lt;lineCharCount val=&quot;5&quot;/&gt;&lt;lineCharCount val=&quot;15&quot;/&gt;&lt;lineCharCount val=&quot;16&quot;/&gt;&lt;lineCharCount val=&quot;9&quot;/&gt;&lt;lineCharCount val=&quot;20&quot;/&gt;&lt;lineCharCount val=&quot;19&quot;/&gt;&lt;lineCharCount val=&quot;4&quot;/&gt;&lt;lineCharCount val=&quot;12&quot;/&gt;&lt;/TableIndex&gt;&lt;/ShapeTextInfo&gt;"/>
  <p:tag name="HTML_SHAPEINFO" val="&lt;ThreeDShapeInfo&gt;&lt;uuid val=&quot;&quot;/&gt;&lt;isInvalidForFieldText val=&quot;0&quot;/&gt;&lt;Image&gt;&lt;filename val=&quot;C:\Users\JEFFKE~1\AppData\Local\Temp\PR\data\asimages\{9FB52A63-6DFC-4C39-B2BB-7425FDEB06A0}_11.png&quot;/&gt;&lt;left val=&quot;267&quot;/&gt;&lt;top val=&quot;60&quot;/&gt;&lt;width val=&quot;213&quot;/&gt;&lt;height val=&quot;313&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9&quot;/&gt;&lt;lineCharCount val=&quot;20&quot;/&gt;&lt;lineCharCount val=&quot;13&quot;/&gt;&lt;lineCharCount val=&quot;17&quot;/&gt;&lt;lineCharCount val=&quot;13&quot;/&gt;&lt;lineCharCount val=&quot;17&quot;/&gt;&lt;lineCharCount val=&quot;17&quot;/&gt;&lt;/TableIndex&gt;&lt;/ShapeTextInfo&gt;"/>
  <p:tag name="HTML_SHAPEINFO" val="&lt;ThreeDShapeInfo&gt;&lt;uuid val=&quot;&quot;/&gt;&lt;isInvalidForFieldText val=&quot;0&quot;/&gt;&lt;Image&gt;&lt;filename val=&quot;C:\Users\JEFFKE~1\AppData\Local\Temp\PR\data\asimages\{99BDDAE8-F055-4D58-9FC0-8F6FEACC39D4}_11.png&quot;/&gt;&lt;left val=&quot;479&quot;/&gt;&lt;top val=&quot;60&quot;/&gt;&lt;width val=&quot;222&quot;/&gt;&lt;height val=&quot;313&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280759A1-F1FF-4DDB-B717-870C59199A4A}_12.png&quot;/&gt;&lt;left val=&quot;66&quot;/&gt;&lt;top val=&quot;-2&quot;/&gt;&lt;width val=&quot;644&quot;/&gt;&lt;height val=&quot;68&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74&quot;/&gt;&lt;lineCharCount val=&quot;45&quot;/&gt;&lt;lineCharCount val=&quot;27&quot;/&gt;&lt;lineCharCount val=&quot;19&quot;/&gt;&lt;lineCharCount val=&quot;41&quot;/&gt;&lt;lineCharCount val=&quot;85&quot;/&gt;&lt;lineCharCount val=&quot;40&quot;/&gt;&lt;lineCharCount val=&quot;44&quot;/&gt;&lt;lineCharCount val=&quot;46&quot;/&gt;&lt;/TableIndex&gt;&lt;/ShapeTextInfo&gt;"/>
  <p:tag name="HTML_SHAPEINFO" val="&lt;TextEffect&gt;&lt;Image&gt;&lt;filename val=&quot;C:\Users\JEFFKE~1\AppData\Local\Temp\PR\data\asimages\{D4C90C0E-D62B-4E0F-B2C6-45E417D16CA4}_1.png_crop.png&quot;/&gt;&lt;left val=&quot;23&quot;/&gt;&lt;top val=&quot;66&quot;/&gt;&lt;width val=&quot;566&quot;/&gt;&lt;height val=&quot;17&quot;/&gt;&lt;hasText val=&quot;1&quot;/&gt;&lt;paraId val=&quot;1&quot;/&gt;&lt;/Image&gt;&lt;Image&gt;&lt;filename val=&quot;C:\Users\JEFFKE~1\AppData\Local\Temp\PR\data\asimages\{DEB6B535-5CE1-45E5-9361-4EF1094F8B24}_1.png_crop.png&quot;/&gt;&lt;left val=&quot;23&quot;/&gt;&lt;top val=&quot;108&quot;/&gt;&lt;width val=&quot;381&quot;/&gt;&lt;height val=&quot;17&quot;/&gt;&lt;hasText val=&quot;1&quot;/&gt;&lt;paraId val=&quot;2&quot;/&gt;&lt;/Image&gt;&lt;Image&gt;&lt;filename val=&quot;C:\Users\JEFFKE~1\AppData\Local\Temp\PR\data\asimages\{A2B693AB-603D-4B2A-ABD1-BDA2B44F45FC}_1.png_crop.png&quot;/&gt;&lt;left val=&quot;30&quot;/&gt;&lt;top val=&quot;139&quot;/&gt;&lt;width val=&quot;228&quot;/&gt;&lt;height val=&quot;15&quot;/&gt;&lt;hasText val=&quot;1&quot;/&gt;&lt;paraId val=&quot;3&quot;/&gt;&lt;/Image&gt;&lt;Image&gt;&lt;filename val=&quot;C:\Users\JEFFKE~1\AppData\Local\Temp\PR\data\asimages\{9939B33A-A150-49CB-8261-564EAFDFB931}_1.png_crop.png&quot;/&gt;&lt;left val=&quot;30&quot;/&gt;&lt;top val=&quot;169&quot;/&gt;&lt;width val=&quot;174&quot;/&gt;&lt;height val=&quot;15&quot;/&gt;&lt;hasText val=&quot;1&quot;/&gt;&lt;paraId val=&quot;4&quot;/&gt;&lt;/Image&gt;&lt;Image&gt;&lt;filename val=&quot;C:\Users\JEFFKE~1\AppData\Local\Temp\PR\data\asimages\{C20196D2-F8E0-410B-8FBB-2DD2E6482A43}_1.png_crop.png&quot;/&gt;&lt;left val=&quot;30&quot;/&gt;&lt;top val=&quot;198&quot;/&gt;&lt;width val=&quot;345&quot;/&gt;&lt;height val=&quot;16&quot;/&gt;&lt;hasText val=&quot;1&quot;/&gt;&lt;paraId val=&quot;5&quot;/&gt;&lt;/Image&gt;&lt;Image&gt;&lt;filename val=&quot;C:\Users\JEFFKE~1\AppData\Local\Temp\PR\data\asimages\{B1432CB2-885C-4BEB-9A5F-AAE54DC0F3A6}_1.png_crop.png&quot;/&gt;&lt;left val=&quot;23&quot;/&gt;&lt;top val=&quot;238&quot;/&gt;&lt;width val=&quot;674&quot;/&gt;&lt;height val=&quot;17&quot;/&gt;&lt;hasText val=&quot;1&quot;/&gt;&lt;paraId val=&quot;6&quot;/&gt;&lt;/Image&gt;&lt;Image&gt;&lt;filename val=&quot;C:\Users\JEFFKE~1\AppData\Local\Temp\PR\data\asimages\{9E214D1D-D272-495D-9F36-9E068ABF5867}_1.png_crop.png&quot;/&gt;&lt;left val=&quot;23&quot;/&gt;&lt;top val=&quot;279&quot;/&gt;&lt;width val=&quot;306&quot;/&gt;&lt;height val=&quot;17&quot;/&gt;&lt;hasText val=&quot;1&quot;/&gt;&lt;paraId val=&quot;7&quot;/&gt;&lt;/Image&gt;&lt;Image&gt;&lt;filename val=&quot;C:\Users\JEFFKE~1\AppData\Local\Temp\PR\data\asimages\{1996FC37-921E-46DF-A3B1-3DE9FB52832D}_1.png_crop.png&quot;/&gt;&lt;left val=&quot;30&quot;/&gt;&lt;top val=&quot;310&quot;/&gt;&lt;width val=&quot;339&quot;/&gt;&lt;height val=&quot;15&quot;/&gt;&lt;hasText val=&quot;1&quot;/&gt;&lt;paraId val=&quot;8&quot;/&gt;&lt;/Image&gt;&lt;Image&gt;&lt;filename val=&quot;C:\Users\JEFFKE~1\AppData\Local\Temp\PR\data\asimages\{FA0EFD8E-A91D-4A6C-BFF1-1B7906752C0A}_1.png_crop.png&quot;/&gt;&lt;left val=&quot;30&quot;/&gt;&lt;top val=&quot;340&quot;/&gt;&lt;width val=&quot;370&quot;/&gt;&lt;height val=&quot;15&quot;/&gt;&lt;hasText val=&quot;1&quot;/&gt;&lt;paraId val=&quot;9&quot;/&gt;&lt;/Image&gt;&lt;/TextEffect&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EFFKE~1\AppData\Local\Temp\PR\data\asimages\{AD217D92-F4B8-4DE5-A24A-29B87307995E}_13.png&quot;/&gt;&lt;left val=&quot;66&quot;/&gt;&lt;top val=&quot;-2&quot;/&gt;&lt;width val=&quot;644&quot;/&gt;&lt;height val=&quot;68&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3&quot;/&gt;&lt;lineCharCount val=&quot;28&quot;/&gt;&lt;lineCharCount val=&quot;28&quot;/&gt;&lt;lineCharCount val=&quot;19&quot;/&gt;&lt;lineCharCount val=&quot;18&quot;/&gt;&lt;lineCharCount val=&quot;40&quot;/&gt;&lt;lineCharCount val=&quot;11&quot;/&gt;&lt;lineCharCount val=&quot;38&quot;/&gt;&lt;/TableIndex&gt;&lt;/ShapeTextInfo&gt;"/>
  <p:tag name="HTML_SHAPEINFO" val="&lt;TextEffect&gt;&lt;Image&gt;&lt;filename val=&quot;C:\Users\JEFFKE~1\AppData\Local\Temp\PR\data\asimages\{D9A6CF8F-865E-476A-8FB6-2538513B6BDA}_1.png_crop.png&quot;/&gt;&lt;left val=&quot;22&quot;/&gt;&lt;top val=&quot;68&quot;/&gt;&lt;width val=&quot;431&quot;/&gt;&lt;height val=&quot;17&quot;/&gt;&lt;hasText val=&quot;1&quot;/&gt;&lt;paraId val=&quot;1&quot;/&gt;&lt;/Image&gt;&lt;Image&gt;&lt;filename val=&quot;C:\Users\JEFFKE~1\AppData\Local\Temp\PR\data\asimages\{068B98FF-7E34-4479-AC93-AE4067317410}_1.png_crop.png&quot;/&gt;&lt;left val=&quot;22&quot;/&gt;&lt;top val=&quot;105&quot;/&gt;&lt;width val=&quot;236&quot;/&gt;&lt;height val=&quot;16&quot;/&gt;&lt;hasText val=&quot;1&quot;/&gt;&lt;paraId val=&quot;2&quot;/&gt;&lt;/Image&gt;&lt;Image&gt;&lt;filename val=&quot;C:\Users\JEFFKE~1\AppData\Local\Temp\PR\data\asimages\{E41CB54A-218B-4F31-8BFB-CC6160311F69}_1.png_crop.png&quot;/&gt;&lt;left val=&quot;30&quot;/&gt;&lt;top val=&quot;141&quot;/&gt;&lt;width val=&quot;271&quot;/&gt;&lt;height val=&quot;17&quot;/&gt;&lt;hasText val=&quot;1&quot;/&gt;&lt;paraId val=&quot;3&quot;/&gt;&lt;/Image&gt;&lt;Image&gt;&lt;filename val=&quot;C:\Users\JEFFKE~1\AppData\Local\Temp\PR\data\asimages\{731CCE92-71D2-41B3-A6CF-46C4556E7298}_1.png_crop.png&quot;/&gt;&lt;left val=&quot;30&quot;/&gt;&lt;top val=&quot;177&quot;/&gt;&lt;width val=&quot;191&quot;/&gt;&lt;height val=&quot;16&quot;/&gt;&lt;hasText val=&quot;1&quot;/&gt;&lt;paraId val=&quot;4&quot;/&gt;&lt;/Image&gt;&lt;Image&gt;&lt;filename val=&quot;C:\Users\JEFFKE~1\AppData\Local\Temp\PR\data\asimages\{9B573DCC-7A94-4E7D-B8B6-00B0F657C65A}_1.png_crop.png&quot;/&gt;&lt;left val=&quot;30&quot;/&gt;&lt;top val=&quot;213&quot;/&gt;&lt;width val=&quot;154&quot;/&gt;&lt;height val=&quot;14&quot;/&gt;&lt;hasText val=&quot;1&quot;/&gt;&lt;paraId val=&quot;5&quot;/&gt;&lt;/Image&gt;&lt;Image&gt;&lt;filename val=&quot;C:\Users\JEFFKE~1\AppData\Local\Temp\PR\data\asimages\{E3484BA7-9512-4D96-95BD-17617EA0D533}_1.png_crop.png&quot;/&gt;&lt;left val=&quot;22&quot;/&gt;&lt;top val=&quot;249&quot;/&gt;&lt;width val=&quot;328&quot;/&gt;&lt;height val=&quot;38&quot;/&gt;&lt;hasText val=&quot;1&quot;/&gt;&lt;paraId val=&quot;6&quot;/&gt;&lt;/Image&gt;&lt;Image&gt;&lt;filename val=&quot;C:\Users\JEFFKE~1\AppData\Local\Temp\PR\data\asimages\{9A928EF1-E633-4C11-9278-C86A9D184AC0}_1.png_crop.png&quot;/&gt;&lt;left val=&quot;23&quot;/&gt;&lt;top val=&quot;309&quot;/&gt;&lt;width val=&quot;311&quot;/&gt;&lt;height val=&quot;17&quot;/&gt;&lt;hasText val=&quot;1&quot;/&gt;&lt;paraId val=&quot;7&quot;/&gt;&lt;/Image&gt;&lt;/TextEffect&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E88FD8-4CAF-4273-9A46-80358294246F}&quot;/&gt;&lt;isInvalidForFieldText val=&quot;0&quot;/&gt;&lt;Image&gt;&lt;filename val=&quot;C:\Users\JEFFKE~1\AppData\Local\Temp\PR\data\asimages\{F4E88FD8-4CAF-4273-9A46-80358294246F}_13.png&quot;/&gt;&lt;left val=&quot;440&quot;/&gt;&lt;top val=&quot;92&quot;/&gt;&lt;width val=&quot;205&quot;/&gt;&lt;height val=&quot;26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EFFKE~1\AppData\Local\Temp\PR\data\asimages\{20FB66B2-90BB-49D2-A9E8-E1A8A9F6D407}_13.png&quot;/&gt;&lt;left val=&quot;428&quot;/&gt;&lt;top val=&quot;339&quot;/&gt;&lt;width val=&quot;222&quot;/&gt;&lt;height val=&quot;34&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5&quot;/&gt;&lt;/TableIndex&gt;&lt;/ShapeTextInfo&gt;"/>
  <p:tag name="HTML_SHAPEINFO" val="&lt;ThreeDShapeInfo&gt;&lt;uuid val=&quot;&quot;/&gt;&lt;isInvalidForFieldText val=&quot;0&quot;/&gt;&lt;Image&gt;&lt;filename val=&quot;C:\Users\JEFFKE~1\AppData\Local\Temp\PR\data\asimages\{315700E7-B0A0-4C87-A38D-DBE9183C24BE}_14.png&quot;/&gt;&lt;left val=&quot;66&quot;/&gt;&lt;top val=&quot;-2&quot;/&gt;&lt;width val=&quot;644&quot;/&gt;&lt;height val=&quot;68&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EFFKE~1\AppData\Local\Temp\PR\data\asimages\{4261400B-8211-4FDC-A18B-37C082743636}_14.png&quot;/&gt;&lt;left val=&quot;13&quot;/&gt;&lt;top val=&quot;60&quot;/&gt;&lt;width val=&quot;693&quot;/&gt;&lt;height val=&quot;317&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1&quot;/&gt;&lt;/TableIndex&gt;&lt;/ShapeTextInfo&gt;"/>
  <p:tag name="HTML_AUTOSHAPE_INFO" val="&lt;ThreeDShapeInfo&gt;&lt;uuid val=&quot;{2B159753-8E3B-4C6C-A512-C0D4E7609744}&quot;/&gt;&lt;isInvalidForFieldText val=&quot;1&quot;/&gt;&lt;Image&gt;&lt;filename val=&quot;C:\Users\JEFFKE~1\AppData\Local\Temp\PR\data\asimages\{2B159753-8E3B-4C6C-A512-C0D4E7609744}_14_S.png&quot;/&gt;&lt;left val=&quot;112&quot;/&gt;&lt;top val=&quot;174&quot;/&gt;&lt;width val=&quot;149&quot;/&gt;&lt;height val=&quot;92&quot;/&gt;&lt;hasText val=&quot;0&quot;/&gt;&lt;/Image&gt;&lt;Image&gt;&lt;filename val=&quot;C:\Users\JEFFKE~1\AppData\Local\Temp\PR\data\asimages\{2B159753-8E3B-4C6C-A512-C0D4E7609744}_14_T.png&quot;/&gt;&lt;left val=&quot;113&quot;/&gt;&lt;top val=&quot;175&quot;/&gt;&lt;width val=&quot;147&quot;/&gt;&lt;height val=&quot;9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4&quot;/&gt;&lt;/TableIndex&gt;&lt;/ShapeTextInfo&gt;"/>
  <p:tag name="HTML_AUTOSHAPE_INFO" val="&lt;ThreeDShapeInfo&gt;&lt;uuid val=&quot;{678FF6D2-C9BB-499E-87B4-252D26E79CB6}&quot;/&gt;&lt;isInvalidForFieldText val=&quot;1&quot;/&gt;&lt;Image&gt;&lt;filename val=&quot;C:\Users\JEFFKE~1\AppData\Local\Temp\PR\data\asimages\{678FF6D2-C9BB-499E-87B4-252D26E79CB6}_14_S.png&quot;/&gt;&lt;left val=&quot;266&quot;/&gt;&lt;top val=&quot;174&quot;/&gt;&lt;width val=&quot;149&quot;/&gt;&lt;height val=&quot;92&quot;/&gt;&lt;hasText val=&quot;0&quot;/&gt;&lt;/Image&gt;&lt;Image&gt;&lt;filename val=&quot;C:\Users\JEFFKE~1\AppData\Local\Temp\PR\data\asimages\{678FF6D2-C9BB-499E-87B4-252D26E79CB6}_14_T.png&quot;/&gt;&lt;left val=&quot;267&quot;/&gt;&lt;top val=&quot;175&quot;/&gt;&lt;width val=&quot;147&quot;/&gt;&lt;height val=&quot;9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AUTOSHAPE_INFO" val="&lt;ThreeDShapeInfo&gt;&lt;uuid val=&quot;{0995B104-1229-4AD1-907E-85E99990A828}&quot;/&gt;&lt;isInvalidForFieldText val=&quot;1&quot;/&gt;&lt;Image&gt;&lt;filename val=&quot;C:\Users\JEFFKE~1\AppData\Local\Temp\PR\data\asimages\{0995B104-1229-4AD1-907E-85E99990A828}_14_S.png&quot;/&gt;&lt;left val=&quot;420&quot;/&gt;&lt;top val=&quot;174&quot;/&gt;&lt;width val=&quot;149&quot;/&gt;&lt;height val=&quot;92&quot;/&gt;&lt;hasText val=&quot;0&quot;/&gt;&lt;/Image&gt;&lt;Image&gt;&lt;filename val=&quot;C:\Users\JEFFKE~1\AppData\Local\Temp\PR\data\asimages\{0995B104-1229-4AD1-907E-85E99990A828}_14_T.png&quot;/&gt;&lt;left val=&quot;420&quot;/&gt;&lt;top val=&quot;175&quot;/&gt;&lt;width val=&quot;147&quot;/&gt;&lt;height val=&quot;90&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EFFKE~1\AppData\Local\Temp\PR\data\asimages\{30FAE60E-FA68-479E-B4E1-1CD9604B0D14}_15.png&quot;/&gt;&lt;left val=&quot;66&quot;/&gt;&lt;top val=&quot;-2&quot;/&gt;&lt;width val=&quot;644&quot;/&gt;&lt;height val=&quot;68&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2&quot;/&gt;&lt;/TableIndex&gt;&lt;/ShapeTextInfo&gt;"/>
  <p:tag name="HTML_AUTOSHAPE_INFO" val="&lt;ThreeDShapeInfo&gt;&lt;uuid val=&quot;{9D7481B9-DA16-432B-BBD1-FD9131E62465}&quot;/&gt;&lt;isInvalidForFieldText val=&quot;1&quot;/&gt;&lt;Image&gt;&lt;filename val=&quot;C:\Users\JEFFKE~1\AppData\Local\Temp\PR\data\asimages\{9D7481B9-DA16-432B-BBD1-FD9131E62465}_15_S.png&quot;/&gt;&lt;left val=&quot;116&quot;/&gt;&lt;top val=&quot;174&quot;/&gt;&lt;width val=&quot;112&quot;/&gt;&lt;height val=&quot;92&quot;/&gt;&lt;hasText val=&quot;0&quot;/&gt;&lt;/Image&gt;&lt;Image&gt;&lt;filename val=&quot;C:\Users\JEFFKE~1\AppData\Local\Temp\PR\data\asimages\{9D7481B9-DA16-432B-BBD1-FD9131E62465}_15_T.png&quot;/&gt;&lt;left val=&quot;117&quot;/&gt;&lt;top val=&quot;175&quot;/&gt;&lt;width val=&quot;110&quot;/&gt;&lt;height val=&quot;90&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8&quot;/&gt;&lt;/TableIndex&gt;&lt;/ShapeTextInfo&gt;"/>
  <p:tag name="HTML_AUTOSHAPE_INFO" val="&lt;ThreeDShapeInfo&gt;&lt;uuid val=&quot;{BFF2C440-280B-4110-B8DF-0C44D43D2BED}&quot;/&gt;&lt;isInvalidForFieldText val=&quot;1&quot;/&gt;&lt;Image&gt;&lt;filename val=&quot;C:\Users\JEFFKE~1\AppData\Local\Temp\PR\data\asimages\{BFF2C440-280B-4110-B8DF-0C44D43D2BED}_15_S.png&quot;/&gt;&lt;left val=&quot;231&quot;/&gt;&lt;top val=&quot;174&quot;/&gt;&lt;width val=&quot;112&quot;/&gt;&lt;height val=&quot;92&quot;/&gt;&lt;hasText val=&quot;0&quot;/&gt;&lt;/Image&gt;&lt;Image&gt;&lt;filename val=&quot;C:\Users\JEFFKE~1\AppData\Local\Temp\PR\data\asimages\{BFF2C440-280B-4110-B8DF-0C44D43D2BED}_15_T.png&quot;/&gt;&lt;left val=&quot;232&quot;/&gt;&lt;top val=&quot;175&quot;/&gt;&lt;width val=&quot;110&quot;/&gt;&lt;height val=&quot;90&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4&quot;/&gt;&lt;/TableIndex&gt;&lt;/ShapeTextInfo&gt;"/>
  <p:tag name="HTML_AUTOSHAPE_INFO" val="&lt;ThreeDShapeInfo&gt;&lt;uuid val=&quot;{B598F347-4B0E-4FBC-8607-EF134F003D96}&quot;/&gt;&lt;isInvalidForFieldText val=&quot;1&quot;/&gt;&lt;Image&gt;&lt;filename val=&quot;C:\Users\JEFFKE~1\AppData\Local\Temp\PR\data\asimages\{B598F347-4B0E-4FBC-8607-EF134F003D96}_15_S.png&quot;/&gt;&lt;left val=&quot;345&quot;/&gt;&lt;top val=&quot;174&quot;/&gt;&lt;width val=&quot;112&quot;/&gt;&lt;height val=&quot;92&quot;/&gt;&lt;hasText val=&quot;0&quot;/&gt;&lt;/Image&gt;&lt;Image&gt;&lt;filename val=&quot;C:\Users\JEFFKE~1\AppData\Local\Temp\PR\data\asimages\{B598F347-4B0E-4FBC-8607-EF134F003D96}_15_T.png&quot;/&gt;&lt;left val=&quot;347&quot;/&gt;&lt;top val=&quot;175&quot;/&gt;&lt;width val=&quot;110&quot;/&gt;&lt;height val=&quot;90&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HTML_AUTOSHAPE_INFO" val="&lt;ThreeDShapeInfo&gt;&lt;uuid val=&quot;{4DFCC405-5E79-475D-930B-A0A752B0D1A5}&quot;/&gt;&lt;isInvalidForFieldText val=&quot;1&quot;/&gt;&lt;Image&gt;&lt;filename val=&quot;C:\Users\JEFFKE~1\AppData\Local\Temp\PR\data\asimages\{4DFCC405-5E79-475D-930B-A0A752B0D1A5}_15_S.png&quot;/&gt;&lt;left val=&quot;460&quot;/&gt;&lt;top val=&quot;174&quot;/&gt;&lt;width val=&quot;112&quot;/&gt;&lt;height val=&quot;92&quot;/&gt;&lt;hasText val=&quot;0&quot;/&gt;&lt;/Image&gt;&lt;Image&gt;&lt;filename val=&quot;C:\Users\JEFFKE~1\AppData\Local\Temp\PR\data\asimages\{4DFCC405-5E79-475D-930B-A0A752B0D1A5}_15_T.png&quot;/&gt;&lt;left val=&quot;461&quot;/&gt;&lt;top val=&quot;175&quot;/&gt;&lt;width val=&quot;110&quot;/&gt;&lt;height val=&quot;90&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EFFKE~1\AppData\Local\Temp\PR\data\asimages\{ECEB8D54-A488-4C45-9107-3DC834131C8C}_16.png&quot;/&gt;&lt;left val=&quot;66&quot;/&gt;&lt;top val=&quot;-2&quot;/&gt;&lt;width val=&quot;644&quot;/&gt;&lt;height val=&quot;68&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83&quot;/&gt;&lt;lineCharCount val=&quot;23&quot;/&gt;&lt;lineCharCount val=&quot;80&quot;/&gt;&lt;lineCharCount val=&quot;14&quot;/&gt;&lt;lineCharCount val=&quot;75&quot;/&gt;&lt;lineCharCount val=&quot;52&quot;/&gt;&lt;lineCharCount val=&quot;45&quot;/&gt;&lt;lineCharCount val=&quot;22&quot;/&gt;&lt;/TableIndex&gt;&lt;/ShapeTextInfo&gt;"/>
  <p:tag name="HTML_SHAPEINFO" val="&lt;TextEffect&gt;&lt;Image&gt;&lt;filename val=&quot;C:\Users\JEFFKE~1\AppData\Local\Temp\PR\data\asimages\{1B7A0902-CD25-4BBE-B35B-38A833D8E8EB}_1.png_crop.png&quot;/&gt;&lt;left val=&quot;22&quot;/&gt;&lt;top val=&quot;68&quot;/&gt;&lt;width val=&quot;666&quot;/&gt;&lt;height val=&quot;38&quot;/&gt;&lt;hasText val=&quot;1&quot;/&gt;&lt;paraId val=&quot;1&quot;/&gt;&lt;/Image&gt;&lt;Image&gt;&lt;filename val=&quot;C:\Users\JEFFKE~1\AppData\Local\Temp\PR\data\asimages\{8AAE936D-D940-44F4-90D2-31C2CDD31E10}_1.png_crop.png&quot;/&gt;&lt;left val=&quot;23&quot;/&gt;&lt;top val=&quot;129&quot;/&gt;&lt;width val=&quot;632&quot;/&gt;&lt;height val=&quot;38&quot;/&gt;&lt;hasText val=&quot;1&quot;/&gt;&lt;paraId val=&quot;2&quot;/&gt;&lt;/Image&gt;&lt;Image&gt;&lt;filename val=&quot;C:\Users\JEFFKE~1\AppData\Local\Temp\PR\data\asimages\{C6CC12C6-D933-4AA1-A8B2-513786D905D5}_1.png_crop.png&quot;/&gt;&lt;left val=&quot;22&quot;/&gt;&lt;top val=&quot;189&quot;/&gt;&lt;width val=&quot;564&quot;/&gt;&lt;height val=&quot;17&quot;/&gt;&lt;hasText val=&quot;1&quot;/&gt;&lt;paraId val=&quot;3&quot;/&gt;&lt;/Image&gt;&lt;Image&gt;&lt;filename val=&quot;C:\Users\JEFFKE~1\AppData\Local\Temp\PR\data\asimages\{E290EA1F-B66A-4C82-B896-D3BD8F10E632}_1.png_crop.png&quot;/&gt;&lt;left val=&quot;21&quot;/&gt;&lt;top val=&quot;225&quot;/&gt;&lt;width val=&quot;444&quot;/&gt;&lt;height val=&quot;62&quot;/&gt;&lt;hasText val=&quot;1&quot;/&gt;&lt;paraId val=&quot;4&quot;/&gt;&lt;/Image&gt;&lt;/TextEffect&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24&quot;/&gt;&lt;/TableIndex&gt;&lt;/ShapeTextInfo&gt;"/>
  <p:tag name="PRESENTER_SHAPEINFO" val="&lt;ThreeDShapeInfo&gt;&lt;uuid val=&quot;{78A8A48C-927C-4468-A5EB-69A695F5B937}&quot;/&gt;&lt;isInvalidForFieldText val=&quot;0&quot;/&gt;&lt;Image&gt;&lt;filename val=&quot;C:\Users\JEFFKE~1\AppData\Local\Temp\PR\data\asimages\{78A8A48C-927C-4468-A5EB-69A695F5B937}_16.png&quot;/&gt;&lt;left val=&quot;470&quot;/&gt;&lt;top val=&quot;290&quot;/&gt;&lt;width val=&quot;208&quot;/&gt;&lt;height val=&quot;63&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EFFKE~1\AppData\Local\Temp\PR\data\asimages\{0C68200E-A359-45F4-8EC1-BAF19898163B}_17.png&quot;/&gt;&lt;left val=&quot;66&quot;/&gt;&lt;top val=&quot;-2&quot;/&gt;&lt;width val=&quot;644&quot;/&gt;&lt;height val=&quot;68&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EFFKE~1\AppData\Local\Temp\PR\data\asimages\{A1CCDA71-67A3-4502-924C-A05B83E06A3B}_18.png&quot;/&gt;&lt;left val=&quot;66&quot;/&gt;&lt;top val=&quot;-2&quot;/&gt;&lt;width val=&quot;644&quot;/&gt;&lt;height val=&quot;68&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1&quot;/&gt;&lt;lineCharCount val=&quot;35&quot;/&gt;&lt;lineCharCount val=&quot;11&quot;/&gt;&lt;lineCharCount val=&quot;28&quot;/&gt;&lt;lineCharCount val=&quot;36&quot;/&gt;&lt;lineCharCount val=&quot;29&quot;/&gt;&lt;lineCharCount val=&quot;25&quot;/&gt;&lt;/TableIndex&gt;&lt;/ShapeTextInfo&gt;"/>
  <p:tag name="HTML_SHAPEINFO" val="&lt;TextEffect&gt;&lt;Image&gt;&lt;filename val=&quot;C:\Users\JEFFKE~1\AppData\Local\Temp\PR\data\asimages\{50BBB356-27D1-4548-A036-92C6D6394E3F}_1.png_crop.png&quot;/&gt;&lt;left val=&quot;23&quot;/&gt;&lt;top val=&quot;68&quot;/&gt;&lt;width val=&quot;241&quot;/&gt;&lt;height val=&quot;17&quot;/&gt;&lt;hasText val=&quot;1&quot;/&gt;&lt;paraId val=&quot;1&quot;/&gt;&lt;/Image&gt;&lt;Image&gt;&lt;filename val=&quot;C:\Users\JEFFKE~1\AppData\Local\Temp\PR\data\asimages\{02054AC1-7F43-4347-AEAB-098DEF361822}_1.png_crop.png&quot;/&gt;&lt;left val=&quot;31&quot;/&gt;&lt;top val=&quot;105&quot;/&gt;&lt;width val=&quot;291&quot;/&gt;&lt;height val=&quot;38&quot;/&gt;&lt;hasText val=&quot;1&quot;/&gt;&lt;paraId val=&quot;2&quot;/&gt;&lt;/Image&gt;&lt;Image&gt;&lt;filename val=&quot;C:\Users\JEFFKE~1\AppData\Local\Temp\PR\data\asimages\{318DC1AE-D9D5-487F-8FEE-1E3F7758E30D}_1.png_crop.png&quot;/&gt;&lt;left val=&quot;31&quot;/&gt;&lt;top val=&quot;171&quot;/&gt;&lt;width val=&quot;299&quot;/&gt;&lt;height val=&quot;89&quot;/&gt;&lt;hasText val=&quot;1&quot;/&gt;&lt;paraId val=&quot;3&quot;/&gt;&lt;/Image&gt;&lt;/TextEffect&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321BE1-3AA6-448E-9FE8-F3999909717C}&quot;/&gt;&lt;isInvalidForFieldText val=&quot;0&quot;/&gt;&lt;Image&gt;&lt;filename val=&quot;C:\Users\JEFFKE~1\AppData\Local\Temp\PR\data\asimages\{9E321BE1-3AA6-448E-9FE8-F3999909717C}_18.png&quot;/&gt;&lt;left val=&quot;348&quot;/&gt;&lt;top val=&quot;89&quot;/&gt;&lt;width val=&quot;358&quot;/&gt;&lt;height val=&quot;254&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798</TotalTime>
  <Words>2417</Words>
  <Application>Microsoft Office PowerPoint</Application>
  <PresentationFormat>On-screen Show (16:9)</PresentationFormat>
  <Paragraphs>217</Paragraphs>
  <Slides>17</Slides>
  <Notes>17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ＭＳ Ｐゴシック</vt:lpstr>
      <vt:lpstr>Arial</vt:lpstr>
      <vt:lpstr>Calibri</vt:lpstr>
      <vt:lpstr>Wingdings</vt:lpstr>
      <vt:lpstr>ヒラギノ角ゴ Pro W3</vt:lpstr>
      <vt:lpstr>1_Office Theme</vt:lpstr>
      <vt:lpstr>Module 7: Summary: Putting It All Together</vt:lpstr>
      <vt:lpstr>The Materials You Will Use</vt:lpstr>
      <vt:lpstr>Module Objectives</vt:lpstr>
      <vt:lpstr>Putting It All Together</vt:lpstr>
      <vt:lpstr>TeamSTEPPS Core Teamwork Skills</vt:lpstr>
      <vt:lpstr>Communication Tools</vt:lpstr>
      <vt:lpstr>Leading Teams Tools</vt:lpstr>
      <vt:lpstr>Situation Monitoring Tools</vt:lpstr>
      <vt:lpstr>Mutual Support Tools</vt:lpstr>
      <vt:lpstr>Barriers to Team Effectiveness and Solutions</vt:lpstr>
      <vt:lpstr>What Is Practice Facilitation?</vt:lpstr>
      <vt:lpstr>Who Is a Practice Facilitator?</vt:lpstr>
      <vt:lpstr>Model of Practice Facilitation for TeamSTEPPS</vt:lpstr>
      <vt:lpstr>External Model of Practice Facilitation</vt:lpstr>
      <vt:lpstr>Beginning Your Journey</vt:lpstr>
      <vt:lpstr>Video: Beginning Your Journey</vt:lpstr>
      <vt:lpstr>Module 7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4: Summary: Putting It All Together</dc:title>
  <dc:creator>Jeff Kelly</dc:creator>
  <cp:lastModifiedBy>Bonnett, Doreen (AHRQ/OC)</cp:lastModifiedBy>
  <cp:revision>153</cp:revision>
  <dcterms:created xsi:type="dcterms:W3CDTF">2015-09-24T15:59:32Z</dcterms:created>
  <dcterms:modified xsi:type="dcterms:W3CDTF">2019-03-07T22:35:17Z</dcterms:modified>
</cp:coreProperties>
</file>