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0" r:id="rId3"/>
  </p:sldMasterIdLst>
  <p:notesMasterIdLst>
    <p:notesMasterId r:id="rId36"/>
  </p:notesMasterIdLst>
  <p:handoutMasterIdLst>
    <p:handoutMasterId r:id="rId37"/>
  </p:handoutMasterIdLst>
  <p:sldIdLst>
    <p:sldId id="281" r:id="rId4"/>
    <p:sldId id="304" r:id="rId5"/>
    <p:sldId id="282" r:id="rId6"/>
    <p:sldId id="283" r:id="rId7"/>
    <p:sldId id="305" r:id="rId8"/>
    <p:sldId id="307" r:id="rId9"/>
    <p:sldId id="341" r:id="rId10"/>
    <p:sldId id="316" r:id="rId11"/>
    <p:sldId id="334" r:id="rId12"/>
    <p:sldId id="306" r:id="rId13"/>
    <p:sldId id="340" r:id="rId14"/>
    <p:sldId id="326" r:id="rId15"/>
    <p:sldId id="322" r:id="rId16"/>
    <p:sldId id="343" r:id="rId17"/>
    <p:sldId id="323" r:id="rId18"/>
    <p:sldId id="324" r:id="rId19"/>
    <p:sldId id="335" r:id="rId20"/>
    <p:sldId id="318" r:id="rId21"/>
    <p:sldId id="309" r:id="rId22"/>
    <p:sldId id="330" r:id="rId23"/>
    <p:sldId id="312" r:id="rId24"/>
    <p:sldId id="336" r:id="rId25"/>
    <p:sldId id="346" r:id="rId26"/>
    <p:sldId id="337" r:id="rId27"/>
    <p:sldId id="339" r:id="rId28"/>
    <p:sldId id="348" r:id="rId29"/>
    <p:sldId id="331" r:id="rId30"/>
    <p:sldId id="332" r:id="rId31"/>
    <p:sldId id="347" r:id="rId32"/>
    <p:sldId id="344" r:id="rId33"/>
    <p:sldId id="349" r:id="rId34"/>
    <p:sldId id="35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9" clrIdx="0">
    <p:extLst/>
  </p:cmAuthor>
  <p:cmAuthor id="2" name="Christopher Hund" initials="CH" lastIdx="8" clrIdx="1"/>
  <p:cmAuthor id="3" name="Doreen Bonnett" initials="DMB" lastIdx="5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009FC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76571" autoAdjust="0"/>
  </p:normalViewPr>
  <p:slideViewPr>
    <p:cSldViewPr>
      <p:cViewPr varScale="1">
        <p:scale>
          <a:sx n="89" d="100"/>
          <a:sy n="89" d="100"/>
        </p:scale>
        <p:origin x="1968" y="78"/>
      </p:cViewPr>
      <p:guideLst>
        <p:guide orient="horz" pos="2160"/>
        <p:guide pos="2880"/>
      </p:guideLst>
    </p:cSldViewPr>
  </p:slideViewPr>
  <p:notesTextViewPr>
    <p:cViewPr>
      <p:scale>
        <a:sx n="1" d="1"/>
        <a:sy n="1" d="1"/>
      </p:scale>
      <p:origin x="0" y="0"/>
    </p:cViewPr>
  </p:notesTextViewPr>
  <p:sorterViewPr>
    <p:cViewPr>
      <p:scale>
        <a:sx n="102" d="100"/>
        <a:sy n="102" d="100"/>
      </p:scale>
      <p:origin x="0" y="4296"/>
    </p:cViewPr>
  </p:sorterViewPr>
  <p:notesViewPr>
    <p:cSldViewPr>
      <p:cViewPr varScale="1">
        <p:scale>
          <a:sx n="84" d="100"/>
          <a:sy n="84" d="100"/>
        </p:scale>
        <p:origin x="-3768" y="-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7" descr="Slide_title2_02"/>
          <p:cNvPicPr>
            <a:picLocks noChangeAspect="1" noChangeArrowheads="1"/>
          </p:cNvPicPr>
          <p:nvPr/>
        </p:nvPicPr>
        <p:blipFill>
          <a:blip r:embed="rId2" cstate="print"/>
          <a:srcRect l="74965" t="32530" r="2986"/>
          <a:stretch>
            <a:fillRect/>
          </a:stretch>
        </p:blipFill>
        <p:spPr bwMode="auto">
          <a:xfrm>
            <a:off x="5122754" y="154517"/>
            <a:ext cx="1551030" cy="540811"/>
          </a:xfrm>
          <a:prstGeom prst="rect">
            <a:avLst/>
          </a:prstGeom>
          <a:noFill/>
          <a:ln w="9525">
            <a:noFill/>
            <a:miter lim="800000"/>
            <a:headEnd/>
            <a:tailEnd/>
          </a:ln>
        </p:spPr>
      </p:pic>
      <p:grpSp>
        <p:nvGrpSpPr>
          <p:cNvPr id="14" name="Group 3"/>
          <p:cNvGrpSpPr>
            <a:grpSpLocks/>
          </p:cNvGrpSpPr>
          <p:nvPr/>
        </p:nvGrpSpPr>
        <p:grpSpPr bwMode="auto">
          <a:xfrm>
            <a:off x="1" y="8974877"/>
            <a:ext cx="6985280" cy="231776"/>
            <a:chOff x="-48" y="5568"/>
            <a:chExt cx="4320" cy="144"/>
          </a:xfrm>
        </p:grpSpPr>
        <p:sp>
          <p:nvSpPr>
            <p:cNvPr id="15" name="Line 4"/>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sp>
          <p:nvSpPr>
            <p:cNvPr id="16" name="Line 5"/>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grpSp>
      <p:sp>
        <p:nvSpPr>
          <p:cNvPr id="17" name="Rectangle 6"/>
          <p:cNvSpPr>
            <a:spLocks noChangeArrowheads="1"/>
          </p:cNvSpPr>
          <p:nvPr/>
        </p:nvSpPr>
        <p:spPr bwMode="auto">
          <a:xfrm>
            <a:off x="1" y="8974877"/>
            <a:ext cx="2211144" cy="231776"/>
          </a:xfrm>
          <a:prstGeom prst="rect">
            <a:avLst/>
          </a:prstGeom>
          <a:noFill/>
          <a:ln w="9525">
            <a:noFill/>
            <a:miter lim="800000"/>
            <a:headEnd/>
            <a:tailEnd/>
          </a:ln>
          <a:effectLst/>
        </p:spPr>
        <p:txBody>
          <a:bodyPr wrap="none" lIns="0" tIns="0" rIns="0" bIns="0" anchor="ctr"/>
          <a:lstStyle/>
          <a:p>
            <a:pPr defTabSz="928632">
              <a:defRPr/>
            </a:pPr>
            <a:r>
              <a:rPr lang="en-US" sz="900" dirty="0">
                <a:solidFill>
                  <a:srgbClr val="663300"/>
                </a:solidFill>
                <a:latin typeface="Verdana" pitchFamily="34" charset="0"/>
              </a:rPr>
              <a:t> TeamSTEPPS  |  Primary Care Medical Office Based Teams</a:t>
            </a:r>
          </a:p>
        </p:txBody>
      </p:sp>
      <p:sp>
        <p:nvSpPr>
          <p:cNvPr id="18" name="Rectangle 2"/>
          <p:cNvSpPr>
            <a:spLocks noChangeArrowheads="1"/>
          </p:cNvSpPr>
          <p:nvPr/>
        </p:nvSpPr>
        <p:spPr bwMode="auto">
          <a:xfrm>
            <a:off x="6673785" y="8974877"/>
            <a:ext cx="311497" cy="231776"/>
          </a:xfrm>
          <a:prstGeom prst="rect">
            <a:avLst/>
          </a:prstGeom>
          <a:noFill/>
          <a:ln w="9525">
            <a:noFill/>
            <a:miter lim="800000"/>
            <a:headEnd/>
            <a:tailEnd/>
          </a:ln>
          <a:effectLst/>
        </p:spPr>
        <p:txBody>
          <a:bodyPr wrap="none" lIns="0" tIns="0" rIns="0" bIns="0" anchor="ctr"/>
          <a:lstStyle/>
          <a:p>
            <a:pPr algn="ctr" defTabSz="928632">
              <a:defRPr/>
            </a:pPr>
            <a:fld id="{5B821090-457C-4C81-8F77-8C51466C8B5D}" type="slidenum">
              <a:rPr lang="en-US" sz="900">
                <a:solidFill>
                  <a:srgbClr val="663300"/>
                </a:solidFill>
                <a:latin typeface="Verdana" pitchFamily="34" charset="0"/>
              </a:rPr>
              <a:pPr algn="ctr" defTabSz="928632">
                <a:defRPr/>
              </a:pPr>
              <a:t>‹#›</a:t>
            </a:fld>
            <a:endParaRPr lang="en-US" sz="900" dirty="0">
              <a:solidFill>
                <a:srgbClr val="663300"/>
              </a:solidFill>
              <a:latin typeface="Verdana" pitchFamily="34" charset="0"/>
            </a:endParaRPr>
          </a:p>
        </p:txBody>
      </p:sp>
      <p:sp>
        <p:nvSpPr>
          <p:cNvPr id="19" name="Rectangle 8"/>
          <p:cNvSpPr>
            <a:spLocks noChangeArrowheads="1"/>
          </p:cNvSpPr>
          <p:nvPr/>
        </p:nvSpPr>
        <p:spPr bwMode="gray">
          <a:xfrm>
            <a:off x="5200226" y="231777"/>
            <a:ext cx="1396089" cy="387903"/>
          </a:xfrm>
          <a:prstGeom prst="rect">
            <a:avLst/>
          </a:prstGeom>
          <a:noFill/>
          <a:ln w="9525">
            <a:noFill/>
            <a:miter lim="800000"/>
            <a:headEnd/>
            <a:tailEnd/>
          </a:ln>
          <a:effectLst/>
        </p:spPr>
        <p:txBody>
          <a:bodyPr lIns="46462" tIns="46462" rIns="46462" bIns="46462" anchor="ctr"/>
          <a:lstStyle/>
          <a:p>
            <a:pPr algn="ctr" defTabSz="928632">
              <a:lnSpc>
                <a:spcPct val="95000"/>
              </a:lnSpc>
              <a:defRPr/>
            </a:pPr>
            <a:r>
              <a:rPr lang="en-US" sz="1200" b="1" dirty="0">
                <a:solidFill>
                  <a:srgbClr val="FFFFE1"/>
                </a:solidFill>
              </a:rPr>
              <a:t>TeamSTEPPS</a:t>
            </a:r>
          </a:p>
        </p:txBody>
      </p:sp>
      <p:sp>
        <p:nvSpPr>
          <p:cNvPr id="22" name="Line 9"/>
          <p:cNvSpPr>
            <a:spLocks noChangeShapeType="1"/>
          </p:cNvSpPr>
          <p:nvPr/>
        </p:nvSpPr>
        <p:spPr bwMode="auto">
          <a:xfrm>
            <a:off x="387355" y="695328"/>
            <a:ext cx="6286431" cy="0"/>
          </a:xfrm>
          <a:prstGeom prst="line">
            <a:avLst/>
          </a:prstGeom>
          <a:noFill/>
          <a:ln w="9525">
            <a:solidFill>
              <a:srgbClr val="C7C397"/>
            </a:solidFill>
            <a:round/>
            <a:headEnd/>
            <a:tailEnd/>
          </a:ln>
          <a:effectLst/>
        </p:spPr>
        <p:txBody>
          <a:bodyPr lIns="89596" tIns="44798" rIns="89596" bIns="44798"/>
          <a:lstStyle/>
          <a:p>
            <a:pPr>
              <a:defRPr/>
            </a:pPr>
            <a:endParaRPr lang="en-US" dirty="0">
              <a:cs typeface="+mn-cs"/>
            </a:endParaRPr>
          </a:p>
        </p:txBody>
      </p:sp>
    </p:spTree>
    <p:extLst>
      <p:ext uri="{BB962C8B-B14F-4D97-AF65-F5344CB8AC3E}">
        <p14:creationId xmlns:p14="http://schemas.microsoft.com/office/powerpoint/2010/main" val="4122833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AF6920-F022-40A3-A291-A4FAB33F15A8}" type="datetimeFigureOut">
              <a:rPr lang="en-US" smtClean="0"/>
              <a:pPr/>
              <a:t>7/14/2017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BB80C6-B018-4996-982A-16D19A93741E}" type="slidenum">
              <a:rPr lang="en-US" smtClean="0"/>
              <a:pPr/>
              <a:t>‹#›</a:t>
            </a:fld>
            <a:endParaRPr lang="en-US"/>
          </a:p>
        </p:txBody>
      </p:sp>
    </p:spTree>
    <p:extLst>
      <p:ext uri="{BB962C8B-B14F-4D97-AF65-F5344CB8AC3E}">
        <p14:creationId xmlns:p14="http://schemas.microsoft.com/office/powerpoint/2010/main" val="346803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4" eaLnBrk="0" hangingPunct="0">
              <a:spcBef>
                <a:spcPct val="30000"/>
              </a:spcBef>
              <a:defRPr sz="1200">
                <a:solidFill>
                  <a:schemeClr val="tx1"/>
                </a:solidFill>
                <a:latin typeface="Arial" charset="0"/>
                <a:ea typeface="ＭＳ Ｐゴシック" charset="-128"/>
              </a:defRPr>
            </a:lvl1pPr>
            <a:lvl2pPr marL="742863" indent="-285716" defTabSz="931754" eaLnBrk="0" hangingPunct="0">
              <a:spcBef>
                <a:spcPct val="30000"/>
              </a:spcBef>
              <a:defRPr sz="1200">
                <a:solidFill>
                  <a:schemeClr val="tx1"/>
                </a:solidFill>
                <a:latin typeface="Arial" charset="0"/>
                <a:ea typeface="ＭＳ Ｐゴシック" charset="-128"/>
              </a:defRPr>
            </a:lvl2pPr>
            <a:lvl3pPr marL="1142867" indent="-228573" defTabSz="931754" eaLnBrk="0" hangingPunct="0">
              <a:spcBef>
                <a:spcPct val="30000"/>
              </a:spcBef>
              <a:defRPr sz="1200">
                <a:solidFill>
                  <a:schemeClr val="tx1"/>
                </a:solidFill>
                <a:latin typeface="Arial" charset="0"/>
                <a:ea typeface="ＭＳ Ｐゴシック" charset="-128"/>
              </a:defRPr>
            </a:lvl3pPr>
            <a:lvl4pPr marL="1600013" indent="-228573" defTabSz="931754" eaLnBrk="0" hangingPunct="0">
              <a:spcBef>
                <a:spcPct val="30000"/>
              </a:spcBef>
              <a:defRPr sz="1200">
                <a:solidFill>
                  <a:schemeClr val="tx1"/>
                </a:solidFill>
                <a:latin typeface="Arial" charset="0"/>
                <a:ea typeface="ＭＳ Ｐゴシック" charset="-128"/>
              </a:defRPr>
            </a:lvl4pPr>
            <a:lvl5pPr marL="2057159" indent="-228573" defTabSz="931754" eaLnBrk="0" hangingPunct="0">
              <a:spcBef>
                <a:spcPct val="30000"/>
              </a:spcBef>
              <a:defRPr sz="1200">
                <a:solidFill>
                  <a:schemeClr val="tx1"/>
                </a:solidFill>
                <a:latin typeface="Arial" charset="0"/>
                <a:ea typeface="ＭＳ Ｐゴシック" charset="-128"/>
              </a:defRPr>
            </a:lvl5pPr>
            <a:lvl6pPr marL="2514306" indent="-228573" defTabSz="931754" eaLnBrk="0" fontAlgn="base" hangingPunct="0">
              <a:spcBef>
                <a:spcPct val="30000"/>
              </a:spcBef>
              <a:spcAft>
                <a:spcPct val="0"/>
              </a:spcAft>
              <a:defRPr sz="1200">
                <a:solidFill>
                  <a:schemeClr val="tx1"/>
                </a:solidFill>
                <a:latin typeface="Arial" charset="0"/>
                <a:ea typeface="ＭＳ Ｐゴシック" charset="-128"/>
              </a:defRPr>
            </a:lvl6pPr>
            <a:lvl7pPr marL="2971452" indent="-228573" defTabSz="931754" eaLnBrk="0" fontAlgn="base" hangingPunct="0">
              <a:spcBef>
                <a:spcPct val="30000"/>
              </a:spcBef>
              <a:spcAft>
                <a:spcPct val="0"/>
              </a:spcAft>
              <a:defRPr sz="1200">
                <a:solidFill>
                  <a:schemeClr val="tx1"/>
                </a:solidFill>
                <a:latin typeface="Arial" charset="0"/>
                <a:ea typeface="ＭＳ Ｐゴシック" charset="-128"/>
              </a:defRPr>
            </a:lvl7pPr>
            <a:lvl8pPr marL="3428598" indent="-228573" defTabSz="931754" eaLnBrk="0" fontAlgn="base" hangingPunct="0">
              <a:spcBef>
                <a:spcPct val="30000"/>
              </a:spcBef>
              <a:spcAft>
                <a:spcPct val="0"/>
              </a:spcAft>
              <a:defRPr sz="1200">
                <a:solidFill>
                  <a:schemeClr val="tx1"/>
                </a:solidFill>
                <a:latin typeface="Arial" charset="0"/>
                <a:ea typeface="ＭＳ Ｐゴシック" charset="-128"/>
              </a:defRPr>
            </a:lvl8pPr>
            <a:lvl9pPr marL="3885745" indent="-228573" defTabSz="931754"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1594ADD7-9AE2-43B5-BBF1-AAC6DEDE43E9}"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xfrm>
            <a:off x="1182688" y="693738"/>
            <a:ext cx="4648200" cy="3486150"/>
          </a:xfrm>
          <a:ln/>
        </p:spPr>
      </p:sp>
      <p:sp>
        <p:nvSpPr>
          <p:cNvPr id="35844" name="Rectangle 3"/>
          <p:cNvSpPr>
            <a:spLocks noGrp="1" noChangeArrowheads="1"/>
          </p:cNvSpPr>
          <p:nvPr>
            <p:ph type="body" idx="1"/>
          </p:nvPr>
        </p:nvSpPr>
        <p:spPr>
          <a:xfrm>
            <a:off x="936626" y="4416426"/>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1841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23</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24</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25</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xfrm>
            <a:off x="1181100" y="698500"/>
            <a:ext cx="4648200" cy="3486150"/>
          </a:xfrm>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Per Paul M. </a:t>
            </a:r>
            <a:r>
              <a:rPr lang="en-US" dirty="0" err="1">
                <a:latin typeface="Arial" charset="0"/>
                <a:ea typeface="ＭＳ Ｐゴシック" charset="0"/>
                <a:cs typeface="ＭＳ Ｐゴシック" charset="0"/>
              </a:rPr>
              <a:t>Schyve</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M.D.  </a:t>
            </a:r>
            <a:r>
              <a:rPr lang="en-US" dirty="0">
                <a:latin typeface="Arial" charset="0"/>
                <a:ea typeface="ＭＳ Ｐゴシック" charset="0"/>
                <a:cs typeface="ＭＳ Ｐゴシック" charset="0"/>
              </a:rPr>
              <a:t>Activities to promote safety are strong contributors to stakeholder satisfaction (patient/family/staff) and the organization</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vision, mission, and values. The degree to which these activities are efficiently and effectively carried out has a direct impact on the financial bottom line.  </a:t>
            </a:r>
          </a:p>
        </p:txBody>
      </p:sp>
    </p:spTree>
    <p:extLst>
      <p:ext uri="{BB962C8B-B14F-4D97-AF65-F5344CB8AC3E}">
        <p14:creationId xmlns:p14="http://schemas.microsoft.com/office/powerpoint/2010/main" val="280183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29</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30</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31</a:t>
            </a:fld>
            <a:endParaRPr lang="en-US"/>
          </a:p>
        </p:txBody>
      </p:sp>
    </p:spTree>
    <p:extLst>
      <p:ext uri="{BB962C8B-B14F-4D97-AF65-F5344CB8AC3E}">
        <p14:creationId xmlns:p14="http://schemas.microsoft.com/office/powerpoint/2010/main" val="198389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32</a:t>
            </a:fld>
            <a:endParaRPr lang="en-US"/>
          </a:p>
        </p:txBody>
      </p:sp>
    </p:spTree>
    <p:extLst>
      <p:ext uri="{BB962C8B-B14F-4D97-AF65-F5344CB8AC3E}">
        <p14:creationId xmlns:p14="http://schemas.microsoft.com/office/powerpoint/2010/main" val="154522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6</a:t>
            </a:fld>
            <a:endParaRPr lang="en-US"/>
          </a:p>
        </p:txBody>
      </p:sp>
    </p:spTree>
    <p:extLst>
      <p:ext uri="{BB962C8B-B14F-4D97-AF65-F5344CB8AC3E}">
        <p14:creationId xmlns:p14="http://schemas.microsoft.com/office/powerpoint/2010/main" val="107871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7</a:t>
            </a:fld>
            <a:endParaRPr lang="en-US"/>
          </a:p>
        </p:txBody>
      </p:sp>
    </p:spTree>
    <p:extLst>
      <p:ext uri="{BB962C8B-B14F-4D97-AF65-F5344CB8AC3E}">
        <p14:creationId xmlns:p14="http://schemas.microsoft.com/office/powerpoint/2010/main" val="107871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7CA6387-9B62-47A5-A73B-2DC284F90430}" type="slidenum">
              <a:rPr lang="en-US" altLang="en-US" smtClean="0"/>
              <a:pPr>
                <a:defRPr/>
              </a:pPr>
              <a:t>8</a:t>
            </a:fld>
            <a:endParaRPr lang="en-US" altLang="en-US"/>
          </a:p>
        </p:txBody>
      </p:sp>
    </p:spTree>
    <p:extLst>
      <p:ext uri="{BB962C8B-B14F-4D97-AF65-F5344CB8AC3E}">
        <p14:creationId xmlns:p14="http://schemas.microsoft.com/office/powerpoint/2010/main" val="262331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time course of ambulatory care is longer; weeks or months can elapse between visits or referrals or diagnostic studies, creating additional challenges for patient safety. Ambulatory providers experience intense time pressure, with current incentives focused on seeing as many patients as possible in a given amount of time, and in small practices, lack support staff for coordination of care.</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The presence and composition of teams, including nurses, pharmacists, assistants, and others, in office settings varies greatly and can affect patient safety as well.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of the time, patients, especially those with chronic conditions, are actually self- managing.</a:t>
            </a:r>
            <a:r>
              <a:rPr lang="en-US" sz="1200"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The role of the patient is very different in ambulatory care settings than in the hospital.</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In acute-care settings, patients are under close observation and often passively receive care. In ambulatory settings, patients must decide when to initiate medical care, interact with ambulatory health systems, follow provider recommendations, and perform their daily health- related tasks. </a:t>
            </a:r>
          </a:p>
          <a:p>
            <a:endParaRPr lang="en-US" dirty="0"/>
          </a:p>
          <a:p>
            <a:r>
              <a:rPr lang="en-US" sz="1200" kern="1200" dirty="0" smtClean="0">
                <a:solidFill>
                  <a:schemeClr val="tx1"/>
                </a:solidFill>
                <a:effectLst/>
                <a:latin typeface="+mn-lt"/>
                <a:ea typeface="+mn-ea"/>
                <a:cs typeface="+mn-cs"/>
              </a:rPr>
              <a:t>For those with multiple chronic diseases, this process includes following a disease-specific medication, diet, and exercise regimen. Some also adjust their medication based on their measurements, such as using glucose monitoring to adjust insulin dosing. When patients have difficulty with these self-management activities, they are at risk for adverse events.</a:t>
            </a:r>
          </a:p>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11</a:t>
            </a:fld>
            <a:endParaRPr lang="en-US"/>
          </a:p>
        </p:txBody>
      </p:sp>
    </p:spTree>
    <p:extLst>
      <p:ext uri="{BB962C8B-B14F-4D97-AF65-F5344CB8AC3E}">
        <p14:creationId xmlns:p14="http://schemas.microsoft.com/office/powerpoint/2010/main" val="33630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18</a:t>
            </a:fld>
            <a:endParaRPr lang="en-US" dirty="0"/>
          </a:p>
        </p:txBody>
      </p:sp>
    </p:spTree>
    <p:extLst>
      <p:ext uri="{BB962C8B-B14F-4D97-AF65-F5344CB8AC3E}">
        <p14:creationId xmlns:p14="http://schemas.microsoft.com/office/powerpoint/2010/main" val="48780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20</a:t>
            </a:fld>
            <a:endParaRPr lang="en-US" dirty="0"/>
          </a:p>
        </p:txBody>
      </p:sp>
    </p:spTree>
    <p:extLst>
      <p:ext uri="{BB962C8B-B14F-4D97-AF65-F5344CB8AC3E}">
        <p14:creationId xmlns:p14="http://schemas.microsoft.com/office/powerpoint/2010/main" val="165496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21</a:t>
            </a:fld>
            <a:endParaRPr lang="en-US"/>
          </a:p>
        </p:txBody>
      </p:sp>
    </p:spTree>
    <p:extLst>
      <p:ext uri="{BB962C8B-B14F-4D97-AF65-F5344CB8AC3E}">
        <p14:creationId xmlns:p14="http://schemas.microsoft.com/office/powerpoint/2010/main" val="395562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pixabay.com</a:t>
            </a:r>
            <a:r>
              <a:rPr lang="en-US" sz="1200" kern="1200" dirty="0" smtClean="0">
                <a:solidFill>
                  <a:schemeClr val="tx1"/>
                </a:solidFill>
                <a:latin typeface="+mn-lt"/>
                <a:ea typeface="+mn-ea"/>
                <a:cs typeface="+mn-cs"/>
              </a:rPr>
              <a:t>/en/juggle-artists-circus-money-1027844/</a:t>
            </a:r>
          </a:p>
          <a:p>
            <a:r>
              <a:rPr lang="en-US" sz="1200" kern="1200" dirty="0" smtClean="0">
                <a:solidFill>
                  <a:schemeClr val="tx1"/>
                </a:solidFill>
                <a:latin typeface="+mn-lt"/>
                <a:ea typeface="+mn-ea"/>
                <a:cs typeface="+mn-cs"/>
              </a:rPr>
              <a:t>CC0 Public Domain</a:t>
            </a:r>
          </a:p>
          <a:p>
            <a:r>
              <a:rPr lang="en-US" sz="1200" kern="1200" dirty="0" smtClean="0">
                <a:solidFill>
                  <a:schemeClr val="tx1"/>
                </a:solidFill>
                <a:latin typeface="+mn-lt"/>
                <a:ea typeface="+mn-ea"/>
                <a:cs typeface="+mn-cs"/>
              </a:rPr>
              <a:t>Free for commercial use </a:t>
            </a:r>
          </a:p>
          <a:p>
            <a:r>
              <a:rPr lang="en-US" sz="1200" kern="1200" dirty="0" smtClean="0">
                <a:solidFill>
                  <a:schemeClr val="tx1"/>
                </a:solidFill>
                <a:latin typeface="+mn-lt"/>
                <a:ea typeface="+mn-ea"/>
                <a:cs typeface="+mn-cs"/>
              </a:rPr>
              <a:t>No attribution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91BB80C6-B018-4996-982A-16D19A93741E}" type="slidenum">
              <a:rPr lang="en-US" smtClean="0"/>
              <a:pPr/>
              <a:t>22</a:t>
            </a:fld>
            <a:endParaRPr lang="en-US"/>
          </a:p>
        </p:txBody>
      </p:sp>
    </p:spTree>
    <p:extLst>
      <p:ext uri="{BB962C8B-B14F-4D97-AF65-F5344CB8AC3E}">
        <p14:creationId xmlns:p14="http://schemas.microsoft.com/office/powerpoint/2010/main" val="34499608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4.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Office-Based Care</a:t>
            </a:r>
            <a:endParaRPr lang="en-US" sz="1600" b="1" dirty="0">
              <a:solidFill>
                <a:srgbClr val="FFFFFF"/>
              </a:solidFill>
              <a:latin typeface="Arial Narrow" pitchFamily="34" charset="0"/>
              <a:cs typeface="Arial" charset="0"/>
            </a:endParaRP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743049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89DD1B0E-F3B0-41FA-8BD8-51C0FC987C41}" type="slidenum">
              <a:rPr lang="en-US"/>
              <a:pPr>
                <a:defRPr/>
              </a:pPr>
              <a:t>‹#›</a:t>
            </a:fld>
            <a:r>
              <a:rPr lang="en-US" dirty="0"/>
              <a:t>  </a:t>
            </a:r>
          </a:p>
        </p:txBody>
      </p:sp>
    </p:spTree>
    <p:extLst>
      <p:ext uri="{BB962C8B-B14F-4D97-AF65-F5344CB8AC3E}">
        <p14:creationId xmlns:p14="http://schemas.microsoft.com/office/powerpoint/2010/main" val="159672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1C65A717-118C-49C6-B4EE-3888B5551C70}" type="slidenum">
              <a:rPr lang="en-US"/>
              <a:pPr>
                <a:defRPr/>
              </a:pPr>
              <a:t>‹#›</a:t>
            </a:fld>
            <a:r>
              <a:rPr lang="en-US" dirty="0"/>
              <a:t>  </a:t>
            </a:r>
          </a:p>
        </p:txBody>
      </p:sp>
    </p:spTree>
    <p:extLst>
      <p:ext uri="{BB962C8B-B14F-4D97-AF65-F5344CB8AC3E}">
        <p14:creationId xmlns:p14="http://schemas.microsoft.com/office/powerpoint/2010/main" val="105765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a:lvl1pPr>
          </a:lstStyle>
          <a:p>
            <a:pPr>
              <a:defRPr/>
            </a:pPr>
            <a:r>
              <a:rPr lang="en-US" dirty="0"/>
              <a:t> </a:t>
            </a:r>
            <a:fld id="{92CDC645-1306-496E-9FF7-36A90446DA80}" type="slidenum">
              <a:rPr lang="en-US"/>
              <a:pPr>
                <a:defRPr/>
              </a:pPr>
              <a:t>‹#›</a:t>
            </a:fld>
            <a:r>
              <a:rPr lang="en-US" dirty="0"/>
              <a:t>  </a:t>
            </a:r>
          </a:p>
        </p:txBody>
      </p:sp>
    </p:spTree>
    <p:extLst>
      <p:ext uri="{BB962C8B-B14F-4D97-AF65-F5344CB8AC3E}">
        <p14:creationId xmlns:p14="http://schemas.microsoft.com/office/powerpoint/2010/main" val="63638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4307696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350338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56E0F62-28F3-491C-A59D-B5510EA207A6}" type="slidenum">
              <a:rPr lang="en-US"/>
              <a:pPr>
                <a:defRPr/>
              </a:pPr>
              <a:t>‹#›</a:t>
            </a:fld>
            <a:r>
              <a:rPr lang="en-US" dirty="0"/>
              <a:t>  </a:t>
            </a:r>
          </a:p>
        </p:txBody>
      </p:sp>
    </p:spTree>
    <p:extLst>
      <p:ext uri="{BB962C8B-B14F-4D97-AF65-F5344CB8AC3E}">
        <p14:creationId xmlns:p14="http://schemas.microsoft.com/office/powerpoint/2010/main" val="202345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F68FB887-538F-428E-97BB-A37E6A0045C4}" type="slidenum">
              <a:rPr lang="en-US"/>
              <a:pPr>
                <a:defRPr/>
              </a:pPr>
              <a:t>‹#›</a:t>
            </a:fld>
            <a:r>
              <a:rPr lang="en-US" dirty="0"/>
              <a:t>  </a:t>
            </a:r>
          </a:p>
        </p:txBody>
      </p:sp>
    </p:spTree>
    <p:extLst>
      <p:ext uri="{BB962C8B-B14F-4D97-AF65-F5344CB8AC3E}">
        <p14:creationId xmlns:p14="http://schemas.microsoft.com/office/powerpoint/2010/main" val="120918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A62C5304-D05B-4CFE-B4D2-21611AEFB4CE}" type="slidenum">
              <a:rPr lang="en-US"/>
              <a:pPr>
                <a:defRPr/>
              </a:pPr>
              <a:t>‹#›</a:t>
            </a:fld>
            <a:r>
              <a:rPr lang="en-US" dirty="0"/>
              <a:t>  </a:t>
            </a:r>
          </a:p>
        </p:txBody>
      </p:sp>
    </p:spTree>
    <p:extLst>
      <p:ext uri="{BB962C8B-B14F-4D97-AF65-F5344CB8AC3E}">
        <p14:creationId xmlns:p14="http://schemas.microsoft.com/office/powerpoint/2010/main" val="3055852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97241ACE-B74E-4F1D-911C-A8EF3132D022}" type="slidenum">
              <a:rPr lang="en-US"/>
              <a:pPr>
                <a:defRPr/>
              </a:pPr>
              <a:t>‹#›</a:t>
            </a:fld>
            <a:r>
              <a:rPr lang="en-US" dirty="0"/>
              <a:t>  </a:t>
            </a:r>
          </a:p>
        </p:txBody>
      </p:sp>
    </p:spTree>
    <p:extLst>
      <p:ext uri="{BB962C8B-B14F-4D97-AF65-F5344CB8AC3E}">
        <p14:creationId xmlns:p14="http://schemas.microsoft.com/office/powerpoint/2010/main" val="2958919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8BDBAC20-383C-4CF3-B4D9-BDAB305704A9}" type="slidenum">
              <a:rPr lang="en-US"/>
              <a:pPr>
                <a:defRPr/>
              </a:pPr>
              <a:t>‹#›</a:t>
            </a:fld>
            <a:r>
              <a:rPr lang="en-US" dirty="0"/>
              <a:t>  </a:t>
            </a:r>
          </a:p>
        </p:txBody>
      </p:sp>
    </p:spTree>
    <p:extLst>
      <p:ext uri="{BB962C8B-B14F-4D97-AF65-F5344CB8AC3E}">
        <p14:creationId xmlns:p14="http://schemas.microsoft.com/office/powerpoint/2010/main" val="202725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DBB1C7AF-C23C-4F47-99E1-F63762D3E9DE}" type="slidenum">
              <a:rPr lang="en-US"/>
              <a:pPr>
                <a:defRPr/>
              </a:pPr>
              <a:t>‹#›</a:t>
            </a:fld>
            <a:r>
              <a:rPr lang="en-US" dirty="0"/>
              <a:t>  </a:t>
            </a:r>
          </a:p>
        </p:txBody>
      </p:sp>
    </p:spTree>
    <p:extLst>
      <p:ext uri="{BB962C8B-B14F-4D97-AF65-F5344CB8AC3E}">
        <p14:creationId xmlns:p14="http://schemas.microsoft.com/office/powerpoint/2010/main" val="521304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31B185F3-A3B1-4939-985D-65619AC96853}" type="slidenum">
              <a:rPr lang="en-US"/>
              <a:pPr>
                <a:defRPr/>
              </a:pPr>
              <a:t>‹#›</a:t>
            </a:fld>
            <a:r>
              <a:rPr lang="en-US" dirty="0"/>
              <a:t>  </a:t>
            </a:r>
          </a:p>
        </p:txBody>
      </p:sp>
    </p:spTree>
    <p:extLst>
      <p:ext uri="{BB962C8B-B14F-4D97-AF65-F5344CB8AC3E}">
        <p14:creationId xmlns:p14="http://schemas.microsoft.com/office/powerpoint/2010/main" val="396688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CDA76BB-7A48-4B83-B603-4933E00ACCFD}" type="slidenum">
              <a:rPr lang="en-US"/>
              <a:pPr>
                <a:defRPr/>
              </a:pPr>
              <a:t>‹#›</a:t>
            </a:fld>
            <a:r>
              <a:rPr lang="en-US" dirty="0"/>
              <a:t>  </a:t>
            </a:r>
          </a:p>
        </p:txBody>
      </p:sp>
    </p:spTree>
    <p:extLst>
      <p:ext uri="{BB962C8B-B14F-4D97-AF65-F5344CB8AC3E}">
        <p14:creationId xmlns:p14="http://schemas.microsoft.com/office/powerpoint/2010/main" val="186893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279E9CDF-6165-4A95-BE58-2C30ED1C89CA}" type="slidenum">
              <a:rPr lang="en-US"/>
              <a:pPr>
                <a:defRPr/>
              </a:pPr>
              <a:t>‹#›</a:t>
            </a:fld>
            <a:r>
              <a:rPr lang="en-US" dirty="0"/>
              <a:t>  </a:t>
            </a:r>
          </a:p>
        </p:txBody>
      </p:sp>
    </p:spTree>
    <p:extLst>
      <p:ext uri="{BB962C8B-B14F-4D97-AF65-F5344CB8AC3E}">
        <p14:creationId xmlns:p14="http://schemas.microsoft.com/office/powerpoint/2010/main" val="1856387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FE4250F-E315-462E-AB34-F42F04DFB454}" type="slidenum">
              <a:rPr lang="en-US"/>
              <a:pPr>
                <a:defRPr/>
              </a:pPr>
              <a:t>‹#›</a:t>
            </a:fld>
            <a:r>
              <a:rPr lang="en-US" dirty="0"/>
              <a:t>  </a:t>
            </a:r>
          </a:p>
        </p:txBody>
      </p:sp>
    </p:spTree>
    <p:extLst>
      <p:ext uri="{BB962C8B-B14F-4D97-AF65-F5344CB8AC3E}">
        <p14:creationId xmlns:p14="http://schemas.microsoft.com/office/powerpoint/2010/main" val="143698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DDC8CEB-5983-4A91-BBEC-023A541348A1}" type="slidenum">
              <a:rPr lang="en-US"/>
              <a:pPr>
                <a:defRPr/>
              </a:pPr>
              <a:t>‹#›</a:t>
            </a:fld>
            <a:r>
              <a:rPr lang="en-US" dirty="0"/>
              <a:t>  </a:t>
            </a:r>
          </a:p>
        </p:txBody>
      </p:sp>
    </p:spTree>
    <p:extLst>
      <p:ext uri="{BB962C8B-B14F-4D97-AF65-F5344CB8AC3E}">
        <p14:creationId xmlns:p14="http://schemas.microsoft.com/office/powerpoint/2010/main" val="305978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E6E310DF-4011-45B8-AB55-77D1280B9705}" type="slidenum">
              <a:rPr lang="en-US"/>
              <a:pPr>
                <a:defRPr/>
              </a:pPr>
              <a:t>‹#›</a:t>
            </a:fld>
            <a:r>
              <a:rPr lang="en-US" dirty="0"/>
              <a:t>  </a:t>
            </a:r>
          </a:p>
        </p:txBody>
      </p:sp>
    </p:spTree>
    <p:extLst>
      <p:ext uri="{BB962C8B-B14F-4D97-AF65-F5344CB8AC3E}">
        <p14:creationId xmlns:p14="http://schemas.microsoft.com/office/powerpoint/2010/main" val="120168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E1753E6C-A376-46DC-B847-A36B633DE680}" type="slidenum">
              <a:rPr lang="en-US"/>
              <a:pPr>
                <a:defRPr/>
              </a:pPr>
              <a:t>‹#›</a:t>
            </a:fld>
            <a:r>
              <a:rPr lang="en-US" dirty="0"/>
              <a:t>  </a:t>
            </a:r>
          </a:p>
        </p:txBody>
      </p:sp>
    </p:spTree>
    <p:extLst>
      <p:ext uri="{BB962C8B-B14F-4D97-AF65-F5344CB8AC3E}">
        <p14:creationId xmlns:p14="http://schemas.microsoft.com/office/powerpoint/2010/main" val="174603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8F380F1-531B-43E8-8686-DA03BBCA5A53}" type="slidenum">
              <a:rPr lang="en-US"/>
              <a:pPr>
                <a:defRPr/>
              </a:pPr>
              <a:t>‹#›</a:t>
            </a:fld>
            <a:r>
              <a:rPr lang="en-US" dirty="0"/>
              <a:t>  </a:t>
            </a:r>
          </a:p>
        </p:txBody>
      </p:sp>
    </p:spTree>
    <p:extLst>
      <p:ext uri="{BB962C8B-B14F-4D97-AF65-F5344CB8AC3E}">
        <p14:creationId xmlns:p14="http://schemas.microsoft.com/office/powerpoint/2010/main" val="3399121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F0D43608-7C03-4CFB-B88C-FE66713FB965}" type="slidenum">
              <a:rPr lang="en-US"/>
              <a:pPr>
                <a:defRPr/>
              </a:pPr>
              <a:t>‹#›</a:t>
            </a:fld>
            <a:r>
              <a:rPr lang="en-US" dirty="0"/>
              <a:t>  </a:t>
            </a:r>
          </a:p>
        </p:txBody>
      </p:sp>
    </p:spTree>
    <p:extLst>
      <p:ext uri="{BB962C8B-B14F-4D97-AF65-F5344CB8AC3E}">
        <p14:creationId xmlns:p14="http://schemas.microsoft.com/office/powerpoint/2010/main" val="219523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AED22EF-7B69-498C-B125-F7FC9908BBFB}" type="slidenum">
              <a:rPr lang="en-US"/>
              <a:pPr>
                <a:defRPr/>
              </a:pPr>
              <a:t>‹#›</a:t>
            </a:fld>
            <a:r>
              <a:rPr lang="en-US" dirty="0"/>
              <a:t>  </a:t>
            </a:r>
          </a:p>
        </p:txBody>
      </p:sp>
    </p:spTree>
    <p:extLst>
      <p:ext uri="{BB962C8B-B14F-4D97-AF65-F5344CB8AC3E}">
        <p14:creationId xmlns:p14="http://schemas.microsoft.com/office/powerpoint/2010/main" val="89482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smtClean="0"/>
            </a:lvl1pPr>
          </a:lstStyle>
          <a:p>
            <a:pPr>
              <a:defRPr/>
            </a:pPr>
            <a:r>
              <a:rPr lang="en-US" dirty="0"/>
              <a:t> </a:t>
            </a:r>
            <a:fld id="{4DAA1674-19D5-4463-9A8A-D092FA11AAF6}" type="slidenum">
              <a:rPr lang="en-US"/>
              <a:pPr>
                <a:defRPr/>
              </a:pPr>
              <a:t>‹#›</a:t>
            </a:fld>
            <a:r>
              <a:rPr lang="en-US" dirty="0"/>
              <a:t>  </a:t>
            </a:r>
          </a:p>
        </p:txBody>
      </p:sp>
    </p:spTree>
    <p:extLst>
      <p:ext uri="{BB962C8B-B14F-4D97-AF65-F5344CB8AC3E}">
        <p14:creationId xmlns:p14="http://schemas.microsoft.com/office/powerpoint/2010/main" val="37578536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DD5E8BDB-CC79-4216-AD3B-229012C3AE25}" type="slidenum">
              <a:rPr lang="en-US"/>
              <a:pPr>
                <a:defRPr/>
              </a:pPr>
              <a:t>‹#›</a:t>
            </a:fld>
            <a:r>
              <a:rPr lang="en-US" dirty="0"/>
              <a:t>  </a:t>
            </a:r>
          </a:p>
        </p:txBody>
      </p:sp>
    </p:spTree>
    <p:extLst>
      <p:ext uri="{BB962C8B-B14F-4D97-AF65-F5344CB8AC3E}">
        <p14:creationId xmlns:p14="http://schemas.microsoft.com/office/powerpoint/2010/main" val="2341558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3381E692-0F43-4FC6-8428-C9E9EE05F0C1}" type="slidenum">
              <a:rPr lang="en-US"/>
              <a:pPr>
                <a:defRPr/>
              </a:pPr>
              <a:t>‹#›</a:t>
            </a:fld>
            <a:r>
              <a:rPr lang="en-US" dirty="0"/>
              <a:t> </a:t>
            </a:r>
          </a:p>
        </p:txBody>
      </p:sp>
    </p:spTree>
    <p:extLst>
      <p:ext uri="{BB962C8B-B14F-4D97-AF65-F5344CB8AC3E}">
        <p14:creationId xmlns:p14="http://schemas.microsoft.com/office/powerpoint/2010/main" val="152790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3169863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5957940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56E0F62-28F3-491C-A59D-B5510EA207A6}" type="slidenum">
              <a:rPr lang="en-US"/>
              <a:pPr>
                <a:defRPr/>
              </a:pPr>
              <a:t>‹#›</a:t>
            </a:fld>
            <a:r>
              <a:rPr lang="en-US" dirty="0"/>
              <a:t>  </a:t>
            </a:r>
          </a:p>
        </p:txBody>
      </p:sp>
    </p:spTree>
    <p:extLst>
      <p:ext uri="{BB962C8B-B14F-4D97-AF65-F5344CB8AC3E}">
        <p14:creationId xmlns:p14="http://schemas.microsoft.com/office/powerpoint/2010/main" val="3541187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F68FB887-538F-428E-97BB-A37E6A0045C4}" type="slidenum">
              <a:rPr lang="en-US"/>
              <a:pPr>
                <a:defRPr/>
              </a:pPr>
              <a:t>‹#›</a:t>
            </a:fld>
            <a:r>
              <a:rPr lang="en-US" dirty="0"/>
              <a:t>  </a:t>
            </a:r>
          </a:p>
        </p:txBody>
      </p:sp>
    </p:spTree>
    <p:extLst>
      <p:ext uri="{BB962C8B-B14F-4D97-AF65-F5344CB8AC3E}">
        <p14:creationId xmlns:p14="http://schemas.microsoft.com/office/powerpoint/2010/main" val="1494741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A62C5304-D05B-4CFE-B4D2-21611AEFB4CE}" type="slidenum">
              <a:rPr lang="en-US"/>
              <a:pPr>
                <a:defRPr/>
              </a:pPr>
              <a:t>‹#›</a:t>
            </a:fld>
            <a:r>
              <a:rPr lang="en-US" dirty="0"/>
              <a:t>  </a:t>
            </a:r>
          </a:p>
        </p:txBody>
      </p:sp>
    </p:spTree>
    <p:extLst>
      <p:ext uri="{BB962C8B-B14F-4D97-AF65-F5344CB8AC3E}">
        <p14:creationId xmlns:p14="http://schemas.microsoft.com/office/powerpoint/2010/main" val="3170954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97241ACE-B74E-4F1D-911C-A8EF3132D022}" type="slidenum">
              <a:rPr lang="en-US"/>
              <a:pPr>
                <a:defRPr/>
              </a:pPr>
              <a:t>‹#›</a:t>
            </a:fld>
            <a:r>
              <a:rPr lang="en-US" dirty="0"/>
              <a:t>  </a:t>
            </a:r>
          </a:p>
        </p:txBody>
      </p:sp>
    </p:spTree>
    <p:extLst>
      <p:ext uri="{BB962C8B-B14F-4D97-AF65-F5344CB8AC3E}">
        <p14:creationId xmlns:p14="http://schemas.microsoft.com/office/powerpoint/2010/main" val="4221344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8BDBAC20-383C-4CF3-B4D9-BDAB305704A9}" type="slidenum">
              <a:rPr lang="en-US"/>
              <a:pPr>
                <a:defRPr/>
              </a:pPr>
              <a:t>‹#›</a:t>
            </a:fld>
            <a:r>
              <a:rPr lang="en-US" dirty="0"/>
              <a:t>  </a:t>
            </a:r>
          </a:p>
        </p:txBody>
      </p:sp>
    </p:spTree>
    <p:extLst>
      <p:ext uri="{BB962C8B-B14F-4D97-AF65-F5344CB8AC3E}">
        <p14:creationId xmlns:p14="http://schemas.microsoft.com/office/powerpoint/2010/main" val="610344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31B185F3-A3B1-4939-985D-65619AC96853}" type="slidenum">
              <a:rPr lang="en-US"/>
              <a:pPr>
                <a:defRPr/>
              </a:pPr>
              <a:t>‹#›</a:t>
            </a:fld>
            <a:r>
              <a:rPr lang="en-US" dirty="0"/>
              <a:t>  </a:t>
            </a:r>
          </a:p>
        </p:txBody>
      </p:sp>
    </p:spTree>
    <p:extLst>
      <p:ext uri="{BB962C8B-B14F-4D97-AF65-F5344CB8AC3E}">
        <p14:creationId xmlns:p14="http://schemas.microsoft.com/office/powerpoint/2010/main" val="148852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D27577C3-1F44-4A71-BA8A-F8D882C111BC}" type="slidenum">
              <a:rPr lang="en-US"/>
              <a:pPr>
                <a:defRPr/>
              </a:pPr>
              <a:t>‹#›</a:t>
            </a:fld>
            <a:r>
              <a:rPr lang="en-US" dirty="0"/>
              <a:t>  </a:t>
            </a:r>
          </a:p>
        </p:txBody>
      </p:sp>
    </p:spTree>
    <p:extLst>
      <p:ext uri="{BB962C8B-B14F-4D97-AF65-F5344CB8AC3E}">
        <p14:creationId xmlns:p14="http://schemas.microsoft.com/office/powerpoint/2010/main" val="3496922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CDA76BB-7A48-4B83-B603-4933E00ACCFD}" type="slidenum">
              <a:rPr lang="en-US"/>
              <a:pPr>
                <a:defRPr/>
              </a:pPr>
              <a:t>‹#›</a:t>
            </a:fld>
            <a:r>
              <a:rPr lang="en-US" dirty="0"/>
              <a:t>  </a:t>
            </a:r>
          </a:p>
        </p:txBody>
      </p:sp>
    </p:spTree>
    <p:extLst>
      <p:ext uri="{BB962C8B-B14F-4D97-AF65-F5344CB8AC3E}">
        <p14:creationId xmlns:p14="http://schemas.microsoft.com/office/powerpoint/2010/main" val="1824319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279E9CDF-6165-4A95-BE58-2C30ED1C89CA}" type="slidenum">
              <a:rPr lang="en-US"/>
              <a:pPr>
                <a:defRPr/>
              </a:pPr>
              <a:t>‹#›</a:t>
            </a:fld>
            <a:r>
              <a:rPr lang="en-US" dirty="0"/>
              <a:t>  </a:t>
            </a:r>
          </a:p>
        </p:txBody>
      </p:sp>
    </p:spTree>
    <p:extLst>
      <p:ext uri="{BB962C8B-B14F-4D97-AF65-F5344CB8AC3E}">
        <p14:creationId xmlns:p14="http://schemas.microsoft.com/office/powerpoint/2010/main" val="2991480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FE4250F-E315-462E-AB34-F42F04DFB454}" type="slidenum">
              <a:rPr lang="en-US"/>
              <a:pPr>
                <a:defRPr/>
              </a:pPr>
              <a:t>‹#›</a:t>
            </a:fld>
            <a:r>
              <a:rPr lang="en-US" dirty="0"/>
              <a:t>  </a:t>
            </a:r>
          </a:p>
        </p:txBody>
      </p:sp>
    </p:spTree>
    <p:extLst>
      <p:ext uri="{BB962C8B-B14F-4D97-AF65-F5344CB8AC3E}">
        <p14:creationId xmlns:p14="http://schemas.microsoft.com/office/powerpoint/2010/main" val="21585447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DDC8CEB-5983-4A91-BBEC-023A541348A1}" type="slidenum">
              <a:rPr lang="en-US"/>
              <a:pPr>
                <a:defRPr/>
              </a:pPr>
              <a:t>‹#›</a:t>
            </a:fld>
            <a:r>
              <a:rPr lang="en-US" dirty="0"/>
              <a:t>  </a:t>
            </a:r>
          </a:p>
        </p:txBody>
      </p:sp>
    </p:spTree>
    <p:extLst>
      <p:ext uri="{BB962C8B-B14F-4D97-AF65-F5344CB8AC3E}">
        <p14:creationId xmlns:p14="http://schemas.microsoft.com/office/powerpoint/2010/main" val="3793293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E6E310DF-4011-45B8-AB55-77D1280B9705}" type="slidenum">
              <a:rPr lang="en-US"/>
              <a:pPr>
                <a:defRPr/>
              </a:pPr>
              <a:t>‹#›</a:t>
            </a:fld>
            <a:r>
              <a:rPr lang="en-US" dirty="0"/>
              <a:t>  </a:t>
            </a:r>
          </a:p>
        </p:txBody>
      </p:sp>
    </p:spTree>
    <p:extLst>
      <p:ext uri="{BB962C8B-B14F-4D97-AF65-F5344CB8AC3E}">
        <p14:creationId xmlns:p14="http://schemas.microsoft.com/office/powerpoint/2010/main" val="1727687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E1753E6C-A376-46DC-B847-A36B633DE680}" type="slidenum">
              <a:rPr lang="en-US"/>
              <a:pPr>
                <a:defRPr/>
              </a:pPr>
              <a:t>‹#›</a:t>
            </a:fld>
            <a:r>
              <a:rPr lang="en-US" dirty="0"/>
              <a:t>  </a:t>
            </a:r>
          </a:p>
        </p:txBody>
      </p:sp>
    </p:spTree>
    <p:extLst>
      <p:ext uri="{BB962C8B-B14F-4D97-AF65-F5344CB8AC3E}">
        <p14:creationId xmlns:p14="http://schemas.microsoft.com/office/powerpoint/2010/main" val="3134636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8F380F1-531B-43E8-8686-DA03BBCA5A53}" type="slidenum">
              <a:rPr lang="en-US"/>
              <a:pPr>
                <a:defRPr/>
              </a:pPr>
              <a:t>‹#›</a:t>
            </a:fld>
            <a:r>
              <a:rPr lang="en-US" dirty="0"/>
              <a:t>  </a:t>
            </a:r>
          </a:p>
        </p:txBody>
      </p:sp>
    </p:spTree>
    <p:extLst>
      <p:ext uri="{BB962C8B-B14F-4D97-AF65-F5344CB8AC3E}">
        <p14:creationId xmlns:p14="http://schemas.microsoft.com/office/powerpoint/2010/main" val="681999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F0D43608-7C03-4CFB-B88C-FE66713FB965}" type="slidenum">
              <a:rPr lang="en-US"/>
              <a:pPr>
                <a:defRPr/>
              </a:pPr>
              <a:t>‹#›</a:t>
            </a:fld>
            <a:r>
              <a:rPr lang="en-US" dirty="0"/>
              <a:t>  </a:t>
            </a:r>
          </a:p>
        </p:txBody>
      </p:sp>
    </p:spTree>
    <p:extLst>
      <p:ext uri="{BB962C8B-B14F-4D97-AF65-F5344CB8AC3E}">
        <p14:creationId xmlns:p14="http://schemas.microsoft.com/office/powerpoint/2010/main" val="93509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AED22EF-7B69-498C-B125-F7FC9908BBFB}" type="slidenum">
              <a:rPr lang="en-US"/>
              <a:pPr>
                <a:defRPr/>
              </a:pPr>
              <a:t>‹#›</a:t>
            </a:fld>
            <a:r>
              <a:rPr lang="en-US" dirty="0"/>
              <a:t>  </a:t>
            </a:r>
          </a:p>
        </p:txBody>
      </p:sp>
    </p:spTree>
    <p:extLst>
      <p:ext uri="{BB962C8B-B14F-4D97-AF65-F5344CB8AC3E}">
        <p14:creationId xmlns:p14="http://schemas.microsoft.com/office/powerpoint/2010/main" val="1363133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DD5E8BDB-CC79-4216-AD3B-229012C3AE25}" type="slidenum">
              <a:rPr lang="en-US"/>
              <a:pPr>
                <a:defRPr/>
              </a:pPr>
              <a:t>‹#›</a:t>
            </a:fld>
            <a:r>
              <a:rPr lang="en-US" dirty="0"/>
              <a:t>  </a:t>
            </a:r>
          </a:p>
        </p:txBody>
      </p:sp>
    </p:spTree>
    <p:extLst>
      <p:ext uri="{BB962C8B-B14F-4D97-AF65-F5344CB8AC3E}">
        <p14:creationId xmlns:p14="http://schemas.microsoft.com/office/powerpoint/2010/main" val="417806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p:txBody>
          <a:bodyPr/>
          <a:lstStyle>
            <a:lvl1pPr>
              <a:defRPr smtClean="0"/>
            </a:lvl1pPr>
          </a:lstStyle>
          <a:p>
            <a:pPr>
              <a:defRPr/>
            </a:pPr>
            <a:r>
              <a:rPr lang="en-US" dirty="0"/>
              <a:t> </a:t>
            </a:r>
            <a:fld id="{B8C792A7-66A8-4322-B4B7-7D6F8E2A1B4F}" type="slidenum">
              <a:rPr lang="en-US"/>
              <a:pPr>
                <a:defRPr/>
              </a:pPr>
              <a:t>‹#›</a:t>
            </a:fld>
            <a:r>
              <a:rPr lang="en-US" dirty="0"/>
              <a:t>  </a:t>
            </a:r>
          </a:p>
        </p:txBody>
      </p:sp>
    </p:spTree>
    <p:extLst>
      <p:ext uri="{BB962C8B-B14F-4D97-AF65-F5344CB8AC3E}">
        <p14:creationId xmlns:p14="http://schemas.microsoft.com/office/powerpoint/2010/main" val="1277459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3381E692-0F43-4FC6-8428-C9E9EE05F0C1}" type="slidenum">
              <a:rPr lang="en-US"/>
              <a:pPr>
                <a:defRPr/>
              </a:pPr>
              <a:t>‹#›</a:t>
            </a:fld>
            <a:r>
              <a:rPr lang="en-US" dirty="0"/>
              <a:t> </a:t>
            </a:r>
          </a:p>
        </p:txBody>
      </p:sp>
    </p:spTree>
    <p:extLst>
      <p:ext uri="{BB962C8B-B14F-4D97-AF65-F5344CB8AC3E}">
        <p14:creationId xmlns:p14="http://schemas.microsoft.com/office/powerpoint/2010/main" val="426897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smtClean="0"/>
            </a:lvl1pPr>
          </a:lstStyle>
          <a:p>
            <a:pPr>
              <a:defRPr/>
            </a:pPr>
            <a:r>
              <a:rPr lang="en-US" dirty="0"/>
              <a:t> </a:t>
            </a:r>
            <a:fld id="{E3DCA913-8D1A-43B4-8D67-497907990BB4}" type="slidenum">
              <a:rPr lang="en-US"/>
              <a:pPr>
                <a:defRPr/>
              </a:pPr>
              <a:t>‹#›</a:t>
            </a:fld>
            <a:r>
              <a:rPr lang="en-US" dirty="0"/>
              <a:t>  </a:t>
            </a:r>
          </a:p>
        </p:txBody>
      </p:sp>
    </p:spTree>
    <p:extLst>
      <p:ext uri="{BB962C8B-B14F-4D97-AF65-F5344CB8AC3E}">
        <p14:creationId xmlns:p14="http://schemas.microsoft.com/office/powerpoint/2010/main" val="2907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smtClean="0"/>
            </a:lvl1pPr>
          </a:lstStyle>
          <a:p>
            <a:pPr>
              <a:defRPr/>
            </a:pPr>
            <a:r>
              <a:rPr lang="en-US" dirty="0"/>
              <a:t> </a:t>
            </a:r>
            <a:fld id="{F2B80F2D-35C7-4558-BF7A-2A3260698417}" type="slidenum">
              <a:rPr lang="en-US"/>
              <a:pPr>
                <a:defRPr/>
              </a:pPr>
              <a:t>‹#›</a:t>
            </a:fld>
            <a:r>
              <a:rPr lang="en-US" dirty="0"/>
              <a:t>  </a:t>
            </a:r>
          </a:p>
        </p:txBody>
      </p:sp>
    </p:spTree>
    <p:extLst>
      <p:ext uri="{BB962C8B-B14F-4D97-AF65-F5344CB8AC3E}">
        <p14:creationId xmlns:p14="http://schemas.microsoft.com/office/powerpoint/2010/main" val="184367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B5C05BD4-B7F0-44ED-A2A7-911C24743D11}" type="slidenum">
              <a:rPr lang="en-US"/>
              <a:pPr>
                <a:defRPr/>
              </a:pPr>
              <a:t>‹#›</a:t>
            </a:fld>
            <a:r>
              <a:rPr lang="en-US" dirty="0"/>
              <a:t>  </a:t>
            </a:r>
          </a:p>
        </p:txBody>
      </p:sp>
    </p:spTree>
    <p:extLst>
      <p:ext uri="{BB962C8B-B14F-4D97-AF65-F5344CB8AC3E}">
        <p14:creationId xmlns:p14="http://schemas.microsoft.com/office/powerpoint/2010/main" val="295121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smtClean="0"/>
            </a:lvl1pPr>
          </a:lstStyle>
          <a:p>
            <a:pPr>
              <a:defRPr/>
            </a:pPr>
            <a:r>
              <a:rPr lang="en-US" dirty="0"/>
              <a:t> </a:t>
            </a:r>
            <a:fld id="{E5941B99-EE83-4DAD-A9C8-F9BFF008B164}" type="slidenum">
              <a:rPr lang="en-US"/>
              <a:pPr>
                <a:defRPr/>
              </a:pPr>
              <a:t>‹#›</a:t>
            </a:fld>
            <a:r>
              <a:rPr lang="en-US" dirty="0"/>
              <a:t>  </a:t>
            </a:r>
          </a:p>
        </p:txBody>
      </p:sp>
    </p:spTree>
    <p:extLst>
      <p:ext uri="{BB962C8B-B14F-4D97-AF65-F5344CB8AC3E}">
        <p14:creationId xmlns:p14="http://schemas.microsoft.com/office/powerpoint/2010/main" val="274525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5.jpe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4.jpe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5.jpe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4.jpe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4"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5"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smtClean="0">
                <a:solidFill>
                  <a:srgbClr val="542200"/>
                </a:solidFill>
                <a:cs typeface="+mn-cs"/>
              </a:defRPr>
            </a:lvl1pPr>
          </a:lstStyle>
          <a:p>
            <a:pPr fontAlgn="base">
              <a:spcBef>
                <a:spcPct val="0"/>
              </a:spcBef>
              <a:spcAft>
                <a:spcPct val="0"/>
              </a:spcAft>
              <a:defRPr/>
            </a:pPr>
            <a:r>
              <a:rPr lang="en-US" dirty="0"/>
              <a:t> </a:t>
            </a:r>
            <a:fld id="{BD1D4185-FFEA-4D05-9EDF-13F936FBDB43}" type="slidenum">
              <a:rPr lang="en-US"/>
              <a:pPr fontAlgn="base">
                <a:spcBef>
                  <a:spcPct val="0"/>
                </a:spcBef>
                <a:spcAft>
                  <a:spcPct val="0"/>
                </a:spcAft>
                <a:defRPr/>
              </a:pPr>
              <a:t>‹#›</a:t>
            </a:fld>
            <a:r>
              <a:rPr lang="en-US" dirty="0"/>
              <a:t>  </a:t>
            </a:r>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20488" name="Picture 8" descr="Slide_content2_02"/>
          <p:cNvPicPr>
            <a:picLocks noChangeAspect="1" noChangeArrowheads="1"/>
          </p:cNvPicPr>
          <p:nvPr/>
        </p:nvPicPr>
        <p:blipFill>
          <a:blip r:embed="rId16"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17"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345A595E-FF60-479D-B0FD-7C8651A0A871}"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20491" name="Picture 11" descr="Slide_content_2_10"/>
          <p:cNvPicPr>
            <a:picLocks noChangeAspect="1" noChangeArrowheads="1"/>
          </p:cNvPicPr>
          <p:nvPr/>
        </p:nvPicPr>
        <p:blipFill>
          <a:blip r:embed="rId18"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smtClean="0">
                <a:solidFill>
                  <a:srgbClr val="CCCC99"/>
                </a:solidFill>
                <a:cs typeface="Arial" charset="0"/>
              </a:rPr>
              <a:t>Slide </a:t>
            </a:r>
            <a:fld id="{71647426-AAB3-44BC-A6D7-E7A1A50BCAD6}" type="slidenum">
              <a:rPr lang="en-US" sz="900" b="1" smtClean="0">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3" name="TextBox 12"/>
          <p:cNvSpPr txBox="1"/>
          <p:nvPr userDrawn="1"/>
        </p:nvSpPr>
        <p:spPr>
          <a:xfrm>
            <a:off x="7410611" y="94308"/>
            <a:ext cx="1752600" cy="584775"/>
          </a:xfrm>
          <a:prstGeom prst="rect">
            <a:avLst/>
          </a:prstGeom>
          <a:noFill/>
        </p:spPr>
        <p:txBody>
          <a:bodyPr>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Small Office Setting</a:t>
            </a:r>
            <a:endParaRPr lang="en-US" sz="1600" b="1" dirty="0">
              <a:solidFill>
                <a:srgbClr val="FFFFFF"/>
              </a:solidFill>
              <a:latin typeface="Arial Narrow" pitchFamily="34" charset="0"/>
              <a:cs typeface="Arial" charset="0"/>
            </a:endParaRPr>
          </a:p>
        </p:txBody>
      </p:sp>
    </p:spTree>
    <p:extLst>
      <p:ext uri="{BB962C8B-B14F-4D97-AF65-F5344CB8AC3E}">
        <p14:creationId xmlns:p14="http://schemas.microsoft.com/office/powerpoint/2010/main" val="273163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fontAlgn="base">
        <a:lnSpc>
          <a:spcPct val="90000"/>
        </a:lnSpc>
        <a:spcBef>
          <a:spcPct val="0"/>
        </a:spcBef>
        <a:spcAft>
          <a:spcPct val="0"/>
        </a:spcAft>
        <a:defRPr sz="3600" b="1">
          <a:solidFill>
            <a:srgbClr val="663300"/>
          </a:solidFill>
          <a:latin typeface="+mj-lt"/>
          <a:ea typeface="+mj-ea"/>
          <a:cs typeface="+mj-cs"/>
        </a:defRPr>
      </a:lvl1pPr>
      <a:lvl2pPr algn="ctr" rtl="0" fontAlgn="base">
        <a:lnSpc>
          <a:spcPct val="90000"/>
        </a:lnSpc>
        <a:spcBef>
          <a:spcPct val="0"/>
        </a:spcBef>
        <a:spcAft>
          <a:spcPct val="0"/>
        </a:spcAft>
        <a:defRPr sz="3600" b="1">
          <a:solidFill>
            <a:srgbClr val="663300"/>
          </a:solidFill>
          <a:latin typeface="Arial" charset="0"/>
        </a:defRPr>
      </a:lvl2pPr>
      <a:lvl3pPr algn="ctr" rtl="0" fontAlgn="base">
        <a:lnSpc>
          <a:spcPct val="90000"/>
        </a:lnSpc>
        <a:spcBef>
          <a:spcPct val="0"/>
        </a:spcBef>
        <a:spcAft>
          <a:spcPct val="0"/>
        </a:spcAft>
        <a:defRPr sz="3600" b="1">
          <a:solidFill>
            <a:srgbClr val="663300"/>
          </a:solidFill>
          <a:latin typeface="Arial" charset="0"/>
        </a:defRPr>
      </a:lvl3pPr>
      <a:lvl4pPr algn="ctr" rtl="0" fontAlgn="base">
        <a:lnSpc>
          <a:spcPct val="90000"/>
        </a:lnSpc>
        <a:spcBef>
          <a:spcPct val="0"/>
        </a:spcBef>
        <a:spcAft>
          <a:spcPct val="0"/>
        </a:spcAft>
        <a:defRPr sz="3600" b="1">
          <a:solidFill>
            <a:srgbClr val="663300"/>
          </a:solidFill>
          <a:latin typeface="Arial" charset="0"/>
        </a:defRPr>
      </a:lvl4pPr>
      <a:lvl5pPr algn="ctr" rtl="0" fontAlgn="base">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1"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pPr fontAlgn="base">
              <a:spcBef>
                <a:spcPct val="0"/>
              </a:spcBef>
              <a:spcAft>
                <a:spcPct val="0"/>
              </a:spcAft>
              <a:defRPr/>
            </a:pPr>
            <a:r>
              <a:rPr lang="en-US" dirty="0"/>
              <a:t> </a:t>
            </a:r>
            <a:fld id="{7552AC27-20BF-488A-8985-043B615430C8}" type="slidenum">
              <a:rPr lang="en-US"/>
              <a:pPr fontAlgn="base">
                <a:spcBef>
                  <a:spcPct val="0"/>
                </a:spcBef>
                <a:spcAft>
                  <a:spcPct val="0"/>
                </a:spcAft>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1032" name="Picture 8" descr="Slide_content2_02"/>
          <p:cNvPicPr>
            <a:picLocks noChangeAspect="1" noChangeArrowheads="1"/>
          </p:cNvPicPr>
          <p:nvPr/>
        </p:nvPicPr>
        <p:blipFill>
          <a:blip r:embed="rId22"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3"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F94536E6-D650-4F3C-9BAC-DE0D5765725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1035" name="Picture 11" descr="Slide_content_2_10"/>
          <p:cNvPicPr>
            <a:picLocks noChangeAspect="1" noChangeArrowheads="1"/>
          </p:cNvPicPr>
          <p:nvPr/>
        </p:nvPicPr>
        <p:blipFill>
          <a:blip r:embed="rId24"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Page </a:t>
            </a:r>
            <a:fld id="{968E8F39-1CD9-4CBA-8395-9D267A91F905}"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b="1" dirty="0">
                <a:solidFill>
                  <a:srgbClr val="FFFFE1"/>
                </a:solidFill>
                <a:cs typeface="Arial" charset="0"/>
              </a:rPr>
              <a:t>RRS</a:t>
            </a:r>
          </a:p>
        </p:txBody>
      </p:sp>
    </p:spTree>
    <p:extLst>
      <p:ext uri="{BB962C8B-B14F-4D97-AF65-F5344CB8AC3E}">
        <p14:creationId xmlns:p14="http://schemas.microsoft.com/office/powerpoint/2010/main" val="37895889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mj-ea"/>
          <a:cs typeface="+mj-cs"/>
        </a:defRPr>
      </a:lvl1pPr>
      <a:lvl2pPr algn="ctr" rtl="0" eaLnBrk="0" fontAlgn="base" hangingPunct="0">
        <a:lnSpc>
          <a:spcPct val="90000"/>
        </a:lnSpc>
        <a:spcBef>
          <a:spcPct val="0"/>
        </a:spcBef>
        <a:spcAft>
          <a:spcPct val="0"/>
        </a:spcAft>
        <a:defRPr sz="3600" b="1">
          <a:solidFill>
            <a:srgbClr val="663300"/>
          </a:solidFill>
          <a:latin typeface="Arial" charset="0"/>
        </a:defRPr>
      </a:lvl2pPr>
      <a:lvl3pPr algn="ctr" rtl="0" eaLnBrk="0" fontAlgn="base" hangingPunct="0">
        <a:lnSpc>
          <a:spcPct val="90000"/>
        </a:lnSpc>
        <a:spcBef>
          <a:spcPct val="0"/>
        </a:spcBef>
        <a:spcAft>
          <a:spcPct val="0"/>
        </a:spcAft>
        <a:defRPr sz="3600" b="1">
          <a:solidFill>
            <a:srgbClr val="663300"/>
          </a:solidFill>
          <a:latin typeface="Arial" charset="0"/>
        </a:defRPr>
      </a:lvl3pPr>
      <a:lvl4pPr algn="ctr" rtl="0" eaLnBrk="0" fontAlgn="base" hangingPunct="0">
        <a:lnSpc>
          <a:spcPct val="90000"/>
        </a:lnSpc>
        <a:spcBef>
          <a:spcPct val="0"/>
        </a:spcBef>
        <a:spcAft>
          <a:spcPct val="0"/>
        </a:spcAft>
        <a:defRPr sz="3600" b="1">
          <a:solidFill>
            <a:srgbClr val="663300"/>
          </a:solidFill>
          <a:latin typeface="Arial" charset="0"/>
        </a:defRPr>
      </a:lvl4pPr>
      <a:lvl5pPr algn="ctr" rtl="0" eaLnBrk="0" fontAlgn="base" hangingPunct="0">
        <a:lnSpc>
          <a:spcPct val="90000"/>
        </a:lnSpc>
        <a:spcBef>
          <a:spcPct val="0"/>
        </a:spcBef>
        <a:spcAft>
          <a:spcPct val="0"/>
        </a:spcAft>
        <a:defRPr sz="3600" b="1">
          <a:solidFill>
            <a:srgbClr val="663300"/>
          </a:solidFill>
          <a:latin typeface="Arial"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1"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pPr fontAlgn="base">
              <a:spcBef>
                <a:spcPct val="0"/>
              </a:spcBef>
              <a:spcAft>
                <a:spcPct val="0"/>
              </a:spcAft>
              <a:defRPr/>
            </a:pPr>
            <a:r>
              <a:rPr lang="en-US" dirty="0"/>
              <a:t> </a:t>
            </a:r>
            <a:fld id="{7552AC27-20BF-488A-8985-043B615430C8}" type="slidenum">
              <a:rPr lang="en-US"/>
              <a:pPr fontAlgn="base">
                <a:spcBef>
                  <a:spcPct val="0"/>
                </a:spcBef>
                <a:spcAft>
                  <a:spcPct val="0"/>
                </a:spcAft>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1032" name="Picture 8" descr="Slide_content2_02"/>
          <p:cNvPicPr>
            <a:picLocks noChangeAspect="1" noChangeArrowheads="1"/>
          </p:cNvPicPr>
          <p:nvPr/>
        </p:nvPicPr>
        <p:blipFill>
          <a:blip r:embed="rId22"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3"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F94536E6-D650-4F3C-9BAC-DE0D5765725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1035" name="Picture 11" descr="Slide_content_2_10"/>
          <p:cNvPicPr>
            <a:picLocks noChangeAspect="1" noChangeArrowheads="1"/>
          </p:cNvPicPr>
          <p:nvPr/>
        </p:nvPicPr>
        <p:blipFill>
          <a:blip r:embed="rId24"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Page </a:t>
            </a:r>
            <a:fld id="{968E8F39-1CD9-4CBA-8395-9D267A91F905}"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b="1" dirty="0">
                <a:solidFill>
                  <a:srgbClr val="FFFFE1"/>
                </a:solidFill>
                <a:cs typeface="Arial" charset="0"/>
              </a:rPr>
              <a:t>RRS</a:t>
            </a:r>
          </a:p>
        </p:txBody>
      </p:sp>
    </p:spTree>
    <p:extLst>
      <p:ext uri="{BB962C8B-B14F-4D97-AF65-F5344CB8AC3E}">
        <p14:creationId xmlns:p14="http://schemas.microsoft.com/office/powerpoint/2010/main" val="26252936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mj-ea"/>
          <a:cs typeface="+mj-cs"/>
        </a:defRPr>
      </a:lvl1pPr>
      <a:lvl2pPr algn="ctr" rtl="0" eaLnBrk="0" fontAlgn="base" hangingPunct="0">
        <a:lnSpc>
          <a:spcPct val="90000"/>
        </a:lnSpc>
        <a:spcBef>
          <a:spcPct val="0"/>
        </a:spcBef>
        <a:spcAft>
          <a:spcPct val="0"/>
        </a:spcAft>
        <a:defRPr sz="3600" b="1">
          <a:solidFill>
            <a:srgbClr val="663300"/>
          </a:solidFill>
          <a:latin typeface="Arial" charset="0"/>
        </a:defRPr>
      </a:lvl2pPr>
      <a:lvl3pPr algn="ctr" rtl="0" eaLnBrk="0" fontAlgn="base" hangingPunct="0">
        <a:lnSpc>
          <a:spcPct val="90000"/>
        </a:lnSpc>
        <a:spcBef>
          <a:spcPct val="0"/>
        </a:spcBef>
        <a:spcAft>
          <a:spcPct val="0"/>
        </a:spcAft>
        <a:defRPr sz="3600" b="1">
          <a:solidFill>
            <a:srgbClr val="663300"/>
          </a:solidFill>
          <a:latin typeface="Arial" charset="0"/>
        </a:defRPr>
      </a:lvl3pPr>
      <a:lvl4pPr algn="ctr" rtl="0" eaLnBrk="0" fontAlgn="base" hangingPunct="0">
        <a:lnSpc>
          <a:spcPct val="90000"/>
        </a:lnSpc>
        <a:spcBef>
          <a:spcPct val="0"/>
        </a:spcBef>
        <a:spcAft>
          <a:spcPct val="0"/>
        </a:spcAft>
        <a:defRPr sz="3600" b="1">
          <a:solidFill>
            <a:srgbClr val="663300"/>
          </a:solidFill>
          <a:latin typeface="Arial" charset="0"/>
        </a:defRPr>
      </a:lvl4pPr>
      <a:lvl5pPr algn="ctr" rtl="0" eaLnBrk="0" fontAlgn="base" hangingPunct="0">
        <a:lnSpc>
          <a:spcPct val="90000"/>
        </a:lnSpc>
        <a:spcBef>
          <a:spcPct val="0"/>
        </a:spcBef>
        <a:spcAft>
          <a:spcPct val="0"/>
        </a:spcAft>
        <a:defRPr sz="3600" b="1">
          <a:solidFill>
            <a:srgbClr val="663300"/>
          </a:solidFill>
          <a:latin typeface="Arial"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9.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ffectivehealthcare.ahrq.gov/index.cfm/search-for-guides-reviews-and-reports/?pageaction=displayproduct&amp;productid=23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TeamSTEPPS for Primary Care In-person Introduction"/>
          <p:cNvSpPr>
            <a:spLocks noChangeArrowheads="1"/>
          </p:cNvSpPr>
          <p:nvPr/>
        </p:nvSpPr>
        <p:spPr bwMode="auto">
          <a:xfrm>
            <a:off x="2209800" y="1752600"/>
            <a:ext cx="6934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ＭＳ Ｐゴシック"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ＭＳ Ｐゴシック"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ＭＳ Ｐゴシック"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ＭＳ Ｐゴシック"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ＭＳ Ｐゴシック"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9pPr>
          </a:lstStyle>
          <a:p>
            <a:pPr algn="ctr" eaLnBrk="1" fontAlgn="base" hangingPunct="1">
              <a:lnSpc>
                <a:spcPct val="100000"/>
              </a:lnSpc>
              <a:spcBef>
                <a:spcPct val="0"/>
              </a:spcBef>
              <a:spcAft>
                <a:spcPct val="0"/>
              </a:spcAft>
              <a:buClrTx/>
              <a:buSzTx/>
              <a:buFontTx/>
              <a:buNone/>
            </a:pPr>
            <a:r>
              <a:rPr lang="en-US" altLang="en-US" sz="4400" b="1">
                <a:solidFill>
                  <a:srgbClr val="990033"/>
                </a:solidFill>
                <a:cs typeface="Arial" charset="0"/>
              </a:rPr>
              <a:t> </a:t>
            </a:r>
            <a:r>
              <a:rPr lang="en-US" altLang="en-US" sz="4400" b="1">
                <a:solidFill>
                  <a:srgbClr val="996633"/>
                </a:solidFill>
                <a:cs typeface="Arial" charset="0"/>
              </a:rPr>
              <a:t> </a:t>
            </a:r>
          </a:p>
          <a:p>
            <a:pPr algn="ctr" eaLnBrk="1" fontAlgn="base" hangingPunct="1">
              <a:lnSpc>
                <a:spcPct val="100000"/>
              </a:lnSpc>
              <a:spcBef>
                <a:spcPct val="0"/>
              </a:spcBef>
              <a:spcAft>
                <a:spcPct val="0"/>
              </a:spcAft>
              <a:buClrTx/>
              <a:buSzTx/>
              <a:buFontTx/>
              <a:buNone/>
            </a:pPr>
            <a:endParaRPr lang="en-US" altLang="en-US" sz="10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8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2100" b="1">
              <a:solidFill>
                <a:srgbClr val="996633"/>
              </a:solidFill>
              <a:cs typeface="Arial" charset="0"/>
            </a:endParaRPr>
          </a:p>
        </p:txBody>
      </p:sp>
      <p:sp>
        <p:nvSpPr>
          <p:cNvPr id="7" name="Rectangle 2"/>
          <p:cNvSpPr>
            <a:spLocks noChangeArrowheads="1"/>
          </p:cNvSpPr>
          <p:nvPr/>
        </p:nvSpPr>
        <p:spPr bwMode="auto">
          <a:xfrm>
            <a:off x="2209800" y="2133600"/>
            <a:ext cx="6934200" cy="3570208"/>
          </a:xfrm>
          <a:prstGeom prst="rect">
            <a:avLst/>
          </a:prstGeom>
          <a:noFill/>
          <a:ln w="9525">
            <a:noFill/>
            <a:miter lim="800000"/>
            <a:headEnd/>
            <a:tailEnd/>
          </a:ln>
        </p:spPr>
        <p:txBody>
          <a:bodyPr>
            <a:spAutoFit/>
          </a:bodyPr>
          <a:lstStyle/>
          <a:p>
            <a:pPr algn="ctr" fontAlgn="base">
              <a:spcBef>
                <a:spcPct val="0"/>
              </a:spcBef>
              <a:spcAft>
                <a:spcPct val="0"/>
              </a:spcAft>
            </a:pPr>
            <a:r>
              <a:rPr lang="en-US" sz="4400" b="1" dirty="0">
                <a:solidFill>
                  <a:srgbClr val="990033"/>
                </a:solidFill>
                <a:cs typeface="Arial" charset="0"/>
              </a:rPr>
              <a:t> </a:t>
            </a:r>
          </a:p>
          <a:p>
            <a:pPr algn="ctr" fontAlgn="base">
              <a:spcBef>
                <a:spcPct val="0"/>
              </a:spcBef>
              <a:spcAft>
                <a:spcPct val="0"/>
              </a:spcAft>
            </a:pPr>
            <a:r>
              <a:rPr lang="en-US" sz="4400" b="1" dirty="0">
                <a:solidFill>
                  <a:srgbClr val="996633"/>
                </a:solidFill>
                <a:cs typeface="Arial" charset="0"/>
              </a:rPr>
              <a:t> </a:t>
            </a:r>
          </a:p>
          <a:p>
            <a:pPr algn="ctr" fontAlgn="base">
              <a:spcBef>
                <a:spcPct val="0"/>
              </a:spcBef>
              <a:spcAft>
                <a:spcPct val="0"/>
              </a:spcAft>
            </a:pPr>
            <a:r>
              <a:rPr lang="en-US" sz="2100" b="1" dirty="0">
                <a:solidFill>
                  <a:srgbClr val="996633"/>
                </a:solidFill>
                <a:cs typeface="Arial" charset="0"/>
              </a:rPr>
              <a:t>for</a:t>
            </a:r>
          </a:p>
          <a:p>
            <a:pPr algn="ctr" fontAlgn="base">
              <a:spcBef>
                <a:spcPct val="0"/>
              </a:spcBef>
              <a:spcAft>
                <a:spcPct val="0"/>
              </a:spcAft>
            </a:pPr>
            <a:r>
              <a:rPr lang="en-US" sz="2900" b="1" dirty="0" smtClean="0">
                <a:solidFill>
                  <a:srgbClr val="996633"/>
                </a:solidFill>
                <a:cs typeface="Arial" charset="0"/>
              </a:rPr>
              <a:t>Office-Based Care Online</a:t>
            </a:r>
            <a:endParaRPr lang="en-US" sz="2900" b="1" strike="sngStrike" dirty="0">
              <a:solidFill>
                <a:srgbClr val="FF0000"/>
              </a:solidFill>
              <a:cs typeface="Arial" charset="0"/>
            </a:endParaRPr>
          </a:p>
          <a:p>
            <a:pPr algn="ctr" fontAlgn="base">
              <a:spcBef>
                <a:spcPct val="0"/>
              </a:spcBef>
              <a:spcAft>
                <a:spcPct val="0"/>
              </a:spcAft>
            </a:pPr>
            <a:endParaRPr lang="en-US" sz="2000" b="1" dirty="0" smtClean="0">
              <a:solidFill>
                <a:srgbClr val="996633"/>
              </a:solidFill>
              <a:cs typeface="Arial" charset="0"/>
            </a:endParaRPr>
          </a:p>
          <a:p>
            <a:pPr algn="ctr" fontAlgn="base">
              <a:spcBef>
                <a:spcPct val="0"/>
              </a:spcBef>
              <a:spcAft>
                <a:spcPct val="0"/>
              </a:spcAft>
            </a:pPr>
            <a:endParaRPr lang="en-US" sz="2000" b="1" dirty="0">
              <a:solidFill>
                <a:srgbClr val="996633"/>
              </a:solidFill>
              <a:cs typeface="Arial" charset="0"/>
            </a:endParaRPr>
          </a:p>
          <a:p>
            <a:pPr algn="ctr" fontAlgn="base">
              <a:spcBef>
                <a:spcPct val="0"/>
              </a:spcBef>
              <a:spcAft>
                <a:spcPct val="0"/>
              </a:spcAft>
            </a:pPr>
            <a:r>
              <a:rPr lang="en-US" sz="2400" b="1" i="1" dirty="0" smtClean="0">
                <a:solidFill>
                  <a:srgbClr val="996633"/>
                </a:solidFill>
                <a:cs typeface="Arial" charset="0"/>
              </a:rPr>
              <a:t>Challenges and Successes </a:t>
            </a:r>
            <a:br>
              <a:rPr lang="en-US" sz="2400" b="1" i="1" dirty="0" smtClean="0">
                <a:solidFill>
                  <a:srgbClr val="996633"/>
                </a:solidFill>
                <a:cs typeface="Arial" charset="0"/>
              </a:rPr>
            </a:br>
            <a:r>
              <a:rPr lang="en-US" sz="2400" b="1" i="1" dirty="0" smtClean="0">
                <a:solidFill>
                  <a:srgbClr val="996633"/>
                </a:solidFill>
                <a:cs typeface="Arial" charset="0"/>
              </a:rPr>
              <a:t>in the Small Office Setting</a:t>
            </a:r>
            <a:endParaRPr lang="en-US" sz="2400" b="1" i="1" dirty="0">
              <a:solidFill>
                <a:srgbClr val="996633"/>
              </a:solidFill>
              <a:cs typeface="Arial" charset="0"/>
            </a:endParaRPr>
          </a:p>
        </p:txBody>
      </p:sp>
      <p:pic>
        <p:nvPicPr>
          <p:cNvPr id="8" name="Picture 3" descr="name"/>
          <p:cNvPicPr>
            <a:picLocks noChangeAspect="1" noChangeArrowheads="1"/>
          </p:cNvPicPr>
          <p:nvPr/>
        </p:nvPicPr>
        <p:blipFill>
          <a:blip r:embed="rId3" cstate="print"/>
          <a:srcRect/>
          <a:stretch>
            <a:fillRect/>
          </a:stretch>
        </p:blipFill>
        <p:spPr bwMode="auto">
          <a:xfrm>
            <a:off x="3238500" y="2293143"/>
            <a:ext cx="4876800" cy="811213"/>
          </a:xfrm>
          <a:prstGeom prst="rect">
            <a:avLst/>
          </a:prstGeom>
          <a:noFill/>
          <a:ln w="9525">
            <a:noFill/>
            <a:miter lim="800000"/>
            <a:headEnd/>
            <a:tailEnd/>
          </a:ln>
        </p:spPr>
      </p:pic>
    </p:spTree>
    <p:extLst>
      <p:ext uri="{BB962C8B-B14F-4D97-AF65-F5344CB8AC3E}">
        <p14:creationId xmlns:p14="http://schemas.microsoft.com/office/powerpoint/2010/main" val="362305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Informant Findings</a:t>
            </a:r>
            <a:endParaRPr lang="en-US" dirty="0"/>
          </a:p>
        </p:txBody>
      </p:sp>
      <p:sp>
        <p:nvSpPr>
          <p:cNvPr id="6" name="Content Placeholder 5"/>
          <p:cNvSpPr>
            <a:spLocks noGrp="1"/>
          </p:cNvSpPr>
          <p:nvPr>
            <p:ph sz="half" idx="1"/>
          </p:nvPr>
        </p:nvSpPr>
        <p:spPr>
          <a:xfrm>
            <a:off x="914400" y="1828800"/>
            <a:ext cx="3771900" cy="3770312"/>
          </a:xfrm>
        </p:spPr>
        <p:txBody>
          <a:bodyPr/>
          <a:lstStyle/>
          <a:p>
            <a:r>
              <a:rPr lang="en-US" sz="2400" dirty="0" smtClean="0"/>
              <a:t>Safety Topics</a:t>
            </a:r>
          </a:p>
          <a:p>
            <a:pPr lvl="1"/>
            <a:r>
              <a:rPr lang="en-US" sz="2000" dirty="0" smtClean="0"/>
              <a:t>Medication Safety </a:t>
            </a:r>
          </a:p>
          <a:p>
            <a:pPr lvl="1"/>
            <a:r>
              <a:rPr lang="en-US" sz="2000" dirty="0" smtClean="0"/>
              <a:t>Diagnosis </a:t>
            </a:r>
          </a:p>
          <a:p>
            <a:pPr lvl="1"/>
            <a:r>
              <a:rPr lang="en-US" sz="2000" dirty="0" smtClean="0"/>
              <a:t>Transitions </a:t>
            </a:r>
          </a:p>
          <a:p>
            <a:pPr lvl="1"/>
            <a:r>
              <a:rPr lang="en-US" sz="2000" dirty="0" smtClean="0"/>
              <a:t>Referrals </a:t>
            </a:r>
          </a:p>
          <a:p>
            <a:pPr lvl="1"/>
            <a:r>
              <a:rPr lang="en-US" sz="2000" dirty="0" smtClean="0"/>
              <a:t>Testing</a:t>
            </a:r>
            <a:endParaRPr lang="en-US" sz="2000" dirty="0"/>
          </a:p>
        </p:txBody>
      </p:sp>
      <p:sp>
        <p:nvSpPr>
          <p:cNvPr id="3" name="Content Placeholder 2"/>
          <p:cNvSpPr>
            <a:spLocks noGrp="1"/>
          </p:cNvSpPr>
          <p:nvPr>
            <p:ph sz="half" idx="2"/>
          </p:nvPr>
        </p:nvSpPr>
        <p:spPr>
          <a:xfrm>
            <a:off x="4572000" y="1828800"/>
            <a:ext cx="4114800" cy="3770312"/>
          </a:xfrm>
        </p:spPr>
        <p:txBody>
          <a:bodyPr/>
          <a:lstStyle/>
          <a:p>
            <a:r>
              <a:rPr lang="en-US" sz="2400" dirty="0"/>
              <a:t>Focus of Safety Strategies</a:t>
            </a:r>
          </a:p>
          <a:p>
            <a:pPr lvl="1"/>
            <a:r>
              <a:rPr lang="en-US" sz="2000" dirty="0" smtClean="0"/>
              <a:t>Communications</a:t>
            </a:r>
          </a:p>
          <a:p>
            <a:pPr lvl="1"/>
            <a:r>
              <a:rPr lang="en-US" sz="2000" dirty="0" smtClean="0"/>
              <a:t>Health IT</a:t>
            </a:r>
          </a:p>
          <a:p>
            <a:pPr lvl="1"/>
            <a:r>
              <a:rPr lang="en-US" sz="2000" dirty="0" smtClean="0"/>
              <a:t>Teams/Teamwork </a:t>
            </a:r>
          </a:p>
          <a:p>
            <a:pPr lvl="1"/>
            <a:r>
              <a:rPr lang="en-US" sz="2000" dirty="0" smtClean="0"/>
              <a:t>Patient Engagement</a:t>
            </a:r>
          </a:p>
          <a:p>
            <a:pPr lvl="1"/>
            <a:r>
              <a:rPr lang="en-US" sz="2000" dirty="0" smtClean="0"/>
              <a:t>Organizational Approaches</a:t>
            </a:r>
          </a:p>
          <a:p>
            <a:pPr lvl="1"/>
            <a:r>
              <a:rPr lang="en-US" sz="2000" dirty="0" smtClean="0"/>
              <a:t>Safety Culture</a:t>
            </a:r>
          </a:p>
          <a:p>
            <a:endParaRPr lang="en-US" dirty="0"/>
          </a:p>
        </p:txBody>
      </p:sp>
    </p:spTree>
    <p:extLst>
      <p:ext uri="{BB962C8B-B14F-4D97-AF65-F5344CB8AC3E}">
        <p14:creationId xmlns:p14="http://schemas.microsoft.com/office/powerpoint/2010/main" val="259029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739062" cy="914400"/>
          </a:xfrm>
        </p:spPr>
        <p:txBody>
          <a:bodyPr/>
          <a:lstStyle/>
          <a:p>
            <a:r>
              <a:rPr lang="en-US" sz="3200" dirty="0" smtClean="0"/>
              <a:t>Office Characteristics That </a:t>
            </a:r>
            <a:r>
              <a:rPr lang="en-US" sz="3200" dirty="0"/>
              <a:t>Affect</a:t>
            </a:r>
            <a:r>
              <a:rPr lang="en-US" sz="3200" dirty="0" smtClean="0"/>
              <a:t> Team Performance and Safety</a:t>
            </a:r>
            <a:endParaRPr lang="en-US" sz="3200" dirty="0"/>
          </a:p>
        </p:txBody>
      </p:sp>
      <p:sp>
        <p:nvSpPr>
          <p:cNvPr id="4" name="Content Placeholder 5"/>
          <p:cNvSpPr txBox="1">
            <a:spLocks/>
          </p:cNvSpPr>
          <p:nvPr/>
        </p:nvSpPr>
        <p:spPr bwMode="auto">
          <a:xfrm>
            <a:off x="990600" y="1828800"/>
            <a:ext cx="7696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a:spcBef>
                <a:spcPts val="600"/>
              </a:spcBef>
            </a:pPr>
            <a:r>
              <a:rPr lang="en-US" dirty="0"/>
              <a:t>Small practices lack sophisticated EHR and other technological </a:t>
            </a:r>
            <a:r>
              <a:rPr lang="en-US" dirty="0" smtClean="0"/>
              <a:t>tools:</a:t>
            </a:r>
            <a:endParaRPr lang="en-US" dirty="0"/>
          </a:p>
          <a:p>
            <a:pPr lvl="1">
              <a:spcBef>
                <a:spcPts val="600"/>
              </a:spcBef>
            </a:pPr>
            <a:r>
              <a:rPr lang="en-US" dirty="0"/>
              <a:t>Budget constraints </a:t>
            </a:r>
            <a:r>
              <a:rPr lang="en-US" dirty="0" smtClean="0"/>
              <a:t>also affect </a:t>
            </a:r>
            <a:r>
              <a:rPr lang="en-US" dirty="0"/>
              <a:t>equipment </a:t>
            </a:r>
            <a:r>
              <a:rPr lang="en-US" dirty="0" smtClean="0"/>
              <a:t>quality and</a:t>
            </a:r>
            <a:r>
              <a:rPr lang="en-US" dirty="0" smtClean="0">
                <a:solidFill>
                  <a:srgbClr val="0000FF"/>
                </a:solidFill>
              </a:rPr>
              <a:t> </a:t>
            </a:r>
            <a:r>
              <a:rPr lang="en-US" dirty="0" smtClean="0"/>
              <a:t>redundancy. </a:t>
            </a:r>
            <a:endParaRPr lang="en-US" dirty="0"/>
          </a:p>
          <a:p>
            <a:pPr>
              <a:spcBef>
                <a:spcPts val="600"/>
              </a:spcBef>
            </a:pPr>
            <a:r>
              <a:rPr lang="en-US" dirty="0"/>
              <a:t>Referrals </a:t>
            </a:r>
            <a:r>
              <a:rPr lang="en-US" dirty="0" smtClean="0"/>
              <a:t>and </a:t>
            </a:r>
            <a:r>
              <a:rPr lang="en-US" dirty="0"/>
              <a:t>diagnostic resources may not be readily </a:t>
            </a:r>
            <a:r>
              <a:rPr lang="en-US" dirty="0" smtClean="0"/>
              <a:t>accessible.</a:t>
            </a:r>
          </a:p>
          <a:p>
            <a:pPr>
              <a:spcBef>
                <a:spcPts val="600"/>
              </a:spcBef>
            </a:pPr>
            <a:r>
              <a:rPr lang="en-US" dirty="0" smtClean="0"/>
              <a:t>Traditional </a:t>
            </a:r>
            <a:r>
              <a:rPr lang="en-US" dirty="0"/>
              <a:t>visit-based model of </a:t>
            </a:r>
            <a:r>
              <a:rPr lang="en-US" dirty="0" smtClean="0"/>
              <a:t>care:</a:t>
            </a:r>
          </a:p>
          <a:p>
            <a:pPr lvl="1">
              <a:spcBef>
                <a:spcPts val="600"/>
              </a:spcBef>
            </a:pPr>
            <a:r>
              <a:rPr lang="en-US" dirty="0" smtClean="0"/>
              <a:t>Periodic, short </a:t>
            </a:r>
            <a:r>
              <a:rPr lang="en-US" dirty="0"/>
              <a:t>visits </a:t>
            </a:r>
            <a:r>
              <a:rPr lang="en-US" dirty="0" smtClean="0"/>
              <a:t>over long course of time</a:t>
            </a:r>
          </a:p>
          <a:p>
            <a:pPr lvl="1">
              <a:spcBef>
                <a:spcPts val="600"/>
              </a:spcBef>
            </a:pPr>
            <a:r>
              <a:rPr lang="en-US" dirty="0"/>
              <a:t>Practice objective of maximizing </a:t>
            </a:r>
            <a:r>
              <a:rPr lang="en-US" dirty="0" smtClean="0"/>
              <a:t>volume/throughput</a:t>
            </a:r>
          </a:p>
          <a:p>
            <a:pPr lvl="1">
              <a:spcBef>
                <a:spcPts val="600"/>
              </a:spcBef>
            </a:pPr>
            <a:r>
              <a:rPr lang="en-US" dirty="0" smtClean="0"/>
              <a:t>Lack of support staff dedicated to care coordination</a:t>
            </a:r>
          </a:p>
          <a:p>
            <a:pPr lvl="1">
              <a:spcBef>
                <a:spcPts val="600"/>
              </a:spcBef>
            </a:pPr>
            <a:r>
              <a:rPr lang="en-US" dirty="0" smtClean="0"/>
              <a:t>Reliance on patient’s/family’s ability to self-manage</a:t>
            </a:r>
          </a:p>
        </p:txBody>
      </p:sp>
    </p:spTree>
    <p:extLst>
      <p:ext uri="{BB962C8B-B14F-4D97-AF65-F5344CB8AC3E}">
        <p14:creationId xmlns:p14="http://schemas.microsoft.com/office/powerpoint/2010/main" val="183835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981200"/>
            <a:ext cx="7696200" cy="3998912"/>
          </a:xfrm>
        </p:spPr>
        <p:txBody>
          <a:bodyPr/>
          <a:lstStyle/>
          <a:p>
            <a:r>
              <a:rPr lang="en-US" sz="2800" dirty="0" smtClean="0"/>
              <a:t>Nature of Staff-Patient Encounters</a:t>
            </a:r>
          </a:p>
          <a:p>
            <a:pPr lvl="1"/>
            <a:r>
              <a:rPr lang="en-US" sz="2400" dirty="0" smtClean="0"/>
              <a:t>Sequential (norm in most offices)</a:t>
            </a:r>
          </a:p>
          <a:p>
            <a:pPr lvl="2"/>
            <a:r>
              <a:rPr lang="en-US" sz="2000" dirty="0" smtClean="0"/>
              <a:t>Many individual, autonomous activities</a:t>
            </a:r>
          </a:p>
          <a:p>
            <a:pPr lvl="2"/>
            <a:r>
              <a:rPr lang="en-US" sz="2000" dirty="0" smtClean="0"/>
              <a:t>Reliance on multiple handoffs</a:t>
            </a:r>
          </a:p>
          <a:p>
            <a:pPr lvl="2"/>
            <a:r>
              <a:rPr lang="en-US" sz="2000" dirty="0" smtClean="0"/>
              <a:t>Pros/cons of duplicative patient assessments</a:t>
            </a:r>
          </a:p>
          <a:p>
            <a:pPr lvl="1"/>
            <a:r>
              <a:rPr lang="en-US" sz="2400" dirty="0" smtClean="0"/>
              <a:t>Team Encounters</a:t>
            </a:r>
          </a:p>
          <a:p>
            <a:pPr lvl="2"/>
            <a:r>
              <a:rPr lang="en-US" sz="2000" dirty="0" smtClean="0"/>
              <a:t>Lead</a:t>
            </a:r>
          </a:p>
          <a:p>
            <a:pPr lvl="2"/>
            <a:r>
              <a:rPr lang="en-US" sz="2000" dirty="0" smtClean="0"/>
              <a:t>Assistant</a:t>
            </a:r>
          </a:p>
          <a:p>
            <a:pPr marL="0" indent="0">
              <a:buNone/>
            </a:pPr>
            <a:endParaRPr lang="en-US" dirty="0" smtClean="0"/>
          </a:p>
        </p:txBody>
      </p:sp>
      <p:sp>
        <p:nvSpPr>
          <p:cNvPr id="7" name="Title 4"/>
          <p:cNvSpPr>
            <a:spLocks noGrp="1"/>
          </p:cNvSpPr>
          <p:nvPr>
            <p:ph type="title"/>
          </p:nvPr>
        </p:nvSpPr>
        <p:spPr>
          <a:xfrm>
            <a:off x="762000" y="838200"/>
            <a:ext cx="7739062" cy="914400"/>
          </a:xfrm>
        </p:spPr>
        <p:txBody>
          <a:bodyPr/>
          <a:lstStyle/>
          <a:p>
            <a:r>
              <a:rPr lang="en-US" sz="3200" dirty="0"/>
              <a:t>Office Characteristics That Affect</a:t>
            </a:r>
            <a:r>
              <a:rPr lang="en-US" sz="3200" dirty="0" smtClean="0"/>
              <a:t> </a:t>
            </a:r>
            <a:r>
              <a:rPr lang="en-US" sz="3200" dirty="0"/>
              <a:t>Team Performance and Safety</a:t>
            </a:r>
          </a:p>
        </p:txBody>
      </p:sp>
    </p:spTree>
    <p:extLst>
      <p:ext uri="{BB962C8B-B14F-4D97-AF65-F5344CB8AC3E}">
        <p14:creationId xmlns:p14="http://schemas.microsoft.com/office/powerpoint/2010/main" val="228149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Recognize Elephants </a:t>
            </a:r>
            <a:br>
              <a:rPr lang="en-US" dirty="0" smtClean="0"/>
            </a:br>
            <a:r>
              <a:rPr lang="en-US" dirty="0" smtClean="0"/>
              <a:t>in the </a:t>
            </a:r>
            <a:r>
              <a:rPr lang="en-US" strike="sngStrike" dirty="0" smtClean="0"/>
              <a:t>Room</a:t>
            </a:r>
            <a:r>
              <a:rPr lang="en-US" dirty="0" smtClean="0"/>
              <a:t> Office</a:t>
            </a:r>
            <a:endParaRPr lang="en-US" dirty="0"/>
          </a:p>
        </p:txBody>
      </p:sp>
      <p:sp>
        <p:nvSpPr>
          <p:cNvPr id="6" name="Rectangle 5"/>
          <p:cNvSpPr/>
          <p:nvPr/>
        </p:nvSpPr>
        <p:spPr>
          <a:xfrm>
            <a:off x="2362200" y="5892224"/>
            <a:ext cx="5410200" cy="523220"/>
          </a:xfrm>
          <a:prstGeom prst="rect">
            <a:avLst/>
          </a:prstGeom>
        </p:spPr>
        <p:txBody>
          <a:bodyPr wrap="square">
            <a:spAutoFit/>
          </a:bodyPr>
          <a:lstStyle/>
          <a:p>
            <a:r>
              <a:rPr lang="en-US" sz="1400" dirty="0"/>
              <a:t>By Bit Boy - Flickr: The Elephant in the Room, CC BY 2.0, https://</a:t>
            </a:r>
            <a:r>
              <a:rPr lang="en-US" sz="1400" dirty="0" err="1"/>
              <a:t>commons.wikimedia.org</a:t>
            </a:r>
            <a:r>
              <a:rPr lang="en-US" sz="1400" dirty="0"/>
              <a:t>/w/</a:t>
            </a:r>
            <a:r>
              <a:rPr lang="en-US" sz="1400" dirty="0" err="1"/>
              <a:t>index.php?curid</a:t>
            </a:r>
            <a:r>
              <a:rPr lang="en-US" sz="1400" dirty="0"/>
              <a:t>=20972528</a:t>
            </a:r>
          </a:p>
        </p:txBody>
      </p:sp>
      <p:pic>
        <p:nvPicPr>
          <p:cNvPr id="8" name="Picture 7" descr="The_Elephant_in_the_Room_Banksy-Barely_legal-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536" y="2002918"/>
            <a:ext cx="5581263" cy="3788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73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Recognize Elephants </a:t>
            </a:r>
            <a:br>
              <a:rPr lang="en-US" dirty="0" smtClean="0"/>
            </a:br>
            <a:r>
              <a:rPr lang="en-US" dirty="0" smtClean="0"/>
              <a:t>in the </a:t>
            </a:r>
            <a:r>
              <a:rPr lang="en-US" strike="sngStrike" dirty="0" smtClean="0"/>
              <a:t>Room</a:t>
            </a:r>
            <a:r>
              <a:rPr lang="en-US" dirty="0" smtClean="0"/>
              <a:t> Office</a:t>
            </a:r>
            <a:endParaRPr lang="en-US" dirty="0"/>
          </a:p>
        </p:txBody>
      </p:sp>
      <p:sp>
        <p:nvSpPr>
          <p:cNvPr id="4" name="Content Placeholder 6"/>
          <p:cNvSpPr txBox="1">
            <a:spLocks/>
          </p:cNvSpPr>
          <p:nvPr/>
        </p:nvSpPr>
        <p:spPr bwMode="auto">
          <a:xfrm>
            <a:off x="1828800" y="1981200"/>
            <a:ext cx="6096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lgn="ctr">
              <a:buFont typeface="Wingdings" pitchFamily="2" charset="2"/>
              <a:buNone/>
            </a:pPr>
            <a:r>
              <a:rPr lang="en-US" sz="4000" b="1" dirty="0" smtClean="0">
                <a:solidFill>
                  <a:srgbClr val="009FC3"/>
                </a:solidFill>
              </a:rPr>
              <a:t>1. The “MD-</a:t>
            </a:r>
            <a:r>
              <a:rPr lang="en-US" sz="4000" b="1" dirty="0" err="1" smtClean="0">
                <a:solidFill>
                  <a:srgbClr val="009FC3"/>
                </a:solidFill>
              </a:rPr>
              <a:t>eity</a:t>
            </a:r>
            <a:r>
              <a:rPr lang="en-US" sz="4000" b="1" dirty="0" smtClean="0">
                <a:solidFill>
                  <a:srgbClr val="009FC3"/>
                </a:solidFill>
              </a:rPr>
              <a:t>” Effect</a:t>
            </a:r>
            <a:endParaRPr lang="en-US" sz="4000" b="1" dirty="0">
              <a:solidFill>
                <a:srgbClr val="009FC3"/>
              </a:solidFill>
            </a:endParaRPr>
          </a:p>
        </p:txBody>
      </p:sp>
      <p:sp>
        <p:nvSpPr>
          <p:cNvPr id="6" name="Rectangle 5"/>
          <p:cNvSpPr/>
          <p:nvPr/>
        </p:nvSpPr>
        <p:spPr>
          <a:xfrm>
            <a:off x="2362200" y="5892224"/>
            <a:ext cx="5410200" cy="523220"/>
          </a:xfrm>
          <a:prstGeom prst="rect">
            <a:avLst/>
          </a:prstGeom>
        </p:spPr>
        <p:txBody>
          <a:bodyPr wrap="square">
            <a:spAutoFit/>
          </a:bodyPr>
          <a:lstStyle/>
          <a:p>
            <a:r>
              <a:rPr lang="en-US" sz="1400" dirty="0"/>
              <a:t>By Bit Boy - Flickr: The Elephant in the Room, CC BY 2.0, https://</a:t>
            </a:r>
            <a:r>
              <a:rPr lang="en-US" sz="1400" dirty="0" err="1"/>
              <a:t>commons.wikimedia.org</a:t>
            </a:r>
            <a:r>
              <a:rPr lang="en-US" sz="1400" dirty="0"/>
              <a:t>/w/</a:t>
            </a:r>
            <a:r>
              <a:rPr lang="en-US" sz="1400" dirty="0" err="1"/>
              <a:t>index.php?curid</a:t>
            </a:r>
            <a:r>
              <a:rPr lang="en-US" sz="1400" dirty="0"/>
              <a:t>=20972528</a:t>
            </a:r>
          </a:p>
        </p:txBody>
      </p:sp>
      <p:pic>
        <p:nvPicPr>
          <p:cNvPr id="8" name="Picture 7" descr="The_Elephant_in_the_Room_Banksy-Barely_legal-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103" y="2755900"/>
            <a:ext cx="4471897" cy="303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40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Recognize Elephants </a:t>
            </a:r>
            <a:br>
              <a:rPr lang="en-US" dirty="0" smtClean="0"/>
            </a:br>
            <a:r>
              <a:rPr lang="en-US" dirty="0" smtClean="0"/>
              <a:t>in the </a:t>
            </a:r>
            <a:r>
              <a:rPr lang="en-US" strike="sngStrike" dirty="0" smtClean="0"/>
              <a:t>Room</a:t>
            </a:r>
            <a:r>
              <a:rPr lang="en-US" dirty="0" smtClean="0"/>
              <a:t> Office</a:t>
            </a:r>
            <a:endParaRPr lang="en-US" dirty="0"/>
          </a:p>
        </p:txBody>
      </p:sp>
      <p:sp>
        <p:nvSpPr>
          <p:cNvPr id="4" name="Content Placeholder 6"/>
          <p:cNvSpPr txBox="1">
            <a:spLocks/>
          </p:cNvSpPr>
          <p:nvPr/>
        </p:nvSpPr>
        <p:spPr bwMode="auto">
          <a:xfrm>
            <a:off x="685800" y="1981200"/>
            <a:ext cx="8077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lgn="ctr">
              <a:buFont typeface="Wingdings" pitchFamily="2" charset="2"/>
              <a:buNone/>
            </a:pPr>
            <a:r>
              <a:rPr lang="en-US" sz="4000" b="1" dirty="0">
                <a:solidFill>
                  <a:srgbClr val="009FC3"/>
                </a:solidFill>
              </a:rPr>
              <a:t>2</a:t>
            </a:r>
            <a:r>
              <a:rPr lang="en-US" sz="4000" b="1" dirty="0" smtClean="0">
                <a:solidFill>
                  <a:srgbClr val="009FC3"/>
                </a:solidFill>
              </a:rPr>
              <a:t>. Power of the Office Manager</a:t>
            </a:r>
            <a:endParaRPr lang="en-US" sz="4000" b="1" dirty="0">
              <a:solidFill>
                <a:srgbClr val="009FC3"/>
              </a:solidFill>
            </a:endParaRPr>
          </a:p>
        </p:txBody>
      </p:sp>
      <p:sp>
        <p:nvSpPr>
          <p:cNvPr id="6" name="Rectangle 5"/>
          <p:cNvSpPr/>
          <p:nvPr/>
        </p:nvSpPr>
        <p:spPr>
          <a:xfrm>
            <a:off x="2362200" y="5892224"/>
            <a:ext cx="5410200" cy="523220"/>
          </a:xfrm>
          <a:prstGeom prst="rect">
            <a:avLst/>
          </a:prstGeom>
        </p:spPr>
        <p:txBody>
          <a:bodyPr wrap="square">
            <a:spAutoFit/>
          </a:bodyPr>
          <a:lstStyle/>
          <a:p>
            <a:r>
              <a:rPr lang="en-US" sz="1400" dirty="0"/>
              <a:t>By Bit Boy - Flickr: The Elephant in the Room, CC BY 2.0, https://</a:t>
            </a:r>
            <a:r>
              <a:rPr lang="en-US" sz="1400" dirty="0" err="1"/>
              <a:t>commons.wikimedia.org</a:t>
            </a:r>
            <a:r>
              <a:rPr lang="en-US" sz="1400" dirty="0"/>
              <a:t>/w/</a:t>
            </a:r>
            <a:r>
              <a:rPr lang="en-US" sz="1400" dirty="0" err="1"/>
              <a:t>index.php?curid</a:t>
            </a:r>
            <a:r>
              <a:rPr lang="en-US" sz="1400" dirty="0"/>
              <a:t>=20972528</a:t>
            </a:r>
          </a:p>
        </p:txBody>
      </p:sp>
      <p:pic>
        <p:nvPicPr>
          <p:cNvPr id="8" name="Picture 7" descr="The_Elephant_in_the_Room_Banksy-Barely_legal-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103" y="2755900"/>
            <a:ext cx="4471897" cy="303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4774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Recognize Elephants </a:t>
            </a:r>
            <a:br>
              <a:rPr lang="en-US" dirty="0" smtClean="0"/>
            </a:br>
            <a:r>
              <a:rPr lang="en-US" dirty="0" smtClean="0"/>
              <a:t>in the </a:t>
            </a:r>
            <a:r>
              <a:rPr lang="en-US" strike="sngStrike" dirty="0" smtClean="0"/>
              <a:t>Room</a:t>
            </a:r>
            <a:r>
              <a:rPr lang="en-US" dirty="0" smtClean="0"/>
              <a:t> Office</a:t>
            </a:r>
            <a:endParaRPr lang="en-US" dirty="0"/>
          </a:p>
        </p:txBody>
      </p:sp>
      <p:sp>
        <p:nvSpPr>
          <p:cNvPr id="4" name="Content Placeholder 6"/>
          <p:cNvSpPr txBox="1">
            <a:spLocks/>
          </p:cNvSpPr>
          <p:nvPr/>
        </p:nvSpPr>
        <p:spPr bwMode="auto">
          <a:xfrm>
            <a:off x="1828800" y="1981200"/>
            <a:ext cx="6096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lgn="ctr">
              <a:buFont typeface="Wingdings" pitchFamily="2" charset="2"/>
              <a:buNone/>
            </a:pPr>
            <a:r>
              <a:rPr lang="en-US" sz="4000" b="1" dirty="0">
                <a:solidFill>
                  <a:srgbClr val="009FC3"/>
                </a:solidFill>
              </a:rPr>
              <a:t>3</a:t>
            </a:r>
            <a:r>
              <a:rPr lang="en-US" sz="4000" b="1" dirty="0" smtClean="0">
                <a:solidFill>
                  <a:srgbClr val="009FC3"/>
                </a:solidFill>
              </a:rPr>
              <a:t>. The Office Naysayer</a:t>
            </a:r>
            <a:endParaRPr lang="en-US" sz="4000" b="1" dirty="0">
              <a:solidFill>
                <a:srgbClr val="009FC3"/>
              </a:solidFill>
            </a:endParaRPr>
          </a:p>
        </p:txBody>
      </p:sp>
      <p:sp>
        <p:nvSpPr>
          <p:cNvPr id="6" name="Rectangle 5"/>
          <p:cNvSpPr/>
          <p:nvPr/>
        </p:nvSpPr>
        <p:spPr>
          <a:xfrm>
            <a:off x="2362200" y="5892224"/>
            <a:ext cx="5410200" cy="523220"/>
          </a:xfrm>
          <a:prstGeom prst="rect">
            <a:avLst/>
          </a:prstGeom>
        </p:spPr>
        <p:txBody>
          <a:bodyPr wrap="square">
            <a:spAutoFit/>
          </a:bodyPr>
          <a:lstStyle/>
          <a:p>
            <a:r>
              <a:rPr lang="en-US" sz="1400" dirty="0"/>
              <a:t>By Bit Boy - Flickr: The Elephant in the Room, CC BY 2.0, https://</a:t>
            </a:r>
            <a:r>
              <a:rPr lang="en-US" sz="1400" dirty="0" err="1"/>
              <a:t>commons.wikimedia.org</a:t>
            </a:r>
            <a:r>
              <a:rPr lang="en-US" sz="1400" dirty="0"/>
              <a:t>/w/</a:t>
            </a:r>
            <a:r>
              <a:rPr lang="en-US" sz="1400" dirty="0" err="1"/>
              <a:t>index.php?curid</a:t>
            </a:r>
            <a:r>
              <a:rPr lang="en-US" sz="1400" dirty="0"/>
              <a:t>=20972528</a:t>
            </a:r>
          </a:p>
        </p:txBody>
      </p:sp>
      <p:pic>
        <p:nvPicPr>
          <p:cNvPr id="8" name="Picture 7" descr="The_Elephant_in_the_Room_Banksy-Barely_legal-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103" y="2755900"/>
            <a:ext cx="4471897" cy="303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263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Recognize Elephants </a:t>
            </a:r>
            <a:br>
              <a:rPr lang="en-US" dirty="0" smtClean="0"/>
            </a:br>
            <a:r>
              <a:rPr lang="en-US" dirty="0" smtClean="0"/>
              <a:t>in the </a:t>
            </a:r>
            <a:r>
              <a:rPr lang="en-US" strike="sngStrike" dirty="0" smtClean="0"/>
              <a:t>Room</a:t>
            </a:r>
            <a:r>
              <a:rPr lang="en-US" dirty="0" smtClean="0"/>
              <a:t> Office</a:t>
            </a:r>
            <a:endParaRPr lang="en-US" dirty="0"/>
          </a:p>
        </p:txBody>
      </p:sp>
      <p:sp>
        <p:nvSpPr>
          <p:cNvPr id="4" name="Content Placeholder 6"/>
          <p:cNvSpPr txBox="1">
            <a:spLocks/>
          </p:cNvSpPr>
          <p:nvPr/>
        </p:nvSpPr>
        <p:spPr bwMode="auto">
          <a:xfrm>
            <a:off x="1828800" y="1981200"/>
            <a:ext cx="6096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lgn="ctr">
              <a:buFont typeface="Wingdings" pitchFamily="2" charset="2"/>
              <a:buNone/>
            </a:pPr>
            <a:r>
              <a:rPr lang="en-US" sz="4000" b="1" dirty="0" smtClean="0">
                <a:solidFill>
                  <a:srgbClr val="009FC3"/>
                </a:solidFill>
              </a:rPr>
              <a:t>4. The “Change Team” </a:t>
            </a:r>
            <a:endParaRPr lang="en-US" sz="4000" b="1" dirty="0">
              <a:solidFill>
                <a:srgbClr val="009FC3"/>
              </a:solidFill>
            </a:endParaRPr>
          </a:p>
        </p:txBody>
      </p:sp>
      <p:sp>
        <p:nvSpPr>
          <p:cNvPr id="6" name="Rectangle 5"/>
          <p:cNvSpPr/>
          <p:nvPr/>
        </p:nvSpPr>
        <p:spPr>
          <a:xfrm>
            <a:off x="2362200" y="5892224"/>
            <a:ext cx="5410200" cy="523220"/>
          </a:xfrm>
          <a:prstGeom prst="rect">
            <a:avLst/>
          </a:prstGeom>
        </p:spPr>
        <p:txBody>
          <a:bodyPr wrap="square">
            <a:spAutoFit/>
          </a:bodyPr>
          <a:lstStyle/>
          <a:p>
            <a:r>
              <a:rPr lang="en-US" sz="1400" dirty="0"/>
              <a:t>By Bit Boy - Flickr: The Elephant in the Room, CC BY 2.0, https://</a:t>
            </a:r>
            <a:r>
              <a:rPr lang="en-US" sz="1400" dirty="0" err="1"/>
              <a:t>commons.wikimedia.org</a:t>
            </a:r>
            <a:r>
              <a:rPr lang="en-US" sz="1400" dirty="0"/>
              <a:t>/w/</a:t>
            </a:r>
            <a:r>
              <a:rPr lang="en-US" sz="1400" dirty="0" err="1"/>
              <a:t>index.php?curid</a:t>
            </a:r>
            <a:r>
              <a:rPr lang="en-US" sz="1400" dirty="0"/>
              <a:t>=20972528</a:t>
            </a:r>
          </a:p>
        </p:txBody>
      </p:sp>
      <p:pic>
        <p:nvPicPr>
          <p:cNvPr id="8" name="Picture 7" descr="The_Elephant_in_the_Room_Banksy-Barely_legal-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103" y="2755900"/>
            <a:ext cx="4471897" cy="303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285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23377" y="3714936"/>
            <a:ext cx="184731" cy="300082"/>
          </a:xfrm>
          <a:prstGeom prst="rect">
            <a:avLst/>
          </a:prstGeom>
          <a:noFill/>
        </p:spPr>
        <p:txBody>
          <a:bodyPr wrap="none" rtlCol="0">
            <a:spAutoFit/>
          </a:bodyPr>
          <a:lstStyle/>
          <a:p>
            <a:endParaRPr lang="en-US" sz="1350" dirty="0"/>
          </a:p>
        </p:txBody>
      </p:sp>
      <p:sp>
        <p:nvSpPr>
          <p:cNvPr id="8" name="TextBox 7"/>
          <p:cNvSpPr txBox="1"/>
          <p:nvPr/>
        </p:nvSpPr>
        <p:spPr>
          <a:xfrm>
            <a:off x="2590800" y="5690997"/>
            <a:ext cx="4814138" cy="300082"/>
          </a:xfrm>
          <a:prstGeom prst="rect">
            <a:avLst/>
          </a:prstGeom>
          <a:noFill/>
        </p:spPr>
        <p:txBody>
          <a:bodyPr wrap="none" rtlCol="0">
            <a:spAutoFit/>
          </a:bodyPr>
          <a:lstStyle/>
          <a:p>
            <a:r>
              <a:rPr lang="en-US" sz="1350" dirty="0"/>
              <a:t>Adapted from </a:t>
            </a:r>
            <a:r>
              <a:rPr lang="en-US" sz="1350" dirty="0" err="1"/>
              <a:t>Tuckman</a:t>
            </a:r>
            <a:r>
              <a:rPr lang="en-US" sz="1350" dirty="0"/>
              <a:t>, Stages of Group Development. 1965</a:t>
            </a:r>
          </a:p>
        </p:txBody>
      </p:sp>
      <p:pic>
        <p:nvPicPr>
          <p:cNvPr id="2" name="Picture 1" descr="tuckman-phase-grow-crop.jpg"/>
          <p:cNvPicPr>
            <a:picLocks noChangeAspect="1"/>
          </p:cNvPicPr>
          <p:nvPr/>
        </p:nvPicPr>
        <p:blipFill rotWithShape="1">
          <a:blip r:embed="rId3">
            <a:extLst>
              <a:ext uri="{28A0092B-C50C-407E-A947-70E740481C1C}">
                <a14:useLocalDpi xmlns:a14="http://schemas.microsoft.com/office/drawing/2010/main" val="0"/>
              </a:ext>
            </a:extLst>
          </a:blip>
          <a:srcRect t="9890"/>
          <a:stretch/>
        </p:blipFill>
        <p:spPr>
          <a:xfrm>
            <a:off x="1447800" y="1784195"/>
            <a:ext cx="6796887" cy="3759356"/>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sp>
        <p:nvSpPr>
          <p:cNvPr id="3" name="Title 2"/>
          <p:cNvSpPr>
            <a:spLocks noGrp="1"/>
          </p:cNvSpPr>
          <p:nvPr>
            <p:ph type="title"/>
          </p:nvPr>
        </p:nvSpPr>
        <p:spPr>
          <a:xfrm>
            <a:off x="1188643" y="869795"/>
            <a:ext cx="7315200" cy="914400"/>
          </a:xfrm>
        </p:spPr>
        <p:txBody>
          <a:bodyPr/>
          <a:lstStyle/>
          <a:p>
            <a:r>
              <a:rPr lang="en-US" sz="3200" dirty="0" smtClean="0"/>
              <a:t>Tuckman’s Four Phases of Growth</a:t>
            </a:r>
            <a:endParaRPr lang="en-US" sz="3200" dirty="0"/>
          </a:p>
        </p:txBody>
      </p:sp>
    </p:spTree>
    <p:extLst>
      <p:ext uri="{BB962C8B-B14F-4D97-AF65-F5344CB8AC3E}">
        <p14:creationId xmlns:p14="http://schemas.microsoft.com/office/powerpoint/2010/main" val="309978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Organizational Capacity for Change</a:t>
            </a:r>
            <a:endParaRPr lang="en-US" sz="3200" strike="sngStrike" dirty="0">
              <a:solidFill>
                <a:srgbClr val="FF0000"/>
              </a:solidFill>
            </a:endParaRPr>
          </a:p>
        </p:txBody>
      </p:sp>
      <p:sp>
        <p:nvSpPr>
          <p:cNvPr id="2" name="Content Placeholder 1"/>
          <p:cNvSpPr>
            <a:spLocks noGrp="1"/>
          </p:cNvSpPr>
          <p:nvPr>
            <p:ph idx="1"/>
          </p:nvPr>
        </p:nvSpPr>
        <p:spPr>
          <a:xfrm>
            <a:off x="914400" y="1676400"/>
            <a:ext cx="7772400" cy="4724400"/>
          </a:xfrm>
        </p:spPr>
        <p:txBody>
          <a:bodyPr/>
          <a:lstStyle/>
          <a:p>
            <a:r>
              <a:rPr lang="en-US" dirty="0" smtClean="0"/>
              <a:t>“…the overall capability of an organization to either effectively prepare for or respond to an increasingly unpredictable and volatile environmental context. </a:t>
            </a:r>
            <a:br>
              <a:rPr lang="en-US" dirty="0" smtClean="0"/>
            </a:br>
            <a:r>
              <a:rPr lang="en-US" dirty="0" smtClean="0"/>
              <a:t>[OCC] enables an organization to upgrade or revise existing organizational competencies while cultivating new competencies that enable the organization to survive and prosper.” (WQ Judge, 2011)</a:t>
            </a:r>
          </a:p>
          <a:p>
            <a:pPr>
              <a:spcBef>
                <a:spcPts val="0"/>
              </a:spcBef>
            </a:pPr>
            <a:r>
              <a:rPr lang="en-US" dirty="0" smtClean="0"/>
              <a:t>Ingredients:		</a:t>
            </a:r>
          </a:p>
          <a:p>
            <a:pPr lvl="1">
              <a:spcBef>
                <a:spcPts val="0"/>
              </a:spcBef>
            </a:pPr>
            <a:r>
              <a:rPr lang="en-US" dirty="0" smtClean="0"/>
              <a:t>Human skill sets and resources, </a:t>
            </a:r>
          </a:p>
          <a:p>
            <a:pPr lvl="1">
              <a:spcBef>
                <a:spcPts val="0"/>
              </a:spcBef>
            </a:pPr>
            <a:r>
              <a:rPr lang="en-US" dirty="0" smtClean="0"/>
              <a:t>Formal systems and procedures, and </a:t>
            </a:r>
          </a:p>
          <a:p>
            <a:pPr lvl="1">
              <a:spcBef>
                <a:spcPts val="0"/>
              </a:spcBef>
            </a:pPr>
            <a:r>
              <a:rPr lang="en-US" dirty="0" smtClean="0"/>
              <a:t>Organizational culture, values, and norms.</a:t>
            </a:r>
            <a:endParaRPr lang="en-US" dirty="0"/>
          </a:p>
        </p:txBody>
      </p:sp>
    </p:spTree>
    <p:extLst>
      <p:ext uri="{BB962C8B-B14F-4D97-AF65-F5344CB8AC3E}">
        <p14:creationId xmlns:p14="http://schemas.microsoft.com/office/powerpoint/2010/main" val="310086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Webinar and Future Webinars</a:t>
            </a:r>
            <a:endParaRPr lang="en-US" dirty="0"/>
          </a:p>
        </p:txBody>
      </p:sp>
      <p:sp>
        <p:nvSpPr>
          <p:cNvPr id="3" name="Content Placeholder 2"/>
          <p:cNvSpPr>
            <a:spLocks noGrp="1"/>
          </p:cNvSpPr>
          <p:nvPr>
            <p:ph idx="1"/>
          </p:nvPr>
        </p:nvSpPr>
        <p:spPr/>
        <p:txBody>
          <a:bodyPr/>
          <a:lstStyle/>
          <a:p>
            <a:r>
              <a:rPr lang="en-US" dirty="0" smtClean="0"/>
              <a:t>Webinar a part of a library to support and amplify your work on TeamSTEPPS</a:t>
            </a:r>
          </a:p>
          <a:p>
            <a:r>
              <a:rPr lang="en-US" dirty="0" smtClean="0"/>
              <a:t>TeamSTEPPS for Office-Based Care Online is funded by AHRQ</a:t>
            </a:r>
          </a:p>
          <a:p>
            <a:endParaRPr lang="en-US" dirty="0" smtClean="0"/>
          </a:p>
          <a:p>
            <a:endParaRPr lang="en-US" dirty="0"/>
          </a:p>
        </p:txBody>
      </p:sp>
    </p:spTree>
    <p:extLst>
      <p:ext uri="{BB962C8B-B14F-4D97-AF65-F5344CB8AC3E}">
        <p14:creationId xmlns:p14="http://schemas.microsoft.com/office/powerpoint/2010/main" val="4137230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1"/>
          </p:nvPr>
        </p:nvSpPr>
        <p:spPr>
          <a:xfrm>
            <a:off x="3276600" y="1735138"/>
            <a:ext cx="5791200" cy="703262"/>
          </a:xfrm>
        </p:spPr>
        <p:txBody>
          <a:bodyPr/>
          <a:lstStyle/>
          <a:p>
            <a:pPr marL="0" indent="0">
              <a:buNone/>
            </a:pPr>
            <a:r>
              <a:rPr lang="en-US" sz="2400" b="1" u="sng" dirty="0" smtClean="0">
                <a:solidFill>
                  <a:srgbClr val="002060"/>
                </a:solidFill>
                <a:latin typeface="Franklin Gothic Book" panose="020B0503020102020204" pitchFamily="34" charset="0"/>
              </a:rPr>
              <a:t>Core Business Activities</a:t>
            </a:r>
            <a:endParaRPr lang="en-US" sz="2400" dirty="0">
              <a:solidFill>
                <a:srgbClr val="002060"/>
              </a:solidFill>
              <a:latin typeface="Franklin Gothic Book" panose="020B0503020102020204" pitchFamily="34" charset="0"/>
            </a:endParaRPr>
          </a:p>
        </p:txBody>
      </p:sp>
      <p:sp>
        <p:nvSpPr>
          <p:cNvPr id="25" name="TextBox 24"/>
          <p:cNvSpPr txBox="1"/>
          <p:nvPr/>
        </p:nvSpPr>
        <p:spPr>
          <a:xfrm>
            <a:off x="2133600" y="1699736"/>
            <a:ext cx="902811" cy="738664"/>
          </a:xfrm>
          <a:prstGeom prst="rect">
            <a:avLst/>
          </a:prstGeom>
          <a:noFill/>
        </p:spPr>
        <p:txBody>
          <a:bodyPr wrap="none" rtlCol="0">
            <a:spAutoFit/>
          </a:bodyPr>
          <a:lstStyle/>
          <a:p>
            <a:pPr algn="ctr"/>
            <a:r>
              <a:rPr lang="en-US" sz="2400" b="1" dirty="0" smtClean="0"/>
              <a:t>A</a:t>
            </a:r>
            <a:r>
              <a:rPr lang="en-US" dirty="0" smtClean="0"/>
              <a:t/>
            </a:r>
            <a:br>
              <a:rPr lang="en-US" dirty="0" smtClean="0"/>
            </a:br>
            <a:r>
              <a:rPr lang="en-US" dirty="0" smtClean="0"/>
              <a:t>WORK</a:t>
            </a:r>
            <a:endParaRPr lang="en-US" dirty="0"/>
          </a:p>
        </p:txBody>
      </p:sp>
      <p:grpSp>
        <p:nvGrpSpPr>
          <p:cNvPr id="23" name="Group 22"/>
          <p:cNvGrpSpPr/>
          <p:nvPr/>
        </p:nvGrpSpPr>
        <p:grpSpPr>
          <a:xfrm>
            <a:off x="2133600" y="2497138"/>
            <a:ext cx="6172200" cy="1693862"/>
            <a:chOff x="2133600" y="2133600"/>
            <a:chExt cx="6172200" cy="1693862"/>
          </a:xfrm>
        </p:grpSpPr>
        <p:sp>
          <p:nvSpPr>
            <p:cNvPr id="9" name="Content Placeholder 3"/>
            <p:cNvSpPr txBox="1">
              <a:spLocks/>
            </p:cNvSpPr>
            <p:nvPr/>
          </p:nvSpPr>
          <p:spPr bwMode="auto">
            <a:xfrm>
              <a:off x="3733800" y="2133600"/>
              <a:ext cx="4572000" cy="16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2"/>
                </a:buClr>
                <a:buFont typeface="Times" panose="02020603050405020304" pitchFamily="18" charset="0"/>
                <a:buChar char="•"/>
                <a:defRPr sz="2000">
                  <a:solidFill>
                    <a:srgbClr val="002060"/>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rgbClr val="0D1D6A"/>
                </a:buClr>
                <a:buFont typeface="Times" panose="02020603050405020304" pitchFamily="18" charset="0"/>
                <a:buChar char="•"/>
                <a:defRPr sz="1800">
                  <a:solidFill>
                    <a:srgbClr val="002060"/>
                  </a:solidFill>
                  <a:latin typeface="Franklin Gothic Book" panose="020B0503020102020204" pitchFamily="34" charset="0"/>
                  <a:ea typeface="+mn-ea"/>
                </a:defRPr>
              </a:lvl2pPr>
              <a:lvl3pPr marL="1143000" indent="-228600" algn="l" rtl="0" eaLnBrk="1" fontAlgn="base" hangingPunct="1">
                <a:spcBef>
                  <a:spcPct val="20000"/>
                </a:spcBef>
                <a:spcAft>
                  <a:spcPct val="0"/>
                </a:spcAft>
                <a:buChar char="•"/>
                <a:defRPr sz="1600">
                  <a:solidFill>
                    <a:srgbClr val="002060"/>
                  </a:solidFill>
                  <a:latin typeface="Franklin Gothic Book" panose="020B0503020102020204" pitchFamily="34" charset="0"/>
                  <a:ea typeface="+mn-ea"/>
                </a:defRPr>
              </a:lvl3pPr>
              <a:lvl4pPr marL="1600200" indent="-228600" algn="l" rtl="0" eaLnBrk="1" fontAlgn="base" hangingPunct="1">
                <a:spcBef>
                  <a:spcPct val="20000"/>
                </a:spcBef>
                <a:spcAft>
                  <a:spcPct val="0"/>
                </a:spcAft>
                <a:buChar char="–"/>
                <a:defRPr sz="1400">
                  <a:solidFill>
                    <a:srgbClr val="002060"/>
                  </a:solidFill>
                  <a:latin typeface="Franklin Gothic Book" panose="020B0503020102020204" pitchFamily="34" charset="0"/>
                  <a:ea typeface="+mn-ea"/>
                </a:defRPr>
              </a:lvl4pPr>
              <a:lvl5pPr marL="2057400" indent="-228600" algn="l" rtl="0" eaLnBrk="1" fontAlgn="base" hangingPunct="1">
                <a:spcBef>
                  <a:spcPct val="20000"/>
                </a:spcBef>
                <a:spcAft>
                  <a:spcPct val="0"/>
                </a:spcAft>
                <a:buChar char="»"/>
                <a:defRPr sz="1050">
                  <a:solidFill>
                    <a:srgbClr val="002060"/>
                  </a:solidFill>
                  <a:latin typeface="Franklin Gothic Book" panose="020B0503020102020204" pitchFamily="34" charset="0"/>
                  <a:ea typeface="+mn-ea"/>
                </a:defRPr>
              </a:lvl5pPr>
              <a:lvl6pPr marL="2514600" indent="-228600" algn="l" rtl="0" eaLnBrk="1" fontAlgn="base" hangingPunct="1">
                <a:spcBef>
                  <a:spcPct val="20000"/>
                </a:spcBef>
                <a:spcAft>
                  <a:spcPct val="0"/>
                </a:spcAft>
                <a:buChar char="»"/>
                <a:defRPr sz="1000">
                  <a:solidFill>
                    <a:schemeClr val="tx1"/>
                  </a:solidFill>
                  <a:latin typeface="+mn-lt"/>
                  <a:ea typeface="+mn-ea"/>
                </a:defRPr>
              </a:lvl6pPr>
              <a:lvl7pPr marL="2971800" indent="-228600" algn="l" rtl="0" eaLnBrk="1" fontAlgn="base" hangingPunct="1">
                <a:spcBef>
                  <a:spcPct val="20000"/>
                </a:spcBef>
                <a:spcAft>
                  <a:spcPct val="0"/>
                </a:spcAft>
                <a:buChar char="»"/>
                <a:defRPr sz="1000">
                  <a:solidFill>
                    <a:schemeClr val="tx1"/>
                  </a:solidFill>
                  <a:latin typeface="+mn-lt"/>
                  <a:ea typeface="+mn-ea"/>
                </a:defRPr>
              </a:lvl7pPr>
              <a:lvl8pPr marL="3429000" indent="-228600" algn="l" rtl="0" eaLnBrk="1" fontAlgn="base" hangingPunct="1">
                <a:spcBef>
                  <a:spcPct val="20000"/>
                </a:spcBef>
                <a:spcAft>
                  <a:spcPct val="0"/>
                </a:spcAft>
                <a:buChar char="»"/>
                <a:defRPr sz="1000">
                  <a:solidFill>
                    <a:schemeClr val="tx1"/>
                  </a:solidFill>
                  <a:latin typeface="+mn-lt"/>
                  <a:ea typeface="+mn-ea"/>
                </a:defRPr>
              </a:lvl8pPr>
              <a:lvl9pPr marL="3886200" indent="-228600" algn="l" rtl="0" eaLnBrk="1" fontAlgn="base" hangingPunct="1">
                <a:spcBef>
                  <a:spcPct val="20000"/>
                </a:spcBef>
                <a:spcAft>
                  <a:spcPct val="0"/>
                </a:spcAft>
                <a:buChar char="»"/>
                <a:defRPr sz="1000">
                  <a:solidFill>
                    <a:schemeClr val="tx1"/>
                  </a:solidFill>
                  <a:latin typeface="+mn-lt"/>
                  <a:ea typeface="+mn-ea"/>
                </a:defRPr>
              </a:lvl9pPr>
            </a:lstStyle>
            <a:p>
              <a:pPr marL="0" indent="0">
                <a:buFont typeface="Times" panose="02020603050405020304" pitchFamily="18" charset="0"/>
                <a:buNone/>
              </a:pPr>
              <a:r>
                <a:rPr lang="en-US" sz="2400" b="1" u="sng" dirty="0" smtClean="0"/>
                <a:t>Change Efforts</a:t>
              </a:r>
              <a:r>
                <a:rPr lang="en-US" sz="2400" dirty="0" smtClean="0"/>
                <a:t>:</a:t>
              </a:r>
            </a:p>
            <a:p>
              <a:pPr lvl="1"/>
              <a:r>
                <a:rPr lang="en-US" sz="2000" dirty="0" smtClean="0"/>
                <a:t>All change programs intended to improve organizational performance</a:t>
              </a:r>
            </a:p>
            <a:p>
              <a:pPr lvl="1"/>
              <a:endParaRPr lang="en-US" sz="2400" dirty="0" smtClean="0"/>
            </a:p>
            <a:p>
              <a:pPr marL="0" indent="0">
                <a:buFont typeface="Times" panose="02020603050405020304" pitchFamily="18" charset="0"/>
                <a:buNone/>
              </a:pPr>
              <a:endParaRPr lang="en-US" dirty="0"/>
            </a:p>
          </p:txBody>
        </p:sp>
        <p:sp>
          <p:nvSpPr>
            <p:cNvPr id="26" name="TextBox 25"/>
            <p:cNvSpPr txBox="1"/>
            <p:nvPr/>
          </p:nvSpPr>
          <p:spPr>
            <a:xfrm>
              <a:off x="2133600" y="2819400"/>
              <a:ext cx="902811" cy="738664"/>
            </a:xfrm>
            <a:prstGeom prst="rect">
              <a:avLst/>
            </a:prstGeom>
            <a:noFill/>
          </p:spPr>
          <p:txBody>
            <a:bodyPr wrap="none" rtlCol="0">
              <a:spAutoFit/>
            </a:bodyPr>
            <a:lstStyle/>
            <a:p>
              <a:pPr algn="ctr"/>
              <a:r>
                <a:rPr lang="en-US" sz="2400" b="1" dirty="0"/>
                <a:t>B</a:t>
              </a:r>
              <a:r>
                <a:rPr lang="en-US" dirty="0" smtClean="0"/>
                <a:t/>
              </a:r>
              <a:br>
                <a:rPr lang="en-US" dirty="0" smtClean="0"/>
              </a:br>
              <a:r>
                <a:rPr lang="en-US" dirty="0" smtClean="0"/>
                <a:t>WORK</a:t>
              </a:r>
              <a:endParaRPr lang="en-US" dirty="0"/>
            </a:p>
          </p:txBody>
        </p:sp>
      </p:grpSp>
      <p:sp>
        <p:nvSpPr>
          <p:cNvPr id="29" name="Notched Right Arrow 28"/>
          <p:cNvSpPr/>
          <p:nvPr/>
        </p:nvSpPr>
        <p:spPr bwMode="auto">
          <a:xfrm rot="16200000">
            <a:off x="2247900" y="4686300"/>
            <a:ext cx="685800" cy="457200"/>
          </a:xfrm>
          <a:prstGeom prst="notchedRightArrow">
            <a:avLst/>
          </a:prstGeom>
          <a:solidFill>
            <a:srgbClr val="3399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Notched Right Arrow 29"/>
          <p:cNvSpPr/>
          <p:nvPr/>
        </p:nvSpPr>
        <p:spPr bwMode="auto">
          <a:xfrm rot="16200000">
            <a:off x="2247900" y="2705100"/>
            <a:ext cx="685800" cy="457200"/>
          </a:xfrm>
          <a:prstGeom prst="notchedRightArrow">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 name="Group 1"/>
          <p:cNvGrpSpPr/>
          <p:nvPr/>
        </p:nvGrpSpPr>
        <p:grpSpPr>
          <a:xfrm>
            <a:off x="1143000" y="1066800"/>
            <a:ext cx="2971800" cy="3429000"/>
            <a:chOff x="1143000" y="685800"/>
            <a:chExt cx="2971800" cy="3429000"/>
          </a:xfrm>
        </p:grpSpPr>
        <p:cxnSp>
          <p:nvCxnSpPr>
            <p:cNvPr id="4" name="Straight Connector 3"/>
            <p:cNvCxnSpPr/>
            <p:nvPr/>
          </p:nvCxnSpPr>
          <p:spPr bwMode="auto">
            <a:xfrm>
              <a:off x="1981200" y="2133600"/>
              <a:ext cx="12954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Isosceles Triangle 2"/>
            <p:cNvSpPr/>
            <p:nvPr/>
          </p:nvSpPr>
          <p:spPr bwMode="auto">
            <a:xfrm>
              <a:off x="1143000" y="685800"/>
              <a:ext cx="2971800" cy="3429000"/>
            </a:xfrm>
            <a:prstGeom prst="triangl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2" name="Group 21"/>
          <p:cNvGrpSpPr/>
          <p:nvPr/>
        </p:nvGrpSpPr>
        <p:grpSpPr>
          <a:xfrm>
            <a:off x="2133600" y="4343400"/>
            <a:ext cx="7010400" cy="1693862"/>
            <a:chOff x="2133600" y="4114800"/>
            <a:chExt cx="7010400" cy="1693862"/>
          </a:xfrm>
        </p:grpSpPr>
        <p:sp>
          <p:nvSpPr>
            <p:cNvPr id="10" name="Content Placeholder 3"/>
            <p:cNvSpPr txBox="1">
              <a:spLocks/>
            </p:cNvSpPr>
            <p:nvPr/>
          </p:nvSpPr>
          <p:spPr bwMode="auto">
            <a:xfrm>
              <a:off x="4572000" y="4114800"/>
              <a:ext cx="4572000" cy="16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2"/>
                </a:buClr>
                <a:buFont typeface="Times" panose="02020603050405020304" pitchFamily="18" charset="0"/>
                <a:buChar char="•"/>
                <a:defRPr sz="2000">
                  <a:solidFill>
                    <a:srgbClr val="002060"/>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rgbClr val="0D1D6A"/>
                </a:buClr>
                <a:buFont typeface="Times" panose="02020603050405020304" pitchFamily="18" charset="0"/>
                <a:buChar char="•"/>
                <a:defRPr sz="1800">
                  <a:solidFill>
                    <a:srgbClr val="002060"/>
                  </a:solidFill>
                  <a:latin typeface="Franklin Gothic Book" panose="020B0503020102020204" pitchFamily="34" charset="0"/>
                  <a:ea typeface="+mn-ea"/>
                </a:defRPr>
              </a:lvl2pPr>
              <a:lvl3pPr marL="1143000" indent="-228600" algn="l" rtl="0" eaLnBrk="1" fontAlgn="base" hangingPunct="1">
                <a:spcBef>
                  <a:spcPct val="20000"/>
                </a:spcBef>
                <a:spcAft>
                  <a:spcPct val="0"/>
                </a:spcAft>
                <a:buChar char="•"/>
                <a:defRPr sz="1600">
                  <a:solidFill>
                    <a:srgbClr val="002060"/>
                  </a:solidFill>
                  <a:latin typeface="Franklin Gothic Book" panose="020B0503020102020204" pitchFamily="34" charset="0"/>
                  <a:ea typeface="+mn-ea"/>
                </a:defRPr>
              </a:lvl3pPr>
              <a:lvl4pPr marL="1600200" indent="-228600" algn="l" rtl="0" eaLnBrk="1" fontAlgn="base" hangingPunct="1">
                <a:spcBef>
                  <a:spcPct val="20000"/>
                </a:spcBef>
                <a:spcAft>
                  <a:spcPct val="0"/>
                </a:spcAft>
                <a:buChar char="–"/>
                <a:defRPr sz="1400">
                  <a:solidFill>
                    <a:srgbClr val="002060"/>
                  </a:solidFill>
                  <a:latin typeface="Franklin Gothic Book" panose="020B0503020102020204" pitchFamily="34" charset="0"/>
                  <a:ea typeface="+mn-ea"/>
                </a:defRPr>
              </a:lvl4pPr>
              <a:lvl5pPr marL="2057400" indent="-228600" algn="l" rtl="0" eaLnBrk="1" fontAlgn="base" hangingPunct="1">
                <a:spcBef>
                  <a:spcPct val="20000"/>
                </a:spcBef>
                <a:spcAft>
                  <a:spcPct val="0"/>
                </a:spcAft>
                <a:buChar char="»"/>
                <a:defRPr sz="1050">
                  <a:solidFill>
                    <a:srgbClr val="002060"/>
                  </a:solidFill>
                  <a:latin typeface="Franklin Gothic Book" panose="020B0503020102020204" pitchFamily="34" charset="0"/>
                  <a:ea typeface="+mn-ea"/>
                </a:defRPr>
              </a:lvl5pPr>
              <a:lvl6pPr marL="2514600" indent="-228600" algn="l" rtl="0" eaLnBrk="1" fontAlgn="base" hangingPunct="1">
                <a:spcBef>
                  <a:spcPct val="20000"/>
                </a:spcBef>
                <a:spcAft>
                  <a:spcPct val="0"/>
                </a:spcAft>
                <a:buChar char="»"/>
                <a:defRPr sz="1000">
                  <a:solidFill>
                    <a:schemeClr val="tx1"/>
                  </a:solidFill>
                  <a:latin typeface="+mn-lt"/>
                  <a:ea typeface="+mn-ea"/>
                </a:defRPr>
              </a:lvl6pPr>
              <a:lvl7pPr marL="2971800" indent="-228600" algn="l" rtl="0" eaLnBrk="1" fontAlgn="base" hangingPunct="1">
                <a:spcBef>
                  <a:spcPct val="20000"/>
                </a:spcBef>
                <a:spcAft>
                  <a:spcPct val="0"/>
                </a:spcAft>
                <a:buChar char="»"/>
                <a:defRPr sz="1000">
                  <a:solidFill>
                    <a:schemeClr val="tx1"/>
                  </a:solidFill>
                  <a:latin typeface="+mn-lt"/>
                  <a:ea typeface="+mn-ea"/>
                </a:defRPr>
              </a:lvl7pPr>
              <a:lvl8pPr marL="3429000" indent="-228600" algn="l" rtl="0" eaLnBrk="1" fontAlgn="base" hangingPunct="1">
                <a:spcBef>
                  <a:spcPct val="20000"/>
                </a:spcBef>
                <a:spcAft>
                  <a:spcPct val="0"/>
                </a:spcAft>
                <a:buChar char="»"/>
                <a:defRPr sz="1000">
                  <a:solidFill>
                    <a:schemeClr val="tx1"/>
                  </a:solidFill>
                  <a:latin typeface="+mn-lt"/>
                  <a:ea typeface="+mn-ea"/>
                </a:defRPr>
              </a:lvl8pPr>
              <a:lvl9pPr marL="3886200" indent="-228600" algn="l" rtl="0" eaLnBrk="1" fontAlgn="base" hangingPunct="1">
                <a:spcBef>
                  <a:spcPct val="20000"/>
                </a:spcBef>
                <a:spcAft>
                  <a:spcPct val="0"/>
                </a:spcAft>
                <a:buChar char="»"/>
                <a:defRPr sz="1000">
                  <a:solidFill>
                    <a:schemeClr val="tx1"/>
                  </a:solidFill>
                  <a:latin typeface="+mn-lt"/>
                  <a:ea typeface="+mn-ea"/>
                </a:defRPr>
              </a:lvl9pPr>
            </a:lstStyle>
            <a:p>
              <a:pPr marL="0" indent="0">
                <a:buFont typeface="Times" panose="02020603050405020304" pitchFamily="18" charset="0"/>
                <a:buNone/>
              </a:pPr>
              <a:r>
                <a:rPr lang="en-US" sz="2400" b="1" u="sng" dirty="0" smtClean="0"/>
                <a:t>Change Capacity</a:t>
              </a:r>
              <a:r>
                <a:rPr lang="en-US" sz="2400" dirty="0" smtClean="0"/>
                <a:t>:</a:t>
              </a:r>
            </a:p>
            <a:p>
              <a:pPr lvl="1"/>
              <a:r>
                <a:rPr lang="en-US" sz="2000" dirty="0" smtClean="0"/>
                <a:t>Organizational competency in planning, leading</a:t>
              </a:r>
              <a:r>
                <a:rPr lang="en-US" sz="2000" dirty="0" smtClean="0">
                  <a:solidFill>
                    <a:srgbClr val="0000FF"/>
                  </a:solidFill>
                </a:rPr>
                <a:t>, </a:t>
              </a:r>
              <a:r>
                <a:rPr lang="en-US" sz="2000" dirty="0"/>
                <a:t>and </a:t>
              </a:r>
              <a:r>
                <a:rPr lang="en-US" sz="2000" dirty="0" smtClean="0"/>
                <a:t>sustaining change efforts </a:t>
              </a:r>
            </a:p>
            <a:p>
              <a:pPr lvl="1"/>
              <a:endParaRPr lang="en-US" sz="2400" dirty="0" smtClean="0"/>
            </a:p>
            <a:p>
              <a:pPr marL="0" indent="0">
                <a:buFont typeface="Times" panose="02020603050405020304" pitchFamily="18" charset="0"/>
                <a:buNone/>
              </a:pPr>
              <a:endParaRPr lang="en-US" dirty="0"/>
            </a:p>
          </p:txBody>
        </p:sp>
        <p:sp>
          <p:nvSpPr>
            <p:cNvPr id="27" name="TextBox 26"/>
            <p:cNvSpPr txBox="1"/>
            <p:nvPr/>
          </p:nvSpPr>
          <p:spPr>
            <a:xfrm>
              <a:off x="2133600" y="4976336"/>
              <a:ext cx="902811" cy="738664"/>
            </a:xfrm>
            <a:prstGeom prst="rect">
              <a:avLst/>
            </a:prstGeom>
            <a:noFill/>
          </p:spPr>
          <p:txBody>
            <a:bodyPr wrap="none" rtlCol="0">
              <a:spAutoFit/>
            </a:bodyPr>
            <a:lstStyle/>
            <a:p>
              <a:pPr algn="ctr"/>
              <a:r>
                <a:rPr lang="en-US" sz="2400" b="1" dirty="0" smtClean="0"/>
                <a:t>C</a:t>
              </a:r>
              <a:r>
                <a:rPr lang="en-US" dirty="0" smtClean="0"/>
                <a:t/>
              </a:r>
              <a:br>
                <a:rPr lang="en-US" dirty="0" smtClean="0"/>
              </a:br>
              <a:r>
                <a:rPr lang="en-US" dirty="0" smtClean="0"/>
                <a:t>WORK</a:t>
              </a:r>
              <a:endParaRPr lang="en-US" dirty="0"/>
            </a:p>
          </p:txBody>
        </p:sp>
      </p:grpSp>
      <p:grpSp>
        <p:nvGrpSpPr>
          <p:cNvPr id="21" name="Group 20"/>
          <p:cNvGrpSpPr/>
          <p:nvPr/>
        </p:nvGrpSpPr>
        <p:grpSpPr>
          <a:xfrm>
            <a:off x="381000" y="4495800"/>
            <a:ext cx="4495800" cy="1828800"/>
            <a:chOff x="381000" y="4495800"/>
            <a:chExt cx="4495800" cy="1828800"/>
          </a:xfrm>
        </p:grpSpPr>
        <p:cxnSp>
          <p:nvCxnSpPr>
            <p:cNvPr id="6" name="Straight Connector 5"/>
            <p:cNvCxnSpPr>
              <a:stCxn id="3" idx="2"/>
            </p:cNvCxnSpPr>
            <p:nvPr/>
          </p:nvCxnSpPr>
          <p:spPr bwMode="auto">
            <a:xfrm flipH="1">
              <a:off x="381000" y="4495800"/>
              <a:ext cx="762000" cy="1828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3" idx="4"/>
            </p:cNvCxnSpPr>
            <p:nvPr/>
          </p:nvCxnSpPr>
          <p:spPr bwMode="auto">
            <a:xfrm>
              <a:off x="4114800" y="4495800"/>
              <a:ext cx="762000" cy="1828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1000" y="6324600"/>
              <a:ext cx="4495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Title 11"/>
          <p:cNvSpPr>
            <a:spLocks noGrp="1"/>
          </p:cNvSpPr>
          <p:nvPr>
            <p:ph type="title"/>
          </p:nvPr>
        </p:nvSpPr>
        <p:spPr>
          <a:xfrm>
            <a:off x="1981200" y="835025"/>
            <a:ext cx="8001000" cy="688975"/>
          </a:xfrm>
        </p:spPr>
        <p:txBody>
          <a:bodyPr/>
          <a:lstStyle/>
          <a:p>
            <a:r>
              <a:rPr lang="en-US" dirty="0" smtClean="0"/>
              <a:t>How Change Capacity Fits</a:t>
            </a:r>
            <a:endParaRPr lang="en-US" dirty="0"/>
          </a:p>
        </p:txBody>
      </p:sp>
    </p:spTree>
    <p:extLst>
      <p:ext uri="{BB962C8B-B14F-4D97-AF65-F5344CB8AC3E}">
        <p14:creationId xmlns:p14="http://schemas.microsoft.com/office/powerpoint/2010/main" val="29942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838200"/>
            <a:ext cx="7739062" cy="914400"/>
          </a:xfrm>
        </p:spPr>
        <p:txBody>
          <a:bodyPr/>
          <a:lstStyle/>
          <a:p>
            <a:r>
              <a:rPr lang="en-US" dirty="0" smtClean="0"/>
              <a:t>Leveraging Different </a:t>
            </a:r>
            <a:br>
              <a:rPr lang="en-US" dirty="0" smtClean="0"/>
            </a:br>
            <a:r>
              <a:rPr lang="en-US" dirty="0" smtClean="0"/>
              <a:t>Approaches to Change</a:t>
            </a:r>
            <a:endParaRPr lang="en-US" dirty="0"/>
          </a:p>
        </p:txBody>
      </p:sp>
      <p:pic>
        <p:nvPicPr>
          <p:cNvPr id="9" name="Picture 8"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895600"/>
            <a:ext cx="1828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Unknown-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923199"/>
            <a:ext cx="1524000" cy="2182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influencer ima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229" y="2895600"/>
            <a:ext cx="1545771"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Teaming Boo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7058" y="2895600"/>
            <a:ext cx="146894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762000" y="2057400"/>
            <a:ext cx="1371600" cy="369332"/>
          </a:xfrm>
          <a:prstGeom prst="rect">
            <a:avLst/>
          </a:prstGeom>
          <a:noFill/>
        </p:spPr>
        <p:txBody>
          <a:bodyPr wrap="square" rtlCol="0">
            <a:spAutoFit/>
          </a:bodyPr>
          <a:lstStyle/>
          <a:p>
            <a:pPr algn="ctr"/>
            <a:r>
              <a:rPr lang="en-US" b="1" dirty="0" smtClean="0"/>
              <a:t>Individual</a:t>
            </a:r>
            <a:endParaRPr lang="en-US" b="1" dirty="0"/>
          </a:p>
        </p:txBody>
      </p:sp>
      <p:sp>
        <p:nvSpPr>
          <p:cNvPr id="22" name="TextBox 21"/>
          <p:cNvSpPr txBox="1"/>
          <p:nvPr/>
        </p:nvSpPr>
        <p:spPr>
          <a:xfrm>
            <a:off x="2286000" y="2057400"/>
            <a:ext cx="2362200" cy="369332"/>
          </a:xfrm>
          <a:prstGeom prst="rect">
            <a:avLst/>
          </a:prstGeom>
          <a:noFill/>
        </p:spPr>
        <p:txBody>
          <a:bodyPr wrap="square" rtlCol="0">
            <a:spAutoFit/>
          </a:bodyPr>
          <a:lstStyle/>
          <a:p>
            <a:pPr algn="ctr"/>
            <a:r>
              <a:rPr lang="en-US" b="1" dirty="0" smtClean="0"/>
              <a:t>Working Team</a:t>
            </a:r>
            <a:endParaRPr lang="en-US" b="1" dirty="0"/>
          </a:p>
        </p:txBody>
      </p:sp>
      <p:sp>
        <p:nvSpPr>
          <p:cNvPr id="23" name="TextBox 22"/>
          <p:cNvSpPr txBox="1"/>
          <p:nvPr/>
        </p:nvSpPr>
        <p:spPr>
          <a:xfrm>
            <a:off x="5334000" y="2057400"/>
            <a:ext cx="2057400" cy="369332"/>
          </a:xfrm>
          <a:prstGeom prst="rect">
            <a:avLst/>
          </a:prstGeom>
          <a:noFill/>
        </p:spPr>
        <p:txBody>
          <a:bodyPr wrap="square" rtlCol="0">
            <a:spAutoFit/>
          </a:bodyPr>
          <a:lstStyle/>
          <a:p>
            <a:pPr algn="ctr"/>
            <a:r>
              <a:rPr lang="en-US" b="1" dirty="0" smtClean="0"/>
              <a:t>Organizational</a:t>
            </a:r>
            <a:endParaRPr lang="en-US" b="1" dirty="0"/>
          </a:p>
        </p:txBody>
      </p:sp>
      <p:cxnSp>
        <p:nvCxnSpPr>
          <p:cNvPr id="25" name="Straight Arrow Connector 24"/>
          <p:cNvCxnSpPr/>
          <p:nvPr/>
        </p:nvCxnSpPr>
        <p:spPr>
          <a:xfrm>
            <a:off x="1447800" y="2362200"/>
            <a:ext cx="0" cy="4572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5562600" y="2438400"/>
            <a:ext cx="228600" cy="3810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705600" y="2362200"/>
            <a:ext cx="304800" cy="4572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429000" y="2362200"/>
            <a:ext cx="0" cy="4572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95800" y="5486400"/>
            <a:ext cx="1752600" cy="646331"/>
          </a:xfrm>
          <a:prstGeom prst="rect">
            <a:avLst/>
          </a:prstGeom>
          <a:noFill/>
        </p:spPr>
        <p:txBody>
          <a:bodyPr wrap="square" rtlCol="0">
            <a:spAutoFit/>
          </a:bodyPr>
          <a:lstStyle/>
          <a:p>
            <a:pPr algn="ctr"/>
            <a:r>
              <a:rPr lang="en-US" dirty="0" smtClean="0"/>
              <a:t>Amy Edmondson</a:t>
            </a:r>
            <a:endParaRPr lang="en-US" dirty="0"/>
          </a:p>
        </p:txBody>
      </p:sp>
      <p:sp>
        <p:nvSpPr>
          <p:cNvPr id="49" name="TextBox 48"/>
          <p:cNvSpPr txBox="1"/>
          <p:nvPr/>
        </p:nvSpPr>
        <p:spPr>
          <a:xfrm>
            <a:off x="6858000" y="5486400"/>
            <a:ext cx="1219200" cy="646331"/>
          </a:xfrm>
          <a:prstGeom prst="rect">
            <a:avLst/>
          </a:prstGeom>
          <a:noFill/>
        </p:spPr>
        <p:txBody>
          <a:bodyPr wrap="square" rtlCol="0">
            <a:spAutoFit/>
          </a:bodyPr>
          <a:lstStyle/>
          <a:p>
            <a:pPr algn="ctr"/>
            <a:r>
              <a:rPr lang="en-US" dirty="0" smtClean="0"/>
              <a:t>John </a:t>
            </a:r>
            <a:r>
              <a:rPr lang="en-US" dirty="0" err="1" smtClean="0"/>
              <a:t>Kotter</a:t>
            </a:r>
            <a:endParaRPr lang="en-US" dirty="0"/>
          </a:p>
        </p:txBody>
      </p:sp>
      <p:sp>
        <p:nvSpPr>
          <p:cNvPr id="50" name="TextBox 49"/>
          <p:cNvSpPr txBox="1"/>
          <p:nvPr/>
        </p:nvSpPr>
        <p:spPr>
          <a:xfrm>
            <a:off x="2667000" y="5449669"/>
            <a:ext cx="1676400" cy="646331"/>
          </a:xfrm>
          <a:prstGeom prst="rect">
            <a:avLst/>
          </a:prstGeom>
          <a:noFill/>
        </p:spPr>
        <p:txBody>
          <a:bodyPr wrap="square" rtlCol="0">
            <a:spAutoFit/>
          </a:bodyPr>
          <a:lstStyle/>
          <a:p>
            <a:pPr algn="ctr"/>
            <a:r>
              <a:rPr lang="en-US" dirty="0" smtClean="0"/>
              <a:t>Chip and Dan Heath</a:t>
            </a:r>
            <a:endParaRPr lang="en-US" dirty="0"/>
          </a:p>
        </p:txBody>
      </p:sp>
      <p:sp>
        <p:nvSpPr>
          <p:cNvPr id="51" name="TextBox 50"/>
          <p:cNvSpPr txBox="1"/>
          <p:nvPr/>
        </p:nvSpPr>
        <p:spPr>
          <a:xfrm>
            <a:off x="533400" y="5449669"/>
            <a:ext cx="1981200" cy="646331"/>
          </a:xfrm>
          <a:prstGeom prst="rect">
            <a:avLst/>
          </a:prstGeom>
          <a:noFill/>
        </p:spPr>
        <p:txBody>
          <a:bodyPr wrap="square" rtlCol="0">
            <a:spAutoFit/>
          </a:bodyPr>
          <a:lstStyle/>
          <a:p>
            <a:pPr algn="ctr"/>
            <a:r>
              <a:rPr lang="en-US" dirty="0" err="1" smtClean="0"/>
              <a:t>www.vitalsmarts.com</a:t>
            </a:r>
            <a:endParaRPr lang="en-US" dirty="0"/>
          </a:p>
        </p:txBody>
      </p:sp>
    </p:spTree>
    <p:extLst>
      <p:ext uri="{BB962C8B-B14F-4D97-AF65-F5344CB8AC3E}">
        <p14:creationId xmlns:p14="http://schemas.microsoft.com/office/powerpoint/2010/main" val="1679195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63" y="1295400"/>
            <a:ext cx="7739062" cy="1257300"/>
          </a:xfrm>
        </p:spPr>
        <p:txBody>
          <a:bodyPr/>
          <a:lstStyle/>
          <a:p>
            <a:pPr lvl="0"/>
            <a:r>
              <a:rPr lang="en-US" sz="2800" dirty="0"/>
              <a:t>M</a:t>
            </a:r>
            <a:r>
              <a:rPr lang="en-US" sz="2800" dirty="0" smtClean="0"/>
              <a:t>aster Trainer </a:t>
            </a:r>
            <a:r>
              <a:rPr lang="en-US" sz="2800" dirty="0"/>
              <a:t>in the </a:t>
            </a:r>
            <a:r>
              <a:rPr lang="en-US" sz="2800" dirty="0" smtClean="0"/>
              <a:t>Office: </a:t>
            </a:r>
            <a:r>
              <a:rPr lang="en-US" dirty="0" smtClean="0"/>
              <a:t/>
            </a:r>
            <a:br>
              <a:rPr lang="en-US" dirty="0" smtClean="0"/>
            </a:br>
            <a:r>
              <a:rPr lang="en-US" dirty="0" smtClean="0"/>
              <a:t>Many Roles/Many Challenges</a:t>
            </a:r>
            <a:r>
              <a:rPr lang="en-US" dirty="0"/>
              <a:t/>
            </a:r>
            <a:br>
              <a:rPr lang="en-US" dirty="0"/>
            </a:br>
            <a:r>
              <a:rPr lang="en-US" dirty="0" smtClean="0"/>
              <a:t/>
            </a:r>
            <a:br>
              <a:rPr lang="en-US" dirty="0" smtClean="0"/>
            </a:br>
            <a:endParaRPr lang="en-US" dirty="0"/>
          </a:p>
        </p:txBody>
      </p:sp>
      <p:pic>
        <p:nvPicPr>
          <p:cNvPr id="2" name="Picture 1" descr="jugg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09800"/>
            <a:ext cx="3276600" cy="3810000"/>
          </a:xfrm>
          <a:prstGeom prst="rect">
            <a:avLst/>
          </a:prstGeom>
        </p:spPr>
      </p:pic>
      <p:sp>
        <p:nvSpPr>
          <p:cNvPr id="6" name="Content Placeholder 5"/>
          <p:cNvSpPr>
            <a:spLocks noGrp="1"/>
          </p:cNvSpPr>
          <p:nvPr>
            <p:ph idx="1"/>
          </p:nvPr>
        </p:nvSpPr>
        <p:spPr>
          <a:xfrm>
            <a:off x="1524000" y="2286000"/>
            <a:ext cx="7696200" cy="3998912"/>
          </a:xfrm>
        </p:spPr>
        <p:txBody>
          <a:bodyPr/>
          <a:lstStyle/>
          <a:p>
            <a:r>
              <a:rPr lang="en-US" dirty="0" smtClean="0"/>
              <a:t>Strategic </a:t>
            </a:r>
            <a:r>
              <a:rPr lang="en-US" dirty="0"/>
              <a:t>planner</a:t>
            </a:r>
          </a:p>
          <a:p>
            <a:r>
              <a:rPr lang="en-US" dirty="0"/>
              <a:t>Project lead</a:t>
            </a:r>
          </a:p>
          <a:p>
            <a:r>
              <a:rPr lang="en-US" dirty="0"/>
              <a:t>Evangelist</a:t>
            </a:r>
          </a:p>
          <a:p>
            <a:r>
              <a:rPr lang="en-US" dirty="0"/>
              <a:t>Staff training </a:t>
            </a:r>
            <a:r>
              <a:rPr lang="en-US" dirty="0" smtClean="0"/>
              <a:t>and </a:t>
            </a:r>
            <a:r>
              <a:rPr lang="en-US" dirty="0"/>
              <a:t>development</a:t>
            </a:r>
          </a:p>
          <a:p>
            <a:r>
              <a:rPr lang="en-US" dirty="0" smtClean="0"/>
              <a:t>QI/safety </a:t>
            </a:r>
            <a:r>
              <a:rPr lang="en-US" dirty="0"/>
              <a:t>officer</a:t>
            </a:r>
          </a:p>
          <a:p>
            <a:r>
              <a:rPr lang="en-US" dirty="0"/>
              <a:t>Coach</a:t>
            </a:r>
          </a:p>
          <a:p>
            <a:r>
              <a:rPr lang="en-US" dirty="0"/>
              <a:t>“Real” job</a:t>
            </a:r>
          </a:p>
          <a:p>
            <a:pPr marL="0" indent="0">
              <a:buNone/>
            </a:pPr>
            <a:endParaRPr lang="en-US" dirty="0" smtClean="0"/>
          </a:p>
        </p:txBody>
      </p:sp>
    </p:spTree>
    <p:extLst>
      <p:ext uri="{BB962C8B-B14F-4D97-AF65-F5344CB8AC3E}">
        <p14:creationId xmlns:p14="http://schemas.microsoft.com/office/powerpoint/2010/main" val="2090608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2478088"/>
            <a:ext cx="8153400" cy="1789112"/>
          </a:xfrm>
        </p:spPr>
        <p:txBody>
          <a:bodyPr/>
          <a:lstStyle/>
          <a:p>
            <a:pPr marL="742950" lvl="0" indent="-742950" algn="ctr">
              <a:buClr>
                <a:schemeClr val="tx1"/>
              </a:buClr>
              <a:buSzPct val="100000"/>
              <a:buFont typeface="+mj-lt"/>
              <a:buAutoNum type="arabicPeriod"/>
            </a:pPr>
            <a:r>
              <a:rPr lang="en-US" sz="4000" dirty="0" smtClean="0"/>
              <a:t>Appreciate the difference between </a:t>
            </a:r>
            <a:r>
              <a:rPr lang="en-US" sz="4000" i="1" dirty="0" smtClean="0"/>
              <a:t>Ownership</a:t>
            </a:r>
            <a:r>
              <a:rPr lang="en-US" sz="4000" dirty="0" smtClean="0"/>
              <a:t> and </a:t>
            </a:r>
            <a:r>
              <a:rPr lang="en-US" sz="4000" i="1" dirty="0" smtClean="0"/>
              <a:t>Buy-in</a:t>
            </a:r>
            <a:endParaRPr lang="en-US" sz="4000" i="1" dirty="0"/>
          </a:p>
          <a:p>
            <a:pPr marL="0" indent="0">
              <a:buNone/>
            </a:pPr>
            <a:endParaRPr lang="en-US" dirty="0" smtClean="0"/>
          </a:p>
        </p:txBody>
      </p:sp>
      <p:sp>
        <p:nvSpPr>
          <p:cNvPr id="2" name="Title 1"/>
          <p:cNvSpPr>
            <a:spLocks noGrp="1"/>
          </p:cNvSpPr>
          <p:nvPr>
            <p:ph type="title"/>
          </p:nvPr>
        </p:nvSpPr>
        <p:spPr/>
        <p:txBody>
          <a:bodyPr/>
          <a:lstStyle/>
          <a:p>
            <a:r>
              <a:rPr lang="en-US" dirty="0" smtClean="0"/>
              <a:t>A Few Lessons Learned</a:t>
            </a:r>
            <a:endParaRPr lang="en-US" dirty="0"/>
          </a:p>
        </p:txBody>
      </p:sp>
    </p:spTree>
    <p:extLst>
      <p:ext uri="{BB962C8B-B14F-4D97-AF65-F5344CB8AC3E}">
        <p14:creationId xmlns:p14="http://schemas.microsoft.com/office/powerpoint/2010/main" val="1146763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6800" y="1335088"/>
            <a:ext cx="7696200" cy="3998912"/>
          </a:xfrm>
        </p:spPr>
        <p:txBody>
          <a:bodyPr/>
          <a:lstStyle/>
          <a:p>
            <a:pPr>
              <a:spcBef>
                <a:spcPts val="600"/>
              </a:spcBef>
            </a:pPr>
            <a:r>
              <a:rPr lang="en-US" b="1" i="1" dirty="0" smtClean="0"/>
              <a:t>“</a:t>
            </a:r>
            <a:r>
              <a:rPr lang="en-US" b="1" i="1" dirty="0"/>
              <a:t>Ownership”</a:t>
            </a:r>
            <a:r>
              <a:rPr lang="en-US" b="1" dirty="0"/>
              <a:t> </a:t>
            </a:r>
            <a:r>
              <a:rPr lang="en-US" dirty="0" smtClean="0"/>
              <a:t>means</a:t>
            </a:r>
            <a:r>
              <a:rPr lang="en-US" dirty="0" smtClean="0">
                <a:latin typeface="Arial"/>
                <a:cs typeface="Arial"/>
              </a:rPr>
              <a:t>…</a:t>
            </a:r>
            <a:r>
              <a:rPr lang="en-US" dirty="0" smtClean="0"/>
              <a:t> </a:t>
            </a:r>
          </a:p>
          <a:p>
            <a:pPr lvl="1">
              <a:spcBef>
                <a:spcPts val="600"/>
              </a:spcBef>
            </a:pPr>
            <a:r>
              <a:rPr lang="en-US" dirty="0" smtClean="0"/>
              <a:t>You </a:t>
            </a:r>
            <a:r>
              <a:rPr lang="en-US" dirty="0"/>
              <a:t>own or share the ownership of an idea, a decision, or an action </a:t>
            </a:r>
            <a:r>
              <a:rPr lang="en-US" dirty="0" smtClean="0"/>
              <a:t>plan. </a:t>
            </a:r>
          </a:p>
          <a:p>
            <a:pPr lvl="1">
              <a:spcBef>
                <a:spcPts val="600"/>
              </a:spcBef>
            </a:pPr>
            <a:r>
              <a:rPr lang="en-US" dirty="0" smtClean="0"/>
              <a:t>You </a:t>
            </a:r>
            <a:r>
              <a:rPr lang="en-US" dirty="0"/>
              <a:t>have participated in its development and </a:t>
            </a:r>
            <a:r>
              <a:rPr lang="en-US" dirty="0" smtClean="0"/>
              <a:t>you </a:t>
            </a:r>
            <a:r>
              <a:rPr lang="en-US" dirty="0"/>
              <a:t>chose on your own accord to endorse </a:t>
            </a:r>
            <a:r>
              <a:rPr lang="en-US" dirty="0" smtClean="0"/>
              <a:t>it</a:t>
            </a:r>
            <a:r>
              <a:rPr lang="en-US" dirty="0"/>
              <a:t>.</a:t>
            </a:r>
            <a:r>
              <a:rPr lang="en-US" dirty="0" smtClean="0"/>
              <a:t> </a:t>
            </a:r>
          </a:p>
          <a:p>
            <a:pPr lvl="1">
              <a:spcBef>
                <a:spcPts val="600"/>
              </a:spcBef>
            </a:pPr>
            <a:r>
              <a:rPr lang="en-US" dirty="0" smtClean="0"/>
              <a:t>You </a:t>
            </a:r>
            <a:r>
              <a:rPr lang="en-US" dirty="0"/>
              <a:t>understand it and believe in </a:t>
            </a:r>
            <a:r>
              <a:rPr lang="en-US" dirty="0" smtClean="0"/>
              <a:t>it</a:t>
            </a:r>
            <a:r>
              <a:rPr lang="en-US" dirty="0"/>
              <a:t>.</a:t>
            </a:r>
            <a:r>
              <a:rPr lang="en-US" dirty="0" smtClean="0"/>
              <a:t> </a:t>
            </a:r>
          </a:p>
          <a:p>
            <a:pPr lvl="1">
              <a:spcBef>
                <a:spcPts val="600"/>
              </a:spcBef>
            </a:pPr>
            <a:r>
              <a:rPr lang="en-US" dirty="0" smtClean="0"/>
              <a:t>You </a:t>
            </a:r>
            <a:r>
              <a:rPr lang="en-US" dirty="0"/>
              <a:t>are both willing and ready to implement </a:t>
            </a:r>
            <a:r>
              <a:rPr lang="en-US" dirty="0" smtClean="0"/>
              <a:t>it. </a:t>
            </a:r>
            <a:endParaRPr lang="en-US" dirty="0"/>
          </a:p>
          <a:p>
            <a:pPr>
              <a:spcBef>
                <a:spcPts val="600"/>
              </a:spcBef>
            </a:pPr>
            <a:r>
              <a:rPr lang="en-US" b="1" i="1" dirty="0"/>
              <a:t>“Buy-in” </a:t>
            </a:r>
            <a:r>
              <a:rPr lang="en-US" b="1" dirty="0"/>
              <a:t>is the </a:t>
            </a:r>
            <a:r>
              <a:rPr lang="en-US" b="1" dirty="0" smtClean="0"/>
              <a:t>opposite:</a:t>
            </a:r>
          </a:p>
          <a:p>
            <a:pPr lvl="1">
              <a:spcBef>
                <a:spcPts val="600"/>
              </a:spcBef>
            </a:pPr>
            <a:r>
              <a:rPr lang="en-US" dirty="0" smtClean="0"/>
              <a:t>Someone </a:t>
            </a:r>
            <a:r>
              <a:rPr lang="en-US" dirty="0"/>
              <a:t>else or some group of people has done the development, the thinking, the cooking and now they have to convince you to come along and implement their ideas/plans. </a:t>
            </a:r>
          </a:p>
          <a:p>
            <a:pPr marL="0" indent="0">
              <a:buNone/>
            </a:pPr>
            <a:r>
              <a:rPr lang="en-US" sz="2000" dirty="0" smtClean="0">
                <a:solidFill>
                  <a:srgbClr val="000090"/>
                </a:solidFill>
              </a:rPr>
              <a:t>		Henri </a:t>
            </a:r>
            <a:r>
              <a:rPr lang="en-US" sz="2000" dirty="0" err="1" smtClean="0">
                <a:solidFill>
                  <a:srgbClr val="000090"/>
                </a:solidFill>
              </a:rPr>
              <a:t>Lipmanowicz</a:t>
            </a:r>
            <a:r>
              <a:rPr lang="en-US" sz="2000" dirty="0" smtClean="0">
                <a:solidFill>
                  <a:srgbClr val="000090"/>
                </a:solidFill>
              </a:rPr>
              <a:t> – Liberating Structures</a:t>
            </a:r>
            <a:br>
              <a:rPr lang="en-US" sz="2000" dirty="0" smtClean="0">
                <a:solidFill>
                  <a:srgbClr val="000090"/>
                </a:solidFill>
              </a:rPr>
            </a:br>
            <a:r>
              <a:rPr lang="en-US" sz="2000" dirty="0" smtClean="0">
                <a:solidFill>
                  <a:srgbClr val="000090"/>
                </a:solidFill>
              </a:rPr>
              <a:t>		http</a:t>
            </a:r>
            <a:r>
              <a:rPr lang="en-US" sz="2000" dirty="0">
                <a:solidFill>
                  <a:srgbClr val="000090"/>
                </a:solidFill>
              </a:rPr>
              <a:t>://</a:t>
            </a:r>
            <a:r>
              <a:rPr lang="en-US" sz="2000" dirty="0" err="1" smtClean="0">
                <a:solidFill>
                  <a:srgbClr val="000090"/>
                </a:solidFill>
              </a:rPr>
              <a:t>www.liberatingstructures.com</a:t>
            </a:r>
            <a:endParaRPr lang="en-US" sz="2000" dirty="0">
              <a:solidFill>
                <a:srgbClr val="000090"/>
              </a:solidFill>
            </a:endParaRPr>
          </a:p>
          <a:p>
            <a:pPr marL="0" indent="0">
              <a:buNone/>
            </a:pPr>
            <a:endParaRPr lang="en-US" dirty="0" smtClean="0"/>
          </a:p>
        </p:txBody>
      </p:sp>
      <p:sp>
        <p:nvSpPr>
          <p:cNvPr id="3" name="Title 2"/>
          <p:cNvSpPr>
            <a:spLocks noGrp="1"/>
          </p:cNvSpPr>
          <p:nvPr>
            <p:ph type="title"/>
          </p:nvPr>
        </p:nvSpPr>
        <p:spPr>
          <a:xfrm>
            <a:off x="881063" y="533400"/>
            <a:ext cx="7739062" cy="914400"/>
          </a:xfrm>
        </p:spPr>
        <p:txBody>
          <a:bodyPr/>
          <a:lstStyle/>
          <a:p>
            <a:r>
              <a:rPr lang="en-US" dirty="0" smtClean="0"/>
              <a:t>Ownership vs. Buy-in</a:t>
            </a:r>
            <a:endParaRPr lang="en-US" dirty="0"/>
          </a:p>
        </p:txBody>
      </p:sp>
    </p:spTree>
    <p:extLst>
      <p:ext uri="{BB962C8B-B14F-4D97-AF65-F5344CB8AC3E}">
        <p14:creationId xmlns:p14="http://schemas.microsoft.com/office/powerpoint/2010/main" val="28329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2478088"/>
            <a:ext cx="8001000" cy="1789112"/>
          </a:xfrm>
        </p:spPr>
        <p:txBody>
          <a:bodyPr/>
          <a:lstStyle/>
          <a:p>
            <a:pPr marL="742950" lvl="0" indent="-742950" algn="ctr">
              <a:buClr>
                <a:schemeClr val="tx1"/>
              </a:buClr>
              <a:buSzPct val="100000"/>
              <a:buFont typeface="+mj-lt"/>
              <a:buAutoNum type="arabicPeriod" startAt="2"/>
            </a:pPr>
            <a:r>
              <a:rPr lang="en-US" sz="4000" dirty="0" smtClean="0"/>
              <a:t>Conditions established by senior management override everything else</a:t>
            </a:r>
            <a:endParaRPr lang="en-US" sz="4000" dirty="0"/>
          </a:p>
          <a:p>
            <a:pPr marL="0" indent="0">
              <a:buNone/>
            </a:pPr>
            <a:endParaRPr lang="en-US" dirty="0" smtClean="0"/>
          </a:p>
        </p:txBody>
      </p:sp>
      <p:sp>
        <p:nvSpPr>
          <p:cNvPr id="2" name="Title 1"/>
          <p:cNvSpPr>
            <a:spLocks noGrp="1"/>
          </p:cNvSpPr>
          <p:nvPr>
            <p:ph type="title"/>
          </p:nvPr>
        </p:nvSpPr>
        <p:spPr/>
        <p:txBody>
          <a:bodyPr/>
          <a:lstStyle/>
          <a:p>
            <a:r>
              <a:rPr lang="en-US" dirty="0" smtClean="0"/>
              <a:t>A Few Lessons Learned</a:t>
            </a:r>
            <a:endParaRPr lang="en-US" dirty="0"/>
          </a:p>
        </p:txBody>
      </p:sp>
    </p:spTree>
    <p:extLst>
      <p:ext uri="{BB962C8B-B14F-4D97-AF65-F5344CB8AC3E}">
        <p14:creationId xmlns:p14="http://schemas.microsoft.com/office/powerpoint/2010/main" val="3879333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4600" y="3018672"/>
            <a:ext cx="3886200" cy="562729"/>
          </a:xfrm>
          <a:prstGeom prst="rect">
            <a:avLst/>
          </a:prstGeom>
          <a:solidFill>
            <a:srgbClr val="663300"/>
          </a:solid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algn="ctr" defTabSz="222250" fontAlgn="base">
              <a:lnSpc>
                <a:spcPct val="90000"/>
              </a:lnSpc>
              <a:spcBef>
                <a:spcPct val="0"/>
              </a:spcBef>
              <a:spcAft>
                <a:spcPct val="35000"/>
              </a:spcAft>
            </a:pPr>
            <a:r>
              <a:rPr lang="en-US" sz="2400" dirty="0" smtClean="0">
                <a:solidFill>
                  <a:srgbClr val="FFFFE1"/>
                </a:solidFill>
                <a:latin typeface="Arial"/>
              </a:rPr>
              <a:t>High-Reliability Teams</a:t>
            </a:r>
            <a:endParaRPr lang="en-US" sz="2400" dirty="0">
              <a:solidFill>
                <a:srgbClr val="FFFFE1"/>
              </a:solidFill>
              <a:latin typeface="Arial"/>
            </a:endParaRPr>
          </a:p>
        </p:txBody>
      </p:sp>
      <p:cxnSp>
        <p:nvCxnSpPr>
          <p:cNvPr id="53" name="Straight Connector 52"/>
          <p:cNvCxnSpPr/>
          <p:nvPr/>
        </p:nvCxnSpPr>
        <p:spPr>
          <a:xfrm flipV="1">
            <a:off x="4419600" y="2590800"/>
            <a:ext cx="0" cy="381000"/>
          </a:xfrm>
          <a:prstGeom prst="line">
            <a:avLst/>
          </a:prstGeom>
          <a:ln>
            <a:solidFill>
              <a:srgbClr val="320032"/>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2400" y="5094000"/>
            <a:ext cx="8686800" cy="621000"/>
            <a:chOff x="2012702" y="3939419"/>
            <a:chExt cx="2418807" cy="175201"/>
          </a:xfrm>
          <a:solidFill>
            <a:schemeClr val="accent1">
              <a:lumMod val="60000"/>
              <a:lumOff val="40000"/>
            </a:schemeClr>
          </a:solidFill>
        </p:grpSpPr>
        <p:sp>
          <p:nvSpPr>
            <p:cNvPr id="11" name="Rectangle 10"/>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ctangle 11"/>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400" b="1" u="sng" dirty="0">
                  <a:solidFill>
                    <a:srgbClr val="000000"/>
                  </a:solidFill>
                  <a:latin typeface="Arial"/>
                </a:rPr>
                <a:t>C</a:t>
              </a:r>
              <a:r>
                <a:rPr lang="en-US" sz="2400" b="1" dirty="0" smtClean="0">
                  <a:solidFill>
                    <a:srgbClr val="000000"/>
                  </a:solidFill>
                  <a:latin typeface="Arial"/>
                </a:rPr>
                <a:t>ommunication</a:t>
              </a:r>
              <a:endParaRPr lang="en-US" sz="2400" b="1" dirty="0">
                <a:solidFill>
                  <a:srgbClr val="000000"/>
                </a:solidFill>
                <a:latin typeface="Arial"/>
              </a:endParaRPr>
            </a:p>
          </p:txBody>
        </p:sp>
      </p:grpSp>
      <p:grpSp>
        <p:nvGrpSpPr>
          <p:cNvPr id="19" name="Group 18"/>
          <p:cNvGrpSpPr/>
          <p:nvPr/>
        </p:nvGrpSpPr>
        <p:grpSpPr>
          <a:xfrm>
            <a:off x="152400" y="4191000"/>
            <a:ext cx="1676400" cy="621000"/>
            <a:chOff x="2012702" y="3939419"/>
            <a:chExt cx="2418807" cy="175201"/>
          </a:xfrm>
          <a:solidFill>
            <a:schemeClr val="accent1">
              <a:lumMod val="60000"/>
              <a:lumOff val="40000"/>
            </a:schemeClr>
          </a:solidFill>
        </p:grpSpPr>
        <p:sp>
          <p:nvSpPr>
            <p:cNvPr id="20" name="Rectangle 19"/>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ctangle 20"/>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b="1" u="sng" dirty="0" smtClean="0">
                  <a:solidFill>
                    <a:srgbClr val="000000"/>
                  </a:solidFill>
                  <a:latin typeface="Arial"/>
                </a:rPr>
                <a:t>C</a:t>
              </a:r>
              <a:r>
                <a:rPr lang="en-US" sz="2000" b="1" dirty="0" smtClean="0">
                  <a:solidFill>
                    <a:srgbClr val="000000"/>
                  </a:solidFill>
                  <a:latin typeface="Arial"/>
                </a:rPr>
                <a:t>ooperation</a:t>
              </a:r>
              <a:endParaRPr lang="en-US" sz="2000" b="1" dirty="0">
                <a:solidFill>
                  <a:srgbClr val="000000"/>
                </a:solidFill>
                <a:latin typeface="Arial"/>
              </a:endParaRPr>
            </a:p>
          </p:txBody>
        </p:sp>
      </p:grpSp>
      <p:grpSp>
        <p:nvGrpSpPr>
          <p:cNvPr id="22" name="Group 21"/>
          <p:cNvGrpSpPr/>
          <p:nvPr/>
        </p:nvGrpSpPr>
        <p:grpSpPr>
          <a:xfrm>
            <a:off x="1905000" y="4179600"/>
            <a:ext cx="1676400" cy="621000"/>
            <a:chOff x="2012702" y="3939419"/>
            <a:chExt cx="2418807" cy="175201"/>
          </a:xfrm>
          <a:solidFill>
            <a:schemeClr val="accent1">
              <a:lumMod val="60000"/>
              <a:lumOff val="40000"/>
            </a:schemeClr>
          </a:solidFill>
        </p:grpSpPr>
        <p:sp>
          <p:nvSpPr>
            <p:cNvPr id="23" name="Rectangle 22"/>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ectangle 23"/>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b="1" u="sng" dirty="0" smtClean="0">
                  <a:solidFill>
                    <a:srgbClr val="000000"/>
                  </a:solidFill>
                  <a:latin typeface="Arial"/>
                </a:rPr>
                <a:t>C</a:t>
              </a:r>
              <a:r>
                <a:rPr lang="en-US" sz="2000" b="1" dirty="0" smtClean="0">
                  <a:solidFill>
                    <a:srgbClr val="000000"/>
                  </a:solidFill>
                  <a:latin typeface="Arial"/>
                </a:rPr>
                <a:t>oaching</a:t>
              </a:r>
              <a:endParaRPr lang="en-US" sz="2000" b="1" dirty="0">
                <a:solidFill>
                  <a:srgbClr val="000000"/>
                </a:solidFill>
                <a:latin typeface="Arial"/>
              </a:endParaRPr>
            </a:p>
          </p:txBody>
        </p:sp>
      </p:grpSp>
      <p:grpSp>
        <p:nvGrpSpPr>
          <p:cNvPr id="25" name="Group 24"/>
          <p:cNvGrpSpPr/>
          <p:nvPr/>
        </p:nvGrpSpPr>
        <p:grpSpPr>
          <a:xfrm>
            <a:off x="3657600" y="4179600"/>
            <a:ext cx="1676400" cy="621000"/>
            <a:chOff x="2012702" y="3939419"/>
            <a:chExt cx="2418807" cy="175201"/>
          </a:xfrm>
          <a:solidFill>
            <a:schemeClr val="accent1">
              <a:lumMod val="60000"/>
              <a:lumOff val="40000"/>
            </a:schemeClr>
          </a:solidFill>
        </p:grpSpPr>
        <p:sp>
          <p:nvSpPr>
            <p:cNvPr id="26" name="Rectangle 25"/>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ectangle 26"/>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b="1" u="sng" dirty="0" smtClean="0">
                  <a:solidFill>
                    <a:srgbClr val="000000"/>
                  </a:solidFill>
                  <a:latin typeface="Arial"/>
                </a:rPr>
                <a:t>C</a:t>
              </a:r>
              <a:r>
                <a:rPr lang="en-US" sz="2000" b="1" dirty="0" smtClean="0">
                  <a:solidFill>
                    <a:srgbClr val="000000"/>
                  </a:solidFill>
                  <a:latin typeface="Arial"/>
                </a:rPr>
                <a:t>oordination</a:t>
              </a:r>
              <a:endParaRPr lang="en-US" sz="2000" b="1" dirty="0">
                <a:solidFill>
                  <a:srgbClr val="000000"/>
                </a:solidFill>
                <a:latin typeface="Arial"/>
              </a:endParaRPr>
            </a:p>
          </p:txBody>
        </p:sp>
      </p:grpSp>
      <p:grpSp>
        <p:nvGrpSpPr>
          <p:cNvPr id="28" name="Group 27"/>
          <p:cNvGrpSpPr/>
          <p:nvPr/>
        </p:nvGrpSpPr>
        <p:grpSpPr>
          <a:xfrm>
            <a:off x="5410200" y="4179600"/>
            <a:ext cx="1676400" cy="621000"/>
            <a:chOff x="2012702" y="3939419"/>
            <a:chExt cx="2418807" cy="175201"/>
          </a:xfrm>
          <a:solidFill>
            <a:schemeClr val="accent1">
              <a:lumMod val="60000"/>
              <a:lumOff val="40000"/>
            </a:schemeClr>
          </a:solidFill>
        </p:grpSpPr>
        <p:sp>
          <p:nvSpPr>
            <p:cNvPr id="29" name="Rectangle 28"/>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Rectangle 29"/>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b="1" u="sng" dirty="0" smtClean="0">
                  <a:solidFill>
                    <a:srgbClr val="000000"/>
                  </a:solidFill>
                  <a:latin typeface="Arial"/>
                </a:rPr>
                <a:t>C</a:t>
              </a:r>
              <a:r>
                <a:rPr lang="en-US" sz="2000" b="1" dirty="0" smtClean="0">
                  <a:solidFill>
                    <a:srgbClr val="000000"/>
                  </a:solidFill>
                  <a:latin typeface="Arial"/>
                </a:rPr>
                <a:t>ognition</a:t>
              </a:r>
              <a:endParaRPr lang="en-US" sz="2000" b="1" dirty="0">
                <a:solidFill>
                  <a:srgbClr val="000000"/>
                </a:solidFill>
                <a:latin typeface="Arial"/>
              </a:endParaRPr>
            </a:p>
          </p:txBody>
        </p:sp>
      </p:grpSp>
      <p:grpSp>
        <p:nvGrpSpPr>
          <p:cNvPr id="31" name="Group 30"/>
          <p:cNvGrpSpPr/>
          <p:nvPr/>
        </p:nvGrpSpPr>
        <p:grpSpPr>
          <a:xfrm>
            <a:off x="7162800" y="4179600"/>
            <a:ext cx="1676400" cy="621000"/>
            <a:chOff x="2012702" y="3939419"/>
            <a:chExt cx="2418807" cy="175201"/>
          </a:xfrm>
          <a:solidFill>
            <a:schemeClr val="accent1">
              <a:lumMod val="60000"/>
              <a:lumOff val="40000"/>
            </a:schemeClr>
          </a:solidFill>
        </p:grpSpPr>
        <p:sp>
          <p:nvSpPr>
            <p:cNvPr id="32" name="Rectangle 31"/>
            <p:cNvSpPr/>
            <p:nvPr/>
          </p:nvSpPr>
          <p:spPr>
            <a:xfrm>
              <a:off x="2012702" y="3939419"/>
              <a:ext cx="2418807" cy="175201"/>
            </a:xfrm>
            <a:prstGeom prst="rect">
              <a:avLst/>
            </a:prstGeom>
            <a:grpFill/>
            <a:ln>
              <a:solidFill>
                <a:srgbClr val="32003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ectangle 32"/>
            <p:cNvSpPr/>
            <p:nvPr/>
          </p:nvSpPr>
          <p:spPr>
            <a:xfrm>
              <a:off x="2012702" y="3939419"/>
              <a:ext cx="2418807" cy="175201"/>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b="1" u="sng" dirty="0" smtClean="0">
                  <a:solidFill>
                    <a:srgbClr val="000000"/>
                  </a:solidFill>
                  <a:latin typeface="Arial"/>
                </a:rPr>
                <a:t>C</a:t>
              </a:r>
              <a:r>
                <a:rPr lang="en-US" sz="2000" b="1" dirty="0" smtClean="0">
                  <a:solidFill>
                    <a:srgbClr val="000000"/>
                  </a:solidFill>
                  <a:latin typeface="Arial"/>
                </a:rPr>
                <a:t>onflict</a:t>
              </a:r>
              <a:endParaRPr lang="en-US" sz="2000" b="1" dirty="0">
                <a:solidFill>
                  <a:srgbClr val="000000"/>
                </a:solidFill>
                <a:latin typeface="Arial"/>
              </a:endParaRPr>
            </a:p>
          </p:txBody>
        </p:sp>
      </p:grpSp>
      <p:cxnSp>
        <p:nvCxnSpPr>
          <p:cNvPr id="38" name="Straight Connector 37"/>
          <p:cNvCxnSpPr/>
          <p:nvPr/>
        </p:nvCxnSpPr>
        <p:spPr>
          <a:xfrm flipV="1">
            <a:off x="914400" y="48006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667000" y="48006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495800" y="48006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248400" y="48006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8001000" y="48006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914400" y="38862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667000" y="38862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419600" y="38862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248400" y="38862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001000" y="3886200"/>
            <a:ext cx="0" cy="3048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914400" y="3886200"/>
            <a:ext cx="7086600" cy="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419600" y="3581400"/>
            <a:ext cx="0" cy="304800"/>
          </a:xfrm>
          <a:prstGeom prst="line">
            <a:avLst/>
          </a:prstGeom>
          <a:ln>
            <a:solidFill>
              <a:srgbClr val="32003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276600" y="838200"/>
            <a:ext cx="2280948" cy="641684"/>
          </a:xfrm>
          <a:prstGeom prst="rect">
            <a:avLst/>
          </a:prstGeom>
          <a:solidFill>
            <a:srgbClr val="009FC3"/>
          </a:solid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algn="ctr" defTabSz="222250" fontAlgn="base">
              <a:lnSpc>
                <a:spcPct val="90000"/>
              </a:lnSpc>
              <a:spcBef>
                <a:spcPct val="0"/>
              </a:spcBef>
              <a:spcAft>
                <a:spcPct val="35000"/>
              </a:spcAft>
            </a:pPr>
            <a:r>
              <a:rPr lang="en-US" sz="2400" dirty="0" smtClean="0">
                <a:solidFill>
                  <a:srgbClr val="FFFFE1"/>
                </a:solidFill>
                <a:latin typeface="Arial"/>
              </a:rPr>
              <a:t>Patient Safety</a:t>
            </a:r>
            <a:endParaRPr lang="en-US" sz="2400" dirty="0">
              <a:solidFill>
                <a:srgbClr val="FFFFE1"/>
              </a:solidFill>
              <a:latin typeface="Arial"/>
            </a:endParaRPr>
          </a:p>
        </p:txBody>
      </p:sp>
      <p:grpSp>
        <p:nvGrpSpPr>
          <p:cNvPr id="5" name="Group 4"/>
          <p:cNvGrpSpPr/>
          <p:nvPr/>
        </p:nvGrpSpPr>
        <p:grpSpPr>
          <a:xfrm>
            <a:off x="2209800" y="1922252"/>
            <a:ext cx="4495800" cy="592349"/>
            <a:chOff x="6336683" y="1494669"/>
            <a:chExt cx="2121515" cy="181730"/>
          </a:xfrm>
          <a:solidFill>
            <a:schemeClr val="accent1"/>
          </a:solidFill>
        </p:grpSpPr>
        <p:sp>
          <p:nvSpPr>
            <p:cNvPr id="6" name="Rectangle 5"/>
            <p:cNvSpPr/>
            <p:nvPr/>
          </p:nvSpPr>
          <p:spPr>
            <a:xfrm>
              <a:off x="6336683" y="1494669"/>
              <a:ext cx="2121515" cy="181729"/>
            </a:xfrm>
            <a:prstGeom prst="rect">
              <a:avLst/>
            </a:prstGeom>
            <a:grpFill/>
            <a:ln>
              <a:solidFill>
                <a:srgbClr val="320032"/>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ectangle 6"/>
            <p:cNvSpPr/>
            <p:nvPr/>
          </p:nvSpPr>
          <p:spPr>
            <a:xfrm>
              <a:off x="6336683" y="1494670"/>
              <a:ext cx="2121515" cy="181729"/>
            </a:xfrm>
            <a:prstGeom prst="rect">
              <a:avLst/>
            </a:prstGeom>
            <a:grpFill/>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algn="ctr" defTabSz="222250" fontAlgn="base">
                <a:lnSpc>
                  <a:spcPct val="90000"/>
                </a:lnSpc>
                <a:spcBef>
                  <a:spcPct val="0"/>
                </a:spcBef>
                <a:spcAft>
                  <a:spcPct val="35000"/>
                </a:spcAft>
              </a:pPr>
              <a:r>
                <a:rPr lang="en-US" sz="2400" dirty="0" smtClean="0">
                  <a:solidFill>
                    <a:schemeClr val="tx1"/>
                  </a:solidFill>
                  <a:latin typeface="Arial"/>
                </a:rPr>
                <a:t>High-Reliability Organization</a:t>
              </a:r>
              <a:endParaRPr lang="en-US" sz="2400" dirty="0">
                <a:solidFill>
                  <a:schemeClr val="tx1"/>
                </a:solidFill>
                <a:latin typeface="Arial"/>
              </a:endParaRPr>
            </a:p>
          </p:txBody>
        </p:sp>
      </p:grpSp>
      <p:grpSp>
        <p:nvGrpSpPr>
          <p:cNvPr id="34" name="Group 33"/>
          <p:cNvGrpSpPr/>
          <p:nvPr/>
        </p:nvGrpSpPr>
        <p:grpSpPr>
          <a:xfrm>
            <a:off x="6781800" y="2590800"/>
            <a:ext cx="2133600" cy="1066800"/>
            <a:chOff x="2012702" y="3939419"/>
            <a:chExt cx="2418807" cy="175201"/>
          </a:xfrm>
        </p:grpSpPr>
        <p:sp>
          <p:nvSpPr>
            <p:cNvPr id="35" name="Rectangle 34"/>
            <p:cNvSpPr/>
            <p:nvPr/>
          </p:nvSpPr>
          <p:spPr>
            <a:xfrm>
              <a:off x="2012702" y="3939419"/>
              <a:ext cx="2418807" cy="175201"/>
            </a:xfrm>
            <a:prstGeom prst="rect">
              <a:avLst/>
            </a:prstGeom>
            <a:solidFill>
              <a:schemeClr val="accent1">
                <a:lumMod val="60000"/>
                <a:lumOff val="40000"/>
              </a:schemeClr>
            </a:solidFill>
            <a:ln>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Rectangle 35"/>
            <p:cNvSpPr/>
            <p:nvPr/>
          </p:nvSpPr>
          <p:spPr>
            <a:xfrm>
              <a:off x="2012702" y="3939419"/>
              <a:ext cx="2418807" cy="175201"/>
            </a:xfrm>
            <a:prstGeom prst="rect">
              <a:avLst/>
            </a:prstGeom>
            <a:ln>
              <a:solidFill>
                <a:srgbClr val="320032"/>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en-US" sz="2000" dirty="0" smtClean="0">
                  <a:solidFill>
                    <a:srgbClr val="000000"/>
                  </a:solidFill>
                  <a:latin typeface="Arial"/>
                </a:rPr>
                <a:t>Supportive Organizational </a:t>
              </a:r>
              <a:r>
                <a:rPr lang="en-US" sz="2000" b="1" u="sng" dirty="0" smtClean="0">
                  <a:solidFill>
                    <a:srgbClr val="000000"/>
                  </a:solidFill>
                  <a:latin typeface="Arial"/>
                </a:rPr>
                <a:t>C</a:t>
              </a:r>
              <a:r>
                <a:rPr lang="en-US" sz="2000" b="1" dirty="0" smtClean="0">
                  <a:solidFill>
                    <a:srgbClr val="000000"/>
                  </a:solidFill>
                  <a:latin typeface="Arial"/>
                </a:rPr>
                <a:t>onditions</a:t>
              </a:r>
              <a:endParaRPr lang="en-US" sz="2000" b="1" dirty="0">
                <a:solidFill>
                  <a:srgbClr val="000000"/>
                </a:solidFill>
                <a:latin typeface="Arial"/>
              </a:endParaRPr>
            </a:p>
          </p:txBody>
        </p:sp>
      </p:grpSp>
      <p:cxnSp>
        <p:nvCxnSpPr>
          <p:cNvPr id="69" name="Straight Connector 68"/>
          <p:cNvCxnSpPr/>
          <p:nvPr/>
        </p:nvCxnSpPr>
        <p:spPr>
          <a:xfrm flipH="1">
            <a:off x="6781800" y="2209800"/>
            <a:ext cx="1143000" cy="0"/>
          </a:xfrm>
          <a:prstGeom prst="line">
            <a:avLst/>
          </a:prstGeom>
          <a:ln>
            <a:solidFill>
              <a:srgbClr val="32003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924800" y="2209800"/>
            <a:ext cx="0" cy="381000"/>
          </a:xfrm>
          <a:prstGeom prst="line">
            <a:avLst/>
          </a:prstGeom>
          <a:ln>
            <a:solidFill>
              <a:srgbClr val="320032"/>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400800" y="3352800"/>
            <a:ext cx="381000" cy="0"/>
          </a:xfrm>
          <a:prstGeom prst="line">
            <a:avLst/>
          </a:prstGeom>
          <a:ln>
            <a:solidFill>
              <a:srgbClr val="320032"/>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762000" y="1066800"/>
            <a:ext cx="2057400"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000000"/>
                </a:solidFill>
                <a:latin typeface="Arial" charset="0"/>
                <a:ea typeface="ＭＳ Ｐゴシック" charset="0"/>
                <a:cs typeface="ＭＳ Ｐゴシック" charset="0"/>
              </a:rPr>
              <a:t>Adapted from Salas</a:t>
            </a:r>
            <a:endParaRPr lang="en-US" sz="1600" dirty="0">
              <a:solidFill>
                <a:srgbClr val="000000"/>
              </a:solidFill>
              <a:latin typeface="Arial" charset="0"/>
              <a:ea typeface="ＭＳ Ｐゴシック" charset="0"/>
              <a:cs typeface="ＭＳ Ｐゴシック" charset="0"/>
            </a:endParaRPr>
          </a:p>
        </p:txBody>
      </p:sp>
      <p:cxnSp>
        <p:nvCxnSpPr>
          <p:cNvPr id="63" name="Straight Connector 62"/>
          <p:cNvCxnSpPr/>
          <p:nvPr/>
        </p:nvCxnSpPr>
        <p:spPr>
          <a:xfrm flipV="1">
            <a:off x="4419600" y="1524000"/>
            <a:ext cx="0" cy="381000"/>
          </a:xfrm>
          <a:prstGeom prst="line">
            <a:avLst/>
          </a:prstGeom>
          <a:ln>
            <a:solidFill>
              <a:srgbClr val="320032"/>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01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81065" y="685800"/>
            <a:ext cx="7739063" cy="685800"/>
          </a:xfrm>
        </p:spPr>
        <p:txBody>
          <a:bodyPr/>
          <a:lstStyle/>
          <a:p>
            <a:r>
              <a:rPr lang="en-US" sz="3200" dirty="0">
                <a:latin typeface="Arial" charset="0"/>
                <a:ea typeface="ＭＳ Ｐゴシック" charset="0"/>
                <a:cs typeface="ＭＳ Ｐゴシック" charset="0"/>
              </a:rPr>
              <a:t>Business Case for Safety Initiatives</a:t>
            </a:r>
          </a:p>
        </p:txBody>
      </p:sp>
      <p:sp>
        <p:nvSpPr>
          <p:cNvPr id="2" name="Rectangle 1"/>
          <p:cNvSpPr/>
          <p:nvPr/>
        </p:nvSpPr>
        <p:spPr>
          <a:xfrm>
            <a:off x="1371600" y="1600200"/>
            <a:ext cx="7620000" cy="3539431"/>
          </a:xfrm>
          <a:prstGeom prst="rect">
            <a:avLst/>
          </a:prstGeom>
        </p:spPr>
        <p:txBody>
          <a:bodyPr wrap="square">
            <a:spAutoFit/>
          </a:bodyPr>
          <a:lstStyle/>
          <a:p>
            <a:r>
              <a:rPr lang="en-US" sz="2800" i="1" dirty="0" smtClean="0">
                <a:ea typeface="ＭＳ Ｐゴシック" charset="0"/>
                <a:cs typeface="ＭＳ Ｐゴシック" charset="0"/>
              </a:rPr>
              <a:t>“Activities </a:t>
            </a:r>
            <a:r>
              <a:rPr lang="en-US" sz="2800" i="1" dirty="0">
                <a:ea typeface="ＭＳ Ｐゴシック" charset="0"/>
                <a:cs typeface="ＭＳ Ｐゴシック" charset="0"/>
              </a:rPr>
              <a:t>to promote safety are strong contributors to stakeholder satisfaction (patient/family/staff) and the </a:t>
            </a:r>
            <a:r>
              <a:rPr lang="en-US" sz="2800" i="1" dirty="0" smtClean="0">
                <a:ea typeface="ＭＳ Ｐゴシック" charset="0"/>
                <a:cs typeface="ＭＳ Ｐゴシック" charset="0"/>
              </a:rPr>
              <a:t>organization’s </a:t>
            </a:r>
            <a:r>
              <a:rPr lang="en-US" sz="2800" i="1" dirty="0">
                <a:ea typeface="ＭＳ Ｐゴシック" charset="0"/>
                <a:cs typeface="ＭＳ Ｐゴシック" charset="0"/>
              </a:rPr>
              <a:t>vision, mission, and values. </a:t>
            </a:r>
            <a:r>
              <a:rPr lang="en-US" sz="2800" i="1" dirty="0" smtClean="0">
                <a:ea typeface="ＭＳ Ｐゴシック" charset="0"/>
                <a:cs typeface="ＭＳ Ｐゴシック" charset="0"/>
              </a:rPr>
              <a:t/>
            </a:r>
            <a:br>
              <a:rPr lang="en-US" sz="2800" i="1" dirty="0" smtClean="0">
                <a:ea typeface="ＭＳ Ｐゴシック" charset="0"/>
                <a:cs typeface="ＭＳ Ｐゴシック" charset="0"/>
              </a:rPr>
            </a:br>
            <a:r>
              <a:rPr lang="en-US" sz="2800" i="1" dirty="0" smtClean="0">
                <a:ea typeface="ＭＳ Ｐゴシック" charset="0"/>
                <a:cs typeface="ＭＳ Ｐゴシック" charset="0"/>
              </a:rPr>
              <a:t/>
            </a:r>
            <a:br>
              <a:rPr lang="en-US" sz="2800" i="1" dirty="0" smtClean="0">
                <a:ea typeface="ＭＳ Ｐゴシック" charset="0"/>
                <a:cs typeface="ＭＳ Ｐゴシック" charset="0"/>
              </a:rPr>
            </a:br>
            <a:r>
              <a:rPr lang="en-US" sz="2800" i="1" dirty="0" smtClean="0">
                <a:ea typeface="ＭＳ Ｐゴシック" charset="0"/>
                <a:cs typeface="ＭＳ Ｐゴシック" charset="0"/>
              </a:rPr>
              <a:t>The </a:t>
            </a:r>
            <a:r>
              <a:rPr lang="en-US" sz="2800" i="1" dirty="0">
                <a:ea typeface="ＭＳ Ｐゴシック" charset="0"/>
                <a:cs typeface="ＭＳ Ｐゴシック" charset="0"/>
              </a:rPr>
              <a:t>degree to which these activities are efficiently and effectively carried out has a direct impact on the financial bottom line</a:t>
            </a:r>
            <a:r>
              <a:rPr lang="en-US" sz="2800" i="1" dirty="0" smtClean="0">
                <a:ea typeface="ＭＳ Ｐゴシック" charset="0"/>
                <a:cs typeface="ＭＳ Ｐゴシック" charset="0"/>
              </a:rPr>
              <a:t>.”</a:t>
            </a:r>
          </a:p>
        </p:txBody>
      </p:sp>
      <p:sp>
        <p:nvSpPr>
          <p:cNvPr id="3" name="TextBox 2"/>
          <p:cNvSpPr txBox="1"/>
          <p:nvPr/>
        </p:nvSpPr>
        <p:spPr>
          <a:xfrm>
            <a:off x="6071009" y="5257800"/>
            <a:ext cx="2082621" cy="923330"/>
          </a:xfrm>
          <a:prstGeom prst="rect">
            <a:avLst/>
          </a:prstGeom>
          <a:noFill/>
        </p:spPr>
        <p:txBody>
          <a:bodyPr wrap="none" rtlCol="0">
            <a:spAutoFit/>
          </a:bodyPr>
          <a:lstStyle/>
          <a:p>
            <a:r>
              <a:rPr lang="en-US" dirty="0" smtClean="0">
                <a:ea typeface="ＭＳ Ｐゴシック" charset="0"/>
                <a:cs typeface="ＭＳ Ｐゴシック" charset="0"/>
              </a:rPr>
              <a:t>Paul </a:t>
            </a:r>
            <a:r>
              <a:rPr lang="en-US" dirty="0" err="1">
                <a:ea typeface="ＭＳ Ｐゴシック" charset="0"/>
                <a:cs typeface="ＭＳ Ｐゴシック" charset="0"/>
              </a:rPr>
              <a:t>Schyve</a:t>
            </a:r>
            <a:r>
              <a:rPr lang="en-US" dirty="0">
                <a:ea typeface="ＭＳ Ｐゴシック" charset="0"/>
                <a:cs typeface="ＭＳ Ｐゴシック" charset="0"/>
              </a:rPr>
              <a:t>, </a:t>
            </a:r>
            <a:r>
              <a:rPr lang="en-US" dirty="0" smtClean="0">
                <a:ea typeface="ＭＳ Ｐゴシック" charset="0"/>
                <a:cs typeface="ＭＳ Ｐゴシック" charset="0"/>
              </a:rPr>
              <a:t>M.D.</a:t>
            </a:r>
            <a:endParaRPr lang="en-US" dirty="0">
              <a:ea typeface="ＭＳ Ｐゴシック" charset="0"/>
              <a:cs typeface="ＭＳ Ｐゴシック" charset="0"/>
            </a:endParaRPr>
          </a:p>
          <a:p>
            <a:r>
              <a:rPr lang="en-US" dirty="0" smtClean="0">
                <a:ea typeface="ＭＳ Ｐゴシック" charset="0"/>
                <a:cs typeface="ＭＳ Ｐゴシック" charset="0"/>
              </a:rPr>
              <a:t>Joint </a:t>
            </a:r>
            <a:r>
              <a:rPr lang="en-US" dirty="0">
                <a:ea typeface="ＭＳ Ｐゴシック" charset="0"/>
                <a:cs typeface="ＭＳ Ｐゴシック" charset="0"/>
              </a:rPr>
              <a:t>Commission</a:t>
            </a:r>
            <a:endParaRPr lang="en-US" dirty="0"/>
          </a:p>
          <a:p>
            <a:endParaRPr lang="en-US" dirty="0"/>
          </a:p>
        </p:txBody>
      </p:sp>
    </p:spTree>
    <p:extLst>
      <p:ext uri="{BB962C8B-B14F-4D97-AF65-F5344CB8AC3E}">
        <p14:creationId xmlns:p14="http://schemas.microsoft.com/office/powerpoint/2010/main" val="139496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899159"/>
          </a:xfrm>
        </p:spPr>
        <p:txBody>
          <a:bodyPr>
            <a:normAutofit fontScale="90000"/>
          </a:bodyPr>
          <a:lstStyle/>
          <a:p>
            <a:r>
              <a:rPr lang="en-US" sz="2900" dirty="0">
                <a:latin typeface="Arial" charset="0"/>
                <a:ea typeface="ＭＳ Ｐゴシック" charset="0"/>
                <a:cs typeface="ＭＳ Ｐゴシック" charset="0"/>
              </a:rPr>
              <a:t>Business Case for Safety Initiatives</a:t>
            </a:r>
            <a:br>
              <a:rPr lang="en-US" sz="2900" dirty="0">
                <a:latin typeface="Arial" charset="0"/>
                <a:ea typeface="ＭＳ Ｐゴシック" charset="0"/>
                <a:cs typeface="ＭＳ Ｐゴシック" charset="0"/>
              </a:rPr>
            </a:br>
            <a:r>
              <a:rPr lang="en-US" sz="2900" i="1" dirty="0">
                <a:solidFill>
                  <a:schemeClr val="tx1"/>
                </a:solidFill>
                <a:latin typeface="Arial" charset="0"/>
                <a:ea typeface="ＭＳ Ｐゴシック" charset="0"/>
                <a:cs typeface="ＭＳ Ｐゴシック" charset="0"/>
              </a:rPr>
              <a:t>How does the activity contribute </a:t>
            </a:r>
            <a:r>
              <a:rPr lang="en-US" sz="2900" i="1" dirty="0" smtClean="0">
                <a:solidFill>
                  <a:schemeClr val="tx1"/>
                </a:solidFill>
                <a:latin typeface="Arial" charset="0"/>
                <a:ea typeface="ＭＳ Ｐゴシック" charset="0"/>
                <a:cs typeface="ＭＳ Ｐゴシック" charset="0"/>
              </a:rPr>
              <a:t>to</a:t>
            </a:r>
            <a:r>
              <a:rPr lang="en-US" sz="2900" i="1" dirty="0" smtClean="0">
                <a:solidFill>
                  <a:schemeClr val="tx1"/>
                </a:solidFill>
                <a:latin typeface="Arial"/>
                <a:ea typeface="ＭＳ Ｐゴシック" charset="0"/>
                <a:cs typeface="Arial"/>
              </a:rPr>
              <a:t>…</a:t>
            </a:r>
            <a:r>
              <a:rPr lang="en-US" sz="2900" i="1" dirty="0" smtClean="0">
                <a:solidFill>
                  <a:schemeClr val="tx1"/>
                </a:solidFill>
                <a:latin typeface="Arial" charset="0"/>
                <a:ea typeface="ＭＳ Ｐゴシック" charset="0"/>
                <a:cs typeface="ＭＳ Ｐゴシック" charset="0"/>
              </a:rPr>
              <a:t>?</a:t>
            </a:r>
            <a:endParaRPr lang="en-US" sz="2900" i="1" dirty="0">
              <a:solidFill>
                <a:schemeClr val="tx1"/>
              </a:solidFill>
              <a:latin typeface="Arial" charset="0"/>
              <a:ea typeface="ＭＳ Ｐゴシック" charset="0"/>
              <a:cs typeface="ＭＳ Ｐゴシック" charset="0"/>
            </a:endParaRPr>
          </a:p>
        </p:txBody>
      </p:sp>
      <p:pic>
        <p:nvPicPr>
          <p:cNvPr id="28675" name="Picture 4" descr="BagOfMon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764087"/>
            <a:ext cx="1600329"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visionmisionvalu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2667001" cy="206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atient_Satisfaction.jpg"/>
          <p:cNvPicPr>
            <a:picLocks noChangeAspect="1"/>
          </p:cNvPicPr>
          <p:nvPr/>
        </p:nvPicPr>
        <p:blipFill>
          <a:blip r:embed="rId5"/>
          <a:stretch>
            <a:fillRect/>
          </a:stretch>
        </p:blipFill>
        <p:spPr>
          <a:xfrm>
            <a:off x="5878513" y="1828800"/>
            <a:ext cx="2808287" cy="2120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Bent Arrow 9"/>
          <p:cNvSpPr/>
          <p:nvPr/>
        </p:nvSpPr>
        <p:spPr bwMode="auto">
          <a:xfrm rot="10800000">
            <a:off x="3352801" y="1737360"/>
            <a:ext cx="762001" cy="1154111"/>
          </a:xfrm>
          <a:prstGeom prst="bentArrow">
            <a:avLst/>
          </a:prstGeom>
          <a:solidFill>
            <a:schemeClr val="accent5">
              <a:lumMod val="50000"/>
            </a:schemeClr>
          </a:solidFill>
          <a:ln w="9525" cap="flat" cmpd="sng" algn="ctr">
            <a:solidFill>
              <a:schemeClr val="tx1"/>
            </a:solidFill>
            <a:prstDash val="solid"/>
            <a:miter lim="800000"/>
            <a:headEnd type="none" w="med" len="med"/>
            <a:tailEnd type="none" w="med" len="med"/>
          </a:ln>
          <a:effectLst/>
        </p:spPr>
        <p:txBody>
          <a:bodyPr wrap="none"/>
          <a:lstStyle/>
          <a:p>
            <a:endParaRPr lang="en-US">
              <a:solidFill>
                <a:srgbClr val="000000"/>
              </a:solidFill>
              <a:latin typeface="Arial" charset="0"/>
              <a:ea typeface="ＭＳ Ｐゴシック" charset="0"/>
            </a:endParaRPr>
          </a:p>
        </p:txBody>
      </p:sp>
      <p:sp>
        <p:nvSpPr>
          <p:cNvPr id="13" name="Down Arrow 12"/>
          <p:cNvSpPr/>
          <p:nvPr/>
        </p:nvSpPr>
        <p:spPr bwMode="auto">
          <a:xfrm>
            <a:off x="4267200" y="1737360"/>
            <a:ext cx="304800" cy="3108960"/>
          </a:xfrm>
          <a:prstGeom prst="downArrow">
            <a:avLst/>
          </a:prstGeom>
          <a:solidFill>
            <a:schemeClr val="accent6">
              <a:lumMod val="75000"/>
            </a:schemeClr>
          </a:solidFill>
          <a:ln w="9525" cap="flat" cmpd="sng" algn="ctr">
            <a:solidFill>
              <a:schemeClr val="tx1"/>
            </a:solidFill>
            <a:prstDash val="solid"/>
            <a:miter lim="800000"/>
            <a:headEnd type="none" w="med" len="med"/>
            <a:tailEnd type="none" w="med" len="med"/>
          </a:ln>
          <a:effectLst/>
        </p:spPr>
        <p:txBody>
          <a:bodyPr wrap="none"/>
          <a:lstStyle/>
          <a:p>
            <a:endParaRPr lang="en-US">
              <a:solidFill>
                <a:srgbClr val="000000"/>
              </a:solidFill>
              <a:latin typeface="Arial" charset="0"/>
              <a:ea typeface="ＭＳ Ｐゴシック" charset="0"/>
            </a:endParaRPr>
          </a:p>
        </p:txBody>
      </p:sp>
      <p:sp>
        <p:nvSpPr>
          <p:cNvPr id="17" name="Bent Arrow 16"/>
          <p:cNvSpPr/>
          <p:nvPr/>
        </p:nvSpPr>
        <p:spPr bwMode="auto">
          <a:xfrm rot="10800000" flipH="1">
            <a:off x="4724400" y="1737360"/>
            <a:ext cx="762001" cy="1154111"/>
          </a:xfrm>
          <a:prstGeom prst="bentArrow">
            <a:avLst/>
          </a:prstGeom>
          <a:solidFill>
            <a:schemeClr val="accent5">
              <a:lumMod val="50000"/>
            </a:schemeClr>
          </a:solidFill>
          <a:ln w="9525" cap="flat" cmpd="sng" algn="ctr">
            <a:solidFill>
              <a:schemeClr val="tx1"/>
            </a:solidFill>
            <a:prstDash val="solid"/>
            <a:miter lim="800000"/>
            <a:headEnd type="none" w="med" len="med"/>
            <a:tailEnd type="none" w="med" len="med"/>
          </a:ln>
          <a:effectLst/>
        </p:spPr>
        <p:txBody>
          <a:bodyPr wrap="none"/>
          <a:lstStyle/>
          <a:p>
            <a:endParaRPr lang="en-US">
              <a:solidFill>
                <a:srgbClr val="000000"/>
              </a:solidFill>
              <a:latin typeface="Arial" charset="0"/>
              <a:ea typeface="ＭＳ Ｐゴシック" charset="0"/>
            </a:endParaRPr>
          </a:p>
        </p:txBody>
      </p:sp>
      <p:sp>
        <p:nvSpPr>
          <p:cNvPr id="12" name="Rectangle 11"/>
          <p:cNvSpPr>
            <a:spLocks noChangeArrowheads="1"/>
          </p:cNvSpPr>
          <p:nvPr/>
        </p:nvSpPr>
        <p:spPr bwMode="auto">
          <a:xfrm>
            <a:off x="3352800" y="3505200"/>
            <a:ext cx="2266948" cy="838200"/>
          </a:xfrm>
          <a:prstGeom prst="rect">
            <a:avLst/>
          </a:prstGeom>
          <a:solidFill>
            <a:schemeClr val="accent1"/>
          </a:solidFill>
          <a:ln w="9525">
            <a:solidFill>
              <a:schemeClr val="tx1"/>
            </a:solidFill>
            <a:miter lim="800000"/>
            <a:headEnd/>
            <a:tailEnd/>
          </a:ln>
        </p:spPr>
        <p:txBody>
          <a:bodyPr wrap="none"/>
          <a:lstStyle/>
          <a:p>
            <a:pPr algn="ctr"/>
            <a:r>
              <a:rPr lang="en-US" sz="2400" b="1" i="1" dirty="0">
                <a:solidFill>
                  <a:srgbClr val="000000"/>
                </a:solidFill>
                <a:latin typeface="Arial" charset="0"/>
                <a:ea typeface="ＭＳ Ｐゴシック" charset="0"/>
              </a:rPr>
              <a:t>Effective</a:t>
            </a:r>
            <a:r>
              <a:rPr lang="en-US" sz="2400" b="1" i="1" dirty="0" smtClean="0">
                <a:solidFill>
                  <a:srgbClr val="000000"/>
                </a:solidFill>
                <a:latin typeface="Arial" charset="0"/>
                <a:ea typeface="ＭＳ Ｐゴシック" charset="0"/>
              </a:rPr>
              <a:t>?</a:t>
            </a:r>
            <a:endParaRPr lang="en-US" sz="2400" b="1" i="1" dirty="0">
              <a:solidFill>
                <a:srgbClr val="99CCFF"/>
              </a:solidFill>
              <a:latin typeface="Arial" charset="0"/>
              <a:ea typeface="ＭＳ Ｐゴシック" charset="0"/>
            </a:endParaRPr>
          </a:p>
          <a:p>
            <a:pPr algn="ctr"/>
            <a:r>
              <a:rPr lang="en-US" sz="2400" b="1" i="1" dirty="0">
                <a:solidFill>
                  <a:srgbClr val="000000"/>
                </a:solidFill>
                <a:latin typeface="Arial" charset="0"/>
                <a:ea typeface="ＭＳ Ｐゴシック" charset="0"/>
              </a:rPr>
              <a:t>Efficient</a:t>
            </a:r>
            <a:r>
              <a:rPr lang="en-US" sz="2400" b="1" i="1" dirty="0" smtClean="0">
                <a:solidFill>
                  <a:srgbClr val="000000"/>
                </a:solidFill>
                <a:latin typeface="Arial" charset="0"/>
                <a:ea typeface="ＭＳ Ｐゴシック" charset="0"/>
              </a:rPr>
              <a:t>?</a:t>
            </a:r>
            <a:endParaRPr lang="en-US" sz="2400" b="1" i="1"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01978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2020888"/>
            <a:ext cx="8001000" cy="2703512"/>
          </a:xfrm>
        </p:spPr>
        <p:txBody>
          <a:bodyPr/>
          <a:lstStyle/>
          <a:p>
            <a:pPr marL="1200150" lvl="1" indent="-742950" algn="ctr">
              <a:buClrTx/>
              <a:buSzPct val="100000"/>
              <a:buFont typeface="+mj-lt"/>
              <a:buAutoNum type="arabicPeriod" startAt="3"/>
            </a:pPr>
            <a:r>
              <a:rPr lang="en-US" sz="4000" dirty="0" smtClean="0"/>
              <a:t>TeamSTEPPS principles and tools </a:t>
            </a:r>
            <a:r>
              <a:rPr lang="en-US" sz="4000" dirty="0"/>
              <a:t>can thrive within a broader approach to a culture of safety </a:t>
            </a:r>
            <a:r>
              <a:rPr lang="en-US" sz="4000" dirty="0" smtClean="0"/>
              <a:t/>
            </a:r>
            <a:br>
              <a:rPr lang="en-US" sz="4000" dirty="0" smtClean="0"/>
            </a:br>
            <a:r>
              <a:rPr lang="en-US" sz="4000" dirty="0" smtClean="0"/>
              <a:t>(</a:t>
            </a:r>
            <a:r>
              <a:rPr lang="en-US" sz="4000" i="1" dirty="0"/>
              <a:t>“stealth” </a:t>
            </a:r>
            <a:r>
              <a:rPr lang="en-US" sz="4000" i="1" dirty="0" smtClean="0"/>
              <a:t>strategies work!</a:t>
            </a:r>
            <a:r>
              <a:rPr lang="en-US" sz="4000" dirty="0" smtClean="0"/>
              <a:t>)  </a:t>
            </a:r>
            <a:endParaRPr lang="en-US" sz="4000" dirty="0"/>
          </a:p>
          <a:p>
            <a:pPr marL="0" indent="0">
              <a:buNone/>
            </a:pPr>
            <a:endParaRPr lang="en-US" dirty="0" smtClean="0"/>
          </a:p>
        </p:txBody>
      </p:sp>
      <p:sp>
        <p:nvSpPr>
          <p:cNvPr id="2" name="Title 1"/>
          <p:cNvSpPr>
            <a:spLocks noGrp="1"/>
          </p:cNvSpPr>
          <p:nvPr>
            <p:ph type="title"/>
          </p:nvPr>
        </p:nvSpPr>
        <p:spPr/>
        <p:txBody>
          <a:bodyPr/>
          <a:lstStyle/>
          <a:p>
            <a:r>
              <a:rPr lang="en-US" dirty="0" smtClean="0"/>
              <a:t>A Few Lessons Learned</a:t>
            </a:r>
            <a:endParaRPr lang="en-US" dirty="0"/>
          </a:p>
        </p:txBody>
      </p:sp>
    </p:spTree>
    <p:extLst>
      <p:ext uri="{BB962C8B-B14F-4D97-AF65-F5344CB8AC3E}">
        <p14:creationId xmlns:p14="http://schemas.microsoft.com/office/powerpoint/2010/main" val="885654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Presenter</a:t>
            </a:r>
            <a:endParaRPr lang="en-US" dirty="0"/>
          </a:p>
        </p:txBody>
      </p:sp>
      <p:sp>
        <p:nvSpPr>
          <p:cNvPr id="6" name="Content Placeholder 5"/>
          <p:cNvSpPr>
            <a:spLocks noGrp="1"/>
          </p:cNvSpPr>
          <p:nvPr>
            <p:ph sz="half" idx="1"/>
          </p:nvPr>
        </p:nvSpPr>
        <p:spPr>
          <a:xfrm>
            <a:off x="914400" y="2020888"/>
            <a:ext cx="4572000" cy="2377440"/>
          </a:xfrm>
        </p:spPr>
        <p:txBody>
          <a:bodyPr/>
          <a:lstStyle/>
          <a:p>
            <a:r>
              <a:rPr lang="en-US" dirty="0" smtClean="0"/>
              <a:t>Ken </a:t>
            </a:r>
            <a:r>
              <a:rPr lang="en-US" dirty="0" err="1" smtClean="0"/>
              <a:t>Plitt</a:t>
            </a:r>
            <a:r>
              <a:rPr lang="en-US" dirty="0" smtClean="0"/>
              <a:t>, CRNA, M.B.A.</a:t>
            </a:r>
          </a:p>
          <a:p>
            <a:r>
              <a:rPr lang="en-US" dirty="0" smtClean="0"/>
              <a:t>Principal, Senior Trainer and</a:t>
            </a:r>
            <a:r>
              <a:rPr lang="en-US" dirty="0" smtClean="0">
                <a:solidFill>
                  <a:srgbClr val="FF0000"/>
                </a:solidFill>
              </a:rPr>
              <a:t> </a:t>
            </a:r>
            <a:r>
              <a:rPr lang="en-US" dirty="0" smtClean="0"/>
              <a:t>Consultant</a:t>
            </a:r>
          </a:p>
          <a:p>
            <a:r>
              <a:rPr lang="en-US" dirty="0" smtClean="0"/>
              <a:t>TEAM IQ, LLC</a:t>
            </a:r>
            <a:br>
              <a:rPr lang="en-US" dirty="0" smtClean="0"/>
            </a:br>
            <a:r>
              <a:rPr lang="en-US" dirty="0" smtClean="0"/>
              <a:t>Seattle, WA</a:t>
            </a:r>
          </a:p>
          <a:p>
            <a:endParaRPr lang="en-US" dirty="0"/>
          </a:p>
        </p:txBody>
      </p:sp>
      <p:pic>
        <p:nvPicPr>
          <p:cNvPr id="5" name="Picture 4" descr="Ken-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057400"/>
            <a:ext cx="1970911"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764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2020888"/>
            <a:ext cx="7315200" cy="2398712"/>
          </a:xfrm>
        </p:spPr>
        <p:txBody>
          <a:bodyPr/>
          <a:lstStyle/>
          <a:p>
            <a:pPr marL="742950" lvl="0" indent="-742950" algn="ctr">
              <a:buClr>
                <a:schemeClr val="tx1"/>
              </a:buClr>
              <a:buSzPct val="100000"/>
              <a:buFont typeface="+mj-lt"/>
              <a:buAutoNum type="arabicPeriod" startAt="4"/>
            </a:pPr>
            <a:r>
              <a:rPr lang="en-US" sz="4000" dirty="0" smtClean="0"/>
              <a:t>Leverage opportunities </a:t>
            </a:r>
            <a:r>
              <a:rPr lang="en-US" sz="4000" dirty="0"/>
              <a:t>for training, coaching, </a:t>
            </a:r>
            <a:r>
              <a:rPr lang="en-US" sz="4000" dirty="0" smtClean="0"/>
              <a:t>monitoring, </a:t>
            </a:r>
            <a:r>
              <a:rPr lang="en-US" sz="4000" dirty="0"/>
              <a:t>and sharing </a:t>
            </a:r>
            <a:r>
              <a:rPr lang="en-US" sz="4000" dirty="0" smtClean="0"/>
              <a:t>progress wherever found </a:t>
            </a:r>
            <a:endParaRPr lang="en-US" sz="4000" dirty="0"/>
          </a:p>
          <a:p>
            <a:pPr marL="0" indent="0">
              <a:buNone/>
            </a:pPr>
            <a:endParaRPr lang="en-US" sz="2800" dirty="0" smtClean="0"/>
          </a:p>
        </p:txBody>
      </p:sp>
      <p:sp>
        <p:nvSpPr>
          <p:cNvPr id="2" name="Title 1"/>
          <p:cNvSpPr>
            <a:spLocks noGrp="1"/>
          </p:cNvSpPr>
          <p:nvPr>
            <p:ph type="title"/>
          </p:nvPr>
        </p:nvSpPr>
        <p:spPr/>
        <p:txBody>
          <a:bodyPr/>
          <a:lstStyle/>
          <a:p>
            <a:r>
              <a:rPr lang="en-US" dirty="0" smtClean="0"/>
              <a:t>A Few Lessons Learned</a:t>
            </a:r>
            <a:endParaRPr lang="en-US" dirty="0"/>
          </a:p>
        </p:txBody>
      </p:sp>
    </p:spTree>
    <p:extLst>
      <p:ext uri="{BB962C8B-B14F-4D97-AF65-F5344CB8AC3E}">
        <p14:creationId xmlns:p14="http://schemas.microsoft.com/office/powerpoint/2010/main" val="1963963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Few Lessons Learned</a:t>
            </a:r>
            <a:endParaRPr lang="en-US" dirty="0"/>
          </a:p>
        </p:txBody>
      </p:sp>
      <p:sp>
        <p:nvSpPr>
          <p:cNvPr id="6" name="Content Placeholder 5"/>
          <p:cNvSpPr>
            <a:spLocks noGrp="1"/>
          </p:cNvSpPr>
          <p:nvPr>
            <p:ph idx="1"/>
          </p:nvPr>
        </p:nvSpPr>
        <p:spPr/>
        <p:txBody>
          <a:bodyPr/>
          <a:lstStyle/>
          <a:p>
            <a:pPr marL="0" lvl="0" indent="0">
              <a:buNone/>
            </a:pPr>
            <a:r>
              <a:rPr lang="en-US" dirty="0" smtClean="0"/>
              <a:t>Leverage opportunities: </a:t>
            </a:r>
          </a:p>
          <a:p>
            <a:r>
              <a:rPr lang="en-US" smtClean="0"/>
              <a:t>Dedicated </a:t>
            </a:r>
            <a:r>
              <a:rPr lang="en-US" dirty="0" smtClean="0"/>
              <a:t>training time vs. ad hoc</a:t>
            </a:r>
          </a:p>
          <a:p>
            <a:r>
              <a:rPr lang="en-US" dirty="0" smtClean="0"/>
              <a:t>Replace mandatory drills with simulations: </a:t>
            </a:r>
          </a:p>
          <a:p>
            <a:pPr lvl="1"/>
            <a:r>
              <a:rPr lang="en-US" dirty="0" smtClean="0"/>
              <a:t>Technical component</a:t>
            </a:r>
          </a:p>
          <a:p>
            <a:pPr lvl="1"/>
            <a:r>
              <a:rPr lang="en-US" dirty="0" smtClean="0"/>
              <a:t>Teamwork component</a:t>
            </a:r>
          </a:p>
          <a:p>
            <a:r>
              <a:rPr lang="en-US" dirty="0" smtClean="0"/>
              <a:t>Communicate/reward “wins”</a:t>
            </a:r>
          </a:p>
          <a:p>
            <a:endParaRPr lang="en-US" dirty="0" smtClean="0"/>
          </a:p>
        </p:txBody>
      </p:sp>
    </p:spTree>
    <p:extLst>
      <p:ext uri="{BB962C8B-B14F-4D97-AF65-F5344CB8AC3E}">
        <p14:creationId xmlns:p14="http://schemas.microsoft.com/office/powerpoint/2010/main" val="338126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514600"/>
            <a:ext cx="7315200" cy="1362075"/>
          </a:xfrm>
        </p:spPr>
        <p:txBody>
          <a:bodyPr/>
          <a:lstStyle/>
          <a:p>
            <a:pPr algn="ctr"/>
            <a:r>
              <a:rPr lang="en-US" dirty="0" smtClean="0"/>
              <a:t>Discussion</a:t>
            </a:r>
            <a:endParaRPr lang="en-US" dirty="0"/>
          </a:p>
        </p:txBody>
      </p:sp>
    </p:spTree>
    <p:extLst>
      <p:ext uri="{BB962C8B-B14F-4D97-AF65-F5344CB8AC3E}">
        <p14:creationId xmlns:p14="http://schemas.microsoft.com/office/powerpoint/2010/main" val="288503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Disclosures</a:t>
            </a:r>
            <a:endParaRPr lang="en-US" dirty="0"/>
          </a:p>
        </p:txBody>
      </p:sp>
      <p:sp>
        <p:nvSpPr>
          <p:cNvPr id="6" name="Content Placeholder 5"/>
          <p:cNvSpPr>
            <a:spLocks noGrp="1"/>
          </p:cNvSpPr>
          <p:nvPr>
            <p:ph idx="1"/>
          </p:nvPr>
        </p:nvSpPr>
        <p:spPr/>
        <p:txBody>
          <a:bodyPr/>
          <a:lstStyle/>
          <a:p>
            <a:r>
              <a:rPr lang="en-US" smtClean="0"/>
              <a:t>Independent contractor in consulting and training roles</a:t>
            </a:r>
          </a:p>
          <a:p>
            <a:r>
              <a:rPr lang="en-US" smtClean="0"/>
              <a:t>No financial arrangements with any referenced products or businesses</a:t>
            </a:r>
            <a:endParaRPr lang="en-US" dirty="0"/>
          </a:p>
        </p:txBody>
      </p:sp>
    </p:spTree>
    <p:extLst>
      <p:ext uri="{BB962C8B-B14F-4D97-AF65-F5344CB8AC3E}">
        <p14:creationId xmlns:p14="http://schemas.microsoft.com/office/powerpoint/2010/main" val="386320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Objectives</a:t>
            </a:r>
            <a:endParaRPr lang="en-US" dirty="0"/>
          </a:p>
        </p:txBody>
      </p:sp>
      <p:sp>
        <p:nvSpPr>
          <p:cNvPr id="6" name="Content Placeholder 5"/>
          <p:cNvSpPr>
            <a:spLocks noGrp="1"/>
          </p:cNvSpPr>
          <p:nvPr>
            <p:ph idx="1"/>
          </p:nvPr>
        </p:nvSpPr>
        <p:spPr>
          <a:xfrm>
            <a:off x="914400" y="2020888"/>
            <a:ext cx="7696200" cy="3998912"/>
          </a:xfrm>
        </p:spPr>
        <p:txBody>
          <a:bodyPr/>
          <a:lstStyle/>
          <a:p>
            <a:pPr marL="457200" indent="-457200">
              <a:buSzPct val="100000"/>
              <a:buFont typeface="+mj-lt"/>
              <a:buAutoNum type="arabicPeriod"/>
            </a:pPr>
            <a:r>
              <a:rPr lang="en-US" smtClean="0"/>
              <a:t>Evaluate characteristics of the office environment that make it susceptible to breakdowns in communication and team performance.</a:t>
            </a:r>
          </a:p>
          <a:p>
            <a:pPr marL="457200" indent="-457200">
              <a:buSzPct val="100000"/>
              <a:buFont typeface="+mj-lt"/>
              <a:buAutoNum type="arabicPeriod"/>
            </a:pPr>
            <a:r>
              <a:rPr lang="en-US" smtClean="0"/>
              <a:t>Explore opportunities to develop “change capacity” within the medical office.</a:t>
            </a:r>
          </a:p>
          <a:p>
            <a:pPr marL="457200" indent="-457200">
              <a:buSzPct val="100000"/>
              <a:buFont typeface="+mj-lt"/>
              <a:buAutoNum type="arabicPeriod"/>
            </a:pPr>
            <a:r>
              <a:rPr lang="en-US" smtClean="0"/>
              <a:t>Consider practical tips used by master trainers within an office setting to select, introduce, and embed TeamSTEPPS techniques as part of a broader culture of safety.  </a:t>
            </a:r>
            <a:endParaRPr lang="en-US" dirty="0"/>
          </a:p>
        </p:txBody>
      </p:sp>
    </p:spTree>
    <p:extLst>
      <p:ext uri="{BB962C8B-B14F-4D97-AF65-F5344CB8AC3E}">
        <p14:creationId xmlns:p14="http://schemas.microsoft.com/office/powerpoint/2010/main" val="1620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63" y="876300"/>
            <a:ext cx="7739062" cy="723900"/>
          </a:xfrm>
        </p:spPr>
        <p:txBody>
          <a:bodyPr/>
          <a:lstStyle/>
          <a:p>
            <a:r>
              <a:rPr lang="en-US" sz="3200" dirty="0" smtClean="0"/>
              <a:t>Nature of Risk in the Medical Office </a:t>
            </a:r>
            <a:endParaRPr lang="en-US" sz="3200" dirty="0"/>
          </a:p>
        </p:txBody>
      </p:sp>
      <p:grpSp>
        <p:nvGrpSpPr>
          <p:cNvPr id="3" name="Group 2"/>
          <p:cNvGrpSpPr>
            <a:grpSpLocks noChangeAspect="1"/>
          </p:cNvGrpSpPr>
          <p:nvPr/>
        </p:nvGrpSpPr>
        <p:grpSpPr>
          <a:xfrm>
            <a:off x="1737360" y="1645921"/>
            <a:ext cx="6126480" cy="4007494"/>
            <a:chOff x="1280160" y="1676400"/>
            <a:chExt cx="6675120" cy="4366372"/>
          </a:xfrm>
          <a:effectLst>
            <a:outerShdw blurRad="63500" sx="102000" sy="102000" algn="ctr" rotWithShape="0">
              <a:prstClr val="black">
                <a:alpha val="40000"/>
              </a:prstClr>
            </a:outerShdw>
          </a:effectLst>
        </p:grpSpPr>
        <p:grpSp>
          <p:nvGrpSpPr>
            <p:cNvPr id="2" name="Group 1"/>
            <p:cNvGrpSpPr/>
            <p:nvPr/>
          </p:nvGrpSpPr>
          <p:grpSpPr>
            <a:xfrm>
              <a:off x="1280160" y="1676400"/>
              <a:ext cx="6675120" cy="4366372"/>
              <a:chOff x="1280160" y="1676400"/>
              <a:chExt cx="6675120" cy="4366372"/>
            </a:xfrm>
          </p:grpSpPr>
          <p:pic>
            <p:nvPicPr>
              <p:cNvPr id="12" name="Picture 11" descr="blood dra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91353"/>
                <a:ext cx="3383280" cy="2251419"/>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Clinician-Patient Exam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0" y="1676400"/>
                <a:ext cx="3289300" cy="247650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descr="MA-Patient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76400"/>
                <a:ext cx="3383280" cy="2251419"/>
              </a:xfrm>
              <a:prstGeom prst="rect">
                <a:avLst/>
              </a:prstGeom>
              <a:ln>
                <a:solidFill>
                  <a:schemeClr val="tx1"/>
                </a:solidFill>
              </a:ln>
              <a:effectLst>
                <a:outerShdw blurRad="292100" dist="139700" dir="2700000" algn="tl" rotWithShape="0">
                  <a:srgbClr val="333333">
                    <a:alpha val="65000"/>
                  </a:srgbClr>
                </a:outerShdw>
              </a:effectLst>
            </p:spPr>
          </p:pic>
        </p:grpSp>
        <p:pic>
          <p:nvPicPr>
            <p:cNvPr id="9" name="Picture 8" descr="Clinician-Patient Discussion 1.jp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280160" y="4152900"/>
              <a:ext cx="3291840" cy="1874520"/>
            </a:xfrm>
            <a:prstGeom prst="rect">
              <a:avLst/>
            </a:prstGeom>
            <a:ln>
              <a:solidFill>
                <a:schemeClr val="tx1"/>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53658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63" y="762000"/>
            <a:ext cx="7739062" cy="674915"/>
          </a:xfrm>
        </p:spPr>
        <p:txBody>
          <a:bodyPr/>
          <a:lstStyle/>
          <a:p>
            <a:r>
              <a:rPr lang="en-US" sz="3200" dirty="0" smtClean="0"/>
              <a:t>Nature of Risk in the Medical Office </a:t>
            </a:r>
            <a:endParaRPr lang="en-US" sz="3200" dirty="0"/>
          </a:p>
        </p:txBody>
      </p:sp>
      <p:grpSp>
        <p:nvGrpSpPr>
          <p:cNvPr id="2" name="Group 1"/>
          <p:cNvGrpSpPr/>
          <p:nvPr/>
        </p:nvGrpSpPr>
        <p:grpSpPr>
          <a:xfrm>
            <a:off x="1028365" y="1524000"/>
            <a:ext cx="7521275" cy="4215384"/>
            <a:chOff x="838200" y="1828800"/>
            <a:chExt cx="7521275" cy="4215384"/>
          </a:xfrm>
        </p:grpSpPr>
        <p:pic>
          <p:nvPicPr>
            <p:cNvPr id="6" name="Picture 5" descr="Specimen Label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459" y="2670048"/>
              <a:ext cx="2414016" cy="1609344"/>
            </a:xfrm>
            <a:prstGeom prst="rect">
              <a:avLst/>
            </a:prstGeom>
            <a:ln>
              <a:noFill/>
            </a:ln>
            <a:effectLst>
              <a:outerShdw blurRad="292100" dist="139700" dir="2700000" algn="tl" rotWithShape="0">
                <a:srgbClr val="333333">
                  <a:alpha val="65000"/>
                </a:srgbClr>
              </a:outerShdw>
            </a:effectLst>
          </p:spPr>
        </p:pic>
        <p:pic>
          <p:nvPicPr>
            <p:cNvPr id="12" name="Picture 11" descr="Phone resul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67001"/>
              <a:ext cx="2468880" cy="1607436"/>
            </a:xfrm>
            <a:prstGeom prst="rect">
              <a:avLst/>
            </a:prstGeom>
            <a:ln>
              <a:noFill/>
            </a:ln>
            <a:effectLst>
              <a:outerShdw blurRad="292100" dist="139700" dir="2700000" algn="tl" rotWithShape="0">
                <a:srgbClr val="333333">
                  <a:alpha val="65000"/>
                </a:srgbClr>
              </a:outerShdw>
            </a:effectLst>
          </p:spPr>
        </p:pic>
        <p:pic>
          <p:nvPicPr>
            <p:cNvPr id="10" name="Picture 9" descr="Clinician-Patient Discussion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1504" y="1828800"/>
              <a:ext cx="2624328" cy="1478495"/>
            </a:xfrm>
            <a:prstGeom prst="rect">
              <a:avLst/>
            </a:prstGeom>
            <a:ln>
              <a:noFill/>
            </a:ln>
            <a:effectLst>
              <a:outerShdw blurRad="292100" dist="139700" dir="2700000" algn="tl" rotWithShape="0">
                <a:srgbClr val="333333">
                  <a:alpha val="65000"/>
                </a:srgbClr>
              </a:outerShdw>
            </a:effectLst>
          </p:spPr>
        </p:pic>
        <p:pic>
          <p:nvPicPr>
            <p:cNvPr id="3" name="Picture 2" descr="Office la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537" y="4151376"/>
              <a:ext cx="2844384" cy="1892808"/>
            </a:xfrm>
            <a:prstGeom prst="rect">
              <a:avLst/>
            </a:prstGeom>
            <a:ln>
              <a:noFill/>
            </a:ln>
            <a:effectLst>
              <a:outerShdw blurRad="292100" dist="139700" dir="2700000" algn="tl" rotWithShape="0">
                <a:srgbClr val="333333">
                  <a:alpha val="65000"/>
                </a:srgbClr>
              </a:outerShdw>
            </a:effectLst>
          </p:spPr>
        </p:pic>
        <p:pic>
          <p:nvPicPr>
            <p:cNvPr id="11" name="Picture 10" descr="Specimen review.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2640" y="4151375"/>
              <a:ext cx="2743200" cy="188976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10988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Medical Errors in Ambulatory Care</a:t>
            </a:r>
            <a:endParaRPr lang="en-US" sz="3200" dirty="0"/>
          </a:p>
        </p:txBody>
      </p:sp>
      <p:sp>
        <p:nvSpPr>
          <p:cNvPr id="3" name="Content Placeholder 2"/>
          <p:cNvSpPr>
            <a:spLocks noGrp="1"/>
          </p:cNvSpPr>
          <p:nvPr>
            <p:ph idx="1"/>
          </p:nvPr>
        </p:nvSpPr>
        <p:spPr>
          <a:xfrm>
            <a:off x="685800" y="1735138"/>
            <a:ext cx="7924800" cy="4360862"/>
          </a:xfrm>
        </p:spPr>
        <p:txBody>
          <a:bodyPr/>
          <a:lstStyle/>
          <a:p>
            <a:r>
              <a:rPr lang="en-US" dirty="0" smtClean="0"/>
              <a:t>Each year in the United States:</a:t>
            </a:r>
          </a:p>
          <a:p>
            <a:pPr lvl="1"/>
            <a:r>
              <a:rPr lang="en-US" sz="2400" dirty="0" smtClean="0"/>
              <a:t>More than 1 billion ambulatory visits  </a:t>
            </a:r>
          </a:p>
          <a:p>
            <a:pPr lvl="1"/>
            <a:r>
              <a:rPr lang="en-US" sz="2400" dirty="0" smtClean="0"/>
              <a:t>12 million ambulatory care patients with</a:t>
            </a:r>
            <a:r>
              <a:rPr lang="en-US" sz="2400" dirty="0" smtClean="0">
                <a:solidFill>
                  <a:srgbClr val="0000FF"/>
                </a:solidFill>
              </a:rPr>
              <a:t> </a:t>
            </a:r>
            <a:r>
              <a:rPr lang="en-US" sz="2400" dirty="0" smtClean="0"/>
              <a:t>a diagnostic error</a:t>
            </a:r>
          </a:p>
          <a:p>
            <a:r>
              <a:rPr lang="en-US" dirty="0" smtClean="0"/>
              <a:t>Paid medical liability claims (Bishop, et al., 2011):</a:t>
            </a:r>
          </a:p>
          <a:p>
            <a:pPr lvl="1"/>
            <a:r>
              <a:rPr lang="en-US" sz="2400" dirty="0" smtClean="0"/>
              <a:t>Half related to events in the outpatient setting </a:t>
            </a:r>
          </a:p>
          <a:p>
            <a:pPr lvl="1"/>
            <a:r>
              <a:rPr lang="en-US" sz="2400" dirty="0" smtClean="0"/>
              <a:t>76% due to errors in diagnosis or treatment</a:t>
            </a:r>
          </a:p>
          <a:p>
            <a:endParaRPr lang="en-US" dirty="0"/>
          </a:p>
        </p:txBody>
      </p:sp>
    </p:spTree>
    <p:extLst>
      <p:ext uri="{BB962C8B-B14F-4D97-AF65-F5344CB8AC3E}">
        <p14:creationId xmlns:p14="http://schemas.microsoft.com/office/powerpoint/2010/main" val="103119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105400" y="2438400"/>
            <a:ext cx="3581400" cy="1905000"/>
          </a:xfrm>
        </p:spPr>
        <p:txBody>
          <a:bodyPr/>
          <a:lstStyle/>
          <a:p>
            <a:pPr marL="0" indent="0">
              <a:buNone/>
            </a:pPr>
            <a:r>
              <a:rPr lang="en-US" sz="2200" dirty="0" smtClean="0">
                <a:hlinkClick r:id="rId2"/>
              </a:rPr>
              <a:t>http://effectivehealthcare.ahrq.gov/index.cfm/search-for-guides-reviews-and-reports/?pageaction=displayproduct&amp;productid=2322</a:t>
            </a:r>
            <a:r>
              <a:rPr lang="en-US" sz="2200" dirty="0" smtClean="0"/>
              <a:t> </a:t>
            </a:r>
            <a:endParaRPr lang="en-US" sz="2200" dirty="0"/>
          </a:p>
        </p:txBody>
      </p:sp>
      <p:pic>
        <p:nvPicPr>
          <p:cNvPr id="12" name="Picture 11" descr="Screen Shot 2017-07-11 at 5.38.4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19200"/>
            <a:ext cx="3222759"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8589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3.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4.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5.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4759</TotalTime>
  <Words>1163</Words>
  <Application>Microsoft Office PowerPoint</Application>
  <PresentationFormat>On-screen Show (4:3)</PresentationFormat>
  <Paragraphs>183</Paragraphs>
  <Slides>32</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ＭＳ Ｐゴシック</vt:lpstr>
      <vt:lpstr>Arial</vt:lpstr>
      <vt:lpstr>Arial Narrow</vt:lpstr>
      <vt:lpstr>Calibri</vt:lpstr>
      <vt:lpstr>Franklin Gothic Book</vt:lpstr>
      <vt:lpstr>Times</vt:lpstr>
      <vt:lpstr>Verdana</vt:lpstr>
      <vt:lpstr>Wingdings</vt:lpstr>
      <vt:lpstr>4_Main_Olive</vt:lpstr>
      <vt:lpstr>10_Main_Olive</vt:lpstr>
      <vt:lpstr>11_Main_Olive</vt:lpstr>
      <vt:lpstr>PowerPoint Presentation</vt:lpstr>
      <vt:lpstr>This Webinar and Future Webinars</vt:lpstr>
      <vt:lpstr>Presenter</vt:lpstr>
      <vt:lpstr>Disclosures</vt:lpstr>
      <vt:lpstr>Objectives</vt:lpstr>
      <vt:lpstr>Nature of Risk in the Medical Office </vt:lpstr>
      <vt:lpstr>Nature of Risk in the Medical Office </vt:lpstr>
      <vt:lpstr>Medical Errors in Ambulatory Care</vt:lpstr>
      <vt:lpstr>PowerPoint Presentation</vt:lpstr>
      <vt:lpstr>Key Informant Findings</vt:lpstr>
      <vt:lpstr>Office Characteristics That Affect Team Performance and Safety</vt:lpstr>
      <vt:lpstr>Office Characteristics That Affect Team Performance and Safety</vt:lpstr>
      <vt:lpstr>Let’s Recognize Elephants  in the Room Office</vt:lpstr>
      <vt:lpstr>Let’s Recognize Elephants  in the Room Office</vt:lpstr>
      <vt:lpstr>Let’s Recognize Elephants  in the Room Office</vt:lpstr>
      <vt:lpstr>Let’s Recognize Elephants  in the Room Office</vt:lpstr>
      <vt:lpstr>Let’s Recognize Elephants  in the Room Office</vt:lpstr>
      <vt:lpstr>Tuckman’s Four Phases of Growth</vt:lpstr>
      <vt:lpstr>Organizational Capacity for Change</vt:lpstr>
      <vt:lpstr>How Change Capacity Fits</vt:lpstr>
      <vt:lpstr>Leveraging Different  Approaches to Change</vt:lpstr>
      <vt:lpstr>Master Trainer in the Office:  Many Roles/Many Challenges  </vt:lpstr>
      <vt:lpstr>A Few Lessons Learned</vt:lpstr>
      <vt:lpstr>Ownership vs. Buy-in</vt:lpstr>
      <vt:lpstr>A Few Lessons Learned</vt:lpstr>
      <vt:lpstr>PowerPoint Presentation</vt:lpstr>
      <vt:lpstr>Business Case for Safety Initiatives</vt:lpstr>
      <vt:lpstr>Business Case for Safety Initiatives How does the activity contribute to…?</vt:lpstr>
      <vt:lpstr>A Few Lessons Learned</vt:lpstr>
      <vt:lpstr>A Few Lessons Learned</vt:lpstr>
      <vt:lpstr>A Few Lessons Learned</vt:lpstr>
      <vt:lpstr>Discussion</vt:lpstr>
    </vt:vector>
  </TitlesOfParts>
  <Company>American Hospital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Minti</dc:creator>
  <cp:lastModifiedBy>Braun, Jennifer</cp:lastModifiedBy>
  <cp:revision>164</cp:revision>
  <cp:lastPrinted>2017-04-18T21:17:56Z</cp:lastPrinted>
  <dcterms:created xsi:type="dcterms:W3CDTF">2015-02-03T16:58:17Z</dcterms:created>
  <dcterms:modified xsi:type="dcterms:W3CDTF">2017-07-14T21:10:48Z</dcterms:modified>
</cp:coreProperties>
</file>