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44"/>
  </p:notesMasterIdLst>
  <p:handoutMasterIdLst>
    <p:handoutMasterId r:id="rId45"/>
  </p:handoutMasterIdLst>
  <p:sldIdLst>
    <p:sldId id="818" r:id="rId2"/>
    <p:sldId id="819" r:id="rId3"/>
    <p:sldId id="858" r:id="rId4"/>
    <p:sldId id="821" r:id="rId5"/>
    <p:sldId id="822" r:id="rId6"/>
    <p:sldId id="823" r:id="rId7"/>
    <p:sldId id="824" r:id="rId8"/>
    <p:sldId id="825" r:id="rId9"/>
    <p:sldId id="826" r:id="rId10"/>
    <p:sldId id="827" r:id="rId11"/>
    <p:sldId id="828" r:id="rId12"/>
    <p:sldId id="829" r:id="rId13"/>
    <p:sldId id="830" r:id="rId14"/>
    <p:sldId id="831" r:id="rId15"/>
    <p:sldId id="832" r:id="rId16"/>
    <p:sldId id="833" r:id="rId17"/>
    <p:sldId id="835" r:id="rId18"/>
    <p:sldId id="836" r:id="rId19"/>
    <p:sldId id="837" r:id="rId20"/>
    <p:sldId id="859" r:id="rId21"/>
    <p:sldId id="838" r:id="rId22"/>
    <p:sldId id="839" r:id="rId23"/>
    <p:sldId id="840" r:id="rId24"/>
    <p:sldId id="841" r:id="rId25"/>
    <p:sldId id="842" r:id="rId26"/>
    <p:sldId id="843" r:id="rId27"/>
    <p:sldId id="861" r:id="rId28"/>
    <p:sldId id="844" r:id="rId29"/>
    <p:sldId id="845" r:id="rId30"/>
    <p:sldId id="846" r:id="rId31"/>
    <p:sldId id="847" r:id="rId32"/>
    <p:sldId id="848" r:id="rId33"/>
    <p:sldId id="849" r:id="rId34"/>
    <p:sldId id="860" r:id="rId35"/>
    <p:sldId id="853" r:id="rId36"/>
    <p:sldId id="850" r:id="rId37"/>
    <p:sldId id="851" r:id="rId38"/>
    <p:sldId id="852" r:id="rId39"/>
    <p:sldId id="854" r:id="rId40"/>
    <p:sldId id="855" r:id="rId41"/>
    <p:sldId id="856" r:id="rId42"/>
    <p:sldId id="857" r:id="rId43"/>
  </p:sldIdLst>
  <p:sldSz cx="9144000" cy="6858000" type="letter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6">
          <p15:clr>
            <a:srgbClr val="A4A3A4"/>
          </p15:clr>
        </p15:guide>
        <p15:guide id="2" orient="horz" pos="1488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orient="horz" pos="3012">
          <p15:clr>
            <a:srgbClr val="A4A3A4"/>
          </p15:clr>
        </p15:guide>
        <p15:guide id="5" pos="2880">
          <p15:clr>
            <a:srgbClr val="A4A3A4"/>
          </p15:clr>
        </p15:guide>
        <p15:guide id="6" pos="110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  <p15:guide id="3" orient="horz" pos="2929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86"/>
    <a:srgbClr val="2232CE"/>
    <a:srgbClr val="B5DAFF"/>
    <a:srgbClr val="99CCFF"/>
    <a:srgbClr val="A7FDC4"/>
    <a:srgbClr val="FFD889"/>
    <a:srgbClr val="FFCE6D"/>
    <a:srgbClr val="E1F0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80" autoAdjust="0"/>
    <p:restoredTop sz="84343" autoAdjust="0"/>
  </p:normalViewPr>
  <p:slideViewPr>
    <p:cSldViewPr snapToGrid="0">
      <p:cViewPr>
        <p:scale>
          <a:sx n="60" d="100"/>
          <a:sy n="60" d="100"/>
        </p:scale>
        <p:origin x="-2058" y="-90"/>
      </p:cViewPr>
      <p:guideLst>
        <p:guide orient="horz" pos="2266"/>
        <p:guide orient="horz" pos="1488"/>
        <p:guide orient="horz" pos="4319"/>
        <p:guide orient="horz" pos="3012"/>
        <p:guide pos="2880"/>
        <p:guide pos="1104"/>
      </p:guideLst>
    </p:cSldViewPr>
  </p:slideViewPr>
  <p:outlineViewPr>
    <p:cViewPr>
      <p:scale>
        <a:sx n="33" d="100"/>
        <a:sy n="33" d="100"/>
      </p:scale>
      <p:origin x="0" y="-379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94"/>
    </p:cViewPr>
  </p:sorterViewPr>
  <p:notesViewPr>
    <p:cSldViewPr snapToGrid="0">
      <p:cViewPr>
        <p:scale>
          <a:sx n="75" d="100"/>
          <a:sy n="75" d="100"/>
        </p:scale>
        <p:origin x="-1302" y="1410"/>
      </p:cViewPr>
      <p:guideLst>
        <p:guide orient="horz" pos="3025"/>
        <p:guide orient="horz" pos="2929"/>
        <p:guide pos="2304"/>
        <p:guide pos="2208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Slide_title2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5" t="32530" r="2986"/>
          <a:stretch>
            <a:fillRect/>
          </a:stretch>
        </p:blipFill>
        <p:spPr bwMode="auto">
          <a:xfrm>
            <a:off x="5452533" y="0"/>
            <a:ext cx="1557867" cy="54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Line 4"/>
          <p:cNvSpPr>
            <a:spLocks noChangeShapeType="1"/>
          </p:cNvSpPr>
          <p:nvPr/>
        </p:nvSpPr>
        <p:spPr bwMode="auto">
          <a:xfrm flipV="1">
            <a:off x="0" y="544135"/>
            <a:ext cx="7010400" cy="3074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139" tIns="44070" rIns="88139" bIns="44070"/>
          <a:lstStyle/>
          <a:p>
            <a:endParaRPr lang="en-US" dirty="0"/>
          </a:p>
        </p:txBody>
      </p:sp>
      <p:grpSp>
        <p:nvGrpSpPr>
          <p:cNvPr id="34820" name="Group 6"/>
          <p:cNvGrpSpPr>
            <a:grpSpLocks/>
          </p:cNvGrpSpPr>
          <p:nvPr/>
        </p:nvGrpSpPr>
        <p:grpSpPr bwMode="auto">
          <a:xfrm>
            <a:off x="0" y="9013573"/>
            <a:ext cx="7010400" cy="233640"/>
            <a:chOff x="-48" y="5568"/>
            <a:chExt cx="4320" cy="144"/>
          </a:xfrm>
        </p:grpSpPr>
        <p:sp>
          <p:nvSpPr>
            <p:cNvPr id="34824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5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3830770" y="9013573"/>
            <a:ext cx="2219656" cy="23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dirty="0">
                <a:solidFill>
                  <a:srgbClr val="663300"/>
                </a:solidFill>
                <a:latin typeface="Verdana" pitchFamily="34" charset="0"/>
              </a:rPr>
              <a:t> TeamSTEPPS 2.0 |  Introduction</a:t>
            </a: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gray">
          <a:xfrm>
            <a:off x="5549901" y="78393"/>
            <a:ext cx="1373783" cy="38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824" tIns="45824" rIns="45824" bIns="45824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>
                <a:solidFill>
                  <a:srgbClr val="FFFFE1"/>
                </a:solidFill>
              </a:rPr>
              <a:t>Introduction</a:t>
            </a:r>
            <a:endParaRPr lang="en-US" altLang="en-US" sz="1700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70613" y="9013573"/>
            <a:ext cx="753071" cy="23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1" rIns="93163" bIns="46581" numCol="1" anchor="b" anchorCtr="0" compatLnSpc="1">
            <a:prstTxWarp prst="textNoShape">
              <a:avLst/>
            </a:prstTxWarp>
          </a:bodyPr>
          <a:lstStyle>
            <a:lvl1pPr algn="r" defTabSz="931887" eaLnBrk="0" hangingPunct="0">
              <a:defRPr sz="1000" dirty="0">
                <a:solidFill>
                  <a:srgbClr val="66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/>
              <a:t>C-1-</a:t>
            </a:r>
            <a:fld id="{943E0CD1-F82D-4A9C-AEC1-5833FB3083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1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96555" y="8852178"/>
            <a:ext cx="818811" cy="27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946" tIns="44772" rIns="87946" bIns="44772">
            <a:spAutoFit/>
          </a:bodyPr>
          <a:lstStyle>
            <a:lvl1pPr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dirty="0" smtClean="0"/>
              <a:t>Page </a:t>
            </a:r>
            <a:fld id="{3578D155-F0D2-49B2-9731-BB5D5ED11CB0}" type="slidenum">
              <a:rPr lang="en-US" altLang="en-US" sz="130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dirty="0" smtClean="0"/>
          </a:p>
        </p:txBody>
      </p:sp>
      <p:sp>
        <p:nvSpPr>
          <p:cNvPr id="2150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4825" y="1138238"/>
            <a:ext cx="3475038" cy="2608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0847" y="4413024"/>
            <a:ext cx="5142177" cy="469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46" tIns="44772" rIns="91146" bIns="44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896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130" indent="-27543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38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433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128" indent="-22034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3823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4518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213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5908" indent="-2203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06344C-36D9-405A-B381-85BA7BF39660}" type="slidenum">
              <a:rPr lang="en-US" altLang="en-US" sz="1700">
                <a:solidFill>
                  <a:srgbClr val="000000"/>
                </a:solidFill>
                <a:ea typeface="ヒラギノ角ゴ Pro W3"/>
                <a:cs typeface="ヒラギノ角ゴ Pro W3"/>
              </a:rPr>
              <a:pPr>
                <a:spcBef>
                  <a:spcPct val="0"/>
                </a:spcBef>
              </a:pPr>
              <a:t>1</a:t>
            </a:fld>
            <a:endParaRPr lang="en-US" altLang="en-US" sz="170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223407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04908" y="8549368"/>
            <a:ext cx="2911872" cy="4503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130" indent="-27543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38" indent="-2203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433" indent="-2203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128" indent="-2203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49A066-B858-4974-B0A0-41D8CDAC7A97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7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04908" y="8549368"/>
            <a:ext cx="2911872" cy="4503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130" indent="-27543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38" indent="-2203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433" indent="-2203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128" indent="-22034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A44908-AC86-48B4-8FA8-1FDC2B315F85}" type="slidenum">
              <a:rPr lang="en-US" altLang="en-US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5091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04908" y="8549368"/>
            <a:ext cx="2911872" cy="4503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 defTabSz="8982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130" indent="-275434" defTabSz="8982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38" indent="-220348" defTabSz="8982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433" indent="-220348" defTabSz="8982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128" indent="-220348" defTabSz="8982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3823" indent="-220348" defTabSz="898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4518" indent="-220348" defTabSz="898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213" indent="-220348" defTabSz="898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5908" indent="-220348" defTabSz="898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9FF1D4-821E-4ED5-914F-24375EB71321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674688"/>
            <a:ext cx="4498975" cy="33750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826" y="4483731"/>
            <a:ext cx="6476404" cy="40502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92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lide_title2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0"/>
            <a:ext cx="71072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randing_TeamSTEPPS2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740400"/>
            <a:ext cx="516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355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A96A5E86-A3F3-419B-8B79-24BBC7AC449F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5069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6EC96DFA-EB1B-40D5-B465-6A393DB0E000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2471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7B8671B6-9703-4E77-86A0-A37679D84E04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3099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C7F01CA4-7ACB-428A-83BB-1494665F8957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5273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4B3C37FB-6707-4E7D-8227-FCCB9FFD714E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27667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EA783748-825E-4B05-8DD8-8AC7BB187214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8362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E24D484A-C667-46EB-8DEF-C3AB7025B7F9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00408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778333C5-84C2-47C3-9C91-F912DC920991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012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0C471493-696A-4BBD-AE5E-5C2126667015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5813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47FC832C-7B97-4C66-93B7-0B77DA762BE0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1987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New_TS_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/>
          <a:stretch>
            <a:fillRect/>
          </a:stretch>
        </p:blipFill>
        <p:spPr bwMode="auto">
          <a:xfrm>
            <a:off x="0" y="-1588"/>
            <a:ext cx="91344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Slide_content_2_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5238"/>
            <a:ext cx="29781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926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294CBA9C-AB02-4601-B092-8799821E11C3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9144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1000" b="1" dirty="0" smtClean="0">
                <a:solidFill>
                  <a:srgbClr val="542200"/>
                </a:solidFill>
              </a:rPr>
              <a:t>T</a:t>
            </a:r>
            <a:r>
              <a:rPr lang="en-US" sz="800" b="1" dirty="0" smtClean="0">
                <a:solidFill>
                  <a:srgbClr val="542200"/>
                </a:solidFill>
              </a:rPr>
              <a:t>EAM</a:t>
            </a:r>
            <a:r>
              <a:rPr lang="en-US" sz="1000" b="1" dirty="0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363"/>
            <a:ext cx="684213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 userDrawn="1"/>
        </p:nvSpPr>
        <p:spPr bwMode="auto">
          <a:xfrm>
            <a:off x="7474039" y="39688"/>
            <a:ext cx="1530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Teams, TeamSTEPPS, and Team Structures</a:t>
            </a:r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>
          <a:xfrm>
            <a:off x="93662" y="6550026"/>
            <a:ext cx="1008063" cy="3048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en-US" sz="1200" dirty="0" smtClean="0"/>
              <a:t> </a:t>
            </a:r>
            <a:r>
              <a:rPr lang="en-US" sz="1100" dirty="0" smtClean="0"/>
              <a:t>Slide </a:t>
            </a:r>
            <a:fld id="{07447BF5-9FAB-46DC-8CBA-5638952EC953}" type="slidenum">
              <a:rPr lang="en-US" sz="1100" smtClean="0"/>
              <a:pPr algn="r" eaLnBrk="1" hangingPunct="1">
                <a:defRPr/>
              </a:pPr>
              <a:t>‹#›</a:t>
            </a:fld>
            <a:r>
              <a:rPr lang="en-US" sz="1200" dirty="0" smtClean="0"/>
              <a:t>  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30238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2pPr>
      <a:lvl3pPr marL="860425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090613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4pPr>
      <a:lvl5pPr marL="13208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5pPr>
      <a:lvl6pPr marL="1778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235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26924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149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teamstepps/national-meeting/index.html" TargetMode="External"/><Relationship Id="rId2" Type="http://schemas.openxmlformats.org/officeDocument/2006/relationships/hyperlink" Target="http://www.ahrq.gov/teamstepps/instructor/in-person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HRQTeamSTEPPS@aha.or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pl.org/research/collections/digital-collections/public-domain?gclid=COOb-ern2NECFYa6wAod1lMMiw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William.Gordon@rosalindfranklin.edu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AHRQTeamSTEPPS@aha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0" descr="Front Page 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5214"/>
            <a:ext cx="9144000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4541322"/>
            <a:ext cx="678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sz="2400" b="1" kern="0" dirty="0">
                <a:solidFill>
                  <a:srgbClr val="0099CC"/>
                </a:solidFill>
                <a:latin typeface="+mn-lt"/>
              </a:rPr>
              <a:t>Teams, TeamSTEPPS, and Team Structures: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sz="2400" b="1" kern="0" dirty="0">
                <a:solidFill>
                  <a:srgbClr val="0099CC"/>
                </a:solidFill>
                <a:latin typeface="+mn-lt"/>
              </a:rPr>
              <a:t>Models for Functional Collaboration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sz="2200" kern="0" dirty="0">
                <a:solidFill>
                  <a:srgbClr val="0099CC"/>
                </a:solidFill>
                <a:latin typeface="+mn-lt"/>
              </a:rPr>
              <a:t>February 8, 2017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en-US" sz="5000" b="1" kern="0" dirty="0">
              <a:solidFill>
                <a:srgbClr val="0099CC"/>
              </a:solidFill>
              <a:latin typeface="+mn-lt"/>
            </a:endParaRPr>
          </a:p>
        </p:txBody>
      </p:sp>
      <p:pic>
        <p:nvPicPr>
          <p:cNvPr id="5" name="Picture 4" descr="TeamSTEPPS 2.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102968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46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TeamSTEPPS Definition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idx="1"/>
          </p:nvPr>
        </p:nvSpPr>
        <p:spPr>
          <a:xfrm>
            <a:off x="1752600" y="2590800"/>
            <a:ext cx="5562600" cy="21336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Two or more people who interact </a:t>
            </a:r>
          </a:p>
          <a:p>
            <a:pPr mar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rgbClr val="990033"/>
                </a:solidFill>
              </a:rPr>
              <a:t>dynamically, interdependently, </a:t>
            </a:r>
          </a:p>
          <a:p>
            <a:pPr mar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rgbClr val="990033"/>
                </a:solidFill>
              </a:rPr>
              <a:t>and adaptively </a:t>
            </a:r>
          </a:p>
          <a:p>
            <a:pPr mar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rgbClr val="0070C0"/>
                </a:solidFill>
              </a:rPr>
              <a:t>toward a common and valued goal, </a:t>
            </a:r>
          </a:p>
          <a:p>
            <a:pPr mar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rgbClr val="00B050"/>
                </a:solidFill>
              </a:rPr>
              <a:t>have specific roles or functions</a:t>
            </a:r>
            <a:r>
              <a:rPr lang="en-US" altLang="en-US" b="1" dirty="0" smtClean="0">
                <a:solidFill>
                  <a:srgbClr val="000000"/>
                </a:solidFill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and have a </a:t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b="1" dirty="0" smtClean="0">
                <a:solidFill>
                  <a:srgbClr val="7030A0"/>
                </a:solidFill>
              </a:rPr>
              <a:t>time-limited membership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9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913189" y="1452563"/>
            <a:ext cx="4100246" cy="490094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Two or more people who interact </a:t>
            </a:r>
          </a:p>
          <a:p>
            <a:pPr mar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990033"/>
                </a:solidFill>
              </a:rPr>
              <a:t>dynamically, interdependently, </a:t>
            </a:r>
          </a:p>
          <a:p>
            <a:pPr mar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990033"/>
                </a:solidFill>
              </a:rPr>
              <a:t>and adaptively </a:t>
            </a:r>
          </a:p>
          <a:p>
            <a:pPr mar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0070C0"/>
                </a:solidFill>
              </a:rPr>
              <a:t>toward a common and valued goal, </a:t>
            </a:r>
          </a:p>
          <a:p>
            <a:pPr mar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00B050"/>
                </a:solidFill>
              </a:rPr>
              <a:t>have specific roles or functions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000000"/>
                </a:solidFill>
              </a:rPr>
              <a:t>and have a </a:t>
            </a:r>
            <a:br>
              <a:rPr lang="en-US" altLang="en-US" sz="2400" b="1" dirty="0" smtClean="0">
                <a:solidFill>
                  <a:srgbClr val="000000"/>
                </a:solidFill>
              </a:rPr>
            </a:br>
            <a:r>
              <a:rPr lang="en-US" altLang="en-US" sz="2400" b="1" dirty="0" smtClean="0">
                <a:solidFill>
                  <a:srgbClr val="7030A0"/>
                </a:solidFill>
              </a:rPr>
              <a:t>time-limited membership</a:t>
            </a: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6" name="Rectangular Callout 5" descr="speech box with text from slide in it"/>
          <p:cNvSpPr/>
          <p:nvPr/>
        </p:nvSpPr>
        <p:spPr bwMode="auto">
          <a:xfrm flipV="1">
            <a:off x="5784850" y="3570288"/>
            <a:ext cx="3200400" cy="1828800"/>
          </a:xfrm>
          <a:prstGeom prst="wedgeRectCallout">
            <a:avLst>
              <a:gd name="adj1" fmla="val -71536"/>
              <a:gd name="adj2" fmla="val 5650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ular Callout 1" descr="speech box with text from slide in it"/>
          <p:cNvSpPr/>
          <p:nvPr/>
        </p:nvSpPr>
        <p:spPr bwMode="auto">
          <a:xfrm>
            <a:off x="5784850" y="1452563"/>
            <a:ext cx="3200400" cy="1828800"/>
          </a:xfrm>
          <a:prstGeom prst="wedgeRectCallout">
            <a:avLst>
              <a:gd name="adj1" fmla="val -71234"/>
              <a:gd name="adj2" fmla="val 5892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8432" y="1875693"/>
            <a:ext cx="2919046" cy="352339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This definition is largely behavioral, describing how members </a:t>
            </a:r>
            <a:r>
              <a:rPr lang="en-US" sz="2000" dirty="0" smtClean="0"/>
              <a:t>interact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It does not, by definition, require a team to be interprofessional or even multidisciplinary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620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Team Structures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62151" y="2041635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 smtClean="0">
                <a:cs typeface="Arial" panose="020B0604020202020204" pitchFamily="34" charset="0"/>
              </a:rPr>
              <a:t>How teams are structured or organized may affect:</a:t>
            </a:r>
          </a:p>
          <a:p>
            <a:pPr lvl="1"/>
            <a:r>
              <a:rPr lang="en-US" altLang="en-US" dirty="0" smtClean="0">
                <a:cs typeface="Arial" panose="020B0604020202020204" pitchFamily="34" charset="0"/>
              </a:rPr>
              <a:t>How </a:t>
            </a:r>
            <a:r>
              <a:rPr lang="en-US" altLang="en-US" b="1" dirty="0" smtClean="0">
                <a:cs typeface="Arial" panose="020B0604020202020204" pitchFamily="34" charset="0"/>
              </a:rPr>
              <a:t>team members understand relationships </a:t>
            </a:r>
            <a:r>
              <a:rPr lang="en-US" altLang="en-US" dirty="0" smtClean="0">
                <a:cs typeface="Arial" panose="020B0604020202020204" pitchFamily="34" charset="0"/>
              </a:rPr>
              <a:t>to one another</a:t>
            </a:r>
          </a:p>
          <a:p>
            <a:pPr lvl="1"/>
            <a:r>
              <a:rPr lang="en-US" altLang="en-US" dirty="0" smtClean="0">
                <a:cs typeface="Arial" panose="020B0604020202020204" pitchFamily="34" charset="0"/>
              </a:rPr>
              <a:t>How </a:t>
            </a:r>
            <a:r>
              <a:rPr lang="en-US" altLang="en-US" b="1" dirty="0" smtClean="0">
                <a:cs typeface="Arial" panose="020B0604020202020204" pitchFamily="34" charset="0"/>
              </a:rPr>
              <a:t>communication flows</a:t>
            </a:r>
          </a:p>
          <a:p>
            <a:pPr lvl="1"/>
            <a:r>
              <a:rPr lang="en-US" altLang="en-US" dirty="0" smtClean="0">
                <a:cs typeface="Arial" panose="020B0604020202020204" pitchFamily="34" charset="0"/>
              </a:rPr>
              <a:t>Levels of </a:t>
            </a:r>
            <a:r>
              <a:rPr lang="en-US" altLang="en-US" b="1" dirty="0" smtClean="0">
                <a:cs typeface="Arial" panose="020B0604020202020204" pitchFamily="34" charset="0"/>
              </a:rPr>
              <a:t>personal accountability </a:t>
            </a:r>
            <a:r>
              <a:rPr lang="en-US" altLang="en-US" dirty="0" smtClean="0">
                <a:cs typeface="Arial" panose="020B0604020202020204" pitchFamily="34" charset="0"/>
              </a:rPr>
              <a:t>(based on decision-making strategies)</a:t>
            </a:r>
          </a:p>
        </p:txBody>
      </p:sp>
    </p:spTree>
    <p:extLst>
      <p:ext uri="{BB962C8B-B14F-4D97-AF65-F5344CB8AC3E}">
        <p14:creationId xmlns:p14="http://schemas.microsoft.com/office/powerpoint/2010/main" val="11652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he Hierarchy diagram: This is a bubble diagram with one ball at the top with arrows pointing to 5 balls beneath it.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72" y="1855630"/>
            <a:ext cx="3175630" cy="23538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10126" y="5486400"/>
            <a:ext cx="3982182" cy="103163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* Variations are possible, largely based on leadership styles and skills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662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6" name="TextBox 1"/>
          <p:cNvSpPr txBox="1">
            <a:spLocks noChangeArrowheads="1"/>
          </p:cNvSpPr>
          <p:nvPr/>
        </p:nvSpPr>
        <p:spPr bwMode="auto">
          <a:xfrm>
            <a:off x="6522196" y="1114399"/>
            <a:ext cx="24694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000" b="0" dirty="0">
                <a:latin typeface="+mn-lt"/>
              </a:rPr>
              <a:t>Relationships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000" b="0" dirty="0">
                <a:latin typeface="+mn-lt"/>
              </a:rPr>
              <a:t>Communication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000" b="0" dirty="0">
                <a:latin typeface="+mn-lt"/>
              </a:rPr>
              <a:t>Personal Accountability</a:t>
            </a:r>
          </a:p>
        </p:txBody>
      </p:sp>
      <p:grpSp>
        <p:nvGrpSpPr>
          <p:cNvPr id="4" name="Group 3" descr="A more complex hierachy bubble diagram where the top of one bubble is connected to one of the bottom bubbles of another. It goes down about 5 levels. There is a &quot;you are here&quot; sign and an arrow pointing at one of the very bottom bubbles."/>
          <p:cNvGrpSpPr/>
          <p:nvPr/>
        </p:nvGrpSpPr>
        <p:grpSpPr>
          <a:xfrm>
            <a:off x="817563" y="978519"/>
            <a:ext cx="6667500" cy="5468319"/>
            <a:chOff x="817563" y="978519"/>
            <a:chExt cx="6667500" cy="5468319"/>
          </a:xfrm>
        </p:grpSpPr>
        <p:pic>
          <p:nvPicPr>
            <p:cNvPr id="21507" name="Picture 4" descr="alt=&quot;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057400"/>
              <a:ext cx="1905000" cy="1417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08" name="Picture 4" descr="alt=&quot;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890114">
              <a:off x="5371307" y="2772569"/>
              <a:ext cx="1905000" cy="1417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09" name="Picture 4" descr="alt=&quot;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025" y="4114800"/>
              <a:ext cx="1905000" cy="1417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0" name="Picture 4" descr="alt=&quot;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36104">
              <a:off x="2583657" y="2486819"/>
              <a:ext cx="1905000" cy="1417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1" name="Picture 4" descr="alt=&quot;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76194">
              <a:off x="4060825" y="3103563"/>
              <a:ext cx="1905000" cy="1417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2" name="Picture 4" descr="The very bottom of the diagram with one of 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50122">
              <a:off x="2216150" y="4624388"/>
              <a:ext cx="1905000" cy="1417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3" name="Picture 4" descr="alt=&quot;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3" y="4078288"/>
              <a:ext cx="1905000" cy="1417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4" name="Picture 4" descr="alt=&quot;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5029200"/>
              <a:ext cx="1905000" cy="1417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5" name="Picture 4" descr="alt=&quot;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36279">
              <a:off x="1485107" y="2634456"/>
              <a:ext cx="1905000" cy="1417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ight Arrow 14"/>
            <p:cNvSpPr/>
            <p:nvPr/>
          </p:nvSpPr>
          <p:spPr>
            <a:xfrm>
              <a:off x="1501775" y="4786313"/>
              <a:ext cx="784225" cy="304800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518" name="TextBox 15"/>
            <p:cNvSpPr txBox="1">
              <a:spLocks noChangeArrowheads="1"/>
            </p:cNvSpPr>
            <p:nvPr/>
          </p:nvSpPr>
          <p:spPr bwMode="auto">
            <a:xfrm>
              <a:off x="817563" y="4467225"/>
              <a:ext cx="104298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 dirty="0"/>
                <a:t>You are Here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4410" y="978519"/>
              <a:ext cx="1908213" cy="1414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80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A more complex heirarchy bubble diagram where the top of one bubble is connected to one of the bottom bubbles of another group. It goes down about 5 levels. There is a &quot;you are here&quot; sign and an arrow pointing at one of the very bottom bubbles. There is a &quot;the vision is here (heroic model)&quot; and an arrow pointing to the very top bubble. "/>
          <p:cNvGrpSpPr/>
          <p:nvPr/>
        </p:nvGrpSpPr>
        <p:grpSpPr>
          <a:xfrm>
            <a:off x="817563" y="669925"/>
            <a:ext cx="6667500" cy="5776913"/>
            <a:chOff x="817563" y="669925"/>
            <a:chExt cx="6667500" cy="5776913"/>
          </a:xfrm>
        </p:grpSpPr>
        <p:sp>
          <p:nvSpPr>
            <p:cNvPr id="3" name="Oval 2"/>
            <p:cNvSpPr/>
            <p:nvPr/>
          </p:nvSpPr>
          <p:spPr>
            <a:xfrm>
              <a:off x="4495800" y="914400"/>
              <a:ext cx="571500" cy="533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057400"/>
              <a:ext cx="1905000" cy="1417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09886">
              <a:off x="5371307" y="2772569"/>
              <a:ext cx="1905000" cy="1417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025" y="4114800"/>
              <a:ext cx="1905000" cy="1417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36104">
              <a:off x="2583657" y="2486819"/>
              <a:ext cx="1905000" cy="1417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23806">
              <a:off x="4060825" y="3103563"/>
              <a:ext cx="1905000" cy="1417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50122">
              <a:off x="2212975" y="4656138"/>
              <a:ext cx="1905000" cy="1417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3" y="4078288"/>
              <a:ext cx="1905000" cy="1417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300" y="5029200"/>
              <a:ext cx="1905000" cy="1417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4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36279">
              <a:off x="1485107" y="2634456"/>
              <a:ext cx="1905000" cy="1417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ight Arrow 14"/>
            <p:cNvSpPr/>
            <p:nvPr/>
          </p:nvSpPr>
          <p:spPr>
            <a:xfrm>
              <a:off x="1501775" y="4786313"/>
              <a:ext cx="784225" cy="304800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542" name="TextBox 15"/>
            <p:cNvSpPr txBox="1">
              <a:spLocks noChangeArrowheads="1"/>
            </p:cNvSpPr>
            <p:nvPr/>
          </p:nvSpPr>
          <p:spPr bwMode="auto">
            <a:xfrm>
              <a:off x="817563" y="4467225"/>
              <a:ext cx="104298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 dirty="0"/>
                <a:t>You are here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 rot="10800000">
              <a:off x="5094288" y="990600"/>
              <a:ext cx="784225" cy="304800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544" name="TextBox 17"/>
            <p:cNvSpPr txBox="1">
              <a:spLocks noChangeArrowheads="1"/>
            </p:cNvSpPr>
            <p:nvPr/>
          </p:nvSpPr>
          <p:spPr bwMode="auto">
            <a:xfrm>
              <a:off x="5878513" y="669925"/>
              <a:ext cx="160655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0" dirty="0"/>
                <a:t>The Vision is here (heroic model)</a:t>
              </a:r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975245"/>
              <a:ext cx="1905000" cy="1417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756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Hierarchy</a:t>
            </a:r>
          </a:p>
        </p:txBody>
      </p:sp>
      <p:pic>
        <p:nvPicPr>
          <p:cNvPr id="23555" name="Picture 4" descr="The Hierarchy diagram: This is a bubble diagram with one ball at the top with arrows pointing to 5 balls beneath it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164884"/>
            <a:ext cx="3810000" cy="283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4572000" y="1752600"/>
            <a:ext cx="4343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b="0" dirty="0"/>
              <a:t>Characterized by “</a:t>
            </a:r>
            <a:r>
              <a:rPr lang="en-US" altLang="en-US" dirty="0"/>
              <a:t>single node ascendancy” (Hero)</a:t>
            </a: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/>
              <a:t>One person or group is in charge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b="0" dirty="0"/>
              <a:t>In </a:t>
            </a:r>
            <a:r>
              <a:rPr lang="en-US" altLang="en-US" b="0" i="1" dirty="0"/>
              <a:t>compliance driven hierarchies</a:t>
            </a:r>
            <a:r>
              <a:rPr lang="en-US" altLang="en-US" b="0" dirty="0"/>
              <a:t>, power distribution is seen as </a:t>
            </a:r>
            <a:r>
              <a:rPr lang="en-US" altLang="en-US" dirty="0"/>
              <a:t>“power-over” </a:t>
            </a:r>
            <a:r>
              <a:rPr lang="en-US" altLang="en-US" b="0" dirty="0"/>
              <a:t>rather than </a:t>
            </a:r>
            <a:r>
              <a:rPr lang="en-US" altLang="en-US" dirty="0"/>
              <a:t>“power-shared”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b="0" dirty="0"/>
              <a:t>Election to leadership is often based factors such as </a:t>
            </a:r>
            <a:r>
              <a:rPr lang="en-US" altLang="en-US" dirty="0"/>
              <a:t>longevity/seniority</a:t>
            </a:r>
          </a:p>
        </p:txBody>
      </p:sp>
    </p:spTree>
    <p:extLst>
      <p:ext uri="{BB962C8B-B14F-4D97-AF65-F5344CB8AC3E}">
        <p14:creationId xmlns:p14="http://schemas.microsoft.com/office/powerpoint/2010/main" val="221548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/>
          <a:lstStyle/>
          <a:p>
            <a:r>
              <a:rPr lang="en-US" altLang="en-US" dirty="0" smtClean="0"/>
              <a:t>Strengths of Hierarchies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24377" y="1893276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 smtClean="0"/>
              <a:t>Efficiency and Familiarity</a:t>
            </a:r>
          </a:p>
          <a:p>
            <a:pPr lvl="1"/>
            <a:r>
              <a:rPr lang="en-US" altLang="en-US" u="sng" dirty="0" smtClean="0"/>
              <a:t>Very efficient model</a:t>
            </a:r>
            <a:r>
              <a:rPr lang="en-US" altLang="en-US" dirty="0" smtClean="0"/>
              <a:t> for the transfer of information to a group of limited size (i.e. small)</a:t>
            </a:r>
          </a:p>
          <a:p>
            <a:pPr lvl="2"/>
            <a:r>
              <a:rPr lang="en-US" altLang="en-US" dirty="0" smtClean="0"/>
              <a:t>Hierarchies can structure information flow</a:t>
            </a:r>
            <a:endParaRPr lang="en-US" altLang="en-US" b="1" dirty="0" smtClean="0"/>
          </a:p>
          <a:p>
            <a:pPr lvl="1"/>
            <a:r>
              <a:rPr lang="en-US" altLang="en-US" dirty="0" smtClean="0"/>
              <a:t>Many organizational structures in our culture are built on hierarchies</a:t>
            </a:r>
          </a:p>
        </p:txBody>
      </p:sp>
      <p:pic>
        <p:nvPicPr>
          <p:cNvPr id="25604" name="Picture 4" descr="The Hierarchy diagram: This is a bubble diagram with one ball at the top with arrows pointing to 5 balls beneath it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24400"/>
            <a:ext cx="1849438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39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Liabilities of Hierarchies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914400" y="1870841"/>
            <a:ext cx="7772400" cy="35433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 smtClean="0"/>
              <a:t>Communication</a:t>
            </a:r>
          </a:p>
          <a:p>
            <a:pPr lvl="1"/>
            <a:r>
              <a:rPr lang="en-US" altLang="en-US" dirty="0" smtClean="0"/>
              <a:t>Can be compromised by lack of trust and lack of access to decision-makers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 smtClean="0"/>
              <a:t>Disengagement</a:t>
            </a:r>
          </a:p>
          <a:p>
            <a:pPr lvl="1"/>
            <a:r>
              <a:rPr lang="en-US" altLang="en-US" dirty="0" smtClean="0"/>
              <a:t>Lack of power at the edges may impact “buy-in”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 smtClean="0"/>
              <a:t>Poor accountability</a:t>
            </a:r>
          </a:p>
          <a:p>
            <a:pPr lvl="1"/>
            <a:r>
              <a:rPr lang="en-US" altLang="en-US" dirty="0" smtClean="0"/>
              <a:t>As long as compliance-driven orders are received, workers can defer to having followed those instructions, and are not considered culpable</a:t>
            </a:r>
          </a:p>
        </p:txBody>
      </p:sp>
      <p:pic>
        <p:nvPicPr>
          <p:cNvPr id="26628" name="Picture 4" descr="The Hierarchy diagram: This is a bubble diagram with one ball at the top with arrows pointing to 5 balls beneath it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90600"/>
            <a:ext cx="1677988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1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Where hierarchies are successful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00745" y="1858108"/>
            <a:ext cx="4220309" cy="2268415"/>
          </a:xfrm>
        </p:spPr>
        <p:txBody>
          <a:bodyPr/>
          <a:lstStyle/>
          <a:p>
            <a:r>
              <a:rPr lang="en-US" sz="2000" dirty="0"/>
              <a:t>Public safety</a:t>
            </a:r>
          </a:p>
          <a:p>
            <a:r>
              <a:rPr lang="en-US" sz="2000" dirty="0"/>
              <a:t>Military</a:t>
            </a:r>
          </a:p>
          <a:p>
            <a:r>
              <a:rPr lang="en-US" sz="2000" dirty="0"/>
              <a:t>Emergent situations where information flow is uni-directional</a:t>
            </a:r>
          </a:p>
          <a:p>
            <a:r>
              <a:rPr lang="en-US" sz="2000" dirty="0"/>
              <a:t>Teaching/education</a:t>
            </a:r>
          </a:p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71506" y="4682360"/>
            <a:ext cx="4972494" cy="157089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Hierarchies in and of themselves are not bad.  </a:t>
            </a:r>
          </a:p>
          <a:p>
            <a:pPr marL="0" indent="0">
              <a:buNone/>
            </a:pPr>
            <a:r>
              <a:rPr lang="en-US" sz="2000" dirty="0"/>
              <a:t>Non-reflective use or abuse of power within hierarchies amplifies their liabilities</a:t>
            </a:r>
          </a:p>
        </p:txBody>
      </p:sp>
      <p:pic>
        <p:nvPicPr>
          <p:cNvPr id="27653" name="Picture 4" descr="The Hierarchy diagram: This is a bubble diagram with one ball at the top with arrows pointing to 5 balls beneath it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91" y="1975338"/>
            <a:ext cx="3049815" cy="22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94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38200" y="728272"/>
            <a:ext cx="7739063" cy="914400"/>
          </a:xfrm>
        </p:spPr>
        <p:txBody>
          <a:bodyPr/>
          <a:lstStyle/>
          <a:p>
            <a:r>
              <a:rPr lang="en-US" altLang="en-US" dirty="0" smtClean="0"/>
              <a:t>Rules of Engagement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924800" cy="495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Audio for the webinar can be accessed in two ways:</a:t>
            </a:r>
          </a:p>
          <a:p>
            <a:pPr marL="914400" lvl="1" indent="-457200">
              <a:buClrTx/>
              <a:buSzPct val="100000"/>
              <a:buFont typeface="+mj-lt"/>
              <a:buAutoNum type="arabicPeriod"/>
              <a:defRPr/>
            </a:pPr>
            <a:r>
              <a:rPr lang="en-US" sz="2200" dirty="0"/>
              <a:t>Through the phone </a:t>
            </a:r>
            <a:r>
              <a:rPr lang="en-US" sz="2200" i="1" dirty="0">
                <a:solidFill>
                  <a:srgbClr val="006699"/>
                </a:solidFill>
              </a:rPr>
              <a:t>(*Please mute your computer speakers)</a:t>
            </a:r>
          </a:p>
          <a:p>
            <a:pPr marL="914400" lvl="1" indent="-457200">
              <a:buClrTx/>
              <a:buSzPct val="100000"/>
              <a:buFont typeface="+mj-lt"/>
              <a:buAutoNum type="arabicPeriod"/>
              <a:defRPr/>
            </a:pPr>
            <a:r>
              <a:rPr lang="en-US" sz="2200" dirty="0"/>
              <a:t>Through your computer</a:t>
            </a:r>
          </a:p>
          <a:p>
            <a:pPr>
              <a:defRPr/>
            </a:pPr>
            <a:r>
              <a:rPr lang="en-US" dirty="0" smtClean="0"/>
              <a:t>A </a:t>
            </a:r>
            <a:r>
              <a:rPr lang="en-US" dirty="0"/>
              <a:t>Q&amp;A session will be held at the end of the presentation </a:t>
            </a:r>
          </a:p>
          <a:p>
            <a:pPr>
              <a:defRPr/>
            </a:pPr>
            <a:r>
              <a:rPr lang="en-US" dirty="0" smtClean="0"/>
              <a:t>Written questions are encouraged throughout the presentation and will be answered during the Q&amp;A session </a:t>
            </a:r>
          </a:p>
          <a:p>
            <a:pPr lvl="1">
              <a:defRPr/>
            </a:pPr>
            <a:r>
              <a:rPr lang="en-US" sz="2200" dirty="0"/>
              <a:t>To submit a question, type it into the Chat Area and send it at any time during the presentation </a:t>
            </a:r>
          </a:p>
        </p:txBody>
      </p:sp>
    </p:spTree>
    <p:extLst>
      <p:ext uri="{BB962C8B-B14F-4D97-AF65-F5344CB8AC3E}">
        <p14:creationId xmlns:p14="http://schemas.microsoft.com/office/powerpoint/2010/main" val="422139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736" y="1104404"/>
            <a:ext cx="4524499" cy="5011387"/>
          </a:xfrm>
        </p:spPr>
        <p:txBody>
          <a:bodyPr/>
          <a:lstStyle/>
          <a:p>
            <a:r>
              <a:rPr lang="en-US" sz="2000" b="1" u="sng" dirty="0" smtClean="0"/>
              <a:t>Leadership</a:t>
            </a:r>
            <a:r>
              <a:rPr lang="en-US" sz="2000" dirty="0" smtClean="0"/>
              <a:t>: Potentially less- or non-collaborative, may not foster a relational model</a:t>
            </a:r>
            <a:endParaRPr lang="en-US" sz="2000" dirty="0"/>
          </a:p>
          <a:p>
            <a:r>
              <a:rPr lang="en-US" sz="2000" b="1" u="sng" dirty="0" smtClean="0"/>
              <a:t>Situation Monitoring</a:t>
            </a:r>
            <a:r>
              <a:rPr lang="en-US" sz="2000" dirty="0" smtClean="0"/>
              <a:t>: May be difficult to see the “big picture” as relationships are defined by position</a:t>
            </a:r>
            <a:endParaRPr lang="en-US" sz="2000" dirty="0"/>
          </a:p>
          <a:p>
            <a:r>
              <a:rPr lang="en-US" sz="2000" b="1" u="sng" dirty="0" smtClean="0"/>
              <a:t>Mutual Support</a:t>
            </a:r>
            <a:r>
              <a:rPr lang="en-US" sz="2000" dirty="0" smtClean="0"/>
              <a:t>: Depending       on leadership, lateral access/communication may be difficult</a:t>
            </a:r>
            <a:endParaRPr lang="en-US" sz="2000" dirty="0"/>
          </a:p>
          <a:p>
            <a:r>
              <a:rPr lang="en-US" sz="2000" b="1" u="sng" dirty="0" smtClean="0"/>
              <a:t>Communication</a:t>
            </a:r>
            <a:r>
              <a:rPr lang="en-US" sz="2000" dirty="0" smtClean="0"/>
              <a:t>: Can be compromised by poor lateral communication and by filtering effects of passing information through layers of organization</a:t>
            </a:r>
          </a:p>
          <a:p>
            <a:endParaRPr lang="en-US" dirty="0"/>
          </a:p>
        </p:txBody>
      </p:sp>
      <p:grpSp>
        <p:nvGrpSpPr>
          <p:cNvPr id="2" name="Group 1" descr="The TeamSTEPPS triangle with an arrow pointing from each box inside to its corresponding definition in the text. "/>
          <p:cNvGrpSpPr/>
          <p:nvPr/>
        </p:nvGrpSpPr>
        <p:grpSpPr>
          <a:xfrm>
            <a:off x="113773" y="1341912"/>
            <a:ext cx="4173220" cy="3489861"/>
            <a:chOff x="113773" y="1341912"/>
            <a:chExt cx="4173220" cy="34898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73" y="1631693"/>
              <a:ext cx="3995089" cy="320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 bwMode="auto">
            <a:xfrm flipV="1">
              <a:off x="2111317" y="1341912"/>
              <a:ext cx="2175675" cy="188982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2802576" y="2286822"/>
              <a:ext cx="1484415" cy="1335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flipH="1">
              <a:off x="2339443" y="3621974"/>
              <a:ext cx="1947549" cy="46313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flipH="1" flipV="1">
              <a:off x="1662545" y="3716979"/>
              <a:ext cx="2624448" cy="111479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24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The Heterarchy diagram where the bubbles are more weblike and decentralized.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92" y="1310796"/>
            <a:ext cx="2564724" cy="36358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91453" y="1047468"/>
            <a:ext cx="3094892" cy="1285019"/>
          </a:xfrm>
        </p:spPr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000" kern="1200" dirty="0">
                <a:solidFill>
                  <a:srgbClr val="000000"/>
                </a:solidFill>
                <a:ea typeface="ヒラギノ角ゴ Pro W3" pitchFamily="127" charset="-128"/>
                <a:cs typeface="+mn-cs"/>
              </a:rPr>
              <a:t>Relationships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000" kern="1200" dirty="0">
                <a:solidFill>
                  <a:srgbClr val="000000"/>
                </a:solidFill>
                <a:ea typeface="ヒラギノ角ゴ Pro W3" pitchFamily="127" charset="-128"/>
                <a:cs typeface="+mn-cs"/>
              </a:rPr>
              <a:t>Communication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000" kern="1200" dirty="0">
                <a:solidFill>
                  <a:srgbClr val="000000"/>
                </a:solidFill>
                <a:ea typeface="ヒラギノ角ゴ Pro W3" pitchFamily="127" charset="-128"/>
                <a:cs typeface="+mn-cs"/>
              </a:rPr>
              <a:t>Personal Accountability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157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 descr="Circle around the heterarchy diagram "/>
          <p:cNvSpPr/>
          <p:nvPr/>
        </p:nvSpPr>
        <p:spPr>
          <a:xfrm>
            <a:off x="2667000" y="1665288"/>
            <a:ext cx="3733800" cy="4343400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9699" name="Picture 5" descr="The Heterarchy diagram where the bubbles are more weblike and decentralized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981200"/>
            <a:ext cx="2439988" cy="345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71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Heterarchy</a:t>
            </a:r>
          </a:p>
        </p:txBody>
      </p:sp>
      <p:pic>
        <p:nvPicPr>
          <p:cNvPr id="4" name="Content Placeholder 3" descr="The Heterarchy diagram where the bubbles are more weblike and decentralized. 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69030" y="2316627"/>
            <a:ext cx="2133785" cy="33530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50594" y="1764323"/>
            <a:ext cx="4158944" cy="44577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dirty="0"/>
              <a:t>Characterized by shared organizational structure that is web-like or hive-like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dirty="0"/>
              <a:t>Generally considered to be a decentralized or shared power structure</a:t>
            </a: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dirty="0"/>
              <a:t>Power </a:t>
            </a:r>
            <a:r>
              <a:rPr lang="en-US" altLang="en-US" sz="2200" b="1" dirty="0"/>
              <a:t>transfers are fluid </a:t>
            </a:r>
            <a:r>
              <a:rPr lang="en-US" altLang="en-US" sz="2200" dirty="0"/>
              <a:t>(happen easily and quickly)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dirty="0"/>
              <a:t>Leadership may be based on information rather than education, position, longevity, title,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Decisions and Communication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36625" y="2286000"/>
            <a:ext cx="7772400" cy="35433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altLang="en-US" b="1" dirty="0" smtClean="0"/>
              <a:t>Information flows non-symmetrically across the network</a:t>
            </a:r>
          </a:p>
          <a:p>
            <a:pPr lvl="1">
              <a:defRPr/>
            </a:pPr>
            <a:r>
              <a:rPr lang="en-US" altLang="en-US" dirty="0" smtClean="0">
                <a:solidFill>
                  <a:schemeClr val="bg1">
                    <a:lumMod val="10000"/>
                  </a:schemeClr>
                </a:solidFill>
              </a:rPr>
              <a:t>There is no formal “chain of command”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altLang="en-US" b="1" dirty="0" smtClean="0"/>
              <a:t>Because of the shared power structure, edges are less likely to be constrained</a:t>
            </a:r>
          </a:p>
          <a:p>
            <a:pPr lvl="1">
              <a:defRPr/>
            </a:pPr>
            <a:r>
              <a:rPr lang="en-US" altLang="en-US" dirty="0" smtClean="0">
                <a:solidFill>
                  <a:schemeClr val="bg1">
                    <a:lumMod val="10000"/>
                  </a:schemeClr>
                </a:solidFill>
              </a:rPr>
              <a:t>Relationships tend to be non-linear</a:t>
            </a:r>
          </a:p>
        </p:txBody>
      </p:sp>
      <p:pic>
        <p:nvPicPr>
          <p:cNvPr id="31748" name="Picture 4" descr="The Heterarchy diagram where the bubbles are more weblike and decentralized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43400"/>
            <a:ext cx="16224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83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Strengths of Heterarchies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914400" y="1699418"/>
            <a:ext cx="6763407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b="1" dirty="0" smtClean="0"/>
              <a:t>Fluidity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T</a:t>
            </a:r>
            <a:r>
              <a:rPr lang="en-US" dirty="0" smtClean="0"/>
              <a:t>he structure adaptable to challenges and changes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 dirty="0" smtClean="0"/>
              <a:t>Transparency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Because communication is transparent, trust is generated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 dirty="0" smtClean="0"/>
              <a:t>Accountability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Movement away from individual successes, elevation toward team accountability</a:t>
            </a:r>
          </a:p>
        </p:txBody>
      </p:sp>
      <p:pic>
        <p:nvPicPr>
          <p:cNvPr id="32772" name="Picture 4" descr="The Heterarchy diagram where the bubbles are more weblike and decentralized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1371600"/>
            <a:ext cx="145891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7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Liabilities of Heterarchies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70742" y="1536701"/>
            <a:ext cx="7458403" cy="4280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 smtClean="0"/>
              <a:t>Uncertainty</a:t>
            </a:r>
          </a:p>
          <a:p>
            <a:pPr lvl="1"/>
            <a:r>
              <a:rPr lang="en-US" altLang="en-US" dirty="0" smtClean="0"/>
              <a:t>Unfamiliarity with structure leads to concern that “nobody is in charge”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 smtClean="0"/>
              <a:t>Informal channels of communication</a:t>
            </a:r>
          </a:p>
          <a:p>
            <a:pPr lvl="1"/>
            <a:r>
              <a:rPr lang="en-US" altLang="en-US" dirty="0" smtClean="0"/>
              <a:t>Not all information permeates the entire structure</a:t>
            </a:r>
          </a:p>
          <a:p>
            <a:pPr lvl="2"/>
            <a:r>
              <a:rPr lang="en-US" altLang="en-US" dirty="0" smtClean="0"/>
              <a:t>Information flow tends to follow a pattern of needs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 smtClean="0"/>
              <a:t>Maintenance </a:t>
            </a:r>
          </a:p>
          <a:p>
            <a:pPr lvl="1"/>
            <a:r>
              <a:rPr lang="en-US" altLang="en-US" dirty="0" smtClean="0"/>
              <a:t>Requires reflective process among team members</a:t>
            </a:r>
          </a:p>
        </p:txBody>
      </p:sp>
      <p:pic>
        <p:nvPicPr>
          <p:cNvPr id="33796" name="Picture 4" descr="The Heterarchy diagram where the bubbles are more weblike and decentralized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203" y="4360370"/>
            <a:ext cx="1409700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0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614" y="1389412"/>
            <a:ext cx="4524499" cy="5011387"/>
          </a:xfrm>
        </p:spPr>
        <p:txBody>
          <a:bodyPr/>
          <a:lstStyle/>
          <a:p>
            <a:r>
              <a:rPr lang="en-US" sz="2000" b="1" u="sng" dirty="0" smtClean="0"/>
              <a:t>Leadership</a:t>
            </a:r>
            <a:r>
              <a:rPr lang="en-US" sz="2000" dirty="0" smtClean="0"/>
              <a:t>: Tends to be more fluid, based on information rather than titles, seniority, etc.</a:t>
            </a:r>
            <a:endParaRPr lang="en-US" sz="2000" dirty="0"/>
          </a:p>
          <a:p>
            <a:r>
              <a:rPr lang="en-US" sz="2000" b="1" u="sng" dirty="0" smtClean="0"/>
              <a:t>Situation Monitoring</a:t>
            </a:r>
            <a:r>
              <a:rPr lang="en-US" sz="2000" dirty="0" smtClean="0"/>
              <a:t>: Transparency is possible through open communication and access</a:t>
            </a:r>
          </a:p>
          <a:p>
            <a:r>
              <a:rPr lang="en-US" sz="2000" b="1" u="sng" dirty="0" smtClean="0"/>
              <a:t>Mutual Support</a:t>
            </a:r>
            <a:r>
              <a:rPr lang="en-US" sz="2000" dirty="0" smtClean="0"/>
              <a:t>: Vision is held by the whole, reinforcing need for enabling success of each team member. We all succeed or no one does.</a:t>
            </a:r>
            <a:endParaRPr lang="en-US" sz="2000" dirty="0"/>
          </a:p>
          <a:p>
            <a:r>
              <a:rPr lang="en-US" sz="2000" b="1" u="sng" dirty="0" smtClean="0"/>
              <a:t>Communication</a:t>
            </a:r>
            <a:r>
              <a:rPr lang="en-US" sz="2000" dirty="0" smtClean="0"/>
              <a:t>: Open, </a:t>
            </a:r>
            <a:r>
              <a:rPr lang="en-US" sz="2000" u="sng" dirty="0" smtClean="0"/>
              <a:t>un</a:t>
            </a:r>
            <a:r>
              <a:rPr lang="en-US" sz="2000" dirty="0" smtClean="0"/>
              <a:t>defined by title, based on need, can be targeted to specific areas</a:t>
            </a:r>
            <a:endParaRPr lang="en-US" dirty="0"/>
          </a:p>
        </p:txBody>
      </p:sp>
      <p:pic>
        <p:nvPicPr>
          <p:cNvPr id="1026" name="Picture 2" descr="TeamSTEPPS Triangle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5" y="1573078"/>
            <a:ext cx="3995089" cy="320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4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Holacracy diagram: Where central points are connected and each central point has a variety of other points around it. &#10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59" y="1686671"/>
            <a:ext cx="4926065" cy="40393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62954" y="1053844"/>
            <a:ext cx="3470031" cy="1759695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000" dirty="0"/>
              <a:t>Relationships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000" dirty="0"/>
              <a:t>Communication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000" dirty="0"/>
              <a:t>Personal Accountability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49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 descr="alt=&quot;&quot;"/>
          <p:cNvSpPr/>
          <p:nvPr/>
        </p:nvSpPr>
        <p:spPr>
          <a:xfrm>
            <a:off x="2209800" y="1066800"/>
            <a:ext cx="4800600" cy="4408488"/>
          </a:xfrm>
          <a:prstGeom prst="flowChartConnector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5843" name="Picture 4" descr="Holacracy diagram with a circle around it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425" y="1752600"/>
            <a:ext cx="3433763" cy="281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81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77888" y="914400"/>
            <a:ext cx="7739062" cy="914400"/>
          </a:xfrm>
        </p:spPr>
        <p:txBody>
          <a:bodyPr/>
          <a:lstStyle/>
          <a:p>
            <a:r>
              <a:rPr lang="en-US" altLang="en-US" dirty="0" smtClean="0"/>
              <a:t>Upcoming TeamSTEPPS Events</a:t>
            </a:r>
          </a:p>
        </p:txBody>
      </p:sp>
      <p:sp>
        <p:nvSpPr>
          <p:cNvPr id="921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Master Training Courses</a:t>
            </a:r>
          </a:p>
          <a:p>
            <a:pPr lvl="1"/>
            <a:r>
              <a:rPr lang="en-US" altLang="en-US" sz="2100" dirty="0" smtClean="0">
                <a:hlinkClick r:id="rId2"/>
              </a:rPr>
              <a:t>Registration</a:t>
            </a:r>
            <a:r>
              <a:rPr lang="en-US" altLang="en-US" sz="2100" dirty="0" smtClean="0"/>
              <a:t> for courses through June 2017 now open</a:t>
            </a:r>
          </a:p>
          <a:p>
            <a:pPr lvl="1"/>
            <a:r>
              <a:rPr lang="en-US" altLang="en-US" sz="2100" dirty="0" smtClean="0"/>
              <a:t>Registration opening on January 18 for courses in April-June 2017</a:t>
            </a:r>
          </a:p>
          <a:p>
            <a:r>
              <a:rPr lang="en-US" altLang="en-US" dirty="0" smtClean="0"/>
              <a:t>National Conference</a:t>
            </a:r>
          </a:p>
          <a:p>
            <a:pPr lvl="1"/>
            <a:r>
              <a:rPr lang="en-US" altLang="en-US" sz="2100" dirty="0" smtClean="0"/>
              <a:t>June 14-16, 2017</a:t>
            </a:r>
          </a:p>
          <a:p>
            <a:pPr lvl="1"/>
            <a:r>
              <a:rPr lang="en-US" altLang="en-US" sz="2100" dirty="0" smtClean="0"/>
              <a:t>Downtown Hilton, Cleveland, OH</a:t>
            </a:r>
          </a:p>
          <a:p>
            <a:pPr lvl="1"/>
            <a:r>
              <a:rPr lang="en-US" altLang="en-US" sz="2100" dirty="0" smtClean="0">
                <a:hlinkClick r:id="rId3"/>
              </a:rPr>
              <a:t>Registration</a:t>
            </a:r>
            <a:r>
              <a:rPr lang="en-US" altLang="en-US" sz="2100" dirty="0" smtClean="0"/>
              <a:t> open and filling up fast!</a:t>
            </a:r>
          </a:p>
        </p:txBody>
      </p:sp>
    </p:spTree>
    <p:extLst>
      <p:ext uri="{BB962C8B-B14F-4D97-AF65-F5344CB8AC3E}">
        <p14:creationId xmlns:p14="http://schemas.microsoft.com/office/powerpoint/2010/main" val="10379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Holacracy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038600" y="1553308"/>
            <a:ext cx="5105400" cy="45720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sz="2200" dirty="0" smtClean="0"/>
          </a:p>
          <a:p>
            <a:pPr>
              <a:buFont typeface="Arial" charset="0"/>
              <a:buChar char="•"/>
              <a:defRPr/>
            </a:pPr>
            <a:r>
              <a:rPr lang="en-US" sz="2200" b="1" dirty="0" smtClean="0"/>
              <a:t>Requires team members be fully calibrated to the stated vision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 dirty="0" smtClean="0"/>
              <a:t>Team members assume roles based on team need</a:t>
            </a:r>
          </a:p>
          <a:p>
            <a:pPr>
              <a:buFont typeface="Arial" charset="0"/>
              <a:buChar char="•"/>
              <a:defRPr/>
            </a:pPr>
            <a:r>
              <a:rPr lang="en-US" sz="2200" b="1" dirty="0" smtClean="0"/>
              <a:t>Assignments are fluid based on need in alignment with vision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 dirty="0" smtClean="0"/>
              <a:t>Team member contributions may vary greatly across function and task</a:t>
            </a:r>
          </a:p>
          <a:p>
            <a:pPr lvl="1">
              <a:buFont typeface="Arial" charset="0"/>
              <a:buChar char="–"/>
              <a:defRPr/>
            </a:pPr>
            <a:endParaRPr lang="en-US" sz="2200" dirty="0"/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sz="2200" dirty="0" smtClean="0"/>
              <a:t>(Self-organizing, autopoietic)</a:t>
            </a:r>
          </a:p>
          <a:p>
            <a:pPr lvl="1">
              <a:buFont typeface="Arial" charset="0"/>
              <a:buChar char="–"/>
              <a:defRPr/>
            </a:pPr>
            <a:endParaRPr lang="en-US" sz="2200" dirty="0" smtClean="0"/>
          </a:p>
          <a:p>
            <a:pPr marL="0" indent="0">
              <a:buFont typeface="Arial" charset="0"/>
              <a:buNone/>
              <a:defRPr/>
            </a:pPr>
            <a:endParaRPr lang="en-US" sz="2200" dirty="0" smtClean="0"/>
          </a:p>
        </p:txBody>
      </p:sp>
      <p:pic>
        <p:nvPicPr>
          <p:cNvPr id="36868" name="Picture 4" descr="Holacracy diagra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89" y="2145324"/>
            <a:ext cx="3516966" cy="288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0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Holacracy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03700"/>
            <a:ext cx="2209800" cy="20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Decisions and Communication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804041" y="1697831"/>
            <a:ext cx="7772400" cy="35433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b="1" dirty="0" smtClean="0"/>
              <a:t>More autonomy is given to individuals to make decisions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Can lead to high innovation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Requires a strong sense of team values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 dirty="0" smtClean="0"/>
              <a:t>Communication must be central to team functioning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Requires reflective ability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	and calls to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385716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52450" y="709852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Strengths of Holacracies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628650" y="1399997"/>
            <a:ext cx="8153400" cy="42211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b="1" dirty="0" smtClean="0"/>
              <a:t>Fluidity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A</a:t>
            </a:r>
            <a:r>
              <a:rPr lang="en-US" dirty="0" smtClean="0"/>
              <a:t>daptive structure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 dirty="0" smtClean="0"/>
              <a:t>Valuing of Individuals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High importance placed on every member of the team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On-going opportunities for collaboration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 dirty="0" smtClean="0"/>
              <a:t>Connection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I</a:t>
            </a:r>
            <a:r>
              <a:rPr lang="en-US" dirty="0" smtClean="0"/>
              <a:t>ncreasing connection (and adaptation) of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structure to team vision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</p:txBody>
      </p:sp>
      <p:pic>
        <p:nvPicPr>
          <p:cNvPr id="38916" name="Picture 4" descr="Holacracy diagra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02" y="4493803"/>
            <a:ext cx="19256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68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alt=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829496"/>
            <a:ext cx="1803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457200" y="496888"/>
            <a:ext cx="8229600" cy="1560512"/>
          </a:xfrm>
        </p:spPr>
        <p:txBody>
          <a:bodyPr/>
          <a:lstStyle/>
          <a:p>
            <a:r>
              <a:rPr lang="en-US" altLang="en-US" dirty="0" smtClean="0"/>
              <a:t>Liabilities of Holacracies</a:t>
            </a:r>
          </a:p>
        </p:txBody>
      </p:sp>
      <p:sp>
        <p:nvSpPr>
          <p:cNvPr id="39940" name="Content Placeholder 2"/>
          <p:cNvSpPr>
            <a:spLocks noGrp="1"/>
          </p:cNvSpPr>
          <p:nvPr>
            <p:ph idx="1"/>
          </p:nvPr>
        </p:nvSpPr>
        <p:spPr>
          <a:xfrm>
            <a:off x="914400" y="1665288"/>
            <a:ext cx="8229600" cy="3276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 smtClean="0"/>
              <a:t>Emergence</a:t>
            </a:r>
          </a:p>
          <a:p>
            <a:pPr lvl="1"/>
            <a:r>
              <a:rPr lang="en-US" altLang="en-US" sz="2200" dirty="0" smtClean="0"/>
              <a:t>No hard rules, emerging organizational structure</a:t>
            </a:r>
          </a:p>
          <a:p>
            <a:pPr lvl="2"/>
            <a:r>
              <a:rPr lang="en-US" altLang="en-US" sz="1800" dirty="0" smtClean="0"/>
              <a:t>May be more difficult to implement where established roles and responsibilities are more rigid/clearly defined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 smtClean="0"/>
              <a:t>Non-participation</a:t>
            </a:r>
          </a:p>
          <a:p>
            <a:pPr lvl="1"/>
            <a:r>
              <a:rPr lang="en-US" altLang="en-US" sz="2200" dirty="0" smtClean="0"/>
              <a:t>Potential for passengers. Requires trust and development of organizational culture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 smtClean="0"/>
              <a:t>Tracking</a:t>
            </a:r>
          </a:p>
          <a:p>
            <a:pPr lvl="1"/>
            <a:r>
              <a:rPr lang="en-US" altLang="en-US" sz="2200" dirty="0" smtClean="0"/>
              <a:t>Completion of tasks in a timely fashion may be harder to track</a:t>
            </a:r>
          </a:p>
        </p:txBody>
      </p:sp>
    </p:spTree>
    <p:extLst>
      <p:ext uri="{BB962C8B-B14F-4D97-AF65-F5344CB8AC3E}">
        <p14:creationId xmlns:p14="http://schemas.microsoft.com/office/powerpoint/2010/main" val="41544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736" y="1104404"/>
            <a:ext cx="4821383" cy="5011387"/>
          </a:xfrm>
        </p:spPr>
        <p:txBody>
          <a:bodyPr/>
          <a:lstStyle/>
          <a:p>
            <a:r>
              <a:rPr lang="en-US" sz="2000" b="1" u="sng" dirty="0" smtClean="0"/>
              <a:t>Leadership</a:t>
            </a:r>
            <a:r>
              <a:rPr lang="en-US" sz="2000" dirty="0" smtClean="0"/>
              <a:t>: A lot of member autonomy and empowerment changes leadership model to “facilitator”</a:t>
            </a:r>
            <a:endParaRPr lang="en-US" sz="2000" dirty="0"/>
          </a:p>
          <a:p>
            <a:r>
              <a:rPr lang="en-US" sz="2000" b="1" u="sng" dirty="0" smtClean="0"/>
              <a:t>Situation Monitoring</a:t>
            </a:r>
            <a:r>
              <a:rPr lang="en-US" sz="2000" dirty="0" smtClean="0"/>
              <a:t>: Transparency allows view of larger organization (and possibly more experience across differentiated tasks)</a:t>
            </a:r>
          </a:p>
          <a:p>
            <a:r>
              <a:rPr lang="en-US" sz="2000" b="1" u="sng" dirty="0" smtClean="0"/>
              <a:t>Mutual Support</a:t>
            </a:r>
            <a:r>
              <a:rPr lang="en-US" sz="2000" dirty="0" smtClean="0"/>
              <a:t>: Early reports are this model engenders positive relations (i.e. “my community” rather than “my job”)</a:t>
            </a:r>
            <a:endParaRPr lang="en-US" sz="2000" dirty="0"/>
          </a:p>
          <a:p>
            <a:r>
              <a:rPr lang="en-US" sz="2000" b="1" u="sng" dirty="0" smtClean="0"/>
              <a:t>Communication</a:t>
            </a:r>
            <a:r>
              <a:rPr lang="en-US" sz="2000" dirty="0" smtClean="0"/>
              <a:t>: Can be challenging to be certain all who need to know are informed; may be more difficult to track tasks</a:t>
            </a:r>
            <a:endParaRPr lang="en-US" dirty="0"/>
          </a:p>
        </p:txBody>
      </p:sp>
      <p:pic>
        <p:nvPicPr>
          <p:cNvPr id="1026" name="Picture 2" descr="TeamSTEPPS triang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3" y="1631693"/>
            <a:ext cx="3995089" cy="320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2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Possibilities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215" y="2082800"/>
            <a:ext cx="8276493" cy="43883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	Hybridizing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r>
              <a:rPr lang="en-US" altLang="en-US" sz="1800" dirty="0"/>
              <a:t>Consider for </a:t>
            </a:r>
            <a:endParaRPr lang="en-US" altLang="en-US" sz="1800" dirty="0" smtClean="0"/>
          </a:p>
          <a:p>
            <a:pPr marL="0" indent="0">
              <a:buNone/>
              <a:defRPr/>
            </a:pPr>
            <a:r>
              <a:rPr lang="en-US" altLang="en-US" sz="1800" dirty="0" smtClean="0"/>
              <a:t>task </a:t>
            </a:r>
            <a:r>
              <a:rPr lang="en-US" altLang="en-US" sz="1800" dirty="0"/>
              <a:t>or time </a:t>
            </a:r>
            <a:endParaRPr lang="en-US" altLang="en-US" sz="1800" dirty="0" smtClean="0"/>
          </a:p>
          <a:p>
            <a:pPr marL="0" indent="0">
              <a:buNone/>
              <a:defRPr/>
            </a:pPr>
            <a:r>
              <a:rPr lang="en-US" altLang="en-US" sz="1800" dirty="0" smtClean="0"/>
              <a:t>specific </a:t>
            </a:r>
            <a:r>
              <a:rPr lang="en-US" altLang="en-US" sz="1800" dirty="0"/>
              <a:t>teams</a:t>
            </a:r>
          </a:p>
          <a:p>
            <a:pPr marL="0" indent="0">
              <a:buNone/>
              <a:defRPr/>
            </a:pPr>
            <a:endParaRPr lang="en-US" altLang="en-US" sz="1800" dirty="0" smtClean="0"/>
          </a:p>
          <a:p>
            <a:pPr marL="0" indent="0">
              <a:buNone/>
              <a:defRPr/>
            </a:pPr>
            <a:endParaRPr lang="en-US" altLang="en-US" sz="1800" dirty="0"/>
          </a:p>
          <a:p>
            <a:pPr marL="0" indent="0" algn="r">
              <a:buNone/>
              <a:defRPr/>
            </a:pPr>
            <a:r>
              <a:rPr lang="en-US" altLang="en-US" sz="1800" dirty="0" smtClean="0"/>
              <a:t>		</a:t>
            </a:r>
          </a:p>
          <a:p>
            <a:pPr marL="0" indent="0" algn="r">
              <a:lnSpc>
                <a:spcPct val="100000"/>
              </a:lnSpc>
              <a:buNone/>
              <a:defRPr/>
            </a:pPr>
            <a:r>
              <a:rPr lang="en-US" altLang="en-US" sz="1800" dirty="0" smtClean="0"/>
              <a:t>Perhaps </a:t>
            </a:r>
            <a:r>
              <a:rPr lang="en-US" altLang="en-US" sz="1800" dirty="0"/>
              <a:t>the biggest </a:t>
            </a:r>
            <a:endParaRPr lang="en-US" altLang="en-US" sz="1800" dirty="0" smtClean="0"/>
          </a:p>
          <a:p>
            <a:pPr marL="0" indent="0" algn="r">
              <a:lnSpc>
                <a:spcPct val="100000"/>
              </a:lnSpc>
              <a:buNone/>
              <a:defRPr/>
            </a:pPr>
            <a:r>
              <a:rPr lang="en-US" altLang="en-US" sz="1800" dirty="0" smtClean="0"/>
              <a:t>challenge </a:t>
            </a:r>
            <a:r>
              <a:rPr lang="en-US" altLang="en-US" sz="1800" dirty="0"/>
              <a:t>will be to </a:t>
            </a:r>
            <a:endParaRPr lang="en-US" altLang="en-US" sz="1800" dirty="0" smtClean="0"/>
          </a:p>
          <a:p>
            <a:pPr marL="0" indent="0" algn="r">
              <a:lnSpc>
                <a:spcPct val="100000"/>
              </a:lnSpc>
              <a:buNone/>
              <a:defRPr/>
            </a:pPr>
            <a:r>
              <a:rPr lang="en-US" altLang="en-US" sz="1800" dirty="0" smtClean="0"/>
              <a:t>reframe </a:t>
            </a:r>
            <a:r>
              <a:rPr lang="en-US" altLang="en-US" sz="1800" dirty="0"/>
              <a:t>leadership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648200" y="4256088"/>
            <a:ext cx="115888" cy="488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 descr="A combination of the Hierarchy diagram and heterarchy diagram where the heterarchy diagram  is connected to the bottom bubbles of the Hierarchy diagram."/>
          <p:cNvGrpSpPr/>
          <p:nvPr/>
        </p:nvGrpSpPr>
        <p:grpSpPr>
          <a:xfrm>
            <a:off x="1865313" y="2068513"/>
            <a:ext cx="6067425" cy="3686175"/>
            <a:chOff x="1865313" y="2068513"/>
            <a:chExt cx="6067425" cy="3686175"/>
          </a:xfrm>
        </p:grpSpPr>
        <p:pic>
          <p:nvPicPr>
            <p:cNvPr id="4506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068513"/>
              <a:ext cx="1908175" cy="1414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06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5885">
              <a:off x="3076575" y="2940050"/>
              <a:ext cx="1908175" cy="1414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06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672109">
              <a:off x="5175250" y="3829050"/>
              <a:ext cx="1908175" cy="1414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06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23613">
              <a:off x="2472531" y="3810795"/>
              <a:ext cx="1908175" cy="1414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064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181078">
              <a:off x="4761706" y="2809082"/>
              <a:ext cx="1908175" cy="1414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065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873375"/>
              <a:ext cx="769938" cy="868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06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763" y="4891088"/>
              <a:ext cx="766762" cy="86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06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313" y="4745038"/>
              <a:ext cx="714375" cy="804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6553200" y="2895600"/>
              <a:ext cx="6096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4648200" y="4356100"/>
              <a:ext cx="57150" cy="3889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2362200" y="4217988"/>
              <a:ext cx="195263" cy="4302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532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Learning to be on a team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775138" y="2091558"/>
            <a:ext cx="8229600" cy="45259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 smtClean="0"/>
              <a:t>Being on a team requires a different focus by individual members.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Focus is on team outcomes, not individual successes or “wins”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The team succeeds or fails together (as a team)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801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Paradigm Shift to Team Approach</a:t>
            </a:r>
          </a:p>
        </p:txBody>
      </p:sp>
      <p:grpSp>
        <p:nvGrpSpPr>
          <p:cNvPr id="41988" name="Group 1" descr="alt=&quot;&quot;"/>
          <p:cNvGrpSpPr>
            <a:grpSpLocks/>
          </p:cNvGrpSpPr>
          <p:nvPr/>
        </p:nvGrpSpPr>
        <p:grpSpPr bwMode="auto">
          <a:xfrm>
            <a:off x="655638" y="1898652"/>
            <a:ext cx="7440612" cy="3417888"/>
            <a:chOff x="1066800" y="2805113"/>
            <a:chExt cx="7440612" cy="3417887"/>
          </a:xfrm>
        </p:grpSpPr>
        <p:pic>
          <p:nvPicPr>
            <p:cNvPr id="41990" name="Picture 11" descr="from_to_diagra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805113"/>
              <a:ext cx="7291388" cy="303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1" name="Rectangle 12"/>
            <p:cNvSpPr>
              <a:spLocks noChangeArrowheads="1"/>
            </p:cNvSpPr>
            <p:nvPr/>
          </p:nvSpPr>
          <p:spPr bwMode="auto">
            <a:xfrm>
              <a:off x="5638800" y="2895600"/>
              <a:ext cx="2868612" cy="332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40000"/>
                </a:spcBef>
                <a:buFont typeface="Wingdings" panose="05000000000000000000" pitchFamily="2" charset="2"/>
                <a:buNone/>
              </a:pPr>
              <a:endParaRPr lang="en-US" altLang="en-US" sz="2000" b="0" dirty="0">
                <a:solidFill>
                  <a:schemeClr val="accent2"/>
                </a:solidFill>
              </a:endParaRPr>
            </a:p>
          </p:txBody>
        </p:sp>
        <p:sp>
          <p:nvSpPr>
            <p:cNvPr id="41992" name="Text Box 13"/>
            <p:cNvSpPr txBox="1">
              <a:spLocks noChangeArrowheads="1"/>
            </p:cNvSpPr>
            <p:nvPr/>
          </p:nvSpPr>
          <p:spPr bwMode="auto">
            <a:xfrm>
              <a:off x="1143000" y="3200400"/>
              <a:ext cx="269716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200" dirty="0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31838" y="2293939"/>
            <a:ext cx="2468562" cy="2686906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smtClean="0"/>
              <a:t>Single </a:t>
            </a:r>
            <a:r>
              <a:rPr lang="en-US" sz="1200" dirty="0"/>
              <a:t>focus (practice skills)</a:t>
            </a:r>
          </a:p>
          <a:p>
            <a:pPr marL="0" indent="0">
              <a:buNone/>
            </a:pPr>
            <a:r>
              <a:rPr lang="en-US" sz="1200" dirty="0"/>
              <a:t>Individual performance</a:t>
            </a:r>
          </a:p>
          <a:p>
            <a:pPr marL="0" indent="0">
              <a:buNone/>
            </a:pPr>
            <a:r>
              <a:rPr lang="en-US" sz="1200" dirty="0"/>
              <a:t>Under-informed decision-making</a:t>
            </a:r>
          </a:p>
          <a:p>
            <a:pPr marL="0" indent="0">
              <a:buNone/>
            </a:pPr>
            <a:r>
              <a:rPr lang="en-US" sz="1200" dirty="0"/>
              <a:t>Loose concept of teamwork</a:t>
            </a:r>
          </a:p>
          <a:p>
            <a:pPr marL="0" indent="0">
              <a:buNone/>
            </a:pPr>
            <a:r>
              <a:rPr lang="en-US" sz="1200" dirty="0"/>
              <a:t>Unbalanced workload</a:t>
            </a:r>
          </a:p>
          <a:p>
            <a:pPr marL="0" indent="0">
              <a:buNone/>
            </a:pPr>
            <a:r>
              <a:rPr lang="en-US" sz="1200" dirty="0"/>
              <a:t>Having information</a:t>
            </a:r>
          </a:p>
          <a:p>
            <a:pPr marL="0" indent="0">
              <a:buNone/>
            </a:pPr>
            <a:r>
              <a:rPr lang="en-US" sz="1200" dirty="0"/>
              <a:t>Self-advocacy</a:t>
            </a:r>
          </a:p>
          <a:p>
            <a:pPr marL="0" indent="0">
              <a:buNone/>
            </a:pPr>
            <a:r>
              <a:rPr lang="en-US" sz="1200" dirty="0"/>
              <a:t>Self-improvement</a:t>
            </a:r>
          </a:p>
          <a:p>
            <a:pPr marL="0" indent="0">
              <a:buNone/>
            </a:pPr>
            <a:r>
              <a:rPr lang="en-US" sz="1200" dirty="0"/>
              <a:t>Individual efficiency</a:t>
            </a:r>
          </a:p>
          <a:p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38513" y="2293939"/>
            <a:ext cx="5429250" cy="4837112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smtClean="0"/>
              <a:t>		Dual </a:t>
            </a:r>
            <a:r>
              <a:rPr lang="en-US" sz="1200" dirty="0"/>
              <a:t>focus (practice and team skills)</a:t>
            </a:r>
          </a:p>
          <a:p>
            <a:pPr marL="0" indent="0">
              <a:buNone/>
            </a:pPr>
            <a:r>
              <a:rPr lang="en-US" sz="1200" dirty="0" smtClean="0"/>
              <a:t>		Team </a:t>
            </a:r>
            <a:r>
              <a:rPr lang="en-US" sz="1200" dirty="0"/>
              <a:t>performance</a:t>
            </a:r>
          </a:p>
          <a:p>
            <a:pPr marL="0" indent="0">
              <a:buNone/>
            </a:pPr>
            <a:r>
              <a:rPr lang="en-US" sz="1200" dirty="0" smtClean="0"/>
              <a:t>		Informed </a:t>
            </a:r>
            <a:r>
              <a:rPr lang="en-US" sz="1200" dirty="0"/>
              <a:t>decision-making</a:t>
            </a:r>
          </a:p>
          <a:p>
            <a:pPr marL="0" indent="0">
              <a:buNone/>
            </a:pPr>
            <a:r>
              <a:rPr lang="en-US" sz="1200" dirty="0" smtClean="0"/>
              <a:t>		Clear </a:t>
            </a:r>
            <a:r>
              <a:rPr lang="en-US" sz="1200" dirty="0"/>
              <a:t>understanding of teamwork</a:t>
            </a:r>
          </a:p>
          <a:p>
            <a:pPr marL="0" indent="0">
              <a:buNone/>
            </a:pPr>
            <a:r>
              <a:rPr lang="en-US" sz="1200" dirty="0" smtClean="0"/>
              <a:t>		Managed </a:t>
            </a:r>
            <a:r>
              <a:rPr lang="en-US" sz="1200" dirty="0"/>
              <a:t>workload</a:t>
            </a:r>
          </a:p>
          <a:p>
            <a:pPr marL="0" indent="0">
              <a:buNone/>
            </a:pPr>
            <a:r>
              <a:rPr lang="en-US" sz="1200" dirty="0" smtClean="0"/>
              <a:t>		Sharing </a:t>
            </a:r>
            <a:r>
              <a:rPr lang="en-US" sz="1200" dirty="0"/>
              <a:t>information</a:t>
            </a:r>
          </a:p>
          <a:p>
            <a:pPr marL="0" indent="0">
              <a:buNone/>
            </a:pPr>
            <a:r>
              <a:rPr lang="en-US" sz="1200" dirty="0" smtClean="0"/>
              <a:t>		Mutual </a:t>
            </a:r>
            <a:r>
              <a:rPr lang="en-US" sz="1200" dirty="0"/>
              <a:t>support</a:t>
            </a:r>
          </a:p>
          <a:p>
            <a:pPr marL="0" indent="0">
              <a:buNone/>
            </a:pPr>
            <a:r>
              <a:rPr lang="en-US" sz="1200" dirty="0" smtClean="0"/>
              <a:t>		Team </a:t>
            </a:r>
            <a:r>
              <a:rPr lang="en-US" sz="1200" dirty="0"/>
              <a:t>improvement</a:t>
            </a:r>
          </a:p>
          <a:p>
            <a:pPr marL="0" indent="0">
              <a:buNone/>
            </a:pPr>
            <a:r>
              <a:rPr lang="en-US" sz="1200" dirty="0" smtClean="0"/>
              <a:t>		Team </a:t>
            </a:r>
            <a:r>
              <a:rPr lang="en-US" sz="1200" dirty="0"/>
              <a:t>efficiency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000" dirty="0" smtClean="0"/>
              <a:t>Practice </a:t>
            </a:r>
            <a:r>
              <a:rPr lang="en-US" sz="2000" dirty="0"/>
              <a:t>skills refers to those skills you must have to do your job.  The term applies to sets of clinical and/or non-clinical skills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379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76250" y="6096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Teams and Communication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914400" y="1863969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0" dirty="0" smtClean="0"/>
              <a:t>One of the greatest challenges about learning to collaborate with others is to </a:t>
            </a:r>
            <a:r>
              <a:rPr lang="en-US" altLang="en-US" b="1" dirty="0" smtClean="0"/>
              <a:t>find a system for communicating effectively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0" dirty="0" smtClean="0"/>
              <a:t>One-on-one conversations are different from </a:t>
            </a:r>
            <a:r>
              <a:rPr lang="en-US" altLang="en-US" b="1" dirty="0" smtClean="0"/>
              <a:t>team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4136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Ultimately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3543300"/>
          </a:xfrm>
        </p:spPr>
        <p:txBody>
          <a:bodyPr/>
          <a:lstStyle/>
          <a:p>
            <a:pPr>
              <a:buClr>
                <a:srgbClr val="B2B2B2"/>
              </a:buClr>
            </a:pPr>
            <a:r>
              <a:rPr lang="en-US" altLang="en-US" b="1" dirty="0" smtClean="0">
                <a:solidFill>
                  <a:srgbClr val="000000"/>
                </a:solidFill>
              </a:rPr>
              <a:t>Not all leaders or leaderships styles are successful with all types of organizational structure </a:t>
            </a:r>
            <a:r>
              <a:rPr lang="en-US" altLang="en-US" b="0" dirty="0" smtClean="0">
                <a:solidFill>
                  <a:srgbClr val="000000"/>
                </a:solidFill>
              </a:rPr>
              <a:t>(i.e. compliance driven leadership may not be suited for collaborative teams)</a:t>
            </a:r>
          </a:p>
          <a:p>
            <a:endParaRPr lang="en-US" altLang="en-US" sz="1600" b="0" dirty="0" smtClean="0"/>
          </a:p>
          <a:p>
            <a:r>
              <a:rPr lang="en-US" altLang="en-US" b="0" dirty="0" smtClean="0"/>
              <a:t>How we organize our teams </a:t>
            </a:r>
            <a:r>
              <a:rPr lang="en-US" altLang="en-US" b="1" dirty="0" smtClean="0"/>
              <a:t>may impact</a:t>
            </a:r>
            <a:r>
              <a:rPr lang="en-US" altLang="en-US" b="0" dirty="0" smtClean="0"/>
              <a:t>, or perhaps even </a:t>
            </a:r>
            <a:r>
              <a:rPr lang="en-US" altLang="en-US" b="1" dirty="0" smtClean="0"/>
              <a:t>dictate how those teams can function, and what their outcomes will be</a:t>
            </a:r>
          </a:p>
          <a:p>
            <a:pPr lvl="1"/>
            <a:endParaRPr lang="en-US" altLang="en-US" b="1" dirty="0" smtClean="0"/>
          </a:p>
          <a:p>
            <a:pPr marL="2463800" lvl="7" indent="0">
              <a:buNone/>
            </a:pPr>
            <a:r>
              <a:rPr lang="en-US" altLang="en-US" b="1" dirty="0" smtClean="0"/>
              <a:t>We have choices.</a:t>
            </a:r>
          </a:p>
        </p:txBody>
      </p:sp>
    </p:spTree>
    <p:extLst>
      <p:ext uri="{BB962C8B-B14F-4D97-AF65-F5344CB8AC3E}">
        <p14:creationId xmlns:p14="http://schemas.microsoft.com/office/powerpoint/2010/main" val="23386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Help Line </a:t>
            </a:r>
            <a:r>
              <a:rPr lang="en-US" altLang="en-US" b="0" dirty="0" smtClean="0"/>
              <a:t>(312) 422-2609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14400" y="2020888"/>
            <a:ext cx="7772400" cy="4151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dirty="0" smtClean="0"/>
              <a:t>Or email: </a:t>
            </a:r>
            <a:r>
              <a:rPr lang="en-US" altLang="en-US" dirty="0" smtClean="0">
                <a:hlinkClick r:id="rId2"/>
              </a:rPr>
              <a:t>AHRQTeamSTEPPS@aha.org</a:t>
            </a:r>
            <a:r>
              <a:rPr lang="en-US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155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39063" cy="914400"/>
          </a:xfrm>
        </p:spPr>
        <p:txBody>
          <a:bodyPr/>
          <a:lstStyle/>
          <a:p>
            <a:r>
              <a:rPr lang="en-US" altLang="en-US" dirty="0" smtClean="0"/>
              <a:t>References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403130" y="1505606"/>
            <a:ext cx="7315202" cy="4437993"/>
          </a:xfrm>
        </p:spPr>
        <p:txBody>
          <a:bodyPr/>
          <a:lstStyle/>
          <a:p>
            <a:r>
              <a:rPr lang="en-US" altLang="en-US" sz="1600" b="0" dirty="0" smtClean="0"/>
              <a:t>Graphics are generated by Bill Gordon and may be used freely without attribution.</a:t>
            </a:r>
          </a:p>
          <a:p>
            <a:r>
              <a:rPr lang="en-US" altLang="en-US" sz="1600" b="0" dirty="0" smtClean="0"/>
              <a:t>Images (with the exception of the presenter’s photograph) are from the Public Domain collection of the New York Public Library</a:t>
            </a:r>
          </a:p>
          <a:p>
            <a:pPr lvl="1"/>
            <a:r>
              <a:rPr lang="en-US" altLang="en-US" sz="1600" dirty="0" smtClean="0">
                <a:hlinkClick r:id="rId2"/>
              </a:rPr>
              <a:t>https://www.nypl.org/research/collections/digital-collections/public-domain?gclid=COOb-ern2NECFYa6wAod1lMMiw</a:t>
            </a:r>
            <a:r>
              <a:rPr lang="en-US" altLang="en-US" sz="1600" dirty="0" smtClean="0"/>
              <a:t> (retrieved 1/23/2017)</a:t>
            </a:r>
          </a:p>
          <a:p>
            <a:r>
              <a:rPr lang="en-US" altLang="en-US" sz="1600" b="0" dirty="0" smtClean="0"/>
              <a:t>Mattessich, P. W., &amp; Monsey, B. R. (2001). </a:t>
            </a:r>
            <a:r>
              <a:rPr lang="en-US" altLang="en-US" sz="1600" b="0" i="1" dirty="0" smtClean="0"/>
              <a:t>Collaboration--what makes it work: a review of research literature on factors influencing successful collaboration</a:t>
            </a:r>
            <a:r>
              <a:rPr lang="en-US" altLang="en-US" sz="1600" b="0" dirty="0" smtClean="0"/>
              <a:t>. St. Paul, MN: Fieldstone Alliance.</a:t>
            </a:r>
          </a:p>
          <a:p>
            <a:r>
              <a:rPr lang="en-US" altLang="en-US" sz="1600" b="0" dirty="0" smtClean="0"/>
              <a:t>Robertson, B. J. (2015). </a:t>
            </a:r>
            <a:r>
              <a:rPr lang="en-US" altLang="en-US" sz="1600" b="0" i="1" dirty="0" smtClean="0"/>
              <a:t>Holacracy: the revolutionary management system that abolishes hierarchy</a:t>
            </a:r>
            <a:r>
              <a:rPr lang="en-US" altLang="en-US" sz="1600" b="0" dirty="0" smtClean="0"/>
              <a:t>. London: Portfolio Penguin.</a:t>
            </a:r>
          </a:p>
          <a:p>
            <a:r>
              <a:rPr lang="en-US" altLang="en-US" sz="1600" b="0" dirty="0" smtClean="0"/>
              <a:t>Weiss, D., Tilin, F. J., &amp; Morgan, M. J. (2014). </a:t>
            </a:r>
            <a:r>
              <a:rPr lang="en-US" altLang="en-US" sz="1600" b="0" i="1" dirty="0" smtClean="0"/>
              <a:t>The interprofessional health care team: leadership and development</a:t>
            </a:r>
            <a:r>
              <a:rPr lang="en-US" altLang="en-US" sz="1600" b="0" dirty="0" smtClean="0"/>
              <a:t>. Burlington, MA: Jones &amp; Bartlett Learning.</a:t>
            </a:r>
          </a:p>
          <a:p>
            <a:r>
              <a:rPr lang="en-US" altLang="en-US" sz="1600" b="0" dirty="0" smtClean="0"/>
              <a:t>Wheatley, M. (2006). </a:t>
            </a:r>
            <a:r>
              <a:rPr lang="en-US" altLang="en-US" sz="1600" b="0" i="1" dirty="0" smtClean="0"/>
              <a:t>Leadership and the new science: discovering order in a chaotic world, 3rd ed</a:t>
            </a:r>
            <a:r>
              <a:rPr lang="en-US" altLang="en-US" sz="1600" b="0" dirty="0" smtClean="0"/>
              <a:t>. San Francisco, Calif: Berrett-Koehler.</a:t>
            </a:r>
          </a:p>
          <a:p>
            <a:pPr lvl="1"/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0674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739063" cy="914400"/>
          </a:xfrm>
        </p:spPr>
        <p:txBody>
          <a:bodyPr/>
          <a:lstStyle/>
          <a:p>
            <a:r>
              <a:rPr lang="en-US" altLang="en-US" dirty="0" smtClean="0"/>
              <a:t>Contact Information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040524" y="1973592"/>
            <a:ext cx="7772400" cy="35433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Dr. Bill Gordon</a:t>
            </a:r>
          </a:p>
          <a:p>
            <a:pPr>
              <a:defRPr/>
            </a:pPr>
            <a:endParaRPr lang="en-US" altLang="en-US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solidFill>
                  <a:srgbClr val="006699"/>
                </a:solidFill>
                <a:hlinkClick r:id="rId2"/>
              </a:rPr>
              <a:t>William.Gordon@rosalindfranklin.edu</a:t>
            </a:r>
            <a:endParaRPr lang="en-US" altLang="en-US" dirty="0" smtClean="0">
              <a:solidFill>
                <a:srgbClr val="006699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847-578-8327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76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Questions and Answers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7772400" cy="35433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dirty="0" smtClean="0"/>
              <a:t>For more information, please contact our team at: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u="sng" dirty="0" smtClean="0">
                <a:hlinkClick r:id="rId2"/>
              </a:rPr>
              <a:t>AHRQTeamSTEPPS@aha.org</a:t>
            </a:r>
            <a:r>
              <a:rPr lang="en-US" altLang="en-US" dirty="0" smtClean="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404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Today’s Presenter</a:t>
            </a:r>
          </a:p>
        </p:txBody>
      </p:sp>
      <p:sp>
        <p:nvSpPr>
          <p:cNvPr id="7171" name="Content Placeholder 3"/>
          <p:cNvSpPr>
            <a:spLocks noGrp="1"/>
          </p:cNvSpPr>
          <p:nvPr>
            <p:ph idx="1"/>
          </p:nvPr>
        </p:nvSpPr>
        <p:spPr>
          <a:xfrm>
            <a:off x="685800" y="2057400"/>
            <a:ext cx="5943600" cy="35433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William (Bill) Gordon, DMin, MDiv</a:t>
            </a:r>
          </a:p>
          <a:p>
            <a:pPr>
              <a:defRPr/>
            </a:pPr>
            <a:r>
              <a:rPr lang="en-US" altLang="en-US" dirty="0" smtClean="0"/>
              <a:t>Faculty, Department of Interprofessional Healthcare Studies </a:t>
            </a:r>
          </a:p>
          <a:p>
            <a:pPr>
              <a:defRPr/>
            </a:pPr>
            <a:r>
              <a:rPr lang="en-US" altLang="en-US" dirty="0" smtClean="0"/>
              <a:t>Rosalind Franklin University of Medicine and Science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North Chicago, IL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10244" name="Picture 4" descr="Picture of the presenter: William Gord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20955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00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739063" cy="914400"/>
          </a:xfrm>
        </p:spPr>
        <p:txBody>
          <a:bodyPr/>
          <a:lstStyle/>
          <a:p>
            <a:r>
              <a:rPr lang="en-US" altLang="en-US" dirty="0" smtClean="0"/>
              <a:t>No conflicts of interest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772400" cy="35433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dirty="0" smtClean="0"/>
              <a:t>I have no conflicts of interest to declare in relationship to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9864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96829" y="675324"/>
            <a:ext cx="7739062" cy="914400"/>
          </a:xfrm>
        </p:spPr>
        <p:txBody>
          <a:bodyPr/>
          <a:lstStyle/>
          <a:p>
            <a:r>
              <a:rPr lang="en-US" altLang="en-US" dirty="0" smtClean="0"/>
              <a:t>Objectives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>
          <a:xfrm>
            <a:off x="1187532" y="1432069"/>
            <a:ext cx="7956468" cy="4543062"/>
          </a:xfrm>
        </p:spPr>
        <p:txBody>
          <a:bodyPr/>
          <a:lstStyle/>
          <a:p>
            <a:r>
              <a:rPr lang="en-US" altLang="en-US" b="0" dirty="0" smtClean="0"/>
              <a:t>Learn to </a:t>
            </a:r>
            <a:r>
              <a:rPr lang="en-US" altLang="en-US" b="1" dirty="0" smtClean="0"/>
              <a:t>analyze team structures </a:t>
            </a:r>
            <a:r>
              <a:rPr lang="en-US" altLang="en-US" b="0" dirty="0" smtClean="0"/>
              <a:t>by reviewing an organizational diagram, </a:t>
            </a:r>
            <a:r>
              <a:rPr lang="en-US" altLang="en-US" b="1" dirty="0" smtClean="0"/>
              <a:t>hypothesizing the assets and challenges</a:t>
            </a:r>
            <a:r>
              <a:rPr lang="en-US" altLang="en-US" dirty="0" smtClean="0"/>
              <a:t> </a:t>
            </a:r>
            <a:r>
              <a:rPr lang="en-US" altLang="en-US" b="0" dirty="0" smtClean="0"/>
              <a:t>to</a:t>
            </a:r>
            <a:r>
              <a:rPr lang="en-US" altLang="en-US" b="0" i="1" dirty="0" smtClean="0"/>
              <a:t> relationships</a:t>
            </a:r>
            <a:r>
              <a:rPr lang="en-US" altLang="en-US" b="0" dirty="0" smtClean="0"/>
              <a:t>, </a:t>
            </a:r>
            <a:r>
              <a:rPr lang="en-US" altLang="en-US" b="0" i="1" dirty="0" smtClean="0"/>
              <a:t>communication</a:t>
            </a:r>
            <a:r>
              <a:rPr lang="en-US" altLang="en-US" b="0" dirty="0" smtClean="0"/>
              <a:t>, and </a:t>
            </a:r>
            <a:r>
              <a:rPr lang="en-US" altLang="en-US" b="0" i="1" dirty="0" smtClean="0"/>
              <a:t>accountability</a:t>
            </a:r>
          </a:p>
          <a:p>
            <a:r>
              <a:rPr lang="en-US" altLang="en-US" b="0" dirty="0" smtClean="0"/>
              <a:t>Differentiate between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hierarchy</a:t>
            </a:r>
            <a:r>
              <a:rPr lang="en-US" altLang="en-US" b="0" dirty="0" smtClean="0"/>
              <a:t>,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heterarchy</a:t>
            </a:r>
            <a:r>
              <a:rPr lang="en-US" altLang="en-US" b="0" dirty="0" smtClean="0"/>
              <a:t>,</a:t>
            </a:r>
            <a:r>
              <a:rPr lang="en-US" altLang="en-US" dirty="0" smtClean="0"/>
              <a:t> </a:t>
            </a:r>
            <a:r>
              <a:rPr lang="en-US" altLang="en-US" b="0" dirty="0" smtClean="0"/>
              <a:t>and </a:t>
            </a:r>
            <a:r>
              <a:rPr lang="en-US" altLang="en-US" b="1" dirty="0" smtClean="0"/>
              <a:t>holacracy</a:t>
            </a:r>
            <a:r>
              <a:rPr lang="en-US" altLang="en-US" dirty="0" smtClean="0"/>
              <a:t> </a:t>
            </a:r>
            <a:r>
              <a:rPr lang="en-US" altLang="en-US" b="0" dirty="0" smtClean="0"/>
              <a:t>as models of team organizational strategies</a:t>
            </a:r>
          </a:p>
          <a:p>
            <a:pPr lvl="1"/>
            <a:r>
              <a:rPr lang="en-US" altLang="en-US" dirty="0" smtClean="0"/>
              <a:t>Evaluate these structures utilizing the TeamSTEPPS domains of leadership, situation monitoring, mutual support, and communication</a:t>
            </a:r>
            <a:endParaRPr lang="en-US" altLang="en-US" b="0" dirty="0" smtClean="0"/>
          </a:p>
          <a:p>
            <a:r>
              <a:rPr lang="en-US" altLang="en-US" b="0" dirty="0" smtClean="0"/>
              <a:t>Consider </a:t>
            </a:r>
            <a:r>
              <a:rPr lang="en-US" altLang="en-US" b="1" dirty="0" smtClean="0"/>
              <a:t>possibilities of hybridized organizational models </a:t>
            </a:r>
            <a:r>
              <a:rPr lang="en-US" altLang="en-US" b="0" dirty="0" smtClean="0"/>
              <a:t>for task or time specific teams</a:t>
            </a:r>
          </a:p>
        </p:txBody>
      </p:sp>
    </p:spTree>
    <p:extLst>
      <p:ext uri="{BB962C8B-B14F-4D97-AF65-F5344CB8AC3E}">
        <p14:creationId xmlns:p14="http://schemas.microsoft.com/office/powerpoint/2010/main" val="123629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92113" y="838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Groups and Teams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12006" y="2509837"/>
            <a:ext cx="6965244" cy="35433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b="1" dirty="0" smtClean="0"/>
              <a:t>In a group, focus is on individual results  </a:t>
            </a:r>
          </a:p>
          <a:p>
            <a:pPr lvl="1"/>
            <a:r>
              <a:rPr lang="en-US" altLang="en-US" dirty="0" smtClean="0"/>
              <a:t>People are </a:t>
            </a:r>
            <a:r>
              <a:rPr lang="en-US" altLang="en-US" b="1" dirty="0" smtClean="0"/>
              <a:t>free to act independently</a:t>
            </a:r>
            <a:r>
              <a:rPr lang="en-US" altLang="en-US" dirty="0" smtClean="0"/>
              <a:t>, regardless of the behavior of others</a:t>
            </a:r>
          </a:p>
          <a:p>
            <a:pPr lvl="1"/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>
                <a:solidFill>
                  <a:srgbClr val="542200"/>
                </a:solidFill>
                <a:ea typeface="MS PGothic" panose="020B0600070205080204" pitchFamily="34" charset="-128"/>
              </a:rPr>
              <a:t> </a:t>
            </a:r>
            <a:fld id="{B00FD877-8DEF-49A3-A27C-843993DBC240}" type="slidenum">
              <a:rPr lang="en-US" altLang="en-US" sz="1800" b="0">
                <a:solidFill>
                  <a:srgbClr val="542200"/>
                </a:solidFill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r>
              <a:rPr lang="en-US" altLang="en-US" sz="1800" b="0" dirty="0">
                <a:solidFill>
                  <a:srgbClr val="542200"/>
                </a:solidFill>
                <a:ea typeface="MS PGothic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63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955" y="1786466"/>
            <a:ext cx="7772400" cy="3543300"/>
          </a:xfrm>
        </p:spPr>
        <p:txBody>
          <a:bodyPr/>
          <a:lstStyle/>
          <a:p>
            <a:pPr marL="0" indent="0">
              <a:buClr>
                <a:srgbClr val="B2B2B2"/>
              </a:buClr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In a team, success belongs to the whole</a:t>
            </a:r>
            <a:r>
              <a:rPr lang="en-US" altLang="en-US" dirty="0">
                <a:solidFill>
                  <a:srgbClr val="000000"/>
                </a:solidFill>
              </a:rPr>
              <a:t>, not to individuals </a:t>
            </a:r>
          </a:p>
          <a:p>
            <a:pPr lvl="1">
              <a:buClr>
                <a:srgbClr val="CCCC99"/>
              </a:buClr>
              <a:defRPr/>
            </a:pPr>
            <a:r>
              <a:rPr lang="en-US" altLang="en-US" dirty="0">
                <a:solidFill>
                  <a:srgbClr val="000000"/>
                </a:solidFill>
              </a:rPr>
              <a:t>People are </a:t>
            </a:r>
            <a:r>
              <a:rPr lang="en-US" altLang="en-US" b="1" dirty="0">
                <a:solidFill>
                  <a:srgbClr val="000000"/>
                </a:solidFill>
              </a:rPr>
              <a:t>interdependently related</a:t>
            </a:r>
            <a:r>
              <a:rPr lang="en-US" altLang="en-US" dirty="0">
                <a:solidFill>
                  <a:srgbClr val="000000"/>
                </a:solidFill>
              </a:rPr>
              <a:t>, rather than being independent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3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61521859</TotalTime>
  <Pages>6</Pages>
  <Words>1425</Words>
  <Application>Microsoft Office PowerPoint</Application>
  <PresentationFormat>Letter Paper (8.5x11 in)</PresentationFormat>
  <Paragraphs>240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2_Main_Olive</vt:lpstr>
      <vt:lpstr>PowerPoint Presentation</vt:lpstr>
      <vt:lpstr>Rules of Engagement </vt:lpstr>
      <vt:lpstr>Upcoming TeamSTEPPS Events</vt:lpstr>
      <vt:lpstr>Help Line (312) 422-2609</vt:lpstr>
      <vt:lpstr>Today’s Presenter</vt:lpstr>
      <vt:lpstr>No conflicts of interest</vt:lpstr>
      <vt:lpstr>Objectives</vt:lpstr>
      <vt:lpstr>Groups and Teams</vt:lpstr>
      <vt:lpstr>PowerPoint Presentation</vt:lpstr>
      <vt:lpstr>TeamSTEPPS Definition</vt:lpstr>
      <vt:lpstr>PowerPoint Presentation</vt:lpstr>
      <vt:lpstr>Team Structures</vt:lpstr>
      <vt:lpstr>PowerPoint Presentation</vt:lpstr>
      <vt:lpstr>PowerPoint Presentation</vt:lpstr>
      <vt:lpstr>PowerPoint Presentation</vt:lpstr>
      <vt:lpstr>Hierarchy</vt:lpstr>
      <vt:lpstr>Strengths of Hierarchies</vt:lpstr>
      <vt:lpstr>Liabilities of Hierarchies</vt:lpstr>
      <vt:lpstr>Where hierarchies are successful</vt:lpstr>
      <vt:lpstr>PowerPoint Presentation</vt:lpstr>
      <vt:lpstr>PowerPoint Presentation</vt:lpstr>
      <vt:lpstr>PowerPoint Presentation</vt:lpstr>
      <vt:lpstr>Heterarchy</vt:lpstr>
      <vt:lpstr>Decisions and Communication</vt:lpstr>
      <vt:lpstr>Strengths of Heterarchies</vt:lpstr>
      <vt:lpstr>Liabilities of Heterarchies</vt:lpstr>
      <vt:lpstr>PowerPoint Presentation</vt:lpstr>
      <vt:lpstr>PowerPoint Presentation</vt:lpstr>
      <vt:lpstr>PowerPoint Presentation</vt:lpstr>
      <vt:lpstr>Holacracy</vt:lpstr>
      <vt:lpstr>Decisions and Communication</vt:lpstr>
      <vt:lpstr>Strengths of Holacracies</vt:lpstr>
      <vt:lpstr>Liabilities of Holacracies</vt:lpstr>
      <vt:lpstr>PowerPoint Presentation</vt:lpstr>
      <vt:lpstr>Possibilities to consider</vt:lpstr>
      <vt:lpstr>Learning to be on a team</vt:lpstr>
      <vt:lpstr>Paradigm Shift to Team Approach</vt:lpstr>
      <vt:lpstr>Teams and Communication</vt:lpstr>
      <vt:lpstr>Ultimately</vt:lpstr>
      <vt:lpstr>References</vt:lpstr>
      <vt:lpstr>Contact Information</vt:lpstr>
      <vt:lpstr>Questions and Answers</vt:lpstr>
    </vt:vector>
  </TitlesOfParts>
  <Company>HRET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Teams, TeamSTEPPS, and Team Structures:Models for Functional Collaboration</dc:title>
  <dc:subject>Team Structures and Collaboration</dc:subject>
  <dc:creator>William Gordan</dc:creator>
  <cp:keywords>Collaboration, TeamSTEPPS, Webinar, Team Structure</cp:keywords>
  <cp:lastModifiedBy>Windows User</cp:lastModifiedBy>
  <cp:revision>1228</cp:revision>
  <cp:lastPrinted>2017-01-26T16:06:45Z</cp:lastPrinted>
  <dcterms:created xsi:type="dcterms:W3CDTF">1997-11-14T21:37:50Z</dcterms:created>
  <dcterms:modified xsi:type="dcterms:W3CDTF">2017-02-02T15:25:25Z</dcterms:modified>
</cp:coreProperties>
</file>