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29"/>
  </p:notesMasterIdLst>
  <p:handoutMasterIdLst>
    <p:handoutMasterId r:id="rId30"/>
  </p:handoutMasterIdLst>
  <p:sldIdLst>
    <p:sldId id="541" r:id="rId2"/>
    <p:sldId id="542" r:id="rId3"/>
    <p:sldId id="583" r:id="rId4"/>
    <p:sldId id="544" r:id="rId5"/>
    <p:sldId id="545" r:id="rId6"/>
    <p:sldId id="547" r:id="rId7"/>
    <p:sldId id="494" r:id="rId8"/>
    <p:sldId id="567" r:id="rId9"/>
    <p:sldId id="573" r:id="rId10"/>
    <p:sldId id="580" r:id="rId11"/>
    <p:sldId id="549" r:id="rId12"/>
    <p:sldId id="574" r:id="rId13"/>
    <p:sldId id="551" r:id="rId14"/>
    <p:sldId id="575" r:id="rId15"/>
    <p:sldId id="560" r:id="rId16"/>
    <p:sldId id="576" r:id="rId17"/>
    <p:sldId id="563" r:id="rId18"/>
    <p:sldId id="557" r:id="rId19"/>
    <p:sldId id="581" r:id="rId20"/>
    <p:sldId id="555" r:id="rId21"/>
    <p:sldId id="572" r:id="rId22"/>
    <p:sldId id="577" r:id="rId23"/>
    <p:sldId id="568" r:id="rId24"/>
    <p:sldId id="570" r:id="rId25"/>
    <p:sldId id="578" r:id="rId26"/>
    <p:sldId id="540" r:id="rId27"/>
    <p:sldId id="507" r:id="rId28"/>
  </p:sldIdLst>
  <p:sldSz cx="9144000" cy="6858000" type="screen4x3"/>
  <p:notesSz cx="7010400" cy="9296400"/>
  <p:custDataLst>
    <p:tags r:id="rId31"/>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DFFE"/>
    <a:srgbClr val="6BC4FB"/>
    <a:srgbClr val="99CCFF"/>
    <a:srgbClr val="66CCFF"/>
    <a:srgbClr val="6019E1"/>
    <a:srgbClr val="660000"/>
    <a:srgbClr val="6D0000"/>
    <a:srgbClr val="1B07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47" autoAdjust="0"/>
    <p:restoredTop sz="86388" autoAdjust="0"/>
  </p:normalViewPr>
  <p:slideViewPr>
    <p:cSldViewPr>
      <p:cViewPr varScale="1">
        <p:scale>
          <a:sx n="104" d="100"/>
          <a:sy n="104" d="100"/>
        </p:scale>
        <p:origin x="-1752" y="-96"/>
      </p:cViewPr>
      <p:guideLst>
        <p:guide orient="horz" pos="2160"/>
        <p:guide pos="2880"/>
      </p:guideLst>
    </p:cSldViewPr>
  </p:slideViewPr>
  <p:outlineViewPr>
    <p:cViewPr>
      <p:scale>
        <a:sx n="33" d="100"/>
        <a:sy n="33" d="100"/>
      </p:scale>
      <p:origin x="0" y="-21432"/>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924"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C42E77-D471-40AC-BD6F-C247A58F2DCD}" type="doc">
      <dgm:prSet loTypeId="urn:microsoft.com/office/officeart/2005/8/layout/chevron2" loCatId="list" qsTypeId="urn:microsoft.com/office/officeart/2005/8/quickstyle/simple2" qsCatId="simple" csTypeId="urn:microsoft.com/office/officeart/2005/8/colors/accent1_2" csCatId="accent1" phldr="1"/>
      <dgm:spPr/>
      <dgm:t>
        <a:bodyPr/>
        <a:lstStyle/>
        <a:p>
          <a:endParaRPr lang="en-US"/>
        </a:p>
      </dgm:t>
    </dgm:pt>
    <dgm:pt modelId="{2056640A-90BA-43F5-BE4B-31711227E8F6}">
      <dgm:prSet phldrT="[Text]" custT="1"/>
      <dgm:spPr/>
      <dgm:t>
        <a:bodyPr/>
        <a:lstStyle/>
        <a:p>
          <a:endParaRPr lang="en-US" sz="2000" dirty="0"/>
        </a:p>
      </dgm:t>
    </dgm:pt>
    <dgm:pt modelId="{472BA875-6EBF-4A57-B530-73C144C53000}" type="parTrans" cxnId="{56A83A38-9892-4E26-80AA-93C13D52696D}">
      <dgm:prSet/>
      <dgm:spPr/>
      <dgm:t>
        <a:bodyPr/>
        <a:lstStyle/>
        <a:p>
          <a:endParaRPr lang="en-US"/>
        </a:p>
      </dgm:t>
    </dgm:pt>
    <dgm:pt modelId="{EFA7CCF3-7BF9-46F2-8B09-803B6F65777E}" type="sibTrans" cxnId="{56A83A38-9892-4E26-80AA-93C13D52696D}">
      <dgm:prSet/>
      <dgm:spPr/>
      <dgm:t>
        <a:bodyPr/>
        <a:lstStyle/>
        <a:p>
          <a:endParaRPr lang="en-US"/>
        </a:p>
      </dgm:t>
    </dgm:pt>
    <dgm:pt modelId="{B0D5FFFD-C4C1-46AF-B409-97FE0B1124CD}">
      <dgm:prSet phldrT="[Text]"/>
      <dgm:spPr>
        <a:solidFill>
          <a:srgbClr val="A0DFFE"/>
        </a:solidFill>
      </dgm:spPr>
      <dgm:t>
        <a:bodyPr/>
        <a:lstStyle/>
        <a:p>
          <a:r>
            <a:rPr lang="en-US" dirty="0" smtClean="0">
              <a:solidFill>
                <a:schemeClr val="tx1"/>
              </a:solidFill>
            </a:rPr>
            <a:t>Winter 2013</a:t>
          </a:r>
          <a:endParaRPr lang="en-US" dirty="0">
            <a:solidFill>
              <a:schemeClr val="tx1"/>
            </a:solidFill>
          </a:endParaRPr>
        </a:p>
      </dgm:t>
      <dgm:extLst>
        <a:ext uri="{E40237B7-FDA0-4F09-8148-C483321AD2D9}">
          <dgm14:cNvPr xmlns:dgm14="http://schemas.microsoft.com/office/drawing/2010/diagram" id="0" name="" descr="an arrow used for decoration with Winter 2016 in it. " title="Winter 2016"/>
        </a:ext>
      </dgm:extLst>
    </dgm:pt>
    <dgm:pt modelId="{21B92F4F-3C59-4720-B497-9194B313E261}" type="sibTrans" cxnId="{26328ABC-3FCD-402F-B16E-0F2E90ACC694}">
      <dgm:prSet/>
      <dgm:spPr/>
      <dgm:t>
        <a:bodyPr/>
        <a:lstStyle/>
        <a:p>
          <a:endParaRPr lang="en-US"/>
        </a:p>
      </dgm:t>
    </dgm:pt>
    <dgm:pt modelId="{89BB7677-5468-4E18-9AA7-988652F5F0A4}" type="parTrans" cxnId="{26328ABC-3FCD-402F-B16E-0F2E90ACC694}">
      <dgm:prSet/>
      <dgm:spPr/>
      <dgm:t>
        <a:bodyPr/>
        <a:lstStyle/>
        <a:p>
          <a:endParaRPr lang="en-US"/>
        </a:p>
      </dgm:t>
    </dgm:pt>
    <dgm:pt modelId="{EAD341DD-3F0C-4350-98CF-ECA8E087A353}" type="pres">
      <dgm:prSet presAssocID="{BFC42E77-D471-40AC-BD6F-C247A58F2DCD}" presName="linearFlow" presStyleCnt="0">
        <dgm:presLayoutVars>
          <dgm:dir/>
          <dgm:animLvl val="lvl"/>
          <dgm:resizeHandles val="exact"/>
        </dgm:presLayoutVars>
      </dgm:prSet>
      <dgm:spPr/>
      <dgm:t>
        <a:bodyPr/>
        <a:lstStyle/>
        <a:p>
          <a:endParaRPr lang="en-US"/>
        </a:p>
      </dgm:t>
    </dgm:pt>
    <dgm:pt modelId="{55760C2F-0967-49F9-A5D7-9565241831C1}" type="pres">
      <dgm:prSet presAssocID="{B0D5FFFD-C4C1-46AF-B409-97FE0B1124CD}" presName="composite" presStyleCnt="0"/>
      <dgm:spPr/>
      <dgm:t>
        <a:bodyPr/>
        <a:lstStyle/>
        <a:p>
          <a:endParaRPr lang="en-US"/>
        </a:p>
      </dgm:t>
    </dgm:pt>
    <dgm:pt modelId="{8E223E92-FBE1-429F-A647-F7412870CD87}" type="pres">
      <dgm:prSet presAssocID="{B0D5FFFD-C4C1-46AF-B409-97FE0B1124CD}" presName="parentText" presStyleLbl="alignNode1" presStyleIdx="0" presStyleCnt="1" custLinFactNeighborX="-1624" custLinFactNeighborY="0">
        <dgm:presLayoutVars>
          <dgm:chMax val="1"/>
          <dgm:bulletEnabled val="1"/>
        </dgm:presLayoutVars>
      </dgm:prSet>
      <dgm:spPr/>
      <dgm:t>
        <a:bodyPr/>
        <a:lstStyle/>
        <a:p>
          <a:endParaRPr lang="en-US"/>
        </a:p>
      </dgm:t>
    </dgm:pt>
    <dgm:pt modelId="{16A06221-5870-4527-A0A4-67555BBD37EB}" type="pres">
      <dgm:prSet presAssocID="{B0D5FFFD-C4C1-46AF-B409-97FE0B1124CD}" presName="descendantText" presStyleLbl="alignAcc1" presStyleIdx="0" presStyleCnt="1">
        <dgm:presLayoutVars>
          <dgm:bulletEnabled val="1"/>
        </dgm:presLayoutVars>
      </dgm:prSet>
      <dgm:spPr/>
      <dgm:t>
        <a:bodyPr/>
        <a:lstStyle/>
        <a:p>
          <a:endParaRPr lang="en-US"/>
        </a:p>
      </dgm:t>
    </dgm:pt>
  </dgm:ptLst>
  <dgm:cxnLst>
    <dgm:cxn modelId="{E7C82FA2-2448-473E-82B4-F1B57346D823}" type="presOf" srcId="{B0D5FFFD-C4C1-46AF-B409-97FE0B1124CD}" destId="{8E223E92-FBE1-429F-A647-F7412870CD87}" srcOrd="0" destOrd="0" presId="urn:microsoft.com/office/officeart/2005/8/layout/chevron2"/>
    <dgm:cxn modelId="{26328ABC-3FCD-402F-B16E-0F2E90ACC694}" srcId="{BFC42E77-D471-40AC-BD6F-C247A58F2DCD}" destId="{B0D5FFFD-C4C1-46AF-B409-97FE0B1124CD}" srcOrd="0" destOrd="0" parTransId="{89BB7677-5468-4E18-9AA7-988652F5F0A4}" sibTransId="{21B92F4F-3C59-4720-B497-9194B313E261}"/>
    <dgm:cxn modelId="{56A83A38-9892-4E26-80AA-93C13D52696D}" srcId="{B0D5FFFD-C4C1-46AF-B409-97FE0B1124CD}" destId="{2056640A-90BA-43F5-BE4B-31711227E8F6}" srcOrd="0" destOrd="0" parTransId="{472BA875-6EBF-4A57-B530-73C144C53000}" sibTransId="{EFA7CCF3-7BF9-46F2-8B09-803B6F65777E}"/>
    <dgm:cxn modelId="{54D7E716-8C74-4722-AA55-F918A4EDADD9}" type="presOf" srcId="{2056640A-90BA-43F5-BE4B-31711227E8F6}" destId="{16A06221-5870-4527-A0A4-67555BBD37EB}" srcOrd="0" destOrd="0" presId="urn:microsoft.com/office/officeart/2005/8/layout/chevron2"/>
    <dgm:cxn modelId="{D5E8576B-C223-45CA-AC8A-53D718EFB6E0}" type="presOf" srcId="{BFC42E77-D471-40AC-BD6F-C247A58F2DCD}" destId="{EAD341DD-3F0C-4350-98CF-ECA8E087A353}" srcOrd="0" destOrd="0" presId="urn:microsoft.com/office/officeart/2005/8/layout/chevron2"/>
    <dgm:cxn modelId="{5169E222-544E-4848-B128-D87291477EFE}" type="presParOf" srcId="{EAD341DD-3F0C-4350-98CF-ECA8E087A353}" destId="{55760C2F-0967-49F9-A5D7-9565241831C1}" srcOrd="0" destOrd="0" presId="urn:microsoft.com/office/officeart/2005/8/layout/chevron2"/>
    <dgm:cxn modelId="{DF9A0C8A-4AF8-4F19-A12E-D843505ED901}" type="presParOf" srcId="{55760C2F-0967-49F9-A5D7-9565241831C1}" destId="{8E223E92-FBE1-429F-A647-F7412870CD87}" srcOrd="0" destOrd="0" presId="urn:microsoft.com/office/officeart/2005/8/layout/chevron2"/>
    <dgm:cxn modelId="{96742044-4914-4F9B-83AB-92F695031F06}" type="presParOf" srcId="{55760C2F-0967-49F9-A5D7-9565241831C1}" destId="{16A06221-5870-4527-A0A4-67555BBD37E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FC42E77-D471-40AC-BD6F-C247A58F2DC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6AD46AB-E569-4749-8FB1-A11182F590AC}">
      <dgm:prSet phldrT="[Text]"/>
      <dgm:spPr>
        <a:solidFill>
          <a:srgbClr val="A0DFFE"/>
        </a:solidFill>
      </dgm:spPr>
      <dgm:t>
        <a:bodyPr/>
        <a:lstStyle/>
        <a:p>
          <a:r>
            <a:rPr lang="en-US" dirty="0" smtClean="0">
              <a:solidFill>
                <a:schemeClr val="tx1"/>
              </a:solidFill>
            </a:rPr>
            <a:t>Spring 2014</a:t>
          </a:r>
          <a:endParaRPr lang="en-US" dirty="0">
            <a:solidFill>
              <a:schemeClr val="tx1"/>
            </a:solidFill>
          </a:endParaRPr>
        </a:p>
      </dgm:t>
    </dgm:pt>
    <dgm:pt modelId="{5C5E6AA5-71E5-4B7A-BAC2-45DF1E9DF25B}" type="parTrans" cxnId="{3304C96C-1802-43ED-98D6-31D19E3961E0}">
      <dgm:prSet/>
      <dgm:spPr/>
      <dgm:t>
        <a:bodyPr/>
        <a:lstStyle/>
        <a:p>
          <a:endParaRPr lang="en-US"/>
        </a:p>
      </dgm:t>
    </dgm:pt>
    <dgm:pt modelId="{4DB8BB3A-80D1-4B2D-A7D9-76E3E5A5A517}" type="sibTrans" cxnId="{3304C96C-1802-43ED-98D6-31D19E3961E0}">
      <dgm:prSet/>
      <dgm:spPr/>
      <dgm:t>
        <a:bodyPr/>
        <a:lstStyle/>
        <a:p>
          <a:endParaRPr lang="en-US"/>
        </a:p>
      </dgm:t>
    </dgm:pt>
    <dgm:pt modelId="{66C82762-A6C3-488C-BD3A-6CAA54473831}">
      <dgm:prSet phldrT="[Text]"/>
      <dgm:spPr/>
      <dgm:t>
        <a:bodyPr/>
        <a:lstStyle/>
        <a:p>
          <a:endParaRPr lang="en-US" dirty="0"/>
        </a:p>
      </dgm:t>
    </dgm:pt>
    <dgm:pt modelId="{07575718-F3A2-4352-9562-3BC34D392D40}" type="parTrans" cxnId="{4544DD00-FAE3-465F-9A58-4F08C8FF8E07}">
      <dgm:prSet/>
      <dgm:spPr/>
      <dgm:t>
        <a:bodyPr/>
        <a:lstStyle/>
        <a:p>
          <a:endParaRPr lang="en-US"/>
        </a:p>
      </dgm:t>
    </dgm:pt>
    <dgm:pt modelId="{C51413ED-78DE-40B0-BB1B-D8E6AAC63B73}" type="sibTrans" cxnId="{4544DD00-FAE3-465F-9A58-4F08C8FF8E07}">
      <dgm:prSet/>
      <dgm:spPr/>
      <dgm:t>
        <a:bodyPr/>
        <a:lstStyle/>
        <a:p>
          <a:endParaRPr lang="en-US"/>
        </a:p>
      </dgm:t>
    </dgm:pt>
    <dgm:pt modelId="{EAD341DD-3F0C-4350-98CF-ECA8E087A353}" type="pres">
      <dgm:prSet presAssocID="{BFC42E77-D471-40AC-BD6F-C247A58F2DCD}" presName="linearFlow" presStyleCnt="0">
        <dgm:presLayoutVars>
          <dgm:dir/>
          <dgm:animLvl val="lvl"/>
          <dgm:resizeHandles val="exact"/>
        </dgm:presLayoutVars>
      </dgm:prSet>
      <dgm:spPr/>
      <dgm:t>
        <a:bodyPr/>
        <a:lstStyle/>
        <a:p>
          <a:endParaRPr lang="en-US"/>
        </a:p>
      </dgm:t>
    </dgm:pt>
    <dgm:pt modelId="{17D7432F-00AC-4B59-8C49-78C6F9E0ECC2}" type="pres">
      <dgm:prSet presAssocID="{A6AD46AB-E569-4749-8FB1-A11182F590AC}" presName="composite" presStyleCnt="0"/>
      <dgm:spPr/>
      <dgm:t>
        <a:bodyPr/>
        <a:lstStyle/>
        <a:p>
          <a:endParaRPr lang="en-US"/>
        </a:p>
      </dgm:t>
    </dgm:pt>
    <dgm:pt modelId="{05725B18-34B7-4793-B0AA-2E4E245F24FB}" type="pres">
      <dgm:prSet presAssocID="{A6AD46AB-E569-4749-8FB1-A11182F590AC}" presName="parentText" presStyleLbl="alignNode1" presStyleIdx="0" presStyleCnt="1">
        <dgm:presLayoutVars>
          <dgm:chMax val="1"/>
          <dgm:bulletEnabled val="1"/>
        </dgm:presLayoutVars>
      </dgm:prSet>
      <dgm:spPr/>
      <dgm:t>
        <a:bodyPr/>
        <a:lstStyle/>
        <a:p>
          <a:endParaRPr lang="en-US"/>
        </a:p>
      </dgm:t>
    </dgm:pt>
    <dgm:pt modelId="{8A4934A1-180E-4AA5-83CD-7267935FDBC2}" type="pres">
      <dgm:prSet presAssocID="{A6AD46AB-E569-4749-8FB1-A11182F590AC}" presName="descendantText" presStyleLbl="alignAcc1" presStyleIdx="0" presStyleCnt="1">
        <dgm:presLayoutVars>
          <dgm:bulletEnabled val="1"/>
        </dgm:presLayoutVars>
      </dgm:prSet>
      <dgm:spPr/>
      <dgm:t>
        <a:bodyPr/>
        <a:lstStyle/>
        <a:p>
          <a:endParaRPr lang="en-US"/>
        </a:p>
      </dgm:t>
    </dgm:pt>
  </dgm:ptLst>
  <dgm:cxnLst>
    <dgm:cxn modelId="{4C8F2E4E-F6F8-4291-B011-F6E45E9C6756}" type="presOf" srcId="{66C82762-A6C3-488C-BD3A-6CAA54473831}" destId="{8A4934A1-180E-4AA5-83CD-7267935FDBC2}" srcOrd="0" destOrd="0" presId="urn:microsoft.com/office/officeart/2005/8/layout/chevron2"/>
    <dgm:cxn modelId="{5B358AB2-FC39-454B-8502-0464F2BB057A}" type="presOf" srcId="{BFC42E77-D471-40AC-BD6F-C247A58F2DCD}" destId="{EAD341DD-3F0C-4350-98CF-ECA8E087A353}" srcOrd="0" destOrd="0" presId="urn:microsoft.com/office/officeart/2005/8/layout/chevron2"/>
    <dgm:cxn modelId="{4544DD00-FAE3-465F-9A58-4F08C8FF8E07}" srcId="{A6AD46AB-E569-4749-8FB1-A11182F590AC}" destId="{66C82762-A6C3-488C-BD3A-6CAA54473831}" srcOrd="0" destOrd="0" parTransId="{07575718-F3A2-4352-9562-3BC34D392D40}" sibTransId="{C51413ED-78DE-40B0-BB1B-D8E6AAC63B73}"/>
    <dgm:cxn modelId="{3304C96C-1802-43ED-98D6-31D19E3961E0}" srcId="{BFC42E77-D471-40AC-BD6F-C247A58F2DCD}" destId="{A6AD46AB-E569-4749-8FB1-A11182F590AC}" srcOrd="0" destOrd="0" parTransId="{5C5E6AA5-71E5-4B7A-BAC2-45DF1E9DF25B}" sibTransId="{4DB8BB3A-80D1-4B2D-A7D9-76E3E5A5A517}"/>
    <dgm:cxn modelId="{B1D13692-64BA-4A85-A0DD-7F6469D6DD7B}" type="presOf" srcId="{A6AD46AB-E569-4749-8FB1-A11182F590AC}" destId="{05725B18-34B7-4793-B0AA-2E4E245F24FB}" srcOrd="0" destOrd="0" presId="urn:microsoft.com/office/officeart/2005/8/layout/chevron2"/>
    <dgm:cxn modelId="{F514197E-1652-46C3-A22C-E24586D7B934}" type="presParOf" srcId="{EAD341DD-3F0C-4350-98CF-ECA8E087A353}" destId="{17D7432F-00AC-4B59-8C49-78C6F9E0ECC2}" srcOrd="0" destOrd="0" presId="urn:microsoft.com/office/officeart/2005/8/layout/chevron2"/>
    <dgm:cxn modelId="{110FED5D-BA26-435C-9723-120FCD30BD7B}" type="presParOf" srcId="{17D7432F-00AC-4B59-8C49-78C6F9E0ECC2}" destId="{05725B18-34B7-4793-B0AA-2E4E245F24FB}" srcOrd="0" destOrd="0" presId="urn:microsoft.com/office/officeart/2005/8/layout/chevron2"/>
    <dgm:cxn modelId="{EBDC1C11-D0F8-4A18-9899-6BB2020EDDB9}" type="presParOf" srcId="{17D7432F-00AC-4B59-8C49-78C6F9E0ECC2}" destId="{8A4934A1-180E-4AA5-83CD-7267935FDBC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44BE56-650A-4828-8A97-3B781A02C37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A1E6176B-54A9-43AF-87C1-BEB0BEFB899D}">
      <dgm:prSet phldrT="[Text]"/>
      <dgm:spPr>
        <a:solidFill>
          <a:srgbClr val="A0DFFE"/>
        </a:solidFill>
      </dgm:spPr>
      <dgm:t>
        <a:bodyPr/>
        <a:lstStyle/>
        <a:p>
          <a:r>
            <a:rPr lang="en-US" dirty="0" smtClean="0">
              <a:solidFill>
                <a:schemeClr val="tx1"/>
              </a:solidFill>
            </a:rPr>
            <a:t>Summer </a:t>
          </a:r>
        </a:p>
        <a:p>
          <a:r>
            <a:rPr lang="en-US" dirty="0" smtClean="0">
              <a:solidFill>
                <a:schemeClr val="tx1"/>
              </a:solidFill>
            </a:rPr>
            <a:t>2014</a:t>
          </a:r>
          <a:endParaRPr lang="en-US" dirty="0">
            <a:solidFill>
              <a:schemeClr val="tx1"/>
            </a:solidFill>
          </a:endParaRPr>
        </a:p>
      </dgm:t>
    </dgm:pt>
    <dgm:pt modelId="{B4575342-BF70-4637-B5F1-8102EA41B4CB}" type="parTrans" cxnId="{7D4B63F3-AE84-43AA-99F1-63B6970B438B}">
      <dgm:prSet/>
      <dgm:spPr/>
      <dgm:t>
        <a:bodyPr/>
        <a:lstStyle/>
        <a:p>
          <a:endParaRPr lang="en-US"/>
        </a:p>
      </dgm:t>
    </dgm:pt>
    <dgm:pt modelId="{3A3D544D-1D93-4F2C-B44E-7B683664AD14}" type="sibTrans" cxnId="{7D4B63F3-AE84-43AA-99F1-63B6970B438B}">
      <dgm:prSet/>
      <dgm:spPr/>
      <dgm:t>
        <a:bodyPr/>
        <a:lstStyle/>
        <a:p>
          <a:endParaRPr lang="en-US"/>
        </a:p>
      </dgm:t>
    </dgm:pt>
    <dgm:pt modelId="{CB19D29E-12C0-4633-9E0B-45623B00E194}">
      <dgm:prSet phldrT="[Text]"/>
      <dgm:spPr/>
      <dgm:t>
        <a:bodyPr/>
        <a:lstStyle/>
        <a:p>
          <a:endParaRPr lang="en-US" dirty="0"/>
        </a:p>
      </dgm:t>
    </dgm:pt>
    <dgm:pt modelId="{3B2A10BA-5B5F-4016-BBBA-862F2DD12018}" type="parTrans" cxnId="{53EFD7E3-84AC-43F1-A6B7-754DD6BCF440}">
      <dgm:prSet/>
      <dgm:spPr/>
      <dgm:t>
        <a:bodyPr/>
        <a:lstStyle/>
        <a:p>
          <a:endParaRPr lang="en-US"/>
        </a:p>
      </dgm:t>
    </dgm:pt>
    <dgm:pt modelId="{A0288F2C-C566-4FE1-8256-E5106C7E3213}" type="sibTrans" cxnId="{53EFD7E3-84AC-43F1-A6B7-754DD6BCF440}">
      <dgm:prSet/>
      <dgm:spPr/>
      <dgm:t>
        <a:bodyPr/>
        <a:lstStyle/>
        <a:p>
          <a:endParaRPr lang="en-US"/>
        </a:p>
      </dgm:t>
    </dgm:pt>
    <dgm:pt modelId="{BFCF445C-B27F-40B0-9D53-4B0D97BA29CA}" type="pres">
      <dgm:prSet presAssocID="{F044BE56-650A-4828-8A97-3B781A02C37D}" presName="linearFlow" presStyleCnt="0">
        <dgm:presLayoutVars>
          <dgm:dir/>
          <dgm:animLvl val="lvl"/>
          <dgm:resizeHandles val="exact"/>
        </dgm:presLayoutVars>
      </dgm:prSet>
      <dgm:spPr/>
      <dgm:t>
        <a:bodyPr/>
        <a:lstStyle/>
        <a:p>
          <a:endParaRPr lang="en-US"/>
        </a:p>
      </dgm:t>
    </dgm:pt>
    <dgm:pt modelId="{BF0939E5-2819-4BF6-95F7-DDBA177DA1AD}" type="pres">
      <dgm:prSet presAssocID="{A1E6176B-54A9-43AF-87C1-BEB0BEFB899D}" presName="composite" presStyleCnt="0"/>
      <dgm:spPr/>
      <dgm:t>
        <a:bodyPr/>
        <a:lstStyle/>
        <a:p>
          <a:endParaRPr lang="en-US"/>
        </a:p>
      </dgm:t>
    </dgm:pt>
    <dgm:pt modelId="{A17612E3-94DD-4FD8-B596-FC850EFA303D}" type="pres">
      <dgm:prSet presAssocID="{A1E6176B-54A9-43AF-87C1-BEB0BEFB899D}" presName="parentText" presStyleLbl="alignNode1" presStyleIdx="0" presStyleCnt="1">
        <dgm:presLayoutVars>
          <dgm:chMax val="1"/>
          <dgm:bulletEnabled val="1"/>
        </dgm:presLayoutVars>
      </dgm:prSet>
      <dgm:spPr/>
      <dgm:t>
        <a:bodyPr/>
        <a:lstStyle/>
        <a:p>
          <a:endParaRPr lang="en-US"/>
        </a:p>
      </dgm:t>
    </dgm:pt>
    <dgm:pt modelId="{12D2F750-1974-41A9-8EC3-170B5F769169}" type="pres">
      <dgm:prSet presAssocID="{A1E6176B-54A9-43AF-87C1-BEB0BEFB899D}" presName="descendantText" presStyleLbl="alignAcc1" presStyleIdx="0" presStyleCnt="1">
        <dgm:presLayoutVars>
          <dgm:bulletEnabled val="1"/>
        </dgm:presLayoutVars>
      </dgm:prSet>
      <dgm:spPr/>
      <dgm:t>
        <a:bodyPr/>
        <a:lstStyle/>
        <a:p>
          <a:endParaRPr lang="en-US"/>
        </a:p>
      </dgm:t>
    </dgm:pt>
  </dgm:ptLst>
  <dgm:cxnLst>
    <dgm:cxn modelId="{DBE3809A-B43C-4A16-B95F-88FD43F73F30}" type="presOf" srcId="{F044BE56-650A-4828-8A97-3B781A02C37D}" destId="{BFCF445C-B27F-40B0-9D53-4B0D97BA29CA}" srcOrd="0" destOrd="0" presId="urn:microsoft.com/office/officeart/2005/8/layout/chevron2"/>
    <dgm:cxn modelId="{53EFD7E3-84AC-43F1-A6B7-754DD6BCF440}" srcId="{A1E6176B-54A9-43AF-87C1-BEB0BEFB899D}" destId="{CB19D29E-12C0-4633-9E0B-45623B00E194}" srcOrd="0" destOrd="0" parTransId="{3B2A10BA-5B5F-4016-BBBA-862F2DD12018}" sibTransId="{A0288F2C-C566-4FE1-8256-E5106C7E3213}"/>
    <dgm:cxn modelId="{7D4B63F3-AE84-43AA-99F1-63B6970B438B}" srcId="{F044BE56-650A-4828-8A97-3B781A02C37D}" destId="{A1E6176B-54A9-43AF-87C1-BEB0BEFB899D}" srcOrd="0" destOrd="0" parTransId="{B4575342-BF70-4637-B5F1-8102EA41B4CB}" sibTransId="{3A3D544D-1D93-4F2C-B44E-7B683664AD14}"/>
    <dgm:cxn modelId="{5E967734-603B-40CA-93F2-46BD3365EDCB}" type="presOf" srcId="{A1E6176B-54A9-43AF-87C1-BEB0BEFB899D}" destId="{A17612E3-94DD-4FD8-B596-FC850EFA303D}" srcOrd="0" destOrd="0" presId="urn:microsoft.com/office/officeart/2005/8/layout/chevron2"/>
    <dgm:cxn modelId="{03BC0399-EC38-467E-8B22-1D26097299FF}" type="presOf" srcId="{CB19D29E-12C0-4633-9E0B-45623B00E194}" destId="{12D2F750-1974-41A9-8EC3-170B5F769169}" srcOrd="0" destOrd="0" presId="urn:microsoft.com/office/officeart/2005/8/layout/chevron2"/>
    <dgm:cxn modelId="{A48BEF45-762D-4FB9-A779-7C0DD17CF995}" type="presParOf" srcId="{BFCF445C-B27F-40B0-9D53-4B0D97BA29CA}" destId="{BF0939E5-2819-4BF6-95F7-DDBA177DA1AD}" srcOrd="0" destOrd="0" presId="urn:microsoft.com/office/officeart/2005/8/layout/chevron2"/>
    <dgm:cxn modelId="{F3E8D435-963C-4867-BFCA-D023D265A26B}" type="presParOf" srcId="{BF0939E5-2819-4BF6-95F7-DDBA177DA1AD}" destId="{A17612E3-94DD-4FD8-B596-FC850EFA303D}" srcOrd="0" destOrd="0" presId="urn:microsoft.com/office/officeart/2005/8/layout/chevron2"/>
    <dgm:cxn modelId="{A92B3A96-3F0C-44AF-A909-E077D7AEB1DE}" type="presParOf" srcId="{BF0939E5-2819-4BF6-95F7-DDBA177DA1AD}" destId="{12D2F750-1974-41A9-8EC3-170B5F76916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44BE56-650A-4828-8A97-3B781A02C37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01B973C2-0C5A-4C62-A937-C78388667D3E}">
      <dgm:prSet phldrT="[Text]" custT="1"/>
      <dgm:spPr>
        <a:solidFill>
          <a:srgbClr val="A0DFFE"/>
        </a:solidFill>
      </dgm:spPr>
      <dgm:t>
        <a:bodyPr/>
        <a:lstStyle/>
        <a:p>
          <a:r>
            <a:rPr lang="en-US" sz="2400" dirty="0" smtClean="0">
              <a:solidFill>
                <a:schemeClr val="tx1"/>
              </a:solidFill>
            </a:rPr>
            <a:t>2014-2015</a:t>
          </a:r>
          <a:endParaRPr lang="en-US" sz="2400" dirty="0">
            <a:solidFill>
              <a:schemeClr val="tx1"/>
            </a:solidFill>
          </a:endParaRPr>
        </a:p>
      </dgm:t>
    </dgm:pt>
    <dgm:pt modelId="{AC53C663-1A65-42BF-8EEA-A38634A33B3C}" type="parTrans" cxnId="{15B375FD-BF2D-4383-AE8B-F6076C5BF9FE}">
      <dgm:prSet/>
      <dgm:spPr/>
      <dgm:t>
        <a:bodyPr/>
        <a:lstStyle/>
        <a:p>
          <a:endParaRPr lang="en-US"/>
        </a:p>
      </dgm:t>
    </dgm:pt>
    <dgm:pt modelId="{CAB57C25-632E-4789-97C2-420F5D31ECB1}" type="sibTrans" cxnId="{15B375FD-BF2D-4383-AE8B-F6076C5BF9FE}">
      <dgm:prSet/>
      <dgm:spPr/>
      <dgm:t>
        <a:bodyPr/>
        <a:lstStyle/>
        <a:p>
          <a:endParaRPr lang="en-US"/>
        </a:p>
      </dgm:t>
    </dgm:pt>
    <dgm:pt modelId="{344BF45D-8A2F-4D77-84A1-C0004C2A6ED4}">
      <dgm:prSet phldrT="[Text]"/>
      <dgm:spPr/>
      <dgm:t>
        <a:bodyPr/>
        <a:lstStyle/>
        <a:p>
          <a:endParaRPr lang="en-US" dirty="0"/>
        </a:p>
      </dgm:t>
    </dgm:pt>
    <dgm:pt modelId="{9FFF209D-8DB4-4637-A21C-CE9186339B36}" type="parTrans" cxnId="{F0DA857B-0B2D-48FC-8117-5E111165E3A1}">
      <dgm:prSet/>
      <dgm:spPr/>
      <dgm:t>
        <a:bodyPr/>
        <a:lstStyle/>
        <a:p>
          <a:endParaRPr lang="en-US"/>
        </a:p>
      </dgm:t>
    </dgm:pt>
    <dgm:pt modelId="{04F88405-AB23-423D-9DF3-5FFFE21750DA}" type="sibTrans" cxnId="{F0DA857B-0B2D-48FC-8117-5E111165E3A1}">
      <dgm:prSet/>
      <dgm:spPr/>
      <dgm:t>
        <a:bodyPr/>
        <a:lstStyle/>
        <a:p>
          <a:endParaRPr lang="en-US"/>
        </a:p>
      </dgm:t>
    </dgm:pt>
    <dgm:pt modelId="{BFCF445C-B27F-40B0-9D53-4B0D97BA29CA}" type="pres">
      <dgm:prSet presAssocID="{F044BE56-650A-4828-8A97-3B781A02C37D}" presName="linearFlow" presStyleCnt="0">
        <dgm:presLayoutVars>
          <dgm:dir/>
          <dgm:animLvl val="lvl"/>
          <dgm:resizeHandles val="exact"/>
        </dgm:presLayoutVars>
      </dgm:prSet>
      <dgm:spPr/>
      <dgm:t>
        <a:bodyPr/>
        <a:lstStyle/>
        <a:p>
          <a:endParaRPr lang="en-US"/>
        </a:p>
      </dgm:t>
    </dgm:pt>
    <dgm:pt modelId="{6B0851EA-49A2-4864-AD77-2CD8BE266875}" type="pres">
      <dgm:prSet presAssocID="{01B973C2-0C5A-4C62-A937-C78388667D3E}" presName="composite" presStyleCnt="0"/>
      <dgm:spPr/>
      <dgm:t>
        <a:bodyPr/>
        <a:lstStyle/>
        <a:p>
          <a:endParaRPr lang="en-US"/>
        </a:p>
      </dgm:t>
    </dgm:pt>
    <dgm:pt modelId="{DAB1C42B-A708-4BAE-A354-1CFBE3C8ACF7}" type="pres">
      <dgm:prSet presAssocID="{01B973C2-0C5A-4C62-A937-C78388667D3E}" presName="parentText" presStyleLbl="alignNode1" presStyleIdx="0" presStyleCnt="1">
        <dgm:presLayoutVars>
          <dgm:chMax val="1"/>
          <dgm:bulletEnabled val="1"/>
        </dgm:presLayoutVars>
      </dgm:prSet>
      <dgm:spPr/>
      <dgm:t>
        <a:bodyPr/>
        <a:lstStyle/>
        <a:p>
          <a:endParaRPr lang="en-US"/>
        </a:p>
      </dgm:t>
    </dgm:pt>
    <dgm:pt modelId="{821E100E-3254-458B-A7DF-34082775935B}" type="pres">
      <dgm:prSet presAssocID="{01B973C2-0C5A-4C62-A937-C78388667D3E}" presName="descendantText" presStyleLbl="alignAcc1" presStyleIdx="0" presStyleCnt="1">
        <dgm:presLayoutVars>
          <dgm:bulletEnabled val="1"/>
        </dgm:presLayoutVars>
      </dgm:prSet>
      <dgm:spPr/>
      <dgm:t>
        <a:bodyPr/>
        <a:lstStyle/>
        <a:p>
          <a:endParaRPr lang="en-US"/>
        </a:p>
      </dgm:t>
    </dgm:pt>
  </dgm:ptLst>
  <dgm:cxnLst>
    <dgm:cxn modelId="{15B375FD-BF2D-4383-AE8B-F6076C5BF9FE}" srcId="{F044BE56-650A-4828-8A97-3B781A02C37D}" destId="{01B973C2-0C5A-4C62-A937-C78388667D3E}" srcOrd="0" destOrd="0" parTransId="{AC53C663-1A65-42BF-8EEA-A38634A33B3C}" sibTransId="{CAB57C25-632E-4789-97C2-420F5D31ECB1}"/>
    <dgm:cxn modelId="{F0DA857B-0B2D-48FC-8117-5E111165E3A1}" srcId="{01B973C2-0C5A-4C62-A937-C78388667D3E}" destId="{344BF45D-8A2F-4D77-84A1-C0004C2A6ED4}" srcOrd="0" destOrd="0" parTransId="{9FFF209D-8DB4-4637-A21C-CE9186339B36}" sibTransId="{04F88405-AB23-423D-9DF3-5FFFE21750DA}"/>
    <dgm:cxn modelId="{995E20EB-DD07-4165-B8D5-4A5B8AF8C007}" type="presOf" srcId="{F044BE56-650A-4828-8A97-3B781A02C37D}" destId="{BFCF445C-B27F-40B0-9D53-4B0D97BA29CA}" srcOrd="0" destOrd="0" presId="urn:microsoft.com/office/officeart/2005/8/layout/chevron2"/>
    <dgm:cxn modelId="{826DB4D2-7BC1-4FDF-ABD4-AA06B97DDE37}" type="presOf" srcId="{01B973C2-0C5A-4C62-A937-C78388667D3E}" destId="{DAB1C42B-A708-4BAE-A354-1CFBE3C8ACF7}" srcOrd="0" destOrd="0" presId="urn:microsoft.com/office/officeart/2005/8/layout/chevron2"/>
    <dgm:cxn modelId="{ECFC9D17-E90D-449E-892B-19B9FF99A6FD}" type="presOf" srcId="{344BF45D-8A2F-4D77-84A1-C0004C2A6ED4}" destId="{821E100E-3254-458B-A7DF-34082775935B}" srcOrd="0" destOrd="0" presId="urn:microsoft.com/office/officeart/2005/8/layout/chevron2"/>
    <dgm:cxn modelId="{14E869CE-00CC-4E06-B94F-DC6F85D05019}" type="presParOf" srcId="{BFCF445C-B27F-40B0-9D53-4B0D97BA29CA}" destId="{6B0851EA-49A2-4864-AD77-2CD8BE266875}" srcOrd="0" destOrd="0" presId="urn:microsoft.com/office/officeart/2005/8/layout/chevron2"/>
    <dgm:cxn modelId="{1BF399A3-4DEF-4459-AF1A-8CE188C91BBC}" type="presParOf" srcId="{6B0851EA-49A2-4864-AD77-2CD8BE266875}" destId="{DAB1C42B-A708-4BAE-A354-1CFBE3C8ACF7}" srcOrd="0" destOrd="0" presId="urn:microsoft.com/office/officeart/2005/8/layout/chevron2"/>
    <dgm:cxn modelId="{A87BCE52-A856-4246-A9D3-4F6F426818A0}" type="presParOf" srcId="{6B0851EA-49A2-4864-AD77-2CD8BE266875}" destId="{821E100E-3254-458B-A7DF-34082775935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defRPr>
            </a:lvl1pPr>
          </a:lstStyle>
          <a:p>
            <a:pPr>
              <a:defRPr/>
            </a:pPr>
            <a:fld id="{3CA6CA81-16C5-4A52-9941-5791E0AC4E28}" type="datetimeFigureOut">
              <a:rPr lang="en-US"/>
              <a:pPr>
                <a:defRPr/>
              </a:pPr>
              <a:t>4/5/2017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0CA6F5FD-52D4-40CC-BB6E-34033E64A8F3}" type="slidenum">
              <a:rPr lang="en-US" altLang="en-US"/>
              <a:pPr/>
              <a:t>‹#›</a:t>
            </a:fld>
            <a:endParaRPr lang="en-US" altLang="en-US"/>
          </a:p>
        </p:txBody>
      </p:sp>
    </p:spTree>
    <p:extLst>
      <p:ext uri="{BB962C8B-B14F-4D97-AF65-F5344CB8AC3E}">
        <p14:creationId xmlns:p14="http://schemas.microsoft.com/office/powerpoint/2010/main" val="3628056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17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301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17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fld id="{948166CD-1773-494D-80D2-3546041377DA}" type="slidenum">
              <a:rPr lang="en-US" altLang="en-US"/>
              <a:pPr/>
              <a:t>‹#›</a:t>
            </a:fld>
            <a:endParaRPr lang="en-US" altLang="en-US"/>
          </a:p>
        </p:txBody>
      </p:sp>
    </p:spTree>
    <p:extLst>
      <p:ext uri="{BB962C8B-B14F-4D97-AF65-F5344CB8AC3E}">
        <p14:creationId xmlns:p14="http://schemas.microsoft.com/office/powerpoint/2010/main" val="9545796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xfrm>
            <a:off x="3970338" y="8831263"/>
            <a:ext cx="3038475"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lvl1pPr>
              <a:spcBef>
                <a:spcPct val="30000"/>
              </a:spcBef>
              <a:defRPr sz="1200">
                <a:solidFill>
                  <a:schemeClr val="tx1"/>
                </a:solidFill>
                <a:latin typeface="Arial" panose="020B0604020202020204" pitchFamily="34" charset="0"/>
              </a:defRPr>
            </a:lvl1pPr>
            <a:lvl2pPr marL="715963" indent="-274638">
              <a:spcBef>
                <a:spcPct val="30000"/>
              </a:spcBef>
              <a:defRPr sz="1200">
                <a:solidFill>
                  <a:schemeClr val="tx1"/>
                </a:solidFill>
                <a:latin typeface="Arial" panose="020B0604020202020204" pitchFamily="34" charset="0"/>
              </a:defRPr>
            </a:lvl2pPr>
            <a:lvl3pPr marL="1101725" indent="-219075">
              <a:spcBef>
                <a:spcPct val="30000"/>
              </a:spcBef>
              <a:defRPr sz="1200">
                <a:solidFill>
                  <a:schemeClr val="tx1"/>
                </a:solidFill>
                <a:latin typeface="Arial" panose="020B0604020202020204" pitchFamily="34" charset="0"/>
              </a:defRPr>
            </a:lvl3pPr>
            <a:lvl4pPr marL="1541463" indent="-219075">
              <a:spcBef>
                <a:spcPct val="30000"/>
              </a:spcBef>
              <a:defRPr sz="1200">
                <a:solidFill>
                  <a:schemeClr val="tx1"/>
                </a:solidFill>
                <a:latin typeface="Arial" panose="020B0604020202020204" pitchFamily="34" charset="0"/>
              </a:defRPr>
            </a:lvl4pPr>
            <a:lvl5pPr marL="1982788" indent="-219075">
              <a:spcBef>
                <a:spcPct val="30000"/>
              </a:spcBef>
              <a:defRPr sz="1200">
                <a:solidFill>
                  <a:schemeClr val="tx1"/>
                </a:solidFill>
                <a:latin typeface="Arial" panose="020B0604020202020204" pitchFamily="34" charset="0"/>
              </a:defRPr>
            </a:lvl5pPr>
            <a:lvl6pPr marL="2439988" indent="-219075" eaLnBrk="0" fontAlgn="base" hangingPunct="0">
              <a:spcBef>
                <a:spcPct val="30000"/>
              </a:spcBef>
              <a:spcAft>
                <a:spcPct val="0"/>
              </a:spcAft>
              <a:defRPr sz="1200">
                <a:solidFill>
                  <a:schemeClr val="tx1"/>
                </a:solidFill>
                <a:latin typeface="Arial" panose="020B0604020202020204" pitchFamily="34" charset="0"/>
              </a:defRPr>
            </a:lvl6pPr>
            <a:lvl7pPr marL="2897188" indent="-219075" eaLnBrk="0" fontAlgn="base" hangingPunct="0">
              <a:spcBef>
                <a:spcPct val="30000"/>
              </a:spcBef>
              <a:spcAft>
                <a:spcPct val="0"/>
              </a:spcAft>
              <a:defRPr sz="1200">
                <a:solidFill>
                  <a:schemeClr val="tx1"/>
                </a:solidFill>
                <a:latin typeface="Arial" panose="020B0604020202020204" pitchFamily="34" charset="0"/>
              </a:defRPr>
            </a:lvl7pPr>
            <a:lvl8pPr marL="3354388" indent="-219075" eaLnBrk="0" fontAlgn="base" hangingPunct="0">
              <a:spcBef>
                <a:spcPct val="30000"/>
              </a:spcBef>
              <a:spcAft>
                <a:spcPct val="0"/>
              </a:spcAft>
              <a:defRPr sz="1200">
                <a:solidFill>
                  <a:schemeClr val="tx1"/>
                </a:solidFill>
                <a:latin typeface="Arial" panose="020B0604020202020204" pitchFamily="34" charset="0"/>
              </a:defRPr>
            </a:lvl8pPr>
            <a:lvl9pPr marL="3811588" indent="-2190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B09A099-5B77-4489-88E1-8CF03B8A7303}" type="slidenum">
              <a:rPr lang="en-US" altLang="en-US" sz="1700">
                <a:solidFill>
                  <a:srgbClr val="000000"/>
                </a:solidFill>
                <a:ea typeface="ヒラギノ角ゴ Pro W3"/>
                <a:cs typeface="ヒラギノ角ゴ Pro W3"/>
              </a:rPr>
              <a:pPr>
                <a:spcBef>
                  <a:spcPct val="0"/>
                </a:spcBef>
              </a:pPr>
              <a:t>1</a:t>
            </a:fld>
            <a:endParaRPr lang="en-US" altLang="en-US" sz="1700">
              <a:solidFill>
                <a:srgbClr val="000000"/>
              </a:solidFill>
              <a:ea typeface="ヒラギノ角ゴ Pro W3"/>
              <a:cs typeface="ヒラギノ角ゴ Pro W3"/>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latin typeface="Arial" panose="020B0604020202020204" pitchFamily="34" charset="0"/>
              <a:ea typeface="ヒラギノ角ゴ Pro W3"/>
              <a:cs typeface="ヒラギノ角ゴ Pro W3"/>
            </a:endParaRPr>
          </a:p>
        </p:txBody>
      </p:sp>
    </p:spTree>
    <p:extLst>
      <p:ext uri="{BB962C8B-B14F-4D97-AF65-F5344CB8AC3E}">
        <p14:creationId xmlns:p14="http://schemas.microsoft.com/office/powerpoint/2010/main" val="109642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Arial" panose="020B0604020202020204" pitchFamily="34" charset="0"/>
              </a:defRPr>
            </a:lvl1pPr>
            <a:lvl2pPr marL="742950" indent="-285750" defTabSz="928688">
              <a:spcBef>
                <a:spcPct val="30000"/>
              </a:spcBef>
              <a:defRPr sz="1200">
                <a:solidFill>
                  <a:schemeClr val="tx1"/>
                </a:solidFill>
                <a:latin typeface="Arial" panose="020B0604020202020204" pitchFamily="34" charset="0"/>
              </a:defRPr>
            </a:lvl2pPr>
            <a:lvl3pPr marL="1143000" indent="-228600" defTabSz="928688">
              <a:spcBef>
                <a:spcPct val="30000"/>
              </a:spcBef>
              <a:defRPr sz="1200">
                <a:solidFill>
                  <a:schemeClr val="tx1"/>
                </a:solidFill>
                <a:latin typeface="Arial" panose="020B0604020202020204" pitchFamily="34" charset="0"/>
              </a:defRPr>
            </a:lvl3pPr>
            <a:lvl4pPr marL="1600200" indent="-228600" defTabSz="928688">
              <a:spcBef>
                <a:spcPct val="30000"/>
              </a:spcBef>
              <a:defRPr sz="1200">
                <a:solidFill>
                  <a:schemeClr val="tx1"/>
                </a:solidFill>
                <a:latin typeface="Arial" panose="020B0604020202020204" pitchFamily="34" charset="0"/>
              </a:defRPr>
            </a:lvl4pPr>
            <a:lvl5pPr marL="2057400" indent="-228600" defTabSz="928688">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eaLnBrk="0" hangingPunct="0">
              <a:spcBef>
                <a:spcPct val="0"/>
              </a:spcBef>
            </a:pPr>
            <a:r>
              <a:rPr lang="en-US" altLang="en-US" smtClean="0">
                <a:latin typeface="Times New Roman" panose="02020603050405020304" pitchFamily="18" charset="0"/>
              </a:rPr>
              <a:t>The Christiana Care Way Awards </a:t>
            </a:r>
          </a:p>
          <a:p>
            <a:pPr eaLnBrk="0" hangingPunct="0">
              <a:spcBef>
                <a:spcPct val="0"/>
              </a:spcBef>
            </a:pPr>
            <a:r>
              <a:rPr lang="en-US" altLang="en-US" smtClean="0">
                <a:latin typeface="Times New Roman" panose="02020603050405020304" pitchFamily="18" charset="0"/>
              </a:rPr>
              <a:t>PDCA Template 2016</a:t>
            </a:r>
          </a:p>
        </p:txBody>
      </p:sp>
      <p:sp>
        <p:nvSpPr>
          <p:cNvPr id="54275"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Arial" panose="020B0604020202020204" pitchFamily="34" charset="0"/>
              </a:defRPr>
            </a:lvl1pPr>
            <a:lvl2pPr marL="742950" indent="-285750" defTabSz="928688">
              <a:spcBef>
                <a:spcPct val="30000"/>
              </a:spcBef>
              <a:defRPr sz="1200">
                <a:solidFill>
                  <a:schemeClr val="tx1"/>
                </a:solidFill>
                <a:latin typeface="Arial" panose="020B0604020202020204" pitchFamily="34" charset="0"/>
              </a:defRPr>
            </a:lvl2pPr>
            <a:lvl3pPr marL="1143000" indent="-228600" defTabSz="928688">
              <a:spcBef>
                <a:spcPct val="30000"/>
              </a:spcBef>
              <a:defRPr sz="1200">
                <a:solidFill>
                  <a:schemeClr val="tx1"/>
                </a:solidFill>
                <a:latin typeface="Arial" panose="020B0604020202020204" pitchFamily="34" charset="0"/>
              </a:defRPr>
            </a:lvl3pPr>
            <a:lvl4pPr marL="1600200" indent="-228600" defTabSz="928688">
              <a:spcBef>
                <a:spcPct val="30000"/>
              </a:spcBef>
              <a:defRPr sz="1200">
                <a:solidFill>
                  <a:schemeClr val="tx1"/>
                </a:solidFill>
                <a:latin typeface="Arial" panose="020B0604020202020204" pitchFamily="34" charset="0"/>
              </a:defRPr>
            </a:lvl4pPr>
            <a:lvl5pPr marL="2057400" indent="-228600" defTabSz="928688">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eaLnBrk="0" hangingPunct="0">
              <a:spcBef>
                <a:spcPct val="0"/>
              </a:spcBef>
            </a:pPr>
            <a:fld id="{448C04E5-4348-442B-AA67-6452490E20C4}" type="datetime1">
              <a:rPr lang="en-US" altLang="en-US" smtClean="0">
                <a:latin typeface="Times New Roman" panose="02020603050405020304" pitchFamily="18" charset="0"/>
              </a:rPr>
              <a:pPr eaLnBrk="0" hangingPunct="0">
                <a:spcBef>
                  <a:spcPct val="0"/>
                </a:spcBef>
              </a:pPr>
              <a:t>4/5/2017</a:t>
            </a:fld>
            <a:endParaRPr lang="en-US" altLang="en-US" smtClean="0">
              <a:latin typeface="Times New Roman" panose="02020603050405020304" pitchFamily="18" charset="0"/>
            </a:endParaRPr>
          </a:p>
        </p:txBody>
      </p:sp>
      <p:sp>
        <p:nvSpPr>
          <p:cNvPr id="54276"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Arial" panose="020B0604020202020204" pitchFamily="34" charset="0"/>
              </a:defRPr>
            </a:lvl1pPr>
            <a:lvl2pPr marL="742950" indent="-285750" defTabSz="928688">
              <a:spcBef>
                <a:spcPct val="30000"/>
              </a:spcBef>
              <a:defRPr sz="1200">
                <a:solidFill>
                  <a:schemeClr val="tx1"/>
                </a:solidFill>
                <a:latin typeface="Arial" panose="020B0604020202020204" pitchFamily="34" charset="0"/>
              </a:defRPr>
            </a:lvl2pPr>
            <a:lvl3pPr marL="1143000" indent="-228600" defTabSz="928688">
              <a:spcBef>
                <a:spcPct val="30000"/>
              </a:spcBef>
              <a:defRPr sz="1200">
                <a:solidFill>
                  <a:schemeClr val="tx1"/>
                </a:solidFill>
                <a:latin typeface="Arial" panose="020B0604020202020204" pitchFamily="34" charset="0"/>
              </a:defRPr>
            </a:lvl3pPr>
            <a:lvl4pPr marL="1600200" indent="-228600" defTabSz="928688">
              <a:spcBef>
                <a:spcPct val="30000"/>
              </a:spcBef>
              <a:defRPr sz="1200">
                <a:solidFill>
                  <a:schemeClr val="tx1"/>
                </a:solidFill>
                <a:latin typeface="Arial" panose="020B0604020202020204" pitchFamily="34" charset="0"/>
              </a:defRPr>
            </a:lvl4pPr>
            <a:lvl5pPr marL="2057400" indent="-228600" defTabSz="928688">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eaLnBrk="0" hangingPunct="0">
              <a:spcBef>
                <a:spcPct val="0"/>
              </a:spcBef>
            </a:pPr>
            <a:fld id="{174507CC-B7C2-44FF-BCDE-E242749DB64B}" type="slidenum">
              <a:rPr lang="en-US" altLang="en-US">
                <a:latin typeface="Times New Roman" panose="02020603050405020304" pitchFamily="18" charset="0"/>
              </a:rPr>
              <a:pPr eaLnBrk="0" hangingPunct="0">
                <a:spcBef>
                  <a:spcPct val="0"/>
                </a:spcBef>
              </a:pPr>
              <a:t>11</a:t>
            </a:fld>
            <a:endParaRPr lang="en-US" altLang="en-US">
              <a:latin typeface="Times New Roman" panose="02020603050405020304" pitchFamily="18" charset="0"/>
            </a:endParaRPr>
          </a:p>
        </p:txBody>
      </p:sp>
      <p:sp>
        <p:nvSpPr>
          <p:cNvPr id="54277" name="Rectangle 2"/>
          <p:cNvSpPr>
            <a:spLocks noGrp="1" noRot="1" noChangeAspect="1" noChangeArrowheads="1" noTextEdit="1"/>
          </p:cNvSpPr>
          <p:nvPr>
            <p:ph type="sldImg"/>
          </p:nvPr>
        </p:nvSpPr>
        <p:spPr>
          <a:noFill/>
          <a:ln>
            <a:noFill/>
          </a:ln>
          <a:extLst>
            <a:ext uri="{91240B29-F687-4F45-9708-019B960494DF}">
              <a14:hiddenLine xmlns:a14="http://schemas.microsoft.com/office/drawing/2010/main" w="9525">
                <a:solidFill>
                  <a:srgbClr val="000000"/>
                </a:solidFill>
                <a:miter lim="800000"/>
                <a:headEnd/>
                <a:tailEnd/>
              </a14:hiddenLine>
            </a:ext>
          </a:extLst>
        </p:spPr>
      </p:sp>
      <p:sp>
        <p:nvSpPr>
          <p:cNvPr id="542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503645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Arial" panose="020B0604020202020204" pitchFamily="34" charset="0"/>
              </a:defRPr>
            </a:lvl1pPr>
            <a:lvl2pPr marL="742950" indent="-285750" defTabSz="928688">
              <a:spcBef>
                <a:spcPct val="30000"/>
              </a:spcBef>
              <a:defRPr sz="1200">
                <a:solidFill>
                  <a:schemeClr val="tx1"/>
                </a:solidFill>
                <a:latin typeface="Arial" panose="020B0604020202020204" pitchFamily="34" charset="0"/>
              </a:defRPr>
            </a:lvl2pPr>
            <a:lvl3pPr marL="1143000" indent="-228600" defTabSz="928688">
              <a:spcBef>
                <a:spcPct val="30000"/>
              </a:spcBef>
              <a:defRPr sz="1200">
                <a:solidFill>
                  <a:schemeClr val="tx1"/>
                </a:solidFill>
                <a:latin typeface="Arial" panose="020B0604020202020204" pitchFamily="34" charset="0"/>
              </a:defRPr>
            </a:lvl3pPr>
            <a:lvl4pPr marL="1600200" indent="-228600" defTabSz="928688">
              <a:spcBef>
                <a:spcPct val="30000"/>
              </a:spcBef>
              <a:defRPr sz="1200">
                <a:solidFill>
                  <a:schemeClr val="tx1"/>
                </a:solidFill>
                <a:latin typeface="Arial" panose="020B0604020202020204" pitchFamily="34" charset="0"/>
              </a:defRPr>
            </a:lvl4pPr>
            <a:lvl5pPr marL="2057400" indent="-228600" defTabSz="928688">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eaLnBrk="0" hangingPunct="0">
              <a:spcBef>
                <a:spcPct val="0"/>
              </a:spcBef>
            </a:pPr>
            <a:r>
              <a:rPr lang="en-US" altLang="en-US" smtClean="0">
                <a:latin typeface="Times New Roman" panose="02020603050405020304" pitchFamily="18" charset="0"/>
              </a:rPr>
              <a:t>The Christiana Care Way Awards </a:t>
            </a:r>
          </a:p>
          <a:p>
            <a:pPr eaLnBrk="0" hangingPunct="0">
              <a:spcBef>
                <a:spcPct val="0"/>
              </a:spcBef>
            </a:pPr>
            <a:r>
              <a:rPr lang="en-US" altLang="en-US" smtClean="0">
                <a:latin typeface="Times New Roman" panose="02020603050405020304" pitchFamily="18" charset="0"/>
              </a:rPr>
              <a:t>PDCA Template 2016</a:t>
            </a:r>
          </a:p>
        </p:txBody>
      </p:sp>
      <p:sp>
        <p:nvSpPr>
          <p:cNvPr id="55299"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Arial" panose="020B0604020202020204" pitchFamily="34" charset="0"/>
              </a:defRPr>
            </a:lvl1pPr>
            <a:lvl2pPr marL="742950" indent="-285750" defTabSz="928688">
              <a:spcBef>
                <a:spcPct val="30000"/>
              </a:spcBef>
              <a:defRPr sz="1200">
                <a:solidFill>
                  <a:schemeClr val="tx1"/>
                </a:solidFill>
                <a:latin typeface="Arial" panose="020B0604020202020204" pitchFamily="34" charset="0"/>
              </a:defRPr>
            </a:lvl2pPr>
            <a:lvl3pPr marL="1143000" indent="-228600" defTabSz="928688">
              <a:spcBef>
                <a:spcPct val="30000"/>
              </a:spcBef>
              <a:defRPr sz="1200">
                <a:solidFill>
                  <a:schemeClr val="tx1"/>
                </a:solidFill>
                <a:latin typeface="Arial" panose="020B0604020202020204" pitchFamily="34" charset="0"/>
              </a:defRPr>
            </a:lvl3pPr>
            <a:lvl4pPr marL="1600200" indent="-228600" defTabSz="928688">
              <a:spcBef>
                <a:spcPct val="30000"/>
              </a:spcBef>
              <a:defRPr sz="1200">
                <a:solidFill>
                  <a:schemeClr val="tx1"/>
                </a:solidFill>
                <a:latin typeface="Arial" panose="020B0604020202020204" pitchFamily="34" charset="0"/>
              </a:defRPr>
            </a:lvl4pPr>
            <a:lvl5pPr marL="2057400" indent="-228600" defTabSz="928688">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eaLnBrk="0" hangingPunct="0">
              <a:spcBef>
                <a:spcPct val="0"/>
              </a:spcBef>
            </a:pPr>
            <a:fld id="{8C8CB818-4E4D-4B6A-A7B1-842D62F558CA}" type="datetime1">
              <a:rPr lang="en-US" altLang="en-US" smtClean="0">
                <a:latin typeface="Times New Roman" panose="02020603050405020304" pitchFamily="18" charset="0"/>
              </a:rPr>
              <a:pPr eaLnBrk="0" hangingPunct="0">
                <a:spcBef>
                  <a:spcPct val="0"/>
                </a:spcBef>
              </a:pPr>
              <a:t>4/5/2017</a:t>
            </a:fld>
            <a:endParaRPr lang="en-US" altLang="en-US" smtClean="0">
              <a:latin typeface="Times New Roman" panose="02020603050405020304" pitchFamily="18" charset="0"/>
            </a:endParaRPr>
          </a:p>
        </p:txBody>
      </p:sp>
      <p:sp>
        <p:nvSpPr>
          <p:cNvPr id="5530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Arial" panose="020B0604020202020204" pitchFamily="34" charset="0"/>
              </a:defRPr>
            </a:lvl1pPr>
            <a:lvl2pPr marL="742950" indent="-285750" defTabSz="928688">
              <a:spcBef>
                <a:spcPct val="30000"/>
              </a:spcBef>
              <a:defRPr sz="1200">
                <a:solidFill>
                  <a:schemeClr val="tx1"/>
                </a:solidFill>
                <a:latin typeface="Arial" panose="020B0604020202020204" pitchFamily="34" charset="0"/>
              </a:defRPr>
            </a:lvl2pPr>
            <a:lvl3pPr marL="1143000" indent="-228600" defTabSz="928688">
              <a:spcBef>
                <a:spcPct val="30000"/>
              </a:spcBef>
              <a:defRPr sz="1200">
                <a:solidFill>
                  <a:schemeClr val="tx1"/>
                </a:solidFill>
                <a:latin typeface="Arial" panose="020B0604020202020204" pitchFamily="34" charset="0"/>
              </a:defRPr>
            </a:lvl3pPr>
            <a:lvl4pPr marL="1600200" indent="-228600" defTabSz="928688">
              <a:spcBef>
                <a:spcPct val="30000"/>
              </a:spcBef>
              <a:defRPr sz="1200">
                <a:solidFill>
                  <a:schemeClr val="tx1"/>
                </a:solidFill>
                <a:latin typeface="Arial" panose="020B0604020202020204" pitchFamily="34" charset="0"/>
              </a:defRPr>
            </a:lvl4pPr>
            <a:lvl5pPr marL="2057400" indent="-228600" defTabSz="928688">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eaLnBrk="0" hangingPunct="0">
              <a:spcBef>
                <a:spcPct val="0"/>
              </a:spcBef>
            </a:pPr>
            <a:fld id="{59D04450-CBA6-44CF-9B9A-AA1BED3734BE}" type="slidenum">
              <a:rPr lang="en-US" altLang="en-US">
                <a:latin typeface="Times New Roman" panose="02020603050405020304" pitchFamily="18" charset="0"/>
              </a:rPr>
              <a:pPr eaLnBrk="0" hangingPunct="0">
                <a:spcBef>
                  <a:spcPct val="0"/>
                </a:spcBef>
              </a:pPr>
              <a:t>12</a:t>
            </a:fld>
            <a:endParaRPr lang="en-US" altLang="en-US">
              <a:latin typeface="Times New Roman" panose="02020603050405020304" pitchFamily="18" charset="0"/>
            </a:endParaRPr>
          </a:p>
        </p:txBody>
      </p:sp>
      <p:sp>
        <p:nvSpPr>
          <p:cNvPr id="55301" name="Rectangle 2"/>
          <p:cNvSpPr>
            <a:spLocks noGrp="1" noRot="1" noChangeAspect="1" noChangeArrowheads="1" noTextEdit="1"/>
          </p:cNvSpPr>
          <p:nvPr>
            <p:ph type="sldImg"/>
          </p:nvPr>
        </p:nvSpPr>
        <p:spPr>
          <a:noFill/>
          <a:ln>
            <a:noFill/>
          </a:ln>
          <a:extLst>
            <a:ext uri="{91240B29-F687-4F45-9708-019B960494DF}">
              <a14:hiddenLine xmlns:a14="http://schemas.microsoft.com/office/drawing/2010/main" w="9525">
                <a:solidFill>
                  <a:srgbClr val="000000"/>
                </a:solidFill>
                <a:miter lim="800000"/>
                <a:headEnd/>
                <a:tailEnd/>
              </a14:hiddenLine>
            </a:ext>
          </a:extLst>
        </p:spPr>
      </p:sp>
      <p:sp>
        <p:nvSpPr>
          <p:cNvPr id="553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033497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0DFCC0-89A5-41F5-81A5-36503EC0CC68}" type="slidenum">
              <a:rPr lang="en-US" altLang="en-US"/>
              <a:pPr/>
              <a:t>13</a:t>
            </a:fld>
            <a:endParaRPr lang="en-US" altLang="en-US"/>
          </a:p>
        </p:txBody>
      </p:sp>
    </p:spTree>
    <p:extLst>
      <p:ext uri="{BB962C8B-B14F-4D97-AF65-F5344CB8AC3E}">
        <p14:creationId xmlns:p14="http://schemas.microsoft.com/office/powerpoint/2010/main" val="2035036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E3C12AC-AD85-4E91-9E23-58F942A24BDA}" type="slidenum">
              <a:rPr lang="en-US" altLang="en-US"/>
              <a:pPr/>
              <a:t>14</a:t>
            </a:fld>
            <a:endParaRPr lang="en-US" altLang="en-US"/>
          </a:p>
        </p:txBody>
      </p:sp>
    </p:spTree>
    <p:extLst>
      <p:ext uri="{BB962C8B-B14F-4D97-AF65-F5344CB8AC3E}">
        <p14:creationId xmlns:p14="http://schemas.microsoft.com/office/powerpoint/2010/main" val="3708428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72EF8E9-1D15-42CB-B844-DD52236D1248}" type="slidenum">
              <a:rPr lang="en-US" altLang="en-US"/>
              <a:pPr/>
              <a:t>15</a:t>
            </a:fld>
            <a:endParaRPr lang="en-US" altLang="en-US"/>
          </a:p>
        </p:txBody>
      </p:sp>
    </p:spTree>
    <p:extLst>
      <p:ext uri="{BB962C8B-B14F-4D97-AF65-F5344CB8AC3E}">
        <p14:creationId xmlns:p14="http://schemas.microsoft.com/office/powerpoint/2010/main" val="1464847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BCA8A9-D010-47FE-8EC1-A8D7D5DE8B7E}" type="slidenum">
              <a:rPr lang="en-US" altLang="en-US"/>
              <a:pPr/>
              <a:t>16</a:t>
            </a:fld>
            <a:endParaRPr lang="en-US" altLang="en-US"/>
          </a:p>
        </p:txBody>
      </p:sp>
    </p:spTree>
    <p:extLst>
      <p:ext uri="{BB962C8B-B14F-4D97-AF65-F5344CB8AC3E}">
        <p14:creationId xmlns:p14="http://schemas.microsoft.com/office/powerpoint/2010/main" val="1928108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9462411-BFAA-455F-A95A-F76F91CD688A}" type="slidenum">
              <a:rPr lang="en-US" altLang="en-US"/>
              <a:pPr/>
              <a:t>17</a:t>
            </a:fld>
            <a:endParaRPr lang="en-US" altLang="en-US"/>
          </a:p>
        </p:txBody>
      </p:sp>
    </p:spTree>
    <p:extLst>
      <p:ext uri="{BB962C8B-B14F-4D97-AF65-F5344CB8AC3E}">
        <p14:creationId xmlns:p14="http://schemas.microsoft.com/office/powerpoint/2010/main" val="1014276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77D563-0A1D-452D-B277-27540FF1A273}" type="slidenum">
              <a:rPr lang="en-US" altLang="en-US"/>
              <a:pPr/>
              <a:t>18</a:t>
            </a:fld>
            <a:endParaRPr lang="en-US" altLang="en-US"/>
          </a:p>
        </p:txBody>
      </p:sp>
    </p:spTree>
    <p:extLst>
      <p:ext uri="{BB962C8B-B14F-4D97-AF65-F5344CB8AC3E}">
        <p14:creationId xmlns:p14="http://schemas.microsoft.com/office/powerpoint/2010/main" val="3470060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320B14A-2DF4-4ECD-BF92-DD6964A39DF4}" type="slidenum">
              <a:rPr lang="en-US" altLang="en-US"/>
              <a:pPr/>
              <a:t>19</a:t>
            </a:fld>
            <a:endParaRPr lang="en-US" altLang="en-US"/>
          </a:p>
        </p:txBody>
      </p:sp>
    </p:spTree>
    <p:extLst>
      <p:ext uri="{BB962C8B-B14F-4D97-AF65-F5344CB8AC3E}">
        <p14:creationId xmlns:p14="http://schemas.microsoft.com/office/powerpoint/2010/main" val="1674854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18536B7-ADA2-4B7C-916C-56E9EC66B551}" type="slidenum">
              <a:rPr lang="en-US" altLang="en-US"/>
              <a:pPr/>
              <a:t>20</a:t>
            </a:fld>
            <a:endParaRPr lang="en-US" altLang="en-US"/>
          </a:p>
        </p:txBody>
      </p:sp>
    </p:spTree>
    <p:extLst>
      <p:ext uri="{BB962C8B-B14F-4D97-AF65-F5344CB8AC3E}">
        <p14:creationId xmlns:p14="http://schemas.microsoft.com/office/powerpoint/2010/main" val="737922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0DD796F-9DA3-41A8-8179-5C9B089E9D07}" type="slidenum">
              <a:rPr lang="en-US" altLang="en-US"/>
              <a:pPr/>
              <a:t>2</a:t>
            </a:fld>
            <a:endParaRPr lang="en-US" altLang="en-US"/>
          </a:p>
        </p:txBody>
      </p:sp>
    </p:spTree>
    <p:extLst>
      <p:ext uri="{BB962C8B-B14F-4D97-AF65-F5344CB8AC3E}">
        <p14:creationId xmlns:p14="http://schemas.microsoft.com/office/powerpoint/2010/main" val="554488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solidFill>
                <a:srgbClr val="FF0000"/>
              </a:solidFill>
              <a:latin typeface="Arial" panose="020B0604020202020204" pitchFamily="34" charset="0"/>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07B79F8-9E17-4828-A94D-BBD10F1467D6}" type="slidenum">
              <a:rPr lang="en-US" altLang="en-US"/>
              <a:pPr/>
              <a:t>21</a:t>
            </a:fld>
            <a:endParaRPr lang="en-US" altLang="en-US"/>
          </a:p>
        </p:txBody>
      </p:sp>
    </p:spTree>
    <p:extLst>
      <p:ext uri="{BB962C8B-B14F-4D97-AF65-F5344CB8AC3E}">
        <p14:creationId xmlns:p14="http://schemas.microsoft.com/office/powerpoint/2010/main" val="920370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B55C5F-6A3A-4292-8EAA-4E7BFA38BFB4}" type="slidenum">
              <a:rPr lang="en-US" altLang="en-US"/>
              <a:pPr/>
              <a:t>22</a:t>
            </a:fld>
            <a:endParaRPr lang="en-US" altLang="en-US"/>
          </a:p>
        </p:txBody>
      </p:sp>
    </p:spTree>
    <p:extLst>
      <p:ext uri="{BB962C8B-B14F-4D97-AF65-F5344CB8AC3E}">
        <p14:creationId xmlns:p14="http://schemas.microsoft.com/office/powerpoint/2010/main" val="176024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AA31C0C-893D-4D2F-81DC-83E707E1A375}" type="slidenum">
              <a:rPr lang="en-US" altLang="en-US"/>
              <a:pPr/>
              <a:t>23</a:t>
            </a:fld>
            <a:endParaRPr lang="en-US" altLang="en-US"/>
          </a:p>
        </p:txBody>
      </p:sp>
    </p:spTree>
    <p:extLst>
      <p:ext uri="{BB962C8B-B14F-4D97-AF65-F5344CB8AC3E}">
        <p14:creationId xmlns:p14="http://schemas.microsoft.com/office/powerpoint/2010/main" val="4281451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29F871F-A4D8-4705-8147-0E8B22631382}" type="slidenum">
              <a:rPr lang="en-US" altLang="en-US"/>
              <a:pPr/>
              <a:t>24</a:t>
            </a:fld>
            <a:endParaRPr lang="en-US" altLang="en-US"/>
          </a:p>
        </p:txBody>
      </p:sp>
    </p:spTree>
    <p:extLst>
      <p:ext uri="{BB962C8B-B14F-4D97-AF65-F5344CB8AC3E}">
        <p14:creationId xmlns:p14="http://schemas.microsoft.com/office/powerpoint/2010/main" val="2792699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Arial" panose="020B0604020202020204" pitchFamily="34" charset="0"/>
              </a:defRPr>
            </a:lvl1pPr>
            <a:lvl2pPr marL="742950" indent="-285750" defTabSz="928688">
              <a:spcBef>
                <a:spcPct val="30000"/>
              </a:spcBef>
              <a:defRPr sz="1200">
                <a:solidFill>
                  <a:schemeClr val="tx1"/>
                </a:solidFill>
                <a:latin typeface="Arial" panose="020B0604020202020204" pitchFamily="34" charset="0"/>
              </a:defRPr>
            </a:lvl2pPr>
            <a:lvl3pPr marL="1143000" indent="-228600" defTabSz="928688">
              <a:spcBef>
                <a:spcPct val="30000"/>
              </a:spcBef>
              <a:defRPr sz="1200">
                <a:solidFill>
                  <a:schemeClr val="tx1"/>
                </a:solidFill>
                <a:latin typeface="Arial" panose="020B0604020202020204" pitchFamily="34" charset="0"/>
              </a:defRPr>
            </a:lvl3pPr>
            <a:lvl4pPr marL="1600200" indent="-228600" defTabSz="928688">
              <a:spcBef>
                <a:spcPct val="30000"/>
              </a:spcBef>
              <a:defRPr sz="1200">
                <a:solidFill>
                  <a:schemeClr val="tx1"/>
                </a:solidFill>
                <a:latin typeface="Arial" panose="020B0604020202020204" pitchFamily="34" charset="0"/>
              </a:defRPr>
            </a:lvl4pPr>
            <a:lvl5pPr marL="2057400" indent="-228600" defTabSz="928688">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eaLnBrk="0" hangingPunct="0">
              <a:spcBef>
                <a:spcPct val="0"/>
              </a:spcBef>
            </a:pPr>
            <a:r>
              <a:rPr lang="en-US" altLang="en-US" smtClean="0">
                <a:latin typeface="Times New Roman" panose="02020603050405020304" pitchFamily="18" charset="0"/>
              </a:rPr>
              <a:t>The Christiana Care Way Awards </a:t>
            </a:r>
          </a:p>
          <a:p>
            <a:pPr eaLnBrk="0" hangingPunct="0">
              <a:spcBef>
                <a:spcPct val="0"/>
              </a:spcBef>
            </a:pPr>
            <a:r>
              <a:rPr lang="en-US" altLang="en-US" smtClean="0">
                <a:latin typeface="Times New Roman" panose="02020603050405020304" pitchFamily="18" charset="0"/>
              </a:rPr>
              <a:t>PDCA Template 2016</a:t>
            </a:r>
          </a:p>
        </p:txBody>
      </p:sp>
      <p:sp>
        <p:nvSpPr>
          <p:cNvPr id="68611"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Arial" panose="020B0604020202020204" pitchFamily="34" charset="0"/>
              </a:defRPr>
            </a:lvl1pPr>
            <a:lvl2pPr marL="742950" indent="-285750" defTabSz="928688">
              <a:spcBef>
                <a:spcPct val="30000"/>
              </a:spcBef>
              <a:defRPr sz="1200">
                <a:solidFill>
                  <a:schemeClr val="tx1"/>
                </a:solidFill>
                <a:latin typeface="Arial" panose="020B0604020202020204" pitchFamily="34" charset="0"/>
              </a:defRPr>
            </a:lvl2pPr>
            <a:lvl3pPr marL="1143000" indent="-228600" defTabSz="928688">
              <a:spcBef>
                <a:spcPct val="30000"/>
              </a:spcBef>
              <a:defRPr sz="1200">
                <a:solidFill>
                  <a:schemeClr val="tx1"/>
                </a:solidFill>
                <a:latin typeface="Arial" panose="020B0604020202020204" pitchFamily="34" charset="0"/>
              </a:defRPr>
            </a:lvl3pPr>
            <a:lvl4pPr marL="1600200" indent="-228600" defTabSz="928688">
              <a:spcBef>
                <a:spcPct val="30000"/>
              </a:spcBef>
              <a:defRPr sz="1200">
                <a:solidFill>
                  <a:schemeClr val="tx1"/>
                </a:solidFill>
                <a:latin typeface="Arial" panose="020B0604020202020204" pitchFamily="34" charset="0"/>
              </a:defRPr>
            </a:lvl4pPr>
            <a:lvl5pPr marL="2057400" indent="-228600" defTabSz="928688">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eaLnBrk="0" hangingPunct="0">
              <a:spcBef>
                <a:spcPct val="0"/>
              </a:spcBef>
            </a:pPr>
            <a:fld id="{A4CFF3AE-2D01-4B01-81E5-4AFB11AFB050}" type="datetime1">
              <a:rPr lang="en-US" altLang="en-US" smtClean="0">
                <a:latin typeface="Times New Roman" panose="02020603050405020304" pitchFamily="18" charset="0"/>
              </a:rPr>
              <a:pPr eaLnBrk="0" hangingPunct="0">
                <a:spcBef>
                  <a:spcPct val="0"/>
                </a:spcBef>
              </a:pPr>
              <a:t>4/5/2017</a:t>
            </a:fld>
            <a:endParaRPr lang="en-US" altLang="en-US" smtClean="0">
              <a:latin typeface="Times New Roman" panose="02020603050405020304" pitchFamily="18" charset="0"/>
            </a:endParaRPr>
          </a:p>
        </p:txBody>
      </p:sp>
      <p:sp>
        <p:nvSpPr>
          <p:cNvPr id="68612"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Arial" panose="020B0604020202020204" pitchFamily="34" charset="0"/>
              </a:defRPr>
            </a:lvl1pPr>
            <a:lvl2pPr marL="742950" indent="-285750" defTabSz="928688">
              <a:spcBef>
                <a:spcPct val="30000"/>
              </a:spcBef>
              <a:defRPr sz="1200">
                <a:solidFill>
                  <a:schemeClr val="tx1"/>
                </a:solidFill>
                <a:latin typeface="Arial" panose="020B0604020202020204" pitchFamily="34" charset="0"/>
              </a:defRPr>
            </a:lvl2pPr>
            <a:lvl3pPr marL="1143000" indent="-228600" defTabSz="928688">
              <a:spcBef>
                <a:spcPct val="30000"/>
              </a:spcBef>
              <a:defRPr sz="1200">
                <a:solidFill>
                  <a:schemeClr val="tx1"/>
                </a:solidFill>
                <a:latin typeface="Arial" panose="020B0604020202020204" pitchFamily="34" charset="0"/>
              </a:defRPr>
            </a:lvl3pPr>
            <a:lvl4pPr marL="1600200" indent="-228600" defTabSz="928688">
              <a:spcBef>
                <a:spcPct val="30000"/>
              </a:spcBef>
              <a:defRPr sz="1200">
                <a:solidFill>
                  <a:schemeClr val="tx1"/>
                </a:solidFill>
                <a:latin typeface="Arial" panose="020B0604020202020204" pitchFamily="34" charset="0"/>
              </a:defRPr>
            </a:lvl4pPr>
            <a:lvl5pPr marL="2057400" indent="-228600" defTabSz="928688">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eaLnBrk="0" hangingPunct="0">
              <a:spcBef>
                <a:spcPct val="0"/>
              </a:spcBef>
            </a:pPr>
            <a:fld id="{DCA47201-E1D8-43E8-9FB5-52422F6F5DAE}" type="slidenum">
              <a:rPr lang="en-US" altLang="en-US">
                <a:latin typeface="Times New Roman" panose="02020603050405020304" pitchFamily="18" charset="0"/>
              </a:rPr>
              <a:pPr eaLnBrk="0" hangingPunct="0">
                <a:spcBef>
                  <a:spcPct val="0"/>
                </a:spcBef>
              </a:pPr>
              <a:t>25</a:t>
            </a:fld>
            <a:endParaRPr lang="en-US" altLang="en-US">
              <a:latin typeface="Times New Roman" panose="02020603050405020304" pitchFamily="18" charset="0"/>
            </a:endParaRPr>
          </a:p>
        </p:txBody>
      </p:sp>
      <p:sp>
        <p:nvSpPr>
          <p:cNvPr id="68613" name="Rectangle 2"/>
          <p:cNvSpPr>
            <a:spLocks noGrp="1" noRot="1" noChangeAspect="1" noChangeArrowheads="1" noTextEdit="1"/>
          </p:cNvSpPr>
          <p:nvPr>
            <p:ph type="sldImg"/>
          </p:nvPr>
        </p:nvSpPr>
        <p:spPr>
          <a:noFill/>
          <a:ln>
            <a:noFill/>
          </a:ln>
          <a:extLst>
            <a:ext uri="{91240B29-F687-4F45-9708-019B960494DF}">
              <a14:hiddenLine xmlns:a14="http://schemas.microsoft.com/office/drawing/2010/main" w="9525">
                <a:solidFill>
                  <a:srgbClr val="000000"/>
                </a:solidFill>
                <a:miter lim="800000"/>
                <a:headEnd/>
                <a:tailEnd/>
              </a14:hiddenLine>
            </a:ext>
          </a:extLst>
        </p:spPr>
      </p:sp>
      <p:sp>
        <p:nvSpPr>
          <p:cNvPr id="6861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7865731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53ABEA1-9A40-4E8E-93F8-72B06AFA2DB9}" type="slidenum">
              <a:rPr lang="en-US" altLang="en-US"/>
              <a:pPr/>
              <a:t>26</a:t>
            </a:fld>
            <a:endParaRPr lang="en-US" altLang="en-US"/>
          </a:p>
        </p:txBody>
      </p:sp>
    </p:spTree>
    <p:extLst>
      <p:ext uri="{BB962C8B-B14F-4D97-AF65-F5344CB8AC3E}">
        <p14:creationId xmlns:p14="http://schemas.microsoft.com/office/powerpoint/2010/main" val="13762131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20EDBC3-21ED-4D7C-BA3C-C614518BC58A}" type="slidenum">
              <a:rPr lang="en-US" altLang="en-US"/>
              <a:pPr/>
              <a:t>27</a:t>
            </a:fld>
            <a:endParaRPr lang="en-US" altLang="en-US"/>
          </a:p>
        </p:txBody>
      </p:sp>
    </p:spTree>
    <p:extLst>
      <p:ext uri="{BB962C8B-B14F-4D97-AF65-F5344CB8AC3E}">
        <p14:creationId xmlns:p14="http://schemas.microsoft.com/office/powerpoint/2010/main" val="2055618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39D97D7-C184-49FE-AED7-0211B37FA674}" type="slidenum">
              <a:rPr lang="en-US" altLang="en-US"/>
              <a:pPr/>
              <a:t>4</a:t>
            </a:fld>
            <a:endParaRPr lang="en-US" altLang="en-US"/>
          </a:p>
        </p:txBody>
      </p:sp>
    </p:spTree>
    <p:extLst>
      <p:ext uri="{BB962C8B-B14F-4D97-AF65-F5344CB8AC3E}">
        <p14:creationId xmlns:p14="http://schemas.microsoft.com/office/powerpoint/2010/main" val="571528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xfrm>
            <a:off x="3805238" y="8548688"/>
            <a:ext cx="2911475" cy="450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lvl1pPr>
              <a:defRPr>
                <a:solidFill>
                  <a:schemeClr val="tx1"/>
                </a:solidFill>
                <a:latin typeface="Arial" panose="020B0604020202020204" pitchFamily="34" charset="0"/>
              </a:defRPr>
            </a:lvl1pPr>
            <a:lvl2pPr marL="715963" indent="-274638">
              <a:defRPr>
                <a:solidFill>
                  <a:schemeClr val="tx1"/>
                </a:solidFill>
                <a:latin typeface="Arial" panose="020B0604020202020204" pitchFamily="34" charset="0"/>
              </a:defRPr>
            </a:lvl2pPr>
            <a:lvl3pPr marL="1101725" indent="-219075">
              <a:defRPr>
                <a:solidFill>
                  <a:schemeClr val="tx1"/>
                </a:solidFill>
                <a:latin typeface="Arial" panose="020B0604020202020204" pitchFamily="34" charset="0"/>
              </a:defRPr>
            </a:lvl3pPr>
            <a:lvl4pPr marL="1541463" indent="-219075">
              <a:defRPr>
                <a:solidFill>
                  <a:schemeClr val="tx1"/>
                </a:solidFill>
                <a:latin typeface="Arial" panose="020B0604020202020204" pitchFamily="34" charset="0"/>
              </a:defRPr>
            </a:lvl4pPr>
            <a:lvl5pPr marL="1982788" indent="-219075">
              <a:defRPr>
                <a:solidFill>
                  <a:schemeClr val="tx1"/>
                </a:solidFill>
                <a:latin typeface="Arial" panose="020B0604020202020204" pitchFamily="34" charset="0"/>
              </a:defRPr>
            </a:lvl5pPr>
            <a:lvl6pPr marL="2439988" indent="-219075" eaLnBrk="0" fontAlgn="base" hangingPunct="0">
              <a:spcBef>
                <a:spcPct val="0"/>
              </a:spcBef>
              <a:spcAft>
                <a:spcPct val="0"/>
              </a:spcAft>
              <a:defRPr>
                <a:solidFill>
                  <a:schemeClr val="tx1"/>
                </a:solidFill>
                <a:latin typeface="Arial" panose="020B0604020202020204" pitchFamily="34" charset="0"/>
              </a:defRPr>
            </a:lvl6pPr>
            <a:lvl7pPr marL="2897188" indent="-219075" eaLnBrk="0" fontAlgn="base" hangingPunct="0">
              <a:spcBef>
                <a:spcPct val="0"/>
              </a:spcBef>
              <a:spcAft>
                <a:spcPct val="0"/>
              </a:spcAft>
              <a:defRPr>
                <a:solidFill>
                  <a:schemeClr val="tx1"/>
                </a:solidFill>
                <a:latin typeface="Arial" panose="020B0604020202020204" pitchFamily="34" charset="0"/>
              </a:defRPr>
            </a:lvl7pPr>
            <a:lvl8pPr marL="3354388" indent="-219075" eaLnBrk="0" fontAlgn="base" hangingPunct="0">
              <a:spcBef>
                <a:spcPct val="0"/>
              </a:spcBef>
              <a:spcAft>
                <a:spcPct val="0"/>
              </a:spcAft>
              <a:defRPr>
                <a:solidFill>
                  <a:schemeClr val="tx1"/>
                </a:solidFill>
                <a:latin typeface="Arial" panose="020B0604020202020204" pitchFamily="34" charset="0"/>
              </a:defRPr>
            </a:lvl8pPr>
            <a:lvl9pPr marL="3811588" indent="-219075" eaLnBrk="0" fontAlgn="base" hangingPunct="0">
              <a:spcBef>
                <a:spcPct val="0"/>
              </a:spcBef>
              <a:spcAft>
                <a:spcPct val="0"/>
              </a:spcAft>
              <a:defRPr>
                <a:solidFill>
                  <a:schemeClr val="tx1"/>
                </a:solidFill>
                <a:latin typeface="Arial" panose="020B0604020202020204" pitchFamily="34" charset="0"/>
              </a:defRPr>
            </a:lvl9pPr>
          </a:lstStyle>
          <a:p>
            <a:fld id="{5DCEA8B0-9430-4C63-9E22-7DE637C78664}" type="slidenum">
              <a:rPr lang="en-US" altLang="en-US">
                <a:solidFill>
                  <a:srgbClr val="000000"/>
                </a:solidFill>
                <a:ea typeface="ヒラギノ角ゴ Pro W3"/>
                <a:cs typeface="ヒラギノ角ゴ Pro W3"/>
              </a:rPr>
              <a:pPr/>
              <a:t>5</a:t>
            </a:fld>
            <a:endParaRPr lang="en-US" altLang="en-US">
              <a:solidFill>
                <a:srgbClr val="000000"/>
              </a:solidFill>
              <a:ea typeface="ヒラギノ角ゴ Pro W3"/>
              <a:cs typeface="ヒラギノ角ゴ Pro W3"/>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sz="800" smtClean="0">
              <a:latin typeface="Arial" panose="020B0604020202020204" pitchFamily="34" charset="0"/>
            </a:endParaRPr>
          </a:p>
        </p:txBody>
      </p:sp>
    </p:spTree>
    <p:extLst>
      <p:ext uri="{BB962C8B-B14F-4D97-AF65-F5344CB8AC3E}">
        <p14:creationId xmlns:p14="http://schemas.microsoft.com/office/powerpoint/2010/main" val="32236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863A3F3-EFB2-40D1-8225-417EF9D2A4A8}" type="slidenum">
              <a:rPr lang="en-US" altLang="en-US"/>
              <a:pPr/>
              <a:t>6</a:t>
            </a:fld>
            <a:endParaRPr lang="en-US" altLang="en-US"/>
          </a:p>
        </p:txBody>
      </p:sp>
    </p:spTree>
    <p:extLst>
      <p:ext uri="{BB962C8B-B14F-4D97-AF65-F5344CB8AC3E}">
        <p14:creationId xmlns:p14="http://schemas.microsoft.com/office/powerpoint/2010/main" val="4176210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F87A401-A888-48DE-87A5-47BC99A771F8}" type="slidenum">
              <a:rPr lang="en-US" altLang="en-US"/>
              <a:pPr/>
              <a:t>7</a:t>
            </a:fld>
            <a:endParaRPr lang="en-US" altLang="en-US"/>
          </a:p>
        </p:txBody>
      </p:sp>
    </p:spTree>
    <p:extLst>
      <p:ext uri="{BB962C8B-B14F-4D97-AF65-F5344CB8AC3E}">
        <p14:creationId xmlns:p14="http://schemas.microsoft.com/office/powerpoint/2010/main" val="2359469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EF6CC2-C49C-419A-8251-AE9885F0CBAF}" type="slidenum">
              <a:rPr lang="en-US" altLang="en-US"/>
              <a:pPr/>
              <a:t>8</a:t>
            </a:fld>
            <a:endParaRPr lang="en-US" altLang="en-US"/>
          </a:p>
        </p:txBody>
      </p:sp>
    </p:spTree>
    <p:extLst>
      <p:ext uri="{BB962C8B-B14F-4D97-AF65-F5344CB8AC3E}">
        <p14:creationId xmlns:p14="http://schemas.microsoft.com/office/powerpoint/2010/main" val="787682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8F84BD8-649B-4D55-A59F-A402AD3130A0}" type="slidenum">
              <a:rPr lang="en-US" altLang="en-US"/>
              <a:pPr/>
              <a:t>9</a:t>
            </a:fld>
            <a:endParaRPr lang="en-US" altLang="en-US"/>
          </a:p>
        </p:txBody>
      </p:sp>
    </p:spTree>
    <p:extLst>
      <p:ext uri="{BB962C8B-B14F-4D97-AF65-F5344CB8AC3E}">
        <p14:creationId xmlns:p14="http://schemas.microsoft.com/office/powerpoint/2010/main" val="1612742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81BF520-14E0-4E1D-8EC2-F61A1304A083}" type="slidenum">
              <a:rPr lang="en-US" altLang="en-US"/>
              <a:pPr/>
              <a:t>10</a:t>
            </a:fld>
            <a:endParaRPr lang="en-US" altLang="en-US"/>
          </a:p>
        </p:txBody>
      </p:sp>
    </p:spTree>
    <p:extLst>
      <p:ext uri="{BB962C8B-B14F-4D97-AF65-F5344CB8AC3E}">
        <p14:creationId xmlns:p14="http://schemas.microsoft.com/office/powerpoint/2010/main" val="1657328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10" descr="Slide_title2_0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54225" y="0"/>
            <a:ext cx="710723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BinderBeigeElement.eps"/>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38" y="-7938"/>
            <a:ext cx="4354513"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Branding_TeamSTEPPS2.eps"/>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96863" y="5740400"/>
            <a:ext cx="5164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3671" name="Rectangle 7"/>
          <p:cNvSpPr>
            <a:spLocks noGrp="1" noChangeArrowheads="1"/>
          </p:cNvSpPr>
          <p:nvPr>
            <p:ph type="ctrTitle"/>
          </p:nvPr>
        </p:nvSpPr>
        <p:spPr>
          <a:xfrm>
            <a:off x="3211513" y="3832225"/>
            <a:ext cx="5276850" cy="1131888"/>
          </a:xfrm>
        </p:spPr>
        <p:txBody>
          <a:bodyPr tIns="45720" bIns="45720" anchorCtr="0"/>
          <a:lstStyle>
            <a:lvl1pPr>
              <a:defRPr sz="3400"/>
            </a:lvl1pPr>
          </a:lstStyle>
          <a:p>
            <a:r>
              <a:rPr lang="en-US"/>
              <a:t>Click to edit Master title style</a:t>
            </a:r>
          </a:p>
        </p:txBody>
      </p:sp>
    </p:spTree>
    <p:extLst>
      <p:ext uri="{BB962C8B-B14F-4D97-AF65-F5344CB8AC3E}">
        <p14:creationId xmlns:p14="http://schemas.microsoft.com/office/powerpoint/2010/main" val="15976675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eaLnBrk="0" hangingPunct="0">
              <a:defRPr/>
            </a:lvl1pPr>
          </a:lstStyle>
          <a:p>
            <a:r>
              <a:rPr lang="en-US" altLang="en-US"/>
              <a:t> </a:t>
            </a:r>
            <a:fld id="{428097E2-DB4C-4ECE-9AFC-242F3FCA076F}" type="slidenum">
              <a:rPr lang="en-US" altLang="en-US"/>
              <a:pPr/>
              <a:t>‹#›</a:t>
            </a:fld>
            <a:r>
              <a:rPr lang="en-US" altLang="en-US"/>
              <a:t>  </a:t>
            </a:r>
          </a:p>
        </p:txBody>
      </p:sp>
    </p:spTree>
    <p:extLst>
      <p:ext uri="{BB962C8B-B14F-4D97-AF65-F5344CB8AC3E}">
        <p14:creationId xmlns:p14="http://schemas.microsoft.com/office/powerpoint/2010/main" val="1570477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5763" y="876300"/>
            <a:ext cx="1951037"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1063" y="876300"/>
            <a:ext cx="5702300"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eaLnBrk="0" hangingPunct="0">
              <a:defRPr/>
            </a:lvl1pPr>
          </a:lstStyle>
          <a:p>
            <a:r>
              <a:rPr lang="en-US" altLang="en-US"/>
              <a:t> </a:t>
            </a:r>
            <a:fld id="{7D0CF3EE-9C2B-4B87-84B8-9D7898F0885C}" type="slidenum">
              <a:rPr lang="en-US" altLang="en-US"/>
              <a:pPr/>
              <a:t>‹#›</a:t>
            </a:fld>
            <a:r>
              <a:rPr lang="en-US" altLang="en-US"/>
              <a:t>  </a:t>
            </a:r>
          </a:p>
        </p:txBody>
      </p:sp>
    </p:spTree>
    <p:extLst>
      <p:ext uri="{BB962C8B-B14F-4D97-AF65-F5344CB8AC3E}">
        <p14:creationId xmlns:p14="http://schemas.microsoft.com/office/powerpoint/2010/main" val="700349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477000"/>
            <a:ext cx="2133600" cy="244475"/>
          </a:xfrm>
          <a:prstGeom prst="rect">
            <a:avLst/>
          </a:prstGeom>
        </p:spPr>
        <p:txBody>
          <a:bodyPr/>
          <a:lstStyle>
            <a:lvl1pPr>
              <a:defRPr/>
            </a:lvl1pPr>
          </a:lstStyle>
          <a:p>
            <a:pPr>
              <a:defRPr/>
            </a:pPr>
            <a:fld id="{A31363EF-A608-48A6-9201-6953CD115960}" type="datetime1">
              <a:rPr lang="en-US"/>
              <a:pPr>
                <a:defRPr/>
              </a:pPr>
              <a:t>4/5/2017</a:t>
            </a:fld>
            <a:endParaRPr lang="en-US"/>
          </a:p>
        </p:txBody>
      </p:sp>
      <p:sp>
        <p:nvSpPr>
          <p:cNvPr id="5" name="Rectangle 5"/>
          <p:cNvSpPr>
            <a:spLocks noGrp="1" noChangeArrowheads="1"/>
          </p:cNvSpPr>
          <p:nvPr>
            <p:ph type="ftr" sz="quarter" idx="11"/>
          </p:nvPr>
        </p:nvSpPr>
        <p:spPr>
          <a:xfrm>
            <a:off x="3124200" y="6477000"/>
            <a:ext cx="2895600" cy="244475"/>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1BEEDF53-3763-4907-AFFC-F2E718457380}" type="slidenum">
              <a:rPr lang="en-US" altLang="en-US"/>
              <a:pPr/>
              <a:t>‹#›</a:t>
            </a:fld>
            <a:endParaRPr lang="en-US" altLang="en-US"/>
          </a:p>
        </p:txBody>
      </p:sp>
    </p:spTree>
    <p:extLst>
      <p:ext uri="{BB962C8B-B14F-4D97-AF65-F5344CB8AC3E}">
        <p14:creationId xmlns:p14="http://schemas.microsoft.com/office/powerpoint/2010/main" val="255412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sz="quarter" idx="10"/>
          </p:nvPr>
        </p:nvSpPr>
        <p:spPr/>
        <p:txBody>
          <a:bodyPr/>
          <a:lstStyle>
            <a:lvl1pPr eaLnBrk="0" hangingPunct="0">
              <a:defRPr/>
            </a:lvl1pPr>
          </a:lstStyle>
          <a:p>
            <a:r>
              <a:rPr lang="en-US" altLang="en-US"/>
              <a:t> </a:t>
            </a:r>
            <a:fld id="{668082AF-DCAF-449C-80ED-3020B50B3AA5}" type="slidenum">
              <a:rPr lang="en-US" altLang="en-US"/>
              <a:pPr/>
              <a:t>‹#›</a:t>
            </a:fld>
            <a:r>
              <a:rPr lang="en-US" altLang="en-US"/>
              <a:t>  </a:t>
            </a:r>
          </a:p>
        </p:txBody>
      </p:sp>
    </p:spTree>
    <p:extLst>
      <p:ext uri="{BB962C8B-B14F-4D97-AF65-F5344CB8AC3E}">
        <p14:creationId xmlns:p14="http://schemas.microsoft.com/office/powerpoint/2010/main" val="3069497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p:txBody>
          <a:bodyPr/>
          <a:lstStyle>
            <a:lvl1pPr eaLnBrk="0" hangingPunct="0">
              <a:defRPr/>
            </a:lvl1pPr>
          </a:lstStyle>
          <a:p>
            <a:r>
              <a:rPr lang="en-US" altLang="en-US"/>
              <a:t> </a:t>
            </a:r>
            <a:fld id="{C3073CDE-C3D5-4D99-8E08-F8828C5CA3EB}" type="slidenum">
              <a:rPr lang="en-US" altLang="en-US"/>
              <a:pPr/>
              <a:t>‹#›</a:t>
            </a:fld>
            <a:r>
              <a:rPr lang="en-US" altLang="en-US"/>
              <a:t>  </a:t>
            </a:r>
          </a:p>
        </p:txBody>
      </p:sp>
    </p:spTree>
    <p:extLst>
      <p:ext uri="{BB962C8B-B14F-4D97-AF65-F5344CB8AC3E}">
        <p14:creationId xmlns:p14="http://schemas.microsoft.com/office/powerpoint/2010/main" val="1593203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p:txBody>
          <a:bodyPr/>
          <a:lstStyle>
            <a:lvl1pPr eaLnBrk="0" hangingPunct="0">
              <a:defRPr/>
            </a:lvl1pPr>
          </a:lstStyle>
          <a:p>
            <a:r>
              <a:rPr lang="en-US" altLang="en-US"/>
              <a:t> </a:t>
            </a:r>
            <a:fld id="{EDE0FF6F-8437-4235-8C5C-D630FEE94970}" type="slidenum">
              <a:rPr lang="en-US" altLang="en-US"/>
              <a:pPr/>
              <a:t>‹#›</a:t>
            </a:fld>
            <a:r>
              <a:rPr lang="en-US" altLang="en-US"/>
              <a:t>  </a:t>
            </a:r>
          </a:p>
        </p:txBody>
      </p:sp>
    </p:spTree>
    <p:extLst>
      <p:ext uri="{BB962C8B-B14F-4D97-AF65-F5344CB8AC3E}">
        <p14:creationId xmlns:p14="http://schemas.microsoft.com/office/powerpoint/2010/main" val="2057868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p:txBody>
          <a:bodyPr/>
          <a:lstStyle>
            <a:lvl1pPr eaLnBrk="0" hangingPunct="0">
              <a:defRPr/>
            </a:lvl1pPr>
          </a:lstStyle>
          <a:p>
            <a:r>
              <a:rPr lang="en-US" altLang="en-US"/>
              <a:t> </a:t>
            </a:r>
            <a:fld id="{3285CA13-2CF6-43C4-808C-78B7B83619D0}" type="slidenum">
              <a:rPr lang="en-US" altLang="en-US"/>
              <a:pPr/>
              <a:t>‹#›</a:t>
            </a:fld>
            <a:r>
              <a:rPr lang="en-US" altLang="en-US"/>
              <a:t>  </a:t>
            </a:r>
          </a:p>
        </p:txBody>
      </p:sp>
    </p:spTree>
    <p:extLst>
      <p:ext uri="{BB962C8B-B14F-4D97-AF65-F5344CB8AC3E}">
        <p14:creationId xmlns:p14="http://schemas.microsoft.com/office/powerpoint/2010/main" val="2647652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p:txBody>
          <a:bodyPr/>
          <a:lstStyle>
            <a:lvl1pPr eaLnBrk="0" hangingPunct="0">
              <a:defRPr/>
            </a:lvl1pPr>
          </a:lstStyle>
          <a:p>
            <a:r>
              <a:rPr lang="en-US" altLang="en-US"/>
              <a:t> </a:t>
            </a:r>
            <a:fld id="{5A148937-5694-4678-8ACB-604970641113}" type="slidenum">
              <a:rPr lang="en-US" altLang="en-US"/>
              <a:pPr/>
              <a:t>‹#›</a:t>
            </a:fld>
            <a:r>
              <a:rPr lang="en-US" altLang="en-US"/>
              <a:t>  </a:t>
            </a:r>
          </a:p>
        </p:txBody>
      </p:sp>
    </p:spTree>
    <p:extLst>
      <p:ext uri="{BB962C8B-B14F-4D97-AF65-F5344CB8AC3E}">
        <p14:creationId xmlns:p14="http://schemas.microsoft.com/office/powerpoint/2010/main" val="856526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eaLnBrk="0" hangingPunct="0">
              <a:defRPr/>
            </a:lvl1pPr>
          </a:lstStyle>
          <a:p>
            <a:r>
              <a:rPr lang="en-US" altLang="en-US"/>
              <a:t> </a:t>
            </a:r>
            <a:fld id="{DA824D19-A367-4C72-A8B0-F6884F0B25E4}" type="slidenum">
              <a:rPr lang="en-US" altLang="en-US"/>
              <a:pPr/>
              <a:t>‹#›</a:t>
            </a:fld>
            <a:r>
              <a:rPr lang="en-US" altLang="en-US"/>
              <a:t>  </a:t>
            </a:r>
          </a:p>
        </p:txBody>
      </p:sp>
    </p:spTree>
    <p:extLst>
      <p:ext uri="{BB962C8B-B14F-4D97-AF65-F5344CB8AC3E}">
        <p14:creationId xmlns:p14="http://schemas.microsoft.com/office/powerpoint/2010/main" val="556589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p:txBody>
          <a:bodyPr/>
          <a:lstStyle>
            <a:lvl1pPr eaLnBrk="0" hangingPunct="0">
              <a:defRPr/>
            </a:lvl1pPr>
          </a:lstStyle>
          <a:p>
            <a:r>
              <a:rPr lang="en-US" altLang="en-US"/>
              <a:t> </a:t>
            </a:r>
            <a:fld id="{64A3E99D-30DE-41A2-AD10-47D731A50AD1}" type="slidenum">
              <a:rPr lang="en-US" altLang="en-US"/>
              <a:pPr/>
              <a:t>‹#›</a:t>
            </a:fld>
            <a:r>
              <a:rPr lang="en-US" altLang="en-US"/>
              <a:t>  </a:t>
            </a:r>
          </a:p>
        </p:txBody>
      </p:sp>
    </p:spTree>
    <p:extLst>
      <p:ext uri="{BB962C8B-B14F-4D97-AF65-F5344CB8AC3E}">
        <p14:creationId xmlns:p14="http://schemas.microsoft.com/office/powerpoint/2010/main" val="3795896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p:txBody>
          <a:bodyPr/>
          <a:lstStyle>
            <a:lvl1pPr eaLnBrk="0" hangingPunct="0">
              <a:defRPr/>
            </a:lvl1pPr>
          </a:lstStyle>
          <a:p>
            <a:r>
              <a:rPr lang="en-US" altLang="en-US"/>
              <a:t> </a:t>
            </a:r>
            <a:fld id="{C70E0EF0-EB90-4C25-A425-745660920EA7}" type="slidenum">
              <a:rPr lang="en-US" altLang="en-US"/>
              <a:pPr/>
              <a:t>‹#›</a:t>
            </a:fld>
            <a:r>
              <a:rPr lang="en-US" altLang="en-US"/>
              <a:t>  </a:t>
            </a:r>
          </a:p>
        </p:txBody>
      </p:sp>
    </p:spTree>
    <p:extLst>
      <p:ext uri="{BB962C8B-B14F-4D97-AF65-F5344CB8AC3E}">
        <p14:creationId xmlns:p14="http://schemas.microsoft.com/office/powerpoint/2010/main" val="2760769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2" descr="New_TS_2.jpg"/>
          <p:cNvPicPr>
            <a:picLocks noChangeAspect="1"/>
          </p:cNvPicPr>
          <p:nvPr userDrawn="1"/>
        </p:nvPicPr>
        <p:blipFill>
          <a:blip r:embed="rId14">
            <a:extLst>
              <a:ext uri="{28A0092B-C50C-407E-A947-70E740481C1C}">
                <a14:useLocalDpi xmlns:a14="http://schemas.microsoft.com/office/drawing/2010/main" val="0"/>
              </a:ext>
            </a:extLst>
          </a:blip>
          <a:srcRect l="104"/>
          <a:stretch>
            <a:fillRect/>
          </a:stretch>
        </p:blipFill>
        <p:spPr bwMode="auto">
          <a:xfrm>
            <a:off x="0" y="-1588"/>
            <a:ext cx="913447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descr="Slide_content_2_10"/>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3805238"/>
            <a:ext cx="2978150"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body" idx="1"/>
          </p:nvPr>
        </p:nvSpPr>
        <p:spPr bwMode="auto">
          <a:xfrm>
            <a:off x="914400" y="2020888"/>
            <a:ext cx="7772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92645" name="Rectangle 5"/>
          <p:cNvSpPr>
            <a:spLocks noGrp="1" noChangeArrowheads="1"/>
          </p:cNvSpPr>
          <p:nvPr>
            <p:ph type="sldNum" sz="quarter" idx="4"/>
          </p:nvPr>
        </p:nvSpPr>
        <p:spPr bwMode="auto">
          <a:xfrm>
            <a:off x="8096250" y="6581775"/>
            <a:ext cx="762000" cy="304800"/>
          </a:xfrm>
          <a:prstGeom prst="rect">
            <a:avLst/>
          </a:prstGeom>
          <a:noFill/>
          <a:ln w="9525">
            <a:noFill/>
            <a:miter lim="800000"/>
            <a:headEnd/>
            <a:tailEnd/>
          </a:ln>
          <a:effectLst/>
        </p:spPr>
        <p:txBody>
          <a:bodyPr vert="horz" wrap="square" lIns="91440" tIns="9144" rIns="91440" bIns="9144" numCol="1" anchor="ctr" anchorCtr="1" compatLnSpc="1">
            <a:prstTxWarp prst="textNoShape">
              <a:avLst/>
            </a:prstTxWarp>
          </a:bodyPr>
          <a:lstStyle>
            <a:lvl1pPr eaLnBrk="1" hangingPunct="1">
              <a:defRPr sz="1000" b="1">
                <a:solidFill>
                  <a:srgbClr val="542200"/>
                </a:solidFill>
                <a:ea typeface="ヒラギノ角ゴ Pro W3"/>
                <a:cs typeface="ヒラギノ角ゴ Pro W3"/>
              </a:defRPr>
            </a:lvl1pPr>
          </a:lstStyle>
          <a:p>
            <a:r>
              <a:rPr lang="en-US" altLang="en-US"/>
              <a:t> </a:t>
            </a:r>
            <a:fld id="{43F42A01-C997-451A-9A93-243407653FF7}" type="slidenum">
              <a:rPr lang="en-US" altLang="en-US"/>
              <a:pPr/>
              <a:t>‹#›</a:t>
            </a:fld>
            <a:r>
              <a:rPr lang="en-US" altLang="en-US"/>
              <a:t>  </a:t>
            </a:r>
          </a:p>
        </p:txBody>
      </p:sp>
      <p:sp>
        <p:nvSpPr>
          <p:cNvPr id="1030" name="Rectangle 6"/>
          <p:cNvSpPr>
            <a:spLocks noGrp="1" noChangeArrowheads="1"/>
          </p:cNvSpPr>
          <p:nvPr>
            <p:ph type="title"/>
          </p:nvPr>
        </p:nvSpPr>
        <p:spPr bwMode="auto">
          <a:xfrm>
            <a:off x="881063" y="876300"/>
            <a:ext cx="77390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91440" numCol="1" anchor="ctr" anchorCtr="1" compatLnSpc="1">
            <a:prstTxWarp prst="textNoShape">
              <a:avLst/>
            </a:prstTxWarp>
          </a:bodyPr>
          <a:lstStyle/>
          <a:p>
            <a:pPr lvl="0"/>
            <a:r>
              <a:rPr lang="en-US" altLang="en-US" smtClean="0"/>
              <a:t>Click to edit Master title style</a:t>
            </a:r>
          </a:p>
        </p:txBody>
      </p:sp>
      <p:sp>
        <p:nvSpPr>
          <p:cNvPr id="1031" name="Text Box 7"/>
          <p:cNvSpPr txBox="1">
            <a:spLocks noChangeArrowheads="1"/>
          </p:cNvSpPr>
          <p:nvPr/>
        </p:nvSpPr>
        <p:spPr bwMode="auto">
          <a:xfrm>
            <a:off x="3660775" y="6591300"/>
            <a:ext cx="1444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 bIns="9144" anchor="ctr" anchorCtr="1"/>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defRPr/>
            </a:pPr>
            <a:r>
              <a:rPr lang="en-US" sz="1000" b="1" dirty="0" smtClean="0">
                <a:solidFill>
                  <a:srgbClr val="542200"/>
                </a:solidFill>
              </a:rPr>
              <a:t>T</a:t>
            </a:r>
            <a:r>
              <a:rPr lang="en-US" sz="800" b="1" dirty="0" smtClean="0">
                <a:solidFill>
                  <a:srgbClr val="542200"/>
                </a:solidFill>
              </a:rPr>
              <a:t>EAM</a:t>
            </a:r>
            <a:r>
              <a:rPr lang="en-US" sz="1000" b="1" dirty="0" smtClean="0">
                <a:solidFill>
                  <a:srgbClr val="542200"/>
                </a:solidFill>
              </a:rPr>
              <a:t>STEPPS 05.2</a:t>
            </a:r>
          </a:p>
        </p:txBody>
      </p:sp>
      <p:pic>
        <p:nvPicPr>
          <p:cNvPr id="1032" name="Picture 8" descr="Slide_content2_0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868363"/>
            <a:ext cx="684213"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Slide_content2_06"/>
          <p:cNvPicPr>
            <a:picLocks noChangeAspect="1" noChangeArrowheads="1"/>
          </p:cNvPicPr>
          <p:nvPr/>
        </p:nvPicPr>
        <p:blipFill>
          <a:blip r:embed="rId17">
            <a:extLst>
              <a:ext uri="{28A0092B-C50C-407E-A947-70E740481C1C}">
                <a14:useLocalDpi xmlns:a14="http://schemas.microsoft.com/office/drawing/2010/main" val="0"/>
              </a:ext>
            </a:extLst>
          </a:blip>
          <a:srcRect t="-5882" r="1672"/>
          <a:stretch>
            <a:fillRect/>
          </a:stretch>
        </p:blipFill>
        <p:spPr bwMode="auto">
          <a:xfrm>
            <a:off x="2962275" y="6400800"/>
            <a:ext cx="6157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5"/>
          <p:cNvSpPr txBox="1">
            <a:spLocks noChangeArrowheads="1"/>
          </p:cNvSpPr>
          <p:nvPr userDrawn="1"/>
        </p:nvSpPr>
        <p:spPr>
          <a:xfrm>
            <a:off x="93663" y="6550025"/>
            <a:ext cx="1008062" cy="304800"/>
          </a:xfrm>
          <a:prstGeom prst="rect">
            <a:avLst/>
          </a:prstGeo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1200"/>
              <a:t> </a:t>
            </a:r>
            <a:r>
              <a:rPr lang="en-US" altLang="en-US" sz="1100"/>
              <a:t>Slide </a:t>
            </a:r>
            <a:fld id="{5393CA34-D2D5-45E6-9AC1-ED3BFEC9B8C7}" type="slidenum">
              <a:rPr lang="en-US" altLang="en-US" sz="1100"/>
              <a:pPr algn="r" eaLnBrk="1" hangingPunct="1"/>
              <a:t>‹#›</a:t>
            </a:fld>
            <a:r>
              <a:rPr lang="en-US" altLang="en-US" sz="1200"/>
              <a:t>  </a:t>
            </a:r>
          </a:p>
        </p:txBody>
      </p:sp>
      <p:sp>
        <p:nvSpPr>
          <p:cNvPr id="11" name="Text Box 13"/>
          <p:cNvSpPr txBox="1">
            <a:spLocks noChangeArrowheads="1"/>
          </p:cNvSpPr>
          <p:nvPr userDrawn="1"/>
        </p:nvSpPr>
        <p:spPr bwMode="auto">
          <a:xfrm>
            <a:off x="7391400" y="39688"/>
            <a:ext cx="1728788"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sz="1250" b="1" dirty="0" smtClean="0">
                <a:solidFill>
                  <a:schemeClr val="bg1"/>
                </a:solidFill>
              </a:rPr>
              <a:t>April TeamSTEPPS Monthly Webinar</a:t>
            </a:r>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1" r:id="rId12"/>
  </p:sldLayoutIdLst>
  <p:timing>
    <p:tnLst>
      <p:par>
        <p:cTn id="1" dur="indefinite" restart="never" nodeType="tmRoot"/>
      </p:par>
    </p:tnLst>
  </p:timing>
  <p:txStyles>
    <p:titleStyle>
      <a:lvl1pPr algn="ctr" rtl="0" eaLnBrk="0" fontAlgn="base" hangingPunct="0">
        <a:lnSpc>
          <a:spcPct val="90000"/>
        </a:lnSpc>
        <a:spcBef>
          <a:spcPct val="0"/>
        </a:spcBef>
        <a:spcAft>
          <a:spcPct val="0"/>
        </a:spcAft>
        <a:defRPr sz="3600" b="1">
          <a:solidFill>
            <a:srgbClr val="663300"/>
          </a:solidFill>
          <a:latin typeface="+mj-lt"/>
          <a:ea typeface="ヒラギノ角ゴ Pro W3" charset="0"/>
          <a:cs typeface="ヒラギノ角ゴ Pro W3" charset="0"/>
        </a:defRPr>
      </a:lvl1pPr>
      <a:lvl2pPr algn="ctr" rtl="0" eaLnBrk="0" fontAlgn="base" hangingPunct="0">
        <a:lnSpc>
          <a:spcPct val="90000"/>
        </a:lnSpc>
        <a:spcBef>
          <a:spcPct val="0"/>
        </a:spcBef>
        <a:spcAft>
          <a:spcPct val="0"/>
        </a:spcAft>
        <a:defRPr sz="3600" b="1">
          <a:solidFill>
            <a:srgbClr val="663300"/>
          </a:solidFill>
          <a:latin typeface="Arial" charset="0"/>
          <a:ea typeface="ヒラギノ角ゴ Pro W3" charset="0"/>
          <a:cs typeface="ヒラギノ角ゴ Pro W3" charset="0"/>
        </a:defRPr>
      </a:lvl2pPr>
      <a:lvl3pPr algn="ctr" rtl="0" eaLnBrk="0" fontAlgn="base" hangingPunct="0">
        <a:lnSpc>
          <a:spcPct val="90000"/>
        </a:lnSpc>
        <a:spcBef>
          <a:spcPct val="0"/>
        </a:spcBef>
        <a:spcAft>
          <a:spcPct val="0"/>
        </a:spcAft>
        <a:defRPr sz="3600" b="1">
          <a:solidFill>
            <a:srgbClr val="663300"/>
          </a:solidFill>
          <a:latin typeface="Arial" charset="0"/>
          <a:ea typeface="ヒラギノ角ゴ Pro W3" charset="0"/>
          <a:cs typeface="ヒラギノ角ゴ Pro W3" charset="0"/>
        </a:defRPr>
      </a:lvl3pPr>
      <a:lvl4pPr algn="ctr" rtl="0" eaLnBrk="0" fontAlgn="base" hangingPunct="0">
        <a:lnSpc>
          <a:spcPct val="90000"/>
        </a:lnSpc>
        <a:spcBef>
          <a:spcPct val="0"/>
        </a:spcBef>
        <a:spcAft>
          <a:spcPct val="0"/>
        </a:spcAft>
        <a:defRPr sz="3600" b="1">
          <a:solidFill>
            <a:srgbClr val="663300"/>
          </a:solidFill>
          <a:latin typeface="Arial" charset="0"/>
          <a:ea typeface="ヒラギノ角ゴ Pro W3" charset="0"/>
          <a:cs typeface="ヒラギノ角ゴ Pro W3" charset="0"/>
        </a:defRPr>
      </a:lvl4pPr>
      <a:lvl5pPr algn="ctr" rtl="0" eaLnBrk="0" fontAlgn="base" hangingPunct="0">
        <a:lnSpc>
          <a:spcPct val="90000"/>
        </a:lnSpc>
        <a:spcBef>
          <a:spcPct val="0"/>
        </a:spcBef>
        <a:spcAft>
          <a:spcPct val="0"/>
        </a:spcAft>
        <a:defRPr sz="3600" b="1">
          <a:solidFill>
            <a:srgbClr val="663300"/>
          </a:solidFill>
          <a:latin typeface="Arial" charset="0"/>
          <a:ea typeface="ヒラギノ角ゴ Pro W3" charset="0"/>
          <a:cs typeface="ヒラギノ角ゴ Pro W3" charset="0"/>
        </a:defRPr>
      </a:lvl5pPr>
      <a:lvl6pPr marL="457200" algn="ctr" rtl="0" fontAlgn="base">
        <a:lnSpc>
          <a:spcPct val="90000"/>
        </a:lnSpc>
        <a:spcBef>
          <a:spcPct val="0"/>
        </a:spcBef>
        <a:spcAft>
          <a:spcPct val="0"/>
        </a:spcAft>
        <a:defRPr sz="3600" b="1">
          <a:solidFill>
            <a:srgbClr val="663300"/>
          </a:solidFill>
          <a:latin typeface="Arial" charset="0"/>
        </a:defRPr>
      </a:lvl6pPr>
      <a:lvl7pPr marL="914400" algn="ctr" rtl="0" fontAlgn="base">
        <a:lnSpc>
          <a:spcPct val="90000"/>
        </a:lnSpc>
        <a:spcBef>
          <a:spcPct val="0"/>
        </a:spcBef>
        <a:spcAft>
          <a:spcPct val="0"/>
        </a:spcAft>
        <a:defRPr sz="3600" b="1">
          <a:solidFill>
            <a:srgbClr val="663300"/>
          </a:solidFill>
          <a:latin typeface="Arial" charset="0"/>
        </a:defRPr>
      </a:lvl7pPr>
      <a:lvl8pPr marL="1371600" algn="ctr" rtl="0" fontAlgn="base">
        <a:lnSpc>
          <a:spcPct val="90000"/>
        </a:lnSpc>
        <a:spcBef>
          <a:spcPct val="0"/>
        </a:spcBef>
        <a:spcAft>
          <a:spcPct val="0"/>
        </a:spcAft>
        <a:defRPr sz="3600" b="1">
          <a:solidFill>
            <a:srgbClr val="663300"/>
          </a:solidFill>
          <a:latin typeface="Arial" charset="0"/>
        </a:defRPr>
      </a:lvl8pPr>
      <a:lvl9pPr marL="1828800" algn="ctr" rtl="0" fontAlgn="base">
        <a:lnSpc>
          <a:spcPct val="90000"/>
        </a:lnSpc>
        <a:spcBef>
          <a:spcPct val="0"/>
        </a:spcBef>
        <a:spcAft>
          <a:spcPct val="0"/>
        </a:spcAft>
        <a:defRPr sz="3600" b="1">
          <a:solidFill>
            <a:srgbClr val="663300"/>
          </a:solidFill>
          <a:latin typeface="Arial" charset="0"/>
        </a:defRPr>
      </a:lvl9pPr>
    </p:titleStyle>
    <p:bodyStyle>
      <a:lvl1pPr marL="342900" indent="-342900" algn="l" rtl="0" eaLnBrk="0" fontAlgn="base" hangingPunct="0">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ヒラギノ角ゴ Pro W3" charset="0"/>
          <a:cs typeface="ヒラギノ角ゴ Pro W3" charset="0"/>
        </a:defRPr>
      </a:lvl1pPr>
      <a:lvl2pPr marL="630238" indent="-285750" algn="l" rtl="0" eaLnBrk="0" fontAlgn="base" hangingPunct="0">
        <a:lnSpc>
          <a:spcPct val="95000"/>
        </a:lnSpc>
        <a:spcBef>
          <a:spcPct val="40000"/>
        </a:spcBef>
        <a:spcAft>
          <a:spcPct val="0"/>
        </a:spcAft>
        <a:buClr>
          <a:schemeClr val="accent1"/>
        </a:buClr>
        <a:buSzPct val="75000"/>
        <a:buFont typeface="Wingdings" pitchFamily="2" charset="2"/>
        <a:buChar char="n"/>
        <a:defRPr sz="2400">
          <a:solidFill>
            <a:schemeClr val="tx1"/>
          </a:solidFill>
          <a:latin typeface="+mn-lt"/>
          <a:ea typeface="ヒラギノ角ゴ Pro W3" charset="0"/>
          <a:cs typeface="ヒラギノ角ゴ Pro W3"/>
        </a:defRPr>
      </a:lvl2pPr>
      <a:lvl3pPr marL="860425" indent="-228600" algn="l" rtl="0" eaLnBrk="0" fontAlgn="base" hangingPunct="0">
        <a:lnSpc>
          <a:spcPct val="95000"/>
        </a:lnSpc>
        <a:spcBef>
          <a:spcPct val="40000"/>
        </a:spcBef>
        <a:spcAft>
          <a:spcPct val="0"/>
        </a:spcAft>
        <a:buClr>
          <a:schemeClr val="folHlink"/>
        </a:buClr>
        <a:buSzPct val="55000"/>
        <a:buFont typeface="Wingdings" pitchFamily="2" charset="2"/>
        <a:buChar char="n"/>
        <a:defRPr sz="2400">
          <a:solidFill>
            <a:schemeClr val="tx1"/>
          </a:solidFill>
          <a:latin typeface="+mn-lt"/>
          <a:ea typeface="ヒラギノ角ゴ Pro W3" charset="0"/>
          <a:cs typeface="ヒラギノ角ゴ Pro W3"/>
        </a:defRPr>
      </a:lvl3pPr>
      <a:lvl4pPr marL="1090613" indent="-228600" algn="l" rtl="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mn-lt"/>
          <a:ea typeface="ヒラギノ角ゴ Pro W3" charset="0"/>
          <a:cs typeface="ヒラギノ角ゴ Pro W3"/>
        </a:defRPr>
      </a:lvl4pPr>
      <a:lvl5pPr marL="1320800" indent="-228600" algn="l" rtl="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mn-lt"/>
          <a:ea typeface="ヒラギノ角ゴ Pro W3" charset="0"/>
          <a:cs typeface="ヒラギノ角ゴ Pro W3"/>
        </a:defRPr>
      </a:lvl5pPr>
      <a:lvl6pPr marL="17780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6pPr>
      <a:lvl7pPr marL="22352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7pPr>
      <a:lvl8pPr marL="26924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8pPr>
      <a:lvl9pPr marL="31496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scoffey@christianacare.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mailto:balbani@christianacare.or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AHRQTeamSTEPPS@aha.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ahrq.gov/teamstepps/teamstepps-advanced.html" TargetMode="External"/><Relationship Id="rId2" Type="http://schemas.openxmlformats.org/officeDocument/2006/relationships/hyperlink" Target="http://www.ahrq.gov/teamstepps/instructor/in-person.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AHRQTeamSTEPPS@aha.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 descr="Front Page 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2076450"/>
            <a:ext cx="9144000"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bwMode="auto">
          <a:xfrm>
            <a:off x="2362200" y="4541838"/>
            <a:ext cx="6781800" cy="914400"/>
          </a:xfrm>
          <a:prstGeom prst="rect">
            <a:avLst/>
          </a:prstGeom>
          <a:noFill/>
          <a:ln w="9525">
            <a:noFill/>
            <a:miter lim="800000"/>
            <a:headEnd/>
            <a:tailEnd/>
          </a:ln>
        </p:spPr>
        <p:txBody>
          <a:bodyPr/>
          <a:lstStyle/>
          <a:p>
            <a:pPr algn="ctr" eaLnBrk="1" hangingPunct="1">
              <a:spcBef>
                <a:spcPct val="20000"/>
              </a:spcBef>
              <a:buClr>
                <a:srgbClr val="B2B2B2"/>
              </a:buClr>
              <a:buSzPct val="90000"/>
              <a:buFont typeface="Wingdings" pitchFamily="2" charset="2"/>
              <a:buNone/>
              <a:defRPr/>
            </a:pPr>
            <a:r>
              <a:rPr lang="en-US" sz="2200" b="1" kern="0" dirty="0">
                <a:solidFill>
                  <a:srgbClr val="0099CC"/>
                </a:solidFill>
                <a:latin typeface="Arial"/>
                <a:ea typeface="ヒラギノ角ゴ Pro W3" pitchFamily="127" charset="-128"/>
              </a:rPr>
              <a:t>Teams Saving Brains One Minute at a Time</a:t>
            </a:r>
          </a:p>
          <a:p>
            <a:pPr algn="ctr" eaLnBrk="1" hangingPunct="1">
              <a:spcBef>
                <a:spcPct val="20000"/>
              </a:spcBef>
              <a:buClr>
                <a:srgbClr val="B2B2B2"/>
              </a:buClr>
              <a:buSzPct val="90000"/>
              <a:buFont typeface="Wingdings" pitchFamily="2" charset="2"/>
              <a:buNone/>
              <a:defRPr/>
            </a:pPr>
            <a:r>
              <a:rPr lang="en-US" sz="2000" kern="0" dirty="0">
                <a:solidFill>
                  <a:srgbClr val="0099CC"/>
                </a:solidFill>
                <a:latin typeface="Arial"/>
                <a:ea typeface="ヒラギノ角ゴ Pro W3" pitchFamily="127" charset="-128"/>
              </a:rPr>
              <a:t>April 12, 2017</a:t>
            </a:r>
          </a:p>
        </p:txBody>
      </p:sp>
      <p:pic>
        <p:nvPicPr>
          <p:cNvPr id="14340" name="Picture 4" descr="TeamSTEPPS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006475"/>
            <a:ext cx="457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ea typeface="ヒラギノ角ゴ Pro W3"/>
                <a:cs typeface="ヒラギノ角ゴ Pro W3"/>
              </a:rPr>
              <a:t>Strokes at CCHS</a:t>
            </a:r>
          </a:p>
        </p:txBody>
      </p:sp>
      <p:sp>
        <p:nvSpPr>
          <p:cNvPr id="23555" name="Content Placeholder 2"/>
          <p:cNvSpPr>
            <a:spLocks noGrp="1"/>
          </p:cNvSpPr>
          <p:nvPr>
            <p:ph idx="1"/>
          </p:nvPr>
        </p:nvSpPr>
        <p:spPr/>
        <p:txBody>
          <a:bodyPr/>
          <a:lstStyle/>
          <a:p>
            <a:pPr marL="342900" lvl="1" indent="-342900">
              <a:buClr>
                <a:schemeClr val="folHlink"/>
              </a:buClr>
              <a:buSzPct val="90000"/>
            </a:pPr>
            <a:r>
              <a:rPr lang="en-US" altLang="en-US" sz="2000" dirty="0" smtClean="0">
                <a:ea typeface="ヒラギノ角ゴ Pro W3"/>
              </a:rPr>
              <a:t>Christiana Care is one of the top 10 stroke centers in volume in the country.  Nearly 2,000 stroke patients are treated per year with the number of large vessel occlusions increasing yearly</a:t>
            </a:r>
            <a:endParaRPr lang="en-US" altLang="en-US" sz="800" dirty="0" smtClean="0">
              <a:ea typeface="ヒラギノ角ゴ Pro W3"/>
            </a:endParaRPr>
          </a:p>
          <a:p>
            <a:pPr marL="342900" lvl="1" indent="-342900">
              <a:buClr>
                <a:schemeClr val="folHlink"/>
              </a:buClr>
              <a:buSzPct val="90000"/>
            </a:pPr>
            <a:r>
              <a:rPr lang="en-US" altLang="en-US" sz="2000" dirty="0" smtClean="0">
                <a:ea typeface="ヒラギノ角ゴ Pro W3"/>
              </a:rPr>
              <a:t>It is designated as only DE Comprehensive Stroke Center, the most advanced level of expertise in stroke care, by the Joint Commission </a:t>
            </a:r>
          </a:p>
          <a:p>
            <a:endParaRPr lang="en-US" altLang="en-US" dirty="0" smtClean="0">
              <a:ea typeface="ヒラギノ角ゴ Pro W3"/>
              <a:cs typeface="ヒラギノ角ゴ Pro W3"/>
            </a:endParaRPr>
          </a:p>
        </p:txBody>
      </p:sp>
      <p:pic>
        <p:nvPicPr>
          <p:cNvPr id="23556" name="Picture 2" descr="Two surgeons looking at a brain scan while opperating. "/>
          <p:cNvPicPr>
            <a:picLocks noChangeAspect="1" noChangeArrowheads="1"/>
          </p:cNvPicPr>
          <p:nvPr/>
        </p:nvPicPr>
        <p:blipFill>
          <a:blip r:embed="rId3">
            <a:extLst>
              <a:ext uri="{28A0092B-C50C-407E-A947-70E740481C1C}">
                <a14:useLocalDpi xmlns:a14="http://schemas.microsoft.com/office/drawing/2010/main" val="0"/>
              </a:ext>
            </a:extLst>
          </a:blip>
          <a:srcRect r="8250"/>
          <a:stretch>
            <a:fillRect/>
          </a:stretch>
        </p:blipFill>
        <p:spPr bwMode="auto">
          <a:xfrm>
            <a:off x="3133725" y="3763963"/>
            <a:ext cx="3419475" cy="24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447800" y="838200"/>
            <a:ext cx="6429375" cy="1036638"/>
          </a:xfrm>
        </p:spPr>
        <p:txBody>
          <a:bodyPr/>
          <a:lstStyle/>
          <a:p>
            <a:pPr algn="r" eaLnBrk="1" hangingPunct="1"/>
            <a:r>
              <a:rPr lang="en-US" altLang="en-US" dirty="0" smtClean="0">
                <a:ea typeface="ヒラギノ角ゴ Pro W3"/>
                <a:cs typeface="ヒラギノ角ゴ Pro W3"/>
              </a:rPr>
              <a:t>Background</a:t>
            </a:r>
          </a:p>
        </p:txBody>
      </p:sp>
      <p:sp>
        <p:nvSpPr>
          <p:cNvPr id="16387" name="Content Placeholder 2"/>
          <p:cNvSpPr>
            <a:spLocks noGrp="1"/>
          </p:cNvSpPr>
          <p:nvPr>
            <p:ph idx="1"/>
          </p:nvPr>
        </p:nvSpPr>
        <p:spPr>
          <a:xfrm>
            <a:off x="1143000" y="1905000"/>
            <a:ext cx="7772400" cy="3770313"/>
          </a:xfrm>
        </p:spPr>
        <p:txBody>
          <a:bodyPr/>
          <a:lstStyle/>
          <a:p>
            <a:pPr lvl="1">
              <a:defRPr/>
            </a:pPr>
            <a:r>
              <a:rPr lang="en-US" sz="2000" dirty="0" smtClean="0"/>
              <a:t>For </a:t>
            </a:r>
            <a:r>
              <a:rPr lang="en-US" sz="2000" dirty="0"/>
              <a:t>e</a:t>
            </a:r>
            <a:r>
              <a:rPr lang="en-US" sz="2000" dirty="0" smtClean="0"/>
              <a:t>very </a:t>
            </a:r>
            <a:r>
              <a:rPr lang="en-US" sz="2000" dirty="0"/>
              <a:t>minute that passes in patients with an acute ischemic </a:t>
            </a:r>
            <a:r>
              <a:rPr lang="en-US" sz="2000" dirty="0" smtClean="0"/>
              <a:t>stroke, </a:t>
            </a:r>
            <a:r>
              <a:rPr lang="en-US" sz="2000" dirty="0"/>
              <a:t>there are </a:t>
            </a:r>
            <a:r>
              <a:rPr lang="en-US" sz="2000" i="1" dirty="0" smtClean="0"/>
              <a:t>millions </a:t>
            </a:r>
            <a:r>
              <a:rPr lang="en-US" sz="2000" dirty="0" smtClean="0"/>
              <a:t>of </a:t>
            </a:r>
            <a:r>
              <a:rPr lang="en-US" sz="2000" dirty="0"/>
              <a:t>neurons </a:t>
            </a:r>
            <a:r>
              <a:rPr lang="en-US" sz="2000" dirty="0" smtClean="0"/>
              <a:t>lost</a:t>
            </a:r>
          </a:p>
          <a:p>
            <a:pPr lvl="1">
              <a:defRPr/>
            </a:pPr>
            <a:endParaRPr lang="en-US" sz="2000" dirty="0"/>
          </a:p>
          <a:p>
            <a:pPr lvl="1">
              <a:defRPr/>
            </a:pPr>
            <a:r>
              <a:rPr lang="en-US" sz="2000" dirty="0" smtClean="0"/>
              <a:t>For every </a:t>
            </a:r>
            <a:r>
              <a:rPr lang="en-US" sz="2000" dirty="0"/>
              <a:t>15 minutes of time that the vessel remains </a:t>
            </a:r>
            <a:r>
              <a:rPr lang="en-US" sz="2000" dirty="0" smtClean="0"/>
              <a:t>occluded, </a:t>
            </a:r>
            <a:r>
              <a:rPr lang="en-US" sz="2000" dirty="0"/>
              <a:t>there is a significant decrease in the </a:t>
            </a:r>
            <a:r>
              <a:rPr lang="en-US" sz="2000" dirty="0" smtClean="0"/>
              <a:t>patient’s </a:t>
            </a:r>
            <a:r>
              <a:rPr lang="en-US" sz="2000" dirty="0"/>
              <a:t>functional </a:t>
            </a:r>
            <a:r>
              <a:rPr lang="en-US" sz="2000" dirty="0" smtClean="0"/>
              <a:t>outcome  </a:t>
            </a:r>
          </a:p>
          <a:p>
            <a:pPr marL="344488" lvl="1" indent="0">
              <a:buFont typeface="Wingdings" pitchFamily="2" charset="2"/>
              <a:buNone/>
              <a:defRPr/>
            </a:pPr>
            <a:endParaRPr lang="en-US" sz="2000" dirty="0"/>
          </a:p>
          <a:p>
            <a:pPr lvl="1">
              <a:defRPr/>
            </a:pPr>
            <a:r>
              <a:rPr lang="en-US" sz="2000" dirty="0" smtClean="0"/>
              <a:t>Despite the clear </a:t>
            </a:r>
            <a:r>
              <a:rPr lang="en-US" sz="2000" i="1" dirty="0" smtClean="0"/>
              <a:t>time</a:t>
            </a:r>
            <a:r>
              <a:rPr lang="en-US" sz="2000" dirty="0" smtClean="0"/>
              <a:t> sensitivity, </a:t>
            </a:r>
            <a:r>
              <a:rPr lang="en-US" sz="2000" i="1" dirty="0" smtClean="0"/>
              <a:t>time</a:t>
            </a:r>
            <a:r>
              <a:rPr lang="en-US" sz="2000" dirty="0" smtClean="0"/>
              <a:t> was wasted </a:t>
            </a:r>
          </a:p>
          <a:p>
            <a:pPr lvl="2">
              <a:defRPr/>
            </a:pPr>
            <a:r>
              <a:rPr lang="en-US" sz="1800" dirty="0" smtClean="0"/>
              <a:t>Lack of a sense of urgency</a:t>
            </a:r>
          </a:p>
          <a:p>
            <a:pPr lvl="2">
              <a:defRPr/>
            </a:pPr>
            <a:r>
              <a:rPr lang="en-US" sz="1800" dirty="0" smtClean="0"/>
              <a:t>Inefficiencies of time management</a:t>
            </a:r>
            <a:endParaRPr lang="en-US" dirty="0" smtClean="0"/>
          </a:p>
          <a:p>
            <a:pPr marL="1189038" lvl="4" indent="0">
              <a:buSzPct val="80000"/>
              <a:buFont typeface="Wingdings" panose="05000000000000000000" pitchFamily="2" charset="2"/>
              <a:buNone/>
              <a:defRPr/>
            </a:pPr>
            <a:endParaRPr lang="en-US" altLang="en-US" sz="1600" dirty="0" smtClean="0"/>
          </a:p>
        </p:txBody>
      </p:sp>
      <p:sp>
        <p:nvSpPr>
          <p:cNvPr id="24580" name="Slide Number Placeholder 5"/>
          <p:cNvSpPr>
            <a:spLocks noGrp="1"/>
          </p:cNvSpPr>
          <p:nvPr>
            <p:ph type="sldNum" sz="quarter" idx="10"/>
          </p:nvPr>
        </p:nvSpPr>
        <p:spPr>
          <a:xfrm>
            <a:off x="6769100" y="6477000"/>
            <a:ext cx="2133600"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40000"/>
              </a:spcBef>
              <a:buClr>
                <a:schemeClr val="folHlink"/>
              </a:buClr>
              <a:buSzPct val="90000"/>
              <a:buFont typeface="Wingdings" panose="05000000000000000000" pitchFamily="2" charset="2"/>
              <a:buChar char="n"/>
              <a:defRPr sz="2400">
                <a:solidFill>
                  <a:schemeClr val="tx1"/>
                </a:solidFill>
                <a:latin typeface="Arial" panose="020B0604020202020204" pitchFamily="34" charset="0"/>
                <a:ea typeface="ヒラギノ角ゴ Pro W3"/>
                <a:cs typeface="ヒラギノ角ゴ Pro W3"/>
              </a:defRPr>
            </a:lvl1pPr>
            <a:lvl2pPr marL="742950" indent="-285750">
              <a:lnSpc>
                <a:spcPct val="95000"/>
              </a:lnSpc>
              <a:spcBef>
                <a:spcPct val="40000"/>
              </a:spcBef>
              <a:buClr>
                <a:schemeClr val="accent1"/>
              </a:buClr>
              <a:buSzPct val="75000"/>
              <a:buFont typeface="Wingdings" panose="05000000000000000000" pitchFamily="2" charset="2"/>
              <a:buChar char="n"/>
              <a:defRPr sz="2400">
                <a:solidFill>
                  <a:schemeClr val="tx1"/>
                </a:solidFill>
                <a:latin typeface="Arial" panose="020B0604020202020204" pitchFamily="34" charset="0"/>
                <a:ea typeface="ヒラギノ角ゴ Pro W3"/>
                <a:cs typeface="ヒラギノ角ゴ Pro W3"/>
              </a:defRPr>
            </a:lvl2pPr>
            <a:lvl3pPr marL="1143000" indent="-228600">
              <a:lnSpc>
                <a:spcPct val="95000"/>
              </a:lnSpc>
              <a:spcBef>
                <a:spcPct val="40000"/>
              </a:spcBef>
              <a:buClr>
                <a:schemeClr val="folHlink"/>
              </a:buClr>
              <a:buSzPct val="55000"/>
              <a:buFont typeface="Wingdings" panose="05000000000000000000" pitchFamily="2" charset="2"/>
              <a:buChar char="n"/>
              <a:defRPr sz="2400">
                <a:solidFill>
                  <a:schemeClr val="tx1"/>
                </a:solidFill>
                <a:latin typeface="Arial" panose="020B0604020202020204" pitchFamily="34" charset="0"/>
                <a:ea typeface="ヒラギノ角ゴ Pro W3"/>
                <a:cs typeface="ヒラギノ角ゴ Pro W3"/>
              </a:defRPr>
            </a:lvl3pPr>
            <a:lvl4pPr marL="1600200" indent="-228600">
              <a:lnSpc>
                <a:spcPct val="95000"/>
              </a:lnSpc>
              <a:spcBef>
                <a:spcPct val="40000"/>
              </a:spcBef>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4pPr>
            <a:lvl5pPr marL="2057400" indent="-228600">
              <a:lnSpc>
                <a:spcPct val="95000"/>
              </a:lnSpc>
              <a:spcBef>
                <a:spcPct val="40000"/>
              </a:spcBef>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9pPr>
          </a:lstStyle>
          <a:p>
            <a:pPr eaLnBrk="1" hangingPunct="1">
              <a:lnSpc>
                <a:spcPct val="100000"/>
              </a:lnSpc>
              <a:spcBef>
                <a:spcPct val="0"/>
              </a:spcBef>
              <a:buClrTx/>
              <a:buSzTx/>
              <a:buFontTx/>
              <a:buNone/>
            </a:pPr>
            <a:fld id="{57E1C942-9C64-473F-A442-9F74A5BEDFCA}" type="slidenum">
              <a:rPr lang="en-US" altLang="en-US" sz="1200" b="0">
                <a:solidFill>
                  <a:srgbClr val="424242"/>
                </a:solidFill>
              </a:rPr>
              <a:pPr eaLnBrk="1" hangingPunct="1">
                <a:lnSpc>
                  <a:spcPct val="100000"/>
                </a:lnSpc>
                <a:spcBef>
                  <a:spcPct val="0"/>
                </a:spcBef>
                <a:buClrTx/>
                <a:buSzTx/>
                <a:buFontTx/>
                <a:buNone/>
              </a:pPr>
              <a:t>11</a:t>
            </a:fld>
            <a:endParaRPr lang="en-US" altLang="en-US" sz="1200" b="0">
              <a:solidFill>
                <a:srgbClr val="42424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81063" y="876300"/>
            <a:ext cx="7739062" cy="800100"/>
          </a:xfrm>
        </p:spPr>
        <p:txBody>
          <a:bodyPr/>
          <a:lstStyle/>
          <a:p>
            <a:pPr algn="r" eaLnBrk="1" hangingPunct="1"/>
            <a:r>
              <a:rPr lang="en-US" altLang="en-US" dirty="0" smtClean="0">
                <a:ea typeface="ヒラギノ角ゴ Pro W3"/>
                <a:cs typeface="ヒラギノ角ゴ Pro W3"/>
              </a:rPr>
              <a:t>Background</a:t>
            </a:r>
          </a:p>
        </p:txBody>
      </p:sp>
      <p:sp>
        <p:nvSpPr>
          <p:cNvPr id="25603" name="Content Placeholder 2"/>
          <p:cNvSpPr>
            <a:spLocks noGrp="1"/>
          </p:cNvSpPr>
          <p:nvPr>
            <p:ph sz="half" idx="1"/>
          </p:nvPr>
        </p:nvSpPr>
        <p:spPr>
          <a:xfrm>
            <a:off x="990600" y="1676400"/>
            <a:ext cx="7543800" cy="4533900"/>
          </a:xfrm>
        </p:spPr>
        <p:txBody>
          <a:bodyPr/>
          <a:lstStyle/>
          <a:p>
            <a:pPr lvl="1"/>
            <a:r>
              <a:rPr lang="en-US" altLang="en-US" sz="2000" dirty="0" smtClean="0">
                <a:ea typeface="ヒラギノ角ゴ Pro W3"/>
              </a:rPr>
              <a:t>Recent American Heart Association (AHA) guidelines </a:t>
            </a:r>
          </a:p>
          <a:p>
            <a:pPr lvl="2"/>
            <a:r>
              <a:rPr lang="en-US" altLang="en-US" sz="1800" dirty="0" smtClean="0">
                <a:ea typeface="ヒラギノ角ゴ Pro W3"/>
              </a:rPr>
              <a:t>“embolectomy needs to be performed as rapidly as possible for the greatest clinical benefit, and is best when performed within  6 hours from onset of symptoms”                                                          (AHA Class I, level of evidence A) </a:t>
            </a:r>
          </a:p>
          <a:p>
            <a:pPr lvl="1"/>
            <a:endParaRPr lang="en-US" altLang="en-US" sz="1200" dirty="0" smtClean="0">
              <a:ea typeface="ヒラギノ角ゴ Pro W3"/>
            </a:endParaRPr>
          </a:p>
          <a:p>
            <a:pPr lvl="1"/>
            <a:r>
              <a:rPr lang="en-US" altLang="en-US" sz="2000" dirty="0" smtClean="0">
                <a:ea typeface="ヒラギノ角ゴ Pro W3"/>
              </a:rPr>
              <a:t>Complex operational process to get patient to endovascular treatment, involving an </a:t>
            </a:r>
            <a:r>
              <a:rPr lang="en-US" altLang="en-US" sz="2000" dirty="0" err="1" smtClean="0">
                <a:ea typeface="ヒラギノ角ゴ Pro W3"/>
              </a:rPr>
              <a:t>interprofessional</a:t>
            </a:r>
            <a:r>
              <a:rPr lang="en-US" altLang="en-US" sz="2000" dirty="0" smtClean="0">
                <a:ea typeface="ヒラギノ角ゴ Pro W3"/>
              </a:rPr>
              <a:t> team</a:t>
            </a:r>
          </a:p>
          <a:p>
            <a:pPr lvl="1"/>
            <a:endParaRPr lang="en-US" altLang="en-US" sz="1200" dirty="0" smtClean="0">
              <a:ea typeface="ヒラギノ角ゴ Pro W3"/>
            </a:endParaRPr>
          </a:p>
          <a:p>
            <a:pPr lvl="1"/>
            <a:r>
              <a:rPr lang="en-US" altLang="en-US" sz="2000" dirty="0" smtClean="0">
                <a:ea typeface="ヒラギノ角ゴ Pro W3"/>
              </a:rPr>
              <a:t>Variability in time from </a:t>
            </a:r>
            <a:r>
              <a:rPr lang="en-US" altLang="en-US" sz="2000" dirty="0" err="1" smtClean="0">
                <a:ea typeface="ヒラギノ角ゴ Pro W3"/>
              </a:rPr>
              <a:t>cath</a:t>
            </a:r>
            <a:r>
              <a:rPr lang="en-US" altLang="en-US" sz="2000" dirty="0" smtClean="0">
                <a:ea typeface="ヒラギノ角ゴ Pro W3"/>
              </a:rPr>
              <a:t> lab door to incision was identified, independent of patient severity </a:t>
            </a:r>
          </a:p>
          <a:p>
            <a:pPr lvl="1"/>
            <a:endParaRPr lang="en-US" altLang="en-US" sz="1200" dirty="0" smtClean="0">
              <a:ea typeface="ヒラギノ角ゴ Pro W3"/>
            </a:endParaRPr>
          </a:p>
          <a:p>
            <a:pPr lvl="1"/>
            <a:r>
              <a:rPr lang="en-US" altLang="en-US" sz="2000" dirty="0" smtClean="0">
                <a:ea typeface="ヒラギノ角ゴ Pro W3"/>
              </a:rPr>
              <a:t>Relatively low volume, but high acuity situation with no formal training</a:t>
            </a:r>
          </a:p>
          <a:p>
            <a:pPr lvl="1"/>
            <a:endParaRPr lang="en-US" altLang="en-US" sz="1600" dirty="0" smtClean="0">
              <a:ea typeface="ヒラギノ角ゴ Pro W3"/>
            </a:endParaRPr>
          </a:p>
        </p:txBody>
      </p:sp>
      <p:sp>
        <p:nvSpPr>
          <p:cNvPr id="25604" name="Slide Number Placeholder 5"/>
          <p:cNvSpPr>
            <a:spLocks noGrp="1"/>
          </p:cNvSpPr>
          <p:nvPr>
            <p:ph type="sldNum" sz="quarter" idx="10"/>
          </p:nvPr>
        </p:nvSpPr>
        <p:spPr>
          <a:xfrm>
            <a:off x="6769100" y="6477000"/>
            <a:ext cx="2133600"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40000"/>
              </a:spcBef>
              <a:buClr>
                <a:schemeClr val="folHlink"/>
              </a:buClr>
              <a:buSzPct val="90000"/>
              <a:buFont typeface="Wingdings" panose="05000000000000000000" pitchFamily="2" charset="2"/>
              <a:buChar char="n"/>
              <a:defRPr sz="2400">
                <a:solidFill>
                  <a:schemeClr val="tx1"/>
                </a:solidFill>
                <a:latin typeface="Arial" panose="020B0604020202020204" pitchFamily="34" charset="0"/>
                <a:ea typeface="ヒラギノ角ゴ Pro W3"/>
                <a:cs typeface="ヒラギノ角ゴ Pro W3"/>
              </a:defRPr>
            </a:lvl1pPr>
            <a:lvl2pPr marL="742950" indent="-285750">
              <a:lnSpc>
                <a:spcPct val="95000"/>
              </a:lnSpc>
              <a:spcBef>
                <a:spcPct val="40000"/>
              </a:spcBef>
              <a:buClr>
                <a:schemeClr val="accent1"/>
              </a:buClr>
              <a:buSzPct val="75000"/>
              <a:buFont typeface="Wingdings" panose="05000000000000000000" pitchFamily="2" charset="2"/>
              <a:buChar char="n"/>
              <a:defRPr sz="2400">
                <a:solidFill>
                  <a:schemeClr val="tx1"/>
                </a:solidFill>
                <a:latin typeface="Arial" panose="020B0604020202020204" pitchFamily="34" charset="0"/>
                <a:ea typeface="ヒラギノ角ゴ Pro W3"/>
                <a:cs typeface="ヒラギノ角ゴ Pro W3"/>
              </a:defRPr>
            </a:lvl2pPr>
            <a:lvl3pPr marL="1143000" indent="-228600">
              <a:lnSpc>
                <a:spcPct val="95000"/>
              </a:lnSpc>
              <a:spcBef>
                <a:spcPct val="40000"/>
              </a:spcBef>
              <a:buClr>
                <a:schemeClr val="folHlink"/>
              </a:buClr>
              <a:buSzPct val="55000"/>
              <a:buFont typeface="Wingdings" panose="05000000000000000000" pitchFamily="2" charset="2"/>
              <a:buChar char="n"/>
              <a:defRPr sz="2400">
                <a:solidFill>
                  <a:schemeClr val="tx1"/>
                </a:solidFill>
                <a:latin typeface="Arial" panose="020B0604020202020204" pitchFamily="34" charset="0"/>
                <a:ea typeface="ヒラギノ角ゴ Pro W3"/>
                <a:cs typeface="ヒラギノ角ゴ Pro W3"/>
              </a:defRPr>
            </a:lvl3pPr>
            <a:lvl4pPr marL="1600200" indent="-228600">
              <a:lnSpc>
                <a:spcPct val="95000"/>
              </a:lnSpc>
              <a:spcBef>
                <a:spcPct val="40000"/>
              </a:spcBef>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4pPr>
            <a:lvl5pPr marL="2057400" indent="-228600">
              <a:lnSpc>
                <a:spcPct val="95000"/>
              </a:lnSpc>
              <a:spcBef>
                <a:spcPct val="40000"/>
              </a:spcBef>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9pPr>
          </a:lstStyle>
          <a:p>
            <a:pPr eaLnBrk="1" hangingPunct="1">
              <a:lnSpc>
                <a:spcPct val="100000"/>
              </a:lnSpc>
              <a:spcBef>
                <a:spcPct val="0"/>
              </a:spcBef>
              <a:buClrTx/>
              <a:buSzTx/>
              <a:buFontTx/>
              <a:buNone/>
            </a:pPr>
            <a:fld id="{B5B4C691-D5A3-4FAE-8CAB-A49516E4B981}" type="slidenum">
              <a:rPr lang="en-US" altLang="en-US" sz="1200" b="0">
                <a:solidFill>
                  <a:srgbClr val="424242"/>
                </a:solidFill>
              </a:rPr>
              <a:pPr eaLnBrk="1" hangingPunct="1">
                <a:lnSpc>
                  <a:spcPct val="100000"/>
                </a:lnSpc>
                <a:spcBef>
                  <a:spcPct val="0"/>
                </a:spcBef>
                <a:buClrTx/>
                <a:buSzTx/>
                <a:buFontTx/>
                <a:buNone/>
              </a:pPr>
              <a:t>12</a:t>
            </a:fld>
            <a:endParaRPr lang="en-US" altLang="en-US" sz="1200" b="0">
              <a:solidFill>
                <a:srgbClr val="42424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This is a Line graph titled: &quot;Door to Incision Time Variability&quot;. Time in minutes is on the y axis and procedures is on the x axis. two lines representing 2012 times and 2013 times show that times began to rise in 2013 for procedures. " title="Door to Incision Time Variability"/>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219200" y="1095375"/>
            <a:ext cx="7696200" cy="4210050"/>
          </a:xfrm>
        </p:spPr>
      </p:pic>
      <p:pic>
        <p:nvPicPr>
          <p:cNvPr id="26627" name="Picture 5" descr="This is a Line graph titled: &quot;Door to Incision Time Variability&quot;. Time in minutes is on the y axis and procedures is on the x axis. two lines representing 2012 times and 2013 times show that times began to rise in 2013 for procedures. "/>
          <p:cNvPicPr>
            <a:picLocks noChangeAspect="1"/>
          </p:cNvPicPr>
          <p:nvPr/>
        </p:nvPicPr>
        <p:blipFill>
          <a:blip r:embed="rId4">
            <a:extLst>
              <a:ext uri="{28A0092B-C50C-407E-A947-70E740481C1C}">
                <a14:useLocalDpi xmlns:a14="http://schemas.microsoft.com/office/drawing/2010/main" val="0"/>
              </a:ext>
            </a:extLst>
          </a:blip>
          <a:srcRect b="29190"/>
          <a:stretch>
            <a:fillRect/>
          </a:stretch>
        </p:blipFill>
        <p:spPr bwMode="auto">
          <a:xfrm>
            <a:off x="7239000" y="5715000"/>
            <a:ext cx="1676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smtClean="0">
                <a:ea typeface="ヒラギノ角ゴ Pro W3"/>
                <a:cs typeface="ヒラギノ角ゴ Pro W3"/>
              </a:rPr>
              <a:t>Goal</a:t>
            </a:r>
          </a:p>
        </p:txBody>
      </p:sp>
      <p:sp>
        <p:nvSpPr>
          <p:cNvPr id="27651" name="Content Placeholder 2"/>
          <p:cNvSpPr>
            <a:spLocks noGrp="1"/>
          </p:cNvSpPr>
          <p:nvPr>
            <p:ph sz="half" idx="1"/>
          </p:nvPr>
        </p:nvSpPr>
        <p:spPr>
          <a:xfrm>
            <a:off x="1219200" y="1981200"/>
            <a:ext cx="7705725" cy="3543300"/>
          </a:xfrm>
        </p:spPr>
        <p:txBody>
          <a:bodyPr/>
          <a:lstStyle/>
          <a:p>
            <a:r>
              <a:rPr lang="en-US" altLang="en-US" dirty="0" smtClean="0">
                <a:ea typeface="ヒラギノ角ゴ Pro W3"/>
                <a:cs typeface="ヒラギノ角ゴ Pro W3"/>
              </a:rPr>
              <a:t>Cath lab door to incision</a:t>
            </a:r>
          </a:p>
          <a:p>
            <a:pPr lvl="1"/>
            <a:r>
              <a:rPr lang="en-US" altLang="en-US" dirty="0" smtClean="0">
                <a:ea typeface="ヒラギノ角ゴ Pro W3"/>
              </a:rPr>
              <a:t>Reduce time </a:t>
            </a:r>
          </a:p>
          <a:p>
            <a:pPr lvl="2"/>
            <a:r>
              <a:rPr lang="en-US" altLang="en-US" dirty="0" smtClean="0">
                <a:ea typeface="ヒラギノ角ゴ Pro W3"/>
              </a:rPr>
              <a:t>&lt;20 minutes</a:t>
            </a:r>
          </a:p>
          <a:p>
            <a:pPr lvl="1"/>
            <a:r>
              <a:rPr lang="en-US" altLang="en-US" dirty="0" smtClean="0">
                <a:ea typeface="ヒラギノ角ゴ Pro W3"/>
              </a:rPr>
              <a:t>Consistently</a:t>
            </a:r>
          </a:p>
          <a:p>
            <a:pPr lvl="2"/>
            <a:r>
              <a:rPr lang="en-US" altLang="en-US" dirty="0" smtClean="0">
                <a:ea typeface="ヒラギノ角ゴ Pro W3"/>
              </a:rPr>
              <a:t>&gt;50% time</a:t>
            </a:r>
          </a:p>
          <a:p>
            <a:pPr lvl="1"/>
            <a:endParaRPr lang="en-US" altLang="en-US" dirty="0" smtClean="0">
              <a:ea typeface="ヒラギノ角ゴ Pro W3"/>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algn="r" eaLnBrk="1" hangingPunct="1"/>
            <a:r>
              <a:rPr lang="en-US" altLang="en-US" sz="3200" dirty="0" smtClean="0">
                <a:ea typeface="ヒラギノ角ゴ Pro W3"/>
                <a:cs typeface="ヒラギノ角ゴ Pro W3"/>
              </a:rPr>
              <a:t>Process Evaluation </a:t>
            </a:r>
          </a:p>
        </p:txBody>
      </p:sp>
      <p:graphicFrame>
        <p:nvGraphicFramePr>
          <p:cNvPr id="14" name="Content Placeholder 13" descr="alt=&quot;&quot;" title="Winter 2013"/>
          <p:cNvGraphicFramePr>
            <a:graphicFrameLocks noGrp="1"/>
          </p:cNvGraphicFramePr>
          <p:nvPr>
            <p:ph sz="half" idx="1"/>
            <p:extLst>
              <p:ext uri="{D42A27DB-BD31-4B8C-83A1-F6EECF244321}">
                <p14:modId xmlns:p14="http://schemas.microsoft.com/office/powerpoint/2010/main" val="2841200489"/>
              </p:ext>
            </p:extLst>
          </p:nvPr>
        </p:nvGraphicFramePr>
        <p:xfrm>
          <a:off x="881304" y="1639888"/>
          <a:ext cx="7957896" cy="3465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p:cNvSpPr>
            <a:spLocks noGrp="1"/>
          </p:cNvSpPr>
          <p:nvPr>
            <p:ph sz="half" idx="2"/>
          </p:nvPr>
        </p:nvSpPr>
        <p:spPr>
          <a:xfrm>
            <a:off x="3325678" y="1646586"/>
            <a:ext cx="5513522" cy="2474912"/>
          </a:xfrm>
        </p:spPr>
        <p:txBody>
          <a:bodyPr/>
          <a:lstStyle/>
          <a:p>
            <a:r>
              <a:rPr lang="en-US" sz="1800" dirty="0"/>
              <a:t>Assessed stroke team process using high fidelity simulation scenarios in the simulation center</a:t>
            </a:r>
          </a:p>
          <a:p>
            <a:r>
              <a:rPr lang="en-US" sz="1800" dirty="0" smtClean="0"/>
              <a:t>Roles </a:t>
            </a:r>
            <a:r>
              <a:rPr lang="en-US" sz="1800" dirty="0"/>
              <a:t>and Responsibilities – lack of clarity </a:t>
            </a:r>
          </a:p>
          <a:p>
            <a:r>
              <a:rPr lang="en-US" sz="1800" dirty="0" smtClean="0"/>
              <a:t>No </a:t>
            </a:r>
            <a:r>
              <a:rPr lang="en-US" sz="1800" dirty="0"/>
              <a:t>formal team leader </a:t>
            </a:r>
          </a:p>
          <a:p>
            <a:r>
              <a:rPr lang="en-US" sz="1800" dirty="0" smtClean="0"/>
              <a:t>Teamwork </a:t>
            </a:r>
            <a:r>
              <a:rPr lang="en-US" sz="1800" dirty="0"/>
              <a:t>and communication was lacking among the  team members (parallel, uncoordinated actions)</a:t>
            </a:r>
          </a:p>
          <a:p>
            <a:endParaRPr lang="en-US" sz="1800" dirty="0"/>
          </a:p>
        </p:txBody>
      </p:sp>
      <p:pic>
        <p:nvPicPr>
          <p:cNvPr id="28676" name="Picture 2" descr="Picture of three people performing a procedure.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11813" y="3977384"/>
            <a:ext cx="2846387" cy="2369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algn="r" eaLnBrk="1" hangingPunct="1"/>
            <a:r>
              <a:rPr lang="en-US" altLang="en-US" sz="2600" dirty="0" smtClean="0">
                <a:ea typeface="ヒラギノ角ゴ Pro W3"/>
                <a:cs typeface="ヒラギノ角ゴ Pro W3"/>
              </a:rPr>
              <a:t>Solutions Implemented</a:t>
            </a:r>
          </a:p>
        </p:txBody>
      </p:sp>
      <p:graphicFrame>
        <p:nvGraphicFramePr>
          <p:cNvPr id="14" name="Content Placeholder 13" descr="alt=&quot;&quot;" title="Spring 2014"/>
          <p:cNvGraphicFramePr>
            <a:graphicFrameLocks noGrp="1"/>
          </p:cNvGraphicFramePr>
          <p:nvPr>
            <p:ph sz="half" idx="1"/>
            <p:extLst>
              <p:ext uri="{D42A27DB-BD31-4B8C-83A1-F6EECF244321}">
                <p14:modId xmlns:p14="http://schemas.microsoft.com/office/powerpoint/2010/main" val="2251772198"/>
              </p:ext>
            </p:extLst>
          </p:nvPr>
        </p:nvGraphicFramePr>
        <p:xfrm>
          <a:off x="881063" y="2020888"/>
          <a:ext cx="8110537" cy="3313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ontent Placeholder 1"/>
          <p:cNvSpPr>
            <a:spLocks noGrp="1"/>
          </p:cNvSpPr>
          <p:nvPr>
            <p:ph sz="half" idx="2"/>
          </p:nvPr>
        </p:nvSpPr>
        <p:spPr>
          <a:xfrm>
            <a:off x="3352800" y="2020888"/>
            <a:ext cx="5267325" cy="1771327"/>
          </a:xfrm>
        </p:spPr>
        <p:txBody>
          <a:bodyPr/>
          <a:lstStyle/>
          <a:p>
            <a:r>
              <a:rPr lang="en-US" sz="1800" dirty="0"/>
              <a:t>Roles and Responsibilities - defined by entire team</a:t>
            </a:r>
          </a:p>
          <a:p>
            <a:r>
              <a:rPr lang="en-US" sz="1800" dirty="0"/>
              <a:t>Team leader defined as circulating nurse – new role</a:t>
            </a:r>
          </a:p>
          <a:p>
            <a:r>
              <a:rPr lang="en-US" sz="1800" dirty="0"/>
              <a:t>Began simulation sessions with the team in the simulation center to test new roles and responsibilities in the stroke response process</a:t>
            </a:r>
          </a:p>
          <a:p>
            <a:endParaRPr lang="en-US" sz="1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smtClean="0">
                <a:ea typeface="ヒラギノ角ゴ Pro W3"/>
                <a:cs typeface="ヒラギノ角ゴ Pro W3"/>
              </a:rPr>
              <a:t>Team Leader Training </a:t>
            </a:r>
          </a:p>
        </p:txBody>
      </p:sp>
      <p:sp>
        <p:nvSpPr>
          <p:cNvPr id="30723" name="Content Placeholder 2"/>
          <p:cNvSpPr>
            <a:spLocks noGrp="1"/>
          </p:cNvSpPr>
          <p:nvPr>
            <p:ph idx="1"/>
          </p:nvPr>
        </p:nvSpPr>
        <p:spPr>
          <a:xfrm>
            <a:off x="914400" y="2020888"/>
            <a:ext cx="8077200" cy="3543300"/>
          </a:xfrm>
        </p:spPr>
        <p:txBody>
          <a:bodyPr/>
          <a:lstStyle/>
          <a:p>
            <a:pPr marL="0" indent="0">
              <a:buFont typeface="Wingdings" pitchFamily="2" charset="2"/>
              <a:buNone/>
            </a:pPr>
            <a:r>
              <a:rPr lang="en-US" altLang="en-US" dirty="0" smtClean="0">
                <a:ea typeface="ヒラギノ角ゴ Pro W3"/>
                <a:cs typeface="ヒラギノ角ゴ Pro W3"/>
              </a:rPr>
              <a:t>Training for the nurses in this new role – TeamSTEPPS® </a:t>
            </a:r>
          </a:p>
          <a:p>
            <a:pPr marL="0" indent="0">
              <a:buFont typeface="Wingdings" pitchFamily="2" charset="2"/>
              <a:buNone/>
            </a:pPr>
            <a:r>
              <a:rPr lang="en-US" altLang="en-US" dirty="0" smtClean="0">
                <a:ea typeface="ヒラギノ角ゴ Pro W3"/>
                <a:cs typeface="ヒラギノ角ゴ Pro W3"/>
              </a:rPr>
              <a:t>“</a:t>
            </a:r>
            <a:r>
              <a:rPr lang="en-US" altLang="en-US" dirty="0" smtClean="0">
                <a:solidFill>
                  <a:srgbClr val="0070C0"/>
                </a:solidFill>
                <a:ea typeface="ヒラギノ角ゴ Pro W3"/>
                <a:cs typeface="ヒラギノ角ゴ Pro W3"/>
              </a:rPr>
              <a:t>need to know</a:t>
            </a:r>
            <a:r>
              <a:rPr lang="en-US" altLang="en-US" dirty="0" smtClean="0">
                <a:ea typeface="ヒラギノ角ゴ Pro W3"/>
                <a:cs typeface="ヒラギノ角ゴ Pro W3"/>
              </a:rPr>
              <a:t>” information</a:t>
            </a:r>
          </a:p>
          <a:p>
            <a:pPr lvl="1"/>
            <a:r>
              <a:rPr lang="en-US" altLang="en-US" dirty="0" smtClean="0">
                <a:ea typeface="ヒラギノ角ゴ Pro W3"/>
              </a:rPr>
              <a:t>Expectations of a team leader </a:t>
            </a:r>
          </a:p>
          <a:p>
            <a:pPr lvl="1"/>
            <a:r>
              <a:rPr lang="en-US" altLang="en-US" dirty="0" smtClean="0">
                <a:ea typeface="ヒラギノ角ゴ Pro W3"/>
              </a:rPr>
              <a:t>Resource management </a:t>
            </a:r>
          </a:p>
          <a:p>
            <a:pPr lvl="1"/>
            <a:r>
              <a:rPr lang="en-US" altLang="en-US" dirty="0" smtClean="0">
                <a:ea typeface="ヒラギノ角ゴ Pro W3"/>
              </a:rPr>
              <a:t>Delegation</a:t>
            </a:r>
          </a:p>
          <a:p>
            <a:pPr lvl="1"/>
            <a:r>
              <a:rPr lang="en-US" altLang="en-US" dirty="0" smtClean="0">
                <a:ea typeface="ヒラギノ角ゴ Pro W3"/>
              </a:rPr>
              <a:t>Situational monitoring</a:t>
            </a:r>
          </a:p>
          <a:p>
            <a:pPr lvl="1"/>
            <a:r>
              <a:rPr lang="en-US" altLang="en-US" dirty="0" smtClean="0">
                <a:ea typeface="ヒラギノ角ゴ Pro W3"/>
              </a:rPr>
              <a:t>Cross Monitoring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lstStyle/>
          <a:p>
            <a:pPr algn="r" eaLnBrk="1" hangingPunct="1"/>
            <a:r>
              <a:rPr lang="en-US" altLang="en-US" sz="2600" dirty="0" smtClean="0">
                <a:ea typeface="ヒラギノ角ゴ Pro W3"/>
                <a:cs typeface="ヒラギノ角ゴ Pro W3"/>
              </a:rPr>
              <a:t>Action Plan: Solutions Implemented</a:t>
            </a:r>
          </a:p>
        </p:txBody>
      </p:sp>
      <p:graphicFrame>
        <p:nvGraphicFramePr>
          <p:cNvPr id="5" name="Content Placeholder 4" descr="alt=&quot;&quot;" title="Summer 2014"/>
          <p:cNvGraphicFramePr>
            <a:graphicFrameLocks noGrp="1"/>
          </p:cNvGraphicFramePr>
          <p:nvPr>
            <p:ph sz="half" idx="1"/>
            <p:extLst>
              <p:ext uri="{D42A27DB-BD31-4B8C-83A1-F6EECF244321}">
                <p14:modId xmlns:p14="http://schemas.microsoft.com/office/powerpoint/2010/main" val="260766500"/>
              </p:ext>
            </p:extLst>
          </p:nvPr>
        </p:nvGraphicFramePr>
        <p:xfrm>
          <a:off x="914400" y="2020888"/>
          <a:ext cx="8077200" cy="3543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ontent Placeholder 1"/>
          <p:cNvSpPr>
            <a:spLocks noGrp="1"/>
          </p:cNvSpPr>
          <p:nvPr>
            <p:ph sz="half" idx="2"/>
          </p:nvPr>
        </p:nvSpPr>
        <p:spPr>
          <a:xfrm>
            <a:off x="3352800" y="2020888"/>
            <a:ext cx="5410200" cy="3543300"/>
          </a:xfrm>
        </p:spPr>
        <p:txBody>
          <a:bodyPr/>
          <a:lstStyle/>
          <a:p>
            <a:r>
              <a:rPr lang="en-US" sz="1800" dirty="0"/>
              <a:t>Began in situ simulations in Cath lab two Wednesday mornings per month for one hour with </a:t>
            </a:r>
            <a:r>
              <a:rPr lang="en-US" sz="1800" dirty="0" err="1"/>
              <a:t>interprofessional</a:t>
            </a:r>
            <a:r>
              <a:rPr lang="en-US" sz="1800" dirty="0"/>
              <a:t> team – Anesthesia, Emergency Medicine, </a:t>
            </a:r>
            <a:r>
              <a:rPr lang="en-US" sz="1800" dirty="0" err="1"/>
              <a:t>cath</a:t>
            </a:r>
            <a:r>
              <a:rPr lang="en-US" sz="1800" dirty="0"/>
              <a:t> lab team, Neuro ICU</a:t>
            </a:r>
          </a:p>
          <a:p>
            <a:r>
              <a:rPr lang="en-US" sz="1800" dirty="0"/>
              <a:t>Debriefed team after each in situ session</a:t>
            </a:r>
          </a:p>
          <a:p>
            <a:r>
              <a:rPr lang="en-US" sz="1800" dirty="0" smtClean="0"/>
              <a:t>Exposed </a:t>
            </a:r>
            <a:r>
              <a:rPr lang="en-US" sz="1800" dirty="0"/>
              <a:t>opportunities for improvement</a:t>
            </a:r>
          </a:p>
          <a:p>
            <a:r>
              <a:rPr lang="en-US" sz="1800" dirty="0" smtClean="0"/>
              <a:t>Revealed </a:t>
            </a:r>
            <a:r>
              <a:rPr lang="en-US" sz="1800" dirty="0"/>
              <a:t>gaps in teamwork and communication </a:t>
            </a:r>
          </a:p>
          <a:p>
            <a:endParaRPr lang="en-US" sz="1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smtClean="0">
                <a:ea typeface="ヒラギノ角ゴ Pro W3"/>
                <a:cs typeface="ヒラギノ角ゴ Pro W3"/>
              </a:rPr>
              <a:t>Formal Handoff </a:t>
            </a:r>
          </a:p>
        </p:txBody>
      </p:sp>
      <p:sp>
        <p:nvSpPr>
          <p:cNvPr id="2" name="Content Placeholder 1"/>
          <p:cNvSpPr>
            <a:spLocks noGrp="1"/>
          </p:cNvSpPr>
          <p:nvPr>
            <p:ph sz="half" idx="1"/>
          </p:nvPr>
        </p:nvSpPr>
        <p:spPr>
          <a:xfrm>
            <a:off x="1226385" y="5105400"/>
            <a:ext cx="7393740" cy="838200"/>
          </a:xfrm>
        </p:spPr>
        <p:txBody>
          <a:bodyPr/>
          <a:lstStyle/>
          <a:p>
            <a:pPr marL="0" lvl="0" indent="0" algn="ctr">
              <a:lnSpc>
                <a:spcPct val="100000"/>
              </a:lnSpc>
              <a:spcBef>
                <a:spcPct val="0"/>
              </a:spcBef>
              <a:buClrTx/>
              <a:buSzTx/>
              <a:buNone/>
            </a:pPr>
            <a:r>
              <a:rPr lang="en-US" altLang="en-US" sz="1800" kern="1200" dirty="0">
                <a:solidFill>
                  <a:srgbClr val="000000"/>
                </a:solidFill>
                <a:latin typeface="Arial" panose="020B0604020202020204" pitchFamily="34" charset="0"/>
                <a:ea typeface="+mn-ea"/>
                <a:cs typeface="+mn-cs"/>
              </a:rPr>
              <a:t>Christiana Care </a:t>
            </a:r>
            <a:r>
              <a:rPr lang="en-US" altLang="en-US" sz="1800" i="1" kern="1200" dirty="0">
                <a:solidFill>
                  <a:srgbClr val="000000"/>
                </a:solidFill>
                <a:latin typeface="Arial" panose="020B0604020202020204" pitchFamily="34" charset="0"/>
                <a:ea typeface="+mn-ea"/>
                <a:cs typeface="+mn-cs"/>
              </a:rPr>
              <a:t>in situ </a:t>
            </a:r>
            <a:r>
              <a:rPr lang="en-US" altLang="en-US" sz="1800" kern="1200" dirty="0">
                <a:solidFill>
                  <a:srgbClr val="000000"/>
                </a:solidFill>
                <a:latin typeface="Arial" panose="020B0604020202020204" pitchFamily="34" charset="0"/>
                <a:ea typeface="+mn-ea"/>
                <a:cs typeface="+mn-cs"/>
              </a:rPr>
              <a:t>simulation</a:t>
            </a:r>
            <a:r>
              <a:rPr lang="en-US" altLang="en-US" sz="1800" i="1" kern="1200" dirty="0">
                <a:solidFill>
                  <a:srgbClr val="000000"/>
                </a:solidFill>
                <a:latin typeface="Arial" panose="020B0604020202020204" pitchFamily="34" charset="0"/>
                <a:ea typeface="+mn-ea"/>
                <a:cs typeface="+mn-cs"/>
              </a:rPr>
              <a:t> </a:t>
            </a:r>
            <a:r>
              <a:rPr lang="en-US" altLang="en-US" sz="1800" kern="1200" dirty="0">
                <a:solidFill>
                  <a:srgbClr val="000000"/>
                </a:solidFill>
                <a:latin typeface="Arial" panose="020B0604020202020204" pitchFamily="34" charset="0"/>
                <a:ea typeface="+mn-ea"/>
                <a:cs typeface="+mn-cs"/>
              </a:rPr>
              <a:t>team training </a:t>
            </a:r>
          </a:p>
          <a:p>
            <a:pPr marL="0" lvl="0" indent="0" algn="ctr">
              <a:lnSpc>
                <a:spcPct val="100000"/>
              </a:lnSpc>
              <a:spcBef>
                <a:spcPct val="0"/>
              </a:spcBef>
              <a:buClrTx/>
              <a:buSzTx/>
              <a:buNone/>
            </a:pPr>
            <a:r>
              <a:rPr lang="en-US" altLang="en-US" sz="1400" kern="1200" dirty="0">
                <a:solidFill>
                  <a:srgbClr val="000000"/>
                </a:solidFill>
                <a:latin typeface="Arial" panose="020B0604020202020204" pitchFamily="34" charset="0"/>
                <a:ea typeface="+mn-ea"/>
                <a:cs typeface="+mn-cs"/>
              </a:rPr>
              <a:t>Cath lab team, ED Nurse, NCCU Nurse, Anesthesia,                                                                     VEST Simulation Center Standardized Patient  </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838200" y="728663"/>
            <a:ext cx="7739063" cy="914400"/>
          </a:xfrm>
        </p:spPr>
        <p:txBody>
          <a:bodyPr/>
          <a:lstStyle/>
          <a:p>
            <a:r>
              <a:rPr lang="en-US" altLang="en-US" dirty="0" smtClean="0">
                <a:ea typeface="ヒラギノ角ゴ Pro W3"/>
                <a:cs typeface="ヒラギノ角ゴ Pro W3"/>
              </a:rPr>
              <a:t>Rules of Engagement </a:t>
            </a:r>
          </a:p>
        </p:txBody>
      </p:sp>
      <p:sp>
        <p:nvSpPr>
          <p:cNvPr id="5" name="Content Placeholder 2"/>
          <p:cNvSpPr>
            <a:spLocks noGrp="1"/>
          </p:cNvSpPr>
          <p:nvPr>
            <p:ph idx="1"/>
          </p:nvPr>
        </p:nvSpPr>
        <p:spPr>
          <a:xfrm>
            <a:off x="990600" y="1524000"/>
            <a:ext cx="7924800" cy="4953000"/>
          </a:xfrm>
        </p:spPr>
        <p:txBody>
          <a:bodyPr/>
          <a:lstStyle/>
          <a:p>
            <a:pPr>
              <a:defRPr/>
            </a:pPr>
            <a:r>
              <a:rPr lang="en-US" dirty="0" smtClean="0"/>
              <a:t>Audio for the webinar can be accessed in two ways:</a:t>
            </a:r>
          </a:p>
          <a:p>
            <a:pPr marL="914400" lvl="1" indent="-457200">
              <a:buClrTx/>
              <a:buSzPct val="100000"/>
              <a:buFont typeface="+mj-lt"/>
              <a:buAutoNum type="arabicPeriod"/>
              <a:defRPr/>
            </a:pPr>
            <a:r>
              <a:rPr lang="en-US" sz="2200" dirty="0"/>
              <a:t>Through the phone </a:t>
            </a:r>
            <a:r>
              <a:rPr lang="en-US" sz="2200" i="1" dirty="0">
                <a:solidFill>
                  <a:srgbClr val="006699"/>
                </a:solidFill>
              </a:rPr>
              <a:t>(*Please mute your computer speakers)</a:t>
            </a:r>
          </a:p>
          <a:p>
            <a:pPr marL="914400" lvl="1" indent="-457200">
              <a:buClrTx/>
              <a:buSzPct val="100000"/>
              <a:buFont typeface="+mj-lt"/>
              <a:buAutoNum type="arabicPeriod"/>
              <a:defRPr/>
            </a:pPr>
            <a:r>
              <a:rPr lang="en-US" sz="2200" dirty="0"/>
              <a:t>Through your computer</a:t>
            </a:r>
          </a:p>
          <a:p>
            <a:pPr>
              <a:defRPr/>
            </a:pPr>
            <a:r>
              <a:rPr lang="en-US" dirty="0" smtClean="0"/>
              <a:t>A </a:t>
            </a:r>
            <a:r>
              <a:rPr lang="en-US" dirty="0"/>
              <a:t>Q&amp;A session will be held at the end of the presentation </a:t>
            </a:r>
          </a:p>
          <a:p>
            <a:pPr>
              <a:defRPr/>
            </a:pPr>
            <a:r>
              <a:rPr lang="en-US" dirty="0" smtClean="0"/>
              <a:t>Written questions are encouraged throughout the presentation and will be answered during the Q&amp;A session </a:t>
            </a:r>
          </a:p>
          <a:p>
            <a:pPr lvl="1">
              <a:defRPr/>
            </a:pPr>
            <a:r>
              <a:rPr lang="en-US" sz="2200" dirty="0"/>
              <a:t>To submit a question, type it into the Chat Area and send it at any time during the presentation </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990600" y="1752600"/>
            <a:ext cx="7772400" cy="3505200"/>
          </a:xfrm>
        </p:spPr>
        <p:txBody>
          <a:bodyPr/>
          <a:lstStyle/>
          <a:p>
            <a:r>
              <a:rPr lang="en-US" altLang="en-US" sz="2200" i="1" dirty="0" smtClean="0">
                <a:ea typeface="ヒラギノ角ゴ Pro W3"/>
                <a:cs typeface="ヒラギノ角ゴ Pro W3"/>
              </a:rPr>
              <a:t>Outcomes associated with in situ </a:t>
            </a:r>
            <a:r>
              <a:rPr lang="en-US" altLang="en-US" sz="2200" dirty="0" smtClean="0">
                <a:ea typeface="ヒラギノ角ゴ Pro W3"/>
                <a:cs typeface="ヒラギノ角ゴ Pro W3"/>
              </a:rPr>
              <a:t>simulation</a:t>
            </a:r>
          </a:p>
          <a:p>
            <a:pPr lvl="1"/>
            <a:r>
              <a:rPr lang="en-US" altLang="en-US" sz="2200" dirty="0" smtClean="0">
                <a:ea typeface="ヒラギノ角ゴ Pro W3"/>
              </a:rPr>
              <a:t>Improves individual team member                         technical abilities</a:t>
            </a:r>
          </a:p>
          <a:p>
            <a:pPr lvl="1"/>
            <a:r>
              <a:rPr lang="en-US" altLang="en-US" sz="2200" dirty="0" smtClean="0">
                <a:ea typeface="ヒラギノ角ゴ Pro W3"/>
              </a:rPr>
              <a:t>Reinforces individual and team member behaviors</a:t>
            </a:r>
          </a:p>
          <a:p>
            <a:pPr lvl="1"/>
            <a:r>
              <a:rPr lang="en-US" altLang="en-US" sz="2200" dirty="0" smtClean="0">
                <a:ea typeface="ヒラギノ角ゴ Pro W3"/>
              </a:rPr>
              <a:t>Identifies active and latent system issues </a:t>
            </a:r>
          </a:p>
          <a:p>
            <a:pPr lvl="1"/>
            <a:r>
              <a:rPr lang="en-US" altLang="en-US" sz="2200" dirty="0" smtClean="0">
                <a:ea typeface="ヒラギノ角ゴ Pro W3"/>
              </a:rPr>
              <a:t>Catalyzes change in clinical care systems</a:t>
            </a:r>
          </a:p>
          <a:p>
            <a:pPr lvl="1"/>
            <a:r>
              <a:rPr lang="en-US" altLang="en-US" sz="2200" dirty="0" smtClean="0">
                <a:ea typeface="ヒラギノ角ゴ Pro W3"/>
              </a:rPr>
              <a:t>Improves clinical outcomes</a:t>
            </a:r>
          </a:p>
          <a:p>
            <a:pPr lvl="1"/>
            <a:endParaRPr lang="en-US" altLang="en-US" dirty="0">
              <a:ea typeface="ヒラギノ角ゴ Pro W3"/>
            </a:endParaRPr>
          </a:p>
          <a:p>
            <a:pPr lvl="1"/>
            <a:endParaRPr lang="en-US" altLang="en-US" dirty="0" smtClean="0">
              <a:ea typeface="ヒラギノ角ゴ Pro W3"/>
            </a:endParaRPr>
          </a:p>
          <a:p>
            <a:pPr marL="344488" lvl="1" indent="0" algn="r">
              <a:buClr>
                <a:srgbClr val="CCCC99"/>
              </a:buClr>
              <a:buNone/>
            </a:pPr>
            <a:r>
              <a:rPr lang="en-US" altLang="en-US" sz="1200" dirty="0">
                <a:solidFill>
                  <a:srgbClr val="000000"/>
                </a:solidFill>
                <a:ea typeface="ヒラギノ角ゴ Pro W3"/>
              </a:rPr>
              <a:t>Henriksen, K. (2008). Advances in Patient Safety: New Directions and Alternative Approaches, </a:t>
            </a:r>
            <a:br>
              <a:rPr lang="en-US" altLang="en-US" sz="1200" dirty="0">
                <a:solidFill>
                  <a:srgbClr val="000000"/>
                </a:solidFill>
                <a:ea typeface="ヒラギノ角ゴ Pro W3"/>
              </a:rPr>
            </a:br>
            <a:r>
              <a:rPr lang="en-US" altLang="en-US" sz="1200" dirty="0">
                <a:solidFill>
                  <a:srgbClr val="000000"/>
                </a:solidFill>
                <a:ea typeface="ヒラギノ角ゴ Pro W3"/>
              </a:rPr>
              <a:t>Vol. 3: Performance And Tools. Agency for Healthcare Research and Quality. Pages 1-18.</a:t>
            </a:r>
          </a:p>
          <a:p>
            <a:pPr marL="344488" lvl="1" indent="0">
              <a:buNone/>
            </a:pPr>
            <a:endParaRPr lang="en-US" altLang="en-US" dirty="0" smtClean="0">
              <a:ea typeface="ヒラギノ角ゴ Pro W3"/>
            </a:endParaRPr>
          </a:p>
          <a:p>
            <a:pPr marL="914400" lvl="3" indent="0">
              <a:buFont typeface="Wingdings" panose="05000000000000000000" pitchFamily="2" charset="2"/>
              <a:buNone/>
            </a:pPr>
            <a:endParaRPr lang="en-US" altLang="en-US" dirty="0" smtClean="0">
              <a:ea typeface="ヒラギノ角ゴ Pro W3"/>
            </a:endParaRPr>
          </a:p>
        </p:txBody>
      </p:sp>
      <p:sp>
        <p:nvSpPr>
          <p:cNvPr id="33796" name="Rectangle 2"/>
          <p:cNvSpPr>
            <a:spLocks noGrp="1" noChangeArrowheads="1"/>
          </p:cNvSpPr>
          <p:nvPr>
            <p:ph type="title"/>
          </p:nvPr>
        </p:nvSpPr>
        <p:spPr/>
        <p:txBody>
          <a:bodyPr/>
          <a:lstStyle/>
          <a:p>
            <a:pPr algn="r" eaLnBrk="1" hangingPunct="1"/>
            <a:r>
              <a:rPr lang="en-US" altLang="en-US" sz="2600" dirty="0" smtClean="0">
                <a:ea typeface="ヒラギノ角ゴ Pro W3"/>
                <a:cs typeface="ヒラギノ角ゴ Pro W3"/>
              </a:rPr>
              <a:t>In situ Simulations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descr="This is a dot graph labled HVIS Stroke Team Clinical Data. Each dot represents one patient. Y axis is Time in minutes. x axis is time in months. &#10;&#10;One dot is highlighted with the expanation that it represents the first patient after in situ similation started. &#10;&#10;The line of best fit clearly shows that the time in minutes goes down as time goes on after situ similation starts. "/>
          <p:cNvSpPr txBox="1">
            <a:spLocks noChangeArrowheads="1"/>
          </p:cNvSpPr>
          <p:nvPr/>
        </p:nvSpPr>
        <p:spPr bwMode="gray">
          <a:xfrm>
            <a:off x="654050" y="765175"/>
            <a:ext cx="80962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spcBef>
                <a:spcPct val="0"/>
              </a:spcBef>
              <a:spcAft>
                <a:spcPct val="0"/>
              </a:spcAft>
              <a:defRPr sz="2200" b="1">
                <a:solidFill>
                  <a:schemeClr val="tx1"/>
                </a:solidFill>
                <a:latin typeface="+mn-lt"/>
                <a:ea typeface="+mj-ea"/>
                <a:cs typeface="+mj-cs"/>
              </a:defRPr>
            </a:lvl1pPr>
            <a:lvl2pPr algn="l" rtl="0" eaLnBrk="0" fontAlgn="base" hangingPunct="0">
              <a:spcBef>
                <a:spcPct val="0"/>
              </a:spcBef>
              <a:spcAft>
                <a:spcPct val="0"/>
              </a:spcAft>
              <a:defRPr sz="2200" b="1">
                <a:solidFill>
                  <a:schemeClr val="tx1"/>
                </a:solidFill>
                <a:latin typeface="Verdana" pitchFamily="34" charset="0"/>
                <a:cs typeface="Arial" charset="0"/>
              </a:defRPr>
            </a:lvl2pPr>
            <a:lvl3pPr algn="l" rtl="0" eaLnBrk="0" fontAlgn="base" hangingPunct="0">
              <a:spcBef>
                <a:spcPct val="0"/>
              </a:spcBef>
              <a:spcAft>
                <a:spcPct val="0"/>
              </a:spcAft>
              <a:defRPr sz="2200" b="1">
                <a:solidFill>
                  <a:schemeClr val="tx1"/>
                </a:solidFill>
                <a:latin typeface="Verdana" pitchFamily="34" charset="0"/>
                <a:cs typeface="Arial" charset="0"/>
              </a:defRPr>
            </a:lvl3pPr>
            <a:lvl4pPr algn="l" rtl="0" eaLnBrk="0" fontAlgn="base" hangingPunct="0">
              <a:spcBef>
                <a:spcPct val="0"/>
              </a:spcBef>
              <a:spcAft>
                <a:spcPct val="0"/>
              </a:spcAft>
              <a:defRPr sz="2200" b="1">
                <a:solidFill>
                  <a:schemeClr val="tx1"/>
                </a:solidFill>
                <a:latin typeface="Verdana" pitchFamily="34" charset="0"/>
                <a:cs typeface="Arial" charset="0"/>
              </a:defRPr>
            </a:lvl4pPr>
            <a:lvl5pPr algn="l" rtl="0" eaLnBrk="0" fontAlgn="base" hangingPunct="0">
              <a:spcBef>
                <a:spcPct val="0"/>
              </a:spcBef>
              <a:spcAft>
                <a:spcPct val="0"/>
              </a:spcAft>
              <a:defRPr sz="2200" b="1">
                <a:solidFill>
                  <a:schemeClr val="tx1"/>
                </a:solidFill>
                <a:latin typeface="Verdana" pitchFamily="34" charset="0"/>
                <a:cs typeface="Arial" charset="0"/>
              </a:defRPr>
            </a:lvl5pPr>
            <a:lvl6pPr marL="457200" algn="l" rtl="0" fontAlgn="base">
              <a:spcBef>
                <a:spcPct val="0"/>
              </a:spcBef>
              <a:spcAft>
                <a:spcPct val="0"/>
              </a:spcAft>
              <a:defRPr sz="3200" b="1">
                <a:solidFill>
                  <a:schemeClr val="tx1"/>
                </a:solidFill>
                <a:latin typeface="Verdana" pitchFamily="34" charset="0"/>
                <a:cs typeface="Arial" charset="0"/>
              </a:defRPr>
            </a:lvl6pPr>
            <a:lvl7pPr marL="914400" algn="l" rtl="0" fontAlgn="base">
              <a:spcBef>
                <a:spcPct val="0"/>
              </a:spcBef>
              <a:spcAft>
                <a:spcPct val="0"/>
              </a:spcAft>
              <a:defRPr sz="3200" b="1">
                <a:solidFill>
                  <a:schemeClr val="tx1"/>
                </a:solidFill>
                <a:latin typeface="Verdana" pitchFamily="34" charset="0"/>
                <a:cs typeface="Arial" charset="0"/>
              </a:defRPr>
            </a:lvl7pPr>
            <a:lvl8pPr marL="1371600" algn="l" rtl="0" fontAlgn="base">
              <a:spcBef>
                <a:spcPct val="0"/>
              </a:spcBef>
              <a:spcAft>
                <a:spcPct val="0"/>
              </a:spcAft>
              <a:defRPr sz="3200" b="1">
                <a:solidFill>
                  <a:schemeClr val="tx1"/>
                </a:solidFill>
                <a:latin typeface="Verdana" pitchFamily="34" charset="0"/>
                <a:cs typeface="Arial" charset="0"/>
              </a:defRPr>
            </a:lvl8pPr>
            <a:lvl9pPr marL="1828800" algn="l" rtl="0" fontAlgn="base">
              <a:spcBef>
                <a:spcPct val="0"/>
              </a:spcBef>
              <a:spcAft>
                <a:spcPct val="0"/>
              </a:spcAft>
              <a:defRPr sz="3200" b="1">
                <a:solidFill>
                  <a:schemeClr val="tx1"/>
                </a:solidFill>
                <a:latin typeface="Verdana" pitchFamily="34" charset="0"/>
                <a:cs typeface="Arial" charset="0"/>
              </a:defRPr>
            </a:lvl9pPr>
          </a:lstStyle>
          <a:p>
            <a:pPr algn="ctr" eaLnBrk="1" hangingPunct="1">
              <a:defRPr/>
            </a:pPr>
            <a:endParaRPr lang="en-US" altLang="en-US" sz="3600" kern="0" dirty="0" smtClean="0"/>
          </a:p>
        </p:txBody>
      </p:sp>
      <p:sp>
        <p:nvSpPr>
          <p:cNvPr id="3" name="Title 2"/>
          <p:cNvSpPr>
            <a:spLocks noGrp="1"/>
          </p:cNvSpPr>
          <p:nvPr>
            <p:ph type="title"/>
          </p:nvPr>
        </p:nvSpPr>
        <p:spPr>
          <a:xfrm>
            <a:off x="832644" y="990600"/>
            <a:ext cx="7739062" cy="914400"/>
          </a:xfrm>
        </p:spPr>
        <p:txBody>
          <a:bodyPr/>
          <a:lstStyle/>
          <a:p>
            <a:r>
              <a:rPr lang="en-US" dirty="0" smtClean="0"/>
              <a:t>Clinical Data </a:t>
            </a:r>
            <a:br>
              <a:rPr lang="en-US" dirty="0" smtClean="0"/>
            </a:br>
            <a:endParaRPr lang="en-US" dirty="0"/>
          </a:p>
        </p:txBody>
      </p:sp>
      <p:pic>
        <p:nvPicPr>
          <p:cNvPr id="5" name="Content Placeholder 4" descr="This is a dot graph labled HVIS Stroke Team Clinical Data. Each dot represents one patient. Y axis is Time in minutes. x axis is time in months. &#10;&#10;One dot is highlighted with the expanation that it represents the first patient after in situ similation started. &#10;&#10;The line of best fit clearly shows that the time in minutes goes down as time goes on after situ similation starts. "/>
          <p:cNvPicPr>
            <a:picLocks noGrp="1" noChangeAspect="1"/>
          </p:cNvPicPr>
          <p:nvPr>
            <p:ph idx="1"/>
          </p:nvPr>
        </p:nvPicPr>
        <p:blipFill>
          <a:blip r:embed="rId3"/>
          <a:stretch>
            <a:fillRect/>
          </a:stretch>
        </p:blipFill>
        <p:spPr>
          <a:xfrm>
            <a:off x="1371600" y="1731963"/>
            <a:ext cx="7086600" cy="440269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p:txBody>
          <a:bodyPr/>
          <a:lstStyle/>
          <a:p>
            <a:pPr algn="r" eaLnBrk="1" hangingPunct="1"/>
            <a:r>
              <a:rPr lang="en-US" altLang="en-US" dirty="0" smtClean="0">
                <a:ea typeface="ヒラギノ角ゴ Pro W3"/>
                <a:cs typeface="ヒラギノ角ゴ Pro W3"/>
              </a:rPr>
              <a:t>Solutions Implemented</a:t>
            </a:r>
          </a:p>
        </p:txBody>
      </p:sp>
      <p:graphicFrame>
        <p:nvGraphicFramePr>
          <p:cNvPr id="5" name="Content Placeholder 4" descr="Alt=&quot;&quot;"/>
          <p:cNvGraphicFramePr>
            <a:graphicFrameLocks noGrp="1"/>
          </p:cNvGraphicFramePr>
          <p:nvPr>
            <p:ph sz="half" idx="1"/>
            <p:extLst>
              <p:ext uri="{D42A27DB-BD31-4B8C-83A1-F6EECF244321}">
                <p14:modId xmlns:p14="http://schemas.microsoft.com/office/powerpoint/2010/main" val="1739673757"/>
              </p:ext>
            </p:extLst>
          </p:nvPr>
        </p:nvGraphicFramePr>
        <p:xfrm>
          <a:off x="914400" y="2020888"/>
          <a:ext cx="7943850" cy="3236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ontent Placeholder 1"/>
          <p:cNvSpPr>
            <a:spLocks noGrp="1"/>
          </p:cNvSpPr>
          <p:nvPr>
            <p:ph sz="half" idx="2"/>
          </p:nvPr>
        </p:nvSpPr>
        <p:spPr>
          <a:xfrm>
            <a:off x="3276600" y="2096294"/>
            <a:ext cx="5581650" cy="1942306"/>
          </a:xfrm>
        </p:spPr>
        <p:txBody>
          <a:bodyPr/>
          <a:lstStyle/>
          <a:p>
            <a:r>
              <a:rPr lang="en-US" sz="1800" dirty="0"/>
              <a:t>Continued in situ simulations in </a:t>
            </a:r>
            <a:r>
              <a:rPr lang="en-US" sz="1800" dirty="0" err="1"/>
              <a:t>cath</a:t>
            </a:r>
            <a:r>
              <a:rPr lang="en-US" sz="1800" dirty="0"/>
              <a:t> lab bimonthly </a:t>
            </a:r>
          </a:p>
          <a:p>
            <a:r>
              <a:rPr lang="en-US" sz="1800" dirty="0"/>
              <a:t>Debriefing the team after each simulation allowed iterative changes to the stroke code process i.e. team neuro exam at bedside to assess for changes, closed loop communication, ‘loud and proud’ handoff, </a:t>
            </a:r>
            <a:r>
              <a:rPr lang="en-US" sz="1800" dirty="0" smtClean="0"/>
              <a:t>etc.</a:t>
            </a:r>
            <a:endParaRPr lang="en-US" sz="1800" dirty="0"/>
          </a:p>
          <a:p>
            <a:pPr marL="0" indent="0">
              <a:buNone/>
            </a:pPr>
            <a:endParaRPr lang="en-US" sz="1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This is a bar graph labeled HVIS Arrival to Groin Puncture. Between 2014 02 and 2016 02 the goal was met to lowering the door to incision time to 20 minutes or less. &#10;&#10;Times remained low after the in situ simulation training ended in 2015 04.&#10;"/>
          <p:cNvPicPr>
            <a:picLocks noGrp="1" noChangeAspect="1"/>
          </p:cNvPicPr>
          <p:nvPr>
            <p:ph idx="1"/>
          </p:nvPr>
        </p:nvPicPr>
        <p:blipFill>
          <a:blip r:embed="rId3"/>
          <a:stretch>
            <a:fillRect/>
          </a:stretch>
        </p:blipFill>
        <p:spPr>
          <a:xfrm>
            <a:off x="1471612" y="2057400"/>
            <a:ext cx="6934200" cy="3962400"/>
          </a:xfrm>
          <a:prstGeom prst="rect">
            <a:avLst/>
          </a:prstGeom>
        </p:spPr>
      </p:pic>
      <p:sp>
        <p:nvSpPr>
          <p:cNvPr id="4" name="Title 3"/>
          <p:cNvSpPr>
            <a:spLocks noGrp="1"/>
          </p:cNvSpPr>
          <p:nvPr>
            <p:ph type="title"/>
          </p:nvPr>
        </p:nvSpPr>
        <p:spPr>
          <a:xfrm>
            <a:off x="914400" y="891800"/>
            <a:ext cx="7739062" cy="914400"/>
          </a:xfrm>
        </p:spPr>
        <p:txBody>
          <a:bodyPr/>
          <a:lstStyle/>
          <a:p>
            <a:r>
              <a:rPr lang="en-US" dirty="0" smtClean="0"/>
              <a:t>Data</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smtClean="0">
                <a:ea typeface="ヒラギノ角ゴ Pro W3"/>
                <a:cs typeface="ヒラギノ角ゴ Pro W3"/>
              </a:rPr>
              <a:t>Ongoing Training </a:t>
            </a:r>
          </a:p>
        </p:txBody>
      </p:sp>
      <p:sp>
        <p:nvSpPr>
          <p:cNvPr id="3" name="Content Placeholder 2"/>
          <p:cNvSpPr>
            <a:spLocks noGrp="1"/>
          </p:cNvSpPr>
          <p:nvPr>
            <p:ph idx="1"/>
          </p:nvPr>
        </p:nvSpPr>
        <p:spPr>
          <a:xfrm>
            <a:off x="990600" y="2020888"/>
            <a:ext cx="7696200" cy="3922712"/>
          </a:xfrm>
        </p:spPr>
        <p:txBody>
          <a:bodyPr/>
          <a:lstStyle/>
          <a:p>
            <a:pPr>
              <a:defRPr/>
            </a:pPr>
            <a:r>
              <a:rPr lang="en-US" dirty="0" smtClean="0"/>
              <a:t>Teamwork and communication training and practice needs to be continuous to sustain the change</a:t>
            </a:r>
          </a:p>
          <a:p>
            <a:pPr lvl="1">
              <a:defRPr/>
            </a:pPr>
            <a:r>
              <a:rPr lang="en-US" sz="2000" dirty="0" smtClean="0"/>
              <a:t>Resumed in situ simulations again in during the 4</a:t>
            </a:r>
            <a:r>
              <a:rPr lang="en-US" sz="2000" baseline="30000" dirty="0" smtClean="0"/>
              <a:t>th</a:t>
            </a:r>
            <a:r>
              <a:rPr lang="en-US" sz="2000" dirty="0" smtClean="0"/>
              <a:t> quarter  of 2016</a:t>
            </a:r>
          </a:p>
          <a:p>
            <a:pPr lvl="1">
              <a:defRPr/>
            </a:pPr>
            <a:r>
              <a:rPr lang="en-US" sz="2000" dirty="0" smtClean="0"/>
              <a:t>Developed a best practice video for participants to view prior to simulation  </a:t>
            </a:r>
          </a:p>
          <a:p>
            <a:pPr lvl="2">
              <a:defRPr/>
            </a:pPr>
            <a:r>
              <a:rPr lang="en-US" sz="2000" dirty="0" smtClean="0"/>
              <a:t>TeamSTEPPS® tools and strategies are highlighted and explicitly demonstrated in the video using the front line providers </a:t>
            </a:r>
            <a:endParaRPr lang="en-US"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219200" y="762000"/>
            <a:ext cx="6958013" cy="1036638"/>
          </a:xfrm>
        </p:spPr>
        <p:txBody>
          <a:bodyPr/>
          <a:lstStyle/>
          <a:p>
            <a:pPr algn="r" eaLnBrk="1" hangingPunct="1"/>
            <a:r>
              <a:rPr lang="en-US" altLang="en-US" dirty="0" smtClean="0">
                <a:ea typeface="ヒラギノ角ゴ Pro W3"/>
                <a:cs typeface="ヒラギノ角ゴ Pro W3"/>
              </a:rPr>
              <a:t>Path Forward/ Next Steps</a:t>
            </a:r>
          </a:p>
        </p:txBody>
      </p:sp>
      <p:sp>
        <p:nvSpPr>
          <p:cNvPr id="22531" name="Content Placeholder 2"/>
          <p:cNvSpPr>
            <a:spLocks noGrp="1"/>
          </p:cNvSpPr>
          <p:nvPr>
            <p:ph idx="1"/>
          </p:nvPr>
        </p:nvSpPr>
        <p:spPr>
          <a:xfrm>
            <a:off x="838200" y="1828800"/>
            <a:ext cx="7772400" cy="3733800"/>
          </a:xfrm>
        </p:spPr>
        <p:txBody>
          <a:bodyPr/>
          <a:lstStyle/>
          <a:p>
            <a:pPr>
              <a:buFont typeface="Wingdings" pitchFamily="2" charset="2"/>
              <a:buChar char="§"/>
              <a:defRPr/>
            </a:pPr>
            <a:r>
              <a:rPr lang="en-US" sz="2200" b="1" dirty="0" smtClean="0"/>
              <a:t>Broaden the scope </a:t>
            </a:r>
          </a:p>
          <a:p>
            <a:pPr lvl="1">
              <a:defRPr/>
            </a:pPr>
            <a:r>
              <a:rPr lang="en-US" sz="2200" dirty="0" smtClean="0"/>
              <a:t>Safely optimize time from </a:t>
            </a:r>
            <a:r>
              <a:rPr lang="en-US" sz="2200" b="1" i="1" dirty="0" smtClean="0"/>
              <a:t>ED </a:t>
            </a:r>
            <a:r>
              <a:rPr lang="en-US" sz="2200" dirty="0" smtClean="0"/>
              <a:t>door to </a:t>
            </a:r>
            <a:r>
              <a:rPr lang="en-US" sz="2200" b="1" i="1" dirty="0" smtClean="0"/>
              <a:t>incision (Cath lab) </a:t>
            </a:r>
            <a:r>
              <a:rPr lang="en-US" sz="2200" dirty="0"/>
              <a:t>to </a:t>
            </a:r>
            <a:r>
              <a:rPr lang="en-US" sz="2200" dirty="0" smtClean="0"/>
              <a:t>improve </a:t>
            </a:r>
            <a:r>
              <a:rPr lang="en-US" sz="2200" dirty="0"/>
              <a:t>clinical outcomes </a:t>
            </a:r>
            <a:r>
              <a:rPr lang="en-US" sz="2200" dirty="0" smtClean="0"/>
              <a:t>through more efficient, consistent and safer delivery of embolectomy</a:t>
            </a:r>
          </a:p>
          <a:p>
            <a:pPr lvl="1">
              <a:defRPr/>
            </a:pPr>
            <a:endParaRPr lang="en-US" sz="2200" dirty="0" smtClean="0"/>
          </a:p>
          <a:p>
            <a:pPr>
              <a:buFont typeface="Wingdings" pitchFamily="2" charset="2"/>
              <a:buChar char="§"/>
              <a:defRPr/>
            </a:pPr>
            <a:r>
              <a:rPr lang="en-US" altLang="en-US" sz="2200" b="1" dirty="0" smtClean="0"/>
              <a:t>Develop Method for stroke team performance feedback</a:t>
            </a:r>
          </a:p>
          <a:p>
            <a:pPr lvl="1">
              <a:defRPr/>
            </a:pPr>
            <a:r>
              <a:rPr lang="en-US" altLang="en-US" sz="2200" dirty="0" smtClean="0"/>
              <a:t>Video recording “actual” stroke cases </a:t>
            </a:r>
          </a:p>
          <a:p>
            <a:pPr lvl="1">
              <a:defRPr/>
            </a:pPr>
            <a:r>
              <a:rPr lang="en-US" altLang="en-US" sz="2200" dirty="0" smtClean="0"/>
              <a:t>Debrief following cases for performance improvement</a:t>
            </a:r>
          </a:p>
          <a:p>
            <a:pPr lvl="1">
              <a:defRPr/>
            </a:pPr>
            <a:endParaRPr lang="en-US" altLang="en-US" sz="2200" dirty="0"/>
          </a:p>
          <a:p>
            <a:pPr lvl="2">
              <a:defRPr/>
            </a:pPr>
            <a:endParaRPr lang="en-US" altLang="en-US" sz="2200" dirty="0"/>
          </a:p>
          <a:p>
            <a:pPr marL="0" indent="0">
              <a:buFont typeface="Wingdings" pitchFamily="2" charset="2"/>
              <a:buNone/>
              <a:defRPr/>
            </a:pPr>
            <a:endParaRPr lang="en-US" altLang="en-US" sz="22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smtClean="0">
                <a:ea typeface="ヒラギノ角ゴ Pro W3"/>
                <a:cs typeface="ヒラギノ角ゴ Pro W3"/>
              </a:rPr>
              <a:t>Contact information</a:t>
            </a:r>
          </a:p>
        </p:txBody>
      </p:sp>
      <p:sp>
        <p:nvSpPr>
          <p:cNvPr id="39939" name="Content Placeholder 2"/>
          <p:cNvSpPr>
            <a:spLocks noGrp="1"/>
          </p:cNvSpPr>
          <p:nvPr>
            <p:ph idx="1"/>
          </p:nvPr>
        </p:nvSpPr>
        <p:spPr/>
        <p:txBody>
          <a:bodyPr/>
          <a:lstStyle/>
          <a:p>
            <a:pPr>
              <a:defRPr/>
            </a:pPr>
            <a:r>
              <a:rPr lang="en-US" altLang="en-US" dirty="0" smtClean="0">
                <a:ea typeface="ヒラギノ角ゴ Pro W3"/>
                <a:cs typeface="ヒラギノ角ゴ Pro W3"/>
              </a:rPr>
              <a:t>Susan Coffey, MD</a:t>
            </a:r>
          </a:p>
          <a:p>
            <a:pPr lvl="1">
              <a:defRPr/>
            </a:pPr>
            <a:r>
              <a:rPr lang="en-US" altLang="en-US" dirty="0" smtClean="0">
                <a:ea typeface="ヒラギノ角ゴ Pro W3"/>
                <a:hlinkClick r:id="rId3"/>
              </a:rPr>
              <a:t>scoffey@christianacare.org</a:t>
            </a:r>
            <a:endParaRPr lang="en-US" altLang="en-US" dirty="0" smtClean="0">
              <a:ea typeface="ヒラギノ角ゴ Pro W3"/>
            </a:endParaRPr>
          </a:p>
          <a:p>
            <a:pPr>
              <a:defRPr/>
            </a:pPr>
            <a:r>
              <a:rPr lang="en-US" altLang="en-US" dirty="0" smtClean="0">
                <a:ea typeface="ヒラギノ角ゴ Pro W3"/>
                <a:cs typeface="ヒラギノ角ゴ Pro W3"/>
              </a:rPr>
              <a:t>Barbara Albani, MD</a:t>
            </a:r>
          </a:p>
          <a:p>
            <a:pPr lvl="1">
              <a:defRPr/>
            </a:pPr>
            <a:r>
              <a:rPr lang="en-US" altLang="en-US" dirty="0" smtClean="0">
                <a:ea typeface="ヒラギノ角ゴ Pro W3"/>
                <a:hlinkClick r:id="rId4"/>
              </a:rPr>
              <a:t>balbani@christianacare.org</a:t>
            </a:r>
            <a:endParaRPr lang="en-US" altLang="en-US" dirty="0" smtClean="0">
              <a:ea typeface="ヒラギノ角ゴ Pro W3"/>
            </a:endParaRPr>
          </a:p>
          <a:p>
            <a:pPr marL="344488" lvl="1" indent="0">
              <a:buFont typeface="Wingdings" pitchFamily="2" charset="2"/>
              <a:buNone/>
              <a:defRPr/>
            </a:pPr>
            <a:endParaRPr lang="en-US" altLang="en-US" dirty="0">
              <a:ea typeface="ヒラギノ角ゴ Pro W3"/>
            </a:endParaRPr>
          </a:p>
          <a:p>
            <a:pPr marL="0" indent="0">
              <a:buFont typeface="Wingdings" pitchFamily="2" charset="2"/>
              <a:buNone/>
              <a:defRPr/>
            </a:pPr>
            <a:endParaRPr lang="en-US" altLang="en-US" dirty="0">
              <a:ea typeface="ヒラギノ角ゴ Pro W3"/>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dirty="0" smtClean="0">
                <a:ea typeface="ヒラギノ角ゴ Pro W3"/>
                <a:cs typeface="ヒラギノ角ゴ Pro W3"/>
              </a:rPr>
              <a:t>Questions and Answers</a:t>
            </a:r>
          </a:p>
        </p:txBody>
      </p:sp>
      <p:sp>
        <p:nvSpPr>
          <p:cNvPr id="40963" name="Content Placeholder 2"/>
          <p:cNvSpPr>
            <a:spLocks noGrp="1"/>
          </p:cNvSpPr>
          <p:nvPr>
            <p:ph idx="1"/>
          </p:nvPr>
        </p:nvSpPr>
        <p:spPr/>
        <p:txBody>
          <a:bodyPr/>
          <a:lstStyle/>
          <a:p>
            <a:pPr marL="0" indent="0" algn="ctr">
              <a:buFont typeface="Wingdings" pitchFamily="2" charset="2"/>
              <a:buNone/>
            </a:pPr>
            <a:r>
              <a:rPr lang="en-US" altLang="en-US" dirty="0" smtClean="0">
                <a:ea typeface="ヒラギノ角ゴ Pro W3"/>
                <a:cs typeface="ヒラギノ角ゴ Pro W3"/>
              </a:rPr>
              <a:t>For more information, please contact our team at: </a:t>
            </a:r>
          </a:p>
          <a:p>
            <a:pPr marL="0" indent="0" algn="ctr">
              <a:buFont typeface="Wingdings" pitchFamily="2" charset="2"/>
              <a:buNone/>
            </a:pPr>
            <a:r>
              <a:rPr lang="en-US" altLang="en-US" u="sng" dirty="0" smtClean="0">
                <a:ea typeface="ヒラギノ角ゴ Pro W3"/>
                <a:cs typeface="ヒラギノ角ゴ Pro W3"/>
                <a:hlinkClick r:id="rId3"/>
              </a:rPr>
              <a:t>AHRQTeamSTEPPS@aha.org</a:t>
            </a:r>
            <a:r>
              <a:rPr lang="en-US" altLang="en-US" dirty="0" smtClean="0">
                <a:ea typeface="ヒラギノ角ゴ Pro W3"/>
                <a:cs typeface="ヒラギノ角ゴ Pro W3"/>
              </a:rPr>
              <a:t> </a:t>
            </a:r>
          </a:p>
          <a:p>
            <a:pPr marL="0" indent="0">
              <a:buFont typeface="Wingdings" pitchFamily="2" charset="2"/>
              <a:buNone/>
            </a:pPr>
            <a:endParaRPr lang="en-US" altLang="en-US" dirty="0" smtClean="0">
              <a:ea typeface="ヒラギノ角ゴ Pro W3"/>
              <a:cs typeface="ヒラギノ角ゴ Pro W3"/>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877888" y="914400"/>
            <a:ext cx="7739062" cy="914400"/>
          </a:xfrm>
        </p:spPr>
        <p:txBody>
          <a:bodyPr/>
          <a:lstStyle/>
          <a:p>
            <a:r>
              <a:rPr lang="en-US" altLang="en-US" smtClean="0">
                <a:ea typeface="ヒラギノ角ゴ Pro W3"/>
                <a:cs typeface="ヒラギノ角ゴ Pro W3"/>
              </a:rPr>
              <a:t>Upcoming TeamSTEPPS Events</a:t>
            </a:r>
          </a:p>
        </p:txBody>
      </p:sp>
      <p:sp>
        <p:nvSpPr>
          <p:cNvPr id="18435" name="Content Placeholder 1"/>
          <p:cNvSpPr>
            <a:spLocks noGrp="1"/>
          </p:cNvSpPr>
          <p:nvPr>
            <p:ph idx="1"/>
          </p:nvPr>
        </p:nvSpPr>
        <p:spPr/>
        <p:txBody>
          <a:bodyPr/>
          <a:lstStyle/>
          <a:p>
            <a:r>
              <a:rPr lang="en-US" altLang="en-US" dirty="0" smtClean="0">
                <a:ea typeface="ヒラギノ角ゴ Pro W3"/>
                <a:cs typeface="ヒラギノ角ゴ Pro W3"/>
              </a:rPr>
              <a:t>Master Training Courses</a:t>
            </a:r>
          </a:p>
          <a:p>
            <a:pPr lvl="1"/>
            <a:r>
              <a:rPr lang="en-US" altLang="en-US" sz="2100" dirty="0" smtClean="0">
                <a:ea typeface="ヒラギノ角ゴ Pro W3"/>
                <a:hlinkClick r:id="rId2"/>
              </a:rPr>
              <a:t>Registration</a:t>
            </a:r>
            <a:r>
              <a:rPr lang="en-US" altLang="en-US" sz="2100" dirty="0" smtClean="0">
                <a:ea typeface="ヒラギノ角ゴ Pro W3"/>
              </a:rPr>
              <a:t> for courses through June 2017 now open</a:t>
            </a:r>
          </a:p>
          <a:p>
            <a:pPr lvl="1"/>
            <a:r>
              <a:rPr lang="en-US" altLang="en-US" sz="2100" dirty="0" smtClean="0">
                <a:ea typeface="ヒラギノ角ゴ Pro W3"/>
              </a:rPr>
              <a:t>Registration opening on March 15 for courses in July-September 2017</a:t>
            </a:r>
          </a:p>
          <a:p>
            <a:r>
              <a:rPr lang="en-US" altLang="en-US" dirty="0" smtClean="0">
                <a:ea typeface="ヒラギノ角ゴ Pro W3"/>
                <a:cs typeface="ヒラギノ角ゴ Pro W3"/>
              </a:rPr>
              <a:t>Advanced Courses</a:t>
            </a:r>
          </a:p>
          <a:p>
            <a:pPr lvl="1"/>
            <a:r>
              <a:rPr lang="en-US" altLang="en-US" sz="2100" dirty="0" smtClean="0">
                <a:ea typeface="ヒラギノ角ゴ Pro W3"/>
              </a:rPr>
              <a:t>July 18 at UCLA</a:t>
            </a:r>
          </a:p>
          <a:p>
            <a:pPr lvl="1"/>
            <a:r>
              <a:rPr lang="en-US" altLang="en-US" sz="2100" dirty="0" smtClean="0">
                <a:ea typeface="ヒラギノ角ゴ Pro W3"/>
              </a:rPr>
              <a:t>August 1 at Northwell Health</a:t>
            </a:r>
          </a:p>
          <a:p>
            <a:pPr lvl="1"/>
            <a:r>
              <a:rPr lang="en-US" altLang="en-US" sz="2100" dirty="0" smtClean="0">
                <a:ea typeface="ヒラギノ角ゴ Pro W3"/>
              </a:rPr>
              <a:t>August 11 at the University of Washington</a:t>
            </a:r>
          </a:p>
          <a:p>
            <a:pPr lvl="1"/>
            <a:r>
              <a:rPr lang="en-US" altLang="en-US" sz="2100" dirty="0" smtClean="0">
                <a:ea typeface="ヒラギノ角ゴ Pro W3"/>
              </a:rPr>
              <a:t>August 25 at </a:t>
            </a:r>
            <a:r>
              <a:rPr lang="en-US" altLang="en-US" sz="2100" dirty="0" err="1" smtClean="0">
                <a:ea typeface="ヒラギノ角ゴ Pro W3"/>
              </a:rPr>
              <a:t>MetroHealth</a:t>
            </a:r>
            <a:endParaRPr lang="en-US" altLang="en-US" sz="2100" dirty="0" smtClean="0">
              <a:ea typeface="ヒラギノ角ゴ Pro W3"/>
            </a:endParaRPr>
          </a:p>
          <a:p>
            <a:pPr lvl="1"/>
            <a:r>
              <a:rPr lang="en-US" altLang="en-US" sz="2100" dirty="0" smtClean="0">
                <a:ea typeface="ヒラギノ角ゴ Pro W3"/>
              </a:rPr>
              <a:t>Accepting </a:t>
            </a:r>
            <a:r>
              <a:rPr lang="en-US" altLang="en-US" sz="2100" dirty="0" smtClean="0">
                <a:ea typeface="ヒラギノ角ゴ Pro W3"/>
                <a:hlinkClick r:id="rId3"/>
              </a:rPr>
              <a:t>applications</a:t>
            </a:r>
            <a:r>
              <a:rPr lang="en-US" altLang="en-US" sz="2100" dirty="0" smtClean="0">
                <a:ea typeface="ヒラギノ角ゴ Pro W3"/>
              </a:rPr>
              <a:t> through May 19</a:t>
            </a:r>
          </a:p>
        </p:txBody>
      </p:sp>
    </p:spTree>
    <p:extLst>
      <p:ext uri="{BB962C8B-B14F-4D97-AF65-F5344CB8AC3E}">
        <p14:creationId xmlns:p14="http://schemas.microsoft.com/office/powerpoint/2010/main" val="4288263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smtClean="0">
                <a:ea typeface="ヒラギノ角ゴ Pro W3"/>
                <a:cs typeface="ヒラギノ角ゴ Pro W3"/>
              </a:rPr>
              <a:t>Help Line </a:t>
            </a:r>
            <a:r>
              <a:rPr lang="en-US" altLang="en-US" b="0" dirty="0" smtClean="0">
                <a:ea typeface="ヒラギノ角ゴ Pro W3"/>
                <a:cs typeface="ヒラギノ角ゴ Pro W3"/>
              </a:rPr>
              <a:t>(312) 422-2609</a:t>
            </a:r>
            <a:endParaRPr lang="en-US" altLang="en-US" dirty="0" smtClean="0">
              <a:solidFill>
                <a:srgbClr val="FF0000"/>
              </a:solidFill>
              <a:ea typeface="ヒラギノ角ゴ Pro W3"/>
              <a:cs typeface="ヒラギノ角ゴ Pro W3"/>
            </a:endParaRPr>
          </a:p>
        </p:txBody>
      </p:sp>
      <p:sp>
        <p:nvSpPr>
          <p:cNvPr id="17411" name="Content Placeholder 2"/>
          <p:cNvSpPr>
            <a:spLocks noGrp="1"/>
          </p:cNvSpPr>
          <p:nvPr>
            <p:ph idx="1"/>
          </p:nvPr>
        </p:nvSpPr>
        <p:spPr>
          <a:xfrm>
            <a:off x="914400" y="2020888"/>
            <a:ext cx="7772400" cy="4151312"/>
          </a:xfrm>
        </p:spPr>
        <p:txBody>
          <a:bodyPr/>
          <a:lstStyle/>
          <a:p>
            <a:pPr marL="0" indent="0" algn="ctr">
              <a:buFont typeface="Wingdings" pitchFamily="2" charset="2"/>
              <a:buNone/>
            </a:pPr>
            <a:r>
              <a:rPr lang="en-US" altLang="en-US" dirty="0" smtClean="0">
                <a:ea typeface="ヒラギノ角ゴ Pro W3"/>
                <a:cs typeface="ヒラギノ角ゴ Pro W3"/>
              </a:rPr>
              <a:t>Or email: </a:t>
            </a:r>
            <a:r>
              <a:rPr lang="en-US" altLang="en-US" dirty="0" smtClean="0">
                <a:ea typeface="ヒラギノ角ゴ Pro W3"/>
                <a:cs typeface="ヒラギノ角ゴ Pro W3"/>
                <a:hlinkClick r:id="rId3"/>
              </a:rPr>
              <a:t>AHRQTeamSTEPPS@aha.org</a:t>
            </a:r>
            <a:r>
              <a:rPr lang="en-US" altLang="en-US" dirty="0" smtClean="0">
                <a:ea typeface="ヒラギノ角ゴ Pro W3"/>
                <a:cs typeface="ヒラギノ角ゴ Pro W3"/>
              </a:rPr>
              <a:t> </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dirty="0" smtClean="0">
                <a:ea typeface="ヒラギノ角ゴ Pro W3"/>
                <a:cs typeface="ヒラギノ角ゴ Pro W3"/>
              </a:rPr>
              <a:t>Today’s Presenters</a:t>
            </a:r>
          </a:p>
        </p:txBody>
      </p:sp>
      <p:sp>
        <p:nvSpPr>
          <p:cNvPr id="7171" name="Content Placeholder 3"/>
          <p:cNvSpPr>
            <a:spLocks noGrp="1"/>
          </p:cNvSpPr>
          <p:nvPr>
            <p:ph idx="1"/>
          </p:nvPr>
        </p:nvSpPr>
        <p:spPr>
          <a:xfrm>
            <a:off x="533400" y="2057400"/>
            <a:ext cx="8305800" cy="3543300"/>
          </a:xfrm>
        </p:spPr>
        <p:txBody>
          <a:bodyPr/>
          <a:lstStyle/>
          <a:p>
            <a:pPr marL="342900" lvl="1" indent="-342900">
              <a:buClr>
                <a:schemeClr val="folHlink"/>
              </a:buClr>
              <a:buSzPct val="90000"/>
              <a:defRPr/>
            </a:pPr>
            <a:r>
              <a:rPr lang="en-US" sz="2200" b="1" dirty="0"/>
              <a:t>Susan Coffey Zern, MD, </a:t>
            </a:r>
            <a:r>
              <a:rPr lang="en-US" sz="2200" b="1" dirty="0" smtClean="0"/>
              <a:t>MSMS, CHSE </a:t>
            </a:r>
            <a:endParaRPr lang="en-US" sz="2200" b="1" dirty="0">
              <a:solidFill>
                <a:srgbClr val="FF0000"/>
              </a:solidFill>
            </a:endParaRPr>
          </a:p>
          <a:p>
            <a:pPr lvl="1">
              <a:defRPr/>
            </a:pPr>
            <a:r>
              <a:rPr lang="en-US" sz="2000" dirty="0" smtClean="0"/>
              <a:t>Director, Virtual Education and Simulation Training (VEST) Center </a:t>
            </a:r>
          </a:p>
          <a:p>
            <a:pPr lvl="1">
              <a:defRPr/>
            </a:pPr>
            <a:r>
              <a:rPr lang="en-US" sz="2000" dirty="0" smtClean="0"/>
              <a:t>Christiana Care Health System</a:t>
            </a:r>
          </a:p>
          <a:p>
            <a:pPr marL="344488" lvl="1" indent="0">
              <a:buFont typeface="Wingdings" pitchFamily="2" charset="2"/>
              <a:buNone/>
              <a:defRPr/>
            </a:pPr>
            <a:endParaRPr lang="en-US" sz="800" dirty="0" smtClean="0"/>
          </a:p>
          <a:p>
            <a:pPr>
              <a:defRPr/>
            </a:pPr>
            <a:r>
              <a:rPr lang="en-US" sz="2200" b="1" dirty="0" smtClean="0"/>
              <a:t>Barbara Albani, MD</a:t>
            </a:r>
          </a:p>
          <a:p>
            <a:pPr lvl="1">
              <a:defRPr/>
            </a:pPr>
            <a:r>
              <a:rPr lang="en-US" sz="2000" dirty="0" smtClean="0"/>
              <a:t>Director, </a:t>
            </a:r>
            <a:r>
              <a:rPr lang="en-US" sz="2000" dirty="0" err="1" smtClean="0"/>
              <a:t>Neurointerventional</a:t>
            </a:r>
            <a:r>
              <a:rPr lang="en-US" sz="2000" dirty="0" smtClean="0"/>
              <a:t> Surgery </a:t>
            </a:r>
          </a:p>
          <a:p>
            <a:pPr lvl="1">
              <a:defRPr/>
            </a:pPr>
            <a:r>
              <a:rPr lang="en-US" sz="2000" dirty="0" smtClean="0"/>
              <a:t>Christiana Care Health System</a:t>
            </a:r>
            <a:endParaRPr lang="en-US" sz="2200" dirty="0" smtClean="0"/>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Alt=&quot;&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1938"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1"/>
          <p:cNvSpPr txBox="1">
            <a:spLocks noChangeArrowheads="1"/>
          </p:cNvSpPr>
          <p:nvPr/>
        </p:nvSpPr>
        <p:spPr bwMode="auto">
          <a:xfrm>
            <a:off x="388938" y="914400"/>
            <a:ext cx="8375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40000"/>
              </a:spcBef>
              <a:buClr>
                <a:schemeClr val="folHlink"/>
              </a:buClr>
              <a:buSzPct val="90000"/>
              <a:buFont typeface="Wingdings" panose="05000000000000000000" pitchFamily="2" charset="2"/>
              <a:buChar char="n"/>
              <a:defRPr sz="2400">
                <a:solidFill>
                  <a:schemeClr val="tx1"/>
                </a:solidFill>
                <a:latin typeface="Arial" panose="020B0604020202020204" pitchFamily="34" charset="0"/>
                <a:ea typeface="ヒラギノ角ゴ Pro W3"/>
                <a:cs typeface="ヒラギノ角ゴ Pro W3"/>
              </a:defRPr>
            </a:lvl1pPr>
            <a:lvl2pPr marL="742950" indent="-285750">
              <a:lnSpc>
                <a:spcPct val="95000"/>
              </a:lnSpc>
              <a:spcBef>
                <a:spcPct val="40000"/>
              </a:spcBef>
              <a:buClr>
                <a:schemeClr val="accent1"/>
              </a:buClr>
              <a:buSzPct val="75000"/>
              <a:buFont typeface="Wingdings" panose="05000000000000000000" pitchFamily="2" charset="2"/>
              <a:buChar char="n"/>
              <a:defRPr sz="2400">
                <a:solidFill>
                  <a:schemeClr val="tx1"/>
                </a:solidFill>
                <a:latin typeface="Arial" panose="020B0604020202020204" pitchFamily="34" charset="0"/>
                <a:ea typeface="ヒラギノ角ゴ Pro W3"/>
                <a:cs typeface="ヒラギノ角ゴ Pro W3"/>
              </a:defRPr>
            </a:lvl2pPr>
            <a:lvl3pPr marL="1143000" indent="-228600">
              <a:lnSpc>
                <a:spcPct val="95000"/>
              </a:lnSpc>
              <a:spcBef>
                <a:spcPct val="40000"/>
              </a:spcBef>
              <a:buClr>
                <a:schemeClr val="folHlink"/>
              </a:buClr>
              <a:buSzPct val="55000"/>
              <a:buFont typeface="Wingdings" panose="05000000000000000000" pitchFamily="2" charset="2"/>
              <a:buChar char="n"/>
              <a:defRPr sz="2400">
                <a:solidFill>
                  <a:schemeClr val="tx1"/>
                </a:solidFill>
                <a:latin typeface="Arial" panose="020B0604020202020204" pitchFamily="34" charset="0"/>
                <a:ea typeface="ヒラギノ角ゴ Pro W3"/>
                <a:cs typeface="ヒラギノ角ゴ Pro W3"/>
              </a:defRPr>
            </a:lvl3pPr>
            <a:lvl4pPr marL="1600200" indent="-228600">
              <a:lnSpc>
                <a:spcPct val="95000"/>
              </a:lnSpc>
              <a:spcBef>
                <a:spcPct val="40000"/>
              </a:spcBef>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4pPr>
            <a:lvl5pPr marL="2057400" indent="-228600">
              <a:lnSpc>
                <a:spcPct val="95000"/>
              </a:lnSpc>
              <a:spcBef>
                <a:spcPct val="40000"/>
              </a:spcBef>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9pPr>
          </a:lstStyle>
          <a:p>
            <a:pPr>
              <a:lnSpc>
                <a:spcPct val="100000"/>
              </a:lnSpc>
              <a:spcBef>
                <a:spcPct val="0"/>
              </a:spcBef>
              <a:buClrTx/>
              <a:buSzTx/>
              <a:buFontTx/>
              <a:buNone/>
            </a:pPr>
            <a:r>
              <a:rPr lang="en-US" altLang="en-US" sz="2800">
                <a:solidFill>
                  <a:schemeClr val="bg1"/>
                </a:solidFill>
              </a:rPr>
              <a:t>Thank you for inviting us to present today’s webinar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smtClean="0">
                <a:ea typeface="ヒラギノ角ゴ Pro W3"/>
                <a:cs typeface="ヒラギノ角ゴ Pro W3"/>
              </a:rPr>
              <a:t>Objectives</a:t>
            </a:r>
          </a:p>
        </p:txBody>
      </p:sp>
      <p:sp>
        <p:nvSpPr>
          <p:cNvPr id="20483" name="Content Placeholder 3"/>
          <p:cNvSpPr>
            <a:spLocks noGrp="1"/>
          </p:cNvSpPr>
          <p:nvPr>
            <p:ph idx="1"/>
          </p:nvPr>
        </p:nvSpPr>
        <p:spPr>
          <a:xfrm>
            <a:off x="914400" y="2020888"/>
            <a:ext cx="8153400" cy="3543300"/>
          </a:xfrm>
        </p:spPr>
        <p:txBody>
          <a:bodyPr/>
          <a:lstStyle/>
          <a:p>
            <a:r>
              <a:rPr lang="en-US" altLang="en-US" sz="2200" b="1" dirty="0" smtClean="0">
                <a:ea typeface="ヒラギノ角ゴ Pro W3"/>
                <a:cs typeface="ヒラギノ角ゴ Pro W3"/>
              </a:rPr>
              <a:t>Describe the process of improving stroke team response  using TeamSTEPPS® framework and tools</a:t>
            </a:r>
          </a:p>
          <a:p>
            <a:pPr marL="0" indent="0">
              <a:buNone/>
            </a:pPr>
            <a:endParaRPr lang="en-US" altLang="en-US" sz="2200" b="1" dirty="0" smtClean="0">
              <a:ea typeface="ヒラギノ角ゴ Pro W3"/>
              <a:cs typeface="ヒラギノ角ゴ Pro W3"/>
            </a:endParaRPr>
          </a:p>
          <a:p>
            <a:r>
              <a:rPr lang="en-US" altLang="en-US" sz="2200" b="1" dirty="0" smtClean="0">
                <a:ea typeface="ヒラギノ角ゴ Pro W3"/>
                <a:cs typeface="ヒラギノ角ゴ Pro W3"/>
              </a:rPr>
              <a:t>Recognize the value of an iterative approach to improving team effectiveness</a:t>
            </a:r>
          </a:p>
          <a:p>
            <a:pPr marL="0" indent="0">
              <a:buNone/>
            </a:pPr>
            <a:endParaRPr lang="en-US" altLang="en-US" sz="2200" b="1" dirty="0" smtClean="0">
              <a:ea typeface="ヒラギノ角ゴ Pro W3"/>
              <a:cs typeface="ヒラギノ角ゴ Pro W3"/>
            </a:endParaRPr>
          </a:p>
          <a:p>
            <a:r>
              <a:rPr lang="en-US" altLang="en-US" sz="2200" b="1" dirty="0" smtClean="0">
                <a:ea typeface="ヒラギノ角ゴ Pro W3"/>
                <a:cs typeface="ヒラギノ角ゴ Pro W3"/>
              </a:rPr>
              <a:t>Discuss the importance of using clinical data and feedback to improve and sustain team effectiveness</a:t>
            </a:r>
          </a:p>
          <a:p>
            <a:endParaRPr lang="en-US" altLang="en-US" sz="2200" dirty="0" smtClean="0">
              <a:ea typeface="ヒラギノ角ゴ Pro W3"/>
              <a:cs typeface="ヒラギノ角ゴ Pro W3"/>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Content Placeholder 3" descr="Map of Christiana Care facilities in the North East."/>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914400"/>
            <a:ext cx="6908800" cy="51816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ea typeface="ヒラギノ角ゴ Pro W3"/>
                <a:cs typeface="ヒラギノ角ゴ Pro W3"/>
              </a:rPr>
              <a:t>Christiana Care Health System (CCHS) Volume</a:t>
            </a:r>
          </a:p>
        </p:txBody>
      </p:sp>
      <p:sp>
        <p:nvSpPr>
          <p:cNvPr id="3" name="Content Placeholder 2"/>
          <p:cNvSpPr>
            <a:spLocks noGrp="1"/>
          </p:cNvSpPr>
          <p:nvPr>
            <p:ph idx="1"/>
          </p:nvPr>
        </p:nvSpPr>
        <p:spPr>
          <a:xfrm>
            <a:off x="1358685" y="2057400"/>
            <a:ext cx="7772400" cy="3543300"/>
          </a:xfrm>
        </p:spPr>
        <p:txBody>
          <a:bodyPr/>
          <a:lstStyle/>
          <a:p>
            <a:pPr marL="285750" indent="-285750">
              <a:lnSpc>
                <a:spcPct val="150000"/>
              </a:lnSpc>
              <a:buFont typeface="Arial" panose="020B0604020202020204" pitchFamily="34" charset="0"/>
              <a:buChar char="•"/>
              <a:defRPr/>
            </a:pPr>
            <a:r>
              <a:rPr lang="en-US" sz="2200" dirty="0" smtClean="0">
                <a:latin typeface="Arial Rounded MT Bold" panose="020F0704030504030204" pitchFamily="34" charset="0"/>
              </a:rPr>
              <a:t>Outpatient Visits: 582,257</a:t>
            </a:r>
          </a:p>
          <a:p>
            <a:pPr marL="285750" indent="-285750">
              <a:lnSpc>
                <a:spcPct val="150000"/>
              </a:lnSpc>
              <a:buFont typeface="Arial" panose="020B0604020202020204" pitchFamily="34" charset="0"/>
              <a:buChar char="•"/>
              <a:defRPr/>
            </a:pPr>
            <a:r>
              <a:rPr lang="en-US" sz="2200" dirty="0" smtClean="0">
                <a:latin typeface="Arial Rounded MT Bold" panose="020F0704030504030204" pitchFamily="34" charset="0"/>
              </a:rPr>
              <a:t>Home Health Care Visits: 312,537</a:t>
            </a:r>
          </a:p>
          <a:p>
            <a:pPr marL="285750" indent="-285750">
              <a:lnSpc>
                <a:spcPct val="150000"/>
              </a:lnSpc>
              <a:buFont typeface="Arial" panose="020B0604020202020204" pitchFamily="34" charset="0"/>
              <a:buChar char="•"/>
              <a:defRPr/>
            </a:pPr>
            <a:r>
              <a:rPr lang="en-US" sz="2200" dirty="0" smtClean="0">
                <a:latin typeface="Arial Rounded MT Bold" panose="020F0704030504030204" pitchFamily="34" charset="0"/>
              </a:rPr>
              <a:t>22nd in U.S. Admissions: 53,259</a:t>
            </a:r>
          </a:p>
          <a:p>
            <a:pPr marL="285750" indent="-285750">
              <a:lnSpc>
                <a:spcPct val="150000"/>
              </a:lnSpc>
              <a:buFont typeface="Arial" panose="020B0604020202020204" pitchFamily="34" charset="0"/>
              <a:buChar char="•"/>
              <a:defRPr/>
            </a:pPr>
            <a:r>
              <a:rPr lang="en-US" sz="2200" dirty="0" smtClean="0">
                <a:latin typeface="Arial Rounded MT Bold" panose="020F0704030504030204" pitchFamily="34" charset="0"/>
              </a:rPr>
              <a:t>28th in U.S. Surgeries: 39,102</a:t>
            </a:r>
          </a:p>
          <a:p>
            <a:pPr marL="285750" indent="-285750">
              <a:lnSpc>
                <a:spcPct val="150000"/>
              </a:lnSpc>
              <a:buFont typeface="Arial" panose="020B0604020202020204" pitchFamily="34" charset="0"/>
              <a:buChar char="•"/>
              <a:defRPr/>
            </a:pPr>
            <a:r>
              <a:rPr lang="en-US" sz="2200" dirty="0" smtClean="0">
                <a:latin typeface="Arial Rounded MT Bold" panose="020F0704030504030204" pitchFamily="34" charset="0"/>
              </a:rPr>
              <a:t>21st in U.S. ED Visits: 197,340</a:t>
            </a:r>
          </a:p>
          <a:p>
            <a:pPr marL="285750" indent="-285750">
              <a:lnSpc>
                <a:spcPct val="150000"/>
              </a:lnSpc>
              <a:buFont typeface="Arial" panose="020B0604020202020204" pitchFamily="34" charset="0"/>
              <a:buChar char="•"/>
              <a:defRPr/>
            </a:pPr>
            <a:r>
              <a:rPr lang="en-US" sz="2200" dirty="0" smtClean="0">
                <a:latin typeface="Arial Rounded MT Bold" panose="020F0704030504030204" pitchFamily="34" charset="0"/>
              </a:rPr>
              <a:t>31st in U.S. Births: 6,545</a:t>
            </a:r>
          </a:p>
          <a:p>
            <a:pPr>
              <a:defRPr/>
            </a:pPr>
            <a:endParaRPr lang="en-US" sz="22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25595&quot;&gt;&lt;object type=&quot;3&quot; unique_id=&quot;25596&quot;&gt;&lt;property id=&quot;20148&quot; value=&quot;5&quot;/&gt;&lt;property id=&quot;20300&quot; value=&quot;Slide 1&quot;/&gt;&lt;property id=&quot;20307&quot; value=&quot;256&quot;/&gt;&lt;/object&gt;&lt;object type=&quot;3&quot; unique_id=&quot;25603&quot;&gt;&lt;property id=&quot;20148&quot; value=&quot;5&quot;/&gt;&lt;property id=&quot;20300&quot; value=&quot;Slide 38 - &amp;quot;Questions and Answers&amp;quot;&quot;/&gt;&lt;property id=&quot;20307&quot; value=&quot;338&quot;/&gt;&lt;/object&gt;&lt;object type=&quot;3&quot; unique_id=&quot;25604&quot;&gt;&lt;property id=&quot;20148&quot; value=&quot;5&quot;/&gt;&lt;property id=&quot;20300&quot; value=&quot;Slide 40 - &amp;quot;Thank You!&amp;quot;&quot;/&gt;&lt;property id=&quot;20307&quot; value=&quot;339&quot;/&gt;&lt;/object&gt;&lt;object type=&quot;3&quot; unique_id=&quot;29823&quot;&gt;&lt;property id=&quot;20148&quot; value=&quot;5&quot;/&gt;&lt;property id=&quot;20300&quot; value=&quot;Slide 8 - &amp;quot;North Shore – LIJ Health System &amp;quot;&quot;/&gt;&lt;property id=&quot;20307&quot; value=&quot;370&quot;/&gt;&lt;/object&gt;&lt;object type=&quot;3&quot; unique_id=&quot;29824&quot;&gt;&lt;property id=&quot;20148&quot; value=&quot;5&quot;/&gt;&lt;property id=&quot;20300&quot; value=&quot;Slide 9&quot;/&gt;&lt;property id=&quot;20307&quot; value=&quot;371&quot;/&gt;&lt;/object&gt;&lt;object type=&quot;3&quot; unique_id=&quot;29825&quot;&gt;&lt;property id=&quot;20148&quot; value=&quot;5&quot;/&gt;&lt;property id=&quot;20300&quot; value=&quot;Slide 10&quot;/&gt;&lt;property id=&quot;20307&quot; value=&quot;372&quot;/&gt;&lt;/object&gt;&lt;object type=&quot;3&quot; unique_id=&quot;29826&quot;&gt;&lt;property id=&quot;20148&quot; value=&quot;5&quot;/&gt;&lt;property id=&quot;20300&quot; value=&quot;Slide 11 - &amp;quot; &amp;quot;&quot;/&gt;&lt;property id=&quot;20307&quot; value=&quot;373&quot;/&gt;&lt;/object&gt;&lt;object type=&quot;3&quot; unique_id=&quot;29827&quot;&gt;&lt;property id=&quot;20148&quot; value=&quot;5&quot;/&gt;&lt;property id=&quot;20300&quot; value=&quot;Slide 12 - &amp;quot;PHASE I: PREPARATION&amp;quot;&quot;/&gt;&lt;property id=&quot;20307&quot; value=&quot;374&quot;/&gt;&lt;/object&gt;&lt;object type=&quot;3&quot; unique_id=&quot;29828&quot;&gt;&lt;property id=&quot;20148&quot; value=&quot;5&quot;/&gt;&lt;property id=&quot;20300&quot; value=&quot;Slide 13 - &amp;quot;Determine Organizational Goals&amp;quot;&quot;/&gt;&lt;property id=&quot;20307&quot; value=&quot;375&quot;/&gt;&lt;/object&gt;&lt;object type=&quot;3&quot; unique_id=&quot;29829&quot;&gt;&lt;property id=&quot;20148&quot; value=&quot;5&quot;/&gt;&lt;property id=&quot;20300&quot; value=&quot;Slide 14 - &amp;quot;PHASE I: ASSESSMENT&amp;quot;&quot;/&gt;&lt;property id=&quot;20307&quot; value=&quot;376&quot;/&gt;&lt;/object&gt;&lt;object type=&quot;3&quot; unique_id=&quot;29830&quot;&gt;&lt;property id=&quot;20148&quot; value=&quot;5&quot;/&gt;&lt;property id=&quot;20300&quot; value=&quot;Slide 15 - &amp;quot;Begin with the End in Mind!&amp;quot;&quot;/&gt;&lt;property id=&quot;20307&quot; value=&quot;377&quot;/&gt;&lt;/object&gt;&lt;object type=&quot;3&quot; unique_id=&quot;29831&quot;&gt;&lt;property id=&quot;20148&quot; value=&quot;5&quot;/&gt;&lt;property id=&quot;20300&quot; value=&quot;Slide 16&quot;/&gt;&lt;property id=&quot;20307&quot; value=&quot;378&quot;/&gt;&lt;/object&gt;&lt;object type=&quot;3&quot; unique_id=&quot;29833&quot;&gt;&lt;property id=&quot;20148&quot; value=&quot;5&quot;/&gt;&lt;property id=&quot;20300&quot; value=&quot;Slide 18 - &amp;quot;PHASE II ACTION PLANNING &amp;amp; IMPLEMENTATION&amp;quot;&quot;/&gt;&lt;property id=&quot;20307&quot; value=&quot;380&quot;/&gt;&lt;/object&gt;&lt;object type=&quot;3&quot; unique_id=&quot;29834&quot;&gt;&lt;property id=&quot;20148&quot; value=&quot;5&quot;/&gt;&lt;property id=&quot;20300&quot; value=&quot;Slide 19 - &amp;quot;Implementation Sequence &amp;quot;&quot;/&gt;&lt;property id=&quot;20307&quot; value=&quot;381&quot;/&gt;&lt;/object&gt;&lt;object type=&quot;3&quot; unique_id=&quot;29835&quot;&gt;&lt;property id=&quot;20148&quot; value=&quot;5&quot;/&gt;&lt;property id=&quot;20300&quot; value=&quot;Slide 20&quot;/&gt;&lt;property id=&quot;20307&quot; value=&quot;382&quot;/&gt;&lt;/object&gt;&lt;object type=&quot;3&quot; unique_id=&quot;29836&quot;&gt;&lt;property id=&quot;20148&quot; value=&quot;5&quot;/&gt;&lt;property id=&quot;20300&quot; value=&quot;Slide 21 - &amp;quot;RAPID… SYSTEMATIC… STRUCTURED ROLLOUT…  &amp;quot;&quot;/&gt;&lt;property id=&quot;20307&quot; value=&quot;383&quot;/&gt;&lt;/object&gt;&lt;object type=&quot;3&quot; unique_id=&quot;29837&quot;&gt;&lt;property id=&quot;20148&quot; value=&quot;5&quot;/&gt;&lt;property id=&quot;20300&quot; value=&quot;Slide 22&quot;/&gt;&lt;property id=&quot;20307&quot; value=&quot;384&quot;/&gt;&lt;/object&gt;&lt;object type=&quot;3&quot; unique_id=&quot;29838&quot;&gt;&lt;property id=&quot;20148&quot; value=&quot;5&quot;/&gt;&lt;property id=&quot;20300&quot; value=&quot;Slide 23&quot;/&gt;&lt;property id=&quot;20307&quot; value=&quot;385&quot;/&gt;&lt;/object&gt;&lt;object type=&quot;3&quot; unique_id=&quot;29841&quot;&gt;&lt;property id=&quot;20148&quot; value=&quot;5&quot;/&gt;&lt;property id=&quot;20300&quot; value=&quot;Slide 31 - &amp;quot;TeamSTEPPS Showcases&amp;quot;&quot;/&gt;&lt;property id=&quot;20307&quot; value=&quot;390&quot;/&gt;&lt;/object&gt;&lt;object type=&quot;3&quot; unique_id=&quot;29843&quot;&gt;&lt;property id=&quot;20148&quot; value=&quot;5&quot;/&gt;&lt;property id=&quot;20300&quot; value=&quot;Slide 29&quot;/&gt;&lt;property id=&quot;20307&quot; value=&quot;396&quot;/&gt;&lt;/object&gt;&lt;object type=&quot;3&quot; unique_id=&quot;29844&quot;&gt;&lt;property id=&quot;20148&quot; value=&quot;5&quot;/&gt;&lt;property id=&quot;20300&quot; value=&quot;Slide 30&quot;/&gt;&lt;property id=&quot;20307&quot; value=&quot;397&quot;/&gt;&lt;/object&gt;&lt;object type=&quot;3&quot; unique_id=&quot;29845&quot;&gt;&lt;property id=&quot;20148&quot; value=&quot;5&quot;/&gt;&lt;property id=&quot;20300&quot; value=&quot;Slide 32&quot;/&gt;&lt;property id=&quot;20307&quot; value=&quot;386&quot;/&gt;&lt;/object&gt;&lt;object type=&quot;3&quot; unique_id=&quot;29846&quot;&gt;&lt;property id=&quot;20148&quot; value=&quot;5&quot;/&gt;&lt;property id=&quot;20300&quot; value=&quot;Slide 33&quot;/&gt;&lt;property id=&quot;20307&quot; value=&quot;387&quot;/&gt;&lt;/object&gt;&lt;object type=&quot;3&quot; unique_id=&quot;29847&quot;&gt;&lt;property id=&quot;20148&quot; value=&quot;5&quot;/&gt;&lt;property id=&quot;20300&quot; value=&quot;Slide 34 - &amp;quot;Success Factors Unique to NSLIJ&amp;quot;&quot;/&gt;&lt;property id=&quot;20307&quot; value=&quot;391&quot;/&gt;&lt;/object&gt;&lt;object type=&quot;3&quot; unique_id=&quot;29848&quot;&gt;&lt;property id=&quot;20148&quot; value=&quot;5&quot;/&gt;&lt;property id=&quot;20300&quot; value=&quot;Slide 35 - &amp;quot;Unique to NSLIJ&amp;quot;&quot;/&gt;&lt;property id=&quot;20307&quot; value=&quot;392&quot;/&gt;&lt;/object&gt;&lt;object type=&quot;3&quot; unique_id=&quot;29849&quot;&gt;&lt;property id=&quot;20148&quot; value=&quot;5&quot;/&gt;&lt;property id=&quot;20300&quot; value=&quot;Slide 36 - &amp;quot;Unique to NSLIJ&amp;quot;&quot;/&gt;&lt;property id=&quot;20307&quot; value=&quot;393&quot;/&gt;&lt;/object&gt;&lt;object type=&quot;3&quot; unique_id=&quot;29851&quot;&gt;&lt;property id=&quot;20148&quot; value=&quot;5&quot;/&gt;&lt;property id=&quot;20300&quot; value=&quot;Slide 37&quot;/&gt;&lt;property id=&quot;20307&quot; value=&quot;399&quot;/&gt;&lt;/object&gt;&lt;object type=&quot;3&quot; unique_id=&quot;30083&quot;&gt;&lt;property id=&quot;20148&quot; value=&quot;5&quot;/&gt;&lt;property id=&quot;20300&quot; value=&quot;Slide 27 - &amp;quot;HSOPSC 2009-2011&amp;quot;&quot;/&gt;&lt;property id=&quot;20307&quot; value=&quot;403&quot;/&gt;&lt;/object&gt;&lt;object type=&quot;3&quot; unique_id=&quot;30085&quot;&gt;&lt;property id=&quot;20148&quot; value=&quot;5&quot;/&gt;&lt;property id=&quot;20300&quot; value=&quot;Slide 2 - &amp;quot;Acknowledgements&amp;quot;&quot;/&gt;&lt;property id=&quot;20307&quot; value=&quot;404&quot;/&gt;&lt;/object&gt;&lt;object type=&quot;3&quot; unique_id=&quot;30086&quot;&gt;&lt;property id=&quot;20148&quot; value=&quot;5&quot;/&gt;&lt;property id=&quot;20300&quot; value=&quot;Slide 3 - &amp;quot;TeamSTEPPS Master Training&amp;quot;&quot;/&gt;&lt;property id=&quot;20307&quot; value=&quot;405&quot;/&gt;&lt;/object&gt;&lt;object type=&quot;3&quot; unique_id=&quot;30087&quot;&gt;&lt;property id=&quot;20148&quot; value=&quot;5&quot;/&gt;&lt;property id=&quot;20300&quot; value=&quot;Slide 4 - &amp;quot;Help Line (312) 422-2609&amp;quot;&quot;/&gt;&lt;property id=&quot;20307&quot; value=&quot;406&quot;/&gt;&lt;/object&gt;&lt;object type=&quot;3&quot; unique_id=&quot;30088&quot;&gt;&lt;property id=&quot;20148&quot; value=&quot;5&quot;/&gt;&lt;property id=&quot;20300&quot; value=&quot;Slide 5 - &amp;quot;Rules of Engagement &amp;quot;&quot;/&gt;&lt;property id=&quot;20307&quot; value=&quot;407&quot;/&gt;&lt;/object&gt;&lt;object type=&quot;3&quot; unique_id=&quot;30089&quot;&gt;&lt;property id=&quot;20148&quot; value=&quot;5&quot;/&gt;&lt;property id=&quot;20300&quot; value=&quot;Slide 6 - &amp;quot;Today’s Webinar Presenters&amp;quot;&quot;/&gt;&lt;property id=&quot;20307&quot; value=&quot;408&quot;/&gt;&lt;/object&gt;&lt;object type=&quot;3&quot; unique_id=&quot;30090&quot;&gt;&lt;property id=&quot;20148&quot; value=&quot;5&quot;/&gt;&lt;property id=&quot;20300&quot; value=&quot;Slide 7 - &amp;quot;Objectives&amp;quot;&quot;/&gt;&lt;property id=&quot;20307&quot; value=&quot;409&quot;/&gt;&lt;/object&gt;&lt;object type=&quot;3&quot; unique_id=&quot;30091&quot;&gt;&lt;property id=&quot;20148&quot; value=&quot;5&quot;/&gt;&lt;property id=&quot;20300&quot; value=&quot;Slide 17&quot;/&gt;&lt;property id=&quot;20307&quot; value=&quot;414&quot;/&gt;&lt;/object&gt;&lt;object type=&quot;3&quot; unique_id=&quot;30092&quot;&gt;&lt;property id=&quot;20148&quot; value=&quot;5&quot;/&gt;&lt;property id=&quot;20300&quot; value=&quot;Slide 25 - &amp;quot;Pilot Hospital HSOPSC Improvement&amp;quot;&quot;/&gt;&lt;property id=&quot;20307&quot; value=&quot;411&quot;/&gt;&lt;/object&gt;&lt;object type=&quot;3&quot; unique_id=&quot;30093&quot;&gt;&lt;property id=&quot;20148&quot; value=&quot;5&quot;/&gt;&lt;property id=&quot;20300&quot; value=&quot;Slide 26 - &amp;quot;Pilot Hospital HSOPSC Improvement&amp;quot;&quot;/&gt;&lt;property id=&quot;20307&quot; value=&quot;412&quot;/&gt;&lt;/object&gt;&lt;object type=&quot;3&quot; unique_id=&quot;30094&quot;&gt;&lt;property id=&quot;20148&quot; value=&quot;5&quot;/&gt;&lt;property id=&quot;20300&quot; value=&quot;Slide 28&quot;/&gt;&lt;property id=&quot;20307&quot; value=&quot;413&quot;/&gt;&lt;/object&gt;&lt;object type=&quot;3&quot; unique_id=&quot;30095&quot;&gt;&lt;property id=&quot;20148&quot; value=&quot;5&quot;/&gt;&lt;property id=&quot;20300&quot; value=&quot;Slide 39 - &amp;quot;Upcoming TeamSTEPPS Events&amp;quot;&quot;/&gt;&lt;property id=&quot;20307&quot; value=&quot;410&quot;/&gt;&lt;/object&gt;&lt;object type=&quot;3&quot; unique_id=&quot;30419&quot;&gt;&lt;property id=&quot;20148&quot; value=&quot;5&quot;/&gt;&lt;property id=&quot;20300&quot; value=&quot;Slide 24 - &amp;quot;Phase III: Sustainment&amp;quot;&quot;/&gt;&lt;property id=&quot;20307&quot; value=&quot;416&quot;/&gt;&lt;/object&gt;&lt;/object&gt;&lt;object type=&quot;8&quot; unique_id=&quot;25615&quot;&gt;&lt;/object&gt;&lt;/object&gt;&lt;/database&gt;"/>
  <p:tag name="SECTOMILLISECCONVERTED" val="1"/>
</p:tagLst>
</file>

<file path=ppt/theme/theme1.xml><?xml version="1.0" encoding="utf-8"?>
<a:theme xmlns:a="http://schemas.openxmlformats.org/drawingml/2006/main" name="3_Main_Olive">
  <a:themeElements>
    <a:clrScheme name="">
      <a:dk1>
        <a:srgbClr val="000000"/>
      </a:dk1>
      <a:lt1>
        <a:srgbClr val="FFFFE1"/>
      </a:lt1>
      <a:dk2>
        <a:srgbClr val="660033"/>
      </a:dk2>
      <a:lt2>
        <a:srgbClr val="330033"/>
      </a:lt2>
      <a:accent1>
        <a:srgbClr val="CCCC99"/>
      </a:accent1>
      <a:accent2>
        <a:srgbClr val="CC0000"/>
      </a:accent2>
      <a:accent3>
        <a:srgbClr val="FFFFEE"/>
      </a:accent3>
      <a:accent4>
        <a:srgbClr val="000000"/>
      </a:accent4>
      <a:accent5>
        <a:srgbClr val="E2E2CA"/>
      </a:accent5>
      <a:accent6>
        <a:srgbClr val="B90000"/>
      </a:accent6>
      <a:hlink>
        <a:srgbClr val="990033"/>
      </a:hlink>
      <a:folHlink>
        <a:srgbClr val="B2B2B2"/>
      </a:folHlink>
    </a:clrScheme>
    <a:fontScheme name="2_Main_Oli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Main_Olive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2_Main_Olive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2_Main_Olive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2_Main_Olive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2_Main_Olive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2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2_Main_Olive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2_Main_Olive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2_Main_Olive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2_Main_Olive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14837</TotalTime>
  <Words>1006</Words>
  <Application>Microsoft Office PowerPoint</Application>
  <PresentationFormat>On-screen Show (4:3)</PresentationFormat>
  <Paragraphs>172</Paragraphs>
  <Slides>27</Slides>
  <Notes>26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3_Main_Olive</vt:lpstr>
      <vt:lpstr>PowerPoint Presentation</vt:lpstr>
      <vt:lpstr>Rules of Engagement </vt:lpstr>
      <vt:lpstr>Upcoming TeamSTEPPS Events</vt:lpstr>
      <vt:lpstr>Help Line (312) 422-2609</vt:lpstr>
      <vt:lpstr>Today’s Presenters</vt:lpstr>
      <vt:lpstr>PowerPoint Presentation</vt:lpstr>
      <vt:lpstr>Objectives</vt:lpstr>
      <vt:lpstr>PowerPoint Presentation</vt:lpstr>
      <vt:lpstr>Christiana Care Health System (CCHS) Volume</vt:lpstr>
      <vt:lpstr>Strokes at CCHS</vt:lpstr>
      <vt:lpstr>Background</vt:lpstr>
      <vt:lpstr>Background</vt:lpstr>
      <vt:lpstr>PowerPoint Presentation</vt:lpstr>
      <vt:lpstr>Goal</vt:lpstr>
      <vt:lpstr>Process Evaluation </vt:lpstr>
      <vt:lpstr>Solutions Implemented</vt:lpstr>
      <vt:lpstr>Team Leader Training </vt:lpstr>
      <vt:lpstr>Action Plan: Solutions Implemented</vt:lpstr>
      <vt:lpstr>Formal Handoff </vt:lpstr>
      <vt:lpstr>In situ Simulations </vt:lpstr>
      <vt:lpstr>Clinical Data  </vt:lpstr>
      <vt:lpstr>Solutions Implemented</vt:lpstr>
      <vt:lpstr>Data</vt:lpstr>
      <vt:lpstr>Ongoing Training </vt:lpstr>
      <vt:lpstr>Path Forward/ Next Steps</vt:lpstr>
      <vt:lpstr>Contact information</vt:lpstr>
      <vt:lpstr>Questions and Answers</vt:lpstr>
    </vt:vector>
  </TitlesOfParts>
  <Company>DoD - Health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Teams Saving Brains One Minute at a Time</dc:title>
  <dc:creator>Susan Coffey Zern</dc:creator>
  <cp:keywords>TeamSTEPPS, situ simulation, stroke codes</cp:keywords>
  <cp:lastModifiedBy>Windows User</cp:lastModifiedBy>
  <cp:revision>1080</cp:revision>
  <cp:lastPrinted>2017-03-30T16:30:11Z</cp:lastPrinted>
  <dcterms:created xsi:type="dcterms:W3CDTF">2006-03-15T17:59:51Z</dcterms:created>
  <dcterms:modified xsi:type="dcterms:W3CDTF">2017-04-05T12:24:57Z</dcterms:modified>
  <cp:category>TeamSTEPPS</cp:category>
</cp:coreProperties>
</file>