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27"/>
  </p:notesMasterIdLst>
  <p:handoutMasterIdLst>
    <p:handoutMasterId r:id="rId28"/>
  </p:handoutMasterIdLst>
  <p:sldIdLst>
    <p:sldId id="584" r:id="rId2"/>
    <p:sldId id="542" r:id="rId3"/>
    <p:sldId id="583" r:id="rId4"/>
    <p:sldId id="544" r:id="rId5"/>
    <p:sldId id="494" r:id="rId6"/>
    <p:sldId id="545" r:id="rId7"/>
    <p:sldId id="586" r:id="rId8"/>
    <p:sldId id="587" r:id="rId9"/>
    <p:sldId id="588" r:id="rId10"/>
    <p:sldId id="589" r:id="rId11"/>
    <p:sldId id="596" r:id="rId12"/>
    <p:sldId id="590" r:id="rId13"/>
    <p:sldId id="592" r:id="rId14"/>
    <p:sldId id="595" r:id="rId15"/>
    <p:sldId id="593" r:id="rId16"/>
    <p:sldId id="597" r:id="rId17"/>
    <p:sldId id="605" r:id="rId18"/>
    <p:sldId id="600" r:id="rId19"/>
    <p:sldId id="599" r:id="rId20"/>
    <p:sldId id="602" r:id="rId21"/>
    <p:sldId id="601" r:id="rId22"/>
    <p:sldId id="603" r:id="rId23"/>
    <p:sldId id="591" r:id="rId24"/>
    <p:sldId id="604" r:id="rId25"/>
    <p:sldId id="507" r:id="rId26"/>
  </p:sldIdLst>
  <p:sldSz cx="9144000" cy="6858000" type="screen4x3"/>
  <p:notesSz cx="7010400" cy="9296400"/>
  <p:custDataLst>
    <p:tags r:id="rId2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DFFE"/>
    <a:srgbClr val="6BC4FB"/>
    <a:srgbClr val="99CCFF"/>
    <a:srgbClr val="66CCFF"/>
    <a:srgbClr val="6019E1"/>
    <a:srgbClr val="660000"/>
    <a:srgbClr val="6D0000"/>
    <a:srgbClr val="1B07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193" autoAdjust="0"/>
    <p:restoredTop sz="86388" autoAdjust="0"/>
  </p:normalViewPr>
  <p:slideViewPr>
    <p:cSldViewPr>
      <p:cViewPr varScale="1">
        <p:scale>
          <a:sx n="104" d="100"/>
          <a:sy n="104" d="100"/>
        </p:scale>
        <p:origin x="-177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100" d="100"/>
          <a:sy n="100" d="100"/>
        </p:scale>
        <p:origin x="924" y="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3CA6CA81-16C5-4A52-9941-5791E0AC4E28}" type="datetimeFigureOut">
              <a:rPr lang="en-US"/>
              <a:pPr>
                <a:defRPr/>
              </a:pPr>
              <a:t>5/3/2017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CA6F5FD-52D4-40CC-BB6E-34033E64A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8056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48166CD-1773-494D-80D2-354604137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5796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2632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166CD-1773-494D-80D2-3546041377DA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5552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0EDBC3-21ED-4D7C-BA3C-C614518BC58A}" type="slidenum">
              <a:rPr lang="en-US" altLang="en-US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618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DD796F-9DA3-41A8-8179-5C9B089E9D07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488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9D97D7-C184-49FE-AED7-0211B37FA674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1528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87A401-A888-48DE-87A5-47BC99A771F8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469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05238" y="8548688"/>
            <a:ext cx="2911475" cy="450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9" tIns="44070" rIns="88139" bIns="4407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 indent="-274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1725" indent="-2190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1463" indent="-2190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2788" indent="-2190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99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71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43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1588" indent="-219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CEA8B0-9430-4C63-9E22-7DE637C78664}" type="slidenum">
              <a:rPr lang="en-US" altLang="en-US">
                <a:solidFill>
                  <a:srgbClr val="000000"/>
                </a:solidFill>
                <a:ea typeface="ヒラギノ角ゴ Pro W3"/>
                <a:cs typeface="ヒラギノ角ゴ Pro W3"/>
              </a:rPr>
              <a:pPr/>
              <a:t>6</a:t>
            </a:fld>
            <a:endParaRPr lang="en-US" altLang="en-US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8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6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166CD-1773-494D-80D2-3546041377DA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073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166CD-1773-494D-80D2-3546041377DA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7290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9453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166CD-1773-494D-80D2-3546041377DA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704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Slide_title2_0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0"/>
            <a:ext cx="710723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BinderBeigeElement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4354513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Branding_TeamSTEPPS2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5740400"/>
            <a:ext cx="51641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367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211513" y="3832225"/>
            <a:ext cx="5276850" cy="1131888"/>
          </a:xfrm>
        </p:spPr>
        <p:txBody>
          <a:bodyPr tIns="45720" bIns="45720" anchorCtr="0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7667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altLang="en-US"/>
              <a:t> </a:t>
            </a:r>
            <a:fld id="{428097E2-DB4C-4ECE-9AFC-242F3FCA076F}" type="slidenum">
              <a:rPr lang="en-US" altLang="en-US"/>
              <a:pPr/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70477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5763" y="876300"/>
            <a:ext cx="1951037" cy="4687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1063" y="876300"/>
            <a:ext cx="5702300" cy="4687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altLang="en-US"/>
              <a:t> </a:t>
            </a:r>
            <a:fld id="{7D0CF3EE-9C2B-4B87-84B8-9D7898F0885C}" type="slidenum">
              <a:rPr lang="en-US" altLang="en-US"/>
              <a:pPr/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00349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63EF-A608-48A6-9201-6953CD115960}" type="datetime1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EDF53-3763-4907-AFFC-F2E7184573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12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altLang="en-US"/>
              <a:t> </a:t>
            </a:r>
            <a:fld id="{668082AF-DCAF-449C-80ED-3020B50B3AA5}" type="slidenum">
              <a:rPr lang="en-US" altLang="en-US"/>
              <a:pPr/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69497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altLang="en-US"/>
              <a:t> </a:t>
            </a:r>
            <a:fld id="{C3073CDE-C3D5-4D99-8E08-F8828C5CA3EB}" type="slidenum">
              <a:rPr lang="en-US" altLang="en-US"/>
              <a:pPr/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93203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020888"/>
            <a:ext cx="3810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2020888"/>
            <a:ext cx="3810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altLang="en-US"/>
              <a:t> </a:t>
            </a:r>
            <a:fld id="{EDE0FF6F-8437-4235-8C5C-D630FEE94970}" type="slidenum">
              <a:rPr lang="en-US" altLang="en-US"/>
              <a:pPr/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5786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altLang="en-US"/>
              <a:t> </a:t>
            </a:r>
            <a:fld id="{3285CA13-2CF6-43C4-808C-78B7B83619D0}" type="slidenum">
              <a:rPr lang="en-US" altLang="en-US"/>
              <a:pPr/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47652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altLang="en-US"/>
              <a:t> </a:t>
            </a:r>
            <a:fld id="{5A148937-5694-4678-8ACB-604970641113}" type="slidenum">
              <a:rPr lang="en-US" altLang="en-US"/>
              <a:pPr/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56526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altLang="en-US"/>
              <a:t> </a:t>
            </a:r>
            <a:fld id="{DA824D19-A367-4C72-A8B0-F6884F0B25E4}" type="slidenum">
              <a:rPr lang="en-US" altLang="en-US"/>
              <a:pPr/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56589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altLang="en-US"/>
              <a:t> </a:t>
            </a:r>
            <a:fld id="{64A3E99D-30DE-41A2-AD10-47D731A50AD1}" type="slidenum">
              <a:rPr lang="en-US" altLang="en-US"/>
              <a:pPr/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95896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r>
              <a:rPr lang="en-US" altLang="en-US"/>
              <a:t> </a:t>
            </a:r>
            <a:fld id="{C70E0EF0-EB90-4C25-A425-745660920EA7}" type="slidenum">
              <a:rPr lang="en-US" altLang="en-US"/>
              <a:pPr/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6076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New_TS_2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/>
          <a:stretch>
            <a:fillRect/>
          </a:stretch>
        </p:blipFill>
        <p:spPr bwMode="auto">
          <a:xfrm>
            <a:off x="0" y="-1588"/>
            <a:ext cx="91344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Slide_content_2_10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5238"/>
            <a:ext cx="2978150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020888"/>
            <a:ext cx="7772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9264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6250" y="658177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9144" rIns="91440" bIns="9144" numCol="1" anchor="ctr" anchorCtr="1" compatLnSpc="1">
            <a:prstTxWarp prst="textNoShape">
              <a:avLst/>
            </a:prstTxWarp>
          </a:bodyPr>
          <a:lstStyle>
            <a:lvl1pPr eaLnBrk="1" hangingPunct="1">
              <a:defRPr sz="1000" b="1">
                <a:solidFill>
                  <a:srgbClr val="542200"/>
                </a:solidFill>
                <a:ea typeface="ヒラギノ角ゴ Pro W3"/>
                <a:cs typeface="ヒラギノ角ゴ Pro W3"/>
              </a:defRPr>
            </a:lvl1pPr>
          </a:lstStyle>
          <a:p>
            <a:r>
              <a:rPr lang="en-US" altLang="en-US"/>
              <a:t> </a:t>
            </a:r>
            <a:fld id="{43F42A01-C997-451A-9A93-243407653FF7}" type="slidenum">
              <a:rPr lang="en-US" altLang="en-US"/>
              <a:pPr/>
              <a:t>‹#›</a:t>
            </a:fld>
            <a:r>
              <a:rPr lang="en-US" altLang="en-US"/>
              <a:t> 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881063" y="876300"/>
            <a:ext cx="77390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3660775" y="6591300"/>
            <a:ext cx="1444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" bIns="9144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>
              <a:defRPr/>
            </a:pPr>
            <a:r>
              <a:rPr lang="en-US" sz="1000" b="1" dirty="0" smtClean="0">
                <a:solidFill>
                  <a:srgbClr val="542200"/>
                </a:solidFill>
              </a:rPr>
              <a:t>T</a:t>
            </a:r>
            <a:r>
              <a:rPr lang="en-US" sz="800" b="1" dirty="0" smtClean="0">
                <a:solidFill>
                  <a:srgbClr val="542200"/>
                </a:solidFill>
              </a:rPr>
              <a:t>EAM</a:t>
            </a:r>
            <a:r>
              <a:rPr lang="en-US" sz="1000" b="1" dirty="0" smtClean="0">
                <a:solidFill>
                  <a:srgbClr val="542200"/>
                </a:solidFill>
              </a:rPr>
              <a:t>STEPPS 05.2</a:t>
            </a:r>
          </a:p>
        </p:txBody>
      </p:sp>
      <p:pic>
        <p:nvPicPr>
          <p:cNvPr id="1032" name="Picture 8" descr="Slide_content2_0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8363"/>
            <a:ext cx="684213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Slide_content2_0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82" r="1672"/>
          <a:stretch>
            <a:fillRect/>
          </a:stretch>
        </p:blipFill>
        <p:spPr bwMode="auto">
          <a:xfrm>
            <a:off x="2962275" y="6400800"/>
            <a:ext cx="6157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 txBox="1">
            <a:spLocks noChangeArrowheads="1"/>
          </p:cNvSpPr>
          <p:nvPr userDrawn="1"/>
        </p:nvSpPr>
        <p:spPr>
          <a:xfrm>
            <a:off x="93663" y="6550025"/>
            <a:ext cx="1008062" cy="30480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200"/>
              <a:t> </a:t>
            </a:r>
            <a:r>
              <a:rPr lang="en-US" altLang="en-US" sz="1100"/>
              <a:t>Slide </a:t>
            </a:r>
            <a:fld id="{5393CA34-D2D5-45E6-9AC1-ED3BFEC9B8C7}" type="slidenum">
              <a:rPr lang="en-US" altLang="en-US" sz="1100"/>
              <a:pPr algn="r" eaLnBrk="1" hangingPunct="1"/>
              <a:t>‹#›</a:t>
            </a:fld>
            <a:r>
              <a:rPr lang="en-US" altLang="en-US" sz="1200"/>
              <a:t>  </a:t>
            </a:r>
          </a:p>
        </p:txBody>
      </p:sp>
      <p:sp>
        <p:nvSpPr>
          <p:cNvPr id="11" name="Text Box 13"/>
          <p:cNvSpPr txBox="1">
            <a:spLocks noChangeArrowheads="1"/>
          </p:cNvSpPr>
          <p:nvPr userDrawn="1"/>
        </p:nvSpPr>
        <p:spPr bwMode="auto">
          <a:xfrm>
            <a:off x="7391400" y="39688"/>
            <a:ext cx="1728788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250" b="1" dirty="0" smtClean="0">
                <a:solidFill>
                  <a:schemeClr val="bg1"/>
                </a:solidFill>
              </a:rPr>
              <a:t>May TeamSTEPPS Monthly Webinar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+mj-lt"/>
          <a:ea typeface="ヒラギノ角ゴ Pro W3" charset="0"/>
          <a:cs typeface="ヒラギノ角ゴ Pro W3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630238" indent="-28575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2pPr>
      <a:lvl3pPr marL="860425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3pPr>
      <a:lvl4pPr marL="1090613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320800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780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6pPr>
      <a:lvl7pPr marL="22352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7pPr>
      <a:lvl8pPr marL="26924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8pPr>
      <a:lvl9pPr marL="31496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AHRQTeamSTEPPS@aha.or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hrq.gov/teamstepps/teamstepps-advanced.html" TargetMode="External"/><Relationship Id="rId2" Type="http://schemas.openxmlformats.org/officeDocument/2006/relationships/hyperlink" Target="http://www.ahrq.gov/teamstepps/instructor/in-person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AHRQTeamSTEPPS@aha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alt=&quot;&quot;"/>
          <p:cNvSpPr/>
          <p:nvPr/>
        </p:nvSpPr>
        <p:spPr>
          <a:xfrm>
            <a:off x="2232660" y="0"/>
            <a:ext cx="6911339" cy="7909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 descr="alt=&quot;&quot;"/>
          <p:cNvSpPr/>
          <p:nvPr/>
        </p:nvSpPr>
        <p:spPr>
          <a:xfrm>
            <a:off x="0" y="0"/>
            <a:ext cx="2281427" cy="6857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 descr="alt=&quot;&quot;"/>
          <p:cNvSpPr/>
          <p:nvPr/>
        </p:nvSpPr>
        <p:spPr>
          <a:xfrm>
            <a:off x="0" y="0"/>
            <a:ext cx="2278380" cy="35920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 descr="alt=&quot;&quot;"/>
          <p:cNvSpPr/>
          <p:nvPr/>
        </p:nvSpPr>
        <p:spPr>
          <a:xfrm>
            <a:off x="972967" y="6433412"/>
            <a:ext cx="2097499" cy="198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 descr="alt=&quot;&quot;"/>
          <p:cNvSpPr/>
          <p:nvPr/>
        </p:nvSpPr>
        <p:spPr>
          <a:xfrm>
            <a:off x="100584" y="5950599"/>
            <a:ext cx="749106" cy="7165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 descr="alt=&quot;&quot;"/>
          <p:cNvSpPr/>
          <p:nvPr/>
        </p:nvSpPr>
        <p:spPr>
          <a:xfrm>
            <a:off x="923926" y="6040474"/>
            <a:ext cx="0" cy="578485"/>
          </a:xfrm>
          <a:custGeom>
            <a:avLst/>
            <a:gdLst/>
            <a:ahLst/>
            <a:cxnLst/>
            <a:rect l="l" t="t" r="r" b="b"/>
            <a:pathLst>
              <a:path h="578484">
                <a:moveTo>
                  <a:pt x="0" y="0"/>
                </a:moveTo>
                <a:lnTo>
                  <a:pt x="0" y="0"/>
                </a:lnTo>
                <a:lnTo>
                  <a:pt x="0" y="578089"/>
                </a:lnTo>
              </a:path>
            </a:pathLst>
          </a:custGeom>
          <a:ln w="58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 descr="alt=&quot;&quot;"/>
          <p:cNvSpPr/>
          <p:nvPr/>
        </p:nvSpPr>
        <p:spPr>
          <a:xfrm>
            <a:off x="1065199" y="6054981"/>
            <a:ext cx="628650" cy="217170"/>
          </a:xfrm>
          <a:custGeom>
            <a:avLst/>
            <a:gdLst/>
            <a:ahLst/>
            <a:cxnLst/>
            <a:rect l="l" t="t" r="r" b="b"/>
            <a:pathLst>
              <a:path w="628650" h="217170">
                <a:moveTo>
                  <a:pt x="0" y="83497"/>
                </a:moveTo>
                <a:lnTo>
                  <a:pt x="43278" y="51243"/>
                </a:lnTo>
                <a:lnTo>
                  <a:pt x="93826" y="25771"/>
                </a:lnTo>
                <a:lnTo>
                  <a:pt x="150546" y="8337"/>
                </a:lnTo>
                <a:lnTo>
                  <a:pt x="212337" y="194"/>
                </a:lnTo>
                <a:lnTo>
                  <a:pt x="244792" y="0"/>
                </a:lnTo>
                <a:lnTo>
                  <a:pt x="278103" y="2598"/>
                </a:lnTo>
                <a:lnTo>
                  <a:pt x="312132" y="8147"/>
                </a:lnTo>
                <a:lnTo>
                  <a:pt x="343521" y="15998"/>
                </a:lnTo>
                <a:lnTo>
                  <a:pt x="230651" y="15998"/>
                </a:lnTo>
                <a:lnTo>
                  <a:pt x="200030" y="16943"/>
                </a:lnTo>
                <a:lnTo>
                  <a:pt x="139747" y="25688"/>
                </a:lnTo>
                <a:lnTo>
                  <a:pt x="81509" y="42996"/>
                </a:lnTo>
                <a:lnTo>
                  <a:pt x="26236" y="68174"/>
                </a:lnTo>
                <a:lnTo>
                  <a:pt x="0" y="83497"/>
                </a:lnTo>
                <a:close/>
              </a:path>
              <a:path w="628650" h="217170">
                <a:moveTo>
                  <a:pt x="628079" y="216728"/>
                </a:moveTo>
                <a:lnTo>
                  <a:pt x="578139" y="216728"/>
                </a:lnTo>
                <a:lnTo>
                  <a:pt x="553120" y="183140"/>
                </a:lnTo>
                <a:lnTo>
                  <a:pt x="527002" y="152906"/>
                </a:lnTo>
                <a:lnTo>
                  <a:pt x="499899" y="125939"/>
                </a:lnTo>
                <a:lnTo>
                  <a:pt x="443200" y="81465"/>
                </a:lnTo>
                <a:lnTo>
                  <a:pt x="383943" y="49021"/>
                </a:lnTo>
                <a:lnTo>
                  <a:pt x="323048" y="27915"/>
                </a:lnTo>
                <a:lnTo>
                  <a:pt x="261437" y="17454"/>
                </a:lnTo>
                <a:lnTo>
                  <a:pt x="230651" y="15998"/>
                </a:lnTo>
                <a:lnTo>
                  <a:pt x="343521" y="15998"/>
                </a:lnTo>
                <a:lnTo>
                  <a:pt x="381798" y="28724"/>
                </a:lnTo>
                <a:lnTo>
                  <a:pt x="417159" y="44064"/>
                </a:lnTo>
                <a:lnTo>
                  <a:pt x="452690" y="62983"/>
                </a:lnTo>
                <a:lnTo>
                  <a:pt x="488253" y="85636"/>
                </a:lnTo>
                <a:lnTo>
                  <a:pt x="523711" y="112180"/>
                </a:lnTo>
                <a:lnTo>
                  <a:pt x="558926" y="142772"/>
                </a:lnTo>
                <a:lnTo>
                  <a:pt x="593762" y="177569"/>
                </a:lnTo>
                <a:lnTo>
                  <a:pt x="628079" y="2167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 descr="alt=&quot;&quot;"/>
          <p:cNvSpPr/>
          <p:nvPr/>
        </p:nvSpPr>
        <p:spPr>
          <a:xfrm>
            <a:off x="1215920" y="6186803"/>
            <a:ext cx="187325" cy="167640"/>
          </a:xfrm>
          <a:custGeom>
            <a:avLst/>
            <a:gdLst/>
            <a:ahLst/>
            <a:cxnLst/>
            <a:rect l="l" t="t" r="r" b="b"/>
            <a:pathLst>
              <a:path w="187325" h="167639">
                <a:moveTo>
                  <a:pt x="176573" y="55550"/>
                </a:moveTo>
                <a:lnTo>
                  <a:pt x="124626" y="55550"/>
                </a:lnTo>
                <a:lnTo>
                  <a:pt x="138573" y="0"/>
                </a:lnTo>
                <a:lnTo>
                  <a:pt x="187164" y="0"/>
                </a:lnTo>
                <a:lnTo>
                  <a:pt x="176573" y="55550"/>
                </a:lnTo>
                <a:close/>
              </a:path>
              <a:path w="187325" h="167639">
                <a:moveTo>
                  <a:pt x="54439" y="167555"/>
                </a:moveTo>
                <a:lnTo>
                  <a:pt x="0" y="167555"/>
                </a:lnTo>
                <a:lnTo>
                  <a:pt x="36892" y="451"/>
                </a:lnTo>
                <a:lnTo>
                  <a:pt x="85033" y="451"/>
                </a:lnTo>
                <a:lnTo>
                  <a:pt x="76485" y="55550"/>
                </a:lnTo>
                <a:lnTo>
                  <a:pt x="176573" y="55550"/>
                </a:lnTo>
                <a:lnTo>
                  <a:pt x="167963" y="100714"/>
                </a:lnTo>
                <a:lnTo>
                  <a:pt x="68836" y="100714"/>
                </a:lnTo>
                <a:lnTo>
                  <a:pt x="54439" y="167555"/>
                </a:lnTo>
                <a:close/>
              </a:path>
              <a:path w="187325" h="167639">
                <a:moveTo>
                  <a:pt x="155220" y="167555"/>
                </a:moveTo>
                <a:lnTo>
                  <a:pt x="100780" y="167555"/>
                </a:lnTo>
                <a:lnTo>
                  <a:pt x="116077" y="100714"/>
                </a:lnTo>
                <a:lnTo>
                  <a:pt x="167963" y="100714"/>
                </a:lnTo>
                <a:lnTo>
                  <a:pt x="155220" y="1675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 descr="alt=&quot;&quot;"/>
          <p:cNvSpPr/>
          <p:nvPr/>
        </p:nvSpPr>
        <p:spPr>
          <a:xfrm>
            <a:off x="1013459" y="6141188"/>
            <a:ext cx="218440" cy="213360"/>
          </a:xfrm>
          <a:custGeom>
            <a:avLst/>
            <a:gdLst/>
            <a:ahLst/>
            <a:cxnLst/>
            <a:rect l="l" t="t" r="r" b="b"/>
            <a:pathLst>
              <a:path w="218440" h="213360">
                <a:moveTo>
                  <a:pt x="174566" y="213170"/>
                </a:moveTo>
                <a:lnTo>
                  <a:pt x="108879" y="213170"/>
                </a:lnTo>
                <a:lnTo>
                  <a:pt x="116527" y="173878"/>
                </a:lnTo>
                <a:lnTo>
                  <a:pt x="0" y="173878"/>
                </a:lnTo>
                <a:lnTo>
                  <a:pt x="15297" y="147232"/>
                </a:lnTo>
                <a:lnTo>
                  <a:pt x="121926" y="147232"/>
                </a:lnTo>
                <a:lnTo>
                  <a:pt x="124176" y="138651"/>
                </a:lnTo>
                <a:lnTo>
                  <a:pt x="20696" y="138651"/>
                </a:lnTo>
                <a:lnTo>
                  <a:pt x="34193" y="114262"/>
                </a:lnTo>
                <a:lnTo>
                  <a:pt x="130025" y="114262"/>
                </a:lnTo>
                <a:lnTo>
                  <a:pt x="149821" y="28001"/>
                </a:lnTo>
                <a:lnTo>
                  <a:pt x="152970" y="13097"/>
                </a:lnTo>
                <a:lnTo>
                  <a:pt x="92232" y="13097"/>
                </a:lnTo>
                <a:lnTo>
                  <a:pt x="99880" y="0"/>
                </a:lnTo>
                <a:lnTo>
                  <a:pt x="218208" y="0"/>
                </a:lnTo>
                <a:lnTo>
                  <a:pt x="174566" y="213170"/>
                </a:lnTo>
                <a:close/>
              </a:path>
              <a:path w="218440" h="213360">
                <a:moveTo>
                  <a:pt x="76035" y="42001"/>
                </a:moveTo>
                <a:lnTo>
                  <a:pt x="84133" y="28001"/>
                </a:lnTo>
                <a:lnTo>
                  <a:pt x="149821" y="28001"/>
                </a:lnTo>
                <a:lnTo>
                  <a:pt x="141722" y="41098"/>
                </a:lnTo>
                <a:lnTo>
                  <a:pt x="76035" y="42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 descr="alt=&quot;&quot;"/>
          <p:cNvSpPr/>
          <p:nvPr/>
        </p:nvSpPr>
        <p:spPr>
          <a:xfrm>
            <a:off x="1070598" y="6198545"/>
            <a:ext cx="78740" cy="15875"/>
          </a:xfrm>
          <a:custGeom>
            <a:avLst/>
            <a:gdLst/>
            <a:ahLst/>
            <a:cxnLst/>
            <a:rect l="l" t="t" r="r" b="b"/>
            <a:pathLst>
              <a:path w="78740" h="15875">
                <a:moveTo>
                  <a:pt x="69286" y="15355"/>
                </a:moveTo>
                <a:lnTo>
                  <a:pt x="0" y="15355"/>
                </a:lnTo>
                <a:lnTo>
                  <a:pt x="9898" y="0"/>
                </a:lnTo>
                <a:lnTo>
                  <a:pt x="78285" y="0"/>
                </a:lnTo>
                <a:lnTo>
                  <a:pt x="69286" y="153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 descr="alt=&quot;&quot;"/>
          <p:cNvSpPr/>
          <p:nvPr/>
        </p:nvSpPr>
        <p:spPr>
          <a:xfrm>
            <a:off x="1052602" y="6224740"/>
            <a:ext cx="81280" cy="20955"/>
          </a:xfrm>
          <a:custGeom>
            <a:avLst/>
            <a:gdLst/>
            <a:ahLst/>
            <a:cxnLst/>
            <a:rect l="l" t="t" r="r" b="b"/>
            <a:pathLst>
              <a:path w="81280" h="20954">
                <a:moveTo>
                  <a:pt x="68386" y="20775"/>
                </a:moveTo>
                <a:lnTo>
                  <a:pt x="0" y="20775"/>
                </a:lnTo>
                <a:lnTo>
                  <a:pt x="12597" y="0"/>
                </a:lnTo>
                <a:lnTo>
                  <a:pt x="80984" y="0"/>
                </a:lnTo>
                <a:lnTo>
                  <a:pt x="68386" y="207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 descr="alt=&quot;&quot;"/>
          <p:cNvSpPr/>
          <p:nvPr/>
        </p:nvSpPr>
        <p:spPr>
          <a:xfrm>
            <a:off x="989164" y="6323647"/>
            <a:ext cx="86995" cy="33020"/>
          </a:xfrm>
          <a:custGeom>
            <a:avLst/>
            <a:gdLst/>
            <a:ahLst/>
            <a:cxnLst/>
            <a:rect l="l" t="t" r="r" b="b"/>
            <a:pathLst>
              <a:path w="86994" h="33020">
                <a:moveTo>
                  <a:pt x="0" y="32969"/>
                </a:moveTo>
                <a:lnTo>
                  <a:pt x="18446" y="0"/>
                </a:lnTo>
                <a:lnTo>
                  <a:pt x="86833" y="0"/>
                </a:lnTo>
                <a:lnTo>
                  <a:pt x="71536" y="32065"/>
                </a:lnTo>
                <a:lnTo>
                  <a:pt x="0" y="329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 descr="alt=&quot;&quot;"/>
          <p:cNvSpPr/>
          <p:nvPr/>
        </p:nvSpPr>
        <p:spPr>
          <a:xfrm>
            <a:off x="1399035" y="6187706"/>
            <a:ext cx="173990" cy="167640"/>
          </a:xfrm>
          <a:custGeom>
            <a:avLst/>
            <a:gdLst/>
            <a:ahLst/>
            <a:cxnLst/>
            <a:rect l="l" t="t" r="r" b="b"/>
            <a:pathLst>
              <a:path w="173990" h="167639">
                <a:moveTo>
                  <a:pt x="51740" y="167555"/>
                </a:moveTo>
                <a:lnTo>
                  <a:pt x="0" y="167555"/>
                </a:lnTo>
                <a:lnTo>
                  <a:pt x="33293" y="0"/>
                </a:lnTo>
                <a:lnTo>
                  <a:pt x="124176" y="0"/>
                </a:lnTo>
                <a:lnTo>
                  <a:pt x="142905" y="2082"/>
                </a:lnTo>
                <a:lnTo>
                  <a:pt x="156857" y="7845"/>
                </a:lnTo>
                <a:lnTo>
                  <a:pt x="166392" y="16560"/>
                </a:lnTo>
                <a:lnTo>
                  <a:pt x="171874" y="27499"/>
                </a:lnTo>
                <a:lnTo>
                  <a:pt x="173666" y="39933"/>
                </a:lnTo>
                <a:lnTo>
                  <a:pt x="173644" y="40195"/>
                </a:lnTo>
                <a:lnTo>
                  <a:pt x="78734" y="40195"/>
                </a:lnTo>
                <a:lnTo>
                  <a:pt x="72436" y="71809"/>
                </a:lnTo>
                <a:lnTo>
                  <a:pt x="164877" y="71809"/>
                </a:lnTo>
                <a:lnTo>
                  <a:pt x="161430" y="76819"/>
                </a:lnTo>
                <a:lnTo>
                  <a:pt x="150229" y="85027"/>
                </a:lnTo>
                <a:lnTo>
                  <a:pt x="155014" y="91003"/>
                </a:lnTo>
                <a:lnTo>
                  <a:pt x="156563" y="104246"/>
                </a:lnTo>
                <a:lnTo>
                  <a:pt x="156430" y="108843"/>
                </a:lnTo>
                <a:lnTo>
                  <a:pt x="63887" y="108843"/>
                </a:lnTo>
                <a:lnTo>
                  <a:pt x="51740" y="167555"/>
                </a:lnTo>
                <a:close/>
              </a:path>
              <a:path w="173990" h="167639">
                <a:moveTo>
                  <a:pt x="164877" y="71809"/>
                </a:moveTo>
                <a:lnTo>
                  <a:pt x="109779" y="71809"/>
                </a:lnTo>
                <a:lnTo>
                  <a:pt x="115627" y="62776"/>
                </a:lnTo>
                <a:lnTo>
                  <a:pt x="118327" y="51034"/>
                </a:lnTo>
                <a:lnTo>
                  <a:pt x="117877" y="40195"/>
                </a:lnTo>
                <a:lnTo>
                  <a:pt x="173644" y="40195"/>
                </a:lnTo>
                <a:lnTo>
                  <a:pt x="172517" y="53909"/>
                </a:lnTo>
                <a:lnTo>
                  <a:pt x="168649" y="66326"/>
                </a:lnTo>
                <a:lnTo>
                  <a:pt x="164877" y="71809"/>
                </a:lnTo>
                <a:close/>
              </a:path>
              <a:path w="173990" h="167639">
                <a:moveTo>
                  <a:pt x="158369" y="167555"/>
                </a:moveTo>
                <a:lnTo>
                  <a:pt x="105729" y="167555"/>
                </a:lnTo>
                <a:lnTo>
                  <a:pt x="103480" y="162135"/>
                </a:lnTo>
                <a:lnTo>
                  <a:pt x="101680" y="156716"/>
                </a:lnTo>
                <a:lnTo>
                  <a:pt x="101680" y="148587"/>
                </a:lnTo>
                <a:lnTo>
                  <a:pt x="102754" y="137976"/>
                </a:lnTo>
                <a:lnTo>
                  <a:pt x="103485" y="123815"/>
                </a:lnTo>
                <a:lnTo>
                  <a:pt x="100137" y="112204"/>
                </a:lnTo>
                <a:lnTo>
                  <a:pt x="63887" y="108843"/>
                </a:lnTo>
                <a:lnTo>
                  <a:pt x="156430" y="108843"/>
                </a:lnTo>
                <a:lnTo>
                  <a:pt x="156088" y="120666"/>
                </a:lnTo>
                <a:lnTo>
                  <a:pt x="154796" y="136170"/>
                </a:lnTo>
                <a:lnTo>
                  <a:pt x="153897" y="146667"/>
                </a:lnTo>
                <a:lnTo>
                  <a:pt x="153870" y="155813"/>
                </a:lnTo>
                <a:lnTo>
                  <a:pt x="155670" y="162135"/>
                </a:lnTo>
                <a:lnTo>
                  <a:pt x="158369" y="1675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 descr="alt=&quot;&quot;"/>
          <p:cNvSpPr/>
          <p:nvPr/>
        </p:nvSpPr>
        <p:spPr>
          <a:xfrm>
            <a:off x="1651437" y="6283452"/>
            <a:ext cx="126364" cy="86360"/>
          </a:xfrm>
          <a:custGeom>
            <a:avLst/>
            <a:gdLst/>
            <a:ahLst/>
            <a:cxnLst/>
            <a:rect l="l" t="t" r="r" b="b"/>
            <a:pathLst>
              <a:path w="126364" h="86360">
                <a:moveTo>
                  <a:pt x="125954" y="86178"/>
                </a:moveTo>
                <a:lnTo>
                  <a:pt x="84627" y="83450"/>
                </a:lnTo>
                <a:lnTo>
                  <a:pt x="59149" y="71956"/>
                </a:lnTo>
                <a:lnTo>
                  <a:pt x="49844" y="60711"/>
                </a:lnTo>
                <a:lnTo>
                  <a:pt x="18315" y="23462"/>
                </a:lnTo>
                <a:lnTo>
                  <a:pt x="9558" y="12900"/>
                </a:lnTo>
                <a:lnTo>
                  <a:pt x="3157" y="4776"/>
                </a:lnTo>
                <a:lnTo>
                  <a:pt x="0" y="0"/>
                </a:lnTo>
                <a:lnTo>
                  <a:pt x="50062" y="129"/>
                </a:lnTo>
                <a:lnTo>
                  <a:pt x="52408" y="2632"/>
                </a:lnTo>
                <a:lnTo>
                  <a:pt x="54840" y="5270"/>
                </a:lnTo>
                <a:lnTo>
                  <a:pt x="57972" y="8743"/>
                </a:lnTo>
                <a:lnTo>
                  <a:pt x="125954" y="861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 descr="alt=&quot;&quot;"/>
          <p:cNvSpPr/>
          <p:nvPr/>
        </p:nvSpPr>
        <p:spPr>
          <a:xfrm>
            <a:off x="1578315" y="6188450"/>
            <a:ext cx="172720" cy="170180"/>
          </a:xfrm>
          <a:custGeom>
            <a:avLst/>
            <a:gdLst/>
            <a:ahLst/>
            <a:cxnLst/>
            <a:rect l="l" t="t" r="r" b="b"/>
            <a:pathLst>
              <a:path w="172719" h="170179">
                <a:moveTo>
                  <a:pt x="77768" y="170168"/>
                </a:moveTo>
                <a:lnTo>
                  <a:pt x="29534" y="156893"/>
                </a:lnTo>
                <a:lnTo>
                  <a:pt x="4071" y="121221"/>
                </a:lnTo>
                <a:lnTo>
                  <a:pt x="0" y="98426"/>
                </a:lnTo>
                <a:lnTo>
                  <a:pt x="283" y="86266"/>
                </a:lnTo>
                <a:lnTo>
                  <a:pt x="10940" y="48367"/>
                </a:lnTo>
                <a:lnTo>
                  <a:pt x="44040" y="11883"/>
                </a:lnTo>
                <a:lnTo>
                  <a:pt x="88468" y="0"/>
                </a:lnTo>
                <a:lnTo>
                  <a:pt x="100576" y="824"/>
                </a:lnTo>
                <a:lnTo>
                  <a:pt x="137595" y="12993"/>
                </a:lnTo>
                <a:lnTo>
                  <a:pt x="165804" y="45025"/>
                </a:lnTo>
                <a:lnTo>
                  <a:pt x="87065" y="45120"/>
                </a:lnTo>
                <a:lnTo>
                  <a:pt x="77017" y="47364"/>
                </a:lnTo>
                <a:lnTo>
                  <a:pt x="66966" y="53217"/>
                </a:lnTo>
                <a:lnTo>
                  <a:pt x="57199" y="62887"/>
                </a:lnTo>
                <a:lnTo>
                  <a:pt x="48000" y="76585"/>
                </a:lnTo>
                <a:lnTo>
                  <a:pt x="45464" y="89074"/>
                </a:lnTo>
                <a:lnTo>
                  <a:pt x="46599" y="100771"/>
                </a:lnTo>
                <a:lnTo>
                  <a:pt x="51565" y="110963"/>
                </a:lnTo>
                <a:lnTo>
                  <a:pt x="60524" y="118938"/>
                </a:lnTo>
                <a:lnTo>
                  <a:pt x="67722" y="123454"/>
                </a:lnTo>
                <a:lnTo>
                  <a:pt x="73121" y="123906"/>
                </a:lnTo>
                <a:lnTo>
                  <a:pt x="81178" y="123906"/>
                </a:lnTo>
                <a:lnTo>
                  <a:pt x="100197" y="165995"/>
                </a:lnTo>
                <a:lnTo>
                  <a:pt x="88877" y="168650"/>
                </a:lnTo>
                <a:lnTo>
                  <a:pt x="77768" y="170168"/>
                </a:lnTo>
                <a:close/>
              </a:path>
              <a:path w="172719" h="170179">
                <a:moveTo>
                  <a:pt x="161304" y="118938"/>
                </a:moveTo>
                <a:lnTo>
                  <a:pt x="123048" y="74069"/>
                </a:lnTo>
                <a:lnTo>
                  <a:pt x="118373" y="62670"/>
                </a:lnTo>
                <a:lnTo>
                  <a:pt x="109365" y="53827"/>
                </a:lnTo>
                <a:lnTo>
                  <a:pt x="96827" y="46275"/>
                </a:lnTo>
                <a:lnTo>
                  <a:pt x="87065" y="45120"/>
                </a:lnTo>
                <a:lnTo>
                  <a:pt x="165839" y="45120"/>
                </a:lnTo>
                <a:lnTo>
                  <a:pt x="169579" y="55293"/>
                </a:lnTo>
                <a:lnTo>
                  <a:pt x="171744" y="66415"/>
                </a:lnTo>
                <a:lnTo>
                  <a:pt x="172148" y="78365"/>
                </a:lnTo>
                <a:lnTo>
                  <a:pt x="170643" y="91119"/>
                </a:lnTo>
                <a:lnTo>
                  <a:pt x="167078" y="104652"/>
                </a:lnTo>
                <a:lnTo>
                  <a:pt x="161304" y="118938"/>
                </a:lnTo>
                <a:close/>
              </a:path>
              <a:path w="172719" h="170179">
                <a:moveTo>
                  <a:pt x="81178" y="123906"/>
                </a:moveTo>
                <a:lnTo>
                  <a:pt x="73121" y="123906"/>
                </a:lnTo>
                <a:lnTo>
                  <a:pt x="80770" y="123003"/>
                </a:lnTo>
                <a:lnTo>
                  <a:pt x="81178" y="1239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 descr="alt=&quot;&quot;"/>
          <p:cNvSpPr/>
          <p:nvPr/>
        </p:nvSpPr>
        <p:spPr>
          <a:xfrm>
            <a:off x="3312069" y="6082927"/>
            <a:ext cx="521000" cy="5207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 descr="alt=&quot;&quot;"/>
          <p:cNvSpPr/>
          <p:nvPr/>
        </p:nvSpPr>
        <p:spPr>
          <a:xfrm>
            <a:off x="3657600" y="990600"/>
            <a:ext cx="4343399" cy="10012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2918586" y="4587879"/>
            <a:ext cx="597662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lang="en-US" sz="2200" b="1" kern="0" dirty="0">
                <a:solidFill>
                  <a:srgbClr val="0099CC"/>
                </a:solidFill>
                <a:latin typeface="Arial"/>
                <a:ea typeface="ヒラギノ角ゴ Pro W3" pitchFamily="127" charset="-128"/>
              </a:rPr>
              <a:t>Implementing TeamSTEPPS to the Perioperative Service Area</a:t>
            </a:r>
            <a:endParaRPr sz="2200" b="1" kern="0" dirty="0">
              <a:solidFill>
                <a:srgbClr val="0099CC"/>
              </a:solidFill>
              <a:latin typeface="Arial"/>
              <a:ea typeface="ヒラギノ角ゴ Pro W3" pitchFamily="127" charset="-128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29325" y="5705417"/>
            <a:ext cx="1750695" cy="3084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15"/>
              </a:lnSpc>
            </a:pPr>
            <a:r>
              <a:rPr lang="en-US" sz="2000" kern="0" dirty="0">
                <a:solidFill>
                  <a:srgbClr val="0099CC"/>
                </a:solidFill>
                <a:latin typeface="Arial"/>
                <a:ea typeface="ヒラギノ角ゴ Pro W3" pitchFamily="127" charset="-128"/>
              </a:rPr>
              <a:t>May 10</a:t>
            </a:r>
            <a:r>
              <a:rPr sz="2000" kern="0" dirty="0">
                <a:solidFill>
                  <a:srgbClr val="0099CC"/>
                </a:solidFill>
                <a:latin typeface="Arial"/>
                <a:ea typeface="ヒラギノ角ゴ Pro W3" pitchFamily="127" charset="-128"/>
              </a:rPr>
              <a:t>, 201</a:t>
            </a:r>
            <a:r>
              <a:rPr lang="en-US" sz="2000" kern="0" dirty="0">
                <a:solidFill>
                  <a:srgbClr val="0099CC"/>
                </a:solidFill>
                <a:latin typeface="Arial"/>
                <a:ea typeface="ヒラギノ角ゴ Pro W3" pitchFamily="127" charset="-128"/>
              </a:rPr>
              <a:t>7</a:t>
            </a:r>
            <a:endParaRPr sz="2000" kern="0" dirty="0">
              <a:solidFill>
                <a:srgbClr val="0099CC"/>
              </a:solidFill>
              <a:latin typeface="Arial"/>
              <a:ea typeface="ヒラギノ角ゴ Pro W3" pitchFamily="127" charset="-128"/>
            </a:endParaRPr>
          </a:p>
        </p:txBody>
      </p:sp>
      <p:grpSp>
        <p:nvGrpSpPr>
          <p:cNvPr id="20" name="Group 19" descr="alt=&quot; &quot;"/>
          <p:cNvGrpSpPr/>
          <p:nvPr/>
        </p:nvGrpSpPr>
        <p:grpSpPr>
          <a:xfrm>
            <a:off x="-14653" y="1973371"/>
            <a:ext cx="9158652" cy="2444238"/>
            <a:chOff x="-14653" y="1973371"/>
            <a:chExt cx="9158652" cy="2444238"/>
          </a:xfrm>
        </p:grpSpPr>
        <p:pic>
          <p:nvPicPr>
            <p:cNvPr id="23" name="Picture 22" descr="alt=&quot;&quot;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653" y="1979594"/>
              <a:ext cx="2453053" cy="2438015"/>
            </a:xfrm>
            <a:prstGeom prst="rect">
              <a:avLst/>
            </a:prstGeom>
          </p:spPr>
        </p:pic>
        <p:pic>
          <p:nvPicPr>
            <p:cNvPr id="24" name="Picture 23" descr="alt=&quot;&quot;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20"/>
            <a:stretch/>
          </p:blipFill>
          <p:spPr>
            <a:xfrm rot="5400000">
              <a:off x="2447173" y="1970820"/>
              <a:ext cx="2425570" cy="2443117"/>
            </a:xfrm>
            <a:prstGeom prst="rect">
              <a:avLst/>
            </a:prstGeom>
          </p:spPr>
        </p:pic>
        <p:pic>
          <p:nvPicPr>
            <p:cNvPr id="25" name="Picture 24" descr="alt=&quot;&quot;"/>
            <p:cNvPicPr>
              <a:picLocks noChangeAspect="1"/>
            </p:cNvPicPr>
            <p:nvPr/>
          </p:nvPicPr>
          <p:blipFill rotWithShape="1">
            <a:blip r:embed="rId12"/>
            <a:srcRect r="18571"/>
            <a:stretch/>
          </p:blipFill>
          <p:spPr>
            <a:xfrm>
              <a:off x="4881517" y="1973371"/>
              <a:ext cx="2128883" cy="2431794"/>
            </a:xfrm>
            <a:prstGeom prst="rect">
              <a:avLst/>
            </a:prstGeom>
          </p:spPr>
        </p:pic>
        <p:pic>
          <p:nvPicPr>
            <p:cNvPr id="26" name="Picture 25" descr="alt=&quot;&quot;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010400" y="1973371"/>
              <a:ext cx="2133599" cy="2431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543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Establish the Training Mission</a:t>
            </a:r>
            <a:br>
              <a:rPr lang="en-US" dirty="0">
                <a:cs typeface="Arial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447800"/>
            <a:ext cx="7772400" cy="3543300"/>
          </a:xfrm>
        </p:spPr>
        <p:txBody>
          <a:bodyPr/>
          <a:lstStyle/>
          <a:p>
            <a:pPr marL="355600" marR="24892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pc="-5" dirty="0">
                <a:cs typeface="Arial"/>
              </a:rPr>
              <a:t>Train the entire service line at one time</a:t>
            </a:r>
          </a:p>
          <a:p>
            <a:pPr marL="355600" marR="24892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pc="-5" dirty="0">
                <a:cs typeface="Arial"/>
              </a:rPr>
              <a:t>Include all surgical specialties &amp; departments</a:t>
            </a:r>
          </a:p>
          <a:p>
            <a:pPr marL="355600" marR="24892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pc="-5" dirty="0">
                <a:cs typeface="Arial"/>
              </a:rPr>
              <a:t>Train surgeons, residents, nurses, surgical techs, and support staff together in groups</a:t>
            </a:r>
          </a:p>
          <a:p>
            <a:pPr marL="355600" marR="24892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pc="-5" dirty="0">
                <a:cs typeface="Arial"/>
              </a:rPr>
              <a:t>Train maximum amount of people per session</a:t>
            </a:r>
          </a:p>
          <a:p>
            <a:pPr marL="355600" marR="24892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pc="-5" dirty="0">
                <a:cs typeface="Arial"/>
              </a:rPr>
              <a:t>Minimize disruption to surgery &amp; clinic schedules  </a:t>
            </a:r>
          </a:p>
          <a:p>
            <a:pPr marL="355600" marR="24892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pc="-5" dirty="0">
                <a:cs typeface="Arial"/>
              </a:rPr>
              <a:t>Tie TeamSTEPPS to existing </a:t>
            </a:r>
            <a:r>
              <a:rPr lang="en-US" spc="-5" dirty="0" err="1">
                <a:cs typeface="Arial"/>
              </a:rPr>
              <a:t>Peri</a:t>
            </a:r>
            <a:r>
              <a:rPr lang="en-US" spc="-5" dirty="0">
                <a:cs typeface="Arial"/>
              </a:rPr>
              <a:t> Op initiatives</a:t>
            </a:r>
          </a:p>
          <a:p>
            <a:pPr marL="355600" marR="24892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pc="-5" dirty="0">
                <a:cs typeface="Arial"/>
              </a:rPr>
              <a:t>Make the training relevant to all participants</a:t>
            </a:r>
          </a:p>
          <a:p>
            <a:pPr marL="355600" marR="24892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pc="-5" dirty="0">
                <a:cs typeface="Arial"/>
              </a:rPr>
              <a:t>Make the training memorable and fun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95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9868"/>
            <a:ext cx="7739062" cy="914400"/>
          </a:xfrm>
        </p:spPr>
        <p:txBody>
          <a:bodyPr/>
          <a:lstStyle/>
          <a:p>
            <a:r>
              <a:rPr lang="en-US" dirty="0"/>
              <a:t>Identify the Training </a:t>
            </a:r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524000"/>
            <a:ext cx="7772400" cy="354330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151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Set training target at </a:t>
            </a:r>
            <a:r>
              <a:rPr lang="en-US" sz="2000" b="1" u="sng" dirty="0">
                <a:solidFill>
                  <a:srgbClr val="663300"/>
                </a:solidFill>
                <a:cs typeface="Arial" panose="020B0604020202020204" pitchFamily="34" charset="0"/>
              </a:rPr>
              <a:t>80</a:t>
            </a:r>
            <a:r>
              <a:rPr lang="en-US" sz="2000" b="1" dirty="0">
                <a:solidFill>
                  <a:srgbClr val="663300"/>
                </a:solidFill>
                <a:cs typeface="Arial" panose="020B0604020202020204" pitchFamily="34" charset="0"/>
              </a:rPr>
              <a:t>%</a:t>
            </a: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of entire population – </a:t>
            </a:r>
            <a:r>
              <a:rPr lang="en-US" sz="2000" b="1" u="sng" dirty="0">
                <a:solidFill>
                  <a:srgbClr val="663300"/>
                </a:solidFill>
                <a:cs typeface="Arial" panose="020B0604020202020204" pitchFamily="34" charset="0"/>
              </a:rPr>
              <a:t>480/600</a:t>
            </a: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151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Find a convenient training location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151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Schedule </a:t>
            </a:r>
            <a:r>
              <a:rPr lang="en-US" sz="2000" b="1" u="sng" dirty="0">
                <a:solidFill>
                  <a:srgbClr val="663300"/>
                </a:solidFill>
                <a:cs typeface="Arial" panose="020B0604020202020204" pitchFamily="34" charset="0"/>
              </a:rPr>
              <a:t>4</a:t>
            </a: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training sessions over </a:t>
            </a:r>
            <a:r>
              <a:rPr lang="en-US" sz="2000" b="1" u="sng" dirty="0">
                <a:solidFill>
                  <a:srgbClr val="663300"/>
                </a:solidFill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consecutive days 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151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Find room large enough to train </a:t>
            </a:r>
            <a:r>
              <a:rPr lang="en-US" sz="2000" b="1" u="sng" dirty="0">
                <a:solidFill>
                  <a:srgbClr val="663300"/>
                </a:solidFill>
                <a:cs typeface="Arial" panose="020B0604020202020204" pitchFamily="34" charset="0"/>
              </a:rPr>
              <a:t>120</a:t>
            </a: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people per session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151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Send </a:t>
            </a:r>
            <a:r>
              <a:rPr lang="en-US" sz="2000" b="1" i="1" dirty="0">
                <a:solidFill>
                  <a:srgbClr val="663300"/>
                </a:solidFill>
                <a:cs typeface="Arial" panose="020B0604020202020204" pitchFamily="34" charset="0"/>
              </a:rPr>
              <a:t>Save the Date </a:t>
            </a: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announcement </a:t>
            </a:r>
            <a:r>
              <a:rPr lang="en-US" sz="2000" b="1" u="sng" dirty="0">
                <a:solidFill>
                  <a:srgbClr val="663300"/>
                </a:solidFill>
                <a:cs typeface="Arial" panose="020B0604020202020204" pitchFamily="34" charset="0"/>
              </a:rPr>
              <a:t>8</a:t>
            </a: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wks. in advance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151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Allow departments to self schedule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151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Send out TeamSTEPPS pre-survey </a:t>
            </a:r>
            <a:r>
              <a:rPr lang="en-US" sz="2000" b="1" u="sng" dirty="0">
                <a:solidFill>
                  <a:srgbClr val="663300"/>
                </a:solidFill>
                <a:cs typeface="Arial" panose="020B0604020202020204" pitchFamily="34" charset="0"/>
              </a:rPr>
              <a:t>2-3</a:t>
            </a: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weeks prior to training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151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Set out frequent flyers and reminders 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151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Streamline registration, but assign seats 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4515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Connect the Content to the Need</a:t>
            </a:r>
            <a:br>
              <a:rPr lang="en-US" dirty="0">
                <a:cs typeface="Arial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063" y="1524000"/>
            <a:ext cx="7772400" cy="3543300"/>
          </a:xfrm>
        </p:spPr>
        <p:txBody>
          <a:bodyPr/>
          <a:lstStyle/>
          <a:p>
            <a:pPr marL="355600" lv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000" kern="1200" dirty="0">
                <a:solidFill>
                  <a:prstClr val="black"/>
                </a:solidFill>
                <a:ea typeface="+mn-ea"/>
                <a:cs typeface="Arial"/>
              </a:rPr>
              <a:t>Identify the Patient Safety Needs, e.g. Why Now?</a:t>
            </a:r>
          </a:p>
          <a:p>
            <a:pPr marL="756285" lvl="1" indent="-286385" eaLnBrk="1" fontAlgn="auto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CCCC99"/>
              </a:buClr>
              <a:buFont typeface="Wingdings"/>
              <a:buChar char=""/>
              <a:tabLst>
                <a:tab pos="756920" algn="l"/>
              </a:tabLst>
            </a:pPr>
            <a:r>
              <a:rPr lang="en-US" sz="2000" kern="1200" dirty="0">
                <a:solidFill>
                  <a:prstClr val="black"/>
                </a:solidFill>
                <a:ea typeface="+mn-ea"/>
                <a:cs typeface="Arial"/>
              </a:rPr>
              <a:t>	RFOs                  	   </a:t>
            </a:r>
            <a:r>
              <a:rPr lang="en-US" sz="2000" kern="1200" dirty="0" smtClean="0">
                <a:solidFill>
                  <a:prstClr val="black"/>
                </a:solidFill>
                <a:ea typeface="+mn-ea"/>
                <a:cs typeface="Arial"/>
              </a:rPr>
              <a:t>	 Missing 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Arial"/>
              </a:rPr>
              <a:t>instruments</a:t>
            </a:r>
          </a:p>
          <a:p>
            <a:pPr marL="756285" lvl="1" indent="-286385" eaLnBrk="1" fontAlgn="auto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CCCC99"/>
              </a:buClr>
              <a:buFont typeface="Wingdings"/>
              <a:buChar char=""/>
              <a:tabLst>
                <a:tab pos="756920" algn="l"/>
              </a:tabLst>
            </a:pPr>
            <a:r>
              <a:rPr lang="en-US" sz="2000" kern="1200" dirty="0">
                <a:solidFill>
                  <a:prstClr val="black"/>
                </a:solidFill>
                <a:ea typeface="+mn-ea"/>
                <a:cs typeface="Arial"/>
              </a:rPr>
              <a:t>Wrong Implants	             </a:t>
            </a:r>
            <a:r>
              <a:rPr lang="en-US" sz="2000" kern="1200" dirty="0" smtClean="0">
                <a:solidFill>
                  <a:prstClr val="black"/>
                </a:solidFill>
                <a:ea typeface="+mn-ea"/>
                <a:cs typeface="Arial"/>
              </a:rPr>
              <a:t> Missing 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Arial"/>
              </a:rPr>
              <a:t>specimens </a:t>
            </a:r>
          </a:p>
          <a:p>
            <a:pPr marL="756285" lvl="1" indent="-286385" eaLnBrk="1" fontAlgn="auto" hangingPunct="1">
              <a:lnSpc>
                <a:spcPct val="100000"/>
              </a:lnSpc>
              <a:spcBef>
                <a:spcPts val="520"/>
              </a:spcBef>
              <a:spcAft>
                <a:spcPts val="1200"/>
              </a:spcAft>
              <a:buClr>
                <a:srgbClr val="CCCC99"/>
              </a:buClr>
              <a:buFont typeface="Wingdings"/>
              <a:buChar char=""/>
              <a:tabLst>
                <a:tab pos="756920" algn="l"/>
              </a:tabLst>
            </a:pPr>
            <a:r>
              <a:rPr lang="en-US" sz="2000" kern="1200" dirty="0">
                <a:solidFill>
                  <a:prstClr val="black"/>
                </a:solidFill>
                <a:ea typeface="+mn-ea"/>
                <a:cs typeface="Arial"/>
              </a:rPr>
              <a:t>	Late Starts                      </a:t>
            </a:r>
            <a:r>
              <a:rPr lang="en-US" sz="2000" kern="1200" dirty="0" smtClean="0">
                <a:solidFill>
                  <a:prstClr val="black"/>
                </a:solidFill>
                <a:ea typeface="+mn-ea"/>
                <a:cs typeface="Arial"/>
              </a:rPr>
              <a:t>	 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Arial"/>
              </a:rPr>
              <a:t>Poor handoffs  </a:t>
            </a:r>
          </a:p>
          <a:p>
            <a:pPr marL="355600" lv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000" kern="1200" dirty="0">
                <a:solidFill>
                  <a:prstClr val="black"/>
                </a:solidFill>
                <a:ea typeface="+mn-ea"/>
                <a:cs typeface="Arial"/>
              </a:rPr>
              <a:t>Answer “Why TeamSTEPPS?” – use national data</a:t>
            </a:r>
          </a:p>
          <a:p>
            <a:pPr marL="355600" lv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000" kern="1200" dirty="0">
                <a:solidFill>
                  <a:prstClr val="black"/>
                </a:solidFill>
                <a:ea typeface="+mn-ea"/>
                <a:cs typeface="Arial"/>
              </a:rPr>
              <a:t>Share Pre-Survey results &amp; discuss</a:t>
            </a:r>
          </a:p>
          <a:p>
            <a:pPr marL="299085" lvl="0" indent="-286385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80000"/>
              <a:buFont typeface="Wingdings"/>
              <a:buChar char=""/>
              <a:tabLst>
                <a:tab pos="756920" algn="l"/>
              </a:tabLst>
            </a:pPr>
            <a:r>
              <a:rPr lang="en-US" sz="2000" kern="1200" dirty="0">
                <a:solidFill>
                  <a:prstClr val="black"/>
                </a:solidFill>
                <a:ea typeface="+mn-ea"/>
                <a:cs typeface="Arial"/>
              </a:rPr>
              <a:t>Tie existing </a:t>
            </a:r>
            <a:r>
              <a:rPr lang="en-US" sz="2000" b="1" kern="1200" dirty="0" err="1">
                <a:solidFill>
                  <a:srgbClr val="9BBB59">
                    <a:lumMod val="50000"/>
                  </a:srgbClr>
                </a:solidFill>
                <a:ea typeface="+mn-ea"/>
                <a:cs typeface="Arial"/>
              </a:rPr>
              <a:t>Peri</a:t>
            </a:r>
            <a:r>
              <a:rPr lang="en-US" sz="2000" b="1" kern="1200" dirty="0">
                <a:solidFill>
                  <a:srgbClr val="9BBB59">
                    <a:lumMod val="50000"/>
                  </a:srgbClr>
                </a:solidFill>
                <a:ea typeface="+mn-ea"/>
                <a:cs typeface="Arial"/>
              </a:rPr>
              <a:t> Op Initiatives* 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Arial"/>
              </a:rPr>
              <a:t>with </a:t>
            </a:r>
            <a:r>
              <a:rPr lang="en-US" sz="2000" b="1" kern="1200" dirty="0">
                <a:solidFill>
                  <a:srgbClr val="4BACC6">
                    <a:lumMod val="75000"/>
                  </a:srgbClr>
                </a:solidFill>
                <a:ea typeface="+mn-ea"/>
                <a:cs typeface="Arial"/>
              </a:rPr>
              <a:t>TeamSTEPPS*</a:t>
            </a:r>
          </a:p>
          <a:p>
            <a:pPr marL="756285" lvl="1" indent="-286385" eaLnBrk="1" fontAlgn="auto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CCCC99"/>
              </a:buClr>
              <a:buFont typeface="Wingdings"/>
              <a:buChar char=""/>
              <a:tabLst>
                <a:tab pos="756920" algn="l"/>
              </a:tabLst>
            </a:pPr>
            <a:r>
              <a:rPr lang="en-US" sz="2000" b="1" kern="1200" dirty="0">
                <a:solidFill>
                  <a:srgbClr val="4BACC6">
                    <a:lumMod val="75000"/>
                  </a:srgbClr>
                </a:solidFill>
                <a:ea typeface="+mn-ea"/>
                <a:cs typeface="Arial"/>
              </a:rPr>
              <a:t>Briefing*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Arial"/>
              </a:rPr>
              <a:t> </a:t>
            </a:r>
            <a:r>
              <a:rPr lang="en-US" sz="2000" b="1" kern="1200" dirty="0">
                <a:solidFill>
                  <a:srgbClr val="9BBB59">
                    <a:lumMod val="50000"/>
                  </a:srgbClr>
                </a:solidFill>
                <a:ea typeface="+mn-ea"/>
                <a:cs typeface="Arial"/>
              </a:rPr>
              <a:t>Prior to Induction</a:t>
            </a:r>
            <a:r>
              <a:rPr lang="en-US" sz="2000" b="1" kern="120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/>
              </a:rPr>
              <a:t>*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Arial"/>
              </a:rPr>
              <a:t> = </a:t>
            </a:r>
            <a:r>
              <a:rPr lang="en-US" sz="2000" b="1" kern="1200" dirty="0">
                <a:solidFill>
                  <a:srgbClr val="4BACC6">
                    <a:lumMod val="75000"/>
                  </a:srgbClr>
                </a:solidFill>
                <a:ea typeface="+mn-ea"/>
                <a:cs typeface="Arial"/>
              </a:rPr>
              <a:t>Shared Mental Model*</a:t>
            </a:r>
          </a:p>
          <a:p>
            <a:pPr marL="756285" lvl="1" indent="-286385" eaLnBrk="1" fontAlgn="auto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CCCC99"/>
              </a:buClr>
              <a:buFont typeface="Wingdings"/>
              <a:buChar char=""/>
              <a:tabLst>
                <a:tab pos="756920" algn="l"/>
              </a:tabLst>
            </a:pPr>
            <a:r>
              <a:rPr lang="en-US" sz="2000" b="1" kern="1200" dirty="0">
                <a:solidFill>
                  <a:srgbClr val="4BACC6">
                    <a:lumMod val="75000"/>
                  </a:srgbClr>
                </a:solidFill>
                <a:ea typeface="+mn-ea"/>
                <a:cs typeface="Arial"/>
              </a:rPr>
              <a:t>Debriefs*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Arial"/>
              </a:rPr>
              <a:t> = </a:t>
            </a:r>
            <a:r>
              <a:rPr lang="en-US" sz="2000" b="1" kern="1200" dirty="0">
                <a:solidFill>
                  <a:srgbClr val="9BBB59">
                    <a:lumMod val="50000"/>
                  </a:srgbClr>
                </a:solidFill>
                <a:ea typeface="+mn-ea"/>
                <a:cs typeface="Arial"/>
              </a:rPr>
              <a:t>Improved Communication &amp; Efficiency*</a:t>
            </a:r>
          </a:p>
          <a:p>
            <a:pPr marL="756285" lvl="1" indent="-286385" eaLnBrk="1" fontAlgn="auto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CCCC99"/>
              </a:buClr>
              <a:buFont typeface="Wingdings"/>
              <a:buChar char=""/>
              <a:tabLst>
                <a:tab pos="756920" algn="l"/>
              </a:tabLst>
            </a:pPr>
            <a:r>
              <a:rPr lang="en-US" sz="2000" b="1" kern="1200" dirty="0">
                <a:solidFill>
                  <a:srgbClr val="9BBB59">
                    <a:lumMod val="50000"/>
                  </a:srgbClr>
                </a:solidFill>
                <a:ea typeface="+mn-ea"/>
                <a:cs typeface="Arial"/>
              </a:rPr>
              <a:t>Safety Checklists* 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Arial"/>
              </a:rPr>
              <a:t>= </a:t>
            </a:r>
            <a:r>
              <a:rPr lang="en-US" sz="2000" b="1" kern="1200" dirty="0">
                <a:solidFill>
                  <a:srgbClr val="4BACC6">
                    <a:lumMod val="75000"/>
                  </a:srgbClr>
                </a:solidFill>
                <a:ea typeface="+mn-ea"/>
                <a:cs typeface="Arial"/>
              </a:rPr>
              <a:t>Shared Mental Model*  </a:t>
            </a:r>
          </a:p>
          <a:p>
            <a:pPr marL="756285" lvl="1" indent="-286385" eaLnBrk="1" fontAlgn="auto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CCCC99"/>
              </a:buClr>
              <a:buFont typeface="Wingdings"/>
              <a:buChar char=""/>
              <a:tabLst>
                <a:tab pos="756920" algn="l"/>
              </a:tabLst>
            </a:pPr>
            <a:r>
              <a:rPr lang="en-US" sz="2000" b="1" kern="1200" dirty="0">
                <a:solidFill>
                  <a:srgbClr val="4BACC6">
                    <a:lumMod val="75000"/>
                  </a:srgbClr>
                </a:solidFill>
                <a:ea typeface="+mn-ea"/>
                <a:cs typeface="Arial"/>
              </a:rPr>
              <a:t>Mutual Support* 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Arial"/>
              </a:rPr>
              <a:t>= </a:t>
            </a:r>
            <a:r>
              <a:rPr lang="en-US" sz="2000" b="1" kern="1200" dirty="0">
                <a:solidFill>
                  <a:srgbClr val="9BBB59">
                    <a:lumMod val="50000"/>
                  </a:srgbClr>
                </a:solidFill>
                <a:ea typeface="+mn-ea"/>
                <a:cs typeface="Arial"/>
              </a:rPr>
              <a:t>Improved Efficiency &amp; Productivity*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66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39062" cy="914400"/>
          </a:xfrm>
        </p:spPr>
        <p:txBody>
          <a:bodyPr/>
          <a:lstStyle/>
          <a:p>
            <a:r>
              <a:rPr lang="en-US" dirty="0"/>
              <a:t>Keep it Relevant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371600"/>
            <a:ext cx="7772400" cy="3543300"/>
          </a:xfrm>
        </p:spPr>
        <p:txBody>
          <a:bodyPr/>
          <a:lstStyle/>
          <a:p>
            <a:pPr marL="355600" marR="190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000" dirty="0">
                <a:cs typeface="Arial"/>
              </a:rPr>
              <a:t>Have Senior Leadership open each training session</a:t>
            </a:r>
          </a:p>
          <a:p>
            <a:pPr marL="355600" marR="19050">
              <a:lnSpc>
                <a:spcPct val="100000"/>
              </a:lnSpc>
              <a:spcAft>
                <a:spcPts val="120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000" dirty="0">
                <a:cs typeface="Arial"/>
              </a:rPr>
              <a:t>Celebrate successes, e.g. </a:t>
            </a:r>
            <a:r>
              <a:rPr lang="en-US" sz="2000" b="1" u="sng" dirty="0">
                <a:solidFill>
                  <a:srgbClr val="663300"/>
                </a:solidFill>
                <a:cs typeface="Arial"/>
              </a:rPr>
              <a:t>244</a:t>
            </a:r>
            <a:r>
              <a:rPr lang="en-US" sz="2000" b="1" dirty="0">
                <a:solidFill>
                  <a:srgbClr val="663300"/>
                </a:solidFill>
                <a:cs typeface="Arial"/>
              </a:rPr>
              <a:t> </a:t>
            </a:r>
            <a:r>
              <a:rPr lang="en-US" sz="2000" dirty="0">
                <a:cs typeface="Arial"/>
              </a:rPr>
              <a:t>Days between Events </a:t>
            </a:r>
          </a:p>
          <a:p>
            <a:pPr marL="355600" marR="19050">
              <a:lnSpc>
                <a:spcPct val="100000"/>
              </a:lnSpc>
              <a:spcAft>
                <a:spcPts val="120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000" dirty="0">
                <a:cs typeface="Arial"/>
              </a:rPr>
              <a:t>Set the tone for the training sessions</a:t>
            </a:r>
          </a:p>
          <a:p>
            <a:pPr marL="812800" marR="19050" lvl="1" indent="-342900">
              <a:spcAft>
                <a:spcPts val="120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000" dirty="0">
                <a:cs typeface="Arial"/>
              </a:rPr>
              <a:t>Be transparent about the </a:t>
            </a:r>
            <a:r>
              <a:rPr lang="en-US" sz="2000" dirty="0" err="1">
                <a:cs typeface="Arial"/>
              </a:rPr>
              <a:t>Peri</a:t>
            </a:r>
            <a:r>
              <a:rPr lang="en-US" sz="2000" dirty="0">
                <a:cs typeface="Arial"/>
              </a:rPr>
              <a:t> Op safety events &amp; trends </a:t>
            </a:r>
          </a:p>
          <a:p>
            <a:pPr marL="812800" marR="19050" lvl="1" indent="-342900">
              <a:spcAft>
                <a:spcPts val="120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000" dirty="0">
                <a:cs typeface="Arial"/>
              </a:rPr>
              <a:t>Weave custom video clips through presentation </a:t>
            </a:r>
          </a:p>
          <a:p>
            <a:pPr marL="355600" marR="19050">
              <a:lnSpc>
                <a:spcPct val="100000"/>
              </a:lnSpc>
              <a:spcAft>
                <a:spcPts val="120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000" dirty="0">
                <a:cs typeface="Arial"/>
              </a:rPr>
              <a:t>Match TeamSTEPPS tools to key </a:t>
            </a:r>
            <a:r>
              <a:rPr lang="en-US" sz="2000" dirty="0" err="1">
                <a:cs typeface="Arial"/>
              </a:rPr>
              <a:t>Peri</a:t>
            </a:r>
            <a:r>
              <a:rPr lang="en-US" sz="2000" dirty="0">
                <a:cs typeface="Arial"/>
              </a:rPr>
              <a:t> Op initiatives</a:t>
            </a:r>
          </a:p>
          <a:p>
            <a:pPr marL="355600" marR="19050">
              <a:lnSpc>
                <a:spcPct val="100000"/>
              </a:lnSpc>
              <a:spcAft>
                <a:spcPts val="120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000" dirty="0">
                <a:cs typeface="Arial"/>
              </a:rPr>
              <a:t>Use a variety of videos including TeamSTEPPS,  commercial, and custom made </a:t>
            </a:r>
          </a:p>
          <a:p>
            <a:pPr marL="355600" marR="19050">
              <a:lnSpc>
                <a:spcPct val="100000"/>
              </a:lnSpc>
              <a:spcAft>
                <a:spcPts val="120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000" dirty="0">
                <a:cs typeface="Arial"/>
              </a:rPr>
              <a:t>Build in time for audience participation &amp; feedback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074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</a:t>
            </a:r>
            <a:r>
              <a:rPr lang="en-US" dirty="0" smtClean="0"/>
              <a:t>Videos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5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Results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1585880"/>
            <a:ext cx="6553200" cy="3543300"/>
          </a:xfrm>
        </p:spPr>
        <p:txBody>
          <a:bodyPr/>
          <a:lstStyle/>
          <a:p>
            <a:pPr marL="355600" marR="19050" lvl="0" eaLnBrk="1" fontAlgn="auto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400" kern="1200" dirty="0">
                <a:solidFill>
                  <a:prstClr val="black"/>
                </a:solidFill>
                <a:ea typeface="+mn-ea"/>
                <a:cs typeface="Arial"/>
              </a:rPr>
              <a:t>1</a:t>
            </a:r>
            <a:r>
              <a:rPr lang="en-US" sz="2400" kern="1200" baseline="30000" dirty="0">
                <a:solidFill>
                  <a:prstClr val="black"/>
                </a:solidFill>
                <a:ea typeface="+mn-ea"/>
                <a:cs typeface="Arial"/>
              </a:rPr>
              <a:t>st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Arial"/>
              </a:rPr>
              <a:t> Training: (2) Days / (4) Sessions = </a:t>
            </a:r>
            <a:r>
              <a:rPr lang="en-US" sz="2400" b="1" kern="1200" dirty="0">
                <a:solidFill>
                  <a:srgbClr val="663300"/>
                </a:solidFill>
                <a:ea typeface="+mn-ea"/>
                <a:cs typeface="Arial"/>
              </a:rPr>
              <a:t>472/480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Arial"/>
              </a:rPr>
              <a:t> (</a:t>
            </a:r>
            <a:r>
              <a:rPr lang="en-US" sz="2400" b="1" kern="1200" dirty="0">
                <a:solidFill>
                  <a:srgbClr val="9BBB59">
                    <a:lumMod val="50000"/>
                  </a:srgbClr>
                </a:solidFill>
                <a:ea typeface="+mn-ea"/>
                <a:cs typeface="Arial"/>
              </a:rPr>
              <a:t>98%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Arial"/>
              </a:rPr>
              <a:t>)   </a:t>
            </a:r>
          </a:p>
          <a:p>
            <a:pPr marL="355600" marR="19050" lvl="0" eaLnBrk="1" fontAlgn="auto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400" kern="1200" dirty="0">
                <a:solidFill>
                  <a:prstClr val="black"/>
                </a:solidFill>
                <a:ea typeface="+mn-ea"/>
                <a:cs typeface="Arial"/>
              </a:rPr>
              <a:t>2</a:t>
            </a:r>
            <a:r>
              <a:rPr lang="en-US" sz="2400" kern="1200" baseline="30000" dirty="0">
                <a:solidFill>
                  <a:prstClr val="black"/>
                </a:solidFill>
                <a:ea typeface="+mn-ea"/>
                <a:cs typeface="Arial"/>
              </a:rPr>
              <a:t>nd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Arial"/>
              </a:rPr>
              <a:t> Training: (1) Day / (1) Session = </a:t>
            </a:r>
            <a:r>
              <a:rPr lang="en-US" sz="2400" b="1" kern="1200" dirty="0">
                <a:solidFill>
                  <a:srgbClr val="663300"/>
                </a:solidFill>
                <a:ea typeface="+mn-ea"/>
                <a:cs typeface="Arial"/>
              </a:rPr>
              <a:t>94/163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Arial"/>
              </a:rPr>
              <a:t> (</a:t>
            </a:r>
            <a:r>
              <a:rPr lang="en-US" sz="2400" b="1" kern="1200" dirty="0">
                <a:solidFill>
                  <a:srgbClr val="9BBB59">
                    <a:lumMod val="50000"/>
                  </a:srgbClr>
                </a:solidFill>
                <a:ea typeface="+mn-ea"/>
                <a:cs typeface="Arial"/>
              </a:rPr>
              <a:t>58%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Arial"/>
              </a:rPr>
              <a:t>)</a:t>
            </a:r>
          </a:p>
          <a:p>
            <a:pPr marL="355600" marR="19050" lvl="0" eaLnBrk="1" fontAlgn="auto" hangingPunct="1">
              <a:lnSpc>
                <a:spcPct val="100000"/>
              </a:lnSpc>
              <a:spcBef>
                <a:spcPts val="3035"/>
              </a:spcBef>
              <a:spcAft>
                <a:spcPts val="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400" kern="1200" dirty="0">
                <a:solidFill>
                  <a:prstClr val="black"/>
                </a:solidFill>
                <a:ea typeface="+mn-ea"/>
                <a:cs typeface="Arial"/>
              </a:rPr>
              <a:t>Total # of Physicians Trained: </a:t>
            </a:r>
            <a:r>
              <a:rPr lang="en-US" sz="2400" b="1" kern="1200" dirty="0">
                <a:solidFill>
                  <a:srgbClr val="663300"/>
                </a:solidFill>
                <a:ea typeface="+mn-ea"/>
                <a:cs typeface="Arial"/>
              </a:rPr>
              <a:t>224/251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Arial"/>
              </a:rPr>
              <a:t> (</a:t>
            </a:r>
            <a:r>
              <a:rPr lang="en-US" sz="2400" b="1" kern="1200" dirty="0">
                <a:solidFill>
                  <a:srgbClr val="9BBB59">
                    <a:lumMod val="50000"/>
                  </a:srgbClr>
                </a:solidFill>
                <a:ea typeface="+mn-ea"/>
                <a:cs typeface="Arial"/>
              </a:rPr>
              <a:t>89%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Arial"/>
              </a:rPr>
              <a:t>)     </a:t>
            </a:r>
          </a:p>
          <a:p>
            <a:pPr marL="355600" marR="19050" lvl="0" eaLnBrk="1" fontAlgn="auto" hangingPunct="1">
              <a:lnSpc>
                <a:spcPct val="100000"/>
              </a:lnSpc>
              <a:spcBef>
                <a:spcPts val="3035"/>
              </a:spcBef>
              <a:spcAft>
                <a:spcPts val="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400" kern="1200" dirty="0">
                <a:solidFill>
                  <a:prstClr val="black"/>
                </a:solidFill>
                <a:ea typeface="+mn-ea"/>
                <a:cs typeface="Arial"/>
              </a:rPr>
              <a:t>Total # of Staff Trained: </a:t>
            </a:r>
            <a:r>
              <a:rPr lang="en-US" sz="2400" b="1" kern="1200" dirty="0">
                <a:solidFill>
                  <a:srgbClr val="663300"/>
                </a:solidFill>
                <a:ea typeface="+mn-ea"/>
                <a:cs typeface="Arial"/>
              </a:rPr>
              <a:t>275/392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Arial"/>
              </a:rPr>
              <a:t> (</a:t>
            </a:r>
            <a:r>
              <a:rPr lang="en-US" sz="2400" b="1" kern="1200" dirty="0">
                <a:solidFill>
                  <a:srgbClr val="9BBB59">
                    <a:lumMod val="50000"/>
                  </a:srgbClr>
                </a:solidFill>
                <a:ea typeface="+mn-ea"/>
                <a:cs typeface="Arial"/>
              </a:rPr>
              <a:t>87%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Arial"/>
              </a:rPr>
              <a:t>)</a:t>
            </a:r>
          </a:p>
          <a:p>
            <a:pPr marL="355600" marR="19050" lvl="0" eaLnBrk="1" fontAlgn="auto" hangingPunct="1">
              <a:lnSpc>
                <a:spcPct val="100000"/>
              </a:lnSpc>
              <a:spcBef>
                <a:spcPts val="3035"/>
              </a:spcBef>
              <a:spcAft>
                <a:spcPts val="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400" kern="1200" dirty="0">
                <a:solidFill>
                  <a:prstClr val="black"/>
                </a:solidFill>
                <a:ea typeface="+mn-ea"/>
                <a:cs typeface="Arial"/>
              </a:rPr>
              <a:t>Total # Trained Overall: </a:t>
            </a:r>
            <a:r>
              <a:rPr lang="en-US" sz="2400" b="1" kern="1200" dirty="0">
                <a:solidFill>
                  <a:srgbClr val="663300"/>
                </a:solidFill>
                <a:ea typeface="+mn-ea"/>
                <a:cs typeface="Arial"/>
              </a:rPr>
              <a:t>566/643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Arial"/>
              </a:rPr>
              <a:t> (</a:t>
            </a:r>
            <a:r>
              <a:rPr lang="en-US" sz="2400" b="1" kern="1200" dirty="0">
                <a:solidFill>
                  <a:srgbClr val="9BBB59">
                    <a:lumMod val="50000"/>
                  </a:srgbClr>
                </a:solidFill>
                <a:ea typeface="+mn-ea"/>
                <a:cs typeface="Arial"/>
              </a:rPr>
              <a:t>88%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Arial"/>
              </a:rPr>
              <a:t>) </a:t>
            </a:r>
          </a:p>
          <a:p>
            <a:endParaRPr lang="en-US" dirty="0"/>
          </a:p>
        </p:txBody>
      </p:sp>
      <p:pic>
        <p:nvPicPr>
          <p:cNvPr id="6" name="Content Placeholder 5" descr="Picture of paper chains activity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34200" y="4114800"/>
            <a:ext cx="2057492" cy="185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8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picture of activity during TeamSTEPPS trianing"/>
          <p:cNvSpPr/>
          <p:nvPr/>
        </p:nvSpPr>
        <p:spPr>
          <a:xfrm>
            <a:off x="0" y="848868"/>
            <a:ext cx="684275" cy="29763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31762" y="979435"/>
            <a:ext cx="3882716" cy="950709"/>
          </a:xfrm>
        </p:spPr>
        <p:txBody>
          <a:bodyPr/>
          <a:lstStyle/>
          <a:p>
            <a:r>
              <a:rPr lang="en-US" dirty="0"/>
              <a:t>		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84275" y="760556"/>
            <a:ext cx="7772400" cy="5544472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663300"/>
                </a:solidFill>
              </a:rPr>
              <a:t>What Worked</a:t>
            </a:r>
            <a:r>
              <a:rPr lang="en-US" sz="3200" b="1" dirty="0" smtClean="0">
                <a:solidFill>
                  <a:srgbClr val="663300"/>
                </a:solidFill>
              </a:rPr>
              <a:t>?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 </a:t>
            </a:r>
            <a:r>
              <a:rPr lang="en-US" dirty="0"/>
              <a:t>Self Scheduling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  Assigned Seating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  Short Sessions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  Leadership Intro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  Audience Participation</a:t>
            </a:r>
          </a:p>
          <a:p>
            <a:pPr marL="461963" indent="-461963">
              <a:buFont typeface="Wingdings" panose="05000000000000000000" pitchFamily="2" charset="2"/>
              <a:buChar char="q"/>
            </a:pPr>
            <a:r>
              <a:rPr lang="en-US" dirty="0"/>
              <a:t>Multidisciplinary </a:t>
            </a:r>
            <a:r>
              <a:rPr lang="en-US" dirty="0" smtClean="0"/>
              <a:t>Presenters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  Games &amp; Prizes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  Custom Videos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  Food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4294967295"/>
          </p:nvPr>
        </p:nvSpPr>
        <p:spPr>
          <a:xfrm>
            <a:off x="4998661" y="796206"/>
            <a:ext cx="3978275" cy="3262312"/>
          </a:xfrm>
          <a:prstGeom prst="rect">
            <a:avLst/>
          </a:prstGeom>
        </p:spPr>
        <p:txBody>
          <a:bodyPr/>
          <a:lstStyle/>
          <a:p>
            <a:pPr marL="0" lvl="0" indent="0">
              <a:buClr>
                <a:srgbClr val="B2B2B2"/>
              </a:buClr>
              <a:buNone/>
            </a:pPr>
            <a:r>
              <a:rPr lang="en-US" sz="3200" b="1" dirty="0">
                <a:solidFill>
                  <a:srgbClr val="663300"/>
                </a:solidFill>
              </a:rPr>
              <a:t>What </a:t>
            </a:r>
            <a:r>
              <a:rPr lang="en-US" sz="3200" b="1" dirty="0" smtClean="0">
                <a:solidFill>
                  <a:srgbClr val="663300"/>
                </a:solidFill>
              </a:rPr>
              <a:t>Didn’t Work?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Self </a:t>
            </a:r>
            <a:r>
              <a:rPr lang="en-US" dirty="0"/>
              <a:t>Scheduling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  Assigned Seating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  Pre-Survey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  Room Size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  Audience Participation 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  Audio Visual Glitches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  Play Acting Skit</a:t>
            </a:r>
          </a:p>
          <a:p>
            <a:endParaRPr lang="en-US" dirty="0"/>
          </a:p>
        </p:txBody>
      </p:sp>
      <p:pic>
        <p:nvPicPr>
          <p:cNvPr id="18" name="Picture 17" descr="Picture of TeamSTEPPS activit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52" y="4909302"/>
            <a:ext cx="2048933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7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23668"/>
            <a:ext cx="7739062" cy="914400"/>
          </a:xfrm>
        </p:spPr>
        <p:txBody>
          <a:bodyPr/>
          <a:lstStyle/>
          <a:p>
            <a:r>
              <a:rPr lang="en-US" dirty="0">
                <a:cs typeface="Arial"/>
              </a:rPr>
              <a:t>Changes Since TS </a:t>
            </a:r>
            <a:r>
              <a:rPr lang="en-US" dirty="0" smtClean="0">
                <a:cs typeface="Arial"/>
              </a:rPr>
              <a:t>Training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371600" y="1371600"/>
            <a:ext cx="7772400" cy="3543300"/>
          </a:xfrm>
        </p:spPr>
        <p:txBody>
          <a:bodyPr/>
          <a:lstStyle/>
          <a:p>
            <a:r>
              <a:rPr lang="en-US" dirty="0"/>
              <a:t>Increased reporting of patient safety events, good catches and near misses</a:t>
            </a:r>
          </a:p>
          <a:p>
            <a:r>
              <a:rPr lang="en-US" dirty="0"/>
              <a:t>Sustained reduction in Retained Foreign Objects thru:</a:t>
            </a:r>
          </a:p>
          <a:p>
            <a:r>
              <a:rPr lang="en-US" dirty="0"/>
              <a:t>Use of Call Out/Check Back </a:t>
            </a:r>
          </a:p>
          <a:p>
            <a:r>
              <a:rPr lang="en-US" dirty="0"/>
              <a:t>Mutual Support</a:t>
            </a:r>
          </a:p>
          <a:p>
            <a:r>
              <a:rPr lang="en-US" dirty="0"/>
              <a:t>Implementation of a multiphase Debrief/Handoff tool</a:t>
            </a:r>
          </a:p>
          <a:p>
            <a:r>
              <a:rPr lang="en-US" dirty="0"/>
              <a:t>Regular Leadership Rounding by the PLT</a:t>
            </a:r>
          </a:p>
          <a:p>
            <a:r>
              <a:rPr lang="en-US" dirty="0"/>
              <a:t>Improved Team communication &amp; collaboration </a:t>
            </a:r>
          </a:p>
          <a:p>
            <a:r>
              <a:rPr lang="en-US" dirty="0"/>
              <a:t>Improved Psychological Safety</a:t>
            </a:r>
          </a:p>
          <a:p>
            <a:r>
              <a:rPr lang="en-US" dirty="0"/>
              <a:t>Common lexicon established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66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67200" y="762000"/>
            <a:ext cx="4200525" cy="1257300"/>
          </a:xfrm>
        </p:spPr>
        <p:txBody>
          <a:bodyPr/>
          <a:lstStyle/>
          <a:p>
            <a:r>
              <a:rPr lang="en-US" sz="3200" dirty="0"/>
              <a:t>Improved Reporting Culture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10" name="Content Placeholder 9" descr="alt=&quot;&quot;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902091"/>
            <a:ext cx="1932599" cy="755970"/>
          </a:xfrm>
          <a:prstGeom prst="rect">
            <a:avLst/>
          </a:prstGeom>
        </p:spPr>
      </p:pic>
      <p:pic>
        <p:nvPicPr>
          <p:cNvPr id="7" name="Content Placeholder 6" descr="a graph showing results from Q1-4 201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7357" y="1504950"/>
            <a:ext cx="8923606" cy="502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0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5201" y="762000"/>
            <a:ext cx="8262937" cy="914400"/>
          </a:xfrm>
        </p:spPr>
        <p:txBody>
          <a:bodyPr/>
          <a:lstStyle/>
          <a:p>
            <a:r>
              <a:rPr lang="en-US" sz="3200" dirty="0">
                <a:cs typeface="Arial"/>
              </a:rPr>
              <a:t>Building TeamSTEPPS into Everything We </a:t>
            </a:r>
            <a:r>
              <a:rPr lang="en-US" sz="3200" dirty="0" smtClean="0">
                <a:cs typeface="Arial"/>
              </a:rPr>
              <a:t>Do</a:t>
            </a:r>
            <a:endParaRPr lang="en-US" sz="3200" dirty="0"/>
          </a:p>
        </p:txBody>
      </p:sp>
      <p:pic>
        <p:nvPicPr>
          <p:cNvPr id="7" name="Content Placeholder 6" descr="SBAR poster 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200" y="1659988"/>
            <a:ext cx="5306796" cy="484980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19800" y="2057400"/>
            <a:ext cx="2971800" cy="4267200"/>
          </a:xfrm>
        </p:spPr>
        <p:txBody>
          <a:bodyPr/>
          <a:lstStyle/>
          <a:p>
            <a:r>
              <a:rPr lang="en-US" sz="2400" dirty="0"/>
              <a:t>Key Points:</a:t>
            </a:r>
          </a:p>
          <a:p>
            <a:r>
              <a:rPr lang="en-US" sz="2400" dirty="0"/>
              <a:t>Include SCDs in Briefing</a:t>
            </a:r>
          </a:p>
          <a:p>
            <a:r>
              <a:rPr lang="en-US" sz="2400" dirty="0"/>
              <a:t>Cross Monitor alarms</a:t>
            </a:r>
          </a:p>
          <a:p>
            <a:r>
              <a:rPr lang="en-US" sz="2400" dirty="0"/>
              <a:t>Perform hourly checks</a:t>
            </a:r>
          </a:p>
          <a:p>
            <a:r>
              <a:rPr lang="en-US" sz="2400" dirty="0"/>
              <a:t>Consider special circumstances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81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8200" y="728663"/>
            <a:ext cx="7739063" cy="914400"/>
          </a:xfrm>
        </p:spPr>
        <p:txBody>
          <a:bodyPr/>
          <a:lstStyle/>
          <a:p>
            <a:r>
              <a:rPr lang="en-US" altLang="en-US" dirty="0" smtClean="0">
                <a:ea typeface="ヒラギノ角ゴ Pro W3"/>
                <a:cs typeface="ヒラギノ角ゴ Pro W3"/>
              </a:rPr>
              <a:t>Rules of Engagement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90600" y="1524000"/>
            <a:ext cx="7924800" cy="495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Audio for the webinar can be accessed in two ways:</a:t>
            </a:r>
          </a:p>
          <a:p>
            <a:pPr marL="914400" lvl="1" indent="-457200">
              <a:buClrTx/>
              <a:buSzPct val="100000"/>
              <a:buFont typeface="+mj-lt"/>
              <a:buAutoNum type="arabicPeriod"/>
              <a:defRPr/>
            </a:pPr>
            <a:r>
              <a:rPr lang="en-US" sz="2200" dirty="0"/>
              <a:t>Through the phone </a:t>
            </a:r>
            <a:r>
              <a:rPr lang="en-US" sz="2200" i="1" dirty="0">
                <a:solidFill>
                  <a:srgbClr val="006699"/>
                </a:solidFill>
              </a:rPr>
              <a:t>(*Please mute your computer speakers)</a:t>
            </a:r>
          </a:p>
          <a:p>
            <a:pPr marL="914400" lvl="1" indent="-457200">
              <a:buClrTx/>
              <a:buSzPct val="100000"/>
              <a:buFont typeface="+mj-lt"/>
              <a:buAutoNum type="arabicPeriod"/>
              <a:defRPr/>
            </a:pPr>
            <a:r>
              <a:rPr lang="en-US" sz="2200" dirty="0"/>
              <a:t>Through your computer</a:t>
            </a:r>
          </a:p>
          <a:p>
            <a:pPr>
              <a:defRPr/>
            </a:pPr>
            <a:r>
              <a:rPr lang="en-US" dirty="0" smtClean="0"/>
              <a:t>A </a:t>
            </a:r>
            <a:r>
              <a:rPr lang="en-US" dirty="0"/>
              <a:t>Q&amp;A session will be held at the end of the presentation </a:t>
            </a:r>
          </a:p>
          <a:p>
            <a:pPr>
              <a:defRPr/>
            </a:pPr>
            <a:r>
              <a:rPr lang="en-US" dirty="0" smtClean="0"/>
              <a:t>Written questions are encouraged throughout the presentation and will be answered during the Q&amp;A session </a:t>
            </a:r>
          </a:p>
          <a:p>
            <a:pPr lvl="1">
              <a:defRPr/>
            </a:pPr>
            <a:r>
              <a:rPr lang="en-US" sz="2200" dirty="0"/>
              <a:t>To submit a question, type it into the Chat Area and send it at any time during the presentation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Speaking Up for Patient Safety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An example of a certificat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4768" y="2020888"/>
            <a:ext cx="5151664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7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go from here?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333500"/>
            <a:ext cx="7311830" cy="4991100"/>
          </a:xfrm>
        </p:spPr>
        <p:txBody>
          <a:bodyPr/>
          <a:lstStyle/>
          <a:p>
            <a:r>
              <a:rPr lang="en-US" sz="2200" dirty="0"/>
              <a:t>Continue Leadership rounding and TeamSTEPPS coaching</a:t>
            </a:r>
          </a:p>
          <a:p>
            <a:r>
              <a:rPr lang="en-US" sz="2200" dirty="0"/>
              <a:t>Build TeamSTEPPS into Perioperative Simulation Training</a:t>
            </a:r>
          </a:p>
          <a:p>
            <a:r>
              <a:rPr lang="en-US" sz="2200" dirty="0"/>
              <a:t>Spread TeamSTEPPS to all procedural areas: GI Lab, Interventional Radiology, Cardiac Cath Lab, Labor &amp; Delivery</a:t>
            </a:r>
          </a:p>
          <a:p>
            <a:r>
              <a:rPr lang="en-US" sz="2200" dirty="0"/>
              <a:t>Continue to measure progress towards </a:t>
            </a:r>
            <a:r>
              <a:rPr lang="en-US" sz="2200" dirty="0" err="1"/>
              <a:t>Peri</a:t>
            </a:r>
            <a:r>
              <a:rPr lang="en-US" sz="2200" dirty="0"/>
              <a:t> Op goals including: increased reporting, decreased untoward events, reduced SSI, improved morale </a:t>
            </a:r>
          </a:p>
          <a:p>
            <a:r>
              <a:rPr lang="en-US" sz="2200" dirty="0"/>
              <a:t>Continue to reward and recognize staff and physicians for escalating Patient Safety concerns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3468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760220"/>
            <a:ext cx="7772400" cy="3543300"/>
          </a:xfrm>
        </p:spPr>
        <p:txBody>
          <a:bodyPr/>
          <a:lstStyle/>
          <a:p>
            <a:pPr marL="355600" marR="150495">
              <a:lnSpc>
                <a:spcPct val="100000"/>
              </a:lnSpc>
              <a:spcBef>
                <a:spcPts val="1595"/>
              </a:spcBef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b="1" spc="-5" dirty="0">
                <a:cs typeface="Arial"/>
              </a:rPr>
              <a:t>Tea</a:t>
            </a:r>
            <a:r>
              <a:rPr lang="en-US" b="1" dirty="0">
                <a:cs typeface="Arial"/>
              </a:rPr>
              <a:t>m</a:t>
            </a:r>
            <a:r>
              <a:rPr lang="en-US" b="1" spc="-5" dirty="0">
                <a:cs typeface="Arial"/>
              </a:rPr>
              <a:t>STEPP</a:t>
            </a:r>
            <a:r>
              <a:rPr lang="en-US" b="1" dirty="0">
                <a:cs typeface="Arial"/>
              </a:rPr>
              <a:t>S</a:t>
            </a:r>
            <a:r>
              <a:rPr lang="en-US" b="1" spc="20" dirty="0">
                <a:cs typeface="Arial"/>
              </a:rPr>
              <a:t> </a:t>
            </a:r>
            <a:r>
              <a:rPr lang="en-US" b="1" spc="-5" dirty="0">
                <a:cs typeface="Arial"/>
              </a:rPr>
              <a:t>ca</a:t>
            </a:r>
            <a:r>
              <a:rPr lang="en-US" b="1" dirty="0">
                <a:cs typeface="Arial"/>
              </a:rPr>
              <a:t>n im</a:t>
            </a:r>
            <a:r>
              <a:rPr lang="en-US" b="1" spc="-5" dirty="0">
                <a:cs typeface="Arial"/>
              </a:rPr>
              <a:t>p</a:t>
            </a:r>
            <a:r>
              <a:rPr lang="en-US" b="1" dirty="0">
                <a:cs typeface="Arial"/>
              </a:rPr>
              <a:t>r</a:t>
            </a:r>
            <a:r>
              <a:rPr lang="en-US" b="1" spc="-5" dirty="0">
                <a:cs typeface="Arial"/>
              </a:rPr>
              <a:t>ov</a:t>
            </a:r>
            <a:r>
              <a:rPr lang="en-US" b="1" dirty="0">
                <a:cs typeface="Arial"/>
              </a:rPr>
              <a:t>e</a:t>
            </a:r>
            <a:r>
              <a:rPr lang="en-US" b="1" spc="-10" dirty="0">
                <a:cs typeface="Arial"/>
              </a:rPr>
              <a:t> </a:t>
            </a:r>
            <a:r>
              <a:rPr lang="en-US" b="1" spc="-5" dirty="0">
                <a:cs typeface="Arial"/>
              </a:rPr>
              <a:t>c</a:t>
            </a:r>
            <a:r>
              <a:rPr lang="en-US" b="1" spc="5" dirty="0">
                <a:cs typeface="Arial"/>
              </a:rPr>
              <a:t>l</a:t>
            </a:r>
            <a:r>
              <a:rPr lang="en-US" b="1" dirty="0">
                <a:cs typeface="Arial"/>
              </a:rPr>
              <a:t>i</a:t>
            </a:r>
            <a:r>
              <a:rPr lang="en-US" b="1" spc="-5" dirty="0">
                <a:cs typeface="Arial"/>
              </a:rPr>
              <a:t>n</a:t>
            </a:r>
            <a:r>
              <a:rPr lang="en-US" b="1" dirty="0">
                <a:cs typeface="Arial"/>
              </a:rPr>
              <a:t>i</a:t>
            </a:r>
            <a:r>
              <a:rPr lang="en-US" b="1" spc="-5" dirty="0">
                <a:cs typeface="Arial"/>
              </a:rPr>
              <a:t>ca</a:t>
            </a:r>
            <a:r>
              <a:rPr lang="en-US" b="1" dirty="0">
                <a:cs typeface="Arial"/>
              </a:rPr>
              <a:t>l</a:t>
            </a:r>
            <a:r>
              <a:rPr lang="en-US" b="1" spc="-30" dirty="0">
                <a:cs typeface="Arial"/>
              </a:rPr>
              <a:t> </a:t>
            </a:r>
            <a:r>
              <a:rPr lang="en-US" b="1" spc="-5" dirty="0">
                <a:cs typeface="Arial"/>
              </a:rPr>
              <a:t>pe</a:t>
            </a:r>
            <a:r>
              <a:rPr lang="en-US" b="1" dirty="0">
                <a:cs typeface="Arial"/>
              </a:rPr>
              <a:t>rf</a:t>
            </a:r>
            <a:r>
              <a:rPr lang="en-US" b="1" spc="-5" dirty="0">
                <a:cs typeface="Arial"/>
              </a:rPr>
              <a:t>o</a:t>
            </a:r>
            <a:r>
              <a:rPr lang="en-US" b="1" dirty="0">
                <a:cs typeface="Arial"/>
              </a:rPr>
              <a:t>rm</a:t>
            </a:r>
            <a:r>
              <a:rPr lang="en-US" b="1" spc="-5" dirty="0">
                <a:cs typeface="Arial"/>
              </a:rPr>
              <a:t>ance an</a:t>
            </a:r>
            <a:r>
              <a:rPr lang="en-US" b="1" dirty="0">
                <a:cs typeface="Arial"/>
              </a:rPr>
              <a:t>d</a:t>
            </a:r>
            <a:r>
              <a:rPr lang="en-US" b="1" spc="-10" dirty="0">
                <a:cs typeface="Arial"/>
              </a:rPr>
              <a:t> </a:t>
            </a:r>
            <a:r>
              <a:rPr lang="en-US" b="1" spc="-5" dirty="0">
                <a:cs typeface="Arial"/>
              </a:rPr>
              <a:t>pa</a:t>
            </a:r>
            <a:r>
              <a:rPr lang="en-US" b="1" dirty="0">
                <a:cs typeface="Arial"/>
              </a:rPr>
              <a:t>t</a:t>
            </a:r>
            <a:r>
              <a:rPr lang="en-US" b="1" spc="5" dirty="0">
                <a:cs typeface="Arial"/>
              </a:rPr>
              <a:t>i</a:t>
            </a:r>
            <a:r>
              <a:rPr lang="en-US" b="1" spc="-5" dirty="0">
                <a:cs typeface="Arial"/>
              </a:rPr>
              <a:t>en</a:t>
            </a:r>
            <a:r>
              <a:rPr lang="en-US" b="1" dirty="0">
                <a:cs typeface="Arial"/>
              </a:rPr>
              <a:t>t</a:t>
            </a:r>
            <a:r>
              <a:rPr lang="en-US" b="1" spc="-5" dirty="0">
                <a:cs typeface="Arial"/>
              </a:rPr>
              <a:t> sa</a:t>
            </a:r>
            <a:r>
              <a:rPr lang="en-US" b="1" dirty="0">
                <a:cs typeface="Arial"/>
              </a:rPr>
              <a:t>f</a:t>
            </a:r>
            <a:r>
              <a:rPr lang="en-US" b="1" spc="-5" dirty="0">
                <a:cs typeface="Arial"/>
              </a:rPr>
              <a:t>e</a:t>
            </a:r>
            <a:r>
              <a:rPr lang="en-US" b="1" dirty="0">
                <a:cs typeface="Arial"/>
              </a:rPr>
              <a:t>ty </a:t>
            </a:r>
            <a:r>
              <a:rPr lang="en-US" b="1" spc="-5" dirty="0">
                <a:cs typeface="Arial"/>
              </a:rPr>
              <a:t>b</a:t>
            </a:r>
            <a:r>
              <a:rPr lang="en-US" b="1" spc="-30" dirty="0">
                <a:cs typeface="Arial"/>
              </a:rPr>
              <a:t>y</a:t>
            </a:r>
            <a:r>
              <a:rPr lang="en-US" b="1" dirty="0">
                <a:cs typeface="Arial"/>
              </a:rPr>
              <a:t>:</a:t>
            </a:r>
            <a:endParaRPr lang="en-US" dirty="0">
              <a:cs typeface="Arial"/>
            </a:endParaRPr>
          </a:p>
          <a:p>
            <a:pPr marL="756285" marR="830580" lvl="1" indent="-286385">
              <a:lnSpc>
                <a:spcPct val="100000"/>
              </a:lnSpc>
              <a:spcBef>
                <a:spcPts val="525"/>
              </a:spcBef>
              <a:buClr>
                <a:srgbClr val="CCCC99"/>
              </a:buClr>
              <a:buFont typeface="Wingdings"/>
              <a:buChar char=""/>
              <a:tabLst>
                <a:tab pos="756920" algn="l"/>
              </a:tabLst>
            </a:pPr>
            <a:r>
              <a:rPr lang="en-US" sz="2200" spc="-25" dirty="0">
                <a:cs typeface="Arial"/>
              </a:rPr>
              <a:t>D</a:t>
            </a:r>
            <a:r>
              <a:rPr lang="en-US" sz="2200" spc="-15" dirty="0">
                <a:cs typeface="Arial"/>
              </a:rPr>
              <a:t>e</a:t>
            </a:r>
            <a:r>
              <a:rPr lang="en-US" sz="2200" spc="-25" dirty="0">
                <a:cs typeface="Arial"/>
              </a:rPr>
              <a:t>v</a:t>
            </a:r>
            <a:r>
              <a:rPr lang="en-US" sz="2200" spc="-15" dirty="0">
                <a:cs typeface="Arial"/>
              </a:rPr>
              <a:t>eloping</a:t>
            </a:r>
            <a:r>
              <a:rPr lang="en-US" sz="2200" spc="15" dirty="0">
                <a:cs typeface="Arial"/>
              </a:rPr>
              <a:t> </a:t>
            </a:r>
            <a:r>
              <a:rPr lang="en-US" sz="2200" spc="-15" dirty="0">
                <a:cs typeface="Arial"/>
              </a:rPr>
              <a:t>e</a:t>
            </a:r>
            <a:r>
              <a:rPr lang="en-US" sz="2200" spc="-25" dirty="0">
                <a:cs typeface="Arial"/>
              </a:rPr>
              <a:t>x</a:t>
            </a:r>
            <a:r>
              <a:rPr lang="en-US" sz="2200" spc="-10" dirty="0">
                <a:cs typeface="Arial"/>
              </a:rPr>
              <a:t>pertis</a:t>
            </a:r>
            <a:r>
              <a:rPr lang="en-US" sz="2200" spc="-15" dirty="0">
                <a:cs typeface="Arial"/>
              </a:rPr>
              <a:t>e</a:t>
            </a:r>
            <a:r>
              <a:rPr lang="en-US" sz="2200" spc="10" dirty="0">
                <a:cs typeface="Arial"/>
              </a:rPr>
              <a:t> </a:t>
            </a:r>
            <a:r>
              <a:rPr lang="en-US" sz="2200" spc="-10" dirty="0">
                <a:cs typeface="Arial"/>
              </a:rPr>
              <a:t>in </a:t>
            </a:r>
            <a:r>
              <a:rPr lang="en-US" sz="2200" spc="-15" dirty="0">
                <a:cs typeface="Arial"/>
              </a:rPr>
              <a:t>team</a:t>
            </a:r>
            <a:r>
              <a:rPr lang="en-US" sz="2200" spc="15" dirty="0">
                <a:cs typeface="Arial"/>
              </a:rPr>
              <a:t> </a:t>
            </a:r>
            <a:r>
              <a:rPr lang="en-US" sz="2200" spc="-10" dirty="0">
                <a:cs typeface="Arial"/>
              </a:rPr>
              <a:t>training</a:t>
            </a:r>
            <a:r>
              <a:rPr lang="en-US" sz="2200" dirty="0">
                <a:cs typeface="Arial"/>
              </a:rPr>
              <a:t> </a:t>
            </a:r>
            <a:r>
              <a:rPr lang="en-US" sz="2200" spc="-15" dirty="0">
                <a:cs typeface="Arial"/>
              </a:rPr>
              <a:t>and</a:t>
            </a:r>
            <a:r>
              <a:rPr lang="en-US" sz="2200" dirty="0">
                <a:cs typeface="Arial"/>
              </a:rPr>
              <a:t> </a:t>
            </a:r>
            <a:r>
              <a:rPr lang="en-US" sz="2200" spc="-25" dirty="0">
                <a:cs typeface="Arial"/>
              </a:rPr>
              <a:t>HR</a:t>
            </a:r>
            <a:r>
              <a:rPr lang="en-US" sz="2200" spc="-20" dirty="0">
                <a:cs typeface="Arial"/>
              </a:rPr>
              <a:t>O</a:t>
            </a:r>
            <a:r>
              <a:rPr lang="en-US" sz="2200" spc="-15" dirty="0">
                <a:cs typeface="Arial"/>
              </a:rPr>
              <a:t> funda</a:t>
            </a:r>
            <a:r>
              <a:rPr lang="en-US" sz="2200" spc="-30" dirty="0">
                <a:cs typeface="Arial"/>
              </a:rPr>
              <a:t>m</a:t>
            </a:r>
            <a:r>
              <a:rPr lang="en-US" sz="2200" spc="-10" dirty="0">
                <a:cs typeface="Arial"/>
              </a:rPr>
              <a:t>entals in the leadership team</a:t>
            </a:r>
            <a:endParaRPr lang="en-US" sz="2200" dirty="0">
              <a:cs typeface="Arial"/>
            </a:endParaRPr>
          </a:p>
          <a:p>
            <a:pPr marL="756285" marR="5080" lvl="1" indent="-286385">
              <a:lnSpc>
                <a:spcPct val="100000"/>
              </a:lnSpc>
              <a:spcBef>
                <a:spcPts val="1680"/>
              </a:spcBef>
              <a:buClr>
                <a:srgbClr val="CCCC99"/>
              </a:buClr>
              <a:buFont typeface="Wingdings"/>
              <a:buChar char=""/>
              <a:tabLst>
                <a:tab pos="756920" algn="l"/>
              </a:tabLst>
            </a:pPr>
            <a:r>
              <a:rPr lang="en-US" sz="2200" spc="-10" dirty="0">
                <a:cs typeface="Arial"/>
              </a:rPr>
              <a:t>Integrating</a:t>
            </a:r>
            <a:r>
              <a:rPr lang="en-US" sz="2200" spc="15" dirty="0">
                <a:cs typeface="Arial"/>
              </a:rPr>
              <a:t> </a:t>
            </a:r>
            <a:r>
              <a:rPr lang="en-US" sz="2200" spc="-15" dirty="0">
                <a:cs typeface="Arial"/>
              </a:rPr>
              <a:t>tea</a:t>
            </a:r>
            <a:r>
              <a:rPr lang="en-US" sz="2200" spc="-30" dirty="0">
                <a:cs typeface="Arial"/>
              </a:rPr>
              <a:t>m</a:t>
            </a:r>
            <a:r>
              <a:rPr lang="en-US" sz="2200" spc="-25" dirty="0">
                <a:cs typeface="Arial"/>
              </a:rPr>
              <a:t>w</a:t>
            </a:r>
            <a:r>
              <a:rPr lang="en-US" sz="2200" spc="-15" dirty="0">
                <a:cs typeface="Arial"/>
              </a:rPr>
              <a:t>ork</a:t>
            </a:r>
            <a:r>
              <a:rPr lang="en-US" sz="2200" spc="30" dirty="0">
                <a:cs typeface="Arial"/>
              </a:rPr>
              <a:t> </a:t>
            </a:r>
            <a:r>
              <a:rPr lang="en-US" sz="2200" spc="-15" dirty="0">
                <a:cs typeface="Arial"/>
              </a:rPr>
              <a:t>and</a:t>
            </a:r>
            <a:r>
              <a:rPr lang="en-US" sz="2200" dirty="0">
                <a:cs typeface="Arial"/>
              </a:rPr>
              <a:t> </a:t>
            </a:r>
            <a:r>
              <a:rPr lang="en-US" sz="2200" spc="-10" dirty="0">
                <a:cs typeface="Arial"/>
              </a:rPr>
              <a:t>c</a:t>
            </a:r>
            <a:r>
              <a:rPr lang="en-US" sz="2200" spc="-15" dirty="0">
                <a:cs typeface="Arial"/>
              </a:rPr>
              <a:t>o</a:t>
            </a:r>
            <a:r>
              <a:rPr lang="en-US" sz="2200" spc="-30" dirty="0">
                <a:cs typeface="Arial"/>
              </a:rPr>
              <a:t>mm</a:t>
            </a:r>
            <a:r>
              <a:rPr lang="en-US" sz="2200" spc="-10" dirty="0">
                <a:cs typeface="Arial"/>
              </a:rPr>
              <a:t>unication</a:t>
            </a:r>
            <a:r>
              <a:rPr lang="en-US" sz="2200" spc="10" dirty="0">
                <a:cs typeface="Arial"/>
              </a:rPr>
              <a:t> </a:t>
            </a:r>
            <a:r>
              <a:rPr lang="en-US" sz="2200" spc="-10" dirty="0">
                <a:cs typeface="Arial"/>
              </a:rPr>
              <a:t>principals into the daily work flows, e.g. “way we do business”</a:t>
            </a:r>
            <a:endParaRPr lang="en-US" sz="2200" dirty="0">
              <a:cs typeface="Arial"/>
            </a:endParaRPr>
          </a:p>
          <a:p>
            <a:pPr marL="756285" marR="1485265" lvl="1" indent="-286385" defTabSz="7943850">
              <a:lnSpc>
                <a:spcPct val="100000"/>
              </a:lnSpc>
              <a:spcBef>
                <a:spcPts val="1680"/>
              </a:spcBef>
              <a:buClr>
                <a:srgbClr val="CCCC99"/>
              </a:buClr>
              <a:buFont typeface="Wingdings"/>
              <a:buChar char=""/>
            </a:pPr>
            <a:r>
              <a:rPr lang="en-US" sz="2200" spc="-25" dirty="0">
                <a:cs typeface="Arial"/>
              </a:rPr>
              <a:t>O</a:t>
            </a:r>
            <a:r>
              <a:rPr lang="en-US" sz="2200" spc="-10" dirty="0">
                <a:cs typeface="Arial"/>
              </a:rPr>
              <a:t>pti</a:t>
            </a:r>
            <a:r>
              <a:rPr lang="en-US" sz="2200" spc="-30" dirty="0">
                <a:cs typeface="Arial"/>
              </a:rPr>
              <a:t>m</a:t>
            </a:r>
            <a:r>
              <a:rPr lang="en-US" sz="2200" spc="-5" dirty="0">
                <a:cs typeface="Arial"/>
              </a:rPr>
              <a:t>i</a:t>
            </a:r>
            <a:r>
              <a:rPr lang="en-US" sz="2200" spc="-10" dirty="0">
                <a:cs typeface="Arial"/>
              </a:rPr>
              <a:t>zing</a:t>
            </a:r>
            <a:r>
              <a:rPr lang="en-US" sz="2200" spc="15" dirty="0">
                <a:cs typeface="Arial"/>
              </a:rPr>
              <a:t> </a:t>
            </a:r>
            <a:r>
              <a:rPr lang="en-US" sz="2200" spc="-10" dirty="0">
                <a:cs typeface="Arial"/>
              </a:rPr>
              <a:t>patient</a:t>
            </a:r>
            <a:r>
              <a:rPr lang="en-US" sz="2200" dirty="0">
                <a:cs typeface="Arial"/>
              </a:rPr>
              <a:t> </a:t>
            </a:r>
            <a:r>
              <a:rPr lang="en-US" sz="2200" spc="-15" dirty="0">
                <a:cs typeface="Arial"/>
              </a:rPr>
              <a:t>out</a:t>
            </a:r>
            <a:r>
              <a:rPr lang="en-US" sz="2200" spc="-10" dirty="0">
                <a:cs typeface="Arial"/>
              </a:rPr>
              <a:t>c</a:t>
            </a:r>
            <a:r>
              <a:rPr lang="en-US" sz="2200" spc="-15" dirty="0">
                <a:cs typeface="Arial"/>
              </a:rPr>
              <a:t>o</a:t>
            </a:r>
            <a:r>
              <a:rPr lang="en-US" sz="2200" spc="-30" dirty="0">
                <a:cs typeface="Arial"/>
              </a:rPr>
              <a:t>m</a:t>
            </a:r>
            <a:r>
              <a:rPr lang="en-US" sz="2200" spc="-15" dirty="0">
                <a:cs typeface="Arial"/>
              </a:rPr>
              <a:t>es</a:t>
            </a:r>
            <a:r>
              <a:rPr lang="en-US" sz="2200" spc="15" dirty="0">
                <a:cs typeface="Arial"/>
              </a:rPr>
              <a:t> </a:t>
            </a:r>
            <a:r>
              <a:rPr lang="en-US" sz="2200" spc="-15" dirty="0">
                <a:cs typeface="Arial"/>
              </a:rPr>
              <a:t>by early identification</a:t>
            </a:r>
            <a:r>
              <a:rPr lang="en-US" sz="2200" spc="-5" dirty="0">
                <a:cs typeface="Arial"/>
              </a:rPr>
              <a:t> and resolution of patient safety concerns</a:t>
            </a:r>
            <a:endParaRPr lang="en-US" sz="2200" dirty="0">
              <a:cs typeface="Arial"/>
            </a:endParaRPr>
          </a:p>
          <a:p>
            <a:pPr marL="756285" marR="410845" lvl="1" indent="-286385">
              <a:lnSpc>
                <a:spcPct val="100000"/>
              </a:lnSpc>
              <a:spcBef>
                <a:spcPts val="1680"/>
              </a:spcBef>
              <a:buClr>
                <a:srgbClr val="CCCC99"/>
              </a:buClr>
              <a:buFont typeface="Wingdings"/>
              <a:buChar char=""/>
              <a:tabLst>
                <a:tab pos="756920" algn="l"/>
              </a:tabLst>
            </a:pPr>
            <a:r>
              <a:rPr lang="en-US" sz="2200" spc="-25" dirty="0">
                <a:cs typeface="Arial"/>
              </a:rPr>
              <a:t>R</a:t>
            </a:r>
            <a:r>
              <a:rPr lang="en-US" sz="2200" spc="-15" dirty="0">
                <a:cs typeface="Arial"/>
              </a:rPr>
              <a:t>edu</a:t>
            </a:r>
            <a:r>
              <a:rPr lang="en-US" sz="2200" spc="-10" dirty="0">
                <a:cs typeface="Arial"/>
              </a:rPr>
              <a:t>cing</a:t>
            </a:r>
            <a:r>
              <a:rPr lang="en-US" sz="2200" spc="5" dirty="0">
                <a:cs typeface="Arial"/>
              </a:rPr>
              <a:t> </a:t>
            </a:r>
            <a:r>
              <a:rPr lang="en-US" sz="2200" spc="-15" dirty="0">
                <a:cs typeface="Arial"/>
              </a:rPr>
              <a:t>ad</a:t>
            </a:r>
            <a:r>
              <a:rPr lang="en-US" sz="2200" spc="-25" dirty="0">
                <a:cs typeface="Arial"/>
              </a:rPr>
              <a:t>v</a:t>
            </a:r>
            <a:r>
              <a:rPr lang="en-US" sz="2200" spc="-10" dirty="0">
                <a:cs typeface="Arial"/>
              </a:rPr>
              <a:t>ers</a:t>
            </a:r>
            <a:r>
              <a:rPr lang="en-US" sz="2200" spc="-15" dirty="0">
                <a:cs typeface="Arial"/>
              </a:rPr>
              <a:t>e</a:t>
            </a:r>
            <a:r>
              <a:rPr lang="en-US" sz="2200" spc="10" dirty="0">
                <a:cs typeface="Arial"/>
              </a:rPr>
              <a:t> </a:t>
            </a:r>
            <a:r>
              <a:rPr lang="en-US" sz="2200" spc="-10" dirty="0">
                <a:cs typeface="Arial"/>
              </a:rPr>
              <a:t>patient</a:t>
            </a:r>
            <a:r>
              <a:rPr lang="en-US" sz="2200" dirty="0">
                <a:cs typeface="Arial"/>
              </a:rPr>
              <a:t> </a:t>
            </a:r>
            <a:r>
              <a:rPr lang="en-US" sz="2200" spc="-15" dirty="0">
                <a:cs typeface="Arial"/>
              </a:rPr>
              <a:t>e</a:t>
            </a:r>
            <a:r>
              <a:rPr lang="en-US" sz="2200" spc="-25" dirty="0">
                <a:cs typeface="Arial"/>
              </a:rPr>
              <a:t>v</a:t>
            </a:r>
            <a:r>
              <a:rPr lang="en-US" sz="2200" spc="-15" dirty="0">
                <a:cs typeface="Arial"/>
              </a:rPr>
              <a:t>ents</a:t>
            </a:r>
            <a:r>
              <a:rPr lang="en-US" sz="2200" spc="15" dirty="0">
                <a:cs typeface="Arial"/>
              </a:rPr>
              <a:t> </a:t>
            </a:r>
            <a:r>
              <a:rPr lang="en-US" sz="2200" spc="-10" dirty="0">
                <a:cs typeface="Arial"/>
              </a:rPr>
              <a:t>related</a:t>
            </a:r>
            <a:r>
              <a:rPr lang="en-US" sz="2200" dirty="0">
                <a:cs typeface="Arial"/>
              </a:rPr>
              <a:t> </a:t>
            </a:r>
            <a:r>
              <a:rPr lang="en-US" sz="2200" spc="-10" dirty="0">
                <a:cs typeface="Arial"/>
              </a:rPr>
              <a:t>to c</a:t>
            </a:r>
            <a:r>
              <a:rPr lang="en-US" sz="2200" spc="-15" dirty="0">
                <a:cs typeface="Arial"/>
              </a:rPr>
              <a:t>o</a:t>
            </a:r>
            <a:r>
              <a:rPr lang="en-US" sz="2200" spc="-30" dirty="0">
                <a:cs typeface="Arial"/>
              </a:rPr>
              <a:t>mm</a:t>
            </a:r>
            <a:r>
              <a:rPr lang="en-US" sz="2200" spc="-10" dirty="0">
                <a:cs typeface="Arial"/>
              </a:rPr>
              <a:t>unication</a:t>
            </a:r>
            <a:r>
              <a:rPr lang="en-US" sz="2200" spc="10" dirty="0">
                <a:cs typeface="Arial"/>
              </a:rPr>
              <a:t> </a:t>
            </a:r>
            <a:r>
              <a:rPr lang="en-US" sz="2200" spc="-15" dirty="0">
                <a:cs typeface="Arial"/>
              </a:rPr>
              <a:t>brea</a:t>
            </a:r>
            <a:r>
              <a:rPr lang="en-US" sz="2200" spc="-10" dirty="0">
                <a:cs typeface="Arial"/>
              </a:rPr>
              <a:t>k</a:t>
            </a:r>
            <a:r>
              <a:rPr lang="en-US" sz="2200" spc="-15" dirty="0">
                <a:cs typeface="Arial"/>
              </a:rPr>
              <a:t>do</a:t>
            </a:r>
            <a:r>
              <a:rPr lang="en-US" sz="2200" spc="-25" dirty="0">
                <a:cs typeface="Arial"/>
              </a:rPr>
              <a:t>w</a:t>
            </a:r>
            <a:r>
              <a:rPr lang="en-US" sz="2200" spc="-15" dirty="0">
                <a:cs typeface="Arial"/>
              </a:rPr>
              <a:t>ns</a:t>
            </a:r>
            <a:r>
              <a:rPr lang="en-US" sz="2200" spc="15" dirty="0">
                <a:cs typeface="Arial"/>
              </a:rPr>
              <a:t> </a:t>
            </a:r>
            <a:r>
              <a:rPr lang="en-US" sz="2200" spc="-15" dirty="0">
                <a:cs typeface="Arial"/>
              </a:rPr>
              <a:t>and poor</a:t>
            </a:r>
            <a:r>
              <a:rPr lang="en-US" sz="2200" spc="10" dirty="0">
                <a:cs typeface="Arial"/>
              </a:rPr>
              <a:t> </a:t>
            </a:r>
            <a:r>
              <a:rPr lang="en-US" sz="2200" spc="-15" dirty="0">
                <a:cs typeface="Arial"/>
              </a:rPr>
              <a:t>tea</a:t>
            </a:r>
            <a:r>
              <a:rPr lang="en-US" sz="2200" spc="-30" dirty="0">
                <a:cs typeface="Arial"/>
              </a:rPr>
              <a:t>m</a:t>
            </a:r>
            <a:r>
              <a:rPr lang="en-US" sz="2200" spc="-25" dirty="0">
                <a:cs typeface="Arial"/>
              </a:rPr>
              <a:t>w</a:t>
            </a:r>
            <a:r>
              <a:rPr lang="en-US" sz="2200" spc="-15" dirty="0">
                <a:cs typeface="Arial"/>
              </a:rPr>
              <a:t>ork</a:t>
            </a:r>
            <a:endParaRPr lang="en-US" sz="2200" dirty="0"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3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063" y="685800"/>
            <a:ext cx="7739062" cy="914400"/>
          </a:xfrm>
        </p:spPr>
        <p:txBody>
          <a:bodyPr/>
          <a:lstStyle/>
          <a:p>
            <a:pPr marL="12700" lv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kern="1200" dirty="0" smtClean="0">
                <a:ea typeface="+mn-ea"/>
                <a:cs typeface="Arial"/>
              </a:rPr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063" y="1600200"/>
            <a:ext cx="7772400" cy="3543300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Southern California Kaiser Permanente Risk &amp; Patient Safety Leadership Team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Kaiser Permanente Los Angeles Medical Center Senior Leadership Team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Kaiser Permanente Los Angeles Medical Center Perioperative Leadership Team</a:t>
            </a:r>
          </a:p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Special Thanks to:</a:t>
            </a:r>
          </a:p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Monica M.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Metzdorff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MD</a:t>
            </a:r>
          </a:p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Dr. Stephen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Munz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MD</a:t>
            </a:r>
          </a:p>
          <a:p>
            <a:pPr marL="0" indent="0" algn="ctr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the Perioperative TeamSTEPPS Trainers:</a:t>
            </a:r>
          </a:p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Alquitran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RN, MSN</a:t>
            </a:r>
          </a:p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Kurt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Birusingh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MD</a:t>
            </a:r>
          </a:p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Brenda Catt, RN, MSN</a:t>
            </a:r>
          </a:p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Vincent Chen, MD</a:t>
            </a:r>
          </a:p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Richard Kim, MD</a:t>
            </a:r>
          </a:p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Danielle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Stranc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MD</a:t>
            </a:r>
          </a:p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Christina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Unzueta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RN </a:t>
            </a:r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7904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6" name="Content Placeholder 5" descr="Picture of the Kaiser Team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90600" y="1790700"/>
            <a:ext cx="3634173" cy="4438597"/>
          </a:xfrm>
          <a:prstGeom prst="rect">
            <a:avLst/>
          </a:prstGeom>
        </p:spPr>
      </p:pic>
      <p:pic>
        <p:nvPicPr>
          <p:cNvPr id="7" name="Content Placeholder 6" descr="A golden glove trophy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992439" y="1790700"/>
            <a:ext cx="3627686" cy="453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9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ヒラギノ角ゴ Pro W3"/>
                <a:cs typeface="ヒラギノ角ゴ Pro W3"/>
              </a:rPr>
              <a:t>Questions and Answers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en-US" altLang="en-US" dirty="0" smtClean="0">
                <a:ea typeface="ヒラギノ角ゴ Pro W3"/>
                <a:cs typeface="ヒラギノ角ゴ Pro W3"/>
              </a:rPr>
              <a:t>For more information, please contact our team at: 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altLang="en-US" u="sng" dirty="0" smtClean="0">
                <a:ea typeface="ヒラギノ角ゴ Pro W3"/>
                <a:cs typeface="ヒラギノ角ゴ Pro W3"/>
                <a:hlinkClick r:id="rId3"/>
              </a:rPr>
              <a:t>AHRQTeamSTEPPS@aha.org</a:t>
            </a:r>
            <a:r>
              <a:rPr lang="en-US" altLang="en-US" dirty="0" smtClean="0">
                <a:ea typeface="ヒラギノ角ゴ Pro W3"/>
                <a:cs typeface="ヒラギノ角ゴ Pro W3"/>
              </a:rPr>
              <a:t> </a:t>
            </a:r>
          </a:p>
          <a:p>
            <a:pPr marL="0" indent="0">
              <a:buFont typeface="Wingdings" pitchFamily="2" charset="2"/>
              <a:buNone/>
            </a:pPr>
            <a:endParaRPr lang="en-US" altLang="en-US" dirty="0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877888" y="914400"/>
            <a:ext cx="7739062" cy="914400"/>
          </a:xfrm>
        </p:spPr>
        <p:txBody>
          <a:bodyPr/>
          <a:lstStyle/>
          <a:p>
            <a:r>
              <a:rPr lang="en-US" altLang="en-US" dirty="0" smtClean="0">
                <a:ea typeface="ヒラギノ角ゴ Pro W3"/>
                <a:cs typeface="ヒラギノ角ゴ Pro W3"/>
              </a:rPr>
              <a:t>Upcoming TeamSTEPPS Events</a:t>
            </a:r>
          </a:p>
        </p:txBody>
      </p:sp>
      <p:sp>
        <p:nvSpPr>
          <p:cNvPr id="18435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>
                <a:ea typeface="ヒラギノ角ゴ Pro W3"/>
                <a:cs typeface="ヒラギノ角ゴ Pro W3"/>
              </a:rPr>
              <a:t>Master Training Courses</a:t>
            </a:r>
          </a:p>
          <a:p>
            <a:pPr lvl="1"/>
            <a:r>
              <a:rPr lang="en-US" altLang="en-US" sz="2100" dirty="0" smtClean="0">
                <a:ea typeface="ヒラギノ角ゴ Pro W3"/>
                <a:hlinkClick r:id="rId2"/>
              </a:rPr>
              <a:t>Registration</a:t>
            </a:r>
            <a:r>
              <a:rPr lang="en-US" altLang="en-US" sz="2100" dirty="0" smtClean="0">
                <a:ea typeface="ヒラギノ角ゴ Pro W3"/>
              </a:rPr>
              <a:t> for courses through September 2017 now open</a:t>
            </a:r>
          </a:p>
          <a:p>
            <a:r>
              <a:rPr lang="en-US" altLang="en-US" dirty="0" smtClean="0">
                <a:ea typeface="ヒラギノ角ゴ Pro W3"/>
                <a:cs typeface="ヒラギノ角ゴ Pro W3"/>
              </a:rPr>
              <a:t>Advanced Courses</a:t>
            </a:r>
          </a:p>
          <a:p>
            <a:pPr lvl="1"/>
            <a:r>
              <a:rPr lang="en-US" altLang="en-US" sz="2100" dirty="0" smtClean="0">
                <a:ea typeface="ヒラギノ角ゴ Pro W3"/>
              </a:rPr>
              <a:t>July 18 at UCLA</a:t>
            </a:r>
          </a:p>
          <a:p>
            <a:pPr lvl="1"/>
            <a:r>
              <a:rPr lang="en-US" altLang="en-US" sz="2100" dirty="0" smtClean="0">
                <a:ea typeface="ヒラギノ角ゴ Pro W3"/>
              </a:rPr>
              <a:t>August 1 at Northwell Health</a:t>
            </a:r>
          </a:p>
          <a:p>
            <a:pPr lvl="1"/>
            <a:r>
              <a:rPr lang="en-US" altLang="en-US" sz="2100" dirty="0" smtClean="0">
                <a:ea typeface="ヒラギノ角ゴ Pro W3"/>
              </a:rPr>
              <a:t>August 11 at the University of Washington</a:t>
            </a:r>
          </a:p>
          <a:p>
            <a:pPr lvl="1"/>
            <a:r>
              <a:rPr lang="en-US" altLang="en-US" sz="2100" dirty="0" smtClean="0">
                <a:ea typeface="ヒラギノ角ゴ Pro W3"/>
              </a:rPr>
              <a:t>August 25 at </a:t>
            </a:r>
            <a:r>
              <a:rPr lang="en-US" altLang="en-US" sz="2100" dirty="0" err="1" smtClean="0">
                <a:ea typeface="ヒラギノ角ゴ Pro W3"/>
              </a:rPr>
              <a:t>MetroHealth</a:t>
            </a:r>
            <a:endParaRPr lang="en-US" altLang="en-US" sz="2100" dirty="0" smtClean="0">
              <a:ea typeface="ヒラギノ角ゴ Pro W3"/>
            </a:endParaRPr>
          </a:p>
          <a:p>
            <a:pPr lvl="1"/>
            <a:r>
              <a:rPr lang="en-US" altLang="en-US" sz="2100" dirty="0" smtClean="0">
                <a:ea typeface="ヒラギノ角ゴ Pro W3"/>
              </a:rPr>
              <a:t>Now accepting </a:t>
            </a:r>
            <a:r>
              <a:rPr lang="en-US" altLang="en-US" sz="2100" dirty="0" smtClean="0">
                <a:ea typeface="ヒラギノ角ゴ Pro W3"/>
                <a:hlinkClick r:id="rId3"/>
              </a:rPr>
              <a:t>applications</a:t>
            </a:r>
            <a:endParaRPr lang="en-US" altLang="en-US" sz="2100" dirty="0" smtClean="0"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28826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ヒラギノ角ゴ Pro W3"/>
                <a:cs typeface="ヒラギノ角ゴ Pro W3"/>
              </a:rPr>
              <a:t>Help Line </a:t>
            </a:r>
            <a:r>
              <a:rPr lang="en-US" altLang="en-US" b="0" dirty="0" smtClean="0">
                <a:ea typeface="ヒラギノ角ゴ Pro W3"/>
                <a:cs typeface="ヒラギノ角ゴ Pro W3"/>
              </a:rPr>
              <a:t>(312) 422-2609</a:t>
            </a:r>
            <a:endParaRPr lang="en-US" altLang="en-US" dirty="0" smtClean="0">
              <a:solidFill>
                <a:srgbClr val="FF000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914400" y="2020888"/>
            <a:ext cx="7772400" cy="4151312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en-US" altLang="en-US" dirty="0" smtClean="0">
                <a:ea typeface="ヒラギノ角ゴ Pro W3"/>
                <a:cs typeface="ヒラギノ角ゴ Pro W3"/>
              </a:rPr>
              <a:t>Or email: </a:t>
            </a:r>
            <a:r>
              <a:rPr lang="en-US" altLang="en-US" dirty="0" smtClean="0">
                <a:ea typeface="ヒラギノ角ゴ Pro W3"/>
                <a:cs typeface="ヒラギノ角ゴ Pro W3"/>
                <a:hlinkClick r:id="rId3"/>
              </a:rPr>
              <a:t>AHRQTeamSTEPPS@aha.org</a:t>
            </a:r>
            <a:r>
              <a:rPr lang="en-US" altLang="en-US" dirty="0" smtClean="0">
                <a:ea typeface="ヒラギノ角ゴ Pro W3"/>
                <a:cs typeface="ヒラギノ角ゴ Pro W3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7739062" cy="914400"/>
          </a:xfrm>
        </p:spPr>
        <p:txBody>
          <a:bodyPr/>
          <a:lstStyle/>
          <a:p>
            <a:r>
              <a:rPr lang="en-US" altLang="en-US" dirty="0">
                <a:ea typeface="ヒラギノ角ゴ Pro W3"/>
                <a:cs typeface="ヒラギノ角ゴ Pro W3"/>
              </a:rPr>
              <a:t>Today’s Presenters</a:t>
            </a:r>
          </a:p>
        </p:txBody>
      </p:sp>
      <p:sp>
        <p:nvSpPr>
          <p:cNvPr id="20483" name="Content Placeholder 3"/>
          <p:cNvSpPr>
            <a:spLocks noGrp="1"/>
          </p:cNvSpPr>
          <p:nvPr>
            <p:ph idx="1"/>
          </p:nvPr>
        </p:nvSpPr>
        <p:spPr>
          <a:xfrm>
            <a:off x="1828800" y="1515831"/>
            <a:ext cx="6324600" cy="4532312"/>
          </a:xfrm>
        </p:spPr>
        <p:txBody>
          <a:bodyPr/>
          <a:lstStyle/>
          <a:p>
            <a:pPr marL="355600">
              <a:lnSpc>
                <a:spcPct val="100000"/>
              </a:lnSpc>
              <a:spcBef>
                <a:spcPts val="3025"/>
              </a:spcBef>
              <a:buClr>
                <a:schemeClr val="tx1">
                  <a:lumMod val="50000"/>
                  <a:lumOff val="50000"/>
                </a:schemeClr>
              </a:buClr>
              <a:buSzPct val="90384"/>
              <a:buFont typeface="Wingdings"/>
              <a:buChar char=""/>
              <a:tabLst>
                <a:tab pos="355600" algn="l"/>
              </a:tabLst>
            </a:pPr>
            <a:r>
              <a:rPr lang="en-US" sz="2600" b="1" dirty="0">
                <a:cs typeface="Arial"/>
              </a:rPr>
              <a:t>Barbara Helliwell,</a:t>
            </a:r>
            <a:r>
              <a:rPr lang="en-US" sz="2600" b="1" spc="-35" dirty="0">
                <a:cs typeface="Arial"/>
              </a:rPr>
              <a:t> </a:t>
            </a:r>
            <a:r>
              <a:rPr lang="en-US" sz="2600" b="1" dirty="0">
                <a:cs typeface="Arial"/>
              </a:rPr>
              <a:t>RN,</a:t>
            </a:r>
            <a:r>
              <a:rPr lang="en-US" sz="2600" b="1" spc="-10" dirty="0">
                <a:cs typeface="Arial"/>
              </a:rPr>
              <a:t> </a:t>
            </a:r>
            <a:r>
              <a:rPr lang="en-US" sz="2600" b="1" dirty="0">
                <a:cs typeface="Arial"/>
              </a:rPr>
              <a:t>BSN,</a:t>
            </a:r>
            <a:r>
              <a:rPr lang="en-US" sz="2600" b="1" spc="-20" dirty="0">
                <a:cs typeface="Arial"/>
              </a:rPr>
              <a:t> PHN</a:t>
            </a:r>
          </a:p>
          <a:p>
            <a:pPr marL="756285" lvl="1" indent="-286385">
              <a:lnSpc>
                <a:spcPct val="100000"/>
              </a:lnSpc>
              <a:spcBef>
                <a:spcPts val="530"/>
              </a:spcBef>
              <a:buClr>
                <a:srgbClr val="CCCC99"/>
              </a:buClr>
              <a:buFont typeface="Wingdings"/>
              <a:buChar char=""/>
              <a:tabLst>
                <a:tab pos="756920" algn="l"/>
              </a:tabLst>
            </a:pPr>
            <a:r>
              <a:rPr lang="en-US" sz="2200" spc="-25" dirty="0">
                <a:cs typeface="Arial"/>
              </a:rPr>
              <a:t>D</a:t>
            </a:r>
            <a:r>
              <a:rPr lang="en-US" sz="2200" spc="-10" dirty="0">
                <a:cs typeface="Arial"/>
              </a:rPr>
              <a:t>irector,</a:t>
            </a:r>
            <a:r>
              <a:rPr lang="en-US" sz="2200" spc="10" dirty="0">
                <a:cs typeface="Arial"/>
              </a:rPr>
              <a:t> </a:t>
            </a:r>
            <a:r>
              <a:rPr lang="en-US" sz="2200" spc="-20" dirty="0">
                <a:cs typeface="Arial"/>
              </a:rPr>
              <a:t>P</a:t>
            </a:r>
            <a:r>
              <a:rPr lang="en-US" sz="2200" spc="-10" dirty="0">
                <a:cs typeface="Arial"/>
              </a:rPr>
              <a:t>atient</a:t>
            </a:r>
            <a:r>
              <a:rPr lang="en-US" sz="2200" dirty="0">
                <a:cs typeface="Arial"/>
              </a:rPr>
              <a:t> </a:t>
            </a:r>
            <a:r>
              <a:rPr lang="en-US" sz="2200" spc="-20" dirty="0">
                <a:cs typeface="Arial"/>
              </a:rPr>
              <a:t>S</a:t>
            </a:r>
            <a:r>
              <a:rPr lang="en-US" sz="2200" spc="-10" dirty="0">
                <a:cs typeface="Arial"/>
              </a:rPr>
              <a:t>afety &amp; Risk Management</a:t>
            </a:r>
            <a:r>
              <a:rPr lang="en-US" sz="2200" dirty="0">
                <a:cs typeface="Arial"/>
              </a:rPr>
              <a:t> </a:t>
            </a:r>
            <a:r>
              <a:rPr lang="en-US" sz="2200" spc="-10" dirty="0">
                <a:cs typeface="Arial"/>
              </a:rPr>
              <a:t>Kaiser Permanente,</a:t>
            </a:r>
            <a:r>
              <a:rPr lang="en-US" sz="2200" spc="10" dirty="0">
                <a:cs typeface="Arial"/>
              </a:rPr>
              <a:t> Los Angeles Medical Center (LAMC)</a:t>
            </a:r>
          </a:p>
          <a:p>
            <a:pPr marL="756285" marR="5080" lvl="1" indent="-286385">
              <a:lnSpc>
                <a:spcPct val="100000"/>
              </a:lnSpc>
              <a:spcBef>
                <a:spcPts val="525"/>
              </a:spcBef>
              <a:spcAft>
                <a:spcPts val="2400"/>
              </a:spcAft>
              <a:buClr>
                <a:srgbClr val="CCCC99"/>
              </a:buClr>
              <a:buFont typeface="Wingdings"/>
              <a:buChar char=""/>
              <a:tabLst>
                <a:tab pos="756920" algn="l"/>
              </a:tabLst>
            </a:pPr>
            <a:r>
              <a:rPr lang="en-US" sz="2200" spc="10" dirty="0">
                <a:cs typeface="Arial"/>
              </a:rPr>
              <a:t>LAMC TeamSTEPPS Champion</a:t>
            </a:r>
          </a:p>
          <a:p>
            <a:pPr marL="344488" marR="5080" indent="-331788">
              <a:spcBef>
                <a:spcPts val="525"/>
              </a:spcBef>
              <a:buClr>
                <a:schemeClr val="tx1">
                  <a:lumMod val="50000"/>
                  <a:lumOff val="50000"/>
                </a:schemeClr>
              </a:buClr>
              <a:buFont typeface="Wingdings"/>
              <a:buChar char=""/>
              <a:tabLst>
                <a:tab pos="756920" algn="l"/>
              </a:tabLst>
            </a:pPr>
            <a:r>
              <a:rPr lang="en-US" sz="2600" b="1" spc="10" dirty="0">
                <a:cs typeface="Arial"/>
              </a:rPr>
              <a:t>Mark </a:t>
            </a:r>
            <a:r>
              <a:rPr lang="en-US" sz="2600" b="1" spc="10" dirty="0" err="1">
                <a:cs typeface="Arial"/>
              </a:rPr>
              <a:t>Lassoff</a:t>
            </a:r>
            <a:r>
              <a:rPr lang="en-US" sz="2600" b="1" spc="10" dirty="0">
                <a:cs typeface="Arial"/>
              </a:rPr>
              <a:t>, MD, MPH, MBA</a:t>
            </a:r>
          </a:p>
          <a:p>
            <a:pPr marL="756285" marR="5080" lvl="1" indent="-286385">
              <a:spcBef>
                <a:spcPts val="525"/>
              </a:spcBef>
              <a:buClr>
                <a:srgbClr val="CCCC99"/>
              </a:buClr>
              <a:buFont typeface="Wingdings"/>
              <a:buChar char=""/>
              <a:tabLst>
                <a:tab pos="756920" algn="l"/>
              </a:tabLst>
            </a:pPr>
            <a:r>
              <a:rPr lang="en-US" sz="2200" spc="10" dirty="0">
                <a:cs typeface="Arial"/>
              </a:rPr>
              <a:t>Director, Perioperative Services, </a:t>
            </a:r>
            <a:r>
              <a:rPr lang="en-US" sz="2200" spc="-10" dirty="0">
                <a:cs typeface="Arial"/>
              </a:rPr>
              <a:t>Kaiser Permanente,</a:t>
            </a:r>
            <a:r>
              <a:rPr lang="en-US" sz="2200" spc="10" dirty="0">
                <a:cs typeface="Arial"/>
              </a:rPr>
              <a:t> Los Angeles Medical Center (LAMC)</a:t>
            </a:r>
          </a:p>
          <a:p>
            <a:pPr marL="756285" marR="5080" lvl="1" indent="-286385">
              <a:spcBef>
                <a:spcPts val="525"/>
              </a:spcBef>
              <a:buClr>
                <a:srgbClr val="CCCC99"/>
              </a:buClr>
              <a:buFont typeface="Wingdings"/>
              <a:buChar char=""/>
              <a:tabLst>
                <a:tab pos="756920" algn="l"/>
              </a:tabLst>
            </a:pPr>
            <a:r>
              <a:rPr lang="en-US" sz="2200" spc="10" dirty="0">
                <a:cs typeface="Arial"/>
              </a:rPr>
              <a:t>Assistant Chief of Urology</a:t>
            </a:r>
          </a:p>
          <a:p>
            <a:pPr marL="756285" marR="5080" lvl="1" indent="-286385">
              <a:spcBef>
                <a:spcPts val="525"/>
              </a:spcBef>
              <a:buClr>
                <a:srgbClr val="CCCC99"/>
              </a:buClr>
              <a:buFont typeface="Wingdings"/>
              <a:buChar char=""/>
              <a:tabLst>
                <a:tab pos="756920" algn="l"/>
              </a:tabLst>
            </a:pPr>
            <a:r>
              <a:rPr lang="en-US" sz="2200" spc="10" dirty="0">
                <a:cs typeface="Arial"/>
              </a:rPr>
              <a:t>LAMC Physician TeamSTEPPS </a:t>
            </a:r>
            <a:r>
              <a:rPr lang="en-US" sz="2200" spc="10" dirty="0" smtClean="0">
                <a:cs typeface="Arial"/>
              </a:rPr>
              <a:t>Champion</a:t>
            </a:r>
            <a:endParaRPr lang="en-US" sz="2600" dirty="0">
              <a:cs typeface="Arial"/>
            </a:endParaRPr>
          </a:p>
        </p:txBody>
      </p:sp>
      <p:pic>
        <p:nvPicPr>
          <p:cNvPr id="2" name="Picture 1" descr="Picture of Presenter Barbara Helliwel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84" y="1676400"/>
            <a:ext cx="1353429" cy="1780186"/>
          </a:xfrm>
          <a:prstGeom prst="rect">
            <a:avLst/>
          </a:prstGeom>
        </p:spPr>
      </p:pic>
      <p:pic>
        <p:nvPicPr>
          <p:cNvPr id="3" name="Picture 2" descr="Picture of presenter Mark Lasso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85" y="3759713"/>
            <a:ext cx="1353429" cy="197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ea typeface="ヒラギノ角ゴ Pro W3"/>
                <a:cs typeface="ヒラギノ角ゴ Pro W3"/>
              </a:rPr>
              <a:t>Objectives</a:t>
            </a:r>
          </a:p>
        </p:txBody>
      </p:sp>
      <p:sp>
        <p:nvSpPr>
          <p:cNvPr id="7171" name="Content Placeholder 3"/>
          <p:cNvSpPr>
            <a:spLocks noGrp="1"/>
          </p:cNvSpPr>
          <p:nvPr>
            <p:ph idx="1"/>
          </p:nvPr>
        </p:nvSpPr>
        <p:spPr>
          <a:xfrm>
            <a:off x="533400" y="2057400"/>
            <a:ext cx="8305800" cy="3543300"/>
          </a:xfrm>
        </p:spPr>
        <p:txBody>
          <a:bodyPr/>
          <a:lstStyle/>
          <a:p>
            <a:pPr marL="355600" marR="344805">
              <a:lnSpc>
                <a:spcPct val="100000"/>
              </a:lnSpc>
              <a:spcBef>
                <a:spcPts val="635"/>
              </a:spcBef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000" spc="-5" dirty="0">
                <a:cs typeface="Arial"/>
              </a:rPr>
              <a:t>Describe strategies for implementing Tea</a:t>
            </a:r>
            <a:r>
              <a:rPr lang="en-US" sz="2000" dirty="0">
                <a:cs typeface="Arial"/>
              </a:rPr>
              <a:t>m</a:t>
            </a:r>
            <a:r>
              <a:rPr lang="en-US" sz="2000" spc="-5" dirty="0">
                <a:cs typeface="Arial"/>
              </a:rPr>
              <a:t>STEPP</a:t>
            </a:r>
            <a:r>
              <a:rPr lang="en-US" sz="2000" dirty="0">
                <a:cs typeface="Arial"/>
              </a:rPr>
              <a:t>S</a:t>
            </a:r>
            <a:r>
              <a:rPr lang="en-US" sz="2000" spc="20" dirty="0">
                <a:cs typeface="Arial"/>
              </a:rPr>
              <a:t> in a large interdisciplinary session </a:t>
            </a:r>
            <a:endParaRPr lang="en-US" sz="2000" dirty="0">
              <a:cs typeface="Arial"/>
            </a:endParaRPr>
          </a:p>
          <a:p>
            <a:pPr marL="355600" marR="379730">
              <a:lnSpc>
                <a:spcPct val="100000"/>
              </a:lnSpc>
              <a:spcBef>
                <a:spcPts val="1725"/>
              </a:spcBef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000" spc="-5" dirty="0">
                <a:cs typeface="Arial"/>
              </a:rPr>
              <a:t>D</a:t>
            </a:r>
            <a:r>
              <a:rPr lang="en-US" sz="2000" dirty="0">
                <a:cs typeface="Arial"/>
              </a:rPr>
              <a:t>i</a:t>
            </a:r>
            <a:r>
              <a:rPr lang="en-US" sz="2000" spc="-5" dirty="0">
                <a:cs typeface="Arial"/>
              </a:rPr>
              <a:t>scus</a:t>
            </a:r>
            <a:r>
              <a:rPr lang="en-US" sz="2000" dirty="0">
                <a:cs typeface="Arial"/>
              </a:rPr>
              <a:t>s</a:t>
            </a:r>
            <a:r>
              <a:rPr lang="en-US" sz="2000" spc="10" dirty="0">
                <a:cs typeface="Arial"/>
              </a:rPr>
              <a:t> how to customize learning materials to increase stakeholder buy-in </a:t>
            </a:r>
            <a:endParaRPr lang="en-US" sz="2000" dirty="0">
              <a:cs typeface="Arial"/>
            </a:endParaRPr>
          </a:p>
          <a:p>
            <a:pPr marL="355600" marR="224154">
              <a:spcBef>
                <a:spcPts val="1725"/>
              </a:spcBef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000" spc="-5" dirty="0">
                <a:cs typeface="Arial"/>
              </a:rPr>
              <a:t>Explain how customized TeamSTEPPS training can be more effective in addressing facility specific needs</a:t>
            </a:r>
          </a:p>
          <a:p>
            <a:pPr marL="355600" marR="224154">
              <a:lnSpc>
                <a:spcPct val="100000"/>
              </a:lnSpc>
              <a:spcBef>
                <a:spcPts val="1725"/>
              </a:spcBef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000" spc="-5" dirty="0">
                <a:cs typeface="Arial"/>
              </a:rPr>
              <a:t>Describe how to measure</a:t>
            </a:r>
            <a:r>
              <a:rPr lang="en-US" sz="2000" spc="10" dirty="0">
                <a:cs typeface="Arial"/>
              </a:rPr>
              <a:t> and interpret the </a:t>
            </a:r>
            <a:r>
              <a:rPr lang="en-US" sz="2000" dirty="0">
                <a:cs typeface="Arial"/>
              </a:rPr>
              <a:t>r</a:t>
            </a:r>
            <a:r>
              <a:rPr lang="en-US" sz="2000" spc="-5" dirty="0">
                <a:cs typeface="Arial"/>
              </a:rPr>
              <a:t>esu</a:t>
            </a:r>
            <a:r>
              <a:rPr lang="en-US" sz="2000" dirty="0">
                <a:cs typeface="Arial"/>
              </a:rPr>
              <a:t>lts </a:t>
            </a:r>
            <a:r>
              <a:rPr lang="en-US" sz="2000" spc="-5" dirty="0">
                <a:cs typeface="Arial"/>
              </a:rPr>
              <a:t>implementing</a:t>
            </a:r>
            <a:r>
              <a:rPr lang="en-US" sz="2000" dirty="0">
                <a:cs typeface="Arial"/>
              </a:rPr>
              <a:t> specific </a:t>
            </a:r>
            <a:r>
              <a:rPr lang="en-US" sz="2000" spc="-5" dirty="0">
                <a:cs typeface="Arial"/>
              </a:rPr>
              <a:t>Tea</a:t>
            </a:r>
            <a:r>
              <a:rPr lang="en-US" sz="2000" dirty="0">
                <a:cs typeface="Arial"/>
              </a:rPr>
              <a:t>m</a:t>
            </a:r>
            <a:r>
              <a:rPr lang="en-US" sz="2000" spc="-5" dirty="0">
                <a:cs typeface="Arial"/>
              </a:rPr>
              <a:t>STEPP</a:t>
            </a:r>
            <a:r>
              <a:rPr lang="en-US" sz="2000" dirty="0">
                <a:cs typeface="Arial"/>
              </a:rPr>
              <a:t>S</a:t>
            </a:r>
            <a:r>
              <a:rPr lang="en-US" sz="2000" spc="20" dirty="0">
                <a:cs typeface="Arial"/>
              </a:rPr>
              <a:t> </a:t>
            </a:r>
            <a:r>
              <a:rPr lang="en-US" sz="2000" dirty="0">
                <a:cs typeface="Arial"/>
              </a:rPr>
              <a:t>i</a:t>
            </a:r>
            <a:r>
              <a:rPr lang="en-US" sz="2000" spc="-5" dirty="0">
                <a:cs typeface="Arial"/>
              </a:rPr>
              <a:t>n</a:t>
            </a:r>
            <a:r>
              <a:rPr lang="en-US" sz="2000" dirty="0">
                <a:cs typeface="Arial"/>
              </a:rPr>
              <a:t>t</a:t>
            </a:r>
            <a:r>
              <a:rPr lang="en-US" sz="2000" spc="-5" dirty="0">
                <a:cs typeface="Arial"/>
              </a:rPr>
              <a:t>e</a:t>
            </a:r>
            <a:r>
              <a:rPr lang="en-US" sz="2000" dirty="0">
                <a:cs typeface="Arial"/>
              </a:rPr>
              <a:t>r</a:t>
            </a:r>
            <a:r>
              <a:rPr lang="en-US" sz="2000" spc="-5" dirty="0">
                <a:cs typeface="Arial"/>
              </a:rPr>
              <a:t>ven</a:t>
            </a:r>
            <a:r>
              <a:rPr lang="en-US" sz="2000" dirty="0">
                <a:cs typeface="Arial"/>
              </a:rPr>
              <a:t>ti</a:t>
            </a:r>
            <a:r>
              <a:rPr lang="en-US" sz="2000" spc="-5" dirty="0">
                <a:cs typeface="Arial"/>
              </a:rPr>
              <a:t>ons</a:t>
            </a:r>
            <a:endParaRPr lang="en-US" sz="2000" dirty="0">
              <a:cs typeface="Arial"/>
            </a:endParaRPr>
          </a:p>
          <a:p>
            <a:endParaRPr lang="en-US" altLang="en-US" sz="2200" dirty="0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961" y="825708"/>
            <a:ext cx="8359046" cy="914400"/>
          </a:xfrm>
        </p:spPr>
        <p:txBody>
          <a:bodyPr/>
          <a:lstStyle/>
          <a:p>
            <a:r>
              <a:rPr lang="es-ES" sz="3200" dirty="0" err="1"/>
              <a:t>About</a:t>
            </a:r>
            <a:r>
              <a:rPr lang="es-ES" sz="3200" dirty="0"/>
              <a:t> </a:t>
            </a:r>
            <a:r>
              <a:rPr lang="es-ES" sz="3200" dirty="0" err="1"/>
              <a:t>Kaiser</a:t>
            </a:r>
            <a:r>
              <a:rPr lang="es-ES" sz="3200" dirty="0"/>
              <a:t> Los </a:t>
            </a:r>
            <a:r>
              <a:rPr lang="es-ES" sz="3200" dirty="0" err="1"/>
              <a:t>Angeles</a:t>
            </a:r>
            <a:r>
              <a:rPr lang="es-ES" sz="3200" dirty="0"/>
              <a:t> Medical Center</a:t>
            </a:r>
            <a:br>
              <a:rPr lang="es-ES" sz="3200" dirty="0"/>
            </a:b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08689" y="1299147"/>
            <a:ext cx="7662176" cy="4876800"/>
          </a:xfrm>
        </p:spPr>
        <p:txBody>
          <a:bodyPr/>
          <a:lstStyle/>
          <a:p>
            <a:r>
              <a:rPr lang="en-US" sz="2400" dirty="0"/>
              <a:t>6th largest hospital in Metro LA and 12th in California</a:t>
            </a:r>
          </a:p>
          <a:p>
            <a:r>
              <a:rPr lang="en-US" sz="2400" dirty="0"/>
              <a:t>Largest Heart Center in the Western U.S.</a:t>
            </a:r>
          </a:p>
          <a:p>
            <a:r>
              <a:rPr lang="en-US" sz="2400" dirty="0"/>
              <a:t>460 Licensed Beds </a:t>
            </a:r>
          </a:p>
          <a:p>
            <a:r>
              <a:rPr lang="en-US" sz="2400" dirty="0"/>
              <a:t>28 ORs including:</a:t>
            </a:r>
          </a:p>
          <a:p>
            <a:pPr lvl="1"/>
            <a:r>
              <a:rPr lang="en-US" sz="1800" dirty="0"/>
              <a:t>4 suite CVOR </a:t>
            </a:r>
          </a:p>
          <a:p>
            <a:pPr lvl="1"/>
            <a:r>
              <a:rPr lang="en-US" sz="1800" dirty="0"/>
              <a:t>5 suite ASU</a:t>
            </a:r>
          </a:p>
          <a:p>
            <a:r>
              <a:rPr lang="en-US" sz="2400" dirty="0"/>
              <a:t>23,000+ Surgeries including:</a:t>
            </a:r>
          </a:p>
          <a:p>
            <a:pPr lvl="1"/>
            <a:r>
              <a:rPr lang="en-US" sz="1800" dirty="0"/>
              <a:t>Cardiac  - Head &amp; Neck  - Ortho </a:t>
            </a:r>
          </a:p>
          <a:p>
            <a:pPr lvl="1"/>
            <a:r>
              <a:rPr lang="en-US" sz="1800" dirty="0"/>
              <a:t>Neuro  - Spine  – Pediatric  - Urology  - Oncology  - Robotic  – Ob/Gyn.</a:t>
            </a:r>
          </a:p>
          <a:p>
            <a:pPr lvl="1"/>
            <a:r>
              <a:rPr lang="en-US" sz="1800" dirty="0"/>
              <a:t>Vascular  - Ophthalmology  - General  - Maxillofacial </a:t>
            </a:r>
          </a:p>
        </p:txBody>
      </p:sp>
      <p:pic>
        <p:nvPicPr>
          <p:cNvPr id="6" name="Content Placeholder 5" descr="Picture of Kaiser Office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21723" y="2768030"/>
            <a:ext cx="3580713" cy="237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6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>
                <a:cs typeface="Arial"/>
              </a:rPr>
              <a:t>How our </a:t>
            </a:r>
            <a:r>
              <a:rPr lang="en-US" dirty="0">
                <a:cs typeface="Arial"/>
              </a:rPr>
              <a:t>J</a:t>
            </a:r>
            <a:r>
              <a:rPr lang="en-US" spc="-5" dirty="0">
                <a:cs typeface="Arial"/>
              </a:rPr>
              <a:t>ou</a:t>
            </a:r>
            <a:r>
              <a:rPr lang="en-US" dirty="0">
                <a:cs typeface="Arial"/>
              </a:rPr>
              <a:t>r</a:t>
            </a:r>
            <a:r>
              <a:rPr lang="en-US" spc="-5" dirty="0">
                <a:cs typeface="Arial"/>
              </a:rPr>
              <a:t>n</a:t>
            </a:r>
            <a:r>
              <a:rPr lang="en-US" dirty="0">
                <a:cs typeface="Arial"/>
              </a:rPr>
              <a:t>ey Began</a:t>
            </a:r>
            <a:r>
              <a:rPr lang="en-US" dirty="0" smtClean="0">
                <a:cs typeface="Arial"/>
              </a:rPr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7603" y="1676400"/>
            <a:ext cx="7772400" cy="3543300"/>
          </a:xfrm>
        </p:spPr>
        <p:txBody>
          <a:bodyPr/>
          <a:lstStyle/>
          <a:p>
            <a:pPr marL="355600" marR="96520">
              <a:lnSpc>
                <a:spcPct val="100000"/>
              </a:lnSpc>
              <a:spcAft>
                <a:spcPts val="120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pc="-5" dirty="0">
                <a:cs typeface="Arial"/>
              </a:rPr>
              <a:t>Kaiser Co</a:t>
            </a:r>
            <a:r>
              <a:rPr lang="en-US" dirty="0">
                <a:cs typeface="Arial"/>
              </a:rPr>
              <a:t>r</a:t>
            </a:r>
            <a:r>
              <a:rPr lang="en-US" spc="-5" dirty="0">
                <a:cs typeface="Arial"/>
              </a:rPr>
              <a:t>po</a:t>
            </a:r>
            <a:r>
              <a:rPr lang="en-US" dirty="0">
                <a:cs typeface="Arial"/>
              </a:rPr>
              <a:t>r</a:t>
            </a:r>
            <a:r>
              <a:rPr lang="en-US" spc="-5" dirty="0">
                <a:cs typeface="Arial"/>
              </a:rPr>
              <a:t>a</a:t>
            </a:r>
            <a:r>
              <a:rPr lang="en-US" spc="5" dirty="0">
                <a:cs typeface="Arial"/>
              </a:rPr>
              <a:t>t</a:t>
            </a:r>
            <a:r>
              <a:rPr lang="en-US" dirty="0">
                <a:cs typeface="Arial"/>
              </a:rPr>
              <a:t>e Ri</a:t>
            </a:r>
            <a:r>
              <a:rPr lang="en-US" spc="-5" dirty="0">
                <a:cs typeface="Arial"/>
              </a:rPr>
              <a:t>s</a:t>
            </a:r>
            <a:r>
              <a:rPr lang="en-US" dirty="0">
                <a:cs typeface="Arial"/>
              </a:rPr>
              <a:t>k &amp; Patient Safety introduced </a:t>
            </a:r>
            <a:r>
              <a:rPr lang="en-US" spc="-5" dirty="0">
                <a:cs typeface="Arial"/>
              </a:rPr>
              <a:t>Tea</a:t>
            </a:r>
            <a:r>
              <a:rPr lang="en-US" dirty="0">
                <a:cs typeface="Arial"/>
              </a:rPr>
              <a:t>m</a:t>
            </a:r>
            <a:r>
              <a:rPr lang="en-US" spc="-5" dirty="0">
                <a:cs typeface="Arial"/>
              </a:rPr>
              <a:t>STEPP</a:t>
            </a:r>
            <a:r>
              <a:rPr lang="en-US" dirty="0">
                <a:cs typeface="Arial"/>
              </a:rPr>
              <a:t>S in</a:t>
            </a:r>
            <a:r>
              <a:rPr lang="en-US" spc="-25" dirty="0">
                <a:cs typeface="Arial"/>
              </a:rPr>
              <a:t> </a:t>
            </a:r>
            <a:r>
              <a:rPr lang="en-US" spc="-5" dirty="0">
                <a:cs typeface="Arial"/>
              </a:rPr>
              <a:t>2015</a:t>
            </a:r>
            <a:endParaRPr lang="en-US" dirty="0">
              <a:cs typeface="Arial"/>
            </a:endParaRPr>
          </a:p>
          <a:p>
            <a:pPr marL="344488" indent="-344488">
              <a:lnSpc>
                <a:spcPct val="100000"/>
              </a:lnSpc>
              <a:spcBef>
                <a:spcPts val="7"/>
              </a:spcBef>
              <a:spcAft>
                <a:spcPts val="1200"/>
              </a:spcAft>
              <a:buClr>
                <a:srgbClr val="B3B3B3"/>
              </a:buClr>
              <a:buFont typeface="Wingdings"/>
              <a:buChar char=""/>
            </a:pPr>
            <a:r>
              <a:rPr lang="en-US" spc="-5" dirty="0">
                <a:cs typeface="Arial"/>
              </a:rPr>
              <a:t>Mandated all 13 So. Cal. KP facilities implement TeamSTEPPS beg</a:t>
            </a:r>
            <a:r>
              <a:rPr lang="en-US" dirty="0">
                <a:cs typeface="Arial"/>
              </a:rPr>
              <a:t>i</a:t>
            </a:r>
            <a:r>
              <a:rPr lang="en-US" spc="-5" dirty="0">
                <a:cs typeface="Arial"/>
              </a:rPr>
              <a:t>nn</a:t>
            </a:r>
            <a:r>
              <a:rPr lang="en-US" dirty="0">
                <a:cs typeface="Arial"/>
              </a:rPr>
              <a:t>i</a:t>
            </a:r>
            <a:r>
              <a:rPr lang="en-US" spc="-5" dirty="0">
                <a:cs typeface="Arial"/>
              </a:rPr>
              <a:t>n</a:t>
            </a:r>
            <a:r>
              <a:rPr lang="en-US" dirty="0">
                <a:cs typeface="Arial"/>
              </a:rPr>
              <a:t>g</a:t>
            </a:r>
            <a:r>
              <a:rPr lang="en-US" spc="-35" dirty="0">
                <a:cs typeface="Arial"/>
              </a:rPr>
              <a:t> </a:t>
            </a:r>
            <a:r>
              <a:rPr lang="en-US" dirty="0">
                <a:cs typeface="Arial"/>
              </a:rPr>
              <a:t>in</a:t>
            </a:r>
            <a:r>
              <a:rPr lang="en-US" spc="-10" dirty="0">
                <a:cs typeface="Arial"/>
              </a:rPr>
              <a:t> </a:t>
            </a:r>
            <a:r>
              <a:rPr lang="en-US" spc="-5" dirty="0">
                <a:cs typeface="Arial"/>
              </a:rPr>
              <a:t>2016</a:t>
            </a:r>
            <a:endParaRPr lang="en-US" dirty="0">
              <a:cs typeface="Arial"/>
            </a:endParaRPr>
          </a:p>
          <a:p>
            <a:pPr marL="344488" indent="-344488">
              <a:lnSpc>
                <a:spcPct val="100000"/>
              </a:lnSpc>
              <a:spcBef>
                <a:spcPts val="7"/>
              </a:spcBef>
              <a:spcAft>
                <a:spcPts val="1200"/>
              </a:spcAft>
              <a:buClr>
                <a:srgbClr val="B3B3B3"/>
              </a:buClr>
              <a:buFont typeface="Wingdings"/>
              <a:buChar char=""/>
            </a:pPr>
            <a:r>
              <a:rPr lang="en-US" spc="-15" dirty="0">
                <a:cs typeface="Arial"/>
              </a:rPr>
              <a:t>Required each facility to sign a Memorandum of Understanding committing to TeamSTEPPS &amp; Simulation Training</a:t>
            </a:r>
          </a:p>
          <a:p>
            <a:pPr marL="344488" indent="-344488">
              <a:lnSpc>
                <a:spcPct val="100000"/>
              </a:lnSpc>
              <a:spcBef>
                <a:spcPts val="7"/>
              </a:spcBef>
              <a:spcAft>
                <a:spcPts val="1200"/>
              </a:spcAft>
              <a:buClr>
                <a:srgbClr val="B3B3B3"/>
              </a:buClr>
              <a:buFont typeface="Wingdings"/>
              <a:buChar char=""/>
            </a:pPr>
            <a:r>
              <a:rPr lang="en-US" dirty="0">
                <a:cs typeface="Arial"/>
              </a:rPr>
              <a:t>Provided TeamSTEPPS Trainer Classes and materials, e.g. shared drive </a:t>
            </a:r>
          </a:p>
          <a:p>
            <a:pPr marL="344488" indent="-344488">
              <a:lnSpc>
                <a:spcPct val="100000"/>
              </a:lnSpc>
              <a:spcBef>
                <a:spcPts val="7"/>
              </a:spcBef>
              <a:spcAft>
                <a:spcPts val="1200"/>
              </a:spcAft>
              <a:buClr>
                <a:srgbClr val="B3B3B3"/>
              </a:buClr>
              <a:buFont typeface="Wingdings"/>
              <a:buChar char=""/>
            </a:pPr>
            <a:r>
              <a:rPr lang="en-US" dirty="0">
                <a:cs typeface="Arial"/>
              </a:rPr>
              <a:t>Allowed individual facilities to define their own priorities and training methodology 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258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cs typeface="Arial"/>
              </a:rPr>
              <a:t>Set the Stage for Change in the OR</a:t>
            </a:r>
            <a:br>
              <a:rPr lang="en-US" sz="3200" dirty="0">
                <a:cs typeface="Arial"/>
              </a:rPr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392836"/>
            <a:ext cx="7772400" cy="3543300"/>
          </a:xfrm>
        </p:spPr>
        <p:txBody>
          <a:bodyPr/>
          <a:lstStyle/>
          <a:p>
            <a:pPr marL="355600" marR="611505">
              <a:spcAft>
                <a:spcPts val="120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200" dirty="0">
                <a:cs typeface="Arial"/>
              </a:rPr>
              <a:t>Educate Senior Leaders on the benefits of TeamSTEPPS &amp; get their support</a:t>
            </a:r>
          </a:p>
          <a:p>
            <a:pPr marL="355600" marR="611505">
              <a:lnSpc>
                <a:spcPct val="100000"/>
              </a:lnSpc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200" dirty="0">
                <a:cs typeface="Arial"/>
              </a:rPr>
              <a:t>Socialize TeamSTEPPS with Perioperative Leaders:</a:t>
            </a:r>
          </a:p>
          <a:p>
            <a:pPr marL="812800" marR="611505" lvl="1" indent="-342900"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200" dirty="0">
                <a:cs typeface="Arial"/>
              </a:rPr>
              <a:t>Surgical Chiefs of Service </a:t>
            </a:r>
          </a:p>
          <a:p>
            <a:pPr marL="812800" marR="611505" lvl="1" indent="-342900"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200" dirty="0">
                <a:cs typeface="Arial"/>
              </a:rPr>
              <a:t>Surgical Service Managers</a:t>
            </a:r>
          </a:p>
          <a:p>
            <a:pPr marL="812800" marR="611505" lvl="1" indent="-342900">
              <a:spcAft>
                <a:spcPts val="120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200" dirty="0">
                <a:cs typeface="Arial"/>
              </a:rPr>
              <a:t>Anesthesia Leaders</a:t>
            </a:r>
          </a:p>
          <a:p>
            <a:pPr marL="355600" marR="611505"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200" dirty="0">
                <a:cs typeface="Arial"/>
              </a:rPr>
              <a:t>Develop an interdisciplinary core team of </a:t>
            </a:r>
            <a:r>
              <a:rPr lang="en-US" sz="2200" dirty="0" err="1">
                <a:cs typeface="Arial"/>
              </a:rPr>
              <a:t>Peri</a:t>
            </a:r>
            <a:r>
              <a:rPr lang="en-US" sz="2200" dirty="0">
                <a:cs typeface="Arial"/>
              </a:rPr>
              <a:t> Op TeamSTEPPS Trainers </a:t>
            </a:r>
          </a:p>
          <a:p>
            <a:pPr marL="812800" marR="611505" lvl="1" indent="-342900"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200" dirty="0">
                <a:cs typeface="Arial"/>
              </a:rPr>
              <a:t>Physician Champions</a:t>
            </a:r>
          </a:p>
          <a:p>
            <a:pPr marL="812800" marR="611505" lvl="1" indent="-342900"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200" dirty="0">
                <a:cs typeface="Arial"/>
              </a:rPr>
              <a:t>Nurse Leaders</a:t>
            </a:r>
          </a:p>
          <a:p>
            <a:pPr marL="812800" marR="611505" lvl="1" indent="-342900">
              <a:spcAft>
                <a:spcPts val="1200"/>
              </a:spcAft>
              <a:buClr>
                <a:srgbClr val="B3B3B3"/>
              </a:buClr>
              <a:buSzPct val="89583"/>
              <a:buFont typeface="Wingdings"/>
              <a:buChar char=""/>
              <a:tabLst>
                <a:tab pos="355600" algn="l"/>
              </a:tabLst>
            </a:pPr>
            <a:r>
              <a:rPr lang="en-US" sz="2200" dirty="0">
                <a:cs typeface="Arial"/>
              </a:rPr>
              <a:t>Patient Safety Leader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577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8.0&quot;&gt;&lt;object type=&quot;1&quot; unique_id=&quot;10001&quot;&gt;&lt;object type=&quot;2&quot; unique_id=&quot;25595&quot;&gt;&lt;object type=&quot;3&quot; unique_id=&quot;25596&quot;&gt;&lt;property id=&quot;20148&quot; value=&quot;5&quot;/&gt;&lt;property id=&quot;20300&quot; value=&quot;Slide 1&quot;/&gt;&lt;property id=&quot;20307&quot; value=&quot;256&quot;/&gt;&lt;/object&gt;&lt;object type=&quot;3&quot; unique_id=&quot;25603&quot;&gt;&lt;property id=&quot;20148&quot; value=&quot;5&quot;/&gt;&lt;property id=&quot;20300&quot; value=&quot;Slide 38 - &amp;quot;Questions and Answers&amp;quot;&quot;/&gt;&lt;property id=&quot;20307&quot; value=&quot;338&quot;/&gt;&lt;/object&gt;&lt;object type=&quot;3&quot; unique_id=&quot;25604&quot;&gt;&lt;property id=&quot;20148&quot; value=&quot;5&quot;/&gt;&lt;property id=&quot;20300&quot; value=&quot;Slide 40 - &amp;quot;Thank You!&amp;quot;&quot;/&gt;&lt;property id=&quot;20307&quot; value=&quot;339&quot;/&gt;&lt;/object&gt;&lt;object type=&quot;3&quot; unique_id=&quot;29823&quot;&gt;&lt;property id=&quot;20148&quot; value=&quot;5&quot;/&gt;&lt;property id=&quot;20300&quot; value=&quot;Slide 8 - &amp;quot;North Shore – LIJ Health System &amp;quot;&quot;/&gt;&lt;property id=&quot;20307&quot; value=&quot;370&quot;/&gt;&lt;/object&gt;&lt;object type=&quot;3&quot; unique_id=&quot;29824&quot;&gt;&lt;property id=&quot;20148&quot; value=&quot;5&quot;/&gt;&lt;property id=&quot;20300&quot; value=&quot;Slide 9&quot;/&gt;&lt;property id=&quot;20307&quot; value=&quot;371&quot;/&gt;&lt;/object&gt;&lt;object type=&quot;3&quot; unique_id=&quot;29825&quot;&gt;&lt;property id=&quot;20148&quot; value=&quot;5&quot;/&gt;&lt;property id=&quot;20300&quot; value=&quot;Slide 10&quot;/&gt;&lt;property id=&quot;20307&quot; value=&quot;372&quot;/&gt;&lt;/object&gt;&lt;object type=&quot;3&quot; unique_id=&quot;29826&quot;&gt;&lt;property id=&quot;20148&quot; value=&quot;5&quot;/&gt;&lt;property id=&quot;20300&quot; value=&quot;Slide 11 - &amp;quot; &amp;quot;&quot;/&gt;&lt;property id=&quot;20307&quot; value=&quot;373&quot;/&gt;&lt;/object&gt;&lt;object type=&quot;3&quot; unique_id=&quot;29827&quot;&gt;&lt;property id=&quot;20148&quot; value=&quot;5&quot;/&gt;&lt;property id=&quot;20300&quot; value=&quot;Slide 12 - &amp;quot;PHASE I: PREPARATION&amp;quot;&quot;/&gt;&lt;property id=&quot;20307&quot; value=&quot;374&quot;/&gt;&lt;/object&gt;&lt;object type=&quot;3&quot; unique_id=&quot;29828&quot;&gt;&lt;property id=&quot;20148&quot; value=&quot;5&quot;/&gt;&lt;property id=&quot;20300&quot; value=&quot;Slide 13 - &amp;quot;Determine Organizational Goals&amp;quot;&quot;/&gt;&lt;property id=&quot;20307&quot; value=&quot;375&quot;/&gt;&lt;/object&gt;&lt;object type=&quot;3&quot; unique_id=&quot;29829&quot;&gt;&lt;property id=&quot;20148&quot; value=&quot;5&quot;/&gt;&lt;property id=&quot;20300&quot; value=&quot;Slide 14 - &amp;quot;PHASE I: ASSESSMENT&amp;quot;&quot;/&gt;&lt;property id=&quot;20307&quot; value=&quot;376&quot;/&gt;&lt;/object&gt;&lt;object type=&quot;3&quot; unique_id=&quot;29830&quot;&gt;&lt;property id=&quot;20148&quot; value=&quot;5&quot;/&gt;&lt;property id=&quot;20300&quot; value=&quot;Slide 15 - &amp;quot;Begin with the End in Mind!&amp;quot;&quot;/&gt;&lt;property id=&quot;20307&quot; value=&quot;377&quot;/&gt;&lt;/object&gt;&lt;object type=&quot;3&quot; unique_id=&quot;29831&quot;&gt;&lt;property id=&quot;20148&quot; value=&quot;5&quot;/&gt;&lt;property id=&quot;20300&quot; value=&quot;Slide 16&quot;/&gt;&lt;property id=&quot;20307&quot; value=&quot;378&quot;/&gt;&lt;/object&gt;&lt;object type=&quot;3&quot; unique_id=&quot;29833&quot;&gt;&lt;property id=&quot;20148&quot; value=&quot;5&quot;/&gt;&lt;property id=&quot;20300&quot; value=&quot;Slide 18 - &amp;quot;PHASE II ACTION PLANNING &amp;amp; IMPLEMENTATION&amp;quot;&quot;/&gt;&lt;property id=&quot;20307&quot; value=&quot;380&quot;/&gt;&lt;/object&gt;&lt;object type=&quot;3&quot; unique_id=&quot;29834&quot;&gt;&lt;property id=&quot;20148&quot; value=&quot;5&quot;/&gt;&lt;property id=&quot;20300&quot; value=&quot;Slide 19 - &amp;quot;Implementation Sequence &amp;quot;&quot;/&gt;&lt;property id=&quot;20307&quot; value=&quot;381&quot;/&gt;&lt;/object&gt;&lt;object type=&quot;3&quot; unique_id=&quot;29835&quot;&gt;&lt;property id=&quot;20148&quot; value=&quot;5&quot;/&gt;&lt;property id=&quot;20300&quot; value=&quot;Slide 20&quot;/&gt;&lt;property id=&quot;20307&quot; value=&quot;382&quot;/&gt;&lt;/object&gt;&lt;object type=&quot;3&quot; unique_id=&quot;29836&quot;&gt;&lt;property id=&quot;20148&quot; value=&quot;5&quot;/&gt;&lt;property id=&quot;20300&quot; value=&quot;Slide 21 - &amp;quot;RAPID… SYSTEMATIC… STRUCTURED ROLLOUT…  &amp;quot;&quot;/&gt;&lt;property id=&quot;20307&quot; value=&quot;383&quot;/&gt;&lt;/object&gt;&lt;object type=&quot;3&quot; unique_id=&quot;29837&quot;&gt;&lt;property id=&quot;20148&quot; value=&quot;5&quot;/&gt;&lt;property id=&quot;20300&quot; value=&quot;Slide 22&quot;/&gt;&lt;property id=&quot;20307&quot; value=&quot;384&quot;/&gt;&lt;/object&gt;&lt;object type=&quot;3&quot; unique_id=&quot;29838&quot;&gt;&lt;property id=&quot;20148&quot; value=&quot;5&quot;/&gt;&lt;property id=&quot;20300&quot; value=&quot;Slide 23&quot;/&gt;&lt;property id=&quot;20307&quot; value=&quot;385&quot;/&gt;&lt;/object&gt;&lt;object type=&quot;3&quot; unique_id=&quot;29841&quot;&gt;&lt;property id=&quot;20148&quot; value=&quot;5&quot;/&gt;&lt;property id=&quot;20300&quot; value=&quot;Slide 31 - &amp;quot;TeamSTEPPS Showcases&amp;quot;&quot;/&gt;&lt;property id=&quot;20307&quot; value=&quot;390&quot;/&gt;&lt;/object&gt;&lt;object type=&quot;3&quot; unique_id=&quot;29843&quot;&gt;&lt;property id=&quot;20148&quot; value=&quot;5&quot;/&gt;&lt;property id=&quot;20300&quot; value=&quot;Slide 29&quot;/&gt;&lt;property id=&quot;20307&quot; value=&quot;396&quot;/&gt;&lt;/object&gt;&lt;object type=&quot;3&quot; unique_id=&quot;29844&quot;&gt;&lt;property id=&quot;20148&quot; value=&quot;5&quot;/&gt;&lt;property id=&quot;20300&quot; value=&quot;Slide 30&quot;/&gt;&lt;property id=&quot;20307&quot; value=&quot;397&quot;/&gt;&lt;/object&gt;&lt;object type=&quot;3&quot; unique_id=&quot;29845&quot;&gt;&lt;property id=&quot;20148&quot; value=&quot;5&quot;/&gt;&lt;property id=&quot;20300&quot; value=&quot;Slide 32&quot;/&gt;&lt;property id=&quot;20307&quot; value=&quot;386&quot;/&gt;&lt;/object&gt;&lt;object type=&quot;3&quot; unique_id=&quot;29846&quot;&gt;&lt;property id=&quot;20148&quot; value=&quot;5&quot;/&gt;&lt;property id=&quot;20300&quot; value=&quot;Slide 33&quot;/&gt;&lt;property id=&quot;20307&quot; value=&quot;387&quot;/&gt;&lt;/object&gt;&lt;object type=&quot;3&quot; unique_id=&quot;29847&quot;&gt;&lt;property id=&quot;20148&quot; value=&quot;5&quot;/&gt;&lt;property id=&quot;20300&quot; value=&quot;Slide 34 - &amp;quot;Success Factors Unique to NSLIJ&amp;quot;&quot;/&gt;&lt;property id=&quot;20307&quot; value=&quot;391&quot;/&gt;&lt;/object&gt;&lt;object type=&quot;3&quot; unique_id=&quot;29848&quot;&gt;&lt;property id=&quot;20148&quot; value=&quot;5&quot;/&gt;&lt;property id=&quot;20300&quot; value=&quot;Slide 35 - &amp;quot;Unique to NSLIJ&amp;quot;&quot;/&gt;&lt;property id=&quot;20307&quot; value=&quot;392&quot;/&gt;&lt;/object&gt;&lt;object type=&quot;3&quot; unique_id=&quot;29849&quot;&gt;&lt;property id=&quot;20148&quot; value=&quot;5&quot;/&gt;&lt;property id=&quot;20300&quot; value=&quot;Slide 36 - &amp;quot;Unique to NSLIJ&amp;quot;&quot;/&gt;&lt;property id=&quot;20307&quot; value=&quot;393&quot;/&gt;&lt;/object&gt;&lt;object type=&quot;3&quot; unique_id=&quot;29851&quot;&gt;&lt;property id=&quot;20148&quot; value=&quot;5&quot;/&gt;&lt;property id=&quot;20300&quot; value=&quot;Slide 37&quot;/&gt;&lt;property id=&quot;20307&quot; value=&quot;399&quot;/&gt;&lt;/object&gt;&lt;object type=&quot;3&quot; unique_id=&quot;30083&quot;&gt;&lt;property id=&quot;20148&quot; value=&quot;5&quot;/&gt;&lt;property id=&quot;20300&quot; value=&quot;Slide 27 - &amp;quot;HSOPSC 2009-2011&amp;quot;&quot;/&gt;&lt;property id=&quot;20307&quot; value=&quot;403&quot;/&gt;&lt;/object&gt;&lt;object type=&quot;3&quot; unique_id=&quot;30085&quot;&gt;&lt;property id=&quot;20148&quot; value=&quot;5&quot;/&gt;&lt;property id=&quot;20300&quot; value=&quot;Slide 2 - &amp;quot;Acknowledgements&amp;quot;&quot;/&gt;&lt;property id=&quot;20307&quot; value=&quot;404&quot;/&gt;&lt;/object&gt;&lt;object type=&quot;3&quot; unique_id=&quot;30086&quot;&gt;&lt;property id=&quot;20148&quot; value=&quot;5&quot;/&gt;&lt;property id=&quot;20300&quot; value=&quot;Slide 3 - &amp;quot;TeamSTEPPS Master Training&amp;quot;&quot;/&gt;&lt;property id=&quot;20307&quot; value=&quot;405&quot;/&gt;&lt;/object&gt;&lt;object type=&quot;3&quot; unique_id=&quot;30087&quot;&gt;&lt;property id=&quot;20148&quot; value=&quot;5&quot;/&gt;&lt;property id=&quot;20300&quot; value=&quot;Slide 4 - &amp;quot;Help Line (312) 422-2609&amp;quot;&quot;/&gt;&lt;property id=&quot;20307&quot; value=&quot;406&quot;/&gt;&lt;/object&gt;&lt;object type=&quot;3&quot; unique_id=&quot;30088&quot;&gt;&lt;property id=&quot;20148&quot; value=&quot;5&quot;/&gt;&lt;property id=&quot;20300&quot; value=&quot;Slide 5 - &amp;quot;Rules of Engagement &amp;quot;&quot;/&gt;&lt;property id=&quot;20307&quot; value=&quot;407&quot;/&gt;&lt;/object&gt;&lt;object type=&quot;3&quot; unique_id=&quot;30089&quot;&gt;&lt;property id=&quot;20148&quot; value=&quot;5&quot;/&gt;&lt;property id=&quot;20300&quot; value=&quot;Slide 6 - &amp;quot;Today’s Webinar Presenters&amp;quot;&quot;/&gt;&lt;property id=&quot;20307&quot; value=&quot;408&quot;/&gt;&lt;/object&gt;&lt;object type=&quot;3&quot; unique_id=&quot;30090&quot;&gt;&lt;property id=&quot;20148&quot; value=&quot;5&quot;/&gt;&lt;property id=&quot;20300&quot; value=&quot;Slide 7 - &amp;quot;Objectives&amp;quot;&quot;/&gt;&lt;property id=&quot;20307&quot; value=&quot;409&quot;/&gt;&lt;/object&gt;&lt;object type=&quot;3&quot; unique_id=&quot;30091&quot;&gt;&lt;property id=&quot;20148&quot; value=&quot;5&quot;/&gt;&lt;property id=&quot;20300&quot; value=&quot;Slide 17&quot;/&gt;&lt;property id=&quot;20307&quot; value=&quot;414&quot;/&gt;&lt;/object&gt;&lt;object type=&quot;3&quot; unique_id=&quot;30092&quot;&gt;&lt;property id=&quot;20148&quot; value=&quot;5&quot;/&gt;&lt;property id=&quot;20300&quot; value=&quot;Slide 25 - &amp;quot;Pilot Hospital HSOPSC Improvement&amp;quot;&quot;/&gt;&lt;property id=&quot;20307&quot; value=&quot;411&quot;/&gt;&lt;/object&gt;&lt;object type=&quot;3&quot; unique_id=&quot;30093&quot;&gt;&lt;property id=&quot;20148&quot; value=&quot;5&quot;/&gt;&lt;property id=&quot;20300&quot; value=&quot;Slide 26 - &amp;quot;Pilot Hospital HSOPSC Improvement&amp;quot;&quot;/&gt;&lt;property id=&quot;20307&quot; value=&quot;412&quot;/&gt;&lt;/object&gt;&lt;object type=&quot;3&quot; unique_id=&quot;30094&quot;&gt;&lt;property id=&quot;20148&quot; value=&quot;5&quot;/&gt;&lt;property id=&quot;20300&quot; value=&quot;Slide 28&quot;/&gt;&lt;property id=&quot;20307&quot; value=&quot;413&quot;/&gt;&lt;/object&gt;&lt;object type=&quot;3&quot; unique_id=&quot;30095&quot;&gt;&lt;property id=&quot;20148&quot; value=&quot;5&quot;/&gt;&lt;property id=&quot;20300&quot; value=&quot;Slide 39 - &amp;quot;Upcoming TeamSTEPPS Events&amp;quot;&quot;/&gt;&lt;property id=&quot;20307&quot; value=&quot;410&quot;/&gt;&lt;/object&gt;&lt;object type=&quot;3&quot; unique_id=&quot;30419&quot;&gt;&lt;property id=&quot;20148&quot; value=&quot;5&quot;/&gt;&lt;property id=&quot;20300&quot; value=&quot;Slide 24 - &amp;quot;Phase III: Sustainment&amp;quot;&quot;/&gt;&lt;property id=&quot;20307&quot; value=&quot;416&quot;/&gt;&lt;/object&gt;&lt;/object&gt;&lt;object type=&quot;8&quot; unique_id=&quot;2561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3_Main_Olive">
  <a:themeElements>
    <a:clrScheme name="">
      <a:dk1>
        <a:srgbClr val="000000"/>
      </a:dk1>
      <a:lt1>
        <a:srgbClr val="FFFFE1"/>
      </a:lt1>
      <a:dk2>
        <a:srgbClr val="660033"/>
      </a:dk2>
      <a:lt2>
        <a:srgbClr val="330033"/>
      </a:lt2>
      <a:accent1>
        <a:srgbClr val="CCCC99"/>
      </a:accent1>
      <a:accent2>
        <a:srgbClr val="CC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B90000"/>
      </a:accent6>
      <a:hlink>
        <a:srgbClr val="990033"/>
      </a:hlink>
      <a:folHlink>
        <a:srgbClr val="B2B2B2"/>
      </a:folHlink>
    </a:clrScheme>
    <a:fontScheme name="2_Main_Oliv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ain_Oliv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2_Main_Olive 6">
    <a:dk1>
      <a:srgbClr val="000000"/>
    </a:dk1>
    <a:lt1>
      <a:srgbClr val="FFFFE1"/>
    </a:lt1>
    <a:dk2>
      <a:srgbClr val="330033"/>
    </a:dk2>
    <a:lt2>
      <a:srgbClr val="330033"/>
    </a:lt2>
    <a:accent1>
      <a:srgbClr val="CCCC99"/>
    </a:accent1>
    <a:accent2>
      <a:srgbClr val="FF0000"/>
    </a:accent2>
    <a:accent3>
      <a:srgbClr val="FFFFEE"/>
    </a:accent3>
    <a:accent4>
      <a:srgbClr val="000000"/>
    </a:accent4>
    <a:accent5>
      <a:srgbClr val="E2E2CA"/>
    </a:accent5>
    <a:accent6>
      <a:srgbClr val="E70000"/>
    </a:accent6>
    <a:hlink>
      <a:srgbClr val="990033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14892</TotalTime>
  <Words>1113</Words>
  <Application>Microsoft Office PowerPoint</Application>
  <PresentationFormat>On-screen Show (4:3)</PresentationFormat>
  <Paragraphs>185</Paragraphs>
  <Slides>25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3_Main_Olive</vt:lpstr>
      <vt:lpstr>PowerPoint Presentation</vt:lpstr>
      <vt:lpstr>Rules of Engagement </vt:lpstr>
      <vt:lpstr>Upcoming TeamSTEPPS Events</vt:lpstr>
      <vt:lpstr>Help Line (312) 422-2609</vt:lpstr>
      <vt:lpstr>Today’s Presenters</vt:lpstr>
      <vt:lpstr>Objectives</vt:lpstr>
      <vt:lpstr>About Kaiser Los Angeles Medical Center </vt:lpstr>
      <vt:lpstr>How our Journey Began…</vt:lpstr>
      <vt:lpstr>Set the Stage for Change in the OR </vt:lpstr>
      <vt:lpstr>Establish the Training Mission </vt:lpstr>
      <vt:lpstr>Identify the Training Logistics</vt:lpstr>
      <vt:lpstr>Connect the Content to the Need </vt:lpstr>
      <vt:lpstr>Keep it Relevant </vt:lpstr>
      <vt:lpstr>Custom Videos</vt:lpstr>
      <vt:lpstr> Results</vt:lpstr>
      <vt:lpstr>  </vt:lpstr>
      <vt:lpstr>Changes Since TS Training</vt:lpstr>
      <vt:lpstr>Improved Reporting Culture </vt:lpstr>
      <vt:lpstr>Building TeamSTEPPS into Everything We Do</vt:lpstr>
      <vt:lpstr>Speaking Up for Patient Safety  </vt:lpstr>
      <vt:lpstr>Where do we go from here? </vt:lpstr>
      <vt:lpstr>Conclusions</vt:lpstr>
      <vt:lpstr>Acknowledgements</vt:lpstr>
      <vt:lpstr>Questions?</vt:lpstr>
      <vt:lpstr>Questions and Answers</vt:lpstr>
    </vt:vector>
  </TitlesOfParts>
  <Company>AHRQ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Implementing TeamSTEPPS to the Perioperative Service Area</dc:title>
  <dc:creator>Barbara Helliwell</dc:creator>
  <cp:keywords>TeamSTEPPS, Perioperative, Training, Kaiser</cp:keywords>
  <cp:lastModifiedBy>Windows User</cp:lastModifiedBy>
  <cp:revision>1089</cp:revision>
  <cp:lastPrinted>2017-03-30T16:30:11Z</cp:lastPrinted>
  <dcterms:created xsi:type="dcterms:W3CDTF">2006-03-15T17:59:51Z</dcterms:created>
  <dcterms:modified xsi:type="dcterms:W3CDTF">2017-05-03T14:41:21Z</dcterms:modified>
  <cp:category>TeamSTEPPS</cp:category>
</cp:coreProperties>
</file>