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4"/>
  </p:notesMasterIdLst>
  <p:handoutMasterIdLst>
    <p:handoutMasterId r:id="rId45"/>
  </p:handoutMasterIdLst>
  <p:sldIdLst>
    <p:sldId id="541" r:id="rId2"/>
    <p:sldId id="542" r:id="rId3"/>
    <p:sldId id="543" r:id="rId4"/>
    <p:sldId id="544" r:id="rId5"/>
    <p:sldId id="545" r:id="rId6"/>
    <p:sldId id="592" r:id="rId7"/>
    <p:sldId id="590" r:id="rId8"/>
    <p:sldId id="494" r:id="rId9"/>
    <p:sldId id="589" r:id="rId10"/>
    <p:sldId id="573" r:id="rId11"/>
    <p:sldId id="593" r:id="rId12"/>
    <p:sldId id="547" r:id="rId13"/>
    <p:sldId id="594" r:id="rId14"/>
    <p:sldId id="599" r:id="rId15"/>
    <p:sldId id="553" r:id="rId16"/>
    <p:sldId id="554" r:id="rId17"/>
    <p:sldId id="555" r:id="rId18"/>
    <p:sldId id="600" r:id="rId19"/>
    <p:sldId id="560" r:id="rId20"/>
    <p:sldId id="597" r:id="rId21"/>
    <p:sldId id="562" r:id="rId22"/>
    <p:sldId id="563" r:id="rId23"/>
    <p:sldId id="577" r:id="rId24"/>
    <p:sldId id="578" r:id="rId25"/>
    <p:sldId id="579" r:id="rId26"/>
    <p:sldId id="580" r:id="rId27"/>
    <p:sldId id="581" r:id="rId28"/>
    <p:sldId id="582" r:id="rId29"/>
    <p:sldId id="583" r:id="rId30"/>
    <p:sldId id="584" r:id="rId31"/>
    <p:sldId id="585" r:id="rId32"/>
    <p:sldId id="564" r:id="rId33"/>
    <p:sldId id="566" r:id="rId34"/>
    <p:sldId id="567" r:id="rId35"/>
    <p:sldId id="575" r:id="rId36"/>
    <p:sldId id="574" r:id="rId37"/>
    <p:sldId id="568" r:id="rId38"/>
    <p:sldId id="587" r:id="rId39"/>
    <p:sldId id="576" r:id="rId40"/>
    <p:sldId id="588" r:id="rId41"/>
    <p:sldId id="540" r:id="rId42"/>
    <p:sldId id="507" r:id="rId43"/>
  </p:sldIdLst>
  <p:sldSz cx="9144000" cy="6858000" type="screen4x3"/>
  <p:notesSz cx="7010400" cy="92964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C3"/>
    <a:srgbClr val="FFFFFF"/>
    <a:srgbClr val="996600"/>
    <a:srgbClr val="CCECFF"/>
    <a:srgbClr val="99CCFF"/>
    <a:srgbClr val="6019E1"/>
    <a:srgbClr val="660000"/>
    <a:srgbClr val="6D0000"/>
    <a:srgbClr val="1B073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50" autoAdjust="0"/>
    <p:restoredTop sz="76909" autoAdjust="0"/>
  </p:normalViewPr>
  <p:slideViewPr>
    <p:cSldViewPr>
      <p:cViewPr varScale="1">
        <p:scale>
          <a:sx n="56" d="100"/>
          <a:sy n="56" d="100"/>
        </p:scale>
        <p:origin x="-1644" y="-84"/>
      </p:cViewPr>
      <p:guideLst>
        <p:guide orient="horz" pos="2160"/>
        <p:guide pos="2880"/>
      </p:guideLst>
    </p:cSldViewPr>
  </p:slideViewPr>
  <p:outlineViewPr>
    <p:cViewPr>
      <p:scale>
        <a:sx n="33" d="100"/>
        <a:sy n="33" d="100"/>
      </p:scale>
      <p:origin x="0" y="28662"/>
    </p:cViewPr>
    <p:sldLst>
      <p:sld r:id="rId1" collapse="1"/>
    </p:sldLst>
  </p:outlineViewPr>
  <p:notesTextViewPr>
    <p:cViewPr>
      <p:scale>
        <a:sx n="100" d="100"/>
        <a:sy n="100" d="100"/>
      </p:scale>
      <p:origin x="0" y="0"/>
    </p:cViewPr>
  </p:notesTextViewPr>
  <p:sorterViewPr>
    <p:cViewPr varScale="1">
      <p:scale>
        <a:sx n="1" d="1"/>
        <a:sy n="1" d="1"/>
      </p:scale>
      <p:origin x="0" y="-7638"/>
    </p:cViewPr>
  </p:sorterViewPr>
  <p:notesViewPr>
    <p:cSldViewPr>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CA7C77AB-F016-4A77-9C32-F7A0143B577F}" type="datetimeFigureOut">
              <a:rPr lang="en-US"/>
              <a:pPr>
                <a:defRPr/>
              </a:pPr>
              <a:t>7/3/2017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defRPr>
            </a:lvl1pPr>
          </a:lstStyle>
          <a:p>
            <a:pPr>
              <a:defRPr/>
            </a:pPr>
            <a:fld id="{6EB37CDF-D916-4A78-B35A-1D43313CC441}" type="slidenum">
              <a:rPr lang="en-US"/>
              <a:pPr>
                <a:defRPr/>
              </a:pPr>
              <a:t>‹#›</a:t>
            </a:fld>
            <a:endParaRPr lang="en-US" dirty="0"/>
          </a:p>
        </p:txBody>
      </p:sp>
    </p:spTree>
    <p:extLst>
      <p:ext uri="{BB962C8B-B14F-4D97-AF65-F5344CB8AC3E}">
        <p14:creationId xmlns:p14="http://schemas.microsoft.com/office/powerpoint/2010/main" val="74628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5F7F2797-76CC-4761-8BBD-820D7FDA9CAF}" type="slidenum">
              <a:rPr lang="en-US"/>
              <a:pPr>
                <a:defRPr/>
              </a:pPr>
              <a:t>‹#›</a:t>
            </a:fld>
            <a:endParaRPr lang="en-US" dirty="0"/>
          </a:p>
        </p:txBody>
      </p:sp>
    </p:spTree>
    <p:extLst>
      <p:ext uri="{BB962C8B-B14F-4D97-AF65-F5344CB8AC3E}">
        <p14:creationId xmlns:p14="http://schemas.microsoft.com/office/powerpoint/2010/main" val="2926406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eaLnBrk="1" hangingPunct="1">
              <a:spcBef>
                <a:spcPct val="20000"/>
              </a:spcBef>
              <a:buClr>
                <a:srgbClr val="B2B2B2"/>
              </a:buClr>
              <a:buSzPct val="90000"/>
              <a:defRPr/>
            </a:pPr>
            <a:r>
              <a:rPr lang="en-US" sz="1200" b="1" kern="0" dirty="0" smtClean="0">
                <a:solidFill>
                  <a:srgbClr val="0099CC"/>
                </a:solidFill>
                <a:latin typeface="Arial"/>
                <a:ea typeface="ヒラギノ角ゴ Pro W3" pitchFamily="127" charset="-128"/>
              </a:rPr>
              <a:t>Introduction to the Fundamentals of TeamSTEPPS Concepts and Tools (Part 1 of 3)</a:t>
            </a:r>
          </a:p>
          <a:p>
            <a:pPr algn="ctr" eaLnBrk="1" hangingPunct="1">
              <a:spcBef>
                <a:spcPct val="20000"/>
              </a:spcBef>
              <a:buClr>
                <a:srgbClr val="B2B2B2"/>
              </a:buClr>
              <a:buSzPct val="90000"/>
              <a:defRPr/>
            </a:pPr>
            <a:endParaRPr lang="en-US" sz="1200" b="1" kern="0" dirty="0" smtClean="0">
              <a:solidFill>
                <a:srgbClr val="0099CC"/>
              </a:solidFill>
              <a:latin typeface="Arial"/>
              <a:ea typeface="ヒラギノ角ゴ Pro W3" pitchFamily="127" charset="-128"/>
            </a:endParaRPr>
          </a:p>
          <a:p>
            <a:pPr algn="ctr" eaLnBrk="1" hangingPunct="1">
              <a:spcBef>
                <a:spcPct val="20000"/>
              </a:spcBef>
              <a:buClr>
                <a:srgbClr val="B2B2B2"/>
              </a:buClr>
              <a:buSzPct val="90000"/>
              <a:defRPr/>
            </a:pPr>
            <a:r>
              <a:rPr lang="en-US" sz="1200" kern="0" dirty="0" smtClean="0">
                <a:solidFill>
                  <a:srgbClr val="0099CC"/>
                </a:solidFill>
                <a:latin typeface="Arial"/>
                <a:ea typeface="ヒラギノ角ゴ Pro W3" pitchFamily="127" charset="-128"/>
              </a:rPr>
              <a:t>Wednesday, July 12, 2017</a:t>
            </a:r>
            <a:endParaRPr lang="en-US" sz="1200" kern="0" dirty="0">
              <a:solidFill>
                <a:srgbClr val="0099CC"/>
              </a:solidFill>
              <a:latin typeface="Arial"/>
              <a:ea typeface="ヒラギノ角ゴ Pro W3" pitchFamily="127" charset="-128"/>
            </a:endParaRPr>
          </a:p>
        </p:txBody>
      </p:sp>
    </p:spTree>
    <p:extLst>
      <p:ext uri="{BB962C8B-B14F-4D97-AF65-F5344CB8AC3E}">
        <p14:creationId xmlns:p14="http://schemas.microsoft.com/office/powerpoint/2010/main" val="12260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Principles:</a:t>
            </a:r>
          </a:p>
          <a:p>
            <a:endParaRPr lang="en-US" dirty="0" smtClean="0"/>
          </a:p>
          <a:p>
            <a:r>
              <a:rPr lang="en-US" b="1" dirty="0" smtClean="0"/>
              <a:t>Team Structure</a:t>
            </a:r>
            <a:r>
              <a:rPr lang="en-US" b="0" dirty="0" smtClean="0"/>
              <a:t>—Identification of the components of a multi-team</a:t>
            </a:r>
            <a:r>
              <a:rPr lang="en-US" b="0" baseline="0" dirty="0" smtClean="0"/>
              <a:t> system that must work together effectively to ensure personal safety.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Communication</a:t>
            </a:r>
            <a:r>
              <a:rPr lang="en-US" dirty="0" smtClean="0"/>
              <a:t>—Structured process</a:t>
            </a:r>
            <a:r>
              <a:rPr lang="en-US" baseline="0" dirty="0" smtClean="0"/>
              <a:t> by which </a:t>
            </a:r>
            <a:r>
              <a:rPr lang="en-US" dirty="0" smtClean="0"/>
              <a:t>information is clearly and accurately exchanged among team members.</a:t>
            </a:r>
            <a:endParaRPr lang="en-US" b="0" dirty="0" smtClean="0"/>
          </a:p>
          <a:p>
            <a:r>
              <a:rPr lang="en-US" b="1" dirty="0" smtClean="0"/>
              <a:t>Leadership</a:t>
            </a:r>
            <a:r>
              <a:rPr lang="en-US" dirty="0" smtClean="0"/>
              <a:t>—Ability to maximize the activities of </a:t>
            </a:r>
            <a:r>
              <a:rPr lang="en-US" dirty="0" smtClean="0"/>
              <a:t>team members by ensuring that team actions are understood,</a:t>
            </a:r>
            <a:r>
              <a:rPr lang="en-US" baseline="0" dirty="0" smtClean="0"/>
              <a:t> changes in information are shared, and </a:t>
            </a:r>
            <a:r>
              <a:rPr lang="en-US" dirty="0" smtClean="0"/>
              <a:t>team members have the necessary resources.</a:t>
            </a:r>
          </a:p>
          <a:p>
            <a:r>
              <a:rPr lang="en-US" b="1" dirty="0" smtClean="0"/>
              <a:t>Situation Monitoring</a:t>
            </a:r>
            <a:r>
              <a:rPr lang="en-US" dirty="0" smtClean="0"/>
              <a:t>—Process of actively</a:t>
            </a:r>
            <a:r>
              <a:rPr lang="en-US" baseline="0" dirty="0" smtClean="0"/>
              <a:t> scanning and assessing situational elements to gain </a:t>
            </a:r>
            <a:r>
              <a:rPr lang="en-US" baseline="0" dirty="0" smtClean="0"/>
              <a:t>information or </a:t>
            </a:r>
            <a:r>
              <a:rPr lang="en-US" dirty="0" smtClean="0"/>
              <a:t>understanding, or to maintain awareness of team functioning.</a:t>
            </a:r>
          </a:p>
          <a:p>
            <a:r>
              <a:rPr lang="en-US" b="1" dirty="0" smtClean="0"/>
              <a:t>Mutual Support</a:t>
            </a:r>
            <a:r>
              <a:rPr lang="en-US" dirty="0" smtClean="0"/>
              <a:t>—Ability to anticipate and support team members’ needs through accurate knowledge about their responsibilities and workload.</a:t>
            </a:r>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10</a:t>
            </a:fld>
            <a:endParaRPr lang="en-US" dirty="0"/>
          </a:p>
        </p:txBody>
      </p:sp>
    </p:spTree>
    <p:extLst>
      <p:ext uri="{BB962C8B-B14F-4D97-AF65-F5344CB8AC3E}">
        <p14:creationId xmlns:p14="http://schemas.microsoft.com/office/powerpoint/2010/main" val="178570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Institute of Medicine</a:t>
            </a:r>
          </a:p>
          <a:p>
            <a:endParaRPr lang="en-US" b="1" dirty="0" smtClean="0"/>
          </a:p>
          <a:p>
            <a:r>
              <a:rPr lang="en-US" b="0" dirty="0" smtClean="0"/>
              <a:t>November 1999</a:t>
            </a:r>
          </a:p>
          <a:p>
            <a:r>
              <a:rPr lang="en-US" b="0" dirty="0" smtClean="0"/>
              <a:t>“approximately</a:t>
            </a:r>
            <a:r>
              <a:rPr lang="en-US" b="0" baseline="0" dirty="0" smtClean="0"/>
              <a:t> 100,000 patients die in the hospital each year from medical errors and </a:t>
            </a:r>
            <a:r>
              <a:rPr lang="en-US" b="1" baseline="0" dirty="0" smtClean="0"/>
              <a:t>72% </a:t>
            </a:r>
            <a:r>
              <a:rPr lang="en-US" b="0" baseline="0" dirty="0" smtClean="0"/>
              <a:t>resulted from communication errors.</a:t>
            </a:r>
            <a:r>
              <a:rPr lang="en-US" b="0" dirty="0" smtClean="0"/>
              <a:t>”</a:t>
            </a:r>
          </a:p>
          <a:p>
            <a:endParaRPr lang="en-US" b="0" dirty="0" smtClean="0"/>
          </a:p>
          <a:p>
            <a:r>
              <a:rPr lang="en-US" b="0" dirty="0" smtClean="0"/>
              <a:t>This report</a:t>
            </a:r>
            <a:r>
              <a:rPr lang="en-US" b="0" baseline="0" dirty="0" smtClean="0"/>
              <a:t> lays out a comprehensive strategy by which government, health care providers, industry, and consumers can reduce preventable medical errors. Concluding that the know-how already exists to prevent many of these mistakes, the report sets as a minimum goal a 50 percent reduction in errors over the next five years.</a:t>
            </a:r>
            <a:endParaRPr lang="en-US" b="0"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11</a:t>
            </a:fld>
            <a:endParaRPr lang="en-US" dirty="0"/>
          </a:p>
        </p:txBody>
      </p:sp>
    </p:spTree>
    <p:extLst>
      <p:ext uri="{BB962C8B-B14F-4D97-AF65-F5344CB8AC3E}">
        <p14:creationId xmlns:p14="http://schemas.microsoft.com/office/powerpoint/2010/main" val="58827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12</a:t>
            </a:fld>
            <a:endParaRPr lang="en-US" dirty="0"/>
          </a:p>
        </p:txBody>
      </p:sp>
    </p:spTree>
    <p:extLst>
      <p:ext uri="{BB962C8B-B14F-4D97-AF65-F5344CB8AC3E}">
        <p14:creationId xmlns:p14="http://schemas.microsoft.com/office/powerpoint/2010/main" val="173047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table shows the Most Frequently Identified Root Causes of Sentinel Events Reviewed by The Joint Commission</a:t>
            </a:r>
            <a:r>
              <a:rPr lang="en-US" baseline="0" dirty="0" smtClean="0"/>
              <a:t> by Year. Human Factors, Communication, and Leadership are in the top three positions for 2013, 2014, and 2015, totaling 79% of adverse events.</a:t>
            </a:r>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13</a:t>
            </a:fld>
            <a:endParaRPr lang="en-US" dirty="0"/>
          </a:p>
        </p:txBody>
      </p:sp>
    </p:spTree>
    <p:extLst>
      <p:ext uri="{BB962C8B-B14F-4D97-AF65-F5344CB8AC3E}">
        <p14:creationId xmlns:p14="http://schemas.microsoft.com/office/powerpoint/2010/main" val="120206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team</a:t>
            </a:r>
            <a:r>
              <a:rPr lang="en-US" baseline="0" dirty="0" smtClean="0"/>
              <a:t> of experts becomes an Expert Team.</a:t>
            </a:r>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14</a:t>
            </a:fld>
            <a:endParaRPr lang="en-US" dirty="0"/>
          </a:p>
        </p:txBody>
      </p:sp>
    </p:spTree>
    <p:extLst>
      <p:ext uri="{BB962C8B-B14F-4D97-AF65-F5344CB8AC3E}">
        <p14:creationId xmlns:p14="http://schemas.microsoft.com/office/powerpoint/2010/main" val="206343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fontAlgn="t" latinLnBrk="0" hangingPunct="1"/>
            <a:r>
              <a:rPr lang="en-US" sz="1200" b="1" i="0" u="none" strike="noStrike" kern="1200" dirty="0" smtClean="0">
                <a:solidFill>
                  <a:schemeClr val="tx1"/>
                </a:solidFill>
                <a:effectLst/>
                <a:latin typeface="Arial" charset="0"/>
                <a:ea typeface="+mn-ea"/>
                <a:cs typeface="+mn-cs"/>
              </a:rPr>
              <a:t>TeamSTEPPS</a:t>
            </a:r>
            <a:r>
              <a:rPr lang="en-US" sz="1200" b="1" i="0" u="none" strike="noStrike" kern="1200" baseline="0" dirty="0" smtClean="0">
                <a:solidFill>
                  <a:schemeClr val="tx1"/>
                </a:solidFill>
                <a:effectLst/>
                <a:latin typeface="Arial" charset="0"/>
                <a:ea typeface="+mn-ea"/>
                <a:cs typeface="+mn-cs"/>
              </a:rPr>
              <a:t> Concepts</a:t>
            </a:r>
          </a:p>
          <a:p>
            <a:pPr rtl="0" eaLnBrk="1" fontAlgn="t" latinLnBrk="0" hangingPunct="1"/>
            <a:endParaRPr lang="en-US" sz="1200" b="1"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Call-Out--</a:t>
            </a:r>
            <a:r>
              <a:rPr lang="en-US" sz="1200" dirty="0" smtClean="0"/>
              <a:t>To Request or Provide Information</a:t>
            </a:r>
            <a:endParaRPr lang="en-US" sz="1200" b="0"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Cross-Check--</a:t>
            </a:r>
            <a:r>
              <a:rPr lang="en-US" sz="1200" dirty="0" smtClean="0"/>
              <a:t>Parroting</a:t>
            </a:r>
            <a:r>
              <a:rPr lang="en-US" sz="1200" baseline="0" dirty="0" smtClean="0"/>
              <a:t> Requests for Confirmation of Understanding</a:t>
            </a:r>
            <a:endParaRPr lang="en-US" sz="1200" b="0"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Check-Back--</a:t>
            </a:r>
            <a:r>
              <a:rPr lang="en-US" sz="1200" dirty="0" smtClean="0"/>
              <a:t>Closing the loop of communication.</a:t>
            </a:r>
            <a:endParaRPr lang="en-US" sz="1200" b="0"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SBAR--</a:t>
            </a:r>
            <a:r>
              <a:rPr lang="en-US" sz="1200" b="1" u="sng" dirty="0" smtClean="0"/>
              <a:t>S</a:t>
            </a:r>
            <a:r>
              <a:rPr lang="en-US" sz="1200" dirty="0" smtClean="0"/>
              <a:t>ituation, </a:t>
            </a:r>
            <a:r>
              <a:rPr lang="en-US" sz="1200" b="1" u="sng" dirty="0" smtClean="0"/>
              <a:t>B</a:t>
            </a:r>
            <a:r>
              <a:rPr lang="en-US" sz="1200" dirty="0" smtClean="0"/>
              <a:t>ackground, </a:t>
            </a:r>
            <a:r>
              <a:rPr lang="en-US" sz="1200" b="1" u="sng" dirty="0" smtClean="0"/>
              <a:t>A</a:t>
            </a:r>
            <a:r>
              <a:rPr lang="en-US" sz="1200" dirty="0" smtClean="0"/>
              <a:t>ssessment,</a:t>
            </a:r>
            <a:r>
              <a:rPr lang="en-US" sz="1200" baseline="0" dirty="0" smtClean="0"/>
              <a:t> </a:t>
            </a:r>
            <a:r>
              <a:rPr lang="en-US" sz="1200" b="1" u="sng" baseline="0" dirty="0" smtClean="0"/>
              <a:t>R</a:t>
            </a:r>
            <a:r>
              <a:rPr lang="en-US" sz="1200" baseline="0" dirty="0" smtClean="0"/>
              <a:t>ecommendation                 </a:t>
            </a:r>
            <a:endParaRPr lang="en-US" sz="1200" dirty="0" smtClean="0"/>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Brief--</a:t>
            </a:r>
            <a:r>
              <a:rPr lang="en-US" sz="1200" dirty="0" smtClean="0"/>
              <a:t>Short</a:t>
            </a:r>
            <a:r>
              <a:rPr lang="en-US" sz="1200" baseline="0" dirty="0" smtClean="0"/>
              <a:t> planning session prior to start</a:t>
            </a:r>
            <a:endParaRPr lang="en-US" sz="1200" b="0"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Huddle--</a:t>
            </a:r>
            <a:r>
              <a:rPr lang="en-US" sz="1200" dirty="0" smtClean="0"/>
              <a:t>Team regroup to reestablish</a:t>
            </a:r>
            <a:r>
              <a:rPr lang="en-US" sz="1200" baseline="0" dirty="0" smtClean="0"/>
              <a:t> awareness and planning</a:t>
            </a:r>
            <a:endParaRPr lang="en-US" sz="1200" b="0"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Hand-Off--</a:t>
            </a:r>
            <a:r>
              <a:rPr lang="en-US" sz="1200" dirty="0" smtClean="0"/>
              <a:t>Transfer</a:t>
            </a:r>
            <a:r>
              <a:rPr lang="en-US" sz="1200" baseline="0" dirty="0" smtClean="0"/>
              <a:t> of information during transitions</a:t>
            </a:r>
            <a:endParaRPr lang="en-US" sz="1200" b="0" i="0" u="none" strike="noStrike" kern="1200" dirty="0" smtClean="0">
              <a:solidFill>
                <a:schemeClr val="tx1"/>
              </a:solidFill>
              <a:effectLst/>
              <a:latin typeface="Arial" charset="0"/>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charset="0"/>
                <a:ea typeface="+mn-ea"/>
                <a:cs typeface="+mn-cs"/>
              </a:rPr>
              <a:t>CUS--</a:t>
            </a:r>
            <a:r>
              <a:rPr lang="en-US" sz="1200" dirty="0" smtClean="0"/>
              <a:t>I’m </a:t>
            </a:r>
            <a:r>
              <a:rPr lang="en-US" sz="1200" b="1" u="sng" dirty="0" smtClean="0"/>
              <a:t>C</a:t>
            </a:r>
            <a:r>
              <a:rPr lang="en-US" sz="1200" dirty="0" smtClean="0"/>
              <a:t>oncerned, I’m </a:t>
            </a:r>
            <a:r>
              <a:rPr lang="en-US" sz="1200" b="1" u="sng" dirty="0" smtClean="0"/>
              <a:t>U</a:t>
            </a:r>
            <a:r>
              <a:rPr lang="en-US" sz="1200" dirty="0" smtClean="0"/>
              <a:t>ncomfortable,</a:t>
            </a:r>
            <a:r>
              <a:rPr lang="en-US" sz="1200" baseline="0" dirty="0" smtClean="0"/>
              <a:t> This is a </a:t>
            </a:r>
            <a:r>
              <a:rPr lang="en-US" sz="1200" b="1" u="sng" baseline="0" dirty="0" smtClean="0"/>
              <a:t>S</a:t>
            </a:r>
            <a:r>
              <a:rPr lang="en-US" sz="1200" baseline="0" dirty="0" smtClean="0"/>
              <a:t>afety Issue</a:t>
            </a:r>
            <a:endParaRPr lang="en-US" sz="1200" b="0" i="0" u="none" strike="noStrike" kern="1200" dirty="0" smtClean="0">
              <a:solidFill>
                <a:schemeClr val="tx1"/>
              </a:solidFill>
              <a:effectLst/>
              <a:latin typeface="Arial" charset="0"/>
              <a:ea typeface="+mn-ea"/>
              <a:cs typeface="+mn-cs"/>
            </a:endParaRPr>
          </a:p>
          <a:p>
            <a:r>
              <a:rPr lang="en-US" sz="1200" b="1" i="0" u="none" strike="noStrike" kern="1200" dirty="0" smtClean="0">
                <a:solidFill>
                  <a:schemeClr val="tx1"/>
                </a:solidFill>
                <a:effectLst/>
                <a:latin typeface="Arial" charset="0"/>
                <a:ea typeface="+mn-ea"/>
                <a:cs typeface="+mn-cs"/>
              </a:rPr>
              <a:t>Two-Challenge--</a:t>
            </a:r>
            <a:r>
              <a:rPr lang="en-US" sz="1200" dirty="0" smtClean="0"/>
              <a:t>It is your responsibility to assertively voice a</a:t>
            </a:r>
            <a:r>
              <a:rPr lang="en-US" sz="1200" baseline="0" dirty="0" smtClean="0"/>
              <a:t> concern at least two times to ensure it had been heard.</a:t>
            </a:r>
            <a:endParaRPr lang="en-US" altLang="en-US" dirty="0"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D5E103-13BB-4DB1-82E8-6EEEA1A6F2F0}" type="slidenum">
              <a:rPr lang="en-US" altLang="en-US" smtClean="0"/>
              <a:pPr/>
              <a:t>15</a:t>
            </a:fld>
            <a:endParaRPr lang="en-US" altLang="en-US" smtClean="0"/>
          </a:p>
        </p:txBody>
      </p:sp>
    </p:spTree>
    <p:extLst>
      <p:ext uri="{BB962C8B-B14F-4D97-AF65-F5344CB8AC3E}">
        <p14:creationId xmlns:p14="http://schemas.microsoft.com/office/powerpoint/2010/main" val="105858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16</a:t>
            </a:fld>
            <a:endParaRPr lang="en-US" dirty="0"/>
          </a:p>
        </p:txBody>
      </p:sp>
    </p:spTree>
    <p:extLst>
      <p:ext uri="{BB962C8B-B14F-4D97-AF65-F5344CB8AC3E}">
        <p14:creationId xmlns:p14="http://schemas.microsoft.com/office/powerpoint/2010/main" val="226485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17</a:t>
            </a:fld>
            <a:endParaRPr lang="en-US" dirty="0"/>
          </a:p>
        </p:txBody>
      </p:sp>
    </p:spTree>
    <p:extLst>
      <p:ext uri="{BB962C8B-B14F-4D97-AF65-F5344CB8AC3E}">
        <p14:creationId xmlns:p14="http://schemas.microsoft.com/office/powerpoint/2010/main" val="2481244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Check-back is a circular process with three parts. Communication goes through Sender initiates message. This leads to Closed, which goes through Receiver accepts message and provides feedback confirmation. This leads to Loop, which goes through Sender verifies message was received. This leads back to Communication, which continues the process.</a:t>
            </a:r>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18</a:t>
            </a:fld>
            <a:endParaRPr lang="en-US" dirty="0"/>
          </a:p>
        </p:txBody>
      </p:sp>
    </p:spTree>
    <p:extLst>
      <p:ext uri="{BB962C8B-B14F-4D97-AF65-F5344CB8AC3E}">
        <p14:creationId xmlns:p14="http://schemas.microsoft.com/office/powerpoint/2010/main" val="3719743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19</a:t>
            </a:fld>
            <a:endParaRPr lang="en-US" dirty="0"/>
          </a:p>
        </p:txBody>
      </p:sp>
    </p:spTree>
    <p:extLst>
      <p:ext uri="{BB962C8B-B14F-4D97-AF65-F5344CB8AC3E}">
        <p14:creationId xmlns:p14="http://schemas.microsoft.com/office/powerpoint/2010/main" val="26076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2</a:t>
            </a:fld>
            <a:endParaRPr lang="en-US" dirty="0"/>
          </a:p>
        </p:txBody>
      </p:sp>
    </p:spTree>
    <p:extLst>
      <p:ext uri="{BB962C8B-B14F-4D97-AF65-F5344CB8AC3E}">
        <p14:creationId xmlns:p14="http://schemas.microsoft.com/office/powerpoint/2010/main" val="207400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defRPr/>
            </a:pPr>
            <a:r>
              <a:rPr lang="en-US" sz="1200" b="1" kern="1200" dirty="0" smtClean="0">
                <a:solidFill>
                  <a:schemeClr val="tx1"/>
                </a:solidFill>
                <a:latin typeface="Arial" charset="0"/>
                <a:ea typeface="+mn-ea"/>
                <a:cs typeface="+mn-cs"/>
              </a:rPr>
              <a:t>IMPACT of communication on team</a:t>
            </a:r>
            <a:r>
              <a:rPr lang="en-US" sz="1200" b="1" kern="1200" baseline="0" dirty="0" smtClean="0">
                <a:solidFill>
                  <a:schemeClr val="tx1"/>
                </a:solidFill>
                <a:latin typeface="Arial" charset="0"/>
                <a:ea typeface="+mn-ea"/>
                <a:cs typeface="+mn-cs"/>
              </a:rPr>
              <a:t> performance</a:t>
            </a:r>
          </a:p>
          <a:p>
            <a:pPr eaLnBrk="1" fontAlgn="auto" hangingPunct="1">
              <a:spcAft>
                <a:spcPts val="0"/>
              </a:spcAft>
              <a:defRPr/>
            </a:pPr>
            <a:endParaRPr lang="en-US" sz="1200" b="1" kern="1200" dirty="0" smtClean="0">
              <a:solidFill>
                <a:schemeClr val="tx1"/>
              </a:solidFill>
              <a:latin typeface="Arial" charset="0"/>
              <a:ea typeface="+mn-ea"/>
              <a:cs typeface="+mn-cs"/>
            </a:endParaRPr>
          </a:p>
          <a:p>
            <a:pPr eaLnBrk="1" fontAlgn="auto" hangingPunct="1">
              <a:spcAft>
                <a:spcPts val="0"/>
              </a:spcAft>
              <a:defRPr/>
            </a:pPr>
            <a:r>
              <a:rPr lang="en-US" sz="1200" b="0" kern="1200" dirty="0" smtClean="0">
                <a:solidFill>
                  <a:schemeClr val="tx1"/>
                </a:solidFill>
                <a:latin typeface="Arial" charset="0"/>
                <a:ea typeface="+mn-ea"/>
                <a:cs typeface="+mn-cs"/>
              </a:rPr>
              <a:t>“It still seems incomprehensible</a:t>
            </a:r>
            <a:r>
              <a:rPr lang="en-US" sz="1200" b="0" kern="1200" baseline="0" dirty="0" smtClean="0">
                <a:solidFill>
                  <a:schemeClr val="tx1"/>
                </a:solidFill>
                <a:latin typeface="Arial" charset="0"/>
                <a:ea typeface="+mn-ea"/>
                <a:cs typeface="+mn-cs"/>
              </a:rPr>
              <a:t> to her that such a seemingly minor thing—a brief </a:t>
            </a:r>
            <a:r>
              <a:rPr lang="en-US" sz="1200" b="0" i="1" kern="1200" baseline="0" dirty="0" smtClean="0">
                <a:solidFill>
                  <a:schemeClr val="tx1"/>
                </a:solidFill>
                <a:latin typeface="Arial" charset="0"/>
                <a:ea typeface="+mn-ea"/>
                <a:cs typeface="+mn-cs"/>
              </a:rPr>
              <a:t>mis</a:t>
            </a:r>
            <a:r>
              <a:rPr lang="en-US" sz="1200" b="0" i="1" kern="1200" dirty="0" smtClean="0">
                <a:solidFill>
                  <a:schemeClr val="tx1"/>
                </a:solidFill>
                <a:latin typeface="Arial" charset="0"/>
                <a:ea typeface="+mn-ea"/>
                <a:cs typeface="+mn-cs"/>
              </a:rPr>
              <a:t>communication </a:t>
            </a:r>
            <a:r>
              <a:rPr lang="en-US" sz="1200" b="0" i="0" kern="1200" dirty="0" smtClean="0">
                <a:solidFill>
                  <a:schemeClr val="tx1"/>
                </a:solidFill>
                <a:latin typeface="Arial" charset="0"/>
                <a:ea typeface="+mn-ea"/>
                <a:cs typeface="+mn-cs"/>
              </a:rPr>
              <a:t>between two</a:t>
            </a:r>
            <a:r>
              <a:rPr lang="en-US" sz="1200" b="0" i="0" kern="1200" baseline="0" dirty="0" smtClean="0">
                <a:solidFill>
                  <a:schemeClr val="tx1"/>
                </a:solidFill>
                <a:latin typeface="Arial" charset="0"/>
                <a:ea typeface="+mn-ea"/>
                <a:cs typeface="+mn-cs"/>
              </a:rPr>
              <a:t> doctors… could have had such a disastrous impact…</a:t>
            </a:r>
            <a:r>
              <a:rPr lang="en-US" sz="1200" b="0" i="0" kern="1200" dirty="0" smtClean="0">
                <a:solidFill>
                  <a:schemeClr val="tx1"/>
                </a:solidFill>
                <a:latin typeface="Arial" charset="0"/>
                <a:ea typeface="+mn-ea"/>
                <a:cs typeface="+mn-cs"/>
              </a:rPr>
              <a:t> ”</a:t>
            </a:r>
          </a:p>
          <a:p>
            <a:pPr eaLnBrk="1" fontAlgn="auto" hangingPunct="1">
              <a:spcAft>
                <a:spcPts val="0"/>
              </a:spcAft>
              <a:defRPr/>
            </a:pPr>
            <a:endParaRPr lang="en-US" sz="1200" b="0" i="0" kern="1200" dirty="0" smtClean="0">
              <a:solidFill>
                <a:schemeClr val="tx1"/>
              </a:solidFill>
              <a:latin typeface="Arial" charset="0"/>
              <a:ea typeface="+mn-ea"/>
              <a:cs typeface="+mn-cs"/>
            </a:endParaRPr>
          </a:p>
          <a:p>
            <a:pPr eaLnBrk="1" fontAlgn="auto" hangingPunct="1">
              <a:spcAft>
                <a:spcPts val="0"/>
              </a:spcAft>
              <a:defRPr/>
            </a:pPr>
            <a:r>
              <a:rPr lang="en-US" sz="1200" b="0" i="0" kern="1200" dirty="0" smtClean="0">
                <a:solidFill>
                  <a:schemeClr val="tx1"/>
                </a:solidFill>
                <a:latin typeface="Arial" charset="0"/>
                <a:ea typeface="+mn-ea"/>
                <a:cs typeface="+mn-cs"/>
              </a:rPr>
              <a:t>“Ironically, the University of Washington</a:t>
            </a:r>
            <a:r>
              <a:rPr lang="en-US" sz="1200" b="0" i="0" kern="1200" baseline="0" dirty="0" smtClean="0">
                <a:solidFill>
                  <a:schemeClr val="tx1"/>
                </a:solidFill>
                <a:latin typeface="Arial" charset="0"/>
                <a:ea typeface="+mn-ea"/>
                <a:cs typeface="+mn-cs"/>
              </a:rPr>
              <a:t> has been a pioneer in recognizing that </a:t>
            </a:r>
            <a:r>
              <a:rPr lang="en-US" sz="1200" b="0" i="0" kern="1200" dirty="0" smtClean="0">
                <a:solidFill>
                  <a:schemeClr val="tx1"/>
                </a:solidFill>
                <a:latin typeface="Arial" charset="0"/>
                <a:ea typeface="+mn-ea"/>
                <a:cs typeface="+mn-cs"/>
              </a:rPr>
              <a:t>communication is the ‘</a:t>
            </a:r>
            <a:r>
              <a:rPr lang="en-US" sz="1200" b="0" i="1" kern="1200" dirty="0" smtClean="0">
                <a:solidFill>
                  <a:schemeClr val="tx1"/>
                </a:solidFill>
                <a:latin typeface="Arial" charset="0"/>
                <a:ea typeface="+mn-ea"/>
                <a:cs typeface="+mn-cs"/>
              </a:rPr>
              <a:t>cornerstone of patient safety</a:t>
            </a:r>
            <a:r>
              <a:rPr lang="en-US" sz="1200" b="0" i="0" kern="1200" dirty="0" smtClean="0">
                <a:solidFill>
                  <a:schemeClr val="tx1"/>
                </a:solidFill>
                <a:latin typeface="Arial" charset="0"/>
                <a:ea typeface="+mn-ea"/>
                <a:cs typeface="+mn-cs"/>
              </a:rPr>
              <a:t>.’”</a:t>
            </a:r>
          </a:p>
          <a:p>
            <a:pPr eaLnBrk="1" fontAlgn="auto" hangingPunct="1">
              <a:spcAft>
                <a:spcPts val="0"/>
              </a:spcAft>
              <a:defRPr/>
            </a:pPr>
            <a:endParaRPr lang="en-US" sz="1200" b="0" i="0" kern="1200" dirty="0" smtClean="0">
              <a:solidFill>
                <a:schemeClr val="tx1"/>
              </a:solidFill>
              <a:latin typeface="Arial" charset="0"/>
              <a:ea typeface="+mn-ea"/>
              <a:cs typeface="+mn-cs"/>
            </a:endParaRPr>
          </a:p>
          <a:p>
            <a:pPr eaLnBrk="1" fontAlgn="auto" hangingPunct="1">
              <a:spcAft>
                <a:spcPts val="0"/>
              </a:spcAft>
              <a:defRPr/>
            </a:pPr>
            <a:r>
              <a:rPr lang="en-US" sz="1200" b="0" i="0" kern="1200" dirty="0" smtClean="0">
                <a:solidFill>
                  <a:schemeClr val="tx1"/>
                </a:solidFill>
                <a:latin typeface="Arial" charset="0"/>
                <a:ea typeface="+mn-ea"/>
                <a:cs typeface="+mn-cs"/>
              </a:rPr>
              <a:t>“…</a:t>
            </a:r>
            <a:r>
              <a:rPr lang="en-US" sz="1200" b="0" i="1" kern="1200" dirty="0" smtClean="0">
                <a:solidFill>
                  <a:schemeClr val="tx1"/>
                </a:solidFill>
                <a:latin typeface="Arial" charset="0"/>
                <a:ea typeface="+mn-ea"/>
                <a:cs typeface="+mn-cs"/>
              </a:rPr>
              <a:t>failed in their duty to</a:t>
            </a:r>
            <a:r>
              <a:rPr lang="en-US" sz="1200" b="0" i="1" kern="1200" baseline="0" dirty="0" smtClean="0">
                <a:solidFill>
                  <a:schemeClr val="tx1"/>
                </a:solidFill>
                <a:latin typeface="Arial" charset="0"/>
                <a:ea typeface="+mn-ea"/>
                <a:cs typeface="+mn-cs"/>
              </a:rPr>
              <a:t> </a:t>
            </a:r>
            <a:r>
              <a:rPr lang="en-US" sz="1200" b="0" i="1" kern="1200" dirty="0" smtClean="0">
                <a:solidFill>
                  <a:schemeClr val="tx1"/>
                </a:solidFill>
                <a:latin typeface="Arial" charset="0"/>
                <a:ea typeface="+mn-ea"/>
                <a:cs typeface="+mn-cs"/>
              </a:rPr>
              <a:t>communicate</a:t>
            </a:r>
            <a:r>
              <a:rPr lang="en-US" sz="1200" b="0" i="1" kern="1200" baseline="0" dirty="0" smtClean="0">
                <a:solidFill>
                  <a:schemeClr val="tx1"/>
                </a:solidFill>
                <a:latin typeface="Arial" charset="0"/>
                <a:ea typeface="+mn-ea"/>
                <a:cs typeface="+mn-cs"/>
              </a:rPr>
              <a:t> </a:t>
            </a:r>
            <a:r>
              <a:rPr lang="en-US" sz="1200" b="0" kern="1200" baseline="0" dirty="0" smtClean="0">
                <a:solidFill>
                  <a:schemeClr val="tx1"/>
                </a:solidFill>
                <a:latin typeface="Arial" charset="0"/>
                <a:ea typeface="+mn-ea"/>
                <a:cs typeface="+mn-cs"/>
              </a:rPr>
              <a:t>with each other…</a:t>
            </a:r>
            <a:r>
              <a:rPr lang="en-US" sz="1200" b="0" i="0" kern="1200" dirty="0" smtClean="0">
                <a:solidFill>
                  <a:schemeClr val="tx1"/>
                </a:solidFill>
                <a:latin typeface="Arial" charset="0"/>
                <a:ea typeface="+mn-ea"/>
                <a:cs typeface="+mn-cs"/>
              </a:rPr>
              <a:t>”</a:t>
            </a:r>
          </a:p>
          <a:p>
            <a:pPr eaLnBrk="1" fontAlgn="auto" hangingPunct="1">
              <a:spcAft>
                <a:spcPts val="0"/>
              </a:spcAft>
              <a:defRPr/>
            </a:pPr>
            <a:endParaRPr lang="en-US" sz="1200" b="0" i="0" kern="1200" dirty="0" smtClean="0">
              <a:solidFill>
                <a:schemeClr val="tx1"/>
              </a:solidFill>
              <a:latin typeface="Arial" charset="0"/>
              <a:ea typeface="+mn-ea"/>
              <a:cs typeface="+mn-cs"/>
            </a:endParaRPr>
          </a:p>
          <a:p>
            <a:pPr eaLnBrk="1" fontAlgn="auto" hangingPunct="1">
              <a:spcAft>
                <a:spcPts val="0"/>
              </a:spcAft>
              <a:defRPr/>
            </a:pPr>
            <a:r>
              <a:rPr lang="en-US" sz="1200" b="0" i="0" kern="1200" dirty="0" smtClean="0">
                <a:solidFill>
                  <a:schemeClr val="tx1"/>
                </a:solidFill>
                <a:latin typeface="Arial" charset="0"/>
                <a:ea typeface="+mn-ea"/>
                <a:cs typeface="+mn-cs"/>
              </a:rPr>
              <a:t>“…it</a:t>
            </a:r>
            <a:r>
              <a:rPr lang="en-US" sz="1200" b="0" i="0" kern="1200" baseline="0" dirty="0" smtClean="0">
                <a:solidFill>
                  <a:schemeClr val="tx1"/>
                </a:solidFill>
                <a:latin typeface="Arial" charset="0"/>
                <a:ea typeface="+mn-ea"/>
                <a:cs typeface="+mn-cs"/>
              </a:rPr>
              <a:t> will take training… for the closed-loop style [of </a:t>
            </a:r>
            <a:r>
              <a:rPr lang="en-US" sz="1200" b="0" kern="1200" dirty="0" smtClean="0">
                <a:solidFill>
                  <a:schemeClr val="tx1"/>
                </a:solidFill>
                <a:latin typeface="Arial" charset="0"/>
                <a:ea typeface="+mn-ea"/>
                <a:cs typeface="+mn-cs"/>
              </a:rPr>
              <a:t>communication</a:t>
            </a:r>
            <a:r>
              <a:rPr lang="en-US" sz="1200" b="0" i="0" kern="1200" baseline="0" dirty="0" smtClean="0">
                <a:solidFill>
                  <a:schemeClr val="tx1"/>
                </a:solidFill>
                <a:latin typeface="Arial" charset="0"/>
                <a:ea typeface="+mn-ea"/>
                <a:cs typeface="+mn-cs"/>
              </a:rPr>
              <a:t>] to become ingrained in medical culture and the norm in all settings.</a:t>
            </a:r>
            <a:r>
              <a:rPr lang="en-US" sz="1200" b="0" i="0" kern="1200" dirty="0" smtClean="0">
                <a:solidFill>
                  <a:schemeClr val="tx1"/>
                </a:solidFill>
                <a:latin typeface="Arial" charset="0"/>
                <a:ea typeface="+mn-ea"/>
                <a:cs typeface="+mn-cs"/>
              </a:rPr>
              <a:t>”</a:t>
            </a:r>
          </a:p>
          <a:p>
            <a:pPr eaLnBrk="1" fontAlgn="auto" hangingPunct="1">
              <a:spcAft>
                <a:spcPts val="0"/>
              </a:spcAft>
              <a:defRPr/>
            </a:pPr>
            <a:endParaRPr lang="en-US" sz="1200" b="0" i="0" kern="1200" dirty="0" smtClean="0">
              <a:solidFill>
                <a:schemeClr val="tx1"/>
              </a:solidFill>
              <a:latin typeface="Arial" charset="0"/>
              <a:ea typeface="+mn-ea"/>
              <a:cs typeface="+mn-cs"/>
            </a:endParaRPr>
          </a:p>
          <a:p>
            <a:pPr eaLnBrk="1" fontAlgn="auto" hangingPunct="1">
              <a:spcAft>
                <a:spcPts val="0"/>
              </a:spcAft>
              <a:defRPr/>
            </a:pPr>
            <a:r>
              <a:rPr lang="en-US" sz="1200" b="0" i="0" kern="1200" dirty="0" smtClean="0">
                <a:solidFill>
                  <a:schemeClr val="tx1"/>
                </a:solidFill>
                <a:latin typeface="Arial" charset="0"/>
                <a:ea typeface="+mn-ea"/>
                <a:cs typeface="+mn-cs"/>
              </a:rPr>
              <a:t>Source: </a:t>
            </a:r>
            <a:r>
              <a:rPr lang="en-US" sz="1200" b="0" i="1" kern="1200" dirty="0" smtClean="0">
                <a:solidFill>
                  <a:schemeClr val="tx1"/>
                </a:solidFill>
                <a:latin typeface="Arial" charset="0"/>
                <a:ea typeface="+mn-ea"/>
                <a:cs typeface="+mn-cs"/>
              </a:rPr>
              <a:t>Seattle Times</a:t>
            </a:r>
            <a:endParaRPr lang="en-US" sz="1200" b="0" i="1"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20</a:t>
            </a:fld>
            <a:endParaRPr lang="en-US" dirty="0"/>
          </a:p>
        </p:txBody>
      </p:sp>
    </p:spTree>
    <p:extLst>
      <p:ext uri="{BB962C8B-B14F-4D97-AF65-F5344CB8AC3E}">
        <p14:creationId xmlns:p14="http://schemas.microsoft.com/office/powerpoint/2010/main" val="320862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5063" name="Slide Number Placeholder 6"/>
          <p:cNvSpPr>
            <a:spLocks noGrp="1"/>
          </p:cNvSpPr>
          <p:nvPr>
            <p:ph type="sldNum" sz="quarter" idx="5"/>
          </p:nvPr>
        </p:nvSpPr>
        <p:spPr>
          <a:xfrm>
            <a:off x="5351463" y="8956675"/>
            <a:ext cx="1658937"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40" tIns="44120" rIns="88240" bIns="4412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882EBB-272E-41EF-88C8-A38D6F703C95}" type="slidenum">
              <a:rPr lang="en-US" altLang="en-US" smtClean="0">
                <a:solidFill>
                  <a:srgbClr val="000000"/>
                </a:solidFill>
                <a:ea typeface="ヒラギノ角ゴ Pro W3"/>
                <a:cs typeface="ヒラギノ角ゴ Pro W3"/>
              </a:rPr>
              <a:pPr/>
              <a:t>21</a:t>
            </a:fld>
            <a:endParaRPr lang="en-US" altLang="en-US" smtClean="0">
              <a:solidFill>
                <a:srgbClr val="000000"/>
              </a:solidFill>
              <a:ea typeface="ヒラギノ角ゴ Pro W3"/>
              <a:cs typeface="ヒラギノ角ゴ Pro W3"/>
            </a:endParaRPr>
          </a:p>
        </p:txBody>
      </p:sp>
    </p:spTree>
    <p:extLst>
      <p:ext uri="{BB962C8B-B14F-4D97-AF65-F5344CB8AC3E}">
        <p14:creationId xmlns:p14="http://schemas.microsoft.com/office/powerpoint/2010/main" val="456065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6919D8-FA7A-492E-8FDE-EBCD52740C0D}" type="slidenum">
              <a:rPr lang="en-US" altLang="en-US" smtClean="0"/>
              <a:pPr/>
              <a:t>22</a:t>
            </a:fld>
            <a:endParaRPr lang="en-US" altLang="en-US" smtClean="0"/>
          </a:p>
        </p:txBody>
      </p:sp>
    </p:spTree>
    <p:extLst>
      <p:ext uri="{BB962C8B-B14F-4D97-AF65-F5344CB8AC3E}">
        <p14:creationId xmlns:p14="http://schemas.microsoft.com/office/powerpoint/2010/main" val="79918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body" idx="1"/>
          </p:nvPr>
        </p:nvSpPr>
        <p:spPr>
          <a:xfrm>
            <a:off x="990600" y="4419600"/>
            <a:ext cx="5359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ヒラギノ角ゴ Pro W3"/>
              <a:cs typeface="ヒラギノ角ゴ Pro W3"/>
            </a:endParaRPr>
          </a:p>
        </p:txBody>
      </p:sp>
      <p:sp>
        <p:nvSpPr>
          <p:cNvPr id="4" name="Slide Number Placeholder 3"/>
          <p:cNvSpPr>
            <a:spLocks noGrp="1"/>
          </p:cNvSpPr>
          <p:nvPr>
            <p:ph type="sldNum" sz="quarter" idx="5"/>
          </p:nvPr>
        </p:nvSpPr>
        <p:spPr>
          <a:xfrm>
            <a:off x="3970338" y="8829675"/>
            <a:ext cx="30384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6919D8-FA7A-492E-8FDE-EBCD52740C0D}" type="slidenum">
              <a:rPr lang="en-US" altLang="en-US" smtClean="0"/>
              <a:pPr/>
              <a:t>23</a:t>
            </a:fld>
            <a:endParaRPr lang="en-US" altLang="en-US"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31" t="17522" r="21566" b="4353"/>
          <a:stretch/>
        </p:blipFill>
        <p:spPr bwMode="auto">
          <a:xfrm>
            <a:off x="1179576" y="694944"/>
            <a:ext cx="4645152" cy="3497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1930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11940" y="8815387"/>
            <a:ext cx="3170238" cy="481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6C9777-6FB4-419D-B82E-F159EAAEA1ED}" type="slidenum">
              <a:rPr lang="en-US" altLang="en-US" smtClean="0">
                <a:ea typeface="ヒラギノ角ゴ Pro W3"/>
                <a:cs typeface="ヒラギノ角ゴ Pro W3"/>
              </a:rPr>
              <a:pPr>
                <a:spcBef>
                  <a:spcPct val="0"/>
                </a:spcBef>
              </a:pPr>
              <a:t>24</a:t>
            </a:fld>
            <a:endParaRPr lang="en-US" altLang="en-US" dirty="0" smtClean="0">
              <a:ea typeface="ヒラギノ角ゴ Pro W3"/>
              <a:cs typeface="ヒラギノ角ゴ Pro W3"/>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27013" indent="-227013" eaLnBrk="1" hangingPunct="1"/>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871398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a:cs typeface="ヒラギノ角ゴ Pro W3"/>
            </a:endParaRPr>
          </a:p>
        </p:txBody>
      </p:sp>
      <p:sp>
        <p:nvSpPr>
          <p:cNvPr id="53252" name="Slide Number Placeholder 3"/>
          <p:cNvSpPr>
            <a:spLocks noGrp="1"/>
          </p:cNvSpPr>
          <p:nvPr>
            <p:ph type="sldNum" sz="quarter" idx="5"/>
          </p:nvPr>
        </p:nvSpPr>
        <p:spPr>
          <a:xfrm>
            <a:off x="3840162" y="8815387"/>
            <a:ext cx="3170238" cy="481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spcBef>
                <a:spcPct val="30000"/>
              </a:spcBef>
              <a:defRPr sz="1200">
                <a:solidFill>
                  <a:schemeClr val="tx1"/>
                </a:solidFill>
                <a:latin typeface="Arial" panose="020B0604020202020204" pitchFamily="34" charset="0"/>
              </a:defRPr>
            </a:lvl1pPr>
            <a:lvl2pPr marL="742950" indent="-285750" defTabSz="965200">
              <a:spcBef>
                <a:spcPct val="30000"/>
              </a:spcBef>
              <a:defRPr sz="1200">
                <a:solidFill>
                  <a:schemeClr val="tx1"/>
                </a:solidFill>
                <a:latin typeface="Arial" panose="020B0604020202020204" pitchFamily="34" charset="0"/>
              </a:defRPr>
            </a:lvl2pPr>
            <a:lvl3pPr marL="1143000" indent="-228600" defTabSz="965200">
              <a:spcBef>
                <a:spcPct val="30000"/>
              </a:spcBef>
              <a:defRPr sz="1200">
                <a:solidFill>
                  <a:schemeClr val="tx1"/>
                </a:solidFill>
                <a:latin typeface="Arial" panose="020B0604020202020204" pitchFamily="34" charset="0"/>
              </a:defRPr>
            </a:lvl3pPr>
            <a:lvl4pPr marL="1600200" indent="-228600" defTabSz="965200">
              <a:spcBef>
                <a:spcPct val="30000"/>
              </a:spcBef>
              <a:defRPr sz="1200">
                <a:solidFill>
                  <a:schemeClr val="tx1"/>
                </a:solidFill>
                <a:latin typeface="Arial" panose="020B0604020202020204" pitchFamily="34" charset="0"/>
              </a:defRPr>
            </a:lvl4pPr>
            <a:lvl5pPr marL="2057400" indent="-228600" defTabSz="965200">
              <a:spcBef>
                <a:spcPct val="30000"/>
              </a:spcBef>
              <a:defRPr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207ED5-4E1F-4BE0-8733-220A13429F81}" type="slidenum">
              <a:rPr lang="en-US" altLang="en-US" smtClean="0">
                <a:ea typeface="ヒラギノ角ゴ Pro W3"/>
                <a:cs typeface="ヒラギノ角ゴ Pro W3"/>
              </a:rPr>
              <a:pPr>
                <a:spcBef>
                  <a:spcPct val="0"/>
                </a:spcBef>
              </a:pPr>
              <a:t>25</a:t>
            </a:fld>
            <a:endParaRPr lang="en-US" altLang="en-US" dirty="0" smtClean="0">
              <a:ea typeface="ヒラギノ角ゴ Pro W3"/>
              <a:cs typeface="ヒラギノ角ゴ Pro W3"/>
            </a:endParaRPr>
          </a:p>
        </p:txBody>
      </p:sp>
    </p:spTree>
    <p:extLst>
      <p:ext uri="{BB962C8B-B14F-4D97-AF65-F5344CB8AC3E}">
        <p14:creationId xmlns:p14="http://schemas.microsoft.com/office/powerpoint/2010/main" val="2610275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 process involves ongoing situation monitoring of the followin</a:t>
            </a:r>
            <a:r>
              <a:rPr lang="en-US" baseline="0" dirty="0" smtClean="0"/>
              <a:t>g components:</a:t>
            </a:r>
            <a:endParaRPr lang="en-US" dirty="0" smtClean="0"/>
          </a:p>
          <a:p>
            <a:endParaRPr lang="en-US" dirty="0" smtClean="0"/>
          </a:p>
          <a:p>
            <a:r>
              <a:rPr lang="en-US" b="1" dirty="0" smtClean="0"/>
              <a:t>S</a:t>
            </a:r>
            <a:r>
              <a:rPr lang="en-US" dirty="0" smtClean="0"/>
              <a:t>tatus of the patient.</a:t>
            </a:r>
          </a:p>
          <a:p>
            <a:r>
              <a:rPr lang="en-US" b="1" dirty="0" smtClean="0"/>
              <a:t>T</a:t>
            </a:r>
            <a:r>
              <a:rPr lang="en-US" dirty="0" smtClean="0"/>
              <a:t>eam members.</a:t>
            </a:r>
          </a:p>
          <a:p>
            <a:r>
              <a:rPr lang="en-US" b="1" dirty="0" smtClean="0"/>
              <a:t>E</a:t>
            </a:r>
            <a:r>
              <a:rPr lang="en-US" dirty="0" smtClean="0"/>
              <a:t>nvironment.</a:t>
            </a:r>
          </a:p>
          <a:p>
            <a:r>
              <a:rPr lang="en-US" b="1" dirty="0" smtClean="0"/>
              <a:t>P</a:t>
            </a:r>
            <a:r>
              <a:rPr lang="en-US" dirty="0" smtClean="0"/>
              <a:t>rogress toward the goal.</a:t>
            </a:r>
          </a:p>
          <a:p>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26</a:t>
            </a:fld>
            <a:endParaRPr lang="en-US" dirty="0"/>
          </a:p>
        </p:txBody>
      </p:sp>
    </p:spTree>
    <p:extLst>
      <p:ext uri="{BB962C8B-B14F-4D97-AF65-F5344CB8AC3E}">
        <p14:creationId xmlns:p14="http://schemas.microsoft.com/office/powerpoint/2010/main" val="218864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27</a:t>
            </a:fld>
            <a:endParaRPr lang="en-US" dirty="0"/>
          </a:p>
        </p:txBody>
      </p:sp>
    </p:spTree>
    <p:extLst>
      <p:ext uri="{BB962C8B-B14F-4D97-AF65-F5344CB8AC3E}">
        <p14:creationId xmlns:p14="http://schemas.microsoft.com/office/powerpoint/2010/main" val="1307612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28</a:t>
            </a:fld>
            <a:endParaRPr lang="en-US" dirty="0"/>
          </a:p>
        </p:txBody>
      </p:sp>
    </p:spTree>
    <p:extLst>
      <p:ext uri="{BB962C8B-B14F-4D97-AF65-F5344CB8AC3E}">
        <p14:creationId xmlns:p14="http://schemas.microsoft.com/office/powerpoint/2010/main" val="18816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862740" y="8815387"/>
            <a:ext cx="3170238" cy="481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753735C3-B463-43EC-A8DD-37417DDF1B1D}" type="slidenum">
              <a:rPr lang="en-US" altLang="en-US" smtClean="0">
                <a:ea typeface="ヒラギノ角ゴ Pro W3"/>
                <a:cs typeface="ヒラギノ角ゴ Pro W3"/>
              </a:rPr>
              <a:pPr/>
              <a:t>29</a:t>
            </a:fld>
            <a:endParaRPr lang="en-US" altLang="en-US" dirty="0" smtClean="0">
              <a:ea typeface="ヒラギノ角ゴ Pro W3"/>
              <a:cs typeface="ヒラギノ角ゴ Pro W3"/>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35000" y="4560888"/>
            <a:ext cx="5964238"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85519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3</a:t>
            </a:fld>
            <a:endParaRPr lang="en-US" dirty="0"/>
          </a:p>
        </p:txBody>
      </p:sp>
    </p:spTree>
    <p:extLst>
      <p:ext uri="{BB962C8B-B14F-4D97-AF65-F5344CB8AC3E}">
        <p14:creationId xmlns:p14="http://schemas.microsoft.com/office/powerpoint/2010/main" val="361129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30</a:t>
            </a:fld>
            <a:endParaRPr lang="en-US" dirty="0"/>
          </a:p>
        </p:txBody>
      </p:sp>
    </p:spTree>
    <p:extLst>
      <p:ext uri="{BB962C8B-B14F-4D97-AF65-F5344CB8AC3E}">
        <p14:creationId xmlns:p14="http://schemas.microsoft.com/office/powerpoint/2010/main" val="368291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a:cs typeface="ヒラギノ角ゴ Pro W3"/>
            </a:endParaRPr>
          </a:p>
        </p:txBody>
      </p:sp>
      <p:sp>
        <p:nvSpPr>
          <p:cNvPr id="61444" name="Slide Number Placeholder 3"/>
          <p:cNvSpPr>
            <a:spLocks noGrp="1"/>
          </p:cNvSpPr>
          <p:nvPr>
            <p:ph type="sldNum" sz="quarter" idx="5"/>
          </p:nvPr>
        </p:nvSpPr>
        <p:spPr>
          <a:xfrm>
            <a:off x="3840162" y="8815387"/>
            <a:ext cx="3170238" cy="481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18AB9113-0760-47FC-A02A-2D7DB68E47CB}" type="slidenum">
              <a:rPr lang="en-US" altLang="en-US" smtClean="0">
                <a:ea typeface="ヒラギノ角ゴ Pro W3"/>
                <a:cs typeface="ヒラギノ角ゴ Pro W3"/>
              </a:rPr>
              <a:pPr/>
              <a:t>31</a:t>
            </a:fld>
            <a:endParaRPr lang="en-US" altLang="en-US" smtClean="0">
              <a:ea typeface="ヒラギノ角ゴ Pro W3"/>
              <a:cs typeface="ヒラギノ角ゴ Pro W3"/>
            </a:endParaRPr>
          </a:p>
        </p:txBody>
      </p:sp>
    </p:spTree>
    <p:extLst>
      <p:ext uri="{BB962C8B-B14F-4D97-AF65-F5344CB8AC3E}">
        <p14:creationId xmlns:p14="http://schemas.microsoft.com/office/powerpoint/2010/main" val="1209949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altLang="en-US" sz="1400" dirty="0" smtClean="0">
                <a:latin typeface="Arial" panose="020B0604020202020204" pitchFamily="34" charset="0"/>
              </a:rPr>
              <a:t>Shared mental model – demonstrates we can both be seeing the same thing, but have two different interpretations, so communication is key.</a:t>
            </a:r>
          </a:p>
        </p:txBody>
      </p:sp>
      <p:sp>
        <p:nvSpPr>
          <p:cNvPr id="4" name="Rectangle 7"/>
          <p:cNvSpPr>
            <a:spLocks noGrp="1" noChangeArrowheads="1"/>
          </p:cNvSpPr>
          <p:nvPr>
            <p:ph type="sldNum" sz="quarter" idx="5"/>
          </p:nvPr>
        </p:nvSpPr>
        <p:spPr>
          <a:xfrm>
            <a:off x="3998912" y="8837259"/>
            <a:ext cx="3011488"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3" tIns="45376" rIns="90753" bIns="45376"/>
          <a:lstStyle>
            <a:lvl1pPr defTabSz="922338">
              <a:defRPr>
                <a:solidFill>
                  <a:schemeClr val="tx1"/>
                </a:solidFill>
                <a:latin typeface="Arial" panose="020B0604020202020204" pitchFamily="34" charset="0"/>
              </a:defRPr>
            </a:lvl1pPr>
            <a:lvl2pPr marL="709613" indent="-273050" defTabSz="922338">
              <a:defRPr>
                <a:solidFill>
                  <a:schemeClr val="tx1"/>
                </a:solidFill>
                <a:latin typeface="Arial" panose="020B0604020202020204" pitchFamily="34" charset="0"/>
              </a:defRPr>
            </a:lvl2pPr>
            <a:lvl3pPr marL="1092200" indent="-217488" defTabSz="922338">
              <a:defRPr>
                <a:solidFill>
                  <a:schemeClr val="tx1"/>
                </a:solidFill>
                <a:latin typeface="Arial" panose="020B0604020202020204" pitchFamily="34" charset="0"/>
              </a:defRPr>
            </a:lvl3pPr>
            <a:lvl4pPr marL="1530350" indent="-217488" defTabSz="922338">
              <a:defRPr>
                <a:solidFill>
                  <a:schemeClr val="tx1"/>
                </a:solidFill>
                <a:latin typeface="Arial" panose="020B0604020202020204" pitchFamily="34" charset="0"/>
              </a:defRPr>
            </a:lvl4pPr>
            <a:lvl5pPr marL="1968500" indent="-217488" defTabSz="922338">
              <a:defRPr>
                <a:solidFill>
                  <a:schemeClr val="tx1"/>
                </a:solidFill>
                <a:latin typeface="Arial" panose="020B0604020202020204" pitchFamily="34" charset="0"/>
              </a:defRPr>
            </a:lvl5pPr>
            <a:lvl6pPr marL="2425700" indent="-217488" defTabSz="922338" eaLnBrk="0" fontAlgn="base" hangingPunct="0">
              <a:spcBef>
                <a:spcPct val="0"/>
              </a:spcBef>
              <a:spcAft>
                <a:spcPct val="0"/>
              </a:spcAft>
              <a:defRPr>
                <a:solidFill>
                  <a:schemeClr val="tx1"/>
                </a:solidFill>
                <a:latin typeface="Arial" panose="020B0604020202020204" pitchFamily="34" charset="0"/>
              </a:defRPr>
            </a:lvl6pPr>
            <a:lvl7pPr marL="2882900" indent="-217488" defTabSz="922338" eaLnBrk="0" fontAlgn="base" hangingPunct="0">
              <a:spcBef>
                <a:spcPct val="0"/>
              </a:spcBef>
              <a:spcAft>
                <a:spcPct val="0"/>
              </a:spcAft>
              <a:defRPr>
                <a:solidFill>
                  <a:schemeClr val="tx1"/>
                </a:solidFill>
                <a:latin typeface="Arial" panose="020B0604020202020204" pitchFamily="34" charset="0"/>
              </a:defRPr>
            </a:lvl7pPr>
            <a:lvl8pPr marL="3340100" indent="-217488" defTabSz="922338" eaLnBrk="0" fontAlgn="base" hangingPunct="0">
              <a:spcBef>
                <a:spcPct val="0"/>
              </a:spcBef>
              <a:spcAft>
                <a:spcPct val="0"/>
              </a:spcAft>
              <a:defRPr>
                <a:solidFill>
                  <a:schemeClr val="tx1"/>
                </a:solidFill>
                <a:latin typeface="Arial" panose="020B0604020202020204" pitchFamily="34" charset="0"/>
              </a:defRPr>
            </a:lvl8pPr>
            <a:lvl9pPr marL="3797300" indent="-217488" defTabSz="922338" eaLnBrk="0" fontAlgn="base" hangingPunct="0">
              <a:spcBef>
                <a:spcPct val="0"/>
              </a:spcBef>
              <a:spcAft>
                <a:spcPct val="0"/>
              </a:spcAft>
              <a:defRPr>
                <a:solidFill>
                  <a:schemeClr val="tx1"/>
                </a:solidFill>
                <a:latin typeface="Arial" panose="020B0604020202020204" pitchFamily="34" charset="0"/>
              </a:defRPr>
            </a:lvl9pPr>
          </a:lstStyle>
          <a:p>
            <a:fld id="{4591D1BE-D9D4-439B-8210-DBFD2F32B3FB}" type="slidenum">
              <a:rPr lang="en-US" altLang="en-US" smtClean="0">
                <a:solidFill>
                  <a:srgbClr val="000000"/>
                </a:solidFill>
                <a:ea typeface="ヒラギノ角ゴ Pro W3"/>
                <a:cs typeface="ヒラギノ角ゴ Pro W3"/>
              </a:rPr>
              <a:pPr/>
              <a:t>32</a:t>
            </a:fld>
            <a:endParaRPr lang="en-US" altLang="en-US" dirty="0" smtClean="0">
              <a:solidFill>
                <a:srgbClr val="000000"/>
              </a:solidFill>
              <a:ea typeface="ヒラギノ角ゴ Pro W3"/>
              <a:cs typeface="ヒラギノ角ゴ Pro W3"/>
            </a:endParaRPr>
          </a:p>
        </p:txBody>
      </p:sp>
    </p:spTree>
    <p:extLst>
      <p:ext uri="{BB962C8B-B14F-4D97-AF65-F5344CB8AC3E}">
        <p14:creationId xmlns:p14="http://schemas.microsoft.com/office/powerpoint/2010/main" val="1117932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998912" y="8837259"/>
            <a:ext cx="3011488"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3" tIns="45376" rIns="90753" bIns="45376"/>
          <a:lstStyle>
            <a:lvl1pPr defTabSz="922338">
              <a:defRPr>
                <a:solidFill>
                  <a:schemeClr val="tx1"/>
                </a:solidFill>
                <a:latin typeface="Arial" panose="020B0604020202020204" pitchFamily="34" charset="0"/>
              </a:defRPr>
            </a:lvl1pPr>
            <a:lvl2pPr marL="709613" indent="-273050" defTabSz="922338">
              <a:defRPr>
                <a:solidFill>
                  <a:schemeClr val="tx1"/>
                </a:solidFill>
                <a:latin typeface="Arial" panose="020B0604020202020204" pitchFamily="34" charset="0"/>
              </a:defRPr>
            </a:lvl2pPr>
            <a:lvl3pPr marL="1092200" indent="-217488" defTabSz="922338">
              <a:defRPr>
                <a:solidFill>
                  <a:schemeClr val="tx1"/>
                </a:solidFill>
                <a:latin typeface="Arial" panose="020B0604020202020204" pitchFamily="34" charset="0"/>
              </a:defRPr>
            </a:lvl3pPr>
            <a:lvl4pPr marL="1530350" indent="-217488" defTabSz="922338">
              <a:defRPr>
                <a:solidFill>
                  <a:schemeClr val="tx1"/>
                </a:solidFill>
                <a:latin typeface="Arial" panose="020B0604020202020204" pitchFamily="34" charset="0"/>
              </a:defRPr>
            </a:lvl4pPr>
            <a:lvl5pPr marL="1968500" indent="-217488" defTabSz="922338">
              <a:defRPr>
                <a:solidFill>
                  <a:schemeClr val="tx1"/>
                </a:solidFill>
                <a:latin typeface="Arial" panose="020B0604020202020204" pitchFamily="34" charset="0"/>
              </a:defRPr>
            </a:lvl5pPr>
            <a:lvl6pPr marL="2425700" indent="-217488" defTabSz="922338" eaLnBrk="0" fontAlgn="base" hangingPunct="0">
              <a:spcBef>
                <a:spcPct val="0"/>
              </a:spcBef>
              <a:spcAft>
                <a:spcPct val="0"/>
              </a:spcAft>
              <a:defRPr>
                <a:solidFill>
                  <a:schemeClr val="tx1"/>
                </a:solidFill>
                <a:latin typeface="Arial" panose="020B0604020202020204" pitchFamily="34" charset="0"/>
              </a:defRPr>
            </a:lvl6pPr>
            <a:lvl7pPr marL="2882900" indent="-217488" defTabSz="922338" eaLnBrk="0" fontAlgn="base" hangingPunct="0">
              <a:spcBef>
                <a:spcPct val="0"/>
              </a:spcBef>
              <a:spcAft>
                <a:spcPct val="0"/>
              </a:spcAft>
              <a:defRPr>
                <a:solidFill>
                  <a:schemeClr val="tx1"/>
                </a:solidFill>
                <a:latin typeface="Arial" panose="020B0604020202020204" pitchFamily="34" charset="0"/>
              </a:defRPr>
            </a:lvl7pPr>
            <a:lvl8pPr marL="3340100" indent="-217488" defTabSz="922338" eaLnBrk="0" fontAlgn="base" hangingPunct="0">
              <a:spcBef>
                <a:spcPct val="0"/>
              </a:spcBef>
              <a:spcAft>
                <a:spcPct val="0"/>
              </a:spcAft>
              <a:defRPr>
                <a:solidFill>
                  <a:schemeClr val="tx1"/>
                </a:solidFill>
                <a:latin typeface="Arial" panose="020B0604020202020204" pitchFamily="34" charset="0"/>
              </a:defRPr>
            </a:lvl8pPr>
            <a:lvl9pPr marL="3797300" indent="-217488" defTabSz="922338" eaLnBrk="0" fontAlgn="base" hangingPunct="0">
              <a:spcBef>
                <a:spcPct val="0"/>
              </a:spcBef>
              <a:spcAft>
                <a:spcPct val="0"/>
              </a:spcAft>
              <a:defRPr>
                <a:solidFill>
                  <a:schemeClr val="tx1"/>
                </a:solidFill>
                <a:latin typeface="Arial" panose="020B0604020202020204" pitchFamily="34" charset="0"/>
              </a:defRPr>
            </a:lvl9pPr>
          </a:lstStyle>
          <a:p>
            <a:fld id="{4591D1BE-D9D4-439B-8210-DBFD2F32B3FB}" type="slidenum">
              <a:rPr lang="en-US" altLang="en-US" smtClean="0">
                <a:solidFill>
                  <a:srgbClr val="000000"/>
                </a:solidFill>
                <a:ea typeface="ヒラギノ角ゴ Pro W3"/>
                <a:cs typeface="ヒラギノ角ゴ Pro W3"/>
              </a:rPr>
              <a:pPr/>
              <a:t>33</a:t>
            </a:fld>
            <a:endParaRPr lang="en-US" altLang="en-US" dirty="0" smtClean="0">
              <a:solidFill>
                <a:srgbClr val="000000"/>
              </a:solidFill>
              <a:ea typeface="ヒラギノ角ゴ Pro W3"/>
              <a:cs typeface="ヒラギノ角ゴ Pro W3"/>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678899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a:defRPr>
                <a:solidFill>
                  <a:schemeClr val="tx1"/>
                </a:solidFill>
                <a:latin typeface="Arial" panose="020B0604020202020204" pitchFamily="34" charset="0"/>
              </a:defRPr>
            </a:lvl1pPr>
            <a:lvl2pPr marL="785813" indent="-301625" defTabSz="985838">
              <a:defRPr>
                <a:solidFill>
                  <a:schemeClr val="tx1"/>
                </a:solidFill>
                <a:latin typeface="Arial" panose="020B0604020202020204" pitchFamily="34" charset="0"/>
              </a:defRPr>
            </a:lvl2pPr>
            <a:lvl3pPr marL="1208088" indent="-241300" defTabSz="985838">
              <a:defRPr>
                <a:solidFill>
                  <a:schemeClr val="tx1"/>
                </a:solidFill>
                <a:latin typeface="Arial" panose="020B0604020202020204" pitchFamily="34" charset="0"/>
              </a:defRPr>
            </a:lvl3pPr>
            <a:lvl4pPr marL="1692275" indent="-241300" defTabSz="985838">
              <a:defRPr>
                <a:solidFill>
                  <a:schemeClr val="tx1"/>
                </a:solidFill>
                <a:latin typeface="Arial" panose="020B0604020202020204" pitchFamily="34" charset="0"/>
              </a:defRPr>
            </a:lvl4pPr>
            <a:lvl5pPr marL="2176463" indent="-241300" defTabSz="985838">
              <a:defRPr>
                <a:solidFill>
                  <a:schemeClr val="tx1"/>
                </a:solidFill>
                <a:latin typeface="Arial" panose="020B0604020202020204" pitchFamily="34" charset="0"/>
              </a:defRPr>
            </a:lvl5pPr>
            <a:lvl6pPr marL="2633663" indent="-241300" defTabSz="985838" eaLnBrk="0" fontAlgn="base" hangingPunct="0">
              <a:spcBef>
                <a:spcPct val="0"/>
              </a:spcBef>
              <a:spcAft>
                <a:spcPct val="0"/>
              </a:spcAft>
              <a:defRPr>
                <a:solidFill>
                  <a:schemeClr val="tx1"/>
                </a:solidFill>
                <a:latin typeface="Arial" panose="020B0604020202020204" pitchFamily="34" charset="0"/>
              </a:defRPr>
            </a:lvl6pPr>
            <a:lvl7pPr marL="3090863" indent="-241300" defTabSz="985838" eaLnBrk="0" fontAlgn="base" hangingPunct="0">
              <a:spcBef>
                <a:spcPct val="0"/>
              </a:spcBef>
              <a:spcAft>
                <a:spcPct val="0"/>
              </a:spcAft>
              <a:defRPr>
                <a:solidFill>
                  <a:schemeClr val="tx1"/>
                </a:solidFill>
                <a:latin typeface="Arial" panose="020B0604020202020204" pitchFamily="34" charset="0"/>
              </a:defRPr>
            </a:lvl7pPr>
            <a:lvl8pPr marL="3548063" indent="-241300" defTabSz="985838" eaLnBrk="0" fontAlgn="base" hangingPunct="0">
              <a:spcBef>
                <a:spcPct val="0"/>
              </a:spcBef>
              <a:spcAft>
                <a:spcPct val="0"/>
              </a:spcAft>
              <a:defRPr>
                <a:solidFill>
                  <a:schemeClr val="tx1"/>
                </a:solidFill>
                <a:latin typeface="Arial" panose="020B0604020202020204" pitchFamily="34" charset="0"/>
              </a:defRPr>
            </a:lvl8pPr>
            <a:lvl9pPr marL="4005263" indent="-241300" defTabSz="985838" eaLnBrk="0" fontAlgn="base" hangingPunct="0">
              <a:spcBef>
                <a:spcPct val="0"/>
              </a:spcBef>
              <a:spcAft>
                <a:spcPct val="0"/>
              </a:spcAft>
              <a:defRPr>
                <a:solidFill>
                  <a:schemeClr val="tx1"/>
                </a:solidFill>
                <a:latin typeface="Arial" panose="020B0604020202020204" pitchFamily="34" charset="0"/>
              </a:defRPr>
            </a:lvl9pPr>
          </a:lstStyle>
          <a:p>
            <a:fld id="{106E48BC-4CA2-41BC-9DC7-E9A4D8C43004}" type="slidenum">
              <a:rPr lang="en-US" altLang="en-US" smtClean="0">
                <a:solidFill>
                  <a:srgbClr val="000000"/>
                </a:solidFill>
                <a:ea typeface="MS PGothic" panose="020B0600070205080204" pitchFamily="34" charset="-128"/>
                <a:cs typeface="Arial" panose="020B0604020202020204" pitchFamily="34" charset="0"/>
              </a:rPr>
              <a:pPr/>
              <a:t>34</a:t>
            </a:fld>
            <a:endParaRPr lang="en-US" altLang="en-US" dirty="0" smtClean="0">
              <a:solidFill>
                <a:srgbClr val="000000"/>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82205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840162" y="8826676"/>
            <a:ext cx="3170238" cy="4810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a:spcBef>
                <a:spcPct val="30000"/>
              </a:spcBef>
              <a:defRPr sz="1200">
                <a:solidFill>
                  <a:schemeClr val="tx1"/>
                </a:solidFill>
                <a:latin typeface="Arial" panose="020B0604020202020204" pitchFamily="34" charset="0"/>
              </a:defRPr>
            </a:lvl1pPr>
            <a:lvl2pPr marL="769938" indent="-295275" defTabSz="965200">
              <a:spcBef>
                <a:spcPct val="30000"/>
              </a:spcBef>
              <a:defRPr sz="1200">
                <a:solidFill>
                  <a:schemeClr val="tx1"/>
                </a:solidFill>
                <a:latin typeface="Arial" panose="020B0604020202020204" pitchFamily="34" charset="0"/>
              </a:defRPr>
            </a:lvl2pPr>
            <a:lvl3pPr marL="1184275" indent="-236538" defTabSz="965200">
              <a:spcBef>
                <a:spcPct val="30000"/>
              </a:spcBef>
              <a:defRPr sz="1200">
                <a:solidFill>
                  <a:schemeClr val="tx1"/>
                </a:solidFill>
                <a:latin typeface="Arial" panose="020B0604020202020204" pitchFamily="34" charset="0"/>
              </a:defRPr>
            </a:lvl3pPr>
            <a:lvl4pPr marL="1658938" indent="-236538" defTabSz="965200">
              <a:spcBef>
                <a:spcPct val="30000"/>
              </a:spcBef>
              <a:defRPr sz="1200">
                <a:solidFill>
                  <a:schemeClr val="tx1"/>
                </a:solidFill>
                <a:latin typeface="Arial" panose="020B0604020202020204" pitchFamily="34" charset="0"/>
              </a:defRPr>
            </a:lvl4pPr>
            <a:lvl5pPr marL="2133600" indent="-236538" defTabSz="965200">
              <a:spcBef>
                <a:spcPct val="30000"/>
              </a:spcBef>
              <a:defRPr sz="1200">
                <a:solidFill>
                  <a:schemeClr val="tx1"/>
                </a:solidFill>
                <a:latin typeface="Arial" panose="020B0604020202020204" pitchFamily="34" charset="0"/>
              </a:defRPr>
            </a:lvl5pPr>
            <a:lvl6pPr marL="2590800" indent="-236538" defTabSz="965200"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65200"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65200"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84C982-BBA3-4E72-95C2-9B57C277186D}" type="slidenum">
              <a:rPr lang="en-US" altLang="en-US" smtClean="0">
                <a:ea typeface="ヒラギノ角ゴ Pro W3"/>
                <a:cs typeface="Arial" panose="020B0604020202020204" pitchFamily="34" charset="0"/>
              </a:rPr>
              <a:pPr>
                <a:spcBef>
                  <a:spcPct val="0"/>
                </a:spcBef>
              </a:pPr>
              <a:t>35</a:t>
            </a:fld>
            <a:endParaRPr lang="en-US" altLang="en-US" dirty="0" smtClean="0">
              <a:ea typeface="ヒラギノ角ゴ Pro W3"/>
              <a:cs typeface="Arial" panose="020B0604020202020204" pitchFamily="34" charset="0"/>
            </a:endParaRPr>
          </a:p>
        </p:txBody>
      </p:sp>
      <p:sp>
        <p:nvSpPr>
          <p:cNvPr id="69635" name="Rectangle 2"/>
          <p:cNvSpPr>
            <a:spLocks noGrp="1" noRot="1" noChangeAspect="1" noChangeArrowheads="1" noTextEdit="1"/>
          </p:cNvSpPr>
          <p:nvPr>
            <p:ph type="sldImg"/>
          </p:nvPr>
        </p:nvSpPr>
        <p:spPr>
          <a:xfrm>
            <a:off x="1258888" y="719138"/>
            <a:ext cx="4800600" cy="3600450"/>
          </a:xfrm>
          <a:ln/>
        </p:spPr>
      </p:sp>
      <p:sp>
        <p:nvSpPr>
          <p:cNvPr id="69636" name="Rectangle 3"/>
          <p:cNvSpPr>
            <a:spLocks noGrp="1" noChangeArrowheads="1"/>
          </p:cNvSpPr>
          <p:nvPr>
            <p:ph type="body" idx="1"/>
          </p:nvPr>
        </p:nvSpPr>
        <p:spPr>
          <a:xfrm>
            <a:off x="371475" y="4560888"/>
            <a:ext cx="64801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eaLnBrk="1" hangingPunct="1"/>
            <a:endParaRPr lang="en-US" altLang="en-US" sz="1000"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61389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840162" y="8815387"/>
            <a:ext cx="3170238" cy="4810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a:spcBef>
                <a:spcPct val="30000"/>
              </a:spcBef>
              <a:defRPr sz="1200">
                <a:solidFill>
                  <a:schemeClr val="tx1"/>
                </a:solidFill>
                <a:latin typeface="Arial" panose="020B0604020202020204" pitchFamily="34" charset="0"/>
              </a:defRPr>
            </a:lvl1pPr>
            <a:lvl2pPr marL="769938" indent="-295275" defTabSz="965200">
              <a:spcBef>
                <a:spcPct val="30000"/>
              </a:spcBef>
              <a:defRPr sz="1200">
                <a:solidFill>
                  <a:schemeClr val="tx1"/>
                </a:solidFill>
                <a:latin typeface="Arial" panose="020B0604020202020204" pitchFamily="34" charset="0"/>
              </a:defRPr>
            </a:lvl2pPr>
            <a:lvl3pPr marL="1184275" indent="-236538" defTabSz="965200">
              <a:spcBef>
                <a:spcPct val="30000"/>
              </a:spcBef>
              <a:defRPr sz="1200">
                <a:solidFill>
                  <a:schemeClr val="tx1"/>
                </a:solidFill>
                <a:latin typeface="Arial" panose="020B0604020202020204" pitchFamily="34" charset="0"/>
              </a:defRPr>
            </a:lvl3pPr>
            <a:lvl4pPr marL="1658938" indent="-236538" defTabSz="965200">
              <a:spcBef>
                <a:spcPct val="30000"/>
              </a:spcBef>
              <a:defRPr sz="1200">
                <a:solidFill>
                  <a:schemeClr val="tx1"/>
                </a:solidFill>
                <a:latin typeface="Arial" panose="020B0604020202020204" pitchFamily="34" charset="0"/>
              </a:defRPr>
            </a:lvl4pPr>
            <a:lvl5pPr marL="2133600" indent="-236538" defTabSz="965200">
              <a:spcBef>
                <a:spcPct val="30000"/>
              </a:spcBef>
              <a:defRPr sz="1200">
                <a:solidFill>
                  <a:schemeClr val="tx1"/>
                </a:solidFill>
                <a:latin typeface="Arial" panose="020B0604020202020204" pitchFamily="34" charset="0"/>
              </a:defRPr>
            </a:lvl5pPr>
            <a:lvl6pPr marL="2590800" indent="-236538" defTabSz="965200"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65200"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65200"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65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129BDE-C749-4C17-AD54-499ABED89EF0}" type="slidenum">
              <a:rPr lang="en-US" altLang="en-US" smtClean="0">
                <a:ea typeface="ヒラギノ角ゴ Pro W3"/>
                <a:cs typeface="Arial" panose="020B0604020202020204" pitchFamily="34" charset="0"/>
              </a:rPr>
              <a:pPr>
                <a:spcBef>
                  <a:spcPct val="0"/>
                </a:spcBef>
              </a:pPr>
              <a:t>36</a:t>
            </a:fld>
            <a:endParaRPr lang="en-US" altLang="en-US" smtClean="0">
              <a:ea typeface="ヒラギノ角ゴ Pro W3"/>
              <a:cs typeface="Arial" panose="020B0604020202020204" pitchFamily="34" charset="0"/>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xfrm>
            <a:off x="534988" y="4560888"/>
            <a:ext cx="61531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766150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7FC3A2-0347-4B18-B251-877C15219EE3}" type="slidenum">
              <a:rPr lang="en-US" altLang="en-US" smtClean="0">
                <a:solidFill>
                  <a:srgbClr val="000000"/>
                </a:solidFill>
              </a:rPr>
              <a:pPr/>
              <a:t>37</a:t>
            </a:fld>
            <a:endParaRPr lang="en-US" altLang="en-US" smtClean="0">
              <a:solidFill>
                <a:srgbClr val="000000"/>
              </a:solidFill>
            </a:endParaRPr>
          </a:p>
        </p:txBody>
      </p:sp>
      <p:sp>
        <p:nvSpPr>
          <p:cNvPr id="73731" name="Rectangle 2"/>
          <p:cNvSpPr>
            <a:spLocks noGrp="1" noRot="1" noChangeAspect="1" noChangeArrowheads="1" noTextEdit="1"/>
          </p:cNvSpPr>
          <p:nvPr>
            <p:ph type="sldImg"/>
          </p:nvPr>
        </p:nvSpPr>
        <p:spPr>
          <a:xfrm>
            <a:off x="1258888" y="719138"/>
            <a:ext cx="4800600" cy="3600450"/>
          </a:xfrm>
          <a:ln/>
        </p:spPr>
      </p:sp>
      <p:sp>
        <p:nvSpPr>
          <p:cNvPr id="73732" name="Rectangle 3"/>
          <p:cNvSpPr>
            <a:spLocks noGrp="1" noChangeArrowheads="1"/>
          </p:cNvSpPr>
          <p:nvPr>
            <p:ph type="body" idx="1"/>
          </p:nvPr>
        </p:nvSpPr>
        <p:spPr>
          <a:xfrm>
            <a:off x="555625" y="4560888"/>
            <a:ext cx="61658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i="1" smtClean="0">
              <a:latin typeface="Arial" panose="020B0604020202020204" pitchFamily="34" charset="0"/>
            </a:endParaRPr>
          </a:p>
        </p:txBody>
      </p:sp>
    </p:spTree>
    <p:extLst>
      <p:ext uri="{BB962C8B-B14F-4D97-AF65-F5344CB8AC3E}">
        <p14:creationId xmlns:p14="http://schemas.microsoft.com/office/powerpoint/2010/main" val="315457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38</a:t>
            </a:fld>
            <a:endParaRPr lang="en-US" dirty="0"/>
          </a:p>
        </p:txBody>
      </p:sp>
    </p:spTree>
    <p:extLst>
      <p:ext uri="{BB962C8B-B14F-4D97-AF65-F5344CB8AC3E}">
        <p14:creationId xmlns:p14="http://schemas.microsoft.com/office/powerpoint/2010/main" val="1431881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smtClean="0">
              <a:latin typeface="Arial" panose="020B0604020202020204" pitchFamily="34" charset="0"/>
              <a:ea typeface="ヒラギノ角ゴ Pro W3"/>
              <a:cs typeface="ヒラギノ角ゴ Pro W3"/>
            </a:endParaRPr>
          </a:p>
        </p:txBody>
      </p:sp>
      <p:sp>
        <p:nvSpPr>
          <p:cNvPr id="4" name="Rectangle 7"/>
          <p:cNvSpPr>
            <a:spLocks noGrp="1" noChangeArrowheads="1"/>
          </p:cNvSpPr>
          <p:nvPr>
            <p:ph type="sldNum" sz="quarter" idx="5"/>
          </p:nvPr>
        </p:nvSpPr>
        <p:spPr>
          <a:xfrm>
            <a:off x="3998912" y="8837259"/>
            <a:ext cx="3011488"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3" tIns="45376" rIns="90753" bIns="45376"/>
          <a:lstStyle>
            <a:lvl1pPr defTabSz="922338">
              <a:defRPr>
                <a:solidFill>
                  <a:schemeClr val="tx1"/>
                </a:solidFill>
                <a:latin typeface="Arial" panose="020B0604020202020204" pitchFamily="34" charset="0"/>
              </a:defRPr>
            </a:lvl1pPr>
            <a:lvl2pPr marL="709613" indent="-273050" defTabSz="922338">
              <a:defRPr>
                <a:solidFill>
                  <a:schemeClr val="tx1"/>
                </a:solidFill>
                <a:latin typeface="Arial" panose="020B0604020202020204" pitchFamily="34" charset="0"/>
              </a:defRPr>
            </a:lvl2pPr>
            <a:lvl3pPr marL="1092200" indent="-217488" defTabSz="922338">
              <a:defRPr>
                <a:solidFill>
                  <a:schemeClr val="tx1"/>
                </a:solidFill>
                <a:latin typeface="Arial" panose="020B0604020202020204" pitchFamily="34" charset="0"/>
              </a:defRPr>
            </a:lvl3pPr>
            <a:lvl4pPr marL="1530350" indent="-217488" defTabSz="922338">
              <a:defRPr>
                <a:solidFill>
                  <a:schemeClr val="tx1"/>
                </a:solidFill>
                <a:latin typeface="Arial" panose="020B0604020202020204" pitchFamily="34" charset="0"/>
              </a:defRPr>
            </a:lvl4pPr>
            <a:lvl5pPr marL="1968500" indent="-217488" defTabSz="922338">
              <a:defRPr>
                <a:solidFill>
                  <a:schemeClr val="tx1"/>
                </a:solidFill>
                <a:latin typeface="Arial" panose="020B0604020202020204" pitchFamily="34" charset="0"/>
              </a:defRPr>
            </a:lvl5pPr>
            <a:lvl6pPr marL="2425700" indent="-217488" defTabSz="922338" eaLnBrk="0" fontAlgn="base" hangingPunct="0">
              <a:spcBef>
                <a:spcPct val="0"/>
              </a:spcBef>
              <a:spcAft>
                <a:spcPct val="0"/>
              </a:spcAft>
              <a:defRPr>
                <a:solidFill>
                  <a:schemeClr val="tx1"/>
                </a:solidFill>
                <a:latin typeface="Arial" panose="020B0604020202020204" pitchFamily="34" charset="0"/>
              </a:defRPr>
            </a:lvl6pPr>
            <a:lvl7pPr marL="2882900" indent="-217488" defTabSz="922338" eaLnBrk="0" fontAlgn="base" hangingPunct="0">
              <a:spcBef>
                <a:spcPct val="0"/>
              </a:spcBef>
              <a:spcAft>
                <a:spcPct val="0"/>
              </a:spcAft>
              <a:defRPr>
                <a:solidFill>
                  <a:schemeClr val="tx1"/>
                </a:solidFill>
                <a:latin typeface="Arial" panose="020B0604020202020204" pitchFamily="34" charset="0"/>
              </a:defRPr>
            </a:lvl7pPr>
            <a:lvl8pPr marL="3340100" indent="-217488" defTabSz="922338" eaLnBrk="0" fontAlgn="base" hangingPunct="0">
              <a:spcBef>
                <a:spcPct val="0"/>
              </a:spcBef>
              <a:spcAft>
                <a:spcPct val="0"/>
              </a:spcAft>
              <a:defRPr>
                <a:solidFill>
                  <a:schemeClr val="tx1"/>
                </a:solidFill>
                <a:latin typeface="Arial" panose="020B0604020202020204" pitchFamily="34" charset="0"/>
              </a:defRPr>
            </a:lvl8pPr>
            <a:lvl9pPr marL="3797300" indent="-217488" defTabSz="922338" eaLnBrk="0" fontAlgn="base" hangingPunct="0">
              <a:spcBef>
                <a:spcPct val="0"/>
              </a:spcBef>
              <a:spcAft>
                <a:spcPct val="0"/>
              </a:spcAft>
              <a:defRPr>
                <a:solidFill>
                  <a:schemeClr val="tx1"/>
                </a:solidFill>
                <a:latin typeface="Arial" panose="020B0604020202020204" pitchFamily="34" charset="0"/>
              </a:defRPr>
            </a:lvl9pPr>
          </a:lstStyle>
          <a:p>
            <a:fld id="{4591D1BE-D9D4-439B-8210-DBFD2F32B3FB}" type="slidenum">
              <a:rPr lang="en-US" altLang="en-US" smtClean="0">
                <a:solidFill>
                  <a:srgbClr val="000000"/>
                </a:solidFill>
                <a:ea typeface="ヒラギノ角ゴ Pro W3"/>
                <a:cs typeface="ヒラギノ角ゴ Pro W3"/>
              </a:rPr>
              <a:pPr/>
              <a:t>39</a:t>
            </a:fld>
            <a:endParaRPr lang="en-US" altLang="en-US" dirty="0" smtClean="0">
              <a:solidFill>
                <a:srgbClr val="000000"/>
              </a:solidFill>
              <a:ea typeface="ヒラギノ角ゴ Pro W3"/>
              <a:cs typeface="ヒラギノ角ゴ Pro W3"/>
            </a:endParaRPr>
          </a:p>
        </p:txBody>
      </p:sp>
    </p:spTree>
    <p:extLst>
      <p:ext uri="{BB962C8B-B14F-4D97-AF65-F5344CB8AC3E}">
        <p14:creationId xmlns:p14="http://schemas.microsoft.com/office/powerpoint/2010/main" val="191498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4</a:t>
            </a:fld>
            <a:endParaRPr lang="en-US" dirty="0"/>
          </a:p>
        </p:txBody>
      </p:sp>
    </p:spTree>
    <p:extLst>
      <p:ext uri="{BB962C8B-B14F-4D97-AF65-F5344CB8AC3E}">
        <p14:creationId xmlns:p14="http://schemas.microsoft.com/office/powerpoint/2010/main" val="379691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40</a:t>
            </a:fld>
            <a:endParaRPr lang="en-US" dirty="0"/>
          </a:p>
        </p:txBody>
      </p:sp>
    </p:spTree>
    <p:extLst>
      <p:ext uri="{BB962C8B-B14F-4D97-AF65-F5344CB8AC3E}">
        <p14:creationId xmlns:p14="http://schemas.microsoft.com/office/powerpoint/2010/main" val="716345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41</a:t>
            </a:fld>
            <a:endParaRPr lang="en-US" dirty="0"/>
          </a:p>
        </p:txBody>
      </p:sp>
    </p:spTree>
    <p:extLst>
      <p:ext uri="{BB962C8B-B14F-4D97-AF65-F5344CB8AC3E}">
        <p14:creationId xmlns:p14="http://schemas.microsoft.com/office/powerpoint/2010/main" val="274829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42</a:t>
            </a:fld>
            <a:endParaRPr lang="en-US" dirty="0"/>
          </a:p>
        </p:txBody>
      </p:sp>
    </p:spTree>
    <p:extLst>
      <p:ext uri="{BB962C8B-B14F-4D97-AF65-F5344CB8AC3E}">
        <p14:creationId xmlns:p14="http://schemas.microsoft.com/office/powerpoint/2010/main" val="286394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4098925" y="8834261"/>
            <a:ext cx="2911475" cy="45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676441EE-2E7D-44AB-9297-88F29192975F}" type="slidenum">
              <a:rPr lang="en-US" altLang="en-US" smtClean="0">
                <a:solidFill>
                  <a:srgbClr val="000000"/>
                </a:solidFill>
                <a:ea typeface="ヒラギノ角ゴ Pro W3"/>
                <a:cs typeface="ヒラギノ角ゴ Pro W3"/>
              </a:rPr>
              <a:pPr/>
              <a:t>5</a:t>
            </a:fld>
            <a:endParaRPr lang="en-US" altLang="en-US" smtClean="0">
              <a:solidFill>
                <a:srgbClr val="000000"/>
              </a:solidFill>
              <a:ea typeface="ヒラギノ角ゴ Pro W3"/>
              <a:cs typeface="ヒラギノ角ゴ Pro W3"/>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smtClean="0">
              <a:latin typeface="Arial" panose="020B0604020202020204" pitchFamily="34" charset="0"/>
            </a:endParaRPr>
          </a:p>
        </p:txBody>
      </p:sp>
    </p:spTree>
    <p:extLst>
      <p:ext uri="{BB962C8B-B14F-4D97-AF65-F5344CB8AC3E}">
        <p14:creationId xmlns:p14="http://schemas.microsoft.com/office/powerpoint/2010/main" val="414915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UW Medicine</a:t>
            </a:r>
            <a:endParaRPr lang="en-US" dirty="0"/>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6</a:t>
            </a:fld>
            <a:endParaRPr lang="en-US" dirty="0"/>
          </a:p>
        </p:txBody>
      </p:sp>
    </p:spTree>
    <p:extLst>
      <p:ext uri="{BB962C8B-B14F-4D97-AF65-F5344CB8AC3E}">
        <p14:creationId xmlns:p14="http://schemas.microsoft.com/office/powerpoint/2010/main" val="306079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7F2797-76CC-4761-8BBD-820D7FDA9CAF}" type="slidenum">
              <a:rPr lang="en-US" smtClean="0"/>
              <a:pPr>
                <a:defRPr/>
              </a:pPr>
              <a:t>7</a:t>
            </a:fld>
            <a:endParaRPr lang="en-US" dirty="0"/>
          </a:p>
        </p:txBody>
      </p:sp>
    </p:spTree>
    <p:extLst>
      <p:ext uri="{BB962C8B-B14F-4D97-AF65-F5344CB8AC3E}">
        <p14:creationId xmlns:p14="http://schemas.microsoft.com/office/powerpoint/2010/main" val="312934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D179C4-32A7-4442-8BF9-89137B48F364}" type="slidenum">
              <a:rPr lang="en-US" altLang="en-US" smtClean="0"/>
              <a:pPr/>
              <a:t>8</a:t>
            </a:fld>
            <a:endParaRPr lang="en-US" altLang="en-US" smtClean="0"/>
          </a:p>
        </p:txBody>
      </p:sp>
    </p:spTree>
    <p:extLst>
      <p:ext uri="{BB962C8B-B14F-4D97-AF65-F5344CB8AC3E}">
        <p14:creationId xmlns:p14="http://schemas.microsoft.com/office/powerpoint/2010/main" val="263937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TeamSTEPPS Logo: </a:t>
            </a:r>
          </a:p>
          <a:p>
            <a:endParaRPr lang="en-US" altLang="en-US" dirty="0" smtClean="0">
              <a:latin typeface="Arial" panose="020B0604020202020204" pitchFamily="34" charset="0"/>
            </a:endParaRPr>
          </a:p>
          <a:p>
            <a:r>
              <a:rPr lang="en-US" dirty="0" smtClean="0"/>
              <a:t>The TeamSTEPPS triangle logo is a visual model that represents some basic but critical concepts related to teamwork training as explained below.</a:t>
            </a:r>
          </a:p>
          <a:p>
            <a:endParaRPr lang="en-US" dirty="0" smtClean="0"/>
          </a:p>
          <a:p>
            <a:r>
              <a:rPr lang="en-US" dirty="0" smtClean="0"/>
              <a:t>Individuals can learn four primary trainable teamwork skills. These are:</a:t>
            </a:r>
          </a:p>
          <a:p>
            <a:endParaRPr lang="en-US" dirty="0" smtClean="0"/>
          </a:p>
          <a:p>
            <a:r>
              <a:rPr lang="en-US" dirty="0" smtClean="0"/>
              <a:t>Leadership.</a:t>
            </a:r>
          </a:p>
          <a:p>
            <a:r>
              <a:rPr lang="en-US" dirty="0" smtClean="0"/>
              <a:t>Communication.</a:t>
            </a:r>
          </a:p>
          <a:p>
            <a:r>
              <a:rPr lang="en-US" dirty="0" smtClean="0"/>
              <a:t>Situation monitoring.</a:t>
            </a:r>
          </a:p>
          <a:p>
            <a:r>
              <a:rPr lang="en-US" dirty="0" smtClean="0"/>
              <a:t>Mutual support.</a:t>
            </a:r>
          </a:p>
          <a:p>
            <a:endParaRPr lang="en-US" dirty="0" smtClean="0"/>
          </a:p>
          <a:p>
            <a:r>
              <a:rPr lang="en-US" dirty="0" smtClean="0"/>
              <a:t>If a team has tools and strategies it can leverage to build a fundamental level of competency in each of those skills, research has shown that the team can enhance three types of teamwork outcomes:</a:t>
            </a:r>
          </a:p>
          <a:p>
            <a:endParaRPr lang="en-US" dirty="0" smtClean="0"/>
          </a:p>
          <a:p>
            <a:r>
              <a:rPr lang="en-US" dirty="0" smtClean="0"/>
              <a:t>Performance.</a:t>
            </a:r>
          </a:p>
          <a:p>
            <a:r>
              <a:rPr lang="en-US" dirty="0" smtClean="0"/>
              <a:t>Knowledge.</a:t>
            </a:r>
          </a:p>
          <a:p>
            <a:r>
              <a:rPr lang="en-US" dirty="0" smtClean="0"/>
              <a:t>Attitudes.</a:t>
            </a:r>
          </a:p>
          <a:p>
            <a:endParaRPr lang="en-US" altLang="en-US" dirty="0"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CF9491-B678-4909-A313-E2DEEA03DA4B}" type="slidenum">
              <a:rPr lang="en-US" altLang="en-US" smtClean="0"/>
              <a:pPr/>
              <a:t>9</a:t>
            </a:fld>
            <a:endParaRPr lang="en-US" altLang="en-US" smtClean="0"/>
          </a:p>
        </p:txBody>
      </p:sp>
    </p:spTree>
    <p:extLst>
      <p:ext uri="{BB962C8B-B14F-4D97-AF65-F5344CB8AC3E}">
        <p14:creationId xmlns:p14="http://schemas.microsoft.com/office/powerpoint/2010/main" val="8538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2784729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422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290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594591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3541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2879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7859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5812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1833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63557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74426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799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38748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2043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New_TS_2.jpg"/>
          <p:cNvPicPr>
            <a:picLocks noChangeAspect="1"/>
          </p:cNvPicPr>
          <p:nvPr userDrawn="1"/>
        </p:nvPicPr>
        <p:blipFill>
          <a:blip r:embed="rId15">
            <a:extLst>
              <a:ext uri="{28A0092B-C50C-407E-A947-70E740481C1C}">
                <a14:useLocalDpi xmlns:a14="http://schemas.microsoft.com/office/drawing/2010/main" val="0"/>
              </a:ext>
            </a:extLst>
          </a:blip>
          <a:srcRect l="104"/>
          <a:stretch>
            <a:fillRect/>
          </a:stretch>
        </p:blipFill>
        <p:spPr bwMode="auto">
          <a:xfrm>
            <a:off x="0" y="-1588"/>
            <a:ext cx="9144000" cy="88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lide_content_2_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805238"/>
            <a:ext cx="29781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914400" y="2020888"/>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eaLnBrk="1" hangingPunct="1">
              <a:defRPr sz="1000" b="1">
                <a:solidFill>
                  <a:srgbClr val="542200"/>
                </a:solidFill>
                <a:ea typeface="ヒラギノ角ゴ Pro W3" pitchFamily="127" charset="-128"/>
              </a:defRPr>
            </a:lvl1pPr>
          </a:lstStyle>
          <a:p>
            <a:pPr>
              <a:defRPr/>
            </a:pPr>
            <a:r>
              <a:rPr lang="en-US" altLang="en-US"/>
              <a:t> </a:t>
            </a:r>
            <a:fld id="{6AF17CCD-9FBF-4C05-8555-5D0D045F95B9}" type="slidenum">
              <a:rPr lang="en-US" altLang="en-US"/>
              <a:pPr>
                <a:defRPr/>
              </a:pPr>
              <a:t>‹#›</a:t>
            </a:fld>
            <a:r>
              <a:rPr lang="en-US" alt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00" b="1" dirty="0" smtClean="0">
                <a:solidFill>
                  <a:srgbClr val="542200"/>
                </a:solidFill>
              </a:rPr>
              <a:t>T</a:t>
            </a:r>
            <a:r>
              <a:rPr lang="en-US" sz="800" b="1" dirty="0" smtClean="0">
                <a:solidFill>
                  <a:srgbClr val="542200"/>
                </a:solidFill>
              </a:rPr>
              <a:t>EAM</a:t>
            </a:r>
            <a:r>
              <a:rPr lang="en-US" sz="1000" b="1" dirty="0" smtClean="0">
                <a:solidFill>
                  <a:srgbClr val="542200"/>
                </a:solidFill>
              </a:rPr>
              <a:t>STEPPS 05.2</a:t>
            </a:r>
          </a:p>
        </p:txBody>
      </p:sp>
      <p:pic>
        <p:nvPicPr>
          <p:cNvPr id="1032" name="Picture 8" descr="Slide_content2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868363"/>
            <a:ext cx="6842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lide_content2_06"/>
          <p:cNvPicPr>
            <a:picLocks noChangeAspect="1" noChangeArrowheads="1"/>
          </p:cNvPicPr>
          <p:nvPr/>
        </p:nvPicPr>
        <p:blipFill>
          <a:blip r:embed="rId18">
            <a:extLst>
              <a:ext uri="{28A0092B-C50C-407E-A947-70E740481C1C}">
                <a14:useLocalDpi xmlns:a14="http://schemas.microsoft.com/office/drawing/2010/main" val="0"/>
              </a:ext>
            </a:extLst>
          </a:blip>
          <a:srcRect t="-5882" r="1672"/>
          <a:stretch>
            <a:fillRect/>
          </a:stretch>
        </p:blipFill>
        <p:spPr bwMode="auto">
          <a:xfrm>
            <a:off x="2962275" y="6400800"/>
            <a:ext cx="615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txBox="1">
            <a:spLocks noChangeArrowheads="1"/>
          </p:cNvSpPr>
          <p:nvPr userDrawn="1"/>
        </p:nvSpPr>
        <p:spPr>
          <a:xfrm>
            <a:off x="93663" y="6550025"/>
            <a:ext cx="1008062" cy="30480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eaLnBrk="1" hangingPunct="1">
              <a:defRPr/>
            </a:pPr>
            <a:r>
              <a:rPr lang="en-US" sz="1200" dirty="0" smtClean="0"/>
              <a:t> </a:t>
            </a:r>
            <a:r>
              <a:rPr lang="en-US" sz="1100" dirty="0" smtClean="0"/>
              <a:t>Slide </a:t>
            </a:r>
            <a:fld id="{1DE311CC-D515-4FA4-ADB4-616A2772E017}" type="slidenum">
              <a:rPr lang="en-US" sz="1100" smtClean="0"/>
              <a:pPr algn="r" eaLnBrk="1" hangingPunct="1">
                <a:defRPr/>
              </a:pPr>
              <a:t>‹#›</a:t>
            </a:fld>
            <a:r>
              <a:rPr lang="en-US" sz="1200" dirty="0" smtClean="0"/>
              <a:t>  </a:t>
            </a:r>
            <a:endParaRPr lang="en-US" sz="1200" dirty="0"/>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b="1">
          <a:solidFill>
            <a:srgbClr val="663300"/>
          </a:solidFill>
          <a:latin typeface="+mj-lt"/>
          <a:ea typeface="ヒラギノ角ゴ Pro W3" charset="0"/>
          <a:cs typeface="ヒラギノ角ゴ Pro W3"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cs typeface="ヒラギノ角ゴ Pro W3"/>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cs typeface="ヒラギノ角ゴ Pro W3"/>
        </a:defRPr>
      </a:lvl3pPr>
      <a:lvl4pPr marL="1090613" indent="-228600" algn="l" rtl="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mn-lt"/>
          <a:ea typeface="ヒラギノ角ゴ Pro W3" charset="0"/>
          <a:cs typeface="ヒラギノ角ゴ Pro W3"/>
        </a:defRPr>
      </a:lvl4pPr>
      <a:lvl5pPr marL="1320800" indent="-228600" algn="l" rtl="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mn-lt"/>
          <a:ea typeface="ヒラギノ角ゴ Pro W3" charset="0"/>
          <a:cs typeface="ヒラギノ角ゴ Pro W3"/>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wmf"/><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hrq.gov/teamstepps/instructor/in-perso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hrq.gov/teamstepps/teamstepps-advanced.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HRQTeamSTEPPS@ah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rherma@uw.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batchel@uw.edu" TargetMode="External"/><Relationship Id="rId4" Type="http://schemas.openxmlformats.org/officeDocument/2006/relationships/hyperlink" Target="mailto:shermm@uw.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AHRQTeamSTEPPS@aha.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Front Page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076450"/>
            <a:ext cx="9144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descr="Introduction to the Fundamentals of TeamSTEPPS Concepts and Tools (Part 1 of 3)&#10;Wednesday, July 12,2017&#10;"/>
          <p:cNvSpPr txBox="1">
            <a:spLocks noChangeArrowheads="1"/>
          </p:cNvSpPr>
          <p:nvPr/>
        </p:nvSpPr>
        <p:spPr bwMode="auto">
          <a:xfrm>
            <a:off x="2133600" y="4396855"/>
            <a:ext cx="7086600" cy="1762718"/>
          </a:xfrm>
          <a:prstGeom prst="rect">
            <a:avLst/>
          </a:prstGeom>
          <a:noFill/>
          <a:ln w="9525">
            <a:noFill/>
            <a:miter lim="800000"/>
            <a:headEnd/>
            <a:tailEnd/>
          </a:ln>
        </p:spPr>
        <p:txBody>
          <a:bodyPr/>
          <a:lstStyle/>
          <a:p>
            <a:pPr algn="ctr" eaLnBrk="1" hangingPunct="1">
              <a:spcBef>
                <a:spcPct val="20000"/>
              </a:spcBef>
              <a:buClr>
                <a:srgbClr val="B2B2B2"/>
              </a:buClr>
              <a:buSzPct val="90000"/>
              <a:defRPr/>
            </a:pPr>
            <a:r>
              <a:rPr lang="en-US" sz="2400" b="1" kern="0" dirty="0">
                <a:solidFill>
                  <a:srgbClr val="0099CC"/>
                </a:solidFill>
                <a:latin typeface="Arial"/>
                <a:ea typeface="ヒラギノ角ゴ Pro W3" pitchFamily="127" charset="-128"/>
              </a:rPr>
              <a:t>Introduction to the Fundamentals of TeamSTEPPS Concepts and Tools (Part 1 of </a:t>
            </a:r>
            <a:r>
              <a:rPr lang="en-US" sz="2400" b="1" kern="0" dirty="0" smtClean="0">
                <a:solidFill>
                  <a:srgbClr val="0099CC"/>
                </a:solidFill>
                <a:latin typeface="Arial"/>
                <a:ea typeface="ヒラギノ角ゴ Pro W3" pitchFamily="127" charset="-128"/>
              </a:rPr>
              <a:t>3)</a:t>
            </a:r>
          </a:p>
          <a:p>
            <a:pPr algn="ctr" eaLnBrk="1" hangingPunct="1">
              <a:spcBef>
                <a:spcPct val="20000"/>
              </a:spcBef>
              <a:buClr>
                <a:srgbClr val="B2B2B2"/>
              </a:buClr>
              <a:buSzPct val="90000"/>
              <a:defRPr/>
            </a:pPr>
            <a:r>
              <a:rPr lang="en-US" sz="2200" kern="0" dirty="0" smtClean="0">
                <a:solidFill>
                  <a:srgbClr val="0099CC"/>
                </a:solidFill>
                <a:latin typeface="Arial"/>
                <a:ea typeface="ヒラギノ角ゴ Pro W3" pitchFamily="127" charset="-128"/>
              </a:rPr>
              <a:t>Wednesday</a:t>
            </a:r>
            <a:r>
              <a:rPr lang="en-US" sz="2200" kern="0" dirty="0">
                <a:solidFill>
                  <a:srgbClr val="0099CC"/>
                </a:solidFill>
                <a:latin typeface="Arial"/>
                <a:ea typeface="ヒラギノ角ゴ Pro W3" pitchFamily="127" charset="-128"/>
              </a:rPr>
              <a:t>, July </a:t>
            </a:r>
            <a:r>
              <a:rPr lang="en-US" sz="2200" kern="0" dirty="0" smtClean="0">
                <a:solidFill>
                  <a:srgbClr val="0099CC"/>
                </a:solidFill>
                <a:latin typeface="Arial"/>
                <a:ea typeface="ヒラギノ角ゴ Pro W3" pitchFamily="127" charset="-128"/>
              </a:rPr>
              <a:t>12, 2017</a:t>
            </a:r>
            <a:endParaRPr lang="en-US" sz="2200" kern="0" dirty="0">
              <a:solidFill>
                <a:srgbClr val="0099CC"/>
              </a:solidFill>
              <a:latin typeface="Arial"/>
              <a:ea typeface="ヒラギノ角ゴ Pro W3" pitchFamily="127" charset="-128"/>
            </a:endParaRPr>
          </a:p>
          <a:p>
            <a:pPr algn="ctr" eaLnBrk="1" hangingPunct="1">
              <a:spcBef>
                <a:spcPct val="20000"/>
              </a:spcBef>
              <a:buClr>
                <a:srgbClr val="B2B2B2"/>
              </a:buClr>
              <a:buSzPct val="90000"/>
              <a:buFont typeface="Wingdings" pitchFamily="2" charset="2"/>
              <a:buNone/>
              <a:defRPr/>
            </a:pPr>
            <a:endParaRPr lang="en-US" sz="5000" b="1" kern="0" dirty="0">
              <a:solidFill>
                <a:srgbClr val="0099CC"/>
              </a:solidFill>
              <a:latin typeface="Arial"/>
              <a:ea typeface="ヒラギノ角ゴ Pro W3" pitchFamily="127" charset="-128"/>
            </a:endParaRPr>
          </a:p>
        </p:txBody>
      </p:sp>
      <p:pic>
        <p:nvPicPr>
          <p:cNvPr id="17412" name="Picture 4" descr="TeamSTEPPS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006475"/>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ey Principles&#10;Team Structure&#10;Communciation&#10;Leadership&#10;Situation Monitoring&#10;Mutual Support"/>
          <p:cNvPicPr>
            <a:picLocks noChangeAspect="1" noChangeArrowheads="1"/>
          </p:cNvPicPr>
          <p:nvPr/>
        </p:nvPicPr>
        <p:blipFill>
          <a:blip r:embed="rId3">
            <a:extLst>
              <a:ext uri="{28A0092B-C50C-407E-A947-70E740481C1C}">
                <a14:useLocalDpi xmlns:a14="http://schemas.microsoft.com/office/drawing/2010/main" val="0"/>
              </a:ext>
            </a:extLst>
          </a:blip>
          <a:srcRect l="8772" t="6737" r="8772" b="14143"/>
          <a:stretch>
            <a:fillRect/>
          </a:stretch>
        </p:blipFill>
        <p:spPr bwMode="auto">
          <a:xfrm>
            <a:off x="2819400" y="914400"/>
            <a:ext cx="35814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34440" y="914398"/>
            <a:ext cx="6675120" cy="436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92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00200"/>
            <a:ext cx="5721350" cy="3733800"/>
          </a:xfrm>
        </p:spPr>
        <p:txBody>
          <a:bodyPr>
            <a:normAutofit fontScale="92500"/>
          </a:bodyPr>
          <a:lstStyle/>
          <a:p>
            <a:pPr marL="0" indent="0">
              <a:lnSpc>
                <a:spcPct val="85000"/>
              </a:lnSpc>
              <a:spcBef>
                <a:spcPct val="20000"/>
              </a:spcBef>
              <a:buClr>
                <a:schemeClr val="tx1"/>
              </a:buClr>
              <a:buFont typeface="Wingdings" pitchFamily="2" charset="2"/>
              <a:buNone/>
              <a:defRPr/>
            </a:pPr>
            <a:r>
              <a:rPr lang="en-US" i="1" dirty="0" smtClean="0">
                <a:latin typeface="Arial" panose="020B0604020202020204" pitchFamily="34" charset="0"/>
                <a:ea typeface="Adobe Kaiti Std R" charset="0"/>
                <a:cs typeface="Arial" panose="020B0604020202020204" pitchFamily="34" charset="0"/>
              </a:rPr>
              <a:t>September, 2013</a:t>
            </a:r>
          </a:p>
          <a:p>
            <a:pPr marL="0" indent="0">
              <a:lnSpc>
                <a:spcPct val="85000"/>
              </a:lnSpc>
              <a:spcBef>
                <a:spcPct val="20000"/>
              </a:spcBef>
              <a:buClr>
                <a:schemeClr val="tx1"/>
              </a:buClr>
              <a:buFont typeface="Wingdings" pitchFamily="2" charset="2"/>
              <a:buNone/>
              <a:defRPr/>
            </a:pPr>
            <a:r>
              <a:rPr lang="en-US" sz="1800" i="1" dirty="0" smtClean="0">
                <a:latin typeface="Arial" panose="020B0604020202020204" pitchFamily="34" charset="0"/>
                <a:ea typeface="Adobe Kaiti Std R" charset="0"/>
                <a:cs typeface="Arial" panose="020B0604020202020204" pitchFamily="34" charset="0"/>
              </a:rPr>
              <a:t>Journal of Patient Safety, John T. James, Ph.D.</a:t>
            </a:r>
          </a:p>
          <a:p>
            <a:pPr marL="0" indent="0">
              <a:lnSpc>
                <a:spcPct val="85000"/>
              </a:lnSpc>
              <a:spcBef>
                <a:spcPct val="20000"/>
              </a:spcBef>
              <a:buClr>
                <a:schemeClr val="tx1"/>
              </a:buClr>
              <a:buFont typeface="Wingdings" pitchFamily="2" charset="2"/>
              <a:buNone/>
              <a:defRPr/>
            </a:pPr>
            <a:endParaRPr lang="en-US" sz="1600" dirty="0" smtClean="0">
              <a:latin typeface="Arial" panose="020B0604020202020204" pitchFamily="34" charset="0"/>
              <a:ea typeface="Adobe Kaiti Std R" charset="0"/>
              <a:cs typeface="Arial" panose="020B0604020202020204" pitchFamily="34" charset="0"/>
            </a:endParaRPr>
          </a:p>
          <a:p>
            <a:pPr marL="0" indent="0">
              <a:lnSpc>
                <a:spcPct val="85000"/>
              </a:lnSpc>
              <a:spcBef>
                <a:spcPct val="20000"/>
              </a:spcBef>
              <a:buClr>
                <a:schemeClr val="tx1"/>
              </a:buClr>
              <a:buFont typeface="Wingdings" pitchFamily="2" charset="2"/>
              <a:buNone/>
              <a:defRPr/>
            </a:pPr>
            <a:r>
              <a:rPr lang="en-US" dirty="0" smtClean="0">
                <a:latin typeface="Arial" panose="020B0604020202020204" pitchFamily="34" charset="0"/>
                <a:ea typeface="Adobe Kaiti Std R" charset="0"/>
                <a:cs typeface="Arial" panose="020B0604020202020204" pitchFamily="34" charset="0"/>
              </a:rPr>
              <a:t>IOM figure was probably underestimated:</a:t>
            </a:r>
          </a:p>
          <a:p>
            <a:pPr marL="339725" lvl="1" indent="0">
              <a:lnSpc>
                <a:spcPct val="85000"/>
              </a:lnSpc>
              <a:spcBef>
                <a:spcPct val="20000"/>
              </a:spcBef>
              <a:buClr>
                <a:schemeClr val="tx1"/>
              </a:buClr>
              <a:buSzPct val="50000"/>
              <a:buFont typeface="Wingdings" pitchFamily="2" charset="2"/>
              <a:buNone/>
              <a:defRPr/>
            </a:pPr>
            <a:r>
              <a:rPr lang="en-US" sz="2000" dirty="0" smtClean="0">
                <a:solidFill>
                  <a:schemeClr val="accent2"/>
                </a:solidFill>
                <a:latin typeface="Arial" panose="020B0604020202020204" pitchFamily="34" charset="0"/>
                <a:ea typeface="Adobe Kaiti Std R" charset="0"/>
                <a:cs typeface="Arial" panose="020B0604020202020204" pitchFamily="34" charset="0"/>
              </a:rPr>
              <a:t>210,000 – 440,000 </a:t>
            </a:r>
            <a:r>
              <a:rPr lang="en-US" sz="2000" dirty="0" smtClean="0">
                <a:latin typeface="Arial" panose="020B0604020202020204" pitchFamily="34" charset="0"/>
                <a:ea typeface="Adobe Kaiti Std R" charset="0"/>
                <a:cs typeface="Arial" panose="020B0604020202020204" pitchFamily="34" charset="0"/>
              </a:rPr>
              <a:t>deaths due to preventable medical errors</a:t>
            </a:r>
          </a:p>
          <a:p>
            <a:pPr marL="0" indent="0">
              <a:lnSpc>
                <a:spcPct val="85000"/>
              </a:lnSpc>
              <a:spcBef>
                <a:spcPct val="20000"/>
              </a:spcBef>
              <a:buClr>
                <a:schemeClr val="tx1"/>
              </a:buClr>
              <a:buFont typeface="Wingdings" pitchFamily="2" charset="2"/>
              <a:buNone/>
              <a:defRPr/>
            </a:pPr>
            <a:endParaRPr lang="en-US" dirty="0" smtClean="0">
              <a:latin typeface="Arial" panose="020B0604020202020204" pitchFamily="34" charset="0"/>
              <a:ea typeface="Adobe Kaiti Std R" charset="0"/>
              <a:cs typeface="Arial" panose="020B0604020202020204" pitchFamily="34" charset="0"/>
            </a:endParaRPr>
          </a:p>
          <a:p>
            <a:pPr marL="0" indent="0">
              <a:lnSpc>
                <a:spcPct val="85000"/>
              </a:lnSpc>
              <a:spcBef>
                <a:spcPct val="20000"/>
              </a:spcBef>
              <a:buClr>
                <a:schemeClr val="tx1"/>
              </a:buClr>
              <a:buFont typeface="Wingdings" pitchFamily="2" charset="2"/>
              <a:buNone/>
              <a:defRPr/>
            </a:pPr>
            <a:r>
              <a:rPr lang="en-US" i="1" dirty="0" smtClean="0">
                <a:latin typeface="Arial" panose="020B0604020202020204" pitchFamily="34" charset="0"/>
                <a:ea typeface="Adobe Kaiti Std R" charset="0"/>
                <a:cs typeface="Arial" panose="020B0604020202020204" pitchFamily="34" charset="0"/>
              </a:rPr>
              <a:t>May, 2016</a:t>
            </a:r>
          </a:p>
          <a:p>
            <a:pPr marL="0" indent="0">
              <a:lnSpc>
                <a:spcPct val="85000"/>
              </a:lnSpc>
              <a:spcBef>
                <a:spcPct val="20000"/>
              </a:spcBef>
              <a:buClr>
                <a:schemeClr val="tx1"/>
              </a:buClr>
              <a:buFont typeface="Wingdings" pitchFamily="2" charset="2"/>
              <a:buNone/>
              <a:defRPr/>
            </a:pPr>
            <a:r>
              <a:rPr lang="en-US" sz="1800" i="1" dirty="0" smtClean="0">
                <a:latin typeface="Arial" panose="020B0604020202020204" pitchFamily="34" charset="0"/>
                <a:cs typeface="Arial" panose="020B0604020202020204" pitchFamily="34" charset="0"/>
              </a:rPr>
              <a:t>BMJ, (</a:t>
            </a:r>
            <a:r>
              <a:rPr lang="en-US" sz="1800" i="1" dirty="0" err="1">
                <a:latin typeface="Arial" panose="020B0604020202020204" pitchFamily="34" charset="0"/>
                <a:cs typeface="Arial" panose="020B0604020202020204" pitchFamily="34" charset="0"/>
              </a:rPr>
              <a:t>Markary</a:t>
            </a:r>
            <a:r>
              <a:rPr lang="en-US" sz="1800" i="1" dirty="0">
                <a:latin typeface="Arial" panose="020B0604020202020204" pitchFamily="34" charset="0"/>
                <a:cs typeface="Arial" panose="020B0604020202020204" pitchFamily="34" charset="0"/>
              </a:rPr>
              <a:t> &amp; Daniel</a:t>
            </a:r>
            <a:r>
              <a:rPr lang="en-US" sz="1800" i="1" dirty="0" smtClean="0">
                <a:latin typeface="Arial" panose="020B0604020202020204" pitchFamily="34" charset="0"/>
                <a:cs typeface="Arial" panose="020B0604020202020204" pitchFamily="34" charset="0"/>
              </a:rPr>
              <a:t>)</a:t>
            </a:r>
          </a:p>
          <a:p>
            <a:pPr marL="0" indent="0">
              <a:lnSpc>
                <a:spcPct val="85000"/>
              </a:lnSpc>
              <a:spcBef>
                <a:spcPct val="20000"/>
              </a:spcBef>
              <a:buClr>
                <a:schemeClr val="tx1"/>
              </a:buClr>
              <a:buFont typeface="Wingdings" pitchFamily="2" charset="2"/>
              <a:buNone/>
              <a:defRPr/>
            </a:pPr>
            <a:endParaRPr lang="en-US" sz="1600" i="1" dirty="0">
              <a:latin typeface="Arial" panose="020B0604020202020204" pitchFamily="34" charset="0"/>
              <a:cs typeface="Arial" panose="020B0604020202020204" pitchFamily="34" charset="0"/>
            </a:endParaRPr>
          </a:p>
          <a:p>
            <a:pPr marL="287338" lvl="1" indent="0">
              <a:lnSpc>
                <a:spcPct val="85000"/>
              </a:lnSpc>
              <a:spcBef>
                <a:spcPct val="20000"/>
              </a:spcBef>
              <a:buClr>
                <a:schemeClr val="tx1"/>
              </a:buClr>
              <a:buFont typeface="Wingdings" pitchFamily="2" charset="2"/>
              <a:buNone/>
              <a:defRPr/>
            </a:pPr>
            <a:r>
              <a:rPr lang="en-US" dirty="0" smtClean="0">
                <a:solidFill>
                  <a:srgbClr val="C00000"/>
                </a:solidFill>
                <a:latin typeface="Arial" panose="020B0604020202020204" pitchFamily="34" charset="0"/>
                <a:ea typeface="Adobe Kaiti Std R" charset="0"/>
                <a:cs typeface="Arial" panose="020B0604020202020204" pitchFamily="34" charset="0"/>
              </a:rPr>
              <a:t>Third-leading </a:t>
            </a:r>
            <a:r>
              <a:rPr lang="en-US" dirty="0">
                <a:solidFill>
                  <a:srgbClr val="C00000"/>
                </a:solidFill>
                <a:latin typeface="Arial" panose="020B0604020202020204" pitchFamily="34" charset="0"/>
                <a:ea typeface="Adobe Kaiti Std R" charset="0"/>
                <a:cs typeface="Arial" panose="020B0604020202020204" pitchFamily="34" charset="0"/>
              </a:rPr>
              <a:t>cause of death in America</a:t>
            </a:r>
            <a:r>
              <a:rPr lang="en-US" dirty="0">
                <a:latin typeface="Arial" panose="020B0604020202020204" pitchFamily="34" charset="0"/>
                <a:ea typeface="Adobe Kaiti Std R" charset="0"/>
                <a:cs typeface="Arial" panose="020B0604020202020204" pitchFamily="34" charset="0"/>
              </a:rPr>
              <a:t>, behind </a:t>
            </a:r>
            <a:r>
              <a:rPr lang="en-US" dirty="0" smtClean="0">
                <a:latin typeface="Arial" panose="020B0604020202020204" pitchFamily="34" charset="0"/>
                <a:ea typeface="Adobe Kaiti Std R" charset="0"/>
                <a:cs typeface="Arial" panose="020B0604020202020204" pitchFamily="34" charset="0"/>
              </a:rPr>
              <a:t>heart disease and cancer </a:t>
            </a:r>
          </a:p>
        </p:txBody>
      </p:sp>
      <p:sp>
        <p:nvSpPr>
          <p:cNvPr id="32771" name="Title 2"/>
          <p:cNvSpPr>
            <a:spLocks noGrp="1"/>
          </p:cNvSpPr>
          <p:nvPr>
            <p:ph type="title"/>
          </p:nvPr>
        </p:nvSpPr>
        <p:spPr>
          <a:xfrm>
            <a:off x="-57150" y="685800"/>
            <a:ext cx="7739063" cy="914400"/>
          </a:xfrm>
        </p:spPr>
        <p:txBody>
          <a:bodyPr/>
          <a:lstStyle/>
          <a:p>
            <a:r>
              <a:rPr lang="en-US" altLang="en-US" sz="3200" dirty="0" smtClean="0">
                <a:ea typeface="ヒラギノ角ゴ Pro W3"/>
                <a:cs typeface="ヒラギノ角ゴ Pro W3"/>
              </a:rPr>
              <a:t>….14 Years Later</a:t>
            </a:r>
          </a:p>
        </p:txBody>
      </p:sp>
      <p:pic>
        <p:nvPicPr>
          <p:cNvPr id="32772" name="Picture 3" descr="Journal of Patent Safety book cov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1828800"/>
            <a:ext cx="1755775" cy="2428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of the most frequently identified root causes of sentinel events reviewed by the joint commission by year. 79% of these adverse events are due to human factors, leadership, and communication"/>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8149" t="11881" r="1945" b="7331"/>
          <a:stretch/>
        </p:blipFill>
        <p:spPr>
          <a:xfrm>
            <a:off x="990600" y="804332"/>
            <a:ext cx="7680960" cy="5197110"/>
          </a:xfrm>
          <a:prstGeom prst="rect">
            <a:avLst/>
          </a:prstGeom>
        </p:spPr>
      </p:pic>
    </p:spTree>
    <p:extLst>
      <p:ext uri="{BB962C8B-B14F-4D97-AF65-F5344CB8AC3E}">
        <p14:creationId xmlns:p14="http://schemas.microsoft.com/office/powerpoint/2010/main" val="4165149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amples of Teams. Team of experts getting nothing done or an expert team, which is accomplishing goals"/>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1760" t="12678" r="5648" b="7932"/>
          <a:stretch/>
        </p:blipFill>
        <p:spPr>
          <a:xfrm>
            <a:off x="1075267" y="872067"/>
            <a:ext cx="7552266" cy="5461000"/>
          </a:xfrm>
          <a:prstGeom prst="rect">
            <a:avLst/>
          </a:prstGeom>
        </p:spPr>
      </p:pic>
    </p:spTree>
    <p:extLst>
      <p:ext uri="{BB962C8B-B14F-4D97-AF65-F5344CB8AC3E}">
        <p14:creationId xmlns:p14="http://schemas.microsoft.com/office/powerpoint/2010/main" val="58267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eamSTEPPS Concepts and thier definitions"/>
          <p:cNvGraphicFramePr>
            <a:graphicFrameLocks noGrp="1"/>
          </p:cNvGraphicFramePr>
          <p:nvPr>
            <p:extLst>
              <p:ext uri="{D42A27DB-BD31-4B8C-83A1-F6EECF244321}">
                <p14:modId xmlns:p14="http://schemas.microsoft.com/office/powerpoint/2010/main" val="2720553310"/>
              </p:ext>
            </p:extLst>
          </p:nvPr>
        </p:nvGraphicFramePr>
        <p:xfrm>
          <a:off x="0" y="-39688"/>
          <a:ext cx="9144000" cy="7059611"/>
        </p:xfrm>
        <a:graphic>
          <a:graphicData uri="http://schemas.openxmlformats.org/drawingml/2006/table">
            <a:tbl>
              <a:tblPr firstRow="1" bandRow="1">
                <a:tableStyleId>{5C22544A-7EE6-4342-B048-85BDC9FD1C3A}</a:tableStyleId>
              </a:tblPr>
              <a:tblGrid>
                <a:gridCol w="2020249"/>
                <a:gridCol w="7123751"/>
              </a:tblGrid>
              <a:tr h="457192">
                <a:tc gridSpan="2">
                  <a:txBody>
                    <a:bodyPr/>
                    <a:lstStyle/>
                    <a:p>
                      <a:pPr algn="ctr"/>
                      <a:r>
                        <a:rPr lang="en-US" sz="2400" dirty="0" smtClean="0">
                          <a:solidFill>
                            <a:srgbClr val="FFFFFF"/>
                          </a:solidFill>
                        </a:rPr>
                        <a:t>TeamSTEPPS Concepts</a:t>
                      </a:r>
                      <a:endParaRPr lang="en-US" sz="2400" dirty="0">
                        <a:solidFill>
                          <a:srgbClr val="FFFFFF"/>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FC3"/>
                    </a:solidFill>
                  </a:tcPr>
                </a:tc>
                <a:tc hMerge="1">
                  <a:txBody>
                    <a:bodyPr/>
                    <a:lstStyle/>
                    <a:p>
                      <a:endParaRPr lang="en-US" dirty="0"/>
                    </a:p>
                  </a:txBody>
                  <a:tcPr/>
                </a:tc>
              </a:tr>
              <a:tr h="365752">
                <a:tc>
                  <a:txBody>
                    <a:bodyPr/>
                    <a:lstStyle/>
                    <a:p>
                      <a:r>
                        <a:rPr lang="en-US" sz="1800" b="1" i="1" dirty="0" smtClean="0">
                          <a:solidFill>
                            <a:srgbClr val="FFFFFF"/>
                          </a:solidFill>
                        </a:rPr>
                        <a:t>Concept</a:t>
                      </a:r>
                      <a:endParaRPr lang="en-US" sz="1800" b="1" i="1" dirty="0">
                        <a:solidFill>
                          <a:srgbClr val="FFFFFF"/>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FC3"/>
                    </a:solidFill>
                  </a:tcPr>
                </a:tc>
                <a:tc>
                  <a:txBody>
                    <a:bodyPr/>
                    <a:lstStyle/>
                    <a:p>
                      <a:r>
                        <a:rPr lang="en-US" sz="1800" b="1" i="1" dirty="0" smtClean="0">
                          <a:solidFill>
                            <a:srgbClr val="FFFFFF"/>
                          </a:solidFill>
                        </a:rPr>
                        <a:t>Definition</a:t>
                      </a:r>
                      <a:endParaRPr lang="en-US" sz="1800" b="1" i="1" dirty="0">
                        <a:solidFill>
                          <a:srgbClr val="FFFFFF"/>
                        </a:solidFill>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FC3"/>
                    </a:solidFill>
                  </a:tcPr>
                </a:tc>
              </a:tr>
              <a:tr h="706672">
                <a:tc>
                  <a:txBody>
                    <a:bodyPr/>
                    <a:lstStyle/>
                    <a:p>
                      <a:r>
                        <a:rPr lang="en-US" sz="1800" b="1" dirty="0" smtClean="0"/>
                        <a:t>Call-Out</a:t>
                      </a:r>
                      <a:endParaRPr lang="en-US" sz="1800" b="1"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To Request or Provide Information</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37247">
                <a:tc>
                  <a:txBody>
                    <a:bodyPr/>
                    <a:lstStyle/>
                    <a:p>
                      <a:r>
                        <a:rPr lang="en-US" sz="1800" b="1" dirty="0" smtClean="0"/>
                        <a:t>Cross-Check</a:t>
                      </a:r>
                      <a:endParaRPr lang="en-US" sz="1800" b="1"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Parroting</a:t>
                      </a:r>
                      <a:r>
                        <a:rPr lang="en-US" sz="1600" baseline="0" dirty="0" smtClean="0"/>
                        <a:t> Requests for Confirmation of Understanding</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92660">
                <a:tc>
                  <a:txBody>
                    <a:bodyPr/>
                    <a:lstStyle/>
                    <a:p>
                      <a:r>
                        <a:rPr lang="en-US" sz="1800" b="1" dirty="0" smtClean="0"/>
                        <a:t>Check-Back</a:t>
                      </a:r>
                      <a:endParaRPr lang="en-US" sz="1800" b="1"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Closing the loop of communication.</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51101">
                <a:tc>
                  <a:txBody>
                    <a:bodyPr/>
                    <a:lstStyle/>
                    <a:p>
                      <a:r>
                        <a:rPr lang="en-US" sz="1800" b="1" dirty="0" smtClean="0"/>
                        <a:t>SBAR</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b="1" u="sng" dirty="0" smtClean="0"/>
                        <a:t>S</a:t>
                      </a:r>
                      <a:r>
                        <a:rPr lang="en-US" sz="1600" dirty="0" smtClean="0"/>
                        <a:t>ituation, </a:t>
                      </a:r>
                      <a:r>
                        <a:rPr lang="en-US" sz="1600" b="1" u="sng" dirty="0" smtClean="0"/>
                        <a:t>B</a:t>
                      </a:r>
                      <a:r>
                        <a:rPr lang="en-US" sz="1600" dirty="0" smtClean="0"/>
                        <a:t>ackground, </a:t>
                      </a:r>
                      <a:r>
                        <a:rPr lang="en-US" sz="1600" b="1" u="sng" dirty="0" smtClean="0"/>
                        <a:t>A</a:t>
                      </a:r>
                      <a:r>
                        <a:rPr lang="en-US" sz="1600" dirty="0" smtClean="0"/>
                        <a:t>ssessment,</a:t>
                      </a:r>
                      <a:r>
                        <a:rPr lang="en-US" sz="1600" baseline="0" dirty="0" smtClean="0"/>
                        <a:t> </a:t>
                      </a:r>
                      <a:r>
                        <a:rPr lang="en-US" sz="1600" b="1" u="sng" baseline="0" dirty="0" smtClean="0"/>
                        <a:t>R</a:t>
                      </a:r>
                      <a:r>
                        <a:rPr lang="en-US" sz="1600" baseline="0" dirty="0" smtClean="0"/>
                        <a:t>ecommendation                           </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76037">
                <a:tc>
                  <a:txBody>
                    <a:bodyPr/>
                    <a:lstStyle/>
                    <a:p>
                      <a:r>
                        <a:rPr lang="en-US" sz="1800" b="1" dirty="0" smtClean="0"/>
                        <a:t>Brief</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Short</a:t>
                      </a:r>
                      <a:r>
                        <a:rPr lang="en-US" sz="1600" baseline="0" dirty="0" smtClean="0"/>
                        <a:t> planning session prior to start</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76037">
                <a:tc>
                  <a:txBody>
                    <a:bodyPr/>
                    <a:lstStyle/>
                    <a:p>
                      <a:r>
                        <a:rPr lang="en-US" sz="1800" b="1" dirty="0" smtClean="0"/>
                        <a:t>Huddle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Team regroup to reestablish</a:t>
                      </a:r>
                      <a:r>
                        <a:rPr lang="en-US" sz="1600" baseline="0" dirty="0" smtClean="0"/>
                        <a:t> awareness and planning</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579064">
                <a:tc>
                  <a:txBody>
                    <a:bodyPr/>
                    <a:lstStyle/>
                    <a:p>
                      <a:r>
                        <a:rPr lang="en-US" sz="1800" b="1" dirty="0" smtClean="0"/>
                        <a:t>Hand-Off</a:t>
                      </a:r>
                      <a:endParaRPr lang="en-US" sz="1800" b="1"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Transfer</a:t>
                      </a:r>
                      <a:r>
                        <a:rPr lang="en-US" sz="1600" baseline="0" dirty="0" smtClean="0"/>
                        <a:t> of information during transitions</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62184">
                <a:tc>
                  <a:txBody>
                    <a:bodyPr/>
                    <a:lstStyle/>
                    <a:p>
                      <a:r>
                        <a:rPr lang="en-US" sz="1800" b="1" dirty="0" smtClean="0"/>
                        <a:t>CUS</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I’m </a:t>
                      </a:r>
                      <a:r>
                        <a:rPr lang="en-US" sz="1600" b="1" u="sng" dirty="0" smtClean="0"/>
                        <a:t>C</a:t>
                      </a:r>
                      <a:r>
                        <a:rPr lang="en-US" sz="1600" dirty="0" smtClean="0"/>
                        <a:t>oncerned, I’m </a:t>
                      </a:r>
                      <a:r>
                        <a:rPr lang="en-US" sz="1600" b="1" u="sng" dirty="0" smtClean="0"/>
                        <a:t>U</a:t>
                      </a:r>
                      <a:r>
                        <a:rPr lang="en-US" sz="1600" dirty="0" smtClean="0"/>
                        <a:t>ncomfortable,</a:t>
                      </a:r>
                      <a:r>
                        <a:rPr lang="en-US" sz="1600" baseline="0" dirty="0" smtClean="0"/>
                        <a:t> This is a </a:t>
                      </a:r>
                      <a:r>
                        <a:rPr lang="en-US" sz="1600" b="1" u="sng" baseline="0" dirty="0" smtClean="0"/>
                        <a:t>S</a:t>
                      </a:r>
                      <a:r>
                        <a:rPr lang="en-US" sz="1600" baseline="0" dirty="0" smtClean="0"/>
                        <a:t>afety Issue</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955665">
                <a:tc>
                  <a:txBody>
                    <a:bodyPr/>
                    <a:lstStyle/>
                    <a:p>
                      <a:r>
                        <a:rPr lang="en-US" sz="1800" b="1" dirty="0" smtClean="0"/>
                        <a:t>Two-Challenge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smtClean="0"/>
                        <a:t>It is your responsibility to assertively voice a</a:t>
                      </a:r>
                      <a:r>
                        <a:rPr lang="en-US" sz="1600" baseline="0" dirty="0" smtClean="0"/>
                        <a:t> concern at least </a:t>
                      </a:r>
                    </a:p>
                    <a:p>
                      <a:r>
                        <a:rPr lang="en-US" sz="1600" baseline="0" dirty="0" smtClean="0"/>
                        <a:t>two times to ensure it had been heard.</a:t>
                      </a:r>
                      <a:endParaRPr lang="en-US" sz="1600" dirty="0"/>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35879" name="Picture 2"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738" y="2157413"/>
            <a:ext cx="7905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0" name="Picture 3" descr="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3238" y="1381125"/>
            <a:ext cx="8620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4"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9450" y="833438"/>
            <a:ext cx="6715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47519" y="2770657"/>
            <a:ext cx="1196481" cy="646331"/>
          </a:xfrm>
          <a:prstGeom prst="rect">
            <a:avLst/>
          </a:prstGeom>
          <a:noFill/>
        </p:spPr>
        <p:txBody>
          <a:bodyPr wrap="none">
            <a:spAutoFit/>
          </a:bodyPr>
          <a:lstStyle/>
          <a:p>
            <a:pPr defTabSz="457200" eaLnBrk="1" fontAlgn="auto" hangingPunct="1">
              <a:spcBef>
                <a:spcPts val="0"/>
              </a:spcBef>
              <a:spcAft>
                <a:spcPts val="0"/>
              </a:spcAft>
              <a:defRPr/>
            </a:pPr>
            <a:r>
              <a:rPr lang="en-US" sz="3600" b="1" dirty="0">
                <a:ln w="18000">
                  <a:solidFill>
                    <a:srgbClr val="009FC3"/>
                  </a:solidFill>
                  <a:prstDash val="solid"/>
                  <a:miter lim="800000"/>
                </a:ln>
                <a:solidFill>
                  <a:srgbClr val="009FC3"/>
                </a:solidFill>
                <a:effectLst>
                  <a:outerShdw blurRad="25500" dist="23000" dir="7020000" algn="tl">
                    <a:srgbClr val="000000">
                      <a:alpha val="50000"/>
                    </a:srgbClr>
                  </a:outerShdw>
                </a:effectLst>
                <a:latin typeface="Calibri"/>
              </a:rPr>
              <a:t>SBAR</a:t>
            </a:r>
          </a:p>
        </p:txBody>
      </p:sp>
      <p:pic>
        <p:nvPicPr>
          <p:cNvPr id="35883" name="Picture 6" descr="alt=&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1650" y="3470275"/>
            <a:ext cx="920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4" name="Picture 7" descr="http://diegolopez.typepad.com/.a/6a00e5550a7c928834011570bf4e6d970b-800w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1025" y="4138613"/>
            <a:ext cx="8143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5" name="Picture 2" descr="alt=&quo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438" y="4854575"/>
            <a:ext cx="9461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071911" y="5411312"/>
            <a:ext cx="947695" cy="646331"/>
          </a:xfrm>
          <a:prstGeom prst="rect">
            <a:avLst/>
          </a:prstGeom>
          <a:noFill/>
          <a:ln>
            <a:noFill/>
          </a:ln>
        </p:spPr>
        <p:txBody>
          <a:bodyPr wrap="none">
            <a:spAutoFit/>
          </a:bodyPr>
          <a:lstStyle/>
          <a:p>
            <a:pPr defTabSz="457200" eaLnBrk="1" fontAlgn="auto" hangingPunct="1">
              <a:spcBef>
                <a:spcPts val="0"/>
              </a:spcBef>
              <a:spcAft>
                <a:spcPts val="0"/>
              </a:spcAft>
              <a:defRPr/>
            </a:pPr>
            <a:r>
              <a:rPr lang="en-US" sz="3600" b="1" dirty="0">
                <a:ln w="18000">
                  <a:solidFill>
                    <a:schemeClr val="tx1"/>
                  </a:solidFill>
                  <a:prstDash val="solid"/>
                  <a:miter lim="800000"/>
                </a:ln>
                <a:solidFill>
                  <a:srgbClr val="009FC3"/>
                </a:solidFill>
                <a:effectLst>
                  <a:outerShdw blurRad="38100" dist="38100" dir="2700000" algn="tl">
                    <a:srgbClr val="000000">
                      <a:alpha val="43137"/>
                    </a:srgbClr>
                  </a:outerShdw>
                </a:effectLst>
                <a:latin typeface="Calibri"/>
              </a:rPr>
              <a:t>CUS</a:t>
            </a:r>
          </a:p>
        </p:txBody>
      </p:sp>
      <p:pic>
        <p:nvPicPr>
          <p:cNvPr id="35887" name="Picture 3" descr="alt=&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6088" y="5986463"/>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881063" y="838200"/>
            <a:ext cx="7739062" cy="609600"/>
          </a:xfrm>
        </p:spPr>
        <p:txBody>
          <a:bodyPr/>
          <a:lstStyle/>
          <a:p>
            <a:r>
              <a:rPr lang="en-US" altLang="en-US" dirty="0" smtClean="0">
                <a:ea typeface="ヒラギノ角ゴ Pro W3"/>
                <a:cs typeface="ヒラギノ角ゴ Pro W3"/>
              </a:rPr>
              <a:t>Review of SKILLS</a:t>
            </a:r>
          </a:p>
        </p:txBody>
      </p:sp>
      <p:graphicFrame>
        <p:nvGraphicFramePr>
          <p:cNvPr id="2" name="Table 1"/>
          <p:cNvGraphicFramePr>
            <a:graphicFrameLocks noGrp="1"/>
          </p:cNvGraphicFramePr>
          <p:nvPr>
            <p:extLst>
              <p:ext uri="{D42A27DB-BD31-4B8C-83A1-F6EECF244321}">
                <p14:modId xmlns:p14="http://schemas.microsoft.com/office/powerpoint/2010/main" val="3130848940"/>
              </p:ext>
            </p:extLst>
          </p:nvPr>
        </p:nvGraphicFramePr>
        <p:xfrm>
          <a:off x="1143000" y="1524000"/>
          <a:ext cx="7620000" cy="3435096"/>
        </p:xfrm>
        <a:graphic>
          <a:graphicData uri="http://schemas.openxmlformats.org/drawingml/2006/table">
            <a:tbl>
              <a:tblPr firstRow="1" bandRow="1">
                <a:tableStyleId>{5940675A-B579-460E-94D1-54222C63F5DA}</a:tableStyleId>
              </a:tblPr>
              <a:tblGrid>
                <a:gridCol w="2286000"/>
                <a:gridCol w="2794000"/>
                <a:gridCol w="2540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smtClean="0">
                          <a:ln>
                            <a:noFill/>
                          </a:ln>
                          <a:solidFill>
                            <a:srgbClr val="FFFFFF"/>
                          </a:solidFill>
                          <a:effectLst/>
                          <a:latin typeface="+mn-lt"/>
                        </a:rPr>
                        <a:t>100-Level Skills</a:t>
                      </a:r>
                      <a:endParaRPr lang="en-US" sz="2200" b="1" baseline="0" dirty="0">
                        <a:solidFill>
                          <a:srgbClr val="FFFFFF"/>
                        </a:solidFill>
                        <a:latin typeface="+mn-lt"/>
                      </a:endParaRPr>
                    </a:p>
                  </a:txBody>
                  <a:tcPr anchor="b">
                    <a:solidFill>
                      <a:srgbClr val="009FC3"/>
                    </a:solidFill>
                  </a:tcPr>
                </a:tc>
                <a:tc>
                  <a:txBody>
                    <a:bodyPr/>
                    <a:lstStyle/>
                    <a:p>
                      <a:pPr algn="ctr"/>
                      <a:r>
                        <a:rPr kumimoji="0" lang="en-US" sz="2200" b="1" u="none" strike="noStrike" cap="none" normalizeH="0" baseline="0" dirty="0" smtClean="0">
                          <a:ln>
                            <a:noFill/>
                          </a:ln>
                          <a:solidFill>
                            <a:srgbClr val="FFFFFF"/>
                          </a:solidFill>
                          <a:effectLst/>
                          <a:latin typeface="+mn-lt"/>
                        </a:rPr>
                        <a:t>200-Level Skills</a:t>
                      </a:r>
                      <a:endParaRPr lang="en-US" sz="2200" b="1" baseline="0" dirty="0">
                        <a:solidFill>
                          <a:srgbClr val="FFFFFF"/>
                        </a:solidFill>
                        <a:latin typeface="+mn-lt"/>
                      </a:endParaRPr>
                    </a:p>
                  </a:txBody>
                  <a:tcPr anchor="b">
                    <a:solidFill>
                      <a:srgbClr val="009FC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smtClean="0">
                          <a:ln>
                            <a:noFill/>
                          </a:ln>
                          <a:solidFill>
                            <a:srgbClr val="FFFFFF"/>
                          </a:solidFill>
                          <a:effectLst/>
                          <a:latin typeface="+mn-lt"/>
                        </a:rPr>
                        <a:t>300-Level Skills</a:t>
                      </a:r>
                      <a:endParaRPr lang="en-US" sz="2200" b="1" baseline="0" dirty="0">
                        <a:solidFill>
                          <a:srgbClr val="FFFFFF"/>
                        </a:solidFill>
                        <a:latin typeface="+mn-lt"/>
                      </a:endParaRPr>
                    </a:p>
                  </a:txBody>
                  <a:tcPr anchor="b">
                    <a:solidFill>
                      <a:srgbClr val="009FC3"/>
                    </a:solidFill>
                  </a:tcPr>
                </a:tc>
              </a:tr>
              <a:tr h="2804160">
                <a:tc>
                  <a:txBody>
                    <a:bodyPr/>
                    <a:lstStyle/>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Request</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Call-Out</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Cross-Check</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Check-Back</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SBAR</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Brief</a:t>
                      </a:r>
                    </a:p>
                    <a:p>
                      <a:endParaRPr lang="en-US" sz="2200" baseline="0" dirty="0">
                        <a:latin typeface="+mn-lt"/>
                      </a:endParaRPr>
                    </a:p>
                  </a:txBody>
                  <a:tcPr/>
                </a:tc>
                <a:tc>
                  <a:txBody>
                    <a:bodyPr/>
                    <a:lstStyle/>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Huddle </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Debrief</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Handoff</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Cross-Monitoring</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STEP</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Task Assistance</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Shared Mental Model</a:t>
                      </a:r>
                      <a:endParaRPr lang="en-US" sz="2200" baseline="0" dirty="0">
                        <a:latin typeface="+mn-lt"/>
                      </a:endParaRPr>
                    </a:p>
                  </a:txBody>
                  <a:tcPr/>
                </a:tc>
                <a:tc>
                  <a:txBody>
                    <a:bodyPr/>
                    <a:lstStyle/>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CUS</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Two-Challenge Rule</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DESC </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I</a:t>
                      </a:r>
                      <a:r>
                        <a:rPr kumimoji="0" lang="ja-JP" altLang="en-US" sz="2200" u="none" strike="noStrike" cap="none" normalizeH="0" baseline="0" dirty="0" smtClean="0">
                          <a:ln>
                            <a:noFill/>
                          </a:ln>
                          <a:effectLst/>
                          <a:latin typeface="+mn-lt"/>
                        </a:rPr>
                        <a:t>’</a:t>
                      </a:r>
                      <a:r>
                        <a:rPr kumimoji="0" lang="en-US" sz="2200" u="none" strike="noStrike" cap="none" normalizeH="0" baseline="0" dirty="0" smtClean="0">
                          <a:ln>
                            <a:noFill/>
                          </a:ln>
                          <a:effectLst/>
                          <a:latin typeface="+mn-lt"/>
                        </a:rPr>
                        <a:t>M SAFE</a:t>
                      </a:r>
                    </a:p>
                    <a:p>
                      <a:endParaRPr lang="en-US" sz="2200" baseline="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Effective Communication</a:t>
            </a:r>
            <a:endParaRPr lang="en-US" dirty="0"/>
          </a:p>
        </p:txBody>
      </p:sp>
      <p:sp>
        <p:nvSpPr>
          <p:cNvPr id="4" name="Content Placeholder 3"/>
          <p:cNvSpPr>
            <a:spLocks noGrp="1"/>
          </p:cNvSpPr>
          <p:nvPr>
            <p:ph idx="1"/>
          </p:nvPr>
        </p:nvSpPr>
        <p:spPr/>
        <p:txBody>
          <a:bodyPr/>
          <a:lstStyle/>
          <a:p>
            <a:r>
              <a:rPr lang="en-US" altLang="en-US" b="1" dirty="0" smtClean="0"/>
              <a:t>Complete: </a:t>
            </a:r>
            <a:r>
              <a:rPr lang="en-US" altLang="en-US" dirty="0" smtClean="0"/>
              <a:t>relevant information; avoid unnecessary detail</a:t>
            </a:r>
          </a:p>
          <a:p>
            <a:r>
              <a:rPr lang="en-US" altLang="en-US" b="1" dirty="0" smtClean="0"/>
              <a:t>Clear: </a:t>
            </a:r>
            <a:r>
              <a:rPr lang="en-US" altLang="en-US" dirty="0" smtClean="0"/>
              <a:t>standard terminology; minimize use of acronyms</a:t>
            </a:r>
          </a:p>
          <a:p>
            <a:r>
              <a:rPr lang="en-US" altLang="en-US" b="1" dirty="0" smtClean="0"/>
              <a:t>Brief: </a:t>
            </a:r>
            <a:r>
              <a:rPr lang="en-US" altLang="en-US" dirty="0" smtClean="0"/>
              <a:t>be concise</a:t>
            </a:r>
          </a:p>
          <a:p>
            <a:r>
              <a:rPr lang="en-US" altLang="en-US" b="1" dirty="0" smtClean="0"/>
              <a:t>Timely: </a:t>
            </a:r>
            <a:r>
              <a:rPr lang="en-US" altLang="en-US" dirty="0" smtClean="0"/>
              <a:t>avoid delays; verify, validate, and </a:t>
            </a:r>
            <a:r>
              <a:rPr lang="en-US" altLang="en-US" dirty="0" smtClean="0"/>
              <a:t>acknowledge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d Loop Communication diagram where call out, cross-check and check-backs are all included"/>
          <p:cNvPicPr>
            <a:picLocks noChangeAspect="1"/>
          </p:cNvPicPr>
          <p:nvPr/>
        </p:nvPicPr>
        <p:blipFill rotWithShape="1">
          <a:blip r:embed="rId3"/>
          <a:srcRect l="4469"/>
          <a:stretch/>
        </p:blipFill>
        <p:spPr>
          <a:xfrm>
            <a:off x="1676400" y="762000"/>
            <a:ext cx="6697132" cy="5027502"/>
          </a:xfrm>
          <a:prstGeom prst="rect">
            <a:avLst/>
          </a:prstGeom>
        </p:spPr>
      </p:pic>
    </p:spTree>
    <p:extLst>
      <p:ext uri="{BB962C8B-B14F-4D97-AF65-F5344CB8AC3E}">
        <p14:creationId xmlns:p14="http://schemas.microsoft.com/office/powerpoint/2010/main" val="3145942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icture of a little girl "/>
          <p:cNvPicPr>
            <a:picLocks noGrp="1" noChangeAspect="1"/>
          </p:cNvPicPr>
          <p:nvPr>
            <p:ph idx="1"/>
          </p:nvPr>
        </p:nvPicPr>
        <p:blipFill>
          <a:blip r:embed="rId3"/>
          <a:stretch>
            <a:fillRect/>
          </a:stretch>
        </p:blipFill>
        <p:spPr>
          <a:xfrm>
            <a:off x="2841117" y="1752600"/>
            <a:ext cx="3461766" cy="3939602"/>
          </a:xfrm>
          <a:prstGeom prst="rect">
            <a:avLst/>
          </a:prstGeom>
        </p:spPr>
      </p:pic>
      <p:sp>
        <p:nvSpPr>
          <p:cNvPr id="6" name="Title 2"/>
          <p:cNvSpPr>
            <a:spLocks noGrp="1"/>
          </p:cNvSpPr>
          <p:nvPr>
            <p:ph type="title"/>
          </p:nvPr>
        </p:nvSpPr>
        <p:spPr>
          <a:xfrm>
            <a:off x="-8467" y="838200"/>
            <a:ext cx="9144000" cy="762000"/>
          </a:xfrm>
        </p:spPr>
        <p:txBody>
          <a:bodyPr>
            <a:noAutofit/>
          </a:bodyPr>
          <a:lstStyle/>
          <a:p>
            <a:pPr eaLnBrk="1" fontAlgn="auto" hangingPunct="1">
              <a:spcAft>
                <a:spcPts val="0"/>
              </a:spcAft>
              <a:defRPr/>
            </a:pPr>
            <a:r>
              <a:rPr lang="en-US" sz="2400" dirty="0" smtClean="0">
                <a:ea typeface="+mj-ea"/>
                <a:cs typeface="+mj-cs"/>
              </a:rPr>
              <a:t>IMPACT of Communication on Patients</a:t>
            </a:r>
            <a:endParaRPr lang="en-US" sz="2400" dirty="0">
              <a:ea typeface="+mj-ea"/>
              <a:cs typeface="+mj-cs"/>
            </a:endParaRPr>
          </a:p>
        </p:txBody>
      </p:sp>
      <p:sp>
        <p:nvSpPr>
          <p:cNvPr id="39941" name="TextBox 2"/>
          <p:cNvSpPr txBox="1">
            <a:spLocks noChangeArrowheads="1"/>
          </p:cNvSpPr>
          <p:nvPr/>
        </p:nvSpPr>
        <p:spPr bwMode="auto">
          <a:xfrm>
            <a:off x="3905250" y="6232525"/>
            <a:ext cx="15462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a:lnSpc>
                <a:spcPct val="100000"/>
              </a:lnSpc>
              <a:spcBef>
                <a:spcPct val="0"/>
              </a:spcBef>
              <a:buClrTx/>
              <a:buSzTx/>
              <a:buFontTx/>
              <a:buNone/>
              <a:defRPr/>
            </a:pPr>
            <a:r>
              <a:rPr lang="en-US" altLang="en-US" sz="1050" dirty="0" smtClean="0">
                <a:solidFill>
                  <a:srgbClr val="996600"/>
                </a:solidFill>
              </a:rPr>
              <a:t>Source:  Seattle Times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728663"/>
            <a:ext cx="7739063" cy="914400"/>
          </a:xfrm>
        </p:spPr>
        <p:txBody>
          <a:bodyPr/>
          <a:lstStyle/>
          <a:p>
            <a:r>
              <a:rPr lang="en-US" altLang="en-US" dirty="0" smtClean="0">
                <a:ea typeface="ヒラギノ角ゴ Pro W3"/>
                <a:cs typeface="ヒラギノ角ゴ Pro W3"/>
              </a:rPr>
              <a:t>Rules of Engagement </a:t>
            </a:r>
          </a:p>
        </p:txBody>
      </p:sp>
      <p:sp>
        <p:nvSpPr>
          <p:cNvPr id="5" name="Content Placeholder 2"/>
          <p:cNvSpPr>
            <a:spLocks noGrp="1"/>
          </p:cNvSpPr>
          <p:nvPr>
            <p:ph idx="1"/>
          </p:nvPr>
        </p:nvSpPr>
        <p:spPr>
          <a:xfrm>
            <a:off x="990600" y="1524000"/>
            <a:ext cx="7924800" cy="4953000"/>
          </a:xfrm>
        </p:spPr>
        <p:txBody>
          <a:bodyPr/>
          <a:lstStyle/>
          <a:p>
            <a:pPr>
              <a:defRPr/>
            </a:pPr>
            <a:r>
              <a:rPr lang="en-US" dirty="0" smtClean="0"/>
              <a:t>Audio for the webinar can be accessed in two ways:</a:t>
            </a:r>
          </a:p>
          <a:p>
            <a:pPr marL="914400" lvl="1" indent="-457200">
              <a:buClrTx/>
              <a:buSzPct val="100000"/>
              <a:buFont typeface="+mj-lt"/>
              <a:buAutoNum type="arabicPeriod"/>
              <a:defRPr/>
            </a:pPr>
            <a:r>
              <a:rPr lang="en-US" sz="2200" dirty="0"/>
              <a:t>Through the phone </a:t>
            </a:r>
            <a:r>
              <a:rPr lang="en-US" sz="2200" i="1" dirty="0">
                <a:solidFill>
                  <a:srgbClr val="006699"/>
                </a:solidFill>
              </a:rPr>
              <a:t>(*Please mute your computer speakers)</a:t>
            </a:r>
          </a:p>
          <a:p>
            <a:pPr marL="914400" lvl="1" indent="-457200">
              <a:buClrTx/>
              <a:buSzPct val="100000"/>
              <a:buFont typeface="+mj-lt"/>
              <a:buAutoNum type="arabicPeriod"/>
              <a:defRPr/>
            </a:pPr>
            <a:r>
              <a:rPr lang="en-US" sz="2200" dirty="0"/>
              <a:t>Through your computer</a:t>
            </a:r>
          </a:p>
          <a:p>
            <a:pPr>
              <a:defRPr/>
            </a:pPr>
            <a:r>
              <a:rPr lang="en-US" dirty="0" smtClean="0"/>
              <a:t>A </a:t>
            </a:r>
            <a:r>
              <a:rPr lang="en-US" dirty="0"/>
              <a:t>Q&amp;A session will be held at the end of the </a:t>
            </a:r>
            <a:r>
              <a:rPr lang="en-US" dirty="0" smtClean="0"/>
              <a:t>presentation. </a:t>
            </a:r>
            <a:endParaRPr lang="en-US" dirty="0"/>
          </a:p>
          <a:p>
            <a:pPr>
              <a:defRPr/>
            </a:pPr>
            <a:r>
              <a:rPr lang="en-US" dirty="0" smtClean="0"/>
              <a:t>Written questions are encouraged throughout the presentation and will be answered during the Q&amp;A session. </a:t>
            </a:r>
          </a:p>
          <a:p>
            <a:pPr lvl="1">
              <a:defRPr/>
            </a:pPr>
            <a:r>
              <a:rPr lang="en-US" sz="2200" dirty="0"/>
              <a:t>To submit a question, type it into the Chat Area and send it at any time during the </a:t>
            </a:r>
            <a:r>
              <a:rPr lang="en-US" sz="2200" dirty="0" smtClean="0"/>
              <a:t>presentation. </a:t>
            </a:r>
            <a:endParaRPr lang="en-US" sz="220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pact of communication on team performance. pictures and quotes of what happened in a situation where communication failed"/>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1766" b="5723"/>
          <a:stretch/>
        </p:blipFill>
        <p:spPr>
          <a:xfrm>
            <a:off x="0" y="804332"/>
            <a:ext cx="9144000" cy="5664201"/>
          </a:xfrm>
          <a:prstGeom prst="rect">
            <a:avLst/>
          </a:prstGeom>
        </p:spPr>
      </p:pic>
    </p:spTree>
    <p:extLst>
      <p:ext uri="{BB962C8B-B14F-4D97-AF65-F5344CB8AC3E}">
        <p14:creationId xmlns:p14="http://schemas.microsoft.com/office/powerpoint/2010/main" val="2949170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81063" y="876300"/>
            <a:ext cx="7739062" cy="723900"/>
          </a:xfrm>
        </p:spPr>
        <p:txBody>
          <a:bodyPr/>
          <a:lstStyle/>
          <a:p>
            <a:r>
              <a:rPr lang="en-US" dirty="0" smtClean="0"/>
              <a:t>SBAR</a:t>
            </a:r>
            <a:endParaRPr lang="en-US" dirty="0"/>
          </a:p>
        </p:txBody>
      </p:sp>
      <p:pic>
        <p:nvPicPr>
          <p:cNvPr id="3" name="Content Placeholder 2" descr="SBAR: Introduction, Situation, Background, Assessment, Recommendation"/>
          <p:cNvPicPr>
            <a:picLocks noGrp="1" noChangeAspect="1"/>
          </p:cNvPicPr>
          <p:nvPr>
            <p:ph idx="1"/>
          </p:nvPr>
        </p:nvPicPr>
        <p:blipFill>
          <a:blip r:embed="rId3"/>
          <a:stretch>
            <a:fillRect/>
          </a:stretch>
        </p:blipFill>
        <p:spPr>
          <a:xfrm>
            <a:off x="3738562" y="2819400"/>
            <a:ext cx="2200275" cy="2705100"/>
          </a:xfrm>
        </p:spPr>
      </p:pic>
      <p:sp>
        <p:nvSpPr>
          <p:cNvPr id="14" name="Rectangle 13"/>
          <p:cNvSpPr/>
          <p:nvPr/>
        </p:nvSpPr>
        <p:spPr>
          <a:xfrm>
            <a:off x="990600" y="1600200"/>
            <a:ext cx="7239000" cy="1015663"/>
          </a:xfrm>
          <a:prstGeom prst="rect">
            <a:avLst/>
          </a:prstGeom>
        </p:spPr>
        <p:txBody>
          <a:bodyPr wrap="square">
            <a:spAutoFit/>
          </a:bodyPr>
          <a:lstStyle/>
          <a:p>
            <a:pPr lvl="0">
              <a:defRPr/>
            </a:pPr>
            <a:r>
              <a:rPr lang="en-US" sz="2000" dirty="0">
                <a:solidFill>
                  <a:srgbClr val="000000"/>
                </a:solidFill>
                <a:ea typeface="Adobe Kaiti Std R" pitchFamily="18" charset="-128"/>
                <a:cs typeface="Calibri" charset="0"/>
              </a:rPr>
              <a:t>A communication technique that provides a standardized framework to communicate about a patient’</a:t>
            </a:r>
            <a:r>
              <a:rPr lang="en-US" altLang="ja-JP" sz="2000" dirty="0">
                <a:solidFill>
                  <a:srgbClr val="000000"/>
                </a:solidFill>
                <a:ea typeface="Adobe Kaiti Std R" pitchFamily="18" charset="-128"/>
                <a:cs typeface="Calibri" charset="0"/>
              </a:rPr>
              <a:t>s condition.  (Can also be referred to as ISBAR, where I stands for introductions)</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81063" y="876300"/>
            <a:ext cx="7739062" cy="647700"/>
          </a:xfrm>
        </p:spPr>
        <p:txBody>
          <a:bodyPr/>
          <a:lstStyle/>
          <a:p>
            <a:r>
              <a:rPr lang="en-US" altLang="en-US" dirty="0" smtClean="0">
                <a:ea typeface="ヒラギノ角ゴ Pro W3"/>
                <a:cs typeface="ヒラギノ角ゴ Pro W3"/>
              </a:rPr>
              <a:t>SBAR Example</a:t>
            </a:r>
          </a:p>
        </p:txBody>
      </p:sp>
      <p:sp>
        <p:nvSpPr>
          <p:cNvPr id="46083" name="Content Placeholder 2"/>
          <p:cNvSpPr>
            <a:spLocks noGrp="1"/>
          </p:cNvSpPr>
          <p:nvPr>
            <p:ph idx="1"/>
          </p:nvPr>
        </p:nvSpPr>
        <p:spPr>
          <a:xfrm>
            <a:off x="1219200" y="1676400"/>
            <a:ext cx="7772400" cy="4152900"/>
          </a:xfrm>
        </p:spPr>
        <p:txBody>
          <a:bodyPr/>
          <a:lstStyle/>
          <a:p>
            <a:r>
              <a:rPr lang="en-US" altLang="en-US" sz="2000" dirty="0" smtClean="0">
                <a:ea typeface="ヒラギノ角ゴ Pro W3"/>
                <a:cs typeface="ヒラギノ角ゴ Pro W3"/>
              </a:rPr>
              <a:t>Intro: Hi, Dr. Wilson, this is Ann.  I’m calling about Baby Girl </a:t>
            </a:r>
            <a:r>
              <a:rPr lang="en-US" altLang="en-US" sz="2000" dirty="0" err="1" smtClean="0">
                <a:ea typeface="ヒラギノ角ゴ Pro W3"/>
                <a:cs typeface="ヒラギノ角ゴ Pro W3"/>
              </a:rPr>
              <a:t>Disher</a:t>
            </a:r>
            <a:r>
              <a:rPr lang="en-US" altLang="en-US" sz="2000" dirty="0" smtClean="0">
                <a:ea typeface="ヒラギノ角ゴ Pro W3"/>
                <a:cs typeface="ヒラギノ角ゴ Pro W3"/>
              </a:rPr>
              <a:t>. </a:t>
            </a:r>
          </a:p>
          <a:p>
            <a:r>
              <a:rPr lang="en-US" altLang="en-US" sz="2000" dirty="0" smtClean="0">
                <a:ea typeface="ヒラギノ角ゴ Pro W3"/>
                <a:cs typeface="ヒラギノ角ゴ Pro W3"/>
              </a:rPr>
              <a:t>Situation:  She’s having a lot of ABD events that are now requiring stimulation. </a:t>
            </a:r>
          </a:p>
          <a:p>
            <a:r>
              <a:rPr lang="en-US" altLang="en-US" sz="2000" dirty="0" smtClean="0">
                <a:ea typeface="ヒラギノ角ゴ Pro W3"/>
                <a:cs typeface="ヒラギノ角ゴ Pro W3"/>
              </a:rPr>
              <a:t>Background: She is 29 weeks corrected and was the baby that you evaluated earlier for increased apnea and bradycardia events. </a:t>
            </a:r>
          </a:p>
          <a:p>
            <a:r>
              <a:rPr lang="en-US" altLang="en-US" sz="2000" dirty="0" smtClean="0">
                <a:ea typeface="ヒラギノ角ゴ Pro W3"/>
                <a:cs typeface="ヒラギノ角ゴ Pro W3"/>
              </a:rPr>
              <a:t>Assessment: She is still on room air but her color doesn’t look right. I think she is getting sicker. Assessment is that she may be getting sicker. </a:t>
            </a:r>
          </a:p>
          <a:p>
            <a:r>
              <a:rPr lang="en-US" altLang="en-US" sz="2000" dirty="0" smtClean="0">
                <a:ea typeface="ヒラギノ角ゴ Pro W3"/>
                <a:cs typeface="ヒラギノ角ゴ Pro W3"/>
              </a:rPr>
              <a:t>Recommendation: I recommend we do an evaluation, maybe some labs.</a:t>
            </a:r>
            <a:br>
              <a:rPr lang="en-US" altLang="en-US" sz="2000" dirty="0" smtClean="0">
                <a:ea typeface="ヒラギノ角ゴ Pro W3"/>
                <a:cs typeface="ヒラギノ角ゴ Pro W3"/>
              </a:rPr>
            </a:br>
            <a:endParaRPr lang="en-US" altLang="en-US" sz="2000"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descr="hand_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2908300"/>
            <a:ext cx="4754562"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p:txBody>
          <a:bodyPr lIns="92075" tIns="46038" rIns="92075" bIns="46038" anchorCtr="0"/>
          <a:lstStyle/>
          <a:p>
            <a:pPr eaLnBrk="1" hangingPunct="1"/>
            <a:r>
              <a:rPr lang="en-US" altLang="en-US" dirty="0" smtClean="0">
                <a:ea typeface="ヒラギノ角ゴ Pro W3"/>
                <a:cs typeface="ヒラギノ角ゴ Pro W3"/>
              </a:rPr>
              <a:t>Handoff is…</a:t>
            </a:r>
          </a:p>
        </p:txBody>
      </p:sp>
      <p:sp>
        <p:nvSpPr>
          <p:cNvPr id="48132" name="Rectangle 4"/>
          <p:cNvSpPr>
            <a:spLocks noGrp="1" noChangeArrowheads="1"/>
          </p:cNvSpPr>
          <p:nvPr>
            <p:ph type="body" sz="half" idx="1"/>
          </p:nvPr>
        </p:nvSpPr>
        <p:spPr>
          <a:xfrm>
            <a:off x="685800" y="1676400"/>
            <a:ext cx="8229600" cy="4530725"/>
          </a:xfrm>
        </p:spPr>
        <p:txBody>
          <a:bodyPr lIns="92075" tIns="46038" rIns="92075" bIns="46038"/>
          <a:lstStyle/>
          <a:p>
            <a:pPr eaLnBrk="1" hangingPunct="1"/>
            <a:r>
              <a:rPr lang="en-US" altLang="en-US" dirty="0" smtClean="0">
                <a:ea typeface="ヒラギノ角ゴ Pro W3"/>
                <a:cs typeface="ヒラギノ角ゴ Pro W3"/>
              </a:rPr>
              <a:t>The transfer of information during transitions in care across the continuum </a:t>
            </a:r>
          </a:p>
          <a:p>
            <a:pPr lvl="1" eaLnBrk="1" hangingPunct="1"/>
            <a:r>
              <a:rPr lang="en-US" altLang="en-US" dirty="0" smtClean="0">
                <a:ea typeface="ヒラギノ角ゴ Pro W3"/>
              </a:rPr>
              <a:t>Includes an opportunity to ask questions, clarify, and confirm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28675" y="762000"/>
            <a:ext cx="7739063" cy="914400"/>
          </a:xfrm>
        </p:spPr>
        <p:txBody>
          <a:bodyPr/>
          <a:lstStyle/>
          <a:p>
            <a:pPr eaLnBrk="1" hangingPunct="1"/>
            <a:r>
              <a:rPr lang="en-US" altLang="en-US" sz="3200" dirty="0" smtClean="0">
                <a:ea typeface="ヒラギノ角ゴ Pro W3"/>
                <a:cs typeface="ヒラギノ角ゴ Pro W3"/>
              </a:rPr>
              <a:t>“I PASS </a:t>
            </a:r>
            <a:r>
              <a:rPr lang="en-US" altLang="en-US" sz="2000" dirty="0" smtClean="0">
                <a:ea typeface="ヒラギノ角ゴ Pro W3"/>
                <a:cs typeface="ヒラギノ角ゴ Pro W3"/>
              </a:rPr>
              <a:t>THE</a:t>
            </a:r>
            <a:r>
              <a:rPr lang="en-US" altLang="en-US" sz="3200" dirty="0" smtClean="0">
                <a:ea typeface="ヒラギノ角ゴ Pro W3"/>
                <a:cs typeface="ヒラギノ角ゴ Pro W3"/>
              </a:rPr>
              <a:t> BATON”</a:t>
            </a:r>
            <a:r>
              <a:rPr lang="en-US" altLang="en-US" dirty="0" smtClean="0">
                <a:ea typeface="ヒラギノ角ゴ Pro W3"/>
                <a:cs typeface="ヒラギノ角ゴ Pro W3"/>
              </a:rPr>
              <a:t> </a:t>
            </a:r>
          </a:p>
        </p:txBody>
      </p:sp>
      <p:sp>
        <p:nvSpPr>
          <p:cNvPr id="59395" name="Rectangle 3"/>
          <p:cNvSpPr>
            <a:spLocks noGrp="1" noChangeArrowheads="1"/>
          </p:cNvSpPr>
          <p:nvPr>
            <p:ph type="body" idx="1"/>
          </p:nvPr>
        </p:nvSpPr>
        <p:spPr>
          <a:xfrm>
            <a:off x="1447800" y="1600200"/>
            <a:ext cx="7543800" cy="4532313"/>
          </a:xfrm>
        </p:spPr>
        <p:txBody>
          <a:bodyPr/>
          <a:lstStyle/>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I</a:t>
            </a:r>
            <a:r>
              <a:rPr lang="en-US" sz="1400" dirty="0" smtClean="0"/>
              <a:t>ntroduction:	Introduce yourself and your role/job (include patient)</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P</a:t>
            </a:r>
            <a:r>
              <a:rPr lang="en-US" sz="1400" dirty="0" smtClean="0"/>
              <a:t>atient:	Identifiers, age, sex, location</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A</a:t>
            </a:r>
            <a:r>
              <a:rPr lang="en-US" sz="1400" dirty="0" smtClean="0"/>
              <a:t>ssessment:	Present chief complaint, vital signs, symptoms, and </a:t>
            </a:r>
            <a:br>
              <a:rPr lang="en-US" sz="1400" dirty="0" smtClean="0"/>
            </a:br>
            <a:r>
              <a:rPr lang="en-US" sz="1400" dirty="0" smtClean="0"/>
              <a:t>diagnosis</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S</a:t>
            </a:r>
            <a:r>
              <a:rPr lang="en-US" sz="1400" dirty="0" smtClean="0"/>
              <a:t>ituation:	Current status/circumstances, including code status, </a:t>
            </a:r>
            <a:br>
              <a:rPr lang="en-US" sz="1400" dirty="0" smtClean="0"/>
            </a:br>
            <a:r>
              <a:rPr lang="en-US" sz="1400" dirty="0" smtClean="0"/>
              <a:t>level of uncertainty, recent changes, and response to treatment </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S</a:t>
            </a:r>
            <a:r>
              <a:rPr lang="en-US" sz="1400" dirty="0" smtClean="0"/>
              <a:t>afety:	Critical lab values/reports, socioeconomic factors, allergies, and alerts </a:t>
            </a:r>
            <a:br>
              <a:rPr lang="en-US" sz="1400" dirty="0" smtClean="0"/>
            </a:br>
            <a:r>
              <a:rPr lang="en-US" sz="1400" dirty="0" smtClean="0"/>
              <a:t>(falls, isolation, etc.)</a:t>
            </a:r>
          </a:p>
          <a:p>
            <a:pPr marL="1262063" indent="-1262063" eaLnBrk="1" hangingPunct="1">
              <a:spcBef>
                <a:spcPct val="0"/>
              </a:spcBef>
              <a:spcAft>
                <a:spcPct val="15000"/>
              </a:spcAft>
              <a:buFont typeface="Wingdings" pitchFamily="2" charset="2"/>
              <a:buNone/>
              <a:defRPr/>
            </a:pPr>
            <a:r>
              <a:rPr lang="en-US" sz="1400" i="1" dirty="0" smtClean="0"/>
              <a:t>THE</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B</a:t>
            </a:r>
            <a:r>
              <a:rPr lang="en-US" sz="1400" dirty="0" smtClean="0"/>
              <a:t>ackground:	</a:t>
            </a:r>
            <a:r>
              <a:rPr lang="en-US" sz="1400" dirty="0" err="1" smtClean="0"/>
              <a:t>Comorbidities</a:t>
            </a:r>
            <a:r>
              <a:rPr lang="en-US" sz="1400" dirty="0" smtClean="0"/>
              <a:t>, previous episodes, current medications, and family history</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A</a:t>
            </a:r>
            <a:r>
              <a:rPr lang="en-US" sz="1400" dirty="0" smtClean="0"/>
              <a:t>ctions:	What actions were taken or are required? Provide brief rationale</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T</a:t>
            </a:r>
            <a:r>
              <a:rPr lang="en-US" sz="1400" dirty="0" smtClean="0"/>
              <a:t>iming:	Level of urgency and explicit timing and prioritization of actions</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O</a:t>
            </a:r>
            <a:r>
              <a:rPr lang="en-US" sz="1400" dirty="0" smtClean="0"/>
              <a:t>wnership:	Who is responsible (nurse/doctor/team)? </a:t>
            </a:r>
            <a:br>
              <a:rPr lang="en-US" sz="1400" dirty="0" smtClean="0"/>
            </a:br>
            <a:r>
              <a:rPr lang="en-US" sz="1400" dirty="0" smtClean="0"/>
              <a:t>Include patient/family responsibilities</a:t>
            </a:r>
          </a:p>
          <a:p>
            <a:pPr marL="1262063" indent="-1262063" eaLnBrk="1" hangingPunct="1">
              <a:spcBef>
                <a:spcPct val="15000"/>
              </a:spcBef>
              <a:spcAft>
                <a:spcPct val="15000"/>
              </a:spcAft>
              <a:buFont typeface="Wingdings" pitchFamily="2" charset="2"/>
              <a:buNone/>
              <a:defRPr/>
            </a:pPr>
            <a:r>
              <a:rPr lang="en-US" sz="1600" dirty="0" smtClean="0">
                <a:solidFill>
                  <a:srgbClr val="E1393E"/>
                </a:solidFill>
                <a:effectLst>
                  <a:outerShdw blurRad="38100" dist="38100" dir="2700000" algn="tl">
                    <a:srgbClr val="C0C0C0"/>
                  </a:outerShdw>
                </a:effectLst>
              </a:rPr>
              <a:t>N</a:t>
            </a:r>
            <a:r>
              <a:rPr lang="en-US" sz="1400" dirty="0" smtClean="0"/>
              <a:t>ext:	What will happen next? Anticipated changes? </a:t>
            </a:r>
            <a:br>
              <a:rPr lang="en-US" sz="1400" dirty="0" smtClean="0"/>
            </a:br>
            <a:r>
              <a:rPr lang="en-US" sz="1400" dirty="0" smtClean="0"/>
              <a:t>What is the plan? Are there contingency plans?</a:t>
            </a:r>
          </a:p>
        </p:txBody>
      </p:sp>
      <p:grpSp>
        <p:nvGrpSpPr>
          <p:cNvPr id="50180" name="Group 8" descr="Two penguins passing the baton image"/>
          <p:cNvGrpSpPr>
            <a:grpSpLocks/>
          </p:cNvGrpSpPr>
          <p:nvPr/>
        </p:nvGrpSpPr>
        <p:grpSpPr bwMode="auto">
          <a:xfrm>
            <a:off x="7162800" y="1179513"/>
            <a:ext cx="1774825" cy="1716087"/>
            <a:chOff x="4384" y="960"/>
            <a:chExt cx="1118" cy="1081"/>
          </a:xfrm>
        </p:grpSpPr>
        <p:sp>
          <p:nvSpPr>
            <p:cNvPr id="50181" name="Oval 7"/>
            <p:cNvSpPr>
              <a:spLocks noChangeArrowheads="1"/>
            </p:cNvSpPr>
            <p:nvPr/>
          </p:nvSpPr>
          <p:spPr bwMode="auto">
            <a:xfrm>
              <a:off x="4384" y="960"/>
              <a:ext cx="1092" cy="1081"/>
            </a:xfrm>
            <a:prstGeom prst="ellipse">
              <a:avLst/>
            </a:prstGeom>
            <a:solidFill>
              <a:schemeClr val="accent1"/>
            </a:solidFill>
            <a:ln w="9525">
              <a:solidFill>
                <a:schemeClr val="tx1"/>
              </a:solidFill>
              <a:miter lim="800000"/>
              <a:headEnd/>
              <a:tailEnd/>
            </a:ln>
          </p:spPr>
          <p:txBody>
            <a:bodyPr wrap="none" anchor="ct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lnSpc>
                  <a:spcPct val="100000"/>
                </a:lnSpc>
                <a:spcBef>
                  <a:spcPct val="0"/>
                </a:spcBef>
                <a:buClrTx/>
                <a:buSzTx/>
                <a:buFontTx/>
                <a:buNone/>
              </a:pPr>
              <a:endParaRPr lang="en-US" altLang="en-US" sz="1800"/>
            </a:p>
          </p:txBody>
        </p:sp>
        <p:pic>
          <p:nvPicPr>
            <p:cNvPr id="50182" name="Picture 6" descr="pass_baton_off"/>
            <p:cNvPicPr>
              <a:picLocks noChangeAspect="1" noChangeArrowheads="1"/>
            </p:cNvPicPr>
            <p:nvPr/>
          </p:nvPicPr>
          <p:blipFill>
            <a:blip r:embed="rId3">
              <a:clrChange>
                <a:clrFrom>
                  <a:srgbClr val="2CFF04"/>
                </a:clrFrom>
                <a:clrTo>
                  <a:srgbClr val="2CFF04">
                    <a:alpha val="0"/>
                  </a:srgbClr>
                </a:clrTo>
              </a:clrChange>
              <a:extLst>
                <a:ext uri="{28A0092B-C50C-407E-A947-70E740481C1C}">
                  <a14:useLocalDpi xmlns:a14="http://schemas.microsoft.com/office/drawing/2010/main" val="0"/>
                </a:ext>
              </a:extLst>
            </a:blip>
            <a:srcRect/>
            <a:stretch>
              <a:fillRect/>
            </a:stretch>
          </p:blipFill>
          <p:spPr bwMode="auto">
            <a:xfrm>
              <a:off x="4394" y="969"/>
              <a:ext cx="1108"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ea typeface="ヒラギノ角ゴ Pro W3"/>
                <a:cs typeface="ヒラギノ角ゴ Pro W3"/>
              </a:rPr>
              <a:t>Other Examples of Handoff Tools</a:t>
            </a:r>
          </a:p>
        </p:txBody>
      </p:sp>
      <p:sp>
        <p:nvSpPr>
          <p:cNvPr id="52227" name="Text Placeholder 2"/>
          <p:cNvSpPr>
            <a:spLocks noGrp="1"/>
          </p:cNvSpPr>
          <p:nvPr>
            <p:ph type="body" sz="half" idx="1"/>
          </p:nvPr>
        </p:nvSpPr>
        <p:spPr>
          <a:xfrm>
            <a:off x="1377950" y="1801813"/>
            <a:ext cx="6934200" cy="4367212"/>
          </a:xfrm>
        </p:spPr>
        <p:txBody>
          <a:bodyPr/>
          <a:lstStyle/>
          <a:p>
            <a:r>
              <a:rPr lang="en-US" altLang="en-US" dirty="0" err="1" smtClean="0">
                <a:ea typeface="ヒラギノ角ゴ Pro W3"/>
                <a:cs typeface="ヒラギノ角ゴ Pro W3"/>
              </a:rPr>
              <a:t>ANTICipate</a:t>
            </a:r>
            <a:endParaRPr lang="en-US" altLang="en-US" dirty="0" smtClean="0">
              <a:ea typeface="ヒラギノ角ゴ Pro W3"/>
              <a:cs typeface="ヒラギノ角ゴ Pro W3"/>
            </a:endParaRPr>
          </a:p>
          <a:p>
            <a:pPr lvl="1"/>
            <a:r>
              <a:rPr lang="en-US" altLang="en-US" sz="2000" b="1" dirty="0" smtClean="0">
                <a:ea typeface="ヒラギノ角ゴ Pro W3"/>
              </a:rPr>
              <a:t>A</a:t>
            </a:r>
            <a:r>
              <a:rPr lang="en-US" altLang="en-US" sz="2000" dirty="0" smtClean="0">
                <a:ea typeface="ヒラギノ角ゴ Pro W3"/>
              </a:rPr>
              <a:t>dministrative Data; </a:t>
            </a:r>
            <a:r>
              <a:rPr lang="en-US" altLang="en-US" sz="2000" b="1" dirty="0" smtClean="0">
                <a:ea typeface="ヒラギノ角ゴ Pro W3"/>
              </a:rPr>
              <a:t>N</a:t>
            </a:r>
            <a:r>
              <a:rPr lang="en-US" altLang="en-US" sz="2000" dirty="0" smtClean="0">
                <a:ea typeface="ヒラギノ角ゴ Pro W3"/>
              </a:rPr>
              <a:t>ew clinical information; </a:t>
            </a:r>
            <a:r>
              <a:rPr lang="en-US" altLang="en-US" sz="2000" b="1" dirty="0" smtClean="0">
                <a:ea typeface="ヒラギノ角ゴ Pro W3"/>
              </a:rPr>
              <a:t>T</a:t>
            </a:r>
            <a:r>
              <a:rPr lang="en-US" altLang="en-US" sz="2000" dirty="0" smtClean="0">
                <a:ea typeface="ヒラギノ角ゴ Pro W3"/>
              </a:rPr>
              <a:t>asks to be performed; </a:t>
            </a:r>
            <a:r>
              <a:rPr lang="en-US" altLang="en-US" sz="2000" b="1" dirty="0" smtClean="0">
                <a:ea typeface="ヒラギノ角ゴ Pro W3"/>
              </a:rPr>
              <a:t>I</a:t>
            </a:r>
            <a:r>
              <a:rPr lang="en-US" altLang="en-US" sz="2000" dirty="0" smtClean="0">
                <a:ea typeface="ヒラギノ角ゴ Pro W3"/>
              </a:rPr>
              <a:t>llness severity; </a:t>
            </a:r>
            <a:r>
              <a:rPr lang="en-US" altLang="en-US" sz="2000" b="1" dirty="0" smtClean="0">
                <a:ea typeface="ヒラギノ角ゴ Pro W3"/>
              </a:rPr>
              <a:t>C</a:t>
            </a:r>
            <a:r>
              <a:rPr lang="en-US" altLang="en-US" sz="2000" dirty="0" smtClean="0">
                <a:ea typeface="ヒラギノ角ゴ Pro W3"/>
              </a:rPr>
              <a:t>ontingency plans for changes</a:t>
            </a:r>
          </a:p>
          <a:p>
            <a:r>
              <a:rPr lang="en-US" altLang="en-US" dirty="0" smtClean="0">
                <a:ea typeface="ヒラギノ角ゴ Pro W3"/>
                <a:cs typeface="ヒラギノ角ゴ Pro W3"/>
              </a:rPr>
              <a:t>I PASS</a:t>
            </a:r>
          </a:p>
          <a:p>
            <a:pPr lvl="1"/>
            <a:r>
              <a:rPr lang="en-US" altLang="en-US" sz="2000" b="1" dirty="0" smtClean="0">
                <a:ea typeface="ヒラギノ角ゴ Pro W3"/>
              </a:rPr>
              <a:t>I</a:t>
            </a:r>
            <a:r>
              <a:rPr lang="en-US" altLang="en-US" sz="2000" dirty="0" smtClean="0">
                <a:ea typeface="ヒラギノ角ゴ Pro W3"/>
              </a:rPr>
              <a:t>llness severity; </a:t>
            </a:r>
            <a:r>
              <a:rPr lang="en-US" altLang="en-US" sz="2000" b="1" dirty="0" smtClean="0">
                <a:ea typeface="ヒラギノ角ゴ Pro W3"/>
              </a:rPr>
              <a:t>P</a:t>
            </a:r>
            <a:r>
              <a:rPr lang="en-US" altLang="en-US" sz="2000" dirty="0" smtClean="0">
                <a:ea typeface="ヒラギノ角ゴ Pro W3"/>
              </a:rPr>
              <a:t>atient Summary; </a:t>
            </a:r>
            <a:r>
              <a:rPr lang="en-US" altLang="en-US" sz="2000" b="1" dirty="0" smtClean="0">
                <a:ea typeface="ヒラギノ角ゴ Pro W3"/>
              </a:rPr>
              <a:t>A</a:t>
            </a:r>
            <a:r>
              <a:rPr lang="en-US" altLang="en-US" sz="2000" dirty="0" smtClean="0">
                <a:ea typeface="ヒラギノ角ゴ Pro W3"/>
              </a:rPr>
              <a:t>ction list for the new team; </a:t>
            </a:r>
            <a:r>
              <a:rPr lang="en-US" altLang="en-US" sz="2000" b="1" dirty="0" smtClean="0">
                <a:ea typeface="ヒラギノ角ゴ Pro W3"/>
              </a:rPr>
              <a:t>S</a:t>
            </a:r>
            <a:r>
              <a:rPr lang="en-US" altLang="en-US" sz="2000" dirty="0" smtClean="0">
                <a:ea typeface="ヒラギノ角ゴ Pro W3"/>
              </a:rPr>
              <a:t>ituation awareness and contingency plans; </a:t>
            </a:r>
            <a:r>
              <a:rPr lang="en-US" altLang="en-US" sz="2000" b="1" dirty="0" smtClean="0">
                <a:ea typeface="ヒラギノ角ゴ Pro W3"/>
              </a:rPr>
              <a:t>S</a:t>
            </a:r>
            <a:r>
              <a:rPr lang="en-US" altLang="en-US" sz="2000" dirty="0" smtClean="0">
                <a:ea typeface="ヒラギノ角ゴ Pro W3"/>
              </a:rPr>
              <a:t>ynthesis and “read back” of the information</a:t>
            </a:r>
          </a:p>
          <a:p>
            <a:r>
              <a:rPr lang="en-US" altLang="en-US" dirty="0" smtClean="0">
                <a:ea typeface="ヒラギノ角ゴ Pro W3"/>
                <a:cs typeface="ヒラギノ角ゴ Pro W3"/>
              </a:rPr>
              <a:t>SHARQ</a:t>
            </a:r>
          </a:p>
          <a:p>
            <a:pPr lvl="1"/>
            <a:r>
              <a:rPr lang="en-US" altLang="en-US" sz="2000" b="1" dirty="0" smtClean="0">
                <a:ea typeface="ヒラギノ角ゴ Pro W3"/>
              </a:rPr>
              <a:t>S</a:t>
            </a:r>
            <a:r>
              <a:rPr lang="en-US" altLang="en-US" sz="2000" dirty="0" smtClean="0">
                <a:ea typeface="ヒラギノ角ゴ Pro W3"/>
              </a:rPr>
              <a:t>ituation; </a:t>
            </a:r>
            <a:r>
              <a:rPr lang="en-US" altLang="en-US" sz="2000" b="1" dirty="0" smtClean="0">
                <a:ea typeface="ヒラギノ角ゴ Pro W3"/>
              </a:rPr>
              <a:t>H</a:t>
            </a:r>
            <a:r>
              <a:rPr lang="en-US" altLang="en-US" sz="2000" dirty="0" smtClean="0">
                <a:ea typeface="ヒラギノ角ゴ Pro W3"/>
              </a:rPr>
              <a:t>istory; </a:t>
            </a:r>
            <a:r>
              <a:rPr lang="en-US" altLang="en-US" sz="2000" b="1" dirty="0" smtClean="0">
                <a:ea typeface="ヒラギノ角ゴ Pro W3"/>
              </a:rPr>
              <a:t>A</a:t>
            </a:r>
            <a:r>
              <a:rPr lang="en-US" altLang="en-US" sz="2000" dirty="0" smtClean="0">
                <a:ea typeface="ヒラギノ角ゴ Pro W3"/>
              </a:rPr>
              <a:t>ssessment; </a:t>
            </a:r>
            <a:r>
              <a:rPr lang="en-US" altLang="en-US" sz="2000" b="1" dirty="0" smtClean="0">
                <a:ea typeface="ヒラギノ角ゴ Pro W3"/>
              </a:rPr>
              <a:t>R</a:t>
            </a:r>
            <a:r>
              <a:rPr lang="en-US" altLang="en-US" sz="2000" dirty="0" smtClean="0">
                <a:ea typeface="ヒラギノ角ゴ Pro W3"/>
              </a:rPr>
              <a:t>ecommendations/Result; </a:t>
            </a:r>
            <a:r>
              <a:rPr lang="en-US" altLang="en-US" sz="2000" b="1" dirty="0" smtClean="0">
                <a:ea typeface="ヒラギノ角ゴ Pro W3"/>
              </a:rPr>
              <a:t>Q</a:t>
            </a:r>
            <a:r>
              <a:rPr lang="en-US" altLang="en-US" sz="2000" dirty="0" smtClean="0">
                <a:ea typeface="ヒラギノ角ゴ Pro W3"/>
              </a:rPr>
              <a:t>uestions</a:t>
            </a:r>
            <a:endParaRPr lang="en-US" altLang="en-US"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Step_ice_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8200"/>
            <a:ext cx="66897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p:cNvSpPr txBox="1">
            <a:spLocks noChangeArrowheads="1"/>
          </p:cNvSpPr>
          <p:nvPr/>
        </p:nvSpPr>
        <p:spPr bwMode="auto">
          <a:xfrm>
            <a:off x="5226050" y="2022475"/>
            <a:ext cx="296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2713" indent="3175">
              <a:lnSpc>
                <a:spcPct val="95000"/>
              </a:lnSpc>
              <a:spcBef>
                <a:spcPct val="40000"/>
              </a:spcBef>
              <a:buClr>
                <a:schemeClr val="folHlink"/>
              </a:buClr>
              <a:buSzPct val="90000"/>
              <a:buFont typeface="Wingdings" panose="05000000000000000000" pitchFamily="2" charset="2"/>
              <a:buChar char="n"/>
              <a:tabLst>
                <a:tab pos="112713" algn="l"/>
              </a:tabLst>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tabLst>
                <a:tab pos="112713" algn="l"/>
              </a:tabLst>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tabLst>
                <a:tab pos="112713" algn="l"/>
              </a:tabLst>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tabLst>
                <a:tab pos="112713" algn="l"/>
              </a:tabLst>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tabLst>
                <a:tab pos="112713" algn="l"/>
              </a:tabLst>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tabLst>
                <a:tab pos="112713" algn="l"/>
              </a:tabLs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tabLst>
                <a:tab pos="112713" algn="l"/>
              </a:tabLs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tabLst>
                <a:tab pos="112713" algn="l"/>
              </a:tabLs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tabLst>
                <a:tab pos="112713" algn="l"/>
              </a:tabLst>
              <a:defRPr sz="2400">
                <a:solidFill>
                  <a:schemeClr val="tx1"/>
                </a:solidFill>
                <a:latin typeface="Arial" panose="020B0604020202020204" pitchFamily="34" charset="0"/>
                <a:ea typeface="ヒラギノ角ゴ Pro W3"/>
                <a:cs typeface="ヒラギノ角ゴ Pro W3"/>
              </a:defRPr>
            </a:lvl9pPr>
          </a:lstStyle>
          <a:p>
            <a:pPr>
              <a:lnSpc>
                <a:spcPct val="100000"/>
              </a:lnSpc>
              <a:spcBef>
                <a:spcPct val="50000"/>
              </a:spcBef>
              <a:buClrTx/>
              <a:buSzTx/>
              <a:buFont typeface="Wingdings" panose="05000000000000000000" pitchFamily="2" charset="2"/>
              <a:buNone/>
            </a:pPr>
            <a:r>
              <a:rPr lang="en-US" altLang="en-US" sz="1800" b="1"/>
              <a:t>Components of Situation Monitoring: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a:xfrm>
            <a:off x="881063" y="876300"/>
            <a:ext cx="7739062" cy="495300"/>
          </a:xfrm>
        </p:spPr>
        <p:txBody>
          <a:bodyPr/>
          <a:lstStyle/>
          <a:p>
            <a:r>
              <a:rPr lang="en-US" altLang="en-US" dirty="0" smtClean="0"/>
              <a:t>Status of the Patient</a:t>
            </a: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838" r="2612"/>
          <a:stretch/>
        </p:blipFill>
        <p:spPr bwMode="auto">
          <a:xfrm>
            <a:off x="1676400" y="1447800"/>
            <a:ext cx="704426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6"/>
          <p:cNvSpPr>
            <a:spLocks noGrp="1" noChangeArrowheads="1"/>
          </p:cNvSpPr>
          <p:nvPr>
            <p:ph type="title"/>
          </p:nvPr>
        </p:nvSpPr>
        <p:spPr>
          <a:xfrm>
            <a:off x="881063" y="876300"/>
            <a:ext cx="7739062" cy="571500"/>
          </a:xfrm>
        </p:spPr>
        <p:txBody>
          <a:bodyPr/>
          <a:lstStyle/>
          <a:p>
            <a:r>
              <a:rPr lang="en-US" altLang="en-US" dirty="0" smtClean="0"/>
              <a:t>Team Members</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17133" y="1447800"/>
            <a:ext cx="69532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alt=&quot;&quot;"/>
          <p:cNvSpPr>
            <a:spLocks noChangeArrowheads="1"/>
          </p:cNvSpPr>
          <p:nvPr/>
        </p:nvSpPr>
        <p:spPr bwMode="auto">
          <a:xfrm>
            <a:off x="1720850" y="1730375"/>
            <a:ext cx="457200" cy="2944813"/>
          </a:xfrm>
          <a:prstGeom prst="rect">
            <a:avLst/>
          </a:prstGeom>
          <a:solidFill>
            <a:srgbClr val="F5EE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137160"/>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a:lnSpc>
                <a:spcPct val="100000"/>
              </a:lnSpc>
              <a:spcBef>
                <a:spcPct val="0"/>
              </a:spcBef>
              <a:buClrTx/>
              <a:buSzTx/>
              <a:buFontTx/>
              <a:buNone/>
            </a:pPr>
            <a:endParaRPr lang="en-US" altLang="en-US" sz="1800"/>
          </a:p>
        </p:txBody>
      </p:sp>
      <p:sp>
        <p:nvSpPr>
          <p:cNvPr id="57347" name="Rectangle 4"/>
          <p:cNvSpPr>
            <a:spLocks noGrp="1" noChangeArrowheads="1"/>
          </p:cNvSpPr>
          <p:nvPr>
            <p:ph type="body" idx="1"/>
          </p:nvPr>
        </p:nvSpPr>
        <p:spPr>
          <a:xfrm>
            <a:off x="1724025" y="1827213"/>
            <a:ext cx="7086600" cy="4525962"/>
          </a:xfrm>
        </p:spPr>
        <p:txBody>
          <a:bodyPr/>
          <a:lstStyle/>
          <a:p>
            <a:pPr marL="457200" indent="-457200" eaLnBrk="1" hangingPunct="1">
              <a:buFont typeface="Wingdings" pitchFamily="2" charset="2"/>
              <a:buNone/>
              <a:tabLst>
                <a:tab pos="800100" algn="l"/>
              </a:tabLst>
            </a:pPr>
            <a:r>
              <a:rPr lang="en-US" altLang="en-US" dirty="0" smtClean="0">
                <a:ea typeface="ヒラギノ角ゴ Pro W3"/>
                <a:cs typeface="ヒラギノ角ゴ Pro W3"/>
              </a:rPr>
              <a:t> I	=	I</a:t>
            </a:r>
            <a:r>
              <a:rPr lang="en-US" altLang="en-US" b="1" dirty="0" smtClean="0">
                <a:ea typeface="ヒラギノ角ゴ Pro W3"/>
                <a:cs typeface="ヒラギノ角ゴ Pro W3"/>
              </a:rPr>
              <a:t>llness</a:t>
            </a:r>
          </a:p>
          <a:p>
            <a:pPr marL="457200" indent="-457200" eaLnBrk="1" hangingPunct="1">
              <a:buFont typeface="Wingdings" pitchFamily="2" charset="2"/>
              <a:buNone/>
              <a:tabLst>
                <a:tab pos="800100" algn="l"/>
              </a:tabLst>
            </a:pPr>
            <a:r>
              <a:rPr lang="en-US" altLang="en-US" dirty="0" smtClean="0">
                <a:ea typeface="ヒラギノ角ゴ Pro W3"/>
                <a:cs typeface="ヒラギノ角ゴ Pro W3"/>
              </a:rPr>
              <a:t>M	=	M</a:t>
            </a:r>
            <a:r>
              <a:rPr lang="en-US" altLang="en-US" b="1" dirty="0" smtClean="0">
                <a:ea typeface="ヒラギノ角ゴ Pro W3"/>
                <a:cs typeface="ヒラギノ角ゴ Pro W3"/>
              </a:rPr>
              <a:t>edication</a:t>
            </a:r>
          </a:p>
          <a:p>
            <a:pPr marL="457200" indent="-457200" eaLnBrk="1" hangingPunct="1">
              <a:buFont typeface="Wingdings" pitchFamily="2" charset="2"/>
              <a:buNone/>
              <a:tabLst>
                <a:tab pos="800100" algn="l"/>
              </a:tabLst>
            </a:pPr>
            <a:r>
              <a:rPr lang="en-US" altLang="en-US" dirty="0" smtClean="0">
                <a:ea typeface="ヒラギノ角ゴ Pro W3"/>
                <a:cs typeface="ヒラギノ角ゴ Pro W3"/>
              </a:rPr>
              <a:t>S	=	S</a:t>
            </a:r>
            <a:r>
              <a:rPr lang="en-US" altLang="en-US" b="1" dirty="0" smtClean="0">
                <a:ea typeface="ヒラギノ角ゴ Pro W3"/>
                <a:cs typeface="ヒラギノ角ゴ Pro W3"/>
              </a:rPr>
              <a:t>tress</a:t>
            </a:r>
          </a:p>
          <a:p>
            <a:pPr marL="457200" indent="-457200" eaLnBrk="1" hangingPunct="1">
              <a:buFont typeface="Wingdings" pitchFamily="2" charset="2"/>
              <a:buNone/>
              <a:tabLst>
                <a:tab pos="800100" algn="l"/>
              </a:tabLst>
            </a:pPr>
            <a:r>
              <a:rPr lang="en-US" altLang="en-US" dirty="0" smtClean="0">
                <a:ea typeface="ヒラギノ角ゴ Pro W3"/>
                <a:cs typeface="ヒラギノ角ゴ Pro W3"/>
              </a:rPr>
              <a:t>A	=	A</a:t>
            </a:r>
            <a:r>
              <a:rPr lang="en-US" altLang="en-US" b="1" dirty="0" smtClean="0">
                <a:ea typeface="ヒラギノ角ゴ Pro W3"/>
                <a:cs typeface="ヒラギノ角ゴ Pro W3"/>
              </a:rPr>
              <a:t>lcohol and Drugs</a:t>
            </a:r>
          </a:p>
          <a:p>
            <a:pPr marL="457200" indent="-457200" eaLnBrk="1" hangingPunct="1">
              <a:buFont typeface="Wingdings" pitchFamily="2" charset="2"/>
              <a:buNone/>
              <a:tabLst>
                <a:tab pos="800100" algn="l"/>
              </a:tabLst>
            </a:pPr>
            <a:r>
              <a:rPr lang="en-US" altLang="en-US" dirty="0" smtClean="0">
                <a:ea typeface="ヒラギノ角ゴ Pro W3"/>
                <a:cs typeface="ヒラギノ角ゴ Pro W3"/>
              </a:rPr>
              <a:t>F	=	F</a:t>
            </a:r>
            <a:r>
              <a:rPr lang="en-US" altLang="en-US" b="1" dirty="0" smtClean="0">
                <a:ea typeface="ヒラギノ角ゴ Pro W3"/>
                <a:cs typeface="ヒラギノ角ゴ Pro W3"/>
              </a:rPr>
              <a:t>atigue</a:t>
            </a:r>
          </a:p>
          <a:p>
            <a:pPr marL="457200" indent="-457200" eaLnBrk="1" hangingPunct="1">
              <a:buFont typeface="Wingdings" pitchFamily="2" charset="2"/>
              <a:buNone/>
              <a:tabLst>
                <a:tab pos="800100" algn="l"/>
              </a:tabLst>
            </a:pPr>
            <a:r>
              <a:rPr lang="en-US" altLang="en-US" dirty="0" smtClean="0">
                <a:ea typeface="ヒラギノ角ゴ Pro W3"/>
                <a:cs typeface="ヒラギノ角ゴ Pro W3"/>
              </a:rPr>
              <a:t>E	=	E</a:t>
            </a:r>
            <a:r>
              <a:rPr lang="en-US" altLang="en-US" b="1" dirty="0" smtClean="0">
                <a:ea typeface="ヒラギノ角ゴ Pro W3"/>
                <a:cs typeface="ヒラギノ角ゴ Pro W3"/>
              </a:rPr>
              <a:t>ating and Elimination </a:t>
            </a:r>
          </a:p>
        </p:txBody>
      </p:sp>
      <p:sp>
        <p:nvSpPr>
          <p:cNvPr id="57348" name="Rectangle 7"/>
          <p:cNvSpPr>
            <a:spLocks noGrp="1" noChangeArrowheads="1"/>
          </p:cNvSpPr>
          <p:nvPr>
            <p:ph type="title"/>
          </p:nvPr>
        </p:nvSpPr>
        <p:spPr/>
        <p:txBody>
          <a:bodyPr/>
          <a:lstStyle/>
          <a:p>
            <a:pPr eaLnBrk="1" hangingPunct="1"/>
            <a:r>
              <a:rPr lang="en-US" altLang="en-US" dirty="0" smtClean="0">
                <a:ea typeface="ヒラギノ角ゴ Pro W3"/>
                <a:cs typeface="ヒラギノ角ゴ Pro W3"/>
              </a:rPr>
              <a:t>I’M SAFE Checklist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77888" y="914400"/>
            <a:ext cx="7739062" cy="914400"/>
          </a:xfrm>
        </p:spPr>
        <p:txBody>
          <a:bodyPr/>
          <a:lstStyle/>
          <a:p>
            <a:r>
              <a:rPr lang="en-US" altLang="en-US" dirty="0" smtClean="0">
                <a:ea typeface="ヒラギノ角ゴ Pro W3"/>
                <a:cs typeface="ヒラギノ角ゴ Pro W3"/>
              </a:rPr>
              <a:t>Upcoming TeamSTEPPS Events</a:t>
            </a:r>
          </a:p>
        </p:txBody>
      </p:sp>
      <p:sp>
        <p:nvSpPr>
          <p:cNvPr id="20483" name="Content Placeholder 1"/>
          <p:cNvSpPr>
            <a:spLocks noGrp="1"/>
          </p:cNvSpPr>
          <p:nvPr>
            <p:ph idx="1"/>
          </p:nvPr>
        </p:nvSpPr>
        <p:spPr/>
        <p:txBody>
          <a:bodyPr/>
          <a:lstStyle/>
          <a:p>
            <a:r>
              <a:rPr lang="en-US" altLang="en-US" dirty="0" smtClean="0">
                <a:ea typeface="ヒラギノ角ゴ Pro W3"/>
                <a:cs typeface="ヒラギノ角ゴ Pro W3"/>
              </a:rPr>
              <a:t>Master Training Courses</a:t>
            </a:r>
          </a:p>
          <a:p>
            <a:pPr lvl="1"/>
            <a:r>
              <a:rPr lang="en-US" altLang="en-US" sz="2100" dirty="0" smtClean="0">
                <a:ea typeface="ヒラギノ角ゴ Pro W3"/>
                <a:hlinkClick r:id="rId3"/>
              </a:rPr>
              <a:t>Registration</a:t>
            </a:r>
            <a:r>
              <a:rPr lang="en-US" altLang="en-US" sz="2100" dirty="0" smtClean="0">
                <a:ea typeface="ヒラギノ角ゴ Pro W3"/>
              </a:rPr>
              <a:t> for courses through September 2017 now open</a:t>
            </a:r>
          </a:p>
          <a:p>
            <a:r>
              <a:rPr lang="en-US" altLang="en-US" dirty="0" smtClean="0">
                <a:ea typeface="ヒラギノ角ゴ Pro W3"/>
                <a:cs typeface="ヒラギノ角ゴ Pro W3"/>
              </a:rPr>
              <a:t>Advanced Course</a:t>
            </a:r>
          </a:p>
          <a:p>
            <a:pPr lvl="1"/>
            <a:r>
              <a:rPr lang="en-US" altLang="en-US" sz="2100" dirty="0" smtClean="0">
                <a:ea typeface="ヒラギノ角ゴ Pro W3"/>
              </a:rPr>
              <a:t>August 25 at </a:t>
            </a:r>
            <a:r>
              <a:rPr lang="en-US" altLang="en-US" sz="2100" dirty="0" err="1" smtClean="0">
                <a:ea typeface="ヒラギノ角ゴ Pro W3"/>
              </a:rPr>
              <a:t>MetroHealth</a:t>
            </a:r>
            <a:endParaRPr lang="en-US" altLang="en-US" sz="2100" dirty="0" smtClean="0">
              <a:ea typeface="ヒラギノ角ゴ Pro W3"/>
            </a:endParaRPr>
          </a:p>
          <a:p>
            <a:pPr lvl="1"/>
            <a:r>
              <a:rPr lang="en-US" altLang="en-US" sz="2100" dirty="0" smtClean="0">
                <a:ea typeface="ヒラギノ角ゴ Pro W3"/>
              </a:rPr>
              <a:t>Now accepting </a:t>
            </a:r>
            <a:r>
              <a:rPr lang="en-US" altLang="en-US" sz="2100" dirty="0" smtClean="0">
                <a:ea typeface="ヒラギノ角ゴ Pro W3"/>
                <a:hlinkClick r:id="rId4"/>
              </a:rPr>
              <a:t>applications</a:t>
            </a:r>
            <a:endParaRPr lang="en-US" altLang="en-US" sz="2100" dirty="0" smtClean="0">
              <a:ea typeface="ヒラギノ角ゴ Pro W3"/>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871538" y="806450"/>
            <a:ext cx="7739062" cy="914400"/>
          </a:xfrm>
        </p:spPr>
        <p:txBody>
          <a:bodyPr/>
          <a:lstStyle/>
          <a:p>
            <a:pPr eaLnBrk="1" hangingPunct="1"/>
            <a:r>
              <a:rPr lang="en-US" altLang="en-US" dirty="0" smtClean="0">
                <a:ea typeface="ヒラギノ角ゴ Pro W3"/>
                <a:cs typeface="ヒラギノ角ゴ Pro W3"/>
              </a:rPr>
              <a:t>Environment</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0" y="1549400"/>
            <a:ext cx="714375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a:xfrm>
            <a:off x="881063" y="876300"/>
            <a:ext cx="7616825" cy="571500"/>
          </a:xfrm>
        </p:spPr>
        <p:txBody>
          <a:bodyPr/>
          <a:lstStyle/>
          <a:p>
            <a:pPr eaLnBrk="1" hangingPunct="1"/>
            <a:r>
              <a:rPr lang="en-US" altLang="en-US" dirty="0" smtClean="0">
                <a:ea typeface="ヒラギノ角ゴ Pro W3"/>
                <a:cs typeface="ヒラギノ角ゴ Pro W3"/>
              </a:rPr>
              <a:t>Progress Toward Goal</a:t>
            </a: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71600" y="1574801"/>
            <a:ext cx="6858000" cy="392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itle 2"/>
          <p:cNvSpPr>
            <a:spLocks noGrp="1"/>
          </p:cNvSpPr>
          <p:nvPr>
            <p:ph type="title"/>
          </p:nvPr>
        </p:nvSpPr>
        <p:spPr>
          <a:xfrm>
            <a:off x="762000" y="633413"/>
            <a:ext cx="8229600" cy="762000"/>
          </a:xfrm>
        </p:spPr>
        <p:txBody>
          <a:bodyPr/>
          <a:lstStyle/>
          <a:p>
            <a:r>
              <a:rPr lang="en-US" altLang="en-US" sz="2800" dirty="0" smtClean="0">
                <a:ea typeface="ヒラギノ角ゴ Pro W3"/>
                <a:cs typeface="ヒラギノ角ゴ Pro W3"/>
              </a:rPr>
              <a:t>SHARED MENTAL MODEL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6035040" cy="48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1"/>
          <p:cNvSpPr>
            <a:spLocks noGrp="1"/>
          </p:cNvSpPr>
          <p:nvPr>
            <p:ph type="title"/>
          </p:nvPr>
        </p:nvSpPr>
        <p:spPr/>
        <p:txBody>
          <a:bodyPr/>
          <a:lstStyle/>
          <a:p>
            <a:r>
              <a:rPr lang="en-US" altLang="en-US" sz="3200" dirty="0" smtClean="0">
                <a:ea typeface="ヒラギノ角ゴ Pro W3"/>
                <a:cs typeface="ヒラギノ角ゴ Pro W3"/>
              </a:rPr>
              <a:t>How To Get To a Shared Mental Model</a:t>
            </a:r>
          </a:p>
        </p:txBody>
      </p:sp>
      <p:graphicFrame>
        <p:nvGraphicFramePr>
          <p:cNvPr id="3" name="Table 2"/>
          <p:cNvGraphicFramePr>
            <a:graphicFrameLocks noGrp="1"/>
          </p:cNvGraphicFramePr>
          <p:nvPr>
            <p:extLst>
              <p:ext uri="{D42A27DB-BD31-4B8C-83A1-F6EECF244321}">
                <p14:modId xmlns:p14="http://schemas.microsoft.com/office/powerpoint/2010/main" val="800617817"/>
              </p:ext>
            </p:extLst>
          </p:nvPr>
        </p:nvGraphicFramePr>
        <p:xfrm>
          <a:off x="1066800" y="1828800"/>
          <a:ext cx="7315200" cy="2225040"/>
        </p:xfrm>
        <a:graphic>
          <a:graphicData uri="http://schemas.openxmlformats.org/drawingml/2006/table">
            <a:tbl>
              <a:tblPr firstRow="1" bandRow="1">
                <a:tableStyleId>{5C22544A-7EE6-4342-B048-85BDC9FD1C3A}</a:tableStyleId>
              </a:tblPr>
              <a:tblGrid>
                <a:gridCol w="3657600"/>
                <a:gridCol w="3657600"/>
              </a:tblGrid>
              <a:tr h="370840">
                <a:tc>
                  <a:txBody>
                    <a:bodyPr/>
                    <a:lstStyle/>
                    <a:p>
                      <a:pPr algn="ctr"/>
                      <a:r>
                        <a:rPr lang="en-US" sz="2800" b="1" dirty="0" smtClean="0">
                          <a:solidFill>
                            <a:schemeClr val="tx1"/>
                          </a:solidFill>
                        </a:rPr>
                        <a:t>How:</a:t>
                      </a:r>
                    </a:p>
                    <a:p>
                      <a:pPr marL="285750" indent="-285750">
                        <a:buFont typeface="Arial" panose="020B0604020202020204" pitchFamily="34" charset="0"/>
                        <a:buChar char="•"/>
                      </a:pPr>
                      <a:r>
                        <a:rPr lang="en-US" sz="2800" b="0" dirty="0" smtClean="0">
                          <a:solidFill>
                            <a:schemeClr val="tx1"/>
                          </a:solidFill>
                        </a:rPr>
                        <a:t>Call</a:t>
                      </a:r>
                      <a:r>
                        <a:rPr lang="en-US" sz="2800" b="0" baseline="0" dirty="0" smtClean="0">
                          <a:solidFill>
                            <a:schemeClr val="tx1"/>
                          </a:solidFill>
                        </a:rPr>
                        <a:t> Outs</a:t>
                      </a:r>
                    </a:p>
                    <a:p>
                      <a:pPr marL="285750" indent="-285750">
                        <a:buFont typeface="Arial" panose="020B0604020202020204" pitchFamily="34" charset="0"/>
                        <a:buChar char="•"/>
                      </a:pPr>
                      <a:r>
                        <a:rPr lang="en-US" sz="2800" b="0" baseline="0" dirty="0" smtClean="0">
                          <a:solidFill>
                            <a:schemeClr val="tx1"/>
                          </a:solidFill>
                        </a:rPr>
                        <a:t>Cross-Checks</a:t>
                      </a:r>
                    </a:p>
                    <a:p>
                      <a:pPr marL="285750" indent="-285750">
                        <a:buFont typeface="Arial" panose="020B0604020202020204" pitchFamily="34" charset="0"/>
                        <a:buChar char="•"/>
                      </a:pPr>
                      <a:r>
                        <a:rPr lang="en-US" sz="2800" b="0" baseline="0" dirty="0" smtClean="0">
                          <a:solidFill>
                            <a:schemeClr val="tx1"/>
                          </a:solidFill>
                        </a:rPr>
                        <a:t>Call Backs</a:t>
                      </a:r>
                    </a:p>
                    <a:p>
                      <a:pPr marL="285750" indent="-285750">
                        <a:buFont typeface="Arial" panose="020B0604020202020204" pitchFamily="34" charset="0"/>
                        <a:buChar char="•"/>
                      </a:pPr>
                      <a:r>
                        <a:rPr lang="en-US" sz="2800" b="0" baseline="0" dirty="0" smtClean="0">
                          <a:solidFill>
                            <a:schemeClr val="tx1"/>
                          </a:solidFill>
                        </a:rPr>
                        <a:t>SBAR</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rPr>
                        <a:t>When:</a:t>
                      </a:r>
                    </a:p>
                    <a:p>
                      <a:pPr marL="285750" indent="-285750">
                        <a:buFont typeface="Arial" panose="020B0604020202020204" pitchFamily="34" charset="0"/>
                        <a:buChar char="•"/>
                      </a:pPr>
                      <a:r>
                        <a:rPr lang="en-US" sz="2800" b="0" dirty="0" smtClean="0">
                          <a:solidFill>
                            <a:schemeClr val="tx1"/>
                          </a:solidFill>
                        </a:rPr>
                        <a:t>Briefs</a:t>
                      </a:r>
                    </a:p>
                    <a:p>
                      <a:pPr marL="285750" indent="-285750">
                        <a:buFont typeface="Arial" panose="020B0604020202020204" pitchFamily="34" charset="0"/>
                        <a:buChar char="•"/>
                      </a:pPr>
                      <a:r>
                        <a:rPr lang="en-US" sz="2800" b="0" dirty="0" smtClean="0">
                          <a:solidFill>
                            <a:schemeClr val="tx1"/>
                          </a:solidFill>
                        </a:rPr>
                        <a:t>Huddles</a:t>
                      </a:r>
                    </a:p>
                    <a:p>
                      <a:pPr marL="285750" indent="-285750">
                        <a:buFont typeface="Arial" panose="020B0604020202020204" pitchFamily="34" charset="0"/>
                        <a:buChar char="•"/>
                      </a:pPr>
                      <a:r>
                        <a:rPr lang="en-US" sz="2800" b="0" dirty="0" smtClean="0">
                          <a:solidFill>
                            <a:schemeClr val="tx1"/>
                          </a:solidFill>
                        </a:rPr>
                        <a:t>Debriefs</a:t>
                      </a:r>
                    </a:p>
                    <a:p>
                      <a:pPr marL="285750" indent="-285750">
                        <a:buFont typeface="Arial" panose="020B0604020202020204" pitchFamily="34" charset="0"/>
                        <a:buChar char="•"/>
                      </a:pPr>
                      <a:r>
                        <a:rPr lang="en-US" sz="2800" b="0" dirty="0" smtClean="0">
                          <a:solidFill>
                            <a:schemeClr val="tx1"/>
                          </a:solidFill>
                        </a:rPr>
                        <a:t>Transitions in Care</a:t>
                      </a:r>
                      <a:endParaRPr lang="en-US"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a:xfrm>
            <a:off x="881063" y="876300"/>
            <a:ext cx="7739062" cy="723900"/>
          </a:xfrm>
        </p:spPr>
        <p:txBody>
          <a:bodyPr/>
          <a:lstStyle/>
          <a:p>
            <a:r>
              <a:rPr lang="en-US" altLang="en-US" dirty="0" smtClean="0"/>
              <a:t>Leading Teams</a:t>
            </a:r>
          </a:p>
        </p:txBody>
      </p:sp>
      <p:sp>
        <p:nvSpPr>
          <p:cNvPr id="66562" name="Content Placeholder 2"/>
          <p:cNvSpPr>
            <a:spLocks noGrp="1"/>
          </p:cNvSpPr>
          <p:nvPr>
            <p:ph idx="1"/>
          </p:nvPr>
        </p:nvSpPr>
        <p:spPr>
          <a:xfrm>
            <a:off x="1143000" y="1600200"/>
            <a:ext cx="7772400" cy="4114800"/>
          </a:xfrm>
        </p:spPr>
        <p:txBody>
          <a:bodyPr/>
          <a:lstStyle/>
          <a:p>
            <a:r>
              <a:rPr lang="en-US" dirty="0" smtClean="0"/>
              <a:t>Briefs</a:t>
            </a:r>
          </a:p>
          <a:p>
            <a:pPr lvl="1"/>
            <a:r>
              <a:rPr lang="en-US" dirty="0" smtClean="0"/>
              <a:t>Short session to plan</a:t>
            </a:r>
          </a:p>
          <a:p>
            <a:pPr lvl="1"/>
            <a:r>
              <a:rPr lang="en-US" dirty="0" smtClean="0"/>
              <a:t>Assign roles, establish expectations, anticipate outcomes</a:t>
            </a:r>
          </a:p>
          <a:p>
            <a:r>
              <a:rPr lang="en-US" dirty="0" smtClean="0"/>
              <a:t>Huddles</a:t>
            </a:r>
          </a:p>
          <a:p>
            <a:pPr lvl="1"/>
            <a:r>
              <a:rPr lang="en-US" dirty="0" smtClean="0"/>
              <a:t>Ad hoc planning to reestablish/reinforce and assess or adjust plans</a:t>
            </a:r>
          </a:p>
          <a:p>
            <a:r>
              <a:rPr lang="en-US" dirty="0" smtClean="0"/>
              <a:t>Debriefs</a:t>
            </a:r>
          </a:p>
          <a:p>
            <a:pPr lvl="1"/>
            <a:r>
              <a:rPr lang="en-US" dirty="0" smtClean="0"/>
              <a:t>Information exchange after the action</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descr="conflict_resolution_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1965325"/>
            <a:ext cx="26892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p:cNvSpPr>
            <a:spLocks noGrp="1" noChangeArrowheads="1"/>
          </p:cNvSpPr>
          <p:nvPr>
            <p:ph type="title"/>
          </p:nvPr>
        </p:nvSpPr>
        <p:spPr>
          <a:xfrm>
            <a:off x="738188" y="631825"/>
            <a:ext cx="7739062" cy="914400"/>
          </a:xfrm>
        </p:spPr>
        <p:txBody>
          <a:bodyPr/>
          <a:lstStyle/>
          <a:p>
            <a:pPr eaLnBrk="1" hangingPunct="1"/>
            <a:r>
              <a:rPr lang="en-US" altLang="en-US" sz="3200" dirty="0" smtClean="0">
                <a:ea typeface="ヒラギノ角ゴ Pro W3"/>
                <a:cs typeface="ヒラギノ角ゴ Pro W3"/>
              </a:rPr>
              <a:t>Conflict in Teams</a:t>
            </a:r>
          </a:p>
        </p:txBody>
      </p:sp>
      <p:sp>
        <p:nvSpPr>
          <p:cNvPr id="68612" name="Rectangle 3"/>
          <p:cNvSpPr>
            <a:spLocks noGrp="1" noChangeArrowheads="1"/>
          </p:cNvSpPr>
          <p:nvPr>
            <p:ph type="body" sz="half" idx="1"/>
          </p:nvPr>
        </p:nvSpPr>
        <p:spPr>
          <a:xfrm>
            <a:off x="914400" y="3843338"/>
            <a:ext cx="4114800" cy="2468562"/>
          </a:xfrm>
        </p:spPr>
        <p:txBody>
          <a:bodyPr/>
          <a:lstStyle/>
          <a:p>
            <a:pPr algn="ctr" eaLnBrk="1" hangingPunct="1">
              <a:lnSpc>
                <a:spcPct val="90000"/>
              </a:lnSpc>
              <a:spcBef>
                <a:spcPct val="0"/>
              </a:spcBef>
              <a:buFont typeface="Wingdings" pitchFamily="2" charset="2"/>
              <a:buNone/>
            </a:pPr>
            <a:endParaRPr lang="en-US" altLang="en-US" sz="2000" dirty="0" smtClean="0">
              <a:ea typeface="ヒラギノ角ゴ Pro W3"/>
              <a:cs typeface="ヒラギノ角ゴ Pro W3"/>
            </a:endParaRPr>
          </a:p>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Informational Conflict</a:t>
            </a:r>
          </a:p>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(We have different information!)</a:t>
            </a:r>
          </a:p>
          <a:p>
            <a:pPr algn="ctr" eaLnBrk="1" hangingPunct="1">
              <a:lnSpc>
                <a:spcPct val="90000"/>
              </a:lnSpc>
              <a:spcBef>
                <a:spcPct val="0"/>
              </a:spcBef>
              <a:buFont typeface="Wingdings" pitchFamily="2" charset="2"/>
              <a:buNone/>
            </a:pPr>
            <a:endParaRPr lang="en-US" altLang="en-US" sz="2000" dirty="0" smtClean="0">
              <a:ea typeface="ヒラギノ角ゴ Pro W3"/>
              <a:cs typeface="ヒラギノ角ゴ Pro W3"/>
            </a:endParaRPr>
          </a:p>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Two-Challenge Rule</a:t>
            </a:r>
          </a:p>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CUS</a:t>
            </a:r>
          </a:p>
        </p:txBody>
      </p:sp>
      <p:sp>
        <p:nvSpPr>
          <p:cNvPr id="68613" name="Rectangle 4"/>
          <p:cNvSpPr>
            <a:spLocks noGrp="1" noChangeArrowheads="1"/>
          </p:cNvSpPr>
          <p:nvPr>
            <p:ph type="body" sz="half" idx="2"/>
          </p:nvPr>
        </p:nvSpPr>
        <p:spPr>
          <a:xfrm>
            <a:off x="4852988" y="2776538"/>
            <a:ext cx="4137025" cy="3273425"/>
          </a:xfrm>
        </p:spPr>
        <p:txBody>
          <a:bodyPr/>
          <a:lstStyle/>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 </a:t>
            </a:r>
            <a:endParaRPr lang="en-US" altLang="en-US" sz="2000" dirty="0" smtClean="0">
              <a:ea typeface="ヒラギノ角ゴ Pro W3"/>
              <a:cs typeface="ヒラギノ角ゴ Pro W3"/>
            </a:endParaRPr>
          </a:p>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Interpersonal Conflict</a:t>
            </a:r>
          </a:p>
          <a:p>
            <a:pPr algn="ct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(Hostile and harassing behavior)</a:t>
            </a:r>
          </a:p>
          <a:p>
            <a:pPr eaLnBrk="1" hangingPunct="1">
              <a:lnSpc>
                <a:spcPct val="90000"/>
              </a:lnSpc>
              <a:spcBef>
                <a:spcPct val="0"/>
              </a:spcBef>
              <a:buFont typeface="Wingdings" pitchFamily="2" charset="2"/>
              <a:buNone/>
            </a:pPr>
            <a:endParaRPr lang="en-US" altLang="en-US" sz="2000" dirty="0" smtClean="0">
              <a:ea typeface="ヒラギノ角ゴ Pro W3"/>
              <a:cs typeface="ヒラギノ角ゴ Pro W3"/>
            </a:endParaRPr>
          </a:p>
          <a:p>
            <a:pPr eaLnBrk="1" hangingPunct="1">
              <a:lnSpc>
                <a:spcPct val="90000"/>
              </a:lnSpc>
              <a:spcBef>
                <a:spcPct val="0"/>
              </a:spcBef>
              <a:buFont typeface="Wingdings" pitchFamily="2" charset="2"/>
              <a:buNone/>
            </a:pPr>
            <a:r>
              <a:rPr lang="en-US" altLang="en-US" sz="2000" dirty="0" smtClean="0">
                <a:ea typeface="ヒラギノ角ゴ Pro W3"/>
                <a:cs typeface="ヒラギノ角ゴ Pro W3"/>
              </a:rPr>
              <a:t>DESC Script</a:t>
            </a:r>
          </a:p>
        </p:txBody>
      </p:sp>
      <p:sp>
        <p:nvSpPr>
          <p:cNvPr id="68614" name="Line 5" descr="alt=&quot;&quot;"/>
          <p:cNvSpPr>
            <a:spLocks noChangeShapeType="1"/>
          </p:cNvSpPr>
          <p:nvPr/>
        </p:nvSpPr>
        <p:spPr bwMode="auto">
          <a:xfrm>
            <a:off x="2971800" y="4867275"/>
            <a:ext cx="0" cy="542925"/>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15" name="Line 6" descr="alt=&quot;&quot;"/>
          <p:cNvSpPr>
            <a:spLocks noChangeShapeType="1"/>
          </p:cNvSpPr>
          <p:nvPr/>
        </p:nvSpPr>
        <p:spPr bwMode="auto">
          <a:xfrm flipH="1">
            <a:off x="6457950" y="4867275"/>
            <a:ext cx="457200"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68616" name="Group 15" descr="Informational Conflict: two penguins thinking different things"/>
          <p:cNvGrpSpPr>
            <a:grpSpLocks/>
          </p:cNvGrpSpPr>
          <p:nvPr/>
        </p:nvGrpSpPr>
        <p:grpSpPr bwMode="auto">
          <a:xfrm>
            <a:off x="1622425" y="1541463"/>
            <a:ext cx="2697163" cy="2503487"/>
            <a:chOff x="687" y="944"/>
            <a:chExt cx="1699" cy="1577"/>
          </a:xfrm>
        </p:grpSpPr>
        <p:pic>
          <p:nvPicPr>
            <p:cNvPr id="68618" name="Picture 10" descr="cognative_conflict_cir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 y="1232"/>
              <a:ext cx="169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AutoShape 11" descr="Two penguins thinking differnt things"/>
            <p:cNvSpPr>
              <a:spLocks noChangeArrowheads="1"/>
            </p:cNvSpPr>
            <p:nvPr/>
          </p:nvSpPr>
          <p:spPr bwMode="auto">
            <a:xfrm>
              <a:off x="1905" y="987"/>
              <a:ext cx="379" cy="288"/>
            </a:xfrm>
            <a:prstGeom prst="wedgeRectCallout">
              <a:avLst>
                <a:gd name="adj1" fmla="val -45250"/>
                <a:gd name="adj2" fmla="val 88889"/>
              </a:avLst>
            </a:prstGeom>
            <a:solidFill>
              <a:schemeClr val="bg1"/>
            </a:solidFill>
            <a:ln w="9525">
              <a:solidFill>
                <a:schemeClr val="tx1"/>
              </a:solidFill>
              <a:miter lim="800000"/>
              <a:headEnd/>
              <a:tailEnd/>
            </a:ln>
          </p:spPr>
          <p:txBody>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algn="ctr" eaLnBrk="1" hangingPunct="1">
                <a:lnSpc>
                  <a:spcPct val="100000"/>
                </a:lnSpc>
                <a:spcBef>
                  <a:spcPct val="0"/>
                </a:spcBef>
                <a:buClrTx/>
                <a:buSzTx/>
                <a:buFontTx/>
                <a:buNone/>
              </a:pPr>
              <a:endParaRPr lang="en-US" altLang="en-US" sz="1800"/>
            </a:p>
          </p:txBody>
        </p:sp>
        <p:sp>
          <p:nvSpPr>
            <p:cNvPr id="68620" name="AutoShape 12" descr="Two penguins thinking differnt things"/>
            <p:cNvSpPr>
              <a:spLocks noChangeArrowheads="1"/>
            </p:cNvSpPr>
            <p:nvPr/>
          </p:nvSpPr>
          <p:spPr bwMode="auto">
            <a:xfrm>
              <a:off x="1035" y="944"/>
              <a:ext cx="379" cy="288"/>
            </a:xfrm>
            <a:prstGeom prst="wedgeRectCallout">
              <a:avLst>
                <a:gd name="adj1" fmla="val 25199"/>
                <a:gd name="adj2" fmla="val 89236"/>
              </a:avLst>
            </a:prstGeom>
            <a:solidFill>
              <a:schemeClr val="bg1"/>
            </a:solidFill>
            <a:ln w="9525">
              <a:solidFill>
                <a:schemeClr val="tx1"/>
              </a:solidFill>
              <a:miter lim="800000"/>
              <a:headEnd/>
              <a:tailEnd/>
            </a:ln>
          </p:spPr>
          <p:txBody>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algn="ctr" eaLnBrk="1" hangingPunct="1">
                <a:lnSpc>
                  <a:spcPct val="100000"/>
                </a:lnSpc>
                <a:spcBef>
                  <a:spcPct val="0"/>
                </a:spcBef>
                <a:buClrTx/>
                <a:buSzTx/>
                <a:buFontTx/>
                <a:buNone/>
              </a:pPr>
              <a:endParaRPr lang="en-US" altLang="en-US" sz="1800"/>
            </a:p>
          </p:txBody>
        </p:sp>
        <p:sp>
          <p:nvSpPr>
            <p:cNvPr id="68621" name="Rectangle 13" descr="Two penguins thinking differnt things"/>
            <p:cNvSpPr>
              <a:spLocks noChangeArrowheads="1"/>
            </p:cNvSpPr>
            <p:nvPr/>
          </p:nvSpPr>
          <p:spPr bwMode="auto">
            <a:xfrm>
              <a:off x="1131" y="1013"/>
              <a:ext cx="144" cy="139"/>
            </a:xfrm>
            <a:prstGeom prst="rect">
              <a:avLst/>
            </a:prstGeom>
            <a:solidFill>
              <a:schemeClr val="accent2"/>
            </a:solidFill>
            <a:ln w="9525">
              <a:solidFill>
                <a:schemeClr val="tx1"/>
              </a:solidFill>
              <a:miter lim="800000"/>
              <a:headEnd/>
              <a:tailEnd/>
            </a:ln>
          </p:spPr>
          <p:txBody>
            <a:bodyPr wrap="none" anchor="ct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lnSpc>
                  <a:spcPct val="100000"/>
                </a:lnSpc>
                <a:spcBef>
                  <a:spcPct val="0"/>
                </a:spcBef>
                <a:buClrTx/>
                <a:buSzTx/>
                <a:buFontTx/>
                <a:buNone/>
              </a:pPr>
              <a:endParaRPr lang="en-US" altLang="en-US" sz="1800"/>
            </a:p>
          </p:txBody>
        </p:sp>
        <p:sp>
          <p:nvSpPr>
            <p:cNvPr id="68622" name="Oval 14" descr="Two penguins thinking differnt things"/>
            <p:cNvSpPr>
              <a:spLocks noChangeArrowheads="1"/>
            </p:cNvSpPr>
            <p:nvPr/>
          </p:nvSpPr>
          <p:spPr bwMode="auto">
            <a:xfrm>
              <a:off x="2006" y="1051"/>
              <a:ext cx="181" cy="160"/>
            </a:xfrm>
            <a:prstGeom prst="ellipse">
              <a:avLst/>
            </a:prstGeom>
            <a:solidFill>
              <a:srgbClr val="008000"/>
            </a:solidFill>
            <a:ln w="9525">
              <a:solidFill>
                <a:schemeClr val="tx1"/>
              </a:solidFill>
              <a:miter lim="800000"/>
              <a:headEnd/>
              <a:tailEnd/>
            </a:ln>
          </p:spPr>
          <p:txBody>
            <a:bodyPr wrap="none" anchor="ct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lnSpc>
                  <a:spcPct val="100000"/>
                </a:lnSpc>
                <a:spcBef>
                  <a:spcPct val="0"/>
                </a:spcBef>
                <a:buClrTx/>
                <a:buSzTx/>
                <a:buFontTx/>
                <a:buNone/>
              </a:pPr>
              <a:endParaRPr lang="en-US" altLang="en-US" sz="1800"/>
            </a:p>
          </p:txBody>
        </p:sp>
      </p:grpSp>
      <p:sp>
        <p:nvSpPr>
          <p:cNvPr id="68617" name="Line 5" descr="alt=&quot;&quot;"/>
          <p:cNvSpPr>
            <a:spLocks noChangeShapeType="1"/>
          </p:cNvSpPr>
          <p:nvPr/>
        </p:nvSpPr>
        <p:spPr bwMode="auto">
          <a:xfrm>
            <a:off x="4152900" y="4867275"/>
            <a:ext cx="511175" cy="592138"/>
          </a:xfrm>
          <a:prstGeom prst="line">
            <a:avLst/>
          </a:prstGeom>
          <a:noFill/>
          <a:ln w="127000">
            <a:solidFill>
              <a:srgbClr val="E1393E"/>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z="3200" dirty="0" smtClean="0">
                <a:ea typeface="ヒラギノ角ゴ Pro W3"/>
                <a:cs typeface="ヒラギノ角ゴ Pro W3"/>
              </a:rPr>
              <a:t>Conflict Resolution</a:t>
            </a:r>
            <a:br>
              <a:rPr lang="en-US" altLang="en-US" sz="3200" dirty="0" smtClean="0">
                <a:ea typeface="ヒラギノ角ゴ Pro W3"/>
                <a:cs typeface="ヒラギノ角ゴ Pro W3"/>
              </a:rPr>
            </a:br>
            <a:r>
              <a:rPr lang="en-US" altLang="en-US" sz="2800" dirty="0" smtClean="0">
                <a:ea typeface="ヒラギノ角ゴ Pro W3"/>
                <a:cs typeface="ヒラギノ角ゴ Pro W3"/>
              </a:rPr>
              <a:t>DESC Script</a:t>
            </a:r>
            <a:r>
              <a:rPr lang="en-US" altLang="en-US" sz="3200" dirty="0" smtClean="0">
                <a:ea typeface="ヒラギノ角ゴ Pro W3"/>
                <a:cs typeface="ヒラギノ角ゴ Pro W3"/>
              </a:rPr>
              <a:t> </a:t>
            </a:r>
          </a:p>
        </p:txBody>
      </p:sp>
      <p:sp>
        <p:nvSpPr>
          <p:cNvPr id="70659" name="Rectangle 3"/>
          <p:cNvSpPr>
            <a:spLocks noGrp="1" noChangeArrowheads="1"/>
          </p:cNvSpPr>
          <p:nvPr>
            <p:ph type="body" idx="1"/>
          </p:nvPr>
        </p:nvSpPr>
        <p:spPr>
          <a:xfrm>
            <a:off x="1752600" y="2103438"/>
            <a:ext cx="6908800" cy="4297362"/>
          </a:xfrm>
        </p:spPr>
        <p:txBody>
          <a:bodyPr/>
          <a:lstStyle/>
          <a:p>
            <a:pPr marL="0" indent="0" eaLnBrk="1" hangingPunct="1">
              <a:lnSpc>
                <a:spcPct val="90000"/>
              </a:lnSpc>
              <a:buFont typeface="Wingdings" pitchFamily="2" charset="2"/>
              <a:buNone/>
            </a:pPr>
            <a:r>
              <a:rPr lang="en-US" altLang="en-US" b="1" dirty="0" smtClean="0">
                <a:ea typeface="ヒラギノ角ゴ Pro W3"/>
                <a:cs typeface="ヒラギノ角ゴ Pro W3"/>
              </a:rPr>
              <a:t>A constructive approach for </a:t>
            </a:r>
            <a:br>
              <a:rPr lang="en-US" altLang="en-US" b="1" dirty="0" smtClean="0">
                <a:ea typeface="ヒラギノ角ゴ Pro W3"/>
                <a:cs typeface="ヒラギノ角ゴ Pro W3"/>
              </a:rPr>
            </a:br>
            <a:r>
              <a:rPr lang="en-US" altLang="en-US" b="1" dirty="0" smtClean="0">
                <a:ea typeface="ヒラギノ角ゴ Pro W3"/>
                <a:cs typeface="ヒラギノ角ゴ Pro W3"/>
              </a:rPr>
              <a:t>managing and resolving conflict</a:t>
            </a:r>
          </a:p>
          <a:p>
            <a:pPr marL="287338" lvl="1" indent="0" eaLnBrk="1" hangingPunct="1">
              <a:lnSpc>
                <a:spcPct val="90000"/>
              </a:lnSpc>
              <a:buFont typeface="Wingdings" pitchFamily="2" charset="2"/>
              <a:buNone/>
            </a:pPr>
            <a:r>
              <a:rPr lang="en-US" altLang="en-US" sz="3200" dirty="0" smtClean="0">
                <a:solidFill>
                  <a:srgbClr val="E1393E"/>
                </a:solidFill>
                <a:ea typeface="ヒラギノ角ゴ Pro W3"/>
              </a:rPr>
              <a:t>D</a:t>
            </a:r>
            <a:r>
              <a:rPr lang="en-US" altLang="en-US" sz="2000" dirty="0" smtClean="0">
                <a:ea typeface="ヒラギノ角ゴ Pro W3"/>
                <a:cs typeface="Arial" panose="020B0604020202020204" pitchFamily="34" charset="0"/>
              </a:rPr>
              <a:t>—</a:t>
            </a:r>
            <a:r>
              <a:rPr lang="en-US" altLang="en-US" sz="2000" b="1" dirty="0" smtClean="0">
                <a:ea typeface="ヒラギノ角ゴ Pro W3"/>
              </a:rPr>
              <a:t>Describe </a:t>
            </a:r>
            <a:r>
              <a:rPr lang="en-US" altLang="en-US" sz="2000" dirty="0" smtClean="0">
                <a:ea typeface="ヒラギノ角ゴ Pro W3"/>
              </a:rPr>
              <a:t>the specific situation </a:t>
            </a:r>
          </a:p>
          <a:p>
            <a:pPr marL="287338" lvl="1" indent="0" eaLnBrk="1" hangingPunct="1">
              <a:lnSpc>
                <a:spcPct val="90000"/>
              </a:lnSpc>
              <a:spcBef>
                <a:spcPct val="20000"/>
              </a:spcBef>
              <a:buFont typeface="Wingdings" pitchFamily="2" charset="2"/>
              <a:buNone/>
            </a:pPr>
            <a:r>
              <a:rPr lang="en-US" altLang="en-US" sz="3200" dirty="0" smtClean="0">
                <a:solidFill>
                  <a:srgbClr val="E1393E"/>
                </a:solidFill>
                <a:ea typeface="ヒラギノ角ゴ Pro W3"/>
              </a:rPr>
              <a:t>E</a:t>
            </a:r>
            <a:r>
              <a:rPr lang="en-US" altLang="en-US" sz="2000" dirty="0" smtClean="0">
                <a:ea typeface="ヒラギノ角ゴ Pro W3"/>
                <a:cs typeface="Arial" panose="020B0604020202020204" pitchFamily="34" charset="0"/>
              </a:rPr>
              <a:t>—</a:t>
            </a:r>
            <a:r>
              <a:rPr lang="en-US" altLang="en-US" sz="2000" b="1" dirty="0" smtClean="0">
                <a:ea typeface="ヒラギノ角ゴ Pro W3"/>
              </a:rPr>
              <a:t>Express </a:t>
            </a:r>
            <a:r>
              <a:rPr lang="en-US" altLang="en-US" sz="2000" dirty="0" smtClean="0">
                <a:ea typeface="ヒラギノ角ゴ Pro W3"/>
              </a:rPr>
              <a:t>your concerns about the action</a:t>
            </a:r>
          </a:p>
          <a:p>
            <a:pPr marL="287338" lvl="1" indent="0" eaLnBrk="1" hangingPunct="1">
              <a:lnSpc>
                <a:spcPct val="90000"/>
              </a:lnSpc>
              <a:spcBef>
                <a:spcPct val="20000"/>
              </a:spcBef>
              <a:buFont typeface="Wingdings" pitchFamily="2" charset="2"/>
              <a:buNone/>
            </a:pPr>
            <a:r>
              <a:rPr lang="en-US" altLang="en-US" sz="3200" dirty="0" smtClean="0">
                <a:solidFill>
                  <a:srgbClr val="E1393E"/>
                </a:solidFill>
                <a:ea typeface="ヒラギノ角ゴ Pro W3"/>
              </a:rPr>
              <a:t>S</a:t>
            </a:r>
            <a:r>
              <a:rPr lang="en-US" altLang="en-US" sz="2000" dirty="0" smtClean="0">
                <a:ea typeface="ヒラギノ角ゴ Pro W3"/>
                <a:cs typeface="Arial" panose="020B0604020202020204" pitchFamily="34" charset="0"/>
              </a:rPr>
              <a:t>—</a:t>
            </a:r>
            <a:r>
              <a:rPr lang="en-US" altLang="en-US" sz="2000" b="1" dirty="0" smtClean="0">
                <a:ea typeface="ヒラギノ角ゴ Pro W3"/>
              </a:rPr>
              <a:t>Suggest </a:t>
            </a:r>
            <a:r>
              <a:rPr lang="en-US" altLang="en-US" sz="2000" dirty="0" smtClean="0">
                <a:ea typeface="ヒラギノ角ゴ Pro W3"/>
              </a:rPr>
              <a:t>other alternatives</a:t>
            </a:r>
          </a:p>
          <a:p>
            <a:pPr marL="287338" lvl="1" indent="0" eaLnBrk="1" hangingPunct="1">
              <a:lnSpc>
                <a:spcPct val="90000"/>
              </a:lnSpc>
              <a:spcBef>
                <a:spcPct val="20000"/>
              </a:spcBef>
              <a:buFont typeface="Wingdings" pitchFamily="2" charset="2"/>
              <a:buNone/>
            </a:pPr>
            <a:r>
              <a:rPr lang="en-US" altLang="en-US" sz="3200" dirty="0" smtClean="0">
                <a:solidFill>
                  <a:srgbClr val="E1393E"/>
                </a:solidFill>
                <a:ea typeface="ヒラギノ角ゴ Pro W3"/>
              </a:rPr>
              <a:t>C</a:t>
            </a:r>
            <a:r>
              <a:rPr lang="en-US" altLang="en-US" sz="2000" dirty="0" smtClean="0">
                <a:ea typeface="ヒラギノ角ゴ Pro W3"/>
                <a:cs typeface="Arial" panose="020B0604020202020204" pitchFamily="34" charset="0"/>
              </a:rPr>
              <a:t>—</a:t>
            </a:r>
            <a:r>
              <a:rPr lang="en-US" altLang="en-US" sz="2000" b="1" dirty="0" smtClean="0">
                <a:ea typeface="ヒラギノ角ゴ Pro W3"/>
              </a:rPr>
              <a:t>Consequences</a:t>
            </a:r>
            <a:r>
              <a:rPr lang="en-US" altLang="en-US" sz="2000" dirty="0" smtClean="0">
                <a:ea typeface="ヒラギノ角ゴ Pro W3"/>
              </a:rPr>
              <a:t> should be </a:t>
            </a:r>
            <a:r>
              <a:rPr lang="en-US" altLang="en-US" sz="2000" dirty="0" smtClean="0">
                <a:ea typeface="ヒラギノ角ゴ Pro W3"/>
              </a:rPr>
              <a:t>stated</a:t>
            </a:r>
            <a:endParaRPr lang="en-US" altLang="en-US" sz="2000" dirty="0" smtClean="0">
              <a:ea typeface="ヒラギノ角ゴ Pro W3"/>
              <a:cs typeface="ヒラギノ角ゴ Pro W3"/>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descr="alt=&quot;&quot;&#10;"/>
          <p:cNvSpPr txBox="1">
            <a:spLocks noChangeArrowheads="1"/>
          </p:cNvSpPr>
          <p:nvPr/>
        </p:nvSpPr>
        <p:spPr bwMode="auto">
          <a:xfrm>
            <a:off x="838200" y="6316663"/>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solidFill>
                <a:srgbClr val="000000"/>
              </a:solidFill>
            </a:endParaRPr>
          </a:p>
        </p:txBody>
      </p:sp>
      <p:sp>
        <p:nvSpPr>
          <p:cNvPr id="72707" name="Rectangle 115"/>
          <p:cNvSpPr>
            <a:spLocks noGrp="1" noChangeArrowheads="1"/>
          </p:cNvSpPr>
          <p:nvPr>
            <p:ph type="title"/>
          </p:nvPr>
        </p:nvSpPr>
        <p:spPr>
          <a:xfrm>
            <a:off x="712788" y="930275"/>
            <a:ext cx="7739062" cy="914400"/>
          </a:xfrm>
        </p:spPr>
        <p:txBody>
          <a:bodyPr/>
          <a:lstStyle/>
          <a:p>
            <a:r>
              <a:rPr lang="en-US" altLang="en-US" dirty="0" smtClean="0">
                <a:ea typeface="ヒラギノ角ゴ Pro W3"/>
                <a:cs typeface="ヒラギノ角ゴ Pro W3"/>
              </a:rPr>
              <a:t>Please Use CUS Words</a:t>
            </a:r>
            <a:br>
              <a:rPr lang="en-US" altLang="en-US" dirty="0" smtClean="0">
                <a:ea typeface="ヒラギノ角ゴ Pro W3"/>
                <a:cs typeface="ヒラギノ角ゴ Pro W3"/>
              </a:rPr>
            </a:br>
            <a:r>
              <a:rPr lang="en-US" altLang="en-US" sz="2400" dirty="0" smtClean="0">
                <a:ea typeface="ヒラギノ角ゴ Pro W3"/>
                <a:cs typeface="ヒラギノ角ゴ Pro W3"/>
              </a:rPr>
              <a:t>but </a:t>
            </a:r>
            <a:r>
              <a:rPr lang="en-US" altLang="en-US" sz="2400" i="1" dirty="0" smtClean="0">
                <a:solidFill>
                  <a:srgbClr val="E1393E"/>
                </a:solidFill>
                <a:ea typeface="ヒラギノ角ゴ Pro W3"/>
                <a:cs typeface="ヒラギノ角ゴ Pro W3"/>
              </a:rPr>
              <a:t>only</a:t>
            </a:r>
            <a:r>
              <a:rPr lang="en-US" altLang="en-US" sz="2400" dirty="0" smtClean="0">
                <a:ea typeface="ヒラギノ角ゴ Pro W3"/>
                <a:cs typeface="ヒラギノ角ゴ Pro W3"/>
              </a:rPr>
              <a:t> when appropriate!</a:t>
            </a:r>
          </a:p>
        </p:txBody>
      </p:sp>
      <p:pic>
        <p:nvPicPr>
          <p:cNvPr id="72708" name="Picture 119" descr="c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22488"/>
            <a:ext cx="6608763"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881063" y="876300"/>
            <a:ext cx="7739062" cy="647700"/>
          </a:xfrm>
        </p:spPr>
        <p:txBody>
          <a:bodyPr/>
          <a:lstStyle/>
          <a:p>
            <a:r>
              <a:rPr lang="en-US" altLang="en-US" dirty="0" smtClean="0">
                <a:ea typeface="ヒラギノ角ゴ Pro W3"/>
                <a:cs typeface="ヒラギノ角ゴ Pro W3"/>
              </a:rPr>
              <a:t>Review of SKILLS</a:t>
            </a:r>
          </a:p>
        </p:txBody>
      </p:sp>
      <p:graphicFrame>
        <p:nvGraphicFramePr>
          <p:cNvPr id="5" name="Table 4"/>
          <p:cNvGraphicFramePr>
            <a:graphicFrameLocks noGrp="1"/>
          </p:cNvGraphicFramePr>
          <p:nvPr>
            <p:extLst>
              <p:ext uri="{D42A27DB-BD31-4B8C-83A1-F6EECF244321}">
                <p14:modId xmlns:p14="http://schemas.microsoft.com/office/powerpoint/2010/main" val="577400254"/>
              </p:ext>
            </p:extLst>
          </p:nvPr>
        </p:nvGraphicFramePr>
        <p:xfrm>
          <a:off x="1143000" y="1524000"/>
          <a:ext cx="7620000" cy="3435096"/>
        </p:xfrm>
        <a:graphic>
          <a:graphicData uri="http://schemas.openxmlformats.org/drawingml/2006/table">
            <a:tbl>
              <a:tblPr firstRow="1" bandRow="1">
                <a:tableStyleId>{5940675A-B579-460E-94D1-54222C63F5DA}</a:tableStyleId>
              </a:tblPr>
              <a:tblGrid>
                <a:gridCol w="2286000"/>
                <a:gridCol w="2794000"/>
                <a:gridCol w="2540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smtClean="0">
                          <a:ln>
                            <a:noFill/>
                          </a:ln>
                          <a:solidFill>
                            <a:srgbClr val="FFFFFF"/>
                          </a:solidFill>
                          <a:effectLst/>
                          <a:latin typeface="+mn-lt"/>
                        </a:rPr>
                        <a:t>100-Level Skills</a:t>
                      </a:r>
                      <a:endParaRPr lang="en-US" sz="2200" b="1" baseline="0" dirty="0">
                        <a:solidFill>
                          <a:srgbClr val="FFFFFF"/>
                        </a:solidFill>
                        <a:latin typeface="+mn-lt"/>
                      </a:endParaRPr>
                    </a:p>
                  </a:txBody>
                  <a:tcPr anchor="b">
                    <a:solidFill>
                      <a:srgbClr val="009FC3"/>
                    </a:solidFill>
                  </a:tcPr>
                </a:tc>
                <a:tc>
                  <a:txBody>
                    <a:bodyPr/>
                    <a:lstStyle/>
                    <a:p>
                      <a:pPr algn="ctr"/>
                      <a:r>
                        <a:rPr kumimoji="0" lang="en-US" sz="2200" b="1" u="none" strike="noStrike" cap="none" normalizeH="0" baseline="0" dirty="0" smtClean="0">
                          <a:ln>
                            <a:noFill/>
                          </a:ln>
                          <a:solidFill>
                            <a:srgbClr val="FFFFFF"/>
                          </a:solidFill>
                          <a:effectLst/>
                          <a:latin typeface="+mn-lt"/>
                        </a:rPr>
                        <a:t>200-Level Skills</a:t>
                      </a:r>
                      <a:endParaRPr lang="en-US" sz="2200" b="1" baseline="0" dirty="0">
                        <a:solidFill>
                          <a:srgbClr val="FFFFFF"/>
                        </a:solidFill>
                        <a:latin typeface="+mn-lt"/>
                      </a:endParaRPr>
                    </a:p>
                  </a:txBody>
                  <a:tcPr anchor="b">
                    <a:solidFill>
                      <a:srgbClr val="009FC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cap="none" normalizeH="0" baseline="0" dirty="0" smtClean="0">
                          <a:ln>
                            <a:noFill/>
                          </a:ln>
                          <a:solidFill>
                            <a:srgbClr val="FFFFFF"/>
                          </a:solidFill>
                          <a:effectLst/>
                          <a:latin typeface="+mn-lt"/>
                        </a:rPr>
                        <a:t>300-Level Skills</a:t>
                      </a:r>
                      <a:endParaRPr lang="en-US" sz="2200" b="1" baseline="0" dirty="0">
                        <a:solidFill>
                          <a:srgbClr val="FFFFFF"/>
                        </a:solidFill>
                        <a:latin typeface="+mn-lt"/>
                      </a:endParaRPr>
                    </a:p>
                  </a:txBody>
                  <a:tcPr anchor="b">
                    <a:solidFill>
                      <a:srgbClr val="009FC3"/>
                    </a:solidFill>
                  </a:tcPr>
                </a:tc>
              </a:tr>
              <a:tr h="2804160">
                <a:tc>
                  <a:txBody>
                    <a:bodyPr/>
                    <a:lstStyle/>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Request</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Call-Out</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Cross-Check</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Check-Back</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SBAR</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Brief</a:t>
                      </a:r>
                    </a:p>
                    <a:p>
                      <a:endParaRPr lang="en-US" sz="2200" baseline="0" dirty="0">
                        <a:latin typeface="+mn-lt"/>
                      </a:endParaRPr>
                    </a:p>
                  </a:txBody>
                  <a:tcPr/>
                </a:tc>
                <a:tc>
                  <a:txBody>
                    <a:bodyPr/>
                    <a:lstStyle/>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Huddle </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Debrief</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Handoff</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Cross-Monitoring</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STEP</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Task Assistance</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Shared Mental Model</a:t>
                      </a:r>
                      <a:endParaRPr lang="en-US" sz="2200" baseline="0" dirty="0">
                        <a:latin typeface="+mn-lt"/>
                      </a:endParaRPr>
                    </a:p>
                  </a:txBody>
                  <a:tcPr/>
                </a:tc>
                <a:tc>
                  <a:txBody>
                    <a:bodyPr/>
                    <a:lstStyle/>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CUS</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Two-Challenge Rule</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DESC </a:t>
                      </a:r>
                    </a:p>
                    <a:p>
                      <a:pPr marL="0" marR="0" lvl="0" indent="0" algn="l" defTabSz="457200" rtl="0" eaLnBrk="1" fontAlgn="base" latinLnBrk="0" hangingPunct="1">
                        <a:lnSpc>
                          <a:spcPct val="90000"/>
                        </a:lnSpc>
                        <a:spcBef>
                          <a:spcPct val="25000"/>
                        </a:spcBef>
                        <a:spcAft>
                          <a:spcPct val="0"/>
                        </a:spcAft>
                        <a:buClrTx/>
                        <a:buSzTx/>
                        <a:buFontTx/>
                        <a:buNone/>
                        <a:tabLst/>
                      </a:pPr>
                      <a:r>
                        <a:rPr kumimoji="0" lang="en-US" sz="2200" u="none" strike="noStrike" cap="none" normalizeH="0" baseline="0" dirty="0" smtClean="0">
                          <a:ln>
                            <a:noFill/>
                          </a:ln>
                          <a:effectLst/>
                          <a:latin typeface="+mn-lt"/>
                        </a:rPr>
                        <a:t>I</a:t>
                      </a:r>
                      <a:r>
                        <a:rPr kumimoji="0" lang="ja-JP" altLang="en-US" sz="2200" u="none" strike="noStrike" cap="none" normalizeH="0" baseline="0" dirty="0" smtClean="0">
                          <a:ln>
                            <a:noFill/>
                          </a:ln>
                          <a:effectLst/>
                          <a:latin typeface="+mn-lt"/>
                        </a:rPr>
                        <a:t>’</a:t>
                      </a:r>
                      <a:r>
                        <a:rPr kumimoji="0" lang="en-US" sz="2200" u="none" strike="noStrike" cap="none" normalizeH="0" baseline="0" dirty="0" smtClean="0">
                          <a:ln>
                            <a:noFill/>
                          </a:ln>
                          <a:effectLst/>
                          <a:latin typeface="+mn-lt"/>
                        </a:rPr>
                        <a:t>M SAFE</a:t>
                      </a:r>
                    </a:p>
                    <a:p>
                      <a:endParaRPr lang="en-US" sz="2200" baseline="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4294967295"/>
          </p:nvPr>
        </p:nvSpPr>
        <p:spPr>
          <a:xfrm>
            <a:off x="8096250" y="6581775"/>
            <a:ext cx="762000" cy="30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eaLnBrk="1" hangingPunct="1">
              <a:lnSpc>
                <a:spcPct val="100000"/>
              </a:lnSpc>
              <a:spcBef>
                <a:spcPct val="0"/>
              </a:spcBef>
              <a:buClrTx/>
              <a:buSzTx/>
              <a:buFontTx/>
              <a:buNone/>
            </a:pPr>
            <a:r>
              <a:rPr lang="en-US" altLang="en-US" sz="1000" smtClean="0">
                <a:solidFill>
                  <a:srgbClr val="542200"/>
                </a:solidFill>
              </a:rPr>
              <a:t> </a:t>
            </a:r>
            <a:fld id="{15252399-F179-4853-85A5-20ACA2B1F1B4}" type="slidenum">
              <a:rPr lang="en-US" altLang="en-US" sz="1000" smtClean="0">
                <a:solidFill>
                  <a:srgbClr val="542200"/>
                </a:solidFill>
              </a:rPr>
              <a:pPr eaLnBrk="1" hangingPunct="1">
                <a:lnSpc>
                  <a:spcPct val="100000"/>
                </a:lnSpc>
                <a:spcBef>
                  <a:spcPct val="0"/>
                </a:spcBef>
                <a:buClrTx/>
                <a:buSzTx/>
                <a:buFontTx/>
                <a:buNone/>
              </a:pPr>
              <a:t>39</a:t>
            </a:fld>
            <a:r>
              <a:rPr lang="en-US" altLang="en-US" sz="1000" smtClean="0">
                <a:solidFill>
                  <a:srgbClr val="542200"/>
                </a:solidFill>
              </a:rPr>
              <a:t>  </a:t>
            </a:r>
          </a:p>
        </p:txBody>
      </p:sp>
      <p:sp>
        <p:nvSpPr>
          <p:cNvPr id="75779" name="Rectangle 2"/>
          <p:cNvSpPr>
            <a:spLocks noGrp="1" noChangeArrowheads="1"/>
          </p:cNvSpPr>
          <p:nvPr>
            <p:ph type="title"/>
          </p:nvPr>
        </p:nvSpPr>
        <p:spPr>
          <a:xfrm>
            <a:off x="896938" y="630238"/>
            <a:ext cx="7543800" cy="1143000"/>
          </a:xfrm>
        </p:spPr>
        <p:txBody>
          <a:bodyPr/>
          <a:lstStyle/>
          <a:p>
            <a:pPr eaLnBrk="1" hangingPunct="1"/>
            <a:r>
              <a:rPr lang="en-US" altLang="en-US" sz="3200" dirty="0" smtClean="0">
                <a:ea typeface="ヒラギノ角ゴ Pro W3"/>
                <a:cs typeface="ヒラギノ角ゴ Pro W3"/>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spcBef>
                <a:spcPts val="300"/>
              </a:spcBef>
              <a:buClr>
                <a:schemeClr val="folHlink"/>
              </a:buClr>
              <a:buSzPct val="90000"/>
              <a:buFont typeface="Wingdings" pitchFamily="2" charset="2"/>
              <a:buNone/>
              <a:defRPr/>
            </a:pPr>
            <a:r>
              <a:rPr lang="en-US" sz="1600" dirty="0"/>
              <a:t>Communication</a:t>
            </a:r>
          </a:p>
          <a:p>
            <a:pPr marL="685800" lvl="1" indent="-228600">
              <a:lnSpc>
                <a:spcPct val="90000"/>
              </a:lnSpc>
              <a:spcBef>
                <a:spcPts val="300"/>
              </a:spcBef>
              <a:buSzPct val="90000"/>
              <a:buFont typeface="Arial" pitchFamily="34" charset="0"/>
              <a:buChar char="•"/>
              <a:defRPr/>
            </a:pPr>
            <a:r>
              <a:rPr lang="en-US" sz="1400" dirty="0"/>
              <a:t>SBAR</a:t>
            </a:r>
          </a:p>
          <a:p>
            <a:pPr marL="685800" lvl="1" indent="-228600">
              <a:lnSpc>
                <a:spcPct val="90000"/>
              </a:lnSpc>
              <a:spcBef>
                <a:spcPts val="300"/>
              </a:spcBef>
              <a:buSzPct val="90000"/>
              <a:buFont typeface="Arial" pitchFamily="34" charset="0"/>
              <a:buChar char="•"/>
              <a:defRPr/>
            </a:pPr>
            <a:r>
              <a:rPr lang="en-US" sz="1400" dirty="0"/>
              <a:t>Call-Out</a:t>
            </a:r>
          </a:p>
          <a:p>
            <a:pPr marL="685800" lvl="1" indent="-228600">
              <a:lnSpc>
                <a:spcPct val="90000"/>
              </a:lnSpc>
              <a:spcBef>
                <a:spcPts val="300"/>
              </a:spcBef>
              <a:buSzPct val="90000"/>
              <a:buFont typeface="Arial" pitchFamily="34" charset="0"/>
              <a:buChar char="•"/>
              <a:defRPr/>
            </a:pPr>
            <a:r>
              <a:rPr lang="en-US" sz="1400" dirty="0"/>
              <a:t>Check-Back</a:t>
            </a:r>
          </a:p>
          <a:p>
            <a:pPr marL="685800" lvl="1" indent="-228600">
              <a:lnSpc>
                <a:spcPct val="90000"/>
              </a:lnSpc>
              <a:spcBef>
                <a:spcPts val="300"/>
              </a:spcBef>
              <a:buSzPct val="90000"/>
              <a:buFont typeface="Arial" pitchFamily="34" charset="0"/>
              <a:buChar char="•"/>
              <a:defRPr/>
            </a:pPr>
            <a:r>
              <a:rPr lang="en-US" sz="1400" dirty="0"/>
              <a:t>Handoff</a:t>
            </a:r>
          </a:p>
          <a:p>
            <a:pPr lvl="1" indent="-228600">
              <a:lnSpc>
                <a:spcPct val="90000"/>
              </a:lnSpc>
              <a:spcBef>
                <a:spcPts val="300"/>
              </a:spcBef>
              <a:buSzPct val="90000"/>
              <a:defRPr/>
            </a:pPr>
            <a:r>
              <a:rPr lang="en-US" sz="1600" dirty="0"/>
              <a:t>Leading Teams</a:t>
            </a:r>
          </a:p>
          <a:p>
            <a:pPr marL="685800" lvl="1" indent="-228600">
              <a:lnSpc>
                <a:spcPct val="90000"/>
              </a:lnSpc>
              <a:spcBef>
                <a:spcPts val="300"/>
              </a:spcBef>
              <a:buSzPct val="90000"/>
              <a:buFont typeface="Arial" pitchFamily="34" charset="0"/>
              <a:buChar char="•"/>
              <a:defRPr/>
            </a:pPr>
            <a:r>
              <a:rPr lang="en-US" sz="1400" dirty="0"/>
              <a:t>Brief</a:t>
            </a:r>
          </a:p>
          <a:p>
            <a:pPr marL="685800" lvl="1" indent="-228600">
              <a:lnSpc>
                <a:spcPct val="90000"/>
              </a:lnSpc>
              <a:spcBef>
                <a:spcPts val="300"/>
              </a:spcBef>
              <a:buSzPct val="90000"/>
              <a:buFont typeface="Arial" pitchFamily="34" charset="0"/>
              <a:buChar char="•"/>
              <a:defRPr/>
            </a:pPr>
            <a:r>
              <a:rPr lang="en-US" sz="1400" dirty="0"/>
              <a:t>Huddle </a:t>
            </a:r>
          </a:p>
          <a:p>
            <a:pPr marL="685800" lvl="1" indent="-228600">
              <a:lnSpc>
                <a:spcPct val="90000"/>
              </a:lnSpc>
              <a:spcBef>
                <a:spcPts val="300"/>
              </a:spcBef>
              <a:buSzPct val="90000"/>
              <a:buFont typeface="Arial" pitchFamily="34" charset="0"/>
              <a:buChar char="•"/>
              <a:defRPr/>
            </a:pPr>
            <a:r>
              <a:rPr lang="en-US" sz="1400" dirty="0"/>
              <a:t>Debrief</a:t>
            </a:r>
          </a:p>
          <a:p>
            <a:pPr lvl="1" indent="-228600">
              <a:lnSpc>
                <a:spcPct val="90000"/>
              </a:lnSpc>
              <a:spcBef>
                <a:spcPts val="300"/>
              </a:spcBef>
              <a:buSzPct val="90000"/>
              <a:defRPr/>
            </a:pPr>
            <a:r>
              <a:rPr lang="en-US" sz="1600" dirty="0"/>
              <a:t>Situation Monitoring</a:t>
            </a:r>
          </a:p>
          <a:p>
            <a:pPr marL="685800" lvl="1" indent="-228600">
              <a:lnSpc>
                <a:spcPct val="90000"/>
              </a:lnSpc>
              <a:spcBef>
                <a:spcPts val="300"/>
              </a:spcBef>
              <a:buSzPct val="90000"/>
              <a:buFont typeface="Arial" pitchFamily="34" charset="0"/>
              <a:buChar char="•"/>
              <a:defRPr/>
            </a:pPr>
            <a:r>
              <a:rPr lang="en-US" sz="1400" dirty="0"/>
              <a:t>STEP</a:t>
            </a:r>
          </a:p>
          <a:p>
            <a:pPr marL="685800" lvl="1" indent="-228600">
              <a:lnSpc>
                <a:spcPct val="90000"/>
              </a:lnSpc>
              <a:spcBef>
                <a:spcPts val="300"/>
              </a:spcBef>
              <a:buSzPct val="90000"/>
              <a:buFont typeface="Arial" pitchFamily="34" charset="0"/>
              <a:buChar char="•"/>
              <a:defRPr/>
            </a:pPr>
            <a:r>
              <a:rPr lang="en-US" sz="1400" dirty="0"/>
              <a:t>I’M SAFE</a:t>
            </a:r>
          </a:p>
          <a:p>
            <a:pPr lvl="1" indent="-228600">
              <a:lnSpc>
                <a:spcPct val="90000"/>
              </a:lnSpc>
              <a:spcBef>
                <a:spcPts val="300"/>
              </a:spcBef>
              <a:buSzPct val="90000"/>
              <a:defRPr/>
            </a:pPr>
            <a:r>
              <a:rPr lang="en-US" sz="1600" dirty="0"/>
              <a:t>Mutual Support</a:t>
            </a:r>
          </a:p>
          <a:p>
            <a:pPr marL="685800" lvl="1" indent="-228600">
              <a:lnSpc>
                <a:spcPct val="90000"/>
              </a:lnSpc>
              <a:spcBef>
                <a:spcPts val="300"/>
              </a:spcBef>
              <a:buSzPct val="90000"/>
              <a:buFont typeface="Arial" pitchFamily="34" charset="0"/>
              <a:buChar char="•"/>
              <a:defRPr/>
            </a:pPr>
            <a:r>
              <a:rPr lang="en-US" sz="1400" dirty="0"/>
              <a:t>Task Assistance</a:t>
            </a:r>
          </a:p>
          <a:p>
            <a:pPr marL="685800" lvl="1" indent="-228600">
              <a:lnSpc>
                <a:spcPct val="90000"/>
              </a:lnSpc>
              <a:spcBef>
                <a:spcPts val="300"/>
              </a:spcBef>
              <a:buSzPct val="90000"/>
              <a:buFont typeface="Arial" pitchFamily="34" charset="0"/>
              <a:buChar char="•"/>
              <a:defRPr/>
            </a:pPr>
            <a:r>
              <a:rPr lang="en-US" sz="1400" dirty="0"/>
              <a:t>Feedback</a:t>
            </a:r>
          </a:p>
          <a:p>
            <a:pPr marL="685800" lvl="1" indent="-228600">
              <a:lnSpc>
                <a:spcPct val="90000"/>
              </a:lnSpc>
              <a:spcBef>
                <a:spcPts val="300"/>
              </a:spcBef>
              <a:buSzPct val="90000"/>
              <a:buFont typeface="Arial" pitchFamily="34" charset="0"/>
              <a:buChar char="•"/>
              <a:defRPr/>
            </a:pPr>
            <a:r>
              <a:rPr lang="en-US" sz="1400" dirty="0"/>
              <a:t>Assertive Statement</a:t>
            </a:r>
          </a:p>
          <a:p>
            <a:pPr marL="685800" lvl="1" indent="-228600">
              <a:lnSpc>
                <a:spcPct val="90000"/>
              </a:lnSpc>
              <a:spcBef>
                <a:spcPts val="300"/>
              </a:spcBef>
              <a:buSzPct val="90000"/>
              <a:buFont typeface="Arial" pitchFamily="34" charset="0"/>
              <a:buChar char="•"/>
              <a:defRPr/>
            </a:pPr>
            <a:r>
              <a:rPr lang="en-US" sz="1400" dirty="0"/>
              <a:t>Two-Challenge Rule</a:t>
            </a:r>
          </a:p>
          <a:p>
            <a:pPr marL="685800" lvl="1" indent="-228600">
              <a:lnSpc>
                <a:spcPct val="90000"/>
              </a:lnSpc>
              <a:spcBef>
                <a:spcPts val="300"/>
              </a:spcBef>
              <a:buSzPct val="90000"/>
              <a:buFont typeface="Arial" pitchFamily="34" charset="0"/>
              <a:buChar char="•"/>
              <a:defRPr/>
            </a:pPr>
            <a:r>
              <a:rPr lang="en-US" sz="1400" dirty="0"/>
              <a:t>CUS</a:t>
            </a:r>
          </a:p>
          <a:p>
            <a:pPr marL="685800" lvl="1" indent="-228600">
              <a:lnSpc>
                <a:spcPct val="90000"/>
              </a:lnSpc>
              <a:spcBef>
                <a:spcPts val="300"/>
              </a:spcBef>
              <a:buSzPct val="90000"/>
              <a:buFont typeface="Arial" pitchFamily="34" charset="0"/>
              <a:buChar char="•"/>
              <a:defRPr/>
            </a:pPr>
            <a:r>
              <a:rPr lang="en-US" sz="1400" dirty="0"/>
              <a:t>DESC Script</a:t>
            </a:r>
          </a:p>
        </p:txBody>
      </p:sp>
      <p:sp>
        <p:nvSpPr>
          <p:cNvPr id="75781"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a:lnSpc>
                <a:spcPct val="95000"/>
              </a:lnSpc>
              <a:spcBef>
                <a:spcPct val="40000"/>
              </a:spcBef>
              <a:buClr>
                <a:schemeClr val="folHlink"/>
              </a:buClr>
              <a:buSzPct val="90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1pPr>
            <a:lvl2pPr marL="742950" indent="-285750">
              <a:lnSpc>
                <a:spcPct val="95000"/>
              </a:lnSpc>
              <a:spcBef>
                <a:spcPct val="40000"/>
              </a:spcBef>
              <a:buClr>
                <a:schemeClr val="accent1"/>
              </a:buClr>
              <a:buSzPct val="7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2pPr>
            <a:lvl3pPr marL="1143000" indent="-228600">
              <a:lnSpc>
                <a:spcPct val="95000"/>
              </a:lnSpc>
              <a:spcBef>
                <a:spcPct val="40000"/>
              </a:spcBef>
              <a:buClr>
                <a:schemeClr val="folHlink"/>
              </a:buClr>
              <a:buSzPct val="55000"/>
              <a:buFont typeface="Wingdings" panose="05000000000000000000" pitchFamily="2" charset="2"/>
              <a:buChar char="n"/>
              <a:defRPr sz="2400">
                <a:solidFill>
                  <a:schemeClr val="tx1"/>
                </a:solidFill>
                <a:latin typeface="Arial" panose="020B0604020202020204" pitchFamily="34" charset="0"/>
                <a:ea typeface="ヒラギノ角ゴ Pro W3"/>
                <a:cs typeface="ヒラギノ角ゴ Pro W3"/>
              </a:defRPr>
            </a:lvl3pPr>
            <a:lvl4pPr marL="16002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4pPr>
            <a:lvl5pPr marL="2057400" indent="-228600">
              <a:lnSpc>
                <a:spcPct val="95000"/>
              </a:lnSpc>
              <a:spcBef>
                <a:spcPct val="40000"/>
              </a:spcBef>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lnSpc>
                <a:spcPct val="95000"/>
              </a:lnSpc>
              <a:spcBef>
                <a:spcPct val="4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ヒラギノ角ゴ Pro W3"/>
                <a:cs typeface="ヒラギノ角ゴ Pro W3"/>
              </a:defRPr>
            </a:lvl9pPr>
          </a:lstStyle>
          <a:p>
            <a:pPr algn="ctr" eaLnBrk="1" hangingPunct="1">
              <a:lnSpc>
                <a:spcPct val="100000"/>
              </a:lnSpc>
              <a:spcAft>
                <a:spcPts val="600"/>
              </a:spcAft>
              <a:buFont typeface="Wingdings" panose="05000000000000000000" pitchFamily="2" charset="2"/>
              <a:buNone/>
            </a:pPr>
            <a:r>
              <a:rPr lang="en-US" altLang="en-US" sz="2000" b="1">
                <a:solidFill>
                  <a:schemeClr val="bg1"/>
                </a:solidFill>
              </a:rPr>
              <a:t>OUTCOMES</a:t>
            </a:r>
          </a:p>
          <a:p>
            <a:pPr eaLnBrk="1" hangingPunct="1">
              <a:lnSpc>
                <a:spcPct val="130000"/>
              </a:lnSpc>
              <a:spcBef>
                <a:spcPct val="0"/>
              </a:spcBef>
              <a:buClr>
                <a:schemeClr val="bg1"/>
              </a:buClr>
            </a:pPr>
            <a:r>
              <a:rPr lang="en-US" altLang="en-US" sz="1600">
                <a:solidFill>
                  <a:schemeClr val="bg1"/>
                </a:solidFill>
              </a:rPr>
              <a:t>Shared Mental Model</a:t>
            </a:r>
          </a:p>
          <a:p>
            <a:pPr eaLnBrk="1" hangingPunct="1">
              <a:lnSpc>
                <a:spcPct val="130000"/>
              </a:lnSpc>
              <a:buClr>
                <a:schemeClr val="bg1"/>
              </a:buClr>
            </a:pPr>
            <a:r>
              <a:rPr lang="en-US" altLang="en-US" sz="1600">
                <a:solidFill>
                  <a:schemeClr val="bg1"/>
                </a:solidFill>
              </a:rPr>
              <a:t>Adaptability</a:t>
            </a:r>
          </a:p>
          <a:p>
            <a:pPr eaLnBrk="1" hangingPunct="1">
              <a:lnSpc>
                <a:spcPct val="130000"/>
              </a:lnSpc>
              <a:buClr>
                <a:schemeClr val="bg1"/>
              </a:buClr>
            </a:pPr>
            <a:r>
              <a:rPr lang="en-US" altLang="en-US" sz="1600">
                <a:solidFill>
                  <a:schemeClr val="bg1"/>
                </a:solidFill>
              </a:rPr>
              <a:t>Team Orientation</a:t>
            </a:r>
          </a:p>
          <a:p>
            <a:pPr eaLnBrk="1" hangingPunct="1">
              <a:lnSpc>
                <a:spcPct val="130000"/>
              </a:lnSpc>
              <a:buClr>
                <a:schemeClr val="bg1"/>
              </a:buClr>
            </a:pPr>
            <a:r>
              <a:rPr lang="en-US" altLang="en-US" sz="1600">
                <a:solidFill>
                  <a:schemeClr val="bg1"/>
                </a:solidFill>
              </a:rPr>
              <a:t>Mutual Trust</a:t>
            </a:r>
          </a:p>
          <a:p>
            <a:pPr eaLnBrk="1" hangingPunct="1">
              <a:lnSpc>
                <a:spcPct val="130000"/>
              </a:lnSpc>
              <a:buClr>
                <a:schemeClr val="bg1"/>
              </a:buClr>
            </a:pPr>
            <a:r>
              <a:rPr lang="en-US" altLang="en-US" sz="1600">
                <a:solidFill>
                  <a:schemeClr val="bg1"/>
                </a:solidFill>
              </a:rPr>
              <a:t>Team Performance</a:t>
            </a:r>
          </a:p>
          <a:p>
            <a:pPr eaLnBrk="1" hangingPunct="1">
              <a:lnSpc>
                <a:spcPct val="130000"/>
              </a:lnSpc>
              <a:buClr>
                <a:schemeClr val="bg1"/>
              </a:buClr>
            </a:pPr>
            <a:r>
              <a:rPr lang="en-US" altLang="en-US" sz="1600" i="1">
                <a:solidFill>
                  <a:schemeClr val="bg1"/>
                </a:solidFill>
              </a:rPr>
              <a:t>Patient Safety!!</a:t>
            </a:r>
            <a:endParaRPr lang="en-US" altLang="en-US" sz="1600">
              <a:solidFill>
                <a:schemeClr val="bg1"/>
              </a:solidFill>
            </a:endParaRPr>
          </a:p>
          <a:p>
            <a:pPr eaLnBrk="1" hangingPunct="1">
              <a:lnSpc>
                <a:spcPct val="90000"/>
              </a:lnSpc>
              <a:buClr>
                <a:schemeClr val="tx1"/>
              </a:buClr>
            </a:pPr>
            <a:endParaRPr lang="en-US" altLang="en-US" sz="1600">
              <a:solidFill>
                <a:schemeClr val="bg1"/>
              </a:solidFill>
            </a:endParaRPr>
          </a:p>
        </p:txBody>
      </p:sp>
      <p:sp>
        <p:nvSpPr>
          <p:cNvPr id="75782"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100000"/>
              </a:lnSpc>
              <a:spcAft>
                <a:spcPts val="600"/>
              </a:spcAft>
              <a:buFont typeface="Wingdings" pitchFamily="2" charset="2"/>
              <a:buNone/>
            </a:pPr>
            <a:r>
              <a:rPr lang="en-US" altLang="en-US" sz="2000" b="1" dirty="0" smtClean="0">
                <a:solidFill>
                  <a:schemeClr val="bg1"/>
                </a:solidFill>
                <a:ea typeface="ヒラギノ角ゴ Pro W3"/>
                <a:cs typeface="ヒラギノ角ゴ Pro W3"/>
              </a:rPr>
              <a:t>BARRIERS</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Inconsistency in Team Membership</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Lack of Time</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Lack of Information Sharing</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Hierarchy</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Defensiveness</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Conventional Thinking</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Complacency</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Varying Communication Styles</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Conflict</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Lack of Coordination and </a:t>
            </a:r>
            <a:r>
              <a:rPr lang="en-US" altLang="en-US" sz="1600" dirty="0" err="1" smtClean="0">
                <a:solidFill>
                  <a:schemeClr val="bg1"/>
                </a:solidFill>
                <a:ea typeface="ヒラギノ角ゴ Pro W3"/>
                <a:cs typeface="ヒラギノ角ゴ Pro W3"/>
              </a:rPr>
              <a:t>Followup</a:t>
            </a:r>
            <a:r>
              <a:rPr lang="en-US" altLang="en-US" sz="1600" dirty="0" smtClean="0">
                <a:solidFill>
                  <a:schemeClr val="bg1"/>
                </a:solidFill>
                <a:ea typeface="ヒラギノ角ゴ Pro W3"/>
                <a:cs typeface="ヒラギノ角ゴ Pro W3"/>
              </a:rPr>
              <a:t> With Coworkers</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Distractions</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Fatigue</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Workload</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Misinterpretation of Cues</a:t>
            </a:r>
          </a:p>
          <a:p>
            <a:pPr marL="344488" indent="-231775" eaLnBrk="1" hangingPunct="1">
              <a:spcBef>
                <a:spcPct val="10000"/>
              </a:spcBef>
              <a:buClr>
                <a:schemeClr val="bg1"/>
              </a:buClr>
            </a:pPr>
            <a:r>
              <a:rPr lang="en-US" altLang="en-US" sz="1600" dirty="0" smtClean="0">
                <a:solidFill>
                  <a:schemeClr val="bg1"/>
                </a:solidFill>
                <a:ea typeface="ヒラギノ角ゴ Pro W3"/>
                <a:cs typeface="ヒラギノ角ゴ Pro W3"/>
              </a:rPr>
              <a:t>Lack of Role Clarity</a:t>
            </a:r>
            <a:endParaRPr lang="en-US" altLang="en-US" sz="1600" dirty="0" smtClean="0">
              <a:ea typeface="ヒラギノ角ゴ Pro W3"/>
              <a:cs typeface="ヒラギノ角ゴ Pro W3"/>
            </a:endParaRPr>
          </a:p>
        </p:txBody>
      </p:sp>
      <p:pic>
        <p:nvPicPr>
          <p:cNvPr id="2" name="Picture 1" descr="barriers, tools and strategies, and outcomes"/>
          <p:cNvPicPr>
            <a:picLocks noChangeAspect="1"/>
          </p:cNvPicPr>
          <p:nvPr/>
        </p:nvPicPr>
        <p:blipFill>
          <a:blip r:embed="rId3"/>
          <a:stretch>
            <a:fillRect/>
          </a:stretch>
        </p:blipFill>
        <p:spPr>
          <a:xfrm>
            <a:off x="-30707" y="1600200"/>
            <a:ext cx="9174707" cy="53131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ea typeface="ヒラギノ角ゴ Pro W3"/>
                <a:cs typeface="ヒラギノ角ゴ Pro W3"/>
              </a:rPr>
              <a:t>Help Line </a:t>
            </a:r>
            <a:r>
              <a:rPr lang="en-US" altLang="en-US" b="0" dirty="0" smtClean="0">
                <a:ea typeface="ヒラギノ角ゴ Pro W3"/>
                <a:cs typeface="ヒラギノ角ゴ Pro W3"/>
              </a:rPr>
              <a:t>(312) 422-2609</a:t>
            </a:r>
            <a:endParaRPr lang="en-US" altLang="en-US" dirty="0" smtClean="0">
              <a:solidFill>
                <a:srgbClr val="FF0000"/>
              </a:solidFill>
              <a:ea typeface="ヒラギノ角ゴ Pro W3"/>
              <a:cs typeface="ヒラギノ角ゴ Pro W3"/>
            </a:endParaRPr>
          </a:p>
        </p:txBody>
      </p:sp>
      <p:sp>
        <p:nvSpPr>
          <p:cNvPr id="21507" name="Content Placeholder 2"/>
          <p:cNvSpPr>
            <a:spLocks noGrp="1"/>
          </p:cNvSpPr>
          <p:nvPr>
            <p:ph idx="1"/>
          </p:nvPr>
        </p:nvSpPr>
        <p:spPr>
          <a:xfrm>
            <a:off x="914400" y="2020888"/>
            <a:ext cx="7772400" cy="4151312"/>
          </a:xfrm>
        </p:spPr>
        <p:txBody>
          <a:bodyPr/>
          <a:lstStyle/>
          <a:p>
            <a:pPr marL="0" indent="0" algn="ctr">
              <a:buFont typeface="Wingdings" pitchFamily="2" charset="2"/>
              <a:buNone/>
            </a:pPr>
            <a:r>
              <a:rPr lang="en-US" altLang="en-US" dirty="0" smtClean="0">
                <a:ea typeface="ヒラギノ角ゴ Pro W3"/>
                <a:cs typeface="ヒラギノ角ゴ Pro W3"/>
              </a:rPr>
              <a:t>Or email: </a:t>
            </a:r>
            <a:r>
              <a:rPr lang="en-US" altLang="en-US" dirty="0" smtClean="0">
                <a:ea typeface="ヒラギノ角ゴ Pro W3"/>
                <a:cs typeface="ヒラギノ角ゴ Pro W3"/>
                <a:hlinkClick r:id="rId3"/>
              </a:rPr>
              <a:t>AHRQTeamSTEPPS@aha.org</a:t>
            </a:r>
            <a:r>
              <a:rPr lang="en-US" altLang="en-US" dirty="0" smtClean="0">
                <a:ea typeface="ヒラギノ角ゴ Pro W3"/>
                <a:cs typeface="ヒラギノ角ゴ Pro W3"/>
              </a:rPr>
              <a:t> </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p:txBody>
          <a:bodyPr/>
          <a:lstStyle/>
          <a:p>
            <a:pPr marL="0" indent="0" algn="ctr">
              <a:buFont typeface="Wingdings" pitchFamily="2" charset="2"/>
              <a:buNone/>
            </a:pPr>
            <a:r>
              <a:rPr lang="en-US" altLang="en-US" sz="3600" i="1" dirty="0" smtClean="0">
                <a:ea typeface="ヒラギノ角ゴ Pro W3"/>
                <a:cs typeface="ヒラギノ角ゴ Pro W3"/>
              </a:rPr>
              <a:t>Thank You!</a:t>
            </a:r>
            <a:endParaRPr lang="en-US" altLang="en-US" sz="3600" i="1" dirty="0" smtClean="0">
              <a:ea typeface="ヒラギノ角ゴ Pro W3"/>
              <a:cs typeface="ヒラギノ角ゴ Pro W3"/>
            </a:endParaRPr>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smtClean="0">
                <a:ea typeface="ヒラギノ角ゴ Pro W3"/>
                <a:cs typeface="ヒラギノ角ゴ Pro W3"/>
              </a:rPr>
              <a:t>Contact Information</a:t>
            </a:r>
          </a:p>
        </p:txBody>
      </p:sp>
      <p:sp>
        <p:nvSpPr>
          <p:cNvPr id="78851" name="Content Placeholder 2"/>
          <p:cNvSpPr>
            <a:spLocks noGrp="1"/>
          </p:cNvSpPr>
          <p:nvPr>
            <p:ph idx="1"/>
          </p:nvPr>
        </p:nvSpPr>
        <p:spPr/>
        <p:txBody>
          <a:bodyPr/>
          <a:lstStyle/>
          <a:p>
            <a:pPr marL="0" indent="0" algn="ctr">
              <a:buFont typeface="Wingdings" pitchFamily="2" charset="2"/>
              <a:buNone/>
              <a:defRPr/>
            </a:pPr>
            <a:r>
              <a:rPr lang="en-US" altLang="en-US" dirty="0" smtClean="0">
                <a:ea typeface="ヒラギノ角ゴ Pro W3"/>
                <a:cs typeface="ヒラギノ角ゴ Pro W3"/>
              </a:rPr>
              <a:t>Ross Ehrmantraut, R.N. – </a:t>
            </a:r>
            <a:r>
              <a:rPr lang="en-US" altLang="en-US" dirty="0" smtClean="0">
                <a:ea typeface="ヒラギノ角ゴ Pro W3"/>
                <a:cs typeface="ヒラギノ角ゴ Pro W3"/>
                <a:hlinkClick r:id="rId3"/>
              </a:rPr>
              <a:t>rherma@uw.edu</a:t>
            </a:r>
            <a:endParaRPr lang="en-US" altLang="en-US" dirty="0" smtClean="0">
              <a:ea typeface="ヒラギノ角ゴ Pro W3"/>
              <a:cs typeface="ヒラギノ角ゴ Pro W3"/>
            </a:endParaRPr>
          </a:p>
          <a:p>
            <a:pPr marL="0" indent="0" algn="ctr">
              <a:buFont typeface="Wingdings" pitchFamily="2" charset="2"/>
              <a:buNone/>
              <a:defRPr/>
            </a:pPr>
            <a:r>
              <a:rPr lang="en-US" altLang="en-US" dirty="0" smtClean="0">
                <a:ea typeface="ヒラギノ角ゴ Pro W3"/>
                <a:cs typeface="ヒラギノ角ゴ Pro W3"/>
              </a:rPr>
              <a:t>Megan Sherman, </a:t>
            </a:r>
            <a:r>
              <a:rPr lang="en-US" altLang="en-US" dirty="0" err="1" smtClean="0">
                <a:ea typeface="ヒラギノ角ゴ Pro W3"/>
                <a:cs typeface="ヒラギノ角ゴ Pro W3"/>
              </a:rPr>
              <a:t>M.A.Ed.H.D</a:t>
            </a:r>
            <a:r>
              <a:rPr lang="en-US" altLang="en-US" dirty="0" smtClean="0">
                <a:ea typeface="ヒラギノ角ゴ Pro W3"/>
                <a:cs typeface="ヒラギノ角ゴ Pro W3"/>
              </a:rPr>
              <a:t>. – </a:t>
            </a:r>
            <a:r>
              <a:rPr lang="en-US" altLang="en-US" dirty="0" smtClean="0">
                <a:ea typeface="ヒラギノ角ゴ Pro W3"/>
                <a:cs typeface="ヒラギノ角ゴ Pro W3"/>
                <a:hlinkClick r:id="rId4"/>
              </a:rPr>
              <a:t>shermm@uw.edu</a:t>
            </a:r>
            <a:endParaRPr lang="en-US" altLang="en-US" dirty="0" smtClean="0">
              <a:ea typeface="ヒラギノ角ゴ Pro W3"/>
              <a:cs typeface="ヒラギノ角ゴ Pro W3"/>
            </a:endParaRPr>
          </a:p>
          <a:p>
            <a:pPr marL="0" indent="0" algn="ctr">
              <a:buFont typeface="Wingdings" pitchFamily="2" charset="2"/>
              <a:buNone/>
              <a:defRPr/>
            </a:pPr>
            <a:r>
              <a:rPr lang="en-US" altLang="en-US" dirty="0" smtClean="0">
                <a:ea typeface="ヒラギノ角ゴ Pro W3"/>
                <a:cs typeface="ヒラギノ角ゴ Pro W3"/>
              </a:rPr>
              <a:t>Farrah Leland, J.D. – </a:t>
            </a:r>
            <a:r>
              <a:rPr lang="en-US" altLang="en-US" dirty="0" smtClean="0">
                <a:ea typeface="ヒラギノ角ゴ Pro W3"/>
                <a:cs typeface="ヒラギノ角ゴ Pro W3"/>
                <a:hlinkClick r:id="rId5"/>
              </a:rPr>
              <a:t>batchel@uw.edu</a:t>
            </a:r>
            <a:endParaRPr lang="en-US" altLang="en-US" dirty="0" smtClean="0">
              <a:ea typeface="ヒラギノ角ゴ Pro W3"/>
              <a:cs typeface="ヒラギノ角ゴ Pro W3"/>
            </a:endParaRPr>
          </a:p>
          <a:p>
            <a:pPr marL="0" indent="0" algn="ctr">
              <a:buFont typeface="Wingdings" pitchFamily="2" charset="2"/>
              <a:buNone/>
              <a:defRPr/>
            </a:pPr>
            <a:r>
              <a:rPr lang="en-US" altLang="en-US" dirty="0" smtClean="0">
                <a:ea typeface="ヒラギノ角ゴ Pro W3"/>
                <a:cs typeface="ヒラギノ角ゴ Pro W3"/>
              </a:rPr>
              <a:t>UW Medicine WISH – 206-598-2710</a:t>
            </a:r>
          </a:p>
          <a:p>
            <a:pPr algn="ctr">
              <a:defRPr/>
            </a:pPr>
            <a:endParaRPr lang="en-US" altLang="en-US"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smtClean="0">
                <a:ea typeface="ヒラギノ角ゴ Pro W3"/>
                <a:cs typeface="ヒラギノ角ゴ Pro W3"/>
              </a:rPr>
              <a:t>Questions and Answers</a:t>
            </a:r>
          </a:p>
        </p:txBody>
      </p:sp>
      <p:sp>
        <p:nvSpPr>
          <p:cNvPr id="79875" name="Content Placeholder 2"/>
          <p:cNvSpPr>
            <a:spLocks noGrp="1"/>
          </p:cNvSpPr>
          <p:nvPr>
            <p:ph idx="1"/>
          </p:nvPr>
        </p:nvSpPr>
        <p:spPr/>
        <p:txBody>
          <a:bodyPr/>
          <a:lstStyle/>
          <a:p>
            <a:pPr marL="0" indent="0" algn="ctr">
              <a:buFont typeface="Wingdings" pitchFamily="2" charset="2"/>
              <a:buNone/>
            </a:pPr>
            <a:r>
              <a:rPr lang="en-US" altLang="en-US" dirty="0" smtClean="0">
                <a:ea typeface="ヒラギノ角ゴ Pro W3"/>
                <a:cs typeface="ヒラギノ角ゴ Pro W3"/>
              </a:rPr>
              <a:t>For more information, please contact our team at: </a:t>
            </a:r>
          </a:p>
          <a:p>
            <a:pPr marL="0" indent="0" algn="ctr">
              <a:buFont typeface="Wingdings" pitchFamily="2" charset="2"/>
              <a:buNone/>
            </a:pPr>
            <a:r>
              <a:rPr lang="en-US" altLang="en-US" u="sng" dirty="0" smtClean="0">
                <a:ea typeface="ヒラギノ角ゴ Pro W3"/>
                <a:cs typeface="ヒラギノ角ゴ Pro W3"/>
                <a:hlinkClick r:id="rId3"/>
              </a:rPr>
              <a:t>AHRQTeamSTEPPS@aha.org</a:t>
            </a:r>
            <a:r>
              <a:rPr lang="en-US" altLang="en-US" dirty="0" smtClean="0">
                <a:ea typeface="ヒラギノ角ゴ Pro W3"/>
                <a:cs typeface="ヒラギノ角ゴ Pro W3"/>
              </a:rPr>
              <a:t> </a:t>
            </a:r>
          </a:p>
          <a:p>
            <a:pPr marL="0" indent="0">
              <a:buFont typeface="Wingdings" pitchFamily="2" charset="2"/>
              <a:buNone/>
            </a:pPr>
            <a:endParaRPr lang="en-US" altLang="en-US"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81063" y="685800"/>
            <a:ext cx="7739062" cy="914400"/>
          </a:xfrm>
        </p:spPr>
        <p:txBody>
          <a:bodyPr/>
          <a:lstStyle/>
          <a:p>
            <a:pPr eaLnBrk="1" hangingPunct="1"/>
            <a:r>
              <a:rPr lang="en-US" altLang="en-US" dirty="0" smtClean="0">
                <a:ea typeface="ヒラギノ角ゴ Pro W3"/>
                <a:cs typeface="ヒラギノ角ゴ Pro W3"/>
              </a:rPr>
              <a:t>Today’s Presenter(s)</a:t>
            </a:r>
          </a:p>
        </p:txBody>
      </p:sp>
      <p:sp>
        <p:nvSpPr>
          <p:cNvPr id="22531" name="Content Placeholder 3"/>
          <p:cNvSpPr>
            <a:spLocks noGrp="1"/>
          </p:cNvSpPr>
          <p:nvPr>
            <p:ph idx="1"/>
          </p:nvPr>
        </p:nvSpPr>
        <p:spPr>
          <a:xfrm>
            <a:off x="1295400" y="1706563"/>
            <a:ext cx="5943600" cy="3543300"/>
          </a:xfrm>
        </p:spPr>
        <p:txBody>
          <a:bodyPr/>
          <a:lstStyle/>
          <a:p>
            <a:pPr marL="0" indent="0">
              <a:buFont typeface="Wingdings" pitchFamily="2" charset="2"/>
              <a:buNone/>
            </a:pPr>
            <a:r>
              <a:rPr lang="en-US" altLang="en-US" dirty="0" smtClean="0">
                <a:ea typeface="ヒラギノ角ゴ Pro W3"/>
                <a:cs typeface="ヒラギノ角ゴ Pro W3"/>
              </a:rPr>
              <a:t>Ross Ehrmantraut, R.N., Clinical Director of Team Performance, WISH</a:t>
            </a:r>
          </a:p>
          <a:p>
            <a:pPr marL="0" indent="0">
              <a:buFont typeface="Wingdings" pitchFamily="2" charset="2"/>
              <a:buNone/>
            </a:pPr>
            <a:r>
              <a:rPr lang="en-US" altLang="en-US" dirty="0" smtClean="0">
                <a:ea typeface="ヒラギノ角ゴ Pro W3"/>
                <a:cs typeface="ヒラギノ角ゴ Pro W3"/>
              </a:rPr>
              <a:t>Megan </a:t>
            </a:r>
            <a:r>
              <a:rPr lang="en-US" altLang="en-US" dirty="0" smtClean="0">
                <a:ea typeface="ヒラギノ角ゴ Pro W3"/>
                <a:cs typeface="ヒラギノ角ゴ Pro W3"/>
              </a:rPr>
              <a:t>Sherman, </a:t>
            </a:r>
            <a:r>
              <a:rPr lang="en-US" altLang="en-US" dirty="0" err="1" smtClean="0">
                <a:ea typeface="ヒラギノ角ゴ Pro W3"/>
                <a:cs typeface="ヒラギノ角ゴ Pro W3"/>
              </a:rPr>
              <a:t>M.A.Ed.H.D</a:t>
            </a:r>
            <a:r>
              <a:rPr lang="en-US" altLang="en-US" dirty="0" smtClean="0">
                <a:ea typeface="ヒラギノ角ゴ Pro W3"/>
                <a:cs typeface="ヒラギノ角ゴ Pro W3"/>
              </a:rPr>
              <a:t>., Associate Director of WISH</a:t>
            </a:r>
          </a:p>
          <a:p>
            <a:pPr marL="0" indent="0">
              <a:buFont typeface="Wingdings" pitchFamily="2" charset="2"/>
              <a:buNone/>
            </a:pPr>
            <a:r>
              <a:rPr lang="en-US" altLang="en-US" dirty="0" smtClean="0">
                <a:ea typeface="ヒラギノ角ゴ Pro W3"/>
                <a:cs typeface="ヒラギノ角ゴ Pro W3"/>
              </a:rPr>
              <a:t>Farrah </a:t>
            </a:r>
            <a:r>
              <a:rPr lang="en-US" altLang="en-US" dirty="0" smtClean="0">
                <a:ea typeface="ヒラギノ角ゴ Pro W3"/>
                <a:cs typeface="ヒラギノ角ゴ Pro W3"/>
              </a:rPr>
              <a:t>Leland, J.D., Associate Director of </a:t>
            </a:r>
            <a:r>
              <a:rPr lang="en-US" altLang="en-US" dirty="0" smtClean="0">
                <a:ea typeface="ヒラギノ角ゴ Pro W3"/>
                <a:cs typeface="ヒラギノ角ゴ Pro W3"/>
              </a:rPr>
              <a:t>WISH</a:t>
            </a:r>
            <a:endParaRPr lang="en-US" altLang="en-US" dirty="0" smtClean="0">
              <a:ea typeface="ヒラギノ角ゴ Pro W3"/>
              <a:cs typeface="ヒラギノ角ゴ Pro W3"/>
            </a:endParaRPr>
          </a:p>
        </p:txBody>
      </p:sp>
      <p:pic>
        <p:nvPicPr>
          <p:cNvPr id="22532" name="Picture 3" descr="Presenter Ross Ehrmantrau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1600200"/>
            <a:ext cx="744537" cy="10429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533" name="Picture 4" descr="Presenter Farrah Lelan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2363" y="4108450"/>
            <a:ext cx="784225" cy="11414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5" descr="Presenter Megan Sherma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2363" y="2876550"/>
            <a:ext cx="779462" cy="1093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1" descr="UW logo"/>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450" y="5332413"/>
            <a:ext cx="23002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4670425"/>
            <a:ext cx="30781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t="16389"/>
          <a:stretch>
            <a:fillRect/>
          </a:stretch>
        </p:blipFill>
        <p:spPr bwMode="auto">
          <a:xfrm>
            <a:off x="3673475" y="873125"/>
            <a:ext cx="18192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1" descr="CMcLean_Airlift050"/>
          <p:cNvPicPr>
            <a:picLocks noChangeAspect="1" noChangeArrowheads="1"/>
          </p:cNvPicPr>
          <p:nvPr/>
        </p:nvPicPr>
        <p:blipFill>
          <a:blip r:embed="rId5">
            <a:extLst>
              <a:ext uri="{28A0092B-C50C-407E-A947-70E740481C1C}">
                <a14:useLocalDpi xmlns:a14="http://schemas.microsoft.com/office/drawing/2010/main" val="0"/>
              </a:ext>
            </a:extLst>
          </a:blip>
          <a:srcRect t="21336" b="21336"/>
          <a:stretch>
            <a:fillRect/>
          </a:stretch>
        </p:blipFill>
        <p:spPr bwMode="auto">
          <a:xfrm>
            <a:off x="3582988" y="3489325"/>
            <a:ext cx="33242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alt=&quot;&quot;"/>
          <p:cNvPicPr>
            <a:picLocks noChangeAspect="1" noChangeArrowheads="1"/>
          </p:cNvPicPr>
          <p:nvPr/>
        </p:nvPicPr>
        <p:blipFill>
          <a:blip r:embed="rId6">
            <a:extLst>
              <a:ext uri="{28A0092B-C50C-407E-A947-70E740481C1C}">
                <a14:useLocalDpi xmlns:a14="http://schemas.microsoft.com/office/drawing/2010/main" val="0"/>
              </a:ext>
            </a:extLst>
          </a:blip>
          <a:srcRect t="1730" b="224"/>
          <a:stretch>
            <a:fillRect/>
          </a:stretch>
        </p:blipFill>
        <p:spPr bwMode="auto">
          <a:xfrm>
            <a:off x="1858963" y="873125"/>
            <a:ext cx="1812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alt=&quot;&quot;"/>
          <p:cNvPicPr>
            <a:picLocks noChangeAspect="1" noChangeArrowheads="1"/>
          </p:cNvPicPr>
          <p:nvPr/>
        </p:nvPicPr>
        <p:blipFill>
          <a:blip r:embed="rId7" cstate="print">
            <a:extLst>
              <a:ext uri="{28A0092B-C50C-407E-A947-70E740481C1C}">
                <a14:useLocalDpi xmlns:a14="http://schemas.microsoft.com/office/drawing/2010/main" val="0"/>
              </a:ext>
            </a:extLst>
          </a:blip>
          <a:srcRect t="7188" b="7188"/>
          <a:stretch>
            <a:fillRect/>
          </a:stretch>
        </p:blipFill>
        <p:spPr bwMode="auto">
          <a:xfrm>
            <a:off x="7307263" y="873125"/>
            <a:ext cx="16764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alt=&quot;&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1025" y="3490913"/>
            <a:ext cx="197326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descr="alt=&quot;&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0" y="873125"/>
            <a:ext cx="1822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alt=&quot;&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7213" y="3497263"/>
            <a:ext cx="20764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p:cNvSpPr txBox="1">
            <a:spLocks/>
          </p:cNvSpPr>
          <p:nvPr/>
        </p:nvSpPr>
        <p:spPr>
          <a:xfrm>
            <a:off x="1855788" y="2816225"/>
            <a:ext cx="7135812" cy="744538"/>
          </a:xfrm>
          <a:prstGeom prst="rect">
            <a:avLst/>
          </a:prstGeom>
          <a:solidFill>
            <a:srgbClr val="8E6F0C"/>
          </a:solidFill>
        </p:spPr>
        <p:txBody>
          <a:bodyPr lIns="0" tIns="0" rIns="0" bIns="0" anchor="ctr">
            <a:normAutofit/>
          </a:bodyPr>
          <a:lstStyle>
            <a:lvl1pPr algn="l" defTabSz="457200" rtl="0" eaLnBrk="1" latinLnBrk="0" hangingPunct="1">
              <a:spcBef>
                <a:spcPct val="0"/>
              </a:spcBef>
              <a:buNone/>
              <a:defRPr lang="en-US" sz="3200" kern="1200" cap="all">
                <a:solidFill>
                  <a:schemeClr val="bg1"/>
                </a:solidFill>
                <a:latin typeface="Times New Roman"/>
                <a:ea typeface="+mj-ea"/>
                <a:cs typeface="Times New Roman"/>
              </a:defRPr>
            </a:lvl1pPr>
          </a:lstStyle>
          <a:p>
            <a:pPr>
              <a:defRPr/>
            </a:pPr>
            <a:r>
              <a:rPr sz="2400" dirty="0"/>
              <a:t>    UW Medicine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762000"/>
            <a:ext cx="8305800" cy="838200"/>
          </a:xfrm>
        </p:spPr>
        <p:txBody>
          <a:bodyPr/>
          <a:lstStyle/>
          <a:p>
            <a:r>
              <a:rPr lang="en-US" dirty="0" smtClean="0"/>
              <a:t>University of Washington Medicine</a:t>
            </a:r>
            <a:endParaRPr lang="en-US" dirty="0"/>
          </a:p>
        </p:txBody>
      </p:sp>
      <p:sp>
        <p:nvSpPr>
          <p:cNvPr id="5" name="Content Placeholder 4"/>
          <p:cNvSpPr>
            <a:spLocks noGrp="1"/>
          </p:cNvSpPr>
          <p:nvPr>
            <p:ph idx="1"/>
          </p:nvPr>
        </p:nvSpPr>
        <p:spPr>
          <a:xfrm>
            <a:off x="1219200" y="1600200"/>
            <a:ext cx="7467600" cy="4114800"/>
          </a:xfrm>
        </p:spPr>
        <p:txBody>
          <a:bodyPr/>
          <a:lstStyle/>
          <a:p>
            <a:r>
              <a:rPr lang="en-US" dirty="0" smtClean="0"/>
              <a:t>2,400+ faculty members in 30 departments.</a:t>
            </a:r>
          </a:p>
          <a:p>
            <a:r>
              <a:rPr lang="en-US" dirty="0" smtClean="0"/>
              <a:t>4,700+ clinical faculty across WWAMI region.</a:t>
            </a:r>
          </a:p>
          <a:p>
            <a:r>
              <a:rPr lang="en-US" dirty="0" smtClean="0"/>
              <a:t>4,500 students and trainees.</a:t>
            </a:r>
          </a:p>
          <a:p>
            <a:pPr lvl="1"/>
            <a:r>
              <a:rPr lang="en-US" dirty="0" smtClean="0"/>
              <a:t>Medical students, residents, fellows</a:t>
            </a:r>
          </a:p>
          <a:p>
            <a:pPr lvl="1"/>
            <a:r>
              <a:rPr lang="en-US" dirty="0" smtClean="0"/>
              <a:t>Physician assistants, physical and occupational therapy, medical technologists</a:t>
            </a:r>
          </a:p>
          <a:p>
            <a:pPr lvl="1"/>
            <a:r>
              <a:rPr lang="en-US" dirty="0" smtClean="0"/>
              <a:t>PhD students in basic sciences</a:t>
            </a:r>
          </a:p>
          <a:p>
            <a:r>
              <a:rPr lang="en-US" dirty="0" smtClean="0"/>
              <a:t>27,000+ </a:t>
            </a:r>
            <a:r>
              <a:rPr lang="en-US" dirty="0" smtClean="0"/>
              <a:t>employees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81063" y="876300"/>
            <a:ext cx="7739062" cy="800100"/>
          </a:xfrm>
        </p:spPr>
        <p:txBody>
          <a:bodyPr/>
          <a:lstStyle/>
          <a:p>
            <a:r>
              <a:rPr lang="en-US" altLang="en-US" dirty="0" smtClean="0"/>
              <a:t>Objectives</a:t>
            </a:r>
          </a:p>
        </p:txBody>
      </p:sp>
      <p:sp>
        <p:nvSpPr>
          <p:cNvPr id="26627" name="Content Placeholder 3"/>
          <p:cNvSpPr>
            <a:spLocks noGrp="1"/>
          </p:cNvSpPr>
          <p:nvPr>
            <p:ph idx="1"/>
          </p:nvPr>
        </p:nvSpPr>
        <p:spPr>
          <a:xfrm>
            <a:off x="914400" y="1828800"/>
            <a:ext cx="7772400" cy="3735388"/>
          </a:xfrm>
        </p:spPr>
        <p:txBody>
          <a:bodyPr/>
          <a:lstStyle/>
          <a:p>
            <a:r>
              <a:rPr lang="en-US" altLang="en-US" dirty="0" smtClean="0"/>
              <a:t>Discuss how Implementing TeamSTEPPS in health care can lead to improved patient outcomes through better communication and teamwork.</a:t>
            </a:r>
          </a:p>
          <a:p>
            <a:r>
              <a:rPr lang="en-US" altLang="en-US" dirty="0" smtClean="0"/>
              <a:t>Identify the TeamSTEPPS tools associated with the 100-, 200-, and 300-level concepts and discuss how and when they may be best applied in a team setting.</a:t>
            </a:r>
          </a:p>
          <a:p>
            <a:r>
              <a:rPr lang="en-US" altLang="en-US" dirty="0" smtClean="0"/>
              <a:t>Describe the contributing factors to medical errors and the need for improved communication and teamwork in health care.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TeamSTEPPS Triang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219200"/>
            <a:ext cx="559593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25595&quot;&gt;&lt;object type=&quot;3&quot; unique_id=&quot;25596&quot;&gt;&lt;property id=&quot;20148&quot; value=&quot;5&quot;/&gt;&lt;property id=&quot;20300&quot; value=&quot;Slide 1&quot;/&gt;&lt;property id=&quot;20307&quot; value=&quot;256&quot;/&gt;&lt;/object&gt;&lt;object type=&quot;3&quot; unique_id=&quot;25603&quot;&gt;&lt;property id=&quot;20148&quot; value=&quot;5&quot;/&gt;&lt;property id=&quot;20300&quot; value=&quot;Slide 38 - &amp;quot;Questions and Answers&amp;quot;&quot;/&gt;&lt;property id=&quot;20307&quot; value=&quot;338&quot;/&gt;&lt;/object&gt;&lt;object type=&quot;3&quot; unique_id=&quot;25604&quot;&gt;&lt;property id=&quot;20148&quot; value=&quot;5&quot;/&gt;&lt;property id=&quot;20300&quot; value=&quot;Slide 40 - &amp;quot;Thank You!&amp;quot;&quot;/&gt;&lt;property id=&quot;20307&quot; value=&quot;339&quot;/&gt;&lt;/object&gt;&lt;object type=&quot;3&quot; unique_id=&quot;29823&quot;&gt;&lt;property id=&quot;20148&quot; value=&quot;5&quot;/&gt;&lt;property id=&quot;20300&quot; value=&quot;Slide 8 - &amp;quot;North Shore – LIJ Health System &amp;quot;&quot;/&gt;&lt;property id=&quot;20307&quot; value=&quot;370&quot;/&gt;&lt;/object&gt;&lt;object type=&quot;3&quot; unique_id=&quot;29824&quot;&gt;&lt;property id=&quot;20148&quot; value=&quot;5&quot;/&gt;&lt;property id=&quot;20300&quot; value=&quot;Slide 9&quot;/&gt;&lt;property id=&quot;20307&quot; value=&quot;371&quot;/&gt;&lt;/object&gt;&lt;object type=&quot;3&quot; unique_id=&quot;29825&quot;&gt;&lt;property id=&quot;20148&quot; value=&quot;5&quot;/&gt;&lt;property id=&quot;20300&quot; value=&quot;Slide 10&quot;/&gt;&lt;property id=&quot;20307&quot; value=&quot;372&quot;/&gt;&lt;/object&gt;&lt;object type=&quot;3&quot; unique_id=&quot;29826&quot;&gt;&lt;property id=&quot;20148&quot; value=&quot;5&quot;/&gt;&lt;property id=&quot;20300&quot; value=&quot;Slide 11 - &amp;quot; &amp;quot;&quot;/&gt;&lt;property id=&quot;20307&quot; value=&quot;373&quot;/&gt;&lt;/object&gt;&lt;object type=&quot;3&quot; unique_id=&quot;29827&quot;&gt;&lt;property id=&quot;20148&quot; value=&quot;5&quot;/&gt;&lt;property id=&quot;20300&quot; value=&quot;Slide 12 - &amp;quot;PHASE I: PREPARATION&amp;quot;&quot;/&gt;&lt;property id=&quot;20307&quot; value=&quot;374&quot;/&gt;&lt;/object&gt;&lt;object type=&quot;3&quot; unique_id=&quot;29828&quot;&gt;&lt;property id=&quot;20148&quot; value=&quot;5&quot;/&gt;&lt;property id=&quot;20300&quot; value=&quot;Slide 13 - &amp;quot;Determine Organizational Goals&amp;quot;&quot;/&gt;&lt;property id=&quot;20307&quot; value=&quot;375&quot;/&gt;&lt;/object&gt;&lt;object type=&quot;3&quot; unique_id=&quot;29829&quot;&gt;&lt;property id=&quot;20148&quot; value=&quot;5&quot;/&gt;&lt;property id=&quot;20300&quot; value=&quot;Slide 14 - &amp;quot;PHASE I: ASSESSMENT&amp;quot;&quot;/&gt;&lt;property id=&quot;20307&quot; value=&quot;376&quot;/&gt;&lt;/object&gt;&lt;object type=&quot;3&quot; unique_id=&quot;29830&quot;&gt;&lt;property id=&quot;20148&quot; value=&quot;5&quot;/&gt;&lt;property id=&quot;20300&quot; value=&quot;Slide 15 - &amp;quot;Begin with the End in Mind!&amp;quot;&quot;/&gt;&lt;property id=&quot;20307&quot; value=&quot;377&quot;/&gt;&lt;/object&gt;&lt;object type=&quot;3&quot; unique_id=&quot;29831&quot;&gt;&lt;property id=&quot;20148&quot; value=&quot;5&quot;/&gt;&lt;property id=&quot;20300&quot; value=&quot;Slide 16&quot;/&gt;&lt;property id=&quot;20307&quot; value=&quot;378&quot;/&gt;&lt;/object&gt;&lt;object type=&quot;3&quot; unique_id=&quot;29833&quot;&gt;&lt;property id=&quot;20148&quot; value=&quot;5&quot;/&gt;&lt;property id=&quot;20300&quot; value=&quot;Slide 18 - &amp;quot;PHASE II ACTION PLANNING &amp;amp; IMPLEMENTATION&amp;quot;&quot;/&gt;&lt;property id=&quot;20307&quot; value=&quot;380&quot;/&gt;&lt;/object&gt;&lt;object type=&quot;3&quot; unique_id=&quot;29834&quot;&gt;&lt;property id=&quot;20148&quot; value=&quot;5&quot;/&gt;&lt;property id=&quot;20300&quot; value=&quot;Slide 19 - &amp;quot;Implementation Sequence &amp;quot;&quot;/&gt;&lt;property id=&quot;20307&quot; value=&quot;381&quot;/&gt;&lt;/object&gt;&lt;object type=&quot;3&quot; unique_id=&quot;29835&quot;&gt;&lt;property id=&quot;20148&quot; value=&quot;5&quot;/&gt;&lt;property id=&quot;20300&quot; value=&quot;Slide 20&quot;/&gt;&lt;property id=&quot;20307&quot; value=&quot;382&quot;/&gt;&lt;/object&gt;&lt;object type=&quot;3&quot; unique_id=&quot;29836&quot;&gt;&lt;property id=&quot;20148&quot; value=&quot;5&quot;/&gt;&lt;property id=&quot;20300&quot; value=&quot;Slide 21 - &amp;quot;RAPID… SYSTEMATIC… STRUCTURED ROLLOUT…  &amp;quot;&quot;/&gt;&lt;property id=&quot;20307&quot; value=&quot;383&quot;/&gt;&lt;/object&gt;&lt;object type=&quot;3&quot; unique_id=&quot;29837&quot;&gt;&lt;property id=&quot;20148&quot; value=&quot;5&quot;/&gt;&lt;property id=&quot;20300&quot; value=&quot;Slide 22&quot;/&gt;&lt;property id=&quot;20307&quot; value=&quot;384&quot;/&gt;&lt;/object&gt;&lt;object type=&quot;3&quot; unique_id=&quot;29838&quot;&gt;&lt;property id=&quot;20148&quot; value=&quot;5&quot;/&gt;&lt;property id=&quot;20300&quot; value=&quot;Slide 23&quot;/&gt;&lt;property id=&quot;20307&quot; value=&quot;385&quot;/&gt;&lt;/object&gt;&lt;object type=&quot;3&quot; unique_id=&quot;29841&quot;&gt;&lt;property id=&quot;20148&quot; value=&quot;5&quot;/&gt;&lt;property id=&quot;20300&quot; value=&quot;Slide 31 - &amp;quot;TeamSTEPPS Showcases&amp;quot;&quot;/&gt;&lt;property id=&quot;20307&quot; value=&quot;390&quot;/&gt;&lt;/object&gt;&lt;object type=&quot;3&quot; unique_id=&quot;29843&quot;&gt;&lt;property id=&quot;20148&quot; value=&quot;5&quot;/&gt;&lt;property id=&quot;20300&quot; value=&quot;Slide 29&quot;/&gt;&lt;property id=&quot;20307&quot; value=&quot;396&quot;/&gt;&lt;/object&gt;&lt;object type=&quot;3&quot; unique_id=&quot;29844&quot;&gt;&lt;property id=&quot;20148&quot; value=&quot;5&quot;/&gt;&lt;property id=&quot;20300&quot; value=&quot;Slide 30&quot;/&gt;&lt;property id=&quot;20307&quot; value=&quot;397&quot;/&gt;&lt;/object&gt;&lt;object type=&quot;3&quot; unique_id=&quot;29845&quot;&gt;&lt;property id=&quot;20148&quot; value=&quot;5&quot;/&gt;&lt;property id=&quot;20300&quot; value=&quot;Slide 32&quot;/&gt;&lt;property id=&quot;20307&quot; value=&quot;386&quot;/&gt;&lt;/object&gt;&lt;object type=&quot;3&quot; unique_id=&quot;29846&quot;&gt;&lt;property id=&quot;20148&quot; value=&quot;5&quot;/&gt;&lt;property id=&quot;20300&quot; value=&quot;Slide 33&quot;/&gt;&lt;property id=&quot;20307&quot; value=&quot;387&quot;/&gt;&lt;/object&gt;&lt;object type=&quot;3&quot; unique_id=&quot;29847&quot;&gt;&lt;property id=&quot;20148&quot; value=&quot;5&quot;/&gt;&lt;property id=&quot;20300&quot; value=&quot;Slide 34 - &amp;quot;Success Factors Unique to NSLIJ&amp;quot;&quot;/&gt;&lt;property id=&quot;20307&quot; value=&quot;391&quot;/&gt;&lt;/object&gt;&lt;object type=&quot;3&quot; unique_id=&quot;29848&quot;&gt;&lt;property id=&quot;20148&quot; value=&quot;5&quot;/&gt;&lt;property id=&quot;20300&quot; value=&quot;Slide 35 - &amp;quot;Unique to NSLIJ&amp;quot;&quot;/&gt;&lt;property id=&quot;20307&quot; value=&quot;392&quot;/&gt;&lt;/object&gt;&lt;object type=&quot;3&quot; unique_id=&quot;29849&quot;&gt;&lt;property id=&quot;20148&quot; value=&quot;5&quot;/&gt;&lt;property id=&quot;20300&quot; value=&quot;Slide 36 - &amp;quot;Unique to NSLIJ&amp;quot;&quot;/&gt;&lt;property id=&quot;20307&quot; value=&quot;393&quot;/&gt;&lt;/object&gt;&lt;object type=&quot;3&quot; unique_id=&quot;29851&quot;&gt;&lt;property id=&quot;20148&quot; value=&quot;5&quot;/&gt;&lt;property id=&quot;20300&quot; value=&quot;Slide 37&quot;/&gt;&lt;property id=&quot;20307&quot; value=&quot;399&quot;/&gt;&lt;/object&gt;&lt;object type=&quot;3&quot; unique_id=&quot;30083&quot;&gt;&lt;property id=&quot;20148&quot; value=&quot;5&quot;/&gt;&lt;property id=&quot;20300&quot; value=&quot;Slide 27 - &amp;quot;HSOPSC 2009-2011&amp;quot;&quot;/&gt;&lt;property id=&quot;20307&quot; value=&quot;403&quot;/&gt;&lt;/object&gt;&lt;object type=&quot;3&quot; unique_id=&quot;30085&quot;&gt;&lt;property id=&quot;20148&quot; value=&quot;5&quot;/&gt;&lt;property id=&quot;20300&quot; value=&quot;Slide 2 - &amp;quot;Acknowledgements&amp;quot;&quot;/&gt;&lt;property id=&quot;20307&quot; value=&quot;404&quot;/&gt;&lt;/object&gt;&lt;object type=&quot;3&quot; unique_id=&quot;30086&quot;&gt;&lt;property id=&quot;20148&quot; value=&quot;5&quot;/&gt;&lt;property id=&quot;20300&quot; value=&quot;Slide 3 - &amp;quot;TeamSTEPPS Master Training&amp;quot;&quot;/&gt;&lt;property id=&quot;20307&quot; value=&quot;405&quot;/&gt;&lt;/object&gt;&lt;object type=&quot;3&quot; unique_id=&quot;30087&quot;&gt;&lt;property id=&quot;20148&quot; value=&quot;5&quot;/&gt;&lt;property id=&quot;20300&quot; value=&quot;Slide 4 - &amp;quot;Help Line (312) 422-2609&amp;quot;&quot;/&gt;&lt;property id=&quot;20307&quot; value=&quot;406&quot;/&gt;&lt;/object&gt;&lt;object type=&quot;3&quot; unique_id=&quot;30088&quot;&gt;&lt;property id=&quot;20148&quot; value=&quot;5&quot;/&gt;&lt;property id=&quot;20300&quot; value=&quot;Slide 5 - &amp;quot;Rules of Engagement &amp;quot;&quot;/&gt;&lt;property id=&quot;20307&quot; value=&quot;407&quot;/&gt;&lt;/object&gt;&lt;object type=&quot;3&quot; unique_id=&quot;30089&quot;&gt;&lt;property id=&quot;20148&quot; value=&quot;5&quot;/&gt;&lt;property id=&quot;20300&quot; value=&quot;Slide 6 - &amp;quot;Today’s Webinar Presenters&amp;quot;&quot;/&gt;&lt;property id=&quot;20307&quot; value=&quot;408&quot;/&gt;&lt;/object&gt;&lt;object type=&quot;3&quot; unique_id=&quot;30090&quot;&gt;&lt;property id=&quot;20148&quot; value=&quot;5&quot;/&gt;&lt;property id=&quot;20300&quot; value=&quot;Slide 7 - &amp;quot;Objectives&amp;quot;&quot;/&gt;&lt;property id=&quot;20307&quot; value=&quot;409&quot;/&gt;&lt;/object&gt;&lt;object type=&quot;3&quot; unique_id=&quot;30091&quot;&gt;&lt;property id=&quot;20148&quot; value=&quot;5&quot;/&gt;&lt;property id=&quot;20300&quot; value=&quot;Slide 17&quot;/&gt;&lt;property id=&quot;20307&quot; value=&quot;414&quot;/&gt;&lt;/object&gt;&lt;object type=&quot;3&quot; unique_id=&quot;30092&quot;&gt;&lt;property id=&quot;20148&quot; value=&quot;5&quot;/&gt;&lt;property id=&quot;20300&quot; value=&quot;Slide 25 - &amp;quot;Pilot Hospital HSOPSC Improvement&amp;quot;&quot;/&gt;&lt;property id=&quot;20307&quot; value=&quot;411&quot;/&gt;&lt;/object&gt;&lt;object type=&quot;3&quot; unique_id=&quot;30093&quot;&gt;&lt;property id=&quot;20148&quot; value=&quot;5&quot;/&gt;&lt;property id=&quot;20300&quot; value=&quot;Slide 26 - &amp;quot;Pilot Hospital HSOPSC Improvement&amp;quot;&quot;/&gt;&lt;property id=&quot;20307&quot; value=&quot;412&quot;/&gt;&lt;/object&gt;&lt;object type=&quot;3&quot; unique_id=&quot;30094&quot;&gt;&lt;property id=&quot;20148&quot; value=&quot;5&quot;/&gt;&lt;property id=&quot;20300&quot; value=&quot;Slide 28&quot;/&gt;&lt;property id=&quot;20307&quot; value=&quot;413&quot;/&gt;&lt;/object&gt;&lt;object type=&quot;3&quot; unique_id=&quot;30095&quot;&gt;&lt;property id=&quot;20148&quot; value=&quot;5&quot;/&gt;&lt;property id=&quot;20300&quot; value=&quot;Slide 39 - &amp;quot;Upcoming TeamSTEPPS Events&amp;quot;&quot;/&gt;&lt;property id=&quot;20307&quot; value=&quot;410&quot;/&gt;&lt;/object&gt;&lt;object type=&quot;3&quot; unique_id=&quot;30419&quot;&gt;&lt;property id=&quot;20148&quot; value=&quot;5&quot;/&gt;&lt;property id=&quot;20300&quot; value=&quot;Slide 24 - &amp;quot;Phase III: Sustainment&amp;quot;&quot;/&gt;&lt;property id=&quot;20307&quot; value=&quot;416&quot;/&gt;&lt;/object&gt;&lt;/object&gt;&lt;object type=&quot;8&quot; unique_id=&quot;25615&quot;&gt;&lt;/object&gt;&lt;/object&gt;&lt;/database&gt;"/>
  <p:tag name="SECTOMILLISECCONVERTED" val="1"/>
</p:tagLst>
</file>

<file path=ppt/theme/theme1.xml><?xml version="1.0" encoding="utf-8"?>
<a:theme xmlns:a="http://schemas.openxmlformats.org/drawingml/2006/main" name="3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14318</TotalTime>
  <Words>1719</Words>
  <Application>Microsoft Office PowerPoint</Application>
  <PresentationFormat>On-screen Show (4:3)</PresentationFormat>
  <Paragraphs>359</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3_Main_Olive</vt:lpstr>
      <vt:lpstr>PowerPoint Presentation</vt:lpstr>
      <vt:lpstr>Rules of Engagement </vt:lpstr>
      <vt:lpstr>Upcoming TeamSTEPPS Events</vt:lpstr>
      <vt:lpstr>Help Line (312) 422-2609</vt:lpstr>
      <vt:lpstr>Today’s Presenter(s)</vt:lpstr>
      <vt:lpstr>PowerPoint Presentation</vt:lpstr>
      <vt:lpstr>University of Washington Medicine</vt:lpstr>
      <vt:lpstr>Objectives</vt:lpstr>
      <vt:lpstr>PowerPoint Presentation</vt:lpstr>
      <vt:lpstr>PowerPoint Presentation</vt:lpstr>
      <vt:lpstr>PowerPoint Presentation</vt:lpstr>
      <vt:lpstr>….14 Years Later</vt:lpstr>
      <vt:lpstr>PowerPoint Presentation</vt:lpstr>
      <vt:lpstr>PowerPoint Presentation</vt:lpstr>
      <vt:lpstr>PowerPoint Presentation</vt:lpstr>
      <vt:lpstr>Review of SKILLS</vt:lpstr>
      <vt:lpstr>Effective Communication</vt:lpstr>
      <vt:lpstr>PowerPoint Presentation</vt:lpstr>
      <vt:lpstr>IMPACT of Communication on Patients</vt:lpstr>
      <vt:lpstr>PowerPoint Presentation</vt:lpstr>
      <vt:lpstr>SBAR</vt:lpstr>
      <vt:lpstr>SBAR Example</vt:lpstr>
      <vt:lpstr>Handoff is…</vt:lpstr>
      <vt:lpstr>“I PASS THE BATON” </vt:lpstr>
      <vt:lpstr>Other Examples of Handoff Tools</vt:lpstr>
      <vt:lpstr>PowerPoint Presentation</vt:lpstr>
      <vt:lpstr>Status of the Patient</vt:lpstr>
      <vt:lpstr>Team Members</vt:lpstr>
      <vt:lpstr>I’M SAFE Checklist</vt:lpstr>
      <vt:lpstr>Environment</vt:lpstr>
      <vt:lpstr>Progress Toward Goal</vt:lpstr>
      <vt:lpstr>SHARED MENTAL MODEL</vt:lpstr>
      <vt:lpstr>How To Get To a Shared Mental Model</vt:lpstr>
      <vt:lpstr>Leading Teams</vt:lpstr>
      <vt:lpstr>Conflict in Teams</vt:lpstr>
      <vt:lpstr>Conflict Resolution DESC Script </vt:lpstr>
      <vt:lpstr>Please Use CUS Words but only when appropriate!</vt:lpstr>
      <vt:lpstr>Review of SKILLS</vt:lpstr>
      <vt:lpstr>Tools &amp; Strategies Summary</vt:lpstr>
      <vt:lpstr>PowerPoint Presentation</vt:lpstr>
      <vt:lpstr>Contact Information</vt:lpstr>
      <vt:lpstr>Questions and Answers</vt:lpstr>
    </vt:vector>
  </TitlesOfParts>
  <Company>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Fundamentals of TeamSTEPPS Concepts and Tools (Part 1 of 3)</dc:title>
  <dc:subject>TeamSTEPPS Webinar</dc:subject>
  <dc:creator>Agency for Health Care Research and Quality (AHRQ)</dc:creator>
  <cp:keywords>TeamSTEPPs, Introduction, Tools</cp:keywords>
  <cp:lastModifiedBy>Windows User</cp:lastModifiedBy>
  <cp:revision>1046</cp:revision>
  <cp:lastPrinted>2016-08-05T12:01:01Z</cp:lastPrinted>
  <dcterms:created xsi:type="dcterms:W3CDTF">2006-03-15T17:59:51Z</dcterms:created>
  <dcterms:modified xsi:type="dcterms:W3CDTF">2017-07-03T13:35:57Z</dcterms:modified>
</cp:coreProperties>
</file>