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  <p:sldMasterId id="2147484448" r:id="rId2"/>
  </p:sldMasterIdLst>
  <p:notesMasterIdLst>
    <p:notesMasterId r:id="rId45"/>
  </p:notesMasterIdLst>
  <p:handoutMasterIdLst>
    <p:handoutMasterId r:id="rId46"/>
  </p:handoutMasterIdLst>
  <p:sldIdLst>
    <p:sldId id="541" r:id="rId3"/>
    <p:sldId id="542" r:id="rId4"/>
    <p:sldId id="544" r:id="rId5"/>
    <p:sldId id="545" r:id="rId6"/>
    <p:sldId id="592" r:id="rId7"/>
    <p:sldId id="670" r:id="rId8"/>
    <p:sldId id="494" r:id="rId9"/>
    <p:sldId id="626" r:id="rId10"/>
    <p:sldId id="628" r:id="rId11"/>
    <p:sldId id="667" r:id="rId12"/>
    <p:sldId id="652" r:id="rId13"/>
    <p:sldId id="630" r:id="rId14"/>
    <p:sldId id="671" r:id="rId15"/>
    <p:sldId id="659" r:id="rId16"/>
    <p:sldId id="631" r:id="rId17"/>
    <p:sldId id="640" r:id="rId18"/>
    <p:sldId id="605" r:id="rId19"/>
    <p:sldId id="655" r:id="rId20"/>
    <p:sldId id="657" r:id="rId21"/>
    <p:sldId id="654" r:id="rId22"/>
    <p:sldId id="643" r:id="rId23"/>
    <p:sldId id="656" r:id="rId24"/>
    <p:sldId id="660" r:id="rId25"/>
    <p:sldId id="639" r:id="rId26"/>
    <p:sldId id="661" r:id="rId27"/>
    <p:sldId id="662" r:id="rId28"/>
    <p:sldId id="650" r:id="rId29"/>
    <p:sldId id="609" r:id="rId30"/>
    <p:sldId id="663" r:id="rId31"/>
    <p:sldId id="673" r:id="rId32"/>
    <p:sldId id="669" r:id="rId33"/>
    <p:sldId id="647" r:id="rId34"/>
    <p:sldId id="649" r:id="rId35"/>
    <p:sldId id="632" r:id="rId36"/>
    <p:sldId id="633" r:id="rId37"/>
    <p:sldId id="634" r:id="rId38"/>
    <p:sldId id="635" r:id="rId39"/>
    <p:sldId id="674" r:id="rId40"/>
    <p:sldId id="675" r:id="rId41"/>
    <p:sldId id="540" r:id="rId42"/>
    <p:sldId id="507" r:id="rId43"/>
    <p:sldId id="588" r:id="rId44"/>
  </p:sldIdLst>
  <p:sldSz cx="9144000" cy="6858000" type="screen4x3"/>
  <p:notesSz cx="7010400" cy="9296400"/>
  <p:custDataLst>
    <p:tags r:id="rId4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C3"/>
    <a:srgbClr val="0000FF"/>
    <a:srgbClr val="663300"/>
    <a:srgbClr val="996600"/>
    <a:srgbClr val="99CCFF"/>
    <a:srgbClr val="660000"/>
    <a:srgbClr val="CCECFF"/>
    <a:srgbClr val="6019E1"/>
    <a:srgbClr val="6D0000"/>
    <a:srgbClr val="1B07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20846" autoAdjust="0"/>
    <p:restoredTop sz="75886" autoAdjust="0"/>
  </p:normalViewPr>
  <p:slideViewPr>
    <p:cSldViewPr>
      <p:cViewPr varScale="1">
        <p:scale>
          <a:sx n="85" d="100"/>
          <a:sy n="85" d="100"/>
        </p:scale>
        <p:origin x="-31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842"/>
    </p:cViewPr>
  </p:sorterViewPr>
  <p:notesViewPr>
    <p:cSldViewPr>
      <p:cViewPr>
        <p:scale>
          <a:sx n="100" d="100"/>
          <a:sy n="100" d="100"/>
        </p:scale>
        <p:origin x="924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7B004A5-9B8E-4E77-8D48-7DC43C3117D7}" type="datetimeFigureOut">
              <a:rPr lang="en-US"/>
              <a:pPr>
                <a:defRPr/>
              </a:pPr>
              <a:t>9/6/2017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547B742-B08B-4020-BC63-79E5988D45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058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FB3BA25-99C4-4295-B15D-63509B803F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228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338" y="8831263"/>
            <a:ext cx="3038475" cy="463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9" tIns="44070" rIns="88139" bIns="4407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14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788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9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71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3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5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426823-51F8-441A-AC58-BB482209734B}" type="slidenum">
              <a:rPr lang="en-US" altLang="en-US" sz="1700" smtClean="0">
                <a:solidFill>
                  <a:srgbClr val="000000"/>
                </a:solidFill>
                <a:ea typeface="ヒラギノ角ゴ Pro W3"/>
                <a:cs typeface="ヒラギノ角ゴ Pro W3"/>
              </a:rPr>
              <a:pPr>
                <a:spcBef>
                  <a:spcPct val="0"/>
                </a:spcBef>
              </a:pPr>
              <a:t>1</a:t>
            </a:fld>
            <a:endParaRPr lang="en-US" altLang="en-US" sz="1700" smtClean="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422258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82F28B-E3D2-471B-9262-8655A70CF204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71469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D8C462-72CB-407E-BB78-F1DD2B34F20A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89600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4185A2-D61C-40AA-A47E-2A808EF705C5}" type="slidenum">
              <a:rPr lang="en-US" altLang="en-US" smtClean="0">
                <a:solidFill>
                  <a:srgbClr val="000000"/>
                </a:solidFill>
              </a:rPr>
              <a:pPr/>
              <a:t>21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26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FB4F29-C5E1-4975-80C3-C45A129E5298}" type="slidenum">
              <a:rPr lang="en-US" altLang="en-US" smtClean="0">
                <a:solidFill>
                  <a:srgbClr val="000000"/>
                </a:solidFill>
              </a:rPr>
              <a:pPr/>
              <a:t>22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54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EA3FB4-DB1A-4657-BE45-37AEC3AE72F3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66985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05238" y="8548688"/>
            <a:ext cx="2911475" cy="450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9" tIns="44070" rIns="88139" bIns="4407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74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1463" indent="-219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788" indent="-219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9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71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3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5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822126-4997-42B3-8BF4-AD6F43B30993}" type="slidenum">
              <a:rPr lang="en-US" altLang="en-US" smtClean="0">
                <a:solidFill>
                  <a:srgbClr val="000000"/>
                </a:solidFill>
                <a:ea typeface="ヒラギノ角ゴ Pro W3"/>
                <a:cs typeface="ヒラギノ角ゴ Pro W3"/>
              </a:rPr>
              <a:pPr/>
              <a:t>4</a:t>
            </a:fld>
            <a:endParaRPr lang="en-US" altLang="en-US" smtClean="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8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923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79B7DF-9914-404F-BDEA-94B98B7302DE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76019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6A61B4-5A0F-411D-92E9-CD5621DE5CE7}" type="slidenum">
              <a:rPr lang="en-US" altLang="en-US" smtClean="0">
                <a:solidFill>
                  <a:srgbClr val="000000"/>
                </a:solidFill>
                <a:latin typeface="Segoe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8</a:t>
            </a:fld>
            <a:endParaRPr lang="en-US" altLang="en-US" smtClean="0">
              <a:solidFill>
                <a:srgbClr val="000000"/>
              </a:solidFill>
              <a:latin typeface="Segoe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9851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86" tIns="48093" rIns="96186" bIns="4809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1050" indent="-3000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738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2750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3763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0963" indent="-239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8163" indent="-239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5363" indent="-239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2563" indent="-239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6F9614-EC90-4F52-B5B2-2E09FF0B0823}" type="slidenum">
              <a:rPr lang="en-US" altLang="en-US" sz="1300" smtClean="0">
                <a:ea typeface="ヒラギノ角ゴ Pro W3"/>
                <a:cs typeface="ヒラギノ角ゴ Pro W3"/>
              </a:rPr>
              <a:pPr>
                <a:spcBef>
                  <a:spcPct val="0"/>
                </a:spcBef>
              </a:pPr>
              <a:t>9</a:t>
            </a:fld>
            <a:endParaRPr lang="en-US" altLang="en-US" sz="1300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702146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5913" indent="-225425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8350" indent="-225425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550" indent="-225425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750" indent="-225425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950" indent="-225425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150" indent="-225425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97BABF-9BD3-4790-AA90-1AC55700D854}" type="slidenum">
              <a:rPr lang="en-US" altLang="en-US" smtClean="0">
                <a:solidFill>
                  <a:srgbClr val="000000"/>
                </a:solidFill>
                <a:latin typeface="Segoe"/>
                <a:ea typeface="MS PGothic" panose="020B0600070205080204" pitchFamily="34" charset="-128"/>
              </a:rPr>
              <a:pPr/>
              <a:t>10</a:t>
            </a:fld>
            <a:endParaRPr lang="en-US" altLang="en-US" smtClean="0">
              <a:solidFill>
                <a:srgbClr val="000000"/>
              </a:solidFill>
              <a:latin typeface="Segoe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5197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C89992-3494-4F94-8C62-D3C5B353D811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08257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844BB8-EA0B-4DD4-A9E1-BA6BC1F5AF14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30967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2EDFFB-41A7-4165-9DAA-6A76EB339E3C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10973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Slide_title2_0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0"/>
            <a:ext cx="710723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BinderBeigeElement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7938"/>
            <a:ext cx="43545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Branding_TeamSTEPPS2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5740400"/>
            <a:ext cx="51641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367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7764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en-US"/>
              <a:t> </a:t>
            </a:r>
            <a:fld id="{C29DE9E5-7E03-4928-ADA3-03BC71D25930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5611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876300"/>
            <a:ext cx="1951037" cy="468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876300"/>
            <a:ext cx="5702300" cy="468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en-US"/>
              <a:t> </a:t>
            </a:r>
            <a:fld id="{3394D291-FC9F-42DF-BE6F-187F514582D7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99373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WMedicine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84925"/>
            <a:ext cx="1828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00025" y="104775"/>
            <a:ext cx="876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000" smtClean="0">
                <a:solidFill>
                  <a:srgbClr val="000000"/>
                </a:solidFill>
                <a:latin typeface="Georgia" panose="02040502050405020303" pitchFamily="18" charset="0"/>
              </a:rPr>
              <a:t>UW MEDICINE    </a:t>
            </a:r>
            <a:r>
              <a:rPr lang="en-US" altLang="en-US" sz="1000" smtClean="0">
                <a:solidFill>
                  <a:srgbClr val="FF0000"/>
                </a:solidFill>
                <a:latin typeface="Goudy"/>
              </a:rPr>
              <a:t>│</a:t>
            </a:r>
            <a:r>
              <a:rPr lang="en-US" altLang="en-US" sz="1000" smtClean="0">
                <a:solidFill>
                  <a:srgbClr val="000000"/>
                </a:solidFill>
                <a:latin typeface="Georgia" panose="02040502050405020303" pitchFamily="18" charset="0"/>
              </a:rPr>
              <a:t>   </a:t>
            </a:r>
            <a:r>
              <a:rPr lang="en-US" altLang="en-US" sz="1000" smtClean="0">
                <a:solidFill>
                  <a:srgbClr val="D2232A"/>
                </a:solidFill>
                <a:latin typeface="Georgia" panose="02040502050405020303" pitchFamily="18" charset="0"/>
              </a:rPr>
              <a:t>PATIENTS ARE FIRST</a:t>
            </a:r>
          </a:p>
          <a:p>
            <a:pPr algn="ctr" eaLnBrk="1" hangingPunct="1">
              <a:defRPr/>
            </a:pPr>
            <a:endParaRPr lang="en-US" altLang="en-US" smtClean="0">
              <a:solidFill>
                <a:srgbClr val="7C6316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8229600" cy="1402055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4000"/>
              </a:lnSpc>
              <a:spcAft>
                <a:spcPts val="0"/>
              </a:spcAft>
              <a:defRPr sz="3200" b="1" cap="all" spc="2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2075" y="4267200"/>
            <a:ext cx="6400800" cy="63499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000" b="0" cap="all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463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Text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7493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C631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1"/>
            <a:ext cx="7924800" cy="4876800"/>
          </a:xfrm>
        </p:spPr>
        <p:txBody>
          <a:bodyPr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8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4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 lIns="0" tIns="0" rIns="0" bIns="0"/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C631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37E803-E2BE-4321-9E84-CCB6BD46B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840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V="1">
            <a:off x="0" y="0"/>
            <a:ext cx="9144000" cy="749300"/>
          </a:xfrm>
          <a:prstGeom prst="rect">
            <a:avLst/>
          </a:prstGeom>
          <a:solidFill>
            <a:srgbClr val="7C6316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C631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/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740664"/>
            <a:ext cx="4572000" cy="5279136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0" y="914400"/>
            <a:ext cx="4114800" cy="5791200"/>
          </a:xfrm>
        </p:spPr>
        <p:txBody>
          <a:bodyPr anchor="ctr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C631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1C6E025-4564-441E-98E1-CE86015BBF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747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small Imag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V="1">
            <a:off x="0" y="0"/>
            <a:ext cx="9144000" cy="7493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C631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/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334000" y="740664"/>
            <a:ext cx="3352800" cy="4059936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334000" y="4800600"/>
            <a:ext cx="3352800" cy="1371600"/>
          </a:xfrm>
        </p:spPr>
        <p:txBody>
          <a:bodyPr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C631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17EC33A-C924-4B8A-B302-8F682A9BDB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706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V="1">
            <a:off x="0" y="2598738"/>
            <a:ext cx="9144000" cy="7508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C631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/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81400"/>
            <a:ext cx="7611536" cy="2438400"/>
          </a:xfrm>
        </p:spPr>
        <p:txBody>
          <a:bodyPr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spc="50">
                <a:solidFill>
                  <a:srgbClr val="030201"/>
                </a:solidFill>
              </a:defRPr>
            </a:lvl1pPr>
            <a:lvl2pPr marL="4572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800">
                <a:solidFill>
                  <a:srgbClr val="030201"/>
                </a:solidFill>
              </a:defRPr>
            </a:lvl2pPr>
            <a:lvl3pPr marL="5715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400">
                <a:solidFill>
                  <a:srgbClr val="030201"/>
                </a:solidFill>
              </a:defRPr>
            </a:lvl3pPr>
            <a:lvl4pPr marL="6858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4pPr>
            <a:lvl5pPr marL="8001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59873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C631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34D56C7-AAD7-48E4-B684-AB99A0D79E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573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0" y="2598738"/>
            <a:ext cx="9144000" cy="7508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C6316"/>
              </a:solidFill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81463" cy="259556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4081463" y="1433512"/>
            <a:ext cx="2938462" cy="116205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019925" y="3704"/>
            <a:ext cx="2124075" cy="259556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/>
          <a:lstStyle>
            <a:lvl1pPr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7600"/>
            <a:ext cx="7620000" cy="2362200"/>
          </a:xfrm>
        </p:spPr>
        <p:txBody>
          <a:bodyPr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6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2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081463" y="0"/>
            <a:ext cx="2938462" cy="14335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C631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FFCAA2D-90AC-4340-9103-79E0842EB4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259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953000"/>
            <a:ext cx="5486400" cy="45720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443538"/>
            <a:ext cx="51054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3020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1828800" y="228600"/>
            <a:ext cx="5486400" cy="4648200"/>
          </a:xfrm>
        </p:spPr>
        <p:txBody>
          <a:bodyPr rtlCol="0">
            <a:normAutofit/>
          </a:bodyPr>
          <a:lstStyle>
            <a:lvl1pPr algn="l">
              <a:buNone/>
              <a:defRPr/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3733800" y="6553200"/>
            <a:ext cx="2133600" cy="304800"/>
          </a:xfrm>
          <a:prstGeom prst="rect">
            <a:avLst/>
          </a:prstGeom>
        </p:spPr>
        <p:txBody>
          <a:bodyPr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7C63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7C63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686800" y="6553200"/>
            <a:ext cx="457200" cy="304800"/>
          </a:xfrm>
        </p:spPr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605BA52-5B4C-45A8-9662-81077A5FAE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900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Full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C631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EFDF1EC-8EFB-4938-8D48-18BAA89ACF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2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en-US"/>
              <a:t> </a:t>
            </a:r>
            <a:fld id="{6714C4FC-6B11-40A2-8B99-3BD12BC5326A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40621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4876800"/>
          </a:xfrm>
        </p:spPr>
        <p:txBody>
          <a:bodyPr/>
          <a:lstStyle>
            <a:lvl1pPr>
              <a:buNone/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/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148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7C6316"/>
                </a:solidFill>
                <a:latin typeface="Georg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7C6316"/>
                </a:solidFill>
                <a:latin typeface="Georg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533400" cy="304800"/>
          </a:xfrm>
        </p:spPr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AC39344-FFC8-4D55-ADF6-856222466D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487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624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7C6316"/>
                </a:solidFill>
                <a:latin typeface="Georg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7C6316"/>
                </a:solidFill>
                <a:latin typeface="Georg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</p:spPr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125C7CA-537F-40CB-8C19-29C26430DF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191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57200" y="152400"/>
            <a:ext cx="8229600" cy="5791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C631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B2213E8-E6E4-49D3-B02D-698E500FD1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4990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838200"/>
            <a:ext cx="9144000" cy="51054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1219200"/>
            <a:ext cx="8229600" cy="44196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/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C631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93CBA11-CD46-4810-AEC6-5BE9B40706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490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V="1">
            <a:off x="0" y="0"/>
            <a:ext cx="9144000" cy="7493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C6316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/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5334000" cy="28956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791200" y="1143000"/>
            <a:ext cx="2895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3886200"/>
            <a:ext cx="53340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C631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4CE921F-BC9A-4A64-9CCD-03FC338EBE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744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V="1">
            <a:off x="0" y="0"/>
            <a:ext cx="9144000" cy="7493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C631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/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334000" y="4800600"/>
            <a:ext cx="3352800" cy="1295400"/>
          </a:xfrm>
        </p:spPr>
        <p:txBody>
          <a:bodyPr anchor="ctr"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5334000" y="762000"/>
            <a:ext cx="3352800" cy="40386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C631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C325F04-D971-4049-8718-DA9EA52F4B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705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V="1">
            <a:off x="0" y="0"/>
            <a:ext cx="9144000" cy="7493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C6316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/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4114800" cy="36576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648200"/>
            <a:ext cx="8229600" cy="137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hart Placeholder 9"/>
          <p:cNvSpPr>
            <a:spLocks noGrp="1"/>
          </p:cNvSpPr>
          <p:nvPr>
            <p:ph type="chart" sz="quarter" idx="16"/>
          </p:nvPr>
        </p:nvSpPr>
        <p:spPr>
          <a:xfrm>
            <a:off x="4572000" y="990600"/>
            <a:ext cx="4114800" cy="36576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C631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30C63E-EC92-469D-9D22-9D9077BA89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138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V="1">
            <a:off x="0" y="0"/>
            <a:ext cx="9144000" cy="7493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C6316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/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8229600" cy="35814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572000"/>
            <a:ext cx="82296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C631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52108D6-5003-4243-9374-BE637FBFD0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75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1">
                <a:solidFill>
                  <a:srgbClr val="7C6316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9177E3F-3A93-4CCB-BF6E-9A1D4E0482C3}" type="datetimeFigureOut">
              <a:rPr lang="en-US" altLang="en-US"/>
              <a:pPr>
                <a:defRPr/>
              </a:pPr>
              <a:t>9/6/2017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7C6316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7B35AF2E-68C8-416D-A601-AABC58495A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84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en-US"/>
              <a:t> </a:t>
            </a:r>
            <a:fld id="{D8758356-CBF1-4E9E-B8F1-8577CB1EB2D0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81279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en-US"/>
              <a:t> </a:t>
            </a:r>
            <a:fld id="{E6E3C839-7EA8-4147-9141-04AB1EA54678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2174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en-US"/>
              <a:t> </a:t>
            </a:r>
            <a:fld id="{9C19D80E-8E4C-41A1-B78E-26B3DF4C39A5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06449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en-US"/>
              <a:t> </a:t>
            </a:r>
            <a:fld id="{A35252F2-BD3C-4A19-A405-1AA878711700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029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en-US"/>
              <a:t> </a:t>
            </a:r>
            <a:fld id="{A9AF4D2E-D54B-4BF3-8493-68F2723635C8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27128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en-US"/>
              <a:t> </a:t>
            </a:r>
            <a:fld id="{B44FFCB5-5868-4D19-ADEF-C54E0B9F02EA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0766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r>
              <a:rPr lang="en-US" altLang="en-US"/>
              <a:t> </a:t>
            </a:r>
            <a:fld id="{2AF0B383-D99E-4E0A-8B7E-792BE5EA3E64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9480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New_TS_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/>
          <a:stretch>
            <a:fillRect/>
          </a:stretch>
        </p:blipFill>
        <p:spPr bwMode="auto">
          <a:xfrm>
            <a:off x="0" y="-1588"/>
            <a:ext cx="91344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Slide_content_2_10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5238"/>
            <a:ext cx="2978150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20888"/>
            <a:ext cx="7772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926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6250" y="6581775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" rIns="91440" bIns="9144" numCol="1" anchor="ctr" anchorCtr="1" compatLnSpc="1">
            <a:prstTxWarp prst="textNoShape">
              <a:avLst/>
            </a:prstTxWarp>
          </a:bodyPr>
          <a:lstStyle>
            <a:lvl1pPr eaLnBrk="1" hangingPunct="1">
              <a:defRPr sz="1000" b="1">
                <a:solidFill>
                  <a:srgbClr val="542200"/>
                </a:solidFill>
                <a:ea typeface="ヒラギノ角ゴ Pro W3" pitchFamily="127" charset="-128"/>
              </a:defRPr>
            </a:lvl1pPr>
          </a:lstStyle>
          <a:p>
            <a:pPr>
              <a:defRPr/>
            </a:pPr>
            <a:r>
              <a:rPr lang="en-US" altLang="en-US"/>
              <a:t> </a:t>
            </a:r>
            <a:fld id="{69A980E6-7E27-4CC0-AB2A-447232B18DD8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876300"/>
            <a:ext cx="77390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660775" y="6591300"/>
            <a:ext cx="1444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" bIns="9144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 sz="1000" b="1" dirty="0" smtClean="0">
                <a:solidFill>
                  <a:srgbClr val="542200"/>
                </a:solidFill>
              </a:rPr>
              <a:t>T</a:t>
            </a:r>
            <a:r>
              <a:rPr lang="en-US" sz="800" b="1" dirty="0" smtClean="0">
                <a:solidFill>
                  <a:srgbClr val="542200"/>
                </a:solidFill>
              </a:rPr>
              <a:t>EAM</a:t>
            </a:r>
            <a:r>
              <a:rPr lang="en-US" sz="1000" b="1" dirty="0" smtClean="0">
                <a:solidFill>
                  <a:srgbClr val="542200"/>
                </a:solidFill>
              </a:rPr>
              <a:t>STEPPS 05.2</a:t>
            </a:r>
          </a:p>
        </p:txBody>
      </p:sp>
      <p:pic>
        <p:nvPicPr>
          <p:cNvPr id="1032" name="Picture 8" descr="Slide_content2_0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8363"/>
            <a:ext cx="684213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Slide_content2_0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82" r="1672"/>
          <a:stretch>
            <a:fillRect/>
          </a:stretch>
        </p:blipFill>
        <p:spPr bwMode="auto">
          <a:xfrm>
            <a:off x="2962275" y="6400800"/>
            <a:ext cx="6157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5"/>
          <p:cNvSpPr txBox="1">
            <a:spLocks noChangeArrowheads="1"/>
          </p:cNvSpPr>
          <p:nvPr userDrawn="1"/>
        </p:nvSpPr>
        <p:spPr>
          <a:xfrm>
            <a:off x="93663" y="6550025"/>
            <a:ext cx="1008062" cy="3048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lang="en-US" sz="1200" dirty="0" smtClean="0"/>
              <a:t> </a:t>
            </a:r>
            <a:r>
              <a:rPr lang="en-US" sz="1100" dirty="0" smtClean="0"/>
              <a:t>Slide </a:t>
            </a:r>
            <a:fld id="{41106485-D4E9-4BDB-A09D-306179A9ECF4}" type="slidenum">
              <a:rPr lang="en-US" sz="1100" smtClean="0"/>
              <a:pPr algn="r" eaLnBrk="1" hangingPunct="1">
                <a:defRPr/>
              </a:pPr>
              <a:t>‹#›</a:t>
            </a:fld>
            <a:r>
              <a:rPr lang="en-US" sz="1200" dirty="0" smtClean="0"/>
              <a:t>  </a:t>
            </a:r>
            <a:endParaRPr lang="en-US" sz="1200" dirty="0"/>
          </a:p>
        </p:txBody>
      </p:sp>
      <p:sp>
        <p:nvSpPr>
          <p:cNvPr id="1035" name="TextBox 10"/>
          <p:cNvSpPr txBox="1">
            <a:spLocks noChangeArrowheads="1"/>
          </p:cNvSpPr>
          <p:nvPr userDrawn="1"/>
        </p:nvSpPr>
        <p:spPr bwMode="auto">
          <a:xfrm>
            <a:off x="7391400" y="39688"/>
            <a:ext cx="1657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200" b="1" dirty="0" smtClean="0">
                <a:solidFill>
                  <a:srgbClr val="FFFFEE"/>
                </a:solidFill>
              </a:rPr>
              <a:t>September TeamSTEPPS Monthly Webinar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4" r:id="rId1"/>
    <p:sldLayoutId id="2147484775" r:id="rId2"/>
    <p:sldLayoutId id="2147484776" r:id="rId3"/>
    <p:sldLayoutId id="2147484777" r:id="rId4"/>
    <p:sldLayoutId id="2147484778" r:id="rId5"/>
    <p:sldLayoutId id="2147484779" r:id="rId6"/>
    <p:sldLayoutId id="2147484780" r:id="rId7"/>
    <p:sldLayoutId id="2147484781" r:id="rId8"/>
    <p:sldLayoutId id="2147484782" r:id="rId9"/>
    <p:sldLayoutId id="2147484783" r:id="rId10"/>
    <p:sldLayoutId id="21474847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ヒラギノ角ゴ Pro W3" charset="0"/>
          <a:cs typeface="ヒラギノ角ゴ Pro W3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630238" indent="-28575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2pPr>
      <a:lvl3pPr marL="860425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3pPr>
      <a:lvl4pPr marL="1090613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4pPr>
      <a:lvl5pPr marL="13208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5pPr>
      <a:lvl6pPr marL="17780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22352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26924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31496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052" name="Picture 4" descr="UWMedicine_Logo_RGB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84925"/>
            <a:ext cx="1828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629400"/>
            <a:ext cx="685800" cy="236538"/>
          </a:xfrm>
          <a:prstGeom prst="rect">
            <a:avLst/>
          </a:prstGeom>
        </p:spPr>
        <p:txBody>
          <a:bodyPr lIns="0" tIns="0" rIns="91440" bIns="4572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7C6316"/>
                </a:solidFill>
                <a:latin typeface="Georgia"/>
              </a:defRPr>
            </a:lvl1pPr>
          </a:lstStyle>
          <a:p>
            <a:pPr>
              <a:defRPr/>
            </a:pPr>
            <a:fld id="{0FEF2727-5385-4C98-B47D-CB45490103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5" r:id="rId1"/>
    <p:sldLayoutId id="2147484786" r:id="rId2"/>
    <p:sldLayoutId id="2147484787" r:id="rId3"/>
    <p:sldLayoutId id="2147484788" r:id="rId4"/>
    <p:sldLayoutId id="2147484789" r:id="rId5"/>
    <p:sldLayoutId id="2147484790" r:id="rId6"/>
    <p:sldLayoutId id="2147484791" r:id="rId7"/>
    <p:sldLayoutId id="2147484792" r:id="rId8"/>
    <p:sldLayoutId id="2147484793" r:id="rId9"/>
    <p:sldLayoutId id="2147484794" r:id="rId10"/>
    <p:sldLayoutId id="2147484795" r:id="rId11"/>
    <p:sldLayoutId id="2147484796" r:id="rId12"/>
    <p:sldLayoutId id="2147484797" r:id="rId13"/>
    <p:sldLayoutId id="2147484798" r:id="rId14"/>
    <p:sldLayoutId id="2147484799" r:id="rId15"/>
    <p:sldLayoutId id="2147484800" r:id="rId16"/>
    <p:sldLayoutId id="2147484801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b="1" kern="1200" cap="all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hrq.gov/teamstepps/instructor/essentials/implguide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hrq.gov/teamstepps/instructor/essentials/implguide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hrq.gov/teamstepps/instructor/essentials/implguide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hrq.gov/teamstepps/instructor/essentials/implguide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hrq.gov/teamstepps/instructor/essentials/implguide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AHRQTeamSTEPPS@aha.or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6.png"/><Relationship Id="rId4" Type="http://schemas.openxmlformats.org/officeDocument/2006/relationships/oleObject" Target="../embeddings/Microsoft_Excel_97-2003_Worksheet1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7.png"/><Relationship Id="rId4" Type="http://schemas.openxmlformats.org/officeDocument/2006/relationships/oleObject" Target="../embeddings/Microsoft_Excel_97-2003_Worksheet2.xls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8.png"/><Relationship Id="rId4" Type="http://schemas.openxmlformats.org/officeDocument/2006/relationships/oleObject" Target="../embeddings/Microsoft_Excel_97-2003_Worksheet3.xls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9.png"/><Relationship Id="rId4" Type="http://schemas.openxmlformats.org/officeDocument/2006/relationships/oleObject" Target="../embeddings/Microsoft_Excel_97-2003_Worksheet4.xls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shermm@uw.edu" TargetMode="External"/><Relationship Id="rId2" Type="http://schemas.openxmlformats.org/officeDocument/2006/relationships/hyperlink" Target="mailto:rherma@uw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atchel@uw.edu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mailto:AHRQTeamSTEPPS@aha.org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0" descr="Front Page 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2076450"/>
            <a:ext cx="91440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4541838"/>
            <a:ext cx="678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B2B2B2"/>
              </a:buClr>
              <a:buSzPct val="90000"/>
              <a:defRPr/>
            </a:pPr>
            <a:r>
              <a:rPr lang="en-US" sz="2000" b="1" kern="0" dirty="0">
                <a:solidFill>
                  <a:srgbClr val="0099CC"/>
                </a:solidFill>
                <a:latin typeface="Arial"/>
                <a:ea typeface="ヒラギノ角ゴ Pro W3" pitchFamily="127" charset="-128"/>
              </a:rPr>
              <a:t>Maintaining the Gains of The TeamSTEPPS Program (Part 3 of 3)</a:t>
            </a:r>
          </a:p>
          <a:p>
            <a:pPr algn="ctr" eaLnBrk="1" hangingPunct="1">
              <a:spcBef>
                <a:spcPct val="20000"/>
              </a:spcBef>
              <a:buClr>
                <a:srgbClr val="B2B2B2"/>
              </a:buClr>
              <a:buSzPct val="90000"/>
              <a:defRPr/>
            </a:pPr>
            <a:r>
              <a:rPr lang="en-US" sz="2000" kern="0" dirty="0">
                <a:solidFill>
                  <a:srgbClr val="0099CC"/>
                </a:solidFill>
                <a:latin typeface="Arial"/>
                <a:ea typeface="ヒラギノ角ゴ Pro W3" pitchFamily="127" charset="-128"/>
              </a:rPr>
              <a:t>Wednesday, September 13, 2017</a:t>
            </a:r>
          </a:p>
          <a:p>
            <a:pPr algn="ctr" eaLnBrk="1" hangingPunct="1">
              <a:spcBef>
                <a:spcPct val="20000"/>
              </a:spcBef>
              <a:buClr>
                <a:srgbClr val="B2B2B2"/>
              </a:buClr>
              <a:buSzPct val="90000"/>
              <a:buFont typeface="Wingdings" pitchFamily="2" charset="2"/>
              <a:buNone/>
              <a:defRPr/>
            </a:pPr>
            <a:endParaRPr lang="en-US" sz="4800" b="1" kern="0" dirty="0">
              <a:solidFill>
                <a:srgbClr val="0099CC"/>
              </a:solidFill>
              <a:latin typeface="Arial"/>
              <a:ea typeface="ヒラギノ角ゴ Pro W3" pitchFamily="127" charset="-128"/>
            </a:endParaRPr>
          </a:p>
        </p:txBody>
      </p:sp>
      <p:pic>
        <p:nvPicPr>
          <p:cNvPr id="33796" name="Picture 4" descr="TeamSTEPPS 2.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06475"/>
            <a:ext cx="457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 rot="16200000">
            <a:off x="-2685257" y="3367882"/>
            <a:ext cx="5980113" cy="6096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Curriculum/Skill Building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762000" y="2611438"/>
            <a:ext cx="1524000" cy="9144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Pre-Training Assessment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2362200" y="2611438"/>
            <a:ext cx="1524000" cy="9144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Assessment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3962400" y="2611438"/>
            <a:ext cx="1524000" cy="9144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Leading Change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5562600" y="2611438"/>
            <a:ext cx="1524000" cy="9144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TeamSTEPPS Generic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7162800" y="2619375"/>
            <a:ext cx="1524000" cy="9144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Targeted Training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5637213" y="1473200"/>
            <a:ext cx="2743200" cy="9144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Ongoing Coaching and Role Modeling for Change Team Leaders</a:t>
            </a:r>
          </a:p>
        </p:txBody>
      </p:sp>
      <p:sp>
        <p:nvSpPr>
          <p:cNvPr id="13" name="Flowchart: Process 12"/>
          <p:cNvSpPr/>
          <p:nvPr/>
        </p:nvSpPr>
        <p:spPr>
          <a:xfrm>
            <a:off x="2336800" y="3579813"/>
            <a:ext cx="1557338" cy="2613025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11125" indent="-111125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Team Perceptions</a:t>
            </a:r>
          </a:p>
          <a:p>
            <a:pPr marL="111125" indent="-111125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Annual Culture of Safety</a:t>
            </a:r>
          </a:p>
          <a:p>
            <a:pPr marL="111125" indent="-111125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HCAHPS - Satisfaction</a:t>
            </a:r>
          </a:p>
          <a:p>
            <a:pPr marL="111125" indent="-111125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Core Measures</a:t>
            </a:r>
          </a:p>
          <a:p>
            <a:pPr marL="111125" indent="-111125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Incident Reports</a:t>
            </a:r>
          </a:p>
          <a:p>
            <a:pPr marL="111125" indent="-111125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Adverse Events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3962400" y="3609975"/>
            <a:ext cx="1531938" cy="5461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11125" indent="-11112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Switch Model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3962400" y="5162550"/>
            <a:ext cx="1524000" cy="9144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Identify Coaches and Leaders</a:t>
            </a:r>
          </a:p>
        </p:txBody>
      </p:sp>
      <p:sp>
        <p:nvSpPr>
          <p:cNvPr id="18" name="Flowchart: Process 17"/>
          <p:cNvSpPr/>
          <p:nvPr/>
        </p:nvSpPr>
        <p:spPr>
          <a:xfrm>
            <a:off x="5562600" y="3609975"/>
            <a:ext cx="1531938" cy="70485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Fundamentals of TeamSTEPPS</a:t>
            </a:r>
          </a:p>
        </p:txBody>
      </p:sp>
      <p:sp>
        <p:nvSpPr>
          <p:cNvPr id="19" name="Flowchart: Process 18"/>
          <p:cNvSpPr/>
          <p:nvPr/>
        </p:nvSpPr>
        <p:spPr>
          <a:xfrm>
            <a:off x="7162800" y="3609975"/>
            <a:ext cx="1531938" cy="70485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Simulation</a:t>
            </a:r>
          </a:p>
          <a:p>
            <a:pPr marL="173038" indent="-17303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Involve Pt. Advisory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684838" y="5843588"/>
            <a:ext cx="3133725" cy="3508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Combined 2-8 Hours</a:t>
            </a:r>
          </a:p>
        </p:txBody>
      </p:sp>
      <p:sp>
        <p:nvSpPr>
          <p:cNvPr id="21" name="Flowchart: Process 20"/>
          <p:cNvSpPr/>
          <p:nvPr/>
        </p:nvSpPr>
        <p:spPr>
          <a:xfrm>
            <a:off x="5586413" y="4387850"/>
            <a:ext cx="1524000" cy="9144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Introduction to Coaching</a:t>
            </a:r>
          </a:p>
        </p:txBody>
      </p:sp>
      <p:sp>
        <p:nvSpPr>
          <p:cNvPr id="23" name="Bent Arrow 22" descr="Arrow pointing from the curriculum (pre-trianing assessment, assessment, leading change, TeamSTEPPS generic and targeteed training) to ongoing coaching and role modeling for change team leaders"/>
          <p:cNvSpPr/>
          <p:nvPr/>
        </p:nvSpPr>
        <p:spPr>
          <a:xfrm>
            <a:off x="4843463" y="1558925"/>
            <a:ext cx="398462" cy="941388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0" y="682625"/>
            <a:ext cx="9144000" cy="6096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UW Medicine TeamCORE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9600" y="6311900"/>
            <a:ext cx="3352800" cy="3524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Phase 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064000" y="6311900"/>
            <a:ext cx="1566863" cy="3508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Phase 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740400" y="6311900"/>
            <a:ext cx="3022600" cy="3508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Phase 3</a:t>
            </a:r>
          </a:p>
        </p:txBody>
      </p:sp>
      <p:sp>
        <p:nvSpPr>
          <p:cNvPr id="22" name="Flowchart: Process 21"/>
          <p:cNvSpPr/>
          <p:nvPr/>
        </p:nvSpPr>
        <p:spPr>
          <a:xfrm>
            <a:off x="762000" y="3578225"/>
            <a:ext cx="1531938" cy="5461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11125" indent="-111125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Site Assessment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3962400" y="4195763"/>
            <a:ext cx="1531938" cy="896937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11125" indent="-111125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Action Planning</a:t>
            </a:r>
          </a:p>
          <a:p>
            <a:pPr marL="341313" lvl="1" indent="-111125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First interventions</a:t>
            </a:r>
          </a:p>
        </p:txBody>
      </p:sp>
      <p:sp>
        <p:nvSpPr>
          <p:cNvPr id="29" name="Flowchart: Process 28"/>
          <p:cNvSpPr/>
          <p:nvPr/>
        </p:nvSpPr>
        <p:spPr>
          <a:xfrm>
            <a:off x="754063" y="4186238"/>
            <a:ext cx="1531937" cy="5461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11125" indent="-111125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Formation of Change Team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2743200" y="6210300"/>
            <a:ext cx="579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tabLst>
                <a:tab pos="2971800" algn="ctr"/>
                <a:tab pos="594360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2971800" algn="ctr"/>
                <a:tab pos="594360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2971800" algn="ctr"/>
                <a:tab pos="594360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2971800" algn="ctr"/>
                <a:tab pos="594360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2971800" algn="ctr"/>
                <a:tab pos="594360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2971800" algn="ctr"/>
                <a:tab pos="594360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2971800" algn="ctr"/>
                <a:tab pos="594360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2971800" algn="ctr"/>
                <a:tab pos="594360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2971800" algn="ctr"/>
                <a:tab pos="594360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latin typeface="+mn-lt"/>
                <a:cs typeface="Times New Roman" panose="02020603050405020304" pitchFamily="18" charset="0"/>
              </a:rPr>
              <a:t>Source: Switch: How to Change Things When Change is </a:t>
            </a:r>
            <a:r>
              <a:rPr lang="en-US" altLang="en-US" sz="1000" dirty="0" smtClean="0">
                <a:latin typeface="+mn-lt"/>
                <a:cs typeface="Times New Roman" panose="02020603050405020304" pitchFamily="18" charset="0"/>
              </a:rPr>
              <a:t>Hard, Chip </a:t>
            </a:r>
            <a:r>
              <a:rPr lang="en-US" altLang="en-US" sz="1000" dirty="0">
                <a:latin typeface="+mn-lt"/>
                <a:cs typeface="Times New Roman" panose="02020603050405020304" pitchFamily="18" charset="0"/>
              </a:rPr>
              <a:t>and Dan Heath, 2010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762000"/>
            <a:ext cx="7577137" cy="612776"/>
          </a:xfrm>
        </p:spPr>
        <p:txBody>
          <a:bodyPr/>
          <a:lstStyle/>
          <a:p>
            <a:r>
              <a:rPr lang="en-US" dirty="0" smtClean="0"/>
              <a:t>Switch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7467600" cy="4838700"/>
          </a:xfrm>
        </p:spPr>
        <p:txBody>
          <a:bodyPr numCol="2"/>
          <a:lstStyle/>
          <a:p>
            <a:pPr marL="346075" lvl="1" indent="0">
              <a:buNone/>
              <a:defRPr/>
            </a:pPr>
            <a:r>
              <a:rPr lang="en-US" sz="1600" b="1" u="sng" dirty="0"/>
              <a:t>Direct the Rider</a:t>
            </a:r>
          </a:p>
          <a:p>
            <a:pPr marL="346075" lvl="1" indent="0">
              <a:buNone/>
              <a:defRPr/>
            </a:pPr>
            <a:r>
              <a:rPr lang="en-US" sz="1400" b="1" dirty="0"/>
              <a:t>Develop a Destination Postcard</a:t>
            </a:r>
          </a:p>
          <a:p>
            <a:pPr marL="688975" lvl="1" indent="-169863">
              <a:defRPr/>
            </a:pPr>
            <a:r>
              <a:rPr lang="en-US" sz="1100" dirty="0"/>
              <a:t>Change is easier when you know where you are going and why it’s worth it</a:t>
            </a:r>
          </a:p>
          <a:p>
            <a:pPr marL="688975" lvl="1" indent="-169863">
              <a:defRPr/>
            </a:pPr>
            <a:r>
              <a:rPr lang="en-US" sz="1100" dirty="0"/>
              <a:t>What looks like resistance is often lack of clarity  </a:t>
            </a:r>
          </a:p>
          <a:p>
            <a:pPr marL="346075" lvl="1" indent="0">
              <a:buNone/>
              <a:defRPr/>
            </a:pPr>
            <a:r>
              <a:rPr lang="en-US" sz="1400" b="1" dirty="0"/>
              <a:t>Find the Bright Spots</a:t>
            </a:r>
            <a:endParaRPr lang="en-US" sz="1100" b="1" dirty="0"/>
          </a:p>
          <a:p>
            <a:pPr marL="688975" lvl="1" indent="-169863">
              <a:defRPr/>
            </a:pPr>
            <a:r>
              <a:rPr lang="en-US" sz="1100" dirty="0"/>
              <a:t>Investigate what’s working and clone </a:t>
            </a:r>
          </a:p>
          <a:p>
            <a:pPr marL="346075" lvl="1" indent="0">
              <a:buNone/>
              <a:defRPr/>
            </a:pPr>
            <a:r>
              <a:rPr lang="en-US" sz="1400" b="1" dirty="0"/>
              <a:t>Script the Critical Moves</a:t>
            </a:r>
            <a:endParaRPr lang="en-US" sz="1100" dirty="0"/>
          </a:p>
          <a:p>
            <a:pPr marL="688975" lvl="1" indent="-169863">
              <a:defRPr/>
            </a:pPr>
            <a:r>
              <a:rPr lang="en-US" sz="1100" dirty="0"/>
              <a:t>Don’t think big picture, think in terms of specific behaviors</a:t>
            </a:r>
          </a:p>
          <a:p>
            <a:pPr marL="346075" lvl="1" indent="0">
              <a:buNone/>
              <a:defRPr/>
            </a:pPr>
            <a:r>
              <a:rPr lang="en-US" sz="1600" b="1" u="sng" dirty="0"/>
              <a:t>Motivate the Elephant</a:t>
            </a:r>
          </a:p>
          <a:p>
            <a:pPr marL="346075" lvl="1" indent="0">
              <a:buNone/>
              <a:defRPr/>
            </a:pPr>
            <a:r>
              <a:rPr lang="en-US" sz="1400" b="1" dirty="0"/>
              <a:t>Find the Feeling</a:t>
            </a:r>
            <a:endParaRPr lang="en-US" sz="1100" dirty="0"/>
          </a:p>
          <a:p>
            <a:pPr marL="688975" lvl="1" indent="-169863">
              <a:defRPr/>
            </a:pPr>
            <a:r>
              <a:rPr lang="en-US" sz="1100" dirty="0"/>
              <a:t>Knowing something isn’t enough to cause </a:t>
            </a:r>
            <a:r>
              <a:rPr lang="en-US" sz="1100" dirty="0" smtClean="0"/>
              <a:t>change; make </a:t>
            </a:r>
            <a:r>
              <a:rPr lang="en-US" sz="1100" dirty="0"/>
              <a:t>people feel something</a:t>
            </a:r>
          </a:p>
          <a:p>
            <a:pPr marL="346075" lvl="1" indent="0">
              <a:buNone/>
              <a:defRPr/>
            </a:pPr>
            <a:r>
              <a:rPr lang="en-US" sz="1400" b="1" dirty="0"/>
              <a:t>Shrink the Change</a:t>
            </a:r>
            <a:endParaRPr lang="en-US" sz="1100" dirty="0"/>
          </a:p>
          <a:p>
            <a:pPr marL="688975" lvl="1" indent="-169863">
              <a:defRPr/>
            </a:pPr>
            <a:r>
              <a:rPr lang="en-US" sz="1100" dirty="0"/>
              <a:t>Break down the change until it no longer spooks the elephant</a:t>
            </a:r>
          </a:p>
          <a:p>
            <a:pPr marL="346075" lvl="1" indent="0">
              <a:buNone/>
              <a:defRPr/>
            </a:pPr>
            <a:r>
              <a:rPr lang="en-US" sz="1400" b="1" dirty="0"/>
              <a:t>Grow Your People</a:t>
            </a:r>
            <a:endParaRPr lang="en-US" sz="1100" b="1" dirty="0"/>
          </a:p>
          <a:p>
            <a:pPr marL="688975" lvl="1" indent="-169863">
              <a:defRPr/>
            </a:pPr>
            <a:r>
              <a:rPr lang="en-US" sz="1100" dirty="0"/>
              <a:t>Cultivate a sense of identity and instill the growth mindset</a:t>
            </a:r>
          </a:p>
          <a:p>
            <a:pPr marL="630238" indent="-290513">
              <a:buClr>
                <a:schemeClr val="accent1"/>
              </a:buClr>
              <a:buNone/>
              <a:defRPr/>
            </a:pPr>
            <a:r>
              <a:rPr lang="en-US" sz="1600" b="1" u="sng" dirty="0"/>
              <a:t>Shape the Path</a:t>
            </a:r>
          </a:p>
          <a:p>
            <a:pPr marL="630238" indent="-290513">
              <a:buClr>
                <a:schemeClr val="accent1"/>
              </a:buClr>
              <a:buNone/>
              <a:defRPr/>
            </a:pPr>
            <a:r>
              <a:rPr lang="en-US" sz="1400" b="1" dirty="0"/>
              <a:t>Tweak the Environment</a:t>
            </a:r>
          </a:p>
          <a:p>
            <a:pPr marL="687388" indent="-168275">
              <a:buClr>
                <a:schemeClr val="accent1"/>
              </a:buClr>
              <a:defRPr/>
            </a:pPr>
            <a:r>
              <a:rPr lang="en-US" sz="1100" dirty="0"/>
              <a:t>When the situation changes, the behavior changes, so change the situation</a:t>
            </a:r>
          </a:p>
          <a:p>
            <a:pPr marL="630238" indent="-290513">
              <a:buClr>
                <a:schemeClr val="accent1"/>
              </a:buClr>
              <a:buNone/>
              <a:defRPr/>
            </a:pPr>
            <a:r>
              <a:rPr lang="en-US" sz="1400" b="1" dirty="0"/>
              <a:t>Build Habits</a:t>
            </a:r>
          </a:p>
          <a:p>
            <a:pPr marL="687388" indent="-168275">
              <a:buClr>
                <a:schemeClr val="accent1"/>
              </a:buClr>
              <a:defRPr/>
            </a:pPr>
            <a:r>
              <a:rPr lang="en-US" sz="1100" dirty="0"/>
              <a:t>When behavior is habitual, it’s “free” – it doesn’t tax the rider</a:t>
            </a:r>
          </a:p>
          <a:p>
            <a:pPr marL="630238" indent="-290513">
              <a:buClr>
                <a:schemeClr val="accent1"/>
              </a:buClr>
              <a:buNone/>
              <a:defRPr/>
            </a:pPr>
            <a:r>
              <a:rPr lang="en-US" sz="1400" b="1" dirty="0"/>
              <a:t>Rally the Herd</a:t>
            </a:r>
          </a:p>
          <a:p>
            <a:pPr marL="687388" indent="-168275">
              <a:buClr>
                <a:schemeClr val="accent1"/>
              </a:buClr>
              <a:defRPr/>
            </a:pPr>
            <a:r>
              <a:rPr lang="en-US" sz="1100" dirty="0"/>
              <a:t>Behavior is contagious - Help it spread</a:t>
            </a:r>
          </a:p>
          <a:p>
            <a:pPr marL="688975" lvl="1" indent="-342900">
              <a:defRPr/>
            </a:pPr>
            <a:endParaRPr lang="en-US" sz="1400" dirty="0"/>
          </a:p>
          <a:p>
            <a:pPr marL="688975" lvl="1" indent="-342900">
              <a:defRPr/>
            </a:pPr>
            <a:endParaRPr lang="en-US" sz="1100" dirty="0"/>
          </a:p>
          <a:p>
            <a:pPr marL="0" indent="0">
              <a:buNone/>
            </a:pPr>
            <a:endParaRPr lang="en-US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2" descr="Visual representation of Kotter's 8 steps of change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296988"/>
            <a:ext cx="5953125" cy="509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6" descr="First four steps of change relate to &quot;unfreezes the status quo&quot; which have  red circles around the following: create sense of urgency, build the guiding team, develop a change vision and strategy, and understanding buy-in."/>
          <p:cNvGrpSpPr>
            <a:grpSpLocks/>
          </p:cNvGrpSpPr>
          <p:nvPr/>
        </p:nvGrpSpPr>
        <p:grpSpPr bwMode="auto">
          <a:xfrm>
            <a:off x="889000" y="4024313"/>
            <a:ext cx="5483225" cy="1830387"/>
            <a:chOff x="1532008" y="3888296"/>
            <a:chExt cx="5483370" cy="1830619"/>
          </a:xfrm>
        </p:grpSpPr>
        <p:sp>
          <p:nvSpPr>
            <p:cNvPr id="52239" name="Oval 4"/>
            <p:cNvSpPr>
              <a:spLocks noChangeArrowheads="1"/>
            </p:cNvSpPr>
            <p:nvPr/>
          </p:nvSpPr>
          <p:spPr bwMode="auto">
            <a:xfrm rot="530780">
              <a:off x="3815241" y="5259896"/>
              <a:ext cx="3035738" cy="459019"/>
            </a:xfrm>
            <a:prstGeom prst="ellipse">
              <a:avLst/>
            </a:prstGeom>
            <a:noFill/>
            <a:ln w="38100">
              <a:solidFill>
                <a:srgbClr val="009FC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Seravek"/>
                <a:cs typeface="Times New Roman" panose="02020603050405020304" pitchFamily="18" charset="0"/>
              </a:endParaRPr>
            </a:p>
          </p:txBody>
        </p:sp>
        <p:sp>
          <p:nvSpPr>
            <p:cNvPr id="52240" name="Oval 5"/>
            <p:cNvSpPr>
              <a:spLocks noChangeArrowheads="1"/>
            </p:cNvSpPr>
            <p:nvPr/>
          </p:nvSpPr>
          <p:spPr bwMode="auto">
            <a:xfrm rot="530780">
              <a:off x="3827240" y="4802696"/>
              <a:ext cx="3035738" cy="459019"/>
            </a:xfrm>
            <a:prstGeom prst="ellipse">
              <a:avLst/>
            </a:prstGeom>
            <a:noFill/>
            <a:ln w="38100">
              <a:solidFill>
                <a:srgbClr val="009FC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Seravek"/>
                <a:cs typeface="Times New Roman" panose="02020603050405020304" pitchFamily="18" charset="0"/>
              </a:endParaRPr>
            </a:p>
          </p:txBody>
        </p:sp>
        <p:sp>
          <p:nvSpPr>
            <p:cNvPr id="52241" name="Oval 6"/>
            <p:cNvSpPr>
              <a:spLocks noChangeArrowheads="1"/>
            </p:cNvSpPr>
            <p:nvPr/>
          </p:nvSpPr>
          <p:spPr bwMode="auto">
            <a:xfrm rot="530780">
              <a:off x="3979639" y="4345496"/>
              <a:ext cx="3035738" cy="459019"/>
            </a:xfrm>
            <a:prstGeom prst="ellipse">
              <a:avLst/>
            </a:prstGeom>
            <a:noFill/>
            <a:ln w="38100">
              <a:solidFill>
                <a:srgbClr val="009FC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Seravek"/>
                <a:cs typeface="Times New Roman" panose="02020603050405020304" pitchFamily="18" charset="0"/>
              </a:endParaRPr>
            </a:p>
          </p:txBody>
        </p:sp>
        <p:sp>
          <p:nvSpPr>
            <p:cNvPr id="52242" name="Oval 7"/>
            <p:cNvSpPr>
              <a:spLocks noChangeArrowheads="1"/>
            </p:cNvSpPr>
            <p:nvPr/>
          </p:nvSpPr>
          <p:spPr bwMode="auto">
            <a:xfrm rot="530780">
              <a:off x="3979640" y="3888296"/>
              <a:ext cx="3035738" cy="459019"/>
            </a:xfrm>
            <a:prstGeom prst="ellipse">
              <a:avLst/>
            </a:prstGeom>
            <a:noFill/>
            <a:ln w="38100">
              <a:solidFill>
                <a:srgbClr val="009FC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Seravek"/>
                <a:cs typeface="Times New Roman" panose="02020603050405020304" pitchFamily="18" charset="0"/>
              </a:endParaRPr>
            </a:p>
          </p:txBody>
        </p:sp>
        <p:sp>
          <p:nvSpPr>
            <p:cNvPr id="52243" name="TextBox 13"/>
            <p:cNvSpPr txBox="1">
              <a:spLocks noChangeArrowheads="1"/>
            </p:cNvSpPr>
            <p:nvPr/>
          </p:nvSpPr>
          <p:spPr bwMode="auto">
            <a:xfrm>
              <a:off x="1532008" y="4154269"/>
              <a:ext cx="1585878" cy="584849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009FC3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latin typeface="Seravek"/>
                  <a:ea typeface="MS PGothic" panose="020B0600070205080204" pitchFamily="34" charset="-128"/>
                  <a:cs typeface="Times New Roman" panose="02020603050405020304" pitchFamily="18" charset="0"/>
                </a:rPr>
                <a:t>Unfreezes The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latin typeface="Seravek"/>
                  <a:ea typeface="MS PGothic" panose="020B0600070205080204" pitchFamily="34" charset="-128"/>
                  <a:cs typeface="Times New Roman" panose="02020603050405020304" pitchFamily="18" charset="0"/>
                </a:rPr>
                <a:t>Status Quo</a:t>
              </a:r>
            </a:p>
          </p:txBody>
        </p:sp>
      </p:grpSp>
      <p:grpSp>
        <p:nvGrpSpPr>
          <p:cNvPr id="15" name="Group 21" descr="Steps 5-6 which are empower others and short-term wins are related to &quot;introduces new practices.&quot;"/>
          <p:cNvGrpSpPr>
            <a:grpSpLocks/>
          </p:cNvGrpSpPr>
          <p:nvPr/>
        </p:nvGrpSpPr>
        <p:grpSpPr bwMode="auto">
          <a:xfrm>
            <a:off x="2055813" y="2825750"/>
            <a:ext cx="5005387" cy="1208088"/>
            <a:chOff x="2355269" y="2710961"/>
            <a:chExt cx="5005216" cy="1209661"/>
          </a:xfrm>
        </p:grpSpPr>
        <p:sp>
          <p:nvSpPr>
            <p:cNvPr id="52236" name="Oval 9"/>
            <p:cNvSpPr>
              <a:spLocks noChangeArrowheads="1"/>
            </p:cNvSpPr>
            <p:nvPr/>
          </p:nvSpPr>
          <p:spPr bwMode="auto">
            <a:xfrm rot="948507">
              <a:off x="4098178" y="3636078"/>
              <a:ext cx="3035738" cy="2845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Seravek"/>
                <a:cs typeface="Times New Roman" panose="02020603050405020304" pitchFamily="18" charset="0"/>
              </a:endParaRPr>
            </a:p>
          </p:txBody>
        </p:sp>
        <p:sp>
          <p:nvSpPr>
            <p:cNvPr id="52237" name="Oval 10"/>
            <p:cNvSpPr>
              <a:spLocks noChangeArrowheads="1"/>
            </p:cNvSpPr>
            <p:nvPr/>
          </p:nvSpPr>
          <p:spPr bwMode="auto">
            <a:xfrm rot="948507">
              <a:off x="4324747" y="3291029"/>
              <a:ext cx="3035738" cy="2845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Seravek"/>
                <a:cs typeface="Times New Roman" panose="02020603050405020304" pitchFamily="18" charset="0"/>
              </a:endParaRPr>
            </a:p>
          </p:txBody>
        </p:sp>
        <p:sp>
          <p:nvSpPr>
            <p:cNvPr id="52238" name="TextBox 14" descr="Steps 5-6 relate to &quot;introduces new practices&quot; which have green circles around the following: empower others and short-term wins."/>
            <p:cNvSpPr txBox="1">
              <a:spLocks noChangeArrowheads="1"/>
            </p:cNvSpPr>
            <p:nvPr/>
          </p:nvSpPr>
          <p:spPr bwMode="auto">
            <a:xfrm>
              <a:off x="2355269" y="2710961"/>
              <a:ext cx="1576327" cy="584771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>
                  <a:latin typeface="Seravek"/>
                  <a:ea typeface="MS PGothic" panose="020B0600070205080204" pitchFamily="34" charset="-128"/>
                  <a:cs typeface="Times New Roman" panose="02020603050405020304" pitchFamily="18" charset="0"/>
                </a:rPr>
                <a:t>Introduces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dirty="0">
                  <a:latin typeface="Seravek"/>
                  <a:ea typeface="MS PGothic" panose="020B0600070205080204" pitchFamily="34" charset="-128"/>
                  <a:cs typeface="Times New Roman" panose="02020603050405020304" pitchFamily="18" charset="0"/>
                </a:rPr>
                <a:t>New Practices</a:t>
              </a:r>
            </a:p>
          </p:txBody>
        </p:sp>
      </p:grpSp>
      <p:grpSp>
        <p:nvGrpSpPr>
          <p:cNvPr id="19" name="Group 22" descr="Steps 7-8 relate to &quot;grounds the change in new culture to ensure sustianability&quot; which have yellow circles around the following: don't let up (be relentless) and create a new culture."/>
          <p:cNvGrpSpPr>
            <a:grpSpLocks/>
          </p:cNvGrpSpPr>
          <p:nvPr/>
        </p:nvGrpSpPr>
        <p:grpSpPr bwMode="auto">
          <a:xfrm>
            <a:off x="2082800" y="1470025"/>
            <a:ext cx="5678488" cy="1949450"/>
            <a:chOff x="2468915" y="1028725"/>
            <a:chExt cx="5679370" cy="1949846"/>
          </a:xfrm>
        </p:grpSpPr>
        <p:sp>
          <p:nvSpPr>
            <p:cNvPr id="52232" name="Oval 11"/>
            <p:cNvSpPr>
              <a:spLocks noChangeArrowheads="1"/>
            </p:cNvSpPr>
            <p:nvPr/>
          </p:nvSpPr>
          <p:spPr bwMode="auto">
            <a:xfrm rot="1485437">
              <a:off x="4909606" y="2519552"/>
              <a:ext cx="3035738" cy="459019"/>
            </a:xfrm>
            <a:prstGeom prst="ellipse">
              <a:avLst/>
            </a:prstGeom>
            <a:noFill/>
            <a:ln w="38100">
              <a:solidFill>
                <a:schemeClr val="bg1">
                  <a:lumMod val="2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Seravek"/>
                <a:cs typeface="Times New Roman" panose="02020603050405020304" pitchFamily="18" charset="0"/>
              </a:endParaRPr>
            </a:p>
          </p:txBody>
        </p:sp>
        <p:grpSp>
          <p:nvGrpSpPr>
            <p:cNvPr id="52233" name="Group 18"/>
            <p:cNvGrpSpPr>
              <a:grpSpLocks/>
            </p:cNvGrpSpPr>
            <p:nvPr/>
          </p:nvGrpSpPr>
          <p:grpSpPr bwMode="auto">
            <a:xfrm>
              <a:off x="2468915" y="1028725"/>
              <a:ext cx="5679370" cy="1527220"/>
              <a:chOff x="2468915" y="1028725"/>
              <a:chExt cx="5679370" cy="1527220"/>
            </a:xfrm>
          </p:grpSpPr>
          <p:sp>
            <p:nvSpPr>
              <p:cNvPr id="52234" name="Oval 12"/>
              <p:cNvSpPr>
                <a:spLocks noChangeArrowheads="1"/>
              </p:cNvSpPr>
              <p:nvPr/>
            </p:nvSpPr>
            <p:spPr bwMode="auto">
              <a:xfrm rot="1566239">
                <a:off x="5112547" y="2096926"/>
                <a:ext cx="3035738" cy="459019"/>
              </a:xfrm>
              <a:prstGeom prst="ellipse">
                <a:avLst/>
              </a:prstGeom>
              <a:noFill/>
              <a:ln w="38100">
                <a:solidFill>
                  <a:schemeClr val="bg1">
                    <a:lumMod val="25000"/>
                  </a:schemeClr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lnSpc>
                    <a:spcPct val="95000"/>
                  </a:lnSpc>
                  <a:spcBef>
                    <a:spcPct val="4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/>
                    <a:cs typeface="ヒラギノ角ゴ Pro W3"/>
                  </a:defRPr>
                </a:lvl1pPr>
                <a:lvl2pPr marL="742950" indent="-28575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/>
                    <a:cs typeface="ヒラギノ角ゴ Pro W3"/>
                  </a:defRPr>
                </a:lvl2pPr>
                <a:lvl3pPr marL="1143000" indent="-228600">
                  <a:lnSpc>
                    <a:spcPct val="95000"/>
                  </a:lnSpc>
                  <a:spcBef>
                    <a:spcPct val="4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/>
                    <a:cs typeface="ヒラギノ角ゴ Pro W3"/>
                  </a:defRPr>
                </a:lvl3pPr>
                <a:lvl4pPr marL="1600200" indent="-22860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/>
                    <a:cs typeface="ヒラギノ角ゴ Pro W3"/>
                  </a:defRPr>
                </a:lvl4pPr>
                <a:lvl5pPr marL="2057400" indent="-22860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/>
                    <a:cs typeface="ヒラギノ角ゴ Pro W3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Seravek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235" name="TextBox 15"/>
              <p:cNvSpPr txBox="1">
                <a:spLocks noChangeArrowheads="1"/>
              </p:cNvSpPr>
              <p:nvPr/>
            </p:nvSpPr>
            <p:spPr bwMode="auto">
              <a:xfrm>
                <a:off x="2468915" y="1028725"/>
                <a:ext cx="2326130" cy="831166"/>
              </a:xfrm>
              <a:prstGeom prst="rect">
                <a:avLst/>
              </a:prstGeom>
              <a:solidFill>
                <a:srgbClr val="FFFFFF"/>
              </a:solidFill>
              <a:ln w="31750">
                <a:solidFill>
                  <a:schemeClr val="bg1">
                    <a:lumMod val="25000"/>
                  </a:schemeClr>
                </a:solidFill>
                <a:prstDash val="dash"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lnSpc>
                    <a:spcPct val="95000"/>
                  </a:lnSpc>
                  <a:spcBef>
                    <a:spcPct val="4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/>
                    <a:cs typeface="ヒラギノ角ゴ Pro W3"/>
                  </a:defRPr>
                </a:lvl1pPr>
                <a:lvl2pPr marL="742950" indent="-28575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/>
                    <a:cs typeface="ヒラギノ角ゴ Pro W3"/>
                  </a:defRPr>
                </a:lvl2pPr>
                <a:lvl3pPr marL="1143000" indent="-228600">
                  <a:lnSpc>
                    <a:spcPct val="95000"/>
                  </a:lnSpc>
                  <a:spcBef>
                    <a:spcPct val="4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/>
                    <a:cs typeface="ヒラギノ角ゴ Pro W3"/>
                  </a:defRPr>
                </a:lvl3pPr>
                <a:lvl4pPr marL="1600200" indent="-22860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/>
                    <a:cs typeface="ヒラギノ角ゴ Pro W3"/>
                  </a:defRPr>
                </a:lvl4pPr>
                <a:lvl5pPr marL="2057400" indent="-22860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/>
                    <a:cs typeface="ヒラギノ角ゴ Pro W3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/>
                    <a:cs typeface="ヒラギノ角ゴ Pro W3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/>
                    <a:cs typeface="ヒラギノ角ゴ Pro W3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/>
                    <a:cs typeface="ヒラギノ角ゴ Pro W3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/>
                    <a:cs typeface="ヒラギノ角ゴ Pro W3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latin typeface="Seravek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Grounds The Change 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latin typeface="Seravek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In New Culture To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latin typeface="Seravek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Ensure Sustainability</a:t>
                </a:r>
              </a:p>
            </p:txBody>
          </p:sp>
        </p:grpSp>
      </p:grpSp>
      <p:sp>
        <p:nvSpPr>
          <p:cNvPr id="5223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 smtClean="0">
                <a:latin typeface="Seravek"/>
                <a:ea typeface="ヒラギノ角ゴ Pro W3"/>
                <a:cs typeface="Times New Roman" panose="02020603050405020304" pitchFamily="18" charset="0"/>
              </a:rPr>
              <a:t>Kotter 8 Steps of Change for an Organization</a:t>
            </a:r>
            <a:br>
              <a:rPr lang="en-US" altLang="en-US" sz="2400" dirty="0" smtClean="0">
                <a:latin typeface="Seravek"/>
                <a:ea typeface="ヒラギノ角ゴ Pro W3"/>
                <a:cs typeface="Times New Roman" panose="02020603050405020304" pitchFamily="18" charset="0"/>
              </a:rPr>
            </a:br>
            <a:endParaRPr lang="en-US" altLang="en-US" sz="2400" dirty="0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TeamSTEPPS Tools by Skill Level</a:t>
            </a:r>
            <a:endParaRPr lang="en-US" dirty="0"/>
          </a:p>
        </p:txBody>
      </p:sp>
      <p:sp>
        <p:nvSpPr>
          <p:cNvPr id="5427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rgbClr val="542200"/>
                </a:solidFill>
              </a:rPr>
              <a:t> </a:t>
            </a:r>
            <a:fld id="{979519F6-B28B-41A6-888E-1E3754B2F014}" type="slidenum">
              <a:rPr lang="en-US" altLang="en-US" smtClean="0">
                <a:solidFill>
                  <a:srgbClr val="542200"/>
                </a:solidFill>
              </a:rPr>
              <a:pPr/>
              <a:t>13</a:t>
            </a:fld>
            <a:r>
              <a:rPr lang="en-US" altLang="en-US" smtClean="0">
                <a:solidFill>
                  <a:srgbClr val="542200"/>
                </a:solidFill>
              </a:rPr>
              <a:t>  </a:t>
            </a:r>
          </a:p>
        </p:txBody>
      </p:sp>
      <p:graphicFrame>
        <p:nvGraphicFramePr>
          <p:cNvPr id="3" name="Table 2" descr="Table that breaks down the TeamSTEPPS tools by skill level. 100 level skills are: request, call-out, cross-check, check-back, SBAR and brief. 200 level skills are: huddle, debrief, handoff, cross-monitoring, STEP, task-assistance, shared mental model. 300 level skills are: CUS, two-challenge rule, DESC, and I'M SAFE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355257"/>
              </p:ext>
            </p:extLst>
          </p:nvPr>
        </p:nvGraphicFramePr>
        <p:xfrm>
          <a:off x="1524000" y="1828800"/>
          <a:ext cx="6096000" cy="3628692"/>
        </p:xfrm>
        <a:graphic>
          <a:graphicData uri="http://schemas.openxmlformats.org/drawingml/2006/table">
            <a:tbl>
              <a:tblPr firstRow="1">
                <a:tableStyleId>{5A111915-BE36-4E01-A7E5-04B1672EAD32}</a:tableStyleId>
              </a:tblPr>
              <a:tblGrid>
                <a:gridCol w="2032000"/>
                <a:gridCol w="2032000"/>
                <a:gridCol w="2032000"/>
              </a:tblGrid>
              <a:tr h="65374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100-Level Skills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200-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Level Skills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300-Level Skills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27652">
                <a:tc>
                  <a:txBody>
                    <a:bodyPr/>
                    <a:lstStyle/>
                    <a:p>
                      <a:r>
                        <a:rPr lang="en-US" sz="2000" u="none" dirty="0" smtClean="0"/>
                        <a:t>Request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Call-Out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Cross-Check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Check-Back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SBAR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Brief</a:t>
                      </a:r>
                    </a:p>
                    <a:p>
                      <a:endParaRPr lang="en-US" sz="20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none" dirty="0" smtClean="0"/>
                        <a:t>Huddle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Debrief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Handoff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Cross-Monitoring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STEP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Task Assistance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Shared Mental Model</a:t>
                      </a:r>
                      <a:endParaRPr lang="en-US" sz="20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none" dirty="0" smtClean="0"/>
                        <a:t>CUS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dirty="0" smtClean="0"/>
                        <a:t>Two-Challenge</a:t>
                      </a:r>
                      <a:r>
                        <a:rPr lang="en-US" sz="2000" u="none" baseline="0" dirty="0" smtClean="0"/>
                        <a:t> Rule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dirty="0" smtClean="0"/>
                        <a:t>DESC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dirty="0" smtClean="0"/>
                        <a:t>I’M SAFE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u="none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u="none" dirty="0" smtClean="0"/>
                    </a:p>
                    <a:p>
                      <a:endParaRPr lang="en-US" sz="2000" b="1" u="none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1743075"/>
            <a:ext cx="3200400" cy="36576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25 </a:t>
            </a:r>
            <a:r>
              <a:rPr lang="en-US" dirty="0"/>
              <a:t>Operating </a:t>
            </a:r>
            <a:r>
              <a:rPr lang="en-US" dirty="0" smtClean="0"/>
              <a:t>Rooms</a:t>
            </a:r>
          </a:p>
          <a:p>
            <a:pPr lvl="1">
              <a:defRPr/>
            </a:pPr>
            <a:r>
              <a:rPr lang="en-US" dirty="0" smtClean="0"/>
              <a:t>11 </a:t>
            </a:r>
            <a:r>
              <a:rPr lang="en-US" dirty="0"/>
              <a:t>Service lines</a:t>
            </a:r>
          </a:p>
          <a:p>
            <a:pPr>
              <a:defRPr/>
            </a:pPr>
            <a:r>
              <a:rPr lang="en-US" dirty="0"/>
              <a:t>Pre/Post Anesthesia Care Unit</a:t>
            </a:r>
          </a:p>
          <a:p>
            <a:pPr>
              <a:defRPr/>
            </a:pPr>
            <a:r>
              <a:rPr lang="en-US" dirty="0"/>
              <a:t>Central Processing Unit</a:t>
            </a:r>
          </a:p>
          <a:p>
            <a:pPr>
              <a:defRPr/>
            </a:pPr>
            <a:r>
              <a:rPr lang="en-US" dirty="0"/>
              <a:t>Pre-Anesthesia Clinic</a:t>
            </a:r>
          </a:p>
          <a:p>
            <a:pPr>
              <a:defRPr/>
            </a:pPr>
            <a:r>
              <a:rPr lang="en-US" dirty="0"/>
              <a:t>Ambulatory Surgery Pre-op area</a:t>
            </a:r>
          </a:p>
          <a:p>
            <a:pPr marL="228600" indent="-2286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5299" name="Title 2"/>
          <p:cNvSpPr>
            <a:spLocks noGrp="1"/>
          </p:cNvSpPr>
          <p:nvPr>
            <p:ph type="title"/>
          </p:nvPr>
        </p:nvSpPr>
        <p:spPr>
          <a:xfrm>
            <a:off x="838200" y="701675"/>
            <a:ext cx="7739063" cy="914400"/>
          </a:xfrm>
        </p:spPr>
        <p:txBody>
          <a:bodyPr/>
          <a:lstStyle/>
          <a:p>
            <a:r>
              <a:rPr lang="en-US" altLang="en-US" sz="3200" smtClean="0">
                <a:ea typeface="ヒラギノ角ゴ Pro W3"/>
                <a:cs typeface="ヒラギノ角ゴ Pro W3"/>
              </a:rPr>
              <a:t>Surgical Services</a:t>
            </a:r>
          </a:p>
        </p:txBody>
      </p:sp>
      <p:pic>
        <p:nvPicPr>
          <p:cNvPr id="55300" name="Picture 2" descr="Image result for harborview medical center operating ro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85950"/>
            <a:ext cx="3165475" cy="3860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305800" cy="685800"/>
          </a:xfrm>
        </p:spPr>
        <p:txBody>
          <a:bodyPr/>
          <a:lstStyle/>
          <a:p>
            <a:r>
              <a:rPr lang="en-US" altLang="en-US" sz="2400" smtClean="0">
                <a:ea typeface="ヒラギノ角ゴ Pro W3"/>
                <a:cs typeface="ヒラギノ角ゴ Pro W3"/>
              </a:rPr>
              <a:t>10 Steps of Implementation Planning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295400" y="1219200"/>
            <a:ext cx="7391400" cy="472440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AutoNum type="arabicPeriod"/>
              <a:defRPr/>
            </a:pPr>
            <a:r>
              <a:rPr lang="en-US" altLang="en-US" sz="1800" b="1" dirty="0" smtClean="0">
                <a:ea typeface="ヒラギノ角ゴ Pro W3" pitchFamily="127" charset="-128"/>
              </a:rPr>
              <a:t>Create a Change Team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AutoNum type="arabicPeriod"/>
              <a:defRPr/>
            </a:pPr>
            <a:r>
              <a:rPr lang="en-US" altLang="en-US" sz="1800" b="1" dirty="0" smtClean="0">
                <a:ea typeface="ヒラギノ角ゴ Pro W3" pitchFamily="127" charset="-128"/>
              </a:rPr>
              <a:t>Define the problem, challenge, or opportunity for improvement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AutoNum type="arabicPeriod"/>
              <a:defRPr/>
            </a:pPr>
            <a:r>
              <a:rPr lang="en-US" altLang="en-US" sz="1800" b="1" dirty="0" smtClean="0">
                <a:ea typeface="ヒラギノ角ゴ Pro W3" pitchFamily="127" charset="-128"/>
              </a:rPr>
              <a:t>Define the aim(s) of your TeamSTEPPS intervention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AutoNum type="arabicPeriod"/>
              <a:defRPr/>
            </a:pPr>
            <a:r>
              <a:rPr lang="en-US" altLang="en-US" sz="1800" b="1" dirty="0" smtClean="0">
                <a:ea typeface="ヒラギノ角ゴ Pro W3" pitchFamily="127" charset="-128"/>
              </a:rPr>
              <a:t>Design a TeamSTEPPS intervention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AutoNum type="arabicPeriod"/>
              <a:defRPr/>
            </a:pPr>
            <a:r>
              <a:rPr lang="en-US" altLang="en-US" sz="1800" dirty="0" smtClean="0">
                <a:ea typeface="ヒラギノ角ゴ Pro W3" pitchFamily="127" charset="-128"/>
              </a:rPr>
              <a:t>Develop a plan for testing the effectiveness of your TeamSTEPPS intervention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AutoNum type="arabicPeriod"/>
              <a:defRPr/>
            </a:pPr>
            <a:r>
              <a:rPr lang="en-US" altLang="en-US" sz="1800" dirty="0" smtClean="0">
                <a:ea typeface="ヒラギノ角ゴ Pro W3" pitchFamily="127" charset="-128"/>
              </a:rPr>
              <a:t>Develop an implementation plan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AutoNum type="arabicPeriod"/>
              <a:defRPr/>
            </a:pPr>
            <a:r>
              <a:rPr lang="en-US" altLang="en-US" sz="1800" dirty="0" smtClean="0">
                <a:ea typeface="ヒラギノ角ゴ Pro W3" pitchFamily="127" charset="-128"/>
              </a:rPr>
              <a:t>Develop a plan for sustained continuous improvement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AutoNum type="arabicPeriod"/>
              <a:defRPr/>
            </a:pPr>
            <a:r>
              <a:rPr lang="en-US" altLang="en-US" sz="1800" dirty="0" smtClean="0">
                <a:ea typeface="ヒラギノ角ゴ Pro W3" pitchFamily="127" charset="-128"/>
              </a:rPr>
              <a:t>Develop a communications plan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AutoNum type="arabicPeriod"/>
              <a:defRPr/>
            </a:pPr>
            <a:r>
              <a:rPr lang="en-US" altLang="en-US" sz="1800" dirty="0" smtClean="0">
                <a:ea typeface="ヒラギノ角ゴ Pro W3" pitchFamily="127" charset="-128"/>
              </a:rPr>
              <a:t>Develop a TeamSTEPPS Implementation Plan timeline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AutoNum type="arabicPeriod"/>
              <a:defRPr/>
            </a:pPr>
            <a:r>
              <a:rPr lang="en-US" altLang="en-US" sz="1800" dirty="0" smtClean="0">
                <a:ea typeface="ヒラギノ角ゴ Pro W3" pitchFamily="127" charset="-128"/>
              </a:rPr>
              <a:t>Review your TeamSTEPPS Implementation Plan with key stakeholders and modify according to input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ClrTx/>
              <a:buFont typeface="Wingdings" pitchFamily="2" charset="2"/>
              <a:buNone/>
              <a:defRPr/>
            </a:pPr>
            <a:r>
              <a:rPr lang="en-US" altLang="en-US" sz="1600" dirty="0" smtClean="0">
                <a:solidFill>
                  <a:srgbClr val="0000FF"/>
                </a:solidFill>
                <a:ea typeface="ヒラギノ角ゴ Pro W3" pitchFamily="127" charset="-128"/>
                <a:hlinkClick r:id="rId2"/>
              </a:rPr>
              <a:t>https://www.ahrq.gov/teamstepps/instructor/essentials/implguide.html</a:t>
            </a:r>
            <a:endParaRPr lang="en-US" altLang="en-US" sz="1600" dirty="0" smtClean="0">
              <a:solidFill>
                <a:srgbClr val="0000FF"/>
              </a:solidFill>
              <a:ea typeface="ヒラギノ角ゴ Pro W3" pitchFamily="127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Tx/>
              <a:buFont typeface="Wingdings" pitchFamily="2" charset="2"/>
              <a:buNone/>
              <a:defRPr/>
            </a:pPr>
            <a:endParaRPr lang="en-US" altLang="en-US" sz="2000" dirty="0">
              <a:ea typeface="ヒラギノ角ゴ Pro W3" pitchFamily="12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2"/>
          <p:cNvSpPr>
            <a:spLocks noGrp="1"/>
          </p:cNvSpPr>
          <p:nvPr>
            <p:ph type="title"/>
          </p:nvPr>
        </p:nvSpPr>
        <p:spPr>
          <a:xfrm>
            <a:off x="762000" y="990600"/>
            <a:ext cx="7739063" cy="914400"/>
          </a:xfrm>
        </p:spPr>
        <p:txBody>
          <a:bodyPr/>
          <a:lstStyle/>
          <a:p>
            <a:r>
              <a:rPr lang="en-US" altLang="en-US" sz="3200" smtClean="0">
                <a:ea typeface="ヒラギノ角ゴ Pro W3"/>
                <a:cs typeface="ヒラギノ角ゴ Pro W3"/>
              </a:rPr>
              <a:t>Interprofessional Change Team</a:t>
            </a:r>
          </a:p>
        </p:txBody>
      </p:sp>
      <p:sp>
        <p:nvSpPr>
          <p:cNvPr id="58371" name="Content Placeholder 1"/>
          <p:cNvSpPr>
            <a:spLocks noGrp="1"/>
          </p:cNvSpPr>
          <p:nvPr>
            <p:ph sz="half" idx="1"/>
          </p:nvPr>
        </p:nvSpPr>
        <p:spPr>
          <a:xfrm>
            <a:off x="1447800" y="2247900"/>
            <a:ext cx="3810000" cy="3543300"/>
          </a:xfrm>
        </p:spPr>
        <p:txBody>
          <a:bodyPr/>
          <a:lstStyle/>
          <a:p>
            <a:r>
              <a:rPr lang="en-US" altLang="en-US" smtClean="0">
                <a:ea typeface="ヒラギノ角ゴ Pro W3"/>
                <a:cs typeface="ヒラギノ角ゴ Pro W3"/>
              </a:rPr>
              <a:t>Surgeons</a:t>
            </a:r>
          </a:p>
          <a:p>
            <a:r>
              <a:rPr lang="en-US" altLang="en-US" smtClean="0">
                <a:ea typeface="ヒラギノ角ゴ Pro W3"/>
                <a:cs typeface="ヒラギノ角ゴ Pro W3"/>
              </a:rPr>
              <a:t>Anesthesiologists</a:t>
            </a:r>
          </a:p>
          <a:p>
            <a:r>
              <a:rPr lang="en-US" altLang="en-US" smtClean="0">
                <a:ea typeface="ヒラギノ角ゴ Pro W3"/>
                <a:cs typeface="ヒラギノ角ゴ Pro W3"/>
              </a:rPr>
              <a:t>CRNAs</a:t>
            </a:r>
          </a:p>
          <a:p>
            <a:r>
              <a:rPr lang="en-US" altLang="en-US" smtClean="0">
                <a:ea typeface="ヒラギノ角ゴ Pro W3"/>
                <a:cs typeface="ヒラギノ角ゴ Pro W3"/>
              </a:rPr>
              <a:t>RNs/STs</a:t>
            </a:r>
          </a:p>
        </p:txBody>
      </p:sp>
      <p:sp>
        <p:nvSpPr>
          <p:cNvPr id="58372" name="Content Placeholder 2"/>
          <p:cNvSpPr>
            <a:spLocks noGrp="1"/>
          </p:cNvSpPr>
          <p:nvPr>
            <p:ph sz="half" idx="2"/>
          </p:nvPr>
        </p:nvSpPr>
        <p:spPr>
          <a:xfrm>
            <a:off x="4953000" y="2247900"/>
            <a:ext cx="3810000" cy="3543300"/>
          </a:xfrm>
        </p:spPr>
        <p:txBody>
          <a:bodyPr/>
          <a:lstStyle/>
          <a:p>
            <a:r>
              <a:rPr lang="en-US" altLang="en-US" dirty="0" smtClean="0">
                <a:ea typeface="ヒラギノ角ゴ Pro W3"/>
                <a:cs typeface="ヒラギノ角ゴ Pro W3"/>
              </a:rPr>
              <a:t>EVS</a:t>
            </a:r>
          </a:p>
          <a:p>
            <a:r>
              <a:rPr lang="en-US" altLang="en-US" dirty="0" smtClean="0">
                <a:ea typeface="ヒラギノ角ゴ Pro W3"/>
                <a:cs typeface="ヒラギノ角ゴ Pro W3"/>
              </a:rPr>
              <a:t>Radiology</a:t>
            </a:r>
          </a:p>
          <a:p>
            <a:r>
              <a:rPr lang="en-US" altLang="en-US" dirty="0" smtClean="0">
                <a:ea typeface="ヒラギノ角ゴ Pro W3"/>
                <a:cs typeface="ヒラギノ角ゴ Pro W3"/>
              </a:rPr>
              <a:t>PACU </a:t>
            </a:r>
          </a:p>
          <a:p>
            <a:r>
              <a:rPr lang="en-US" altLang="en-US" dirty="0" smtClean="0">
                <a:ea typeface="ヒラギノ角ゴ Pro W3"/>
                <a:cs typeface="ヒラギノ角ゴ Pro W3"/>
              </a:rPr>
              <a:t>CPU </a:t>
            </a:r>
          </a:p>
          <a:p>
            <a:endParaRPr lang="en-US" altLang="en-US" dirty="0" smtClean="0">
              <a:ea typeface="ヒラギノ角ゴ Pro W3"/>
              <a:cs typeface="ヒラギノ角ゴ Pro W3"/>
            </a:endParaRPr>
          </a:p>
        </p:txBody>
      </p:sp>
      <p:sp>
        <p:nvSpPr>
          <p:cNvPr id="58373" name="TextBox 3"/>
          <p:cNvSpPr txBox="1">
            <a:spLocks noChangeArrowheads="1"/>
          </p:cNvSpPr>
          <p:nvPr/>
        </p:nvSpPr>
        <p:spPr bwMode="auto">
          <a:xfrm>
            <a:off x="1524000" y="4720413"/>
            <a:ext cx="5867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Developed a 30/60/90 day plan in second meeting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itle 2"/>
          <p:cNvSpPr>
            <a:spLocks noGrp="1"/>
          </p:cNvSpPr>
          <p:nvPr>
            <p:ph type="title"/>
          </p:nvPr>
        </p:nvSpPr>
        <p:spPr>
          <a:xfrm>
            <a:off x="755650" y="563563"/>
            <a:ext cx="7739063" cy="914400"/>
          </a:xfrm>
        </p:spPr>
        <p:txBody>
          <a:bodyPr/>
          <a:lstStyle/>
          <a:p>
            <a:r>
              <a:rPr lang="en-US" altLang="en-US" sz="2800" smtClean="0">
                <a:ea typeface="ヒラギノ角ゴ Pro W3"/>
                <a:cs typeface="ヒラギノ角ゴ Pro W3"/>
              </a:rPr>
              <a:t>Destination Postcard</a:t>
            </a:r>
          </a:p>
        </p:txBody>
      </p:sp>
      <p:sp>
        <p:nvSpPr>
          <p:cNvPr id="6042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58200" y="6629400"/>
            <a:ext cx="685800" cy="236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B820F522-204E-42CF-94C6-AB9FD0FC4491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000" smtClean="0">
              <a:solidFill>
                <a:srgbClr val="5422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772400" cy="3543300"/>
          </a:xfrm>
        </p:spPr>
        <p:txBody>
          <a:bodyPr/>
          <a:lstStyle/>
          <a:p>
            <a:pPr>
              <a:defRPr/>
            </a:pPr>
            <a:r>
              <a:rPr lang="en-US" dirty="0"/>
              <a:t>Problem Statement:</a:t>
            </a:r>
          </a:p>
          <a:p>
            <a:pPr marL="800100" lvl="1" indent="-342900">
              <a:defRPr/>
            </a:pPr>
            <a:r>
              <a:rPr lang="en-US" dirty="0"/>
              <a:t>There is a common disconnect in developing a shared mental model for all cases throughout the day</a:t>
            </a:r>
          </a:p>
          <a:p>
            <a:pPr>
              <a:defRPr/>
            </a:pPr>
            <a:r>
              <a:rPr lang="en-US" dirty="0" smtClean="0"/>
              <a:t>Destination </a:t>
            </a:r>
            <a:r>
              <a:rPr lang="en-US" dirty="0"/>
              <a:t>Postcard:</a:t>
            </a:r>
          </a:p>
          <a:p>
            <a:pPr marL="800100" lvl="1" indent="-342900">
              <a:defRPr/>
            </a:pPr>
            <a:r>
              <a:rPr lang="en-US" dirty="0"/>
              <a:t>Implement a morning brief in every OR to plan for entire day in each room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305800" cy="685800"/>
          </a:xfrm>
        </p:spPr>
        <p:txBody>
          <a:bodyPr/>
          <a:lstStyle/>
          <a:p>
            <a:r>
              <a:rPr lang="en-US" altLang="en-US" sz="2400" smtClean="0">
                <a:ea typeface="ヒラギノ角ゴ Pro W3"/>
                <a:cs typeface="ヒラギノ角ゴ Pro W3"/>
              </a:rPr>
              <a:t>10 Steps of Implementation Planning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72440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AutoNum type="arabicPeriod"/>
              <a:defRPr/>
            </a:pPr>
            <a:r>
              <a:rPr lang="en-US" altLang="en-US" sz="1800" dirty="0" smtClean="0">
                <a:ea typeface="ヒラギノ角ゴ Pro W3" pitchFamily="127" charset="-128"/>
              </a:rPr>
              <a:t>Create a Change Team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AutoNum type="arabicPeriod"/>
              <a:defRPr/>
            </a:pPr>
            <a:r>
              <a:rPr lang="en-US" altLang="en-US" sz="1800" dirty="0" smtClean="0">
                <a:ea typeface="ヒラギノ角ゴ Pro W3" pitchFamily="127" charset="-128"/>
              </a:rPr>
              <a:t>Define the problem, challenge, or opportunity for improvement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AutoNum type="arabicPeriod"/>
              <a:defRPr/>
            </a:pPr>
            <a:r>
              <a:rPr lang="en-US" altLang="en-US" sz="1800" dirty="0" smtClean="0">
                <a:ea typeface="ヒラギノ角ゴ Pro W3" pitchFamily="127" charset="-128"/>
              </a:rPr>
              <a:t>Define the aim(s) of your TeamSTEPPS intervention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AutoNum type="arabicPeriod"/>
              <a:defRPr/>
            </a:pPr>
            <a:r>
              <a:rPr lang="en-US" altLang="en-US" sz="1800" dirty="0" smtClean="0">
                <a:ea typeface="ヒラギノ角ゴ Pro W3" pitchFamily="127" charset="-128"/>
              </a:rPr>
              <a:t>Design a TeamSTEPPS intervention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AutoNum type="arabicPeriod"/>
              <a:defRPr/>
            </a:pPr>
            <a:r>
              <a:rPr lang="en-US" altLang="en-US" sz="1800" b="1" dirty="0" smtClean="0">
                <a:ea typeface="ヒラギノ角ゴ Pro W3" pitchFamily="127" charset="-128"/>
              </a:rPr>
              <a:t>Develop a plan for testing the effectiveness of your TeamSTEPPS intervention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AutoNum type="arabicPeriod"/>
              <a:defRPr/>
            </a:pPr>
            <a:r>
              <a:rPr lang="en-US" altLang="en-US" sz="1800" dirty="0" smtClean="0">
                <a:ea typeface="ヒラギノ角ゴ Pro W3" pitchFamily="127" charset="-128"/>
              </a:rPr>
              <a:t>Develop an implementation plan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AutoNum type="arabicPeriod"/>
              <a:defRPr/>
            </a:pPr>
            <a:r>
              <a:rPr lang="en-US" altLang="en-US" sz="1800" dirty="0" smtClean="0">
                <a:ea typeface="ヒラギノ角ゴ Pro W3" pitchFamily="127" charset="-128"/>
              </a:rPr>
              <a:t>Develop a plan for sustained continuous improvement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AutoNum type="arabicPeriod"/>
              <a:defRPr/>
            </a:pPr>
            <a:r>
              <a:rPr lang="en-US" altLang="en-US" sz="1800" dirty="0" smtClean="0">
                <a:ea typeface="ヒラギノ角ゴ Pro W3" pitchFamily="127" charset="-128"/>
              </a:rPr>
              <a:t>Develop a communications plan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AutoNum type="arabicPeriod"/>
              <a:defRPr/>
            </a:pPr>
            <a:r>
              <a:rPr lang="en-US" altLang="en-US" sz="1800" dirty="0" smtClean="0">
                <a:ea typeface="ヒラギノ角ゴ Pro W3" pitchFamily="127" charset="-128"/>
              </a:rPr>
              <a:t>Develop a TeamSTEPPS Implementation Plan timeline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AutoNum type="arabicPeriod"/>
              <a:defRPr/>
            </a:pPr>
            <a:r>
              <a:rPr lang="en-US" altLang="en-US" sz="1800" dirty="0" smtClean="0">
                <a:ea typeface="ヒラギノ角ゴ Pro W3" pitchFamily="127" charset="-128"/>
              </a:rPr>
              <a:t>Review your TeamSTEPPS Implementation Plan with key stakeholders and modify according to input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ClrTx/>
              <a:buFont typeface="Wingdings" pitchFamily="2" charset="2"/>
              <a:buNone/>
              <a:defRPr/>
            </a:pPr>
            <a:r>
              <a:rPr lang="en-US" altLang="en-US" sz="1600" dirty="0" smtClean="0">
                <a:ea typeface="ヒラギノ角ゴ Pro W3" pitchFamily="127" charset="-128"/>
                <a:hlinkClick r:id="rId2"/>
              </a:rPr>
              <a:t>https://www.ahrq.gov/teamstepps/instructor/essentials/implguide.html</a:t>
            </a:r>
            <a:endParaRPr lang="en-US" altLang="en-US" sz="1600" dirty="0" smtClean="0">
              <a:ea typeface="ヒラギノ角ゴ Pro W3" pitchFamily="127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Tx/>
              <a:buFont typeface="Wingdings" pitchFamily="2" charset="2"/>
              <a:buNone/>
              <a:defRPr/>
            </a:pPr>
            <a:endParaRPr lang="en-US" altLang="en-US" sz="2000" dirty="0">
              <a:ea typeface="ヒラギノ角ゴ Pro W3" pitchFamily="12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898525" y="609600"/>
            <a:ext cx="7739063" cy="914400"/>
          </a:xfrm>
        </p:spPr>
        <p:txBody>
          <a:bodyPr/>
          <a:lstStyle/>
          <a:p>
            <a:r>
              <a:rPr lang="en-US" altLang="en-US" sz="2800" smtClean="0">
                <a:ea typeface="ヒラギノ角ゴ Pro W3"/>
                <a:cs typeface="ヒラギノ角ゴ Pro W3"/>
              </a:rPr>
              <a:t>A Small Test of Change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4648200" cy="4572000"/>
          </a:xfrm>
        </p:spPr>
        <p:txBody>
          <a:bodyPr/>
          <a:lstStyle/>
          <a:p>
            <a:r>
              <a:rPr lang="en-US" altLang="en-US" sz="1800" dirty="0" smtClean="0">
                <a:ea typeface="ヒラギノ角ゴ Pro W3"/>
                <a:cs typeface="ヒラギノ角ゴ Pro W3"/>
              </a:rPr>
              <a:t>Brief Pilot – three surgeons implemented the morning brief</a:t>
            </a:r>
          </a:p>
          <a:p>
            <a:pPr lvl="1"/>
            <a:r>
              <a:rPr lang="en-US" altLang="en-US" sz="1800" dirty="0" smtClean="0">
                <a:ea typeface="ヒラギノ角ゴ Pro W3"/>
              </a:rPr>
              <a:t>September 2016</a:t>
            </a:r>
          </a:p>
          <a:p>
            <a:pPr lvl="1"/>
            <a:r>
              <a:rPr lang="en-US" altLang="en-US" sz="1800" dirty="0" smtClean="0">
                <a:ea typeface="ヒラギノ角ゴ Pro W3"/>
              </a:rPr>
              <a:t>Tested the form designed by change team</a:t>
            </a:r>
          </a:p>
          <a:p>
            <a:pPr lvl="1"/>
            <a:r>
              <a:rPr lang="en-US" altLang="en-US" sz="1800" dirty="0" smtClean="0">
                <a:ea typeface="ヒラギノ角ゴ Pro W3"/>
              </a:rPr>
              <a:t>Tracked:</a:t>
            </a:r>
          </a:p>
          <a:p>
            <a:pPr lvl="2"/>
            <a:r>
              <a:rPr lang="en-US" altLang="en-US" sz="1800" dirty="0" smtClean="0">
                <a:ea typeface="ヒラギノ角ゴ Pro W3"/>
              </a:rPr>
              <a:t>Time to do the brief</a:t>
            </a:r>
          </a:p>
          <a:p>
            <a:pPr lvl="2"/>
            <a:r>
              <a:rPr lang="en-US" altLang="en-US" sz="1800" dirty="0" smtClean="0">
                <a:ea typeface="ヒラギノ角ゴ Pro W3"/>
              </a:rPr>
              <a:t>First case start time</a:t>
            </a:r>
          </a:p>
          <a:p>
            <a:pPr lvl="2"/>
            <a:r>
              <a:rPr lang="en-US" altLang="en-US" sz="1800" dirty="0" smtClean="0">
                <a:ea typeface="ヒラギノ角ゴ Pro W3"/>
              </a:rPr>
              <a:t>How often brief was done</a:t>
            </a:r>
          </a:p>
          <a:p>
            <a:pPr lvl="2"/>
            <a:r>
              <a:rPr lang="en-US" altLang="en-US" sz="1800" dirty="0" smtClean="0">
                <a:ea typeface="ヒラギノ角ゴ Pro W3"/>
              </a:rPr>
              <a:t>Attendees</a:t>
            </a:r>
          </a:p>
          <a:p>
            <a:pPr lvl="2"/>
            <a:r>
              <a:rPr lang="en-US" altLang="en-US" sz="1800" dirty="0" smtClean="0">
                <a:ea typeface="ヒラギノ角ゴ Pro W3"/>
              </a:rPr>
              <a:t>Significant information learned</a:t>
            </a:r>
          </a:p>
          <a:p>
            <a:pPr lvl="1"/>
            <a:r>
              <a:rPr lang="en-US" altLang="en-US" sz="1800" dirty="0" smtClean="0">
                <a:ea typeface="ヒラギノ角ゴ Pro W3"/>
              </a:rPr>
              <a:t>Expanded to 16 general surgeons – November 2016</a:t>
            </a:r>
          </a:p>
          <a:p>
            <a:pPr lvl="1"/>
            <a:endParaRPr lang="en-US" altLang="en-US" sz="1800" dirty="0" smtClean="0">
              <a:ea typeface="ヒラギノ角ゴ Pro W3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743C2C14-FE87-41EB-9F3A-22C78C6C8EE0}" type="slidenum">
              <a:rPr lang="en-US" altLang="en-US" sz="1000" smtClean="0">
                <a:solidFill>
                  <a:srgbClr val="54220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r>
              <a:rPr lang="en-US" altLang="en-US" sz="1000" smtClean="0">
                <a:solidFill>
                  <a:srgbClr val="542200"/>
                </a:solidFill>
              </a:rPr>
              <a:t>  </a:t>
            </a:r>
          </a:p>
        </p:txBody>
      </p:sp>
      <p:pic>
        <p:nvPicPr>
          <p:cNvPr id="63493" name="Picture 4" descr="Image of clinicians standing and talk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2279650"/>
            <a:ext cx="3009900" cy="25288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838200" y="728663"/>
            <a:ext cx="7739063" cy="914400"/>
          </a:xfrm>
        </p:spPr>
        <p:txBody>
          <a:bodyPr/>
          <a:lstStyle/>
          <a:p>
            <a:r>
              <a:rPr lang="en-US" altLang="en-US" smtClean="0">
                <a:ea typeface="ヒラギノ角ゴ Pro W3"/>
                <a:cs typeface="ヒラギノ角ゴ Pro W3"/>
              </a:rPr>
              <a:t>Rules of Engagement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924800" cy="495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Audio for the webinar can be accessed in two ways:</a:t>
            </a:r>
          </a:p>
          <a:p>
            <a:pPr marL="914400" lvl="1" indent="-457200">
              <a:buClrTx/>
              <a:buSzPct val="100000"/>
              <a:buFont typeface="+mj-lt"/>
              <a:buAutoNum type="arabicPeriod"/>
              <a:defRPr/>
            </a:pPr>
            <a:r>
              <a:rPr lang="en-US" sz="2200" dirty="0"/>
              <a:t>Through the phone </a:t>
            </a:r>
            <a:r>
              <a:rPr lang="en-US" sz="2200" i="1" dirty="0">
                <a:solidFill>
                  <a:srgbClr val="006699"/>
                </a:solidFill>
              </a:rPr>
              <a:t>(*Please mute your computer speakers)</a:t>
            </a:r>
          </a:p>
          <a:p>
            <a:pPr marL="914400" lvl="1" indent="-457200">
              <a:buClrTx/>
              <a:buSzPct val="100000"/>
              <a:buFont typeface="+mj-lt"/>
              <a:buAutoNum type="arabicPeriod"/>
              <a:defRPr/>
            </a:pPr>
            <a:r>
              <a:rPr lang="en-US" sz="2200" dirty="0"/>
              <a:t>Through your computer</a:t>
            </a:r>
          </a:p>
          <a:p>
            <a:pPr>
              <a:defRPr/>
            </a:pPr>
            <a:r>
              <a:rPr lang="en-US" dirty="0" smtClean="0"/>
              <a:t>A </a:t>
            </a:r>
            <a:r>
              <a:rPr lang="en-US" dirty="0"/>
              <a:t>Q&amp;A session will be held at the end of the presentation </a:t>
            </a:r>
          </a:p>
          <a:p>
            <a:pPr>
              <a:defRPr/>
            </a:pPr>
            <a:r>
              <a:rPr lang="en-US" dirty="0" smtClean="0"/>
              <a:t>Written questions are encouraged throughout the presentation and will be answered during the Q&amp;A session </a:t>
            </a:r>
          </a:p>
          <a:p>
            <a:pPr lvl="1">
              <a:defRPr/>
            </a:pPr>
            <a:r>
              <a:rPr lang="en-US" sz="2200" dirty="0"/>
              <a:t>To submit a question, type it into the Chat Area and send it at any time during the presentation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9F3B84EF-43DC-4DC9-A33D-A13589644C67}" type="slidenum">
              <a:rPr lang="en-US" altLang="en-US" sz="1000" smtClean="0">
                <a:solidFill>
                  <a:srgbClr val="54220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r>
              <a:rPr lang="en-US" altLang="en-US" sz="1000" smtClean="0">
                <a:solidFill>
                  <a:srgbClr val="542200"/>
                </a:solidFill>
              </a:rPr>
              <a:t>  </a:t>
            </a:r>
          </a:p>
        </p:txBody>
      </p:sp>
      <p:pic>
        <p:nvPicPr>
          <p:cNvPr id="64515" name="Picture 7" descr="Image of briefing checklist used for the O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733425"/>
            <a:ext cx="7808912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2"/>
          <p:cNvSpPr>
            <a:spLocks noGrp="1"/>
          </p:cNvSpPr>
          <p:nvPr>
            <p:ph type="title"/>
          </p:nvPr>
        </p:nvSpPr>
        <p:spPr>
          <a:xfrm>
            <a:off x="881063" y="762000"/>
            <a:ext cx="7739062" cy="903288"/>
          </a:xfrm>
        </p:spPr>
        <p:txBody>
          <a:bodyPr/>
          <a:lstStyle/>
          <a:p>
            <a:r>
              <a:rPr lang="en-US" altLang="en-US" sz="3200" smtClean="0">
                <a:ea typeface="ヒラギノ角ゴ Pro W3"/>
                <a:cs typeface="ヒラギノ角ゴ Pro W3"/>
              </a:rPr>
              <a:t>Brief Implementation</a:t>
            </a:r>
          </a:p>
        </p:txBody>
      </p:sp>
      <p:pic>
        <p:nvPicPr>
          <p:cNvPr id="65539" name="Picture 2" descr="Image of briefing checklist used for the O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"/>
          <a:stretch>
            <a:fillRect/>
          </a:stretch>
        </p:blipFill>
        <p:spPr>
          <a:xfrm>
            <a:off x="627063" y="1600200"/>
            <a:ext cx="8247062" cy="3152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15213" y="5657850"/>
            <a:ext cx="742950" cy="219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25" dirty="0">
                <a:solidFill>
                  <a:srgbClr val="786940"/>
                </a:solidFill>
              </a:rPr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ヒラギノ角ゴ Pro W3"/>
                <a:cs typeface="ヒラギノ角ゴ Pro W3"/>
              </a:rPr>
              <a:t>Brief Implementation</a:t>
            </a:r>
          </a:p>
        </p:txBody>
      </p:sp>
      <p:pic>
        <p:nvPicPr>
          <p:cNvPr id="67587" name="Picture 2" descr="Image of briefing checklist used for the OR"/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"/>
          <a:stretch>
            <a:fillRect/>
          </a:stretch>
        </p:blipFill>
        <p:spPr>
          <a:xfrm>
            <a:off x="609600" y="1752600"/>
            <a:ext cx="8229600" cy="28346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Box 4"/>
          <p:cNvSpPr txBox="1">
            <a:spLocks noChangeArrowheads="1"/>
          </p:cNvSpPr>
          <p:nvPr/>
        </p:nvSpPr>
        <p:spPr bwMode="auto">
          <a:xfrm>
            <a:off x="1771650" y="5080000"/>
            <a:ext cx="5600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 dirty="0">
                <a:solidFill>
                  <a:srgbClr val="009FC3"/>
                </a:solidFill>
                <a:cs typeface="Arial" panose="020B0604020202020204" pitchFamily="34" charset="0"/>
              </a:rPr>
              <a:t>New information was noted in 91% of briefs during early stages of </a:t>
            </a:r>
            <a:r>
              <a:rPr lang="en-US" altLang="en-US" sz="2000" b="1" i="1" dirty="0" smtClean="0">
                <a:solidFill>
                  <a:srgbClr val="009FC3"/>
                </a:solidFill>
                <a:cs typeface="Arial" panose="020B0604020202020204" pitchFamily="34" charset="0"/>
              </a:rPr>
              <a:t>pilot, which </a:t>
            </a:r>
            <a:r>
              <a:rPr lang="en-US" altLang="en-US" sz="2000" b="1" i="1" dirty="0">
                <a:solidFill>
                  <a:srgbClr val="009FC3"/>
                </a:solidFill>
                <a:cs typeface="Arial" panose="020B0604020202020204" pitchFamily="34" charset="0"/>
              </a:rPr>
              <a:t>provided early motivation to do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305800" cy="685800"/>
          </a:xfrm>
        </p:spPr>
        <p:txBody>
          <a:bodyPr/>
          <a:lstStyle/>
          <a:p>
            <a:r>
              <a:rPr lang="en-US" altLang="en-US" sz="2400" smtClean="0">
                <a:ea typeface="ヒラギノ角ゴ Pro W3"/>
                <a:cs typeface="ヒラギノ角ゴ Pro W3"/>
              </a:rPr>
              <a:t>10 Steps of Implementation Planning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72440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AutoNum type="arabicPeriod"/>
              <a:defRPr/>
            </a:pPr>
            <a:r>
              <a:rPr lang="en-US" altLang="en-US" sz="1800" dirty="0" smtClean="0">
                <a:ea typeface="ヒラギノ角ゴ Pro W3" pitchFamily="127" charset="-128"/>
              </a:rPr>
              <a:t>Create a Change Team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AutoNum type="arabicPeriod"/>
              <a:defRPr/>
            </a:pPr>
            <a:r>
              <a:rPr lang="en-US" altLang="en-US" sz="1800" dirty="0" smtClean="0">
                <a:ea typeface="ヒラギノ角ゴ Pro W3" pitchFamily="127" charset="-128"/>
              </a:rPr>
              <a:t>Define the problem, challenge, or opportunity for improvement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AutoNum type="arabicPeriod"/>
              <a:defRPr/>
            </a:pPr>
            <a:r>
              <a:rPr lang="en-US" altLang="en-US" sz="1800" dirty="0" smtClean="0">
                <a:ea typeface="ヒラギノ角ゴ Pro W3" pitchFamily="127" charset="-128"/>
              </a:rPr>
              <a:t>Define the aim(s) of your TeamSTEPPS intervention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AutoNum type="arabicPeriod"/>
              <a:defRPr/>
            </a:pPr>
            <a:r>
              <a:rPr lang="en-US" altLang="en-US" sz="1800" dirty="0" smtClean="0">
                <a:ea typeface="ヒラギノ角ゴ Pro W3" pitchFamily="127" charset="-128"/>
              </a:rPr>
              <a:t>Design a TeamSTEPPS intervention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AutoNum type="arabicPeriod"/>
              <a:defRPr/>
            </a:pPr>
            <a:r>
              <a:rPr lang="en-US" altLang="en-US" sz="1800" dirty="0" smtClean="0">
                <a:ea typeface="ヒラギノ角ゴ Pro W3" pitchFamily="127" charset="-128"/>
              </a:rPr>
              <a:t>Develop a plan for testing the effectiveness of your TeamSTEPPS intervention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AutoNum type="arabicPeriod"/>
              <a:defRPr/>
            </a:pPr>
            <a:r>
              <a:rPr lang="en-US" altLang="en-US" sz="1800" b="1" dirty="0" smtClean="0">
                <a:ea typeface="ヒラギノ角ゴ Pro W3" pitchFamily="127" charset="-128"/>
              </a:rPr>
              <a:t>Develop an implementation plan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AutoNum type="arabicPeriod"/>
              <a:defRPr/>
            </a:pPr>
            <a:r>
              <a:rPr lang="en-US" altLang="en-US" sz="1800" dirty="0" smtClean="0">
                <a:ea typeface="ヒラギノ角ゴ Pro W3" pitchFamily="127" charset="-128"/>
              </a:rPr>
              <a:t>Develop a plan for sustained continuous improvement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AutoNum type="arabicPeriod"/>
              <a:defRPr/>
            </a:pPr>
            <a:r>
              <a:rPr lang="en-US" altLang="en-US" sz="1800" dirty="0" smtClean="0">
                <a:ea typeface="ヒラギノ角ゴ Pro W3" pitchFamily="127" charset="-128"/>
              </a:rPr>
              <a:t>Develop a communications plan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AutoNum type="arabicPeriod"/>
              <a:defRPr/>
            </a:pPr>
            <a:r>
              <a:rPr lang="en-US" altLang="en-US" sz="1800" dirty="0" smtClean="0">
                <a:ea typeface="ヒラギノ角ゴ Pro W3" pitchFamily="127" charset="-128"/>
              </a:rPr>
              <a:t>Develop a TeamSTEPPS Implementation Plan timeline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AutoNum type="arabicPeriod"/>
              <a:defRPr/>
            </a:pPr>
            <a:r>
              <a:rPr lang="en-US" altLang="en-US" sz="1800" dirty="0" smtClean="0">
                <a:ea typeface="ヒラギノ角ゴ Pro W3" pitchFamily="127" charset="-128"/>
              </a:rPr>
              <a:t>Review your TeamSTEPPS Implementation Plan with key stakeholders and modify according to input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ClrTx/>
              <a:buFont typeface="Wingdings" pitchFamily="2" charset="2"/>
              <a:buNone/>
              <a:defRPr/>
            </a:pPr>
            <a:r>
              <a:rPr lang="en-US" altLang="en-US" sz="1600" dirty="0" smtClean="0">
                <a:ea typeface="ヒラギノ角ゴ Pro W3" pitchFamily="127" charset="-128"/>
                <a:hlinkClick r:id="rId2"/>
              </a:rPr>
              <a:t>https://www.ahrq.gov/teamstepps/instructor/essentials/implguide.html</a:t>
            </a:r>
            <a:endParaRPr lang="en-US" altLang="en-US" sz="1600" dirty="0" smtClean="0">
              <a:ea typeface="ヒラギノ角ゴ Pro W3" pitchFamily="127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Tx/>
              <a:buFont typeface="Wingdings" pitchFamily="2" charset="2"/>
              <a:buNone/>
              <a:defRPr/>
            </a:pPr>
            <a:endParaRPr lang="en-US" altLang="en-US" sz="2000" dirty="0">
              <a:ea typeface="ヒラギノ角ゴ Pro W3" pitchFamily="12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itle 2"/>
          <p:cNvSpPr>
            <a:spLocks noGrp="1"/>
          </p:cNvSpPr>
          <p:nvPr>
            <p:ph type="title"/>
          </p:nvPr>
        </p:nvSpPr>
        <p:spPr>
          <a:xfrm>
            <a:off x="881063" y="762000"/>
            <a:ext cx="7739062" cy="533400"/>
          </a:xfrm>
        </p:spPr>
        <p:txBody>
          <a:bodyPr/>
          <a:lstStyle/>
          <a:p>
            <a:r>
              <a:rPr lang="en-US" altLang="en-US" dirty="0" smtClean="0"/>
              <a:t>Training Plan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90600" y="1439333"/>
            <a:ext cx="4572000" cy="443706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Oversight Committee/Change Team started meeting in July 2015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TPQ administered in September 2015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Safety Summit 2015 and 2016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Pilot teams shared their thoughts on experience with brief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Innovative training plan – August 2016-January 2017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TeamSTEPPS fundamentals training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Discussion on how to implement brief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Introduced morning briefs in the OR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Complete rollout of briefs  – January 2017</a:t>
            </a:r>
            <a:endParaRPr lang="en-US" sz="1600" dirty="0"/>
          </a:p>
        </p:txBody>
      </p:sp>
      <p:pic>
        <p:nvPicPr>
          <p:cNvPr id="70660" name="Picture 3" descr="Image of a team building a Lego towe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0" y="1447800"/>
            <a:ext cx="3074987" cy="19240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1" name="Picture 6" descr="Image of a team huddling around a tabl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0" y="3581399"/>
            <a:ext cx="3071813" cy="2303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305800" cy="685800"/>
          </a:xfrm>
        </p:spPr>
        <p:txBody>
          <a:bodyPr/>
          <a:lstStyle/>
          <a:p>
            <a:r>
              <a:rPr lang="en-US" altLang="en-US" sz="2400" smtClean="0">
                <a:ea typeface="ヒラギノ角ゴ Pro W3"/>
                <a:cs typeface="ヒラギノ角ゴ Pro W3"/>
              </a:rPr>
              <a:t>10 Steps of Implementation Planning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72440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AutoNum type="arabicPeriod"/>
              <a:defRPr/>
            </a:pPr>
            <a:r>
              <a:rPr lang="en-US" altLang="en-US" sz="1800" dirty="0" smtClean="0">
                <a:ea typeface="ヒラギノ角ゴ Pro W3" pitchFamily="127" charset="-128"/>
              </a:rPr>
              <a:t>Create a Change Team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AutoNum type="arabicPeriod"/>
              <a:defRPr/>
            </a:pPr>
            <a:r>
              <a:rPr lang="en-US" altLang="en-US" sz="1800" dirty="0" smtClean="0">
                <a:ea typeface="ヒラギノ角ゴ Pro W3" pitchFamily="127" charset="-128"/>
              </a:rPr>
              <a:t>Define the problem, challenge, or opportunity for improvement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AutoNum type="arabicPeriod"/>
              <a:defRPr/>
            </a:pPr>
            <a:r>
              <a:rPr lang="en-US" altLang="en-US" sz="1800" dirty="0" smtClean="0">
                <a:ea typeface="ヒラギノ角ゴ Pro W3" pitchFamily="127" charset="-128"/>
              </a:rPr>
              <a:t>Define the aim(s) of your TeamSTEPPS intervention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AutoNum type="arabicPeriod"/>
              <a:defRPr/>
            </a:pPr>
            <a:r>
              <a:rPr lang="en-US" altLang="en-US" sz="1800" dirty="0" smtClean="0">
                <a:ea typeface="ヒラギノ角ゴ Pro W3" pitchFamily="127" charset="-128"/>
              </a:rPr>
              <a:t>Design a TeamSTEPPS intervention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AutoNum type="arabicPeriod"/>
              <a:defRPr/>
            </a:pPr>
            <a:r>
              <a:rPr lang="en-US" altLang="en-US" sz="1800" dirty="0" smtClean="0">
                <a:ea typeface="ヒラギノ角ゴ Pro W3" pitchFamily="127" charset="-128"/>
              </a:rPr>
              <a:t>Develop a plan for testing the effectiveness of your TeamSTEPPS intervention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AutoNum type="arabicPeriod"/>
              <a:defRPr/>
            </a:pPr>
            <a:r>
              <a:rPr lang="en-US" altLang="en-US" sz="1800" dirty="0" smtClean="0">
                <a:ea typeface="ヒラギノ角ゴ Pro W3" pitchFamily="127" charset="-128"/>
              </a:rPr>
              <a:t>Develop an implementation plan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AutoNum type="arabicPeriod"/>
              <a:defRPr/>
            </a:pPr>
            <a:r>
              <a:rPr lang="en-US" altLang="en-US" sz="1800" b="1" dirty="0" smtClean="0">
                <a:ea typeface="ヒラギノ角ゴ Pro W3" pitchFamily="127" charset="-128"/>
              </a:rPr>
              <a:t>Develop a plan for sustained continuous improvement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AutoNum type="arabicPeriod"/>
              <a:defRPr/>
            </a:pPr>
            <a:r>
              <a:rPr lang="en-US" altLang="en-US" sz="1800" b="1" dirty="0" smtClean="0">
                <a:ea typeface="ヒラギノ角ゴ Pro W3" pitchFamily="127" charset="-128"/>
              </a:rPr>
              <a:t>Develop a communications plan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AutoNum type="arabicPeriod"/>
              <a:defRPr/>
            </a:pPr>
            <a:r>
              <a:rPr lang="en-US" altLang="en-US" sz="1800" dirty="0" smtClean="0">
                <a:ea typeface="ヒラギノ角ゴ Pro W3" pitchFamily="127" charset="-128"/>
              </a:rPr>
              <a:t>Develop a TeamSTEPPS Implementation Plan timeline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AutoNum type="arabicPeriod"/>
              <a:defRPr/>
            </a:pPr>
            <a:r>
              <a:rPr lang="en-US" altLang="en-US" sz="1800" dirty="0" smtClean="0">
                <a:ea typeface="ヒラギノ角ゴ Pro W3" pitchFamily="127" charset="-128"/>
              </a:rPr>
              <a:t>Review your TeamSTEPPS Implementation Plan with key stakeholders and modify according to input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ClrTx/>
              <a:buFont typeface="Wingdings" pitchFamily="2" charset="2"/>
              <a:buNone/>
              <a:defRPr/>
            </a:pPr>
            <a:r>
              <a:rPr lang="en-US" altLang="en-US" sz="1600" dirty="0" smtClean="0">
                <a:ea typeface="ヒラギノ角ゴ Pro W3" pitchFamily="127" charset="-128"/>
                <a:hlinkClick r:id="rId2"/>
              </a:rPr>
              <a:t>https://www.ahrq.gov/teamstepps/instructor/essentials/implguide.html</a:t>
            </a:r>
            <a:endParaRPr lang="en-US" altLang="en-US" sz="1600" dirty="0" smtClean="0">
              <a:ea typeface="ヒラギノ角ゴ Pro W3" pitchFamily="127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Tx/>
              <a:buFont typeface="Wingdings" pitchFamily="2" charset="2"/>
              <a:buNone/>
              <a:defRPr/>
            </a:pPr>
            <a:endParaRPr lang="en-US" altLang="en-US" sz="2000" dirty="0">
              <a:ea typeface="ヒラギノ角ゴ Pro W3" pitchFamily="12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855663" y="654050"/>
            <a:ext cx="7739062" cy="914400"/>
          </a:xfrm>
        </p:spPr>
        <p:txBody>
          <a:bodyPr/>
          <a:lstStyle/>
          <a:p>
            <a:r>
              <a:rPr lang="en-US" altLang="en-US" sz="2800" smtClean="0">
                <a:ea typeface="ヒラギノ角ゴ Pro W3"/>
                <a:cs typeface="ヒラギノ角ゴ Pro W3"/>
              </a:rPr>
              <a:t>Bright Spots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877888" y="1371600"/>
            <a:ext cx="4605337" cy="4038600"/>
          </a:xfrm>
        </p:spPr>
        <p:txBody>
          <a:bodyPr/>
          <a:lstStyle/>
          <a:p>
            <a:r>
              <a:rPr lang="en-US" altLang="en-US" sz="1800" dirty="0" smtClean="0">
                <a:ea typeface="ヒラギノ角ゴ Pro W3"/>
                <a:cs typeface="ヒラギノ角ゴ Pro W3"/>
              </a:rPr>
              <a:t>No delay in first case start times</a:t>
            </a:r>
          </a:p>
          <a:p>
            <a:r>
              <a:rPr lang="en-US" altLang="en-US" sz="1800" dirty="0" smtClean="0">
                <a:ea typeface="ヒラギノ角ゴ Pro W3"/>
                <a:cs typeface="ヒラギノ角ゴ Pro W3"/>
              </a:rPr>
              <a:t>Important information noted 91% of pilot, and 70% once implemented</a:t>
            </a:r>
          </a:p>
          <a:p>
            <a:r>
              <a:rPr lang="en-US" altLang="en-US" sz="1800" dirty="0" smtClean="0">
                <a:ea typeface="ヒラギノ角ゴ Pro W3"/>
                <a:cs typeface="ヒラギノ角ゴ Pro W3"/>
              </a:rPr>
              <a:t>Mostly positive anecdotal comments</a:t>
            </a:r>
          </a:p>
          <a:p>
            <a:r>
              <a:rPr lang="en-US" altLang="en-US" sz="1800" dirty="0" smtClean="0">
                <a:ea typeface="ヒラギノ角ゴ Pro W3"/>
                <a:cs typeface="ヒラギノ角ゴ Pro W3"/>
              </a:rPr>
              <a:t>Sterile processing better informed</a:t>
            </a:r>
          </a:p>
          <a:p>
            <a:r>
              <a:rPr lang="en-US" altLang="en-US" sz="1800" dirty="0" smtClean="0">
                <a:ea typeface="ヒラギノ角ゴ Pro W3"/>
                <a:cs typeface="ヒラギノ角ゴ Pro W3"/>
              </a:rPr>
              <a:t>Presented at national conferences</a:t>
            </a:r>
          </a:p>
          <a:p>
            <a:r>
              <a:rPr lang="en-US" altLang="en-US" sz="1800" dirty="0" smtClean="0">
                <a:ea typeface="ヒラギノ角ゴ Pro W3"/>
                <a:cs typeface="ヒラギノ角ゴ Pro W3"/>
              </a:rPr>
              <a:t>Shared results:</a:t>
            </a:r>
          </a:p>
          <a:p>
            <a:pPr lvl="1"/>
            <a:r>
              <a:rPr lang="en-US" altLang="en-US" sz="1800" dirty="0" smtClean="0">
                <a:ea typeface="ヒラギノ角ゴ Pro W3"/>
              </a:rPr>
              <a:t>Every Wednesday at staff </a:t>
            </a:r>
            <a:r>
              <a:rPr lang="en-US" altLang="en-US" sz="1800" dirty="0" err="1" smtClean="0">
                <a:ea typeface="ヒラギノ角ゴ Pro W3"/>
              </a:rPr>
              <a:t>inservice</a:t>
            </a:r>
            <a:endParaRPr lang="en-US" altLang="en-US" sz="1800" dirty="0" smtClean="0">
              <a:ea typeface="ヒラギノ角ゴ Pro W3"/>
            </a:endParaRPr>
          </a:p>
          <a:p>
            <a:pPr lvl="1"/>
            <a:r>
              <a:rPr lang="en-US" altLang="en-US" sz="1800" dirty="0" smtClean="0">
                <a:ea typeface="ヒラギノ角ゴ Pro W3"/>
              </a:rPr>
              <a:t>Updated surgical council monthly</a:t>
            </a:r>
          </a:p>
          <a:p>
            <a:pPr lvl="1"/>
            <a:r>
              <a:rPr lang="en-US" altLang="en-US" sz="1800" dirty="0" smtClean="0">
                <a:ea typeface="ヒラギノ角ゴ Pro W3"/>
              </a:rPr>
              <a:t>Discussed in grand rounds</a:t>
            </a:r>
          </a:p>
          <a:p>
            <a:pPr lvl="1"/>
            <a:r>
              <a:rPr lang="en-US" altLang="en-US" sz="1800" dirty="0" smtClean="0">
                <a:ea typeface="ヒラギノ角ゴ Pro W3"/>
              </a:rPr>
              <a:t>Patient Safety Committee</a:t>
            </a:r>
          </a:p>
          <a:p>
            <a:endParaRPr lang="en-US" altLang="en-US" sz="1800" dirty="0" smtClean="0">
              <a:ea typeface="ヒラギノ角ゴ Pro W3"/>
              <a:cs typeface="ヒラギノ角ゴ Pro W3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3B070856-1AC8-40C6-A061-9F5B92FD01EF}" type="slidenum">
              <a:rPr lang="en-US" altLang="en-US" sz="1000" smtClean="0">
                <a:solidFill>
                  <a:srgbClr val="54220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r>
              <a:rPr lang="en-US" altLang="en-US" sz="1000" smtClean="0">
                <a:solidFill>
                  <a:srgbClr val="542200"/>
                </a:solidFill>
              </a:rPr>
              <a:t>  </a:t>
            </a:r>
          </a:p>
        </p:txBody>
      </p:sp>
      <p:pic>
        <p:nvPicPr>
          <p:cNvPr id="5" name="Picture 4" descr="Image of an OR team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952979"/>
            <a:ext cx="3541845" cy="1990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057400" y="5486400"/>
            <a:ext cx="5676900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i="1" dirty="0">
                <a:solidFill>
                  <a:srgbClr val="009FC3"/>
                </a:solidFill>
              </a:rPr>
              <a:t>We tend to want to focus on why something won’t work – TBU – Let’s focus on how it will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>
                <a:ea typeface="ヒラギノ角ゴ Pro W3"/>
                <a:cs typeface="ヒラギノ角ゴ Pro W3"/>
              </a:rPr>
              <a:t>Addressing Challenges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1143000" y="1752600"/>
            <a:ext cx="7772400" cy="3886200"/>
          </a:xfrm>
        </p:spPr>
        <p:txBody>
          <a:bodyPr/>
          <a:lstStyle/>
          <a:p>
            <a:r>
              <a:rPr lang="en-US" altLang="en-US" dirty="0" smtClean="0">
                <a:ea typeface="ヒラギノ角ゴ Pro W3"/>
                <a:cs typeface="ヒラギノ角ゴ Pro W3"/>
              </a:rPr>
              <a:t>New hires</a:t>
            </a:r>
          </a:p>
          <a:p>
            <a:r>
              <a:rPr lang="en-US" altLang="en-US" dirty="0" smtClean="0">
                <a:ea typeface="ヒラギノ角ゴ Pro W3"/>
                <a:cs typeface="ヒラギノ角ゴ Pro W3"/>
              </a:rPr>
              <a:t>Ways to address resisters</a:t>
            </a:r>
          </a:p>
          <a:p>
            <a:pPr lvl="1"/>
            <a:r>
              <a:rPr lang="en-US" altLang="en-US" dirty="0" smtClean="0">
                <a:ea typeface="ヒラギノ角ゴ Pro W3"/>
              </a:rPr>
              <a:t>Need to acknowledge resisters</a:t>
            </a:r>
          </a:p>
          <a:p>
            <a:r>
              <a:rPr lang="en-US" altLang="en-US" dirty="0" smtClean="0">
                <a:ea typeface="ヒラギノ角ゴ Pro W3"/>
                <a:cs typeface="ヒラギノ角ゴ Pro W3"/>
              </a:rPr>
              <a:t>Concerns about competing priorities</a:t>
            </a:r>
          </a:p>
          <a:p>
            <a:r>
              <a:rPr lang="en-US" altLang="en-US" dirty="0" smtClean="0">
                <a:ea typeface="ヒラギノ角ゴ Pro W3"/>
                <a:cs typeface="ヒラギノ角ゴ Pro W3"/>
              </a:rPr>
              <a:t>Top-down push</a:t>
            </a:r>
          </a:p>
          <a:p>
            <a:r>
              <a:rPr lang="en-US" altLang="en-US" dirty="0" smtClean="0">
                <a:ea typeface="ヒラギノ角ゴ Pro W3"/>
                <a:cs typeface="ヒラギノ角ゴ Pro W3"/>
              </a:rPr>
              <a:t>Concerns about delaying cases</a:t>
            </a:r>
          </a:p>
          <a:p>
            <a:r>
              <a:rPr lang="en-US" altLang="en-US" dirty="0" smtClean="0">
                <a:ea typeface="ヒラギノ角ゴ Pro W3"/>
                <a:cs typeface="ヒラギノ角ゴ Pro W3"/>
              </a:rPr>
              <a:t>Timing of brief difficult</a:t>
            </a:r>
          </a:p>
          <a:p>
            <a:pPr lvl="1"/>
            <a:r>
              <a:rPr lang="en-US" altLang="en-US" dirty="0" smtClean="0">
                <a:ea typeface="ヒラギノ角ゴ Pro W3"/>
              </a:rPr>
              <a:t>Changed the time to 7:00</a:t>
            </a:r>
          </a:p>
          <a:p>
            <a:endParaRPr lang="en-US" altLang="en-US" dirty="0" smtClean="0">
              <a:ea typeface="ヒラギノ角ゴ Pro W3"/>
              <a:cs typeface="ヒラギノ角ゴ Pro W3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C5629312-D777-49D1-B0E2-999A23D8DCA0}" type="slidenum">
              <a:rPr lang="en-US" altLang="en-US" sz="1000" smtClean="0">
                <a:solidFill>
                  <a:srgbClr val="54220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r>
              <a:rPr lang="en-US" altLang="en-US" sz="1000" smtClean="0">
                <a:solidFill>
                  <a:srgbClr val="5422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428625" y="609600"/>
            <a:ext cx="8229600" cy="914400"/>
          </a:xfrm>
        </p:spPr>
        <p:txBody>
          <a:bodyPr/>
          <a:lstStyle/>
          <a:p>
            <a:r>
              <a:rPr lang="en-US" altLang="en-US" sz="3200" dirty="0" smtClean="0">
                <a:ea typeface="ヒラギノ角ゴ Pro W3"/>
                <a:cs typeface="ヒラギノ角ゴ Pro W3"/>
              </a:rPr>
              <a:t>Resistance Audit</a:t>
            </a:r>
          </a:p>
        </p:txBody>
      </p:sp>
      <p:graphicFrame>
        <p:nvGraphicFramePr>
          <p:cNvPr id="4" name="Content Placeholder 3" descr="Table of resistance audit based on observable behavior, often misread as, usually caused by and resoolved through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283469"/>
              </p:ext>
            </p:extLst>
          </p:nvPr>
        </p:nvGraphicFramePr>
        <p:xfrm>
          <a:off x="457201" y="1295400"/>
          <a:ext cx="8229599" cy="50597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52599"/>
                <a:gridCol w="1828800"/>
                <a:gridCol w="2057400"/>
                <a:gridCol w="25908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Observable Behavior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Seravek"/>
                      </a:endParaRPr>
                    </a:p>
                  </a:txBody>
                  <a:tcPr marL="91445" marR="91445" marT="45726" marB="4572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Often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Misread as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Seravek"/>
                      </a:endParaRPr>
                    </a:p>
                  </a:txBody>
                  <a:tcPr marL="91445" marR="91445" marT="45726" marB="4572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Usually Caused by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Seravek"/>
                      </a:endParaRPr>
                    </a:p>
                  </a:txBody>
                  <a:tcPr marL="91445" marR="91445" marT="45726" marB="4572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Resolved Through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Seravek"/>
                      </a:endParaRPr>
                    </a:p>
                  </a:txBody>
                  <a:tcPr marL="91445" marR="91445" marT="45726" marB="4572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Delays and excuses</a:t>
                      </a:r>
                      <a:endParaRPr lang="en-US" sz="1800" b="1" dirty="0">
                        <a:latin typeface="Seravek"/>
                      </a:endParaRPr>
                    </a:p>
                  </a:txBody>
                  <a:tcPr marL="91445" marR="9144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Incompetence</a:t>
                      </a:r>
                      <a:r>
                        <a:rPr lang="en-US" sz="1800" baseline="0" dirty="0" smtClean="0"/>
                        <a:t> or poor attitude</a:t>
                      </a:r>
                      <a:endParaRPr lang="en-US" sz="1800" b="1" dirty="0">
                        <a:latin typeface="Seravek"/>
                      </a:endParaRPr>
                    </a:p>
                  </a:txBody>
                  <a:tcPr marL="91445" marR="9144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Confusion</a:t>
                      </a:r>
                      <a:r>
                        <a:rPr lang="en-US" sz="1800" baseline="0" dirty="0" smtClean="0"/>
                        <a:t> over roles and/or priorities</a:t>
                      </a:r>
                      <a:endParaRPr lang="en-US" sz="1800" b="1" dirty="0">
                        <a:latin typeface="Seravek"/>
                      </a:endParaRPr>
                    </a:p>
                  </a:txBody>
                  <a:tcPr marL="91445" marR="9144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Explicit</a:t>
                      </a:r>
                      <a:r>
                        <a:rPr lang="en-US" sz="1800" baseline="0" dirty="0" smtClean="0"/>
                        <a:t> instructions and proactive management of competing commitments</a:t>
                      </a:r>
                      <a:endParaRPr lang="en-US" sz="1800" b="1" dirty="0">
                        <a:latin typeface="Seravek"/>
                      </a:endParaRPr>
                    </a:p>
                  </a:txBody>
                  <a:tcPr marL="91445" marR="9144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Obsessive questioning and need for hand holding</a:t>
                      </a:r>
                      <a:endParaRPr lang="en-US" sz="1800" b="1" dirty="0">
                        <a:latin typeface="Seravek"/>
                      </a:endParaRPr>
                    </a:p>
                  </a:txBody>
                  <a:tcPr marL="91445" marR="9144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Reluctance or skepticism</a:t>
                      </a:r>
                      <a:endParaRPr lang="en-US" sz="1800" b="1" dirty="0">
                        <a:latin typeface="Seravek"/>
                      </a:endParaRPr>
                    </a:p>
                  </a:txBody>
                  <a:tcPr marL="91445" marR="9144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Cognitive overload</a:t>
                      </a:r>
                      <a:r>
                        <a:rPr lang="en-US" sz="1800" baseline="0" dirty="0" smtClean="0"/>
                        <a:t> and/or pace of change</a:t>
                      </a:r>
                      <a:endParaRPr lang="en-US" sz="1800" b="1" dirty="0">
                        <a:latin typeface="Seravek"/>
                      </a:endParaRPr>
                    </a:p>
                  </a:txBody>
                  <a:tcPr marL="91445" marR="9144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Adapt to strength</a:t>
                      </a:r>
                      <a:r>
                        <a:rPr lang="en-US" sz="1800" baseline="0" dirty="0" smtClean="0"/>
                        <a:t> for better fit</a:t>
                      </a:r>
                      <a:endParaRPr lang="en-US" sz="1800" b="1" dirty="0">
                        <a:latin typeface="Seravek"/>
                      </a:endParaRPr>
                    </a:p>
                  </a:txBody>
                  <a:tcPr marL="91445" marR="9144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Errors</a:t>
                      </a:r>
                      <a:endParaRPr lang="en-US" sz="1800" b="1" dirty="0">
                        <a:latin typeface="Seravek"/>
                      </a:endParaRPr>
                    </a:p>
                  </a:txBody>
                  <a:tcPr marL="91445" marR="9144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Lack of engagement</a:t>
                      </a:r>
                      <a:endParaRPr lang="en-US" sz="1800" b="1" dirty="0">
                        <a:latin typeface="Seravek"/>
                      </a:endParaRPr>
                    </a:p>
                  </a:txBody>
                  <a:tcPr marL="91445" marR="9144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Role confusion</a:t>
                      </a:r>
                      <a:r>
                        <a:rPr lang="en-US" sz="1800" baseline="0" dirty="0" smtClean="0"/>
                        <a:t>  and/or immature team infrastructure</a:t>
                      </a:r>
                      <a:endParaRPr lang="en-US" sz="1800" b="1" dirty="0">
                        <a:latin typeface="Seravek"/>
                      </a:endParaRPr>
                    </a:p>
                  </a:txBody>
                  <a:tcPr marL="91445" marR="9144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Role clarity and cross</a:t>
                      </a:r>
                      <a:r>
                        <a:rPr lang="en-US" sz="1800" baseline="0" dirty="0" smtClean="0"/>
                        <a:t>-functional agreements</a:t>
                      </a:r>
                      <a:endParaRPr lang="en-US" sz="1800" b="1" dirty="0">
                        <a:latin typeface="Seravek"/>
                      </a:endParaRPr>
                    </a:p>
                  </a:txBody>
                  <a:tcPr marL="91445" marR="9144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Derailing or acting out</a:t>
                      </a:r>
                      <a:endParaRPr lang="en-US" sz="1800" b="1" dirty="0">
                        <a:latin typeface="Seravek"/>
                      </a:endParaRPr>
                    </a:p>
                  </a:txBody>
                  <a:tcPr marL="91445" marR="9144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Resisting the change itself</a:t>
                      </a:r>
                      <a:endParaRPr lang="en-US" sz="1800" b="1" dirty="0">
                        <a:latin typeface="Seravek"/>
                      </a:endParaRPr>
                    </a:p>
                  </a:txBody>
                  <a:tcPr marL="91445" marR="9144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Style</a:t>
                      </a:r>
                      <a:r>
                        <a:rPr lang="en-US" sz="1800" baseline="0" dirty="0" smtClean="0"/>
                        <a:t> conflict and/or excessive complexity</a:t>
                      </a:r>
                      <a:endParaRPr lang="en-US" sz="1800" b="1" dirty="0">
                        <a:latin typeface="Seravek"/>
                      </a:endParaRPr>
                    </a:p>
                  </a:txBody>
                  <a:tcPr marL="91445" marR="9144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Candid feedback</a:t>
                      </a:r>
                    </a:p>
                    <a:p>
                      <a:r>
                        <a:rPr lang="en-US" sz="1800" dirty="0" smtClean="0"/>
                        <a:t>Mentoring/coaching</a:t>
                      </a:r>
                      <a:endParaRPr lang="en-US" sz="1800" b="1" dirty="0">
                        <a:latin typeface="Seravek"/>
                      </a:endParaRPr>
                    </a:p>
                  </a:txBody>
                  <a:tcPr marL="91445" marR="9144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305800" cy="685800"/>
          </a:xfrm>
        </p:spPr>
        <p:txBody>
          <a:bodyPr/>
          <a:lstStyle/>
          <a:p>
            <a:r>
              <a:rPr lang="en-US" altLang="en-US" sz="2400" smtClean="0">
                <a:ea typeface="ヒラギノ角ゴ Pro W3"/>
                <a:cs typeface="ヒラギノ角ゴ Pro W3"/>
              </a:rPr>
              <a:t>10 Steps of Implementation Planning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72440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Font typeface="Arial" pitchFamily="34" charset="0"/>
              <a:buAutoNum type="arabicPeriod"/>
              <a:defRPr/>
            </a:pPr>
            <a:r>
              <a:rPr lang="en-US" altLang="en-US" sz="1800" dirty="0" smtClean="0">
                <a:ea typeface="ヒラギノ角ゴ Pro W3" pitchFamily="127" charset="-128"/>
              </a:rPr>
              <a:t>Create a Change Team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Font typeface="Arial" pitchFamily="34" charset="0"/>
              <a:buAutoNum type="arabicPeriod"/>
              <a:defRPr/>
            </a:pPr>
            <a:r>
              <a:rPr lang="en-US" altLang="en-US" sz="1800" dirty="0" smtClean="0">
                <a:ea typeface="ヒラギノ角ゴ Pro W3" pitchFamily="127" charset="-128"/>
              </a:rPr>
              <a:t>Define the problem, challenge, or opportunity for improvement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Font typeface="Arial" pitchFamily="34" charset="0"/>
              <a:buAutoNum type="arabicPeriod"/>
              <a:defRPr/>
            </a:pPr>
            <a:r>
              <a:rPr lang="en-US" altLang="en-US" sz="1800" dirty="0" smtClean="0">
                <a:ea typeface="ヒラギノ角ゴ Pro W3" pitchFamily="127" charset="-128"/>
              </a:rPr>
              <a:t>Define the aim(s) of your TeamSTEPPS intervention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Font typeface="Arial" pitchFamily="34" charset="0"/>
              <a:buAutoNum type="arabicPeriod"/>
              <a:defRPr/>
            </a:pPr>
            <a:r>
              <a:rPr lang="en-US" altLang="en-US" sz="1800" dirty="0" smtClean="0">
                <a:ea typeface="ヒラギノ角ゴ Pro W3" pitchFamily="127" charset="-128"/>
              </a:rPr>
              <a:t>Design a TeamSTEPPS intervention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Font typeface="Arial" pitchFamily="34" charset="0"/>
              <a:buAutoNum type="arabicPeriod"/>
              <a:defRPr/>
            </a:pPr>
            <a:r>
              <a:rPr lang="en-US" altLang="en-US" sz="1800" dirty="0" smtClean="0">
                <a:ea typeface="ヒラギノ角ゴ Pro W3" pitchFamily="127" charset="-128"/>
              </a:rPr>
              <a:t>Develop a plan for testing the effectiveness of your TeamSTEPPS intervention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Font typeface="Arial" pitchFamily="34" charset="0"/>
              <a:buAutoNum type="arabicPeriod"/>
              <a:defRPr/>
            </a:pPr>
            <a:r>
              <a:rPr lang="en-US" altLang="en-US" sz="1800" dirty="0" smtClean="0">
                <a:ea typeface="ヒラギノ角ゴ Pro W3" pitchFamily="127" charset="-128"/>
              </a:rPr>
              <a:t>Develop an implementation plan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Font typeface="Arial" pitchFamily="34" charset="0"/>
              <a:buAutoNum type="arabicPeriod"/>
              <a:defRPr/>
            </a:pPr>
            <a:r>
              <a:rPr lang="en-US" altLang="en-US" sz="1800" dirty="0" smtClean="0">
                <a:ea typeface="ヒラギノ角ゴ Pro W3" pitchFamily="127" charset="-128"/>
              </a:rPr>
              <a:t>Develop a plan for sustained continuous improvement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Font typeface="Arial" pitchFamily="34" charset="0"/>
              <a:buAutoNum type="arabicPeriod"/>
              <a:defRPr/>
            </a:pPr>
            <a:r>
              <a:rPr lang="en-US" altLang="en-US" sz="1800" dirty="0" smtClean="0">
                <a:ea typeface="ヒラギノ角ゴ Pro W3" pitchFamily="127" charset="-128"/>
              </a:rPr>
              <a:t>Develop a communications plan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Font typeface="Arial" pitchFamily="34" charset="0"/>
              <a:buAutoNum type="arabicPeriod"/>
              <a:defRPr/>
            </a:pPr>
            <a:r>
              <a:rPr lang="en-US" altLang="en-US" sz="1800" b="1" dirty="0" smtClean="0">
                <a:ea typeface="ヒラギノ角ゴ Pro W3" pitchFamily="127" charset="-128"/>
              </a:rPr>
              <a:t>Develop a TeamSTEPPS Implementation Plan timeline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Tx/>
              <a:buFont typeface="Arial" pitchFamily="34" charset="0"/>
              <a:buAutoNum type="arabicPeriod"/>
              <a:defRPr/>
            </a:pPr>
            <a:r>
              <a:rPr lang="en-US" altLang="en-US" sz="1800" b="1" dirty="0" smtClean="0">
                <a:ea typeface="ヒラギノ角ゴ Pro W3" pitchFamily="127" charset="-128"/>
              </a:rPr>
              <a:t>Review your TeamSTEPPS Implementation Plan with key stakeholders and modify according to input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ClrTx/>
              <a:buFont typeface="Wingdings" pitchFamily="2" charset="2"/>
              <a:buNone/>
              <a:defRPr/>
            </a:pPr>
            <a:r>
              <a:rPr lang="en-US" altLang="en-US" sz="1600" dirty="0" smtClean="0">
                <a:ea typeface="ヒラギノ角ゴ Pro W3" pitchFamily="127" charset="-128"/>
                <a:hlinkClick r:id="rId2"/>
              </a:rPr>
              <a:t>https://www.ahrq.gov/teamstepps/instructor/essentials/implguide.html</a:t>
            </a:r>
            <a:endParaRPr lang="en-US" altLang="en-US" sz="1600" dirty="0" smtClean="0">
              <a:ea typeface="ヒラギノ角ゴ Pro W3" pitchFamily="127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Tx/>
              <a:buFont typeface="Wingdings" pitchFamily="2" charset="2"/>
              <a:buNone/>
              <a:defRPr/>
            </a:pPr>
            <a:endParaRPr lang="en-US" altLang="en-US" sz="2000" dirty="0">
              <a:ea typeface="ヒラギノ角ゴ Pro W3" pitchFamily="12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ヒラギノ角ゴ Pro W3"/>
                <a:cs typeface="ヒラギノ角ゴ Pro W3"/>
              </a:rPr>
              <a:t>Help Line </a:t>
            </a:r>
            <a:r>
              <a:rPr lang="en-US" altLang="en-US" b="0" smtClean="0">
                <a:ea typeface="ヒラギノ角ゴ Pro W3"/>
                <a:cs typeface="ヒラギノ角ゴ Pro W3"/>
              </a:rPr>
              <a:t>(312) 422-2609</a:t>
            </a:r>
            <a:endParaRPr lang="en-US" altLang="en-US" smtClean="0">
              <a:solidFill>
                <a:srgbClr val="FF00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914400" y="2020888"/>
            <a:ext cx="7772400" cy="4151312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altLang="en-US" smtClean="0">
                <a:ea typeface="ヒラギノ角ゴ Pro W3"/>
                <a:cs typeface="ヒラギノ角ゴ Pro W3"/>
              </a:rPr>
              <a:t>Or email: </a:t>
            </a:r>
            <a:r>
              <a:rPr lang="en-US" altLang="en-US" smtClean="0">
                <a:ea typeface="ヒラギノ角ゴ Pro W3"/>
                <a:cs typeface="ヒラギノ角ゴ Pro W3"/>
                <a:hlinkClick r:id="rId2"/>
              </a:rPr>
              <a:t>AHRQTeamSTEPPS@aha.org</a:t>
            </a:r>
            <a:r>
              <a:rPr lang="en-US" altLang="en-US" smtClean="0">
                <a:ea typeface="ヒラギノ角ゴ Pro W3"/>
                <a:cs typeface="ヒラギノ角ゴ Pro W3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ヒラギノ角ゴ Pro W3"/>
                <a:cs typeface="ヒラギノ角ゴ Pro W3"/>
              </a:rPr>
              <a:t>Ongoing Evaluation and </a:t>
            </a:r>
            <a:br>
              <a:rPr lang="en-US" altLang="en-US" dirty="0" smtClean="0">
                <a:ea typeface="ヒラギノ角ゴ Pro W3"/>
                <a:cs typeface="ヒラギノ角ゴ Pro W3"/>
              </a:rPr>
            </a:br>
            <a:r>
              <a:rPr lang="en-US" altLang="en-US" dirty="0" smtClean="0">
                <a:ea typeface="ヒラギノ角ゴ Pro W3"/>
                <a:cs typeface="ヒラギノ角ゴ Pro W3"/>
              </a:rPr>
              <a:t>Next Steps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ヒラギノ角ゴ Pro W3"/>
                <a:cs typeface="ヒラギノ角ゴ Pro W3"/>
              </a:rPr>
              <a:t>Monthly change team meetings to review progress – briefs are occurring 80% of the time</a:t>
            </a:r>
          </a:p>
          <a:p>
            <a:r>
              <a:rPr lang="en-US" altLang="en-US" dirty="0" smtClean="0">
                <a:ea typeface="ヒラギノ角ゴ Pro W3"/>
                <a:cs typeface="ヒラギノ角ゴ Pro W3"/>
              </a:rPr>
              <a:t>Start times changed</a:t>
            </a:r>
          </a:p>
          <a:p>
            <a:r>
              <a:rPr lang="en-US" altLang="en-US" dirty="0" smtClean="0">
                <a:ea typeface="ヒラギノ角ゴ Pro W3"/>
                <a:cs typeface="ヒラギノ角ゴ Pro W3"/>
              </a:rPr>
              <a:t>Additional measures of success</a:t>
            </a:r>
          </a:p>
          <a:p>
            <a:r>
              <a:rPr lang="en-US" altLang="en-US" dirty="0" err="1" smtClean="0">
                <a:ea typeface="ヒラギノ角ゴ Pro W3"/>
                <a:cs typeface="ヒラギノ角ゴ Pro W3"/>
              </a:rPr>
              <a:t>Followup</a:t>
            </a:r>
            <a:r>
              <a:rPr lang="en-US" altLang="en-US" dirty="0" smtClean="0">
                <a:ea typeface="ヒラギノ角ゴ Pro W3"/>
                <a:cs typeface="ヒラギノ角ゴ Pro W3"/>
              </a:rPr>
              <a:t> TPQ in October 2017</a:t>
            </a:r>
          </a:p>
          <a:p>
            <a:r>
              <a:rPr lang="en-US" altLang="en-US" dirty="0" smtClean="0">
                <a:ea typeface="ヒラギノ角ゴ Pro W3"/>
                <a:cs typeface="ヒラギノ角ゴ Pro W3"/>
              </a:rPr>
              <a:t>Simulations of intraoperative emergencies</a:t>
            </a:r>
          </a:p>
          <a:p>
            <a:pPr lvl="1"/>
            <a:r>
              <a:rPr lang="en-US" altLang="en-US" dirty="0" smtClean="0">
                <a:ea typeface="ヒラギノ角ゴ Pro W3"/>
              </a:rPr>
              <a:t>In situ simulations of mock codes and other emergencies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rgbClr val="542200"/>
                </a:solidFill>
              </a:rPr>
              <a:t> </a:t>
            </a:r>
            <a:fld id="{D1416A56-51D4-4AD6-B801-EE55554BEBEC}" type="slidenum">
              <a:rPr lang="en-US" altLang="en-US" smtClean="0">
                <a:solidFill>
                  <a:srgbClr val="542200"/>
                </a:solidFill>
              </a:rPr>
              <a:pPr/>
              <a:t>30</a:t>
            </a:fld>
            <a:r>
              <a:rPr lang="en-US" altLang="en-US" smtClean="0">
                <a:solidFill>
                  <a:srgbClr val="5422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1038" y="2133600"/>
            <a:ext cx="7772400" cy="1362075"/>
          </a:xfrm>
        </p:spPr>
        <p:txBody>
          <a:bodyPr/>
          <a:lstStyle/>
          <a:p>
            <a:pPr algn="ctr">
              <a:defRPr/>
            </a:pPr>
            <a:r>
              <a:rPr lang="en-US" sz="3600" dirty="0" smtClean="0"/>
              <a:t>Implementation in a </a:t>
            </a:r>
            <a:r>
              <a:rPr lang="en-US" sz="3600" dirty="0" err="1" smtClean="0"/>
              <a:t>ChildBirth</a:t>
            </a:r>
            <a:r>
              <a:rPr lang="en-US" sz="3600" dirty="0" smtClean="0"/>
              <a:t> Center</a:t>
            </a:r>
            <a:endParaRPr lang="en-US" sz="3600" dirty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B8A2759F-1B36-471C-9C61-098E38DDDD3E}" type="slidenum">
              <a:rPr lang="en-US" altLang="en-US" sz="1000" smtClean="0">
                <a:solidFill>
                  <a:srgbClr val="54220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r>
              <a:rPr lang="en-US" altLang="en-US" sz="1000" smtClean="0">
                <a:solidFill>
                  <a:srgbClr val="5422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Childbirth Center</a:t>
            </a:r>
            <a:endParaRPr lang="en-US" alt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1676400"/>
            <a:ext cx="7315200" cy="4419600"/>
          </a:xfrm>
        </p:spPr>
        <p:txBody>
          <a:bodyPr/>
          <a:lstStyle/>
          <a:p>
            <a:r>
              <a:rPr lang="en-US" dirty="0" err="1" smtClean="0"/>
              <a:t>Interprofessional</a:t>
            </a:r>
            <a:r>
              <a:rPr lang="en-US" dirty="0" smtClean="0"/>
              <a:t> Change Team</a:t>
            </a:r>
          </a:p>
          <a:p>
            <a:r>
              <a:rPr lang="en-US" dirty="0" smtClean="0"/>
              <a:t>Developed 4-hour training sessions </a:t>
            </a:r>
          </a:p>
          <a:p>
            <a:pPr lvl="1"/>
            <a:r>
              <a:rPr lang="en-US" dirty="0" smtClean="0"/>
              <a:t>Conducted 12 sessions</a:t>
            </a:r>
          </a:p>
          <a:p>
            <a:pPr lvl="1"/>
            <a:r>
              <a:rPr lang="en-US" dirty="0" smtClean="0"/>
              <a:t>Incorporated Leading Change into training</a:t>
            </a:r>
          </a:p>
          <a:p>
            <a:r>
              <a:rPr lang="en-US" dirty="0" smtClean="0"/>
              <a:t>Initial tools:</a:t>
            </a:r>
          </a:p>
          <a:p>
            <a:pPr lvl="1"/>
            <a:r>
              <a:rPr lang="en-US" dirty="0" smtClean="0"/>
              <a:t>Briefs</a:t>
            </a:r>
          </a:p>
          <a:p>
            <a:pPr lvl="1"/>
            <a:r>
              <a:rPr lang="en-US" dirty="0" smtClean="0"/>
              <a:t>Huddles</a:t>
            </a:r>
          </a:p>
          <a:p>
            <a:pPr lvl="1"/>
            <a:r>
              <a:rPr lang="en-US" dirty="0" smtClean="0"/>
              <a:t>CUS</a:t>
            </a:r>
          </a:p>
          <a:p>
            <a:pPr lvl="1"/>
            <a:r>
              <a:rPr lang="en-US" dirty="0" smtClean="0"/>
              <a:t>Closed-Loop Communication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>
                <a:ea typeface="ヒラギノ角ゴ Pro W3"/>
                <a:cs typeface="ヒラギノ角ゴ Pro W3"/>
              </a:rPr>
              <a:t>Sustaining the Momentum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ヒラギノ角ゴ Pro W3"/>
                <a:cs typeface="ヒラギノ角ゴ Pro W3"/>
              </a:rPr>
              <a:t>Continued monthly Change Team meetings</a:t>
            </a:r>
          </a:p>
          <a:p>
            <a:r>
              <a:rPr lang="en-US" altLang="en-US" dirty="0" smtClean="0">
                <a:ea typeface="ヒラギノ角ゴ Pro W3"/>
                <a:cs typeface="ヒラギノ角ゴ Pro W3"/>
              </a:rPr>
              <a:t>Incorporated TeamSTEPPS tools into the evaluation of emergency bleeding simulations</a:t>
            </a:r>
          </a:p>
          <a:p>
            <a:r>
              <a:rPr lang="en-US" altLang="en-US" dirty="0" smtClean="0">
                <a:ea typeface="ヒラギノ角ゴ Pro W3"/>
                <a:cs typeface="ヒラギノ角ゴ Pro W3"/>
              </a:rPr>
              <a:t>Holding quarterly training courses for new staff </a:t>
            </a:r>
            <a:r>
              <a:rPr lang="en-US" altLang="en-US" smtClean="0">
                <a:ea typeface="ヒラギノ角ゴ Pro W3"/>
                <a:cs typeface="ヒラギノ角ゴ Pro W3"/>
              </a:rPr>
              <a:t>and </a:t>
            </a:r>
            <a:r>
              <a:rPr lang="en-US" altLang="en-US" smtClean="0">
                <a:ea typeface="ヒラギノ角ゴ Pro W3"/>
                <a:cs typeface="ヒラギノ角ゴ Pro W3"/>
              </a:rPr>
              <a:t>doctors</a:t>
            </a:r>
            <a:endParaRPr lang="en-US" altLang="en-US" dirty="0" smtClean="0">
              <a:ea typeface="ヒラギノ角ゴ Pro W3"/>
              <a:cs typeface="ヒラギノ角ゴ Pro W3"/>
            </a:endParaRPr>
          </a:p>
          <a:p>
            <a:r>
              <a:rPr lang="en-US" altLang="en-US" dirty="0" smtClean="0">
                <a:ea typeface="ヒラギノ角ゴ Pro W3"/>
                <a:cs typeface="ヒラギノ角ゴ Pro W3"/>
              </a:rPr>
              <a:t>Acknowledging top performers</a:t>
            </a:r>
          </a:p>
          <a:p>
            <a:endParaRPr lang="en-US" altLang="en-US" dirty="0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ヒラギノ角ゴ Pro W3"/>
                <a:cs typeface="Arial" panose="020B0604020202020204" pitchFamily="34" charset="0"/>
              </a:rPr>
              <a:t>Team Perception Questionnaire	</a:t>
            </a:r>
            <a:endParaRPr lang="en-US" altLang="en-US" smtClean="0">
              <a:ea typeface="ヒラギノ角ゴ Pro W3"/>
              <a:cs typeface="ヒラギノ角ゴ Pro W3"/>
            </a:endParaRPr>
          </a:p>
        </p:txBody>
      </p:sp>
      <p:graphicFrame>
        <p:nvGraphicFramePr>
          <p:cNvPr id="5" name="Object 4" descr="Graph of results based on team function from teh Team Perception Questionnaire. Post-training results showed that team function increased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594668"/>
              </p:ext>
            </p:extLst>
          </p:nvPr>
        </p:nvGraphicFramePr>
        <p:xfrm>
          <a:off x="993775" y="1600200"/>
          <a:ext cx="7156450" cy="462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9" name="Chart" r:id="rId4" imgW="7163421" imgH="4627265" progId="Excel.Sheet.8">
                  <p:embed/>
                </p:oleObj>
              </mc:Choice>
              <mc:Fallback>
                <p:oleObj name="Chart" r:id="rId4" imgW="7163421" imgH="4627265" progId="Excel.Sheet.8">
                  <p:embed/>
                  <p:pic>
                    <p:nvPicPr>
                      <p:cNvPr id="0" name="Content Placeholder 8" descr="Graph of results based on team function from teh Team Perception Questionnaire. Post-training results showed that team function increased.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1600200"/>
                        <a:ext cx="7156450" cy="462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6" name="Content Placeholder 6" descr="Graph of results based on mutual support from the Team Perception Questionnaire. Post-training results showed that mutual support increased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980404"/>
              </p:ext>
            </p:extLst>
          </p:nvPr>
        </p:nvGraphicFramePr>
        <p:xfrm>
          <a:off x="946150" y="1524000"/>
          <a:ext cx="725170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7" name="Chart" r:id="rId4" imgW="6334293" imgH="4090771" progId="Excel.Chart.8">
                  <p:embed/>
                </p:oleObj>
              </mc:Choice>
              <mc:Fallback>
                <p:oleObj name="Chart" r:id="rId4" imgW="6334293" imgH="4090771" progId="Excel.Chart.8">
                  <p:embed/>
                  <p:pic>
                    <p:nvPicPr>
                      <p:cNvPr id="0" name="Content Placeholder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150" y="1524000"/>
                        <a:ext cx="7251700" cy="467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7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647700"/>
          </a:xfrm>
        </p:spPr>
        <p:txBody>
          <a:bodyPr/>
          <a:lstStyle/>
          <a:p>
            <a:r>
              <a:rPr lang="en-US" altLang="en-US" dirty="0" smtClean="0">
                <a:ea typeface="ヒラギノ角ゴ Pro W3"/>
                <a:cs typeface="Arial" panose="020B0604020202020204" pitchFamily="34" charset="0"/>
              </a:rPr>
              <a:t>Team Perception Questionnaire	</a:t>
            </a:r>
            <a:endParaRPr lang="en-US" altLang="en-US" dirty="0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Content Placeholder 4" descr="Graph of results based on situation monitoring from the Team Perception Questionnaire. Post-training results showed that situation monitoring increased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2167705"/>
              </p:ext>
            </p:extLst>
          </p:nvPr>
        </p:nvGraphicFramePr>
        <p:xfrm>
          <a:off x="814388" y="1524000"/>
          <a:ext cx="7515225" cy="48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1" name="Chart" r:id="rId4" imgW="6803726" imgH="4194412" progId="Excel.Chart.8">
                  <p:embed/>
                </p:oleObj>
              </mc:Choice>
              <mc:Fallback>
                <p:oleObj name="Chart" r:id="rId4" imgW="6803726" imgH="4194412" progId="Excel.Chart.8">
                  <p:embed/>
                  <p:pic>
                    <p:nvPicPr>
                      <p:cNvPr id="0" name="Content Placeholder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88" y="1524000"/>
                        <a:ext cx="7515225" cy="487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1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571500"/>
          </a:xfrm>
        </p:spPr>
        <p:txBody>
          <a:bodyPr/>
          <a:lstStyle/>
          <a:p>
            <a:r>
              <a:rPr lang="en-US" altLang="en-US" dirty="0" smtClean="0">
                <a:ea typeface="ヒラギノ角ゴ Pro W3"/>
                <a:cs typeface="Arial" panose="020B0604020202020204" pitchFamily="34" charset="0"/>
              </a:rPr>
              <a:t>Team Perception Questionnaire	</a:t>
            </a:r>
            <a:endParaRPr lang="en-US" altLang="en-US" dirty="0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4" name="Content Placeholder 4" descr="Graph of results based on communication from the Team Perception Questionnaire. Post-training results showed that communication increased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240041"/>
              </p:ext>
            </p:extLst>
          </p:nvPr>
        </p:nvGraphicFramePr>
        <p:xfrm>
          <a:off x="860425" y="1600200"/>
          <a:ext cx="7423150" cy="470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5" name="Chart" r:id="rId4" imgW="6523285" imgH="4133446" progId="Excel.Chart.8">
                  <p:embed/>
                </p:oleObj>
              </mc:Choice>
              <mc:Fallback>
                <p:oleObj name="Chart" r:id="rId4" imgW="6523285" imgH="4133446" progId="Excel.Chart.8">
                  <p:embed/>
                  <p:pic>
                    <p:nvPicPr>
                      <p:cNvPr id="0" name="Content Placeholder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1600200"/>
                        <a:ext cx="7423150" cy="470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5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647700"/>
          </a:xfrm>
        </p:spPr>
        <p:txBody>
          <a:bodyPr/>
          <a:lstStyle/>
          <a:p>
            <a:r>
              <a:rPr lang="en-US" altLang="en-US" dirty="0" smtClean="0">
                <a:ea typeface="ヒラギノ角ゴ Pro W3"/>
                <a:cs typeface="Arial" panose="020B0604020202020204" pitchFamily="34" charset="0"/>
              </a:rPr>
              <a:t>Team Perception Questionnaire	</a:t>
            </a:r>
            <a:endParaRPr lang="en-US" altLang="en-US" dirty="0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934325" cy="762000"/>
          </a:xfrm>
        </p:spPr>
        <p:txBody>
          <a:bodyPr/>
          <a:lstStyle/>
          <a:p>
            <a:r>
              <a:rPr lang="en-US" altLang="en-US" sz="3200" dirty="0" smtClean="0"/>
              <a:t>Key Factors in Implementation Planning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837112"/>
          </a:xfrm>
        </p:spPr>
        <p:txBody>
          <a:bodyPr/>
          <a:lstStyle/>
          <a:p>
            <a:r>
              <a:rPr lang="en-US" altLang="en-US" sz="2000" dirty="0" smtClean="0"/>
              <a:t>Develop a 30/60/90 Day Plan with Change Team – continues to evolve</a:t>
            </a:r>
          </a:p>
          <a:p>
            <a:pPr lvl="1"/>
            <a:r>
              <a:rPr lang="en-US" altLang="en-US" sz="2000" dirty="0" smtClean="0"/>
              <a:t>Job #1 – Develop a Destination Postcard</a:t>
            </a:r>
          </a:p>
          <a:p>
            <a:r>
              <a:rPr lang="en-US" altLang="en-US" sz="2000" dirty="0" smtClean="0"/>
              <a:t>Consider:</a:t>
            </a:r>
          </a:p>
          <a:p>
            <a:pPr lvl="1"/>
            <a:r>
              <a:rPr lang="en-US" altLang="en-US" sz="2000" dirty="0" smtClean="0"/>
              <a:t>Reframing</a:t>
            </a:r>
          </a:p>
          <a:p>
            <a:pPr lvl="1"/>
            <a:r>
              <a:rPr lang="en-US" altLang="en-US" sz="2000" dirty="0" smtClean="0"/>
              <a:t>Change Models</a:t>
            </a:r>
          </a:p>
          <a:p>
            <a:pPr lvl="2"/>
            <a:r>
              <a:rPr lang="en-US" altLang="en-US" sz="2000" dirty="0" smtClean="0"/>
              <a:t>Switch</a:t>
            </a:r>
          </a:p>
          <a:p>
            <a:pPr lvl="2"/>
            <a:r>
              <a:rPr lang="en-US" altLang="en-US" sz="2000" dirty="0" smtClean="0"/>
              <a:t>Kotter</a:t>
            </a:r>
          </a:p>
          <a:p>
            <a:pPr lvl="2"/>
            <a:r>
              <a:rPr lang="en-US" altLang="en-US" sz="2000" dirty="0" smtClean="0"/>
              <a:t>Influencer</a:t>
            </a:r>
          </a:p>
          <a:p>
            <a:pPr lvl="1"/>
            <a:r>
              <a:rPr lang="en-US" altLang="en-US" sz="2000" dirty="0" smtClean="0"/>
              <a:t>Ownership vs. Buy-in</a:t>
            </a: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/>
              <a:t> </a:t>
            </a:r>
            <a:fld id="{7DDF2267-50B0-4984-895C-79F479AE6A17}" type="slidenum">
              <a:rPr lang="en-US" altLang="en-US" smtClean="0"/>
              <a:pPr/>
              <a:t>38</a:t>
            </a:fld>
            <a:r>
              <a:rPr lang="en-US" altLang="en-US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ヒラギノ角ゴ Pro W3"/>
                <a:cs typeface="ヒラギノ角ゴ Pro W3"/>
              </a:rPr>
              <a:t>Key Factors in Implementation Planning, continued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ヒラギノ角ゴ Pro W3"/>
                <a:cs typeface="ヒラギノ角ゴ Pro W3"/>
              </a:rPr>
              <a:t>Don’t declare victory too soon</a:t>
            </a:r>
          </a:p>
          <a:p>
            <a:r>
              <a:rPr lang="en-US" altLang="en-US" dirty="0" smtClean="0">
                <a:ea typeface="ヒラギノ角ゴ Pro W3"/>
                <a:cs typeface="ヒラギノ角ゴ Pro W3"/>
              </a:rPr>
              <a:t>Continue to meet on a regular basis to maintain momentum</a:t>
            </a:r>
          </a:p>
          <a:p>
            <a:r>
              <a:rPr lang="en-US" altLang="en-US" dirty="0" smtClean="0">
                <a:ea typeface="ヒラギノ角ゴ Pro W3"/>
                <a:cs typeface="ヒラギノ角ゴ Pro W3"/>
              </a:rPr>
              <a:t>Hold ongoing training for new hires</a:t>
            </a:r>
          </a:p>
          <a:p>
            <a:pPr lvl="1"/>
            <a:r>
              <a:rPr lang="en-US" altLang="en-US" dirty="0" smtClean="0">
                <a:ea typeface="ヒラギノ角ゴ Pro W3"/>
              </a:rPr>
              <a:t>Eventually, it will be “just the way we do business”</a:t>
            </a:r>
          </a:p>
          <a:p>
            <a:r>
              <a:rPr lang="en-US" altLang="en-US" dirty="0" smtClean="0">
                <a:ea typeface="ヒラギノ角ゴ Pro W3"/>
                <a:cs typeface="ヒラギノ角ゴ Pro W3"/>
              </a:rPr>
              <a:t>Start small – one to three tools to begin</a:t>
            </a:r>
          </a:p>
          <a:p>
            <a:pPr lvl="1"/>
            <a:r>
              <a:rPr lang="en-US" altLang="en-US" dirty="0" smtClean="0">
                <a:ea typeface="ヒラギノ角ゴ Pro W3"/>
              </a:rPr>
              <a:t>A systematic approach to achieve early success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rgbClr val="542200"/>
                </a:solidFill>
              </a:rPr>
              <a:t> </a:t>
            </a:r>
            <a:fld id="{8BF7C4F3-319D-4AA9-8EF8-F8C2E402540E}" type="slidenum">
              <a:rPr lang="en-US" altLang="en-US" smtClean="0">
                <a:solidFill>
                  <a:srgbClr val="542200"/>
                </a:solidFill>
              </a:rPr>
              <a:pPr/>
              <a:t>39</a:t>
            </a:fld>
            <a:r>
              <a:rPr lang="en-US" altLang="en-US" smtClean="0">
                <a:solidFill>
                  <a:srgbClr val="5422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3" y="685800"/>
            <a:ext cx="7739062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ヒラギノ角ゴ Pro W3"/>
                <a:cs typeface="ヒラギノ角ゴ Pro W3"/>
              </a:rPr>
              <a:t>Today’s Presenters</a:t>
            </a:r>
          </a:p>
        </p:txBody>
      </p:sp>
      <p:sp>
        <p:nvSpPr>
          <p:cNvPr id="37891" name="Content Placeholder 3"/>
          <p:cNvSpPr>
            <a:spLocks noGrp="1"/>
          </p:cNvSpPr>
          <p:nvPr>
            <p:ph idx="1"/>
          </p:nvPr>
        </p:nvSpPr>
        <p:spPr>
          <a:xfrm>
            <a:off x="1295400" y="1706563"/>
            <a:ext cx="5943600" cy="35433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mtClean="0">
                <a:ea typeface="ヒラギノ角ゴ Pro W3"/>
                <a:cs typeface="ヒラギノ角ゴ Pro W3"/>
              </a:rPr>
              <a:t>Ross Ehrmantraut, RN, Clinical Director of Team Performance, WISH</a:t>
            </a:r>
          </a:p>
          <a:p>
            <a:pPr marL="0" indent="0">
              <a:buFont typeface="Wingdings" pitchFamily="2" charset="2"/>
              <a:buNone/>
            </a:pPr>
            <a:endParaRPr lang="en-US" altLang="en-US" smtClean="0">
              <a:ea typeface="ヒラギノ角ゴ Pro W3"/>
              <a:cs typeface="ヒラギノ角ゴ Pro W3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mtClean="0">
                <a:ea typeface="ヒラギノ角ゴ Pro W3"/>
                <a:cs typeface="ヒラギノ角ゴ Pro W3"/>
              </a:rPr>
              <a:t>Megan Sherman, MAEdHD, Associate Director of WISH</a:t>
            </a:r>
          </a:p>
          <a:p>
            <a:pPr marL="0" indent="0">
              <a:buFont typeface="Wingdings" pitchFamily="2" charset="2"/>
              <a:buNone/>
            </a:pPr>
            <a:endParaRPr lang="en-US" altLang="en-US" smtClean="0">
              <a:ea typeface="ヒラギノ角ゴ Pro W3"/>
              <a:cs typeface="ヒラギノ角ゴ Pro W3"/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smtClean="0">
                <a:ea typeface="ヒラギノ角ゴ Pro W3"/>
                <a:cs typeface="ヒラギノ角ゴ Pro W3"/>
              </a:rPr>
              <a:t>Farrah Leland, JD, Associate Director of WISH</a:t>
            </a:r>
          </a:p>
          <a:p>
            <a:pPr marL="0" indent="0">
              <a:buFont typeface="Wingdings" pitchFamily="2" charset="2"/>
              <a:buNone/>
            </a:pPr>
            <a:endParaRPr lang="en-US" altLang="en-US" smtClean="0">
              <a:ea typeface="ヒラギノ角ゴ Pro W3"/>
              <a:cs typeface="ヒラギノ角ゴ Pro W3"/>
            </a:endParaRPr>
          </a:p>
        </p:txBody>
      </p:sp>
      <p:pic>
        <p:nvPicPr>
          <p:cNvPr id="37892" name="Picture 3" descr="Presenter Ross Ehrmantrau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63" y="1600200"/>
            <a:ext cx="744537" cy="10429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4" descr="Presenter Farrah Lelan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63" y="4108450"/>
            <a:ext cx="784225" cy="11414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5" descr="Presenter Megan Sherma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63" y="2876550"/>
            <a:ext cx="779462" cy="10937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5" name="Picture 1" descr="UW logo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5332413"/>
            <a:ext cx="23002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ヒラギノ角ゴ Pro W3"/>
                <a:cs typeface="ヒラギノ角ゴ Pro W3"/>
              </a:rPr>
              <a:t>Contact Information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en-US" altLang="en-US" dirty="0" smtClean="0">
                <a:ea typeface="ヒラギノ角ゴ Pro W3"/>
                <a:cs typeface="ヒラギノ角ゴ Pro W3"/>
              </a:rPr>
              <a:t>Ross Ehrmantraut, RN – </a:t>
            </a:r>
            <a:r>
              <a:rPr lang="en-US" altLang="en-US" dirty="0" smtClean="0">
                <a:ea typeface="ヒラギノ角ゴ Pro W3"/>
                <a:cs typeface="ヒラギノ角ゴ Pro W3"/>
                <a:hlinkClick r:id="rId2"/>
              </a:rPr>
              <a:t>rherma@uw.edu</a:t>
            </a:r>
            <a:endParaRPr lang="en-US" altLang="en-US" dirty="0" smtClean="0">
              <a:ea typeface="ヒラギノ角ゴ Pro W3"/>
              <a:cs typeface="ヒラギノ角ゴ Pro W3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altLang="en-US" dirty="0" smtClean="0">
                <a:ea typeface="ヒラギノ角ゴ Pro W3"/>
                <a:cs typeface="ヒラギノ角ゴ Pro W3"/>
              </a:rPr>
              <a:t>Megan Sherman, </a:t>
            </a:r>
            <a:r>
              <a:rPr lang="en-US" altLang="en-US" dirty="0" err="1" smtClean="0">
                <a:ea typeface="ヒラギノ角ゴ Pro W3"/>
                <a:cs typeface="ヒラギノ角ゴ Pro W3"/>
              </a:rPr>
              <a:t>MAEdHD</a:t>
            </a:r>
            <a:r>
              <a:rPr lang="en-US" altLang="en-US" dirty="0" smtClean="0">
                <a:ea typeface="ヒラギノ角ゴ Pro W3"/>
                <a:cs typeface="ヒラギノ角ゴ Pro W3"/>
              </a:rPr>
              <a:t> – </a:t>
            </a:r>
            <a:r>
              <a:rPr lang="en-US" altLang="en-US" dirty="0" smtClean="0">
                <a:ea typeface="ヒラギノ角ゴ Pro W3"/>
                <a:cs typeface="ヒラギノ角ゴ Pro W3"/>
                <a:hlinkClick r:id="rId3"/>
              </a:rPr>
              <a:t>shermm@uw.edu</a:t>
            </a:r>
            <a:endParaRPr lang="en-US" altLang="en-US" dirty="0" smtClean="0">
              <a:ea typeface="ヒラギノ角ゴ Pro W3"/>
              <a:cs typeface="ヒラギノ角ゴ Pro W3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altLang="en-US" dirty="0" smtClean="0">
                <a:ea typeface="ヒラギノ角ゴ Pro W3"/>
                <a:cs typeface="ヒラギノ角ゴ Pro W3"/>
              </a:rPr>
              <a:t>Farrah Leland, JD – </a:t>
            </a:r>
            <a:r>
              <a:rPr lang="en-US" altLang="en-US" dirty="0" smtClean="0">
                <a:ea typeface="ヒラギノ角ゴ Pro W3"/>
                <a:cs typeface="ヒラギノ角ゴ Pro W3"/>
                <a:hlinkClick r:id="rId4"/>
              </a:rPr>
              <a:t>batchel@uw.edu</a:t>
            </a:r>
            <a:endParaRPr lang="en-US" altLang="en-US" dirty="0" smtClean="0">
              <a:ea typeface="ヒラギノ角ゴ Pro W3"/>
              <a:cs typeface="ヒラギノ角ゴ Pro W3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altLang="en-US" dirty="0" smtClean="0">
                <a:ea typeface="ヒラギノ角ゴ Pro W3"/>
                <a:cs typeface="ヒラギノ角ゴ Pro W3"/>
              </a:rPr>
              <a:t>UW Medicine WISH – 206-598-2710</a:t>
            </a:r>
          </a:p>
          <a:p>
            <a:pPr algn="ctr">
              <a:defRPr/>
            </a:pPr>
            <a:endParaRPr lang="en-US" altLang="en-US" dirty="0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ヒラギノ角ゴ Pro W3"/>
                <a:cs typeface="ヒラギノ角ゴ Pro W3"/>
              </a:rPr>
              <a:t>Questions and Answers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altLang="en-US" smtClean="0">
                <a:ea typeface="ヒラギノ角ゴ Pro W3"/>
                <a:cs typeface="ヒラギノ角ゴ Pro W3"/>
              </a:rPr>
              <a:t>For more information, please contact our team at: 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altLang="en-US" u="sng" smtClean="0">
                <a:ea typeface="ヒラギノ角ゴ Pro W3"/>
                <a:cs typeface="ヒラギノ角ゴ Pro W3"/>
                <a:hlinkClick r:id="rId2"/>
              </a:rPr>
              <a:t>AHRQTeamSTEPPS@aha.org</a:t>
            </a:r>
            <a:r>
              <a:rPr lang="en-US" altLang="en-US" smtClean="0">
                <a:ea typeface="ヒラギノ角ゴ Pro W3"/>
                <a:cs typeface="ヒラギノ角ゴ Pro W3"/>
              </a:rPr>
              <a:t> </a:t>
            </a:r>
          </a:p>
          <a:p>
            <a:pPr marL="0" indent="0">
              <a:buFont typeface="Wingdings" pitchFamily="2" charset="2"/>
              <a:buNone/>
            </a:pPr>
            <a:endParaRPr lang="en-US" altLang="en-US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35433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en-US" altLang="en-US" smtClean="0">
              <a:ea typeface="ヒラギノ角ゴ Pro W3"/>
              <a:cs typeface="ヒラギノ角ゴ Pro W3"/>
            </a:endParaRPr>
          </a:p>
          <a:p>
            <a:pPr marL="0" indent="0" algn="ctr">
              <a:buFont typeface="Wingdings" pitchFamily="2" charset="2"/>
              <a:buNone/>
            </a:pPr>
            <a:endParaRPr lang="en-US" altLang="en-US" smtClean="0">
              <a:ea typeface="ヒラギノ角ゴ Pro W3"/>
              <a:cs typeface="ヒラギノ角ゴ Pro W3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altLang="en-US" sz="3600" i="1" smtClean="0">
                <a:ea typeface="ヒラギノ角ゴ Pro W3"/>
                <a:cs typeface="ヒラギノ角ゴ Pro W3"/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alt=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4670425"/>
            <a:ext cx="3078163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2" descr="alt=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9"/>
          <a:stretch>
            <a:fillRect/>
          </a:stretch>
        </p:blipFill>
        <p:spPr bwMode="auto">
          <a:xfrm>
            <a:off x="3673475" y="873125"/>
            <a:ext cx="1819275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11" descr="alt=&quot;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6" b="21336"/>
          <a:stretch>
            <a:fillRect/>
          </a:stretch>
        </p:blipFill>
        <p:spPr bwMode="auto">
          <a:xfrm>
            <a:off x="3582988" y="3489325"/>
            <a:ext cx="33242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2" descr="alt=&quot;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" b="224"/>
          <a:stretch>
            <a:fillRect/>
          </a:stretch>
        </p:blipFill>
        <p:spPr bwMode="auto">
          <a:xfrm>
            <a:off x="1858963" y="873125"/>
            <a:ext cx="18129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2" descr="alt=&quot;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8" b="7188"/>
          <a:stretch>
            <a:fillRect/>
          </a:stretch>
        </p:blipFill>
        <p:spPr bwMode="auto">
          <a:xfrm>
            <a:off x="7307263" y="873125"/>
            <a:ext cx="16764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3" descr="alt=&quot;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3490913"/>
            <a:ext cx="1973263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4" descr="alt=&quot;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873125"/>
            <a:ext cx="182245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10" descr="alt=&quot;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3" y="3497263"/>
            <a:ext cx="2076450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1855788" y="2816225"/>
            <a:ext cx="7135812" cy="744538"/>
          </a:xfrm>
          <a:prstGeom prst="rect">
            <a:avLst/>
          </a:prstGeom>
          <a:solidFill>
            <a:srgbClr val="8E6F0C"/>
          </a:solidFill>
        </p:spPr>
        <p:txBody>
          <a:bodyPr lIns="0" tIns="0" rIns="0" bIns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200" kern="1200" cap="all">
                <a:solidFill>
                  <a:schemeClr val="bg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>
              <a:defRPr/>
            </a:pPr>
            <a:r>
              <a:rPr sz="2400" dirty="0"/>
              <a:t>    UW Medicine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ヒラギノ角ゴ Pro W3"/>
                <a:cs typeface="ヒラギノ角ゴ Pro W3"/>
              </a:rPr>
              <a:t>UW Medicine Community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295400" y="1676400"/>
            <a:ext cx="7391400" cy="3887788"/>
          </a:xfrm>
        </p:spPr>
        <p:txBody>
          <a:bodyPr/>
          <a:lstStyle/>
          <a:p>
            <a:r>
              <a:rPr lang="en-US" altLang="en-US" dirty="0" smtClean="0">
                <a:ea typeface="ヒラギノ角ゴ Pro W3"/>
                <a:cs typeface="ヒラギノ角ゴ Pro W3"/>
              </a:rPr>
              <a:t>2,400 faculty members in 30 departments</a:t>
            </a:r>
          </a:p>
          <a:p>
            <a:r>
              <a:rPr lang="en-US" altLang="en-US" dirty="0" smtClean="0">
                <a:ea typeface="ヒラギノ角ゴ Pro W3"/>
                <a:cs typeface="ヒラギノ角ゴ Pro W3"/>
              </a:rPr>
              <a:t>4,700 clinical faculty across WWAMI region</a:t>
            </a:r>
          </a:p>
          <a:p>
            <a:r>
              <a:rPr lang="en-US" altLang="en-US" dirty="0" smtClean="0">
                <a:ea typeface="ヒラギノ角ゴ Pro W3"/>
                <a:cs typeface="ヒラギノ角ゴ Pro W3"/>
              </a:rPr>
              <a:t>4,500 students and trainees</a:t>
            </a:r>
          </a:p>
          <a:p>
            <a:pPr lvl="1"/>
            <a:r>
              <a:rPr lang="en-US" altLang="en-US" dirty="0" smtClean="0">
                <a:ea typeface="ヒラギノ角ゴ Pro W3"/>
              </a:rPr>
              <a:t>Medical students, residents, fellows</a:t>
            </a:r>
          </a:p>
          <a:p>
            <a:pPr lvl="1"/>
            <a:r>
              <a:rPr lang="en-US" altLang="en-US" dirty="0" smtClean="0">
                <a:ea typeface="ヒラギノ角ゴ Pro W3"/>
              </a:rPr>
              <a:t>Schools of Nursing</a:t>
            </a:r>
          </a:p>
          <a:p>
            <a:pPr lvl="1"/>
            <a:r>
              <a:rPr lang="en-US" altLang="en-US" dirty="0" smtClean="0">
                <a:ea typeface="ヒラギノ角ゴ Pro W3"/>
              </a:rPr>
              <a:t>Pharmacy, PA, Rehab Therapies, RT</a:t>
            </a:r>
          </a:p>
          <a:p>
            <a:pPr lvl="1"/>
            <a:r>
              <a:rPr lang="en-US" altLang="en-US" dirty="0" smtClean="0">
                <a:ea typeface="ヒラギノ角ゴ Pro W3"/>
              </a:rPr>
              <a:t>Other Ancillary Health Sciences Schools</a:t>
            </a:r>
          </a:p>
          <a:p>
            <a:r>
              <a:rPr lang="en-US" altLang="en-US" dirty="0" smtClean="0">
                <a:ea typeface="ヒラギノ角ゴ Pro W3"/>
                <a:cs typeface="ヒラギノ角ゴ Pro W3"/>
              </a:rPr>
              <a:t>27,000+ employees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ヒラギノ角ゴ Pro W3"/>
                <a:cs typeface="ヒラギノ角ゴ Pro W3"/>
              </a:rPr>
              <a:t>Objectives</a:t>
            </a:r>
          </a:p>
        </p:txBody>
      </p:sp>
      <p:sp>
        <p:nvSpPr>
          <p:cNvPr id="41987" name="Content Placeholder 3"/>
          <p:cNvSpPr>
            <a:spLocks noGrp="1"/>
          </p:cNvSpPr>
          <p:nvPr>
            <p:ph idx="1"/>
          </p:nvPr>
        </p:nvSpPr>
        <p:spPr>
          <a:xfrm>
            <a:off x="873125" y="2019300"/>
            <a:ext cx="7772400" cy="3543300"/>
          </a:xfrm>
        </p:spPr>
        <p:txBody>
          <a:bodyPr/>
          <a:lstStyle/>
          <a:p>
            <a:r>
              <a:rPr lang="en-US" altLang="en-US" dirty="0" smtClean="0">
                <a:ea typeface="ヒラギノ角ゴ Pro W3"/>
                <a:cs typeface="ヒラギノ角ゴ Pro W3"/>
              </a:rPr>
              <a:t>Identify bright spots in the implementation process and how to leverage those bright spots</a:t>
            </a:r>
          </a:p>
          <a:p>
            <a:r>
              <a:rPr lang="en-US" altLang="en-US" dirty="0" smtClean="0">
                <a:ea typeface="ヒラギノ角ゴ Pro W3"/>
                <a:cs typeface="ヒラギノ角ゴ Pro W3"/>
              </a:rPr>
              <a:t>Understand the need to evaluate the process frequently and adjust the plan as needed</a:t>
            </a:r>
          </a:p>
          <a:p>
            <a:r>
              <a:rPr lang="en-US" altLang="en-US" dirty="0" smtClean="0">
                <a:ea typeface="ヒラギノ角ゴ Pro W3"/>
                <a:cs typeface="ヒラギノ角ゴ Pro W3"/>
              </a:rPr>
              <a:t>Understand the importance of celebrating short-term wins and being transparent with process measures to maintain momentum</a:t>
            </a:r>
          </a:p>
          <a:p>
            <a:endParaRPr lang="en-US" altLang="en-US" dirty="0" smtClean="0">
              <a:ea typeface="ヒラギノ角ゴ Pro W3"/>
              <a:cs typeface="ヒラギノ角ゴ Pro W3"/>
            </a:endParaRPr>
          </a:p>
          <a:p>
            <a:endParaRPr lang="en-US" altLang="en-US" dirty="0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7" descr="Education and training at the top of the triangle"/>
          <p:cNvGrpSpPr>
            <a:grpSpLocks/>
          </p:cNvGrpSpPr>
          <p:nvPr/>
        </p:nvGrpSpPr>
        <p:grpSpPr bwMode="auto">
          <a:xfrm>
            <a:off x="3281363" y="2544763"/>
            <a:ext cx="2662237" cy="1922462"/>
            <a:chOff x="5190983" y="1806522"/>
            <a:chExt cx="2986891" cy="2146619"/>
          </a:xfrm>
        </p:grpSpPr>
        <p:sp>
          <p:nvSpPr>
            <p:cNvPr id="20" name="Isosceles Triangle 19"/>
            <p:cNvSpPr/>
            <p:nvPr/>
          </p:nvSpPr>
          <p:spPr bwMode="auto">
            <a:xfrm>
              <a:off x="5190983" y="1806522"/>
              <a:ext cx="2986891" cy="214661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  <a:alpha val="74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68580" tIns="34290" rIns="68580" bIns="34290" anchor="ctr"/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en-US" sz="1350" b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44062" name="TextBox 20"/>
            <p:cNvSpPr txBox="1">
              <a:spLocks noChangeArrowheads="1"/>
            </p:cNvSpPr>
            <p:nvPr/>
          </p:nvSpPr>
          <p:spPr bwMode="auto">
            <a:xfrm>
              <a:off x="5834062" y="2941351"/>
              <a:ext cx="1747740" cy="618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 b="1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Education &amp; Training</a:t>
              </a:r>
            </a:p>
          </p:txBody>
        </p:sp>
      </p:grpSp>
      <p:grpSp>
        <p:nvGrpSpPr>
          <p:cNvPr id="44035" name="Group 10" descr="Assessment and outcomes at the bottom of the triangle"/>
          <p:cNvGrpSpPr>
            <a:grpSpLocks/>
          </p:cNvGrpSpPr>
          <p:nvPr/>
        </p:nvGrpSpPr>
        <p:grpSpPr bwMode="auto">
          <a:xfrm>
            <a:off x="4591050" y="4475163"/>
            <a:ext cx="2646363" cy="1849437"/>
            <a:chOff x="3623531" y="3318490"/>
            <a:chExt cx="3056176" cy="2305002"/>
          </a:xfrm>
        </p:grpSpPr>
        <p:sp>
          <p:nvSpPr>
            <p:cNvPr id="22" name="Isosceles Triangle 21"/>
            <p:cNvSpPr/>
            <p:nvPr/>
          </p:nvSpPr>
          <p:spPr bwMode="auto">
            <a:xfrm>
              <a:off x="3623531" y="3318490"/>
              <a:ext cx="3056176" cy="230500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  <a:alpha val="74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68580" tIns="34290" rIns="68580" bIns="34290" anchor="ctr"/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en-US" sz="1350" b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44060" name="TextBox 19"/>
            <p:cNvSpPr txBox="1">
              <a:spLocks noChangeArrowheads="1"/>
            </p:cNvSpPr>
            <p:nvPr/>
          </p:nvSpPr>
          <p:spPr bwMode="auto">
            <a:xfrm>
              <a:off x="4251568" y="4552206"/>
              <a:ext cx="1747740" cy="690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 b="1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Assessment &amp; Outcomes</a:t>
              </a:r>
            </a:p>
          </p:txBody>
        </p:sp>
      </p:grpSp>
      <p:grpSp>
        <p:nvGrpSpPr>
          <p:cNvPr id="44036" name="Group 9" descr="Coaching and mentoring at the bottom of the triangle"/>
          <p:cNvGrpSpPr>
            <a:grpSpLocks/>
          </p:cNvGrpSpPr>
          <p:nvPr/>
        </p:nvGrpSpPr>
        <p:grpSpPr bwMode="auto">
          <a:xfrm>
            <a:off x="1885950" y="4475163"/>
            <a:ext cx="2689225" cy="1849437"/>
            <a:chOff x="-1373953" y="2895375"/>
            <a:chExt cx="2986891" cy="2146619"/>
          </a:xfrm>
        </p:grpSpPr>
        <p:sp>
          <p:nvSpPr>
            <p:cNvPr id="21" name="Isosceles Triangle 20"/>
            <p:cNvSpPr/>
            <p:nvPr/>
          </p:nvSpPr>
          <p:spPr bwMode="auto">
            <a:xfrm flipH="1">
              <a:off x="-1373953" y="2895375"/>
              <a:ext cx="2986891" cy="214661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  <a:alpha val="77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68580" tIns="34290" rIns="68580" bIns="34290" anchor="ctr"/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en-US" sz="1350" b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44058" name="TextBox 5"/>
            <p:cNvSpPr txBox="1">
              <a:spLocks noChangeArrowheads="1"/>
            </p:cNvSpPr>
            <p:nvPr/>
          </p:nvSpPr>
          <p:spPr bwMode="auto">
            <a:xfrm>
              <a:off x="-753629" y="4044319"/>
              <a:ext cx="1747740" cy="642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 b="1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Coaching &amp; Mentoring</a:t>
              </a:r>
            </a:p>
          </p:txBody>
        </p:sp>
      </p:grpSp>
      <p:pic>
        <p:nvPicPr>
          <p:cNvPr id="44038" name="Picture 16" descr="framework_comple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46200"/>
            <a:ext cx="1643063" cy="1431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113" y="2824163"/>
            <a:ext cx="1323975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50" b="1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TeamSTEPPS</a:t>
            </a:r>
          </a:p>
        </p:txBody>
      </p:sp>
      <p:grpSp>
        <p:nvGrpSpPr>
          <p:cNvPr id="44040" name="Group 8" descr="Middle of the triangle that lists: Patients are first, TeamSTEPPS, Just Culture, Leadrership and Conflict Resolution"/>
          <p:cNvGrpSpPr>
            <a:grpSpLocks/>
          </p:cNvGrpSpPr>
          <p:nvPr/>
        </p:nvGrpSpPr>
        <p:grpSpPr bwMode="auto">
          <a:xfrm>
            <a:off x="3255963" y="4475163"/>
            <a:ext cx="2662237" cy="1819275"/>
            <a:chOff x="963818" y="1259983"/>
            <a:chExt cx="2986891" cy="2146619"/>
          </a:xfrm>
        </p:grpSpPr>
        <p:sp>
          <p:nvSpPr>
            <p:cNvPr id="7" name="Isosceles Triangle 6"/>
            <p:cNvSpPr/>
            <p:nvPr/>
          </p:nvSpPr>
          <p:spPr bwMode="auto">
            <a:xfrm flipV="1">
              <a:off x="963818" y="1259983"/>
              <a:ext cx="2986891" cy="214661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  <a:alpha val="73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68580" tIns="34290" rIns="68580" bIns="34290" anchor="ctr"/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  <a:defRPr/>
              </a:pPr>
              <a:endParaRPr lang="en-US" sz="1350" b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3" name="TextBox 9"/>
            <p:cNvSpPr txBox="1">
              <a:spLocks noChangeArrowheads="1"/>
            </p:cNvSpPr>
            <p:nvPr/>
          </p:nvSpPr>
          <p:spPr bwMode="auto">
            <a:xfrm>
              <a:off x="1257698" y="1357386"/>
              <a:ext cx="2351042" cy="1579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85000"/>
                </a:lnSpc>
                <a:spcBef>
                  <a:spcPct val="35000"/>
                </a:spcBef>
                <a:buClr>
                  <a:schemeClr val="tx2"/>
                </a:buClr>
                <a:buSzPct val="70000"/>
                <a:buFont typeface="Wingdings 2" pitchFamily="18" charset="2"/>
                <a:buBlip>
                  <a:blip r:embed="rId4"/>
                </a:buBlip>
                <a:defRPr sz="24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lnSpc>
                  <a:spcPct val="85000"/>
                </a:lnSpc>
                <a:spcBef>
                  <a:spcPct val="35000"/>
                </a:spcBef>
                <a:buClr>
                  <a:schemeClr val="tx2"/>
                </a:buClr>
                <a:buSzPct val="70000"/>
                <a:buFont typeface="Wingdings 2" pitchFamily="18" charset="2"/>
                <a:buBlip>
                  <a:blip r:embed="rId5"/>
                </a:buBlip>
                <a:defRPr sz="20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lnSpc>
                  <a:spcPct val="85000"/>
                </a:lnSpc>
                <a:spcBef>
                  <a:spcPct val="35000"/>
                </a:spcBef>
                <a:buClr>
                  <a:schemeClr val="tx2"/>
                </a:buClr>
                <a:buSzPct val="70000"/>
                <a:buFont typeface="Wingdings 2" pitchFamily="18" charset="2"/>
                <a:buBlip>
                  <a:blip r:embed="rId4"/>
                </a:buBlip>
                <a:defRPr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lnSpc>
                  <a:spcPct val="85000"/>
                </a:lnSpc>
                <a:spcBef>
                  <a:spcPct val="35000"/>
                </a:spcBef>
                <a:buClr>
                  <a:schemeClr val="tx2"/>
                </a:buClr>
                <a:buSzPct val="70000"/>
                <a:buFont typeface="Wingdings 2" pitchFamily="18" charset="2"/>
                <a:buBlip>
                  <a:blip r:embed="rId5"/>
                </a:buBlip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lnSpc>
                  <a:spcPct val="85000"/>
                </a:lnSpc>
                <a:spcBef>
                  <a:spcPct val="35000"/>
                </a:spcBef>
                <a:buClr>
                  <a:schemeClr val="tx2"/>
                </a:buClr>
                <a:buSzPct val="70000"/>
                <a:buFont typeface="Wingdings 2" pitchFamily="18" charset="2"/>
                <a:buBlip>
                  <a:blip r:embed="rId4"/>
                </a:buBlip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 2" pitchFamily="18" charset="2"/>
                <a:buBlip>
                  <a:blip r:embed="rId4"/>
                </a:buBlip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 2" pitchFamily="18" charset="2"/>
                <a:buBlip>
                  <a:blip r:embed="rId4"/>
                </a:buBlip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 2" pitchFamily="18" charset="2"/>
                <a:buBlip>
                  <a:blip r:embed="rId4"/>
                </a:buBlip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 2" pitchFamily="18" charset="2"/>
                <a:buBlip>
                  <a:blip r:embed="rId4"/>
                </a:buBlip>
                <a:defRPr sz="1600"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1350" b="1" dirty="0">
                  <a:solidFill>
                    <a:srgbClr val="000000"/>
                  </a:solidFill>
                  <a:latin typeface="Calibri" panose="020F0502020204030204" pitchFamily="34" charset="0"/>
                  <a:cs typeface="Times New Roman" pitchFamily="18" charset="0"/>
                </a:rPr>
                <a:t>Patients Are First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1350" b="1" dirty="0">
                  <a:solidFill>
                    <a:srgbClr val="000000"/>
                  </a:solidFill>
                  <a:latin typeface="Calibri" panose="020F0502020204030204" pitchFamily="34" charset="0"/>
                  <a:cs typeface="Times New Roman" pitchFamily="18" charset="0"/>
                </a:rPr>
                <a:t>TeamSTEPPS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1350" b="1" dirty="0">
                  <a:solidFill>
                    <a:srgbClr val="000000"/>
                  </a:solidFill>
                  <a:latin typeface="Calibri" panose="020F0502020204030204" pitchFamily="34" charset="0"/>
                  <a:cs typeface="Times New Roman" pitchFamily="18" charset="0"/>
                </a:rPr>
                <a:t>Just Culture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1350" b="1" dirty="0">
                  <a:solidFill>
                    <a:srgbClr val="000000"/>
                  </a:solidFill>
                  <a:latin typeface="Calibri" panose="020F0502020204030204" pitchFamily="34" charset="0"/>
                  <a:cs typeface="Times New Roman" pitchFamily="18" charset="0"/>
                </a:rPr>
                <a:t>Leadership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1350" b="1" dirty="0">
                  <a:solidFill>
                    <a:srgbClr val="000000"/>
                  </a:solidFill>
                  <a:latin typeface="Calibri" panose="020F0502020204030204" pitchFamily="34" charset="0"/>
                  <a:cs typeface="Times New Roman" pitchFamily="18" charset="0"/>
                </a:rPr>
                <a:t>Conflict Res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35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540625" y="2824163"/>
            <a:ext cx="1262063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50" b="1" dirty="0" err="1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TeamCORE</a:t>
            </a:r>
            <a:endParaRPr lang="en-US" sz="1350" b="1" dirty="0">
              <a:solidFill>
                <a:srgbClr val="000000"/>
              </a:solidFill>
              <a:latin typeface="Calibri" panose="020F0502020204030204" pitchFamily="34" charset="0"/>
              <a:ea typeface="MS PGothic" pitchFamily="34" charset="-128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2286000" y="1476375"/>
            <a:ext cx="4495800" cy="760413"/>
          </a:xfrm>
          <a:prstGeom prst="rightArrow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  <a:cs typeface="Times New Roman"/>
              </a:rPr>
              <a:t>Changing And Sustaining the Culture</a:t>
            </a:r>
          </a:p>
        </p:txBody>
      </p:sp>
      <p:sp>
        <p:nvSpPr>
          <p:cNvPr id="44044" name="Rectangle 36"/>
          <p:cNvSpPr>
            <a:spLocks noChangeArrowheads="1"/>
          </p:cNvSpPr>
          <p:nvPr/>
        </p:nvSpPr>
        <p:spPr bwMode="auto">
          <a:xfrm>
            <a:off x="2390775" y="2132013"/>
            <a:ext cx="43148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lnSpc>
                <a:spcPct val="85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3A64F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Team C</a:t>
            </a:r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ollaboration</a:t>
            </a:r>
            <a:r>
              <a:rPr lang="en-US" altLang="en-US" sz="1600" b="1">
                <a:solidFill>
                  <a:srgbClr val="7C6316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for</a:t>
            </a:r>
            <a:r>
              <a:rPr lang="en-US" altLang="en-US" sz="1600" b="1">
                <a:solidFill>
                  <a:srgbClr val="7C6316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rgbClr val="3A64F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Or</a:t>
            </a:r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ganizational</a:t>
            </a:r>
            <a:r>
              <a:rPr lang="en-US" altLang="en-US" sz="1600" b="1">
                <a:solidFill>
                  <a:srgbClr val="7C6316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rgbClr val="3A64F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E</a:t>
            </a:r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xcellence</a:t>
            </a:r>
          </a:p>
        </p:txBody>
      </p:sp>
      <p:sp>
        <p:nvSpPr>
          <p:cNvPr id="4404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231188" y="5116513"/>
            <a:ext cx="696912" cy="292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" smtClean="0">
                <a:solidFill>
                  <a:srgbClr val="542200"/>
                </a:solidFill>
              </a:rPr>
              <a:t> </a:t>
            </a:r>
            <a:fld id="{CE68F35A-CB89-4098-875D-587427481663}" type="slidenum">
              <a:rPr lang="en-US" altLang="en-US" sz="200" smtClean="0">
                <a:solidFill>
                  <a:srgbClr val="54220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r>
              <a:rPr lang="en-US" altLang="en-US" sz="200" smtClean="0">
                <a:solidFill>
                  <a:srgbClr val="542200"/>
                </a:solidFill>
              </a:rPr>
              <a:t>  </a:t>
            </a:r>
          </a:p>
        </p:txBody>
      </p:sp>
      <p:sp>
        <p:nvSpPr>
          <p:cNvPr id="44054" name="Title 1"/>
          <p:cNvSpPr>
            <a:spLocks noGrp="1"/>
          </p:cNvSpPr>
          <p:nvPr>
            <p:ph type="title"/>
          </p:nvPr>
        </p:nvSpPr>
        <p:spPr>
          <a:xfrm>
            <a:off x="874713" y="736600"/>
            <a:ext cx="7737475" cy="914400"/>
          </a:xfrm>
        </p:spPr>
        <p:txBody>
          <a:bodyPr/>
          <a:lstStyle/>
          <a:p>
            <a:r>
              <a:rPr lang="en-US" altLang="en-US" smtClean="0">
                <a:ea typeface="ヒラギノ角ゴ Pro W3"/>
                <a:cs typeface="ヒラギノ角ゴ Pro W3"/>
              </a:rPr>
              <a:t>TeamCORE</a:t>
            </a:r>
          </a:p>
        </p:txBody>
      </p:sp>
      <p:pic>
        <p:nvPicPr>
          <p:cNvPr id="2" name="Picture 1" descr="TeamCORE 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6924" y="1470111"/>
            <a:ext cx="1852068" cy="125724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3" y="876300"/>
            <a:ext cx="7739062" cy="7239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ヒラギノ角ゴ Pro W3"/>
                <a:cs typeface="ヒラギノ角ゴ Pro W3"/>
              </a:rPr>
              <a:t>Shift Toward a Culture of Safety</a:t>
            </a:r>
          </a:p>
        </p:txBody>
      </p:sp>
      <p:sp>
        <p:nvSpPr>
          <p:cNvPr id="4608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>
              <a:ea typeface="ヒラギノ角ゴ Pro W3"/>
              <a:cs typeface="ヒラギノ角ゴ Pro W3"/>
            </a:endParaRPr>
          </a:p>
        </p:txBody>
      </p:sp>
      <p:pic>
        <p:nvPicPr>
          <p:cNvPr id="46084" name="Picture 3" descr="alt=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522413"/>
            <a:ext cx="81534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2&quot; unique_id=&quot;25595&quot;&gt;&lt;object type=&quot;3&quot; unique_id=&quot;25596&quot;&gt;&lt;property id=&quot;20148&quot; value=&quot;5&quot;/&gt;&lt;property id=&quot;20300&quot; value=&quot;Slide 1&quot;/&gt;&lt;property id=&quot;20307&quot; value=&quot;256&quot;/&gt;&lt;/object&gt;&lt;object type=&quot;3&quot; unique_id=&quot;25603&quot;&gt;&lt;property id=&quot;20148&quot; value=&quot;5&quot;/&gt;&lt;property id=&quot;20300&quot; value=&quot;Slide 38 - &amp;quot;Questions and Answers&amp;quot;&quot;/&gt;&lt;property id=&quot;20307&quot; value=&quot;338&quot;/&gt;&lt;/object&gt;&lt;object type=&quot;3&quot; unique_id=&quot;25604&quot;&gt;&lt;property id=&quot;20148&quot; value=&quot;5&quot;/&gt;&lt;property id=&quot;20300&quot; value=&quot;Slide 40 - &amp;quot;Thank You!&amp;quot;&quot;/&gt;&lt;property id=&quot;20307&quot; value=&quot;339&quot;/&gt;&lt;/object&gt;&lt;object type=&quot;3&quot; unique_id=&quot;29823&quot;&gt;&lt;property id=&quot;20148&quot; value=&quot;5&quot;/&gt;&lt;property id=&quot;20300&quot; value=&quot;Slide 8 - &amp;quot;North Shore – LIJ Health System &amp;quot;&quot;/&gt;&lt;property id=&quot;20307&quot; value=&quot;370&quot;/&gt;&lt;/object&gt;&lt;object type=&quot;3&quot; unique_id=&quot;29824&quot;&gt;&lt;property id=&quot;20148&quot; value=&quot;5&quot;/&gt;&lt;property id=&quot;20300&quot; value=&quot;Slide 9&quot;/&gt;&lt;property id=&quot;20307&quot; value=&quot;371&quot;/&gt;&lt;/object&gt;&lt;object type=&quot;3&quot; unique_id=&quot;29825&quot;&gt;&lt;property id=&quot;20148&quot; value=&quot;5&quot;/&gt;&lt;property id=&quot;20300&quot; value=&quot;Slide 10&quot;/&gt;&lt;property id=&quot;20307&quot; value=&quot;372&quot;/&gt;&lt;/object&gt;&lt;object type=&quot;3&quot; unique_id=&quot;29826&quot;&gt;&lt;property id=&quot;20148&quot; value=&quot;5&quot;/&gt;&lt;property id=&quot;20300&quot; value=&quot;Slide 11 - &amp;quot; &amp;quot;&quot;/&gt;&lt;property id=&quot;20307&quot; value=&quot;373&quot;/&gt;&lt;/object&gt;&lt;object type=&quot;3&quot; unique_id=&quot;29827&quot;&gt;&lt;property id=&quot;20148&quot; value=&quot;5&quot;/&gt;&lt;property id=&quot;20300&quot; value=&quot;Slide 12 - &amp;quot;PHASE I: PREPARATION&amp;quot;&quot;/&gt;&lt;property id=&quot;20307&quot; value=&quot;374&quot;/&gt;&lt;/object&gt;&lt;object type=&quot;3&quot; unique_id=&quot;29828&quot;&gt;&lt;property id=&quot;20148&quot; value=&quot;5&quot;/&gt;&lt;property id=&quot;20300&quot; value=&quot;Slide 13 - &amp;quot;Determine Organizational Goals&amp;quot;&quot;/&gt;&lt;property id=&quot;20307&quot; value=&quot;375&quot;/&gt;&lt;/object&gt;&lt;object type=&quot;3&quot; unique_id=&quot;29829&quot;&gt;&lt;property id=&quot;20148&quot; value=&quot;5&quot;/&gt;&lt;property id=&quot;20300&quot; value=&quot;Slide 14 - &amp;quot;PHASE I: ASSESSMENT&amp;quot;&quot;/&gt;&lt;property id=&quot;20307&quot; value=&quot;376&quot;/&gt;&lt;/object&gt;&lt;object type=&quot;3&quot; unique_id=&quot;29830&quot;&gt;&lt;property id=&quot;20148&quot; value=&quot;5&quot;/&gt;&lt;property id=&quot;20300&quot; value=&quot;Slide 15 - &amp;quot;Begin with the End in Mind!&amp;quot;&quot;/&gt;&lt;property id=&quot;20307&quot; value=&quot;377&quot;/&gt;&lt;/object&gt;&lt;object type=&quot;3&quot; unique_id=&quot;29831&quot;&gt;&lt;property id=&quot;20148&quot; value=&quot;5&quot;/&gt;&lt;property id=&quot;20300&quot; value=&quot;Slide 16&quot;/&gt;&lt;property id=&quot;20307&quot; value=&quot;378&quot;/&gt;&lt;/object&gt;&lt;object type=&quot;3&quot; unique_id=&quot;29833&quot;&gt;&lt;property id=&quot;20148&quot; value=&quot;5&quot;/&gt;&lt;property id=&quot;20300&quot; value=&quot;Slide 18 - &amp;quot;PHASE II ACTION PLANNING &amp;amp; IMPLEMENTATION&amp;quot;&quot;/&gt;&lt;property id=&quot;20307&quot; value=&quot;380&quot;/&gt;&lt;/object&gt;&lt;object type=&quot;3&quot; unique_id=&quot;29834&quot;&gt;&lt;property id=&quot;20148&quot; value=&quot;5&quot;/&gt;&lt;property id=&quot;20300&quot; value=&quot;Slide 19 - &amp;quot;Implementation Sequence &amp;quot;&quot;/&gt;&lt;property id=&quot;20307&quot; value=&quot;381&quot;/&gt;&lt;/object&gt;&lt;object type=&quot;3&quot; unique_id=&quot;29835&quot;&gt;&lt;property id=&quot;20148&quot; value=&quot;5&quot;/&gt;&lt;property id=&quot;20300&quot; value=&quot;Slide 20&quot;/&gt;&lt;property id=&quot;20307&quot; value=&quot;382&quot;/&gt;&lt;/object&gt;&lt;object type=&quot;3&quot; unique_id=&quot;29836&quot;&gt;&lt;property id=&quot;20148&quot; value=&quot;5&quot;/&gt;&lt;property id=&quot;20300&quot; value=&quot;Slide 21 - &amp;quot;RAPID… SYSTEMATIC… STRUCTURED ROLLOUT…  &amp;quot;&quot;/&gt;&lt;property id=&quot;20307&quot; value=&quot;383&quot;/&gt;&lt;/object&gt;&lt;object type=&quot;3&quot; unique_id=&quot;29837&quot;&gt;&lt;property id=&quot;20148&quot; value=&quot;5&quot;/&gt;&lt;property id=&quot;20300&quot; value=&quot;Slide 22&quot;/&gt;&lt;property id=&quot;20307&quot; value=&quot;384&quot;/&gt;&lt;/object&gt;&lt;object type=&quot;3&quot; unique_id=&quot;29838&quot;&gt;&lt;property id=&quot;20148&quot; value=&quot;5&quot;/&gt;&lt;property id=&quot;20300&quot; value=&quot;Slide 23&quot;/&gt;&lt;property id=&quot;20307&quot; value=&quot;385&quot;/&gt;&lt;/object&gt;&lt;object type=&quot;3&quot; unique_id=&quot;29841&quot;&gt;&lt;property id=&quot;20148&quot; value=&quot;5&quot;/&gt;&lt;property id=&quot;20300&quot; value=&quot;Slide 31 - &amp;quot;TeamSTEPPS Showcases&amp;quot;&quot;/&gt;&lt;property id=&quot;20307&quot; value=&quot;390&quot;/&gt;&lt;/object&gt;&lt;object type=&quot;3&quot; unique_id=&quot;29843&quot;&gt;&lt;property id=&quot;20148&quot; value=&quot;5&quot;/&gt;&lt;property id=&quot;20300&quot; value=&quot;Slide 29&quot;/&gt;&lt;property id=&quot;20307&quot; value=&quot;396&quot;/&gt;&lt;/object&gt;&lt;object type=&quot;3&quot; unique_id=&quot;29844&quot;&gt;&lt;property id=&quot;20148&quot; value=&quot;5&quot;/&gt;&lt;property id=&quot;20300&quot; value=&quot;Slide 30&quot;/&gt;&lt;property id=&quot;20307&quot; value=&quot;397&quot;/&gt;&lt;/object&gt;&lt;object type=&quot;3&quot; unique_id=&quot;29845&quot;&gt;&lt;property id=&quot;20148&quot; value=&quot;5&quot;/&gt;&lt;property id=&quot;20300&quot; value=&quot;Slide 32&quot;/&gt;&lt;property id=&quot;20307&quot; value=&quot;386&quot;/&gt;&lt;/object&gt;&lt;object type=&quot;3&quot; unique_id=&quot;29846&quot;&gt;&lt;property id=&quot;20148&quot; value=&quot;5&quot;/&gt;&lt;property id=&quot;20300&quot; value=&quot;Slide 33&quot;/&gt;&lt;property id=&quot;20307&quot; value=&quot;387&quot;/&gt;&lt;/object&gt;&lt;object type=&quot;3&quot; unique_id=&quot;29847&quot;&gt;&lt;property id=&quot;20148&quot; value=&quot;5&quot;/&gt;&lt;property id=&quot;20300&quot; value=&quot;Slide 34 - &amp;quot;Success Factors Unique to NSLIJ&amp;quot;&quot;/&gt;&lt;property id=&quot;20307&quot; value=&quot;391&quot;/&gt;&lt;/object&gt;&lt;object type=&quot;3&quot; unique_id=&quot;29848&quot;&gt;&lt;property id=&quot;20148&quot; value=&quot;5&quot;/&gt;&lt;property id=&quot;20300&quot; value=&quot;Slide 35 - &amp;quot;Unique to NSLIJ&amp;quot;&quot;/&gt;&lt;property id=&quot;20307&quot; value=&quot;392&quot;/&gt;&lt;/object&gt;&lt;object type=&quot;3&quot; unique_id=&quot;29849&quot;&gt;&lt;property id=&quot;20148&quot; value=&quot;5&quot;/&gt;&lt;property id=&quot;20300&quot; value=&quot;Slide 36 - &amp;quot;Unique to NSLIJ&amp;quot;&quot;/&gt;&lt;property id=&quot;20307&quot; value=&quot;393&quot;/&gt;&lt;/object&gt;&lt;object type=&quot;3&quot; unique_id=&quot;29851&quot;&gt;&lt;property id=&quot;20148&quot; value=&quot;5&quot;/&gt;&lt;property id=&quot;20300&quot; value=&quot;Slide 37&quot;/&gt;&lt;property id=&quot;20307&quot; value=&quot;399&quot;/&gt;&lt;/object&gt;&lt;object type=&quot;3&quot; unique_id=&quot;30083&quot;&gt;&lt;property id=&quot;20148&quot; value=&quot;5&quot;/&gt;&lt;property id=&quot;20300&quot; value=&quot;Slide 27 - &amp;quot;HSOPSC 2009-2011&amp;quot;&quot;/&gt;&lt;property id=&quot;20307&quot; value=&quot;403&quot;/&gt;&lt;/object&gt;&lt;object type=&quot;3&quot; unique_id=&quot;30085&quot;&gt;&lt;property id=&quot;20148&quot; value=&quot;5&quot;/&gt;&lt;property id=&quot;20300&quot; value=&quot;Slide 2 - &amp;quot;Acknowledgements&amp;quot;&quot;/&gt;&lt;property id=&quot;20307&quot; value=&quot;404&quot;/&gt;&lt;/object&gt;&lt;object type=&quot;3&quot; unique_id=&quot;30086&quot;&gt;&lt;property id=&quot;20148&quot; value=&quot;5&quot;/&gt;&lt;property id=&quot;20300&quot; value=&quot;Slide 3 - &amp;quot;TeamSTEPPS Master Training&amp;quot;&quot;/&gt;&lt;property id=&quot;20307&quot; value=&quot;405&quot;/&gt;&lt;/object&gt;&lt;object type=&quot;3&quot; unique_id=&quot;30087&quot;&gt;&lt;property id=&quot;20148&quot; value=&quot;5&quot;/&gt;&lt;property id=&quot;20300&quot; value=&quot;Slide 4 - &amp;quot;Help Line (312) 422-2609&amp;quot;&quot;/&gt;&lt;property id=&quot;20307&quot; value=&quot;406&quot;/&gt;&lt;/object&gt;&lt;object type=&quot;3&quot; unique_id=&quot;30088&quot;&gt;&lt;property id=&quot;20148&quot; value=&quot;5&quot;/&gt;&lt;property id=&quot;20300&quot; value=&quot;Slide 5 - &amp;quot;Rules of Engagement &amp;quot;&quot;/&gt;&lt;property id=&quot;20307&quot; value=&quot;407&quot;/&gt;&lt;/object&gt;&lt;object type=&quot;3&quot; unique_id=&quot;30089&quot;&gt;&lt;property id=&quot;20148&quot; value=&quot;5&quot;/&gt;&lt;property id=&quot;20300&quot; value=&quot;Slide 6 - &amp;quot;Today’s Webinar Presenters&amp;quot;&quot;/&gt;&lt;property id=&quot;20307&quot; value=&quot;408&quot;/&gt;&lt;/object&gt;&lt;object type=&quot;3&quot; unique_id=&quot;30090&quot;&gt;&lt;property id=&quot;20148&quot; value=&quot;5&quot;/&gt;&lt;property id=&quot;20300&quot; value=&quot;Slide 7 - &amp;quot;Objectives&amp;quot;&quot;/&gt;&lt;property id=&quot;20307&quot; value=&quot;409&quot;/&gt;&lt;/object&gt;&lt;object type=&quot;3&quot; unique_id=&quot;30091&quot;&gt;&lt;property id=&quot;20148&quot; value=&quot;5&quot;/&gt;&lt;property id=&quot;20300&quot; value=&quot;Slide 17&quot;/&gt;&lt;property id=&quot;20307&quot; value=&quot;414&quot;/&gt;&lt;/object&gt;&lt;object type=&quot;3&quot; unique_id=&quot;30092&quot;&gt;&lt;property id=&quot;20148&quot; value=&quot;5&quot;/&gt;&lt;property id=&quot;20300&quot; value=&quot;Slide 25 - &amp;quot;Pilot Hospital HSOPSC Improvement&amp;quot;&quot;/&gt;&lt;property id=&quot;20307&quot; value=&quot;411&quot;/&gt;&lt;/object&gt;&lt;object type=&quot;3&quot; unique_id=&quot;30093&quot;&gt;&lt;property id=&quot;20148&quot; value=&quot;5&quot;/&gt;&lt;property id=&quot;20300&quot; value=&quot;Slide 26 - &amp;quot;Pilot Hospital HSOPSC Improvement&amp;quot;&quot;/&gt;&lt;property id=&quot;20307&quot; value=&quot;412&quot;/&gt;&lt;/object&gt;&lt;object type=&quot;3&quot; unique_id=&quot;30094&quot;&gt;&lt;property id=&quot;20148&quot; value=&quot;5&quot;/&gt;&lt;property id=&quot;20300&quot; value=&quot;Slide 28&quot;/&gt;&lt;property id=&quot;20307&quot; value=&quot;413&quot;/&gt;&lt;/object&gt;&lt;object type=&quot;3&quot; unique_id=&quot;30095&quot;&gt;&lt;property id=&quot;20148&quot; value=&quot;5&quot;/&gt;&lt;property id=&quot;20300&quot; value=&quot;Slide 39 - &amp;quot;Upcoming TeamSTEPPS Events&amp;quot;&quot;/&gt;&lt;property id=&quot;20307&quot; value=&quot;410&quot;/&gt;&lt;/object&gt;&lt;object type=&quot;3&quot; unique_id=&quot;30419&quot;&gt;&lt;property id=&quot;20148&quot; value=&quot;5&quot;/&gt;&lt;property id=&quot;20300&quot; value=&quot;Slide 24 - &amp;quot;Phase III: Sustainment&amp;quot;&quot;/&gt;&lt;property id=&quot;20307&quot; value=&quot;416&quot;/&gt;&lt;/object&gt;&lt;/object&gt;&lt;object type=&quot;8&quot; unique_id=&quot;2561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3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2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plate_light-background_3-21-12 (1)">
  <a:themeElements>
    <a:clrScheme name="UW Medicine">
      <a:dk1>
        <a:srgbClr val="7C6316"/>
      </a:dk1>
      <a:lt1>
        <a:srgbClr val="FFFFFF"/>
      </a:lt1>
      <a:dk2>
        <a:srgbClr val="000000"/>
      </a:dk2>
      <a:lt2>
        <a:srgbClr val="F9F7E7"/>
      </a:lt2>
      <a:accent1>
        <a:srgbClr val="7C6316"/>
      </a:accent1>
      <a:accent2>
        <a:srgbClr val="F2ECC2"/>
      </a:accent2>
      <a:accent3>
        <a:srgbClr val="F9F7E7"/>
      </a:accent3>
      <a:accent4>
        <a:srgbClr val="C0C0C0"/>
      </a:accent4>
      <a:accent5>
        <a:srgbClr val="C00000"/>
      </a:accent5>
      <a:accent6>
        <a:srgbClr val="808080"/>
      </a:accent6>
      <a:hlink>
        <a:srgbClr val="7C6316"/>
      </a:hlink>
      <a:folHlink>
        <a:srgbClr val="77787B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15673</TotalTime>
  <Words>1651</Words>
  <Application>Microsoft Office PowerPoint</Application>
  <PresentationFormat>On-screen Show (4:3)</PresentationFormat>
  <Paragraphs>358</Paragraphs>
  <Slides>42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3_Main_Olive</vt:lpstr>
      <vt:lpstr>1_Template_light-background_3-21-12 (1)</vt:lpstr>
      <vt:lpstr>Chart</vt:lpstr>
      <vt:lpstr>PowerPoint Presentation</vt:lpstr>
      <vt:lpstr>Rules of Engagement </vt:lpstr>
      <vt:lpstr>Help Line (312) 422-2609</vt:lpstr>
      <vt:lpstr>Today’s Presenters</vt:lpstr>
      <vt:lpstr>PowerPoint Presentation</vt:lpstr>
      <vt:lpstr>UW Medicine Community</vt:lpstr>
      <vt:lpstr>Objectives</vt:lpstr>
      <vt:lpstr>TeamCORE</vt:lpstr>
      <vt:lpstr>Shift Toward a Culture of Safety</vt:lpstr>
      <vt:lpstr>PowerPoint Presentation</vt:lpstr>
      <vt:lpstr>Switch Model</vt:lpstr>
      <vt:lpstr>Kotter 8 Steps of Change for an Organization </vt:lpstr>
      <vt:lpstr>TeamSTEPPS Tools by Skill Level</vt:lpstr>
      <vt:lpstr>Surgical Services</vt:lpstr>
      <vt:lpstr>10 Steps of Implementation Planning</vt:lpstr>
      <vt:lpstr>Interprofessional Change Team</vt:lpstr>
      <vt:lpstr>Destination Postcard</vt:lpstr>
      <vt:lpstr>10 Steps of Implementation Planning</vt:lpstr>
      <vt:lpstr>A Small Test of Change</vt:lpstr>
      <vt:lpstr>PowerPoint Presentation</vt:lpstr>
      <vt:lpstr>Brief Implementation</vt:lpstr>
      <vt:lpstr>Brief Implementation</vt:lpstr>
      <vt:lpstr>10 Steps of Implementation Planning</vt:lpstr>
      <vt:lpstr>Training Plan</vt:lpstr>
      <vt:lpstr>10 Steps of Implementation Planning</vt:lpstr>
      <vt:lpstr>Bright Spots</vt:lpstr>
      <vt:lpstr>Addressing Challenges</vt:lpstr>
      <vt:lpstr>Resistance Audit</vt:lpstr>
      <vt:lpstr>10 Steps of Implementation Planning</vt:lpstr>
      <vt:lpstr>Ongoing Evaluation and  Next Steps</vt:lpstr>
      <vt:lpstr>Implementation in a ChildBirth Center</vt:lpstr>
      <vt:lpstr>Childbirth Center</vt:lpstr>
      <vt:lpstr>Sustaining the Momentum</vt:lpstr>
      <vt:lpstr>Team Perception Questionnaire </vt:lpstr>
      <vt:lpstr>Team Perception Questionnaire </vt:lpstr>
      <vt:lpstr>Team Perception Questionnaire </vt:lpstr>
      <vt:lpstr>Team Perception Questionnaire </vt:lpstr>
      <vt:lpstr>Key Factors in Implementation Planning</vt:lpstr>
      <vt:lpstr>Key Factors in Implementation Planning, continued</vt:lpstr>
      <vt:lpstr>Contact Information</vt:lpstr>
      <vt:lpstr>Questions and Answers</vt:lpstr>
      <vt:lpstr>PowerPoint Presentation</vt:lpstr>
    </vt:vector>
  </TitlesOfParts>
  <Company>DoD - Health Affairs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jcourtne</dc:creator>
  <cp:lastModifiedBy>Windows User</cp:lastModifiedBy>
  <cp:revision>1107</cp:revision>
  <cp:lastPrinted>2016-08-05T12:01:01Z</cp:lastPrinted>
  <dcterms:created xsi:type="dcterms:W3CDTF">2006-03-15T17:59:51Z</dcterms:created>
  <dcterms:modified xsi:type="dcterms:W3CDTF">2017-09-06T15:23:39Z</dcterms:modified>
</cp:coreProperties>
</file>