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82"/>
  </p:notesMasterIdLst>
  <p:handoutMasterIdLst>
    <p:handoutMasterId r:id="rId83"/>
  </p:handoutMasterIdLst>
  <p:sldIdLst>
    <p:sldId id="705" r:id="rId2"/>
    <p:sldId id="723" r:id="rId3"/>
    <p:sldId id="724" r:id="rId4"/>
    <p:sldId id="725" r:id="rId5"/>
    <p:sldId id="726" r:id="rId6"/>
    <p:sldId id="812" r:id="rId7"/>
    <p:sldId id="730" r:id="rId8"/>
    <p:sldId id="731" r:id="rId9"/>
    <p:sldId id="732" r:id="rId10"/>
    <p:sldId id="733" r:id="rId11"/>
    <p:sldId id="734" r:id="rId12"/>
    <p:sldId id="809" r:id="rId13"/>
    <p:sldId id="736" r:id="rId14"/>
    <p:sldId id="737" r:id="rId15"/>
    <p:sldId id="738" r:id="rId16"/>
    <p:sldId id="739" r:id="rId17"/>
    <p:sldId id="740" r:id="rId18"/>
    <p:sldId id="741" r:id="rId19"/>
    <p:sldId id="742" r:id="rId20"/>
    <p:sldId id="743" r:id="rId21"/>
    <p:sldId id="813" r:id="rId22"/>
    <p:sldId id="745" r:id="rId23"/>
    <p:sldId id="746" r:id="rId24"/>
    <p:sldId id="810" r:id="rId25"/>
    <p:sldId id="811" r:id="rId26"/>
    <p:sldId id="749" r:id="rId27"/>
    <p:sldId id="817" r:id="rId28"/>
    <p:sldId id="750" r:id="rId29"/>
    <p:sldId id="814" r:id="rId30"/>
    <p:sldId id="752" r:id="rId31"/>
    <p:sldId id="753" r:id="rId32"/>
    <p:sldId id="754" r:id="rId33"/>
    <p:sldId id="755" r:id="rId34"/>
    <p:sldId id="756" r:id="rId35"/>
    <p:sldId id="757" r:id="rId36"/>
    <p:sldId id="758" r:id="rId37"/>
    <p:sldId id="759" r:id="rId38"/>
    <p:sldId id="760" r:id="rId39"/>
    <p:sldId id="761" r:id="rId40"/>
    <p:sldId id="762" r:id="rId41"/>
    <p:sldId id="763" r:id="rId42"/>
    <p:sldId id="764" r:id="rId43"/>
    <p:sldId id="765" r:id="rId44"/>
    <p:sldId id="766" r:id="rId45"/>
    <p:sldId id="767" r:id="rId46"/>
    <p:sldId id="768" r:id="rId47"/>
    <p:sldId id="769" r:id="rId48"/>
    <p:sldId id="770" r:id="rId49"/>
    <p:sldId id="771" r:id="rId50"/>
    <p:sldId id="772" r:id="rId51"/>
    <p:sldId id="773" r:id="rId52"/>
    <p:sldId id="774" r:id="rId53"/>
    <p:sldId id="775" r:id="rId54"/>
    <p:sldId id="776" r:id="rId55"/>
    <p:sldId id="777" r:id="rId56"/>
    <p:sldId id="778" r:id="rId57"/>
    <p:sldId id="779" r:id="rId58"/>
    <p:sldId id="780" r:id="rId59"/>
    <p:sldId id="781" r:id="rId60"/>
    <p:sldId id="782" r:id="rId61"/>
    <p:sldId id="783" r:id="rId62"/>
    <p:sldId id="784" r:id="rId63"/>
    <p:sldId id="785" r:id="rId64"/>
    <p:sldId id="786" r:id="rId65"/>
    <p:sldId id="787" r:id="rId66"/>
    <p:sldId id="788" r:id="rId67"/>
    <p:sldId id="789" r:id="rId68"/>
    <p:sldId id="790" r:id="rId69"/>
    <p:sldId id="815" r:id="rId70"/>
    <p:sldId id="792" r:id="rId71"/>
    <p:sldId id="793" r:id="rId72"/>
    <p:sldId id="816" r:id="rId73"/>
    <p:sldId id="795" r:id="rId74"/>
    <p:sldId id="796" r:id="rId75"/>
    <p:sldId id="797" r:id="rId76"/>
    <p:sldId id="798" r:id="rId77"/>
    <p:sldId id="799" r:id="rId78"/>
    <p:sldId id="800" r:id="rId79"/>
    <p:sldId id="808" r:id="rId80"/>
    <p:sldId id="728" r:id="rId81"/>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7"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7"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7"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7"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7"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7"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7"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7"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7" charset="-128"/>
        <a:cs typeface="+mn-cs"/>
      </a:defRPr>
    </a:lvl9pPr>
  </p:defaultTextStyle>
  <p:extLst>
    <p:ext uri="{EFAFB233-063F-42B5-8137-9DF3F51BA10A}">
      <p15:sldGuideLst xmlns:p15="http://schemas.microsoft.com/office/powerpoint/2012/main">
        <p15:guide id="1" orient="horz" pos="2266">
          <p15:clr>
            <a:srgbClr val="A4A3A4"/>
          </p15:clr>
        </p15:guide>
        <p15:guide id="2" orient="horz" pos="1488">
          <p15:clr>
            <a:srgbClr val="A4A3A4"/>
          </p15:clr>
        </p15:guide>
        <p15:guide id="3" orient="horz" pos="4319">
          <p15:clr>
            <a:srgbClr val="A4A3A4"/>
          </p15:clr>
        </p15:guide>
        <p15:guide id="4" orient="horz" pos="3012">
          <p15:clr>
            <a:srgbClr val="A4A3A4"/>
          </p15:clr>
        </p15:guide>
        <p15:guide id="5" pos="2880">
          <p15:clr>
            <a:srgbClr val="A4A3A4"/>
          </p15:clr>
        </p15:guide>
        <p15:guide id="6" pos="1104">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86"/>
    <a:srgbClr val="2232CE"/>
    <a:srgbClr val="B5DAFF"/>
    <a:srgbClr val="99CCFF"/>
    <a:srgbClr val="A7FDC4"/>
    <a:srgbClr val="FFD889"/>
    <a:srgbClr val="FFCE6D"/>
    <a:srgbClr val="E1F0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0" autoAdjust="0"/>
    <p:restoredTop sz="86413" autoAdjust="0"/>
  </p:normalViewPr>
  <p:slideViewPr>
    <p:cSldViewPr snapToGrid="0">
      <p:cViewPr varScale="1">
        <p:scale>
          <a:sx n="79" d="100"/>
          <a:sy n="79" d="100"/>
        </p:scale>
        <p:origin x="1254" y="96"/>
      </p:cViewPr>
      <p:guideLst>
        <p:guide orient="horz" pos="2266"/>
        <p:guide orient="horz" pos="1488"/>
        <p:guide orient="horz" pos="4319"/>
        <p:guide orient="horz" pos="3012"/>
        <p:guide pos="2880"/>
        <p:guide pos="1104"/>
      </p:guideLst>
    </p:cSldViewPr>
  </p:slideViewPr>
  <p:outlineViewPr>
    <p:cViewPr>
      <p:scale>
        <a:sx n="33" d="100"/>
        <a:sy n="33" d="100"/>
      </p:scale>
      <p:origin x="0" y="-49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302" y="1410"/>
      </p:cViewPr>
      <p:guideLst>
        <p:guide orient="horz" pos="3025"/>
        <p:guide pos="2304"/>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3" descr="Slide_title2_02"/>
          <p:cNvPicPr>
            <a:picLocks noChangeAspect="1" noChangeArrowheads="1"/>
          </p:cNvPicPr>
          <p:nvPr/>
        </p:nvPicPr>
        <p:blipFill>
          <a:blip r:embed="rId2">
            <a:extLst>
              <a:ext uri="{28A0092B-C50C-407E-A947-70E740481C1C}">
                <a14:useLocalDpi xmlns:a14="http://schemas.microsoft.com/office/drawing/2010/main" val="0"/>
              </a:ext>
            </a:extLst>
          </a:blip>
          <a:srcRect l="74965" t="32530" r="2986"/>
          <a:stretch>
            <a:fillRect/>
          </a:stretch>
        </p:blipFill>
        <p:spPr bwMode="auto">
          <a:xfrm>
            <a:off x="5689600" y="0"/>
            <a:ext cx="1625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Line 4"/>
          <p:cNvSpPr>
            <a:spLocks noChangeShapeType="1"/>
          </p:cNvSpPr>
          <p:nvPr/>
        </p:nvSpPr>
        <p:spPr bwMode="auto">
          <a:xfrm flipV="1">
            <a:off x="0" y="561975"/>
            <a:ext cx="7315200" cy="3175"/>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4820" name="Group 6"/>
          <p:cNvGrpSpPr>
            <a:grpSpLocks/>
          </p:cNvGrpSpPr>
          <p:nvPr/>
        </p:nvGrpSpPr>
        <p:grpSpPr bwMode="auto">
          <a:xfrm>
            <a:off x="0" y="9309100"/>
            <a:ext cx="7315200" cy="241300"/>
            <a:chOff x="-48" y="5568"/>
            <a:chExt cx="4320" cy="144"/>
          </a:xfrm>
        </p:grpSpPr>
        <p:sp>
          <p:nvSpPr>
            <p:cNvPr id="34824" name="Line 7"/>
            <p:cNvSpPr>
              <a:spLocks noChangeShapeType="1"/>
            </p:cNvSpPr>
            <p:nvPr userDrawn="1"/>
          </p:nvSpPr>
          <p:spPr bwMode="auto">
            <a:xfrm>
              <a:off x="-48" y="5712"/>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5" name="Line 8"/>
            <p:cNvSpPr>
              <a:spLocks noChangeShapeType="1"/>
            </p:cNvSpPr>
            <p:nvPr userDrawn="1"/>
          </p:nvSpPr>
          <p:spPr bwMode="auto">
            <a:xfrm>
              <a:off x="-48" y="5568"/>
              <a:ext cx="4320" cy="0"/>
            </a:xfrm>
            <a:prstGeom prst="line">
              <a:avLst/>
            </a:prstGeom>
            <a:noFill/>
            <a:ln w="9525">
              <a:solidFill>
                <a:srgbClr val="C7C397"/>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3318" name="Rectangle 9"/>
          <p:cNvSpPr>
            <a:spLocks noChangeArrowheads="1"/>
          </p:cNvSpPr>
          <p:nvPr/>
        </p:nvSpPr>
        <p:spPr bwMode="auto">
          <a:xfrm>
            <a:off x="3997325" y="9309100"/>
            <a:ext cx="23161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68375" eaLnBrk="0" hangingPunct="0">
              <a:defRPr sz="2400">
                <a:solidFill>
                  <a:schemeClr val="tx1"/>
                </a:solidFill>
                <a:latin typeface="Arial" pitchFamily="34" charset="0"/>
                <a:ea typeface="ヒラギノ角ゴ Pro W3" pitchFamily="127" charset="-128"/>
              </a:defRPr>
            </a:lvl1pPr>
            <a:lvl2pPr marL="742950" indent="-285750" defTabSz="968375" eaLnBrk="0" hangingPunct="0">
              <a:defRPr sz="2400">
                <a:solidFill>
                  <a:schemeClr val="tx1"/>
                </a:solidFill>
                <a:latin typeface="Arial" pitchFamily="34" charset="0"/>
                <a:ea typeface="ヒラギノ角ゴ Pro W3" pitchFamily="127" charset="-128"/>
              </a:defRPr>
            </a:lvl2pPr>
            <a:lvl3pPr marL="1143000" indent="-228600" defTabSz="968375" eaLnBrk="0" hangingPunct="0">
              <a:defRPr sz="2400">
                <a:solidFill>
                  <a:schemeClr val="tx1"/>
                </a:solidFill>
                <a:latin typeface="Arial" pitchFamily="34" charset="0"/>
                <a:ea typeface="ヒラギノ角ゴ Pro W3" pitchFamily="127" charset="-128"/>
              </a:defRPr>
            </a:lvl3pPr>
            <a:lvl4pPr marL="1600200" indent="-228600" defTabSz="968375" eaLnBrk="0" hangingPunct="0">
              <a:defRPr sz="2400">
                <a:solidFill>
                  <a:schemeClr val="tx1"/>
                </a:solidFill>
                <a:latin typeface="Arial" pitchFamily="34" charset="0"/>
                <a:ea typeface="ヒラギノ角ゴ Pro W3" pitchFamily="127" charset="-128"/>
              </a:defRPr>
            </a:lvl4pPr>
            <a:lvl5pPr marL="2057400" indent="-228600" defTabSz="968375" eaLnBrk="0" hangingPunct="0">
              <a:defRPr sz="2400">
                <a:solidFill>
                  <a:schemeClr val="tx1"/>
                </a:solidFill>
                <a:latin typeface="Arial" pitchFamily="34" charset="0"/>
                <a:ea typeface="ヒラギノ角ゴ Pro W3" pitchFamily="127" charset="-128"/>
              </a:defRPr>
            </a:lvl5pPr>
            <a:lvl6pPr marL="25146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68375"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r" eaLnBrk="1" hangingPunct="1">
              <a:defRPr/>
            </a:pPr>
            <a:r>
              <a:rPr lang="en-US" altLang="en-US" sz="1000" dirty="0" smtClean="0">
                <a:solidFill>
                  <a:srgbClr val="663300"/>
                </a:solidFill>
                <a:latin typeface="Verdana" pitchFamily="34" charset="0"/>
              </a:rPr>
              <a:t> TeamSTEPPS 2.0 |  Introduction</a:t>
            </a:r>
          </a:p>
        </p:txBody>
      </p:sp>
      <p:sp>
        <p:nvSpPr>
          <p:cNvPr id="13319" name="Rectangle 10"/>
          <p:cNvSpPr>
            <a:spLocks noChangeArrowheads="1"/>
          </p:cNvSpPr>
          <p:nvPr/>
        </p:nvSpPr>
        <p:spPr bwMode="gray">
          <a:xfrm>
            <a:off x="5791200" y="80963"/>
            <a:ext cx="14335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540" tIns="47540" rIns="47540" bIns="47540" anchor="ct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eaLnBrk="1" hangingPunct="1">
              <a:defRPr/>
            </a:pPr>
            <a:r>
              <a:rPr lang="en-US" altLang="en-US" sz="1200" b="1" dirty="0" smtClean="0">
                <a:solidFill>
                  <a:srgbClr val="FFFFE1"/>
                </a:solidFill>
              </a:rPr>
              <a:t>Introduction</a:t>
            </a:r>
            <a:endParaRPr lang="en-US" altLang="en-US" sz="1800" dirty="0" smtClean="0"/>
          </a:p>
        </p:txBody>
      </p:sp>
      <p:sp>
        <p:nvSpPr>
          <p:cNvPr id="10" name="Rectangle 5"/>
          <p:cNvSpPr>
            <a:spLocks noGrp="1" noChangeArrowheads="1"/>
          </p:cNvSpPr>
          <p:nvPr>
            <p:ph type="sldNum" sz="quarter" idx="3"/>
          </p:nvPr>
        </p:nvSpPr>
        <p:spPr bwMode="auto">
          <a:xfrm>
            <a:off x="6438900" y="9309100"/>
            <a:ext cx="785813"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2" tIns="48326" rIns="96652" bIns="48326" numCol="1" anchor="b" anchorCtr="0" compatLnSpc="1">
            <a:prstTxWarp prst="textNoShape">
              <a:avLst/>
            </a:prstTxWarp>
          </a:bodyPr>
          <a:lstStyle>
            <a:lvl1pPr algn="r" defTabSz="966788" eaLnBrk="0" hangingPunct="0">
              <a:defRPr sz="1000" dirty="0">
                <a:solidFill>
                  <a:srgbClr val="663300"/>
                </a:solidFill>
                <a:latin typeface="Verdana" pitchFamily="34" charset="0"/>
              </a:defRPr>
            </a:lvl1pPr>
          </a:lstStyle>
          <a:p>
            <a:pPr>
              <a:defRPr/>
            </a:pPr>
            <a:r>
              <a:rPr lang="en-US" dirty="0"/>
              <a:t>C-1-</a:t>
            </a:r>
            <a:fld id="{943E0CD1-F82D-4A9C-AEC1-5833FB308398}" type="slidenum">
              <a:rPr lang="en-US"/>
              <a:pPr>
                <a:defRPr/>
              </a:pPr>
              <a:t>‹#›</a:t>
            </a:fld>
            <a:endParaRPr lang="en-US" dirty="0"/>
          </a:p>
        </p:txBody>
      </p:sp>
    </p:spTree>
    <p:extLst>
      <p:ext uri="{BB962C8B-B14F-4D97-AF65-F5344CB8AC3E}">
        <p14:creationId xmlns:p14="http://schemas.microsoft.com/office/powerpoint/2010/main" val="162201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62313" y="9142413"/>
            <a:ext cx="7921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240" tIns="46449" rIns="91240" bIns="46449">
            <a:spAutoFit/>
          </a:bodyPr>
          <a:lstStyle>
            <a:lvl1pPr defTabSz="906463" eaLnBrk="0" hangingPunct="0">
              <a:defRPr sz="2400">
                <a:solidFill>
                  <a:schemeClr val="tx1"/>
                </a:solidFill>
                <a:latin typeface="Arial" pitchFamily="34" charset="0"/>
                <a:ea typeface="ヒラギノ角ゴ Pro W3" pitchFamily="127" charset="-128"/>
              </a:defRPr>
            </a:lvl1pPr>
            <a:lvl2pPr marL="742950" indent="-285750" defTabSz="906463" eaLnBrk="0" hangingPunct="0">
              <a:defRPr sz="2400">
                <a:solidFill>
                  <a:schemeClr val="tx1"/>
                </a:solidFill>
                <a:latin typeface="Arial" pitchFamily="34" charset="0"/>
                <a:ea typeface="ヒラギノ角ゴ Pro W3" pitchFamily="127" charset="-128"/>
              </a:defRPr>
            </a:lvl2pPr>
            <a:lvl3pPr marL="1143000" indent="-228600" defTabSz="906463" eaLnBrk="0" hangingPunct="0">
              <a:defRPr sz="2400">
                <a:solidFill>
                  <a:schemeClr val="tx1"/>
                </a:solidFill>
                <a:latin typeface="Arial" pitchFamily="34" charset="0"/>
                <a:ea typeface="ヒラギノ角ゴ Pro W3" pitchFamily="127" charset="-128"/>
              </a:defRPr>
            </a:lvl3pPr>
            <a:lvl4pPr marL="1600200" indent="-228600" defTabSz="906463" eaLnBrk="0" hangingPunct="0">
              <a:defRPr sz="2400">
                <a:solidFill>
                  <a:schemeClr val="tx1"/>
                </a:solidFill>
                <a:latin typeface="Arial" pitchFamily="34" charset="0"/>
                <a:ea typeface="ヒラギノ角ゴ Pro W3" pitchFamily="127" charset="-128"/>
              </a:defRPr>
            </a:lvl4pPr>
            <a:lvl5pPr marL="2057400" indent="-228600" defTabSz="906463" eaLnBrk="0" hangingPunct="0">
              <a:defRPr sz="2400">
                <a:solidFill>
                  <a:schemeClr val="tx1"/>
                </a:solidFill>
                <a:latin typeface="Arial" pitchFamily="34" charset="0"/>
                <a:ea typeface="ヒラギノ角ゴ Pro W3" pitchFamily="127" charset="-128"/>
              </a:defRPr>
            </a:lvl5pPr>
            <a:lvl6pPr marL="25146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defTabSz="906463"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algn="ctr">
              <a:lnSpc>
                <a:spcPct val="90000"/>
              </a:lnSpc>
              <a:defRPr/>
            </a:pPr>
            <a:r>
              <a:rPr lang="en-US" altLang="en-US" sz="1300" dirty="0" smtClean="0"/>
              <a:t>Page </a:t>
            </a:r>
            <a:fld id="{3578D155-F0D2-49B2-9731-BB5D5ED11CB0}" type="slidenum">
              <a:rPr lang="en-US" altLang="en-US" sz="1300" smtClean="0"/>
              <a:pPr algn="ctr">
                <a:lnSpc>
                  <a:spcPct val="90000"/>
                </a:lnSpc>
                <a:defRPr/>
              </a:pPr>
              <a:t>‹#›</a:t>
            </a:fld>
            <a:endParaRPr lang="en-US" altLang="en-US" sz="1300" dirty="0" smtClean="0"/>
          </a:p>
        </p:txBody>
      </p:sp>
      <p:sp>
        <p:nvSpPr>
          <p:cNvPr id="21507" name="Rectangle 3"/>
          <p:cNvSpPr>
            <a:spLocks noGrp="1" noRot="1" noChangeAspect="1" noChangeArrowheads="1" noTextEdit="1"/>
          </p:cNvSpPr>
          <p:nvPr>
            <p:ph type="sldImg" idx="2"/>
          </p:nvPr>
        </p:nvSpPr>
        <p:spPr bwMode="auto">
          <a:xfrm>
            <a:off x="1868488" y="1174750"/>
            <a:ext cx="3592512" cy="26939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92188" y="4557713"/>
            <a:ext cx="5365750" cy="4851400"/>
          </a:xfrm>
          <a:prstGeom prst="rect">
            <a:avLst/>
          </a:prstGeom>
          <a:noFill/>
          <a:ln w="12700">
            <a:noFill/>
            <a:miter lim="800000"/>
            <a:headEnd/>
            <a:tailEnd/>
          </a:ln>
          <a:effectLst/>
        </p:spPr>
        <p:txBody>
          <a:bodyPr vert="horz" wrap="square" lIns="94560" tIns="46449" rIns="94560" bIns="46449"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455896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ヒラギノ角ゴ Pro W3" charset="0"/>
      </a:defRPr>
    </a:lvl1pPr>
    <a:lvl2pPr marL="4572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2pPr>
    <a:lvl3pPr marL="9144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3pPr>
    <a:lvl4pPr marL="13716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4pPr>
    <a:lvl5pPr marL="1828800" algn="l" rtl="0" eaLnBrk="0" fontAlgn="base" hangingPunct="0">
      <a:lnSpc>
        <a:spcPct val="90000"/>
      </a:lnSpc>
      <a:spcBef>
        <a:spcPct val="40000"/>
      </a:spcBef>
      <a:spcAft>
        <a:spcPct val="0"/>
      </a:spcAft>
      <a:defRPr sz="1400" b="1" kern="1200">
        <a:solidFill>
          <a:schemeClr val="tx1"/>
        </a:solidFill>
        <a:latin typeface="Arial"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CFB88C6-18FF-4C80-A345-E443101E2652}" type="slidenum">
              <a:rPr lang="en-US" altLang="en-US" sz="1800" b="0"/>
              <a:pPr eaLnBrk="1" hangingPunct="1">
                <a:lnSpc>
                  <a:spcPct val="100000"/>
                </a:lnSpc>
                <a:spcBef>
                  <a:spcPct val="0"/>
                </a:spcBef>
              </a:pPr>
              <a:t>1</a:t>
            </a:fld>
            <a:endParaRPr lang="en-US" altLang="en-US" sz="1800" b="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pitchFamily="34" charset="0"/>
              <a:ea typeface="ヒラギノ角ゴ Pro W3" pitchFamily="127" charset="-128"/>
            </a:endParaRPr>
          </a:p>
        </p:txBody>
      </p:sp>
    </p:spTree>
    <p:extLst>
      <p:ext uri="{BB962C8B-B14F-4D97-AF65-F5344CB8AC3E}">
        <p14:creationId xmlns:p14="http://schemas.microsoft.com/office/powerpoint/2010/main" val="26546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CDC8B94-501E-43F6-9B8C-528FB28357C3}" type="slidenum">
              <a:rPr lang="en-US" smtClean="0"/>
              <a:t>27</a:t>
            </a:fld>
            <a:endParaRPr lang="en-US" dirty="0"/>
          </a:p>
        </p:txBody>
      </p:sp>
    </p:spTree>
    <p:extLst>
      <p:ext uri="{BB962C8B-B14F-4D97-AF65-F5344CB8AC3E}">
        <p14:creationId xmlns:p14="http://schemas.microsoft.com/office/powerpoint/2010/main" val="2189233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EBAD86-8D45-7441-A66B-58583114D77A}" type="slidenum">
              <a:rPr lang="en-US" smtClean="0"/>
              <a:t>31</a:t>
            </a:fld>
            <a:endParaRPr lang="en-US" dirty="0"/>
          </a:p>
        </p:txBody>
      </p:sp>
    </p:spTree>
    <p:extLst>
      <p:ext uri="{BB962C8B-B14F-4D97-AF65-F5344CB8AC3E}">
        <p14:creationId xmlns:p14="http://schemas.microsoft.com/office/powerpoint/2010/main" val="3701659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EBAD86-8D45-7441-A66B-58583114D77A}" type="slidenum">
              <a:rPr lang="en-US" smtClean="0"/>
              <a:t>32</a:t>
            </a:fld>
            <a:endParaRPr lang="en-US" dirty="0"/>
          </a:p>
        </p:txBody>
      </p:sp>
    </p:spTree>
    <p:extLst>
      <p:ext uri="{BB962C8B-B14F-4D97-AF65-F5344CB8AC3E}">
        <p14:creationId xmlns:p14="http://schemas.microsoft.com/office/powerpoint/2010/main" val="271538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EBAD86-8D45-7441-A66B-58583114D77A}" type="slidenum">
              <a:rPr lang="en-US" smtClean="0"/>
              <a:t>35</a:t>
            </a:fld>
            <a:endParaRPr lang="en-US" dirty="0"/>
          </a:p>
        </p:txBody>
      </p:sp>
    </p:spTree>
    <p:extLst>
      <p:ext uri="{BB962C8B-B14F-4D97-AF65-F5344CB8AC3E}">
        <p14:creationId xmlns:p14="http://schemas.microsoft.com/office/powerpoint/2010/main" val="336264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493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BDA3528-FAEA-4BF0-B9C4-2DF7D6CF49E6}" type="slidenum">
              <a:rPr lang="en-US" altLang="en-US"/>
              <a:pPr/>
              <a:t>36</a:t>
            </a:fld>
            <a:endParaRPr lang="en-US" altLang="en-US" dirty="0"/>
          </a:p>
        </p:txBody>
      </p:sp>
      <p:sp>
        <p:nvSpPr>
          <p:cNvPr id="124933" name="Header Placeholder 4"/>
          <p:cNvSpPr>
            <a:spLocks noGrp="1"/>
          </p:cNvSpPr>
          <p:nvPr>
            <p:ph type="hdr" sz="quarter"/>
          </p:nvPr>
        </p:nvSpPr>
        <p:spPr bwMode="auto">
          <a:xfrm>
            <a:off x="0" y="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smtClean="0"/>
          </a:p>
        </p:txBody>
      </p:sp>
    </p:spTree>
    <p:extLst>
      <p:ext uri="{BB962C8B-B14F-4D97-AF65-F5344CB8AC3E}">
        <p14:creationId xmlns:p14="http://schemas.microsoft.com/office/powerpoint/2010/main" val="70117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493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BDA3528-FAEA-4BF0-B9C4-2DF7D6CF49E6}" type="slidenum">
              <a:rPr lang="en-US" altLang="en-US"/>
              <a:pPr/>
              <a:t>37</a:t>
            </a:fld>
            <a:endParaRPr lang="en-US" altLang="en-US" dirty="0"/>
          </a:p>
        </p:txBody>
      </p:sp>
      <p:sp>
        <p:nvSpPr>
          <p:cNvPr id="124933" name="Header Placeholder 4"/>
          <p:cNvSpPr>
            <a:spLocks noGrp="1"/>
          </p:cNvSpPr>
          <p:nvPr>
            <p:ph type="hdr" sz="quarter"/>
          </p:nvPr>
        </p:nvSpPr>
        <p:spPr bwMode="auto">
          <a:xfrm>
            <a:off x="0" y="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smtClean="0"/>
          </a:p>
        </p:txBody>
      </p:sp>
    </p:spTree>
    <p:extLst>
      <p:ext uri="{BB962C8B-B14F-4D97-AF65-F5344CB8AC3E}">
        <p14:creationId xmlns:p14="http://schemas.microsoft.com/office/powerpoint/2010/main" val="2985509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5380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493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BDA3528-FAEA-4BF0-B9C4-2DF7D6CF49E6}" type="slidenum">
              <a:rPr lang="en-US" altLang="en-US"/>
              <a:pPr/>
              <a:t>49</a:t>
            </a:fld>
            <a:endParaRPr lang="en-US" altLang="en-US" dirty="0"/>
          </a:p>
        </p:txBody>
      </p:sp>
      <p:sp>
        <p:nvSpPr>
          <p:cNvPr id="124933" name="Header Placeholder 4"/>
          <p:cNvSpPr>
            <a:spLocks noGrp="1"/>
          </p:cNvSpPr>
          <p:nvPr>
            <p:ph type="hdr" sz="quarter"/>
          </p:nvPr>
        </p:nvSpPr>
        <p:spPr bwMode="auto">
          <a:xfrm>
            <a:off x="0" y="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smtClean="0"/>
          </a:p>
        </p:txBody>
      </p:sp>
    </p:spTree>
    <p:extLst>
      <p:ext uri="{BB962C8B-B14F-4D97-AF65-F5344CB8AC3E}">
        <p14:creationId xmlns:p14="http://schemas.microsoft.com/office/powerpoint/2010/main" val="3181542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1" u="sng" baseline="0" dirty="0" smtClean="0"/>
              <a:t>Active Processing</a:t>
            </a:r>
            <a:r>
              <a:rPr lang="en-US" baseline="0" dirty="0" smtClean="0"/>
              <a:t>—Transform experiences into learning through sense-making</a:t>
            </a:r>
            <a:r>
              <a:rPr lang="is-IS" baseline="0" dirty="0" smtClean="0"/>
              <a:t>…</a:t>
            </a:r>
            <a:endParaRPr lang="en-US" dirty="0" smtClean="0"/>
          </a:p>
          <a:p>
            <a:pPr>
              <a:spcBef>
                <a:spcPct val="0"/>
              </a:spcBef>
            </a:pPr>
            <a:endParaRPr lang="en-US" altLang="en-US" dirty="0" smtClean="0"/>
          </a:p>
        </p:txBody>
      </p:sp>
      <p:sp>
        <p:nvSpPr>
          <p:cNvPr id="12493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BDA3528-FAEA-4BF0-B9C4-2DF7D6CF49E6}" type="slidenum">
              <a:rPr lang="en-US" altLang="en-US"/>
              <a:pPr/>
              <a:t>50</a:t>
            </a:fld>
            <a:endParaRPr lang="en-US" altLang="en-US" dirty="0"/>
          </a:p>
        </p:txBody>
      </p:sp>
      <p:sp>
        <p:nvSpPr>
          <p:cNvPr id="124933" name="Header Placeholder 4"/>
          <p:cNvSpPr>
            <a:spLocks noGrp="1"/>
          </p:cNvSpPr>
          <p:nvPr>
            <p:ph type="hdr" sz="quarter"/>
          </p:nvPr>
        </p:nvSpPr>
        <p:spPr bwMode="auto">
          <a:xfrm>
            <a:off x="0" y="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smtClean="0"/>
          </a:p>
        </p:txBody>
      </p:sp>
    </p:spTree>
    <p:extLst>
      <p:ext uri="{BB962C8B-B14F-4D97-AF65-F5344CB8AC3E}">
        <p14:creationId xmlns:p14="http://schemas.microsoft.com/office/powerpoint/2010/main" val="2044508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493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BDA3528-FAEA-4BF0-B9C4-2DF7D6CF49E6}" type="slidenum">
              <a:rPr lang="en-US" altLang="en-US"/>
              <a:pPr/>
              <a:t>51</a:t>
            </a:fld>
            <a:endParaRPr lang="en-US" altLang="en-US" dirty="0"/>
          </a:p>
        </p:txBody>
      </p:sp>
      <p:sp>
        <p:nvSpPr>
          <p:cNvPr id="124933" name="Header Placeholder 4"/>
          <p:cNvSpPr>
            <a:spLocks noGrp="1"/>
          </p:cNvSpPr>
          <p:nvPr>
            <p:ph type="hdr" sz="quarter"/>
          </p:nvPr>
        </p:nvSpPr>
        <p:spPr bwMode="auto">
          <a:xfrm>
            <a:off x="0" y="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dirty="0" smtClean="0"/>
          </a:p>
        </p:txBody>
      </p:sp>
    </p:spTree>
    <p:extLst>
      <p:ext uri="{BB962C8B-B14F-4D97-AF65-F5344CB8AC3E}">
        <p14:creationId xmlns:p14="http://schemas.microsoft.com/office/powerpoint/2010/main" val="395541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xfrm>
            <a:off x="3970338" y="8829675"/>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78C344-120B-41BA-942D-391CF075C2CA}" type="slidenum">
              <a:rPr lang="en-US" altLang="en-US" smtClean="0"/>
              <a:pPr/>
              <a:t>5</a:t>
            </a:fld>
            <a:endParaRPr lang="en-US" altLang="en-US" dirty="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smtClean="0">
              <a:latin typeface="Arial" panose="020B0604020202020204" pitchFamily="34" charset="0"/>
            </a:endParaRPr>
          </a:p>
        </p:txBody>
      </p:sp>
    </p:spTree>
    <p:extLst>
      <p:ext uri="{BB962C8B-B14F-4D97-AF65-F5344CB8AC3E}">
        <p14:creationId xmlns:p14="http://schemas.microsoft.com/office/powerpoint/2010/main" val="3747518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37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747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0180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EBAD86-8D45-7441-A66B-58583114D77A}" type="slidenum">
              <a:rPr lang="en-US" smtClean="0"/>
              <a:t>57</a:t>
            </a:fld>
            <a:endParaRPr lang="en-US" dirty="0"/>
          </a:p>
        </p:txBody>
      </p:sp>
    </p:spTree>
    <p:extLst>
      <p:ext uri="{BB962C8B-B14F-4D97-AF65-F5344CB8AC3E}">
        <p14:creationId xmlns:p14="http://schemas.microsoft.com/office/powerpoint/2010/main" val="2365258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EBAD86-8D45-7441-A66B-58583114D77A}" type="slidenum">
              <a:rPr lang="en-US" smtClean="0"/>
              <a:t>58</a:t>
            </a:fld>
            <a:endParaRPr lang="en-US" dirty="0"/>
          </a:p>
        </p:txBody>
      </p:sp>
    </p:spTree>
    <p:extLst>
      <p:ext uri="{BB962C8B-B14F-4D97-AF65-F5344CB8AC3E}">
        <p14:creationId xmlns:p14="http://schemas.microsoft.com/office/powerpoint/2010/main" val="1527669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EBAD86-8D45-7441-A66B-58583114D77A}" type="slidenum">
              <a:rPr lang="en-US" smtClean="0"/>
              <a:t>60</a:t>
            </a:fld>
            <a:endParaRPr lang="en-US" dirty="0"/>
          </a:p>
        </p:txBody>
      </p:sp>
    </p:spTree>
    <p:extLst>
      <p:ext uri="{BB962C8B-B14F-4D97-AF65-F5344CB8AC3E}">
        <p14:creationId xmlns:p14="http://schemas.microsoft.com/office/powerpoint/2010/main" val="1214021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performance was consistently aided by the presentation of enhanced images.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EBAD86-8D45-7441-A66B-58583114D77A}" type="slidenum">
              <a:rPr lang="en-US" smtClean="0"/>
              <a:t>61</a:t>
            </a:fld>
            <a:endParaRPr lang="en-US" dirty="0"/>
          </a:p>
        </p:txBody>
      </p:sp>
    </p:spTree>
    <p:extLst>
      <p:ext uri="{BB962C8B-B14F-4D97-AF65-F5344CB8AC3E}">
        <p14:creationId xmlns:p14="http://schemas.microsoft.com/office/powerpoint/2010/main" val="819826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EBAD86-8D45-7441-A66B-58583114D77A}" type="slidenum">
              <a:rPr lang="en-US" smtClean="0"/>
              <a:t>62</a:t>
            </a:fld>
            <a:endParaRPr lang="en-US" dirty="0"/>
          </a:p>
        </p:txBody>
      </p:sp>
    </p:spTree>
    <p:extLst>
      <p:ext uri="{BB962C8B-B14F-4D97-AF65-F5344CB8AC3E}">
        <p14:creationId xmlns:p14="http://schemas.microsoft.com/office/powerpoint/2010/main" val="4176401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“What’s that she is having over there (next table)</a:t>
            </a:r>
            <a:r>
              <a:rPr lang="is-IS" dirty="0" smtClean="0"/>
              <a:t>…</a:t>
            </a:r>
            <a:r>
              <a:rPr lang="en-US" dirty="0" smtClean="0"/>
              <a:t>I’ll have what she’s having</a:t>
            </a:r>
            <a:r>
              <a:rPr lang="is-IS" dirty="0" smtClean="0"/>
              <a:t>…”</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EBAD86-8D45-7441-A66B-58583114D77A}" type="slidenum">
              <a:rPr lang="en-US" smtClean="0"/>
              <a:t>72</a:t>
            </a:fld>
            <a:endParaRPr lang="en-US" dirty="0"/>
          </a:p>
        </p:txBody>
      </p:sp>
    </p:spTree>
    <p:extLst>
      <p:ext uri="{BB962C8B-B14F-4D97-AF65-F5344CB8AC3E}">
        <p14:creationId xmlns:p14="http://schemas.microsoft.com/office/powerpoint/2010/main" val="134384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404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614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C4A3E0B-7A02-0045-BE4C-FD61A06315CF}" type="slidenum">
              <a:rPr lang="en-US" sz="1200"/>
              <a:pPr/>
              <a:t>7</a:t>
            </a:fld>
            <a:endParaRPr lang="en-US" sz="1200" dirty="0"/>
          </a:p>
        </p:txBody>
      </p:sp>
    </p:spTree>
    <p:extLst>
      <p:ext uri="{BB962C8B-B14F-4D97-AF65-F5344CB8AC3E}">
        <p14:creationId xmlns:p14="http://schemas.microsoft.com/office/powerpoint/2010/main" val="412807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8195"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ABA757E-2CE7-C64F-B9D2-EB20B27237B5}" type="slidenum">
              <a:rPr lang="en-US" sz="1200"/>
              <a:pPr/>
              <a:t>8</a:t>
            </a:fld>
            <a:endParaRPr lang="en-US" sz="1200" dirty="0"/>
          </a:p>
        </p:txBody>
      </p:sp>
    </p:spTree>
    <p:extLst>
      <p:ext uri="{BB962C8B-B14F-4D97-AF65-F5344CB8AC3E}">
        <p14:creationId xmlns:p14="http://schemas.microsoft.com/office/powerpoint/2010/main" val="201938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CDC8B94-501E-43F6-9B8C-528FB28357C3}" type="slidenum">
              <a:rPr lang="en-US" smtClean="0"/>
              <a:t>17</a:t>
            </a:fld>
            <a:endParaRPr lang="en-US" dirty="0"/>
          </a:p>
        </p:txBody>
      </p:sp>
    </p:spTree>
    <p:extLst>
      <p:ext uri="{BB962C8B-B14F-4D97-AF65-F5344CB8AC3E}">
        <p14:creationId xmlns:p14="http://schemas.microsoft.com/office/powerpoint/2010/main" val="318293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CDC8B94-501E-43F6-9B8C-528FB28357C3}" type="slidenum">
              <a:rPr lang="en-US" smtClean="0"/>
              <a:t>19</a:t>
            </a:fld>
            <a:endParaRPr lang="en-US" dirty="0"/>
          </a:p>
        </p:txBody>
      </p:sp>
    </p:spTree>
    <p:extLst>
      <p:ext uri="{BB962C8B-B14F-4D97-AF65-F5344CB8AC3E}">
        <p14:creationId xmlns:p14="http://schemas.microsoft.com/office/powerpoint/2010/main" val="215193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646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CDC8B94-501E-43F6-9B8C-528FB28357C3}" type="slidenum">
              <a:rPr lang="en-US" smtClean="0"/>
              <a:t>26</a:t>
            </a:fld>
            <a:endParaRPr lang="en-US" dirty="0"/>
          </a:p>
        </p:txBody>
      </p:sp>
    </p:spTree>
    <p:extLst>
      <p:ext uri="{BB962C8B-B14F-4D97-AF65-F5344CB8AC3E}">
        <p14:creationId xmlns:p14="http://schemas.microsoft.com/office/powerpoint/2010/main" val="243091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11273553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dirty="0"/>
              <a:t> </a:t>
            </a:r>
            <a:fld id="{A96A5E86-A3F3-419B-8B79-24BBC7AC449F}" type="slidenum">
              <a:rPr lang="en-US" altLang="en-US"/>
              <a:pPr>
                <a:defRPr/>
              </a:pPr>
              <a:t>‹#›</a:t>
            </a:fld>
            <a:r>
              <a:rPr lang="en-US" altLang="en-US" dirty="0"/>
              <a:t>  </a:t>
            </a:r>
          </a:p>
        </p:txBody>
      </p:sp>
    </p:spTree>
    <p:extLst>
      <p:ext uri="{BB962C8B-B14F-4D97-AF65-F5344CB8AC3E}">
        <p14:creationId xmlns:p14="http://schemas.microsoft.com/office/powerpoint/2010/main" val="365069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dirty="0"/>
              <a:t> </a:t>
            </a:r>
            <a:fld id="{6EC96DFA-EB1B-40D5-B465-6A393DB0E000}" type="slidenum">
              <a:rPr lang="en-US" altLang="en-US"/>
              <a:pPr>
                <a:defRPr/>
              </a:pPr>
              <a:t>‹#›</a:t>
            </a:fld>
            <a:r>
              <a:rPr lang="en-US" altLang="en-US" dirty="0"/>
              <a:t>  </a:t>
            </a:r>
          </a:p>
        </p:txBody>
      </p:sp>
    </p:spTree>
    <p:extLst>
      <p:ext uri="{BB962C8B-B14F-4D97-AF65-F5344CB8AC3E}">
        <p14:creationId xmlns:p14="http://schemas.microsoft.com/office/powerpoint/2010/main" val="412471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5DCBA7-3E87-A642-B86F-6E19192F5964}" type="datetimeFigureOut">
              <a:rPr lang="en-US" smtClean="0"/>
              <a:t>1/6/2017</a:t>
            </a:fld>
            <a:endParaRPr lang="en-US" dirty="0"/>
          </a:p>
        </p:txBody>
      </p:sp>
      <p:sp>
        <p:nvSpPr>
          <p:cNvPr id="5" name="Footer Placeholder 4"/>
          <p:cNvSpPr>
            <a:spLocks noGrp="1"/>
          </p:cNvSpPr>
          <p:nvPr>
            <p:ph type="ftr" sz="quarter" idx="11"/>
          </p:nvPr>
        </p:nvSpPr>
        <p:spPr>
          <a:xfrm>
            <a:off x="3124200" y="6356350"/>
            <a:ext cx="1222405" cy="365125"/>
          </a:xfrm>
          <a:prstGeom prst="rect">
            <a:avLst/>
          </a:prstGeom>
        </p:spPr>
        <p:txBody>
          <a:bodyPr/>
          <a:lstStyle/>
          <a:p>
            <a:endParaRPr lang="en-US" dirty="0"/>
          </a:p>
        </p:txBody>
      </p:sp>
      <p:sp>
        <p:nvSpPr>
          <p:cNvPr id="7" name="Slide Number Placeholder 5"/>
          <p:cNvSpPr txBox="1">
            <a:spLocks/>
          </p:cNvSpPr>
          <p:nvPr userDrawn="1"/>
        </p:nvSpPr>
        <p:spPr>
          <a:xfrm>
            <a:off x="5951738" y="653212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Oren Guttman, MD, MBA, CHSE</a:t>
            </a:r>
            <a:endParaRPr lang="en-US" dirty="0"/>
          </a:p>
        </p:txBody>
      </p:sp>
    </p:spTree>
    <p:extLst>
      <p:ext uri="{BB962C8B-B14F-4D97-AF65-F5344CB8AC3E}">
        <p14:creationId xmlns:p14="http://schemas.microsoft.com/office/powerpoint/2010/main" val="125158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dirty="0"/>
              <a:t> </a:t>
            </a:r>
            <a:fld id="{7B8671B6-9703-4E77-86A0-A37679D84E04}" type="slidenum">
              <a:rPr lang="en-US" altLang="en-US"/>
              <a:pPr>
                <a:defRPr/>
              </a:pPr>
              <a:t>‹#›</a:t>
            </a:fld>
            <a:r>
              <a:rPr lang="en-US" altLang="en-US" dirty="0"/>
              <a:t>  </a:t>
            </a:r>
          </a:p>
        </p:txBody>
      </p:sp>
    </p:spTree>
    <p:extLst>
      <p:ext uri="{BB962C8B-B14F-4D97-AF65-F5344CB8AC3E}">
        <p14:creationId xmlns:p14="http://schemas.microsoft.com/office/powerpoint/2010/main" val="2330993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ltLang="en-US" dirty="0"/>
              <a:t> </a:t>
            </a:r>
            <a:fld id="{C7F01CA4-7ACB-428A-83BB-1494665F8957}" type="slidenum">
              <a:rPr lang="en-US" altLang="en-US"/>
              <a:pPr>
                <a:defRPr/>
              </a:pPr>
              <a:t>‹#›</a:t>
            </a:fld>
            <a:r>
              <a:rPr lang="en-US" altLang="en-US" dirty="0"/>
              <a:t>  </a:t>
            </a:r>
          </a:p>
        </p:txBody>
      </p:sp>
    </p:spTree>
    <p:extLst>
      <p:ext uri="{BB962C8B-B14F-4D97-AF65-F5344CB8AC3E}">
        <p14:creationId xmlns:p14="http://schemas.microsoft.com/office/powerpoint/2010/main" val="38527300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dirty="0"/>
              <a:t> </a:t>
            </a:r>
            <a:fld id="{4B3C37FB-6707-4E7D-8227-FCCB9FFD714E}" type="slidenum">
              <a:rPr lang="en-US" altLang="en-US"/>
              <a:pPr>
                <a:defRPr/>
              </a:pPr>
              <a:t>‹#›</a:t>
            </a:fld>
            <a:r>
              <a:rPr lang="en-US" altLang="en-US" dirty="0"/>
              <a:t>  </a:t>
            </a:r>
          </a:p>
        </p:txBody>
      </p:sp>
    </p:spTree>
    <p:extLst>
      <p:ext uri="{BB962C8B-B14F-4D97-AF65-F5344CB8AC3E}">
        <p14:creationId xmlns:p14="http://schemas.microsoft.com/office/powerpoint/2010/main" val="927667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ltLang="en-US" dirty="0"/>
              <a:t> </a:t>
            </a:r>
            <a:fld id="{EA783748-825E-4B05-8DD8-8AC7BB187214}" type="slidenum">
              <a:rPr lang="en-US" altLang="en-US"/>
              <a:pPr>
                <a:defRPr/>
              </a:pPr>
              <a:t>‹#›</a:t>
            </a:fld>
            <a:r>
              <a:rPr lang="en-US" altLang="en-US" dirty="0"/>
              <a:t>  </a:t>
            </a:r>
          </a:p>
        </p:txBody>
      </p:sp>
    </p:spTree>
    <p:extLst>
      <p:ext uri="{BB962C8B-B14F-4D97-AF65-F5344CB8AC3E}">
        <p14:creationId xmlns:p14="http://schemas.microsoft.com/office/powerpoint/2010/main" val="298362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ltLang="en-US" dirty="0"/>
              <a:t> </a:t>
            </a:r>
            <a:fld id="{E24D484A-C667-46EB-8DEF-C3AB7025B7F9}" type="slidenum">
              <a:rPr lang="en-US" altLang="en-US"/>
              <a:pPr>
                <a:defRPr/>
              </a:pPr>
              <a:t>‹#›</a:t>
            </a:fld>
            <a:r>
              <a:rPr lang="en-US" altLang="en-US" dirty="0"/>
              <a:t>  </a:t>
            </a:r>
          </a:p>
        </p:txBody>
      </p:sp>
    </p:spTree>
    <p:extLst>
      <p:ext uri="{BB962C8B-B14F-4D97-AF65-F5344CB8AC3E}">
        <p14:creationId xmlns:p14="http://schemas.microsoft.com/office/powerpoint/2010/main" val="2600408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ltLang="en-US" dirty="0"/>
              <a:t> </a:t>
            </a:r>
            <a:fld id="{778333C5-84C2-47C3-9C91-F912DC920991}" type="slidenum">
              <a:rPr lang="en-US" altLang="en-US"/>
              <a:pPr>
                <a:defRPr/>
              </a:pPr>
              <a:t>‹#›</a:t>
            </a:fld>
            <a:r>
              <a:rPr lang="en-US" altLang="en-US" dirty="0"/>
              <a:t>  </a:t>
            </a:r>
          </a:p>
        </p:txBody>
      </p:sp>
    </p:spTree>
    <p:extLst>
      <p:ext uri="{BB962C8B-B14F-4D97-AF65-F5344CB8AC3E}">
        <p14:creationId xmlns:p14="http://schemas.microsoft.com/office/powerpoint/2010/main" val="17501287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dirty="0"/>
              <a:t> </a:t>
            </a:r>
            <a:fld id="{0C471493-696A-4BBD-AE5E-5C2126667015}" type="slidenum">
              <a:rPr lang="en-US" altLang="en-US"/>
              <a:pPr>
                <a:defRPr/>
              </a:pPr>
              <a:t>‹#›</a:t>
            </a:fld>
            <a:r>
              <a:rPr lang="en-US" altLang="en-US" dirty="0"/>
              <a:t>  </a:t>
            </a:r>
          </a:p>
        </p:txBody>
      </p:sp>
    </p:spTree>
    <p:extLst>
      <p:ext uri="{BB962C8B-B14F-4D97-AF65-F5344CB8AC3E}">
        <p14:creationId xmlns:p14="http://schemas.microsoft.com/office/powerpoint/2010/main" val="395813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ltLang="en-US" dirty="0"/>
              <a:t> </a:t>
            </a:r>
            <a:fld id="{47FC832C-7B97-4C66-93B7-0B77DA762BE0}" type="slidenum">
              <a:rPr lang="en-US" altLang="en-US"/>
              <a:pPr>
                <a:defRPr/>
              </a:pPr>
              <a:t>‹#›</a:t>
            </a:fld>
            <a:r>
              <a:rPr lang="en-US" altLang="en-US" dirty="0"/>
              <a:t>  </a:t>
            </a:r>
          </a:p>
        </p:txBody>
      </p:sp>
    </p:spTree>
    <p:extLst>
      <p:ext uri="{BB962C8B-B14F-4D97-AF65-F5344CB8AC3E}">
        <p14:creationId xmlns:p14="http://schemas.microsoft.com/office/powerpoint/2010/main" val="221987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2" descr="New_TS_2.jpg"/>
          <p:cNvPicPr>
            <a:picLocks noChangeAspect="1"/>
          </p:cNvPicPr>
          <p:nvPr userDrawn="1"/>
        </p:nvPicPr>
        <p:blipFill>
          <a:blip r:embed="rId14">
            <a:extLst>
              <a:ext uri="{28A0092B-C50C-407E-A947-70E740481C1C}">
                <a14:useLocalDpi xmlns:a14="http://schemas.microsoft.com/office/drawing/2010/main" val="0"/>
              </a:ext>
            </a:extLst>
          </a:blip>
          <a:srcRect l="104"/>
          <a:stretch>
            <a:fillRect/>
          </a:stretch>
        </p:blipFill>
        <p:spPr bwMode="auto">
          <a:xfrm>
            <a:off x="0" y="-1588"/>
            <a:ext cx="9134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Slide_content_2_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805238"/>
            <a:ext cx="29781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body" idx="1"/>
          </p:nvPr>
        </p:nvSpPr>
        <p:spPr bwMode="auto">
          <a:xfrm>
            <a:off x="914400" y="2020888"/>
            <a:ext cx="7772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92645"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defRPr>
            </a:lvl1pPr>
          </a:lstStyle>
          <a:p>
            <a:pPr>
              <a:defRPr/>
            </a:pPr>
            <a:r>
              <a:rPr lang="en-US" altLang="en-US" dirty="0"/>
              <a:t> </a:t>
            </a:r>
            <a:fld id="{294CBA9C-AB02-4601-B092-8799821E11C3}" type="slidenum">
              <a:rPr lang="en-US" altLang="en-US"/>
              <a:pPr>
                <a:defRPr/>
              </a:pPr>
              <a:t>‹#›</a:t>
            </a:fld>
            <a:r>
              <a:rPr lang="en-US" altLang="en-US" dirty="0"/>
              <a:t>  </a:t>
            </a:r>
          </a:p>
        </p:txBody>
      </p:sp>
      <p:sp>
        <p:nvSpPr>
          <p:cNvPr id="1030" name="Rectangle 6"/>
          <p:cNvSpPr>
            <a:spLocks noGrp="1" noChangeArrowheads="1"/>
          </p:cNvSpPr>
          <p:nvPr>
            <p:ph type="title"/>
          </p:nvPr>
        </p:nvSpPr>
        <p:spPr bwMode="auto">
          <a:xfrm>
            <a:off x="881063" y="876300"/>
            <a:ext cx="77390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ctr" anchorCtr="1" compatLnSpc="1">
            <a:prstTxWarp prst="textNoShape">
              <a:avLst/>
            </a:prstTxWarp>
          </a:bodyPr>
          <a:lstStyle/>
          <a:p>
            <a:pPr lvl="0"/>
            <a:r>
              <a:rPr lang="en-US" alt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nchor="ctr" anchorCtr="1"/>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000" b="1" dirty="0" smtClean="0">
                <a:solidFill>
                  <a:srgbClr val="542200"/>
                </a:solidFill>
              </a:rPr>
              <a:t>T</a:t>
            </a:r>
            <a:r>
              <a:rPr lang="en-US" sz="800" b="1" dirty="0" smtClean="0">
                <a:solidFill>
                  <a:srgbClr val="542200"/>
                </a:solidFill>
              </a:rPr>
              <a:t>EAM</a:t>
            </a:r>
            <a:r>
              <a:rPr lang="en-US" sz="1000" b="1" dirty="0" smtClean="0">
                <a:solidFill>
                  <a:srgbClr val="542200"/>
                </a:solidFill>
              </a:rPr>
              <a:t>STEPPS 05.2</a:t>
            </a:r>
          </a:p>
        </p:txBody>
      </p:sp>
      <p:pic>
        <p:nvPicPr>
          <p:cNvPr id="1032" name="Picture 8" descr="Slide_content2_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868363"/>
            <a:ext cx="68421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lide_content2_06"/>
          <p:cNvPicPr>
            <a:picLocks noChangeAspect="1" noChangeArrowheads="1"/>
          </p:cNvPicPr>
          <p:nvPr/>
        </p:nvPicPr>
        <p:blipFill>
          <a:blip r:embed="rId17">
            <a:extLst>
              <a:ext uri="{28A0092B-C50C-407E-A947-70E740481C1C}">
                <a14:useLocalDpi xmlns:a14="http://schemas.microsoft.com/office/drawing/2010/main" val="0"/>
              </a:ext>
            </a:extLst>
          </a:blip>
          <a:srcRect t="-5882" r="1672"/>
          <a:stretch>
            <a:fillRect/>
          </a:stretch>
        </p:blipFill>
        <p:spPr bwMode="auto">
          <a:xfrm>
            <a:off x="2962275" y="6400800"/>
            <a:ext cx="615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50" name="Text Box 10"/>
          <p:cNvSpPr txBox="1">
            <a:spLocks noChangeArrowheads="1"/>
          </p:cNvSpPr>
          <p:nvPr/>
        </p:nvSpPr>
        <p:spPr bwMode="auto">
          <a:xfrm>
            <a:off x="220663" y="6550025"/>
            <a:ext cx="1971675" cy="2286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ヒラギノ角ゴ Pro W3" pitchFamily="127" charset="-128"/>
              </a:defRPr>
            </a:lvl1pPr>
            <a:lvl2pPr marL="742950" indent="-285750" eaLnBrk="0" hangingPunct="0">
              <a:defRPr sz="2400">
                <a:solidFill>
                  <a:schemeClr val="tx1"/>
                </a:solidFill>
                <a:latin typeface="Arial" pitchFamily="34" charset="0"/>
                <a:ea typeface="ヒラギノ角ゴ Pro W3" pitchFamily="127" charset="-128"/>
              </a:defRPr>
            </a:lvl2pPr>
            <a:lvl3pPr marL="1143000" indent="-228600" eaLnBrk="0" hangingPunct="0">
              <a:defRPr sz="2400">
                <a:solidFill>
                  <a:schemeClr val="tx1"/>
                </a:solidFill>
                <a:latin typeface="Arial" pitchFamily="34" charset="0"/>
                <a:ea typeface="ヒラギノ角ゴ Pro W3" pitchFamily="127" charset="-128"/>
              </a:defRPr>
            </a:lvl3pPr>
            <a:lvl4pPr marL="1600200" indent="-228600" eaLnBrk="0" hangingPunct="0">
              <a:defRPr sz="2400">
                <a:solidFill>
                  <a:schemeClr val="tx1"/>
                </a:solidFill>
                <a:latin typeface="Arial" pitchFamily="34" charset="0"/>
                <a:ea typeface="ヒラギノ角ゴ Pro W3" pitchFamily="127" charset="-128"/>
              </a:defRPr>
            </a:lvl4pPr>
            <a:lvl5pPr marL="2057400" indent="-228600" eaLnBrk="0" hangingPunct="0">
              <a:defRPr sz="2400">
                <a:solidFill>
                  <a:schemeClr val="tx1"/>
                </a:solidFill>
                <a:latin typeface="Arial" pitchFamily="34"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7" charset="-128"/>
              </a:defRPr>
            </a:lvl9pPr>
          </a:lstStyle>
          <a:p>
            <a:pPr eaLnBrk="1" hangingPunct="1">
              <a:spcBef>
                <a:spcPct val="50000"/>
              </a:spcBef>
              <a:defRPr/>
            </a:pPr>
            <a:r>
              <a:rPr lang="en-US" altLang="en-US" sz="900" b="1" dirty="0" smtClean="0">
                <a:solidFill>
                  <a:schemeClr val="accent1"/>
                </a:solidFill>
              </a:rPr>
              <a:t>Mod 1 2.0   Page </a:t>
            </a:r>
            <a:fld id="{5B7A1748-2E97-4B0C-8705-15E36AE92A5D}" type="slidenum">
              <a:rPr lang="en-US" altLang="en-US" sz="900" b="1" smtClean="0">
                <a:solidFill>
                  <a:schemeClr val="accent1"/>
                </a:solidFill>
              </a:rPr>
              <a:pPr eaLnBrk="1" hangingPunct="1">
                <a:spcBef>
                  <a:spcPct val="50000"/>
                </a:spcBef>
                <a:defRPr/>
              </a:pPr>
              <a:t>‹#›</a:t>
            </a:fld>
            <a:endParaRPr lang="en-US" altLang="en-US" sz="900" b="1" dirty="0" smtClean="0">
              <a:solidFill>
                <a:schemeClr val="accent1"/>
              </a:solidFill>
            </a:endParaRPr>
          </a:p>
        </p:txBody>
      </p:sp>
      <p:sp>
        <p:nvSpPr>
          <p:cNvPr id="11" name="Text Box 13"/>
          <p:cNvSpPr txBox="1">
            <a:spLocks noChangeArrowheads="1"/>
          </p:cNvSpPr>
          <p:nvPr userDrawn="1"/>
        </p:nvSpPr>
        <p:spPr bwMode="auto">
          <a:xfrm>
            <a:off x="7474039" y="39688"/>
            <a:ext cx="1530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sz="1200" b="1" dirty="0" smtClean="0">
                <a:solidFill>
                  <a:schemeClr val="bg1"/>
                </a:solidFill>
              </a:rPr>
              <a:t>Brain Based Learning Strategies</a:t>
            </a:r>
          </a:p>
        </p:txBody>
      </p:sp>
    </p:spTree>
  </p:cSld>
  <p:clrMap bg1="lt1" tx1="dk1" bg2="lt2" tx2="dk2" accent1="accent1" accent2="accent2" accent3="accent3" accent4="accent4" accent5="accent5" accent6="accent6" hlink="hlink" folHlink="folHlink"/>
  <p:sldLayoutIdLst>
    <p:sldLayoutId id="2147483787"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8"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ヒラギノ角ゴ Pro W3" charset="0"/>
          <a:cs typeface="ヒラギノ角ゴ Pro W3" charset="0"/>
        </a:defRPr>
      </a:lvl1pPr>
      <a:lvl2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2pPr>
      <a:lvl3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3pPr>
      <a:lvl4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4pPr>
      <a:lvl5pPr algn="ctr" rtl="0" eaLnBrk="0" fontAlgn="base" hangingPunct="0">
        <a:lnSpc>
          <a:spcPct val="90000"/>
        </a:lnSpc>
        <a:spcBef>
          <a:spcPct val="0"/>
        </a:spcBef>
        <a:spcAft>
          <a:spcPct val="0"/>
        </a:spcAft>
        <a:defRPr sz="3600" b="1">
          <a:solidFill>
            <a:srgbClr val="663300"/>
          </a:solidFill>
          <a:latin typeface="Arial" charset="0"/>
          <a:ea typeface="ヒラギノ角ゴ Pro W3" charset="0"/>
          <a:cs typeface="ヒラギノ角ゴ Pro W3"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ヒラギノ角ゴ Pro W3" charset="0"/>
          <a:cs typeface="ヒラギノ角ゴ Pro W3" charset="0"/>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ea typeface="ヒラギノ角ゴ Pro W3" charset="0"/>
        </a:defRPr>
      </a:lvl2pPr>
      <a:lvl3pPr marL="860425"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ea typeface="ヒラギノ角ゴ Pro W3" charset="0"/>
        </a:defRPr>
      </a:lvl3pPr>
      <a:lvl4pPr marL="1090613"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4pPr>
      <a:lvl5pPr marL="13208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ea typeface="ヒラギノ角ゴ Pro W3" charset="0"/>
        </a:defRPr>
      </a:lvl5pPr>
      <a:lvl6pPr marL="1778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hrq.gov/teamstepps/national-meeting/index.html" TargetMode="External"/><Relationship Id="rId2" Type="http://schemas.openxmlformats.org/officeDocument/2006/relationships/hyperlink" Target="http://www.ahrq.gov/teamstepps/instructor/in-person.html" TargetMode="External"/><Relationship Id="rId1" Type="http://schemas.openxmlformats.org/officeDocument/2006/relationships/slideLayout" Target="../slideLayouts/slideLayout2.xml"/><Relationship Id="rId4" Type="http://schemas.openxmlformats.org/officeDocument/2006/relationships/hyperlink" Target="https://www.ahrq.gov/teamstepps/webinars/callforwebinars.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hrq.gov/teamstepps/index.html" TargetMode="External"/><Relationship Id="rId2" Type="http://schemas.openxmlformats.org/officeDocument/2006/relationships/hyperlink" Target="mailto:AHRQTeamSTEPPS@aha.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oren.guttman@utsouthwester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mailto:AHRQTeamSTEPPS@ah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910710" y="4343324"/>
            <a:ext cx="5673686" cy="1407481"/>
          </a:xfrm>
        </p:spPr>
        <p:txBody>
          <a:bodyPr/>
          <a:lstStyle/>
          <a:p>
            <a:pPr eaLnBrk="1" hangingPunct="1">
              <a:spcBef>
                <a:spcPct val="20000"/>
              </a:spcBef>
              <a:buClr>
                <a:schemeClr val="folHlink"/>
              </a:buClr>
              <a:buSzPct val="90000"/>
              <a:defRPr/>
            </a:pPr>
            <a:r>
              <a:rPr lang="en-US" sz="2400" dirty="0">
                <a:solidFill>
                  <a:srgbClr val="0099CC"/>
                </a:solidFill>
              </a:rPr>
              <a:t>Brain Based Learning Strategies to Improve </a:t>
            </a:r>
            <a:r>
              <a:rPr lang="en-US" sz="2400" dirty="0" smtClean="0">
                <a:solidFill>
                  <a:srgbClr val="0099CC"/>
                </a:solidFill>
              </a:rPr>
              <a:t>TeamSTEPPS</a:t>
            </a:r>
            <a:r>
              <a:rPr lang="en-US" sz="2400" baseline="30000" dirty="0" smtClean="0">
                <a:solidFill>
                  <a:srgbClr val="0099CC"/>
                </a:solidFill>
              </a:rPr>
              <a:t>®</a:t>
            </a:r>
            <a:r>
              <a:rPr lang="en-US" sz="2400" dirty="0" smtClean="0">
                <a:solidFill>
                  <a:srgbClr val="0099CC"/>
                </a:solidFill>
              </a:rPr>
              <a:t> </a:t>
            </a:r>
            <a:r>
              <a:rPr lang="en-US" sz="2400" dirty="0">
                <a:solidFill>
                  <a:srgbClr val="0099CC"/>
                </a:solidFill>
              </a:rPr>
              <a:t>Deployment and Health Care High </a:t>
            </a:r>
            <a:r>
              <a:rPr lang="en-US" sz="2400" dirty="0" smtClean="0">
                <a:solidFill>
                  <a:srgbClr val="0099CC"/>
                </a:solidFill>
              </a:rPr>
              <a:t>Reliability</a:t>
            </a:r>
            <a:br>
              <a:rPr lang="en-US" sz="2400" dirty="0" smtClean="0">
                <a:solidFill>
                  <a:srgbClr val="0099CC"/>
                </a:solidFill>
              </a:rPr>
            </a:br>
            <a:r>
              <a:rPr lang="en-US" sz="2000" dirty="0">
                <a:solidFill>
                  <a:srgbClr val="0099CC"/>
                </a:solidFill>
              </a:rPr>
              <a:t/>
            </a:r>
            <a:br>
              <a:rPr lang="en-US" sz="2000" dirty="0">
                <a:solidFill>
                  <a:srgbClr val="0099CC"/>
                </a:solidFill>
              </a:rPr>
            </a:br>
            <a:r>
              <a:rPr lang="en-US" sz="2000" dirty="0" smtClean="0">
                <a:solidFill>
                  <a:srgbClr val="0099CC"/>
                </a:solidFill>
              </a:rPr>
              <a:t>January 11, 2017</a:t>
            </a:r>
            <a:endParaRPr lang="en-US" sz="2000" dirty="0">
              <a:solidFill>
                <a:srgbClr val="0099CC"/>
              </a:solidFill>
            </a:endParaRPr>
          </a:p>
        </p:txBody>
      </p:sp>
      <p:pic>
        <p:nvPicPr>
          <p:cNvPr id="3076" name="Picture 7" descr="TeamSTEPPS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553" y="939111"/>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lt=&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4286"/>
            <a:ext cx="91440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lnSpcReduction="10000"/>
          </a:bodyPr>
          <a:lstStyle/>
          <a:p>
            <a:r>
              <a:rPr lang="en-US" dirty="0"/>
              <a:t>Demonstrate specific </a:t>
            </a:r>
            <a:r>
              <a:rPr lang="en-US" dirty="0" smtClean="0"/>
              <a:t>brain based strategies </a:t>
            </a:r>
            <a:r>
              <a:rPr lang="en-US" dirty="0"/>
              <a:t>to engage participant in new </a:t>
            </a:r>
            <a:r>
              <a:rPr lang="en-US" dirty="0" smtClean="0"/>
              <a:t>initiatives (K1 Reactions)</a:t>
            </a:r>
          </a:p>
          <a:p>
            <a:endParaRPr lang="en-US" dirty="0"/>
          </a:p>
          <a:p>
            <a:r>
              <a:rPr lang="en-US" dirty="0" smtClean="0"/>
              <a:t>Review how to leverage our current understanding of the human cognitive architecture to improve learning (K2 Learning)</a:t>
            </a:r>
            <a:endParaRPr lang="en-US" dirty="0"/>
          </a:p>
          <a:p>
            <a:endParaRPr lang="en-US" dirty="0"/>
          </a:p>
          <a:p>
            <a:r>
              <a:rPr lang="en-US" dirty="0" smtClean="0"/>
              <a:t>Understand the psychobiology of social </a:t>
            </a:r>
            <a:r>
              <a:rPr lang="en-US" dirty="0"/>
              <a:t>i</a:t>
            </a:r>
            <a:r>
              <a:rPr lang="en-US" dirty="0" smtClean="0"/>
              <a:t>nfluence in human choice (K3 Behavioral Change)</a:t>
            </a:r>
          </a:p>
        </p:txBody>
      </p:sp>
    </p:spTree>
    <p:extLst>
      <p:ext uri="{BB962C8B-B14F-4D97-AF65-F5344CB8AC3E}">
        <p14:creationId xmlns:p14="http://schemas.microsoft.com/office/powerpoint/2010/main" val="4189182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Based Culture Change</a:t>
            </a:r>
            <a:endParaRPr lang="en-US" dirty="0"/>
          </a:p>
        </p:txBody>
      </p:sp>
      <p:sp>
        <p:nvSpPr>
          <p:cNvPr id="3" name="Content Placeholder 2"/>
          <p:cNvSpPr>
            <a:spLocks noGrp="1"/>
          </p:cNvSpPr>
          <p:nvPr>
            <p:ph idx="1"/>
          </p:nvPr>
        </p:nvSpPr>
        <p:spPr/>
        <p:txBody>
          <a:bodyPr/>
          <a:lstStyle/>
          <a:p>
            <a:pPr marL="0" indent="0">
              <a:buNone/>
            </a:pPr>
            <a:endParaRPr lang="en-US" sz="1800" dirty="0" smtClean="0"/>
          </a:p>
          <a:p>
            <a:pPr marL="0" indent="0" algn="ctr">
              <a:buNone/>
            </a:pPr>
            <a:endParaRPr lang="en-US" dirty="0"/>
          </a:p>
          <a:p>
            <a:pPr marL="0" indent="0" algn="ctr">
              <a:buNone/>
            </a:pPr>
            <a:r>
              <a:rPr lang="en-US" dirty="0" smtClean="0"/>
              <a:t>The strategy of leveraging our </a:t>
            </a:r>
            <a:r>
              <a:rPr lang="en-US" b="1" i="1" dirty="0" smtClean="0"/>
              <a:t>current </a:t>
            </a:r>
            <a:r>
              <a:rPr lang="en-US" dirty="0"/>
              <a:t>understanding of </a:t>
            </a:r>
            <a:r>
              <a:rPr lang="en-US" dirty="0" smtClean="0"/>
              <a:t>human cognitive architecture </a:t>
            </a:r>
            <a:r>
              <a:rPr lang="en-US" dirty="0"/>
              <a:t>to </a:t>
            </a:r>
            <a:r>
              <a:rPr lang="en-US" dirty="0" smtClean="0"/>
              <a:t>design more successful change paradigms</a:t>
            </a:r>
            <a:endParaRPr lang="en-US" dirty="0"/>
          </a:p>
        </p:txBody>
      </p:sp>
    </p:spTree>
    <p:extLst>
      <p:ext uri="{BB962C8B-B14F-4D97-AF65-F5344CB8AC3E}">
        <p14:creationId xmlns:p14="http://schemas.microsoft.com/office/powerpoint/2010/main" val="867861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Based Learning Theory </a:t>
            </a:r>
            <a:endParaRPr lang="en-US" dirty="0"/>
          </a:p>
        </p:txBody>
      </p:sp>
      <p:sp>
        <p:nvSpPr>
          <p:cNvPr id="3" name="Content Placeholder 2"/>
          <p:cNvSpPr>
            <a:spLocks noGrp="1"/>
          </p:cNvSpPr>
          <p:nvPr>
            <p:ph idx="1"/>
          </p:nvPr>
        </p:nvSpPr>
        <p:spPr>
          <a:xfrm>
            <a:off x="3942413" y="1900966"/>
            <a:ext cx="5321508" cy="4850009"/>
          </a:xfrm>
        </p:spPr>
        <p:txBody>
          <a:bodyPr/>
          <a:lstStyle/>
          <a:p>
            <a:pPr marL="0" indent="0">
              <a:buNone/>
            </a:pPr>
            <a:endParaRPr lang="en-US" sz="1800" dirty="0" smtClean="0"/>
          </a:p>
          <a:p>
            <a:pPr marL="0" indent="0" algn="ctr">
              <a:buNone/>
            </a:pPr>
            <a:endParaRPr lang="en-US" dirty="0"/>
          </a:p>
          <a:p>
            <a:pPr marL="0" indent="0" algn="ctr">
              <a:buNone/>
            </a:pPr>
            <a:r>
              <a:rPr lang="en-US" sz="2800" dirty="0" smtClean="0"/>
              <a:t>“The </a:t>
            </a:r>
            <a:r>
              <a:rPr lang="en-US" sz="2800" i="1" dirty="0" smtClean="0">
                <a:solidFill>
                  <a:srgbClr val="FF0000"/>
                </a:solidFill>
              </a:rPr>
              <a:t>Art</a:t>
            </a:r>
            <a:r>
              <a:rPr lang="en-US" sz="2800" dirty="0" smtClean="0"/>
              <a:t> of Changing the Brain.”</a:t>
            </a:r>
          </a:p>
          <a:p>
            <a:pPr marL="0" indent="0" algn="ctr">
              <a:buNone/>
            </a:pPr>
            <a:r>
              <a:rPr lang="en-US" sz="2800" dirty="0" smtClean="0"/>
              <a:t>-James Zull</a:t>
            </a:r>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sz="1100" dirty="0" smtClean="0"/>
          </a:p>
          <a:p>
            <a:pPr marL="0" indent="0" algn="ctr">
              <a:buNone/>
            </a:pPr>
            <a:endParaRPr lang="en-US" sz="1100" dirty="0"/>
          </a:p>
          <a:p>
            <a:pPr marL="0" indent="0" algn="ctr">
              <a:buNone/>
            </a:pPr>
            <a:r>
              <a:rPr lang="en-US" sz="1100" dirty="0"/>
              <a:t> </a:t>
            </a:r>
            <a:r>
              <a:rPr lang="en-US" sz="1100" dirty="0" smtClean="0"/>
              <a:t>                 Zull, J. 2002. The art of Changing the Brain. Stylus, Sterling, VA. </a:t>
            </a:r>
          </a:p>
          <a:p>
            <a:pPr marL="0" indent="0" algn="ctr">
              <a:buNone/>
            </a:pPr>
            <a:endParaRPr lang="en-US" dirty="0" smtClean="0"/>
          </a:p>
        </p:txBody>
      </p:sp>
      <p:pic>
        <p:nvPicPr>
          <p:cNvPr id="5" name="Picture 4" descr="A picture of the book &quot;The art of changing the brain&quot;"/>
          <p:cNvPicPr>
            <a:picLocks noChangeAspect="1"/>
          </p:cNvPicPr>
          <p:nvPr/>
        </p:nvPicPr>
        <p:blipFill>
          <a:blip r:embed="rId2"/>
          <a:stretch>
            <a:fillRect/>
          </a:stretch>
        </p:blipFill>
        <p:spPr>
          <a:xfrm>
            <a:off x="1300607" y="1900966"/>
            <a:ext cx="2761727" cy="4066384"/>
          </a:xfrm>
          <a:prstGeom prst="rect">
            <a:avLst/>
          </a:prstGeom>
        </p:spPr>
      </p:pic>
    </p:spTree>
    <p:extLst>
      <p:ext uri="{BB962C8B-B14F-4D97-AF65-F5344CB8AC3E}">
        <p14:creationId xmlns:p14="http://schemas.microsoft.com/office/powerpoint/2010/main" val="370385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89" y="830002"/>
            <a:ext cx="7739062" cy="914400"/>
          </a:xfrm>
        </p:spPr>
        <p:txBody>
          <a:bodyPr/>
          <a:lstStyle/>
          <a:p>
            <a:r>
              <a:rPr lang="en-US" dirty="0" smtClean="0"/>
              <a:t>Most Great Ideas Strike Out!</a:t>
            </a:r>
            <a:endParaRPr lang="en-US" dirty="0"/>
          </a:p>
        </p:txBody>
      </p:sp>
    </p:spTree>
    <p:extLst>
      <p:ext uri="{BB962C8B-B14F-4D97-AF65-F5344CB8AC3E}">
        <p14:creationId xmlns:p14="http://schemas.microsoft.com/office/powerpoint/2010/main" val="543459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this one be different?</a:t>
            </a:r>
            <a:endParaRPr lang="en-US" dirty="0"/>
          </a:p>
        </p:txBody>
      </p:sp>
    </p:spTree>
    <p:extLst>
      <p:ext uri="{BB962C8B-B14F-4D97-AF65-F5344CB8AC3E}">
        <p14:creationId xmlns:p14="http://schemas.microsoft.com/office/powerpoint/2010/main" val="486756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478" y="763924"/>
            <a:ext cx="7739062" cy="914400"/>
          </a:xfrm>
        </p:spPr>
        <p:txBody>
          <a:bodyPr>
            <a:normAutofit fontScale="90000"/>
          </a:bodyPr>
          <a:lstStyle/>
          <a:p>
            <a:r>
              <a:rPr lang="en-US" dirty="0" smtClean="0"/>
              <a:t>Effective Training (Kirkpatrick Ladder)</a:t>
            </a:r>
            <a:r>
              <a:rPr lang="en-US" dirty="0"/>
              <a:t/>
            </a:r>
            <a:br>
              <a:rPr lang="en-US" dirty="0"/>
            </a:br>
            <a:endParaRPr lang="en-US" sz="1200" dirty="0"/>
          </a:p>
        </p:txBody>
      </p:sp>
      <p:sp>
        <p:nvSpPr>
          <p:cNvPr id="14" name="Content Placeholder 13"/>
          <p:cNvSpPr>
            <a:spLocks noGrp="1"/>
          </p:cNvSpPr>
          <p:nvPr>
            <p:ph sz="half" idx="1"/>
          </p:nvPr>
        </p:nvSpPr>
        <p:spPr>
          <a:xfrm>
            <a:off x="4442948" y="6211166"/>
            <a:ext cx="4701052" cy="480527"/>
          </a:xfrm>
        </p:spPr>
        <p:txBody>
          <a:bodyPr/>
          <a:lstStyle/>
          <a:p>
            <a:pPr marL="0" indent="0">
              <a:buNone/>
            </a:pPr>
            <a:r>
              <a:rPr lang="en-US" sz="1100" dirty="0"/>
              <a:t>http://www.kirkpatrickpartners.com/OurPhilosophy/tabid/66/Default.aspx</a:t>
            </a:r>
          </a:p>
          <a:p>
            <a:endParaRPr lang="en-US" dirty="0"/>
          </a:p>
        </p:txBody>
      </p:sp>
      <p:grpSp>
        <p:nvGrpSpPr>
          <p:cNvPr id="4" name="Group 3" descr="Four boxes, placed diagonally in a straight line from bottom left to top right. Bottom left: Emotions - K1-Reaction WHY. Second left: Thoughts, K2- Learning WHAT. Second from top right: Actions, K3-Behavior, HOW, IF. Top right: Impact/Results, K4-End Points, THEN...&#10;There is an arrow that runs from the bottom left to the top right that says &quot;Embedding New Paradigms.&quot;&#10;"/>
          <p:cNvGrpSpPr/>
          <p:nvPr/>
        </p:nvGrpSpPr>
        <p:grpSpPr>
          <a:xfrm>
            <a:off x="713040" y="2034424"/>
            <a:ext cx="7757095" cy="4091739"/>
            <a:chOff x="713040" y="2034424"/>
            <a:chExt cx="7757095" cy="4091739"/>
          </a:xfrm>
        </p:grpSpPr>
        <p:sp>
          <p:nvSpPr>
            <p:cNvPr id="5" name="Rectangle 4"/>
            <p:cNvSpPr/>
            <p:nvPr/>
          </p:nvSpPr>
          <p:spPr>
            <a:xfrm>
              <a:off x="713040" y="5261632"/>
              <a:ext cx="2467030" cy="86453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Emotions</a:t>
              </a:r>
            </a:p>
            <a:p>
              <a:pPr algn="ctr"/>
              <a:r>
                <a:rPr lang="en-US" dirty="0" smtClean="0">
                  <a:solidFill>
                    <a:srgbClr val="000086"/>
                  </a:solidFill>
                </a:rPr>
                <a:t>K1-Reaction </a:t>
              </a:r>
            </a:p>
            <a:p>
              <a:pPr algn="ctr"/>
              <a:r>
                <a:rPr lang="en-US" dirty="0" smtClean="0">
                  <a:solidFill>
                    <a:srgbClr val="000086"/>
                  </a:solidFill>
                </a:rPr>
                <a:t>WHY</a:t>
              </a:r>
              <a:endParaRPr lang="en-US" dirty="0">
                <a:solidFill>
                  <a:srgbClr val="000086"/>
                </a:solidFill>
              </a:endParaRPr>
            </a:p>
          </p:txBody>
        </p:sp>
        <p:sp>
          <p:nvSpPr>
            <p:cNvPr id="6" name="Rectangle 5"/>
            <p:cNvSpPr/>
            <p:nvPr/>
          </p:nvSpPr>
          <p:spPr>
            <a:xfrm>
              <a:off x="2448754" y="4159557"/>
              <a:ext cx="2467030" cy="8645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Thoughts</a:t>
              </a:r>
            </a:p>
            <a:p>
              <a:pPr algn="ctr"/>
              <a:r>
                <a:rPr lang="en-US" dirty="0" smtClean="0">
                  <a:solidFill>
                    <a:srgbClr val="000086"/>
                  </a:solidFill>
                </a:rPr>
                <a:t>K2-Learning</a:t>
              </a:r>
            </a:p>
            <a:p>
              <a:pPr algn="ctr"/>
              <a:r>
                <a:rPr lang="en-US" dirty="0" smtClean="0">
                  <a:solidFill>
                    <a:srgbClr val="000086"/>
                  </a:solidFill>
                </a:rPr>
                <a:t>WHAT</a:t>
              </a:r>
              <a:endParaRPr lang="en-US" dirty="0">
                <a:solidFill>
                  <a:srgbClr val="000086"/>
                </a:solidFill>
              </a:endParaRPr>
            </a:p>
          </p:txBody>
        </p:sp>
        <p:sp>
          <p:nvSpPr>
            <p:cNvPr id="7" name="Rectangle 6"/>
            <p:cNvSpPr/>
            <p:nvPr/>
          </p:nvSpPr>
          <p:spPr>
            <a:xfrm>
              <a:off x="4203088" y="3105666"/>
              <a:ext cx="2467030" cy="8645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Actions</a:t>
              </a:r>
            </a:p>
            <a:p>
              <a:pPr algn="ctr"/>
              <a:r>
                <a:rPr lang="en-US" dirty="0" smtClean="0">
                  <a:solidFill>
                    <a:srgbClr val="000086"/>
                  </a:solidFill>
                </a:rPr>
                <a:t>K3-Behavior</a:t>
              </a:r>
            </a:p>
            <a:p>
              <a:pPr algn="ctr"/>
              <a:r>
                <a:rPr lang="en-US" dirty="0" smtClean="0">
                  <a:solidFill>
                    <a:srgbClr val="000086"/>
                  </a:solidFill>
                </a:rPr>
                <a:t>HOW,IF</a:t>
              </a:r>
              <a:endParaRPr lang="en-US" dirty="0">
                <a:solidFill>
                  <a:srgbClr val="000086"/>
                </a:solidFill>
              </a:endParaRPr>
            </a:p>
          </p:txBody>
        </p:sp>
        <p:sp>
          <p:nvSpPr>
            <p:cNvPr id="8" name="Rectangle 7"/>
            <p:cNvSpPr/>
            <p:nvPr/>
          </p:nvSpPr>
          <p:spPr>
            <a:xfrm>
              <a:off x="6003105" y="2034424"/>
              <a:ext cx="2467030" cy="8645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Impact/Results</a:t>
              </a:r>
            </a:p>
            <a:p>
              <a:pPr algn="ctr"/>
              <a:r>
                <a:rPr lang="en-US" dirty="0" smtClean="0">
                  <a:solidFill>
                    <a:srgbClr val="000086"/>
                  </a:solidFill>
                </a:rPr>
                <a:t>K4-End Points</a:t>
              </a:r>
            </a:p>
            <a:p>
              <a:pPr algn="ctr"/>
              <a:r>
                <a:rPr lang="en-US" dirty="0" smtClean="0">
                  <a:solidFill>
                    <a:srgbClr val="000086"/>
                  </a:solidFill>
                </a:rPr>
                <a:t>THEN</a:t>
              </a:r>
              <a:r>
                <a:rPr lang="is-IS" dirty="0" smtClean="0">
                  <a:solidFill>
                    <a:srgbClr val="000086"/>
                  </a:solidFill>
                </a:rPr>
                <a:t>…</a:t>
              </a:r>
              <a:endParaRPr lang="en-US" dirty="0">
                <a:solidFill>
                  <a:srgbClr val="000086"/>
                </a:solidFill>
              </a:endParaRPr>
            </a:p>
          </p:txBody>
        </p:sp>
      </p:grpSp>
      <p:sp>
        <p:nvSpPr>
          <p:cNvPr id="11" name="Right Arrow 10"/>
          <p:cNvSpPr/>
          <p:nvPr/>
        </p:nvSpPr>
        <p:spPr>
          <a:xfrm rot="19583629">
            <a:off x="-265472" y="2844224"/>
            <a:ext cx="6461100" cy="1046379"/>
          </a:xfrm>
          <a:prstGeom prst="rightArrow">
            <a:avLst>
              <a:gd name="adj1" fmla="val 28438"/>
              <a:gd name="adj2" fmla="val 51301"/>
            </a:avLst>
          </a:prstGeom>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solidFill>
              </a:rPr>
              <a:t>Embedding New Paradigms </a:t>
            </a:r>
            <a:endParaRPr lang="en-US" dirty="0">
              <a:solidFill>
                <a:schemeClr val="accent4"/>
              </a:solidFill>
            </a:endParaRPr>
          </a:p>
        </p:txBody>
      </p:sp>
    </p:spTree>
    <p:extLst>
      <p:ext uri="{BB962C8B-B14F-4D97-AF65-F5344CB8AC3E}">
        <p14:creationId xmlns:p14="http://schemas.microsoft.com/office/powerpoint/2010/main" val="320312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Emotions are More Powerful than Logic</a:t>
            </a:r>
            <a:endParaRPr lang="en-US" sz="3600" dirty="0"/>
          </a:p>
        </p:txBody>
      </p:sp>
      <p:sp>
        <p:nvSpPr>
          <p:cNvPr id="3" name="Content Placeholder 2"/>
          <p:cNvSpPr>
            <a:spLocks noGrp="1"/>
          </p:cNvSpPr>
          <p:nvPr>
            <p:ph sz="half" idx="2"/>
          </p:nvPr>
        </p:nvSpPr>
        <p:spPr>
          <a:xfrm>
            <a:off x="4720281" y="6210281"/>
            <a:ext cx="4250723" cy="510629"/>
          </a:xfrm>
        </p:spPr>
        <p:txBody>
          <a:bodyPr/>
          <a:lstStyle/>
          <a:p>
            <a:pPr marL="0" indent="0" algn="r">
              <a:buNone/>
            </a:pPr>
            <a:r>
              <a:rPr lang="es-ES" sz="1100" dirty="0"/>
              <a:t>Descartes' Error, Antonio Damasio (1994)</a:t>
            </a:r>
          </a:p>
          <a:p>
            <a:endParaRPr lang="en-US" dirty="0"/>
          </a:p>
        </p:txBody>
      </p:sp>
      <p:sp>
        <p:nvSpPr>
          <p:cNvPr id="11" name="Content Placeholder 10"/>
          <p:cNvSpPr>
            <a:spLocks noGrp="1"/>
          </p:cNvSpPr>
          <p:nvPr>
            <p:ph sz="half" idx="1"/>
          </p:nvPr>
        </p:nvSpPr>
        <p:spPr>
          <a:xfrm>
            <a:off x="1013863" y="1864416"/>
            <a:ext cx="7473462" cy="897260"/>
          </a:xfrm>
        </p:spPr>
        <p:txBody>
          <a:bodyPr/>
          <a:lstStyle/>
          <a:p>
            <a:pPr marL="0" indent="0" algn="ctr">
              <a:buNone/>
            </a:pPr>
            <a:r>
              <a:rPr lang="en-US" sz="2400" dirty="0"/>
              <a:t>“Reason and Intellect only control individuals after emotion and impulse have lost their impetus</a:t>
            </a:r>
            <a:r>
              <a:rPr lang="en-US" sz="2400" dirty="0" smtClean="0"/>
              <a:t>…”</a:t>
            </a:r>
          </a:p>
          <a:p>
            <a:pPr marL="0" indent="0" algn="ctr">
              <a:buNone/>
            </a:pPr>
            <a:endParaRPr lang="en-US" sz="2400" dirty="0" smtClean="0"/>
          </a:p>
          <a:p>
            <a:pPr marL="0" indent="0" algn="ctr">
              <a:buNone/>
            </a:pPr>
            <a:r>
              <a:rPr lang="en-US" sz="2400" dirty="0" smtClean="0"/>
              <a:t> Dis-engaged	                      	Engaged</a:t>
            </a:r>
            <a:endParaRPr lang="en-US" sz="2400" dirty="0"/>
          </a:p>
          <a:p>
            <a:pPr algn="ctr"/>
            <a:endParaRPr lang="en-US" sz="2400" dirty="0"/>
          </a:p>
        </p:txBody>
      </p:sp>
    </p:spTree>
    <p:extLst>
      <p:ext uri="{BB962C8B-B14F-4D97-AF65-F5344CB8AC3E}">
        <p14:creationId xmlns:p14="http://schemas.microsoft.com/office/powerpoint/2010/main" val="478297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descr="1 of 2 thought bubbles. It reads: Heads.... You win $10,000 Cash now"/>
          <p:cNvSpPr/>
          <p:nvPr/>
        </p:nvSpPr>
        <p:spPr>
          <a:xfrm>
            <a:off x="818024" y="1570220"/>
            <a:ext cx="2493357" cy="1930593"/>
          </a:xfrm>
          <a:prstGeom prst="cloudCallout">
            <a:avLst>
              <a:gd name="adj1" fmla="val 81439"/>
              <a:gd name="adj2" fmla="val 35976"/>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Heads….</a:t>
            </a:r>
          </a:p>
          <a:p>
            <a:pPr algn="ctr"/>
            <a:r>
              <a:rPr lang="en-US" sz="2400" b="1" dirty="0" smtClean="0">
                <a:solidFill>
                  <a:schemeClr val="tx1"/>
                </a:solidFill>
              </a:rPr>
              <a:t>You </a:t>
            </a:r>
            <a:r>
              <a:rPr lang="en-US" sz="2400" b="1" dirty="0">
                <a:solidFill>
                  <a:schemeClr val="tx1"/>
                </a:solidFill>
              </a:rPr>
              <a:t>win $10,000 Cash now</a:t>
            </a:r>
          </a:p>
        </p:txBody>
      </p:sp>
      <p:sp>
        <p:nvSpPr>
          <p:cNvPr id="7" name="Cloud Callout 6" descr="2 or 2 thoguht bubbles. It reads: Tails.... You pay me $2,000 Cash now"/>
          <p:cNvSpPr/>
          <p:nvPr/>
        </p:nvSpPr>
        <p:spPr>
          <a:xfrm>
            <a:off x="6567325" y="1570220"/>
            <a:ext cx="2576675" cy="1781596"/>
          </a:xfrm>
          <a:prstGeom prst="cloudCallout">
            <a:avLst>
              <a:gd name="adj1" fmla="val -101297"/>
              <a:gd name="adj2" fmla="val 39428"/>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Tails….</a:t>
            </a:r>
            <a:endParaRPr lang="en-US" sz="2400" b="1" dirty="0">
              <a:solidFill>
                <a:schemeClr val="tx1"/>
              </a:solidFill>
            </a:endParaRPr>
          </a:p>
          <a:p>
            <a:pPr algn="ctr"/>
            <a:r>
              <a:rPr lang="en-US" sz="2400" b="1" dirty="0" smtClean="0">
                <a:solidFill>
                  <a:schemeClr val="tx1"/>
                </a:solidFill>
              </a:rPr>
              <a:t>You pay me $2,000 </a:t>
            </a:r>
            <a:r>
              <a:rPr lang="en-US" sz="2400" b="1" dirty="0">
                <a:solidFill>
                  <a:schemeClr val="tx1"/>
                </a:solidFill>
              </a:rPr>
              <a:t>Cash now</a:t>
            </a:r>
          </a:p>
        </p:txBody>
      </p:sp>
      <p:sp>
        <p:nvSpPr>
          <p:cNvPr id="2" name="Title 1"/>
          <p:cNvSpPr>
            <a:spLocks noGrp="1"/>
          </p:cNvSpPr>
          <p:nvPr>
            <p:ph type="title"/>
          </p:nvPr>
        </p:nvSpPr>
        <p:spPr>
          <a:xfrm>
            <a:off x="731039" y="909285"/>
            <a:ext cx="7739062" cy="914400"/>
          </a:xfrm>
        </p:spPr>
        <p:txBody>
          <a:bodyPr/>
          <a:lstStyle/>
          <a:p>
            <a:r>
              <a:rPr lang="en-US" dirty="0"/>
              <a:t>Meet John-John…</a:t>
            </a:r>
            <a:br>
              <a:rPr lang="en-US" dirty="0"/>
            </a:br>
            <a:endParaRPr lang="en-US" dirty="0"/>
          </a:p>
        </p:txBody>
      </p:sp>
      <p:sp>
        <p:nvSpPr>
          <p:cNvPr id="4" name="Content Placeholder 3"/>
          <p:cNvSpPr>
            <a:spLocks noGrp="1"/>
          </p:cNvSpPr>
          <p:nvPr>
            <p:ph sz="half" idx="1"/>
          </p:nvPr>
        </p:nvSpPr>
        <p:spPr>
          <a:xfrm>
            <a:off x="1666669" y="5114818"/>
            <a:ext cx="6724856" cy="779334"/>
          </a:xfrm>
        </p:spPr>
        <p:txBody>
          <a:bodyPr/>
          <a:lstStyle/>
          <a:p>
            <a:pPr marL="0" indent="0" algn="ctr">
              <a:buNone/>
            </a:pPr>
            <a:r>
              <a:rPr lang="en-US" dirty="0"/>
              <a:t>You have only two choices—you either play or pay $100 cash now to get out of the bet…. </a:t>
            </a:r>
          </a:p>
        </p:txBody>
      </p:sp>
    </p:spTree>
    <p:extLst>
      <p:ext uri="{BB962C8B-B14F-4D97-AF65-F5344CB8AC3E}">
        <p14:creationId xmlns:p14="http://schemas.microsoft.com/office/powerpoint/2010/main" val="39658703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the Crowd</a:t>
            </a:r>
            <a:r>
              <a:rPr lang="is-IS" dirty="0" smtClean="0"/>
              <a:t>….</a:t>
            </a:r>
            <a:endParaRPr lang="en-US" dirty="0"/>
          </a:p>
        </p:txBody>
      </p:sp>
    </p:spTree>
    <p:extLst>
      <p:ext uri="{BB962C8B-B14F-4D97-AF65-F5344CB8AC3E}">
        <p14:creationId xmlns:p14="http://schemas.microsoft.com/office/powerpoint/2010/main" val="636848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300" y="808301"/>
            <a:ext cx="8523464" cy="914400"/>
          </a:xfrm>
        </p:spPr>
        <p:txBody>
          <a:bodyPr/>
          <a:lstStyle/>
          <a:p>
            <a:r>
              <a:rPr lang="en-US" sz="3200" dirty="0"/>
              <a:t>Loss Aversion—preference for certainty</a:t>
            </a:r>
            <a:br>
              <a:rPr lang="en-US" sz="3200" dirty="0"/>
            </a:br>
            <a:endParaRPr lang="en-US" sz="3200" dirty="0"/>
          </a:p>
        </p:txBody>
      </p:sp>
      <p:sp>
        <p:nvSpPr>
          <p:cNvPr id="6" name="Content Placeholder 5"/>
          <p:cNvSpPr>
            <a:spLocks noGrp="1"/>
          </p:cNvSpPr>
          <p:nvPr>
            <p:ph sz="half" idx="1"/>
          </p:nvPr>
        </p:nvSpPr>
        <p:spPr>
          <a:xfrm>
            <a:off x="593300" y="1378236"/>
            <a:ext cx="6739485" cy="4800949"/>
          </a:xfrm>
        </p:spPr>
        <p:txBody>
          <a:bodyPr/>
          <a:lstStyle/>
          <a:p>
            <a:pPr marL="0" indent="0" algn="ctr">
              <a:buNone/>
            </a:pPr>
            <a:r>
              <a:rPr lang="en-US" sz="2400" dirty="0"/>
              <a:t>“A Bird in the Hand is better than 2 in the Bush</a:t>
            </a:r>
            <a:r>
              <a:rPr lang="en-US" sz="2400" dirty="0" smtClean="0"/>
              <a:t>”….</a:t>
            </a:r>
            <a:endParaRPr lang="en-US" sz="2400" dirty="0"/>
          </a:p>
          <a:p>
            <a:pPr marL="0" indent="0">
              <a:buNone/>
            </a:pPr>
            <a:r>
              <a:rPr lang="en-US" sz="1800" b="1" u="sng" dirty="0"/>
              <a:t>Expected Value=Probability x Pay-off</a:t>
            </a:r>
          </a:p>
          <a:p>
            <a:pPr marL="0" indent="0">
              <a:buNone/>
            </a:pPr>
            <a:endParaRPr lang="en-US" sz="1800" dirty="0"/>
          </a:p>
          <a:p>
            <a:pPr marL="0" indent="0">
              <a:buNone/>
            </a:pPr>
            <a:r>
              <a:rPr lang="en-US" sz="1800" dirty="0"/>
              <a:t>Scenario 1—Play the Game:</a:t>
            </a:r>
          </a:p>
          <a:p>
            <a:pPr marL="0" indent="0">
              <a:buNone/>
            </a:pPr>
            <a:r>
              <a:rPr lang="en-US" sz="1800" dirty="0"/>
              <a:t>Heads EV= 0.5 x $10,000= $5,000</a:t>
            </a:r>
          </a:p>
          <a:p>
            <a:pPr marL="0" indent="0">
              <a:buNone/>
            </a:pPr>
            <a:r>
              <a:rPr lang="en-US" sz="1800" dirty="0"/>
              <a:t>Tails EV= 0.5 x -$2,000= -$1,000</a:t>
            </a:r>
          </a:p>
          <a:p>
            <a:pPr marL="457200" lvl="1" indent="0">
              <a:buNone/>
            </a:pPr>
            <a:r>
              <a:rPr lang="en-US" sz="1800" b="1" dirty="0">
                <a:solidFill>
                  <a:srgbClr val="FF0000"/>
                </a:solidFill>
              </a:rPr>
              <a:t>TOTAL EV= +$4,000.</a:t>
            </a:r>
          </a:p>
          <a:p>
            <a:endParaRPr lang="en-US" sz="1800" dirty="0"/>
          </a:p>
          <a:p>
            <a:pPr marL="0" indent="0">
              <a:buNone/>
            </a:pPr>
            <a:r>
              <a:rPr lang="en-US" sz="1800" dirty="0"/>
              <a:t>Scenario 2—Don’t Play the Game:</a:t>
            </a:r>
          </a:p>
          <a:p>
            <a:pPr marL="0" indent="0">
              <a:buNone/>
            </a:pPr>
            <a:r>
              <a:rPr lang="en-US" sz="1800" b="1" dirty="0">
                <a:solidFill>
                  <a:srgbClr val="FF0000"/>
                </a:solidFill>
              </a:rPr>
              <a:t> </a:t>
            </a:r>
            <a:r>
              <a:rPr lang="en-US" sz="1800" b="1" dirty="0" smtClean="0">
                <a:solidFill>
                  <a:srgbClr val="FF0000"/>
                </a:solidFill>
              </a:rPr>
              <a:t>       Total </a:t>
            </a:r>
            <a:r>
              <a:rPr lang="en-US" sz="1800" b="1" dirty="0">
                <a:solidFill>
                  <a:srgbClr val="FF0000"/>
                </a:solidFill>
              </a:rPr>
              <a:t>EV</a:t>
            </a:r>
            <a:r>
              <a:rPr lang="en-US" sz="1800" dirty="0"/>
              <a:t>= 1 x $100= </a:t>
            </a:r>
            <a:r>
              <a:rPr lang="en-US" sz="1800" b="1" dirty="0">
                <a:solidFill>
                  <a:srgbClr val="FF0000"/>
                </a:solidFill>
              </a:rPr>
              <a:t>-$100.</a:t>
            </a:r>
          </a:p>
          <a:p>
            <a:endParaRPr lang="en-US" dirty="0"/>
          </a:p>
          <a:p>
            <a:endParaRPr lang="en-US" dirty="0"/>
          </a:p>
        </p:txBody>
      </p:sp>
      <p:sp>
        <p:nvSpPr>
          <p:cNvPr id="8" name="Content Placeholder 7"/>
          <p:cNvSpPr>
            <a:spLocks noGrp="1"/>
          </p:cNvSpPr>
          <p:nvPr>
            <p:ph sz="half" idx="2"/>
          </p:nvPr>
        </p:nvSpPr>
        <p:spPr>
          <a:xfrm>
            <a:off x="1876198" y="5363498"/>
            <a:ext cx="8523464" cy="1164266"/>
          </a:xfrm>
        </p:spPr>
        <p:txBody>
          <a:bodyPr/>
          <a:lstStyle/>
          <a:p>
            <a:endParaRPr lang="en-US" dirty="0"/>
          </a:p>
          <a:p>
            <a:pPr marL="0" indent="0">
              <a:buNone/>
            </a:pPr>
            <a:r>
              <a:rPr lang="en-US" sz="2400" dirty="0" smtClean="0"/>
              <a:t>It hurts more to loose than it does to win…..</a:t>
            </a:r>
            <a:endParaRPr lang="en-US" sz="2400" dirty="0"/>
          </a:p>
        </p:txBody>
      </p:sp>
      <p:pic>
        <p:nvPicPr>
          <p:cNvPr id="3" name="Picture 2" descr="A bar graph where the first bar is twice as long as the second. the first bar reads &quot;pain from loss&quot; and the second, shorter bar reads &quot;pleasure from gain&quot;"/>
          <p:cNvPicPr>
            <a:picLocks noChangeAspect="1"/>
          </p:cNvPicPr>
          <p:nvPr/>
        </p:nvPicPr>
        <p:blipFill rotWithShape="1">
          <a:blip r:embed="rId3">
            <a:extLst>
              <a:ext uri="{28A0092B-C50C-407E-A947-70E740481C1C}">
                <a14:useLocalDpi xmlns:a14="http://schemas.microsoft.com/office/drawing/2010/main" val="0"/>
              </a:ext>
            </a:extLst>
          </a:blip>
          <a:srcRect l="19870" t="15289" r="56104" b="31034"/>
          <a:stretch/>
        </p:blipFill>
        <p:spPr>
          <a:xfrm>
            <a:off x="5404564" y="2292636"/>
            <a:ext cx="3306614" cy="3503221"/>
          </a:xfrm>
          <a:prstGeom prst="rect">
            <a:avLst/>
          </a:prstGeom>
        </p:spPr>
      </p:pic>
    </p:spTree>
    <p:extLst>
      <p:ext uri="{BB962C8B-B14F-4D97-AF65-F5344CB8AC3E}">
        <p14:creationId xmlns:p14="http://schemas.microsoft.com/office/powerpoint/2010/main" val="6077376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533400"/>
            <a:ext cx="7739063" cy="914400"/>
          </a:xfrm>
        </p:spPr>
        <p:txBody>
          <a:bodyPr/>
          <a:lstStyle/>
          <a:p>
            <a:r>
              <a:rPr lang="en-US" altLang="en-US" dirty="0" smtClean="0"/>
              <a:t>Rules of Engagement </a:t>
            </a:r>
          </a:p>
        </p:txBody>
      </p:sp>
      <p:sp>
        <p:nvSpPr>
          <p:cNvPr id="5" name="Content Placeholder 2"/>
          <p:cNvSpPr>
            <a:spLocks noGrp="1"/>
          </p:cNvSpPr>
          <p:nvPr>
            <p:ph idx="1"/>
          </p:nvPr>
        </p:nvSpPr>
        <p:spPr>
          <a:xfrm>
            <a:off x="990600" y="1524000"/>
            <a:ext cx="7924800" cy="4953000"/>
          </a:xfrm>
        </p:spPr>
        <p:txBody>
          <a:bodyPr/>
          <a:lstStyle/>
          <a:p>
            <a:pPr>
              <a:defRPr/>
            </a:pPr>
            <a:r>
              <a:rPr lang="en-US" dirty="0" smtClean="0"/>
              <a:t>Audio for the webinar can be accessed in two ways:</a:t>
            </a:r>
          </a:p>
          <a:p>
            <a:pPr marL="914400" lvl="1" indent="-457200">
              <a:buClrTx/>
              <a:buSzPct val="100000"/>
              <a:buFont typeface="+mj-lt"/>
              <a:buAutoNum type="arabicPeriod"/>
              <a:defRPr/>
            </a:pPr>
            <a:r>
              <a:rPr lang="en-US" sz="2200" dirty="0"/>
              <a:t>Through the phone </a:t>
            </a:r>
            <a:r>
              <a:rPr lang="en-US" sz="2200" i="1" dirty="0">
                <a:solidFill>
                  <a:srgbClr val="006699"/>
                </a:solidFill>
              </a:rPr>
              <a:t>(*Please mute your computer speakers)</a:t>
            </a:r>
          </a:p>
          <a:p>
            <a:pPr marL="914400" lvl="1" indent="-457200">
              <a:buClrTx/>
              <a:buSzPct val="100000"/>
              <a:buFont typeface="+mj-lt"/>
              <a:buAutoNum type="arabicPeriod"/>
              <a:defRPr/>
            </a:pPr>
            <a:r>
              <a:rPr lang="en-US" sz="2200" dirty="0"/>
              <a:t>Through your computer</a:t>
            </a:r>
          </a:p>
          <a:p>
            <a:pPr>
              <a:defRPr/>
            </a:pPr>
            <a:r>
              <a:rPr lang="en-US" dirty="0" smtClean="0"/>
              <a:t>A </a:t>
            </a:r>
            <a:r>
              <a:rPr lang="en-US" dirty="0"/>
              <a:t>Q&amp;A session will be held at the end of the presentation </a:t>
            </a:r>
          </a:p>
          <a:p>
            <a:pPr>
              <a:defRPr/>
            </a:pPr>
            <a:r>
              <a:rPr lang="en-US" dirty="0" smtClean="0"/>
              <a:t>Written questions are encouraged throughout the presentation and will be answered during the Q&amp;A session </a:t>
            </a:r>
          </a:p>
          <a:p>
            <a:pPr lvl="1">
              <a:defRPr/>
            </a:pPr>
            <a:r>
              <a:rPr lang="en-US" sz="2200" dirty="0"/>
              <a:t>To submit a question, type it into the Chat Area and send it at any time during the presentation </a:t>
            </a:r>
          </a:p>
        </p:txBody>
      </p:sp>
    </p:spTree>
    <p:extLst>
      <p:ext uri="{BB962C8B-B14F-4D97-AF65-F5344CB8AC3E}">
        <p14:creationId xmlns:p14="http://schemas.microsoft.com/office/powerpoint/2010/main" val="443888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4 Primal Emotions  </a:t>
            </a:r>
            <a:endParaRPr lang="en-US" sz="4000" dirty="0"/>
          </a:p>
        </p:txBody>
      </p:sp>
      <p:grpSp>
        <p:nvGrpSpPr>
          <p:cNvPr id="4" name="Group 3" descr="Four emotions, scared, sad, angry, happy"/>
          <p:cNvGrpSpPr/>
          <p:nvPr/>
        </p:nvGrpSpPr>
        <p:grpSpPr>
          <a:xfrm>
            <a:off x="1983103" y="1684380"/>
            <a:ext cx="5190374" cy="4367793"/>
            <a:chOff x="1983103" y="1684380"/>
            <a:chExt cx="5190374" cy="4367793"/>
          </a:xfrm>
        </p:grpSpPr>
        <p:pic>
          <p:nvPicPr>
            <p:cNvPr id="18" name="Picture 17" descr="Happy emoji"/>
            <p:cNvPicPr>
              <a:picLocks noChangeAspect="1"/>
            </p:cNvPicPr>
            <p:nvPr/>
          </p:nvPicPr>
          <p:blipFill rotWithShape="1">
            <a:blip r:embed="rId2"/>
            <a:srcRect l="18442" t="15164" r="18443" b="16400"/>
            <a:stretch/>
          </p:blipFill>
          <p:spPr>
            <a:xfrm>
              <a:off x="4871258" y="3877899"/>
              <a:ext cx="2302219" cy="2069329"/>
            </a:xfrm>
            <a:prstGeom prst="rect">
              <a:avLst/>
            </a:prstGeom>
          </p:spPr>
        </p:pic>
        <p:pic>
          <p:nvPicPr>
            <p:cNvPr id="16" name="Picture 15" descr="scared emoji"/>
            <p:cNvPicPr>
              <a:picLocks noChangeAspect="1"/>
            </p:cNvPicPr>
            <p:nvPr/>
          </p:nvPicPr>
          <p:blipFill>
            <a:blip r:embed="rId3"/>
            <a:stretch>
              <a:fillRect/>
            </a:stretch>
          </p:blipFill>
          <p:spPr>
            <a:xfrm>
              <a:off x="1983103" y="1684380"/>
              <a:ext cx="2302219" cy="2117273"/>
            </a:xfrm>
            <a:prstGeom prst="rect">
              <a:avLst/>
            </a:prstGeom>
          </p:spPr>
        </p:pic>
        <p:pic>
          <p:nvPicPr>
            <p:cNvPr id="3" name="Picture 2" descr="angry emoji"/>
            <p:cNvPicPr>
              <a:picLocks noChangeAspect="1"/>
            </p:cNvPicPr>
            <p:nvPr/>
          </p:nvPicPr>
          <p:blipFill>
            <a:blip r:embed="rId4"/>
            <a:stretch>
              <a:fillRect/>
            </a:stretch>
          </p:blipFill>
          <p:spPr>
            <a:xfrm>
              <a:off x="2165773" y="3932624"/>
              <a:ext cx="2119549" cy="2119549"/>
            </a:xfrm>
            <a:prstGeom prst="rect">
              <a:avLst/>
            </a:prstGeom>
          </p:spPr>
        </p:pic>
        <p:pic>
          <p:nvPicPr>
            <p:cNvPr id="5" name="Picture 4" descr="Sad emoji"/>
            <p:cNvPicPr>
              <a:picLocks noChangeAspect="1"/>
            </p:cNvPicPr>
            <p:nvPr/>
          </p:nvPicPr>
          <p:blipFill>
            <a:blip r:embed="rId5"/>
            <a:stretch>
              <a:fillRect/>
            </a:stretch>
          </p:blipFill>
          <p:spPr>
            <a:xfrm>
              <a:off x="4871258" y="1790700"/>
              <a:ext cx="2144684" cy="2144684"/>
            </a:xfrm>
            <a:prstGeom prst="rect">
              <a:avLst/>
            </a:prstGeom>
          </p:spPr>
        </p:pic>
      </p:grpSp>
    </p:spTree>
    <p:extLst>
      <p:ext uri="{BB962C8B-B14F-4D97-AF65-F5344CB8AC3E}">
        <p14:creationId xmlns:p14="http://schemas.microsoft.com/office/powerpoint/2010/main" val="507997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Loss Aversion—Avoiding Emotional Pain</a:t>
            </a:r>
            <a:endParaRPr lang="en-US" sz="3600" dirty="0"/>
          </a:p>
        </p:txBody>
      </p:sp>
      <p:sp>
        <p:nvSpPr>
          <p:cNvPr id="3" name="Rectangle 2"/>
          <p:cNvSpPr/>
          <p:nvPr/>
        </p:nvSpPr>
        <p:spPr>
          <a:xfrm>
            <a:off x="1811439" y="6263885"/>
            <a:ext cx="7199728" cy="261610"/>
          </a:xfrm>
          <a:prstGeom prst="rect">
            <a:avLst/>
          </a:prstGeom>
        </p:spPr>
        <p:txBody>
          <a:bodyPr wrap="square">
            <a:spAutoFit/>
          </a:bodyPr>
          <a:lstStyle/>
          <a:p>
            <a:pPr algn="r"/>
            <a:r>
              <a:rPr lang="en-US" sz="1100" dirty="0"/>
              <a:t>Higgins, E. T. 1997. Beyond pleasure and pain. American Psychologist, 52: 1280-1300.</a:t>
            </a:r>
          </a:p>
        </p:txBody>
      </p:sp>
      <p:grpSp>
        <p:nvGrpSpPr>
          <p:cNvPr id="8" name="Group 7" descr="The four face emojis and the bar graph with from before with the pain from loss bar being taller than the pleasure from gain bar"/>
          <p:cNvGrpSpPr/>
          <p:nvPr/>
        </p:nvGrpSpPr>
        <p:grpSpPr>
          <a:xfrm>
            <a:off x="457200" y="1751307"/>
            <a:ext cx="6070922" cy="4512578"/>
            <a:chOff x="457200" y="1751307"/>
            <a:chExt cx="6070922" cy="4512578"/>
          </a:xfrm>
        </p:grpSpPr>
        <p:pic>
          <p:nvPicPr>
            <p:cNvPr id="4" name="Picture 3" descr="Alt=&quot; &quot;"/>
            <p:cNvPicPr>
              <a:picLocks noChangeAspect="1"/>
            </p:cNvPicPr>
            <p:nvPr/>
          </p:nvPicPr>
          <p:blipFill>
            <a:blip r:embed="rId2"/>
            <a:stretch>
              <a:fillRect/>
            </a:stretch>
          </p:blipFill>
          <p:spPr>
            <a:xfrm>
              <a:off x="2274527" y="1751307"/>
              <a:ext cx="4253595" cy="4512578"/>
            </a:xfrm>
            <a:prstGeom prst="rect">
              <a:avLst/>
            </a:prstGeom>
          </p:spPr>
        </p:pic>
        <p:pic>
          <p:nvPicPr>
            <p:cNvPr id="18" name="Picture 17" descr="Alt=&quot; &quot;"/>
            <p:cNvPicPr>
              <a:picLocks noChangeAspect="1"/>
            </p:cNvPicPr>
            <p:nvPr/>
          </p:nvPicPr>
          <p:blipFill rotWithShape="1">
            <a:blip r:embed="rId3"/>
            <a:srcRect l="18442" t="15164" r="18443" b="16400"/>
            <a:stretch/>
          </p:blipFill>
          <p:spPr>
            <a:xfrm>
              <a:off x="457200" y="5268990"/>
              <a:ext cx="1019473" cy="916344"/>
            </a:xfrm>
            <a:prstGeom prst="rect">
              <a:avLst/>
            </a:prstGeom>
          </p:spPr>
        </p:pic>
        <p:pic>
          <p:nvPicPr>
            <p:cNvPr id="16" name="Picture 15" descr="Alt=&quot; &quot;"/>
            <p:cNvPicPr>
              <a:picLocks noChangeAspect="1"/>
            </p:cNvPicPr>
            <p:nvPr/>
          </p:nvPicPr>
          <p:blipFill>
            <a:blip r:embed="rId4"/>
            <a:stretch>
              <a:fillRect/>
            </a:stretch>
          </p:blipFill>
          <p:spPr>
            <a:xfrm>
              <a:off x="457200" y="1799868"/>
              <a:ext cx="1019473" cy="937575"/>
            </a:xfrm>
            <a:prstGeom prst="rect">
              <a:avLst/>
            </a:prstGeom>
          </p:spPr>
        </p:pic>
        <p:pic>
          <p:nvPicPr>
            <p:cNvPr id="5" name="Picture 4" descr="Alt=&quot; &quot;"/>
            <p:cNvPicPr>
              <a:picLocks noChangeAspect="1"/>
            </p:cNvPicPr>
            <p:nvPr/>
          </p:nvPicPr>
          <p:blipFill>
            <a:blip r:embed="rId5"/>
            <a:stretch>
              <a:fillRect/>
            </a:stretch>
          </p:blipFill>
          <p:spPr>
            <a:xfrm>
              <a:off x="457200" y="2952031"/>
              <a:ext cx="932469" cy="932469"/>
            </a:xfrm>
            <a:prstGeom prst="rect">
              <a:avLst/>
            </a:prstGeom>
          </p:spPr>
        </p:pic>
        <p:pic>
          <p:nvPicPr>
            <p:cNvPr id="7" name="Picture 6" descr="Alt=&quot; &quot;"/>
            <p:cNvPicPr>
              <a:picLocks noChangeAspect="1"/>
            </p:cNvPicPr>
            <p:nvPr/>
          </p:nvPicPr>
          <p:blipFill>
            <a:blip r:embed="rId6"/>
            <a:stretch>
              <a:fillRect/>
            </a:stretch>
          </p:blipFill>
          <p:spPr>
            <a:xfrm>
              <a:off x="457200" y="4086378"/>
              <a:ext cx="932469" cy="932469"/>
            </a:xfrm>
            <a:prstGeom prst="rect">
              <a:avLst/>
            </a:prstGeom>
          </p:spPr>
        </p:pic>
      </p:grpSp>
    </p:spTree>
    <p:extLst>
      <p:ext uri="{BB962C8B-B14F-4D97-AF65-F5344CB8AC3E}">
        <p14:creationId xmlns:p14="http://schemas.microsoft.com/office/powerpoint/2010/main" val="3257365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43" y="836433"/>
            <a:ext cx="8376137" cy="1143000"/>
          </a:xfrm>
        </p:spPr>
        <p:txBody>
          <a:bodyPr>
            <a:noAutofit/>
          </a:bodyPr>
          <a:lstStyle/>
          <a:p>
            <a:r>
              <a:rPr lang="en-US" sz="3200" dirty="0" smtClean="0"/>
              <a:t>De-motivators can be more </a:t>
            </a:r>
            <a:r>
              <a:rPr lang="en-US" sz="3200" dirty="0"/>
              <a:t>p</a:t>
            </a:r>
            <a:r>
              <a:rPr lang="en-US" sz="3200" dirty="0" smtClean="0"/>
              <a:t>owerful </a:t>
            </a:r>
            <a:r>
              <a:rPr lang="en-US" sz="3200" dirty="0"/>
              <a:t>t</a:t>
            </a:r>
            <a:r>
              <a:rPr lang="en-US" sz="3200" dirty="0" smtClean="0"/>
              <a:t>han Motivators</a:t>
            </a:r>
            <a:endParaRPr lang="en-US" sz="3200" dirty="0"/>
          </a:p>
        </p:txBody>
      </p:sp>
      <p:grpSp>
        <p:nvGrpSpPr>
          <p:cNvPr id="3" name="Group 2" descr="Triangle split in half to show motivators and de-motivators. From bottom, the de-motivators are: Psychological and safety and security. Moving up, the Motivators are: Love and belonging, Self-esteem and self actualization. &#10;&#10;Five rectangles accompany this triangle. from the bottom, the de-moticators are: work conditions/hours/work-life balance and Job security/stability, Financial loss, benefits. Moving up, the motivating rectangles are: joy at work, belonging, climate, collaboration. Respect, Positive feedback and recognition. The top box says &quot;meaningful day, autonomy and empowerment. "/>
          <p:cNvGrpSpPr/>
          <p:nvPr/>
        </p:nvGrpSpPr>
        <p:grpSpPr>
          <a:xfrm>
            <a:off x="648743" y="2165324"/>
            <a:ext cx="7931038" cy="4322103"/>
            <a:chOff x="648743" y="2165324"/>
            <a:chExt cx="7931038" cy="4322103"/>
          </a:xfrm>
        </p:grpSpPr>
        <p:pic>
          <p:nvPicPr>
            <p:cNvPr id="16" name="Picture 15" descr="Alt=&quot; &quot;"/>
            <p:cNvPicPr>
              <a:picLocks noChangeAspect="1"/>
            </p:cNvPicPr>
            <p:nvPr/>
          </p:nvPicPr>
          <p:blipFill>
            <a:blip r:embed="rId3"/>
            <a:stretch>
              <a:fillRect/>
            </a:stretch>
          </p:blipFill>
          <p:spPr>
            <a:xfrm>
              <a:off x="3133228" y="5577987"/>
              <a:ext cx="909440" cy="909440"/>
            </a:xfrm>
            <a:prstGeom prst="rect">
              <a:avLst/>
            </a:prstGeom>
          </p:spPr>
        </p:pic>
        <p:sp>
          <p:nvSpPr>
            <p:cNvPr id="23" name="Rectangle 22"/>
            <p:cNvSpPr/>
            <p:nvPr/>
          </p:nvSpPr>
          <p:spPr>
            <a:xfrm>
              <a:off x="4358419" y="5002893"/>
              <a:ext cx="4221362" cy="4385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W</a:t>
              </a:r>
              <a:r>
                <a:rPr lang="en-US" sz="1600" dirty="0" smtClean="0">
                  <a:solidFill>
                    <a:schemeClr val="tx1"/>
                  </a:solidFill>
                </a:rPr>
                <a:t>ork conditions/hrs/</a:t>
              </a:r>
              <a:r>
                <a:rPr lang="en-US" sz="1600" dirty="0">
                  <a:solidFill>
                    <a:schemeClr val="tx1"/>
                  </a:solidFill>
                </a:rPr>
                <a:t>work-life </a:t>
              </a:r>
              <a:r>
                <a:rPr lang="en-US" sz="1600" dirty="0" smtClean="0">
                  <a:solidFill>
                    <a:schemeClr val="tx1"/>
                  </a:solidFill>
                </a:rPr>
                <a:t>balance</a:t>
              </a:r>
              <a:endParaRPr lang="en-US" sz="1600" dirty="0">
                <a:solidFill>
                  <a:schemeClr val="tx1"/>
                </a:solidFill>
              </a:endParaRPr>
            </a:p>
          </p:txBody>
        </p:sp>
        <p:sp>
          <p:nvSpPr>
            <p:cNvPr id="24" name="Rectangle 23"/>
            <p:cNvSpPr/>
            <p:nvPr/>
          </p:nvSpPr>
          <p:spPr>
            <a:xfrm>
              <a:off x="4358419" y="4476826"/>
              <a:ext cx="4221362" cy="4385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Job security/stability, Financial Loss, Benefits</a:t>
              </a:r>
              <a:endParaRPr lang="en-US" sz="1600" dirty="0">
                <a:solidFill>
                  <a:schemeClr val="tx1"/>
                </a:solidFill>
              </a:endParaRPr>
            </a:p>
          </p:txBody>
        </p:sp>
        <p:sp>
          <p:nvSpPr>
            <p:cNvPr id="25" name="Rectangle 24"/>
            <p:cNvSpPr/>
            <p:nvPr/>
          </p:nvSpPr>
          <p:spPr>
            <a:xfrm>
              <a:off x="4358419" y="3736783"/>
              <a:ext cx="4221362" cy="5207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J</a:t>
              </a:r>
              <a:r>
                <a:rPr lang="en-US" sz="1600" dirty="0" smtClean="0">
                  <a:solidFill>
                    <a:schemeClr val="tx1"/>
                  </a:solidFill>
                </a:rPr>
                <a:t>oy at work, belonging, climate, collaboration</a:t>
              </a:r>
              <a:endParaRPr lang="en-US" sz="1600" dirty="0">
                <a:solidFill>
                  <a:schemeClr val="tx1"/>
                </a:solidFill>
              </a:endParaRPr>
            </a:p>
          </p:txBody>
        </p:sp>
        <p:sp>
          <p:nvSpPr>
            <p:cNvPr id="26" name="Rectangle 25"/>
            <p:cNvSpPr/>
            <p:nvPr/>
          </p:nvSpPr>
          <p:spPr>
            <a:xfrm>
              <a:off x="4358419" y="2997924"/>
              <a:ext cx="4221362" cy="5140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R</a:t>
              </a:r>
              <a:r>
                <a:rPr lang="en-US" sz="1600" dirty="0" smtClean="0">
                  <a:solidFill>
                    <a:schemeClr val="tx1"/>
                  </a:solidFill>
                </a:rPr>
                <a:t>espect, Positive Feedback, Recognition </a:t>
              </a:r>
              <a:endParaRPr lang="en-US" sz="1600" dirty="0">
                <a:solidFill>
                  <a:schemeClr val="tx1"/>
                </a:solidFill>
              </a:endParaRPr>
            </a:p>
          </p:txBody>
        </p:sp>
        <p:sp>
          <p:nvSpPr>
            <p:cNvPr id="27" name="Rectangle 26"/>
            <p:cNvSpPr/>
            <p:nvPr/>
          </p:nvSpPr>
          <p:spPr>
            <a:xfrm>
              <a:off x="4358419" y="2165324"/>
              <a:ext cx="4221362" cy="5637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meaningful day, autonomy, empowerment</a:t>
              </a:r>
              <a:endParaRPr lang="en-US" sz="1600" dirty="0">
                <a:solidFill>
                  <a:schemeClr val="tx1"/>
                </a:solidFill>
              </a:endParaRPr>
            </a:p>
          </p:txBody>
        </p:sp>
        <p:pic>
          <p:nvPicPr>
            <p:cNvPr id="29" name="Picture 28" descr="Alt=&quot; &quot;"/>
            <p:cNvPicPr>
              <a:picLocks noChangeAspect="1"/>
            </p:cNvPicPr>
            <p:nvPr/>
          </p:nvPicPr>
          <p:blipFill rotWithShape="1">
            <a:blip r:embed="rId4"/>
            <a:srcRect t="17586" b="2082"/>
            <a:stretch/>
          </p:blipFill>
          <p:spPr>
            <a:xfrm>
              <a:off x="648743" y="2165324"/>
              <a:ext cx="3593507" cy="3289100"/>
            </a:xfrm>
            <a:prstGeom prst="rect">
              <a:avLst/>
            </a:prstGeom>
          </p:spPr>
        </p:pic>
        <p:pic>
          <p:nvPicPr>
            <p:cNvPr id="18" name="Picture 17" descr="Alt=&quot; &quot;"/>
            <p:cNvPicPr>
              <a:picLocks noChangeAspect="1"/>
            </p:cNvPicPr>
            <p:nvPr/>
          </p:nvPicPr>
          <p:blipFill rotWithShape="1">
            <a:blip r:embed="rId5"/>
            <a:srcRect l="18442" t="15164" r="18443" b="16400"/>
            <a:stretch/>
          </p:blipFill>
          <p:spPr>
            <a:xfrm>
              <a:off x="3234556" y="2186538"/>
              <a:ext cx="1007694" cy="1086668"/>
            </a:xfrm>
            <a:prstGeom prst="rect">
              <a:avLst/>
            </a:prstGeom>
          </p:spPr>
        </p:pic>
        <p:cxnSp>
          <p:nvCxnSpPr>
            <p:cNvPr id="21" name="Straight Connector 20"/>
            <p:cNvCxnSpPr/>
            <p:nvPr/>
          </p:nvCxnSpPr>
          <p:spPr>
            <a:xfrm flipV="1">
              <a:off x="648743" y="4376330"/>
              <a:ext cx="7931038" cy="913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48743" y="2936542"/>
              <a:ext cx="1216987" cy="369332"/>
            </a:xfrm>
            <a:prstGeom prst="rect">
              <a:avLst/>
            </a:prstGeom>
            <a:noFill/>
          </p:spPr>
          <p:txBody>
            <a:bodyPr wrap="none" rtlCol="0">
              <a:spAutoFit/>
            </a:bodyPr>
            <a:lstStyle/>
            <a:p>
              <a:r>
                <a:rPr lang="en-US" dirty="0" smtClean="0">
                  <a:solidFill>
                    <a:srgbClr val="FF6600"/>
                  </a:solidFill>
                </a:rPr>
                <a:t>Motivators</a:t>
              </a:r>
              <a:endParaRPr lang="en-US" dirty="0">
                <a:solidFill>
                  <a:srgbClr val="FF6600"/>
                </a:solidFill>
              </a:endParaRPr>
            </a:p>
          </p:txBody>
        </p:sp>
        <p:sp>
          <p:nvSpPr>
            <p:cNvPr id="17" name="TextBox 16"/>
            <p:cNvSpPr txBox="1"/>
            <p:nvPr/>
          </p:nvSpPr>
          <p:spPr>
            <a:xfrm>
              <a:off x="648743" y="4546041"/>
              <a:ext cx="1544526" cy="369332"/>
            </a:xfrm>
            <a:prstGeom prst="rect">
              <a:avLst/>
            </a:prstGeom>
            <a:noFill/>
          </p:spPr>
          <p:txBody>
            <a:bodyPr wrap="none" rtlCol="0">
              <a:spAutoFit/>
            </a:bodyPr>
            <a:lstStyle/>
            <a:p>
              <a:r>
                <a:rPr lang="en-US" dirty="0" smtClean="0">
                  <a:solidFill>
                    <a:srgbClr val="FF6600"/>
                  </a:solidFill>
                </a:rPr>
                <a:t>De-Motivators</a:t>
              </a:r>
              <a:endParaRPr lang="en-US" dirty="0">
                <a:solidFill>
                  <a:srgbClr val="FF6600"/>
                </a:solidFill>
              </a:endParaRPr>
            </a:p>
          </p:txBody>
        </p:sp>
      </p:grpSp>
      <p:pic>
        <p:nvPicPr>
          <p:cNvPr id="6" name="Picture 5" descr="Alt=&quot; &quot;"/>
          <p:cNvPicPr>
            <a:picLocks noChangeAspect="1"/>
          </p:cNvPicPr>
          <p:nvPr/>
        </p:nvPicPr>
        <p:blipFill>
          <a:blip r:embed="rId6"/>
          <a:stretch>
            <a:fillRect/>
          </a:stretch>
        </p:blipFill>
        <p:spPr>
          <a:xfrm>
            <a:off x="1926207" y="5571848"/>
            <a:ext cx="940921" cy="940921"/>
          </a:xfrm>
          <a:prstGeom prst="rect">
            <a:avLst/>
          </a:prstGeom>
        </p:spPr>
      </p:pic>
      <p:pic>
        <p:nvPicPr>
          <p:cNvPr id="7" name="Picture 6" descr="Alt=&quot; &quot;"/>
          <p:cNvPicPr>
            <a:picLocks noChangeAspect="1"/>
          </p:cNvPicPr>
          <p:nvPr/>
        </p:nvPicPr>
        <p:blipFill>
          <a:blip r:embed="rId7"/>
          <a:stretch>
            <a:fillRect/>
          </a:stretch>
        </p:blipFill>
        <p:spPr>
          <a:xfrm>
            <a:off x="691133" y="5516880"/>
            <a:ext cx="968974" cy="968974"/>
          </a:xfrm>
          <a:prstGeom prst="rect">
            <a:avLst/>
          </a:prstGeom>
        </p:spPr>
      </p:pic>
    </p:spTree>
    <p:extLst>
      <p:ext uri="{BB962C8B-B14F-4D97-AF65-F5344CB8AC3E}">
        <p14:creationId xmlns:p14="http://schemas.microsoft.com/office/powerpoint/2010/main" val="2264793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Framing</a:t>
            </a:r>
            <a:r>
              <a:rPr lang="is-IS" dirty="0" smtClean="0"/>
              <a:t>…</a:t>
            </a:r>
            <a:endParaRPr lang="en-US" dirty="0"/>
          </a:p>
        </p:txBody>
      </p:sp>
      <p:sp>
        <p:nvSpPr>
          <p:cNvPr id="3" name="Content Placeholder 2"/>
          <p:cNvSpPr>
            <a:spLocks noGrp="1"/>
          </p:cNvSpPr>
          <p:nvPr>
            <p:ph sz="half" idx="1"/>
          </p:nvPr>
        </p:nvSpPr>
        <p:spPr>
          <a:xfrm>
            <a:off x="878782" y="1626028"/>
            <a:ext cx="8265218" cy="926261"/>
          </a:xfrm>
        </p:spPr>
        <p:txBody>
          <a:bodyPr/>
          <a:lstStyle/>
          <a:p>
            <a:pPr marL="0" indent="0">
              <a:buNone/>
            </a:pPr>
            <a:r>
              <a:rPr lang="en-US" sz="2400" dirty="0" smtClean="0"/>
              <a:t>They showed a video of a car crash to 100 college students and asked..</a:t>
            </a:r>
          </a:p>
          <a:p>
            <a:endParaRPr lang="en-US" sz="2400" dirty="0"/>
          </a:p>
        </p:txBody>
      </p:sp>
      <p:sp>
        <p:nvSpPr>
          <p:cNvPr id="6" name="Content Placeholder 5"/>
          <p:cNvSpPr>
            <a:spLocks noGrp="1"/>
          </p:cNvSpPr>
          <p:nvPr>
            <p:ph sz="half" idx="2"/>
          </p:nvPr>
        </p:nvSpPr>
        <p:spPr>
          <a:xfrm>
            <a:off x="2198077" y="5640862"/>
            <a:ext cx="6611815" cy="935784"/>
          </a:xfrm>
        </p:spPr>
        <p:txBody>
          <a:bodyPr/>
          <a:lstStyle/>
          <a:p>
            <a:pPr marL="0" indent="0">
              <a:buNone/>
            </a:pPr>
            <a:r>
              <a:rPr lang="en-US" sz="2400" dirty="0" smtClean="0"/>
              <a:t>How Fast were the cars going when they </a:t>
            </a:r>
            <a:r>
              <a:rPr lang="en-US" i="1" dirty="0" smtClean="0">
                <a:solidFill>
                  <a:srgbClr val="FF0000"/>
                </a:solidFill>
              </a:rPr>
              <a:t>bumped</a:t>
            </a:r>
            <a:r>
              <a:rPr lang="en-US" sz="2400" dirty="0" smtClean="0"/>
              <a:t> into each other?</a:t>
            </a:r>
          </a:p>
          <a:p>
            <a:endParaRPr lang="en-US" sz="2400" dirty="0"/>
          </a:p>
        </p:txBody>
      </p:sp>
    </p:spTree>
    <p:extLst>
      <p:ext uri="{BB962C8B-B14F-4D97-AF65-F5344CB8AC3E}">
        <p14:creationId xmlns:p14="http://schemas.microsoft.com/office/powerpoint/2010/main" val="4130137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Framing</a:t>
            </a:r>
            <a:r>
              <a:rPr lang="is-IS" dirty="0" smtClean="0"/>
              <a:t>…</a:t>
            </a:r>
            <a:endParaRPr lang="en-US" dirty="0"/>
          </a:p>
        </p:txBody>
      </p:sp>
      <p:sp>
        <p:nvSpPr>
          <p:cNvPr id="3" name="Content Placeholder 2"/>
          <p:cNvSpPr>
            <a:spLocks noGrp="1"/>
          </p:cNvSpPr>
          <p:nvPr>
            <p:ph sz="half" idx="1"/>
          </p:nvPr>
        </p:nvSpPr>
        <p:spPr>
          <a:xfrm>
            <a:off x="878782" y="1626028"/>
            <a:ext cx="8265218" cy="926261"/>
          </a:xfrm>
        </p:spPr>
        <p:txBody>
          <a:bodyPr/>
          <a:lstStyle/>
          <a:p>
            <a:pPr marL="0" indent="0">
              <a:buNone/>
            </a:pPr>
            <a:r>
              <a:rPr lang="en-US" sz="2400" dirty="0"/>
              <a:t>They then showed the same video of a car crash to a different 100 college students and asked..</a:t>
            </a:r>
          </a:p>
          <a:p>
            <a:endParaRPr lang="en-US" sz="2400" dirty="0"/>
          </a:p>
        </p:txBody>
      </p:sp>
      <p:sp>
        <p:nvSpPr>
          <p:cNvPr id="6" name="Content Placeholder 5"/>
          <p:cNvSpPr>
            <a:spLocks noGrp="1"/>
          </p:cNvSpPr>
          <p:nvPr>
            <p:ph sz="half" idx="2"/>
          </p:nvPr>
        </p:nvSpPr>
        <p:spPr>
          <a:xfrm>
            <a:off x="2008310" y="5176167"/>
            <a:ext cx="6611815" cy="935784"/>
          </a:xfrm>
        </p:spPr>
        <p:txBody>
          <a:bodyPr/>
          <a:lstStyle/>
          <a:p>
            <a:pPr marL="0" lvl="0" indent="0" eaLnBrk="1" hangingPunct="1">
              <a:lnSpc>
                <a:spcPct val="100000"/>
              </a:lnSpc>
              <a:spcBef>
                <a:spcPct val="0"/>
              </a:spcBef>
              <a:buClrTx/>
              <a:buSzTx/>
              <a:buNone/>
            </a:pPr>
            <a:r>
              <a:rPr lang="en-US" sz="2400" kern="1200" dirty="0">
                <a:solidFill>
                  <a:srgbClr val="000000"/>
                </a:solidFill>
                <a:latin typeface="Arial" pitchFamily="34" charset="0"/>
                <a:ea typeface="ヒラギノ角ゴ Pro W3" pitchFamily="127" charset="-128"/>
                <a:cs typeface="+mn-cs"/>
              </a:rPr>
              <a:t>How Fast were the cars going when they </a:t>
            </a:r>
            <a:r>
              <a:rPr lang="en-US" i="1" kern="1200" dirty="0">
                <a:solidFill>
                  <a:srgbClr val="FF0000"/>
                </a:solidFill>
                <a:latin typeface="Arial" pitchFamily="34" charset="0"/>
                <a:ea typeface="ヒラギノ角ゴ Pro W3" pitchFamily="127" charset="-128"/>
                <a:cs typeface="+mn-cs"/>
              </a:rPr>
              <a:t>smashed</a:t>
            </a:r>
            <a:r>
              <a:rPr lang="en-US" sz="2400" kern="1200" dirty="0">
                <a:solidFill>
                  <a:srgbClr val="000000"/>
                </a:solidFill>
                <a:latin typeface="Arial" pitchFamily="34" charset="0"/>
                <a:ea typeface="ヒラギノ角ゴ Pro W3" pitchFamily="127" charset="-128"/>
                <a:cs typeface="+mn-cs"/>
              </a:rPr>
              <a:t> into each other?</a:t>
            </a:r>
          </a:p>
          <a:p>
            <a:endParaRPr lang="en-US" sz="2400" dirty="0"/>
          </a:p>
        </p:txBody>
      </p:sp>
    </p:spTree>
    <p:extLst>
      <p:ext uri="{BB962C8B-B14F-4D97-AF65-F5344CB8AC3E}">
        <p14:creationId xmlns:p14="http://schemas.microsoft.com/office/powerpoint/2010/main" val="2366977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Framing</a:t>
            </a:r>
            <a:r>
              <a:rPr lang="is-IS" dirty="0" smtClean="0"/>
              <a:t>…</a:t>
            </a:r>
            <a:endParaRPr lang="en-US" dirty="0"/>
          </a:p>
        </p:txBody>
      </p:sp>
      <p:sp>
        <p:nvSpPr>
          <p:cNvPr id="3" name="Content Placeholder 2"/>
          <p:cNvSpPr>
            <a:spLocks noGrp="1"/>
          </p:cNvSpPr>
          <p:nvPr>
            <p:ph sz="half" idx="1"/>
          </p:nvPr>
        </p:nvSpPr>
        <p:spPr>
          <a:xfrm>
            <a:off x="5427701" y="1790700"/>
            <a:ext cx="3382191" cy="2909772"/>
          </a:xfrm>
        </p:spPr>
        <p:txBody>
          <a:bodyPr/>
          <a:lstStyle/>
          <a:p>
            <a:pPr marL="0" lvl="0" indent="0" eaLnBrk="1" hangingPunct="1">
              <a:lnSpc>
                <a:spcPct val="100000"/>
              </a:lnSpc>
              <a:spcBef>
                <a:spcPct val="0"/>
              </a:spcBef>
              <a:buClrTx/>
              <a:buSzTx/>
              <a:buNone/>
            </a:pPr>
            <a:r>
              <a:rPr lang="en-US" sz="2400" kern="1200" dirty="0">
                <a:solidFill>
                  <a:srgbClr val="000000"/>
                </a:solidFill>
                <a:latin typeface="Arial" pitchFamily="34" charset="0"/>
                <a:ea typeface="ヒラギノ角ゴ Pro W3" pitchFamily="127" charset="-128"/>
                <a:cs typeface="+mn-cs"/>
              </a:rPr>
              <a:t>The group primed with </a:t>
            </a:r>
            <a:r>
              <a:rPr lang="en-US" sz="2400" i="1" kern="1200" dirty="0">
                <a:solidFill>
                  <a:srgbClr val="FF0000"/>
                </a:solidFill>
                <a:latin typeface="Arial" pitchFamily="34" charset="0"/>
                <a:ea typeface="ヒラギノ角ゴ Pro W3" pitchFamily="127" charset="-128"/>
                <a:cs typeface="+mn-cs"/>
              </a:rPr>
              <a:t>Smashed</a:t>
            </a:r>
            <a:r>
              <a:rPr lang="en-US" sz="2400" kern="1200" dirty="0">
                <a:solidFill>
                  <a:srgbClr val="000000"/>
                </a:solidFill>
                <a:latin typeface="Arial" pitchFamily="34" charset="0"/>
                <a:ea typeface="ヒラギノ角ゴ Pro W3" pitchFamily="127" charset="-128"/>
                <a:cs typeface="+mn-cs"/>
              </a:rPr>
              <a:t> estimated a 9 mi per hour faster estimate than </a:t>
            </a:r>
            <a:r>
              <a:rPr lang="en-US" sz="2400" i="1" kern="1200" dirty="0">
                <a:solidFill>
                  <a:srgbClr val="FF0000"/>
                </a:solidFill>
                <a:latin typeface="Arial" pitchFamily="34" charset="0"/>
                <a:ea typeface="ヒラギノ角ゴ Pro W3" pitchFamily="127" charset="-128"/>
                <a:cs typeface="+mn-cs"/>
              </a:rPr>
              <a:t>Bumped. </a:t>
            </a:r>
          </a:p>
          <a:p>
            <a:endParaRPr lang="en-US" sz="2000" dirty="0"/>
          </a:p>
        </p:txBody>
      </p:sp>
      <p:sp>
        <p:nvSpPr>
          <p:cNvPr id="6" name="Content Placeholder 5"/>
          <p:cNvSpPr>
            <a:spLocks noGrp="1"/>
          </p:cNvSpPr>
          <p:nvPr>
            <p:ph sz="half" idx="2"/>
          </p:nvPr>
        </p:nvSpPr>
        <p:spPr>
          <a:xfrm>
            <a:off x="1987752" y="4420416"/>
            <a:ext cx="6611815" cy="935784"/>
          </a:xfrm>
        </p:spPr>
        <p:txBody>
          <a:bodyPr/>
          <a:lstStyle/>
          <a:p>
            <a:pPr marL="0" lvl="0" indent="0" eaLnBrk="1" hangingPunct="1">
              <a:lnSpc>
                <a:spcPct val="100000"/>
              </a:lnSpc>
              <a:spcBef>
                <a:spcPct val="0"/>
              </a:spcBef>
              <a:buClrTx/>
              <a:buSzTx/>
              <a:buNone/>
            </a:pPr>
            <a:r>
              <a:rPr lang="en-US" sz="2400" kern="1200" dirty="0">
                <a:solidFill>
                  <a:srgbClr val="000000"/>
                </a:solidFill>
                <a:latin typeface="Arial" pitchFamily="34" charset="0"/>
                <a:ea typeface="ヒラギノ角ゴ Pro W3" pitchFamily="127" charset="-128"/>
                <a:cs typeface="+mn-cs"/>
              </a:rPr>
              <a:t>Do you recall glass breaking in the video?</a:t>
            </a:r>
          </a:p>
          <a:p>
            <a:pPr marL="0" lvl="0" indent="0" eaLnBrk="1" hangingPunct="1">
              <a:lnSpc>
                <a:spcPct val="100000"/>
              </a:lnSpc>
              <a:spcBef>
                <a:spcPct val="0"/>
              </a:spcBef>
              <a:buClrTx/>
              <a:buSzTx/>
              <a:buNone/>
            </a:pPr>
            <a:endParaRPr lang="en-US" sz="1800" kern="1200" dirty="0">
              <a:solidFill>
                <a:srgbClr val="000000"/>
              </a:solidFill>
              <a:latin typeface="Arial" pitchFamily="34" charset="0"/>
              <a:ea typeface="ヒラギノ角ゴ Pro W3" pitchFamily="127" charset="-128"/>
              <a:cs typeface="+mn-cs"/>
            </a:endParaRPr>
          </a:p>
          <a:p>
            <a:pPr marL="0" lvl="0" indent="0" eaLnBrk="1" hangingPunct="1">
              <a:lnSpc>
                <a:spcPct val="100000"/>
              </a:lnSpc>
              <a:spcBef>
                <a:spcPct val="0"/>
              </a:spcBef>
              <a:buClrTx/>
              <a:buSzTx/>
              <a:buNone/>
            </a:pPr>
            <a:r>
              <a:rPr lang="en-US" sz="1800" i="1" kern="1200" dirty="0">
                <a:solidFill>
                  <a:srgbClr val="000000"/>
                </a:solidFill>
                <a:latin typeface="Arial" pitchFamily="34" charset="0"/>
                <a:ea typeface="ヒラギノ角ゴ Pro W3" pitchFamily="127" charset="-128"/>
                <a:cs typeface="+mn-cs"/>
              </a:rPr>
              <a:t>**THERE WAS NO GLASS BREAKING IN THE VIDEO</a:t>
            </a:r>
            <a:r>
              <a:rPr lang="en-US" sz="1800" i="1" kern="1200" dirty="0" smtClean="0">
                <a:solidFill>
                  <a:srgbClr val="000000"/>
                </a:solidFill>
                <a:latin typeface="Arial" pitchFamily="34" charset="0"/>
                <a:ea typeface="ヒラギノ角ゴ Pro W3" pitchFamily="127" charset="-128"/>
                <a:cs typeface="+mn-cs"/>
              </a:rPr>
              <a:t>**</a:t>
            </a:r>
          </a:p>
          <a:p>
            <a:pPr marL="0" lvl="0" indent="0" eaLnBrk="1" hangingPunct="1">
              <a:lnSpc>
                <a:spcPct val="100000"/>
              </a:lnSpc>
              <a:spcBef>
                <a:spcPct val="0"/>
              </a:spcBef>
              <a:buClrTx/>
              <a:buSzTx/>
              <a:buNone/>
            </a:pPr>
            <a:endParaRPr lang="en-US" sz="1800" i="1" kern="1200" dirty="0" smtClean="0">
              <a:solidFill>
                <a:srgbClr val="000000"/>
              </a:solidFill>
              <a:latin typeface="Arial" pitchFamily="34" charset="0"/>
              <a:ea typeface="ヒラギノ角ゴ Pro W3" pitchFamily="127" charset="-128"/>
              <a:cs typeface="+mn-cs"/>
            </a:endParaRPr>
          </a:p>
          <a:p>
            <a:pPr marL="0" lvl="0" indent="0" eaLnBrk="1" hangingPunct="1">
              <a:lnSpc>
                <a:spcPct val="100000"/>
              </a:lnSpc>
              <a:spcBef>
                <a:spcPct val="0"/>
              </a:spcBef>
              <a:buClrTx/>
              <a:buSzTx/>
              <a:buNone/>
            </a:pPr>
            <a:r>
              <a:rPr lang="en-US" sz="2400" i="1" kern="1200" dirty="0">
                <a:solidFill>
                  <a:srgbClr val="FF0000"/>
                </a:solidFill>
                <a:latin typeface="Arial" pitchFamily="34" charset="0"/>
                <a:ea typeface="ヒラギノ角ゴ Pro W3" pitchFamily="127" charset="-128"/>
                <a:cs typeface="+mn-cs"/>
              </a:rPr>
              <a:t>Bumped </a:t>
            </a:r>
            <a:r>
              <a:rPr lang="en-US" sz="2400" kern="1200" dirty="0">
                <a:solidFill>
                  <a:srgbClr val="000000"/>
                </a:solidFill>
                <a:latin typeface="Arial" pitchFamily="34" charset="0"/>
                <a:ea typeface="ヒラギノ角ゴ Pro W3" pitchFamily="127" charset="-128"/>
                <a:cs typeface="+mn-cs"/>
              </a:rPr>
              <a:t>Group said “yes” 14% of the time.</a:t>
            </a:r>
          </a:p>
          <a:p>
            <a:pPr marL="0" lvl="0" indent="0" eaLnBrk="1" hangingPunct="1">
              <a:lnSpc>
                <a:spcPct val="100000"/>
              </a:lnSpc>
              <a:spcBef>
                <a:spcPct val="0"/>
              </a:spcBef>
              <a:buClrTx/>
              <a:buSzTx/>
              <a:buNone/>
            </a:pPr>
            <a:r>
              <a:rPr lang="en-US" sz="2400" i="1" kern="1200" dirty="0">
                <a:solidFill>
                  <a:srgbClr val="FF0000"/>
                </a:solidFill>
                <a:latin typeface="Arial" pitchFamily="34" charset="0"/>
                <a:ea typeface="ヒラギノ角ゴ Pro W3" pitchFamily="127" charset="-128"/>
                <a:cs typeface="+mn-cs"/>
              </a:rPr>
              <a:t>Smashed</a:t>
            </a:r>
            <a:r>
              <a:rPr lang="en-US" sz="2400" kern="1200" dirty="0">
                <a:solidFill>
                  <a:srgbClr val="000000"/>
                </a:solidFill>
                <a:latin typeface="Arial" pitchFamily="34" charset="0"/>
                <a:ea typeface="ヒラギノ角ゴ Pro W3" pitchFamily="127" charset="-128"/>
                <a:cs typeface="+mn-cs"/>
              </a:rPr>
              <a:t> Group said “Yes” 32% of the time. </a:t>
            </a:r>
          </a:p>
          <a:p>
            <a:pPr marL="0" lvl="0" indent="0" eaLnBrk="1" hangingPunct="1">
              <a:lnSpc>
                <a:spcPct val="100000"/>
              </a:lnSpc>
              <a:spcBef>
                <a:spcPct val="0"/>
              </a:spcBef>
              <a:buClrTx/>
              <a:buSzTx/>
              <a:buNone/>
            </a:pPr>
            <a:endParaRPr lang="en-US" sz="1800" i="1" kern="1200" dirty="0">
              <a:solidFill>
                <a:srgbClr val="000000"/>
              </a:solidFill>
              <a:latin typeface="Arial" pitchFamily="34" charset="0"/>
              <a:ea typeface="ヒラギノ角ゴ Pro W3" pitchFamily="127" charset="-128"/>
              <a:cs typeface="+mn-cs"/>
            </a:endParaRPr>
          </a:p>
          <a:p>
            <a:endParaRPr lang="en-US" sz="2400" dirty="0"/>
          </a:p>
        </p:txBody>
      </p:sp>
    </p:spTree>
    <p:extLst>
      <p:ext uri="{BB962C8B-B14F-4D97-AF65-F5344CB8AC3E}">
        <p14:creationId xmlns:p14="http://schemas.microsoft.com/office/powerpoint/2010/main" val="3507879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78238" y="1472317"/>
            <a:ext cx="7673920" cy="4154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dirty="0"/>
              <a:t>“This study asked 167 subjects to imagine they had lung cancer, half were told:</a:t>
            </a:r>
          </a:p>
          <a:p>
            <a:r>
              <a:rPr lang="en-US" altLang="en-US" sz="2400" dirty="0"/>
              <a:t> </a:t>
            </a:r>
          </a:p>
          <a:p>
            <a:r>
              <a:rPr lang="en-US" altLang="en-US" sz="2400" dirty="0"/>
              <a:t>“of 100 people having surgery, 10 will die during surgery, </a:t>
            </a:r>
          </a:p>
          <a:p>
            <a:r>
              <a:rPr lang="en-US" altLang="en-US" sz="2400" dirty="0"/>
              <a:t>32 will have died by one year, and 66 will have died by five years.”</a:t>
            </a:r>
          </a:p>
          <a:p>
            <a:endParaRPr lang="en-US" altLang="en-US" sz="2400" dirty="0"/>
          </a:p>
          <a:p>
            <a:r>
              <a:rPr lang="en-US" altLang="en-US" sz="2400" dirty="0"/>
              <a:t>“of 100 people having radiation therapy, none will have died during treatment, 23 will die by one year. And  78 will die by  five years.”</a:t>
            </a:r>
          </a:p>
          <a:p>
            <a:endParaRPr lang="en-US" altLang="en-US" sz="2400" dirty="0"/>
          </a:p>
        </p:txBody>
      </p:sp>
      <p:sp>
        <p:nvSpPr>
          <p:cNvPr id="26" name="TextBox 25"/>
          <p:cNvSpPr txBox="1">
            <a:spLocks noChangeArrowheads="1"/>
          </p:cNvSpPr>
          <p:nvPr/>
        </p:nvSpPr>
        <p:spPr bwMode="auto">
          <a:xfrm>
            <a:off x="561905" y="5383120"/>
            <a:ext cx="171353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dirty="0"/>
              <a:t>50% Surgery</a:t>
            </a:r>
          </a:p>
          <a:p>
            <a:r>
              <a:rPr lang="en-US" altLang="en-US" sz="2000" b="1" dirty="0"/>
              <a:t>50% Radiation</a:t>
            </a:r>
          </a:p>
        </p:txBody>
      </p:sp>
      <p:sp>
        <p:nvSpPr>
          <p:cNvPr id="2" name="Title 1"/>
          <p:cNvSpPr>
            <a:spLocks noGrp="1"/>
          </p:cNvSpPr>
          <p:nvPr>
            <p:ph type="title"/>
          </p:nvPr>
        </p:nvSpPr>
        <p:spPr>
          <a:xfrm>
            <a:off x="854869" y="757033"/>
            <a:ext cx="7739062" cy="914400"/>
          </a:xfrm>
        </p:spPr>
        <p:txBody>
          <a:bodyPr/>
          <a:lstStyle/>
          <a:p>
            <a:r>
              <a:rPr lang="en-US" dirty="0"/>
              <a:t>The Power of Positive Framing</a:t>
            </a:r>
            <a:br>
              <a:rPr lang="en-US" dirty="0"/>
            </a:br>
            <a:endParaRPr lang="en-US" dirty="0"/>
          </a:p>
        </p:txBody>
      </p:sp>
      <p:sp>
        <p:nvSpPr>
          <p:cNvPr id="28" name="Content Placeholder 27"/>
          <p:cNvSpPr txBox="1">
            <a:spLocks noGrp="1"/>
          </p:cNvSpPr>
          <p:nvPr>
            <p:ph sz="half" idx="2"/>
          </p:nvPr>
        </p:nvSpPr>
        <p:spPr>
          <a:xfrm>
            <a:off x="4638308" y="6240083"/>
            <a:ext cx="4256309" cy="253146"/>
          </a:xfrm>
          <a:prstGeom prst="rect">
            <a:avLst/>
          </a:prstGeom>
          <a:noFill/>
        </p:spPr>
        <p:txBody>
          <a:bodyPr wrap="square" rtlCol="0">
            <a:spAutoFit/>
          </a:bodyPr>
          <a:lstStyle/>
          <a:p>
            <a:pPr marL="0" indent="0" algn="r">
              <a:buNone/>
            </a:pPr>
            <a:r>
              <a:rPr lang="en-US" sz="1100" dirty="0"/>
              <a:t>Study reported in NEMJ V. 306 #21, 1982</a:t>
            </a:r>
          </a:p>
        </p:txBody>
      </p:sp>
    </p:spTree>
    <p:extLst>
      <p:ext uri="{BB962C8B-B14F-4D97-AF65-F5344CB8AC3E}">
        <p14:creationId xmlns:p14="http://schemas.microsoft.com/office/powerpoint/2010/main" val="1322921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78238" y="1472317"/>
            <a:ext cx="7673920" cy="4154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dirty="0"/>
              <a:t>“This study asked 167 subjects to imagine they had lung cancer, half were told:</a:t>
            </a:r>
          </a:p>
          <a:p>
            <a:r>
              <a:rPr lang="en-US" altLang="en-US" sz="2400" dirty="0"/>
              <a:t> </a:t>
            </a:r>
          </a:p>
          <a:p>
            <a:r>
              <a:rPr lang="en-US" altLang="en-US" sz="2400" dirty="0"/>
              <a:t>“of 100 people having surgery, 10 will die during surgery, </a:t>
            </a:r>
          </a:p>
          <a:p>
            <a:r>
              <a:rPr lang="en-US" altLang="en-US" sz="2400" dirty="0"/>
              <a:t>32 will have died by one year, and 66 will have died by five years.”</a:t>
            </a:r>
          </a:p>
          <a:p>
            <a:endParaRPr lang="en-US" altLang="en-US" sz="2400" dirty="0"/>
          </a:p>
          <a:p>
            <a:r>
              <a:rPr lang="en-US" altLang="en-US" sz="2400" dirty="0"/>
              <a:t>“of 100 people having radiation therapy, none will have died during treatment, 23 will die by one year. And  78 will die by  five years.”</a:t>
            </a:r>
          </a:p>
          <a:p>
            <a:endParaRPr lang="en-US" altLang="en-US" sz="2400" dirty="0"/>
          </a:p>
        </p:txBody>
      </p:sp>
      <p:grpSp>
        <p:nvGrpSpPr>
          <p:cNvPr id="18" name="Group 17" descr="Filled in words for the power of positive framing"/>
          <p:cNvGrpSpPr>
            <a:grpSpLocks/>
          </p:cNvGrpSpPr>
          <p:nvPr/>
        </p:nvGrpSpPr>
        <p:grpSpPr bwMode="auto">
          <a:xfrm>
            <a:off x="562650" y="1559852"/>
            <a:ext cx="7589508" cy="3269903"/>
            <a:chOff x="94847" y="2189930"/>
            <a:chExt cx="6502126" cy="1484928"/>
          </a:xfrm>
        </p:grpSpPr>
        <p:sp>
          <p:nvSpPr>
            <p:cNvPr id="19" name="Rectangle 18"/>
            <p:cNvSpPr>
              <a:spLocks noChangeArrowheads="1"/>
            </p:cNvSpPr>
            <p:nvPr/>
          </p:nvSpPr>
          <p:spPr bwMode="auto">
            <a:xfrm>
              <a:off x="2434853" y="2189930"/>
              <a:ext cx="932200" cy="154596"/>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400" dirty="0">
                  <a:solidFill>
                    <a:srgbClr val="FF0000"/>
                  </a:solidFill>
                  <a:latin typeface="+mn-lt"/>
                  <a:ea typeface="+mn-ea"/>
                </a:rPr>
                <a:t>physicians</a:t>
              </a:r>
              <a:endParaRPr lang="en-US" sz="1600" dirty="0">
                <a:solidFill>
                  <a:srgbClr val="FF0000"/>
                </a:solidFill>
                <a:latin typeface="+mn-lt"/>
                <a:ea typeface="+mn-ea"/>
              </a:endParaRPr>
            </a:p>
          </p:txBody>
        </p:sp>
        <p:sp>
          <p:nvSpPr>
            <p:cNvPr id="20" name="Rectangle 19"/>
            <p:cNvSpPr>
              <a:spLocks noChangeArrowheads="1"/>
            </p:cNvSpPr>
            <p:nvPr/>
          </p:nvSpPr>
          <p:spPr bwMode="auto">
            <a:xfrm>
              <a:off x="3343570" y="2691961"/>
              <a:ext cx="1906059" cy="150032"/>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600" dirty="0">
                  <a:solidFill>
                    <a:srgbClr val="FF0000"/>
                  </a:solidFill>
                  <a:latin typeface="+mn-lt"/>
                  <a:ea typeface="+mn-ea"/>
                </a:rPr>
                <a:t>90 will survive the</a:t>
              </a:r>
            </a:p>
          </p:txBody>
        </p:sp>
        <p:sp>
          <p:nvSpPr>
            <p:cNvPr id="21" name="Rectangle 20"/>
            <p:cNvSpPr>
              <a:spLocks noChangeArrowheads="1"/>
            </p:cNvSpPr>
            <p:nvPr/>
          </p:nvSpPr>
          <p:spPr bwMode="auto">
            <a:xfrm>
              <a:off x="94847" y="2862070"/>
              <a:ext cx="2109412" cy="151766"/>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600" dirty="0">
                  <a:solidFill>
                    <a:srgbClr val="FF0000"/>
                  </a:solidFill>
                  <a:latin typeface="+mn-lt"/>
                  <a:ea typeface="+mn-ea"/>
                </a:rPr>
                <a:t>68 will survive past</a:t>
              </a:r>
            </a:p>
          </p:txBody>
        </p:sp>
        <p:sp>
          <p:nvSpPr>
            <p:cNvPr id="22" name="Rectangle 21"/>
            <p:cNvSpPr>
              <a:spLocks noChangeArrowheads="1"/>
            </p:cNvSpPr>
            <p:nvPr/>
          </p:nvSpPr>
          <p:spPr bwMode="auto">
            <a:xfrm>
              <a:off x="3757707" y="2874517"/>
              <a:ext cx="2115568" cy="145529"/>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rgbClr val="FF0000"/>
                  </a:solidFill>
                  <a:latin typeface="+mn-lt"/>
                  <a:ea typeface="+mn-ea"/>
                </a:rPr>
                <a:t>34 will survive past</a:t>
              </a:r>
            </a:p>
          </p:txBody>
        </p:sp>
        <p:sp>
          <p:nvSpPr>
            <p:cNvPr id="23" name="Rectangle 22"/>
            <p:cNvSpPr>
              <a:spLocks noChangeArrowheads="1"/>
            </p:cNvSpPr>
            <p:nvPr/>
          </p:nvSpPr>
          <p:spPr bwMode="auto">
            <a:xfrm>
              <a:off x="4413638" y="3355803"/>
              <a:ext cx="2104132" cy="153024"/>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600" dirty="0">
                  <a:solidFill>
                    <a:srgbClr val="FF0000"/>
                  </a:solidFill>
                  <a:latin typeface="+mn-lt"/>
                  <a:ea typeface="+mn-ea"/>
                </a:rPr>
                <a:t>all will survive the</a:t>
              </a:r>
            </a:p>
          </p:txBody>
        </p:sp>
        <p:sp>
          <p:nvSpPr>
            <p:cNvPr id="24" name="Rectangle 23"/>
            <p:cNvSpPr>
              <a:spLocks noChangeArrowheads="1"/>
            </p:cNvSpPr>
            <p:nvPr/>
          </p:nvSpPr>
          <p:spPr bwMode="auto">
            <a:xfrm>
              <a:off x="1994772" y="3530065"/>
              <a:ext cx="1509207" cy="144793"/>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600" dirty="0">
                  <a:solidFill>
                    <a:srgbClr val="FF0000"/>
                  </a:solidFill>
                  <a:latin typeface="+mn-lt"/>
                  <a:ea typeface="+mn-ea"/>
                </a:rPr>
                <a:t>77 will survive past</a:t>
              </a:r>
            </a:p>
          </p:txBody>
        </p:sp>
        <p:sp>
          <p:nvSpPr>
            <p:cNvPr id="25" name="Rectangle 24"/>
            <p:cNvSpPr>
              <a:spLocks noChangeArrowheads="1"/>
            </p:cNvSpPr>
            <p:nvPr/>
          </p:nvSpPr>
          <p:spPr bwMode="auto">
            <a:xfrm>
              <a:off x="5032027" y="3530065"/>
              <a:ext cx="1564946" cy="144368"/>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600" dirty="0">
                  <a:solidFill>
                    <a:srgbClr val="FF0000"/>
                  </a:solidFill>
                  <a:latin typeface="+mn-lt"/>
                  <a:ea typeface="+mn-ea"/>
                </a:rPr>
                <a:t>22 will survive past</a:t>
              </a:r>
            </a:p>
          </p:txBody>
        </p:sp>
      </p:grpSp>
      <p:sp>
        <p:nvSpPr>
          <p:cNvPr id="26" name="TextBox 25"/>
          <p:cNvSpPr txBox="1">
            <a:spLocks noChangeArrowheads="1"/>
          </p:cNvSpPr>
          <p:nvPr/>
        </p:nvSpPr>
        <p:spPr bwMode="auto">
          <a:xfrm>
            <a:off x="561905" y="5383120"/>
            <a:ext cx="171353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dirty="0"/>
              <a:t>50% Surgery</a:t>
            </a:r>
          </a:p>
          <a:p>
            <a:r>
              <a:rPr lang="en-US" altLang="en-US" sz="2000" b="1" dirty="0"/>
              <a:t>50% Radiation</a:t>
            </a:r>
          </a:p>
        </p:txBody>
      </p:sp>
      <p:sp>
        <p:nvSpPr>
          <p:cNvPr id="27" name="TextBox 26"/>
          <p:cNvSpPr txBox="1">
            <a:spLocks noChangeArrowheads="1"/>
          </p:cNvSpPr>
          <p:nvPr/>
        </p:nvSpPr>
        <p:spPr bwMode="auto">
          <a:xfrm>
            <a:off x="2479781" y="5383120"/>
            <a:ext cx="171353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dirty="0">
                <a:solidFill>
                  <a:srgbClr val="FF0000"/>
                </a:solidFill>
              </a:rPr>
              <a:t>84% Surgery</a:t>
            </a:r>
          </a:p>
          <a:p>
            <a:r>
              <a:rPr lang="en-US" altLang="en-US" sz="2000" b="1" dirty="0">
                <a:solidFill>
                  <a:srgbClr val="FF0000"/>
                </a:solidFill>
              </a:rPr>
              <a:t>16% Radiation</a:t>
            </a:r>
          </a:p>
        </p:txBody>
      </p:sp>
      <p:sp>
        <p:nvSpPr>
          <p:cNvPr id="30" name="TextBox 29"/>
          <p:cNvSpPr txBox="1">
            <a:spLocks noChangeArrowheads="1"/>
          </p:cNvSpPr>
          <p:nvPr/>
        </p:nvSpPr>
        <p:spPr bwMode="auto">
          <a:xfrm>
            <a:off x="4353928" y="5453200"/>
            <a:ext cx="3011236" cy="646331"/>
          </a:xfrm>
          <a:prstGeom prst="rect">
            <a:avLst/>
          </a:prstGeom>
          <a:ln/>
          <a:extLst/>
        </p:spPr>
        <p:style>
          <a:lnRef idx="2">
            <a:schemeClr val="accent2"/>
          </a:lnRef>
          <a:fillRef idx="1">
            <a:schemeClr val="lt1"/>
          </a:fillRef>
          <a:effectRef idx="0">
            <a:schemeClr val="accent2"/>
          </a:effectRef>
          <a:fontRef idx="minor">
            <a:schemeClr val="dk1"/>
          </a:fontRef>
        </p:style>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600" b="1" dirty="0" smtClean="0">
                <a:solidFill>
                  <a:srgbClr val="FF0000"/>
                </a:solidFill>
              </a:rPr>
              <a:t>Change of 34%</a:t>
            </a:r>
            <a:endParaRPr lang="en-US" altLang="en-US" sz="3600" b="1" dirty="0">
              <a:solidFill>
                <a:srgbClr val="FF0000"/>
              </a:solidFill>
            </a:endParaRPr>
          </a:p>
        </p:txBody>
      </p:sp>
      <p:sp>
        <p:nvSpPr>
          <p:cNvPr id="2" name="Title 1"/>
          <p:cNvSpPr>
            <a:spLocks noGrp="1"/>
          </p:cNvSpPr>
          <p:nvPr>
            <p:ph type="title"/>
          </p:nvPr>
        </p:nvSpPr>
        <p:spPr>
          <a:xfrm>
            <a:off x="854869" y="757033"/>
            <a:ext cx="7739062" cy="914400"/>
          </a:xfrm>
        </p:spPr>
        <p:txBody>
          <a:bodyPr/>
          <a:lstStyle/>
          <a:p>
            <a:r>
              <a:rPr lang="en-US" dirty="0"/>
              <a:t>The Power of Positive Framing</a:t>
            </a:r>
            <a:br>
              <a:rPr lang="en-US" dirty="0"/>
            </a:br>
            <a:endParaRPr lang="en-US" dirty="0"/>
          </a:p>
        </p:txBody>
      </p:sp>
      <p:sp>
        <p:nvSpPr>
          <p:cNvPr id="28" name="Content Placeholder 27"/>
          <p:cNvSpPr txBox="1">
            <a:spLocks noGrp="1"/>
          </p:cNvSpPr>
          <p:nvPr>
            <p:ph sz="half" idx="2"/>
          </p:nvPr>
        </p:nvSpPr>
        <p:spPr>
          <a:xfrm>
            <a:off x="4638308" y="6240083"/>
            <a:ext cx="4322811" cy="253146"/>
          </a:xfrm>
          <a:prstGeom prst="rect">
            <a:avLst/>
          </a:prstGeom>
          <a:noFill/>
        </p:spPr>
        <p:txBody>
          <a:bodyPr wrap="square" rtlCol="0">
            <a:spAutoFit/>
          </a:bodyPr>
          <a:lstStyle/>
          <a:p>
            <a:pPr marL="0" indent="0" algn="r">
              <a:buNone/>
            </a:pPr>
            <a:r>
              <a:rPr lang="en-US" sz="1100" dirty="0"/>
              <a:t>Study reported in NEMJ V. 306 #21, 1982</a:t>
            </a:r>
          </a:p>
        </p:txBody>
      </p:sp>
    </p:spTree>
    <p:extLst>
      <p:ext uri="{BB962C8B-B14F-4D97-AF65-F5344CB8AC3E}">
        <p14:creationId xmlns:p14="http://schemas.microsoft.com/office/powerpoint/2010/main" val="2973262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3" y="693420"/>
            <a:ext cx="7739062" cy="914400"/>
          </a:xfrm>
        </p:spPr>
        <p:txBody>
          <a:bodyPr>
            <a:noAutofit/>
          </a:bodyPr>
          <a:lstStyle/>
          <a:p>
            <a:r>
              <a:rPr lang="en-US" sz="2800" dirty="0" smtClean="0"/>
              <a:t>Take Home Point—Remove De-motivators and Frame Positively</a:t>
            </a:r>
            <a:endParaRPr lang="en-US" sz="2800" dirty="0"/>
          </a:p>
        </p:txBody>
      </p:sp>
      <p:sp>
        <p:nvSpPr>
          <p:cNvPr id="4" name="Content Placeholder 3"/>
          <p:cNvSpPr>
            <a:spLocks noGrp="1"/>
          </p:cNvSpPr>
          <p:nvPr>
            <p:ph idx="1"/>
          </p:nvPr>
        </p:nvSpPr>
        <p:spPr>
          <a:xfrm>
            <a:off x="881063" y="1607820"/>
            <a:ext cx="7772400" cy="3543300"/>
          </a:xfrm>
        </p:spPr>
        <p:txBody>
          <a:bodyPr/>
          <a:lstStyle/>
          <a:p>
            <a:pPr marL="0" indent="0">
              <a:buNone/>
            </a:pPr>
            <a:r>
              <a:rPr lang="en-US" sz="2000" dirty="0">
                <a:solidFill>
                  <a:srgbClr val="FF0000"/>
                </a:solidFill>
              </a:rPr>
              <a:t>Avoid Loss Aversion and Emotional Reasoning: </a:t>
            </a:r>
          </a:p>
          <a:p>
            <a:pPr marL="0" indent="0">
              <a:buNone/>
            </a:pPr>
            <a:r>
              <a:rPr lang="en-US" sz="2000" dirty="0"/>
              <a:t>State with transparency why the initiative is being done and announce it openly</a:t>
            </a:r>
          </a:p>
          <a:p>
            <a:pPr marL="742950" lvl="1">
              <a:buFont typeface="Arial"/>
              <a:buChar char="•"/>
            </a:pPr>
            <a:r>
              <a:rPr lang="en-US" sz="2000" dirty="0"/>
              <a:t>Expel myths about loss (sadness, fear) </a:t>
            </a:r>
            <a:r>
              <a:rPr lang="en-US" sz="2000" dirty="0" smtClean="0"/>
              <a:t>and </a:t>
            </a:r>
            <a:r>
              <a:rPr lang="en-US" sz="2000" dirty="0"/>
              <a:t>quite hallway talk about false reasons why the initiative is being done (anger)</a:t>
            </a:r>
          </a:p>
          <a:p>
            <a:pPr marL="0" indent="0">
              <a:buNone/>
            </a:pPr>
            <a:r>
              <a:rPr lang="en-US" sz="2000" dirty="0">
                <a:solidFill>
                  <a:srgbClr val="FF0000"/>
                </a:solidFill>
              </a:rPr>
              <a:t>Utilize Positive Framing:  </a:t>
            </a:r>
          </a:p>
          <a:p>
            <a:pPr marL="0" indent="0">
              <a:buNone/>
            </a:pPr>
            <a:r>
              <a:rPr lang="en-US" sz="2000" dirty="0"/>
              <a:t>Frame the challenge being addressed as an opportunity to “win” not only at the organizational level, but at the individual employee level.</a:t>
            </a:r>
          </a:p>
          <a:p>
            <a:pPr marL="742950" lvl="1">
              <a:buFont typeface="Arial"/>
              <a:buChar char="•"/>
            </a:pPr>
            <a:r>
              <a:rPr lang="en-US" sz="2000" dirty="0" smtClean="0"/>
              <a:t>Be </a:t>
            </a:r>
            <a:r>
              <a:rPr lang="en-US" sz="2000" dirty="0"/>
              <a:t>ready to answer “what is in it for me”?  What tangible benefit/win will the employee get for engagement?</a:t>
            </a:r>
          </a:p>
          <a:p>
            <a:pPr marL="742950" lvl="1">
              <a:buFont typeface="Arial"/>
              <a:buChar char="•"/>
            </a:pPr>
            <a:r>
              <a:rPr lang="en-US" sz="2000" dirty="0"/>
              <a:t>Anticipate the concerns of the employee and speak out potential questions and solutions?</a:t>
            </a:r>
          </a:p>
          <a:p>
            <a:endParaRPr lang="en-US" dirty="0"/>
          </a:p>
        </p:txBody>
      </p:sp>
    </p:spTree>
    <p:extLst>
      <p:ext uri="{BB962C8B-B14F-4D97-AF65-F5344CB8AC3E}">
        <p14:creationId xmlns:p14="http://schemas.microsoft.com/office/powerpoint/2010/main" val="3894091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Training (Kirkpatrick Ladder)</a:t>
            </a:r>
            <a:endParaRPr lang="en-US" dirty="0"/>
          </a:p>
        </p:txBody>
      </p:sp>
      <p:grpSp>
        <p:nvGrpSpPr>
          <p:cNvPr id="3" name="Group 2" descr="Four boxes, placed diagonally in a straight line from bottom left to top right. Bottom left: Emotions - K1-Reaction WHY. Second left: Thoughts, K2- Learning WHAT. Second from top right: Actions, K3-Behavior, HOW, IF. Top right: Impact/Results, K4-End Points, THEN...&#10;There is an arrow that runs from the bottom left to the top right that says &quot;Embedding New Paradigms.&quot;&#10;"/>
          <p:cNvGrpSpPr/>
          <p:nvPr/>
        </p:nvGrpSpPr>
        <p:grpSpPr>
          <a:xfrm>
            <a:off x="-135490" y="2034424"/>
            <a:ext cx="9129861" cy="4443128"/>
            <a:chOff x="-135490" y="2034424"/>
            <a:chExt cx="9129861" cy="4443128"/>
          </a:xfrm>
        </p:grpSpPr>
        <p:sp>
          <p:nvSpPr>
            <p:cNvPr id="5" name="Rectangle 4"/>
            <p:cNvSpPr/>
            <p:nvPr/>
          </p:nvSpPr>
          <p:spPr>
            <a:xfrm>
              <a:off x="713040" y="5261632"/>
              <a:ext cx="2467030" cy="86453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Emotions</a:t>
              </a:r>
            </a:p>
            <a:p>
              <a:pPr algn="ctr"/>
              <a:r>
                <a:rPr lang="en-US" dirty="0" smtClean="0">
                  <a:solidFill>
                    <a:srgbClr val="000090"/>
                  </a:solidFill>
                </a:rPr>
                <a:t>K1-Reaction </a:t>
              </a:r>
            </a:p>
            <a:p>
              <a:pPr algn="ctr"/>
              <a:r>
                <a:rPr lang="en-US" dirty="0" smtClean="0">
                  <a:solidFill>
                    <a:srgbClr val="000090"/>
                  </a:solidFill>
                </a:rPr>
                <a:t>WHY</a:t>
              </a:r>
              <a:endParaRPr lang="en-US" dirty="0">
                <a:solidFill>
                  <a:srgbClr val="000090"/>
                </a:solidFill>
              </a:endParaRPr>
            </a:p>
          </p:txBody>
        </p:sp>
        <p:sp>
          <p:nvSpPr>
            <p:cNvPr id="6" name="Rectangle 5"/>
            <p:cNvSpPr/>
            <p:nvPr/>
          </p:nvSpPr>
          <p:spPr>
            <a:xfrm>
              <a:off x="2448754" y="4159557"/>
              <a:ext cx="2467030" cy="8645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Thoughts</a:t>
              </a:r>
            </a:p>
            <a:p>
              <a:pPr algn="ctr"/>
              <a:r>
                <a:rPr lang="en-US" dirty="0" smtClean="0">
                  <a:solidFill>
                    <a:srgbClr val="000090"/>
                  </a:solidFill>
                </a:rPr>
                <a:t>K2-Learning</a:t>
              </a:r>
            </a:p>
            <a:p>
              <a:pPr algn="ctr"/>
              <a:r>
                <a:rPr lang="en-US" dirty="0" smtClean="0">
                  <a:solidFill>
                    <a:srgbClr val="000090"/>
                  </a:solidFill>
                </a:rPr>
                <a:t>WHAT</a:t>
              </a:r>
              <a:endParaRPr lang="en-US" dirty="0">
                <a:solidFill>
                  <a:srgbClr val="000090"/>
                </a:solidFill>
              </a:endParaRPr>
            </a:p>
          </p:txBody>
        </p:sp>
        <p:sp>
          <p:nvSpPr>
            <p:cNvPr id="7" name="Rectangle 6"/>
            <p:cNvSpPr/>
            <p:nvPr/>
          </p:nvSpPr>
          <p:spPr>
            <a:xfrm>
              <a:off x="4203088" y="3105666"/>
              <a:ext cx="2467030" cy="8645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Actions</a:t>
              </a:r>
            </a:p>
            <a:p>
              <a:pPr algn="ctr"/>
              <a:r>
                <a:rPr lang="en-US" dirty="0" smtClean="0">
                  <a:solidFill>
                    <a:srgbClr val="000090"/>
                  </a:solidFill>
                </a:rPr>
                <a:t>K3-Behavior</a:t>
              </a:r>
            </a:p>
            <a:p>
              <a:pPr algn="ctr"/>
              <a:r>
                <a:rPr lang="en-US" dirty="0" smtClean="0">
                  <a:solidFill>
                    <a:srgbClr val="000090"/>
                  </a:solidFill>
                </a:rPr>
                <a:t>HOW,IF</a:t>
              </a:r>
              <a:endParaRPr lang="en-US" dirty="0">
                <a:solidFill>
                  <a:srgbClr val="000090"/>
                </a:solidFill>
              </a:endParaRPr>
            </a:p>
          </p:txBody>
        </p:sp>
        <p:sp>
          <p:nvSpPr>
            <p:cNvPr id="8" name="Rectangle 7"/>
            <p:cNvSpPr/>
            <p:nvPr/>
          </p:nvSpPr>
          <p:spPr>
            <a:xfrm>
              <a:off x="6003105" y="2034424"/>
              <a:ext cx="2467030" cy="8645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Impact/Results</a:t>
              </a:r>
            </a:p>
            <a:p>
              <a:pPr algn="ctr"/>
              <a:r>
                <a:rPr lang="en-US" dirty="0" smtClean="0">
                  <a:solidFill>
                    <a:srgbClr val="000090"/>
                  </a:solidFill>
                </a:rPr>
                <a:t>K4-End Points</a:t>
              </a:r>
            </a:p>
            <a:p>
              <a:pPr algn="ctr"/>
              <a:r>
                <a:rPr lang="en-US" dirty="0" smtClean="0">
                  <a:solidFill>
                    <a:srgbClr val="000090"/>
                  </a:solidFill>
                </a:rPr>
                <a:t>THEN</a:t>
              </a:r>
              <a:r>
                <a:rPr lang="is-IS" dirty="0" smtClean="0">
                  <a:solidFill>
                    <a:srgbClr val="000090"/>
                  </a:solidFill>
                </a:rPr>
                <a:t>…</a:t>
              </a:r>
              <a:endParaRPr lang="en-US" dirty="0">
                <a:solidFill>
                  <a:srgbClr val="000090"/>
                </a:solidFill>
              </a:endParaRPr>
            </a:p>
          </p:txBody>
        </p:sp>
        <p:sp>
          <p:nvSpPr>
            <p:cNvPr id="10" name="TextBox 9"/>
            <p:cNvSpPr txBox="1"/>
            <p:nvPr/>
          </p:nvSpPr>
          <p:spPr>
            <a:xfrm>
              <a:off x="4322618" y="6215942"/>
              <a:ext cx="4671753" cy="261610"/>
            </a:xfrm>
            <a:prstGeom prst="rect">
              <a:avLst/>
            </a:prstGeom>
            <a:noFill/>
          </p:spPr>
          <p:txBody>
            <a:bodyPr wrap="square" rtlCol="0">
              <a:spAutoFit/>
            </a:bodyPr>
            <a:lstStyle/>
            <a:p>
              <a:pPr algn="r"/>
              <a:r>
                <a:rPr lang="en-US" sz="1100" dirty="0">
                  <a:latin typeface="+mn-lt"/>
                </a:rPr>
                <a:t>http://www.kirkpatrickpartners.com/OurPhilosophy/tabid/66/Default.aspx</a:t>
              </a:r>
            </a:p>
          </p:txBody>
        </p:sp>
        <p:sp>
          <p:nvSpPr>
            <p:cNvPr id="11" name="Right Arrow 10"/>
            <p:cNvSpPr/>
            <p:nvPr/>
          </p:nvSpPr>
          <p:spPr>
            <a:xfrm rot="19583629">
              <a:off x="-135490" y="3140117"/>
              <a:ext cx="6631121" cy="784214"/>
            </a:xfrm>
            <a:prstGeom prst="rightArrow">
              <a:avLst>
                <a:gd name="adj1" fmla="val 28438"/>
                <a:gd name="adj2" fmla="val 51301"/>
              </a:avLst>
            </a:prstGeom>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Embedding New Paradigms </a:t>
              </a:r>
              <a:endParaRPr lang="en-US" dirty="0">
                <a:solidFill>
                  <a:schemeClr val="tx1"/>
                </a:solidFill>
              </a:endParaRPr>
            </a:p>
          </p:txBody>
        </p:sp>
      </p:grpSp>
    </p:spTree>
    <p:extLst>
      <p:ext uri="{BB962C8B-B14F-4D97-AF65-F5344CB8AC3E}">
        <p14:creationId xmlns:p14="http://schemas.microsoft.com/office/powerpoint/2010/main" val="3686097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77888" y="914400"/>
            <a:ext cx="7739062" cy="914400"/>
          </a:xfrm>
        </p:spPr>
        <p:txBody>
          <a:bodyPr/>
          <a:lstStyle/>
          <a:p>
            <a:r>
              <a:rPr lang="en-US" altLang="en-US" dirty="0" smtClean="0"/>
              <a:t>Upcoming TeamSTEPPS Events</a:t>
            </a:r>
          </a:p>
        </p:txBody>
      </p:sp>
      <p:sp>
        <p:nvSpPr>
          <p:cNvPr id="9219" name="Content Placeholder 1"/>
          <p:cNvSpPr>
            <a:spLocks noGrp="1"/>
          </p:cNvSpPr>
          <p:nvPr>
            <p:ph idx="1"/>
          </p:nvPr>
        </p:nvSpPr>
        <p:spPr/>
        <p:txBody>
          <a:bodyPr/>
          <a:lstStyle/>
          <a:p>
            <a:r>
              <a:rPr lang="en-US" altLang="en-US" dirty="0" smtClean="0"/>
              <a:t>Master Training Courses</a:t>
            </a:r>
          </a:p>
          <a:p>
            <a:pPr lvl="1"/>
            <a:r>
              <a:rPr lang="en-US" altLang="en-US" sz="2100" dirty="0" smtClean="0">
                <a:hlinkClick r:id="rId2"/>
              </a:rPr>
              <a:t>Registration</a:t>
            </a:r>
            <a:r>
              <a:rPr lang="en-US" altLang="en-US" sz="2100" dirty="0" smtClean="0"/>
              <a:t> for courses in January-March 2017 now open</a:t>
            </a:r>
          </a:p>
          <a:p>
            <a:pPr lvl="1"/>
            <a:r>
              <a:rPr lang="en-US" altLang="en-US" sz="2100" dirty="0" smtClean="0"/>
              <a:t>Registration opening on January 18 for courses in April-June 2017</a:t>
            </a:r>
          </a:p>
          <a:p>
            <a:r>
              <a:rPr lang="en-US" altLang="en-US" dirty="0" smtClean="0"/>
              <a:t>National Conference</a:t>
            </a:r>
          </a:p>
          <a:p>
            <a:pPr lvl="1"/>
            <a:r>
              <a:rPr lang="en-US" altLang="en-US" sz="2100" dirty="0" smtClean="0"/>
              <a:t>June 14-16, 2017</a:t>
            </a:r>
          </a:p>
          <a:p>
            <a:pPr lvl="1"/>
            <a:r>
              <a:rPr lang="en-US" altLang="en-US" sz="2100" dirty="0" smtClean="0"/>
              <a:t>Downtown Hilton, Cleveland, OH</a:t>
            </a:r>
          </a:p>
          <a:p>
            <a:pPr lvl="1"/>
            <a:r>
              <a:rPr lang="en-US" altLang="en-US" sz="2100" dirty="0" smtClean="0">
                <a:hlinkClick r:id="rId3"/>
              </a:rPr>
              <a:t>Registration</a:t>
            </a:r>
            <a:r>
              <a:rPr lang="en-US" altLang="en-US" sz="2100" dirty="0" smtClean="0"/>
              <a:t> open </a:t>
            </a:r>
          </a:p>
          <a:p>
            <a:r>
              <a:rPr lang="en-US" altLang="en-US" dirty="0" smtClean="0"/>
              <a:t>Call for Webinar Presenters</a:t>
            </a:r>
          </a:p>
          <a:p>
            <a:pPr lvl="1"/>
            <a:r>
              <a:rPr lang="en-US" altLang="en-US" sz="2100" dirty="0" smtClean="0"/>
              <a:t>Apply </a:t>
            </a:r>
            <a:r>
              <a:rPr lang="en-US" altLang="en-US" sz="2100" dirty="0" smtClean="0">
                <a:hlinkClick r:id="rId4"/>
              </a:rPr>
              <a:t>here</a:t>
            </a:r>
            <a:r>
              <a:rPr lang="en-US" altLang="en-US" sz="2100" dirty="0" smtClean="0"/>
              <a:t> to present on March 8, April 12, or May 10</a:t>
            </a:r>
          </a:p>
        </p:txBody>
      </p:sp>
    </p:spTree>
    <p:extLst>
      <p:ext uri="{BB962C8B-B14F-4D97-AF65-F5344CB8AC3E}">
        <p14:creationId xmlns:p14="http://schemas.microsoft.com/office/powerpoint/2010/main" val="292688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Successful Learning?</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Successful Information Processing:</a:t>
            </a:r>
          </a:p>
          <a:p>
            <a:r>
              <a:rPr lang="en-US" dirty="0" smtClean="0"/>
              <a:t>Encoding and Storage (Left Prefrontal Cortex)</a:t>
            </a:r>
          </a:p>
          <a:p>
            <a:r>
              <a:rPr lang="en-US" dirty="0" smtClean="0"/>
              <a:t>Retention and Retrieval (Right Prefrontal Cortex)</a:t>
            </a:r>
          </a:p>
          <a:p>
            <a:r>
              <a:rPr lang="en-US" dirty="0" smtClean="0"/>
              <a:t>Understanding</a:t>
            </a:r>
          </a:p>
          <a:p>
            <a:r>
              <a:rPr lang="en-US" dirty="0" smtClean="0"/>
              <a:t>Evaluation and Extrapolate</a:t>
            </a:r>
            <a:endParaRPr lang="en-US" dirty="0"/>
          </a:p>
          <a:p>
            <a:r>
              <a:rPr lang="en-US" dirty="0" smtClean="0"/>
              <a:t>Integration and Application</a:t>
            </a:r>
            <a:endParaRPr lang="en-US" dirty="0"/>
          </a:p>
          <a:p>
            <a:r>
              <a:rPr lang="en-US" dirty="0" smtClean="0"/>
              <a:t>Projection</a:t>
            </a:r>
          </a:p>
          <a:p>
            <a:endParaRPr lang="en-US" dirty="0"/>
          </a:p>
          <a:p>
            <a:endParaRPr lang="en-US" dirty="0"/>
          </a:p>
        </p:txBody>
      </p:sp>
    </p:spTree>
    <p:extLst>
      <p:ext uri="{BB962C8B-B14F-4D97-AF65-F5344CB8AC3E}">
        <p14:creationId xmlns:p14="http://schemas.microsoft.com/office/powerpoint/2010/main" val="2687910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Based Learning</a:t>
            </a:r>
            <a:endParaRPr lang="en-US" dirty="0"/>
          </a:p>
        </p:txBody>
      </p:sp>
      <p:sp>
        <p:nvSpPr>
          <p:cNvPr id="3" name="Content Placeholder 2"/>
          <p:cNvSpPr>
            <a:spLocks noGrp="1"/>
          </p:cNvSpPr>
          <p:nvPr>
            <p:ph idx="1"/>
          </p:nvPr>
        </p:nvSpPr>
        <p:spPr>
          <a:xfrm>
            <a:off x="523924" y="1790004"/>
            <a:ext cx="8453340" cy="4525963"/>
          </a:xfrm>
        </p:spPr>
        <p:txBody>
          <a:bodyPr/>
          <a:lstStyle/>
          <a:p>
            <a:pPr marL="0" indent="0">
              <a:buNone/>
            </a:pPr>
            <a:r>
              <a:rPr lang="en-US" dirty="0" smtClean="0"/>
              <a:t>3 Critical Features Needed to Optimize Learning:</a:t>
            </a:r>
          </a:p>
          <a:p>
            <a:pPr lvl="1"/>
            <a:r>
              <a:rPr lang="en-US" dirty="0" smtClean="0"/>
              <a:t>Engaging Sensorium</a:t>
            </a:r>
            <a:r>
              <a:rPr lang="en-US" dirty="0" smtClean="0">
                <a:sym typeface="Wingdings"/>
              </a:rPr>
              <a:t> </a:t>
            </a:r>
            <a:r>
              <a:rPr lang="en-US" dirty="0" smtClean="0"/>
              <a:t>Orchestrated Immersion </a:t>
            </a:r>
          </a:p>
          <a:p>
            <a:pPr lvl="1"/>
            <a:r>
              <a:rPr lang="en-US" dirty="0" smtClean="0"/>
              <a:t>Activate your Emotions</a:t>
            </a:r>
            <a:r>
              <a:rPr lang="en-US" dirty="0" smtClean="0">
                <a:sym typeface="Wingdings"/>
              </a:rPr>
              <a:t> </a:t>
            </a:r>
            <a:r>
              <a:rPr lang="en-US" dirty="0" smtClean="0"/>
              <a:t>Relaxed Alertness </a:t>
            </a:r>
          </a:p>
          <a:p>
            <a:pPr lvl="1"/>
            <a:r>
              <a:rPr lang="en-US" dirty="0" smtClean="0"/>
              <a:t>Enable Deliberate Mindfulness</a:t>
            </a:r>
            <a:r>
              <a:rPr lang="en-US" dirty="0" smtClean="0">
                <a:sym typeface="Wingdings"/>
              </a:rPr>
              <a:t> </a:t>
            </a:r>
            <a:r>
              <a:rPr lang="en-US" dirty="0" smtClean="0"/>
              <a:t>Active Processing  </a:t>
            </a:r>
          </a:p>
          <a:p>
            <a:pPr marL="344488" lvl="1" indent="0">
              <a:buNone/>
            </a:pPr>
            <a:endParaRPr lang="en-US" dirty="0" smtClean="0"/>
          </a:p>
          <a:p>
            <a:pPr marL="344488" lvl="1" indent="0">
              <a:buNone/>
            </a:pPr>
            <a:endParaRPr lang="en-US" dirty="0" smtClean="0"/>
          </a:p>
          <a:p>
            <a:pPr marL="344488" lvl="1" indent="0">
              <a:buNone/>
            </a:pPr>
            <a:endParaRPr lang="en-US" dirty="0"/>
          </a:p>
          <a:p>
            <a:pPr marL="344488" lvl="1" indent="0" algn="r">
              <a:buNone/>
            </a:pPr>
            <a:endParaRPr lang="en-US" sz="1100" dirty="0" smtClean="0"/>
          </a:p>
          <a:p>
            <a:pPr marL="344488" lvl="1" indent="0" algn="r">
              <a:buNone/>
            </a:pPr>
            <a:endParaRPr lang="en-US" sz="1100" dirty="0"/>
          </a:p>
          <a:p>
            <a:pPr marL="344488" lvl="1" indent="0" algn="r">
              <a:buNone/>
            </a:pPr>
            <a:endParaRPr lang="en-US" sz="1100" dirty="0" smtClean="0"/>
          </a:p>
          <a:p>
            <a:pPr marL="344488" lvl="1" indent="0" algn="r">
              <a:buNone/>
            </a:pPr>
            <a:endParaRPr lang="en-US" sz="1100" dirty="0"/>
          </a:p>
          <a:p>
            <a:pPr marL="344488" lvl="1" indent="0" algn="r">
              <a:buNone/>
            </a:pPr>
            <a:r>
              <a:rPr lang="en-US" sz="1100" dirty="0" smtClean="0"/>
              <a:t>Caine, G. &amp; Caine, R. Making connections: Teaching and the human brain. Addison-Wesley. 1994</a:t>
            </a:r>
          </a:p>
          <a:p>
            <a:pPr marL="344488" lvl="1" indent="0">
              <a:buNone/>
            </a:pPr>
            <a:endParaRPr lang="en-US" dirty="0" smtClean="0"/>
          </a:p>
          <a:p>
            <a:pPr lvl="1"/>
            <a:endParaRPr lang="en-US" dirty="0"/>
          </a:p>
        </p:txBody>
      </p:sp>
    </p:spTree>
    <p:extLst>
      <p:ext uri="{BB962C8B-B14F-4D97-AF65-F5344CB8AC3E}">
        <p14:creationId xmlns:p14="http://schemas.microsoft.com/office/powerpoint/2010/main" val="2944239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Goal of Orchestrated Immersion </a:t>
            </a:r>
            <a:r>
              <a:rPr lang="en-US" sz="2800" dirty="0" smtClean="0">
                <a:sym typeface="Wingdings"/>
              </a:rPr>
              <a:t> </a:t>
            </a:r>
            <a:r>
              <a:rPr lang="en-US" sz="2800" dirty="0" smtClean="0"/>
              <a:t>Episodic Memory</a:t>
            </a:r>
            <a:endParaRPr lang="en-US" sz="2800" dirty="0"/>
          </a:p>
        </p:txBody>
      </p:sp>
      <p:pic>
        <p:nvPicPr>
          <p:cNvPr id="4" name="Content Placeholder 3" descr="A flow chart to dipict human memory. Episodic memory has a red box around it. "/>
          <p:cNvPicPr>
            <a:picLocks noGrp="1" noChangeAspect="1"/>
          </p:cNvPicPr>
          <p:nvPr>
            <p:ph sz="half" idx="1"/>
          </p:nvPr>
        </p:nvPicPr>
        <p:blipFill rotWithShape="1">
          <a:blip r:embed="rId3">
            <a:clrChange>
              <a:clrFrom>
                <a:srgbClr val="FFFFFF"/>
              </a:clrFrom>
              <a:clrTo>
                <a:srgbClr val="FFFFFF">
                  <a:alpha val="0"/>
                </a:srgbClr>
              </a:clrTo>
            </a:clrChange>
          </a:blip>
          <a:stretch/>
        </p:blipFill>
        <p:spPr>
          <a:xfrm>
            <a:off x="568665" y="2255897"/>
            <a:ext cx="3810000" cy="3524250"/>
          </a:xfrm>
          <a:prstGeom prst="rect">
            <a:avLst/>
          </a:prstGeom>
        </p:spPr>
      </p:pic>
      <p:sp>
        <p:nvSpPr>
          <p:cNvPr id="3" name="Content Placeholder 2"/>
          <p:cNvSpPr>
            <a:spLocks noGrp="1"/>
          </p:cNvSpPr>
          <p:nvPr>
            <p:ph sz="half" idx="2"/>
          </p:nvPr>
        </p:nvSpPr>
        <p:spPr>
          <a:xfrm>
            <a:off x="4378664" y="1790698"/>
            <a:ext cx="4765335" cy="5067302"/>
          </a:xfrm>
        </p:spPr>
        <p:txBody>
          <a:bodyPr/>
          <a:lstStyle/>
          <a:p>
            <a:r>
              <a:rPr lang="en-US" sz="1800" dirty="0"/>
              <a:t>Goal of Orchestrated Immersion is to create Episodic Memory.</a:t>
            </a:r>
          </a:p>
          <a:p>
            <a:r>
              <a:rPr lang="en-US" sz="1800" dirty="0"/>
              <a:t>Memory is centered on the details of personal experience (sensory </a:t>
            </a:r>
            <a:r>
              <a:rPr lang="en-US" sz="1800" dirty="0" smtClean="0"/>
              <a:t>and </a:t>
            </a:r>
            <a:r>
              <a:rPr lang="en-US" sz="1800" dirty="0"/>
              <a:t>emotional experiences)</a:t>
            </a:r>
          </a:p>
          <a:p>
            <a:r>
              <a:rPr lang="en-US" sz="1800" dirty="0"/>
              <a:t>Context (e.g. the situation) </a:t>
            </a:r>
            <a:r>
              <a:rPr lang="en-US" sz="1800" dirty="0" smtClean="0"/>
              <a:t>and </a:t>
            </a:r>
            <a:r>
              <a:rPr lang="en-US" sz="1800" dirty="0"/>
              <a:t>Content (i.e. what was done or learned) are linked together.</a:t>
            </a:r>
          </a:p>
          <a:p>
            <a:r>
              <a:rPr lang="en-US" sz="1800" dirty="0"/>
              <a:t>Holistic approach to understanding encoding, storage, and retrieval of information</a:t>
            </a:r>
          </a:p>
          <a:p>
            <a:r>
              <a:rPr lang="en-US" sz="1800" dirty="0"/>
              <a:t>Formed by medial temporal lobe ‘binds together’ the various neurological traces of an </a:t>
            </a:r>
            <a:r>
              <a:rPr lang="en-US" sz="1800" dirty="0" smtClean="0"/>
              <a:t>episode.</a:t>
            </a:r>
          </a:p>
          <a:p>
            <a:endParaRPr lang="en-US" sz="800" dirty="0" smtClean="0"/>
          </a:p>
          <a:p>
            <a:pPr marL="0" indent="0" algn="r">
              <a:buNone/>
            </a:pPr>
            <a:r>
              <a:rPr lang="en-US" sz="1100" dirty="0" err="1" smtClean="0"/>
              <a:t>Tulving</a:t>
            </a:r>
            <a:r>
              <a:rPr lang="en-US" sz="1100" dirty="0" smtClean="0"/>
              <a:t> </a:t>
            </a:r>
            <a:r>
              <a:rPr lang="en-US" sz="1100" dirty="0"/>
              <a:t>E. Precis of elements of episodic memory. Behav Brain Sci 1984;7:223-68</a:t>
            </a:r>
          </a:p>
          <a:p>
            <a:endParaRPr lang="en-US" sz="1800" dirty="0"/>
          </a:p>
        </p:txBody>
      </p:sp>
      <p:sp>
        <p:nvSpPr>
          <p:cNvPr id="7" name="Rectangle 6" descr="Alt=&quot; &quot;"/>
          <p:cNvSpPr/>
          <p:nvPr/>
        </p:nvSpPr>
        <p:spPr>
          <a:xfrm>
            <a:off x="1266092" y="5003510"/>
            <a:ext cx="1207573" cy="672824"/>
          </a:xfrm>
          <a:prstGeom prst="rect">
            <a:avLst/>
          </a:prstGeom>
          <a:noFill/>
          <a:ln w="28575"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29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69" y="630116"/>
            <a:ext cx="7739062" cy="914400"/>
          </a:xfrm>
        </p:spPr>
        <p:txBody>
          <a:bodyPr/>
          <a:lstStyle/>
          <a:p>
            <a:r>
              <a:rPr lang="en-US" dirty="0" smtClean="0"/>
              <a:t>Seductive Detail Effect</a:t>
            </a:r>
            <a:endParaRPr lang="en-US" dirty="0"/>
          </a:p>
        </p:txBody>
      </p:sp>
      <p:sp>
        <p:nvSpPr>
          <p:cNvPr id="3" name="Content Placeholder 2"/>
          <p:cNvSpPr>
            <a:spLocks noGrp="1"/>
          </p:cNvSpPr>
          <p:nvPr>
            <p:ph sz="half" idx="1"/>
          </p:nvPr>
        </p:nvSpPr>
        <p:spPr>
          <a:xfrm>
            <a:off x="1336432" y="1318473"/>
            <a:ext cx="7666891" cy="4413800"/>
          </a:xfrm>
        </p:spPr>
        <p:txBody>
          <a:bodyPr>
            <a:noAutofit/>
          </a:bodyPr>
          <a:lstStyle/>
          <a:p>
            <a:r>
              <a:rPr lang="en-US" sz="2400" dirty="0" smtClean="0"/>
              <a:t>What is this?  </a:t>
            </a:r>
          </a:p>
          <a:p>
            <a:pPr marL="0" indent="0">
              <a:buNone/>
            </a:pPr>
            <a:r>
              <a:rPr lang="en-US" sz="2400" dirty="0"/>
              <a:t>	</a:t>
            </a:r>
            <a:r>
              <a:rPr lang="en-US" sz="2400" dirty="0" smtClean="0"/>
              <a:t>When information is introduced to learners that 	is interesting but unrelated to </a:t>
            </a:r>
            <a:r>
              <a:rPr lang="en-US" sz="2400" dirty="0"/>
              <a:t>the learning </a:t>
            </a:r>
            <a:r>
              <a:rPr lang="en-US" sz="2400" dirty="0" smtClean="0"/>
              <a:t>	objectives (John Dewey,1913).</a:t>
            </a:r>
          </a:p>
          <a:p>
            <a:pPr lvl="3"/>
            <a:r>
              <a:rPr lang="en-US" dirty="0" smtClean="0"/>
              <a:t>Text, Photos, illustrations, sounds, music, etc</a:t>
            </a:r>
            <a:r>
              <a:rPr lang="is-IS" dirty="0" smtClean="0"/>
              <a:t>…</a:t>
            </a:r>
            <a:endParaRPr lang="is-IS" sz="2400" dirty="0" smtClean="0"/>
          </a:p>
          <a:p>
            <a:r>
              <a:rPr lang="is-IS" sz="2400" dirty="0" smtClean="0"/>
              <a:t>Why is this done? </a:t>
            </a:r>
          </a:p>
          <a:p>
            <a:pPr marL="0" indent="0">
              <a:buNone/>
            </a:pPr>
            <a:r>
              <a:rPr lang="is-IS" sz="2400" dirty="0"/>
              <a:t>	</a:t>
            </a:r>
            <a:r>
              <a:rPr lang="is-IS" sz="2400" dirty="0" smtClean="0"/>
              <a:t>A common way to try and increase your learner 	engagement, by interweaving small/short pieces 	of anectodal information to make the 	educational material more interesting.</a:t>
            </a:r>
          </a:p>
          <a:p>
            <a:r>
              <a:rPr lang="is-IS" sz="2400" dirty="0" smtClean="0"/>
              <a:t>Why does this matter?</a:t>
            </a:r>
          </a:p>
          <a:p>
            <a:endParaRPr lang="en-US" sz="2400" dirty="0"/>
          </a:p>
        </p:txBody>
      </p:sp>
      <p:sp>
        <p:nvSpPr>
          <p:cNvPr id="5" name="Content Placeholder 4"/>
          <p:cNvSpPr>
            <a:spLocks noGrp="1"/>
          </p:cNvSpPr>
          <p:nvPr>
            <p:ph sz="half" idx="2"/>
          </p:nvPr>
        </p:nvSpPr>
        <p:spPr>
          <a:xfrm>
            <a:off x="4724400" y="6204500"/>
            <a:ext cx="4278923" cy="653500"/>
          </a:xfrm>
        </p:spPr>
        <p:txBody>
          <a:bodyPr/>
          <a:lstStyle/>
          <a:p>
            <a:pPr marL="0" indent="0" algn="r">
              <a:buNone/>
            </a:pPr>
            <a:r>
              <a:rPr lang="en-US" sz="1100" dirty="0"/>
              <a:t>Park CS. et al SSIH, 2014. Vol. 9, Number 2, </a:t>
            </a:r>
            <a:r>
              <a:rPr lang="en-US" sz="1100" dirty="0" smtClean="0"/>
              <a:t>Pg. </a:t>
            </a:r>
            <a:r>
              <a:rPr lang="en-US" sz="1100" dirty="0"/>
              <a:t>85-93 </a:t>
            </a:r>
          </a:p>
          <a:p>
            <a:pPr algn="r"/>
            <a:endParaRPr lang="en-US" sz="1100" dirty="0"/>
          </a:p>
        </p:txBody>
      </p:sp>
    </p:spTree>
    <p:extLst>
      <p:ext uri="{BB962C8B-B14F-4D97-AF65-F5344CB8AC3E}">
        <p14:creationId xmlns:p14="http://schemas.microsoft.com/office/powerpoint/2010/main" val="4224632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Seductive Detail Effect</a:t>
            </a:r>
            <a:endParaRPr lang="en-US" dirty="0"/>
          </a:p>
        </p:txBody>
      </p:sp>
      <p:sp>
        <p:nvSpPr>
          <p:cNvPr id="3" name="Content Placeholder 2"/>
          <p:cNvSpPr>
            <a:spLocks noGrp="1"/>
          </p:cNvSpPr>
          <p:nvPr>
            <p:ph sz="half" idx="1"/>
          </p:nvPr>
        </p:nvSpPr>
        <p:spPr>
          <a:xfrm>
            <a:off x="635794" y="1790700"/>
            <a:ext cx="8229600" cy="3773488"/>
          </a:xfrm>
        </p:spPr>
        <p:txBody>
          <a:bodyPr>
            <a:noAutofit/>
          </a:bodyPr>
          <a:lstStyle/>
          <a:p>
            <a:r>
              <a:rPr lang="en-US" sz="2400" dirty="0" smtClean="0"/>
              <a:t>These details represent an extraneous Cognitive Load and tax on short term memory </a:t>
            </a:r>
          </a:p>
          <a:p>
            <a:r>
              <a:rPr lang="en-US" sz="2400" dirty="0" smtClean="0"/>
              <a:t>Results:</a:t>
            </a:r>
          </a:p>
          <a:p>
            <a:pPr lvl="1"/>
            <a:r>
              <a:rPr lang="en-US" sz="2000" dirty="0" smtClean="0"/>
              <a:t>Diminish Acquisition and Transfer of Learning:</a:t>
            </a:r>
          </a:p>
          <a:p>
            <a:pPr lvl="2"/>
            <a:r>
              <a:rPr lang="en-US" sz="1800" dirty="0" smtClean="0"/>
              <a:t>Particularly true for High Load Complex Procedural Tasks (i.e. initial acquisition of Laparoscopic Surgery Skills)</a:t>
            </a:r>
          </a:p>
          <a:p>
            <a:pPr lvl="2"/>
            <a:r>
              <a:rPr lang="en-US" sz="1800" dirty="0" smtClean="0"/>
              <a:t>Particularly true when placed at the beginning of a lesson</a:t>
            </a:r>
          </a:p>
          <a:p>
            <a:pPr lvl="1"/>
            <a:r>
              <a:rPr lang="en-US" sz="2000" dirty="0" smtClean="0"/>
              <a:t>Reduce Metacognition (self assessment of learning)</a:t>
            </a:r>
          </a:p>
          <a:p>
            <a:pPr lvl="1"/>
            <a:r>
              <a:rPr lang="en-US" sz="2000" i="1" dirty="0" smtClean="0">
                <a:solidFill>
                  <a:srgbClr val="FF0000"/>
                </a:solidFill>
              </a:rPr>
              <a:t>Improves motivation in low load situations </a:t>
            </a:r>
            <a:endParaRPr lang="en-US" sz="2000" i="1" dirty="0">
              <a:solidFill>
                <a:srgbClr val="FF0000"/>
              </a:solidFill>
            </a:endParaRPr>
          </a:p>
        </p:txBody>
      </p:sp>
      <p:sp>
        <p:nvSpPr>
          <p:cNvPr id="6" name="Content Placeholder 5"/>
          <p:cNvSpPr>
            <a:spLocks noGrp="1"/>
          </p:cNvSpPr>
          <p:nvPr>
            <p:ph sz="half" idx="2"/>
          </p:nvPr>
        </p:nvSpPr>
        <p:spPr>
          <a:xfrm>
            <a:off x="4293760" y="5794376"/>
            <a:ext cx="4850240" cy="1179512"/>
          </a:xfrm>
        </p:spPr>
        <p:txBody>
          <a:bodyPr/>
          <a:lstStyle/>
          <a:p>
            <a:pPr marL="0" indent="0" algn="r">
              <a:buNone/>
            </a:pPr>
            <a:r>
              <a:rPr lang="en-US" sz="1100" dirty="0"/>
              <a:t>Gardner AK. Surgery. 2016 Sep;160(3):580-5.</a:t>
            </a:r>
          </a:p>
          <a:p>
            <a:pPr marL="0" indent="0" algn="r">
              <a:buNone/>
            </a:pPr>
            <a:r>
              <a:rPr lang="en-US" sz="1100" dirty="0"/>
              <a:t>Harp et al. J of Educ Psychology, Vol 90(3), Sept 1988, Pg 414-434.</a:t>
            </a:r>
          </a:p>
          <a:p>
            <a:pPr marL="0" indent="0" algn="r">
              <a:buNone/>
            </a:pPr>
            <a:r>
              <a:rPr lang="en-US" sz="1100" dirty="0"/>
              <a:t>Park, B. et al.  Computers in Human Behavior. 44: 267–278. (March 2015). </a:t>
            </a:r>
          </a:p>
          <a:p>
            <a:pPr algn="r"/>
            <a:endParaRPr lang="en-US" sz="1100" dirty="0"/>
          </a:p>
        </p:txBody>
      </p:sp>
    </p:spTree>
    <p:extLst>
      <p:ext uri="{BB962C8B-B14F-4D97-AF65-F5344CB8AC3E}">
        <p14:creationId xmlns:p14="http://schemas.microsoft.com/office/powerpoint/2010/main" val="330021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Relaxed Alertness--Cortex and Brainstem</a:t>
            </a:r>
            <a:endParaRPr lang="en-US" sz="3200" dirty="0"/>
          </a:p>
        </p:txBody>
      </p:sp>
      <p:sp>
        <p:nvSpPr>
          <p:cNvPr id="8" name="Content Placeholder 7"/>
          <p:cNvSpPr>
            <a:spLocks noGrp="1"/>
          </p:cNvSpPr>
          <p:nvPr>
            <p:ph sz="half" idx="2"/>
          </p:nvPr>
        </p:nvSpPr>
        <p:spPr>
          <a:xfrm>
            <a:off x="4281562" y="6179333"/>
            <a:ext cx="4862438" cy="532330"/>
          </a:xfrm>
        </p:spPr>
        <p:txBody>
          <a:bodyPr/>
          <a:lstStyle/>
          <a:p>
            <a:pPr marL="0" indent="0" algn="r">
              <a:buNone/>
            </a:pPr>
            <a:r>
              <a:rPr lang="en-US" sz="1100" dirty="0"/>
              <a:t>Hart, L. (1983). Human brain, human learning. New York, NY: Longman.</a:t>
            </a:r>
          </a:p>
          <a:p>
            <a:pPr algn="r"/>
            <a:endParaRPr lang="en-US" sz="1100" dirty="0"/>
          </a:p>
        </p:txBody>
      </p:sp>
      <p:sp>
        <p:nvSpPr>
          <p:cNvPr id="9" name="Content Placeholder 8"/>
          <p:cNvSpPr>
            <a:spLocks noGrp="1"/>
          </p:cNvSpPr>
          <p:nvPr>
            <p:ph sz="half" idx="1"/>
          </p:nvPr>
        </p:nvSpPr>
        <p:spPr>
          <a:xfrm>
            <a:off x="4659164" y="1965013"/>
            <a:ext cx="4318538" cy="3167073"/>
          </a:xfrm>
        </p:spPr>
        <p:txBody>
          <a:bodyPr/>
          <a:lstStyle/>
          <a:p>
            <a:pPr marL="0" indent="0">
              <a:buNone/>
            </a:pPr>
            <a:r>
              <a:rPr lang="en-US" dirty="0"/>
              <a:t>Rostral Brain (amygdala) Hijacking of the Cortex, “Downshifting”</a:t>
            </a:r>
          </a:p>
          <a:p>
            <a:endParaRPr lang="en-US" dirty="0"/>
          </a:p>
        </p:txBody>
      </p:sp>
    </p:spTree>
    <p:extLst>
      <p:ext uri="{BB962C8B-B14F-4D97-AF65-F5344CB8AC3E}">
        <p14:creationId xmlns:p14="http://schemas.microsoft.com/office/powerpoint/2010/main" val="349501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p:cNvSpPr>
            <a:spLocks noGrp="1"/>
          </p:cNvSpPr>
          <p:nvPr>
            <p:ph type="title"/>
          </p:nvPr>
        </p:nvSpPr>
        <p:spPr/>
        <p:txBody>
          <a:bodyPr>
            <a:noAutofit/>
          </a:bodyPr>
          <a:lstStyle/>
          <a:p>
            <a:r>
              <a:rPr lang="en-US" altLang="en-US" sz="4000" dirty="0" smtClean="0"/>
              <a:t>Relaxed Alertness</a:t>
            </a:r>
          </a:p>
        </p:txBody>
      </p:sp>
      <p:pic>
        <p:nvPicPr>
          <p:cNvPr id="5" name="Content Placeholder 4" descr="This is a bell curve. the Y axis is &quot;performance&quot; and the X axis in &quot;stress level.&quot; moving along the bell: Understimulated, alert, optimal performance (peak), excess anxiety, overwhelmed, distressed, dysfunctional. "/>
          <p:cNvPicPr>
            <a:picLocks noGrp="1" noChangeAspect="1"/>
          </p:cNvPicPr>
          <p:nvPr>
            <p:ph sz="half" idx="2"/>
          </p:nvPr>
        </p:nvPicPr>
        <p:blipFill>
          <a:blip r:embed="rId3"/>
          <a:stretch>
            <a:fillRect/>
          </a:stretch>
        </p:blipFill>
        <p:spPr>
          <a:xfrm>
            <a:off x="1671028" y="1958320"/>
            <a:ext cx="5440972" cy="2847662"/>
          </a:xfrm>
          <a:prstGeom prst="rect">
            <a:avLst/>
          </a:prstGeom>
        </p:spPr>
      </p:pic>
      <p:sp>
        <p:nvSpPr>
          <p:cNvPr id="3" name="Content Placeholder 2"/>
          <p:cNvSpPr>
            <a:spLocks noGrp="1"/>
          </p:cNvSpPr>
          <p:nvPr>
            <p:ph sz="half" idx="1"/>
          </p:nvPr>
        </p:nvSpPr>
        <p:spPr>
          <a:xfrm>
            <a:off x="1216320" y="4805982"/>
            <a:ext cx="7927680" cy="2052018"/>
          </a:xfrm>
        </p:spPr>
        <p:txBody>
          <a:bodyPr/>
          <a:lstStyle/>
          <a:p>
            <a:pPr marL="0" indent="0" algn="ctr">
              <a:buNone/>
            </a:pPr>
            <a:r>
              <a:rPr lang="en-US" sz="2400" dirty="0"/>
              <a:t>Cortical Engagement, Executive </a:t>
            </a:r>
            <a:r>
              <a:rPr lang="en-US" sz="2400" dirty="0" smtClean="0"/>
              <a:t>Function, and </a:t>
            </a:r>
            <a:r>
              <a:rPr lang="en-US" sz="2400" dirty="0"/>
              <a:t>Long Term Memory formation are inhibited by perception of threat.</a:t>
            </a:r>
          </a:p>
          <a:p>
            <a:pPr marL="0" indent="0">
              <a:buNone/>
            </a:pPr>
            <a:r>
              <a:rPr lang="en-US" sz="1100" dirty="0"/>
              <a:t> </a:t>
            </a:r>
            <a:endParaRPr lang="en-US" sz="1100" dirty="0" smtClean="0"/>
          </a:p>
          <a:p>
            <a:pPr marL="0" indent="0" algn="r">
              <a:buNone/>
            </a:pPr>
            <a:r>
              <a:rPr lang="en-US" sz="1100" dirty="0" smtClean="0"/>
              <a:t>Jensen</a:t>
            </a:r>
            <a:r>
              <a:rPr lang="en-US" sz="1100" dirty="0"/>
              <a:t>, E. 1996, Brain-based learning. Del Mar, CA: Turning Point Publishing</a:t>
            </a:r>
          </a:p>
          <a:p>
            <a:pPr marL="0" indent="0">
              <a:buNone/>
            </a:pPr>
            <a:endParaRPr lang="en-US" dirty="0"/>
          </a:p>
        </p:txBody>
      </p:sp>
    </p:spTree>
    <p:extLst>
      <p:ext uri="{BB962C8B-B14F-4D97-AF65-F5344CB8AC3E}">
        <p14:creationId xmlns:p14="http://schemas.microsoft.com/office/powerpoint/2010/main" val="34821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p:cNvSpPr>
            <a:spLocks noGrp="1"/>
          </p:cNvSpPr>
          <p:nvPr>
            <p:ph type="title"/>
          </p:nvPr>
        </p:nvSpPr>
        <p:spPr>
          <a:xfrm>
            <a:off x="1065971" y="611671"/>
            <a:ext cx="7739062" cy="914400"/>
          </a:xfrm>
        </p:spPr>
        <p:txBody>
          <a:bodyPr>
            <a:noAutofit/>
          </a:bodyPr>
          <a:lstStyle/>
          <a:p>
            <a:r>
              <a:rPr lang="en-US" altLang="en-US" sz="4000" dirty="0" smtClean="0"/>
              <a:t>Relaxed Alertness</a:t>
            </a:r>
          </a:p>
        </p:txBody>
      </p:sp>
      <p:sp>
        <p:nvSpPr>
          <p:cNvPr id="9" name="Content Placeholder 8"/>
          <p:cNvSpPr>
            <a:spLocks noGrp="1"/>
          </p:cNvSpPr>
          <p:nvPr>
            <p:ph sz="half" idx="1"/>
          </p:nvPr>
        </p:nvSpPr>
        <p:spPr>
          <a:xfrm>
            <a:off x="441652" y="1466999"/>
            <a:ext cx="3806406" cy="2940433"/>
          </a:xfrm>
        </p:spPr>
        <p:txBody>
          <a:bodyPr/>
          <a:lstStyle/>
          <a:p>
            <a:r>
              <a:rPr lang="en-US" sz="2200" dirty="0"/>
              <a:t>Too Much Stress, No Cortex Engagement, No learning</a:t>
            </a:r>
          </a:p>
          <a:p>
            <a:r>
              <a:rPr lang="en-US" sz="2200" dirty="0"/>
              <a:t>Not Enough Stress, No hippocampus activation, no long term memory “Episidic Memory formation”</a:t>
            </a:r>
          </a:p>
          <a:p>
            <a:endParaRPr lang="en-US" sz="2200" dirty="0"/>
          </a:p>
        </p:txBody>
      </p:sp>
      <p:sp>
        <p:nvSpPr>
          <p:cNvPr id="10" name="Content Placeholder 9"/>
          <p:cNvSpPr>
            <a:spLocks noGrp="1"/>
          </p:cNvSpPr>
          <p:nvPr>
            <p:ph sz="half" idx="2"/>
          </p:nvPr>
        </p:nvSpPr>
        <p:spPr>
          <a:xfrm>
            <a:off x="4646916" y="6219616"/>
            <a:ext cx="4236410" cy="263504"/>
          </a:xfrm>
        </p:spPr>
        <p:txBody>
          <a:bodyPr/>
          <a:lstStyle/>
          <a:p>
            <a:pPr marL="0" indent="0" algn="r">
              <a:buNone/>
            </a:pPr>
            <a:r>
              <a:rPr lang="en-US" sz="1100" dirty="0" smtClean="0"/>
              <a:t>Hart</a:t>
            </a:r>
            <a:r>
              <a:rPr lang="en-US" sz="1100" dirty="0"/>
              <a:t>, L. 1983. Human Brain, human learning. Longman: NY.</a:t>
            </a:r>
          </a:p>
          <a:p>
            <a:pPr marL="0" indent="0" algn="r">
              <a:buNone/>
            </a:pPr>
            <a:endParaRPr lang="en-US" sz="1100" dirty="0"/>
          </a:p>
        </p:txBody>
      </p:sp>
      <p:sp>
        <p:nvSpPr>
          <p:cNvPr id="7" name="TextBox 6"/>
          <p:cNvSpPr txBox="1"/>
          <p:nvPr/>
        </p:nvSpPr>
        <p:spPr>
          <a:xfrm>
            <a:off x="5175531" y="2170327"/>
            <a:ext cx="1059924" cy="261610"/>
          </a:xfrm>
          <a:prstGeom prst="rect">
            <a:avLst/>
          </a:prstGeom>
          <a:noFill/>
        </p:spPr>
        <p:txBody>
          <a:bodyPr wrap="none" rtlCol="0">
            <a:spAutoFit/>
          </a:bodyPr>
          <a:lstStyle/>
          <a:p>
            <a:r>
              <a:rPr lang="en-US" sz="1100" b="1" dirty="0" smtClean="0">
                <a:solidFill>
                  <a:schemeClr val="bg1"/>
                </a:solidFill>
                <a:latin typeface="Arial" panose="020B0604020202020204" pitchFamily="34" charset="0"/>
                <a:cs typeface="Arial" panose="020B0604020202020204" pitchFamily="34" charset="0"/>
              </a:rPr>
              <a:t>Acute Stress</a:t>
            </a:r>
            <a:endParaRPr lang="en-US"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398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 of Making Mistakes/Errors</a:t>
            </a:r>
            <a:endParaRPr lang="en-US" dirty="0"/>
          </a:p>
        </p:txBody>
      </p:sp>
      <p:sp>
        <p:nvSpPr>
          <p:cNvPr id="4" name="TextBox 3"/>
          <p:cNvSpPr txBox="1"/>
          <p:nvPr/>
        </p:nvSpPr>
        <p:spPr>
          <a:xfrm>
            <a:off x="4358134" y="6168678"/>
            <a:ext cx="4588898" cy="261610"/>
          </a:xfrm>
          <a:prstGeom prst="rect">
            <a:avLst/>
          </a:prstGeom>
          <a:noFill/>
        </p:spPr>
        <p:txBody>
          <a:bodyPr wrap="square" rtlCol="0">
            <a:spAutoFit/>
          </a:bodyPr>
          <a:lstStyle/>
          <a:p>
            <a:pPr algn="r"/>
            <a:r>
              <a:rPr lang="en-US" sz="1100" dirty="0" smtClean="0"/>
              <a:t>Dror I. Medical Teacher, 2011, </a:t>
            </a:r>
            <a:r>
              <a:rPr lang="en-US" sz="1100" dirty="0"/>
              <a:t>33:1, 34-38 </a:t>
            </a:r>
          </a:p>
        </p:txBody>
      </p:sp>
    </p:spTree>
    <p:extLst>
      <p:ext uri="{BB962C8B-B14F-4D97-AF65-F5344CB8AC3E}">
        <p14:creationId xmlns:p14="http://schemas.microsoft.com/office/powerpoint/2010/main" val="3112528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Errors Positively </a:t>
            </a:r>
            <a:endParaRPr lang="en-US" dirty="0"/>
          </a:p>
        </p:txBody>
      </p:sp>
      <p:sp>
        <p:nvSpPr>
          <p:cNvPr id="4" name="TextBox 3"/>
          <p:cNvSpPr txBox="1"/>
          <p:nvPr/>
        </p:nvSpPr>
        <p:spPr>
          <a:xfrm>
            <a:off x="3244178" y="6184032"/>
            <a:ext cx="5713591" cy="261610"/>
          </a:xfrm>
          <a:prstGeom prst="rect">
            <a:avLst/>
          </a:prstGeom>
          <a:noFill/>
        </p:spPr>
        <p:txBody>
          <a:bodyPr wrap="square" rtlCol="0">
            <a:spAutoFit/>
          </a:bodyPr>
          <a:lstStyle/>
          <a:p>
            <a:pPr algn="r"/>
            <a:r>
              <a:rPr lang="en-US" sz="1100" dirty="0"/>
              <a:t>Dror I. Medical Teacher, 2011, 33:1, 34-38 </a:t>
            </a:r>
          </a:p>
        </p:txBody>
      </p:sp>
      <p:pic>
        <p:nvPicPr>
          <p:cNvPr id="7" name="Picture 6" descr="cartoon of family reading"/>
          <p:cNvPicPr>
            <a:picLocks noChangeAspect="1"/>
          </p:cNvPicPr>
          <p:nvPr/>
        </p:nvPicPr>
        <p:blipFill>
          <a:blip r:embed="rId2"/>
          <a:stretch>
            <a:fillRect/>
          </a:stretch>
        </p:blipFill>
        <p:spPr>
          <a:xfrm>
            <a:off x="2698811" y="2452027"/>
            <a:ext cx="3402163" cy="3021120"/>
          </a:xfrm>
          <a:prstGeom prst="rect">
            <a:avLst/>
          </a:prstGeom>
        </p:spPr>
      </p:pic>
    </p:spTree>
    <p:extLst>
      <p:ext uri="{BB962C8B-B14F-4D97-AF65-F5344CB8AC3E}">
        <p14:creationId xmlns:p14="http://schemas.microsoft.com/office/powerpoint/2010/main" val="1659270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Contact Us</a:t>
            </a:r>
            <a:endParaRPr lang="en-US" altLang="en-US" dirty="0" smtClean="0">
              <a:solidFill>
                <a:srgbClr val="FF0000"/>
              </a:solidFill>
            </a:endParaRPr>
          </a:p>
        </p:txBody>
      </p:sp>
      <p:sp>
        <p:nvSpPr>
          <p:cNvPr id="10243" name="Content Placeholder 2"/>
          <p:cNvSpPr>
            <a:spLocks noGrp="1"/>
          </p:cNvSpPr>
          <p:nvPr>
            <p:ph idx="1"/>
          </p:nvPr>
        </p:nvSpPr>
        <p:spPr>
          <a:xfrm>
            <a:off x="914400" y="2020888"/>
            <a:ext cx="7772400" cy="4151312"/>
          </a:xfrm>
        </p:spPr>
        <p:txBody>
          <a:bodyPr/>
          <a:lstStyle/>
          <a:p>
            <a:pPr marL="0" indent="0" algn="ctr">
              <a:buFont typeface="Wingdings" panose="05000000000000000000" pitchFamily="2" charset="2"/>
              <a:buNone/>
            </a:pPr>
            <a:r>
              <a:rPr lang="en-US" altLang="en-US" dirty="0" smtClean="0"/>
              <a:t>Phone: 312-422-2652</a:t>
            </a:r>
          </a:p>
          <a:p>
            <a:pPr marL="0" indent="0" algn="ctr">
              <a:buFont typeface="Wingdings" panose="05000000000000000000" pitchFamily="2" charset="2"/>
              <a:buNone/>
            </a:pPr>
            <a:r>
              <a:rPr lang="en-US" altLang="en-US" dirty="0" smtClean="0"/>
              <a:t>Email: </a:t>
            </a:r>
            <a:r>
              <a:rPr lang="en-US" altLang="en-US" dirty="0" smtClean="0">
                <a:hlinkClick r:id="rId2"/>
              </a:rPr>
              <a:t>AHRQTeamSTEPPS@aha.org</a:t>
            </a:r>
            <a:r>
              <a:rPr lang="en-US" altLang="en-US" dirty="0" smtClean="0"/>
              <a:t> </a:t>
            </a:r>
          </a:p>
          <a:p>
            <a:pPr marL="0" indent="0" algn="ctr">
              <a:buNone/>
            </a:pPr>
            <a:r>
              <a:rPr lang="en-US" altLang="en-US" dirty="0" smtClean="0"/>
              <a:t>Web Site</a:t>
            </a:r>
            <a:r>
              <a:rPr lang="en-US" altLang="en-US" dirty="0"/>
              <a:t>: </a:t>
            </a:r>
            <a:r>
              <a:rPr lang="en-US" altLang="en-US" dirty="0">
                <a:hlinkClick r:id="rId3"/>
              </a:rPr>
              <a:t>https://</a:t>
            </a:r>
            <a:r>
              <a:rPr lang="en-US" altLang="en-US" dirty="0" smtClean="0">
                <a:hlinkClick r:id="rId3"/>
              </a:rPr>
              <a:t>www.ahrq.gov/teamstepps/index.html</a:t>
            </a:r>
            <a:r>
              <a:rPr lang="en-US" altLang="en-US" dirty="0" smtClean="0"/>
              <a:t> </a:t>
            </a:r>
          </a:p>
        </p:txBody>
      </p:sp>
    </p:spTree>
    <p:extLst>
      <p:ext uri="{BB962C8B-B14F-4D97-AF65-F5344CB8AC3E}">
        <p14:creationId xmlns:p14="http://schemas.microsoft.com/office/powerpoint/2010/main" val="86659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Management Theory</a:t>
            </a:r>
            <a:endParaRPr lang="en-US" dirty="0"/>
          </a:p>
        </p:txBody>
      </p:sp>
      <p:sp>
        <p:nvSpPr>
          <p:cNvPr id="3" name="Content Placeholder 2"/>
          <p:cNvSpPr>
            <a:spLocks noGrp="1"/>
          </p:cNvSpPr>
          <p:nvPr>
            <p:ph idx="1"/>
          </p:nvPr>
        </p:nvSpPr>
        <p:spPr/>
        <p:txBody>
          <a:bodyPr>
            <a:normAutofit/>
          </a:bodyPr>
          <a:lstStyle/>
          <a:p>
            <a:r>
              <a:rPr lang="en-US" dirty="0" smtClean="0"/>
              <a:t>Learning Strategy that promises to improve long term retention, emotional resiliency, contextualization of learning. </a:t>
            </a:r>
          </a:p>
          <a:p>
            <a:r>
              <a:rPr lang="en-US" dirty="0" smtClean="0"/>
              <a:t>Rather than avoid errors, learners are asked to embrace errors as part of the initial events of learning</a:t>
            </a:r>
          </a:p>
          <a:p>
            <a:r>
              <a:rPr lang="en-US" dirty="0" smtClean="0"/>
              <a:t>learners are asked to understand what “wrong is”, or identify errors, </a:t>
            </a:r>
            <a:r>
              <a:rPr lang="en-US" b="1" i="1" dirty="0" smtClean="0"/>
              <a:t>error detection</a:t>
            </a:r>
            <a:r>
              <a:rPr lang="en-US" dirty="0" smtClean="0"/>
              <a:t>, and how best to manage the error, or </a:t>
            </a:r>
            <a:r>
              <a:rPr lang="en-US" b="1" i="1" dirty="0" smtClean="0"/>
              <a:t>error recovery.</a:t>
            </a:r>
            <a:endParaRPr lang="en-US" b="1" i="1" dirty="0"/>
          </a:p>
        </p:txBody>
      </p:sp>
      <p:sp>
        <p:nvSpPr>
          <p:cNvPr id="4" name="TextBox 3"/>
          <p:cNvSpPr txBox="1"/>
          <p:nvPr/>
        </p:nvSpPr>
        <p:spPr>
          <a:xfrm>
            <a:off x="4395679" y="6264213"/>
            <a:ext cx="4588898" cy="261610"/>
          </a:xfrm>
          <a:prstGeom prst="rect">
            <a:avLst/>
          </a:prstGeom>
          <a:noFill/>
        </p:spPr>
        <p:txBody>
          <a:bodyPr wrap="square" rtlCol="0">
            <a:spAutoFit/>
          </a:bodyPr>
          <a:lstStyle/>
          <a:p>
            <a:pPr algn="r"/>
            <a:r>
              <a:rPr lang="en-US" sz="1100" dirty="0" smtClean="0"/>
              <a:t>Dror I. Medical Teacher, 2011, </a:t>
            </a:r>
            <a:r>
              <a:rPr lang="en-US" sz="1100" dirty="0"/>
              <a:t>33:1, 34-38 </a:t>
            </a:r>
          </a:p>
        </p:txBody>
      </p:sp>
    </p:spTree>
    <p:extLst>
      <p:ext uri="{BB962C8B-B14F-4D97-AF65-F5344CB8AC3E}">
        <p14:creationId xmlns:p14="http://schemas.microsoft.com/office/powerpoint/2010/main" val="2257904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Error Management Learning Paradigm</a:t>
            </a:r>
            <a:endParaRPr lang="en-US" dirty="0"/>
          </a:p>
        </p:txBody>
      </p:sp>
      <p:sp>
        <p:nvSpPr>
          <p:cNvPr id="3" name="Content Placeholder 2"/>
          <p:cNvSpPr>
            <a:spLocks noGrp="1"/>
          </p:cNvSpPr>
          <p:nvPr>
            <p:ph sz="half" idx="1"/>
          </p:nvPr>
        </p:nvSpPr>
        <p:spPr>
          <a:xfrm>
            <a:off x="4996726" y="6232620"/>
            <a:ext cx="3968151" cy="314300"/>
          </a:xfrm>
        </p:spPr>
        <p:txBody>
          <a:bodyPr/>
          <a:lstStyle/>
          <a:p>
            <a:pPr marL="0" indent="0" algn="r">
              <a:buNone/>
            </a:pPr>
            <a:r>
              <a:rPr lang="en-US" sz="1100" dirty="0"/>
              <a:t>Dror I. Medical Teacher, 2011, 33:1, 34-38 </a:t>
            </a:r>
          </a:p>
          <a:p>
            <a:pPr algn="r"/>
            <a:endParaRPr lang="en-US" sz="1100" dirty="0"/>
          </a:p>
        </p:txBody>
      </p:sp>
      <p:grpSp>
        <p:nvGrpSpPr>
          <p:cNvPr id="9" name="Group 8" descr="five boxes moving up the page from left to write that say: Obvious errors (others), Subtle errors (others), Obvious errors (self), subtle errors (self), and error recovery."/>
          <p:cNvGrpSpPr/>
          <p:nvPr/>
        </p:nvGrpSpPr>
        <p:grpSpPr>
          <a:xfrm>
            <a:off x="1850050" y="1784361"/>
            <a:ext cx="6770075" cy="4007347"/>
            <a:chOff x="1850050" y="1784361"/>
            <a:chExt cx="6770075" cy="4007347"/>
          </a:xfrm>
        </p:grpSpPr>
        <p:sp>
          <p:nvSpPr>
            <p:cNvPr id="4" name="Rectangle 3"/>
            <p:cNvSpPr/>
            <p:nvPr/>
          </p:nvSpPr>
          <p:spPr>
            <a:xfrm>
              <a:off x="1850050" y="4694830"/>
              <a:ext cx="1066042" cy="1096878"/>
            </a:xfrm>
            <a:prstGeom prst="rect">
              <a:avLst/>
            </a:prstGeom>
            <a:solidFill>
              <a:srgbClr val="732405"/>
            </a:solidFill>
            <a:ln w="38100" cmpd="sng">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Obvious Errors</a:t>
              </a:r>
            </a:p>
            <a:p>
              <a:pPr algn="ctr"/>
              <a:r>
                <a:rPr lang="en-US" dirty="0" smtClean="0">
                  <a:solidFill>
                    <a:schemeClr val="tx1"/>
                  </a:solidFill>
                </a:rPr>
                <a:t>(Others)</a:t>
              </a:r>
              <a:endParaRPr lang="en-US" dirty="0">
                <a:solidFill>
                  <a:schemeClr val="tx1"/>
                </a:solidFill>
              </a:endParaRPr>
            </a:p>
          </p:txBody>
        </p:sp>
        <p:sp>
          <p:nvSpPr>
            <p:cNvPr id="5" name="Rectangle 4"/>
            <p:cNvSpPr/>
            <p:nvPr/>
          </p:nvSpPr>
          <p:spPr>
            <a:xfrm>
              <a:off x="3214582" y="3991494"/>
              <a:ext cx="1066042" cy="1096878"/>
            </a:xfrm>
            <a:prstGeom prst="rect">
              <a:avLst/>
            </a:prstGeom>
            <a:solidFill>
              <a:srgbClr val="C45D09"/>
            </a:solidFill>
            <a:ln w="38100" cmpd="sng">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Subtle Errors</a:t>
              </a:r>
            </a:p>
            <a:p>
              <a:pPr algn="ctr"/>
              <a:r>
                <a:rPr lang="en-US" dirty="0" smtClean="0">
                  <a:solidFill>
                    <a:schemeClr val="tx1"/>
                  </a:solidFill>
                </a:rPr>
                <a:t>(Others)</a:t>
              </a:r>
              <a:endParaRPr lang="en-US" dirty="0">
                <a:solidFill>
                  <a:schemeClr val="tx1"/>
                </a:solidFill>
              </a:endParaRPr>
            </a:p>
          </p:txBody>
        </p:sp>
        <p:sp>
          <p:nvSpPr>
            <p:cNvPr id="6" name="Rectangle 5"/>
            <p:cNvSpPr/>
            <p:nvPr/>
          </p:nvSpPr>
          <p:spPr>
            <a:xfrm>
              <a:off x="4628677" y="3159503"/>
              <a:ext cx="1066042" cy="1096878"/>
            </a:xfrm>
            <a:prstGeom prst="rect">
              <a:avLst/>
            </a:prstGeom>
            <a:solidFill>
              <a:srgbClr val="E38D66"/>
            </a:solidFill>
            <a:ln w="38100" cmpd="sng">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Obvious Errors</a:t>
              </a:r>
            </a:p>
            <a:p>
              <a:pPr algn="ctr"/>
              <a:r>
                <a:rPr lang="en-US" dirty="0" smtClean="0">
                  <a:solidFill>
                    <a:schemeClr val="tx1"/>
                  </a:solidFill>
                </a:rPr>
                <a:t>(Self)</a:t>
              </a:r>
              <a:endParaRPr lang="en-US" dirty="0">
                <a:solidFill>
                  <a:schemeClr val="tx1"/>
                </a:solidFill>
              </a:endParaRPr>
            </a:p>
          </p:txBody>
        </p:sp>
        <p:sp>
          <p:nvSpPr>
            <p:cNvPr id="7" name="Rectangle 6"/>
            <p:cNvSpPr/>
            <p:nvPr/>
          </p:nvSpPr>
          <p:spPr>
            <a:xfrm>
              <a:off x="6042772" y="2342658"/>
              <a:ext cx="1066042" cy="1096878"/>
            </a:xfrm>
            <a:prstGeom prst="rect">
              <a:avLst/>
            </a:prstGeom>
            <a:solidFill>
              <a:schemeClr val="accent6">
                <a:lumMod val="40000"/>
                <a:lumOff val="60000"/>
              </a:schemeClr>
            </a:solidFill>
            <a:ln w="38100" cmpd="sng">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Subtle Errors</a:t>
              </a:r>
            </a:p>
            <a:p>
              <a:pPr algn="ctr"/>
              <a:r>
                <a:rPr lang="en-US" dirty="0" smtClean="0">
                  <a:solidFill>
                    <a:schemeClr val="tx1"/>
                  </a:solidFill>
                </a:rPr>
                <a:t>(Self)</a:t>
              </a:r>
              <a:endParaRPr lang="en-US" dirty="0">
                <a:solidFill>
                  <a:schemeClr val="tx1"/>
                </a:solidFill>
              </a:endParaRPr>
            </a:p>
          </p:txBody>
        </p:sp>
        <p:sp>
          <p:nvSpPr>
            <p:cNvPr id="8" name="Rectangle 7"/>
            <p:cNvSpPr/>
            <p:nvPr/>
          </p:nvSpPr>
          <p:spPr>
            <a:xfrm>
              <a:off x="7427023" y="1784361"/>
              <a:ext cx="1193102" cy="1096878"/>
            </a:xfrm>
            <a:prstGeom prst="rect">
              <a:avLst/>
            </a:prstGeom>
            <a:solidFill>
              <a:schemeClr val="accent6">
                <a:lumMod val="20000"/>
                <a:lumOff val="80000"/>
              </a:schemeClr>
            </a:solidFill>
            <a:ln w="38100" cmpd="sng">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Error Recovery</a:t>
              </a:r>
              <a:endParaRPr lang="en-US" dirty="0">
                <a:solidFill>
                  <a:schemeClr val="tx1"/>
                </a:solidFill>
              </a:endParaRPr>
            </a:p>
          </p:txBody>
        </p:sp>
      </p:grpSp>
    </p:spTree>
    <p:extLst>
      <p:ext uri="{BB962C8B-B14F-4D97-AF65-F5344CB8AC3E}">
        <p14:creationId xmlns:p14="http://schemas.microsoft.com/office/powerpoint/2010/main" val="1092822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165" y="621629"/>
            <a:ext cx="7739062" cy="914400"/>
          </a:xfrm>
        </p:spPr>
        <p:txBody>
          <a:bodyPr/>
          <a:lstStyle/>
          <a:p>
            <a:r>
              <a:rPr lang="en-US" dirty="0" smtClean="0"/>
              <a:t>Error Management Theory</a:t>
            </a:r>
            <a:endParaRPr lang="en-US" dirty="0"/>
          </a:p>
        </p:txBody>
      </p:sp>
      <p:sp>
        <p:nvSpPr>
          <p:cNvPr id="3" name="Content Placeholder 2"/>
          <p:cNvSpPr>
            <a:spLocks noGrp="1"/>
          </p:cNvSpPr>
          <p:nvPr>
            <p:ph sz="half" idx="1"/>
          </p:nvPr>
        </p:nvSpPr>
        <p:spPr>
          <a:xfrm>
            <a:off x="1055386" y="1385014"/>
            <a:ext cx="8088614" cy="4211744"/>
          </a:xfrm>
        </p:spPr>
        <p:txBody>
          <a:bodyPr>
            <a:noAutofit/>
          </a:bodyPr>
          <a:lstStyle/>
          <a:p>
            <a:r>
              <a:rPr lang="en-US" sz="1800" dirty="0" smtClean="0"/>
              <a:t>Phase 1– Obvious Error Detection in Others (misattribution theory)</a:t>
            </a:r>
          </a:p>
          <a:p>
            <a:pPr lvl="1"/>
            <a:r>
              <a:rPr lang="en-US" sz="1800" dirty="0" smtClean="0"/>
              <a:t>Interactive Videos, Simulations, Gaming which highlight embedded key errors</a:t>
            </a:r>
          </a:p>
          <a:p>
            <a:pPr lvl="1"/>
            <a:r>
              <a:rPr lang="en-US" sz="1800" dirty="0"/>
              <a:t>Learner plays an active role in detecting as many errors as they can</a:t>
            </a:r>
          </a:p>
          <a:p>
            <a:pPr lvl="1"/>
            <a:r>
              <a:rPr lang="en-US" sz="1800" dirty="0"/>
              <a:t>Learners get positive encouragement and reinforcement when an error is detected</a:t>
            </a:r>
          </a:p>
          <a:p>
            <a:pPr lvl="1"/>
            <a:r>
              <a:rPr lang="en-US" sz="1800" dirty="0" smtClean="0"/>
              <a:t>Initially </a:t>
            </a:r>
            <a:r>
              <a:rPr lang="en-US" sz="1800" dirty="0"/>
              <a:t>errors can be exaggerated </a:t>
            </a:r>
            <a:r>
              <a:rPr lang="en-US" sz="1800" dirty="0" smtClean="0"/>
              <a:t>(i.e. </a:t>
            </a:r>
            <a:r>
              <a:rPr lang="en-US" sz="1800" dirty="0"/>
              <a:t>caricature effect) to enable their </a:t>
            </a:r>
            <a:r>
              <a:rPr lang="en-US" sz="1800" dirty="0" smtClean="0"/>
              <a:t>discovery</a:t>
            </a:r>
          </a:p>
          <a:p>
            <a:r>
              <a:rPr lang="en-US" sz="2000" dirty="0" smtClean="0"/>
              <a:t>Phase 2—Subtle Error Detection in Others</a:t>
            </a:r>
            <a:endParaRPr lang="en-US" sz="2000" dirty="0"/>
          </a:p>
          <a:p>
            <a:pPr lvl="1"/>
            <a:r>
              <a:rPr lang="en-US" sz="1800" dirty="0" smtClean="0"/>
              <a:t>As learner skill in error detection progresses, the errors </a:t>
            </a:r>
            <a:r>
              <a:rPr lang="en-US" sz="1800" dirty="0"/>
              <a:t>are progressively introduced </a:t>
            </a:r>
            <a:r>
              <a:rPr lang="en-US" sz="1800" dirty="0" smtClean="0"/>
              <a:t>with </a:t>
            </a:r>
            <a:r>
              <a:rPr lang="en-US" sz="1800" dirty="0"/>
              <a:t>increasing complexity and subtleness. </a:t>
            </a:r>
          </a:p>
          <a:p>
            <a:pPr lvl="1"/>
            <a:r>
              <a:rPr lang="en-US" sz="1800" dirty="0" smtClean="0"/>
              <a:t>when errors are not detected, Learners get more information on how to detect them. </a:t>
            </a:r>
          </a:p>
          <a:p>
            <a:pPr lvl="1"/>
            <a:r>
              <a:rPr lang="en-US" sz="1800" dirty="0" smtClean="0"/>
              <a:t>all errors need to be represented—slips, errors, mistakes</a:t>
            </a:r>
          </a:p>
        </p:txBody>
      </p:sp>
      <p:sp>
        <p:nvSpPr>
          <p:cNvPr id="5" name="Content Placeholder 4"/>
          <p:cNvSpPr>
            <a:spLocks noGrp="1"/>
          </p:cNvSpPr>
          <p:nvPr>
            <p:ph sz="half" idx="2"/>
          </p:nvPr>
        </p:nvSpPr>
        <p:spPr>
          <a:xfrm>
            <a:off x="5333999" y="6209129"/>
            <a:ext cx="3624805" cy="296643"/>
          </a:xfrm>
        </p:spPr>
        <p:txBody>
          <a:bodyPr/>
          <a:lstStyle/>
          <a:p>
            <a:pPr marL="0" indent="0" algn="r">
              <a:buNone/>
            </a:pPr>
            <a:r>
              <a:rPr lang="en-US" sz="1100" dirty="0"/>
              <a:t>Dror I. Medical Teacher, 2011, 33:1, 34-38 </a:t>
            </a:r>
          </a:p>
          <a:p>
            <a:pPr marL="0" indent="0" algn="r">
              <a:buNone/>
            </a:pPr>
            <a:endParaRPr lang="en-US" sz="1100" dirty="0"/>
          </a:p>
        </p:txBody>
      </p:sp>
    </p:spTree>
    <p:extLst>
      <p:ext uri="{BB962C8B-B14F-4D97-AF65-F5344CB8AC3E}">
        <p14:creationId xmlns:p14="http://schemas.microsoft.com/office/powerpoint/2010/main" val="881585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Management Theory</a:t>
            </a:r>
            <a:endParaRPr lang="en-US" dirty="0"/>
          </a:p>
        </p:txBody>
      </p:sp>
      <p:sp>
        <p:nvSpPr>
          <p:cNvPr id="3" name="Content Placeholder 2"/>
          <p:cNvSpPr>
            <a:spLocks noGrp="1"/>
          </p:cNvSpPr>
          <p:nvPr>
            <p:ph idx="1"/>
          </p:nvPr>
        </p:nvSpPr>
        <p:spPr>
          <a:xfrm>
            <a:off x="1098645" y="1910529"/>
            <a:ext cx="7772400" cy="3543300"/>
          </a:xfrm>
        </p:spPr>
        <p:txBody>
          <a:bodyPr/>
          <a:lstStyle/>
          <a:p>
            <a:r>
              <a:rPr lang="en-US" dirty="0" smtClean="0"/>
              <a:t>Phase 3—Obvious Self Error Detection</a:t>
            </a:r>
          </a:p>
          <a:p>
            <a:pPr lvl="1"/>
            <a:r>
              <a:rPr lang="en-US" dirty="0" smtClean="0"/>
              <a:t>Learners train in how to detect their own errors</a:t>
            </a:r>
          </a:p>
          <a:p>
            <a:r>
              <a:rPr lang="en-US" dirty="0" smtClean="0"/>
              <a:t>Phase 4—Subtle Self Error Detection</a:t>
            </a:r>
          </a:p>
          <a:p>
            <a:pPr lvl="1"/>
            <a:r>
              <a:rPr lang="en-US" dirty="0" smtClean="0"/>
              <a:t>Creative ways to introduce errors are necessary</a:t>
            </a:r>
          </a:p>
          <a:p>
            <a:pPr lvl="2"/>
            <a:r>
              <a:rPr lang="en-US" dirty="0"/>
              <a:t>Competition </a:t>
            </a:r>
            <a:r>
              <a:rPr lang="en-US" dirty="0" smtClean="0"/>
              <a:t>among learners (</a:t>
            </a:r>
            <a:r>
              <a:rPr lang="en-US" dirty="0"/>
              <a:t>total number)</a:t>
            </a:r>
          </a:p>
          <a:p>
            <a:pPr lvl="2"/>
            <a:r>
              <a:rPr lang="en-US" dirty="0"/>
              <a:t>Speed of recognition</a:t>
            </a:r>
          </a:p>
          <a:p>
            <a:pPr lvl="2"/>
            <a:r>
              <a:rPr lang="en-US" dirty="0" smtClean="0"/>
              <a:t>Sabotage</a:t>
            </a:r>
          </a:p>
          <a:p>
            <a:pPr lvl="2"/>
            <a:r>
              <a:rPr lang="en-US" dirty="0"/>
              <a:t>Distraction</a:t>
            </a:r>
          </a:p>
          <a:p>
            <a:pPr lvl="2"/>
            <a:r>
              <a:rPr lang="en-US" dirty="0"/>
              <a:t>Time </a:t>
            </a:r>
            <a:r>
              <a:rPr lang="en-US" dirty="0" smtClean="0"/>
              <a:t>Pressure</a:t>
            </a:r>
          </a:p>
          <a:p>
            <a:pPr marL="631825" lvl="2" indent="0" algn="r">
              <a:buNone/>
            </a:pPr>
            <a:r>
              <a:rPr lang="en-US" sz="1100" dirty="0"/>
              <a:t>Dror I. Medical Teacher, 2011, 33:1, 34-38 </a:t>
            </a:r>
          </a:p>
          <a:p>
            <a:pPr marL="631825" lvl="2" indent="0">
              <a:buNone/>
            </a:pPr>
            <a:endParaRPr lang="en-US" dirty="0"/>
          </a:p>
        </p:txBody>
      </p:sp>
    </p:spTree>
    <p:extLst>
      <p:ext uri="{BB962C8B-B14F-4D97-AF65-F5344CB8AC3E}">
        <p14:creationId xmlns:p14="http://schemas.microsoft.com/office/powerpoint/2010/main" val="4113041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Management Theory</a:t>
            </a:r>
            <a:endParaRPr lang="en-US" dirty="0"/>
          </a:p>
        </p:txBody>
      </p:sp>
      <p:sp>
        <p:nvSpPr>
          <p:cNvPr id="3" name="Content Placeholder 2"/>
          <p:cNvSpPr>
            <a:spLocks noGrp="1"/>
          </p:cNvSpPr>
          <p:nvPr>
            <p:ph idx="1"/>
          </p:nvPr>
        </p:nvSpPr>
        <p:spPr>
          <a:xfrm>
            <a:off x="756744" y="1626750"/>
            <a:ext cx="8261132" cy="5231250"/>
          </a:xfrm>
        </p:spPr>
        <p:txBody>
          <a:bodyPr>
            <a:normAutofit/>
          </a:bodyPr>
          <a:lstStyle/>
          <a:p>
            <a:r>
              <a:rPr lang="en-US" dirty="0" smtClean="0"/>
              <a:t>Phase 5—Error Recovery</a:t>
            </a:r>
          </a:p>
          <a:p>
            <a:pPr lvl="1"/>
            <a:r>
              <a:rPr lang="en-US" dirty="0" smtClean="0"/>
              <a:t>When an error is detected, an appropriate protocol is offered to the learner, highlighting how to recover</a:t>
            </a:r>
          </a:p>
          <a:p>
            <a:pPr lvl="1"/>
            <a:r>
              <a:rPr lang="en-US" dirty="0" smtClean="0"/>
              <a:t>As complexity is increased, a list of possible interventions is offered to the learner</a:t>
            </a:r>
          </a:p>
          <a:p>
            <a:pPr lvl="1"/>
            <a:r>
              <a:rPr lang="en-US" dirty="0" smtClean="0"/>
              <a:t>Next, not only is a list of possible interventions offered,</a:t>
            </a:r>
            <a:r>
              <a:rPr lang="en-US" dirty="0"/>
              <a:t> </a:t>
            </a:r>
            <a:r>
              <a:rPr lang="en-US" dirty="0" smtClean="0"/>
              <a:t>but within an intervention, the learner is asked to identify the correct prioritization and sequencing of steps for recovery.</a:t>
            </a:r>
          </a:p>
          <a:p>
            <a:pPr lvl="1"/>
            <a:r>
              <a:rPr lang="en-US" dirty="0" smtClean="0"/>
              <a:t>Finally, the learner is asked to generate the recovery actions themselves. </a:t>
            </a:r>
            <a:endParaRPr lang="en-US" dirty="0"/>
          </a:p>
          <a:p>
            <a:pPr lvl="1"/>
            <a:endParaRPr lang="en-US" sz="800" dirty="0" smtClean="0"/>
          </a:p>
          <a:p>
            <a:pPr marL="344488" lvl="1" indent="0" algn="r">
              <a:buNone/>
            </a:pPr>
            <a:r>
              <a:rPr lang="en-US" sz="1100" dirty="0" smtClean="0"/>
              <a:t>Dror </a:t>
            </a:r>
            <a:r>
              <a:rPr lang="en-US" sz="1100" dirty="0"/>
              <a:t>I. Medical Teacher, 2011, 33:1, 34-38 </a:t>
            </a:r>
          </a:p>
          <a:p>
            <a:pPr marL="344488" lvl="1" indent="0">
              <a:buNone/>
            </a:pPr>
            <a:endParaRPr lang="en-US" dirty="0"/>
          </a:p>
        </p:txBody>
      </p:sp>
    </p:spTree>
    <p:extLst>
      <p:ext uri="{BB962C8B-B14F-4D97-AF65-F5344CB8AC3E}">
        <p14:creationId xmlns:p14="http://schemas.microsoft.com/office/powerpoint/2010/main" val="856928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Management Theory</a:t>
            </a:r>
            <a:endParaRPr lang="en-US" dirty="0"/>
          </a:p>
        </p:txBody>
      </p:sp>
      <p:sp>
        <p:nvSpPr>
          <p:cNvPr id="3" name="Content Placeholder 2"/>
          <p:cNvSpPr>
            <a:spLocks noGrp="1"/>
          </p:cNvSpPr>
          <p:nvPr>
            <p:ph idx="1"/>
          </p:nvPr>
        </p:nvSpPr>
        <p:spPr>
          <a:xfrm>
            <a:off x="914400" y="2020888"/>
            <a:ext cx="8119241" cy="4837112"/>
          </a:xfrm>
        </p:spPr>
        <p:txBody>
          <a:bodyPr>
            <a:normAutofit/>
          </a:bodyPr>
          <a:lstStyle/>
          <a:p>
            <a:r>
              <a:rPr lang="en-US" dirty="0" smtClean="0"/>
              <a:t>Study looking at Central Venous Annulation (IJ, SC lines) Skill Retention in surgical interns (n=30)</a:t>
            </a:r>
          </a:p>
          <a:p>
            <a:pPr lvl="1"/>
            <a:r>
              <a:rPr lang="en-US" dirty="0" smtClean="0"/>
              <a:t>Instructional videos (correct only vs correct + error)</a:t>
            </a:r>
          </a:p>
          <a:p>
            <a:pPr lvl="1"/>
            <a:r>
              <a:rPr lang="en-US" dirty="0" smtClean="0"/>
              <a:t>Practiced for 30 min. c validated checklist </a:t>
            </a:r>
          </a:p>
          <a:p>
            <a:pPr lvl="1"/>
            <a:r>
              <a:rPr lang="en-US" dirty="0" smtClean="0"/>
              <a:t>Tested 30 days later on Femoral line Placement</a:t>
            </a:r>
          </a:p>
          <a:p>
            <a:pPr marL="344488" lvl="1" indent="0">
              <a:buNone/>
            </a:pPr>
            <a:endParaRPr lang="en-US" dirty="0"/>
          </a:p>
          <a:p>
            <a:pPr marL="344488" lvl="1" indent="0" algn="r">
              <a:buNone/>
            </a:pPr>
            <a:endParaRPr lang="da-DK" sz="1100" dirty="0" smtClean="0"/>
          </a:p>
          <a:p>
            <a:pPr marL="344488" lvl="1" indent="0" algn="r">
              <a:buNone/>
            </a:pPr>
            <a:endParaRPr lang="da-DK" sz="1100" dirty="0"/>
          </a:p>
          <a:p>
            <a:pPr marL="344488" lvl="1" indent="0" algn="r">
              <a:buNone/>
            </a:pPr>
            <a:endParaRPr lang="da-DK" sz="1100" dirty="0" smtClean="0"/>
          </a:p>
          <a:p>
            <a:pPr marL="344488" lvl="1" indent="0" algn="r">
              <a:buNone/>
            </a:pPr>
            <a:endParaRPr lang="da-DK" sz="1100" dirty="0"/>
          </a:p>
          <a:p>
            <a:pPr marL="344488" lvl="1" indent="0" algn="r">
              <a:buNone/>
            </a:pPr>
            <a:endParaRPr lang="da-DK" sz="1100" dirty="0" smtClean="0"/>
          </a:p>
          <a:p>
            <a:pPr marL="344488" lvl="1" indent="0" algn="r">
              <a:buNone/>
            </a:pPr>
            <a:endParaRPr lang="da-DK" sz="1100" dirty="0" smtClean="0"/>
          </a:p>
          <a:p>
            <a:pPr marL="344488" lvl="1" indent="0" algn="r">
              <a:buNone/>
            </a:pPr>
            <a:r>
              <a:rPr lang="da-DK" sz="1100" dirty="0" smtClean="0"/>
              <a:t>Gardner </a:t>
            </a:r>
            <a:r>
              <a:rPr lang="da-DK" sz="1100" dirty="0"/>
              <a:t>AK. et al. J Surg Educ. 2015 Nov-Dec;72(6):e158-62.</a:t>
            </a:r>
          </a:p>
          <a:p>
            <a:pPr marL="344488" lvl="1" indent="0">
              <a:buNone/>
            </a:pPr>
            <a:endParaRPr lang="en-US" dirty="0"/>
          </a:p>
        </p:txBody>
      </p:sp>
    </p:spTree>
    <p:extLst>
      <p:ext uri="{BB962C8B-B14F-4D97-AF65-F5344CB8AC3E}">
        <p14:creationId xmlns:p14="http://schemas.microsoft.com/office/powerpoint/2010/main" val="2957858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Management Theory</a:t>
            </a:r>
            <a:endParaRPr lang="en-US" dirty="0"/>
          </a:p>
        </p:txBody>
      </p:sp>
      <p:pic>
        <p:nvPicPr>
          <p:cNvPr id="5" name="Picture 4" descr="Transfer scores"/>
          <p:cNvPicPr>
            <a:picLocks noChangeAspect="1"/>
          </p:cNvPicPr>
          <p:nvPr/>
        </p:nvPicPr>
        <p:blipFill>
          <a:blip r:embed="rId2"/>
          <a:stretch>
            <a:fillRect/>
          </a:stretch>
        </p:blipFill>
        <p:spPr>
          <a:xfrm>
            <a:off x="654874" y="3970002"/>
            <a:ext cx="8191439" cy="1594186"/>
          </a:xfrm>
          <a:prstGeom prst="rect">
            <a:avLst/>
          </a:prstGeom>
        </p:spPr>
      </p:pic>
      <p:sp>
        <p:nvSpPr>
          <p:cNvPr id="7" name="Content Placeholder 6" descr="A study about Error Management Theory showing retention and transfer improved"/>
          <p:cNvSpPr>
            <a:spLocks noGrp="1"/>
          </p:cNvSpPr>
          <p:nvPr>
            <p:ph idx="1"/>
          </p:nvPr>
        </p:nvSpPr>
        <p:spPr>
          <a:xfrm>
            <a:off x="755574" y="1641689"/>
            <a:ext cx="8272680" cy="5216311"/>
          </a:xfrm>
        </p:spPr>
        <p:txBody>
          <a:bodyPr/>
          <a:lstStyle/>
          <a:p>
            <a:pPr marL="0" lvl="0" indent="0" eaLnBrk="1" hangingPunct="1">
              <a:lnSpc>
                <a:spcPct val="100000"/>
              </a:lnSpc>
              <a:spcBef>
                <a:spcPct val="0"/>
              </a:spcBef>
              <a:buClrTx/>
              <a:buSzTx/>
              <a:buNone/>
            </a:pPr>
            <a:r>
              <a:rPr lang="en-US" sz="2800" kern="1200" dirty="0">
                <a:solidFill>
                  <a:srgbClr val="FF0000"/>
                </a:solidFill>
                <a:latin typeface="Arial" pitchFamily="34" charset="0"/>
                <a:ea typeface="ヒラギノ角ゴ Pro W3" pitchFamily="127" charset="-128"/>
                <a:cs typeface="+mn-cs"/>
              </a:rPr>
              <a:t>Retention</a:t>
            </a:r>
            <a:r>
              <a:rPr lang="en-US" sz="2800" kern="1200" dirty="0">
                <a:solidFill>
                  <a:srgbClr val="000000"/>
                </a:solidFill>
                <a:latin typeface="Arial" pitchFamily="34" charset="0"/>
                <a:ea typeface="ヒラギノ角ゴ Pro W3" pitchFamily="127" charset="-128"/>
                <a:cs typeface="+mn-cs"/>
              </a:rPr>
              <a:t> is </a:t>
            </a:r>
            <a:r>
              <a:rPr lang="en-US" sz="2800" kern="1200" dirty="0" smtClean="0">
                <a:solidFill>
                  <a:srgbClr val="000000"/>
                </a:solidFill>
                <a:latin typeface="Arial" pitchFamily="34" charset="0"/>
                <a:ea typeface="ヒラギノ角ゴ Pro W3" pitchFamily="127" charset="-128"/>
                <a:cs typeface="+mn-cs"/>
              </a:rPr>
              <a:t>Improved</a:t>
            </a:r>
          </a:p>
          <a:p>
            <a:pPr marL="0" lvl="0" indent="0" eaLnBrk="1" hangingPunct="1">
              <a:lnSpc>
                <a:spcPct val="100000"/>
              </a:lnSpc>
              <a:spcBef>
                <a:spcPct val="0"/>
              </a:spcBef>
              <a:buClrTx/>
              <a:buSzTx/>
              <a:buNone/>
            </a:pPr>
            <a:endParaRPr lang="en-US" sz="2800" kern="1200" dirty="0">
              <a:solidFill>
                <a:srgbClr val="000000"/>
              </a:solidFill>
              <a:latin typeface="Arial" pitchFamily="34" charset="0"/>
              <a:ea typeface="ヒラギノ角ゴ Pro W3" pitchFamily="127" charset="-128"/>
              <a:cs typeface="+mn-cs"/>
            </a:endParaRPr>
          </a:p>
          <a:p>
            <a:pPr marL="0" lvl="0" indent="0" eaLnBrk="1" hangingPunct="1">
              <a:lnSpc>
                <a:spcPct val="100000"/>
              </a:lnSpc>
              <a:spcBef>
                <a:spcPct val="0"/>
              </a:spcBef>
              <a:buClrTx/>
              <a:buSzTx/>
              <a:buNone/>
            </a:pPr>
            <a:endParaRPr lang="en-US" sz="2800" kern="1200" dirty="0" smtClean="0">
              <a:solidFill>
                <a:srgbClr val="000000"/>
              </a:solidFill>
              <a:latin typeface="Arial" pitchFamily="34" charset="0"/>
              <a:ea typeface="ヒラギノ角ゴ Pro W3" pitchFamily="127" charset="-128"/>
              <a:cs typeface="+mn-cs"/>
            </a:endParaRPr>
          </a:p>
          <a:p>
            <a:pPr marL="0" lvl="0" indent="0" eaLnBrk="1" hangingPunct="1">
              <a:lnSpc>
                <a:spcPct val="100000"/>
              </a:lnSpc>
              <a:spcBef>
                <a:spcPct val="0"/>
              </a:spcBef>
              <a:buClrTx/>
              <a:buSzTx/>
              <a:buNone/>
            </a:pPr>
            <a:endParaRPr lang="en-US" sz="2800" kern="1200" dirty="0" smtClean="0">
              <a:solidFill>
                <a:srgbClr val="000000"/>
              </a:solidFill>
              <a:latin typeface="Arial" pitchFamily="34" charset="0"/>
              <a:ea typeface="ヒラギノ角ゴ Pro W3" pitchFamily="127" charset="-128"/>
              <a:cs typeface="+mn-cs"/>
            </a:endParaRPr>
          </a:p>
          <a:p>
            <a:pPr marL="0" lvl="0" indent="0" eaLnBrk="1" hangingPunct="1">
              <a:lnSpc>
                <a:spcPct val="100000"/>
              </a:lnSpc>
              <a:spcBef>
                <a:spcPct val="0"/>
              </a:spcBef>
              <a:buClrTx/>
              <a:buSzTx/>
              <a:buNone/>
            </a:pPr>
            <a:r>
              <a:rPr lang="en-US" sz="2800" kern="1200" dirty="0">
                <a:solidFill>
                  <a:srgbClr val="FF0000"/>
                </a:solidFill>
                <a:latin typeface="Arial" pitchFamily="34" charset="0"/>
                <a:ea typeface="ヒラギノ角ゴ Pro W3" pitchFamily="127" charset="-128"/>
                <a:cs typeface="+mn-cs"/>
              </a:rPr>
              <a:t>Transfer</a:t>
            </a:r>
            <a:r>
              <a:rPr lang="en-US" sz="2800" kern="1200" dirty="0">
                <a:solidFill>
                  <a:srgbClr val="000000"/>
                </a:solidFill>
                <a:latin typeface="Arial" pitchFamily="34" charset="0"/>
                <a:ea typeface="ヒラギノ角ゴ Pro W3" pitchFamily="127" charset="-128"/>
                <a:cs typeface="+mn-cs"/>
              </a:rPr>
              <a:t> is Improved</a:t>
            </a:r>
          </a:p>
          <a:p>
            <a:pPr marL="0" lvl="0" indent="0" eaLnBrk="1" hangingPunct="1">
              <a:lnSpc>
                <a:spcPct val="100000"/>
              </a:lnSpc>
              <a:spcBef>
                <a:spcPct val="0"/>
              </a:spcBef>
              <a:buClrTx/>
              <a:buSzTx/>
              <a:buNone/>
            </a:pPr>
            <a:endParaRPr lang="en-US" sz="2800" kern="1200" dirty="0">
              <a:solidFill>
                <a:srgbClr val="000000"/>
              </a:solidFill>
              <a:latin typeface="Arial" pitchFamily="34" charset="0"/>
              <a:ea typeface="ヒラギノ角ゴ Pro W3" pitchFamily="127" charset="-128"/>
              <a:cs typeface="+mn-cs"/>
            </a:endParaRPr>
          </a:p>
          <a:p>
            <a:pPr marL="0" indent="0">
              <a:buNone/>
            </a:pPr>
            <a:endParaRPr lang="da-DK" sz="1100" dirty="0" smtClean="0"/>
          </a:p>
          <a:p>
            <a:pPr marL="0" indent="0">
              <a:buNone/>
            </a:pPr>
            <a:endParaRPr lang="da-DK" sz="1100" dirty="0"/>
          </a:p>
          <a:p>
            <a:pPr marL="0" indent="0">
              <a:buNone/>
            </a:pPr>
            <a:endParaRPr lang="da-DK" sz="1100" dirty="0" smtClean="0"/>
          </a:p>
          <a:p>
            <a:pPr marL="0" indent="0">
              <a:buNone/>
            </a:pPr>
            <a:endParaRPr lang="da-DK" sz="1100" dirty="0"/>
          </a:p>
          <a:p>
            <a:pPr marL="0" indent="0">
              <a:buNone/>
            </a:pPr>
            <a:endParaRPr lang="da-DK" sz="1100" dirty="0" smtClean="0"/>
          </a:p>
          <a:p>
            <a:pPr marL="0" indent="0">
              <a:buNone/>
            </a:pPr>
            <a:endParaRPr lang="da-DK" sz="1100" dirty="0"/>
          </a:p>
          <a:p>
            <a:pPr marL="0" indent="0">
              <a:buNone/>
            </a:pPr>
            <a:endParaRPr lang="da-DK" sz="1100" dirty="0" smtClean="0"/>
          </a:p>
          <a:p>
            <a:pPr marL="0" indent="0">
              <a:buNone/>
            </a:pPr>
            <a:endParaRPr lang="da-DK" sz="1600" dirty="0" smtClean="0"/>
          </a:p>
          <a:p>
            <a:pPr marL="0" indent="0" algn="r">
              <a:buNone/>
            </a:pPr>
            <a:r>
              <a:rPr lang="da-DK" sz="1100" dirty="0" smtClean="0"/>
              <a:t>Gardner </a:t>
            </a:r>
            <a:r>
              <a:rPr lang="da-DK" sz="1100" dirty="0"/>
              <a:t>AK. et al. J Surg Educ. 2015 Nov-Dec;72(6):e158-62.</a:t>
            </a:r>
          </a:p>
          <a:p>
            <a:pPr marL="0" indent="0">
              <a:buNone/>
            </a:pPr>
            <a:endParaRPr lang="en-US" dirty="0"/>
          </a:p>
        </p:txBody>
      </p:sp>
      <p:pic>
        <p:nvPicPr>
          <p:cNvPr id="9" name="Picture 8" descr="Retention scores"/>
          <p:cNvPicPr>
            <a:picLocks noChangeAspect="1"/>
          </p:cNvPicPr>
          <p:nvPr/>
        </p:nvPicPr>
        <p:blipFill>
          <a:blip r:embed="rId3"/>
          <a:stretch>
            <a:fillRect/>
          </a:stretch>
        </p:blipFill>
        <p:spPr>
          <a:xfrm>
            <a:off x="755573" y="2146077"/>
            <a:ext cx="7632854" cy="1280271"/>
          </a:xfrm>
          <a:prstGeom prst="rect">
            <a:avLst/>
          </a:prstGeom>
        </p:spPr>
      </p:pic>
    </p:spTree>
    <p:extLst>
      <p:ext uri="{BB962C8B-B14F-4D97-AF65-F5344CB8AC3E}">
        <p14:creationId xmlns:p14="http://schemas.microsoft.com/office/powerpoint/2010/main" val="2551959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358" y="530736"/>
            <a:ext cx="7739062" cy="914400"/>
          </a:xfrm>
        </p:spPr>
        <p:txBody>
          <a:bodyPr/>
          <a:lstStyle/>
          <a:p>
            <a:r>
              <a:rPr lang="en-US" dirty="0" smtClean="0"/>
              <a:t>EMT and In-Situ Simulation</a:t>
            </a:r>
            <a:endParaRPr lang="en-US" dirty="0"/>
          </a:p>
        </p:txBody>
      </p:sp>
      <p:pic>
        <p:nvPicPr>
          <p:cNvPr id="4" name="Picture 3" descr="ACLS Error Recognition:&#10;Circulation&#10;Ventillation&#10;Electricity&#10;Medication&#10;Therapeutic Intervention&#10;Adaptive"/>
          <p:cNvPicPr>
            <a:picLocks noChangeAspect="1"/>
          </p:cNvPicPr>
          <p:nvPr/>
        </p:nvPicPr>
        <p:blipFill>
          <a:blip r:embed="rId2">
            <a:clrChange>
              <a:clrFrom>
                <a:srgbClr val="FFFFFF"/>
              </a:clrFrom>
              <a:clrTo>
                <a:srgbClr val="FFFFFF">
                  <a:alpha val="0"/>
                </a:srgbClr>
              </a:clrTo>
            </a:clrChange>
          </a:blip>
          <a:stretch>
            <a:fillRect/>
          </a:stretch>
        </p:blipFill>
        <p:spPr>
          <a:xfrm>
            <a:off x="1743368" y="1284947"/>
            <a:ext cx="3879473" cy="5275262"/>
          </a:xfrm>
          <a:prstGeom prst="rect">
            <a:avLst/>
          </a:prstGeom>
        </p:spPr>
      </p:pic>
      <p:sp>
        <p:nvSpPr>
          <p:cNvPr id="5" name="Content Placeholder 4"/>
          <p:cNvSpPr>
            <a:spLocks noGrp="1"/>
          </p:cNvSpPr>
          <p:nvPr>
            <p:ph idx="1"/>
          </p:nvPr>
        </p:nvSpPr>
        <p:spPr>
          <a:xfrm>
            <a:off x="5511909" y="1445136"/>
            <a:ext cx="3246443" cy="4525963"/>
          </a:xfrm>
        </p:spPr>
        <p:txBody>
          <a:bodyPr/>
          <a:lstStyle/>
          <a:p>
            <a:r>
              <a:rPr lang="en-US" dirty="0" smtClean="0"/>
              <a:t>Study the paper (Prime)</a:t>
            </a:r>
          </a:p>
          <a:p>
            <a:r>
              <a:rPr lang="en-US" dirty="0" smtClean="0"/>
              <a:t>Watch a live Terrible code</a:t>
            </a:r>
          </a:p>
          <a:p>
            <a:r>
              <a:rPr lang="en-US" dirty="0" smtClean="0"/>
              <a:t>Debrief by calling out errors seen</a:t>
            </a:r>
          </a:p>
          <a:p>
            <a:r>
              <a:rPr lang="en-US" dirty="0" smtClean="0"/>
              <a:t>Actual simulation</a:t>
            </a:r>
          </a:p>
          <a:p>
            <a:r>
              <a:rPr lang="en-US" dirty="0" smtClean="0"/>
              <a:t>Team A debriefs Team B</a:t>
            </a:r>
            <a:endParaRPr lang="en-US" dirty="0"/>
          </a:p>
        </p:txBody>
      </p:sp>
    </p:spTree>
    <p:extLst>
      <p:ext uri="{BB962C8B-B14F-4D97-AF65-F5344CB8AC3E}">
        <p14:creationId xmlns:p14="http://schemas.microsoft.com/office/powerpoint/2010/main" val="861481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553" y="484299"/>
            <a:ext cx="8229600" cy="1143000"/>
          </a:xfrm>
        </p:spPr>
        <p:txBody>
          <a:bodyPr>
            <a:normAutofit/>
          </a:bodyPr>
          <a:lstStyle/>
          <a:p>
            <a:r>
              <a:rPr lang="en-US" dirty="0" smtClean="0"/>
              <a:t>EMT and Just In Time Learning</a:t>
            </a:r>
            <a:endParaRPr lang="en-US" dirty="0"/>
          </a:p>
        </p:txBody>
      </p:sp>
      <p:sp>
        <p:nvSpPr>
          <p:cNvPr id="3" name="Content Placeholder 2"/>
          <p:cNvSpPr>
            <a:spLocks noGrp="1"/>
          </p:cNvSpPr>
          <p:nvPr>
            <p:ph idx="1"/>
          </p:nvPr>
        </p:nvSpPr>
        <p:spPr>
          <a:xfrm>
            <a:off x="5265894" y="1295042"/>
            <a:ext cx="3811045" cy="5057315"/>
          </a:xfrm>
        </p:spPr>
        <p:txBody>
          <a:bodyPr>
            <a:noAutofit/>
          </a:bodyPr>
          <a:lstStyle/>
          <a:p>
            <a:r>
              <a:rPr lang="en-US" sz="1800" dirty="0" smtClean="0"/>
              <a:t>ICU Rounding team, 7 minutes, Start the clock</a:t>
            </a:r>
            <a:r>
              <a:rPr lang="is-IS" sz="1800" dirty="0" smtClean="0"/>
              <a:t>….</a:t>
            </a:r>
          </a:p>
          <a:p>
            <a:r>
              <a:rPr lang="is-IS" sz="1800" dirty="0" smtClean="0"/>
              <a:t>Show a short video/do a demonstration of wrong</a:t>
            </a:r>
          </a:p>
          <a:p>
            <a:r>
              <a:rPr lang="is-IS" sz="1800" dirty="0" smtClean="0"/>
              <a:t>Ask the participant to grade/find as many errors as they can</a:t>
            </a:r>
          </a:p>
          <a:p>
            <a:r>
              <a:rPr lang="is-IS" sz="1800" dirty="0" smtClean="0"/>
              <a:t>Then have participant commite those errors themselves (with praise by team)</a:t>
            </a:r>
            <a:endParaRPr lang="is-IS" sz="1800" dirty="0"/>
          </a:p>
          <a:p>
            <a:r>
              <a:rPr lang="is-IS" sz="1800" dirty="0" smtClean="0"/>
              <a:t>Competition</a:t>
            </a:r>
            <a:r>
              <a:rPr lang="en-US" sz="1800" dirty="0" smtClean="0"/>
              <a:t>—</a:t>
            </a:r>
            <a:r>
              <a:rPr lang="is-IS" sz="1800" dirty="0" smtClean="0"/>
              <a:t>ask teams to perform subtle errors and the other team grade them (they circle the errors they will perform ahead of time on this sheet) and we check off whats called out by competing team   </a:t>
            </a:r>
            <a:endParaRPr lang="is-IS" sz="1800" dirty="0"/>
          </a:p>
          <a:p>
            <a:r>
              <a:rPr lang="is-IS" sz="1800" dirty="0" smtClean="0"/>
              <a:t>Candy for all</a:t>
            </a:r>
          </a:p>
        </p:txBody>
      </p:sp>
      <p:pic>
        <p:nvPicPr>
          <p:cNvPr id="4" name="Picture 3" descr="Bag Mask Valve Error Recognition"/>
          <p:cNvPicPr>
            <a:picLocks noChangeAspect="1"/>
          </p:cNvPicPr>
          <p:nvPr/>
        </p:nvPicPr>
        <p:blipFill>
          <a:blip r:embed="rId2">
            <a:clrChange>
              <a:clrFrom>
                <a:srgbClr val="FFFFFF"/>
              </a:clrFrom>
              <a:clrTo>
                <a:srgbClr val="FFFFFF">
                  <a:alpha val="0"/>
                </a:srgbClr>
              </a:clrTo>
            </a:clrChange>
          </a:blip>
          <a:stretch>
            <a:fillRect/>
          </a:stretch>
        </p:blipFill>
        <p:spPr>
          <a:xfrm>
            <a:off x="1107943" y="1295042"/>
            <a:ext cx="4267736" cy="4917045"/>
          </a:xfrm>
          <a:prstGeom prst="rect">
            <a:avLst/>
          </a:prstGeom>
        </p:spPr>
      </p:pic>
    </p:spTree>
    <p:extLst>
      <p:ext uri="{BB962C8B-B14F-4D97-AF65-F5344CB8AC3E}">
        <p14:creationId xmlns:p14="http://schemas.microsoft.com/office/powerpoint/2010/main" val="4110548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p:cNvSpPr>
            <a:spLocks noGrp="1"/>
          </p:cNvSpPr>
          <p:nvPr>
            <p:ph type="title"/>
          </p:nvPr>
        </p:nvSpPr>
        <p:spPr/>
        <p:txBody>
          <a:bodyPr>
            <a:noAutofit/>
          </a:bodyPr>
          <a:lstStyle/>
          <a:p>
            <a:r>
              <a:rPr lang="en-US" altLang="en-US" sz="3600" dirty="0" smtClean="0"/>
              <a:t>Reflection—Active Processing</a:t>
            </a:r>
          </a:p>
        </p:txBody>
      </p:sp>
      <p:sp>
        <p:nvSpPr>
          <p:cNvPr id="2" name="Content Placeholder 1"/>
          <p:cNvSpPr>
            <a:spLocks noGrp="1"/>
          </p:cNvSpPr>
          <p:nvPr>
            <p:ph idx="1"/>
          </p:nvPr>
        </p:nvSpPr>
        <p:spPr>
          <a:xfrm>
            <a:off x="881062" y="1705606"/>
            <a:ext cx="8124041" cy="5152394"/>
          </a:xfrm>
        </p:spPr>
        <p:txBody>
          <a:bodyPr/>
          <a:lstStyle/>
          <a:p>
            <a:pPr marL="571500" lvl="0" indent="-571500" eaLnBrk="1" hangingPunct="1">
              <a:lnSpc>
                <a:spcPct val="100000"/>
              </a:lnSpc>
              <a:spcBef>
                <a:spcPct val="0"/>
              </a:spcBef>
              <a:buClrTx/>
              <a:buSzTx/>
              <a:buFont typeface="Arial"/>
              <a:buChar char="•"/>
            </a:pPr>
            <a:r>
              <a:rPr lang="en-US" kern="1200" dirty="0">
                <a:solidFill>
                  <a:srgbClr val="000000"/>
                </a:solidFill>
                <a:latin typeface="Arial" pitchFamily="34" charset="0"/>
                <a:ea typeface="ヒラギノ角ゴ Pro W3" pitchFamily="127" charset="-128"/>
                <a:cs typeface="+mn-cs"/>
              </a:rPr>
              <a:t>Experiential learning theory tells us that experiences alone will not magically transform into learning. </a:t>
            </a:r>
          </a:p>
          <a:p>
            <a:pPr marL="571500" lvl="0" indent="-571500" eaLnBrk="1" hangingPunct="1">
              <a:lnSpc>
                <a:spcPct val="100000"/>
              </a:lnSpc>
              <a:spcBef>
                <a:spcPct val="0"/>
              </a:spcBef>
              <a:buClrTx/>
              <a:buSzTx/>
              <a:buFont typeface="Arial"/>
              <a:buChar char="•"/>
            </a:pPr>
            <a:r>
              <a:rPr lang="en-US" kern="1200" dirty="0">
                <a:solidFill>
                  <a:srgbClr val="000000"/>
                </a:solidFill>
                <a:latin typeface="Arial" pitchFamily="34" charset="0"/>
                <a:ea typeface="ヒラギノ角ゴ Pro W3" pitchFamily="127" charset="-128"/>
                <a:cs typeface="+mn-cs"/>
              </a:rPr>
              <a:t>Reflection is a pro-active cognitive process that looks to enable a learner to understand each experience’s relationship and connection to other ideas, concepts, and experiences.</a:t>
            </a:r>
          </a:p>
          <a:p>
            <a:pPr marL="571500" lvl="0" indent="-571500" eaLnBrk="1" hangingPunct="1">
              <a:lnSpc>
                <a:spcPct val="100000"/>
              </a:lnSpc>
              <a:spcBef>
                <a:spcPct val="0"/>
              </a:spcBef>
              <a:buClrTx/>
              <a:buSzTx/>
              <a:buFont typeface="Arial"/>
              <a:buChar char="•"/>
            </a:pPr>
            <a:r>
              <a:rPr lang="en-US" kern="1200" dirty="0">
                <a:solidFill>
                  <a:srgbClr val="000000"/>
                </a:solidFill>
                <a:latin typeface="Arial" pitchFamily="34" charset="0"/>
                <a:ea typeface="ヒラギノ角ゴ Pro W3" pitchFamily="127" charset="-128"/>
                <a:cs typeface="+mn-cs"/>
              </a:rPr>
              <a:t>Two Types:</a:t>
            </a:r>
          </a:p>
          <a:p>
            <a:pPr marL="914400" lvl="1" indent="-457200" eaLnBrk="1" hangingPunct="1">
              <a:lnSpc>
                <a:spcPct val="100000"/>
              </a:lnSpc>
              <a:spcBef>
                <a:spcPct val="0"/>
              </a:spcBef>
              <a:buClrTx/>
              <a:buSzTx/>
              <a:buFont typeface="Arial"/>
              <a:buChar char="•"/>
            </a:pPr>
            <a:r>
              <a:rPr lang="en-US" kern="1200" dirty="0">
                <a:solidFill>
                  <a:srgbClr val="000000"/>
                </a:solidFill>
                <a:latin typeface="Arial" pitchFamily="34" charset="0"/>
                <a:ea typeface="ヒラギノ角ゴ Pro W3" pitchFamily="127" charset="-128"/>
                <a:cs typeface="+mn-cs"/>
              </a:rPr>
              <a:t>Reflection </a:t>
            </a:r>
            <a:r>
              <a:rPr lang="en-US" i="1" kern="1200" dirty="0">
                <a:solidFill>
                  <a:srgbClr val="B90000">
                    <a:lumMod val="75000"/>
                  </a:srgbClr>
                </a:solidFill>
                <a:latin typeface="Arial" pitchFamily="34" charset="0"/>
                <a:ea typeface="ヒラギノ角ゴ Pro W3" pitchFamily="127" charset="-128"/>
                <a:cs typeface="+mn-cs"/>
              </a:rPr>
              <a:t>During/In Midst </a:t>
            </a:r>
            <a:r>
              <a:rPr lang="en-US" kern="1200" dirty="0">
                <a:solidFill>
                  <a:srgbClr val="000000"/>
                </a:solidFill>
                <a:latin typeface="Arial" pitchFamily="34" charset="0"/>
                <a:ea typeface="ヒラギノ角ゴ Pro W3" pitchFamily="127" charset="-128"/>
                <a:cs typeface="+mn-cs"/>
              </a:rPr>
              <a:t>Action…</a:t>
            </a:r>
          </a:p>
          <a:p>
            <a:pPr marL="914400" lvl="1" indent="-457200" eaLnBrk="1" hangingPunct="1">
              <a:lnSpc>
                <a:spcPct val="100000"/>
              </a:lnSpc>
              <a:spcBef>
                <a:spcPct val="0"/>
              </a:spcBef>
              <a:buClrTx/>
              <a:buSzTx/>
              <a:buFont typeface="Arial"/>
              <a:buChar char="•"/>
            </a:pPr>
            <a:r>
              <a:rPr lang="en-US" kern="1200" dirty="0">
                <a:solidFill>
                  <a:srgbClr val="000000"/>
                </a:solidFill>
                <a:latin typeface="Arial" pitchFamily="34" charset="0"/>
                <a:ea typeface="ヒラギノ角ゴ Pro W3" pitchFamily="127" charset="-128"/>
                <a:cs typeface="+mn-cs"/>
              </a:rPr>
              <a:t>Reflection </a:t>
            </a:r>
            <a:r>
              <a:rPr lang="en-US" i="1" kern="1200" dirty="0">
                <a:solidFill>
                  <a:srgbClr val="B90000">
                    <a:lumMod val="75000"/>
                  </a:srgbClr>
                </a:solidFill>
                <a:latin typeface="Arial" pitchFamily="34" charset="0"/>
                <a:ea typeface="ヒラギノ角ゴ Pro W3" pitchFamily="127" charset="-128"/>
                <a:cs typeface="+mn-cs"/>
              </a:rPr>
              <a:t>ON/After</a:t>
            </a:r>
            <a:r>
              <a:rPr lang="en-US" kern="1200" dirty="0">
                <a:solidFill>
                  <a:srgbClr val="000000"/>
                </a:solidFill>
                <a:latin typeface="Arial" pitchFamily="34" charset="0"/>
                <a:ea typeface="ヒラギノ角ゴ Pro W3" pitchFamily="127" charset="-128"/>
                <a:cs typeface="+mn-cs"/>
              </a:rPr>
              <a:t> Action…</a:t>
            </a:r>
          </a:p>
          <a:p>
            <a:pPr marL="914400" lvl="1" indent="-457200" eaLnBrk="1" hangingPunct="1">
              <a:lnSpc>
                <a:spcPct val="100000"/>
              </a:lnSpc>
              <a:spcBef>
                <a:spcPct val="0"/>
              </a:spcBef>
              <a:buClrTx/>
              <a:buSzTx/>
              <a:buFont typeface="Arial"/>
              <a:buChar char="•"/>
            </a:pPr>
            <a:endParaRPr lang="en-US" kern="1200" dirty="0">
              <a:solidFill>
                <a:srgbClr val="000000"/>
              </a:solidFill>
              <a:latin typeface="Arial" pitchFamily="34" charset="0"/>
              <a:ea typeface="ヒラギノ角ゴ Pro W3" pitchFamily="127" charset="-128"/>
              <a:cs typeface="+mn-cs"/>
            </a:endParaRPr>
          </a:p>
          <a:p>
            <a:pPr marL="457200" lvl="1" indent="0" eaLnBrk="1" hangingPunct="1">
              <a:lnSpc>
                <a:spcPct val="100000"/>
              </a:lnSpc>
              <a:spcBef>
                <a:spcPct val="0"/>
              </a:spcBef>
              <a:buClrTx/>
              <a:buSzTx/>
              <a:buNone/>
            </a:pPr>
            <a:endParaRPr lang="en-US" sz="1100" kern="1200" dirty="0" smtClean="0">
              <a:solidFill>
                <a:srgbClr val="000000"/>
              </a:solidFill>
              <a:latin typeface="Arial" pitchFamily="34" charset="0"/>
              <a:ea typeface="ヒラギノ角ゴ Pro W3" pitchFamily="127" charset="-128"/>
              <a:cs typeface="+mn-cs"/>
            </a:endParaRPr>
          </a:p>
          <a:p>
            <a:pPr marL="457200" lvl="1" indent="0" eaLnBrk="1" hangingPunct="1">
              <a:lnSpc>
                <a:spcPct val="100000"/>
              </a:lnSpc>
              <a:spcBef>
                <a:spcPct val="0"/>
              </a:spcBef>
              <a:buClrTx/>
              <a:buSzTx/>
              <a:buNone/>
            </a:pPr>
            <a:endParaRPr lang="en-US" sz="1100" kern="1200" dirty="0">
              <a:solidFill>
                <a:srgbClr val="000000"/>
              </a:solidFill>
              <a:latin typeface="Arial" pitchFamily="34" charset="0"/>
              <a:ea typeface="ヒラギノ角ゴ Pro W3" pitchFamily="127" charset="-128"/>
              <a:cs typeface="+mn-cs"/>
            </a:endParaRPr>
          </a:p>
          <a:p>
            <a:pPr marL="457200" lvl="1" indent="0" eaLnBrk="1" hangingPunct="1">
              <a:lnSpc>
                <a:spcPct val="100000"/>
              </a:lnSpc>
              <a:spcBef>
                <a:spcPct val="0"/>
              </a:spcBef>
              <a:buClrTx/>
              <a:buSzTx/>
              <a:buNone/>
            </a:pPr>
            <a:endParaRPr lang="en-US" sz="1100" kern="1200" dirty="0">
              <a:solidFill>
                <a:srgbClr val="000000"/>
              </a:solidFill>
              <a:latin typeface="Arial" pitchFamily="34" charset="0"/>
              <a:ea typeface="ヒラギノ角ゴ Pro W3" pitchFamily="127" charset="-128"/>
              <a:cs typeface="+mn-cs"/>
            </a:endParaRPr>
          </a:p>
          <a:p>
            <a:pPr marL="457200" lvl="1" indent="0" algn="r" eaLnBrk="1" hangingPunct="1">
              <a:lnSpc>
                <a:spcPct val="100000"/>
              </a:lnSpc>
              <a:spcBef>
                <a:spcPct val="0"/>
              </a:spcBef>
              <a:buClrTx/>
              <a:buSzTx/>
              <a:buNone/>
            </a:pPr>
            <a:endParaRPr lang="en-US" sz="1100" kern="1200" dirty="0">
              <a:solidFill>
                <a:srgbClr val="000000"/>
              </a:solidFill>
              <a:latin typeface="Arial" pitchFamily="34" charset="0"/>
              <a:ea typeface="ヒラギノ角ゴ Pro W3" pitchFamily="127" charset="-128"/>
              <a:cs typeface="+mn-cs"/>
            </a:endParaRPr>
          </a:p>
          <a:p>
            <a:pPr marL="457200" lvl="1" indent="0" algn="r" eaLnBrk="1" hangingPunct="1">
              <a:lnSpc>
                <a:spcPct val="100000"/>
              </a:lnSpc>
              <a:spcBef>
                <a:spcPct val="0"/>
              </a:spcBef>
              <a:buClrTx/>
              <a:buSzTx/>
              <a:buNone/>
            </a:pPr>
            <a:endParaRPr lang="en-US" sz="1100" kern="1200" dirty="0" smtClean="0">
              <a:solidFill>
                <a:srgbClr val="000000"/>
              </a:solidFill>
              <a:latin typeface="Arial" pitchFamily="34" charset="0"/>
              <a:ea typeface="ヒラギノ角ゴ Pro W3" pitchFamily="127" charset="-128"/>
              <a:cs typeface="+mn-cs"/>
            </a:endParaRPr>
          </a:p>
          <a:p>
            <a:pPr marL="457200" lvl="1" indent="0" algn="r" eaLnBrk="1" hangingPunct="1">
              <a:lnSpc>
                <a:spcPct val="100000"/>
              </a:lnSpc>
              <a:spcBef>
                <a:spcPct val="0"/>
              </a:spcBef>
              <a:buClrTx/>
              <a:buSzTx/>
              <a:buNone/>
            </a:pPr>
            <a:r>
              <a:rPr lang="en-US" sz="1100" kern="1200" dirty="0" smtClean="0">
                <a:solidFill>
                  <a:srgbClr val="000000"/>
                </a:solidFill>
                <a:latin typeface="Arial" pitchFamily="34" charset="0"/>
                <a:ea typeface="ヒラギノ角ゴ Pro W3" pitchFamily="127" charset="-128"/>
                <a:cs typeface="+mn-cs"/>
              </a:rPr>
              <a:t>Schon</a:t>
            </a:r>
            <a:r>
              <a:rPr lang="en-US" sz="1100" kern="1200" dirty="0">
                <a:solidFill>
                  <a:srgbClr val="000000"/>
                </a:solidFill>
                <a:latin typeface="Arial" pitchFamily="34" charset="0"/>
                <a:ea typeface="ヒラギノ角ゴ Pro W3" pitchFamily="127" charset="-128"/>
                <a:cs typeface="+mn-cs"/>
              </a:rPr>
              <a:t>, D.A. 1983. The Reflective Practitioner: How Professionals Think in Action. Basic Books, NY.</a:t>
            </a:r>
          </a:p>
          <a:p>
            <a:pPr marL="457200" lvl="1" indent="0" eaLnBrk="1" hangingPunct="1">
              <a:lnSpc>
                <a:spcPct val="100000"/>
              </a:lnSpc>
              <a:spcBef>
                <a:spcPct val="0"/>
              </a:spcBef>
              <a:buClrTx/>
              <a:buSzTx/>
              <a:buNone/>
            </a:pPr>
            <a:endParaRPr lang="en-US" kern="1200" dirty="0">
              <a:solidFill>
                <a:srgbClr val="000000"/>
              </a:solidFill>
              <a:latin typeface="Arial" pitchFamily="34" charset="0"/>
              <a:ea typeface="ヒラギノ角ゴ Pro W3" pitchFamily="127" charset="-128"/>
              <a:cs typeface="+mn-cs"/>
            </a:endParaRPr>
          </a:p>
          <a:p>
            <a:pPr marL="0" lvl="0" indent="0" eaLnBrk="1" hangingPunct="1">
              <a:lnSpc>
                <a:spcPct val="100000"/>
              </a:lnSpc>
              <a:spcBef>
                <a:spcPct val="0"/>
              </a:spcBef>
              <a:buClrTx/>
              <a:buSzTx/>
              <a:buNone/>
            </a:pPr>
            <a:endParaRPr lang="en-US" kern="1200" dirty="0">
              <a:solidFill>
                <a:srgbClr val="000000"/>
              </a:solidFill>
              <a:latin typeface="Arial" pitchFamily="34" charset="0"/>
              <a:ea typeface="ヒラギノ角ゴ Pro W3" pitchFamily="127" charset="-128"/>
              <a:cs typeface="+mn-cs"/>
            </a:endParaRPr>
          </a:p>
          <a:p>
            <a:endParaRPr lang="en-US" dirty="0"/>
          </a:p>
        </p:txBody>
      </p:sp>
    </p:spTree>
    <p:extLst>
      <p:ext uri="{BB962C8B-B14F-4D97-AF65-F5344CB8AC3E}">
        <p14:creationId xmlns:p14="http://schemas.microsoft.com/office/powerpoint/2010/main" val="3407076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Today’s Presenter</a:t>
            </a:r>
          </a:p>
        </p:txBody>
      </p:sp>
      <p:sp>
        <p:nvSpPr>
          <p:cNvPr id="10243" name="Content Placeholder 3"/>
          <p:cNvSpPr>
            <a:spLocks noGrp="1"/>
          </p:cNvSpPr>
          <p:nvPr>
            <p:ph idx="1"/>
          </p:nvPr>
        </p:nvSpPr>
        <p:spPr/>
        <p:txBody>
          <a:bodyPr/>
          <a:lstStyle/>
          <a:p>
            <a:pPr marL="0" indent="0">
              <a:buNone/>
            </a:pPr>
            <a:r>
              <a:rPr lang="en-US" dirty="0"/>
              <a:t>Oren Guttman, MD, MBA, CHSE</a:t>
            </a:r>
          </a:p>
          <a:p>
            <a:r>
              <a:rPr lang="en-US" dirty="0"/>
              <a:t>Director for Multi-Disciplinary Team Training</a:t>
            </a:r>
          </a:p>
          <a:p>
            <a:r>
              <a:rPr lang="en-US" dirty="0"/>
              <a:t>UT Southwestern Medical Center</a:t>
            </a:r>
          </a:p>
          <a:p>
            <a:r>
              <a:rPr lang="en-US" dirty="0" smtClean="0">
                <a:hlinkClick r:id="rId3"/>
              </a:rPr>
              <a:t>oren.guttman@utsouthwestern.edu</a:t>
            </a:r>
            <a:r>
              <a:rPr lang="en-US" dirty="0" smtClean="0"/>
              <a:t> </a:t>
            </a:r>
            <a:endParaRPr lang="en-US" dirty="0"/>
          </a:p>
        </p:txBody>
      </p:sp>
    </p:spTree>
    <p:extLst>
      <p:ext uri="{BB962C8B-B14F-4D97-AF65-F5344CB8AC3E}">
        <p14:creationId xmlns:p14="http://schemas.microsoft.com/office/powerpoint/2010/main" val="1576474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p:cNvSpPr>
            <a:spLocks noGrp="1"/>
          </p:cNvSpPr>
          <p:nvPr>
            <p:ph type="title"/>
          </p:nvPr>
        </p:nvSpPr>
        <p:spPr/>
        <p:txBody>
          <a:bodyPr>
            <a:noAutofit/>
          </a:bodyPr>
          <a:lstStyle/>
          <a:p>
            <a:r>
              <a:rPr lang="en-US" altLang="en-US" sz="3600" dirty="0" smtClean="0"/>
              <a:t>Reflection—Active Processing</a:t>
            </a:r>
          </a:p>
        </p:txBody>
      </p:sp>
      <p:grpSp>
        <p:nvGrpSpPr>
          <p:cNvPr id="5" name="Group 4" descr="picture expanation of the right time to reflect."/>
          <p:cNvGrpSpPr/>
          <p:nvPr/>
        </p:nvGrpSpPr>
        <p:grpSpPr>
          <a:xfrm>
            <a:off x="1828800" y="1749972"/>
            <a:ext cx="6226394" cy="4476552"/>
            <a:chOff x="1662169" y="1735655"/>
            <a:chExt cx="6393025" cy="4490869"/>
          </a:xfrm>
        </p:grpSpPr>
        <p:pic>
          <p:nvPicPr>
            <p:cNvPr id="2" name="Picture 1" descr="Alt=&quot; &quot;"/>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5900"/>
                      </a14:imgEffect>
                    </a14:imgLayer>
                  </a14:imgProps>
                </a:ext>
              </a:extLst>
            </a:blip>
            <a:srcRect l="15368" t="39596" r="29073" b="8366"/>
            <a:stretch/>
          </p:blipFill>
          <p:spPr>
            <a:xfrm>
              <a:off x="1662169" y="1735655"/>
              <a:ext cx="6393025" cy="4490869"/>
            </a:xfrm>
            <a:prstGeom prst="rect">
              <a:avLst/>
            </a:prstGeom>
          </p:spPr>
        </p:pic>
        <p:sp>
          <p:nvSpPr>
            <p:cNvPr id="3" name="Oval 2"/>
            <p:cNvSpPr/>
            <p:nvPr/>
          </p:nvSpPr>
          <p:spPr>
            <a:xfrm>
              <a:off x="5093993" y="2632841"/>
              <a:ext cx="1306807" cy="11586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Safe to Reflect</a:t>
              </a:r>
              <a:endParaRPr lang="en-US" dirty="0">
                <a:solidFill>
                  <a:schemeClr val="tx1"/>
                </a:solidFill>
              </a:endParaRPr>
            </a:p>
          </p:txBody>
        </p:sp>
      </p:grpSp>
      <p:sp>
        <p:nvSpPr>
          <p:cNvPr id="6" name="Content Placeholder 5"/>
          <p:cNvSpPr>
            <a:spLocks noGrp="1"/>
          </p:cNvSpPr>
          <p:nvPr>
            <p:ph idx="1"/>
          </p:nvPr>
        </p:nvSpPr>
        <p:spPr>
          <a:xfrm>
            <a:off x="1565760" y="6226524"/>
            <a:ext cx="7488621" cy="258713"/>
          </a:xfrm>
        </p:spPr>
        <p:txBody>
          <a:bodyPr/>
          <a:lstStyle/>
          <a:p>
            <a:pPr marL="0" indent="0">
              <a:buNone/>
            </a:pPr>
            <a:r>
              <a:rPr lang="en-US" sz="1100" dirty="0"/>
              <a:t>Adapted from Russell, J. A., &amp; Feldman Barrett, L. (1999).  Journal of Personality and Social Psychology, 76, 805-819. </a:t>
            </a:r>
          </a:p>
          <a:p>
            <a:pPr marL="0" indent="0">
              <a:buNone/>
            </a:pPr>
            <a:endParaRPr lang="en-US" sz="1100" dirty="0"/>
          </a:p>
        </p:txBody>
      </p:sp>
    </p:spTree>
    <p:extLst>
      <p:ext uri="{BB962C8B-B14F-4D97-AF65-F5344CB8AC3E}">
        <p14:creationId xmlns:p14="http://schemas.microsoft.com/office/powerpoint/2010/main" val="1649466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p:cNvSpPr>
            <a:spLocks noGrp="1"/>
          </p:cNvSpPr>
          <p:nvPr>
            <p:ph type="title"/>
          </p:nvPr>
        </p:nvSpPr>
        <p:spPr/>
        <p:txBody>
          <a:bodyPr>
            <a:noAutofit/>
          </a:bodyPr>
          <a:lstStyle/>
          <a:p>
            <a:r>
              <a:rPr lang="en-US" altLang="en-US" sz="3200" dirty="0" smtClean="0"/>
              <a:t>No Change in Non-Technical Skills w/o Reflection (Debriefing)</a:t>
            </a:r>
          </a:p>
        </p:txBody>
      </p:sp>
      <p:sp>
        <p:nvSpPr>
          <p:cNvPr id="2" name="Content Placeholder 1"/>
          <p:cNvSpPr>
            <a:spLocks noGrp="1"/>
          </p:cNvSpPr>
          <p:nvPr>
            <p:ph idx="1"/>
          </p:nvPr>
        </p:nvSpPr>
        <p:spPr>
          <a:xfrm>
            <a:off x="881063" y="6228774"/>
            <a:ext cx="8101218" cy="310440"/>
          </a:xfrm>
        </p:spPr>
        <p:txBody>
          <a:bodyPr/>
          <a:lstStyle/>
          <a:p>
            <a:pPr marL="0" indent="0" algn="r">
              <a:buNone/>
            </a:pPr>
            <a:r>
              <a:rPr lang="nb-NO" sz="1100" dirty="0"/>
              <a:t>Savoldelli, Anesthesiology 2006; 105: 279-285</a:t>
            </a:r>
          </a:p>
          <a:p>
            <a:pPr algn="r"/>
            <a:endParaRPr lang="en-US" sz="1100" dirty="0"/>
          </a:p>
        </p:txBody>
      </p:sp>
      <p:grpSp>
        <p:nvGrpSpPr>
          <p:cNvPr id="3" name="Group 2" descr="graphs showing the successes from briefing"/>
          <p:cNvGrpSpPr/>
          <p:nvPr/>
        </p:nvGrpSpPr>
        <p:grpSpPr>
          <a:xfrm>
            <a:off x="881063" y="2119787"/>
            <a:ext cx="7818207" cy="3188210"/>
            <a:chOff x="881063" y="2119787"/>
            <a:chExt cx="7818207" cy="3188210"/>
          </a:xfrm>
        </p:grpSpPr>
        <p:pic>
          <p:nvPicPr>
            <p:cNvPr id="1026" name="Picture 2" descr="Alt=&quot; &quo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81063" y="2119787"/>
              <a:ext cx="3728401" cy="3188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7" name="Picture 3" descr="Alt=&quot; &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5868" y="2119787"/>
              <a:ext cx="3783402" cy="3188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5321178" y="3012654"/>
              <a:ext cx="1196925" cy="307777"/>
            </a:xfrm>
            <a:prstGeom prst="rect">
              <a:avLst/>
            </a:prstGeom>
            <a:noFill/>
          </p:spPr>
          <p:txBody>
            <a:bodyPr wrap="none" rtlCol="0">
              <a:spAutoFit/>
            </a:bodyPr>
            <a:lstStyle/>
            <a:p>
              <a:r>
                <a:rPr lang="en-US" sz="1400" dirty="0" smtClean="0">
                  <a:solidFill>
                    <a:srgbClr val="FF0000"/>
                  </a:solidFill>
                </a:rPr>
                <a:t>No Debriefing</a:t>
              </a:r>
              <a:endParaRPr lang="en-US" sz="1400" dirty="0">
                <a:solidFill>
                  <a:srgbClr val="FF0000"/>
                </a:solidFill>
              </a:endParaRPr>
            </a:p>
          </p:txBody>
        </p:sp>
        <p:sp>
          <p:nvSpPr>
            <p:cNvPr id="15" name="TextBox 14"/>
            <p:cNvSpPr txBox="1"/>
            <p:nvPr/>
          </p:nvSpPr>
          <p:spPr>
            <a:xfrm>
              <a:off x="6918777" y="3012654"/>
              <a:ext cx="1233393" cy="307777"/>
            </a:xfrm>
            <a:prstGeom prst="rect">
              <a:avLst/>
            </a:prstGeom>
            <a:noFill/>
          </p:spPr>
          <p:txBody>
            <a:bodyPr wrap="none" rtlCol="0">
              <a:spAutoFit/>
            </a:bodyPr>
            <a:lstStyle/>
            <a:p>
              <a:r>
                <a:rPr lang="en-US" sz="1400" dirty="0" smtClean="0">
                  <a:solidFill>
                    <a:srgbClr val="FF0000"/>
                  </a:solidFill>
                </a:rPr>
                <a:t>Yes Debriefing</a:t>
              </a:r>
              <a:endParaRPr lang="en-US" sz="1400" dirty="0">
                <a:solidFill>
                  <a:srgbClr val="FF0000"/>
                </a:solidFill>
              </a:endParaRPr>
            </a:p>
          </p:txBody>
        </p:sp>
      </p:grpSp>
    </p:spTree>
    <p:extLst>
      <p:ext uri="{BB962C8B-B14F-4D97-AF65-F5344CB8AC3E}">
        <p14:creationId xmlns:p14="http://schemas.microsoft.com/office/powerpoint/2010/main" val="4294947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38" y="529459"/>
            <a:ext cx="7739062" cy="914400"/>
          </a:xfrm>
        </p:spPr>
        <p:txBody>
          <a:bodyPr/>
          <a:lstStyle/>
          <a:p>
            <a:r>
              <a:rPr lang="en-US" dirty="0" smtClean="0"/>
              <a:t>Human Cognitive Limitation</a:t>
            </a:r>
            <a:endParaRPr lang="en-US" dirty="0"/>
          </a:p>
        </p:txBody>
      </p:sp>
      <p:sp>
        <p:nvSpPr>
          <p:cNvPr id="3" name="Content Placeholder 2"/>
          <p:cNvSpPr>
            <a:spLocks noGrp="1"/>
          </p:cNvSpPr>
          <p:nvPr>
            <p:ph idx="1"/>
          </p:nvPr>
        </p:nvSpPr>
        <p:spPr>
          <a:xfrm>
            <a:off x="756745" y="1239375"/>
            <a:ext cx="8225210" cy="5485516"/>
          </a:xfrm>
        </p:spPr>
        <p:txBody>
          <a:bodyPr>
            <a:normAutofit lnSpcReduction="10000"/>
          </a:bodyPr>
          <a:lstStyle/>
          <a:p>
            <a:r>
              <a:rPr lang="en-US" dirty="0" smtClean="0"/>
              <a:t>The </a:t>
            </a:r>
            <a:r>
              <a:rPr lang="en-US" dirty="0"/>
              <a:t>brain has limited resources and cognitive processing </a:t>
            </a:r>
            <a:r>
              <a:rPr lang="en-US" dirty="0" smtClean="0"/>
              <a:t>capacity</a:t>
            </a:r>
          </a:p>
          <a:p>
            <a:pPr lvl="1"/>
            <a:r>
              <a:rPr lang="en-US" dirty="0" smtClean="0"/>
              <a:t>Pay </a:t>
            </a:r>
            <a:r>
              <a:rPr lang="en-US" dirty="0"/>
              <a:t>selective attention to Information</a:t>
            </a:r>
          </a:p>
          <a:p>
            <a:pPr lvl="1"/>
            <a:r>
              <a:rPr lang="en-US" dirty="0"/>
              <a:t>Filters </a:t>
            </a:r>
            <a:r>
              <a:rPr lang="en-US" dirty="0" smtClean="0"/>
              <a:t>Information</a:t>
            </a:r>
          </a:p>
          <a:p>
            <a:pPr lvl="1"/>
            <a:r>
              <a:rPr lang="en-US" dirty="0" smtClean="0"/>
              <a:t>Prioritizes Information</a:t>
            </a:r>
          </a:p>
          <a:p>
            <a:r>
              <a:rPr lang="en-US" dirty="0" smtClean="0"/>
              <a:t>Mechanisms it utilizes to do this are creating:</a:t>
            </a:r>
          </a:p>
          <a:p>
            <a:pPr lvl="1"/>
            <a:r>
              <a:rPr lang="en-US" dirty="0" smtClean="0"/>
              <a:t>Schemata: simplified mental structure of our knowledge of the world around us</a:t>
            </a:r>
          </a:p>
          <a:p>
            <a:pPr lvl="1"/>
            <a:r>
              <a:rPr lang="en-US" dirty="0" smtClean="0"/>
              <a:t>Automaticity: ability to do things without mindfulness</a:t>
            </a:r>
          </a:p>
          <a:p>
            <a:pPr lvl="1"/>
            <a:r>
              <a:rPr lang="en-US" dirty="0" smtClean="0"/>
              <a:t>Chunking: </a:t>
            </a:r>
            <a:r>
              <a:rPr lang="en-US" dirty="0"/>
              <a:t>individual pieces of information are bound together into a meaningful </a:t>
            </a:r>
            <a:r>
              <a:rPr lang="en-US" dirty="0" smtClean="0"/>
              <a:t>whole</a:t>
            </a:r>
          </a:p>
          <a:p>
            <a:pPr marL="344488" lvl="1" indent="0">
              <a:buNone/>
            </a:pPr>
            <a:endParaRPr lang="en-US" sz="1600" dirty="0" smtClean="0"/>
          </a:p>
          <a:p>
            <a:pPr marL="344488" lvl="1" indent="0" algn="r">
              <a:lnSpc>
                <a:spcPct val="110000"/>
              </a:lnSpc>
              <a:buNone/>
            </a:pPr>
            <a:r>
              <a:rPr lang="en-US" sz="1100" dirty="0" smtClean="0"/>
              <a:t>Dror</a:t>
            </a:r>
            <a:r>
              <a:rPr lang="en-US" sz="1100" dirty="0"/>
              <a:t>, I.E. (2011). The paradox of human expertise: Why experts can get it wrong. In N. Kapur (Ed.), </a:t>
            </a:r>
            <a:endParaRPr lang="en-US" sz="1100" dirty="0" smtClean="0"/>
          </a:p>
          <a:p>
            <a:pPr marL="344488" lvl="1" indent="0" algn="r">
              <a:lnSpc>
                <a:spcPct val="110000"/>
              </a:lnSpc>
              <a:buNone/>
            </a:pPr>
            <a:r>
              <a:rPr lang="en-US" sz="1100" dirty="0" smtClean="0"/>
              <a:t>The </a:t>
            </a:r>
            <a:r>
              <a:rPr lang="en-US" sz="1100" dirty="0"/>
              <a:t>Paradoxical Brain (pp. 177-188). Cambridge, UK: Cambridge University Press.</a:t>
            </a:r>
          </a:p>
          <a:p>
            <a:pPr lvl="1"/>
            <a:endParaRPr lang="en-US" dirty="0" smtClean="0"/>
          </a:p>
          <a:p>
            <a:pPr marL="0" indent="0">
              <a:buNone/>
            </a:pPr>
            <a:endParaRPr lang="en-US" dirty="0"/>
          </a:p>
        </p:txBody>
      </p:sp>
    </p:spTree>
    <p:extLst>
      <p:ext uri="{BB962C8B-B14F-4D97-AF65-F5344CB8AC3E}">
        <p14:creationId xmlns:p14="http://schemas.microsoft.com/office/powerpoint/2010/main" val="3984080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Load Theory</a:t>
            </a:r>
            <a:endParaRPr lang="en-US" dirty="0"/>
          </a:p>
        </p:txBody>
      </p:sp>
      <p:sp>
        <p:nvSpPr>
          <p:cNvPr id="3" name="Content Placeholder 2"/>
          <p:cNvSpPr>
            <a:spLocks noGrp="1"/>
          </p:cNvSpPr>
          <p:nvPr>
            <p:ph idx="1"/>
          </p:nvPr>
        </p:nvSpPr>
        <p:spPr>
          <a:xfrm>
            <a:off x="914399" y="2020888"/>
            <a:ext cx="8103477" cy="4710988"/>
          </a:xfrm>
        </p:spPr>
        <p:txBody>
          <a:bodyPr>
            <a:normAutofit/>
          </a:bodyPr>
          <a:lstStyle/>
          <a:p>
            <a:r>
              <a:rPr lang="en-US" sz="2800" dirty="0" smtClean="0"/>
              <a:t>Cognitive Load:  the total amount of effort used for your short term memory</a:t>
            </a:r>
          </a:p>
          <a:p>
            <a:pPr lvl="1"/>
            <a:r>
              <a:rPr lang="en-US" sz="2400" dirty="0" smtClean="0"/>
              <a:t>Measured by Task-Invoked Pupillary Response (Sympathetic &gt;Parasympathetic) </a:t>
            </a:r>
            <a:r>
              <a:rPr lang="en-US" sz="2400" dirty="0" smtClean="0">
                <a:sym typeface="Wingdings"/>
              </a:rPr>
              <a:t> Pupillary Dilation. </a:t>
            </a:r>
            <a:endParaRPr lang="en-US" sz="2400" dirty="0" smtClean="0"/>
          </a:p>
          <a:p>
            <a:r>
              <a:rPr lang="en-US" sz="2800" dirty="0" smtClean="0"/>
              <a:t>Learning </a:t>
            </a:r>
            <a:r>
              <a:rPr lang="en-US" sz="2800" dirty="0" smtClean="0">
                <a:sym typeface="Wingdings"/>
              </a:rPr>
              <a:t> Working Memory  Long Term Memory or Schemata (</a:t>
            </a:r>
            <a:r>
              <a:rPr lang="en-US" sz="2800" dirty="0">
                <a:sym typeface="Wingdings"/>
              </a:rPr>
              <a:t>S</a:t>
            </a:r>
            <a:r>
              <a:rPr lang="en-US" sz="2800" dirty="0" smtClean="0">
                <a:sym typeface="Wingdings"/>
              </a:rPr>
              <a:t>weller 1988)</a:t>
            </a:r>
          </a:p>
          <a:p>
            <a:pPr lvl="1"/>
            <a:r>
              <a:rPr lang="en-US" sz="2400" dirty="0" smtClean="0">
                <a:sym typeface="Wingdings"/>
              </a:rPr>
              <a:t>LTM are structures that permit us to perceive, think, and problem solve. </a:t>
            </a:r>
          </a:p>
          <a:p>
            <a:pPr marL="344488" lvl="1" indent="0">
              <a:buNone/>
            </a:pPr>
            <a:endParaRPr lang="en-US" dirty="0" smtClean="0">
              <a:sym typeface="Wingdings"/>
            </a:endParaRPr>
          </a:p>
          <a:p>
            <a:pPr marL="344488" lvl="1" indent="0">
              <a:buNone/>
            </a:pPr>
            <a:endParaRPr lang="en-US" sz="1000" dirty="0" smtClean="0">
              <a:sym typeface="Wingdings"/>
            </a:endParaRPr>
          </a:p>
          <a:p>
            <a:pPr marL="344488" lvl="1" indent="0" algn="r">
              <a:buNone/>
            </a:pPr>
            <a:r>
              <a:rPr lang="en-US" sz="1100" dirty="0">
                <a:sym typeface="Wingdings"/>
              </a:rPr>
              <a:t>www.humanmemory.net</a:t>
            </a:r>
          </a:p>
          <a:p>
            <a:endParaRPr lang="en-US" sz="3600" dirty="0" smtClean="0">
              <a:sym typeface="Wingdings"/>
            </a:endParaRPr>
          </a:p>
          <a:p>
            <a:endParaRPr lang="en-US" sz="3600" dirty="0"/>
          </a:p>
        </p:txBody>
      </p:sp>
    </p:spTree>
    <p:extLst>
      <p:ext uri="{BB962C8B-B14F-4D97-AF65-F5344CB8AC3E}">
        <p14:creationId xmlns:p14="http://schemas.microsoft.com/office/powerpoint/2010/main" val="1802630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2" y="639817"/>
            <a:ext cx="7739062" cy="914400"/>
          </a:xfrm>
        </p:spPr>
        <p:txBody>
          <a:bodyPr>
            <a:normAutofit fontScale="90000"/>
          </a:bodyPr>
          <a:lstStyle/>
          <a:p>
            <a:r>
              <a:rPr lang="en-US" dirty="0" smtClean="0"/>
              <a:t>Strategies to Optimize Cognitive Load</a:t>
            </a:r>
            <a:endParaRPr lang="en-US" dirty="0"/>
          </a:p>
        </p:txBody>
      </p:sp>
      <p:sp>
        <p:nvSpPr>
          <p:cNvPr id="3" name="Content Placeholder 2"/>
          <p:cNvSpPr>
            <a:spLocks noGrp="1"/>
          </p:cNvSpPr>
          <p:nvPr>
            <p:ph idx="1"/>
          </p:nvPr>
        </p:nvSpPr>
        <p:spPr>
          <a:xfrm>
            <a:off x="881063" y="1554216"/>
            <a:ext cx="8121048" cy="5161893"/>
          </a:xfrm>
        </p:spPr>
        <p:txBody>
          <a:bodyPr>
            <a:normAutofit fontScale="70000" lnSpcReduction="20000"/>
          </a:bodyPr>
          <a:lstStyle/>
          <a:p>
            <a:r>
              <a:rPr lang="en-US" sz="2800" dirty="0" smtClean="0"/>
              <a:t>Intrinsic Load</a:t>
            </a:r>
          </a:p>
          <a:p>
            <a:pPr lvl="1"/>
            <a:r>
              <a:rPr lang="en-US" sz="2800" dirty="0" smtClean="0"/>
              <a:t>The subject itself is simply difficult</a:t>
            </a:r>
          </a:p>
          <a:p>
            <a:pPr lvl="1"/>
            <a:r>
              <a:rPr lang="en-US" sz="2800" dirty="0" smtClean="0"/>
              <a:t>Management Strategy:  Segmentation, or Working examples</a:t>
            </a:r>
          </a:p>
          <a:p>
            <a:r>
              <a:rPr lang="en-US" sz="2800" dirty="0" smtClean="0"/>
              <a:t>Extrinsic Load</a:t>
            </a:r>
          </a:p>
          <a:p>
            <a:pPr lvl="1"/>
            <a:r>
              <a:rPr lang="en-US" sz="2800" dirty="0" smtClean="0"/>
              <a:t>The subject itself is not difficult, but the manner of presentation is difficult</a:t>
            </a:r>
          </a:p>
          <a:p>
            <a:pPr lvl="1"/>
            <a:r>
              <a:rPr lang="en-US" sz="2800" dirty="0" smtClean="0"/>
              <a:t>Management Strategy: Avoid redundancy and generalization</a:t>
            </a:r>
          </a:p>
          <a:p>
            <a:r>
              <a:rPr lang="en-US" sz="2800" dirty="0" smtClean="0"/>
              <a:t>Germane Load</a:t>
            </a:r>
          </a:p>
          <a:p>
            <a:pPr lvl="1"/>
            <a:r>
              <a:rPr lang="en-US" sz="2800" dirty="0" smtClean="0"/>
              <a:t>The subject is not difficult, but how it relates and integrates with other knowledge  </a:t>
            </a:r>
          </a:p>
          <a:p>
            <a:pPr lvl="1"/>
            <a:r>
              <a:rPr lang="en-US" sz="2800" dirty="0" smtClean="0"/>
              <a:t>Management Strategy: Active linking and contextual examples of relevance</a:t>
            </a:r>
          </a:p>
          <a:p>
            <a:pPr marL="344488" lvl="1" indent="0">
              <a:buNone/>
            </a:pPr>
            <a:endParaRPr lang="en-US" dirty="0" smtClean="0"/>
          </a:p>
          <a:p>
            <a:pPr marL="344488" lvl="1" indent="0">
              <a:buNone/>
            </a:pPr>
            <a:endParaRPr lang="en-US" dirty="0"/>
          </a:p>
          <a:p>
            <a:pPr marL="344488" lvl="1" indent="0">
              <a:buNone/>
            </a:pPr>
            <a:endParaRPr lang="en-US" dirty="0" smtClean="0"/>
          </a:p>
          <a:p>
            <a:pPr marL="344488" lvl="1" indent="0" algn="r">
              <a:buNone/>
            </a:pPr>
            <a:r>
              <a:rPr lang="en-US" sz="1600" dirty="0"/>
              <a:t>Sweller, J., Cognitive load during problem solving: Effects on learning, Cognitive Science, 12, 257-285 (</a:t>
            </a:r>
            <a:r>
              <a:rPr lang="en-US" sz="1600" dirty="0" smtClean="0"/>
              <a:t>198)</a:t>
            </a:r>
            <a:endParaRPr lang="en-US" sz="1600" dirty="0"/>
          </a:p>
          <a:p>
            <a:pPr marL="344488" lvl="1" indent="0">
              <a:buNone/>
            </a:pPr>
            <a:endParaRPr lang="en-US" dirty="0"/>
          </a:p>
        </p:txBody>
      </p:sp>
    </p:spTree>
    <p:extLst>
      <p:ext uri="{BB962C8B-B14F-4D97-AF65-F5344CB8AC3E}">
        <p14:creationId xmlns:p14="http://schemas.microsoft.com/office/powerpoint/2010/main" val="14224430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Caricature Advantage Effect </a:t>
            </a:r>
          </a:p>
        </p:txBody>
      </p:sp>
      <p:sp>
        <p:nvSpPr>
          <p:cNvPr id="3" name="Content Placeholder 2"/>
          <p:cNvSpPr>
            <a:spLocks noGrp="1"/>
          </p:cNvSpPr>
          <p:nvPr>
            <p:ph idx="1"/>
          </p:nvPr>
        </p:nvSpPr>
        <p:spPr>
          <a:xfrm>
            <a:off x="1103586" y="1572390"/>
            <a:ext cx="7855219" cy="5285609"/>
          </a:xfrm>
        </p:spPr>
        <p:txBody>
          <a:bodyPr>
            <a:noAutofit/>
          </a:bodyPr>
          <a:lstStyle/>
          <a:p>
            <a:r>
              <a:rPr lang="en-US" sz="2300" dirty="0" smtClean="0"/>
              <a:t>Comes </a:t>
            </a:r>
            <a:r>
              <a:rPr lang="en-US" sz="2300" dirty="0"/>
              <a:t>from the Facial Recognition literature</a:t>
            </a:r>
            <a:r>
              <a:rPr lang="en-US" sz="2300" dirty="0" smtClean="0"/>
              <a:t>.</a:t>
            </a:r>
          </a:p>
          <a:p>
            <a:r>
              <a:rPr lang="en-US" sz="2300" dirty="0" smtClean="0"/>
              <a:t>Based </a:t>
            </a:r>
            <a:r>
              <a:rPr lang="en-US" sz="2300" dirty="0"/>
              <a:t>on concept </a:t>
            </a:r>
            <a:r>
              <a:rPr lang="en-US" sz="2300" dirty="0" smtClean="0"/>
              <a:t>of </a:t>
            </a:r>
            <a:r>
              <a:rPr lang="en-US" sz="2300" b="1" i="1" dirty="0"/>
              <a:t>Categorical Perception</a:t>
            </a:r>
            <a:r>
              <a:rPr lang="en-US" sz="2300" dirty="0"/>
              <a:t>: </a:t>
            </a:r>
            <a:r>
              <a:rPr lang="en-US" sz="2300" dirty="0" smtClean="0"/>
              <a:t>after we process data, our brain then looks </a:t>
            </a:r>
            <a:r>
              <a:rPr lang="en-US" sz="2300" dirty="0"/>
              <a:t>to </a:t>
            </a:r>
            <a:r>
              <a:rPr lang="en-US" sz="2300" dirty="0" smtClean="0"/>
              <a:t>clump </a:t>
            </a:r>
            <a:r>
              <a:rPr lang="en-US" sz="2300" dirty="0"/>
              <a:t>and categorize various stimuli (details) into </a:t>
            </a:r>
            <a:r>
              <a:rPr lang="en-US" sz="2300" dirty="0" smtClean="0"/>
              <a:t>mental representations (i.e. </a:t>
            </a:r>
            <a:r>
              <a:rPr lang="en-US" sz="2300" dirty="0"/>
              <a:t>dimensions) in order to </a:t>
            </a:r>
            <a:r>
              <a:rPr lang="en-US" sz="2300" dirty="0" smtClean="0"/>
              <a:t>recognize </a:t>
            </a:r>
            <a:r>
              <a:rPr lang="en-US" sz="2300" dirty="0"/>
              <a:t>and sense make what we experience</a:t>
            </a:r>
            <a:r>
              <a:rPr lang="en-US" sz="2300" dirty="0" smtClean="0"/>
              <a:t>.</a:t>
            </a:r>
            <a:endParaRPr lang="en-US" sz="2300" dirty="0"/>
          </a:p>
          <a:p>
            <a:r>
              <a:rPr lang="en-US" sz="2300" dirty="0" smtClean="0"/>
              <a:t>When we make mental </a:t>
            </a:r>
            <a:r>
              <a:rPr lang="en-US" sz="2300" dirty="0"/>
              <a:t>representations of the </a:t>
            </a:r>
            <a:r>
              <a:rPr lang="en-US" sz="2300" dirty="0" smtClean="0"/>
              <a:t>world, the </a:t>
            </a:r>
            <a:r>
              <a:rPr lang="en-US" sz="2300" i="1" dirty="0"/>
              <a:t>manner in which </a:t>
            </a:r>
            <a:r>
              <a:rPr lang="en-US" sz="2300" i="1" dirty="0" smtClean="0"/>
              <a:t>we process stimuli</a:t>
            </a:r>
            <a:r>
              <a:rPr lang="en-US" sz="2300" dirty="0" smtClean="0"/>
              <a:t> affects the extent and ease to which these stimuli </a:t>
            </a:r>
            <a:r>
              <a:rPr lang="en-US" sz="2300" dirty="0"/>
              <a:t>are </a:t>
            </a:r>
            <a:r>
              <a:rPr lang="en-US" sz="2300" dirty="0" smtClean="0"/>
              <a:t>sorted, labeled, </a:t>
            </a:r>
            <a:r>
              <a:rPr lang="en-US" sz="2300" dirty="0"/>
              <a:t>and </a:t>
            </a:r>
            <a:r>
              <a:rPr lang="en-US" sz="2300" dirty="0" smtClean="0"/>
              <a:t>differentiated </a:t>
            </a:r>
            <a:r>
              <a:rPr lang="en-US" sz="2300" dirty="0"/>
              <a:t>from one another</a:t>
            </a:r>
            <a:r>
              <a:rPr lang="en-US" sz="2300" dirty="0" smtClean="0"/>
              <a:t>.</a:t>
            </a:r>
          </a:p>
          <a:p>
            <a:pPr marL="0" indent="0">
              <a:buNone/>
            </a:pPr>
            <a:endParaRPr lang="en-US" dirty="0" smtClean="0"/>
          </a:p>
          <a:p>
            <a:pPr marL="0" indent="0" algn="r">
              <a:buNone/>
            </a:pPr>
            <a:endParaRPr lang="en-US" sz="1100" dirty="0" smtClean="0"/>
          </a:p>
          <a:p>
            <a:pPr marL="0" indent="0" algn="r">
              <a:buNone/>
            </a:pPr>
            <a:r>
              <a:rPr lang="en-US" sz="1100" dirty="0" smtClean="0"/>
              <a:t>Goldstone</a:t>
            </a:r>
            <a:r>
              <a:rPr lang="en-US" sz="1100" dirty="0"/>
              <a:t>, R. L., Steyvers, M., &amp; Rogosky, B. J. (2003</a:t>
            </a:r>
            <a:r>
              <a:rPr lang="en-US" sz="1100" dirty="0" smtClean="0"/>
              <a:t>).bConceptual</a:t>
            </a:r>
          </a:p>
          <a:p>
            <a:pPr marL="0" indent="0" algn="r">
              <a:buNone/>
            </a:pPr>
            <a:r>
              <a:rPr lang="en-US" sz="1100" dirty="0" smtClean="0"/>
              <a:t> </a:t>
            </a:r>
            <a:r>
              <a:rPr lang="en-US" sz="1100" dirty="0"/>
              <a:t>interrelatedness and caricatures. Memory &amp; Cognition, 31, 169–180.</a:t>
            </a:r>
          </a:p>
          <a:p>
            <a:endParaRPr lang="en-US" sz="2300" dirty="0"/>
          </a:p>
        </p:txBody>
      </p:sp>
    </p:spTree>
    <p:extLst>
      <p:ext uri="{BB962C8B-B14F-4D97-AF65-F5344CB8AC3E}">
        <p14:creationId xmlns:p14="http://schemas.microsoft.com/office/powerpoint/2010/main" val="3001137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29" y="734410"/>
            <a:ext cx="7739062" cy="914400"/>
          </a:xfrm>
        </p:spPr>
        <p:txBody>
          <a:bodyPr>
            <a:normAutofit/>
          </a:bodyPr>
          <a:lstStyle/>
          <a:p>
            <a:r>
              <a:rPr lang="en-US" dirty="0"/>
              <a:t>C</a:t>
            </a:r>
            <a:r>
              <a:rPr lang="en-US" dirty="0" smtClean="0"/>
              <a:t>aricature </a:t>
            </a:r>
            <a:r>
              <a:rPr lang="en-US" dirty="0"/>
              <a:t>A</a:t>
            </a:r>
            <a:r>
              <a:rPr lang="en-US" dirty="0" smtClean="0"/>
              <a:t>dvantage </a:t>
            </a:r>
            <a:r>
              <a:rPr lang="en-US" dirty="0"/>
              <a:t>E</a:t>
            </a:r>
            <a:r>
              <a:rPr lang="en-US" dirty="0" smtClean="0"/>
              <a:t>ffect </a:t>
            </a:r>
            <a:endParaRPr lang="en-US" dirty="0"/>
          </a:p>
        </p:txBody>
      </p:sp>
      <p:sp>
        <p:nvSpPr>
          <p:cNvPr id="3" name="Content Placeholder 2"/>
          <p:cNvSpPr>
            <a:spLocks noGrp="1"/>
          </p:cNvSpPr>
          <p:nvPr>
            <p:ph idx="1"/>
          </p:nvPr>
        </p:nvSpPr>
        <p:spPr>
          <a:xfrm>
            <a:off x="457200" y="1417638"/>
            <a:ext cx="8686800" cy="5440362"/>
          </a:xfrm>
        </p:spPr>
        <p:txBody>
          <a:bodyPr>
            <a:noAutofit/>
          </a:bodyPr>
          <a:lstStyle/>
          <a:p>
            <a:r>
              <a:rPr lang="en-US" sz="2800" dirty="0"/>
              <a:t>Definition:  creating systematic distortions, aimed to increase and exaggerate the distinctiveness and uniqueness of an item, improve the accuracy and the speed of processing. </a:t>
            </a:r>
          </a:p>
          <a:p>
            <a:r>
              <a:rPr lang="en-US" sz="2800" dirty="0" smtClean="0"/>
              <a:t>It </a:t>
            </a:r>
            <a:r>
              <a:rPr lang="en-US" sz="2800" dirty="0"/>
              <a:t>looks to </a:t>
            </a:r>
            <a:r>
              <a:rPr lang="en-US" sz="2800" i="1" dirty="0">
                <a:solidFill>
                  <a:srgbClr val="FF6600"/>
                </a:solidFill>
              </a:rPr>
              <a:t>emphasize and magnify differences </a:t>
            </a:r>
            <a:r>
              <a:rPr lang="en-US" sz="2800" dirty="0"/>
              <a:t>that ordinarily go undetected. </a:t>
            </a:r>
            <a:endParaRPr lang="en-US" sz="2800" dirty="0" smtClean="0"/>
          </a:p>
          <a:p>
            <a:pPr marL="342900" lvl="1" indent="-342900">
              <a:buFont typeface="Arial"/>
              <a:buChar char="•"/>
            </a:pPr>
            <a:r>
              <a:rPr lang="en-US" dirty="0" smtClean="0"/>
              <a:t>An “expert”, </a:t>
            </a:r>
            <a:r>
              <a:rPr lang="en-US" dirty="0"/>
              <a:t>from a cognitive perspective, is the ability to discriminate information with more narrowed definitions and into more detailed quanta of information, in an accelerated pace</a:t>
            </a:r>
            <a:r>
              <a:rPr lang="en-US" dirty="0" smtClean="0"/>
              <a:t>.</a:t>
            </a:r>
          </a:p>
          <a:p>
            <a:pPr marL="342900" lvl="1" indent="-342900">
              <a:buFont typeface="Arial"/>
              <a:buChar char="•"/>
            </a:pPr>
            <a:endParaRPr lang="en-US" sz="2000" dirty="0" smtClean="0"/>
          </a:p>
          <a:p>
            <a:pPr marL="0" lvl="1" indent="0" algn="r">
              <a:buNone/>
            </a:pPr>
            <a:r>
              <a:rPr lang="en-US" sz="1100" dirty="0"/>
              <a:t>Rhodes, G., Brennan, S., &amp; Carey, S. (1987). Identification and ratings of </a:t>
            </a:r>
            <a:r>
              <a:rPr lang="en-US" sz="1100" dirty="0" smtClean="0"/>
              <a:t>caricatures</a:t>
            </a:r>
            <a:r>
              <a:rPr lang="en-US" sz="1100" dirty="0"/>
              <a:t>: </a:t>
            </a:r>
            <a:endParaRPr lang="en-US" sz="1100" dirty="0" smtClean="0"/>
          </a:p>
          <a:p>
            <a:pPr marL="0" lvl="1" indent="0" algn="r">
              <a:buNone/>
            </a:pPr>
            <a:r>
              <a:rPr lang="en-US" sz="1100" dirty="0" smtClean="0"/>
              <a:t>Implications </a:t>
            </a:r>
            <a:r>
              <a:rPr lang="en-US" sz="1100" dirty="0"/>
              <a:t>for </a:t>
            </a:r>
            <a:r>
              <a:rPr lang="en-US" sz="1100" dirty="0" smtClean="0"/>
              <a:t>mental </a:t>
            </a:r>
            <a:r>
              <a:rPr lang="en-US" sz="1100" dirty="0"/>
              <a:t>representations of faces. Cognitive Psychology, 19, 473–497.</a:t>
            </a:r>
            <a:r>
              <a:rPr lang="en-US" dirty="0"/>
              <a:t/>
            </a:r>
            <a:br>
              <a:rPr lang="en-US" dirty="0"/>
            </a:br>
            <a:endParaRPr lang="en-US" dirty="0"/>
          </a:p>
          <a:p>
            <a:pPr marL="0" lvl="1" indent="0">
              <a:buNone/>
            </a:pPr>
            <a:endParaRPr lang="en-US" dirty="0"/>
          </a:p>
          <a:p>
            <a:endParaRPr lang="en-US" sz="2800" dirty="0"/>
          </a:p>
        </p:txBody>
      </p:sp>
    </p:spTree>
    <p:extLst>
      <p:ext uri="{BB962C8B-B14F-4D97-AF65-F5344CB8AC3E}">
        <p14:creationId xmlns:p14="http://schemas.microsoft.com/office/powerpoint/2010/main" val="32369551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Caricature Advantage Effect</a:t>
            </a:r>
            <a:endParaRPr lang="en-US" dirty="0"/>
          </a:p>
        </p:txBody>
      </p:sp>
      <p:sp>
        <p:nvSpPr>
          <p:cNvPr id="5" name="Rectangle 4"/>
          <p:cNvSpPr/>
          <p:nvPr/>
        </p:nvSpPr>
        <p:spPr>
          <a:xfrm>
            <a:off x="4933413" y="6222776"/>
            <a:ext cx="3974745" cy="261610"/>
          </a:xfrm>
          <a:prstGeom prst="rect">
            <a:avLst/>
          </a:prstGeom>
        </p:spPr>
        <p:txBody>
          <a:bodyPr wrap="square">
            <a:spAutoFit/>
          </a:bodyPr>
          <a:lstStyle/>
          <a:p>
            <a:pPr algn="r"/>
            <a:r>
              <a:rPr lang="pl-PL" sz="1100" dirty="0" err="1"/>
              <a:t>Dror</a:t>
            </a:r>
            <a:r>
              <a:rPr lang="pl-PL" sz="1100" dirty="0"/>
              <a:t> I et al. </a:t>
            </a:r>
            <a:r>
              <a:rPr lang="pl-PL" sz="1100" dirty="0" err="1"/>
              <a:t>Appl</a:t>
            </a:r>
            <a:r>
              <a:rPr lang="pl-PL" sz="1100" dirty="0"/>
              <a:t>. </a:t>
            </a:r>
            <a:r>
              <a:rPr lang="pl-PL" sz="1100" dirty="0" err="1"/>
              <a:t>Cognit</a:t>
            </a:r>
            <a:r>
              <a:rPr lang="pl-PL" sz="1100" dirty="0"/>
              <a:t>. Psychol. 22: 573–584 (2008)</a:t>
            </a:r>
            <a:endParaRPr lang="en-US" sz="1100" dirty="0"/>
          </a:p>
        </p:txBody>
      </p:sp>
      <p:sp>
        <p:nvSpPr>
          <p:cNvPr id="6" name="Content Placeholder 5"/>
          <p:cNvSpPr>
            <a:spLocks noGrp="1"/>
          </p:cNvSpPr>
          <p:nvPr>
            <p:ph idx="1"/>
          </p:nvPr>
        </p:nvSpPr>
        <p:spPr>
          <a:xfrm>
            <a:off x="818935" y="1585271"/>
            <a:ext cx="7772400" cy="3543300"/>
          </a:xfrm>
        </p:spPr>
        <p:txBody>
          <a:bodyPr/>
          <a:lstStyle/>
          <a:p>
            <a:pPr marL="0" indent="0">
              <a:buNone/>
            </a:pPr>
            <a:r>
              <a:rPr lang="en-US" dirty="0"/>
              <a:t>Study looking at Aircraft Identification Performance</a:t>
            </a:r>
          </a:p>
          <a:p>
            <a:endParaRPr lang="en-US" dirty="0"/>
          </a:p>
        </p:txBody>
      </p:sp>
      <p:pic>
        <p:nvPicPr>
          <p:cNvPr id="7" name="Picture 6" descr="pictures of 8 different types of airplanes"/>
          <p:cNvPicPr>
            <a:picLocks noChangeAspect="1"/>
          </p:cNvPicPr>
          <p:nvPr/>
        </p:nvPicPr>
        <p:blipFill>
          <a:blip r:embed="rId3"/>
          <a:stretch>
            <a:fillRect/>
          </a:stretch>
        </p:blipFill>
        <p:spPr>
          <a:xfrm>
            <a:off x="1811794" y="1948099"/>
            <a:ext cx="6243238" cy="4117277"/>
          </a:xfrm>
          <a:prstGeom prst="rect">
            <a:avLst/>
          </a:prstGeom>
        </p:spPr>
      </p:pic>
    </p:spTree>
    <p:extLst>
      <p:ext uri="{BB962C8B-B14F-4D97-AF65-F5344CB8AC3E}">
        <p14:creationId xmlns:p14="http://schemas.microsoft.com/office/powerpoint/2010/main" val="18903771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Caricature Advantage Effect</a:t>
            </a:r>
            <a:endParaRPr lang="en-US" dirty="0"/>
          </a:p>
        </p:txBody>
      </p:sp>
      <p:sp>
        <p:nvSpPr>
          <p:cNvPr id="3" name="Content Placeholder 2"/>
          <p:cNvSpPr>
            <a:spLocks noGrp="1"/>
          </p:cNvSpPr>
          <p:nvPr>
            <p:ph idx="1"/>
          </p:nvPr>
        </p:nvSpPr>
        <p:spPr>
          <a:xfrm>
            <a:off x="1178169" y="1752600"/>
            <a:ext cx="7772400" cy="3543300"/>
          </a:xfrm>
        </p:spPr>
        <p:txBody>
          <a:bodyPr/>
          <a:lstStyle/>
          <a:p>
            <a:r>
              <a:rPr lang="en-US" sz="2000" dirty="0"/>
              <a:t>N=113 participants asked to learn 4 aircrafts from a highly similar (homogeneous) group and 4 from a more distinctive (heterogeneous) group, from a variety of angles.</a:t>
            </a:r>
          </a:p>
          <a:p>
            <a:r>
              <a:rPr lang="en-US" sz="2000" dirty="0"/>
              <a:t>Group A- studied non enhanced images</a:t>
            </a:r>
          </a:p>
          <a:p>
            <a:r>
              <a:rPr lang="en-US" sz="2000" dirty="0"/>
              <a:t>Group B- studied enhanced, caricaturized images </a:t>
            </a:r>
          </a:p>
          <a:p>
            <a:r>
              <a:rPr lang="en-US" sz="2000" dirty="0" smtClean="0"/>
              <a:t>Learning </a:t>
            </a:r>
            <a:r>
              <a:rPr lang="en-US" sz="2000" dirty="0"/>
              <a:t>phase and a testing phase</a:t>
            </a:r>
          </a:p>
          <a:p>
            <a:r>
              <a:rPr lang="en-US" sz="2000" dirty="0"/>
              <a:t>Following a learning phase, participants completed an identification task. </a:t>
            </a:r>
          </a:p>
          <a:p>
            <a:r>
              <a:rPr lang="en-US" sz="2000" dirty="0"/>
              <a:t>Speed of accurate identifications was recorded during both learning and subsequent testing phases and represented the dependent variable. </a:t>
            </a:r>
            <a:endParaRPr lang="en-US" sz="2000" dirty="0" smtClean="0"/>
          </a:p>
          <a:p>
            <a:pPr marL="0" indent="0" algn="r">
              <a:buNone/>
            </a:pPr>
            <a:endParaRPr lang="en-US" sz="4400" baseline="30000" dirty="0" smtClean="0"/>
          </a:p>
          <a:p>
            <a:pPr marL="0" indent="0" algn="r">
              <a:buNone/>
            </a:pPr>
            <a:r>
              <a:rPr lang="pl-PL" sz="1100" dirty="0"/>
              <a:t>Dror et al. Appl. Cognit. Psychol. 22: 573–584 (2008)</a:t>
            </a:r>
            <a:endParaRPr lang="en-US" sz="1100" dirty="0"/>
          </a:p>
          <a:p>
            <a:endParaRPr lang="en-US" sz="2000" dirty="0"/>
          </a:p>
          <a:p>
            <a:endParaRPr lang="en-US" sz="2000" dirty="0"/>
          </a:p>
        </p:txBody>
      </p:sp>
    </p:spTree>
    <p:extLst>
      <p:ext uri="{BB962C8B-B14F-4D97-AF65-F5344CB8AC3E}">
        <p14:creationId xmlns:p14="http://schemas.microsoft.com/office/powerpoint/2010/main" val="6091306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Caricature Advantage Effect</a:t>
            </a:r>
            <a:endParaRPr lang="en-US" dirty="0"/>
          </a:p>
        </p:txBody>
      </p:sp>
      <p:sp>
        <p:nvSpPr>
          <p:cNvPr id="3" name="Content Placeholder 2"/>
          <p:cNvSpPr>
            <a:spLocks noGrp="1"/>
          </p:cNvSpPr>
          <p:nvPr>
            <p:ph idx="1"/>
          </p:nvPr>
        </p:nvSpPr>
        <p:spPr>
          <a:xfrm>
            <a:off x="635794" y="1885254"/>
            <a:ext cx="8229600" cy="4525963"/>
          </a:xfrm>
        </p:spPr>
        <p:txBody>
          <a:bodyPr>
            <a:normAutofit/>
          </a:bodyPr>
          <a:lstStyle/>
          <a:p>
            <a:r>
              <a:rPr lang="en-US" b="1" dirty="0" smtClean="0"/>
              <a:t>Learning Phase:</a:t>
            </a:r>
          </a:p>
          <a:p>
            <a:pPr lvl="1"/>
            <a:r>
              <a:rPr lang="en-US" dirty="0" smtClean="0"/>
              <a:t>960 images shown per set of planes (homo, heter)</a:t>
            </a:r>
          </a:p>
          <a:p>
            <a:pPr lvl="1"/>
            <a:r>
              <a:rPr lang="en-US" dirty="0" smtClean="0"/>
              <a:t>1920 randomized images shown total</a:t>
            </a:r>
            <a:endParaRPr lang="en-US" dirty="0"/>
          </a:p>
          <a:p>
            <a:pPr lvl="1"/>
            <a:r>
              <a:rPr lang="en-US" dirty="0" smtClean="0"/>
              <a:t>Name and Picture shown for 5 sec, after which time image disappeared and Participant’s </a:t>
            </a:r>
            <a:r>
              <a:rPr lang="en-US" dirty="0"/>
              <a:t>task was to press the appropriate key to indicate </a:t>
            </a:r>
            <a:r>
              <a:rPr lang="en-US" dirty="0" smtClean="0"/>
              <a:t>name of </a:t>
            </a:r>
            <a:r>
              <a:rPr lang="en-US" dirty="0"/>
              <a:t>aircraft they were looking at. </a:t>
            </a:r>
            <a:endParaRPr lang="en-US" dirty="0" smtClean="0"/>
          </a:p>
          <a:p>
            <a:endParaRPr lang="en-US" dirty="0"/>
          </a:p>
        </p:txBody>
      </p:sp>
    </p:spTree>
    <p:extLst>
      <p:ext uri="{BB962C8B-B14F-4D97-AF65-F5344CB8AC3E}">
        <p14:creationId xmlns:p14="http://schemas.microsoft.com/office/powerpoint/2010/main" val="2433320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89" y="1370452"/>
            <a:ext cx="7772400" cy="1626657"/>
          </a:xfrm>
        </p:spPr>
        <p:txBody>
          <a:bodyPr>
            <a:noAutofit/>
          </a:bodyPr>
          <a:lstStyle/>
          <a:p>
            <a:r>
              <a:rPr lang="en-US" sz="3200" dirty="0"/>
              <a:t>Brain Based Learning Strategies to Improve TeamSTEPPS Deployment and Health Care High Reliability</a:t>
            </a:r>
          </a:p>
        </p:txBody>
      </p:sp>
      <p:sp>
        <p:nvSpPr>
          <p:cNvPr id="3" name="Subtitle 2"/>
          <p:cNvSpPr>
            <a:spLocks noGrp="1"/>
          </p:cNvSpPr>
          <p:nvPr>
            <p:ph type="subTitle" idx="1"/>
          </p:nvPr>
        </p:nvSpPr>
        <p:spPr>
          <a:xfrm>
            <a:off x="685800" y="3699922"/>
            <a:ext cx="7772400" cy="1873274"/>
          </a:xfrm>
        </p:spPr>
        <p:txBody>
          <a:bodyPr>
            <a:noAutofit/>
          </a:bodyPr>
          <a:lstStyle/>
          <a:p>
            <a:r>
              <a:rPr lang="en-US" sz="2800" dirty="0" smtClean="0">
                <a:solidFill>
                  <a:schemeClr val="tx1"/>
                </a:solidFill>
              </a:rPr>
              <a:t>Oren Guttman, MD, MBA, CHSE</a:t>
            </a:r>
          </a:p>
          <a:p>
            <a:r>
              <a:rPr lang="en-US" sz="2400" dirty="0" smtClean="0">
                <a:solidFill>
                  <a:schemeClr val="tx1"/>
                </a:solidFill>
              </a:rPr>
              <a:t>Director for Multi-Disciplinary Team Training</a:t>
            </a:r>
          </a:p>
          <a:p>
            <a:r>
              <a:rPr lang="en-US" sz="2400" dirty="0" smtClean="0">
                <a:solidFill>
                  <a:schemeClr val="tx1"/>
                </a:solidFill>
              </a:rPr>
              <a:t>UT Southwestern Medical Center</a:t>
            </a:r>
          </a:p>
          <a:p>
            <a:r>
              <a:rPr lang="en-US" sz="2400" dirty="0" smtClean="0">
                <a:solidFill>
                  <a:schemeClr val="tx1"/>
                </a:solidFill>
              </a:rPr>
              <a:t>oren.guttman@utsouthwestern.edu</a:t>
            </a:r>
            <a:endParaRPr lang="en-US" sz="2400" dirty="0">
              <a:solidFill>
                <a:schemeClr val="tx1"/>
              </a:solidFill>
            </a:endParaRPr>
          </a:p>
        </p:txBody>
      </p:sp>
      <p:sp>
        <p:nvSpPr>
          <p:cNvPr id="4" name="Rectangle 3" descr="Alt=&quot; &quot;"/>
          <p:cNvSpPr/>
          <p:nvPr/>
        </p:nvSpPr>
        <p:spPr>
          <a:xfrm>
            <a:off x="976922" y="3179351"/>
            <a:ext cx="7063768" cy="68087"/>
          </a:xfrm>
          <a:prstGeom prst="rect">
            <a:avLst/>
          </a:prstGeom>
          <a:gradFill flip="none" rotWithShape="1">
            <a:gsLst>
              <a:gs pos="23000">
                <a:schemeClr val="bg2">
                  <a:lumMod val="75000"/>
                </a:schemeClr>
              </a:gs>
              <a:gs pos="100000">
                <a:srgbClr val="FFFFFF"/>
              </a:gs>
            </a:gsLst>
            <a:path path="circle">
              <a:fillToRect r="100000" b="100000"/>
            </a:path>
            <a:tileRect l="-100000" t="-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75401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232" y="625451"/>
            <a:ext cx="7739062" cy="914400"/>
          </a:xfrm>
        </p:spPr>
        <p:txBody>
          <a:bodyPr/>
          <a:lstStyle/>
          <a:p>
            <a:r>
              <a:rPr lang="en-US" dirty="0" smtClean="0"/>
              <a:t>Caricature Advantage Effect</a:t>
            </a:r>
            <a:endParaRPr lang="en-US" dirty="0"/>
          </a:p>
        </p:txBody>
      </p:sp>
      <p:sp>
        <p:nvSpPr>
          <p:cNvPr id="3" name="Content Placeholder 2"/>
          <p:cNvSpPr>
            <a:spLocks noGrp="1"/>
          </p:cNvSpPr>
          <p:nvPr>
            <p:ph idx="1"/>
          </p:nvPr>
        </p:nvSpPr>
        <p:spPr>
          <a:xfrm>
            <a:off x="916232" y="1317313"/>
            <a:ext cx="8104676" cy="3922902"/>
          </a:xfrm>
        </p:spPr>
        <p:txBody>
          <a:bodyPr/>
          <a:lstStyle/>
          <a:p>
            <a:pPr marL="285750" indent="-285750">
              <a:buFont typeface="Arial"/>
              <a:buChar char="•"/>
            </a:pPr>
            <a:r>
              <a:rPr lang="en-US" sz="2800" b="1" dirty="0"/>
              <a:t>Testing </a:t>
            </a:r>
            <a:r>
              <a:rPr lang="en-US" sz="2800" b="1" dirty="0" smtClean="0"/>
              <a:t>(i.e. </a:t>
            </a:r>
            <a:r>
              <a:rPr lang="en-US" sz="2800" b="1" dirty="0"/>
              <a:t>Over-learning ) Phase</a:t>
            </a:r>
          </a:p>
          <a:p>
            <a:pPr marL="512763" lvl="1" indent="-174625">
              <a:buFont typeface="Wingdings" charset="2"/>
              <a:buChar char="§"/>
            </a:pPr>
            <a:r>
              <a:rPr lang="en-US" sz="2300" dirty="0"/>
              <a:t>320 randomized pictures split into 5 sequences of 64 pictures.</a:t>
            </a:r>
          </a:p>
          <a:p>
            <a:pPr marL="512763" lvl="1" indent="-174625">
              <a:buFont typeface="Wingdings" charset="2"/>
              <a:buChar char="§"/>
            </a:pPr>
            <a:r>
              <a:rPr lang="en-US" sz="2300" dirty="0"/>
              <a:t>two previously unseen distractor aircrafts were randomized into the pot of images. These were included to minimize the influence of guess responses. </a:t>
            </a:r>
          </a:p>
          <a:p>
            <a:pPr marL="512763" lvl="1" indent="-174625">
              <a:buFont typeface="Wingdings" charset="2"/>
              <a:buChar char="§"/>
            </a:pPr>
            <a:r>
              <a:rPr lang="en-US" sz="2300" dirty="0"/>
              <a:t>participant’s task was to indicate which aircraft they were looking at by pressing one of the four known aircraft names, or a fifth key to indicate a ‘new aircraft’. </a:t>
            </a:r>
          </a:p>
          <a:p>
            <a:pPr marL="512763" lvl="1" indent="-174625">
              <a:buFont typeface="Wingdings" charset="2"/>
              <a:buChar char="§"/>
            </a:pPr>
            <a:r>
              <a:rPr lang="en-US" sz="2300" dirty="0"/>
              <a:t>Images remained in view until the participant had responded, and feedback was again given in the form of a beep to indicate an incorrect response. </a:t>
            </a:r>
            <a:endParaRPr lang="en-US" sz="2300" dirty="0" smtClean="0"/>
          </a:p>
          <a:p>
            <a:pPr marL="338138" lvl="1" indent="0" algn="r">
              <a:buNone/>
            </a:pPr>
            <a:endParaRPr lang="en-US" sz="1050" baseline="30000" dirty="0" smtClean="0"/>
          </a:p>
          <a:p>
            <a:pPr marL="338138" lvl="1" indent="0" algn="r">
              <a:buNone/>
            </a:pPr>
            <a:endParaRPr lang="en-US" sz="1050" baseline="30000" dirty="0" smtClean="0"/>
          </a:p>
          <a:p>
            <a:pPr marL="338138" lvl="1" indent="0" algn="r">
              <a:buNone/>
            </a:pPr>
            <a:r>
              <a:rPr lang="pl-PL" sz="1100" dirty="0"/>
              <a:t>Dror et al. Appl. Cognit. Psychol. 22: 573–584 (2008)</a:t>
            </a:r>
            <a:endParaRPr lang="en-US" sz="1100" dirty="0"/>
          </a:p>
          <a:p>
            <a:pPr marL="512763" lvl="1" indent="-174625">
              <a:buFont typeface="Wingdings" charset="2"/>
              <a:buChar char="§"/>
            </a:pPr>
            <a:endParaRPr lang="en-US" sz="2300" dirty="0"/>
          </a:p>
          <a:p>
            <a:endParaRPr lang="en-US" dirty="0"/>
          </a:p>
        </p:txBody>
      </p:sp>
    </p:spTree>
    <p:extLst>
      <p:ext uri="{BB962C8B-B14F-4D97-AF65-F5344CB8AC3E}">
        <p14:creationId xmlns:p14="http://schemas.microsoft.com/office/powerpoint/2010/main" val="12470796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789144"/>
            <a:ext cx="7739062" cy="914400"/>
          </a:xfrm>
        </p:spPr>
        <p:txBody>
          <a:bodyPr/>
          <a:lstStyle/>
          <a:p>
            <a:r>
              <a:rPr lang="en-US" dirty="0" smtClean="0"/>
              <a:t>Caricature Advantage Effect</a:t>
            </a:r>
            <a:endParaRPr lang="en-US" dirty="0"/>
          </a:p>
        </p:txBody>
      </p:sp>
      <p:sp>
        <p:nvSpPr>
          <p:cNvPr id="3" name="Content Placeholder 2"/>
          <p:cNvSpPr>
            <a:spLocks noGrp="1"/>
          </p:cNvSpPr>
          <p:nvPr>
            <p:ph sz="half" idx="1"/>
          </p:nvPr>
        </p:nvSpPr>
        <p:spPr>
          <a:xfrm>
            <a:off x="881062" y="1634026"/>
            <a:ext cx="3939697" cy="4697326"/>
          </a:xfrm>
        </p:spPr>
        <p:txBody>
          <a:bodyPr/>
          <a:lstStyle/>
          <a:p>
            <a:r>
              <a:rPr lang="en-US" sz="1800" dirty="0"/>
              <a:t>RESULTS:</a:t>
            </a:r>
          </a:p>
          <a:p>
            <a:r>
              <a:rPr lang="en-US" sz="1800" dirty="0"/>
              <a:t>Homogeneous clearly easier</a:t>
            </a:r>
          </a:p>
          <a:p>
            <a:r>
              <a:rPr lang="en-US" sz="1800" dirty="0"/>
              <a:t>Performance was consistently aided by the presentation of caricaturized  images. </a:t>
            </a:r>
          </a:p>
          <a:p>
            <a:r>
              <a:rPr lang="en-US" sz="1800" dirty="0"/>
              <a:t>Presentation of caricaturized  images led to significantly faster response latencies than the presentation of original images. </a:t>
            </a:r>
          </a:p>
          <a:p>
            <a:r>
              <a:rPr lang="en-US" sz="1800" dirty="0"/>
              <a:t>Effect was consistent regardless of the initial similarity of the stimuli, or the stage of training. </a:t>
            </a:r>
          </a:p>
          <a:p>
            <a:endParaRPr lang="en-US" sz="1800" dirty="0"/>
          </a:p>
        </p:txBody>
      </p:sp>
      <p:sp>
        <p:nvSpPr>
          <p:cNvPr id="10" name="Content Placeholder 9"/>
          <p:cNvSpPr>
            <a:spLocks noGrp="1"/>
          </p:cNvSpPr>
          <p:nvPr>
            <p:ph sz="half" idx="2"/>
          </p:nvPr>
        </p:nvSpPr>
        <p:spPr>
          <a:xfrm>
            <a:off x="4820760" y="6234057"/>
            <a:ext cx="4164979" cy="557586"/>
          </a:xfrm>
        </p:spPr>
        <p:txBody>
          <a:bodyPr/>
          <a:lstStyle/>
          <a:p>
            <a:pPr marL="0" indent="0" algn="r">
              <a:buNone/>
            </a:pPr>
            <a:r>
              <a:rPr lang="pl-PL" sz="1600" baseline="30000" dirty="0"/>
              <a:t>Dror et al. Appl. Cognit. Psychol. 22: 573–584 (2008)</a:t>
            </a:r>
            <a:endParaRPr lang="en-US" sz="1600" dirty="0"/>
          </a:p>
          <a:p>
            <a:pPr algn="r"/>
            <a:endParaRPr lang="en-US" sz="1600" dirty="0"/>
          </a:p>
        </p:txBody>
      </p:sp>
      <p:sp>
        <p:nvSpPr>
          <p:cNvPr id="7" name="TextBox 6"/>
          <p:cNvSpPr txBox="1"/>
          <p:nvPr/>
        </p:nvSpPr>
        <p:spPr>
          <a:xfrm>
            <a:off x="7232556" y="4008437"/>
            <a:ext cx="1454244" cy="523220"/>
          </a:xfrm>
          <a:prstGeom prst="rect">
            <a:avLst/>
          </a:prstGeom>
          <a:noFill/>
        </p:spPr>
        <p:txBody>
          <a:bodyPr wrap="none" rtlCol="0">
            <a:spAutoFit/>
          </a:bodyPr>
          <a:lstStyle/>
          <a:p>
            <a:r>
              <a:rPr lang="en-US" sz="1400" dirty="0" smtClean="0">
                <a:solidFill>
                  <a:schemeClr val="bg1"/>
                </a:solidFill>
              </a:rPr>
              <a:t>red=original</a:t>
            </a:r>
          </a:p>
          <a:p>
            <a:r>
              <a:rPr lang="en-US" sz="1400" dirty="0" smtClean="0">
                <a:solidFill>
                  <a:schemeClr val="bg1"/>
                </a:solidFill>
              </a:rPr>
              <a:t>green= enhanced</a:t>
            </a:r>
            <a:endParaRPr lang="en-US" sz="1400" dirty="0">
              <a:solidFill>
                <a:schemeClr val="bg1"/>
              </a:solidFill>
            </a:endParaRPr>
          </a:p>
        </p:txBody>
      </p:sp>
      <p:pic>
        <p:nvPicPr>
          <p:cNvPr id="8" name="Picture 7" descr="line graph of mean reaction time for correct identification of homogeneous and heterogeneous aircrafts"/>
          <p:cNvPicPr>
            <a:picLocks noChangeAspect="1"/>
          </p:cNvPicPr>
          <p:nvPr/>
        </p:nvPicPr>
        <p:blipFill>
          <a:blip r:embed="rId3">
            <a:clrChange>
              <a:clrFrom>
                <a:srgbClr val="FFFFFF"/>
              </a:clrFrom>
              <a:clrTo>
                <a:srgbClr val="FFFFFF">
                  <a:alpha val="0"/>
                </a:srgbClr>
              </a:clrTo>
            </a:clrChange>
          </a:blip>
          <a:stretch>
            <a:fillRect/>
          </a:stretch>
        </p:blipFill>
        <p:spPr>
          <a:xfrm>
            <a:off x="4559251" y="2128057"/>
            <a:ext cx="4584749" cy="2875555"/>
          </a:xfrm>
          <a:prstGeom prst="rect">
            <a:avLst/>
          </a:prstGeom>
        </p:spPr>
      </p:pic>
    </p:spTree>
    <p:extLst>
      <p:ext uri="{BB962C8B-B14F-4D97-AF65-F5344CB8AC3E}">
        <p14:creationId xmlns:p14="http://schemas.microsoft.com/office/powerpoint/2010/main" val="24533266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345" y="701681"/>
            <a:ext cx="8229600" cy="1143000"/>
          </a:xfrm>
        </p:spPr>
        <p:txBody>
          <a:bodyPr>
            <a:noAutofit/>
          </a:bodyPr>
          <a:lstStyle/>
          <a:p>
            <a:r>
              <a:rPr lang="en-US" dirty="0" smtClean="0"/>
              <a:t>Take Home—Amplify and differentiate the new way</a:t>
            </a:r>
            <a:endParaRPr lang="en-US" dirty="0"/>
          </a:p>
        </p:txBody>
      </p:sp>
      <p:sp>
        <p:nvSpPr>
          <p:cNvPr id="7" name="Content Placeholder 6"/>
          <p:cNvSpPr>
            <a:spLocks noGrp="1"/>
          </p:cNvSpPr>
          <p:nvPr>
            <p:ph idx="1"/>
          </p:nvPr>
        </p:nvSpPr>
        <p:spPr>
          <a:xfrm>
            <a:off x="693501" y="1752083"/>
            <a:ext cx="8276879" cy="4995958"/>
          </a:xfrm>
        </p:spPr>
        <p:txBody>
          <a:bodyPr>
            <a:noAutofit/>
          </a:bodyPr>
          <a:lstStyle/>
          <a:p>
            <a:pPr marL="342900" lvl="1" indent="-342900"/>
            <a:r>
              <a:rPr lang="en-US" dirty="0" smtClean="0"/>
              <a:t>By caricaturizing specific important details, that differentiate the new way from the old way, you accelerate expertise faster and more accurately to novice learners. </a:t>
            </a:r>
            <a:endParaRPr lang="en-US" dirty="0"/>
          </a:p>
          <a:p>
            <a:pPr marL="342900" lvl="1" indent="-342900"/>
            <a:endParaRPr lang="en-US" dirty="0" smtClean="0"/>
          </a:p>
          <a:p>
            <a:r>
              <a:rPr lang="en-US" dirty="0" smtClean="0"/>
              <a:t>Curriculum design should take into account distinctiveness and detail of subject matter and exaggerate those aspects in training to enhance the learners ability to differentiate detail.</a:t>
            </a:r>
            <a:r>
              <a:rPr lang="pl-PL" baseline="30000" dirty="0"/>
              <a:t> </a:t>
            </a:r>
            <a:endParaRPr lang="en-US" baseline="30000" dirty="0" smtClean="0"/>
          </a:p>
          <a:p>
            <a:endParaRPr lang="en-US" baseline="30000" dirty="0"/>
          </a:p>
          <a:p>
            <a:pPr marL="0" indent="0" algn="r">
              <a:buNone/>
            </a:pPr>
            <a:endParaRPr lang="en-US" baseline="30000" dirty="0" smtClean="0"/>
          </a:p>
          <a:p>
            <a:pPr marL="0" indent="0" algn="r">
              <a:buNone/>
            </a:pPr>
            <a:endParaRPr lang="en-US" sz="1800" baseline="30000" dirty="0" smtClean="0"/>
          </a:p>
          <a:p>
            <a:pPr marL="0" indent="0" algn="r">
              <a:buNone/>
            </a:pPr>
            <a:endParaRPr lang="en-US" sz="1000" baseline="30000" dirty="0"/>
          </a:p>
          <a:p>
            <a:pPr marL="0" indent="0" algn="r">
              <a:buNone/>
            </a:pPr>
            <a:r>
              <a:rPr lang="pl-PL" sz="1100" dirty="0"/>
              <a:t>Dror et al. Appl. Cognit. Psychol. 22: 573–584 (2008)</a:t>
            </a:r>
            <a:endParaRPr lang="en-US" sz="1100" dirty="0"/>
          </a:p>
          <a:p>
            <a:endParaRPr lang="en-US" dirty="0" smtClean="0"/>
          </a:p>
        </p:txBody>
      </p:sp>
    </p:spTree>
    <p:extLst>
      <p:ext uri="{BB962C8B-B14F-4D97-AF65-F5344CB8AC3E}">
        <p14:creationId xmlns:p14="http://schemas.microsoft.com/office/powerpoint/2010/main" val="17438940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Metacognition—Experts vs Novices</a:t>
            </a:r>
            <a:endParaRPr lang="en-US" dirty="0"/>
          </a:p>
        </p:txBody>
      </p:sp>
      <p:sp>
        <p:nvSpPr>
          <p:cNvPr id="6" name="Content Placeholder 5"/>
          <p:cNvSpPr>
            <a:spLocks noGrp="1"/>
          </p:cNvSpPr>
          <p:nvPr>
            <p:ph sz="half" idx="2"/>
          </p:nvPr>
        </p:nvSpPr>
        <p:spPr/>
        <p:txBody>
          <a:bodyPr/>
          <a:lstStyle/>
          <a:p>
            <a:pPr marL="0" indent="0">
              <a:buNone/>
            </a:pPr>
            <a:r>
              <a:rPr lang="en-US" dirty="0" smtClean="0"/>
              <a:t>Thinking </a:t>
            </a:r>
            <a:r>
              <a:rPr lang="en-US" dirty="0"/>
              <a:t>about the way (HOW) we think and (WHY) we think</a:t>
            </a:r>
            <a:r>
              <a:rPr lang="is-IS" dirty="0"/>
              <a:t>….</a:t>
            </a:r>
          </a:p>
          <a:p>
            <a:pPr lvl="1"/>
            <a:r>
              <a:rPr lang="is-IS" sz="3200" dirty="0"/>
              <a:t>Coaching</a:t>
            </a:r>
            <a:endParaRPr lang="en-US" sz="3200" dirty="0"/>
          </a:p>
          <a:p>
            <a:pPr lvl="1"/>
            <a:r>
              <a:rPr lang="is-IS" sz="3200" dirty="0"/>
              <a:t>Goal Setting</a:t>
            </a:r>
          </a:p>
          <a:p>
            <a:pPr lvl="1"/>
            <a:r>
              <a:rPr lang="is-IS" sz="3200" dirty="0"/>
              <a:t>Deliberate Practice</a:t>
            </a:r>
          </a:p>
          <a:p>
            <a:endParaRPr lang="en-US" dirty="0"/>
          </a:p>
        </p:txBody>
      </p:sp>
    </p:spTree>
    <p:extLst>
      <p:ext uri="{BB962C8B-B14F-4D97-AF65-F5344CB8AC3E}">
        <p14:creationId xmlns:p14="http://schemas.microsoft.com/office/powerpoint/2010/main" val="9408058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and Learning</a:t>
            </a:r>
            <a:endParaRPr lang="en-US" dirty="0"/>
          </a:p>
        </p:txBody>
      </p:sp>
      <p:sp>
        <p:nvSpPr>
          <p:cNvPr id="3" name="Content Placeholder 2"/>
          <p:cNvSpPr>
            <a:spLocks noGrp="1"/>
          </p:cNvSpPr>
          <p:nvPr>
            <p:ph idx="1"/>
          </p:nvPr>
        </p:nvSpPr>
        <p:spPr/>
        <p:txBody>
          <a:bodyPr>
            <a:normAutofit/>
          </a:bodyPr>
          <a:lstStyle/>
          <a:p>
            <a:r>
              <a:rPr lang="en-US" dirty="0" smtClean="0"/>
              <a:t>Coaching is a social interaction that aims to enable a learner to gain increased self-awareness and metacognition about their current state, thereby improving performance, through structured and objective feedback and specific goal setting.</a:t>
            </a:r>
          </a:p>
          <a:p>
            <a:pPr lvl="1"/>
            <a:r>
              <a:rPr lang="en-US" dirty="0" smtClean="0"/>
              <a:t>Its focus is constructive, not corrective</a:t>
            </a:r>
          </a:p>
          <a:p>
            <a:pPr lvl="1"/>
            <a:r>
              <a:rPr lang="en-US" dirty="0" smtClean="0"/>
              <a:t>Its utilizing inquiry and encourages development</a:t>
            </a:r>
          </a:p>
        </p:txBody>
      </p:sp>
    </p:spTree>
    <p:extLst>
      <p:ext uri="{BB962C8B-B14F-4D97-AF65-F5344CB8AC3E}">
        <p14:creationId xmlns:p14="http://schemas.microsoft.com/office/powerpoint/2010/main" val="13127661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and Learning</a:t>
            </a:r>
            <a:endParaRPr lang="en-US" dirty="0"/>
          </a:p>
        </p:txBody>
      </p:sp>
      <p:sp>
        <p:nvSpPr>
          <p:cNvPr id="3" name="Content Placeholder 2"/>
          <p:cNvSpPr>
            <a:spLocks noGrp="1"/>
          </p:cNvSpPr>
          <p:nvPr>
            <p:ph idx="1"/>
          </p:nvPr>
        </p:nvSpPr>
        <p:spPr>
          <a:xfrm>
            <a:off x="914400" y="2020888"/>
            <a:ext cx="8229600" cy="4678850"/>
          </a:xfrm>
        </p:spPr>
        <p:txBody>
          <a:bodyPr/>
          <a:lstStyle/>
          <a:p>
            <a:r>
              <a:rPr lang="en-US" dirty="0"/>
              <a:t>S</a:t>
            </a:r>
            <a:r>
              <a:rPr lang="en-US" dirty="0" smtClean="0"/>
              <a:t>tructured coaching can improve new procedural task learning in experts</a:t>
            </a:r>
          </a:p>
          <a:p>
            <a:pPr lvl="1"/>
            <a:r>
              <a:rPr lang="en-US" dirty="0" smtClean="0"/>
              <a:t>Laparoscopic Suturing</a:t>
            </a:r>
          </a:p>
          <a:p>
            <a:r>
              <a:rPr lang="en-US" dirty="0" smtClean="0"/>
              <a:t>Experts prefer reflection On practice rather than In practice (desire to appear competent &gt;&gt; desire for continuous improvement)</a:t>
            </a:r>
          </a:p>
          <a:p>
            <a:r>
              <a:rPr lang="en-US" dirty="0" smtClean="0"/>
              <a:t>Huge role for Video Based Coaching</a:t>
            </a:r>
          </a:p>
          <a:p>
            <a:pPr marL="0" indent="0">
              <a:buNone/>
            </a:pPr>
            <a:endParaRPr lang="en-US" sz="1200" dirty="0" smtClean="0"/>
          </a:p>
          <a:p>
            <a:pPr marL="0" indent="0">
              <a:buNone/>
            </a:pPr>
            <a:endParaRPr lang="fi-FI" sz="1200" dirty="0" smtClean="0"/>
          </a:p>
          <a:p>
            <a:pPr marL="0" indent="0">
              <a:buNone/>
            </a:pPr>
            <a:endParaRPr lang="fi-FI" sz="1200" dirty="0"/>
          </a:p>
          <a:p>
            <a:pPr marL="0" indent="0">
              <a:buNone/>
            </a:pPr>
            <a:endParaRPr lang="fi-FI" sz="1200" dirty="0" smtClean="0"/>
          </a:p>
          <a:p>
            <a:pPr marL="0" indent="0" algn="r">
              <a:buNone/>
            </a:pPr>
            <a:r>
              <a:rPr lang="fi-FI" sz="1200" dirty="0" smtClean="0"/>
              <a:t>				</a:t>
            </a:r>
            <a:r>
              <a:rPr lang="fi-FI" sz="1100" dirty="0" smtClean="0"/>
              <a:t>Palter </a:t>
            </a:r>
            <a:r>
              <a:rPr lang="fi-FI" sz="1100" dirty="0"/>
              <a:t>VN et al. Surgery. 2016 Jun 11. pii: </a:t>
            </a:r>
            <a:r>
              <a:rPr lang="fi-FI" sz="1100" dirty="0" smtClean="0"/>
              <a:t>S0039-6060(16)30124-6. 				</a:t>
            </a:r>
            <a:r>
              <a:rPr lang="en-US" sz="1100" dirty="0" smtClean="0"/>
              <a:t>Greenber </a:t>
            </a:r>
            <a:r>
              <a:rPr lang="en-US" sz="1100" dirty="0"/>
              <a:t>CC et al. Ann Surg. 2015 Aug; 262 (2): 217-9</a:t>
            </a:r>
          </a:p>
          <a:p>
            <a:pPr lvl="1"/>
            <a:endParaRPr lang="en-US" dirty="0"/>
          </a:p>
        </p:txBody>
      </p:sp>
    </p:spTree>
    <p:extLst>
      <p:ext uri="{BB962C8B-B14F-4D97-AF65-F5344CB8AC3E}">
        <p14:creationId xmlns:p14="http://schemas.microsoft.com/office/powerpoint/2010/main" val="2189386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Deliberate Practice--Goal Setting</a:t>
            </a:r>
            <a:endParaRPr lang="en-US" dirty="0"/>
          </a:p>
        </p:txBody>
      </p:sp>
      <p:sp>
        <p:nvSpPr>
          <p:cNvPr id="3" name="Content Placeholder 2"/>
          <p:cNvSpPr>
            <a:spLocks noGrp="1"/>
          </p:cNvSpPr>
          <p:nvPr>
            <p:ph idx="1"/>
          </p:nvPr>
        </p:nvSpPr>
        <p:spPr>
          <a:xfrm>
            <a:off x="914400" y="2020888"/>
            <a:ext cx="8106508" cy="4837112"/>
          </a:xfrm>
        </p:spPr>
        <p:txBody>
          <a:bodyPr/>
          <a:lstStyle/>
          <a:p>
            <a:r>
              <a:rPr lang="en-US" dirty="0" smtClean="0"/>
              <a:t>Enhances Engagement with the Learning</a:t>
            </a:r>
          </a:p>
          <a:p>
            <a:r>
              <a:rPr lang="en-US" dirty="0" smtClean="0"/>
              <a:t>Enhances Metacognition </a:t>
            </a:r>
          </a:p>
          <a:p>
            <a:r>
              <a:rPr lang="en-US" dirty="0" smtClean="0"/>
              <a:t>Effect most noticeable in new learners</a:t>
            </a:r>
          </a:p>
          <a:p>
            <a:endParaRPr lang="en-US" dirty="0"/>
          </a:p>
          <a:p>
            <a:pPr marL="0" indent="0">
              <a:buNone/>
            </a:pPr>
            <a:endParaRPr lang="en-US" dirty="0" smtClean="0"/>
          </a:p>
          <a:p>
            <a:endParaRPr lang="en-US" dirty="0" smtClean="0"/>
          </a:p>
          <a:p>
            <a:endParaRPr lang="en-US" dirty="0"/>
          </a:p>
          <a:p>
            <a:endParaRPr lang="en-US" sz="1400" dirty="0"/>
          </a:p>
          <a:p>
            <a:pPr marL="0" indent="0" algn="r">
              <a:buNone/>
            </a:pPr>
            <a:r>
              <a:rPr lang="en-US" sz="1100" dirty="0"/>
              <a:t>Stefanidis, D., Acker, C.E., Greene, F.L. Performance </a:t>
            </a:r>
            <a:endParaRPr lang="en-US" sz="1100" dirty="0" smtClean="0"/>
          </a:p>
          <a:p>
            <a:pPr marL="0" indent="0" algn="r">
              <a:buNone/>
            </a:pPr>
            <a:r>
              <a:rPr lang="en-US" sz="1100" dirty="0" smtClean="0"/>
              <a:t>goals on </a:t>
            </a:r>
            <a:r>
              <a:rPr lang="en-US" sz="1100" dirty="0"/>
              <a:t>simulators boost resident motivation and skills </a:t>
            </a:r>
            <a:endParaRPr lang="en-US" sz="1100" dirty="0" smtClean="0"/>
          </a:p>
          <a:p>
            <a:pPr marL="0" indent="0" algn="r">
              <a:buNone/>
            </a:pPr>
            <a:r>
              <a:rPr lang="en-US" sz="1100" dirty="0" smtClean="0"/>
              <a:t>laboratory attendance</a:t>
            </a:r>
            <a:r>
              <a:rPr lang="en-US" sz="1100" dirty="0"/>
              <a:t>. J Surg Educ. 2010;67:66–70.</a:t>
            </a:r>
          </a:p>
          <a:p>
            <a:pPr marL="0" indent="0">
              <a:buNone/>
            </a:pPr>
            <a:endParaRPr lang="en-US" dirty="0"/>
          </a:p>
        </p:txBody>
      </p:sp>
    </p:spTree>
    <p:extLst>
      <p:ext uri="{BB962C8B-B14F-4D97-AF65-F5344CB8AC3E}">
        <p14:creationId xmlns:p14="http://schemas.microsoft.com/office/powerpoint/2010/main" val="12395492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and Goal Set Pre Simulation</a:t>
            </a:r>
            <a:endParaRPr lang="en-US" dirty="0"/>
          </a:p>
        </p:txBody>
      </p:sp>
      <p:sp>
        <p:nvSpPr>
          <p:cNvPr id="3" name="Content Placeholder 2"/>
          <p:cNvSpPr>
            <a:spLocks noGrp="1"/>
          </p:cNvSpPr>
          <p:nvPr>
            <p:ph idx="1"/>
          </p:nvPr>
        </p:nvSpPr>
        <p:spPr>
          <a:xfrm>
            <a:off x="5567772" y="1737273"/>
            <a:ext cx="3189367" cy="3742787"/>
          </a:xfrm>
        </p:spPr>
        <p:txBody>
          <a:bodyPr/>
          <a:lstStyle/>
          <a:p>
            <a:pPr marL="0" indent="0">
              <a:buNone/>
            </a:pPr>
            <a:r>
              <a:rPr lang="en-US" dirty="0" smtClean="0"/>
              <a:t>In the orientation, we remind the team of the various roles and responsibilities needed to manage a crisis</a:t>
            </a:r>
            <a:r>
              <a:rPr lang="is-IS" dirty="0" smtClean="0"/>
              <a:t>…</a:t>
            </a:r>
            <a:endParaRPr lang="en-US" dirty="0"/>
          </a:p>
        </p:txBody>
      </p:sp>
      <p:sp>
        <p:nvSpPr>
          <p:cNvPr id="4" name="Rectangle 3" descr="The roles that are needed in Arrest. "/>
          <p:cNvSpPr txBox="1">
            <a:spLocks noChangeArrowheads="1"/>
          </p:cNvSpPr>
          <p:nvPr/>
        </p:nvSpPr>
        <p:spPr>
          <a:xfrm>
            <a:off x="1499101" y="1790700"/>
            <a:ext cx="3767157" cy="3731856"/>
          </a:xfrm>
          <a:prstGeom prst="rect">
            <a:avLst/>
          </a:prstGeom>
          <a:solidFill>
            <a:schemeClr val="bg1"/>
          </a:solidFill>
          <a:ln w="57150" cmpd="sng">
            <a:solidFill>
              <a:srgbClr val="FFFFFF"/>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p>
            <a:pPr marL="0" marR="0" algn="ctr">
              <a:spcBef>
                <a:spcPts val="0"/>
              </a:spcBef>
              <a:spcAft>
                <a:spcPts val="0"/>
              </a:spcAft>
            </a:pPr>
            <a:r>
              <a:rPr lang="en-US" sz="1800" b="1" u="sng" kern="1200" dirty="0">
                <a:solidFill>
                  <a:srgbClr val="FF0000"/>
                </a:solidFill>
                <a:effectLst/>
                <a:latin typeface="Calibri"/>
                <a:ea typeface="ＭＳ 明朝"/>
                <a:cs typeface="Times New Roman"/>
              </a:rPr>
              <a:t>WHAT ROLES DO WE NEED IN </a:t>
            </a:r>
            <a:r>
              <a:rPr lang="en-US" sz="1800" b="1" u="sng" kern="1200" dirty="0" smtClean="0">
                <a:solidFill>
                  <a:srgbClr val="FF0000"/>
                </a:solidFill>
                <a:effectLst/>
                <a:latin typeface="Calibri"/>
                <a:ea typeface="ＭＳ 明朝"/>
                <a:cs typeface="Times New Roman"/>
              </a:rPr>
              <a:t>Arrest?</a:t>
            </a:r>
            <a:endParaRPr lang="en-US" sz="1200" dirty="0">
              <a:solidFill>
                <a:srgbClr val="FF0000"/>
              </a:solidFill>
              <a:effectLst/>
              <a:latin typeface="Calibri"/>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Event Manager (TL) to run the code</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CPR Team</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Access (hemorrhage, need large  bore access)</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Airway management team</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Time keeper and recorder</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Med admiration and preparation</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Electricity administration</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Cognitive 5h and 5T</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Historian--Chart Biopsy</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Goffer to get equipment</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Security—crowd control</a:t>
            </a:r>
            <a:endParaRPr lang="en-US" sz="1000" dirty="0">
              <a:solidFill>
                <a:schemeClr val="tx1"/>
              </a:solidFill>
              <a:effectLst/>
              <a:latin typeface="Times"/>
              <a:ea typeface="ＭＳ 明朝"/>
              <a:cs typeface="Times New Roman"/>
            </a:endParaRPr>
          </a:p>
          <a:p>
            <a:pPr marL="342900" marR="0" lvl="0" indent="-342900">
              <a:spcBef>
                <a:spcPts val="0"/>
              </a:spcBef>
              <a:spcAft>
                <a:spcPts val="0"/>
              </a:spcAft>
              <a:buFont typeface="Symbol"/>
              <a:buChar char=""/>
            </a:pPr>
            <a:r>
              <a:rPr lang="en-US" sz="1800" kern="1200" dirty="0">
                <a:solidFill>
                  <a:schemeClr val="tx1"/>
                </a:solidFill>
                <a:effectLst/>
                <a:latin typeface="Calibri"/>
                <a:ea typeface="ＭＳ 明朝"/>
                <a:cs typeface="Times New Roman"/>
              </a:rPr>
              <a:t>Liaison—call consultants</a:t>
            </a:r>
            <a:endParaRPr lang="en-US" sz="1000" dirty="0">
              <a:solidFill>
                <a:schemeClr val="tx1"/>
              </a:solidFill>
              <a:effectLst/>
              <a:latin typeface="Times"/>
              <a:ea typeface="ＭＳ 明朝"/>
              <a:cs typeface="Times New Roman"/>
            </a:endParaRPr>
          </a:p>
        </p:txBody>
      </p:sp>
    </p:spTree>
    <p:extLst>
      <p:ext uri="{BB962C8B-B14F-4D97-AF65-F5344CB8AC3E}">
        <p14:creationId xmlns:p14="http://schemas.microsoft.com/office/powerpoint/2010/main" val="3254275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81" y="756298"/>
            <a:ext cx="8442381" cy="1143000"/>
          </a:xfrm>
        </p:spPr>
        <p:txBody>
          <a:bodyPr>
            <a:noAutofit/>
          </a:bodyPr>
          <a:lstStyle/>
          <a:p>
            <a:r>
              <a:rPr lang="en-US" sz="3200" dirty="0" smtClean="0"/>
              <a:t>Metacognition and Deliberate Practice in In-Situ Simulation</a:t>
            </a:r>
            <a:endParaRPr lang="en-US" sz="3200" dirty="0"/>
          </a:p>
        </p:txBody>
      </p:sp>
      <p:sp>
        <p:nvSpPr>
          <p:cNvPr id="3" name="Content Placeholder 2"/>
          <p:cNvSpPr>
            <a:spLocks noGrp="1"/>
          </p:cNvSpPr>
          <p:nvPr>
            <p:ph idx="1"/>
          </p:nvPr>
        </p:nvSpPr>
        <p:spPr>
          <a:xfrm>
            <a:off x="5207533" y="1899298"/>
            <a:ext cx="3936467" cy="4525963"/>
          </a:xfrm>
        </p:spPr>
        <p:txBody>
          <a:bodyPr>
            <a:normAutofit/>
          </a:bodyPr>
          <a:lstStyle/>
          <a:p>
            <a:pPr marL="0" indent="0">
              <a:buNone/>
            </a:pPr>
            <a:r>
              <a:rPr lang="en-US" dirty="0" smtClean="0"/>
              <a:t>Give out the NASA-TLX after all in-situ simulations as a means of enabling staff to reflect more objectively and gain increased awareness of their cognitive architecture during the simulation.</a:t>
            </a:r>
            <a:endParaRPr lang="en-US" dirty="0"/>
          </a:p>
        </p:txBody>
      </p:sp>
    </p:spTree>
    <p:extLst>
      <p:ext uri="{BB962C8B-B14F-4D97-AF65-F5344CB8AC3E}">
        <p14:creationId xmlns:p14="http://schemas.microsoft.com/office/powerpoint/2010/main" val="37065071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Training (Kirkpatrick Ladder)</a:t>
            </a:r>
            <a:endParaRPr lang="en-US" dirty="0"/>
          </a:p>
        </p:txBody>
      </p:sp>
      <p:grpSp>
        <p:nvGrpSpPr>
          <p:cNvPr id="3" name="Group 2" descr="Four boxes, placed diagonally in a straight line from bottom left to top right. Bottom left: Emotions - K1-Reaction WHY. Second left: Thoughts, K2- Learning WHAT. Second from top right: Actions, K3-Behavior, HOW, IF. Top right: Impact/Results, K4-End Points, THEN...&#10;There is an arrow that runs from the bottom left to the top right that says &quot;Embedding New Paradigms.&quot;&#10;"/>
          <p:cNvGrpSpPr/>
          <p:nvPr/>
        </p:nvGrpSpPr>
        <p:grpSpPr>
          <a:xfrm>
            <a:off x="-135490" y="2034424"/>
            <a:ext cx="8605625" cy="4091739"/>
            <a:chOff x="-135490" y="2034424"/>
            <a:chExt cx="8605625" cy="4091739"/>
          </a:xfrm>
        </p:grpSpPr>
        <p:sp>
          <p:nvSpPr>
            <p:cNvPr id="5" name="Rectangle 4"/>
            <p:cNvSpPr/>
            <p:nvPr/>
          </p:nvSpPr>
          <p:spPr>
            <a:xfrm>
              <a:off x="713040" y="5261632"/>
              <a:ext cx="2467030" cy="86453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Emotions</a:t>
              </a:r>
            </a:p>
            <a:p>
              <a:pPr algn="ctr"/>
              <a:r>
                <a:rPr lang="en-US" dirty="0" smtClean="0">
                  <a:solidFill>
                    <a:srgbClr val="000090"/>
                  </a:solidFill>
                </a:rPr>
                <a:t>K1-Reaction </a:t>
              </a:r>
            </a:p>
            <a:p>
              <a:pPr algn="ctr"/>
              <a:r>
                <a:rPr lang="en-US" dirty="0" smtClean="0">
                  <a:solidFill>
                    <a:srgbClr val="000090"/>
                  </a:solidFill>
                </a:rPr>
                <a:t>WHY</a:t>
              </a:r>
              <a:endParaRPr lang="en-US" dirty="0">
                <a:solidFill>
                  <a:srgbClr val="000090"/>
                </a:solidFill>
              </a:endParaRPr>
            </a:p>
          </p:txBody>
        </p:sp>
        <p:sp>
          <p:nvSpPr>
            <p:cNvPr id="6" name="Rectangle 5"/>
            <p:cNvSpPr/>
            <p:nvPr/>
          </p:nvSpPr>
          <p:spPr>
            <a:xfrm>
              <a:off x="2448754" y="4159557"/>
              <a:ext cx="2467030" cy="8645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Thoughts</a:t>
              </a:r>
            </a:p>
            <a:p>
              <a:pPr algn="ctr"/>
              <a:r>
                <a:rPr lang="en-US" dirty="0" smtClean="0">
                  <a:solidFill>
                    <a:srgbClr val="000090"/>
                  </a:solidFill>
                </a:rPr>
                <a:t>K2-Learning</a:t>
              </a:r>
            </a:p>
            <a:p>
              <a:pPr algn="ctr"/>
              <a:r>
                <a:rPr lang="en-US" dirty="0" smtClean="0">
                  <a:solidFill>
                    <a:srgbClr val="000090"/>
                  </a:solidFill>
                </a:rPr>
                <a:t>WHAT</a:t>
              </a:r>
              <a:endParaRPr lang="en-US" dirty="0">
                <a:solidFill>
                  <a:srgbClr val="000090"/>
                </a:solidFill>
              </a:endParaRPr>
            </a:p>
          </p:txBody>
        </p:sp>
        <p:sp>
          <p:nvSpPr>
            <p:cNvPr id="7" name="Rectangle 6"/>
            <p:cNvSpPr/>
            <p:nvPr/>
          </p:nvSpPr>
          <p:spPr>
            <a:xfrm>
              <a:off x="4203088" y="3105666"/>
              <a:ext cx="2467030" cy="8645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Actions</a:t>
              </a:r>
            </a:p>
            <a:p>
              <a:pPr algn="ctr"/>
              <a:r>
                <a:rPr lang="en-US" dirty="0" smtClean="0">
                  <a:solidFill>
                    <a:srgbClr val="000090"/>
                  </a:solidFill>
                </a:rPr>
                <a:t>K3-Behavior</a:t>
              </a:r>
            </a:p>
            <a:p>
              <a:pPr algn="ctr"/>
              <a:r>
                <a:rPr lang="en-US" dirty="0" smtClean="0">
                  <a:solidFill>
                    <a:srgbClr val="000090"/>
                  </a:solidFill>
                </a:rPr>
                <a:t>HOW,IF</a:t>
              </a:r>
              <a:endParaRPr lang="en-US" dirty="0">
                <a:solidFill>
                  <a:srgbClr val="000090"/>
                </a:solidFill>
              </a:endParaRPr>
            </a:p>
          </p:txBody>
        </p:sp>
        <p:sp>
          <p:nvSpPr>
            <p:cNvPr id="8" name="Rectangle 7"/>
            <p:cNvSpPr/>
            <p:nvPr/>
          </p:nvSpPr>
          <p:spPr>
            <a:xfrm>
              <a:off x="6003105" y="2034424"/>
              <a:ext cx="2467030" cy="864531"/>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rgbClr val="FF6600"/>
                  </a:solidFill>
                </a:rPr>
                <a:t>Impact/Results</a:t>
              </a:r>
            </a:p>
            <a:p>
              <a:pPr algn="ctr"/>
              <a:r>
                <a:rPr lang="en-US" dirty="0" smtClean="0">
                  <a:solidFill>
                    <a:srgbClr val="000090"/>
                  </a:solidFill>
                </a:rPr>
                <a:t>K4-End Points</a:t>
              </a:r>
            </a:p>
            <a:p>
              <a:pPr algn="ctr"/>
              <a:r>
                <a:rPr lang="en-US" dirty="0" smtClean="0">
                  <a:solidFill>
                    <a:srgbClr val="000090"/>
                  </a:solidFill>
                </a:rPr>
                <a:t>THEN</a:t>
              </a:r>
              <a:r>
                <a:rPr lang="is-IS" dirty="0" smtClean="0">
                  <a:solidFill>
                    <a:srgbClr val="000090"/>
                  </a:solidFill>
                </a:rPr>
                <a:t>…</a:t>
              </a:r>
              <a:endParaRPr lang="en-US" dirty="0">
                <a:solidFill>
                  <a:srgbClr val="000090"/>
                </a:solidFill>
              </a:endParaRPr>
            </a:p>
          </p:txBody>
        </p:sp>
        <p:sp>
          <p:nvSpPr>
            <p:cNvPr id="11" name="Right Arrow 10"/>
            <p:cNvSpPr/>
            <p:nvPr/>
          </p:nvSpPr>
          <p:spPr>
            <a:xfrm rot="19583629">
              <a:off x="-135490" y="3103066"/>
              <a:ext cx="6631121" cy="784214"/>
            </a:xfrm>
            <a:prstGeom prst="rightArrow">
              <a:avLst>
                <a:gd name="adj1" fmla="val 28438"/>
                <a:gd name="adj2" fmla="val 51301"/>
              </a:avLst>
            </a:prstGeom>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Embedding New Paradigms </a:t>
              </a:r>
              <a:endParaRPr lang="en-US" dirty="0">
                <a:solidFill>
                  <a:schemeClr val="tx1"/>
                </a:solidFill>
              </a:endParaRPr>
            </a:p>
          </p:txBody>
        </p:sp>
      </p:grpSp>
      <p:sp>
        <p:nvSpPr>
          <p:cNvPr id="9" name="Content Placeholder 2"/>
          <p:cNvSpPr>
            <a:spLocks noGrp="1"/>
          </p:cNvSpPr>
          <p:nvPr>
            <p:ph idx="1"/>
          </p:nvPr>
        </p:nvSpPr>
        <p:spPr>
          <a:xfrm>
            <a:off x="4203088" y="6214843"/>
            <a:ext cx="4778867" cy="657887"/>
          </a:xfrm>
        </p:spPr>
        <p:txBody>
          <a:bodyPr/>
          <a:lstStyle/>
          <a:p>
            <a:pPr marL="0" indent="0" algn="r">
              <a:buNone/>
            </a:pPr>
            <a:r>
              <a:rPr lang="en-US" sz="1100" dirty="0"/>
              <a:t>http://www.kirkpatrickpartners.com/OurPhilosophy/tabid/66/Default.aspx</a:t>
            </a:r>
          </a:p>
          <a:p>
            <a:pPr algn="r"/>
            <a:endParaRPr lang="en-US" sz="1100" dirty="0"/>
          </a:p>
        </p:txBody>
      </p:sp>
    </p:spTree>
    <p:extLst>
      <p:ext uri="{BB962C8B-B14F-4D97-AF65-F5344CB8AC3E}">
        <p14:creationId xmlns:p14="http://schemas.microsoft.com/office/powerpoint/2010/main" val="2510660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Picture of UTSW, the university being presented from. "/>
          <p:cNvGrpSpPr/>
          <p:nvPr/>
        </p:nvGrpSpPr>
        <p:grpSpPr>
          <a:xfrm>
            <a:off x="1199492" y="1439360"/>
            <a:ext cx="6594495" cy="4268626"/>
            <a:chOff x="1199492" y="1439360"/>
            <a:chExt cx="6594495" cy="4268626"/>
          </a:xfrm>
        </p:grpSpPr>
        <p:pic>
          <p:nvPicPr>
            <p:cNvPr id="5122" name="Picture 1" descr="A picture of the University Dr. Gutman works at, UTSW"/>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9492" y="1439360"/>
              <a:ext cx="6594495" cy="4268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Picture of UTSW"/>
            <p:cNvPicPr>
              <a:picLocks noChangeAspect="1"/>
            </p:cNvPicPr>
            <p:nvPr/>
          </p:nvPicPr>
          <p:blipFill>
            <a:blip r:embed="rId4"/>
            <a:stretch>
              <a:fillRect/>
            </a:stretch>
          </p:blipFill>
          <p:spPr>
            <a:xfrm>
              <a:off x="6350319" y="5226192"/>
              <a:ext cx="1443668" cy="481794"/>
            </a:xfrm>
            <a:prstGeom prst="rect">
              <a:avLst/>
            </a:prstGeom>
          </p:spPr>
        </p:pic>
      </p:grpSp>
      <p:sp>
        <p:nvSpPr>
          <p:cNvPr id="3" name="Title 2"/>
          <p:cNvSpPr>
            <a:spLocks noGrp="1"/>
          </p:cNvSpPr>
          <p:nvPr>
            <p:ph type="title"/>
          </p:nvPr>
        </p:nvSpPr>
        <p:spPr/>
        <p:txBody>
          <a:bodyPr/>
          <a:lstStyle/>
          <a:p>
            <a:r>
              <a:rPr lang="en-US" dirty="0"/>
              <a:t>Hello From UTSW</a:t>
            </a:r>
            <a:br>
              <a:rPr lang="en-US" dirty="0"/>
            </a:br>
            <a:endParaRPr lang="en-US" dirty="0"/>
          </a:p>
        </p:txBody>
      </p:sp>
    </p:spTree>
    <p:extLst>
      <p:ext uri="{BB962C8B-B14F-4D97-AF65-F5344CB8AC3E}">
        <p14:creationId xmlns:p14="http://schemas.microsoft.com/office/powerpoint/2010/main" val="40292919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Change is about Mimicry</a:t>
            </a:r>
            <a:endParaRPr lang="en-US" dirty="0"/>
          </a:p>
        </p:txBody>
      </p:sp>
      <p:sp>
        <p:nvSpPr>
          <p:cNvPr id="3" name="Content Placeholder 2"/>
          <p:cNvSpPr>
            <a:spLocks noGrp="1"/>
          </p:cNvSpPr>
          <p:nvPr>
            <p:ph idx="1"/>
          </p:nvPr>
        </p:nvSpPr>
        <p:spPr>
          <a:xfrm>
            <a:off x="921578" y="1678050"/>
            <a:ext cx="8222422" cy="5179949"/>
          </a:xfrm>
        </p:spPr>
        <p:txBody>
          <a:bodyPr/>
          <a:lstStyle/>
          <a:p>
            <a:pPr marL="0" indent="0">
              <a:buNone/>
            </a:pPr>
            <a:r>
              <a:rPr lang="en-US" dirty="0"/>
              <a:t>Persuasion= Observability + Triability + Risk </a:t>
            </a:r>
            <a:r>
              <a:rPr lang="en-US" dirty="0" smtClean="0"/>
              <a:t>Tolerance</a:t>
            </a:r>
          </a:p>
          <a:p>
            <a:pPr marL="0" indent="0">
              <a:buNone/>
            </a:pPr>
            <a:endParaRPr lang="en-US" dirty="0"/>
          </a:p>
          <a:p>
            <a:pPr marL="0" indent="0">
              <a:buNone/>
            </a:pPr>
            <a:endParaRPr lang="en-US" dirty="0" smtClean="0"/>
          </a:p>
          <a:p>
            <a:pPr marL="0" indent="0">
              <a:buNone/>
            </a:pPr>
            <a:endParaRPr lang="en-US"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600" dirty="0" smtClean="0"/>
          </a:p>
          <a:p>
            <a:pPr marL="0" indent="0" algn="r">
              <a:buNone/>
            </a:pPr>
            <a:r>
              <a:rPr lang="en-US" sz="1100" dirty="0"/>
              <a:t>Rogers EM. Diffusion of Innovations. 5th ed. New York, NY:  Free Press; 1995</a:t>
            </a:r>
          </a:p>
          <a:p>
            <a:pPr marL="0" indent="0" algn="r">
              <a:buNone/>
            </a:pPr>
            <a:r>
              <a:rPr lang="en-US" sz="1100" dirty="0"/>
              <a:t>Disseminating innovations in Health Care JAMA, April 2003, Vol 289, No.15</a:t>
            </a:r>
          </a:p>
          <a:p>
            <a:pPr marL="0" indent="0">
              <a:buNone/>
            </a:pPr>
            <a:endParaRPr lang="en-US" dirty="0"/>
          </a:p>
          <a:p>
            <a:pPr marL="0" indent="0">
              <a:buNone/>
            </a:pPr>
            <a:endParaRPr lang="en-US" dirty="0"/>
          </a:p>
        </p:txBody>
      </p:sp>
      <p:pic>
        <p:nvPicPr>
          <p:cNvPr id="4" name="Picture 3" descr="The diffusion of innovations according to Rogers. With successive groups of consumers adopting the new technology  will eventually reach the saturation level."/>
          <p:cNvPicPr>
            <a:picLocks noChangeAspect="1"/>
          </p:cNvPicPr>
          <p:nvPr/>
        </p:nvPicPr>
        <p:blipFill rotWithShape="1">
          <a:blip r:embed="rId2"/>
          <a:srcRect b="17733"/>
          <a:stretch/>
        </p:blipFill>
        <p:spPr>
          <a:xfrm>
            <a:off x="1969001" y="2357640"/>
            <a:ext cx="5563186" cy="3203669"/>
          </a:xfrm>
          <a:prstGeom prst="rect">
            <a:avLst/>
          </a:prstGeom>
        </p:spPr>
      </p:pic>
    </p:spTree>
    <p:extLst>
      <p:ext uri="{BB962C8B-B14F-4D97-AF65-F5344CB8AC3E}">
        <p14:creationId xmlns:p14="http://schemas.microsoft.com/office/powerpoint/2010/main" val="39879635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911469"/>
            <a:ext cx="8286017" cy="914400"/>
          </a:xfrm>
        </p:spPr>
        <p:txBody>
          <a:bodyPr>
            <a:noAutofit/>
          </a:bodyPr>
          <a:lstStyle/>
          <a:p>
            <a:r>
              <a:rPr lang="en-US" dirty="0" smtClean="0"/>
              <a:t>Social Influence Primes us for Action</a:t>
            </a:r>
            <a:endParaRPr lang="en-US" dirty="0"/>
          </a:p>
        </p:txBody>
      </p:sp>
      <p:sp>
        <p:nvSpPr>
          <p:cNvPr id="3" name="Content Placeholder 2"/>
          <p:cNvSpPr>
            <a:spLocks noGrp="1"/>
          </p:cNvSpPr>
          <p:nvPr>
            <p:ph idx="1"/>
          </p:nvPr>
        </p:nvSpPr>
        <p:spPr>
          <a:xfrm>
            <a:off x="457200" y="2522310"/>
            <a:ext cx="8229600" cy="1844218"/>
          </a:xfrm>
        </p:spPr>
        <p:txBody>
          <a:bodyPr>
            <a:noAutofit/>
          </a:bodyPr>
          <a:lstStyle/>
          <a:p>
            <a:pPr marL="0" indent="0" algn="ctr">
              <a:buNone/>
            </a:pPr>
            <a:r>
              <a:rPr lang="en-US" sz="3600" dirty="0" smtClean="0"/>
              <a:t>Change </a:t>
            </a:r>
            <a:r>
              <a:rPr lang="en-US" sz="3600" dirty="0"/>
              <a:t>in an </a:t>
            </a:r>
            <a:r>
              <a:rPr lang="en-US" sz="3600" dirty="0" smtClean="0"/>
              <a:t>individual’s </a:t>
            </a:r>
            <a:r>
              <a:rPr lang="en-US" sz="3600" dirty="0"/>
              <a:t>thoughts, feelings, attitudes, or </a:t>
            </a:r>
            <a:r>
              <a:rPr lang="en-US" sz="3600" dirty="0" smtClean="0"/>
              <a:t>behaviors </a:t>
            </a:r>
            <a:r>
              <a:rPr lang="en-US" sz="3600" dirty="0"/>
              <a:t>that results from interaction with another individual or a group. </a:t>
            </a:r>
          </a:p>
          <a:p>
            <a:pPr marL="0" indent="0" algn="ctr">
              <a:buNone/>
            </a:pPr>
            <a:endParaRPr lang="en-US" sz="3600" dirty="0"/>
          </a:p>
        </p:txBody>
      </p:sp>
    </p:spTree>
    <p:extLst>
      <p:ext uri="{BB962C8B-B14F-4D97-AF65-F5344CB8AC3E}">
        <p14:creationId xmlns:p14="http://schemas.microsoft.com/office/powerpoint/2010/main" val="14469024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64" y="589252"/>
            <a:ext cx="7739062" cy="914400"/>
          </a:xfrm>
        </p:spPr>
        <p:txBody>
          <a:bodyPr/>
          <a:lstStyle/>
          <a:p>
            <a:r>
              <a:rPr lang="en-US" dirty="0" smtClean="0"/>
              <a:t>Ever seen this</a:t>
            </a:r>
            <a:r>
              <a:rPr lang="is-IS" dirty="0" smtClean="0"/>
              <a:t>…</a:t>
            </a:r>
            <a:endParaRPr lang="en-US" dirty="0"/>
          </a:p>
        </p:txBody>
      </p:sp>
      <p:sp>
        <p:nvSpPr>
          <p:cNvPr id="9" name="Rectangle 8"/>
          <p:cNvSpPr/>
          <p:nvPr/>
        </p:nvSpPr>
        <p:spPr>
          <a:xfrm>
            <a:off x="1865633" y="6100399"/>
            <a:ext cx="7080259" cy="430887"/>
          </a:xfrm>
          <a:prstGeom prst="rect">
            <a:avLst/>
          </a:prstGeom>
        </p:spPr>
        <p:txBody>
          <a:bodyPr wrap="square">
            <a:spAutoFit/>
          </a:bodyPr>
          <a:lstStyle/>
          <a:p>
            <a:pPr algn="r"/>
            <a:r>
              <a:rPr lang="en-US" sz="1100" dirty="0">
                <a:latin typeface="+mn-lt"/>
              </a:rPr>
              <a:t>T. Chartrand and J. Bargh. “The chameleon effect: The perception-behavior link and social interaction.” Journal of Personality and Social Psychology, 76, 1999. p. 893 – 910</a:t>
            </a:r>
            <a:r>
              <a:rPr lang="en-US" sz="1050" dirty="0"/>
              <a:t>.</a:t>
            </a:r>
          </a:p>
        </p:txBody>
      </p:sp>
    </p:spTree>
    <p:extLst>
      <p:ext uri="{BB962C8B-B14F-4D97-AF65-F5344CB8AC3E}">
        <p14:creationId xmlns:p14="http://schemas.microsoft.com/office/powerpoint/2010/main" val="19227052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 Neurons</a:t>
            </a:r>
            <a:endParaRPr lang="en-US" dirty="0"/>
          </a:p>
        </p:txBody>
      </p:sp>
      <p:sp>
        <p:nvSpPr>
          <p:cNvPr id="3" name="Content Placeholder 2"/>
          <p:cNvSpPr>
            <a:spLocks noGrp="1"/>
          </p:cNvSpPr>
          <p:nvPr>
            <p:ph idx="1"/>
          </p:nvPr>
        </p:nvSpPr>
        <p:spPr>
          <a:xfrm>
            <a:off x="997526" y="1695450"/>
            <a:ext cx="7963593" cy="5162550"/>
          </a:xfrm>
        </p:spPr>
        <p:txBody>
          <a:bodyPr>
            <a:normAutofit fontScale="92500" lnSpcReduction="10000"/>
          </a:bodyPr>
          <a:lstStyle/>
          <a:p>
            <a:pPr marL="0" indent="0">
              <a:buNone/>
            </a:pPr>
            <a:r>
              <a:rPr lang="en-US" sz="2600" dirty="0"/>
              <a:t>A </a:t>
            </a:r>
            <a:r>
              <a:rPr lang="en-US" sz="2600" b="1" dirty="0"/>
              <a:t>mirror</a:t>
            </a:r>
            <a:r>
              <a:rPr lang="en-US" sz="2600" dirty="0"/>
              <a:t> neuron is a neuron that fires </a:t>
            </a:r>
            <a:r>
              <a:rPr lang="en-US" sz="2600" i="1" dirty="0">
                <a:solidFill>
                  <a:srgbClr val="FF0000"/>
                </a:solidFill>
              </a:rPr>
              <a:t>both</a:t>
            </a:r>
            <a:r>
              <a:rPr lang="en-US" sz="2600" dirty="0"/>
              <a:t> when an animal </a:t>
            </a:r>
            <a:r>
              <a:rPr lang="en-US" sz="2600" i="1" dirty="0">
                <a:solidFill>
                  <a:srgbClr val="FF0000"/>
                </a:solidFill>
              </a:rPr>
              <a:t>acts</a:t>
            </a:r>
            <a:r>
              <a:rPr lang="en-US" sz="2600" dirty="0"/>
              <a:t> and when the animal </a:t>
            </a:r>
            <a:r>
              <a:rPr lang="en-US" sz="2600" i="1" dirty="0">
                <a:solidFill>
                  <a:srgbClr val="FF0000"/>
                </a:solidFill>
              </a:rPr>
              <a:t>observes</a:t>
            </a:r>
            <a:r>
              <a:rPr lang="en-US" sz="2600" dirty="0"/>
              <a:t> the same action performed by another. Thus, the neuron "</a:t>
            </a:r>
            <a:r>
              <a:rPr lang="en-US" sz="2600" b="1" dirty="0"/>
              <a:t>mirrors</a:t>
            </a:r>
            <a:r>
              <a:rPr lang="en-US" sz="2600" dirty="0"/>
              <a:t>" the behavior of the other, as though the observer were itself acting</a:t>
            </a:r>
            <a:r>
              <a:rPr lang="en-US" sz="2600" dirty="0" smtClean="0"/>
              <a:t>.</a:t>
            </a:r>
          </a:p>
          <a:p>
            <a:pPr marL="0" indent="0">
              <a:buNone/>
            </a:pPr>
            <a:endParaRPr lang="en-US" sz="2600" dirty="0"/>
          </a:p>
          <a:p>
            <a:pPr marL="0" indent="0">
              <a:buNone/>
            </a:pPr>
            <a:r>
              <a:rPr lang="en-US" sz="2600" dirty="0" smtClean="0"/>
              <a:t>By watching others do a behavior ( the activation of sensory neurons and motor neurons), doing an action </a:t>
            </a:r>
            <a:r>
              <a:rPr lang="en-US" sz="2600" i="1" dirty="0" smtClean="0"/>
              <a:t>oneself</a:t>
            </a:r>
            <a:r>
              <a:rPr lang="en-US" sz="2600" dirty="0" smtClean="0"/>
              <a:t> is much more likely because “neurons that fire together, wire together." </a:t>
            </a:r>
          </a:p>
          <a:p>
            <a:pPr marL="0" indent="0">
              <a:buNone/>
            </a:pPr>
            <a:endParaRPr lang="en-US" dirty="0"/>
          </a:p>
          <a:p>
            <a:pPr marL="0" indent="0">
              <a:buNone/>
            </a:pPr>
            <a:endParaRPr lang="en-US" dirty="0" smtClean="0"/>
          </a:p>
          <a:p>
            <a:pPr marL="0" indent="0" algn="r">
              <a:buNone/>
            </a:pPr>
            <a:r>
              <a:rPr lang="en-US" sz="1100" dirty="0" smtClean="0"/>
              <a:t>				</a:t>
            </a:r>
            <a:r>
              <a:rPr lang="en-US" sz="1200" dirty="0"/>
              <a:t>      Rizzolatti, Giacomo; Craighero, Laila (2004). "The mirror-neuron </a:t>
            </a:r>
          </a:p>
          <a:p>
            <a:pPr marL="0" indent="0" algn="r">
              <a:buNone/>
            </a:pPr>
            <a:r>
              <a:rPr lang="en-US" sz="1200" dirty="0"/>
              <a:t>				       system" (PDF). Annual Review of Neuroscience. 27 (1): 169–192.</a:t>
            </a:r>
          </a:p>
          <a:p>
            <a:pPr marL="0" indent="0">
              <a:buNone/>
            </a:pPr>
            <a:endParaRPr lang="en-US" dirty="0"/>
          </a:p>
        </p:txBody>
      </p:sp>
    </p:spTree>
    <p:extLst>
      <p:ext uri="{BB962C8B-B14F-4D97-AF65-F5344CB8AC3E}">
        <p14:creationId xmlns:p14="http://schemas.microsoft.com/office/powerpoint/2010/main" val="22944673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Neuro-Biology of Mirror Neurons</a:t>
            </a:r>
            <a:endParaRPr lang="en-US" dirty="0"/>
          </a:p>
        </p:txBody>
      </p:sp>
      <p:sp>
        <p:nvSpPr>
          <p:cNvPr id="3" name="Content Placeholder 2"/>
          <p:cNvSpPr>
            <a:spLocks noGrp="1"/>
          </p:cNvSpPr>
          <p:nvPr>
            <p:ph sz="half" idx="1"/>
          </p:nvPr>
        </p:nvSpPr>
        <p:spPr>
          <a:xfrm>
            <a:off x="4750593" y="1717472"/>
            <a:ext cx="4263773" cy="4119937"/>
          </a:xfrm>
        </p:spPr>
        <p:txBody>
          <a:bodyPr/>
          <a:lstStyle/>
          <a:p>
            <a:pPr marL="0" lvl="0" indent="0" eaLnBrk="1" hangingPunct="1">
              <a:lnSpc>
                <a:spcPct val="100000"/>
              </a:lnSpc>
              <a:spcBef>
                <a:spcPct val="0"/>
              </a:spcBef>
              <a:buClrTx/>
              <a:buSzTx/>
              <a:buNone/>
            </a:pPr>
            <a:r>
              <a:rPr lang="en-US" sz="2000" kern="1200" dirty="0">
                <a:solidFill>
                  <a:srgbClr val="000000"/>
                </a:solidFill>
                <a:latin typeface="Arial" pitchFamily="34" charset="0"/>
                <a:ea typeface="ヒラギノ角ゴ Pro W3" pitchFamily="127" charset="-128"/>
                <a:cs typeface="+mn-cs"/>
              </a:rPr>
              <a:t>Brain regions associated with being mimicked. Unconscious recognition of a perception-action matching during mimicry increases activity in TPJ and right inferior parietal cortex. </a:t>
            </a:r>
          </a:p>
          <a:p>
            <a:pPr marL="0" lvl="0" indent="0" eaLnBrk="1" hangingPunct="1">
              <a:lnSpc>
                <a:spcPct val="100000"/>
              </a:lnSpc>
              <a:spcBef>
                <a:spcPct val="0"/>
              </a:spcBef>
              <a:buClrTx/>
              <a:buSzTx/>
              <a:buNone/>
            </a:pPr>
            <a:endParaRPr lang="en-US" sz="2000" kern="1200" dirty="0">
              <a:solidFill>
                <a:srgbClr val="000000"/>
              </a:solidFill>
              <a:latin typeface="Arial" pitchFamily="34" charset="0"/>
              <a:ea typeface="ヒラギノ角ゴ Pro W3" pitchFamily="127" charset="-128"/>
              <a:cs typeface="+mn-cs"/>
            </a:endParaRPr>
          </a:p>
          <a:p>
            <a:pPr marL="0" lvl="0" indent="0" eaLnBrk="1" hangingPunct="1">
              <a:lnSpc>
                <a:spcPct val="100000"/>
              </a:lnSpc>
              <a:spcBef>
                <a:spcPct val="0"/>
              </a:spcBef>
              <a:buClrTx/>
              <a:buSzTx/>
              <a:buNone/>
            </a:pPr>
            <a:r>
              <a:rPr lang="en-US" sz="2000" kern="1200" dirty="0">
                <a:solidFill>
                  <a:srgbClr val="000000"/>
                </a:solidFill>
                <a:latin typeface="Arial" pitchFamily="34" charset="0"/>
                <a:ea typeface="ヒラギノ角ゴ Pro W3" pitchFamily="127" charset="-128"/>
                <a:cs typeface="+mn-cs"/>
              </a:rPr>
              <a:t>Being mimicked increases functional connectivity between vmPFC and striatum/insula </a:t>
            </a:r>
            <a:r>
              <a:rPr lang="en-US" sz="2000" b="1" i="1" kern="1200" dirty="0">
                <a:solidFill>
                  <a:srgbClr val="FF0000"/>
                </a:solidFill>
                <a:latin typeface="Arial" pitchFamily="34" charset="0"/>
                <a:ea typeface="ヒラギノ角ゴ Pro W3" pitchFamily="127" charset="-128"/>
                <a:cs typeface="+mn-cs"/>
              </a:rPr>
              <a:t>reflecting reward and positive responses to being mimicked</a:t>
            </a:r>
            <a:r>
              <a:rPr lang="en-US" sz="2000" kern="1200" dirty="0">
                <a:solidFill>
                  <a:srgbClr val="000000"/>
                </a:solidFill>
                <a:latin typeface="Arial" pitchFamily="34" charset="0"/>
                <a:ea typeface="ヒラギノ角ゴ Pro W3" pitchFamily="127" charset="-128"/>
                <a:cs typeface="+mn-cs"/>
              </a:rPr>
              <a:t>.  </a:t>
            </a:r>
          </a:p>
          <a:p>
            <a:endParaRPr lang="en-US" dirty="0"/>
          </a:p>
        </p:txBody>
      </p:sp>
      <p:sp>
        <p:nvSpPr>
          <p:cNvPr id="7" name="Content Placeholder 6"/>
          <p:cNvSpPr>
            <a:spLocks noGrp="1"/>
          </p:cNvSpPr>
          <p:nvPr>
            <p:ph sz="half" idx="2"/>
          </p:nvPr>
        </p:nvSpPr>
        <p:spPr>
          <a:xfrm>
            <a:off x="4750594" y="5926238"/>
            <a:ext cx="4173487" cy="3562250"/>
          </a:xfrm>
        </p:spPr>
        <p:txBody>
          <a:bodyPr/>
          <a:lstStyle/>
          <a:p>
            <a:pPr marL="0" indent="0" algn="r">
              <a:buNone/>
            </a:pPr>
            <a:r>
              <a:rPr lang="en-US" sz="1100" dirty="0"/>
              <a:t>Hale J1, Hamilton AF2. Cognitive mechanisms for responding to mimicry from others. Neuroscience Biobehavioral Rev. 2016 Apr;63:106-23. </a:t>
            </a:r>
          </a:p>
        </p:txBody>
      </p:sp>
      <p:pic>
        <p:nvPicPr>
          <p:cNvPr id="4" name="Picture 3" descr="two brains showing the Self-Other model "/>
          <p:cNvPicPr>
            <a:picLocks noChangeAspect="1"/>
          </p:cNvPicPr>
          <p:nvPr/>
        </p:nvPicPr>
        <p:blipFill>
          <a:blip r:embed="rId2">
            <a:clrChange>
              <a:clrFrom>
                <a:srgbClr val="FFFFFF"/>
              </a:clrFrom>
              <a:clrTo>
                <a:srgbClr val="FFFFFF">
                  <a:alpha val="0"/>
                </a:srgbClr>
              </a:clrTo>
            </a:clrChange>
          </a:blip>
          <a:stretch>
            <a:fillRect/>
          </a:stretch>
        </p:blipFill>
        <p:spPr>
          <a:xfrm>
            <a:off x="658970" y="2006257"/>
            <a:ext cx="3941886" cy="3197368"/>
          </a:xfrm>
          <a:prstGeom prst="rect">
            <a:avLst/>
          </a:prstGeom>
        </p:spPr>
      </p:pic>
    </p:spTree>
    <p:extLst>
      <p:ext uri="{BB962C8B-B14F-4D97-AF65-F5344CB8AC3E}">
        <p14:creationId xmlns:p14="http://schemas.microsoft.com/office/powerpoint/2010/main" val="35329357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66" y="575569"/>
            <a:ext cx="8769033" cy="914400"/>
          </a:xfrm>
        </p:spPr>
        <p:txBody>
          <a:bodyPr>
            <a:noAutofit/>
          </a:bodyPr>
          <a:lstStyle/>
          <a:p>
            <a:r>
              <a:rPr lang="en-US" sz="3200" dirty="0" smtClean="0"/>
              <a:t>Mirror Neurons and The Power of Mimicry	</a:t>
            </a:r>
            <a:endParaRPr lang="en-US" sz="3200" dirty="0"/>
          </a:p>
        </p:txBody>
      </p:sp>
      <p:sp>
        <p:nvSpPr>
          <p:cNvPr id="3" name="Content Placeholder 2"/>
          <p:cNvSpPr>
            <a:spLocks noGrp="1"/>
          </p:cNvSpPr>
          <p:nvPr>
            <p:ph sz="half" idx="1"/>
          </p:nvPr>
        </p:nvSpPr>
        <p:spPr>
          <a:xfrm>
            <a:off x="704213" y="1441710"/>
            <a:ext cx="8110537" cy="3009900"/>
          </a:xfrm>
        </p:spPr>
        <p:txBody>
          <a:bodyPr>
            <a:noAutofit/>
          </a:bodyPr>
          <a:lstStyle/>
          <a:p>
            <a:r>
              <a:rPr lang="is-IS" sz="2000" i="1" dirty="0" smtClean="0">
                <a:solidFill>
                  <a:srgbClr val="FF0000"/>
                </a:solidFill>
              </a:rPr>
              <a:t>Improves Sales: </a:t>
            </a:r>
            <a:r>
              <a:rPr lang="is-IS" sz="2000" dirty="0" smtClean="0"/>
              <a:t>Simply mimicing the </a:t>
            </a:r>
            <a:r>
              <a:rPr lang="en-US" sz="2000" dirty="0"/>
              <a:t>mirror the verbal and non-verbal </a:t>
            </a:r>
            <a:r>
              <a:rPr lang="en-US" sz="2000" dirty="0" smtClean="0"/>
              <a:t>behaviors </a:t>
            </a:r>
            <a:r>
              <a:rPr lang="en-US" sz="2000" dirty="0"/>
              <a:t>of random </a:t>
            </a:r>
            <a:r>
              <a:rPr lang="en-US" sz="2000" dirty="0" smtClean="0"/>
              <a:t>Customers, prospective customers that where “mirrored” purchased an MP3 player 79</a:t>
            </a:r>
            <a:r>
              <a:rPr lang="en-US" sz="2000" dirty="0"/>
              <a:t>% of the </a:t>
            </a:r>
            <a:r>
              <a:rPr lang="en-US" sz="2000" dirty="0" smtClean="0"/>
              <a:t>time vs non-mirrored customers, at </a:t>
            </a:r>
            <a:r>
              <a:rPr lang="en-US" sz="2000" dirty="0"/>
              <a:t>62%</a:t>
            </a:r>
            <a:r>
              <a:rPr lang="en-US" sz="2000" dirty="0" smtClean="0"/>
              <a:t>. 17% difference.</a:t>
            </a:r>
          </a:p>
          <a:p>
            <a:r>
              <a:rPr lang="is-IS" sz="2000" i="1" dirty="0" smtClean="0">
                <a:solidFill>
                  <a:srgbClr val="FF0000"/>
                </a:solidFill>
              </a:rPr>
              <a:t>Inspires Trust and Action</a:t>
            </a:r>
            <a:r>
              <a:rPr lang="is-IS" sz="2000" dirty="0" smtClean="0"/>
              <a:t>: </a:t>
            </a:r>
            <a:r>
              <a:rPr lang="en-US" sz="2000" dirty="0"/>
              <a:t>m</a:t>
            </a:r>
            <a:r>
              <a:rPr lang="en-US" sz="2000" dirty="0" smtClean="0"/>
              <a:t>irrored customers were more </a:t>
            </a:r>
            <a:r>
              <a:rPr lang="en-US" sz="2000" dirty="0"/>
              <a:t>likely to act upon the sales person’s recommendations </a:t>
            </a:r>
            <a:r>
              <a:rPr lang="en-US" sz="2000" dirty="0" smtClean="0"/>
              <a:t>because mirroring someone’s behavior induces </a:t>
            </a:r>
            <a:r>
              <a:rPr lang="en-US" sz="2000" dirty="0"/>
              <a:t>the feelings of sameness, which inspires trust</a:t>
            </a:r>
            <a:r>
              <a:rPr lang="en-US" sz="2000" dirty="0" smtClean="0"/>
              <a:t>.</a:t>
            </a:r>
          </a:p>
          <a:p>
            <a:r>
              <a:rPr lang="en-US" sz="2000" i="1" dirty="0" smtClean="0">
                <a:solidFill>
                  <a:srgbClr val="FF0000"/>
                </a:solidFill>
              </a:rPr>
              <a:t>More successful Negotiation</a:t>
            </a:r>
            <a:r>
              <a:rPr lang="en-US" sz="2000" dirty="0" smtClean="0"/>
              <a:t>: mirroring others in negotiation results in the other side perceiving your request favorably and increases your chance of the other side complying </a:t>
            </a:r>
            <a:r>
              <a:rPr lang="en-US" sz="2000" dirty="0"/>
              <a:t>with a request. </a:t>
            </a:r>
          </a:p>
          <a:p>
            <a:endParaRPr lang="en-US" sz="2000" dirty="0"/>
          </a:p>
          <a:p>
            <a:endParaRPr lang="is-IS" sz="2000" dirty="0" smtClean="0"/>
          </a:p>
          <a:p>
            <a:endParaRPr lang="is-IS" sz="2000" dirty="0" smtClean="0"/>
          </a:p>
          <a:p>
            <a:endParaRPr lang="en-US" sz="2000" dirty="0"/>
          </a:p>
        </p:txBody>
      </p:sp>
      <p:sp>
        <p:nvSpPr>
          <p:cNvPr id="5" name="Content Placeholder 4"/>
          <p:cNvSpPr>
            <a:spLocks noGrp="1"/>
          </p:cNvSpPr>
          <p:nvPr>
            <p:ph sz="half" idx="2"/>
          </p:nvPr>
        </p:nvSpPr>
        <p:spPr>
          <a:xfrm>
            <a:off x="1189057" y="5402062"/>
            <a:ext cx="7810500" cy="1270808"/>
          </a:xfrm>
        </p:spPr>
        <p:txBody>
          <a:bodyPr/>
          <a:lstStyle/>
          <a:p>
            <a:pPr marL="0" indent="0" algn="r">
              <a:buNone/>
            </a:pPr>
            <a:r>
              <a:rPr lang="en-US" sz="1100" dirty="0"/>
              <a:t>W.W. Maddux, E. Mullen and A.D. Galinsky. “Chameleons bake bigger pies and take bigger pieces: Strategic behavioral mimicry facilitates negotiation outcomes.” Journal of Experimental Social Psychology, 44, 2008. p. 461 – 468.</a:t>
            </a:r>
          </a:p>
          <a:p>
            <a:pPr marL="0" indent="0" algn="r">
              <a:buNone/>
            </a:pPr>
            <a:r>
              <a:rPr lang="en-US" sz="1100" dirty="0"/>
              <a:t>“Idea Watch: Monkey See, Monkey Buy.” Harvard Business Review, January - February, 2012. p. 28.</a:t>
            </a:r>
          </a:p>
          <a:p>
            <a:pPr marL="0" indent="0" algn="r">
              <a:buNone/>
            </a:pPr>
            <a:r>
              <a:rPr lang="en-US" sz="1100" dirty="0"/>
              <a:t>Bailenson, J. N., &amp; Yee, N. (2005). Digital Chameleons Automatic Assimilation of Nonverbal Gestures in Immersive Virtual Environments. Psychological Science, 16(10), 814–819. http://doi.org/10.1111/j.1467-9280.2005.01619.x </a:t>
            </a:r>
          </a:p>
          <a:p>
            <a:endParaRPr lang="en-US" sz="1100" dirty="0"/>
          </a:p>
        </p:txBody>
      </p:sp>
    </p:spTree>
    <p:extLst>
      <p:ext uri="{BB962C8B-B14F-4D97-AF65-F5344CB8AC3E}">
        <p14:creationId xmlns:p14="http://schemas.microsoft.com/office/powerpoint/2010/main" val="18545691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3" y="778256"/>
            <a:ext cx="7739062" cy="914400"/>
          </a:xfrm>
        </p:spPr>
        <p:txBody>
          <a:bodyPr>
            <a:noAutofit/>
          </a:bodyPr>
          <a:lstStyle/>
          <a:p>
            <a:r>
              <a:rPr lang="en-US" sz="2400" dirty="0" smtClean="0"/>
              <a:t>Take Home Point:  Leverage </a:t>
            </a:r>
            <a:r>
              <a:rPr lang="en-US" sz="2400" dirty="0"/>
              <a:t>G</a:t>
            </a:r>
            <a:r>
              <a:rPr lang="en-US" sz="2400" dirty="0" smtClean="0"/>
              <a:t>roup </a:t>
            </a:r>
            <a:r>
              <a:rPr lang="en-US" sz="2400" dirty="0"/>
              <a:t>T</a:t>
            </a:r>
            <a:r>
              <a:rPr lang="en-US" sz="2400" dirty="0" smtClean="0"/>
              <a:t>hink or Social Conformity</a:t>
            </a:r>
            <a:endParaRPr lang="en-US" sz="2400" dirty="0"/>
          </a:p>
        </p:txBody>
      </p:sp>
      <p:sp>
        <p:nvSpPr>
          <p:cNvPr id="3" name="Content Placeholder 2"/>
          <p:cNvSpPr>
            <a:spLocks noGrp="1"/>
          </p:cNvSpPr>
          <p:nvPr>
            <p:ph sz="half" idx="1"/>
          </p:nvPr>
        </p:nvSpPr>
        <p:spPr>
          <a:xfrm>
            <a:off x="5231057" y="1982283"/>
            <a:ext cx="3810000" cy="3543300"/>
          </a:xfrm>
        </p:spPr>
        <p:txBody>
          <a:bodyPr/>
          <a:lstStyle/>
          <a:p>
            <a:r>
              <a:rPr lang="en-US" sz="2200" dirty="0"/>
              <a:t>Social conformity refers to changing one’s attitudes, beliefs or behaviors to match group </a:t>
            </a:r>
            <a:r>
              <a:rPr lang="en-US" sz="2200" dirty="0" smtClean="0"/>
              <a:t>norms. </a:t>
            </a:r>
            <a:endParaRPr lang="en-US" sz="2200" dirty="0"/>
          </a:p>
          <a:p>
            <a:r>
              <a:rPr lang="en-US" sz="2200" dirty="0"/>
              <a:t>Human attitudes and preferences are susceptible to social influence. </a:t>
            </a:r>
          </a:p>
          <a:p>
            <a:r>
              <a:rPr lang="en-US" sz="2200" dirty="0"/>
              <a:t>Attributed to the posterior medial frontal cortex (pMFC</a:t>
            </a:r>
            <a:r>
              <a:rPr lang="en-US" sz="2200" dirty="0" smtClean="0"/>
              <a:t>).</a:t>
            </a:r>
            <a:endParaRPr lang="en-US" sz="2200" dirty="0"/>
          </a:p>
        </p:txBody>
      </p:sp>
      <p:sp>
        <p:nvSpPr>
          <p:cNvPr id="7" name="Content Placeholder 6"/>
          <p:cNvSpPr>
            <a:spLocks noGrp="1"/>
          </p:cNvSpPr>
          <p:nvPr>
            <p:ph sz="half" idx="2"/>
          </p:nvPr>
        </p:nvSpPr>
        <p:spPr>
          <a:xfrm>
            <a:off x="5055394" y="6154233"/>
            <a:ext cx="3810000" cy="534988"/>
          </a:xfrm>
        </p:spPr>
        <p:txBody>
          <a:bodyPr/>
          <a:lstStyle/>
          <a:p>
            <a:pPr marL="0" indent="0" algn="r">
              <a:buNone/>
            </a:pPr>
            <a:r>
              <a:rPr lang="en-US" sz="1100" dirty="0"/>
              <a:t>Current Opinion in Neurobiology 2013, 23:456–462</a:t>
            </a:r>
          </a:p>
          <a:p>
            <a:pPr algn="r"/>
            <a:endParaRPr lang="en-US" sz="1100" dirty="0"/>
          </a:p>
        </p:txBody>
      </p:sp>
      <p:pic>
        <p:nvPicPr>
          <p:cNvPr id="4" name="Picture 3" descr="A Playlist of Beatles songs"/>
          <p:cNvPicPr>
            <a:picLocks noChangeAspect="1"/>
          </p:cNvPicPr>
          <p:nvPr/>
        </p:nvPicPr>
        <p:blipFill>
          <a:blip r:embed="rId2"/>
          <a:stretch>
            <a:fillRect/>
          </a:stretch>
        </p:blipFill>
        <p:spPr>
          <a:xfrm>
            <a:off x="439357" y="2219763"/>
            <a:ext cx="4437074" cy="27332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05254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09" y="681302"/>
            <a:ext cx="8229600" cy="1143000"/>
          </a:xfrm>
        </p:spPr>
        <p:txBody>
          <a:bodyPr>
            <a:noAutofit/>
          </a:bodyPr>
          <a:lstStyle/>
          <a:p>
            <a:r>
              <a:rPr lang="en-US" sz="2800" dirty="0" smtClean="0"/>
              <a:t>Take Home Point—Don’t Underestimate the power of competition</a:t>
            </a:r>
            <a:endParaRPr lang="en-US" sz="2800" dirty="0"/>
          </a:p>
        </p:txBody>
      </p:sp>
    </p:spTree>
    <p:extLst>
      <p:ext uri="{BB962C8B-B14F-4D97-AF65-F5344CB8AC3E}">
        <p14:creationId xmlns:p14="http://schemas.microsoft.com/office/powerpoint/2010/main" val="3006007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35" y="726671"/>
            <a:ext cx="7739062" cy="914400"/>
          </a:xfrm>
        </p:spPr>
        <p:txBody>
          <a:bodyPr>
            <a:noAutofit/>
          </a:bodyPr>
          <a:lstStyle/>
          <a:p>
            <a:r>
              <a:rPr lang="en-US" sz="2800" dirty="0" smtClean="0"/>
              <a:t>It is more Cognitively rewarding to Cooperate than Resist</a:t>
            </a:r>
            <a:endParaRPr lang="en-US" sz="2800" dirty="0"/>
          </a:p>
        </p:txBody>
      </p:sp>
      <p:sp>
        <p:nvSpPr>
          <p:cNvPr id="3" name="Content Placeholder 2"/>
          <p:cNvSpPr>
            <a:spLocks noGrp="1"/>
          </p:cNvSpPr>
          <p:nvPr>
            <p:ph idx="1"/>
          </p:nvPr>
        </p:nvSpPr>
        <p:spPr>
          <a:xfrm>
            <a:off x="4672966" y="6276053"/>
            <a:ext cx="4378342" cy="457247"/>
          </a:xfrm>
        </p:spPr>
        <p:txBody>
          <a:bodyPr/>
          <a:lstStyle/>
          <a:p>
            <a:pPr marL="0" indent="0" algn="r">
              <a:buNone/>
            </a:pPr>
            <a:r>
              <a:rPr lang="fr-FR" sz="1100" dirty="0"/>
              <a:t>Neuroimage. 2004 October ; 23(2): 744–751.</a:t>
            </a:r>
          </a:p>
          <a:p>
            <a:pPr marL="0" indent="0" algn="r">
              <a:buNone/>
            </a:pPr>
            <a:endParaRPr lang="en-US" sz="1100" dirty="0"/>
          </a:p>
        </p:txBody>
      </p:sp>
      <p:pic>
        <p:nvPicPr>
          <p:cNvPr id="4" name="Picture 3" descr="This is a picture of the abstract for the study: The neural bases of cooperation and competition: an fMRI investigation"/>
          <p:cNvPicPr>
            <a:picLocks noChangeAspect="1"/>
          </p:cNvPicPr>
          <p:nvPr/>
        </p:nvPicPr>
        <p:blipFill>
          <a:blip r:embed="rId2">
            <a:clrChange>
              <a:clrFrom>
                <a:srgbClr val="FFFFFF"/>
              </a:clrFrom>
              <a:clrTo>
                <a:srgbClr val="FFFFFF">
                  <a:alpha val="0"/>
                </a:srgbClr>
              </a:clrTo>
            </a:clrChange>
          </a:blip>
          <a:stretch>
            <a:fillRect/>
          </a:stretch>
        </p:blipFill>
        <p:spPr>
          <a:xfrm>
            <a:off x="1736279" y="1704707"/>
            <a:ext cx="6933723" cy="4863655"/>
          </a:xfrm>
          <a:prstGeom prst="rect">
            <a:avLst/>
          </a:prstGeom>
        </p:spPr>
      </p:pic>
      <p:sp>
        <p:nvSpPr>
          <p:cNvPr id="6" name="Rectangle 5" descr="Alt=&quot; &quot;"/>
          <p:cNvSpPr/>
          <p:nvPr/>
        </p:nvSpPr>
        <p:spPr>
          <a:xfrm>
            <a:off x="2001035" y="5655424"/>
            <a:ext cx="3335059" cy="173592"/>
          </a:xfrm>
          <a:prstGeom prst="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33314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Thank You</a:t>
            </a:r>
          </a:p>
          <a:p>
            <a:pPr marL="0" indent="0" algn="ctr">
              <a:buNone/>
            </a:pPr>
            <a:endParaRPr lang="en-US" dirty="0"/>
          </a:p>
          <a:p>
            <a:pPr marL="0" indent="0" algn="ctr">
              <a:buNone/>
            </a:pPr>
            <a:r>
              <a:rPr lang="en-US" dirty="0" smtClean="0"/>
              <a:t>oren.guttman@utsouthwestern.edu</a:t>
            </a:r>
            <a:endParaRPr lang="en-US" dirty="0"/>
          </a:p>
        </p:txBody>
      </p:sp>
    </p:spTree>
    <p:extLst>
      <p:ext uri="{BB962C8B-B14F-4D97-AF65-F5344CB8AC3E}">
        <p14:creationId xmlns:p14="http://schemas.microsoft.com/office/powerpoint/2010/main" val="640122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picture of the United States where Texas is the only State and Canada takes up the rest of the country. It is supposed to be &quot; how texans view the US&quot;"/>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9523" y="1620455"/>
            <a:ext cx="5426328" cy="4206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Texan Thinking…</a:t>
            </a:r>
            <a:br>
              <a:rPr lang="en-US" dirty="0"/>
            </a:br>
            <a:endParaRPr lang="en-US" dirty="0"/>
          </a:p>
        </p:txBody>
      </p:sp>
    </p:spTree>
    <p:extLst>
      <p:ext uri="{BB962C8B-B14F-4D97-AF65-F5344CB8AC3E}">
        <p14:creationId xmlns:p14="http://schemas.microsoft.com/office/powerpoint/2010/main" val="199284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Questions and Answers</a:t>
            </a:r>
          </a:p>
        </p:txBody>
      </p:sp>
      <p:sp>
        <p:nvSpPr>
          <p:cNvPr id="77827" name="Content Placeholder 2"/>
          <p:cNvSpPr>
            <a:spLocks noGrp="1"/>
          </p:cNvSpPr>
          <p:nvPr>
            <p:ph idx="1"/>
          </p:nvPr>
        </p:nvSpPr>
        <p:spPr/>
        <p:txBody>
          <a:bodyPr/>
          <a:lstStyle/>
          <a:p>
            <a:pPr marL="0" indent="0" algn="ctr">
              <a:buFont typeface="Wingdings" panose="05000000000000000000" pitchFamily="2" charset="2"/>
              <a:buNone/>
            </a:pPr>
            <a:r>
              <a:rPr lang="en-US" altLang="en-US" dirty="0" smtClean="0"/>
              <a:t>For more information, please contact our team at: </a:t>
            </a:r>
          </a:p>
          <a:p>
            <a:pPr marL="0" indent="0" algn="ctr">
              <a:buFont typeface="Wingdings" panose="05000000000000000000" pitchFamily="2" charset="2"/>
              <a:buNone/>
            </a:pPr>
            <a:r>
              <a:rPr lang="en-US" altLang="en-US" u="sng" dirty="0" smtClean="0">
                <a:hlinkClick r:id="rId2"/>
              </a:rPr>
              <a:t>AHRQTeamSTEPPS@aha.org</a:t>
            </a:r>
            <a:r>
              <a:rPr lang="en-US" altLang="en-US" dirty="0" smtClean="0"/>
              <a:t> </a:t>
            </a:r>
          </a:p>
          <a:p>
            <a:pPr marL="0" indent="0">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869994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	</a:t>
            </a:r>
            <a:endParaRPr lang="en-US" dirty="0"/>
          </a:p>
        </p:txBody>
      </p:sp>
      <p:sp>
        <p:nvSpPr>
          <p:cNvPr id="3" name="Content Placeholder 2"/>
          <p:cNvSpPr>
            <a:spLocks noGrp="1"/>
          </p:cNvSpPr>
          <p:nvPr>
            <p:ph idx="1"/>
          </p:nvPr>
        </p:nvSpPr>
        <p:spPr/>
        <p:txBody>
          <a:bodyPr/>
          <a:lstStyle/>
          <a:p>
            <a:r>
              <a:rPr lang="en-US" dirty="0" smtClean="0"/>
              <a:t>None</a:t>
            </a:r>
            <a:endParaRPr lang="en-US" dirty="0"/>
          </a:p>
        </p:txBody>
      </p:sp>
    </p:spTree>
    <p:extLst>
      <p:ext uri="{BB962C8B-B14F-4D97-AF65-F5344CB8AC3E}">
        <p14:creationId xmlns:p14="http://schemas.microsoft.com/office/powerpoint/2010/main" val="2768931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Module 4-05.2-SituationMonitoring</Template>
  <TotalTime>61521672</TotalTime>
  <Pages>6</Pages>
  <Words>4193</Words>
  <Application>Microsoft Office PowerPoint</Application>
  <PresentationFormat>Letter Paper (8.5x11 in)</PresentationFormat>
  <Paragraphs>593</Paragraphs>
  <Slides>80</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ＭＳ 明朝</vt:lpstr>
      <vt:lpstr>MS PGothic</vt:lpstr>
      <vt:lpstr>Arial</vt:lpstr>
      <vt:lpstr>Calibri</vt:lpstr>
      <vt:lpstr>Symbol</vt:lpstr>
      <vt:lpstr>Times</vt:lpstr>
      <vt:lpstr>Times New Roman</vt:lpstr>
      <vt:lpstr>Verdana</vt:lpstr>
      <vt:lpstr>Wingdings</vt:lpstr>
      <vt:lpstr>ヒラギノ角ゴ Pro W3</vt:lpstr>
      <vt:lpstr>2_Main_Olive</vt:lpstr>
      <vt:lpstr>Brain Based Learning Strategies to Improve TeamSTEPPS® Deployment and Health Care High Reliability  January 11, 2017</vt:lpstr>
      <vt:lpstr>Rules of Engagement </vt:lpstr>
      <vt:lpstr>Upcoming TeamSTEPPS Events</vt:lpstr>
      <vt:lpstr>Contact Us</vt:lpstr>
      <vt:lpstr>Today’s Presenter</vt:lpstr>
      <vt:lpstr>Brain Based Learning Strategies to Improve TeamSTEPPS Deployment and Health Care High Reliability</vt:lpstr>
      <vt:lpstr>Hello From UTSW </vt:lpstr>
      <vt:lpstr>Texan Thinking… </vt:lpstr>
      <vt:lpstr>Disclosures </vt:lpstr>
      <vt:lpstr>Learning Objectives</vt:lpstr>
      <vt:lpstr>Brain Based Culture Change</vt:lpstr>
      <vt:lpstr>Brain Based Learning Theory </vt:lpstr>
      <vt:lpstr>Most Great Ideas Strike Out!</vt:lpstr>
      <vt:lpstr>How will this one be different?</vt:lpstr>
      <vt:lpstr>Effective Training (Kirkpatrick Ladder) </vt:lpstr>
      <vt:lpstr>Emotions are More Powerful than Logic</vt:lpstr>
      <vt:lpstr>Meet John-John… </vt:lpstr>
      <vt:lpstr>Poll the Crowd….</vt:lpstr>
      <vt:lpstr>Loss Aversion—preference for certainty </vt:lpstr>
      <vt:lpstr>4 Primal Emotions  </vt:lpstr>
      <vt:lpstr>Loss Aversion—Avoiding Emotional Pain</vt:lpstr>
      <vt:lpstr>De-motivators can be more powerful than Motivators</vt:lpstr>
      <vt:lpstr>Power of Framing…</vt:lpstr>
      <vt:lpstr>Power of Framing…</vt:lpstr>
      <vt:lpstr>Power of Framing…</vt:lpstr>
      <vt:lpstr>The Power of Positive Framing </vt:lpstr>
      <vt:lpstr>The Power of Positive Framing </vt:lpstr>
      <vt:lpstr>Take Home Point—Remove De-motivators and Frame Positively</vt:lpstr>
      <vt:lpstr>Effective Training (Kirkpatrick Ladder)</vt:lpstr>
      <vt:lpstr>What is Successful Learning?</vt:lpstr>
      <vt:lpstr>Brain Based Learning</vt:lpstr>
      <vt:lpstr>Goal of Orchestrated Immersion  Episodic Memory</vt:lpstr>
      <vt:lpstr>Seductive Detail Effect</vt:lpstr>
      <vt:lpstr>Seductive Detail Effect</vt:lpstr>
      <vt:lpstr>Relaxed Alertness--Cortex and Brainstem</vt:lpstr>
      <vt:lpstr>Relaxed Alertness</vt:lpstr>
      <vt:lpstr>Relaxed Alertness</vt:lpstr>
      <vt:lpstr>Fear of Making Mistakes/Errors</vt:lpstr>
      <vt:lpstr>Frame Errors Positively </vt:lpstr>
      <vt:lpstr>Error Management Theory</vt:lpstr>
      <vt:lpstr>Error Management Learning Paradigm</vt:lpstr>
      <vt:lpstr>Error Management Theory</vt:lpstr>
      <vt:lpstr>Error Management Theory</vt:lpstr>
      <vt:lpstr>Error Management Theory</vt:lpstr>
      <vt:lpstr>Error Management Theory</vt:lpstr>
      <vt:lpstr>Error Management Theory</vt:lpstr>
      <vt:lpstr>EMT and In-Situ Simulation</vt:lpstr>
      <vt:lpstr>EMT and Just In Time Learning</vt:lpstr>
      <vt:lpstr>Reflection—Active Processing</vt:lpstr>
      <vt:lpstr>Reflection—Active Processing</vt:lpstr>
      <vt:lpstr>No Change in Non-Technical Skills w/o Reflection (Debriefing)</vt:lpstr>
      <vt:lpstr>Human Cognitive Limitation</vt:lpstr>
      <vt:lpstr>Cognitive Load Theory</vt:lpstr>
      <vt:lpstr>Strategies to Optimize Cognitive Load</vt:lpstr>
      <vt:lpstr>Caricature Advantage Effect </vt:lpstr>
      <vt:lpstr>Caricature Advantage Effect </vt:lpstr>
      <vt:lpstr>Caricature Advantage Effect</vt:lpstr>
      <vt:lpstr>Caricature Advantage Effect</vt:lpstr>
      <vt:lpstr>Caricature Advantage Effect</vt:lpstr>
      <vt:lpstr>Caricature Advantage Effect</vt:lpstr>
      <vt:lpstr>Caricature Advantage Effect</vt:lpstr>
      <vt:lpstr>Take Home—Amplify and differentiate the new way</vt:lpstr>
      <vt:lpstr>Metacognition—Experts vs Novices</vt:lpstr>
      <vt:lpstr>Coaching and Learning</vt:lpstr>
      <vt:lpstr>Coaching and Learning</vt:lpstr>
      <vt:lpstr>Deliberate Practice--Goal Setting</vt:lpstr>
      <vt:lpstr>Prime and Goal Set Pre Simulation</vt:lpstr>
      <vt:lpstr>Metacognition and Deliberate Practice in In-Situ Simulation</vt:lpstr>
      <vt:lpstr>Effective Training (Kirkpatrick Ladder)</vt:lpstr>
      <vt:lpstr>Behavioral Change is about Mimicry</vt:lpstr>
      <vt:lpstr>Social Influence Primes us for Action</vt:lpstr>
      <vt:lpstr>Ever seen this…</vt:lpstr>
      <vt:lpstr>Mirror Neurons</vt:lpstr>
      <vt:lpstr>Neuro-Biology of Mirror Neurons</vt:lpstr>
      <vt:lpstr>Mirror Neurons and The Power of Mimicry </vt:lpstr>
      <vt:lpstr>Take Home Point:  Leverage Group Think or Social Conformity</vt:lpstr>
      <vt:lpstr>Take Home Point—Don’t Underestimate the power of competition</vt:lpstr>
      <vt:lpstr>It is more Cognitively rewarding to Cooperate than Resist</vt:lpstr>
      <vt:lpstr>Questions?</vt:lpstr>
      <vt:lpstr>Questions and Answers</vt:lpstr>
    </vt:vector>
  </TitlesOfParts>
  <Company>HRET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Based Learning</dc:title>
  <dc:subject>Brain Based Learning for TeamSTEPPS</dc:subject>
  <dc:creator>Oren Guttman</dc:creator>
  <cp:keywords>Brain, TeamSTEPPS, Webinar</cp:keywords>
  <cp:lastModifiedBy>Braun, Jennifer</cp:lastModifiedBy>
  <cp:revision>1201</cp:revision>
  <cp:lastPrinted>2013-10-18T15:04:16Z</cp:lastPrinted>
  <dcterms:created xsi:type="dcterms:W3CDTF">1997-11-14T21:37:50Z</dcterms:created>
  <dcterms:modified xsi:type="dcterms:W3CDTF">2017-01-06T14:25:48Z</dcterms:modified>
</cp:coreProperties>
</file>