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10" r:id="rId3"/>
  </p:sldMasterIdLst>
  <p:notesMasterIdLst>
    <p:notesMasterId r:id="rId27"/>
  </p:notesMasterIdLst>
  <p:handoutMasterIdLst>
    <p:handoutMasterId r:id="rId28"/>
  </p:handoutMasterIdLst>
  <p:sldIdLst>
    <p:sldId id="281" r:id="rId4"/>
    <p:sldId id="304" r:id="rId5"/>
    <p:sldId id="282" r:id="rId6"/>
    <p:sldId id="286" r:id="rId7"/>
    <p:sldId id="283" r:id="rId8"/>
    <p:sldId id="301" r:id="rId9"/>
    <p:sldId id="284" r:id="rId10"/>
    <p:sldId id="285" r:id="rId11"/>
    <p:sldId id="287" r:id="rId12"/>
    <p:sldId id="288" r:id="rId13"/>
    <p:sldId id="289" r:id="rId14"/>
    <p:sldId id="291" r:id="rId15"/>
    <p:sldId id="299" r:id="rId16"/>
    <p:sldId id="292" r:id="rId17"/>
    <p:sldId id="290" r:id="rId18"/>
    <p:sldId id="293" r:id="rId19"/>
    <p:sldId id="294" r:id="rId20"/>
    <p:sldId id="296" r:id="rId21"/>
    <p:sldId id="297" r:id="rId22"/>
    <p:sldId id="295" r:id="rId23"/>
    <p:sldId id="298" r:id="rId24"/>
    <p:sldId id="302" r:id="rId25"/>
    <p:sldId id="30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un, Jennifer" initials="BJ" lastIdx="9" clrIdx="0">
    <p:extLst/>
  </p:cmAuthor>
  <p:cmAuthor id="2" name="Christopher Hund" initials="CH" lastIdx="8" clrIdx="1"/>
  <p:cmAuthor id="3" name="Doreen Bonnett" initials="DMB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5" autoAdjust="0"/>
    <p:restoredTop sz="75886" autoAdjust="0"/>
  </p:normalViewPr>
  <p:slideViewPr>
    <p:cSldViewPr>
      <p:cViewPr varScale="1">
        <p:scale>
          <a:sx n="70" d="100"/>
          <a:sy n="7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12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122754" y="154517"/>
            <a:ext cx="1551030" cy="5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" y="8974877"/>
            <a:ext cx="6985280" cy="231776"/>
            <a:chOff x="-48" y="5568"/>
            <a:chExt cx="4320" cy="144"/>
          </a:xfrm>
        </p:grpSpPr>
        <p:sp>
          <p:nvSpPr>
            <p:cNvPr id="15" name="Line 4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" y="8974877"/>
            <a:ext cx="2211144" cy="2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28632">
              <a:defRPr/>
            </a:pPr>
            <a:r>
              <a:rPr lang="en-US" sz="900" dirty="0">
                <a:solidFill>
                  <a:srgbClr val="663300"/>
                </a:solidFill>
                <a:latin typeface="Verdana" pitchFamily="34" charset="0"/>
              </a:rPr>
              <a:t> TeamSTEPPS  |  Primary Care Medical Office Based Teams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673785" y="8974877"/>
            <a:ext cx="311497" cy="2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28632">
              <a:defRPr/>
            </a:pPr>
            <a:fld id="{5B821090-457C-4C81-8F77-8C51466C8B5D}" type="slidenum">
              <a:rPr lang="en-US" sz="900">
                <a:solidFill>
                  <a:srgbClr val="663300"/>
                </a:solidFill>
                <a:latin typeface="Verdana" pitchFamily="34" charset="0"/>
              </a:rPr>
              <a:pPr algn="ctr" defTabSz="928632">
                <a:defRPr/>
              </a:pPr>
              <a:t>‹#›</a:t>
            </a:fld>
            <a:endParaRPr lang="en-US" sz="90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5200226" y="231777"/>
            <a:ext cx="1396089" cy="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462" tIns="46462" rIns="46462" bIns="46462" anchor="ctr"/>
          <a:lstStyle/>
          <a:p>
            <a:pPr algn="ctr" defTabSz="928632">
              <a:lnSpc>
                <a:spcPct val="95000"/>
              </a:lnSpc>
              <a:defRPr/>
            </a:pPr>
            <a:r>
              <a:rPr lang="en-US" sz="1200" b="1" dirty="0">
                <a:solidFill>
                  <a:srgbClr val="FFFFE1"/>
                </a:solidFill>
              </a:rPr>
              <a:t>TeamSTEPPS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7355" y="695328"/>
            <a:ext cx="6286431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89596" tIns="44798" rIns="89596" bIns="44798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3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F6920-F022-40A3-A291-A4FAB33F15A8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BB80C6-B018-4996-982A-16D19A937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63" indent="-285716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867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13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159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06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452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598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745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94ADD7-9AE2-43B5-BBF1-AAC6DEDE43E9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6" y="4416426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41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 Question:</a:t>
            </a:r>
            <a:r>
              <a:rPr lang="en-US" baseline="0" dirty="0" smtClean="0"/>
              <a:t> </a:t>
            </a:r>
            <a:r>
              <a:rPr lang="en-US" dirty="0" smtClean="0"/>
              <a:t>Does a champion need to be an executive or someone else in a formal leadership position?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Potential follow-up question:</a:t>
            </a:r>
            <a:r>
              <a:rPr lang="en-US" baseline="0" dirty="0" smtClean="0"/>
              <a:t> Can you explain more about what a “situational leader” is?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r>
              <a:rPr lang="en-US" baseline="0" dirty="0" smtClean="0"/>
              <a:t> Question: Why did you choose those Fundamental Tools to start? How did you know which ones would be best to introduce your managers to first?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r>
              <a:rPr lang="en-US" baseline="0" dirty="0" smtClean="0"/>
              <a:t> </a:t>
            </a:r>
            <a:r>
              <a:rPr lang="en-US" dirty="0" smtClean="0"/>
              <a:t>Question: What is the role of the change team members at IRL?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r>
              <a:rPr lang="en-US" baseline="0" dirty="0" smtClean="0"/>
              <a:t> Question: I entirely agree it is important to get physicians on the team. How do you encourage them to really own TeamSTEPPS as opposed to just agreeing it is a good thing to do.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 Question:</a:t>
            </a:r>
            <a:r>
              <a:rPr lang="en-US" baseline="0" dirty="0" smtClean="0"/>
              <a:t> </a:t>
            </a:r>
            <a:r>
              <a:rPr lang="en-US" dirty="0" smtClean="0"/>
              <a:t>:</a:t>
            </a:r>
            <a:r>
              <a:rPr lang="en-US" baseline="0" dirty="0" smtClean="0"/>
              <a:t> How did you find time to meet that worked for everyone? What about smaller practices? How would you organize this in a small primary care office that doesn’t have a lot of administrative support in place?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Chris Question: How did you message that TeamSTEPPS is a</a:t>
            </a:r>
            <a:r>
              <a:rPr lang="en-US" baseline="0" dirty="0" smtClean="0"/>
              <a:t> not just a flavor of the month</a:t>
            </a:r>
            <a:r>
              <a:rPr lang="en-US" dirty="0" smtClean="0"/>
              <a:t>, especially before people actually saw the benefit of using the tools? How did you convince them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Question: What would you do in a small office</a:t>
            </a:r>
            <a:r>
              <a:rPr lang="en-US" baseline="0" dirty="0" smtClean="0"/>
              <a:t> if there was only one option of where to start? Do you wait until all the conditions are “perfect” or do you move forward regardless of the conditions?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89DD1B0E-F3B0-41FA-8BD8-51C0FC987C4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67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76300"/>
            <a:ext cx="1933575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653087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1C65A717-118C-49C6-B4EE-3888B5551C7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765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2CDC645-1306-496E-9FF7-36A90446DA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638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76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345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918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585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8919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725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BB1C7AF-C23C-4F47-99E1-F63762D3E9D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130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688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8939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638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698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9783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1681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03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9121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5233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48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4DAA1674-19D5-4463-9A8A-D092FA11AAF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785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155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902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98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9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1187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4741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0954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344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0344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852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27577C3-1F44-4A71-BA8A-F8D882C111B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692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4319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1480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8544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3293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768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4636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1999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5098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3133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80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8C792A7-66A8-4322-B4B7-7D6F8E2A1B4F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7459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9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3DCA913-8D1A-43B4-8D67-497907990BB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76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F2B80F2D-35C7-4558-BF7A-2A326069841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367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5C05BD4-B7F0-44ED-A2A7-911C24743D1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121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5941B99-EE83-4DAD-A9C8-F9BFF008B16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525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_content_2_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lide_content_2_0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696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BD1D4185-FFEA-4D05-9EDF-13F936FBD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20488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345A595E-FF60-479D-B0FD-7C8651A0A871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20491" name="Picture 11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CCCC99"/>
                </a:solidFill>
                <a:cs typeface="Arial" charset="0"/>
              </a:rPr>
              <a:t>Slide </a:t>
            </a:r>
            <a:fld id="{71647426-AAB3-44BC-A6D7-E7A1A50BCAD6}" type="slidenum">
              <a:rPr lang="en-US" sz="900" b="1" smtClean="0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10611" y="94308"/>
            <a:ext cx="1752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Planning &amp; Assessing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37895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26252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officebasedcare/tool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9wM_Q967TAhVK94MKHYuyD7EQjRwIBw&amp;url=https://uihc.org/dermatology-clinic&amp;psig=AFQjCNGeRc92C42ijc6ISJYwmdCmiCgbJw&amp;ust=149263682029721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TeamSTEPPS for Primary Care In-person Introduction"/>
          <p:cNvSpPr>
            <a:spLocks noChangeArrowheads="1"/>
          </p:cNvSpPr>
          <p:nvPr/>
        </p:nvSpPr>
        <p:spPr bwMode="auto">
          <a:xfrm>
            <a:off x="2209800" y="1752600"/>
            <a:ext cx="6934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altLang="en-US" sz="4400" b="1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100" b="1">
              <a:solidFill>
                <a:srgbClr val="996633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09800" y="2133600"/>
            <a:ext cx="6934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00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996633"/>
                </a:solidFill>
                <a:cs typeface="Arial" charset="0"/>
              </a:rPr>
              <a:t>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 smtClean="0">
                <a:solidFill>
                  <a:srgbClr val="996633"/>
                </a:solidFill>
                <a:cs typeface="Arial" charset="0"/>
              </a:rPr>
              <a:t>Office-Based Care Online</a:t>
            </a:r>
            <a:endParaRPr lang="en-US" sz="2900" b="1" strike="sngStrike" dirty="0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996633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996633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6633"/>
                </a:solidFill>
                <a:cs typeface="Arial" charset="0"/>
              </a:rPr>
              <a:t>Planning and Assessing a TeamSTEPPS Program</a:t>
            </a:r>
            <a:endParaRPr lang="en-US" sz="2400" b="1" dirty="0">
              <a:solidFill>
                <a:srgbClr val="996633"/>
              </a:solidFill>
              <a:cs typeface="Arial" charset="0"/>
            </a:endParaRPr>
          </a:p>
        </p:txBody>
      </p:sp>
      <p:pic>
        <p:nvPicPr>
          <p:cNvPr id="8" name="Picture 3" descr="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293143"/>
            <a:ext cx="4876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0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315200" cy="1362075"/>
          </a:xfrm>
        </p:spPr>
        <p:txBody>
          <a:bodyPr/>
          <a:lstStyle/>
          <a:p>
            <a:pPr algn="ctr"/>
            <a:r>
              <a:rPr lang="en-US" dirty="0" smtClean="0"/>
              <a:t>Organizing your change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1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Your Change Team (Core Team)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First: We educated our Management team on TeamSTEPPS, shared our goals for implementation, and got a commitment from each of them.</a:t>
            </a:r>
          </a:p>
          <a:p>
            <a:pPr lvl="1"/>
            <a:r>
              <a:rPr lang="en-US" dirty="0" smtClean="0"/>
              <a:t>We provided our project plan and the importance of establishing a strong foundation of teamwork and culture.</a:t>
            </a:r>
          </a:p>
          <a:p>
            <a:pPr lvl="1"/>
            <a:r>
              <a:rPr lang="en-US" dirty="0" smtClean="0"/>
              <a:t>We trained our managers on the TeamSTEPPS fundamental tools: Situational Awareness, SBAR, CUS, and DESC.</a:t>
            </a:r>
          </a:p>
        </p:txBody>
      </p:sp>
    </p:spTree>
    <p:extLst>
      <p:ext uri="{BB962C8B-B14F-4D97-AF65-F5344CB8AC3E}">
        <p14:creationId xmlns:p14="http://schemas.microsoft.com/office/powerpoint/2010/main" val="171399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Core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the characteristics we wanted from each individual on our core team: </a:t>
            </a:r>
          </a:p>
          <a:p>
            <a:pPr lvl="1"/>
            <a:r>
              <a:rPr lang="en-US" dirty="0" smtClean="0"/>
              <a:t>Passionate, outgoing</a:t>
            </a:r>
          </a:p>
          <a:p>
            <a:pPr lvl="1"/>
            <a:r>
              <a:rPr lang="en-US" dirty="0" smtClean="0"/>
              <a:t>Viewed as leaders in their respected areas, respected by their peers, and have strong communication skills</a:t>
            </a:r>
          </a:p>
          <a:p>
            <a:r>
              <a:rPr lang="en-US" dirty="0" smtClean="0"/>
              <a:t>Were strategic in choosing champions from each discipline within our facility: </a:t>
            </a:r>
          </a:p>
          <a:p>
            <a:pPr lvl="1"/>
            <a:r>
              <a:rPr lang="en-US" dirty="0" smtClean="0"/>
              <a:t>Frontline Operations, Clinical (Medical Assistants and Nurses), Pharmacy, Lab, Radiology, and Housekeeping</a:t>
            </a:r>
          </a:p>
          <a:p>
            <a:pPr lvl="1"/>
            <a:r>
              <a:rPr lang="en-US" dirty="0" smtClean="0"/>
              <a:t>Celebrate the Invitation!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3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723900"/>
          </a:xfrm>
        </p:spPr>
        <p:txBody>
          <a:bodyPr/>
          <a:lstStyle/>
          <a:p>
            <a:r>
              <a:rPr lang="en-US" dirty="0" smtClean="0"/>
              <a:t>Getting Physician Buy-in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96200" cy="4724400"/>
          </a:xfrm>
        </p:spPr>
        <p:txBody>
          <a:bodyPr/>
          <a:lstStyle/>
          <a:p>
            <a:r>
              <a:rPr lang="en-US" dirty="0" smtClean="0"/>
              <a:t>Identify the physicians who possess the core characteristics you are looking for and define their role on our team. </a:t>
            </a:r>
            <a:endParaRPr lang="en-US" dirty="0"/>
          </a:p>
          <a:p>
            <a:r>
              <a:rPr lang="en-US" dirty="0" smtClean="0"/>
              <a:t>Communicate to your Administrative Lead so together you can present TeamSTEPPS.</a:t>
            </a:r>
          </a:p>
          <a:p>
            <a:r>
              <a:rPr lang="en-US" dirty="0" smtClean="0"/>
              <a:t>Meet </a:t>
            </a:r>
            <a:r>
              <a:rPr lang="en-US" dirty="0"/>
              <a:t>with them in </a:t>
            </a:r>
            <a:r>
              <a:rPr lang="en-US" dirty="0" smtClean="0"/>
              <a:t>person.</a:t>
            </a:r>
          </a:p>
          <a:p>
            <a:r>
              <a:rPr lang="en-US" dirty="0" smtClean="0"/>
              <a:t>Great Example: </a:t>
            </a:r>
          </a:p>
          <a:p>
            <a:pPr lvl="1"/>
            <a:r>
              <a:rPr lang="en-US" dirty="0" smtClean="0"/>
              <a:t>One of our physicians previously participated in TeamSTEPPS and was very passionate about the concepts. </a:t>
            </a:r>
          </a:p>
          <a:p>
            <a:pPr lvl="1"/>
            <a:r>
              <a:rPr lang="en-US" dirty="0" smtClean="0"/>
              <a:t>He shared his experiences in class and immediately generated excitement within our building – Quick Win! </a:t>
            </a:r>
          </a:p>
        </p:txBody>
      </p:sp>
    </p:spTree>
    <p:extLst>
      <p:ext uri="{BB962C8B-B14F-4D97-AF65-F5344CB8AC3E}">
        <p14:creationId xmlns:p14="http://schemas.microsoft.com/office/powerpoint/2010/main" val="308730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Excitement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in employee elevators, hold town halls, and post in employee common places.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581400"/>
            <a:ext cx="289083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514600" cy="31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13" y="3591464"/>
            <a:ext cx="3157538" cy="182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5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Meeting With Your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time to meet:</a:t>
            </a:r>
          </a:p>
          <a:p>
            <a:pPr lvl="1"/>
            <a:r>
              <a:rPr lang="en-US" dirty="0" smtClean="0"/>
              <a:t>We need Administration support to conduct meetings during work hours:</a:t>
            </a:r>
          </a:p>
          <a:p>
            <a:pPr lvl="2"/>
            <a:r>
              <a:rPr lang="en-US" dirty="0" smtClean="0"/>
              <a:t>Hold first Tuesday of every month from 7:30 a.m.-9:00 a.m.</a:t>
            </a:r>
          </a:p>
          <a:p>
            <a:pPr lvl="2"/>
            <a:r>
              <a:rPr lang="en-US" dirty="0" smtClean="0"/>
              <a:t>Schedule all meetings at once so staff can prepare. </a:t>
            </a:r>
          </a:p>
          <a:p>
            <a:pPr lvl="1"/>
            <a:r>
              <a:rPr lang="en-US" dirty="0" smtClean="0"/>
              <a:t>TeamSTEPPS is a way of life at IRL, not a program of the 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315200" cy="1828800"/>
          </a:xfrm>
        </p:spPr>
        <p:txBody>
          <a:bodyPr/>
          <a:lstStyle/>
          <a:p>
            <a:pPr algn="ctr"/>
            <a:r>
              <a:rPr lang="en-US" dirty="0" smtClean="0"/>
              <a:t>implementation &amp; assessing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8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Start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choose which area to start if there are multiple areas/clinics/offices:</a:t>
            </a:r>
          </a:p>
          <a:p>
            <a:pPr lvl="1"/>
            <a:r>
              <a:rPr lang="en-US" dirty="0" smtClean="0"/>
              <a:t>Start with your highest functioning clinic.</a:t>
            </a:r>
          </a:p>
          <a:p>
            <a:pPr lvl="1"/>
            <a:r>
              <a:rPr lang="en-US" dirty="0" smtClean="0"/>
              <a:t>Get that quick win and create early momentum: </a:t>
            </a:r>
          </a:p>
          <a:p>
            <a:pPr lvl="2"/>
            <a:r>
              <a:rPr lang="en-US" dirty="0" smtClean="0"/>
              <a:t>Team qualities: Great culture of teamwork, staff empowerment, high patient satisfaction, high staff satisfaction and engagement, and low workplace drama</a:t>
            </a:r>
          </a:p>
          <a:p>
            <a:pPr lvl="2"/>
            <a:r>
              <a:rPr lang="en-US" dirty="0" smtClean="0"/>
              <a:t>IRL – Procedure Suite &amp; Core Team </a:t>
            </a:r>
          </a:p>
          <a:p>
            <a:pPr lvl="1"/>
            <a:r>
              <a:rPr lang="en-US" dirty="0" smtClean="0"/>
              <a:t>“Success breeds success!”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0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Satisfaction </a:t>
            </a:r>
          </a:p>
          <a:p>
            <a:pPr lvl="1"/>
            <a:r>
              <a:rPr lang="en-US" dirty="0"/>
              <a:t>Clinical Observations </a:t>
            </a:r>
          </a:p>
          <a:p>
            <a:pPr lvl="2"/>
            <a:r>
              <a:rPr lang="en-US" dirty="0"/>
              <a:t>Staff feedback, </a:t>
            </a:r>
            <a:r>
              <a:rPr lang="en-US" dirty="0" smtClean="0"/>
              <a:t>workflows</a:t>
            </a:r>
            <a:r>
              <a:rPr lang="en-US" dirty="0"/>
              <a:t>, </a:t>
            </a:r>
            <a:r>
              <a:rPr lang="en-US" dirty="0" smtClean="0"/>
              <a:t>communication, clinic </a:t>
            </a:r>
            <a:r>
              <a:rPr lang="en-US" dirty="0"/>
              <a:t>efficiency, </a:t>
            </a:r>
            <a:r>
              <a:rPr lang="en-US" dirty="0" smtClean="0"/>
              <a:t>areas </a:t>
            </a:r>
            <a:r>
              <a:rPr lang="en-US" dirty="0"/>
              <a:t>of opportunity, team cohesiveness</a:t>
            </a:r>
          </a:p>
          <a:p>
            <a:pPr lvl="1"/>
            <a:r>
              <a:rPr lang="en-US" dirty="0" smtClean="0"/>
              <a:t>Team Definition of </a:t>
            </a:r>
            <a:r>
              <a:rPr lang="en-US" dirty="0"/>
              <a:t>Culture </a:t>
            </a:r>
          </a:p>
          <a:p>
            <a:pPr lvl="2"/>
            <a:r>
              <a:rPr lang="en-US" dirty="0"/>
              <a:t>Rating </a:t>
            </a:r>
            <a:r>
              <a:rPr lang="en-US" dirty="0" smtClean="0"/>
              <a:t>their </a:t>
            </a:r>
            <a:r>
              <a:rPr lang="en-US" dirty="0"/>
              <a:t>team </a:t>
            </a:r>
            <a:r>
              <a:rPr lang="en-US" dirty="0" smtClean="0"/>
              <a:t>culture/environment before and after implementation</a:t>
            </a:r>
          </a:p>
          <a:p>
            <a:pPr lvl="1"/>
            <a:r>
              <a:rPr lang="en-US" dirty="0" smtClean="0"/>
              <a:t>Silent Brainstorming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0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</a:t>
            </a:r>
            <a:r>
              <a:rPr lang="en-US" dirty="0" smtClean="0"/>
              <a:t>the Environment</a:t>
            </a:r>
            <a:br>
              <a:rPr lang="en-US" dirty="0" smtClean="0"/>
            </a:br>
            <a:r>
              <a:rPr lang="en-US" dirty="0" smtClean="0"/>
              <a:t>Silent Brainstorming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2020888"/>
            <a:ext cx="8382000" cy="186531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Questions We Ask: (Color Coded)</a:t>
            </a:r>
          </a:p>
          <a:p>
            <a:pPr marL="457200" indent="-457200">
              <a:buSzPct val="100000"/>
              <a:buAutoNum type="arabicPeriod"/>
            </a:pPr>
            <a:r>
              <a:rPr lang="en-US" sz="1800" dirty="0" smtClean="0"/>
              <a:t>What gets in your way of providing excellent patient care? </a:t>
            </a:r>
          </a:p>
          <a:p>
            <a:pPr marL="457200" indent="-457200">
              <a:buSzPct val="100000"/>
              <a:buAutoNum type="arabicPeriod"/>
            </a:pPr>
            <a:r>
              <a:rPr lang="en-US" sz="1800" dirty="0" smtClean="0"/>
              <a:t>What do patients/families see, hear, and feel when they come to your clinic?</a:t>
            </a:r>
          </a:p>
          <a:p>
            <a:pPr marL="457200" indent="-457200">
              <a:buSzPct val="100000"/>
              <a:buAutoNum type="arabicPeriod"/>
            </a:pPr>
            <a:r>
              <a:rPr lang="en-US" sz="1800" dirty="0" smtClean="0"/>
              <a:t>If you could change one thing that would improve care for our patients/families, what would it be?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3854"/>
            <a:ext cx="8839200" cy="27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67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Webinar and Future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 a part of a library to support and amplify your work on TeamSTEPPS</a:t>
            </a:r>
          </a:p>
          <a:p>
            <a:endParaRPr lang="en-US" dirty="0" smtClean="0"/>
          </a:p>
          <a:p>
            <a:r>
              <a:rPr lang="en-US" dirty="0" smtClean="0"/>
              <a:t>TeamSTEPPS for Office-Based Care Online is funded by AHRQ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3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47700"/>
          </a:xfrm>
        </p:spPr>
        <p:txBody>
          <a:bodyPr/>
          <a:lstStyle/>
          <a:p>
            <a:r>
              <a:rPr lang="en-US" dirty="0" smtClean="0"/>
              <a:t>Reviewing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96200" cy="4419600"/>
          </a:xfrm>
        </p:spPr>
        <p:txBody>
          <a:bodyPr/>
          <a:lstStyle/>
          <a:p>
            <a:r>
              <a:rPr lang="en-US" sz="2000" dirty="0" smtClean="0"/>
              <a:t>TeamSTEPPS Teamwork Attitudes Questionnaire (T-TAQ)</a:t>
            </a:r>
          </a:p>
          <a:p>
            <a:r>
              <a:rPr lang="en-US" sz="2000" dirty="0" smtClean="0"/>
              <a:t>TeamSTEPPS Teamwork Perceptions Questionnaire (T-TPQ)</a:t>
            </a:r>
          </a:p>
          <a:p>
            <a:pPr lvl="1"/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www.ahrq.gov/teamstepps/officebasedcare/tools.html</a:t>
            </a:r>
            <a:r>
              <a:rPr lang="en-US" sz="1800" dirty="0" smtClean="0"/>
              <a:t> </a:t>
            </a:r>
          </a:p>
          <a:p>
            <a:r>
              <a:rPr lang="en-US" sz="2000" dirty="0" smtClean="0"/>
              <a:t>Patient </a:t>
            </a:r>
            <a:r>
              <a:rPr lang="en-US" sz="2000" dirty="0"/>
              <a:t>Satisfaction </a:t>
            </a:r>
          </a:p>
          <a:p>
            <a:pPr lvl="1"/>
            <a:r>
              <a:rPr lang="en-US" sz="1800" dirty="0" smtClean="0"/>
              <a:t>Percentile Rank and Top Box Score </a:t>
            </a:r>
          </a:p>
          <a:p>
            <a:pPr lvl="2"/>
            <a:r>
              <a:rPr lang="en-US" sz="1600" dirty="0" smtClean="0"/>
              <a:t>Staff working together, likelihood to recommend, and CP included in </a:t>
            </a:r>
            <a:r>
              <a:rPr lang="en-US" sz="1600" dirty="0" err="1" smtClean="0"/>
              <a:t>decisionmaking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Important to proactively identify trends </a:t>
            </a:r>
          </a:p>
          <a:p>
            <a:pPr lvl="1"/>
            <a:r>
              <a:rPr lang="en-US" sz="1800" dirty="0" smtClean="0"/>
              <a:t>Patient Comments </a:t>
            </a:r>
          </a:p>
          <a:p>
            <a:r>
              <a:rPr lang="en-US" sz="2000" dirty="0" smtClean="0"/>
              <a:t>Clinic Reporting: </a:t>
            </a:r>
          </a:p>
          <a:p>
            <a:pPr lvl="1"/>
            <a:r>
              <a:rPr lang="en-US" sz="1800" dirty="0" smtClean="0"/>
              <a:t>Clinic and staff efficiency  </a:t>
            </a: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9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Assessing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Learned: </a:t>
            </a:r>
          </a:p>
          <a:p>
            <a:pPr lvl="1"/>
            <a:r>
              <a:rPr lang="en-US" dirty="0" smtClean="0"/>
              <a:t>Engage physicians. </a:t>
            </a:r>
          </a:p>
          <a:p>
            <a:pPr lvl="1"/>
            <a:r>
              <a:rPr lang="en-US" dirty="0" smtClean="0"/>
              <a:t>Adjust your approach per department. </a:t>
            </a:r>
          </a:p>
          <a:p>
            <a:pPr lvl="1"/>
            <a:r>
              <a:rPr lang="en-US" dirty="0" smtClean="0"/>
              <a:t>With busier clinics, divide the team to avoid negatively affecting the patient experience. </a:t>
            </a:r>
          </a:p>
          <a:p>
            <a:pPr lvl="1"/>
            <a:r>
              <a:rPr lang="en-US" dirty="0" smtClean="0"/>
              <a:t>Schedule all the meetings at once and commit. </a:t>
            </a:r>
          </a:p>
          <a:p>
            <a:pPr lvl="1"/>
            <a:r>
              <a:rPr lang="en-US" b="1" dirty="0" smtClean="0"/>
              <a:t>Generate excitement. </a:t>
            </a:r>
          </a:p>
        </p:txBody>
      </p:sp>
    </p:spTree>
    <p:extLst>
      <p:ext uri="{BB962C8B-B14F-4D97-AF65-F5344CB8AC3E}">
        <p14:creationId xmlns:p14="http://schemas.microsoft.com/office/powerpoint/2010/main" val="32083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IRL TeamSTEPPS Motto: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96200" cy="37703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Team + One Goal = Exceptional Patient Care </a:t>
            </a:r>
            <a:endParaRPr lang="en-US" sz="48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20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315200" cy="1362075"/>
          </a:xfrm>
        </p:spPr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8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76400" y="4297680"/>
            <a:ext cx="3200400" cy="197584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Michelle Turner, RN, B.S.N.</a:t>
            </a:r>
          </a:p>
          <a:p>
            <a:r>
              <a:rPr lang="en-US" sz="1800" dirty="0"/>
              <a:t>Nurse Manager at UIHC – Iowa River </a:t>
            </a:r>
            <a:r>
              <a:rPr lang="en-US" sz="1800" dirty="0" smtClean="0"/>
              <a:t>Landing</a:t>
            </a:r>
          </a:p>
          <a:p>
            <a:r>
              <a:rPr lang="en-US" sz="1800" dirty="0" smtClean="0"/>
              <a:t>Co-Project </a:t>
            </a:r>
            <a:r>
              <a:rPr lang="en-US" sz="1800" dirty="0"/>
              <a:t>Lead – TeamSTEPPS at IRL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4297680"/>
            <a:ext cx="3276600" cy="19265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Kip Pedersen</a:t>
            </a:r>
          </a:p>
          <a:p>
            <a:r>
              <a:rPr lang="en-US" sz="1800" dirty="0"/>
              <a:t>Manager of Frontline Operations at UIHC – Iowa River Landing</a:t>
            </a:r>
          </a:p>
          <a:p>
            <a:r>
              <a:rPr lang="en-US" sz="1800" dirty="0"/>
              <a:t>Co-Project Lead – TeamSTEPPS at IRL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16938"/>
            <a:ext cx="1669186" cy="235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41636"/>
            <a:ext cx="1669186" cy="25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Iowa River Landing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kapeders\Desktop\IRL Pictures\iowa-river-landing-ext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442299" cy="22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ictures of university of iowa hospita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0" y="1984248"/>
            <a:ext cx="37449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020888"/>
            <a:ext cx="7696200" cy="3998912"/>
          </a:xfrm>
        </p:spPr>
        <p:txBody>
          <a:bodyPr/>
          <a:lstStyle/>
          <a:p>
            <a:r>
              <a:rPr lang="en-US" dirty="0" smtClean="0"/>
              <a:t>Identifying a champion </a:t>
            </a:r>
          </a:p>
          <a:p>
            <a:r>
              <a:rPr lang="en-US" dirty="0" smtClean="0"/>
              <a:t>Organizing your change team </a:t>
            </a:r>
          </a:p>
          <a:p>
            <a:r>
              <a:rPr lang="en-US" dirty="0" smtClean="0"/>
              <a:t>Selecting the area of implementation and assessing the environment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/>
              <a:t>“Alone we can do so little;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/>
              <a:t>together we can do so much.” </a:t>
            </a:r>
          </a:p>
          <a:p>
            <a:pPr marL="0" indent="0" algn="r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—</a:t>
            </a:r>
            <a:r>
              <a:rPr lang="en-US" dirty="0" smtClean="0"/>
              <a:t>Helen Keller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TeamSTEPPS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7696200" cy="4038600"/>
          </a:xfrm>
        </p:spPr>
        <p:txBody>
          <a:bodyPr/>
          <a:lstStyle/>
          <a:p>
            <a:pPr lvl="0"/>
            <a:r>
              <a:rPr lang="en-US" dirty="0" smtClean="0"/>
              <a:t>What is TeamSTEPPS? </a:t>
            </a:r>
          </a:p>
          <a:p>
            <a:pPr lvl="1"/>
            <a:r>
              <a:rPr lang="en-US" dirty="0" smtClean="0"/>
              <a:t>TeamSTEPPS is an evidence-base communication toolkit to improve performance across the health care delivery system. </a:t>
            </a:r>
          </a:p>
          <a:p>
            <a:r>
              <a:rPr lang="en-US" dirty="0" smtClean="0"/>
              <a:t>Team Competency Outcomes: </a:t>
            </a:r>
          </a:p>
          <a:p>
            <a:pPr lvl="1"/>
            <a:r>
              <a:rPr lang="en-US" dirty="0" smtClean="0"/>
              <a:t>Knowledge – Develop skill set to be on the “same page.” </a:t>
            </a:r>
          </a:p>
          <a:p>
            <a:pPr lvl="1"/>
            <a:r>
              <a:rPr lang="en-US" dirty="0" smtClean="0"/>
              <a:t>Empowerment – Ensure everyone’s voice is heard. </a:t>
            </a:r>
          </a:p>
          <a:p>
            <a:pPr lvl="1"/>
            <a:r>
              <a:rPr lang="en-US" dirty="0" smtClean="0"/>
              <a:t>Attitude – Be TEAM oriented. </a:t>
            </a:r>
          </a:p>
          <a:p>
            <a:pPr lvl="1"/>
            <a:r>
              <a:rPr lang="en-US" dirty="0" smtClean="0"/>
              <a:t>Performance – Improve safety and the patient experience in your daily practice.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315200" cy="1362075"/>
          </a:xfrm>
        </p:spPr>
        <p:txBody>
          <a:bodyPr/>
          <a:lstStyle/>
          <a:p>
            <a:pPr algn="ctr"/>
            <a:r>
              <a:rPr lang="en-US" dirty="0" smtClean="0"/>
              <a:t>Identifying a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Champions at IRL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20888"/>
            <a:ext cx="7391400" cy="3770312"/>
          </a:xfrm>
        </p:spPr>
        <p:txBody>
          <a:bodyPr/>
          <a:lstStyle/>
          <a:p>
            <a:r>
              <a:rPr lang="en-US" dirty="0" smtClean="0"/>
              <a:t>Role at IRL </a:t>
            </a:r>
          </a:p>
          <a:p>
            <a:pPr lvl="1"/>
            <a:r>
              <a:rPr lang="en-US" dirty="0" smtClean="0"/>
              <a:t>Frontline operations and clinical influence </a:t>
            </a:r>
          </a:p>
          <a:p>
            <a:r>
              <a:rPr lang="en-US" dirty="0" smtClean="0"/>
              <a:t>Viewed as leaders among staff and administration </a:t>
            </a:r>
          </a:p>
          <a:p>
            <a:r>
              <a:rPr lang="en-US" dirty="0" smtClean="0"/>
              <a:t>High energy and consistent approach to teamwork</a:t>
            </a:r>
            <a:endParaRPr lang="en-US" dirty="0"/>
          </a:p>
          <a:p>
            <a:r>
              <a:rPr lang="en-US" dirty="0" smtClean="0"/>
              <a:t>Ability to fluctuate our schedules to accommodate implementation </a:t>
            </a:r>
          </a:p>
          <a:p>
            <a:r>
              <a:rPr lang="en-US" dirty="0" smtClean="0"/>
              <a:t>Strong working relationship with providers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2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Skill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highly respected by all staff; can motivate others and influence change</a:t>
            </a:r>
          </a:p>
          <a:p>
            <a:r>
              <a:rPr lang="en-US" dirty="0" smtClean="0"/>
              <a:t>Has consistent positive approach to teamwork at all times</a:t>
            </a:r>
          </a:p>
          <a:p>
            <a:r>
              <a:rPr lang="en-US" dirty="0" smtClean="0"/>
              <a:t>Has strong communication and organizational skills </a:t>
            </a:r>
          </a:p>
        </p:txBody>
      </p:sp>
    </p:spTree>
    <p:extLst>
      <p:ext uri="{BB962C8B-B14F-4D97-AF65-F5344CB8AC3E}">
        <p14:creationId xmlns:p14="http://schemas.microsoft.com/office/powerpoint/2010/main" val="991100898"/>
      </p:ext>
    </p:extLst>
  </p:cSld>
  <p:clrMapOvr>
    <a:masterClrMapping/>
  </p:clrMapOvr>
</p:sld>
</file>

<file path=ppt/theme/theme1.xml><?xml version="1.0" encoding="utf-8"?>
<a:theme xmlns:a="http://schemas.openxmlformats.org/drawingml/2006/main" name="4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1091</Words>
  <Application>Microsoft Office PowerPoint</Application>
  <PresentationFormat>On-screen Show (4:3)</PresentationFormat>
  <Paragraphs>144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Verdana</vt:lpstr>
      <vt:lpstr>Wingdings</vt:lpstr>
      <vt:lpstr>4_Main_Olive</vt:lpstr>
      <vt:lpstr>10_Main_Olive</vt:lpstr>
      <vt:lpstr>11_Main_Olive</vt:lpstr>
      <vt:lpstr>PowerPoint Presentation</vt:lpstr>
      <vt:lpstr>This Webinar and Future Webinars</vt:lpstr>
      <vt:lpstr>Today’s Presenters</vt:lpstr>
      <vt:lpstr>Background of Iowa River Landing </vt:lpstr>
      <vt:lpstr>Today’s Objectives</vt:lpstr>
      <vt:lpstr>TeamSTEPPS </vt:lpstr>
      <vt:lpstr>Identifying a champion</vt:lpstr>
      <vt:lpstr>Champions at IRL</vt:lpstr>
      <vt:lpstr>Desired Skill Set</vt:lpstr>
      <vt:lpstr>Organizing your change team</vt:lpstr>
      <vt:lpstr>Designing Your Change Team (Core Team)</vt:lpstr>
      <vt:lpstr>Characteristics of Core Team</vt:lpstr>
      <vt:lpstr>Getting Physician Buy-in</vt:lpstr>
      <vt:lpstr>Generate Excitement</vt:lpstr>
      <vt:lpstr>Meeting With Your Team</vt:lpstr>
      <vt:lpstr>implementation &amp; assessing the environment</vt:lpstr>
      <vt:lpstr>Where To Start</vt:lpstr>
      <vt:lpstr>Assessing The Environment </vt:lpstr>
      <vt:lpstr>Assessing the Environment Silent Brainstorming </vt:lpstr>
      <vt:lpstr>Reviewing the Data</vt:lpstr>
      <vt:lpstr>Planning and Assessing</vt:lpstr>
      <vt:lpstr>IRL TeamSTEPPS Motto: </vt:lpstr>
      <vt:lpstr>Discussion</vt:lpstr>
    </vt:vector>
  </TitlesOfParts>
  <Company>American Hospital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Shah, Minti</dc:creator>
  <cp:lastModifiedBy>Braun, Jennifer</cp:lastModifiedBy>
  <cp:revision>71</cp:revision>
  <cp:lastPrinted>2017-04-18T21:17:56Z</cp:lastPrinted>
  <dcterms:created xsi:type="dcterms:W3CDTF">2015-02-03T16:58:17Z</dcterms:created>
  <dcterms:modified xsi:type="dcterms:W3CDTF">2017-05-02T19:57:04Z</dcterms:modified>
</cp:coreProperties>
</file>