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0" r:id="rId3"/>
  </p:sldMasterIdLst>
  <p:notesMasterIdLst>
    <p:notesMasterId r:id="rId28"/>
  </p:notesMasterIdLst>
  <p:handoutMasterIdLst>
    <p:handoutMasterId r:id="rId29"/>
  </p:handoutMasterIdLst>
  <p:sldIdLst>
    <p:sldId id="281" r:id="rId4"/>
    <p:sldId id="304" r:id="rId5"/>
    <p:sldId id="282" r:id="rId6"/>
    <p:sldId id="286" r:id="rId7"/>
    <p:sldId id="283" r:id="rId8"/>
    <p:sldId id="315" r:id="rId9"/>
    <p:sldId id="305" r:id="rId10"/>
    <p:sldId id="306" r:id="rId11"/>
    <p:sldId id="309" r:id="rId12"/>
    <p:sldId id="310" r:id="rId13"/>
    <p:sldId id="311" r:id="rId14"/>
    <p:sldId id="321" r:id="rId15"/>
    <p:sldId id="307" r:id="rId16"/>
    <p:sldId id="308" r:id="rId17"/>
    <p:sldId id="318" r:id="rId18"/>
    <p:sldId id="319" r:id="rId19"/>
    <p:sldId id="312" r:id="rId20"/>
    <p:sldId id="316" r:id="rId21"/>
    <p:sldId id="313" r:id="rId22"/>
    <p:sldId id="314" r:id="rId23"/>
    <p:sldId id="317" r:id="rId24"/>
    <p:sldId id="320" r:id="rId25"/>
    <p:sldId id="302" r:id="rId26"/>
    <p:sldId id="30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n, Jennifer" initials="BJ" lastIdx="9" clrIdx="0">
    <p:extLst/>
  </p:cmAuthor>
  <p:cmAuthor id="2" name="Christopher Hund" initials="CH" lastIdx="8" clrIdx="1"/>
  <p:cmAuthor id="3" name="Doreen Bonnett" initials="DMB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5" autoAdjust="0"/>
    <p:restoredTop sz="75886" autoAdjust="0"/>
  </p:normalViewPr>
  <p:slideViewPr>
    <p:cSldViewPr>
      <p:cViewPr varScale="1">
        <p:scale>
          <a:sx n="70" d="100"/>
          <a:sy n="7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12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122754" y="154517"/>
            <a:ext cx="1551030" cy="5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" y="8974877"/>
            <a:ext cx="6985280" cy="231776"/>
            <a:chOff x="-48" y="5568"/>
            <a:chExt cx="4320" cy="144"/>
          </a:xfrm>
        </p:grpSpPr>
        <p:sp>
          <p:nvSpPr>
            <p:cNvPr id="15" name="Line 4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" y="8974877"/>
            <a:ext cx="2211144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28632">
              <a:defRPr/>
            </a:pPr>
            <a:r>
              <a:rPr lang="en-US" sz="900" dirty="0">
                <a:solidFill>
                  <a:srgbClr val="663300"/>
                </a:solidFill>
                <a:latin typeface="Verdana" pitchFamily="34" charset="0"/>
              </a:rPr>
              <a:t> TeamSTEPPS  |  Primary Care Medical Office Based Teams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673785" y="8974877"/>
            <a:ext cx="311497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28632">
              <a:defRPr/>
            </a:pPr>
            <a:fld id="{5B821090-457C-4C81-8F77-8C51466C8B5D}" type="slidenum">
              <a:rPr lang="en-US" sz="900">
                <a:solidFill>
                  <a:srgbClr val="663300"/>
                </a:solidFill>
                <a:latin typeface="Verdana" pitchFamily="34" charset="0"/>
              </a:rPr>
              <a:pPr algn="ctr" defTabSz="928632">
                <a:defRPr/>
              </a:pPr>
              <a:t>‹#›</a:t>
            </a:fld>
            <a:endParaRPr lang="en-US" sz="9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5200226" y="231777"/>
            <a:ext cx="1396089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462" tIns="46462" rIns="46462" bIns="46462" anchor="ctr"/>
          <a:lstStyle/>
          <a:p>
            <a:pPr algn="ctr" defTabSz="928632">
              <a:lnSpc>
                <a:spcPct val="95000"/>
              </a:lnSpc>
              <a:defRPr/>
            </a:pPr>
            <a:r>
              <a:rPr lang="en-US" sz="1200" b="1" dirty="0">
                <a:solidFill>
                  <a:srgbClr val="FFFFE1"/>
                </a:solidFill>
              </a:rPr>
              <a:t>TeamSTEPPS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7355" y="695328"/>
            <a:ext cx="6286431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89596" tIns="44798" rIns="89596" bIns="44798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3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F6920-F022-40A3-A291-A4FAB33F15A8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B80C6-B018-4996-982A-16D19A937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63" indent="-285716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67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13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159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06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452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598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745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94ADD7-9AE2-43B5-BBF1-AAC6DEDE43E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6426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41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a library – planning and</a:t>
            </a:r>
            <a:r>
              <a:rPr lang="en-US" baseline="0" dirty="0" smtClean="0"/>
              <a:t> assessing we’ll review at a high level our talking points. </a:t>
            </a:r>
          </a:p>
          <a:p>
            <a:r>
              <a:rPr lang="en-US" baseline="0" dirty="0" smtClean="0"/>
              <a:t>Our future third webinar will be more in depth on maintaining &amp; sustaining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to identify your quick win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PRC</a:t>
            </a:r>
            <a:r>
              <a:rPr lang="en-US" baseline="0" dirty="0" smtClean="0"/>
              <a:t> Suite – Stand your ground and don’t start with a difficult or complex clinic or </a:t>
            </a:r>
            <a:r>
              <a:rPr lang="en-US" baseline="0" dirty="0" err="1" smtClean="0"/>
              <a:t>enviroment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is </a:t>
            </a:r>
            <a:r>
              <a:rPr lang="en-US" dirty="0" err="1" smtClean="0"/>
              <a:t>adapabtible</a:t>
            </a:r>
            <a:r>
              <a:rPr lang="en-US" dirty="0" smtClean="0"/>
              <a:t> – but this method has worked best for us </a:t>
            </a:r>
          </a:p>
          <a:p>
            <a:r>
              <a:rPr lang="en-US" dirty="0" smtClean="0"/>
              <a:t>Ideally 90 minutes is ideal </a:t>
            </a:r>
          </a:p>
          <a:p>
            <a:r>
              <a:rPr lang="en-US" dirty="0" smtClean="0"/>
              <a:t>Use a </a:t>
            </a:r>
            <a:r>
              <a:rPr lang="en-US" dirty="0" err="1" smtClean="0"/>
              <a:t>Qualtrics</a:t>
            </a:r>
            <a:r>
              <a:rPr lang="en-US" dirty="0" smtClean="0"/>
              <a:t> Picture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 up cliques – have people mixed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huddles –</a:t>
            </a:r>
            <a:r>
              <a:rPr lang="en-US" baseline="0" dirty="0" smtClean="0"/>
              <a:t> Keep the buzz going before and after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it mean to be a master trainer</a:t>
            </a:r>
            <a:r>
              <a:rPr lang="en-US" baseline="0" dirty="0" smtClean="0"/>
              <a:t> of us at IRL. </a:t>
            </a:r>
            <a:endParaRPr lang="en-US" dirty="0" smtClean="0"/>
          </a:p>
          <a:p>
            <a:r>
              <a:rPr lang="en-US" dirty="0" smtClean="0"/>
              <a:t>High level definition of Change Agent 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We are the only master trainers at IRL – Staff go through our customized TeamSTEPPS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instilling the bite chunk pieces</a:t>
            </a:r>
            <a:r>
              <a:rPr lang="en-US" baseline="0" dirty="0" smtClean="0"/>
              <a:t> of TeamSTEPPS based on the Department needs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- 90 minutes presentation specifically</a:t>
            </a:r>
            <a:r>
              <a:rPr lang="en-US" baseline="0" dirty="0" smtClean="0"/>
              <a:t> on difficult conversations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Ad</a:t>
            </a:r>
            <a:r>
              <a:rPr lang="en-US" baseline="0" dirty="0" smtClean="0"/>
              <a:t>d debriefing and Huddling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Real Life examples – locked in on your computer, cell phone, personal conversations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89DD1B0E-F3B0-41FA-8BD8-51C0FC987C4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67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1C65A717-118C-49C6-B4EE-3888B5551C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765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CDC645-1306-496E-9FF7-36A90446DA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638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76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345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918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585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919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72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BB1C7AF-C23C-4F47-99E1-F63762D3E9D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30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688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893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638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69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978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1681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3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912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5233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8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4DAA1674-19D5-4463-9A8A-D092FA11AAF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785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155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90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9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9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118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4741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095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34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344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85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27577C3-1F44-4A71-BA8A-F8D882C111B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692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4319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1480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8544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3293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768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463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1999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509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3133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80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8C792A7-66A8-4322-B4B7-7D6F8E2A1B4F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7459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9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3DCA913-8D1A-43B4-8D67-497907990BB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76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F2B80F2D-35C7-4558-BF7A-2A32606984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367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5C05BD4-B7F0-44ED-A2A7-911C24743D1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12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5941B99-EE83-4DAD-A9C8-F9BFF008B16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525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BD1D4185-FFEA-4D05-9EDF-13F936FBD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CCCC99"/>
                </a:solidFill>
                <a:cs typeface="Arial" charset="0"/>
              </a:rPr>
              <a:t>Slide </a:t>
            </a:r>
            <a:fld id="{71647426-AAB3-44BC-A6D7-E7A1A50BCAD6}" type="slidenum">
              <a:rPr lang="en-US" sz="900" b="1" smtClean="0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410611" y="94308"/>
            <a:ext cx="1752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Training &amp; Implementation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37895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26252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9wM_Q967TAhVK94MKHYuyD7EQjRwIBw&amp;url=https://uihc.org/dermatology-clinic&amp;psig=AFQjCNGeRc92C42ijc6ISJYwmdCmiCgbJw&amp;ust=149263682029721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officebasedcare/tool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TeamSTEPPS for Primary Care In-person Introduction"/>
          <p:cNvSpPr>
            <a:spLocks noChangeArrowheads="1"/>
          </p:cNvSpPr>
          <p:nvPr/>
        </p:nvSpPr>
        <p:spPr bwMode="auto">
          <a:xfrm>
            <a:off x="2209800" y="1752600"/>
            <a:ext cx="693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altLang="en-US" sz="4400" b="1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100" b="1">
              <a:solidFill>
                <a:srgbClr val="996633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0" y="2133600"/>
            <a:ext cx="6934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00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996633"/>
                </a:solidFill>
                <a:cs typeface="Arial" charset="0"/>
              </a:rPr>
              <a:t>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 smtClean="0">
                <a:solidFill>
                  <a:srgbClr val="996633"/>
                </a:solidFill>
                <a:cs typeface="Arial" charset="0"/>
              </a:rPr>
              <a:t>Office-Based Care Online</a:t>
            </a:r>
            <a:endParaRPr lang="en-US" sz="2900" b="1" strike="sngStrike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996633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996633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6633"/>
                </a:solidFill>
                <a:cs typeface="Arial" charset="0"/>
              </a:rPr>
              <a:t>TeamSTEPPS Training &amp; Implementation</a:t>
            </a:r>
            <a:endParaRPr lang="en-US" sz="2400" b="1" dirty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8" name="Picture 3" descr="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293143"/>
            <a:ext cx="4876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/>
          <a:lstStyle/>
          <a:p>
            <a:r>
              <a:rPr lang="en-US" dirty="0" smtClean="0"/>
              <a:t>Training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Training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be a Master Trainer? </a:t>
            </a:r>
          </a:p>
          <a:p>
            <a:pPr lvl="1"/>
            <a:r>
              <a:rPr lang="en-US" dirty="0" smtClean="0"/>
              <a:t>Understand the TeamSTEPPS concepts and approaches </a:t>
            </a:r>
          </a:p>
          <a:p>
            <a:pPr lvl="2"/>
            <a:r>
              <a:rPr lang="en-US" dirty="0" smtClean="0"/>
              <a:t>Change Agent</a:t>
            </a:r>
          </a:p>
          <a:p>
            <a:pPr lvl="3"/>
            <a:r>
              <a:rPr lang="en-US" dirty="0" smtClean="0"/>
              <a:t>Coach/mentor others during the implementation phase and beyond</a:t>
            </a:r>
          </a:p>
          <a:p>
            <a:pPr lvl="3"/>
            <a:r>
              <a:rPr lang="en-US" dirty="0"/>
              <a:t>Lead by example </a:t>
            </a:r>
            <a:r>
              <a:rPr lang="en-US" dirty="0" smtClean="0"/>
              <a:t>and </a:t>
            </a:r>
            <a:r>
              <a:rPr lang="en-US" dirty="0"/>
              <a:t>hold others accountable </a:t>
            </a:r>
            <a:endParaRPr lang="en-US" dirty="0" smtClean="0"/>
          </a:p>
          <a:p>
            <a:pPr lvl="1"/>
            <a:r>
              <a:rPr lang="en-US" dirty="0" smtClean="0"/>
              <a:t>Develop a plan for implementation and sustainment </a:t>
            </a:r>
          </a:p>
          <a:p>
            <a:pPr lvl="2"/>
            <a:r>
              <a:rPr lang="en-US" dirty="0" smtClean="0"/>
              <a:t>Quick win and how to implement? </a:t>
            </a:r>
          </a:p>
          <a:p>
            <a:pPr lvl="3"/>
            <a:r>
              <a:rPr lang="en-US" dirty="0" smtClean="0"/>
              <a:t>Identify possible barriers and plan accordingly </a:t>
            </a:r>
          </a:p>
          <a:p>
            <a:pPr lvl="2"/>
            <a:r>
              <a:rPr lang="en-US" dirty="0" smtClean="0"/>
              <a:t>What are your measures?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Training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become a Master Trainer</a:t>
            </a:r>
          </a:p>
          <a:p>
            <a:pPr lvl="1"/>
            <a:r>
              <a:rPr lang="en-US" dirty="0"/>
              <a:t>National Implementation</a:t>
            </a:r>
          </a:p>
          <a:p>
            <a:pPr lvl="2"/>
            <a:r>
              <a:rPr lang="en-US" dirty="0"/>
              <a:t>Online</a:t>
            </a:r>
          </a:p>
          <a:p>
            <a:pPr lvl="2"/>
            <a:r>
              <a:rPr lang="en-US" dirty="0"/>
              <a:t>In-person</a:t>
            </a:r>
          </a:p>
          <a:p>
            <a:pPr lvl="1"/>
            <a:r>
              <a:rPr lang="en-US" dirty="0"/>
              <a:t>You do it!</a:t>
            </a:r>
          </a:p>
          <a:p>
            <a:r>
              <a:rPr lang="en-US" dirty="0" smtClean="0"/>
              <a:t>Not everyone needs to be a </a:t>
            </a:r>
            <a:r>
              <a:rPr lang="en-US" smtClean="0"/>
              <a:t>Master Trainer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2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96200" cy="3770312"/>
          </a:xfrm>
        </p:spPr>
        <p:txBody>
          <a:bodyPr/>
          <a:lstStyle/>
          <a:p>
            <a:r>
              <a:rPr lang="en-US" dirty="0" smtClean="0"/>
              <a:t>Build a strong team foundation first</a:t>
            </a:r>
          </a:p>
          <a:p>
            <a:pPr lvl="1"/>
            <a:r>
              <a:rPr lang="en-US" dirty="0" smtClean="0"/>
              <a:t>Develop a fun interactive presentation that generates excitement and team cohesiveness </a:t>
            </a:r>
          </a:p>
          <a:p>
            <a:pPr lvl="2"/>
            <a:r>
              <a:rPr lang="en-US" dirty="0" smtClean="0"/>
              <a:t>Example: Team-building exercises</a:t>
            </a:r>
          </a:p>
          <a:p>
            <a:pPr lvl="3"/>
            <a:r>
              <a:rPr lang="en-US" dirty="0" smtClean="0"/>
              <a:t>Building Bridges, making chains, and reading </a:t>
            </a:r>
            <a:r>
              <a:rPr lang="en-US" i="1" dirty="0" smtClean="0"/>
              <a:t>Our Iceberg Is Melting</a:t>
            </a:r>
          </a:p>
          <a:p>
            <a:pPr lvl="3"/>
            <a:r>
              <a:rPr lang="en-US" dirty="0" smtClean="0"/>
              <a:t>What are you looking for in a team, mentor/leader, and teammate? 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16481"/>
            <a:ext cx="3536892" cy="2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0936"/>
            <a:ext cx="15394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37703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Taking a STEPP by STEPP approach</a:t>
            </a:r>
          </a:p>
          <a:p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You can’t identify there is an issue without removing your blinders</a:t>
            </a:r>
          </a:p>
          <a:p>
            <a:pPr lvl="2"/>
            <a:r>
              <a:rPr lang="en-US" b="1" dirty="0" smtClean="0"/>
              <a:t>STEP</a:t>
            </a:r>
          </a:p>
          <a:p>
            <a:pPr lvl="3"/>
            <a:r>
              <a:rPr lang="en-US" b="1" dirty="0" smtClean="0"/>
              <a:t>Status</a:t>
            </a:r>
            <a:r>
              <a:rPr lang="en-US" dirty="0" smtClean="0"/>
              <a:t> of patient, status of other </a:t>
            </a:r>
            <a:r>
              <a:rPr lang="en-US" b="1" dirty="0" smtClean="0"/>
              <a:t>Team </a:t>
            </a:r>
            <a:r>
              <a:rPr lang="en-US" dirty="0" smtClean="0"/>
              <a:t>members, </a:t>
            </a:r>
            <a:r>
              <a:rPr lang="en-US" b="1" dirty="0" smtClean="0"/>
              <a:t>Environmental </a:t>
            </a:r>
            <a:r>
              <a:rPr lang="en-US" dirty="0" smtClean="0"/>
              <a:t>conditions, current </a:t>
            </a:r>
            <a:r>
              <a:rPr lang="en-US" b="1" dirty="0" smtClean="0"/>
              <a:t>Progress</a:t>
            </a:r>
            <a:r>
              <a:rPr lang="en-US" dirty="0" smtClean="0"/>
              <a:t> toward the goal </a:t>
            </a:r>
          </a:p>
          <a:p>
            <a:pPr lvl="1"/>
            <a:r>
              <a:rPr lang="en-US" dirty="0" smtClean="0"/>
              <a:t>Activities: </a:t>
            </a:r>
          </a:p>
          <a:p>
            <a:pPr lvl="2"/>
            <a:r>
              <a:rPr lang="en-US" dirty="0" smtClean="0"/>
              <a:t>Videos: </a:t>
            </a:r>
            <a:r>
              <a:rPr lang="en-US" i="1" dirty="0" smtClean="0"/>
              <a:t>The Monkey Business Illusion </a:t>
            </a:r>
            <a:r>
              <a:rPr lang="en-US" dirty="0" smtClean="0"/>
              <a:t>or </a:t>
            </a:r>
            <a:r>
              <a:rPr lang="en-US" i="1" dirty="0" err="1" smtClean="0"/>
              <a:t>Whodunnit</a:t>
            </a:r>
            <a:r>
              <a:rPr lang="en-US" i="1" dirty="0" smtClean="0"/>
              <a:t>?</a:t>
            </a:r>
          </a:p>
          <a:p>
            <a:pPr lvl="2"/>
            <a:r>
              <a:rPr lang="en-US" dirty="0" smtClean="0"/>
              <a:t>Pictures such as 2-in-1 illusions </a:t>
            </a:r>
          </a:p>
          <a:p>
            <a:pPr lvl="2"/>
            <a:r>
              <a:rPr lang="en-US" dirty="0" smtClean="0"/>
              <a:t>Real-life examples</a:t>
            </a:r>
          </a:p>
        </p:txBody>
      </p:sp>
    </p:spTree>
    <p:extLst>
      <p:ext uri="{BB962C8B-B14F-4D97-AF65-F5344CB8AC3E}">
        <p14:creationId xmlns:p14="http://schemas.microsoft.com/office/powerpoint/2010/main" val="28402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and Difficult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Communication: </a:t>
            </a:r>
          </a:p>
          <a:p>
            <a:pPr lvl="1"/>
            <a:r>
              <a:rPr lang="en-US" dirty="0" smtClean="0"/>
              <a:t>Complete, clear, concise, and timely </a:t>
            </a:r>
          </a:p>
          <a:p>
            <a:pPr lvl="1"/>
            <a:r>
              <a:rPr lang="en-US" dirty="0" smtClean="0"/>
              <a:t>“Be brave enough to start a conversation that matters”</a:t>
            </a:r>
          </a:p>
          <a:p>
            <a:r>
              <a:rPr lang="en-US" dirty="0" smtClean="0"/>
              <a:t>DISC </a:t>
            </a:r>
            <a:r>
              <a:rPr lang="en-US" dirty="0"/>
              <a:t>Assessment </a:t>
            </a:r>
          </a:p>
          <a:p>
            <a:r>
              <a:rPr lang="en-US" dirty="0" smtClean="0"/>
              <a:t>Activities: </a:t>
            </a:r>
          </a:p>
          <a:p>
            <a:pPr lvl="1"/>
            <a:r>
              <a:rPr lang="en-US" dirty="0" smtClean="0"/>
              <a:t>1:1 conversations </a:t>
            </a:r>
          </a:p>
          <a:p>
            <a:pPr lvl="1"/>
            <a:r>
              <a:rPr lang="en-US" dirty="0" smtClean="0"/>
              <a:t>Word game </a:t>
            </a:r>
          </a:p>
          <a:p>
            <a:pPr lvl="1"/>
            <a:r>
              <a:rPr lang="en-US" dirty="0" smtClean="0"/>
              <a:t>Drawing game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553944" cy="32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folHlink"/>
              </a:buClr>
              <a:buSzPct val="90000"/>
              <a:buNone/>
            </a:pPr>
            <a:r>
              <a:rPr lang="en-US" dirty="0"/>
              <a:t>Depends on clinical need on which tool to start with</a:t>
            </a:r>
          </a:p>
          <a:p>
            <a:r>
              <a:rPr lang="en-US" dirty="0" smtClean="0"/>
              <a:t>TeamSTEPPS 101: </a:t>
            </a:r>
          </a:p>
          <a:p>
            <a:pPr lvl="1"/>
            <a:r>
              <a:rPr lang="en-US" dirty="0" smtClean="0"/>
              <a:t>Huddle/Debriefing</a:t>
            </a:r>
          </a:p>
          <a:p>
            <a:pPr lvl="1"/>
            <a:r>
              <a:rPr lang="en-US" dirty="0" smtClean="0"/>
              <a:t>SBAR</a:t>
            </a:r>
          </a:p>
          <a:p>
            <a:pPr lvl="1"/>
            <a:r>
              <a:rPr lang="en-US" dirty="0" smtClean="0"/>
              <a:t>CUS</a:t>
            </a:r>
          </a:p>
          <a:p>
            <a:pPr lvl="1"/>
            <a:r>
              <a:rPr lang="en-US" dirty="0" smtClean="0"/>
              <a:t>DESC </a:t>
            </a:r>
            <a:endParaRPr lang="en-US" dirty="0"/>
          </a:p>
          <a:p>
            <a:r>
              <a:rPr lang="en-US" dirty="0" smtClean="0"/>
              <a:t>Activities: </a:t>
            </a:r>
          </a:p>
          <a:p>
            <a:pPr lvl="1"/>
            <a:r>
              <a:rPr lang="en-US" dirty="0" smtClean="0"/>
              <a:t>Role playing real scenarios</a:t>
            </a:r>
          </a:p>
          <a:p>
            <a:pPr lvl="2"/>
            <a:r>
              <a:rPr lang="en-US" dirty="0" smtClean="0"/>
              <a:t>Provide real time feedback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5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Ground Rules / Information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Show respect for everyone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Start and end on time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Please put cell phones and pagers on silent/vibrate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Ask away! There are no “dumb” questions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Do not leave in silent disagreement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Take a spelling/writing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oliday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Have Fun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 #1: Team Building &amp; Defining Current State</a:t>
            </a:r>
          </a:p>
          <a:p>
            <a:r>
              <a:rPr lang="en-US" dirty="0" smtClean="0"/>
              <a:t>STEPP #2: Situational Awareness &amp; Effective Communication </a:t>
            </a:r>
          </a:p>
          <a:p>
            <a:r>
              <a:rPr lang="en-US" dirty="0" smtClean="0"/>
              <a:t>STEPP #3: Difficult Conversations &amp; DISC Assessment</a:t>
            </a:r>
          </a:p>
          <a:p>
            <a:r>
              <a:rPr lang="en-US" dirty="0" smtClean="0"/>
              <a:t>STEPP #4: SBAR, CUS, and DESC </a:t>
            </a:r>
          </a:p>
          <a:p>
            <a:r>
              <a:rPr lang="en-US" dirty="0" smtClean="0"/>
              <a:t>STEPP #5: Summary Wrap-Up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Webinar and Future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is part of a library to support and amplify your work on TeamSTEPPS</a:t>
            </a:r>
          </a:p>
          <a:p>
            <a:endParaRPr lang="en-US" dirty="0" smtClean="0"/>
          </a:p>
          <a:p>
            <a:r>
              <a:rPr lang="en-US" dirty="0" smtClean="0"/>
              <a:t>TeamSTEPPS for Office-Based Care Online is funded by AHRQ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76300"/>
            <a:ext cx="8839200" cy="914400"/>
          </a:xfrm>
        </p:spPr>
        <p:txBody>
          <a:bodyPr/>
          <a:lstStyle/>
          <a:p>
            <a:r>
              <a:rPr lang="en-US" dirty="0" smtClean="0"/>
              <a:t>What Happens </a:t>
            </a:r>
            <a:r>
              <a:rPr lang="en-US" dirty="0"/>
              <a:t>A</a:t>
            </a:r>
            <a:r>
              <a:rPr lang="en-US" dirty="0" smtClean="0"/>
              <a:t>fter Implementation?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Post-TeamSTEPPS Survey</a:t>
            </a:r>
          </a:p>
          <a:p>
            <a:pPr lvl="1"/>
            <a:r>
              <a:rPr lang="en-US" dirty="0" smtClean="0"/>
              <a:t>Pre &amp; Post Report </a:t>
            </a:r>
          </a:p>
          <a:p>
            <a:pPr lvl="1"/>
            <a:r>
              <a:rPr lang="en-US" dirty="0" smtClean="0"/>
              <a:t>Schedule </a:t>
            </a:r>
            <a:r>
              <a:rPr lang="en-US" dirty="0" err="1" smtClean="0"/>
              <a:t>followup</a:t>
            </a:r>
            <a:r>
              <a:rPr lang="en-US" dirty="0" smtClean="0"/>
              <a:t> meeting every </a:t>
            </a:r>
            <a:r>
              <a:rPr lang="en-US" dirty="0"/>
              <a:t>6</a:t>
            </a:r>
            <a:r>
              <a:rPr lang="en-US" dirty="0" smtClean="0"/>
              <a:t> weeks with department</a:t>
            </a:r>
          </a:p>
          <a:p>
            <a:r>
              <a:rPr lang="en-US" dirty="0" smtClean="0"/>
              <a:t>Certification of Completion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751145" cy="28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1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After Implementation?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the </a:t>
            </a:r>
            <a:r>
              <a:rPr lang="en-US" dirty="0" smtClean="0"/>
              <a:t>team’s </a:t>
            </a:r>
            <a:r>
              <a:rPr lang="en-US" dirty="0"/>
              <a:t>completion and success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Town hall and employee recognition board </a:t>
            </a:r>
          </a:p>
          <a:p>
            <a:r>
              <a:rPr lang="en-US" dirty="0" smtClean="0"/>
              <a:t>Identify </a:t>
            </a:r>
            <a:r>
              <a:rPr lang="en-US" dirty="0"/>
              <a:t>c</a:t>
            </a:r>
            <a:r>
              <a:rPr lang="en-US" dirty="0" smtClean="0"/>
              <a:t>hampions </a:t>
            </a:r>
            <a:r>
              <a:rPr lang="en-US" dirty="0"/>
              <a:t>on your </a:t>
            </a:r>
            <a:r>
              <a:rPr lang="en-US" dirty="0" smtClean="0"/>
              <a:t>change team</a:t>
            </a:r>
            <a:endParaRPr lang="en-US" dirty="0"/>
          </a:p>
          <a:p>
            <a:r>
              <a:rPr lang="en-US" dirty="0"/>
              <a:t>Expand our </a:t>
            </a:r>
            <a:r>
              <a:rPr lang="en-US" dirty="0" smtClean="0"/>
              <a:t>management </a:t>
            </a:r>
            <a:r>
              <a:rPr lang="en-US" dirty="0"/>
              <a:t>team knowledge </a:t>
            </a:r>
          </a:p>
          <a:p>
            <a:pPr lvl="1"/>
            <a:r>
              <a:rPr lang="en-US" dirty="0"/>
              <a:t>Sent additional staff to complete TeamSTEPPS </a:t>
            </a:r>
            <a:r>
              <a:rPr lang="en-US" dirty="0" smtClean="0"/>
              <a:t>Master </a:t>
            </a:r>
            <a:r>
              <a:rPr lang="en-US" dirty="0"/>
              <a:t>Training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7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scope and develop project plan</a:t>
            </a:r>
          </a:p>
          <a:p>
            <a:pPr lvl="1"/>
            <a:r>
              <a:rPr lang="en-US" dirty="0" smtClean="0"/>
              <a:t>Identify your champions – must have provider buy-in</a:t>
            </a:r>
          </a:p>
          <a:p>
            <a:r>
              <a:rPr lang="en-US" dirty="0" smtClean="0"/>
              <a:t> Know your audience and do your homework</a:t>
            </a:r>
          </a:p>
          <a:p>
            <a:pPr lvl="1"/>
            <a:r>
              <a:rPr lang="en-US" dirty="0" smtClean="0"/>
              <a:t>Pre-survey, clinical observations, and staff feedback </a:t>
            </a:r>
          </a:p>
          <a:p>
            <a:pPr lvl="1"/>
            <a:r>
              <a:rPr lang="en-US" dirty="0" smtClean="0"/>
              <a:t>Identify your TeamSTEPPS tools and possible quick wins </a:t>
            </a:r>
          </a:p>
          <a:p>
            <a:r>
              <a:rPr lang="en-US" dirty="0" smtClean="0"/>
              <a:t>Make implementation interactive and take chances</a:t>
            </a:r>
          </a:p>
          <a:p>
            <a:r>
              <a:rPr lang="en-US" dirty="0" smtClean="0"/>
              <a:t>Have fun and generate excitement!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IRL TeamSTEPPS Motto: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96200" cy="37703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ln w="1905"/>
                <a:solidFill>
                  <a:srgbClr val="00B0F0"/>
                </a:solidFill>
              </a:rPr>
              <a:t>One Team + One Goal = Exceptional Patient Care</a:t>
            </a:r>
            <a:r>
              <a:rPr lang="en-US" sz="4800" b="1" dirty="0" smtClean="0">
                <a:ln w="1905"/>
                <a:solidFill>
                  <a:srgbClr val="FFC000"/>
                </a:solidFill>
              </a:rPr>
              <a:t> </a:t>
            </a:r>
            <a:endParaRPr lang="en-US" sz="4800" b="1" dirty="0">
              <a:ln w="1905"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6400" y="4297680"/>
            <a:ext cx="3200400" cy="197584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Michelle Turner, RN, B.S.N.</a:t>
            </a:r>
          </a:p>
          <a:p>
            <a:r>
              <a:rPr lang="en-US" sz="1800" dirty="0"/>
              <a:t>Nurse Manager at UIHC – Iowa River </a:t>
            </a:r>
            <a:r>
              <a:rPr lang="en-US" sz="1800" dirty="0" smtClean="0"/>
              <a:t>Landing</a:t>
            </a:r>
          </a:p>
          <a:p>
            <a:r>
              <a:rPr lang="en-US" sz="1800" dirty="0" smtClean="0"/>
              <a:t>Co-Project </a:t>
            </a:r>
            <a:r>
              <a:rPr lang="en-US" sz="1800" dirty="0"/>
              <a:t>Lead – TeamSTEPPS at IRL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4297680"/>
            <a:ext cx="3276600" cy="19265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Kip Pedersen</a:t>
            </a:r>
          </a:p>
          <a:p>
            <a:r>
              <a:rPr lang="en-US" sz="1800" dirty="0"/>
              <a:t>Manager of Frontline Operations at UIHC – Iowa River Landing</a:t>
            </a:r>
          </a:p>
          <a:p>
            <a:r>
              <a:rPr lang="en-US" sz="1800" dirty="0"/>
              <a:t>Co-Project Lead – TeamSTEPPS at IRL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16938"/>
            <a:ext cx="1669186" cy="235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41636"/>
            <a:ext cx="1669186" cy="25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Iowa River Landing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apeders\Desktop\IRL Pictures\iowa-river-landing-ex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442299" cy="22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ictures of university of iowa hospita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0" y="1984248"/>
            <a:ext cx="37449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020888"/>
            <a:ext cx="7696200" cy="3998912"/>
          </a:xfrm>
        </p:spPr>
        <p:txBody>
          <a:bodyPr/>
          <a:lstStyle/>
          <a:p>
            <a:r>
              <a:rPr lang="en-US" dirty="0" smtClean="0"/>
              <a:t>Planning for TeamSTEPPS and </a:t>
            </a:r>
            <a:r>
              <a:rPr lang="en-US" dirty="0" smtClean="0"/>
              <a:t>implementation </a:t>
            </a:r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 smtClean="0"/>
              <a:t>options</a:t>
            </a:r>
            <a:endParaRPr lang="en-US" dirty="0" smtClean="0"/>
          </a:p>
          <a:p>
            <a:pPr lvl="1"/>
            <a:r>
              <a:rPr lang="en-US" dirty="0" smtClean="0"/>
              <a:t>Master Training and Fundamentals</a:t>
            </a:r>
          </a:p>
          <a:p>
            <a:r>
              <a:rPr lang="en-US" dirty="0" smtClean="0"/>
              <a:t>Implementation </a:t>
            </a:r>
          </a:p>
          <a:p>
            <a:r>
              <a:rPr lang="en-US" dirty="0" smtClean="0"/>
              <a:t>Maintaining </a:t>
            </a:r>
            <a:r>
              <a:rPr lang="en-US" dirty="0" smtClean="0"/>
              <a:t>and sustaining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48" y="1828800"/>
            <a:ext cx="8153400" cy="4495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</a:t>
            </a:r>
            <a:r>
              <a:rPr kumimoji="0" lang="en-US" sz="29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TeamSTEPPS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?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TeamSTEPPS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an evidence-base communication toolkit to improve performance across the health care delivery system. </a:t>
            </a: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65760" marR="0" lvl="1" indent="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Team Competency Outcomes: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Knowledge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Skill set to be on the “same page”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Empowerment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Everyone’s voice is heard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Attitude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Be TEAM oriented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Performance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– Improve safety and the patient experience in your daily practice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your scope and project </a:t>
            </a:r>
            <a:r>
              <a:rPr lang="en-US" dirty="0"/>
              <a:t>p</a:t>
            </a:r>
            <a:r>
              <a:rPr lang="en-US" dirty="0" smtClean="0"/>
              <a:t>lan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your quick win</a:t>
            </a:r>
          </a:p>
          <a:p>
            <a:pPr lvl="1"/>
            <a:r>
              <a:rPr lang="en-US" dirty="0" smtClean="0"/>
              <a:t>Develop your champions and change team </a:t>
            </a:r>
          </a:p>
          <a:p>
            <a:r>
              <a:rPr lang="en-US" dirty="0" smtClean="0"/>
              <a:t>Generate </a:t>
            </a:r>
            <a:r>
              <a:rPr lang="en-US" dirty="0"/>
              <a:t>e</a:t>
            </a:r>
            <a:r>
              <a:rPr lang="en-US" dirty="0" smtClean="0"/>
              <a:t>xcitement and present in person if at all possible </a:t>
            </a:r>
          </a:p>
          <a:p>
            <a:pPr lvl="1"/>
            <a:r>
              <a:rPr lang="en-US" dirty="0" smtClean="0"/>
              <a:t>Celebrate the invitation </a:t>
            </a:r>
          </a:p>
          <a:p>
            <a:r>
              <a:rPr lang="en-US" dirty="0" smtClean="0"/>
              <a:t>Get provider buy-in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your provider champion</a:t>
            </a:r>
          </a:p>
          <a:p>
            <a:pPr lvl="1"/>
            <a:r>
              <a:rPr lang="en-US" dirty="0" smtClean="0"/>
              <a:t>Gain buy-in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time available </a:t>
            </a:r>
          </a:p>
          <a:p>
            <a:pPr lvl="1"/>
            <a:r>
              <a:rPr lang="en-US" dirty="0" smtClean="0"/>
              <a:t>Schedule your meeting(s) in advance and commit </a:t>
            </a:r>
          </a:p>
          <a:p>
            <a:pPr lvl="2"/>
            <a:r>
              <a:rPr lang="en-US" dirty="0" smtClean="0"/>
              <a:t>Once a month: 60-90 minutes</a:t>
            </a:r>
          </a:p>
          <a:p>
            <a:pPr lvl="2"/>
            <a:r>
              <a:rPr lang="en-US" dirty="0" smtClean="0"/>
              <a:t>Proper learning environment </a:t>
            </a:r>
          </a:p>
          <a:p>
            <a:r>
              <a:rPr lang="en-US" dirty="0" smtClean="0"/>
              <a:t>Concepts/Tools </a:t>
            </a:r>
          </a:p>
          <a:p>
            <a:pPr lvl="1"/>
            <a:r>
              <a:rPr lang="en-US" dirty="0" smtClean="0"/>
              <a:t>Don’t use a cookie cutter approach (Do your homework) </a:t>
            </a:r>
          </a:p>
          <a:p>
            <a:pPr lvl="2"/>
            <a:r>
              <a:rPr lang="en-US" dirty="0" smtClean="0"/>
              <a:t>Review: Pre-survey questionnaire, clinical observations, and clinical reports</a:t>
            </a:r>
          </a:p>
          <a:p>
            <a:pPr lvl="3"/>
            <a:r>
              <a:rPr lang="en-US" sz="1200" dirty="0"/>
              <a:t>TeamSTEPPS Teamwork Attitudes Questionnaire (T-TAQ)</a:t>
            </a:r>
          </a:p>
          <a:p>
            <a:pPr lvl="3"/>
            <a:r>
              <a:rPr lang="en-US" sz="1200" dirty="0"/>
              <a:t>TeamSTEPPS Teamwork Perceptions Questionnaire (T-TPQ)</a:t>
            </a:r>
          </a:p>
          <a:p>
            <a:pPr lvl="4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www.ahrq.gov/teamstepps/officebasedcare/tools.html</a:t>
            </a:r>
            <a:endParaRPr lang="en-US" dirty="0" smtClean="0"/>
          </a:p>
          <a:p>
            <a:pPr lvl="2"/>
            <a:r>
              <a:rPr lang="en-US" dirty="0" smtClean="0"/>
              <a:t>Example: Silent Brainstorming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Another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by example and consistently promote the tools you have implemented: </a:t>
            </a:r>
          </a:p>
          <a:p>
            <a:pPr lvl="1"/>
            <a:r>
              <a:rPr lang="en-US" dirty="0" smtClean="0"/>
              <a:t>Celebrate best practices and good catches</a:t>
            </a:r>
          </a:p>
          <a:p>
            <a:pPr lvl="1"/>
            <a:r>
              <a:rPr lang="en-US" dirty="0" smtClean="0"/>
              <a:t>Address opportunities we could have used TeamSTEPPS </a:t>
            </a:r>
          </a:p>
          <a:p>
            <a:r>
              <a:rPr lang="en-US" dirty="0" smtClean="0"/>
              <a:t>Monthly town hall presentations </a:t>
            </a:r>
          </a:p>
          <a:p>
            <a:r>
              <a:rPr lang="en-US" dirty="0" smtClean="0"/>
              <a:t>Employee “</a:t>
            </a:r>
            <a:r>
              <a:rPr lang="en-US" dirty="0" err="1" smtClean="0"/>
              <a:t>Potty</a:t>
            </a:r>
            <a:r>
              <a:rPr lang="en-US" dirty="0" smtClean="0"/>
              <a:t> Pushers” </a:t>
            </a:r>
          </a:p>
          <a:p>
            <a:r>
              <a:rPr lang="en-US" dirty="0" smtClean="0"/>
              <a:t>Employee Elevator Monitors</a:t>
            </a:r>
          </a:p>
          <a:p>
            <a:r>
              <a:rPr lang="en-US" dirty="0" smtClean="0"/>
              <a:t>TeamSTEPPS – Tool of the Month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95" y="3886200"/>
            <a:ext cx="1852613" cy="23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975</Words>
  <Application>Microsoft Office PowerPoint</Application>
  <PresentationFormat>On-screen Show (4:3)</PresentationFormat>
  <Paragraphs>188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Tw Cen MT</vt:lpstr>
      <vt:lpstr>Verdana</vt:lpstr>
      <vt:lpstr>Wingdings</vt:lpstr>
      <vt:lpstr>Wingdings 2</vt:lpstr>
      <vt:lpstr>4_Main_Olive</vt:lpstr>
      <vt:lpstr>10_Main_Olive</vt:lpstr>
      <vt:lpstr>11_Main_Olive</vt:lpstr>
      <vt:lpstr>PowerPoint Presentation</vt:lpstr>
      <vt:lpstr>This Webinar and Future Webinars</vt:lpstr>
      <vt:lpstr>Today’s Presenters</vt:lpstr>
      <vt:lpstr>Background of Iowa River Landing </vt:lpstr>
      <vt:lpstr>Today’s Objectives</vt:lpstr>
      <vt:lpstr>TeamSTEPPS </vt:lpstr>
      <vt:lpstr>Planning for Implementation</vt:lpstr>
      <vt:lpstr>Logistics and Considerations</vt:lpstr>
      <vt:lpstr>Not Just Another Initiative</vt:lpstr>
      <vt:lpstr>Training Options</vt:lpstr>
      <vt:lpstr>Master Training</vt:lpstr>
      <vt:lpstr>Master Training Continued</vt:lpstr>
      <vt:lpstr>Fundamental Concepts</vt:lpstr>
      <vt:lpstr>Fundamental Tools</vt:lpstr>
      <vt:lpstr>Effective Communication and Difficult Conversations</vt:lpstr>
      <vt:lpstr>TeamSTEPPS Tools</vt:lpstr>
      <vt:lpstr>Implementation </vt:lpstr>
      <vt:lpstr>Ground Rules / Information </vt:lpstr>
      <vt:lpstr>Implementation</vt:lpstr>
      <vt:lpstr>What Happens After Implementation? </vt:lpstr>
      <vt:lpstr>What Happens After Implementation?</vt:lpstr>
      <vt:lpstr>Lessons Learned</vt:lpstr>
      <vt:lpstr>IRL TeamSTEPPS Motto: </vt:lpstr>
      <vt:lpstr>Discussion</vt:lpstr>
    </vt:vector>
  </TitlesOfParts>
  <Company>American Hospital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Shah, Minti</dc:creator>
  <cp:lastModifiedBy>Braun, Jennifer</cp:lastModifiedBy>
  <cp:revision>106</cp:revision>
  <cp:lastPrinted>2017-05-22T18:57:00Z</cp:lastPrinted>
  <dcterms:created xsi:type="dcterms:W3CDTF">2015-02-03T16:58:17Z</dcterms:created>
  <dcterms:modified xsi:type="dcterms:W3CDTF">2017-05-23T15:47:04Z</dcterms:modified>
</cp:coreProperties>
</file>