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10" r:id="rId3"/>
  </p:sldMasterIdLst>
  <p:notesMasterIdLst>
    <p:notesMasterId r:id="rId36"/>
  </p:notesMasterIdLst>
  <p:handoutMasterIdLst>
    <p:handoutMasterId r:id="rId37"/>
  </p:handoutMasterIdLst>
  <p:sldIdLst>
    <p:sldId id="281" r:id="rId4"/>
    <p:sldId id="304" r:id="rId5"/>
    <p:sldId id="337" r:id="rId6"/>
    <p:sldId id="305" r:id="rId7"/>
    <p:sldId id="306" r:id="rId8"/>
    <p:sldId id="308" r:id="rId9"/>
    <p:sldId id="336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4" r:id="rId34"/>
    <p:sldId id="335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un, Jennifer" initials="BJ" lastIdx="9" clrIdx="0">
    <p:extLst/>
  </p:cmAuthor>
  <p:cmAuthor id="2" name="Christopher Hund" initials="CH" lastIdx="8" clrIdx="1"/>
  <p:cmAuthor id="3" name="Doreen Bonnett" initials="DMB" lastIdx="37" clrIdx="2"/>
  <p:cmAuthor id="4" name="Bonnett, Doreen (AHRQ/OC)" initials="BD(" lastIdx="31" clrIdx="3">
    <p:extLst>
      <p:ext uri="{19B8F6BF-5375-455C-9EA6-DF929625EA0E}">
        <p15:presenceInfo xmlns:p15="http://schemas.microsoft.com/office/powerpoint/2012/main" userId="S-1-5-21-1747495209-1248221918-2216747781-222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FF"/>
    <a:srgbClr val="FFFFFF"/>
    <a:srgbClr val="009FC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63" d="100"/>
          <a:sy n="63" d="100"/>
        </p:scale>
        <p:origin x="8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0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1242" y="108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122754" y="154517"/>
            <a:ext cx="1551030" cy="54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1" y="8974877"/>
            <a:ext cx="6985280" cy="231776"/>
            <a:chOff x="-48" y="5568"/>
            <a:chExt cx="4320" cy="144"/>
          </a:xfrm>
        </p:grpSpPr>
        <p:sp>
          <p:nvSpPr>
            <p:cNvPr id="15" name="Line 4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" name="Line 5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" y="8974877"/>
            <a:ext cx="2211144" cy="23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928632">
              <a:defRPr/>
            </a:pPr>
            <a:r>
              <a:rPr lang="en-US" sz="900" dirty="0">
                <a:solidFill>
                  <a:srgbClr val="663300"/>
                </a:solidFill>
                <a:latin typeface="Verdana" pitchFamily="34" charset="0"/>
              </a:rPr>
              <a:t> TeamSTEPPS  |  Primary Care Medical Office Based Teams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673785" y="8974877"/>
            <a:ext cx="311497" cy="23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928632">
              <a:defRPr/>
            </a:pPr>
            <a:fld id="{5B821090-457C-4C81-8F77-8C51466C8B5D}" type="slidenum">
              <a:rPr lang="en-US" sz="900">
                <a:solidFill>
                  <a:srgbClr val="663300"/>
                </a:solidFill>
                <a:latin typeface="Verdana" pitchFamily="34" charset="0"/>
              </a:rPr>
              <a:pPr algn="ctr" defTabSz="928632">
                <a:defRPr/>
              </a:pPr>
              <a:t>‹#›</a:t>
            </a:fld>
            <a:endParaRPr lang="en-US" sz="900" dirty="0">
              <a:solidFill>
                <a:srgbClr val="663300"/>
              </a:solidFill>
              <a:latin typeface="Verdana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gray">
          <a:xfrm>
            <a:off x="5200226" y="231777"/>
            <a:ext cx="1396089" cy="38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462" tIns="46462" rIns="46462" bIns="46462" anchor="ctr"/>
          <a:lstStyle/>
          <a:p>
            <a:pPr algn="ctr" defTabSz="928632">
              <a:lnSpc>
                <a:spcPct val="95000"/>
              </a:lnSpc>
              <a:defRPr/>
            </a:pPr>
            <a:r>
              <a:rPr lang="en-US" sz="1200" b="1" dirty="0">
                <a:solidFill>
                  <a:srgbClr val="FFFFE1"/>
                </a:solidFill>
              </a:rPr>
              <a:t>TeamSTEPPS</a:t>
            </a: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387355" y="695328"/>
            <a:ext cx="6286431" cy="0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ffectLst/>
        </p:spPr>
        <p:txBody>
          <a:bodyPr lIns="89596" tIns="44798" rIns="89596" bIns="44798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833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AF6920-F022-40A3-A291-A4FAB33F15A8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BB80C6-B018-4996-982A-16D19A937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3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863" indent="-285716" defTabSz="9317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2867" indent="-228573" defTabSz="9317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013" indent="-228573" defTabSz="9317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159" indent="-228573" defTabSz="9317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306" indent="-228573" defTabSz="9317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452" indent="-228573" defTabSz="9317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8598" indent="-228573" defTabSz="9317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5745" indent="-228573" defTabSz="9317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594ADD7-9AE2-43B5-BBF1-AAC6DEDE43E9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3738"/>
            <a:ext cx="4648200" cy="34861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6" y="4416426"/>
            <a:ext cx="5137150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841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20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1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76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86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00188" y="1200150"/>
            <a:ext cx="4324350" cy="3243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0525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5188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238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958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678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398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5695734-9E29-4695-B8FD-0EBBDB07C69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25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79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3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28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1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8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21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00188" y="1200150"/>
            <a:ext cx="4324350" cy="3243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0525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5188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238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958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678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398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42827F6-14CE-4BA2-8CBF-2F558CD3A720}" type="slidenum">
              <a:rPr lang="en-US" altLang="en-US" smtClean="0">
                <a:latin typeface="Arial" panose="020B0604020202020204" pitchFamily="34" charset="0"/>
              </a:rPr>
              <a:pPr/>
              <a:t>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25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72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00188" y="1200150"/>
            <a:ext cx="4324350" cy="32432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0525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5188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238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958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678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3988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83C62E0-7189-49FD-9AAC-E49D8B34F933}" type="slidenum">
              <a:rPr lang="en-US" altLang="en-US" smtClean="0">
                <a:latin typeface="Arial" panose="020B0604020202020204" pitchFamily="34" charset="0"/>
              </a:rPr>
              <a:pPr/>
              <a:t>8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21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80C6-B018-4996-982A-16D19A9374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5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0"/>
            <a:ext cx="6911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lide_title2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938"/>
            <a:ext cx="22812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lide_title2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6163"/>
            <a:ext cx="22717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lide_title2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ide_title2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0600" y="3541713"/>
            <a:ext cx="11366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lide_title2_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7806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7391400" y="152400"/>
            <a:ext cx="1752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Office-Based Care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49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89DD1B0E-F3B0-41FA-8BD8-51C0FC987C41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391401" y="68553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TeamSTEPPS for Office-Based Care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2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876300"/>
            <a:ext cx="1933575" cy="491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653087" cy="491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1C65A717-118C-49C6-B4EE-3888B5551C70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391401" y="68553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TeamSTEPPS for Office-Based Care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59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92CDC645-1306-496E-9FF7-36A90446DA80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391401" y="68553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TeamSTEPPS for Office-Based Care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87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lide_title2_0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0"/>
            <a:ext cx="71072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nderBeigeElement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randing_TeamSTEPPS2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740400"/>
            <a:ext cx="516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0769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0"/>
            <a:ext cx="6911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lide_title2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938"/>
            <a:ext cx="22812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lide_title2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6163"/>
            <a:ext cx="22717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lide_title2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ide_title2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0600" y="3541713"/>
            <a:ext cx="11366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lide_title2_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7806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33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056E0F62-28F3-491C-A59D-B5510EA207A6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23459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68FB887-538F-428E-97BB-A37E6A0045C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09189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A62C5304-D05B-4CFE-B4D2-21611AEFB4CE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55852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97241ACE-B74E-4F1D-911C-A8EF3132D022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58919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8BDBAC20-383C-4CF3-B4D9-BDAB305704A9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2725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DBB1C7AF-C23C-4F47-99E1-F63762D3E9DE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391401" y="68553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TeamSTEPPS for Office-Based Care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04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31B185F3-A3B1-4939-985D-65619AC9685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6886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CCDA76BB-7A48-4B83-B603-4933E00ACCFD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68939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279E9CDF-6165-4A95-BE58-2C30ED1C89CA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56387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0FE4250F-E315-462E-AB34-F42F04DFB45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698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DDDC8CEB-5983-4A91-BBEC-023A541348A1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59783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E6E310DF-4011-45B8-AB55-77D1280B970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01681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E1753E6C-A376-46DC-B847-A36B633DE680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46033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28F380F1-531B-43E8-8686-DA03BBCA5A5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991213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77724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868738"/>
            <a:ext cx="77724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0D43608-7C03-4CFB-B88C-FE66713FB96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95233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CAED22EF-7B69-498C-B125-F7FC9908BBFB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9482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4DAA1674-19D5-4463-9A8A-D092FA11AAF6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391401" y="68553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TeamSTEPPS for Office-Based Care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DD5E8BDB-CC79-4216-AD3B-229012C3AE2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41558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202088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86873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3381E692-0F43-4FC6-8428-C9E9EE05F0C1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7902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lide_title2_0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0"/>
            <a:ext cx="71072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BinderBeigeElement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7938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Branding_TeamSTEPPS2.ep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5740400"/>
            <a:ext cx="5164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36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6986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0"/>
            <a:ext cx="6911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lide_title2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938"/>
            <a:ext cx="22812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lide_title2_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6163"/>
            <a:ext cx="227171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lide_title2_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948363"/>
            <a:ext cx="483552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ide_title2_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0600" y="3541713"/>
            <a:ext cx="113665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lide_title2_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7806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5794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056E0F62-28F3-491C-A59D-B5510EA207A6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41187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68FB887-538F-428E-97BB-A37E6A0045C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94741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A62C5304-D05B-4CFE-B4D2-21611AEFB4CE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70954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97241ACE-B74E-4F1D-911C-A8EF3132D022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213449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8BDBAC20-383C-4CF3-B4D9-BDAB305704A9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103449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31B185F3-A3B1-4939-985D-65619AC9685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8852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771900" cy="377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2020888"/>
            <a:ext cx="3771900" cy="377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D27577C3-1F44-4A71-BA8A-F8D882C111BC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391401" y="68553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TeamSTEPPS for Office-Based Care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922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CCDA76BB-7A48-4B83-B603-4933E00ACCFD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24319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279E9CDF-6165-4A95-BE58-2C30ED1C89CA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91480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0FE4250F-E315-462E-AB34-F42F04DFB45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585447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DDDC8CEB-5983-4A91-BBEC-023A541348A1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93293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E6E310DF-4011-45B8-AB55-77D1280B970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276879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E1753E6C-A376-46DC-B847-A36B633DE680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34636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2020888"/>
            <a:ext cx="77724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28F380F1-531B-43E8-8686-DA03BBCA5A53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819998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77724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868738"/>
            <a:ext cx="77724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F0D43608-7C03-4CFB-B88C-FE66713FB96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350981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CAED22EF-7B69-498C-B125-F7FC9908BBFB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631337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DD5E8BDB-CC79-4216-AD3B-229012C3AE25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7806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B8C792A7-66A8-4322-B4B7-7D6F8E2A1B4F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391401" y="68553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TeamSTEPPS for Office-Based Care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45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202088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868738"/>
            <a:ext cx="3810000" cy="1695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</a:t>
            </a:r>
            <a:fld id="{3381E692-0F43-4FC6-8428-C9E9EE05F0C1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897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E3DCA913-8D1A-43B4-8D67-497907990BB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391401" y="68553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TeamSTEPPS for Office-Based Care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6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F2B80F2D-35C7-4558-BF7A-2A3260698417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391401" y="68553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TeamSTEPPS for Office-Based Care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78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B5C05BD4-B7F0-44ED-A2A7-911C24743D11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391401" y="68553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TeamSTEPPS for Office-Based Care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1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 </a:t>
            </a:r>
            <a:fld id="{E5941B99-EE83-4DAD-A9C8-F9BFF008B164}" type="slidenum">
              <a:rPr lang="en-US"/>
              <a:pPr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391401" y="68553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TeamSTEPPS for Office-Based Care</a:t>
            </a:r>
            <a:endParaRPr lang="en-US" sz="1600" b="1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52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de_content_2_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Slide_content_2_0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696200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rgbClr val="5422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 </a:t>
            </a:r>
            <a:fld id="{BD1D4185-FFEA-4D05-9EDF-13F936FBDB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" bIns="9144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T</a:t>
            </a:r>
            <a:r>
              <a:rPr lang="en-US" sz="800" b="1" dirty="0">
                <a:solidFill>
                  <a:srgbClr val="542200"/>
                </a:solidFill>
                <a:cs typeface="Arial" charset="0"/>
              </a:rPr>
              <a:t>EAM</a:t>
            </a: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STEPPS 05.2</a:t>
            </a:r>
          </a:p>
        </p:txBody>
      </p:sp>
      <p:pic>
        <p:nvPicPr>
          <p:cNvPr id="20488" name="Picture 8" descr="Slide_content2_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Slide_content2_06"/>
          <p:cNvPicPr>
            <a:picLocks noChangeAspect="1" noChangeArrowheads="1"/>
          </p:cNvPicPr>
          <p:nvPr/>
        </p:nvPicPr>
        <p:blipFill>
          <a:blip r:embed="rId17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Mod 1 05.2   Page </a:t>
            </a:r>
            <a:fld id="{345A595E-FF60-479D-B0FD-7C8651A0A871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pic>
        <p:nvPicPr>
          <p:cNvPr id="20491" name="Picture 11" descr="Slide_content_2_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3806825"/>
            <a:ext cx="29765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 smtClean="0">
                <a:solidFill>
                  <a:srgbClr val="CCCC99"/>
                </a:solidFill>
                <a:cs typeface="Arial" charset="0"/>
              </a:rPr>
              <a:t>Slide </a:t>
            </a:r>
            <a:fld id="{71647426-AAB3-44BC-A6D7-E7A1A50BCAD6}" type="slidenum">
              <a:rPr lang="en-US" sz="900" b="1" smtClean="0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3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422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 </a:t>
            </a:r>
            <a:fld id="{7552AC27-20BF-488A-8985-043B615430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" bIns="9144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T</a:t>
            </a:r>
            <a:r>
              <a:rPr lang="en-US" sz="800" b="1" dirty="0">
                <a:solidFill>
                  <a:srgbClr val="542200"/>
                </a:solidFill>
                <a:cs typeface="Arial" charset="0"/>
              </a:rPr>
              <a:t>EAM</a:t>
            </a: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23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Mod 1 05.2   Page </a:t>
            </a:r>
            <a:fld id="{F94536E6-D650-4F3C-9BAC-DE0D57657256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pic>
        <p:nvPicPr>
          <p:cNvPr id="1035" name="Picture 11" descr="Slide_content_2_10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3806825"/>
            <a:ext cx="29765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Page </a:t>
            </a:r>
            <a:fld id="{968E8F39-1CD9-4CBA-8395-9D267A91F905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7696200" y="152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E1"/>
                </a:solidFill>
                <a:cs typeface="Arial" charset="0"/>
              </a:rPr>
              <a:t>RRS</a:t>
            </a:r>
          </a:p>
        </p:txBody>
      </p:sp>
    </p:spTree>
    <p:extLst>
      <p:ext uri="{BB962C8B-B14F-4D97-AF65-F5344CB8AC3E}">
        <p14:creationId xmlns:p14="http://schemas.microsoft.com/office/powerpoint/2010/main" val="378958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542200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 </a:t>
            </a:r>
            <a:fld id="{7552AC27-20BF-488A-8985-043B615430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dirty="0"/>
              <a:t>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9144" bIns="9144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T</a:t>
            </a:r>
            <a:r>
              <a:rPr lang="en-US" sz="800" b="1" dirty="0">
                <a:solidFill>
                  <a:srgbClr val="542200"/>
                </a:solidFill>
                <a:cs typeface="Arial" charset="0"/>
              </a:rPr>
              <a:t>EAM</a:t>
            </a:r>
            <a:r>
              <a:rPr lang="en-US" sz="1000" b="1" dirty="0">
                <a:solidFill>
                  <a:srgbClr val="542200"/>
                </a:solidFill>
                <a:cs typeface="Arial" charset="0"/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23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Mod 1 05.2   Page </a:t>
            </a:r>
            <a:fld id="{F94536E6-D650-4F3C-9BAC-DE0D57657256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pic>
        <p:nvPicPr>
          <p:cNvPr id="1035" name="Picture 11" descr="Slide_content_2_10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3806825"/>
            <a:ext cx="297656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CCCC99"/>
                </a:solidFill>
                <a:cs typeface="Arial" charset="0"/>
              </a:rPr>
              <a:t>Page </a:t>
            </a:r>
            <a:fld id="{968E8F39-1CD9-4CBA-8395-9D267A91F905}" type="slidenum">
              <a:rPr lang="en-US" sz="900" b="1">
                <a:solidFill>
                  <a:srgbClr val="CCCC99"/>
                </a:solidFill>
                <a:cs typeface="Arial" charset="0"/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900" b="1" dirty="0">
              <a:solidFill>
                <a:srgbClr val="CCCC99"/>
              </a:solidFill>
              <a:cs typeface="Arial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7696200" y="1524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E1"/>
                </a:solidFill>
                <a:cs typeface="Arial" charset="0"/>
              </a:rPr>
              <a:t>RRS</a:t>
            </a:r>
          </a:p>
        </p:txBody>
      </p:sp>
    </p:spTree>
    <p:extLst>
      <p:ext uri="{BB962C8B-B14F-4D97-AF65-F5344CB8AC3E}">
        <p14:creationId xmlns:p14="http://schemas.microsoft.com/office/powerpoint/2010/main" val="262529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 descr="TeamSTEPPS for Primary Care In-person Introduction"/>
          <p:cNvSpPr>
            <a:spLocks noChangeArrowheads="1"/>
          </p:cNvSpPr>
          <p:nvPr/>
        </p:nvSpPr>
        <p:spPr bwMode="auto">
          <a:xfrm>
            <a:off x="2209800" y="1752600"/>
            <a:ext cx="69342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>
                <a:solidFill>
                  <a:srgbClr val="990033"/>
                </a:solidFill>
                <a:cs typeface="Arial" charset="0"/>
              </a:rPr>
              <a:t> </a:t>
            </a:r>
            <a:r>
              <a:rPr lang="en-US" altLang="en-US" sz="4400" b="1">
                <a:solidFill>
                  <a:srgbClr val="996633"/>
                </a:solidFill>
                <a:cs typeface="Arial" charset="0"/>
              </a:rPr>
              <a:t> 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000" b="1">
              <a:solidFill>
                <a:srgbClr val="996633"/>
              </a:solidFill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 b="1">
              <a:solidFill>
                <a:srgbClr val="996633"/>
              </a:solidFill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00" i="1">
              <a:solidFill>
                <a:srgbClr val="996633"/>
              </a:solidFill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00" i="1">
              <a:solidFill>
                <a:srgbClr val="996633"/>
              </a:solidFill>
              <a:cs typeface="Arial" charset="0"/>
            </a:endParaRP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100" b="1">
              <a:solidFill>
                <a:srgbClr val="996633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86354" y="1859796"/>
            <a:ext cx="6934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990033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996633"/>
                </a:solidFill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996633"/>
              </a:solidFill>
              <a:cs typeface="Arial" charset="0"/>
            </a:endParaRPr>
          </a:p>
        </p:txBody>
      </p:sp>
      <p:pic>
        <p:nvPicPr>
          <p:cNvPr id="8" name="Picture 3" descr="n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5224" y="2293143"/>
            <a:ext cx="48768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7752" y="3352800"/>
            <a:ext cx="5577840" cy="1828800"/>
          </a:xfrm>
        </p:spPr>
        <p:txBody>
          <a:bodyPr/>
          <a:lstStyle/>
          <a:p>
            <a:r>
              <a:rPr lang="en-US" sz="2400" dirty="0" smtClean="0"/>
              <a:t>for Office-Based Care Online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Taking TeamSTEPPS Beyond the Hospital to Primary Care Settings: The </a:t>
            </a:r>
            <a:r>
              <a:rPr lang="en-US" sz="2400" dirty="0" err="1" smtClean="0"/>
              <a:t>MetroHealth</a:t>
            </a:r>
            <a:r>
              <a:rPr lang="en-US" sz="2400" dirty="0" smtClean="0"/>
              <a:t> Story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30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6342-39E1-4CDE-87D5-679D83886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Leadership’s Role in Overcoming Barriers in Primary Care Setting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DA843-73A0-466F-A72F-56975C831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116" y="1981200"/>
            <a:ext cx="7696200" cy="3770312"/>
          </a:xfrm>
        </p:spPr>
        <p:txBody>
          <a:bodyPr/>
          <a:lstStyle/>
          <a:p>
            <a:r>
              <a:rPr lang="en-US" dirty="0" smtClean="0"/>
              <a:t>Supporting for the Train-the-Trainer Model</a:t>
            </a:r>
          </a:p>
          <a:p>
            <a:r>
              <a:rPr lang="en-US" dirty="0" smtClean="0"/>
              <a:t>Enabling instructors to dedicate time to teaching classes</a:t>
            </a:r>
          </a:p>
          <a:p>
            <a:r>
              <a:rPr lang="en-US" dirty="0" smtClean="0"/>
              <a:t>Engaging physicians and ensuring participation</a:t>
            </a:r>
          </a:p>
          <a:p>
            <a:r>
              <a:rPr lang="en-US" dirty="0" smtClean="0"/>
              <a:t>Approving staff to take time away from work for training</a:t>
            </a:r>
          </a:p>
          <a:p>
            <a:r>
              <a:rPr lang="en-US" dirty="0" smtClean="0"/>
              <a:t>Approving changes in templates for patient care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9F2C-E679-4FC5-A2F6-30E2FECE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Pitfall in Primary Care Setting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6250-76D8-4183-B9ED-29401A87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satellite was struggling and leadership believed in TeamSTEPPS and wanted a “quick fix.”</a:t>
            </a:r>
          </a:p>
          <a:p>
            <a:r>
              <a:rPr lang="en-US" dirty="0" smtClean="0"/>
              <a:t>Timeline was too short for Train-the-Trainer approach:</a:t>
            </a:r>
          </a:p>
          <a:p>
            <a:pPr lvl="1"/>
            <a:r>
              <a:rPr lang="en-US" dirty="0" smtClean="0"/>
              <a:t>Required use of Master Trainers in a single-day course for all staff</a:t>
            </a:r>
          </a:p>
          <a:p>
            <a:pPr lvl="1"/>
            <a:r>
              <a:rPr lang="en-US" dirty="0" smtClean="0"/>
              <a:t>Felt like an assembly line; simply an educational session; no staff ownership or buy-in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9F2C-E679-4FC5-A2F6-30E2FECE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Stages in Implementing TeamSTEPPS in Ambulatory Care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6250-76D8-4183-B9ED-29401A87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05000"/>
            <a:ext cx="7696200" cy="4114800"/>
          </a:xfrm>
        </p:spPr>
        <p:txBody>
          <a:bodyPr/>
          <a:lstStyle/>
          <a:p>
            <a:r>
              <a:rPr lang="en-US" dirty="0" smtClean="0"/>
              <a:t>Stage 1: Planning	</a:t>
            </a:r>
          </a:p>
          <a:p>
            <a:pPr lvl="1"/>
            <a:r>
              <a:rPr lang="en-US" dirty="0" smtClean="0"/>
              <a:t>Identify instructors, conduct survey, and develop curriculum.</a:t>
            </a:r>
          </a:p>
          <a:p>
            <a:pPr lvl="2"/>
            <a:r>
              <a:rPr lang="en-US" dirty="0" smtClean="0"/>
              <a:t>Using survey results to customize concepts to departmental needs</a:t>
            </a:r>
          </a:p>
          <a:p>
            <a:r>
              <a:rPr lang="en-US" dirty="0" smtClean="0"/>
              <a:t>Stage 2: Training</a:t>
            </a:r>
          </a:p>
          <a:p>
            <a:pPr lvl="1"/>
            <a:r>
              <a:rPr lang="en-US" dirty="0" smtClean="0"/>
              <a:t>Schedule sessions that work for the department.</a:t>
            </a:r>
          </a:p>
          <a:p>
            <a:r>
              <a:rPr lang="en-US" dirty="0" smtClean="0"/>
              <a:t>Stage 3: Sustaining</a:t>
            </a:r>
          </a:p>
          <a:p>
            <a:pPr lvl="1"/>
            <a:r>
              <a:rPr lang="en-US" dirty="0" smtClean="0"/>
              <a:t>Create TeamSTEPPS Action Council (TAC).</a:t>
            </a:r>
          </a:p>
          <a:p>
            <a:pPr lvl="1"/>
            <a:r>
              <a:rPr lang="en-US" dirty="0" smtClean="0"/>
              <a:t>Implement solutions using TeamSTEPPS concepts.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66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9F2C-E679-4FC5-A2F6-30E2FECE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1: Planning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6250-76D8-4183-B9ED-29401A87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76400"/>
            <a:ext cx="7696200" cy="4191000"/>
          </a:xfrm>
        </p:spPr>
        <p:txBody>
          <a:bodyPr/>
          <a:lstStyle/>
          <a:p>
            <a:r>
              <a:rPr lang="en-US" sz="2000" dirty="0" smtClean="0"/>
              <a:t>Identified Coordinators, who </a:t>
            </a:r>
            <a:r>
              <a:rPr lang="en-US" sz="1800" dirty="0" smtClean="0"/>
              <a:t>attended AHRQ Primary Care TeamSTEPPS Master Trainer Class</a:t>
            </a:r>
          </a:p>
          <a:p>
            <a:r>
              <a:rPr lang="en-US" sz="2000" dirty="0" smtClean="0"/>
              <a:t>Had employees who attended Train-the-Trainer class </a:t>
            </a:r>
            <a:r>
              <a:rPr lang="en-US" sz="2000" dirty="0"/>
              <a:t>(24 instructors) </a:t>
            </a:r>
            <a:r>
              <a:rPr lang="en-US" sz="2000" dirty="0" smtClean="0"/>
              <a:t>help design ambulatory care curriculum</a:t>
            </a:r>
            <a:endParaRPr lang="en-US" sz="2000" strike="sngStrike" dirty="0" smtClean="0"/>
          </a:p>
          <a:p>
            <a:r>
              <a:rPr lang="en-US" sz="2000" dirty="0" smtClean="0"/>
              <a:t>Created one universal ambulatory team to develop the training process</a:t>
            </a:r>
          </a:p>
          <a:p>
            <a:r>
              <a:rPr lang="en-US" sz="2000" dirty="0" smtClean="0"/>
              <a:t>Held weekly meetings to develop training:</a:t>
            </a:r>
          </a:p>
          <a:p>
            <a:pPr lvl="1"/>
            <a:r>
              <a:rPr lang="en-US" sz="1800" dirty="0" smtClean="0"/>
              <a:t>Divided group to address four topics: Leadership, Mutual Support, Situational Monitoring, and Communication</a:t>
            </a:r>
          </a:p>
          <a:p>
            <a:pPr lvl="1"/>
            <a:r>
              <a:rPr lang="en-US" sz="1800" dirty="0" smtClean="0"/>
              <a:t>Allowed instructors to choose section but ensured groups were diverse in positions, personalities, and sites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13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9F2C-E679-4FC5-A2F6-30E2FECE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1: Planning 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6250-76D8-4183-B9ED-29401A87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Pushed to roll out to all ambulatory satellites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US" dirty="0" smtClean="0"/>
          </a:p>
          <a:p>
            <a:pPr lvl="1"/>
            <a:r>
              <a:rPr lang="en-US" dirty="0" smtClean="0"/>
              <a:t>Initial thought to close sessions to capture whole team at same location</a:t>
            </a:r>
          </a:p>
          <a:p>
            <a:pPr lvl="1"/>
            <a:r>
              <a:rPr lang="en-US" dirty="0" smtClean="0"/>
              <a:t>Problems Identified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US" dirty="0" smtClean="0"/>
          </a:p>
          <a:p>
            <a:pPr lvl="2"/>
            <a:r>
              <a:rPr lang="en-US" dirty="0" smtClean="0"/>
              <a:t>Too many locations and sessions</a:t>
            </a:r>
          </a:p>
          <a:p>
            <a:pPr lvl="2"/>
            <a:r>
              <a:rPr lang="en-US" dirty="0" smtClean="0"/>
              <a:t>Too many “travelers,” working in multiple clinics</a:t>
            </a:r>
          </a:p>
          <a:p>
            <a:pPr lvl="2"/>
            <a:r>
              <a:rPr lang="en-US" dirty="0" smtClean="0"/>
              <a:t>Impact on staffing</a:t>
            </a:r>
          </a:p>
          <a:p>
            <a:pPr lvl="2"/>
            <a:r>
              <a:rPr lang="en-US" dirty="0" smtClean="0"/>
              <a:t>Impact on revenue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9F2C-E679-4FC5-A2F6-30E2FECE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1: Planning 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6250-76D8-4183-B9ED-29401A87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0"/>
            <a:ext cx="7696200" cy="4114800"/>
          </a:xfrm>
        </p:spPr>
        <p:txBody>
          <a:bodyPr/>
          <a:lstStyle/>
          <a:p>
            <a:r>
              <a:rPr lang="en-US" dirty="0" smtClean="0"/>
              <a:t>Allowed variation in training to engage staff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US" dirty="0" smtClean="0"/>
          </a:p>
          <a:p>
            <a:pPr lvl="1"/>
            <a:r>
              <a:rPr lang="en-US" dirty="0" smtClean="0"/>
              <a:t>Together, as a department or site, they adapted the curriculum.</a:t>
            </a:r>
          </a:p>
          <a:p>
            <a:pPr lvl="1"/>
            <a:r>
              <a:rPr lang="en-US" dirty="0" smtClean="0"/>
              <a:t>Instructors came from the universal ambulatory team. </a:t>
            </a:r>
          </a:p>
          <a:p>
            <a:pPr lvl="1"/>
            <a:r>
              <a:rPr lang="en-US" dirty="0" smtClean="0"/>
              <a:t>Internal Medicine Clinic: </a:t>
            </a:r>
          </a:p>
          <a:p>
            <a:pPr lvl="2"/>
            <a:r>
              <a:rPr lang="en-US" dirty="0" smtClean="0"/>
              <a:t>Developed their own curriculum and selected their own instructors </a:t>
            </a:r>
          </a:p>
          <a:p>
            <a:pPr lvl="2"/>
            <a:r>
              <a:rPr lang="en-US" dirty="0" smtClean="0"/>
              <a:t>Offered four 1-hour session over 4 months, with each session covering one of the components of TeamSTEPPS</a:t>
            </a:r>
          </a:p>
          <a:p>
            <a:pPr lvl="1"/>
            <a:r>
              <a:rPr lang="en-US" dirty="0" smtClean="0"/>
              <a:t>Satellites also used a creative approach.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9F2C-E679-4FC5-A2F6-30E2FECEB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647700"/>
          </a:xfrm>
        </p:spPr>
        <p:txBody>
          <a:bodyPr/>
          <a:lstStyle/>
          <a:p>
            <a:r>
              <a:rPr lang="en-US" dirty="0"/>
              <a:t>Creative Approach for Satellites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6250-76D8-4183-B9ED-29401A87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062" y="1524000"/>
            <a:ext cx="8110538" cy="4495800"/>
          </a:xfrm>
        </p:spPr>
        <p:txBody>
          <a:bodyPr/>
          <a:lstStyle/>
          <a:p>
            <a:r>
              <a:rPr lang="en-US" dirty="0" smtClean="0"/>
              <a:t>Curriculum developed by the universal ambulatory team</a:t>
            </a:r>
            <a:endParaRPr lang="en-US" dirty="0"/>
          </a:p>
        </p:txBody>
      </p:sp>
      <p:graphicFrame>
        <p:nvGraphicFramePr>
          <p:cNvPr id="4" name="Table 3" descr="Table of Barriers and solutions to implementation in the OBC setting">
            <a:extLst>
              <a:ext uri="{FF2B5EF4-FFF2-40B4-BE49-F238E27FC236}">
                <a16:creationId xmlns:a16="http://schemas.microsoft.com/office/drawing/2014/main" id="{112F947B-6D6C-4A86-8174-2E0B9FE6E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492038"/>
              </p:ext>
            </p:extLst>
          </p:nvPr>
        </p:nvGraphicFramePr>
        <p:xfrm>
          <a:off x="1447800" y="2057400"/>
          <a:ext cx="7315200" cy="3640301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1099877078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85910893"/>
                    </a:ext>
                  </a:extLst>
                </a:gridCol>
              </a:tblGrid>
              <a:tr h="3558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Barriers</a:t>
                      </a:r>
                    </a:p>
                  </a:txBody>
                  <a:tcPr>
                    <a:solidFill>
                      <a:srgbClr val="009F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FF"/>
                          </a:solidFill>
                        </a:rPr>
                        <a:t>Solutions</a:t>
                      </a:r>
                    </a:p>
                  </a:txBody>
                  <a:tcPr>
                    <a:solidFill>
                      <a:srgbClr val="009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946480"/>
                  </a:ext>
                </a:extLst>
              </a:tr>
              <a:tr h="622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Too many locations and sessions to close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Integrated sessions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625311"/>
                  </a:ext>
                </a:extLst>
              </a:tr>
              <a:tr h="355875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Travelers working at different clinics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Self-selected 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location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237347"/>
                  </a:ext>
                </a:extLst>
              </a:tr>
              <a:tr h="62278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Space not available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Sessions held at large sites </a:t>
                      </a:r>
                      <a:r>
                        <a:rPr lang="en-US" sz="1800" u="none" strike="noStrike" dirty="0" smtClean="0">
                          <a:effectLst/>
                        </a:rPr>
                        <a:t>east/west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592159"/>
                  </a:ext>
                </a:extLst>
              </a:tr>
              <a:tr h="622781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Impact on staffing and workflow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Sent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staff </a:t>
                      </a:r>
                      <a:r>
                        <a:rPr lang="en-US" sz="1800" u="none" strike="noStrike" dirty="0" smtClean="0">
                          <a:effectLst/>
                        </a:rPr>
                        <a:t>that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worked </a:t>
                      </a:r>
                      <a:r>
                        <a:rPr lang="en-US" sz="1800" u="none" strike="noStrike" dirty="0">
                          <a:effectLst/>
                        </a:rPr>
                        <a:t>best for clinic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638649"/>
                  </a:ext>
                </a:extLst>
              </a:tr>
              <a:tr h="355875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Revenue </a:t>
                      </a:r>
                      <a:r>
                        <a:rPr lang="en-US" sz="1800" u="none" strike="noStrike" dirty="0" smtClean="0">
                          <a:effectLst/>
                        </a:rPr>
                        <a:t>impact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Did not close sessions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91473"/>
                  </a:ext>
                </a:extLst>
              </a:tr>
              <a:tr h="355875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US" sz="1800" u="none" strike="noStrike" dirty="0" smtClean="0">
                          <a:effectLst/>
                        </a:rPr>
                        <a:t>Lack of staff </a:t>
                      </a:r>
                      <a:r>
                        <a:rPr lang="en-US" sz="1800" u="none" strike="noStrike" dirty="0">
                          <a:effectLst/>
                        </a:rPr>
                        <a:t>engagement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Made training fun and interactive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117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3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9F2C-E679-4FC5-A2F6-30E2FECEB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762000"/>
            <a:ext cx="7739062" cy="685800"/>
          </a:xfrm>
        </p:spPr>
        <p:txBody>
          <a:bodyPr/>
          <a:lstStyle/>
          <a:p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6250-76D8-4183-B9ED-29401A87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47800"/>
            <a:ext cx="7696200" cy="4876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Total staff to be trained divided by class size (20 max)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Selected locations: east and west side locations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Process to identify instructors for each session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Used online tool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Had signup for providers and another process for other staff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Learning management system for signup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Coordinators who assisted in overcoming stumbling blocks: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Helped with creative scheduling options (evenings and Saturdays)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Called in TS champion to increase motivation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9F2C-E679-4FC5-A2F6-30E2FECE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2: Training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6250-76D8-4183-B9ED-29401A87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Needed to improve engagement—not just another program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US" dirty="0" smtClean="0"/>
          </a:p>
          <a:p>
            <a:pPr lvl="1"/>
            <a:r>
              <a:rPr lang="en-US" dirty="0" smtClean="0"/>
              <a:t>Added videos that simplified concepts and that were entertaining (created laughter)  </a:t>
            </a:r>
          </a:p>
          <a:p>
            <a:pPr lvl="1"/>
            <a:r>
              <a:rPr lang="en-US" dirty="0" smtClean="0"/>
              <a:t>Created a video in one of the clinics demonstrating undesirable and then desirable behavior using TeamSTEPPS tools </a:t>
            </a:r>
          </a:p>
          <a:p>
            <a:pPr lvl="2"/>
            <a:r>
              <a:rPr lang="en-US" dirty="0" smtClean="0"/>
              <a:t>Video was “relatable” by including people they knew and a familiar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5" descr="A yellow tennis ball&#10;&#10;Description generated with high confid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95600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979F2C-E679-4FC5-A2F6-30E2FECE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2: Training 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6250-76D8-4183-B9ED-29401A87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20888"/>
            <a:ext cx="7772400" cy="4151312"/>
          </a:xfrm>
        </p:spPr>
        <p:txBody>
          <a:bodyPr/>
          <a:lstStyle/>
          <a:p>
            <a:r>
              <a:rPr lang="en-US" dirty="0" smtClean="0"/>
              <a:t>Needed to get trainees out of their seats</a:t>
            </a:r>
          </a:p>
          <a:p>
            <a:r>
              <a:rPr lang="en-US" dirty="0" smtClean="0"/>
              <a:t>Set up an exercise using tennis balls to simulate the four principles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US" dirty="0" smtClean="0"/>
          </a:p>
          <a:p>
            <a:pPr lvl="1"/>
            <a:r>
              <a:rPr lang="en-US" dirty="0" smtClean="0"/>
              <a:t>Balls represented patients.</a:t>
            </a:r>
          </a:p>
          <a:p>
            <a:pPr lvl="1"/>
            <a:r>
              <a:rPr lang="en-US" dirty="0" smtClean="0"/>
              <a:t>The group represented employees of a new clinic and they had to create the new workflow.</a:t>
            </a:r>
          </a:p>
          <a:p>
            <a:pPr lvl="1"/>
            <a:r>
              <a:rPr lang="en-US" dirty="0"/>
              <a:t>Exercise </a:t>
            </a:r>
            <a:r>
              <a:rPr lang="en-US" dirty="0" smtClean="0"/>
              <a:t>was conducted after </a:t>
            </a:r>
            <a:r>
              <a:rPr lang="en-US" dirty="0"/>
              <a:t>each principle was </a:t>
            </a:r>
            <a:r>
              <a:rPr lang="en-US" dirty="0" smtClean="0"/>
              <a:t>taught, </a:t>
            </a:r>
            <a:r>
              <a:rPr lang="en-US" dirty="0"/>
              <a:t>building on the last </a:t>
            </a:r>
            <a:r>
              <a:rPr lang="en-US" dirty="0" smtClean="0"/>
              <a:t>one.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Webinar and Future Webinars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Webinar is part of a library to support and amplify your work on TeamSTEPPS.</a:t>
            </a:r>
          </a:p>
          <a:p>
            <a:endParaRPr lang="en-US" dirty="0" smtClean="0"/>
          </a:p>
          <a:p>
            <a:r>
              <a:rPr lang="en-US" dirty="0" smtClean="0"/>
              <a:t>TeamSTEPPS for Office-Based Care Online is funded by AHRQ.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9F2C-E679-4FC5-A2F6-30E2FECE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</a:t>
            </a:r>
            <a:r>
              <a:rPr lang="en-US" dirty="0"/>
              <a:t>2: Training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6250-76D8-4183-B9ED-29401A87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Ready…Set…Go!!!!</a:t>
            </a:r>
          </a:p>
          <a:p>
            <a:r>
              <a:rPr lang="en-US" dirty="0" smtClean="0"/>
              <a:t>Email blast with instructions to all site leadership for staff to sign up on LMS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US" strike="sngStrike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Medical Leads</a:t>
            </a:r>
          </a:p>
          <a:p>
            <a:pPr lvl="1"/>
            <a:r>
              <a:rPr lang="en-US" dirty="0" smtClean="0"/>
              <a:t>Regional Directors</a:t>
            </a:r>
          </a:p>
          <a:p>
            <a:pPr lvl="1"/>
            <a:r>
              <a:rPr lang="en-US" dirty="0" smtClean="0"/>
              <a:t>Directors of Nursing</a:t>
            </a:r>
          </a:p>
          <a:p>
            <a:pPr lvl="1"/>
            <a:r>
              <a:rPr lang="en-US" dirty="0" smtClean="0"/>
              <a:t>Nurse Managers</a:t>
            </a:r>
          </a:p>
          <a:p>
            <a:pPr lvl="1"/>
            <a:r>
              <a:rPr lang="en-US" dirty="0" smtClean="0"/>
              <a:t>Operations Managers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3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6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3B65-E767-42D0-BCC0-43CBCB19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</a:t>
            </a:r>
            <a:r>
              <a:rPr lang="en-US" dirty="0"/>
              <a:t>2: Training </a:t>
            </a:r>
            <a:r>
              <a:rPr lang="en-US" dirty="0" smtClean="0"/>
              <a:t>Sessions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First 8 sessions were canceled due to lack of understanding of expectations.</a:t>
            </a:r>
          </a:p>
          <a:p>
            <a:r>
              <a:rPr lang="en-US" altLang="en-US" dirty="0" smtClean="0"/>
              <a:t>Sponsor continued to have multiple discussions with ambulatory senior leadership.</a:t>
            </a:r>
          </a:p>
          <a:p>
            <a:r>
              <a:rPr lang="en-US" altLang="en-US" dirty="0" smtClean="0"/>
              <a:t>We recruited a small class. SUCCESS! The word goes out:</a:t>
            </a:r>
          </a:p>
          <a:p>
            <a:pPr lvl="1"/>
            <a:r>
              <a:rPr lang="en-US" altLang="en-US" dirty="0" smtClean="0"/>
              <a:t>Increased signups </a:t>
            </a:r>
          </a:p>
          <a:p>
            <a:pPr lvl="1"/>
            <a:r>
              <a:rPr lang="en-US" altLang="en-US" dirty="0" smtClean="0"/>
              <a:t>Canceled more sessions to better fill classes</a:t>
            </a:r>
          </a:p>
          <a:p>
            <a:pPr lvl="1"/>
            <a:r>
              <a:rPr lang="en-US" altLang="en-US" dirty="0" smtClean="0"/>
              <a:t>Added sessions as needed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62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9F2C-E679-4FC5-A2F6-30E2FECE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2: Lessons From Training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6250-76D8-4183-B9ED-29401A87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0"/>
            <a:ext cx="7696200" cy="4267200"/>
          </a:xfrm>
        </p:spPr>
        <p:txBody>
          <a:bodyPr/>
          <a:lstStyle/>
          <a:p>
            <a:r>
              <a:rPr lang="en-US" sz="2000" dirty="0" smtClean="0"/>
              <a:t>Struggled with instructor signup because it was in addition to their “day job”:</a:t>
            </a:r>
          </a:p>
          <a:p>
            <a:pPr lvl="1"/>
            <a:r>
              <a:rPr lang="en-US" sz="1800" dirty="0" smtClean="0"/>
              <a:t>Clinics could not spare time from staffing.</a:t>
            </a:r>
          </a:p>
          <a:p>
            <a:pPr lvl="1"/>
            <a:r>
              <a:rPr lang="en-US" sz="1800" dirty="0" smtClean="0"/>
              <a:t>Float pool staff were used as instructors.</a:t>
            </a:r>
          </a:p>
          <a:p>
            <a:r>
              <a:rPr lang="en-US" sz="2000" dirty="0" smtClean="0"/>
              <a:t>Created a trainer kit for grab and go training:</a:t>
            </a:r>
          </a:p>
          <a:p>
            <a:pPr lvl="1"/>
            <a:r>
              <a:rPr lang="en-US" sz="1800" dirty="0" smtClean="0"/>
              <a:t>Binder with step-by-step instructions</a:t>
            </a:r>
          </a:p>
          <a:p>
            <a:pPr lvl="1"/>
            <a:r>
              <a:rPr lang="en-US" sz="1800" dirty="0" smtClean="0"/>
              <a:t>Speaking notes</a:t>
            </a:r>
          </a:p>
          <a:p>
            <a:pPr lvl="1"/>
            <a:r>
              <a:rPr lang="en-US" sz="1800" dirty="0" smtClean="0"/>
              <a:t>Bag of balls</a:t>
            </a:r>
          </a:p>
          <a:p>
            <a:pPr lvl="1"/>
            <a:r>
              <a:rPr lang="en-US" sz="1800" dirty="0" smtClean="0"/>
              <a:t>Candy</a:t>
            </a:r>
          </a:p>
          <a:p>
            <a:pPr lvl="1"/>
            <a:r>
              <a:rPr lang="en-US" sz="1800" dirty="0" smtClean="0"/>
              <a:t>Sign-in sheets and feedback forms</a:t>
            </a:r>
          </a:p>
          <a:p>
            <a:pPr lvl="1"/>
            <a:r>
              <a:rPr lang="en-US" sz="1800" dirty="0" smtClean="0"/>
              <a:t>Exercise tools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273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9F2C-E679-4FC5-A2F6-30E2FECE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2: Training Metrics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496929"/>
              </p:ext>
            </p:extLst>
          </p:nvPr>
        </p:nvGraphicFramePr>
        <p:xfrm>
          <a:off x="881063" y="2133600"/>
          <a:ext cx="7772400" cy="1280160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18692902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61525370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831283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Sessions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b">
                    <a:solidFill>
                      <a:srgbClr val="009F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Participants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b">
                    <a:solidFill>
                      <a:srgbClr val="009F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Sites/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rgbClr val="FFFFFF"/>
                          </a:solidFill>
                        </a:rPr>
                        <a:t>Departments</a:t>
                      </a:r>
                      <a:endParaRPr 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b">
                    <a:solidFill>
                      <a:srgbClr val="009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85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633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174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3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9F2C-E679-4FC5-A2F6-30E2FECE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2: Training Feedback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6250-76D8-4183-B9ED-29401A87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Comments:</a:t>
            </a:r>
            <a:endParaRPr lang="en-US" strike="sngStrike" dirty="0" smtClean="0"/>
          </a:p>
          <a:p>
            <a:pPr lvl="1"/>
            <a:r>
              <a:rPr lang="en-US" dirty="0" smtClean="0"/>
              <a:t>“I didn’t want to come to this class and was not interested… it was the best class I have ever taken.”</a:t>
            </a:r>
          </a:p>
          <a:p>
            <a:pPr lvl="1"/>
            <a:r>
              <a:rPr lang="en-US" dirty="0" smtClean="0"/>
              <a:t>“I can’t wait to CUS.”</a:t>
            </a:r>
          </a:p>
          <a:p>
            <a:pPr lvl="1"/>
            <a:r>
              <a:rPr lang="en-US" dirty="0" smtClean="0"/>
              <a:t>“Excellent reinforcement of team principles.”</a:t>
            </a:r>
          </a:p>
          <a:p>
            <a:pPr lvl="1"/>
            <a:r>
              <a:rPr lang="en-US" dirty="0" smtClean="0"/>
              <a:t>“I think the class was great; enjoyed the videos.”</a:t>
            </a:r>
          </a:p>
          <a:p>
            <a:pPr lvl="1"/>
            <a:r>
              <a:rPr lang="en-US" dirty="0" smtClean="0"/>
              <a:t>“Get more departments together as it enriches the program.”</a:t>
            </a:r>
          </a:p>
          <a:p>
            <a:pPr lvl="1"/>
            <a:r>
              <a:rPr lang="en-US" dirty="0" smtClean="0"/>
              <a:t>“It was great!!”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898648" y="838200"/>
            <a:ext cx="7739062" cy="1143000"/>
          </a:xfrm>
        </p:spPr>
        <p:txBody>
          <a:bodyPr/>
          <a:lstStyle/>
          <a:p>
            <a:r>
              <a:rPr lang="en-US" altLang="en-US" dirty="0" smtClean="0"/>
              <a:t>Stage 3: Sustaining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D6C9-0661-4E85-9EBC-C85F2441F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2133600"/>
            <a:ext cx="7696200" cy="3998912"/>
          </a:xfrm>
        </p:spPr>
        <p:txBody>
          <a:bodyPr/>
          <a:lstStyle/>
          <a:p>
            <a:r>
              <a:rPr lang="en-US" altLang="en-US" dirty="0"/>
              <a:t>TeamSTEPPS Action Council </a:t>
            </a:r>
            <a:r>
              <a:rPr lang="en-US" altLang="en-US" dirty="0" smtClean="0"/>
              <a:t>(TAC)</a:t>
            </a:r>
            <a:endParaRPr lang="en-US" altLang="en-US" dirty="0"/>
          </a:p>
          <a:p>
            <a:pPr lvl="1"/>
            <a:r>
              <a:rPr lang="en-US" altLang="en-US" dirty="0" smtClean="0"/>
              <a:t>Part of sustainability</a:t>
            </a:r>
          </a:p>
          <a:p>
            <a:pPr lvl="1"/>
            <a:r>
              <a:rPr lang="en-US" altLang="en-US" dirty="0" smtClean="0"/>
              <a:t>Clinical and non-clinical areas</a:t>
            </a:r>
          </a:p>
          <a:p>
            <a:pPr lvl="1"/>
            <a:r>
              <a:rPr lang="en-US" altLang="en-US" dirty="0" smtClean="0"/>
              <a:t>Goals:</a:t>
            </a:r>
          </a:p>
          <a:p>
            <a:pPr lvl="2"/>
            <a:r>
              <a:rPr lang="en-US" altLang="en-US" dirty="0" smtClean="0"/>
              <a:t>Improve Patient Safety/Customer Service (Quality).</a:t>
            </a:r>
          </a:p>
          <a:p>
            <a:pPr lvl="2"/>
            <a:r>
              <a:rPr lang="en-US" altLang="en-US" dirty="0" smtClean="0"/>
              <a:t>Improve Patient/Customer Satisfaction (Patient Experience).</a:t>
            </a:r>
          </a:p>
          <a:p>
            <a:pPr lvl="2"/>
            <a:r>
              <a:rPr lang="en-US" altLang="en-US" dirty="0" smtClean="0"/>
              <a:t>Improve Employee Engagement (Human Resources).</a:t>
            </a:r>
          </a:p>
          <a:p>
            <a:pPr lvl="2"/>
            <a:r>
              <a:rPr lang="en-US" altLang="en-US" dirty="0" smtClean="0"/>
              <a:t>Improve Processes and Increase Efficiencies  (Lean/Six Sigma).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888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Stage 3:</a:t>
            </a:r>
            <a:r>
              <a:rPr lang="en-US" altLang="en-US" dirty="0">
                <a:solidFill>
                  <a:srgbClr val="0000FF"/>
                </a:solidFill>
              </a:rPr>
              <a:t/>
            </a:r>
            <a:br>
              <a:rPr lang="en-US" altLang="en-US" dirty="0">
                <a:solidFill>
                  <a:srgbClr val="0000FF"/>
                </a:solidFill>
              </a:rPr>
            </a:br>
            <a:r>
              <a:rPr lang="en-US" altLang="en-US" dirty="0"/>
              <a:t>Structure of the TACs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883F4F08-5324-4F45-8133-FCFC128A8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Action Council has two co-chairs:</a:t>
            </a:r>
          </a:p>
          <a:p>
            <a:pPr lvl="1"/>
            <a:r>
              <a:rPr lang="en-US" altLang="en-US" sz="1800" dirty="0" smtClean="0"/>
              <a:t>Co-chairs are not part of leadership. They are line staff.</a:t>
            </a:r>
          </a:p>
          <a:p>
            <a:pPr lvl="1"/>
            <a:r>
              <a:rPr lang="en-US" altLang="en-US" sz="1800" dirty="0" smtClean="0"/>
              <a:t>Master Trainer sits on the Action Council to support the co-chairs.</a:t>
            </a:r>
          </a:p>
          <a:p>
            <a:r>
              <a:rPr lang="en-US" altLang="en-US" sz="2000" dirty="0" smtClean="0"/>
              <a:t>One person represents every discipline/job category on the unit.</a:t>
            </a:r>
          </a:p>
          <a:p>
            <a:r>
              <a:rPr lang="en-US" altLang="en-US" sz="2000" dirty="0" smtClean="0"/>
              <a:t>Council includes patient and family advisors.</a:t>
            </a:r>
          </a:p>
          <a:p>
            <a:r>
              <a:rPr lang="en-US" altLang="en-US" sz="2000" dirty="0" smtClean="0"/>
              <a:t>One administrator serves on the council to address barriers.</a:t>
            </a:r>
          </a:p>
          <a:p>
            <a:r>
              <a:rPr lang="en-US" altLang="en-US" sz="2000" dirty="0" smtClean="0"/>
              <a:t>One TeamSTEPPS Master Trainer serves on the council.</a:t>
            </a:r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70714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BE6FA-D419-4A4C-8271-6F16B71A4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19400"/>
            <a:ext cx="7739062" cy="914400"/>
          </a:xfrm>
        </p:spPr>
        <p:txBody>
          <a:bodyPr/>
          <a:lstStyle/>
          <a:p>
            <a:r>
              <a:rPr lang="en-US" dirty="0" smtClean="0"/>
              <a:t>Examples of TeamSTEPPS Implementation and TAC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297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9F2C-E679-4FC5-A2F6-30E2FECE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3: Sustaining—Next 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6250-76D8-4183-B9ED-29401A87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20888"/>
            <a:ext cx="7696200" cy="4075112"/>
          </a:xfrm>
        </p:spPr>
        <p:txBody>
          <a:bodyPr/>
          <a:lstStyle/>
          <a:p>
            <a:r>
              <a:rPr lang="en-US" dirty="0" smtClean="0"/>
              <a:t>Monthly Sustainment Committee meeting was created:</a:t>
            </a:r>
          </a:p>
          <a:p>
            <a:pPr lvl="1"/>
            <a:r>
              <a:rPr lang="en-US" dirty="0" smtClean="0"/>
              <a:t>Committee members would report what current TACs were doing.</a:t>
            </a:r>
          </a:p>
          <a:p>
            <a:pPr lvl="1"/>
            <a:r>
              <a:rPr lang="en-US" dirty="0" smtClean="0"/>
              <a:t>Committee would discuss how to help departments establish their TACs:</a:t>
            </a:r>
          </a:p>
          <a:p>
            <a:pPr lvl="2"/>
            <a:r>
              <a:rPr lang="en-US" dirty="0" smtClean="0"/>
              <a:t>Struggles because it is something new and not sure how to make it work</a:t>
            </a:r>
          </a:p>
          <a:p>
            <a:pPr lvl="2"/>
            <a:r>
              <a:rPr lang="en-US" dirty="0" smtClean="0"/>
              <a:t>Wondering how we share ideas to share ideas…..</a:t>
            </a:r>
          </a:p>
          <a:p>
            <a:pPr lvl="2"/>
            <a:r>
              <a:rPr lang="en-US" dirty="0" smtClean="0"/>
              <a:t>Too difficult to have everyone come to a monthly meeting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2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9F2C-E679-4FC5-A2F6-30E2FECE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3: Sustaining—Use of Huddle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6250-76D8-4183-B9ED-29401A87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a monthly conference call:</a:t>
            </a:r>
          </a:p>
          <a:p>
            <a:pPr lvl="1"/>
            <a:r>
              <a:rPr lang="en-US" dirty="0" smtClean="0"/>
              <a:t>Established dates and time</a:t>
            </a:r>
          </a:p>
          <a:p>
            <a:pPr lvl="1"/>
            <a:r>
              <a:rPr lang="en-US" dirty="0" smtClean="0"/>
              <a:t>Set call-in number</a:t>
            </a:r>
          </a:p>
          <a:p>
            <a:pPr lvl="1"/>
            <a:r>
              <a:rPr lang="en-US" dirty="0" smtClean="0"/>
              <a:t>Established a lead for the call</a:t>
            </a:r>
          </a:p>
          <a:p>
            <a:pPr lvl="1"/>
            <a:r>
              <a:rPr lang="en-US" dirty="0" smtClean="0"/>
              <a:t>Asked member of each TAC to provide a monthly update</a:t>
            </a:r>
          </a:p>
          <a:p>
            <a:pPr lvl="1"/>
            <a:r>
              <a:rPr lang="en-US" dirty="0" smtClean="0"/>
              <a:t>Generated high-level discussion, sharing ideas and addressing barriers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9" y="1828800"/>
            <a:ext cx="7705725" cy="43037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Dial-in: 1-877-410-5657 Passcode: 165984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Questions are encouraged throughout the presentation and will be answered at the end.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To submit a question, type it into the Chat Area and send it at any time during the presentation.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An evaluation will be emailed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to you shortly after the webinar.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9F2C-E679-4FC5-A2F6-30E2FECE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 Checklist</a:t>
            </a:r>
            <a:endParaRPr lang="en-US" strike="sngStrike" dirty="0"/>
          </a:p>
        </p:txBody>
      </p:sp>
      <p:pic>
        <p:nvPicPr>
          <p:cNvPr id="44035" name="Content Placeholder 3" descr="Monthly briefing checkli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14415" r="8415" b="34064"/>
          <a:stretch>
            <a:fillRect/>
          </a:stretch>
        </p:blipFill>
        <p:spPr>
          <a:xfrm>
            <a:off x="1892472" y="2043695"/>
            <a:ext cx="5740055" cy="372469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45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9F2C-E679-4FC5-A2F6-30E2FECEB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Actions and Next Steps</a:t>
            </a:r>
            <a:endParaRPr lang="en-US" strike="sngStri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26250-76D8-4183-B9ED-29401A87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Quality projects are reported to leadership, highlighted on our intranet, and presented at seminars and conferences.</a:t>
            </a:r>
          </a:p>
          <a:p>
            <a:r>
              <a:rPr lang="en-US" altLang="en-US" dirty="0" smtClean="0"/>
              <a:t>Next Steps:</a:t>
            </a:r>
          </a:p>
          <a:p>
            <a:pPr lvl="1"/>
            <a:r>
              <a:rPr lang="en-US" altLang="en-US" dirty="0" smtClean="0"/>
              <a:t>Meet with satellite leadership to encourage and assist establishing a TAC. Continuous </a:t>
            </a:r>
            <a:r>
              <a:rPr lang="en-US" altLang="en-US" dirty="0"/>
              <a:t>work in </a:t>
            </a:r>
            <a:r>
              <a:rPr lang="en-US" altLang="en-US" dirty="0" smtClean="0"/>
              <a:t>progress.</a:t>
            </a:r>
          </a:p>
          <a:p>
            <a:pPr lvl="1"/>
            <a:r>
              <a:rPr lang="en-US" altLang="en-US" dirty="0" smtClean="0"/>
              <a:t>Determine areas in need of “</a:t>
            </a:r>
            <a:r>
              <a:rPr lang="en-US" altLang="en-US" dirty="0" err="1" smtClean="0"/>
              <a:t>redosing</a:t>
            </a:r>
            <a:r>
              <a:rPr lang="en-US" altLang="en-US" dirty="0" smtClean="0"/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FA891-FE7C-4C3A-95D8-7F13A507C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</a:t>
            </a:r>
            <a:endParaRPr lang="en-US" dirty="0"/>
          </a:p>
        </p:txBody>
      </p:sp>
      <p:pic>
        <p:nvPicPr>
          <p:cNvPr id="47106" name="Content Placeholder 3" descr="alt=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6061" r="14395" b="7576"/>
          <a:stretch>
            <a:fillRect/>
          </a:stretch>
        </p:blipFill>
        <p:spPr>
          <a:xfrm>
            <a:off x="1828800" y="1981200"/>
            <a:ext cx="2919783" cy="3617912"/>
          </a:xfrm>
        </p:spPr>
      </p:pic>
      <p:pic>
        <p:nvPicPr>
          <p:cNvPr id="47107" name="Picture 4" descr="MetroHealth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445" y="1981200"/>
            <a:ext cx="3617911" cy="361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Presenters</a:t>
            </a:r>
            <a:endParaRPr lang="en-US" altLang="en-US" dirty="0"/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Maria Podmore, M.P.A., B.S.N., RN, NEA, Director of Nursing</a:t>
            </a:r>
          </a:p>
          <a:p>
            <a:r>
              <a:rPr lang="en-US" altLang="en-US" dirty="0" smtClean="0"/>
              <a:t>Katie Carney, M.P.A., B.S.N., RN, NEA, Associate Chief Nursing Officer</a:t>
            </a:r>
          </a:p>
          <a:p>
            <a:r>
              <a:rPr lang="en-US" altLang="en-US" dirty="0" smtClean="0"/>
              <a:t>Robert L. Smith, Ph.D., Director, Medical Staff Assistance Programs &amp; TeamSTEPPS</a:t>
            </a:r>
          </a:p>
          <a:p>
            <a:endParaRPr lang="en-US" altLang="en-US" dirty="0"/>
          </a:p>
        </p:txBody>
      </p:sp>
      <p:grpSp>
        <p:nvGrpSpPr>
          <p:cNvPr id="2" name="Group 1" descr="MetroHealth logo"/>
          <p:cNvGrpSpPr/>
          <p:nvPr/>
        </p:nvGrpSpPr>
        <p:grpSpPr>
          <a:xfrm>
            <a:off x="6934200" y="4419600"/>
            <a:ext cx="1985963" cy="1885950"/>
            <a:chOff x="6934200" y="4419600"/>
            <a:chExt cx="1985963" cy="1885950"/>
          </a:xfrm>
        </p:grpSpPr>
        <p:pic>
          <p:nvPicPr>
            <p:cNvPr id="15362" name="Picture 3" descr="MetroHealth 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4752976"/>
              <a:ext cx="1166813" cy="116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63E017D-DD89-4577-B550-811C65144198}"/>
                </a:ext>
              </a:extLst>
            </p:cNvPr>
            <p:cNvSpPr/>
            <p:nvPr/>
          </p:nvSpPr>
          <p:spPr>
            <a:xfrm>
              <a:off x="6934200" y="4419600"/>
              <a:ext cx="1985963" cy="1885950"/>
            </a:xfrm>
            <a:prstGeom prst="ellipse">
              <a:avLst/>
            </a:prstGeom>
            <a:noFill/>
            <a:ln w="762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5515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978408" y="2190925"/>
            <a:ext cx="7656409" cy="2407677"/>
            <a:chOff x="1102215" y="2190925"/>
            <a:chExt cx="7656409" cy="2407677"/>
          </a:xfrm>
        </p:grpSpPr>
        <p:sp>
          <p:nvSpPr>
            <p:cNvPr id="13" name="Freeform 12"/>
            <p:cNvSpPr>
              <a:spLocks noChangeAspect="1"/>
            </p:cNvSpPr>
            <p:nvPr/>
          </p:nvSpPr>
          <p:spPr>
            <a:xfrm>
              <a:off x="3977640" y="2468880"/>
              <a:ext cx="2011680" cy="1634290"/>
            </a:xfrm>
            <a:custGeom>
              <a:avLst/>
              <a:gdLst>
                <a:gd name="connsiteX0" fmla="*/ 0 w 2273208"/>
                <a:gd name="connsiteY0" fmla="*/ 923378 h 1846756"/>
                <a:gd name="connsiteX1" fmla="*/ 527618 w 2273208"/>
                <a:gd name="connsiteY1" fmla="*/ 0 h 1846756"/>
                <a:gd name="connsiteX2" fmla="*/ 1745590 w 2273208"/>
                <a:gd name="connsiteY2" fmla="*/ 0 h 1846756"/>
                <a:gd name="connsiteX3" fmla="*/ 2273208 w 2273208"/>
                <a:gd name="connsiteY3" fmla="*/ 923378 h 1846756"/>
                <a:gd name="connsiteX4" fmla="*/ 1745590 w 2273208"/>
                <a:gd name="connsiteY4" fmla="*/ 1846756 h 1846756"/>
                <a:gd name="connsiteX5" fmla="*/ 527618 w 2273208"/>
                <a:gd name="connsiteY5" fmla="*/ 1846756 h 1846756"/>
                <a:gd name="connsiteX6" fmla="*/ 0 w 2273208"/>
                <a:gd name="connsiteY6" fmla="*/ 923378 h 184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3208" h="1846756">
                  <a:moveTo>
                    <a:pt x="0" y="923378"/>
                  </a:moveTo>
                  <a:lnTo>
                    <a:pt x="527618" y="0"/>
                  </a:lnTo>
                  <a:lnTo>
                    <a:pt x="1745590" y="0"/>
                  </a:lnTo>
                  <a:lnTo>
                    <a:pt x="2273208" y="923378"/>
                  </a:lnTo>
                  <a:lnTo>
                    <a:pt x="1745590" y="1846756"/>
                  </a:lnTo>
                  <a:lnTo>
                    <a:pt x="527618" y="1846756"/>
                  </a:lnTo>
                  <a:lnTo>
                    <a:pt x="0" y="923378"/>
                  </a:lnTo>
                  <a:close/>
                </a:path>
              </a:pathLst>
            </a:custGeom>
            <a:blipFill rotWithShape="0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0867" tIns="332335" rIns="400867" bIns="332335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102215" y="2214584"/>
              <a:ext cx="1113810" cy="963583"/>
            </a:xfrm>
            <a:custGeom>
              <a:avLst/>
              <a:gdLst>
                <a:gd name="connsiteX0" fmla="*/ 0 w 1113810"/>
                <a:gd name="connsiteY0" fmla="*/ 481792 h 963583"/>
                <a:gd name="connsiteX1" fmla="*/ 275296 w 1113810"/>
                <a:gd name="connsiteY1" fmla="*/ 0 h 963583"/>
                <a:gd name="connsiteX2" fmla="*/ 838514 w 1113810"/>
                <a:gd name="connsiteY2" fmla="*/ 0 h 963583"/>
                <a:gd name="connsiteX3" fmla="*/ 1113810 w 1113810"/>
                <a:gd name="connsiteY3" fmla="*/ 481792 h 963583"/>
                <a:gd name="connsiteX4" fmla="*/ 838514 w 1113810"/>
                <a:gd name="connsiteY4" fmla="*/ 963583 h 963583"/>
                <a:gd name="connsiteX5" fmla="*/ 275296 w 1113810"/>
                <a:gd name="connsiteY5" fmla="*/ 963583 h 963583"/>
                <a:gd name="connsiteX6" fmla="*/ 0 w 1113810"/>
                <a:gd name="connsiteY6" fmla="*/ 481792 h 96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810" h="963583">
                  <a:moveTo>
                    <a:pt x="0" y="481792"/>
                  </a:moveTo>
                  <a:lnTo>
                    <a:pt x="275296" y="0"/>
                  </a:lnTo>
                  <a:lnTo>
                    <a:pt x="838514" y="0"/>
                  </a:lnTo>
                  <a:lnTo>
                    <a:pt x="1113810" y="481792"/>
                  </a:lnTo>
                  <a:lnTo>
                    <a:pt x="838514" y="963583"/>
                  </a:lnTo>
                  <a:lnTo>
                    <a:pt x="275296" y="963583"/>
                  </a:lnTo>
                  <a:lnTo>
                    <a:pt x="0" y="481792"/>
                  </a:lnTo>
                  <a:close/>
                </a:path>
              </a:pathLst>
            </a:custGeom>
            <a:solidFill>
              <a:srgbClr val="009FC3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363" tIns="177467" rIns="202363" bIns="17746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Primary Care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44814" y="2190925"/>
              <a:ext cx="1113810" cy="963583"/>
            </a:xfrm>
            <a:custGeom>
              <a:avLst/>
              <a:gdLst>
                <a:gd name="connsiteX0" fmla="*/ 0 w 1113810"/>
                <a:gd name="connsiteY0" fmla="*/ 481792 h 963583"/>
                <a:gd name="connsiteX1" fmla="*/ 275296 w 1113810"/>
                <a:gd name="connsiteY1" fmla="*/ 0 h 963583"/>
                <a:gd name="connsiteX2" fmla="*/ 838514 w 1113810"/>
                <a:gd name="connsiteY2" fmla="*/ 0 h 963583"/>
                <a:gd name="connsiteX3" fmla="*/ 1113810 w 1113810"/>
                <a:gd name="connsiteY3" fmla="*/ 481792 h 963583"/>
                <a:gd name="connsiteX4" fmla="*/ 838514 w 1113810"/>
                <a:gd name="connsiteY4" fmla="*/ 963583 h 963583"/>
                <a:gd name="connsiteX5" fmla="*/ 275296 w 1113810"/>
                <a:gd name="connsiteY5" fmla="*/ 963583 h 963583"/>
                <a:gd name="connsiteX6" fmla="*/ 0 w 1113810"/>
                <a:gd name="connsiteY6" fmla="*/ 481792 h 96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810" h="963583">
                  <a:moveTo>
                    <a:pt x="0" y="481792"/>
                  </a:moveTo>
                  <a:lnTo>
                    <a:pt x="275296" y="0"/>
                  </a:lnTo>
                  <a:lnTo>
                    <a:pt x="838514" y="0"/>
                  </a:lnTo>
                  <a:lnTo>
                    <a:pt x="1113810" y="481792"/>
                  </a:lnTo>
                  <a:lnTo>
                    <a:pt x="838514" y="963583"/>
                  </a:lnTo>
                  <a:lnTo>
                    <a:pt x="275296" y="963583"/>
                  </a:lnTo>
                  <a:lnTo>
                    <a:pt x="0" y="481792"/>
                  </a:lnTo>
                  <a:close/>
                </a:path>
              </a:pathLst>
            </a:custGeom>
            <a:solidFill>
              <a:srgbClr val="66330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363" tIns="177467" rIns="202363" bIns="17746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Primary Care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644384" y="3635019"/>
              <a:ext cx="1113810" cy="963583"/>
            </a:xfrm>
            <a:custGeom>
              <a:avLst/>
              <a:gdLst>
                <a:gd name="connsiteX0" fmla="*/ 0 w 1113810"/>
                <a:gd name="connsiteY0" fmla="*/ 481792 h 963583"/>
                <a:gd name="connsiteX1" fmla="*/ 275296 w 1113810"/>
                <a:gd name="connsiteY1" fmla="*/ 0 h 963583"/>
                <a:gd name="connsiteX2" fmla="*/ 838514 w 1113810"/>
                <a:gd name="connsiteY2" fmla="*/ 0 h 963583"/>
                <a:gd name="connsiteX3" fmla="*/ 1113810 w 1113810"/>
                <a:gd name="connsiteY3" fmla="*/ 481792 h 963583"/>
                <a:gd name="connsiteX4" fmla="*/ 838514 w 1113810"/>
                <a:gd name="connsiteY4" fmla="*/ 963583 h 963583"/>
                <a:gd name="connsiteX5" fmla="*/ 275296 w 1113810"/>
                <a:gd name="connsiteY5" fmla="*/ 963583 h 963583"/>
                <a:gd name="connsiteX6" fmla="*/ 0 w 1113810"/>
                <a:gd name="connsiteY6" fmla="*/ 481792 h 96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810" h="963583">
                  <a:moveTo>
                    <a:pt x="0" y="481792"/>
                  </a:moveTo>
                  <a:lnTo>
                    <a:pt x="275296" y="0"/>
                  </a:lnTo>
                  <a:lnTo>
                    <a:pt x="838514" y="0"/>
                  </a:lnTo>
                  <a:lnTo>
                    <a:pt x="1113810" y="481792"/>
                  </a:lnTo>
                  <a:lnTo>
                    <a:pt x="838514" y="963583"/>
                  </a:lnTo>
                  <a:lnTo>
                    <a:pt x="275296" y="963583"/>
                  </a:lnTo>
                  <a:lnTo>
                    <a:pt x="0" y="48179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363" tIns="177467" rIns="202363" bIns="17746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Primary Care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106424" y="3585033"/>
              <a:ext cx="1113810" cy="963583"/>
            </a:xfrm>
            <a:custGeom>
              <a:avLst/>
              <a:gdLst>
                <a:gd name="connsiteX0" fmla="*/ 0 w 1113810"/>
                <a:gd name="connsiteY0" fmla="*/ 481792 h 963583"/>
                <a:gd name="connsiteX1" fmla="*/ 275296 w 1113810"/>
                <a:gd name="connsiteY1" fmla="*/ 0 h 963583"/>
                <a:gd name="connsiteX2" fmla="*/ 838514 w 1113810"/>
                <a:gd name="connsiteY2" fmla="*/ 0 h 963583"/>
                <a:gd name="connsiteX3" fmla="*/ 1113810 w 1113810"/>
                <a:gd name="connsiteY3" fmla="*/ 481792 h 963583"/>
                <a:gd name="connsiteX4" fmla="*/ 838514 w 1113810"/>
                <a:gd name="connsiteY4" fmla="*/ 963583 h 963583"/>
                <a:gd name="connsiteX5" fmla="*/ 275296 w 1113810"/>
                <a:gd name="connsiteY5" fmla="*/ 963583 h 963583"/>
                <a:gd name="connsiteX6" fmla="*/ 0 w 1113810"/>
                <a:gd name="connsiteY6" fmla="*/ 481792 h 96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810" h="963583">
                  <a:moveTo>
                    <a:pt x="0" y="481792"/>
                  </a:moveTo>
                  <a:lnTo>
                    <a:pt x="275296" y="0"/>
                  </a:lnTo>
                  <a:lnTo>
                    <a:pt x="838514" y="0"/>
                  </a:lnTo>
                  <a:lnTo>
                    <a:pt x="1113810" y="481792"/>
                  </a:lnTo>
                  <a:lnTo>
                    <a:pt x="838514" y="963583"/>
                  </a:lnTo>
                  <a:lnTo>
                    <a:pt x="275296" y="963583"/>
                  </a:lnTo>
                  <a:lnTo>
                    <a:pt x="0" y="48179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363" tIns="177467" rIns="202363" bIns="17746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Primary Care</a:t>
              </a:r>
            </a:p>
          </p:txBody>
        </p:sp>
        <p:sp>
          <p:nvSpPr>
            <p:cNvPr id="8" name="Arrow: Pentagon 7" descr="alt=&quot;&quot;">
              <a:extLst>
                <a:ext uri="{FF2B5EF4-FFF2-40B4-BE49-F238E27FC236}">
                  <a16:creationId xmlns:a16="http://schemas.microsoft.com/office/drawing/2014/main" id="{6486FAB3-3D7B-4CE7-9660-33F45C4DDABD}"/>
                </a:ext>
              </a:extLst>
            </p:cNvPr>
            <p:cNvSpPr/>
            <p:nvPr/>
          </p:nvSpPr>
          <p:spPr>
            <a:xfrm>
              <a:off x="5883922" y="2468562"/>
              <a:ext cx="1771650" cy="364331"/>
            </a:xfrm>
            <a:prstGeom prst="homePlate">
              <a:avLst/>
            </a:prstGeom>
            <a:solidFill>
              <a:srgbClr val="FFFFFF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663300"/>
                  </a:solidFill>
                </a:rPr>
                <a:t>TeamSTEPPS</a:t>
              </a:r>
            </a:p>
          </p:txBody>
        </p:sp>
        <p:sp>
          <p:nvSpPr>
            <p:cNvPr id="9" name="Arrow: Pentagon 8" descr="alt=&quot;&quot;">
              <a:extLst>
                <a:ext uri="{FF2B5EF4-FFF2-40B4-BE49-F238E27FC236}">
                  <a16:creationId xmlns:a16="http://schemas.microsoft.com/office/drawing/2014/main" id="{CA414BFD-F14F-4E33-A65E-1C3094A33C47}"/>
                </a:ext>
              </a:extLst>
            </p:cNvPr>
            <p:cNvSpPr/>
            <p:nvPr/>
          </p:nvSpPr>
          <p:spPr>
            <a:xfrm flipH="1">
              <a:off x="2216025" y="2514209"/>
              <a:ext cx="1859756" cy="364331"/>
            </a:xfrm>
            <a:prstGeom prst="homePlate">
              <a:avLst/>
            </a:prstGeom>
            <a:solidFill>
              <a:srgbClr val="FFFFFF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663300"/>
                  </a:solidFill>
                </a:rPr>
                <a:t>TeamSTEPPS</a:t>
              </a:r>
            </a:p>
          </p:txBody>
        </p:sp>
        <p:sp>
          <p:nvSpPr>
            <p:cNvPr id="10" name="Arrow: Pentagon 9" descr="alt=&quot;&quot;">
              <a:extLst>
                <a:ext uri="{FF2B5EF4-FFF2-40B4-BE49-F238E27FC236}">
                  <a16:creationId xmlns:a16="http://schemas.microsoft.com/office/drawing/2014/main" id="{E2B2A729-1BB1-4B71-BD9D-1C9CB6668149}"/>
                </a:ext>
              </a:extLst>
            </p:cNvPr>
            <p:cNvSpPr/>
            <p:nvPr/>
          </p:nvSpPr>
          <p:spPr>
            <a:xfrm flipH="1">
              <a:off x="2212848" y="3917489"/>
              <a:ext cx="1924050" cy="363141"/>
            </a:xfrm>
            <a:prstGeom prst="homePlate">
              <a:avLst/>
            </a:prstGeom>
            <a:solidFill>
              <a:srgbClr val="FFFFFF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663300"/>
                  </a:solidFill>
                </a:rPr>
                <a:t>TeamSTEPPS</a:t>
              </a:r>
            </a:p>
          </p:txBody>
        </p:sp>
        <p:sp>
          <p:nvSpPr>
            <p:cNvPr id="11" name="Arrow: Pentagon 10" descr="alt=&quot;&quot;">
              <a:extLst>
                <a:ext uri="{FF2B5EF4-FFF2-40B4-BE49-F238E27FC236}">
                  <a16:creationId xmlns:a16="http://schemas.microsoft.com/office/drawing/2014/main" id="{E0C413AC-569F-4C72-BE91-CFFF9DF37633}"/>
                </a:ext>
              </a:extLst>
            </p:cNvPr>
            <p:cNvSpPr/>
            <p:nvPr/>
          </p:nvSpPr>
          <p:spPr>
            <a:xfrm>
              <a:off x="5888736" y="3934644"/>
              <a:ext cx="1771650" cy="364331"/>
            </a:xfrm>
            <a:prstGeom prst="homePlate">
              <a:avLst/>
            </a:prstGeom>
            <a:solidFill>
              <a:srgbClr val="FFFFFF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663300"/>
                  </a:solidFill>
                </a:rPr>
                <a:t>TeamSTEPPS</a:t>
              </a: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TeamSTEPPS at </a:t>
            </a:r>
            <a:r>
              <a:rPr lang="en-US" dirty="0" err="1" smtClean="0"/>
              <a:t>MetroHealth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1063" y="762000"/>
            <a:ext cx="7739062" cy="685800"/>
          </a:xfrm>
        </p:spPr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MetroHealth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"/>
          </p:nvPr>
        </p:nvSpPr>
        <p:spPr>
          <a:xfrm>
            <a:off x="822960" y="1554480"/>
            <a:ext cx="3840480" cy="4008120"/>
          </a:xfrm>
        </p:spPr>
        <p:txBody>
          <a:bodyPr/>
          <a:lstStyle/>
          <a:p>
            <a:pPr lvl="0"/>
            <a:r>
              <a:rPr lang="en-US" sz="2200" dirty="0" smtClean="0"/>
              <a:t>Level </a:t>
            </a:r>
            <a:r>
              <a:rPr lang="en-US" sz="2200" dirty="0"/>
              <a:t>I Adult Trauma</a:t>
            </a:r>
          </a:p>
          <a:p>
            <a:pPr lvl="0"/>
            <a:r>
              <a:rPr lang="en-US" sz="2200" dirty="0" smtClean="0"/>
              <a:t>Burn </a:t>
            </a:r>
            <a:r>
              <a:rPr lang="en-US" sz="2200" dirty="0"/>
              <a:t>Center</a:t>
            </a:r>
          </a:p>
          <a:p>
            <a:pPr lvl="0"/>
            <a:r>
              <a:rPr lang="en-US" sz="2200" dirty="0" smtClean="0"/>
              <a:t>Level </a:t>
            </a:r>
            <a:r>
              <a:rPr lang="en-US" sz="2200" dirty="0"/>
              <a:t>III NICU</a:t>
            </a:r>
          </a:p>
          <a:p>
            <a:pPr lvl="0"/>
            <a:r>
              <a:rPr lang="en-US" sz="2200" dirty="0" smtClean="0"/>
              <a:t>Academic </a:t>
            </a:r>
            <a:r>
              <a:rPr lang="en-US" sz="2200" dirty="0"/>
              <a:t>Medical Center </a:t>
            </a:r>
          </a:p>
          <a:p>
            <a:pPr lvl="0"/>
            <a:r>
              <a:rPr lang="en-US" sz="2200" dirty="0"/>
              <a:t>Case Western Reserve </a:t>
            </a:r>
            <a:r>
              <a:rPr lang="en-US" sz="2200" dirty="0" smtClean="0"/>
              <a:t>University </a:t>
            </a:r>
            <a:r>
              <a:rPr lang="en-US" sz="2200" dirty="0"/>
              <a:t>School of Medicine</a:t>
            </a:r>
          </a:p>
          <a:p>
            <a:pPr lvl="0"/>
            <a:r>
              <a:rPr lang="en-US" sz="2200" dirty="0" smtClean="0"/>
              <a:t>Magnet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4" name="Content Placeholder 3" descr="MetroHealth facility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tretch>
            <a:fillRect/>
          </a:stretch>
        </p:blipFill>
        <p:spPr>
          <a:xfrm>
            <a:off x="4572000" y="2103120"/>
            <a:ext cx="4114800" cy="2024483"/>
          </a:xfrm>
        </p:spPr>
      </p:pic>
      <p:sp>
        <p:nvSpPr>
          <p:cNvPr id="13" name="TextBox 12"/>
          <p:cNvSpPr txBox="1"/>
          <p:nvPr/>
        </p:nvSpPr>
        <p:spPr>
          <a:xfrm>
            <a:off x="4572000" y="420624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Serving Cuyahoga County since </a:t>
            </a:r>
            <a:r>
              <a:rPr lang="en-US" dirty="0" smtClean="0"/>
              <a:t>1837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784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MetroHealth</a:t>
            </a:r>
            <a:r>
              <a:rPr lang="en-US" dirty="0" smtClean="0"/>
              <a:t>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$1 billion </a:t>
            </a:r>
            <a:r>
              <a:rPr lang="en-US" sz="2000" dirty="0"/>
              <a:t>in </a:t>
            </a:r>
            <a:r>
              <a:rPr lang="en-US" sz="2000" dirty="0" smtClean="0"/>
              <a:t>operating revenue</a:t>
            </a:r>
            <a:endParaRPr lang="en-US" sz="2000" dirty="0"/>
          </a:p>
          <a:p>
            <a:r>
              <a:rPr lang="en-US" sz="2000" dirty="0"/>
              <a:t>Over 1,200,000 </a:t>
            </a:r>
            <a:r>
              <a:rPr lang="en-US" sz="2000" dirty="0" smtClean="0"/>
              <a:t>ambulatory </a:t>
            </a:r>
            <a:r>
              <a:rPr lang="en-US" sz="2000" dirty="0"/>
              <a:t>visits</a:t>
            </a:r>
          </a:p>
          <a:p>
            <a:r>
              <a:rPr lang="en-US" sz="2000" dirty="0"/>
              <a:t>Over 125,000 </a:t>
            </a:r>
            <a:r>
              <a:rPr lang="en-US" sz="2000" dirty="0" smtClean="0"/>
              <a:t>emergency department </a:t>
            </a:r>
            <a:r>
              <a:rPr lang="en-US" sz="2000" dirty="0"/>
              <a:t>visits</a:t>
            </a:r>
          </a:p>
          <a:p>
            <a:r>
              <a:rPr lang="en-US" sz="2000" dirty="0"/>
              <a:t>Over 7,500 employees</a:t>
            </a:r>
          </a:p>
          <a:p>
            <a:r>
              <a:rPr lang="en-US" sz="2000" dirty="0"/>
              <a:t>Over 5,000 trauma activations</a:t>
            </a:r>
          </a:p>
          <a:p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Over 3,000 births</a:t>
            </a:r>
          </a:p>
          <a:p>
            <a:r>
              <a:rPr lang="en-US" sz="2000" dirty="0"/>
              <a:t>Twenty-three </a:t>
            </a:r>
            <a:r>
              <a:rPr lang="en-US" sz="2000" dirty="0" smtClean="0"/>
              <a:t>health centers</a:t>
            </a:r>
            <a:endParaRPr lang="en-US" sz="2000" dirty="0"/>
          </a:p>
          <a:p>
            <a:r>
              <a:rPr lang="en-US" sz="2000" dirty="0"/>
              <a:t>Nine </a:t>
            </a:r>
            <a:r>
              <a:rPr lang="en-US" sz="2000" dirty="0" smtClean="0"/>
              <a:t>pharmacies</a:t>
            </a:r>
            <a:endParaRPr lang="en-US" sz="2000" dirty="0"/>
          </a:p>
          <a:p>
            <a:r>
              <a:rPr lang="en-US" sz="2000" dirty="0"/>
              <a:t>Five Metro </a:t>
            </a:r>
            <a:r>
              <a:rPr lang="en-US" sz="2000" i="1" dirty="0" err="1"/>
              <a:t>ExpressCare</a:t>
            </a:r>
            <a:endParaRPr lang="en-US" sz="2000" i="1" dirty="0"/>
          </a:p>
          <a:p>
            <a:r>
              <a:rPr lang="en-US" sz="2000" dirty="0"/>
              <a:t>Four </a:t>
            </a:r>
            <a:r>
              <a:rPr lang="en-US" sz="2000" dirty="0" smtClean="0"/>
              <a:t>discount </a:t>
            </a:r>
            <a:r>
              <a:rPr lang="en-US" sz="2000" dirty="0"/>
              <a:t>Drug Mart Clinics</a:t>
            </a:r>
          </a:p>
          <a:p>
            <a:r>
              <a:rPr lang="en-US" sz="2000" dirty="0"/>
              <a:t>Three </a:t>
            </a:r>
            <a:r>
              <a:rPr lang="en-US" sz="2000" dirty="0" smtClean="0"/>
              <a:t>community </a:t>
            </a:r>
            <a:r>
              <a:rPr lang="en-US" sz="2000" dirty="0"/>
              <a:t>EDs </a:t>
            </a:r>
          </a:p>
          <a:p>
            <a:r>
              <a:rPr lang="en-US" sz="2000" dirty="0" smtClean="0"/>
              <a:t>Two micro hospitals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93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A3C28-369E-4703-9E45-D53A8B34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TeamSTEPPS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3A4E-27C9-4BBB-9EF8-BEB7F2C7B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Initiated Program in 2013:</a:t>
            </a:r>
          </a:p>
          <a:p>
            <a:pPr lvl="1"/>
            <a:r>
              <a:rPr lang="en-US" altLang="en-US" dirty="0" smtClean="0"/>
              <a:t>Identified TeamSTEPPS Champion</a:t>
            </a:r>
          </a:p>
          <a:p>
            <a:pPr lvl="1"/>
            <a:r>
              <a:rPr lang="en-US" altLang="en-US" dirty="0" smtClean="0"/>
              <a:t>Established TeamSTEPPS Change Team</a:t>
            </a:r>
          </a:p>
          <a:p>
            <a:pPr lvl="1"/>
            <a:r>
              <a:rPr lang="en-US" altLang="en-US" dirty="0" smtClean="0"/>
              <a:t>Prepared Master Trainers</a:t>
            </a:r>
          </a:p>
          <a:p>
            <a:pPr lvl="1"/>
            <a:r>
              <a:rPr lang="en-US" altLang="en-US" dirty="0" smtClean="0"/>
              <a:t>Developed Steering Committee</a:t>
            </a:r>
          </a:p>
          <a:p>
            <a:pPr lvl="1"/>
            <a:r>
              <a:rPr lang="en-US" altLang="en-US" dirty="0" smtClean="0"/>
              <a:t>Agreed To Implement </a:t>
            </a:r>
            <a:r>
              <a:rPr lang="en-US" altLang="en-US" dirty="0" err="1" smtClean="0"/>
              <a:t>Systemwide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Developed Instructor Training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83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EA1B-4DB5-415A-AE90-44409C92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History of </a:t>
            </a:r>
            <a:r>
              <a:rPr lang="en-US" dirty="0" err="1" smtClean="0"/>
              <a:t>MetroHealth’s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Primary Care Growth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9B33A-A6F0-4D2B-BB60-86ACB9CAB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Cleveland divided into east, west, and south</a:t>
            </a:r>
          </a:p>
          <a:p>
            <a:r>
              <a:rPr lang="en-US" dirty="0" smtClean="0"/>
              <a:t>Acquired an existing primary care network - their facilities, equipment, and many staff, as well as their </a:t>
            </a:r>
            <a:r>
              <a:rPr lang="en-US" i="1" dirty="0" smtClean="0"/>
              <a:t>patients</a:t>
            </a:r>
          </a:p>
          <a:p>
            <a:r>
              <a:rPr lang="en-US" dirty="0" smtClean="0"/>
              <a:t>Expanded </a:t>
            </a:r>
            <a:r>
              <a:rPr lang="en-US" dirty="0" err="1" smtClean="0"/>
              <a:t>MetroHealth’s</a:t>
            </a:r>
            <a:r>
              <a:rPr lang="en-US" dirty="0" smtClean="0"/>
              <a:t> capacity overnight</a:t>
            </a:r>
          </a:p>
          <a:p>
            <a:r>
              <a:rPr lang="en-US" dirty="0" smtClean="0"/>
              <a:t>Faced with integrating a new network into our existing organization and building new clinical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2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3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3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3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3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3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5173</TotalTime>
  <Words>1434</Words>
  <Application>Microsoft Office PowerPoint</Application>
  <PresentationFormat>On-screen Show (4:3)</PresentationFormat>
  <Paragraphs>242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ＭＳ Ｐゴシック</vt:lpstr>
      <vt:lpstr>Arial</vt:lpstr>
      <vt:lpstr>Arial Narrow</vt:lpstr>
      <vt:lpstr>Calibri</vt:lpstr>
      <vt:lpstr>Verdana</vt:lpstr>
      <vt:lpstr>Wingdings</vt:lpstr>
      <vt:lpstr>4_Main_Olive</vt:lpstr>
      <vt:lpstr>10_Main_Olive</vt:lpstr>
      <vt:lpstr>11_Main_Olive</vt:lpstr>
      <vt:lpstr>for Office-Based Care Online  Taking TeamSTEPPS Beyond the Hospital to Primary Care Settings: The MetroHealth Story</vt:lpstr>
      <vt:lpstr>This Webinar and Future Webinars</vt:lpstr>
      <vt:lpstr>Rules of Engagement</vt:lpstr>
      <vt:lpstr>Presenters</vt:lpstr>
      <vt:lpstr>TeamSTEPPS at MetroHealth</vt:lpstr>
      <vt:lpstr>Overview of MetroHealth</vt:lpstr>
      <vt:lpstr>MetroHealth Services</vt:lpstr>
      <vt:lpstr>TeamSTEPPS</vt:lpstr>
      <vt:lpstr>Recent History of MetroHealth’s  Primary Care Growth</vt:lpstr>
      <vt:lpstr>Leadership’s Role in Overcoming Barriers in Primary Care Setting</vt:lpstr>
      <vt:lpstr>First Pitfall in Primary Care Setting</vt:lpstr>
      <vt:lpstr>Three Stages in Implementing TeamSTEPPS in Ambulatory Care</vt:lpstr>
      <vt:lpstr>Stage 1: Planning</vt:lpstr>
      <vt:lpstr>Stage 1: Planning (cont’d)</vt:lpstr>
      <vt:lpstr>Stage 1: Planning (cont’d)</vt:lpstr>
      <vt:lpstr>Creative Approach for Satellites</vt:lpstr>
      <vt:lpstr>Framework</vt:lpstr>
      <vt:lpstr>Stage 2: Training</vt:lpstr>
      <vt:lpstr>Stage 2: Training (cont’d)</vt:lpstr>
      <vt:lpstr>Stage 2: Training (cont’d)</vt:lpstr>
      <vt:lpstr>Stage 2: Training Sessions</vt:lpstr>
      <vt:lpstr>Stage 2: Lessons From Training</vt:lpstr>
      <vt:lpstr>Stage 2: Training Metrics</vt:lpstr>
      <vt:lpstr>Stage 2: Training Feedback</vt:lpstr>
      <vt:lpstr>Stage 3: Sustaining</vt:lpstr>
      <vt:lpstr>Stage 3: Structure of the TACs</vt:lpstr>
      <vt:lpstr>Examples of TeamSTEPPS Implementation and TAC Formation</vt:lpstr>
      <vt:lpstr>Stage 3: Sustaining—Next Steps</vt:lpstr>
      <vt:lpstr>Stage 3: Sustaining—Use of Huddle</vt:lpstr>
      <vt:lpstr>Briefing Checklist</vt:lpstr>
      <vt:lpstr>Current Actions and Next Steps</vt:lpstr>
      <vt:lpstr>Questions</vt:lpstr>
    </vt:vector>
  </TitlesOfParts>
  <Company>American Hospital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TeamSTEPPS Beyond the Hospital to the Primary Care Setting: The MetroHealth Story</dc:title>
  <dc:creator>AHRQ</dc:creator>
  <cp:keywords>Implementation, OBC, TeamSTEPPS, MetroHealth</cp:keywords>
  <cp:lastModifiedBy>Evensky, Abra</cp:lastModifiedBy>
  <cp:revision>127</cp:revision>
  <cp:lastPrinted>2017-04-18T21:17:56Z</cp:lastPrinted>
  <dcterms:created xsi:type="dcterms:W3CDTF">2015-02-03T16:58:17Z</dcterms:created>
  <dcterms:modified xsi:type="dcterms:W3CDTF">2018-11-07T17:17:01Z</dcterms:modified>
  <cp:category>TeamSTEPPS for Office-Based Care</cp:category>
</cp:coreProperties>
</file>