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68" r:id="rId1"/>
  </p:sldMasterIdLst>
  <p:notesMasterIdLst>
    <p:notesMasterId r:id="rId27"/>
  </p:notesMasterIdLst>
  <p:handoutMasterIdLst>
    <p:handoutMasterId r:id="rId28"/>
  </p:handoutMasterIdLst>
  <p:sldIdLst>
    <p:sldId id="568" r:id="rId2"/>
    <p:sldId id="503" r:id="rId3"/>
    <p:sldId id="566" r:id="rId4"/>
    <p:sldId id="527" r:id="rId5"/>
    <p:sldId id="488" r:id="rId6"/>
    <p:sldId id="555" r:id="rId7"/>
    <p:sldId id="564" r:id="rId8"/>
    <p:sldId id="491" r:id="rId9"/>
    <p:sldId id="492" r:id="rId10"/>
    <p:sldId id="557" r:id="rId11"/>
    <p:sldId id="584" r:id="rId12"/>
    <p:sldId id="565" r:id="rId13"/>
    <p:sldId id="585" r:id="rId14"/>
    <p:sldId id="560" r:id="rId15"/>
    <p:sldId id="562" r:id="rId16"/>
    <p:sldId id="586" r:id="rId17"/>
    <p:sldId id="476" r:id="rId18"/>
    <p:sldId id="561" r:id="rId19"/>
    <p:sldId id="559" r:id="rId20"/>
    <p:sldId id="612" r:id="rId21"/>
    <p:sldId id="569" r:id="rId22"/>
    <p:sldId id="512" r:id="rId23"/>
    <p:sldId id="567" r:id="rId24"/>
    <p:sldId id="581" r:id="rId25"/>
    <p:sldId id="582" r:id="rId26"/>
  </p:sldIdLst>
  <p:sldSz cx="9144000" cy="6858000" type="screen4x3"/>
  <p:notesSz cx="7010400" cy="9296400"/>
  <p:custDataLst>
    <p:tags r:id="rId29"/>
  </p:custDataLst>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CA0205-7B3B-845E-3D46-37561B764717}" name="Miller, Melissa (AHRQ/CQuIPS)" initials="MM(" userId="S::melissa.miller@ahrq.hhs.gov::f7dfb7b7-769d-461c-be53-cc0a991ac921" providerId="AD"/>
  <p188:author id="{D193505A-65D7-67EE-4DE9-ADCBA886A01C}" name="Heidenrich, Christine (AHRQ/OC) (CTR)" initials="HC((" userId="S::Christine.Heidenrich@ahrq.hhs.gov::58cf9597-5aed-4544-869e-b91fdda55fa7" providerId="AD"/>
  <p188:author id="{91265F63-0AFD-5A35-F336-A3D6DE574951}" name="Taylor Helsel" initials="TH" userId="S::thelsel1@jh.edu::132349b7-c94d-4a4b-a0ee-ba64e11009f5" providerId="AD"/>
  <p188:author id="{086F8E86-0FCC-C82D-9F48-755D4587CF02}" name="Tania Maria Caballero" initials="TC" userId="S::tcaball1@jh.edu::bde57a1f-0bd1-4b50-af8b-2e2e1655e66d" providerId="AD"/>
  <p188:author id="{798C5090-0A42-9F35-359B-F3EEA456E65B}" name="Mayo Levering" initials="ML" userId="S::aleveri1@jh.edu::e1280931-93bb-43c0-95a6-acff37fd7c0e" providerId="AD"/>
  <p188:author id="{32E0FE97-917C-BBAF-0E2E-F0D9E63A6DA1}" name="Kathleen Speck" initials="KS" userId="Kathleen Speck" providerId="None"/>
  <p188:author id="{61DB46F0-CD8A-12BD-47FA-6DA01A0A9D0B}" name="Kathleen Speck" initials="KS" userId="S::kspeck2@jh.edu::1c3bee05-3f30-471c-9c5c-6f1d82c4dd7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Pranita Tamma" initials="PT" lastIdx="15" clrIdx="0"/>
  <p:cmAuthor id="3" name="Sara Cosgrove" initials="SC" lastIdx="9" clrIdx="1"/>
  <p:cmAuthor id="4" name="Meghan Walrath" initials="MW" lastIdx="1" clrIdx="2"/>
  <p:cmAuthor id="5" name="Melissa A Miller" initials="MAM" lastIdx="10" clrIdx="3"/>
  <p:cmAuthor id="6" name="Kathleen Speck" initials="KS" lastIdx="17" clrIdx="4"/>
  <p:cmAuthor id="7" name="Miller, Melissa (AHRQ/CQuIPS)" initials="MM(" lastIdx="11" clrIdx="5">
    <p:extLst>
      <p:ext uri="{19B8F6BF-5375-455C-9EA6-DF929625EA0E}">
        <p15:presenceInfo xmlns:p15="http://schemas.microsoft.com/office/powerpoint/2012/main" userId="S-1-5-21-1747495209-1248221918-2216747781-140716" providerId="AD"/>
      </p:ext>
    </p:extLst>
  </p:cmAuthor>
  <p:cmAuthor id="8" name="Tania Caballero" initials="TC" lastIdx="2" clrIdx="6"/>
  <p:cmAuthor id="9" name="Tania Maria Caballero" initials="TC" lastIdx="23" clrIdx="7">
    <p:extLst>
      <p:ext uri="{19B8F6BF-5375-455C-9EA6-DF929625EA0E}">
        <p15:presenceInfo xmlns:p15="http://schemas.microsoft.com/office/powerpoint/2012/main" userId="S::tcaball1@jh.edu::bde57a1f-0bd1-4b50-af8b-2e2e1655e66d" providerId="AD"/>
      </p:ext>
    </p:extLst>
  </p:cmAuthor>
  <p:cmAuthor id="10" name="Kathleen" initials="K" lastIdx="6" clrIdx="8">
    <p:extLst>
      <p:ext uri="{19B8F6BF-5375-455C-9EA6-DF929625EA0E}">
        <p15:presenceInfo xmlns:p15="http://schemas.microsoft.com/office/powerpoint/2012/main" userId="Kathleen" providerId="None"/>
      </p:ext>
    </p:extLst>
  </p:cmAuthor>
  <p:cmAuthor id="11" name="Mayo Levering" initials="ML" lastIdx="6" clrIdx="9">
    <p:extLst>
      <p:ext uri="{19B8F6BF-5375-455C-9EA6-DF929625EA0E}">
        <p15:presenceInfo xmlns:p15="http://schemas.microsoft.com/office/powerpoint/2012/main" userId="S::aleveri1@jh.edu::e1280931-93bb-43c0-95a6-acff37fd7c0e" providerId="AD"/>
      </p:ext>
    </p:extLst>
  </p:cmAuthor>
  <p:cmAuthor id="12" name="Miller, Melissa (AHRQ/CQuIPS)" initials="MM( [2]" lastIdx="10" clrIdx="10">
    <p:extLst>
      <p:ext uri="{19B8F6BF-5375-455C-9EA6-DF929625EA0E}">
        <p15:presenceInfo xmlns:p15="http://schemas.microsoft.com/office/powerpoint/2012/main" userId="S::melissa.miller@ahrq.hhs.gov::f7dfb7b7-769d-461c-be53-cc0a991ac921" providerId="AD"/>
      </p:ext>
    </p:extLst>
  </p:cmAuthor>
  <p:cmAuthor id="13" name="Heidenrich, Christine (AHRQ/OC) (CTR)" initials="HC((" lastIdx="23" clrIdx="11">
    <p:extLst>
      <p:ext uri="{19B8F6BF-5375-455C-9EA6-DF929625EA0E}">
        <p15:presenceInfo xmlns:p15="http://schemas.microsoft.com/office/powerpoint/2012/main" userId="S::Christine.Heidenrich@ahrq.hhs.gov::58cf9597-5aed-4544-869e-b91fdda55fa7" providerId="AD"/>
      </p:ext>
    </p:extLst>
  </p:cmAuthor>
  <p:cmAuthor id="14" name="Kathleen Speck" initials="KS [3]" lastIdx="3" clrIdx="12">
    <p:extLst>
      <p:ext uri="{19B8F6BF-5375-455C-9EA6-DF929625EA0E}">
        <p15:presenceInfo xmlns:p15="http://schemas.microsoft.com/office/powerpoint/2012/main" userId="Kathleen Spe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A3"/>
    <a:srgbClr val="000000"/>
    <a:srgbClr val="D3E4EA"/>
    <a:srgbClr val="F1DDDD"/>
    <a:srgbClr val="953735"/>
    <a:srgbClr val="4BACC6"/>
    <a:srgbClr val="254B8E"/>
    <a:srgbClr val="009EC1"/>
    <a:srgbClr val="019EC1"/>
    <a:srgbClr val="00A1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6A9DD3-AF4F-44E1-A540-0CE63F7AAA79}" v="11" dt="2022-07-04T14:48:03.321"/>
    <p1510:client id="{809C0E65-7ADA-4BFB-BE67-14A04E35147B}" v="25" dt="2022-07-04T09:48:42.978"/>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pPr>
              <a:defRPr/>
            </a:pPr>
            <a:fld id="{C9C09062-321C-49DB-9130-B54DAAA9FA18}" type="datetimeFigureOut">
              <a:rPr lang="en-US"/>
              <a:pPr>
                <a:defRPr/>
              </a:pPr>
              <a:t>9/1/2022</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pPr>
              <a:defRPr/>
            </a:pPr>
            <a:fld id="{51B37DFF-D197-445C-99CE-700DCBCBB803}" type="slidenum">
              <a:rPr lang="en-US"/>
              <a:pPr>
                <a:defRPr/>
              </a:pPr>
              <a:t>‹#›</a:t>
            </a:fld>
            <a:endParaRPr lang="en-US"/>
          </a:p>
        </p:txBody>
      </p:sp>
    </p:spTree>
    <p:extLst>
      <p:ext uri="{BB962C8B-B14F-4D97-AF65-F5344CB8AC3E}">
        <p14:creationId xmlns:p14="http://schemas.microsoft.com/office/powerpoint/2010/main" val="63805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593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4721"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C5EC24E7-C485-4B41-80A4-E654E861C87E}" type="slidenum">
              <a:rPr lang="en-US"/>
              <a:pPr>
                <a:defRPr/>
              </a:pPr>
              <a:t>‹#›</a:t>
            </a:fld>
            <a:endParaRPr lang="en-US"/>
          </a:p>
        </p:txBody>
      </p:sp>
    </p:spTree>
    <p:extLst>
      <p:ext uri="{BB962C8B-B14F-4D97-AF65-F5344CB8AC3E}">
        <p14:creationId xmlns:p14="http://schemas.microsoft.com/office/powerpoint/2010/main" val="31279498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146"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293"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44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586"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1687" cy="3460750"/>
          </a:xfrm>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6F6E0279-E039-4FD6-AE27-C626EDCEFED9}" type="slidenum">
              <a:rPr lang="en-US" smtClean="0"/>
              <a:t>1</a:t>
            </a:fld>
            <a:endParaRPr lang="en-US"/>
          </a:p>
        </p:txBody>
      </p:sp>
    </p:spTree>
    <p:extLst>
      <p:ext uri="{BB962C8B-B14F-4D97-AF65-F5344CB8AC3E}">
        <p14:creationId xmlns:p14="http://schemas.microsoft.com/office/powerpoint/2010/main" val="1532149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11</a:t>
            </a:fld>
            <a:endParaRPr lang="en-US"/>
          </a:p>
        </p:txBody>
      </p:sp>
    </p:spTree>
    <p:extLst>
      <p:ext uri="{BB962C8B-B14F-4D97-AF65-F5344CB8AC3E}">
        <p14:creationId xmlns:p14="http://schemas.microsoft.com/office/powerpoint/2010/main" val="2237011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255244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13</a:t>
            </a:fld>
            <a:endParaRPr lang="en-US"/>
          </a:p>
        </p:txBody>
      </p:sp>
    </p:spTree>
    <p:extLst>
      <p:ext uri="{BB962C8B-B14F-4D97-AF65-F5344CB8AC3E}">
        <p14:creationId xmlns:p14="http://schemas.microsoft.com/office/powerpoint/2010/main" val="3143673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16</a:t>
            </a:fld>
            <a:endParaRPr lang="en-US"/>
          </a:p>
        </p:txBody>
      </p:sp>
    </p:spTree>
    <p:extLst>
      <p:ext uri="{BB962C8B-B14F-4D97-AF65-F5344CB8AC3E}">
        <p14:creationId xmlns:p14="http://schemas.microsoft.com/office/powerpoint/2010/main" val="289252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17</a:t>
            </a:fld>
            <a:endParaRPr lang="en-US"/>
          </a:p>
        </p:txBody>
      </p:sp>
    </p:spTree>
    <p:extLst>
      <p:ext uri="{BB962C8B-B14F-4D97-AF65-F5344CB8AC3E}">
        <p14:creationId xmlns:p14="http://schemas.microsoft.com/office/powerpoint/2010/main" val="605650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20</a:t>
            </a:fld>
            <a:endParaRPr lang="en-US"/>
          </a:p>
        </p:txBody>
      </p:sp>
    </p:spTree>
    <p:extLst>
      <p:ext uri="{BB962C8B-B14F-4D97-AF65-F5344CB8AC3E}">
        <p14:creationId xmlns:p14="http://schemas.microsoft.com/office/powerpoint/2010/main" val="1749363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EC24E7-C485-4B41-80A4-E654E861C87E}" type="slidenum">
              <a:rPr lang="en-US" smtClean="0"/>
              <a:pPr>
                <a:defRPr/>
              </a:pPr>
              <a:t>23</a:t>
            </a:fld>
            <a:endParaRPr lang="en-US"/>
          </a:p>
        </p:txBody>
      </p:sp>
    </p:spTree>
    <p:extLst>
      <p:ext uri="{BB962C8B-B14F-4D97-AF65-F5344CB8AC3E}">
        <p14:creationId xmlns:p14="http://schemas.microsoft.com/office/powerpoint/2010/main" val="3025234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atin typeface="Calibri" panose="020F0502020204030204" pitchFamily="34" charset="0"/>
            </a:endParaRPr>
          </a:p>
        </p:txBody>
      </p:sp>
    </p:spTree>
    <p:extLst>
      <p:ext uri="{BB962C8B-B14F-4D97-AF65-F5344CB8AC3E}">
        <p14:creationId xmlns:p14="http://schemas.microsoft.com/office/powerpoint/2010/main" val="1762771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4</a:t>
            </a:fld>
            <a:endParaRPr lang="en-US"/>
          </a:p>
        </p:txBody>
      </p:sp>
    </p:spTree>
    <p:extLst>
      <p:ext uri="{BB962C8B-B14F-4D97-AF65-F5344CB8AC3E}">
        <p14:creationId xmlns:p14="http://schemas.microsoft.com/office/powerpoint/2010/main" val="2281727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1981422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3806711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441777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a:p>
        </p:txBody>
      </p:sp>
    </p:spTree>
    <p:extLst>
      <p:ext uri="{BB962C8B-B14F-4D97-AF65-F5344CB8AC3E}">
        <p14:creationId xmlns:p14="http://schemas.microsoft.com/office/powerpoint/2010/main" val="488997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991495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93988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295153"/>
            <a:ext cx="7772400" cy="14700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870364" y="4029635"/>
            <a:ext cx="5195455" cy="1752600"/>
          </a:xfrm>
        </p:spPr>
        <p:txBody>
          <a:bodyPr/>
          <a:lstStyle>
            <a:lvl1pPr marL="0" indent="0" algn="ctr">
              <a:buNone/>
              <a:defRPr>
                <a:solidFill>
                  <a:schemeClr val="tx1">
                    <a:tint val="75000"/>
                  </a:schemeClr>
                </a:solidFill>
              </a:defRPr>
            </a:lvl1pPr>
            <a:lvl2pPr marL="449370" indent="0" algn="ctr">
              <a:buNone/>
              <a:defRPr>
                <a:solidFill>
                  <a:schemeClr val="tx1">
                    <a:tint val="75000"/>
                  </a:schemeClr>
                </a:solidFill>
              </a:defRPr>
            </a:lvl2pPr>
            <a:lvl3pPr marL="898741" indent="0" algn="ctr">
              <a:buNone/>
              <a:defRPr>
                <a:solidFill>
                  <a:schemeClr val="tx1">
                    <a:tint val="75000"/>
                  </a:schemeClr>
                </a:solidFill>
              </a:defRPr>
            </a:lvl3pPr>
            <a:lvl4pPr marL="1348110" indent="0" algn="ctr">
              <a:buNone/>
              <a:defRPr>
                <a:solidFill>
                  <a:schemeClr val="tx1">
                    <a:tint val="75000"/>
                  </a:schemeClr>
                </a:solidFill>
              </a:defRPr>
            </a:lvl4pPr>
            <a:lvl5pPr marL="1797481" indent="0" algn="ctr">
              <a:buNone/>
              <a:defRPr>
                <a:solidFill>
                  <a:schemeClr val="tx1">
                    <a:tint val="75000"/>
                  </a:schemeClr>
                </a:solidFill>
              </a:defRPr>
            </a:lvl5pPr>
            <a:lvl6pPr marL="2246853" indent="0" algn="ctr">
              <a:buNone/>
              <a:defRPr>
                <a:solidFill>
                  <a:schemeClr val="tx1">
                    <a:tint val="75000"/>
                  </a:schemeClr>
                </a:solidFill>
              </a:defRPr>
            </a:lvl6pPr>
            <a:lvl7pPr marL="2696224" indent="0" algn="ctr">
              <a:buNone/>
              <a:defRPr>
                <a:solidFill>
                  <a:schemeClr val="tx1">
                    <a:tint val="75000"/>
                  </a:schemeClr>
                </a:solidFill>
              </a:defRPr>
            </a:lvl7pPr>
            <a:lvl8pPr marL="3145594" indent="0" algn="ctr">
              <a:buNone/>
              <a:defRPr>
                <a:solidFill>
                  <a:schemeClr val="tx1">
                    <a:tint val="75000"/>
                  </a:schemeClr>
                </a:solidFill>
              </a:defRPr>
            </a:lvl8pPr>
            <a:lvl9pPr marL="3594962" indent="0" algn="ctr">
              <a:buNone/>
              <a:defRPr>
                <a:solidFill>
                  <a:schemeClr val="tx1">
                    <a:tint val="75000"/>
                  </a:schemeClr>
                </a:solidFill>
              </a:defRPr>
            </a:lvl9pPr>
          </a:lstStyle>
          <a:p>
            <a:r>
              <a:rPr lang="en-US"/>
              <a:t>Click to edit Master subtitle style</a:t>
            </a:r>
          </a:p>
        </p:txBody>
      </p:sp>
    </p:spTree>
    <p:custDataLst>
      <p:tags r:id="rId1"/>
    </p:custDataLst>
    <p:extLst>
      <p:ext uri="{BB962C8B-B14F-4D97-AF65-F5344CB8AC3E}">
        <p14:creationId xmlns:p14="http://schemas.microsoft.com/office/powerpoint/2010/main" val="163488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06824"/>
          </a:xfrm>
        </p:spPr>
        <p:txBody>
          <a:bodyPr anchor="b">
            <a:noAutofit/>
          </a:bodyPr>
          <a:lstStyle>
            <a:lvl1pPr>
              <a:defRPr sz="3500"/>
            </a:lvl1pPr>
          </a:lstStyle>
          <a:p>
            <a:r>
              <a:rPr lang="en-US"/>
              <a:t>Click to edit Master title style</a:t>
            </a:r>
          </a:p>
        </p:txBody>
      </p:sp>
      <p:sp>
        <p:nvSpPr>
          <p:cNvPr id="3" name="Content Placeholder 2"/>
          <p:cNvSpPr>
            <a:spLocks noGrp="1"/>
          </p:cNvSpPr>
          <p:nvPr>
            <p:ph idx="1"/>
          </p:nvPr>
        </p:nvSpPr>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829673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06824"/>
          </a:xfrm>
        </p:spPr>
        <p:txBody>
          <a:bodyPr anchor="b">
            <a:noAutofit/>
          </a:bodyPr>
          <a:lstStyle>
            <a:lvl1pPr>
              <a:defRPr sz="3500"/>
            </a:lvl1pPr>
          </a:lstStyle>
          <a:p>
            <a:r>
              <a:rPr lang="en-US"/>
              <a:t>Click to edit Master title style</a:t>
            </a:r>
          </a:p>
        </p:txBody>
      </p:sp>
      <p:sp>
        <p:nvSpPr>
          <p:cNvPr id="3" name="Content Placeholder 2"/>
          <p:cNvSpPr>
            <a:spLocks noGrp="1"/>
          </p:cNvSpPr>
          <p:nvPr>
            <p:ph idx="1"/>
          </p:nvPr>
        </p:nvSpPr>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91106" y="6502401"/>
            <a:ext cx="443345" cy="365126"/>
          </a:xfrm>
        </p:spPr>
        <p:txBody>
          <a:bodyPr/>
          <a:lstStyle>
            <a:lvl1pPr>
              <a:defRPr sz="1400"/>
            </a:lvl1pPr>
          </a:lstStyle>
          <a:p>
            <a:fld id="{993EEC8E-C5CF-40DF-832D-5BCB0E209B98}" type="slidenum">
              <a:rPr lang="en-US" smtClean="0">
                <a:solidFill>
                  <a:prstClr val="white"/>
                </a:solidFill>
              </a:rPr>
              <a:pPr/>
              <a:t>‹#›</a:t>
            </a:fld>
            <a:endParaRPr lang="en-US">
              <a:solidFill>
                <a:prstClr val="white"/>
              </a:solidFill>
            </a:endParaRPr>
          </a:p>
        </p:txBody>
      </p:sp>
      <p:sp>
        <p:nvSpPr>
          <p:cNvPr id="5" name="Content Placeholder 2"/>
          <p:cNvSpPr>
            <a:spLocks noGrp="1"/>
          </p:cNvSpPr>
          <p:nvPr>
            <p:ph sz="half" idx="10"/>
          </p:nvPr>
        </p:nvSpPr>
        <p:spPr>
          <a:xfrm>
            <a:off x="0" y="6096001"/>
            <a:ext cx="8382000" cy="731837"/>
          </a:xfrm>
        </p:spPr>
        <p:txBody>
          <a:bodyPr anchor="b">
            <a:noAutofit/>
          </a:bodyPr>
          <a:lstStyle>
            <a:lvl1pPr>
              <a:buClr>
                <a:schemeClr val="tx1"/>
              </a:buClr>
              <a:buFont typeface="+mj-lt"/>
              <a:buAutoNum type="arabicPeriod"/>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spTree>
    <p:custDataLst>
      <p:tags r:id="rId1"/>
    </p:custDataLst>
    <p:extLst>
      <p:ext uri="{BB962C8B-B14F-4D97-AF65-F5344CB8AC3E}">
        <p14:creationId xmlns:p14="http://schemas.microsoft.com/office/powerpoint/2010/main" val="2128099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ny text box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10156" y="6512233"/>
            <a:ext cx="443345" cy="365126"/>
          </a:xfrm>
        </p:spPr>
        <p:txBody>
          <a:bodyPr/>
          <a:lstStyle/>
          <a:p>
            <a:fld id="{993EEC8E-C5CF-40DF-832D-5BCB0E209B98}" type="slidenum">
              <a:rPr lang="en-US" smtClean="0">
                <a:solidFill>
                  <a:prstClr val="white"/>
                </a:solidFill>
              </a:rPr>
              <a:pPr/>
              <a:t>‹#›</a:t>
            </a:fld>
            <a:endParaRPr lang="en-US">
              <a:solidFill>
                <a:prstClr val="white"/>
              </a:solidFill>
            </a:endParaRPr>
          </a:p>
        </p:txBody>
      </p:sp>
      <p:sp>
        <p:nvSpPr>
          <p:cNvPr id="3" name="Title 1"/>
          <p:cNvSpPr>
            <a:spLocks noGrp="1"/>
          </p:cNvSpPr>
          <p:nvPr>
            <p:ph type="title"/>
          </p:nvPr>
        </p:nvSpPr>
        <p:spPr>
          <a:xfrm>
            <a:off x="0" y="1"/>
            <a:ext cx="9144000" cy="806824"/>
          </a:xfrm>
        </p:spPr>
        <p:txBody>
          <a:bodyPr anchor="b">
            <a:noAutofit/>
          </a:bodyPr>
          <a:lstStyle>
            <a:lvl1pPr>
              <a:defRPr sz="3500"/>
            </a:lvl1pPr>
          </a:lstStyle>
          <a:p>
            <a:r>
              <a:rPr lang="en-US"/>
              <a:t>Click to edit Master title style</a:t>
            </a:r>
          </a:p>
        </p:txBody>
      </p:sp>
      <p:sp>
        <p:nvSpPr>
          <p:cNvPr id="4" name="Content Placeholder 2"/>
          <p:cNvSpPr>
            <a:spLocks noGrp="1"/>
          </p:cNvSpPr>
          <p:nvPr>
            <p:ph idx="1"/>
          </p:nvPr>
        </p:nvSpPr>
        <p:spPr>
          <a:xfrm>
            <a:off x="457200" y="1008531"/>
            <a:ext cx="8229600" cy="1582270"/>
          </a:xfrm>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9525000" y="685800"/>
            <a:ext cx="8229600" cy="1582270"/>
          </a:xfrm>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9538447" y="2407022"/>
            <a:ext cx="8229600" cy="1582270"/>
          </a:xfrm>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5"/>
          </p:nvPr>
        </p:nvSpPr>
        <p:spPr>
          <a:xfrm>
            <a:off x="9538447" y="4102844"/>
            <a:ext cx="8229600" cy="1582270"/>
          </a:xfrm>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6"/>
          </p:nvPr>
        </p:nvSpPr>
        <p:spPr>
          <a:xfrm>
            <a:off x="9551894" y="5824066"/>
            <a:ext cx="8229600" cy="1582270"/>
          </a:xfrm>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07066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510156" y="6511926"/>
            <a:ext cx="443345" cy="365126"/>
          </a:xfrm>
        </p:spPr>
        <p:txBody>
          <a:bodyPr/>
          <a:lstStyle/>
          <a:p>
            <a:fld id="{993EEC8E-C5CF-40DF-832D-5BCB0E209B98}" type="slidenum">
              <a:rPr lang="en-US" smtClean="0">
                <a:solidFill>
                  <a:prstClr val="white"/>
                </a:solidFill>
              </a:rPr>
              <a:pPr/>
              <a:t>‹#›</a:t>
            </a:fld>
            <a:endParaRPr lang="en-US">
              <a:solidFill>
                <a:prstClr val="white"/>
              </a:solidFill>
            </a:endParaRPr>
          </a:p>
        </p:txBody>
      </p:sp>
      <p:sp>
        <p:nvSpPr>
          <p:cNvPr id="8" name="Content Placeholder 2"/>
          <p:cNvSpPr>
            <a:spLocks noGrp="1"/>
          </p:cNvSpPr>
          <p:nvPr>
            <p:ph idx="1"/>
          </p:nvPr>
        </p:nvSpPr>
        <p:spPr>
          <a:xfrm>
            <a:off x="457200" y="1008531"/>
            <a:ext cx="4191000" cy="5117636"/>
          </a:xfrm>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3"/>
          </p:nvPr>
        </p:nvSpPr>
        <p:spPr>
          <a:xfrm>
            <a:off x="4652818" y="1008531"/>
            <a:ext cx="4191000" cy="5117636"/>
          </a:xfrm>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0" y="1"/>
            <a:ext cx="9144000" cy="806824"/>
          </a:xfrm>
        </p:spPr>
        <p:txBody>
          <a:bodyPr anchor="b">
            <a:noAutofit/>
          </a:bodyPr>
          <a:lstStyle>
            <a:lvl1pPr>
              <a:defRPr sz="3500"/>
            </a:lvl1pPr>
          </a:lstStyle>
          <a:p>
            <a:r>
              <a:rPr lang="en-US"/>
              <a:t>Click to edit Master title style</a:t>
            </a:r>
          </a:p>
        </p:txBody>
      </p:sp>
    </p:spTree>
    <p:custDataLst>
      <p:tags r:id="rId1"/>
    </p:custDataLst>
    <p:extLst>
      <p:ext uri="{BB962C8B-B14F-4D97-AF65-F5344CB8AC3E}">
        <p14:creationId xmlns:p14="http://schemas.microsoft.com/office/powerpoint/2010/main" val="3308264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941294"/>
            <a:ext cx="4040187" cy="639762"/>
          </a:xfrm>
        </p:spPr>
        <p:txBody>
          <a:bodyPr anchor="b"/>
          <a:lstStyle>
            <a:lvl1pPr marL="0" indent="0">
              <a:buNone/>
              <a:defRPr sz="2300" b="1"/>
            </a:lvl1pPr>
            <a:lvl2pPr marL="449370" indent="0">
              <a:buNone/>
              <a:defRPr sz="2000" b="1"/>
            </a:lvl2pPr>
            <a:lvl3pPr marL="898741" indent="0">
              <a:buNone/>
              <a:defRPr sz="1800" b="1"/>
            </a:lvl3pPr>
            <a:lvl4pPr marL="1348110" indent="0">
              <a:buNone/>
              <a:defRPr sz="1600" b="1"/>
            </a:lvl4pPr>
            <a:lvl5pPr marL="1797481" indent="0">
              <a:buNone/>
              <a:defRPr sz="1600" b="1"/>
            </a:lvl5pPr>
            <a:lvl6pPr marL="2246853" indent="0">
              <a:buNone/>
              <a:defRPr sz="1600" b="1"/>
            </a:lvl6pPr>
            <a:lvl7pPr marL="2696224" indent="0">
              <a:buNone/>
              <a:defRPr sz="1600" b="1"/>
            </a:lvl7pPr>
            <a:lvl8pPr marL="3145594" indent="0">
              <a:buNone/>
              <a:defRPr sz="1600" b="1"/>
            </a:lvl8pPr>
            <a:lvl9pPr marL="3594962"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9" y="941294"/>
            <a:ext cx="4041775" cy="639762"/>
          </a:xfrm>
        </p:spPr>
        <p:txBody>
          <a:bodyPr anchor="b"/>
          <a:lstStyle>
            <a:lvl1pPr marL="0" indent="0">
              <a:buNone/>
              <a:defRPr sz="2300" b="1"/>
            </a:lvl1pPr>
            <a:lvl2pPr marL="449370" indent="0">
              <a:buNone/>
              <a:defRPr sz="2000" b="1"/>
            </a:lvl2pPr>
            <a:lvl3pPr marL="898741" indent="0">
              <a:buNone/>
              <a:defRPr sz="1800" b="1"/>
            </a:lvl3pPr>
            <a:lvl4pPr marL="1348110" indent="0">
              <a:buNone/>
              <a:defRPr sz="1600" b="1"/>
            </a:lvl4pPr>
            <a:lvl5pPr marL="1797481" indent="0">
              <a:buNone/>
              <a:defRPr sz="1600" b="1"/>
            </a:lvl5pPr>
            <a:lvl6pPr marL="2246853" indent="0">
              <a:buNone/>
              <a:defRPr sz="1600" b="1"/>
            </a:lvl6pPr>
            <a:lvl7pPr marL="2696224" indent="0">
              <a:buNone/>
              <a:defRPr sz="1600" b="1"/>
            </a:lvl7pPr>
            <a:lvl8pPr marL="3145594" indent="0">
              <a:buNone/>
              <a:defRPr sz="1600" b="1"/>
            </a:lvl8pPr>
            <a:lvl9pPr marL="3594962"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93EEC8E-C5CF-40DF-832D-5BCB0E209B98}"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idx="13"/>
          </p:nvPr>
        </p:nvSpPr>
        <p:spPr>
          <a:xfrm>
            <a:off x="457200" y="1715527"/>
            <a:ext cx="4191000" cy="4410638"/>
          </a:xfrm>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4"/>
          </p:nvPr>
        </p:nvSpPr>
        <p:spPr>
          <a:xfrm>
            <a:off x="4652818" y="1715527"/>
            <a:ext cx="4191000" cy="4410638"/>
          </a:xfrm>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0" y="1"/>
            <a:ext cx="9144000" cy="806824"/>
          </a:xfrm>
        </p:spPr>
        <p:txBody>
          <a:bodyPr anchor="b">
            <a:noAutofit/>
          </a:bodyPr>
          <a:lstStyle>
            <a:lvl1pPr>
              <a:defRPr sz="3500"/>
            </a:lvl1pPr>
          </a:lstStyle>
          <a:p>
            <a:r>
              <a:rPr lang="en-US"/>
              <a:t>Click to edit Master title style</a:t>
            </a:r>
          </a:p>
        </p:txBody>
      </p:sp>
    </p:spTree>
    <p:custDataLst>
      <p:tags r:id="rId1"/>
    </p:custDataLst>
    <p:extLst>
      <p:ext uri="{BB962C8B-B14F-4D97-AF65-F5344CB8AC3E}">
        <p14:creationId xmlns:p14="http://schemas.microsoft.com/office/powerpoint/2010/main" val="395389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06824"/>
          </a:xfrm>
        </p:spPr>
        <p:txBody>
          <a:bodyPr anchor="b">
            <a:noAutofit/>
          </a:bodyPr>
          <a:lstStyle>
            <a:lvl1pPr>
              <a:defRPr sz="3500"/>
            </a:lvl1pPr>
          </a:lstStyle>
          <a:p>
            <a:r>
              <a:rPr lang="en-US"/>
              <a:t>Click to edit Master title style</a:t>
            </a:r>
          </a:p>
        </p:txBody>
      </p:sp>
      <p:sp>
        <p:nvSpPr>
          <p:cNvPr id="3" name="Content Placeholder 2"/>
          <p:cNvSpPr>
            <a:spLocks noGrp="1"/>
          </p:cNvSpPr>
          <p:nvPr>
            <p:ph idx="1"/>
          </p:nvPr>
        </p:nvSpPr>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
        <p:nvSpPr>
          <p:cNvPr id="5" name="Content Placeholder 2"/>
          <p:cNvSpPr>
            <a:spLocks noGrp="1"/>
          </p:cNvSpPr>
          <p:nvPr>
            <p:ph idx="13"/>
          </p:nvPr>
        </p:nvSpPr>
        <p:spPr>
          <a:xfrm>
            <a:off x="1" y="6126166"/>
            <a:ext cx="8243455" cy="731835"/>
          </a:xfrm>
        </p:spPr>
        <p:txBody>
          <a:bodyPr>
            <a:noAutofit/>
          </a:bodyPr>
          <a:lstStyle>
            <a:lvl1pPr>
              <a:buFont typeface="+mj-lt"/>
              <a:buAutoNum type="arabicPeriod"/>
              <a:defRPr sz="1300"/>
            </a:lvl1pPr>
            <a:lvl2pPr>
              <a:defRPr sz="1300"/>
            </a:lvl2pPr>
            <a:lvl3pPr>
              <a:defRPr sz="1300"/>
            </a:lvl3pPr>
            <a:lvl4pPr>
              <a:defRPr sz="1300"/>
            </a:lvl4pPr>
            <a:lvl5pPr>
              <a:defRPr sz="1300"/>
            </a:lvl5pPr>
          </a:lstStyle>
          <a:p>
            <a:pPr lvl="0"/>
            <a:r>
              <a:rPr lang="en-US"/>
              <a:t>Click to edit Master text styles</a:t>
            </a:r>
          </a:p>
        </p:txBody>
      </p:sp>
    </p:spTree>
    <p:custDataLst>
      <p:tags r:id="rId1"/>
    </p:custDataLst>
    <p:extLst>
      <p:ext uri="{BB962C8B-B14F-4D97-AF65-F5344CB8AC3E}">
        <p14:creationId xmlns:p14="http://schemas.microsoft.com/office/powerpoint/2010/main" val="1837845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sz="half" idx="10"/>
          </p:nvPr>
        </p:nvSpPr>
        <p:spPr>
          <a:xfrm>
            <a:off x="0" y="6202364"/>
            <a:ext cx="8382000" cy="731837"/>
          </a:xfrm>
        </p:spPr>
        <p:txBody>
          <a:bodyPr>
            <a:noAutofit/>
          </a:bodyPr>
          <a:lstStyle>
            <a:lvl1pPr>
              <a:buClr>
                <a:schemeClr val="tx1"/>
              </a:buClr>
              <a:buFont typeface="+mj-lt"/>
              <a:buAutoNum type="arabicPeriod"/>
              <a:defRPr sz="1359"/>
            </a:lvl1pPr>
            <a:lvl2pPr>
              <a:defRPr sz="1359"/>
            </a:lvl2pPr>
            <a:lvl3pPr>
              <a:defRPr sz="1359"/>
            </a:lvl3pPr>
            <a:lvl4pPr>
              <a:defRPr sz="1359"/>
            </a:lvl4pPr>
            <a:lvl5pPr>
              <a:defRPr sz="1359"/>
            </a:lvl5pPr>
            <a:lvl6pPr>
              <a:defRPr sz="1747"/>
            </a:lvl6pPr>
            <a:lvl7pPr>
              <a:defRPr sz="1747"/>
            </a:lvl7pPr>
            <a:lvl8pPr>
              <a:defRPr sz="1747"/>
            </a:lvl8pPr>
            <a:lvl9pPr>
              <a:defRPr sz="1747"/>
            </a:lvl9pPr>
          </a:lstStyle>
          <a:p>
            <a:pPr lvl="0"/>
            <a:r>
              <a:rPr lang="en-US"/>
              <a:t>Click to edit Master text styles</a:t>
            </a:r>
          </a:p>
        </p:txBody>
      </p:sp>
    </p:spTree>
    <p:extLst>
      <p:ext uri="{BB962C8B-B14F-4D97-AF65-F5344CB8AC3E}">
        <p14:creationId xmlns:p14="http://schemas.microsoft.com/office/powerpoint/2010/main" val="790605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
        <p:nvSpPr>
          <p:cNvPr id="5" name="Content Placeholder 2"/>
          <p:cNvSpPr>
            <a:spLocks noGrp="1"/>
          </p:cNvSpPr>
          <p:nvPr>
            <p:ph idx="13"/>
          </p:nvPr>
        </p:nvSpPr>
        <p:spPr>
          <a:xfrm>
            <a:off x="9282545" y="1004048"/>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9282545" y="1546412"/>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9282545" y="2118760"/>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9282545" y="2688323"/>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9282545" y="3230687"/>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9282545" y="3803035"/>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0"/>
          </p:nvPr>
        </p:nvSpPr>
        <p:spPr>
          <a:xfrm>
            <a:off x="-14997" y="6212262"/>
            <a:ext cx="7620000" cy="645739"/>
          </a:xfrm>
        </p:spPr>
        <p:txBody>
          <a:bodyPr anchor="b">
            <a:noAutofit/>
          </a:bodyPr>
          <a:lstStyle>
            <a:lvl1pPr>
              <a:buClr>
                <a:schemeClr val="tx1"/>
              </a:buClr>
              <a:buFont typeface="+mj-lt"/>
              <a:buAutoNum type="arabicPeriod"/>
              <a:defRPr sz="1235"/>
            </a:lvl1pPr>
            <a:lvl2pPr>
              <a:defRPr sz="1235"/>
            </a:lvl2pPr>
            <a:lvl3pPr>
              <a:defRPr sz="1235"/>
            </a:lvl3pPr>
            <a:lvl4pPr>
              <a:defRPr sz="1235"/>
            </a:lvl4pPr>
            <a:lvl5pPr>
              <a:defRPr sz="1235"/>
            </a:lvl5pPr>
            <a:lvl6pPr>
              <a:defRPr sz="1588"/>
            </a:lvl6pPr>
            <a:lvl7pPr>
              <a:defRPr sz="1588"/>
            </a:lvl7pPr>
            <a:lvl8pPr>
              <a:defRPr sz="1588"/>
            </a:lvl8pPr>
            <a:lvl9pPr>
              <a:defRPr sz="1588"/>
            </a:lvl9pPr>
          </a:lstStyle>
          <a:p>
            <a:pPr lvl="0"/>
            <a:r>
              <a:rPr lang="en-US"/>
              <a:t>Click to edit Master text styles</a:t>
            </a:r>
          </a:p>
        </p:txBody>
      </p:sp>
    </p:spTree>
    <p:custDataLst>
      <p:tags r:id="rId1"/>
    </p:custDataLst>
    <p:extLst>
      <p:ext uri="{BB962C8B-B14F-4D97-AF65-F5344CB8AC3E}">
        <p14:creationId xmlns:p14="http://schemas.microsoft.com/office/powerpoint/2010/main" val="4122588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10575" y="6505576"/>
            <a:ext cx="533400" cy="350838"/>
          </a:xfrm>
        </p:spPr>
        <p:txBody>
          <a:bodyPr/>
          <a:lstStyle/>
          <a:p>
            <a:fld id="{B044824F-EBE0-443F-8A8F-F64816AF04DC}" type="slidenum">
              <a:rPr lang="en-US" smtClean="0"/>
              <a:t>‹#›</a:t>
            </a:fld>
            <a:endParaRPr lang="en-US"/>
          </a:p>
        </p:txBody>
      </p:sp>
    </p:spTree>
    <p:custDataLst>
      <p:tags r:id="rId1"/>
    </p:custDataLst>
    <p:extLst>
      <p:ext uri="{BB962C8B-B14F-4D97-AF65-F5344CB8AC3E}">
        <p14:creationId xmlns:p14="http://schemas.microsoft.com/office/powerpoint/2010/main" val="31919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532186"/>
          </a:xfrm>
          <a:prstGeom prst="rect">
            <a:avLst/>
          </a:prstGeom>
        </p:spPr>
        <p:txBody>
          <a:bodyPr vert="horz" lIns="101852" tIns="50927" rIns="101852" bIns="50927" rtlCol="0" anchor="ctr">
            <a:normAutofit/>
          </a:bodyPr>
          <a:lstStyle/>
          <a:p>
            <a:r>
              <a:rPr lang="en-US"/>
              <a:t>Click to edit Master title style</a:t>
            </a:r>
          </a:p>
        </p:txBody>
      </p:sp>
      <p:sp>
        <p:nvSpPr>
          <p:cNvPr id="3" name="Text Placeholder 2"/>
          <p:cNvSpPr>
            <a:spLocks noGrp="1"/>
          </p:cNvSpPr>
          <p:nvPr>
            <p:ph type="body" idx="1"/>
          </p:nvPr>
        </p:nvSpPr>
        <p:spPr>
          <a:xfrm>
            <a:off x="457200" y="1008531"/>
            <a:ext cx="8229600" cy="5117636"/>
          </a:xfrm>
          <a:prstGeom prst="rect">
            <a:avLst/>
          </a:prstGeom>
        </p:spPr>
        <p:txBody>
          <a:bodyPr vert="horz" lIns="101852" tIns="50927" rIns="101852" bIns="509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510156" y="6502401"/>
            <a:ext cx="443345" cy="365126"/>
          </a:xfrm>
          <a:prstGeom prst="rect">
            <a:avLst/>
          </a:prstGeom>
        </p:spPr>
        <p:txBody>
          <a:bodyPr vert="horz" lIns="101852" tIns="50927" rIns="101852" bIns="50927" rtlCol="0" anchor="ctr"/>
          <a:lstStyle>
            <a:lvl1pPr algn="r">
              <a:defRPr sz="1400">
                <a:solidFill>
                  <a:schemeClr val="bg1"/>
                </a:solidFill>
              </a:defRPr>
            </a:lvl1pPr>
          </a:lstStyle>
          <a:p>
            <a:pPr defTabSz="898741"/>
            <a:fld id="{993EEC8E-C5CF-40DF-832D-5BCB0E209B98}" type="slidenum">
              <a:rPr lang="en-US" smtClean="0">
                <a:solidFill>
                  <a:prstClr val="white"/>
                </a:solidFill>
              </a:rPr>
              <a:pPr defTabSz="898741"/>
              <a:t>‹#›</a:t>
            </a:fld>
            <a:endParaRPr lang="en-US">
              <a:solidFill>
                <a:prstClr val="white"/>
              </a:solidFill>
            </a:endParaRPr>
          </a:p>
        </p:txBody>
      </p:sp>
      <p:sp>
        <p:nvSpPr>
          <p:cNvPr id="4" name="TextBox 3">
            <a:extLst>
              <a:ext uri="{FF2B5EF4-FFF2-40B4-BE49-F238E27FC236}">
                <a16:creationId xmlns:a16="http://schemas.microsoft.com/office/drawing/2014/main" id="{2D353FE6-BA48-4D41-8616-4990F7318921}"/>
              </a:ext>
            </a:extLst>
          </p:cNvPr>
          <p:cNvSpPr txBox="1"/>
          <p:nvPr userDrawn="1"/>
        </p:nvSpPr>
        <p:spPr>
          <a:xfrm>
            <a:off x="7407788" y="6538040"/>
            <a:ext cx="1085554" cy="307777"/>
          </a:xfrm>
          <a:prstGeom prst="rect">
            <a:avLst/>
          </a:prstGeom>
          <a:noFill/>
        </p:spPr>
        <p:txBody>
          <a:bodyPr wrap="none" rtlCol="0">
            <a:spAutoFit/>
          </a:bodyPr>
          <a:lstStyle/>
          <a:p>
            <a:r>
              <a:rPr lang="en-US" sz="1400" dirty="0">
                <a:solidFill>
                  <a:schemeClr val="bg1"/>
                </a:solidFill>
              </a:rPr>
              <a:t>Otitis Media</a:t>
            </a:r>
          </a:p>
        </p:txBody>
      </p:sp>
      <p:sp>
        <p:nvSpPr>
          <p:cNvPr id="8" name="Rectangle 7">
            <a:extLst>
              <a:ext uri="{FF2B5EF4-FFF2-40B4-BE49-F238E27FC236}">
                <a16:creationId xmlns:a16="http://schemas.microsoft.com/office/drawing/2014/main" id="{3253D5E0-F86B-4D8E-815D-0EC8C0694BE8}"/>
              </a:ext>
            </a:extLst>
          </p:cNvPr>
          <p:cNvSpPr/>
          <p:nvPr userDrawn="1"/>
        </p:nvSpPr>
        <p:spPr>
          <a:xfrm>
            <a:off x="502920" y="6211669"/>
            <a:ext cx="2040013" cy="646331"/>
          </a:xfrm>
          <a:prstGeom prst="rect">
            <a:avLst/>
          </a:prstGeom>
        </p:spPr>
        <p:txBody>
          <a:bodyPr wrap="square">
            <a:spAutoFit/>
          </a:bodyPr>
          <a:lstStyle/>
          <a:p>
            <a:r>
              <a:rPr lang="en-US" sz="1200">
                <a:solidFill>
                  <a:srgbClr val="000000"/>
                </a:solidFill>
                <a:latin typeface="+mn-lt"/>
                <a:cs typeface="Arial" panose="020B0604020202020204" pitchFamily="34" charset="0"/>
              </a:rPr>
              <a:t>AHRQ Safety Program for Improving Antibiotic Use – Ambulatory Care</a:t>
            </a:r>
          </a:p>
        </p:txBody>
      </p:sp>
      <p:cxnSp>
        <p:nvCxnSpPr>
          <p:cNvPr id="9" name="Straight Connector 8">
            <a:extLst>
              <a:ext uri="{FF2B5EF4-FFF2-40B4-BE49-F238E27FC236}">
                <a16:creationId xmlns:a16="http://schemas.microsoft.com/office/drawing/2014/main" id="{607010C2-F77B-4651-8BE2-F4D4D99B9F23}"/>
              </a:ext>
            </a:extLst>
          </p:cNvPr>
          <p:cNvCxnSpPr/>
          <p:nvPr userDrawn="1"/>
        </p:nvCxnSpPr>
        <p:spPr>
          <a:xfrm>
            <a:off x="457200" y="6252473"/>
            <a:ext cx="6927" cy="564722"/>
          </a:xfrm>
          <a:prstGeom prst="line">
            <a:avLst/>
          </a:prstGeom>
          <a:ln>
            <a:solidFill>
              <a:srgbClr val="07AAC9"/>
            </a:solidFill>
          </a:ln>
        </p:spPr>
        <p:style>
          <a:lnRef idx="1">
            <a:schemeClr val="accent1"/>
          </a:lnRef>
          <a:fillRef idx="0">
            <a:schemeClr val="accent1"/>
          </a:fillRef>
          <a:effectRef idx="0">
            <a:schemeClr val="accent1"/>
          </a:effectRef>
          <a:fontRef idx="minor">
            <a:schemeClr val="tx1"/>
          </a:fontRef>
        </p:style>
      </p:cxnSp>
    </p:spTree>
    <p:custDataLst>
      <p:tags r:id="rId12"/>
    </p:custDataLst>
    <p:extLst>
      <p:ext uri="{BB962C8B-B14F-4D97-AF65-F5344CB8AC3E}">
        <p14:creationId xmlns:p14="http://schemas.microsoft.com/office/powerpoint/2010/main" val="237548171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8" r:id="rId7"/>
    <p:sldLayoutId id="2147483881" r:id="rId8"/>
    <p:sldLayoutId id="2147483882" r:id="rId9"/>
    <p:sldLayoutId id="2147483883" r:id="rId10"/>
  </p:sldLayoutIdLst>
  <p:hf hdr="0" ftr="0" dt="0"/>
  <p:txStyles>
    <p:titleStyle>
      <a:lvl1pPr algn="ctr" defTabSz="898741" rtl="0" eaLnBrk="1" latinLnBrk="0" hangingPunct="1">
        <a:spcBef>
          <a:spcPct val="0"/>
        </a:spcBef>
        <a:buNone/>
        <a:defRPr sz="4400" b="0" i="0" u="none" kern="1200">
          <a:solidFill>
            <a:schemeClr val="bg1"/>
          </a:solidFill>
          <a:latin typeface="+mj-lt"/>
          <a:ea typeface="+mj-ea"/>
          <a:cs typeface="+mj-cs"/>
        </a:defRPr>
      </a:lvl1pPr>
    </p:titleStyle>
    <p:bodyStyle>
      <a:lvl1pPr marL="337028" indent="-337028" algn="l" defTabSz="898741"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1pPr>
      <a:lvl2pPr marL="730228" indent="-280857" algn="l" defTabSz="89874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23425" indent="-224686" algn="l" defTabSz="89874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3pPr>
      <a:lvl4pPr marL="1572795" indent="-224686" algn="l" defTabSz="8987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22166" indent="-224686" algn="l" defTabSz="8987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471538" indent="-224686" algn="l" defTabSz="8987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20909" indent="-224686" algn="l" defTabSz="8987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370278" indent="-224686" algn="l" defTabSz="8987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19648" indent="-224686" algn="l" defTabSz="8987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898741" rtl="0" eaLnBrk="1" latinLnBrk="0" hangingPunct="1">
        <a:defRPr sz="1800" kern="1200">
          <a:solidFill>
            <a:schemeClr val="tx1"/>
          </a:solidFill>
          <a:latin typeface="+mn-lt"/>
          <a:ea typeface="+mn-ea"/>
          <a:cs typeface="+mn-cs"/>
        </a:defRPr>
      </a:lvl1pPr>
      <a:lvl2pPr marL="449370" algn="l" defTabSz="898741" rtl="0" eaLnBrk="1" latinLnBrk="0" hangingPunct="1">
        <a:defRPr sz="1800" kern="1200">
          <a:solidFill>
            <a:schemeClr val="tx1"/>
          </a:solidFill>
          <a:latin typeface="+mn-lt"/>
          <a:ea typeface="+mn-ea"/>
          <a:cs typeface="+mn-cs"/>
        </a:defRPr>
      </a:lvl2pPr>
      <a:lvl3pPr marL="898741" algn="l" defTabSz="898741" rtl="0" eaLnBrk="1" latinLnBrk="0" hangingPunct="1">
        <a:defRPr sz="1800" kern="1200">
          <a:solidFill>
            <a:schemeClr val="tx1"/>
          </a:solidFill>
          <a:latin typeface="+mn-lt"/>
          <a:ea typeface="+mn-ea"/>
          <a:cs typeface="+mn-cs"/>
        </a:defRPr>
      </a:lvl3pPr>
      <a:lvl4pPr marL="1348110" algn="l" defTabSz="898741" rtl="0" eaLnBrk="1" latinLnBrk="0" hangingPunct="1">
        <a:defRPr sz="1800" kern="1200">
          <a:solidFill>
            <a:schemeClr val="tx1"/>
          </a:solidFill>
          <a:latin typeface="+mn-lt"/>
          <a:ea typeface="+mn-ea"/>
          <a:cs typeface="+mn-cs"/>
        </a:defRPr>
      </a:lvl4pPr>
      <a:lvl5pPr marL="1797481" algn="l" defTabSz="898741" rtl="0" eaLnBrk="1" latinLnBrk="0" hangingPunct="1">
        <a:defRPr sz="1800" kern="1200">
          <a:solidFill>
            <a:schemeClr val="tx1"/>
          </a:solidFill>
          <a:latin typeface="+mn-lt"/>
          <a:ea typeface="+mn-ea"/>
          <a:cs typeface="+mn-cs"/>
        </a:defRPr>
      </a:lvl5pPr>
      <a:lvl6pPr marL="2246853" algn="l" defTabSz="898741" rtl="0" eaLnBrk="1" latinLnBrk="0" hangingPunct="1">
        <a:defRPr sz="1800" kern="1200">
          <a:solidFill>
            <a:schemeClr val="tx1"/>
          </a:solidFill>
          <a:latin typeface="+mn-lt"/>
          <a:ea typeface="+mn-ea"/>
          <a:cs typeface="+mn-cs"/>
        </a:defRPr>
      </a:lvl6pPr>
      <a:lvl7pPr marL="2696224" algn="l" defTabSz="898741" rtl="0" eaLnBrk="1" latinLnBrk="0" hangingPunct="1">
        <a:defRPr sz="1800" kern="1200">
          <a:solidFill>
            <a:schemeClr val="tx1"/>
          </a:solidFill>
          <a:latin typeface="+mn-lt"/>
          <a:ea typeface="+mn-ea"/>
          <a:cs typeface="+mn-cs"/>
        </a:defRPr>
      </a:lvl7pPr>
      <a:lvl8pPr marL="3145594" algn="l" defTabSz="898741" rtl="0" eaLnBrk="1" latinLnBrk="0" hangingPunct="1">
        <a:defRPr sz="1800" kern="1200">
          <a:solidFill>
            <a:schemeClr val="tx1"/>
          </a:solidFill>
          <a:latin typeface="+mn-lt"/>
          <a:ea typeface="+mn-ea"/>
          <a:cs typeface="+mn-cs"/>
        </a:defRPr>
      </a:lvl8pPr>
      <a:lvl9pPr marL="3594962" algn="l" defTabSz="89874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2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2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2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hyperlink" Target="https://www.ahrq.gov/sites/default/files/wysiwyg/antibiotic-use/ambulatory-care/ear-infection-handout-spanish.docx" TargetMode="External"/><Relationship Id="rId2" Type="http://schemas.openxmlformats.org/officeDocument/2006/relationships/slideLayout" Target="../slideLayouts/slideLayout9.xml"/><Relationship Id="rId1" Type="http://schemas.openxmlformats.org/officeDocument/2006/relationships/tags" Target="../tags/tag31.xml"/><Relationship Id="rId6" Type="http://schemas.openxmlformats.org/officeDocument/2006/relationships/hyperlink" Target="https://www.ahrq.gov/sites/default/files/wysiwyg/antibiotic-use/ambulatory-care/ear-infection-handout-english.docx" TargetMode="External"/><Relationship Id="rId5" Type="http://schemas.openxmlformats.org/officeDocument/2006/relationships/hyperlink" Target="https://www.ahrq.gov/sites/default/files/wysiwyg/antibiotic-use/ambulatory-care/aom-one-pager.pdf" TargetMode="External"/><Relationship Id="rId4" Type="http://schemas.openxmlformats.org/officeDocument/2006/relationships/hyperlink" Target="https://www.ahrq.gov/sites/default/files/wysiwyg/antibiotic-use/ambulatory-care/aom-discussion-guide.docx" TargetMode="Externa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1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5765" y="201706"/>
            <a:ext cx="7543800" cy="1470025"/>
          </a:xfrm>
        </p:spPr>
        <p:txBody>
          <a:bodyPr>
            <a:noAutofit/>
          </a:bodyPr>
          <a:lstStyle/>
          <a:p>
            <a:r>
              <a:rPr lang="en-US" sz="4410" b="1" dirty="0">
                <a:solidFill>
                  <a:schemeClr val="bg1"/>
                </a:solidFill>
              </a:rPr>
              <a:t>AHRQ Safety Program for Improving Antibiotic Use</a:t>
            </a:r>
          </a:p>
        </p:txBody>
      </p:sp>
      <p:sp>
        <p:nvSpPr>
          <p:cNvPr id="5" name="Subtitle 4"/>
          <p:cNvSpPr>
            <a:spLocks noGrp="1"/>
          </p:cNvSpPr>
          <p:nvPr>
            <p:ph type="subTitle" idx="1"/>
          </p:nvPr>
        </p:nvSpPr>
        <p:spPr>
          <a:xfrm>
            <a:off x="1210235" y="1882588"/>
            <a:ext cx="6723529" cy="3294530"/>
          </a:xfrm>
        </p:spPr>
        <p:txBody>
          <a:bodyPr vert="horz" lIns="101852" tIns="50927" rIns="101852" bIns="50927" rtlCol="0" anchor="t">
            <a:normAutofit lnSpcReduction="10000"/>
          </a:bodyPr>
          <a:lstStyle/>
          <a:p>
            <a:r>
              <a:rPr lang="en-US" sz="4240" b="1" dirty="0">
                <a:solidFill>
                  <a:schemeClr val="tx1"/>
                </a:solidFill>
              </a:rPr>
              <a:t>The "Sometimes </a:t>
            </a:r>
            <a:br>
              <a:rPr lang="en-US" sz="4240" b="1" dirty="0"/>
            </a:br>
            <a:r>
              <a:rPr lang="en-US" sz="4240" b="1" dirty="0">
                <a:solidFill>
                  <a:schemeClr val="tx1"/>
                </a:solidFill>
              </a:rPr>
              <a:t>Antibiotics" Diagnoses: </a:t>
            </a:r>
            <a:br>
              <a:rPr lang="en-US" sz="4240" b="1" dirty="0"/>
            </a:br>
            <a:r>
              <a:rPr lang="en-US" sz="4240" b="1" dirty="0">
                <a:solidFill>
                  <a:schemeClr val="tx1"/>
                </a:solidFill>
              </a:rPr>
              <a:t>Acute Otitis Media in Children</a:t>
            </a:r>
          </a:p>
          <a:p>
            <a:endParaRPr lang="en-US" sz="794" b="1" dirty="0">
              <a:solidFill>
                <a:schemeClr val="tx1"/>
              </a:solidFill>
            </a:endParaRPr>
          </a:p>
          <a:p>
            <a:r>
              <a:rPr lang="en-US" sz="2820" b="1" dirty="0"/>
              <a:t>Ambulatory Care</a:t>
            </a:r>
            <a:endParaRPr lang="en-US" sz="2820" b="1" dirty="0">
              <a:cs typeface="Calibri"/>
            </a:endParaRPr>
          </a:p>
          <a:p>
            <a:endParaRPr lang="en-US" sz="794" b="1" dirty="0"/>
          </a:p>
          <a:p>
            <a:endParaRPr lang="en-US" b="1" dirty="0"/>
          </a:p>
          <a:p>
            <a:endParaRPr lang="en-US" dirty="0"/>
          </a:p>
        </p:txBody>
      </p:sp>
      <p:sp>
        <p:nvSpPr>
          <p:cNvPr id="2" name="TextBox 1">
            <a:extLst>
              <a:ext uri="{FF2B5EF4-FFF2-40B4-BE49-F238E27FC236}">
                <a16:creationId xmlns:a16="http://schemas.microsoft.com/office/drawing/2014/main" id="{560D76EA-57D2-41B5-8E3E-3746A08921F9}"/>
              </a:ext>
            </a:extLst>
          </p:cNvPr>
          <p:cNvSpPr txBox="1"/>
          <p:nvPr/>
        </p:nvSpPr>
        <p:spPr>
          <a:xfrm>
            <a:off x="6960819" y="6345054"/>
            <a:ext cx="2214003" cy="523220"/>
          </a:xfrm>
          <a:prstGeom prst="rect">
            <a:avLst/>
          </a:prstGeom>
          <a:noFill/>
        </p:spPr>
        <p:txBody>
          <a:bodyPr wrap="none" rtlCol="0">
            <a:spAutoFit/>
          </a:bodyPr>
          <a:lstStyle/>
          <a:p>
            <a:pPr algn="r"/>
            <a:r>
              <a:rPr lang="en-US" sz="1400" dirty="0">
                <a:solidFill>
                  <a:schemeClr val="bg1"/>
                </a:solidFill>
              </a:rPr>
              <a:t>AHRQ Pub. No. 17(22)-0030</a:t>
            </a:r>
          </a:p>
          <a:p>
            <a:pPr algn="r"/>
            <a:r>
              <a:rPr lang="en-US" sz="1400" dirty="0">
                <a:solidFill>
                  <a:schemeClr val="bg1"/>
                </a:solidFill>
              </a:rPr>
              <a:t>September 2022</a:t>
            </a:r>
          </a:p>
        </p:txBody>
      </p:sp>
    </p:spTree>
    <p:custDataLst>
      <p:tags r:id="rId1"/>
    </p:custDataLst>
    <p:extLst>
      <p:ext uri="{BB962C8B-B14F-4D97-AF65-F5344CB8AC3E}">
        <p14:creationId xmlns:p14="http://schemas.microsoft.com/office/powerpoint/2010/main" val="4081306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C183D7F6-B498-43B3-948B-1728B52AA6E4}">
                <adec:decorative xmlns:adec="http://schemas.microsoft.com/office/drawing/2017/decorative" val="0"/>
              </a:ext>
            </a:extLst>
          </p:cNvPr>
          <p:cNvSpPr>
            <a:spLocks noGrp="1" noChangeArrowheads="1"/>
          </p:cNvSpPr>
          <p:nvPr>
            <p:ph type="title"/>
          </p:nvPr>
        </p:nvSpPr>
        <p:spPr/>
        <p:txBody>
          <a:bodyPr/>
          <a:lstStyle/>
          <a:p>
            <a:r>
              <a:rPr lang="en-US" dirty="0"/>
              <a:t> </a:t>
            </a:r>
            <a:r>
              <a:rPr lang="en-US" sz="3600" dirty="0"/>
              <a:t>When Antibiotics Are Indicated</a:t>
            </a:r>
            <a:r>
              <a:rPr lang="en-US" sz="3600" baseline="30000" dirty="0"/>
              <a:t>6,7</a:t>
            </a:r>
            <a:endParaRPr lang="en-US" sz="3600" dirty="0"/>
          </a:p>
        </p:txBody>
      </p:sp>
      <p:sp>
        <p:nvSpPr>
          <p:cNvPr id="20" name="Rectangle 19">
            <a:extLst>
              <a:ext uri="{FF2B5EF4-FFF2-40B4-BE49-F238E27FC236}">
                <a16:creationId xmlns:a16="http://schemas.microsoft.com/office/drawing/2014/main" id="{A323779B-E87B-4BE0-9A21-32696B901201}"/>
              </a:ext>
              <a:ext uri="{C183D7F6-B498-43B3-948B-1728B52AA6E4}">
                <adec:decorative xmlns:adec="http://schemas.microsoft.com/office/drawing/2017/decorative" val="0"/>
              </a:ext>
            </a:extLst>
          </p:cNvPr>
          <p:cNvSpPr/>
          <p:nvPr/>
        </p:nvSpPr>
        <p:spPr>
          <a:xfrm>
            <a:off x="756357" y="972830"/>
            <a:ext cx="1240467" cy="271903"/>
          </a:xfrm>
          <a:prstGeom prst="rect">
            <a:avLst/>
          </a:prstGeom>
          <a:solidFill>
            <a:srgbClr val="254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Child Age</a:t>
            </a:r>
          </a:p>
        </p:txBody>
      </p:sp>
      <p:sp>
        <p:nvSpPr>
          <p:cNvPr id="8" name="Rectangle 7">
            <a:extLst>
              <a:ext uri="{FF2B5EF4-FFF2-40B4-BE49-F238E27FC236}">
                <a16:creationId xmlns:a16="http://schemas.microsoft.com/office/drawing/2014/main" id="{DDC70FA4-3EE3-4172-8E93-4702C8B6DCFF}"/>
              </a:ext>
              <a:ext uri="{C183D7F6-B498-43B3-948B-1728B52AA6E4}">
                <adec:decorative xmlns:adec="http://schemas.microsoft.com/office/drawing/2017/decorative" val="0"/>
              </a:ext>
            </a:extLst>
          </p:cNvPr>
          <p:cNvSpPr/>
          <p:nvPr/>
        </p:nvSpPr>
        <p:spPr>
          <a:xfrm>
            <a:off x="756361" y="1274338"/>
            <a:ext cx="1240467" cy="521018"/>
          </a:xfrm>
          <a:prstGeom prst="rect">
            <a:avLst/>
          </a:prstGeom>
          <a:solidFill>
            <a:srgbClr val="007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&lt; 6 months</a:t>
            </a:r>
          </a:p>
        </p:txBody>
      </p:sp>
      <p:sp>
        <p:nvSpPr>
          <p:cNvPr id="10" name="Rectangle 9">
            <a:extLst>
              <a:ext uri="{FF2B5EF4-FFF2-40B4-BE49-F238E27FC236}">
                <a16:creationId xmlns:a16="http://schemas.microsoft.com/office/drawing/2014/main" id="{249D502B-B919-4956-AAD9-C5D9AEDBD2BC}"/>
              </a:ext>
              <a:ext uri="{C183D7F6-B498-43B3-948B-1728B52AA6E4}">
                <adec:decorative xmlns:adec="http://schemas.microsoft.com/office/drawing/2017/decorative" val="0"/>
              </a:ext>
            </a:extLst>
          </p:cNvPr>
          <p:cNvSpPr/>
          <p:nvPr/>
        </p:nvSpPr>
        <p:spPr>
          <a:xfrm>
            <a:off x="1996828" y="1274338"/>
            <a:ext cx="6303335" cy="52101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tx1"/>
                </a:solidFill>
              </a:rPr>
              <a:t>Antibiotic therapy is reasonable.</a:t>
            </a:r>
            <a:r>
              <a:rPr lang="en-US" sz="1600" baseline="30000">
                <a:solidFill>
                  <a:schemeClr val="tx1"/>
                </a:solidFill>
              </a:rPr>
              <a:t>8,9</a:t>
            </a:r>
            <a:r>
              <a:rPr lang="en-US"/>
              <a:t> </a:t>
            </a:r>
          </a:p>
        </p:txBody>
      </p:sp>
      <p:sp>
        <p:nvSpPr>
          <p:cNvPr id="11" name="Rectangle 10">
            <a:extLst>
              <a:ext uri="{FF2B5EF4-FFF2-40B4-BE49-F238E27FC236}">
                <a16:creationId xmlns:a16="http://schemas.microsoft.com/office/drawing/2014/main" id="{71E27E4A-C50C-440C-8D65-A3DF3743D58E}"/>
              </a:ext>
              <a:ext uri="{C183D7F6-B498-43B3-948B-1728B52AA6E4}">
                <adec:decorative xmlns:adec="http://schemas.microsoft.com/office/drawing/2017/decorative" val="0"/>
              </a:ext>
            </a:extLst>
          </p:cNvPr>
          <p:cNvSpPr/>
          <p:nvPr/>
        </p:nvSpPr>
        <p:spPr>
          <a:xfrm>
            <a:off x="756362" y="1828271"/>
            <a:ext cx="1240465" cy="1115379"/>
          </a:xfrm>
          <a:prstGeom prst="rect">
            <a:avLst/>
          </a:prstGeom>
          <a:solidFill>
            <a:srgbClr val="007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a:solidFill>
                  <a:schemeClr val="bg1"/>
                </a:solidFill>
              </a:rPr>
              <a:t>6 months to 2 years</a:t>
            </a:r>
          </a:p>
        </p:txBody>
      </p:sp>
      <p:sp>
        <p:nvSpPr>
          <p:cNvPr id="12" name="Rectangle 11">
            <a:extLst>
              <a:ext uri="{FF2B5EF4-FFF2-40B4-BE49-F238E27FC236}">
                <a16:creationId xmlns:a16="http://schemas.microsoft.com/office/drawing/2014/main" id="{7322F9BD-3184-4CAB-81EA-8F6D50D61A29}"/>
              </a:ext>
              <a:ext uri="{C183D7F6-B498-43B3-948B-1728B52AA6E4}">
                <adec:decorative xmlns:adec="http://schemas.microsoft.com/office/drawing/2017/decorative" val="0"/>
              </a:ext>
            </a:extLst>
          </p:cNvPr>
          <p:cNvSpPr/>
          <p:nvPr/>
        </p:nvSpPr>
        <p:spPr>
          <a:xfrm>
            <a:off x="1996827" y="1828273"/>
            <a:ext cx="6303336" cy="11155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r>
              <a:rPr lang="en-US" sz="1600" b="1">
                <a:solidFill>
                  <a:schemeClr val="tx1"/>
                </a:solidFill>
              </a:rPr>
              <a:t>Otorrhea or bilateral otitis media (with or without otorrhea): </a:t>
            </a:r>
            <a:r>
              <a:rPr lang="en-US" sz="1600">
                <a:solidFill>
                  <a:schemeClr val="tx1"/>
                </a:solidFill>
              </a:rPr>
              <a:t>Antibiotic therapy. </a:t>
            </a:r>
            <a:r>
              <a:rPr lang="en-US" sz="1600" b="1">
                <a:solidFill>
                  <a:schemeClr val="tx1"/>
                </a:solidFill>
              </a:rPr>
              <a:t>Unilateral otitis media without otorrhea</a:t>
            </a:r>
            <a:r>
              <a:rPr lang="en-US" sz="1600">
                <a:solidFill>
                  <a:schemeClr val="tx1"/>
                </a:solidFill>
              </a:rPr>
              <a:t>: Either antibiotic therapy or observation if symptoms are mild. If symptoms worsen or if no improvement within 48</a:t>
            </a:r>
            <a:r>
              <a:rPr lang="en-US" sz="1600">
                <a:solidFill>
                  <a:schemeClr val="tx1"/>
                </a:solidFill>
                <a:latin typeface="Calibri" panose="020F0502020204030204" pitchFamily="34" charset="0"/>
                <a:cs typeface="Calibri" panose="020F0502020204030204" pitchFamily="34" charset="0"/>
              </a:rPr>
              <a:t>–</a:t>
            </a:r>
            <a:r>
              <a:rPr lang="en-US" sz="1600">
                <a:solidFill>
                  <a:schemeClr val="tx1"/>
                </a:solidFill>
              </a:rPr>
              <a:t>72 hours, start antibiotics. </a:t>
            </a:r>
          </a:p>
        </p:txBody>
      </p:sp>
      <p:sp>
        <p:nvSpPr>
          <p:cNvPr id="15" name="Rectangle 14">
            <a:extLst>
              <a:ext uri="{FF2B5EF4-FFF2-40B4-BE49-F238E27FC236}">
                <a16:creationId xmlns:a16="http://schemas.microsoft.com/office/drawing/2014/main" id="{6F1071AA-1629-45E6-9745-BA0ED6E5F7BE}"/>
              </a:ext>
            </a:extLst>
          </p:cNvPr>
          <p:cNvSpPr/>
          <p:nvPr/>
        </p:nvSpPr>
        <p:spPr>
          <a:xfrm>
            <a:off x="756359" y="3001586"/>
            <a:ext cx="1240467" cy="814588"/>
          </a:xfrm>
          <a:prstGeom prst="rect">
            <a:avLst/>
          </a:prstGeom>
          <a:solidFill>
            <a:srgbClr val="007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a:solidFill>
                  <a:schemeClr val="bg1"/>
                </a:solidFill>
              </a:rPr>
              <a:t>6 months and older</a:t>
            </a:r>
          </a:p>
        </p:txBody>
      </p:sp>
      <p:sp>
        <p:nvSpPr>
          <p:cNvPr id="16" name="Rectangle 15">
            <a:extLst>
              <a:ext uri="{FF2B5EF4-FFF2-40B4-BE49-F238E27FC236}">
                <a16:creationId xmlns:a16="http://schemas.microsoft.com/office/drawing/2014/main" id="{84F82622-9336-41EB-A251-985ADFCF44B7}"/>
              </a:ext>
            </a:extLst>
          </p:cNvPr>
          <p:cNvSpPr/>
          <p:nvPr/>
        </p:nvSpPr>
        <p:spPr>
          <a:xfrm>
            <a:off x="1996827" y="3001586"/>
            <a:ext cx="6303336" cy="81458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tx1"/>
                </a:solidFill>
              </a:rPr>
              <a:t>Children 6 months and older with otorrhea have high likelihood for tympanic membrane rupture, and antibiotics are indicated at any age</a:t>
            </a:r>
          </a:p>
        </p:txBody>
      </p:sp>
      <p:sp>
        <p:nvSpPr>
          <p:cNvPr id="13" name="Rectangle 12">
            <a:extLst>
              <a:ext uri="{FF2B5EF4-FFF2-40B4-BE49-F238E27FC236}">
                <a16:creationId xmlns:a16="http://schemas.microsoft.com/office/drawing/2014/main" id="{7167A480-3A21-42CA-BE87-7658339650DD}"/>
              </a:ext>
            </a:extLst>
          </p:cNvPr>
          <p:cNvSpPr/>
          <p:nvPr/>
        </p:nvSpPr>
        <p:spPr>
          <a:xfrm>
            <a:off x="756358" y="3870927"/>
            <a:ext cx="1240467" cy="942834"/>
          </a:xfrm>
          <a:prstGeom prst="rect">
            <a:avLst/>
          </a:prstGeom>
          <a:solidFill>
            <a:srgbClr val="007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a:solidFill>
                  <a:schemeClr val="bg1"/>
                </a:solidFill>
              </a:rPr>
              <a:t>&gt; 2 years</a:t>
            </a:r>
          </a:p>
        </p:txBody>
      </p:sp>
      <p:sp>
        <p:nvSpPr>
          <p:cNvPr id="14" name="Rectangle 13">
            <a:extLst>
              <a:ext uri="{FF2B5EF4-FFF2-40B4-BE49-F238E27FC236}">
                <a16:creationId xmlns:a16="http://schemas.microsoft.com/office/drawing/2014/main" id="{15017FDF-EA6C-43C3-A066-7292E32B604C}"/>
              </a:ext>
            </a:extLst>
          </p:cNvPr>
          <p:cNvSpPr/>
          <p:nvPr/>
        </p:nvSpPr>
        <p:spPr>
          <a:xfrm>
            <a:off x="1996826" y="3870926"/>
            <a:ext cx="6303336" cy="94283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r>
              <a:rPr lang="en-US" sz="1600" b="1">
                <a:solidFill>
                  <a:schemeClr val="tx1"/>
                </a:solidFill>
              </a:rPr>
              <a:t>Otorrhea with otitis media : </a:t>
            </a:r>
            <a:r>
              <a:rPr lang="en-US" sz="1600">
                <a:solidFill>
                  <a:schemeClr val="tx1"/>
                </a:solidFill>
              </a:rPr>
              <a:t>Antibiotic therapy. </a:t>
            </a:r>
            <a:r>
              <a:rPr lang="en-US" sz="1600" b="1">
                <a:solidFill>
                  <a:schemeClr val="tx1"/>
                </a:solidFill>
              </a:rPr>
              <a:t>Bilateral or unilateral otitis media (without otorrhea)</a:t>
            </a:r>
            <a:r>
              <a:rPr lang="en-US" sz="1600">
                <a:solidFill>
                  <a:schemeClr val="tx1"/>
                </a:solidFill>
              </a:rPr>
              <a:t>: Either antibiotic therapy or observation if symptoms are mild. If symptoms worsen or no improvement within 48</a:t>
            </a:r>
            <a:r>
              <a:rPr lang="en-US" sz="1600">
                <a:solidFill>
                  <a:schemeClr val="tx1"/>
                </a:solidFill>
                <a:latin typeface="Calibri" panose="020F0502020204030204" pitchFamily="34" charset="0"/>
                <a:cs typeface="Calibri" panose="020F0502020204030204" pitchFamily="34" charset="0"/>
              </a:rPr>
              <a:t>–</a:t>
            </a:r>
            <a:r>
              <a:rPr lang="en-US" sz="1600">
                <a:solidFill>
                  <a:schemeClr val="tx1"/>
                </a:solidFill>
              </a:rPr>
              <a:t>72 hours, start antibiotics. </a:t>
            </a:r>
          </a:p>
        </p:txBody>
      </p:sp>
      <p:sp>
        <p:nvSpPr>
          <p:cNvPr id="7" name="Rectangle: Rounded Corners 6">
            <a:extLst>
              <a:ext uri="{FF2B5EF4-FFF2-40B4-BE49-F238E27FC236}">
                <a16:creationId xmlns:a16="http://schemas.microsoft.com/office/drawing/2014/main" id="{6F855BFB-E7FB-436D-918E-EF3F34737654}"/>
              </a:ext>
            </a:extLst>
          </p:cNvPr>
          <p:cNvSpPr/>
          <p:nvPr/>
        </p:nvSpPr>
        <p:spPr>
          <a:xfrm>
            <a:off x="2557848" y="4949767"/>
            <a:ext cx="5951151" cy="1091542"/>
          </a:xfrm>
          <a:prstGeom prst="roundRect">
            <a:avLst>
              <a:gd name="adj" fmla="val 36246"/>
            </a:avLst>
          </a:prstGeom>
          <a:ln>
            <a:solidFill>
              <a:srgbClr val="007DA3"/>
            </a:solidFill>
          </a:ln>
        </p:spPr>
        <p:style>
          <a:lnRef idx="2">
            <a:schemeClr val="accent5"/>
          </a:lnRef>
          <a:fillRef idx="1">
            <a:schemeClr val="lt1"/>
          </a:fillRef>
          <a:effectRef idx="0">
            <a:schemeClr val="accent5"/>
          </a:effectRef>
          <a:fontRef idx="minor">
            <a:schemeClr val="dk1"/>
          </a:fontRef>
        </p:style>
        <p:txBody>
          <a:bodyPr rtlCol="0" anchor="ctr"/>
          <a:lstStyle/>
          <a:p>
            <a:pPr marL="568325"/>
            <a:r>
              <a:rPr lang="en-US" sz="1600" b="1" dirty="0">
                <a:solidFill>
                  <a:schemeClr val="tx2">
                    <a:lumMod val="75000"/>
                  </a:schemeClr>
                </a:solidFill>
                <a:latin typeface="Segoe UI" panose="020B0502040204020203" pitchFamily="34" charset="0"/>
              </a:rPr>
              <a:t>Severe symptoms with ear findings (severe otalgia, otalgia lasting at least 2 days, or if no improvement, or if T ≥ 102.2°F) with unilateral OR bilateral ear findings</a:t>
            </a:r>
          </a:p>
        </p:txBody>
      </p:sp>
      <p:sp>
        <p:nvSpPr>
          <p:cNvPr id="17" name="Rectangle: Rounded Corners 16">
            <a:extLst>
              <a:ext uri="{FF2B5EF4-FFF2-40B4-BE49-F238E27FC236}">
                <a16:creationId xmlns:a16="http://schemas.microsoft.com/office/drawing/2014/main" id="{BF60F2B9-72E2-45BC-BE6A-443402F3C9FD}"/>
              </a:ext>
            </a:extLst>
          </p:cNvPr>
          <p:cNvSpPr/>
          <p:nvPr/>
        </p:nvSpPr>
        <p:spPr>
          <a:xfrm>
            <a:off x="440272" y="4949575"/>
            <a:ext cx="2755284" cy="1077217"/>
          </a:xfrm>
          <a:prstGeom prst="roundRect">
            <a:avLst>
              <a:gd name="adj" fmla="val 36246"/>
            </a:avLst>
          </a:prstGeom>
          <a:solidFill>
            <a:srgbClr val="007DA3"/>
          </a:solidFill>
          <a:ln>
            <a:solidFill>
              <a:srgbClr val="007DA3"/>
            </a:solidFill>
          </a:ln>
        </p:spPr>
        <p:style>
          <a:lnRef idx="2">
            <a:schemeClr val="accent5"/>
          </a:lnRef>
          <a:fillRef idx="1">
            <a:schemeClr val="lt1"/>
          </a:fillRef>
          <a:effectRef idx="0">
            <a:schemeClr val="accent5"/>
          </a:effectRef>
          <a:fontRef idx="minor">
            <a:schemeClr val="dk1"/>
          </a:fontRef>
        </p:style>
        <p:txBody>
          <a:bodyPr rtlCol="0" anchor="ctr"/>
          <a:lstStyle/>
          <a:p>
            <a:r>
              <a:rPr lang="en-US" b="1" dirty="0">
                <a:solidFill>
                  <a:schemeClr val="bg1"/>
                </a:solidFill>
                <a:latin typeface="Segoe UI" panose="020B0502040204020203" pitchFamily="34" charset="0"/>
              </a:rPr>
              <a:t>Treat with antibiotics  (any age)</a:t>
            </a:r>
            <a:endParaRPr lang="en-US" b="1" dirty="0">
              <a:solidFill>
                <a:schemeClr val="bg1"/>
              </a:solidFill>
            </a:endParaRPr>
          </a:p>
        </p:txBody>
      </p:sp>
      <p:sp>
        <p:nvSpPr>
          <p:cNvPr id="2" name="Slide Number Placeholder 1"/>
          <p:cNvSpPr>
            <a:spLocks noGrp="1"/>
          </p:cNvSpPr>
          <p:nvPr>
            <p:ph type="sldNum" sz="quarter" idx="12"/>
          </p:nvPr>
        </p:nvSpPr>
        <p:spPr/>
        <p:txBody>
          <a:bodyPr/>
          <a:lstStyle/>
          <a:p>
            <a:fld id="{993EEC8E-C5CF-40DF-832D-5BCB0E209B98}" type="slidenum">
              <a:rPr lang="en-US" smtClean="0"/>
              <a:pPr/>
              <a:t>10</a:t>
            </a:fld>
            <a:endParaRPr lang="en-US"/>
          </a:p>
        </p:txBody>
      </p:sp>
    </p:spTree>
    <p:custDataLst>
      <p:tags r:id="rId1"/>
    </p:custDataLst>
    <p:extLst>
      <p:ext uri="{BB962C8B-B14F-4D97-AF65-F5344CB8AC3E}">
        <p14:creationId xmlns:p14="http://schemas.microsoft.com/office/powerpoint/2010/main" val="873760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 - The Four Moments of Antibiotic Decision Making - Ambulatory Car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983664"/>
            <a:ext cx="3296128" cy="3308937"/>
          </a:xfrm>
          <a:prstGeom prst="rect">
            <a:avLst/>
          </a:prstGeom>
        </p:spPr>
      </p:pic>
      <p:sp>
        <p:nvSpPr>
          <p:cNvPr id="11" name="Title 1"/>
          <p:cNvSpPr>
            <a:spLocks noGrp="1"/>
          </p:cNvSpPr>
          <p:nvPr>
            <p:ph type="title"/>
          </p:nvPr>
        </p:nvSpPr>
        <p:spPr>
          <a:xfrm>
            <a:off x="255756" y="67235"/>
            <a:ext cx="8753773" cy="783771"/>
          </a:xfrm>
        </p:spPr>
        <p:txBody>
          <a:bodyPr>
            <a:noAutofit/>
          </a:bodyPr>
          <a:lstStyle/>
          <a:p>
            <a:r>
              <a:rPr lang="en-US" sz="3200"/>
              <a:t>The Four Moments of Antibiotic Decision Making</a:t>
            </a:r>
          </a:p>
        </p:txBody>
      </p:sp>
      <p:sp>
        <p:nvSpPr>
          <p:cNvPr id="5" name="Slide Number Placeholder 4"/>
          <p:cNvSpPr>
            <a:spLocks noGrp="1"/>
          </p:cNvSpPr>
          <p:nvPr>
            <p:ph type="sldNum" sz="quarter" idx="12"/>
          </p:nvPr>
        </p:nvSpPr>
        <p:spPr/>
        <p:txBody>
          <a:bodyPr/>
          <a:lstStyle/>
          <a:p>
            <a:fld id="{993EEC8E-C5CF-40DF-832D-5BCB0E209B98}" type="slidenum">
              <a:rPr lang="en-US" smtClean="0"/>
              <a:t>11</a:t>
            </a:fld>
            <a:endParaRPr lang="en-US"/>
          </a:p>
        </p:txBody>
      </p:sp>
      <p:sp>
        <p:nvSpPr>
          <p:cNvPr id="8" name="Content Placeholder 2">
            <a:extLst>
              <a:ext uri="{FF2B5EF4-FFF2-40B4-BE49-F238E27FC236}">
                <a16:creationId xmlns:a16="http://schemas.microsoft.com/office/drawing/2014/main" id="{D866825C-49B4-41D0-81A5-ABDE0827568A}"/>
              </a:ext>
            </a:extLst>
          </p:cNvPr>
          <p:cNvSpPr>
            <a:spLocks noGrp="1"/>
          </p:cNvSpPr>
          <p:nvPr>
            <p:ph idx="1"/>
          </p:nvPr>
        </p:nvSpPr>
        <p:spPr>
          <a:xfrm>
            <a:off x="3597965" y="1210391"/>
            <a:ext cx="5411564" cy="5580374"/>
          </a:xfrm>
        </p:spPr>
        <p:txBody>
          <a:bodyPr vert="horz" lIns="101864" tIns="50933" rIns="101864" bIns="50933" rtlCol="0" anchor="t">
            <a:normAutofit/>
          </a:bodyPr>
          <a:lstStyle/>
          <a:p>
            <a:pPr marL="457200" indent="-457200">
              <a:spcBef>
                <a:spcPts val="1800"/>
              </a:spcBef>
              <a:buFont typeface="+mj-lt"/>
              <a:buAutoNum type="arabicPeriod"/>
            </a:pPr>
            <a:r>
              <a:rPr lang="en-US" sz="2600" dirty="0">
                <a:solidFill>
                  <a:schemeClr val="bg1">
                    <a:lumMod val="65000"/>
                  </a:schemeClr>
                </a:solidFill>
              </a:rPr>
              <a:t>Does my patient have an infection that requires antibiotics?</a:t>
            </a:r>
          </a:p>
          <a:p>
            <a:pPr marL="457200" indent="-457200">
              <a:spcBef>
                <a:spcPts val="1800"/>
              </a:spcBef>
              <a:buFont typeface="+mj-lt"/>
              <a:buAutoNum type="arabicPeriod"/>
            </a:pPr>
            <a:r>
              <a:rPr lang="en-US" sz="2600" dirty="0"/>
              <a:t>Do I need to order any </a:t>
            </a:r>
            <a:br>
              <a:rPr lang="en-US" sz="2600" dirty="0"/>
            </a:br>
            <a:r>
              <a:rPr lang="en-US" sz="2600" dirty="0"/>
              <a:t>diagnostic tests?</a:t>
            </a:r>
          </a:p>
          <a:p>
            <a:pPr marL="0" indent="0">
              <a:buNone/>
            </a:pPr>
            <a:endParaRPr lang="en-US" sz="2800" dirty="0"/>
          </a:p>
          <a:p>
            <a:pPr marL="736600" indent="-736600">
              <a:buAutoNum type="arabicPeriod" startAt="4"/>
            </a:pPr>
            <a:endParaRPr lang="en-US" sz="2800" dirty="0"/>
          </a:p>
          <a:p>
            <a:pPr marL="736600" indent="-736600">
              <a:buAutoNum type="arabicPeriod" startAt="4"/>
            </a:pPr>
            <a:endParaRPr lang="en-US" sz="2800" dirty="0"/>
          </a:p>
        </p:txBody>
      </p:sp>
    </p:spTree>
    <p:custDataLst>
      <p:tags r:id="rId1"/>
    </p:custDataLst>
    <p:extLst>
      <p:ext uri="{BB962C8B-B14F-4D97-AF65-F5344CB8AC3E}">
        <p14:creationId xmlns:p14="http://schemas.microsoft.com/office/powerpoint/2010/main" val="3165195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z="3600" dirty="0"/>
              <a:t>Moment 2</a:t>
            </a:r>
          </a:p>
        </p:txBody>
      </p:sp>
      <p:sp>
        <p:nvSpPr>
          <p:cNvPr id="86019" name="Rectangle 3"/>
          <p:cNvSpPr>
            <a:spLocks noGrp="1" noChangeArrowheads="1"/>
          </p:cNvSpPr>
          <p:nvPr>
            <p:ph idx="1"/>
          </p:nvPr>
        </p:nvSpPr>
        <p:spPr>
          <a:xfrm>
            <a:off x="457200" y="1574626"/>
            <a:ext cx="8229600" cy="5117636"/>
          </a:xfrm>
        </p:spPr>
        <p:txBody>
          <a:bodyPr vert="horz" lIns="101852" tIns="50927" rIns="101852" bIns="50927" rtlCol="0" anchor="t">
            <a:normAutofit/>
          </a:bodyPr>
          <a:lstStyle/>
          <a:p>
            <a:pPr marL="336550" indent="-336550"/>
            <a:r>
              <a:rPr lang="en-US" dirty="0"/>
              <a:t>Empiric antibiotics prescribed based on the presumption of a bacterial infection and knowledge of the common bacteria anticipated to be recovered</a:t>
            </a:r>
            <a:r>
              <a:rPr lang="en-US" baseline="30000" dirty="0"/>
              <a:t>6</a:t>
            </a:r>
            <a:endParaRPr lang="en-US" dirty="0"/>
          </a:p>
          <a:p>
            <a:pPr marL="336550" indent="-336550"/>
            <a:endParaRPr lang="en-US" dirty="0">
              <a:cs typeface="Calibri"/>
            </a:endParaRPr>
          </a:p>
          <a:p>
            <a:pPr marL="336550" indent="-336550"/>
            <a:r>
              <a:rPr lang="en-US" dirty="0"/>
              <a:t>Consider referral to a specialist if child multiple courses of antibiotic therapy did not work or the child has had frequent ear infections where there is a concern for increasingly antibiotic-resistant organisms </a:t>
            </a:r>
            <a:endParaRPr lang="en-US" dirty="0">
              <a:cs typeface="Calibri"/>
            </a:endParaRPr>
          </a:p>
          <a:p>
            <a:pPr marL="336550" indent="-336550"/>
            <a:endParaRPr lang="en-US" dirty="0">
              <a:cs typeface="Calibri"/>
            </a:endParaRPr>
          </a:p>
          <a:p>
            <a:pPr marL="336550" indent="-336550"/>
            <a:endParaRPr lang="en-US" dirty="0">
              <a:cs typeface="Calibri"/>
            </a:endParaRPr>
          </a:p>
        </p:txBody>
      </p:sp>
      <p:sp>
        <p:nvSpPr>
          <p:cNvPr id="2" name="Slide Number Placeholder 1"/>
          <p:cNvSpPr>
            <a:spLocks noGrp="1"/>
          </p:cNvSpPr>
          <p:nvPr>
            <p:ph type="sldNum" sz="quarter" idx="12"/>
          </p:nvPr>
        </p:nvSpPr>
        <p:spPr/>
        <p:txBody>
          <a:bodyPr/>
          <a:lstStyle/>
          <a:p>
            <a:fld id="{993EEC8E-C5CF-40DF-832D-5BCB0E209B98}" type="slidenum">
              <a:rPr lang="en-US" smtClean="0"/>
              <a:pPr/>
              <a:t>12</a:t>
            </a:fld>
            <a:endParaRPr lang="en-US"/>
          </a:p>
        </p:txBody>
      </p:sp>
    </p:spTree>
    <p:custDataLst>
      <p:tags r:id="rId1"/>
    </p:custDataLst>
    <p:extLst>
      <p:ext uri="{BB962C8B-B14F-4D97-AF65-F5344CB8AC3E}">
        <p14:creationId xmlns:p14="http://schemas.microsoft.com/office/powerpoint/2010/main" val="137753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 - The Four Moments of Antibiotic Decision Making - Ambulatory Car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983664"/>
            <a:ext cx="3296128" cy="3308937"/>
          </a:xfrm>
          <a:prstGeom prst="rect">
            <a:avLst/>
          </a:prstGeom>
        </p:spPr>
      </p:pic>
      <p:sp>
        <p:nvSpPr>
          <p:cNvPr id="11" name="Title 1"/>
          <p:cNvSpPr>
            <a:spLocks noGrp="1"/>
          </p:cNvSpPr>
          <p:nvPr>
            <p:ph type="title"/>
          </p:nvPr>
        </p:nvSpPr>
        <p:spPr>
          <a:xfrm>
            <a:off x="255756" y="67235"/>
            <a:ext cx="8753773" cy="783771"/>
          </a:xfrm>
        </p:spPr>
        <p:txBody>
          <a:bodyPr>
            <a:noAutofit/>
          </a:bodyPr>
          <a:lstStyle/>
          <a:p>
            <a:r>
              <a:rPr lang="en-US" sz="3200"/>
              <a:t>The Four Moments of Antibiotic Decision Making</a:t>
            </a:r>
          </a:p>
        </p:txBody>
      </p:sp>
      <p:sp>
        <p:nvSpPr>
          <p:cNvPr id="5" name="Slide Number Placeholder 4"/>
          <p:cNvSpPr>
            <a:spLocks noGrp="1"/>
          </p:cNvSpPr>
          <p:nvPr>
            <p:ph type="sldNum" sz="quarter" idx="12"/>
          </p:nvPr>
        </p:nvSpPr>
        <p:spPr/>
        <p:txBody>
          <a:bodyPr/>
          <a:lstStyle/>
          <a:p>
            <a:fld id="{993EEC8E-C5CF-40DF-832D-5BCB0E209B98}" type="slidenum">
              <a:rPr lang="en-US" smtClean="0"/>
              <a:t>13</a:t>
            </a:fld>
            <a:endParaRPr lang="en-US"/>
          </a:p>
        </p:txBody>
      </p:sp>
      <p:sp>
        <p:nvSpPr>
          <p:cNvPr id="9" name="Content Placeholder 2">
            <a:extLst>
              <a:ext uri="{FF2B5EF4-FFF2-40B4-BE49-F238E27FC236}">
                <a16:creationId xmlns:a16="http://schemas.microsoft.com/office/drawing/2014/main" id="{A9096B42-6C56-4257-86D0-17B6DF216D98}"/>
              </a:ext>
            </a:extLst>
          </p:cNvPr>
          <p:cNvSpPr>
            <a:spLocks noGrp="1"/>
          </p:cNvSpPr>
          <p:nvPr>
            <p:ph idx="1"/>
          </p:nvPr>
        </p:nvSpPr>
        <p:spPr>
          <a:xfrm>
            <a:off x="3597965" y="1210391"/>
            <a:ext cx="5411564" cy="5580374"/>
          </a:xfrm>
        </p:spPr>
        <p:txBody>
          <a:bodyPr vert="horz" lIns="101864" tIns="50933" rIns="101864" bIns="50933" rtlCol="0" anchor="t">
            <a:normAutofit/>
          </a:bodyPr>
          <a:lstStyle/>
          <a:p>
            <a:pPr marL="457200" indent="-457200">
              <a:spcBef>
                <a:spcPts val="1800"/>
              </a:spcBef>
              <a:buFont typeface="+mj-lt"/>
              <a:buAutoNum type="arabicPeriod"/>
            </a:pPr>
            <a:r>
              <a:rPr lang="en-US" sz="2600">
                <a:solidFill>
                  <a:schemeClr val="bg1">
                    <a:lumMod val="65000"/>
                  </a:schemeClr>
                </a:solidFill>
              </a:rPr>
              <a:t>Does my patient have an infection that requires antibiotics?</a:t>
            </a:r>
          </a:p>
          <a:p>
            <a:pPr marL="457200" indent="-457200">
              <a:spcBef>
                <a:spcPts val="1800"/>
              </a:spcBef>
              <a:buFont typeface="+mj-lt"/>
              <a:buAutoNum type="arabicPeriod"/>
            </a:pPr>
            <a:r>
              <a:rPr lang="en-US" sz="2600">
                <a:solidFill>
                  <a:schemeClr val="bg1">
                    <a:lumMod val="65000"/>
                  </a:schemeClr>
                </a:solidFill>
              </a:rPr>
              <a:t>Do I need to order any </a:t>
            </a:r>
            <a:br>
              <a:rPr lang="en-US" sz="2600">
                <a:solidFill>
                  <a:schemeClr val="bg1">
                    <a:lumMod val="65000"/>
                  </a:schemeClr>
                </a:solidFill>
              </a:rPr>
            </a:br>
            <a:r>
              <a:rPr lang="en-US" sz="2600">
                <a:solidFill>
                  <a:schemeClr val="bg1">
                    <a:lumMod val="65000"/>
                  </a:schemeClr>
                </a:solidFill>
              </a:rPr>
              <a:t>diagnostic tests?</a:t>
            </a:r>
          </a:p>
          <a:p>
            <a:pPr marL="457200" indent="-457200">
              <a:spcBef>
                <a:spcPts val="1800"/>
              </a:spcBef>
              <a:buFont typeface="+mj-lt"/>
              <a:buAutoNum type="arabicPeriod"/>
            </a:pPr>
            <a:r>
              <a:rPr lang="en-US" sz="2600"/>
              <a:t>If antibiotics are indicated, what is the narrowest, safest, and shortest regimen I can prescribe?</a:t>
            </a:r>
          </a:p>
          <a:p>
            <a:pPr marL="0" indent="0">
              <a:buNone/>
            </a:pPr>
            <a:endParaRPr lang="en-US" sz="2800"/>
          </a:p>
          <a:p>
            <a:pPr marL="736600" indent="-736600">
              <a:buAutoNum type="arabicPeriod" startAt="4"/>
            </a:pPr>
            <a:endParaRPr lang="en-US" sz="2800"/>
          </a:p>
        </p:txBody>
      </p:sp>
    </p:spTree>
    <p:custDataLst>
      <p:tags r:id="rId1"/>
    </p:custDataLst>
    <p:extLst>
      <p:ext uri="{BB962C8B-B14F-4D97-AF65-F5344CB8AC3E}">
        <p14:creationId xmlns:p14="http://schemas.microsoft.com/office/powerpoint/2010/main" val="1385435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31AD-1B7E-4C8A-9C5B-D90F9AE7785B}"/>
              </a:ext>
            </a:extLst>
          </p:cNvPr>
          <p:cNvSpPr>
            <a:spLocks noGrp="1"/>
          </p:cNvSpPr>
          <p:nvPr>
            <p:ph type="title"/>
          </p:nvPr>
        </p:nvSpPr>
        <p:spPr/>
        <p:txBody>
          <a:bodyPr/>
          <a:lstStyle/>
          <a:p>
            <a:r>
              <a:rPr lang="en-US" sz="3600" dirty="0"/>
              <a:t>Moment 3</a:t>
            </a:r>
            <a:r>
              <a:rPr lang="en-US" sz="3600" baseline="30000" dirty="0"/>
              <a:t>6</a:t>
            </a:r>
            <a:r>
              <a:rPr lang="en-US" sz="3600" dirty="0"/>
              <a:t> </a:t>
            </a:r>
          </a:p>
        </p:txBody>
      </p:sp>
      <p:sp>
        <p:nvSpPr>
          <p:cNvPr id="3" name="Content Placeholder 2">
            <a:extLst>
              <a:ext uri="{FF2B5EF4-FFF2-40B4-BE49-F238E27FC236}">
                <a16:creationId xmlns:a16="http://schemas.microsoft.com/office/drawing/2014/main" id="{1B889FF0-FDD3-4D8B-8BAD-5B7D850A882B}"/>
              </a:ext>
            </a:extLst>
          </p:cNvPr>
          <p:cNvSpPr>
            <a:spLocks noGrp="1"/>
          </p:cNvSpPr>
          <p:nvPr>
            <p:ph idx="1"/>
          </p:nvPr>
        </p:nvSpPr>
        <p:spPr>
          <a:xfrm>
            <a:off x="457200" y="1205333"/>
            <a:ext cx="8229600" cy="5117636"/>
          </a:xfrm>
        </p:spPr>
        <p:txBody>
          <a:bodyPr vert="horz" lIns="101852" tIns="50927" rIns="101852" bIns="50927" rtlCol="0" anchor="t">
            <a:normAutofit/>
          </a:bodyPr>
          <a:lstStyle/>
          <a:p>
            <a:r>
              <a:rPr lang="en-US">
                <a:cs typeface="Calibri"/>
              </a:rPr>
              <a:t>Pain management should always be part of the treatment plan</a:t>
            </a:r>
          </a:p>
          <a:p>
            <a:r>
              <a:rPr lang="en-US"/>
              <a:t>First-line treatment</a:t>
            </a:r>
          </a:p>
          <a:p>
            <a:pPr marL="791845" lvl="1" indent="-342900">
              <a:buFont typeface="Symbol" panose="05050102010706020507" pitchFamily="18" charset="2"/>
              <a:buChar char=""/>
            </a:pPr>
            <a:r>
              <a:rPr lang="en-US" b="1"/>
              <a:t>High-dose amoxicillin</a:t>
            </a:r>
          </a:p>
          <a:p>
            <a:pPr marL="791845" lvl="1" indent="-342900">
              <a:buFont typeface="Symbol" panose="05050102010706020507" pitchFamily="18" charset="2"/>
              <a:buChar char=""/>
            </a:pPr>
            <a:r>
              <a:rPr lang="en-US" b="1"/>
              <a:t>High-dose amoxicillin-clavulanate </a:t>
            </a:r>
            <a:r>
              <a:rPr lang="en-US"/>
              <a:t>is first line if recent amoxicillin use or concurrent conjunctivitis</a:t>
            </a:r>
            <a:r>
              <a:rPr lang="en-US" baseline="30000"/>
              <a:t>10-13</a:t>
            </a:r>
            <a:endParaRPr lang="en-US">
              <a:cs typeface="Calibri"/>
            </a:endParaRPr>
          </a:p>
          <a:p>
            <a:pPr marL="336550" indent="-336550"/>
            <a:r>
              <a:rPr lang="en-US"/>
              <a:t>First-line treatment in setting of penicillin allergy </a:t>
            </a:r>
          </a:p>
          <a:p>
            <a:pPr marL="729750" lvl="1" indent="-336550"/>
            <a:r>
              <a:rPr lang="en-US" b="1" err="1"/>
              <a:t>Nonsevere</a:t>
            </a:r>
            <a:r>
              <a:rPr lang="en-US" b="1"/>
              <a:t> allergy:</a:t>
            </a:r>
            <a:r>
              <a:rPr lang="en-US"/>
              <a:t> Second- or third-generation cephalosporins</a:t>
            </a:r>
          </a:p>
          <a:p>
            <a:pPr marL="729750" lvl="1" indent="-336550"/>
            <a:r>
              <a:rPr lang="en-US" b="1"/>
              <a:t>Severe allergy</a:t>
            </a:r>
            <a:r>
              <a:rPr lang="en-US"/>
              <a:t>: Levofloxacin </a:t>
            </a:r>
            <a:endParaRPr lang="en-US">
              <a:cs typeface="Calibri"/>
            </a:endParaRPr>
          </a:p>
          <a:p>
            <a:pPr marL="336550" indent="-336550"/>
            <a:endParaRPr lang="en-US">
              <a:cs typeface="Calibri"/>
            </a:endParaRPr>
          </a:p>
        </p:txBody>
      </p:sp>
      <p:sp>
        <p:nvSpPr>
          <p:cNvPr id="4" name="Slide Number Placeholder 3">
            <a:extLst>
              <a:ext uri="{FF2B5EF4-FFF2-40B4-BE49-F238E27FC236}">
                <a16:creationId xmlns:a16="http://schemas.microsoft.com/office/drawing/2014/main" id="{CCFD6DD1-A5D3-4764-A088-3624B30C38D6}"/>
              </a:ext>
            </a:extLst>
          </p:cNvPr>
          <p:cNvSpPr>
            <a:spLocks noGrp="1"/>
          </p:cNvSpPr>
          <p:nvPr>
            <p:ph type="sldNum" sz="quarter" idx="12"/>
          </p:nvPr>
        </p:nvSpPr>
        <p:spPr/>
        <p:txBody>
          <a:bodyPr/>
          <a:lstStyle/>
          <a:p>
            <a:fld id="{993EEC8E-C5CF-40DF-832D-5BCB0E209B98}" type="slidenum">
              <a:rPr lang="en-US" smtClean="0"/>
              <a:pPr/>
              <a:t>14</a:t>
            </a:fld>
            <a:endParaRPr lang="en-US"/>
          </a:p>
        </p:txBody>
      </p:sp>
    </p:spTree>
    <p:custDataLst>
      <p:tags r:id="rId1"/>
    </p:custDataLst>
    <p:extLst>
      <p:ext uri="{BB962C8B-B14F-4D97-AF65-F5344CB8AC3E}">
        <p14:creationId xmlns:p14="http://schemas.microsoft.com/office/powerpoint/2010/main" val="3595667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EF903-A961-4785-AB85-FD468A1B3E8B}"/>
              </a:ext>
            </a:extLst>
          </p:cNvPr>
          <p:cNvSpPr>
            <a:spLocks noGrp="1"/>
          </p:cNvSpPr>
          <p:nvPr>
            <p:ph type="title"/>
          </p:nvPr>
        </p:nvSpPr>
        <p:spPr/>
        <p:txBody>
          <a:bodyPr/>
          <a:lstStyle/>
          <a:p>
            <a:r>
              <a:rPr lang="en-US" sz="3600" dirty="0"/>
              <a:t>Duration of Antibiotic Therapy</a:t>
            </a:r>
            <a:r>
              <a:rPr lang="en-US" sz="3600" baseline="30000" dirty="0"/>
              <a:t>6,14,15</a:t>
            </a:r>
            <a:r>
              <a:rPr lang="en-US" sz="3600" dirty="0"/>
              <a:t> </a:t>
            </a:r>
          </a:p>
        </p:txBody>
      </p:sp>
      <p:sp>
        <p:nvSpPr>
          <p:cNvPr id="4" name="Slide Number Placeholder 3">
            <a:extLst>
              <a:ext uri="{FF2B5EF4-FFF2-40B4-BE49-F238E27FC236}">
                <a16:creationId xmlns:a16="http://schemas.microsoft.com/office/drawing/2014/main" id="{DAF6766C-EFBE-473B-8710-DFB664EC4135}"/>
              </a:ext>
            </a:extLst>
          </p:cNvPr>
          <p:cNvSpPr>
            <a:spLocks noGrp="1"/>
          </p:cNvSpPr>
          <p:nvPr>
            <p:ph type="sldNum" sz="quarter" idx="12"/>
          </p:nvPr>
        </p:nvSpPr>
        <p:spPr/>
        <p:txBody>
          <a:bodyPr/>
          <a:lstStyle/>
          <a:p>
            <a:fld id="{993EEC8E-C5CF-40DF-832D-5BCB0E209B98}" type="slidenum">
              <a:rPr lang="en-US" smtClean="0"/>
              <a:pPr/>
              <a:t>15</a:t>
            </a:fld>
            <a:endParaRPr lang="en-US"/>
          </a:p>
        </p:txBody>
      </p:sp>
      <p:graphicFrame>
        <p:nvGraphicFramePr>
          <p:cNvPr id="9" name="Table 8">
            <a:extLst>
              <a:ext uri="{FF2B5EF4-FFF2-40B4-BE49-F238E27FC236}">
                <a16:creationId xmlns:a16="http://schemas.microsoft.com/office/drawing/2014/main" id="{42D7FEE1-6531-452D-B9EA-09338B7F5453}"/>
              </a:ext>
            </a:extLst>
          </p:cNvPr>
          <p:cNvGraphicFramePr>
            <a:graphicFrameLocks noGrp="1"/>
          </p:cNvGraphicFramePr>
          <p:nvPr>
            <p:extLst>
              <p:ext uri="{D42A27DB-BD31-4B8C-83A1-F6EECF244321}">
                <p14:modId xmlns:p14="http://schemas.microsoft.com/office/powerpoint/2010/main" val="3148976301"/>
              </p:ext>
            </p:extLst>
          </p:nvPr>
        </p:nvGraphicFramePr>
        <p:xfrm>
          <a:off x="323849" y="3786879"/>
          <a:ext cx="8496301" cy="1524000"/>
        </p:xfrm>
        <a:graphic>
          <a:graphicData uri="http://schemas.openxmlformats.org/drawingml/2006/table">
            <a:tbl>
              <a:tblPr firstRow="1" bandRow="1">
                <a:tableStyleId>{7DF18680-E054-41AD-8BC1-D1AEF772440D}</a:tableStyleId>
              </a:tblPr>
              <a:tblGrid>
                <a:gridCol w="888250">
                  <a:extLst>
                    <a:ext uri="{9D8B030D-6E8A-4147-A177-3AD203B41FA5}">
                      <a16:colId xmlns:a16="http://schemas.microsoft.com/office/drawing/2014/main" val="794827808"/>
                    </a:ext>
                  </a:extLst>
                </a:gridCol>
                <a:gridCol w="1699260">
                  <a:extLst>
                    <a:ext uri="{9D8B030D-6E8A-4147-A177-3AD203B41FA5}">
                      <a16:colId xmlns:a16="http://schemas.microsoft.com/office/drawing/2014/main" val="539794314"/>
                    </a:ext>
                  </a:extLst>
                </a:gridCol>
                <a:gridCol w="2162695">
                  <a:extLst>
                    <a:ext uri="{9D8B030D-6E8A-4147-A177-3AD203B41FA5}">
                      <a16:colId xmlns:a16="http://schemas.microsoft.com/office/drawing/2014/main" val="3865855767"/>
                    </a:ext>
                  </a:extLst>
                </a:gridCol>
                <a:gridCol w="1912373">
                  <a:extLst>
                    <a:ext uri="{9D8B030D-6E8A-4147-A177-3AD203B41FA5}">
                      <a16:colId xmlns:a16="http://schemas.microsoft.com/office/drawing/2014/main" val="409252210"/>
                    </a:ext>
                  </a:extLst>
                </a:gridCol>
                <a:gridCol w="1833723">
                  <a:extLst>
                    <a:ext uri="{9D8B030D-6E8A-4147-A177-3AD203B41FA5}">
                      <a16:colId xmlns:a16="http://schemas.microsoft.com/office/drawing/2014/main" val="4205875241"/>
                    </a:ext>
                  </a:extLst>
                </a:gridCol>
              </a:tblGrid>
              <a:tr h="1084269">
                <a:tc>
                  <a:txBody>
                    <a:bodyPr/>
                    <a:lstStyle/>
                    <a:p>
                      <a:r>
                        <a:rPr lang="en-US" dirty="0"/>
                        <a:t>Age</a:t>
                      </a:r>
                    </a:p>
                  </a:txBody>
                  <a:tcPr>
                    <a:solidFill>
                      <a:srgbClr val="007DA3"/>
                    </a:solidFill>
                  </a:tcPr>
                </a:tc>
                <a:tc>
                  <a:txBody>
                    <a:bodyPr/>
                    <a:lstStyle/>
                    <a:p>
                      <a:pPr marL="0" marR="0" lvl="0" indent="0" algn="l" defTabSz="898741" rtl="0" eaLnBrk="1" fontAlgn="auto" latinLnBrk="0" hangingPunct="1">
                        <a:lnSpc>
                          <a:spcPct val="100000"/>
                        </a:lnSpc>
                        <a:spcBef>
                          <a:spcPts val="0"/>
                        </a:spcBef>
                        <a:spcAft>
                          <a:spcPts val="0"/>
                        </a:spcAft>
                        <a:buClrTx/>
                        <a:buSzTx/>
                        <a:buFontTx/>
                        <a:buNone/>
                        <a:tabLst/>
                        <a:defRPr/>
                      </a:pPr>
                      <a:r>
                        <a:rPr lang="en-US" sz="1800"/>
                        <a:t>Younger than </a:t>
                      </a:r>
                      <a:br>
                        <a:rPr lang="en-US" sz="1800"/>
                      </a:br>
                      <a:r>
                        <a:rPr lang="en-US" sz="1800"/>
                        <a:t>2 years</a:t>
                      </a:r>
                      <a:endParaRPr lang="en-US" sz="1800">
                        <a:ea typeface="+mn-lt"/>
                        <a:cs typeface="+mn-lt"/>
                      </a:endParaRPr>
                    </a:p>
                  </a:txBody>
                  <a:tcPr>
                    <a:solidFill>
                      <a:srgbClr val="007DA3"/>
                    </a:solidFill>
                  </a:tcPr>
                </a:tc>
                <a:tc>
                  <a:txBody>
                    <a:bodyPr/>
                    <a:lstStyle/>
                    <a:p>
                      <a:pPr marL="0" marR="0" lvl="0" indent="0" algn="l" defTabSz="898741" rtl="0" eaLnBrk="1" fontAlgn="auto" latinLnBrk="0" hangingPunct="1">
                        <a:lnSpc>
                          <a:spcPct val="100000"/>
                        </a:lnSpc>
                        <a:spcBef>
                          <a:spcPts val="0"/>
                        </a:spcBef>
                        <a:spcAft>
                          <a:spcPts val="0"/>
                        </a:spcAft>
                        <a:buClrTx/>
                        <a:buSzTx/>
                        <a:buFontTx/>
                        <a:buNone/>
                        <a:tabLst/>
                        <a:defRPr/>
                      </a:pPr>
                      <a:r>
                        <a:rPr lang="en-US" sz="1800"/>
                        <a:t>2</a:t>
                      </a:r>
                      <a:r>
                        <a:rPr lang="en-US" sz="1800">
                          <a:latin typeface="Calibri" panose="020F0502020204030204" pitchFamily="34" charset="0"/>
                          <a:cs typeface="Calibri" panose="020F0502020204030204" pitchFamily="34" charset="0"/>
                        </a:rPr>
                        <a:t>–</a:t>
                      </a:r>
                      <a:r>
                        <a:rPr lang="en-US" sz="1800"/>
                        <a:t>5 years with mild to moderate acute otitis media</a:t>
                      </a:r>
                      <a:endParaRPr lang="en-US" sz="1800">
                        <a:ea typeface="+mn-lt"/>
                        <a:cs typeface="+mn-lt"/>
                      </a:endParaRPr>
                    </a:p>
                  </a:txBody>
                  <a:tcPr>
                    <a:solidFill>
                      <a:srgbClr val="007DA3"/>
                    </a:solidFill>
                  </a:tcPr>
                </a:tc>
                <a:tc>
                  <a:txBody>
                    <a:bodyPr/>
                    <a:lstStyle/>
                    <a:p>
                      <a:pPr marL="0" marR="0" lvl="0" indent="0" algn="l" defTabSz="898741" rtl="0" eaLnBrk="1" fontAlgn="auto" latinLnBrk="0" hangingPunct="1">
                        <a:lnSpc>
                          <a:spcPct val="100000"/>
                        </a:lnSpc>
                        <a:spcBef>
                          <a:spcPts val="0"/>
                        </a:spcBef>
                        <a:spcAft>
                          <a:spcPts val="0"/>
                        </a:spcAft>
                        <a:buClrTx/>
                        <a:buSzTx/>
                        <a:buFontTx/>
                        <a:buNone/>
                        <a:tabLst/>
                        <a:defRPr/>
                      </a:pPr>
                      <a:r>
                        <a:rPr lang="en-US" sz="1800"/>
                        <a:t>6 years+ with mild to moderate symptoms</a:t>
                      </a:r>
                      <a:endParaRPr lang="en-US" sz="1800">
                        <a:ea typeface="+mn-lt"/>
                        <a:cs typeface="+mn-lt"/>
                      </a:endParaRPr>
                    </a:p>
                  </a:txBody>
                  <a:tcPr>
                    <a:solidFill>
                      <a:srgbClr val="007DA3"/>
                    </a:solidFill>
                  </a:tcPr>
                </a:tc>
                <a:tc>
                  <a:txBody>
                    <a:bodyPr/>
                    <a:lstStyle/>
                    <a:p>
                      <a:r>
                        <a:rPr lang="en-US" dirty="0"/>
                        <a:t>Any age with severe symptoms</a:t>
                      </a:r>
                    </a:p>
                  </a:txBody>
                  <a:tcPr>
                    <a:solidFill>
                      <a:srgbClr val="007DA3"/>
                    </a:solidFill>
                  </a:tcPr>
                </a:tc>
                <a:extLst>
                  <a:ext uri="{0D108BD9-81ED-4DB2-BD59-A6C34878D82A}">
                    <a16:rowId xmlns:a16="http://schemas.microsoft.com/office/drawing/2014/main" val="1288180232"/>
                  </a:ext>
                </a:extLst>
              </a:tr>
              <a:tr h="439731">
                <a:tc>
                  <a:txBody>
                    <a:bodyPr/>
                    <a:lstStyle/>
                    <a:p>
                      <a:r>
                        <a:rPr lang="en-US"/>
                        <a:t>Course</a:t>
                      </a:r>
                    </a:p>
                  </a:txBody>
                  <a:tcPr/>
                </a:tc>
                <a:tc>
                  <a:txBody>
                    <a:bodyPr/>
                    <a:lstStyle/>
                    <a:p>
                      <a:pPr marL="0" marR="0" lvl="0" indent="0" algn="l" defTabSz="898741" rtl="0" eaLnBrk="1" fontAlgn="auto" latinLnBrk="0" hangingPunct="1">
                        <a:lnSpc>
                          <a:spcPct val="100000"/>
                        </a:lnSpc>
                        <a:spcBef>
                          <a:spcPts val="0"/>
                        </a:spcBef>
                        <a:spcAft>
                          <a:spcPts val="0"/>
                        </a:spcAft>
                        <a:buClrTx/>
                        <a:buSzTx/>
                        <a:buFontTx/>
                        <a:buNone/>
                        <a:tabLst/>
                        <a:defRPr/>
                      </a:pPr>
                      <a:r>
                        <a:rPr lang="en-US" sz="1800"/>
                        <a:t>10-day course</a:t>
                      </a:r>
                      <a:endParaRPr lang="en-US" sz="1800">
                        <a:ea typeface="+mn-lt"/>
                        <a:cs typeface="+mn-lt"/>
                      </a:endParaRPr>
                    </a:p>
                  </a:txBody>
                  <a:tcPr/>
                </a:tc>
                <a:tc>
                  <a:txBody>
                    <a:bodyPr/>
                    <a:lstStyle/>
                    <a:p>
                      <a:pPr marL="0" marR="0" lvl="0" indent="0" algn="l" defTabSz="898741" rtl="0" eaLnBrk="1" fontAlgn="auto" latinLnBrk="0" hangingPunct="1">
                        <a:lnSpc>
                          <a:spcPct val="100000"/>
                        </a:lnSpc>
                        <a:spcBef>
                          <a:spcPts val="0"/>
                        </a:spcBef>
                        <a:spcAft>
                          <a:spcPts val="0"/>
                        </a:spcAft>
                        <a:buClrTx/>
                        <a:buSzTx/>
                        <a:buFontTx/>
                        <a:buNone/>
                        <a:tabLst/>
                        <a:defRPr/>
                      </a:pPr>
                      <a:r>
                        <a:rPr lang="en-US" sz="1800"/>
                        <a:t>7-day course </a:t>
                      </a:r>
                      <a:endParaRPr lang="en-US" sz="1800">
                        <a:ea typeface="+mn-lt"/>
                        <a:cs typeface="+mn-lt"/>
                      </a:endParaRPr>
                    </a:p>
                  </a:txBody>
                  <a:tcPr/>
                </a:tc>
                <a:tc>
                  <a:txBody>
                    <a:bodyPr/>
                    <a:lstStyle/>
                    <a:p>
                      <a:pPr marL="0" marR="0" lvl="0" indent="0" algn="l" defTabSz="898741" rtl="0" eaLnBrk="1" fontAlgn="auto" latinLnBrk="0" hangingPunct="1">
                        <a:lnSpc>
                          <a:spcPct val="100000"/>
                        </a:lnSpc>
                        <a:spcBef>
                          <a:spcPts val="0"/>
                        </a:spcBef>
                        <a:spcAft>
                          <a:spcPts val="0"/>
                        </a:spcAft>
                        <a:buClrTx/>
                        <a:buSzTx/>
                        <a:buFontTx/>
                        <a:buNone/>
                        <a:tabLst/>
                        <a:defRPr/>
                      </a:pPr>
                      <a:r>
                        <a:rPr lang="en-US" sz="1800"/>
                        <a:t>5- to 7-day course </a:t>
                      </a:r>
                      <a:endParaRPr lang="en-US" sz="1800">
                        <a:ea typeface="+mn-lt"/>
                        <a:cs typeface="+mn-lt"/>
                      </a:endParaRPr>
                    </a:p>
                  </a:txBody>
                  <a:tcPr/>
                </a:tc>
                <a:tc>
                  <a:txBody>
                    <a:bodyPr/>
                    <a:lstStyle/>
                    <a:p>
                      <a:r>
                        <a:rPr lang="en-US" dirty="0"/>
                        <a:t>10-day course</a:t>
                      </a:r>
                    </a:p>
                  </a:txBody>
                  <a:tcPr/>
                </a:tc>
                <a:extLst>
                  <a:ext uri="{0D108BD9-81ED-4DB2-BD59-A6C34878D82A}">
                    <a16:rowId xmlns:a16="http://schemas.microsoft.com/office/drawing/2014/main" val="2360532548"/>
                  </a:ext>
                </a:extLst>
              </a:tr>
            </a:tbl>
          </a:graphicData>
        </a:graphic>
      </p:graphicFrame>
      <p:pic>
        <p:nvPicPr>
          <p:cNvPr id="3074" name="Picture 2" descr="Baby boy having tummy time - Royalty-free Babies Only Stock Photo">
            <a:extLst>
              <a:ext uri="{FF2B5EF4-FFF2-40B4-BE49-F238E27FC236}">
                <a16:creationId xmlns:a16="http://schemas.microsoft.com/office/drawing/2014/main" id="{E73CF092-7BE6-4F43-9121-986F02E2EF3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747" t="7634" r="31791" b="7227"/>
          <a:stretch/>
        </p:blipFill>
        <p:spPr bwMode="auto">
          <a:xfrm>
            <a:off x="1219200" y="1577079"/>
            <a:ext cx="1676400" cy="21395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 Crying baby">
            <a:extLst>
              <a:ext uri="{FF2B5EF4-FFF2-40B4-BE49-F238E27FC236}">
                <a16:creationId xmlns:a16="http://schemas.microsoft.com/office/drawing/2014/main" id="{97985875-B360-42D7-B917-E389254973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411" t="12650" r="35628" b="8258"/>
          <a:stretch/>
        </p:blipFill>
        <p:spPr>
          <a:xfrm>
            <a:off x="1219200" y="1610109"/>
            <a:ext cx="1676399" cy="2133599"/>
          </a:xfrm>
          <a:prstGeom prst="rect">
            <a:avLst/>
          </a:prstGeom>
        </p:spPr>
      </p:pic>
      <p:pic>
        <p:nvPicPr>
          <p:cNvPr id="8" name="Picture 7" descr="Image - Sad 2-5 year old girl">
            <a:extLst>
              <a:ext uri="{FF2B5EF4-FFF2-40B4-BE49-F238E27FC236}">
                <a16:creationId xmlns:a16="http://schemas.microsoft.com/office/drawing/2014/main" id="{05EDB362-BE00-4A4A-82E2-23A26E0F7DE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593" r="40792" b="34552"/>
          <a:stretch/>
        </p:blipFill>
        <p:spPr>
          <a:xfrm>
            <a:off x="2971800" y="1577079"/>
            <a:ext cx="2057400" cy="2155106"/>
          </a:xfrm>
          <a:prstGeom prst="rect">
            <a:avLst/>
          </a:prstGeom>
        </p:spPr>
      </p:pic>
      <p:pic>
        <p:nvPicPr>
          <p:cNvPr id="11" name="Picture 10" descr="Image - Doctor using otoscope, looking in young girl's ear.">
            <a:extLst>
              <a:ext uri="{FF2B5EF4-FFF2-40B4-BE49-F238E27FC236}">
                <a16:creationId xmlns:a16="http://schemas.microsoft.com/office/drawing/2014/main" id="{1342AD70-498C-4858-BDC2-242A7CC570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0952" r="13812"/>
          <a:stretch/>
        </p:blipFill>
        <p:spPr>
          <a:xfrm>
            <a:off x="5090229" y="1577079"/>
            <a:ext cx="1828800" cy="2155106"/>
          </a:xfrm>
          <a:prstGeom prst="rect">
            <a:avLst/>
          </a:prstGeom>
        </p:spPr>
      </p:pic>
      <p:pic>
        <p:nvPicPr>
          <p:cNvPr id="13" name="Picture 12" descr="Image - Young girl in bed. Someone is wiping her forehead with a washcloth.">
            <a:extLst>
              <a:ext uri="{FF2B5EF4-FFF2-40B4-BE49-F238E27FC236}">
                <a16:creationId xmlns:a16="http://schemas.microsoft.com/office/drawing/2014/main" id="{7139B7D6-17FD-469B-957D-B927B90D2E3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563" t="8" r="27860" b="-8"/>
          <a:stretch/>
        </p:blipFill>
        <p:spPr>
          <a:xfrm>
            <a:off x="6980059" y="1577079"/>
            <a:ext cx="1828800" cy="2155106"/>
          </a:xfrm>
          <a:prstGeom prst="rect">
            <a:avLst/>
          </a:prstGeom>
        </p:spPr>
      </p:pic>
    </p:spTree>
    <p:custDataLst>
      <p:tags r:id="rId1"/>
    </p:custDataLst>
    <p:extLst>
      <p:ext uri="{BB962C8B-B14F-4D97-AF65-F5344CB8AC3E}">
        <p14:creationId xmlns:p14="http://schemas.microsoft.com/office/powerpoint/2010/main" val="3312058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 - The Four Moments of Antibiotic Decision Making - Ambulatory Car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983664"/>
            <a:ext cx="3296128" cy="3308937"/>
          </a:xfrm>
          <a:prstGeom prst="rect">
            <a:avLst/>
          </a:prstGeom>
        </p:spPr>
      </p:pic>
      <p:sp>
        <p:nvSpPr>
          <p:cNvPr id="11" name="Title 1"/>
          <p:cNvSpPr>
            <a:spLocks noGrp="1"/>
          </p:cNvSpPr>
          <p:nvPr>
            <p:ph type="title"/>
          </p:nvPr>
        </p:nvSpPr>
        <p:spPr>
          <a:xfrm>
            <a:off x="255756" y="67235"/>
            <a:ext cx="8753773" cy="783771"/>
          </a:xfrm>
        </p:spPr>
        <p:txBody>
          <a:bodyPr>
            <a:noAutofit/>
          </a:bodyPr>
          <a:lstStyle/>
          <a:p>
            <a:r>
              <a:rPr lang="en-US" sz="3200"/>
              <a:t>The Four Moments of Antibiotic Decision Making</a:t>
            </a:r>
          </a:p>
        </p:txBody>
      </p:sp>
      <p:sp>
        <p:nvSpPr>
          <p:cNvPr id="5" name="Slide Number Placeholder 4"/>
          <p:cNvSpPr>
            <a:spLocks noGrp="1"/>
          </p:cNvSpPr>
          <p:nvPr>
            <p:ph type="sldNum" sz="quarter" idx="12"/>
          </p:nvPr>
        </p:nvSpPr>
        <p:spPr/>
        <p:txBody>
          <a:bodyPr/>
          <a:lstStyle/>
          <a:p>
            <a:fld id="{993EEC8E-C5CF-40DF-832D-5BCB0E209B98}" type="slidenum">
              <a:rPr lang="en-US" smtClean="0"/>
              <a:t>16</a:t>
            </a:fld>
            <a:endParaRPr lang="en-US"/>
          </a:p>
        </p:txBody>
      </p:sp>
      <p:sp>
        <p:nvSpPr>
          <p:cNvPr id="18" name="Content Placeholder 2">
            <a:extLst>
              <a:ext uri="{FF2B5EF4-FFF2-40B4-BE49-F238E27FC236}">
                <a16:creationId xmlns:a16="http://schemas.microsoft.com/office/drawing/2014/main" id="{733D0042-3B81-4AE3-B459-391A0BBEAE54}"/>
              </a:ext>
            </a:extLst>
          </p:cNvPr>
          <p:cNvSpPr>
            <a:spLocks noGrp="1"/>
          </p:cNvSpPr>
          <p:nvPr>
            <p:ph idx="1"/>
          </p:nvPr>
        </p:nvSpPr>
        <p:spPr>
          <a:xfrm>
            <a:off x="3597965" y="1210391"/>
            <a:ext cx="5411564" cy="5580374"/>
          </a:xfrm>
        </p:spPr>
        <p:txBody>
          <a:bodyPr vert="horz" lIns="101864" tIns="50933" rIns="101864" bIns="50933" rtlCol="0" anchor="t">
            <a:normAutofit/>
          </a:bodyPr>
          <a:lstStyle/>
          <a:p>
            <a:pPr marL="457200" indent="-457200">
              <a:spcBef>
                <a:spcPts val="1800"/>
              </a:spcBef>
              <a:buFont typeface="+mj-lt"/>
              <a:buAutoNum type="arabicPeriod"/>
            </a:pPr>
            <a:r>
              <a:rPr lang="en-US" sz="2600" dirty="0">
                <a:solidFill>
                  <a:schemeClr val="bg1">
                    <a:lumMod val="65000"/>
                  </a:schemeClr>
                </a:solidFill>
              </a:rPr>
              <a:t>Does my patient have an infection that requires antibiotics?</a:t>
            </a:r>
          </a:p>
          <a:p>
            <a:pPr marL="457200" indent="-457200">
              <a:spcBef>
                <a:spcPts val="1800"/>
              </a:spcBef>
              <a:buFont typeface="+mj-lt"/>
              <a:buAutoNum type="arabicPeriod"/>
            </a:pPr>
            <a:r>
              <a:rPr lang="en-US" sz="2600" dirty="0">
                <a:solidFill>
                  <a:schemeClr val="bg1">
                    <a:lumMod val="65000"/>
                  </a:schemeClr>
                </a:solidFill>
              </a:rPr>
              <a:t>Do I need to order any </a:t>
            </a:r>
            <a:br>
              <a:rPr lang="en-US" sz="2600" dirty="0">
                <a:solidFill>
                  <a:schemeClr val="bg1">
                    <a:lumMod val="65000"/>
                  </a:schemeClr>
                </a:solidFill>
              </a:rPr>
            </a:br>
            <a:r>
              <a:rPr lang="en-US" sz="2600" dirty="0">
                <a:solidFill>
                  <a:schemeClr val="bg1">
                    <a:lumMod val="65000"/>
                  </a:schemeClr>
                </a:solidFill>
              </a:rPr>
              <a:t>diagnostic tests?</a:t>
            </a:r>
          </a:p>
          <a:p>
            <a:pPr marL="457200" indent="-457200">
              <a:spcBef>
                <a:spcPts val="1800"/>
              </a:spcBef>
              <a:buFont typeface="+mj-lt"/>
              <a:buAutoNum type="arabicPeriod"/>
            </a:pPr>
            <a:r>
              <a:rPr lang="en-US" sz="2600" dirty="0">
                <a:solidFill>
                  <a:schemeClr val="bg1">
                    <a:lumMod val="65000"/>
                  </a:schemeClr>
                </a:solidFill>
              </a:rPr>
              <a:t>If antibiotics are indicated, what is the narrowest, safest, and shortest regimen I can prescribe?</a:t>
            </a:r>
          </a:p>
          <a:p>
            <a:pPr marL="457200" indent="-457200">
              <a:spcBef>
                <a:spcPts val="1800"/>
              </a:spcBef>
              <a:buFont typeface="+mj-lt"/>
              <a:buAutoNum type="arabicPeriod" startAt="4"/>
            </a:pPr>
            <a:r>
              <a:rPr lang="en-US" sz="2600" dirty="0"/>
              <a:t>Does my patient understand what to expect and the </a:t>
            </a:r>
            <a:r>
              <a:rPr lang="en-US" sz="2600" dirty="0" err="1"/>
              <a:t>followup</a:t>
            </a:r>
            <a:r>
              <a:rPr lang="en-US" sz="2600" dirty="0"/>
              <a:t> plan?</a:t>
            </a:r>
          </a:p>
          <a:p>
            <a:pPr marL="736600" indent="-736600">
              <a:buAutoNum type="arabicPeriod" startAt="4"/>
            </a:pPr>
            <a:endParaRPr lang="en-US" sz="2800" dirty="0"/>
          </a:p>
          <a:p>
            <a:pPr marL="736600" indent="-736600">
              <a:buAutoNum type="arabicPeriod" startAt="4"/>
            </a:pPr>
            <a:endParaRPr lang="en-US" sz="2800" dirty="0"/>
          </a:p>
          <a:p>
            <a:pPr marL="736600" indent="-736600">
              <a:buAutoNum type="arabicPeriod" startAt="4"/>
            </a:pPr>
            <a:endParaRPr lang="en-US" sz="2800" dirty="0"/>
          </a:p>
        </p:txBody>
      </p:sp>
    </p:spTree>
    <p:custDataLst>
      <p:tags r:id="rId1"/>
    </p:custDataLst>
    <p:extLst>
      <p:ext uri="{BB962C8B-B14F-4D97-AF65-F5344CB8AC3E}">
        <p14:creationId xmlns:p14="http://schemas.microsoft.com/office/powerpoint/2010/main" val="164554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Moment 4</a:t>
            </a:r>
          </a:p>
        </p:txBody>
      </p:sp>
      <p:sp>
        <p:nvSpPr>
          <p:cNvPr id="3" name="Content Placeholder 2"/>
          <p:cNvSpPr>
            <a:spLocks noGrp="1"/>
          </p:cNvSpPr>
          <p:nvPr>
            <p:ph idx="1"/>
          </p:nvPr>
        </p:nvSpPr>
        <p:spPr>
          <a:xfrm>
            <a:off x="457200" y="1198924"/>
            <a:ext cx="8229600" cy="5117636"/>
          </a:xfrm>
        </p:spPr>
        <p:txBody>
          <a:bodyPr vert="horz" lIns="101852" tIns="50927" rIns="101852" bIns="50927" rtlCol="0" anchor="t">
            <a:normAutofit/>
          </a:bodyPr>
          <a:lstStyle/>
          <a:p>
            <a:pPr marL="336550" indent="-336550"/>
            <a:r>
              <a:rPr lang="en-US" dirty="0"/>
              <a:t>Clinical symptoms should begin improving within 48</a:t>
            </a:r>
            <a:r>
              <a:rPr lang="en-US" dirty="0">
                <a:latin typeface="Calibri" panose="020F0502020204030204" pitchFamily="34" charset="0"/>
                <a:cs typeface="Calibri" panose="020F0502020204030204" pitchFamily="34" charset="0"/>
              </a:rPr>
              <a:t>–</a:t>
            </a:r>
            <a:r>
              <a:rPr lang="en-US" dirty="0"/>
              <a:t>72 hours of treatment</a:t>
            </a:r>
            <a:r>
              <a:rPr lang="en-US" baseline="30000" dirty="0"/>
              <a:t>6</a:t>
            </a:r>
            <a:br>
              <a:rPr lang="en-US" dirty="0"/>
            </a:br>
            <a:endParaRPr lang="en-US" dirty="0">
              <a:cs typeface="Calibri"/>
            </a:endParaRPr>
          </a:p>
          <a:p>
            <a:pPr marL="336550" indent="-336550"/>
            <a:r>
              <a:rPr lang="en-US" dirty="0"/>
              <a:t>Counsel caregivers on signs of acute mastoiditis</a:t>
            </a:r>
            <a:r>
              <a:rPr lang="en-US" baseline="30000" dirty="0"/>
              <a:t>16,17</a:t>
            </a:r>
            <a:r>
              <a:rPr lang="en-US" dirty="0"/>
              <a:t> </a:t>
            </a:r>
            <a:endParaRPr lang="en-US" dirty="0">
              <a:cs typeface="Calibri"/>
            </a:endParaRPr>
          </a:p>
          <a:p>
            <a:pPr marL="729615" lvl="1" indent="-336550"/>
            <a:r>
              <a:rPr lang="en-US" dirty="0"/>
              <a:t>Post-auricular tender mass or protrusion of the earlobe</a:t>
            </a:r>
            <a:endParaRPr lang="en-US" dirty="0">
              <a:cs typeface="Calibri"/>
            </a:endParaRPr>
          </a:p>
          <a:p>
            <a:pPr marL="729615" lvl="1" indent="-336550"/>
            <a:r>
              <a:rPr lang="en-US" dirty="0"/>
              <a:t>Refer to emergency department </a:t>
            </a:r>
            <a:endParaRPr lang="en-US" dirty="0">
              <a:cs typeface="Calibri"/>
            </a:endParaRPr>
          </a:p>
          <a:p>
            <a:pPr marL="448945" lvl="1" indent="0">
              <a:buNone/>
            </a:pPr>
            <a:endParaRPr lang="en-US" dirty="0">
              <a:cs typeface="Calibri"/>
            </a:endParaRPr>
          </a:p>
          <a:p>
            <a:pPr marL="336550" indent="-336550"/>
            <a:r>
              <a:rPr lang="en-US" dirty="0"/>
              <a:t>Persistent middle-ear effusion may be present in 60</a:t>
            </a:r>
            <a:r>
              <a:rPr lang="en-US" dirty="0">
                <a:latin typeface="Calibri" panose="020F0502020204030204" pitchFamily="34" charset="0"/>
                <a:cs typeface="Calibri" panose="020F0502020204030204" pitchFamily="34" charset="0"/>
              </a:rPr>
              <a:t>–</a:t>
            </a:r>
            <a:r>
              <a:rPr lang="en-US" dirty="0"/>
              <a:t>70% of children two weeks after successful AOM treatment</a:t>
            </a:r>
            <a:r>
              <a:rPr lang="en-US" baseline="30000" dirty="0"/>
              <a:t>6</a:t>
            </a:r>
            <a:endParaRPr lang="en-US" dirty="0">
              <a:cs typeface="Calibri"/>
            </a:endParaRPr>
          </a:p>
          <a:p>
            <a:pPr marL="336550" indent="-336550"/>
            <a:endParaRPr lang="en-US" dirty="0">
              <a:cs typeface="Calibri"/>
            </a:endParaRPr>
          </a:p>
        </p:txBody>
      </p:sp>
      <p:sp>
        <p:nvSpPr>
          <p:cNvPr id="4" name="Slide Number Placeholder 3"/>
          <p:cNvSpPr>
            <a:spLocks noGrp="1"/>
          </p:cNvSpPr>
          <p:nvPr>
            <p:ph type="sldNum" sz="quarter" idx="12"/>
          </p:nvPr>
        </p:nvSpPr>
        <p:spPr/>
        <p:txBody>
          <a:bodyPr/>
          <a:lstStyle/>
          <a:p>
            <a:fld id="{993EEC8E-C5CF-40DF-832D-5BCB0E209B98}" type="slidenum">
              <a:rPr lang="en-US" smtClean="0"/>
              <a:pPr/>
              <a:t>17</a:t>
            </a:fld>
            <a:endParaRPr lang="en-US"/>
          </a:p>
        </p:txBody>
      </p:sp>
    </p:spTree>
    <p:custDataLst>
      <p:tags r:id="rId1"/>
    </p:custDataLst>
    <p:extLst>
      <p:ext uri="{BB962C8B-B14F-4D97-AF65-F5344CB8AC3E}">
        <p14:creationId xmlns:p14="http://schemas.microsoft.com/office/powerpoint/2010/main" val="2314281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6B85A-7931-4935-A0B0-C56EA845DD24}"/>
              </a:ext>
            </a:extLst>
          </p:cNvPr>
          <p:cNvSpPr>
            <a:spLocks noGrp="1"/>
          </p:cNvSpPr>
          <p:nvPr>
            <p:ph type="title"/>
          </p:nvPr>
        </p:nvSpPr>
        <p:spPr/>
        <p:txBody>
          <a:bodyPr/>
          <a:lstStyle/>
          <a:p>
            <a:r>
              <a:rPr lang="en-US" sz="3600" dirty="0"/>
              <a:t>Moment 4, Continued</a:t>
            </a:r>
            <a:r>
              <a:rPr lang="en-US" sz="3600" baseline="30000" dirty="0"/>
              <a:t>6,18</a:t>
            </a:r>
            <a:r>
              <a:rPr lang="en-US" sz="3600" dirty="0"/>
              <a:t> </a:t>
            </a:r>
          </a:p>
        </p:txBody>
      </p:sp>
      <p:sp>
        <p:nvSpPr>
          <p:cNvPr id="3" name="Content Placeholder 2">
            <a:extLst>
              <a:ext uri="{FF2B5EF4-FFF2-40B4-BE49-F238E27FC236}">
                <a16:creationId xmlns:a16="http://schemas.microsoft.com/office/drawing/2014/main" id="{0DF5C8EF-ABD5-4A02-924D-5FD86ED98156}"/>
              </a:ext>
            </a:extLst>
          </p:cNvPr>
          <p:cNvSpPr>
            <a:spLocks noGrp="1"/>
          </p:cNvSpPr>
          <p:nvPr>
            <p:ph idx="1"/>
          </p:nvPr>
        </p:nvSpPr>
        <p:spPr>
          <a:xfrm>
            <a:off x="471577" y="1367965"/>
            <a:ext cx="8229600" cy="5117636"/>
          </a:xfrm>
        </p:spPr>
        <p:txBody>
          <a:bodyPr/>
          <a:lstStyle/>
          <a:p>
            <a:r>
              <a:rPr lang="en-US"/>
              <a:t>Children with persistent, symptoms after 48 to 72 hours of antibiotics </a:t>
            </a:r>
          </a:p>
          <a:p>
            <a:pPr lvl="1"/>
            <a:r>
              <a:rPr lang="en-US"/>
              <a:t>Consider amoxicillin/clavulanate OR intramuscular ceftriaxone for up to 3 days</a:t>
            </a:r>
          </a:p>
          <a:p>
            <a:endParaRPr lang="en-US">
              <a:solidFill>
                <a:srgbClr val="FF0000"/>
              </a:solidFill>
            </a:endParaRPr>
          </a:p>
          <a:p>
            <a:r>
              <a:rPr lang="en-US"/>
              <a:t>Worsening, severe symptoms warrant an emergency department visit</a:t>
            </a:r>
          </a:p>
          <a:p>
            <a:pPr marL="0" indent="0">
              <a:buNone/>
            </a:pPr>
            <a:endParaRPr lang="en-US">
              <a:solidFill>
                <a:srgbClr val="FF0000"/>
              </a:solidFill>
            </a:endParaRPr>
          </a:p>
          <a:p>
            <a:r>
              <a:rPr lang="en-US"/>
              <a:t>Refer to specialist for persistence of symptoms despite antibiotic change or recurrent infections</a:t>
            </a:r>
          </a:p>
          <a:p>
            <a:pPr lvl="1"/>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30E30C69-E096-46E3-BB17-3F23EC8918B6}"/>
              </a:ext>
            </a:extLst>
          </p:cNvPr>
          <p:cNvSpPr>
            <a:spLocks noGrp="1"/>
          </p:cNvSpPr>
          <p:nvPr>
            <p:ph type="sldNum" sz="quarter" idx="12"/>
          </p:nvPr>
        </p:nvSpPr>
        <p:spPr/>
        <p:txBody>
          <a:bodyPr/>
          <a:lstStyle/>
          <a:p>
            <a:fld id="{993EEC8E-C5CF-40DF-832D-5BCB0E209B98}" type="slidenum">
              <a:rPr lang="en-US" smtClean="0"/>
              <a:pPr/>
              <a:t>18</a:t>
            </a:fld>
            <a:endParaRPr lang="en-US"/>
          </a:p>
        </p:txBody>
      </p:sp>
    </p:spTree>
    <p:custDataLst>
      <p:tags r:id="rId1"/>
    </p:custDataLst>
    <p:extLst>
      <p:ext uri="{BB962C8B-B14F-4D97-AF65-F5344CB8AC3E}">
        <p14:creationId xmlns:p14="http://schemas.microsoft.com/office/powerpoint/2010/main" val="969535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55E9FC-F092-4279-A660-7F1C76C388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41" t="2941" r="2941" b="51961"/>
          <a:stretch/>
        </p:blipFill>
        <p:spPr>
          <a:xfrm>
            <a:off x="-1" y="791171"/>
            <a:ext cx="9206691" cy="5275658"/>
          </a:xfrm>
          <a:prstGeom prst="rect">
            <a:avLst/>
          </a:prstGeom>
        </p:spPr>
      </p:pic>
      <p:sp>
        <p:nvSpPr>
          <p:cNvPr id="2" name="Title 1">
            <a:extLst>
              <a:ext uri="{FF2B5EF4-FFF2-40B4-BE49-F238E27FC236}">
                <a16:creationId xmlns:a16="http://schemas.microsoft.com/office/drawing/2014/main" id="{1558FC9D-C1C2-4471-8824-2E0F76F0E270}"/>
              </a:ext>
            </a:extLst>
          </p:cNvPr>
          <p:cNvSpPr>
            <a:spLocks noGrp="1"/>
          </p:cNvSpPr>
          <p:nvPr>
            <p:ph type="title"/>
          </p:nvPr>
        </p:nvSpPr>
        <p:spPr>
          <a:xfrm>
            <a:off x="31345" y="6726"/>
            <a:ext cx="9144000" cy="806824"/>
          </a:xfrm>
        </p:spPr>
        <p:txBody>
          <a:bodyPr/>
          <a:lstStyle/>
          <a:p>
            <a:r>
              <a:rPr lang="en-US" sz="3600" dirty="0">
                <a:cs typeface="Calibri"/>
              </a:rPr>
              <a:t>Take-Home Messages</a:t>
            </a:r>
            <a:endParaRPr lang="en-US" sz="3600" dirty="0"/>
          </a:p>
        </p:txBody>
      </p:sp>
      <p:sp>
        <p:nvSpPr>
          <p:cNvPr id="3" name="Content Placeholder 2">
            <a:extLst>
              <a:ext uri="{FF2B5EF4-FFF2-40B4-BE49-F238E27FC236}">
                <a16:creationId xmlns:a16="http://schemas.microsoft.com/office/drawing/2014/main" id="{A6D9DE2A-56FC-49EF-AB6C-2009957E1575}"/>
              </a:ext>
              <a:ext uri="{C183D7F6-B498-43B3-948B-1728B52AA6E4}">
                <adec:decorative xmlns:adec="http://schemas.microsoft.com/office/drawing/2017/decorative" val="1"/>
              </a:ext>
            </a:extLst>
          </p:cNvPr>
          <p:cNvSpPr>
            <a:spLocks noGrp="1"/>
          </p:cNvSpPr>
          <p:nvPr>
            <p:ph idx="1"/>
          </p:nvPr>
        </p:nvSpPr>
        <p:spPr>
          <a:xfrm>
            <a:off x="457200" y="949193"/>
            <a:ext cx="8229600" cy="5117636"/>
          </a:xfrm>
        </p:spPr>
        <p:txBody>
          <a:bodyPr vert="horz" lIns="101852" tIns="50927" rIns="101852" bIns="50927" rtlCol="0" anchor="t">
            <a:noAutofit/>
          </a:bodyPr>
          <a:lstStyle/>
          <a:p>
            <a:pPr marL="336550" indent="-336550"/>
            <a:r>
              <a:rPr lang="en-US" sz="2600" dirty="0">
                <a:solidFill>
                  <a:schemeClr val="bg1"/>
                </a:solidFill>
                <a:ea typeface="+mn-lt"/>
                <a:cs typeface="+mn-lt"/>
              </a:rPr>
              <a:t>In children of any age with AOM and severe symptoms, antibiotics should be considered</a:t>
            </a:r>
            <a:endParaRPr lang="en-US" sz="2600" b="1" dirty="0"/>
          </a:p>
          <a:p>
            <a:pPr marL="336550" indent="-336550"/>
            <a:r>
              <a:rPr lang="en-US" sz="2600" dirty="0">
                <a:solidFill>
                  <a:schemeClr val="bg1"/>
                </a:solidFill>
                <a:ea typeface="+mn-lt"/>
                <a:cs typeface="+mn-lt"/>
              </a:rPr>
              <a:t>Antibiotics reasonable for infants with AOM under 6 months of age </a:t>
            </a:r>
          </a:p>
          <a:p>
            <a:pPr marL="336550" indent="-336550"/>
            <a:r>
              <a:rPr lang="en-US" sz="2600" dirty="0">
                <a:solidFill>
                  <a:schemeClr val="bg1"/>
                </a:solidFill>
                <a:ea typeface="+mn-lt"/>
                <a:cs typeface="+mn-lt"/>
              </a:rPr>
              <a:t>Bilateral ear findings OR otorrhea support antibiotic use in children 6 months to 2 years old</a:t>
            </a:r>
          </a:p>
          <a:p>
            <a:pPr marL="336550" indent="-336550"/>
            <a:r>
              <a:rPr lang="en-US" sz="2600" dirty="0">
                <a:solidFill>
                  <a:schemeClr val="bg1"/>
                </a:solidFill>
                <a:ea typeface="+mn-lt"/>
                <a:cs typeface="+mn-lt"/>
              </a:rPr>
              <a:t>Otorrhea regardless of ear findings supports antibiotics use in children greater than 2 years of age</a:t>
            </a:r>
          </a:p>
          <a:p>
            <a:pPr marL="336550" indent="-336550"/>
            <a:r>
              <a:rPr lang="en-US" sz="2600" dirty="0">
                <a:solidFill>
                  <a:schemeClr val="bg1"/>
                </a:solidFill>
                <a:ea typeface="+mn-lt"/>
                <a:cs typeface="+mn-lt"/>
              </a:rPr>
              <a:t>Antibiotic treatment duration depends on age and symptom severity </a:t>
            </a:r>
          </a:p>
          <a:p>
            <a:pPr marL="336550" indent="-336550"/>
            <a:r>
              <a:rPr lang="en-US" sz="2600" dirty="0">
                <a:solidFill>
                  <a:schemeClr val="bg1"/>
                </a:solidFill>
                <a:ea typeface="+mn-lt"/>
                <a:cs typeface="+mn-lt"/>
              </a:rPr>
              <a:t>Pain control should be part of the treatment plan</a:t>
            </a:r>
            <a:endParaRPr lang="en-US" sz="2600" dirty="0">
              <a:solidFill>
                <a:schemeClr val="bg1"/>
              </a:solidFill>
              <a:cs typeface="Calibri"/>
            </a:endParaRPr>
          </a:p>
        </p:txBody>
      </p:sp>
      <p:sp>
        <p:nvSpPr>
          <p:cNvPr id="4" name="Slide Number Placeholder 3">
            <a:extLst>
              <a:ext uri="{FF2B5EF4-FFF2-40B4-BE49-F238E27FC236}">
                <a16:creationId xmlns:a16="http://schemas.microsoft.com/office/drawing/2014/main" id="{C9735CE4-7379-48EF-A544-FE22A71E9A31}"/>
              </a:ext>
            </a:extLst>
          </p:cNvPr>
          <p:cNvSpPr>
            <a:spLocks noGrp="1"/>
          </p:cNvSpPr>
          <p:nvPr>
            <p:ph type="sldNum" sz="quarter" idx="12"/>
          </p:nvPr>
        </p:nvSpPr>
        <p:spPr/>
        <p:txBody>
          <a:bodyPr/>
          <a:lstStyle/>
          <a:p>
            <a:fld id="{993EEC8E-C5CF-40DF-832D-5BCB0E209B98}" type="slidenum">
              <a:rPr lang="en-US" smtClean="0">
                <a:solidFill>
                  <a:prstClr val="white"/>
                </a:solidFill>
              </a:rPr>
              <a:pPr/>
              <a:t>19</a:t>
            </a:fld>
            <a:endParaRPr lang="en-US">
              <a:solidFill>
                <a:prstClr val="white"/>
              </a:solidFill>
            </a:endParaRPr>
          </a:p>
        </p:txBody>
      </p:sp>
      <p:sp>
        <p:nvSpPr>
          <p:cNvPr id="6" name="Rectangle 5"/>
          <p:cNvSpPr/>
          <p:nvPr/>
        </p:nvSpPr>
        <p:spPr>
          <a:xfrm>
            <a:off x="4450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7" name="Rectangle 6"/>
          <p:cNvSpPr/>
          <p:nvPr/>
        </p:nvSpPr>
        <p:spPr>
          <a:xfrm>
            <a:off x="4450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8" name="Rectangle 7"/>
          <p:cNvSpPr/>
          <p:nvPr/>
        </p:nvSpPr>
        <p:spPr>
          <a:xfrm>
            <a:off x="4450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Tree>
    <p:custDataLst>
      <p:tags r:id="rId1"/>
    </p:custDataLst>
    <p:extLst>
      <p:ext uri="{BB962C8B-B14F-4D97-AF65-F5344CB8AC3E}">
        <p14:creationId xmlns:p14="http://schemas.microsoft.com/office/powerpoint/2010/main" val="2686052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br>
              <a:rPr lang="en-US" dirty="0"/>
            </a:br>
            <a:r>
              <a:rPr lang="en-US" sz="3600" dirty="0"/>
              <a:t>Objectives</a:t>
            </a:r>
          </a:p>
        </p:txBody>
      </p:sp>
      <p:sp>
        <p:nvSpPr>
          <p:cNvPr id="5" name="Content Placeholder 4"/>
          <p:cNvSpPr>
            <a:spLocks noGrp="1"/>
          </p:cNvSpPr>
          <p:nvPr>
            <p:ph idx="1"/>
          </p:nvPr>
        </p:nvSpPr>
        <p:spPr>
          <a:xfrm>
            <a:off x="132644" y="1361309"/>
            <a:ext cx="8610600" cy="5117636"/>
          </a:xfrm>
        </p:spPr>
        <p:txBody>
          <a:bodyPr vert="horz" lIns="101852" tIns="50927" rIns="101852" bIns="50927" rtlCol="0" anchor="t">
            <a:normAutofit/>
          </a:bodyPr>
          <a:lstStyle/>
          <a:p>
            <a:pPr marL="906145" lvl="1" indent="-457200">
              <a:buFont typeface="Arial" panose="020B0604020202020204" pitchFamily="34" charset="0"/>
              <a:buChar char="•"/>
            </a:pPr>
            <a:r>
              <a:rPr lang="en-US" sz="2800" dirty="0"/>
              <a:t>Describe the pathophysiology and clinical presentation of acute otitis media (AOM)</a:t>
            </a:r>
            <a:br>
              <a:rPr lang="en-US" sz="2800" dirty="0"/>
            </a:br>
            <a:endParaRPr lang="en-US" sz="2800" dirty="0">
              <a:cs typeface="Calibri"/>
            </a:endParaRPr>
          </a:p>
          <a:p>
            <a:pPr marL="906145" lvl="1" indent="-457200">
              <a:buFont typeface="Arial" panose="020B0604020202020204" pitchFamily="34" charset="0"/>
              <a:buChar char="•"/>
            </a:pPr>
            <a:r>
              <a:rPr lang="en-US" sz="2800" dirty="0"/>
              <a:t>Identify criteria for the diagnosis of AOM</a:t>
            </a:r>
            <a:br>
              <a:rPr lang="en-US" sz="2800" dirty="0"/>
            </a:br>
            <a:endParaRPr lang="en-US" sz="2800" dirty="0"/>
          </a:p>
          <a:p>
            <a:pPr marL="906145" lvl="1" indent="-457200">
              <a:buFont typeface="Arial" panose="020B0604020202020204" pitchFamily="34" charset="0"/>
              <a:buChar char="•"/>
            </a:pPr>
            <a:r>
              <a:rPr lang="en-US" sz="2800" dirty="0"/>
              <a:t>Use a clinical case to demonstrate</a:t>
            </a:r>
            <a:br>
              <a:rPr lang="en-US" sz="2800" dirty="0"/>
            </a:br>
            <a:r>
              <a:rPr lang="en-US" sz="2800" dirty="0"/>
              <a:t>evidence-based recommendations for the management of AOM</a:t>
            </a:r>
          </a:p>
          <a:p>
            <a:pPr marL="336550" lvl="0" indent="-336550"/>
            <a:endParaRPr lang="en-US" dirty="0">
              <a:cs typeface="Calibri"/>
            </a:endParaRPr>
          </a:p>
        </p:txBody>
      </p:sp>
      <p:sp>
        <p:nvSpPr>
          <p:cNvPr id="2" name="Slide Number Placeholder 1"/>
          <p:cNvSpPr>
            <a:spLocks noGrp="1"/>
          </p:cNvSpPr>
          <p:nvPr>
            <p:ph type="sldNum" sz="quarter" idx="12"/>
          </p:nvPr>
        </p:nvSpPr>
        <p:spPr/>
        <p:txBody>
          <a:bodyPr/>
          <a:lstStyle/>
          <a:p>
            <a:fld id="{993EEC8E-C5CF-40DF-832D-5BCB0E209B98}" type="slidenum">
              <a:rPr lang="en-US" smtClean="0"/>
              <a:pPr/>
              <a:t>2</a:t>
            </a:fld>
            <a:endParaRPr lang="en-US"/>
          </a:p>
        </p:txBody>
      </p:sp>
    </p:spTree>
    <p:custDataLst>
      <p:tags r:id="rId1"/>
    </p:custDataLst>
    <p:extLst>
      <p:ext uri="{BB962C8B-B14F-4D97-AF65-F5344CB8AC3E}">
        <p14:creationId xmlns:p14="http://schemas.microsoft.com/office/powerpoint/2010/main" val="3963305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Additional Toolkit Resources</a:t>
            </a:r>
          </a:p>
        </p:txBody>
      </p:sp>
      <p:sp>
        <p:nvSpPr>
          <p:cNvPr id="6" name="Content Placeholder 5"/>
          <p:cNvSpPr>
            <a:spLocks noGrp="1"/>
          </p:cNvSpPr>
          <p:nvPr>
            <p:ph idx="1"/>
          </p:nvPr>
        </p:nvSpPr>
        <p:spPr>
          <a:xfrm>
            <a:off x="457200" y="1064302"/>
            <a:ext cx="8229600" cy="5284282"/>
          </a:xfrm>
        </p:spPr>
        <p:txBody>
          <a:bodyPr>
            <a:normAutofit fontScale="92500" lnSpcReduction="20000"/>
          </a:bodyPr>
          <a:lstStyle/>
          <a:p>
            <a:pPr marL="568325" indent="-395288">
              <a:spcAft>
                <a:spcPts val="600"/>
              </a:spcAft>
              <a:buNone/>
            </a:pPr>
            <a:r>
              <a:rPr lang="en-US" sz="2800" b="1" dirty="0"/>
              <a:t>For more resources on otitis media, please access tools listed below, available in the AHRQ Toolkit To Improve Antibiotic Use in </a:t>
            </a:r>
            <a:r>
              <a:rPr lang="en-US" sz="2800" b="1"/>
              <a:t>Ambulatory Care. </a:t>
            </a:r>
            <a:endParaRPr lang="en-US" sz="2500" b="1" dirty="0"/>
          </a:p>
          <a:p>
            <a:pPr marL="568325" indent="-395288">
              <a:spcAft>
                <a:spcPts val="600"/>
              </a:spcAft>
              <a:buNone/>
            </a:pPr>
            <a:r>
              <a:rPr lang="en-US" sz="2700" b="1" dirty="0"/>
              <a:t>Discussion Guide: </a:t>
            </a:r>
            <a:r>
              <a:rPr lang="en-US" sz="2700" dirty="0"/>
              <a:t>Refer to the </a:t>
            </a:r>
            <a:r>
              <a:rPr lang="en-US" sz="2700" dirty="0">
                <a:hlinkClick r:id="rId4"/>
              </a:rPr>
              <a:t>Discussion Guide </a:t>
            </a:r>
            <a:r>
              <a:rPr lang="en-US" sz="2700" dirty="0"/>
              <a:t>to help your practice develop a standardized approach to the diagnosis and management of patients with acute otitis media.</a:t>
            </a:r>
          </a:p>
          <a:p>
            <a:pPr marL="568325" indent="-395288">
              <a:spcAft>
                <a:spcPts val="600"/>
              </a:spcAft>
              <a:buNone/>
            </a:pPr>
            <a:r>
              <a:rPr lang="en-US" sz="2700" b="1" dirty="0"/>
              <a:t>Clinician One-Page Document: </a:t>
            </a:r>
            <a:r>
              <a:rPr lang="en-US" sz="2700" dirty="0"/>
              <a:t>Refer to the </a:t>
            </a:r>
            <a:r>
              <a:rPr lang="en-US" sz="2700" dirty="0">
                <a:hlinkClick r:id="rId5"/>
              </a:rPr>
              <a:t>One-Page document</a:t>
            </a:r>
            <a:r>
              <a:rPr lang="en-US" sz="2700" dirty="0"/>
              <a:t> for a concise summary on the diagnosis and treatment of acute otitis media. </a:t>
            </a:r>
            <a:endParaRPr lang="en-US" sz="2700" b="1" dirty="0"/>
          </a:p>
          <a:p>
            <a:pPr marL="568325" indent="-395288">
              <a:spcAft>
                <a:spcPts val="600"/>
              </a:spcAft>
              <a:buNone/>
            </a:pPr>
            <a:r>
              <a:rPr lang="en-US" sz="2700" b="1" dirty="0"/>
              <a:t>Patient Handout: </a:t>
            </a:r>
            <a:r>
              <a:rPr lang="en-US" sz="2700" dirty="0"/>
              <a:t>The patient handout explains the symptoms and symptomatic treatment of acute otitis media. This is available in both </a:t>
            </a:r>
            <a:r>
              <a:rPr lang="en-US" sz="2700" dirty="0">
                <a:hlinkClick r:id="rId6"/>
              </a:rPr>
              <a:t>English</a:t>
            </a:r>
            <a:r>
              <a:rPr lang="en-US" sz="2700" dirty="0"/>
              <a:t> and </a:t>
            </a:r>
            <a:r>
              <a:rPr lang="en-US" sz="2700" dirty="0">
                <a:hlinkClick r:id="rId7"/>
              </a:rPr>
              <a:t>Spanish</a:t>
            </a:r>
            <a:r>
              <a:rPr lang="en-US" sz="2700" dirty="0"/>
              <a:t>.</a:t>
            </a:r>
            <a:br>
              <a:rPr lang="en-US" sz="2700" b="1" dirty="0">
                <a:solidFill>
                  <a:srgbClr val="404040"/>
                </a:solidFill>
              </a:rPr>
            </a:br>
            <a:endParaRPr lang="en-US" sz="2700" dirty="0"/>
          </a:p>
        </p:txBody>
      </p:sp>
      <p:sp>
        <p:nvSpPr>
          <p:cNvPr id="7" name="Slide Number Placeholder 6"/>
          <p:cNvSpPr>
            <a:spLocks noGrp="1"/>
          </p:cNvSpPr>
          <p:nvPr>
            <p:ph type="sldNum" sz="quarter" idx="12"/>
          </p:nvPr>
        </p:nvSpPr>
        <p:spPr>
          <a:xfrm>
            <a:off x="8399976" y="6518097"/>
            <a:ext cx="533400" cy="350838"/>
          </a:xfrm>
        </p:spPr>
        <p:txBody>
          <a:bodyPr/>
          <a:lstStyle/>
          <a:p>
            <a:fld id="{993EEC8E-C5CF-40DF-832D-5BCB0E209B98}" type="slidenum">
              <a:rPr lang="en-US" smtClean="0"/>
              <a:t>20</a:t>
            </a:fld>
            <a:endParaRPr lang="en-US" dirty="0"/>
          </a:p>
        </p:txBody>
      </p:sp>
    </p:spTree>
    <p:custDataLst>
      <p:tags r:id="rId1"/>
    </p:custDataLst>
    <p:extLst>
      <p:ext uri="{BB962C8B-B14F-4D97-AF65-F5344CB8AC3E}">
        <p14:creationId xmlns:p14="http://schemas.microsoft.com/office/powerpoint/2010/main" val="1180578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Disclaimer</a:t>
            </a:r>
          </a:p>
        </p:txBody>
      </p:sp>
      <p:sp>
        <p:nvSpPr>
          <p:cNvPr id="3" name="Content Placeholder 2"/>
          <p:cNvSpPr>
            <a:spLocks noGrp="1"/>
          </p:cNvSpPr>
          <p:nvPr>
            <p:ph idx="1"/>
          </p:nvPr>
        </p:nvSpPr>
        <p:spPr/>
        <p:txBody>
          <a:bodyPr vert="horz" lIns="101852" tIns="50927" rIns="101852" bIns="50927" rtlCol="0" anchor="t">
            <a:normAutofit fontScale="85000" lnSpcReduction="10000"/>
          </a:bodyPr>
          <a:lstStyle/>
          <a:p>
            <a:pPr marL="336550" indent="-336550">
              <a:spcBef>
                <a:spcPts val="1588"/>
              </a:spcBef>
            </a:pPr>
            <a:r>
              <a:rPr lang="en-US"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marL="336550" indent="-336550">
              <a:spcBef>
                <a:spcPts val="1588"/>
              </a:spcBef>
            </a:pPr>
            <a:r>
              <a:rPr lang="en-US" dirty="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endParaRPr lang="en-US" dirty="0">
              <a:cs typeface="Calibri"/>
            </a:endParaRPr>
          </a:p>
          <a:p>
            <a:pPr marL="336550" indent="-336550">
              <a:spcBef>
                <a:spcPts val="1588"/>
              </a:spcBef>
            </a:pPr>
            <a:endParaRPr lang="en-US" dirty="0">
              <a:cs typeface="Calibri"/>
            </a:endParaRPr>
          </a:p>
        </p:txBody>
      </p:sp>
      <p:sp>
        <p:nvSpPr>
          <p:cNvPr id="4" name="Slide Number Placeholder 3"/>
          <p:cNvSpPr>
            <a:spLocks noGrp="1"/>
          </p:cNvSpPr>
          <p:nvPr>
            <p:ph type="sldNum" sz="quarter" idx="12"/>
          </p:nvPr>
        </p:nvSpPr>
        <p:spPr>
          <a:xfrm>
            <a:off x="8441072" y="6518097"/>
            <a:ext cx="533400" cy="350838"/>
          </a:xfrm>
        </p:spPr>
        <p:txBody>
          <a:bodyPr/>
          <a:lstStyle/>
          <a:p>
            <a:fld id="{390C5B08-BD67-40B7-9FCB-303274082AFB}" type="slidenum">
              <a:rPr lang="en-US" smtClean="0"/>
              <a:pPr/>
              <a:t>21</a:t>
            </a:fld>
            <a:endParaRPr lang="en-US" dirty="0"/>
          </a:p>
        </p:txBody>
      </p:sp>
    </p:spTree>
    <p:custDataLst>
      <p:tags r:id="rId1"/>
    </p:custDataLst>
    <p:extLst>
      <p:ext uri="{BB962C8B-B14F-4D97-AF65-F5344CB8AC3E}">
        <p14:creationId xmlns:p14="http://schemas.microsoft.com/office/powerpoint/2010/main" val="488273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References </a:t>
            </a:r>
          </a:p>
        </p:txBody>
      </p:sp>
      <p:sp>
        <p:nvSpPr>
          <p:cNvPr id="7" name="Content Placeholder 6"/>
          <p:cNvSpPr>
            <a:spLocks noGrp="1"/>
          </p:cNvSpPr>
          <p:nvPr>
            <p:ph idx="1"/>
          </p:nvPr>
        </p:nvSpPr>
        <p:spPr>
          <a:xfrm>
            <a:off x="400049" y="990600"/>
            <a:ext cx="8343901" cy="3276600"/>
          </a:xfrm>
        </p:spPr>
        <p:txBody>
          <a:bodyPr vert="horz" lIns="101852" tIns="50927" rIns="101852" bIns="50927" rtlCol="0" anchor="t">
            <a:noAutofit/>
          </a:bodyPr>
          <a:lstStyle/>
          <a:p>
            <a:pPr marL="457200" indent="-457200">
              <a:buFont typeface="+mj-lt"/>
              <a:buAutoNum type="arabicPeriod"/>
            </a:pPr>
            <a:r>
              <a:rPr lang="en-US" sz="2000" dirty="0" err="1"/>
              <a:t>Schilder</a:t>
            </a:r>
            <a:r>
              <a:rPr lang="en-US" sz="2000" dirty="0"/>
              <a:t> AGM, </a:t>
            </a:r>
            <a:r>
              <a:rPr lang="en-US" sz="2000" dirty="0" err="1"/>
              <a:t>Chonmaitree</a:t>
            </a:r>
            <a:r>
              <a:rPr lang="en-US" sz="2000" dirty="0"/>
              <a:t> T, Cripps AW, et al. Otitis media. Nat Rev Dis Primers. 2016 Sep 8:2(1):16063. PMID: 27604644.</a:t>
            </a:r>
          </a:p>
          <a:p>
            <a:pPr marL="457200" indent="-457200">
              <a:buFont typeface="+mj-lt"/>
              <a:buAutoNum type="arabicPeriod"/>
            </a:pPr>
            <a:r>
              <a:rPr lang="en-US" sz="2000" dirty="0" err="1"/>
              <a:t>Pichichero</a:t>
            </a:r>
            <a:r>
              <a:rPr lang="en-US" sz="2000" dirty="0"/>
              <a:t> ME. Otitis media. </a:t>
            </a:r>
            <a:r>
              <a:rPr lang="en-US" sz="2000" dirty="0" err="1"/>
              <a:t>Pediatr</a:t>
            </a:r>
            <a:r>
              <a:rPr lang="en-US" sz="2000" dirty="0"/>
              <a:t> Clin North Am. 2013 Apr;60(2):391-407. PMID: 23481107.</a:t>
            </a:r>
          </a:p>
          <a:p>
            <a:pPr marL="457200" indent="-457200">
              <a:buFont typeface="+mj-lt"/>
              <a:buAutoNum type="arabicPeriod"/>
            </a:pPr>
            <a:r>
              <a:rPr lang="en-US" sz="2000" dirty="0"/>
              <a:t>Cohen R, </a:t>
            </a:r>
            <a:r>
              <a:rPr lang="en-US" sz="2000" dirty="0" err="1"/>
              <a:t>Varon</a:t>
            </a:r>
            <a:r>
              <a:rPr lang="en-US" sz="2000" dirty="0"/>
              <a:t> E, Doit C, et al. A 13-year survey of pneumococcal nasopharyngeal carriage in children with acute otitis media following PCV7 and PCV13 implementation. Vaccine. 2015 Sep;33(39):5118-26. PMID: 26271823.</a:t>
            </a:r>
          </a:p>
          <a:p>
            <a:pPr marL="457200" indent="-457200">
              <a:buFont typeface="+mj-lt"/>
              <a:buAutoNum type="arabicPeriod"/>
            </a:pPr>
            <a:r>
              <a:rPr lang="en-US" sz="2000" dirty="0"/>
              <a:t>Wald ER, </a:t>
            </a:r>
            <a:r>
              <a:rPr lang="en-US" sz="2000" dirty="0" err="1"/>
              <a:t>DeMuri</a:t>
            </a:r>
            <a:r>
              <a:rPr lang="en-US" sz="2000" dirty="0"/>
              <a:t> GP. Antibiotic recommendations for acute otitis media and acute bacterial sinusitis: conundrum no more. </a:t>
            </a:r>
            <a:r>
              <a:rPr lang="en-US" sz="2000" dirty="0" err="1"/>
              <a:t>Pediatr</a:t>
            </a:r>
            <a:r>
              <a:rPr lang="en-US" sz="2000" dirty="0"/>
              <a:t> Infect Dis J. 2018 Dec;37(12):1255-57. PMID: 29570583.</a:t>
            </a:r>
          </a:p>
          <a:p>
            <a:pPr marL="457200" indent="-457200" fontAlgn="base">
              <a:spcAft>
                <a:spcPct val="0"/>
              </a:spcAft>
              <a:buFont typeface="+mj-lt"/>
              <a:buAutoNum type="arabicPeriod"/>
              <a:defRPr/>
            </a:pPr>
            <a:r>
              <a:rPr lang="en-US" sz="2000" dirty="0"/>
              <a:t>Pagano AS, Wang E, Yuan D, et al. Cranial indicators identified for peak incidence of otitis media. </a:t>
            </a:r>
            <a:r>
              <a:rPr lang="en-US" sz="2000" dirty="0" err="1"/>
              <a:t>Anat</a:t>
            </a:r>
            <a:r>
              <a:rPr lang="en-US" sz="2000" dirty="0"/>
              <a:t> Rec (Hoboken). 2017 Oct;300(10):1721-40. PMID: 28628951.</a:t>
            </a:r>
          </a:p>
        </p:txBody>
      </p:sp>
      <p:sp>
        <p:nvSpPr>
          <p:cNvPr id="3" name="Slide Number Placeholder 2"/>
          <p:cNvSpPr>
            <a:spLocks noGrp="1"/>
          </p:cNvSpPr>
          <p:nvPr>
            <p:ph type="sldNum" sz="quarter" idx="12"/>
          </p:nvPr>
        </p:nvSpPr>
        <p:spPr/>
        <p:txBody>
          <a:bodyPr/>
          <a:lstStyle/>
          <a:p>
            <a:fld id="{993EEC8E-C5CF-40DF-832D-5BCB0E209B98}" type="slidenum">
              <a:rPr lang="en-US" smtClean="0"/>
              <a:pPr/>
              <a:t>22</a:t>
            </a:fld>
            <a:endParaRPr lang="en-US"/>
          </a:p>
        </p:txBody>
      </p:sp>
    </p:spTree>
    <p:custDataLst>
      <p:tags r:id="rId1"/>
    </p:custDataLst>
    <p:extLst>
      <p:ext uri="{BB962C8B-B14F-4D97-AF65-F5344CB8AC3E}">
        <p14:creationId xmlns:p14="http://schemas.microsoft.com/office/powerpoint/2010/main" val="3912079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References</a:t>
            </a:r>
          </a:p>
        </p:txBody>
      </p:sp>
      <p:sp>
        <p:nvSpPr>
          <p:cNvPr id="3" name="Content Placeholder 2"/>
          <p:cNvSpPr>
            <a:spLocks noGrp="1"/>
          </p:cNvSpPr>
          <p:nvPr>
            <p:ph idx="1"/>
          </p:nvPr>
        </p:nvSpPr>
        <p:spPr>
          <a:xfrm>
            <a:off x="457199" y="991815"/>
            <a:ext cx="8229601" cy="5316070"/>
          </a:xfrm>
        </p:spPr>
        <p:txBody>
          <a:bodyPr vert="horz" lIns="101852" tIns="50927" rIns="101852" bIns="50927" rtlCol="0" anchor="t">
            <a:normAutofit fontScale="70000" lnSpcReduction="20000"/>
          </a:bodyPr>
          <a:lstStyle/>
          <a:p>
            <a:pPr marL="457200" indent="-457200" fontAlgn="base">
              <a:lnSpc>
                <a:spcPct val="120000"/>
              </a:lnSpc>
              <a:spcAft>
                <a:spcPct val="0"/>
              </a:spcAft>
              <a:buFont typeface="+mj-lt"/>
              <a:buAutoNum type="arabicPeriod" startAt="6"/>
              <a:defRPr/>
            </a:pPr>
            <a:r>
              <a:rPr lang="en-US" sz="2900" err="1"/>
              <a:t>Lieberthal</a:t>
            </a:r>
            <a:r>
              <a:rPr lang="en-US" sz="2900"/>
              <a:t> AS, Carroll AE, </a:t>
            </a:r>
            <a:r>
              <a:rPr lang="en-US" sz="2900" err="1"/>
              <a:t>Chonmaitree</a:t>
            </a:r>
            <a:r>
              <a:rPr lang="en-US" sz="2900"/>
              <a:t>, et al. The diagnosis and management of acute otitis media. Pediatrics. 2013 Mar;131(3):e964-99. PMID: 23439909. </a:t>
            </a:r>
          </a:p>
          <a:p>
            <a:pPr marL="457200" indent="-457200" fontAlgn="base">
              <a:lnSpc>
                <a:spcPct val="120000"/>
              </a:lnSpc>
              <a:spcAft>
                <a:spcPct val="0"/>
              </a:spcAft>
              <a:buFont typeface="+mj-lt"/>
              <a:buAutoNum type="arabicPeriod" startAt="6"/>
              <a:defRPr/>
            </a:pPr>
            <a:r>
              <a:rPr lang="en-US" sz="2900"/>
              <a:t>Randolph AG, McCulloh RJ. Pediatric sepsis: important considerations for diagnosing and managing severe infections in infants, children, and </a:t>
            </a:r>
            <a:r>
              <a:rPr lang="en-US" sz="2900" err="1"/>
              <a:t>adolescents.Virulence</a:t>
            </a:r>
            <a:r>
              <a:rPr lang="en-US" sz="2900"/>
              <a:t>. 2014 Jan 1;5(1):179-89. PMID: 24225404.</a:t>
            </a:r>
          </a:p>
          <a:p>
            <a:pPr marL="457200" indent="-457200" fontAlgn="base">
              <a:lnSpc>
                <a:spcPct val="120000"/>
              </a:lnSpc>
              <a:spcAft>
                <a:spcPct val="0"/>
              </a:spcAft>
              <a:buFont typeface="+mj-lt"/>
              <a:buAutoNum type="arabicPeriod" startAt="6"/>
              <a:defRPr/>
            </a:pPr>
            <a:r>
              <a:rPr lang="en-US" sz="2900" err="1"/>
              <a:t>Ziv</a:t>
            </a:r>
            <a:r>
              <a:rPr lang="en-US" sz="2900"/>
              <a:t> O, Kraus M, </a:t>
            </a:r>
            <a:r>
              <a:rPr lang="en-US" sz="2900" err="1"/>
              <a:t>Holcberg</a:t>
            </a:r>
            <a:r>
              <a:rPr lang="en-US" sz="2900"/>
              <a:t> R, et al. Acute otitis media in infants younger than two months of age: epidemiologic and microbiologic characteristics in the era of pneumococcal conjugate vaccines. Int J </a:t>
            </a:r>
            <a:r>
              <a:rPr lang="en-US" sz="2900" err="1"/>
              <a:t>Pediatr</a:t>
            </a:r>
            <a:r>
              <a:rPr lang="en-US" sz="2900"/>
              <a:t> </a:t>
            </a:r>
            <a:r>
              <a:rPr lang="en-US" sz="2900" err="1"/>
              <a:t>Otorhinolaryngol</a:t>
            </a:r>
            <a:r>
              <a:rPr lang="en-US" sz="2900"/>
              <a:t>. 2019 Apr;119:123-30. PMID: 30703661.</a:t>
            </a:r>
          </a:p>
          <a:p>
            <a:pPr marL="457200" indent="-457200" fontAlgn="base">
              <a:lnSpc>
                <a:spcPct val="120000"/>
              </a:lnSpc>
              <a:spcAft>
                <a:spcPct val="0"/>
              </a:spcAft>
              <a:buFont typeface="+mj-lt"/>
              <a:buAutoNum type="arabicPeriod" startAt="6"/>
              <a:defRPr/>
            </a:pPr>
            <a:r>
              <a:rPr lang="en-US" sz="2900" err="1"/>
              <a:t>Sakran</a:t>
            </a:r>
            <a:r>
              <a:rPr lang="en-US" sz="2900"/>
              <a:t> W, </a:t>
            </a:r>
            <a:r>
              <a:rPr lang="en-US" sz="2900" err="1"/>
              <a:t>Makary</a:t>
            </a:r>
            <a:r>
              <a:rPr lang="en-US" sz="2900"/>
              <a:t> H, </a:t>
            </a:r>
            <a:r>
              <a:rPr lang="en-US" sz="2900" err="1"/>
              <a:t>Colodner</a:t>
            </a:r>
            <a:r>
              <a:rPr lang="en-US" sz="2900"/>
              <a:t> R, et al. Acute otitis media in infants less than three months of age: clinical presentation, etiology and concomitant diseases. Int J Pediatric </a:t>
            </a:r>
            <a:r>
              <a:rPr lang="en-US" sz="2900" err="1"/>
              <a:t>Otorhinolarygol</a:t>
            </a:r>
            <a:r>
              <a:rPr lang="en-US" sz="2900"/>
              <a:t>. 2006 Apr;70(4):613-17. PMID: 16154644. </a:t>
            </a:r>
          </a:p>
          <a:p>
            <a:pPr marL="457200" indent="-457200" fontAlgn="base">
              <a:lnSpc>
                <a:spcPct val="120000"/>
              </a:lnSpc>
              <a:spcAft>
                <a:spcPct val="0"/>
              </a:spcAft>
              <a:buFont typeface="+mj-lt"/>
              <a:buAutoNum type="arabicPeriod" startAt="6"/>
              <a:defRPr/>
            </a:pPr>
            <a:r>
              <a:rPr lang="en-US" sz="2900"/>
              <a:t>Rovers MM, Schilder AGM, </a:t>
            </a:r>
            <a:r>
              <a:rPr lang="en-US" sz="2900" err="1"/>
              <a:t>Zielhuis</a:t>
            </a:r>
            <a:r>
              <a:rPr lang="en-US" sz="2900"/>
              <a:t> GA, et al. Otitis media. Lancet. 2004 Feb 7;363(9407):465-73. PMID: 14962529.</a:t>
            </a:r>
          </a:p>
          <a:p>
            <a:pPr marL="0" indent="0" fontAlgn="base">
              <a:lnSpc>
                <a:spcPct val="120000"/>
              </a:lnSpc>
              <a:spcAft>
                <a:spcPct val="0"/>
              </a:spcAft>
              <a:buNone/>
              <a:defRPr/>
            </a:pPr>
            <a:endParaRPr lang="en-US" sz="2900"/>
          </a:p>
          <a:p>
            <a:pPr marL="0" indent="0" fontAlgn="base">
              <a:spcAft>
                <a:spcPct val="0"/>
              </a:spcAft>
              <a:buNone/>
              <a:defRPr/>
            </a:pPr>
            <a:endParaRPr lang="en-US" sz="2800"/>
          </a:p>
          <a:p>
            <a:pPr marL="336550" indent="-336550"/>
            <a:endParaRPr lang="en-US">
              <a:cs typeface="Calibri"/>
            </a:endParaRPr>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23</a:t>
            </a:fld>
            <a:endParaRPr lang="en-US">
              <a:solidFill>
                <a:prstClr val="white"/>
              </a:solidFill>
            </a:endParaRPr>
          </a:p>
        </p:txBody>
      </p:sp>
    </p:spTree>
    <p:extLst>
      <p:ext uri="{BB962C8B-B14F-4D97-AF65-F5344CB8AC3E}">
        <p14:creationId xmlns:p14="http://schemas.microsoft.com/office/powerpoint/2010/main" val="771661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7BD66-8464-4EC4-B2FE-7289F104808E}"/>
              </a:ext>
            </a:extLst>
          </p:cNvPr>
          <p:cNvSpPr>
            <a:spLocks noGrp="1"/>
          </p:cNvSpPr>
          <p:nvPr>
            <p:ph type="title"/>
          </p:nvPr>
        </p:nvSpPr>
        <p:spPr/>
        <p:txBody>
          <a:bodyPr/>
          <a:lstStyle/>
          <a:p>
            <a:r>
              <a:rPr lang="en-US" sz="3600" dirty="0"/>
              <a:t>References</a:t>
            </a:r>
          </a:p>
        </p:txBody>
      </p:sp>
      <p:sp>
        <p:nvSpPr>
          <p:cNvPr id="3" name="Content Placeholder 2">
            <a:extLst>
              <a:ext uri="{FF2B5EF4-FFF2-40B4-BE49-F238E27FC236}">
                <a16:creationId xmlns:a16="http://schemas.microsoft.com/office/drawing/2014/main" id="{9ED06A69-BA93-4B2E-8FB7-794ACD082213}"/>
              </a:ext>
            </a:extLst>
          </p:cNvPr>
          <p:cNvSpPr>
            <a:spLocks noGrp="1"/>
          </p:cNvSpPr>
          <p:nvPr>
            <p:ph idx="1"/>
          </p:nvPr>
        </p:nvSpPr>
        <p:spPr/>
        <p:txBody>
          <a:bodyPr>
            <a:normAutofit/>
          </a:bodyPr>
          <a:lstStyle/>
          <a:p>
            <a:pPr marL="457200" indent="-457200">
              <a:buFont typeface="+mj-lt"/>
              <a:buAutoNum type="arabicPeriod" startAt="11"/>
            </a:pPr>
            <a:r>
              <a:rPr lang="en-US" sz="2000" err="1"/>
              <a:t>Pichichero</a:t>
            </a:r>
            <a:r>
              <a:rPr lang="en-US" sz="2000"/>
              <a:t> ME, Casey JR, Hoberman A, et al. Pathogens causing recurrent and difficult-to-treat acute otitis media, 2003-2006. Clin </a:t>
            </a:r>
            <a:r>
              <a:rPr lang="en-US" sz="2000" err="1"/>
              <a:t>Pediatr</a:t>
            </a:r>
            <a:r>
              <a:rPr lang="en-US" sz="2000"/>
              <a:t> (Phila). 2008 Nov;47(9):901-6. PMID: 18559884.</a:t>
            </a:r>
          </a:p>
          <a:p>
            <a:pPr marL="457200" indent="-457200">
              <a:buFont typeface="+mj-lt"/>
              <a:buAutoNum type="arabicPeriod" startAt="11"/>
            </a:pPr>
            <a:r>
              <a:rPr lang="en-US" sz="2000"/>
              <a:t>Kaur R, Morris M, </a:t>
            </a:r>
            <a:r>
              <a:rPr lang="en-US" sz="2000" err="1"/>
              <a:t>Pichichero</a:t>
            </a:r>
            <a:r>
              <a:rPr lang="en-US" sz="2000"/>
              <a:t> ME. Epidemiology of acute otitis media in the </a:t>
            </a:r>
            <a:r>
              <a:rPr lang="en-US" sz="2000" err="1"/>
              <a:t>postpneumococcal</a:t>
            </a:r>
            <a:r>
              <a:rPr lang="en-US" sz="2000"/>
              <a:t> conjugate vaccine era. Pediatrics. 2017 Sep;140(3):e20170181. PMID: 28784702.</a:t>
            </a:r>
          </a:p>
          <a:p>
            <a:pPr marL="457200" indent="-457200">
              <a:buFont typeface="+mj-lt"/>
              <a:buAutoNum type="arabicPeriod" startAt="11"/>
            </a:pPr>
            <a:r>
              <a:rPr lang="en-US" sz="2000"/>
              <a:t>Block SL, Hedrick J, Harrison CJ, et al. Community-wide vaccination with the heptavalent pneumococcal conjugate significantly alters the microbiology of acute otitis media. </a:t>
            </a:r>
            <a:r>
              <a:rPr lang="en-US" sz="2000" err="1"/>
              <a:t>Pediatr</a:t>
            </a:r>
            <a:r>
              <a:rPr lang="en-US" sz="2000"/>
              <a:t> Infect Dis J. 2004 Sep;23(9):829-33. PMID: 15361721.</a:t>
            </a:r>
          </a:p>
          <a:p>
            <a:pPr marL="457200" indent="-457200">
              <a:buFont typeface="+mj-lt"/>
              <a:buAutoNum type="arabicPeriod" startAt="11"/>
            </a:pPr>
            <a:r>
              <a:rPr lang="en-US" sz="2000"/>
              <a:t>Kimberlin DW, Barnett ED, </a:t>
            </a:r>
            <a:r>
              <a:rPr lang="en-US" sz="2000" err="1"/>
              <a:t>Lynfield</a:t>
            </a:r>
            <a:r>
              <a:rPr lang="en-US" sz="2000"/>
              <a:t> R, et al.  2021–2024 Report of the Committee on Infectious Diseases. Pediatrics. 2021. </a:t>
            </a:r>
          </a:p>
          <a:p>
            <a:pPr marL="457200" indent="-457200">
              <a:buFont typeface="+mj-lt"/>
              <a:buAutoNum type="arabicPeriod" startAt="11"/>
            </a:pPr>
            <a:r>
              <a:rPr lang="en-US" sz="2000"/>
              <a:t>Hoberman A, Paradise JL, Rockette HE, et al. Shortened Antimicrobial Treatment for Acute Otitis Media in Young Children. N Engl J Med. 2016 Dec 22;375(25):2446-56. PMID: 28002709.</a:t>
            </a:r>
          </a:p>
          <a:p>
            <a:pPr marL="457200" indent="-457200">
              <a:buFont typeface="+mj-lt"/>
              <a:buAutoNum type="arabicPeriod" startAt="11"/>
            </a:pPr>
            <a:endParaRPr lang="en-US" sz="2000"/>
          </a:p>
          <a:p>
            <a:pPr marL="457200" indent="-457200">
              <a:buFont typeface="+mj-lt"/>
              <a:buAutoNum type="arabicPeriod" startAt="11"/>
            </a:pPr>
            <a:endParaRPr lang="en-US" sz="2000"/>
          </a:p>
        </p:txBody>
      </p:sp>
      <p:sp>
        <p:nvSpPr>
          <p:cNvPr id="4" name="Slide Number Placeholder 3">
            <a:extLst>
              <a:ext uri="{FF2B5EF4-FFF2-40B4-BE49-F238E27FC236}">
                <a16:creationId xmlns:a16="http://schemas.microsoft.com/office/drawing/2014/main" id="{26D3544B-8426-4268-B6AB-CBF21DBB2CD6}"/>
              </a:ext>
            </a:extLst>
          </p:cNvPr>
          <p:cNvSpPr>
            <a:spLocks noGrp="1"/>
          </p:cNvSpPr>
          <p:nvPr>
            <p:ph type="sldNum" sz="quarter" idx="12"/>
          </p:nvPr>
        </p:nvSpPr>
        <p:spPr/>
        <p:txBody>
          <a:bodyPr/>
          <a:lstStyle/>
          <a:p>
            <a:fld id="{993EEC8E-C5CF-40DF-832D-5BCB0E209B98}" type="slidenum">
              <a:rPr lang="en-US" smtClean="0">
                <a:solidFill>
                  <a:prstClr val="white"/>
                </a:solidFill>
              </a:rPr>
              <a:pPr/>
              <a:t>24</a:t>
            </a:fld>
            <a:endParaRPr lang="en-US">
              <a:solidFill>
                <a:prstClr val="white"/>
              </a:solidFill>
            </a:endParaRPr>
          </a:p>
        </p:txBody>
      </p:sp>
    </p:spTree>
    <p:extLst>
      <p:ext uri="{BB962C8B-B14F-4D97-AF65-F5344CB8AC3E}">
        <p14:creationId xmlns:p14="http://schemas.microsoft.com/office/powerpoint/2010/main" val="2610904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AB9AD-84ED-456C-A5FE-E6B3B9DB4BB7}"/>
              </a:ext>
            </a:extLst>
          </p:cNvPr>
          <p:cNvSpPr>
            <a:spLocks noGrp="1"/>
          </p:cNvSpPr>
          <p:nvPr>
            <p:ph type="title"/>
          </p:nvPr>
        </p:nvSpPr>
        <p:spPr/>
        <p:txBody>
          <a:bodyPr/>
          <a:lstStyle/>
          <a:p>
            <a:r>
              <a:rPr lang="en-US" sz="3600" dirty="0"/>
              <a:t>References</a:t>
            </a:r>
          </a:p>
        </p:txBody>
      </p:sp>
      <p:sp>
        <p:nvSpPr>
          <p:cNvPr id="3" name="Content Placeholder 2">
            <a:extLst>
              <a:ext uri="{FF2B5EF4-FFF2-40B4-BE49-F238E27FC236}">
                <a16:creationId xmlns:a16="http://schemas.microsoft.com/office/drawing/2014/main" id="{41A36FB6-0CAA-465B-86FE-3E3B9DCC3F7F}"/>
              </a:ext>
            </a:extLst>
          </p:cNvPr>
          <p:cNvSpPr>
            <a:spLocks noGrp="1"/>
          </p:cNvSpPr>
          <p:nvPr>
            <p:ph idx="1"/>
          </p:nvPr>
        </p:nvSpPr>
        <p:spPr/>
        <p:txBody>
          <a:bodyPr>
            <a:normAutofit/>
          </a:bodyPr>
          <a:lstStyle/>
          <a:p>
            <a:pPr marL="457200" indent="-457200">
              <a:buFont typeface="+mj-lt"/>
              <a:buAutoNum type="arabicPeriod" startAt="16"/>
            </a:pPr>
            <a:r>
              <a:rPr lang="en-US" sz="2000" dirty="0"/>
              <a:t>Chesney J, Black A, Choo D. What is the best practice for acute mastoiditis in children? 2014 May;124(5):1057-8. PMID: 23852990.</a:t>
            </a:r>
          </a:p>
          <a:p>
            <a:pPr marL="457200" indent="-457200">
              <a:buFont typeface="+mj-lt"/>
              <a:buAutoNum type="arabicPeriod" startAt="16"/>
            </a:pPr>
            <a:r>
              <a:rPr lang="en-US" sz="2000" dirty="0"/>
              <a:t>Ren Y, Sethi RKV, Stankovic KM. Acute Otitis Media and Associated Complications in United States Emergency Departments. </a:t>
            </a:r>
            <a:r>
              <a:rPr lang="en-US" sz="2000" dirty="0" err="1"/>
              <a:t>Otol</a:t>
            </a:r>
            <a:r>
              <a:rPr lang="en-US" sz="2000" dirty="0"/>
              <a:t> </a:t>
            </a:r>
            <a:r>
              <a:rPr lang="en-US" sz="2000" dirty="0" err="1"/>
              <a:t>Neurotol</a:t>
            </a:r>
            <a:r>
              <a:rPr lang="en-US" sz="2000" dirty="0"/>
              <a:t> . 2018 Sep;39(8):1005-11. PMID: 30113560.</a:t>
            </a:r>
          </a:p>
          <a:p>
            <a:pPr marL="457200" indent="-457200">
              <a:buFont typeface="+mj-lt"/>
              <a:buAutoNum type="arabicPeriod" startAt="16"/>
            </a:pPr>
            <a:r>
              <a:rPr lang="en-US" sz="2000" dirty="0"/>
              <a:t>Rosenfeld RM, Schwartz SR, </a:t>
            </a:r>
            <a:r>
              <a:rPr lang="en-US" sz="2000" dirty="0" err="1"/>
              <a:t>Pynnonen</a:t>
            </a:r>
            <a:r>
              <a:rPr lang="en-US" sz="2000" dirty="0"/>
              <a:t> MA, et al. Clinical practice guideline: Tympanostomy tubes in children. </a:t>
            </a:r>
            <a:r>
              <a:rPr lang="en-US" sz="2000" dirty="0" err="1"/>
              <a:t>Otolaryngol</a:t>
            </a:r>
            <a:r>
              <a:rPr lang="en-US" sz="2000" dirty="0"/>
              <a:t> Head Neck Surg. 2013 Jul;149(1 Suppl):S1-35. PMID: 23818543.</a:t>
            </a:r>
          </a:p>
        </p:txBody>
      </p:sp>
      <p:sp>
        <p:nvSpPr>
          <p:cNvPr id="4" name="Slide Number Placeholder 3">
            <a:extLst>
              <a:ext uri="{FF2B5EF4-FFF2-40B4-BE49-F238E27FC236}">
                <a16:creationId xmlns:a16="http://schemas.microsoft.com/office/drawing/2014/main" id="{63434E88-8062-4752-9A54-4104DE54A450}"/>
              </a:ext>
            </a:extLst>
          </p:cNvPr>
          <p:cNvSpPr>
            <a:spLocks noGrp="1"/>
          </p:cNvSpPr>
          <p:nvPr>
            <p:ph type="sldNum" sz="quarter" idx="12"/>
          </p:nvPr>
        </p:nvSpPr>
        <p:spPr/>
        <p:txBody>
          <a:bodyPr/>
          <a:lstStyle/>
          <a:p>
            <a:fld id="{993EEC8E-C5CF-40DF-832D-5BCB0E209B98}" type="slidenum">
              <a:rPr lang="en-US" dirty="0" smtClean="0">
                <a:solidFill>
                  <a:prstClr val="white"/>
                </a:solidFill>
              </a:rPr>
              <a:pPr/>
              <a:t>25</a:t>
            </a:fld>
            <a:endParaRPr lang="en-US">
              <a:solidFill>
                <a:prstClr val="white"/>
              </a:solidFill>
            </a:endParaRPr>
          </a:p>
        </p:txBody>
      </p:sp>
    </p:spTree>
    <p:extLst>
      <p:ext uri="{BB962C8B-B14F-4D97-AF65-F5344CB8AC3E}">
        <p14:creationId xmlns:p14="http://schemas.microsoft.com/office/powerpoint/2010/main" val="3234632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 - The Four Moments of Antibiotic Decision Making - Ambulatory Care&#10;"/>
          <p:cNvPicPr>
            <a:picLocks noChangeAspect="1"/>
          </p:cNvPicPr>
          <p:nvPr/>
        </p:nvPicPr>
        <p:blipFill>
          <a:blip r:embed="rId3"/>
          <a:stretch>
            <a:fillRect/>
          </a:stretch>
        </p:blipFill>
        <p:spPr>
          <a:xfrm>
            <a:off x="350949" y="2017059"/>
            <a:ext cx="3445913" cy="3295321"/>
          </a:xfrm>
          <a:prstGeom prst="rect">
            <a:avLst/>
          </a:prstGeom>
        </p:spPr>
      </p:pic>
      <p:sp>
        <p:nvSpPr>
          <p:cNvPr id="2" name="Title 1"/>
          <p:cNvSpPr>
            <a:spLocks noGrp="1"/>
          </p:cNvSpPr>
          <p:nvPr>
            <p:ph type="title"/>
          </p:nvPr>
        </p:nvSpPr>
        <p:spPr>
          <a:xfrm>
            <a:off x="134471" y="365125"/>
            <a:ext cx="8875059" cy="441698"/>
          </a:xfrm>
        </p:spPr>
        <p:txBody>
          <a:bodyPr>
            <a:noAutofit/>
          </a:bodyPr>
          <a:lstStyle/>
          <a:p>
            <a:r>
              <a:rPr lang="en-US" sz="3177" dirty="0"/>
              <a:t>The Four Moments of Antibiotic Decision Making</a:t>
            </a:r>
            <a:endParaRPr lang="en-US" sz="2824" dirty="0"/>
          </a:p>
        </p:txBody>
      </p:sp>
      <p:sp>
        <p:nvSpPr>
          <p:cNvPr id="3" name="Content Placeholder 2"/>
          <p:cNvSpPr>
            <a:spLocks noGrp="1"/>
          </p:cNvSpPr>
          <p:nvPr>
            <p:ph idx="1"/>
          </p:nvPr>
        </p:nvSpPr>
        <p:spPr>
          <a:xfrm>
            <a:off x="3644900" y="1194553"/>
            <a:ext cx="5257800" cy="5130047"/>
          </a:xfrm>
        </p:spPr>
        <p:txBody>
          <a:bodyPr vert="horz" lIns="89880" tIns="44941" rIns="89880" bIns="44941" rtlCol="0" anchor="t">
            <a:normAutofit fontScale="85000" lnSpcReduction="10000"/>
          </a:bodyPr>
          <a:lstStyle/>
          <a:p>
            <a:pPr marL="514350" indent="-514350">
              <a:lnSpc>
                <a:spcPct val="110000"/>
              </a:lnSpc>
              <a:spcBef>
                <a:spcPts val="1800"/>
              </a:spcBef>
              <a:buFont typeface="+mj-lt"/>
              <a:buAutoNum type="arabicPeriod"/>
            </a:pPr>
            <a:r>
              <a:rPr lang="en-US" dirty="0"/>
              <a:t>Does my patient have an infection that requires antibiotics?</a:t>
            </a:r>
          </a:p>
          <a:p>
            <a:pPr marL="514350" indent="-514350">
              <a:lnSpc>
                <a:spcPct val="110000"/>
              </a:lnSpc>
              <a:spcBef>
                <a:spcPts val="1800"/>
              </a:spcBef>
              <a:buFont typeface="+mj-lt"/>
              <a:buAutoNum type="arabicPeriod"/>
            </a:pPr>
            <a:r>
              <a:rPr lang="en-US" dirty="0"/>
              <a:t>Do I need to order any diagnostic tests?</a:t>
            </a:r>
          </a:p>
          <a:p>
            <a:pPr marL="514350" indent="-514350">
              <a:lnSpc>
                <a:spcPct val="110000"/>
              </a:lnSpc>
              <a:spcBef>
                <a:spcPts val="1800"/>
              </a:spcBef>
              <a:buFont typeface="+mj-lt"/>
              <a:buAutoNum type="arabicPeriod"/>
            </a:pPr>
            <a:r>
              <a:rPr lang="en-US" dirty="0"/>
              <a:t>If antibiotics are indicated, what is the narrowest, safest, and shortest regimen I can prescribe?</a:t>
            </a:r>
          </a:p>
          <a:p>
            <a:pPr marL="514350" indent="-514350">
              <a:lnSpc>
                <a:spcPct val="110000"/>
              </a:lnSpc>
              <a:spcBef>
                <a:spcPts val="1800"/>
              </a:spcBef>
              <a:buFont typeface="+mj-lt"/>
              <a:buAutoNum type="arabicPeriod"/>
            </a:pPr>
            <a:r>
              <a:rPr lang="en-US" dirty="0"/>
              <a:t>Does my patient understand what to expect and the </a:t>
            </a:r>
            <a:r>
              <a:rPr lang="en-US" dirty="0" err="1"/>
              <a:t>followup</a:t>
            </a:r>
            <a:r>
              <a:rPr lang="en-US" dirty="0"/>
              <a:t> plan?</a:t>
            </a:r>
          </a:p>
          <a:p>
            <a:pPr marL="649976" indent="-649976">
              <a:buAutoNum type="arabicPeriod"/>
            </a:pPr>
            <a:endParaRPr lang="en-US" sz="2471" dirty="0"/>
          </a:p>
          <a:p>
            <a:pPr marL="649976" indent="-649976">
              <a:buAutoNum type="arabicPeriod"/>
            </a:pPr>
            <a:endParaRPr lang="en-US" sz="2471" dirty="0"/>
          </a:p>
        </p:txBody>
      </p:sp>
      <p:sp>
        <p:nvSpPr>
          <p:cNvPr id="4" name="Slide Number Placeholder 3"/>
          <p:cNvSpPr>
            <a:spLocks noGrp="1"/>
          </p:cNvSpPr>
          <p:nvPr>
            <p:ph type="sldNum" sz="quarter" idx="12"/>
          </p:nvPr>
        </p:nvSpPr>
        <p:spPr/>
        <p:txBody>
          <a:bodyPr/>
          <a:lstStyle/>
          <a:p>
            <a:fld id="{993EEC8E-C5CF-40DF-832D-5BCB0E209B98}" type="slidenum">
              <a:rPr lang="en-US" smtClean="0"/>
              <a:t>3</a:t>
            </a:fld>
            <a:endParaRPr lang="en-US"/>
          </a:p>
        </p:txBody>
      </p:sp>
    </p:spTree>
    <p:custDataLst>
      <p:tags r:id="rId1"/>
    </p:custDataLst>
    <p:extLst>
      <p:ext uri="{BB962C8B-B14F-4D97-AF65-F5344CB8AC3E}">
        <p14:creationId xmlns:p14="http://schemas.microsoft.com/office/powerpoint/2010/main" val="1947256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5756" y="67235"/>
            <a:ext cx="8753773" cy="783771"/>
          </a:xfrm>
        </p:spPr>
        <p:txBody>
          <a:bodyPr>
            <a:noAutofit/>
          </a:bodyPr>
          <a:lstStyle/>
          <a:p>
            <a:r>
              <a:rPr lang="en-US" sz="3200"/>
              <a:t>The Four Moments of Antibiotic Decision Making</a:t>
            </a:r>
          </a:p>
        </p:txBody>
      </p:sp>
      <p:sp>
        <p:nvSpPr>
          <p:cNvPr id="5" name="Slide Number Placeholder 4"/>
          <p:cNvSpPr>
            <a:spLocks noGrp="1"/>
          </p:cNvSpPr>
          <p:nvPr>
            <p:ph type="sldNum" sz="quarter" idx="12"/>
          </p:nvPr>
        </p:nvSpPr>
        <p:spPr/>
        <p:txBody>
          <a:bodyPr/>
          <a:lstStyle/>
          <a:p>
            <a:fld id="{993EEC8E-C5CF-40DF-832D-5BCB0E209B98}" type="slidenum">
              <a:rPr lang="en-US" smtClean="0"/>
              <a:t>4</a:t>
            </a:fld>
            <a:endParaRPr lang="en-US"/>
          </a:p>
        </p:txBody>
      </p:sp>
      <p:sp>
        <p:nvSpPr>
          <p:cNvPr id="12" name="Rectangle 11"/>
          <p:cNvSpPr/>
          <p:nvPr/>
        </p:nvSpPr>
        <p:spPr>
          <a:xfrm>
            <a:off x="3695700" y="1249740"/>
            <a:ext cx="5219700" cy="892552"/>
          </a:xfrm>
          <a:prstGeom prst="rect">
            <a:avLst/>
          </a:prstGeom>
        </p:spPr>
        <p:txBody>
          <a:bodyPr wrap="square">
            <a:spAutoFit/>
          </a:bodyPr>
          <a:lstStyle/>
          <a:p>
            <a:pPr marL="457200" indent="-457200">
              <a:buFont typeface="+mj-lt"/>
              <a:buAutoNum type="arabicPeriod"/>
            </a:pPr>
            <a:r>
              <a:rPr lang="en-US" sz="2600" dirty="0"/>
              <a:t>Does my patient have an infection that requires antibiotics?</a:t>
            </a:r>
          </a:p>
        </p:txBody>
      </p:sp>
      <p:pic>
        <p:nvPicPr>
          <p:cNvPr id="10" name="Picture 9" descr="Graphic - The Four Moments of Antibiotic Decision Making - Ambulatory Care"/>
          <p:cNvPicPr>
            <a:picLocks noChangeAspect="1"/>
          </p:cNvPicPr>
          <p:nvPr/>
        </p:nvPicPr>
        <p:blipFill>
          <a:blip r:embed="rId4"/>
          <a:stretch>
            <a:fillRect/>
          </a:stretch>
        </p:blipFill>
        <p:spPr>
          <a:xfrm>
            <a:off x="523875" y="1578914"/>
            <a:ext cx="3329053" cy="3314091"/>
          </a:xfrm>
          <a:prstGeom prst="rect">
            <a:avLst/>
          </a:prstGeom>
        </p:spPr>
      </p:pic>
    </p:spTree>
    <p:custDataLst>
      <p:tags r:id="rId1"/>
    </p:custDataLst>
    <p:extLst>
      <p:ext uri="{BB962C8B-B14F-4D97-AF65-F5344CB8AC3E}">
        <p14:creationId xmlns:p14="http://schemas.microsoft.com/office/powerpoint/2010/main" val="287298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br>
              <a:rPr lang="en-US" dirty="0"/>
            </a:br>
            <a:r>
              <a:rPr lang="en-US" sz="3600" dirty="0"/>
              <a:t>What Is AOM?</a:t>
            </a:r>
            <a:r>
              <a:rPr lang="en-US" sz="3600" baseline="30000" dirty="0"/>
              <a:t>1,2</a:t>
            </a:r>
            <a:endParaRPr lang="en-US" sz="3600" dirty="0"/>
          </a:p>
        </p:txBody>
      </p:sp>
      <p:sp>
        <p:nvSpPr>
          <p:cNvPr id="5" name="Content Placeholder 4"/>
          <p:cNvSpPr>
            <a:spLocks noGrp="1"/>
          </p:cNvSpPr>
          <p:nvPr>
            <p:ph idx="1"/>
          </p:nvPr>
        </p:nvSpPr>
        <p:spPr/>
        <p:txBody>
          <a:bodyPr vert="horz" lIns="101852" tIns="50927" rIns="101852" bIns="50927" rtlCol="0" anchor="t">
            <a:normAutofit/>
          </a:bodyPr>
          <a:lstStyle/>
          <a:p>
            <a:pPr marL="336550" indent="-336550"/>
            <a:r>
              <a:rPr lang="en-US" dirty="0"/>
              <a:t>Moderate to severe bulging of the tympanic membrane or new onset otorrhea with signs and symptoms of middle-ear inflammation such as ear pain and fever</a:t>
            </a:r>
            <a:br>
              <a:rPr lang="en-US" dirty="0"/>
            </a:br>
            <a:endParaRPr lang="en-US" dirty="0">
              <a:cs typeface="Calibri"/>
            </a:endParaRPr>
          </a:p>
          <a:p>
            <a:pPr marL="336550" indent="-336550"/>
            <a:r>
              <a:rPr lang="en-US" dirty="0"/>
              <a:t>Most common symptom-causing bacteria:</a:t>
            </a:r>
            <a:r>
              <a:rPr lang="en-US" baseline="30000" dirty="0"/>
              <a:t>3,4</a:t>
            </a:r>
            <a:r>
              <a:rPr lang="en-US" dirty="0"/>
              <a:t>  </a:t>
            </a:r>
            <a:endParaRPr lang="en-US" dirty="0">
              <a:cs typeface="Calibri"/>
            </a:endParaRPr>
          </a:p>
          <a:p>
            <a:pPr marL="729615" lvl="1" indent="-280670"/>
            <a:r>
              <a:rPr lang="en-US" dirty="0" err="1"/>
              <a:t>Nontypeable</a:t>
            </a:r>
            <a:r>
              <a:rPr lang="en-US" dirty="0"/>
              <a:t> </a:t>
            </a:r>
            <a:r>
              <a:rPr lang="en-US" i="1" dirty="0" err="1"/>
              <a:t>Haemophilus</a:t>
            </a:r>
            <a:r>
              <a:rPr lang="en-US" i="1" dirty="0"/>
              <a:t> influenzae</a:t>
            </a:r>
            <a:r>
              <a:rPr lang="en-US" dirty="0"/>
              <a:t>, </a:t>
            </a:r>
            <a:r>
              <a:rPr lang="en-US" i="1" dirty="0"/>
              <a:t>Moraxella catarrhalis</a:t>
            </a:r>
            <a:r>
              <a:rPr lang="en-US" dirty="0"/>
              <a:t>, and </a:t>
            </a:r>
            <a:r>
              <a:rPr lang="en-US" i="1" dirty="0"/>
              <a:t>Streptococcus pneumoniae</a:t>
            </a:r>
          </a:p>
          <a:p>
            <a:pPr marL="729615" lvl="1" indent="-280670"/>
            <a:r>
              <a:rPr lang="en-US" i="1" dirty="0"/>
              <a:t>H. influenzae</a:t>
            </a:r>
            <a:r>
              <a:rPr lang="en-US" dirty="0"/>
              <a:t> accounts for about 50–60% of cases since widespread use of pneumococcal vaccine   </a:t>
            </a:r>
            <a:endParaRPr lang="en-US" dirty="0">
              <a:cs typeface="Calibri"/>
            </a:endParaRPr>
          </a:p>
          <a:p>
            <a:pPr marL="729615" lvl="1" indent="-280670"/>
            <a:r>
              <a:rPr lang="en-US" i="1" dirty="0"/>
              <a:t>S. pneumoniae </a:t>
            </a:r>
            <a:r>
              <a:rPr lang="en-US" dirty="0"/>
              <a:t>AOM is more likely to cause significant complications such as mastoiditis or meningitis</a:t>
            </a:r>
            <a:endParaRPr lang="en-US" dirty="0">
              <a:cs typeface="Calibri"/>
            </a:endParaRPr>
          </a:p>
          <a:p>
            <a:pPr marL="336550" indent="-336550"/>
            <a:endParaRPr lang="en-US" dirty="0">
              <a:cs typeface="Calibri"/>
            </a:endParaRPr>
          </a:p>
          <a:p>
            <a:pPr marL="336550" indent="-336550"/>
            <a:endParaRPr lang="en-US" dirty="0">
              <a:cs typeface="Calibri"/>
            </a:endParaRPr>
          </a:p>
          <a:p>
            <a:pPr marL="336550" indent="-336550"/>
            <a:endParaRPr lang="en-US" dirty="0">
              <a:cs typeface="Calibri"/>
            </a:endParaRPr>
          </a:p>
          <a:p>
            <a:pPr marL="336550" indent="-336550"/>
            <a:endParaRPr lang="en-US" dirty="0">
              <a:cs typeface="Calibri"/>
            </a:endParaRPr>
          </a:p>
        </p:txBody>
      </p:sp>
      <p:sp>
        <p:nvSpPr>
          <p:cNvPr id="2" name="Slide Number Placeholder 1"/>
          <p:cNvSpPr>
            <a:spLocks noGrp="1"/>
          </p:cNvSpPr>
          <p:nvPr>
            <p:ph type="sldNum" sz="quarter" idx="12"/>
          </p:nvPr>
        </p:nvSpPr>
        <p:spPr/>
        <p:txBody>
          <a:bodyPr/>
          <a:lstStyle/>
          <a:p>
            <a:fld id="{993EEC8E-C5CF-40DF-832D-5BCB0E209B98}" type="slidenum">
              <a:rPr lang="en-US" smtClean="0"/>
              <a:pPr/>
              <a:t>5</a:t>
            </a:fld>
            <a:endParaRPr lang="en-US"/>
          </a:p>
        </p:txBody>
      </p:sp>
    </p:spTree>
    <p:custDataLst>
      <p:tags r:id="rId1"/>
    </p:custDataLst>
    <p:extLst>
      <p:ext uri="{BB962C8B-B14F-4D97-AF65-F5344CB8AC3E}">
        <p14:creationId xmlns:p14="http://schemas.microsoft.com/office/powerpoint/2010/main" val="3413444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br>
              <a:rPr lang="en-US" dirty="0"/>
            </a:br>
            <a:r>
              <a:rPr lang="en-US" sz="3600" dirty="0"/>
              <a:t>Risk Factors</a:t>
            </a:r>
            <a:r>
              <a:rPr lang="en-US" sz="3600" baseline="30000" dirty="0"/>
              <a:t>1,5</a:t>
            </a:r>
            <a:endParaRPr lang="en-US" sz="3600" dirty="0"/>
          </a:p>
        </p:txBody>
      </p:sp>
      <p:sp>
        <p:nvSpPr>
          <p:cNvPr id="5" name="Content Placeholder 4"/>
          <p:cNvSpPr>
            <a:spLocks noGrp="1"/>
          </p:cNvSpPr>
          <p:nvPr>
            <p:ph idx="1"/>
          </p:nvPr>
        </p:nvSpPr>
        <p:spPr>
          <a:xfrm>
            <a:off x="457200" y="1159360"/>
            <a:ext cx="4598722" cy="2572869"/>
          </a:xfrm>
        </p:spPr>
        <p:txBody>
          <a:bodyPr/>
          <a:lstStyle/>
          <a:p>
            <a:r>
              <a:rPr lang="en-US" dirty="0"/>
              <a:t>Most common age of occurrence: 6 months to 24 months of age </a:t>
            </a:r>
          </a:p>
          <a:p>
            <a:pPr lvl="1"/>
            <a:r>
              <a:rPr lang="en-US" sz="2500" dirty="0"/>
              <a:t>Rarely occurs in school-age children or adolescents  </a:t>
            </a:r>
          </a:p>
          <a:p>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993EEC8E-C5CF-40DF-832D-5BCB0E209B98}" type="slidenum">
              <a:rPr lang="en-US" smtClean="0"/>
              <a:pPr/>
              <a:t>6</a:t>
            </a:fld>
            <a:endParaRPr lang="en-US"/>
          </a:p>
        </p:txBody>
      </p:sp>
      <p:sp>
        <p:nvSpPr>
          <p:cNvPr id="6" name="Content Placeholder 4">
            <a:extLst>
              <a:ext uri="{FF2B5EF4-FFF2-40B4-BE49-F238E27FC236}">
                <a16:creationId xmlns:a16="http://schemas.microsoft.com/office/drawing/2014/main" id="{855DE9A8-A312-4C9D-9B31-0F00D6E9E2EA}"/>
              </a:ext>
            </a:extLst>
          </p:cNvPr>
          <p:cNvSpPr txBox="1">
            <a:spLocks/>
          </p:cNvSpPr>
          <p:nvPr/>
        </p:nvSpPr>
        <p:spPr>
          <a:xfrm>
            <a:off x="457200" y="3082851"/>
            <a:ext cx="8229600" cy="2454273"/>
          </a:xfrm>
          <a:prstGeom prst="rect">
            <a:avLst/>
          </a:prstGeom>
        </p:spPr>
        <p:txBody>
          <a:bodyPr vert="horz" lIns="101852" tIns="50927" rIns="101852" bIns="50927" rtlCol="0" anchor="t">
            <a:normAutofit/>
          </a:bodyPr>
          <a:lstStyle>
            <a:lvl1pPr marL="337028" indent="-337028" algn="l" defTabSz="898741"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1pPr>
            <a:lvl2pPr marL="730228" indent="-280857" algn="l" defTabSz="898741"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1123425" indent="-224686" algn="l" defTabSz="89874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572795" indent="-224686" algn="l" defTabSz="89874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22166" indent="-224686" algn="l" defTabSz="89874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471538" indent="-224686" algn="l" defTabSz="8987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20909" indent="-224686" algn="l" defTabSz="8987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370278" indent="-224686" algn="l" defTabSz="8987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19648" indent="-224686" algn="l" defTabSz="8987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2800" dirty="0"/>
          </a:p>
          <a:p>
            <a:pPr marL="336550" indent="-336550"/>
            <a:r>
              <a:rPr lang="en-US" dirty="0">
                <a:cs typeface="Calibri"/>
              </a:rPr>
              <a:t>Younger children have structural differences in their eustachian tubes</a:t>
            </a:r>
          </a:p>
          <a:p>
            <a:pPr marL="336550" indent="-336550"/>
            <a:endParaRPr lang="en-US" dirty="0">
              <a:cs typeface="Calibri"/>
            </a:endParaRPr>
          </a:p>
          <a:p>
            <a:pPr marL="336550" indent="-336550"/>
            <a:r>
              <a:rPr lang="en-US" dirty="0">
                <a:cs typeface="Calibri"/>
              </a:rPr>
              <a:t>Developing immune system</a:t>
            </a:r>
          </a:p>
          <a:p>
            <a:pPr marL="0" indent="0">
              <a:buNone/>
            </a:pPr>
            <a:endParaRPr lang="en-US" dirty="0">
              <a:cs typeface="Calibri"/>
            </a:endParaRPr>
          </a:p>
        </p:txBody>
      </p:sp>
      <p:pic>
        <p:nvPicPr>
          <p:cNvPr id="4" name="Picture 3">
            <a:extLst>
              <a:ext uri="{FF2B5EF4-FFF2-40B4-BE49-F238E27FC236}">
                <a16:creationId xmlns:a16="http://schemas.microsoft.com/office/drawing/2014/main" id="{D0091F77-0547-4694-A252-3FE867E269B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2897" y="1323415"/>
            <a:ext cx="3886200" cy="1943100"/>
          </a:xfrm>
          <a:prstGeom prst="rect">
            <a:avLst/>
          </a:prstGeom>
        </p:spPr>
      </p:pic>
    </p:spTree>
    <p:custDataLst>
      <p:tags r:id="rId1"/>
    </p:custDataLst>
    <p:extLst>
      <p:ext uri="{BB962C8B-B14F-4D97-AF65-F5344CB8AC3E}">
        <p14:creationId xmlns:p14="http://schemas.microsoft.com/office/powerpoint/2010/main" val="330088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br>
              <a:rPr lang="en-US" dirty="0"/>
            </a:br>
            <a:r>
              <a:rPr lang="en-US" sz="3600" dirty="0"/>
              <a:t>How Does AOM Develop?</a:t>
            </a:r>
            <a:r>
              <a:rPr lang="en-US" sz="3600" baseline="30000" dirty="0"/>
              <a:t>1</a:t>
            </a:r>
            <a:endParaRPr lang="en-US" sz="3600" dirty="0"/>
          </a:p>
        </p:txBody>
      </p:sp>
      <p:grpSp>
        <p:nvGrpSpPr>
          <p:cNvPr id="5" name="Group 4" descr="Box 1 - Viral upper respiratory tract infection (most common) - edema and inflammation of nasopharynx and eustachian tube">
            <a:extLst>
              <a:ext uri="{FF2B5EF4-FFF2-40B4-BE49-F238E27FC236}">
                <a16:creationId xmlns:a16="http://schemas.microsoft.com/office/drawing/2014/main" id="{E292496C-A950-5C2A-6274-CE9746ADEEAC}"/>
              </a:ext>
            </a:extLst>
          </p:cNvPr>
          <p:cNvGrpSpPr/>
          <p:nvPr/>
        </p:nvGrpSpPr>
        <p:grpSpPr>
          <a:xfrm>
            <a:off x="302755" y="2172210"/>
            <a:ext cx="1663862" cy="2315869"/>
            <a:chOff x="10601" y="1448552"/>
            <a:chExt cx="1663862" cy="2315869"/>
          </a:xfrm>
        </p:grpSpPr>
        <p:sp>
          <p:nvSpPr>
            <p:cNvPr id="6" name="Rectangle: Rounded Corners 5">
              <a:extLst>
                <a:ext uri="{FF2B5EF4-FFF2-40B4-BE49-F238E27FC236}">
                  <a16:creationId xmlns:a16="http://schemas.microsoft.com/office/drawing/2014/main" id="{F56E13FD-E1EF-D1A3-F96C-6ECD5013E8D3}"/>
                </a:ext>
              </a:extLst>
            </p:cNvPr>
            <p:cNvSpPr/>
            <p:nvPr/>
          </p:nvSpPr>
          <p:spPr>
            <a:xfrm>
              <a:off x="10601" y="1448552"/>
              <a:ext cx="1663862" cy="2315869"/>
            </a:xfrm>
            <a:prstGeom prst="roundRect">
              <a:avLst>
                <a:gd name="adj" fmla="val 10000"/>
              </a:avLst>
            </a:prstGeom>
            <a:solidFill>
              <a:srgbClr val="007D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EE763C97-226E-726C-C70F-B6F210390771}"/>
                </a:ext>
              </a:extLst>
            </p:cNvPr>
            <p:cNvSpPr txBox="1"/>
            <p:nvPr/>
          </p:nvSpPr>
          <p:spPr>
            <a:xfrm>
              <a:off x="59334" y="1497285"/>
              <a:ext cx="1566396" cy="22184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ea typeface="+mn-lt"/>
                  <a:cs typeface="+mn-lt"/>
                </a:rPr>
                <a:t>Viral upper respiratory tract infection (most common) </a:t>
              </a:r>
              <a:r>
                <a:rPr lang="en-US" sz="1600" kern="1200" dirty="0">
                  <a:latin typeface="Calibri" panose="020F0502020204030204" pitchFamily="34" charset="0"/>
                  <a:ea typeface="+mn-lt"/>
                  <a:cs typeface="Calibri" panose="020F0502020204030204" pitchFamily="34" charset="0"/>
                </a:rPr>
                <a:t>–</a:t>
              </a:r>
              <a:r>
                <a:rPr lang="en-US" sz="1600" kern="1200" dirty="0">
                  <a:ea typeface="+mn-lt"/>
                  <a:cs typeface="+mn-lt"/>
                </a:rPr>
                <a:t> edema and inflammation of nasopharynx and eustachian </a:t>
              </a:r>
              <a:br>
                <a:rPr lang="en-US" sz="1600" kern="1200" dirty="0">
                  <a:ea typeface="+mn-lt"/>
                  <a:cs typeface="+mn-lt"/>
                </a:rPr>
              </a:br>
              <a:r>
                <a:rPr lang="en-US" sz="1600" kern="1200" dirty="0">
                  <a:ea typeface="+mn-lt"/>
                  <a:cs typeface="+mn-lt"/>
                </a:rPr>
                <a:t>tube</a:t>
              </a:r>
              <a:endParaRPr lang="en-US" sz="1600" kern="1200" dirty="0"/>
            </a:p>
          </p:txBody>
        </p:sp>
      </p:grpSp>
      <p:grpSp>
        <p:nvGrpSpPr>
          <p:cNvPr id="17" name="Group 16" descr="Arrow pointing from Box 1 to Box 2">
            <a:extLst>
              <a:ext uri="{FF2B5EF4-FFF2-40B4-BE49-F238E27FC236}">
                <a16:creationId xmlns:a16="http://schemas.microsoft.com/office/drawing/2014/main" id="{0FB84FC4-A2BC-0E0E-997E-861AB93F6B49}"/>
              </a:ext>
            </a:extLst>
          </p:cNvPr>
          <p:cNvGrpSpPr/>
          <p:nvPr/>
        </p:nvGrpSpPr>
        <p:grpSpPr>
          <a:xfrm>
            <a:off x="2065088" y="3156816"/>
            <a:ext cx="296334" cy="346655"/>
            <a:chOff x="1814244" y="2433159"/>
            <a:chExt cx="296334" cy="346655"/>
          </a:xfrm>
        </p:grpSpPr>
        <p:sp>
          <p:nvSpPr>
            <p:cNvPr id="18" name="Arrow: Right 17">
              <a:extLst>
                <a:ext uri="{FF2B5EF4-FFF2-40B4-BE49-F238E27FC236}">
                  <a16:creationId xmlns:a16="http://schemas.microsoft.com/office/drawing/2014/main" id="{FEC80368-8178-13F8-E623-B9A865FEFC64}"/>
                </a:ext>
              </a:extLst>
            </p:cNvPr>
            <p:cNvSpPr/>
            <p:nvPr/>
          </p:nvSpPr>
          <p:spPr>
            <a:xfrm>
              <a:off x="1814244" y="2433159"/>
              <a:ext cx="296334" cy="34665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9" name="Arrow: Right 4">
              <a:extLst>
                <a:ext uri="{FF2B5EF4-FFF2-40B4-BE49-F238E27FC236}">
                  <a16:creationId xmlns:a16="http://schemas.microsoft.com/office/drawing/2014/main" id="{7B630558-6688-0108-A837-147FA1A88FB3}"/>
                </a:ext>
              </a:extLst>
            </p:cNvPr>
            <p:cNvSpPr txBox="1"/>
            <p:nvPr/>
          </p:nvSpPr>
          <p:spPr>
            <a:xfrm>
              <a:off x="1814244" y="2502490"/>
              <a:ext cx="207434" cy="2079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8" name="Group 7" descr="Box 2 - Obstruction of the eustachian tube and fluid accumulation in the middle ear">
            <a:extLst>
              <a:ext uri="{FF2B5EF4-FFF2-40B4-BE49-F238E27FC236}">
                <a16:creationId xmlns:a16="http://schemas.microsoft.com/office/drawing/2014/main" id="{CEE1FE85-7408-9C1A-F838-D7D05772E449}"/>
              </a:ext>
            </a:extLst>
          </p:cNvPr>
          <p:cNvGrpSpPr/>
          <p:nvPr/>
        </p:nvGrpSpPr>
        <p:grpSpPr>
          <a:xfrm>
            <a:off x="2459893" y="2172210"/>
            <a:ext cx="1752734" cy="2315869"/>
            <a:chOff x="2233585" y="1448552"/>
            <a:chExt cx="1752734" cy="2315869"/>
          </a:xfrm>
        </p:grpSpPr>
        <p:sp>
          <p:nvSpPr>
            <p:cNvPr id="9" name="Rectangle: Rounded Corners 8">
              <a:extLst>
                <a:ext uri="{FF2B5EF4-FFF2-40B4-BE49-F238E27FC236}">
                  <a16:creationId xmlns:a16="http://schemas.microsoft.com/office/drawing/2014/main" id="{5C061209-2743-0EE6-ED7E-2CEB4F154059}"/>
                </a:ext>
              </a:extLst>
            </p:cNvPr>
            <p:cNvSpPr/>
            <p:nvPr/>
          </p:nvSpPr>
          <p:spPr>
            <a:xfrm>
              <a:off x="2233585" y="1448552"/>
              <a:ext cx="1752734" cy="2315869"/>
            </a:xfrm>
            <a:prstGeom prst="roundRect">
              <a:avLst>
                <a:gd name="adj" fmla="val 10000"/>
              </a:avLst>
            </a:prstGeom>
            <a:solidFill>
              <a:srgbClr val="007D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CD9480CF-4A4B-AEDE-F705-42B4873288A2}"/>
                </a:ext>
              </a:extLst>
            </p:cNvPr>
            <p:cNvSpPr txBox="1"/>
            <p:nvPr/>
          </p:nvSpPr>
          <p:spPr>
            <a:xfrm>
              <a:off x="2284921" y="1499888"/>
              <a:ext cx="1650062" cy="22131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n-US" sz="1600" kern="1200" dirty="0">
                  <a:ea typeface="+mn-lt"/>
                  <a:cs typeface="+mn-lt"/>
                </a:rPr>
                <a:t>Obstruction of the eustachian </a:t>
              </a:r>
            </a:p>
            <a:p>
              <a:pPr marL="0" lvl="0" indent="0" algn="ctr" defTabSz="711200">
                <a:lnSpc>
                  <a:spcPct val="90000"/>
                </a:lnSpc>
                <a:spcBef>
                  <a:spcPct val="0"/>
                </a:spcBef>
                <a:spcAft>
                  <a:spcPts val="0"/>
                </a:spcAft>
                <a:buNone/>
              </a:pPr>
              <a:r>
                <a:rPr lang="en-US" sz="1600" kern="1200" dirty="0">
                  <a:ea typeface="+mn-lt"/>
                  <a:cs typeface="+mn-lt"/>
                </a:rPr>
                <a:t>tube and fluid accumulation in the middle ear</a:t>
              </a:r>
              <a:endParaRPr lang="en-US" sz="1600" kern="1200" dirty="0"/>
            </a:p>
          </p:txBody>
        </p:sp>
      </p:grpSp>
      <p:grpSp>
        <p:nvGrpSpPr>
          <p:cNvPr id="20" name="Group 19" descr="Arrow pointing from Box 2 to Box 3">
            <a:extLst>
              <a:ext uri="{FF2B5EF4-FFF2-40B4-BE49-F238E27FC236}">
                <a16:creationId xmlns:a16="http://schemas.microsoft.com/office/drawing/2014/main" id="{F21498B1-C9A1-CF01-0DD3-D378D5E4CC7A}"/>
              </a:ext>
            </a:extLst>
          </p:cNvPr>
          <p:cNvGrpSpPr/>
          <p:nvPr/>
        </p:nvGrpSpPr>
        <p:grpSpPr>
          <a:xfrm>
            <a:off x="4330480" y="3162991"/>
            <a:ext cx="296334" cy="346655"/>
            <a:chOff x="1814244" y="2433159"/>
            <a:chExt cx="296334" cy="346655"/>
          </a:xfrm>
        </p:grpSpPr>
        <p:sp>
          <p:nvSpPr>
            <p:cNvPr id="21" name="Arrow: Right 20">
              <a:extLst>
                <a:ext uri="{FF2B5EF4-FFF2-40B4-BE49-F238E27FC236}">
                  <a16:creationId xmlns:a16="http://schemas.microsoft.com/office/drawing/2014/main" id="{0B7886FD-F9FA-1B07-B2C7-CC3CF1256B7C}"/>
                </a:ext>
              </a:extLst>
            </p:cNvPr>
            <p:cNvSpPr/>
            <p:nvPr/>
          </p:nvSpPr>
          <p:spPr>
            <a:xfrm>
              <a:off x="1814244" y="2433159"/>
              <a:ext cx="296334" cy="34665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2" name="Arrow: Right 4">
              <a:extLst>
                <a:ext uri="{FF2B5EF4-FFF2-40B4-BE49-F238E27FC236}">
                  <a16:creationId xmlns:a16="http://schemas.microsoft.com/office/drawing/2014/main" id="{C8CE6E6D-02EC-258B-8A0F-78AF83A42CD7}"/>
                </a:ext>
              </a:extLst>
            </p:cNvPr>
            <p:cNvSpPr txBox="1"/>
            <p:nvPr/>
          </p:nvSpPr>
          <p:spPr>
            <a:xfrm>
              <a:off x="1814244" y="2502490"/>
              <a:ext cx="207434" cy="2079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11" name="Group 10" descr="Box 3 - Proliferation of bacteria routinely found in the nasopharynx (such as S, pneumoniae) in the middle ear; fluid accumulation">
            <a:extLst>
              <a:ext uri="{FF2B5EF4-FFF2-40B4-BE49-F238E27FC236}">
                <a16:creationId xmlns:a16="http://schemas.microsoft.com/office/drawing/2014/main" id="{E8B08B44-CEBA-E660-A886-2FD053E3D84D}"/>
              </a:ext>
            </a:extLst>
          </p:cNvPr>
          <p:cNvGrpSpPr/>
          <p:nvPr/>
        </p:nvGrpSpPr>
        <p:grpSpPr>
          <a:xfrm>
            <a:off x="4725285" y="2172210"/>
            <a:ext cx="1812504" cy="2315869"/>
            <a:chOff x="4545441" y="1448552"/>
            <a:chExt cx="1812504" cy="2315869"/>
          </a:xfrm>
        </p:grpSpPr>
        <p:sp>
          <p:nvSpPr>
            <p:cNvPr id="12" name="Rectangle: Rounded Corners 11">
              <a:extLst>
                <a:ext uri="{FF2B5EF4-FFF2-40B4-BE49-F238E27FC236}">
                  <a16:creationId xmlns:a16="http://schemas.microsoft.com/office/drawing/2014/main" id="{6B72EEB1-9E59-E434-3AD4-CA4C19491CAF}"/>
                </a:ext>
              </a:extLst>
            </p:cNvPr>
            <p:cNvSpPr/>
            <p:nvPr/>
          </p:nvSpPr>
          <p:spPr>
            <a:xfrm>
              <a:off x="4545441" y="1448552"/>
              <a:ext cx="1812504" cy="2315869"/>
            </a:xfrm>
            <a:prstGeom prst="roundRect">
              <a:avLst>
                <a:gd name="adj" fmla="val 10000"/>
              </a:avLst>
            </a:prstGeom>
            <a:solidFill>
              <a:srgbClr val="007D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F3B94D46-D5CA-23C3-B184-A12ED7DDA79C}"/>
                </a:ext>
              </a:extLst>
            </p:cNvPr>
            <p:cNvSpPr txBox="1"/>
            <p:nvPr/>
          </p:nvSpPr>
          <p:spPr>
            <a:xfrm>
              <a:off x="4598527" y="1501638"/>
              <a:ext cx="1706332" cy="22096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ea typeface="+mn-lt"/>
                  <a:cs typeface="+mn-lt"/>
                </a:rPr>
                <a:t>Proliferation of bacteria routinely found in the nasopharynx </a:t>
              </a:r>
              <a:br>
                <a:rPr lang="en-US" sz="1600" kern="1200" dirty="0">
                  <a:ea typeface="+mn-lt"/>
                  <a:cs typeface="+mn-lt"/>
                </a:rPr>
              </a:br>
              <a:r>
                <a:rPr lang="en-US" sz="1600" kern="1200" dirty="0">
                  <a:ea typeface="+mn-lt"/>
                  <a:cs typeface="+mn-lt"/>
                </a:rPr>
                <a:t>(such as </a:t>
              </a:r>
              <a:r>
                <a:rPr lang="en-US" sz="1600" i="1" kern="1200" dirty="0">
                  <a:ea typeface="+mn-lt"/>
                  <a:cs typeface="+mn-lt"/>
                </a:rPr>
                <a:t>S.</a:t>
              </a:r>
              <a:br>
                <a:rPr lang="en-US" sz="1600" i="1" kern="1200" dirty="0">
                  <a:ea typeface="+mn-lt"/>
                  <a:cs typeface="+mn-lt"/>
                </a:rPr>
              </a:br>
              <a:r>
                <a:rPr lang="en-US" sz="1600" i="1" kern="1200" dirty="0">
                  <a:ea typeface="+mn-lt"/>
                  <a:cs typeface="+mn-lt"/>
                </a:rPr>
                <a:t> pneumoniae) </a:t>
              </a:r>
              <a:r>
                <a:rPr lang="en-US" sz="1600" kern="1200" dirty="0">
                  <a:latin typeface="Calibri"/>
                  <a:ea typeface="+mn-lt"/>
                  <a:cs typeface="+mn-lt"/>
                </a:rPr>
                <a:t>in</a:t>
              </a:r>
              <a:r>
                <a:rPr lang="en-US" sz="1600" kern="1200" dirty="0">
                  <a:ea typeface="+mn-lt"/>
                  <a:cs typeface="+mn-lt"/>
                </a:rPr>
                <a:t> the </a:t>
              </a:r>
              <a:r>
                <a:rPr lang="en-US" sz="1600" kern="1200" dirty="0">
                  <a:latin typeface="Calibri"/>
                  <a:ea typeface="+mn-lt"/>
                  <a:cs typeface="+mn-lt"/>
                </a:rPr>
                <a:t>middle ear;</a:t>
              </a:r>
              <a:r>
                <a:rPr lang="en-US" sz="1600" kern="1200" dirty="0">
                  <a:ea typeface="+mn-lt"/>
                  <a:cs typeface="+mn-lt"/>
                </a:rPr>
                <a:t> fluid accumulation </a:t>
              </a:r>
              <a:endParaRPr lang="en-US" sz="1600" kern="1200" dirty="0"/>
            </a:p>
          </p:txBody>
        </p:sp>
      </p:grpSp>
      <p:grpSp>
        <p:nvGrpSpPr>
          <p:cNvPr id="23" name="Group 22" descr="Arrow pointing from Box 3 to Box 4">
            <a:extLst>
              <a:ext uri="{FF2B5EF4-FFF2-40B4-BE49-F238E27FC236}">
                <a16:creationId xmlns:a16="http://schemas.microsoft.com/office/drawing/2014/main" id="{8D5D4F48-1BE5-C0C5-9628-07EB7EEBC86D}"/>
              </a:ext>
            </a:extLst>
          </p:cNvPr>
          <p:cNvGrpSpPr/>
          <p:nvPr/>
        </p:nvGrpSpPr>
        <p:grpSpPr>
          <a:xfrm>
            <a:off x="6636260" y="3156816"/>
            <a:ext cx="296334" cy="346655"/>
            <a:chOff x="1814244" y="2433159"/>
            <a:chExt cx="296334" cy="346655"/>
          </a:xfrm>
        </p:grpSpPr>
        <p:sp>
          <p:nvSpPr>
            <p:cNvPr id="24" name="Arrow: Right 23">
              <a:extLst>
                <a:ext uri="{FF2B5EF4-FFF2-40B4-BE49-F238E27FC236}">
                  <a16:creationId xmlns:a16="http://schemas.microsoft.com/office/drawing/2014/main" id="{FD6C8319-7A89-F596-4C7E-F899D321238B}"/>
                </a:ext>
              </a:extLst>
            </p:cNvPr>
            <p:cNvSpPr/>
            <p:nvPr/>
          </p:nvSpPr>
          <p:spPr>
            <a:xfrm>
              <a:off x="1814244" y="2433159"/>
              <a:ext cx="296334" cy="34665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5" name="Arrow: Right 4">
              <a:extLst>
                <a:ext uri="{FF2B5EF4-FFF2-40B4-BE49-F238E27FC236}">
                  <a16:creationId xmlns:a16="http://schemas.microsoft.com/office/drawing/2014/main" id="{B8B408B7-35FF-E009-38AC-A37C081349AA}"/>
                </a:ext>
              </a:extLst>
            </p:cNvPr>
            <p:cNvSpPr txBox="1"/>
            <p:nvPr/>
          </p:nvSpPr>
          <p:spPr>
            <a:xfrm>
              <a:off x="1814244" y="2502490"/>
              <a:ext cx="207434" cy="2079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14" name="Group 13" descr="Box 4 - Infection of the fluid that manifests as bulging of the tympanic membrane and the classic symptoms of acute otitis media">
            <a:extLst>
              <a:ext uri="{FF2B5EF4-FFF2-40B4-BE49-F238E27FC236}">
                <a16:creationId xmlns:a16="http://schemas.microsoft.com/office/drawing/2014/main" id="{F211A25F-283F-7F73-9711-7AC7DC7F1107}"/>
              </a:ext>
            </a:extLst>
          </p:cNvPr>
          <p:cNvGrpSpPr/>
          <p:nvPr/>
        </p:nvGrpSpPr>
        <p:grpSpPr>
          <a:xfrm>
            <a:off x="7031065" y="2172210"/>
            <a:ext cx="1835330" cy="2315869"/>
            <a:chOff x="6917067" y="1448552"/>
            <a:chExt cx="1835330" cy="2315869"/>
          </a:xfrm>
        </p:grpSpPr>
        <p:sp>
          <p:nvSpPr>
            <p:cNvPr id="15" name="Rectangle: Rounded Corners 14">
              <a:extLst>
                <a:ext uri="{FF2B5EF4-FFF2-40B4-BE49-F238E27FC236}">
                  <a16:creationId xmlns:a16="http://schemas.microsoft.com/office/drawing/2014/main" id="{4B33DBC6-D6C8-66F9-2D06-61A85DFFAE5B}"/>
                </a:ext>
              </a:extLst>
            </p:cNvPr>
            <p:cNvSpPr/>
            <p:nvPr/>
          </p:nvSpPr>
          <p:spPr>
            <a:xfrm>
              <a:off x="6917067" y="1448552"/>
              <a:ext cx="1835330" cy="2315869"/>
            </a:xfrm>
            <a:prstGeom prst="roundRect">
              <a:avLst>
                <a:gd name="adj" fmla="val 10000"/>
              </a:avLst>
            </a:prstGeom>
            <a:solidFill>
              <a:srgbClr val="007D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Rounded Corners 4">
              <a:extLst>
                <a:ext uri="{FF2B5EF4-FFF2-40B4-BE49-F238E27FC236}">
                  <a16:creationId xmlns:a16="http://schemas.microsoft.com/office/drawing/2014/main" id="{50065DEA-460D-20D4-CF39-29E97F1BEC23}"/>
                </a:ext>
              </a:extLst>
            </p:cNvPr>
            <p:cNvSpPr txBox="1"/>
            <p:nvPr/>
          </p:nvSpPr>
          <p:spPr>
            <a:xfrm>
              <a:off x="6970822" y="1502307"/>
              <a:ext cx="1727820" cy="22083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ea typeface="+mn-lt"/>
                  <a:cs typeface="+mn-lt"/>
                </a:rPr>
                <a:t>Infection of the fluid that manifests as bulging of the tympanic membrane and the classic symptoms of acute otitis media </a:t>
              </a:r>
              <a:endParaRPr lang="en-US" sz="1600" kern="1200" dirty="0"/>
            </a:p>
          </p:txBody>
        </p:sp>
      </p:grpSp>
      <p:sp>
        <p:nvSpPr>
          <p:cNvPr id="2" name="Slide Number Placeholder 1"/>
          <p:cNvSpPr>
            <a:spLocks noGrp="1"/>
          </p:cNvSpPr>
          <p:nvPr>
            <p:ph type="sldNum" sz="quarter" idx="12"/>
          </p:nvPr>
        </p:nvSpPr>
        <p:spPr/>
        <p:txBody>
          <a:bodyPr/>
          <a:lstStyle/>
          <a:p>
            <a:fld id="{993EEC8E-C5CF-40DF-832D-5BCB0E209B98}" type="slidenum">
              <a:rPr lang="en-US" smtClean="0"/>
              <a:pPr/>
              <a:t>7</a:t>
            </a:fld>
            <a:endParaRPr lang="en-US"/>
          </a:p>
        </p:txBody>
      </p:sp>
    </p:spTree>
    <p:custDataLst>
      <p:tags r:id="rId1"/>
    </p:custDataLst>
    <p:extLst>
      <p:ext uri="{BB962C8B-B14F-4D97-AF65-F5344CB8AC3E}">
        <p14:creationId xmlns:p14="http://schemas.microsoft.com/office/powerpoint/2010/main" val="2076214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z="3600" dirty="0"/>
              <a:t>Clinical Case</a:t>
            </a:r>
          </a:p>
        </p:txBody>
      </p:sp>
      <p:sp>
        <p:nvSpPr>
          <p:cNvPr id="86019" name="Rectangle 3"/>
          <p:cNvSpPr>
            <a:spLocks noGrp="1" noChangeArrowheads="1"/>
          </p:cNvSpPr>
          <p:nvPr>
            <p:ph idx="1"/>
          </p:nvPr>
        </p:nvSpPr>
        <p:spPr>
          <a:xfrm>
            <a:off x="423583" y="2218766"/>
            <a:ext cx="4876800" cy="5117636"/>
          </a:xfrm>
        </p:spPr>
        <p:txBody>
          <a:bodyPr vert="horz" lIns="101852" tIns="50927" rIns="101852" bIns="50927" rtlCol="0" anchor="t">
            <a:normAutofit/>
          </a:bodyPr>
          <a:lstStyle/>
          <a:p>
            <a:pPr marL="0" indent="0">
              <a:buNone/>
            </a:pPr>
            <a:r>
              <a:rPr lang="en-US" b="1" dirty="0">
                <a:solidFill>
                  <a:srgbClr val="007DA3"/>
                </a:solidFill>
              </a:rPr>
              <a:t>One-year-old child </a:t>
            </a:r>
          </a:p>
          <a:p>
            <a:pPr marL="729615" lvl="1" indent="-280670">
              <a:buFont typeface="Arial" panose="020B0604020202020204" pitchFamily="34" charset="0"/>
              <a:buChar char="•"/>
            </a:pPr>
            <a:r>
              <a:rPr lang="en-US" dirty="0"/>
              <a:t>Two days of poor sleep</a:t>
            </a:r>
            <a:endParaRPr lang="en-US" dirty="0">
              <a:cs typeface="Calibri"/>
            </a:endParaRPr>
          </a:p>
          <a:p>
            <a:pPr marL="729615" lvl="1" indent="-280670">
              <a:buFont typeface="Arial" panose="020B0604020202020204" pitchFamily="34" charset="0"/>
              <a:buChar char="•"/>
            </a:pPr>
            <a:r>
              <a:rPr lang="en-US" dirty="0"/>
              <a:t>Not eating well</a:t>
            </a:r>
            <a:endParaRPr lang="en-US" dirty="0">
              <a:cs typeface="Calibri"/>
            </a:endParaRPr>
          </a:p>
          <a:p>
            <a:pPr marL="729615" lvl="1" indent="-280670">
              <a:buFont typeface="Arial" panose="020B0604020202020204" pitchFamily="34" charset="0"/>
              <a:buChar char="•"/>
            </a:pPr>
            <a:r>
              <a:rPr lang="en-US" dirty="0"/>
              <a:t>Holding hand over left ear</a:t>
            </a:r>
            <a:endParaRPr lang="en-US" dirty="0">
              <a:cs typeface="Calibri"/>
            </a:endParaRPr>
          </a:p>
          <a:p>
            <a:pPr marL="729615" lvl="1" indent="-280670">
              <a:buFont typeface="Arial" panose="020B0604020202020204" pitchFamily="34" charset="0"/>
              <a:buChar char="•"/>
            </a:pPr>
            <a:r>
              <a:rPr lang="en-US" dirty="0"/>
              <a:t>Temperature 100.4 degrees Fahrenheit</a:t>
            </a:r>
            <a:endParaRPr lang="en-US" dirty="0">
              <a:cs typeface="Calibri"/>
            </a:endParaRPr>
          </a:p>
        </p:txBody>
      </p:sp>
      <p:sp>
        <p:nvSpPr>
          <p:cNvPr id="2" name="Slide Number Placeholder 1"/>
          <p:cNvSpPr>
            <a:spLocks noGrp="1"/>
          </p:cNvSpPr>
          <p:nvPr>
            <p:ph type="sldNum" sz="quarter" idx="12"/>
          </p:nvPr>
        </p:nvSpPr>
        <p:spPr/>
        <p:txBody>
          <a:bodyPr/>
          <a:lstStyle/>
          <a:p>
            <a:fld id="{993EEC8E-C5CF-40DF-832D-5BCB0E209B98}" type="slidenum">
              <a:rPr lang="en-US" smtClean="0"/>
              <a:pPr/>
              <a:t>8</a:t>
            </a:fld>
            <a:endParaRPr lang="en-US"/>
          </a:p>
        </p:txBody>
      </p:sp>
      <p:pic>
        <p:nvPicPr>
          <p:cNvPr id="4" name="Picture 3" descr="Small, red-faced child pointing to his left ear.">
            <a:extLst>
              <a:ext uri="{FF2B5EF4-FFF2-40B4-BE49-F238E27FC236}">
                <a16:creationId xmlns:a16="http://schemas.microsoft.com/office/drawing/2014/main" id="{1EBC272F-F0F7-4291-92D4-E6256F2B21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6011" y="1298628"/>
            <a:ext cx="3537524" cy="2358368"/>
          </a:xfrm>
          <a:prstGeom prst="rect">
            <a:avLst/>
          </a:prstGeom>
        </p:spPr>
      </p:pic>
    </p:spTree>
    <p:custDataLst>
      <p:tags r:id="rId1"/>
    </p:custDataLst>
    <p:extLst>
      <p:ext uri="{BB962C8B-B14F-4D97-AF65-F5344CB8AC3E}">
        <p14:creationId xmlns:p14="http://schemas.microsoft.com/office/powerpoint/2010/main" val="4281719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C183D7F6-B498-43B3-948B-1728B52AA6E4}">
                <adec:decorative xmlns:adec="http://schemas.microsoft.com/office/drawing/2017/decorative" val="0"/>
              </a:ext>
            </a:extLst>
          </p:cNvPr>
          <p:cNvSpPr>
            <a:spLocks noGrp="1" noChangeArrowheads="1"/>
          </p:cNvSpPr>
          <p:nvPr>
            <p:ph type="title"/>
          </p:nvPr>
        </p:nvSpPr>
        <p:spPr/>
        <p:txBody>
          <a:bodyPr/>
          <a:lstStyle/>
          <a:p>
            <a:r>
              <a:rPr lang="en-US" sz="3600" dirty="0"/>
              <a:t>Moment 1</a:t>
            </a:r>
            <a:r>
              <a:rPr lang="en-US" sz="3600" baseline="30000" dirty="0"/>
              <a:t>6</a:t>
            </a:r>
            <a:r>
              <a:rPr lang="en-US" sz="3600" dirty="0"/>
              <a:t> </a:t>
            </a:r>
          </a:p>
        </p:txBody>
      </p:sp>
      <p:sp>
        <p:nvSpPr>
          <p:cNvPr id="15" name="Content Placeholder 14">
            <a:extLst>
              <a:ext uri="{FF2B5EF4-FFF2-40B4-BE49-F238E27FC236}">
                <a16:creationId xmlns:a16="http://schemas.microsoft.com/office/drawing/2014/main" id="{BBE8F9E3-CCC6-4C52-8C8D-FAE612F1B605}"/>
              </a:ext>
              <a:ext uri="{C183D7F6-B498-43B3-948B-1728B52AA6E4}">
                <adec:decorative xmlns:adec="http://schemas.microsoft.com/office/drawing/2017/decorative" val="0"/>
              </a:ext>
            </a:extLst>
          </p:cNvPr>
          <p:cNvSpPr>
            <a:spLocks noGrp="1"/>
          </p:cNvSpPr>
          <p:nvPr>
            <p:ph idx="1"/>
          </p:nvPr>
        </p:nvSpPr>
        <p:spPr>
          <a:xfrm>
            <a:off x="457200" y="1232452"/>
            <a:ext cx="8229600" cy="545631"/>
          </a:xfrm>
        </p:spPr>
        <p:txBody>
          <a:bodyPr vert="horz" lIns="101852" tIns="50927" rIns="101852" bIns="50927" rtlCol="0" anchor="t">
            <a:normAutofit/>
          </a:bodyPr>
          <a:lstStyle/>
          <a:p>
            <a:pPr marL="336550" indent="-336550"/>
            <a:r>
              <a:rPr lang="en-US" sz="2400" dirty="0">
                <a:ea typeface="+mn-lt"/>
                <a:cs typeface="+mn-lt"/>
              </a:rPr>
              <a:t>About half of children with otitis media are febrile</a:t>
            </a:r>
            <a:endParaRPr lang="en-US" dirty="0"/>
          </a:p>
          <a:p>
            <a:pPr marL="336550" indent="-336550"/>
            <a:endParaRPr lang="en-US" dirty="0">
              <a:cs typeface="Calibri"/>
            </a:endParaRPr>
          </a:p>
        </p:txBody>
      </p:sp>
      <p:sp>
        <p:nvSpPr>
          <p:cNvPr id="86081" name="Rectangle 86080">
            <a:extLst>
              <a:ext uri="{FF2B5EF4-FFF2-40B4-BE49-F238E27FC236}">
                <a16:creationId xmlns:a16="http://schemas.microsoft.com/office/drawing/2014/main" id="{E17A3EBC-170C-B41F-C9BF-90F00966F40A}"/>
              </a:ext>
              <a:ext uri="{C183D7F6-B498-43B3-948B-1728B52AA6E4}">
                <adec:decorative xmlns:adec="http://schemas.microsoft.com/office/drawing/2017/decorative" val="0"/>
              </a:ext>
            </a:extLst>
          </p:cNvPr>
          <p:cNvSpPr/>
          <p:nvPr/>
        </p:nvSpPr>
        <p:spPr>
          <a:xfrm>
            <a:off x="226115" y="2015158"/>
            <a:ext cx="4236553" cy="546652"/>
          </a:xfrm>
          <a:prstGeom prst="rect">
            <a:avLst/>
          </a:prstGeom>
          <a:solidFill>
            <a:srgbClr val="007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cs typeface="Calibri"/>
              </a:rPr>
              <a:t>Mild Signs and Symptoms</a:t>
            </a:r>
            <a:endParaRPr lang="en-US" sz="2400"/>
          </a:p>
        </p:txBody>
      </p:sp>
      <p:sp>
        <p:nvSpPr>
          <p:cNvPr id="86082" name="Rectangle 86081">
            <a:extLst>
              <a:ext uri="{FF2B5EF4-FFF2-40B4-BE49-F238E27FC236}">
                <a16:creationId xmlns:a16="http://schemas.microsoft.com/office/drawing/2014/main" id="{F84A31C9-6805-7496-E6F7-2C8920D0D9B8}"/>
              </a:ext>
            </a:extLst>
          </p:cNvPr>
          <p:cNvSpPr/>
          <p:nvPr/>
        </p:nvSpPr>
        <p:spPr>
          <a:xfrm>
            <a:off x="232326" y="2555598"/>
            <a:ext cx="4224129" cy="3205368"/>
          </a:xfrm>
          <a:prstGeom prst="rect">
            <a:avLst/>
          </a:prstGeom>
          <a:solidFill>
            <a:srgbClr val="D3E4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buFont typeface="Arial"/>
              <a:buChar char="•"/>
            </a:pPr>
            <a:r>
              <a:rPr lang="en-US" sz="2200" dirty="0">
                <a:solidFill>
                  <a:schemeClr val="tx1"/>
                </a:solidFill>
                <a:latin typeface="Calibri"/>
                <a:ea typeface="Arial"/>
                <a:cs typeface="Arial"/>
              </a:rPr>
              <a:t>Otalgia for less than 48 hours and temperature less than 102.2 degrees Fahrenheit​</a:t>
            </a:r>
            <a:endParaRPr lang="en-US" sz="2200" dirty="0">
              <a:solidFill>
                <a:schemeClr val="tx1"/>
              </a:solidFill>
              <a:cs typeface="Calibri"/>
            </a:endParaRPr>
          </a:p>
        </p:txBody>
      </p:sp>
      <p:sp>
        <p:nvSpPr>
          <p:cNvPr id="130" name="Rectangle 129">
            <a:extLst>
              <a:ext uri="{FF2B5EF4-FFF2-40B4-BE49-F238E27FC236}">
                <a16:creationId xmlns:a16="http://schemas.microsoft.com/office/drawing/2014/main" id="{EE2FAEE3-60CF-FF0A-0578-C299A3002E92}"/>
              </a:ext>
              <a:ext uri="{C183D7F6-B498-43B3-948B-1728B52AA6E4}">
                <adec:decorative xmlns:adec="http://schemas.microsoft.com/office/drawing/2017/decorative" val="0"/>
              </a:ext>
            </a:extLst>
          </p:cNvPr>
          <p:cNvSpPr/>
          <p:nvPr/>
        </p:nvSpPr>
        <p:spPr>
          <a:xfrm>
            <a:off x="4711147" y="2015157"/>
            <a:ext cx="4224129" cy="546652"/>
          </a:xfrm>
          <a:prstGeom prst="rect">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cs typeface="Calibri"/>
              </a:rPr>
              <a:t>Severe Signs and Symptoms</a:t>
            </a:r>
            <a:endParaRPr lang="en-US" sz="2400"/>
          </a:p>
        </p:txBody>
      </p:sp>
      <p:sp>
        <p:nvSpPr>
          <p:cNvPr id="132" name="Rectangle 131">
            <a:extLst>
              <a:ext uri="{FF2B5EF4-FFF2-40B4-BE49-F238E27FC236}">
                <a16:creationId xmlns:a16="http://schemas.microsoft.com/office/drawing/2014/main" id="{D63E8EA5-1991-3BDB-0B96-7551CC6D8E38}"/>
              </a:ext>
            </a:extLst>
          </p:cNvPr>
          <p:cNvSpPr/>
          <p:nvPr/>
        </p:nvSpPr>
        <p:spPr>
          <a:xfrm>
            <a:off x="4717358" y="2555597"/>
            <a:ext cx="4224129" cy="3205368"/>
          </a:xfrm>
          <a:prstGeom prst="rect">
            <a:avLst/>
          </a:prstGeom>
          <a:solidFill>
            <a:srgbClr val="F1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77190" lvl="1" indent="-285750" rtl="0">
              <a:buFont typeface="Arial"/>
              <a:buChar char="•"/>
            </a:pPr>
            <a:r>
              <a:rPr lang="en-US" sz="2200">
                <a:solidFill>
                  <a:srgbClr val="000000"/>
                </a:solidFill>
                <a:latin typeface="Calibri"/>
                <a:ea typeface="Arial"/>
                <a:cs typeface="Arial"/>
              </a:rPr>
              <a:t>Moderate to severe otalgia​</a:t>
            </a:r>
            <a:br>
              <a:rPr lang="en-US" sz="2200">
                <a:latin typeface="Calibri"/>
                <a:ea typeface="Arial"/>
                <a:cs typeface="Arial"/>
              </a:rPr>
            </a:br>
            <a:r>
              <a:rPr lang="en-US" sz="2200">
                <a:solidFill>
                  <a:srgbClr val="000000"/>
                </a:solidFill>
                <a:latin typeface="Calibri"/>
                <a:ea typeface="Arial"/>
                <a:cs typeface="Arial"/>
              </a:rPr>
              <a:t>​</a:t>
            </a:r>
            <a:endParaRPr lang="en-US" sz="2200">
              <a:solidFill>
                <a:srgbClr val="000000"/>
              </a:solidFill>
              <a:cs typeface="Calibri"/>
            </a:endParaRPr>
          </a:p>
          <a:p>
            <a:pPr marL="377190" lvl="1" indent="-285750">
              <a:buFont typeface="Arial"/>
              <a:buChar char="•"/>
            </a:pPr>
            <a:r>
              <a:rPr lang="en-US" sz="2200">
                <a:solidFill>
                  <a:srgbClr val="000000"/>
                </a:solidFill>
                <a:latin typeface="Calibri"/>
                <a:ea typeface="Arial"/>
                <a:cs typeface="Arial"/>
              </a:rPr>
              <a:t>Otalgia lasting at least 2 days​</a:t>
            </a:r>
            <a:br>
              <a:rPr lang="en-US" sz="2200">
                <a:latin typeface="Calibri"/>
                <a:ea typeface="Arial"/>
                <a:cs typeface="Arial"/>
              </a:rPr>
            </a:br>
            <a:r>
              <a:rPr lang="en-US" sz="2200">
                <a:solidFill>
                  <a:srgbClr val="000000"/>
                </a:solidFill>
                <a:latin typeface="Calibri"/>
                <a:ea typeface="Arial"/>
                <a:cs typeface="Arial"/>
              </a:rPr>
              <a:t>​</a:t>
            </a:r>
            <a:endParaRPr lang="en-US" sz="2200">
              <a:solidFill>
                <a:srgbClr val="000000"/>
              </a:solidFill>
              <a:latin typeface="Calibri"/>
              <a:ea typeface="Arial"/>
              <a:cs typeface="Calibri"/>
            </a:endParaRPr>
          </a:p>
          <a:p>
            <a:pPr marL="377190" lvl="1" indent="-285750">
              <a:buFont typeface="Arial"/>
              <a:buChar char="•"/>
            </a:pPr>
            <a:r>
              <a:rPr lang="en-US" sz="2200">
                <a:solidFill>
                  <a:srgbClr val="000000"/>
                </a:solidFill>
                <a:latin typeface="Calibri"/>
                <a:ea typeface="Arial"/>
                <a:cs typeface="Arial"/>
              </a:rPr>
              <a:t>Temperature of 102.2 degrees Fahrenheit or greater​</a:t>
            </a:r>
            <a:endParaRPr lang="en-US" sz="2200">
              <a:solidFill>
                <a:srgbClr val="000000"/>
              </a:solidFill>
              <a:cs typeface="Calibri"/>
            </a:endParaRPr>
          </a:p>
        </p:txBody>
      </p:sp>
      <p:sp>
        <p:nvSpPr>
          <p:cNvPr id="2" name="Slide Number Placeholder 1"/>
          <p:cNvSpPr>
            <a:spLocks noGrp="1"/>
          </p:cNvSpPr>
          <p:nvPr>
            <p:ph type="sldNum" sz="quarter" idx="12"/>
          </p:nvPr>
        </p:nvSpPr>
        <p:spPr/>
        <p:txBody>
          <a:bodyPr/>
          <a:lstStyle/>
          <a:p>
            <a:fld id="{993EEC8E-C5CF-40DF-832D-5BCB0E209B98}" type="slidenum">
              <a:rPr lang="en-US" smtClean="0"/>
              <a:pPr/>
              <a:t>9</a:t>
            </a:fld>
            <a:endParaRPr lang="en-US"/>
          </a:p>
        </p:txBody>
      </p:sp>
    </p:spTree>
    <p:custDataLst>
      <p:tags r:id="rId1"/>
    </p:custDataLst>
    <p:extLst>
      <p:ext uri="{BB962C8B-B14F-4D97-AF65-F5344CB8AC3E}">
        <p14:creationId xmlns:p14="http://schemas.microsoft.com/office/powerpoint/2010/main" val="22297814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OFFICE THEME" val="c99oXDt8"/>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Asymptomatic Bacteriuria and Urinary Tract Infections&amp;quot;&quot;/&gt;&lt;property id=&quot;20307&quot; value=&quot;483&quot;/&gt;&lt;/object&gt;&lt;object type=&quot;3&quot; unique_id=&quot;10004&quot;&gt;&lt;property id=&quot;20148&quot; value=&quot;5&quot;/&gt;&lt;property id=&quot;20300&quot; value=&quot;Slide 2 - &amp;quot;Presenter — Pranita Tamma&amp;quot;&quot;/&gt;&lt;property id=&quot;20307&quot; value=&quot;509&quot;/&gt;&lt;/object&gt;&lt;object type=&quot;3&quot; unique_id=&quot;10005&quot;&gt;&lt;property id=&quot;20148&quot; value=&quot;5&quot;/&gt;&lt;property id=&quot;20300&quot; value=&quot;Slide 3 - &amp;quot; Objectives&amp;quot;&quot;/&gt;&lt;property id=&quot;20307&quot; value=&quot;503&quot;/&gt;&lt;/object&gt;&lt;object type=&quot;3&quot; unique_id=&quot;10006&quot;&gt;&lt;property id=&quot;20148&quot; value=&quot;5&quot;/&gt;&lt;property id=&quot;20300&quot; value=&quot;Slide 4 - &amp;quot;Asymptomatic Bacteriuria and Pyuria&amp;quot;&quot;/&gt;&lt;property id=&quot;20307&quot; value=&quot;504&quot;/&gt;&lt;/object&gt;&lt;object type=&quot;3&quot; unique_id=&quot;10007&quot;&gt;&lt;property id=&quot;20148&quot; value=&quot;5&quot;/&gt;&lt;property id=&quot;20300&quot; value=&quot;Slide 5 - &amp;quot; Asymptomatic Bacteriuria &amp;quot;&quot;/&gt;&lt;property id=&quot;20307&quot; value=&quot;488&quot;/&gt;&lt;/object&gt;&lt;object type=&quot;3&quot; unique_id=&quot;10008&quot;&gt;&lt;property id=&quot;20148&quot; value=&quot;5&quot;/&gt;&lt;property id=&quot;20300&quot; value=&quot;Slide 6 - &amp;quot; Asymptomatic Bacteriuria &amp;quot;&quot;/&gt;&lt;property id=&quot;20307&quot; value=&quot;489&quot;/&gt;&lt;/object&gt;&lt;object type=&quot;3&quot; unique_id=&quot;10009&quot;&gt;&lt;property id=&quot;20148&quot; value=&quot;5&quot;/&gt;&lt;property id=&quot;20300&quot; value=&quot;Slide 7 - &amp;quot;Asymptomatic Pyuria&amp;quot;&quot;/&gt;&lt;property id=&quot;20307&quot; value=&quot;490&quot;/&gt;&lt;/object&gt;&lt;object type=&quot;3&quot; unique_id=&quot;10010&quot;&gt;&lt;property id=&quot;20148&quot; value=&quot;5&quot;/&gt;&lt;property id=&quot;20300&quot; value=&quot;Slide 8 - &amp;quot;Treatment of ASB is Not Beneficial&amp;quot;&quot;/&gt;&lt;property id=&quot;20307&quot; value=&quot;491&quot;/&gt;&lt;/object&gt;&lt;object type=&quot;3&quot; unique_id=&quot;10011&quot;&gt;&lt;property id=&quot;20148&quot; value=&quot;5&quot;/&gt;&lt;property id=&quot;20300&quot; value=&quot;Slide 9 - &amp;quot;Treatment of ASB May Cause Harm&amp;quot;&quot;/&gt;&lt;property id=&quot;20307&quot; value=&quot;492&quot;/&gt;&lt;/object&gt;&lt;object type=&quot;3&quot; unique_id=&quot;10012&quot;&gt;&lt;property id=&quot;20148&quot; value=&quot;5&quot;/&gt;&lt;property id=&quot;20300&quot; value=&quot;Slide 10 - &amp;quot;Mental Status Changes, ASB, and UTI&amp;quot;&quot;/&gt;&lt;property id=&quot;20307&quot; value=&quot;493&quot;/&gt;&lt;/object&gt;&lt;object type=&quot;3&quot; unique_id=&quot;10013&quot;&gt;&lt;property id=&quot;20148&quot; value=&quot;5&quot;/&gt;&lt;property id=&quot;20300&quot; value=&quot;Slide 11 - &amp;quot;When is Screening/Treating For ASB Indicated?&amp;quot;&quot;/&gt;&lt;property id=&quot;20307&quot; value=&quot;494&quot;/&gt;&lt;/object&gt;&lt;object type=&quot;3&quot; unique_id=&quot;10014&quot;&gt;&lt;property id=&quot;20148&quot; value=&quot;5&quot;/&gt;&lt;property id=&quot;20300&quot; value=&quot;Slide 12 - &amp;quot;Can I Follow the Same Rules for Candiduria?&amp;quot;&quot;/&gt;&lt;property id=&quot;20307&quot; value=&quot;495&quot;/&gt;&lt;/object&gt;&lt;object type=&quot;3&quot; unique_id=&quot;10015&quot;&gt;&lt;property id=&quot;20148&quot; value=&quot;5&quot;/&gt;&lt;property id=&quot;20300&quot; value=&quot;Slide 13 - &amp;quot;Urinary Tract Infections&amp;quot;&quot;/&gt;&lt;property id=&quot;20307&quot; value=&quot;513&quot;/&gt;&lt;/object&gt;&lt;object type=&quot;3&quot; unique_id=&quot;10016&quot;&gt;&lt;property id=&quot;20148&quot; value=&quot;5&quot;/&gt;&lt;property id=&quot;20300&quot; value=&quot;Slide 14 - &amp;quot;Moment 2: Urinalysis and Cultures&amp;quot;&quot;/&gt;&lt;property id=&quot;20307&quot; value=&quot;478&quot;/&gt;&lt;/object&gt;&lt;object type=&quot;3&quot; unique_id=&quot;10017&quot;&gt;&lt;property id=&quot;20148&quot; value=&quot;5&quot;/&gt;&lt;property id=&quot;20300&quot; value=&quot;Slide 15 - &amp;quot;Moment 2: Urinalysis and Cultures&amp;quot;&quot;/&gt;&lt;property id=&quot;20307&quot; value=&quot;507&quot;/&gt;&lt;/object&gt;&lt;object type=&quot;3&quot; unique_id=&quot;10018&quot;&gt;&lt;property id=&quot;20148&quot; value=&quot;5&quot;/&gt;&lt;property id=&quot;20300&quot; value=&quot;Slide 16 - &amp;quot;Uncomplicated Cystitis&amp;quot;&quot;/&gt;&lt;property id=&quot;20307&quot; value=&quot;474&quot;/&gt;&lt;/object&gt;&lt;object type=&quot;3&quot; unique_id=&quot;10019&quot;&gt;&lt;property id=&quot;20148&quot; value=&quot;5&quot;/&gt;&lt;property id=&quot;20300&quot; value=&quot;Slide 17 - &amp;quot;Uncomplicated Cystitis&amp;quot;&quot;/&gt;&lt;property id=&quot;20307&quot; value=&quot;475&quot;/&gt;&lt;/object&gt;&lt;object type=&quot;3&quot; unique_id=&quot;10020&quot;&gt;&lt;property id=&quot;20148&quot; value=&quot;5&quot;/&gt;&lt;property id=&quot;20300&quot; value=&quot;Slide 18 - &amp;quot;UTI in Men &amp;quot;&quot;/&gt;&lt;property id=&quot;20307&quot; value=&quot;476&quot;/&gt;&lt;/object&gt;&lt;object type=&quot;3&quot; unique_id=&quot;10021&quot;&gt;&lt;property id=&quot;20148&quot; value=&quot;5&quot;/&gt;&lt;property id=&quot;20300&quot; value=&quot;Slide 19 - &amp;quot;Pyelonephritis&amp;quot;&quot;/&gt;&lt;property id=&quot;20307&quot; value=&quot;477&quot;/&gt;&lt;/object&gt;&lt;object type=&quot;3&quot; unique_id=&quot;10022&quot;&gt;&lt;property id=&quot;20148&quot; value=&quot;5&quot;/&gt;&lt;property id=&quot;20300&quot; value=&quot;Slide 20 - &amp;quot;Pyelonephritis&amp;quot;&quot;/&gt;&lt;property id=&quot;20307&quot; value=&quot;481&quot;/&gt;&lt;/object&gt;&lt;object type=&quot;3&quot; unique_id=&quot;10023&quot;&gt;&lt;property id=&quot;20148&quot; value=&quot;5&quot;/&gt;&lt;property id=&quot;20300&quot; value=&quot;Slide 21 - &amp;quot;Catheter-Associated UTI&amp;quot;&quot;/&gt;&lt;property id=&quot;20307&quot; value=&quot;479&quot;/&gt;&lt;/object&gt;&lt;object type=&quot;3&quot; unique_id=&quot;10024&quot;&gt;&lt;property id=&quot;20148&quot; value=&quot;5&quot;/&gt;&lt;property id=&quot;20300&quot; value=&quot;Slide 22 - &amp;quot;Catheter-Associated UTI&amp;quot;&quot;/&gt;&lt;property id=&quot;20307&quot; value=&quot;482&quot;/&gt;&lt;/object&gt;&lt;object type=&quot;3&quot; unique_id=&quot;10025&quot;&gt;&lt;property id=&quot;20148&quot; value=&quot;5&quot;/&gt;&lt;property id=&quot;20300&quot; value=&quot;Slide 23 - &amp;quot;Stewardship for ASB and UTI&amp;quot;&quot;/&gt;&lt;property id=&quot;20307&quot; value=&quot;508&quot;/&gt;&lt;/object&gt;&lt;object type=&quot;3&quot; unique_id=&quot;10026&quot;&gt;&lt;property id=&quot;20148&quot; value=&quot;5&quot;/&gt;&lt;property id=&quot;20300&quot; value=&quot;Slide 24 - &amp;quot;Urine Culture Ordering Stewardship &amp;quot;&quot;/&gt;&lt;property id=&quot;20307&quot; value=&quot;497&quot;/&gt;&lt;/object&gt;&lt;object type=&quot;3&quot; unique_id=&quot;10027&quot;&gt;&lt;property id=&quot;20148&quot; value=&quot;5&quot;/&gt;&lt;property id=&quot;20300&quot; value=&quot;Slide 25 - &amp;quot;Positive Urine Culture Stewardship &amp;quot;&quot;/&gt;&lt;property id=&quot;20307&quot; value=&quot;500&quot;/&gt;&lt;/object&gt;&lt;object type=&quot;3&quot; unique_id=&quot;10028&quot;&gt;&lt;property id=&quot;20148&quot; value=&quot;5&quot;/&gt;&lt;property id=&quot;20300&quot; value=&quot;Slide 26 - &amp;quot;Modifying Urine Culture Reporting&amp;quot;&quot;/&gt;&lt;property id=&quot;20307&quot; value=&quot;501&quot;/&gt;&lt;/object&gt;&lt;object type=&quot;3&quot; unique_id=&quot;10029&quot;&gt;&lt;property id=&quot;20148&quot; value=&quot;5&quot;/&gt;&lt;property id=&quot;20300&quot; value=&quot;Slide 27 - &amp;quot;Take Home Messages&amp;quot;&quot;/&gt;&lt;property id=&quot;20307&quot; value=&quot;502&quot;/&gt;&lt;/object&gt;&lt;object type=&quot;3&quot; unique_id=&quot;10030&quot;&gt;&lt;property id=&quot;20148&quot; value=&quot;5&quot;/&gt;&lt;property id=&quot;20300&quot; value=&quot;Slide 28 - &amp;quot;Questions&amp;quot;&quot;/&gt;&lt;property id=&quot;20307&quot; value=&quot;510&quot;/&gt;&lt;/object&gt;&lt;object type=&quot;3&quot; unique_id=&quot;10031&quot;&gt;&lt;property id=&quot;20148&quot; value=&quot;5&quot;/&gt;&lt;property id=&quot;20300&quot; value=&quot;Slide 30 - &amp;quot;Next Steps&amp;quot;&quot;/&gt;&lt;property id=&quot;20307&quot; value=&quot;511&quot;/&gt;&lt;/object&gt;&lt;object type=&quot;3&quot; unique_id=&quot;10032&quot;&gt;&lt;property id=&quot;20148&quot; value=&quot;5&quot;/&gt;&lt;property id=&quot;20300&quot; value=&quot;Slide 31 - &amp;quot;References&amp;quot;&quot;/&gt;&lt;property id=&quot;20307&quot; value=&quot;512&quot;/&gt;&lt;/object&gt;&lt;object type=&quot;3&quot; unique_id=&quot;10067&quot;&gt;&lt;property id=&quot;20148&quot; value=&quot;5&quot;/&gt;&lt;property id=&quot;20300&quot; value=&quot;Slide 29 - &amp;quot;Disclaimer&amp;quot;&quot;/&gt;&lt;property id=&quot;20307&quot; value=&quot;515&quot;/&gt;&lt;/object&gt;&lt;object type=&quot;3&quot; unique_id=&quot;10068&quot;&gt;&lt;property id=&quot;20148&quot; value=&quot;5&quot;/&gt;&lt;property id=&quot;20300&quot; value=&quot;Slide 32 - &amp;quot;References&amp;quot;&quot;/&gt;&lt;property id=&quot;20307&quot; value=&quot;516&quot;/&gt;&lt;/object&gt;&lt;object type=&quot;3&quot; unique_id=&quot;10069&quot;&gt;&lt;property id=&quot;20148&quot; value=&quot;5&quot;/&gt;&lt;property id=&quot;20300&quot; value=&quot;Slide 33 - &amp;quot;References&amp;quot;&quot;/&gt;&lt;property id=&quot;20307&quot; value=&quot;517&quot;/&gt;&lt;/object&gt;&lt;object type=&quot;3&quot; unique_id=&quot;10070&quot;&gt;&lt;property id=&quot;20148&quot; value=&quot;5&quot;/&gt;&lt;property id=&quot;20300&quot; value=&quot;Slide 34 - &amp;quot;References&amp;quot;&quot;/&gt;&lt;property id=&quot;20307&quot; value=&quot;518&quot;/&gt;&lt;/object&gt;&lt;object type=&quot;3&quot; unique_id=&quot;10071&quot;&gt;&lt;property id=&quot;20148&quot; value=&quot;5&quot;/&gt;&lt;property id=&quot;20300&quot; value=&quot;Slide 35 - &amp;quot;References&amp;quot;&quot;/&gt;&lt;property id=&quot;20307&quot; value=&quot;519&quot;/&gt;&lt;/object&gt;&lt;/object&gt;&lt;object type=&quot;8&quot; unique_id=&quot;10066&quot;&gt;&lt;/object&gt;&lt;/object&gt;&lt;/database&gt;"/>
  <p:tag name="SECTOMILLISECCONVERTED" val="1"/>
  <p:tag name="ARTICULATE_SLIDE_THUMBNAIL_REFRESH" val="1"/>
  <p:tag name="ARTICULATE_SLIDE_COUNT" val="1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TotalTime>
  <Words>1957</Words>
  <Application>Microsoft Office PowerPoint</Application>
  <PresentationFormat>On-screen Show (4:3)</PresentationFormat>
  <Paragraphs>192</Paragraphs>
  <Slides>25</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Segoe UI</vt:lpstr>
      <vt:lpstr>Symbol</vt:lpstr>
      <vt:lpstr>Times</vt:lpstr>
      <vt:lpstr>Times New Roman</vt:lpstr>
      <vt:lpstr>1_Office Theme</vt:lpstr>
      <vt:lpstr>AHRQ Safety Program for Improving Antibiotic Use</vt:lpstr>
      <vt:lpstr> Objectives</vt:lpstr>
      <vt:lpstr>The Four Moments of Antibiotic Decision Making</vt:lpstr>
      <vt:lpstr>The Four Moments of Antibiotic Decision Making</vt:lpstr>
      <vt:lpstr> What Is AOM?1,2</vt:lpstr>
      <vt:lpstr> Risk Factors1,5</vt:lpstr>
      <vt:lpstr> How Does AOM Develop?1</vt:lpstr>
      <vt:lpstr>Clinical Case</vt:lpstr>
      <vt:lpstr>Moment 16 </vt:lpstr>
      <vt:lpstr> When Antibiotics Are Indicated6,7</vt:lpstr>
      <vt:lpstr>The Four Moments of Antibiotic Decision Making</vt:lpstr>
      <vt:lpstr>Moment 2</vt:lpstr>
      <vt:lpstr>The Four Moments of Antibiotic Decision Making</vt:lpstr>
      <vt:lpstr>Moment 36 </vt:lpstr>
      <vt:lpstr>Duration of Antibiotic Therapy6,14,15 </vt:lpstr>
      <vt:lpstr>The Four Moments of Antibiotic Decision Making</vt:lpstr>
      <vt:lpstr>Moment 4</vt:lpstr>
      <vt:lpstr>Moment 4, Continued6,18 </vt:lpstr>
      <vt:lpstr>Take-Home Messages</vt:lpstr>
      <vt:lpstr>Additional Toolkit Resources</vt:lpstr>
      <vt:lpstr>Disclaimer</vt:lpstr>
      <vt:lpstr>References </vt:lpstr>
      <vt:lpstr>References</vt:lpstr>
      <vt:lpstr>References</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“Sometimes Antibiotics” Diagnoses: Acute Otitis Media in Children  – Slides</dc:title>
  <dc:subject>Antibiotics</dc:subject>
  <dc:creator>AHRQ; "Agency for Healthcare Research and Quality (AHRQ)"</dc:creator>
  <cp:keywords>English</cp:keywords>
  <dc:description/>
  <cp:lastModifiedBy>Heidenrich, Christine (AHRQ/OC) (CTR)</cp:lastModifiedBy>
  <cp:revision>41</cp:revision>
  <cp:lastPrinted>2021-03-10T19:44:27Z</cp:lastPrinted>
  <dcterms:created xsi:type="dcterms:W3CDTF">2010-04-13T05:43:03Z</dcterms:created>
  <dcterms:modified xsi:type="dcterms:W3CDTF">2022-09-01T22:21:47Z</dcterms:modified>
  <cp:category>healthcare associated infections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4E1AA9CB-93E3-454B-A007-37A0251A9AAA</vt:lpwstr>
  </property>
  <property fmtid="{D5CDD505-2E9C-101B-9397-08002B2CF9AE}" pid="3" name="ArticulatePath">
    <vt:lpwstr>ASB_UTI module July 20</vt:lpwstr>
  </property>
</Properties>
</file>