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1.xml" ContentType="application/vnd.openxmlformats-officedocument.presentationml.tags+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0" r:id="rId3"/>
    <p:sldMasterId id="2147483686" r:id="rId4"/>
  </p:sldMasterIdLst>
  <p:notesMasterIdLst>
    <p:notesMasterId r:id="rId41"/>
  </p:notesMasterIdLst>
  <p:sldIdLst>
    <p:sldId id="804" r:id="rId5"/>
    <p:sldId id="892" r:id="rId6"/>
    <p:sldId id="893" r:id="rId7"/>
    <p:sldId id="894" r:id="rId8"/>
    <p:sldId id="875" r:id="rId9"/>
    <p:sldId id="876" r:id="rId10"/>
    <p:sldId id="877" r:id="rId11"/>
    <p:sldId id="878" r:id="rId12"/>
    <p:sldId id="953" r:id="rId13"/>
    <p:sldId id="959" r:id="rId14"/>
    <p:sldId id="869" r:id="rId15"/>
    <p:sldId id="903" r:id="rId16"/>
    <p:sldId id="965" r:id="rId17"/>
    <p:sldId id="966" r:id="rId18"/>
    <p:sldId id="890" r:id="rId19"/>
    <p:sldId id="891" r:id="rId20"/>
    <p:sldId id="967" r:id="rId21"/>
    <p:sldId id="968" r:id="rId22"/>
    <p:sldId id="940" r:id="rId23"/>
    <p:sldId id="942" r:id="rId24"/>
    <p:sldId id="952" r:id="rId25"/>
    <p:sldId id="948" r:id="rId26"/>
    <p:sldId id="949" r:id="rId27"/>
    <p:sldId id="934" r:id="rId28"/>
    <p:sldId id="915" r:id="rId29"/>
    <p:sldId id="921" r:id="rId30"/>
    <p:sldId id="922" r:id="rId31"/>
    <p:sldId id="923" r:id="rId32"/>
    <p:sldId id="919" r:id="rId33"/>
    <p:sldId id="944" r:id="rId34"/>
    <p:sldId id="969" r:id="rId35"/>
    <p:sldId id="970" r:id="rId36"/>
    <p:sldId id="912" r:id="rId37"/>
    <p:sldId id="935" r:id="rId38"/>
    <p:sldId id="941" r:id="rId39"/>
    <p:sldId id="86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93505A-65D7-67EE-4DE9-ADCBA886A01C}" name="Heidenrich, Christine (AHRQ/OC) (CTR)" initials="HC((" userId="S::Christine.Heidenrich@ahrq.hhs.gov::58cf9597-5aed-4544-869e-b91fdda55f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3819" autoAdjust="0"/>
  </p:normalViewPr>
  <p:slideViewPr>
    <p:cSldViewPr snapToGrid="0" showGuides="1">
      <p:cViewPr varScale="1">
        <p:scale>
          <a:sx n="64" d="100"/>
          <a:sy n="64" d="100"/>
        </p:scale>
        <p:origin x="68"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F602DA-3880-1148-8AE7-A3139B5ED7DC}" type="doc">
      <dgm:prSet loTypeId="urn:microsoft.com/office/officeart/2005/8/layout/cycle1" loCatId="" qsTypeId="urn:microsoft.com/office/officeart/2005/8/quickstyle/simple1" qsCatId="simple" csTypeId="urn:microsoft.com/office/officeart/2005/8/colors/colorful5" csCatId="colorful" phldr="1"/>
      <dgm:spPr/>
      <dgm:t>
        <a:bodyPr/>
        <a:lstStyle/>
        <a:p>
          <a:endParaRPr lang="en-US"/>
        </a:p>
      </dgm:t>
    </dgm:pt>
    <dgm:pt modelId="{6E9CA2D1-05C6-CE4E-9950-CBCDB1E22E9D}">
      <dgm:prSet phldrT="[Text]"/>
      <dgm:spPr/>
      <dgm:t>
        <a:bodyPr/>
        <a:lstStyle/>
        <a:p>
          <a:r>
            <a:rPr lang="en-US" dirty="0"/>
            <a:t>Situation Monitoring</a:t>
          </a:r>
        </a:p>
      </dgm:t>
    </dgm:pt>
    <dgm:pt modelId="{F6D6D2F6-03A0-F548-8CD5-CC18D0F8EE3A}" type="parTrans" cxnId="{1BBCFF5A-368D-084B-8CB7-75DA4F2F37E7}">
      <dgm:prSet/>
      <dgm:spPr/>
      <dgm:t>
        <a:bodyPr/>
        <a:lstStyle/>
        <a:p>
          <a:endParaRPr lang="en-US"/>
        </a:p>
      </dgm:t>
    </dgm:pt>
    <dgm:pt modelId="{518C124F-E619-0645-BBAE-04691DCDA40C}" type="sibTrans" cxnId="{1BBCFF5A-368D-084B-8CB7-75DA4F2F37E7}">
      <dgm:prSet/>
      <dgm:spPr/>
      <dgm:t>
        <a:bodyPr/>
        <a:lstStyle/>
        <a:p>
          <a:endParaRPr lang="en-US"/>
        </a:p>
      </dgm:t>
    </dgm:pt>
    <dgm:pt modelId="{CC8ABD78-3C0F-1B42-8955-9E8674142AB2}">
      <dgm:prSet phldrT="[Text]"/>
      <dgm:spPr/>
      <dgm:t>
        <a:bodyPr/>
        <a:lstStyle/>
        <a:p>
          <a:r>
            <a:rPr lang="en-US" dirty="0"/>
            <a:t>Individual Awareness</a:t>
          </a:r>
        </a:p>
      </dgm:t>
    </dgm:pt>
    <dgm:pt modelId="{57714A9B-C379-C342-B936-67564E510E41}" type="parTrans" cxnId="{E379C7CB-8366-2847-A7CD-D4FBC13DA724}">
      <dgm:prSet/>
      <dgm:spPr/>
      <dgm:t>
        <a:bodyPr/>
        <a:lstStyle/>
        <a:p>
          <a:endParaRPr lang="en-US"/>
        </a:p>
      </dgm:t>
    </dgm:pt>
    <dgm:pt modelId="{61F35D19-1DE3-9743-AD95-68501DA22378}" type="sibTrans" cxnId="{E379C7CB-8366-2847-A7CD-D4FBC13DA724}">
      <dgm:prSet/>
      <dgm:spPr/>
      <dgm:t>
        <a:bodyPr/>
        <a:lstStyle/>
        <a:p>
          <a:endParaRPr lang="en-US"/>
        </a:p>
      </dgm:t>
    </dgm:pt>
    <dgm:pt modelId="{B40774C6-EAB5-CF43-98F1-8FAF5A7200C2}">
      <dgm:prSet phldrT="[Text]"/>
      <dgm:spPr/>
      <dgm:t>
        <a:bodyPr/>
        <a:lstStyle/>
        <a:p>
          <a:r>
            <a:rPr lang="en-US" dirty="0"/>
            <a:t>Shared Understanding</a:t>
          </a:r>
        </a:p>
      </dgm:t>
    </dgm:pt>
    <dgm:pt modelId="{CA040815-264A-E647-A13A-A51051F879C1}" type="parTrans" cxnId="{247F8949-5941-C54B-BA8A-3284AE9AC5FB}">
      <dgm:prSet/>
      <dgm:spPr/>
      <dgm:t>
        <a:bodyPr/>
        <a:lstStyle/>
        <a:p>
          <a:endParaRPr lang="en-US"/>
        </a:p>
      </dgm:t>
    </dgm:pt>
    <dgm:pt modelId="{2B72AF1E-9E04-FC47-911A-9A676DB446E6}" type="sibTrans" cxnId="{247F8949-5941-C54B-BA8A-3284AE9AC5FB}">
      <dgm:prSet/>
      <dgm:spPr/>
      <dgm:t>
        <a:bodyPr/>
        <a:lstStyle/>
        <a:p>
          <a:endParaRPr lang="en-US"/>
        </a:p>
      </dgm:t>
    </dgm:pt>
    <dgm:pt modelId="{DB923E7F-1EB4-7B46-9CC5-F4E9A4588B07}" type="pres">
      <dgm:prSet presAssocID="{DBF602DA-3880-1148-8AE7-A3139B5ED7DC}" presName="cycle" presStyleCnt="0">
        <dgm:presLayoutVars>
          <dgm:dir/>
          <dgm:resizeHandles val="exact"/>
        </dgm:presLayoutVars>
      </dgm:prSet>
      <dgm:spPr/>
    </dgm:pt>
    <dgm:pt modelId="{7BD93475-3B2C-6249-8F28-9511F8C77C0E}" type="pres">
      <dgm:prSet presAssocID="{6E9CA2D1-05C6-CE4E-9950-CBCDB1E22E9D}" presName="dummy" presStyleCnt="0"/>
      <dgm:spPr/>
    </dgm:pt>
    <dgm:pt modelId="{548D3527-D402-8148-A14E-C3965E43D654}" type="pres">
      <dgm:prSet presAssocID="{6E9CA2D1-05C6-CE4E-9950-CBCDB1E22E9D}" presName="node" presStyleLbl="revTx" presStyleIdx="0" presStyleCnt="3">
        <dgm:presLayoutVars>
          <dgm:bulletEnabled val="1"/>
        </dgm:presLayoutVars>
      </dgm:prSet>
      <dgm:spPr/>
    </dgm:pt>
    <dgm:pt modelId="{895BE1C8-3278-0741-8F37-0351E9E169B4}" type="pres">
      <dgm:prSet presAssocID="{518C124F-E619-0645-BBAE-04691DCDA40C}" presName="sibTrans" presStyleLbl="node1" presStyleIdx="0" presStyleCnt="3"/>
      <dgm:spPr/>
    </dgm:pt>
    <dgm:pt modelId="{BEE9B670-EDB5-9C40-829D-DA9DFBC3F3F8}" type="pres">
      <dgm:prSet presAssocID="{CC8ABD78-3C0F-1B42-8955-9E8674142AB2}" presName="dummy" presStyleCnt="0"/>
      <dgm:spPr/>
    </dgm:pt>
    <dgm:pt modelId="{1E29819F-F1C9-AB49-995A-27825D2A2FB5}" type="pres">
      <dgm:prSet presAssocID="{CC8ABD78-3C0F-1B42-8955-9E8674142AB2}" presName="node" presStyleLbl="revTx" presStyleIdx="1" presStyleCnt="3">
        <dgm:presLayoutVars>
          <dgm:bulletEnabled val="1"/>
        </dgm:presLayoutVars>
      </dgm:prSet>
      <dgm:spPr/>
    </dgm:pt>
    <dgm:pt modelId="{80C5E695-A0A8-A74A-BD57-C85F9018A181}" type="pres">
      <dgm:prSet presAssocID="{61F35D19-1DE3-9743-AD95-68501DA22378}" presName="sibTrans" presStyleLbl="node1" presStyleIdx="1" presStyleCnt="3"/>
      <dgm:spPr/>
    </dgm:pt>
    <dgm:pt modelId="{0F148866-FE09-8C44-81EF-8A2AF249C0A7}" type="pres">
      <dgm:prSet presAssocID="{B40774C6-EAB5-CF43-98F1-8FAF5A7200C2}" presName="dummy" presStyleCnt="0"/>
      <dgm:spPr/>
    </dgm:pt>
    <dgm:pt modelId="{B100C698-FF0A-5B48-AF9D-CEF3C828CEF7}" type="pres">
      <dgm:prSet presAssocID="{B40774C6-EAB5-CF43-98F1-8FAF5A7200C2}" presName="node" presStyleLbl="revTx" presStyleIdx="2" presStyleCnt="3">
        <dgm:presLayoutVars>
          <dgm:bulletEnabled val="1"/>
        </dgm:presLayoutVars>
      </dgm:prSet>
      <dgm:spPr/>
    </dgm:pt>
    <dgm:pt modelId="{59286E25-85A6-1A4B-8232-23A5F97F1D4B}" type="pres">
      <dgm:prSet presAssocID="{2B72AF1E-9E04-FC47-911A-9A676DB446E6}" presName="sibTrans" presStyleLbl="node1" presStyleIdx="2" presStyleCnt="3"/>
      <dgm:spPr/>
    </dgm:pt>
  </dgm:ptLst>
  <dgm:cxnLst>
    <dgm:cxn modelId="{917ED706-4EEF-184E-A912-FB22C1823C2D}" type="presOf" srcId="{518C124F-E619-0645-BBAE-04691DCDA40C}" destId="{895BE1C8-3278-0741-8F37-0351E9E169B4}" srcOrd="0" destOrd="0" presId="urn:microsoft.com/office/officeart/2005/8/layout/cycle1"/>
    <dgm:cxn modelId="{DE4E9424-8341-EC47-9C22-C6C38158FD5E}" type="presOf" srcId="{B40774C6-EAB5-CF43-98F1-8FAF5A7200C2}" destId="{B100C698-FF0A-5B48-AF9D-CEF3C828CEF7}" srcOrd="0" destOrd="0" presId="urn:microsoft.com/office/officeart/2005/8/layout/cycle1"/>
    <dgm:cxn modelId="{AC2C3D27-E16D-FA4F-95CB-2AD929FA6768}" type="presOf" srcId="{2B72AF1E-9E04-FC47-911A-9A676DB446E6}" destId="{59286E25-85A6-1A4B-8232-23A5F97F1D4B}" srcOrd="0" destOrd="0" presId="urn:microsoft.com/office/officeart/2005/8/layout/cycle1"/>
    <dgm:cxn modelId="{59570A37-B3DF-8A4E-98BB-37CC2FA68A84}" type="presOf" srcId="{6E9CA2D1-05C6-CE4E-9950-CBCDB1E22E9D}" destId="{548D3527-D402-8148-A14E-C3965E43D654}" srcOrd="0" destOrd="0" presId="urn:microsoft.com/office/officeart/2005/8/layout/cycle1"/>
    <dgm:cxn modelId="{9BBD383C-A25A-6549-93F7-175035E97413}" type="presOf" srcId="{61F35D19-1DE3-9743-AD95-68501DA22378}" destId="{80C5E695-A0A8-A74A-BD57-C85F9018A181}" srcOrd="0" destOrd="0" presId="urn:microsoft.com/office/officeart/2005/8/layout/cycle1"/>
    <dgm:cxn modelId="{247F8949-5941-C54B-BA8A-3284AE9AC5FB}" srcId="{DBF602DA-3880-1148-8AE7-A3139B5ED7DC}" destId="{B40774C6-EAB5-CF43-98F1-8FAF5A7200C2}" srcOrd="2" destOrd="0" parTransId="{CA040815-264A-E647-A13A-A51051F879C1}" sibTransId="{2B72AF1E-9E04-FC47-911A-9A676DB446E6}"/>
    <dgm:cxn modelId="{1BBCFF5A-368D-084B-8CB7-75DA4F2F37E7}" srcId="{DBF602DA-3880-1148-8AE7-A3139B5ED7DC}" destId="{6E9CA2D1-05C6-CE4E-9950-CBCDB1E22E9D}" srcOrd="0" destOrd="0" parTransId="{F6D6D2F6-03A0-F548-8CD5-CC18D0F8EE3A}" sibTransId="{518C124F-E619-0645-BBAE-04691DCDA40C}"/>
    <dgm:cxn modelId="{B571DF7B-99A6-244E-9DFC-148FAAB29D9C}" type="presOf" srcId="{DBF602DA-3880-1148-8AE7-A3139B5ED7DC}" destId="{DB923E7F-1EB4-7B46-9CC5-F4E9A4588B07}" srcOrd="0" destOrd="0" presId="urn:microsoft.com/office/officeart/2005/8/layout/cycle1"/>
    <dgm:cxn modelId="{0BAD5CB8-37D7-1342-9561-F17FBE70C769}" type="presOf" srcId="{CC8ABD78-3C0F-1B42-8955-9E8674142AB2}" destId="{1E29819F-F1C9-AB49-995A-27825D2A2FB5}" srcOrd="0" destOrd="0" presId="urn:microsoft.com/office/officeart/2005/8/layout/cycle1"/>
    <dgm:cxn modelId="{E379C7CB-8366-2847-A7CD-D4FBC13DA724}" srcId="{DBF602DA-3880-1148-8AE7-A3139B5ED7DC}" destId="{CC8ABD78-3C0F-1B42-8955-9E8674142AB2}" srcOrd="1" destOrd="0" parTransId="{57714A9B-C379-C342-B936-67564E510E41}" sibTransId="{61F35D19-1DE3-9743-AD95-68501DA22378}"/>
    <dgm:cxn modelId="{EFF30EC6-95CC-7F40-8700-915B45D76861}" type="presParOf" srcId="{DB923E7F-1EB4-7B46-9CC5-F4E9A4588B07}" destId="{7BD93475-3B2C-6249-8F28-9511F8C77C0E}" srcOrd="0" destOrd="0" presId="urn:microsoft.com/office/officeart/2005/8/layout/cycle1"/>
    <dgm:cxn modelId="{5AEE8786-EAAA-AA4C-8E17-B91F13EAEF8D}" type="presParOf" srcId="{DB923E7F-1EB4-7B46-9CC5-F4E9A4588B07}" destId="{548D3527-D402-8148-A14E-C3965E43D654}" srcOrd="1" destOrd="0" presId="urn:microsoft.com/office/officeart/2005/8/layout/cycle1"/>
    <dgm:cxn modelId="{E7192AB3-B9C9-E44F-8778-2396B3F1A473}" type="presParOf" srcId="{DB923E7F-1EB4-7B46-9CC5-F4E9A4588B07}" destId="{895BE1C8-3278-0741-8F37-0351E9E169B4}" srcOrd="2" destOrd="0" presId="urn:microsoft.com/office/officeart/2005/8/layout/cycle1"/>
    <dgm:cxn modelId="{FA0424BC-29F5-AF46-A691-B82A3473413A}" type="presParOf" srcId="{DB923E7F-1EB4-7B46-9CC5-F4E9A4588B07}" destId="{BEE9B670-EDB5-9C40-829D-DA9DFBC3F3F8}" srcOrd="3" destOrd="0" presId="urn:microsoft.com/office/officeart/2005/8/layout/cycle1"/>
    <dgm:cxn modelId="{83EEF330-FAB5-414D-9C29-D2D1E29BB414}" type="presParOf" srcId="{DB923E7F-1EB4-7B46-9CC5-F4E9A4588B07}" destId="{1E29819F-F1C9-AB49-995A-27825D2A2FB5}" srcOrd="4" destOrd="0" presId="urn:microsoft.com/office/officeart/2005/8/layout/cycle1"/>
    <dgm:cxn modelId="{EDDB9E54-FFB6-5C49-A1B5-456FC6CDE0B7}" type="presParOf" srcId="{DB923E7F-1EB4-7B46-9CC5-F4E9A4588B07}" destId="{80C5E695-A0A8-A74A-BD57-C85F9018A181}" srcOrd="5" destOrd="0" presId="urn:microsoft.com/office/officeart/2005/8/layout/cycle1"/>
    <dgm:cxn modelId="{74DB75EA-6AF1-3D4C-B526-7C118DA0F02D}" type="presParOf" srcId="{DB923E7F-1EB4-7B46-9CC5-F4E9A4588B07}" destId="{0F148866-FE09-8C44-81EF-8A2AF249C0A7}" srcOrd="6" destOrd="0" presId="urn:microsoft.com/office/officeart/2005/8/layout/cycle1"/>
    <dgm:cxn modelId="{9CE258EB-7A2C-1A4B-9B9B-D13EF66979B3}" type="presParOf" srcId="{DB923E7F-1EB4-7B46-9CC5-F4E9A4588B07}" destId="{B100C698-FF0A-5B48-AF9D-CEF3C828CEF7}" srcOrd="7" destOrd="0" presId="urn:microsoft.com/office/officeart/2005/8/layout/cycle1"/>
    <dgm:cxn modelId="{B4D8ECEA-9787-634B-A0E3-9A7A994B828E}" type="presParOf" srcId="{DB923E7F-1EB4-7B46-9CC5-F4E9A4588B07}" destId="{59286E25-85A6-1A4B-8232-23A5F97F1D4B}"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D3527-D402-8148-A14E-C3965E43D654}">
      <dsp:nvSpPr>
        <dsp:cNvPr id="0" name=""/>
        <dsp:cNvSpPr/>
      </dsp:nvSpPr>
      <dsp:spPr>
        <a:xfrm>
          <a:off x="3150578" y="321729"/>
          <a:ext cx="1639490" cy="163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Situation Monitoring</a:t>
          </a:r>
        </a:p>
      </dsp:txBody>
      <dsp:txXfrm>
        <a:off x="3150578" y="321729"/>
        <a:ext cx="1639490" cy="1639490"/>
      </dsp:txXfrm>
    </dsp:sp>
    <dsp:sp modelId="{895BE1C8-3278-0741-8F37-0351E9E169B4}">
      <dsp:nvSpPr>
        <dsp:cNvPr id="0" name=""/>
        <dsp:cNvSpPr/>
      </dsp:nvSpPr>
      <dsp:spPr>
        <a:xfrm>
          <a:off x="651520" y="-1336"/>
          <a:ext cx="3878558" cy="3878558"/>
        </a:xfrm>
        <a:prstGeom prst="circularArrow">
          <a:avLst>
            <a:gd name="adj1" fmla="val 8243"/>
            <a:gd name="adj2" fmla="val 575632"/>
            <a:gd name="adj3" fmla="val 2966074"/>
            <a:gd name="adj4" fmla="val 50236"/>
            <a:gd name="adj5" fmla="val 961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9819F-F1C9-AB49-995A-27825D2A2FB5}">
      <dsp:nvSpPr>
        <dsp:cNvPr id="0" name=""/>
        <dsp:cNvSpPr/>
      </dsp:nvSpPr>
      <dsp:spPr>
        <a:xfrm>
          <a:off x="1771054" y="2711134"/>
          <a:ext cx="1639490" cy="163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Individual Awareness</a:t>
          </a:r>
        </a:p>
      </dsp:txBody>
      <dsp:txXfrm>
        <a:off x="1771054" y="2711134"/>
        <a:ext cx="1639490" cy="1639490"/>
      </dsp:txXfrm>
    </dsp:sp>
    <dsp:sp modelId="{80C5E695-A0A8-A74A-BD57-C85F9018A181}">
      <dsp:nvSpPr>
        <dsp:cNvPr id="0" name=""/>
        <dsp:cNvSpPr/>
      </dsp:nvSpPr>
      <dsp:spPr>
        <a:xfrm>
          <a:off x="651520" y="-1336"/>
          <a:ext cx="3878558" cy="3878558"/>
        </a:xfrm>
        <a:prstGeom prst="circularArrow">
          <a:avLst>
            <a:gd name="adj1" fmla="val 8243"/>
            <a:gd name="adj2" fmla="val 575632"/>
            <a:gd name="adj3" fmla="val 10174132"/>
            <a:gd name="adj4" fmla="val 7258294"/>
            <a:gd name="adj5" fmla="val 9617"/>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00C698-FF0A-5B48-AF9D-CEF3C828CEF7}">
      <dsp:nvSpPr>
        <dsp:cNvPr id="0" name=""/>
        <dsp:cNvSpPr/>
      </dsp:nvSpPr>
      <dsp:spPr>
        <a:xfrm>
          <a:off x="391530" y="321729"/>
          <a:ext cx="1639490" cy="163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Shared Understanding</a:t>
          </a:r>
        </a:p>
      </dsp:txBody>
      <dsp:txXfrm>
        <a:off x="391530" y="321729"/>
        <a:ext cx="1639490" cy="1639490"/>
      </dsp:txXfrm>
    </dsp:sp>
    <dsp:sp modelId="{59286E25-85A6-1A4B-8232-23A5F97F1D4B}">
      <dsp:nvSpPr>
        <dsp:cNvPr id="0" name=""/>
        <dsp:cNvSpPr/>
      </dsp:nvSpPr>
      <dsp:spPr>
        <a:xfrm>
          <a:off x="651520" y="-1336"/>
          <a:ext cx="3878558" cy="3878558"/>
        </a:xfrm>
        <a:prstGeom prst="circularArrow">
          <a:avLst>
            <a:gd name="adj1" fmla="val 8243"/>
            <a:gd name="adj2" fmla="val 575632"/>
            <a:gd name="adj3" fmla="val 16858793"/>
            <a:gd name="adj4" fmla="val 14965575"/>
            <a:gd name="adj5" fmla="val 9617"/>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B883D9-5F60-4A18-B8BD-993CAF9BDB53}" type="datetimeFigureOut">
              <a:rPr lang="en-US" smtClean="0"/>
              <a:t>6/29/2023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1BE75A-9B97-4C04-8222-593B98E55DD2}" type="slidenum">
              <a:rPr lang="en-US" smtClean="0"/>
              <a:t>‹#›</a:t>
            </a:fld>
            <a:endParaRPr lang="en-US"/>
          </a:p>
        </p:txBody>
      </p:sp>
    </p:spTree>
    <p:extLst>
      <p:ext uri="{BB962C8B-B14F-4D97-AF65-F5344CB8AC3E}">
        <p14:creationId xmlns:p14="http://schemas.microsoft.com/office/powerpoint/2010/main" val="184259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Welcome to Module 4 of the SPPC-II Teamwork Toolkit. In this module, we will talk about situation monitoring: what it is, how to do it, and what tools and strategies we can use to establish </a:t>
            </a:r>
            <a:r>
              <a:rPr lang="en-US" dirty="0"/>
              <a:t>our</a:t>
            </a:r>
            <a:r>
              <a:rPr lang="en-US" b="0" dirty="0"/>
              <a:t> shared understanding of the situation with our </a:t>
            </a:r>
            <a:r>
              <a:rPr lang="en-US" dirty="0"/>
              <a:t>teammates</a:t>
            </a:r>
            <a:r>
              <a:rPr lang="en-US" b="0" dirty="0"/>
              <a:t>.</a:t>
            </a:r>
            <a:endParaRPr lang="en-US" b="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347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a:t>
            </a:r>
            <a:endParaRPr lang="en-US" dirty="0"/>
          </a:p>
          <a:p>
            <a:r>
              <a:rPr lang="en-US" dirty="0"/>
              <a:t>Whether you are briefing or huddling, you might find the following questions to be useful discussion points if you are concerned about hemorrhage.</a:t>
            </a:r>
            <a:endParaRPr lang="en-US" dirty="0">
              <a:cs typeface="Calibri"/>
            </a:endParaRPr>
          </a:p>
          <a:p>
            <a:endParaRPr lang="en-US" dirty="0"/>
          </a:p>
          <a:p>
            <a:pPr marL="628650" lvl="1" indent="-171450">
              <a:buFont typeface="Arial" panose="020B0604020202020204" pitchFamily="34" charset="0"/>
              <a:buChar char="•"/>
            </a:pPr>
            <a:r>
              <a:rPr lang="en-US" dirty="0"/>
              <a:t>Begin by asking if the patient is at risk for hemorrhage? What are her early-warning signs, if any? How do we make sure she doesn't worsen?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If she’s already started to bleed, how much blood has she lost so far?</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What is our best plan of care for responding to hemorrhage? Consider what the facility's standard protocol for hemorrhage suggests you do.</a:t>
            </a:r>
            <a:endParaRPr lang="en-US" dirty="0">
              <a:cs typeface="Calibri"/>
            </a:endParaRP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Do you have a contingency plan? What will you do if medication does not reduce hemorrhage?</a:t>
            </a:r>
            <a:endParaRPr lang="en-US" dirty="0">
              <a:cs typeface="Calibri"/>
            </a:endParaRP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Have you asked the patient how she is doing? Is she distressed? What fears or anxiety has she communicated?</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Finally, are the family and patient aware of what is unfolding and the plan for managing her condition?</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561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1" dirty="0">
              <a:cs typeface="Calibri"/>
            </a:endParaRPr>
          </a:p>
          <a:p>
            <a:r>
              <a:rPr lang="en-US" dirty="0"/>
              <a:t>Briefs and huddles are primarily applicable to the Recognition and Prevention and Response stages in the AIM 4 </a:t>
            </a:r>
            <a:r>
              <a:rPr lang="en-US" dirty="0" err="1"/>
              <a:t>Rs</a:t>
            </a:r>
            <a:r>
              <a:rPr lang="en-US" dirty="0"/>
              <a:t> framework.</a:t>
            </a:r>
            <a:endParaRPr lang="en-US" dirty="0">
              <a:cs typeface="Calibri"/>
            </a:endParaRPr>
          </a:p>
          <a:p>
            <a:endParaRPr lang="en-US" dirty="0"/>
          </a:p>
          <a:p>
            <a:r>
              <a:rPr lang="en-US" dirty="0"/>
              <a:t>With regards to cases involving maternal hemorrhage, use briefs at admission and consider the patient’s risk of hemorrhage in addition to her other risks. In the event a mother does begin to hemorrhage, respond by huddling immediately and at </a:t>
            </a:r>
            <a:r>
              <a:rPr lang="en-US" u="sng" dirty="0"/>
              <a:t>least</a:t>
            </a:r>
            <a:r>
              <a:rPr lang="en-US" u="none" dirty="0"/>
              <a:t> every </a:t>
            </a:r>
            <a:r>
              <a:rPr lang="en-US" dirty="0"/>
              <a:t>15 minutes</a:t>
            </a:r>
            <a:r>
              <a:rPr lang="en-US" u="none" dirty="0"/>
              <a:t> if the situation is prolonged</a:t>
            </a:r>
            <a:r>
              <a:rPr lang="en-US" dirty="0"/>
              <a:t>.</a:t>
            </a:r>
            <a:endParaRPr lang="en-US" u="sng"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525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Get into groups of three to five people. Recall the case scenario from the introduction module and all the events that unfolded. Conduct a 5-minute huddle about this case or any particular aspect of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you go through this exercise, think about the patient’s problem list and history, any teamwork considerations that arose, and what specifics you might want to address about the hemorrhage event.</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02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will now revisit a scene from the postpartum hemorrhage master scenario presented in Module 1. In this scene, we will demonstrate how a huddle can be used to quickly and efficiently convey pertinent and timely clinical information to appropriately inform the team and advance patient care.</a:t>
            </a:r>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130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SCRIPT</a:t>
            </a:r>
            <a:endParaRPr lang="en-US" dirty="0">
              <a:cs typeface="Calibri"/>
            </a:endParaRPr>
          </a:p>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As you likely recall from the master scenario presented in Module 1, Ms. Williams is an actively bleeding patient with many known risk factors for postpartum hemorrhage. She did indeed have a hemorrhage, and the team has been responding to it; however, they need to escalate care. Although the case remains an emergency, a huddle can be conducted quickly to efficiently mobilize the necessary components to provide the optimal, safest care for the patient. At this point, Dr</a:t>
            </a:r>
            <a:r>
              <a:rPr lang="en-US" kern="1200" dirty="0">
                <a:effectLst/>
              </a:rPr>
              <a:t>.</a:t>
            </a:r>
            <a:r>
              <a:rPr lang="en-US" dirty="0"/>
              <a:t> </a:t>
            </a:r>
            <a:r>
              <a:rPr lang="en-US" dirty="0" err="1"/>
              <a:t>Sonentag</a:t>
            </a:r>
            <a:r>
              <a:rPr lang="en-US" dirty="0"/>
              <a:t>, the obstetrician, calls for a brief huddle with OB anesthesia and nursing.</a:t>
            </a:r>
            <a:endParaRPr lang="en-US" dirty="0">
              <a:cs typeface="Calibri"/>
            </a:endParaRPr>
          </a:p>
          <a:p>
            <a:pPr>
              <a:defRPr/>
            </a:pPr>
            <a:endParaRPr lang="en-US" sz="1200" i="0" kern="1200" dirty="0">
              <a:latin typeface="+mn-lt"/>
              <a:cs typeface="Calibri"/>
            </a:endParaRPr>
          </a:p>
          <a:p>
            <a:endParaRPr lang="en-US" sz="1200" kern="1200" dirty="0">
              <a:latin typeface="+mn-lt"/>
              <a:cs typeface="Calibri"/>
            </a:endParaRPr>
          </a:p>
          <a:p>
            <a:endParaRPr lang="en-US" sz="1200" kern="1200" dirty="0">
              <a:solidFill>
                <a:schemeClr val="tx1"/>
              </a:solidFill>
              <a:effectLst/>
              <a:latin typeface="+mn-lt"/>
              <a:ea typeface="+mn-ea"/>
              <a:cs typeface="+mn-cs"/>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38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dirty="0">
                <a:cs typeface="Calibri"/>
              </a:rPr>
              <a:t>SCRIPT</a:t>
            </a:r>
            <a:endParaRPr lang="en-US" i="0" dirty="0"/>
          </a:p>
          <a:p>
            <a:pPr>
              <a:defRPr/>
            </a:pPr>
            <a:r>
              <a:rPr lang="en-US" sz="1200" b="0" i="0" kern="1200" dirty="0">
                <a:effectLst/>
                <a:latin typeface="+mn-lt"/>
                <a:ea typeface="+mn-ea"/>
                <a:cs typeface="+mn-cs"/>
              </a:rPr>
              <a:t>To start the huddle, Dr. </a:t>
            </a:r>
            <a:r>
              <a:rPr lang="en-US" sz="1200" b="0" i="0" kern="1200" dirty="0" err="1">
                <a:effectLst/>
                <a:latin typeface="+mn-lt"/>
                <a:ea typeface="+mn-ea"/>
                <a:cs typeface="+mn-cs"/>
              </a:rPr>
              <a:t>Sonentag</a:t>
            </a:r>
            <a:r>
              <a:rPr lang="en-US" sz="1200" b="0" i="0" kern="1200" dirty="0">
                <a:effectLst/>
                <a:latin typeface="+mn-lt"/>
                <a:ea typeface="+mn-ea"/>
                <a:cs typeface="+mn-cs"/>
              </a:rPr>
              <a:t> provides a limited clinical background with pertinent information only, given the emergent nature of the ongoing hemorrhage. He tells the team, </a:t>
            </a:r>
            <a:r>
              <a:rPr lang="en-US" sz="1200" i="0" kern="1200" dirty="0">
                <a:effectLst/>
                <a:latin typeface="+mn-lt"/>
                <a:ea typeface="+mn-ea"/>
                <a:cs typeface="+mn-cs"/>
              </a:rPr>
              <a:t>“As everyone should be aware, Ms. Williams is having an active postpartum hemorrhage. Her starting hemoglobin was 10 g/dl, and she has lost a total of </a:t>
            </a:r>
            <a:r>
              <a:rPr lang="en-US" i="0" dirty="0"/>
              <a:t>1,250 cc</a:t>
            </a:r>
            <a:r>
              <a:rPr lang="en-US" sz="1200" i="0" kern="1200" dirty="0">
                <a:effectLst/>
                <a:latin typeface="+mn-lt"/>
                <a:ea typeface="+mn-ea"/>
                <a:cs typeface="+mn-cs"/>
              </a:rPr>
              <a:t> of blood. Her vitals are currently notable for tachycardia to the 130s and hypotension to the 90s/50s.”</a:t>
            </a:r>
            <a:endParaRPr lang="en-US" i="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814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dirty="0">
                <a:cs typeface="Calibri"/>
              </a:rPr>
              <a:t>SCRIPT</a:t>
            </a:r>
          </a:p>
          <a:p>
            <a:pPr>
              <a:defRPr/>
            </a:pPr>
            <a:r>
              <a:rPr lang="en-US" i="0" kern="1200" dirty="0">
                <a:effectLst/>
              </a:rPr>
              <a:t>Dr. </a:t>
            </a:r>
            <a:r>
              <a:rPr lang="en-US" i="0" kern="1200" dirty="0" err="1">
                <a:effectLst/>
              </a:rPr>
              <a:t>Sontentag</a:t>
            </a:r>
            <a:r>
              <a:rPr lang="en-US" i="0" kern="1200" dirty="0">
                <a:effectLst/>
              </a:rPr>
              <a:t> continues the clinical background summary and provides the team with information regarding what interventions have been thus far been done in addition to what has been ordered and is pending. He says, “We have given her IV </a:t>
            </a:r>
            <a:r>
              <a:rPr lang="en-US" i="0" kern="1200" dirty="0" err="1">
                <a:effectLst/>
              </a:rPr>
              <a:t>pitocin</a:t>
            </a:r>
            <a:r>
              <a:rPr lang="en-US" i="0" kern="1200" dirty="0">
                <a:effectLst/>
              </a:rPr>
              <a:t>, which is </a:t>
            </a:r>
            <a:r>
              <a:rPr lang="en-US" i="0" dirty="0"/>
              <a:t>infusing, </a:t>
            </a:r>
            <a:r>
              <a:rPr lang="en-US" i="0" dirty="0" err="1"/>
              <a:t>carboprost</a:t>
            </a:r>
            <a:r>
              <a:rPr lang="en-US" i="0" dirty="0"/>
              <a:t> tromethamine (</a:t>
            </a:r>
            <a:r>
              <a:rPr lang="en-US" i="0" dirty="0" err="1"/>
              <a:t>H</a:t>
            </a:r>
            <a:r>
              <a:rPr lang="en-US" i="0" kern="1200" dirty="0" err="1">
                <a:effectLst/>
              </a:rPr>
              <a:t>emabate</a:t>
            </a:r>
            <a:r>
              <a:rPr lang="en-US" i="0" kern="1200" dirty="0">
                <a:effectLst/>
              </a:rPr>
              <a:t>) </a:t>
            </a:r>
            <a:r>
              <a:rPr lang="en-US" i="0" dirty="0"/>
              <a:t>250 </a:t>
            </a:r>
            <a:r>
              <a:rPr lang="en-US" i="0" kern="1200" dirty="0">
                <a:effectLst/>
              </a:rPr>
              <a:t>mcg IM x 1 dose, and 1,000 mcg of rectal misoprostol.</a:t>
            </a:r>
            <a:r>
              <a:rPr lang="en-US" i="0" dirty="0"/>
              <a:t> </a:t>
            </a:r>
            <a:r>
              <a:rPr lang="en-US" sz="1200" i="0" kern="1200" dirty="0">
                <a:solidFill>
                  <a:schemeClr val="tx1"/>
                </a:solidFill>
                <a:effectLst/>
                <a:latin typeface="+mn-lt"/>
                <a:ea typeface="+mn-ea"/>
                <a:cs typeface="+mn-cs"/>
              </a:rPr>
              <a:t>She has received 2 liters of IV fluid, and we have ordered her 2 units of blood that should be on their way.</a:t>
            </a:r>
            <a:r>
              <a:rPr lang="en-US" sz="1200" i="0" kern="1200" dirty="0">
                <a:effectLst/>
                <a:latin typeface="+mn-lt"/>
                <a:ea typeface="+mn-ea"/>
                <a:cs typeface="+mn-cs"/>
              </a:rPr>
              <a:t> She has two large-bore peripheral IVs, and labs are pending.”</a:t>
            </a:r>
            <a:endParaRPr lang="en-US" i="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788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dirty="0"/>
              <a:t>SCRIPT </a:t>
            </a:r>
          </a:p>
          <a:p>
            <a:pPr>
              <a:defRPr/>
            </a:pPr>
            <a:r>
              <a:rPr lang="en-US" b="0" i="0" dirty="0"/>
              <a:t>Dr</a:t>
            </a:r>
            <a:r>
              <a:rPr lang="en-US" sz="1200" b="0" i="0" kern="1200" dirty="0">
                <a:effectLst/>
                <a:latin typeface="+mn-lt"/>
                <a:ea typeface="+mn-ea"/>
                <a:cs typeface="+mn-cs"/>
              </a:rPr>
              <a:t>. </a:t>
            </a:r>
            <a:r>
              <a:rPr lang="en-US" sz="1200" b="0" i="0" kern="1200" dirty="0" err="1">
                <a:effectLst/>
                <a:latin typeface="+mn-lt"/>
                <a:ea typeface="+mn-ea"/>
                <a:cs typeface="+mn-cs"/>
              </a:rPr>
              <a:t>Sonentag</a:t>
            </a:r>
            <a:r>
              <a:rPr lang="en-US" sz="1200" b="0" i="0" kern="1200" dirty="0">
                <a:effectLst/>
                <a:latin typeface="+mn-lt"/>
                <a:ea typeface="+mn-ea"/>
                <a:cs typeface="+mn-cs"/>
              </a:rPr>
              <a:t> continues, </a:t>
            </a:r>
            <a:r>
              <a:rPr lang="en-US" sz="1200" i="0" kern="1200" dirty="0">
                <a:effectLst/>
                <a:latin typeface="+mn-lt"/>
                <a:ea typeface="+mn-ea"/>
                <a:cs typeface="+mn-cs"/>
              </a:rPr>
              <a:t>“I would like to transfer Ms. Williams to the operating room for additional intervention with anesthesia present. Please bring the hemorrhage cart and have additional uterotonics and the </a:t>
            </a:r>
            <a:r>
              <a:rPr lang="en-US" sz="1200" i="0" kern="1200" dirty="0" err="1">
                <a:effectLst/>
                <a:latin typeface="+mn-lt"/>
                <a:ea typeface="+mn-ea"/>
                <a:cs typeface="+mn-cs"/>
              </a:rPr>
              <a:t>bakri</a:t>
            </a:r>
            <a:r>
              <a:rPr lang="en-US" sz="1200" i="0" kern="1200" dirty="0">
                <a:effectLst/>
                <a:latin typeface="+mn-lt"/>
                <a:ea typeface="+mn-ea"/>
                <a:cs typeface="+mn-cs"/>
              </a:rPr>
              <a:t> balloon available for immediate use.”</a:t>
            </a:r>
          </a:p>
          <a:p>
            <a:pPr>
              <a:defRPr/>
            </a:pPr>
            <a:endParaRPr lang="en-US" sz="1200" i="0"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cs typeface="Calibri"/>
              </a:rPr>
              <a:t>Dr. </a:t>
            </a:r>
            <a:r>
              <a:rPr lang="en-US" i="0" dirty="0" err="1">
                <a:cs typeface="Calibri"/>
              </a:rPr>
              <a:t>Sonentag</a:t>
            </a:r>
            <a:r>
              <a:rPr lang="en-US" i="0" dirty="0">
                <a:cs typeface="Calibri"/>
              </a:rPr>
              <a:t> has identified that he would like to change the clinical location to the operating room, which will require a large degree of coordination between nurses, techs, anesthesia, etc. </a:t>
            </a:r>
          </a:p>
          <a:p>
            <a:pPr>
              <a:defRPr/>
            </a:pPr>
            <a:endParaRPr lang="en-US" i="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744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SCRIPT </a:t>
            </a:r>
            <a:endParaRPr lang="en-US" b="1" i="1" dirty="0"/>
          </a:p>
          <a:p>
            <a:r>
              <a:rPr lang="en-US" dirty="0">
                <a:cs typeface="Calibri"/>
              </a:rPr>
              <a:t>In response, the team members identify what responsibilities they will assume for next steps. Dr. Larsen, the anesthesiologist indicates that he will notify the OR and prep for anesthesia while Allison, Ms. Williams’ bedside nurse, aims to grab the cart.</a:t>
            </a:r>
          </a:p>
          <a:p>
            <a:endParaRPr lang="en-US" dirty="0">
              <a:cs typeface="Calibri"/>
            </a:endParaRPr>
          </a:p>
          <a:p>
            <a:r>
              <a:rPr lang="en-US" dirty="0">
                <a:cs typeface="Calibri"/>
              </a:rPr>
              <a:t>Knowing what her clinical teammates will be doing next, Dr. </a:t>
            </a:r>
            <a:r>
              <a:rPr lang="en-US" dirty="0" err="1">
                <a:cs typeface="Calibri"/>
              </a:rPr>
              <a:t>Sonentag</a:t>
            </a:r>
            <a:r>
              <a:rPr lang="en-US" dirty="0">
                <a:cs typeface="Calibri"/>
              </a:rPr>
              <a:t> returns his attention to his patient, asking if she has any questions and sharing what Ms. Williams can expect next.</a:t>
            </a:r>
          </a:p>
          <a:p>
            <a:endParaRPr lang="en-US" dirty="0">
              <a:cs typeface="Calibri"/>
            </a:endParaRPr>
          </a:p>
          <a:p>
            <a:r>
              <a:rPr lang="en-US" dirty="0">
                <a:cs typeface="Calibri"/>
              </a:rPr>
              <a:t>By convening a huddle, the team was able to quickly and efficiently update the entire team about the patient's clinical status, what interventions have been performed thus far, and what needs to happen moving forward. They disbanded with a plan of action and shared understanding of each others’ responsibilities.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623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endParaRPr lang="en-US" sz="1200" b="1" i="0" kern="1200" dirty="0">
              <a:latin typeface="+mn-lt"/>
              <a:cs typeface="Calibri"/>
            </a:endParaRPr>
          </a:p>
          <a:p>
            <a:r>
              <a:rPr lang="en-US" sz="1200" b="0" i="0" kern="1200" dirty="0">
                <a:solidFill>
                  <a:schemeClr val="tx1"/>
                </a:solidFill>
                <a:effectLst/>
                <a:latin typeface="+mn-lt"/>
                <a:ea typeface="+mn-ea"/>
                <a:cs typeface="+mn-cs"/>
              </a:rPr>
              <a:t>Also known in some facilities as “after-action reviews”, debriefs are semi-structured, interdisciplinary conversations with all team members to review the team’s performance during a recent case or clinical event. The purpose is to learn from the event with the intention of applying those lessons to future team performance under similar circumstances. As such, d</a:t>
            </a:r>
            <a:r>
              <a:rPr lang="en-US" sz="1200" b="0" i="0" kern="1200" dirty="0">
                <a:effectLst/>
                <a:latin typeface="+mn-lt"/>
                <a:ea typeface="+mn-ea"/>
                <a:cs typeface="+mn-cs"/>
              </a:rPr>
              <a:t>ebriefs are a critical tool for improving patient safety and quality improvement within your facility. </a:t>
            </a:r>
          </a:p>
          <a:p>
            <a:endParaRPr lang="en-US" sz="1200" b="0" i="0" kern="1200" dirty="0">
              <a:effectLst/>
              <a:latin typeface="+mn-lt"/>
              <a:ea typeface="+mn-ea"/>
              <a:cs typeface="+mn-cs"/>
            </a:endParaRPr>
          </a:p>
          <a:p>
            <a:r>
              <a:rPr lang="en-US" sz="1200" b="0" i="0" kern="1200" dirty="0">
                <a:effectLst/>
                <a:latin typeface="+mn-lt"/>
                <a:ea typeface="+mn-ea"/>
                <a:cs typeface="+mn-cs"/>
              </a:rPr>
              <a:t>They may be used in training practice scenarios, like unit-based drills, as opportunities for personal and team performance feedback. In these situations, the focus will be on practicing teamwork and clinical skills so that the team is prepared to respond to a real event. Debriefs may also be used in regular clinical practice in two ways. First, as an after-action review of a patient case, especially one involving an adverse event like severe hypertension. These after-action reviews provide an opportunity for the team to reflect on their performance and discuss ways to either perform better or sustain good performance in the future. Debriefing each case, whether the case went smoothly or there were adverse events associated with the patient’s care, is good practice. You can learn much from reflecting on what helped a case succeed as much as you can learn from figuring out what the team could have done to prevent unwanted events, particularly when the causes of some events were beyond the control of the team and had nothing to do with the team’s ability to perform well.</a:t>
            </a:r>
            <a:r>
              <a:rPr lang="en-US" dirty="0"/>
              <a:t> </a:t>
            </a:r>
            <a:endParaRPr lang="en-US" sz="1200" b="0" i="0" kern="1200" dirty="0">
              <a:latin typeface="+mn-lt"/>
              <a:cs typeface="Calibri"/>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Finally, debriefs can be used on a larger scale to assess system weaknesses. Generally, these types of debriefs will be held in the Reporting and Systems Learning stage in response to an adverse event and involve unit representatives who were not initially involved with a  particular case. The purpose of these types of debriefs will be to conduct a root-cause analysis of an event to look for ways that the system (and not the team) itself can be improved. Examples of system issues include technology failures, such as alarms that are easily turned off; environmental concerns, such as poorly organized environments that contribute to human errors or work inefficiencies; and processes that create delays in patient care.</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remainder of this module focuses on that second type of debrief: after-actions reviews, because these are the ones that you can leverage most consistently in your everyday practice. Learning how to debrief cases and making it a habit to do so regularly will help you to provide consistent high-quality care as you begin to recognize patterns of good teamwork and can correct behaviors that deviate from these patterns.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44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sz="1200" b="0" i="0" kern="1200" dirty="0">
                <a:effectLst/>
                <a:latin typeface="+mn-lt"/>
                <a:ea typeface="+mn-ea"/>
                <a:cs typeface="+mn-cs"/>
              </a:rPr>
              <a:t>Situation monitoring is a way for team members to be aware of what is going on around them. Present awareness enables individuals to respond to changes more nimbly and creates opportunities to assist other team members as needed, facilitating mutual support. Situation monitoring is moderated by communication, which allows for the sharing of new and emerging information with other team members</a:t>
            </a:r>
            <a:r>
              <a:rPr lang="en-US" dirty="0"/>
              <a:t> in order </a:t>
            </a:r>
            <a:r>
              <a:rPr lang="en-US" sz="1200" b="0" i="0" kern="1200" dirty="0">
                <a:effectLst/>
                <a:latin typeface="+mn-lt"/>
                <a:ea typeface="+mn-ea"/>
                <a:cs typeface="+mn-cs"/>
              </a:rPr>
              <a:t>to develop and maintain shared understanding.</a:t>
            </a:r>
            <a:endParaRPr lang="en-US" sz="1200" b="0" i="0" kern="1200" dirty="0">
              <a:latin typeface="+mn-lt"/>
              <a:cs typeface="Calibri"/>
            </a:endParaRP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Situation monitoring is a continuous process because of the dynamic situations in which teams function. This process consists of three components:</a:t>
            </a:r>
          </a:p>
          <a:p>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1" i="0" kern="1200" dirty="0">
                <a:solidFill>
                  <a:schemeClr val="tx1"/>
                </a:solidFill>
                <a:effectLst/>
                <a:latin typeface="+mn-lt"/>
                <a:ea typeface="+mn-ea"/>
                <a:cs typeface="+mn-cs"/>
              </a:rPr>
              <a:t>Situation monitoring </a:t>
            </a:r>
            <a:r>
              <a:rPr lang="en-US" sz="1200" b="0" i="0" kern="1200" dirty="0">
                <a:solidFill>
                  <a:schemeClr val="tx1"/>
                </a:solidFill>
                <a:effectLst/>
                <a:latin typeface="+mn-lt"/>
                <a:ea typeface="+mn-ea"/>
                <a:cs typeface="+mn-cs"/>
              </a:rPr>
              <a:t>(an individual skill) is the process of actively scanning and assessing elements of the performance environment, including persons, objects, goal progress, climate, and resources, to gain information or maintain an accurate understanding of the context in which the team functions. Situation monitoring is a skill, which implies that it can be taught, developed, and improved. It enables team members to identify potential issues or minor deviations early enough to correct and handle them before they become a problem or pose harm to the patient, family members, or others.</a:t>
            </a:r>
          </a:p>
          <a:p>
            <a:pPr marL="228600" indent="-228600">
              <a:buFont typeface="+mj-lt"/>
              <a:buAutoNum type="arabicPeriod"/>
            </a:pPr>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1" i="0" kern="1200" dirty="0">
                <a:solidFill>
                  <a:schemeClr val="tx1"/>
                </a:solidFill>
                <a:effectLst/>
                <a:latin typeface="+mn-lt"/>
                <a:ea typeface="+mn-ea"/>
                <a:cs typeface="+mn-cs"/>
              </a:rPr>
              <a:t>Situation awareness </a:t>
            </a:r>
            <a:r>
              <a:rPr lang="en-US" sz="1200" b="0" i="0" kern="1200" dirty="0">
                <a:solidFill>
                  <a:schemeClr val="tx1"/>
                </a:solidFill>
                <a:effectLst/>
                <a:latin typeface="+mn-lt"/>
                <a:ea typeface="+mn-ea"/>
                <a:cs typeface="+mn-cs"/>
              </a:rPr>
              <a:t>(an individual outcome) is the state of knowing the conditions that affect one's work. It is a detailed picture of the situation. Note that situation awareness is not a static "thing" or concept. Because the situation and context in which the situation exists are dynamic and ever changing, team members must continually assess relevant components of the situation and update their individual situational awareness.</a:t>
            </a:r>
          </a:p>
          <a:p>
            <a:pPr marL="228600" indent="-228600">
              <a:buFont typeface="+mj-lt"/>
              <a:buAutoNum type="arabicPeriod"/>
            </a:pPr>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1" i="0" kern="1200" dirty="0">
                <a:solidFill>
                  <a:schemeClr val="tx1"/>
                </a:solidFill>
                <a:effectLst/>
                <a:latin typeface="+mn-lt"/>
                <a:ea typeface="+mn-ea"/>
                <a:cs typeface="+mn-cs"/>
              </a:rPr>
              <a:t>Shared cognitive maps </a:t>
            </a:r>
            <a:r>
              <a:rPr lang="en-US" sz="1200" b="0" i="0" kern="1200" dirty="0">
                <a:solidFill>
                  <a:schemeClr val="tx1"/>
                </a:solidFill>
                <a:effectLst/>
                <a:latin typeface="+mn-lt"/>
                <a:ea typeface="+mn-ea"/>
                <a:cs typeface="+mn-cs"/>
              </a:rPr>
              <a:t>(a team outcome) are the result of each team member maintaining his or her situation awareness and sharing relevant facts with the entire team. Doing so helps ensure that everyone on the team is "on the same page.“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have you used situation monitoring in your work?</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How did the information that you obtained from the environment affect how you approached or responded to the situation?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FE077-0CD9-D94C-AEAA-BAF5AFEC2D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711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SCRIPT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Because debriefs are real-life learning opportunities, it’s important to conduct the debrief in a way that maximizes learning and leaves team members feeling like they know exactly what to do differently (or the same!) next time.</a:t>
            </a:r>
          </a:p>
          <a:p>
            <a:endParaRPr lang="en-US" dirty="0"/>
          </a:p>
          <a:p>
            <a:r>
              <a:rPr lang="en-US" dirty="0"/>
              <a:t>There are many questions you can ask during a debrief to help you understand. </a:t>
            </a:r>
          </a:p>
          <a:p>
            <a:endParaRPr lang="en-US" dirty="0"/>
          </a:p>
          <a:p>
            <a:r>
              <a:rPr lang="en-US" sz="1200" b="0" i="0" kern="1200" dirty="0">
                <a:solidFill>
                  <a:schemeClr val="tx1"/>
                </a:solidFill>
                <a:effectLst/>
                <a:latin typeface="+mn-lt"/>
                <a:ea typeface="+mn-ea"/>
                <a:cs typeface="+mn-cs"/>
              </a:rPr>
              <a:t>At a minimum, the high-level questions your team should discuss during a debrief include: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What went well? Sometimes, things that went well might not have been a direct result of anything the team did; however, it’s useful to explore what the team </a:t>
            </a:r>
            <a:r>
              <a:rPr lang="en-US" sz="1200" b="0" i="1" u="none" kern="1200" dirty="0">
                <a:solidFill>
                  <a:schemeClr val="tx1"/>
                </a:solidFill>
                <a:effectLst/>
                <a:latin typeface="+mn-lt"/>
                <a:ea typeface="+mn-ea"/>
                <a:cs typeface="+mn-cs"/>
              </a:rPr>
              <a:t>can</a:t>
            </a:r>
            <a:r>
              <a:rPr lang="en-US" sz="1200" b="0" i="0" u="none" kern="1200" dirty="0">
                <a:solidFill>
                  <a:schemeClr val="tx1"/>
                </a:solidFill>
                <a:effectLst/>
                <a:latin typeface="+mn-lt"/>
                <a:ea typeface="+mn-ea"/>
                <a:cs typeface="+mn-cs"/>
              </a:rPr>
              <a:t> do to repeat good performance and outcomes during the next event.</a:t>
            </a:r>
          </a:p>
          <a:p>
            <a:pPr marL="628650" lvl="1" indent="-171450">
              <a:buFont typeface="Arial" panose="020B0604020202020204" pitchFamily="34" charset="0"/>
              <a:buChar char="•"/>
            </a:pPr>
            <a:r>
              <a:rPr lang="en-US" sz="1200" b="0" i="0" u="none" kern="1200" dirty="0">
                <a:solidFill>
                  <a:schemeClr val="tx1"/>
                </a:solidFill>
                <a:effectLst/>
                <a:latin typeface="+mn-lt"/>
                <a:ea typeface="+mn-ea"/>
                <a:cs typeface="+mn-cs"/>
              </a:rPr>
              <a:t>What did not go well? Similarly, you will want to explore aspects of the case that might have hit some snags along the way and, importantly, discuss what it is your team can do differently to avoid or better manage those difficulties in the future.</a:t>
            </a:r>
          </a:p>
          <a:p>
            <a:pPr marL="628650" lvl="1" indent="-171450">
              <a:buFont typeface="Arial" panose="020B0604020202020204" pitchFamily="34" charset="0"/>
              <a:buChar char="•"/>
            </a:pPr>
            <a:r>
              <a:rPr lang="en-US" sz="1200" b="0" i="0" u="none" kern="1200" dirty="0">
                <a:solidFill>
                  <a:schemeClr val="tx1"/>
                </a:solidFill>
                <a:effectLst/>
                <a:latin typeface="+mn-lt"/>
                <a:ea typeface="+mn-ea"/>
                <a:cs typeface="+mn-cs"/>
              </a:rPr>
              <a:t>Summarize your major takeaways by asking what the team’s lessons learned were from this case. </a:t>
            </a:r>
          </a:p>
          <a:p>
            <a:pPr marL="628650" lvl="1" indent="-171450">
              <a:buFont typeface="Arial" panose="020B0604020202020204" pitchFamily="34" charset="0"/>
              <a:buChar char="•"/>
            </a:pPr>
            <a:r>
              <a:rPr lang="en-US" sz="1200" b="0" i="0" u="none" kern="1200" dirty="0">
                <a:solidFill>
                  <a:schemeClr val="tx1"/>
                </a:solidFill>
                <a:effectLst/>
                <a:latin typeface="+mn-lt"/>
                <a:ea typeface="+mn-ea"/>
                <a:cs typeface="+mn-cs"/>
              </a:rPr>
              <a:t>Finally, your team will want to thoughtfully think about what you can do now so that you are ready in the future to implement the strategies you’ve discussed. Sometimes follow-through might be needed. In these cases, be clear about who is responsible for the task.</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201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endParaRPr lang="en-US" dirty="0"/>
          </a:p>
          <a:p>
            <a:r>
              <a:rPr lang="en-US" dirty="0"/>
              <a:t>During your debriefs, you can think about team performance from various angles. A few items you might discuss include:</a:t>
            </a:r>
          </a:p>
          <a:p>
            <a:pPr marL="628650" lvl="1" indent="-171450">
              <a:buFont typeface="Arial" panose="020B0604020202020204" pitchFamily="34" charset="0"/>
              <a:buChar char="•"/>
            </a:pPr>
            <a:r>
              <a:rPr lang="en-US" u="sng" dirty="0"/>
              <a:t>Roles and responsibilities</a:t>
            </a:r>
            <a:r>
              <a:rPr lang="en-US" dirty="0"/>
              <a:t> – Did everyone know who was on the team? Did everyone know what each of their team members were responsible for? Were roles and assignments appropriate for the team members’ level of experience and expertise? Was there a clear leader?</a:t>
            </a:r>
          </a:p>
          <a:p>
            <a:pPr marL="628650" lvl="1" indent="-171450">
              <a:buFont typeface="Arial" panose="020B0604020202020204" pitchFamily="34" charset="0"/>
              <a:buChar char="•"/>
            </a:pPr>
            <a:r>
              <a:rPr lang="en-US" u="sng" dirty="0"/>
              <a:t>Communication</a:t>
            </a:r>
            <a:r>
              <a:rPr lang="en-US" dirty="0"/>
              <a:t> – How was it? Was it clear, timely, and complete? Did everyone get the information they needed when they needed it? Did everyone check-back or close-the-loop to confirm messages were correctly understood? Were the verbal and nonverbal communication strategies the team used effective? Was the family and patient kept informed and involved?</a:t>
            </a:r>
          </a:p>
          <a:p>
            <a:pPr marL="628650" lvl="1" indent="-171450">
              <a:buFont typeface="Arial" panose="020B0604020202020204" pitchFamily="34" charset="0"/>
              <a:buChar char="•"/>
            </a:pPr>
            <a:r>
              <a:rPr lang="en-US" u="sng" dirty="0"/>
              <a:t>Situation awareness</a:t>
            </a:r>
            <a:r>
              <a:rPr lang="en-US" u="none" dirty="0"/>
              <a:t> </a:t>
            </a:r>
            <a:r>
              <a:rPr lang="en-US" dirty="0"/>
              <a:t>– Did each member maintain up-to-date awareness? Did they communicate relevant insights and changes in the status of the patient to the rest of the team? Did everyone maintain a similar understanding about the patient’s situation?</a:t>
            </a:r>
          </a:p>
          <a:p>
            <a:pPr marL="628650" lvl="1" indent="-171450">
              <a:buFont typeface="Arial" panose="020B0604020202020204" pitchFamily="34" charset="0"/>
              <a:buChar char="•"/>
            </a:pPr>
            <a:r>
              <a:rPr lang="en-US" u="sng" dirty="0"/>
              <a:t>Workload</a:t>
            </a:r>
            <a:r>
              <a:rPr lang="en-US" dirty="0"/>
              <a:t> – Was workload fair and equitable? Were there enough staff to handle the workload?</a:t>
            </a:r>
          </a:p>
          <a:p>
            <a:pPr marL="628650" lvl="1" indent="-171450">
              <a:buFont typeface="Arial" panose="020B0604020202020204" pitchFamily="34" charset="0"/>
              <a:buChar char="•"/>
            </a:pPr>
            <a:r>
              <a:rPr lang="en-US" u="sng" dirty="0"/>
              <a:t>Task assistance</a:t>
            </a:r>
            <a:r>
              <a:rPr lang="en-US" u="none" dirty="0"/>
              <a:t> </a:t>
            </a:r>
            <a:r>
              <a:rPr lang="en-US" dirty="0"/>
              <a:t>– Did team members offer and request help from each other? Were offers of help genuine? Were requests for help honored?</a:t>
            </a:r>
          </a:p>
          <a:p>
            <a:pPr marL="628650" lvl="1" indent="-171450">
              <a:buFont typeface="Arial" panose="020B0604020202020204" pitchFamily="34" charset="0"/>
              <a:buChar char="•"/>
            </a:pPr>
            <a:r>
              <a:rPr lang="en-US" u="sng" dirty="0"/>
              <a:t>Errors</a:t>
            </a:r>
            <a:r>
              <a:rPr lang="en-US" dirty="0"/>
              <a:t> – Were mistakes made? Were there any near misses? How could mistakes and near misses be prevented?</a:t>
            </a:r>
          </a:p>
          <a:p>
            <a:pPr marL="628650" lvl="1" indent="-171450">
              <a:buFont typeface="Arial" panose="020B0604020202020204" pitchFamily="34" charset="0"/>
              <a:buChar char="•"/>
            </a:pPr>
            <a:r>
              <a:rPr lang="en-US" u="sng" dirty="0"/>
              <a:t>Resources</a:t>
            </a:r>
            <a:r>
              <a:rPr lang="en-US" u="none" dirty="0"/>
              <a:t> </a:t>
            </a:r>
            <a:r>
              <a:rPr lang="en-US" dirty="0"/>
              <a:t>– Did the team have the staff, materials, and expertise needed to handle this case? For instance, was there enough medication to manage a severe hypertension event?</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Please note the topics presented here are not exhaustive. There are lots of questions you can ask and explore regarding your team’s performance. </a:t>
            </a:r>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55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cs typeface="Calibri"/>
              </a:rPr>
              <a:t>As you debrief cases of patients who suffered obstetric hemorrhage, you might consider exploring additional hemorrhage-specific questions with your team. These could include, but certainly aren’t limited to:</a:t>
            </a:r>
          </a:p>
          <a:p>
            <a:pPr marL="628650" lvl="1" indent="-171450">
              <a:buFont typeface="Arial" panose="020B0604020202020204" pitchFamily="34" charset="0"/>
              <a:buChar char="•"/>
            </a:pPr>
            <a:r>
              <a:rPr lang="en-US" dirty="0"/>
              <a:t>Was everyone aware of this patient’s potential for hemorrhage?</a:t>
            </a:r>
          </a:p>
          <a:p>
            <a:pPr marL="628650" lvl="1" indent="-171450">
              <a:buFont typeface="Arial" panose="020B0604020202020204" pitchFamily="34" charset="0"/>
              <a:buChar char="•"/>
            </a:pPr>
            <a:r>
              <a:rPr lang="en-US" dirty="0"/>
              <a:t>How could we have identified the hemorrhage sooner? </a:t>
            </a:r>
          </a:p>
          <a:p>
            <a:pPr marL="628650" lvl="1" indent="-171450">
              <a:buFont typeface="Arial" panose="020B0604020202020204" pitchFamily="34" charset="0"/>
              <a:buChar char="•"/>
            </a:pPr>
            <a:r>
              <a:rPr lang="en-US" dirty="0"/>
              <a:t>Once the hemorrhage was identified, could we have acted quicker?</a:t>
            </a:r>
          </a:p>
          <a:p>
            <a:pPr marL="628650" lvl="1" indent="-171450">
              <a:buFont typeface="Arial" panose="020B0604020202020204" pitchFamily="34" charset="0"/>
              <a:buChar char="•"/>
            </a:pPr>
            <a:r>
              <a:rPr lang="en-US" dirty="0"/>
              <a:t>How could we have better managed this case? </a:t>
            </a:r>
          </a:p>
          <a:p>
            <a:pPr marL="628650" lvl="1" indent="-171450">
              <a:buFont typeface="Arial" panose="020B0604020202020204" pitchFamily="34" charset="0"/>
              <a:buChar char="•"/>
            </a:pPr>
            <a:r>
              <a:rPr lang="en-US" dirty="0"/>
              <a:t>What did we do well in our treatment?</a:t>
            </a:r>
          </a:p>
          <a:p>
            <a:pPr marL="628650" lvl="1" indent="-171450">
              <a:buFont typeface="Arial" panose="020B0604020202020204" pitchFamily="34" charset="0"/>
              <a:buChar char="•"/>
            </a:pPr>
            <a:r>
              <a:rPr lang="en-US" dirty="0"/>
              <a:t>Did we keep the patient and family informed and involved?</a:t>
            </a:r>
          </a:p>
          <a:p>
            <a:pPr marL="628650" lvl="1" indent="-171450">
              <a:buFont typeface="Arial" panose="020B0604020202020204" pitchFamily="34" charset="0"/>
              <a:buChar char="•"/>
            </a:pPr>
            <a:r>
              <a:rPr lang="en-US" dirty="0"/>
              <a:t>What system issues contributed to how we handled the event?</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 few points to highlight in these questions are the thoughtful ruminations about how to better involve patients and family members and to focus on both those desirable behaviors you’d like to replicate in the future in addition to changing any behaviors that did not serve you well in the present case.</a:t>
            </a:r>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51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endParaRPr lang="en-US" dirty="0"/>
          </a:p>
          <a:p>
            <a:r>
              <a:rPr lang="en-US" dirty="0"/>
              <a:t>Debriefs do not have to be long conversations. It’s amazing what you can accomplish in 5–10 minutes if you follow a format. It’s better to have a short meeting that doesn’t address every checklist item than to not have one at all.</a:t>
            </a:r>
            <a:endParaRPr lang="en-US" dirty="0">
              <a:cs typeface="Calibri"/>
            </a:endParaRPr>
          </a:p>
          <a:p>
            <a:endParaRPr lang="en-US" dirty="0"/>
          </a:p>
          <a:p>
            <a:r>
              <a:rPr lang="en-US" dirty="0"/>
              <a:t>Time will be an important factor in the success of a debrief. It’s better to hold debriefs immediately following a case or event, while the details are still fresh in everyone’s memory. Don’t wait for a perfectly scheduled time for a lengthy debrief because by then team members won’t recall as well what improvements the team could make.</a:t>
            </a:r>
          </a:p>
          <a:p>
            <a:endParaRPr lang="en-US" dirty="0"/>
          </a:p>
          <a:p>
            <a:r>
              <a:rPr lang="en-US" dirty="0"/>
              <a:t>That said, debriefs are best when they are all-inclusive and each team member has an opportunity to listen as well as share their own insights. A good debrief facilitator will both acknowledge contributions and solicit input from team members who aren’t speaking up. Importantly, any team member and request and lead a debrief. It is not only the responsibility of the physician to ensure a debrief is completed.</a:t>
            </a:r>
          </a:p>
          <a:p>
            <a:endParaRPr lang="en-US" dirty="0"/>
          </a:p>
          <a:p>
            <a:r>
              <a:rPr lang="en-US" dirty="0"/>
              <a:t>The only time some of these rules may not apply is when you are conducting a debrief of a serious event with the larger staff. In these cases, individuals who weren’t involved in the original case might be convened to learn from the event and/or help solve larger systems-based problems that limited team effectiveness. Even if that is the case, during all debriefs, communication should be open, honest, transparent, and interactive. </a:t>
            </a:r>
          </a:p>
          <a:p>
            <a:endParaRPr lang="en-US" dirty="0"/>
          </a:p>
          <a:p>
            <a:r>
              <a:rPr lang="en-US" dirty="0"/>
              <a:t>Importantly, respect should be maintained at all times and all finger-pointing should be avoided. Debriefs are not opportunities for venting personal grievances or blaming individual team members for failures. A good debrief session is focused on looking for ways the team can perform well in the future.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811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During the team debrief, you should focus on positives (that is, what went well) just as much as negatives (or what didn’t go so well). Sometimes it might be helpful to start the discussion with positives, especially if you have reticent team mates who are hesitant to speak up. Of course, use your judgement. In cases with poor patient outcomes it might feel unpalatable to discuss positives. It’s critical in such cases especially to let the debrief be a forum for staff to share their feelings about recent events and find way to extend support to struggling team members. </a:t>
            </a:r>
          </a:p>
          <a:p>
            <a:endParaRPr lang="en-US" dirty="0"/>
          </a:p>
          <a:p>
            <a:r>
              <a:rPr lang="en-US" dirty="0"/>
              <a:t>Given that debriefs are learning opportunities, your team will want to give some consideration to how the lessons they’ve discussed can be applied. It’s not always enough to simply agree to do better next time. Sometimes the team needs to have follow-up conversations with each other or outsiders to actualize their plan. In these cases, the team should consider being clear about who will shoulder the responsibility for managing the follow-through. Having a designated note taker will help you to manage and log any decisions made during your debrief. Any notes should be de-identified and kept separate from patient information.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67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p>
          <a:p>
            <a:r>
              <a:rPr lang="en-US" dirty="0">
                <a:cs typeface="Calibri"/>
              </a:rPr>
              <a:t>Debriefs may be applicable at the Readiness, Response, and Reporting stages described by AIM’s 4 </a:t>
            </a:r>
            <a:r>
              <a:rPr lang="en-US" dirty="0" err="1">
                <a:cs typeface="Calibri"/>
              </a:rPr>
              <a:t>Rs</a:t>
            </a:r>
            <a:r>
              <a:rPr lang="en-US" dirty="0">
                <a:cs typeface="Calibri"/>
              </a:rPr>
              <a:t> framework. In the Readiness stage, you might debrief with your team members after unit education on protocols and unit-based drills. During these sessions, you can talk about what went well, what didn't go so well, and what you would change during a live event or the next drill.</a:t>
            </a:r>
          </a:p>
          <a:p>
            <a:endParaRPr lang="en-US" dirty="0">
              <a:cs typeface="Calibri"/>
            </a:endParaRPr>
          </a:p>
          <a:p>
            <a:r>
              <a:rPr lang="en-US" dirty="0">
                <a:cs typeface="Calibri"/>
              </a:rPr>
              <a:t>During the Response stage, you might debrief after a patient hemorrhage event. Regular debrief sessions after such events help to establish and sustain a culture of continuous learning. Relatedly, unit-wide “debriefs” might be used at the Reporting stage to facilitate multidisciplinary review of serious events, address systems issues, and enable staff uninvolved with the actual event to learn from the case.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931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br>
              <a:rPr lang="en-US" b="1" dirty="0">
                <a:cs typeface="Calibri"/>
              </a:rPr>
            </a:br>
            <a:r>
              <a:rPr lang="en-US" dirty="0"/>
              <a:t>Click the video</a:t>
            </a:r>
            <a:r>
              <a:rPr lang="en-US" baseline="0" dirty="0"/>
              <a:t> to see an example of a debrief.</a:t>
            </a:r>
            <a:r>
              <a:rPr lang="en-US" dirty="0"/>
              <a:t> </a:t>
            </a:r>
            <a:r>
              <a:rPr lang="en-US" sz="1200" b="0" i="0" kern="1200" dirty="0">
                <a:solidFill>
                  <a:schemeClr val="tx1"/>
                </a:solidFill>
                <a:effectLst/>
                <a:latin typeface="+mn-lt"/>
                <a:ea typeface="+mn-ea"/>
                <a:cs typeface="+mn-cs"/>
              </a:rPr>
              <a:t>Please note that the scenario does not relate to an obstetric hemorrhage. We encourage you to focus on the technique, rather than the context.</a:t>
            </a:r>
            <a:r>
              <a:rPr lang="en-US" baseline="0" dirty="0"/>
              <a:t> While you are watching, think about what they are discussing in regard to what went well, what did not go well, how they can prepare to handle future similar events, who will be responsible for any outstanding tasks, and how those tasks will be communicated back to the team.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841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p>
          <a:p>
            <a:r>
              <a:rPr lang="en-US" dirty="0"/>
              <a:t>What did you think about the video you just saw? What did you think the team did well?</a:t>
            </a:r>
          </a:p>
          <a:p>
            <a:endParaRPr lang="en-US" dirty="0"/>
          </a:p>
          <a:p>
            <a:r>
              <a:rPr lang="en-US" dirty="0"/>
              <a:t>This team demonstrated a number of good debrief habits. First, the facilitator got everyone together before they could go off to their various responsibilities. This enabled the team to keep the debrief shorter and speak with more saliency. He also set a positive tone for the debrief. It seemed clear that this was an opportunity and not a punishment. He solicited opinions from multiple team members about what went well and pointed out examples of good teamwork when they were brought up. He also began to address teamwork elements about how the team performed when he asked how their communication went, not simply focusing on the clinical aspects of the case. It’s also important to note that he himself withheld his opinion, instead asking the team members to share their perspective. This is notable because had the facilitator, who seemed to have some formal power in the group, led with his opinions, the team members may have been less likely to share theirs. Instead, it was made clear that their input was wanted and valued. </a:t>
            </a:r>
          </a:p>
          <a:p>
            <a:endParaRPr lang="en-US" dirty="0"/>
          </a:p>
          <a:p>
            <a:r>
              <a:rPr lang="en-US" dirty="0"/>
              <a:t>What other things did you like about this debrief?</a:t>
            </a:r>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726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The biggest limitation from this debrief example is that we weren’t able to see the entire session, so we don’t know how long the debrief carried on. However, the pacing of the video seems to indicate that they probably did not spend more than 5–10 minutes together, which hopefully reinforces to you that debriefs do not have to be arduous meetings. They can be very effective even when kept short.</a:t>
            </a:r>
          </a:p>
          <a:p>
            <a:endParaRPr lang="en-US" dirty="0"/>
          </a:p>
          <a:p>
            <a:r>
              <a:rPr lang="en-US" dirty="0"/>
              <a:t>A few other aspects that seemed missing from the debrief included the fact that not everyone spoke up. There definitely could also have been more discussion at times and opportunity given to members to respond to points made by other team members. Even simple “I agrees” to demonstrate that the team are all on the same page about what the others mentioned could have been helpful in ensuring that everyone was, indeed, on the same page.</a:t>
            </a:r>
          </a:p>
          <a:p>
            <a:endParaRPr lang="en-US" dirty="0"/>
          </a:p>
          <a:p>
            <a:r>
              <a:rPr lang="en-US" dirty="0"/>
              <a:t>They also did not explicitly talk about how to replicate good performance. For example, when the anesthesiologist said it was good for him to be brought in early, there wasn’t discussion about how they can make sure he’s brought in early again on the next case or what contributed to him being able to come in early. That is the sort of discussion that helps team members know exactly what to do in the next case.</a:t>
            </a:r>
          </a:p>
          <a:p>
            <a:endParaRPr lang="en-US" dirty="0"/>
          </a:p>
          <a:p>
            <a:r>
              <a:rPr lang="en-US" dirty="0"/>
              <a:t>While it’s really good that the team discussed what they did well, it is actually important to also be honest about places where they could improve. It actually makes an interesting point—while we often tend to focus a lot on deficiencies, sometimes it’s easier to gloss over our weaknesses and focus explicitly on strengths in a team setting. Trust, vulnerability, and moral courage are key players in being able to admit to weaknesses, so sometimes it may take the facilitator asking the question, “What would you like for us to do differently next time?” to encourage this sort of honest discussion.</a:t>
            </a:r>
          </a:p>
          <a:p>
            <a:endParaRPr lang="en-US" dirty="0"/>
          </a:p>
          <a:p>
            <a:r>
              <a:rPr lang="en-US" dirty="0"/>
              <a:t>Of course, since the debrief video was cut short, it’s entirely possible this team did eventually address all of these points. I simply bring them up to encourage you to remember them when you debrief!</a:t>
            </a:r>
            <a:endParaRPr lang="en-US" dirty="0">
              <a:cs typeface="Calibri"/>
            </a:endParaRP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756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Get into groups of three to five people. Recall the case scenario from the introduction module and all the events that unfolded. Conduct a 5-minute debrief.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you go through this exercise, remember to consider positive behaviors or events in addition to the negatives. Try to be all-inclusive—get everyone talking. Remember, it’s okay to share feelings about the events. Don’t finger-point; instead, make sure that communication is open, transparent, and interactive.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Make sure to spend some time talking about how to apply any lessons learned into practice for future patient care.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96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Don’t ruin this exercise for others if you’re already familiar with it!</a:t>
            </a:r>
          </a:p>
          <a:p>
            <a:endParaRPr lang="en-US" b="0" dirty="0"/>
          </a:p>
          <a:p>
            <a:r>
              <a:rPr lang="en-US" b="0" dirty="0"/>
              <a:t>Take a look at each image. What do you see?</a:t>
            </a:r>
            <a:r>
              <a:rPr lang="en-US" dirty="0"/>
              <a:t> </a:t>
            </a:r>
          </a:p>
          <a:p>
            <a:endParaRPr lang="en-US" dirty="0"/>
          </a:p>
          <a:p>
            <a:r>
              <a:rPr lang="en-US" b="1" i="1" dirty="0"/>
              <a:t>Instructor Tip: </a:t>
            </a:r>
            <a:r>
              <a:rPr lang="en-US" b="0" i="1" dirty="0"/>
              <a:t>Allow the audience time to peruse the images.</a:t>
            </a:r>
            <a:endParaRPr lang="en-US" i="1" dirty="0"/>
          </a:p>
          <a:p>
            <a:endParaRPr lang="en-US" dirty="0"/>
          </a:p>
          <a:p>
            <a:r>
              <a:rPr lang="en-US" dirty="0"/>
              <a:t>Based on your perception, you could be seeing different things in each of the three images..... and all of you could be right.</a:t>
            </a:r>
          </a:p>
          <a:p>
            <a:endParaRPr lang="en-US" b="0" dirty="0">
              <a:cs typeface="Calibri"/>
            </a:endParaRPr>
          </a:p>
          <a:p>
            <a:r>
              <a:rPr lang="en-US" b="1" dirty="0"/>
              <a:t>Image 1 </a:t>
            </a:r>
            <a:r>
              <a:rPr lang="en-US" b="0" dirty="0"/>
              <a:t>– Who sees the Native American chief? Who sees the person in a heavy winter coat </a:t>
            </a:r>
            <a:r>
              <a:rPr lang="en-US" dirty="0"/>
              <a:t>looking into the darkness?</a:t>
            </a:r>
            <a:endParaRPr lang="en-US" b="0" dirty="0">
              <a:cs typeface="Calibri"/>
            </a:endParaRPr>
          </a:p>
          <a:p>
            <a:pPr marL="628650" lvl="1" indent="-171450">
              <a:buFont typeface="Arial" panose="020B0604020202020204" pitchFamily="34" charset="0"/>
              <a:buChar char="•"/>
            </a:pPr>
            <a:r>
              <a:rPr lang="en-US" b="0" dirty="0"/>
              <a:t>Would someone who sees the Native American chief like to explain how they’re seeing it?</a:t>
            </a:r>
          </a:p>
          <a:p>
            <a:pPr marL="628650" lvl="1" indent="-171450">
              <a:buFont typeface="Arial" panose="020B0604020202020204" pitchFamily="34" charset="0"/>
              <a:buChar char="•"/>
            </a:pPr>
            <a:r>
              <a:rPr lang="en-US" b="0" dirty="0"/>
              <a:t>Would someone seeing the person in the winter coat like to share how they are seeing it?</a:t>
            </a:r>
          </a:p>
          <a:p>
            <a:pPr marL="628650" lvl="1" indent="-171450">
              <a:buFont typeface="Arial" panose="020B0604020202020204" pitchFamily="34" charset="0"/>
              <a:buChar char="•"/>
            </a:pPr>
            <a:endParaRPr lang="en-US" b="0" dirty="0"/>
          </a:p>
          <a:p>
            <a:pPr marL="0" lvl="0" indent="0">
              <a:buFont typeface="Arial" panose="020B0604020202020204" pitchFamily="34" charset="0"/>
              <a:buNone/>
            </a:pPr>
            <a:r>
              <a:rPr lang="en-US" b="1" dirty="0"/>
              <a:t>Image 2</a:t>
            </a:r>
            <a:r>
              <a:rPr lang="en-US" b="0" dirty="0"/>
              <a:t> – Duck or rabbit?</a:t>
            </a:r>
          </a:p>
          <a:p>
            <a:pPr marL="628650" lvl="1" indent="-171450">
              <a:buFont typeface="Arial" panose="020B0604020202020204" pitchFamily="34" charset="0"/>
              <a:buChar char="•"/>
            </a:pPr>
            <a:r>
              <a:rPr lang="en-US" b="0" dirty="0"/>
              <a:t>Who sees the rabbit? Where is your attention that lets you see the rabbit?</a:t>
            </a:r>
          </a:p>
          <a:p>
            <a:pPr marL="628650" lvl="1" indent="-171450">
              <a:buFont typeface="Arial" panose="020B0604020202020204" pitchFamily="34" charset="0"/>
              <a:buChar char="•"/>
            </a:pPr>
            <a:r>
              <a:rPr lang="en-US" b="0" dirty="0"/>
              <a:t>Who sees the duck? What are you looking at to see the duck?</a:t>
            </a:r>
          </a:p>
          <a:p>
            <a:pPr marL="628650" lvl="1" indent="-171450">
              <a:buFont typeface="Arial" panose="020B0604020202020204" pitchFamily="34" charset="0"/>
              <a:buChar char="•"/>
            </a:pPr>
            <a:endParaRPr lang="en-US" b="0" dirty="0"/>
          </a:p>
          <a:p>
            <a:pPr marL="0" lvl="0" indent="0">
              <a:buFont typeface="Arial" panose="020B0604020202020204" pitchFamily="34" charset="0"/>
              <a:buNone/>
            </a:pPr>
            <a:r>
              <a:rPr lang="en-US" b="1" dirty="0"/>
              <a:t>Image 3 </a:t>
            </a:r>
            <a:r>
              <a:rPr lang="en-US" b="0" dirty="0"/>
              <a:t>– Old woman or young woman?</a:t>
            </a:r>
          </a:p>
          <a:p>
            <a:pPr marL="628650" lvl="1" indent="-171450">
              <a:buFont typeface="Arial" panose="020B0604020202020204" pitchFamily="34" charset="0"/>
              <a:buChar char="•"/>
            </a:pPr>
            <a:r>
              <a:rPr lang="en-US" b="0" dirty="0"/>
              <a:t>Who sees the old woman? What features do you see?</a:t>
            </a:r>
          </a:p>
          <a:p>
            <a:pPr marL="628650" lvl="1" indent="-171450">
              <a:buFont typeface="Arial" panose="020B0604020202020204" pitchFamily="34" charset="0"/>
              <a:buChar char="•"/>
            </a:pPr>
            <a:r>
              <a:rPr lang="en-US" b="0" dirty="0"/>
              <a:t>Who sees the young woman? What features are you looking at?</a:t>
            </a:r>
          </a:p>
          <a:p>
            <a:pPr marL="628650" lvl="1" indent="-171450">
              <a:buFont typeface="Arial" panose="020B0604020202020204" pitchFamily="34" charset="0"/>
              <a:buChar char="•"/>
            </a:pPr>
            <a:endParaRPr lang="en-US" b="1" dirty="0"/>
          </a:p>
          <a:p>
            <a:pPr marL="0" lvl="0" indent="0">
              <a:buFont typeface="Arial" panose="020B0604020202020204" pitchFamily="34" charset="0"/>
              <a:buNone/>
            </a:pPr>
            <a:r>
              <a:rPr lang="en-US" b="0" dirty="0"/>
              <a:t>The purpose of this exercise is to showcase how each of us can look at the same thing and sometimes see something different, depending on whatever it is we are paying attention to at the moment. It’s possible for us to come back another time and see something different, if we are more attuned to new details. </a:t>
            </a:r>
          </a:p>
          <a:p>
            <a:pPr marL="0" lvl="0" indent="0">
              <a:buFont typeface="Arial" panose="020B0604020202020204" pitchFamily="34" charset="0"/>
              <a:buNone/>
            </a:pPr>
            <a:endParaRPr lang="en-US" b="0" dirty="0"/>
          </a:p>
          <a:p>
            <a:r>
              <a:rPr lang="en-US" b="0" dirty="0"/>
              <a:t>However, did you notice how by sharing information you were (hopefully) able to see both subjects in each image? Did you notice how open you were to listening to the new information from someone else that would help you see something different? This is the attitude we want to bring to patient care. Each of us can look at a situation and, based on our personal histories, backgrounds, training, and experience, as well as our current state of mind, see something different. By sharing our different perspectives and information, we can get a fuller picture of what’s going</a:t>
            </a:r>
            <a:r>
              <a:rPr lang="en-US" dirty="0"/>
              <a:t> on</a:t>
            </a:r>
            <a:r>
              <a:rPr lang="en-US" b="0" dirty="0"/>
              <a:t>.</a:t>
            </a:r>
            <a:r>
              <a:rPr lang="en-US" dirty="0"/>
              <a:t> It also enables all to have a shared mental model while delivering care.</a:t>
            </a:r>
            <a:endParaRPr lang="en-US" dirty="0">
              <a:cs typeface="Calibri"/>
            </a:endParaRPr>
          </a:p>
          <a:p>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931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 </a:t>
            </a:r>
            <a:endParaRPr lang="en-US" sz="1200" b="1" kern="1200" dirty="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Recall that the postpartum hemorrhage master scenario presented in Module 1 ended with Ms. Williams being </a:t>
            </a:r>
            <a:r>
              <a:rPr lang="en-US" dirty="0"/>
              <a:t>cleaned, returned to the supine position, transferred to the stretcher, and transferred to the PACU for additional observation and recovery. </a:t>
            </a:r>
            <a:r>
              <a:rPr lang="en-US" dirty="0">
                <a:cs typeface="Calibri"/>
              </a:rPr>
              <a:t>The events that transpired during Ms. Williams’ delivery and postpartum care definitely warrant a debrief. </a:t>
            </a:r>
            <a:r>
              <a:rPr lang="en-US" dirty="0"/>
              <a:t>Following patient transfer, the delivery team including anesthesia, assembles for a debrief of the delivery…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17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cs typeface="Calibri"/>
              </a:rPr>
              <a:t>SCRIPT</a:t>
            </a:r>
          </a:p>
          <a:p>
            <a:pPr algn="l">
              <a:spcBef>
                <a:spcPct val="0"/>
              </a:spcBef>
            </a:pPr>
            <a:r>
              <a:rPr lang="en-US" i="0" dirty="0">
                <a:cs typeface="Calibri"/>
              </a:rPr>
              <a:t>The team lead, Dr. </a:t>
            </a:r>
            <a:r>
              <a:rPr lang="en-US" i="0" dirty="0" err="1">
                <a:cs typeface="Calibri"/>
              </a:rPr>
              <a:t>Sonentag</a:t>
            </a:r>
            <a:r>
              <a:rPr lang="en-US" i="0" dirty="0">
                <a:cs typeface="Calibri"/>
              </a:rPr>
              <a:t>, begins on a positive note, “</a:t>
            </a:r>
            <a:r>
              <a:rPr lang="en-US" i="0" dirty="0"/>
              <a:t>If we could, I’d like to take about 5 minutes to share our observations about how we handled Ms. Williams’ case. Just to briefly recap, Ms. Williams had multiple risk factors for postpartum hemorrhage, and following her delivery, sure enough, she developed uterine atony with postpartum hemorrhage.”</a:t>
            </a:r>
            <a:endParaRPr lang="en-US" i="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203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cs typeface="Calibri"/>
              </a:rPr>
              <a:t>SCRIPT</a:t>
            </a:r>
          </a:p>
          <a:p>
            <a:r>
              <a:rPr lang="en-US" i="0" dirty="0">
                <a:cs typeface="Calibri"/>
              </a:rPr>
              <a:t>Different team members should be encouraged to participate and contribute their thoughts and feelings about their experiences. Each team member has a unique perspective, and everyone can learn from one another. </a:t>
            </a:r>
          </a:p>
          <a:p>
            <a:endParaRPr lang="en-US" i="0" dirty="0">
              <a:cs typeface="Calibri"/>
            </a:endParaRPr>
          </a:p>
          <a:p>
            <a:r>
              <a:rPr lang="en-US" i="0" dirty="0">
                <a:cs typeface="Calibri"/>
              </a:rPr>
              <a:t>Dr. </a:t>
            </a:r>
            <a:r>
              <a:rPr lang="en-US" i="0" dirty="0" err="1">
                <a:cs typeface="Calibri"/>
              </a:rPr>
              <a:t>Sonentag</a:t>
            </a:r>
            <a:r>
              <a:rPr lang="en-US" i="0" dirty="0">
                <a:cs typeface="Calibri"/>
              </a:rPr>
              <a:t> prompts discussion by asking, “What were your thoughts about our performance in this case?”</a:t>
            </a:r>
          </a:p>
          <a:p>
            <a:endParaRPr lang="en-US" i="0" dirty="0">
              <a:cs typeface="Calibri"/>
            </a:endParaRPr>
          </a:p>
          <a:p>
            <a:r>
              <a:rPr lang="en-US" i="0" dirty="0">
                <a:cs typeface="Calibri"/>
              </a:rPr>
              <a:t>Dr. Larsen, the anesthesiologist, shares that the things he thought they did very well “were making sure that all of the necessary response equipment was ready when needed.”</a:t>
            </a:r>
          </a:p>
          <a:p>
            <a:endParaRPr lang="en-US" i="0" dirty="0">
              <a:cs typeface="Calibri"/>
            </a:endParaRPr>
          </a:p>
          <a:p>
            <a:r>
              <a:rPr lang="en-US" i="0" dirty="0">
                <a:cs typeface="Calibri"/>
              </a:rPr>
              <a:t>Allison, the bedside nurse involved with the case, was pleased the team was “able to initiate blood transfusion in a timely fashion and had all necessary uterotonic available for near-immediate delivery.”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844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a:t>
            </a:r>
            <a:endParaRPr lang="en-US" dirty="0">
              <a:cs typeface="Calibri"/>
            </a:endParaRPr>
          </a:p>
          <a:p>
            <a:r>
              <a:rPr lang="en-US" dirty="0"/>
              <a:t>Debriefs should occur following all clinical events. It enables a full-circle communication and provides an opportunity for feedback from the team for future improvement.</a:t>
            </a:r>
          </a:p>
          <a:p>
            <a:endParaRPr lang="en-US" dirty="0"/>
          </a:p>
          <a:p>
            <a:r>
              <a:rPr lang="en-US" dirty="0"/>
              <a:t>To wrap up the debrief, Dr. </a:t>
            </a:r>
            <a:r>
              <a:rPr lang="en-US" dirty="0" err="1"/>
              <a:t>Sonentag</a:t>
            </a:r>
            <a:r>
              <a:rPr lang="en-US" dirty="0"/>
              <a:t> thanks his teammates for their good work and honest, constructive comments. He offers his own insights last, suggesting that he wants to check in with Ms. Williams and gain her perspective on the delivery, reinforcing the idea of the patient as a team member. He acknowledges that M</a:t>
            </a:r>
            <a:r>
              <a:rPr lang="en-US" i="0" dirty="0"/>
              <a:t>s. Williams may have a different impression of her care. </a:t>
            </a:r>
            <a:r>
              <a:rPr lang="en-US" dirty="0"/>
              <a:t>Although it may not be entirely appropriate to include the patient in formal team debriefs so that staff can feel that they can speak freely, it is wise to talk with your patients about how they perceived their care. They may provide novel insights or at least a different but important perspective.</a:t>
            </a:r>
          </a:p>
          <a:p>
            <a:endParaRPr lang="en-US" dirty="0"/>
          </a:p>
          <a:p>
            <a:r>
              <a:rPr lang="en-US" dirty="0"/>
              <a:t>Related, though beyond the scope of this module and toolkit, is the important issue of providing support and resources to patients and clinicians after a traumatic event. Additional information about partnering with patients and families can be found on the resources page at the end of this module. </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18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Situation monitoring is critical to establishing individual and shared awareness about the patient, other teammates and colleagues, and the clinical environment at large.</a:t>
            </a:r>
          </a:p>
          <a:p>
            <a:endParaRPr lang="en-US" b="0" dirty="0"/>
          </a:p>
          <a:p>
            <a:r>
              <a:rPr lang="en-US" b="0" dirty="0"/>
              <a:t>Three tools for helping teams share independently held information in service to establishing a shared awareness of the situation and creating a common understanding of expectations include briefs, huddles, and debriefs. Each of these team meetings are respectively held before, during, and after events. They allow teams to prepare for care, pivot as the situation changes, and learn from the experience to improve performance for the next case.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072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For additional information about partnering with patients and families you might reference the resources listed on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97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Now</a:t>
            </a:r>
            <a:r>
              <a:rPr lang="en-US" baseline="0" dirty="0"/>
              <a:t> that you have the concepts and principles you should follow when situation monitoring, you will learn about the tools and strategies you can </a:t>
            </a:r>
            <a:r>
              <a:rPr lang="en-US" dirty="0"/>
              <a:t>use </a:t>
            </a:r>
            <a:r>
              <a:rPr lang="en-US" baseline="0" dirty="0"/>
              <a:t>to be effective.</a:t>
            </a:r>
            <a:r>
              <a:rPr lang="en-US" dirty="0"/>
              <a:t> </a:t>
            </a:r>
            <a:r>
              <a:rPr lang="en-US" baseline="0" dirty="0"/>
              <a:t>In this module we teach you about briefs, huddles, and debriefs.</a:t>
            </a:r>
            <a:r>
              <a:rPr lang="en-US" dirty="0"/>
              <a:t> </a:t>
            </a:r>
          </a:p>
          <a:p>
            <a:endParaRPr lang="en-US" dirty="0">
              <a:cs typeface="Calibri"/>
            </a:endParaRPr>
          </a:p>
          <a:p>
            <a:r>
              <a:rPr lang="en-US" dirty="0">
                <a:cs typeface="Calibri"/>
              </a:rPr>
              <a:t>Remember: as we discussed in Module 3, always use check-backs to verify information.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FE077-0CD9-D94C-AEAA-BAF5AFEC2D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591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sz="1200" b="1" i="0" kern="1200" dirty="0">
              <a:solidFill>
                <a:schemeClr val="tx1"/>
              </a:solidFill>
              <a:effectLst/>
              <a:latin typeface="+mn-lt"/>
              <a:ea typeface="+mn-ea"/>
              <a:cs typeface="+mn-cs"/>
            </a:endParaRPr>
          </a:p>
          <a:p>
            <a:r>
              <a:rPr lang="en-US" sz="1200" b="0" i="0" kern="1200" dirty="0">
                <a:effectLst/>
                <a:latin typeface="+mn-lt"/>
                <a:ea typeface="+mn-ea"/>
                <a:cs typeface="+mn-cs"/>
              </a:rPr>
              <a:t>You have probably participated in a brief or a huddle before even if that isn’t what they have been called. Briefs are sometimes referred to in some settings as huddles, and huddles are sometimes called time-outs. Semantics aside, they </a:t>
            </a:r>
            <a:r>
              <a:rPr lang="en-US" dirty="0"/>
              <a:t>serve</a:t>
            </a:r>
            <a:r>
              <a:rPr lang="en-US" sz="1200" b="0" i="0" kern="1200" dirty="0">
                <a:effectLst/>
                <a:latin typeface="+mn-lt"/>
                <a:ea typeface="+mn-ea"/>
                <a:cs typeface="+mn-cs"/>
              </a:rPr>
              <a:t> very similar purposes. Formally defined, briefs and huddles are semi-structured interdisciplinary conversations with all team members designed to improve patient care by formulating a plan and getting all parties on the same page. The central takeaway here is that they are </a:t>
            </a:r>
            <a:r>
              <a:rPr lang="en-US" sz="1200" b="0" i="1" kern="1200" dirty="0">
                <a:effectLst/>
                <a:latin typeface="+mn-lt"/>
                <a:ea typeface="+mn-ea"/>
                <a:cs typeface="+mn-cs"/>
              </a:rPr>
              <a:t>planning meetings </a:t>
            </a:r>
            <a:r>
              <a:rPr lang="en-US" sz="1200" b="0" i="0" kern="1200" dirty="0">
                <a:effectLst/>
                <a:latin typeface="+mn-lt"/>
                <a:ea typeface="+mn-ea"/>
                <a:cs typeface="+mn-cs"/>
              </a:rPr>
              <a:t>during which the full team or at the very least key team members meet to discuss the patient care plan, devise a strategy for meeting the patient’s unique needs, ensure that all team members have the same understanding about the care plan, and strategize contingency plans for managing </a:t>
            </a:r>
            <a:r>
              <a:rPr lang="en-US" dirty="0"/>
              <a:t>unforeseeable</a:t>
            </a:r>
            <a:r>
              <a:rPr lang="en-US" sz="1200" b="0" i="0" kern="1200" dirty="0">
                <a:effectLst/>
                <a:latin typeface="+mn-lt"/>
                <a:ea typeface="+mn-ea"/>
                <a:cs typeface="+mn-cs"/>
              </a:rPr>
              <a:t> events should they occur.</a:t>
            </a:r>
            <a:endParaRPr lang="en-US" sz="1200" b="0" i="0" kern="1200" dirty="0">
              <a:latin typeface="+mn-lt"/>
              <a:cs typeface="Calibri"/>
            </a:endParaRPr>
          </a:p>
          <a:p>
            <a:endParaRPr lang="en-US" sz="1200" b="0" i="0" kern="1200" dirty="0">
              <a:solidFill>
                <a:schemeClr val="tx1"/>
              </a:solidFill>
              <a:effectLst/>
              <a:latin typeface="+mn-lt"/>
              <a:ea typeface="+mn-ea"/>
              <a:cs typeface="+mn-cs"/>
            </a:endParaRPr>
          </a:p>
          <a:p>
            <a:r>
              <a:rPr lang="en-US" sz="1200" b="0" i="0" kern="1200" dirty="0">
                <a:effectLst/>
                <a:latin typeface="+mn-lt"/>
                <a:ea typeface="+mn-ea"/>
                <a:cs typeface="+mn-cs"/>
              </a:rPr>
              <a:t>The main distinction between what makes one of these meetings a brief or a huddle is </a:t>
            </a:r>
            <a:r>
              <a:rPr lang="en-US" sz="1200" b="0" i="1" kern="1200" dirty="0">
                <a:effectLst/>
                <a:latin typeface="+mn-lt"/>
                <a:ea typeface="+mn-ea"/>
                <a:cs typeface="+mn-cs"/>
              </a:rPr>
              <a:t>when</a:t>
            </a:r>
            <a:r>
              <a:rPr lang="en-US" sz="1200" b="0" i="0" kern="1200" dirty="0">
                <a:effectLst/>
                <a:latin typeface="+mn-lt"/>
                <a:ea typeface="+mn-ea"/>
                <a:cs typeface="+mn-cs"/>
              </a:rPr>
              <a:t> they take place. Briefs, ideally, take place at the start of each case, whereas huddles can be called at any time, often </a:t>
            </a:r>
            <a:r>
              <a:rPr lang="en-US" dirty="0"/>
              <a:t>in</a:t>
            </a:r>
            <a:r>
              <a:rPr lang="en-US" sz="1200" b="0" i="0" kern="1200" dirty="0">
                <a:effectLst/>
                <a:latin typeface="+mn-lt"/>
                <a:ea typeface="+mn-ea"/>
                <a:cs typeface="+mn-cs"/>
              </a:rPr>
              <a:t> response to an emergent event, to get the team back on the same page and reassess the care plan should a change become necessary.</a:t>
            </a:r>
            <a:endParaRPr lang="en-US" sz="1200" b="0" i="0" kern="1200" dirty="0">
              <a:latin typeface="+mn-lt"/>
              <a:cs typeface="Calibri"/>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Let’s consider the more subtle differences between these two meetings before we get into the logistics of hosting 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344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Briefs are your opportunity to start each case with a solid plan of care and ensure that the primary care team agrees with and is prepared to adhere to the care plan. At a minimum, these meetings should take place between the bedside nurse and attending physician, although other team members such as the charge nurse, midwife, and patient should also be welcome to attend. Although it's often impossible to get everyone in the room at the same time, engaging as many team members as possible, including the patient and family, helps ensure that everyone is on the same page and has the opportunity to contribute to care decisions. </a:t>
            </a:r>
            <a:endParaRPr lang="en-US" dirty="0">
              <a:cs typeface="Calibri"/>
            </a:endParaRPr>
          </a:p>
          <a:p>
            <a:endParaRPr lang="en-US" dirty="0"/>
          </a:p>
          <a:p>
            <a:r>
              <a:rPr lang="en-US" dirty="0"/>
              <a:t>During a case briefing, the team should review the patient’s problem list and history, devise a care plan, consider potential problems that might emerge throughout her care, and talk through contingency plans in case of those events. From the teamwork perspective, briefs provide all providers a chance to introduce themselves to each other in case they aren’t already familiar with each other, describe roles and responsibilities, and set expectations for how they will work together such as when and how often they will be in contact and preferred mechanisms for communicating.</a:t>
            </a:r>
          </a:p>
          <a:p>
            <a:endParaRPr lang="en-US" dirty="0"/>
          </a:p>
          <a:p>
            <a:r>
              <a:rPr lang="en-US" dirty="0"/>
              <a:t>Everyone at the meeting should be in agreement with the plan and have had a chance to voice any concerns, either about the patient history or the ability for the team to care for the patient.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29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As we’ve already learned, the purpose of the huddle is only subtly different from a brief. Not all cases will require team members to huddle. A huddle may be more of a hindrance than a help during routine textbook cases with no surprises or abnormal challenges that unfold predictably.</a:t>
            </a:r>
          </a:p>
          <a:p>
            <a:endParaRPr lang="en-US" dirty="0"/>
          </a:p>
          <a:p>
            <a:r>
              <a:rPr lang="en-US" dirty="0"/>
              <a:t>Unfortunately, the reality of patient care is such that sometimes surprises happen or a case is complex and requires significantly more team involvement than is typical. In these instances, huddles might be a good strategy for you to keep the team informed of changing circumstances.</a:t>
            </a:r>
          </a:p>
          <a:p>
            <a:endParaRPr lang="en-US" dirty="0"/>
          </a:p>
          <a:p>
            <a:r>
              <a:rPr lang="en-US" dirty="0"/>
              <a:t>Huddles may require attendance from more than just the bedside nurse and attending. Any residents, anesthesiologists, midwives, or charge nurses also assisting with the case may need to be present for a huddle. However, like a brief, the objective is to leave the meeting with a care plan that all team members understand and agree with. Huddles are also a great time to reassess how well the team is working together and make minor adjustments to their approach to teamwork.</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48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1" dirty="0">
              <a:cs typeface="Calibri"/>
            </a:endParaRPr>
          </a:p>
          <a:p>
            <a:r>
              <a:rPr lang="en-US" dirty="0"/>
              <a:t>In order to plan and pivot well, you and your team will want to review both the patient’s problem list and personal history as a way to prepare for the clinical work involved with caring for this patient. You would also do well to think about teamwork considerations that go beyond the pure clinical aspects of patient care</a:t>
            </a:r>
            <a:r>
              <a:rPr lang="en-US" b="0" dirty="0"/>
              <a:t>. We’ll go over a few of these in a moment. Finally, if your facility is addressing the AIM Hemorrhage Clinical Bundle as part of your commitment to improving patient safety, there are a few hemorrhage-specific planning questions you can address in your briefs and huddles.</a:t>
            </a:r>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85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endParaRPr lang="en-US" dirty="0"/>
          </a:p>
          <a:p>
            <a:r>
              <a:rPr lang="en-US" dirty="0"/>
              <a:t>During your briefs and huddles you can think about team performance from various angles. A few items you might discuss include:</a:t>
            </a:r>
            <a:endParaRPr lang="en-US" dirty="0">
              <a:cs typeface="Calibri"/>
            </a:endParaRPr>
          </a:p>
          <a:p>
            <a:pPr marL="628650" lvl="1" indent="-171450">
              <a:buFont typeface="Arial" panose="020B0604020202020204" pitchFamily="34" charset="0"/>
              <a:buChar char="•"/>
            </a:pPr>
            <a:r>
              <a:rPr lang="en-US" dirty="0"/>
              <a:t>Roles and responsibilities – Does everyone know who is on the team? Does everyone know what each of their team members are responsible for? Are roles and assignments appropriate for the team members’ level of experience and expertise? Is there a clear leader?</a:t>
            </a:r>
          </a:p>
          <a:p>
            <a:pPr marL="628650" lvl="1" indent="-171450">
              <a:buFont typeface="Arial" panose="020B0604020202020204" pitchFamily="34" charset="0"/>
              <a:buChar char="•"/>
            </a:pPr>
            <a:r>
              <a:rPr lang="en-US" dirty="0"/>
              <a:t>Communication – How is it? Is it clear, timely, and complete? Is everyone getting the information they need when they need it? Are we confirming the receipt of information and clarifying uncertainties with a check-back? Are the verbal and nonverbal communication strategies the team used effective? Are we keeping the patient and her family involved and informed?</a:t>
            </a:r>
          </a:p>
          <a:p>
            <a:pPr marL="628650" lvl="1" indent="-171450">
              <a:buFont typeface="Arial" panose="020B0604020202020204" pitchFamily="34" charset="0"/>
              <a:buChar char="•"/>
            </a:pPr>
            <a:r>
              <a:rPr lang="en-US" dirty="0"/>
              <a:t>Situation awareness – What is everyone seeing? Is there anything that needs to be shared with the team? Is each member maintaining up-to-date awareness? Are team members communicating relevant insights and changes in the status of the patient to the rest of the team? Does the team have a similar understanding of what’s going on with this patient?</a:t>
            </a:r>
          </a:p>
          <a:p>
            <a:pPr marL="628650" lvl="1" indent="-171450">
              <a:buFont typeface="Arial" panose="020B0604020202020204" pitchFamily="34" charset="0"/>
              <a:buChar char="•"/>
            </a:pPr>
            <a:r>
              <a:rPr lang="en-US" dirty="0"/>
              <a:t>Workload – Is workload fair and equitable? Are there enough staff to handle the workload?</a:t>
            </a:r>
          </a:p>
          <a:p>
            <a:pPr marL="628650" lvl="1" indent="-171450">
              <a:buFont typeface="Arial" panose="020B0604020202020204" pitchFamily="34" charset="0"/>
              <a:buChar char="•"/>
            </a:pPr>
            <a:r>
              <a:rPr lang="en-US" dirty="0"/>
              <a:t>Task assistance – Are team members offering and requesting help from each other? Are offers of help genuine? Are requests for help honored?</a:t>
            </a:r>
          </a:p>
          <a:p>
            <a:pPr marL="628650" lvl="1" indent="-171450">
              <a:buFont typeface="Arial" panose="020B0604020202020204" pitchFamily="34" charset="0"/>
              <a:buChar char="•"/>
            </a:pPr>
            <a:r>
              <a:rPr lang="en-US" dirty="0"/>
              <a:t>Errors – Are we making any errors? How do we self-correct?</a:t>
            </a:r>
          </a:p>
          <a:p>
            <a:pPr marL="628650" lvl="1" indent="-171450">
              <a:buFont typeface="Arial" panose="020B0604020202020204" pitchFamily="34" charset="0"/>
              <a:buChar char="•"/>
            </a:pPr>
            <a:r>
              <a:rPr lang="en-US" dirty="0"/>
              <a:t>Resources – Do we have the staff, materials, and expertise needed to handle this case? For instance, was there enough medication to manage a severe hypertension event?</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You may find you don’t need to cross-walk through each of these points at every huddle or brief, especially if you’re familiar with your teammates and already have an established system and expectations in place for working together. However, it doesn’t hurt to touch base with each other on these points from time to time or use this list as a gentle reminder about how and what team dynamics may be affecting care beyond the clinical context. Even textbook clinical cases can sometimes go awry when teamwork is weak, so it’s important to consider these elements, too.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632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image" Target="../media/image6.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image" Target="../media/image6.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58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2288-AB79-144E-BE0C-1690CF388D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47ED6E-E8A6-2148-856C-9B027A59B6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C46B50-854A-F34F-8238-A8BF4DAB4D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F37342-E42A-D045-9FFC-41AD10F779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556BD1-4CA5-294F-BB80-BAD48DB1B0B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0DB26A-6068-5244-99E1-2C0551F93F64}"/>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EFE20376-F383-A24E-B127-08ED6B91859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61D6C2A-0B12-7144-AC21-36E7FBDFDDAB}"/>
              </a:ext>
            </a:extLst>
          </p:cNvPr>
          <p:cNvSpPr>
            <a:spLocks noGrp="1"/>
          </p:cNvSpPr>
          <p:nvPr>
            <p:ph type="sldNum" sz="quarter" idx="12"/>
          </p:nvPr>
        </p:nvSpPr>
        <p:spPr/>
        <p:txBody>
          <a:bodyPr/>
          <a:lstStyle/>
          <a:p>
            <a:fld id="{8895AF19-5198-2644-94C0-88A3103C9E93}" type="slidenum">
              <a:rPr lang="en-US" smtClean="0"/>
              <a:t>‹#›</a:t>
            </a:fld>
            <a:endParaRPr lang="en-US" dirty="0"/>
          </a:p>
        </p:txBody>
      </p:sp>
    </p:spTree>
    <p:extLst>
      <p:ext uri="{BB962C8B-B14F-4D97-AF65-F5344CB8AC3E}">
        <p14:creationId xmlns:p14="http://schemas.microsoft.com/office/powerpoint/2010/main" val="1130401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533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9287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3671817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1818707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415C-4C81-864C-B667-DD816A26EAE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316BFB-65CE-304A-97AE-7BCA4F5300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2CDF3-8FBC-4E47-A1FD-985C6F9C244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4D4C6-AC05-9740-8A96-A9505D7BD5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8A60E4-ED71-C44C-97EE-D49BF9999E0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56866-F954-9E45-8482-1D02C351F8A6}"/>
              </a:ext>
            </a:extLst>
          </p:cNvPr>
          <p:cNvSpPr>
            <a:spLocks noGrp="1"/>
          </p:cNvSpPr>
          <p:nvPr>
            <p:ph type="sldNum" sz="quarter" idx="10"/>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1763581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2" y="-1"/>
            <a:ext cx="12191997" cy="6121401"/>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t="1" b="-1203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1"/>
          </p:nvPr>
        </p:nvSpPr>
        <p:spPr>
          <a:xfrm>
            <a:off x="12540811" y="843935"/>
            <a:ext cx="3364095" cy="920168"/>
          </a:xfr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7" name="Text Placeholder 5"/>
          <p:cNvSpPr>
            <a:spLocks noGrp="1"/>
          </p:cNvSpPr>
          <p:nvPr>
            <p:ph type="body" sz="quarter" idx="12"/>
          </p:nvPr>
        </p:nvSpPr>
        <p:spPr>
          <a:xfrm>
            <a:off x="12540811" y="2030222"/>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8" name="Text Placeholder 5"/>
          <p:cNvSpPr>
            <a:spLocks noGrp="1"/>
          </p:cNvSpPr>
          <p:nvPr>
            <p:ph type="body" sz="quarter" idx="13"/>
          </p:nvPr>
        </p:nvSpPr>
        <p:spPr>
          <a:xfrm>
            <a:off x="12540811" y="3186875"/>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9" name="Text Placeholder 5"/>
          <p:cNvSpPr>
            <a:spLocks noGrp="1"/>
          </p:cNvSpPr>
          <p:nvPr>
            <p:ph type="body" sz="quarter" idx="14"/>
          </p:nvPr>
        </p:nvSpPr>
        <p:spPr>
          <a:xfrm>
            <a:off x="12540811" y="4329789"/>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pic>
        <p:nvPicPr>
          <p:cNvPr id="70" name="Picture 69"/>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5500" y="1802203"/>
            <a:ext cx="8305800" cy="3277797"/>
          </a:xfrm>
          <a:prstGeom prst="rect">
            <a:avLst/>
          </a:prstGeom>
        </p:spPr>
      </p:pic>
      <p:pic>
        <p:nvPicPr>
          <p:cNvPr id="71" name="Picture 7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2815" y="6032895"/>
            <a:ext cx="1463809" cy="805873"/>
          </a:xfrm>
          <a:prstGeom prst="rect">
            <a:avLst/>
          </a:prstGeom>
          <a:effectLst>
            <a:innerShdw dist="50800" dir="2700000">
              <a:prstClr val="black">
                <a:alpha val="50000"/>
              </a:prstClr>
            </a:innerShdw>
          </a:effectLst>
        </p:spPr>
      </p:pic>
      <p:sp>
        <p:nvSpPr>
          <p:cNvPr id="72" name="Rectangle 71"/>
          <p:cNvSpPr/>
          <p:nvPr userDrawn="1"/>
        </p:nvSpPr>
        <p:spPr>
          <a:xfrm>
            <a:off x="10477521" y="6266191"/>
            <a:ext cx="1062951" cy="430887"/>
          </a:xfrm>
          <a:prstGeom prst="rect">
            <a:avLst/>
          </a:prstGeom>
        </p:spPr>
        <p:txBody>
          <a:bodyPr wrap="square">
            <a:spAutoFit/>
          </a:bodyPr>
          <a:lstStyle/>
          <a:p>
            <a:pPr algn="ctr"/>
            <a:r>
              <a:rPr lang="en-US" sz="1100" dirty="0">
                <a:solidFill>
                  <a:schemeClr val="bg1">
                    <a:lumMod val="50000"/>
                  </a:schemeClr>
                </a:solidFill>
              </a:rPr>
              <a:t>AHRQ &amp; AIM</a:t>
            </a:r>
          </a:p>
          <a:p>
            <a:pPr algn="l"/>
            <a:r>
              <a:rPr lang="en-US" sz="1100" dirty="0">
                <a:solidFill>
                  <a:schemeClr val="bg1">
                    <a:lumMod val="50000"/>
                  </a:schemeClr>
                </a:solidFill>
              </a:rPr>
              <a:t>SPPC-II, Tier</a:t>
            </a:r>
            <a:r>
              <a:rPr lang="en-US" sz="1100" baseline="0" dirty="0">
                <a:solidFill>
                  <a:schemeClr val="bg1">
                    <a:lumMod val="50000"/>
                  </a:schemeClr>
                </a:solidFill>
              </a:rPr>
              <a:t> I</a:t>
            </a:r>
            <a:endParaRPr lang="en-US" sz="1100" dirty="0">
              <a:solidFill>
                <a:schemeClr val="bg1">
                  <a:lumMod val="50000"/>
                </a:schemeClr>
              </a:solidFill>
            </a:endParaRPr>
          </a:p>
        </p:txBody>
      </p:sp>
      <p:sp>
        <p:nvSpPr>
          <p:cNvPr id="73" name="Slide Number Placeholder 5">
            <a:extLst>
              <a:ext uri="{FF2B5EF4-FFF2-40B4-BE49-F238E27FC236}">
                <a16:creationId xmlns:a16="http://schemas.microsoft.com/office/drawing/2014/main" id="{B17521B8-E168-5546-B91B-908564084265}"/>
              </a:ext>
            </a:extLst>
          </p:cNvPr>
          <p:cNvSpPr>
            <a:spLocks noGrp="1"/>
          </p:cNvSpPr>
          <p:nvPr>
            <p:ph type="sldNum" sz="quarter" idx="15"/>
          </p:nvPr>
        </p:nvSpPr>
        <p:spPr>
          <a:xfrm>
            <a:off x="11346437" y="6381158"/>
            <a:ext cx="431337" cy="365125"/>
          </a:xfrm>
        </p:spPr>
        <p:txBody>
          <a:bodyPr/>
          <a:lstStyle/>
          <a:p>
            <a:fld id="{8CE19BDE-ABDF-3B41-B278-49B517E6C0DD}" type="slidenum">
              <a:rPr lang="en-US" smtClean="0"/>
              <a:t>‹#›</a:t>
            </a:fld>
            <a:endParaRPr lang="en-US"/>
          </a:p>
        </p:txBody>
      </p:sp>
      <p:sp>
        <p:nvSpPr>
          <p:cNvPr id="2" name="Title 1"/>
          <p:cNvSpPr>
            <a:spLocks noGrp="1"/>
          </p:cNvSpPr>
          <p:nvPr>
            <p:ph type="title"/>
          </p:nvPr>
        </p:nvSpPr>
        <p:spPr>
          <a:xfrm rot="16200000">
            <a:off x="-2397916" y="2397917"/>
            <a:ext cx="6121400" cy="1325563"/>
          </a:xfrm>
          <a:solidFill>
            <a:schemeClr val="bg1"/>
          </a:solidFill>
          <a:ln w="19050">
            <a:solidFill>
              <a:schemeClr val="accent1"/>
            </a:solidFill>
          </a:ln>
        </p:spPr>
        <p:txBody>
          <a:bodyPr>
            <a:normAutofit/>
          </a:bodyPr>
          <a:lstStyle>
            <a:lvl1pPr algn="ctr">
              <a:defRPr sz="3600" b="1"/>
            </a:lvl1pPr>
          </a:lstStyle>
          <a:p>
            <a:r>
              <a:rPr lang="en-US" dirty="0"/>
              <a:t>Click to edit Master title style</a:t>
            </a:r>
          </a:p>
        </p:txBody>
      </p:sp>
    </p:spTree>
    <p:extLst>
      <p:ext uri="{BB962C8B-B14F-4D97-AF65-F5344CB8AC3E}">
        <p14:creationId xmlns:p14="http://schemas.microsoft.com/office/powerpoint/2010/main" val="97414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DC3C110-052F-324B-A7F0-37A722197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271195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721E-DFD3-7640-8072-82D5E77031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1E36B-1128-574A-B7BC-9EA1BDF696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10BC45-E958-6A4C-9E99-52D753F125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EB21C-C41A-DF48-9275-F2D51B45715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805FF3B-D609-B145-8A19-D6109D6068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6441CE-667E-2C44-8DEF-8DF4566AFA37}"/>
              </a:ext>
            </a:extLst>
          </p:cNvPr>
          <p:cNvSpPr>
            <a:spLocks noGrp="1"/>
          </p:cNvSpPr>
          <p:nvPr>
            <p:ph type="sldNum" sz="quarter" idx="12"/>
          </p:nvPr>
        </p:nvSpPr>
        <p:spPr/>
        <p:txBody>
          <a:bodyPr/>
          <a:lstStyle/>
          <a:p>
            <a:fld id="{8895AF19-5198-2644-94C0-88A3103C9E93}" type="slidenum">
              <a:rPr lang="en-US" smtClean="0"/>
              <a:t>‹#›</a:t>
            </a:fld>
            <a:endParaRPr lang="en-US" dirty="0"/>
          </a:p>
        </p:txBody>
      </p:sp>
    </p:spTree>
    <p:extLst>
      <p:ext uri="{BB962C8B-B14F-4D97-AF65-F5344CB8AC3E}">
        <p14:creationId xmlns:p14="http://schemas.microsoft.com/office/powerpoint/2010/main" val="3452556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ic Strip Norm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12319000" y="0"/>
            <a:ext cx="5029200" cy="850897"/>
          </a:xfrm>
          <a:prstGeom prst="rec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9" name="Text Placeholder 7"/>
          <p:cNvSpPr>
            <a:spLocks noGrp="1"/>
          </p:cNvSpPr>
          <p:nvPr>
            <p:ph type="body" sz="quarter" idx="11"/>
          </p:nvPr>
        </p:nvSpPr>
        <p:spPr>
          <a:xfrm>
            <a:off x="12319000" y="1028700"/>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0" name="Text Placeholder 7"/>
          <p:cNvSpPr>
            <a:spLocks noGrp="1"/>
          </p:cNvSpPr>
          <p:nvPr>
            <p:ph type="body" sz="quarter" idx="12"/>
          </p:nvPr>
        </p:nvSpPr>
        <p:spPr>
          <a:xfrm>
            <a:off x="12319000" y="2124383"/>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1" name="Text Placeholder 7"/>
          <p:cNvSpPr>
            <a:spLocks noGrp="1"/>
          </p:cNvSpPr>
          <p:nvPr>
            <p:ph type="body" sz="quarter" idx="13"/>
          </p:nvPr>
        </p:nvSpPr>
        <p:spPr>
          <a:xfrm>
            <a:off x="12319000" y="3220066"/>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2" name="Text Placeholder 7"/>
          <p:cNvSpPr>
            <a:spLocks noGrp="1"/>
          </p:cNvSpPr>
          <p:nvPr>
            <p:ph type="body" sz="quarter" idx="14"/>
          </p:nvPr>
        </p:nvSpPr>
        <p:spPr>
          <a:xfrm>
            <a:off x="12319000" y="4259215"/>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3"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550832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dirty="0"/>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6399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Hypertension">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2518266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ver HEM">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2867567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DC3C110-052F-324B-A7F0-37A722197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2106600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2" y="0"/>
            <a:ext cx="12191997" cy="6132946"/>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b="-118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5299" y="1764103"/>
            <a:ext cx="5454909" cy="610344"/>
          </a:xfrm>
          <a:prstGeom prst="rect">
            <a:avLst/>
          </a:prstGeom>
        </p:spPr>
      </p:pic>
      <p:pic>
        <p:nvPicPr>
          <p:cNvPr id="17" name="Picture 1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08875" y="2277283"/>
            <a:ext cx="2486356" cy="1106558"/>
          </a:xfrm>
          <a:prstGeom prst="rect">
            <a:avLst/>
          </a:prstGeom>
        </p:spPr>
      </p:pic>
      <p:pic>
        <p:nvPicPr>
          <p:cNvPr id="18" name="Picture 17"/>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1" y="3200400"/>
            <a:ext cx="4793371" cy="880846"/>
          </a:xfrm>
          <a:prstGeom prst="rect">
            <a:avLst/>
          </a:prstGeom>
        </p:spPr>
      </p:pic>
      <p:pic>
        <p:nvPicPr>
          <p:cNvPr id="19" name="Picture 18"/>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63732" y="2324425"/>
            <a:ext cx="3849555" cy="1012277"/>
          </a:xfrm>
          <a:prstGeom prst="rect">
            <a:avLst/>
          </a:prstGeom>
        </p:spPr>
      </p:pic>
      <p:pic>
        <p:nvPicPr>
          <p:cNvPr id="20" name="Picture 19"/>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1764103"/>
            <a:ext cx="3110873" cy="713922"/>
          </a:xfrm>
          <a:prstGeom prst="rect">
            <a:avLst/>
          </a:prstGeom>
        </p:spPr>
      </p:pic>
      <p:pic>
        <p:nvPicPr>
          <p:cNvPr id="21" name="Picture 20"/>
          <p:cNvPicPr>
            <a:picLocks noChangeAspect="1"/>
          </p:cNvPicPr>
          <p:nvPr userDrawn="1"/>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83038" y="2274278"/>
            <a:ext cx="2566220" cy="1109563"/>
          </a:xfrm>
          <a:prstGeom prst="rect">
            <a:avLst/>
          </a:prstGeom>
        </p:spPr>
      </p:pic>
      <p:pic>
        <p:nvPicPr>
          <p:cNvPr id="22" name="Picture 21"/>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29844" y="3264408"/>
            <a:ext cx="4303785" cy="816838"/>
          </a:xfrm>
          <a:prstGeom prst="rect">
            <a:avLst/>
          </a:prstGeom>
        </p:spPr>
      </p:pic>
      <p:pic>
        <p:nvPicPr>
          <p:cNvPr id="23" name="Picture 22"/>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0081" y="3990792"/>
            <a:ext cx="2486356" cy="599497"/>
          </a:xfrm>
          <a:prstGeom prst="rect">
            <a:avLst/>
          </a:prstGeom>
        </p:spPr>
      </p:pic>
      <p:pic>
        <p:nvPicPr>
          <p:cNvPr id="24" name="Picture 23"/>
          <p:cNvPicPr>
            <a:picLocks noChangeAspect="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20651" y="3990792"/>
            <a:ext cx="3849559" cy="597425"/>
          </a:xfrm>
          <a:prstGeom prst="rect">
            <a:avLst/>
          </a:prstGeom>
        </p:spPr>
      </p:pic>
      <p:pic>
        <p:nvPicPr>
          <p:cNvPr id="25" name="Picture 24"/>
          <p:cNvPicPr>
            <a:picLocks noChangeAspect="1"/>
          </p:cNvPicPr>
          <p:nvPr userDrawn="1"/>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artisticPencilSketch/>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3399741" y="3983962"/>
            <a:ext cx="2566220" cy="601125"/>
          </a:xfrm>
          <a:prstGeom prst="rect">
            <a:avLst/>
          </a:prstGeom>
        </p:spPr>
      </p:pic>
      <p:pic>
        <p:nvPicPr>
          <p:cNvPr id="26" name="Picture 2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2758" y="4494535"/>
            <a:ext cx="5454909" cy="610344"/>
          </a:xfrm>
          <a:prstGeom prst="rect">
            <a:avLst/>
          </a:prstGeom>
        </p:spPr>
      </p:pic>
      <p:pic>
        <p:nvPicPr>
          <p:cNvPr id="27" name="Picture 26"/>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4494535"/>
            <a:ext cx="3110873" cy="610344"/>
          </a:xfrm>
          <a:prstGeom prst="rect">
            <a:avLst/>
          </a:prstGeom>
        </p:spPr>
      </p:pic>
      <p:pic>
        <p:nvPicPr>
          <p:cNvPr id="28" name="Picture 27"/>
          <p:cNvPicPr>
            <a:picLocks noChangeAspect="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89468" y="1961656"/>
            <a:ext cx="395353" cy="486902"/>
          </a:xfrm>
          <a:prstGeom prst="rect">
            <a:avLst/>
          </a:prstGeom>
        </p:spPr>
      </p:pic>
      <p:sp>
        <p:nvSpPr>
          <p:cNvPr id="29" name="Flowchart: Process 28"/>
          <p:cNvSpPr/>
          <p:nvPr userDrawn="1"/>
        </p:nvSpPr>
        <p:spPr>
          <a:xfrm>
            <a:off x="4674474" y="1848208"/>
            <a:ext cx="1092013" cy="42606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0" name="Picture 29"/>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71483" y="1764102"/>
            <a:ext cx="1197716" cy="596730"/>
          </a:xfrm>
          <a:prstGeom prst="rect">
            <a:avLst/>
          </a:prstGeom>
        </p:spPr>
      </p:pic>
      <p:sp>
        <p:nvSpPr>
          <p:cNvPr id="31" name="Rectangular Callout 30"/>
          <p:cNvSpPr/>
          <p:nvPr userDrawn="1"/>
        </p:nvSpPr>
        <p:spPr>
          <a:xfrm>
            <a:off x="8375489" y="1801303"/>
            <a:ext cx="822449" cy="144257"/>
          </a:xfrm>
          <a:prstGeom prst="wedgeRectCallout">
            <a:avLst>
              <a:gd name="adj1" fmla="val 40021"/>
              <a:gd name="adj2" fmla="val 10412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2" name="Rectangular Callout 31"/>
          <p:cNvSpPr/>
          <p:nvPr userDrawn="1"/>
        </p:nvSpPr>
        <p:spPr>
          <a:xfrm>
            <a:off x="9407216" y="2198041"/>
            <a:ext cx="716363" cy="169599"/>
          </a:xfrm>
          <a:prstGeom prst="wedgeRectCallout">
            <a:avLst>
              <a:gd name="adj1" fmla="val 57222"/>
              <a:gd name="adj2" fmla="val -164959"/>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3" name="Picture 32"/>
          <p:cNvPicPr>
            <a:picLocks noChangeAspect="1"/>
          </p:cNvPicPr>
          <p:nvPr userDrawn="1"/>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610" y="2563653"/>
            <a:ext cx="1388940" cy="676435"/>
          </a:xfrm>
          <a:prstGeom prst="rect">
            <a:avLst/>
          </a:prstGeom>
        </p:spPr>
      </p:pic>
      <p:sp>
        <p:nvSpPr>
          <p:cNvPr id="34" name="Rectangular Callout 33"/>
          <p:cNvSpPr/>
          <p:nvPr userDrawn="1"/>
        </p:nvSpPr>
        <p:spPr>
          <a:xfrm>
            <a:off x="4293696" y="2613099"/>
            <a:ext cx="966149" cy="124822"/>
          </a:xfrm>
          <a:prstGeom prst="wedgeRectCallout">
            <a:avLst>
              <a:gd name="adj1" fmla="val 33213"/>
              <a:gd name="adj2" fmla="val 129786"/>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5" name="Rectangular Callout 34"/>
          <p:cNvSpPr/>
          <p:nvPr userDrawn="1"/>
        </p:nvSpPr>
        <p:spPr>
          <a:xfrm>
            <a:off x="6480762" y="3173234"/>
            <a:ext cx="526356" cy="77773"/>
          </a:xfrm>
          <a:prstGeom prst="wedgeRectCallout">
            <a:avLst>
              <a:gd name="adj1" fmla="val -146004"/>
              <a:gd name="adj2" fmla="val -20841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6" name="Flowchart: Process 35"/>
          <p:cNvSpPr/>
          <p:nvPr userDrawn="1"/>
        </p:nvSpPr>
        <p:spPr>
          <a:xfrm>
            <a:off x="5889385" y="2787111"/>
            <a:ext cx="985825" cy="8624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7" name="Rectangular Callout 36"/>
          <p:cNvSpPr/>
          <p:nvPr userDrawn="1"/>
        </p:nvSpPr>
        <p:spPr>
          <a:xfrm>
            <a:off x="7021974" y="2457445"/>
            <a:ext cx="858879" cy="117132"/>
          </a:xfrm>
          <a:prstGeom prst="wedgeRectCallout">
            <a:avLst>
              <a:gd name="adj1" fmla="val 35789"/>
              <a:gd name="adj2" fmla="val 101164"/>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8" name="Picture 37"/>
          <p:cNvPicPr>
            <a:picLocks noChangeAspect="1"/>
          </p:cNvPicPr>
          <p:nvPr userDrawn="1"/>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4960" y="2532058"/>
            <a:ext cx="1141057" cy="736786"/>
          </a:xfrm>
          <a:prstGeom prst="rect">
            <a:avLst/>
          </a:prstGeom>
        </p:spPr>
      </p:pic>
      <p:sp>
        <p:nvSpPr>
          <p:cNvPr id="39" name="Rectangular Callout 38"/>
          <p:cNvSpPr/>
          <p:nvPr userDrawn="1"/>
        </p:nvSpPr>
        <p:spPr>
          <a:xfrm>
            <a:off x="9267391" y="2689551"/>
            <a:ext cx="1308285" cy="120045"/>
          </a:xfrm>
          <a:prstGeom prst="wedgeRectCallout">
            <a:avLst>
              <a:gd name="adj1" fmla="val 51208"/>
              <a:gd name="adj2" fmla="val -9775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0" name="Flowchart: Process 39"/>
          <p:cNvSpPr/>
          <p:nvPr userDrawn="1"/>
        </p:nvSpPr>
        <p:spPr>
          <a:xfrm>
            <a:off x="9189629" y="2469321"/>
            <a:ext cx="1706932" cy="9338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1" name="Picture 40"/>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44188" y="2490306"/>
            <a:ext cx="889441" cy="658242"/>
          </a:xfrm>
          <a:prstGeom prst="rect">
            <a:avLst/>
          </a:prstGeom>
        </p:spPr>
      </p:pic>
      <p:sp>
        <p:nvSpPr>
          <p:cNvPr id="42" name="Flowchart: Process 41"/>
          <p:cNvSpPr/>
          <p:nvPr userDrawn="1"/>
        </p:nvSpPr>
        <p:spPr>
          <a:xfrm>
            <a:off x="9285627" y="3148549"/>
            <a:ext cx="2162268" cy="5185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3" name="Picture 42"/>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1853" y="3426207"/>
            <a:ext cx="855291" cy="538973"/>
          </a:xfrm>
          <a:prstGeom prst="rect">
            <a:avLst/>
          </a:prstGeom>
        </p:spPr>
      </p:pic>
      <p:sp>
        <p:nvSpPr>
          <p:cNvPr id="44" name="Rectangular Callout 43"/>
          <p:cNvSpPr/>
          <p:nvPr userDrawn="1"/>
        </p:nvSpPr>
        <p:spPr>
          <a:xfrm>
            <a:off x="5039813" y="3549172"/>
            <a:ext cx="866255" cy="137931"/>
          </a:xfrm>
          <a:prstGeom prst="wedgeRectCallout">
            <a:avLst>
              <a:gd name="adj1" fmla="val 73712"/>
              <a:gd name="adj2" fmla="val -2187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5" name="Flowchart: Process 44"/>
          <p:cNvSpPr/>
          <p:nvPr userDrawn="1"/>
        </p:nvSpPr>
        <p:spPr>
          <a:xfrm>
            <a:off x="3722894" y="3333476"/>
            <a:ext cx="1737199" cy="126820"/>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6" name="Rectangular Callout 45"/>
          <p:cNvSpPr/>
          <p:nvPr userDrawn="1"/>
        </p:nvSpPr>
        <p:spPr>
          <a:xfrm>
            <a:off x="10200925" y="3413428"/>
            <a:ext cx="695635" cy="179825"/>
          </a:xfrm>
          <a:prstGeom prst="wedgeRectCallout">
            <a:avLst>
              <a:gd name="adj1" fmla="val -130207"/>
              <a:gd name="adj2" fmla="val -3452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7" name="Flowchart: Process 46"/>
          <p:cNvSpPr/>
          <p:nvPr userDrawn="1"/>
        </p:nvSpPr>
        <p:spPr>
          <a:xfrm>
            <a:off x="8046451" y="3334766"/>
            <a:ext cx="1188696" cy="10777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48" name="Picture 47"/>
          <p:cNvPicPr>
            <a:picLocks noChangeAspect="1"/>
          </p:cNvPicPr>
          <p:nvPr userDrawn="1"/>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91180" y="3321016"/>
            <a:ext cx="984336" cy="718113"/>
          </a:xfrm>
          <a:prstGeom prst="rect">
            <a:avLst/>
          </a:prstGeom>
          <a:ln w="3175">
            <a:noFill/>
          </a:ln>
        </p:spPr>
      </p:pic>
      <p:sp>
        <p:nvSpPr>
          <p:cNvPr id="49" name="Flowchart: Process 48"/>
          <p:cNvSpPr/>
          <p:nvPr userDrawn="1"/>
        </p:nvSpPr>
        <p:spPr>
          <a:xfrm>
            <a:off x="3463733" y="4090628"/>
            <a:ext cx="1089991" cy="7300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0" name="Picture 49"/>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2826" y="3977262"/>
            <a:ext cx="887617" cy="531085"/>
          </a:xfrm>
          <a:prstGeom prst="rect">
            <a:avLst/>
          </a:prstGeom>
        </p:spPr>
      </p:pic>
      <p:sp>
        <p:nvSpPr>
          <p:cNvPr id="51" name="Rectangular Callout 50"/>
          <p:cNvSpPr/>
          <p:nvPr userDrawn="1"/>
        </p:nvSpPr>
        <p:spPr>
          <a:xfrm>
            <a:off x="5521297" y="4169717"/>
            <a:ext cx="256128" cy="82102"/>
          </a:xfrm>
          <a:prstGeom prst="wedgeRectCallout">
            <a:avLst>
              <a:gd name="adj1" fmla="val -106661"/>
              <a:gd name="adj2" fmla="val -4195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2" name="Flowchart: Process 51"/>
          <p:cNvSpPr/>
          <p:nvPr userDrawn="1"/>
        </p:nvSpPr>
        <p:spPr>
          <a:xfrm>
            <a:off x="6937831" y="4110712"/>
            <a:ext cx="1091757" cy="10254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3" name="Picture 52"/>
          <p:cNvPicPr>
            <a:picLocks noChangeAspect="1"/>
          </p:cNvPicPr>
          <p:nvPr userDrawn="1"/>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40376" y="4148274"/>
            <a:ext cx="767987" cy="405372"/>
          </a:xfrm>
          <a:prstGeom prst="rect">
            <a:avLst/>
          </a:prstGeom>
        </p:spPr>
      </p:pic>
      <p:sp>
        <p:nvSpPr>
          <p:cNvPr id="54" name="Rectangular Callout 53"/>
          <p:cNvSpPr/>
          <p:nvPr userDrawn="1"/>
        </p:nvSpPr>
        <p:spPr>
          <a:xfrm>
            <a:off x="6160502" y="4080971"/>
            <a:ext cx="383069" cy="132290"/>
          </a:xfrm>
          <a:prstGeom prst="wedgeRectCallout">
            <a:avLst>
              <a:gd name="adj1" fmla="val 70480"/>
              <a:gd name="adj2" fmla="val 6492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5" name="Rectangular Callout 54"/>
          <p:cNvSpPr/>
          <p:nvPr userDrawn="1"/>
        </p:nvSpPr>
        <p:spPr>
          <a:xfrm>
            <a:off x="7308363" y="4347400"/>
            <a:ext cx="490808" cy="80108"/>
          </a:xfrm>
          <a:prstGeom prst="wedgeRectCallout">
            <a:avLst>
              <a:gd name="adj1" fmla="val -56191"/>
              <a:gd name="adj2" fmla="val -3334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6" name="Rectangular Callout 55"/>
          <p:cNvSpPr/>
          <p:nvPr userDrawn="1"/>
        </p:nvSpPr>
        <p:spPr>
          <a:xfrm>
            <a:off x="8375488" y="4075140"/>
            <a:ext cx="375953" cy="147084"/>
          </a:xfrm>
          <a:prstGeom prst="wedgeRectCallout">
            <a:avLst>
              <a:gd name="adj1" fmla="val -3146"/>
              <a:gd name="adj2" fmla="val 9847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7" name="Flowchart: Process 56"/>
          <p:cNvSpPr/>
          <p:nvPr userDrawn="1"/>
        </p:nvSpPr>
        <p:spPr>
          <a:xfrm>
            <a:off x="9569694" y="4189547"/>
            <a:ext cx="1449773" cy="5325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8" name="Picture 57"/>
          <p:cNvPicPr>
            <a:picLocks noChangeAspect="1"/>
          </p:cNvPicPr>
          <p:nvPr userDrawn="1"/>
        </p:nvPicPr>
        <p:blipFill>
          <a:blip r:embed="rId2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23757" y="4155765"/>
            <a:ext cx="411391" cy="357601"/>
          </a:xfrm>
          <a:prstGeom prst="rect">
            <a:avLst/>
          </a:prstGeom>
        </p:spPr>
      </p:pic>
      <p:sp>
        <p:nvSpPr>
          <p:cNvPr id="59" name="Rectangular Callout 58"/>
          <p:cNvSpPr/>
          <p:nvPr userDrawn="1"/>
        </p:nvSpPr>
        <p:spPr>
          <a:xfrm>
            <a:off x="5198076" y="4619764"/>
            <a:ext cx="1136821" cy="64698"/>
          </a:xfrm>
          <a:prstGeom prst="wedgeRectCallout">
            <a:avLst>
              <a:gd name="adj1" fmla="val 1183"/>
              <a:gd name="adj2" fmla="val 15214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0" name="Flowchart: Process 59"/>
          <p:cNvSpPr/>
          <p:nvPr userDrawn="1"/>
        </p:nvSpPr>
        <p:spPr>
          <a:xfrm>
            <a:off x="4612859" y="4881945"/>
            <a:ext cx="1647568" cy="12541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a:p>
            <a:r>
              <a:rPr lang="en-US" sz="1800" dirty="0">
                <a:solidFill>
                  <a:schemeClr val="tx1"/>
                </a:solidFill>
              </a:rPr>
              <a:t> </a:t>
            </a:r>
          </a:p>
          <a:p>
            <a:r>
              <a:rPr lang="en-US" sz="1800" dirty="0">
                <a:solidFill>
                  <a:schemeClr val="tx1"/>
                </a:solidFill>
              </a:rPr>
              <a:t> </a:t>
            </a:r>
          </a:p>
        </p:txBody>
      </p:sp>
      <p:pic>
        <p:nvPicPr>
          <p:cNvPr id="61" name="Picture 60"/>
          <p:cNvPicPr>
            <a:picLocks noChangeAspect="1"/>
          </p:cNvPicPr>
          <p:nvPr userDrawn="1"/>
        </p:nvPicPr>
        <p:blipFill>
          <a:blip r:embed="rId2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5000" y="4580431"/>
            <a:ext cx="1104845" cy="548352"/>
          </a:xfrm>
          <a:prstGeom prst="rect">
            <a:avLst/>
          </a:prstGeom>
        </p:spPr>
      </p:pic>
      <p:sp>
        <p:nvSpPr>
          <p:cNvPr id="62" name="Rectangular Callout 61"/>
          <p:cNvSpPr/>
          <p:nvPr userDrawn="1"/>
        </p:nvSpPr>
        <p:spPr>
          <a:xfrm rot="11048636">
            <a:off x="3641151" y="4673227"/>
            <a:ext cx="538564" cy="120575"/>
          </a:xfrm>
          <a:prstGeom prst="wedgeRectCallout">
            <a:avLst>
              <a:gd name="adj1" fmla="val -47924"/>
              <a:gd name="adj2" fmla="val 441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3" name="Flowchart: Process 62"/>
          <p:cNvSpPr/>
          <p:nvPr userDrawn="1"/>
        </p:nvSpPr>
        <p:spPr>
          <a:xfrm>
            <a:off x="7036490" y="4623350"/>
            <a:ext cx="1454639" cy="9365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64" name="Picture 63"/>
          <p:cNvPicPr>
            <a:picLocks noChangeAspect="1"/>
          </p:cNvPicPr>
          <p:nvPr userDrawn="1"/>
        </p:nvPicPr>
        <p:blipFill>
          <a:blip r:embed="rId2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29087" y="4518695"/>
            <a:ext cx="906456" cy="542357"/>
          </a:xfrm>
          <a:prstGeom prst="rect">
            <a:avLst/>
          </a:prstGeom>
        </p:spPr>
      </p:pic>
      <p:sp>
        <p:nvSpPr>
          <p:cNvPr id="65" name="Rectangular Callout 64"/>
          <p:cNvSpPr/>
          <p:nvPr userDrawn="1"/>
        </p:nvSpPr>
        <p:spPr>
          <a:xfrm>
            <a:off x="10569199" y="4626082"/>
            <a:ext cx="298908" cy="155732"/>
          </a:xfrm>
          <a:prstGeom prst="wedgeRectCallout">
            <a:avLst>
              <a:gd name="adj1" fmla="val -130207"/>
              <a:gd name="adj2" fmla="val -3601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6" name="Flowchart: Process 65"/>
          <p:cNvSpPr/>
          <p:nvPr userDrawn="1"/>
        </p:nvSpPr>
        <p:spPr>
          <a:xfrm>
            <a:off x="7367028" y="4893117"/>
            <a:ext cx="1358845" cy="51533"/>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Tree>
    <p:extLst>
      <p:ext uri="{BB962C8B-B14F-4D97-AF65-F5344CB8AC3E}">
        <p14:creationId xmlns:p14="http://schemas.microsoft.com/office/powerpoint/2010/main" val="213402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650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dirty="0"/>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5719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1810808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3569332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415C-4C81-864C-B667-DD816A26EAE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316BFB-65CE-304A-97AE-7BCA4F5300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2CDF3-8FBC-4E47-A1FD-985C6F9C244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4D4C6-AC05-9740-8A96-A9505D7BD5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8A60E4-ED71-C44C-97EE-D49BF9999E0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56866-F954-9E45-8482-1D02C351F8A6}"/>
              </a:ext>
            </a:extLst>
          </p:cNvPr>
          <p:cNvSpPr>
            <a:spLocks noGrp="1"/>
          </p:cNvSpPr>
          <p:nvPr>
            <p:ph type="sldNum" sz="quarter" idx="10"/>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3436013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2" y="-1"/>
            <a:ext cx="12191997" cy="6121401"/>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t="1" b="-1203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 Placeholder 5"/>
          <p:cNvSpPr>
            <a:spLocks noGrp="1"/>
          </p:cNvSpPr>
          <p:nvPr>
            <p:ph type="body" sz="quarter" idx="11"/>
          </p:nvPr>
        </p:nvSpPr>
        <p:spPr>
          <a:xfrm>
            <a:off x="12540811" y="843935"/>
            <a:ext cx="3364095" cy="920168"/>
          </a:xfr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7" name="Text Placeholder 5"/>
          <p:cNvSpPr>
            <a:spLocks noGrp="1"/>
          </p:cNvSpPr>
          <p:nvPr>
            <p:ph type="body" sz="quarter" idx="12"/>
          </p:nvPr>
        </p:nvSpPr>
        <p:spPr>
          <a:xfrm>
            <a:off x="12540811" y="2030222"/>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8" name="Text Placeholder 5"/>
          <p:cNvSpPr>
            <a:spLocks noGrp="1"/>
          </p:cNvSpPr>
          <p:nvPr>
            <p:ph type="body" sz="quarter" idx="13"/>
          </p:nvPr>
        </p:nvSpPr>
        <p:spPr>
          <a:xfrm>
            <a:off x="12540811" y="3186875"/>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9" name="Text Placeholder 5"/>
          <p:cNvSpPr>
            <a:spLocks noGrp="1"/>
          </p:cNvSpPr>
          <p:nvPr>
            <p:ph type="body" sz="quarter" idx="14"/>
          </p:nvPr>
        </p:nvSpPr>
        <p:spPr>
          <a:xfrm>
            <a:off x="12540811" y="4329789"/>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pic>
        <p:nvPicPr>
          <p:cNvPr id="70" name="Picture 69"/>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5500" y="1802203"/>
            <a:ext cx="8305800" cy="3277797"/>
          </a:xfrm>
          <a:prstGeom prst="rect">
            <a:avLst/>
          </a:prstGeom>
        </p:spPr>
      </p:pic>
      <p:pic>
        <p:nvPicPr>
          <p:cNvPr id="71" name="Picture 7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2815" y="6032895"/>
            <a:ext cx="1463809" cy="805873"/>
          </a:xfrm>
          <a:prstGeom prst="rect">
            <a:avLst/>
          </a:prstGeom>
          <a:effectLst>
            <a:innerShdw dist="50800" dir="2700000">
              <a:prstClr val="black">
                <a:alpha val="50000"/>
              </a:prstClr>
            </a:innerShdw>
          </a:effectLst>
        </p:spPr>
      </p:pic>
      <p:sp>
        <p:nvSpPr>
          <p:cNvPr id="72" name="Rectangle 71"/>
          <p:cNvSpPr/>
          <p:nvPr userDrawn="1"/>
        </p:nvSpPr>
        <p:spPr>
          <a:xfrm>
            <a:off x="10477521" y="6266191"/>
            <a:ext cx="1062951" cy="430887"/>
          </a:xfrm>
          <a:prstGeom prst="rect">
            <a:avLst/>
          </a:prstGeom>
        </p:spPr>
        <p:txBody>
          <a:bodyPr wrap="square">
            <a:spAutoFit/>
          </a:bodyPr>
          <a:lstStyle/>
          <a:p>
            <a:pPr algn="ctr"/>
            <a:r>
              <a:rPr lang="en-US" sz="1100" dirty="0">
                <a:solidFill>
                  <a:schemeClr val="bg1">
                    <a:lumMod val="50000"/>
                  </a:schemeClr>
                </a:solidFill>
              </a:rPr>
              <a:t>AHRQ &amp; AIM</a:t>
            </a:r>
          </a:p>
          <a:p>
            <a:pPr algn="l"/>
            <a:r>
              <a:rPr lang="en-US" sz="1100" dirty="0">
                <a:solidFill>
                  <a:schemeClr val="bg1">
                    <a:lumMod val="50000"/>
                  </a:schemeClr>
                </a:solidFill>
              </a:rPr>
              <a:t>SPPC-II, Tier</a:t>
            </a:r>
            <a:r>
              <a:rPr lang="en-US" sz="1100" baseline="0" dirty="0">
                <a:solidFill>
                  <a:schemeClr val="bg1">
                    <a:lumMod val="50000"/>
                  </a:schemeClr>
                </a:solidFill>
              </a:rPr>
              <a:t> I</a:t>
            </a:r>
            <a:endParaRPr lang="en-US" sz="1100" dirty="0">
              <a:solidFill>
                <a:schemeClr val="bg1">
                  <a:lumMod val="50000"/>
                </a:schemeClr>
              </a:solidFill>
            </a:endParaRPr>
          </a:p>
        </p:txBody>
      </p:sp>
      <p:sp>
        <p:nvSpPr>
          <p:cNvPr id="73" name="Slide Number Placeholder 5">
            <a:extLst>
              <a:ext uri="{FF2B5EF4-FFF2-40B4-BE49-F238E27FC236}">
                <a16:creationId xmlns:a16="http://schemas.microsoft.com/office/drawing/2014/main" id="{B17521B8-E168-5546-B91B-908564084265}"/>
              </a:ext>
            </a:extLst>
          </p:cNvPr>
          <p:cNvSpPr>
            <a:spLocks noGrp="1"/>
          </p:cNvSpPr>
          <p:nvPr>
            <p:ph type="sldNum" sz="quarter" idx="15"/>
          </p:nvPr>
        </p:nvSpPr>
        <p:spPr>
          <a:xfrm>
            <a:off x="11346437" y="6381158"/>
            <a:ext cx="431337" cy="365125"/>
          </a:xfrm>
        </p:spPr>
        <p:txBody>
          <a:bodyPr/>
          <a:lstStyle/>
          <a:p>
            <a:fld id="{8CE19BDE-ABDF-3B41-B278-49B517E6C0DD}" type="slidenum">
              <a:rPr lang="en-US" smtClean="0"/>
              <a:t>‹#›</a:t>
            </a:fld>
            <a:endParaRPr lang="en-US" dirty="0"/>
          </a:p>
        </p:txBody>
      </p:sp>
      <p:sp>
        <p:nvSpPr>
          <p:cNvPr id="2" name="Title 1"/>
          <p:cNvSpPr>
            <a:spLocks noGrp="1"/>
          </p:cNvSpPr>
          <p:nvPr>
            <p:ph type="title"/>
          </p:nvPr>
        </p:nvSpPr>
        <p:spPr>
          <a:xfrm rot="16200000">
            <a:off x="-2397916" y="2397917"/>
            <a:ext cx="6121400" cy="1325563"/>
          </a:xfrm>
          <a:solidFill>
            <a:schemeClr val="bg1"/>
          </a:solidFill>
          <a:ln w="19050">
            <a:solidFill>
              <a:schemeClr val="accent1"/>
            </a:solidFill>
          </a:ln>
        </p:spPr>
        <p:txBody>
          <a:bodyPr>
            <a:normAutofit/>
          </a:bodyPr>
          <a:lstStyle>
            <a:lvl1pPr algn="ctr">
              <a:defRPr sz="3600" b="1"/>
            </a:lvl1pPr>
          </a:lstStyle>
          <a:p>
            <a:r>
              <a:rPr lang="en-US" dirty="0"/>
              <a:t>Click to edit Master title style</a:t>
            </a:r>
          </a:p>
        </p:txBody>
      </p:sp>
    </p:spTree>
    <p:extLst>
      <p:ext uri="{BB962C8B-B14F-4D97-AF65-F5344CB8AC3E}">
        <p14:creationId xmlns:p14="http://schemas.microsoft.com/office/powerpoint/2010/main" val="921934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2426753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DC3C110-052F-324B-A7F0-37A72219701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315686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2" y="-1"/>
            <a:ext cx="12191997" cy="6857999"/>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5299" y="1764103"/>
            <a:ext cx="5454909" cy="610344"/>
          </a:xfrm>
          <a:prstGeom prst="rect">
            <a:avLst/>
          </a:prstGeom>
        </p:spPr>
      </p:pic>
      <p:pic>
        <p:nvPicPr>
          <p:cNvPr id="17" name="Picture 1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08875" y="2277283"/>
            <a:ext cx="2486356" cy="1106558"/>
          </a:xfrm>
          <a:prstGeom prst="rect">
            <a:avLst/>
          </a:prstGeom>
        </p:spPr>
      </p:pic>
      <p:pic>
        <p:nvPicPr>
          <p:cNvPr id="18" name="Picture 17"/>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1" y="3200400"/>
            <a:ext cx="4793371" cy="880846"/>
          </a:xfrm>
          <a:prstGeom prst="rect">
            <a:avLst/>
          </a:prstGeom>
        </p:spPr>
      </p:pic>
      <p:pic>
        <p:nvPicPr>
          <p:cNvPr id="19" name="Picture 18"/>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63732" y="2324425"/>
            <a:ext cx="3849555" cy="1012277"/>
          </a:xfrm>
          <a:prstGeom prst="rect">
            <a:avLst/>
          </a:prstGeom>
        </p:spPr>
      </p:pic>
      <p:pic>
        <p:nvPicPr>
          <p:cNvPr id="20" name="Picture 19"/>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1764103"/>
            <a:ext cx="3110873" cy="713922"/>
          </a:xfrm>
          <a:prstGeom prst="rect">
            <a:avLst/>
          </a:prstGeom>
        </p:spPr>
      </p:pic>
      <p:pic>
        <p:nvPicPr>
          <p:cNvPr id="21" name="Picture 20"/>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83038" y="2274278"/>
            <a:ext cx="2566220" cy="1109563"/>
          </a:xfrm>
          <a:prstGeom prst="rect">
            <a:avLst/>
          </a:prstGeom>
        </p:spPr>
      </p:pic>
      <p:pic>
        <p:nvPicPr>
          <p:cNvPr id="22" name="Picture 21"/>
          <p:cNvPicPr>
            <a:picLocks noChangeAspect="1"/>
          </p:cNvPicPr>
          <p:nvPr userDrawn="1"/>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29844" y="3264408"/>
            <a:ext cx="4303785" cy="816838"/>
          </a:xfrm>
          <a:prstGeom prst="rect">
            <a:avLst/>
          </a:prstGeom>
        </p:spPr>
      </p:pic>
      <p:pic>
        <p:nvPicPr>
          <p:cNvPr id="23" name="Picture 22"/>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0081" y="3990792"/>
            <a:ext cx="2486356" cy="599497"/>
          </a:xfrm>
          <a:prstGeom prst="rect">
            <a:avLst/>
          </a:prstGeom>
        </p:spPr>
      </p:pic>
      <p:pic>
        <p:nvPicPr>
          <p:cNvPr id="24" name="Picture 23"/>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20651" y="3990792"/>
            <a:ext cx="3849559" cy="597425"/>
          </a:xfrm>
          <a:prstGeom prst="rect">
            <a:avLst/>
          </a:prstGeom>
        </p:spPr>
      </p:pic>
      <p:pic>
        <p:nvPicPr>
          <p:cNvPr id="25" name="Picture 24"/>
          <p:cNvPicPr>
            <a:picLocks noChangeAspect="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3399741" y="3983962"/>
            <a:ext cx="2566220" cy="601125"/>
          </a:xfrm>
          <a:prstGeom prst="rect">
            <a:avLst/>
          </a:prstGeom>
        </p:spPr>
      </p:pic>
      <p:pic>
        <p:nvPicPr>
          <p:cNvPr id="26" name="Picture 2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2758" y="4494535"/>
            <a:ext cx="5454909" cy="610344"/>
          </a:xfrm>
          <a:prstGeom prst="rect">
            <a:avLst/>
          </a:prstGeom>
        </p:spPr>
      </p:pic>
      <p:pic>
        <p:nvPicPr>
          <p:cNvPr id="27" name="Picture 26"/>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4494535"/>
            <a:ext cx="3110873" cy="610344"/>
          </a:xfrm>
          <a:prstGeom prst="rect">
            <a:avLst/>
          </a:prstGeom>
        </p:spPr>
      </p:pic>
      <p:pic>
        <p:nvPicPr>
          <p:cNvPr id="28" name="Picture 27"/>
          <p:cNvPicPr>
            <a:picLocks noChangeAspect="1"/>
          </p:cNvPicPr>
          <p:nvPr userDrawn="1"/>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89468" y="1961656"/>
            <a:ext cx="395353" cy="486902"/>
          </a:xfrm>
          <a:prstGeom prst="rect">
            <a:avLst/>
          </a:prstGeom>
        </p:spPr>
      </p:pic>
      <p:sp>
        <p:nvSpPr>
          <p:cNvPr id="29" name="Flowchart: Process 28"/>
          <p:cNvSpPr/>
          <p:nvPr userDrawn="1"/>
        </p:nvSpPr>
        <p:spPr>
          <a:xfrm>
            <a:off x="4674474" y="1848208"/>
            <a:ext cx="1092013" cy="42606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0" name="Picture 29"/>
          <p:cNvPicPr>
            <a:picLocks noChangeAspect="1"/>
          </p:cNvPicPr>
          <p:nvPr userDrawn="1"/>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71483" y="1764102"/>
            <a:ext cx="1197716" cy="596730"/>
          </a:xfrm>
          <a:prstGeom prst="rect">
            <a:avLst/>
          </a:prstGeom>
        </p:spPr>
      </p:pic>
      <p:sp>
        <p:nvSpPr>
          <p:cNvPr id="31" name="Rectangular Callout 30"/>
          <p:cNvSpPr/>
          <p:nvPr userDrawn="1"/>
        </p:nvSpPr>
        <p:spPr>
          <a:xfrm>
            <a:off x="8375489" y="1801303"/>
            <a:ext cx="822449" cy="144257"/>
          </a:xfrm>
          <a:prstGeom prst="wedgeRectCallout">
            <a:avLst>
              <a:gd name="adj1" fmla="val 40021"/>
              <a:gd name="adj2" fmla="val 10412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2" name="Rectangular Callout 31"/>
          <p:cNvSpPr/>
          <p:nvPr userDrawn="1"/>
        </p:nvSpPr>
        <p:spPr>
          <a:xfrm>
            <a:off x="9407216" y="2198041"/>
            <a:ext cx="716363" cy="169599"/>
          </a:xfrm>
          <a:prstGeom prst="wedgeRectCallout">
            <a:avLst>
              <a:gd name="adj1" fmla="val 57222"/>
              <a:gd name="adj2" fmla="val -164959"/>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3" name="Picture 32"/>
          <p:cNvPicPr>
            <a:picLocks noChangeAspect="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610" y="2563653"/>
            <a:ext cx="1388940" cy="676435"/>
          </a:xfrm>
          <a:prstGeom prst="rect">
            <a:avLst/>
          </a:prstGeom>
        </p:spPr>
      </p:pic>
      <p:sp>
        <p:nvSpPr>
          <p:cNvPr id="34" name="Rectangular Callout 33"/>
          <p:cNvSpPr/>
          <p:nvPr userDrawn="1"/>
        </p:nvSpPr>
        <p:spPr>
          <a:xfrm>
            <a:off x="4293696" y="2613099"/>
            <a:ext cx="966149" cy="124822"/>
          </a:xfrm>
          <a:prstGeom prst="wedgeRectCallout">
            <a:avLst>
              <a:gd name="adj1" fmla="val 33213"/>
              <a:gd name="adj2" fmla="val 129786"/>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5" name="Rectangular Callout 34"/>
          <p:cNvSpPr/>
          <p:nvPr userDrawn="1"/>
        </p:nvSpPr>
        <p:spPr>
          <a:xfrm>
            <a:off x="6480762" y="3173234"/>
            <a:ext cx="526356" cy="77773"/>
          </a:xfrm>
          <a:prstGeom prst="wedgeRectCallout">
            <a:avLst>
              <a:gd name="adj1" fmla="val -146004"/>
              <a:gd name="adj2" fmla="val -20841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6" name="Flowchart: Process 35"/>
          <p:cNvSpPr/>
          <p:nvPr userDrawn="1"/>
        </p:nvSpPr>
        <p:spPr>
          <a:xfrm>
            <a:off x="5889385" y="2787111"/>
            <a:ext cx="985825" cy="8624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7" name="Rectangular Callout 36"/>
          <p:cNvSpPr/>
          <p:nvPr userDrawn="1"/>
        </p:nvSpPr>
        <p:spPr>
          <a:xfrm>
            <a:off x="7021974" y="2457445"/>
            <a:ext cx="858879" cy="117132"/>
          </a:xfrm>
          <a:prstGeom prst="wedgeRectCallout">
            <a:avLst>
              <a:gd name="adj1" fmla="val 35789"/>
              <a:gd name="adj2" fmla="val 101164"/>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8" name="Picture 37"/>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4960" y="2532058"/>
            <a:ext cx="1141057" cy="736786"/>
          </a:xfrm>
          <a:prstGeom prst="rect">
            <a:avLst/>
          </a:prstGeom>
        </p:spPr>
      </p:pic>
      <p:sp>
        <p:nvSpPr>
          <p:cNvPr id="39" name="Rectangular Callout 38"/>
          <p:cNvSpPr/>
          <p:nvPr userDrawn="1"/>
        </p:nvSpPr>
        <p:spPr>
          <a:xfrm>
            <a:off x="9267391" y="2689551"/>
            <a:ext cx="1308285" cy="120045"/>
          </a:xfrm>
          <a:prstGeom prst="wedgeRectCallout">
            <a:avLst>
              <a:gd name="adj1" fmla="val 51208"/>
              <a:gd name="adj2" fmla="val -9775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0" name="Flowchart: Process 39"/>
          <p:cNvSpPr/>
          <p:nvPr userDrawn="1"/>
        </p:nvSpPr>
        <p:spPr>
          <a:xfrm>
            <a:off x="9189629" y="2469321"/>
            <a:ext cx="1706932" cy="9338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1" name="Picture 40"/>
          <p:cNvPicPr>
            <a:picLocks noChangeAspect="1"/>
          </p:cNvPicPr>
          <p:nvPr userDrawn="1"/>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44188" y="2490306"/>
            <a:ext cx="889441" cy="658242"/>
          </a:xfrm>
          <a:prstGeom prst="rect">
            <a:avLst/>
          </a:prstGeom>
        </p:spPr>
      </p:pic>
      <p:sp>
        <p:nvSpPr>
          <p:cNvPr id="42" name="Flowchart: Process 41"/>
          <p:cNvSpPr/>
          <p:nvPr userDrawn="1"/>
        </p:nvSpPr>
        <p:spPr>
          <a:xfrm>
            <a:off x="9285627" y="3148549"/>
            <a:ext cx="2162268" cy="5185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3" name="Picture 42"/>
          <p:cNvPicPr>
            <a:picLocks noChangeAspect="1"/>
          </p:cNvPicPr>
          <p:nvPr userDrawn="1"/>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1853" y="3426207"/>
            <a:ext cx="855291" cy="538973"/>
          </a:xfrm>
          <a:prstGeom prst="rect">
            <a:avLst/>
          </a:prstGeom>
        </p:spPr>
      </p:pic>
      <p:sp>
        <p:nvSpPr>
          <p:cNvPr id="44" name="Rectangular Callout 43"/>
          <p:cNvSpPr/>
          <p:nvPr userDrawn="1"/>
        </p:nvSpPr>
        <p:spPr>
          <a:xfrm>
            <a:off x="5039813" y="3549172"/>
            <a:ext cx="866255" cy="137931"/>
          </a:xfrm>
          <a:prstGeom prst="wedgeRectCallout">
            <a:avLst>
              <a:gd name="adj1" fmla="val 73712"/>
              <a:gd name="adj2" fmla="val -2187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5" name="Flowchart: Process 44"/>
          <p:cNvSpPr/>
          <p:nvPr userDrawn="1"/>
        </p:nvSpPr>
        <p:spPr>
          <a:xfrm>
            <a:off x="3722894" y="3333476"/>
            <a:ext cx="1737199" cy="126820"/>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6" name="Rectangular Callout 45"/>
          <p:cNvSpPr/>
          <p:nvPr userDrawn="1"/>
        </p:nvSpPr>
        <p:spPr>
          <a:xfrm>
            <a:off x="10200925" y="3413428"/>
            <a:ext cx="695635" cy="179825"/>
          </a:xfrm>
          <a:prstGeom prst="wedgeRectCallout">
            <a:avLst>
              <a:gd name="adj1" fmla="val -130207"/>
              <a:gd name="adj2" fmla="val -3452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7" name="Flowchart: Process 46"/>
          <p:cNvSpPr/>
          <p:nvPr userDrawn="1"/>
        </p:nvSpPr>
        <p:spPr>
          <a:xfrm>
            <a:off x="8046451" y="3334766"/>
            <a:ext cx="1188696" cy="10777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48" name="Picture 47"/>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91180" y="3321016"/>
            <a:ext cx="984336" cy="718113"/>
          </a:xfrm>
          <a:prstGeom prst="rect">
            <a:avLst/>
          </a:prstGeom>
          <a:ln w="3175">
            <a:solidFill>
              <a:schemeClr val="tx1"/>
            </a:solidFill>
          </a:ln>
        </p:spPr>
      </p:pic>
      <p:sp>
        <p:nvSpPr>
          <p:cNvPr id="49" name="Flowchart: Process 48"/>
          <p:cNvSpPr/>
          <p:nvPr userDrawn="1"/>
        </p:nvSpPr>
        <p:spPr>
          <a:xfrm>
            <a:off x="3463733" y="4090628"/>
            <a:ext cx="1089991" cy="7300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0" name="Picture 49"/>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2826" y="3977262"/>
            <a:ext cx="887617" cy="531085"/>
          </a:xfrm>
          <a:prstGeom prst="rect">
            <a:avLst/>
          </a:prstGeom>
        </p:spPr>
      </p:pic>
      <p:sp>
        <p:nvSpPr>
          <p:cNvPr id="51" name="Rectangular Callout 50"/>
          <p:cNvSpPr/>
          <p:nvPr userDrawn="1"/>
        </p:nvSpPr>
        <p:spPr>
          <a:xfrm>
            <a:off x="5521297" y="4169717"/>
            <a:ext cx="256128" cy="82102"/>
          </a:xfrm>
          <a:prstGeom prst="wedgeRectCallout">
            <a:avLst>
              <a:gd name="adj1" fmla="val -106661"/>
              <a:gd name="adj2" fmla="val -4195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2" name="Flowchart: Process 51"/>
          <p:cNvSpPr/>
          <p:nvPr userDrawn="1"/>
        </p:nvSpPr>
        <p:spPr>
          <a:xfrm>
            <a:off x="6937831" y="4110712"/>
            <a:ext cx="1091757" cy="10254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3" name="Picture 52"/>
          <p:cNvPicPr>
            <a:picLocks noChangeAspect="1"/>
          </p:cNvPicPr>
          <p:nvPr userDrawn="1"/>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40376" y="4148274"/>
            <a:ext cx="767987" cy="405372"/>
          </a:xfrm>
          <a:prstGeom prst="rect">
            <a:avLst/>
          </a:prstGeom>
        </p:spPr>
      </p:pic>
      <p:sp>
        <p:nvSpPr>
          <p:cNvPr id="54" name="Rectangular Callout 53"/>
          <p:cNvSpPr/>
          <p:nvPr userDrawn="1"/>
        </p:nvSpPr>
        <p:spPr>
          <a:xfrm>
            <a:off x="6160502" y="4080971"/>
            <a:ext cx="383069" cy="132290"/>
          </a:xfrm>
          <a:prstGeom prst="wedgeRectCallout">
            <a:avLst>
              <a:gd name="adj1" fmla="val 70480"/>
              <a:gd name="adj2" fmla="val 6492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5" name="Rectangular Callout 54"/>
          <p:cNvSpPr/>
          <p:nvPr userDrawn="1"/>
        </p:nvSpPr>
        <p:spPr>
          <a:xfrm>
            <a:off x="7308363" y="4347400"/>
            <a:ext cx="490808" cy="80108"/>
          </a:xfrm>
          <a:prstGeom prst="wedgeRectCallout">
            <a:avLst>
              <a:gd name="adj1" fmla="val -56191"/>
              <a:gd name="adj2" fmla="val -3334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6" name="Rectangular Callout 55"/>
          <p:cNvSpPr/>
          <p:nvPr userDrawn="1"/>
        </p:nvSpPr>
        <p:spPr>
          <a:xfrm>
            <a:off x="8375488" y="4075140"/>
            <a:ext cx="375953" cy="147084"/>
          </a:xfrm>
          <a:prstGeom prst="wedgeRectCallout">
            <a:avLst>
              <a:gd name="adj1" fmla="val -3146"/>
              <a:gd name="adj2" fmla="val 9847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7" name="Flowchart: Process 56"/>
          <p:cNvSpPr/>
          <p:nvPr userDrawn="1"/>
        </p:nvSpPr>
        <p:spPr>
          <a:xfrm>
            <a:off x="9569694" y="4189547"/>
            <a:ext cx="1449773" cy="5325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8" name="Picture 57"/>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23757" y="4155765"/>
            <a:ext cx="411391" cy="357601"/>
          </a:xfrm>
          <a:prstGeom prst="rect">
            <a:avLst/>
          </a:prstGeom>
        </p:spPr>
      </p:pic>
      <p:sp>
        <p:nvSpPr>
          <p:cNvPr id="59" name="Rectangular Callout 58"/>
          <p:cNvSpPr/>
          <p:nvPr userDrawn="1"/>
        </p:nvSpPr>
        <p:spPr>
          <a:xfrm>
            <a:off x="5198076" y="4619764"/>
            <a:ext cx="1136821" cy="64698"/>
          </a:xfrm>
          <a:prstGeom prst="wedgeRectCallout">
            <a:avLst>
              <a:gd name="adj1" fmla="val 1183"/>
              <a:gd name="adj2" fmla="val 15214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0" name="Flowchart: Process 59"/>
          <p:cNvSpPr/>
          <p:nvPr userDrawn="1"/>
        </p:nvSpPr>
        <p:spPr>
          <a:xfrm>
            <a:off x="4612859" y="4881945"/>
            <a:ext cx="1647568" cy="12541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a:p>
            <a:r>
              <a:rPr lang="en-US" sz="1800" dirty="0">
                <a:solidFill>
                  <a:schemeClr val="tx1"/>
                </a:solidFill>
              </a:rPr>
              <a:t> </a:t>
            </a:r>
          </a:p>
          <a:p>
            <a:r>
              <a:rPr lang="en-US" sz="1800" dirty="0">
                <a:solidFill>
                  <a:schemeClr val="tx1"/>
                </a:solidFill>
              </a:rPr>
              <a:t> </a:t>
            </a:r>
          </a:p>
        </p:txBody>
      </p:sp>
      <p:pic>
        <p:nvPicPr>
          <p:cNvPr id="61" name="Picture 60"/>
          <p:cNvPicPr>
            <a:picLocks noChangeAspect="1"/>
          </p:cNvPicPr>
          <p:nvPr userDrawn="1"/>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5000" y="4580431"/>
            <a:ext cx="1104845" cy="548352"/>
          </a:xfrm>
          <a:prstGeom prst="rect">
            <a:avLst/>
          </a:prstGeom>
        </p:spPr>
      </p:pic>
      <p:sp>
        <p:nvSpPr>
          <p:cNvPr id="62" name="Rectangular Callout 61"/>
          <p:cNvSpPr/>
          <p:nvPr userDrawn="1"/>
        </p:nvSpPr>
        <p:spPr>
          <a:xfrm rot="11048636">
            <a:off x="3641151" y="4673227"/>
            <a:ext cx="538564" cy="120575"/>
          </a:xfrm>
          <a:prstGeom prst="wedgeRectCallout">
            <a:avLst>
              <a:gd name="adj1" fmla="val -47924"/>
              <a:gd name="adj2" fmla="val 441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3" name="Flowchart: Process 62"/>
          <p:cNvSpPr/>
          <p:nvPr userDrawn="1"/>
        </p:nvSpPr>
        <p:spPr>
          <a:xfrm>
            <a:off x="7036490" y="4623350"/>
            <a:ext cx="1454639" cy="9365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64" name="Picture 63"/>
          <p:cNvPicPr>
            <a:picLocks noChangeAspect="1"/>
          </p:cNvPicPr>
          <p:nvPr userDrawn="1"/>
        </p:nvPicPr>
        <p:blipFill>
          <a:blip r:embed="rId2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29087" y="4518695"/>
            <a:ext cx="906456" cy="542357"/>
          </a:xfrm>
          <a:prstGeom prst="rect">
            <a:avLst/>
          </a:prstGeom>
        </p:spPr>
      </p:pic>
      <p:sp>
        <p:nvSpPr>
          <p:cNvPr id="65" name="Rectangular Callout 64"/>
          <p:cNvSpPr/>
          <p:nvPr userDrawn="1"/>
        </p:nvSpPr>
        <p:spPr>
          <a:xfrm>
            <a:off x="10569199" y="4626082"/>
            <a:ext cx="298908" cy="155732"/>
          </a:xfrm>
          <a:prstGeom prst="wedgeRectCallout">
            <a:avLst>
              <a:gd name="adj1" fmla="val -130207"/>
              <a:gd name="adj2" fmla="val -3601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6" name="Flowchart: Process 65"/>
          <p:cNvSpPr/>
          <p:nvPr userDrawn="1"/>
        </p:nvSpPr>
        <p:spPr>
          <a:xfrm>
            <a:off x="7367028" y="4893117"/>
            <a:ext cx="1358845" cy="51533"/>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Tree>
    <p:extLst>
      <p:ext uri="{BB962C8B-B14F-4D97-AF65-F5344CB8AC3E}">
        <p14:creationId xmlns:p14="http://schemas.microsoft.com/office/powerpoint/2010/main" val="825628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608425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2" y="-1"/>
            <a:ext cx="12191997" cy="6857999"/>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2"/>
          <p:cNvSpPr txBox="1">
            <a:spLocks/>
          </p:cNvSpPr>
          <p:nvPr userDrawn="1"/>
        </p:nvSpPr>
        <p:spPr>
          <a:xfrm>
            <a:off x="428368" y="302125"/>
            <a:ext cx="11335264" cy="876130"/>
          </a:xfrm>
          <a:prstGeom prst="rect">
            <a:avLst/>
          </a:prstGeom>
          <a:solidFill>
            <a:schemeClr val="bg1">
              <a:alpha val="73000"/>
            </a:schemeClr>
          </a:solidFill>
          <a:effectLst>
            <a:softEdge rad="31750"/>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t>Post-partum Hemorrhage Scenario</a:t>
            </a:r>
            <a:endParaRPr lang="en-US" sz="4400" dirty="0"/>
          </a:p>
        </p:txBody>
      </p:sp>
      <p:pic>
        <p:nvPicPr>
          <p:cNvPr id="16" name="Picture 1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5299" y="1764103"/>
            <a:ext cx="5454909" cy="610344"/>
          </a:xfrm>
          <a:prstGeom prst="rect">
            <a:avLst/>
          </a:prstGeom>
        </p:spPr>
      </p:pic>
      <p:pic>
        <p:nvPicPr>
          <p:cNvPr id="17" name="Picture 1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08875" y="2277283"/>
            <a:ext cx="2486356" cy="1106558"/>
          </a:xfrm>
          <a:prstGeom prst="rect">
            <a:avLst/>
          </a:prstGeom>
        </p:spPr>
      </p:pic>
      <p:pic>
        <p:nvPicPr>
          <p:cNvPr id="18" name="Picture 17"/>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1" y="3200400"/>
            <a:ext cx="4793371" cy="880846"/>
          </a:xfrm>
          <a:prstGeom prst="rect">
            <a:avLst/>
          </a:prstGeom>
        </p:spPr>
      </p:pic>
      <p:pic>
        <p:nvPicPr>
          <p:cNvPr id="19" name="Picture 18"/>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63732" y="2324425"/>
            <a:ext cx="3849555" cy="1012277"/>
          </a:xfrm>
          <a:prstGeom prst="rect">
            <a:avLst/>
          </a:prstGeom>
        </p:spPr>
      </p:pic>
      <p:pic>
        <p:nvPicPr>
          <p:cNvPr id="20" name="Picture 19"/>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1764103"/>
            <a:ext cx="3110873" cy="713922"/>
          </a:xfrm>
          <a:prstGeom prst="rect">
            <a:avLst/>
          </a:prstGeom>
        </p:spPr>
      </p:pic>
      <p:pic>
        <p:nvPicPr>
          <p:cNvPr id="21" name="Picture 20"/>
          <p:cNvPicPr>
            <a:picLocks noChangeAspect="1"/>
          </p:cNvPicPr>
          <p:nvPr userDrawn="1"/>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83038" y="2274278"/>
            <a:ext cx="2566220" cy="1109563"/>
          </a:xfrm>
          <a:prstGeom prst="rect">
            <a:avLst/>
          </a:prstGeom>
        </p:spPr>
      </p:pic>
      <p:pic>
        <p:nvPicPr>
          <p:cNvPr id="22" name="Picture 21"/>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29844" y="3264408"/>
            <a:ext cx="4303785" cy="816838"/>
          </a:xfrm>
          <a:prstGeom prst="rect">
            <a:avLst/>
          </a:prstGeom>
        </p:spPr>
      </p:pic>
      <p:pic>
        <p:nvPicPr>
          <p:cNvPr id="23" name="Picture 22"/>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0081" y="3990792"/>
            <a:ext cx="2486356" cy="599497"/>
          </a:xfrm>
          <a:prstGeom prst="rect">
            <a:avLst/>
          </a:prstGeom>
        </p:spPr>
      </p:pic>
      <p:pic>
        <p:nvPicPr>
          <p:cNvPr id="24" name="Picture 23"/>
          <p:cNvPicPr>
            <a:picLocks noChangeAspect="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20651" y="3990792"/>
            <a:ext cx="3849559" cy="597425"/>
          </a:xfrm>
          <a:prstGeom prst="rect">
            <a:avLst/>
          </a:prstGeom>
        </p:spPr>
      </p:pic>
      <p:pic>
        <p:nvPicPr>
          <p:cNvPr id="25" name="Picture 24"/>
          <p:cNvPicPr>
            <a:picLocks noChangeAspect="1"/>
          </p:cNvPicPr>
          <p:nvPr userDrawn="1"/>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artisticPencilSketch/>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3399741" y="3983962"/>
            <a:ext cx="2566220" cy="601125"/>
          </a:xfrm>
          <a:prstGeom prst="rect">
            <a:avLst/>
          </a:prstGeom>
        </p:spPr>
      </p:pic>
      <p:pic>
        <p:nvPicPr>
          <p:cNvPr id="26" name="Picture 2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2758" y="4494535"/>
            <a:ext cx="5454909" cy="610344"/>
          </a:xfrm>
          <a:prstGeom prst="rect">
            <a:avLst/>
          </a:prstGeom>
        </p:spPr>
      </p:pic>
      <p:pic>
        <p:nvPicPr>
          <p:cNvPr id="27" name="Picture 26"/>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4494535"/>
            <a:ext cx="3110873" cy="610344"/>
          </a:xfrm>
          <a:prstGeom prst="rect">
            <a:avLst/>
          </a:prstGeom>
        </p:spPr>
      </p:pic>
      <p:pic>
        <p:nvPicPr>
          <p:cNvPr id="28" name="Picture 27"/>
          <p:cNvPicPr>
            <a:picLocks noChangeAspect="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89468" y="1961656"/>
            <a:ext cx="395353" cy="486902"/>
          </a:xfrm>
          <a:prstGeom prst="rect">
            <a:avLst/>
          </a:prstGeom>
        </p:spPr>
      </p:pic>
      <p:sp>
        <p:nvSpPr>
          <p:cNvPr id="29" name="Flowchart: Process 28"/>
          <p:cNvSpPr/>
          <p:nvPr userDrawn="1"/>
        </p:nvSpPr>
        <p:spPr>
          <a:xfrm>
            <a:off x="4674474" y="1848208"/>
            <a:ext cx="1092013" cy="42606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0" name="Picture 29"/>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71483" y="1764102"/>
            <a:ext cx="1197716" cy="596730"/>
          </a:xfrm>
          <a:prstGeom prst="rect">
            <a:avLst/>
          </a:prstGeom>
        </p:spPr>
      </p:pic>
      <p:sp>
        <p:nvSpPr>
          <p:cNvPr id="31" name="Rectangular Callout 30"/>
          <p:cNvSpPr/>
          <p:nvPr userDrawn="1"/>
        </p:nvSpPr>
        <p:spPr>
          <a:xfrm>
            <a:off x="8375489" y="1801303"/>
            <a:ext cx="822449" cy="144257"/>
          </a:xfrm>
          <a:prstGeom prst="wedgeRectCallout">
            <a:avLst>
              <a:gd name="adj1" fmla="val 40021"/>
              <a:gd name="adj2" fmla="val 10412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2" name="Rectangular Callout 31"/>
          <p:cNvSpPr/>
          <p:nvPr userDrawn="1"/>
        </p:nvSpPr>
        <p:spPr>
          <a:xfrm>
            <a:off x="9407216" y="2198041"/>
            <a:ext cx="716363" cy="169599"/>
          </a:xfrm>
          <a:prstGeom prst="wedgeRectCallout">
            <a:avLst>
              <a:gd name="adj1" fmla="val 57222"/>
              <a:gd name="adj2" fmla="val -164959"/>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3" name="Picture 32"/>
          <p:cNvPicPr>
            <a:picLocks noChangeAspect="1"/>
          </p:cNvPicPr>
          <p:nvPr userDrawn="1"/>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610" y="2563653"/>
            <a:ext cx="1388940" cy="676435"/>
          </a:xfrm>
          <a:prstGeom prst="rect">
            <a:avLst/>
          </a:prstGeom>
        </p:spPr>
      </p:pic>
      <p:sp>
        <p:nvSpPr>
          <p:cNvPr id="34" name="Rectangular Callout 33"/>
          <p:cNvSpPr/>
          <p:nvPr userDrawn="1"/>
        </p:nvSpPr>
        <p:spPr>
          <a:xfrm>
            <a:off x="4293696" y="2613099"/>
            <a:ext cx="966149" cy="124822"/>
          </a:xfrm>
          <a:prstGeom prst="wedgeRectCallout">
            <a:avLst>
              <a:gd name="adj1" fmla="val 33213"/>
              <a:gd name="adj2" fmla="val 129786"/>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5" name="Rectangular Callout 34"/>
          <p:cNvSpPr/>
          <p:nvPr userDrawn="1"/>
        </p:nvSpPr>
        <p:spPr>
          <a:xfrm>
            <a:off x="6480762" y="3173234"/>
            <a:ext cx="526356" cy="77773"/>
          </a:xfrm>
          <a:prstGeom prst="wedgeRectCallout">
            <a:avLst>
              <a:gd name="adj1" fmla="val -146004"/>
              <a:gd name="adj2" fmla="val -20841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6" name="Flowchart: Process 35"/>
          <p:cNvSpPr/>
          <p:nvPr userDrawn="1"/>
        </p:nvSpPr>
        <p:spPr>
          <a:xfrm>
            <a:off x="5889385" y="2787111"/>
            <a:ext cx="985825" cy="8624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7" name="Rectangular Callout 36"/>
          <p:cNvSpPr/>
          <p:nvPr userDrawn="1"/>
        </p:nvSpPr>
        <p:spPr>
          <a:xfrm>
            <a:off x="7021974" y="2457445"/>
            <a:ext cx="858879" cy="117132"/>
          </a:xfrm>
          <a:prstGeom prst="wedgeRectCallout">
            <a:avLst>
              <a:gd name="adj1" fmla="val 35789"/>
              <a:gd name="adj2" fmla="val 101164"/>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8" name="Picture 37"/>
          <p:cNvPicPr>
            <a:picLocks noChangeAspect="1"/>
          </p:cNvPicPr>
          <p:nvPr userDrawn="1"/>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4960" y="2532058"/>
            <a:ext cx="1141057" cy="736786"/>
          </a:xfrm>
          <a:prstGeom prst="rect">
            <a:avLst/>
          </a:prstGeom>
        </p:spPr>
      </p:pic>
      <p:sp>
        <p:nvSpPr>
          <p:cNvPr id="39" name="Rectangular Callout 38"/>
          <p:cNvSpPr/>
          <p:nvPr userDrawn="1"/>
        </p:nvSpPr>
        <p:spPr>
          <a:xfrm>
            <a:off x="9267391" y="2689551"/>
            <a:ext cx="1308285" cy="120045"/>
          </a:xfrm>
          <a:prstGeom prst="wedgeRectCallout">
            <a:avLst>
              <a:gd name="adj1" fmla="val 51208"/>
              <a:gd name="adj2" fmla="val -9775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0" name="Flowchart: Process 39"/>
          <p:cNvSpPr/>
          <p:nvPr userDrawn="1"/>
        </p:nvSpPr>
        <p:spPr>
          <a:xfrm>
            <a:off x="9189629" y="2469321"/>
            <a:ext cx="1706932" cy="9338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1" name="Picture 40"/>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44188" y="2490306"/>
            <a:ext cx="889441" cy="658242"/>
          </a:xfrm>
          <a:prstGeom prst="rect">
            <a:avLst/>
          </a:prstGeom>
        </p:spPr>
      </p:pic>
      <p:sp>
        <p:nvSpPr>
          <p:cNvPr id="42" name="Flowchart: Process 41"/>
          <p:cNvSpPr/>
          <p:nvPr userDrawn="1"/>
        </p:nvSpPr>
        <p:spPr>
          <a:xfrm>
            <a:off x="9285627" y="3148549"/>
            <a:ext cx="2162268" cy="5185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3" name="Picture 42"/>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1853" y="3426207"/>
            <a:ext cx="855291" cy="538973"/>
          </a:xfrm>
          <a:prstGeom prst="rect">
            <a:avLst/>
          </a:prstGeom>
        </p:spPr>
      </p:pic>
      <p:sp>
        <p:nvSpPr>
          <p:cNvPr id="44" name="Rectangular Callout 43"/>
          <p:cNvSpPr/>
          <p:nvPr userDrawn="1"/>
        </p:nvSpPr>
        <p:spPr>
          <a:xfrm>
            <a:off x="5039813" y="3549172"/>
            <a:ext cx="866255" cy="137931"/>
          </a:xfrm>
          <a:prstGeom prst="wedgeRectCallout">
            <a:avLst>
              <a:gd name="adj1" fmla="val 73712"/>
              <a:gd name="adj2" fmla="val -2187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5" name="Flowchart: Process 44"/>
          <p:cNvSpPr/>
          <p:nvPr userDrawn="1"/>
        </p:nvSpPr>
        <p:spPr>
          <a:xfrm>
            <a:off x="3722894" y="3333476"/>
            <a:ext cx="1737199" cy="126820"/>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6" name="Rectangular Callout 45"/>
          <p:cNvSpPr/>
          <p:nvPr userDrawn="1"/>
        </p:nvSpPr>
        <p:spPr>
          <a:xfrm>
            <a:off x="10200925" y="3413428"/>
            <a:ext cx="695635" cy="179825"/>
          </a:xfrm>
          <a:prstGeom prst="wedgeRectCallout">
            <a:avLst>
              <a:gd name="adj1" fmla="val -130207"/>
              <a:gd name="adj2" fmla="val -3452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7" name="Flowchart: Process 46"/>
          <p:cNvSpPr/>
          <p:nvPr userDrawn="1"/>
        </p:nvSpPr>
        <p:spPr>
          <a:xfrm>
            <a:off x="8046451" y="3334766"/>
            <a:ext cx="1188696" cy="10777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48" name="Picture 47"/>
          <p:cNvPicPr>
            <a:picLocks noChangeAspect="1"/>
          </p:cNvPicPr>
          <p:nvPr userDrawn="1"/>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91180" y="3321016"/>
            <a:ext cx="984336" cy="718113"/>
          </a:xfrm>
          <a:prstGeom prst="rect">
            <a:avLst/>
          </a:prstGeom>
          <a:ln w="3175">
            <a:solidFill>
              <a:schemeClr val="tx1"/>
            </a:solidFill>
          </a:ln>
        </p:spPr>
      </p:pic>
      <p:sp>
        <p:nvSpPr>
          <p:cNvPr id="49" name="Flowchart: Process 48"/>
          <p:cNvSpPr/>
          <p:nvPr userDrawn="1"/>
        </p:nvSpPr>
        <p:spPr>
          <a:xfrm>
            <a:off x="3463733" y="4090628"/>
            <a:ext cx="1089991" cy="7300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0" name="Picture 49"/>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2826" y="3977262"/>
            <a:ext cx="887617" cy="531085"/>
          </a:xfrm>
          <a:prstGeom prst="rect">
            <a:avLst/>
          </a:prstGeom>
        </p:spPr>
      </p:pic>
      <p:sp>
        <p:nvSpPr>
          <p:cNvPr id="51" name="Rectangular Callout 50"/>
          <p:cNvSpPr/>
          <p:nvPr userDrawn="1"/>
        </p:nvSpPr>
        <p:spPr>
          <a:xfrm>
            <a:off x="5521297" y="4169717"/>
            <a:ext cx="256128" cy="82102"/>
          </a:xfrm>
          <a:prstGeom prst="wedgeRectCallout">
            <a:avLst>
              <a:gd name="adj1" fmla="val -106661"/>
              <a:gd name="adj2" fmla="val -4195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2" name="Flowchart: Process 51"/>
          <p:cNvSpPr/>
          <p:nvPr userDrawn="1"/>
        </p:nvSpPr>
        <p:spPr>
          <a:xfrm>
            <a:off x="6937831" y="4110712"/>
            <a:ext cx="1091757" cy="10254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3" name="Picture 52"/>
          <p:cNvPicPr>
            <a:picLocks noChangeAspect="1"/>
          </p:cNvPicPr>
          <p:nvPr userDrawn="1"/>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40376" y="4148274"/>
            <a:ext cx="767987" cy="405372"/>
          </a:xfrm>
          <a:prstGeom prst="rect">
            <a:avLst/>
          </a:prstGeom>
        </p:spPr>
      </p:pic>
      <p:sp>
        <p:nvSpPr>
          <p:cNvPr id="54" name="Rectangular Callout 53"/>
          <p:cNvSpPr/>
          <p:nvPr userDrawn="1"/>
        </p:nvSpPr>
        <p:spPr>
          <a:xfrm>
            <a:off x="6160502" y="4080971"/>
            <a:ext cx="383069" cy="132290"/>
          </a:xfrm>
          <a:prstGeom prst="wedgeRectCallout">
            <a:avLst>
              <a:gd name="adj1" fmla="val 70480"/>
              <a:gd name="adj2" fmla="val 6492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5" name="Rectangular Callout 54"/>
          <p:cNvSpPr/>
          <p:nvPr userDrawn="1"/>
        </p:nvSpPr>
        <p:spPr>
          <a:xfrm>
            <a:off x="7308363" y="4347400"/>
            <a:ext cx="490808" cy="80108"/>
          </a:xfrm>
          <a:prstGeom prst="wedgeRectCallout">
            <a:avLst>
              <a:gd name="adj1" fmla="val -56191"/>
              <a:gd name="adj2" fmla="val -3334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6" name="Rectangular Callout 55"/>
          <p:cNvSpPr/>
          <p:nvPr userDrawn="1"/>
        </p:nvSpPr>
        <p:spPr>
          <a:xfrm>
            <a:off x="8375488" y="4075140"/>
            <a:ext cx="375953" cy="147084"/>
          </a:xfrm>
          <a:prstGeom prst="wedgeRectCallout">
            <a:avLst>
              <a:gd name="adj1" fmla="val -3146"/>
              <a:gd name="adj2" fmla="val 9847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7" name="Flowchart: Process 56"/>
          <p:cNvSpPr/>
          <p:nvPr userDrawn="1"/>
        </p:nvSpPr>
        <p:spPr>
          <a:xfrm>
            <a:off x="9569694" y="4189547"/>
            <a:ext cx="1449773" cy="5325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8" name="Picture 57"/>
          <p:cNvPicPr>
            <a:picLocks noChangeAspect="1"/>
          </p:cNvPicPr>
          <p:nvPr userDrawn="1"/>
        </p:nvPicPr>
        <p:blipFill>
          <a:blip r:embed="rId2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23757" y="4155765"/>
            <a:ext cx="411391" cy="357601"/>
          </a:xfrm>
          <a:prstGeom prst="rect">
            <a:avLst/>
          </a:prstGeom>
        </p:spPr>
      </p:pic>
      <p:sp>
        <p:nvSpPr>
          <p:cNvPr id="59" name="Rectangular Callout 58"/>
          <p:cNvSpPr/>
          <p:nvPr userDrawn="1"/>
        </p:nvSpPr>
        <p:spPr>
          <a:xfrm>
            <a:off x="5198076" y="4619764"/>
            <a:ext cx="1136821" cy="64698"/>
          </a:xfrm>
          <a:prstGeom prst="wedgeRectCallout">
            <a:avLst>
              <a:gd name="adj1" fmla="val 1183"/>
              <a:gd name="adj2" fmla="val 15214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0" name="Flowchart: Process 59"/>
          <p:cNvSpPr/>
          <p:nvPr userDrawn="1"/>
        </p:nvSpPr>
        <p:spPr>
          <a:xfrm>
            <a:off x="4612859" y="4881945"/>
            <a:ext cx="1647568" cy="12541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a:p>
            <a:r>
              <a:rPr lang="en-US" sz="1800" dirty="0">
                <a:solidFill>
                  <a:schemeClr val="tx1"/>
                </a:solidFill>
              </a:rPr>
              <a:t> </a:t>
            </a:r>
          </a:p>
          <a:p>
            <a:r>
              <a:rPr lang="en-US" sz="1800" dirty="0">
                <a:solidFill>
                  <a:schemeClr val="tx1"/>
                </a:solidFill>
              </a:rPr>
              <a:t> </a:t>
            </a:r>
          </a:p>
        </p:txBody>
      </p:sp>
      <p:pic>
        <p:nvPicPr>
          <p:cNvPr id="61" name="Picture 60"/>
          <p:cNvPicPr>
            <a:picLocks noChangeAspect="1"/>
          </p:cNvPicPr>
          <p:nvPr userDrawn="1"/>
        </p:nvPicPr>
        <p:blipFill>
          <a:blip r:embed="rId2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5000" y="4580431"/>
            <a:ext cx="1104845" cy="548352"/>
          </a:xfrm>
          <a:prstGeom prst="rect">
            <a:avLst/>
          </a:prstGeom>
        </p:spPr>
      </p:pic>
      <p:sp>
        <p:nvSpPr>
          <p:cNvPr id="62" name="Rectangular Callout 61"/>
          <p:cNvSpPr/>
          <p:nvPr userDrawn="1"/>
        </p:nvSpPr>
        <p:spPr>
          <a:xfrm rot="11048636">
            <a:off x="3641151" y="4673227"/>
            <a:ext cx="538564" cy="120575"/>
          </a:xfrm>
          <a:prstGeom prst="wedgeRectCallout">
            <a:avLst>
              <a:gd name="adj1" fmla="val -47924"/>
              <a:gd name="adj2" fmla="val 441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3" name="Flowchart: Process 62"/>
          <p:cNvSpPr/>
          <p:nvPr userDrawn="1"/>
        </p:nvSpPr>
        <p:spPr>
          <a:xfrm>
            <a:off x="7036490" y="4623350"/>
            <a:ext cx="1454639" cy="9365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64" name="Picture 63"/>
          <p:cNvPicPr>
            <a:picLocks noChangeAspect="1"/>
          </p:cNvPicPr>
          <p:nvPr userDrawn="1"/>
        </p:nvPicPr>
        <p:blipFill>
          <a:blip r:embed="rId2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29087" y="4518695"/>
            <a:ext cx="906456" cy="542357"/>
          </a:xfrm>
          <a:prstGeom prst="rect">
            <a:avLst/>
          </a:prstGeom>
        </p:spPr>
      </p:pic>
      <p:sp>
        <p:nvSpPr>
          <p:cNvPr id="65" name="Rectangular Callout 64"/>
          <p:cNvSpPr/>
          <p:nvPr userDrawn="1"/>
        </p:nvSpPr>
        <p:spPr>
          <a:xfrm>
            <a:off x="10569199" y="4626082"/>
            <a:ext cx="298908" cy="155732"/>
          </a:xfrm>
          <a:prstGeom prst="wedgeRectCallout">
            <a:avLst>
              <a:gd name="adj1" fmla="val -130207"/>
              <a:gd name="adj2" fmla="val -3601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6" name="Flowchart: Process 65"/>
          <p:cNvSpPr/>
          <p:nvPr userDrawn="1"/>
        </p:nvSpPr>
        <p:spPr>
          <a:xfrm>
            <a:off x="7367028" y="4893117"/>
            <a:ext cx="1358845" cy="51533"/>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Tree>
    <p:extLst>
      <p:ext uri="{BB962C8B-B14F-4D97-AF65-F5344CB8AC3E}">
        <p14:creationId xmlns:p14="http://schemas.microsoft.com/office/powerpoint/2010/main" val="321583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ntent_block">
    <p:spTree>
      <p:nvGrpSpPr>
        <p:cNvPr id="1" name=""/>
        <p:cNvGrpSpPr/>
        <p:nvPr/>
      </p:nvGrpSpPr>
      <p:grpSpPr>
        <a:xfrm>
          <a:off x="0" y="0"/>
          <a:ext cx="0" cy="0"/>
          <a:chOff x="0" y="0"/>
          <a:chExt cx="0" cy="0"/>
        </a:xfrm>
      </p:grpSpPr>
      <p:sp>
        <p:nvSpPr>
          <p:cNvPr id="4" name="Rounded Rectangle 3"/>
          <p:cNvSpPr/>
          <p:nvPr userDrawn="1"/>
        </p:nvSpPr>
        <p:spPr bwMode="auto">
          <a:xfrm>
            <a:off x="0" y="304800"/>
            <a:ext cx="11277600" cy="1295400"/>
          </a:xfrm>
          <a:custGeom>
            <a:avLst/>
            <a:gdLst/>
            <a:ahLst/>
            <a:cxnLst/>
            <a:rect l="l" t="t" r="r" b="b"/>
            <a:pathLst>
              <a:path w="8458200" h="1295400">
                <a:moveTo>
                  <a:pt x="0" y="0"/>
                </a:moveTo>
                <a:lnTo>
                  <a:pt x="8376525" y="0"/>
                </a:lnTo>
                <a:cubicBezTo>
                  <a:pt x="8421633" y="0"/>
                  <a:pt x="8458200" y="36567"/>
                  <a:pt x="8458200" y="81675"/>
                </a:cubicBezTo>
                <a:lnTo>
                  <a:pt x="8458200" y="1213725"/>
                </a:lnTo>
                <a:cubicBezTo>
                  <a:pt x="8458200" y="1258833"/>
                  <a:pt x="8421633" y="1295400"/>
                  <a:pt x="8376525" y="1295400"/>
                </a:cubicBezTo>
                <a:lnTo>
                  <a:pt x="0" y="1295400"/>
                </a:lnTo>
                <a:close/>
              </a:path>
            </a:pathLst>
          </a:custGeom>
          <a:solidFill>
            <a:schemeClr val="bg1"/>
          </a:solidFill>
          <a:ln w="9525" cap="flat" cmpd="sng" algn="ctr">
            <a:solidFill>
              <a:schemeClr val="accent2">
                <a:lumMod val="20000"/>
                <a:lumOff val="80000"/>
              </a:schemeClr>
            </a:solidFill>
            <a:prstDash val="solid"/>
            <a:round/>
            <a:headEnd type="none" w="med" len="med"/>
            <a:tailEnd type="none" w="med" len="med"/>
          </a:ln>
          <a:effectLst>
            <a:outerShdw blurRad="38100" dist="38100" dir="8100000" algn="tr" rotWithShape="0">
              <a:schemeClr val="tx1">
                <a:lumMod val="50000"/>
                <a:lumOff val="50000"/>
                <a:alpha val="4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 name="Title 1"/>
          <p:cNvSpPr>
            <a:spLocks noGrp="1"/>
          </p:cNvSpPr>
          <p:nvPr>
            <p:ph type="title"/>
          </p:nvPr>
        </p:nvSpPr>
        <p:spPr>
          <a:xfrm>
            <a:off x="1079501" y="381000"/>
            <a:ext cx="9893300" cy="1143000"/>
          </a:xfrm>
        </p:spPr>
        <p:txBody>
          <a:bodyPr anchor="ctr"/>
          <a:lstStyle>
            <a:lvl1pPr>
              <a:defRPr sz="3200" baseline="0"/>
            </a:lvl1pPr>
          </a:lstStyle>
          <a:p>
            <a:endParaRPr lang="en-US" dirty="0"/>
          </a:p>
        </p:txBody>
      </p:sp>
      <p:sp>
        <p:nvSpPr>
          <p:cNvPr id="5" name="Slide Number Placeholder 5"/>
          <p:cNvSpPr>
            <a:spLocks noGrp="1"/>
          </p:cNvSpPr>
          <p:nvPr>
            <p:ph type="sldNum" sz="quarter" idx="12"/>
          </p:nvPr>
        </p:nvSpPr>
        <p:spPr>
          <a:xfrm>
            <a:off x="10871200" y="6324600"/>
            <a:ext cx="558800" cy="304800"/>
          </a:xfrm>
        </p:spPr>
        <p:txBody>
          <a:bodyPr/>
          <a:lstStyle>
            <a:lvl1pPr>
              <a:defRPr/>
            </a:lvl1pPr>
          </a:lstStyle>
          <a:p>
            <a:fld id="{700BC924-6907-417A-B366-F607245C071E}" type="slidenum">
              <a:rPr lang="en-US"/>
              <a:pPr/>
              <a:t>‹#›</a:t>
            </a:fld>
            <a:endParaRPr lang="en-US" dirty="0">
              <a:solidFill>
                <a:srgbClr val="002C77"/>
              </a:solidFill>
            </a:endParaRPr>
          </a:p>
        </p:txBody>
      </p:sp>
      <p:sp>
        <p:nvSpPr>
          <p:cNvPr id="6" name="Text Placeholder 9"/>
          <p:cNvSpPr>
            <a:spLocks noGrp="1"/>
          </p:cNvSpPr>
          <p:nvPr>
            <p:ph type="body" sz="quarter" idx="13" hasCustomPrompt="1"/>
          </p:nvPr>
        </p:nvSpPr>
        <p:spPr>
          <a:xfrm>
            <a:off x="7010400" y="6324600"/>
            <a:ext cx="3657600" cy="304800"/>
          </a:xfrm>
          <a:prstGeom prst="rect">
            <a:avLst/>
          </a:prstGeom>
        </p:spPr>
        <p:txBody>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Reference or </a:t>
            </a:r>
            <a:r>
              <a:rPr lang="en-US" dirty="0" err="1"/>
              <a:t>url</a:t>
            </a:r>
            <a:r>
              <a:rPr lang="en-US" dirty="0"/>
              <a:t> goes here</a:t>
            </a:r>
          </a:p>
        </p:txBody>
      </p:sp>
      <p:sp>
        <p:nvSpPr>
          <p:cNvPr id="7" name="Content Placeholder 2"/>
          <p:cNvSpPr>
            <a:spLocks noGrp="1"/>
          </p:cNvSpPr>
          <p:nvPr>
            <p:ph idx="1"/>
          </p:nvPr>
        </p:nvSpPr>
        <p:spPr>
          <a:xfrm>
            <a:off x="1079500" y="1981200"/>
            <a:ext cx="10363200" cy="4114800"/>
          </a:xfrm>
          <a:prstGeom prst="rect">
            <a:avLst/>
          </a:prstGeom>
        </p:spPr>
        <p:txBody>
          <a:bodyPr/>
          <a:lstStyle>
            <a:lvl1pPr>
              <a:spcAft>
                <a:spcPts val="400"/>
              </a:spcAft>
              <a:buClr>
                <a:srgbClr val="41B649"/>
              </a:buClr>
              <a:defRPr sz="2800"/>
            </a:lvl1pPr>
            <a:lvl2pPr>
              <a:spcAft>
                <a:spcPts val="200"/>
              </a:spcAft>
              <a:buClr>
                <a:srgbClr val="41B649"/>
              </a:buClr>
              <a:defRPr sz="2400"/>
            </a:lvl2pPr>
            <a:lvl3pPr>
              <a:buClr>
                <a:srgbClr val="41B649"/>
              </a:buClr>
              <a:defRPr sz="2000"/>
            </a:lvl3pPr>
            <a:lvl4pPr>
              <a:buClr>
                <a:srgbClr val="41B649"/>
              </a:buClr>
              <a:defRPr sz="1800"/>
            </a:lvl4pPr>
            <a:lvl5pPr>
              <a:buClr>
                <a:srgbClr val="41B649"/>
              </a:buClr>
              <a:defRPr sz="1600"/>
            </a:lvl5pPr>
          </a:lstStyle>
          <a:p>
            <a:pPr lvl="0"/>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6790696"/>
            <a:ext cx="12192000" cy="79310"/>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3111"/>
            <a:ext cx="12192000" cy="79310"/>
          </a:xfrm>
          <a:prstGeom prst="rect">
            <a:avLst/>
          </a:prstGeom>
        </p:spPr>
      </p:pic>
    </p:spTree>
    <p:extLst>
      <p:ext uri="{BB962C8B-B14F-4D97-AF65-F5344CB8AC3E}">
        <p14:creationId xmlns:p14="http://schemas.microsoft.com/office/powerpoint/2010/main" val="2482880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D56D-74D1-834E-80E8-74427B942A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EDB51-F049-BA46-9D9D-22A005B82DA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90159AD-AB85-D441-8119-CC4845F7C41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747EA9-DA6E-3248-A9B4-515939987D39}"/>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3199100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721E-DFD3-7640-8072-82D5E77031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1E36B-1128-574A-B7BC-9EA1BDF696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10BC45-E958-6A4C-9E99-52D753F125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EB21C-C41A-DF48-9275-F2D51B45715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805FF3B-D609-B145-8A19-D6109D6068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6441CE-667E-2C44-8DEF-8DF4566AFA37}"/>
              </a:ext>
            </a:extLst>
          </p:cNvPr>
          <p:cNvSpPr>
            <a:spLocks noGrp="1"/>
          </p:cNvSpPr>
          <p:nvPr>
            <p:ph type="sldNum" sz="quarter" idx="12"/>
          </p:nvPr>
        </p:nvSpPr>
        <p:spPr/>
        <p:txBody>
          <a:bodyPr/>
          <a:lstStyle/>
          <a:p>
            <a:fld id="{8895AF19-5198-2644-94C0-88A3103C9E93}" type="slidenum">
              <a:rPr lang="en-US" smtClean="0"/>
              <a:t>‹#›</a:t>
            </a:fld>
            <a:endParaRPr lang="en-US" dirty="0"/>
          </a:p>
        </p:txBody>
      </p:sp>
    </p:spTree>
    <p:extLst>
      <p:ext uri="{BB962C8B-B14F-4D97-AF65-F5344CB8AC3E}">
        <p14:creationId xmlns:p14="http://schemas.microsoft.com/office/powerpoint/2010/main" val="2160904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BF48-6DB9-D241-8178-D684E6ADD6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51E18C-6E41-B644-B96A-3D1766BC46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C0A12-D1AD-D245-9A4A-E8909A488DC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B84A782-6FAF-ED43-8D07-A86BBDB432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819348-AA7F-E342-AA62-A8F1A1577B88}"/>
              </a:ext>
            </a:extLst>
          </p:cNvPr>
          <p:cNvSpPr>
            <a:spLocks noGrp="1"/>
          </p:cNvSpPr>
          <p:nvPr>
            <p:ph type="sldNum" sz="quarter" idx="12"/>
          </p:nvPr>
        </p:nvSpPr>
        <p:spPr/>
        <p:txBody>
          <a:bodyPr/>
          <a:lstStyle/>
          <a:p>
            <a:fld id="{8895AF19-5198-2644-94C0-88A3103C9E93}" type="slidenum">
              <a:rPr lang="en-US" smtClean="0"/>
              <a:t>‹#›</a:t>
            </a:fld>
            <a:endParaRPr lang="en-US" dirty="0"/>
          </a:p>
        </p:txBody>
      </p:sp>
    </p:spTree>
    <p:extLst>
      <p:ext uri="{BB962C8B-B14F-4D97-AF65-F5344CB8AC3E}">
        <p14:creationId xmlns:p14="http://schemas.microsoft.com/office/powerpoint/2010/main" val="380670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1.xml"/><Relationship Id="rId7"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12">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pic>
        <p:nvPicPr>
          <p:cNvPr id="13" name="Picture 12"/>
          <p:cNvPicPr>
            <a:picLocks noChangeAspect="1"/>
          </p:cNvPicPr>
          <p:nvPr userDrawn="1"/>
        </p:nvPicPr>
        <p:blipFill rotWithShape="1">
          <a:blip r:embed="rId12">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12">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12">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10" name="Rectangle 9">
            <a:extLst>
              <a:ext uri="{FF2B5EF4-FFF2-40B4-BE49-F238E27FC236}">
                <a16:creationId xmlns:a16="http://schemas.microsoft.com/office/drawing/2014/main" id="{5E1673CE-EFB7-4A42-B466-318A62595C51}"/>
              </a:ext>
            </a:extLst>
          </p:cNvPr>
          <p:cNvSpPr/>
          <p:nvPr userDrawn="1"/>
        </p:nvSpPr>
        <p:spPr>
          <a:xfrm>
            <a:off x="11129049" y="6004289"/>
            <a:ext cx="1062951" cy="769441"/>
          </a:xfrm>
          <a:prstGeom prst="rect">
            <a:avLst/>
          </a:prstGeom>
        </p:spPr>
        <p:txBody>
          <a:bodyPr wrap="square">
            <a:spAutoFit/>
          </a:bodyPr>
          <a:lstStyle/>
          <a:p>
            <a:pPr algn="r"/>
            <a:r>
              <a:rPr lang="en-US" sz="1100" dirty="0">
                <a:solidFill>
                  <a:schemeClr val="bg1">
                    <a:lumMod val="50000"/>
                  </a:schemeClr>
                </a:solidFill>
              </a:rPr>
              <a:t>Hospital AIM Team </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Tree>
    <p:extLst>
      <p:ext uri="{BB962C8B-B14F-4D97-AF65-F5344CB8AC3E}">
        <p14:creationId xmlns:p14="http://schemas.microsoft.com/office/powerpoint/2010/main" val="4075878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10">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pic>
        <p:nvPicPr>
          <p:cNvPr id="13" name="Picture 12"/>
          <p:cNvPicPr>
            <a:picLocks noChangeAspect="1"/>
          </p:cNvPicPr>
          <p:nvPr userDrawn="1"/>
        </p:nvPicPr>
        <p:blipFill rotWithShape="1">
          <a:blip r:embed="rId10">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10">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10" name="Rectangle 9">
            <a:extLst>
              <a:ext uri="{FF2B5EF4-FFF2-40B4-BE49-F238E27FC236}">
                <a16:creationId xmlns:a16="http://schemas.microsoft.com/office/drawing/2014/main" id="{729412B4-0DE1-2C4C-8A55-8B592B980060}"/>
              </a:ext>
            </a:extLst>
          </p:cNvPr>
          <p:cNvSpPr/>
          <p:nvPr userDrawn="1"/>
        </p:nvSpPr>
        <p:spPr>
          <a:xfrm>
            <a:off x="11129049" y="5998132"/>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Tree>
    <p:extLst>
      <p:ext uri="{BB962C8B-B14F-4D97-AF65-F5344CB8AC3E}">
        <p14:creationId xmlns:p14="http://schemas.microsoft.com/office/powerpoint/2010/main" val="237215904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7">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pic>
        <p:nvPicPr>
          <p:cNvPr id="12" name="Picture 11"/>
          <p:cNvPicPr>
            <a:picLocks noChangeAspect="1"/>
          </p:cNvPicPr>
          <p:nvPr userDrawn="1"/>
        </p:nvPicPr>
        <p:blipFill rotWithShape="1">
          <a:blip r:embed="rId7">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3" name="Picture 12"/>
          <p:cNvPicPr>
            <a:picLocks noChangeAspect="1"/>
          </p:cNvPicPr>
          <p:nvPr userDrawn="1"/>
        </p:nvPicPr>
        <p:blipFill rotWithShape="1">
          <a:blip r:embed="rId7">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4" name="Picture 13"/>
          <p:cNvPicPr>
            <a:picLocks noChangeAspect="1"/>
          </p:cNvPicPr>
          <p:nvPr userDrawn="1"/>
        </p:nvPicPr>
        <p:blipFill rotWithShape="1">
          <a:blip r:embed="rId7">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8" name="Title Placeholder 1">
            <a:extLst>
              <a:ext uri="{FF2B5EF4-FFF2-40B4-BE49-F238E27FC236}">
                <a16:creationId xmlns:a16="http://schemas.microsoft.com/office/drawing/2014/main" id="{B81E6E3C-D605-3E42-B966-E265408EAB50}"/>
              </a:ext>
            </a:extLst>
          </p:cNvPr>
          <p:cNvSpPr>
            <a:spLocks noGrp="1"/>
          </p:cNvSpPr>
          <p:nvPr>
            <p:ph type="title"/>
          </p:nvPr>
        </p:nvSpPr>
        <p:spPr>
          <a:xfrm rot="16200000">
            <a:off x="-2314745" y="2312499"/>
            <a:ext cx="5950567" cy="1325563"/>
          </a:xfrm>
          <a:prstGeom prst="rect">
            <a:avLst/>
          </a:prstGeom>
          <a:solidFill>
            <a:schemeClr val="bg1"/>
          </a:solidFill>
          <a:ln>
            <a:solidFill>
              <a:srgbClr val="4258A6"/>
            </a:solidFill>
          </a:ln>
        </p:spPr>
        <p:txBody>
          <a:bodyPr vert="horz" lIns="91440" tIns="45720" rIns="91440" bIns="45720" rtlCol="0" anchor="ctr">
            <a:normAutofit/>
          </a:bodyPr>
          <a:lstStyle/>
          <a:p>
            <a:r>
              <a:rPr lang="en-US" dirty="0"/>
              <a:t>Click to edit Master title style</a:t>
            </a:r>
          </a:p>
        </p:txBody>
      </p:sp>
      <p:sp>
        <p:nvSpPr>
          <p:cNvPr id="18"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11" name="Rectangle 10">
            <a:extLst>
              <a:ext uri="{FF2B5EF4-FFF2-40B4-BE49-F238E27FC236}">
                <a16:creationId xmlns:a16="http://schemas.microsoft.com/office/drawing/2014/main" id="{0CEDBC57-803A-D64C-B696-1D2B810A7AB1}"/>
              </a:ext>
            </a:extLst>
          </p:cNvPr>
          <p:cNvSpPr/>
          <p:nvPr userDrawn="1"/>
        </p:nvSpPr>
        <p:spPr>
          <a:xfrm>
            <a:off x="11129049" y="5988607"/>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
        <p:nvSpPr>
          <p:cNvPr id="15" name="Rectangle 14" descr="Semi-transparent image of hospital. ">
            <a:extLst>
              <a:ext uri="{FF2B5EF4-FFF2-40B4-BE49-F238E27FC236}">
                <a16:creationId xmlns:a16="http://schemas.microsoft.com/office/drawing/2014/main" id="{849A39F5-966D-4786-AF9D-4788B2AF6602}"/>
              </a:ext>
            </a:extLst>
          </p:cNvPr>
          <p:cNvSpPr/>
          <p:nvPr userDrawn="1"/>
        </p:nvSpPr>
        <p:spPr>
          <a:xfrm>
            <a:off x="1323321" y="-4"/>
            <a:ext cx="11285773" cy="6013627"/>
          </a:xfrm>
          <a:prstGeom prst="rect">
            <a:avLst/>
          </a:prstGeom>
          <a:blipFill dpi="0" rotWithShape="1">
            <a:blip r:embed="rId8">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35439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10">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pic>
        <p:nvPicPr>
          <p:cNvPr id="13" name="Picture 12"/>
          <p:cNvPicPr>
            <a:picLocks noChangeAspect="1"/>
          </p:cNvPicPr>
          <p:nvPr userDrawn="1"/>
        </p:nvPicPr>
        <p:blipFill rotWithShape="1">
          <a:blip r:embed="rId10">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10">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10" name="Rectangle 9">
            <a:extLst>
              <a:ext uri="{FF2B5EF4-FFF2-40B4-BE49-F238E27FC236}">
                <a16:creationId xmlns:a16="http://schemas.microsoft.com/office/drawing/2014/main" id="{F1A0D9DA-1628-104A-868A-F78C550CE904}"/>
              </a:ext>
            </a:extLst>
          </p:cNvPr>
          <p:cNvSpPr/>
          <p:nvPr userDrawn="1"/>
        </p:nvSpPr>
        <p:spPr>
          <a:xfrm>
            <a:off x="11129049" y="6004289"/>
            <a:ext cx="1062951" cy="769441"/>
          </a:xfrm>
          <a:prstGeom prst="rect">
            <a:avLst/>
          </a:prstGeom>
        </p:spPr>
        <p:txBody>
          <a:bodyPr wrap="square">
            <a:spAutoFit/>
          </a:bodyPr>
          <a:lstStyle/>
          <a:p>
            <a:pPr algn="r"/>
            <a:r>
              <a:rPr lang="en-US" sz="1100" dirty="0">
                <a:solidFill>
                  <a:schemeClr val="bg1">
                    <a:lumMod val="50000"/>
                  </a:schemeClr>
                </a:solidFill>
              </a:rPr>
              <a:t>Hospital AIM Team </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Tree>
    <p:extLst>
      <p:ext uri="{BB962C8B-B14F-4D97-AF65-F5344CB8AC3E}">
        <p14:creationId xmlns:p14="http://schemas.microsoft.com/office/powerpoint/2010/main" val="34044363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37.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4.xml"/><Relationship Id="rId7" Type="http://schemas.microsoft.com/office/2007/relationships/hdphoto" Target="../media/hdphoto4.wdp"/><Relationship Id="rId2" Type="http://schemas.openxmlformats.org/officeDocument/2006/relationships/slideLayout" Target="../slideLayouts/slideLayout19.xml"/><Relationship Id="rId1" Type="http://schemas.openxmlformats.org/officeDocument/2006/relationships/tags" Target="../tags/tag6.xml"/><Relationship Id="rId6" Type="http://schemas.openxmlformats.org/officeDocument/2006/relationships/image" Target="../media/image39.png"/><Relationship Id="rId5" Type="http://schemas.microsoft.com/office/2007/relationships/hdphoto" Target="../media/hdphoto3.wdp"/><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5.xml"/><Relationship Id="rId7" Type="http://schemas.microsoft.com/office/2007/relationships/hdphoto" Target="../media/hdphoto4.wdp"/><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39.png"/><Relationship Id="rId5" Type="http://schemas.microsoft.com/office/2007/relationships/hdphoto" Target="../media/hdphoto3.wdp"/><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6.xml"/><Relationship Id="rId7" Type="http://schemas.microsoft.com/office/2007/relationships/hdphoto" Target="../media/hdphoto4.wdp"/><Relationship Id="rId2" Type="http://schemas.openxmlformats.org/officeDocument/2006/relationships/slideLayout" Target="../slideLayouts/slideLayout19.xml"/><Relationship Id="rId1" Type="http://schemas.openxmlformats.org/officeDocument/2006/relationships/tags" Target="../tags/tag8.xml"/><Relationship Id="rId6" Type="http://schemas.openxmlformats.org/officeDocument/2006/relationships/image" Target="../media/image39.png"/><Relationship Id="rId5" Type="http://schemas.microsoft.com/office/2007/relationships/hdphoto" Target="../media/hdphoto3.wdp"/><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7.xml"/><Relationship Id="rId7" Type="http://schemas.openxmlformats.org/officeDocument/2006/relationships/image" Target="../media/image41.png"/><Relationship Id="rId2" Type="http://schemas.openxmlformats.org/officeDocument/2006/relationships/slideLayout" Target="../slideLayouts/slideLayout19.xml"/><Relationship Id="rId1" Type="http://schemas.openxmlformats.org/officeDocument/2006/relationships/tags" Target="../tags/tag9.xml"/><Relationship Id="rId6" Type="http://schemas.openxmlformats.org/officeDocument/2006/relationships/image" Target="../media/image40.png"/><Relationship Id="rId5" Type="http://schemas.microsoft.com/office/2007/relationships/hdphoto" Target="../media/hdphoto3.wdp"/><Relationship Id="rId10" Type="http://schemas.openxmlformats.org/officeDocument/2006/relationships/image" Target="../media/image42.png"/><Relationship Id="rId4" Type="http://schemas.openxmlformats.org/officeDocument/2006/relationships/image" Target="../media/image38.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8.xml"/><Relationship Id="rId7" Type="http://schemas.openxmlformats.org/officeDocument/2006/relationships/image" Target="../media/image41.png"/><Relationship Id="rId2" Type="http://schemas.openxmlformats.org/officeDocument/2006/relationships/slideLayout" Target="../slideLayouts/slideLayout19.xml"/><Relationship Id="rId1" Type="http://schemas.openxmlformats.org/officeDocument/2006/relationships/tags" Target="../tags/tag10.xml"/><Relationship Id="rId6" Type="http://schemas.openxmlformats.org/officeDocument/2006/relationships/image" Target="../media/image40.png"/><Relationship Id="rId5" Type="http://schemas.microsoft.com/office/2007/relationships/hdphoto" Target="../media/hdphoto3.wdp"/><Relationship Id="rId10" Type="http://schemas.openxmlformats.org/officeDocument/2006/relationships/image" Target="../media/image42.png"/><Relationship Id="rId4" Type="http://schemas.openxmlformats.org/officeDocument/2006/relationships/image" Target="../media/image38.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33.png"/><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oleObject" Target="../embeddings/oleObject2.bin"/><Relationship Id="rId5" Type="http://schemas.openxmlformats.org/officeDocument/2006/relationships/image" Target="../media/image32.png"/><Relationship Id="rId4" Type="http://schemas.openxmlformats.org/officeDocument/2006/relationships/oleObject" Target="../embeddings/oleObject1.bin"/><Relationship Id="rId9"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7.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1.xml"/><Relationship Id="rId7" Type="http://schemas.microsoft.com/office/2007/relationships/hdphoto" Target="../media/hdphoto4.wdp"/><Relationship Id="rId2" Type="http://schemas.openxmlformats.org/officeDocument/2006/relationships/slideLayout" Target="../slideLayouts/slideLayout19.xml"/><Relationship Id="rId1" Type="http://schemas.openxmlformats.org/officeDocument/2006/relationships/tags" Target="../tags/tag12.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2.xml"/><Relationship Id="rId7" Type="http://schemas.microsoft.com/office/2007/relationships/hdphoto" Target="../media/hdphoto4.wdp"/><Relationship Id="rId2" Type="http://schemas.openxmlformats.org/officeDocument/2006/relationships/slideLayout" Target="../slideLayouts/slideLayout19.xml"/><Relationship Id="rId1" Type="http://schemas.openxmlformats.org/officeDocument/2006/relationships/tags" Target="../tags/tag13.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3.xml"/><Relationship Id="rId7" Type="http://schemas.microsoft.com/office/2007/relationships/hdphoto" Target="../media/hdphoto4.wdp"/><Relationship Id="rId2" Type="http://schemas.openxmlformats.org/officeDocument/2006/relationships/slideLayout" Target="../slideLayouts/slideLayout19.xml"/><Relationship Id="rId1" Type="http://schemas.openxmlformats.org/officeDocument/2006/relationships/tags" Target="../tags/tag14.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ahrq.gov/patient-safety/patients-families/index.html"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hyperlink" Target="https://www.ahrq.gov/patient-safety/reports/engage/casestudies.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0B58-8F49-2841-9312-616A71940AFA}"/>
              </a:ext>
            </a:extLst>
          </p:cNvPr>
          <p:cNvSpPr>
            <a:spLocks noGrp="1"/>
          </p:cNvSpPr>
          <p:nvPr>
            <p:ph type="ctrTitle"/>
          </p:nvPr>
        </p:nvSpPr>
        <p:spPr>
          <a:xfrm>
            <a:off x="3767359" y="2552700"/>
            <a:ext cx="6929718" cy="1947582"/>
          </a:xfrm>
        </p:spPr>
        <p:txBody>
          <a:bodyPr>
            <a:noAutofit/>
          </a:bodyPr>
          <a:lstStyle/>
          <a:p>
            <a:r>
              <a:rPr lang="en-US" sz="4400" b="1" dirty="0"/>
              <a:t>Situation Monitoring</a:t>
            </a:r>
            <a:br>
              <a:rPr lang="en-US" sz="4400" b="1" dirty="0"/>
            </a:br>
            <a:r>
              <a:rPr lang="en-US" sz="4400" dirty="0"/>
              <a:t>Obstetric Hemorrhage</a:t>
            </a:r>
          </a:p>
        </p:txBody>
      </p:sp>
      <p:sp>
        <p:nvSpPr>
          <p:cNvPr id="15" name="Text Placeholder 14"/>
          <p:cNvSpPr>
            <a:spLocks noGrp="1"/>
          </p:cNvSpPr>
          <p:nvPr>
            <p:ph type="body" sz="quarter" idx="11"/>
          </p:nvPr>
        </p:nvSpPr>
        <p:spPr>
          <a:xfrm>
            <a:off x="3767500" y="3885305"/>
            <a:ext cx="6929437" cy="655917"/>
          </a:xfrm>
        </p:spPr>
        <p:txBody>
          <a:bodyPr/>
          <a:lstStyle/>
          <a:p>
            <a:r>
              <a:rPr lang="en-US" dirty="0"/>
              <a:t>Module 4 of 8</a:t>
            </a:r>
          </a:p>
        </p:txBody>
      </p:sp>
      <p:sp>
        <p:nvSpPr>
          <p:cNvPr id="5" name="Text Placeholder 4"/>
          <p:cNvSpPr>
            <a:spLocks noGrp="1"/>
          </p:cNvSpPr>
          <p:nvPr>
            <p:ph type="body" sz="quarter" idx="12"/>
          </p:nvPr>
        </p:nvSpPr>
        <p:spPr>
          <a:xfrm>
            <a:off x="0" y="1874520"/>
            <a:ext cx="3409950" cy="2994660"/>
          </a:xfrm>
        </p:spPr>
        <p:txBody>
          <a:bodyPr anchor="ctr"/>
          <a:lstStyle/>
          <a:p>
            <a:pPr marL="0" lvl="0" indent="0" algn="ctr">
              <a:lnSpc>
                <a:spcPct val="100000"/>
              </a:lnSpc>
              <a:spcBef>
                <a:spcPts val="0"/>
              </a:spcBef>
              <a:buNone/>
            </a:pPr>
            <a:r>
              <a:rPr lang="en-US" sz="4000" dirty="0">
                <a:solidFill>
                  <a:prstClr val="black"/>
                </a:solidFill>
              </a:rPr>
              <a:t>SPPC-II</a:t>
            </a:r>
          </a:p>
          <a:p>
            <a:pPr marL="0" lvl="0" indent="0" algn="ctr">
              <a:spcBef>
                <a:spcPct val="0"/>
              </a:spcBef>
              <a:buNone/>
              <a:defRPr/>
            </a:pPr>
            <a:r>
              <a:rPr lang="en-US" sz="4000" dirty="0">
                <a:solidFill>
                  <a:prstClr val="black"/>
                </a:solidFill>
              </a:rPr>
              <a:t>Toolkit</a:t>
            </a:r>
          </a:p>
        </p:txBody>
      </p:sp>
      <p:pic>
        <p:nvPicPr>
          <p:cNvPr id="7" name="Picture 6" descr="Logo for Agency for Healthcare Research and Quality (AHRQ)">
            <a:extLst>
              <a:ext uri="{FF2B5EF4-FFF2-40B4-BE49-F238E27FC236}">
                <a16:creationId xmlns:a16="http://schemas.microsoft.com/office/drawing/2014/main" id="{29EE37A2-02A1-488D-9637-3F2FB3BC8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747" y="5696015"/>
            <a:ext cx="2377440" cy="822960"/>
          </a:xfrm>
          <a:prstGeom prst="rect">
            <a:avLst/>
          </a:prstGeom>
        </p:spPr>
      </p:pic>
      <p:sp>
        <p:nvSpPr>
          <p:cNvPr id="3" name="TextBox 2">
            <a:extLst>
              <a:ext uri="{FF2B5EF4-FFF2-40B4-BE49-F238E27FC236}">
                <a16:creationId xmlns:a16="http://schemas.microsoft.com/office/drawing/2014/main" id="{C16EA10A-F736-93A0-4619-05E35EEB78BA}"/>
              </a:ext>
            </a:extLst>
          </p:cNvPr>
          <p:cNvSpPr txBox="1"/>
          <p:nvPr/>
        </p:nvSpPr>
        <p:spPr>
          <a:xfrm>
            <a:off x="9277350" y="5934075"/>
            <a:ext cx="2420214" cy="646331"/>
          </a:xfrm>
          <a:prstGeom prst="rect">
            <a:avLst/>
          </a:prstGeom>
          <a:noFill/>
        </p:spPr>
        <p:txBody>
          <a:bodyPr wrap="none" rtlCol="0">
            <a:spAutoFit/>
          </a:bodyPr>
          <a:lstStyle/>
          <a:p>
            <a:pPr algn="r"/>
            <a:r>
              <a:rPr lang="en-US" dirty="0"/>
              <a:t>AHRQ Pub. No. 23-0046</a:t>
            </a:r>
          </a:p>
          <a:p>
            <a:pPr algn="r"/>
            <a:r>
              <a:rPr lang="en-US" dirty="0"/>
              <a:t>July 2023</a:t>
            </a:r>
          </a:p>
        </p:txBody>
      </p:sp>
    </p:spTree>
    <p:custDataLst>
      <p:tags r:id="rId1"/>
    </p:custDataLst>
    <p:extLst>
      <p:ext uri="{BB962C8B-B14F-4D97-AF65-F5344CB8AC3E}">
        <p14:creationId xmlns:p14="http://schemas.microsoft.com/office/powerpoint/2010/main" val="3936236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76BE-0963-2D43-A6EF-0F451DF02EBA}"/>
              </a:ext>
            </a:extLst>
          </p:cNvPr>
          <p:cNvSpPr>
            <a:spLocks noGrp="1"/>
          </p:cNvSpPr>
          <p:nvPr>
            <p:ph type="title"/>
          </p:nvPr>
        </p:nvSpPr>
        <p:spPr/>
        <p:txBody>
          <a:bodyPr/>
          <a:lstStyle/>
          <a:p>
            <a:r>
              <a:rPr lang="en-US" dirty="0"/>
              <a:t>Hemorrhage-Specific Planning</a:t>
            </a:r>
          </a:p>
        </p:txBody>
      </p:sp>
      <p:sp>
        <p:nvSpPr>
          <p:cNvPr id="3" name="Content Placeholder 2">
            <a:extLst>
              <a:ext uri="{FF2B5EF4-FFF2-40B4-BE49-F238E27FC236}">
                <a16:creationId xmlns:a16="http://schemas.microsoft.com/office/drawing/2014/main" id="{CB55D27E-5EC3-DA49-B023-DE0042D24C90}"/>
              </a:ext>
            </a:extLst>
          </p:cNvPr>
          <p:cNvSpPr>
            <a:spLocks noGrp="1"/>
          </p:cNvSpPr>
          <p:nvPr>
            <p:ph idx="1"/>
          </p:nvPr>
        </p:nvSpPr>
        <p:spPr/>
        <p:txBody>
          <a:bodyPr>
            <a:normAutofit fontScale="85000" lnSpcReduction="20000"/>
          </a:bodyPr>
          <a:lstStyle/>
          <a:p>
            <a:pPr marL="0" indent="0" algn="ctr">
              <a:buNone/>
            </a:pPr>
            <a:r>
              <a:rPr lang="en-US" b="1" i="1" dirty="0">
                <a:solidFill>
                  <a:srgbClr val="4258A6"/>
                </a:solidFill>
              </a:rPr>
              <a:t>Tip! Convene a huddle at the first signs of a hemorrhage and</a:t>
            </a:r>
            <a:br>
              <a:rPr lang="en-US" b="1" i="1" dirty="0">
                <a:solidFill>
                  <a:srgbClr val="4258A6"/>
                </a:solidFill>
              </a:rPr>
            </a:br>
            <a:r>
              <a:rPr lang="en-US" b="1" i="1" dirty="0">
                <a:solidFill>
                  <a:srgbClr val="4258A6"/>
                </a:solidFill>
              </a:rPr>
              <a:t>every 30 minutes that the event is prolonged.</a:t>
            </a:r>
          </a:p>
          <a:p>
            <a:endParaRPr lang="en-US" dirty="0"/>
          </a:p>
          <a:p>
            <a:pPr>
              <a:buClr>
                <a:srgbClr val="4258A6"/>
              </a:buClr>
              <a:buFont typeface="Wingdings" panose="05000000000000000000" pitchFamily="2" charset="2"/>
              <a:buChar char="ü"/>
            </a:pPr>
            <a:r>
              <a:rPr lang="en-US" dirty="0"/>
              <a:t>Is the patient at risk for hemorrhage? What are her early-warning signs?</a:t>
            </a:r>
          </a:p>
          <a:p>
            <a:pPr>
              <a:buClr>
                <a:srgbClr val="4258A6"/>
              </a:buClr>
              <a:buFont typeface="Wingdings" panose="05000000000000000000" pitchFamily="2" charset="2"/>
              <a:buChar char="ü"/>
            </a:pPr>
            <a:r>
              <a:rPr lang="en-US" dirty="0"/>
              <a:t>How much blood has she lost?</a:t>
            </a:r>
          </a:p>
          <a:p>
            <a:pPr>
              <a:buClr>
                <a:srgbClr val="4258A6"/>
              </a:buClr>
              <a:buFont typeface="Wingdings" panose="05000000000000000000" pitchFamily="2" charset="2"/>
              <a:buChar char="ü"/>
            </a:pPr>
            <a:r>
              <a:rPr lang="en-US" dirty="0"/>
              <a:t>What is our best plan of care for responding to hemorrhage?</a:t>
            </a:r>
          </a:p>
          <a:p>
            <a:pPr lvl="1">
              <a:buClr>
                <a:srgbClr val="4258A6"/>
              </a:buClr>
              <a:buFont typeface="Wingdings" panose="05000000000000000000" pitchFamily="2" charset="2"/>
              <a:buChar char="ü"/>
            </a:pPr>
            <a:r>
              <a:rPr lang="en-US" dirty="0"/>
              <a:t>What does the facility protocol suggest we do?</a:t>
            </a:r>
          </a:p>
          <a:p>
            <a:pPr>
              <a:buClr>
                <a:srgbClr val="4258A6"/>
              </a:buClr>
              <a:buFont typeface="Wingdings" panose="05000000000000000000" pitchFamily="2" charset="2"/>
              <a:buChar char="ü"/>
            </a:pPr>
            <a:r>
              <a:rPr lang="en-US" dirty="0"/>
              <a:t>Do we have a contingency plan?</a:t>
            </a:r>
          </a:p>
          <a:p>
            <a:pPr>
              <a:buClr>
                <a:srgbClr val="4258A6"/>
              </a:buClr>
              <a:buFont typeface="Wingdings" panose="05000000000000000000" pitchFamily="2" charset="2"/>
              <a:buChar char="ü"/>
            </a:pPr>
            <a:r>
              <a:rPr lang="en-US" dirty="0"/>
              <a:t>How is the patient doing? </a:t>
            </a:r>
          </a:p>
          <a:p>
            <a:pPr lvl="1">
              <a:buClr>
                <a:srgbClr val="4258A6"/>
              </a:buClr>
              <a:buFont typeface="Wingdings" panose="05000000000000000000" pitchFamily="2" charset="2"/>
              <a:buChar char="ü"/>
            </a:pPr>
            <a:r>
              <a:rPr lang="en-US" dirty="0"/>
              <a:t>Is she distressed? What fears or anxiety has she communicated?</a:t>
            </a:r>
          </a:p>
          <a:p>
            <a:pPr>
              <a:buClr>
                <a:srgbClr val="4258A6"/>
              </a:buClr>
              <a:buFont typeface="Wingdings" panose="05000000000000000000" pitchFamily="2" charset="2"/>
              <a:buChar char="ü"/>
            </a:pPr>
            <a:r>
              <a:rPr lang="en-US" dirty="0"/>
              <a:t>Are the family and patient aware of the plan?</a:t>
            </a:r>
          </a:p>
        </p:txBody>
      </p:sp>
      <p:sp>
        <p:nvSpPr>
          <p:cNvPr id="4" name="Slide Number Placeholder 14">
            <a:extLst>
              <a:ext uri="{FF2B5EF4-FFF2-40B4-BE49-F238E27FC236}">
                <a16:creationId xmlns:a16="http://schemas.microsoft.com/office/drawing/2014/main" id="{144EB32A-961D-404E-883A-86040206308F}"/>
              </a:ext>
            </a:extLst>
          </p:cNvPr>
          <p:cNvSpPr>
            <a:spLocks noGrp="1"/>
          </p:cNvSpPr>
          <p:nvPr>
            <p:ph type="sldNum" sz="quarter" idx="12"/>
          </p:nvPr>
        </p:nvSpPr>
        <p:spPr>
          <a:xfrm>
            <a:off x="11151294" y="6255876"/>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527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Application to 4Rs">
            <a:extLst>
              <a:ext uri="{FF2B5EF4-FFF2-40B4-BE49-F238E27FC236}">
                <a16:creationId xmlns:a16="http://schemas.microsoft.com/office/drawing/2014/main" id="{B55A0AF1-593B-8149-B3B6-FF88588FD7D0}"/>
              </a:ext>
            </a:extLst>
          </p:cNvPr>
          <p:cNvSpPr>
            <a:spLocks noGrp="1"/>
          </p:cNvSpPr>
          <p:nvPr>
            <p:ph type="title"/>
          </p:nvPr>
        </p:nvSpPr>
        <p:spPr>
          <a:xfrm>
            <a:off x="838200" y="365125"/>
            <a:ext cx="9815664" cy="1325563"/>
          </a:xfrm>
        </p:spPr>
        <p:txBody>
          <a:bodyPr>
            <a:normAutofit/>
          </a:bodyPr>
          <a:lstStyle/>
          <a:p>
            <a:r>
              <a:rPr lang="en-US" sz="4200" dirty="0"/>
              <a:t>Application to 4 </a:t>
            </a:r>
            <a:r>
              <a:rPr lang="en-US" sz="4200" dirty="0" err="1"/>
              <a:t>Rs</a:t>
            </a:r>
            <a:r>
              <a:rPr lang="en-US" sz="4200" dirty="0"/>
              <a:t>: Briefs &amp; Huddles</a:t>
            </a:r>
          </a:p>
        </p:txBody>
      </p:sp>
      <p:sp>
        <p:nvSpPr>
          <p:cNvPr id="8" name="Oval 7"/>
          <p:cNvSpPr/>
          <p:nvPr/>
        </p:nvSpPr>
        <p:spPr>
          <a:xfrm>
            <a:off x="10653864" y="116160"/>
            <a:ext cx="1426195" cy="1225744"/>
          </a:xfrm>
          <a:prstGeom prst="ellipse">
            <a:avLst/>
          </a:prstGeom>
          <a:solidFill>
            <a:srgbClr val="505BA7"/>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 Rs</a:t>
            </a:r>
          </a:p>
        </p:txBody>
      </p:sp>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aphicFrame>
        <p:nvGraphicFramePr>
          <p:cNvPr id="9" name="Table Placeholder 4" descr="Table">
            <a:extLst>
              <a:ext uri="{FF2B5EF4-FFF2-40B4-BE49-F238E27FC236}">
                <a16:creationId xmlns:a16="http://schemas.microsoft.com/office/drawing/2014/main" id="{BA37D956-B908-6248-9C92-3FB1030FC040}"/>
              </a:ext>
            </a:extLst>
          </p:cNvPr>
          <p:cNvGraphicFramePr>
            <a:graphicFrameLocks noGrp="1"/>
          </p:cNvGraphicFramePr>
          <p:nvPr>
            <p:ph type="tbl" sz="quarter" idx="11"/>
          </p:nvPr>
        </p:nvGraphicFramePr>
        <p:xfrm>
          <a:off x="851361" y="1552148"/>
          <a:ext cx="10515600" cy="4389120"/>
        </p:xfrm>
        <a:graphic>
          <a:graphicData uri="http://schemas.openxmlformats.org/drawingml/2006/table">
            <a:tbl>
              <a:tblPr firstRow="1" bandRow="1">
                <a:tableStyleId>{5C22544A-7EE6-4342-B048-85BDC9FD1C3A}</a:tableStyleId>
              </a:tblPr>
              <a:tblGrid>
                <a:gridCol w="1821873">
                  <a:extLst>
                    <a:ext uri="{9D8B030D-6E8A-4147-A177-3AD203B41FA5}">
                      <a16:colId xmlns:a16="http://schemas.microsoft.com/office/drawing/2014/main" val="2244159839"/>
                    </a:ext>
                  </a:extLst>
                </a:gridCol>
                <a:gridCol w="3435927">
                  <a:extLst>
                    <a:ext uri="{9D8B030D-6E8A-4147-A177-3AD203B41FA5}">
                      <a16:colId xmlns:a16="http://schemas.microsoft.com/office/drawing/2014/main" val="3543201092"/>
                    </a:ext>
                  </a:extLst>
                </a:gridCol>
                <a:gridCol w="3311236">
                  <a:extLst>
                    <a:ext uri="{9D8B030D-6E8A-4147-A177-3AD203B41FA5}">
                      <a16:colId xmlns:a16="http://schemas.microsoft.com/office/drawing/2014/main" val="574034385"/>
                    </a:ext>
                  </a:extLst>
                </a:gridCol>
                <a:gridCol w="1946564">
                  <a:extLst>
                    <a:ext uri="{9D8B030D-6E8A-4147-A177-3AD203B41FA5}">
                      <a16:colId xmlns:a16="http://schemas.microsoft.com/office/drawing/2014/main" val="3372957914"/>
                    </a:ext>
                  </a:extLst>
                </a:gridCol>
              </a:tblGrid>
              <a:tr h="370840">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a:t>
                      </a:r>
                    </a:p>
                    <a:p>
                      <a:pPr algn="ctr"/>
                      <a:r>
                        <a:rPr lang="en-US" sz="1800" i="1" dirty="0"/>
                        <a:t>Every Unit</a:t>
                      </a:r>
                    </a:p>
                  </a:txBody>
                  <a:tcPr anchor="b"/>
                </a:tc>
                <a:extLst>
                  <a:ext uri="{0D108BD9-81ED-4DB2-BD59-A6C34878D82A}">
                    <a16:rowId xmlns:a16="http://schemas.microsoft.com/office/drawing/2014/main" val="21670126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N/A</a:t>
                      </a:r>
                    </a:p>
                  </a:txBody>
                  <a:tcPr/>
                </a:tc>
                <a:tc>
                  <a:txBody>
                    <a:bodyPr/>
                    <a:lstStyle/>
                    <a:p>
                      <a:pPr marL="0" lvl="0" indent="0">
                        <a:buFont typeface="Arial" panose="020B0604020202020204" pitchFamily="34" charset="0"/>
                        <a:buNone/>
                      </a:pPr>
                      <a:r>
                        <a:rPr lang="en-US" b="1" u="sng" dirty="0"/>
                        <a:t>Brief</a:t>
                      </a:r>
                      <a:r>
                        <a:rPr lang="en-US" dirty="0"/>
                        <a:t> upon patient intake </a:t>
                      </a:r>
                    </a:p>
                    <a:p>
                      <a:pPr marL="285750" lvl="0" indent="-285750">
                        <a:buFont typeface="Arial" panose="020B0604020202020204" pitchFamily="34" charset="0"/>
                        <a:buChar char="•"/>
                      </a:pPr>
                      <a:r>
                        <a:rPr lang="en-US" dirty="0"/>
                        <a:t>Review the patient problem list and subsequent care plan for preventing and managing hemorrhage, </a:t>
                      </a:r>
                    </a:p>
                    <a:p>
                      <a:pPr marL="285750" lvl="0" indent="-285750">
                        <a:buFont typeface="Arial" panose="020B0604020202020204" pitchFamily="34" charset="0"/>
                        <a:buChar char="•"/>
                      </a:pPr>
                      <a:r>
                        <a:rPr lang="en-US" dirty="0"/>
                        <a:t>Discuss expectations for the case, and any anticipated points of diversion from plan</a:t>
                      </a:r>
                    </a:p>
                    <a:p>
                      <a:pPr marL="285750" lvl="0" indent="-285750">
                        <a:buFont typeface="Arial" panose="020B0604020202020204" pitchFamily="34" charset="0"/>
                        <a:buChar char="•"/>
                      </a:pPr>
                      <a:endParaRPr lang="en-US" dirty="0"/>
                    </a:p>
                    <a:p>
                      <a:pPr marL="0" lvl="0" indent="0">
                        <a:buFont typeface="Arial" panose="020B0604020202020204" pitchFamily="34" charset="0"/>
                        <a:buNone/>
                      </a:pPr>
                      <a:r>
                        <a:rPr lang="en-US" sz="1800" b="1" i="0" u="sng" strike="noStrike" noProof="0" dirty="0">
                          <a:solidFill>
                            <a:srgbClr val="000000"/>
                          </a:solidFill>
                          <a:latin typeface="+mn-lt"/>
                        </a:rPr>
                        <a:t>Huddle</a:t>
                      </a:r>
                      <a:r>
                        <a:rPr lang="en-US" sz="1800" b="0" i="0" u="none" strike="noStrike" noProof="0" dirty="0">
                          <a:solidFill>
                            <a:srgbClr val="000000"/>
                          </a:solidFill>
                          <a:latin typeface="+mn-lt"/>
                        </a:rPr>
                        <a:t> as hemorrhage risk or other aspects of patient care change and merit modifications to the care plan</a:t>
                      </a:r>
                    </a:p>
                  </a:txBody>
                  <a:tcPr/>
                </a:tc>
                <a:tc>
                  <a:txBody>
                    <a:bodyPr/>
                    <a:lstStyle/>
                    <a:p>
                      <a:pPr marL="0" indent="0">
                        <a:buFont typeface="Arial" panose="020B0604020202020204" pitchFamily="34" charset="0"/>
                        <a:buNone/>
                      </a:pPr>
                      <a:r>
                        <a:rPr lang="en-US" b="1" u="sng" dirty="0"/>
                        <a:t>Huddle every 15 minutes </a:t>
                      </a:r>
                      <a:r>
                        <a:rPr lang="en-US" u="none" dirty="0"/>
                        <a:t>if the situation is prolonged (recommended)</a:t>
                      </a:r>
                    </a:p>
                    <a:p>
                      <a:pPr marL="0" indent="0">
                        <a:buFont typeface="Arial" panose="020B0604020202020204" pitchFamily="34" charset="0"/>
                        <a:buNone/>
                      </a:pPr>
                      <a:endParaRPr lang="en-US" u="none" dirty="0"/>
                    </a:p>
                    <a:p>
                      <a:pPr marL="0" lvl="0" indent="0">
                        <a:buFont typeface="Arial" panose="020B0604020202020204" pitchFamily="34" charset="0"/>
                        <a:buNone/>
                      </a:pPr>
                      <a:r>
                        <a:rPr lang="en-US" sz="1800" b="1" i="0" u="sng" strike="noStrike" noProof="0" dirty="0">
                          <a:solidFill>
                            <a:srgbClr val="000000"/>
                          </a:solidFill>
                          <a:latin typeface="+mn-lt"/>
                        </a:rPr>
                        <a:t>Huddle</a:t>
                      </a:r>
                      <a:r>
                        <a:rPr lang="en-US" sz="1800" b="0" i="0" u="none" strike="noStrike" noProof="0" dirty="0">
                          <a:solidFill>
                            <a:srgbClr val="000000"/>
                          </a:solidFill>
                          <a:latin typeface="+mn-lt"/>
                        </a:rPr>
                        <a:t> as hemorrhage risk or other aspects of patient care change and merit modifications to the care plan.</a:t>
                      </a:r>
                      <a:endParaRPr lang="en-US" u="none" dirty="0"/>
                    </a:p>
                  </a:txBody>
                  <a:tcPr/>
                </a:tc>
                <a:tc>
                  <a:txBody>
                    <a:bodyPr/>
                    <a:lstStyle/>
                    <a:p>
                      <a:pPr marL="0" indent="0">
                        <a:buFont typeface="Arial" panose="020B0604020202020204" pitchFamily="34" charset="0"/>
                        <a:buNone/>
                      </a:pPr>
                      <a:r>
                        <a:rPr lang="en-US" dirty="0"/>
                        <a:t>N/A</a:t>
                      </a:r>
                    </a:p>
                  </a:txBody>
                  <a:tcPr/>
                </a:tc>
                <a:extLst>
                  <a:ext uri="{0D108BD9-81ED-4DB2-BD59-A6C34878D82A}">
                    <a16:rowId xmlns:a16="http://schemas.microsoft.com/office/drawing/2014/main" val="298757971"/>
                  </a:ext>
                </a:extLst>
              </a:tr>
            </a:tbl>
          </a:graphicData>
        </a:graphic>
      </p:graphicFrame>
    </p:spTree>
    <p:extLst>
      <p:ext uri="{BB962C8B-B14F-4D97-AF65-F5344CB8AC3E}">
        <p14:creationId xmlns:p14="http://schemas.microsoft.com/office/powerpoint/2010/main" val="849821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F108-A19E-6240-981E-1655DE9A7D21}"/>
              </a:ext>
            </a:extLst>
          </p:cNvPr>
          <p:cNvSpPr>
            <a:spLocks noGrp="1"/>
          </p:cNvSpPr>
          <p:nvPr>
            <p:ph type="title"/>
          </p:nvPr>
        </p:nvSpPr>
        <p:spPr/>
        <p:txBody>
          <a:bodyPr/>
          <a:lstStyle/>
          <a:p>
            <a:r>
              <a:rPr lang="en-US" dirty="0"/>
              <a:t>Huddle/Brief Practice</a:t>
            </a:r>
          </a:p>
        </p:txBody>
      </p:sp>
      <p:sp>
        <p:nvSpPr>
          <p:cNvPr id="5" name="Text Placeholder 4">
            <a:extLst>
              <a:ext uri="{FF2B5EF4-FFF2-40B4-BE49-F238E27FC236}">
                <a16:creationId xmlns:a16="http://schemas.microsoft.com/office/drawing/2014/main" id="{049E55E8-0B89-A64A-A3AE-783BB8043F9D}"/>
              </a:ext>
            </a:extLst>
          </p:cNvPr>
          <p:cNvSpPr>
            <a:spLocks noGrp="1"/>
          </p:cNvSpPr>
          <p:nvPr>
            <p:ph type="body" idx="1"/>
          </p:nvPr>
        </p:nvSpPr>
        <p:spPr/>
        <p:txBody>
          <a:bodyPr/>
          <a:lstStyle/>
          <a:p>
            <a:r>
              <a:rPr lang="en-US" sz="2800" i="1" dirty="0">
                <a:solidFill>
                  <a:srgbClr val="4258A6"/>
                </a:solidFill>
              </a:rPr>
              <a:t>Instructions</a:t>
            </a:r>
          </a:p>
        </p:txBody>
      </p:sp>
      <p:sp>
        <p:nvSpPr>
          <p:cNvPr id="3" name="Content Placeholder 2">
            <a:extLst>
              <a:ext uri="{FF2B5EF4-FFF2-40B4-BE49-F238E27FC236}">
                <a16:creationId xmlns:a16="http://schemas.microsoft.com/office/drawing/2014/main" id="{97AD5076-0C36-1343-9F3A-1A433D9F2001}"/>
              </a:ext>
            </a:extLst>
          </p:cNvPr>
          <p:cNvSpPr>
            <a:spLocks noGrp="1"/>
          </p:cNvSpPr>
          <p:nvPr>
            <p:ph sz="half" idx="2"/>
          </p:nvPr>
        </p:nvSpPr>
        <p:spPr>
          <a:xfrm>
            <a:off x="839788" y="2505075"/>
            <a:ext cx="5157787" cy="3115140"/>
          </a:xfrm>
        </p:spPr>
        <p:txBody>
          <a:bodyPr/>
          <a:lstStyle/>
          <a:p>
            <a:r>
              <a:rPr lang="en-US" dirty="0"/>
              <a:t>Partner with three to five other participants</a:t>
            </a:r>
          </a:p>
          <a:p>
            <a:r>
              <a:rPr lang="en-US" dirty="0"/>
              <a:t>Think about the case scenario you read and all the events that unfolded</a:t>
            </a:r>
          </a:p>
          <a:p>
            <a:r>
              <a:rPr lang="en-US" dirty="0"/>
              <a:t>Conduct a 5-minute huddle</a:t>
            </a:r>
          </a:p>
        </p:txBody>
      </p:sp>
      <p:sp>
        <p:nvSpPr>
          <p:cNvPr id="6" name="Text Placeholder 5">
            <a:extLst>
              <a:ext uri="{FF2B5EF4-FFF2-40B4-BE49-F238E27FC236}">
                <a16:creationId xmlns:a16="http://schemas.microsoft.com/office/drawing/2014/main" id="{CCC598A4-FC77-D540-B0E2-98F378B464AE}"/>
              </a:ext>
            </a:extLst>
          </p:cNvPr>
          <p:cNvSpPr>
            <a:spLocks noGrp="1"/>
          </p:cNvSpPr>
          <p:nvPr>
            <p:ph type="body" sz="quarter" idx="3"/>
          </p:nvPr>
        </p:nvSpPr>
        <p:spPr/>
        <p:txBody>
          <a:bodyPr>
            <a:normAutofit/>
          </a:bodyPr>
          <a:lstStyle/>
          <a:p>
            <a:r>
              <a:rPr lang="en-US" sz="2800" i="1" dirty="0">
                <a:solidFill>
                  <a:srgbClr val="4258A6"/>
                </a:solidFill>
              </a:rPr>
              <a:t>Key Tips</a:t>
            </a:r>
          </a:p>
        </p:txBody>
      </p:sp>
      <p:sp>
        <p:nvSpPr>
          <p:cNvPr id="4" name="Content Placeholder 3">
            <a:extLst>
              <a:ext uri="{FF2B5EF4-FFF2-40B4-BE49-F238E27FC236}">
                <a16:creationId xmlns:a16="http://schemas.microsoft.com/office/drawing/2014/main" id="{F8196C05-7A36-2C45-A312-31400B12FD35}"/>
              </a:ext>
            </a:extLst>
          </p:cNvPr>
          <p:cNvSpPr>
            <a:spLocks noGrp="1"/>
          </p:cNvSpPr>
          <p:nvPr>
            <p:ph sz="quarter" idx="4"/>
          </p:nvPr>
        </p:nvSpPr>
        <p:spPr>
          <a:xfrm>
            <a:off x="6172200" y="2505075"/>
            <a:ext cx="5183188" cy="3115140"/>
          </a:xfrm>
        </p:spPr>
        <p:txBody>
          <a:bodyPr/>
          <a:lstStyle/>
          <a:p>
            <a:r>
              <a:rPr lang="en-US" dirty="0"/>
              <a:t>Focus on </a:t>
            </a:r>
          </a:p>
          <a:p>
            <a:pPr lvl="1"/>
            <a:r>
              <a:rPr lang="en-US" dirty="0"/>
              <a:t>Patient problem list and history</a:t>
            </a:r>
          </a:p>
          <a:p>
            <a:r>
              <a:rPr lang="en-US" dirty="0"/>
              <a:t>Teamwork considerations</a:t>
            </a:r>
          </a:p>
          <a:p>
            <a:r>
              <a:rPr lang="en-US" dirty="0"/>
              <a:t>Hemorrhage-specific planning</a:t>
            </a:r>
          </a:p>
        </p:txBody>
      </p:sp>
      <p:sp>
        <p:nvSpPr>
          <p:cNvPr id="7" name="Slide Number Placeholder 14">
            <a:extLst>
              <a:ext uri="{FF2B5EF4-FFF2-40B4-BE49-F238E27FC236}">
                <a16:creationId xmlns:a16="http://schemas.microsoft.com/office/drawing/2014/main" id="{EAB3D6A6-E36D-4749-A130-1393C5A1313C}"/>
              </a:ext>
            </a:extLst>
          </p:cNvPr>
          <p:cNvSpPr>
            <a:spLocks noGrp="1"/>
          </p:cNvSpPr>
          <p:nvPr>
            <p:ph type="sldNum" sz="quarter" idx="12"/>
          </p:nvPr>
        </p:nvSpPr>
        <p:spPr>
          <a:xfrm>
            <a:off x="11151294" y="6255876"/>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966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Semi-transparent image of hospital. ">
            <a:extLst>
              <a:ext uri="{FF2B5EF4-FFF2-40B4-BE49-F238E27FC236}">
                <a16:creationId xmlns:a16="http://schemas.microsoft.com/office/drawing/2014/main" id="{D58A77A6-3844-9141-8C8B-BBFCAFB0490A}"/>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A6CB99FC-46F4-6745-8B40-81FE0B05D013}"/>
              </a:ext>
            </a:extLst>
          </p:cNvPr>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Obstetric Hemorrhage</a:t>
            </a:r>
            <a:br>
              <a:rPr lang="en-US" dirty="0"/>
            </a:br>
            <a:r>
              <a:rPr lang="en-US" dirty="0"/>
              <a:t>Huddle</a:t>
            </a:r>
          </a:p>
        </p:txBody>
      </p:sp>
      <p:pic>
        <p:nvPicPr>
          <p:cNvPr id="7" name="Picture 6" descr="Decorative">
            <a:extLst>
              <a:ext uri="{FF2B5EF4-FFF2-40B4-BE49-F238E27FC236}">
                <a16:creationId xmlns:a16="http://schemas.microsoft.com/office/drawing/2014/main" id="{7A45C7FE-74A5-9A45-8D78-F611715107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1394" y="1494588"/>
            <a:ext cx="5985568" cy="5944490"/>
          </a:xfrm>
          <a:prstGeom prst="rect">
            <a:avLst/>
          </a:prstGeom>
        </p:spPr>
      </p:pic>
      <p:sp>
        <p:nvSpPr>
          <p:cNvPr id="8" name="Content Placeholder 2">
            <a:extLst>
              <a:ext uri="{FF2B5EF4-FFF2-40B4-BE49-F238E27FC236}">
                <a16:creationId xmlns:a16="http://schemas.microsoft.com/office/drawing/2014/main" id="{EBC3C2EE-45AF-A341-819C-58B17FBBF126}"/>
              </a:ext>
            </a:extLst>
          </p:cNvPr>
          <p:cNvSpPr>
            <a:spLocks noGrp="1"/>
          </p:cNvSpPr>
          <p:nvPr>
            <p:ph idx="1"/>
          </p:nvPr>
        </p:nvSpPr>
        <p:spPr>
          <a:xfrm>
            <a:off x="584894" y="2172118"/>
            <a:ext cx="6819206" cy="2526882"/>
          </a:xfrm>
          <a:solidFill>
            <a:schemeClr val="bg1"/>
          </a:solidFill>
          <a:ln w="19050">
            <a:solidFill>
              <a:schemeClr val="accent1"/>
            </a:solidFill>
          </a:ln>
        </p:spPr>
        <p:txBody>
          <a:bodyPr anchor="ctr">
            <a:normAutofit/>
          </a:bodyPr>
          <a:lstStyle/>
          <a:p>
            <a:r>
              <a:rPr lang="en-US" sz="3000" dirty="0"/>
              <a:t>Observe how a huddle can be used to quickly and efficiently convey pertinent and timely clinical information. </a:t>
            </a:r>
          </a:p>
        </p:txBody>
      </p:sp>
    </p:spTree>
    <p:custDataLst>
      <p:tags r:id="rId1"/>
    </p:custDataLst>
    <p:extLst>
      <p:ext uri="{BB962C8B-B14F-4D97-AF65-F5344CB8AC3E}">
        <p14:creationId xmlns:p14="http://schemas.microsoft.com/office/powerpoint/2010/main" val="3436825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2" descr="Illustration shows four figures in silhouette: Danielle Williams, the patient, lies on a hospital bed; Allison, the L&amp;D nurse, Dr. Sonnetag, the obstetrician, and Dr. Larsen, the anesthesiologist, stand beside the bed. Caption reads: 'The team has been responding to Ms. Williams’ hemorrhage and need to escalate care. Dr. Sonentag calls for a brief huddle with OB anesthesia and nursing.'">
            <a:extLst>
              <a:ext uri="{FF2B5EF4-FFF2-40B4-BE49-F238E27FC236}">
                <a16:creationId xmlns:a16="http://schemas.microsoft.com/office/drawing/2014/main" id="{D0EC9EAF-9361-4817-A547-5B5C8283F7F7}"/>
              </a:ext>
            </a:extLst>
          </p:cNvPr>
          <p:cNvSpPr/>
          <p:nvPr/>
        </p:nvSpPr>
        <p:spPr>
          <a:xfrm flipV="1">
            <a:off x="1425677" y="138078"/>
            <a:ext cx="10684155" cy="5748571"/>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A2FCBE"/>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9"/>
          <p:cNvSpPr>
            <a:spLocks noGrp="1"/>
          </p:cNvSpPr>
          <p:nvPr>
            <p:ph type="title"/>
          </p:nvPr>
        </p:nvSpPr>
        <p:spPr/>
        <p:txBody>
          <a:bodyPr/>
          <a:lstStyle/>
          <a:p>
            <a:r>
              <a:rPr lang="en-US" dirty="0"/>
              <a:t>Obstetric Hemorrhage</a:t>
            </a:r>
            <a:br>
              <a:rPr lang="en-US" dirty="0"/>
            </a:br>
            <a:r>
              <a:rPr lang="en-US" dirty="0"/>
              <a:t>Huddle</a:t>
            </a:r>
          </a:p>
        </p:txBody>
      </p:sp>
      <p:sp>
        <p:nvSpPr>
          <p:cNvPr id="11" name="Text Placeholder 10"/>
          <p:cNvSpPr>
            <a:spLocks noGrp="1"/>
          </p:cNvSpPr>
          <p:nvPr>
            <p:ph type="body" sz="quarter" idx="10"/>
          </p:nvPr>
        </p:nvSpPr>
        <p:spPr>
          <a:xfrm>
            <a:off x="1559447" y="230903"/>
            <a:ext cx="10023184" cy="1350247"/>
          </a:xfrm>
        </p:spPr>
        <p:txBody>
          <a:bodyPr/>
          <a:lstStyle/>
          <a:p>
            <a:r>
              <a:rPr lang="en-US" i="0" dirty="0"/>
              <a:t>The team has been responding to Ms. Williams’ hemorrhage and need to escalate care. Dr. </a:t>
            </a:r>
            <a:r>
              <a:rPr lang="en-US" i="0" dirty="0" err="1"/>
              <a:t>Sonentag</a:t>
            </a:r>
            <a:r>
              <a:rPr lang="en-US" i="0" dirty="0"/>
              <a:t> calls for a brief huddle with OB anesthesia and nursing.</a:t>
            </a:r>
            <a:endParaRPr lang="en-US" i="0" dirty="0">
              <a:cs typeface="Calibri"/>
            </a:endParaRPr>
          </a:p>
        </p:txBody>
      </p:sp>
      <p:sp>
        <p:nvSpPr>
          <p:cNvPr id="8" name="Slide Number Placeholder 4">
            <a:extLst>
              <a:ext uri="{FF2B5EF4-FFF2-40B4-BE49-F238E27FC236}">
                <a16:creationId xmlns:a16="http://schemas.microsoft.com/office/drawing/2014/main" id="{CE3BD7C8-AFBE-4220-AB79-696E534F9834}"/>
              </a:ext>
            </a:extLst>
          </p:cNvPr>
          <p:cNvSpPr txBox="1">
            <a:spLocks/>
          </p:cNvSpPr>
          <p:nvPr/>
        </p:nvSpPr>
        <p:spPr>
          <a:xfrm>
            <a:off x="11151294" y="6255876"/>
            <a:ext cx="4313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176A158-48B8-4A8B-BAA0-8528EB6C1A99}"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25" name="Picture 24" descr="A picture containing silhouette of doctor">
            <a:extLst>
              <a:ext uri="{FF2B5EF4-FFF2-40B4-BE49-F238E27FC236}">
                <a16:creationId xmlns:a16="http://schemas.microsoft.com/office/drawing/2014/main" id="{8A9E62C5-7674-A944-B93D-BA55EA622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1899021" y="1961712"/>
            <a:ext cx="2219066" cy="3985378"/>
          </a:xfrm>
          <a:prstGeom prst="rect">
            <a:avLst/>
          </a:prstGeom>
        </p:spPr>
      </p:pic>
      <p:pic>
        <p:nvPicPr>
          <p:cNvPr id="26" name="Picture 25" descr="Decorative">
            <a:extLst>
              <a:ext uri="{FF2B5EF4-FFF2-40B4-BE49-F238E27FC236}">
                <a16:creationId xmlns:a16="http://schemas.microsoft.com/office/drawing/2014/main" id="{AC12483E-550A-1D45-8061-29A91FAF34C3}"/>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94889" b="2455"/>
          <a:stretch/>
        </p:blipFill>
        <p:spPr>
          <a:xfrm>
            <a:off x="9435945" y="1819172"/>
            <a:ext cx="255424" cy="4194257"/>
          </a:xfrm>
          <a:prstGeom prst="rect">
            <a:avLst/>
          </a:prstGeom>
        </p:spPr>
      </p:pic>
      <p:grpSp>
        <p:nvGrpSpPr>
          <p:cNvPr id="27" name="Group 26">
            <a:extLst>
              <a:ext uri="{FF2B5EF4-FFF2-40B4-BE49-F238E27FC236}">
                <a16:creationId xmlns:a16="http://schemas.microsoft.com/office/drawing/2014/main" id="{5FE5D593-54B3-664C-B450-8F1808B30020}"/>
              </a:ext>
              <a:ext uri="{C183D7F6-B498-43B3-948B-1728B52AA6E4}">
                <adec:decorative xmlns:adec="http://schemas.microsoft.com/office/drawing/2017/decorative" val="1"/>
              </a:ext>
            </a:extLst>
          </p:cNvPr>
          <p:cNvGrpSpPr/>
          <p:nvPr/>
        </p:nvGrpSpPr>
        <p:grpSpPr>
          <a:xfrm>
            <a:off x="6993761" y="1815252"/>
            <a:ext cx="2091439" cy="4079242"/>
            <a:chOff x="6216819" y="1767432"/>
            <a:chExt cx="2452932" cy="4488444"/>
          </a:xfrm>
        </p:grpSpPr>
        <p:pic>
          <p:nvPicPr>
            <p:cNvPr id="28" name="Picture 27" title="Nurse hanging IV">
              <a:extLst>
                <a:ext uri="{FF2B5EF4-FFF2-40B4-BE49-F238E27FC236}">
                  <a16:creationId xmlns:a16="http://schemas.microsoft.com/office/drawing/2014/main" id="{B7D2F7C6-E670-094E-B6A0-8558CAF3DC2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29" name="Picture 28" title="Nurse hanging IV">
              <a:extLst>
                <a:ext uri="{FF2B5EF4-FFF2-40B4-BE49-F238E27FC236}">
                  <a16:creationId xmlns:a16="http://schemas.microsoft.com/office/drawing/2014/main" id="{22B46F15-07A6-C048-8128-1B688DABC6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30" name="Picture 29" descr="A picture containing silhouette of nurse">
              <a:extLst>
                <a:ext uri="{FF2B5EF4-FFF2-40B4-BE49-F238E27FC236}">
                  <a16:creationId xmlns:a16="http://schemas.microsoft.com/office/drawing/2014/main" id="{03691D8C-DDEA-F847-8577-03E1280E66BA}"/>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31" name="Picture 30" descr="Decorative">
            <a:extLst>
              <a:ext uri="{FF2B5EF4-FFF2-40B4-BE49-F238E27FC236}">
                <a16:creationId xmlns:a16="http://schemas.microsoft.com/office/drawing/2014/main" id="{85486691-BFA4-4C47-BA09-77B9FBC7160B}"/>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73091" b="2455"/>
          <a:stretch/>
        </p:blipFill>
        <p:spPr>
          <a:xfrm flipH="1">
            <a:off x="9633634" y="1834580"/>
            <a:ext cx="1462815" cy="4194257"/>
          </a:xfrm>
          <a:prstGeom prst="rect">
            <a:avLst/>
          </a:prstGeom>
        </p:spPr>
      </p:pic>
      <p:pic>
        <p:nvPicPr>
          <p:cNvPr id="32" name="Picture 31" descr="Image of a patient in a hospital bed.">
            <a:extLst>
              <a:ext uri="{FF2B5EF4-FFF2-40B4-BE49-F238E27FC236}">
                <a16:creationId xmlns:a16="http://schemas.microsoft.com/office/drawing/2014/main" id="{EADE1CE2-4A0F-7F4C-8146-4C5576E740E3}"/>
              </a:ext>
            </a:extLst>
          </p:cNvPr>
          <p:cNvPicPr>
            <a:picLocks noChangeAspect="1"/>
          </p:cNvPicPr>
          <p:nvPr/>
        </p:nvPicPr>
        <p:blipFill rotWithShape="1">
          <a:blip r:embed="rId10">
            <a:extLst>
              <a:ext uri="{28A0092B-C50C-407E-A947-70E740481C1C}">
                <a14:useLocalDpi xmlns:a14="http://schemas.microsoft.com/office/drawing/2010/main" val="0"/>
              </a:ext>
            </a:extLst>
          </a:blip>
          <a:srcRect b="19584"/>
          <a:stretch/>
        </p:blipFill>
        <p:spPr>
          <a:xfrm flipH="1">
            <a:off x="4884135" y="3009510"/>
            <a:ext cx="4852593" cy="2956081"/>
          </a:xfrm>
          <a:prstGeom prst="rect">
            <a:avLst/>
          </a:prstGeom>
        </p:spPr>
      </p:pic>
      <p:sp>
        <p:nvSpPr>
          <p:cNvPr id="33" name="TextBox 32">
            <a:extLst>
              <a:ext uri="{FF2B5EF4-FFF2-40B4-BE49-F238E27FC236}">
                <a16:creationId xmlns:a16="http://schemas.microsoft.com/office/drawing/2014/main" id="{521B7B26-8FBD-3A4D-9195-44AA038A2537}"/>
              </a:ext>
            </a:extLst>
          </p:cNvPr>
          <p:cNvSpPr txBox="1"/>
          <p:nvPr/>
        </p:nvSpPr>
        <p:spPr>
          <a:xfrm>
            <a:off x="9557607" y="5548892"/>
            <a:ext cx="173653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239D6AB-69FB-1342-AAE2-53D66B4246CC}"/>
              </a:ext>
            </a:extLst>
          </p:cNvPr>
          <p:cNvSpPr txBox="1"/>
          <p:nvPr/>
        </p:nvSpPr>
        <p:spPr>
          <a:xfrm>
            <a:off x="2252611" y="5465843"/>
            <a:ext cx="177428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35" name="TextBox 34">
            <a:extLst>
              <a:ext uri="{FF2B5EF4-FFF2-40B4-BE49-F238E27FC236}">
                <a16:creationId xmlns:a16="http://schemas.microsoft.com/office/drawing/2014/main" id="{8E8BC076-1198-3D4A-B2F6-440BABACC8DE}"/>
              </a:ext>
            </a:extLst>
          </p:cNvPr>
          <p:cNvSpPr txBox="1"/>
          <p:nvPr/>
        </p:nvSpPr>
        <p:spPr>
          <a:xfrm>
            <a:off x="6092600" y="5656895"/>
            <a:ext cx="192371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36" name="TextBox 35">
            <a:extLst>
              <a:ext uri="{FF2B5EF4-FFF2-40B4-BE49-F238E27FC236}">
                <a16:creationId xmlns:a16="http://schemas.microsoft.com/office/drawing/2014/main" id="{F5C8BBC1-C231-544C-A01E-76088ECA6DC4}"/>
              </a:ext>
            </a:extLst>
          </p:cNvPr>
          <p:cNvSpPr txBox="1"/>
          <p:nvPr/>
        </p:nvSpPr>
        <p:spPr>
          <a:xfrm>
            <a:off x="7881418" y="3819594"/>
            <a:ext cx="125199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1869894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2" descr="Illustration shows four figures in silhouette: Danielle Williams, the patient, lies on a hospital bed; Allison, the L&amp;D nurse, Dr. Sonentag, the obstetrician, and Dr. Larsen, the anesthesiologist, stand beside the bed. Dr. Sonentag says 'As everyone should be aware, Ms. Williams is having an active postpartum hemorrhage. Her starting hemoglobin was 10 g/dl, and she has lost a total of 1,250 cc of blood. Her vitals are currently notable for tachycardia to the 130s and hypotension to the 90s/50s.'">
            <a:extLst>
              <a:ext uri="{FF2B5EF4-FFF2-40B4-BE49-F238E27FC236}">
                <a16:creationId xmlns:a16="http://schemas.microsoft.com/office/drawing/2014/main" id="{1443EC9D-8789-47BB-98E0-EE2549D61A77}"/>
              </a:ext>
            </a:extLst>
          </p:cNvPr>
          <p:cNvSpPr/>
          <p:nvPr/>
        </p:nvSpPr>
        <p:spPr>
          <a:xfrm rot="10800000">
            <a:off x="1416336" y="138078"/>
            <a:ext cx="10647844" cy="5725912"/>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C0BDE1"/>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p:cNvSpPr>
            <a:spLocks noGrp="1"/>
          </p:cNvSpPr>
          <p:nvPr>
            <p:ph type="title"/>
          </p:nvPr>
        </p:nvSpPr>
        <p:spPr/>
        <p:txBody>
          <a:bodyPr/>
          <a:lstStyle/>
          <a:p>
            <a:r>
              <a:rPr lang="en-US" dirty="0"/>
              <a:t>Obstetric Hemorrhage</a:t>
            </a:r>
            <a:br>
              <a:rPr lang="en-US" dirty="0"/>
            </a:br>
            <a:r>
              <a:rPr lang="en-US" dirty="0"/>
              <a:t>Huddle</a:t>
            </a:r>
          </a:p>
        </p:txBody>
      </p:sp>
      <p:sp>
        <p:nvSpPr>
          <p:cNvPr id="12" name="Text Placeholder 11"/>
          <p:cNvSpPr>
            <a:spLocks noGrp="1"/>
          </p:cNvSpPr>
          <p:nvPr>
            <p:ph type="body" sz="quarter" idx="11"/>
          </p:nvPr>
        </p:nvSpPr>
        <p:spPr>
          <a:xfrm>
            <a:off x="1421201" y="107004"/>
            <a:ext cx="10735993" cy="1935233"/>
          </a:xfrm>
          <a:prstGeom prst="wedgeRectCallout">
            <a:avLst>
              <a:gd name="adj1" fmla="val -31372"/>
              <a:gd name="adj2" fmla="val 63702"/>
            </a:avLst>
          </a:prstGeom>
        </p:spPr>
        <p:txBody>
          <a:bodyPr/>
          <a:lstStyle/>
          <a:p>
            <a:pPr lvl="0">
              <a:defRPr/>
            </a:pPr>
            <a:r>
              <a:rPr lang="en-US" dirty="0"/>
              <a:t>As everyone should be aware, Ms. Williams is having an active postpartum hemorrhage. </a:t>
            </a:r>
          </a:p>
          <a:p>
            <a:pPr>
              <a:defRPr/>
            </a:pPr>
            <a:r>
              <a:rPr lang="en-US" dirty="0"/>
              <a:t>Her starting hemoglobin was 10 g/dl, and she has lost a total of 1,250 cc of blood. </a:t>
            </a:r>
            <a:endParaRPr lang="en-US" dirty="0">
              <a:cs typeface="Calibri"/>
            </a:endParaRPr>
          </a:p>
          <a:p>
            <a:pPr lvl="0">
              <a:defRPr/>
            </a:pPr>
            <a:r>
              <a:rPr lang="en-US" dirty="0"/>
              <a:t>Her vitals are currently notable for tachycardia to the 130s and hypotension to the 90s/50s. </a:t>
            </a:r>
          </a:p>
        </p:txBody>
      </p:sp>
      <p:sp>
        <p:nvSpPr>
          <p:cNvPr id="7" name="Slide Number Placeholder 4">
            <a:extLst>
              <a:ext uri="{FF2B5EF4-FFF2-40B4-BE49-F238E27FC236}">
                <a16:creationId xmlns:a16="http://schemas.microsoft.com/office/drawing/2014/main" id="{77DFECB6-B473-4F86-B981-C2CA45E0519D}"/>
              </a:ext>
            </a:extLst>
          </p:cNvPr>
          <p:cNvSpPr txBox="1">
            <a:spLocks/>
          </p:cNvSpPr>
          <p:nvPr/>
        </p:nvSpPr>
        <p:spPr>
          <a:xfrm>
            <a:off x="11151294" y="6255876"/>
            <a:ext cx="4313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176A158-48B8-4A8B-BAA0-8528EB6C1A99}"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9" name="Picture 18" descr="A picture containing silhouette of doctor">
            <a:extLst>
              <a:ext uri="{FF2B5EF4-FFF2-40B4-BE49-F238E27FC236}">
                <a16:creationId xmlns:a16="http://schemas.microsoft.com/office/drawing/2014/main" id="{BDFF2F1E-F62C-A549-9AF4-C8C4162622F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1899021" y="1961712"/>
            <a:ext cx="2219066" cy="3985378"/>
          </a:xfrm>
          <a:prstGeom prst="rect">
            <a:avLst/>
          </a:prstGeom>
        </p:spPr>
      </p:pic>
      <p:pic>
        <p:nvPicPr>
          <p:cNvPr id="20" name="Picture 19" descr="Decorative">
            <a:extLst>
              <a:ext uri="{FF2B5EF4-FFF2-40B4-BE49-F238E27FC236}">
                <a16:creationId xmlns:a16="http://schemas.microsoft.com/office/drawing/2014/main" id="{DC8C4E62-A154-9644-AF54-72FA88F92A4A}"/>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94889" b="2455"/>
          <a:stretch/>
        </p:blipFill>
        <p:spPr>
          <a:xfrm>
            <a:off x="9435945" y="1819172"/>
            <a:ext cx="255424" cy="4194257"/>
          </a:xfrm>
          <a:prstGeom prst="rect">
            <a:avLst/>
          </a:prstGeom>
        </p:spPr>
      </p:pic>
      <p:grpSp>
        <p:nvGrpSpPr>
          <p:cNvPr id="25" name="Group 24">
            <a:extLst>
              <a:ext uri="{FF2B5EF4-FFF2-40B4-BE49-F238E27FC236}">
                <a16:creationId xmlns:a16="http://schemas.microsoft.com/office/drawing/2014/main" id="{C71C173B-38F6-8A46-A255-1847D8459FBC}"/>
              </a:ext>
              <a:ext uri="{C183D7F6-B498-43B3-948B-1728B52AA6E4}">
                <adec:decorative xmlns:adec="http://schemas.microsoft.com/office/drawing/2017/decorative" val="1"/>
              </a:ext>
            </a:extLst>
          </p:cNvPr>
          <p:cNvGrpSpPr/>
          <p:nvPr/>
        </p:nvGrpSpPr>
        <p:grpSpPr>
          <a:xfrm>
            <a:off x="6993761" y="1815252"/>
            <a:ext cx="2091439" cy="4079242"/>
            <a:chOff x="6216819" y="1767432"/>
            <a:chExt cx="2452932" cy="4488444"/>
          </a:xfrm>
        </p:grpSpPr>
        <p:pic>
          <p:nvPicPr>
            <p:cNvPr id="31" name="Picture 30" title="Nurse hanging IV">
              <a:extLst>
                <a:ext uri="{FF2B5EF4-FFF2-40B4-BE49-F238E27FC236}">
                  <a16:creationId xmlns:a16="http://schemas.microsoft.com/office/drawing/2014/main" id="{62FA74DA-0298-AD4D-BA9A-A54426BEAFD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33" name="Picture 32" title="Nurse hanging IV">
              <a:extLst>
                <a:ext uri="{FF2B5EF4-FFF2-40B4-BE49-F238E27FC236}">
                  <a16:creationId xmlns:a16="http://schemas.microsoft.com/office/drawing/2014/main" id="{4DECB78E-A0A8-BD41-A3C6-F54CC2BD3EA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35" name="Picture 34" descr="A picture containing silhouette of nurse">
              <a:extLst>
                <a:ext uri="{FF2B5EF4-FFF2-40B4-BE49-F238E27FC236}">
                  <a16:creationId xmlns:a16="http://schemas.microsoft.com/office/drawing/2014/main" id="{D576AFC6-0082-6744-9B62-3C1AFC0E5501}"/>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37" name="Picture 36" descr="Decorative">
            <a:extLst>
              <a:ext uri="{FF2B5EF4-FFF2-40B4-BE49-F238E27FC236}">
                <a16:creationId xmlns:a16="http://schemas.microsoft.com/office/drawing/2014/main" id="{5AD1FDCC-1EB2-244E-B0E4-22DBD998B045}"/>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73091" b="2455"/>
          <a:stretch/>
        </p:blipFill>
        <p:spPr>
          <a:xfrm flipH="1">
            <a:off x="9633634" y="1834580"/>
            <a:ext cx="1462815" cy="4194257"/>
          </a:xfrm>
          <a:prstGeom prst="rect">
            <a:avLst/>
          </a:prstGeom>
        </p:spPr>
      </p:pic>
      <p:pic>
        <p:nvPicPr>
          <p:cNvPr id="38" name="Picture 37" descr="Image of a patient in a hospital bed.">
            <a:extLst>
              <a:ext uri="{FF2B5EF4-FFF2-40B4-BE49-F238E27FC236}">
                <a16:creationId xmlns:a16="http://schemas.microsoft.com/office/drawing/2014/main" id="{07D2B0D8-434F-7B42-B2B8-E2937B25F8D5}"/>
              </a:ext>
            </a:extLst>
          </p:cNvPr>
          <p:cNvPicPr>
            <a:picLocks noChangeAspect="1"/>
          </p:cNvPicPr>
          <p:nvPr/>
        </p:nvPicPr>
        <p:blipFill rotWithShape="1">
          <a:blip r:embed="rId10">
            <a:extLst>
              <a:ext uri="{28A0092B-C50C-407E-A947-70E740481C1C}">
                <a14:useLocalDpi xmlns:a14="http://schemas.microsoft.com/office/drawing/2010/main" val="0"/>
              </a:ext>
            </a:extLst>
          </a:blip>
          <a:srcRect b="19584"/>
          <a:stretch/>
        </p:blipFill>
        <p:spPr>
          <a:xfrm flipH="1">
            <a:off x="4884135" y="3009510"/>
            <a:ext cx="4852593" cy="2956081"/>
          </a:xfrm>
          <a:prstGeom prst="rect">
            <a:avLst/>
          </a:prstGeom>
        </p:spPr>
      </p:pic>
      <p:sp>
        <p:nvSpPr>
          <p:cNvPr id="39" name="TextBox 38">
            <a:extLst>
              <a:ext uri="{FF2B5EF4-FFF2-40B4-BE49-F238E27FC236}">
                <a16:creationId xmlns:a16="http://schemas.microsoft.com/office/drawing/2014/main" id="{C9CB2534-4900-5F46-BC63-3406626CC2DE}"/>
              </a:ext>
            </a:extLst>
          </p:cNvPr>
          <p:cNvSpPr txBox="1"/>
          <p:nvPr/>
        </p:nvSpPr>
        <p:spPr>
          <a:xfrm>
            <a:off x="9557607" y="5548892"/>
            <a:ext cx="173653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85242F4-A4EC-0249-B99A-234991C5C006}"/>
              </a:ext>
            </a:extLst>
          </p:cNvPr>
          <p:cNvSpPr txBox="1"/>
          <p:nvPr/>
        </p:nvSpPr>
        <p:spPr>
          <a:xfrm>
            <a:off x="2252611" y="5465843"/>
            <a:ext cx="177428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41" name="TextBox 40">
            <a:extLst>
              <a:ext uri="{FF2B5EF4-FFF2-40B4-BE49-F238E27FC236}">
                <a16:creationId xmlns:a16="http://schemas.microsoft.com/office/drawing/2014/main" id="{1DC87D11-C309-174F-9B64-58D3A8952920}"/>
              </a:ext>
            </a:extLst>
          </p:cNvPr>
          <p:cNvSpPr txBox="1"/>
          <p:nvPr/>
        </p:nvSpPr>
        <p:spPr>
          <a:xfrm>
            <a:off x="6092600" y="5656895"/>
            <a:ext cx="192371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42" name="TextBox 41">
            <a:extLst>
              <a:ext uri="{FF2B5EF4-FFF2-40B4-BE49-F238E27FC236}">
                <a16:creationId xmlns:a16="http://schemas.microsoft.com/office/drawing/2014/main" id="{5CE21FEB-446B-3648-884D-714FC190FCD5}"/>
              </a:ext>
            </a:extLst>
          </p:cNvPr>
          <p:cNvSpPr txBox="1"/>
          <p:nvPr/>
        </p:nvSpPr>
        <p:spPr>
          <a:xfrm>
            <a:off x="7881418" y="3819594"/>
            <a:ext cx="125199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1585804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2" descr="Illustration shows four figures in silhouette: Danielle Williams, the patient, lies on a hospital bed; Allison, the L&amp;D nurse, Dr. Sonentag, the obstetrician, and Dr. Larsen, the anesthesiologist, stand beside the bed. Dr. Sonentag says 'We have given Ms. Williams IV pitocin, which is infusing, carboprost tromethamine (Hemabate) 250 mcg IM x 1 dose, and 1,000 mcg of rectal misoprostol. She has received 2 liters of IV fluid, and we have ordered her 2 units of blood that should be on their way. She has two large-bore peripheral IVs, and labs are pending.'">
            <a:extLst>
              <a:ext uri="{FF2B5EF4-FFF2-40B4-BE49-F238E27FC236}">
                <a16:creationId xmlns:a16="http://schemas.microsoft.com/office/drawing/2014/main" id="{678063B3-CE2B-41B8-B7F1-229B953879E3}"/>
              </a:ext>
            </a:extLst>
          </p:cNvPr>
          <p:cNvSpPr/>
          <p:nvPr/>
        </p:nvSpPr>
        <p:spPr>
          <a:xfrm rot="10800000" flipH="1" flipV="1">
            <a:off x="1445343" y="284316"/>
            <a:ext cx="10703516" cy="568667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9B5B5"/>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p:cNvSpPr>
            <a:spLocks noGrp="1"/>
          </p:cNvSpPr>
          <p:nvPr>
            <p:ph type="title"/>
          </p:nvPr>
        </p:nvSpPr>
        <p:spPr/>
        <p:txBody>
          <a:bodyPr/>
          <a:lstStyle/>
          <a:p>
            <a:r>
              <a:rPr lang="en-US" dirty="0"/>
              <a:t>Obstetric Hemorrhage</a:t>
            </a:r>
            <a:br>
              <a:rPr lang="en-US" dirty="0"/>
            </a:br>
            <a:r>
              <a:rPr lang="en-US" dirty="0"/>
              <a:t>Huddle</a:t>
            </a:r>
          </a:p>
        </p:txBody>
      </p:sp>
      <p:sp>
        <p:nvSpPr>
          <p:cNvPr id="7" name="Slide Number Placeholder 4">
            <a:extLst>
              <a:ext uri="{FF2B5EF4-FFF2-40B4-BE49-F238E27FC236}">
                <a16:creationId xmlns:a16="http://schemas.microsoft.com/office/drawing/2014/main" id="{972CD082-ED00-42FE-B2F9-8428CA15C1FC}"/>
              </a:ext>
            </a:extLst>
          </p:cNvPr>
          <p:cNvSpPr txBox="1">
            <a:spLocks/>
          </p:cNvSpPr>
          <p:nvPr/>
        </p:nvSpPr>
        <p:spPr>
          <a:xfrm>
            <a:off x="11151294" y="6255876"/>
            <a:ext cx="4313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176A158-48B8-4A8B-BAA0-8528EB6C1A99}"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2" name="Text Placeholder 11"/>
          <p:cNvSpPr>
            <a:spLocks noGrp="1"/>
          </p:cNvSpPr>
          <p:nvPr>
            <p:ph type="body" sz="quarter" idx="11"/>
          </p:nvPr>
        </p:nvSpPr>
        <p:spPr>
          <a:xfrm>
            <a:off x="1561673" y="15908"/>
            <a:ext cx="10471442" cy="2143632"/>
          </a:xfrm>
          <a:prstGeom prst="wedgeRectCallout">
            <a:avLst>
              <a:gd name="adj1" fmla="val -32104"/>
              <a:gd name="adj2" fmla="val 57491"/>
            </a:avLst>
          </a:prstGeom>
        </p:spPr>
        <p:txBody>
          <a:bodyPr/>
          <a:lstStyle/>
          <a:p>
            <a:pPr>
              <a:defRPr/>
            </a:pPr>
            <a:r>
              <a:rPr lang="en-US" dirty="0"/>
              <a:t>We have given Ms. Williams IV </a:t>
            </a:r>
            <a:r>
              <a:rPr lang="en-US" dirty="0" err="1"/>
              <a:t>pitocin</a:t>
            </a:r>
            <a:r>
              <a:rPr lang="en-US" dirty="0"/>
              <a:t>, which is infusing, </a:t>
            </a:r>
            <a:r>
              <a:rPr lang="en-US" dirty="0" err="1"/>
              <a:t>carboprost</a:t>
            </a:r>
            <a:r>
              <a:rPr lang="en-US" dirty="0"/>
              <a:t> tromethamine* 250 mcg IM x 1 dose, and 1,000 mcg of rectal misoprostol. </a:t>
            </a:r>
            <a:endParaRPr lang="en-US" sz="800" dirty="0"/>
          </a:p>
          <a:p>
            <a:pPr>
              <a:defRPr/>
            </a:pPr>
            <a:r>
              <a:rPr lang="en-US" dirty="0"/>
              <a:t>She has received 2 liters of IV fluid, and we have ordered her 2 units of blood that should be on their way.</a:t>
            </a:r>
            <a:endParaRPr lang="en-US" sz="800" dirty="0"/>
          </a:p>
          <a:p>
            <a:pPr lvl="0">
              <a:defRPr/>
            </a:pPr>
            <a:r>
              <a:rPr lang="en-US" dirty="0"/>
              <a:t>She has two large-bore peripheral IVs, and labs are pending. </a:t>
            </a:r>
          </a:p>
        </p:txBody>
      </p:sp>
      <p:pic>
        <p:nvPicPr>
          <p:cNvPr id="23" name="Picture 22" descr="A picture containing silhouette of doctor">
            <a:extLst>
              <a:ext uri="{FF2B5EF4-FFF2-40B4-BE49-F238E27FC236}">
                <a16:creationId xmlns:a16="http://schemas.microsoft.com/office/drawing/2014/main" id="{2D1A5E2F-90BF-3E40-B89A-34879BD3822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1899021" y="1961712"/>
            <a:ext cx="2219066" cy="3985378"/>
          </a:xfrm>
          <a:prstGeom prst="rect">
            <a:avLst/>
          </a:prstGeom>
        </p:spPr>
      </p:pic>
      <p:pic>
        <p:nvPicPr>
          <p:cNvPr id="28" name="Picture 27" descr="Decorative">
            <a:extLst>
              <a:ext uri="{FF2B5EF4-FFF2-40B4-BE49-F238E27FC236}">
                <a16:creationId xmlns:a16="http://schemas.microsoft.com/office/drawing/2014/main" id="{E4AF2546-6428-6E44-82D7-43F0DD8625DA}"/>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94889" b="2455"/>
          <a:stretch/>
        </p:blipFill>
        <p:spPr>
          <a:xfrm>
            <a:off x="9435945" y="1819172"/>
            <a:ext cx="255424" cy="4194257"/>
          </a:xfrm>
          <a:prstGeom prst="rect">
            <a:avLst/>
          </a:prstGeom>
        </p:spPr>
      </p:pic>
      <p:grpSp>
        <p:nvGrpSpPr>
          <p:cNvPr id="32" name="Group 31">
            <a:extLst>
              <a:ext uri="{FF2B5EF4-FFF2-40B4-BE49-F238E27FC236}">
                <a16:creationId xmlns:a16="http://schemas.microsoft.com/office/drawing/2014/main" id="{EE3145F3-A0E7-6740-B632-1A60201C45D5}"/>
              </a:ext>
              <a:ext uri="{C183D7F6-B498-43B3-948B-1728B52AA6E4}">
                <adec:decorative xmlns:adec="http://schemas.microsoft.com/office/drawing/2017/decorative" val="1"/>
              </a:ext>
            </a:extLst>
          </p:cNvPr>
          <p:cNvGrpSpPr/>
          <p:nvPr/>
        </p:nvGrpSpPr>
        <p:grpSpPr>
          <a:xfrm>
            <a:off x="6993761" y="1815252"/>
            <a:ext cx="2091439" cy="4079242"/>
            <a:chOff x="6216819" y="1767432"/>
            <a:chExt cx="2452932" cy="4488444"/>
          </a:xfrm>
        </p:grpSpPr>
        <p:pic>
          <p:nvPicPr>
            <p:cNvPr id="33" name="Picture 32" title="Nurse hanging IV">
              <a:extLst>
                <a:ext uri="{FF2B5EF4-FFF2-40B4-BE49-F238E27FC236}">
                  <a16:creationId xmlns:a16="http://schemas.microsoft.com/office/drawing/2014/main" id="{29D3B4D9-C5A1-DB47-B8B1-41C498DA115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34" name="Picture 33" title="Nurse hanging IV">
              <a:extLst>
                <a:ext uri="{FF2B5EF4-FFF2-40B4-BE49-F238E27FC236}">
                  <a16:creationId xmlns:a16="http://schemas.microsoft.com/office/drawing/2014/main" id="{BC39653D-E843-2142-BDF0-A18AE447F6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35" name="Picture 34" descr="A picture containing silhouette of nurse">
              <a:extLst>
                <a:ext uri="{FF2B5EF4-FFF2-40B4-BE49-F238E27FC236}">
                  <a16:creationId xmlns:a16="http://schemas.microsoft.com/office/drawing/2014/main" id="{3BC1A79E-7AF6-DF47-A06B-4E8591C126E5}"/>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36" name="Picture 35" descr="Decorative">
            <a:extLst>
              <a:ext uri="{FF2B5EF4-FFF2-40B4-BE49-F238E27FC236}">
                <a16:creationId xmlns:a16="http://schemas.microsoft.com/office/drawing/2014/main" id="{07E6BF6A-39D0-1143-B214-936B3122917C}"/>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73091" b="2455"/>
          <a:stretch/>
        </p:blipFill>
        <p:spPr>
          <a:xfrm flipH="1">
            <a:off x="9633634" y="1834580"/>
            <a:ext cx="1462815" cy="4194257"/>
          </a:xfrm>
          <a:prstGeom prst="rect">
            <a:avLst/>
          </a:prstGeom>
        </p:spPr>
      </p:pic>
      <p:pic>
        <p:nvPicPr>
          <p:cNvPr id="37" name="Picture 36" descr="Image of a patient in a hospital bed.">
            <a:extLst>
              <a:ext uri="{FF2B5EF4-FFF2-40B4-BE49-F238E27FC236}">
                <a16:creationId xmlns:a16="http://schemas.microsoft.com/office/drawing/2014/main" id="{C7F3D088-EA94-AB41-B7C6-2510DE36176B}"/>
              </a:ext>
            </a:extLst>
          </p:cNvPr>
          <p:cNvPicPr>
            <a:picLocks noChangeAspect="1"/>
          </p:cNvPicPr>
          <p:nvPr/>
        </p:nvPicPr>
        <p:blipFill rotWithShape="1">
          <a:blip r:embed="rId10">
            <a:extLst>
              <a:ext uri="{28A0092B-C50C-407E-A947-70E740481C1C}">
                <a14:useLocalDpi xmlns:a14="http://schemas.microsoft.com/office/drawing/2010/main" val="0"/>
              </a:ext>
            </a:extLst>
          </a:blip>
          <a:srcRect b="19584"/>
          <a:stretch/>
        </p:blipFill>
        <p:spPr>
          <a:xfrm flipH="1">
            <a:off x="4884135" y="3009510"/>
            <a:ext cx="4852593" cy="2956081"/>
          </a:xfrm>
          <a:prstGeom prst="rect">
            <a:avLst/>
          </a:prstGeom>
        </p:spPr>
      </p:pic>
      <p:sp>
        <p:nvSpPr>
          <p:cNvPr id="39" name="TextBox 38">
            <a:extLst>
              <a:ext uri="{FF2B5EF4-FFF2-40B4-BE49-F238E27FC236}">
                <a16:creationId xmlns:a16="http://schemas.microsoft.com/office/drawing/2014/main" id="{A0936EA9-6D9A-A145-BBE2-A3D9D1461CF2}"/>
              </a:ext>
            </a:extLst>
          </p:cNvPr>
          <p:cNvSpPr txBox="1"/>
          <p:nvPr/>
        </p:nvSpPr>
        <p:spPr>
          <a:xfrm>
            <a:off x="9557607" y="5548892"/>
            <a:ext cx="173653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45C7664-3F7E-2C47-B237-A7F8F927AE56}"/>
              </a:ext>
            </a:extLst>
          </p:cNvPr>
          <p:cNvSpPr txBox="1"/>
          <p:nvPr/>
        </p:nvSpPr>
        <p:spPr>
          <a:xfrm>
            <a:off x="2252611" y="5465843"/>
            <a:ext cx="177428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41" name="TextBox 40">
            <a:extLst>
              <a:ext uri="{FF2B5EF4-FFF2-40B4-BE49-F238E27FC236}">
                <a16:creationId xmlns:a16="http://schemas.microsoft.com/office/drawing/2014/main" id="{24DD86A9-C178-3F4F-BB72-B2EA9FACF2CA}"/>
              </a:ext>
            </a:extLst>
          </p:cNvPr>
          <p:cNvSpPr txBox="1"/>
          <p:nvPr/>
        </p:nvSpPr>
        <p:spPr>
          <a:xfrm>
            <a:off x="6092600" y="5656895"/>
            <a:ext cx="192371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19" name="TextBox 18">
            <a:extLst>
              <a:ext uri="{FF2B5EF4-FFF2-40B4-BE49-F238E27FC236}">
                <a16:creationId xmlns:a16="http://schemas.microsoft.com/office/drawing/2014/main" id="{832F4BDA-4EE5-F647-86D4-7B3FD886DBF1}"/>
              </a:ext>
            </a:extLst>
          </p:cNvPr>
          <p:cNvSpPr txBox="1"/>
          <p:nvPr/>
        </p:nvSpPr>
        <p:spPr>
          <a:xfrm>
            <a:off x="7881418" y="3819594"/>
            <a:ext cx="125199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
        <p:nvSpPr>
          <p:cNvPr id="2" name="TextBox 1">
            <a:extLst>
              <a:ext uri="{FF2B5EF4-FFF2-40B4-BE49-F238E27FC236}">
                <a16:creationId xmlns:a16="http://schemas.microsoft.com/office/drawing/2014/main" id="{FF25D16F-15B2-5ABC-A7E1-ADF8695E7FD2}"/>
              </a:ext>
            </a:extLst>
          </p:cNvPr>
          <p:cNvSpPr txBox="1"/>
          <p:nvPr/>
        </p:nvSpPr>
        <p:spPr>
          <a:xfrm flipH="1">
            <a:off x="3384245" y="2260318"/>
            <a:ext cx="1379857" cy="369332"/>
          </a:xfrm>
          <a:prstGeom prst="rect">
            <a:avLst/>
          </a:prstGeom>
          <a:noFill/>
        </p:spPr>
        <p:txBody>
          <a:bodyPr wrap="square" rtlCol="0">
            <a:spAutoFit/>
          </a:bodyPr>
          <a:lstStyle/>
          <a:p>
            <a:r>
              <a:rPr lang="en-US" dirty="0"/>
              <a:t>*</a:t>
            </a:r>
            <a:r>
              <a:rPr lang="en-US" dirty="0" err="1"/>
              <a:t>Hemabate</a:t>
            </a:r>
            <a:r>
              <a:rPr lang="en-US" dirty="0"/>
              <a:t>®</a:t>
            </a:r>
          </a:p>
        </p:txBody>
      </p:sp>
    </p:spTree>
    <p:custDataLst>
      <p:tags r:id="rId1"/>
    </p:custDataLst>
    <p:extLst>
      <p:ext uri="{BB962C8B-B14F-4D97-AF65-F5344CB8AC3E}">
        <p14:creationId xmlns:p14="http://schemas.microsoft.com/office/powerpoint/2010/main" val="2633523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12" descr="Illustration shows four figures in silhouette: Danielle Williams, the patient, lies on a hospital bed; Allison, the L&amp;D nurse, Dr. Sonentag, the obstetrician, and Dr. Larsen, the anesthesiologist, stand beside the bed. Dr. Sonentag says 'I would like to transfer Ms. Williams to the operating room for additional intervention with anesthesia present. Allison, please bring the hemorrhage cart and have additional uterotonics and the bakri balloon available for immediate use.'">
            <a:extLst>
              <a:ext uri="{FF2B5EF4-FFF2-40B4-BE49-F238E27FC236}">
                <a16:creationId xmlns:a16="http://schemas.microsoft.com/office/drawing/2014/main" id="{D030CBE2-AEC9-4C90-B6F2-167B999BD5C5}"/>
              </a:ext>
            </a:extLst>
          </p:cNvPr>
          <p:cNvSpPr/>
          <p:nvPr/>
        </p:nvSpPr>
        <p:spPr>
          <a:xfrm flipH="1" flipV="1">
            <a:off x="1440015" y="137652"/>
            <a:ext cx="10565171" cy="5732490"/>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A5E0FD"/>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p:cNvSpPr>
            <a:spLocks noGrp="1"/>
          </p:cNvSpPr>
          <p:nvPr>
            <p:ph type="title"/>
          </p:nvPr>
        </p:nvSpPr>
        <p:spPr/>
        <p:txBody>
          <a:bodyPr/>
          <a:lstStyle/>
          <a:p>
            <a:r>
              <a:rPr lang="en-US" dirty="0"/>
              <a:t>Obstetric Hemorrhage</a:t>
            </a:r>
            <a:br>
              <a:rPr lang="en-US" dirty="0"/>
            </a:br>
            <a:r>
              <a:rPr lang="en-US" dirty="0"/>
              <a:t>Huddle</a:t>
            </a:r>
          </a:p>
        </p:txBody>
      </p:sp>
      <p:sp>
        <p:nvSpPr>
          <p:cNvPr id="12" name="Text Placeholder 11"/>
          <p:cNvSpPr>
            <a:spLocks noGrp="1"/>
          </p:cNvSpPr>
          <p:nvPr>
            <p:ph type="body" sz="quarter" idx="11"/>
          </p:nvPr>
        </p:nvSpPr>
        <p:spPr>
          <a:xfrm>
            <a:off x="1468877" y="108389"/>
            <a:ext cx="10612875" cy="1670213"/>
          </a:xfrm>
          <a:prstGeom prst="wedgeRectCallout">
            <a:avLst>
              <a:gd name="adj1" fmla="val -32337"/>
              <a:gd name="adj2" fmla="val 69868"/>
            </a:avLst>
          </a:prstGeom>
        </p:spPr>
        <p:txBody>
          <a:bodyPr/>
          <a:lstStyle/>
          <a:p>
            <a:pPr lvl="0">
              <a:defRPr/>
            </a:pPr>
            <a:r>
              <a:rPr lang="en-US" dirty="0"/>
              <a:t>I would like to transfer Ms. Williams to the operating room for additional intervention with anesthesia present. </a:t>
            </a:r>
            <a:endParaRPr lang="en-US" sz="800" dirty="0"/>
          </a:p>
          <a:p>
            <a:pPr lvl="0">
              <a:defRPr/>
            </a:pPr>
            <a:r>
              <a:rPr lang="en-US" dirty="0"/>
              <a:t>Allison, please bring the hemorrhage cart and have additional uterotonics and the </a:t>
            </a:r>
            <a:r>
              <a:rPr lang="en-US" dirty="0" err="1"/>
              <a:t>bakri</a:t>
            </a:r>
            <a:r>
              <a:rPr lang="en-US" dirty="0"/>
              <a:t> balloon available for immediate use.</a:t>
            </a:r>
          </a:p>
        </p:txBody>
      </p:sp>
      <p:sp>
        <p:nvSpPr>
          <p:cNvPr id="9" name="Slide Number Placeholder 4">
            <a:extLst>
              <a:ext uri="{FF2B5EF4-FFF2-40B4-BE49-F238E27FC236}">
                <a16:creationId xmlns:a16="http://schemas.microsoft.com/office/drawing/2014/main" id="{1D520B4C-E6A3-4F1A-8604-4CFC36E95953}"/>
              </a:ext>
            </a:extLst>
          </p:cNvPr>
          <p:cNvSpPr txBox="1">
            <a:spLocks/>
          </p:cNvSpPr>
          <p:nvPr/>
        </p:nvSpPr>
        <p:spPr>
          <a:xfrm>
            <a:off x="11151294" y="6255876"/>
            <a:ext cx="4313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176A158-48B8-4A8B-BAA0-8528EB6C1A99}"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25" name="Picture 24" descr="A picture containing silhouette of doctor">
            <a:extLst>
              <a:ext uri="{FF2B5EF4-FFF2-40B4-BE49-F238E27FC236}">
                <a16:creationId xmlns:a16="http://schemas.microsoft.com/office/drawing/2014/main" id="{A841F982-F759-8E40-933E-B4C135AB9D6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1899021" y="1961712"/>
            <a:ext cx="2219066" cy="3985378"/>
          </a:xfrm>
          <a:prstGeom prst="rect">
            <a:avLst/>
          </a:prstGeom>
        </p:spPr>
      </p:pic>
      <p:grpSp>
        <p:nvGrpSpPr>
          <p:cNvPr id="27" name="Group 26">
            <a:extLst>
              <a:ext uri="{FF2B5EF4-FFF2-40B4-BE49-F238E27FC236}">
                <a16:creationId xmlns:a16="http://schemas.microsoft.com/office/drawing/2014/main" id="{FD105F6B-4020-2744-AC59-A1A5D19D9B4C}"/>
              </a:ext>
              <a:ext uri="{C183D7F6-B498-43B3-948B-1728B52AA6E4}">
                <adec:decorative xmlns:adec="http://schemas.microsoft.com/office/drawing/2017/decorative" val="1"/>
              </a:ext>
            </a:extLst>
          </p:cNvPr>
          <p:cNvGrpSpPr/>
          <p:nvPr/>
        </p:nvGrpSpPr>
        <p:grpSpPr>
          <a:xfrm>
            <a:off x="6993761" y="1815252"/>
            <a:ext cx="2091439" cy="4079242"/>
            <a:chOff x="6216819" y="1767432"/>
            <a:chExt cx="2452932" cy="4488444"/>
          </a:xfrm>
        </p:grpSpPr>
        <p:pic>
          <p:nvPicPr>
            <p:cNvPr id="31" name="Picture 30" title="Nurse hanging IV">
              <a:extLst>
                <a:ext uri="{FF2B5EF4-FFF2-40B4-BE49-F238E27FC236}">
                  <a16:creationId xmlns:a16="http://schemas.microsoft.com/office/drawing/2014/main" id="{48874E5A-D6A4-AE4C-8B65-CD938F3EC0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32" name="Picture 31" title="Nurse hanging IV">
              <a:extLst>
                <a:ext uri="{FF2B5EF4-FFF2-40B4-BE49-F238E27FC236}">
                  <a16:creationId xmlns:a16="http://schemas.microsoft.com/office/drawing/2014/main" id="{7D017A2D-27BD-DB4D-9E3F-8519739672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33" name="Picture 32" descr="A picture containing silhouette of nurse">
              <a:extLst>
                <a:ext uri="{FF2B5EF4-FFF2-40B4-BE49-F238E27FC236}">
                  <a16:creationId xmlns:a16="http://schemas.microsoft.com/office/drawing/2014/main" id="{F78BCB5F-DD02-C245-8146-A7C9569E477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34" name="Picture 33" descr="Decorative">
            <a:extLst>
              <a:ext uri="{FF2B5EF4-FFF2-40B4-BE49-F238E27FC236}">
                <a16:creationId xmlns:a16="http://schemas.microsoft.com/office/drawing/2014/main" id="{99369E0B-153B-454F-AF4D-D44223F189AB}"/>
              </a:ext>
              <a:ext uri="{C183D7F6-B498-43B3-948B-1728B52AA6E4}">
                <adec:decorative xmlns:adec="http://schemas.microsoft.com/office/drawing/2017/decorative" val="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artisticCutout/>
                    </a14:imgEffect>
                  </a14:imgLayer>
                </a14:imgProps>
              </a:ext>
              <a:ext uri="{28A0092B-C50C-407E-A947-70E740481C1C}">
                <a14:useLocalDpi xmlns:a14="http://schemas.microsoft.com/office/drawing/2010/main" val="0"/>
              </a:ext>
            </a:extLst>
          </a:blip>
          <a:srcRect r="73091" b="2455"/>
          <a:stretch/>
        </p:blipFill>
        <p:spPr>
          <a:xfrm flipH="1">
            <a:off x="9633634" y="1834580"/>
            <a:ext cx="1462815" cy="4194257"/>
          </a:xfrm>
          <a:prstGeom prst="rect">
            <a:avLst/>
          </a:prstGeom>
        </p:spPr>
      </p:pic>
      <p:pic>
        <p:nvPicPr>
          <p:cNvPr id="35" name="Picture 34" descr="Image of a patient in a hospital bed.">
            <a:extLst>
              <a:ext uri="{FF2B5EF4-FFF2-40B4-BE49-F238E27FC236}">
                <a16:creationId xmlns:a16="http://schemas.microsoft.com/office/drawing/2014/main" id="{66A81E86-502F-4B45-9EAD-55C037FCCD4C}"/>
              </a:ext>
            </a:extLst>
          </p:cNvPr>
          <p:cNvPicPr>
            <a:picLocks noChangeAspect="1"/>
          </p:cNvPicPr>
          <p:nvPr/>
        </p:nvPicPr>
        <p:blipFill rotWithShape="1">
          <a:blip r:embed="rId10">
            <a:extLst>
              <a:ext uri="{28A0092B-C50C-407E-A947-70E740481C1C}">
                <a14:useLocalDpi xmlns:a14="http://schemas.microsoft.com/office/drawing/2010/main" val="0"/>
              </a:ext>
            </a:extLst>
          </a:blip>
          <a:srcRect b="19584"/>
          <a:stretch/>
        </p:blipFill>
        <p:spPr>
          <a:xfrm flipH="1">
            <a:off x="4884135" y="3009510"/>
            <a:ext cx="4852593" cy="2956081"/>
          </a:xfrm>
          <a:prstGeom prst="rect">
            <a:avLst/>
          </a:prstGeom>
        </p:spPr>
      </p:pic>
      <p:sp>
        <p:nvSpPr>
          <p:cNvPr id="37" name="TextBox 36">
            <a:extLst>
              <a:ext uri="{FF2B5EF4-FFF2-40B4-BE49-F238E27FC236}">
                <a16:creationId xmlns:a16="http://schemas.microsoft.com/office/drawing/2014/main" id="{20025298-7377-A04E-AC5E-E9777A49CA21}"/>
              </a:ext>
            </a:extLst>
          </p:cNvPr>
          <p:cNvSpPr txBox="1"/>
          <p:nvPr/>
        </p:nvSpPr>
        <p:spPr>
          <a:xfrm>
            <a:off x="9557607" y="5548892"/>
            <a:ext cx="173653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83CB3D07-5126-2E4F-99B4-DEFF90D19FBA}"/>
              </a:ext>
            </a:extLst>
          </p:cNvPr>
          <p:cNvSpPr txBox="1"/>
          <p:nvPr/>
        </p:nvSpPr>
        <p:spPr>
          <a:xfrm>
            <a:off x="2252611" y="5465843"/>
            <a:ext cx="177428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39" name="TextBox 38">
            <a:extLst>
              <a:ext uri="{FF2B5EF4-FFF2-40B4-BE49-F238E27FC236}">
                <a16:creationId xmlns:a16="http://schemas.microsoft.com/office/drawing/2014/main" id="{421D0179-B51C-2443-BCBA-03347CF09678}"/>
              </a:ext>
            </a:extLst>
          </p:cNvPr>
          <p:cNvSpPr txBox="1"/>
          <p:nvPr/>
        </p:nvSpPr>
        <p:spPr>
          <a:xfrm>
            <a:off x="6092600" y="5656895"/>
            <a:ext cx="192371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17" name="TextBox 16">
            <a:extLst>
              <a:ext uri="{FF2B5EF4-FFF2-40B4-BE49-F238E27FC236}">
                <a16:creationId xmlns:a16="http://schemas.microsoft.com/office/drawing/2014/main" id="{ECE1A76F-4AEF-F945-97B7-CED7DC82F352}"/>
              </a:ext>
            </a:extLst>
          </p:cNvPr>
          <p:cNvSpPr txBox="1"/>
          <p:nvPr/>
        </p:nvSpPr>
        <p:spPr>
          <a:xfrm>
            <a:off x="7881418" y="3631336"/>
            <a:ext cx="125199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863110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2" descr="Illustration shows four figures in silhouette: Danielle Williams, the patient, lies on a hospital bed; Allison, the L&amp;D nurse, Dr. Sonentag, the obstetrician, and Dr. Larsen, the anesthesiologist, stand beside the bed. Dr. Larsen says 'I’ll notify the OR and prep for anesthesia.' Allison adds 'And I’ll grab the cart.' Dr. Sonentag says 'Great. Ms. Williams, do you have any questions? Let’s discuss what you can expect next.'">
            <a:extLst>
              <a:ext uri="{FF2B5EF4-FFF2-40B4-BE49-F238E27FC236}">
                <a16:creationId xmlns:a16="http://schemas.microsoft.com/office/drawing/2014/main" id="{464E4991-FC5F-4EBC-9013-F2D311950C27}"/>
              </a:ext>
            </a:extLst>
          </p:cNvPr>
          <p:cNvSpPr/>
          <p:nvPr/>
        </p:nvSpPr>
        <p:spPr>
          <a:xfrm>
            <a:off x="1419985" y="121920"/>
            <a:ext cx="10650095" cy="575295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 name="connsiteX0" fmla="*/ 0 w 5513832"/>
              <a:gd name="connsiteY0" fmla="*/ 0 h 1415243"/>
              <a:gd name="connsiteX1" fmla="*/ 5020056 w 5513832"/>
              <a:gd name="connsiteY1" fmla="*/ 0 h 1415243"/>
              <a:gd name="connsiteX2" fmla="*/ 5513832 w 5513832"/>
              <a:gd name="connsiteY2" fmla="*/ 1415243 h 1415243"/>
              <a:gd name="connsiteX3" fmla="*/ 649224 w 5513832"/>
              <a:gd name="connsiteY3" fmla="*/ 1415243 h 1415243"/>
              <a:gd name="connsiteX4" fmla="*/ 0 w 5513832"/>
              <a:gd name="connsiteY4" fmla="*/ 0 h 1415243"/>
              <a:gd name="connsiteX0" fmla="*/ 0 w 5513832"/>
              <a:gd name="connsiteY0" fmla="*/ 9144 h 1424387"/>
              <a:gd name="connsiteX1" fmla="*/ 5513832 w 5513832"/>
              <a:gd name="connsiteY1" fmla="*/ 0 h 1424387"/>
              <a:gd name="connsiteX2" fmla="*/ 5513832 w 5513832"/>
              <a:gd name="connsiteY2" fmla="*/ 1424387 h 1424387"/>
              <a:gd name="connsiteX3" fmla="*/ 649224 w 5513832"/>
              <a:gd name="connsiteY3" fmla="*/ 1424387 h 1424387"/>
              <a:gd name="connsiteX4" fmla="*/ 0 w 5513832"/>
              <a:gd name="connsiteY4" fmla="*/ 9144 h 142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3832" h="1424387">
                <a:moveTo>
                  <a:pt x="0" y="9144"/>
                </a:moveTo>
                <a:lnTo>
                  <a:pt x="5513832" y="0"/>
                </a:lnTo>
                <a:lnTo>
                  <a:pt x="5513832" y="1424387"/>
                </a:lnTo>
                <a:lnTo>
                  <a:pt x="649224" y="1424387"/>
                </a:lnTo>
                <a:lnTo>
                  <a:pt x="0" y="9144"/>
                </a:lnTo>
                <a:close/>
              </a:path>
            </a:pathLst>
          </a:custGeom>
          <a:solidFill>
            <a:srgbClr val="F4F9AD"/>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p:cNvSpPr>
            <a:spLocks noGrp="1"/>
          </p:cNvSpPr>
          <p:nvPr>
            <p:ph type="title"/>
          </p:nvPr>
        </p:nvSpPr>
        <p:spPr/>
        <p:txBody>
          <a:bodyPr/>
          <a:lstStyle/>
          <a:p>
            <a:r>
              <a:rPr lang="en-US" dirty="0"/>
              <a:t>Obstetric Hemorrhage</a:t>
            </a:r>
            <a:br>
              <a:rPr lang="en-US" dirty="0"/>
            </a:br>
            <a:r>
              <a:rPr lang="en-US" dirty="0"/>
              <a:t>Huddle</a:t>
            </a:r>
          </a:p>
        </p:txBody>
      </p:sp>
      <p:sp>
        <p:nvSpPr>
          <p:cNvPr id="9" name="Slide Number Placeholder 4">
            <a:extLst>
              <a:ext uri="{FF2B5EF4-FFF2-40B4-BE49-F238E27FC236}">
                <a16:creationId xmlns:a16="http://schemas.microsoft.com/office/drawing/2014/main" id="{1D520B4C-E6A3-4F1A-8604-4CFC36E95953}"/>
              </a:ext>
            </a:extLst>
          </p:cNvPr>
          <p:cNvSpPr txBox="1">
            <a:spLocks/>
          </p:cNvSpPr>
          <p:nvPr/>
        </p:nvSpPr>
        <p:spPr>
          <a:xfrm>
            <a:off x="11151294" y="6255876"/>
            <a:ext cx="4313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176A158-48B8-4A8B-BAA0-8528EB6C1A99}"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2" name="Text Placeholder 11"/>
          <p:cNvSpPr>
            <a:spLocks noGrp="1"/>
          </p:cNvSpPr>
          <p:nvPr>
            <p:ph type="body" sz="quarter" idx="11"/>
          </p:nvPr>
        </p:nvSpPr>
        <p:spPr>
          <a:xfrm>
            <a:off x="1409428" y="1561962"/>
            <a:ext cx="2451425" cy="2482340"/>
          </a:xfrm>
          <a:prstGeom prst="wedgeRectCallout">
            <a:avLst>
              <a:gd name="adj1" fmla="val 61554"/>
              <a:gd name="adj2" fmla="val -11790"/>
            </a:avLst>
          </a:prstGeom>
        </p:spPr>
        <p:txBody>
          <a:bodyPr/>
          <a:lstStyle/>
          <a:p>
            <a:pPr lvl="0">
              <a:defRPr/>
            </a:pPr>
            <a:r>
              <a:rPr lang="en-US" dirty="0"/>
              <a:t>Great.</a:t>
            </a:r>
          </a:p>
          <a:p>
            <a:pPr lvl="0">
              <a:defRPr/>
            </a:pPr>
            <a:r>
              <a:rPr lang="en-US" dirty="0"/>
              <a:t>Ms. Williams, do you have any questions? Let’s discuss what you can expect next.</a:t>
            </a:r>
          </a:p>
        </p:txBody>
      </p:sp>
      <p:sp>
        <p:nvSpPr>
          <p:cNvPr id="13" name="Text Placeholder 11">
            <a:extLst>
              <a:ext uri="{FF2B5EF4-FFF2-40B4-BE49-F238E27FC236}">
                <a16:creationId xmlns:a16="http://schemas.microsoft.com/office/drawing/2014/main" id="{B190BB4A-AD6F-414B-9FBC-4304A478FA0E}"/>
              </a:ext>
            </a:extLst>
          </p:cNvPr>
          <p:cNvSpPr txBox="1">
            <a:spLocks/>
          </p:cNvSpPr>
          <p:nvPr/>
        </p:nvSpPr>
        <p:spPr>
          <a:xfrm>
            <a:off x="6614548" y="281269"/>
            <a:ext cx="5445106" cy="745092"/>
          </a:xfrm>
          <a:prstGeom prst="wedgeRectCallout">
            <a:avLst>
              <a:gd name="adj1" fmla="val 17216"/>
              <a:gd name="adj2" fmla="val 130963"/>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I’ll notify the OR and prep for anesthesia.</a:t>
            </a:r>
          </a:p>
        </p:txBody>
      </p:sp>
      <p:pic>
        <p:nvPicPr>
          <p:cNvPr id="42" name="Picture 41" descr="A picture containing silhouette of doctor">
            <a:extLst>
              <a:ext uri="{FF2B5EF4-FFF2-40B4-BE49-F238E27FC236}">
                <a16:creationId xmlns:a16="http://schemas.microsoft.com/office/drawing/2014/main" id="{2D65674E-253B-3842-BE4F-CF464EE3F6A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3423832" y="1939019"/>
            <a:ext cx="2219066" cy="3985378"/>
          </a:xfrm>
          <a:prstGeom prst="rect">
            <a:avLst/>
          </a:prstGeom>
        </p:spPr>
      </p:pic>
      <p:grpSp>
        <p:nvGrpSpPr>
          <p:cNvPr id="43" name="Group 42">
            <a:extLst>
              <a:ext uri="{FF2B5EF4-FFF2-40B4-BE49-F238E27FC236}">
                <a16:creationId xmlns:a16="http://schemas.microsoft.com/office/drawing/2014/main" id="{E9A348D7-A91C-934F-B415-6EFD60E73EE2}"/>
              </a:ext>
              <a:ext uri="{C183D7F6-B498-43B3-948B-1728B52AA6E4}">
                <adec:decorative xmlns:adec="http://schemas.microsoft.com/office/drawing/2017/decorative" val="1"/>
              </a:ext>
            </a:extLst>
          </p:cNvPr>
          <p:cNvGrpSpPr/>
          <p:nvPr/>
        </p:nvGrpSpPr>
        <p:grpSpPr>
          <a:xfrm>
            <a:off x="6993761" y="1815252"/>
            <a:ext cx="2091439" cy="4079242"/>
            <a:chOff x="6216819" y="1767432"/>
            <a:chExt cx="2452932" cy="4488444"/>
          </a:xfrm>
        </p:grpSpPr>
        <p:pic>
          <p:nvPicPr>
            <p:cNvPr id="44" name="Picture 43" title="Nurse hanging IV">
              <a:extLst>
                <a:ext uri="{FF2B5EF4-FFF2-40B4-BE49-F238E27FC236}">
                  <a16:creationId xmlns:a16="http://schemas.microsoft.com/office/drawing/2014/main" id="{4DB86FB4-00A4-9E40-8C07-892334EA05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45" name="Picture 44" title="Nurse hanging IV">
              <a:extLst>
                <a:ext uri="{FF2B5EF4-FFF2-40B4-BE49-F238E27FC236}">
                  <a16:creationId xmlns:a16="http://schemas.microsoft.com/office/drawing/2014/main" id="{17EE7260-2701-3B48-A4E7-8F96CC7FD5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46" name="Picture 45" descr="A picture containing silhouette of nurse">
              <a:extLst>
                <a:ext uri="{FF2B5EF4-FFF2-40B4-BE49-F238E27FC236}">
                  <a16:creationId xmlns:a16="http://schemas.microsoft.com/office/drawing/2014/main" id="{E56F798E-B4F1-464C-997E-E4A096FB5E3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47" name="Picture 46" descr="Decorative">
            <a:extLst>
              <a:ext uri="{FF2B5EF4-FFF2-40B4-BE49-F238E27FC236}">
                <a16:creationId xmlns:a16="http://schemas.microsoft.com/office/drawing/2014/main" id="{0F3EE3DF-5D3A-094C-9A58-3770AA79E165}"/>
              </a:ext>
              <a:ext uri="{C183D7F6-B498-43B3-948B-1728B52AA6E4}">
                <adec:decorative xmlns:adec="http://schemas.microsoft.com/office/drawing/2017/decorative" val="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artisticCutout/>
                    </a14:imgEffect>
                  </a14:imgLayer>
                </a14:imgProps>
              </a:ext>
              <a:ext uri="{28A0092B-C50C-407E-A947-70E740481C1C}">
                <a14:useLocalDpi xmlns:a14="http://schemas.microsoft.com/office/drawing/2010/main" val="0"/>
              </a:ext>
            </a:extLst>
          </a:blip>
          <a:srcRect r="73091" b="2455"/>
          <a:stretch/>
        </p:blipFill>
        <p:spPr>
          <a:xfrm flipH="1">
            <a:off x="9633634" y="1834580"/>
            <a:ext cx="1462815" cy="4194257"/>
          </a:xfrm>
          <a:prstGeom prst="rect">
            <a:avLst/>
          </a:prstGeom>
        </p:spPr>
      </p:pic>
      <p:pic>
        <p:nvPicPr>
          <p:cNvPr id="48" name="Picture 47" descr="Image of a patient in a hospital bed.">
            <a:extLst>
              <a:ext uri="{FF2B5EF4-FFF2-40B4-BE49-F238E27FC236}">
                <a16:creationId xmlns:a16="http://schemas.microsoft.com/office/drawing/2014/main" id="{11BBC592-C4C8-D84D-AEF6-1A7BE5392068}"/>
              </a:ext>
            </a:extLst>
          </p:cNvPr>
          <p:cNvPicPr>
            <a:picLocks noChangeAspect="1"/>
          </p:cNvPicPr>
          <p:nvPr/>
        </p:nvPicPr>
        <p:blipFill rotWithShape="1">
          <a:blip r:embed="rId10">
            <a:extLst>
              <a:ext uri="{28A0092B-C50C-407E-A947-70E740481C1C}">
                <a14:useLocalDpi xmlns:a14="http://schemas.microsoft.com/office/drawing/2010/main" val="0"/>
              </a:ext>
            </a:extLst>
          </a:blip>
          <a:srcRect b="19584"/>
          <a:stretch/>
        </p:blipFill>
        <p:spPr>
          <a:xfrm flipH="1">
            <a:off x="4884135" y="3009510"/>
            <a:ext cx="4852593" cy="2956081"/>
          </a:xfrm>
          <a:prstGeom prst="rect">
            <a:avLst/>
          </a:prstGeom>
        </p:spPr>
      </p:pic>
      <p:sp>
        <p:nvSpPr>
          <p:cNvPr id="50" name="TextBox 49">
            <a:extLst>
              <a:ext uri="{FF2B5EF4-FFF2-40B4-BE49-F238E27FC236}">
                <a16:creationId xmlns:a16="http://schemas.microsoft.com/office/drawing/2014/main" id="{C8BEBF53-E336-654D-8ADE-F0D6CF5DD798}"/>
              </a:ext>
            </a:extLst>
          </p:cNvPr>
          <p:cNvSpPr txBox="1"/>
          <p:nvPr/>
        </p:nvSpPr>
        <p:spPr>
          <a:xfrm>
            <a:off x="9557607" y="5548892"/>
            <a:ext cx="173653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1A1CE917-5CE4-8543-8B0A-ED1E061B975F}"/>
              </a:ext>
            </a:extLst>
          </p:cNvPr>
          <p:cNvSpPr txBox="1"/>
          <p:nvPr/>
        </p:nvSpPr>
        <p:spPr>
          <a:xfrm>
            <a:off x="3396210" y="5484344"/>
            <a:ext cx="177428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52" name="TextBox 51">
            <a:extLst>
              <a:ext uri="{FF2B5EF4-FFF2-40B4-BE49-F238E27FC236}">
                <a16:creationId xmlns:a16="http://schemas.microsoft.com/office/drawing/2014/main" id="{BC86E1BD-886C-E640-A588-51948F56E732}"/>
              </a:ext>
            </a:extLst>
          </p:cNvPr>
          <p:cNvSpPr txBox="1"/>
          <p:nvPr/>
        </p:nvSpPr>
        <p:spPr>
          <a:xfrm>
            <a:off x="6092600" y="5656895"/>
            <a:ext cx="192371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11" name="Text Placeholder 11">
            <a:extLst>
              <a:ext uri="{FF2B5EF4-FFF2-40B4-BE49-F238E27FC236}">
                <a16:creationId xmlns:a16="http://schemas.microsoft.com/office/drawing/2014/main" id="{F4FA6466-CC50-4C48-BC4C-DFF37CE87C05}"/>
              </a:ext>
            </a:extLst>
          </p:cNvPr>
          <p:cNvSpPr txBox="1">
            <a:spLocks/>
          </p:cNvSpPr>
          <p:nvPr/>
        </p:nvSpPr>
        <p:spPr>
          <a:xfrm>
            <a:off x="5360782" y="1229594"/>
            <a:ext cx="1983178" cy="745092"/>
          </a:xfrm>
          <a:prstGeom prst="wedgeRectCallout">
            <a:avLst>
              <a:gd name="adj1" fmla="val 88617"/>
              <a:gd name="adj2" fmla="val 134118"/>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And I’ll grab the cart.</a:t>
            </a:r>
          </a:p>
        </p:txBody>
      </p:sp>
      <p:sp>
        <p:nvSpPr>
          <p:cNvPr id="19" name="TextBox 18">
            <a:extLst>
              <a:ext uri="{FF2B5EF4-FFF2-40B4-BE49-F238E27FC236}">
                <a16:creationId xmlns:a16="http://schemas.microsoft.com/office/drawing/2014/main" id="{63619971-4274-B74E-80DE-A4E10862F783}"/>
              </a:ext>
            </a:extLst>
          </p:cNvPr>
          <p:cNvSpPr txBox="1"/>
          <p:nvPr/>
        </p:nvSpPr>
        <p:spPr>
          <a:xfrm>
            <a:off x="7881418" y="3819594"/>
            <a:ext cx="125199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1685408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a:t>
            </a:r>
            <a:br>
              <a:rPr lang="en-US" dirty="0"/>
            </a:br>
            <a:r>
              <a:rPr lang="en-US" sz="3200" i="1" dirty="0">
                <a:solidFill>
                  <a:srgbClr val="4258A6"/>
                </a:solidFill>
              </a:rPr>
              <a:t>aka, After-Action Review</a:t>
            </a:r>
            <a:endParaRPr lang="en-US" i="1" dirty="0">
              <a:solidFill>
                <a:srgbClr val="4258A6"/>
              </a:solidFill>
            </a:endParaRPr>
          </a:p>
        </p:txBody>
      </p:sp>
      <p:sp>
        <p:nvSpPr>
          <p:cNvPr id="5" name="Content Placeholder 4"/>
          <p:cNvSpPr>
            <a:spLocks noGrp="1"/>
          </p:cNvSpPr>
          <p:nvPr>
            <p:ph idx="1"/>
          </p:nvPr>
        </p:nvSpPr>
        <p:spPr/>
        <p:txBody>
          <a:bodyPr/>
          <a:lstStyle/>
          <a:p>
            <a:pPr marL="0" indent="0" algn="ctr">
              <a:buNone/>
            </a:pPr>
            <a:r>
              <a:rPr lang="en-US" altLang="en-US" b="1" dirty="0">
                <a:solidFill>
                  <a:srgbClr val="4258A6"/>
                </a:solidFill>
              </a:rPr>
              <a:t>Semi-structured conversation among team members designed to improve care by reviewing the team’s performance.</a:t>
            </a:r>
          </a:p>
          <a:p>
            <a:endParaRPr lang="en-US" altLang="en-US" dirty="0"/>
          </a:p>
          <a:p>
            <a:r>
              <a:rPr lang="en-US" altLang="en-US" dirty="0"/>
              <a:t>Central to Patient Safety and Quality Improvement:</a:t>
            </a:r>
          </a:p>
          <a:p>
            <a:pPr lvl="1"/>
            <a:r>
              <a:rPr lang="en-US" altLang="en-US" dirty="0"/>
              <a:t>Learn from unit-based drills (Readiness) </a:t>
            </a:r>
          </a:p>
          <a:p>
            <a:pPr lvl="1"/>
            <a:r>
              <a:rPr lang="en-US" altLang="en-US" dirty="0"/>
              <a:t>Immediate review of real cases (Response)</a:t>
            </a:r>
          </a:p>
          <a:p>
            <a:pPr lvl="2"/>
            <a:r>
              <a:rPr lang="en-US" altLang="en-US" dirty="0"/>
              <a:t>Successful cases, too!</a:t>
            </a:r>
          </a:p>
          <a:p>
            <a:pPr lvl="1"/>
            <a:r>
              <a:rPr lang="en-US" altLang="en-US" dirty="0"/>
              <a:t>Assess weaknesses in the system (Reporting &amp; Systems Learning)</a:t>
            </a:r>
          </a:p>
          <a:p>
            <a:pPr lvl="2"/>
            <a:r>
              <a:rPr lang="en-US" altLang="en-US" dirty="0"/>
              <a:t>E.g., inefficient work processes; technology failures; poorly organized environments</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1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3A2C080-49D6-6341-9A50-F222DA2175F7}"/>
              </a:ext>
            </a:extLst>
          </p:cNvPr>
          <p:cNvSpPr>
            <a:spLocks noGrp="1"/>
          </p:cNvSpPr>
          <p:nvPr>
            <p:ph type="title"/>
          </p:nvPr>
        </p:nvSpPr>
        <p:spPr/>
        <p:txBody>
          <a:bodyPr/>
          <a:lstStyle/>
          <a:p>
            <a:r>
              <a:rPr lang="en-US" dirty="0"/>
              <a:t>Monitor To Establish Awareness</a:t>
            </a:r>
          </a:p>
        </p:txBody>
      </p:sp>
      <p:sp>
        <p:nvSpPr>
          <p:cNvPr id="14" name="Content Placeholder 13">
            <a:extLst>
              <a:ext uri="{FF2B5EF4-FFF2-40B4-BE49-F238E27FC236}">
                <a16:creationId xmlns:a16="http://schemas.microsoft.com/office/drawing/2014/main" id="{4060E830-450E-1241-824F-A311CC7DFB6C}"/>
              </a:ext>
            </a:extLst>
          </p:cNvPr>
          <p:cNvSpPr>
            <a:spLocks noGrp="1"/>
          </p:cNvSpPr>
          <p:nvPr>
            <p:ph sz="half" idx="1"/>
          </p:nvPr>
        </p:nvSpPr>
        <p:spPr/>
        <p:txBody>
          <a:bodyPr>
            <a:normAutofit lnSpcReduction="10000"/>
          </a:bodyPr>
          <a:lstStyle/>
          <a:p>
            <a:r>
              <a:rPr lang="en-US" dirty="0"/>
              <a:t>Monitor to identify new or changing information </a:t>
            </a:r>
          </a:p>
          <a:p>
            <a:r>
              <a:rPr lang="en-US" dirty="0"/>
              <a:t>Create individual awareness of what’s going on and what is likely to happen next</a:t>
            </a:r>
          </a:p>
          <a:p>
            <a:r>
              <a:rPr lang="en-US" dirty="0"/>
              <a:t>Discuss observations with appropriate team members to establish shared understanding</a:t>
            </a:r>
          </a:p>
          <a:p>
            <a:pPr lvl="1"/>
            <a:r>
              <a:rPr lang="en-US" dirty="0"/>
              <a:t>Better decision making</a:t>
            </a:r>
          </a:p>
          <a:p>
            <a:pPr lvl="1"/>
            <a:r>
              <a:rPr lang="en-US" dirty="0"/>
              <a:t>Support the patient, self, and other team members</a:t>
            </a:r>
          </a:p>
        </p:txBody>
      </p:sp>
      <p:graphicFrame>
        <p:nvGraphicFramePr>
          <p:cNvPr id="15" name="Content Placeholder 8" descr="Shows 'shared understanding' goes to 'situation monitoring' and that goes to 'individual awareness' which circles back to 'shared understanding' etc." title="model image">
            <a:extLst>
              <a:ext uri="{FF2B5EF4-FFF2-40B4-BE49-F238E27FC236}">
                <a16:creationId xmlns:a16="http://schemas.microsoft.com/office/drawing/2014/main" id="{3BF9F533-080C-764D-9A1E-C7DB166ED64B}"/>
              </a:ext>
            </a:extLst>
          </p:cNvPr>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14">
            <a:extLst>
              <a:ext uri="{FF2B5EF4-FFF2-40B4-BE49-F238E27FC236}">
                <a16:creationId xmlns:a16="http://schemas.microsoft.com/office/drawing/2014/main" id="{0C00D141-CBBB-DD4B-AA44-D17AEC193C70}"/>
              </a:ext>
            </a:extLst>
          </p:cNvPr>
          <p:cNvSpPr>
            <a:spLocks noGrp="1"/>
          </p:cNvSpPr>
          <p:nvPr>
            <p:ph type="sldNum" sz="quarter" idx="12"/>
          </p:nvPr>
        </p:nvSpPr>
        <p:spPr>
          <a:xfrm>
            <a:off x="11151294" y="6269944"/>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216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A294-1008-954D-BD5B-0086DC554B6D}"/>
              </a:ext>
            </a:extLst>
          </p:cNvPr>
          <p:cNvSpPr>
            <a:spLocks noGrp="1"/>
          </p:cNvSpPr>
          <p:nvPr>
            <p:ph type="title"/>
          </p:nvPr>
        </p:nvSpPr>
        <p:spPr/>
        <p:txBody>
          <a:bodyPr/>
          <a:lstStyle/>
          <a:p>
            <a:r>
              <a:rPr lang="en-US" dirty="0"/>
              <a:t>Debriefing at a Minimum </a:t>
            </a:r>
          </a:p>
        </p:txBody>
      </p:sp>
      <p:sp>
        <p:nvSpPr>
          <p:cNvPr id="3" name="Content Placeholder 2">
            <a:extLst>
              <a:ext uri="{FF2B5EF4-FFF2-40B4-BE49-F238E27FC236}">
                <a16:creationId xmlns:a16="http://schemas.microsoft.com/office/drawing/2014/main" id="{8B6C0A06-8E41-9343-83E4-E0EE7E71A7B5}"/>
              </a:ext>
            </a:extLst>
          </p:cNvPr>
          <p:cNvSpPr>
            <a:spLocks noGrp="1"/>
          </p:cNvSpPr>
          <p:nvPr>
            <p:ph idx="1"/>
          </p:nvPr>
        </p:nvSpPr>
        <p:spPr/>
        <p:txBody>
          <a:bodyPr>
            <a:normAutofit lnSpcReduction="10000"/>
          </a:bodyPr>
          <a:lstStyle/>
          <a:p>
            <a:r>
              <a:rPr lang="en-US" altLang="en-US" dirty="0">
                <a:solidFill>
                  <a:srgbClr val="4258A6"/>
                </a:solidFill>
              </a:rPr>
              <a:t>What went well? </a:t>
            </a:r>
          </a:p>
          <a:p>
            <a:pPr lvl="1"/>
            <a:r>
              <a:rPr lang="en-US" altLang="en-US" dirty="0"/>
              <a:t>What should we replicate or do similarly during the next event?</a:t>
            </a:r>
          </a:p>
          <a:p>
            <a:r>
              <a:rPr lang="en-US" altLang="en-US" dirty="0">
                <a:solidFill>
                  <a:srgbClr val="4258A6"/>
                </a:solidFill>
              </a:rPr>
              <a:t>What did not go well?</a:t>
            </a:r>
          </a:p>
          <a:p>
            <a:pPr lvl="1"/>
            <a:r>
              <a:rPr lang="en-US" altLang="en-US" dirty="0"/>
              <a:t>What do we need to do differently to improve our performance next time?</a:t>
            </a:r>
          </a:p>
          <a:p>
            <a:r>
              <a:rPr lang="en-US" altLang="en-US" dirty="0">
                <a:solidFill>
                  <a:srgbClr val="4258A6"/>
                </a:solidFill>
              </a:rPr>
              <a:t>What were our major lessons learned from this case?</a:t>
            </a:r>
          </a:p>
          <a:p>
            <a:r>
              <a:rPr lang="en-US" altLang="en-US" dirty="0">
                <a:solidFill>
                  <a:srgbClr val="4258A6"/>
                </a:solidFill>
              </a:rPr>
              <a:t>How do we prepare now so that we are ready to handle the next event in the way we have just discussed?</a:t>
            </a:r>
          </a:p>
          <a:p>
            <a:r>
              <a:rPr lang="en-US" altLang="en-US" dirty="0">
                <a:solidFill>
                  <a:srgbClr val="4258A6"/>
                </a:solidFill>
              </a:rPr>
              <a:t>Who will accept responsibility for any outstanding tasks and how will they communicate back to the team?</a:t>
            </a:r>
          </a:p>
        </p:txBody>
      </p:sp>
      <p:sp>
        <p:nvSpPr>
          <p:cNvPr id="4" name="Slide Number Placeholder 3">
            <a:extLst>
              <a:ext uri="{FF2B5EF4-FFF2-40B4-BE49-F238E27FC236}">
                <a16:creationId xmlns:a16="http://schemas.microsoft.com/office/drawing/2014/main" id="{A8509D49-184E-644A-8915-1BE5787CC08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871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008A-59EC-C94B-A1B7-F6E3E489596C}"/>
              </a:ext>
            </a:extLst>
          </p:cNvPr>
          <p:cNvSpPr>
            <a:spLocks noGrp="1"/>
          </p:cNvSpPr>
          <p:nvPr>
            <p:ph type="title"/>
          </p:nvPr>
        </p:nvSpPr>
        <p:spPr/>
        <p:txBody>
          <a:bodyPr/>
          <a:lstStyle/>
          <a:p>
            <a:r>
              <a:rPr lang="en-US" dirty="0"/>
              <a:t>Some Teamwork Considerations for Debriefs</a:t>
            </a:r>
          </a:p>
        </p:txBody>
      </p:sp>
      <p:sp>
        <p:nvSpPr>
          <p:cNvPr id="3" name="Content Placeholder 2">
            <a:extLst>
              <a:ext uri="{FF2B5EF4-FFF2-40B4-BE49-F238E27FC236}">
                <a16:creationId xmlns:a16="http://schemas.microsoft.com/office/drawing/2014/main" id="{3D5FCB6B-8AAA-1948-9F15-B5536A3BEBC7}"/>
              </a:ext>
            </a:extLst>
          </p:cNvPr>
          <p:cNvSpPr>
            <a:spLocks noGrp="1"/>
          </p:cNvSpPr>
          <p:nvPr>
            <p:ph idx="1"/>
          </p:nvPr>
        </p:nvSpPr>
        <p:spPr>
          <a:xfrm>
            <a:off x="606973" y="1429407"/>
            <a:ext cx="5820784" cy="4591187"/>
          </a:xfrm>
        </p:spPr>
        <p:txBody>
          <a:bodyPr>
            <a:normAutofit fontScale="92500" lnSpcReduction="10000"/>
          </a:bodyPr>
          <a:lstStyle/>
          <a:p>
            <a:r>
              <a:rPr lang="en-US" dirty="0">
                <a:solidFill>
                  <a:srgbClr val="4258A6"/>
                </a:solidFill>
              </a:rPr>
              <a:t>Roles and responsibilities</a:t>
            </a:r>
          </a:p>
          <a:p>
            <a:pPr lvl="1"/>
            <a:r>
              <a:rPr lang="en-US" dirty="0"/>
              <a:t>Were they understood by all team members? Was everyone equipped to handle their assignments? Was there a clear leader?</a:t>
            </a:r>
          </a:p>
          <a:p>
            <a:r>
              <a:rPr lang="en-US" dirty="0">
                <a:solidFill>
                  <a:srgbClr val="4258A6"/>
                </a:solidFill>
              </a:rPr>
              <a:t>Communication</a:t>
            </a:r>
          </a:p>
          <a:p>
            <a:pPr lvl="1"/>
            <a:r>
              <a:rPr lang="en-US" dirty="0"/>
              <a:t>Was it clear, timely, and complete? Did team members check-back on communications? Was the family and patient kept informed and involved? </a:t>
            </a:r>
          </a:p>
          <a:p>
            <a:r>
              <a:rPr lang="en-US" dirty="0">
                <a:solidFill>
                  <a:srgbClr val="4258A6"/>
                </a:solidFill>
              </a:rPr>
              <a:t>Situation awareness</a:t>
            </a:r>
          </a:p>
          <a:p>
            <a:pPr lvl="1"/>
            <a:r>
              <a:rPr lang="en-US" dirty="0"/>
              <a:t>Did the team maintain up-to-date awareness? Were relevant changes communicated to the team?</a:t>
            </a:r>
          </a:p>
        </p:txBody>
      </p:sp>
      <p:sp>
        <p:nvSpPr>
          <p:cNvPr id="15" name="Content Placeholder 14"/>
          <p:cNvSpPr>
            <a:spLocks noGrp="1"/>
          </p:cNvSpPr>
          <p:nvPr>
            <p:ph idx="13"/>
          </p:nvPr>
        </p:nvSpPr>
        <p:spPr>
          <a:xfrm>
            <a:off x="6427757" y="1407814"/>
            <a:ext cx="5357308" cy="4612780"/>
          </a:xfrm>
        </p:spPr>
        <p:txBody>
          <a:bodyPr>
            <a:normAutofit fontScale="92500" lnSpcReduction="20000"/>
          </a:bodyPr>
          <a:lstStyle/>
          <a:p>
            <a:pPr>
              <a:lnSpc>
                <a:spcPct val="100000"/>
              </a:lnSpc>
            </a:pPr>
            <a:r>
              <a:rPr lang="en-US" dirty="0">
                <a:solidFill>
                  <a:srgbClr val="4258A6"/>
                </a:solidFill>
              </a:rPr>
              <a:t>Workload</a:t>
            </a:r>
          </a:p>
          <a:p>
            <a:pPr lvl="1">
              <a:lnSpc>
                <a:spcPct val="100000"/>
              </a:lnSpc>
            </a:pPr>
            <a:r>
              <a:rPr lang="en-US" dirty="0"/>
              <a:t>Was the distribution of workload fair and equitable?</a:t>
            </a:r>
          </a:p>
          <a:p>
            <a:pPr>
              <a:lnSpc>
                <a:spcPct val="100000"/>
              </a:lnSpc>
            </a:pPr>
            <a:r>
              <a:rPr lang="en-US" dirty="0">
                <a:solidFill>
                  <a:srgbClr val="4258A6"/>
                </a:solidFill>
              </a:rPr>
              <a:t>Task assistance</a:t>
            </a:r>
          </a:p>
          <a:p>
            <a:pPr lvl="1">
              <a:lnSpc>
                <a:spcPct val="100000"/>
              </a:lnSpc>
            </a:pPr>
            <a:r>
              <a:rPr lang="en-US" dirty="0"/>
              <a:t>Did team members offer and request help?</a:t>
            </a:r>
          </a:p>
          <a:p>
            <a:pPr>
              <a:lnSpc>
                <a:spcPct val="100000"/>
              </a:lnSpc>
            </a:pPr>
            <a:r>
              <a:rPr lang="en-US" dirty="0">
                <a:solidFill>
                  <a:srgbClr val="4258A6"/>
                </a:solidFill>
              </a:rPr>
              <a:t>Errors</a:t>
            </a:r>
          </a:p>
          <a:p>
            <a:pPr lvl="1">
              <a:lnSpc>
                <a:spcPct val="100000"/>
              </a:lnSpc>
            </a:pPr>
            <a:r>
              <a:rPr lang="en-US" dirty="0"/>
              <a:t>Were errors made? Avoided? Can they be prevented?</a:t>
            </a:r>
          </a:p>
          <a:p>
            <a:pPr>
              <a:lnSpc>
                <a:spcPct val="100000"/>
              </a:lnSpc>
            </a:pPr>
            <a:r>
              <a:rPr lang="en-US" dirty="0">
                <a:solidFill>
                  <a:srgbClr val="4258A6"/>
                </a:solidFill>
              </a:rPr>
              <a:t>Resources</a:t>
            </a:r>
          </a:p>
          <a:p>
            <a:pPr lvl="1">
              <a:lnSpc>
                <a:spcPct val="100000"/>
              </a:lnSpc>
            </a:pPr>
            <a:r>
              <a:rPr lang="en-US" dirty="0"/>
              <a:t>Did we have the staff, materials (e.g., blood), and expertise needed to handle this case?</a:t>
            </a:r>
          </a:p>
          <a:p>
            <a:endParaRPr lang="en-US" dirty="0"/>
          </a:p>
        </p:txBody>
      </p:sp>
      <p:sp>
        <p:nvSpPr>
          <p:cNvPr id="4" name="Slide Number Placeholder 3">
            <a:extLst>
              <a:ext uri="{FF2B5EF4-FFF2-40B4-BE49-F238E27FC236}">
                <a16:creationId xmlns:a16="http://schemas.microsoft.com/office/drawing/2014/main" id="{8DCE6E5C-5B32-5544-B823-7588AD628A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100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26539-1F6D-F547-865C-151C959C6021}"/>
              </a:ext>
            </a:extLst>
          </p:cNvPr>
          <p:cNvSpPr>
            <a:spLocks noGrp="1"/>
          </p:cNvSpPr>
          <p:nvPr>
            <p:ph type="title"/>
          </p:nvPr>
        </p:nvSpPr>
        <p:spPr/>
        <p:txBody>
          <a:bodyPr/>
          <a:lstStyle/>
          <a:p>
            <a:r>
              <a:rPr lang="en-US" dirty="0"/>
              <a:t>Debriefing Questions for Hemorrhage</a:t>
            </a:r>
          </a:p>
        </p:txBody>
      </p:sp>
      <p:sp>
        <p:nvSpPr>
          <p:cNvPr id="3" name="Content Placeholder 2">
            <a:extLst>
              <a:ext uri="{FF2B5EF4-FFF2-40B4-BE49-F238E27FC236}">
                <a16:creationId xmlns:a16="http://schemas.microsoft.com/office/drawing/2014/main" id="{DC87D589-7111-9642-ACE5-AACD0E352FEE}"/>
              </a:ext>
            </a:extLst>
          </p:cNvPr>
          <p:cNvSpPr>
            <a:spLocks noGrp="1"/>
          </p:cNvSpPr>
          <p:nvPr>
            <p:ph idx="1"/>
          </p:nvPr>
        </p:nvSpPr>
        <p:spPr/>
        <p:txBody>
          <a:bodyPr/>
          <a:lstStyle/>
          <a:p>
            <a:r>
              <a:rPr lang="en-US" dirty="0"/>
              <a:t>Was everyone aware of this patient’s potential for hemorrhage?</a:t>
            </a:r>
          </a:p>
          <a:p>
            <a:r>
              <a:rPr lang="en-US" dirty="0"/>
              <a:t>How could we have identified the hemorrhage sooner? </a:t>
            </a:r>
          </a:p>
          <a:p>
            <a:r>
              <a:rPr lang="en-US" dirty="0"/>
              <a:t>Once the hemorrhage was identified, could we have acted quicker?</a:t>
            </a:r>
          </a:p>
          <a:p>
            <a:r>
              <a:rPr lang="en-US" dirty="0"/>
              <a:t>How could we have better managed this case?</a:t>
            </a:r>
          </a:p>
          <a:p>
            <a:r>
              <a:rPr lang="en-US" dirty="0"/>
              <a:t>What did we do well in our treatment?</a:t>
            </a:r>
          </a:p>
          <a:p>
            <a:r>
              <a:rPr lang="en-US" dirty="0"/>
              <a:t>Did we keep the patient and family informed and involved?</a:t>
            </a:r>
          </a:p>
          <a:p>
            <a:r>
              <a:rPr lang="en-US" dirty="0"/>
              <a:t>What system issues contributed to how we handled the event?</a:t>
            </a:r>
          </a:p>
        </p:txBody>
      </p:sp>
      <p:sp>
        <p:nvSpPr>
          <p:cNvPr id="4" name="Slide Number Placeholder 3">
            <a:extLst>
              <a:ext uri="{FF2B5EF4-FFF2-40B4-BE49-F238E27FC236}">
                <a16:creationId xmlns:a16="http://schemas.microsoft.com/office/drawing/2014/main" id="{F262A932-FB28-1845-A7BF-11A30176EDE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470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BF39-08BE-BF4E-B725-EE215A94C4F7}"/>
              </a:ext>
            </a:extLst>
          </p:cNvPr>
          <p:cNvSpPr>
            <a:spLocks noGrp="1"/>
          </p:cNvSpPr>
          <p:nvPr>
            <p:ph type="title"/>
          </p:nvPr>
        </p:nvSpPr>
        <p:spPr/>
        <p:txBody>
          <a:bodyPr/>
          <a:lstStyle/>
          <a:p>
            <a:r>
              <a:rPr lang="en-US" dirty="0"/>
              <a:t>Debrief Ground Rules</a:t>
            </a:r>
          </a:p>
        </p:txBody>
      </p:sp>
      <p:sp>
        <p:nvSpPr>
          <p:cNvPr id="3" name="Content Placeholder 2">
            <a:extLst>
              <a:ext uri="{FF2B5EF4-FFF2-40B4-BE49-F238E27FC236}">
                <a16:creationId xmlns:a16="http://schemas.microsoft.com/office/drawing/2014/main" id="{185C88F4-79C5-D94C-87B5-F7880D22B466}"/>
              </a:ext>
            </a:extLst>
          </p:cNvPr>
          <p:cNvSpPr>
            <a:spLocks noGrp="1"/>
          </p:cNvSpPr>
          <p:nvPr>
            <p:ph idx="1"/>
          </p:nvPr>
        </p:nvSpPr>
        <p:spPr>
          <a:xfrm>
            <a:off x="838200" y="1690688"/>
            <a:ext cx="10515600" cy="3999380"/>
          </a:xfrm>
        </p:spPr>
        <p:txBody>
          <a:bodyPr>
            <a:normAutofit fontScale="92500" lnSpcReduction="20000"/>
          </a:bodyPr>
          <a:lstStyle/>
          <a:p>
            <a:pPr>
              <a:spcAft>
                <a:spcPts val="600"/>
              </a:spcAft>
            </a:pPr>
            <a:r>
              <a:rPr lang="en-US" dirty="0"/>
              <a:t>Host the debrief </a:t>
            </a:r>
            <a:r>
              <a:rPr lang="en-US" b="1" dirty="0">
                <a:solidFill>
                  <a:srgbClr val="4258A6"/>
                </a:solidFill>
              </a:rPr>
              <a:t>as soon as possible </a:t>
            </a:r>
            <a:r>
              <a:rPr lang="en-US" dirty="0"/>
              <a:t>following a case or event</a:t>
            </a:r>
          </a:p>
          <a:p>
            <a:pPr lvl="1">
              <a:spcAft>
                <a:spcPts val="600"/>
              </a:spcAft>
            </a:pPr>
            <a:r>
              <a:rPr lang="en-US" dirty="0"/>
              <a:t>Anyone can request and lead a debrief</a:t>
            </a:r>
          </a:p>
          <a:p>
            <a:pPr>
              <a:spcAft>
                <a:spcPts val="600"/>
              </a:spcAft>
            </a:pPr>
            <a:r>
              <a:rPr lang="en-US" dirty="0"/>
              <a:t>Keep it </a:t>
            </a:r>
            <a:r>
              <a:rPr lang="en-US" b="1" dirty="0">
                <a:solidFill>
                  <a:srgbClr val="4258A6"/>
                </a:solidFill>
              </a:rPr>
              <a:t>short</a:t>
            </a:r>
            <a:r>
              <a:rPr lang="en-US" dirty="0"/>
              <a:t> (5–10 minutes) but pertinent</a:t>
            </a:r>
          </a:p>
          <a:p>
            <a:pPr>
              <a:spcAft>
                <a:spcPts val="600"/>
              </a:spcAft>
            </a:pPr>
            <a:r>
              <a:rPr lang="en-US" b="1" dirty="0">
                <a:solidFill>
                  <a:srgbClr val="4258A6"/>
                </a:solidFill>
              </a:rPr>
              <a:t>All-inclusive </a:t>
            </a:r>
          </a:p>
          <a:p>
            <a:pPr lvl="1">
              <a:spcAft>
                <a:spcPts val="600"/>
              </a:spcAft>
            </a:pPr>
            <a:r>
              <a:rPr lang="en-US" dirty="0"/>
              <a:t>Acknowledge good contributions</a:t>
            </a:r>
          </a:p>
          <a:p>
            <a:pPr lvl="1">
              <a:spcAft>
                <a:spcPts val="600"/>
              </a:spcAft>
            </a:pPr>
            <a:r>
              <a:rPr lang="en-US" dirty="0"/>
              <a:t>Solicit thoughts from silent team members</a:t>
            </a:r>
          </a:p>
          <a:p>
            <a:pPr>
              <a:spcAft>
                <a:spcPts val="600"/>
              </a:spcAft>
            </a:pPr>
            <a:r>
              <a:rPr lang="en-US" dirty="0"/>
              <a:t>Communication is </a:t>
            </a:r>
            <a:r>
              <a:rPr lang="en-US" b="1" dirty="0">
                <a:solidFill>
                  <a:srgbClr val="4258A6"/>
                </a:solidFill>
              </a:rPr>
              <a:t>open, transparent, </a:t>
            </a:r>
            <a:r>
              <a:rPr lang="en-US" dirty="0"/>
              <a:t>and </a:t>
            </a:r>
            <a:r>
              <a:rPr lang="en-US" b="1" dirty="0">
                <a:solidFill>
                  <a:srgbClr val="4258A6"/>
                </a:solidFill>
              </a:rPr>
              <a:t>interactive</a:t>
            </a:r>
          </a:p>
          <a:p>
            <a:pPr>
              <a:spcAft>
                <a:spcPts val="600"/>
              </a:spcAft>
            </a:pPr>
            <a:r>
              <a:rPr lang="en-US" dirty="0"/>
              <a:t>Maintain</a:t>
            </a:r>
            <a:r>
              <a:rPr lang="en-US" b="1" dirty="0">
                <a:solidFill>
                  <a:srgbClr val="4258A6"/>
                </a:solidFill>
              </a:rPr>
              <a:t> respect</a:t>
            </a:r>
          </a:p>
          <a:p>
            <a:pPr>
              <a:spcAft>
                <a:spcPts val="600"/>
              </a:spcAft>
            </a:pPr>
            <a:r>
              <a:rPr lang="en-US" b="1" dirty="0">
                <a:solidFill>
                  <a:srgbClr val="4258A6"/>
                </a:solidFill>
              </a:rPr>
              <a:t>No finger-pointing</a:t>
            </a:r>
          </a:p>
        </p:txBody>
      </p:sp>
      <p:pic>
        <p:nvPicPr>
          <p:cNvPr id="5" name="Picture 4" descr="Doctor looking pensiv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3564" y="2256496"/>
            <a:ext cx="3159067" cy="2108334"/>
          </a:xfrm>
          <a:prstGeom prst="rect">
            <a:avLst/>
          </a:prstGeom>
          <a:ln>
            <a:solidFill>
              <a:schemeClr val="accent1"/>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24366C5E-719C-8F41-B617-2F829291F1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548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BF39-08BE-BF4E-B725-EE215A94C4F7}"/>
              </a:ext>
            </a:extLst>
          </p:cNvPr>
          <p:cNvSpPr>
            <a:spLocks noGrp="1"/>
          </p:cNvSpPr>
          <p:nvPr>
            <p:ph type="title"/>
          </p:nvPr>
        </p:nvSpPr>
        <p:spPr/>
        <p:txBody>
          <a:bodyPr/>
          <a:lstStyle/>
          <a:p>
            <a:r>
              <a:rPr lang="en-US" dirty="0"/>
              <a:t>Debrief Discussion Tips</a:t>
            </a:r>
          </a:p>
        </p:txBody>
      </p:sp>
      <p:sp>
        <p:nvSpPr>
          <p:cNvPr id="3" name="Content Placeholder 2">
            <a:extLst>
              <a:ext uri="{FF2B5EF4-FFF2-40B4-BE49-F238E27FC236}">
                <a16:creationId xmlns:a16="http://schemas.microsoft.com/office/drawing/2014/main" id="{185C88F4-79C5-D94C-87B5-F7880D22B466}"/>
              </a:ext>
            </a:extLst>
          </p:cNvPr>
          <p:cNvSpPr>
            <a:spLocks noGrp="1"/>
          </p:cNvSpPr>
          <p:nvPr>
            <p:ph idx="1"/>
          </p:nvPr>
        </p:nvSpPr>
        <p:spPr>
          <a:xfrm>
            <a:off x="838200" y="1690688"/>
            <a:ext cx="10515600" cy="3999380"/>
          </a:xfrm>
        </p:spPr>
        <p:txBody>
          <a:bodyPr vert="horz" lIns="91440" tIns="45720" rIns="91440" bIns="45720" rtlCol="0" anchor="t">
            <a:normAutofit/>
          </a:bodyPr>
          <a:lstStyle/>
          <a:p>
            <a:r>
              <a:rPr lang="en-US" dirty="0"/>
              <a:t>Focus on </a:t>
            </a:r>
            <a:r>
              <a:rPr lang="en-US" b="1" dirty="0">
                <a:solidFill>
                  <a:srgbClr val="4258A6"/>
                </a:solidFill>
              </a:rPr>
              <a:t>positives</a:t>
            </a:r>
            <a:r>
              <a:rPr lang="en-US" dirty="0"/>
              <a:t> as well as negatives</a:t>
            </a:r>
          </a:p>
          <a:p>
            <a:r>
              <a:rPr lang="en-US" b="1" dirty="0">
                <a:solidFill>
                  <a:srgbClr val="4258A6"/>
                </a:solidFill>
              </a:rPr>
              <a:t>Share feelings </a:t>
            </a:r>
            <a:r>
              <a:rPr lang="en-US" dirty="0"/>
              <a:t>about recent events</a:t>
            </a:r>
            <a:endParaRPr lang="en-US" dirty="0">
              <a:cs typeface="Calibri"/>
            </a:endParaRPr>
          </a:p>
          <a:p>
            <a:pPr lvl="1"/>
            <a:r>
              <a:rPr lang="en-US" dirty="0"/>
              <a:t>Find ways to extend support to struggling team members</a:t>
            </a:r>
          </a:p>
          <a:p>
            <a:r>
              <a:rPr lang="en-US" dirty="0"/>
              <a:t>Discuss </a:t>
            </a:r>
            <a:r>
              <a:rPr lang="en-US" b="1" dirty="0">
                <a:solidFill>
                  <a:srgbClr val="4258A6"/>
                </a:solidFill>
              </a:rPr>
              <a:t>how to apply lessons </a:t>
            </a:r>
            <a:r>
              <a:rPr lang="en-US" dirty="0"/>
              <a:t>in practice</a:t>
            </a:r>
          </a:p>
          <a:p>
            <a:r>
              <a:rPr lang="en-US" b="1" dirty="0">
                <a:solidFill>
                  <a:srgbClr val="4258A6"/>
                </a:solidFill>
              </a:rPr>
              <a:t>Take de-identified notes </a:t>
            </a:r>
            <a:r>
              <a:rPr lang="en-US" dirty="0"/>
              <a:t>about the outcomes of your discussion</a:t>
            </a:r>
          </a:p>
          <a:p>
            <a:pPr lvl="1"/>
            <a:r>
              <a:rPr lang="en-US" dirty="0"/>
              <a:t>Store these separate from any identifying patient information </a:t>
            </a:r>
          </a:p>
          <a:p>
            <a:r>
              <a:rPr lang="en-US" b="1" dirty="0">
                <a:solidFill>
                  <a:srgbClr val="4258A6"/>
                </a:solidFill>
              </a:rPr>
              <a:t>Assign responsibility </a:t>
            </a:r>
            <a:r>
              <a:rPr lang="en-US" dirty="0"/>
              <a:t>to team members for follow-through</a:t>
            </a:r>
          </a:p>
        </p:txBody>
      </p:sp>
      <p:pic>
        <p:nvPicPr>
          <p:cNvPr id="5" name="Picture 4" title="medical te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143" y="232814"/>
            <a:ext cx="2676197" cy="1784131"/>
          </a:xfrm>
          <a:prstGeom prst="rect">
            <a:avLst/>
          </a:prstGeom>
          <a:ln>
            <a:solidFill>
              <a:srgbClr val="4258A6"/>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24366C5E-719C-8F41-B617-2F829291F1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370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0AF1-593B-8149-B3B6-FF88588FD7D0}"/>
              </a:ext>
            </a:extLst>
          </p:cNvPr>
          <p:cNvSpPr>
            <a:spLocks noGrp="1"/>
          </p:cNvSpPr>
          <p:nvPr>
            <p:ph type="title"/>
          </p:nvPr>
        </p:nvSpPr>
        <p:spPr/>
        <p:txBody>
          <a:bodyPr/>
          <a:lstStyle/>
          <a:p>
            <a:r>
              <a:rPr lang="en-US" dirty="0"/>
              <a:t>Application to 4 </a:t>
            </a:r>
            <a:r>
              <a:rPr lang="en-US" dirty="0" err="1"/>
              <a:t>Rs</a:t>
            </a:r>
            <a:r>
              <a:rPr lang="en-US" dirty="0"/>
              <a:t>: Debriefs</a:t>
            </a:r>
          </a:p>
        </p:txBody>
      </p:sp>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aphicFrame>
        <p:nvGraphicFramePr>
          <p:cNvPr id="8" name="Table Placeholder 4" descr="Table">
            <a:extLst>
              <a:ext uri="{FF2B5EF4-FFF2-40B4-BE49-F238E27FC236}">
                <a16:creationId xmlns:a16="http://schemas.microsoft.com/office/drawing/2014/main" id="{B9564AED-0A3E-A24D-8A04-4D1F27CF4902}"/>
              </a:ext>
            </a:extLst>
          </p:cNvPr>
          <p:cNvGraphicFramePr>
            <a:graphicFrameLocks/>
          </p:cNvGraphicFramePr>
          <p:nvPr>
            <p:extLst>
              <p:ext uri="{D42A27DB-BD31-4B8C-83A1-F6EECF244321}">
                <p14:modId xmlns:p14="http://schemas.microsoft.com/office/powerpoint/2010/main" val="2809802857"/>
              </p:ext>
            </p:extLst>
          </p:nvPr>
        </p:nvGraphicFramePr>
        <p:xfrm>
          <a:off x="851369" y="1783080"/>
          <a:ext cx="10515592" cy="3566160"/>
        </p:xfrm>
        <a:graphic>
          <a:graphicData uri="http://schemas.openxmlformats.org/drawingml/2006/table">
            <a:tbl>
              <a:tblPr firstRow="1" bandRow="1">
                <a:tableStyleId>{5C22544A-7EE6-4342-B048-85BDC9FD1C3A}</a:tableStyleId>
              </a:tblPr>
              <a:tblGrid>
                <a:gridCol w="2403230">
                  <a:extLst>
                    <a:ext uri="{9D8B030D-6E8A-4147-A177-3AD203B41FA5}">
                      <a16:colId xmlns:a16="http://schemas.microsoft.com/office/drawing/2014/main" val="2244159839"/>
                    </a:ext>
                  </a:extLst>
                </a:gridCol>
                <a:gridCol w="1787769">
                  <a:extLst>
                    <a:ext uri="{9D8B030D-6E8A-4147-A177-3AD203B41FA5}">
                      <a16:colId xmlns:a16="http://schemas.microsoft.com/office/drawing/2014/main" val="3543201092"/>
                    </a:ext>
                  </a:extLst>
                </a:gridCol>
                <a:gridCol w="3282461">
                  <a:extLst>
                    <a:ext uri="{9D8B030D-6E8A-4147-A177-3AD203B41FA5}">
                      <a16:colId xmlns:a16="http://schemas.microsoft.com/office/drawing/2014/main" val="574034385"/>
                    </a:ext>
                  </a:extLst>
                </a:gridCol>
                <a:gridCol w="3042132">
                  <a:extLst>
                    <a:ext uri="{9D8B030D-6E8A-4147-A177-3AD203B41FA5}">
                      <a16:colId xmlns:a16="http://schemas.microsoft.com/office/drawing/2014/main" val="3372957914"/>
                    </a:ext>
                  </a:extLst>
                </a:gridCol>
              </a:tblGrid>
              <a:tr h="370840">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a:t>
                      </a:r>
                    </a:p>
                    <a:p>
                      <a:pPr algn="ctr"/>
                      <a:r>
                        <a:rPr lang="en-US" sz="1800" i="1" dirty="0"/>
                        <a:t>Every Unit</a:t>
                      </a:r>
                    </a:p>
                  </a:txBody>
                  <a:tcPr anchor="b"/>
                </a:tc>
                <a:extLst>
                  <a:ext uri="{0D108BD9-81ED-4DB2-BD59-A6C34878D82A}">
                    <a16:rowId xmlns:a16="http://schemas.microsoft.com/office/drawing/2014/main" val="21670126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Debrief </a:t>
                      </a:r>
                      <a:r>
                        <a:rPr lang="en-US" dirty="0"/>
                        <a:t>after unit education on protocols and unit-based drills to improve and/or sustain performance</a:t>
                      </a:r>
                    </a:p>
                  </a:txBody>
                  <a:tcPr/>
                </a:tc>
                <a:tc>
                  <a:txBody>
                    <a:bodyPr/>
                    <a:lstStyle/>
                    <a:p>
                      <a:pPr marL="19050" lvl="0" indent="0">
                        <a:buFont typeface="Arial" panose="020B0604020202020204" pitchFamily="34" charset="0"/>
                        <a:buNone/>
                        <a:tabLst/>
                      </a:pPr>
                      <a:r>
                        <a:rPr lang="en-US" sz="1800" b="0" i="0" u="none" strike="noStrike" noProof="0" dirty="0">
                          <a:solidFill>
                            <a:srgbClr val="000000"/>
                          </a:solidFill>
                          <a:latin typeface="+mn-lt"/>
                        </a:rPr>
                        <a:t>N/A</a:t>
                      </a:r>
                    </a:p>
                  </a:txBody>
                  <a:tcPr/>
                </a:tc>
                <a:tc>
                  <a:txBody>
                    <a:bodyPr/>
                    <a:lstStyle/>
                    <a:p>
                      <a:pPr marL="15875" indent="0">
                        <a:buFont typeface="Arial" panose="020B0604020202020204" pitchFamily="34" charset="0"/>
                        <a:buNone/>
                        <a:tabLst/>
                      </a:pPr>
                      <a:r>
                        <a:rPr lang="en-US" b="1" dirty="0"/>
                        <a:t>Debrief </a:t>
                      </a:r>
                      <a:r>
                        <a:rPr lang="en-US" dirty="0"/>
                        <a:t>after events to support patients, families, and staff </a:t>
                      </a:r>
                    </a:p>
                    <a:p>
                      <a:pPr marL="15875" indent="0">
                        <a:buFont typeface="Arial" panose="020B0604020202020204" pitchFamily="34" charset="0"/>
                        <a:buNone/>
                        <a:tabLst/>
                      </a:pPr>
                      <a:endParaRPr lang="en-US" dirty="0"/>
                    </a:p>
                    <a:p>
                      <a:pPr marL="15875" lvl="0" indent="0">
                        <a:buFont typeface="Arial" panose="020B0604020202020204" pitchFamily="34" charset="0"/>
                        <a:buNone/>
                        <a:tabLst/>
                      </a:pPr>
                      <a:r>
                        <a:rPr lang="en-US" sz="1800" b="1" i="0" u="none" strike="noStrike" noProof="0" dirty="0">
                          <a:solidFill>
                            <a:srgbClr val="000000"/>
                          </a:solidFill>
                          <a:latin typeface="+mn-lt"/>
                        </a:rPr>
                        <a:t>Debrief </a:t>
                      </a:r>
                      <a:r>
                        <a:rPr lang="en-US" sz="1800" b="0" i="0" u="none" strike="noStrike" noProof="0" dirty="0">
                          <a:solidFill>
                            <a:srgbClr val="000000"/>
                          </a:solidFill>
                          <a:latin typeface="+mn-lt"/>
                        </a:rPr>
                        <a:t>regularly to establish a culture of continuous learning from successes and failures</a:t>
                      </a:r>
                    </a:p>
                    <a:p>
                      <a:pPr marL="15875" lvl="0" indent="0">
                        <a:buFont typeface="Arial" panose="020B0604020202020204" pitchFamily="34" charset="0"/>
                        <a:buNone/>
                        <a:tabLst/>
                      </a:pPr>
                      <a:endParaRPr lang="en-US" sz="1800" b="0" i="0" u="none" strike="noStrike" noProof="0" dirty="0">
                        <a:solidFill>
                          <a:srgbClr val="000000"/>
                        </a:solidFill>
                        <a:latin typeface="+mn-lt"/>
                      </a:endParaRPr>
                    </a:p>
                    <a:p>
                      <a:pPr marL="1587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When </a:t>
                      </a:r>
                      <a:r>
                        <a:rPr lang="en-US" b="1" dirty="0"/>
                        <a:t>debriefing, </a:t>
                      </a:r>
                      <a:r>
                        <a:rPr lang="en-US" dirty="0"/>
                        <a:t>specifically discuss how well the team adhered to the clinical protocol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Host </a:t>
                      </a:r>
                      <a:r>
                        <a:rPr lang="en-US" dirty="0" err="1"/>
                        <a:t>unitwide</a:t>
                      </a:r>
                      <a:r>
                        <a:rPr lang="en-US" dirty="0"/>
                        <a:t> </a:t>
                      </a:r>
                      <a:r>
                        <a:rPr lang="en-US" b="1" dirty="0"/>
                        <a:t>debriefs</a:t>
                      </a:r>
                      <a:r>
                        <a:rPr lang="en-US" dirty="0"/>
                        <a:t> to facilitate multidisciplinary review of serious events to address systems issues and enable others to learn</a:t>
                      </a:r>
                    </a:p>
                  </a:txBody>
                  <a:tcPr/>
                </a:tc>
                <a:extLst>
                  <a:ext uri="{0D108BD9-81ED-4DB2-BD59-A6C34878D82A}">
                    <a16:rowId xmlns:a16="http://schemas.microsoft.com/office/drawing/2014/main" val="298757971"/>
                  </a:ext>
                </a:extLst>
              </a:tr>
            </a:tbl>
          </a:graphicData>
        </a:graphic>
      </p:graphicFrame>
    </p:spTree>
    <p:extLst>
      <p:ext uri="{BB962C8B-B14F-4D97-AF65-F5344CB8AC3E}">
        <p14:creationId xmlns:p14="http://schemas.microsoft.com/office/powerpoint/2010/main" val="1846093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a:t>Debrief Video</a:t>
            </a:r>
          </a:p>
        </p:txBody>
      </p:sp>
      <p:pic>
        <p:nvPicPr>
          <p:cNvPr id="11" name="Mod 4_4of4_Debrief.mp4" title="Debrief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8583" y="951060"/>
            <a:ext cx="6562726" cy="4922044"/>
          </a:xfrm>
          <a:prstGeom prst="rect">
            <a:avLst/>
          </a:prstGeom>
        </p:spPr>
      </p:pic>
      <p:sp>
        <p:nvSpPr>
          <p:cNvPr id="2" name="Rectangle 1" descr="Decorative">
            <a:extLst>
              <a:ext uri="{C183D7F6-B498-43B3-948B-1728B52AA6E4}">
                <adec:decorative xmlns:adec="http://schemas.microsoft.com/office/drawing/2017/decorative" val="0"/>
              </a:ext>
            </a:extLst>
          </p:cNvPr>
          <p:cNvSpPr/>
          <p:nvPr/>
        </p:nvSpPr>
        <p:spPr>
          <a:xfrm>
            <a:off x="435411" y="1307826"/>
            <a:ext cx="3120665" cy="4571397"/>
          </a:xfrm>
          <a:prstGeom prst="rect">
            <a:avLst/>
          </a:prstGeom>
          <a:solidFill>
            <a:srgbClr val="4258A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Content Placeholder 19"/>
          <p:cNvSpPr>
            <a:spLocks noGrp="1"/>
          </p:cNvSpPr>
          <p:nvPr>
            <p:ph idx="1"/>
          </p:nvPr>
        </p:nvSpPr>
        <p:spPr>
          <a:xfrm>
            <a:off x="3556077" y="1832085"/>
            <a:ext cx="1993900" cy="1334296"/>
          </a:xfrm>
        </p:spPr>
        <p:txBody>
          <a:bodyPr/>
          <a:lstStyle/>
          <a:p>
            <a:pPr marL="0" indent="0">
              <a:buNone/>
            </a:pPr>
            <a:r>
              <a:rPr lang="en-US" dirty="0"/>
              <a:t>Click video to watch</a:t>
            </a:r>
          </a:p>
          <a:p>
            <a:pPr marL="0" indent="0">
              <a:buNone/>
            </a:pPr>
            <a:endParaRPr lang="en-US" dirty="0"/>
          </a:p>
        </p:txBody>
      </p:sp>
      <p:sp>
        <p:nvSpPr>
          <p:cNvPr id="21" name="Content Placeholder 20"/>
          <p:cNvSpPr>
            <a:spLocks noGrp="1"/>
          </p:cNvSpPr>
          <p:nvPr>
            <p:ph idx="13"/>
          </p:nvPr>
        </p:nvSpPr>
        <p:spPr>
          <a:xfrm>
            <a:off x="435412" y="1482435"/>
            <a:ext cx="3120666" cy="4396789"/>
          </a:xfrm>
        </p:spPr>
        <p:txBody>
          <a:bodyPr>
            <a:normAutofit fontScale="85000" lnSpcReduction="20000"/>
          </a:bodyPr>
          <a:lstStyle/>
          <a:p>
            <a:r>
              <a:rPr lang="en-US" dirty="0"/>
              <a:t>What went well?</a:t>
            </a:r>
          </a:p>
          <a:p>
            <a:r>
              <a:rPr lang="en-US" dirty="0"/>
              <a:t>What did not go well?</a:t>
            </a:r>
          </a:p>
          <a:p>
            <a:r>
              <a:rPr lang="en-US" dirty="0"/>
              <a:t>How can they prepare to </a:t>
            </a:r>
            <a:br>
              <a:rPr lang="en-US" dirty="0"/>
            </a:br>
            <a:r>
              <a:rPr lang="en-US" dirty="0"/>
              <a:t>handle future similar events?</a:t>
            </a:r>
          </a:p>
          <a:p>
            <a:r>
              <a:rPr lang="en-US" dirty="0"/>
              <a:t>Who will be responsible for </a:t>
            </a:r>
            <a:br>
              <a:rPr lang="en-US" dirty="0"/>
            </a:br>
            <a:r>
              <a:rPr lang="en-US" dirty="0"/>
              <a:t>any outstanding tasks? </a:t>
            </a:r>
          </a:p>
          <a:p>
            <a:r>
              <a:rPr lang="en-US" dirty="0"/>
              <a:t>How will those tasks be communicated?</a:t>
            </a:r>
          </a:p>
          <a:p>
            <a:endParaRPr lang="en-US" dirty="0"/>
          </a:p>
        </p:txBody>
      </p:sp>
      <p:sp>
        <p:nvSpPr>
          <p:cNvPr id="26" name="Curved Right Arrow 25" descr="Decorative">
            <a:extLst>
              <a:ext uri="{C183D7F6-B498-43B3-948B-1728B52AA6E4}">
                <adec:decorative xmlns:adec="http://schemas.microsoft.com/office/drawing/2017/decorative" val="0"/>
              </a:ext>
            </a:extLst>
          </p:cNvPr>
          <p:cNvSpPr/>
          <p:nvPr/>
        </p:nvSpPr>
        <p:spPr>
          <a:xfrm rot="20833141">
            <a:off x="3041409" y="1419543"/>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623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fullScrn="1">
              <p:cMediaNode vol="80000">
                <p:cTn id="7" fill="hold" display="0">
                  <p:stCondLst>
                    <p:cond delay="indefinite"/>
                  </p:stCondLst>
                </p:cTn>
                <p:tgtEl>
                  <p:spTgt spid="1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DFEE-AFCB-6B48-A17E-E7A82591A1CA}"/>
              </a:ext>
            </a:extLst>
          </p:cNvPr>
          <p:cNvSpPr>
            <a:spLocks noGrp="1"/>
          </p:cNvSpPr>
          <p:nvPr>
            <p:ph type="title"/>
          </p:nvPr>
        </p:nvSpPr>
        <p:spPr/>
        <p:txBody>
          <a:bodyPr/>
          <a:lstStyle/>
          <a:p>
            <a:r>
              <a:rPr lang="en-US" dirty="0"/>
              <a:t>Discussing the Debrief Video: </a:t>
            </a:r>
            <a:br>
              <a:rPr lang="en-US" dirty="0"/>
            </a:br>
            <a:r>
              <a:rPr lang="en-US" i="1" dirty="0">
                <a:solidFill>
                  <a:srgbClr val="4258A6"/>
                </a:solidFill>
              </a:rPr>
              <a:t>Pros</a:t>
            </a:r>
          </a:p>
        </p:txBody>
      </p:sp>
      <p:sp>
        <p:nvSpPr>
          <p:cNvPr id="3" name="Content Placeholder 2">
            <a:extLst>
              <a:ext uri="{FF2B5EF4-FFF2-40B4-BE49-F238E27FC236}">
                <a16:creationId xmlns:a16="http://schemas.microsoft.com/office/drawing/2014/main" id="{85CBBE50-509B-A047-8D9F-98DD4818931D}"/>
              </a:ext>
            </a:extLst>
          </p:cNvPr>
          <p:cNvSpPr>
            <a:spLocks noGrp="1"/>
          </p:cNvSpPr>
          <p:nvPr>
            <p:ph idx="1"/>
          </p:nvPr>
        </p:nvSpPr>
        <p:spPr/>
        <p:txBody>
          <a:bodyPr/>
          <a:lstStyle/>
          <a:p>
            <a:r>
              <a:rPr lang="en-US" dirty="0"/>
              <a:t>Convened the debrief before everyone could leave</a:t>
            </a:r>
          </a:p>
          <a:p>
            <a:r>
              <a:rPr lang="en-US" dirty="0"/>
              <a:t>Facilitator set a positive tone</a:t>
            </a:r>
          </a:p>
          <a:p>
            <a:r>
              <a:rPr lang="en-US" dirty="0"/>
              <a:t>Solicited opinions from multiple team members</a:t>
            </a:r>
          </a:p>
          <a:p>
            <a:pPr lvl="1"/>
            <a:r>
              <a:rPr lang="en-US" dirty="0"/>
              <a:t>Did not input his opinion</a:t>
            </a:r>
          </a:p>
          <a:p>
            <a:r>
              <a:rPr lang="en-US" dirty="0"/>
              <a:t>Pointed out examples of good teamwork (i.e., task assistance)</a:t>
            </a:r>
          </a:p>
          <a:p>
            <a:r>
              <a:rPr lang="en-US" dirty="0"/>
              <a:t>Specifically asked to discuss communication (i.e., teamwork)</a:t>
            </a:r>
          </a:p>
          <a:p>
            <a:pPr lvl="1"/>
            <a:r>
              <a:rPr lang="en-US" dirty="0"/>
              <a:t>Was not solely focused on the clinical scenario</a:t>
            </a:r>
          </a:p>
          <a:p>
            <a:endParaRPr lang="en-US" dirty="0"/>
          </a:p>
          <a:p>
            <a:pPr lvl="1"/>
            <a:endParaRPr lang="en-US" dirty="0"/>
          </a:p>
        </p:txBody>
      </p:sp>
      <p:pic>
        <p:nvPicPr>
          <p:cNvPr id="8" name="Picture 7" title="Discussion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636" y="676036"/>
            <a:ext cx="3087194" cy="1937439"/>
          </a:xfrm>
          <a:prstGeom prst="rect">
            <a:avLst/>
          </a:prstGeom>
          <a:ln>
            <a:solidFill>
              <a:srgbClr val="505BA7"/>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74FEDB01-DDA7-9740-A696-7EF55258537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793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DF2B-11AC-A145-966C-CC76996F9F8E}"/>
              </a:ext>
            </a:extLst>
          </p:cNvPr>
          <p:cNvSpPr>
            <a:spLocks noGrp="1"/>
          </p:cNvSpPr>
          <p:nvPr>
            <p:ph type="title"/>
          </p:nvPr>
        </p:nvSpPr>
        <p:spPr/>
        <p:txBody>
          <a:bodyPr/>
          <a:lstStyle/>
          <a:p>
            <a:r>
              <a:rPr lang="en-US" dirty="0"/>
              <a:t>Discussing the Debrief Video: </a:t>
            </a:r>
            <a:br>
              <a:rPr lang="en-US" dirty="0"/>
            </a:br>
            <a:r>
              <a:rPr lang="en-US" i="1" dirty="0">
                <a:solidFill>
                  <a:srgbClr val="4258A6"/>
                </a:solidFill>
              </a:rPr>
              <a:t>Limitations</a:t>
            </a:r>
          </a:p>
        </p:txBody>
      </p:sp>
      <p:sp>
        <p:nvSpPr>
          <p:cNvPr id="3" name="Content Placeholder 2">
            <a:extLst>
              <a:ext uri="{FF2B5EF4-FFF2-40B4-BE49-F238E27FC236}">
                <a16:creationId xmlns:a16="http://schemas.microsoft.com/office/drawing/2014/main" id="{B9E292EA-8622-4947-AB88-47A08BA7A2A3}"/>
              </a:ext>
            </a:extLst>
          </p:cNvPr>
          <p:cNvSpPr>
            <a:spLocks noGrp="1"/>
          </p:cNvSpPr>
          <p:nvPr>
            <p:ph idx="1"/>
          </p:nvPr>
        </p:nvSpPr>
        <p:spPr/>
        <p:txBody>
          <a:bodyPr vert="horz" lIns="91440" tIns="45720" rIns="91440" bIns="45720" rtlCol="0" anchor="t">
            <a:normAutofit/>
          </a:bodyPr>
          <a:lstStyle/>
          <a:p>
            <a:pPr>
              <a:spcAft>
                <a:spcPts val="600"/>
              </a:spcAft>
            </a:pPr>
            <a:r>
              <a:rPr lang="en-US" dirty="0"/>
              <a:t>Uncertain how long they debriefed</a:t>
            </a:r>
          </a:p>
          <a:p>
            <a:pPr lvl="1">
              <a:spcAft>
                <a:spcPts val="600"/>
              </a:spcAft>
            </a:pPr>
            <a:r>
              <a:rPr lang="en-US" dirty="0"/>
              <a:t>Probably no more than 5–10 minutes</a:t>
            </a:r>
            <a:endParaRPr lang="en-US" dirty="0">
              <a:cs typeface="Calibri"/>
            </a:endParaRPr>
          </a:p>
          <a:p>
            <a:pPr>
              <a:spcAft>
                <a:spcPts val="600"/>
              </a:spcAft>
            </a:pPr>
            <a:r>
              <a:rPr lang="en-US" dirty="0"/>
              <a:t>Not everyone spoke up</a:t>
            </a:r>
          </a:p>
          <a:p>
            <a:pPr>
              <a:spcAft>
                <a:spcPts val="600"/>
              </a:spcAft>
            </a:pPr>
            <a:r>
              <a:rPr lang="en-US" dirty="0"/>
              <a:t>Could have had more discussion</a:t>
            </a:r>
          </a:p>
          <a:p>
            <a:pPr>
              <a:spcAft>
                <a:spcPts val="600"/>
              </a:spcAft>
            </a:pPr>
            <a:r>
              <a:rPr lang="en-US" dirty="0"/>
              <a:t>Did not explicitly talk about how to replicate good performance</a:t>
            </a:r>
          </a:p>
          <a:p>
            <a:pPr>
              <a:spcAft>
                <a:spcPts val="600"/>
              </a:spcAft>
            </a:pPr>
            <a:r>
              <a:rPr lang="en-US" dirty="0"/>
              <a:t>Did not discuss weaknesses or how to improve</a:t>
            </a:r>
          </a:p>
          <a:p>
            <a:pPr lvl="1">
              <a:spcAft>
                <a:spcPts val="600"/>
              </a:spcAft>
            </a:pPr>
            <a:r>
              <a:rPr lang="en-US" dirty="0"/>
              <a:t>“What would you like to do differently next time?”</a:t>
            </a:r>
          </a:p>
          <a:p>
            <a:pPr marL="0" indent="0">
              <a:buNone/>
            </a:pPr>
            <a:endParaRPr lang="en-US" dirty="0"/>
          </a:p>
          <a:p>
            <a:pPr lvl="1"/>
            <a:endParaRPr lang="en-US" dirty="0"/>
          </a:p>
        </p:txBody>
      </p:sp>
      <p:pic>
        <p:nvPicPr>
          <p:cNvPr id="5" name="Picture 4" title="Discussion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636" y="676036"/>
            <a:ext cx="3087194" cy="1937439"/>
          </a:xfrm>
          <a:prstGeom prst="rect">
            <a:avLst/>
          </a:prstGeom>
          <a:ln>
            <a:solidFill>
              <a:srgbClr val="505BA7"/>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F82011AE-A9B6-504F-922F-2334F06B44B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770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F108-A19E-6240-981E-1655DE9A7D21}"/>
              </a:ext>
            </a:extLst>
          </p:cNvPr>
          <p:cNvSpPr>
            <a:spLocks noGrp="1"/>
          </p:cNvSpPr>
          <p:nvPr>
            <p:ph type="title"/>
          </p:nvPr>
        </p:nvSpPr>
        <p:spPr/>
        <p:txBody>
          <a:bodyPr/>
          <a:lstStyle/>
          <a:p>
            <a:r>
              <a:rPr lang="en-US" dirty="0"/>
              <a:t>Debrief Practice</a:t>
            </a:r>
          </a:p>
        </p:txBody>
      </p:sp>
      <p:sp>
        <p:nvSpPr>
          <p:cNvPr id="5" name="Text Placeholder 4">
            <a:extLst>
              <a:ext uri="{FF2B5EF4-FFF2-40B4-BE49-F238E27FC236}">
                <a16:creationId xmlns:a16="http://schemas.microsoft.com/office/drawing/2014/main" id="{049E55E8-0B89-A64A-A3AE-783BB8043F9D}"/>
              </a:ext>
            </a:extLst>
          </p:cNvPr>
          <p:cNvSpPr>
            <a:spLocks noGrp="1"/>
          </p:cNvSpPr>
          <p:nvPr>
            <p:ph sz="half" idx="1"/>
          </p:nvPr>
        </p:nvSpPr>
        <p:spPr/>
        <p:txBody>
          <a:bodyPr>
            <a:normAutofit/>
          </a:bodyPr>
          <a:lstStyle/>
          <a:p>
            <a:pPr marL="0" indent="0">
              <a:buNone/>
            </a:pPr>
            <a:r>
              <a:rPr lang="en-US" b="1" i="1" dirty="0">
                <a:solidFill>
                  <a:srgbClr val="4258A6"/>
                </a:solidFill>
              </a:rPr>
              <a:t>Instructions:</a:t>
            </a:r>
          </a:p>
        </p:txBody>
      </p:sp>
      <p:sp>
        <p:nvSpPr>
          <p:cNvPr id="23" name="Content Placeholder 22"/>
          <p:cNvSpPr>
            <a:spLocks noGrp="1"/>
          </p:cNvSpPr>
          <p:nvPr>
            <p:ph sz="half" idx="2"/>
          </p:nvPr>
        </p:nvSpPr>
        <p:spPr/>
        <p:txBody>
          <a:bodyPr/>
          <a:lstStyle/>
          <a:p>
            <a:pPr marL="0" indent="0">
              <a:buNone/>
            </a:pPr>
            <a:r>
              <a:rPr lang="en-US" b="1" i="1" dirty="0">
                <a:solidFill>
                  <a:srgbClr val="4258A6"/>
                </a:solidFill>
              </a:rPr>
              <a:t>Key Tips:</a:t>
            </a:r>
          </a:p>
          <a:p>
            <a:pPr marL="0" indent="0">
              <a:buNone/>
            </a:pPr>
            <a:endParaRPr lang="en-US" b="1" i="1" dirty="0">
              <a:solidFill>
                <a:srgbClr val="4258A6"/>
              </a:solidFill>
            </a:endParaRPr>
          </a:p>
        </p:txBody>
      </p:sp>
      <p:sp>
        <p:nvSpPr>
          <p:cNvPr id="3" name="Content Placeholder 2">
            <a:extLst>
              <a:ext uri="{FF2B5EF4-FFF2-40B4-BE49-F238E27FC236}">
                <a16:creationId xmlns:a16="http://schemas.microsoft.com/office/drawing/2014/main" id="{97AD5076-0C36-1343-9F3A-1A433D9F2001}"/>
              </a:ext>
            </a:extLst>
          </p:cNvPr>
          <p:cNvSpPr>
            <a:spLocks noGrp="1"/>
          </p:cNvSpPr>
          <p:nvPr>
            <p:ph sz="half" idx="4294967295"/>
          </p:nvPr>
        </p:nvSpPr>
        <p:spPr>
          <a:xfrm>
            <a:off x="685800" y="2363788"/>
            <a:ext cx="4749800" cy="3657871"/>
          </a:xfrm>
        </p:spPr>
        <p:txBody>
          <a:bodyPr>
            <a:normAutofit/>
          </a:bodyPr>
          <a:lstStyle/>
          <a:p>
            <a:r>
              <a:rPr lang="en-US" sz="2400" dirty="0"/>
              <a:t>Partner with 3–5 other participants</a:t>
            </a:r>
          </a:p>
          <a:p>
            <a:r>
              <a:rPr lang="en-US" sz="2400" dirty="0"/>
              <a:t>Think about the case scenario you read and all the events that unfolded</a:t>
            </a:r>
          </a:p>
          <a:p>
            <a:r>
              <a:rPr lang="en-US" sz="2400" dirty="0"/>
              <a:t>Conduct a 5-minute debrief</a:t>
            </a:r>
          </a:p>
        </p:txBody>
      </p:sp>
      <p:sp>
        <p:nvSpPr>
          <p:cNvPr id="4" name="Content Placeholder 3">
            <a:extLst>
              <a:ext uri="{FF2B5EF4-FFF2-40B4-BE49-F238E27FC236}">
                <a16:creationId xmlns:a16="http://schemas.microsoft.com/office/drawing/2014/main" id="{F8196C05-7A36-2C45-A312-31400B12FD35}"/>
              </a:ext>
            </a:extLst>
          </p:cNvPr>
          <p:cNvSpPr>
            <a:spLocks noGrp="1"/>
          </p:cNvSpPr>
          <p:nvPr>
            <p:ph sz="quarter" idx="4294967295"/>
          </p:nvPr>
        </p:nvSpPr>
        <p:spPr>
          <a:xfrm>
            <a:off x="6172200" y="2363788"/>
            <a:ext cx="5435600" cy="3557510"/>
          </a:xfrm>
        </p:spPr>
        <p:txBody>
          <a:bodyPr>
            <a:noAutofit/>
          </a:bodyPr>
          <a:lstStyle/>
          <a:p>
            <a:r>
              <a:rPr lang="en-US" sz="2400" dirty="0"/>
              <a:t>Focus on </a:t>
            </a:r>
            <a:r>
              <a:rPr lang="en-US" sz="2400" b="1" dirty="0"/>
              <a:t>positives</a:t>
            </a:r>
            <a:r>
              <a:rPr lang="en-US" sz="2400" dirty="0"/>
              <a:t> as well as negatives</a:t>
            </a:r>
          </a:p>
          <a:p>
            <a:r>
              <a:rPr lang="en-US" sz="2400" b="1" dirty="0"/>
              <a:t>All-inclusive</a:t>
            </a:r>
          </a:p>
          <a:p>
            <a:r>
              <a:rPr lang="en-US" sz="2400" b="1" dirty="0"/>
              <a:t>Share feelings </a:t>
            </a:r>
            <a:r>
              <a:rPr lang="en-US" sz="2400" dirty="0"/>
              <a:t>about recent events, like a hemorrhage</a:t>
            </a:r>
          </a:p>
          <a:p>
            <a:r>
              <a:rPr lang="en-US" sz="2400" dirty="0"/>
              <a:t>Communication is </a:t>
            </a:r>
            <a:r>
              <a:rPr lang="en-US" sz="2400" b="1" dirty="0"/>
              <a:t>open, transparent, and interactive</a:t>
            </a:r>
          </a:p>
          <a:p>
            <a:r>
              <a:rPr lang="en-US" sz="2400" b="1" dirty="0"/>
              <a:t>No finger-pointing</a:t>
            </a:r>
          </a:p>
          <a:p>
            <a:r>
              <a:rPr lang="en-US" sz="2400" dirty="0"/>
              <a:t>Discuss </a:t>
            </a:r>
            <a:r>
              <a:rPr lang="en-US" sz="2400" b="1" dirty="0"/>
              <a:t>how to apply lessons </a:t>
            </a:r>
            <a:r>
              <a:rPr lang="en-US" sz="2400" dirty="0"/>
              <a:t>in practice</a:t>
            </a:r>
          </a:p>
        </p:txBody>
      </p:sp>
      <p:sp>
        <p:nvSpPr>
          <p:cNvPr id="7" name="Slide Number Placeholder 14">
            <a:extLst>
              <a:ext uri="{FF2B5EF4-FFF2-40B4-BE49-F238E27FC236}">
                <a16:creationId xmlns:a16="http://schemas.microsoft.com/office/drawing/2014/main" id="{3B14912C-F3EE-2246-8E4F-055FF3C3F047}"/>
              </a:ext>
            </a:extLst>
          </p:cNvPr>
          <p:cNvSpPr>
            <a:spLocks noGrp="1"/>
          </p:cNvSpPr>
          <p:nvPr>
            <p:ph type="sldNum" sz="quarter" idx="12"/>
          </p:nvPr>
        </p:nvSpPr>
        <p:spPr>
          <a:xfrm>
            <a:off x="11151294" y="6255876"/>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575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p:cNvSpPr>
            <a:spLocks noGrp="1" noChangeArrowheads="1"/>
          </p:cNvSpPr>
          <p:nvPr>
            <p:ph type="title"/>
          </p:nvPr>
        </p:nvSpPr>
        <p:spPr/>
        <p:txBody>
          <a:bodyPr/>
          <a:lstStyle/>
          <a:p>
            <a:r>
              <a:rPr lang="en-US" altLang="en-US" dirty="0"/>
              <a:t>What Do You See?</a:t>
            </a:r>
          </a:p>
        </p:txBody>
      </p:sp>
      <p:graphicFrame>
        <p:nvGraphicFramePr>
          <p:cNvPr id="21509" name="Object 5" descr="alt=&quot;&quot;"/>
          <p:cNvGraphicFramePr>
            <a:graphicFrameLocks noGrp="1" noChangeAspect="1"/>
          </p:cNvGraphicFramePr>
          <p:nvPr>
            <p:ph idx="1"/>
            <p:extLst>
              <p:ext uri="{D42A27DB-BD31-4B8C-83A1-F6EECF244321}">
                <p14:modId xmlns:p14="http://schemas.microsoft.com/office/powerpoint/2010/main" val="1721823949"/>
              </p:ext>
            </p:extLst>
          </p:nvPr>
        </p:nvGraphicFramePr>
        <p:xfrm>
          <a:off x="8559800" y="1535693"/>
          <a:ext cx="2794000" cy="3997325"/>
        </p:xfrm>
        <a:graphic>
          <a:graphicData uri="http://schemas.openxmlformats.org/presentationml/2006/ole">
            <mc:AlternateContent xmlns:mc="http://schemas.openxmlformats.org/markup-compatibility/2006">
              <mc:Choice xmlns:v="urn:schemas-microsoft-com:vml" Requires="v">
                <p:oleObj name="Photo Editor Photo" r:id="rId4" imgW="3428571" imgH="4904762" progId="MSPhotoEd.3">
                  <p:embed/>
                </p:oleObj>
              </mc:Choice>
              <mc:Fallback>
                <p:oleObj name="Photo Editor Photo" r:id="rId4" imgW="3428571" imgH="4904762" progId="MSPhotoEd.3">
                  <p:embed/>
                  <p:pic>
                    <p:nvPicPr>
                      <p:cNvPr id="21509" name="Object 5" descr="alt=&quot;&quot;"/>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9800" y="1535693"/>
                        <a:ext cx="2794000" cy="399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1507" name="Object 3" descr="alt=&quot;&quot;"/>
          <p:cNvGraphicFramePr>
            <a:graphicFrameLocks noChangeAspect="1"/>
          </p:cNvGraphicFramePr>
          <p:nvPr>
            <p:extLst>
              <p:ext uri="{D42A27DB-BD31-4B8C-83A1-F6EECF244321}">
                <p14:modId xmlns:p14="http://schemas.microsoft.com/office/powerpoint/2010/main" val="991161404"/>
              </p:ext>
            </p:extLst>
          </p:nvPr>
        </p:nvGraphicFramePr>
        <p:xfrm>
          <a:off x="439950" y="1535694"/>
          <a:ext cx="3797424" cy="3650166"/>
        </p:xfrm>
        <a:graphic>
          <a:graphicData uri="http://schemas.openxmlformats.org/presentationml/2006/ole">
            <mc:AlternateContent xmlns:mc="http://schemas.openxmlformats.org/markup-compatibility/2006">
              <mc:Choice xmlns:v="urn:schemas-microsoft-com:vml" Requires="v">
                <p:oleObj name="Photo Editor Photo" r:id="rId6" imgW="1905266" imgH="1905266" progId="MSPhotoEd.3">
                  <p:embed/>
                </p:oleObj>
              </mc:Choice>
              <mc:Fallback>
                <p:oleObj name="Photo Editor Photo" r:id="rId6" imgW="1905266" imgH="1905266" progId="MSPhotoEd.3">
                  <p:embed/>
                  <p:pic>
                    <p:nvPicPr>
                      <p:cNvPr id="21507" name="Object 3" descr="alt=&quot;&quot;"/>
                      <p:cNvPicPr>
                        <a:picLocks noChangeAspect="1" noChangeArrowheads="1"/>
                      </p:cNvPicPr>
                      <p:nvPr/>
                    </p:nvPicPr>
                    <p:blipFill>
                      <a:blip r:embed="rId7">
                        <a:lum contrast="60000"/>
                        <a:extLst>
                          <a:ext uri="{28A0092B-C50C-407E-A947-70E740481C1C}">
                            <a14:useLocalDpi xmlns:a14="http://schemas.microsoft.com/office/drawing/2010/main" val="0"/>
                          </a:ext>
                        </a:extLst>
                      </a:blip>
                      <a:srcRect b="3839"/>
                      <a:stretch>
                        <a:fillRect/>
                      </a:stretch>
                    </p:blipFill>
                    <p:spPr bwMode="auto">
                      <a:xfrm>
                        <a:off x="439950" y="1535694"/>
                        <a:ext cx="3797424" cy="3650166"/>
                      </a:xfrm>
                      <a:prstGeom prst="rect">
                        <a:avLst/>
                      </a:prstGeom>
                      <a:noFill/>
                      <a:ln>
                        <a:noFill/>
                      </a:ln>
                      <a:effectLst/>
                    </p:spPr>
                  </p:pic>
                </p:oleObj>
              </mc:Fallback>
            </mc:AlternateContent>
          </a:graphicData>
        </a:graphic>
      </p:graphicFrame>
      <p:graphicFrame>
        <p:nvGraphicFramePr>
          <p:cNvPr id="21508" name="Object 4" descr="alt=&quot;&quot;"/>
          <p:cNvGraphicFramePr>
            <a:graphicFrameLocks noChangeAspect="1"/>
          </p:cNvGraphicFramePr>
          <p:nvPr>
            <p:extLst>
              <p:ext uri="{D42A27DB-BD31-4B8C-83A1-F6EECF244321}">
                <p14:modId xmlns:p14="http://schemas.microsoft.com/office/powerpoint/2010/main" val="233798475"/>
              </p:ext>
            </p:extLst>
          </p:nvPr>
        </p:nvGraphicFramePr>
        <p:xfrm>
          <a:off x="4645103" y="2290509"/>
          <a:ext cx="3416392" cy="2276982"/>
        </p:xfrm>
        <a:graphic>
          <a:graphicData uri="http://schemas.openxmlformats.org/presentationml/2006/ole">
            <mc:AlternateContent xmlns:mc="http://schemas.openxmlformats.org/markup-compatibility/2006">
              <mc:Choice xmlns:v="urn:schemas-microsoft-com:vml" Requires="v">
                <p:oleObj name="Photo Editor Photo" r:id="rId8" imgW="2857899" imgH="1905266" progId="MSPhotoEd.3">
                  <p:embed/>
                </p:oleObj>
              </mc:Choice>
              <mc:Fallback>
                <p:oleObj name="Photo Editor Photo" r:id="rId8" imgW="2857899" imgH="1905266" progId="MSPhotoEd.3">
                  <p:embed/>
                  <p:pic>
                    <p:nvPicPr>
                      <p:cNvPr id="21508" name="Object 4" descr="alt=&quot;&qu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5103" y="2290509"/>
                        <a:ext cx="3416392" cy="2276982"/>
                      </a:xfrm>
                      <a:prstGeom prst="rect">
                        <a:avLst/>
                      </a:prstGeom>
                      <a:noFill/>
                      <a:ln>
                        <a:noFill/>
                      </a:ln>
                      <a:effectLst/>
                    </p:spPr>
                  </p:pic>
                </p:oleObj>
              </mc:Fallback>
            </mc:AlternateContent>
          </a:graphicData>
        </a:graphic>
      </p:graphicFrame>
      <p:sp>
        <p:nvSpPr>
          <p:cNvPr id="6" name="Slide Number Placeholder 14">
            <a:extLst>
              <a:ext uri="{FF2B5EF4-FFF2-40B4-BE49-F238E27FC236}">
                <a16:creationId xmlns:a16="http://schemas.microsoft.com/office/drawing/2014/main" id="{2692CF79-446E-EC41-88DF-1D2B8A78C63D}"/>
              </a:ext>
            </a:extLst>
          </p:cNvPr>
          <p:cNvSpPr>
            <a:spLocks noGrp="1"/>
          </p:cNvSpPr>
          <p:nvPr>
            <p:ph type="sldNum" sz="quarter" idx="12"/>
          </p:nvPr>
        </p:nvSpPr>
        <p:spPr>
          <a:xfrm>
            <a:off x="11151294" y="6255876"/>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03260524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Semi-transparent image of hospital. ">
            <a:extLst>
              <a:ext uri="{FF2B5EF4-FFF2-40B4-BE49-F238E27FC236}">
                <a16:creationId xmlns:a16="http://schemas.microsoft.com/office/drawing/2014/main" id="{D58A77A6-3844-9141-8C8B-BBFCAFB0490A}"/>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A6CB99FC-46F4-6745-8B40-81FE0B05D013}"/>
              </a:ext>
            </a:extLst>
          </p:cNvPr>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Obstetric Hemorrhage</a:t>
            </a:r>
            <a:br>
              <a:rPr lang="en-US" dirty="0"/>
            </a:br>
            <a:r>
              <a:rPr lang="en-US" dirty="0"/>
              <a:t>Debrief</a:t>
            </a:r>
          </a:p>
        </p:txBody>
      </p:sp>
      <p:pic>
        <p:nvPicPr>
          <p:cNvPr id="7" name="Picture 6" descr="Decorative">
            <a:extLst>
              <a:ext uri="{FF2B5EF4-FFF2-40B4-BE49-F238E27FC236}">
                <a16:creationId xmlns:a16="http://schemas.microsoft.com/office/drawing/2014/main" id="{7A45C7FE-74A5-9A45-8D78-F611715107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1394" y="1494588"/>
            <a:ext cx="5985568" cy="5944490"/>
          </a:xfrm>
          <a:prstGeom prst="rect">
            <a:avLst/>
          </a:prstGeom>
        </p:spPr>
      </p:pic>
      <p:sp>
        <p:nvSpPr>
          <p:cNvPr id="8" name="Content Placeholder 2">
            <a:extLst>
              <a:ext uri="{FF2B5EF4-FFF2-40B4-BE49-F238E27FC236}">
                <a16:creationId xmlns:a16="http://schemas.microsoft.com/office/drawing/2014/main" id="{EBC3C2EE-45AF-A341-819C-58B17FBBF126}"/>
              </a:ext>
            </a:extLst>
          </p:cNvPr>
          <p:cNvSpPr>
            <a:spLocks noGrp="1"/>
          </p:cNvSpPr>
          <p:nvPr>
            <p:ph idx="1"/>
          </p:nvPr>
        </p:nvSpPr>
        <p:spPr>
          <a:xfrm>
            <a:off x="584894" y="2172118"/>
            <a:ext cx="6819206" cy="2526882"/>
          </a:xfrm>
          <a:solidFill>
            <a:schemeClr val="bg1"/>
          </a:solidFill>
          <a:ln w="19050">
            <a:solidFill>
              <a:schemeClr val="accent1"/>
            </a:solidFill>
          </a:ln>
        </p:spPr>
        <p:txBody>
          <a:bodyPr anchor="ctr">
            <a:normAutofit/>
          </a:bodyPr>
          <a:lstStyle/>
          <a:p>
            <a:r>
              <a:rPr lang="en-US" sz="3000" dirty="0"/>
              <a:t>Ms. Williams has been transferred to the PACU for observation and recovery.</a:t>
            </a:r>
          </a:p>
          <a:p>
            <a:r>
              <a:rPr lang="en-US" sz="3000" dirty="0"/>
              <a:t>Witness the team debrief her delivery and postpartum hemorrhage.</a:t>
            </a:r>
          </a:p>
        </p:txBody>
      </p:sp>
    </p:spTree>
    <p:custDataLst>
      <p:tags r:id="rId1"/>
    </p:custDataLst>
    <p:extLst>
      <p:ext uri="{BB962C8B-B14F-4D97-AF65-F5344CB8AC3E}">
        <p14:creationId xmlns:p14="http://schemas.microsoft.com/office/powerpoint/2010/main" val="550839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2" descr="Illustration shows three figures in silhouette gathered into a huddle: Allison, the L&amp;D nurse, Dr. Sonentag, the obstetrician, and Dr. Larsen, the anesthesiologist. Dr. Sonentag says 'If we could, I’d like to take about 5 minutes to share our observations about how we handled Ms. Williams’ case. Just to briefly recap, Ms. Williams had multiple risk factors for postpartum hemorrhage, and following her delivery, sure enough, she developed uterine atony with postpartum hemorrhage.'">
            <a:extLst>
              <a:ext uri="{FF2B5EF4-FFF2-40B4-BE49-F238E27FC236}">
                <a16:creationId xmlns:a16="http://schemas.microsoft.com/office/drawing/2014/main" id="{555D708A-859F-4B1C-BA9D-99EF2F4FE1B9}"/>
              </a:ext>
            </a:extLst>
          </p:cNvPr>
          <p:cNvSpPr/>
          <p:nvPr/>
        </p:nvSpPr>
        <p:spPr>
          <a:xfrm rot="10800000">
            <a:off x="1416336" y="138078"/>
            <a:ext cx="10647844" cy="5725912"/>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C0BDE1"/>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1"/>
          <p:cNvSpPr>
            <a:spLocks noGrp="1"/>
          </p:cNvSpPr>
          <p:nvPr>
            <p:ph type="title"/>
          </p:nvPr>
        </p:nvSpPr>
        <p:spPr>
          <a:xfrm rot="16200000">
            <a:off x="-2314745" y="2312499"/>
            <a:ext cx="5950567" cy="1325563"/>
          </a:xfrm>
        </p:spPr>
        <p:txBody>
          <a:bodyPr/>
          <a:lstStyle/>
          <a:p>
            <a:r>
              <a:rPr lang="en-US" dirty="0"/>
              <a:t>Obstetric Hemorrhage</a:t>
            </a:r>
            <a:br>
              <a:rPr lang="en-US" dirty="0"/>
            </a:br>
            <a:r>
              <a:rPr lang="en-US" dirty="0"/>
              <a:t>Debrief</a:t>
            </a:r>
          </a:p>
        </p:txBody>
      </p:sp>
      <p:sp>
        <p:nvSpPr>
          <p:cNvPr id="20" name="Slide Number Placeholder 19"/>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8" name="Text Placeholder 11">
            <a:extLst>
              <a:ext uri="{FF2B5EF4-FFF2-40B4-BE49-F238E27FC236}">
                <a16:creationId xmlns:a16="http://schemas.microsoft.com/office/drawing/2014/main" id="{03345524-BA52-4C75-A947-0936C4CBF24D}"/>
              </a:ext>
            </a:extLst>
          </p:cNvPr>
          <p:cNvSpPr>
            <a:spLocks noGrp="1"/>
          </p:cNvSpPr>
          <p:nvPr/>
        </p:nvSpPr>
        <p:spPr>
          <a:xfrm>
            <a:off x="1442109" y="112172"/>
            <a:ext cx="10649371" cy="1922365"/>
          </a:xfrm>
          <a:prstGeom prst="wedgeRectCallout">
            <a:avLst>
              <a:gd name="adj1" fmla="val -18797"/>
              <a:gd name="adj2" fmla="val 64340"/>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If we could, I’d like to take about 5 minutes to share our observations about how we handled Ms. Williams’ case.</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Just to briefly recap, Ms. Williams had multiple risk factors for postpartum hemorrhage, and following her delivery, sure enough, she developed uterine atony with postpartum hemorrhage. </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9" name="Picture 8" descr="A picture containing silhouette of doctor">
            <a:extLst>
              <a:ext uri="{FF2B5EF4-FFF2-40B4-BE49-F238E27FC236}">
                <a16:creationId xmlns:a16="http://schemas.microsoft.com/office/drawing/2014/main" id="{02C99F1D-6BCE-43C8-8E8C-661AC17B8A8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3547155" y="1965186"/>
            <a:ext cx="2219066" cy="3985378"/>
          </a:xfrm>
          <a:prstGeom prst="rect">
            <a:avLst/>
          </a:prstGeom>
        </p:spPr>
      </p:pic>
      <p:sp>
        <p:nvSpPr>
          <p:cNvPr id="10" name="TextBox 9">
            <a:extLst>
              <a:ext uri="{FF2B5EF4-FFF2-40B4-BE49-F238E27FC236}">
                <a16:creationId xmlns:a16="http://schemas.microsoft.com/office/drawing/2014/main" id="{93BE9D8C-F181-4DCD-9B18-26F1173B2D83}"/>
              </a:ext>
            </a:extLst>
          </p:cNvPr>
          <p:cNvSpPr txBox="1"/>
          <p:nvPr/>
        </p:nvSpPr>
        <p:spPr>
          <a:xfrm>
            <a:off x="3684130" y="5578098"/>
            <a:ext cx="174660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grpSp>
        <p:nvGrpSpPr>
          <p:cNvPr id="4" name="Group 3" descr="image of anesthesiologist">
            <a:extLst>
              <a:ext uri="{FF2B5EF4-FFF2-40B4-BE49-F238E27FC236}">
                <a16:creationId xmlns:a16="http://schemas.microsoft.com/office/drawing/2014/main" id="{3008EE62-4D9E-406F-8AF3-507C8CB06761}"/>
              </a:ext>
            </a:extLst>
          </p:cNvPr>
          <p:cNvGrpSpPr/>
          <p:nvPr/>
        </p:nvGrpSpPr>
        <p:grpSpPr>
          <a:xfrm>
            <a:off x="5912780" y="1852069"/>
            <a:ext cx="1670524" cy="4194257"/>
            <a:chOff x="9435945" y="1717572"/>
            <a:chExt cx="1670524" cy="4194257"/>
          </a:xfrm>
        </p:grpSpPr>
        <p:pic>
          <p:nvPicPr>
            <p:cNvPr id="11" name="Picture 10" descr="Decorative">
              <a:extLst>
                <a:ext uri="{FF2B5EF4-FFF2-40B4-BE49-F238E27FC236}">
                  <a16:creationId xmlns:a16="http://schemas.microsoft.com/office/drawing/2014/main" id="{96BE99A7-238A-41A3-991E-B106D3A3942B}"/>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94889" b="2455"/>
            <a:stretch/>
          </p:blipFill>
          <p:spPr>
            <a:xfrm>
              <a:off x="9435945" y="1717572"/>
              <a:ext cx="255424" cy="4194257"/>
            </a:xfrm>
            <a:prstGeom prst="rect">
              <a:avLst/>
            </a:prstGeom>
          </p:spPr>
        </p:pic>
        <p:pic>
          <p:nvPicPr>
            <p:cNvPr id="17" name="Picture 16" descr="Decorative">
              <a:extLst>
                <a:ext uri="{FF2B5EF4-FFF2-40B4-BE49-F238E27FC236}">
                  <a16:creationId xmlns:a16="http://schemas.microsoft.com/office/drawing/2014/main" id="{6BC314DE-841B-4207-8FF4-1B798A7FA662}"/>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t="1" r="73091" b="5184"/>
            <a:stretch/>
          </p:blipFill>
          <p:spPr>
            <a:xfrm flipH="1">
              <a:off x="9643654" y="1732980"/>
              <a:ext cx="1462815" cy="4076913"/>
            </a:xfrm>
            <a:prstGeom prst="rect">
              <a:avLst/>
            </a:prstGeom>
          </p:spPr>
        </p:pic>
      </p:grpSp>
      <p:pic>
        <p:nvPicPr>
          <p:cNvPr id="18" name="Picture 17" descr="A picture containing silhouette of nurse">
            <a:extLst>
              <a:ext uri="{FF2B5EF4-FFF2-40B4-BE49-F238E27FC236}">
                <a16:creationId xmlns:a16="http://schemas.microsoft.com/office/drawing/2014/main" id="{5C28E7D2-CB0A-4ADD-9073-D41779A52489}"/>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7486268" y="2034537"/>
            <a:ext cx="1802139" cy="3909853"/>
          </a:xfrm>
          <a:prstGeom prst="rect">
            <a:avLst/>
          </a:prstGeom>
        </p:spPr>
      </p:pic>
      <p:sp>
        <p:nvSpPr>
          <p:cNvPr id="21" name="TextBox 20">
            <a:extLst>
              <a:ext uri="{FF2B5EF4-FFF2-40B4-BE49-F238E27FC236}">
                <a16:creationId xmlns:a16="http://schemas.microsoft.com/office/drawing/2014/main" id="{B642757A-6A76-4996-B217-CBBC7FBE0C8F}"/>
              </a:ext>
            </a:extLst>
          </p:cNvPr>
          <p:cNvSpPr txBox="1"/>
          <p:nvPr/>
        </p:nvSpPr>
        <p:spPr>
          <a:xfrm>
            <a:off x="5818180" y="5591982"/>
            <a:ext cx="176512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78C8AC5-4432-454F-9B70-8EDA5ECD37F2}"/>
              </a:ext>
            </a:extLst>
          </p:cNvPr>
          <p:cNvSpPr txBox="1"/>
          <p:nvPr/>
        </p:nvSpPr>
        <p:spPr>
          <a:xfrm>
            <a:off x="7897040" y="5598815"/>
            <a:ext cx="1259940" cy="2651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1269659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descr="Illustration shows three figures in silhouette gathered into a huddle: Allison, the L&amp;D nurse, Dr. Sonentag, the obstetrician, and Dr. Larsen, the anesthesiologist. Dr. Sonentag asks 'What were your thoughts about our performance in this case?' Dr. Larsen says 'The things that I thought we did very well were making sure that all of the necessary response equipment was ready when needed. For instance, the postpartum hemorrhage cart. She had two IVs in place, and the nursing and anesthesia staff were readily available to spring into action as soon as the patient needed it.' Allison says 'We were able to initiate blood transfusion in a timely fashion, and we had all necessary uterotonics available for near-immediate delivery.'">
            <a:extLst>
              <a:ext uri="{FF2B5EF4-FFF2-40B4-BE49-F238E27FC236}">
                <a16:creationId xmlns:a16="http://schemas.microsoft.com/office/drawing/2014/main" id="{F1182812-C2A5-4683-A2F3-1BA868F1E408}"/>
              </a:ext>
            </a:extLst>
          </p:cNvPr>
          <p:cNvSpPr/>
          <p:nvPr/>
        </p:nvSpPr>
        <p:spPr>
          <a:xfrm rot="10800000" flipH="1" flipV="1">
            <a:off x="1445343" y="157316"/>
            <a:ext cx="10703516" cy="568667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9B5B5"/>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p:cNvSpPr>
            <a:spLocks noGrp="1"/>
          </p:cNvSpPr>
          <p:nvPr>
            <p:ph type="title"/>
          </p:nvPr>
        </p:nvSpPr>
        <p:spPr/>
        <p:txBody>
          <a:bodyPr/>
          <a:lstStyle/>
          <a:p>
            <a:r>
              <a:rPr lang="en-US" dirty="0"/>
              <a:t>Obstetric Hemorrhage</a:t>
            </a:r>
            <a:br>
              <a:rPr lang="en-US" dirty="0"/>
            </a:br>
            <a:r>
              <a:rPr lang="en-US" dirty="0"/>
              <a:t>Debrief</a:t>
            </a:r>
          </a:p>
        </p:txBody>
      </p:sp>
      <p:sp>
        <p:nvSpPr>
          <p:cNvPr id="12" name="Text Placeholder 11"/>
          <p:cNvSpPr>
            <a:spLocks noGrp="1"/>
          </p:cNvSpPr>
          <p:nvPr>
            <p:ph type="body" sz="quarter" idx="11"/>
          </p:nvPr>
        </p:nvSpPr>
        <p:spPr>
          <a:xfrm>
            <a:off x="2021189" y="43039"/>
            <a:ext cx="9561442" cy="1991498"/>
          </a:xfrm>
          <a:prstGeom prst="wedgeRectCallout">
            <a:avLst>
              <a:gd name="adj1" fmla="val -6252"/>
              <a:gd name="adj2" fmla="val 59825"/>
            </a:avLst>
          </a:prstGeom>
        </p:spPr>
        <p:txBody>
          <a:bodyPr/>
          <a:lstStyle/>
          <a:p>
            <a:pPr>
              <a:spcBef>
                <a:spcPct val="0"/>
              </a:spcBef>
            </a:pPr>
            <a:r>
              <a:rPr lang="en-US" dirty="0"/>
              <a:t>The things that I thought we did very well were making sure that all of the necessary response equipment was ready when needed. For instance, the postpartum hemorrhage cart. </a:t>
            </a:r>
          </a:p>
          <a:p>
            <a:pPr>
              <a:spcBef>
                <a:spcPct val="0"/>
              </a:spcBef>
            </a:pPr>
            <a:endParaRPr lang="en-US" dirty="0"/>
          </a:p>
          <a:p>
            <a:pPr>
              <a:spcBef>
                <a:spcPct val="0"/>
              </a:spcBef>
            </a:pPr>
            <a:r>
              <a:rPr lang="en-US" dirty="0"/>
              <a:t>She had two IVs in place, and the nursing and anesthesia staff were readily available to spring into action as soon as the patient needed it. </a:t>
            </a:r>
            <a:endParaRPr lang="en-US" dirty="0">
              <a:cs typeface="Calibri Light"/>
            </a:endParaRPr>
          </a:p>
        </p:txBody>
      </p:sp>
      <p:sp>
        <p:nvSpPr>
          <p:cNvPr id="19" name="Slide Number Placeholder 18"/>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8" name="Text Placeholder 11">
            <a:extLst>
              <a:ext uri="{FF2B5EF4-FFF2-40B4-BE49-F238E27FC236}">
                <a16:creationId xmlns:a16="http://schemas.microsoft.com/office/drawing/2014/main" id="{CF2BB815-BACD-4AF9-B37B-83F79E6746CB}"/>
              </a:ext>
            </a:extLst>
          </p:cNvPr>
          <p:cNvSpPr>
            <a:spLocks noGrp="1"/>
          </p:cNvSpPr>
          <p:nvPr/>
        </p:nvSpPr>
        <p:spPr>
          <a:xfrm>
            <a:off x="9696656" y="2307214"/>
            <a:ext cx="2392578" cy="3477457"/>
          </a:xfrm>
          <a:prstGeom prst="wedgeRectCallout">
            <a:avLst>
              <a:gd name="adj1" fmla="val -68431"/>
              <a:gd name="adj2" fmla="val -35446"/>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We were able to initiate blood transfusion in a timely fashion, and we had all necessary uterotonics available for near-immediate delivery.</a:t>
            </a:r>
          </a:p>
        </p:txBody>
      </p:sp>
      <p:sp>
        <p:nvSpPr>
          <p:cNvPr id="9" name="Text Placeholder 11">
            <a:extLst>
              <a:ext uri="{FF2B5EF4-FFF2-40B4-BE49-F238E27FC236}">
                <a16:creationId xmlns:a16="http://schemas.microsoft.com/office/drawing/2014/main" id="{A4339FE8-66B9-374A-AE6A-C0F5406AF530}"/>
              </a:ext>
            </a:extLst>
          </p:cNvPr>
          <p:cNvSpPr>
            <a:spLocks noGrp="1"/>
          </p:cNvSpPr>
          <p:nvPr/>
        </p:nvSpPr>
        <p:spPr>
          <a:xfrm>
            <a:off x="1362190" y="2365513"/>
            <a:ext cx="2558389" cy="1770473"/>
          </a:xfrm>
          <a:prstGeom prst="wedgeRectCallout">
            <a:avLst>
              <a:gd name="adj1" fmla="val 61212"/>
              <a:gd name="adj2" fmla="val -30838"/>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What were your thoughts about our performance in this case?</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11" name="Picture 10" descr="A picture containing silhouette of doctor">
            <a:extLst>
              <a:ext uri="{FF2B5EF4-FFF2-40B4-BE49-F238E27FC236}">
                <a16:creationId xmlns:a16="http://schemas.microsoft.com/office/drawing/2014/main" id="{9F98679C-B55E-4B35-A709-7DEC50CC00A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3547155" y="1965186"/>
            <a:ext cx="2219066" cy="3985378"/>
          </a:xfrm>
          <a:prstGeom prst="rect">
            <a:avLst/>
          </a:prstGeom>
        </p:spPr>
      </p:pic>
      <p:grpSp>
        <p:nvGrpSpPr>
          <p:cNvPr id="14" name="Group 13" descr="image of anesthesiologist">
            <a:extLst>
              <a:ext uri="{FF2B5EF4-FFF2-40B4-BE49-F238E27FC236}">
                <a16:creationId xmlns:a16="http://schemas.microsoft.com/office/drawing/2014/main" id="{5972898E-77B2-4F02-B894-1CC7EED993BA}"/>
              </a:ext>
            </a:extLst>
          </p:cNvPr>
          <p:cNvGrpSpPr/>
          <p:nvPr/>
        </p:nvGrpSpPr>
        <p:grpSpPr>
          <a:xfrm>
            <a:off x="5912780" y="1852069"/>
            <a:ext cx="1670524" cy="4194257"/>
            <a:chOff x="9435945" y="1717572"/>
            <a:chExt cx="1670524" cy="4194257"/>
          </a:xfrm>
        </p:grpSpPr>
        <p:pic>
          <p:nvPicPr>
            <p:cNvPr id="15" name="Picture 14" descr="Decorative">
              <a:extLst>
                <a:ext uri="{FF2B5EF4-FFF2-40B4-BE49-F238E27FC236}">
                  <a16:creationId xmlns:a16="http://schemas.microsoft.com/office/drawing/2014/main" id="{17138648-205F-4868-B39C-31A7460F1E48}"/>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94889" b="2455"/>
            <a:stretch/>
          </p:blipFill>
          <p:spPr>
            <a:xfrm>
              <a:off x="9435945" y="1717572"/>
              <a:ext cx="255424" cy="4194257"/>
            </a:xfrm>
            <a:prstGeom prst="rect">
              <a:avLst/>
            </a:prstGeom>
          </p:spPr>
        </p:pic>
        <p:pic>
          <p:nvPicPr>
            <p:cNvPr id="16" name="Picture 15" descr="Decorative">
              <a:extLst>
                <a:ext uri="{FF2B5EF4-FFF2-40B4-BE49-F238E27FC236}">
                  <a16:creationId xmlns:a16="http://schemas.microsoft.com/office/drawing/2014/main" id="{E2A373C9-11B6-43DF-AC81-D7546E58EC53}"/>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t="1" r="73091" b="5184"/>
            <a:stretch/>
          </p:blipFill>
          <p:spPr>
            <a:xfrm flipH="1">
              <a:off x="9643654" y="1732980"/>
              <a:ext cx="1462815" cy="4076913"/>
            </a:xfrm>
            <a:prstGeom prst="rect">
              <a:avLst/>
            </a:prstGeom>
          </p:spPr>
        </p:pic>
      </p:grpSp>
      <p:pic>
        <p:nvPicPr>
          <p:cNvPr id="17" name="Picture 16" descr="A picture containing silhouette of nurse">
            <a:extLst>
              <a:ext uri="{FF2B5EF4-FFF2-40B4-BE49-F238E27FC236}">
                <a16:creationId xmlns:a16="http://schemas.microsoft.com/office/drawing/2014/main" id="{8E727BE0-2357-4E0E-A5CB-25815ECF93D1}"/>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7604105" y="2091015"/>
            <a:ext cx="1802139" cy="3909853"/>
          </a:xfrm>
          <a:prstGeom prst="rect">
            <a:avLst/>
          </a:prstGeom>
        </p:spPr>
      </p:pic>
      <p:sp>
        <p:nvSpPr>
          <p:cNvPr id="18" name="TextBox 17">
            <a:extLst>
              <a:ext uri="{FF2B5EF4-FFF2-40B4-BE49-F238E27FC236}">
                <a16:creationId xmlns:a16="http://schemas.microsoft.com/office/drawing/2014/main" id="{2C78C667-D55A-824F-BAA7-1805BA499D2A}"/>
              </a:ext>
            </a:extLst>
          </p:cNvPr>
          <p:cNvSpPr txBox="1"/>
          <p:nvPr/>
        </p:nvSpPr>
        <p:spPr>
          <a:xfrm>
            <a:off x="3684130" y="5578098"/>
            <a:ext cx="174660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23" name="TextBox 22">
            <a:extLst>
              <a:ext uri="{FF2B5EF4-FFF2-40B4-BE49-F238E27FC236}">
                <a16:creationId xmlns:a16="http://schemas.microsoft.com/office/drawing/2014/main" id="{9C10FA01-16F8-F941-87F9-FB823C38894A}"/>
              </a:ext>
            </a:extLst>
          </p:cNvPr>
          <p:cNvSpPr txBox="1"/>
          <p:nvPr/>
        </p:nvSpPr>
        <p:spPr>
          <a:xfrm>
            <a:off x="5818180" y="5591982"/>
            <a:ext cx="176512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1002E58-C921-C342-93D2-7A18D61A3100}"/>
              </a:ext>
            </a:extLst>
          </p:cNvPr>
          <p:cNvSpPr txBox="1"/>
          <p:nvPr/>
        </p:nvSpPr>
        <p:spPr>
          <a:xfrm>
            <a:off x="7897040" y="5598815"/>
            <a:ext cx="1259940" cy="2651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2633224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2" descr="Illustration shows three figures in silhouette gathered into a huddle: Allison, the L&amp;D nurse, Dr. Sonentag, the obstetrician, and Dr. Larsen, the anesthesiologist. Dr. Sonentag says 'I would like to commend our lines of communication, as I was notified quickly when the patient began to develop uterine atony, and we were thus able to respond and resuscitate the patient quickly.&#10;Great work, team. Thank you for your honest, constructive comments. While we managed Ms. Williams’ case in a way that makes clinical sense, I imagine she may have a very different impression of her care and I’d like to hear her concerns and observations. I’m on my way to talk with her now, if either of you have time to join me.'">
            <a:extLst>
              <a:ext uri="{FF2B5EF4-FFF2-40B4-BE49-F238E27FC236}">
                <a16:creationId xmlns:a16="http://schemas.microsoft.com/office/drawing/2014/main" id="{6EF28608-01BC-43DF-BC2F-E2D50027037B}"/>
              </a:ext>
            </a:extLst>
          </p:cNvPr>
          <p:cNvSpPr/>
          <p:nvPr/>
        </p:nvSpPr>
        <p:spPr>
          <a:xfrm flipH="1" flipV="1">
            <a:off x="1440015" y="137652"/>
            <a:ext cx="10565171" cy="5732490"/>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A5E0FD"/>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9"/>
          <p:cNvSpPr>
            <a:spLocks noGrp="1"/>
          </p:cNvSpPr>
          <p:nvPr>
            <p:ph type="title"/>
          </p:nvPr>
        </p:nvSpPr>
        <p:spPr/>
        <p:txBody>
          <a:bodyPr/>
          <a:lstStyle/>
          <a:p>
            <a:r>
              <a:rPr lang="en-US" dirty="0"/>
              <a:t>Obstetric Hemorrhage</a:t>
            </a:r>
            <a:br>
              <a:rPr lang="en-US" dirty="0"/>
            </a:br>
            <a:r>
              <a:rPr lang="en-US" dirty="0"/>
              <a:t>Debrief</a:t>
            </a:r>
          </a:p>
        </p:txBody>
      </p:sp>
      <p:sp>
        <p:nvSpPr>
          <p:cNvPr id="12" name="Text Placeholder 11"/>
          <p:cNvSpPr>
            <a:spLocks noGrp="1"/>
          </p:cNvSpPr>
          <p:nvPr>
            <p:ph type="body" sz="quarter" idx="11"/>
          </p:nvPr>
        </p:nvSpPr>
        <p:spPr>
          <a:xfrm>
            <a:off x="1580322" y="325037"/>
            <a:ext cx="10360279" cy="2855485"/>
          </a:xfrm>
          <a:prstGeom prst="wedgeRectCallout">
            <a:avLst>
              <a:gd name="adj1" fmla="val -26545"/>
              <a:gd name="adj2" fmla="val 57952"/>
            </a:avLst>
          </a:prstGeom>
        </p:spPr>
        <p:txBody>
          <a:bodyPr/>
          <a:lstStyle/>
          <a:p>
            <a:r>
              <a:rPr lang="en-US" dirty="0"/>
              <a:t>I would like to commend our lines of communication, as I was notified quickly when the patient began to develop uterine atony, and we were thus able to respond and resuscitate the patient quickly.</a:t>
            </a:r>
          </a:p>
          <a:p>
            <a:r>
              <a:rPr lang="en-US" dirty="0"/>
              <a:t>Great work, team. Thank you for your honest, constructive comments.</a:t>
            </a:r>
          </a:p>
          <a:p>
            <a:r>
              <a:rPr lang="en-US" dirty="0"/>
              <a:t>While we managed Ms. Williams’ case in a way that makes clinical sense, I imagine she may have a very different impression of her care and I’d like to hear her concerns and observations. I’m on my way to talk with her now, if either of you have time to join me. </a:t>
            </a:r>
          </a:p>
        </p:txBody>
      </p:sp>
      <p:sp>
        <p:nvSpPr>
          <p:cNvPr id="19" name="Slide Number Placeholder 18"/>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9" name="Picture 8" descr="A picture containing silhouette of doctor">
            <a:extLst>
              <a:ext uri="{FF2B5EF4-FFF2-40B4-BE49-F238E27FC236}">
                <a16:creationId xmlns:a16="http://schemas.microsoft.com/office/drawing/2014/main" id="{8269E112-0CF9-4F28-B862-D7C79A79079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3309224" y="3426416"/>
            <a:ext cx="1404012" cy="2521564"/>
          </a:xfrm>
          <a:prstGeom prst="rect">
            <a:avLst/>
          </a:prstGeom>
        </p:spPr>
      </p:pic>
      <p:grpSp>
        <p:nvGrpSpPr>
          <p:cNvPr id="13" name="Group 12" descr="image of anesthesiologist">
            <a:extLst>
              <a:ext uri="{FF2B5EF4-FFF2-40B4-BE49-F238E27FC236}">
                <a16:creationId xmlns:a16="http://schemas.microsoft.com/office/drawing/2014/main" id="{8908E142-BB05-4C0D-B686-CF20D4C32977}"/>
              </a:ext>
            </a:extLst>
          </p:cNvPr>
          <p:cNvGrpSpPr/>
          <p:nvPr/>
        </p:nvGrpSpPr>
        <p:grpSpPr>
          <a:xfrm>
            <a:off x="5185633" y="3353846"/>
            <a:ext cx="1021052" cy="2673698"/>
            <a:chOff x="9435945" y="1717572"/>
            <a:chExt cx="1670524" cy="4194257"/>
          </a:xfrm>
        </p:grpSpPr>
        <p:pic>
          <p:nvPicPr>
            <p:cNvPr id="14" name="Picture 13" descr="Decorative">
              <a:extLst>
                <a:ext uri="{FF2B5EF4-FFF2-40B4-BE49-F238E27FC236}">
                  <a16:creationId xmlns:a16="http://schemas.microsoft.com/office/drawing/2014/main" id="{57AD5E39-6260-43FA-9CF5-7C2AE0D06231}"/>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94889" b="2455"/>
            <a:stretch/>
          </p:blipFill>
          <p:spPr>
            <a:xfrm>
              <a:off x="9435945" y="1717572"/>
              <a:ext cx="255424" cy="4194257"/>
            </a:xfrm>
            <a:prstGeom prst="rect">
              <a:avLst/>
            </a:prstGeom>
          </p:spPr>
        </p:pic>
        <p:pic>
          <p:nvPicPr>
            <p:cNvPr id="15" name="Picture 14" descr="Decorative">
              <a:extLst>
                <a:ext uri="{FF2B5EF4-FFF2-40B4-BE49-F238E27FC236}">
                  <a16:creationId xmlns:a16="http://schemas.microsoft.com/office/drawing/2014/main" id="{04542DF7-9BA0-4E2E-A5C4-3B36E8C2C174}"/>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t="1" r="73091" b="5184"/>
            <a:stretch/>
          </p:blipFill>
          <p:spPr>
            <a:xfrm flipH="1">
              <a:off x="9643654" y="1732980"/>
              <a:ext cx="1462815" cy="4076913"/>
            </a:xfrm>
            <a:prstGeom prst="rect">
              <a:avLst/>
            </a:prstGeom>
          </p:spPr>
        </p:pic>
      </p:grpSp>
      <p:pic>
        <p:nvPicPr>
          <p:cNvPr id="16" name="Picture 15" descr="A picture containing silhouette of nurse">
            <a:extLst>
              <a:ext uri="{FF2B5EF4-FFF2-40B4-BE49-F238E27FC236}">
                <a16:creationId xmlns:a16="http://schemas.microsoft.com/office/drawing/2014/main" id="{887A29C4-A053-4940-8C9E-FC4AFEEFE0C1}"/>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869728" y="3624591"/>
            <a:ext cx="1070902" cy="2323389"/>
          </a:xfrm>
          <a:prstGeom prst="rect">
            <a:avLst/>
          </a:prstGeom>
        </p:spPr>
      </p:pic>
      <p:sp>
        <p:nvSpPr>
          <p:cNvPr id="18" name="TextBox 17">
            <a:extLst>
              <a:ext uri="{FF2B5EF4-FFF2-40B4-BE49-F238E27FC236}">
                <a16:creationId xmlns:a16="http://schemas.microsoft.com/office/drawing/2014/main" id="{053C02ED-88F3-F444-8D50-EBEC4CEC94CB}"/>
              </a:ext>
            </a:extLst>
          </p:cNvPr>
          <p:cNvSpPr txBox="1"/>
          <p:nvPr/>
        </p:nvSpPr>
        <p:spPr>
          <a:xfrm>
            <a:off x="2990497" y="5557593"/>
            <a:ext cx="174660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22" name="TextBox 21">
            <a:extLst>
              <a:ext uri="{FF2B5EF4-FFF2-40B4-BE49-F238E27FC236}">
                <a16:creationId xmlns:a16="http://schemas.microsoft.com/office/drawing/2014/main" id="{60D7BB22-A0B1-1E4E-9C07-45873A2FA6B9}"/>
              </a:ext>
            </a:extLst>
          </p:cNvPr>
          <p:cNvSpPr txBox="1"/>
          <p:nvPr/>
        </p:nvSpPr>
        <p:spPr>
          <a:xfrm>
            <a:off x="4959303" y="5608181"/>
            <a:ext cx="176512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1A8D2BA-A609-624F-9ECF-35D02DD4EF16}"/>
              </a:ext>
            </a:extLst>
          </p:cNvPr>
          <p:cNvSpPr txBox="1"/>
          <p:nvPr/>
        </p:nvSpPr>
        <p:spPr>
          <a:xfrm>
            <a:off x="7006378" y="5622219"/>
            <a:ext cx="1259940" cy="2651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1943551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561C98-708B-9648-9BFD-150F2A5A1332}"/>
              </a:ext>
            </a:extLst>
          </p:cNvPr>
          <p:cNvSpPr>
            <a:spLocks noGrp="1"/>
          </p:cNvSpPr>
          <p:nvPr>
            <p:ph type="title"/>
          </p:nvPr>
        </p:nvSpPr>
        <p:spPr/>
        <p:txBody>
          <a:bodyPr/>
          <a:lstStyle/>
          <a:p>
            <a:r>
              <a:rPr lang="en-US"/>
              <a:t>Summary</a:t>
            </a:r>
            <a:endParaRPr lang="en-US" dirty="0"/>
          </a:p>
        </p:txBody>
      </p:sp>
      <p:sp>
        <p:nvSpPr>
          <p:cNvPr id="5" name="Content Placeholder 4">
            <a:extLst>
              <a:ext uri="{FF2B5EF4-FFF2-40B4-BE49-F238E27FC236}">
                <a16:creationId xmlns:a16="http://schemas.microsoft.com/office/drawing/2014/main" id="{82970016-A29F-EE4B-9887-EF4E173DC4AE}"/>
              </a:ext>
            </a:extLst>
          </p:cNvPr>
          <p:cNvSpPr>
            <a:spLocks noGrp="1"/>
          </p:cNvSpPr>
          <p:nvPr>
            <p:ph idx="1"/>
          </p:nvPr>
        </p:nvSpPr>
        <p:spPr/>
        <p:txBody>
          <a:bodyPr/>
          <a:lstStyle/>
          <a:p>
            <a:r>
              <a:rPr lang="en-US" dirty="0"/>
              <a:t>Situation Monitoring is critical to establishing individual and shared awareness of the patient, clinical environment, and other teammates </a:t>
            </a:r>
          </a:p>
          <a:p>
            <a:r>
              <a:rPr lang="en-US" dirty="0"/>
              <a:t>Three tools for sharing independent situational awareness:</a:t>
            </a:r>
          </a:p>
          <a:p>
            <a:pPr lvl="1"/>
            <a:r>
              <a:rPr lang="en-US" dirty="0"/>
              <a:t>Briefs</a:t>
            </a:r>
          </a:p>
          <a:p>
            <a:pPr lvl="1"/>
            <a:r>
              <a:rPr lang="en-US" dirty="0"/>
              <a:t>Huddles</a:t>
            </a:r>
          </a:p>
          <a:p>
            <a:pPr lvl="1"/>
            <a:r>
              <a:rPr lang="en-US" dirty="0"/>
              <a:t>Debriefs</a:t>
            </a:r>
          </a:p>
        </p:txBody>
      </p:sp>
      <p:sp>
        <p:nvSpPr>
          <p:cNvPr id="3" name="Slide Number Placeholder 2">
            <a:extLst>
              <a:ext uri="{FF2B5EF4-FFF2-40B4-BE49-F238E27FC236}">
                <a16:creationId xmlns:a16="http://schemas.microsoft.com/office/drawing/2014/main" id="{F4893ABF-C8C9-934E-90E7-9CA42157F34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492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C8082-34CF-394D-BD59-06D90B0CBC96}"/>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0C93D9D9-9F27-7B43-8E73-C932EBFB735D}"/>
              </a:ext>
            </a:extLst>
          </p:cNvPr>
          <p:cNvSpPr>
            <a:spLocks noGrp="1"/>
          </p:cNvSpPr>
          <p:nvPr>
            <p:ph idx="1"/>
          </p:nvPr>
        </p:nvSpPr>
        <p:spPr/>
        <p:txBody>
          <a:bodyPr>
            <a:normAutofit fontScale="92500" lnSpcReduction="20000"/>
          </a:bodyPr>
          <a:lstStyle/>
          <a:p>
            <a:pPr marL="230188" indent="-230188">
              <a:buNone/>
            </a:pPr>
            <a:r>
              <a:rPr lang="en-US" dirty="0"/>
              <a:t>Institute of Medicine. Partnering with patients to drive shared decisions, better value, and care improvement. 2013. https://nap.nationalacademies.org/read/18397/chapter/1. Accessed June 12, 2023.</a:t>
            </a:r>
          </a:p>
          <a:p>
            <a:pPr marL="230188" indent="-230188">
              <a:buNone/>
            </a:pPr>
            <a:r>
              <a:rPr lang="en-US" dirty="0"/>
              <a:t>Agency for Healthcare Research and Quality. Engaging Patients and Families in Their Health Care. Agency for Healthcare Research and Quality, Rockville, MD. </a:t>
            </a:r>
            <a:r>
              <a:rPr lang="en-US" dirty="0">
                <a:hlinkClick r:id="rId3"/>
              </a:rPr>
              <a:t>https://www.ahrq.gov/patient-safety/patients-families/index.html</a:t>
            </a:r>
            <a:r>
              <a:rPr lang="en-US" dirty="0"/>
              <a:t>. Accessed July 8, 2019.</a:t>
            </a:r>
          </a:p>
          <a:p>
            <a:pPr marL="230188" indent="-230188">
              <a:buNone/>
            </a:pPr>
            <a:r>
              <a:rPr lang="en-US" dirty="0"/>
              <a:t>Agency for Healthcare Research and Quality. Patient and Family Engagement in Primary Care. Agency for Healthcare Research and Quality, Rockville, MD. </a:t>
            </a:r>
            <a:r>
              <a:rPr lang="en-US">
                <a:hlinkClick r:id="rId4"/>
              </a:rPr>
              <a:t>https://www.ahrq.gov/patient-safety/reports/engage/casestudies.html</a:t>
            </a:r>
            <a:r>
              <a:rPr lang="en-US"/>
              <a:t>. </a:t>
            </a:r>
            <a:r>
              <a:rPr lang="en-US" dirty="0"/>
              <a:t>Accessed July 8, 2019.</a:t>
            </a:r>
          </a:p>
        </p:txBody>
      </p:sp>
      <p:sp>
        <p:nvSpPr>
          <p:cNvPr id="4" name="Slide Number Placeholder 3">
            <a:extLst>
              <a:ext uri="{FF2B5EF4-FFF2-40B4-BE49-F238E27FC236}">
                <a16:creationId xmlns:a16="http://schemas.microsoft.com/office/drawing/2014/main" id="{8A1F1B33-3D73-2F42-9FE9-12F78960563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001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Acknowledgments</a:t>
            </a:r>
            <a:endParaRPr lang="en-US" dirty="0"/>
          </a:p>
        </p:txBody>
      </p:sp>
      <p:sp>
        <p:nvSpPr>
          <p:cNvPr id="3" name="Content Placeholder 2"/>
          <p:cNvSpPr>
            <a:spLocks noGrp="1"/>
          </p:cNvSpPr>
          <p:nvPr>
            <p:ph idx="1"/>
          </p:nvPr>
        </p:nvSpPr>
        <p:spPr>
          <a:xfrm>
            <a:off x="838200" y="1825625"/>
            <a:ext cx="10515600" cy="2627105"/>
          </a:xfrm>
        </p:spPr>
        <p:txBody>
          <a:bodyPr/>
          <a:lstStyle/>
          <a:p>
            <a:r>
              <a:rPr lang="en-US" dirty="0"/>
              <a:t>This project is funded and implemented by the Agency for Healthcare Research and Quality and the Johns Hopkins University Contract Number HHSP233201500020I in collaboration with the Health Resources and Services Administration and the Alliance for Innovation on Maternal Health.</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59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a:t>
            </a:r>
          </a:p>
        </p:txBody>
      </p:sp>
      <p:sp>
        <p:nvSpPr>
          <p:cNvPr id="3" name="Content Placeholder 2">
            <a:extLst>
              <a:ext uri="{FF2B5EF4-FFF2-40B4-BE49-F238E27FC236}">
                <a16:creationId xmlns:a16="http://schemas.microsoft.com/office/drawing/2014/main" id="{4E7695C5-44B0-2649-A641-91DEEA971649}"/>
              </a:ext>
            </a:extLst>
          </p:cNvPr>
          <p:cNvSpPr>
            <a:spLocks noGrp="1"/>
          </p:cNvSpPr>
          <p:nvPr>
            <p:ph idx="1"/>
          </p:nvPr>
        </p:nvSpPr>
        <p:spPr/>
        <p:txBody>
          <a:bodyPr vert="horz" lIns="91440" tIns="45720" rIns="91440" bIns="45720" rtlCol="0" anchor="t">
            <a:normAutofit/>
          </a:bodyPr>
          <a:lstStyle/>
          <a:p>
            <a:pPr marL="0" indent="0">
              <a:buNone/>
            </a:pPr>
            <a:r>
              <a:rPr lang="en-US" dirty="0"/>
              <a:t>Individual Awareness can become Shared Understanding through:</a:t>
            </a:r>
          </a:p>
          <a:p>
            <a:pPr lvl="0"/>
            <a:r>
              <a:rPr lang="en-US" b="1" i="1" dirty="0">
                <a:solidFill>
                  <a:srgbClr val="4258A6"/>
                </a:solidFill>
              </a:rPr>
              <a:t>Briefs</a:t>
            </a:r>
            <a:r>
              <a:rPr lang="en-US" dirty="0"/>
              <a:t> to establish and communicate a care plan</a:t>
            </a:r>
          </a:p>
          <a:p>
            <a:pPr lvl="0"/>
            <a:r>
              <a:rPr lang="en-US" b="1" i="1" dirty="0">
                <a:solidFill>
                  <a:srgbClr val="4258A6"/>
                </a:solidFill>
              </a:rPr>
              <a:t>Huddles</a:t>
            </a:r>
            <a:r>
              <a:rPr lang="en-US" dirty="0"/>
              <a:t> to provide ongoing updates or modify the care plan</a:t>
            </a:r>
          </a:p>
          <a:p>
            <a:pPr lvl="1"/>
            <a:r>
              <a:rPr lang="en-US" dirty="0"/>
              <a:t>Supplement with </a:t>
            </a:r>
            <a:r>
              <a:rPr lang="en-US" b="1" i="1" dirty="0">
                <a:solidFill>
                  <a:srgbClr val="4258A6"/>
                </a:solidFill>
              </a:rPr>
              <a:t>call-outs</a:t>
            </a:r>
          </a:p>
          <a:p>
            <a:pPr lvl="0"/>
            <a:r>
              <a:rPr lang="en-US" b="1" i="1" dirty="0">
                <a:solidFill>
                  <a:srgbClr val="4258A6"/>
                </a:solidFill>
              </a:rPr>
              <a:t>Debriefs</a:t>
            </a:r>
            <a:r>
              <a:rPr lang="en-US" dirty="0"/>
              <a:t> to learn and improve from an experience. </a:t>
            </a:r>
          </a:p>
          <a:p>
            <a:pPr lvl="0"/>
            <a:endParaRPr lang="en-US" dirty="0"/>
          </a:p>
          <a:p>
            <a:pPr marL="0" lvl="0" indent="0" algn="ctr">
              <a:buNone/>
            </a:pPr>
            <a:r>
              <a:rPr lang="en-US" sz="2400" b="1" i="1" dirty="0">
                <a:solidFill>
                  <a:srgbClr val="4258A6"/>
                </a:solidFill>
              </a:rPr>
              <a:t>Tip! Always check-back to verify information (Module 3).</a:t>
            </a:r>
          </a:p>
        </p:txBody>
      </p:sp>
      <p:sp>
        <p:nvSpPr>
          <p:cNvPr id="4" name="Slide Number Placeholder 14">
            <a:extLst>
              <a:ext uri="{FF2B5EF4-FFF2-40B4-BE49-F238E27FC236}">
                <a16:creationId xmlns:a16="http://schemas.microsoft.com/office/drawing/2014/main" id="{55A5EC06-7255-2C42-A3B0-D83B23C28D97}"/>
              </a:ext>
            </a:extLst>
          </p:cNvPr>
          <p:cNvSpPr>
            <a:spLocks noGrp="1"/>
          </p:cNvSpPr>
          <p:nvPr>
            <p:ph type="sldNum" sz="quarter" idx="12"/>
          </p:nvPr>
        </p:nvSpPr>
        <p:spPr>
          <a:xfrm>
            <a:off x="11151294" y="6255876"/>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215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Briefs and Huddles?</a:t>
            </a:r>
          </a:p>
        </p:txBody>
      </p:sp>
      <p:sp>
        <p:nvSpPr>
          <p:cNvPr id="5" name="Content Placeholder 4"/>
          <p:cNvSpPr>
            <a:spLocks noGrp="1"/>
          </p:cNvSpPr>
          <p:nvPr>
            <p:ph idx="1"/>
          </p:nvPr>
        </p:nvSpPr>
        <p:spPr>
          <a:xfrm>
            <a:off x="838200" y="1825625"/>
            <a:ext cx="9511145" cy="3999380"/>
          </a:xfrm>
        </p:spPr>
        <p:txBody>
          <a:bodyPr/>
          <a:lstStyle/>
          <a:p>
            <a:pPr marL="0" indent="0" algn="ctr">
              <a:buNone/>
            </a:pPr>
            <a:r>
              <a:rPr lang="en-US" altLang="en-US" b="1" dirty="0">
                <a:solidFill>
                  <a:srgbClr val="4258A6"/>
                </a:solidFill>
              </a:rPr>
              <a:t>Semi-structured conversations among team members designed to improve patient care by formulating a plan and getting all parties on the same page.</a:t>
            </a:r>
          </a:p>
          <a:p>
            <a:endParaRPr lang="en-US" altLang="en-US" b="1" i="1" dirty="0">
              <a:solidFill>
                <a:srgbClr val="4258A6"/>
              </a:solidFill>
            </a:endParaRPr>
          </a:p>
          <a:p>
            <a:endParaRPr lang="en-US" altLang="en-US" dirty="0"/>
          </a:p>
          <a:p>
            <a:pPr marL="0" indent="0" algn="ctr">
              <a:buNone/>
            </a:pPr>
            <a:r>
              <a:rPr lang="en-US" altLang="en-US" dirty="0"/>
              <a:t>Briefs are hosted at the start of a case.</a:t>
            </a:r>
          </a:p>
          <a:p>
            <a:pPr marL="0" indent="0" algn="ctr">
              <a:buNone/>
            </a:pPr>
            <a:r>
              <a:rPr lang="en-US" altLang="en-US" dirty="0"/>
              <a:t>Huddles are held ad hoc at any time during care.</a:t>
            </a:r>
          </a:p>
        </p:txBody>
      </p:sp>
      <p:pic>
        <p:nvPicPr>
          <p:cNvPr id="16" name="Picture 15" descr="Photograph of clinicians talking over a chart.">
            <a:extLs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9417" y="2777654"/>
            <a:ext cx="2641201" cy="1852404"/>
          </a:xfrm>
          <a:prstGeom prst="rect">
            <a:avLst/>
          </a:prstGeom>
          <a:ln>
            <a:solidFill>
              <a:schemeClr val="accent1"/>
            </a:solidFill>
          </a:ln>
          <a:effectLst>
            <a:outerShdw blurRad="50800" dist="381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26099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4D20E-31CD-B943-9719-A1B5E7763E1F}"/>
              </a:ext>
            </a:extLst>
          </p:cNvPr>
          <p:cNvSpPr>
            <a:spLocks noGrp="1"/>
          </p:cNvSpPr>
          <p:nvPr>
            <p:ph type="title"/>
          </p:nvPr>
        </p:nvSpPr>
        <p:spPr/>
        <p:txBody>
          <a:bodyPr/>
          <a:lstStyle/>
          <a:p>
            <a:r>
              <a:rPr lang="en-US" dirty="0"/>
              <a:t>Briefs</a:t>
            </a:r>
            <a:br>
              <a:rPr lang="en-US" b="1" dirty="0">
                <a:cs typeface="Calibri Light"/>
              </a:rPr>
            </a:br>
            <a:r>
              <a:rPr lang="en-US" sz="4000" i="1" dirty="0">
                <a:solidFill>
                  <a:srgbClr val="4258A6"/>
                </a:solidFill>
              </a:rPr>
              <a:t>At patient admission</a:t>
            </a:r>
          </a:p>
        </p:txBody>
      </p:sp>
      <p:sp>
        <p:nvSpPr>
          <p:cNvPr id="3" name="Content Placeholder 2">
            <a:extLst>
              <a:ext uri="{FF2B5EF4-FFF2-40B4-BE49-F238E27FC236}">
                <a16:creationId xmlns:a16="http://schemas.microsoft.com/office/drawing/2014/main" id="{B9432F6E-0BF8-8143-B80C-6EEB540695B8}"/>
              </a:ext>
            </a:extLst>
          </p:cNvPr>
          <p:cNvSpPr>
            <a:spLocks noGrp="1"/>
          </p:cNvSpPr>
          <p:nvPr>
            <p:ph idx="1"/>
          </p:nvPr>
        </p:nvSpPr>
        <p:spPr>
          <a:xfrm>
            <a:off x="838200" y="1825625"/>
            <a:ext cx="4953000" cy="3999380"/>
          </a:xfrm>
        </p:spPr>
        <p:txBody>
          <a:bodyPr/>
          <a:lstStyle/>
          <a:p>
            <a:r>
              <a:rPr lang="en-US" dirty="0"/>
              <a:t>Mandatory attendees: </a:t>
            </a:r>
          </a:p>
          <a:p>
            <a:pPr lvl="1"/>
            <a:r>
              <a:rPr lang="en-US" dirty="0"/>
              <a:t>Bedside nurse </a:t>
            </a:r>
          </a:p>
          <a:p>
            <a:pPr lvl="1"/>
            <a:r>
              <a:rPr lang="en-US" dirty="0"/>
              <a:t>Physician or midwife</a:t>
            </a:r>
          </a:p>
          <a:p>
            <a:pPr lvl="1"/>
            <a:r>
              <a:rPr lang="en-US" dirty="0"/>
              <a:t>Patient and/or family members</a:t>
            </a:r>
          </a:p>
          <a:p>
            <a:r>
              <a:rPr lang="en-US" dirty="0"/>
              <a:t>Introduce each other</a:t>
            </a:r>
          </a:p>
          <a:p>
            <a:pPr lvl="1"/>
            <a:r>
              <a:rPr lang="en-US" dirty="0"/>
              <a:t>Use the patient’s proper name if she is in the room</a:t>
            </a:r>
          </a:p>
          <a:p>
            <a:endParaRPr lang="en-US" dirty="0"/>
          </a:p>
          <a:p>
            <a:endParaRPr lang="en-US" dirty="0"/>
          </a:p>
        </p:txBody>
      </p:sp>
      <p:sp>
        <p:nvSpPr>
          <p:cNvPr id="4" name="Slide Number Placeholder 3">
            <a:extLst>
              <a:ext uri="{FF2B5EF4-FFF2-40B4-BE49-F238E27FC236}">
                <a16:creationId xmlns:a16="http://schemas.microsoft.com/office/drawing/2014/main" id="{73FFD832-20D8-1542-BF39-731A442F651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9" name="Content Placeholder 18"/>
          <p:cNvSpPr>
            <a:spLocks noGrp="1"/>
          </p:cNvSpPr>
          <p:nvPr>
            <p:ph idx="13"/>
          </p:nvPr>
        </p:nvSpPr>
        <p:spPr>
          <a:xfrm>
            <a:off x="6330950" y="1825625"/>
            <a:ext cx="5435600" cy="3999380"/>
          </a:xfrm>
        </p:spPr>
        <p:txBody>
          <a:bodyPr>
            <a:normAutofit lnSpcReduction="10000"/>
          </a:bodyPr>
          <a:lstStyle/>
          <a:p>
            <a:r>
              <a:rPr lang="en-US" dirty="0"/>
              <a:t>Review the patient’s problem list and history</a:t>
            </a:r>
          </a:p>
          <a:p>
            <a:pPr lvl="1"/>
            <a:r>
              <a:rPr lang="en-US" dirty="0"/>
              <a:t>Discuss potential early-warning signs for severe hypertension</a:t>
            </a:r>
          </a:p>
          <a:p>
            <a:r>
              <a:rPr lang="en-US" dirty="0"/>
              <a:t>Discuss possible contingency plans based on problem list</a:t>
            </a:r>
          </a:p>
          <a:p>
            <a:r>
              <a:rPr lang="en-US" dirty="0"/>
              <a:t>Set a plan for patient care </a:t>
            </a:r>
          </a:p>
          <a:p>
            <a:pPr lvl="1"/>
            <a:r>
              <a:rPr lang="en-US" dirty="0"/>
              <a:t>Establish roles and responsibilities</a:t>
            </a:r>
          </a:p>
          <a:p>
            <a:pPr lvl="1"/>
            <a:r>
              <a:rPr lang="en-US" dirty="0"/>
              <a:t>Describe expectations for communication and workflow</a:t>
            </a:r>
          </a:p>
          <a:p>
            <a:endParaRPr lang="en-US" dirty="0"/>
          </a:p>
        </p:txBody>
      </p:sp>
    </p:spTree>
    <p:custDataLst>
      <p:tags r:id="rId1"/>
    </p:custDataLst>
    <p:extLst>
      <p:ext uri="{BB962C8B-B14F-4D97-AF65-F5344CB8AC3E}">
        <p14:creationId xmlns:p14="http://schemas.microsoft.com/office/powerpoint/2010/main" val="2068797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1D85-845D-B64E-9CF7-591656F0B7FE}"/>
              </a:ext>
            </a:extLst>
          </p:cNvPr>
          <p:cNvSpPr>
            <a:spLocks noGrp="1"/>
          </p:cNvSpPr>
          <p:nvPr>
            <p:ph type="title"/>
          </p:nvPr>
        </p:nvSpPr>
        <p:spPr/>
        <p:txBody>
          <a:bodyPr/>
          <a:lstStyle/>
          <a:p>
            <a:r>
              <a:rPr lang="en-US" dirty="0"/>
              <a:t>Huddles</a:t>
            </a:r>
            <a:br>
              <a:rPr lang="en-US" b="1" dirty="0">
                <a:cs typeface="Calibri Light"/>
              </a:rPr>
            </a:br>
            <a:r>
              <a:rPr lang="en-US" sz="4000" i="1" dirty="0">
                <a:solidFill>
                  <a:srgbClr val="4258A6"/>
                </a:solidFill>
              </a:rPr>
              <a:t>Ad hoc response to changing circumstances</a:t>
            </a:r>
          </a:p>
        </p:txBody>
      </p:sp>
      <p:sp>
        <p:nvSpPr>
          <p:cNvPr id="3" name="Content Placeholder 2">
            <a:extLst>
              <a:ext uri="{FF2B5EF4-FFF2-40B4-BE49-F238E27FC236}">
                <a16:creationId xmlns:a16="http://schemas.microsoft.com/office/drawing/2014/main" id="{95B47835-11A5-BC47-B68B-A922403721A3}"/>
              </a:ext>
            </a:extLst>
          </p:cNvPr>
          <p:cNvSpPr>
            <a:spLocks noGrp="1"/>
          </p:cNvSpPr>
          <p:nvPr>
            <p:ph idx="1"/>
          </p:nvPr>
        </p:nvSpPr>
        <p:spPr/>
        <p:txBody>
          <a:bodyPr>
            <a:normAutofit fontScale="92500" lnSpcReduction="20000"/>
          </a:bodyPr>
          <a:lstStyle/>
          <a:p>
            <a:r>
              <a:rPr lang="en-US" dirty="0"/>
              <a:t>Critical attendees:</a:t>
            </a:r>
          </a:p>
          <a:p>
            <a:pPr lvl="1"/>
            <a:r>
              <a:rPr lang="en-US" dirty="0"/>
              <a:t>Nurse</a:t>
            </a:r>
          </a:p>
          <a:p>
            <a:pPr lvl="1"/>
            <a:r>
              <a:rPr lang="en-US" dirty="0"/>
              <a:t>Physician or midwife</a:t>
            </a:r>
          </a:p>
          <a:p>
            <a:r>
              <a:rPr lang="en-US" dirty="0"/>
              <a:t>Possible additional attendees:</a:t>
            </a:r>
          </a:p>
          <a:p>
            <a:pPr lvl="1"/>
            <a:r>
              <a:rPr lang="en-US" dirty="0"/>
              <a:t>Charge nurse</a:t>
            </a:r>
          </a:p>
          <a:p>
            <a:pPr lvl="1"/>
            <a:r>
              <a:rPr lang="en-US" dirty="0"/>
              <a:t>Anesthesiologist</a:t>
            </a:r>
          </a:p>
          <a:p>
            <a:pPr lvl="1"/>
            <a:r>
              <a:rPr lang="en-US" dirty="0"/>
              <a:t>Patient and/or family members</a:t>
            </a:r>
          </a:p>
          <a:p>
            <a:r>
              <a:rPr lang="en-US" dirty="0"/>
              <a:t>Revise care plan to meet emerging needs</a:t>
            </a:r>
          </a:p>
          <a:p>
            <a:r>
              <a:rPr lang="en-US" dirty="0"/>
              <a:t>Ensure all team members understand the updated plan and their responsibilities</a:t>
            </a:r>
          </a:p>
          <a:p>
            <a:r>
              <a:rPr lang="en-US" dirty="0"/>
              <a:t>Reassess how the team is working together</a:t>
            </a:r>
          </a:p>
        </p:txBody>
      </p:sp>
      <p:sp>
        <p:nvSpPr>
          <p:cNvPr id="4" name="Slide Number Placeholder 3">
            <a:extLst>
              <a:ext uri="{FF2B5EF4-FFF2-40B4-BE49-F238E27FC236}">
                <a16:creationId xmlns:a16="http://schemas.microsoft.com/office/drawing/2014/main" id="{4532AFA4-78C3-5346-ADE9-46AA3E356CD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376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A294-1008-954D-BD5B-0086DC554B6D}"/>
              </a:ext>
            </a:extLst>
          </p:cNvPr>
          <p:cNvSpPr>
            <a:spLocks noGrp="1"/>
          </p:cNvSpPr>
          <p:nvPr>
            <p:ph type="title"/>
          </p:nvPr>
        </p:nvSpPr>
        <p:spPr/>
        <p:txBody>
          <a:bodyPr/>
          <a:lstStyle/>
          <a:p>
            <a:r>
              <a:rPr lang="en-US" dirty="0"/>
              <a:t>Points of Discussion in Briefs &amp; Huddles</a:t>
            </a:r>
          </a:p>
        </p:txBody>
      </p:sp>
      <p:sp>
        <p:nvSpPr>
          <p:cNvPr id="3" name="Content Placeholder 2">
            <a:extLst>
              <a:ext uri="{FF2B5EF4-FFF2-40B4-BE49-F238E27FC236}">
                <a16:creationId xmlns:a16="http://schemas.microsoft.com/office/drawing/2014/main" id="{8B6C0A06-8E41-9343-83E4-E0EE7E71A7B5}"/>
              </a:ext>
            </a:extLst>
          </p:cNvPr>
          <p:cNvSpPr>
            <a:spLocks noGrp="1"/>
          </p:cNvSpPr>
          <p:nvPr>
            <p:ph idx="1"/>
          </p:nvPr>
        </p:nvSpPr>
        <p:spPr/>
        <p:txBody>
          <a:bodyPr/>
          <a:lstStyle/>
          <a:p>
            <a:r>
              <a:rPr lang="en-US" dirty="0"/>
              <a:t>Patient problem list and history</a:t>
            </a:r>
          </a:p>
          <a:p>
            <a:r>
              <a:rPr lang="en-US" dirty="0"/>
              <a:t>Teamwork considerations</a:t>
            </a:r>
          </a:p>
          <a:p>
            <a:r>
              <a:rPr lang="en-US" dirty="0"/>
              <a:t>Hemorrhage-specific planning</a:t>
            </a:r>
          </a:p>
          <a:p>
            <a:endParaRPr lang="en-US" dirty="0"/>
          </a:p>
        </p:txBody>
      </p:sp>
      <p:pic>
        <p:nvPicPr>
          <p:cNvPr id="16" name="Content Placeholder 15" descr="Picture of nurses and doctors in a huddle."/>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6413742" y="1825625"/>
            <a:ext cx="4737552" cy="3162011"/>
          </a:xfrm>
          <a:ln>
            <a:solidFill>
              <a:schemeClr val="accent1"/>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A8509D49-184E-644A-8915-1BE5787CC08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562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008A-59EC-C94B-A1B7-F6E3E489596C}"/>
              </a:ext>
            </a:extLst>
          </p:cNvPr>
          <p:cNvSpPr>
            <a:spLocks noGrp="1"/>
          </p:cNvSpPr>
          <p:nvPr>
            <p:ph type="title"/>
          </p:nvPr>
        </p:nvSpPr>
        <p:spPr/>
        <p:txBody>
          <a:bodyPr/>
          <a:lstStyle/>
          <a:p>
            <a:r>
              <a:rPr lang="en-US" dirty="0"/>
              <a:t>Some Teamwork Considerations for </a:t>
            </a:r>
            <a:br>
              <a:rPr lang="en-US" dirty="0"/>
            </a:br>
            <a:r>
              <a:rPr lang="en-US" dirty="0"/>
              <a:t>Briefs and Huddles</a:t>
            </a:r>
          </a:p>
        </p:txBody>
      </p:sp>
      <p:sp>
        <p:nvSpPr>
          <p:cNvPr id="3" name="Content Placeholder 2">
            <a:extLst>
              <a:ext uri="{FF2B5EF4-FFF2-40B4-BE49-F238E27FC236}">
                <a16:creationId xmlns:a16="http://schemas.microsoft.com/office/drawing/2014/main" id="{3D5FCB6B-8AAA-1948-9F15-B5536A3BEBC7}"/>
              </a:ext>
            </a:extLst>
          </p:cNvPr>
          <p:cNvSpPr>
            <a:spLocks noGrp="1"/>
          </p:cNvSpPr>
          <p:nvPr>
            <p:ph sz="half" idx="1"/>
          </p:nvPr>
        </p:nvSpPr>
        <p:spPr>
          <a:xfrm>
            <a:off x="838200" y="1825625"/>
            <a:ext cx="5181600" cy="4351338"/>
          </a:xfrm>
        </p:spPr>
        <p:txBody>
          <a:bodyPr>
            <a:normAutofit fontScale="92500" lnSpcReduction="20000"/>
          </a:bodyPr>
          <a:lstStyle/>
          <a:p>
            <a:r>
              <a:rPr lang="en-US" dirty="0">
                <a:solidFill>
                  <a:srgbClr val="4258A6"/>
                </a:solidFill>
              </a:rPr>
              <a:t>Roles and responsibilities</a:t>
            </a:r>
          </a:p>
          <a:p>
            <a:pPr lvl="1"/>
            <a:r>
              <a:rPr lang="en-US" dirty="0"/>
              <a:t>Are they understood by all team members? Is everyone equipped to handle their assignments? Is there a clear leader?</a:t>
            </a:r>
          </a:p>
          <a:p>
            <a:r>
              <a:rPr lang="en-US" dirty="0">
                <a:solidFill>
                  <a:srgbClr val="4258A6"/>
                </a:solidFill>
              </a:rPr>
              <a:t>Communication</a:t>
            </a:r>
          </a:p>
          <a:p>
            <a:pPr lvl="1"/>
            <a:r>
              <a:rPr lang="en-US" dirty="0"/>
              <a:t>Is it clear, timely, and complete? Are we using check-backs? Are the family and patient kept informed and involved?</a:t>
            </a:r>
          </a:p>
          <a:p>
            <a:r>
              <a:rPr lang="en-US" dirty="0">
                <a:solidFill>
                  <a:srgbClr val="4258A6"/>
                </a:solidFill>
              </a:rPr>
              <a:t>Situation awareness</a:t>
            </a:r>
          </a:p>
          <a:p>
            <a:pPr lvl="1"/>
            <a:r>
              <a:rPr lang="en-US" dirty="0"/>
              <a:t>What is everyone seeing? Is there anything that should be shared with the team?</a:t>
            </a:r>
          </a:p>
        </p:txBody>
      </p:sp>
      <p:sp>
        <p:nvSpPr>
          <p:cNvPr id="12" name="Content Placeholder 11"/>
          <p:cNvSpPr>
            <a:spLocks noGrp="1"/>
          </p:cNvSpPr>
          <p:nvPr>
            <p:ph sz="half" idx="2"/>
          </p:nvPr>
        </p:nvSpPr>
        <p:spPr>
          <a:xfrm>
            <a:off x="6172200" y="1825625"/>
            <a:ext cx="5181600" cy="4351338"/>
          </a:xfrm>
        </p:spPr>
        <p:txBody>
          <a:bodyPr>
            <a:normAutofit fontScale="92500" lnSpcReduction="20000"/>
          </a:bodyPr>
          <a:lstStyle/>
          <a:p>
            <a:r>
              <a:rPr lang="en-US" dirty="0">
                <a:solidFill>
                  <a:srgbClr val="4258A6"/>
                </a:solidFill>
              </a:rPr>
              <a:t>Workload</a:t>
            </a:r>
          </a:p>
          <a:p>
            <a:pPr lvl="1"/>
            <a:r>
              <a:rPr lang="en-US" dirty="0"/>
              <a:t>Is the distribution of workload fair and equitable?</a:t>
            </a:r>
          </a:p>
          <a:p>
            <a:r>
              <a:rPr lang="en-US" dirty="0">
                <a:solidFill>
                  <a:srgbClr val="4258A6"/>
                </a:solidFill>
              </a:rPr>
              <a:t>Task assistance</a:t>
            </a:r>
          </a:p>
          <a:p>
            <a:pPr lvl="1"/>
            <a:r>
              <a:rPr lang="en-US" dirty="0"/>
              <a:t>Are team members offering and requesting help?</a:t>
            </a:r>
          </a:p>
          <a:p>
            <a:r>
              <a:rPr lang="en-US" dirty="0">
                <a:solidFill>
                  <a:srgbClr val="4258A6"/>
                </a:solidFill>
              </a:rPr>
              <a:t>Errors</a:t>
            </a:r>
          </a:p>
          <a:p>
            <a:pPr lvl="1"/>
            <a:r>
              <a:rPr lang="en-US" dirty="0"/>
              <a:t>Are we making errors? How do we self-correct?</a:t>
            </a:r>
          </a:p>
          <a:p>
            <a:r>
              <a:rPr lang="en-US" dirty="0">
                <a:solidFill>
                  <a:srgbClr val="4258A6"/>
                </a:solidFill>
              </a:rPr>
              <a:t>Resources</a:t>
            </a:r>
          </a:p>
          <a:p>
            <a:pPr lvl="1"/>
            <a:r>
              <a:rPr lang="en-US" dirty="0"/>
              <a:t>Do we have the staff, materials (e.g., blood), and expertise needed to handle this case?</a:t>
            </a:r>
          </a:p>
        </p:txBody>
      </p:sp>
      <p:sp>
        <p:nvSpPr>
          <p:cNvPr id="4" name="Slide Number Placeholder 3">
            <a:extLst>
              <a:ext uri="{FF2B5EF4-FFF2-40B4-BE49-F238E27FC236}">
                <a16:creationId xmlns:a16="http://schemas.microsoft.com/office/drawing/2014/main" id="{8DCE6E5C-5B32-5544-B823-7588AD628A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819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omic Stri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8696</Words>
  <Application>Microsoft Office PowerPoint</Application>
  <PresentationFormat>Widescreen</PresentationFormat>
  <Paragraphs>595</Paragraphs>
  <Slides>36</Slides>
  <Notes>35</Notes>
  <HiddenSlides>0</HiddenSlides>
  <MMClips>1</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47" baseType="lpstr">
      <vt:lpstr>Arial</vt:lpstr>
      <vt:lpstr>Calibri</vt:lpstr>
      <vt:lpstr>Calibri Light</vt:lpstr>
      <vt:lpstr>Courier New</vt:lpstr>
      <vt:lpstr>Times</vt:lpstr>
      <vt:lpstr>Wingdings</vt:lpstr>
      <vt:lpstr>1_Office Theme</vt:lpstr>
      <vt:lpstr>2_Office Theme</vt:lpstr>
      <vt:lpstr>3_Comic Strip</vt:lpstr>
      <vt:lpstr>4_Office Theme</vt:lpstr>
      <vt:lpstr>Photo Editor Photo</vt:lpstr>
      <vt:lpstr>Situation Monitoring Obstetric Hemorrhage</vt:lpstr>
      <vt:lpstr>Monitor To Establish Awareness</vt:lpstr>
      <vt:lpstr>What Do You See?</vt:lpstr>
      <vt:lpstr>Strategies</vt:lpstr>
      <vt:lpstr>What Are Briefs and Huddles?</vt:lpstr>
      <vt:lpstr>Briefs At patient admission</vt:lpstr>
      <vt:lpstr>Huddles Ad hoc response to changing circumstances</vt:lpstr>
      <vt:lpstr>Points of Discussion in Briefs &amp; Huddles</vt:lpstr>
      <vt:lpstr>Some Teamwork Considerations for  Briefs and Huddles</vt:lpstr>
      <vt:lpstr>Hemorrhage-Specific Planning</vt:lpstr>
      <vt:lpstr>Application to 4 Rs: Briefs &amp; Huddles</vt:lpstr>
      <vt:lpstr>Huddle/Brief Practice</vt:lpstr>
      <vt:lpstr>Obstetric Hemorrhage Huddle</vt:lpstr>
      <vt:lpstr>Obstetric Hemorrhage Huddle</vt:lpstr>
      <vt:lpstr>Obstetric Hemorrhage Huddle</vt:lpstr>
      <vt:lpstr>Obstetric Hemorrhage Huddle</vt:lpstr>
      <vt:lpstr>Obstetric Hemorrhage Huddle</vt:lpstr>
      <vt:lpstr>Obstetric Hemorrhage Huddle</vt:lpstr>
      <vt:lpstr>Debrief aka, After-Action Review</vt:lpstr>
      <vt:lpstr>Debriefing at a Minimum </vt:lpstr>
      <vt:lpstr>Some Teamwork Considerations for Debriefs</vt:lpstr>
      <vt:lpstr>Debriefing Questions for Hemorrhage</vt:lpstr>
      <vt:lpstr>Debrief Ground Rules</vt:lpstr>
      <vt:lpstr>Debrief Discussion Tips</vt:lpstr>
      <vt:lpstr>Application to 4 Rs: Debriefs</vt:lpstr>
      <vt:lpstr>Debrief Video</vt:lpstr>
      <vt:lpstr>Discussing the Debrief Video:  Pros</vt:lpstr>
      <vt:lpstr>Discussing the Debrief Video:  Limitations</vt:lpstr>
      <vt:lpstr>Debrief Practice</vt:lpstr>
      <vt:lpstr>Obstetric Hemorrhage Debrief</vt:lpstr>
      <vt:lpstr>Obstetric Hemorrhage Debrief</vt:lpstr>
      <vt:lpstr>Obstetric Hemorrhage Debrief</vt:lpstr>
      <vt:lpstr>Obstetric Hemorrhage Debrief</vt:lpstr>
      <vt:lpstr>Summary</vt:lpstr>
      <vt:lpstr>Resources</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Situation Monitoring: Obstetric Hemorrhage - PowerPoint Presentation</dc:title>
  <dc:subject>Safety Program for Perinatal Care II</dc:subject>
  <dc:creator>"Agency for Healthcare Research and Quality (AHRQ)"</dc:creator>
  <cp:keywords>Safety Program for Perinatal Care II</cp:keywords>
  <cp:lastModifiedBy>Ramage, Kathryn (AHRQ/OC) (CTR)</cp:lastModifiedBy>
  <cp:revision>17</cp:revision>
  <dcterms:created xsi:type="dcterms:W3CDTF">2020-01-23T18:48:23Z</dcterms:created>
  <dcterms:modified xsi:type="dcterms:W3CDTF">2023-06-29T19:28:02Z</dcterms:modified>
  <cp:category>patient safety</cp:category>
</cp:coreProperties>
</file>