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33"/>
  </p:notesMasterIdLst>
  <p:sldIdLst>
    <p:sldId id="804" r:id="rId3"/>
    <p:sldId id="851" r:id="rId4"/>
    <p:sldId id="806" r:id="rId5"/>
    <p:sldId id="893" r:id="rId6"/>
    <p:sldId id="897" r:id="rId7"/>
    <p:sldId id="849" r:id="rId8"/>
    <p:sldId id="815" r:id="rId9"/>
    <p:sldId id="834" r:id="rId10"/>
    <p:sldId id="835" r:id="rId11"/>
    <p:sldId id="836" r:id="rId12"/>
    <p:sldId id="837" r:id="rId13"/>
    <p:sldId id="916" r:id="rId14"/>
    <p:sldId id="917" r:id="rId15"/>
    <p:sldId id="855" r:id="rId16"/>
    <p:sldId id="918" r:id="rId17"/>
    <p:sldId id="919" r:id="rId18"/>
    <p:sldId id="840" r:id="rId19"/>
    <p:sldId id="841" r:id="rId20"/>
    <p:sldId id="842" r:id="rId21"/>
    <p:sldId id="843" r:id="rId22"/>
    <p:sldId id="920" r:id="rId23"/>
    <p:sldId id="844" r:id="rId24"/>
    <p:sldId id="921" r:id="rId25"/>
    <p:sldId id="846" r:id="rId26"/>
    <p:sldId id="847" r:id="rId27"/>
    <p:sldId id="852" r:id="rId28"/>
    <p:sldId id="922" r:id="rId29"/>
    <p:sldId id="833" r:id="rId30"/>
    <p:sldId id="853" r:id="rId31"/>
    <p:sldId id="86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93505A-65D7-67EE-4DE9-ADCBA886A01C}" name="Heidenrich, Christine (AHRQ/OC) (CTR)" initials="HC((" userId="S::Christine.Heidenrich@ahrq.hhs.gov::58cf9597-5aed-4544-869e-b91fdda55f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4853" autoAdjust="0"/>
  </p:normalViewPr>
  <p:slideViewPr>
    <p:cSldViewPr snapToGrid="0" showGuides="1">
      <p:cViewPr varScale="1">
        <p:scale>
          <a:sx n="64" d="100"/>
          <a:sy n="64" d="100"/>
        </p:scale>
        <p:origin x="-68"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289FB8-A5E6-4B7A-AE13-0F3F62F7654C}" type="datetimeFigureOut">
              <a:rPr lang="en-US" smtClean="0"/>
              <a:t>7/1/2023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5FC97-330A-41A8-9467-94777F8B720E}" type="slidenum">
              <a:rPr lang="en-US" smtClean="0"/>
              <a:t>‹#›</a:t>
            </a:fld>
            <a:endParaRPr lang="en-US"/>
          </a:p>
        </p:txBody>
      </p:sp>
    </p:spTree>
    <p:extLst>
      <p:ext uri="{BB962C8B-B14F-4D97-AF65-F5344CB8AC3E}">
        <p14:creationId xmlns:p14="http://schemas.microsoft.com/office/powerpoint/2010/main" val="1621645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b="0" dirty="0"/>
              <a:t>Thank you for participating in the Safety Program for Perinatal Care II </a:t>
            </a:r>
            <a:r>
              <a:rPr lang="en-US" dirty="0"/>
              <a:t>(also known as SPPC-II) presented by the Johns Hopkins University, Agency for Healthcare Research and Quality, and the Alliance for Innovation on Maternal Health (AIM). This module will introduce you to the SPPC-II program and the Teamwork Toolkit for the Severe Hypertension bundle. It will serve as the foundation to the remaining training modules, which will cover a suite of useful teamwork tools and their application to managing severe hypertension in accordance with the AIM framework.</a:t>
            </a:r>
            <a:endParaRPr lang="en-US" b="1"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347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dirty="0"/>
              <a:t>Every </a:t>
            </a:r>
            <a:r>
              <a:rPr lang="en-US" dirty="0">
                <a:cs typeface="Calibri"/>
              </a:rPr>
              <a:t>unit engaged with pregnant or postpartum women should have a single protocol for response and treatment and an escalation protocol when the protocol cannot be followed.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3348-56AC-FD4A-A145-C0B60F92E7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6057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dirty="0"/>
              <a:t>We learn </a:t>
            </a:r>
            <a:r>
              <a:rPr lang="en-US" dirty="0">
                <a:cs typeface="Calibri"/>
              </a:rPr>
              <a:t>from every instance of severe hypertension through post-event debriefs and multidisciplinary case reviews. These should take place as soon after the incident as possible.</a:t>
            </a:r>
            <a:endParaRPr lang="en-US" b="1" dirty="0"/>
          </a:p>
          <a:p>
            <a:endParaRPr lang="en-US" b="0" dirty="0">
              <a:solidFill>
                <a:srgbClr val="FF0000"/>
              </a:solidFill>
            </a:endParaRPr>
          </a:p>
          <a:p>
            <a:endParaRPr lang="en-US" b="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3348-56AC-FD4A-A145-C0B60F92E7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0759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SCRIPT</a:t>
            </a:r>
            <a:endParaRPr lang="en-US" dirty="0"/>
          </a:p>
          <a:p>
            <a:pPr>
              <a:defRPr/>
            </a:pPr>
            <a:r>
              <a:rPr lang="en-US" dirty="0"/>
              <a:t>We conclude the introduction</a:t>
            </a:r>
            <a:r>
              <a:rPr lang="en-US" baseline="0" dirty="0"/>
              <a:t> module </a:t>
            </a:r>
            <a:r>
              <a:rPr lang="en-US" dirty="0"/>
              <a:t>with</a:t>
            </a:r>
            <a:r>
              <a:rPr lang="en-US" baseline="0" dirty="0"/>
              <a:t> the master case scenario related to a severe hypertension case.</a:t>
            </a:r>
            <a:r>
              <a:rPr lang="en-US" dirty="0"/>
              <a:t> </a:t>
            </a:r>
            <a:r>
              <a:rPr lang="en-US" baseline="0" dirty="0"/>
              <a:t>Read through the case, which has been positioned in a comic strip layout, to see the scenario which will be used and referenced throughout the entire SPPC-II teamwork toolkit training.</a:t>
            </a:r>
            <a:r>
              <a:rPr lang="en-US" dirty="0"/>
              <a:t> </a:t>
            </a:r>
            <a:r>
              <a:rPr lang="en-US" baseline="0" dirty="0"/>
              <a:t> At certain points in this case, you may see places where clinicians could provide more and better interactions to keep their patients safer, but these instances will be explored during the other </a:t>
            </a:r>
            <a:r>
              <a:rPr lang="en-US" dirty="0"/>
              <a:t>online modules</a:t>
            </a:r>
            <a:r>
              <a:rPr lang="en-US" baseline="0" dirty="0"/>
              <a:t> </a:t>
            </a:r>
            <a:r>
              <a:rPr lang="en-US" dirty="0"/>
              <a:t>in which</a:t>
            </a:r>
            <a:r>
              <a:rPr lang="en-US" baseline="0" dirty="0"/>
              <a:t> the teamwork tools are individually introduced.</a:t>
            </a: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97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Alice Smith is a 31-year-old primiparous female who is 36-weeks and 2-days pregnant when she presents to L&amp;D triage with complaints of a headache. She has no pertinent medical history, and her pregnancy has thus far been uncomplicated except for limited prenatal care.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987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Kim, the triage nurse</a:t>
            </a:r>
            <a:r>
              <a:rPr lang="en-US" dirty="0"/>
              <a:t>,</a:t>
            </a:r>
            <a:r>
              <a:rPr lang="en-US" sz="1200" kern="1200" dirty="0">
                <a:solidFill>
                  <a:schemeClr val="tx1"/>
                </a:solidFill>
                <a:effectLst/>
                <a:latin typeface="+mn-lt"/>
                <a:ea typeface="+mn-ea"/>
                <a:cs typeface="+mn-cs"/>
              </a:rPr>
              <a:t> greets Ms. Smith at 2:35 p.m. and checks her vitals. As she does so, they casually joke about Ms. Smith’s headache and readiness to greet her son. Kim tactfully follows up, asking Ms. Smith to tell her about any other symptoms such as chest pain, belly pain, nausea, breathing difficulty, or vision spots that would be consistent with hypertension.</a:t>
            </a:r>
            <a:endParaRPr lang="en-US" sz="1200" kern="1200" dirty="0">
              <a:solidFill>
                <a:schemeClr val="tx1"/>
              </a:solidFill>
              <a:latin typeface="+mn-lt"/>
              <a:cs typeface="Calibri"/>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5061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Ms. Smith tells Kim that she’s experiencing some light sensitivity, which is abnormal for her as she’s not prone to migraines. Kim adds the note to Ms. Smith’s chart.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Kim also notes that Ms. Smith’s blood pressure is 178/112, which is significantly higher than her baseline. Kim informs Ms. Smith and tells her that she would like to take her vitals again in a few minutes to see where they stand.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6606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In the meantime, Kim initiates routine admission paperwork and begins to obtain consent from Ms. Smith for admission to triage. Ten minutes later, Ms. Smith’s blood pressure has increased to 182/114. Kim is concerned so at this point she informs Ms. Smith and notifies the covering obstetrician, Dr. Johnson.</a:t>
            </a:r>
            <a:r>
              <a:rPr lang="en-US" dirty="0">
                <a:effectLst/>
              </a:rPr>
              <a:t> </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4022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Kim calls Dr. Johnson, who listens intently to Kim’s concerns about Ms. Smith’s rising blood pressure. Following Kim’s briefing, Dr. Johnson requests an IV and labs, and orders immediate acting antihypertensives to treat Ms. Smith’s severe-range blood pressure.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732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After hanging up with Dr. Johnson, Kim attempts IV access in order to obtain labs and administer IV antihypertensives. She has difficulty establishing access, so she calls out  for assistance.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3711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3 p.m., another nurse, Beth, comes to attempt additional IV placement and blood draw.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3:10 p.m., with Beth’s help they successfully obtain IV access and draw labs.</a:t>
            </a:r>
            <a:r>
              <a:rPr lang="en-US" dirty="0">
                <a:effectLst/>
              </a:rPr>
              <a:t> Kim immediately </a:t>
            </a:r>
            <a:r>
              <a:rPr lang="en-US" sz="1200" kern="1200" dirty="0">
                <a:solidFill>
                  <a:schemeClr val="tx1"/>
                </a:solidFill>
                <a:effectLst/>
                <a:latin typeface="+mn-lt"/>
                <a:ea typeface="+mn-ea"/>
                <a:cs typeface="+mn-cs"/>
              </a:rPr>
              <a:t>rechecks Ms. Smith’s blood pressure, which is now 202/120. </a:t>
            </a:r>
            <a:endParaRPr lang="en-US" dirty="0">
              <a:effectLst/>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794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b="0" dirty="0"/>
              <a:t>A brief outline of this session is:</a:t>
            </a:r>
          </a:p>
          <a:p>
            <a:pPr marL="171450" indent="-171450">
              <a:buFont typeface="Arial" panose="020B0604020202020204" pitchFamily="34" charset="0"/>
              <a:buChar char="•"/>
            </a:pPr>
            <a:r>
              <a:rPr lang="en-US" b="0" dirty="0"/>
              <a:t>To provide an overview of AIM’s mission and vision</a:t>
            </a:r>
          </a:p>
          <a:p>
            <a:pPr marL="171450" indent="-171450">
              <a:buFont typeface="Arial" panose="020B0604020202020204" pitchFamily="34" charset="0"/>
              <a:buChar char="•"/>
            </a:pPr>
            <a:r>
              <a:rPr lang="en-US" b="0" dirty="0"/>
              <a:t>Explain the technical and adaptive sides of patient care improvement work</a:t>
            </a:r>
          </a:p>
          <a:p>
            <a:pPr marL="171450" indent="-171450">
              <a:buFont typeface="Arial" panose="020B0604020202020204" pitchFamily="34" charset="0"/>
              <a:buChar char="•"/>
            </a:pPr>
            <a:r>
              <a:rPr lang="en-US" b="0" dirty="0"/>
              <a:t>Situate the </a:t>
            </a:r>
            <a:r>
              <a:rPr lang="en-US" dirty="0"/>
              <a:t>SPPC-II Teamwork Toolkit</a:t>
            </a:r>
            <a:r>
              <a:rPr lang="en-US" b="0" dirty="0"/>
              <a:t> within this framework and mission</a:t>
            </a:r>
            <a:endParaRPr lang="en-US" b="0" dirty="0">
              <a:cs typeface="Calibri"/>
            </a:endParaRPr>
          </a:p>
          <a:p>
            <a:pPr marL="171450" indent="-171450">
              <a:buFont typeface="Arial" panose="020B0604020202020204" pitchFamily="34" charset="0"/>
              <a:buChar char="•"/>
            </a:pPr>
            <a:r>
              <a:rPr lang="en-US" b="0" dirty="0"/>
              <a:t>Provide an overview of the </a:t>
            </a:r>
            <a:r>
              <a:rPr lang="en-US" dirty="0"/>
              <a:t>4 Rs</a:t>
            </a:r>
            <a:r>
              <a:rPr lang="en-US" b="0" dirty="0"/>
              <a:t> of AIM’s Severe Hypertension patient safety bundle</a:t>
            </a:r>
            <a:endParaRPr lang="en-US" b="0" dirty="0">
              <a:cs typeface="Calibri"/>
            </a:endParaRPr>
          </a:p>
          <a:p>
            <a:pPr marL="171450" indent="-171450">
              <a:buFont typeface="Arial" panose="020B0604020202020204" pitchFamily="34" charset="0"/>
              <a:buChar char="•"/>
            </a:pPr>
            <a:r>
              <a:rPr lang="en-US" b="0" dirty="0"/>
              <a:t>Introduce the clinical scenario of severe hypertension, which will serve as the basic scenario in which we will demonstrate all of the tools </a:t>
            </a:r>
            <a:r>
              <a:rPr lang="en-US" dirty="0"/>
              <a:t>covered in</a:t>
            </a:r>
            <a:r>
              <a:rPr lang="en-US" b="0" dirty="0"/>
              <a:t> this workshop</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3080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Kim calls Dr. Johnson again to deliver an update on Ms. Smith’s severe-range blood pressure, explaining that the difficulty in obtaining IV access led to a delay in treatment.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Dr. Johnson emphasizes immediate treatment with 5 mg of IV hydralazine (</a:t>
            </a:r>
            <a:r>
              <a:rPr lang="en-US" sz="1200" kern="1200" dirty="0" err="1">
                <a:solidFill>
                  <a:schemeClr val="tx1"/>
                </a:solidFill>
                <a:effectLst/>
                <a:latin typeface="+mn-lt"/>
                <a:ea typeface="+mn-ea"/>
                <a:cs typeface="+mn-cs"/>
              </a:rPr>
              <a:t>Apresoline</a:t>
            </a:r>
            <a:r>
              <a:rPr lang="en-US" sz="1200" dirty="0"/>
              <a:t>®</a:t>
            </a:r>
            <a:r>
              <a:rPr lang="en-US" sz="1200" kern="1200" dirty="0">
                <a:solidFill>
                  <a:schemeClr val="tx1"/>
                </a:solidFill>
                <a:effectLst/>
                <a:latin typeface="+mn-lt"/>
                <a:ea typeface="+mn-ea"/>
                <a:cs typeface="+mn-cs"/>
              </a:rPr>
              <a:t>) and instructs Kim to continue taking blood pressure measurements every 5 minutes.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070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Ms. Smith receives IV hydralazine (</a:t>
            </a:r>
            <a:r>
              <a:rPr lang="en-US" sz="1200" kern="1200" dirty="0" err="1">
                <a:solidFill>
                  <a:schemeClr val="tx1"/>
                </a:solidFill>
                <a:effectLst/>
                <a:latin typeface="+mn-lt"/>
                <a:ea typeface="+mn-ea"/>
                <a:cs typeface="+mn-cs"/>
              </a:rPr>
              <a:t>Apresoline</a:t>
            </a:r>
            <a:r>
              <a:rPr lang="en-US" sz="1200" kern="1200" dirty="0">
                <a:solidFill>
                  <a:schemeClr val="tx1"/>
                </a:solidFill>
                <a:effectLst/>
                <a:latin typeface="+mn-lt"/>
                <a:ea typeface="+mn-ea"/>
                <a:cs typeface="+mn-cs"/>
              </a:rPr>
              <a:t>) at 3:18 p.m. Her </a:t>
            </a:r>
            <a:r>
              <a:rPr lang="en-US" i="0" dirty="0"/>
              <a:t>blood pressure drops to </a:t>
            </a:r>
            <a:r>
              <a:rPr lang="en-US" i="0" dirty="0">
                <a:solidFill>
                  <a:srgbClr val="FF0000"/>
                </a:solidFill>
              </a:rPr>
              <a:t>198/110</a:t>
            </a:r>
            <a:r>
              <a:rPr lang="en-US" i="0" dirty="0"/>
              <a:t>, </a:t>
            </a:r>
            <a:r>
              <a:rPr lang="en-US" i="0" dirty="0">
                <a:solidFill>
                  <a:srgbClr val="FF0000"/>
                </a:solidFill>
              </a:rPr>
              <a:t>186/100</a:t>
            </a:r>
            <a:r>
              <a:rPr lang="en-US" i="0" dirty="0"/>
              <a:t>, </a:t>
            </a:r>
            <a:r>
              <a:rPr lang="en-US" i="0" dirty="0">
                <a:solidFill>
                  <a:srgbClr val="FF0000"/>
                </a:solidFill>
              </a:rPr>
              <a:t>186/96</a:t>
            </a:r>
            <a:r>
              <a:rPr lang="en-US" i="0" dirty="0"/>
              <a:t>, and </a:t>
            </a:r>
            <a:r>
              <a:rPr lang="en-US" i="0" dirty="0">
                <a:solidFill>
                  <a:srgbClr val="FF0000"/>
                </a:solidFill>
              </a:rPr>
              <a:t>172/92</a:t>
            </a:r>
            <a:r>
              <a:rPr lang="en-US" i="0" dirty="0"/>
              <a:t> over the next 20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202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Kim calls Dr. Johnson to deliver an update at 3:40. Still not satisfied with the improvement, Dr. Johnson orders an additional 10 mg of IV hydralazine (</a:t>
            </a:r>
            <a:r>
              <a:rPr lang="en-US" sz="1200" kern="1200" dirty="0" err="1">
                <a:solidFill>
                  <a:schemeClr val="tx1"/>
                </a:solidFill>
                <a:effectLst/>
                <a:latin typeface="+mn-lt"/>
                <a:ea typeface="+mn-ea"/>
                <a:cs typeface="+mn-cs"/>
              </a:rPr>
              <a:t>Apresoline</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1355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meantime, fetal monitoring remains reassuring with a fetal heart rate in the 150s, consistent with a category 1 tracing. However, 20 minutes following the second hydralazine (</a:t>
            </a:r>
            <a:r>
              <a:rPr lang="en-US" sz="1200" kern="1200" dirty="0" err="1">
                <a:solidFill>
                  <a:schemeClr val="tx1"/>
                </a:solidFill>
                <a:effectLst/>
                <a:latin typeface="+mn-lt"/>
                <a:ea typeface="+mn-ea"/>
                <a:cs typeface="+mn-cs"/>
              </a:rPr>
              <a:t>Apresoline</a:t>
            </a:r>
            <a:r>
              <a:rPr lang="en-US" sz="1200" kern="1200" dirty="0">
                <a:solidFill>
                  <a:schemeClr val="tx1"/>
                </a:solidFill>
                <a:effectLst/>
                <a:latin typeface="+mn-lt"/>
                <a:ea typeface="+mn-ea"/>
                <a:cs typeface="+mn-cs"/>
              </a:rPr>
              <a:t>) administration, Ms. Smith’s blood pressure is 158/84 so she is transferred to L&amp;D given her persistent severe-range blood pressure.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28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Ms. Smith’s lab results return shortly after her arrival to L&amp;D and demonstrate a protein/creatinine ratio of 0.46 with 3+ protein on a catheterized urine sample, elevated transaminases with AST of 107 U/L and ALT of 98 U/L, a Hgb of 10 g/dl, and a normal platelet count.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Dr. Johnson reviews Ms. Smith’s vital signs and laboratory values, and calls a huddle with the L&amp;D treatment team to discuss the plan of care moving forward.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1419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p>
          <a:p>
            <a:pPr>
              <a:defRPr/>
            </a:pPr>
            <a:r>
              <a:rPr lang="en-US" sz="1200" kern="1200" dirty="0">
                <a:effectLst/>
                <a:latin typeface="+mn-lt"/>
                <a:ea typeface="+mn-ea"/>
                <a:cs typeface="+mn-cs"/>
              </a:rPr>
              <a:t>Ms. Smith is diagnosed with severe preeclampsia and recommended to undergo an induction of labor.</a:t>
            </a:r>
            <a:r>
              <a:rPr lang="en-US" dirty="0"/>
              <a:t> Her blood pressure will </a:t>
            </a:r>
            <a:r>
              <a:rPr lang="en-US" sz="1200" kern="1200" dirty="0">
                <a:solidFill>
                  <a:schemeClr val="tx1"/>
                </a:solidFill>
                <a:effectLst/>
                <a:latin typeface="+mn-lt"/>
                <a:ea typeface="+mn-ea"/>
                <a:cs typeface="+mn-cs"/>
              </a:rPr>
              <a:t>continue to be monitored closely, and severe-range pressure will be treated when encountered.</a:t>
            </a:r>
            <a:r>
              <a:rPr lang="en-US" dirty="0">
                <a:effectLst/>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998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SCRIPT</a:t>
            </a:r>
          </a:p>
          <a:p>
            <a:r>
              <a:rPr lang="en-US" sz="1200" kern="1200" dirty="0">
                <a:solidFill>
                  <a:schemeClr val="tx1"/>
                </a:solidFill>
                <a:effectLst/>
                <a:latin typeface="+mn-lt"/>
                <a:ea typeface="+mn-ea"/>
                <a:cs typeface="+mn-cs"/>
              </a:rPr>
              <a:t>Ms. Smith agrees with the plan of care, asking about whether she is still able to deliver vaginally. Dr. Johnson assures her that a vaginal delivery is still possible unless additional complications arise.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224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SCRIPT</a:t>
            </a:r>
          </a:p>
          <a:p>
            <a:pPr>
              <a:defRPr/>
            </a:pPr>
            <a:r>
              <a:rPr lang="en-US" sz="1200" kern="1200" dirty="0">
                <a:solidFill>
                  <a:schemeClr val="tx1"/>
                </a:solidFill>
                <a:effectLst/>
                <a:latin typeface="+mn-lt"/>
                <a:ea typeface="+mn-ea"/>
                <a:cs typeface="+mn-cs"/>
              </a:rPr>
              <a:t>Dr. Johnson and the team agree to initiate magnesium sulfate with a 6 g/</a:t>
            </a:r>
            <a:r>
              <a:rPr lang="en-US" sz="1200" kern="1200" dirty="0" err="1">
                <a:solidFill>
                  <a:schemeClr val="tx1"/>
                </a:solidFill>
                <a:effectLst/>
                <a:latin typeface="+mn-lt"/>
                <a:ea typeface="+mn-ea"/>
                <a:cs typeface="+mn-cs"/>
              </a:rPr>
              <a:t>hr</a:t>
            </a:r>
            <a:r>
              <a:rPr lang="en-US" sz="1200" kern="1200" dirty="0">
                <a:solidFill>
                  <a:schemeClr val="tx1"/>
                </a:solidFill>
                <a:effectLst/>
                <a:latin typeface="+mn-lt"/>
                <a:ea typeface="+mn-ea"/>
                <a:cs typeface="+mn-cs"/>
              </a:rPr>
              <a:t> bolus, followed by 2 g/</a:t>
            </a:r>
            <a:r>
              <a:rPr lang="en-US" sz="1200" kern="1200" dirty="0" err="1">
                <a:solidFill>
                  <a:schemeClr val="tx1"/>
                </a:solidFill>
                <a:effectLst/>
                <a:latin typeface="+mn-lt"/>
                <a:ea typeface="+mn-ea"/>
                <a:cs typeface="+mn-cs"/>
              </a:rPr>
              <a:t>hr</a:t>
            </a:r>
            <a:r>
              <a:rPr lang="en-US" sz="1200" kern="1200" dirty="0">
                <a:solidFill>
                  <a:schemeClr val="tx1"/>
                </a:solidFill>
                <a:effectLst/>
                <a:latin typeface="+mn-lt"/>
                <a:ea typeface="+mn-ea"/>
                <a:cs typeface="+mn-cs"/>
              </a:rPr>
              <a:t> thereafter for seizure prophylaxis. </a:t>
            </a:r>
            <a:r>
              <a:rPr lang="en-US" dirty="0"/>
              <a:t>Dr. Johnson orders for start of the magnesium sulfate. </a:t>
            </a:r>
            <a:r>
              <a:rPr lang="en-US" sz="1200" kern="1200" dirty="0">
                <a:solidFill>
                  <a:schemeClr val="tx1"/>
                </a:solidFill>
                <a:effectLst/>
                <a:latin typeface="+mn-lt"/>
                <a:ea typeface="+mn-ea"/>
                <a:cs typeface="+mn-cs"/>
              </a:rPr>
              <a:t>Her initial cervical exam is 2 cm, 50% effacement, and a station of -3, with the fetus in the vertex position. Her blood pressure is rechecked and noted to be 135/86.</a:t>
            </a:r>
            <a:r>
              <a:rPr lang="en-US" dirty="0"/>
              <a:t> </a:t>
            </a:r>
            <a:endParaRPr lang="en-US" dirty="0">
              <a:cs typeface="Calibri"/>
            </a:endParaRP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F36F4-2733-4A9D-9843-09F73209DB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631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SCRIPT </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cs typeface="Calibri"/>
              </a:rPr>
              <a:t>In conclusion, this introduction module sets the foundation for the SPPC-II Teamwork Toolkit. The remaining modules will draw from and build on the case scenario that we just walked through in order to demonstrate each of the teamwork tools and strategies within an example of a severe hypertension case. It is the same scenario your frontline providers and staff will see in their introduction modules.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cs typeface="Calibri"/>
              </a:rPr>
              <a:t>Ultimately, it is your responsibility as a Hospital AIM Team Lead to </a:t>
            </a:r>
            <a:r>
              <a:rPr lang="en-US" dirty="0">
                <a:cs typeface="Calibri"/>
              </a:rPr>
              <a:t>enable and encourage</a:t>
            </a:r>
            <a:r>
              <a:rPr lang="en-US" b="0" baseline="0" dirty="0">
                <a:cs typeface="Calibri"/>
              </a:rPr>
              <a:t> your frontline providers and staff to participate in the eight online modules associated with your clinical patient safety bundle and coordinate practice sessions that will reinforce the use of these tools within your organization.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cs typeface="Calibri"/>
              </a:rPr>
              <a:t>To do so, be accessible to your frontline and feel free to adopt a training approach that works best for your local needs and check out </a:t>
            </a:r>
            <a:r>
              <a:rPr lang="en-US" dirty="0"/>
              <a:t>the Facilitator Guide for more explicit guidance on how to mange the rollout of these materials.</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3348-56AC-FD4A-A145-C0B60F92E7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35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endParaRPr lang="en-US" dirty="0"/>
          </a:p>
          <a:p>
            <a:r>
              <a:rPr lang="en-US" dirty="0"/>
              <a:t>Complete information about the severe hypertension in pregnancy patient safety bundle, including the 4 Rs, can be found at: </a:t>
            </a:r>
          </a:p>
          <a:p>
            <a:pPr marL="0" indent="0">
              <a:buFont typeface="Arial" panose="020B0604020202020204" pitchFamily="34" charset="0"/>
              <a:buNone/>
            </a:pPr>
            <a:r>
              <a:rPr lang="en-US" sz="1800" dirty="0">
                <a:effectLst/>
                <a:latin typeface="Segoe UI" panose="020B0502040204020203" pitchFamily="34" charset="0"/>
              </a:rPr>
              <a:t>https://saferbirth.org/wp-content/uploads/U1-FINAL_AIM_Bundle_SHP2022.pdf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29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SCRIPT</a:t>
            </a:r>
            <a:r>
              <a:rPr lang="en-US" sz="1200" b="0" i="0" kern="1200" dirty="0">
                <a:solidFill>
                  <a:schemeClr val="tx1"/>
                </a:solidFill>
                <a:effectLst/>
                <a:latin typeface="+mn-lt"/>
                <a:ea typeface="+mn-ea"/>
                <a:cs typeface="+mn-cs"/>
              </a:rPr>
              <a:t>​</a:t>
            </a:r>
          </a:p>
          <a:p>
            <a:pPr fontAlgn="base"/>
            <a:r>
              <a:rPr lang="en-US" b="0" i="0" u="none" strike="noStrike" kern="1200" dirty="0">
                <a:effectLst/>
              </a:rPr>
              <a:t>Guided by the vision to achieve safe healthcare for every woman, the AIM program is working toward elimination of all preventable maternal mortality and severe </a:t>
            </a:r>
            <a:r>
              <a:rPr lang="en-US" dirty="0"/>
              <a:t>morbidity</a:t>
            </a:r>
            <a:r>
              <a:rPr lang="en-US" b="0" i="0" u="none" strike="noStrike" kern="1200" dirty="0">
                <a:effectLst/>
              </a:rPr>
              <a:t> across the United States. We will share m</a:t>
            </a:r>
            <a:r>
              <a:rPr lang="en-US" dirty="0"/>
              <a:t>aternal mortality and severe maternal morbidity statistics later in the day during the Evaluation Module (Module 8). </a:t>
            </a:r>
            <a:endParaRPr lang="en-US" dirty="0">
              <a:cs typeface="Calibri"/>
            </a:endParaRPr>
          </a:p>
          <a:p>
            <a:endParaRPr lang="en-US" dirty="0"/>
          </a:p>
          <a:p>
            <a:r>
              <a:rPr lang="en-US" dirty="0"/>
              <a:t>The </a:t>
            </a:r>
            <a:r>
              <a:rPr lang="en-US" b="0" i="0" u="none" strike="noStrike" kern="1200" dirty="0">
                <a:effectLst/>
              </a:rPr>
              <a:t>mission </a:t>
            </a:r>
            <a:r>
              <a:rPr lang="en-US" dirty="0"/>
              <a:t>of AIM </a:t>
            </a:r>
            <a:r>
              <a:rPr lang="en-US" b="0" i="0" u="none" strike="noStrike" kern="1200" dirty="0">
                <a:effectLst/>
              </a:rPr>
              <a:t>is to continually improve patient safety in women's healthcare through multidisciplinary collaboration that drives culture change. To this end, AIM has created multiple patient safety bundles designed to address specific concerns within obstetric care, such as </a:t>
            </a:r>
            <a:r>
              <a:rPr lang="en-US" dirty="0"/>
              <a:t>severe hypertension</a:t>
            </a:r>
            <a:r>
              <a:rPr lang="en-US" b="0" i="0" u="none" strike="noStrike" kern="1200" dirty="0">
                <a:effectLst/>
              </a:rPr>
              <a:t>. </a:t>
            </a:r>
            <a:r>
              <a:rPr lang="en-US" dirty="0"/>
              <a:t>Working toward the improvement of overall maternal health outcomes</a:t>
            </a:r>
            <a:r>
              <a:rPr lang="en-US" b="0" i="0" u="none" strike="noStrike" kern="1200" dirty="0">
                <a:effectLst/>
              </a:rPr>
              <a:t>, AIM</a:t>
            </a:r>
            <a:r>
              <a:rPr lang="en-US" dirty="0"/>
              <a:t> partners with</a:t>
            </a:r>
            <a:r>
              <a:rPr lang="en-US" b="0" i="0" u="none" strike="noStrike" kern="1200" dirty="0">
                <a:effectLst/>
              </a:rPr>
              <a:t> state teams and health systems to align</a:t>
            </a:r>
            <a:r>
              <a:rPr lang="en-US" dirty="0"/>
              <a:t> </a:t>
            </a:r>
            <a:r>
              <a:rPr lang="en-US" b="0" i="0" u="none" strike="noStrike" kern="1200" dirty="0">
                <a:effectLst/>
              </a:rPr>
              <a:t>national-, State-, and hospital-level quality improvement efforts</a:t>
            </a:r>
            <a:r>
              <a:rPr lang="en-US" dirty="0"/>
              <a:t> and implementation of the</a:t>
            </a:r>
            <a:r>
              <a:rPr lang="en-US" b="0" i="0" u="none" strike="noStrike" kern="1200" dirty="0">
                <a:effectLst/>
              </a:rPr>
              <a:t> patient safety bundles.</a:t>
            </a:r>
            <a:endParaRPr lang="en-US" dirty="0">
              <a:cs typeface="Calibri"/>
            </a:endParaRPr>
          </a:p>
          <a:p>
            <a:pPr rtl="0" fontAlgn="base"/>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745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We know you are working hard to align yourself with the AIM mission and vision statements by committing all you can to your clinical practice. You may be surprised to learn that patient safety isn’t simply about the application of clinical knowledge and expertise. While these technical elements are essential, there is a second side to care that complements clinical skills. Termed “adaptive” because they enable translation of technical competence into practice, these components include the cultural and socio-emotional elements that deeply affect the way technical elements of care are delivered. Consider for a moment how your ability to do your job is enhanced or hindered by your working relationships. Imagine how the care you provide might be or feel different when you’re completely in sync with your teammates versus what it might look like if you had completely dysfunctional team dynamics. Totally different, right?</a:t>
            </a:r>
            <a:endParaRPr lang="en-US" dirty="0">
              <a:cs typeface="Calibri"/>
            </a:endParaRPr>
          </a:p>
          <a:p>
            <a:endParaRPr lang="en-US" dirty="0"/>
          </a:p>
          <a:p>
            <a:r>
              <a:rPr lang="en-US" dirty="0"/>
              <a:t>Hopefully, what you take away from this simple mind exercise is the understanding that, when we have the goal to provide safe care to every woman, we have to consider both whether we are caring for her with the best clinical knowledge available and within the most effective adaptive setting. The AIM patient safety bundles that your organization is implementing satisfy the technical side. This teamwork toolkit aligns with those bundles to help improve the adaptive side of patient care. </a:t>
            </a:r>
            <a:r>
              <a:rPr lang="en-US"/>
              <a:t>The SPPC-II Teamwork Toolkit </a:t>
            </a:r>
            <a:r>
              <a:rPr lang="en-US" dirty="0"/>
              <a:t>will do so by providing you with specific tools and strategies you can use when working with your colleagues to provide team-based care to your patients.</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3348-56AC-FD4A-A145-C0B60F92E7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95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dirty="0"/>
              <a:t>This toolkit has been designed to connect established teamwork concepts within the context of AIM’s Patient Safety Bundle for Severe Hypertension in Pregnancy using AIM’s 4R’s framework. A similar toolkit is available for AIM’s Obstetric Hemorrhage Patient Safety Bundle. The SPPC-II Teamwork Toolkit is comprehensive in its ability to teach language, skills, tools, and strategies you can</a:t>
            </a:r>
            <a:r>
              <a:rPr lang="en-US" baseline="0" dirty="0"/>
              <a:t> utilize with your team daily and presents a case scenario that demonstrates how these strategies may be used while caring for a severely hypertensive mother. Not only does the SPPC-II Teamwork Toolkit </a:t>
            </a:r>
            <a:r>
              <a:rPr lang="en-US" dirty="0"/>
              <a:t>provide instruction on the adaptive skills that allow you </a:t>
            </a:r>
            <a:r>
              <a:rPr lang="en-US" baseline="0" dirty="0"/>
              <a:t>to best engage in teamwork that keeps your patients’ safety and quality of care at the forefront of everything, but it also discusses how to have difficult conversations and interactions with coworkers/colleagues that</a:t>
            </a:r>
            <a:r>
              <a:rPr lang="en-US" dirty="0"/>
              <a:t> come when</a:t>
            </a:r>
            <a:r>
              <a:rPr lang="en-US" baseline="0" dirty="0"/>
              <a:t> working in a stressful and busy environment.</a:t>
            </a:r>
            <a:r>
              <a:rPr lang="en-US" dirty="0"/>
              <a:t> </a:t>
            </a:r>
            <a:endParaRPr lang="en-US" baseline="0" dirty="0">
              <a:cs typeface="Calibri"/>
            </a:endParaRPr>
          </a:p>
          <a:p>
            <a:endParaRPr lang="en-US" baseline="0" dirty="0"/>
          </a:p>
          <a:p>
            <a:r>
              <a:rPr lang="en-US" dirty="0">
                <a:cs typeface="Calibri"/>
              </a:rPr>
              <a:t>We will discuss the terms and concepts on this slide as we proceed throughout today’s workshop. Your frontline providers and staff will also be expected to complete online modules covering each of these topics, though their numbering will be different from that presented here.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3348-56AC-FD4A-A145-C0B60F92E7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392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p>
          <a:p>
            <a:r>
              <a:rPr lang="en-US" b="0" dirty="0"/>
              <a:t>There are two audiences for this toolkit: Hospital (or OB) AIM Team Leads and the frontline providers and staff. All of you here today are part of your </a:t>
            </a:r>
            <a:r>
              <a:rPr lang="en-US" dirty="0"/>
              <a:t>Hospital </a:t>
            </a:r>
            <a:r>
              <a:rPr lang="en-US" b="0" dirty="0"/>
              <a:t>AIM Team and responsible for leading the efforts for rolling out both the AIM clinical bundles and this </a:t>
            </a:r>
            <a:r>
              <a:rPr lang="en-US" dirty="0"/>
              <a:t>SPPC-II Teamwork Toolkit</a:t>
            </a:r>
            <a:r>
              <a:rPr lang="en-US" b="0" dirty="0"/>
              <a:t> to your frontline staff at your home institutions.</a:t>
            </a:r>
            <a:r>
              <a:rPr lang="en-US" dirty="0"/>
              <a:t> </a:t>
            </a:r>
            <a:endParaRPr lang="en-US" b="0" dirty="0">
              <a:cs typeface="Calibri"/>
            </a:endParaRPr>
          </a:p>
          <a:p>
            <a:endParaRPr lang="en-US" b="0" dirty="0"/>
          </a:p>
          <a:p>
            <a:r>
              <a:rPr lang="en-US" b="0" dirty="0"/>
              <a:t>As our Tier 2 audience, you’ll participate in this in-person workshop during which you will learn teamwork basics, teamwork tool specifics, and implementation necessities. We will help you organize frontline participation and teach you how to lead the facilitation sessions.</a:t>
            </a:r>
          </a:p>
          <a:p>
            <a:endParaRPr lang="en-US" b="0" dirty="0"/>
          </a:p>
          <a:p>
            <a:r>
              <a:rPr lang="en-US" b="0" dirty="0"/>
              <a:t>Your frontline providers and staff are what we call our Tier 1 audience as they will really only learn about teamwork tool specifics that are the foundation to everything else you will learn. The training developed for the frontline include eight online tool-focused modules that have been tailored to each patient safety bundle. We have kept each of these modules purposefully short—under 12 minutes each. However, to supplement this information and demonstration-based training, we expect you to schedule in-person team facilitation sessions so lessons from the training are reinforced through demonstrated commitment to their use and practice. See the Facilitator Guide for more explicit guidance on how to mange the rollout of these materials.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FFCCC-0731-8645-B5B8-7990B80BD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24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dirty="0"/>
              <a:t>AIM is a national data-driven maternal safety and quality improvement initiative based on proven implementation approaches to improving maternal safety and outcomes in the United States. AIM provides evidence-based frontline resources for birth facilities and provider/public health teams to adapt and implement a series of action steps (patient safety bundles) on high-risk maternal conditions. These patient safety bundles are standardized evidence-informed processes to reduce variation in response to maternal care. They are developed by multidisciplinary work groups of experts in the field representing each of our AIM partners and specialty organizations. </a:t>
            </a:r>
            <a:endParaRPr lang="en-US" dirty="0">
              <a:cs typeface="Calibri"/>
            </a:endParaRP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Each patient safety bundle consists of four domains, known as the 4 Rs. These include readiness, recognition and prevention, response, and reporting. Specifics of each domain is tailored to each patient safety bundle.</a:t>
            </a:r>
          </a:p>
          <a:p>
            <a:endParaRPr lang="en-US" dirty="0">
              <a:cs typeface="Calibri"/>
            </a:endParaRPr>
          </a:p>
          <a:p>
            <a:r>
              <a:rPr lang="en-US" dirty="0">
                <a:cs typeface="Calibri"/>
              </a:rPr>
              <a:t>This module will focus on the 4 Rs associated with the Severe Hypertension bundle.</a:t>
            </a:r>
          </a:p>
          <a:p>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3348-56AC-FD4A-A145-C0B60F92E7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1889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p>
          <a:p>
            <a:r>
              <a:rPr lang="en-US" dirty="0">
                <a:cs typeface="Calibri"/>
              </a:rPr>
              <a:t>Every birth unit and outpatient triage area needs to prepare for the emergency situation of maternal hypertension—developing protocols, educating staff, and creating quick access to medications. Drills and other staff education in responding to severe maternal hypertension are critical as well as creating the systems to assure timely and adequate treatment centering on patient needs.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3348-56AC-FD4A-A145-C0B60F92E7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2799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SCRIPT</a:t>
            </a:r>
            <a:endParaRPr lang="en-US" b="0" dirty="0">
              <a:cs typeface="Calibri" panose="020F0502020204030204"/>
            </a:endParaRPr>
          </a:p>
          <a:p>
            <a:r>
              <a:rPr lang="en-US" dirty="0">
                <a:cs typeface="Calibri"/>
              </a:rPr>
              <a:t>Early recognition of severe maternal hypertension is lifesaving. Staff must note that the hemodynamics of pregnancy require action even when the pregnant woman has lived with chronic hypertension. </a:t>
            </a:r>
            <a:r>
              <a:rPr lang="en-US" dirty="0"/>
              <a:t>Every unit</a:t>
            </a:r>
            <a:r>
              <a:rPr lang="en-US" dirty="0">
                <a:cs typeface="Calibri"/>
              </a:rPr>
              <a:t> working with pregnant and postpartum women should review correct blood pressure measurement with cuffs that are appropriate for the size and requirement of the woman. Staff should respond to early-warning signs, especially unremitting headaches.  </a:t>
            </a:r>
            <a:endParaRPr lang="en-US" b="1"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AF3348-56AC-FD4A-A145-C0B60F92E79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630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5.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4.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6.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5.png"/><Relationship Id="rId21" Type="http://schemas.openxmlformats.org/officeDocument/2006/relationships/image" Target="../media/image21.png"/><Relationship Id="rId7" Type="http://schemas.openxmlformats.org/officeDocument/2006/relationships/image" Target="../media/image9.png"/><Relationship Id="rId12" Type="http://schemas.openxmlformats.org/officeDocument/2006/relationships/image" Target="../media/image13.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image" Target="../media/image4.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4.png"/><Relationship Id="rId5" Type="http://schemas.openxmlformats.org/officeDocument/2006/relationships/image" Target="../media/image7.png"/><Relationship Id="rId15" Type="http://schemas.openxmlformats.org/officeDocument/2006/relationships/image" Target="../media/image15.pn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19.png"/><Relationship Id="rId4" Type="http://schemas.openxmlformats.org/officeDocument/2006/relationships/image" Target="../media/image6.png"/><Relationship Id="rId9" Type="http://schemas.microsoft.com/office/2007/relationships/hdphoto" Target="../media/hdphoto1.wdp"/><Relationship Id="rId14" Type="http://schemas.microsoft.com/office/2007/relationships/hdphoto" Target="../media/hdphoto2.wdp"/><Relationship Id="rId22" Type="http://schemas.openxmlformats.org/officeDocument/2006/relationships/image" Target="../media/image2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26895" y="5513294"/>
            <a:ext cx="12218895" cy="134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26895" y="-8966"/>
            <a:ext cx="3659939" cy="6992472"/>
          </a:xfrm>
          <a:prstGeom prst="rect">
            <a:avLst/>
          </a:prstGeom>
        </p:spPr>
      </p:pic>
      <p:sp>
        <p:nvSpPr>
          <p:cNvPr id="2" name="Title 1">
            <a:extLst>
              <a:ext uri="{FF2B5EF4-FFF2-40B4-BE49-F238E27FC236}">
                <a16:creationId xmlns:a16="http://schemas.microsoft.com/office/drawing/2014/main" id="{6EE26F26-8B7C-504D-9EDB-67814BD7101A}"/>
              </a:ext>
            </a:extLst>
          </p:cNvPr>
          <p:cNvSpPr>
            <a:spLocks noGrp="1"/>
          </p:cNvSpPr>
          <p:nvPr>
            <p:ph type="ctrTitle" hasCustomPrompt="1"/>
          </p:nvPr>
        </p:nvSpPr>
        <p:spPr>
          <a:xfrm>
            <a:off x="3738282" y="2771586"/>
            <a:ext cx="6929718" cy="1042896"/>
          </a:xfrm>
        </p:spPr>
        <p:txBody>
          <a:bodyPr anchor="t"/>
          <a:lstStyle>
            <a:lvl1pPr algn="ctr">
              <a:defRPr sz="6000"/>
            </a:lvl1pPr>
          </a:lstStyle>
          <a:p>
            <a:r>
              <a:rPr lang="en-US" dirty="0"/>
              <a:t>Title</a:t>
            </a:r>
          </a:p>
        </p:txBody>
      </p:sp>
      <p:sp>
        <p:nvSpPr>
          <p:cNvPr id="13" name="Text Placeholder 12"/>
          <p:cNvSpPr>
            <a:spLocks noGrp="1"/>
          </p:cNvSpPr>
          <p:nvPr>
            <p:ph type="body" sz="quarter" idx="11"/>
          </p:nvPr>
        </p:nvSpPr>
        <p:spPr>
          <a:xfrm>
            <a:off x="3738563" y="3814482"/>
            <a:ext cx="6929437" cy="655917"/>
          </a:xfrm>
        </p:spPr>
        <p:txBody>
          <a:bodyPr>
            <a:noAutofit/>
          </a:bodyPr>
          <a:lstStyle>
            <a:lvl1pPr marL="0" indent="0" algn="ctr">
              <a:buNone/>
              <a:defRPr sz="1800">
                <a:solidFill>
                  <a:schemeClr val="bg1">
                    <a:lumMod val="50000"/>
                  </a:schemeClr>
                </a:solidFill>
              </a:defRPr>
            </a:lvl1pPr>
            <a:lvl2pPr marL="457200" indent="0">
              <a:buNone/>
              <a:defRPr sz="1800">
                <a:solidFill>
                  <a:schemeClr val="bg1">
                    <a:lumMod val="65000"/>
                  </a:schemeClr>
                </a:solidFill>
              </a:defRPr>
            </a:lvl2pPr>
            <a:lvl3pPr>
              <a:defRPr sz="1800">
                <a:solidFill>
                  <a:schemeClr val="bg1">
                    <a:lumMod val="65000"/>
                  </a:schemeClr>
                </a:solidFill>
              </a:defRPr>
            </a:lvl3pPr>
            <a:lvl4pPr>
              <a:defRPr sz="1800">
                <a:solidFill>
                  <a:schemeClr val="bg1">
                    <a:lumMod val="65000"/>
                  </a:schemeClr>
                </a:solidFill>
              </a:defRPr>
            </a:lvl4pPr>
            <a:lvl5pPr>
              <a:defRPr sz="1800">
                <a:solidFill>
                  <a:schemeClr val="bg1">
                    <a:lumMod val="65000"/>
                  </a:schemeClr>
                </a:solidFill>
              </a:defRPr>
            </a:lvl5pPr>
          </a:lstStyle>
          <a:p>
            <a:pPr lvl="0"/>
            <a:r>
              <a:rPr lang="en-US" dirty="0"/>
              <a:t>Edit Master text styles</a:t>
            </a:r>
          </a:p>
        </p:txBody>
      </p:sp>
      <p:sp>
        <p:nvSpPr>
          <p:cNvPr id="5" name="Text Placeholder 4"/>
          <p:cNvSpPr>
            <a:spLocks noGrp="1"/>
          </p:cNvSpPr>
          <p:nvPr>
            <p:ph type="body" sz="quarter" idx="12"/>
          </p:nvPr>
        </p:nvSpPr>
        <p:spPr>
          <a:xfrm>
            <a:off x="0" y="1885950"/>
            <a:ext cx="3409950" cy="3067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274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9" name="Picture 18"/>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pic>
        <p:nvPicPr>
          <p:cNvPr id="30" name="Picture 29"/>
          <p:cNvPicPr>
            <a:picLocks noChangeAspect="1"/>
          </p:cNvPicPr>
          <p:nvPr userDrawn="1"/>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3" name="Picture 32"/>
          <p:cNvPicPr>
            <a:picLocks noChangeAspect="1"/>
          </p:cNvPicPr>
          <p:nvPr userDrawn="1"/>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8" name="Picture 3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1" name="Picture 40"/>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3" name="Picture 4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48" name="Picture 4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no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0" name="Picture 49"/>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3" name="Picture 5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8" name="Picture 5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a:p>
            <a:r>
              <a:rPr lang="en-US" sz="1800" dirty="0">
                <a:solidFill>
                  <a:schemeClr val="tx1"/>
                </a:solidFill>
              </a:rPr>
              <a:t> </a:t>
            </a:r>
          </a:p>
          <a:p>
            <a:r>
              <a:rPr lang="en-US" sz="1800" dirty="0">
                <a:solidFill>
                  <a:schemeClr val="tx1"/>
                </a:solidFill>
              </a:rPr>
              <a:t> </a:t>
            </a:r>
          </a:p>
        </p:txBody>
      </p:sp>
      <p:pic>
        <p:nvPicPr>
          <p:cNvPr id="61" name="Picture 60"/>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64" name="Picture 63"/>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4" name="Text Placeholder 3"/>
          <p:cNvSpPr>
            <a:spLocks noGrp="1"/>
          </p:cNvSpPr>
          <p:nvPr>
            <p:ph type="body" sz="quarter" idx="10"/>
          </p:nvPr>
        </p:nvSpPr>
        <p:spPr>
          <a:xfrm>
            <a:off x="12437435" y="684570"/>
            <a:ext cx="2611319" cy="1116733"/>
          </a:xfr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anchor="ctr">
            <a:noAutofit/>
          </a:bodyPr>
          <a:lstStyle>
            <a:lvl1pPr marL="0" indent="0">
              <a:buNone/>
              <a:defRPr sz="2400" i="1"/>
            </a:lvl1pPr>
            <a:lvl2pPr>
              <a:defRPr sz="1800"/>
            </a:lvl2pPr>
            <a:lvl3pPr>
              <a:defRPr sz="1600"/>
            </a:lvl3pPr>
            <a:lvl4pPr>
              <a:defRPr sz="1400"/>
            </a:lvl4pPr>
            <a:lvl5pPr>
              <a:defRPr sz="1400"/>
            </a:lvl5pPr>
          </a:lstStyle>
          <a:p>
            <a:pPr lvl="0"/>
            <a:r>
              <a:rPr lang="en-US" dirty="0"/>
              <a:t>Edit Master text styles</a:t>
            </a:r>
          </a:p>
        </p:txBody>
      </p:sp>
      <p:sp>
        <p:nvSpPr>
          <p:cNvPr id="67" name="Text Placeholder 3"/>
          <p:cNvSpPr>
            <a:spLocks noGrp="1"/>
          </p:cNvSpPr>
          <p:nvPr>
            <p:ph type="body" sz="quarter" idx="11"/>
          </p:nvPr>
        </p:nvSpPr>
        <p:spPr>
          <a:xfrm>
            <a:off x="12437435" y="2016211"/>
            <a:ext cx="2611319" cy="1116733"/>
          </a:xfrm>
          <a:prstGeom prst="wedgeRectCallou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anchor="ctr">
            <a:noAutofit/>
          </a:bodyPr>
          <a:lstStyle>
            <a:lvl1pPr marL="0" indent="0">
              <a:buNone/>
              <a:defRPr sz="2400" i="1"/>
            </a:lvl1pPr>
            <a:lvl2pPr>
              <a:defRPr sz="1800"/>
            </a:lvl2pPr>
            <a:lvl3pPr>
              <a:defRPr sz="1600"/>
            </a:lvl3pPr>
            <a:lvl4pPr>
              <a:defRPr sz="1400"/>
            </a:lvl4pPr>
            <a:lvl5pPr>
              <a:defRPr sz="1400"/>
            </a:lvl5pPr>
          </a:lstStyle>
          <a:p>
            <a:pPr lvl="0"/>
            <a:r>
              <a:rPr lang="en-US" dirty="0"/>
              <a:t>Edit Master text styles</a:t>
            </a:r>
          </a:p>
        </p:txBody>
      </p:sp>
      <p:sp>
        <p:nvSpPr>
          <p:cNvPr id="68" name="Text Placeholder 3"/>
          <p:cNvSpPr>
            <a:spLocks noGrp="1"/>
          </p:cNvSpPr>
          <p:nvPr>
            <p:ph type="body" sz="quarter" idx="12"/>
          </p:nvPr>
        </p:nvSpPr>
        <p:spPr>
          <a:xfrm>
            <a:off x="12437435" y="3376954"/>
            <a:ext cx="2611319" cy="1116733"/>
          </a:xfrm>
          <a:prstGeom prst="wedgeRectCallou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anchor="ctr">
            <a:noAutofit/>
          </a:bodyPr>
          <a:lstStyle>
            <a:lvl1pPr marL="0" indent="0">
              <a:buNone/>
              <a:defRPr sz="2400" i="1"/>
            </a:lvl1pPr>
            <a:lvl2pPr>
              <a:defRPr sz="1800"/>
            </a:lvl2pPr>
            <a:lvl3pPr>
              <a:defRPr sz="1600"/>
            </a:lvl3pPr>
            <a:lvl4pPr>
              <a:defRPr sz="1400"/>
            </a:lvl4pPr>
            <a:lvl5pPr>
              <a:defRPr sz="1400"/>
            </a:lvl5pPr>
          </a:lstStyle>
          <a:p>
            <a:pPr lvl="0"/>
            <a:r>
              <a:rPr lang="en-US" dirty="0"/>
              <a:t>Edit Master text styles</a:t>
            </a:r>
          </a:p>
        </p:txBody>
      </p:sp>
      <p:sp>
        <p:nvSpPr>
          <p:cNvPr id="69" name="Text Placeholder 3"/>
          <p:cNvSpPr>
            <a:spLocks noGrp="1"/>
          </p:cNvSpPr>
          <p:nvPr>
            <p:ph type="body" sz="quarter" idx="13"/>
          </p:nvPr>
        </p:nvSpPr>
        <p:spPr>
          <a:xfrm>
            <a:off x="12437435" y="4658790"/>
            <a:ext cx="2611319" cy="1116733"/>
          </a:xfrm>
          <a:prstGeom prst="wedgeRectCallout">
            <a:avLst/>
          </a:prstGeom>
          <a:solidFill>
            <a:schemeClr val="bg1"/>
          </a:solidFill>
          <a:ln>
            <a:solidFill>
              <a:schemeClr val="bg1">
                <a:lumMod val="50000"/>
              </a:schemeClr>
            </a:solidFill>
          </a:ln>
          <a:effectLst>
            <a:outerShdw blurRad="50800" dist="38100" dir="2700000" algn="tl" rotWithShape="0">
              <a:prstClr val="black">
                <a:alpha val="40000"/>
              </a:prstClr>
            </a:outerShdw>
          </a:effectLst>
        </p:spPr>
        <p:txBody>
          <a:bodyPr anchor="ctr">
            <a:noAutofit/>
          </a:bodyPr>
          <a:lstStyle>
            <a:lvl1pPr marL="0" indent="0">
              <a:buNone/>
              <a:defRPr sz="2400" i="1"/>
            </a:lvl1pPr>
            <a:lvl2pPr>
              <a:defRPr sz="1800"/>
            </a:lvl2pPr>
            <a:lvl3pPr>
              <a:defRPr sz="1600"/>
            </a:lvl3pPr>
            <a:lvl4pPr>
              <a:defRPr sz="1400"/>
            </a:lvl4pPr>
            <a:lvl5pPr>
              <a:defRPr sz="1400"/>
            </a:lvl5pPr>
          </a:lstStyle>
          <a:p>
            <a:pPr lvl="0"/>
            <a:r>
              <a:rPr lang="en-US" dirty="0"/>
              <a:t>Edit Master text styles</a:t>
            </a:r>
          </a:p>
        </p:txBody>
      </p:sp>
      <p:sp>
        <p:nvSpPr>
          <p:cNvPr id="70" name="Title Placeholder 1"/>
          <p:cNvSpPr>
            <a:spLocks noGrp="1"/>
          </p:cNvSpPr>
          <p:nvPr>
            <p:ph type="title"/>
          </p:nvPr>
        </p:nvSpPr>
        <p:spPr>
          <a:xfrm>
            <a:off x="838200" y="365127"/>
            <a:ext cx="10515600" cy="724765"/>
          </a:xfrm>
          <a:prstGeom prst="rect">
            <a:avLst/>
          </a:prstGeom>
          <a:solidFill>
            <a:schemeClr val="bg1">
              <a:alpha val="73000"/>
            </a:schemeClr>
          </a:solidFill>
          <a:effectLst>
            <a:softEdge rad="63500"/>
          </a:effectLst>
        </p:spPr>
        <p:txBody>
          <a:bodyPr vert="horz" lIns="91440" tIns="45720" rIns="91440" bIns="45720" rtlCol="0" anchor="ctr">
            <a:normAutofit/>
          </a:bodyPr>
          <a:lstStyle/>
          <a:p>
            <a:pPr algn="ctr"/>
            <a:r>
              <a:rPr lang="en-US" b="1" dirty="0"/>
              <a:t>Hypertension Scenario</a:t>
            </a:r>
            <a:endParaRPr lang="en-US" dirty="0"/>
          </a:p>
        </p:txBody>
      </p:sp>
    </p:spTree>
    <p:extLst>
      <p:ext uri="{BB962C8B-B14F-4D97-AF65-F5344CB8AC3E}">
        <p14:creationId xmlns:p14="http://schemas.microsoft.com/office/powerpoint/2010/main" val="429254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5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36187-2213-CD44-BF56-2522AC2FE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3B209A-E6BA-BE45-8C1D-99849565199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17521B8-E168-5546-B91B-908564084265}"/>
              </a:ext>
            </a:extLst>
          </p:cNvPr>
          <p:cNvSpPr>
            <a:spLocks noGrp="1"/>
          </p:cNvSpPr>
          <p:nvPr>
            <p:ph type="sldNum" sz="quarter" idx="12"/>
          </p:nvPr>
        </p:nvSpPr>
        <p:spPr/>
        <p:txBody>
          <a:bodyPr/>
          <a:lstStyle/>
          <a:p>
            <a:fld id="{8CE19BDE-ABDF-3B41-B278-49B517E6C0DD}" type="slidenum">
              <a:rPr lang="en-US" smtClean="0"/>
              <a:t>‹#›</a:t>
            </a:fld>
            <a:endParaRPr lang="en-US"/>
          </a:p>
        </p:txBody>
      </p:sp>
      <p:sp>
        <p:nvSpPr>
          <p:cNvPr id="7" name="Content Placeholder 2">
            <a:extLst>
              <a:ext uri="{FF2B5EF4-FFF2-40B4-BE49-F238E27FC236}">
                <a16:creationId xmlns:a16="http://schemas.microsoft.com/office/drawing/2014/main" id="{8B3B209A-E6BA-BE45-8C1D-998495651997}"/>
              </a:ext>
            </a:extLst>
          </p:cNvPr>
          <p:cNvSpPr>
            <a:spLocks noGrp="1"/>
          </p:cNvSpPr>
          <p:nvPr>
            <p:ph idx="13"/>
          </p:nvPr>
        </p:nvSpPr>
        <p:spPr>
          <a:xfrm>
            <a:off x="12306300" y="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8B3B209A-E6BA-BE45-8C1D-998495651997}"/>
              </a:ext>
            </a:extLst>
          </p:cNvPr>
          <p:cNvSpPr>
            <a:spLocks noGrp="1"/>
          </p:cNvSpPr>
          <p:nvPr>
            <p:ph idx="14"/>
          </p:nvPr>
        </p:nvSpPr>
        <p:spPr>
          <a:xfrm>
            <a:off x="12306300" y="20447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8B3B209A-E6BA-BE45-8C1D-998495651997}"/>
              </a:ext>
            </a:extLst>
          </p:cNvPr>
          <p:cNvSpPr>
            <a:spLocks noGrp="1"/>
          </p:cNvSpPr>
          <p:nvPr>
            <p:ph idx="15"/>
          </p:nvPr>
        </p:nvSpPr>
        <p:spPr>
          <a:xfrm>
            <a:off x="12306300" y="40894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B3B209A-E6BA-BE45-8C1D-998495651997}"/>
              </a:ext>
            </a:extLst>
          </p:cNvPr>
          <p:cNvSpPr>
            <a:spLocks noGrp="1"/>
          </p:cNvSpPr>
          <p:nvPr>
            <p:ph idx="16"/>
          </p:nvPr>
        </p:nvSpPr>
        <p:spPr>
          <a:xfrm>
            <a:off x="12306300" y="6134100"/>
            <a:ext cx="5435600" cy="19311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7879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8" name="Group 7"/>
          <p:cNvGrpSpPr/>
          <p:nvPr userDrawn="1"/>
        </p:nvGrpSpPr>
        <p:grpSpPr>
          <a:xfrm>
            <a:off x="831850" y="1062038"/>
            <a:ext cx="9937750" cy="4403898"/>
            <a:chOff x="831850" y="1062038"/>
            <a:chExt cx="9937750" cy="4403898"/>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563" t="12810" r="14812" b="9020"/>
            <a:stretch/>
          </p:blipFill>
          <p:spPr>
            <a:xfrm>
              <a:off x="831850" y="1062038"/>
              <a:ext cx="2305050" cy="4403898"/>
            </a:xfrm>
            <a:prstGeom prst="rect">
              <a:avLst/>
            </a:prstGeom>
          </p:spPr>
        </p:pic>
        <p:sp>
          <p:nvSpPr>
            <p:cNvPr id="4" name="Rounded Rectangle 3"/>
            <p:cNvSpPr/>
            <p:nvPr userDrawn="1"/>
          </p:nvSpPr>
          <p:spPr>
            <a:xfrm>
              <a:off x="952500" y="1709737"/>
              <a:ext cx="9817100" cy="28797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991D532-3394-BE4C-81E8-520A13CD24EB}"/>
              </a:ext>
            </a:extLst>
          </p:cNvPr>
          <p:cNvSpPr>
            <a:spLocks noGrp="1"/>
          </p:cNvSpPr>
          <p:nvPr>
            <p:ph type="title"/>
          </p:nvPr>
        </p:nvSpPr>
        <p:spPr>
          <a:xfrm>
            <a:off x="1238250" y="2260600"/>
            <a:ext cx="9913044" cy="1336675"/>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65F76542-B2E0-7A4E-92DD-5A8FD97C21F5}"/>
              </a:ext>
            </a:extLst>
          </p:cNvPr>
          <p:cNvSpPr>
            <a:spLocks noGrp="1"/>
          </p:cNvSpPr>
          <p:nvPr>
            <p:ph type="body" idx="1" hasCustomPrompt="1"/>
          </p:nvPr>
        </p:nvSpPr>
        <p:spPr>
          <a:xfrm>
            <a:off x="1238250" y="3660775"/>
            <a:ext cx="9913044" cy="8524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aster text styles</a:t>
            </a:r>
          </a:p>
        </p:txBody>
      </p:sp>
      <p:sp>
        <p:nvSpPr>
          <p:cNvPr id="6" name="Slide Number Placeholder 5">
            <a:extLst>
              <a:ext uri="{FF2B5EF4-FFF2-40B4-BE49-F238E27FC236}">
                <a16:creationId xmlns:a16="http://schemas.microsoft.com/office/drawing/2014/main" id="{F4C4FC45-958E-6D42-ABBA-D61F9017C16D}"/>
              </a:ext>
            </a:extLst>
          </p:cNvPr>
          <p:cNvSpPr>
            <a:spLocks noGrp="1"/>
          </p:cNvSpPr>
          <p:nvPr>
            <p:ph type="sldNum" sz="quarter" idx="12"/>
          </p:nvPr>
        </p:nvSpPr>
        <p:spPr/>
        <p:txBody>
          <a:bodyPr/>
          <a:lstStyle/>
          <a:p>
            <a:fld id="{8CE19BDE-ABDF-3B41-B278-49B517E6C0DD}" type="slidenum">
              <a:rPr lang="en-US" smtClean="0"/>
              <a:t>‹#›</a:t>
            </a:fld>
            <a:endParaRPr lang="en-US"/>
          </a:p>
        </p:txBody>
      </p:sp>
    </p:spTree>
    <p:extLst>
      <p:ext uri="{BB962C8B-B14F-4D97-AF65-F5344CB8AC3E}">
        <p14:creationId xmlns:p14="http://schemas.microsoft.com/office/powerpoint/2010/main" val="2960389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CE19BDE-ABDF-3B41-B278-49B517E6C0DD}" type="slidenum">
              <a:rPr lang="en-US" smtClean="0"/>
              <a:pPr/>
              <a:t>‹#›</a:t>
            </a:fld>
            <a:endParaRPr lang="en-US" dirty="0"/>
          </a:p>
        </p:txBody>
      </p:sp>
      <p:sp>
        <p:nvSpPr>
          <p:cNvPr id="5" name="Table Placeholder 4"/>
          <p:cNvSpPr>
            <a:spLocks noGrp="1"/>
          </p:cNvSpPr>
          <p:nvPr>
            <p:ph type="tbl" sz="quarter" idx="11"/>
          </p:nvPr>
        </p:nvSpPr>
        <p:spPr>
          <a:xfrm>
            <a:off x="838200" y="2070100"/>
            <a:ext cx="10515600" cy="3657600"/>
          </a:xfrm>
        </p:spPr>
        <p:txBody>
          <a:bodyPr/>
          <a:lstStyle/>
          <a:p>
            <a:endParaRPr lang="en-US" dirty="0"/>
          </a:p>
        </p:txBody>
      </p:sp>
    </p:spTree>
    <p:extLst>
      <p:ext uri="{BB962C8B-B14F-4D97-AF65-F5344CB8AC3E}">
        <p14:creationId xmlns:p14="http://schemas.microsoft.com/office/powerpoint/2010/main" val="1319658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524C-8E46-DD4F-A37F-410BEDA70F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678989D-7D96-334D-A6E6-434B8272F6CA}"/>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B225B-E66F-724B-93D5-61057DC4A711}"/>
              </a:ext>
            </a:extLst>
          </p:cNvPr>
          <p:cNvSpPr>
            <a:spLocks noGrp="1"/>
          </p:cNvSpPr>
          <p:nvPr>
            <p:ph type="dt" sz="half" idx="10"/>
          </p:nvPr>
        </p:nvSpPr>
        <p:spPr>
          <a:xfrm>
            <a:off x="838200" y="6356350"/>
            <a:ext cx="2743200" cy="365125"/>
          </a:xfrm>
          <a:prstGeom prst="rect">
            <a:avLst/>
          </a:prstGeom>
        </p:spPr>
        <p:txBody>
          <a:bodyPr/>
          <a:lstStyle/>
          <a:p>
            <a:fld id="{94112EB9-B9CC-490C-840E-C3668F5A7A50}" type="datetime1">
              <a:rPr lang="en-US" smtClean="0"/>
              <a:t>7/1/2023</a:t>
            </a:fld>
            <a:endParaRPr lang="en-US"/>
          </a:p>
        </p:txBody>
      </p:sp>
      <p:sp>
        <p:nvSpPr>
          <p:cNvPr id="5" name="Footer Placeholder 4">
            <a:extLst>
              <a:ext uri="{FF2B5EF4-FFF2-40B4-BE49-F238E27FC236}">
                <a16:creationId xmlns:a16="http://schemas.microsoft.com/office/drawing/2014/main" id="{D9A14580-E618-EE42-97FE-5E61C65B90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45C276-1304-5C4C-B37B-100B10A2C457}"/>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
        <p:nvSpPr>
          <p:cNvPr id="7" name="Slide Number Placeholder 2">
            <a:extLst>
              <a:ext uri="{FF2B5EF4-FFF2-40B4-BE49-F238E27FC236}">
                <a16:creationId xmlns:a16="http://schemas.microsoft.com/office/drawing/2014/main" id="{24A34192-B280-FA4D-9A23-DE52D05258C0}"/>
              </a:ext>
            </a:extLst>
          </p:cNvPr>
          <p:cNvSpPr txBox="1">
            <a:spLocks/>
          </p:cNvSpPr>
          <p:nvPr userDrawn="1"/>
        </p:nvSpPr>
        <p:spPr>
          <a:xfrm>
            <a:off x="11151294" y="6255876"/>
            <a:ext cx="4313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E19BDE-ABDF-3B41-B278-49B517E6C0DD}" type="slidenum">
              <a:rPr lang="en-US" smtClean="0"/>
              <a:pPr/>
              <a:t>‹#›</a:t>
            </a:fld>
            <a:endParaRPr lang="en-US" dirty="0"/>
          </a:p>
        </p:txBody>
      </p:sp>
    </p:spTree>
    <p:extLst>
      <p:ext uri="{BB962C8B-B14F-4D97-AF65-F5344CB8AC3E}">
        <p14:creationId xmlns:p14="http://schemas.microsoft.com/office/powerpoint/2010/main" val="4206077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415C-4C81-864C-B667-DD816A26EAE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1316BFB-65CE-304A-97AE-7BCA4F53002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42CDF3-8FBC-4E47-A1FD-985C6F9C2440}"/>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F4D4C6-AC05-9740-8A96-A9505D7BD59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8A60E4-ED71-C44C-97EE-D49BF9999E03}"/>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02883B-2CEA-2544-A9DF-91F14AC9D8FA}"/>
              </a:ext>
            </a:extLst>
          </p:cNvPr>
          <p:cNvSpPr>
            <a:spLocks noGrp="1"/>
          </p:cNvSpPr>
          <p:nvPr>
            <p:ph type="dt" sz="half" idx="10"/>
          </p:nvPr>
        </p:nvSpPr>
        <p:spPr>
          <a:xfrm>
            <a:off x="838200" y="6356350"/>
            <a:ext cx="2743200" cy="365125"/>
          </a:xfrm>
          <a:prstGeom prst="rect">
            <a:avLst/>
          </a:prstGeom>
        </p:spPr>
        <p:txBody>
          <a:bodyPr/>
          <a:lstStyle/>
          <a:p>
            <a:fld id="{21FAF1AB-E2AF-4F0E-A4E9-335AAA76C59E}" type="datetime1">
              <a:rPr lang="en-US" smtClean="0"/>
              <a:t>7/1/2023</a:t>
            </a:fld>
            <a:endParaRPr lang="en-US"/>
          </a:p>
        </p:txBody>
      </p:sp>
      <p:sp>
        <p:nvSpPr>
          <p:cNvPr id="8" name="Footer Placeholder 7">
            <a:extLst>
              <a:ext uri="{FF2B5EF4-FFF2-40B4-BE49-F238E27FC236}">
                <a16:creationId xmlns:a16="http://schemas.microsoft.com/office/drawing/2014/main" id="{784EAA65-E11C-8B47-B4FE-A712954E9C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A4D76A4-FFCB-C94F-909E-3AA5904B9D78}"/>
              </a:ext>
            </a:extLst>
          </p:cNvPr>
          <p:cNvSpPr>
            <a:spLocks noGrp="1"/>
          </p:cNvSpPr>
          <p:nvPr>
            <p:ph type="sldNum" sz="quarter" idx="12"/>
          </p:nvPr>
        </p:nvSpPr>
        <p:spPr>
          <a:xfrm>
            <a:off x="8610600" y="6356350"/>
            <a:ext cx="2743200" cy="365125"/>
          </a:xfrm>
          <a:prstGeom prst="rect">
            <a:avLst/>
          </a:prstGeom>
        </p:spPr>
        <p:txBody>
          <a:bodyPr/>
          <a:lstStyle/>
          <a:p>
            <a:fld id="{46FB2FCE-8F36-EB42-B084-543DB9DCF35E}" type="slidenum">
              <a:rPr lang="en-US" smtClean="0"/>
              <a:t>‹#›</a:t>
            </a:fld>
            <a:endParaRPr lang="en-US"/>
          </a:p>
        </p:txBody>
      </p:sp>
      <p:sp>
        <p:nvSpPr>
          <p:cNvPr id="10" name="Slide Number Placeholder 2">
            <a:extLst>
              <a:ext uri="{FF2B5EF4-FFF2-40B4-BE49-F238E27FC236}">
                <a16:creationId xmlns:a16="http://schemas.microsoft.com/office/drawing/2014/main" id="{8ED85CA3-5A64-2049-92C8-889B8ADC216A}"/>
              </a:ext>
            </a:extLst>
          </p:cNvPr>
          <p:cNvSpPr txBox="1">
            <a:spLocks/>
          </p:cNvSpPr>
          <p:nvPr userDrawn="1"/>
        </p:nvSpPr>
        <p:spPr>
          <a:xfrm>
            <a:off x="11151294" y="6255876"/>
            <a:ext cx="4313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E19BDE-ABDF-3B41-B278-49B517E6C0DD}" type="slidenum">
              <a:rPr lang="en-US" smtClean="0"/>
              <a:pPr/>
              <a:t>‹#›</a:t>
            </a:fld>
            <a:endParaRPr lang="en-US" dirty="0"/>
          </a:p>
        </p:txBody>
      </p:sp>
    </p:spTree>
    <p:extLst>
      <p:ext uri="{BB962C8B-B14F-4D97-AF65-F5344CB8AC3E}">
        <p14:creationId xmlns:p14="http://schemas.microsoft.com/office/powerpoint/2010/main" val="208143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Rectangle 6"/>
          <p:cNvSpPr/>
          <p:nvPr userDrawn="1"/>
        </p:nvSpPr>
        <p:spPr>
          <a:xfrm>
            <a:off x="2" y="-1"/>
            <a:ext cx="12191997" cy="6857999"/>
          </a:xfrm>
          <a:prstGeom prst="rect">
            <a:avLst/>
          </a:prstGeom>
          <a:blipFill dpi="0" rotWithShape="1">
            <a:blip r:embed="rId2" cstate="print">
              <a:alphaModFix amt="24000"/>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itle 2"/>
          <p:cNvSpPr txBox="1">
            <a:spLocks/>
          </p:cNvSpPr>
          <p:nvPr userDrawn="1"/>
        </p:nvSpPr>
        <p:spPr>
          <a:xfrm>
            <a:off x="428368" y="302125"/>
            <a:ext cx="11335264" cy="876130"/>
          </a:xfrm>
          <a:prstGeom prst="rect">
            <a:avLst/>
          </a:prstGeom>
          <a:solidFill>
            <a:schemeClr val="bg1">
              <a:alpha val="73000"/>
            </a:schemeClr>
          </a:solidFill>
          <a:effectLst>
            <a:softEdge rad="31750"/>
          </a:effectLst>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400" b="1" dirty="0"/>
              <a:t>Post-partum Hemorrhage Scenario</a:t>
            </a:r>
            <a:endParaRPr lang="en-US" sz="4400" dirty="0"/>
          </a:p>
        </p:txBody>
      </p:sp>
      <p:pic>
        <p:nvPicPr>
          <p:cNvPr id="16" name="Picture 1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15299" y="1764103"/>
            <a:ext cx="5454909" cy="610344"/>
          </a:xfrm>
          <a:prstGeom prst="rect">
            <a:avLst/>
          </a:prstGeom>
        </p:spPr>
      </p:pic>
      <p:pic>
        <p:nvPicPr>
          <p:cNvPr id="17" name="Picture 16"/>
          <p:cNvPicPr>
            <a:picLocks noChangeAspect="1"/>
          </p:cNvPicPr>
          <p:nvPr userDrawn="1"/>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608875" y="2277283"/>
            <a:ext cx="2486356" cy="1106558"/>
          </a:xfrm>
          <a:prstGeom prst="rect">
            <a:avLst/>
          </a:prstGeom>
        </p:spPr>
      </p:pic>
      <p:pic>
        <p:nvPicPr>
          <p:cNvPr id="18" name="Picture 17"/>
          <p:cNvPicPr>
            <a:picLocks noChangeAspect="1"/>
          </p:cNvPicPr>
          <p:nvPr userDrawn="1"/>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1" y="3200400"/>
            <a:ext cx="4793371" cy="880846"/>
          </a:xfrm>
          <a:prstGeom prst="rect">
            <a:avLst/>
          </a:prstGeom>
        </p:spPr>
      </p:pic>
      <p:pic>
        <p:nvPicPr>
          <p:cNvPr id="19" name="Picture 18"/>
          <p:cNvPicPr>
            <a:picLocks noChangeAspect="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63732" y="2324425"/>
            <a:ext cx="3849555" cy="1012277"/>
          </a:xfrm>
          <a:prstGeom prst="rect">
            <a:avLst/>
          </a:prstGeom>
        </p:spPr>
      </p:pic>
      <p:pic>
        <p:nvPicPr>
          <p:cNvPr id="20" name="Picture 19"/>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1764103"/>
            <a:ext cx="3110873" cy="713922"/>
          </a:xfrm>
          <a:prstGeom prst="rect">
            <a:avLst/>
          </a:prstGeom>
        </p:spPr>
      </p:pic>
      <p:pic>
        <p:nvPicPr>
          <p:cNvPr id="21" name="Picture 20"/>
          <p:cNvPicPr>
            <a:picLocks noChangeAspect="1"/>
          </p:cNvPicPr>
          <p:nvPr userDrawn="1"/>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083038" y="2274278"/>
            <a:ext cx="2566220" cy="1109563"/>
          </a:xfrm>
          <a:prstGeom prst="rect">
            <a:avLst/>
          </a:prstGeom>
        </p:spPr>
      </p:pic>
      <p:pic>
        <p:nvPicPr>
          <p:cNvPr id="22" name="Picture 21"/>
          <p:cNvPicPr>
            <a:picLocks noChangeAspect="1"/>
          </p:cNvPicPr>
          <p:nvPr userDrawn="1"/>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29844" y="3264408"/>
            <a:ext cx="4303785" cy="816838"/>
          </a:xfrm>
          <a:prstGeom prst="rect">
            <a:avLst/>
          </a:prstGeom>
        </p:spPr>
      </p:pic>
      <p:pic>
        <p:nvPicPr>
          <p:cNvPr id="23" name="Picture 22"/>
          <p:cNvPicPr>
            <a:picLocks noChangeAspect="1"/>
          </p:cNvPicPr>
          <p:nvPr userDrawn="1"/>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5950081" y="3990792"/>
            <a:ext cx="2486356" cy="599497"/>
          </a:xfrm>
          <a:prstGeom prst="rect">
            <a:avLst/>
          </a:prstGeom>
        </p:spPr>
      </p:pic>
      <p:pic>
        <p:nvPicPr>
          <p:cNvPr id="24" name="Picture 23"/>
          <p:cNvPicPr>
            <a:picLocks noChangeAspect="1"/>
          </p:cNvPicPr>
          <p:nvPr userDrawn="1"/>
        </p:nvPicPr>
        <p:blipFill>
          <a:blip r:embed="rId1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7720651" y="3990792"/>
            <a:ext cx="3849559" cy="597425"/>
          </a:xfrm>
          <a:prstGeom prst="rect">
            <a:avLst/>
          </a:prstGeom>
        </p:spPr>
      </p:pic>
      <p:pic>
        <p:nvPicPr>
          <p:cNvPr id="25" name="Picture 24"/>
          <p:cNvPicPr>
            <a:picLocks noChangeAspect="1"/>
          </p:cNvPicPr>
          <p:nvPr userDrawn="1"/>
        </p:nvPicPr>
        <p:blipFill>
          <a:blip r:embed="rId13" cstate="print">
            <a:duotone>
              <a:schemeClr val="bg2">
                <a:shade val="45000"/>
                <a:satMod val="135000"/>
              </a:schemeClr>
              <a:prstClr val="white"/>
            </a:duotone>
            <a:extLst>
              <a:ext uri="{BEBA8EAE-BF5A-486C-A8C5-ECC9F3942E4B}">
                <a14:imgProps xmlns:a14="http://schemas.microsoft.com/office/drawing/2010/main">
                  <a14:imgLayer r:embed="rId14">
                    <a14:imgEffect>
                      <a14:artisticPencilSketch/>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flipH="1">
            <a:off x="3399741" y="3983962"/>
            <a:ext cx="2566220" cy="601125"/>
          </a:xfrm>
          <a:prstGeom prst="rect">
            <a:avLst/>
          </a:prstGeom>
        </p:spPr>
      </p:pic>
      <p:pic>
        <p:nvPicPr>
          <p:cNvPr id="26" name="Picture 25"/>
          <p:cNvPicPr>
            <a:picLocks noChangeAspect="1"/>
          </p:cNvPicPr>
          <p:nvPr userDrawn="1"/>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42758" y="4494535"/>
            <a:ext cx="5454909" cy="610344"/>
          </a:xfrm>
          <a:prstGeom prst="rect">
            <a:avLst/>
          </a:prstGeom>
        </p:spPr>
      </p:pic>
      <p:pic>
        <p:nvPicPr>
          <p:cNvPr id="27" name="Picture 26"/>
          <p:cNvPicPr>
            <a:picLocks noChangeAspect="1"/>
          </p:cNvPicPr>
          <p:nvPr userDrawn="1"/>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09382" y="4494535"/>
            <a:ext cx="3110873" cy="610344"/>
          </a:xfrm>
          <a:prstGeom prst="rect">
            <a:avLst/>
          </a:prstGeom>
        </p:spPr>
      </p:pic>
      <p:pic>
        <p:nvPicPr>
          <p:cNvPr id="28" name="Picture 27"/>
          <p:cNvPicPr>
            <a:picLocks noChangeAspect="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789468" y="1961656"/>
            <a:ext cx="395353" cy="486902"/>
          </a:xfrm>
          <a:prstGeom prst="rect">
            <a:avLst/>
          </a:prstGeom>
        </p:spPr>
      </p:pic>
      <p:sp>
        <p:nvSpPr>
          <p:cNvPr id="29" name="Flowchart: Process 28"/>
          <p:cNvSpPr/>
          <p:nvPr userDrawn="1"/>
        </p:nvSpPr>
        <p:spPr>
          <a:xfrm>
            <a:off x="4674474" y="1848208"/>
            <a:ext cx="1092013" cy="42606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p:txBody>
      </p:sp>
      <p:pic>
        <p:nvPicPr>
          <p:cNvPr id="30" name="Picture 29"/>
          <p:cNvPicPr>
            <a:picLocks noChangeAspect="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71483" y="1764102"/>
            <a:ext cx="1197716" cy="596730"/>
          </a:xfrm>
          <a:prstGeom prst="rect">
            <a:avLst/>
          </a:prstGeom>
        </p:spPr>
      </p:pic>
      <p:sp>
        <p:nvSpPr>
          <p:cNvPr id="31" name="Rectangular Callout 30"/>
          <p:cNvSpPr/>
          <p:nvPr userDrawn="1"/>
        </p:nvSpPr>
        <p:spPr>
          <a:xfrm>
            <a:off x="8375489" y="1801303"/>
            <a:ext cx="822449" cy="144257"/>
          </a:xfrm>
          <a:prstGeom prst="wedgeRectCallout">
            <a:avLst>
              <a:gd name="adj1" fmla="val 40021"/>
              <a:gd name="adj2" fmla="val 10412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2" name="Rectangular Callout 31"/>
          <p:cNvSpPr/>
          <p:nvPr userDrawn="1"/>
        </p:nvSpPr>
        <p:spPr>
          <a:xfrm>
            <a:off x="9407216" y="2198041"/>
            <a:ext cx="716363" cy="169599"/>
          </a:xfrm>
          <a:prstGeom prst="wedgeRectCallout">
            <a:avLst>
              <a:gd name="adj1" fmla="val 57222"/>
              <a:gd name="adj2" fmla="val -164959"/>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3" name="Picture 32"/>
          <p:cNvPicPr>
            <a:picLocks noChangeAspect="1"/>
          </p:cNvPicPr>
          <p:nvPr userDrawn="1"/>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7610" y="2563653"/>
            <a:ext cx="1388940" cy="676435"/>
          </a:xfrm>
          <a:prstGeom prst="rect">
            <a:avLst/>
          </a:prstGeom>
        </p:spPr>
      </p:pic>
      <p:sp>
        <p:nvSpPr>
          <p:cNvPr id="34" name="Rectangular Callout 33"/>
          <p:cNvSpPr/>
          <p:nvPr userDrawn="1"/>
        </p:nvSpPr>
        <p:spPr>
          <a:xfrm>
            <a:off x="4293696" y="2613099"/>
            <a:ext cx="966149" cy="124822"/>
          </a:xfrm>
          <a:prstGeom prst="wedgeRectCallout">
            <a:avLst>
              <a:gd name="adj1" fmla="val 33213"/>
              <a:gd name="adj2" fmla="val 129786"/>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5" name="Rectangular Callout 34"/>
          <p:cNvSpPr/>
          <p:nvPr userDrawn="1"/>
        </p:nvSpPr>
        <p:spPr>
          <a:xfrm>
            <a:off x="6480762" y="3173234"/>
            <a:ext cx="526356" cy="77773"/>
          </a:xfrm>
          <a:prstGeom prst="wedgeRectCallout">
            <a:avLst>
              <a:gd name="adj1" fmla="val -146004"/>
              <a:gd name="adj2" fmla="val -208411"/>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6" name="Flowchart: Process 35"/>
          <p:cNvSpPr/>
          <p:nvPr userDrawn="1"/>
        </p:nvSpPr>
        <p:spPr>
          <a:xfrm>
            <a:off x="5889385" y="2787111"/>
            <a:ext cx="985825" cy="8624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37" name="Rectangular Callout 36"/>
          <p:cNvSpPr/>
          <p:nvPr userDrawn="1"/>
        </p:nvSpPr>
        <p:spPr>
          <a:xfrm>
            <a:off x="7021974" y="2457445"/>
            <a:ext cx="858879" cy="117132"/>
          </a:xfrm>
          <a:prstGeom prst="wedgeRectCallout">
            <a:avLst>
              <a:gd name="adj1" fmla="val 35789"/>
              <a:gd name="adj2" fmla="val 101164"/>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38" name="Picture 37"/>
          <p:cNvPicPr>
            <a:picLocks noChangeAspect="1"/>
          </p:cNvPicPr>
          <p:nvPr userDrawn="1"/>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04960" y="2532058"/>
            <a:ext cx="1141057" cy="736786"/>
          </a:xfrm>
          <a:prstGeom prst="rect">
            <a:avLst/>
          </a:prstGeom>
        </p:spPr>
      </p:pic>
      <p:sp>
        <p:nvSpPr>
          <p:cNvPr id="39" name="Rectangular Callout 38"/>
          <p:cNvSpPr/>
          <p:nvPr userDrawn="1"/>
        </p:nvSpPr>
        <p:spPr>
          <a:xfrm>
            <a:off x="9267391" y="2689551"/>
            <a:ext cx="1308285" cy="120045"/>
          </a:xfrm>
          <a:prstGeom prst="wedgeRectCallout">
            <a:avLst>
              <a:gd name="adj1" fmla="val 51208"/>
              <a:gd name="adj2" fmla="val -9775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0" name="Flowchart: Process 39"/>
          <p:cNvSpPr/>
          <p:nvPr userDrawn="1"/>
        </p:nvSpPr>
        <p:spPr>
          <a:xfrm>
            <a:off x="9189629" y="2469321"/>
            <a:ext cx="1706932" cy="9338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1" name="Picture 40"/>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644188" y="2490306"/>
            <a:ext cx="889441" cy="658242"/>
          </a:xfrm>
          <a:prstGeom prst="rect">
            <a:avLst/>
          </a:prstGeom>
        </p:spPr>
      </p:pic>
      <p:sp>
        <p:nvSpPr>
          <p:cNvPr id="42" name="Flowchart: Process 41"/>
          <p:cNvSpPr/>
          <p:nvPr userDrawn="1"/>
        </p:nvSpPr>
        <p:spPr>
          <a:xfrm>
            <a:off x="9285627" y="3148549"/>
            <a:ext cx="2162268" cy="5185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pic>
        <p:nvPicPr>
          <p:cNvPr id="43" name="Picture 42"/>
          <p:cNvPicPr>
            <a:picLocks noChangeAspect="1"/>
          </p:cNvPicPr>
          <p:nvPr userDrawn="1"/>
        </p:nvPicPr>
        <p:blipFill>
          <a:blip r:embed="rId2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941853" y="3426207"/>
            <a:ext cx="855291" cy="538973"/>
          </a:xfrm>
          <a:prstGeom prst="rect">
            <a:avLst/>
          </a:prstGeom>
        </p:spPr>
      </p:pic>
      <p:sp>
        <p:nvSpPr>
          <p:cNvPr id="44" name="Rectangular Callout 43"/>
          <p:cNvSpPr/>
          <p:nvPr userDrawn="1"/>
        </p:nvSpPr>
        <p:spPr>
          <a:xfrm>
            <a:off x="5039813" y="3549172"/>
            <a:ext cx="866255" cy="137931"/>
          </a:xfrm>
          <a:prstGeom prst="wedgeRectCallout">
            <a:avLst>
              <a:gd name="adj1" fmla="val 73712"/>
              <a:gd name="adj2" fmla="val -2187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5" name="Flowchart: Process 44"/>
          <p:cNvSpPr/>
          <p:nvPr userDrawn="1"/>
        </p:nvSpPr>
        <p:spPr>
          <a:xfrm>
            <a:off x="3722894" y="3333476"/>
            <a:ext cx="1737199" cy="126820"/>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solidFill>
                <a:schemeClr val="tx1"/>
              </a:solidFill>
            </a:endParaRPr>
          </a:p>
        </p:txBody>
      </p:sp>
      <p:sp>
        <p:nvSpPr>
          <p:cNvPr id="46" name="Rectangular Callout 45"/>
          <p:cNvSpPr/>
          <p:nvPr userDrawn="1"/>
        </p:nvSpPr>
        <p:spPr>
          <a:xfrm>
            <a:off x="10200925" y="3413428"/>
            <a:ext cx="695635" cy="179825"/>
          </a:xfrm>
          <a:prstGeom prst="wedgeRectCallout">
            <a:avLst>
              <a:gd name="adj1" fmla="val -130207"/>
              <a:gd name="adj2" fmla="val -3452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47" name="Flowchart: Process 46"/>
          <p:cNvSpPr/>
          <p:nvPr userDrawn="1"/>
        </p:nvSpPr>
        <p:spPr>
          <a:xfrm>
            <a:off x="8046451" y="3334766"/>
            <a:ext cx="1188696" cy="10777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48" name="Picture 47"/>
          <p:cNvPicPr>
            <a:picLocks noChangeAspect="1"/>
          </p:cNvPicPr>
          <p:nvPr userDrawn="1"/>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91180" y="3321016"/>
            <a:ext cx="984336" cy="718113"/>
          </a:xfrm>
          <a:prstGeom prst="rect">
            <a:avLst/>
          </a:prstGeom>
          <a:ln w="3175">
            <a:solidFill>
              <a:schemeClr val="tx1"/>
            </a:solidFill>
          </a:ln>
        </p:spPr>
      </p:pic>
      <p:sp>
        <p:nvSpPr>
          <p:cNvPr id="49" name="Flowchart: Process 48"/>
          <p:cNvSpPr/>
          <p:nvPr userDrawn="1"/>
        </p:nvSpPr>
        <p:spPr>
          <a:xfrm>
            <a:off x="3463733" y="4090628"/>
            <a:ext cx="1089991" cy="7300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0" name="Picture 49"/>
          <p:cNvPicPr>
            <a:picLocks noChangeAspect="1"/>
          </p:cNvPicPr>
          <p:nvPr userDrawn="1"/>
        </p:nvPicPr>
        <p:blipFill>
          <a:blip r:embed="rId2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652826" y="3977262"/>
            <a:ext cx="887617" cy="531085"/>
          </a:xfrm>
          <a:prstGeom prst="rect">
            <a:avLst/>
          </a:prstGeom>
        </p:spPr>
      </p:pic>
      <p:sp>
        <p:nvSpPr>
          <p:cNvPr id="51" name="Rectangular Callout 50"/>
          <p:cNvSpPr/>
          <p:nvPr userDrawn="1"/>
        </p:nvSpPr>
        <p:spPr>
          <a:xfrm>
            <a:off x="5521297" y="4169717"/>
            <a:ext cx="256128" cy="82102"/>
          </a:xfrm>
          <a:prstGeom prst="wedgeRectCallout">
            <a:avLst>
              <a:gd name="adj1" fmla="val -106661"/>
              <a:gd name="adj2" fmla="val -4195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2" name="Flowchart: Process 51"/>
          <p:cNvSpPr/>
          <p:nvPr userDrawn="1"/>
        </p:nvSpPr>
        <p:spPr>
          <a:xfrm>
            <a:off x="6937831" y="4110712"/>
            <a:ext cx="1091757" cy="102549"/>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3" name="Picture 52"/>
          <p:cNvPicPr>
            <a:picLocks noChangeAspect="1"/>
          </p:cNvPicPr>
          <p:nvPr userDrawn="1"/>
        </p:nvPicPr>
        <p:blipFill>
          <a:blip r:embed="rId2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40376" y="4148274"/>
            <a:ext cx="767987" cy="405372"/>
          </a:xfrm>
          <a:prstGeom prst="rect">
            <a:avLst/>
          </a:prstGeom>
        </p:spPr>
      </p:pic>
      <p:sp>
        <p:nvSpPr>
          <p:cNvPr id="54" name="Rectangular Callout 53"/>
          <p:cNvSpPr/>
          <p:nvPr userDrawn="1"/>
        </p:nvSpPr>
        <p:spPr>
          <a:xfrm>
            <a:off x="6160502" y="4080971"/>
            <a:ext cx="383069" cy="132290"/>
          </a:xfrm>
          <a:prstGeom prst="wedgeRectCallout">
            <a:avLst>
              <a:gd name="adj1" fmla="val 70480"/>
              <a:gd name="adj2" fmla="val 6492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5" name="Rectangular Callout 54"/>
          <p:cNvSpPr/>
          <p:nvPr userDrawn="1"/>
        </p:nvSpPr>
        <p:spPr>
          <a:xfrm>
            <a:off x="7308363" y="4347400"/>
            <a:ext cx="490808" cy="80108"/>
          </a:xfrm>
          <a:prstGeom prst="wedgeRectCallout">
            <a:avLst>
              <a:gd name="adj1" fmla="val -56191"/>
              <a:gd name="adj2" fmla="val -33343"/>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6" name="Rectangular Callout 55"/>
          <p:cNvSpPr/>
          <p:nvPr userDrawn="1"/>
        </p:nvSpPr>
        <p:spPr>
          <a:xfrm>
            <a:off x="8375488" y="4075140"/>
            <a:ext cx="375953" cy="147084"/>
          </a:xfrm>
          <a:prstGeom prst="wedgeRectCallout">
            <a:avLst>
              <a:gd name="adj1" fmla="val -3146"/>
              <a:gd name="adj2" fmla="val 98470"/>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57" name="Flowchart: Process 56"/>
          <p:cNvSpPr/>
          <p:nvPr userDrawn="1"/>
        </p:nvSpPr>
        <p:spPr>
          <a:xfrm>
            <a:off x="9569694" y="4189547"/>
            <a:ext cx="1449773" cy="53256"/>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58" name="Picture 57"/>
          <p:cNvPicPr>
            <a:picLocks noChangeAspect="1"/>
          </p:cNvPicPr>
          <p:nvPr userDrawn="1"/>
        </p:nvPicPr>
        <p:blipFill>
          <a:blip r:embed="rId2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823757" y="4155765"/>
            <a:ext cx="411391" cy="357601"/>
          </a:xfrm>
          <a:prstGeom prst="rect">
            <a:avLst/>
          </a:prstGeom>
        </p:spPr>
      </p:pic>
      <p:sp>
        <p:nvSpPr>
          <p:cNvPr id="59" name="Rectangular Callout 58"/>
          <p:cNvSpPr/>
          <p:nvPr userDrawn="1"/>
        </p:nvSpPr>
        <p:spPr>
          <a:xfrm>
            <a:off x="5198076" y="4619764"/>
            <a:ext cx="1136821" cy="64698"/>
          </a:xfrm>
          <a:prstGeom prst="wedgeRectCallout">
            <a:avLst>
              <a:gd name="adj1" fmla="val 1183"/>
              <a:gd name="adj2" fmla="val 15214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0" name="Flowchart: Process 59"/>
          <p:cNvSpPr/>
          <p:nvPr userDrawn="1"/>
        </p:nvSpPr>
        <p:spPr>
          <a:xfrm>
            <a:off x="4612859" y="4881945"/>
            <a:ext cx="1647568" cy="125411"/>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a:p>
            <a:r>
              <a:rPr lang="en-US" sz="1800" dirty="0">
                <a:solidFill>
                  <a:schemeClr val="tx1"/>
                </a:solidFill>
              </a:rPr>
              <a:t> </a:t>
            </a:r>
          </a:p>
          <a:p>
            <a:r>
              <a:rPr lang="en-US" sz="1800" dirty="0">
                <a:solidFill>
                  <a:schemeClr val="tx1"/>
                </a:solidFill>
              </a:rPr>
              <a:t> </a:t>
            </a:r>
          </a:p>
        </p:txBody>
      </p:sp>
      <p:pic>
        <p:nvPicPr>
          <p:cNvPr id="61" name="Picture 60"/>
          <p:cNvPicPr>
            <a:picLocks noChangeAspect="1"/>
          </p:cNvPicPr>
          <p:nvPr userDrawn="1"/>
        </p:nvPicPr>
        <p:blipFill>
          <a:blip r:embed="rId2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4155000" y="4580431"/>
            <a:ext cx="1104845" cy="548352"/>
          </a:xfrm>
          <a:prstGeom prst="rect">
            <a:avLst/>
          </a:prstGeom>
        </p:spPr>
      </p:pic>
      <p:sp>
        <p:nvSpPr>
          <p:cNvPr id="62" name="Rectangular Callout 61"/>
          <p:cNvSpPr/>
          <p:nvPr userDrawn="1"/>
        </p:nvSpPr>
        <p:spPr>
          <a:xfrm rot="11048636">
            <a:off x="3641151" y="4673227"/>
            <a:ext cx="538564" cy="120575"/>
          </a:xfrm>
          <a:prstGeom prst="wedgeRectCallout">
            <a:avLst>
              <a:gd name="adj1" fmla="val -47924"/>
              <a:gd name="adj2" fmla="val 4412"/>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3" name="Flowchart: Process 62"/>
          <p:cNvSpPr/>
          <p:nvPr userDrawn="1"/>
        </p:nvSpPr>
        <p:spPr>
          <a:xfrm>
            <a:off x="7036490" y="4623350"/>
            <a:ext cx="1454639" cy="93654"/>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pic>
        <p:nvPicPr>
          <p:cNvPr id="64" name="Picture 63"/>
          <p:cNvPicPr>
            <a:picLocks noChangeAspect="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flipH="1">
            <a:off x="9429087" y="4518695"/>
            <a:ext cx="906456" cy="542357"/>
          </a:xfrm>
          <a:prstGeom prst="rect">
            <a:avLst/>
          </a:prstGeom>
        </p:spPr>
      </p:pic>
      <p:sp>
        <p:nvSpPr>
          <p:cNvPr id="65" name="Rectangular Callout 64"/>
          <p:cNvSpPr/>
          <p:nvPr userDrawn="1"/>
        </p:nvSpPr>
        <p:spPr>
          <a:xfrm>
            <a:off x="10569199" y="4626082"/>
            <a:ext cx="298908" cy="155732"/>
          </a:xfrm>
          <a:prstGeom prst="wedgeRectCallout">
            <a:avLst>
              <a:gd name="adj1" fmla="val -130207"/>
              <a:gd name="adj2" fmla="val -36015"/>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
        <p:nvSpPr>
          <p:cNvPr id="66" name="Flowchart: Process 65"/>
          <p:cNvSpPr/>
          <p:nvPr userDrawn="1"/>
        </p:nvSpPr>
        <p:spPr>
          <a:xfrm>
            <a:off x="7367028" y="4893117"/>
            <a:ext cx="1358845" cy="51533"/>
          </a:xfrm>
          <a:prstGeom prst="flowChartProcess">
            <a:avLst/>
          </a:prstGeom>
          <a:solidFill>
            <a:schemeClr val="bg1"/>
          </a:solidFill>
          <a:ln w="3175">
            <a:solidFill>
              <a:schemeClr val="tx1">
                <a:lumMod val="95000"/>
                <a:lumOff val="5000"/>
              </a:schemeClr>
            </a:solidFill>
          </a:ln>
          <a:effectLst>
            <a:outerShdw blurRad="50800" dist="1143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rPr>
              <a:t> </a:t>
            </a:r>
          </a:p>
        </p:txBody>
      </p:sp>
    </p:spTree>
    <p:extLst>
      <p:ext uri="{BB962C8B-B14F-4D97-AF65-F5344CB8AC3E}">
        <p14:creationId xmlns:p14="http://schemas.microsoft.com/office/powerpoint/2010/main" val="207088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ic Strip Norm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0"/>
          </p:nvPr>
        </p:nvSpPr>
        <p:spPr>
          <a:xfrm>
            <a:off x="12319000" y="0"/>
            <a:ext cx="5029200" cy="850897"/>
          </a:xfrm>
          <a:prstGeom prst="rec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buNone/>
              <a:defRPr sz="2400" i="1"/>
            </a:lvl1pPr>
          </a:lstStyle>
          <a:p>
            <a:pPr lvl="0"/>
            <a:r>
              <a:rPr lang="en-US" dirty="0"/>
              <a:t>Edit Master text styles</a:t>
            </a:r>
          </a:p>
        </p:txBody>
      </p:sp>
      <p:sp>
        <p:nvSpPr>
          <p:cNvPr id="9" name="Text Placeholder 7"/>
          <p:cNvSpPr>
            <a:spLocks noGrp="1"/>
          </p:cNvSpPr>
          <p:nvPr>
            <p:ph type="body" sz="quarter" idx="11"/>
          </p:nvPr>
        </p:nvSpPr>
        <p:spPr>
          <a:xfrm>
            <a:off x="12319000" y="1028700"/>
            <a:ext cx="5029200" cy="850897"/>
          </a:xfrm>
          <a:prstGeom prst="wedgeRectCallou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buNone/>
              <a:defRPr sz="2400" i="1"/>
            </a:lvl1pPr>
          </a:lstStyle>
          <a:p>
            <a:pPr lvl="0"/>
            <a:r>
              <a:rPr lang="en-US" dirty="0"/>
              <a:t>Edit Master text styles</a:t>
            </a:r>
          </a:p>
        </p:txBody>
      </p:sp>
      <p:sp>
        <p:nvSpPr>
          <p:cNvPr id="10" name="Text Placeholder 7"/>
          <p:cNvSpPr>
            <a:spLocks noGrp="1"/>
          </p:cNvSpPr>
          <p:nvPr>
            <p:ph type="body" sz="quarter" idx="12"/>
          </p:nvPr>
        </p:nvSpPr>
        <p:spPr>
          <a:xfrm>
            <a:off x="12319000" y="2124383"/>
            <a:ext cx="5029200" cy="850897"/>
          </a:xfrm>
          <a:prstGeom prst="wedgeRectCallou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buNone/>
              <a:defRPr sz="2400" i="1"/>
            </a:lvl1pPr>
          </a:lstStyle>
          <a:p>
            <a:pPr lvl="0"/>
            <a:r>
              <a:rPr lang="en-US" dirty="0"/>
              <a:t>Edit Master text styles</a:t>
            </a:r>
          </a:p>
        </p:txBody>
      </p:sp>
      <p:sp>
        <p:nvSpPr>
          <p:cNvPr id="11" name="Text Placeholder 7"/>
          <p:cNvSpPr>
            <a:spLocks noGrp="1"/>
          </p:cNvSpPr>
          <p:nvPr>
            <p:ph type="body" sz="quarter" idx="13"/>
          </p:nvPr>
        </p:nvSpPr>
        <p:spPr>
          <a:xfrm>
            <a:off x="12319000" y="3220066"/>
            <a:ext cx="5029200" cy="850897"/>
          </a:xfrm>
          <a:prstGeom prst="wedgeRectCallou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buNone/>
              <a:defRPr sz="2400" i="1"/>
            </a:lvl1pPr>
          </a:lstStyle>
          <a:p>
            <a:pPr lvl="0"/>
            <a:r>
              <a:rPr lang="en-US" dirty="0"/>
              <a:t>Edit Master text styles</a:t>
            </a:r>
          </a:p>
        </p:txBody>
      </p:sp>
      <p:sp>
        <p:nvSpPr>
          <p:cNvPr id="12" name="Text Placeholder 7"/>
          <p:cNvSpPr>
            <a:spLocks noGrp="1"/>
          </p:cNvSpPr>
          <p:nvPr>
            <p:ph type="body" sz="quarter" idx="14"/>
          </p:nvPr>
        </p:nvSpPr>
        <p:spPr>
          <a:xfrm>
            <a:off x="12319000" y="4259215"/>
            <a:ext cx="5029200" cy="850897"/>
          </a:xfrm>
          <a:prstGeom prst="wedgeRectCallou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buNone/>
              <a:defRPr sz="2400" i="1"/>
            </a:lvl1pPr>
          </a:lstStyle>
          <a:p>
            <a:pPr lvl="0"/>
            <a:r>
              <a:rPr lang="en-US" dirty="0"/>
              <a:t>Edit Master text styles</a:t>
            </a:r>
          </a:p>
        </p:txBody>
      </p:sp>
      <p:sp>
        <p:nvSpPr>
          <p:cNvPr id="13"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dirty="0"/>
          </a:p>
        </p:txBody>
      </p:sp>
    </p:spTree>
    <p:extLst>
      <p:ext uri="{BB962C8B-B14F-4D97-AF65-F5344CB8AC3E}">
        <p14:creationId xmlns:p14="http://schemas.microsoft.com/office/powerpoint/2010/main" val="87730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Hypertension">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12192000" cy="1038008"/>
          </a:xfrm>
        </p:spPr>
        <p:txBody>
          <a:bodyPr/>
          <a:lstStyle/>
          <a:p>
            <a:r>
              <a:rPr lang="en-US" dirty="0"/>
              <a:t>Click to edit Master title style</a:t>
            </a:r>
          </a:p>
        </p:txBody>
      </p:sp>
      <p:sp>
        <p:nvSpPr>
          <p:cNvPr id="4"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dirty="0"/>
          </a:p>
        </p:txBody>
      </p:sp>
    </p:spTree>
    <p:extLst>
      <p:ext uri="{BB962C8B-B14F-4D97-AF65-F5344CB8AC3E}">
        <p14:creationId xmlns:p14="http://schemas.microsoft.com/office/powerpoint/2010/main" val="335397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9">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sp>
        <p:nvSpPr>
          <p:cNvPr id="2" name="Title Placeholder 1">
            <a:extLst>
              <a:ext uri="{FF2B5EF4-FFF2-40B4-BE49-F238E27FC236}">
                <a16:creationId xmlns:a16="http://schemas.microsoft.com/office/drawing/2014/main" id="{B81E6E3C-D605-3E42-B966-E265408EAB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E700E1A-148D-E74A-99C5-EF34E045BD26}"/>
              </a:ext>
            </a:extLst>
          </p:cNvPr>
          <p:cNvSpPr>
            <a:spLocks noGrp="1"/>
          </p:cNvSpPr>
          <p:nvPr>
            <p:ph type="body" idx="1"/>
          </p:nvPr>
        </p:nvSpPr>
        <p:spPr>
          <a:xfrm>
            <a:off x="838200" y="1825625"/>
            <a:ext cx="10515600" cy="39993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dirty="0"/>
          </a:p>
        </p:txBody>
      </p:sp>
      <p:pic>
        <p:nvPicPr>
          <p:cNvPr id="13" name="Picture 12"/>
          <p:cNvPicPr>
            <a:picLocks noChangeAspect="1"/>
          </p:cNvPicPr>
          <p:nvPr userDrawn="1"/>
        </p:nvPicPr>
        <p:blipFill rotWithShape="1">
          <a:blip r:embed="rId9">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4" name="Picture 13"/>
          <p:cNvPicPr>
            <a:picLocks noChangeAspect="1"/>
          </p:cNvPicPr>
          <p:nvPr userDrawn="1"/>
        </p:nvPicPr>
        <p:blipFill rotWithShape="1">
          <a:blip r:embed="rId9">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5" name="Picture 14"/>
          <p:cNvPicPr>
            <a:picLocks noChangeAspect="1"/>
          </p:cNvPicPr>
          <p:nvPr userDrawn="1"/>
        </p:nvPicPr>
        <p:blipFill rotWithShape="1">
          <a:blip r:embed="rId9">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10" name="Rectangle 9">
            <a:extLst>
              <a:ext uri="{FF2B5EF4-FFF2-40B4-BE49-F238E27FC236}">
                <a16:creationId xmlns:a16="http://schemas.microsoft.com/office/drawing/2014/main" id="{F8617267-6CC2-0040-92B9-A1824CFC55E9}"/>
              </a:ext>
            </a:extLst>
          </p:cNvPr>
          <p:cNvSpPr/>
          <p:nvPr userDrawn="1"/>
        </p:nvSpPr>
        <p:spPr>
          <a:xfrm>
            <a:off x="11129049" y="6004289"/>
            <a:ext cx="1062951" cy="769441"/>
          </a:xfrm>
          <a:prstGeom prst="rect">
            <a:avLst/>
          </a:prstGeom>
        </p:spPr>
        <p:txBody>
          <a:bodyPr wrap="square">
            <a:spAutoFit/>
          </a:bodyPr>
          <a:lstStyle/>
          <a:p>
            <a:pPr algn="r"/>
            <a:r>
              <a:rPr lang="en-US" sz="1100" dirty="0">
                <a:solidFill>
                  <a:schemeClr val="bg1">
                    <a:lumMod val="50000"/>
                  </a:schemeClr>
                </a:solidFill>
              </a:rPr>
              <a:t>Hospital AIM Team </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Tree>
    <p:extLst>
      <p:ext uri="{BB962C8B-B14F-4D97-AF65-F5344CB8AC3E}">
        <p14:creationId xmlns:p14="http://schemas.microsoft.com/office/powerpoint/2010/main" val="15580219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l="4389" t="13833" b="41511"/>
          <a:stretch/>
        </p:blipFill>
        <p:spPr>
          <a:xfrm>
            <a:off x="7769387" y="5950565"/>
            <a:ext cx="4372304" cy="912689"/>
          </a:xfrm>
          <a:prstGeom prst="rect">
            <a:avLst/>
          </a:prstGeom>
        </p:spPr>
      </p:pic>
      <p:pic>
        <p:nvPicPr>
          <p:cNvPr id="12" name="Picture 11"/>
          <p:cNvPicPr>
            <a:picLocks noChangeAspect="1"/>
          </p:cNvPicPr>
          <p:nvPr userDrawn="1"/>
        </p:nvPicPr>
        <p:blipFill rotWithShape="1">
          <a:blip r:embed="rId5">
            <a:extLst>
              <a:ext uri="{28A0092B-C50C-407E-A947-70E740481C1C}">
                <a14:useLocalDpi xmlns:a14="http://schemas.microsoft.com/office/drawing/2010/main" val="0"/>
              </a:ext>
            </a:extLst>
          </a:blip>
          <a:srcRect l="4389" t="13833" r="26926" b="41511"/>
          <a:stretch/>
        </p:blipFill>
        <p:spPr>
          <a:xfrm>
            <a:off x="4647976" y="5950565"/>
            <a:ext cx="3140988" cy="912689"/>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l="4388" t="13833" r="24814" b="41511"/>
          <a:stretch/>
        </p:blipFill>
        <p:spPr>
          <a:xfrm>
            <a:off x="1444845" y="5950565"/>
            <a:ext cx="3237590" cy="912689"/>
          </a:xfrm>
          <a:prstGeom prst="rect">
            <a:avLst/>
          </a:prstGeom>
        </p:spPr>
      </p:pic>
      <p:pic>
        <p:nvPicPr>
          <p:cNvPr id="14" name="Picture 13"/>
          <p:cNvPicPr>
            <a:picLocks noChangeAspect="1"/>
          </p:cNvPicPr>
          <p:nvPr userDrawn="1"/>
        </p:nvPicPr>
        <p:blipFill rotWithShape="1">
          <a:blip r:embed="rId5">
            <a:extLst>
              <a:ext uri="{28A0092B-C50C-407E-A947-70E740481C1C}">
                <a14:useLocalDpi xmlns:a14="http://schemas.microsoft.com/office/drawing/2010/main" val="0"/>
              </a:ext>
            </a:extLst>
          </a:blip>
          <a:srcRect l="4388" t="13833" r="62214" b="41511"/>
          <a:stretch/>
        </p:blipFill>
        <p:spPr>
          <a:xfrm>
            <a:off x="0" y="5950565"/>
            <a:ext cx="1527313" cy="912689"/>
          </a:xfrm>
          <a:prstGeom prst="rect">
            <a:avLst/>
          </a:prstGeom>
        </p:spPr>
      </p:pic>
      <p:sp>
        <p:nvSpPr>
          <p:cNvPr id="8" name="Title Placeholder 1">
            <a:extLst>
              <a:ext uri="{FF2B5EF4-FFF2-40B4-BE49-F238E27FC236}">
                <a16:creationId xmlns:a16="http://schemas.microsoft.com/office/drawing/2014/main" id="{B81E6E3C-D605-3E42-B966-E265408EAB50}"/>
              </a:ext>
            </a:extLst>
          </p:cNvPr>
          <p:cNvSpPr>
            <a:spLocks noGrp="1"/>
          </p:cNvSpPr>
          <p:nvPr>
            <p:ph type="title"/>
          </p:nvPr>
        </p:nvSpPr>
        <p:spPr>
          <a:xfrm rot="16200000">
            <a:off x="-2314745" y="2312499"/>
            <a:ext cx="5950567" cy="1325563"/>
          </a:xfrm>
          <a:prstGeom prst="rect">
            <a:avLst/>
          </a:prstGeom>
          <a:solidFill>
            <a:schemeClr val="bg1"/>
          </a:solidFill>
          <a:ln>
            <a:solidFill>
              <a:srgbClr val="4258A6"/>
            </a:solidFill>
          </a:ln>
        </p:spPr>
        <p:txBody>
          <a:bodyPr vert="horz" lIns="91440" tIns="45720" rIns="91440" bIns="45720" rtlCol="0" anchor="ctr">
            <a:normAutofit/>
          </a:bodyPr>
          <a:lstStyle/>
          <a:p>
            <a:r>
              <a:rPr lang="en-US" dirty="0"/>
              <a:t>Click to edit Master title style</a:t>
            </a:r>
          </a:p>
        </p:txBody>
      </p:sp>
      <p:sp>
        <p:nvSpPr>
          <p:cNvPr id="18" name="Slide Number Placeholder 5">
            <a:extLst>
              <a:ext uri="{FF2B5EF4-FFF2-40B4-BE49-F238E27FC236}">
                <a16:creationId xmlns:a16="http://schemas.microsoft.com/office/drawing/2014/main" id="{77056866-F954-9E45-8482-1D02C351F8A6}"/>
              </a:ext>
            </a:extLst>
          </p:cNvPr>
          <p:cNvSpPr>
            <a:spLocks noGrp="1"/>
          </p:cNvSpPr>
          <p:nvPr>
            <p:ph type="sldNum" sz="quarter" idx="4"/>
          </p:nvPr>
        </p:nvSpPr>
        <p:spPr>
          <a:xfrm>
            <a:off x="11151294" y="6255876"/>
            <a:ext cx="431337"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fld id="{8CE19BDE-ABDF-3B41-B278-49B517E6C0DD}" type="slidenum">
              <a:rPr lang="en-US" smtClean="0"/>
              <a:pPr/>
              <a:t>‹#›</a:t>
            </a:fld>
            <a:endParaRPr lang="en-US" dirty="0"/>
          </a:p>
        </p:txBody>
      </p:sp>
      <p:sp>
        <p:nvSpPr>
          <p:cNvPr id="11" name="Rectangle 10">
            <a:extLst>
              <a:ext uri="{FF2B5EF4-FFF2-40B4-BE49-F238E27FC236}">
                <a16:creationId xmlns:a16="http://schemas.microsoft.com/office/drawing/2014/main" id="{5E752998-72CD-4A4A-A58D-EB3D2F2A3839}"/>
              </a:ext>
            </a:extLst>
          </p:cNvPr>
          <p:cNvSpPr/>
          <p:nvPr userDrawn="1"/>
        </p:nvSpPr>
        <p:spPr>
          <a:xfrm>
            <a:off x="11157624" y="5988607"/>
            <a:ext cx="1062951" cy="769441"/>
          </a:xfrm>
          <a:prstGeom prst="rect">
            <a:avLst/>
          </a:prstGeom>
        </p:spPr>
        <p:txBody>
          <a:bodyPr wrap="square">
            <a:spAutoFit/>
          </a:bodyPr>
          <a:lstStyle/>
          <a:p>
            <a:pPr algn="r"/>
            <a:r>
              <a:rPr lang="en-US" sz="1100" dirty="0">
                <a:solidFill>
                  <a:schemeClr val="bg1">
                    <a:lumMod val="50000"/>
                  </a:schemeClr>
                </a:solidFill>
              </a:rPr>
              <a:t>Hospital AIM</a:t>
            </a:r>
          </a:p>
          <a:p>
            <a:pPr algn="r"/>
            <a:r>
              <a:rPr lang="en-US" sz="1100" dirty="0">
                <a:solidFill>
                  <a:schemeClr val="bg1">
                    <a:lumMod val="50000"/>
                  </a:schemeClr>
                </a:solidFill>
              </a:rPr>
              <a:t>Team</a:t>
            </a:r>
          </a:p>
          <a:p>
            <a:pPr algn="r"/>
            <a:r>
              <a:rPr lang="en-US" sz="1100" dirty="0">
                <a:solidFill>
                  <a:schemeClr val="bg1">
                    <a:lumMod val="50000"/>
                  </a:schemeClr>
                </a:solidFill>
              </a:rPr>
              <a:t>Leads</a:t>
            </a:r>
          </a:p>
          <a:p>
            <a:pPr algn="r"/>
            <a:r>
              <a:rPr lang="en-US" sz="1100" dirty="0">
                <a:solidFill>
                  <a:schemeClr val="bg1">
                    <a:lumMod val="50000"/>
                  </a:schemeClr>
                </a:solidFill>
              </a:rPr>
              <a:t>SPPC-II</a:t>
            </a:r>
          </a:p>
        </p:txBody>
      </p:sp>
      <p:sp>
        <p:nvSpPr>
          <p:cNvPr id="15" name="Rectangle 14" descr="Semi-transparent image of hospital. ">
            <a:extLst>
              <a:ext uri="{FF2B5EF4-FFF2-40B4-BE49-F238E27FC236}">
                <a16:creationId xmlns:a16="http://schemas.microsoft.com/office/drawing/2014/main" id="{41DF930D-EC4C-4878-B9F8-0F358BDF9F68}"/>
              </a:ext>
            </a:extLst>
          </p:cNvPr>
          <p:cNvSpPr/>
          <p:nvPr userDrawn="1"/>
        </p:nvSpPr>
        <p:spPr>
          <a:xfrm>
            <a:off x="1323321" y="-4"/>
            <a:ext cx="11285773" cy="6013627"/>
          </a:xfrm>
          <a:prstGeom prst="rect">
            <a:avLst/>
          </a:prstGeom>
          <a:blipFill dpi="0" rotWithShape="1">
            <a:blip r:embed="rId6">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979400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34.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3.xml"/><Relationship Id="rId5" Type="http://schemas.openxmlformats.org/officeDocument/2006/relationships/image" Target="../media/image35.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image" Target="../media/image35.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5.xml"/><Relationship Id="rId5" Type="http://schemas.openxmlformats.org/officeDocument/2006/relationships/image" Target="../media/image35.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microsoft.com/office/2007/relationships/hdphoto" Target="../media/hdphoto3.wdp"/><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39.png"/><Relationship Id="rId5" Type="http://schemas.openxmlformats.org/officeDocument/2006/relationships/image" Target="../media/image35.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39.png"/><Relationship Id="rId5" Type="http://schemas.openxmlformats.org/officeDocument/2006/relationships/image" Target="../media/image35.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microsoft.com/office/2007/relationships/hdphoto" Target="../media/hdphoto3.wdp"/><Relationship Id="rId2" Type="http://schemas.openxmlformats.org/officeDocument/2006/relationships/slideLayout" Target="../slideLayouts/slideLayout8.xml"/><Relationship Id="rId1" Type="http://schemas.openxmlformats.org/officeDocument/2006/relationships/tags" Target="../tags/tag9.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39.png"/><Relationship Id="rId5" Type="http://schemas.openxmlformats.org/officeDocument/2006/relationships/image" Target="../media/image35.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6.png"/><Relationship Id="rId2" Type="http://schemas.openxmlformats.org/officeDocument/2006/relationships/slideLayout" Target="../slideLayouts/slideLayout8.xml"/><Relationship Id="rId1" Type="http://schemas.openxmlformats.org/officeDocument/2006/relationships/tags" Target="../tags/tag11.xml"/><Relationship Id="rId6" Type="http://schemas.microsoft.com/office/2007/relationships/hdphoto" Target="../media/hdphoto3.wdp"/><Relationship Id="rId5" Type="http://schemas.openxmlformats.org/officeDocument/2006/relationships/image" Target="../media/image40.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microsoft.com/office/2007/relationships/hdphoto" Target="../media/hdphoto3.wdp"/><Relationship Id="rId2" Type="http://schemas.openxmlformats.org/officeDocument/2006/relationships/slideLayout" Target="../slideLayouts/slideLayout8.xml"/><Relationship Id="rId1" Type="http://schemas.openxmlformats.org/officeDocument/2006/relationships/tags" Target="../tags/tag13.xml"/><Relationship Id="rId6" Type="http://schemas.openxmlformats.org/officeDocument/2006/relationships/image" Target="../media/image40.png"/><Relationship Id="rId5" Type="http://schemas.openxmlformats.org/officeDocument/2006/relationships/image" Target="../media/image36.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microsoft.com/office/2007/relationships/hdphoto" Target="../media/hdphoto3.wdp"/><Relationship Id="rId2" Type="http://schemas.openxmlformats.org/officeDocument/2006/relationships/slideLayout" Target="../slideLayouts/slideLayout8.xml"/><Relationship Id="rId1" Type="http://schemas.openxmlformats.org/officeDocument/2006/relationships/tags" Target="../tags/tag14.xml"/><Relationship Id="rId6" Type="http://schemas.openxmlformats.org/officeDocument/2006/relationships/image" Target="../media/image38.png"/><Relationship Id="rId5" Type="http://schemas.openxmlformats.org/officeDocument/2006/relationships/image" Target="../media/image41.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15.xml"/><Relationship Id="rId5" Type="http://schemas.openxmlformats.org/officeDocument/2006/relationships/image" Target="../media/image41.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saferbirth.org/wp-content/uploads/U1-FINAL_AIM_Bundle_SHP2022.pdf"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0B58-8F49-2841-9312-616A71940AFA}"/>
              </a:ext>
            </a:extLst>
          </p:cNvPr>
          <p:cNvSpPr>
            <a:spLocks noGrp="1"/>
          </p:cNvSpPr>
          <p:nvPr>
            <p:ph type="ctrTitle"/>
          </p:nvPr>
        </p:nvSpPr>
        <p:spPr>
          <a:xfrm>
            <a:off x="3738001" y="2145594"/>
            <a:ext cx="6929718" cy="1042896"/>
          </a:xfrm>
        </p:spPr>
        <p:txBody>
          <a:bodyPr>
            <a:noAutofit/>
          </a:bodyPr>
          <a:lstStyle/>
          <a:p>
            <a:r>
              <a:rPr lang="en-US" sz="5400" b="1" dirty="0">
                <a:solidFill>
                  <a:prstClr val="black"/>
                </a:solidFill>
              </a:rPr>
              <a:t>Introduction</a:t>
            </a:r>
            <a:r>
              <a:rPr lang="en-US" b="1" dirty="0">
                <a:solidFill>
                  <a:prstClr val="black"/>
                </a:solidFill>
              </a:rPr>
              <a:t> </a:t>
            </a:r>
            <a:br>
              <a:rPr lang="en-US" b="1" dirty="0">
                <a:solidFill>
                  <a:prstClr val="black"/>
                </a:solidFill>
                <a:cs typeface="Calibri Light"/>
              </a:rPr>
            </a:br>
            <a:r>
              <a:rPr lang="en-US" sz="4000" dirty="0">
                <a:solidFill>
                  <a:prstClr val="black"/>
                </a:solidFill>
              </a:rPr>
              <a:t>to the SPPC-II Teamwork Toolkit </a:t>
            </a:r>
            <a:br>
              <a:rPr lang="en-US" sz="4000" dirty="0">
                <a:solidFill>
                  <a:prstClr val="black"/>
                </a:solidFill>
                <a:cs typeface="Calibri Light"/>
              </a:rPr>
            </a:br>
            <a:r>
              <a:rPr lang="en-US" sz="4000" dirty="0">
                <a:solidFill>
                  <a:prstClr val="black"/>
                </a:solidFill>
              </a:rPr>
              <a:t>for Severe Hypertension</a:t>
            </a:r>
            <a:endParaRPr lang="en-US" sz="4400" dirty="0"/>
          </a:p>
        </p:txBody>
      </p:sp>
      <p:sp>
        <p:nvSpPr>
          <p:cNvPr id="15" name="Text Placeholder 14"/>
          <p:cNvSpPr>
            <a:spLocks noGrp="1"/>
          </p:cNvSpPr>
          <p:nvPr>
            <p:ph type="body" sz="quarter" idx="11"/>
          </p:nvPr>
        </p:nvSpPr>
        <p:spPr>
          <a:xfrm>
            <a:off x="3738282" y="4297083"/>
            <a:ext cx="6929437" cy="655917"/>
          </a:xfrm>
        </p:spPr>
        <p:txBody>
          <a:bodyPr/>
          <a:lstStyle/>
          <a:p>
            <a:r>
              <a:rPr lang="en-US" dirty="0"/>
              <a:t>Module 1 of 8</a:t>
            </a:r>
          </a:p>
        </p:txBody>
      </p:sp>
      <p:sp>
        <p:nvSpPr>
          <p:cNvPr id="11" name="Text Placeholder 4">
            <a:extLst>
              <a:ext uri="{FF2B5EF4-FFF2-40B4-BE49-F238E27FC236}">
                <a16:creationId xmlns:a16="http://schemas.microsoft.com/office/drawing/2014/main" id="{B717D939-E547-3047-993A-D62B03521447}"/>
              </a:ext>
            </a:extLst>
          </p:cNvPr>
          <p:cNvSpPr>
            <a:spLocks noGrp="1"/>
          </p:cNvSpPr>
          <p:nvPr>
            <p:ph type="body" sz="quarter" idx="12"/>
          </p:nvPr>
        </p:nvSpPr>
        <p:spPr/>
        <p:txBody>
          <a:bodyPr anchor="ctr"/>
          <a:lstStyle/>
          <a:p>
            <a:pPr marL="0" lvl="0" indent="0" algn="ctr">
              <a:lnSpc>
                <a:spcPct val="100000"/>
              </a:lnSpc>
              <a:spcBef>
                <a:spcPts val="0"/>
              </a:spcBef>
              <a:buNone/>
            </a:pPr>
            <a:r>
              <a:rPr lang="en-US" sz="4000" dirty="0">
                <a:solidFill>
                  <a:prstClr val="black"/>
                </a:solidFill>
              </a:rPr>
              <a:t>SPPC-II</a:t>
            </a:r>
          </a:p>
          <a:p>
            <a:pPr marL="0" lvl="0" indent="0" algn="ctr">
              <a:spcBef>
                <a:spcPct val="0"/>
              </a:spcBef>
              <a:buNone/>
              <a:defRPr/>
            </a:pPr>
            <a:r>
              <a:rPr lang="en-US" sz="4000" dirty="0">
                <a:solidFill>
                  <a:prstClr val="black"/>
                </a:solidFill>
              </a:rPr>
              <a:t>Toolkit</a:t>
            </a:r>
          </a:p>
        </p:txBody>
      </p:sp>
      <p:pic>
        <p:nvPicPr>
          <p:cNvPr id="5" name="Picture 4" descr="Logo for Agency for Healthcare Research and Quality (AHRQ)">
            <a:extLst>
              <a:ext uri="{FF2B5EF4-FFF2-40B4-BE49-F238E27FC236}">
                <a16:creationId xmlns:a16="http://schemas.microsoft.com/office/drawing/2014/main" id="{304EA1F0-A7BD-4697-97A2-5A5E3783B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272" y="5696015"/>
            <a:ext cx="2377440" cy="822960"/>
          </a:xfrm>
          <a:prstGeom prst="rect">
            <a:avLst/>
          </a:prstGeom>
        </p:spPr>
      </p:pic>
      <p:sp>
        <p:nvSpPr>
          <p:cNvPr id="3" name="TextBox 2">
            <a:extLst>
              <a:ext uri="{FF2B5EF4-FFF2-40B4-BE49-F238E27FC236}">
                <a16:creationId xmlns:a16="http://schemas.microsoft.com/office/drawing/2014/main" id="{6DC47BEC-C819-BD67-FF07-5CF2C5399C6C}"/>
              </a:ext>
            </a:extLst>
          </p:cNvPr>
          <p:cNvSpPr txBox="1"/>
          <p:nvPr/>
        </p:nvSpPr>
        <p:spPr>
          <a:xfrm>
            <a:off x="9277350" y="5848350"/>
            <a:ext cx="2420214" cy="646331"/>
          </a:xfrm>
          <a:prstGeom prst="rect">
            <a:avLst/>
          </a:prstGeom>
          <a:noFill/>
        </p:spPr>
        <p:txBody>
          <a:bodyPr wrap="none" rtlCol="0">
            <a:spAutoFit/>
          </a:bodyPr>
          <a:lstStyle/>
          <a:p>
            <a:pPr algn="r"/>
            <a:r>
              <a:rPr lang="en-US" dirty="0"/>
              <a:t>AHRQ Pub. No. 23-0046</a:t>
            </a:r>
          </a:p>
          <a:p>
            <a:pPr algn="r"/>
            <a:r>
              <a:rPr lang="en-US" dirty="0"/>
              <a:t>July 2023</a:t>
            </a:r>
          </a:p>
        </p:txBody>
      </p:sp>
    </p:spTree>
    <p:extLst>
      <p:ext uri="{BB962C8B-B14F-4D97-AF65-F5344CB8AC3E}">
        <p14:creationId xmlns:p14="http://schemas.microsoft.com/office/powerpoint/2010/main" val="393623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64CD-B38C-A741-BEFD-CA51D4251E45}"/>
              </a:ext>
            </a:extLst>
          </p:cNvPr>
          <p:cNvSpPr>
            <a:spLocks noGrp="1"/>
          </p:cNvSpPr>
          <p:nvPr>
            <p:ph type="title"/>
          </p:nvPr>
        </p:nvSpPr>
        <p:spPr/>
        <p:txBody>
          <a:bodyPr/>
          <a:lstStyle/>
          <a:p>
            <a:r>
              <a:rPr lang="en-US" dirty="0"/>
              <a:t>Severe Hypertension: Response</a:t>
            </a:r>
          </a:p>
        </p:txBody>
      </p:sp>
      <p:pic>
        <p:nvPicPr>
          <p:cNvPr id="6" name="Content Placeholder 4" descr="Every case of severe hypertension/preeclampsia&#10;Facility-wide standard protocols with checklists and escalation policies for management and treatment of:&#10;&#10;Severe hypertension&#10;Eclampsia, seizure prophylaxis, and magnesium over-dosage&#10;Postpartum presentation of severe hypertension/preeclampsia&#10;Minimum requirements for protocol:&#10;&#10;Notification of physician or primary care provider if systolic BP =/&gt; 160 or diastolic BP =/&gt; 110 for two measurements within 15 minutes&#10;After the second elevated reading, treatment should be initiated ASAP (preferably within 60 minutes of verification)&#10;Includes onset and duration of magnesium sulfate therapy&#10;Includes escalation measures for those unresponsive to standard treatment&#10;Describes manner and verification of follow-up within 7 to 14 days postpartum&#10;Describe postpartum patient education for women with preeclampsia&#10;Support plan for patients, families, and staff for ICU admissions and serious complications of severe hypertension" title="Response"/>
          <p:cNvPicPr>
            <a:picLocks noChangeAspect="1"/>
          </p:cNvPicPr>
          <p:nvPr/>
        </p:nvPicPr>
        <p:blipFill>
          <a:blip r:embed="rId3"/>
          <a:stretch>
            <a:fillRect/>
          </a:stretch>
        </p:blipFill>
        <p:spPr>
          <a:xfrm>
            <a:off x="838200" y="1543078"/>
            <a:ext cx="5637058" cy="4396685"/>
          </a:xfrm>
          <a:prstGeom prst="rect">
            <a:avLst/>
          </a:prstGeom>
          <a:ln>
            <a:solidFill>
              <a:schemeClr val="accent1"/>
            </a:solidFill>
          </a:ln>
          <a:effectLst>
            <a:outerShdw blurRad="50800" dist="38100" dir="2700000" algn="tl" rotWithShape="0">
              <a:prstClr val="black">
                <a:alpha val="40000"/>
              </a:prstClr>
            </a:outerShdw>
          </a:effectLst>
        </p:spPr>
      </p:pic>
      <p:pic>
        <p:nvPicPr>
          <p:cNvPr id="9" name="Content Placeholder 7" descr="Hypertension handout" title="AIM patient safety bundle ">
            <a:extLst>
              <a:ext uri="{FF2B5EF4-FFF2-40B4-BE49-F238E27FC236}">
                <a16:creationId xmlns:a16="http://schemas.microsoft.com/office/drawing/2014/main" id="{DEF33480-23D9-CD46-B18C-4CE3ACA232DB}"/>
              </a:ext>
            </a:extLst>
          </p:cNvPr>
          <p:cNvPicPr>
            <a:picLocks noGrp="1" noChangeAspect="1"/>
          </p:cNvPicPr>
          <p:nvPr>
            <p:ph idx="1"/>
          </p:nvPr>
        </p:nvPicPr>
        <p:blipFill rotWithShape="1">
          <a:blip r:embed="rId4"/>
          <a:srcRect l="1168" t="786" r="1933" b="1267"/>
          <a:stretch/>
        </p:blipFill>
        <p:spPr>
          <a:xfrm>
            <a:off x="8158314" y="1543078"/>
            <a:ext cx="3270142" cy="4262034"/>
          </a:xfrm>
          <a:ln>
            <a:solidFill>
              <a:schemeClr val="accent1"/>
            </a:solidFill>
          </a:ln>
          <a:effectLst>
            <a:outerShdw blurRad="50800" dist="38100" dir="2700000" algn="tl" rotWithShape="0">
              <a:prstClr val="black">
                <a:alpha val="40000"/>
              </a:prstClr>
            </a:outerShdw>
          </a:effectLst>
        </p:spPr>
      </p:pic>
      <p:sp>
        <p:nvSpPr>
          <p:cNvPr id="7" name="Slide Number Placeholder 14">
            <a:extLst>
              <a:ext uri="{FF2B5EF4-FFF2-40B4-BE49-F238E27FC236}">
                <a16:creationId xmlns:a16="http://schemas.microsoft.com/office/drawing/2014/main" id="{2BD1E4FC-866A-7D40-9168-07C7FA4D357B}"/>
              </a:ext>
            </a:extLst>
          </p:cNvPr>
          <p:cNvSpPr txBox="1">
            <a:spLocks/>
          </p:cNvSpPr>
          <p:nvPr/>
        </p:nvSpPr>
        <p:spPr>
          <a:xfrm>
            <a:off x="11151294" y="6255876"/>
            <a:ext cx="4313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1"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6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64CD-B38C-A741-BEFD-CA51D4251E45}"/>
              </a:ext>
            </a:extLst>
          </p:cNvPr>
          <p:cNvSpPr>
            <a:spLocks noGrp="1"/>
          </p:cNvSpPr>
          <p:nvPr>
            <p:ph type="title"/>
          </p:nvPr>
        </p:nvSpPr>
        <p:spPr>
          <a:xfrm>
            <a:off x="520984" y="149133"/>
            <a:ext cx="10908272" cy="1325563"/>
          </a:xfrm>
        </p:spPr>
        <p:txBody>
          <a:bodyPr/>
          <a:lstStyle/>
          <a:p>
            <a:r>
              <a:rPr lang="en-US" dirty="0"/>
              <a:t>Severe Hypertension: Reporting</a:t>
            </a:r>
            <a:r>
              <a:rPr lang="en-US" dirty="0">
                <a:cs typeface="Calibri Light"/>
              </a:rPr>
              <a:t> and Systems Learning</a:t>
            </a:r>
            <a:endParaRPr lang="en-US" dirty="0"/>
          </a:p>
        </p:txBody>
      </p:sp>
      <p:pic>
        <p:nvPicPr>
          <p:cNvPr id="6" name="Content Placeholder 4" descr="Every Unit&#10;Establish a culture of huddles for high risk patients and post-event debriefs to identify successes and opportunities&#10;Multidisciplinary review of all severe hypertension/eclampsia cases admitted to ICU for systems issues&#10;Monitor outcomes and process metrics" title="Reporting/systems learning"/>
          <p:cNvPicPr>
            <a:picLocks noChangeAspect="1"/>
          </p:cNvPicPr>
          <p:nvPr/>
        </p:nvPicPr>
        <p:blipFill>
          <a:blip r:embed="rId3"/>
          <a:stretch>
            <a:fillRect/>
          </a:stretch>
        </p:blipFill>
        <p:spPr>
          <a:xfrm>
            <a:off x="618952" y="1543078"/>
            <a:ext cx="7313395" cy="2447396"/>
          </a:xfrm>
          <a:prstGeom prst="rect">
            <a:avLst/>
          </a:prstGeom>
          <a:ln>
            <a:solidFill>
              <a:schemeClr val="accent1"/>
            </a:solidFill>
          </a:ln>
          <a:effectLst>
            <a:outerShdw blurRad="50800" dist="38100" dir="2700000" algn="tl" rotWithShape="0">
              <a:prstClr val="black">
                <a:alpha val="40000"/>
              </a:prstClr>
            </a:outerShdw>
          </a:effectLst>
        </p:spPr>
      </p:pic>
      <p:pic>
        <p:nvPicPr>
          <p:cNvPr id="9" name="Content Placeholder 7" descr="Hypertension handout" title="AIM patient safety bundle ">
            <a:extLst>
              <a:ext uri="{FF2B5EF4-FFF2-40B4-BE49-F238E27FC236}">
                <a16:creationId xmlns:a16="http://schemas.microsoft.com/office/drawing/2014/main" id="{DEF33480-23D9-CD46-B18C-4CE3ACA232DB}"/>
              </a:ext>
            </a:extLst>
          </p:cNvPr>
          <p:cNvPicPr>
            <a:picLocks noGrp="1" noChangeAspect="1"/>
          </p:cNvPicPr>
          <p:nvPr>
            <p:ph idx="1"/>
          </p:nvPr>
        </p:nvPicPr>
        <p:blipFill rotWithShape="1">
          <a:blip r:embed="rId4"/>
          <a:srcRect l="1168" t="786" r="1933" b="1267"/>
          <a:stretch/>
        </p:blipFill>
        <p:spPr>
          <a:xfrm>
            <a:off x="8158314" y="1543078"/>
            <a:ext cx="3270142" cy="4262034"/>
          </a:xfrm>
          <a:ln>
            <a:solidFill>
              <a:schemeClr val="accent1"/>
            </a:solidFill>
          </a:ln>
          <a:effectLst>
            <a:outerShdw blurRad="50800" dist="38100" dir="2700000" algn="tl" rotWithShape="0">
              <a:prstClr val="black">
                <a:alpha val="40000"/>
              </a:prstClr>
            </a:outerShdw>
          </a:effectLst>
        </p:spPr>
      </p:pic>
      <p:sp>
        <p:nvSpPr>
          <p:cNvPr id="7" name="Slide Number Placeholder 14">
            <a:extLst>
              <a:ext uri="{FF2B5EF4-FFF2-40B4-BE49-F238E27FC236}">
                <a16:creationId xmlns:a16="http://schemas.microsoft.com/office/drawing/2014/main" id="{5337C040-1C0C-1D4E-A49E-E1ADD95CC1DD}"/>
              </a:ext>
            </a:extLst>
          </p:cNvPr>
          <p:cNvSpPr txBox="1">
            <a:spLocks/>
          </p:cNvSpPr>
          <p:nvPr/>
        </p:nvSpPr>
        <p:spPr>
          <a:xfrm>
            <a:off x="11151294" y="6255876"/>
            <a:ext cx="4313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9570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descr="Semi-transparent image of hospital. ">
            <a:extLst>
              <a:ext uri="{FF2B5EF4-FFF2-40B4-BE49-F238E27FC236}">
                <a16:creationId xmlns:a16="http://schemas.microsoft.com/office/drawing/2014/main" id="{8FF9E5A9-6FDA-4B81-95D5-117AE8164DA4}"/>
              </a:ext>
            </a:extLst>
          </p:cNvPr>
          <p:cNvSpPr/>
          <p:nvPr/>
        </p:nvSpPr>
        <p:spPr>
          <a:xfrm>
            <a:off x="0" y="1"/>
            <a:ext cx="12192000" cy="6038768"/>
          </a:xfrm>
          <a:prstGeom prst="rect">
            <a:avLst/>
          </a:prstGeom>
          <a:blipFill dpi="0" rotWithShape="1">
            <a:blip r:embed="rId4">
              <a:alphaModFix amt="34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p:cNvSpPr>
            <a:spLocks noGrp="1"/>
          </p:cNvSpPr>
          <p:nvPr>
            <p:ph type="title"/>
          </p:nvPr>
        </p:nvSpPr>
        <p:spPr>
          <a:xfrm>
            <a:off x="0" y="1"/>
            <a:ext cx="12192000" cy="1494587"/>
          </a:xfrm>
          <a:solidFill>
            <a:schemeClr val="bg1"/>
          </a:solidFill>
          <a:ln>
            <a:solidFill>
              <a:schemeClr val="accent1"/>
            </a:solidFill>
          </a:ln>
        </p:spPr>
        <p:txBody>
          <a:bodyPr>
            <a:normAutofit/>
          </a:bodyPr>
          <a:lstStyle/>
          <a:p>
            <a:pPr lvl="0" algn="ctr"/>
            <a:r>
              <a:rPr lang="en-US" dirty="0"/>
              <a:t>Severe Hypertension</a:t>
            </a:r>
            <a:br>
              <a:rPr lang="en-US" dirty="0"/>
            </a:br>
            <a:r>
              <a:rPr lang="en-US" dirty="0"/>
              <a:t>Master Case</a:t>
            </a:r>
          </a:p>
        </p:txBody>
      </p:sp>
      <p:sp>
        <p:nvSpPr>
          <p:cNvPr id="67" name="Slide Number Placeholder 6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724BEC6F-CE2A-284C-BF1F-09E403B42253}"/>
              </a:ext>
            </a:extLst>
          </p:cNvPr>
          <p:cNvSpPr txBox="1">
            <a:spLocks/>
          </p:cNvSpPr>
          <p:nvPr/>
        </p:nvSpPr>
        <p:spPr>
          <a:xfrm>
            <a:off x="584894" y="1965206"/>
            <a:ext cx="6819206" cy="3602944"/>
          </a:xfrm>
          <a:prstGeom prst="rect">
            <a:avLst/>
          </a:prstGeom>
          <a:solidFill>
            <a:schemeClr val="bg1"/>
          </a:solidFill>
          <a:ln w="19050">
            <a:solidFill>
              <a:schemeClr val="accent1"/>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Read the master case scenario on the following slides.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Notice where clinician interactions are crucial to keeping patients safe.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We will use this scenario to demonstrate the use of the teamwork tools described in later modules.</a:t>
            </a:r>
          </a:p>
        </p:txBody>
      </p:sp>
      <p:pic>
        <p:nvPicPr>
          <p:cNvPr id="9" name="Picture 8" descr="Decorative">
            <a:extLst>
              <a:ext uri="{FF2B5EF4-FFF2-40B4-BE49-F238E27FC236}">
                <a16:creationId xmlns:a16="http://schemas.microsoft.com/office/drawing/2014/main" id="{11078F43-580E-2E48-A57F-F0DE4CB7DD57}"/>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381394" y="1494588"/>
            <a:ext cx="5985568" cy="5944490"/>
          </a:xfrm>
          <a:prstGeom prst="rect">
            <a:avLst/>
          </a:prstGeom>
        </p:spPr>
      </p:pic>
    </p:spTree>
    <p:custDataLst>
      <p:tags r:id="rId1"/>
    </p:custDataLst>
    <p:extLst>
      <p:ext uri="{BB962C8B-B14F-4D97-AF65-F5344CB8AC3E}">
        <p14:creationId xmlns:p14="http://schemas.microsoft.com/office/powerpoint/2010/main" val="4171202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2" descr="Decorative shape"/>
          <p:cNvSpPr/>
          <p:nvPr/>
        </p:nvSpPr>
        <p:spPr>
          <a:xfrm flipH="1">
            <a:off x="1416424" y="107576"/>
            <a:ext cx="10651526" cy="5773271"/>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6">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9"/>
          <p:cNvSpPr>
            <a:spLocks noGrp="1"/>
          </p:cNvSpPr>
          <p:nvPr>
            <p:ph type="title"/>
          </p:nvPr>
        </p:nvSpPr>
        <p:spPr>
          <a:xfrm rot="16200000">
            <a:off x="-2353650" y="2312499"/>
            <a:ext cx="5950567" cy="1325563"/>
          </a:xfrm>
        </p:spPr>
        <p:txBody>
          <a:bodyPr/>
          <a:lstStyle/>
          <a:p>
            <a:r>
              <a:rPr lang="en-US" dirty="0"/>
              <a:t>Severe Hypertension</a:t>
            </a:r>
            <a:br>
              <a:rPr lang="en-US" dirty="0"/>
            </a:br>
            <a:r>
              <a:rPr lang="en-US" dirty="0"/>
              <a:t>Master Case</a:t>
            </a:r>
          </a:p>
        </p:txBody>
      </p:sp>
      <p:sp>
        <p:nvSpPr>
          <p:cNvPr id="18" name="Slide Number Placeholder 17"/>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28" name="Picture 27" descr="Black and white image of pregnant woman">
            <a:extLst>
              <a:ext uri="{FF2B5EF4-FFF2-40B4-BE49-F238E27FC236}">
                <a16:creationId xmlns:a16="http://schemas.microsoft.com/office/drawing/2014/main" id="{1C4C70B2-1161-4A9E-83C2-DF04DD0C3F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782" t="19741" r="36222" b="6424"/>
          <a:stretch/>
        </p:blipFill>
        <p:spPr>
          <a:xfrm>
            <a:off x="1740948" y="1599884"/>
            <a:ext cx="2422663" cy="4254725"/>
          </a:xfrm>
          <a:prstGeom prst="rect">
            <a:avLst/>
          </a:prstGeom>
        </p:spPr>
      </p:pic>
      <p:sp>
        <p:nvSpPr>
          <p:cNvPr id="22" name="TextBox 21">
            <a:extLst>
              <a:ext uri="{FF2B5EF4-FFF2-40B4-BE49-F238E27FC236}">
                <a16:creationId xmlns:a16="http://schemas.microsoft.com/office/drawing/2014/main" id="{6946713D-F598-4534-B7A9-311BEF1BD4E2}"/>
              </a:ext>
            </a:extLst>
          </p:cNvPr>
          <p:cNvSpPr txBox="1"/>
          <p:nvPr/>
        </p:nvSpPr>
        <p:spPr>
          <a:xfrm>
            <a:off x="2142149" y="5392520"/>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11" name="Text Placeholder 11">
            <a:extLst>
              <a:ext uri="{FF2B5EF4-FFF2-40B4-BE49-F238E27FC236}">
                <a16:creationId xmlns:a16="http://schemas.microsoft.com/office/drawing/2014/main" id="{CA78AD73-41F8-8642-AEF1-8ED32CD81C29}"/>
              </a:ext>
            </a:extLst>
          </p:cNvPr>
          <p:cNvSpPr>
            <a:spLocks noGrp="1"/>
          </p:cNvSpPr>
          <p:nvPr>
            <p:ph type="body" sz="quarter" idx="10"/>
          </p:nvPr>
        </p:nvSpPr>
        <p:spPr>
          <a:xfrm>
            <a:off x="4392036" y="1365266"/>
            <a:ext cx="6974926" cy="4027254"/>
          </a:xfrm>
        </p:spPr>
        <p:txBody>
          <a:bodyPr/>
          <a:lstStyle/>
          <a:p>
            <a:r>
              <a:rPr lang="en-US" b="1" dirty="0"/>
              <a:t>Patient name: Alice Smith </a:t>
            </a:r>
          </a:p>
          <a:p>
            <a:pPr>
              <a:tabLst>
                <a:tab pos="1819275" algn="l"/>
              </a:tabLst>
            </a:pPr>
            <a:r>
              <a:rPr lang="en-US" b="1" dirty="0"/>
              <a:t>Age: </a:t>
            </a:r>
            <a:r>
              <a:rPr lang="en-US" dirty="0"/>
              <a:t>31	</a:t>
            </a:r>
            <a:r>
              <a:rPr lang="en-US" b="1" dirty="0"/>
              <a:t>BMI: </a:t>
            </a:r>
            <a:r>
              <a:rPr lang="en-US" dirty="0"/>
              <a:t>24</a:t>
            </a:r>
            <a:endParaRPr lang="en-US" b="1" dirty="0"/>
          </a:p>
          <a:p>
            <a:r>
              <a:rPr lang="en-US" b="1" dirty="0"/>
              <a:t>Current Vitals:</a:t>
            </a:r>
            <a:endParaRPr lang="en-US" dirty="0"/>
          </a:p>
          <a:p>
            <a:pPr marL="285750" indent="-285750">
              <a:buFont typeface="Arial" panose="020B0604020202020204" pitchFamily="34" charset="0"/>
              <a:buChar char="•"/>
            </a:pPr>
            <a:r>
              <a:rPr lang="en-US" dirty="0"/>
              <a:t>BP is 178/112</a:t>
            </a:r>
          </a:p>
          <a:p>
            <a:pPr marL="285750" indent="-285750">
              <a:buFont typeface="Arial" panose="020B0604020202020204" pitchFamily="34" charset="0"/>
              <a:buChar char="•"/>
            </a:pPr>
            <a:r>
              <a:rPr lang="en-US" dirty="0"/>
              <a:t>Headache</a:t>
            </a:r>
            <a:endParaRPr lang="en-US" dirty="0">
              <a:cs typeface="Calibri"/>
            </a:endParaRPr>
          </a:p>
          <a:p>
            <a:pPr marL="285750" indent="-285750">
              <a:buFont typeface="Arial" panose="020B0604020202020204" pitchFamily="34" charset="0"/>
              <a:buChar char="•"/>
            </a:pPr>
            <a:r>
              <a:rPr lang="en-US" dirty="0"/>
              <a:t>Gravida 1, para 0</a:t>
            </a:r>
            <a:endParaRPr lang="en-US" dirty="0">
              <a:cs typeface="Calibri"/>
            </a:endParaRPr>
          </a:p>
          <a:p>
            <a:r>
              <a:rPr lang="en-US" b="1" dirty="0"/>
              <a:t>Past Medical History:</a:t>
            </a:r>
          </a:p>
          <a:p>
            <a:pPr marL="285750" indent="-285750">
              <a:buFont typeface="Arial" panose="020B0604020202020204" pitchFamily="34" charset="0"/>
              <a:buChar char="•"/>
            </a:pPr>
            <a:r>
              <a:rPr lang="en-US" dirty="0"/>
              <a:t>Uncomplicated pregnancy with limited prenatal care</a:t>
            </a:r>
            <a:endParaRPr lang="en-US" dirty="0">
              <a:cs typeface="Calibri"/>
            </a:endParaRPr>
          </a:p>
        </p:txBody>
      </p:sp>
    </p:spTree>
    <p:custDataLst>
      <p:tags r:id="rId1"/>
    </p:custDataLst>
    <p:extLst>
      <p:ext uri="{BB962C8B-B14F-4D97-AF65-F5344CB8AC3E}">
        <p14:creationId xmlns:p14="http://schemas.microsoft.com/office/powerpoint/2010/main" val="1500621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descr="Illustration shows two figures in silhouette: Alice Smith, the patient and Kim, the triage nurse. Kim says 'Hi, Ms. Smith, I’m Kim. I’m going to take your vitals. How are you feeling?' Alice answers, 'Frankly, I’m ready to have this baby. He’s already giving me headaches!' Kim says 'know that feeling! He’ll be here before you know it. Any other unusual sensations with belly, chest, breathing, or eyes?'"/>
          <p:cNvGrpSpPr/>
          <p:nvPr/>
        </p:nvGrpSpPr>
        <p:grpSpPr>
          <a:xfrm>
            <a:off x="4295734" y="1548580"/>
            <a:ext cx="7554080" cy="2934929"/>
            <a:chOff x="969263" y="118867"/>
            <a:chExt cx="9403081" cy="5670124"/>
          </a:xfrm>
        </p:grpSpPr>
        <p:sp>
          <p:nvSpPr>
            <p:cNvPr id="17" name="Rectangle 12"/>
            <p:cNvSpPr/>
            <p:nvPr/>
          </p:nvSpPr>
          <p:spPr>
            <a:xfrm flipV="1">
              <a:off x="5352288" y="118867"/>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4">
                <a:lumMod val="20000"/>
                <a:lumOff val="80000"/>
              </a:schemeClr>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p:cNvSpPr/>
            <p:nvPr/>
          </p:nvSpPr>
          <p:spPr>
            <a:xfrm flipH="1">
              <a:off x="969263" y="118867"/>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6">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2"/>
            <p:cNvSpPr/>
            <p:nvPr/>
          </p:nvSpPr>
          <p:spPr>
            <a:xfrm flipV="1">
              <a:off x="2903220" y="1534111"/>
              <a:ext cx="2450592" cy="1424387"/>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EE2F9"/>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2"/>
            <p:cNvSpPr/>
            <p:nvPr/>
          </p:nvSpPr>
          <p:spPr>
            <a:xfrm flipH="1">
              <a:off x="969263" y="1534111"/>
              <a:ext cx="223113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1">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2"/>
            <p:cNvSpPr/>
            <p:nvPr/>
          </p:nvSpPr>
          <p:spPr>
            <a:xfrm flipV="1">
              <a:off x="7682484" y="1534111"/>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2FCBE"/>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2"/>
            <p:cNvSpPr/>
            <p:nvPr/>
          </p:nvSpPr>
          <p:spPr>
            <a:xfrm flipH="1">
              <a:off x="5352288" y="1534111"/>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12"/>
            <p:cNvSpPr/>
            <p:nvPr/>
          </p:nvSpPr>
          <p:spPr>
            <a:xfrm rot="10800000">
              <a:off x="969264" y="2949349"/>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0BDE1"/>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2"/>
            <p:cNvSpPr/>
            <p:nvPr/>
          </p:nvSpPr>
          <p:spPr>
            <a:xfrm rot="10800000" flipH="1" flipV="1">
              <a:off x="5352288" y="2949349"/>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2"/>
            <p:cNvSpPr/>
            <p:nvPr/>
          </p:nvSpPr>
          <p:spPr>
            <a:xfrm>
              <a:off x="2903220" y="4364604"/>
              <a:ext cx="2450592" cy="1424387"/>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4F9AD"/>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12"/>
            <p:cNvSpPr/>
            <p:nvPr/>
          </p:nvSpPr>
          <p:spPr>
            <a:xfrm flipH="1" flipV="1">
              <a:off x="969263" y="4373748"/>
              <a:ext cx="223113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5E0FD"/>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12"/>
            <p:cNvSpPr/>
            <p:nvPr/>
          </p:nvSpPr>
          <p:spPr>
            <a:xfrm>
              <a:off x="7682484" y="4373748"/>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1FFFF"/>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12"/>
            <p:cNvSpPr/>
            <p:nvPr/>
          </p:nvSpPr>
          <p:spPr>
            <a:xfrm flipH="1" flipV="1">
              <a:off x="5352288" y="4373748"/>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FCCFF"/>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itle 14"/>
          <p:cNvSpPr>
            <a:spLocks noGrp="1"/>
          </p:cNvSpPr>
          <p:nvPr>
            <p:ph type="title"/>
          </p:nvPr>
        </p:nvSpPr>
        <p:spPr/>
        <p:txBody>
          <a:bodyPr/>
          <a:lstStyle/>
          <a:p>
            <a:r>
              <a:rPr lang="en-US" dirty="0"/>
              <a:t>Severe Hypertension</a:t>
            </a:r>
            <a:br>
              <a:rPr lang="en-US" dirty="0"/>
            </a:br>
            <a:r>
              <a:rPr lang="en-US" dirty="0"/>
              <a:t>Master Case</a:t>
            </a:r>
          </a:p>
        </p:txBody>
      </p:sp>
      <p:sp>
        <p:nvSpPr>
          <p:cNvPr id="31" name="Rectangle 12" descr="Decorative shape"/>
          <p:cNvSpPr/>
          <p:nvPr/>
        </p:nvSpPr>
        <p:spPr>
          <a:xfrm flipV="1">
            <a:off x="1457117" y="107576"/>
            <a:ext cx="10627307" cy="573909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4">
              <a:lumMod val="20000"/>
              <a:lumOff val="80000"/>
            </a:schemeClr>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 Placeholder 15"/>
          <p:cNvSpPr>
            <a:spLocks noGrp="1"/>
          </p:cNvSpPr>
          <p:nvPr>
            <p:ph type="body" sz="quarter" idx="10"/>
          </p:nvPr>
        </p:nvSpPr>
        <p:spPr>
          <a:xfrm>
            <a:off x="3705024" y="931442"/>
            <a:ext cx="5400065" cy="867837"/>
          </a:xfrm>
          <a:prstGeom prst="wedgeRectCallout">
            <a:avLst>
              <a:gd name="adj1" fmla="val -54307"/>
              <a:gd name="adj2" fmla="val 184681"/>
            </a:avLst>
          </a:prstGeom>
        </p:spPr>
        <p:txBody>
          <a:bodyPr/>
          <a:lstStyle/>
          <a:p>
            <a:r>
              <a:rPr lang="en-US" dirty="0">
                <a:solidFill>
                  <a:srgbClr val="000000"/>
                </a:solidFill>
              </a:rPr>
              <a:t>Hi, Ms. Smith, I’m Kim. I’m going to take your vitals. How are you feeling? </a:t>
            </a:r>
            <a:endParaRPr lang="en-US" dirty="0">
              <a:solidFill>
                <a:srgbClr val="000000"/>
              </a:solidFill>
              <a:cs typeface="Calibri"/>
            </a:endParaRPr>
          </a:p>
        </p:txBody>
      </p:sp>
      <p:sp>
        <p:nvSpPr>
          <p:cNvPr id="18" name="Text Placeholder 17"/>
          <p:cNvSpPr>
            <a:spLocks noGrp="1"/>
          </p:cNvSpPr>
          <p:nvPr>
            <p:ph type="body" sz="quarter" idx="12"/>
          </p:nvPr>
        </p:nvSpPr>
        <p:spPr>
          <a:xfrm>
            <a:off x="3967705" y="3940607"/>
            <a:ext cx="5001132" cy="1434894"/>
          </a:xfrm>
          <a:prstGeom prst="wedgeRectCallout">
            <a:avLst>
              <a:gd name="adj1" fmla="val -55174"/>
              <a:gd name="adj2" fmla="val -75719"/>
            </a:avLst>
          </a:prstGeom>
        </p:spPr>
        <p:txBody>
          <a:bodyPr/>
          <a:lstStyle/>
          <a:p>
            <a:r>
              <a:rPr lang="en-US" dirty="0">
                <a:solidFill>
                  <a:srgbClr val="000000"/>
                </a:solidFill>
              </a:rPr>
              <a:t>I know that feeling! He’ll be here before you know it. Any other unusual sensations with belly, chest, breathing, or eyes?</a:t>
            </a:r>
          </a:p>
        </p:txBody>
      </p:sp>
      <p:sp>
        <p:nvSpPr>
          <p:cNvPr id="7" name="Slide Number Placeholder 6"/>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 name="Explosion 1 3">
            <a:extLst>
              <a:ext uri="{FF2B5EF4-FFF2-40B4-BE49-F238E27FC236}">
                <a16:creationId xmlns:a16="http://schemas.microsoft.com/office/drawing/2014/main" id="{E459D6D7-80BD-E145-99F6-2637F9326C24}"/>
              </a:ext>
            </a:extLst>
          </p:cNvPr>
          <p:cNvSpPr/>
          <p:nvPr/>
        </p:nvSpPr>
        <p:spPr>
          <a:xfrm>
            <a:off x="1457116" y="177020"/>
            <a:ext cx="2386317" cy="158099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mn-cs"/>
              </a:rPr>
              <a:t>2:35 p.m.</a:t>
            </a:r>
          </a:p>
        </p:txBody>
      </p:sp>
      <p:sp>
        <p:nvSpPr>
          <p:cNvPr id="12" name="Text Placeholder 17">
            <a:extLst>
              <a:ext uri="{FF2B5EF4-FFF2-40B4-BE49-F238E27FC236}">
                <a16:creationId xmlns:a16="http://schemas.microsoft.com/office/drawing/2014/main" id="{EA5D8A38-BA8F-7F44-B82A-58A8C596BD98}"/>
              </a:ext>
            </a:extLst>
          </p:cNvPr>
          <p:cNvSpPr txBox="1">
            <a:spLocks/>
          </p:cNvSpPr>
          <p:nvPr/>
        </p:nvSpPr>
        <p:spPr>
          <a:xfrm>
            <a:off x="4834251" y="2588586"/>
            <a:ext cx="4704522" cy="808778"/>
          </a:xfrm>
          <a:prstGeom prst="wedgeRectCallout">
            <a:avLst>
              <a:gd name="adj1" fmla="val 69541"/>
              <a:gd name="adj2" fmla="val 41264"/>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mn-ea"/>
                <a:cs typeface="+mn-cs"/>
              </a:rPr>
              <a:t>Frankly, I’m ready to have this baby. He’s already giving me headaches!</a:t>
            </a:r>
            <a:endParaRPr kumimoji="0" lang="en-US" sz="2400" b="0" i="1" u="none" strike="noStrike" kern="1200" cap="none" spc="0" normalizeH="0" baseline="0" noProof="0" dirty="0">
              <a:ln>
                <a:noFill/>
              </a:ln>
              <a:solidFill>
                <a:srgbClr val="000000"/>
              </a:solidFill>
              <a:effectLst/>
              <a:uLnTx/>
              <a:uFillTx/>
              <a:latin typeface="Calibri" panose="020F0502020204030204"/>
              <a:ea typeface="+mn-ea"/>
              <a:cs typeface="Calibri"/>
            </a:endParaRPr>
          </a:p>
        </p:txBody>
      </p:sp>
      <p:grpSp>
        <p:nvGrpSpPr>
          <p:cNvPr id="33" name="Group 32" descr="Black and white image of pregnant woman"/>
          <p:cNvGrpSpPr/>
          <p:nvPr/>
        </p:nvGrpSpPr>
        <p:grpSpPr>
          <a:xfrm flipH="1">
            <a:off x="10446468" y="3065132"/>
            <a:ext cx="979715" cy="2792186"/>
            <a:chOff x="7413171" y="571500"/>
            <a:chExt cx="979715" cy="2792186"/>
          </a:xfrm>
        </p:grpSpPr>
        <p:pic>
          <p:nvPicPr>
            <p:cNvPr id="34" name="Picture 33" descr="A picture containing silhouette&#10;&#10;Description automatically generated">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12" t="19120" r="56068" b="51274"/>
            <a:stretch/>
          </p:blipFill>
          <p:spPr>
            <a:xfrm>
              <a:off x="7413171" y="1845128"/>
              <a:ext cx="979715" cy="1518558"/>
            </a:xfrm>
            <a:prstGeom prst="rect">
              <a:avLst/>
            </a:prstGeom>
          </p:spPr>
        </p:pic>
        <p:pic>
          <p:nvPicPr>
            <p:cNvPr id="35" name="Picture 34">
              <a:extLst>
                <a:ext uri="{FF2B5EF4-FFF2-40B4-BE49-F238E27FC236}">
                  <a16:creationId xmlns:a16="http://schemas.microsoft.com/office/drawing/2014/main" id="{1C4C70B2-1161-4A9E-83C2-DF04DD0C3F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782" t="19741" r="36505" b="-11150"/>
            <a:stretch/>
          </p:blipFill>
          <p:spPr>
            <a:xfrm>
              <a:off x="7462157" y="571500"/>
              <a:ext cx="914400" cy="2008414"/>
            </a:xfrm>
            <a:prstGeom prst="rect">
              <a:avLst/>
            </a:prstGeom>
          </p:spPr>
        </p:pic>
      </p:grpSp>
      <p:pic>
        <p:nvPicPr>
          <p:cNvPr id="36" name="Picture 35"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a:off x="2918282" y="3129940"/>
            <a:ext cx="1048302" cy="2738021"/>
          </a:xfrm>
          <a:prstGeom prst="rect">
            <a:avLst/>
          </a:prstGeom>
        </p:spPr>
      </p:pic>
      <p:sp>
        <p:nvSpPr>
          <p:cNvPr id="40" name="TextBox 39">
            <a:extLst>
              <a:ext uri="{FF2B5EF4-FFF2-40B4-BE49-F238E27FC236}">
                <a16:creationId xmlns:a16="http://schemas.microsoft.com/office/drawing/2014/main" id="{2C141748-59A1-0A4E-8520-D11F7FBB3ADF}"/>
              </a:ext>
            </a:extLst>
          </p:cNvPr>
          <p:cNvSpPr txBox="1"/>
          <p:nvPr/>
        </p:nvSpPr>
        <p:spPr>
          <a:xfrm>
            <a:off x="9977823" y="5399735"/>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32" name="TextBox 31">
            <a:extLst>
              <a:ext uri="{FF2B5EF4-FFF2-40B4-BE49-F238E27FC236}">
                <a16:creationId xmlns:a16="http://schemas.microsoft.com/office/drawing/2014/main" id="{B3531FE1-3C33-2F4A-AC32-AD986022AF42}"/>
              </a:ext>
            </a:extLst>
          </p:cNvPr>
          <p:cNvSpPr txBox="1"/>
          <p:nvPr/>
        </p:nvSpPr>
        <p:spPr>
          <a:xfrm>
            <a:off x="2653514" y="5486190"/>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1703602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descr="Illustration shows two figures in silhouette: Alice Smith, the patient and Kim, the triage nurse. Alice says 'Well, now that you mention it, the lights are a bit bright in here. Maybe it’s a migraine? I wouldn’t know. I’ve never had one.' Kim says 'Ah, you’re having some light sensitivity. Thanks for telling me; I’ll make a note so your nurse knows to keep the lights low. Your blood pressure is 178/112. That’s much higher than we like to see, so I want us to watch that, OK? I’ll take your vitals again in ten minutes to see where we stand.'"/>
          <p:cNvGrpSpPr/>
          <p:nvPr/>
        </p:nvGrpSpPr>
        <p:grpSpPr>
          <a:xfrm>
            <a:off x="4295734" y="1548580"/>
            <a:ext cx="7554080" cy="2934929"/>
            <a:chOff x="969263" y="118867"/>
            <a:chExt cx="9403081" cy="5670124"/>
          </a:xfrm>
        </p:grpSpPr>
        <p:sp>
          <p:nvSpPr>
            <p:cNvPr id="14" name="Rectangle 12"/>
            <p:cNvSpPr/>
            <p:nvPr/>
          </p:nvSpPr>
          <p:spPr>
            <a:xfrm flipV="1">
              <a:off x="5352288" y="118867"/>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4">
                <a:lumMod val="20000"/>
                <a:lumOff val="80000"/>
              </a:schemeClr>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2"/>
            <p:cNvSpPr/>
            <p:nvPr/>
          </p:nvSpPr>
          <p:spPr>
            <a:xfrm flipH="1">
              <a:off x="969263" y="118867"/>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6">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2"/>
            <p:cNvSpPr/>
            <p:nvPr/>
          </p:nvSpPr>
          <p:spPr>
            <a:xfrm flipV="1">
              <a:off x="2903220" y="1534111"/>
              <a:ext cx="2450592" cy="1424387"/>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EE2F9"/>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p:cNvSpPr/>
            <p:nvPr/>
          </p:nvSpPr>
          <p:spPr>
            <a:xfrm flipH="1">
              <a:off x="969263" y="1534111"/>
              <a:ext cx="223113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1">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2"/>
            <p:cNvSpPr/>
            <p:nvPr/>
          </p:nvSpPr>
          <p:spPr>
            <a:xfrm flipV="1">
              <a:off x="7682484" y="1534111"/>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2FCBE"/>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2"/>
            <p:cNvSpPr/>
            <p:nvPr/>
          </p:nvSpPr>
          <p:spPr>
            <a:xfrm flipH="1">
              <a:off x="5352288" y="1534111"/>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2"/>
            <p:cNvSpPr/>
            <p:nvPr/>
          </p:nvSpPr>
          <p:spPr>
            <a:xfrm rot="10800000">
              <a:off x="969264" y="2949349"/>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0BDE1"/>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2"/>
            <p:cNvSpPr/>
            <p:nvPr/>
          </p:nvSpPr>
          <p:spPr>
            <a:xfrm rot="10800000" flipH="1" flipV="1">
              <a:off x="5352288" y="2949349"/>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12"/>
            <p:cNvSpPr/>
            <p:nvPr/>
          </p:nvSpPr>
          <p:spPr>
            <a:xfrm>
              <a:off x="2903220" y="4364604"/>
              <a:ext cx="2450592" cy="1424387"/>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4F9AD"/>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2"/>
            <p:cNvSpPr/>
            <p:nvPr/>
          </p:nvSpPr>
          <p:spPr>
            <a:xfrm flipH="1" flipV="1">
              <a:off x="969263" y="4373748"/>
              <a:ext cx="223113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5E0FD"/>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2"/>
            <p:cNvSpPr/>
            <p:nvPr/>
          </p:nvSpPr>
          <p:spPr>
            <a:xfrm>
              <a:off x="7682484" y="4373748"/>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1FFFF"/>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12"/>
            <p:cNvSpPr/>
            <p:nvPr/>
          </p:nvSpPr>
          <p:spPr>
            <a:xfrm flipH="1" flipV="1">
              <a:off x="5352288" y="4373748"/>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FCCFF"/>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itle 14"/>
          <p:cNvSpPr>
            <a:spLocks noGrp="1"/>
          </p:cNvSpPr>
          <p:nvPr>
            <p:ph type="title"/>
          </p:nvPr>
        </p:nvSpPr>
        <p:spPr/>
        <p:txBody>
          <a:bodyPr/>
          <a:lstStyle/>
          <a:p>
            <a:r>
              <a:rPr lang="en-US" dirty="0"/>
              <a:t>Severe Hypertension</a:t>
            </a:r>
            <a:br>
              <a:rPr lang="en-US" dirty="0"/>
            </a:br>
            <a:r>
              <a:rPr lang="en-US" dirty="0"/>
              <a:t>Master Case</a:t>
            </a:r>
          </a:p>
        </p:txBody>
      </p:sp>
      <p:sp>
        <p:nvSpPr>
          <p:cNvPr id="29" name="Rectangle 12" descr="Decorative shape"/>
          <p:cNvSpPr/>
          <p:nvPr/>
        </p:nvSpPr>
        <p:spPr>
          <a:xfrm flipV="1">
            <a:off x="1586753" y="177020"/>
            <a:ext cx="10515600" cy="5669654"/>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4">
              <a:lumMod val="20000"/>
              <a:lumOff val="80000"/>
            </a:schemeClr>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6"/>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4" name="Explosion 1 3">
            <a:extLst>
              <a:ext uri="{FF2B5EF4-FFF2-40B4-BE49-F238E27FC236}">
                <a16:creationId xmlns:a16="http://schemas.microsoft.com/office/drawing/2014/main" id="{E459D6D7-80BD-E145-99F6-2637F9326C24}"/>
              </a:ext>
            </a:extLst>
          </p:cNvPr>
          <p:cNvSpPr/>
          <p:nvPr/>
        </p:nvSpPr>
        <p:spPr>
          <a:xfrm>
            <a:off x="1354837" y="177020"/>
            <a:ext cx="2374847" cy="158099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mn-cs"/>
              </a:rPr>
              <a:t>2:35 p.m.</a:t>
            </a:r>
          </a:p>
        </p:txBody>
      </p:sp>
      <p:sp>
        <p:nvSpPr>
          <p:cNvPr id="12" name="Text Placeholder 17">
            <a:extLst>
              <a:ext uri="{FF2B5EF4-FFF2-40B4-BE49-F238E27FC236}">
                <a16:creationId xmlns:a16="http://schemas.microsoft.com/office/drawing/2014/main" id="{EA5D8A38-BA8F-7F44-B82A-58A8C596BD98}"/>
              </a:ext>
            </a:extLst>
          </p:cNvPr>
          <p:cNvSpPr txBox="1">
            <a:spLocks/>
          </p:cNvSpPr>
          <p:nvPr/>
        </p:nvSpPr>
        <p:spPr>
          <a:xfrm>
            <a:off x="3793582" y="768428"/>
            <a:ext cx="8123568" cy="822684"/>
          </a:xfrm>
          <a:prstGeom prst="wedgeRectCallout">
            <a:avLst>
              <a:gd name="adj1" fmla="val 33935"/>
              <a:gd name="adj2" fmla="val 261473"/>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rgbClr val="000000"/>
                </a:solidFill>
                <a:effectLst/>
                <a:uLnTx/>
                <a:uFillTx/>
                <a:latin typeface="Calibri" panose="020F0502020204030204"/>
                <a:ea typeface="+mn-ea"/>
                <a:cs typeface="+mn-cs"/>
              </a:rPr>
              <a:t>Well, now that you mention it, the lights are a bit bright in here. Maybe it’s a migraine? I wouldn’t know. I’ve never had one.</a:t>
            </a:r>
            <a:endParaRPr kumimoji="0" lang="en-US" sz="2400" b="0" i="1" u="none" strike="noStrike" kern="1200" cap="none" spc="0" normalizeH="0" baseline="0" noProof="0" dirty="0">
              <a:ln>
                <a:noFill/>
              </a:ln>
              <a:solidFill>
                <a:srgbClr val="000000"/>
              </a:solidFill>
              <a:effectLst/>
              <a:uLnTx/>
              <a:uFillTx/>
              <a:latin typeface="Calibri" panose="020F0502020204030204"/>
              <a:ea typeface="+mn-ea"/>
              <a:cs typeface="Calibri"/>
            </a:endParaRPr>
          </a:p>
        </p:txBody>
      </p:sp>
      <p:grpSp>
        <p:nvGrpSpPr>
          <p:cNvPr id="30" name="Group 29" descr="Black and white image of pregnant woman"/>
          <p:cNvGrpSpPr/>
          <p:nvPr/>
        </p:nvGrpSpPr>
        <p:grpSpPr>
          <a:xfrm flipH="1">
            <a:off x="10446468" y="3065132"/>
            <a:ext cx="979715" cy="2792186"/>
            <a:chOff x="7413171" y="571500"/>
            <a:chExt cx="979715" cy="2792186"/>
          </a:xfrm>
        </p:grpSpPr>
        <p:pic>
          <p:nvPicPr>
            <p:cNvPr id="31" name="Picture 30" descr="A picture containing silhouette&#10;&#10;Description automatically generated">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12" t="19120" r="56068" b="51274"/>
            <a:stretch/>
          </p:blipFill>
          <p:spPr>
            <a:xfrm>
              <a:off x="7413171" y="1845128"/>
              <a:ext cx="979715" cy="1518558"/>
            </a:xfrm>
            <a:prstGeom prst="rect">
              <a:avLst/>
            </a:prstGeom>
          </p:spPr>
        </p:pic>
        <p:pic>
          <p:nvPicPr>
            <p:cNvPr id="32" name="Picture 31">
              <a:extLst>
                <a:ext uri="{FF2B5EF4-FFF2-40B4-BE49-F238E27FC236}">
                  <a16:creationId xmlns:a16="http://schemas.microsoft.com/office/drawing/2014/main" id="{1C4C70B2-1161-4A9E-83C2-DF04DD0C3F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782" t="19741" r="36505" b="-11150"/>
            <a:stretch/>
          </p:blipFill>
          <p:spPr>
            <a:xfrm>
              <a:off x="7462157" y="571500"/>
              <a:ext cx="914400" cy="2008414"/>
            </a:xfrm>
            <a:prstGeom prst="rect">
              <a:avLst/>
            </a:prstGeom>
          </p:spPr>
        </p:pic>
      </p:grpSp>
      <p:sp>
        <p:nvSpPr>
          <p:cNvPr id="18" name="Text Placeholder 17"/>
          <p:cNvSpPr>
            <a:spLocks noGrp="1"/>
          </p:cNvSpPr>
          <p:nvPr>
            <p:ph type="body" sz="quarter" idx="12"/>
          </p:nvPr>
        </p:nvSpPr>
        <p:spPr>
          <a:xfrm>
            <a:off x="4030857" y="1984318"/>
            <a:ext cx="4768599" cy="3629235"/>
          </a:xfrm>
          <a:prstGeom prst="wedgeRectCallout">
            <a:avLst>
              <a:gd name="adj1" fmla="val -58622"/>
              <a:gd name="adj2" fmla="val -8229"/>
            </a:avLst>
          </a:prstGeom>
        </p:spPr>
        <p:txBody>
          <a:bodyPr/>
          <a:lstStyle/>
          <a:p>
            <a:r>
              <a:rPr lang="en-US" dirty="0">
                <a:solidFill>
                  <a:srgbClr val="000000"/>
                </a:solidFill>
                <a:cs typeface="Calibri"/>
              </a:rPr>
              <a:t>Ah, you’re having some light sensitivity. Thanks for telling me; I’ll make a note so your nurse knows to keep the lights low. </a:t>
            </a:r>
          </a:p>
          <a:p>
            <a:r>
              <a:rPr lang="en-US" dirty="0">
                <a:solidFill>
                  <a:srgbClr val="000000"/>
                </a:solidFill>
                <a:cs typeface="Calibri"/>
              </a:rPr>
              <a:t>Your blood pressure is </a:t>
            </a:r>
            <a:r>
              <a:rPr lang="en-US" dirty="0">
                <a:solidFill>
                  <a:srgbClr val="FF0000"/>
                </a:solidFill>
                <a:cs typeface="Calibri"/>
              </a:rPr>
              <a:t>178/112</a:t>
            </a:r>
            <a:r>
              <a:rPr lang="en-US" dirty="0">
                <a:cs typeface="Calibri"/>
              </a:rPr>
              <a:t>. That’s much higher than we like to see,</a:t>
            </a:r>
            <a:r>
              <a:rPr lang="en-US" dirty="0">
                <a:solidFill>
                  <a:srgbClr val="000000"/>
                </a:solidFill>
                <a:cs typeface="Calibri"/>
              </a:rPr>
              <a:t> so I want us to watch that, OK? I’ll take your vitals again in ten minutes to see where we stand.</a:t>
            </a:r>
          </a:p>
        </p:txBody>
      </p:sp>
      <p:pic>
        <p:nvPicPr>
          <p:cNvPr id="33" name="Picture 32"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a:off x="2918282" y="3129940"/>
            <a:ext cx="1048302" cy="2738021"/>
          </a:xfrm>
          <a:prstGeom prst="rect">
            <a:avLst/>
          </a:prstGeom>
        </p:spPr>
      </p:pic>
      <p:sp>
        <p:nvSpPr>
          <p:cNvPr id="36" name="TextBox 35">
            <a:extLst>
              <a:ext uri="{FF2B5EF4-FFF2-40B4-BE49-F238E27FC236}">
                <a16:creationId xmlns:a16="http://schemas.microsoft.com/office/drawing/2014/main" id="{D5AD0F37-9E54-D741-8467-61721BA57893}"/>
              </a:ext>
            </a:extLst>
          </p:cNvPr>
          <p:cNvSpPr txBox="1"/>
          <p:nvPr/>
        </p:nvSpPr>
        <p:spPr>
          <a:xfrm>
            <a:off x="10113633" y="5351943"/>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34" name="TextBox 33">
            <a:extLst>
              <a:ext uri="{FF2B5EF4-FFF2-40B4-BE49-F238E27FC236}">
                <a16:creationId xmlns:a16="http://schemas.microsoft.com/office/drawing/2014/main" id="{DB5FFE2E-BB22-AF49-96E9-7773C20F7433}"/>
              </a:ext>
            </a:extLst>
          </p:cNvPr>
          <p:cNvSpPr txBox="1"/>
          <p:nvPr/>
        </p:nvSpPr>
        <p:spPr>
          <a:xfrm>
            <a:off x="2778809" y="5480868"/>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905069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2" descr="Decorative shape"/>
          <p:cNvSpPr/>
          <p:nvPr/>
        </p:nvSpPr>
        <p:spPr>
          <a:xfrm flipH="1">
            <a:off x="1416422" y="142546"/>
            <a:ext cx="10605247" cy="5692917"/>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1">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4"/>
          <p:cNvSpPr>
            <a:spLocks noGrp="1"/>
          </p:cNvSpPr>
          <p:nvPr>
            <p:ph type="title"/>
          </p:nvPr>
        </p:nvSpPr>
        <p:spPr/>
        <p:txBody>
          <a:bodyPr/>
          <a:lstStyle/>
          <a:p>
            <a:r>
              <a:rPr lang="en-US" dirty="0"/>
              <a:t>Severe Hypertension</a:t>
            </a:r>
            <a:br>
              <a:rPr lang="en-US" dirty="0"/>
            </a:br>
            <a:r>
              <a:rPr lang="en-US" dirty="0"/>
              <a:t>Master Case</a:t>
            </a:r>
          </a:p>
        </p:txBody>
      </p:sp>
      <p:sp>
        <p:nvSpPr>
          <p:cNvPr id="18" name="Text Placeholder 17"/>
          <p:cNvSpPr>
            <a:spLocks noGrp="1"/>
          </p:cNvSpPr>
          <p:nvPr>
            <p:ph type="body" sz="quarter" idx="12"/>
          </p:nvPr>
        </p:nvSpPr>
        <p:spPr>
          <a:xfrm>
            <a:off x="4500282" y="1087034"/>
            <a:ext cx="4417255" cy="3251050"/>
          </a:xfrm>
          <a:prstGeom prst="wedgeRectCallout">
            <a:avLst>
              <a:gd name="adj1" fmla="val 67840"/>
              <a:gd name="adj2" fmla="val -29648"/>
            </a:avLst>
          </a:prstGeom>
        </p:spPr>
        <p:txBody>
          <a:bodyPr/>
          <a:lstStyle/>
          <a:p>
            <a:r>
              <a:rPr lang="en-US" dirty="0">
                <a:solidFill>
                  <a:srgbClr val="000000"/>
                </a:solidFill>
              </a:rPr>
              <a:t>OK, Ms. Smith, your blood pressure is now </a:t>
            </a:r>
            <a:r>
              <a:rPr lang="en-US" dirty="0">
                <a:solidFill>
                  <a:srgbClr val="FF0000"/>
                </a:solidFill>
              </a:rPr>
              <a:t>182/114</a:t>
            </a:r>
            <a:r>
              <a:rPr lang="en-US" dirty="0">
                <a:solidFill>
                  <a:srgbClr val="000000"/>
                </a:solidFill>
              </a:rPr>
              <a:t>. </a:t>
            </a:r>
            <a:br>
              <a:rPr lang="en-US" dirty="0">
                <a:solidFill>
                  <a:srgbClr val="000000"/>
                </a:solidFill>
              </a:rPr>
            </a:br>
            <a:br>
              <a:rPr lang="en-US" dirty="0">
                <a:solidFill>
                  <a:srgbClr val="000000"/>
                </a:solidFill>
              </a:rPr>
            </a:br>
            <a:r>
              <a:rPr lang="en-US" dirty="0">
                <a:solidFill>
                  <a:srgbClr val="000000"/>
                </a:solidFill>
              </a:rPr>
              <a:t>I don’t want to worry you but that’s very high, so I’m going to let Dr. Johnson, the obstetrician, know.</a:t>
            </a:r>
            <a:endParaRPr lang="en-US" dirty="0">
              <a:solidFill>
                <a:srgbClr val="000000"/>
              </a:solidFill>
              <a:cs typeface="Calibri"/>
            </a:endParaRPr>
          </a:p>
        </p:txBody>
      </p:sp>
      <p:sp>
        <p:nvSpPr>
          <p:cNvPr id="7" name="Slide Number Placeholder 6"/>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0" name="Explosion 1 19">
            <a:extLst>
              <a:ext uri="{FF2B5EF4-FFF2-40B4-BE49-F238E27FC236}">
                <a16:creationId xmlns:a16="http://schemas.microsoft.com/office/drawing/2014/main" id="{ACCCE2E4-56DC-8148-8BB8-73641CAB8680}"/>
              </a:ext>
            </a:extLst>
          </p:cNvPr>
          <p:cNvSpPr/>
          <p:nvPr/>
        </p:nvSpPr>
        <p:spPr>
          <a:xfrm>
            <a:off x="1323320" y="152071"/>
            <a:ext cx="3629680" cy="207429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mn-cs"/>
              </a:rPr>
              <a:t>10 minutes later, 2:45 p.m.</a:t>
            </a:r>
          </a:p>
        </p:txBody>
      </p:sp>
      <p:grpSp>
        <p:nvGrpSpPr>
          <p:cNvPr id="32" name="Group 31" descr="Black and white image of pregnant woman"/>
          <p:cNvGrpSpPr/>
          <p:nvPr/>
        </p:nvGrpSpPr>
        <p:grpSpPr>
          <a:xfrm>
            <a:off x="2913246" y="1662108"/>
            <a:ext cx="1423236" cy="4056220"/>
            <a:chOff x="7413171" y="571500"/>
            <a:chExt cx="979715" cy="2792186"/>
          </a:xfrm>
        </p:grpSpPr>
        <p:pic>
          <p:nvPicPr>
            <p:cNvPr id="33" name="Picture 32" descr="A picture containing silhouette&#10;&#10;Description automatically generated">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12" t="19120" r="56068" b="51274"/>
            <a:stretch/>
          </p:blipFill>
          <p:spPr>
            <a:xfrm>
              <a:off x="7413171" y="1845128"/>
              <a:ext cx="979715" cy="1518558"/>
            </a:xfrm>
            <a:prstGeom prst="rect">
              <a:avLst/>
            </a:prstGeom>
          </p:spPr>
        </p:pic>
        <p:pic>
          <p:nvPicPr>
            <p:cNvPr id="34" name="Picture 33">
              <a:extLst>
                <a:ext uri="{FF2B5EF4-FFF2-40B4-BE49-F238E27FC236}">
                  <a16:creationId xmlns:a16="http://schemas.microsoft.com/office/drawing/2014/main" id="{1C4C70B2-1161-4A9E-83C2-DF04DD0C3F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782" t="19741" r="36505" b="-11150"/>
            <a:stretch/>
          </p:blipFill>
          <p:spPr>
            <a:xfrm>
              <a:off x="7462157" y="571500"/>
              <a:ext cx="914400" cy="2008414"/>
            </a:xfrm>
            <a:prstGeom prst="rect">
              <a:avLst/>
            </a:prstGeom>
          </p:spPr>
        </p:pic>
      </p:grpSp>
      <p:pic>
        <p:nvPicPr>
          <p:cNvPr id="35" name="Picture 34"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flipH="1">
            <a:off x="8917537" y="1170616"/>
            <a:ext cx="1522873" cy="3977535"/>
          </a:xfrm>
          <a:prstGeom prst="rect">
            <a:avLst/>
          </a:prstGeom>
        </p:spPr>
      </p:pic>
      <p:sp>
        <p:nvSpPr>
          <p:cNvPr id="13" name="TextBox 12">
            <a:extLst>
              <a:ext uri="{FF2B5EF4-FFF2-40B4-BE49-F238E27FC236}">
                <a16:creationId xmlns:a16="http://schemas.microsoft.com/office/drawing/2014/main" id="{7134CBF4-D1C3-1042-AE7C-79F6CAC87BAE}"/>
              </a:ext>
            </a:extLst>
          </p:cNvPr>
          <p:cNvSpPr txBox="1"/>
          <p:nvPr/>
        </p:nvSpPr>
        <p:spPr>
          <a:xfrm>
            <a:off x="2700034" y="5148151"/>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14" name="TextBox 13">
            <a:extLst>
              <a:ext uri="{FF2B5EF4-FFF2-40B4-BE49-F238E27FC236}">
                <a16:creationId xmlns:a16="http://schemas.microsoft.com/office/drawing/2014/main" id="{5771CB88-A915-254B-BF56-DC6CE7C96538}"/>
              </a:ext>
            </a:extLst>
          </p:cNvPr>
          <p:cNvSpPr txBox="1"/>
          <p:nvPr/>
        </p:nvSpPr>
        <p:spPr>
          <a:xfrm>
            <a:off x="9250490" y="4579739"/>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1181956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2" descr="Decorative shape"/>
          <p:cNvSpPr/>
          <p:nvPr/>
        </p:nvSpPr>
        <p:spPr>
          <a:xfrm flipV="1">
            <a:off x="1416424" y="116541"/>
            <a:ext cx="10668000" cy="566756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EE2F9"/>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a:off x="3023734" y="1757454"/>
            <a:ext cx="1522873" cy="3977535"/>
          </a:xfrm>
          <a:prstGeom prst="rect">
            <a:avLst/>
          </a:prstGeom>
        </p:spPr>
      </p:pic>
      <p:sp>
        <p:nvSpPr>
          <p:cNvPr id="10" name="Title 9"/>
          <p:cNvSpPr>
            <a:spLocks noGrp="1"/>
          </p:cNvSpPr>
          <p:nvPr>
            <p:ph type="title"/>
          </p:nvPr>
        </p:nvSpPr>
        <p:spPr/>
        <p:txBody>
          <a:bodyPr/>
          <a:lstStyle/>
          <a:p>
            <a:r>
              <a:rPr lang="en-US" dirty="0"/>
              <a:t>Severe Hypertension</a:t>
            </a:r>
            <a:br>
              <a:rPr lang="en-US" dirty="0"/>
            </a:br>
            <a:r>
              <a:rPr lang="en-US" dirty="0"/>
              <a:t>Master Case</a:t>
            </a:r>
          </a:p>
        </p:txBody>
      </p:sp>
      <p:sp>
        <p:nvSpPr>
          <p:cNvPr id="11" name="Text Placeholder 10"/>
          <p:cNvSpPr>
            <a:spLocks noGrp="1"/>
          </p:cNvSpPr>
          <p:nvPr>
            <p:ph type="body" sz="quarter" idx="10"/>
          </p:nvPr>
        </p:nvSpPr>
        <p:spPr>
          <a:xfrm>
            <a:off x="1576450" y="295063"/>
            <a:ext cx="8879515" cy="819729"/>
          </a:xfrm>
        </p:spPr>
        <p:txBody>
          <a:bodyPr/>
          <a:lstStyle/>
          <a:p>
            <a:r>
              <a:rPr lang="en-US" i="0" dirty="0"/>
              <a:t>Kim notifies Dr. Johnson about Ms. Smith’s increasing blood pressure.</a:t>
            </a:r>
          </a:p>
        </p:txBody>
      </p:sp>
      <p:sp>
        <p:nvSpPr>
          <p:cNvPr id="6" name="Slide Number Placehold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2" name="Picture 1" descr="File:Phone font awesome.svg - Wikimedia Common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301833">
            <a:off x="4300716" y="1283868"/>
            <a:ext cx="3637663" cy="3637663"/>
          </a:xfrm>
          <a:prstGeom prst="rect">
            <a:avLst/>
          </a:prstGeom>
        </p:spPr>
      </p:pic>
      <p:sp>
        <p:nvSpPr>
          <p:cNvPr id="12" name="Text Placeholder 11"/>
          <p:cNvSpPr>
            <a:spLocks noGrp="1"/>
          </p:cNvSpPr>
          <p:nvPr>
            <p:ph type="body" sz="quarter" idx="11"/>
          </p:nvPr>
        </p:nvSpPr>
        <p:spPr>
          <a:xfrm>
            <a:off x="7571659" y="1293314"/>
            <a:ext cx="2541526" cy="3818652"/>
          </a:xfrm>
          <a:prstGeom prst="wedgeRectCallout">
            <a:avLst>
              <a:gd name="adj1" fmla="val 78552"/>
              <a:gd name="adj2" fmla="val -34430"/>
            </a:avLst>
          </a:prstGeom>
        </p:spPr>
        <p:txBody>
          <a:bodyPr/>
          <a:lstStyle/>
          <a:p>
            <a:r>
              <a:rPr lang="en-US" dirty="0"/>
              <a:t>Great, thank you for letting me know, Kim. </a:t>
            </a:r>
          </a:p>
          <a:p>
            <a:r>
              <a:rPr lang="en-US" dirty="0"/>
              <a:t>I’ll request an IV and labs. Go ahead and give her immediate acting antihypertensives.</a:t>
            </a:r>
          </a:p>
        </p:txBody>
      </p:sp>
      <p:pic>
        <p:nvPicPr>
          <p:cNvPr id="30" name="Picture 29" descr="A picture containing silhouette of doctor">
            <a:extLst>
              <a:ext uri="{FF2B5EF4-FFF2-40B4-BE49-F238E27FC236}">
                <a16:creationId xmlns:a16="http://schemas.microsoft.com/office/drawing/2014/main" id="{3C448EBA-687D-440C-8639-7797E9E638E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a:stretch/>
        </p:blipFill>
        <p:spPr>
          <a:xfrm>
            <a:off x="10113185" y="1293314"/>
            <a:ext cx="2024708" cy="4074765"/>
          </a:xfrm>
          <a:prstGeom prst="rect">
            <a:avLst/>
          </a:prstGeom>
        </p:spPr>
      </p:pic>
      <p:sp>
        <p:nvSpPr>
          <p:cNvPr id="31" name="TextBox 30">
            <a:extLst>
              <a:ext uri="{FF2B5EF4-FFF2-40B4-BE49-F238E27FC236}">
                <a16:creationId xmlns:a16="http://schemas.microsoft.com/office/drawing/2014/main" id="{E172088B-4E2F-417C-8A29-5C9CF7951BA6}"/>
              </a:ext>
            </a:extLst>
          </p:cNvPr>
          <p:cNvSpPr txBox="1"/>
          <p:nvPr/>
        </p:nvSpPr>
        <p:spPr>
          <a:xfrm>
            <a:off x="10280007" y="5111966"/>
            <a:ext cx="159989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32" name="TextBox 31">
            <a:extLst>
              <a:ext uri="{FF2B5EF4-FFF2-40B4-BE49-F238E27FC236}">
                <a16:creationId xmlns:a16="http://schemas.microsoft.com/office/drawing/2014/main" id="{6EF3CBA6-BF4B-469C-9DE5-57C781789352}"/>
              </a:ext>
            </a:extLst>
          </p:cNvPr>
          <p:cNvSpPr txBox="1"/>
          <p:nvPr/>
        </p:nvSpPr>
        <p:spPr>
          <a:xfrm>
            <a:off x="3090040" y="5198813"/>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2563683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12" descr="Decorative shape"/>
          <p:cNvSpPr/>
          <p:nvPr/>
        </p:nvSpPr>
        <p:spPr>
          <a:xfrm flipH="1">
            <a:off x="1443318" y="107577"/>
            <a:ext cx="10624635" cy="573397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8" name="Group 27" descr="Black and white image of pregnant woman"/>
          <p:cNvGrpSpPr/>
          <p:nvPr/>
        </p:nvGrpSpPr>
        <p:grpSpPr>
          <a:xfrm>
            <a:off x="962720" y="1363741"/>
            <a:ext cx="2304167" cy="4723538"/>
            <a:chOff x="7413171" y="571500"/>
            <a:chExt cx="979715" cy="2008414"/>
          </a:xfrm>
        </p:grpSpPr>
        <p:pic>
          <p:nvPicPr>
            <p:cNvPr id="29" name="Picture 28" descr="A picture containing silhouette&#10;&#10;Description automatically generated">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12" t="19120" r="56068" b="68591"/>
            <a:stretch/>
          </p:blipFill>
          <p:spPr>
            <a:xfrm>
              <a:off x="7413171" y="1845128"/>
              <a:ext cx="979715" cy="630305"/>
            </a:xfrm>
            <a:prstGeom prst="rect">
              <a:avLst/>
            </a:prstGeom>
          </p:spPr>
        </p:pic>
        <p:pic>
          <p:nvPicPr>
            <p:cNvPr id="30" name="Picture 29">
              <a:extLst>
                <a:ext uri="{FF2B5EF4-FFF2-40B4-BE49-F238E27FC236}">
                  <a16:creationId xmlns:a16="http://schemas.microsoft.com/office/drawing/2014/main" id="{1C4C70B2-1161-4A9E-83C2-DF04DD0C3F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782" t="19741" r="36505" b="-11150"/>
            <a:stretch/>
          </p:blipFill>
          <p:spPr>
            <a:xfrm>
              <a:off x="7462157" y="571500"/>
              <a:ext cx="914400" cy="2008414"/>
            </a:xfrm>
            <a:prstGeom prst="rect">
              <a:avLst/>
            </a:prstGeom>
          </p:spPr>
        </p:pic>
      </p:grpSp>
      <p:sp>
        <p:nvSpPr>
          <p:cNvPr id="10" name="Title 9"/>
          <p:cNvSpPr>
            <a:spLocks noGrp="1"/>
          </p:cNvSpPr>
          <p:nvPr>
            <p:ph type="title"/>
          </p:nvPr>
        </p:nvSpPr>
        <p:spPr/>
        <p:txBody>
          <a:bodyPr/>
          <a:lstStyle/>
          <a:p>
            <a:r>
              <a:rPr lang="en-US" dirty="0"/>
              <a:t>Severe Hypertension</a:t>
            </a:r>
            <a:br>
              <a:rPr lang="en-US" dirty="0"/>
            </a:br>
            <a:r>
              <a:rPr lang="en-US" dirty="0"/>
              <a:t>Master Case</a:t>
            </a:r>
          </a:p>
        </p:txBody>
      </p:sp>
      <p:pic>
        <p:nvPicPr>
          <p:cNvPr id="15" name="Picture 14" title="Nurse hanging IV"/>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a:off x="8115004" y="1355846"/>
            <a:ext cx="548505" cy="4477811"/>
          </a:xfrm>
          <a:prstGeom prst="rect">
            <a:avLst/>
          </a:prstGeom>
        </p:spPr>
      </p:pic>
      <p:sp>
        <p:nvSpPr>
          <p:cNvPr id="11" name="Text Placeholder 10"/>
          <p:cNvSpPr>
            <a:spLocks noGrp="1"/>
          </p:cNvSpPr>
          <p:nvPr>
            <p:ph type="body" sz="quarter" idx="10"/>
          </p:nvPr>
        </p:nvSpPr>
        <p:spPr>
          <a:xfrm>
            <a:off x="2743200" y="178186"/>
            <a:ext cx="5199529" cy="2392376"/>
          </a:xfrm>
        </p:spPr>
        <p:txBody>
          <a:bodyPr/>
          <a:lstStyle/>
          <a:p>
            <a:r>
              <a:rPr lang="en-US" i="0" dirty="0"/>
              <a:t>After hanging up with Dr. Johnson, Kim attempts IV access. </a:t>
            </a:r>
          </a:p>
          <a:p>
            <a:r>
              <a:rPr lang="en-US" i="0" dirty="0"/>
              <a:t>She has difficulty establishing access, so she calls out for assistance.</a:t>
            </a:r>
          </a:p>
        </p:txBody>
      </p:sp>
      <p:sp>
        <p:nvSpPr>
          <p:cNvPr id="7" name="Slide Number Placeholder 6"/>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34" name="Picture 33" title="Nurse hanging IV">
            <a:extLst>
              <a:ext uri="{FF2B5EF4-FFF2-40B4-BE49-F238E27FC236}">
                <a16:creationId xmlns:a16="http://schemas.microsoft.com/office/drawing/2014/main" id="{BA395A61-85C3-4B2A-8907-7252D49F29D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flipH="1">
            <a:off x="8639105" y="1345213"/>
            <a:ext cx="532504" cy="4477811"/>
          </a:xfrm>
          <a:prstGeom prst="rect">
            <a:avLst/>
          </a:prstGeom>
        </p:spPr>
      </p:pic>
      <p:pic>
        <p:nvPicPr>
          <p:cNvPr id="35" name="Picture 34" descr="A picture containing silhouette of nurse">
            <a:extLst>
              <a:ext uri="{FF2B5EF4-FFF2-40B4-BE49-F238E27FC236}">
                <a16:creationId xmlns:a16="http://schemas.microsoft.com/office/drawing/2014/main" id="{2C5458E8-40ED-413A-8C4A-3331B04D10C9}"/>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8454308" y="1531594"/>
            <a:ext cx="2113628" cy="4302063"/>
          </a:xfrm>
          <a:prstGeom prst="rect">
            <a:avLst/>
          </a:prstGeom>
        </p:spPr>
      </p:pic>
      <p:sp>
        <p:nvSpPr>
          <p:cNvPr id="14" name="TextBox 13">
            <a:extLst>
              <a:ext uri="{FF2B5EF4-FFF2-40B4-BE49-F238E27FC236}">
                <a16:creationId xmlns:a16="http://schemas.microsoft.com/office/drawing/2014/main" id="{10B0B907-83F8-3643-AFFB-5777BD649599}"/>
              </a:ext>
            </a:extLst>
          </p:cNvPr>
          <p:cNvSpPr txBox="1"/>
          <p:nvPr/>
        </p:nvSpPr>
        <p:spPr>
          <a:xfrm>
            <a:off x="1847422" y="5343705"/>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16" name="TextBox 15">
            <a:extLst>
              <a:ext uri="{FF2B5EF4-FFF2-40B4-BE49-F238E27FC236}">
                <a16:creationId xmlns:a16="http://schemas.microsoft.com/office/drawing/2014/main" id="{4DABFE20-9506-394B-958C-E4676C476C82}"/>
              </a:ext>
            </a:extLst>
          </p:cNvPr>
          <p:cNvSpPr txBox="1"/>
          <p:nvPr/>
        </p:nvSpPr>
        <p:spPr>
          <a:xfrm>
            <a:off x="9100750" y="5343705"/>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233669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12" descr="Decorative shape"/>
          <p:cNvSpPr/>
          <p:nvPr/>
        </p:nvSpPr>
        <p:spPr>
          <a:xfrm flipH="1">
            <a:off x="1371477" y="107576"/>
            <a:ext cx="10696475" cy="576159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4" name="Group 33" descr="Black and white image of pregnant woman"/>
          <p:cNvGrpSpPr/>
          <p:nvPr/>
        </p:nvGrpSpPr>
        <p:grpSpPr>
          <a:xfrm>
            <a:off x="1053780" y="2077106"/>
            <a:ext cx="1958983" cy="3970972"/>
            <a:chOff x="7413171" y="571500"/>
            <a:chExt cx="979715" cy="2008414"/>
          </a:xfrm>
        </p:grpSpPr>
        <p:pic>
          <p:nvPicPr>
            <p:cNvPr id="35" name="Picture 34" descr="A picture containing silhouette&#10;&#10;Description automatically generated">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12" t="19120" r="56068" b="68591"/>
            <a:stretch/>
          </p:blipFill>
          <p:spPr>
            <a:xfrm>
              <a:off x="7413171" y="1845128"/>
              <a:ext cx="979715" cy="630305"/>
            </a:xfrm>
            <a:prstGeom prst="rect">
              <a:avLst/>
            </a:prstGeom>
          </p:spPr>
        </p:pic>
        <p:pic>
          <p:nvPicPr>
            <p:cNvPr id="36" name="Picture 35">
              <a:extLst>
                <a:ext uri="{FF2B5EF4-FFF2-40B4-BE49-F238E27FC236}">
                  <a16:creationId xmlns:a16="http://schemas.microsoft.com/office/drawing/2014/main" id="{1C4C70B2-1161-4A9E-83C2-DF04DD0C3F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782" t="19741" r="36505" b="-11150"/>
            <a:stretch/>
          </p:blipFill>
          <p:spPr>
            <a:xfrm>
              <a:off x="7462157" y="571500"/>
              <a:ext cx="914400" cy="2008414"/>
            </a:xfrm>
            <a:prstGeom prst="rect">
              <a:avLst/>
            </a:prstGeom>
          </p:spPr>
        </p:pic>
      </p:grpSp>
      <p:pic>
        <p:nvPicPr>
          <p:cNvPr id="37" name="Picture 36" title="Nurse hanging IV"/>
          <p:cNvPicPr>
            <a:picLocks noChangeAspect="1"/>
          </p:cNvPicPr>
          <p:nvPr/>
        </p:nvPicPr>
        <p:blipFill rotWithShape="1">
          <a:blip r:embed="rId6" cstate="print">
            <a:extLst>
              <a:ext uri="{28A0092B-C50C-407E-A947-70E740481C1C}">
                <a14:useLocalDpi xmlns:a14="http://schemas.microsoft.com/office/drawing/2010/main" val="0"/>
              </a:ext>
            </a:extLst>
          </a:blip>
          <a:srcRect b="17125"/>
          <a:stretch/>
        </p:blipFill>
        <p:spPr>
          <a:xfrm>
            <a:off x="8634954" y="2456460"/>
            <a:ext cx="2516340" cy="3370520"/>
          </a:xfrm>
          <a:prstGeom prst="rect">
            <a:avLst/>
          </a:prstGeom>
        </p:spPr>
      </p:pic>
      <p:sp>
        <p:nvSpPr>
          <p:cNvPr id="10" name="Title 9"/>
          <p:cNvSpPr>
            <a:spLocks noGrp="1"/>
          </p:cNvSpPr>
          <p:nvPr>
            <p:ph type="title"/>
          </p:nvPr>
        </p:nvSpPr>
        <p:spPr/>
        <p:txBody>
          <a:bodyPr/>
          <a:lstStyle/>
          <a:p>
            <a:r>
              <a:rPr lang="en-US" dirty="0"/>
              <a:t>Severe Hypertension</a:t>
            </a:r>
            <a:br>
              <a:rPr lang="en-US" dirty="0"/>
            </a:br>
            <a:r>
              <a:rPr lang="en-US" dirty="0"/>
              <a:t>Master Case</a:t>
            </a:r>
          </a:p>
        </p:txBody>
      </p:sp>
      <p:sp>
        <p:nvSpPr>
          <p:cNvPr id="11" name="Text Placeholder 10"/>
          <p:cNvSpPr>
            <a:spLocks noGrp="1"/>
          </p:cNvSpPr>
          <p:nvPr>
            <p:ph type="body" sz="quarter" idx="10"/>
          </p:nvPr>
        </p:nvSpPr>
        <p:spPr>
          <a:xfrm>
            <a:off x="3652291" y="336070"/>
            <a:ext cx="8162919" cy="749357"/>
          </a:xfrm>
        </p:spPr>
        <p:txBody>
          <a:bodyPr/>
          <a:lstStyle/>
          <a:p>
            <a:r>
              <a:rPr lang="en-US" i="0" dirty="0"/>
              <a:t>Another nurse, Beth, responds to Kim’s request for assistance. </a:t>
            </a:r>
          </a:p>
        </p:txBody>
      </p:sp>
      <p:sp>
        <p:nvSpPr>
          <p:cNvPr id="6" name="Slide Number Placehold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3" name="Explosion 1 12">
            <a:extLst>
              <a:ext uri="{FF2B5EF4-FFF2-40B4-BE49-F238E27FC236}">
                <a16:creationId xmlns:a16="http://schemas.microsoft.com/office/drawing/2014/main" id="{07246B86-7238-3441-A580-2D44D3D3A66E}"/>
              </a:ext>
            </a:extLst>
          </p:cNvPr>
          <p:cNvSpPr/>
          <p:nvPr/>
        </p:nvSpPr>
        <p:spPr>
          <a:xfrm>
            <a:off x="1323321" y="178904"/>
            <a:ext cx="2328970" cy="157612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mn-cs"/>
              </a:rPr>
              <a:t>3 p.m.</a:t>
            </a:r>
          </a:p>
        </p:txBody>
      </p:sp>
      <p:sp>
        <p:nvSpPr>
          <p:cNvPr id="20" name="Explosion 1 19">
            <a:extLst>
              <a:ext uri="{FF2B5EF4-FFF2-40B4-BE49-F238E27FC236}">
                <a16:creationId xmlns:a16="http://schemas.microsoft.com/office/drawing/2014/main" id="{DC89C8DD-489D-7947-9693-B63761C8A1CE}"/>
              </a:ext>
            </a:extLst>
          </p:cNvPr>
          <p:cNvSpPr/>
          <p:nvPr/>
        </p:nvSpPr>
        <p:spPr>
          <a:xfrm>
            <a:off x="9096375" y="1349880"/>
            <a:ext cx="2396499" cy="157612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mn-cs"/>
              </a:rPr>
              <a:t>3:15 p.m.</a:t>
            </a:r>
          </a:p>
        </p:txBody>
      </p:sp>
      <p:sp>
        <p:nvSpPr>
          <p:cNvPr id="21" name="Text Placeholder 10">
            <a:extLst>
              <a:ext uri="{FF2B5EF4-FFF2-40B4-BE49-F238E27FC236}">
                <a16:creationId xmlns:a16="http://schemas.microsoft.com/office/drawing/2014/main" id="{5F302A36-1F93-0D48-BB06-32F990807D65}"/>
              </a:ext>
            </a:extLst>
          </p:cNvPr>
          <p:cNvSpPr txBox="1">
            <a:spLocks/>
          </p:cNvSpPr>
          <p:nvPr/>
        </p:nvSpPr>
        <p:spPr>
          <a:xfrm>
            <a:off x="4536555" y="1548580"/>
            <a:ext cx="3867229" cy="2288314"/>
          </a:xfrm>
          <a:prstGeom prst="rec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Together, they obtain IV access and draw labs.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Kim immediately rechecks Ms. Smith’s blood pressure, which is now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202/120</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39" name="Picture 38"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7769"/>
          <a:stretch/>
        </p:blipFill>
        <p:spPr>
          <a:xfrm flipH="1">
            <a:off x="2415225" y="2347669"/>
            <a:ext cx="1997185" cy="3465977"/>
          </a:xfrm>
          <a:prstGeom prst="rect">
            <a:avLst/>
          </a:prstGeom>
        </p:spPr>
      </p:pic>
      <p:sp>
        <p:nvSpPr>
          <p:cNvPr id="38" name="TextBox 37">
            <a:extLst>
              <a:ext uri="{FF2B5EF4-FFF2-40B4-BE49-F238E27FC236}">
                <a16:creationId xmlns:a16="http://schemas.microsoft.com/office/drawing/2014/main" id="{68FAD7C7-E577-45B9-B972-D674AEE94105}"/>
              </a:ext>
            </a:extLst>
          </p:cNvPr>
          <p:cNvSpPr txBox="1"/>
          <p:nvPr/>
        </p:nvSpPr>
        <p:spPr>
          <a:xfrm>
            <a:off x="1596827" y="5342090"/>
            <a:ext cx="974001" cy="430887"/>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41" name="TextBox 40">
            <a:extLst>
              <a:ext uri="{FF2B5EF4-FFF2-40B4-BE49-F238E27FC236}">
                <a16:creationId xmlns:a16="http://schemas.microsoft.com/office/drawing/2014/main" id="{EEEA30CA-9E6D-4741-A9FE-AFB536812A08}"/>
              </a:ext>
            </a:extLst>
          </p:cNvPr>
          <p:cNvSpPr txBox="1"/>
          <p:nvPr/>
        </p:nvSpPr>
        <p:spPr>
          <a:xfrm>
            <a:off x="9527058" y="5450896"/>
            <a:ext cx="1152755"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Beth, L&amp;D nurse</a:t>
            </a:r>
          </a:p>
        </p:txBody>
      </p:sp>
      <p:sp>
        <p:nvSpPr>
          <p:cNvPr id="17" name="TextBox 16">
            <a:extLst>
              <a:ext uri="{FF2B5EF4-FFF2-40B4-BE49-F238E27FC236}">
                <a16:creationId xmlns:a16="http://schemas.microsoft.com/office/drawing/2014/main" id="{1CA60676-AFA0-C741-8CD6-5A2D7C489073}"/>
              </a:ext>
            </a:extLst>
          </p:cNvPr>
          <p:cNvSpPr txBox="1"/>
          <p:nvPr/>
        </p:nvSpPr>
        <p:spPr>
          <a:xfrm>
            <a:off x="3060919" y="5426728"/>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2166534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799A-DBB6-4BDC-8EEF-9B2BC43B3AF9}"/>
              </a:ext>
            </a:extLst>
          </p:cNvPr>
          <p:cNvSpPr>
            <a:spLocks noGrp="1"/>
          </p:cNvSpPr>
          <p:nvPr>
            <p:ph type="title"/>
          </p:nvPr>
        </p:nvSpPr>
        <p:spPr/>
        <p:txBody>
          <a:bodyPr/>
          <a:lstStyle/>
          <a:p>
            <a:r>
              <a:rPr lang="en-US" dirty="0">
                <a:cs typeface="Calibri Light"/>
              </a:rPr>
              <a:t>Overview</a:t>
            </a:r>
            <a:endParaRPr lang="en-US" dirty="0"/>
          </a:p>
        </p:txBody>
      </p:sp>
      <p:sp>
        <p:nvSpPr>
          <p:cNvPr id="3" name="Content Placeholder 2">
            <a:extLst>
              <a:ext uri="{FF2B5EF4-FFF2-40B4-BE49-F238E27FC236}">
                <a16:creationId xmlns:a16="http://schemas.microsoft.com/office/drawing/2014/main" id="{2C2FC3A4-9D35-4C58-9FED-9C39B838F293}"/>
              </a:ext>
            </a:extLst>
          </p:cNvPr>
          <p:cNvSpPr>
            <a:spLocks noGrp="1"/>
          </p:cNvSpPr>
          <p:nvPr>
            <p:ph idx="1"/>
          </p:nvPr>
        </p:nvSpPr>
        <p:spPr/>
        <p:txBody>
          <a:bodyPr vert="horz" lIns="91440" tIns="45720" rIns="91440" bIns="45720" rtlCol="0" anchor="t">
            <a:normAutofit/>
          </a:bodyPr>
          <a:lstStyle/>
          <a:p>
            <a:r>
              <a:rPr lang="en-US" dirty="0">
                <a:cs typeface="Calibri"/>
              </a:rPr>
              <a:t>Mision and Vision</a:t>
            </a:r>
          </a:p>
          <a:p>
            <a:r>
              <a:rPr lang="en-US" dirty="0">
                <a:cs typeface="Calibri"/>
              </a:rPr>
              <a:t>Care Components: Technical and Adaptive</a:t>
            </a:r>
          </a:p>
          <a:p>
            <a:r>
              <a:rPr lang="en-US" dirty="0">
                <a:cs typeface="Calibri"/>
              </a:rPr>
              <a:t>SPPC-II Teamwork Toolkit</a:t>
            </a:r>
          </a:p>
          <a:p>
            <a:r>
              <a:rPr lang="en-US" dirty="0">
                <a:cs typeface="Calibri"/>
              </a:rPr>
              <a:t>The 4 Rs of AIM Patient Safety Bundles</a:t>
            </a:r>
          </a:p>
          <a:p>
            <a:r>
              <a:rPr lang="en-US" dirty="0">
                <a:cs typeface="Calibri"/>
              </a:rPr>
              <a:t>The Master Clinical Scenario: Maternal Severe Hypertension</a:t>
            </a:r>
          </a:p>
        </p:txBody>
      </p:sp>
      <p:sp>
        <p:nvSpPr>
          <p:cNvPr id="5" name="Slide Number Placeholder 14">
            <a:extLst>
              <a:ext uri="{FF2B5EF4-FFF2-40B4-BE49-F238E27FC236}">
                <a16:creationId xmlns:a16="http://schemas.microsoft.com/office/drawing/2014/main" id="{33771B5F-DC5F-A247-9B8A-CF0A3CA27899}"/>
              </a:ext>
            </a:extLst>
          </p:cNvPr>
          <p:cNvSpPr txBox="1">
            <a:spLocks/>
          </p:cNvSpPr>
          <p:nvPr/>
        </p:nvSpPr>
        <p:spPr>
          <a:xfrm>
            <a:off x="11151294" y="6255876"/>
            <a:ext cx="4313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282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descr="Illustration shows two figures in silhouette: Kim, the triage nurse and Dr. Johnson, the obstetrician. Caption reads: 'Kim notifies Dr. Johnson about Ms. Smith’s increasing blood pressure.' A phone icon indicates that Kim is telephoning the doctor; Dr. Johnson says 'Great, thank you for letting me know, Kim. I’ll request an IV and labs. Go ahead and give her immediate acting antihypertensives.'"/>
          <p:cNvGrpSpPr/>
          <p:nvPr/>
        </p:nvGrpSpPr>
        <p:grpSpPr>
          <a:xfrm>
            <a:off x="4295734" y="1548580"/>
            <a:ext cx="7554080" cy="2934929"/>
            <a:chOff x="969263" y="118867"/>
            <a:chExt cx="9403081" cy="5670124"/>
          </a:xfrm>
        </p:grpSpPr>
        <p:sp>
          <p:nvSpPr>
            <p:cNvPr id="21" name="Rectangle 12"/>
            <p:cNvSpPr/>
            <p:nvPr/>
          </p:nvSpPr>
          <p:spPr>
            <a:xfrm flipV="1">
              <a:off x="5352288" y="118867"/>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4">
                <a:lumMod val="20000"/>
                <a:lumOff val="80000"/>
              </a:schemeClr>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12"/>
            <p:cNvSpPr/>
            <p:nvPr/>
          </p:nvSpPr>
          <p:spPr>
            <a:xfrm flipH="1">
              <a:off x="969263" y="118867"/>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6">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2"/>
            <p:cNvSpPr/>
            <p:nvPr/>
          </p:nvSpPr>
          <p:spPr>
            <a:xfrm flipV="1">
              <a:off x="2903220" y="1534111"/>
              <a:ext cx="2450592" cy="1424387"/>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EE2F9"/>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12"/>
            <p:cNvSpPr/>
            <p:nvPr/>
          </p:nvSpPr>
          <p:spPr>
            <a:xfrm flipH="1">
              <a:off x="969263" y="1534111"/>
              <a:ext cx="223113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chemeClr val="accent1">
                <a:lumMod val="20000"/>
                <a:lumOff val="80000"/>
              </a:schemeClr>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12"/>
            <p:cNvSpPr/>
            <p:nvPr/>
          </p:nvSpPr>
          <p:spPr>
            <a:xfrm flipV="1">
              <a:off x="7682484" y="1534111"/>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2FCBE"/>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2"/>
            <p:cNvSpPr/>
            <p:nvPr/>
          </p:nvSpPr>
          <p:spPr>
            <a:xfrm flipH="1">
              <a:off x="5352288" y="1534111"/>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DD599"/>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2"/>
            <p:cNvSpPr/>
            <p:nvPr/>
          </p:nvSpPr>
          <p:spPr>
            <a:xfrm rot="10800000">
              <a:off x="969264" y="2949349"/>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0BDE1"/>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12"/>
            <p:cNvSpPr/>
            <p:nvPr/>
          </p:nvSpPr>
          <p:spPr>
            <a:xfrm rot="10800000" flipH="1" flipV="1">
              <a:off x="5352288" y="2949349"/>
              <a:ext cx="502005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12"/>
            <p:cNvSpPr/>
            <p:nvPr/>
          </p:nvSpPr>
          <p:spPr>
            <a:xfrm>
              <a:off x="2903220" y="4364604"/>
              <a:ext cx="2450592" cy="1424387"/>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4F9AD"/>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12"/>
            <p:cNvSpPr/>
            <p:nvPr/>
          </p:nvSpPr>
          <p:spPr>
            <a:xfrm flipH="1" flipV="1">
              <a:off x="969263" y="4373748"/>
              <a:ext cx="2231136"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5E0FD"/>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12"/>
            <p:cNvSpPr/>
            <p:nvPr/>
          </p:nvSpPr>
          <p:spPr>
            <a:xfrm>
              <a:off x="7682484" y="4373748"/>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1FFFF"/>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12"/>
            <p:cNvSpPr/>
            <p:nvPr/>
          </p:nvSpPr>
          <p:spPr>
            <a:xfrm flipH="1" flipV="1">
              <a:off x="5352288" y="4373748"/>
              <a:ext cx="2689860" cy="141524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FCCFF"/>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Rectangle 12" descr="Decorative shape"/>
          <p:cNvSpPr/>
          <p:nvPr/>
        </p:nvSpPr>
        <p:spPr>
          <a:xfrm flipV="1">
            <a:off x="1400423" y="89647"/>
            <a:ext cx="10692965" cy="5753088"/>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2FCBE"/>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9"/>
          <p:cNvSpPr>
            <a:spLocks noGrp="1"/>
          </p:cNvSpPr>
          <p:nvPr>
            <p:ph type="title"/>
          </p:nvPr>
        </p:nvSpPr>
        <p:spPr/>
        <p:txBody>
          <a:bodyPr/>
          <a:lstStyle/>
          <a:p>
            <a:r>
              <a:rPr lang="en-US" dirty="0"/>
              <a:t>Severe Hypertension</a:t>
            </a:r>
            <a:br>
              <a:rPr lang="en-US" dirty="0"/>
            </a:br>
            <a:r>
              <a:rPr lang="en-US" dirty="0"/>
              <a:t>Master Case</a:t>
            </a:r>
          </a:p>
        </p:txBody>
      </p:sp>
      <p:sp>
        <p:nvSpPr>
          <p:cNvPr id="5" name="Slide Number Placehold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3" name="Explosion 1 12">
            <a:extLst>
              <a:ext uri="{FF2B5EF4-FFF2-40B4-BE49-F238E27FC236}">
                <a16:creationId xmlns:a16="http://schemas.microsoft.com/office/drawing/2014/main" id="{FE0319EC-7C7B-E74E-933A-8D722B39E130}"/>
              </a:ext>
            </a:extLst>
          </p:cNvPr>
          <p:cNvSpPr/>
          <p:nvPr/>
        </p:nvSpPr>
        <p:spPr>
          <a:xfrm>
            <a:off x="1351896" y="-50124"/>
            <a:ext cx="2397026" cy="162966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mn-cs"/>
              </a:rPr>
              <a:t>3:15 p.m.</a:t>
            </a:r>
          </a:p>
        </p:txBody>
      </p:sp>
      <p:sp>
        <p:nvSpPr>
          <p:cNvPr id="16" name="Text Placeholder 10">
            <a:extLst>
              <a:ext uri="{FF2B5EF4-FFF2-40B4-BE49-F238E27FC236}">
                <a16:creationId xmlns:a16="http://schemas.microsoft.com/office/drawing/2014/main" id="{B1D6577B-CAB0-264C-A8CB-CB8F41A129BE}"/>
              </a:ext>
            </a:extLst>
          </p:cNvPr>
          <p:cNvSpPr>
            <a:spLocks noGrp="1"/>
          </p:cNvSpPr>
          <p:nvPr>
            <p:ph type="body" sz="quarter" idx="10"/>
          </p:nvPr>
        </p:nvSpPr>
        <p:spPr>
          <a:xfrm>
            <a:off x="3576202" y="191683"/>
            <a:ext cx="3135884" cy="675317"/>
          </a:xfrm>
        </p:spPr>
        <p:txBody>
          <a:bodyPr/>
          <a:lstStyle/>
          <a:p>
            <a:r>
              <a:rPr lang="en-US" i="0" dirty="0"/>
              <a:t>Kim calls Dr. Johnson. </a:t>
            </a:r>
          </a:p>
        </p:txBody>
      </p:sp>
      <p:pic>
        <p:nvPicPr>
          <p:cNvPr id="34" name="Picture 33" descr="File:Phone font awesome.sv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301833">
            <a:off x="6197096" y="1433694"/>
            <a:ext cx="2710165" cy="2710165"/>
          </a:xfrm>
          <a:prstGeom prst="rect">
            <a:avLst/>
          </a:prstGeom>
        </p:spPr>
      </p:pic>
      <p:sp>
        <p:nvSpPr>
          <p:cNvPr id="12" name="Text Placeholder 11"/>
          <p:cNvSpPr>
            <a:spLocks noGrp="1"/>
          </p:cNvSpPr>
          <p:nvPr>
            <p:ph type="body" sz="quarter" idx="11"/>
          </p:nvPr>
        </p:nvSpPr>
        <p:spPr>
          <a:xfrm>
            <a:off x="3410259" y="1222422"/>
            <a:ext cx="3152054" cy="3317721"/>
          </a:xfrm>
          <a:prstGeom prst="wedgeRectCallout">
            <a:avLst>
              <a:gd name="adj1" fmla="val -69437"/>
              <a:gd name="adj2" fmla="val -18114"/>
            </a:avLst>
          </a:prstGeom>
        </p:spPr>
        <p:txBody>
          <a:bodyPr/>
          <a:lstStyle/>
          <a:p>
            <a:r>
              <a:rPr lang="en-US" dirty="0"/>
              <a:t>Hi Dr. Johnson, it’s Kim again. I had difficulty obtaining IV access, so labs were delayed. Ms. Smith is set up now and her blood pressure is still severely elevated at </a:t>
            </a:r>
            <a:r>
              <a:rPr lang="en-US" dirty="0">
                <a:solidFill>
                  <a:srgbClr val="FF0000"/>
                </a:solidFill>
              </a:rPr>
              <a:t>202/120</a:t>
            </a:r>
            <a:r>
              <a:rPr lang="en-US" dirty="0"/>
              <a:t>. What do you think are next steps?</a:t>
            </a:r>
          </a:p>
        </p:txBody>
      </p:sp>
      <p:sp>
        <p:nvSpPr>
          <p:cNvPr id="14" name="Text Placeholder 13"/>
          <p:cNvSpPr>
            <a:spLocks noGrp="1"/>
          </p:cNvSpPr>
          <p:nvPr>
            <p:ph type="body" sz="quarter" idx="13"/>
          </p:nvPr>
        </p:nvSpPr>
        <p:spPr>
          <a:xfrm>
            <a:off x="8614538" y="2320764"/>
            <a:ext cx="2154810" cy="2942283"/>
          </a:xfrm>
          <a:prstGeom prst="wedgeRectCallout">
            <a:avLst>
              <a:gd name="adj1" fmla="val 67647"/>
              <a:gd name="adj2" fmla="val -48427"/>
            </a:avLst>
          </a:prstGeom>
        </p:spPr>
        <p:txBody>
          <a:bodyPr/>
          <a:lstStyle/>
          <a:p>
            <a:r>
              <a:rPr lang="en-US" dirty="0"/>
              <a:t>Please treat with 5 mg of IV hydralazine* immediately. Then continue taking blood pressure every 5 minutes. </a:t>
            </a:r>
          </a:p>
        </p:txBody>
      </p:sp>
      <p:pic>
        <p:nvPicPr>
          <p:cNvPr id="33" name="Picture 32"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a:off x="1969791" y="1764784"/>
            <a:ext cx="1522873" cy="3977535"/>
          </a:xfrm>
          <a:prstGeom prst="rect">
            <a:avLst/>
          </a:prstGeom>
        </p:spPr>
      </p:pic>
      <p:pic>
        <p:nvPicPr>
          <p:cNvPr id="37" name="Picture 36" descr="A picture containing silhouette of doctor">
            <a:extLst>
              <a:ext uri="{FF2B5EF4-FFF2-40B4-BE49-F238E27FC236}">
                <a16:creationId xmlns:a16="http://schemas.microsoft.com/office/drawing/2014/main" id="{E31EE101-A8CE-49D2-9342-7D763B103CC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a:stretch/>
        </p:blipFill>
        <p:spPr>
          <a:xfrm>
            <a:off x="10441704" y="1648691"/>
            <a:ext cx="2026062" cy="4077489"/>
          </a:xfrm>
          <a:prstGeom prst="rect">
            <a:avLst/>
          </a:prstGeom>
        </p:spPr>
      </p:pic>
      <p:sp>
        <p:nvSpPr>
          <p:cNvPr id="35" name="TextBox 34">
            <a:extLst>
              <a:ext uri="{FF2B5EF4-FFF2-40B4-BE49-F238E27FC236}">
                <a16:creationId xmlns:a16="http://schemas.microsoft.com/office/drawing/2014/main" id="{09A1CA63-5757-1240-96F3-E339AA85D06B}"/>
              </a:ext>
            </a:extLst>
          </p:cNvPr>
          <p:cNvSpPr txBox="1"/>
          <p:nvPr/>
        </p:nvSpPr>
        <p:spPr>
          <a:xfrm>
            <a:off x="10351345" y="5379603"/>
            <a:ext cx="159989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40" name="TextBox 39">
            <a:extLst>
              <a:ext uri="{FF2B5EF4-FFF2-40B4-BE49-F238E27FC236}">
                <a16:creationId xmlns:a16="http://schemas.microsoft.com/office/drawing/2014/main" id="{CBBA26C5-0D0B-0B41-89F3-7D3B21C46040}"/>
              </a:ext>
            </a:extLst>
          </p:cNvPr>
          <p:cNvSpPr txBox="1"/>
          <p:nvPr/>
        </p:nvSpPr>
        <p:spPr>
          <a:xfrm>
            <a:off x="2283600" y="5117993"/>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
        <p:nvSpPr>
          <p:cNvPr id="2" name="TextBox 1">
            <a:extLst>
              <a:ext uri="{FF2B5EF4-FFF2-40B4-BE49-F238E27FC236}">
                <a16:creationId xmlns:a16="http://schemas.microsoft.com/office/drawing/2014/main" id="{52BCCC1D-78FE-7F12-7141-C46C094B04ED}"/>
              </a:ext>
            </a:extLst>
          </p:cNvPr>
          <p:cNvSpPr txBox="1"/>
          <p:nvPr/>
        </p:nvSpPr>
        <p:spPr>
          <a:xfrm>
            <a:off x="8530671" y="5265303"/>
            <a:ext cx="1147302" cy="307777"/>
          </a:xfrm>
          <a:prstGeom prst="rect">
            <a:avLst/>
          </a:prstGeom>
          <a:noFill/>
        </p:spPr>
        <p:txBody>
          <a:bodyPr wrap="none" rtlCol="0">
            <a:spAutoFit/>
          </a:bodyPr>
          <a:lstStyle/>
          <a:p>
            <a:r>
              <a:rPr lang="en-US" sz="1400" dirty="0"/>
              <a:t>*</a:t>
            </a:r>
            <a:r>
              <a:rPr lang="en-US" sz="1400" dirty="0" err="1"/>
              <a:t>Apresoline</a:t>
            </a:r>
            <a:r>
              <a:rPr lang="en-US" sz="1400" dirty="0"/>
              <a:t>®</a:t>
            </a:r>
          </a:p>
        </p:txBody>
      </p:sp>
    </p:spTree>
    <p:custDataLst>
      <p:tags r:id="rId1"/>
    </p:custDataLst>
    <p:extLst>
      <p:ext uri="{BB962C8B-B14F-4D97-AF65-F5344CB8AC3E}">
        <p14:creationId xmlns:p14="http://schemas.microsoft.com/office/powerpoint/2010/main" val="1186945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2" descr="Decorative shape"/>
          <p:cNvSpPr/>
          <p:nvPr/>
        </p:nvSpPr>
        <p:spPr>
          <a:xfrm rot="10800000">
            <a:off x="1425386" y="125506"/>
            <a:ext cx="10685095" cy="5684656"/>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0BDE1"/>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descr="Black and white image of pregnant woman"/>
          <p:cNvGrpSpPr/>
          <p:nvPr/>
        </p:nvGrpSpPr>
        <p:grpSpPr>
          <a:xfrm>
            <a:off x="1828043" y="2426880"/>
            <a:ext cx="1932433" cy="3556664"/>
            <a:chOff x="7413171" y="571500"/>
            <a:chExt cx="979715" cy="2008414"/>
          </a:xfrm>
        </p:grpSpPr>
        <p:pic>
          <p:nvPicPr>
            <p:cNvPr id="32" name="Picture 31" descr="A picture containing silhouette&#10;&#10;Description automatically generated">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12" t="19120" r="56068" b="68591"/>
            <a:stretch/>
          </p:blipFill>
          <p:spPr>
            <a:xfrm>
              <a:off x="7413171" y="1845128"/>
              <a:ext cx="979715" cy="630305"/>
            </a:xfrm>
            <a:prstGeom prst="rect">
              <a:avLst/>
            </a:prstGeom>
          </p:spPr>
        </p:pic>
        <p:pic>
          <p:nvPicPr>
            <p:cNvPr id="33" name="Picture 32">
              <a:extLst>
                <a:ext uri="{FF2B5EF4-FFF2-40B4-BE49-F238E27FC236}">
                  <a16:creationId xmlns:a16="http://schemas.microsoft.com/office/drawing/2014/main" id="{1C4C70B2-1161-4A9E-83C2-DF04DD0C3F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5782" t="19741" r="36505" b="-11150"/>
            <a:stretch/>
          </p:blipFill>
          <p:spPr>
            <a:xfrm>
              <a:off x="7462157" y="571500"/>
              <a:ext cx="914400" cy="2008414"/>
            </a:xfrm>
            <a:prstGeom prst="rect">
              <a:avLst/>
            </a:prstGeom>
          </p:spPr>
        </p:pic>
      </p:grpSp>
      <p:sp>
        <p:nvSpPr>
          <p:cNvPr id="15" name="Title 14"/>
          <p:cNvSpPr>
            <a:spLocks noGrp="1"/>
          </p:cNvSpPr>
          <p:nvPr>
            <p:ph type="title"/>
          </p:nvPr>
        </p:nvSpPr>
        <p:spPr/>
        <p:txBody>
          <a:bodyPr/>
          <a:lstStyle/>
          <a:p>
            <a:r>
              <a:rPr lang="en-US" dirty="0"/>
              <a:t>Severe Hypertension</a:t>
            </a:r>
            <a:br>
              <a:rPr lang="en-US" dirty="0"/>
            </a:br>
            <a:r>
              <a:rPr lang="en-US" dirty="0"/>
              <a:t>Master Case</a:t>
            </a:r>
          </a:p>
        </p:txBody>
      </p:sp>
      <p:sp>
        <p:nvSpPr>
          <p:cNvPr id="18" name="Text Placeholder 17"/>
          <p:cNvSpPr>
            <a:spLocks noGrp="1"/>
          </p:cNvSpPr>
          <p:nvPr>
            <p:ph type="body" sz="quarter" idx="12"/>
          </p:nvPr>
        </p:nvSpPr>
        <p:spPr>
          <a:xfrm>
            <a:off x="5221908" y="446698"/>
            <a:ext cx="6396141" cy="1467196"/>
          </a:xfrm>
          <a:prstGeom prst="wedgeRectCallout">
            <a:avLst>
              <a:gd name="adj1" fmla="val 27535"/>
              <a:gd name="adj2" fmla="val 77326"/>
            </a:avLst>
          </a:prstGeom>
        </p:spPr>
        <p:txBody>
          <a:bodyPr/>
          <a:lstStyle/>
          <a:p>
            <a:r>
              <a:rPr lang="en-US" dirty="0">
                <a:solidFill>
                  <a:srgbClr val="000000"/>
                </a:solidFill>
              </a:rPr>
              <a:t>OK, Ms. Smith, I’m giving you a medication called hydralazine* to reduce your blood pressure. You’re doing great. Let me know if you have questions or need anything.</a:t>
            </a:r>
            <a:endParaRPr lang="en-US" dirty="0">
              <a:solidFill>
                <a:srgbClr val="000000"/>
              </a:solidFill>
              <a:cs typeface="Calibri"/>
            </a:endParaRPr>
          </a:p>
        </p:txBody>
      </p:sp>
      <p:sp>
        <p:nvSpPr>
          <p:cNvPr id="7" name="Slide Number Placeholder 6"/>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0" name="Explosion 1 19">
            <a:extLst>
              <a:ext uri="{FF2B5EF4-FFF2-40B4-BE49-F238E27FC236}">
                <a16:creationId xmlns:a16="http://schemas.microsoft.com/office/drawing/2014/main" id="{ACCCE2E4-56DC-8148-8BB8-73641CAB8680}"/>
              </a:ext>
            </a:extLst>
          </p:cNvPr>
          <p:cNvSpPr/>
          <p:nvPr/>
        </p:nvSpPr>
        <p:spPr>
          <a:xfrm>
            <a:off x="1361527" y="-20804"/>
            <a:ext cx="3367949" cy="207429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mn-cs"/>
              </a:rPr>
              <a:t>3:18 p.m.</a:t>
            </a:r>
          </a:p>
        </p:txBody>
      </p:sp>
      <p:sp>
        <p:nvSpPr>
          <p:cNvPr id="22" name="Text Placeholder 10">
            <a:extLst>
              <a:ext uri="{FF2B5EF4-FFF2-40B4-BE49-F238E27FC236}">
                <a16:creationId xmlns:a16="http://schemas.microsoft.com/office/drawing/2014/main" id="{9CDFEE1E-ADC5-5F46-9479-190C0D0CA955}"/>
              </a:ext>
            </a:extLst>
          </p:cNvPr>
          <p:cNvSpPr>
            <a:spLocks noGrp="1"/>
          </p:cNvSpPr>
          <p:nvPr>
            <p:ph type="body" sz="quarter" idx="10"/>
          </p:nvPr>
        </p:nvSpPr>
        <p:spPr>
          <a:xfrm>
            <a:off x="4323338" y="2672529"/>
            <a:ext cx="3341310" cy="2009796"/>
          </a:xfrm>
        </p:spPr>
        <p:txBody>
          <a:bodyPr/>
          <a:lstStyle/>
          <a:p>
            <a:r>
              <a:rPr lang="en-US" i="0" dirty="0"/>
              <a:t>Ms. Smith’s blood pressure drops to </a:t>
            </a:r>
            <a:r>
              <a:rPr lang="en-US" i="0" dirty="0">
                <a:solidFill>
                  <a:srgbClr val="FF0000"/>
                </a:solidFill>
              </a:rPr>
              <a:t>198/110</a:t>
            </a:r>
            <a:r>
              <a:rPr lang="en-US" i="0" dirty="0"/>
              <a:t>, </a:t>
            </a:r>
            <a:r>
              <a:rPr lang="en-US" i="0" dirty="0">
                <a:solidFill>
                  <a:srgbClr val="FF0000"/>
                </a:solidFill>
              </a:rPr>
              <a:t>186/100</a:t>
            </a:r>
            <a:r>
              <a:rPr lang="en-US" i="0" dirty="0"/>
              <a:t>, </a:t>
            </a:r>
            <a:r>
              <a:rPr lang="en-US" i="0" dirty="0">
                <a:solidFill>
                  <a:srgbClr val="FF0000"/>
                </a:solidFill>
              </a:rPr>
              <a:t>186/96</a:t>
            </a:r>
            <a:r>
              <a:rPr lang="en-US" i="0" dirty="0"/>
              <a:t>, and </a:t>
            </a:r>
            <a:r>
              <a:rPr lang="en-US" i="0" dirty="0">
                <a:solidFill>
                  <a:srgbClr val="FF0000"/>
                </a:solidFill>
              </a:rPr>
              <a:t>172/92</a:t>
            </a:r>
            <a:r>
              <a:rPr lang="en-US" i="0" dirty="0"/>
              <a:t> over the next 20 minutes.  </a:t>
            </a:r>
          </a:p>
        </p:txBody>
      </p:sp>
      <p:grpSp>
        <p:nvGrpSpPr>
          <p:cNvPr id="2" name="Group 1">
            <a:extLst>
              <a:ext uri="{FF2B5EF4-FFF2-40B4-BE49-F238E27FC236}">
                <a16:creationId xmlns:a16="http://schemas.microsoft.com/office/drawing/2014/main" id="{2F462DFC-E979-4FD3-B00F-80C411C298AE}"/>
              </a:ext>
              <a:ext uri="{C183D7F6-B498-43B3-948B-1728B52AA6E4}">
                <adec:decorative xmlns:adec="http://schemas.microsoft.com/office/drawing/2017/decorative" val="1"/>
              </a:ext>
            </a:extLst>
          </p:cNvPr>
          <p:cNvGrpSpPr/>
          <p:nvPr/>
        </p:nvGrpSpPr>
        <p:grpSpPr>
          <a:xfrm>
            <a:off x="8227508" y="2359607"/>
            <a:ext cx="2086952" cy="3460087"/>
            <a:chOff x="7840752" y="1274744"/>
            <a:chExt cx="2680160" cy="4577441"/>
          </a:xfrm>
        </p:grpSpPr>
        <p:pic>
          <p:nvPicPr>
            <p:cNvPr id="36" name="Picture 35" title="Nurse hanging IV">
              <a:extLst>
                <a:ext uri="{FF2B5EF4-FFF2-40B4-BE49-F238E27FC236}">
                  <a16:creationId xmlns:a16="http://schemas.microsoft.com/office/drawing/2014/main" id="{771DB427-63BA-4129-B793-97CAE0D8B7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a:off x="7840752" y="1374374"/>
              <a:ext cx="548505" cy="4477811"/>
            </a:xfrm>
            <a:prstGeom prst="rect">
              <a:avLst/>
            </a:prstGeom>
          </p:spPr>
        </p:pic>
        <p:pic>
          <p:nvPicPr>
            <p:cNvPr id="37" name="Picture 36" title="Nurse hanging IV">
              <a:extLst>
                <a:ext uri="{FF2B5EF4-FFF2-40B4-BE49-F238E27FC236}">
                  <a16:creationId xmlns:a16="http://schemas.microsoft.com/office/drawing/2014/main" id="{F1CE288E-094D-47F7-968F-C0734E13A50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83593" b="17125"/>
            <a:stretch/>
          </p:blipFill>
          <p:spPr>
            <a:xfrm flipH="1">
              <a:off x="8364853" y="1363741"/>
              <a:ext cx="532504" cy="4477811"/>
            </a:xfrm>
            <a:prstGeom prst="rect">
              <a:avLst/>
            </a:prstGeom>
          </p:spPr>
        </p:pic>
        <p:pic>
          <p:nvPicPr>
            <p:cNvPr id="38" name="Picture 37" descr="A picture containing silhouette of nurse">
              <a:extLst>
                <a:ext uri="{FF2B5EF4-FFF2-40B4-BE49-F238E27FC236}">
                  <a16:creationId xmlns:a16="http://schemas.microsoft.com/office/drawing/2014/main" id="{352524D3-438A-4191-B5D6-2D2220519B99}"/>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60515"/>
            <a:stretch/>
          </p:blipFill>
          <p:spPr>
            <a:xfrm flipH="1">
              <a:off x="8454307" y="1274744"/>
              <a:ext cx="2066605" cy="4558916"/>
            </a:xfrm>
            <a:prstGeom prst="rect">
              <a:avLst/>
            </a:prstGeom>
          </p:spPr>
        </p:pic>
      </p:grpSp>
      <p:sp>
        <p:nvSpPr>
          <p:cNvPr id="17" name="TextBox 16">
            <a:extLst>
              <a:ext uri="{FF2B5EF4-FFF2-40B4-BE49-F238E27FC236}">
                <a16:creationId xmlns:a16="http://schemas.microsoft.com/office/drawing/2014/main" id="{D8F85B6E-157A-9947-A46F-28E53DEACA10}"/>
              </a:ext>
            </a:extLst>
          </p:cNvPr>
          <p:cNvSpPr txBox="1"/>
          <p:nvPr/>
        </p:nvSpPr>
        <p:spPr>
          <a:xfrm>
            <a:off x="2142149" y="5392520"/>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19" name="TextBox 18">
            <a:extLst>
              <a:ext uri="{FF2B5EF4-FFF2-40B4-BE49-F238E27FC236}">
                <a16:creationId xmlns:a16="http://schemas.microsoft.com/office/drawing/2014/main" id="{DF85C320-2B59-964A-8CAE-C6A8983E511E}"/>
              </a:ext>
            </a:extLst>
          </p:cNvPr>
          <p:cNvSpPr txBox="1"/>
          <p:nvPr/>
        </p:nvSpPr>
        <p:spPr>
          <a:xfrm>
            <a:off x="9353301" y="5414023"/>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
        <p:nvSpPr>
          <p:cNvPr id="3" name="TextBox 2">
            <a:extLst>
              <a:ext uri="{FF2B5EF4-FFF2-40B4-BE49-F238E27FC236}">
                <a16:creationId xmlns:a16="http://schemas.microsoft.com/office/drawing/2014/main" id="{45A202EA-AC52-E2F2-FD14-603D5BCDF719}"/>
              </a:ext>
            </a:extLst>
          </p:cNvPr>
          <p:cNvSpPr txBox="1"/>
          <p:nvPr/>
        </p:nvSpPr>
        <p:spPr>
          <a:xfrm>
            <a:off x="5140199" y="1936477"/>
            <a:ext cx="1055930" cy="307777"/>
          </a:xfrm>
          <a:prstGeom prst="rect">
            <a:avLst/>
          </a:prstGeom>
          <a:noFill/>
        </p:spPr>
        <p:txBody>
          <a:bodyPr wrap="none" rtlCol="0">
            <a:spAutoFit/>
          </a:bodyPr>
          <a:lstStyle/>
          <a:p>
            <a:r>
              <a:rPr lang="en-US" sz="1400" dirty="0"/>
              <a:t>*</a:t>
            </a:r>
            <a:r>
              <a:rPr lang="en-US" sz="1400" dirty="0" err="1"/>
              <a:t>Apresoline</a:t>
            </a:r>
            <a:endParaRPr lang="en-US" sz="1400" dirty="0"/>
          </a:p>
        </p:txBody>
      </p:sp>
    </p:spTree>
    <p:custDataLst>
      <p:tags r:id="rId1"/>
    </p:custDataLst>
    <p:extLst>
      <p:ext uri="{BB962C8B-B14F-4D97-AF65-F5344CB8AC3E}">
        <p14:creationId xmlns:p14="http://schemas.microsoft.com/office/powerpoint/2010/main" val="4026619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ile:Phone font awesome.sv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20329">
            <a:off x="6087188" y="2537729"/>
            <a:ext cx="2710165" cy="2710165"/>
          </a:xfrm>
          <a:prstGeom prst="rect">
            <a:avLst/>
          </a:prstGeom>
        </p:spPr>
      </p:pic>
      <p:sp>
        <p:nvSpPr>
          <p:cNvPr id="31" name="Rectangle 12" descr="Decorative shape"/>
          <p:cNvSpPr/>
          <p:nvPr/>
        </p:nvSpPr>
        <p:spPr>
          <a:xfrm rot="10800000" flipH="1" flipV="1">
            <a:off x="1483951" y="62303"/>
            <a:ext cx="10555649" cy="5743075"/>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9B5B5"/>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9"/>
          <p:cNvSpPr>
            <a:spLocks noGrp="1"/>
          </p:cNvSpPr>
          <p:nvPr>
            <p:ph type="title"/>
          </p:nvPr>
        </p:nvSpPr>
        <p:spPr/>
        <p:txBody>
          <a:bodyPr/>
          <a:lstStyle/>
          <a:p>
            <a:r>
              <a:rPr lang="en-US" dirty="0"/>
              <a:t>Severe Hypertension</a:t>
            </a:r>
            <a:br>
              <a:rPr lang="en-US" dirty="0"/>
            </a:br>
            <a:r>
              <a:rPr lang="en-US" dirty="0"/>
              <a:t>Master Case</a:t>
            </a:r>
          </a:p>
        </p:txBody>
      </p:sp>
      <p:sp>
        <p:nvSpPr>
          <p:cNvPr id="5" name="Slide Number Placeholder 4"/>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4" name="Explosion 1 13">
            <a:extLst>
              <a:ext uri="{FF2B5EF4-FFF2-40B4-BE49-F238E27FC236}">
                <a16:creationId xmlns:a16="http://schemas.microsoft.com/office/drawing/2014/main" id="{307E2F32-D508-904D-B43B-D2D96B4B2CE3}"/>
              </a:ext>
            </a:extLst>
          </p:cNvPr>
          <p:cNvSpPr/>
          <p:nvPr/>
        </p:nvSpPr>
        <p:spPr>
          <a:xfrm>
            <a:off x="1483951" y="62303"/>
            <a:ext cx="2606468" cy="180513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mn-cs"/>
              </a:rPr>
              <a:t>3:40 p.m.</a:t>
            </a:r>
          </a:p>
        </p:txBody>
      </p:sp>
      <p:pic>
        <p:nvPicPr>
          <p:cNvPr id="33" name="Picture 32" descr="A picture containing silhouette of doctor">
            <a:extLst>
              <a:ext uri="{FF2B5EF4-FFF2-40B4-BE49-F238E27FC236}">
                <a16:creationId xmlns:a16="http://schemas.microsoft.com/office/drawing/2014/main" id="{A06B20FC-8E3A-4686-A313-C74E55F31668}"/>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6569"/>
          <a:stretch/>
        </p:blipFill>
        <p:spPr>
          <a:xfrm>
            <a:off x="9984175" y="1827621"/>
            <a:ext cx="2334237" cy="3928943"/>
          </a:xfrm>
          <a:prstGeom prst="rect">
            <a:avLst/>
          </a:prstGeom>
        </p:spPr>
      </p:pic>
      <p:pic>
        <p:nvPicPr>
          <p:cNvPr id="32" name="Picture 31" descr="A picture containing silhouette of nurse">
            <a:extLst>
              <a:ext uri="{FF2B5EF4-FFF2-40B4-BE49-F238E27FC236}">
                <a16:creationId xmlns:a16="http://schemas.microsoft.com/office/drawing/2014/main" id="{3FFAEA3A-DCA6-487A-93E6-6A610379538B}"/>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a:off x="3183925" y="1779029"/>
            <a:ext cx="1522873" cy="3977535"/>
          </a:xfrm>
          <a:prstGeom prst="rect">
            <a:avLst/>
          </a:prstGeom>
        </p:spPr>
      </p:pic>
      <p:pic>
        <p:nvPicPr>
          <p:cNvPr id="36" name="Picture 35" descr="File:Phone font awesome.svg - Wikimedia Commons">
            <a:extLst>
              <a:ext uri="{FF2B5EF4-FFF2-40B4-BE49-F238E27FC236}">
                <a16:creationId xmlns:a16="http://schemas.microsoft.com/office/drawing/2014/main" id="{F3D9F991-6107-4868-8A01-BF7A56EAD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5301833">
            <a:off x="5842413" y="2305906"/>
            <a:ext cx="2710165" cy="2710165"/>
          </a:xfrm>
          <a:prstGeom prst="rect">
            <a:avLst/>
          </a:prstGeom>
        </p:spPr>
      </p:pic>
      <p:sp>
        <p:nvSpPr>
          <p:cNvPr id="12" name="Text Placeholder 11"/>
          <p:cNvSpPr>
            <a:spLocks noGrp="1"/>
          </p:cNvSpPr>
          <p:nvPr>
            <p:ph type="body" sz="quarter" idx="11"/>
          </p:nvPr>
        </p:nvSpPr>
        <p:spPr>
          <a:xfrm>
            <a:off x="4360782" y="418423"/>
            <a:ext cx="5020489" cy="1843366"/>
          </a:xfrm>
          <a:prstGeom prst="wedgeRectCallout">
            <a:avLst>
              <a:gd name="adj1" fmla="val 71768"/>
              <a:gd name="adj2" fmla="val 61601"/>
            </a:avLst>
          </a:prstGeom>
        </p:spPr>
        <p:txBody>
          <a:bodyPr/>
          <a:lstStyle/>
          <a:p>
            <a:r>
              <a:rPr lang="en-US" dirty="0"/>
              <a:t>OK, that’s still worrisome. </a:t>
            </a:r>
            <a:br>
              <a:rPr lang="en-US" dirty="0"/>
            </a:br>
            <a:br>
              <a:rPr lang="en-US" dirty="0"/>
            </a:br>
            <a:r>
              <a:rPr lang="en-US" dirty="0"/>
              <a:t>Give her another 10 mg of IV hydralazine* immediately, please.</a:t>
            </a:r>
          </a:p>
        </p:txBody>
      </p:sp>
      <p:sp>
        <p:nvSpPr>
          <p:cNvPr id="13" name="TextBox 12">
            <a:extLst>
              <a:ext uri="{FF2B5EF4-FFF2-40B4-BE49-F238E27FC236}">
                <a16:creationId xmlns:a16="http://schemas.microsoft.com/office/drawing/2014/main" id="{A0224A35-C8A0-4F43-828D-76612217F9E3}"/>
              </a:ext>
            </a:extLst>
          </p:cNvPr>
          <p:cNvSpPr txBox="1"/>
          <p:nvPr/>
        </p:nvSpPr>
        <p:spPr>
          <a:xfrm>
            <a:off x="10098166" y="5346500"/>
            <a:ext cx="159989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15" name="TextBox 14">
            <a:extLst>
              <a:ext uri="{FF2B5EF4-FFF2-40B4-BE49-F238E27FC236}">
                <a16:creationId xmlns:a16="http://schemas.microsoft.com/office/drawing/2014/main" id="{B4305F9F-4CE2-5443-8003-66CEF9CEDCE6}"/>
              </a:ext>
            </a:extLst>
          </p:cNvPr>
          <p:cNvSpPr txBox="1"/>
          <p:nvPr/>
        </p:nvSpPr>
        <p:spPr>
          <a:xfrm>
            <a:off x="3090040" y="5198813"/>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
        <p:nvSpPr>
          <p:cNvPr id="2" name="TextBox 1">
            <a:extLst>
              <a:ext uri="{FF2B5EF4-FFF2-40B4-BE49-F238E27FC236}">
                <a16:creationId xmlns:a16="http://schemas.microsoft.com/office/drawing/2014/main" id="{59D7CD4E-89F8-5970-908F-FBC76BB7FDA1}"/>
              </a:ext>
            </a:extLst>
          </p:cNvPr>
          <p:cNvSpPr txBox="1"/>
          <p:nvPr/>
        </p:nvSpPr>
        <p:spPr>
          <a:xfrm>
            <a:off x="4277165" y="2254979"/>
            <a:ext cx="1055930" cy="307777"/>
          </a:xfrm>
          <a:prstGeom prst="rect">
            <a:avLst/>
          </a:prstGeom>
          <a:noFill/>
        </p:spPr>
        <p:txBody>
          <a:bodyPr wrap="none" rtlCol="0">
            <a:spAutoFit/>
          </a:bodyPr>
          <a:lstStyle/>
          <a:p>
            <a:r>
              <a:rPr lang="en-US" sz="1400" dirty="0"/>
              <a:t>*</a:t>
            </a:r>
            <a:r>
              <a:rPr lang="en-US" sz="1400" dirty="0" err="1"/>
              <a:t>Apresoline</a:t>
            </a:r>
            <a:endParaRPr lang="en-US" sz="1400" dirty="0"/>
          </a:p>
        </p:txBody>
      </p:sp>
    </p:spTree>
    <p:custDataLst>
      <p:tags r:id="rId1"/>
    </p:custDataLst>
    <p:extLst>
      <p:ext uri="{BB962C8B-B14F-4D97-AF65-F5344CB8AC3E}">
        <p14:creationId xmlns:p14="http://schemas.microsoft.com/office/powerpoint/2010/main" val="2627306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Severe Hypertension</a:t>
            </a:r>
            <a:br>
              <a:rPr lang="en-US" dirty="0"/>
            </a:br>
            <a:r>
              <a:rPr lang="en-US" dirty="0"/>
              <a:t>Master Case</a:t>
            </a:r>
          </a:p>
        </p:txBody>
      </p:sp>
      <p:sp>
        <p:nvSpPr>
          <p:cNvPr id="7" name="Slide Number Placeholder 6"/>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7" name="Rectangle 12" descr="Decorative shape"/>
          <p:cNvSpPr/>
          <p:nvPr/>
        </p:nvSpPr>
        <p:spPr>
          <a:xfrm flipH="1" flipV="1">
            <a:off x="1452282" y="98611"/>
            <a:ext cx="10641106" cy="5770559"/>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5E0FD"/>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 Placeholder 12">
            <a:extLst>
              <a:ext uri="{FF2B5EF4-FFF2-40B4-BE49-F238E27FC236}">
                <a16:creationId xmlns:a16="http://schemas.microsoft.com/office/drawing/2014/main" id="{077623A0-CE71-EF4B-9BC6-2FF41256E586}"/>
              </a:ext>
            </a:extLst>
          </p:cNvPr>
          <p:cNvSpPr txBox="1">
            <a:spLocks/>
          </p:cNvSpPr>
          <p:nvPr/>
        </p:nvSpPr>
        <p:spPr>
          <a:xfrm>
            <a:off x="3506168" y="505677"/>
            <a:ext cx="7844573" cy="1561382"/>
          </a:xfrm>
          <a:prstGeom prst="rect">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Fetal monitoring remains reassuring with a fetal heart rate in the 150s, consistent with a category 1 tracing.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20 minutes later, Ms. Smith’s blood pressure is </a:t>
            </a: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158/84</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She is transferred to L&amp;D. </a:t>
            </a:r>
          </a:p>
        </p:txBody>
      </p:sp>
      <p:pic>
        <p:nvPicPr>
          <p:cNvPr id="4" name="Picture 3" descr="Image of a patient in a hospital b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4580" y="1874517"/>
            <a:ext cx="4056055" cy="3941570"/>
          </a:xfrm>
          <a:prstGeom prst="rect">
            <a:avLst/>
          </a:prstGeom>
        </p:spPr>
      </p:pic>
      <p:sp>
        <p:nvSpPr>
          <p:cNvPr id="9" name="Explosion 1 8">
            <a:extLst>
              <a:ext uri="{FF2B5EF4-FFF2-40B4-BE49-F238E27FC236}">
                <a16:creationId xmlns:a16="http://schemas.microsoft.com/office/drawing/2014/main" id="{272BFDC8-A9BB-DF4C-899A-9A1C1C788663}"/>
              </a:ext>
            </a:extLst>
          </p:cNvPr>
          <p:cNvSpPr/>
          <p:nvPr/>
        </p:nvSpPr>
        <p:spPr>
          <a:xfrm>
            <a:off x="841259" y="0"/>
            <a:ext cx="2533576" cy="153450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panose="020F0502020204030204"/>
                <a:ea typeface="+mn-ea"/>
                <a:cs typeface="+mn-cs"/>
              </a:rPr>
              <a:t>4:10 p.m.</a:t>
            </a:r>
          </a:p>
        </p:txBody>
      </p:sp>
      <p:sp>
        <p:nvSpPr>
          <p:cNvPr id="11" name="TextBox 10">
            <a:extLst>
              <a:ext uri="{FF2B5EF4-FFF2-40B4-BE49-F238E27FC236}">
                <a16:creationId xmlns:a16="http://schemas.microsoft.com/office/drawing/2014/main" id="{38830728-C1FD-0A4F-BA1B-C66BAF0C7D3C}"/>
              </a:ext>
            </a:extLst>
          </p:cNvPr>
          <p:cNvSpPr txBox="1"/>
          <p:nvPr/>
        </p:nvSpPr>
        <p:spPr>
          <a:xfrm>
            <a:off x="5966471" y="5411973"/>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Tree>
    <p:custDataLst>
      <p:tags r:id="rId1"/>
    </p:custDataLst>
    <p:extLst>
      <p:ext uri="{BB962C8B-B14F-4D97-AF65-F5344CB8AC3E}">
        <p14:creationId xmlns:p14="http://schemas.microsoft.com/office/powerpoint/2010/main" val="1404260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2" descr="Decorative shape"/>
          <p:cNvSpPr/>
          <p:nvPr/>
        </p:nvSpPr>
        <p:spPr>
          <a:xfrm flipH="1" flipV="1">
            <a:off x="1422652" y="133395"/>
            <a:ext cx="10661772" cy="5721472"/>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A5E0FD"/>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descr="Image of a patient in a hospital bed."/>
          <p:cNvPicPr>
            <a:picLocks noChangeAspect="1"/>
          </p:cNvPicPr>
          <p:nvPr/>
        </p:nvPicPr>
        <p:blipFill rotWithShape="1">
          <a:blip r:embed="rId4">
            <a:extLst>
              <a:ext uri="{28A0092B-C50C-407E-A947-70E740481C1C}">
                <a14:useLocalDpi xmlns:a14="http://schemas.microsoft.com/office/drawing/2010/main" val="0"/>
              </a:ext>
            </a:extLst>
          </a:blip>
          <a:srcRect b="19584"/>
          <a:stretch/>
        </p:blipFill>
        <p:spPr>
          <a:xfrm>
            <a:off x="4086870" y="2891824"/>
            <a:ext cx="3782784" cy="2956081"/>
          </a:xfrm>
          <a:prstGeom prst="rect">
            <a:avLst/>
          </a:prstGeom>
        </p:spPr>
      </p:pic>
      <p:sp>
        <p:nvSpPr>
          <p:cNvPr id="10" name="Title 9"/>
          <p:cNvSpPr>
            <a:spLocks noGrp="1"/>
          </p:cNvSpPr>
          <p:nvPr>
            <p:ph type="title"/>
          </p:nvPr>
        </p:nvSpPr>
        <p:spPr/>
        <p:txBody>
          <a:bodyPr/>
          <a:lstStyle/>
          <a:p>
            <a:r>
              <a:rPr lang="en-US" dirty="0"/>
              <a:t>Severe Hypertension</a:t>
            </a:r>
            <a:br>
              <a:rPr lang="en-US" dirty="0"/>
            </a:br>
            <a:r>
              <a:rPr lang="en-US" dirty="0"/>
              <a:t>Master Case</a:t>
            </a:r>
          </a:p>
        </p:txBody>
      </p:sp>
      <p:sp>
        <p:nvSpPr>
          <p:cNvPr id="11" name="Text Placeholder 10"/>
          <p:cNvSpPr>
            <a:spLocks noGrp="1"/>
          </p:cNvSpPr>
          <p:nvPr>
            <p:ph type="body" sz="quarter" idx="10"/>
          </p:nvPr>
        </p:nvSpPr>
        <p:spPr>
          <a:xfrm>
            <a:off x="1547108" y="133395"/>
            <a:ext cx="9638707" cy="1536056"/>
          </a:xfrm>
        </p:spPr>
        <p:txBody>
          <a:bodyPr/>
          <a:lstStyle/>
          <a:p>
            <a:r>
              <a:rPr lang="en-US" i="0" dirty="0"/>
              <a:t>Ms. Smith’s lab results demonstrate a protein/creatinine ratio of 0.46 with 3+ protein on a catheterized urine sample, elevated transaminases with AST of 107 U/L and ALT of 98 U/L, a Hgb of 10 g/dl, and a normal platelet count.</a:t>
            </a:r>
          </a:p>
        </p:txBody>
      </p:sp>
      <p:sp>
        <p:nvSpPr>
          <p:cNvPr id="12" name="Text Placeholder 11"/>
          <p:cNvSpPr>
            <a:spLocks noGrp="1"/>
          </p:cNvSpPr>
          <p:nvPr>
            <p:ph type="body" sz="quarter" idx="11"/>
          </p:nvPr>
        </p:nvSpPr>
        <p:spPr>
          <a:xfrm>
            <a:off x="4731488" y="2127972"/>
            <a:ext cx="4498391" cy="1114070"/>
          </a:xfrm>
          <a:prstGeom prst="wedgeRectCallout">
            <a:avLst>
              <a:gd name="adj1" fmla="val 57676"/>
              <a:gd name="adj2" fmla="val 32272"/>
            </a:avLst>
          </a:prstGeom>
        </p:spPr>
        <p:txBody>
          <a:bodyPr/>
          <a:lstStyle/>
          <a:p>
            <a:r>
              <a:rPr lang="en-US" dirty="0"/>
              <a:t>Hey, team, let’s quickly huddle to discuss Ms. Smith’s plan of care.</a:t>
            </a:r>
          </a:p>
        </p:txBody>
      </p:sp>
      <p:sp>
        <p:nvSpPr>
          <p:cNvPr id="6" name="Slide Number Placehold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33" name="Picture 32"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9934"/>
          <a:stretch/>
        </p:blipFill>
        <p:spPr>
          <a:xfrm>
            <a:off x="2739539" y="2474068"/>
            <a:ext cx="1563920" cy="3373837"/>
          </a:xfrm>
          <a:prstGeom prst="rect">
            <a:avLst/>
          </a:prstGeom>
        </p:spPr>
      </p:pic>
      <p:pic>
        <p:nvPicPr>
          <p:cNvPr id="30" name="Picture 29" descr="A picture containing silhouette of doctor">
            <a:extLst>
              <a:ext uri="{FF2B5EF4-FFF2-40B4-BE49-F238E27FC236}">
                <a16:creationId xmlns:a16="http://schemas.microsoft.com/office/drawing/2014/main" id="{D675CE0D-361F-43DD-AC93-41B96259349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a:off x="9192232" y="2495294"/>
            <a:ext cx="1714049" cy="3352612"/>
          </a:xfrm>
          <a:prstGeom prst="rect">
            <a:avLst/>
          </a:prstGeom>
        </p:spPr>
      </p:pic>
      <p:sp>
        <p:nvSpPr>
          <p:cNvPr id="13" name="TextBox 12">
            <a:extLst>
              <a:ext uri="{FF2B5EF4-FFF2-40B4-BE49-F238E27FC236}">
                <a16:creationId xmlns:a16="http://schemas.microsoft.com/office/drawing/2014/main" id="{688DFD91-401E-7D42-AB2C-535F2BACF43E}"/>
              </a:ext>
            </a:extLst>
          </p:cNvPr>
          <p:cNvSpPr txBox="1"/>
          <p:nvPr/>
        </p:nvSpPr>
        <p:spPr>
          <a:xfrm>
            <a:off x="6256927" y="5465933"/>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14" name="TextBox 13">
            <a:extLst>
              <a:ext uri="{FF2B5EF4-FFF2-40B4-BE49-F238E27FC236}">
                <a16:creationId xmlns:a16="http://schemas.microsoft.com/office/drawing/2014/main" id="{1AB7ED7B-3C8C-5943-AE5A-7BF70DFAB051}"/>
              </a:ext>
            </a:extLst>
          </p:cNvPr>
          <p:cNvSpPr txBox="1"/>
          <p:nvPr/>
        </p:nvSpPr>
        <p:spPr>
          <a:xfrm>
            <a:off x="10205663" y="5447806"/>
            <a:ext cx="159989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pic>
        <p:nvPicPr>
          <p:cNvPr id="15" name="Picture 14" descr="A picture containing silhouette of doctor">
            <a:extLst>
              <a:ext uri="{FF2B5EF4-FFF2-40B4-BE49-F238E27FC236}">
                <a16:creationId xmlns:a16="http://schemas.microsoft.com/office/drawing/2014/main" id="{B51D80DF-DF4E-454D-B3FA-D79A02C3356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3647" b="98298" l="2061" r="18907">
                        <a14:foregroundMark x1="8065" y1="54619" x2="8065" y2="54619"/>
                        <a14:foregroundMark x1="9409" y1="96353" x2="9409" y2="96353"/>
                        <a14:foregroundMark x1="7885" y1="98379" x2="7885" y2="98379"/>
                        <a14:foregroundMark x1="7885" y1="53647" x2="7885" y2="53647"/>
                        <a14:foregroundMark x1="13082" y1="61588" x2="13082" y2="61588"/>
                      </a14:backgroundRemoval>
                    </a14:imgEffect>
                  </a14:imgLayer>
                </a14:imgProps>
              </a:ext>
              <a:ext uri="{28A0092B-C50C-407E-A947-70E740481C1C}">
                <a14:useLocalDpi xmlns:a14="http://schemas.microsoft.com/office/drawing/2010/main" val="0"/>
              </a:ext>
            </a:extLst>
          </a:blip>
          <a:srcRect t="51081" r="78748" b="11326"/>
          <a:stretch/>
        </p:blipFill>
        <p:spPr>
          <a:xfrm>
            <a:off x="9216985" y="2512203"/>
            <a:ext cx="1714049" cy="3352612"/>
          </a:xfrm>
          <a:prstGeom prst="rect">
            <a:avLst/>
          </a:prstGeom>
        </p:spPr>
      </p:pic>
      <p:sp>
        <p:nvSpPr>
          <p:cNvPr id="16" name="TextBox 15">
            <a:extLst>
              <a:ext uri="{FF2B5EF4-FFF2-40B4-BE49-F238E27FC236}">
                <a16:creationId xmlns:a16="http://schemas.microsoft.com/office/drawing/2014/main" id="{265F3F69-D591-A141-B089-9B75F9C7EBDE}"/>
              </a:ext>
            </a:extLst>
          </p:cNvPr>
          <p:cNvSpPr txBox="1"/>
          <p:nvPr/>
        </p:nvSpPr>
        <p:spPr>
          <a:xfrm>
            <a:off x="3095274" y="5447806"/>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19917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Severe Hypertension</a:t>
            </a:r>
            <a:br>
              <a:rPr lang="en-US" dirty="0"/>
            </a:br>
            <a:r>
              <a:rPr lang="en-US" dirty="0"/>
              <a:t>Master Case</a:t>
            </a:r>
          </a:p>
        </p:txBody>
      </p:sp>
      <p:sp>
        <p:nvSpPr>
          <p:cNvPr id="7" name="Slide Number Placeholder 6"/>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7" name="Rectangle 12" descr="Decorative shape"/>
          <p:cNvSpPr/>
          <p:nvPr/>
        </p:nvSpPr>
        <p:spPr>
          <a:xfrm>
            <a:off x="1402130" y="80682"/>
            <a:ext cx="10646435" cy="5755342"/>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 name="connsiteX0" fmla="*/ 0 w 5513832"/>
              <a:gd name="connsiteY0" fmla="*/ 0 h 1415243"/>
              <a:gd name="connsiteX1" fmla="*/ 5020056 w 5513832"/>
              <a:gd name="connsiteY1" fmla="*/ 0 h 1415243"/>
              <a:gd name="connsiteX2" fmla="*/ 5513832 w 5513832"/>
              <a:gd name="connsiteY2" fmla="*/ 1415243 h 1415243"/>
              <a:gd name="connsiteX3" fmla="*/ 649224 w 5513832"/>
              <a:gd name="connsiteY3" fmla="*/ 1415243 h 1415243"/>
              <a:gd name="connsiteX4" fmla="*/ 0 w 5513832"/>
              <a:gd name="connsiteY4" fmla="*/ 0 h 1415243"/>
              <a:gd name="connsiteX0" fmla="*/ 0 w 5513832"/>
              <a:gd name="connsiteY0" fmla="*/ 9144 h 1424387"/>
              <a:gd name="connsiteX1" fmla="*/ 5513832 w 5513832"/>
              <a:gd name="connsiteY1" fmla="*/ 0 h 1424387"/>
              <a:gd name="connsiteX2" fmla="*/ 5513832 w 5513832"/>
              <a:gd name="connsiteY2" fmla="*/ 1424387 h 1424387"/>
              <a:gd name="connsiteX3" fmla="*/ 649224 w 5513832"/>
              <a:gd name="connsiteY3" fmla="*/ 1424387 h 1424387"/>
              <a:gd name="connsiteX4" fmla="*/ 0 w 5513832"/>
              <a:gd name="connsiteY4" fmla="*/ 9144 h 142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3832" h="1424387">
                <a:moveTo>
                  <a:pt x="0" y="9144"/>
                </a:moveTo>
                <a:lnTo>
                  <a:pt x="5513832" y="0"/>
                </a:lnTo>
                <a:lnTo>
                  <a:pt x="5513832" y="1424387"/>
                </a:lnTo>
                <a:lnTo>
                  <a:pt x="649224" y="1424387"/>
                </a:lnTo>
                <a:lnTo>
                  <a:pt x="0" y="9144"/>
                </a:lnTo>
                <a:close/>
              </a:path>
            </a:pathLst>
          </a:custGeom>
          <a:solidFill>
            <a:srgbClr val="F4F9AD"/>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10"/>
          <p:cNvSpPr>
            <a:spLocks noGrp="1"/>
          </p:cNvSpPr>
          <p:nvPr>
            <p:ph type="body" sz="quarter" idx="10"/>
          </p:nvPr>
        </p:nvSpPr>
        <p:spPr>
          <a:xfrm>
            <a:off x="2314575" y="120072"/>
            <a:ext cx="9733990" cy="2429436"/>
          </a:xfrm>
          <a:prstGeom prst="wedgeRectCallout">
            <a:avLst>
              <a:gd name="adj1" fmla="val 12325"/>
              <a:gd name="adj2" fmla="val 64481"/>
            </a:avLst>
          </a:prstGeom>
        </p:spPr>
        <p:txBody>
          <a:bodyPr/>
          <a:lstStyle/>
          <a:p>
            <a:r>
              <a:rPr lang="en-US" dirty="0"/>
              <a:t>Ms. Smith, you have a condition called severe preeclampsia. </a:t>
            </a:r>
          </a:p>
          <a:p>
            <a:r>
              <a:rPr lang="en-US" dirty="0"/>
              <a:t>We have your blood pressure under control with medication, but it’s still high. </a:t>
            </a:r>
          </a:p>
          <a:p>
            <a:r>
              <a:rPr lang="en-US" dirty="0"/>
              <a:t>You are close enough to your due date for me to suggest we to go ahead and deliver your baby today. I believe it is the safest option for you both.</a:t>
            </a:r>
          </a:p>
          <a:p>
            <a:r>
              <a:rPr lang="en-US" dirty="0">
                <a:solidFill>
                  <a:srgbClr val="000000"/>
                </a:solidFill>
                <a:cs typeface="Calibri"/>
              </a:rPr>
              <a:t>Do you have any questions or concerns?</a:t>
            </a:r>
          </a:p>
        </p:txBody>
      </p:sp>
      <p:pic>
        <p:nvPicPr>
          <p:cNvPr id="28" name="Picture 27" descr="A picture containing silhouette of doctor">
            <a:extLst>
              <a:ext uri="{FF2B5EF4-FFF2-40B4-BE49-F238E27FC236}">
                <a16:creationId xmlns:a16="http://schemas.microsoft.com/office/drawing/2014/main" id="{D675CE0D-361F-43DD-AC93-41B96259349E}"/>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094" t="51139" r="81558" b="11105"/>
          <a:stretch/>
        </p:blipFill>
        <p:spPr>
          <a:xfrm>
            <a:off x="7347681" y="2676642"/>
            <a:ext cx="1526839" cy="3103874"/>
          </a:xfrm>
          <a:prstGeom prst="rect">
            <a:avLst/>
          </a:prstGeom>
        </p:spPr>
      </p:pic>
      <p:pic>
        <p:nvPicPr>
          <p:cNvPr id="25" name="Picture 24" descr="Image of a patient in a hospital bed.">
            <a:extLst>
              <a:ext uri="{FF2B5EF4-FFF2-40B4-BE49-F238E27FC236}">
                <a16:creationId xmlns:a16="http://schemas.microsoft.com/office/drawing/2014/main" id="{A98FA6B6-7A9A-4C64-AE27-2C7AC0F6D3D2}"/>
              </a:ext>
            </a:extLst>
          </p:cNvPr>
          <p:cNvPicPr>
            <a:picLocks noChangeAspect="1"/>
          </p:cNvPicPr>
          <p:nvPr/>
        </p:nvPicPr>
        <p:blipFill rotWithShape="1">
          <a:blip r:embed="rId4">
            <a:extLst>
              <a:ext uri="{28A0092B-C50C-407E-A947-70E740481C1C}">
                <a14:useLocalDpi xmlns:a14="http://schemas.microsoft.com/office/drawing/2010/main" val="0"/>
              </a:ext>
            </a:extLst>
          </a:blip>
          <a:srcRect b="21253"/>
          <a:stretch/>
        </p:blipFill>
        <p:spPr>
          <a:xfrm flipH="1">
            <a:off x="3837196" y="2621134"/>
            <a:ext cx="4046107" cy="3103874"/>
          </a:xfrm>
          <a:prstGeom prst="rect">
            <a:avLst/>
          </a:prstGeom>
        </p:spPr>
      </p:pic>
      <p:sp>
        <p:nvSpPr>
          <p:cNvPr id="12" name="TextBox 11">
            <a:extLst>
              <a:ext uri="{FF2B5EF4-FFF2-40B4-BE49-F238E27FC236}">
                <a16:creationId xmlns:a16="http://schemas.microsoft.com/office/drawing/2014/main" id="{16CAF6E5-1D68-0445-A01A-5545052A7644}"/>
              </a:ext>
            </a:extLst>
          </p:cNvPr>
          <p:cNvSpPr txBox="1"/>
          <p:nvPr/>
        </p:nvSpPr>
        <p:spPr>
          <a:xfrm>
            <a:off x="4517421" y="5380483"/>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13" name="TextBox 12">
            <a:extLst>
              <a:ext uri="{FF2B5EF4-FFF2-40B4-BE49-F238E27FC236}">
                <a16:creationId xmlns:a16="http://schemas.microsoft.com/office/drawing/2014/main" id="{16AE2347-89D1-AB46-8C5E-643223C439D2}"/>
              </a:ext>
            </a:extLst>
          </p:cNvPr>
          <p:cNvSpPr txBox="1"/>
          <p:nvPr/>
        </p:nvSpPr>
        <p:spPr>
          <a:xfrm>
            <a:off x="7870428" y="5360347"/>
            <a:ext cx="159989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Tree>
    <p:extLst>
      <p:ext uri="{BB962C8B-B14F-4D97-AF65-F5344CB8AC3E}">
        <p14:creationId xmlns:p14="http://schemas.microsoft.com/office/powerpoint/2010/main" val="457595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Severe Hypertension</a:t>
            </a:r>
            <a:br>
              <a:rPr lang="en-US" dirty="0"/>
            </a:br>
            <a:r>
              <a:rPr lang="en-US" dirty="0"/>
              <a:t>Master Case</a:t>
            </a:r>
          </a:p>
        </p:txBody>
      </p:sp>
      <p:sp>
        <p:nvSpPr>
          <p:cNvPr id="31" name="Rectangle 12" descr="Decorative shape"/>
          <p:cNvSpPr/>
          <p:nvPr/>
        </p:nvSpPr>
        <p:spPr>
          <a:xfrm flipH="1" flipV="1">
            <a:off x="1689715" y="89646"/>
            <a:ext cx="10358849" cy="5683073"/>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FFCCFF"/>
          </a:solidFill>
          <a:ln w="57150">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11"/>
          <p:cNvSpPr>
            <a:spLocks noGrp="1"/>
          </p:cNvSpPr>
          <p:nvPr>
            <p:ph type="body" sz="quarter" idx="11"/>
          </p:nvPr>
        </p:nvSpPr>
        <p:spPr>
          <a:xfrm>
            <a:off x="1757081" y="448236"/>
            <a:ext cx="7117977" cy="966604"/>
          </a:xfrm>
          <a:prstGeom prst="wedgeRectCallout">
            <a:avLst>
              <a:gd name="adj1" fmla="val -8220"/>
              <a:gd name="adj2" fmla="val 243161"/>
            </a:avLst>
          </a:prstGeom>
        </p:spPr>
        <p:txBody>
          <a:bodyPr/>
          <a:lstStyle/>
          <a:p>
            <a:r>
              <a:rPr lang="en-US" dirty="0"/>
              <a:t>I’ll do whatever you think is best. </a:t>
            </a:r>
          </a:p>
          <a:p>
            <a:r>
              <a:rPr lang="en-US" dirty="0"/>
              <a:t>Is it possible for me to still have a vaginal delivery?</a:t>
            </a:r>
          </a:p>
        </p:txBody>
      </p:sp>
      <p:sp>
        <p:nvSpPr>
          <p:cNvPr id="6" name="Slide Number Placeholder 5"/>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35" name="Picture 34"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7675" t="-2199" r="25123" b="50325"/>
          <a:stretch/>
        </p:blipFill>
        <p:spPr>
          <a:xfrm flipH="1">
            <a:off x="1682364" y="2265672"/>
            <a:ext cx="1043802" cy="3480555"/>
          </a:xfrm>
          <a:prstGeom prst="rect">
            <a:avLst/>
          </a:prstGeom>
        </p:spPr>
      </p:pic>
      <p:pic>
        <p:nvPicPr>
          <p:cNvPr id="32" name="Picture 31"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a:off x="2556644" y="2491541"/>
            <a:ext cx="1246117" cy="3254686"/>
          </a:xfrm>
          <a:prstGeom prst="rect">
            <a:avLst/>
          </a:prstGeom>
        </p:spPr>
      </p:pic>
      <p:pic>
        <p:nvPicPr>
          <p:cNvPr id="34" name="Picture 33" descr="Image of a patient in a hospital b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9593" y="2981103"/>
            <a:ext cx="2867003" cy="2786079"/>
          </a:xfrm>
          <a:prstGeom prst="rect">
            <a:avLst/>
          </a:prstGeom>
        </p:spPr>
      </p:pic>
      <p:sp>
        <p:nvSpPr>
          <p:cNvPr id="13" name="Text Placeholder 11">
            <a:extLst>
              <a:ext uri="{FF2B5EF4-FFF2-40B4-BE49-F238E27FC236}">
                <a16:creationId xmlns:a16="http://schemas.microsoft.com/office/drawing/2014/main" id="{8396E240-E8DE-FD46-A3F7-A1995A51CBB7}"/>
              </a:ext>
            </a:extLst>
          </p:cNvPr>
          <p:cNvSpPr txBox="1">
            <a:spLocks/>
          </p:cNvSpPr>
          <p:nvPr/>
        </p:nvSpPr>
        <p:spPr>
          <a:xfrm>
            <a:off x="5920463" y="1835930"/>
            <a:ext cx="3836602" cy="1920281"/>
          </a:xfrm>
          <a:prstGeom prst="wedgeRectCallout">
            <a:avLst>
              <a:gd name="adj1" fmla="val 63513"/>
              <a:gd name="adj2" fmla="val 22990"/>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Yes, a vaginal delivery is completely possible so long as we don’t experience any additional complications, which I don’t expect.</a:t>
            </a:r>
          </a:p>
        </p:txBody>
      </p:sp>
      <p:sp>
        <p:nvSpPr>
          <p:cNvPr id="14" name="Text Placeholder 11">
            <a:extLst>
              <a:ext uri="{FF2B5EF4-FFF2-40B4-BE49-F238E27FC236}">
                <a16:creationId xmlns:a16="http://schemas.microsoft.com/office/drawing/2014/main" id="{220B25F7-1B28-2E45-A9A3-CB078C76FD11}"/>
              </a:ext>
            </a:extLst>
          </p:cNvPr>
          <p:cNvSpPr txBox="1">
            <a:spLocks/>
          </p:cNvSpPr>
          <p:nvPr/>
        </p:nvSpPr>
        <p:spPr>
          <a:xfrm>
            <a:off x="6596889" y="4507975"/>
            <a:ext cx="2991369" cy="983526"/>
          </a:xfrm>
          <a:prstGeom prst="wedgeRectCallout">
            <a:avLst>
              <a:gd name="adj1" fmla="val -99864"/>
              <a:gd name="adj2" fmla="val -132324"/>
            </a:avLst>
          </a:prstGeom>
          <a:solidFill>
            <a:schemeClr val="bg1"/>
          </a:solidFill>
          <a:ln>
            <a:solidFill>
              <a:srgbClr val="4258A6"/>
            </a:solidFill>
          </a:ln>
          <a:effectLst>
            <a:outerShdw blurRad="50800" dist="38100" dir="2700000" algn="tl" rotWithShape="0">
              <a:prstClr val="black">
                <a:alpha val="40000"/>
              </a:prstClr>
            </a:outerShdw>
          </a:effectLst>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OK, then. Let’s deliver this baby.</a:t>
            </a:r>
          </a:p>
        </p:txBody>
      </p:sp>
      <p:pic>
        <p:nvPicPr>
          <p:cNvPr id="37" name="Picture 36" descr="A picture containing silhouette of doctor">
            <a:extLst>
              <a:ext uri="{FF2B5EF4-FFF2-40B4-BE49-F238E27FC236}">
                <a16:creationId xmlns:a16="http://schemas.microsoft.com/office/drawing/2014/main" id="{82C47EBE-C746-48C6-AEC4-551EE54256DA}"/>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52107" b="99190" l="53674" r="75717">
                        <a14:foregroundMark x1="65771" y1="53890" x2="65771" y2="53890"/>
                        <a14:foregroundMark x1="62186" y1="97326" x2="62186" y2="97326"/>
                        <a14:foregroundMark x1="64337" y1="99190" x2="64337" y2="99190"/>
                        <a14:foregroundMark x1="59677" y1="99028" x2="59677" y2="99028"/>
                        <a14:foregroundMark x1="65771" y1="52107" x2="65771" y2="52107"/>
                      </a14:backgroundRemoval>
                    </a14:imgEffect>
                  </a14:imgLayer>
                </a14:imgProps>
              </a:ext>
              <a:ext uri="{28A0092B-C50C-407E-A947-70E740481C1C}">
                <a14:useLocalDpi xmlns:a14="http://schemas.microsoft.com/office/drawing/2010/main" val="0"/>
              </a:ext>
            </a:extLst>
          </a:blip>
          <a:srcRect l="51107" t="50000" r="21422"/>
          <a:stretch/>
        </p:blipFill>
        <p:spPr>
          <a:xfrm>
            <a:off x="9771455" y="2168273"/>
            <a:ext cx="1757249" cy="3536498"/>
          </a:xfrm>
          <a:prstGeom prst="rect">
            <a:avLst/>
          </a:prstGeom>
        </p:spPr>
      </p:pic>
      <p:sp>
        <p:nvSpPr>
          <p:cNvPr id="43" name="TextBox 42">
            <a:extLst>
              <a:ext uri="{FF2B5EF4-FFF2-40B4-BE49-F238E27FC236}">
                <a16:creationId xmlns:a16="http://schemas.microsoft.com/office/drawing/2014/main" id="{6E6E2BB2-ED9F-4AAC-96F7-207F83125284}"/>
              </a:ext>
            </a:extLst>
          </p:cNvPr>
          <p:cNvSpPr txBox="1"/>
          <p:nvPr/>
        </p:nvSpPr>
        <p:spPr>
          <a:xfrm>
            <a:off x="1493826" y="5255872"/>
            <a:ext cx="124611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Support Staff</a:t>
            </a:r>
          </a:p>
        </p:txBody>
      </p:sp>
      <p:sp>
        <p:nvSpPr>
          <p:cNvPr id="16" name="TextBox 15">
            <a:extLst>
              <a:ext uri="{FF2B5EF4-FFF2-40B4-BE49-F238E27FC236}">
                <a16:creationId xmlns:a16="http://schemas.microsoft.com/office/drawing/2014/main" id="{93EC1A9B-837E-624C-86DA-D4467C95B562}"/>
              </a:ext>
            </a:extLst>
          </p:cNvPr>
          <p:cNvSpPr txBox="1"/>
          <p:nvPr/>
        </p:nvSpPr>
        <p:spPr>
          <a:xfrm>
            <a:off x="3603997" y="5377536"/>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17" name="TextBox 16">
            <a:extLst>
              <a:ext uri="{FF2B5EF4-FFF2-40B4-BE49-F238E27FC236}">
                <a16:creationId xmlns:a16="http://schemas.microsoft.com/office/drawing/2014/main" id="{BEE70DA6-A1E3-A144-B7D2-C2D158303585}"/>
              </a:ext>
            </a:extLst>
          </p:cNvPr>
          <p:cNvSpPr txBox="1"/>
          <p:nvPr/>
        </p:nvSpPr>
        <p:spPr>
          <a:xfrm>
            <a:off x="10228865" y="5394545"/>
            <a:ext cx="159989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Dr. Johnson, obstetrician</a:t>
            </a:r>
          </a:p>
        </p:txBody>
      </p:sp>
      <p:sp>
        <p:nvSpPr>
          <p:cNvPr id="18" name="TextBox 17">
            <a:extLst>
              <a:ext uri="{FF2B5EF4-FFF2-40B4-BE49-F238E27FC236}">
                <a16:creationId xmlns:a16="http://schemas.microsoft.com/office/drawing/2014/main" id="{EC0364FD-CD74-C346-AA46-93344A093C2C}"/>
              </a:ext>
            </a:extLst>
          </p:cNvPr>
          <p:cNvSpPr txBox="1"/>
          <p:nvPr/>
        </p:nvSpPr>
        <p:spPr>
          <a:xfrm>
            <a:off x="2948123" y="3512059"/>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1046115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Severe Hypertension</a:t>
            </a:r>
            <a:br>
              <a:rPr lang="en-US" dirty="0"/>
            </a:br>
            <a:r>
              <a:rPr lang="en-US" dirty="0"/>
              <a:t>Master Case</a:t>
            </a:r>
          </a:p>
        </p:txBody>
      </p:sp>
      <p:sp>
        <p:nvSpPr>
          <p:cNvPr id="28" name="Rectangle 12" descr="Decorative shape"/>
          <p:cNvSpPr/>
          <p:nvPr/>
        </p:nvSpPr>
        <p:spPr>
          <a:xfrm>
            <a:off x="1525432" y="107576"/>
            <a:ext cx="10585885" cy="5798234"/>
          </a:xfrm>
          <a:custGeom>
            <a:avLst/>
            <a:gdLst>
              <a:gd name="connsiteX0" fmla="*/ 0 w 4370832"/>
              <a:gd name="connsiteY0" fmla="*/ 0 h 1415243"/>
              <a:gd name="connsiteX1" fmla="*/ 4370832 w 4370832"/>
              <a:gd name="connsiteY1" fmla="*/ 0 h 1415243"/>
              <a:gd name="connsiteX2" fmla="*/ 4370832 w 4370832"/>
              <a:gd name="connsiteY2" fmla="*/ 1415243 h 1415243"/>
              <a:gd name="connsiteX3" fmla="*/ 0 w 4370832"/>
              <a:gd name="connsiteY3" fmla="*/ 1415243 h 1415243"/>
              <a:gd name="connsiteX4" fmla="*/ 0 w 4370832"/>
              <a:gd name="connsiteY4" fmla="*/ 0 h 1415243"/>
              <a:gd name="connsiteX0" fmla="*/ 0 w 5020056"/>
              <a:gd name="connsiteY0" fmla="*/ 0 h 1415243"/>
              <a:gd name="connsiteX1" fmla="*/ 5020056 w 5020056"/>
              <a:gd name="connsiteY1" fmla="*/ 0 h 1415243"/>
              <a:gd name="connsiteX2" fmla="*/ 5020056 w 5020056"/>
              <a:gd name="connsiteY2" fmla="*/ 1415243 h 1415243"/>
              <a:gd name="connsiteX3" fmla="*/ 649224 w 5020056"/>
              <a:gd name="connsiteY3" fmla="*/ 1415243 h 1415243"/>
              <a:gd name="connsiteX4" fmla="*/ 0 w 5020056"/>
              <a:gd name="connsiteY4" fmla="*/ 0 h 1415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0056" h="1415243">
                <a:moveTo>
                  <a:pt x="0" y="0"/>
                </a:moveTo>
                <a:lnTo>
                  <a:pt x="5020056" y="0"/>
                </a:lnTo>
                <a:lnTo>
                  <a:pt x="5020056" y="1415243"/>
                </a:lnTo>
                <a:lnTo>
                  <a:pt x="649224" y="1415243"/>
                </a:lnTo>
                <a:lnTo>
                  <a:pt x="0" y="0"/>
                </a:lnTo>
                <a:close/>
              </a:path>
            </a:pathLst>
          </a:custGeom>
          <a:solidFill>
            <a:srgbClr val="C1FFFF"/>
          </a:solidFill>
          <a:ln w="57150">
            <a:solidFill>
              <a:schemeClr val="bg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Placeholder 10"/>
          <p:cNvSpPr>
            <a:spLocks noGrp="1"/>
          </p:cNvSpPr>
          <p:nvPr>
            <p:ph type="body" sz="quarter" idx="10"/>
          </p:nvPr>
        </p:nvSpPr>
        <p:spPr>
          <a:xfrm>
            <a:off x="2446350" y="181226"/>
            <a:ext cx="4280283" cy="4661801"/>
          </a:xfrm>
        </p:spPr>
        <p:txBody>
          <a:bodyPr/>
          <a:lstStyle/>
          <a:p>
            <a:r>
              <a:rPr lang="en-US" i="0" dirty="0"/>
              <a:t>Magnesium sulfate is initiated with a 6-g bolus, followed by 2 g/</a:t>
            </a:r>
            <a:r>
              <a:rPr lang="en-US" i="0" dirty="0" err="1"/>
              <a:t>hr</a:t>
            </a:r>
            <a:r>
              <a:rPr lang="en-US" i="0" dirty="0"/>
              <a:t> thereafter for seizure prophylaxis based on doctor's orders. </a:t>
            </a:r>
          </a:p>
          <a:p>
            <a:r>
              <a:rPr lang="en-US" i="0" dirty="0"/>
              <a:t>Ms. Smith’s initial cervical exam is 2 cm, 50% effacement, and a station of -3, with the fetus in the vertex position. </a:t>
            </a:r>
          </a:p>
          <a:p>
            <a:r>
              <a:rPr lang="en-US" i="0" dirty="0"/>
              <a:t>Her blood pressure is rechecked and noted to be 135/86.</a:t>
            </a:r>
          </a:p>
        </p:txBody>
      </p:sp>
      <p:sp>
        <p:nvSpPr>
          <p:cNvPr id="7" name="Slide Number Placeholder 6"/>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12" name="Text Placeholder 11"/>
          <p:cNvSpPr>
            <a:spLocks noGrp="1"/>
          </p:cNvSpPr>
          <p:nvPr>
            <p:ph type="body" sz="quarter" idx="11"/>
          </p:nvPr>
        </p:nvSpPr>
        <p:spPr>
          <a:xfrm>
            <a:off x="8745994" y="1228267"/>
            <a:ext cx="2290601" cy="1527527"/>
          </a:xfrm>
          <a:prstGeom prst="wedgeRectCallout">
            <a:avLst>
              <a:gd name="adj1" fmla="val -73133"/>
              <a:gd name="adj2" fmla="val 43874"/>
            </a:avLst>
          </a:prstGeom>
        </p:spPr>
        <p:txBody>
          <a:bodyPr/>
          <a:lstStyle/>
          <a:p>
            <a:r>
              <a:rPr lang="en-US" dirty="0">
                <a:solidFill>
                  <a:srgbClr val="000000"/>
                </a:solidFill>
              </a:rPr>
              <a:t>Ms. Smith, your blood pressure remains under control.</a:t>
            </a:r>
          </a:p>
        </p:txBody>
      </p:sp>
      <p:pic>
        <p:nvPicPr>
          <p:cNvPr id="29" name="Picture 28" descr="A picture containing silhouette of nurse">
            <a:extLst>
              <a:ext uri="{FF2B5EF4-FFF2-40B4-BE49-F238E27FC236}">
                <a16:creationId xmlns:a16="http://schemas.microsoft.com/office/drawing/2014/main" id="{D675CE0D-361F-43DD-AC93-41B96259349E}"/>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9464" b="51492"/>
          <a:stretch/>
        </p:blipFill>
        <p:spPr>
          <a:xfrm>
            <a:off x="7647551" y="2295938"/>
            <a:ext cx="1246117" cy="3254686"/>
          </a:xfrm>
          <a:prstGeom prst="rect">
            <a:avLst/>
          </a:prstGeom>
        </p:spPr>
      </p:pic>
      <p:pic>
        <p:nvPicPr>
          <p:cNvPr id="30" name="Picture 29" descr="Image of a patient in a hospital b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9544" y="2827912"/>
            <a:ext cx="2867003" cy="2786079"/>
          </a:xfrm>
          <a:prstGeom prst="rect">
            <a:avLst/>
          </a:prstGeom>
        </p:spPr>
      </p:pic>
      <p:sp>
        <p:nvSpPr>
          <p:cNvPr id="13" name="TextBox 12">
            <a:extLst>
              <a:ext uri="{FF2B5EF4-FFF2-40B4-BE49-F238E27FC236}">
                <a16:creationId xmlns:a16="http://schemas.microsoft.com/office/drawing/2014/main" id="{501212EC-30A1-A741-B974-C6F6E73A6E0C}"/>
              </a:ext>
            </a:extLst>
          </p:cNvPr>
          <p:cNvSpPr txBox="1"/>
          <p:nvPr/>
        </p:nvSpPr>
        <p:spPr>
          <a:xfrm>
            <a:off x="9203045" y="5289014"/>
            <a:ext cx="1612727"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Alice Smith, the patient</a:t>
            </a:r>
          </a:p>
        </p:txBody>
      </p:sp>
      <p:sp>
        <p:nvSpPr>
          <p:cNvPr id="14" name="TextBox 13">
            <a:extLst>
              <a:ext uri="{FF2B5EF4-FFF2-40B4-BE49-F238E27FC236}">
                <a16:creationId xmlns:a16="http://schemas.microsoft.com/office/drawing/2014/main" id="{AAB7D213-9313-7D4C-8EA1-4F563C4E2105}"/>
              </a:ext>
            </a:extLst>
          </p:cNvPr>
          <p:cNvSpPr txBox="1"/>
          <p:nvPr/>
        </p:nvSpPr>
        <p:spPr>
          <a:xfrm>
            <a:off x="7468326" y="3431797"/>
            <a:ext cx="1189920" cy="261610"/>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Kim, triage nurse</a:t>
            </a:r>
          </a:p>
        </p:txBody>
      </p:sp>
    </p:spTree>
    <p:custDataLst>
      <p:tags r:id="rId1"/>
    </p:custDataLst>
    <p:extLst>
      <p:ext uri="{BB962C8B-B14F-4D97-AF65-F5344CB8AC3E}">
        <p14:creationId xmlns:p14="http://schemas.microsoft.com/office/powerpoint/2010/main" val="2567231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5428-6F91-0D47-99F4-D6DF9C223104}"/>
              </a:ext>
            </a:extLst>
          </p:cNvPr>
          <p:cNvSpPr>
            <a:spLocks noGrp="1"/>
          </p:cNvSpPr>
          <p:nvPr>
            <p:ph type="title"/>
          </p:nvPr>
        </p:nvSpPr>
        <p:spPr/>
        <p:txBody>
          <a:bodyPr/>
          <a:lstStyle/>
          <a:p>
            <a:r>
              <a:rPr lang="en-US"/>
              <a:t>Summary</a:t>
            </a:r>
            <a:endParaRPr lang="en-US" dirty="0"/>
          </a:p>
        </p:txBody>
      </p:sp>
      <p:sp>
        <p:nvSpPr>
          <p:cNvPr id="3" name="Content Placeholder 2">
            <a:extLst>
              <a:ext uri="{FF2B5EF4-FFF2-40B4-BE49-F238E27FC236}">
                <a16:creationId xmlns:a16="http://schemas.microsoft.com/office/drawing/2014/main" id="{A20D91CC-6F4C-6F4A-8751-51ABB13409B4}"/>
              </a:ext>
            </a:extLst>
          </p:cNvPr>
          <p:cNvSpPr>
            <a:spLocks noGrp="1"/>
          </p:cNvSpPr>
          <p:nvPr>
            <p:ph idx="1"/>
          </p:nvPr>
        </p:nvSpPr>
        <p:spPr/>
        <p:txBody>
          <a:bodyPr vert="horz" lIns="91440" tIns="45720" rIns="91440" bIns="45720" rtlCol="0" anchor="t">
            <a:normAutofit/>
          </a:bodyPr>
          <a:lstStyle/>
          <a:p>
            <a:r>
              <a:rPr lang="en-US" dirty="0"/>
              <a:t>Revisit this introduction module anytime throughout training</a:t>
            </a:r>
          </a:p>
          <a:p>
            <a:r>
              <a:rPr lang="en-US" dirty="0"/>
              <a:t>Encourage your frontline providers and staff to complete training </a:t>
            </a:r>
          </a:p>
          <a:p>
            <a:r>
              <a:rPr lang="en-US" dirty="0"/>
              <a:t>Coordinate in-person practice sessions</a:t>
            </a:r>
            <a:endParaRPr lang="en-US" dirty="0">
              <a:cs typeface="Calibri"/>
            </a:endParaRPr>
          </a:p>
          <a:p>
            <a:r>
              <a:rPr lang="en-US" dirty="0"/>
              <a:t>Motivate your frontline providers and staff to use the SPPC-II teamwork tools in their patient care activities</a:t>
            </a:r>
            <a:endParaRPr lang="en-US" dirty="0">
              <a:cs typeface="Calibri"/>
            </a:endParaRPr>
          </a:p>
          <a:p>
            <a:r>
              <a:rPr lang="en-US" dirty="0"/>
              <a:t>Be accessible to your frontline providers and staff</a:t>
            </a:r>
          </a:p>
          <a:p>
            <a:pPr marL="0" indent="0">
              <a:buNone/>
            </a:pPr>
            <a:endParaRPr lang="en-US" dirty="0">
              <a:cs typeface="Calibri"/>
            </a:endParaRPr>
          </a:p>
          <a:p>
            <a:pPr marL="0" indent="0" algn="ctr">
              <a:buNone/>
            </a:pPr>
            <a:r>
              <a:rPr lang="en-US" b="1" i="1" dirty="0">
                <a:solidFill>
                  <a:srgbClr val="4258A6"/>
                </a:solidFill>
              </a:rPr>
              <a:t>Resource: Facilitator Guide</a:t>
            </a:r>
            <a:endParaRPr lang="en-US" sz="3200" b="1" i="1" dirty="0">
              <a:solidFill>
                <a:srgbClr val="4258A6"/>
              </a:solidFill>
            </a:endParaRPr>
          </a:p>
          <a:p>
            <a:pPr marL="0" indent="0">
              <a:buNone/>
            </a:pPr>
            <a:endParaRPr lang="en-US" dirty="0">
              <a:cs typeface="Calibri"/>
            </a:endParaRPr>
          </a:p>
          <a:p>
            <a:endParaRPr lang="en-US" dirty="0"/>
          </a:p>
        </p:txBody>
      </p:sp>
      <p:sp>
        <p:nvSpPr>
          <p:cNvPr id="5" name="Slide Number Placeholder 4"/>
          <p:cNvSpPr>
            <a:spLocks noGrp="1"/>
          </p:cNvSpPr>
          <p:nvPr>
            <p:ph type="sldNum" sz="quarter" idx="12"/>
          </p:nvPr>
        </p:nvSpPr>
        <p:spPr>
          <a:xfrm>
            <a:off x="10987863" y="6258736"/>
            <a:ext cx="73187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6FB2FCE-8F36-EB42-B084-543DB9DCF35E}"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644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EA995-93D6-694D-B6E7-13B6AD1B0AA9}"/>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8BA43E3-6B0B-5044-BFC6-03D44F5B65D8}"/>
              </a:ext>
            </a:extLst>
          </p:cNvPr>
          <p:cNvSpPr>
            <a:spLocks noGrp="1"/>
          </p:cNvSpPr>
          <p:nvPr>
            <p:ph idx="1"/>
          </p:nvPr>
        </p:nvSpPr>
        <p:spPr>
          <a:xfrm>
            <a:off x="838199" y="1825625"/>
            <a:ext cx="11115101" cy="4351338"/>
          </a:xfrm>
        </p:spPr>
        <p:txBody>
          <a:bodyPr/>
          <a:lstStyle/>
          <a:p>
            <a:r>
              <a:rPr lang="en-US" dirty="0"/>
              <a:t>Severe Hypertension in Pregnancy Patient Safety Bundle link:</a:t>
            </a:r>
          </a:p>
          <a:p>
            <a:pPr marL="0" indent="0">
              <a:buNone/>
            </a:pPr>
            <a:r>
              <a:rPr lang="en-US" dirty="0">
                <a:effectLst/>
                <a:latin typeface="Calibri" panose="020F0502020204030204" pitchFamily="34" charset="0"/>
                <a:cs typeface="Calibri" panose="020F0502020204030204" pitchFamily="34" charset="0"/>
                <a:hlinkClick r:id="rId3"/>
              </a:rPr>
              <a:t>https://saferbirth.org/wp-content/uploads/U1-FINAL_AIM_Bundle_SHP2022.pdf</a:t>
            </a:r>
            <a:r>
              <a:rPr lang="en-US" dirty="0">
                <a:effectLst/>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5203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1B82E-7BE4-854F-8D38-711AE6AF9289}"/>
              </a:ext>
            </a:extLst>
          </p:cNvPr>
          <p:cNvSpPr>
            <a:spLocks noGrp="1"/>
          </p:cNvSpPr>
          <p:nvPr>
            <p:ph type="title"/>
          </p:nvPr>
        </p:nvSpPr>
        <p:spPr/>
        <p:txBody>
          <a:bodyPr/>
          <a:lstStyle/>
          <a:p>
            <a:r>
              <a:rPr lang="en-US" dirty="0"/>
              <a:t>Vision and Mission</a:t>
            </a:r>
          </a:p>
        </p:txBody>
      </p:sp>
      <p:sp>
        <p:nvSpPr>
          <p:cNvPr id="3" name="Content Placeholder 2">
            <a:extLst>
              <a:ext uri="{FF2B5EF4-FFF2-40B4-BE49-F238E27FC236}">
                <a16:creationId xmlns:a16="http://schemas.microsoft.com/office/drawing/2014/main" id="{8102D09F-36F4-1845-B679-3F7AF84F6CED}"/>
              </a:ext>
            </a:extLst>
          </p:cNvPr>
          <p:cNvSpPr>
            <a:spLocks noGrp="1"/>
          </p:cNvSpPr>
          <p:nvPr>
            <p:ph idx="1"/>
          </p:nvPr>
        </p:nvSpPr>
        <p:spPr/>
        <p:txBody>
          <a:bodyPr/>
          <a:lstStyle/>
          <a:p>
            <a:pPr marL="0" indent="0" algn="ctr">
              <a:buNone/>
            </a:pPr>
            <a:r>
              <a:rPr lang="en-US" sz="4000" b="1" u="sng" dirty="0"/>
              <a:t>Vision</a:t>
            </a:r>
          </a:p>
          <a:p>
            <a:pPr marL="0" indent="0" algn="ctr">
              <a:buNone/>
            </a:pPr>
            <a:r>
              <a:rPr lang="en-US" i="1" dirty="0"/>
              <a:t>Safe healthcare for every woman.</a:t>
            </a:r>
          </a:p>
          <a:p>
            <a:pPr marL="0" indent="0" algn="ctr">
              <a:buNone/>
            </a:pPr>
            <a:endParaRPr lang="en-US" i="1" dirty="0"/>
          </a:p>
          <a:p>
            <a:pPr marL="0" indent="0" algn="ctr">
              <a:buNone/>
            </a:pPr>
            <a:r>
              <a:rPr lang="en-US" sz="4000" b="1" u="sng" dirty="0"/>
              <a:t>Mission</a:t>
            </a:r>
          </a:p>
          <a:p>
            <a:pPr marL="0" indent="0" algn="ctr">
              <a:buNone/>
            </a:pPr>
            <a:r>
              <a:rPr lang="en-US" i="1" dirty="0"/>
              <a:t>Continually improve patient safety in women’s healthcare through multidisciplinary collaboration that drives culture change.</a:t>
            </a:r>
            <a:endParaRPr lang="en-US" dirty="0"/>
          </a:p>
        </p:txBody>
      </p:sp>
      <p:sp>
        <p:nvSpPr>
          <p:cNvPr id="15" name="Slide Number Placeholder 1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560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Acknowledgments</a:t>
            </a:r>
          </a:p>
        </p:txBody>
      </p:sp>
      <p:sp>
        <p:nvSpPr>
          <p:cNvPr id="3" name="Content Placeholder 2"/>
          <p:cNvSpPr>
            <a:spLocks noGrp="1"/>
          </p:cNvSpPr>
          <p:nvPr>
            <p:ph idx="1"/>
          </p:nvPr>
        </p:nvSpPr>
        <p:spPr>
          <a:xfrm>
            <a:off x="838200" y="1825625"/>
            <a:ext cx="10515600" cy="2627105"/>
          </a:xfrm>
        </p:spPr>
        <p:txBody>
          <a:bodyPr/>
          <a:lstStyle/>
          <a:p>
            <a:r>
              <a:rPr lang="en-US" dirty="0"/>
              <a:t>This project is funded and implemented by the Agency for Healthcare Research and Quality and the Johns Hopkins University Contract Number HHSP233201500020I in collaboration with the Health Resources and Services Administration and the Alliance for Innovation on Maternal Health.</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865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DE338-F4E1-2142-86AA-2BED8470684F}"/>
              </a:ext>
            </a:extLst>
          </p:cNvPr>
          <p:cNvSpPr>
            <a:spLocks noGrp="1"/>
          </p:cNvSpPr>
          <p:nvPr>
            <p:ph type="title"/>
          </p:nvPr>
        </p:nvSpPr>
        <p:spPr/>
        <p:txBody>
          <a:bodyPr/>
          <a:lstStyle/>
          <a:p>
            <a:r>
              <a:rPr lang="en-US" dirty="0"/>
              <a:t>Two Sides of Patient Care</a:t>
            </a:r>
          </a:p>
        </p:txBody>
      </p:sp>
      <p:sp>
        <p:nvSpPr>
          <p:cNvPr id="20" name="Up Arrow Callout 19" descr="Decorative">
            <a:extLst>
              <a:ext uri="{FF2B5EF4-FFF2-40B4-BE49-F238E27FC236}">
                <a16:creationId xmlns:a16="http://schemas.microsoft.com/office/drawing/2014/main" id="{92173D4B-8BE1-FA45-9A78-9DCB12317936}"/>
              </a:ext>
            </a:extLst>
          </p:cNvPr>
          <p:cNvSpPr/>
          <p:nvPr/>
        </p:nvSpPr>
        <p:spPr>
          <a:xfrm>
            <a:off x="6305550" y="4020162"/>
            <a:ext cx="4914900" cy="1675788"/>
          </a:xfrm>
          <a:prstGeom prst="upArrowCallout">
            <a:avLst/>
          </a:prstGeom>
          <a:solidFill>
            <a:srgbClr val="FF9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Up Arrow Callout 11" descr="Decorative">
            <a:extLst>
              <a:ext uri="{FF2B5EF4-FFF2-40B4-BE49-F238E27FC236}">
                <a16:creationId xmlns:a16="http://schemas.microsoft.com/office/drawing/2014/main" id="{92173D4B-8BE1-FA45-9A78-9DCB12317936}"/>
              </a:ext>
            </a:extLst>
          </p:cNvPr>
          <p:cNvSpPr/>
          <p:nvPr/>
        </p:nvSpPr>
        <p:spPr>
          <a:xfrm>
            <a:off x="838200" y="4020162"/>
            <a:ext cx="4914900" cy="1675788"/>
          </a:xfrm>
          <a:prstGeom prst="upArrowCallout">
            <a:avLst/>
          </a:prstGeom>
          <a:solidFill>
            <a:srgbClr val="FF9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713E2616-A743-9C4A-BE71-4192C1BE1209}"/>
              </a:ext>
            </a:extLst>
          </p:cNvPr>
          <p:cNvSpPr>
            <a:spLocks noGrp="1"/>
          </p:cNvSpPr>
          <p:nvPr>
            <p:ph idx="1"/>
          </p:nvPr>
        </p:nvSpPr>
        <p:spPr>
          <a:xfrm>
            <a:off x="1390650" y="1825625"/>
            <a:ext cx="5010150" cy="3999380"/>
          </a:xfrm>
        </p:spPr>
        <p:txBody>
          <a:bodyPr/>
          <a:lstStyle/>
          <a:p>
            <a:pPr marL="0" indent="0">
              <a:buNone/>
            </a:pPr>
            <a:r>
              <a:rPr lang="en-US" b="1" u="sng" dirty="0"/>
              <a:t>Technical Elements</a:t>
            </a:r>
          </a:p>
          <a:p>
            <a:r>
              <a:rPr lang="en-US" dirty="0"/>
              <a:t>Clinical knowledge </a:t>
            </a:r>
          </a:p>
          <a:p>
            <a:r>
              <a:rPr lang="en-US" dirty="0"/>
              <a:t>Clinical expertise</a:t>
            </a:r>
          </a:p>
          <a:p>
            <a:r>
              <a:rPr lang="en-US" dirty="0"/>
              <a:t>Evidence-based best practices</a:t>
            </a:r>
          </a:p>
          <a:p>
            <a:pPr marL="0" indent="0">
              <a:buNone/>
            </a:pPr>
            <a:endParaRPr lang="en-US" dirty="0"/>
          </a:p>
        </p:txBody>
      </p:sp>
      <p:sp>
        <p:nvSpPr>
          <p:cNvPr id="7" name="Content Placeholder 6">
            <a:extLst>
              <a:ext uri="{FF2B5EF4-FFF2-40B4-BE49-F238E27FC236}">
                <a16:creationId xmlns:a16="http://schemas.microsoft.com/office/drawing/2014/main" id="{7B6DC62E-A8C7-2A42-85DB-684326B1814B}"/>
              </a:ext>
            </a:extLst>
          </p:cNvPr>
          <p:cNvSpPr>
            <a:spLocks noGrp="1"/>
          </p:cNvSpPr>
          <p:nvPr>
            <p:ph sz="half" idx="13"/>
          </p:nvPr>
        </p:nvSpPr>
        <p:spPr>
          <a:xfrm>
            <a:off x="6991350" y="1825625"/>
            <a:ext cx="5238749" cy="3999380"/>
          </a:xfrm>
        </p:spPr>
        <p:txBody>
          <a:bodyPr>
            <a:normAutofit/>
          </a:bodyPr>
          <a:lstStyle/>
          <a:p>
            <a:pPr marL="0" indent="0">
              <a:buNone/>
            </a:pPr>
            <a:r>
              <a:rPr lang="en-US" b="1" u="sng" dirty="0"/>
              <a:t>Adaptive Elements</a:t>
            </a:r>
          </a:p>
          <a:p>
            <a:r>
              <a:rPr lang="en-US" dirty="0"/>
              <a:t>Culture</a:t>
            </a:r>
          </a:p>
          <a:p>
            <a:r>
              <a:rPr lang="en-US" dirty="0"/>
              <a:t>Teamwork</a:t>
            </a:r>
          </a:p>
          <a:p>
            <a:r>
              <a:rPr lang="en-US" dirty="0"/>
              <a:t>Engagement</a:t>
            </a:r>
          </a:p>
          <a:p>
            <a:endParaRPr lang="en-US" dirty="0"/>
          </a:p>
          <a:p>
            <a:pPr marL="0" indent="0">
              <a:buNone/>
            </a:pPr>
            <a:endParaRPr lang="en-US" dirty="0">
              <a:solidFill>
                <a:schemeClr val="bg1"/>
              </a:solidFill>
            </a:endParaRPr>
          </a:p>
          <a:p>
            <a:pPr marL="0" indent="0">
              <a:buNone/>
            </a:pPr>
            <a:endParaRPr lang="en-US" dirty="0"/>
          </a:p>
          <a:p>
            <a:endParaRPr lang="en-US" dirty="0"/>
          </a:p>
        </p:txBody>
      </p:sp>
      <p:sp>
        <p:nvSpPr>
          <p:cNvPr id="22" name="Slide Number Placeholder 2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42F10E5-B7BE-954B-9B32-5DF86478C99F}"/>
              </a:ext>
            </a:extLst>
          </p:cNvPr>
          <p:cNvSpPr txBox="1"/>
          <p:nvPr/>
        </p:nvSpPr>
        <p:spPr>
          <a:xfrm>
            <a:off x="6324600" y="4858056"/>
            <a:ext cx="48958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libri" panose="020F0502020204030204"/>
                <a:ea typeface="+mn-ea"/>
                <a:cs typeface="+mn-cs"/>
              </a:rPr>
              <a:t>Teamwork Toolkit</a:t>
            </a:r>
          </a:p>
        </p:txBody>
      </p:sp>
      <p:sp>
        <p:nvSpPr>
          <p:cNvPr id="9" name="TextBox 8">
            <a:extLst>
              <a:ext uri="{FF2B5EF4-FFF2-40B4-BE49-F238E27FC236}">
                <a16:creationId xmlns:a16="http://schemas.microsoft.com/office/drawing/2014/main" id="{45116C9B-BEA0-9E41-AA8E-EB248A03A20B}"/>
              </a:ext>
            </a:extLst>
          </p:cNvPr>
          <p:cNvSpPr txBox="1"/>
          <p:nvPr/>
        </p:nvSpPr>
        <p:spPr>
          <a:xfrm>
            <a:off x="838200" y="4858056"/>
            <a:ext cx="492442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libri" panose="020F0502020204030204"/>
                <a:ea typeface="+mn-ea"/>
                <a:cs typeface="+mn-cs"/>
              </a:rPr>
              <a:t>AIM Patient Safety Bundle</a:t>
            </a:r>
          </a:p>
        </p:txBody>
      </p:sp>
    </p:spTree>
    <p:extLst>
      <p:ext uri="{BB962C8B-B14F-4D97-AF65-F5344CB8AC3E}">
        <p14:creationId xmlns:p14="http://schemas.microsoft.com/office/powerpoint/2010/main" val="227887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A6E78-06C8-5E4A-8241-BE8EBB38916F}"/>
              </a:ext>
            </a:extLst>
          </p:cNvPr>
          <p:cNvSpPr>
            <a:spLocks noGrp="1"/>
          </p:cNvSpPr>
          <p:nvPr>
            <p:ph type="title"/>
          </p:nvPr>
        </p:nvSpPr>
        <p:spPr/>
        <p:txBody>
          <a:bodyPr/>
          <a:lstStyle/>
          <a:p>
            <a:r>
              <a:rPr lang="en-US" dirty="0"/>
              <a:t>SPPC-II Teamwork Toolkit Purpose</a:t>
            </a:r>
          </a:p>
        </p:txBody>
      </p:sp>
      <p:sp>
        <p:nvSpPr>
          <p:cNvPr id="3" name="Content Placeholder 2">
            <a:extLst>
              <a:ext uri="{FF2B5EF4-FFF2-40B4-BE49-F238E27FC236}">
                <a16:creationId xmlns:a16="http://schemas.microsoft.com/office/drawing/2014/main" id="{14EDBCF6-61E0-F542-837E-ADB9E5869691}"/>
              </a:ext>
            </a:extLst>
          </p:cNvPr>
          <p:cNvSpPr>
            <a:spLocks noGrp="1"/>
          </p:cNvSpPr>
          <p:nvPr>
            <p:ph idx="1"/>
          </p:nvPr>
        </p:nvSpPr>
        <p:spPr>
          <a:xfrm>
            <a:off x="838200" y="1690688"/>
            <a:ext cx="10953750" cy="4329905"/>
          </a:xfrm>
        </p:spPr>
        <p:txBody>
          <a:bodyPr>
            <a:normAutofit/>
          </a:bodyPr>
          <a:lstStyle/>
          <a:p>
            <a:r>
              <a:rPr lang="en-US" dirty="0"/>
              <a:t>Connects to AIM Patient Safety Bundle concepts via the 4 </a:t>
            </a:r>
            <a:r>
              <a:rPr lang="en-US" dirty="0" err="1"/>
              <a:t>Rs</a:t>
            </a:r>
            <a:endParaRPr lang="en-US" dirty="0"/>
          </a:p>
          <a:p>
            <a:pPr lvl="1"/>
            <a:r>
              <a:rPr lang="en-US" dirty="0"/>
              <a:t>Also available for Obstetric Hemorrhage</a:t>
            </a:r>
          </a:p>
          <a:p>
            <a:r>
              <a:rPr lang="en-US" dirty="0"/>
              <a:t>Provides common language, skills, and tools as resources to better support your clinical team</a:t>
            </a:r>
          </a:p>
          <a:p>
            <a:pPr lvl="1"/>
            <a:r>
              <a:rPr lang="en-US" b="1" dirty="0">
                <a:solidFill>
                  <a:srgbClr val="4258A6"/>
                </a:solidFill>
              </a:rPr>
              <a:t>Calling-out</a:t>
            </a:r>
            <a:r>
              <a:rPr lang="en-US" dirty="0"/>
              <a:t> critical information and </a:t>
            </a:r>
            <a:r>
              <a:rPr lang="en-US" b="1" dirty="0">
                <a:solidFill>
                  <a:srgbClr val="4258A6"/>
                </a:solidFill>
              </a:rPr>
              <a:t>checking-back</a:t>
            </a:r>
            <a:r>
              <a:rPr lang="en-US" dirty="0"/>
              <a:t> for clarity and correctness (Module 3)</a:t>
            </a:r>
          </a:p>
          <a:p>
            <a:pPr lvl="1"/>
            <a:r>
              <a:rPr lang="en-US" b="1" dirty="0">
                <a:solidFill>
                  <a:srgbClr val="4258A6"/>
                </a:solidFill>
              </a:rPr>
              <a:t>SBAR</a:t>
            </a:r>
            <a:r>
              <a:rPr lang="en-US" dirty="0"/>
              <a:t> and </a:t>
            </a:r>
            <a:r>
              <a:rPr lang="en-US" b="1" dirty="0">
                <a:solidFill>
                  <a:srgbClr val="4258A6"/>
                </a:solidFill>
              </a:rPr>
              <a:t>I PASS the BATON </a:t>
            </a:r>
            <a:r>
              <a:rPr lang="en-US" dirty="0"/>
              <a:t>for framing information exchange (Module 3)</a:t>
            </a:r>
          </a:p>
          <a:p>
            <a:pPr lvl="1"/>
            <a:r>
              <a:rPr lang="en-US" b="1" dirty="0">
                <a:solidFill>
                  <a:srgbClr val="4258A6"/>
                </a:solidFill>
              </a:rPr>
              <a:t>Briefs</a:t>
            </a:r>
            <a:r>
              <a:rPr lang="en-US" dirty="0">
                <a:solidFill>
                  <a:srgbClr val="4258A6"/>
                </a:solidFill>
              </a:rPr>
              <a:t>, </a:t>
            </a:r>
            <a:r>
              <a:rPr lang="en-US" b="1" dirty="0">
                <a:solidFill>
                  <a:srgbClr val="4258A6"/>
                </a:solidFill>
              </a:rPr>
              <a:t>huddles</a:t>
            </a:r>
            <a:r>
              <a:rPr lang="en-US" dirty="0">
                <a:solidFill>
                  <a:srgbClr val="4258A6"/>
                </a:solidFill>
              </a:rPr>
              <a:t>, </a:t>
            </a:r>
            <a:r>
              <a:rPr lang="en-US" dirty="0"/>
              <a:t>and </a:t>
            </a:r>
            <a:r>
              <a:rPr lang="en-US" b="1" dirty="0">
                <a:solidFill>
                  <a:srgbClr val="4258A6"/>
                </a:solidFill>
              </a:rPr>
              <a:t>debriefs </a:t>
            </a:r>
            <a:r>
              <a:rPr lang="en-US" dirty="0"/>
              <a:t>to facilitate shared understanding (Module 4)</a:t>
            </a:r>
          </a:p>
          <a:p>
            <a:pPr lvl="1"/>
            <a:r>
              <a:rPr lang="en-US" b="1" dirty="0">
                <a:solidFill>
                  <a:srgbClr val="4258A6"/>
                </a:solidFill>
              </a:rPr>
              <a:t>Power Words </a:t>
            </a:r>
            <a:r>
              <a:rPr lang="en-US" dirty="0"/>
              <a:t>and the </a:t>
            </a:r>
            <a:r>
              <a:rPr lang="en-US" b="1" dirty="0">
                <a:solidFill>
                  <a:srgbClr val="4258A6"/>
                </a:solidFill>
              </a:rPr>
              <a:t>two-challenge rule</a:t>
            </a:r>
            <a:r>
              <a:rPr lang="en-US" dirty="0">
                <a:solidFill>
                  <a:srgbClr val="4258A6"/>
                </a:solidFill>
              </a:rPr>
              <a:t> </a:t>
            </a:r>
            <a:r>
              <a:rPr lang="en-US" dirty="0"/>
              <a:t>to assert for safety (Module 5)</a:t>
            </a:r>
            <a:endParaRPr lang="en-US" b="1" dirty="0">
              <a:solidFill>
                <a:srgbClr val="4258A6"/>
              </a:solidFill>
            </a:endParaRPr>
          </a:p>
          <a:p>
            <a:pPr lvl="1"/>
            <a:r>
              <a:rPr lang="en-US" b="1" dirty="0">
                <a:solidFill>
                  <a:srgbClr val="4258A6"/>
                </a:solidFill>
              </a:rPr>
              <a:t>DESCR script</a:t>
            </a:r>
            <a:r>
              <a:rPr lang="en-US" dirty="0"/>
              <a:t> for delivering feedback and managing conflict (Module 5)</a:t>
            </a:r>
          </a:p>
        </p:txBody>
      </p:sp>
      <p:sp>
        <p:nvSpPr>
          <p:cNvPr id="9" name="Slide Number Placehold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838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94E9-26A3-4F45-93E2-F95B55322A21}"/>
              </a:ext>
            </a:extLst>
          </p:cNvPr>
          <p:cNvSpPr>
            <a:spLocks noGrp="1"/>
          </p:cNvSpPr>
          <p:nvPr>
            <p:ph type="title"/>
          </p:nvPr>
        </p:nvSpPr>
        <p:spPr/>
        <p:txBody>
          <a:bodyPr/>
          <a:lstStyle/>
          <a:p>
            <a:r>
              <a:rPr lang="en-US" dirty="0"/>
              <a:t>SPPC-II Teamwork Toolkit</a:t>
            </a:r>
            <a:r>
              <a:rPr lang="en-US" dirty="0">
                <a:cs typeface="Calibri Light"/>
              </a:rPr>
              <a:t> Structure</a:t>
            </a:r>
            <a:endParaRPr lang="en-US" dirty="0"/>
          </a:p>
        </p:txBody>
      </p:sp>
      <p:sp>
        <p:nvSpPr>
          <p:cNvPr id="9" name="Text Placeholder 8">
            <a:extLst>
              <a:ext uri="{FF2B5EF4-FFF2-40B4-BE49-F238E27FC236}">
                <a16:creationId xmlns:a16="http://schemas.microsoft.com/office/drawing/2014/main" id="{0B89D93D-055A-1C4A-9353-CBA793E78D78}"/>
              </a:ext>
            </a:extLst>
          </p:cNvPr>
          <p:cNvSpPr>
            <a:spLocks noGrp="1"/>
          </p:cNvSpPr>
          <p:nvPr>
            <p:ph type="body" idx="1"/>
          </p:nvPr>
        </p:nvSpPr>
        <p:spPr/>
        <p:txBody>
          <a:bodyPr>
            <a:normAutofit/>
          </a:bodyPr>
          <a:lstStyle/>
          <a:p>
            <a:pPr algn="ctr"/>
            <a:r>
              <a:rPr lang="en-US" sz="3200" dirty="0"/>
              <a:t>Hospital AIM Team Leads</a:t>
            </a:r>
          </a:p>
        </p:txBody>
      </p:sp>
      <p:sp>
        <p:nvSpPr>
          <p:cNvPr id="3" name="Content Placeholder 2">
            <a:extLst>
              <a:ext uri="{FF2B5EF4-FFF2-40B4-BE49-F238E27FC236}">
                <a16:creationId xmlns:a16="http://schemas.microsoft.com/office/drawing/2014/main" id="{5F3A87B3-DBF8-024B-909E-0CBD07A78622}"/>
              </a:ext>
            </a:extLst>
          </p:cNvPr>
          <p:cNvSpPr>
            <a:spLocks noGrp="1"/>
          </p:cNvSpPr>
          <p:nvPr>
            <p:ph sz="half" idx="2"/>
          </p:nvPr>
        </p:nvSpPr>
        <p:spPr/>
        <p:txBody>
          <a:bodyPr>
            <a:normAutofit/>
          </a:bodyPr>
          <a:lstStyle/>
          <a:p>
            <a:r>
              <a:rPr lang="en-US" sz="2400" dirty="0"/>
              <a:t>In-person all-day workshop</a:t>
            </a:r>
          </a:p>
          <a:p>
            <a:pPr lvl="1"/>
            <a:r>
              <a:rPr lang="en-US" sz="2000" dirty="0"/>
              <a:t>Teamwork basics</a:t>
            </a:r>
          </a:p>
          <a:p>
            <a:pPr lvl="1"/>
            <a:r>
              <a:rPr lang="en-US" sz="2000" dirty="0"/>
              <a:t>Teamwork tool specifics</a:t>
            </a:r>
          </a:p>
          <a:p>
            <a:pPr lvl="1"/>
            <a:r>
              <a:rPr lang="en-US" sz="2000" dirty="0"/>
              <a:t>Implementation guidance</a:t>
            </a:r>
          </a:p>
          <a:p>
            <a:r>
              <a:rPr lang="en-US" sz="2400" dirty="0"/>
              <a:t>Organize frontline participation</a:t>
            </a:r>
          </a:p>
          <a:p>
            <a:r>
              <a:rPr lang="en-US" sz="2400" dirty="0"/>
              <a:t>Lead the facilitation sessions</a:t>
            </a:r>
            <a:endParaRPr lang="en-US" sz="2000" dirty="0"/>
          </a:p>
          <a:p>
            <a:pPr marL="0" indent="0">
              <a:buNone/>
            </a:pPr>
            <a:endParaRPr lang="en-US" sz="2000" dirty="0"/>
          </a:p>
          <a:p>
            <a:pPr marL="0" indent="0" algn="ctr">
              <a:buNone/>
            </a:pPr>
            <a:r>
              <a:rPr lang="en-US" sz="2000" b="1" i="1" dirty="0">
                <a:solidFill>
                  <a:srgbClr val="4258A6"/>
                </a:solidFill>
              </a:rPr>
              <a:t>Resource: Facilitator Guide</a:t>
            </a:r>
            <a:endParaRPr lang="en-US" sz="2400" b="1" i="1" dirty="0">
              <a:solidFill>
                <a:srgbClr val="4258A6"/>
              </a:solidFill>
            </a:endParaRPr>
          </a:p>
        </p:txBody>
      </p:sp>
      <p:sp>
        <p:nvSpPr>
          <p:cNvPr id="10" name="Text Placeholder 9">
            <a:extLst>
              <a:ext uri="{FF2B5EF4-FFF2-40B4-BE49-F238E27FC236}">
                <a16:creationId xmlns:a16="http://schemas.microsoft.com/office/drawing/2014/main" id="{AF69C5A6-C5B0-8548-914D-03DBB17CD0DE}"/>
              </a:ext>
            </a:extLst>
          </p:cNvPr>
          <p:cNvSpPr>
            <a:spLocks noGrp="1"/>
          </p:cNvSpPr>
          <p:nvPr>
            <p:ph type="body" sz="quarter" idx="3"/>
          </p:nvPr>
        </p:nvSpPr>
        <p:spPr/>
        <p:txBody>
          <a:bodyPr>
            <a:normAutofit/>
          </a:bodyPr>
          <a:lstStyle/>
          <a:p>
            <a:pPr algn="ctr"/>
            <a:r>
              <a:rPr lang="en-US" sz="3200" dirty="0"/>
              <a:t>Frontline Providers &amp; Staff</a:t>
            </a:r>
          </a:p>
        </p:txBody>
      </p:sp>
      <p:sp>
        <p:nvSpPr>
          <p:cNvPr id="11" name="Content Placeholder 10">
            <a:extLst>
              <a:ext uri="{FF2B5EF4-FFF2-40B4-BE49-F238E27FC236}">
                <a16:creationId xmlns:a16="http://schemas.microsoft.com/office/drawing/2014/main" id="{D9731015-F9C4-9841-8F6E-40DE7E84293F}"/>
              </a:ext>
            </a:extLst>
          </p:cNvPr>
          <p:cNvSpPr>
            <a:spLocks noGrp="1"/>
          </p:cNvSpPr>
          <p:nvPr>
            <p:ph sz="quarter" idx="4"/>
          </p:nvPr>
        </p:nvSpPr>
        <p:spPr/>
        <p:txBody>
          <a:bodyPr>
            <a:normAutofit/>
          </a:bodyPr>
          <a:lstStyle/>
          <a:p>
            <a:r>
              <a:rPr lang="en-US" sz="2400" dirty="0"/>
              <a:t>Eight online,</a:t>
            </a:r>
            <a:r>
              <a:rPr lang="en-US" sz="2400" b="1" dirty="0"/>
              <a:t> </a:t>
            </a:r>
            <a:r>
              <a:rPr lang="en-US" sz="2400" dirty="0"/>
              <a:t>tool-focused modules per Patient Safety Bundle</a:t>
            </a:r>
          </a:p>
          <a:p>
            <a:r>
              <a:rPr lang="en-US" sz="2400" dirty="0"/>
              <a:t>Maximum time commitment of 12 minutes</a:t>
            </a:r>
            <a:r>
              <a:rPr lang="en-US" sz="2400" dirty="0">
                <a:cs typeface="Calibri"/>
              </a:rPr>
              <a:t> per online module</a:t>
            </a:r>
          </a:p>
          <a:p>
            <a:pPr lvl="1"/>
            <a:r>
              <a:rPr lang="en-US" sz="2000" dirty="0">
                <a:cs typeface="Calibri"/>
              </a:rPr>
              <a:t>Self-directed and self-paced </a:t>
            </a:r>
          </a:p>
          <a:p>
            <a:r>
              <a:rPr lang="en-US" sz="2400" dirty="0"/>
              <a:t>Mandatory in-person team facilitation sessions </a:t>
            </a:r>
          </a:p>
          <a:p>
            <a:pPr lvl="1"/>
            <a:r>
              <a:rPr lang="en-US" sz="2000" dirty="0"/>
              <a:t>Reinforce online module lessons</a:t>
            </a:r>
          </a:p>
          <a:p>
            <a:pPr lvl="1"/>
            <a:r>
              <a:rPr lang="en-US" sz="2000" dirty="0"/>
              <a:t>Practice with tools in person </a:t>
            </a:r>
          </a:p>
        </p:txBody>
      </p:sp>
      <p:sp>
        <p:nvSpPr>
          <p:cNvPr id="8" name="Slide Number Placeholder 14">
            <a:extLst>
              <a:ext uri="{FF2B5EF4-FFF2-40B4-BE49-F238E27FC236}">
                <a16:creationId xmlns:a16="http://schemas.microsoft.com/office/drawing/2014/main" id="{3E05E940-F8E5-154E-91B0-E9BE802468F4}"/>
              </a:ext>
            </a:extLst>
          </p:cNvPr>
          <p:cNvSpPr txBox="1">
            <a:spLocks/>
          </p:cNvSpPr>
          <p:nvPr/>
        </p:nvSpPr>
        <p:spPr>
          <a:xfrm>
            <a:off x="11151294" y="6255876"/>
            <a:ext cx="4313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3473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53246-D90D-2049-BC2C-F70D09AE2378}"/>
              </a:ext>
            </a:extLst>
          </p:cNvPr>
          <p:cNvSpPr>
            <a:spLocks noGrp="1"/>
          </p:cNvSpPr>
          <p:nvPr>
            <p:ph type="title"/>
          </p:nvPr>
        </p:nvSpPr>
        <p:spPr/>
        <p:txBody>
          <a:bodyPr/>
          <a:lstStyle/>
          <a:p>
            <a:r>
              <a:rPr lang="en-US" dirty="0"/>
              <a:t>The 4 Rs of AIM Patient Safety Bundles</a:t>
            </a:r>
            <a:br>
              <a:rPr lang="en-US" dirty="0"/>
            </a:br>
            <a:r>
              <a:rPr lang="en-US" sz="2000" i="1" dirty="0"/>
              <a:t>Alliance for Innovation on Maternal Health</a:t>
            </a:r>
            <a:endParaRPr lang="en-US" dirty="0"/>
          </a:p>
        </p:txBody>
      </p:sp>
      <p:sp>
        <p:nvSpPr>
          <p:cNvPr id="3" name="Content Placeholder 2">
            <a:extLst>
              <a:ext uri="{FF2B5EF4-FFF2-40B4-BE49-F238E27FC236}">
                <a16:creationId xmlns:a16="http://schemas.microsoft.com/office/drawing/2014/main" id="{61C79974-F8ED-5C4B-9515-9CC97C8F7F28}"/>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n-US" dirty="0">
                <a:solidFill>
                  <a:srgbClr val="000000"/>
                </a:solidFill>
              </a:rPr>
              <a:t>Readiness </a:t>
            </a:r>
            <a:r>
              <a:rPr lang="en-US" i="1" dirty="0">
                <a:solidFill>
                  <a:srgbClr val="000000"/>
                </a:solidFill>
              </a:rPr>
              <a:t>(unit level)</a:t>
            </a:r>
            <a:endParaRPr lang="en-US" dirty="0">
              <a:solidFill>
                <a:srgbClr val="000000"/>
              </a:solidFill>
              <a:cs typeface="Calibri"/>
            </a:endParaRPr>
          </a:p>
          <a:p>
            <a:pPr marL="514350" indent="-514350">
              <a:buFont typeface="+mj-lt"/>
              <a:buAutoNum type="arabicPeriod"/>
            </a:pPr>
            <a:r>
              <a:rPr lang="en-US" dirty="0">
                <a:solidFill>
                  <a:srgbClr val="000000"/>
                </a:solidFill>
              </a:rPr>
              <a:t>Recognition and Prevention</a:t>
            </a:r>
            <a:r>
              <a:rPr lang="en-US" i="1" dirty="0">
                <a:solidFill>
                  <a:srgbClr val="000000"/>
                </a:solidFill>
              </a:rPr>
              <a:t> (patient level)</a:t>
            </a:r>
            <a:endParaRPr lang="en-US" dirty="0">
              <a:solidFill>
                <a:srgbClr val="000000"/>
              </a:solidFill>
              <a:cs typeface="Calibri"/>
            </a:endParaRPr>
          </a:p>
          <a:p>
            <a:pPr marL="514350" indent="-514350">
              <a:buFont typeface="+mj-lt"/>
              <a:buAutoNum type="arabicPeriod"/>
            </a:pPr>
            <a:r>
              <a:rPr lang="en-US" dirty="0">
                <a:solidFill>
                  <a:srgbClr val="000000"/>
                </a:solidFill>
              </a:rPr>
              <a:t>Response </a:t>
            </a:r>
            <a:r>
              <a:rPr lang="en-US" i="1" dirty="0">
                <a:solidFill>
                  <a:srgbClr val="000000"/>
                </a:solidFill>
              </a:rPr>
              <a:t>(incident level)</a:t>
            </a:r>
            <a:endParaRPr lang="en-US" dirty="0">
              <a:solidFill>
                <a:srgbClr val="000000"/>
              </a:solidFill>
              <a:cs typeface="Calibri"/>
            </a:endParaRPr>
          </a:p>
          <a:p>
            <a:pPr marL="514350" indent="-514350">
              <a:buFont typeface="+mj-lt"/>
              <a:buAutoNum type="arabicPeriod"/>
            </a:pPr>
            <a:r>
              <a:rPr lang="en-US" dirty="0">
                <a:solidFill>
                  <a:srgbClr val="000000"/>
                </a:solidFill>
              </a:rPr>
              <a:t>Reporting</a:t>
            </a:r>
            <a:r>
              <a:rPr lang="en-US" dirty="0">
                <a:solidFill>
                  <a:srgbClr val="000000"/>
                </a:solidFill>
                <a:cs typeface="Calibri"/>
              </a:rPr>
              <a:t> and Systems Learning </a:t>
            </a:r>
            <a:r>
              <a:rPr lang="en-US" i="1" dirty="0">
                <a:solidFill>
                  <a:srgbClr val="000000"/>
                </a:solidFill>
                <a:cs typeface="Calibri"/>
              </a:rPr>
              <a:t>(unit/department/institution level)</a:t>
            </a:r>
            <a:endParaRPr lang="en-US" dirty="0">
              <a:solidFill>
                <a:srgbClr val="000000"/>
              </a:solidFill>
              <a:cs typeface="Calibri"/>
            </a:endParaRPr>
          </a:p>
        </p:txBody>
      </p:sp>
      <p:sp>
        <p:nvSpPr>
          <p:cNvPr id="10" name="Slide Number Placeholder 9"/>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8" name="Oval 7" title="4 Rs logo"/>
          <p:cNvSpPr/>
          <p:nvPr/>
        </p:nvSpPr>
        <p:spPr>
          <a:xfrm>
            <a:off x="10182225" y="84931"/>
            <a:ext cx="1885950" cy="1885950"/>
          </a:xfrm>
          <a:prstGeom prst="ellipse">
            <a:avLst/>
          </a:prstGeom>
          <a:solidFill>
            <a:srgbClr val="505BA7"/>
          </a:solid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4 </a:t>
            </a:r>
            <a:r>
              <a:rPr kumimoji="0" lang="en-US" sz="5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Rs</a:t>
            </a:r>
            <a:endParaRPr kumimoji="0" lang="en-US" sz="5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194606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64CD-B38C-A741-BEFD-CA51D4251E45}"/>
              </a:ext>
            </a:extLst>
          </p:cNvPr>
          <p:cNvSpPr>
            <a:spLocks noGrp="1"/>
          </p:cNvSpPr>
          <p:nvPr>
            <p:ph type="title"/>
          </p:nvPr>
        </p:nvSpPr>
        <p:spPr/>
        <p:txBody>
          <a:bodyPr/>
          <a:lstStyle/>
          <a:p>
            <a:r>
              <a:rPr lang="en-US" dirty="0"/>
              <a:t>Severe Hypertension: Readiness</a:t>
            </a:r>
          </a:p>
        </p:txBody>
      </p:sp>
      <p:pic>
        <p:nvPicPr>
          <p:cNvPr id="6" name="Content Placeholder 4" descr="Every Unit&#10;Standards for early warning signs, diagnostic criteria, monitoring and treatment of severe preeclampsia/eclampsia (include order sets and algorithms)&#10;Unit education on protocols, unit-based drills (with post-drill debriefs)&#10;Process for timely triage and evaluation of pregnant and postpartum women with hypertension including ED and outpatient areas&#10;Rapid access to medications used for severe hypertension/eclampsia: Medications should be stocked and immediately available on L&amp;D and in other areas where patients may be treated. Include brief guide for administration and dosage.&#10;System plan for escalation, obtaining appropriate consultation, and maternal transport, as needed" title="Readiness"/>
          <p:cNvPicPr>
            <a:picLocks noChangeAspect="1"/>
          </p:cNvPicPr>
          <p:nvPr/>
        </p:nvPicPr>
        <p:blipFill>
          <a:blip r:embed="rId3"/>
          <a:stretch>
            <a:fillRect/>
          </a:stretch>
        </p:blipFill>
        <p:spPr>
          <a:xfrm>
            <a:off x="936356" y="1543078"/>
            <a:ext cx="5941819" cy="3180129"/>
          </a:xfrm>
          <a:prstGeom prst="rect">
            <a:avLst/>
          </a:prstGeom>
          <a:ln>
            <a:solidFill>
              <a:schemeClr val="accent1"/>
            </a:solidFill>
          </a:ln>
          <a:effectLst>
            <a:outerShdw blurRad="50800" dist="38100" dir="2700000" algn="tl" rotWithShape="0">
              <a:prstClr val="black">
                <a:alpha val="40000"/>
              </a:prstClr>
            </a:outerShdw>
          </a:effectLst>
        </p:spPr>
      </p:pic>
      <p:pic>
        <p:nvPicPr>
          <p:cNvPr id="8" name="Content Placeholder 7" descr="Hypertension handout" title="AIM patient safety bundle ">
            <a:extLst>
              <a:ext uri="{FF2B5EF4-FFF2-40B4-BE49-F238E27FC236}">
                <a16:creationId xmlns:a16="http://schemas.microsoft.com/office/drawing/2014/main" id="{DEF33480-23D9-CD46-B18C-4CE3ACA232DB}"/>
              </a:ext>
            </a:extLst>
          </p:cNvPr>
          <p:cNvPicPr>
            <a:picLocks noGrp="1" noChangeAspect="1"/>
          </p:cNvPicPr>
          <p:nvPr>
            <p:ph idx="1"/>
          </p:nvPr>
        </p:nvPicPr>
        <p:blipFill rotWithShape="1">
          <a:blip r:embed="rId4"/>
          <a:srcRect l="1168" t="786" r="1933" b="1267"/>
          <a:stretch/>
        </p:blipFill>
        <p:spPr>
          <a:xfrm>
            <a:off x="8158314" y="1543078"/>
            <a:ext cx="3270142" cy="4262034"/>
          </a:xfrm>
          <a:ln>
            <a:solidFill>
              <a:schemeClr val="accent1"/>
            </a:solidFill>
          </a:ln>
          <a:effectLst>
            <a:outerShdw blurRad="50800" dist="38100" dir="2700000" algn="tl" rotWithShape="0">
              <a:prstClr val="black">
                <a:alpha val="40000"/>
              </a:prstClr>
            </a:outerShdw>
          </a:effectLst>
        </p:spPr>
      </p:pic>
      <p:sp>
        <p:nvSpPr>
          <p:cNvPr id="7" name="Slide Number Placeholder 14">
            <a:extLst>
              <a:ext uri="{FF2B5EF4-FFF2-40B4-BE49-F238E27FC236}">
                <a16:creationId xmlns:a16="http://schemas.microsoft.com/office/drawing/2014/main" id="{224D370C-A415-5A4B-AD56-78635B323F65}"/>
              </a:ext>
            </a:extLst>
          </p:cNvPr>
          <p:cNvSpPr txBox="1">
            <a:spLocks/>
          </p:cNvSpPr>
          <p:nvPr/>
        </p:nvSpPr>
        <p:spPr>
          <a:xfrm>
            <a:off x="11151294" y="6255876"/>
            <a:ext cx="4313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36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64CD-B38C-A741-BEFD-CA51D4251E45}"/>
              </a:ext>
            </a:extLst>
          </p:cNvPr>
          <p:cNvSpPr>
            <a:spLocks noGrp="1"/>
          </p:cNvSpPr>
          <p:nvPr>
            <p:ph type="title"/>
          </p:nvPr>
        </p:nvSpPr>
        <p:spPr/>
        <p:txBody>
          <a:bodyPr/>
          <a:lstStyle/>
          <a:p>
            <a:r>
              <a:rPr lang="en-US" dirty="0"/>
              <a:t>Severe Hypertension: Recognition</a:t>
            </a:r>
          </a:p>
        </p:txBody>
      </p:sp>
      <p:pic>
        <p:nvPicPr>
          <p:cNvPr id="6" name="Content Placeholder 4" descr="very Patient&#10;Standard protocol for measurement and assessment of BP and urine protein for all pregnant and postpartum women&#10;Standard response to maternal early warning signs including listening to and investigating patient symptoms and assessment of labs (e.g. CBC with platelets, AST and ALT)&#10;Facility-wide standards for educating prenatal and postpartum women on signs and symptoms of hypertension and preeclampsia" title="Recognition and prevention"/>
          <p:cNvPicPr>
            <a:picLocks noChangeAspect="1"/>
          </p:cNvPicPr>
          <p:nvPr/>
        </p:nvPicPr>
        <p:blipFill>
          <a:blip r:embed="rId3"/>
          <a:stretch>
            <a:fillRect/>
          </a:stretch>
        </p:blipFill>
        <p:spPr>
          <a:xfrm>
            <a:off x="838200" y="1543078"/>
            <a:ext cx="6466764" cy="2563971"/>
          </a:xfrm>
          <a:prstGeom prst="rect">
            <a:avLst/>
          </a:prstGeom>
          <a:ln>
            <a:solidFill>
              <a:schemeClr val="accent1"/>
            </a:solidFill>
          </a:ln>
          <a:effectLst>
            <a:outerShdw blurRad="50800" dist="38100" dir="2700000" algn="tl" rotWithShape="0">
              <a:prstClr val="black">
                <a:alpha val="40000"/>
              </a:prstClr>
            </a:outerShdw>
          </a:effectLst>
        </p:spPr>
      </p:pic>
      <p:pic>
        <p:nvPicPr>
          <p:cNvPr id="9" name="Content Placeholder 7" descr="Hypertension handout" title="AIM patient safety bundle ">
            <a:extLst>
              <a:ext uri="{FF2B5EF4-FFF2-40B4-BE49-F238E27FC236}">
                <a16:creationId xmlns:a16="http://schemas.microsoft.com/office/drawing/2014/main" id="{DEF33480-23D9-CD46-B18C-4CE3ACA232DB}"/>
              </a:ext>
            </a:extLst>
          </p:cNvPr>
          <p:cNvPicPr>
            <a:picLocks noGrp="1" noChangeAspect="1"/>
          </p:cNvPicPr>
          <p:nvPr>
            <p:ph idx="1"/>
          </p:nvPr>
        </p:nvPicPr>
        <p:blipFill rotWithShape="1">
          <a:blip r:embed="rId4"/>
          <a:srcRect l="1168" t="786" r="1933" b="1267"/>
          <a:stretch/>
        </p:blipFill>
        <p:spPr>
          <a:xfrm>
            <a:off x="8158314" y="1543078"/>
            <a:ext cx="3270142" cy="4262034"/>
          </a:xfrm>
          <a:ln>
            <a:solidFill>
              <a:schemeClr val="accent1"/>
            </a:solidFill>
          </a:ln>
          <a:effectLst>
            <a:outerShdw blurRad="50800" dist="38100" dir="2700000" algn="tl" rotWithShape="0">
              <a:prstClr val="black">
                <a:alpha val="40000"/>
              </a:prstClr>
            </a:outerShdw>
          </a:effectLst>
        </p:spPr>
      </p:pic>
      <p:sp>
        <p:nvSpPr>
          <p:cNvPr id="7" name="Slide Number Placeholder 14">
            <a:extLst>
              <a:ext uri="{FF2B5EF4-FFF2-40B4-BE49-F238E27FC236}">
                <a16:creationId xmlns:a16="http://schemas.microsoft.com/office/drawing/2014/main" id="{E097792D-02CB-AF44-9A5F-DE7BEEAF4299}"/>
              </a:ext>
            </a:extLst>
          </p:cNvPr>
          <p:cNvSpPr txBox="1">
            <a:spLocks/>
          </p:cNvSpPr>
          <p:nvPr/>
        </p:nvSpPr>
        <p:spPr>
          <a:xfrm>
            <a:off x="11151294" y="6255876"/>
            <a:ext cx="4313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8CE19BDE-ABDF-3B41-B278-49B517E6C0DD}" type="slidenum">
              <a:rPr kumimoji="0" lang="en-US" sz="12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8254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mic Strip">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TotalTime>
  <Words>4159</Words>
  <Application>Microsoft Office PowerPoint</Application>
  <PresentationFormat>Widescreen</PresentationFormat>
  <Paragraphs>340</Paragraphs>
  <Slides>30</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Calibri Light</vt:lpstr>
      <vt:lpstr>Courier New</vt:lpstr>
      <vt:lpstr>Segoe UI</vt:lpstr>
      <vt:lpstr>Wingdings</vt:lpstr>
      <vt:lpstr>1_Office Theme</vt:lpstr>
      <vt:lpstr>1_Comic Strip</vt:lpstr>
      <vt:lpstr>Introduction  to the SPPC-II Teamwork Toolkit  for Severe Hypertension</vt:lpstr>
      <vt:lpstr>Overview</vt:lpstr>
      <vt:lpstr>Vision and Mission</vt:lpstr>
      <vt:lpstr>Two Sides of Patient Care</vt:lpstr>
      <vt:lpstr>SPPC-II Teamwork Toolkit Purpose</vt:lpstr>
      <vt:lpstr>SPPC-II Teamwork Toolkit Structure</vt:lpstr>
      <vt:lpstr>The 4 Rs of AIM Patient Safety Bundles Alliance for Innovation on Maternal Health</vt:lpstr>
      <vt:lpstr>Severe Hypertension: Readiness</vt:lpstr>
      <vt:lpstr>Severe Hypertension: Recognition</vt:lpstr>
      <vt:lpstr>Severe Hypertension: Response</vt:lpstr>
      <vt:lpstr>Severe Hypertension: Reporting and Systems Learning</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Severe Hypertension Master Case</vt:lpstr>
      <vt:lpstr>Summary</vt:lpstr>
      <vt:lpstr>Resources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SPPC-II Teamwork Toolkit for Obstetric Hemorrhage - PowerPoint Presentation</dc:title>
  <dc:subject>Safety Program for Perinatal Care II</dc:subject>
  <dc:creator>"Agency for Healthcare Research and Quality (AHRQ)"</dc:creator>
  <cp:keywords>Safety Program for Perinatal Care II</cp:keywords>
  <cp:lastModifiedBy>Ramage, Kathryn (AHRQ/OC) (CTR)</cp:lastModifiedBy>
  <cp:revision>15</cp:revision>
  <dcterms:created xsi:type="dcterms:W3CDTF">2020-01-23T19:05:33Z</dcterms:created>
  <dcterms:modified xsi:type="dcterms:W3CDTF">2023-07-01T19:54:47Z</dcterms:modified>
  <cp:category>patient safety</cp:category>
</cp:coreProperties>
</file>