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3.xml" ContentType="application/vnd.openxmlformats-officedocument.presentationml.tags+xml"/>
  <Override PartName="/ppt/notesSlides/notesSlide32.xml" ContentType="application/vnd.openxmlformats-officedocument.presentationml.notesSlide+xml"/>
  <Override PartName="/ppt/tags/tag14.xml" ContentType="application/vnd.openxmlformats-officedocument.presentationml.tags+xml"/>
  <Override PartName="/ppt/notesSlides/notesSlide33.xml" ContentType="application/vnd.openxmlformats-officedocument.presentationml.notesSlide+xml"/>
  <Override PartName="/ppt/tags/tag15.xml" ContentType="application/vnd.openxmlformats-officedocument.presentationml.tags+xml"/>
  <Override PartName="/ppt/notesSlides/notesSlide34.xml" ContentType="application/vnd.openxmlformats-officedocument.presentationml.notesSlide+xml"/>
  <Override PartName="/ppt/tags/tag16.xml" ContentType="application/vnd.openxmlformats-officedocument.presentationml.tags+xml"/>
  <Override PartName="/ppt/notesSlides/notesSlide35.xml" ContentType="application/vnd.openxmlformats-officedocument.presentationml.notesSlide+xml"/>
  <Override PartName="/ppt/tags/tag17.xml" ContentType="application/vnd.openxmlformats-officedocument.presentationml.tags+xml"/>
  <Override PartName="/ppt/notesSlides/notesSlide36.xml" ContentType="application/vnd.openxmlformats-officedocument.presentationml.notesSlide+xml"/>
  <Override PartName="/ppt/tags/tag18.xml" ContentType="application/vnd.openxmlformats-officedocument.presentationml.tags+xml"/>
  <Override PartName="/ppt/notesSlides/notesSlide37.xml" ContentType="application/vnd.openxmlformats-officedocument.presentationml.notesSlide+xml"/>
  <Override PartName="/ppt/tags/tag19.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79" r:id="rId3"/>
    <p:sldMasterId id="2147483683" r:id="rId4"/>
  </p:sldMasterIdLst>
  <p:notesMasterIdLst>
    <p:notesMasterId r:id="rId46"/>
  </p:notesMasterIdLst>
  <p:sldIdLst>
    <p:sldId id="804" r:id="rId5"/>
    <p:sldId id="892" r:id="rId6"/>
    <p:sldId id="893" r:id="rId7"/>
    <p:sldId id="999" r:id="rId8"/>
    <p:sldId id="875" r:id="rId9"/>
    <p:sldId id="876" r:id="rId10"/>
    <p:sldId id="877" r:id="rId11"/>
    <p:sldId id="878" r:id="rId12"/>
    <p:sldId id="879" r:id="rId13"/>
    <p:sldId id="991" r:id="rId14"/>
    <p:sldId id="869" r:id="rId15"/>
    <p:sldId id="903" r:id="rId16"/>
    <p:sldId id="941" r:id="rId17"/>
    <p:sldId id="942" r:id="rId18"/>
    <p:sldId id="1000" r:id="rId19"/>
    <p:sldId id="1001" r:id="rId20"/>
    <p:sldId id="1002" r:id="rId21"/>
    <p:sldId id="1003" r:id="rId22"/>
    <p:sldId id="1004" r:id="rId23"/>
    <p:sldId id="1005" r:id="rId24"/>
    <p:sldId id="940" r:id="rId25"/>
    <p:sldId id="980" r:id="rId26"/>
    <p:sldId id="984" r:id="rId27"/>
    <p:sldId id="981" r:id="rId28"/>
    <p:sldId id="982" r:id="rId29"/>
    <p:sldId id="943" r:id="rId30"/>
    <p:sldId id="944" r:id="rId31"/>
    <p:sldId id="905" r:id="rId32"/>
    <p:sldId id="897" r:id="rId33"/>
    <p:sldId id="898" r:id="rId34"/>
    <p:sldId id="919" r:id="rId35"/>
    <p:sldId id="1006" r:id="rId36"/>
    <p:sldId id="1007" r:id="rId37"/>
    <p:sldId id="1008" r:id="rId38"/>
    <p:sldId id="1009" r:id="rId39"/>
    <p:sldId id="1010" r:id="rId40"/>
    <p:sldId id="945" r:id="rId41"/>
    <p:sldId id="908" r:id="rId42"/>
    <p:sldId id="935" r:id="rId43"/>
    <p:sldId id="978" r:id="rId44"/>
    <p:sldId id="86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0756" autoAdjust="0"/>
  </p:normalViewPr>
  <p:slideViewPr>
    <p:cSldViewPr snapToGrid="0" showGuides="1">
      <p:cViewPr varScale="1">
        <p:scale>
          <a:sx n="27" d="100"/>
          <a:sy n="27" d="100"/>
        </p:scale>
        <p:origin x="1496"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F602DA-3880-1148-8AE7-A3139B5ED7DC}" type="doc">
      <dgm:prSet loTypeId="urn:microsoft.com/office/officeart/2005/8/layout/cycle1" loCatId="" qsTypeId="urn:microsoft.com/office/officeart/2005/8/quickstyle/simple1" qsCatId="simple" csTypeId="urn:microsoft.com/office/officeart/2005/8/colors/colorful5" csCatId="colorful" phldr="1"/>
      <dgm:spPr/>
      <dgm:t>
        <a:bodyPr/>
        <a:lstStyle/>
        <a:p>
          <a:endParaRPr lang="en-US"/>
        </a:p>
      </dgm:t>
    </dgm:pt>
    <dgm:pt modelId="{6E9CA2D1-05C6-CE4E-9950-CBCDB1E22E9D}">
      <dgm:prSet phldrT="[Text]"/>
      <dgm:spPr/>
      <dgm:t>
        <a:bodyPr/>
        <a:lstStyle/>
        <a:p>
          <a:r>
            <a:rPr lang="en-US" dirty="0"/>
            <a:t>Situation Monitoring</a:t>
          </a:r>
        </a:p>
      </dgm:t>
    </dgm:pt>
    <dgm:pt modelId="{F6D6D2F6-03A0-F548-8CD5-CC18D0F8EE3A}" type="parTrans" cxnId="{1BBCFF5A-368D-084B-8CB7-75DA4F2F37E7}">
      <dgm:prSet/>
      <dgm:spPr/>
      <dgm:t>
        <a:bodyPr/>
        <a:lstStyle/>
        <a:p>
          <a:endParaRPr lang="en-US"/>
        </a:p>
      </dgm:t>
    </dgm:pt>
    <dgm:pt modelId="{518C124F-E619-0645-BBAE-04691DCDA40C}" type="sibTrans" cxnId="{1BBCFF5A-368D-084B-8CB7-75DA4F2F37E7}">
      <dgm:prSet/>
      <dgm:spPr/>
      <dgm:t>
        <a:bodyPr/>
        <a:lstStyle/>
        <a:p>
          <a:endParaRPr lang="en-US"/>
        </a:p>
      </dgm:t>
    </dgm:pt>
    <dgm:pt modelId="{CC8ABD78-3C0F-1B42-8955-9E8674142AB2}">
      <dgm:prSet phldrT="[Text]"/>
      <dgm:spPr/>
      <dgm:t>
        <a:bodyPr/>
        <a:lstStyle/>
        <a:p>
          <a:r>
            <a:rPr lang="en-US" dirty="0"/>
            <a:t>Individual Awareness</a:t>
          </a:r>
        </a:p>
      </dgm:t>
    </dgm:pt>
    <dgm:pt modelId="{57714A9B-C379-C342-B936-67564E510E41}" type="parTrans" cxnId="{E379C7CB-8366-2847-A7CD-D4FBC13DA724}">
      <dgm:prSet/>
      <dgm:spPr/>
      <dgm:t>
        <a:bodyPr/>
        <a:lstStyle/>
        <a:p>
          <a:endParaRPr lang="en-US"/>
        </a:p>
      </dgm:t>
    </dgm:pt>
    <dgm:pt modelId="{61F35D19-1DE3-9743-AD95-68501DA22378}" type="sibTrans" cxnId="{E379C7CB-8366-2847-A7CD-D4FBC13DA724}">
      <dgm:prSet/>
      <dgm:spPr/>
      <dgm:t>
        <a:bodyPr/>
        <a:lstStyle/>
        <a:p>
          <a:endParaRPr lang="en-US"/>
        </a:p>
      </dgm:t>
    </dgm:pt>
    <dgm:pt modelId="{B40774C6-EAB5-CF43-98F1-8FAF5A7200C2}">
      <dgm:prSet phldrT="[Text]"/>
      <dgm:spPr/>
      <dgm:t>
        <a:bodyPr/>
        <a:lstStyle/>
        <a:p>
          <a:r>
            <a:rPr lang="en-US" dirty="0"/>
            <a:t>Shared Understanding</a:t>
          </a:r>
        </a:p>
      </dgm:t>
    </dgm:pt>
    <dgm:pt modelId="{CA040815-264A-E647-A13A-A51051F879C1}" type="parTrans" cxnId="{247F8949-5941-C54B-BA8A-3284AE9AC5FB}">
      <dgm:prSet/>
      <dgm:spPr/>
      <dgm:t>
        <a:bodyPr/>
        <a:lstStyle/>
        <a:p>
          <a:endParaRPr lang="en-US"/>
        </a:p>
      </dgm:t>
    </dgm:pt>
    <dgm:pt modelId="{2B72AF1E-9E04-FC47-911A-9A676DB446E6}" type="sibTrans" cxnId="{247F8949-5941-C54B-BA8A-3284AE9AC5FB}">
      <dgm:prSet/>
      <dgm:spPr/>
      <dgm:t>
        <a:bodyPr/>
        <a:lstStyle/>
        <a:p>
          <a:endParaRPr lang="en-US"/>
        </a:p>
      </dgm:t>
    </dgm:pt>
    <dgm:pt modelId="{DB923E7F-1EB4-7B46-9CC5-F4E9A4588B07}" type="pres">
      <dgm:prSet presAssocID="{DBF602DA-3880-1148-8AE7-A3139B5ED7DC}" presName="cycle" presStyleCnt="0">
        <dgm:presLayoutVars>
          <dgm:dir/>
          <dgm:resizeHandles val="exact"/>
        </dgm:presLayoutVars>
      </dgm:prSet>
      <dgm:spPr/>
    </dgm:pt>
    <dgm:pt modelId="{7BD93475-3B2C-6249-8F28-9511F8C77C0E}" type="pres">
      <dgm:prSet presAssocID="{6E9CA2D1-05C6-CE4E-9950-CBCDB1E22E9D}" presName="dummy" presStyleCnt="0"/>
      <dgm:spPr/>
    </dgm:pt>
    <dgm:pt modelId="{548D3527-D402-8148-A14E-C3965E43D654}" type="pres">
      <dgm:prSet presAssocID="{6E9CA2D1-05C6-CE4E-9950-CBCDB1E22E9D}" presName="node" presStyleLbl="revTx" presStyleIdx="0" presStyleCnt="3">
        <dgm:presLayoutVars>
          <dgm:bulletEnabled val="1"/>
        </dgm:presLayoutVars>
      </dgm:prSet>
      <dgm:spPr/>
    </dgm:pt>
    <dgm:pt modelId="{895BE1C8-3278-0741-8F37-0351E9E169B4}" type="pres">
      <dgm:prSet presAssocID="{518C124F-E619-0645-BBAE-04691DCDA40C}" presName="sibTrans" presStyleLbl="node1" presStyleIdx="0" presStyleCnt="3"/>
      <dgm:spPr/>
    </dgm:pt>
    <dgm:pt modelId="{BEE9B670-EDB5-9C40-829D-DA9DFBC3F3F8}" type="pres">
      <dgm:prSet presAssocID="{CC8ABD78-3C0F-1B42-8955-9E8674142AB2}" presName="dummy" presStyleCnt="0"/>
      <dgm:spPr/>
    </dgm:pt>
    <dgm:pt modelId="{1E29819F-F1C9-AB49-995A-27825D2A2FB5}" type="pres">
      <dgm:prSet presAssocID="{CC8ABD78-3C0F-1B42-8955-9E8674142AB2}" presName="node" presStyleLbl="revTx" presStyleIdx="1" presStyleCnt="3">
        <dgm:presLayoutVars>
          <dgm:bulletEnabled val="1"/>
        </dgm:presLayoutVars>
      </dgm:prSet>
      <dgm:spPr/>
    </dgm:pt>
    <dgm:pt modelId="{80C5E695-A0A8-A74A-BD57-C85F9018A181}" type="pres">
      <dgm:prSet presAssocID="{61F35D19-1DE3-9743-AD95-68501DA22378}" presName="sibTrans" presStyleLbl="node1" presStyleIdx="1" presStyleCnt="3"/>
      <dgm:spPr/>
    </dgm:pt>
    <dgm:pt modelId="{0F148866-FE09-8C44-81EF-8A2AF249C0A7}" type="pres">
      <dgm:prSet presAssocID="{B40774C6-EAB5-CF43-98F1-8FAF5A7200C2}" presName="dummy" presStyleCnt="0"/>
      <dgm:spPr/>
    </dgm:pt>
    <dgm:pt modelId="{B100C698-FF0A-5B48-AF9D-CEF3C828CEF7}" type="pres">
      <dgm:prSet presAssocID="{B40774C6-EAB5-CF43-98F1-8FAF5A7200C2}" presName="node" presStyleLbl="revTx" presStyleIdx="2" presStyleCnt="3">
        <dgm:presLayoutVars>
          <dgm:bulletEnabled val="1"/>
        </dgm:presLayoutVars>
      </dgm:prSet>
      <dgm:spPr/>
    </dgm:pt>
    <dgm:pt modelId="{59286E25-85A6-1A4B-8232-23A5F97F1D4B}" type="pres">
      <dgm:prSet presAssocID="{2B72AF1E-9E04-FC47-911A-9A676DB446E6}" presName="sibTrans" presStyleLbl="node1" presStyleIdx="2" presStyleCnt="3"/>
      <dgm:spPr/>
    </dgm:pt>
  </dgm:ptLst>
  <dgm:cxnLst>
    <dgm:cxn modelId="{917ED706-4EEF-184E-A912-FB22C1823C2D}" type="presOf" srcId="{518C124F-E619-0645-BBAE-04691DCDA40C}" destId="{895BE1C8-3278-0741-8F37-0351E9E169B4}" srcOrd="0" destOrd="0" presId="urn:microsoft.com/office/officeart/2005/8/layout/cycle1"/>
    <dgm:cxn modelId="{DE4E9424-8341-EC47-9C22-C6C38158FD5E}" type="presOf" srcId="{B40774C6-EAB5-CF43-98F1-8FAF5A7200C2}" destId="{B100C698-FF0A-5B48-AF9D-CEF3C828CEF7}" srcOrd="0" destOrd="0" presId="urn:microsoft.com/office/officeart/2005/8/layout/cycle1"/>
    <dgm:cxn modelId="{AC2C3D27-E16D-FA4F-95CB-2AD929FA6768}" type="presOf" srcId="{2B72AF1E-9E04-FC47-911A-9A676DB446E6}" destId="{59286E25-85A6-1A4B-8232-23A5F97F1D4B}" srcOrd="0" destOrd="0" presId="urn:microsoft.com/office/officeart/2005/8/layout/cycle1"/>
    <dgm:cxn modelId="{59570A37-B3DF-8A4E-98BB-37CC2FA68A84}" type="presOf" srcId="{6E9CA2D1-05C6-CE4E-9950-CBCDB1E22E9D}" destId="{548D3527-D402-8148-A14E-C3965E43D654}" srcOrd="0" destOrd="0" presId="urn:microsoft.com/office/officeart/2005/8/layout/cycle1"/>
    <dgm:cxn modelId="{9BBD383C-A25A-6549-93F7-175035E97413}" type="presOf" srcId="{61F35D19-1DE3-9743-AD95-68501DA22378}" destId="{80C5E695-A0A8-A74A-BD57-C85F9018A181}" srcOrd="0" destOrd="0" presId="urn:microsoft.com/office/officeart/2005/8/layout/cycle1"/>
    <dgm:cxn modelId="{247F8949-5941-C54B-BA8A-3284AE9AC5FB}" srcId="{DBF602DA-3880-1148-8AE7-A3139B5ED7DC}" destId="{B40774C6-EAB5-CF43-98F1-8FAF5A7200C2}" srcOrd="2" destOrd="0" parTransId="{CA040815-264A-E647-A13A-A51051F879C1}" sibTransId="{2B72AF1E-9E04-FC47-911A-9A676DB446E6}"/>
    <dgm:cxn modelId="{1BBCFF5A-368D-084B-8CB7-75DA4F2F37E7}" srcId="{DBF602DA-3880-1148-8AE7-A3139B5ED7DC}" destId="{6E9CA2D1-05C6-CE4E-9950-CBCDB1E22E9D}" srcOrd="0" destOrd="0" parTransId="{F6D6D2F6-03A0-F548-8CD5-CC18D0F8EE3A}" sibTransId="{518C124F-E619-0645-BBAE-04691DCDA40C}"/>
    <dgm:cxn modelId="{B571DF7B-99A6-244E-9DFC-148FAAB29D9C}" type="presOf" srcId="{DBF602DA-3880-1148-8AE7-A3139B5ED7DC}" destId="{DB923E7F-1EB4-7B46-9CC5-F4E9A4588B07}" srcOrd="0" destOrd="0" presId="urn:microsoft.com/office/officeart/2005/8/layout/cycle1"/>
    <dgm:cxn modelId="{0BAD5CB8-37D7-1342-9561-F17FBE70C769}" type="presOf" srcId="{CC8ABD78-3C0F-1B42-8955-9E8674142AB2}" destId="{1E29819F-F1C9-AB49-995A-27825D2A2FB5}" srcOrd="0" destOrd="0" presId="urn:microsoft.com/office/officeart/2005/8/layout/cycle1"/>
    <dgm:cxn modelId="{E379C7CB-8366-2847-A7CD-D4FBC13DA724}" srcId="{DBF602DA-3880-1148-8AE7-A3139B5ED7DC}" destId="{CC8ABD78-3C0F-1B42-8955-9E8674142AB2}" srcOrd="1" destOrd="0" parTransId="{57714A9B-C379-C342-B936-67564E510E41}" sibTransId="{61F35D19-1DE3-9743-AD95-68501DA22378}"/>
    <dgm:cxn modelId="{EFF30EC6-95CC-7F40-8700-915B45D76861}" type="presParOf" srcId="{DB923E7F-1EB4-7B46-9CC5-F4E9A4588B07}" destId="{7BD93475-3B2C-6249-8F28-9511F8C77C0E}" srcOrd="0" destOrd="0" presId="urn:microsoft.com/office/officeart/2005/8/layout/cycle1"/>
    <dgm:cxn modelId="{5AEE8786-EAAA-AA4C-8E17-B91F13EAEF8D}" type="presParOf" srcId="{DB923E7F-1EB4-7B46-9CC5-F4E9A4588B07}" destId="{548D3527-D402-8148-A14E-C3965E43D654}" srcOrd="1" destOrd="0" presId="urn:microsoft.com/office/officeart/2005/8/layout/cycle1"/>
    <dgm:cxn modelId="{E7192AB3-B9C9-E44F-8778-2396B3F1A473}" type="presParOf" srcId="{DB923E7F-1EB4-7B46-9CC5-F4E9A4588B07}" destId="{895BE1C8-3278-0741-8F37-0351E9E169B4}" srcOrd="2" destOrd="0" presId="urn:microsoft.com/office/officeart/2005/8/layout/cycle1"/>
    <dgm:cxn modelId="{FA0424BC-29F5-AF46-A691-B82A3473413A}" type="presParOf" srcId="{DB923E7F-1EB4-7B46-9CC5-F4E9A4588B07}" destId="{BEE9B670-EDB5-9C40-829D-DA9DFBC3F3F8}" srcOrd="3" destOrd="0" presId="urn:microsoft.com/office/officeart/2005/8/layout/cycle1"/>
    <dgm:cxn modelId="{83EEF330-FAB5-414D-9C29-D2D1E29BB414}" type="presParOf" srcId="{DB923E7F-1EB4-7B46-9CC5-F4E9A4588B07}" destId="{1E29819F-F1C9-AB49-995A-27825D2A2FB5}" srcOrd="4" destOrd="0" presId="urn:microsoft.com/office/officeart/2005/8/layout/cycle1"/>
    <dgm:cxn modelId="{EDDB9E54-FFB6-5C49-A1B5-456FC6CDE0B7}" type="presParOf" srcId="{DB923E7F-1EB4-7B46-9CC5-F4E9A4588B07}" destId="{80C5E695-A0A8-A74A-BD57-C85F9018A181}" srcOrd="5" destOrd="0" presId="urn:microsoft.com/office/officeart/2005/8/layout/cycle1"/>
    <dgm:cxn modelId="{74DB75EA-6AF1-3D4C-B526-7C118DA0F02D}" type="presParOf" srcId="{DB923E7F-1EB4-7B46-9CC5-F4E9A4588B07}" destId="{0F148866-FE09-8C44-81EF-8A2AF249C0A7}" srcOrd="6" destOrd="0" presId="urn:microsoft.com/office/officeart/2005/8/layout/cycle1"/>
    <dgm:cxn modelId="{9CE258EB-7A2C-1A4B-9B9B-D13EF66979B3}" type="presParOf" srcId="{DB923E7F-1EB4-7B46-9CC5-F4E9A4588B07}" destId="{B100C698-FF0A-5B48-AF9D-CEF3C828CEF7}" srcOrd="7" destOrd="0" presId="urn:microsoft.com/office/officeart/2005/8/layout/cycle1"/>
    <dgm:cxn modelId="{B4D8ECEA-9787-634B-A0E3-9A7A994B828E}" type="presParOf" srcId="{DB923E7F-1EB4-7B46-9CC5-F4E9A4588B07}" destId="{59286E25-85A6-1A4B-8232-23A5F97F1D4B}"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D3527-D402-8148-A14E-C3965E43D654}">
      <dsp:nvSpPr>
        <dsp:cNvPr id="0" name=""/>
        <dsp:cNvSpPr/>
      </dsp:nvSpPr>
      <dsp:spPr>
        <a:xfrm>
          <a:off x="3150578" y="321729"/>
          <a:ext cx="1639490" cy="163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Situation Monitoring</a:t>
          </a:r>
        </a:p>
      </dsp:txBody>
      <dsp:txXfrm>
        <a:off x="3150578" y="321729"/>
        <a:ext cx="1639490" cy="1639490"/>
      </dsp:txXfrm>
    </dsp:sp>
    <dsp:sp modelId="{895BE1C8-3278-0741-8F37-0351E9E169B4}">
      <dsp:nvSpPr>
        <dsp:cNvPr id="0" name=""/>
        <dsp:cNvSpPr/>
      </dsp:nvSpPr>
      <dsp:spPr>
        <a:xfrm>
          <a:off x="651520" y="-1336"/>
          <a:ext cx="3878558" cy="3878558"/>
        </a:xfrm>
        <a:prstGeom prst="circularArrow">
          <a:avLst>
            <a:gd name="adj1" fmla="val 8243"/>
            <a:gd name="adj2" fmla="val 575632"/>
            <a:gd name="adj3" fmla="val 2966074"/>
            <a:gd name="adj4" fmla="val 50236"/>
            <a:gd name="adj5" fmla="val 9617"/>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29819F-F1C9-AB49-995A-27825D2A2FB5}">
      <dsp:nvSpPr>
        <dsp:cNvPr id="0" name=""/>
        <dsp:cNvSpPr/>
      </dsp:nvSpPr>
      <dsp:spPr>
        <a:xfrm>
          <a:off x="1771054" y="2711134"/>
          <a:ext cx="1639490" cy="163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Individual Awareness</a:t>
          </a:r>
        </a:p>
      </dsp:txBody>
      <dsp:txXfrm>
        <a:off x="1771054" y="2711134"/>
        <a:ext cx="1639490" cy="1639490"/>
      </dsp:txXfrm>
    </dsp:sp>
    <dsp:sp modelId="{80C5E695-A0A8-A74A-BD57-C85F9018A181}">
      <dsp:nvSpPr>
        <dsp:cNvPr id="0" name=""/>
        <dsp:cNvSpPr/>
      </dsp:nvSpPr>
      <dsp:spPr>
        <a:xfrm>
          <a:off x="651520" y="-1336"/>
          <a:ext cx="3878558" cy="3878558"/>
        </a:xfrm>
        <a:prstGeom prst="circularArrow">
          <a:avLst>
            <a:gd name="adj1" fmla="val 8243"/>
            <a:gd name="adj2" fmla="val 575632"/>
            <a:gd name="adj3" fmla="val 10174132"/>
            <a:gd name="adj4" fmla="val 7258294"/>
            <a:gd name="adj5" fmla="val 9617"/>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00C698-FF0A-5B48-AF9D-CEF3C828CEF7}">
      <dsp:nvSpPr>
        <dsp:cNvPr id="0" name=""/>
        <dsp:cNvSpPr/>
      </dsp:nvSpPr>
      <dsp:spPr>
        <a:xfrm>
          <a:off x="391530" y="321729"/>
          <a:ext cx="1639490" cy="163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Shared Understanding</a:t>
          </a:r>
        </a:p>
      </dsp:txBody>
      <dsp:txXfrm>
        <a:off x="391530" y="321729"/>
        <a:ext cx="1639490" cy="1639490"/>
      </dsp:txXfrm>
    </dsp:sp>
    <dsp:sp modelId="{59286E25-85A6-1A4B-8232-23A5F97F1D4B}">
      <dsp:nvSpPr>
        <dsp:cNvPr id="0" name=""/>
        <dsp:cNvSpPr/>
      </dsp:nvSpPr>
      <dsp:spPr>
        <a:xfrm>
          <a:off x="651520" y="-1336"/>
          <a:ext cx="3878558" cy="3878558"/>
        </a:xfrm>
        <a:prstGeom prst="circularArrow">
          <a:avLst>
            <a:gd name="adj1" fmla="val 8243"/>
            <a:gd name="adj2" fmla="val 575632"/>
            <a:gd name="adj3" fmla="val 16858793"/>
            <a:gd name="adj4" fmla="val 14965575"/>
            <a:gd name="adj5" fmla="val 9617"/>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0EDF32-817F-4553-820B-C15A1507F260}" type="datetimeFigureOut">
              <a:rPr lang="en-US" smtClean="0"/>
              <a:t>7/2/2023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7D321A-3EE0-4B2E-B0FA-1F9D31AC0A52}" type="slidenum">
              <a:rPr lang="en-US" smtClean="0"/>
              <a:t>‹#›</a:t>
            </a:fld>
            <a:endParaRPr lang="en-US"/>
          </a:p>
        </p:txBody>
      </p:sp>
    </p:spTree>
    <p:extLst>
      <p:ext uri="{BB962C8B-B14F-4D97-AF65-F5344CB8AC3E}">
        <p14:creationId xmlns:p14="http://schemas.microsoft.com/office/powerpoint/2010/main" val="3143945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nap.nationalacademies.org/read/18397/chapter/1"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www.ahrq.gov/patient-safety/reports/engage/casestudies.html" TargetMode="External"/><Relationship Id="rId4" Type="http://schemas.openxmlformats.org/officeDocument/2006/relationships/hyperlink" Target="https://www.ahrq.gov/patient-safety/patients-families/index.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b="0" dirty="0"/>
              <a:t>Welcome to Module 4 of the SPPC-II Teamwork Toolkit. In this module, we will talk about situation monitoring: what it is, how to do it, and what tools and strategies we can use to establish </a:t>
            </a:r>
            <a:r>
              <a:rPr lang="en-US" dirty="0"/>
              <a:t>our</a:t>
            </a:r>
            <a:r>
              <a:rPr lang="en-US" b="0" dirty="0"/>
              <a:t> shared understanding of the situation with our </a:t>
            </a:r>
            <a:r>
              <a:rPr lang="en-US" dirty="0"/>
              <a:t>teammates</a:t>
            </a:r>
            <a:r>
              <a:rPr lang="en-US" b="0" dirty="0"/>
              <a:t>.</a:t>
            </a:r>
            <a:endParaRPr lang="en-US" b="0" dirty="0">
              <a:cs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347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a:t>
            </a:r>
            <a:endParaRPr lang="en-US" dirty="0"/>
          </a:p>
          <a:p>
            <a:r>
              <a:rPr lang="en-US" dirty="0">
                <a:cs typeface="Calibri"/>
              </a:rPr>
              <a:t>Whether you are briefing or huddling, you might find the following questions to be useful discussion points if you are concerned about hypertension.</a:t>
            </a:r>
            <a:endParaRPr lang="en-US" dirty="0"/>
          </a:p>
          <a:p>
            <a:pPr marL="628650" lvl="1" indent="-171450">
              <a:buFont typeface="Arial" panose="020B0604020202020204" pitchFamily="34" charset="0"/>
              <a:buChar char="•"/>
            </a:pPr>
            <a:endParaRPr lang="en-US" dirty="0">
              <a:cs typeface="Calibri"/>
            </a:endParaRPr>
          </a:p>
          <a:p>
            <a:pPr marL="628650" lvl="1" indent="-171450">
              <a:buFont typeface="Arial" panose="020B0604020202020204" pitchFamily="34" charset="0"/>
              <a:buChar char="•"/>
            </a:pPr>
            <a:r>
              <a:rPr lang="en-US" dirty="0">
                <a:cs typeface="Calibri"/>
              </a:rPr>
              <a:t>Begin by asking if the patient is at risk for hypertension? What are her early-warning signs, if any? How do we make sure she doesn't worsen?</a:t>
            </a:r>
          </a:p>
          <a:p>
            <a:pPr marL="628650" lvl="1" indent="-171450">
              <a:buFont typeface="Arial" panose="020B0604020202020204" pitchFamily="34" charset="0"/>
              <a:buChar char="•"/>
            </a:pPr>
            <a:endParaRPr lang="en-US" dirty="0">
              <a:cs typeface="Calibri"/>
            </a:endParaRPr>
          </a:p>
          <a:p>
            <a:pPr marL="628650" lvl="1" indent="-171450">
              <a:buFont typeface="Arial" panose="020B0604020202020204" pitchFamily="34" charset="0"/>
              <a:buChar char="•"/>
            </a:pPr>
            <a:r>
              <a:rPr lang="en-US" dirty="0">
                <a:cs typeface="Calibri"/>
              </a:rPr>
              <a:t>Consider what the facility's standard protocol for hypertension suggests you do.</a:t>
            </a:r>
          </a:p>
          <a:p>
            <a:pPr marL="628650" lvl="1" indent="-171450">
              <a:buFont typeface="Arial" panose="020B0604020202020204" pitchFamily="34" charset="0"/>
              <a:buChar char="•"/>
            </a:pPr>
            <a:endParaRPr lang="en-US" dirty="0">
              <a:cs typeface="Calibri"/>
            </a:endParaRPr>
          </a:p>
          <a:p>
            <a:pPr marL="628650" lvl="1" indent="-171450">
              <a:buFont typeface="Arial" panose="020B0604020202020204" pitchFamily="34" charset="0"/>
              <a:buChar char="•"/>
            </a:pPr>
            <a:r>
              <a:rPr lang="en-US" dirty="0">
                <a:cs typeface="Calibri"/>
              </a:rPr>
              <a:t>Do you have a contingency plan? What will you do if medication does not reduce blood pressure?</a:t>
            </a:r>
          </a:p>
          <a:p>
            <a:pPr marL="628650" lvl="1" indent="-171450">
              <a:buFont typeface="Arial" panose="020B0604020202020204" pitchFamily="34" charset="0"/>
              <a:buChar char="•"/>
            </a:pPr>
            <a:endParaRPr lang="en-US" dirty="0">
              <a:cs typeface="Calibri"/>
            </a:endParaRPr>
          </a:p>
          <a:p>
            <a:pPr marL="628650" lvl="1" indent="-171450">
              <a:buFont typeface="Arial" panose="020B0604020202020204" pitchFamily="34" charset="0"/>
              <a:buChar char="•"/>
            </a:pPr>
            <a:r>
              <a:rPr lang="en-US" dirty="0">
                <a:cs typeface="Calibri"/>
              </a:rPr>
              <a:t>Have you asked the patient how she is doing? Is she distressed? What fears or anxiety has she communicated?</a:t>
            </a:r>
            <a:endParaRPr lang="en-US" dirty="0"/>
          </a:p>
          <a:p>
            <a:pPr marL="628650" lvl="1" indent="-171450">
              <a:buFont typeface="Arial" panose="020B0604020202020204" pitchFamily="34" charset="0"/>
              <a:buChar char="•"/>
            </a:pPr>
            <a:endParaRPr lang="en-US" dirty="0">
              <a:cs typeface="Calibri"/>
            </a:endParaRPr>
          </a:p>
          <a:p>
            <a:pPr marL="628650" lvl="1" indent="-171450">
              <a:buFont typeface="Arial" panose="020B0604020202020204" pitchFamily="34" charset="0"/>
              <a:buChar char="•"/>
            </a:pPr>
            <a:r>
              <a:rPr lang="en-US" dirty="0">
                <a:cs typeface="Calibri"/>
              </a:rPr>
              <a:t>Finally, are the family and patient aware of what is unfolding and the plan for managing her condition?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761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SCRIPT</a:t>
            </a:r>
            <a:endParaRPr lang="en-US" u="none" dirty="0"/>
          </a:p>
          <a:p>
            <a:r>
              <a:rPr lang="en-US" dirty="0"/>
              <a:t>Briefs and Huddles are primarily applicable to the Recognition and Prevention and Response stages in the AIM 4 </a:t>
            </a:r>
            <a:r>
              <a:rPr lang="en-US" dirty="0" err="1"/>
              <a:t>Rs</a:t>
            </a:r>
            <a:r>
              <a:rPr lang="en-US" dirty="0"/>
              <a:t> framework.</a:t>
            </a:r>
          </a:p>
          <a:p>
            <a:endParaRPr lang="en-US" dirty="0"/>
          </a:p>
          <a:p>
            <a:r>
              <a:rPr lang="en-US" b="0" dirty="0"/>
              <a:t>Recognition and Prevention</a:t>
            </a:r>
          </a:p>
          <a:p>
            <a:pPr marL="285750" lvl="0" indent="-285750">
              <a:buFont typeface="Arial" panose="020B0604020202020204" pitchFamily="34" charset="0"/>
              <a:buChar char="•"/>
            </a:pPr>
            <a:r>
              <a:rPr lang="en-US" dirty="0"/>
              <a:t>Conduct a team </a:t>
            </a:r>
            <a:r>
              <a:rPr lang="en-US" u="sng" dirty="0"/>
              <a:t>brief</a:t>
            </a:r>
            <a:r>
              <a:rPr lang="en-US" dirty="0"/>
              <a:t> upon patient intake to review the patient problem list, subsequent care plan for preventing and managing hypertension, expectations for the case, and any anticipated points of diversion from plan</a:t>
            </a:r>
          </a:p>
          <a:p>
            <a:pPr marL="285750" lvl="0" indent="-285750">
              <a:buFont typeface="Arial" panose="020B0604020202020204" pitchFamily="34" charset="0"/>
              <a:buChar char="•"/>
            </a:pPr>
            <a:r>
              <a:rPr lang="en-US" dirty="0"/>
              <a:t>Discuss the standard protocol for measuring and assessing blood pressure and urine protein for all pregnant and postpartum women</a:t>
            </a:r>
          </a:p>
          <a:p>
            <a:pPr marL="285750" lvl="0" indent="-285750">
              <a:buFont typeface="Arial" panose="020B0604020202020204" pitchFamily="34" charset="0"/>
              <a:buChar char="•"/>
            </a:pPr>
            <a:r>
              <a:rPr lang="en-US" dirty="0"/>
              <a:t>Consider during the intake briefing and any huddles what early-warning signs may already be present</a:t>
            </a:r>
          </a:p>
          <a:p>
            <a:pPr marL="285750" lvl="0" indent="-285750">
              <a:buFont typeface="Arial" panose="020B0604020202020204" pitchFamily="34" charset="0"/>
              <a:buChar char="•"/>
            </a:pPr>
            <a:r>
              <a:rPr lang="en-US" dirty="0"/>
              <a:t>Include patients who are at risk for hypertension/preeclampsia in team briefs; discuss these signs and the care plan that follows to educate prenatal and postpartum women on signs and symptoms of hypertension and preeclampsia.</a:t>
            </a:r>
          </a:p>
          <a:p>
            <a:pPr marL="285750" lvl="0" indent="-285750">
              <a:buFont typeface="Arial" panose="020B0604020202020204" pitchFamily="34" charset="0"/>
              <a:buChar char="•"/>
            </a:pPr>
            <a:endParaRPr lang="en-US" sz="1200" b="0" i="0" u="none" strike="noStrike" noProof="0" dirty="0">
              <a:solidFill>
                <a:srgbClr val="000000"/>
              </a:solidFill>
              <a:latin typeface="+mn-lt"/>
            </a:endParaRPr>
          </a:p>
          <a:p>
            <a:pPr marL="0" lvl="0" indent="0">
              <a:buFont typeface="Arial" panose="020B0604020202020204" pitchFamily="34" charset="0"/>
              <a:buNone/>
            </a:pPr>
            <a:r>
              <a:rPr lang="en-US" sz="1200" b="0" i="0" u="none" strike="noStrike" noProof="0" dirty="0">
                <a:solidFill>
                  <a:srgbClr val="000000"/>
                </a:solidFill>
                <a:latin typeface="+mn-lt"/>
              </a:rPr>
              <a:t>Response</a:t>
            </a:r>
          </a:p>
          <a:p>
            <a:pPr marL="171450" lvl="0" indent="-171450">
              <a:buFont typeface="Arial" panose="020B0604020202020204" pitchFamily="34" charset="0"/>
              <a:buChar char="•"/>
            </a:pPr>
            <a:r>
              <a:rPr lang="en-US" sz="1200" b="0" i="0" u="none" strike="noStrike" noProof="0" dirty="0">
                <a:solidFill>
                  <a:srgbClr val="000000"/>
                </a:solidFill>
                <a:latin typeface="+mn-lt"/>
              </a:rPr>
              <a:t>   Make clear your facility’s expectations for when to huddle as part of the facility-wide standard protocols and policies for managing and escalating treatment</a:t>
            </a:r>
          </a:p>
          <a:p>
            <a:pPr marL="285750" lvl="0" indent="-285750">
              <a:buFont typeface="Arial" panose="020B0604020202020204" pitchFamily="34" charset="0"/>
              <a:buChar char="•"/>
            </a:pPr>
            <a:r>
              <a:rPr lang="en-US" sz="1200" b="0" i="0" u="sng" strike="noStrike" noProof="0" dirty="0">
                <a:solidFill>
                  <a:srgbClr val="000000"/>
                </a:solidFill>
                <a:latin typeface="+mn-lt"/>
              </a:rPr>
              <a:t>Huddle</a:t>
            </a:r>
            <a:r>
              <a:rPr lang="en-US" sz="1200" b="0" i="0" u="none" strike="noStrike" noProof="0" dirty="0">
                <a:solidFill>
                  <a:srgbClr val="000000"/>
                </a:solidFill>
                <a:latin typeface="+mn-lt"/>
              </a:rPr>
              <a:t> as hypertension risk or other aspects of patient care change and merit modifications to the care plan</a:t>
            </a:r>
          </a:p>
          <a:p>
            <a:pPr marL="285750" lvl="0" indent="-285750">
              <a:buFont typeface="Arial" panose="020B0604020202020204" pitchFamily="34" charset="0"/>
              <a:buChar char="•"/>
            </a:pPr>
            <a:r>
              <a:rPr lang="en-US" sz="1200" b="0" i="0" u="none" strike="noStrike" noProof="0" dirty="0">
                <a:solidFill>
                  <a:srgbClr val="000000"/>
                </a:solidFill>
                <a:latin typeface="+mn-lt"/>
              </a:rPr>
              <a:t>Huddle as soon as early-warning signs are noticed, e.g., when systolic BP =/&gt; 160 or diastolic BP =/&gt; 110</a:t>
            </a:r>
          </a:p>
          <a:p>
            <a:pPr marL="285750" lvl="0" indent="-285750">
              <a:buFont typeface="Arial" panose="020B0604020202020204" pitchFamily="34" charset="0"/>
              <a:buChar char="•"/>
            </a:pPr>
            <a:r>
              <a:rPr lang="en-US" sz="1200" b="0" i="0" u="none" strike="noStrike" noProof="0" dirty="0">
                <a:solidFill>
                  <a:srgbClr val="000000"/>
                </a:solidFill>
                <a:latin typeface="+mn-lt"/>
              </a:rPr>
              <a:t>Huddle again when patient does not respond to treatment or if symptoms worsen.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018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Get into groups of three to five people. Recall the case scenario from the introduction module and all the events that unfolded. Conduct a 5-minute huddle about this case or any particular aspect of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you go through this exercise, think about the patient’s problem list and history, any teamwork considerations that arose, and what specifics you might want to address about the hemorrhage event.</a:t>
            </a:r>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00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will now revisit a scene from the severe hypertension master scenario presented in Module 1. In this scene, we will demonstrate how a huddle can be used to quickly and efficiently convey pertinent and timely clinical information to appropriately inform the team and advance patient care.</a:t>
            </a:r>
            <a:endParaRPr kumimoji="0" lang="en-US" sz="1200" b="0" i="0" u="none" strike="noStrike" kern="1200" cap="none" spc="0" normalizeH="0" baseline="0" noProof="0" dirty="0">
              <a:ln>
                <a:noFill/>
              </a:ln>
              <a:solidFill>
                <a:prstClr val="black"/>
              </a:solidFill>
              <a:effectLst/>
              <a:uLnTx/>
              <a:uFillTx/>
              <a:latin typeface="+mn-lt"/>
              <a:ea typeface="+mn-ea"/>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486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 </a:t>
            </a:r>
          </a:p>
          <a:p>
            <a:r>
              <a:rPr lang="en-US" dirty="0">
                <a:cs typeface="Calibri"/>
              </a:rPr>
              <a:t>As you recall from our master scenario, the patient first presented with severe-range blood pressure to triage. </a:t>
            </a:r>
            <a:r>
              <a:rPr lang="en-US" i="0" dirty="0"/>
              <a:t>Ms. Smith’s lab results return shortly after her arrival on L&amp;D and demonstrate a protein/creatinine ratio of 0.46 with 3+ protein on a catheterized urine sample, elevated transaminases with AST of 107 U/L and ALT of 98 U/L, a Hgb of 10 g/dl, and a normal platelet count.</a:t>
            </a:r>
            <a:r>
              <a:rPr lang="en-US" dirty="0">
                <a:cs typeface="Calibri"/>
              </a:rPr>
              <a:t> Labs were collected and sent. Our current scene picks up with those labs returning and Dr. Johnson wanting to inform the team about the care plan moving forward.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994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1" dirty="0">
              <a:cs typeface="Calibri"/>
            </a:endParaRPr>
          </a:p>
          <a:p>
            <a:r>
              <a:rPr lang="en-US" dirty="0">
                <a:cs typeface="Calibri"/>
              </a:rPr>
              <a:t>Dr. Johnson convenes a huddle with the team in the patient's room. When appropriate, it is a great opportunity to involve the patient in her own care.</a:t>
            </a:r>
          </a:p>
          <a:p>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032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cs typeface="Calibri"/>
              </a:rPr>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cs typeface="Calibri"/>
              </a:rPr>
              <a:t>Dr. Johnson asks Beth, the L&amp;D bedside nurse, to start off the huddle. Beth begins with a summary of the patient’s situation: “</a:t>
            </a:r>
            <a:r>
              <a:rPr lang="en-US" i="0" dirty="0"/>
              <a:t>Ms. Smith is a 31-year-old </a:t>
            </a:r>
            <a:r>
              <a:rPr lang="en-US" i="0" dirty="0" err="1"/>
              <a:t>primip</a:t>
            </a:r>
            <a:r>
              <a:rPr lang="en-US" i="0" dirty="0"/>
              <a:t> at 36 weeks and 2 days with overall uncomplicated prenatal care who presented to L&amp;D triage with a headache.”</a:t>
            </a:r>
            <a:endParaRPr lang="en-US" i="0" dirty="0">
              <a:cs typeface="Calibri"/>
            </a:endParaRPr>
          </a:p>
          <a:p>
            <a:endParaRPr lang="en-US" b="1" i="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729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cs typeface="Calibri"/>
              </a:rPr>
              <a:t>SCRIPT </a:t>
            </a:r>
          </a:p>
          <a:p>
            <a:r>
              <a:rPr lang="en-US" i="0" dirty="0">
                <a:cs typeface="Calibri"/>
              </a:rPr>
              <a:t>Beth continues with some background about Ms. Smith: “</a:t>
            </a:r>
            <a:r>
              <a:rPr lang="en-US" sz="1200" i="0" dirty="0"/>
              <a:t>On arrival to L&amp;D triage, Ms. Smith was noted to have multiple severe-range blood pressure readings, reaching as high as </a:t>
            </a:r>
            <a:r>
              <a:rPr lang="en-US" sz="1200" i="0" dirty="0">
                <a:solidFill>
                  <a:srgbClr val="FF0000"/>
                </a:solidFill>
              </a:rPr>
              <a:t>202/120</a:t>
            </a:r>
            <a:r>
              <a:rPr lang="en-US" sz="1200" i="0" dirty="0"/>
              <a:t>. </a:t>
            </a:r>
            <a:r>
              <a:rPr lang="en-US" i="0" dirty="0"/>
              <a:t>Due to initial issues obtaining an IV, she was given 10 </a:t>
            </a:r>
            <a:r>
              <a:rPr lang="en-US" i="0"/>
              <a:t>mg immediate-release </a:t>
            </a:r>
            <a:r>
              <a:rPr lang="en-US" i="0" dirty="0"/>
              <a:t>oral nifedipine. Her blood pressure is now improved after receiving the IR nifedipine and currently remain in the mild range.”</a:t>
            </a:r>
          </a:p>
          <a:p>
            <a:endParaRPr lang="en-US" b="1" i="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130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 </a:t>
            </a:r>
          </a:p>
          <a:p>
            <a:r>
              <a:rPr lang="en-US" dirty="0">
                <a:cs typeface="Calibri"/>
              </a:rPr>
              <a:t>Dr. Johnson now pivots to inform not only the patient but the team about the new lab results and the patient's diagnosis of severe preeclampsia. </a:t>
            </a:r>
          </a:p>
          <a:p>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605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cs typeface="Calibri"/>
              </a:rPr>
              <a:t>SCRIPT </a:t>
            </a:r>
          </a:p>
          <a:p>
            <a:r>
              <a:rPr lang="en-US" i="0" dirty="0">
                <a:cs typeface="Calibri"/>
              </a:rPr>
              <a:t>In answer to Ms. Smith’s question, Dr. Johnson lays out the plan moving forward: “</a:t>
            </a:r>
            <a:r>
              <a:rPr lang="en-US" sz="1200" i="0" dirty="0"/>
              <a:t>Well, these results mean that you have severe preeclampsia. If we don’t treat it, it can lead to seizures and become life threatening. I think our best course of action will be to induce labor and deliver your baby today. Team, can we please initiate magnesium sulfate for seizure prophylaxis with a 6-gram bolus followed by a 2 g/</a:t>
            </a:r>
            <a:r>
              <a:rPr lang="en-US" sz="1200" i="0" dirty="0" err="1"/>
              <a:t>hr</a:t>
            </a:r>
            <a:r>
              <a:rPr lang="en-US" sz="1200" i="0" dirty="0"/>
              <a:t> continuous rate? We will also proceed with induction of labor.”</a:t>
            </a:r>
            <a:endParaRPr lang="en-US" sz="1200" i="0" dirty="0">
              <a:cs typeface="Calibri"/>
            </a:endParaRPr>
          </a:p>
          <a:p>
            <a:endParaRPr lang="en-US" b="1" i="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912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sz="1200" b="0" i="0" kern="1200" dirty="0">
                <a:effectLst/>
                <a:latin typeface="+mn-lt"/>
                <a:ea typeface="+mn-ea"/>
                <a:cs typeface="+mn-cs"/>
              </a:rPr>
              <a:t>Situation monitoring is a way for team members to be aware of what is going on around them. Present awareness enables individuals to respond to changes more nimbly and creates opportunities to assist other team members as needed, facilitating mutual support. Situation monitoring is moderated by communication, which allows for the sharing of new and emerging information with other team members</a:t>
            </a:r>
            <a:r>
              <a:rPr lang="en-US" dirty="0"/>
              <a:t> in order </a:t>
            </a:r>
            <a:r>
              <a:rPr lang="en-US" sz="1200" b="0" i="0" kern="1200" dirty="0">
                <a:effectLst/>
                <a:latin typeface="+mn-lt"/>
                <a:ea typeface="+mn-ea"/>
                <a:cs typeface="+mn-cs"/>
              </a:rPr>
              <a:t>to develop and maintain shared understanding.</a:t>
            </a:r>
            <a:endParaRPr lang="en-US" sz="1200" b="0" i="0" kern="1200" dirty="0">
              <a:latin typeface="+mn-lt"/>
              <a:cs typeface="Calibri"/>
            </a:endParaRPr>
          </a:p>
          <a:p>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Situation monitoring is a continuous process because of the dynamic situations in which teams function. This process consists of three components:</a:t>
            </a:r>
          </a:p>
          <a:p>
            <a:endParaRPr lang="en-US" sz="1200" b="0" i="0" kern="1200" dirty="0">
              <a:solidFill>
                <a:schemeClr val="tx1"/>
              </a:solidFill>
              <a:effectLst/>
              <a:latin typeface="+mn-lt"/>
              <a:ea typeface="+mn-ea"/>
              <a:cs typeface="+mn-cs"/>
            </a:endParaRPr>
          </a:p>
          <a:p>
            <a:pPr marL="228600" indent="-228600">
              <a:buFont typeface="+mj-lt"/>
              <a:buAutoNum type="arabicPeriod"/>
            </a:pPr>
            <a:r>
              <a:rPr lang="en-US" sz="1200" b="1" i="0" kern="1200" dirty="0">
                <a:solidFill>
                  <a:schemeClr val="tx1"/>
                </a:solidFill>
                <a:effectLst/>
                <a:latin typeface="+mn-lt"/>
                <a:ea typeface="+mn-ea"/>
                <a:cs typeface="+mn-cs"/>
              </a:rPr>
              <a:t>Situation monitoring </a:t>
            </a:r>
            <a:r>
              <a:rPr lang="en-US" sz="1200" b="0" i="0" kern="1200" dirty="0">
                <a:solidFill>
                  <a:schemeClr val="tx1"/>
                </a:solidFill>
                <a:effectLst/>
                <a:latin typeface="+mn-lt"/>
                <a:ea typeface="+mn-ea"/>
                <a:cs typeface="+mn-cs"/>
              </a:rPr>
              <a:t>(an individual skill) is the process of actively scanning and assessing elements of the performance environment, including persons, objects, goal progress, climate, and resources, to gain information or maintain an accurate understanding of the context in which the team functions. Situation monitoring is a skill, which implies that it can be taught, developed, and improved. It enables team members to identify potential issues or minor deviations early enough to correct and handle them before they become a problem or pose harm to the patient, family members, or others.</a:t>
            </a:r>
          </a:p>
          <a:p>
            <a:pPr marL="228600" indent="-228600">
              <a:buFont typeface="+mj-lt"/>
              <a:buAutoNum type="arabicPeriod"/>
            </a:pPr>
            <a:endParaRPr lang="en-US" sz="1200" b="0" i="0" kern="1200" dirty="0">
              <a:solidFill>
                <a:schemeClr val="tx1"/>
              </a:solidFill>
              <a:effectLst/>
              <a:latin typeface="+mn-lt"/>
              <a:ea typeface="+mn-ea"/>
              <a:cs typeface="+mn-cs"/>
            </a:endParaRPr>
          </a:p>
          <a:p>
            <a:pPr marL="228600" indent="-228600">
              <a:buFont typeface="+mj-lt"/>
              <a:buAutoNum type="arabicPeriod"/>
            </a:pPr>
            <a:r>
              <a:rPr lang="en-US" sz="1200" b="1" i="0" kern="1200" dirty="0">
                <a:solidFill>
                  <a:schemeClr val="tx1"/>
                </a:solidFill>
                <a:effectLst/>
                <a:latin typeface="+mn-lt"/>
                <a:ea typeface="+mn-ea"/>
                <a:cs typeface="+mn-cs"/>
              </a:rPr>
              <a:t>Situation awareness </a:t>
            </a:r>
            <a:r>
              <a:rPr lang="en-US" sz="1200" b="0" i="0" kern="1200" dirty="0">
                <a:solidFill>
                  <a:schemeClr val="tx1"/>
                </a:solidFill>
                <a:effectLst/>
                <a:latin typeface="+mn-lt"/>
                <a:ea typeface="+mn-ea"/>
                <a:cs typeface="+mn-cs"/>
              </a:rPr>
              <a:t>(an individual outcome) is the state of knowing the conditions that affect one's work. It is a detailed picture of the situation. Note that situation awareness is not a static "thing" or concept. Because the situation and context in which the situation exists are dynamic and ever changing, team members must continually assess relevant components of the situation and update their individual situational awareness.</a:t>
            </a:r>
          </a:p>
          <a:p>
            <a:pPr marL="228600" indent="-228600">
              <a:buFont typeface="+mj-lt"/>
              <a:buAutoNum type="arabicPeriod"/>
            </a:pPr>
            <a:endParaRPr lang="en-US" sz="1200" b="0" i="0" kern="1200" dirty="0">
              <a:solidFill>
                <a:schemeClr val="tx1"/>
              </a:solidFill>
              <a:effectLst/>
              <a:latin typeface="+mn-lt"/>
              <a:ea typeface="+mn-ea"/>
              <a:cs typeface="+mn-cs"/>
            </a:endParaRPr>
          </a:p>
          <a:p>
            <a:pPr marL="228600" indent="-228600">
              <a:buFont typeface="+mj-lt"/>
              <a:buAutoNum type="arabicPeriod"/>
            </a:pPr>
            <a:r>
              <a:rPr lang="en-US" sz="1200" b="1" i="0" kern="1200" dirty="0">
                <a:solidFill>
                  <a:schemeClr val="tx1"/>
                </a:solidFill>
                <a:effectLst/>
                <a:latin typeface="+mn-lt"/>
                <a:ea typeface="+mn-ea"/>
                <a:cs typeface="+mn-cs"/>
              </a:rPr>
              <a:t>Shared cognitive maps </a:t>
            </a:r>
            <a:r>
              <a:rPr lang="en-US" sz="1200" b="0" i="0" kern="1200" dirty="0">
                <a:solidFill>
                  <a:schemeClr val="tx1"/>
                </a:solidFill>
                <a:effectLst/>
                <a:latin typeface="+mn-lt"/>
                <a:ea typeface="+mn-ea"/>
                <a:cs typeface="+mn-cs"/>
              </a:rPr>
              <a:t>(a team outcome) are the result of each team member maintaining his or her situation awareness and sharing relevant facts with the entire team. Doing so helps ensure that everyone on the team is "on the same page.“</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Ask:</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have you used situation monitoring in your work?</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How did the information that you obtained from the environment affect how you approached or responded to the situation?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FE077-0CD9-D94C-AEAA-BAF5AFEC2D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711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 </a:t>
            </a:r>
          </a:p>
          <a:p>
            <a:r>
              <a:rPr lang="en-US" dirty="0">
                <a:cs typeface="Calibri"/>
              </a:rPr>
              <a:t>The anesthesiologist and the nurse both agree to the plan and explicitly acknowledge their respective responsibilities. Dr. Johnson thanks them and turns her attention to Ms. Smith, concerning herself with her comfort and emotional needs by asking if she’d like to make any phone calls to friends or family. </a:t>
            </a:r>
            <a:endParaRPr lang="en-US" sz="1200" i="1" dirty="0">
              <a:cs typeface="Calibri"/>
            </a:endParaRPr>
          </a:p>
          <a:p>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827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endParaRPr lang="en-US" sz="1200" b="1" i="0" kern="1200" dirty="0">
              <a:latin typeface="+mn-lt"/>
              <a:cs typeface="Calibri"/>
            </a:endParaRPr>
          </a:p>
          <a:p>
            <a:r>
              <a:rPr lang="en-US" sz="1200" b="0" i="0" kern="1200" dirty="0">
                <a:solidFill>
                  <a:schemeClr val="tx1"/>
                </a:solidFill>
                <a:effectLst/>
                <a:latin typeface="+mn-lt"/>
                <a:ea typeface="+mn-ea"/>
                <a:cs typeface="+mn-cs"/>
              </a:rPr>
              <a:t>Also known in some facilities as “after-action reviews,” debriefs are semi-structured, interdisciplinary conversations with all team members to review the team’s performance during a recent case or clinical event. The purpose is to learn from the event with the intention of applying those lessons to future team performance under similar circumstances. As such, d</a:t>
            </a:r>
            <a:r>
              <a:rPr lang="en-US" sz="1200" b="0" i="0" kern="1200" dirty="0">
                <a:effectLst/>
                <a:latin typeface="+mn-lt"/>
                <a:ea typeface="+mn-ea"/>
                <a:cs typeface="+mn-cs"/>
              </a:rPr>
              <a:t>ebriefs are a critical tool for improving patient safety and quality improvement within your facility. </a:t>
            </a:r>
          </a:p>
          <a:p>
            <a:endParaRPr lang="en-US" sz="1200" b="0" i="0" kern="1200" dirty="0">
              <a:effectLst/>
              <a:latin typeface="+mn-lt"/>
              <a:ea typeface="+mn-ea"/>
              <a:cs typeface="+mn-cs"/>
            </a:endParaRPr>
          </a:p>
          <a:p>
            <a:r>
              <a:rPr lang="en-US" sz="1200" b="0" i="0" kern="1200" dirty="0">
                <a:effectLst/>
                <a:latin typeface="+mn-lt"/>
                <a:ea typeface="+mn-ea"/>
                <a:cs typeface="+mn-cs"/>
              </a:rPr>
              <a:t>They may be used in training practice scenarios, like unit-based drills, as opportunities for personal and team performance feedback. In these situations, the focus will be on practicing teamwork and clinical skills so that the team is prepared to respond to a real event. Debriefs may also be used in regular clinical practice in two ways. First, as an after-action review of a patient case, especially one involving an adverse event like severe hypertension. These after-action reviews provide an opportunity for the team to reflect on their performance and discuss ways to either perform better or sustain good performance in the future. Debriefing each case, whether the case went smoothly or there were adverse events associated with the patient’s care, is good practice. You can learn much from reflecting on what helped a case succeed as much as you can learn from figuring out what the team could have done to prevent unwanted events, particularly when the causes of some events were beyond the control of the team and had nothing to do with the team’s ability to perform well.</a:t>
            </a:r>
            <a:r>
              <a:rPr lang="en-US" dirty="0"/>
              <a:t> </a:t>
            </a:r>
            <a:endParaRPr lang="en-US" sz="1200" b="0" i="0" kern="1200" dirty="0">
              <a:latin typeface="+mn-lt"/>
              <a:cs typeface="Calibri"/>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Finally, debriefs can be used on a larger scale to assess system weaknesses. Generally, these types of debriefs will be held in the Reporting and Systems Learning stage in response to an adverse event and involve unit representatives who were not initially involved with a  particular case. The purpose of these types of debriefs will be to conduct a root-cause analysis of an event to look for ways that the system (and not the team) itself can be improved. Examples of system issues include technology failures, such as alarms that are easily turned off; environmental concerns, such as poorly organized environments that contribute to human errors or work inefficiencies; and processes that create delays in patient care.</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remainder of this module focuses on that second type of debrief: after-actions reviews, because these are the ones that you can leverage most consistently in your everyday practice. Learning how to debrief cases and making it a habit to do so regularly will help you to provide consistent high-quality care as you begin to recognize patterns of good teamwork and can correct behaviors that deviate from these patterns.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141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SCRIPT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Because debriefs are real-life learning opportunities, it’s important to conduct the debrief in a way that maximizes learning and leaves team members feeling like they know exactly what to do differently (or the same!) next time.</a:t>
            </a:r>
          </a:p>
          <a:p>
            <a:endParaRPr lang="en-US" dirty="0"/>
          </a:p>
          <a:p>
            <a:r>
              <a:rPr lang="en-US" dirty="0"/>
              <a:t>There are many questions you can ask during a debrief to help you understand. </a:t>
            </a:r>
          </a:p>
          <a:p>
            <a:endParaRPr lang="en-US" dirty="0"/>
          </a:p>
          <a:p>
            <a:r>
              <a:rPr lang="en-US" sz="1200" b="0" i="0" kern="1200" dirty="0">
                <a:solidFill>
                  <a:schemeClr val="tx1"/>
                </a:solidFill>
                <a:effectLst/>
                <a:latin typeface="+mn-lt"/>
                <a:ea typeface="+mn-ea"/>
                <a:cs typeface="+mn-cs"/>
              </a:rPr>
              <a:t>At a minimum, the high-level questions your team should discuss during a debrief include: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What went well? Sometimes, things that went well might not have been a direct result of anything the team did; however, it’s useful to explore what the team </a:t>
            </a:r>
            <a:r>
              <a:rPr lang="en-US" sz="1200" b="0" i="1" u="none" kern="1200" dirty="0">
                <a:solidFill>
                  <a:schemeClr val="tx1"/>
                </a:solidFill>
                <a:effectLst/>
                <a:latin typeface="+mn-lt"/>
                <a:ea typeface="+mn-ea"/>
                <a:cs typeface="+mn-cs"/>
              </a:rPr>
              <a:t>can</a:t>
            </a:r>
            <a:r>
              <a:rPr lang="en-US" sz="1200" b="0" i="0" u="none" kern="1200" dirty="0">
                <a:solidFill>
                  <a:schemeClr val="tx1"/>
                </a:solidFill>
                <a:effectLst/>
                <a:latin typeface="+mn-lt"/>
                <a:ea typeface="+mn-ea"/>
                <a:cs typeface="+mn-cs"/>
              </a:rPr>
              <a:t> do to repeat good performance and outcomes during the next event.</a:t>
            </a:r>
          </a:p>
          <a:p>
            <a:pPr marL="628650" lvl="1" indent="-171450">
              <a:buFont typeface="Arial" panose="020B0604020202020204" pitchFamily="34" charset="0"/>
              <a:buChar char="•"/>
            </a:pPr>
            <a:r>
              <a:rPr lang="en-US" sz="1200" b="0" i="0" u="none" kern="1200" dirty="0">
                <a:solidFill>
                  <a:schemeClr val="tx1"/>
                </a:solidFill>
                <a:effectLst/>
                <a:latin typeface="+mn-lt"/>
                <a:ea typeface="+mn-ea"/>
                <a:cs typeface="+mn-cs"/>
              </a:rPr>
              <a:t>What did not go well? Similarly, you will want to explore aspects of the case that might have hit some snags along the way and, importantly, discuss what it is your team can do differently to avoid or better manage those difficulties in the future.</a:t>
            </a:r>
          </a:p>
          <a:p>
            <a:pPr marL="628650" lvl="1" indent="-171450">
              <a:buFont typeface="Arial" panose="020B0604020202020204" pitchFamily="34" charset="0"/>
              <a:buChar char="•"/>
            </a:pPr>
            <a:r>
              <a:rPr lang="en-US" sz="1200" b="0" i="0" u="none" kern="1200" dirty="0">
                <a:solidFill>
                  <a:schemeClr val="tx1"/>
                </a:solidFill>
                <a:effectLst/>
                <a:latin typeface="+mn-lt"/>
                <a:ea typeface="+mn-ea"/>
                <a:cs typeface="+mn-cs"/>
              </a:rPr>
              <a:t>Summarize your major takeaways by asking what the team’s lessons learned were from this case. </a:t>
            </a:r>
          </a:p>
          <a:p>
            <a:pPr marL="628650" lvl="1" indent="-171450">
              <a:buFont typeface="Arial" panose="020B0604020202020204" pitchFamily="34" charset="0"/>
              <a:buChar char="•"/>
            </a:pPr>
            <a:r>
              <a:rPr lang="en-US" sz="1200" b="0" i="0" u="none" kern="1200" dirty="0">
                <a:solidFill>
                  <a:schemeClr val="tx1"/>
                </a:solidFill>
                <a:effectLst/>
                <a:latin typeface="+mn-lt"/>
                <a:ea typeface="+mn-ea"/>
                <a:cs typeface="+mn-cs"/>
              </a:rPr>
              <a:t>Finally, your team will want to thoughtfully think about what you can do now so that you are ready in the future to implement the strategies you’ve discussed. Sometimes follow-through might be needed. In these cases, be clear about who is responsible for the task.</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489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endParaRPr lang="en-US" dirty="0"/>
          </a:p>
          <a:p>
            <a:r>
              <a:rPr lang="en-US" dirty="0"/>
              <a:t>During your debriefs, you can think about team performance from various angles. A few items you might discuss include:</a:t>
            </a:r>
          </a:p>
          <a:p>
            <a:pPr marL="628650" lvl="1" indent="-171450">
              <a:buFont typeface="Arial" panose="020B0604020202020204" pitchFamily="34" charset="0"/>
              <a:buChar char="•"/>
            </a:pPr>
            <a:r>
              <a:rPr lang="en-US" u="sng" dirty="0"/>
              <a:t>Roles and responsibilities</a:t>
            </a:r>
            <a:r>
              <a:rPr lang="en-US" dirty="0"/>
              <a:t> – Did everyone know who was on the team? Did everyone know what each of their team members were responsible for? Were roles and assignments appropriate for the team members’ level of experience and expertise? Was there a clear leader?</a:t>
            </a:r>
          </a:p>
          <a:p>
            <a:pPr marL="628650" lvl="1" indent="-171450">
              <a:buFont typeface="Arial" panose="020B0604020202020204" pitchFamily="34" charset="0"/>
              <a:buChar char="•"/>
            </a:pPr>
            <a:r>
              <a:rPr lang="en-US" u="sng" dirty="0"/>
              <a:t>Communication</a:t>
            </a:r>
            <a:r>
              <a:rPr lang="en-US" dirty="0"/>
              <a:t> – How was it? Was it clear, timely, and complete? Did everyone get the information they needed when they needed it? Did everyone check-back or close-the-loop to confirm messages were correctly understood? Were the verbal and nonverbal communication strategies the team used effective? Was the family and patient kept informed and involved?</a:t>
            </a:r>
          </a:p>
          <a:p>
            <a:pPr marL="628650" lvl="1" indent="-171450">
              <a:buFont typeface="Arial" panose="020B0604020202020204" pitchFamily="34" charset="0"/>
              <a:buChar char="•"/>
            </a:pPr>
            <a:r>
              <a:rPr lang="en-US" u="sng" dirty="0"/>
              <a:t>Situation awareness</a:t>
            </a:r>
            <a:r>
              <a:rPr lang="en-US" u="none" dirty="0"/>
              <a:t> </a:t>
            </a:r>
            <a:r>
              <a:rPr lang="en-US" dirty="0"/>
              <a:t>– Did each member maintain up-to-date awareness? Did they communicate relevant insights and changes in the status of the patient to the rest of the team? Did everyone maintain a similar understanding about the patient’s situation?</a:t>
            </a:r>
          </a:p>
          <a:p>
            <a:pPr marL="628650" lvl="1" indent="-171450">
              <a:buFont typeface="Arial" panose="020B0604020202020204" pitchFamily="34" charset="0"/>
              <a:buChar char="•"/>
            </a:pPr>
            <a:r>
              <a:rPr lang="en-US" u="sng" dirty="0"/>
              <a:t>Workload</a:t>
            </a:r>
            <a:r>
              <a:rPr lang="en-US" dirty="0"/>
              <a:t> – Was workload fair and equitable? Were there enough staff to handle the workload?</a:t>
            </a:r>
          </a:p>
          <a:p>
            <a:pPr marL="628650" lvl="1" indent="-171450">
              <a:buFont typeface="Arial" panose="020B0604020202020204" pitchFamily="34" charset="0"/>
              <a:buChar char="•"/>
            </a:pPr>
            <a:r>
              <a:rPr lang="en-US" u="sng" dirty="0"/>
              <a:t>Task assistance</a:t>
            </a:r>
            <a:r>
              <a:rPr lang="en-US" u="none" dirty="0"/>
              <a:t> </a:t>
            </a:r>
            <a:r>
              <a:rPr lang="en-US" dirty="0"/>
              <a:t>– Did team members offer and request help from each other? Were offers of help genuine? Were requests for help honored?</a:t>
            </a:r>
          </a:p>
          <a:p>
            <a:pPr marL="628650" lvl="1" indent="-171450">
              <a:buFont typeface="Arial" panose="020B0604020202020204" pitchFamily="34" charset="0"/>
              <a:buChar char="•"/>
            </a:pPr>
            <a:r>
              <a:rPr lang="en-US" u="sng" dirty="0"/>
              <a:t>Errors</a:t>
            </a:r>
            <a:r>
              <a:rPr lang="en-US" dirty="0"/>
              <a:t> – Were mistakes made? Were there any near misses? How could mistakes and near misses be prevented?</a:t>
            </a:r>
          </a:p>
          <a:p>
            <a:pPr marL="628650" lvl="1" indent="-171450">
              <a:buFont typeface="Arial" panose="020B0604020202020204" pitchFamily="34" charset="0"/>
              <a:buChar char="•"/>
            </a:pPr>
            <a:r>
              <a:rPr lang="en-US" u="sng" dirty="0"/>
              <a:t>Resources</a:t>
            </a:r>
            <a:r>
              <a:rPr lang="en-US" u="none" dirty="0"/>
              <a:t> </a:t>
            </a:r>
            <a:r>
              <a:rPr lang="en-US" dirty="0"/>
              <a:t>– Did the team have the staff, materials, and expertise needed to handle this case? For instance, was there enough medication to manage a severe hypertension event?</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Please note the topics presented here are not exhaustive. There are lots of questions you can ask and explore regarding your team’s performance. </a:t>
            </a:r>
          </a:p>
          <a:p>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445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b="0" dirty="0">
                <a:cs typeface="Calibri"/>
              </a:rPr>
              <a:t>As you debrief cases of patients who suffered severe hypertension, you might consider exploring additional hypertension-specific questions with your team. These could include, but certainly aren’t limited to:</a:t>
            </a:r>
          </a:p>
          <a:p>
            <a:pPr marL="628650" lvl="1" indent="-171450">
              <a:buFont typeface="Arial" panose="020B0604020202020204" pitchFamily="34" charset="0"/>
              <a:buChar char="•"/>
            </a:pPr>
            <a:r>
              <a:rPr lang="en-US" dirty="0"/>
              <a:t>Was everyone aware of this patient’s potential for hypertension?</a:t>
            </a:r>
          </a:p>
          <a:p>
            <a:pPr marL="628650" lvl="1" indent="-171450">
              <a:buFont typeface="Arial" panose="020B0604020202020204" pitchFamily="34" charset="0"/>
              <a:buChar char="•"/>
            </a:pPr>
            <a:r>
              <a:rPr lang="en-US" dirty="0"/>
              <a:t>How could we have identified the risk sooner? Early-warning signs?</a:t>
            </a:r>
          </a:p>
          <a:p>
            <a:pPr marL="628650" lvl="1" indent="-171450">
              <a:buFont typeface="Arial" panose="020B0604020202020204" pitchFamily="34" charset="0"/>
              <a:buChar char="•"/>
            </a:pPr>
            <a:r>
              <a:rPr lang="en-US" dirty="0"/>
              <a:t>How well did the team adhere to the clinical protocol elements?</a:t>
            </a:r>
          </a:p>
          <a:p>
            <a:pPr marL="1085850" lvl="2" indent="-171450">
              <a:buFont typeface="Arial" panose="020B0604020202020204" pitchFamily="34" charset="0"/>
              <a:buChar char="•"/>
            </a:pPr>
            <a:r>
              <a:rPr lang="en-US" dirty="0"/>
              <a:t>How could we have better managed this case?</a:t>
            </a:r>
          </a:p>
          <a:p>
            <a:pPr marL="1085850" lvl="2" indent="-171450">
              <a:buFont typeface="Arial" panose="020B0604020202020204" pitchFamily="34" charset="0"/>
              <a:buChar char="•"/>
            </a:pPr>
            <a:r>
              <a:rPr lang="en-US" dirty="0"/>
              <a:t>What did we do well in our treatment?</a:t>
            </a:r>
          </a:p>
          <a:p>
            <a:pPr marL="628650" lvl="1" indent="-171450">
              <a:buFont typeface="Arial" panose="020B0604020202020204" pitchFamily="34" charset="0"/>
              <a:buChar char="•"/>
            </a:pPr>
            <a:r>
              <a:rPr lang="en-US" dirty="0"/>
              <a:t>What system issues contributed to our handling of the event?</a:t>
            </a:r>
          </a:p>
          <a:p>
            <a:pPr marL="628650" lvl="1" indent="-171450">
              <a:buFont typeface="Arial" panose="020B0604020202020204" pitchFamily="34" charset="0"/>
              <a:buChar char="•"/>
            </a:pPr>
            <a:r>
              <a:rPr lang="en-US" dirty="0"/>
              <a:t>What teamwork behaviors contributed to our handling of the event?</a:t>
            </a:r>
          </a:p>
          <a:p>
            <a:pPr marL="628650" lvl="1" indent="-171450">
              <a:buFont typeface="Arial" panose="020B0604020202020204" pitchFamily="34" charset="0"/>
              <a:buChar char="•"/>
            </a:pPr>
            <a:r>
              <a:rPr lang="en-US" dirty="0"/>
              <a:t>Did we keep the patient and family informed and involved?</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A few points to highlight in these questions are the thoughtful ruminations about how to better involve patients and family members and to focus on both those desirable behaviors you’d like to replicate in the future in addition to changing any behaviors that did not serve you well in the present case.</a:t>
            </a: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431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endParaRPr lang="en-US" dirty="0"/>
          </a:p>
          <a:p>
            <a:r>
              <a:rPr lang="en-US" dirty="0"/>
              <a:t>Debriefs do not have to be long conversations. It’s amazing what you can accomplish in 5–10 minutes if you follow a format. It’s better to have a short meeting that doesn’t address every checklist item than to not have one at all.</a:t>
            </a:r>
            <a:endParaRPr lang="en-US" dirty="0">
              <a:cs typeface="Calibri"/>
            </a:endParaRPr>
          </a:p>
          <a:p>
            <a:endParaRPr lang="en-US" dirty="0"/>
          </a:p>
          <a:p>
            <a:r>
              <a:rPr lang="en-US" dirty="0"/>
              <a:t>Time will be an important factor in the success of a debrief. It’s better to hold debriefs immediately following a case or event, while the details are still fresh in everyone’s memory. Don’t wait for a perfectly scheduled time for a lengthy debrief because by then team members won’t recall as well what improvements the team could make.</a:t>
            </a:r>
          </a:p>
          <a:p>
            <a:endParaRPr lang="en-US" dirty="0"/>
          </a:p>
          <a:p>
            <a:r>
              <a:rPr lang="en-US" dirty="0"/>
              <a:t>That said, debriefs are best when they are all-inclusive and each team member has an opportunity to listen as well as share their own insights. A good debrief facilitator will both acknowledge contributions and solicit input from team members who aren’t speaking up. Importantly, any team member and request and lead a debrief. It is not only the responsibility of the physician to ensure a debrief is completed.</a:t>
            </a:r>
          </a:p>
          <a:p>
            <a:endParaRPr lang="en-US" dirty="0"/>
          </a:p>
          <a:p>
            <a:r>
              <a:rPr lang="en-US" dirty="0"/>
              <a:t>The only time some of these rules may not apply is when you are conducting a debrief of a serious event with the larger staff. In these cases, individuals who weren’t involved in the original case might be convened to learn from the event and/or help solve larger systems-based problems that limited team effectiveness. Even if that is the case, during all debriefs, communication should be open, honest, transparent, and interactive. </a:t>
            </a:r>
          </a:p>
          <a:p>
            <a:endParaRPr lang="en-US" dirty="0"/>
          </a:p>
          <a:p>
            <a:r>
              <a:rPr lang="en-US" dirty="0"/>
              <a:t>Importantly, respect should be maintained at all times and all finger-pointing should be avoided. Debriefs are not opportunities for venting personal grievances or blaming individual team members for failures. A good debrief session is focused on looking for ways the team can perform well in the future.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13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During the team debrief, you should focus on positives (that is, what went well) just as much as negatives (or what didn’t go so well). Sometimes it might be helpful to start the discussion with positives, especially if you have reticent team mates who are hesitant to speak up. Of course, use your judgement. In cases with poor patient outcomes it might feel unpalatable to discuss positives. It’s critical in such cases especially to let the debrief be a forum for staff to share their feelings about recent events and find way to extend support to struggling team members. </a:t>
            </a:r>
          </a:p>
          <a:p>
            <a:endParaRPr lang="en-US" dirty="0"/>
          </a:p>
          <a:p>
            <a:r>
              <a:rPr lang="en-US" dirty="0"/>
              <a:t>Given that debriefs are learning opportunities, your team will want to give some consideration to how the lessons they’ve discussed can be applied. It’s not always enough to simply agree to do better next time. Sometimes the team needs to have follow-up conversations with each other or outsiders to actualize their plan. In these cases, the team should consider being clear about who will shoulder the responsibility for managing the follow-through. Having a designated note taker will help you to manage and log any decisions made during your debrief. Any notes should be de-identified and kept separate from patient information.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38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dirty="0"/>
          </a:p>
          <a:p>
            <a:r>
              <a:rPr lang="en-US" dirty="0"/>
              <a:t>Debriefs may be applicable at the Readiness, Response, and Reporting stages described by AIM’s 4 </a:t>
            </a:r>
            <a:r>
              <a:rPr lang="en-US" dirty="0" err="1"/>
              <a:t>Rs</a:t>
            </a:r>
            <a:r>
              <a:rPr lang="en-US" dirty="0"/>
              <a:t> framework. In the Readiness stage, you might debrief with your team members after unit education on protocols and unit-based drills. During these sessions, you can talk about what went well, what didn't go so well, and what you would change during a live event or the next drill.</a:t>
            </a:r>
          </a:p>
          <a:p>
            <a:pPr marL="0" marR="0" lvl="0" indent="0" algn="l" defTabSz="914400" eaLnBrk="1" fontAlgn="auto" latinLnBrk="0" hangingPunct="1">
              <a:lnSpc>
                <a:spcPct val="100000"/>
              </a:lnSpc>
              <a:spcBef>
                <a:spcPts val="0"/>
              </a:spcBef>
              <a:spcAft>
                <a:spcPts val="0"/>
              </a:spcAft>
              <a:buNone/>
              <a:tabLst/>
              <a:defRPr/>
            </a:pPr>
            <a:endParaRPr lang="en-US" dirty="0"/>
          </a:p>
          <a:p>
            <a:pPr>
              <a:defRPr/>
            </a:pPr>
            <a:r>
              <a:rPr lang="en-US" dirty="0"/>
              <a:t>During the Response stage, you might debrief after caring for a hypertensive patient. Regular debrief sessions after such events help </a:t>
            </a:r>
            <a:r>
              <a:rPr lang="en-US" b="0" i="0" u="none" strike="noStrike" noProof="0" dirty="0"/>
              <a:t>to establish </a:t>
            </a:r>
            <a:r>
              <a:rPr lang="en-US" dirty="0"/>
              <a:t>and sustain </a:t>
            </a:r>
            <a:r>
              <a:rPr lang="en-US" b="0" i="0" u="none" strike="noStrike" noProof="0" dirty="0"/>
              <a:t>a culture of continuous learning.</a:t>
            </a:r>
            <a:r>
              <a:rPr lang="en-US" dirty="0"/>
              <a:t> Relatedly, unit-wide “debriefs” might be used at the Reporting stage to facilitate multidisciplinary review of serious events, address systems issues, and enable staff uninvolved with the actual event to learn from the case.</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798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Calibri"/>
              </a:rPr>
              <a:t>SCRIPT</a:t>
            </a:r>
            <a:endParaRPr lang="en-US" dirty="0"/>
          </a:p>
          <a:p>
            <a:pPr>
              <a:defRPr/>
            </a:pPr>
            <a:r>
              <a:rPr lang="en-US" dirty="0"/>
              <a:t>Click the video</a:t>
            </a:r>
            <a:r>
              <a:rPr lang="en-US" baseline="0" dirty="0"/>
              <a:t> to see an example of a debrief.</a:t>
            </a:r>
            <a:r>
              <a:rPr lang="en-US" dirty="0"/>
              <a:t> </a:t>
            </a:r>
            <a:r>
              <a:rPr lang="en-US" sz="1200" b="0" i="0" kern="1200" dirty="0">
                <a:solidFill>
                  <a:schemeClr val="tx1"/>
                </a:solidFill>
                <a:effectLst/>
                <a:latin typeface="+mn-lt"/>
                <a:ea typeface="+mn-ea"/>
                <a:cs typeface="+mn-cs"/>
              </a:rPr>
              <a:t>Please note that the scenario does not relate to a severe hypertension event. We encourage you to focus on the technique, rather than the context. </a:t>
            </a:r>
            <a:r>
              <a:rPr lang="en-US" baseline="0" dirty="0"/>
              <a:t>While you are watching, think about what they are discussing in regard to what went well, what did not go well, how they can prepare to handle future similar events, who will be responsible for any outstanding tasks, and how those tasks will be communicated back to the team.</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214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p>
          <a:p>
            <a:r>
              <a:rPr lang="en-US" dirty="0"/>
              <a:t>What did you think about the video you just saw? What did you think the team did well?</a:t>
            </a:r>
          </a:p>
          <a:p>
            <a:endParaRPr lang="en-US" dirty="0"/>
          </a:p>
          <a:p>
            <a:r>
              <a:rPr lang="en-US" dirty="0"/>
              <a:t>This team demonstrated a number of good debrief habits. First, the facilitator got everyone together before they could go off to their various responsibilities. This enabled the team to keep the debrief shorter and speak with more saliency. He also set a positive tone for the debrief. It seemed clear that this was an opportunity and not a punishment. He solicited opinions from multiple team members about what went well and pointed out examples of good teamwork when they were brought up. He also began to address teamwork elements about how the team performed when he asked how their communication went, not simply focusing on the clinical aspects of the case. It’s also important to note that he himself withheld his opinion, instead asking the team members to share their perspective. This is notable because had the facilitator, who seemed to have some formal power in the group, led with his opinions, the team members may have been less likely to share theirs. Instead, it was made clear that their input was wanted and valued. </a:t>
            </a:r>
          </a:p>
          <a:p>
            <a:endParaRPr lang="en-US" dirty="0"/>
          </a:p>
          <a:p>
            <a:r>
              <a:rPr lang="en-US" dirty="0"/>
              <a:t>What other things did you like about this debrief?</a:t>
            </a:r>
          </a:p>
          <a:p>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136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b="0" dirty="0"/>
              <a:t>Don’t ruin this exercise for others if you’re already familiar with it!</a:t>
            </a:r>
          </a:p>
          <a:p>
            <a:endParaRPr lang="en-US" b="0" dirty="0"/>
          </a:p>
          <a:p>
            <a:r>
              <a:rPr lang="en-US" b="0" dirty="0"/>
              <a:t>Take a look at each image. What do you see?</a:t>
            </a:r>
            <a:r>
              <a:rPr lang="en-US" dirty="0"/>
              <a:t> </a:t>
            </a:r>
          </a:p>
          <a:p>
            <a:endParaRPr lang="en-US" dirty="0"/>
          </a:p>
          <a:p>
            <a:r>
              <a:rPr lang="en-US" b="1" i="1" dirty="0"/>
              <a:t>Instructor Tip: </a:t>
            </a:r>
            <a:r>
              <a:rPr lang="en-US" b="0" i="1" dirty="0"/>
              <a:t>Allow the audience time to peruse the images.</a:t>
            </a:r>
            <a:endParaRPr lang="en-US" i="1" dirty="0"/>
          </a:p>
          <a:p>
            <a:endParaRPr lang="en-US" dirty="0"/>
          </a:p>
          <a:p>
            <a:r>
              <a:rPr lang="en-US" dirty="0"/>
              <a:t>Based on your perception, you could be seeing different things in each of the three images...and all of you could be right.</a:t>
            </a:r>
          </a:p>
          <a:p>
            <a:endParaRPr lang="en-US" b="0" dirty="0">
              <a:cs typeface="Calibri"/>
            </a:endParaRPr>
          </a:p>
          <a:p>
            <a:r>
              <a:rPr lang="en-US" b="1" dirty="0"/>
              <a:t>Image 1 </a:t>
            </a:r>
            <a:r>
              <a:rPr lang="en-US" b="0" dirty="0"/>
              <a:t>– Who sees the Native American chief? Who sees the person in a heavy winter coat </a:t>
            </a:r>
            <a:r>
              <a:rPr lang="en-US" dirty="0"/>
              <a:t>looking into the darkness?</a:t>
            </a:r>
            <a:endParaRPr lang="en-US" b="0" dirty="0">
              <a:cs typeface="Calibri"/>
            </a:endParaRPr>
          </a:p>
          <a:p>
            <a:pPr marL="628650" lvl="1" indent="-171450">
              <a:buFont typeface="Arial" panose="020B0604020202020204" pitchFamily="34" charset="0"/>
              <a:buChar char="•"/>
            </a:pPr>
            <a:r>
              <a:rPr lang="en-US" b="0" dirty="0"/>
              <a:t>Would someone who sees the Native American chief like to explain how they’re seeing it?</a:t>
            </a:r>
          </a:p>
          <a:p>
            <a:pPr marL="628650" lvl="1" indent="-171450">
              <a:buFont typeface="Arial" panose="020B0604020202020204" pitchFamily="34" charset="0"/>
              <a:buChar char="•"/>
            </a:pPr>
            <a:r>
              <a:rPr lang="en-US" b="0" dirty="0"/>
              <a:t>Would someone seeing the person in the winter coat like to share how they are seeing it?</a:t>
            </a:r>
          </a:p>
          <a:p>
            <a:pPr marL="628650" lvl="1" indent="-171450">
              <a:buFont typeface="Arial" panose="020B0604020202020204" pitchFamily="34" charset="0"/>
              <a:buChar char="•"/>
            </a:pPr>
            <a:endParaRPr lang="en-US" b="0" dirty="0"/>
          </a:p>
          <a:p>
            <a:pPr marL="0" lvl="0" indent="0">
              <a:buFont typeface="Arial" panose="020B0604020202020204" pitchFamily="34" charset="0"/>
              <a:buNone/>
            </a:pPr>
            <a:r>
              <a:rPr lang="en-US" b="1" dirty="0"/>
              <a:t>Image 2</a:t>
            </a:r>
            <a:r>
              <a:rPr lang="en-US" b="0" dirty="0"/>
              <a:t> – Duck or rabbit?</a:t>
            </a:r>
          </a:p>
          <a:p>
            <a:pPr marL="628650" lvl="1" indent="-171450">
              <a:buFont typeface="Arial" panose="020B0604020202020204" pitchFamily="34" charset="0"/>
              <a:buChar char="•"/>
            </a:pPr>
            <a:r>
              <a:rPr lang="en-US" b="0" dirty="0"/>
              <a:t>Who sees the rabbit? Where is your attention that lets you see the rabbit?</a:t>
            </a:r>
          </a:p>
          <a:p>
            <a:pPr marL="628650" lvl="1" indent="-171450">
              <a:buFont typeface="Arial" panose="020B0604020202020204" pitchFamily="34" charset="0"/>
              <a:buChar char="•"/>
            </a:pPr>
            <a:r>
              <a:rPr lang="en-US" b="0" dirty="0"/>
              <a:t>Who sees the duck? What are you looking at to see the duck?</a:t>
            </a:r>
          </a:p>
          <a:p>
            <a:pPr marL="628650" lvl="1" indent="-171450">
              <a:buFont typeface="Arial" panose="020B0604020202020204" pitchFamily="34" charset="0"/>
              <a:buChar char="•"/>
            </a:pPr>
            <a:endParaRPr lang="en-US" b="0" dirty="0"/>
          </a:p>
          <a:p>
            <a:pPr marL="0" lvl="0" indent="0">
              <a:buFont typeface="Arial" panose="020B0604020202020204" pitchFamily="34" charset="0"/>
              <a:buNone/>
            </a:pPr>
            <a:r>
              <a:rPr lang="en-US" b="1" dirty="0"/>
              <a:t>Image 3 </a:t>
            </a:r>
            <a:r>
              <a:rPr lang="en-US" b="0" dirty="0"/>
              <a:t>– Old woman or young woman?</a:t>
            </a:r>
          </a:p>
          <a:p>
            <a:pPr marL="628650" lvl="1" indent="-171450">
              <a:buFont typeface="Arial" panose="020B0604020202020204" pitchFamily="34" charset="0"/>
              <a:buChar char="•"/>
            </a:pPr>
            <a:r>
              <a:rPr lang="en-US" b="0" dirty="0"/>
              <a:t>Who sees the old woman? What features do you see?</a:t>
            </a:r>
          </a:p>
          <a:p>
            <a:pPr marL="628650" lvl="1" indent="-171450">
              <a:buFont typeface="Arial" panose="020B0604020202020204" pitchFamily="34" charset="0"/>
              <a:buChar char="•"/>
            </a:pPr>
            <a:r>
              <a:rPr lang="en-US" b="0" dirty="0"/>
              <a:t>Who sees the young woman? What features are you looking at?</a:t>
            </a:r>
          </a:p>
          <a:p>
            <a:pPr marL="628650" lvl="1" indent="-171450">
              <a:buFont typeface="Arial" panose="020B0604020202020204" pitchFamily="34" charset="0"/>
              <a:buChar char="•"/>
            </a:pPr>
            <a:endParaRPr lang="en-US" b="1" dirty="0"/>
          </a:p>
          <a:p>
            <a:pPr marL="0" lvl="0" indent="0">
              <a:buFont typeface="Arial" panose="020B0604020202020204" pitchFamily="34" charset="0"/>
              <a:buNone/>
            </a:pPr>
            <a:r>
              <a:rPr lang="en-US" b="0" dirty="0"/>
              <a:t>The purpose of this exercise is to showcase how each of us can look at the same thing and sometimes see something different, depending on whatever it is we are paying attention to at the moment. It’s possible for us to come back another time and see something different, if we are more attuned to new details. </a:t>
            </a:r>
          </a:p>
          <a:p>
            <a:pPr marL="0" lvl="0" indent="0">
              <a:buFont typeface="Arial" panose="020B0604020202020204" pitchFamily="34" charset="0"/>
              <a:buNone/>
            </a:pPr>
            <a:endParaRPr lang="en-US" b="0" dirty="0"/>
          </a:p>
          <a:p>
            <a:r>
              <a:rPr lang="en-US" b="0" dirty="0"/>
              <a:t>However, did you notice how by sharing information you were (hopefully) able to see both subjects in each image? Did you notice how open you were to listening to the new information from someone else that would help you see something different? This is the attitude we want to bring to patient care. Each of us can look at a situation and, based on our personal histories, backgrounds, training, and experience, as well as our current state of mind, see something different. By sharing our different perspectives and information, we can get a fuller picture of what’s going</a:t>
            </a:r>
            <a:r>
              <a:rPr lang="en-US" dirty="0"/>
              <a:t> on</a:t>
            </a:r>
            <a:r>
              <a:rPr lang="en-US" b="0" dirty="0"/>
              <a:t>.</a:t>
            </a:r>
            <a:r>
              <a:rPr lang="en-US" dirty="0"/>
              <a:t> It also enables all to have a shared mental model while delivering care.</a:t>
            </a:r>
            <a:endParaRPr lang="en-US" dirty="0">
              <a:cs typeface="Calibri"/>
            </a:endParaRPr>
          </a:p>
          <a:p>
            <a:endParaRPr lang="en-US" b="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837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The biggest limitation from this debrief example is that we weren’t able to see the entire session, so we don’t know how long the debrief carried on. However, the pacing of the video seems to indicate that they probably did not spend more than 5–10 minutes together, which hopefully reinforces to you that debriefs do not have to be arduous meetings. They can be very effective even when kept short.</a:t>
            </a:r>
          </a:p>
          <a:p>
            <a:endParaRPr lang="en-US" dirty="0"/>
          </a:p>
          <a:p>
            <a:r>
              <a:rPr lang="en-US" dirty="0"/>
              <a:t>A few other aspects that seemed missing from the debrief included the fact that not everyone spoke up. There definitely could also have been more discussion at times and opportunity given to members to respond to points made by other team members. Even simple “I agrees” to demonstrate that the team are all on the same page about what the others mentioned could have been helpful in ensuring that everyone was, indeed, on the same page.</a:t>
            </a:r>
          </a:p>
          <a:p>
            <a:endParaRPr lang="en-US" dirty="0"/>
          </a:p>
          <a:p>
            <a:r>
              <a:rPr lang="en-US" dirty="0"/>
              <a:t>They also did not explicitly talk about how to replicate good performance. For example, when the anesthesiologist said it was good for him to be brought in early, there wasn’t discussion about how they can make sure he’s brought in early again on the next case or what contributed to him being able to come in early. That is the sort of discussion that helps team members know exactly what to do in the next case.</a:t>
            </a:r>
          </a:p>
          <a:p>
            <a:endParaRPr lang="en-US" dirty="0"/>
          </a:p>
          <a:p>
            <a:r>
              <a:rPr lang="en-US" dirty="0"/>
              <a:t>While it’s really good that the team discussed what they did well, it is actually important to also be honest about places where they could improve. It actually makes an interesting point—while we often tend to focus a lot on deficiencies, sometimes it’s easier to gloss over our weaknesses and focus explicitly on strengths in a team setting. Trust, vulnerability, and moral courage are key players in being able to admit to weaknesses, so sometimes it may take the facilitator asking the question, “What would you like for us to do differently next time?” to encourage this sort of honest discussion.</a:t>
            </a:r>
          </a:p>
          <a:p>
            <a:endParaRPr lang="en-US" dirty="0"/>
          </a:p>
          <a:p>
            <a:r>
              <a:rPr lang="en-US" dirty="0"/>
              <a:t>Of course, since the debrief video was cut short, it’s entirely possible this team did eventually address all of these points. I simply bring them up to encourage you to remember them when you debrief!</a:t>
            </a:r>
            <a:endParaRPr lang="en-US" dirty="0">
              <a:cs typeface="Calibri"/>
            </a:endParaRP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99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SCRIPT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Get into groups of three to five people. Recall the case scenario from the introduction module and all the events that unfolded. Conduct a 5-minute debrief.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you go through this exercise, remember to consider positive behaviors or events in addition to the negatives. Try to be all-inclusive—get everyone talking. Remember, it’s okay to share feelings about the events. Don’t finger-point; instead, make sure that communication is open, transparent, and interactive.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Make sure to spend some time talking about how to apply any lessons learned into practice for future patient care.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299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pPr>
              <a:lnSpc>
                <a:spcPct val="90000"/>
              </a:lnSpc>
              <a:spcBef>
                <a:spcPts val="1000"/>
              </a:spcBef>
            </a:pPr>
            <a:r>
              <a:rPr lang="en-US" b="0" dirty="0">
                <a:cs typeface="Calibri"/>
              </a:rPr>
              <a:t>Let’s revisit our maternal severe hypertension scenario presented in the introduction module (Module 1) and explore what a short debrief of that case might look like. </a:t>
            </a:r>
          </a:p>
          <a:p>
            <a:pPr>
              <a:lnSpc>
                <a:spcPct val="90000"/>
              </a:lnSpc>
              <a:spcBef>
                <a:spcPts val="1000"/>
              </a:spcBef>
            </a:pPr>
            <a:endParaRPr lang="en-US" b="0" dirty="0">
              <a:cs typeface="Calibri"/>
            </a:endParaRPr>
          </a:p>
          <a:p>
            <a:pPr>
              <a:lnSpc>
                <a:spcPct val="90000"/>
              </a:lnSpc>
              <a:spcBef>
                <a:spcPts val="1000"/>
              </a:spcBef>
            </a:pPr>
            <a:r>
              <a:rPr lang="en-US" dirty="0"/>
              <a:t>To recap the scenario, Ms. Smith was a 31-year-old </a:t>
            </a:r>
            <a:r>
              <a:rPr lang="en-US" dirty="0" err="1"/>
              <a:t>primip</a:t>
            </a:r>
            <a:r>
              <a:rPr lang="en-US" dirty="0"/>
              <a:t> at 36 weeks and 2 days who presented to L&amp;D triage with complaints of a headache. While in L&amp;D triage, she was noted to have multiple severe-range blood pressure readings, reaching as high as 202/120. IV antihypertensives were ordered, as well as labs; however, there was initial difficulty obtaining IV access so her severe-range blood pressure was appropriately treated with IR nifedipine. IV access was eventually obtained and Ms. Smith had a good response of her blood pressure profile. She was admitted to L&amp;D and started on magnesium sulfate for seizure prophylaxis.</a:t>
            </a:r>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335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cs typeface="Calibri"/>
              </a:rPr>
              <a:t>SCRIPT</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To begin, the obstetrician, Dr. Johnson, says: “If we could, I’d like to take about 5 minutes to share our observations about how we handled Ms. Smith’s case."  </a:t>
            </a:r>
            <a:endParaRPr lang="en-US" i="0" dirty="0">
              <a:cs typeface="Calibri"/>
            </a:endParaRPr>
          </a:p>
          <a:p>
            <a:endParaRPr lang="en-US" i="0" dirty="0"/>
          </a:p>
          <a:p>
            <a:r>
              <a:rPr lang="en-US" i="0" dirty="0"/>
              <a:t>Dr. Johnson invites the team members to provide their thoughts about the event and specifically asks for examples of what the team did well to get the conversation started. </a:t>
            </a:r>
            <a:endParaRPr lang="en-US" i="0" dirty="0">
              <a:cs typeface="Calibri"/>
            </a:endParaRPr>
          </a:p>
          <a:p>
            <a:endParaRPr lang="en-US" i="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83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br>
              <a:rPr lang="en-US" b="1" dirty="0">
                <a:cs typeface="+mn-lt"/>
              </a:rPr>
            </a:br>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Dr. Larsen, the anesthesiologist on the team, commends the L&amp;D bedside nurse, Beth, for identifying Ms. Smith’s severe-range blood pressure early and immediately notifying Dr. Johnson</a:t>
            </a:r>
            <a:r>
              <a:rPr lang="en-US" i="0" dirty="0"/>
              <a:t>.</a:t>
            </a:r>
            <a:endParaRPr lang="en-US" b="1" i="0" dirty="0">
              <a:cs typeface="Calibri"/>
            </a:endParaRPr>
          </a:p>
          <a:p>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Consciously crowd sourcing team members</a:t>
            </a:r>
            <a:r>
              <a:rPr lang="en-US" dirty="0"/>
              <a:t> encourages them to share.</a:t>
            </a:r>
            <a:r>
              <a:rPr lang="en-US" b="0" dirty="0">
                <a:cs typeface="Calibri"/>
              </a:rPr>
              <a:t> </a:t>
            </a:r>
            <a:r>
              <a:rPr lang="en-US" dirty="0"/>
              <a:t>All team members should be encouraged to participate and contribute their thoughts and feelings about their experiences. Each team member has a unique perspective, and everyone can learn from one another. </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9763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 </a:t>
            </a:r>
          </a:p>
          <a:p>
            <a:r>
              <a:rPr lang="en-US" dirty="0">
                <a:cs typeface="Calibri"/>
              </a:rPr>
              <a:t>Dr. Johnson welcomes and encourages the input of each team member. She actively invites thoughts from Ms. Smith’s bedside nurse, Beth, a quieter teammate, who hasn’t yet contributed her thoughts. Beth indicates that, while everyone did a great job and Ms. Smith received excellent care overall, she did observe some opportunities for improvement.</a:t>
            </a: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3860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 </a:t>
            </a:r>
            <a:endParaRPr lang="en-US" b="1" i="0" dirty="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cs typeface="+mn-cs"/>
              </a:rPr>
              <a:t>Noting Beth’s hesitancy to share her thoughts more fully, Dr. Johnson encourages her to talk about what she sees as their best opportunity for improvement.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cs typeface="+mn-cs"/>
            </a:endParaRPr>
          </a:p>
          <a:p>
            <a:pPr>
              <a:defRPr/>
            </a:pPr>
            <a:r>
              <a:rPr lang="en-US" b="0" i="0" dirty="0">
                <a:cs typeface="+mn-cs"/>
              </a:rPr>
              <a:t>Beth explains, “</a:t>
            </a:r>
            <a:r>
              <a:rPr lang="en-US" i="0" dirty="0"/>
              <a:t>Although we upheld the standard of care by treating Ms. Smith’s severe-range </a:t>
            </a:r>
            <a:r>
              <a:rPr lang="en-US" i="0"/>
              <a:t>blood pressure </a:t>
            </a:r>
            <a:r>
              <a:rPr lang="en-US" i="0" dirty="0"/>
              <a:t>within 1 hour using IR nifedipine, I still think there was an opportunity for improvement by recognizing our difficulty in obtaining IV access.”</a:t>
            </a:r>
            <a:endParaRPr lang="en-US" i="0" dirty="0">
              <a:cs typeface="Calibri"/>
            </a:endParaRPr>
          </a:p>
          <a:p>
            <a:endParaRPr lang="en-US" b="0" i="0" dirty="0">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5449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a:t>
            </a:r>
            <a:endParaRPr lang="en-US" dirty="0"/>
          </a:p>
          <a:p>
            <a:r>
              <a:rPr lang="en-US" b="0" dirty="0">
                <a:cs typeface="+mn-cs"/>
              </a:rPr>
              <a:t>Dr. Johnson agrees and asks the team for ideas about how they can do things differently next time.</a:t>
            </a:r>
          </a:p>
          <a:p>
            <a:endParaRPr lang="en-US" b="0" dirty="0">
              <a:cs typeface="+mn-cs"/>
            </a:endParaRPr>
          </a:p>
          <a:p>
            <a:r>
              <a:rPr lang="en-US" b="0" dirty="0">
                <a:cs typeface="+mn-cs"/>
              </a:rPr>
              <a:t>Dr. Larsen suggests that moving forward treatment teams can consider other options for obtaining IV access in difficult patients. Beth seconds those ideas and provides additional suggestions for adding them to the huddles topics cheat-sheet in an effort to make it consistent practice. </a:t>
            </a:r>
          </a:p>
          <a:p>
            <a:endParaRPr lang="en-US" b="0" dirty="0">
              <a:cs typeface="+mn-cs"/>
            </a:endParaRPr>
          </a:p>
          <a:p>
            <a:r>
              <a:rPr lang="en-US" b="0" dirty="0">
                <a:cs typeface="+mn-cs"/>
              </a:rPr>
              <a:t>Notice how the team lead adopted the role of debrief facilitator rather than sole expert. The conversation was a dialogue among colleagues, not one person’s diatribe. Importantly, Dr. Johnson encouraged independent thought, inclusion, and prompted discussion of both opportunities for improvement and viable methods for making those improvements in addition to observations about the behaviors they would like to reinforce during future cases.</a:t>
            </a:r>
            <a:endParaRPr lang="en-US" dirty="0"/>
          </a:p>
          <a:p>
            <a:endParaRPr lang="en-US" dirty="0"/>
          </a:p>
          <a:p>
            <a:r>
              <a:rPr lang="en-US" dirty="0"/>
              <a:t>The team members served as good listeners to feedback and ideas for improvement. This is important as once this opportunity is lost, there may be very little learning that gets applied for future improvement due to reduced recall as time passes.</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8429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 </a:t>
            </a:r>
            <a:endParaRPr lang="en-US" dirty="0"/>
          </a:p>
          <a:p>
            <a:r>
              <a:rPr lang="en-US" dirty="0"/>
              <a:t>Debriefs should occur following all clinical events. It enables a full-circle communication and provides an opportunity for feedback from the team for future improvement.</a:t>
            </a:r>
            <a:endParaRPr lang="en-US" dirty="0">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wrap up the debrief, Dr. Johnson thanks her teammates for their good work and honest, constructive comments. She offers her own insights last, suggesting that next time they might try to include the patient or family members in the debrief, reinforcing the idea of the patient as a team member. She acknowledges Ms. Smith </a:t>
            </a:r>
            <a:r>
              <a:rPr lang="en-US" i="0" dirty="0"/>
              <a:t>may have a different impression of her care. </a:t>
            </a:r>
            <a:r>
              <a:rPr lang="en-US" dirty="0"/>
              <a:t>Although it may not be entirely appropriate to include the patient in formal team debriefs so that staff can feel that they can speak freely, it is wise to talk with your patients about how they perceived their care. They may provide novel insights or at least a different but important perspective.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Related, though beyond the scope of this module and toolkit, is the important issue of providing support and resources to patients and clinicians after a traumatic event. Additional information about partnering with patients and families can be found on the resources page at the end of this module. </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335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b="0" dirty="0"/>
              <a:t>Situation monitoring is critical to establishing individual and shared awareness about the patient, other teammates and colleagues, and the clinical environment at large.</a:t>
            </a:r>
          </a:p>
          <a:p>
            <a:endParaRPr lang="en-US" b="0" dirty="0"/>
          </a:p>
          <a:p>
            <a:r>
              <a:rPr lang="en-US" b="0" dirty="0"/>
              <a:t>Three tools for helping teams share independently held information in service to establishing a shared awareness of the situation and creating a common understanding of expectations include briefs, huddles, and debriefs. Each of these team meetings are respectively held before, during, and after events. They allow teams to prepare for care, pivot as the situation changes, and learn from the experience to improve performance for the next case.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717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Now</a:t>
            </a:r>
            <a:r>
              <a:rPr lang="en-US" baseline="0" dirty="0"/>
              <a:t> that you have the concepts and principles you should follow when situation monitoring, you will learn about the tools and strategies you can </a:t>
            </a:r>
            <a:r>
              <a:rPr lang="en-US" dirty="0"/>
              <a:t>use </a:t>
            </a:r>
            <a:r>
              <a:rPr lang="en-US" baseline="0" dirty="0"/>
              <a:t>to be effective.</a:t>
            </a:r>
            <a:r>
              <a:rPr lang="en-US" dirty="0"/>
              <a:t> </a:t>
            </a:r>
            <a:r>
              <a:rPr lang="en-US" baseline="0" dirty="0"/>
              <a:t>In this module we teach you about briefs, huddles, and debriefs.</a:t>
            </a:r>
            <a:r>
              <a:rPr lang="en-US" dirty="0"/>
              <a:t> </a:t>
            </a:r>
          </a:p>
          <a:p>
            <a:endParaRPr lang="en-US" dirty="0">
              <a:cs typeface="Calibri"/>
            </a:endParaRPr>
          </a:p>
          <a:p>
            <a:r>
              <a:rPr lang="en-US" dirty="0">
                <a:cs typeface="Calibri"/>
              </a:rPr>
              <a:t>Remember: as we discussed in Module 3, always use check-backs to verify information.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FE077-0CD9-D94C-AEAA-BAF5AFEC2D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393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b="0" dirty="0"/>
              <a:t>For additional information about partnering with patients and families you might reference the following resources:</a:t>
            </a:r>
          </a:p>
          <a:p>
            <a:endParaRPr lang="en-US" b="0" dirty="0"/>
          </a:p>
          <a:p>
            <a:pPr marL="230188" indent="-230188">
              <a:buNone/>
            </a:pPr>
            <a:r>
              <a:rPr lang="en-US" dirty="0"/>
              <a:t>Institute of Medicine. Partnering with patients to drive shared decisions, better value, and care improvement. 2013. </a:t>
            </a:r>
            <a:r>
              <a:rPr lang="en-US" dirty="0">
                <a:hlinkClick r:id="rId3"/>
              </a:rPr>
              <a:t>https://nap.nationalacademies.org/read/18397/chapter/1</a:t>
            </a:r>
            <a:r>
              <a:rPr lang="en-US" dirty="0"/>
              <a:t>. Accessed July 8, 2019.</a:t>
            </a:r>
          </a:p>
          <a:p>
            <a:pPr marL="230188" indent="-230188">
              <a:buNone/>
            </a:pPr>
            <a:endParaRPr lang="en-US" dirty="0"/>
          </a:p>
          <a:p>
            <a:pPr marL="230188" indent="-230188">
              <a:buNone/>
            </a:pPr>
            <a:r>
              <a:rPr lang="en-US" dirty="0"/>
              <a:t>Agency for Healthcare Research and Quality. Engaging Patients and Families in Their Health Care. Content last reviewed April 2018. Agency for Healthcare Research and Quality, Rockville, MD. </a:t>
            </a:r>
            <a:r>
              <a:rPr lang="en-US" dirty="0">
                <a:hlinkClick r:id="rId4"/>
              </a:rPr>
              <a:t>https://www.ahrq.gov/patient-safety/patients-families/index.html</a:t>
            </a:r>
            <a:r>
              <a:rPr lang="en-US" dirty="0"/>
              <a:t>. Accessed July 8, 2019.</a:t>
            </a:r>
          </a:p>
          <a:p>
            <a:pPr marL="230188" indent="-230188">
              <a:buNone/>
            </a:pPr>
            <a:endParaRPr lang="en-US" dirty="0"/>
          </a:p>
          <a:p>
            <a:pPr marL="230188" indent="-230188">
              <a:buNone/>
            </a:pPr>
            <a:r>
              <a:rPr lang="en-US" dirty="0"/>
              <a:t>Agency for Healthcare Research and Quality. Patient and Family Engagement in Primary Care. Content last reviewed December 2017. Agency for Healthcare Research and Quality, Rockville, MD. </a:t>
            </a:r>
            <a:r>
              <a:rPr lang="en-US" dirty="0">
                <a:hlinkClick r:id="rId5"/>
              </a:rPr>
              <a:t>https://www.ahrq.gov/patient-safety/reports/engage/casestudies.html</a:t>
            </a:r>
            <a:r>
              <a:rPr lang="en-US" dirty="0"/>
              <a:t>. Accessed July 8, 2019.</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553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sz="1200" b="1" i="0" kern="1200" dirty="0">
              <a:solidFill>
                <a:schemeClr val="tx1"/>
              </a:solidFill>
              <a:effectLst/>
              <a:latin typeface="+mn-lt"/>
              <a:ea typeface="+mn-ea"/>
              <a:cs typeface="+mn-cs"/>
            </a:endParaRPr>
          </a:p>
          <a:p>
            <a:r>
              <a:rPr lang="en-US" sz="1200" b="0" i="0" kern="1200" dirty="0">
                <a:effectLst/>
                <a:latin typeface="+mn-lt"/>
                <a:ea typeface="+mn-ea"/>
                <a:cs typeface="+mn-cs"/>
              </a:rPr>
              <a:t>You have probably participated in a brief or a huddle before even if that isn’t what they have been called. Briefs are sometimes referred to in some settings as huddles, and huddles are sometimes called time-outs. Semantics aside, they </a:t>
            </a:r>
            <a:r>
              <a:rPr lang="en-US" dirty="0"/>
              <a:t>serve</a:t>
            </a:r>
            <a:r>
              <a:rPr lang="en-US" sz="1200" b="0" i="0" kern="1200" dirty="0">
                <a:effectLst/>
                <a:latin typeface="+mn-lt"/>
                <a:ea typeface="+mn-ea"/>
                <a:cs typeface="+mn-cs"/>
              </a:rPr>
              <a:t> very similar purposes. Formally defined, briefs and huddles are semi-structured interdisciplinary conversations with all team members designed to improve patient care by formulating a plan and getting all parties on the same page. The central takeaway here is that they are </a:t>
            </a:r>
            <a:r>
              <a:rPr lang="en-US" sz="1200" b="0" i="1" kern="1200" dirty="0">
                <a:effectLst/>
                <a:latin typeface="+mn-lt"/>
                <a:ea typeface="+mn-ea"/>
                <a:cs typeface="+mn-cs"/>
              </a:rPr>
              <a:t>planning meetings </a:t>
            </a:r>
            <a:r>
              <a:rPr lang="en-US" sz="1200" b="0" i="0" kern="1200" dirty="0">
                <a:effectLst/>
                <a:latin typeface="+mn-lt"/>
                <a:ea typeface="+mn-ea"/>
                <a:cs typeface="+mn-cs"/>
              </a:rPr>
              <a:t>during which the full team or at the very least key team members meet to discuss the patient care plan, devise a strategy for meeting the patient’s unique needs, ensure that all team members have the same understanding about the care plan, and strategize contingency plans for managing </a:t>
            </a:r>
            <a:r>
              <a:rPr lang="en-US" dirty="0"/>
              <a:t>unforeseeable</a:t>
            </a:r>
            <a:r>
              <a:rPr lang="en-US" sz="1200" b="0" i="0" kern="1200" dirty="0">
                <a:effectLst/>
                <a:latin typeface="+mn-lt"/>
                <a:ea typeface="+mn-ea"/>
                <a:cs typeface="+mn-cs"/>
              </a:rPr>
              <a:t> events should they occur.</a:t>
            </a:r>
            <a:endParaRPr lang="en-US" sz="1200" b="0" i="0" kern="1200" dirty="0">
              <a:latin typeface="+mn-lt"/>
              <a:cs typeface="Calibri"/>
            </a:endParaRPr>
          </a:p>
          <a:p>
            <a:endParaRPr lang="en-US" sz="1200" b="0" i="0" kern="1200" dirty="0">
              <a:solidFill>
                <a:schemeClr val="tx1"/>
              </a:solidFill>
              <a:effectLst/>
              <a:latin typeface="+mn-lt"/>
              <a:ea typeface="+mn-ea"/>
              <a:cs typeface="+mn-cs"/>
            </a:endParaRPr>
          </a:p>
          <a:p>
            <a:r>
              <a:rPr lang="en-US" sz="1200" b="0" i="0" kern="1200" dirty="0">
                <a:effectLst/>
                <a:latin typeface="+mn-lt"/>
                <a:ea typeface="+mn-ea"/>
                <a:cs typeface="+mn-cs"/>
              </a:rPr>
              <a:t>The main distinction between what makes one of these meetings a brief or a huddle is </a:t>
            </a:r>
            <a:r>
              <a:rPr lang="en-US" sz="1200" b="0" i="1" kern="1200" dirty="0">
                <a:effectLst/>
                <a:latin typeface="+mn-lt"/>
                <a:ea typeface="+mn-ea"/>
                <a:cs typeface="+mn-cs"/>
              </a:rPr>
              <a:t>when</a:t>
            </a:r>
            <a:r>
              <a:rPr lang="en-US" sz="1200" b="0" i="0" kern="1200" dirty="0">
                <a:effectLst/>
                <a:latin typeface="+mn-lt"/>
                <a:ea typeface="+mn-ea"/>
                <a:cs typeface="+mn-cs"/>
              </a:rPr>
              <a:t> they take place. Briefs, ideally, take place at the start of each case, whereas huddles can be called at any time, often </a:t>
            </a:r>
            <a:r>
              <a:rPr lang="en-US" dirty="0"/>
              <a:t>in</a:t>
            </a:r>
            <a:r>
              <a:rPr lang="en-US" sz="1200" b="0" i="0" kern="1200" dirty="0">
                <a:effectLst/>
                <a:latin typeface="+mn-lt"/>
                <a:ea typeface="+mn-ea"/>
                <a:cs typeface="+mn-cs"/>
              </a:rPr>
              <a:t> response to an emergent event, to get the team back on the same page and reassess the care plan should a change become necessary.</a:t>
            </a:r>
            <a:endParaRPr lang="en-US" sz="1200" b="0" i="0" kern="1200" dirty="0">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730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Briefs are your opportunity to start each case with a solid plan of care and ensure that the primary care team agrees with and is prepared to adhere to the care plan. At a minimum, these meetings should take place between the bedside nurse and attending physician, although other team members such as the charge nurse, midwife, and patient should also be welcome to attend. Although it's often impossible to get everyone in the room at the same time, engaging as many team members as possible, including the patient and family, helps ensure that everyone is on the same page and has the opportunity to contribute to care decisions. </a:t>
            </a:r>
            <a:endParaRPr lang="en-US" dirty="0">
              <a:cs typeface="Calibri"/>
            </a:endParaRPr>
          </a:p>
          <a:p>
            <a:endParaRPr lang="en-US" dirty="0"/>
          </a:p>
          <a:p>
            <a:r>
              <a:rPr lang="en-US" dirty="0"/>
              <a:t>During a case briefing, the team should review the patient’s problem list and history, devise a care plan, consider potential problems that might emerge throughout her care, and talk through contingency plans in case of those events. From the teamwork perspective, briefs provide all providers a chance to introduce themselves to each other in case they aren’t already familiar with each other, describe roles and responsibilities, and set expectations for how they will work together such as when and how often they will be in contact and preferred mechanisms for communicating.</a:t>
            </a:r>
          </a:p>
          <a:p>
            <a:endParaRPr lang="en-US" dirty="0"/>
          </a:p>
          <a:p>
            <a:r>
              <a:rPr lang="en-US" dirty="0"/>
              <a:t>Everyone at the meeting should be in agreement with the plan and have had a chance to voice any concerns, either about the patient history or the ability for the team to care for the patient. </a:t>
            </a: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964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As we’ve already learned, the purpose of the huddle is only subtly different from a brief. Not all cases will require team members to huddle. A huddle may be more of a hindrance than a help during routine textbook cases with no surprises or abnormal challenges that unfold predictably.</a:t>
            </a:r>
          </a:p>
          <a:p>
            <a:endParaRPr lang="en-US" dirty="0"/>
          </a:p>
          <a:p>
            <a:r>
              <a:rPr lang="en-US" dirty="0"/>
              <a:t>Unfortunately, the reality of patient care is such that sometimes surprises happen or a case is complex and requires significantly more team involvement than is typical. In these instances, huddles might be a good strategy for you to keep the team informed of changing circumstances.</a:t>
            </a:r>
          </a:p>
          <a:p>
            <a:endParaRPr lang="en-US" dirty="0"/>
          </a:p>
          <a:p>
            <a:r>
              <a:rPr lang="en-US" dirty="0"/>
              <a:t>Huddles may require attendance from more than just the bedside nurse and attending. Any residents, anesthesiologists, midwives, or charge nurses also assisting with the case may need to be present for a huddle. However, like a brief, the objective is to leave the meeting with a care plan that all team members understand and agree with. Huddles are also a great time to reassess how well the team is working together and make minor adjustments to their approach to teamwork.</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320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plan and pivot well, you and your team will want to review both the patient’s problem list and personal history as a way to prepare for the clinical work involved with caring for this patient. You would also do well to think about teamwork </a:t>
            </a:r>
            <a:r>
              <a:rPr lang="en-US" b="0" dirty="0"/>
              <a:t>considerations that go beyond the pure clinical aspects of patient care. We’ll go over a few of these in a moment. Finally, if your facility is addressing the </a:t>
            </a:r>
            <a:r>
              <a:rPr lang="en-US" sz="1200" b="0" dirty="0"/>
              <a:t>AIM Severe Hypertension Clinical Bundle </a:t>
            </a:r>
            <a:r>
              <a:rPr lang="en-US" b="0" dirty="0"/>
              <a:t>as part of your commitment to improving patient safety, there are a few hypertension-specific planning questions you can address in your briefs and huddles.</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543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endParaRPr lang="en-US" dirty="0"/>
          </a:p>
          <a:p>
            <a:r>
              <a:rPr lang="en-US" dirty="0"/>
              <a:t>During your briefs and huddles you can think about team performance from various angles. A few items you might discuss include:</a:t>
            </a:r>
            <a:endParaRPr lang="en-US" dirty="0">
              <a:cs typeface="Calibri"/>
            </a:endParaRPr>
          </a:p>
          <a:p>
            <a:pPr marL="628650" lvl="1" indent="-171450">
              <a:buFont typeface="Arial" panose="020B0604020202020204" pitchFamily="34" charset="0"/>
              <a:buChar char="•"/>
            </a:pPr>
            <a:r>
              <a:rPr lang="en-US" dirty="0"/>
              <a:t>Roles and responsibilities – Does everyone know who is on the team? Does everyone know what each of their team members are responsible for? Are roles and assignments appropriate for the team members’ level of experience and expertise? Is there a clear leader?</a:t>
            </a:r>
          </a:p>
          <a:p>
            <a:pPr marL="628650" lvl="1" indent="-171450">
              <a:buFont typeface="Arial" panose="020B0604020202020204" pitchFamily="34" charset="0"/>
              <a:buChar char="•"/>
            </a:pPr>
            <a:r>
              <a:rPr lang="en-US" dirty="0"/>
              <a:t>Communication – How is it? Is it clear, timely, and complete? Is everyone getting the information they need when they need it? Are we confirming the receipt of information and clarifying uncertainties with a check-back? Are the verbal and nonverbal communication strategies the team used effective? Are we keeping the patient and her family involved and informed?</a:t>
            </a:r>
          </a:p>
          <a:p>
            <a:pPr marL="628650" lvl="1" indent="-171450">
              <a:buFont typeface="Arial" panose="020B0604020202020204" pitchFamily="34" charset="0"/>
              <a:buChar char="•"/>
            </a:pPr>
            <a:r>
              <a:rPr lang="en-US" dirty="0"/>
              <a:t>Situation awareness – What is everyone seeing? Is there anything that needs to be shared with the team? Is each member maintaining up-to-date awareness? Are team members communicating relevant insights and changes in the status of the patient to the rest of the team? Does the team have a similar understanding of what’s going on with this patient?</a:t>
            </a:r>
          </a:p>
          <a:p>
            <a:pPr marL="628650" lvl="1" indent="-171450">
              <a:buFont typeface="Arial" panose="020B0604020202020204" pitchFamily="34" charset="0"/>
              <a:buChar char="•"/>
            </a:pPr>
            <a:r>
              <a:rPr lang="en-US" dirty="0"/>
              <a:t>Workload – Is workload fair and equitable? Are there enough staff to handle the workload?</a:t>
            </a:r>
          </a:p>
          <a:p>
            <a:pPr marL="628650" lvl="1" indent="-171450">
              <a:buFont typeface="Arial" panose="020B0604020202020204" pitchFamily="34" charset="0"/>
              <a:buChar char="•"/>
            </a:pPr>
            <a:r>
              <a:rPr lang="en-US" dirty="0"/>
              <a:t>Task assistance – Are team members offering and requesting help from each other? Are offers of help genuine? Are requests for help honored?</a:t>
            </a:r>
          </a:p>
          <a:p>
            <a:pPr marL="628650" lvl="1" indent="-171450">
              <a:buFont typeface="Arial" panose="020B0604020202020204" pitchFamily="34" charset="0"/>
              <a:buChar char="•"/>
            </a:pPr>
            <a:r>
              <a:rPr lang="en-US" dirty="0"/>
              <a:t>Errors – Are we making any errors? How do we self-correct?</a:t>
            </a:r>
          </a:p>
          <a:p>
            <a:pPr marL="628650" lvl="1" indent="-171450">
              <a:buFont typeface="Arial" panose="020B0604020202020204" pitchFamily="34" charset="0"/>
              <a:buChar char="•"/>
            </a:pPr>
            <a:r>
              <a:rPr lang="en-US" dirty="0"/>
              <a:t>Resources – Do we have the staff, materials, and expertise needed to handle this case? For instance, was there enough medication to manage a severe hypertension event?</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You may find you don’t need to cross-walk through each of these points at every huddle or brief, especially if you’re familiar with your teammates and already have an established system and expectations in place for working together. However, it doesn’t hurt to touch base with each other on these points from time to time or use this list as a gentle reminder about how and what team dynamics may be affecting care beyond the clinical context. Even textbook clinical cases can sometimes go awry when teamwork is weak, so it’s important to consider these elements, too.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639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5.png"/><Relationship Id="rId21"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19.png"/><Relationship Id="rId4" Type="http://schemas.openxmlformats.org/officeDocument/2006/relationships/image" Target="../media/image6.png"/><Relationship Id="rId9" Type="http://schemas.microsoft.com/office/2007/relationships/hdphoto" Target="../media/hdphoto1.wdp"/><Relationship Id="rId14" Type="http://schemas.microsoft.com/office/2007/relationships/hdphoto" Target="../media/hdphoto2.wdp"/><Relationship Id="rId22"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26895" y="5513294"/>
            <a:ext cx="12218895" cy="134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26895" y="-8966"/>
            <a:ext cx="3659939" cy="6992472"/>
          </a:xfrm>
          <a:prstGeom prst="rect">
            <a:avLst/>
          </a:prstGeom>
        </p:spPr>
      </p:pic>
      <p:sp>
        <p:nvSpPr>
          <p:cNvPr id="2" name="Title 1">
            <a:extLst>
              <a:ext uri="{FF2B5EF4-FFF2-40B4-BE49-F238E27FC236}">
                <a16:creationId xmlns:a16="http://schemas.microsoft.com/office/drawing/2014/main" id="{6EE26F26-8B7C-504D-9EDB-67814BD7101A}"/>
              </a:ext>
            </a:extLst>
          </p:cNvPr>
          <p:cNvSpPr>
            <a:spLocks noGrp="1"/>
          </p:cNvSpPr>
          <p:nvPr>
            <p:ph type="ctrTitle" hasCustomPrompt="1"/>
          </p:nvPr>
        </p:nvSpPr>
        <p:spPr>
          <a:xfrm>
            <a:off x="3738282" y="2771586"/>
            <a:ext cx="6929718" cy="1042896"/>
          </a:xfrm>
        </p:spPr>
        <p:txBody>
          <a:bodyPr anchor="t"/>
          <a:lstStyle>
            <a:lvl1pPr algn="ctr">
              <a:defRPr sz="6000"/>
            </a:lvl1pPr>
          </a:lstStyle>
          <a:p>
            <a:r>
              <a:rPr lang="en-US" dirty="0"/>
              <a:t>Title</a:t>
            </a:r>
          </a:p>
        </p:txBody>
      </p:sp>
      <p:sp>
        <p:nvSpPr>
          <p:cNvPr id="13" name="Text Placeholder 12"/>
          <p:cNvSpPr>
            <a:spLocks noGrp="1"/>
          </p:cNvSpPr>
          <p:nvPr>
            <p:ph type="body" sz="quarter" idx="11"/>
          </p:nvPr>
        </p:nvSpPr>
        <p:spPr>
          <a:xfrm>
            <a:off x="3738563" y="3814482"/>
            <a:ext cx="6929437" cy="655917"/>
          </a:xfrm>
        </p:spPr>
        <p:txBody>
          <a:bodyPr>
            <a:noAutofit/>
          </a:bodyPr>
          <a:lstStyle>
            <a:lvl1pPr marL="0" indent="0" algn="ctr">
              <a:buNone/>
              <a:defRPr sz="1800">
                <a:solidFill>
                  <a:schemeClr val="bg1">
                    <a:lumMod val="50000"/>
                  </a:schemeClr>
                </a:solidFill>
              </a:defRPr>
            </a:lvl1pPr>
            <a:lvl2pPr marL="457200" indent="0">
              <a:buNone/>
              <a:defRPr sz="1800">
                <a:solidFill>
                  <a:schemeClr val="bg1">
                    <a:lumMod val="65000"/>
                  </a:schemeClr>
                </a:solidFill>
              </a:defRPr>
            </a:lvl2pPr>
            <a:lvl3pPr>
              <a:defRPr sz="1800">
                <a:solidFill>
                  <a:schemeClr val="bg1">
                    <a:lumMod val="65000"/>
                  </a:schemeClr>
                </a:solidFill>
              </a:defRPr>
            </a:lvl3pPr>
            <a:lvl4pPr>
              <a:defRPr sz="1800">
                <a:solidFill>
                  <a:schemeClr val="bg1">
                    <a:lumMod val="65000"/>
                  </a:schemeClr>
                </a:solidFill>
              </a:defRPr>
            </a:lvl4pPr>
            <a:lvl5pPr>
              <a:defRPr sz="1800">
                <a:solidFill>
                  <a:schemeClr val="bg1">
                    <a:lumMod val="65000"/>
                  </a:schemeClr>
                </a:solidFill>
              </a:defRPr>
            </a:lvl5pPr>
          </a:lstStyle>
          <a:p>
            <a:pPr lvl="0"/>
            <a:r>
              <a:rPr lang="en-US" dirty="0"/>
              <a:t>Edit Master text styles</a:t>
            </a:r>
          </a:p>
        </p:txBody>
      </p:sp>
      <p:sp>
        <p:nvSpPr>
          <p:cNvPr id="5" name="Text Placeholder 4"/>
          <p:cNvSpPr>
            <a:spLocks noGrp="1"/>
          </p:cNvSpPr>
          <p:nvPr>
            <p:ph type="body" sz="quarter" idx="12"/>
          </p:nvPr>
        </p:nvSpPr>
        <p:spPr>
          <a:xfrm>
            <a:off x="0" y="1885950"/>
            <a:ext cx="3409950" cy="3067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9964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2288-AB79-144E-BE0C-1690CF388D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47ED6E-E8A6-2148-856C-9B027A59B6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2C46B50-854A-F34F-8238-A8BF4DAB4D5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F37342-E42A-D045-9FFC-41AD10F779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E556BD1-4CA5-294F-BB80-BAD48DB1B0B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0DB26A-6068-5244-99E1-2C0551F93F64}"/>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EFE20376-F383-A24E-B127-08ED6B91859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61D6C2A-0B12-7144-AC21-36E7FBDFDDAB}"/>
              </a:ext>
            </a:extLst>
          </p:cNvPr>
          <p:cNvSpPr>
            <a:spLocks noGrp="1"/>
          </p:cNvSpPr>
          <p:nvPr>
            <p:ph type="sldNum" sz="quarter" idx="12"/>
          </p:nvPr>
        </p:nvSpPr>
        <p:spPr/>
        <p:txBody>
          <a:bodyPr/>
          <a:lstStyle/>
          <a:p>
            <a:fld id="{8895AF19-5198-2644-94C0-88A3103C9E93}" type="slidenum">
              <a:rPr lang="en-US" smtClean="0"/>
              <a:t>‹#›</a:t>
            </a:fld>
            <a:endParaRPr lang="en-US" dirty="0"/>
          </a:p>
        </p:txBody>
      </p:sp>
    </p:spTree>
    <p:extLst>
      <p:ext uri="{BB962C8B-B14F-4D97-AF65-F5344CB8AC3E}">
        <p14:creationId xmlns:p14="http://schemas.microsoft.com/office/powerpoint/2010/main" val="1678509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26895" y="5513294"/>
            <a:ext cx="12218895" cy="134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26895" y="-8966"/>
            <a:ext cx="3659939" cy="6992472"/>
          </a:xfrm>
          <a:prstGeom prst="rect">
            <a:avLst/>
          </a:prstGeom>
        </p:spPr>
      </p:pic>
      <p:sp>
        <p:nvSpPr>
          <p:cNvPr id="2" name="Title 1">
            <a:extLst>
              <a:ext uri="{FF2B5EF4-FFF2-40B4-BE49-F238E27FC236}">
                <a16:creationId xmlns:a16="http://schemas.microsoft.com/office/drawing/2014/main" id="{6EE26F26-8B7C-504D-9EDB-67814BD7101A}"/>
              </a:ext>
            </a:extLst>
          </p:cNvPr>
          <p:cNvSpPr>
            <a:spLocks noGrp="1"/>
          </p:cNvSpPr>
          <p:nvPr>
            <p:ph type="ctrTitle" hasCustomPrompt="1"/>
          </p:nvPr>
        </p:nvSpPr>
        <p:spPr>
          <a:xfrm>
            <a:off x="3738282" y="2771586"/>
            <a:ext cx="6929718" cy="1042896"/>
          </a:xfrm>
        </p:spPr>
        <p:txBody>
          <a:bodyPr anchor="t"/>
          <a:lstStyle>
            <a:lvl1pPr algn="ctr">
              <a:defRPr sz="6000"/>
            </a:lvl1pPr>
          </a:lstStyle>
          <a:p>
            <a:r>
              <a:rPr lang="en-US" dirty="0"/>
              <a:t>Title</a:t>
            </a:r>
          </a:p>
        </p:txBody>
      </p:sp>
      <p:sp>
        <p:nvSpPr>
          <p:cNvPr id="13" name="Text Placeholder 12"/>
          <p:cNvSpPr>
            <a:spLocks noGrp="1"/>
          </p:cNvSpPr>
          <p:nvPr>
            <p:ph type="body" sz="quarter" idx="11"/>
          </p:nvPr>
        </p:nvSpPr>
        <p:spPr>
          <a:xfrm>
            <a:off x="3738563" y="3814482"/>
            <a:ext cx="6929437" cy="655917"/>
          </a:xfrm>
        </p:spPr>
        <p:txBody>
          <a:bodyPr>
            <a:noAutofit/>
          </a:bodyPr>
          <a:lstStyle>
            <a:lvl1pPr marL="0" indent="0" algn="ctr">
              <a:buNone/>
              <a:defRPr sz="1800">
                <a:solidFill>
                  <a:schemeClr val="bg1">
                    <a:lumMod val="50000"/>
                  </a:schemeClr>
                </a:solidFill>
              </a:defRPr>
            </a:lvl1pPr>
            <a:lvl2pPr marL="457200" indent="0">
              <a:buNone/>
              <a:defRPr sz="1800">
                <a:solidFill>
                  <a:schemeClr val="bg1">
                    <a:lumMod val="65000"/>
                  </a:schemeClr>
                </a:solidFill>
              </a:defRPr>
            </a:lvl2pPr>
            <a:lvl3pPr>
              <a:defRPr sz="1800">
                <a:solidFill>
                  <a:schemeClr val="bg1">
                    <a:lumMod val="65000"/>
                  </a:schemeClr>
                </a:solidFill>
              </a:defRPr>
            </a:lvl3pPr>
            <a:lvl4pPr>
              <a:defRPr sz="1800">
                <a:solidFill>
                  <a:schemeClr val="bg1">
                    <a:lumMod val="65000"/>
                  </a:schemeClr>
                </a:solidFill>
              </a:defRPr>
            </a:lvl4pPr>
            <a:lvl5pPr>
              <a:defRPr sz="1800">
                <a:solidFill>
                  <a:schemeClr val="bg1">
                    <a:lumMod val="65000"/>
                  </a:schemeClr>
                </a:solidFill>
              </a:defRPr>
            </a:lvl5pPr>
          </a:lstStyle>
          <a:p>
            <a:pPr lvl="0"/>
            <a:r>
              <a:rPr lang="en-US" dirty="0"/>
              <a:t>Edit Master text styles</a:t>
            </a:r>
          </a:p>
        </p:txBody>
      </p:sp>
      <p:sp>
        <p:nvSpPr>
          <p:cNvPr id="5" name="Text Placeholder 4"/>
          <p:cNvSpPr>
            <a:spLocks noGrp="1"/>
          </p:cNvSpPr>
          <p:nvPr>
            <p:ph type="body" sz="quarter" idx="12"/>
          </p:nvPr>
        </p:nvSpPr>
        <p:spPr>
          <a:xfrm>
            <a:off x="0" y="1885950"/>
            <a:ext cx="3409950" cy="3067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8112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a:p>
        </p:txBody>
      </p:sp>
      <p:sp>
        <p:nvSpPr>
          <p:cNvPr id="7" name="Content Placeholder 2">
            <a:extLst>
              <a:ext uri="{FF2B5EF4-FFF2-40B4-BE49-F238E27FC236}">
                <a16:creationId xmlns:a16="http://schemas.microsoft.com/office/drawing/2014/main" id="{8B3B209A-E6BA-BE45-8C1D-998495651997}"/>
              </a:ext>
            </a:extLst>
          </p:cNvPr>
          <p:cNvSpPr>
            <a:spLocks noGrp="1"/>
          </p:cNvSpPr>
          <p:nvPr>
            <p:ph idx="13"/>
          </p:nvPr>
        </p:nvSpPr>
        <p:spPr>
          <a:xfrm>
            <a:off x="12306300" y="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8B3B209A-E6BA-BE45-8C1D-998495651997}"/>
              </a:ext>
            </a:extLst>
          </p:cNvPr>
          <p:cNvSpPr>
            <a:spLocks noGrp="1"/>
          </p:cNvSpPr>
          <p:nvPr>
            <p:ph idx="14"/>
          </p:nvPr>
        </p:nvSpPr>
        <p:spPr>
          <a:xfrm>
            <a:off x="12306300" y="20447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8B3B209A-E6BA-BE45-8C1D-998495651997}"/>
              </a:ext>
            </a:extLst>
          </p:cNvPr>
          <p:cNvSpPr>
            <a:spLocks noGrp="1"/>
          </p:cNvSpPr>
          <p:nvPr>
            <p:ph idx="15"/>
          </p:nvPr>
        </p:nvSpPr>
        <p:spPr>
          <a:xfrm>
            <a:off x="12306300" y="40894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B3B209A-E6BA-BE45-8C1D-998495651997}"/>
              </a:ext>
            </a:extLst>
          </p:cNvPr>
          <p:cNvSpPr>
            <a:spLocks noGrp="1"/>
          </p:cNvSpPr>
          <p:nvPr>
            <p:ph idx="16"/>
          </p:nvPr>
        </p:nvSpPr>
        <p:spPr>
          <a:xfrm>
            <a:off x="12306300" y="61341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5142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userDrawn="1"/>
        </p:nvGrpSpPr>
        <p:grpSpPr>
          <a:xfrm>
            <a:off x="831850" y="1062038"/>
            <a:ext cx="9937750" cy="4403898"/>
            <a:chOff x="831850" y="1062038"/>
            <a:chExt cx="9937750" cy="4403898"/>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831850" y="1062038"/>
              <a:ext cx="2305050" cy="4403898"/>
            </a:xfrm>
            <a:prstGeom prst="rect">
              <a:avLst/>
            </a:prstGeom>
          </p:spPr>
        </p:pic>
        <p:sp>
          <p:nvSpPr>
            <p:cNvPr id="4" name="Rounded Rectangle 3"/>
            <p:cNvSpPr/>
            <p:nvPr userDrawn="1"/>
          </p:nvSpPr>
          <p:spPr>
            <a:xfrm>
              <a:off x="952500" y="1709737"/>
              <a:ext cx="9817100" cy="2879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991D532-3394-BE4C-81E8-520A13CD24EB}"/>
              </a:ext>
            </a:extLst>
          </p:cNvPr>
          <p:cNvSpPr>
            <a:spLocks noGrp="1"/>
          </p:cNvSpPr>
          <p:nvPr>
            <p:ph type="title"/>
          </p:nvPr>
        </p:nvSpPr>
        <p:spPr>
          <a:xfrm>
            <a:off x="1238250" y="2260600"/>
            <a:ext cx="9913044" cy="133667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5F76542-B2E0-7A4E-92DD-5A8FD97C21F5}"/>
              </a:ext>
            </a:extLst>
          </p:cNvPr>
          <p:cNvSpPr>
            <a:spLocks noGrp="1"/>
          </p:cNvSpPr>
          <p:nvPr>
            <p:ph type="body" idx="1" hasCustomPrompt="1"/>
          </p:nvPr>
        </p:nvSpPr>
        <p:spPr>
          <a:xfrm>
            <a:off x="1238250" y="3660775"/>
            <a:ext cx="9913044" cy="8524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aster text styles</a:t>
            </a:r>
          </a:p>
        </p:txBody>
      </p:sp>
      <p:sp>
        <p:nvSpPr>
          <p:cNvPr id="6" name="Slide Number Placeholder 5">
            <a:extLst>
              <a:ext uri="{FF2B5EF4-FFF2-40B4-BE49-F238E27FC236}">
                <a16:creationId xmlns:a16="http://schemas.microsoft.com/office/drawing/2014/main" id="{F4C4FC45-958E-6D42-ABBA-D61F9017C16D}"/>
              </a:ext>
            </a:extLst>
          </p:cNvPr>
          <p:cNvSpPr>
            <a:spLocks noGrp="1"/>
          </p:cNvSpPr>
          <p:nvPr>
            <p:ph type="sldNum" sz="quarter" idx="12"/>
          </p:nvPr>
        </p:nvSpPr>
        <p:spPr/>
        <p:txBody>
          <a:bodyPr/>
          <a:lstStyle/>
          <a:p>
            <a:fld id="{8CE19BDE-ABDF-3B41-B278-49B517E6C0DD}" type="slidenum">
              <a:rPr lang="en-US" smtClean="0"/>
              <a:t>‹#›</a:t>
            </a:fld>
            <a:endParaRPr lang="en-US"/>
          </a:p>
        </p:txBody>
      </p:sp>
    </p:spTree>
    <p:extLst>
      <p:ext uri="{BB962C8B-B14F-4D97-AF65-F5344CB8AC3E}">
        <p14:creationId xmlns:p14="http://schemas.microsoft.com/office/powerpoint/2010/main" val="3014667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CE19BDE-ABDF-3B41-B278-49B517E6C0DD}" type="slidenum">
              <a:rPr lang="en-US" smtClean="0"/>
              <a:pPr/>
              <a:t>‹#›</a:t>
            </a:fld>
            <a:endParaRPr lang="en-US" dirty="0"/>
          </a:p>
        </p:txBody>
      </p:sp>
      <p:sp>
        <p:nvSpPr>
          <p:cNvPr id="5" name="Table Placeholder 4"/>
          <p:cNvSpPr>
            <a:spLocks noGrp="1"/>
          </p:cNvSpPr>
          <p:nvPr>
            <p:ph type="tbl" sz="quarter" idx="11"/>
          </p:nvPr>
        </p:nvSpPr>
        <p:spPr>
          <a:xfrm>
            <a:off x="838200" y="2070100"/>
            <a:ext cx="10515600" cy="3657600"/>
          </a:xfrm>
        </p:spPr>
        <p:txBody>
          <a:bodyPr/>
          <a:lstStyle/>
          <a:p>
            <a:endParaRPr lang="en-US" dirty="0"/>
          </a:p>
        </p:txBody>
      </p:sp>
    </p:spTree>
    <p:extLst>
      <p:ext uri="{BB962C8B-B14F-4D97-AF65-F5344CB8AC3E}">
        <p14:creationId xmlns:p14="http://schemas.microsoft.com/office/powerpoint/2010/main" val="131903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5524C-8E46-DD4F-A37F-410BEDA70F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78989D-7D96-334D-A6E6-434B8272F6CA}"/>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2517472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E415C-4C81-864C-B667-DD816A26EAE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316BFB-65CE-304A-97AE-7BCA4F5300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2CDF3-8FBC-4E47-A1FD-985C6F9C2440}"/>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F4D4C6-AC05-9740-8A96-A9505D7BD5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8A60E4-ED71-C44C-97EE-D49BF9999E03}"/>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7056866-F954-9E45-8482-1D02C351F8A6}"/>
              </a:ext>
            </a:extLst>
          </p:cNvPr>
          <p:cNvSpPr>
            <a:spLocks noGrp="1"/>
          </p:cNvSpPr>
          <p:nvPr>
            <p:ph type="sldNum" sz="quarter" idx="10"/>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4198623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2" y="-1"/>
            <a:ext cx="12191997" cy="6121401"/>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t="1" b="-1203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1"/>
          </p:nvPr>
        </p:nvSpPr>
        <p:spPr>
          <a:xfrm>
            <a:off x="12540811" y="843935"/>
            <a:ext cx="3364095" cy="920168"/>
          </a:xfr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7" name="Text Placeholder 5"/>
          <p:cNvSpPr>
            <a:spLocks noGrp="1"/>
          </p:cNvSpPr>
          <p:nvPr>
            <p:ph type="body" sz="quarter" idx="12"/>
          </p:nvPr>
        </p:nvSpPr>
        <p:spPr>
          <a:xfrm>
            <a:off x="12540811" y="2030222"/>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8" name="Text Placeholder 5"/>
          <p:cNvSpPr>
            <a:spLocks noGrp="1"/>
          </p:cNvSpPr>
          <p:nvPr>
            <p:ph type="body" sz="quarter" idx="13"/>
          </p:nvPr>
        </p:nvSpPr>
        <p:spPr>
          <a:xfrm>
            <a:off x="12540811" y="3186875"/>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9" name="Text Placeholder 5"/>
          <p:cNvSpPr>
            <a:spLocks noGrp="1"/>
          </p:cNvSpPr>
          <p:nvPr>
            <p:ph type="body" sz="quarter" idx="14"/>
          </p:nvPr>
        </p:nvSpPr>
        <p:spPr>
          <a:xfrm>
            <a:off x="12540811" y="4329789"/>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pic>
        <p:nvPicPr>
          <p:cNvPr id="70" name="Picture 69"/>
          <p:cNvPicPr>
            <a:picLocks noChangeAspect="1"/>
          </p:cNvPicPr>
          <p:nvPr userDrawn="1"/>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5500" y="1802203"/>
            <a:ext cx="8305800" cy="3277797"/>
          </a:xfrm>
          <a:prstGeom prst="rect">
            <a:avLst/>
          </a:prstGeom>
        </p:spPr>
      </p:pic>
      <p:pic>
        <p:nvPicPr>
          <p:cNvPr id="71" name="Picture 7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2815" y="6032895"/>
            <a:ext cx="1463809" cy="805873"/>
          </a:xfrm>
          <a:prstGeom prst="rect">
            <a:avLst/>
          </a:prstGeom>
          <a:effectLst>
            <a:innerShdw dist="50800" dir="2700000">
              <a:prstClr val="black">
                <a:alpha val="50000"/>
              </a:prstClr>
            </a:innerShdw>
          </a:effectLst>
        </p:spPr>
      </p:pic>
      <p:sp>
        <p:nvSpPr>
          <p:cNvPr id="72" name="Rectangle 71"/>
          <p:cNvSpPr/>
          <p:nvPr userDrawn="1"/>
        </p:nvSpPr>
        <p:spPr>
          <a:xfrm>
            <a:off x="10477521" y="6266191"/>
            <a:ext cx="1062951" cy="430887"/>
          </a:xfrm>
          <a:prstGeom prst="rect">
            <a:avLst/>
          </a:prstGeom>
        </p:spPr>
        <p:txBody>
          <a:bodyPr wrap="square">
            <a:spAutoFit/>
          </a:bodyPr>
          <a:lstStyle/>
          <a:p>
            <a:pPr algn="ctr"/>
            <a:r>
              <a:rPr lang="en-US" sz="1100" dirty="0">
                <a:solidFill>
                  <a:schemeClr val="bg1">
                    <a:lumMod val="50000"/>
                  </a:schemeClr>
                </a:solidFill>
              </a:rPr>
              <a:t>AHRQ &amp; AIM</a:t>
            </a:r>
          </a:p>
          <a:p>
            <a:pPr algn="l"/>
            <a:r>
              <a:rPr lang="en-US" sz="1100" dirty="0">
                <a:solidFill>
                  <a:schemeClr val="bg1">
                    <a:lumMod val="50000"/>
                  </a:schemeClr>
                </a:solidFill>
              </a:rPr>
              <a:t>SPPC-II, Tier</a:t>
            </a:r>
            <a:r>
              <a:rPr lang="en-US" sz="1100" baseline="0" dirty="0">
                <a:solidFill>
                  <a:schemeClr val="bg1">
                    <a:lumMod val="50000"/>
                  </a:schemeClr>
                </a:solidFill>
              </a:rPr>
              <a:t> I</a:t>
            </a:r>
            <a:endParaRPr lang="en-US" sz="1100" dirty="0">
              <a:solidFill>
                <a:schemeClr val="bg1">
                  <a:lumMod val="50000"/>
                </a:schemeClr>
              </a:solidFill>
            </a:endParaRPr>
          </a:p>
        </p:txBody>
      </p:sp>
      <p:sp>
        <p:nvSpPr>
          <p:cNvPr id="73" name="Slide Number Placeholder 5">
            <a:extLst>
              <a:ext uri="{FF2B5EF4-FFF2-40B4-BE49-F238E27FC236}">
                <a16:creationId xmlns:a16="http://schemas.microsoft.com/office/drawing/2014/main" id="{B17521B8-E168-5546-B91B-908564084265}"/>
              </a:ext>
            </a:extLst>
          </p:cNvPr>
          <p:cNvSpPr>
            <a:spLocks noGrp="1"/>
          </p:cNvSpPr>
          <p:nvPr>
            <p:ph type="sldNum" sz="quarter" idx="15"/>
          </p:nvPr>
        </p:nvSpPr>
        <p:spPr>
          <a:xfrm>
            <a:off x="11346437" y="6381158"/>
            <a:ext cx="431337" cy="365125"/>
          </a:xfrm>
        </p:spPr>
        <p:txBody>
          <a:bodyPr/>
          <a:lstStyle/>
          <a:p>
            <a:fld id="{8CE19BDE-ABDF-3B41-B278-49B517E6C0DD}" type="slidenum">
              <a:rPr lang="en-US" smtClean="0"/>
              <a:t>‹#›</a:t>
            </a:fld>
            <a:endParaRPr lang="en-US"/>
          </a:p>
        </p:txBody>
      </p:sp>
      <p:sp>
        <p:nvSpPr>
          <p:cNvPr id="2" name="Title 1"/>
          <p:cNvSpPr>
            <a:spLocks noGrp="1"/>
          </p:cNvSpPr>
          <p:nvPr>
            <p:ph type="title"/>
          </p:nvPr>
        </p:nvSpPr>
        <p:spPr>
          <a:xfrm rot="16200000">
            <a:off x="-2397916" y="2397917"/>
            <a:ext cx="6121400" cy="1325563"/>
          </a:xfrm>
          <a:solidFill>
            <a:schemeClr val="bg1"/>
          </a:solidFill>
          <a:ln w="19050">
            <a:solidFill>
              <a:schemeClr val="accent1"/>
            </a:solidFill>
          </a:ln>
        </p:spPr>
        <p:txBody>
          <a:bodyPr>
            <a:normAutofit/>
          </a:bodyPr>
          <a:lstStyle>
            <a:lvl1pPr algn="ctr">
              <a:defRPr sz="3600" b="1"/>
            </a:lvl1pPr>
          </a:lstStyle>
          <a:p>
            <a:r>
              <a:rPr lang="en-US" dirty="0"/>
              <a:t>Click to edit Master title style</a:t>
            </a:r>
          </a:p>
        </p:txBody>
      </p:sp>
    </p:spTree>
    <p:extLst>
      <p:ext uri="{BB962C8B-B14F-4D97-AF65-F5344CB8AC3E}">
        <p14:creationId xmlns:p14="http://schemas.microsoft.com/office/powerpoint/2010/main" val="3465619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ic Strip Norm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0"/>
          </p:nvPr>
        </p:nvSpPr>
        <p:spPr>
          <a:xfrm>
            <a:off x="12319000" y="0"/>
            <a:ext cx="5029200" cy="850897"/>
          </a:xfrm>
          <a:prstGeom prst="rec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9" name="Text Placeholder 7"/>
          <p:cNvSpPr>
            <a:spLocks noGrp="1"/>
          </p:cNvSpPr>
          <p:nvPr>
            <p:ph type="body" sz="quarter" idx="11"/>
          </p:nvPr>
        </p:nvSpPr>
        <p:spPr>
          <a:xfrm>
            <a:off x="12319000" y="1028700"/>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0" name="Text Placeholder 7"/>
          <p:cNvSpPr>
            <a:spLocks noGrp="1"/>
          </p:cNvSpPr>
          <p:nvPr>
            <p:ph type="body" sz="quarter" idx="12"/>
          </p:nvPr>
        </p:nvSpPr>
        <p:spPr>
          <a:xfrm>
            <a:off x="12319000" y="2124383"/>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1" name="Text Placeholder 7"/>
          <p:cNvSpPr>
            <a:spLocks noGrp="1"/>
          </p:cNvSpPr>
          <p:nvPr>
            <p:ph type="body" sz="quarter" idx="13"/>
          </p:nvPr>
        </p:nvSpPr>
        <p:spPr>
          <a:xfrm>
            <a:off x="12319000" y="3220066"/>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2" name="Text Placeholder 7"/>
          <p:cNvSpPr>
            <a:spLocks noGrp="1"/>
          </p:cNvSpPr>
          <p:nvPr>
            <p:ph type="body" sz="quarter" idx="14"/>
          </p:nvPr>
        </p:nvSpPr>
        <p:spPr>
          <a:xfrm>
            <a:off x="12319000" y="4259215"/>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3"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3758204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Hypertension">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1038008"/>
          </a:xfrm>
        </p:spPr>
        <p:txBody>
          <a:bodyPr/>
          <a:lstStyle/>
          <a:p>
            <a:r>
              <a:rPr lang="en-US" dirty="0"/>
              <a:t>Click to edit Master title style</a:t>
            </a:r>
          </a:p>
        </p:txBody>
      </p:sp>
      <p:sp>
        <p:nvSpPr>
          <p:cNvPr id="4"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3847187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5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dirty="0"/>
          </a:p>
        </p:txBody>
      </p:sp>
      <p:sp>
        <p:nvSpPr>
          <p:cNvPr id="7" name="Content Placeholder 2">
            <a:extLst>
              <a:ext uri="{FF2B5EF4-FFF2-40B4-BE49-F238E27FC236}">
                <a16:creationId xmlns:a16="http://schemas.microsoft.com/office/drawing/2014/main" id="{8B3B209A-E6BA-BE45-8C1D-998495651997}"/>
              </a:ext>
            </a:extLst>
          </p:cNvPr>
          <p:cNvSpPr>
            <a:spLocks noGrp="1"/>
          </p:cNvSpPr>
          <p:nvPr>
            <p:ph idx="13"/>
          </p:nvPr>
        </p:nvSpPr>
        <p:spPr>
          <a:xfrm>
            <a:off x="12306300" y="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8B3B209A-E6BA-BE45-8C1D-998495651997}"/>
              </a:ext>
            </a:extLst>
          </p:cNvPr>
          <p:cNvSpPr>
            <a:spLocks noGrp="1"/>
          </p:cNvSpPr>
          <p:nvPr>
            <p:ph idx="14"/>
          </p:nvPr>
        </p:nvSpPr>
        <p:spPr>
          <a:xfrm>
            <a:off x="12306300" y="20447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8B3B209A-E6BA-BE45-8C1D-998495651997}"/>
              </a:ext>
            </a:extLst>
          </p:cNvPr>
          <p:cNvSpPr>
            <a:spLocks noGrp="1"/>
          </p:cNvSpPr>
          <p:nvPr>
            <p:ph idx="15"/>
          </p:nvPr>
        </p:nvSpPr>
        <p:spPr>
          <a:xfrm>
            <a:off x="12306300" y="40894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B3B209A-E6BA-BE45-8C1D-998495651997}"/>
              </a:ext>
            </a:extLst>
          </p:cNvPr>
          <p:cNvSpPr>
            <a:spLocks noGrp="1"/>
          </p:cNvSpPr>
          <p:nvPr>
            <p:ph idx="16"/>
          </p:nvPr>
        </p:nvSpPr>
        <p:spPr>
          <a:xfrm>
            <a:off x="12306300" y="61341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2111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ver HEM">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1038008"/>
          </a:xfrm>
        </p:spPr>
        <p:txBody>
          <a:bodyPr/>
          <a:lstStyle/>
          <a:p>
            <a:r>
              <a:rPr lang="en-US" dirty="0"/>
              <a:t>Click to edit Master title style</a:t>
            </a:r>
          </a:p>
        </p:txBody>
      </p:sp>
      <p:sp>
        <p:nvSpPr>
          <p:cNvPr id="4"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791364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26895" y="5513294"/>
            <a:ext cx="12218895" cy="134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26895" y="-8966"/>
            <a:ext cx="3659939" cy="6992472"/>
          </a:xfrm>
          <a:prstGeom prst="rect">
            <a:avLst/>
          </a:prstGeom>
        </p:spPr>
      </p:pic>
      <p:sp>
        <p:nvSpPr>
          <p:cNvPr id="2" name="Title 1">
            <a:extLst>
              <a:ext uri="{FF2B5EF4-FFF2-40B4-BE49-F238E27FC236}">
                <a16:creationId xmlns:a16="http://schemas.microsoft.com/office/drawing/2014/main" id="{6EE26F26-8B7C-504D-9EDB-67814BD7101A}"/>
              </a:ext>
            </a:extLst>
          </p:cNvPr>
          <p:cNvSpPr>
            <a:spLocks noGrp="1"/>
          </p:cNvSpPr>
          <p:nvPr>
            <p:ph type="ctrTitle" hasCustomPrompt="1"/>
          </p:nvPr>
        </p:nvSpPr>
        <p:spPr>
          <a:xfrm>
            <a:off x="3738282" y="2771586"/>
            <a:ext cx="6929718" cy="1042896"/>
          </a:xfrm>
        </p:spPr>
        <p:txBody>
          <a:bodyPr anchor="t"/>
          <a:lstStyle>
            <a:lvl1pPr algn="ctr">
              <a:defRPr sz="6000"/>
            </a:lvl1pPr>
          </a:lstStyle>
          <a:p>
            <a:r>
              <a:rPr lang="en-US" dirty="0"/>
              <a:t>Title</a:t>
            </a:r>
          </a:p>
        </p:txBody>
      </p:sp>
      <p:sp>
        <p:nvSpPr>
          <p:cNvPr id="13" name="Text Placeholder 12"/>
          <p:cNvSpPr>
            <a:spLocks noGrp="1"/>
          </p:cNvSpPr>
          <p:nvPr>
            <p:ph type="body" sz="quarter" idx="11"/>
          </p:nvPr>
        </p:nvSpPr>
        <p:spPr>
          <a:xfrm>
            <a:off x="3738563" y="3814482"/>
            <a:ext cx="6929437" cy="655917"/>
          </a:xfrm>
        </p:spPr>
        <p:txBody>
          <a:bodyPr>
            <a:noAutofit/>
          </a:bodyPr>
          <a:lstStyle>
            <a:lvl1pPr marL="0" indent="0" algn="ctr">
              <a:buNone/>
              <a:defRPr sz="1800">
                <a:solidFill>
                  <a:schemeClr val="bg1">
                    <a:lumMod val="50000"/>
                  </a:schemeClr>
                </a:solidFill>
              </a:defRPr>
            </a:lvl1pPr>
            <a:lvl2pPr marL="457200" indent="0">
              <a:buNone/>
              <a:defRPr sz="1800">
                <a:solidFill>
                  <a:schemeClr val="bg1">
                    <a:lumMod val="65000"/>
                  </a:schemeClr>
                </a:solidFill>
              </a:defRPr>
            </a:lvl2pPr>
            <a:lvl3pPr>
              <a:defRPr sz="1800">
                <a:solidFill>
                  <a:schemeClr val="bg1">
                    <a:lumMod val="65000"/>
                  </a:schemeClr>
                </a:solidFill>
              </a:defRPr>
            </a:lvl3pPr>
            <a:lvl4pPr>
              <a:defRPr sz="1800">
                <a:solidFill>
                  <a:schemeClr val="bg1">
                    <a:lumMod val="65000"/>
                  </a:schemeClr>
                </a:solidFill>
              </a:defRPr>
            </a:lvl4pPr>
            <a:lvl5pPr>
              <a:defRPr sz="1800">
                <a:solidFill>
                  <a:schemeClr val="bg1">
                    <a:lumMod val="65000"/>
                  </a:schemeClr>
                </a:solidFill>
              </a:defRPr>
            </a:lvl5pPr>
          </a:lstStyle>
          <a:p>
            <a:pPr lvl="0"/>
            <a:r>
              <a:rPr lang="en-US" dirty="0"/>
              <a:t>Edit Master text styles</a:t>
            </a:r>
          </a:p>
        </p:txBody>
      </p:sp>
      <p:sp>
        <p:nvSpPr>
          <p:cNvPr id="5" name="Text Placeholder 4"/>
          <p:cNvSpPr>
            <a:spLocks noGrp="1"/>
          </p:cNvSpPr>
          <p:nvPr>
            <p:ph type="body" sz="quarter" idx="12"/>
          </p:nvPr>
        </p:nvSpPr>
        <p:spPr>
          <a:xfrm>
            <a:off x="0" y="1885950"/>
            <a:ext cx="3409950" cy="3067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3847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a:p>
        </p:txBody>
      </p:sp>
      <p:sp>
        <p:nvSpPr>
          <p:cNvPr id="7" name="Content Placeholder 2">
            <a:extLst>
              <a:ext uri="{FF2B5EF4-FFF2-40B4-BE49-F238E27FC236}">
                <a16:creationId xmlns:a16="http://schemas.microsoft.com/office/drawing/2014/main" id="{8B3B209A-E6BA-BE45-8C1D-998495651997}"/>
              </a:ext>
            </a:extLst>
          </p:cNvPr>
          <p:cNvSpPr>
            <a:spLocks noGrp="1"/>
          </p:cNvSpPr>
          <p:nvPr>
            <p:ph idx="13"/>
          </p:nvPr>
        </p:nvSpPr>
        <p:spPr>
          <a:xfrm>
            <a:off x="12306300" y="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8B3B209A-E6BA-BE45-8C1D-998495651997}"/>
              </a:ext>
            </a:extLst>
          </p:cNvPr>
          <p:cNvSpPr>
            <a:spLocks noGrp="1"/>
          </p:cNvSpPr>
          <p:nvPr>
            <p:ph idx="14"/>
          </p:nvPr>
        </p:nvSpPr>
        <p:spPr>
          <a:xfrm>
            <a:off x="12306300" y="20447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8B3B209A-E6BA-BE45-8C1D-998495651997}"/>
              </a:ext>
            </a:extLst>
          </p:cNvPr>
          <p:cNvSpPr>
            <a:spLocks noGrp="1"/>
          </p:cNvSpPr>
          <p:nvPr>
            <p:ph idx="15"/>
          </p:nvPr>
        </p:nvSpPr>
        <p:spPr>
          <a:xfrm>
            <a:off x="12306300" y="40894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B3B209A-E6BA-BE45-8C1D-998495651997}"/>
              </a:ext>
            </a:extLst>
          </p:cNvPr>
          <p:cNvSpPr>
            <a:spLocks noGrp="1"/>
          </p:cNvSpPr>
          <p:nvPr>
            <p:ph idx="16"/>
          </p:nvPr>
        </p:nvSpPr>
        <p:spPr>
          <a:xfrm>
            <a:off x="12306300" y="61341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159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userDrawn="1"/>
        </p:nvGrpSpPr>
        <p:grpSpPr>
          <a:xfrm>
            <a:off x="831850" y="1062038"/>
            <a:ext cx="9937750" cy="4403898"/>
            <a:chOff x="831850" y="1062038"/>
            <a:chExt cx="9937750" cy="4403898"/>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831850" y="1062038"/>
              <a:ext cx="2305050" cy="4403898"/>
            </a:xfrm>
            <a:prstGeom prst="rect">
              <a:avLst/>
            </a:prstGeom>
          </p:spPr>
        </p:pic>
        <p:sp>
          <p:nvSpPr>
            <p:cNvPr id="4" name="Rounded Rectangle 3"/>
            <p:cNvSpPr/>
            <p:nvPr userDrawn="1"/>
          </p:nvSpPr>
          <p:spPr>
            <a:xfrm>
              <a:off x="952500" y="1709737"/>
              <a:ext cx="9817100" cy="2879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991D532-3394-BE4C-81E8-520A13CD24EB}"/>
              </a:ext>
            </a:extLst>
          </p:cNvPr>
          <p:cNvSpPr>
            <a:spLocks noGrp="1"/>
          </p:cNvSpPr>
          <p:nvPr>
            <p:ph type="title"/>
          </p:nvPr>
        </p:nvSpPr>
        <p:spPr>
          <a:xfrm>
            <a:off x="1238250" y="2260600"/>
            <a:ext cx="9913044" cy="133667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5F76542-B2E0-7A4E-92DD-5A8FD97C21F5}"/>
              </a:ext>
            </a:extLst>
          </p:cNvPr>
          <p:cNvSpPr>
            <a:spLocks noGrp="1"/>
          </p:cNvSpPr>
          <p:nvPr>
            <p:ph type="body" idx="1" hasCustomPrompt="1"/>
          </p:nvPr>
        </p:nvSpPr>
        <p:spPr>
          <a:xfrm>
            <a:off x="1238250" y="3660775"/>
            <a:ext cx="9913044" cy="8524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aster text styles</a:t>
            </a:r>
          </a:p>
        </p:txBody>
      </p:sp>
      <p:sp>
        <p:nvSpPr>
          <p:cNvPr id="6" name="Slide Number Placeholder 5">
            <a:extLst>
              <a:ext uri="{FF2B5EF4-FFF2-40B4-BE49-F238E27FC236}">
                <a16:creationId xmlns:a16="http://schemas.microsoft.com/office/drawing/2014/main" id="{F4C4FC45-958E-6D42-ABBA-D61F9017C16D}"/>
              </a:ext>
            </a:extLst>
          </p:cNvPr>
          <p:cNvSpPr>
            <a:spLocks noGrp="1"/>
          </p:cNvSpPr>
          <p:nvPr>
            <p:ph type="sldNum" sz="quarter" idx="12"/>
          </p:nvPr>
        </p:nvSpPr>
        <p:spPr/>
        <p:txBody>
          <a:bodyPr/>
          <a:lstStyle/>
          <a:p>
            <a:fld id="{8CE19BDE-ABDF-3B41-B278-49B517E6C0DD}" type="slidenum">
              <a:rPr lang="en-US" smtClean="0"/>
              <a:t>‹#›</a:t>
            </a:fld>
            <a:endParaRPr lang="en-US"/>
          </a:p>
        </p:txBody>
      </p:sp>
    </p:spTree>
    <p:extLst>
      <p:ext uri="{BB962C8B-B14F-4D97-AF65-F5344CB8AC3E}">
        <p14:creationId xmlns:p14="http://schemas.microsoft.com/office/powerpoint/2010/main" val="547617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CE19BDE-ABDF-3B41-B278-49B517E6C0DD}" type="slidenum">
              <a:rPr lang="en-US" smtClean="0"/>
              <a:pPr/>
              <a:t>‹#›</a:t>
            </a:fld>
            <a:endParaRPr lang="en-US" dirty="0"/>
          </a:p>
        </p:txBody>
      </p:sp>
      <p:sp>
        <p:nvSpPr>
          <p:cNvPr id="5" name="Table Placeholder 4"/>
          <p:cNvSpPr>
            <a:spLocks noGrp="1"/>
          </p:cNvSpPr>
          <p:nvPr>
            <p:ph type="tbl" sz="quarter" idx="11"/>
          </p:nvPr>
        </p:nvSpPr>
        <p:spPr>
          <a:xfrm>
            <a:off x="838200" y="2070100"/>
            <a:ext cx="10515600" cy="3657600"/>
          </a:xfrm>
        </p:spPr>
        <p:txBody>
          <a:bodyPr/>
          <a:lstStyle/>
          <a:p>
            <a:endParaRPr lang="en-US" dirty="0"/>
          </a:p>
        </p:txBody>
      </p:sp>
    </p:spTree>
    <p:extLst>
      <p:ext uri="{BB962C8B-B14F-4D97-AF65-F5344CB8AC3E}">
        <p14:creationId xmlns:p14="http://schemas.microsoft.com/office/powerpoint/2010/main" val="2232953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E415C-4C81-864C-B667-DD816A26EAE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316BFB-65CE-304A-97AE-7BCA4F5300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2CDF3-8FBC-4E47-A1FD-985C6F9C2440}"/>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F4D4C6-AC05-9740-8A96-A9505D7BD5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8A60E4-ED71-C44C-97EE-D49BF9999E03}"/>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7056866-F954-9E45-8482-1D02C351F8A6}"/>
              </a:ext>
            </a:extLst>
          </p:cNvPr>
          <p:cNvSpPr>
            <a:spLocks noGrp="1"/>
          </p:cNvSpPr>
          <p:nvPr>
            <p:ph type="sldNum" sz="quarter" idx="10"/>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4938609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2" y="-1"/>
            <a:ext cx="12191997" cy="6121401"/>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t="1" b="-1203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1"/>
          </p:nvPr>
        </p:nvSpPr>
        <p:spPr>
          <a:xfrm>
            <a:off x="12540811" y="843935"/>
            <a:ext cx="3364095" cy="920168"/>
          </a:xfr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7" name="Text Placeholder 5"/>
          <p:cNvSpPr>
            <a:spLocks noGrp="1"/>
          </p:cNvSpPr>
          <p:nvPr>
            <p:ph type="body" sz="quarter" idx="12"/>
          </p:nvPr>
        </p:nvSpPr>
        <p:spPr>
          <a:xfrm>
            <a:off x="12540811" y="2030222"/>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8" name="Text Placeholder 5"/>
          <p:cNvSpPr>
            <a:spLocks noGrp="1"/>
          </p:cNvSpPr>
          <p:nvPr>
            <p:ph type="body" sz="quarter" idx="13"/>
          </p:nvPr>
        </p:nvSpPr>
        <p:spPr>
          <a:xfrm>
            <a:off x="12540811" y="3186875"/>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9" name="Text Placeholder 5"/>
          <p:cNvSpPr>
            <a:spLocks noGrp="1"/>
          </p:cNvSpPr>
          <p:nvPr>
            <p:ph type="body" sz="quarter" idx="14"/>
          </p:nvPr>
        </p:nvSpPr>
        <p:spPr>
          <a:xfrm>
            <a:off x="12540811" y="4329789"/>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pic>
        <p:nvPicPr>
          <p:cNvPr id="70" name="Picture 69"/>
          <p:cNvPicPr>
            <a:picLocks noChangeAspect="1"/>
          </p:cNvPicPr>
          <p:nvPr userDrawn="1"/>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5500" y="1802203"/>
            <a:ext cx="8305800" cy="3277797"/>
          </a:xfrm>
          <a:prstGeom prst="rect">
            <a:avLst/>
          </a:prstGeom>
        </p:spPr>
      </p:pic>
      <p:pic>
        <p:nvPicPr>
          <p:cNvPr id="71" name="Picture 7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2815" y="6032895"/>
            <a:ext cx="1463809" cy="805873"/>
          </a:xfrm>
          <a:prstGeom prst="rect">
            <a:avLst/>
          </a:prstGeom>
          <a:effectLst>
            <a:innerShdw dist="50800" dir="2700000">
              <a:prstClr val="black">
                <a:alpha val="50000"/>
              </a:prstClr>
            </a:innerShdw>
          </a:effectLst>
        </p:spPr>
      </p:pic>
      <p:sp>
        <p:nvSpPr>
          <p:cNvPr id="72" name="Rectangle 71"/>
          <p:cNvSpPr/>
          <p:nvPr userDrawn="1"/>
        </p:nvSpPr>
        <p:spPr>
          <a:xfrm>
            <a:off x="10477521" y="6266191"/>
            <a:ext cx="1062951" cy="430887"/>
          </a:xfrm>
          <a:prstGeom prst="rect">
            <a:avLst/>
          </a:prstGeom>
        </p:spPr>
        <p:txBody>
          <a:bodyPr wrap="square">
            <a:spAutoFit/>
          </a:bodyPr>
          <a:lstStyle/>
          <a:p>
            <a:pPr algn="ctr"/>
            <a:r>
              <a:rPr lang="en-US" sz="1100" dirty="0">
                <a:solidFill>
                  <a:schemeClr val="bg1">
                    <a:lumMod val="50000"/>
                  </a:schemeClr>
                </a:solidFill>
              </a:rPr>
              <a:t>AHRQ &amp; AIM</a:t>
            </a:r>
          </a:p>
          <a:p>
            <a:pPr algn="l"/>
            <a:r>
              <a:rPr lang="en-US" sz="1100" dirty="0">
                <a:solidFill>
                  <a:schemeClr val="bg1">
                    <a:lumMod val="50000"/>
                  </a:schemeClr>
                </a:solidFill>
              </a:rPr>
              <a:t>SPPC-II, Tier</a:t>
            </a:r>
            <a:r>
              <a:rPr lang="en-US" sz="1100" baseline="0" dirty="0">
                <a:solidFill>
                  <a:schemeClr val="bg1">
                    <a:lumMod val="50000"/>
                  </a:schemeClr>
                </a:solidFill>
              </a:rPr>
              <a:t> I</a:t>
            </a:r>
            <a:endParaRPr lang="en-US" sz="1100" dirty="0">
              <a:solidFill>
                <a:schemeClr val="bg1">
                  <a:lumMod val="50000"/>
                </a:schemeClr>
              </a:solidFill>
            </a:endParaRPr>
          </a:p>
        </p:txBody>
      </p:sp>
      <p:sp>
        <p:nvSpPr>
          <p:cNvPr id="73" name="Slide Number Placeholder 5">
            <a:extLst>
              <a:ext uri="{FF2B5EF4-FFF2-40B4-BE49-F238E27FC236}">
                <a16:creationId xmlns:a16="http://schemas.microsoft.com/office/drawing/2014/main" id="{B17521B8-E168-5546-B91B-908564084265}"/>
              </a:ext>
            </a:extLst>
          </p:cNvPr>
          <p:cNvSpPr>
            <a:spLocks noGrp="1"/>
          </p:cNvSpPr>
          <p:nvPr>
            <p:ph type="sldNum" sz="quarter" idx="15"/>
          </p:nvPr>
        </p:nvSpPr>
        <p:spPr>
          <a:xfrm>
            <a:off x="11346437" y="6381158"/>
            <a:ext cx="431337" cy="365125"/>
          </a:xfrm>
        </p:spPr>
        <p:txBody>
          <a:bodyPr/>
          <a:lstStyle/>
          <a:p>
            <a:fld id="{8CE19BDE-ABDF-3B41-B278-49B517E6C0DD}" type="slidenum">
              <a:rPr lang="en-US" smtClean="0"/>
              <a:t>‹#›</a:t>
            </a:fld>
            <a:endParaRPr lang="en-US"/>
          </a:p>
        </p:txBody>
      </p:sp>
      <p:sp>
        <p:nvSpPr>
          <p:cNvPr id="2" name="Title 1"/>
          <p:cNvSpPr>
            <a:spLocks noGrp="1"/>
          </p:cNvSpPr>
          <p:nvPr>
            <p:ph type="title"/>
          </p:nvPr>
        </p:nvSpPr>
        <p:spPr>
          <a:xfrm rot="16200000">
            <a:off x="-2397916" y="2397917"/>
            <a:ext cx="6121400" cy="1325563"/>
          </a:xfrm>
          <a:solidFill>
            <a:schemeClr val="bg1"/>
          </a:solidFill>
          <a:ln w="19050">
            <a:solidFill>
              <a:schemeClr val="accent1"/>
            </a:solidFill>
          </a:ln>
        </p:spPr>
        <p:txBody>
          <a:bodyPr>
            <a:normAutofit/>
          </a:bodyPr>
          <a:lstStyle>
            <a:lvl1pPr algn="ctr">
              <a:defRPr sz="3600" b="1"/>
            </a:lvl1pPr>
          </a:lstStyle>
          <a:p>
            <a:r>
              <a:rPr lang="en-US" dirty="0"/>
              <a:t>Click to edit Master title style</a:t>
            </a:r>
          </a:p>
        </p:txBody>
      </p:sp>
    </p:spTree>
    <p:extLst>
      <p:ext uri="{BB962C8B-B14F-4D97-AF65-F5344CB8AC3E}">
        <p14:creationId xmlns:p14="http://schemas.microsoft.com/office/powerpoint/2010/main" val="1525244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DC3C110-052F-324B-A7F0-37A722197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a:p>
        </p:txBody>
      </p:sp>
    </p:spTree>
    <p:extLst>
      <p:ext uri="{BB962C8B-B14F-4D97-AF65-F5344CB8AC3E}">
        <p14:creationId xmlns:p14="http://schemas.microsoft.com/office/powerpoint/2010/main" val="385367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userDrawn="1"/>
        </p:nvGrpSpPr>
        <p:grpSpPr>
          <a:xfrm>
            <a:off x="831850" y="1062038"/>
            <a:ext cx="9937750" cy="4403898"/>
            <a:chOff x="831850" y="1062038"/>
            <a:chExt cx="9937750" cy="4403898"/>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831850" y="1062038"/>
              <a:ext cx="2305050" cy="4403898"/>
            </a:xfrm>
            <a:prstGeom prst="rect">
              <a:avLst/>
            </a:prstGeom>
          </p:spPr>
        </p:pic>
        <p:sp>
          <p:nvSpPr>
            <p:cNvPr id="4" name="Rounded Rectangle 3"/>
            <p:cNvSpPr/>
            <p:nvPr userDrawn="1"/>
          </p:nvSpPr>
          <p:spPr>
            <a:xfrm>
              <a:off x="952500" y="1709737"/>
              <a:ext cx="9817100" cy="2879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B991D532-3394-BE4C-81E8-520A13CD24EB}"/>
              </a:ext>
            </a:extLst>
          </p:cNvPr>
          <p:cNvSpPr>
            <a:spLocks noGrp="1"/>
          </p:cNvSpPr>
          <p:nvPr>
            <p:ph type="title"/>
          </p:nvPr>
        </p:nvSpPr>
        <p:spPr>
          <a:xfrm>
            <a:off x="1238250" y="2260600"/>
            <a:ext cx="9913044" cy="133667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5F76542-B2E0-7A4E-92DD-5A8FD97C21F5}"/>
              </a:ext>
            </a:extLst>
          </p:cNvPr>
          <p:cNvSpPr>
            <a:spLocks noGrp="1"/>
          </p:cNvSpPr>
          <p:nvPr>
            <p:ph type="body" idx="1" hasCustomPrompt="1"/>
          </p:nvPr>
        </p:nvSpPr>
        <p:spPr>
          <a:xfrm>
            <a:off x="1238250" y="3660775"/>
            <a:ext cx="9913044" cy="8524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aster text styles</a:t>
            </a:r>
          </a:p>
        </p:txBody>
      </p:sp>
      <p:sp>
        <p:nvSpPr>
          <p:cNvPr id="6" name="Slide Number Placeholder 5">
            <a:extLst>
              <a:ext uri="{FF2B5EF4-FFF2-40B4-BE49-F238E27FC236}">
                <a16:creationId xmlns:a16="http://schemas.microsoft.com/office/drawing/2014/main" id="{F4C4FC45-958E-6D42-ABBA-D61F9017C16D}"/>
              </a:ext>
            </a:extLst>
          </p:cNvPr>
          <p:cNvSpPr>
            <a:spLocks noGrp="1"/>
          </p:cNvSpPr>
          <p:nvPr>
            <p:ph type="sldNum" sz="quarter" idx="12"/>
          </p:nvPr>
        </p:nvSpPr>
        <p:spPr/>
        <p:txBody>
          <a:bodyPr/>
          <a:lstStyle/>
          <a:p>
            <a:fld id="{8CE19BDE-ABDF-3B41-B278-49B517E6C0DD}" type="slidenum">
              <a:rPr lang="en-US" smtClean="0"/>
              <a:t>‹#›</a:t>
            </a:fld>
            <a:endParaRPr lang="en-US" dirty="0"/>
          </a:p>
        </p:txBody>
      </p:sp>
    </p:spTree>
    <p:extLst>
      <p:ext uri="{BB962C8B-B14F-4D97-AF65-F5344CB8AC3E}">
        <p14:creationId xmlns:p14="http://schemas.microsoft.com/office/powerpoint/2010/main" val="2011036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CE19BDE-ABDF-3B41-B278-49B517E6C0DD}" type="slidenum">
              <a:rPr lang="en-US" smtClean="0"/>
              <a:pPr/>
              <a:t>‹#›</a:t>
            </a:fld>
            <a:endParaRPr lang="en-US" dirty="0"/>
          </a:p>
        </p:txBody>
      </p:sp>
      <p:sp>
        <p:nvSpPr>
          <p:cNvPr id="5" name="Table Placeholder 4"/>
          <p:cNvSpPr>
            <a:spLocks noGrp="1"/>
          </p:cNvSpPr>
          <p:nvPr>
            <p:ph type="tbl" sz="quarter" idx="11"/>
          </p:nvPr>
        </p:nvSpPr>
        <p:spPr>
          <a:xfrm>
            <a:off x="838200" y="2070100"/>
            <a:ext cx="10515600" cy="3657600"/>
          </a:xfrm>
        </p:spPr>
        <p:txBody>
          <a:bodyPr/>
          <a:lstStyle/>
          <a:p>
            <a:endParaRPr lang="en-US" dirty="0"/>
          </a:p>
        </p:txBody>
      </p:sp>
    </p:spTree>
    <p:extLst>
      <p:ext uri="{BB962C8B-B14F-4D97-AF65-F5344CB8AC3E}">
        <p14:creationId xmlns:p14="http://schemas.microsoft.com/office/powerpoint/2010/main" val="313477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a:xfrm>
            <a:off x="2" y="-1"/>
            <a:ext cx="12191997" cy="6857999"/>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itle 2"/>
          <p:cNvSpPr txBox="1">
            <a:spLocks/>
          </p:cNvSpPr>
          <p:nvPr userDrawn="1"/>
        </p:nvSpPr>
        <p:spPr>
          <a:xfrm>
            <a:off x="428368" y="302125"/>
            <a:ext cx="11335264" cy="876130"/>
          </a:xfrm>
          <a:prstGeom prst="rect">
            <a:avLst/>
          </a:prstGeom>
          <a:solidFill>
            <a:schemeClr val="bg1">
              <a:alpha val="73000"/>
            </a:schemeClr>
          </a:solidFill>
          <a:effectLst>
            <a:softEdge rad="31750"/>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t>Post-partum Hemorrhage Scenario</a:t>
            </a:r>
            <a:endParaRPr lang="en-US" sz="4400" dirty="0"/>
          </a:p>
        </p:txBody>
      </p:sp>
      <p:pic>
        <p:nvPicPr>
          <p:cNvPr id="16" name="Picture 1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15299" y="1764103"/>
            <a:ext cx="5454909" cy="610344"/>
          </a:xfrm>
          <a:prstGeom prst="rect">
            <a:avLst/>
          </a:prstGeom>
        </p:spPr>
      </p:pic>
      <p:pic>
        <p:nvPicPr>
          <p:cNvPr id="17" name="Picture 16"/>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08875" y="2277283"/>
            <a:ext cx="2486356" cy="1106558"/>
          </a:xfrm>
          <a:prstGeom prst="rect">
            <a:avLst/>
          </a:prstGeom>
        </p:spPr>
      </p:pic>
      <p:pic>
        <p:nvPicPr>
          <p:cNvPr id="18" name="Picture 17"/>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1" y="3200400"/>
            <a:ext cx="4793371" cy="880846"/>
          </a:xfrm>
          <a:prstGeom prst="rect">
            <a:avLst/>
          </a:prstGeom>
        </p:spPr>
      </p:pic>
      <p:pic>
        <p:nvPicPr>
          <p:cNvPr id="19" name="Picture 18"/>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63732" y="2324425"/>
            <a:ext cx="3849555" cy="1012277"/>
          </a:xfrm>
          <a:prstGeom prst="rect">
            <a:avLst/>
          </a:prstGeom>
        </p:spPr>
      </p:pic>
      <p:pic>
        <p:nvPicPr>
          <p:cNvPr id="20" name="Picture 19"/>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1764103"/>
            <a:ext cx="3110873" cy="713922"/>
          </a:xfrm>
          <a:prstGeom prst="rect">
            <a:avLst/>
          </a:prstGeom>
        </p:spPr>
      </p:pic>
      <p:pic>
        <p:nvPicPr>
          <p:cNvPr id="21" name="Picture 20"/>
          <p:cNvPicPr>
            <a:picLocks noChangeAspect="1"/>
          </p:cNvPicPr>
          <p:nvPr userDrawn="1"/>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083038" y="2274278"/>
            <a:ext cx="2566220" cy="1109563"/>
          </a:xfrm>
          <a:prstGeom prst="rect">
            <a:avLst/>
          </a:prstGeom>
        </p:spPr>
      </p:pic>
      <p:pic>
        <p:nvPicPr>
          <p:cNvPr id="22" name="Picture 21"/>
          <p:cNvPicPr>
            <a:picLocks noChangeAspect="1"/>
          </p:cNvPicPr>
          <p:nvPr userDrawn="1"/>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29844" y="3264408"/>
            <a:ext cx="4303785" cy="816838"/>
          </a:xfrm>
          <a:prstGeom prst="rect">
            <a:avLst/>
          </a:prstGeom>
        </p:spPr>
      </p:pic>
      <p:pic>
        <p:nvPicPr>
          <p:cNvPr id="23" name="Picture 22"/>
          <p:cNvPicPr>
            <a:picLocks noChangeAspect="1"/>
          </p:cNvPicPr>
          <p:nvPr userDrawn="1"/>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950081" y="3990792"/>
            <a:ext cx="2486356" cy="599497"/>
          </a:xfrm>
          <a:prstGeom prst="rect">
            <a:avLst/>
          </a:prstGeom>
        </p:spPr>
      </p:pic>
      <p:pic>
        <p:nvPicPr>
          <p:cNvPr id="24" name="Picture 23"/>
          <p:cNvPicPr>
            <a:picLocks noChangeAspect="1"/>
          </p:cNvPicPr>
          <p:nvPr userDrawn="1"/>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7720651" y="3990792"/>
            <a:ext cx="3849559" cy="597425"/>
          </a:xfrm>
          <a:prstGeom prst="rect">
            <a:avLst/>
          </a:prstGeom>
        </p:spPr>
      </p:pic>
      <p:pic>
        <p:nvPicPr>
          <p:cNvPr id="25" name="Picture 24"/>
          <p:cNvPicPr>
            <a:picLocks noChangeAspect="1"/>
          </p:cNvPicPr>
          <p:nvPr userDrawn="1"/>
        </p:nvPicPr>
        <p:blipFill>
          <a:blip r:embed="rId13" cstate="print">
            <a:duotone>
              <a:schemeClr val="bg2">
                <a:shade val="45000"/>
                <a:satMod val="135000"/>
              </a:schemeClr>
              <a:prstClr val="white"/>
            </a:duotone>
            <a:extLst>
              <a:ext uri="{BEBA8EAE-BF5A-486C-A8C5-ECC9F3942E4B}">
                <a14:imgProps xmlns:a14="http://schemas.microsoft.com/office/drawing/2010/main">
                  <a14:imgLayer r:embed="rId14">
                    <a14:imgEffect>
                      <a14:artisticPencilSketch/>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3399741" y="3983962"/>
            <a:ext cx="2566220" cy="601125"/>
          </a:xfrm>
          <a:prstGeom prst="rect">
            <a:avLst/>
          </a:prstGeom>
        </p:spPr>
      </p:pic>
      <p:pic>
        <p:nvPicPr>
          <p:cNvPr id="26" name="Picture 2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42758" y="4494535"/>
            <a:ext cx="5454909" cy="610344"/>
          </a:xfrm>
          <a:prstGeom prst="rect">
            <a:avLst/>
          </a:prstGeom>
        </p:spPr>
      </p:pic>
      <p:pic>
        <p:nvPicPr>
          <p:cNvPr id="27" name="Picture 26"/>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4494535"/>
            <a:ext cx="3110873" cy="610344"/>
          </a:xfrm>
          <a:prstGeom prst="rect">
            <a:avLst/>
          </a:prstGeom>
        </p:spPr>
      </p:pic>
      <p:pic>
        <p:nvPicPr>
          <p:cNvPr id="28" name="Picture 27"/>
          <p:cNvPicPr>
            <a:picLocks noChangeAspect="1"/>
          </p:cNvPicPr>
          <p:nvPr userDrawn="1"/>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89468" y="1961656"/>
            <a:ext cx="395353" cy="486902"/>
          </a:xfrm>
          <a:prstGeom prst="rect">
            <a:avLst/>
          </a:prstGeom>
        </p:spPr>
      </p:pic>
      <p:sp>
        <p:nvSpPr>
          <p:cNvPr id="29" name="Flowchart: Process 28"/>
          <p:cNvSpPr/>
          <p:nvPr userDrawn="1"/>
        </p:nvSpPr>
        <p:spPr>
          <a:xfrm>
            <a:off x="4674474" y="1848208"/>
            <a:ext cx="1092013" cy="42606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p>
        </p:txBody>
      </p:sp>
      <p:pic>
        <p:nvPicPr>
          <p:cNvPr id="30" name="Picture 29"/>
          <p:cNvPicPr>
            <a:picLocks noChangeAspect="1"/>
          </p:cNvPicPr>
          <p:nvPr userDrawn="1"/>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371483" y="1764102"/>
            <a:ext cx="1197716" cy="596730"/>
          </a:xfrm>
          <a:prstGeom prst="rect">
            <a:avLst/>
          </a:prstGeom>
        </p:spPr>
      </p:pic>
      <p:sp>
        <p:nvSpPr>
          <p:cNvPr id="31" name="Rectangular Callout 30"/>
          <p:cNvSpPr/>
          <p:nvPr userDrawn="1"/>
        </p:nvSpPr>
        <p:spPr>
          <a:xfrm>
            <a:off x="8375489" y="1801303"/>
            <a:ext cx="822449" cy="144257"/>
          </a:xfrm>
          <a:prstGeom prst="wedgeRectCallout">
            <a:avLst>
              <a:gd name="adj1" fmla="val 40021"/>
              <a:gd name="adj2" fmla="val 10412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2" name="Rectangular Callout 31"/>
          <p:cNvSpPr/>
          <p:nvPr userDrawn="1"/>
        </p:nvSpPr>
        <p:spPr>
          <a:xfrm>
            <a:off x="9407216" y="2198041"/>
            <a:ext cx="716363" cy="169599"/>
          </a:xfrm>
          <a:prstGeom prst="wedgeRectCallout">
            <a:avLst>
              <a:gd name="adj1" fmla="val 57222"/>
              <a:gd name="adj2" fmla="val -164959"/>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3" name="Picture 32"/>
          <p:cNvPicPr>
            <a:picLocks noChangeAspect="1"/>
          </p:cNvPicPr>
          <p:nvPr userDrawn="1"/>
        </p:nvPicPr>
        <p:blipFill>
          <a:blip r:embed="rId1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97610" y="2563653"/>
            <a:ext cx="1388940" cy="676435"/>
          </a:xfrm>
          <a:prstGeom prst="rect">
            <a:avLst/>
          </a:prstGeom>
        </p:spPr>
      </p:pic>
      <p:sp>
        <p:nvSpPr>
          <p:cNvPr id="34" name="Rectangular Callout 33"/>
          <p:cNvSpPr/>
          <p:nvPr userDrawn="1"/>
        </p:nvSpPr>
        <p:spPr>
          <a:xfrm>
            <a:off x="4293696" y="2613099"/>
            <a:ext cx="966149" cy="124822"/>
          </a:xfrm>
          <a:prstGeom prst="wedgeRectCallout">
            <a:avLst>
              <a:gd name="adj1" fmla="val 33213"/>
              <a:gd name="adj2" fmla="val 129786"/>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5" name="Rectangular Callout 34"/>
          <p:cNvSpPr/>
          <p:nvPr userDrawn="1"/>
        </p:nvSpPr>
        <p:spPr>
          <a:xfrm>
            <a:off x="6480762" y="3173234"/>
            <a:ext cx="526356" cy="77773"/>
          </a:xfrm>
          <a:prstGeom prst="wedgeRectCallout">
            <a:avLst>
              <a:gd name="adj1" fmla="val -146004"/>
              <a:gd name="adj2" fmla="val -20841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6" name="Flowchart: Process 35"/>
          <p:cNvSpPr/>
          <p:nvPr userDrawn="1"/>
        </p:nvSpPr>
        <p:spPr>
          <a:xfrm>
            <a:off x="5889385" y="2787111"/>
            <a:ext cx="985825" cy="8624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7" name="Rectangular Callout 36"/>
          <p:cNvSpPr/>
          <p:nvPr userDrawn="1"/>
        </p:nvSpPr>
        <p:spPr>
          <a:xfrm>
            <a:off x="7021974" y="2457445"/>
            <a:ext cx="858879" cy="117132"/>
          </a:xfrm>
          <a:prstGeom prst="wedgeRectCallout">
            <a:avLst>
              <a:gd name="adj1" fmla="val 35789"/>
              <a:gd name="adj2" fmla="val 101164"/>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8" name="Picture 37"/>
          <p:cNvPicPr>
            <a:picLocks noChangeAspect="1"/>
          </p:cNvPicPr>
          <p:nvPr userDrawn="1"/>
        </p:nvPicPr>
        <p:blipFill>
          <a:blip r:embed="rId1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804960" y="2532058"/>
            <a:ext cx="1141057" cy="736786"/>
          </a:xfrm>
          <a:prstGeom prst="rect">
            <a:avLst/>
          </a:prstGeom>
        </p:spPr>
      </p:pic>
      <p:sp>
        <p:nvSpPr>
          <p:cNvPr id="39" name="Rectangular Callout 38"/>
          <p:cNvSpPr/>
          <p:nvPr userDrawn="1"/>
        </p:nvSpPr>
        <p:spPr>
          <a:xfrm>
            <a:off x="9267391" y="2689551"/>
            <a:ext cx="1308285" cy="120045"/>
          </a:xfrm>
          <a:prstGeom prst="wedgeRectCallout">
            <a:avLst>
              <a:gd name="adj1" fmla="val 51208"/>
              <a:gd name="adj2" fmla="val -9775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0" name="Flowchart: Process 39"/>
          <p:cNvSpPr/>
          <p:nvPr userDrawn="1"/>
        </p:nvSpPr>
        <p:spPr>
          <a:xfrm>
            <a:off x="9189629" y="2469321"/>
            <a:ext cx="1706932" cy="9338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1" name="Picture 40"/>
          <p:cNvPicPr>
            <a:picLocks noChangeAspect="1"/>
          </p:cNvPicPr>
          <p:nvPr userDrawn="1"/>
        </p:nvPicPr>
        <p:blipFill>
          <a:blip r:embed="rId1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644188" y="2490306"/>
            <a:ext cx="889441" cy="658242"/>
          </a:xfrm>
          <a:prstGeom prst="rect">
            <a:avLst/>
          </a:prstGeom>
        </p:spPr>
      </p:pic>
      <p:sp>
        <p:nvSpPr>
          <p:cNvPr id="42" name="Flowchart: Process 41"/>
          <p:cNvSpPr/>
          <p:nvPr userDrawn="1"/>
        </p:nvSpPr>
        <p:spPr>
          <a:xfrm>
            <a:off x="9285627" y="3148549"/>
            <a:ext cx="2162268" cy="5185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3" name="Picture 42"/>
          <p:cNvPicPr>
            <a:picLocks noChangeAspect="1"/>
          </p:cNvPicPr>
          <p:nvPr userDrawn="1"/>
        </p:nvPicPr>
        <p:blipFill>
          <a:blip r:embed="rId2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41853" y="3426207"/>
            <a:ext cx="855291" cy="538973"/>
          </a:xfrm>
          <a:prstGeom prst="rect">
            <a:avLst/>
          </a:prstGeom>
        </p:spPr>
      </p:pic>
      <p:sp>
        <p:nvSpPr>
          <p:cNvPr id="44" name="Rectangular Callout 43"/>
          <p:cNvSpPr/>
          <p:nvPr userDrawn="1"/>
        </p:nvSpPr>
        <p:spPr>
          <a:xfrm>
            <a:off x="5039813" y="3549172"/>
            <a:ext cx="866255" cy="137931"/>
          </a:xfrm>
          <a:prstGeom prst="wedgeRectCallout">
            <a:avLst>
              <a:gd name="adj1" fmla="val 73712"/>
              <a:gd name="adj2" fmla="val -2187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5" name="Flowchart: Process 44"/>
          <p:cNvSpPr/>
          <p:nvPr userDrawn="1"/>
        </p:nvSpPr>
        <p:spPr>
          <a:xfrm>
            <a:off x="3722894" y="3333476"/>
            <a:ext cx="1737199" cy="126820"/>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6" name="Rectangular Callout 45"/>
          <p:cNvSpPr/>
          <p:nvPr userDrawn="1"/>
        </p:nvSpPr>
        <p:spPr>
          <a:xfrm>
            <a:off x="10200925" y="3413428"/>
            <a:ext cx="695635" cy="179825"/>
          </a:xfrm>
          <a:prstGeom prst="wedgeRectCallout">
            <a:avLst>
              <a:gd name="adj1" fmla="val -130207"/>
              <a:gd name="adj2" fmla="val -3452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47" name="Flowchart: Process 46"/>
          <p:cNvSpPr/>
          <p:nvPr userDrawn="1"/>
        </p:nvSpPr>
        <p:spPr>
          <a:xfrm>
            <a:off x="8046451" y="3334766"/>
            <a:ext cx="1188696" cy="10777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48" name="Picture 47"/>
          <p:cNvPicPr>
            <a:picLocks noChangeAspect="1"/>
          </p:cNvPicPr>
          <p:nvPr userDrawn="1"/>
        </p:nvPicPr>
        <p:blipFill>
          <a:blip r:embed="rId2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91180" y="3321016"/>
            <a:ext cx="984336" cy="718113"/>
          </a:xfrm>
          <a:prstGeom prst="rect">
            <a:avLst/>
          </a:prstGeom>
          <a:ln w="3175">
            <a:solidFill>
              <a:schemeClr val="tx1"/>
            </a:solidFill>
          </a:ln>
        </p:spPr>
      </p:pic>
      <p:sp>
        <p:nvSpPr>
          <p:cNvPr id="49" name="Flowchart: Process 48"/>
          <p:cNvSpPr/>
          <p:nvPr userDrawn="1"/>
        </p:nvSpPr>
        <p:spPr>
          <a:xfrm>
            <a:off x="3463733" y="4090628"/>
            <a:ext cx="1089991" cy="7300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0" name="Picture 49"/>
          <p:cNvPicPr>
            <a:picLocks noChangeAspect="1"/>
          </p:cNvPicPr>
          <p:nvPr userDrawn="1"/>
        </p:nvPicPr>
        <p:blipFill>
          <a:blip r:embed="rId2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52826" y="3977262"/>
            <a:ext cx="887617" cy="531085"/>
          </a:xfrm>
          <a:prstGeom prst="rect">
            <a:avLst/>
          </a:prstGeom>
        </p:spPr>
      </p:pic>
      <p:sp>
        <p:nvSpPr>
          <p:cNvPr id="51" name="Rectangular Callout 50"/>
          <p:cNvSpPr/>
          <p:nvPr userDrawn="1"/>
        </p:nvSpPr>
        <p:spPr>
          <a:xfrm>
            <a:off x="5521297" y="4169717"/>
            <a:ext cx="256128" cy="82102"/>
          </a:xfrm>
          <a:prstGeom prst="wedgeRectCallout">
            <a:avLst>
              <a:gd name="adj1" fmla="val -106661"/>
              <a:gd name="adj2" fmla="val -4195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2" name="Flowchart: Process 51"/>
          <p:cNvSpPr/>
          <p:nvPr userDrawn="1"/>
        </p:nvSpPr>
        <p:spPr>
          <a:xfrm>
            <a:off x="6937831" y="4110712"/>
            <a:ext cx="1091757" cy="10254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3" name="Picture 52"/>
          <p:cNvPicPr>
            <a:picLocks noChangeAspect="1"/>
          </p:cNvPicPr>
          <p:nvPr userDrawn="1"/>
        </p:nvPicPr>
        <p:blipFill>
          <a:blip r:embed="rId2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540376" y="4148274"/>
            <a:ext cx="767987" cy="405372"/>
          </a:xfrm>
          <a:prstGeom prst="rect">
            <a:avLst/>
          </a:prstGeom>
        </p:spPr>
      </p:pic>
      <p:sp>
        <p:nvSpPr>
          <p:cNvPr id="54" name="Rectangular Callout 53"/>
          <p:cNvSpPr/>
          <p:nvPr userDrawn="1"/>
        </p:nvSpPr>
        <p:spPr>
          <a:xfrm>
            <a:off x="6160502" y="4080971"/>
            <a:ext cx="383069" cy="132290"/>
          </a:xfrm>
          <a:prstGeom prst="wedgeRectCallout">
            <a:avLst>
              <a:gd name="adj1" fmla="val 70480"/>
              <a:gd name="adj2" fmla="val 6492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5" name="Rectangular Callout 54"/>
          <p:cNvSpPr/>
          <p:nvPr userDrawn="1"/>
        </p:nvSpPr>
        <p:spPr>
          <a:xfrm>
            <a:off x="7308363" y="4347400"/>
            <a:ext cx="490808" cy="80108"/>
          </a:xfrm>
          <a:prstGeom prst="wedgeRectCallout">
            <a:avLst>
              <a:gd name="adj1" fmla="val -56191"/>
              <a:gd name="adj2" fmla="val -3334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6" name="Rectangular Callout 55"/>
          <p:cNvSpPr/>
          <p:nvPr userDrawn="1"/>
        </p:nvSpPr>
        <p:spPr>
          <a:xfrm>
            <a:off x="8375488" y="4075140"/>
            <a:ext cx="375953" cy="147084"/>
          </a:xfrm>
          <a:prstGeom prst="wedgeRectCallout">
            <a:avLst>
              <a:gd name="adj1" fmla="val -3146"/>
              <a:gd name="adj2" fmla="val 9847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7" name="Flowchart: Process 56"/>
          <p:cNvSpPr/>
          <p:nvPr userDrawn="1"/>
        </p:nvSpPr>
        <p:spPr>
          <a:xfrm>
            <a:off x="9569694" y="4189547"/>
            <a:ext cx="1449773" cy="5325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8" name="Picture 57"/>
          <p:cNvPicPr>
            <a:picLocks noChangeAspect="1"/>
          </p:cNvPicPr>
          <p:nvPr userDrawn="1"/>
        </p:nvPicPr>
        <p:blipFill>
          <a:blip r:embed="rId2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23757" y="4155765"/>
            <a:ext cx="411391" cy="357601"/>
          </a:xfrm>
          <a:prstGeom prst="rect">
            <a:avLst/>
          </a:prstGeom>
        </p:spPr>
      </p:pic>
      <p:sp>
        <p:nvSpPr>
          <p:cNvPr id="59" name="Rectangular Callout 58"/>
          <p:cNvSpPr/>
          <p:nvPr userDrawn="1"/>
        </p:nvSpPr>
        <p:spPr>
          <a:xfrm>
            <a:off x="5198076" y="4619764"/>
            <a:ext cx="1136821" cy="64698"/>
          </a:xfrm>
          <a:prstGeom prst="wedgeRectCallout">
            <a:avLst>
              <a:gd name="adj1" fmla="val 1183"/>
              <a:gd name="adj2" fmla="val 15214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0" name="Flowchart: Process 59"/>
          <p:cNvSpPr/>
          <p:nvPr userDrawn="1"/>
        </p:nvSpPr>
        <p:spPr>
          <a:xfrm>
            <a:off x="4612859" y="4881945"/>
            <a:ext cx="1647568" cy="12541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a:p>
            <a:r>
              <a:rPr lang="en-US" sz="1800" dirty="0">
                <a:solidFill>
                  <a:schemeClr val="tx1"/>
                </a:solidFill>
              </a:rPr>
              <a:t> </a:t>
            </a:r>
          </a:p>
          <a:p>
            <a:r>
              <a:rPr lang="en-US" sz="1800" dirty="0">
                <a:solidFill>
                  <a:schemeClr val="tx1"/>
                </a:solidFill>
              </a:rPr>
              <a:t> </a:t>
            </a:r>
          </a:p>
        </p:txBody>
      </p:sp>
      <p:pic>
        <p:nvPicPr>
          <p:cNvPr id="61" name="Picture 60"/>
          <p:cNvPicPr>
            <a:picLocks noChangeAspect="1"/>
          </p:cNvPicPr>
          <p:nvPr userDrawn="1"/>
        </p:nvPicPr>
        <p:blipFill>
          <a:blip r:embed="rId2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4155000" y="4580431"/>
            <a:ext cx="1104845" cy="548352"/>
          </a:xfrm>
          <a:prstGeom prst="rect">
            <a:avLst/>
          </a:prstGeom>
        </p:spPr>
      </p:pic>
      <p:sp>
        <p:nvSpPr>
          <p:cNvPr id="62" name="Rectangular Callout 61"/>
          <p:cNvSpPr/>
          <p:nvPr userDrawn="1"/>
        </p:nvSpPr>
        <p:spPr>
          <a:xfrm rot="11048636">
            <a:off x="3641151" y="4673227"/>
            <a:ext cx="538564" cy="120575"/>
          </a:xfrm>
          <a:prstGeom prst="wedgeRectCallout">
            <a:avLst>
              <a:gd name="adj1" fmla="val -47924"/>
              <a:gd name="adj2" fmla="val 441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3" name="Flowchart: Process 62"/>
          <p:cNvSpPr/>
          <p:nvPr userDrawn="1"/>
        </p:nvSpPr>
        <p:spPr>
          <a:xfrm>
            <a:off x="7036490" y="4623350"/>
            <a:ext cx="1454639" cy="9365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64" name="Picture 63"/>
          <p:cNvPicPr>
            <a:picLocks noChangeAspect="1"/>
          </p:cNvPicPr>
          <p:nvPr userDrawn="1"/>
        </p:nvPicPr>
        <p:blipFill>
          <a:blip r:embed="rId2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9429087" y="4518695"/>
            <a:ext cx="906456" cy="542357"/>
          </a:xfrm>
          <a:prstGeom prst="rect">
            <a:avLst/>
          </a:prstGeom>
        </p:spPr>
      </p:pic>
      <p:sp>
        <p:nvSpPr>
          <p:cNvPr id="65" name="Rectangular Callout 64"/>
          <p:cNvSpPr/>
          <p:nvPr userDrawn="1"/>
        </p:nvSpPr>
        <p:spPr>
          <a:xfrm>
            <a:off x="10569199" y="4626082"/>
            <a:ext cx="298908" cy="155732"/>
          </a:xfrm>
          <a:prstGeom prst="wedgeRectCallout">
            <a:avLst>
              <a:gd name="adj1" fmla="val -130207"/>
              <a:gd name="adj2" fmla="val -3601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6" name="Flowchart: Process 65"/>
          <p:cNvSpPr/>
          <p:nvPr userDrawn="1"/>
        </p:nvSpPr>
        <p:spPr>
          <a:xfrm>
            <a:off x="7367028" y="4893117"/>
            <a:ext cx="1358845" cy="51533"/>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Tree>
    <p:extLst>
      <p:ext uri="{BB962C8B-B14F-4D97-AF65-F5344CB8AC3E}">
        <p14:creationId xmlns:p14="http://schemas.microsoft.com/office/powerpoint/2010/main" val="1670113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Content_block">
    <p:spTree>
      <p:nvGrpSpPr>
        <p:cNvPr id="1" name=""/>
        <p:cNvGrpSpPr/>
        <p:nvPr/>
      </p:nvGrpSpPr>
      <p:grpSpPr>
        <a:xfrm>
          <a:off x="0" y="0"/>
          <a:ext cx="0" cy="0"/>
          <a:chOff x="0" y="0"/>
          <a:chExt cx="0" cy="0"/>
        </a:xfrm>
      </p:grpSpPr>
      <p:sp>
        <p:nvSpPr>
          <p:cNvPr id="4" name="Rounded Rectangle 3"/>
          <p:cNvSpPr/>
          <p:nvPr userDrawn="1"/>
        </p:nvSpPr>
        <p:spPr bwMode="auto">
          <a:xfrm>
            <a:off x="0" y="304800"/>
            <a:ext cx="11277600" cy="1295400"/>
          </a:xfrm>
          <a:custGeom>
            <a:avLst/>
            <a:gdLst/>
            <a:ahLst/>
            <a:cxnLst/>
            <a:rect l="l" t="t" r="r" b="b"/>
            <a:pathLst>
              <a:path w="8458200" h="1295400">
                <a:moveTo>
                  <a:pt x="0" y="0"/>
                </a:moveTo>
                <a:lnTo>
                  <a:pt x="8376525" y="0"/>
                </a:lnTo>
                <a:cubicBezTo>
                  <a:pt x="8421633" y="0"/>
                  <a:pt x="8458200" y="36567"/>
                  <a:pt x="8458200" y="81675"/>
                </a:cubicBezTo>
                <a:lnTo>
                  <a:pt x="8458200" y="1213725"/>
                </a:lnTo>
                <a:cubicBezTo>
                  <a:pt x="8458200" y="1258833"/>
                  <a:pt x="8421633" y="1295400"/>
                  <a:pt x="8376525" y="1295400"/>
                </a:cubicBezTo>
                <a:lnTo>
                  <a:pt x="0" y="1295400"/>
                </a:lnTo>
                <a:close/>
              </a:path>
            </a:pathLst>
          </a:custGeom>
          <a:solidFill>
            <a:schemeClr val="bg1"/>
          </a:solidFill>
          <a:ln w="9525" cap="flat" cmpd="sng" algn="ctr">
            <a:solidFill>
              <a:schemeClr val="accent2">
                <a:lumMod val="20000"/>
                <a:lumOff val="80000"/>
              </a:schemeClr>
            </a:solidFill>
            <a:prstDash val="solid"/>
            <a:round/>
            <a:headEnd type="none" w="med" len="med"/>
            <a:tailEnd type="none" w="med" len="med"/>
          </a:ln>
          <a:effectLst>
            <a:outerShdw blurRad="38100" dist="38100" dir="8100000" algn="tr" rotWithShape="0">
              <a:schemeClr val="tx1">
                <a:lumMod val="50000"/>
                <a:lumOff val="50000"/>
                <a:alpha val="4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 name="Title 1"/>
          <p:cNvSpPr>
            <a:spLocks noGrp="1"/>
          </p:cNvSpPr>
          <p:nvPr>
            <p:ph type="title"/>
          </p:nvPr>
        </p:nvSpPr>
        <p:spPr>
          <a:xfrm>
            <a:off x="1079501" y="381000"/>
            <a:ext cx="9893300" cy="1143000"/>
          </a:xfrm>
        </p:spPr>
        <p:txBody>
          <a:bodyPr anchor="ctr"/>
          <a:lstStyle>
            <a:lvl1pPr>
              <a:defRPr sz="3200" baseline="0"/>
            </a:lvl1pPr>
          </a:lstStyle>
          <a:p>
            <a:endParaRPr lang="en-US" dirty="0"/>
          </a:p>
        </p:txBody>
      </p:sp>
      <p:sp>
        <p:nvSpPr>
          <p:cNvPr id="5" name="Slide Number Placeholder 5"/>
          <p:cNvSpPr>
            <a:spLocks noGrp="1"/>
          </p:cNvSpPr>
          <p:nvPr>
            <p:ph type="sldNum" sz="quarter" idx="12"/>
          </p:nvPr>
        </p:nvSpPr>
        <p:spPr>
          <a:xfrm>
            <a:off x="10871200" y="6324600"/>
            <a:ext cx="558800" cy="304800"/>
          </a:xfrm>
        </p:spPr>
        <p:txBody>
          <a:bodyPr/>
          <a:lstStyle>
            <a:lvl1pPr>
              <a:defRPr/>
            </a:lvl1pPr>
          </a:lstStyle>
          <a:p>
            <a:fld id="{700BC924-6907-417A-B366-F607245C071E}" type="slidenum">
              <a:rPr lang="en-US"/>
              <a:pPr/>
              <a:t>‹#›</a:t>
            </a:fld>
            <a:endParaRPr lang="en-US" dirty="0">
              <a:solidFill>
                <a:srgbClr val="002C77"/>
              </a:solidFill>
            </a:endParaRPr>
          </a:p>
        </p:txBody>
      </p:sp>
      <p:sp>
        <p:nvSpPr>
          <p:cNvPr id="6" name="Text Placeholder 9"/>
          <p:cNvSpPr>
            <a:spLocks noGrp="1"/>
          </p:cNvSpPr>
          <p:nvPr>
            <p:ph type="body" sz="quarter" idx="13" hasCustomPrompt="1"/>
          </p:nvPr>
        </p:nvSpPr>
        <p:spPr>
          <a:xfrm>
            <a:off x="7010400" y="6324600"/>
            <a:ext cx="3657600" cy="304800"/>
          </a:xfrm>
          <a:prstGeom prst="rect">
            <a:avLst/>
          </a:prstGeom>
        </p:spPr>
        <p:txBody>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Reference or </a:t>
            </a:r>
            <a:r>
              <a:rPr lang="en-US" dirty="0" err="1"/>
              <a:t>url</a:t>
            </a:r>
            <a:r>
              <a:rPr lang="en-US" dirty="0"/>
              <a:t> goes here</a:t>
            </a:r>
          </a:p>
        </p:txBody>
      </p:sp>
      <p:sp>
        <p:nvSpPr>
          <p:cNvPr id="7" name="Content Placeholder 2"/>
          <p:cNvSpPr>
            <a:spLocks noGrp="1"/>
          </p:cNvSpPr>
          <p:nvPr>
            <p:ph idx="1"/>
          </p:nvPr>
        </p:nvSpPr>
        <p:spPr>
          <a:xfrm>
            <a:off x="1079500" y="1981200"/>
            <a:ext cx="10363200" cy="4114800"/>
          </a:xfrm>
          <a:prstGeom prst="rect">
            <a:avLst/>
          </a:prstGeom>
        </p:spPr>
        <p:txBody>
          <a:bodyPr/>
          <a:lstStyle>
            <a:lvl1pPr>
              <a:spcAft>
                <a:spcPts val="400"/>
              </a:spcAft>
              <a:buClr>
                <a:srgbClr val="41B649"/>
              </a:buClr>
              <a:defRPr sz="2800"/>
            </a:lvl1pPr>
            <a:lvl2pPr>
              <a:spcAft>
                <a:spcPts val="200"/>
              </a:spcAft>
              <a:buClr>
                <a:srgbClr val="41B649"/>
              </a:buClr>
              <a:defRPr sz="2400"/>
            </a:lvl2pPr>
            <a:lvl3pPr>
              <a:buClr>
                <a:srgbClr val="41B649"/>
              </a:buClr>
              <a:defRPr sz="2000"/>
            </a:lvl3pPr>
            <a:lvl4pPr>
              <a:buClr>
                <a:srgbClr val="41B649"/>
              </a:buClr>
              <a:defRPr sz="1800"/>
            </a:lvl4pPr>
            <a:lvl5pPr>
              <a:buClr>
                <a:srgbClr val="41B649"/>
              </a:buClr>
              <a:defRPr sz="1600"/>
            </a:lvl5pPr>
          </a:lstStyle>
          <a:p>
            <a:pPr lvl="0"/>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25000" b="50000"/>
          <a:stretch/>
        </p:blipFill>
        <p:spPr>
          <a:xfrm>
            <a:off x="0" y="6790696"/>
            <a:ext cx="12192000" cy="79310"/>
          </a:xfrm>
          <a:prstGeom prst="rect">
            <a:avLst/>
          </a:prstGeom>
        </p:spPr>
      </p:pic>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25000" b="50000"/>
          <a:stretch/>
        </p:blipFill>
        <p:spPr>
          <a:xfrm>
            <a:off x="0" y="3111"/>
            <a:ext cx="12192000" cy="79310"/>
          </a:xfrm>
          <a:prstGeom prst="rect">
            <a:avLst/>
          </a:prstGeom>
        </p:spPr>
      </p:pic>
    </p:spTree>
    <p:extLst>
      <p:ext uri="{BB962C8B-B14F-4D97-AF65-F5344CB8AC3E}">
        <p14:creationId xmlns:p14="http://schemas.microsoft.com/office/powerpoint/2010/main" val="1747127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8D56D-74D1-834E-80E8-74427B942A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CEDB51-F049-BA46-9D9D-22A005B82DAB}"/>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B90159AD-AB85-D441-8119-CC4845F7C41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747EA9-DA6E-3248-A9B4-515939987D39}"/>
              </a:ext>
            </a:extLst>
          </p:cNvPr>
          <p:cNvSpPr>
            <a:spLocks noGrp="1"/>
          </p:cNvSpPr>
          <p:nvPr>
            <p:ph type="sldNum" sz="quarter" idx="12"/>
          </p:nvPr>
        </p:nvSpPr>
        <p:spPr/>
        <p:txBody>
          <a:bodyPr/>
          <a:lstStyle/>
          <a:p>
            <a:fld id="{8CE19BDE-ABDF-3B41-B278-49B517E6C0DD}" type="slidenum">
              <a:rPr lang="en-US" smtClean="0"/>
              <a:t>‹#›</a:t>
            </a:fld>
            <a:endParaRPr lang="en-US" dirty="0"/>
          </a:p>
        </p:txBody>
      </p:sp>
    </p:spTree>
    <p:extLst>
      <p:ext uri="{BB962C8B-B14F-4D97-AF65-F5344CB8AC3E}">
        <p14:creationId xmlns:p14="http://schemas.microsoft.com/office/powerpoint/2010/main" val="3065099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2721E-DFD3-7640-8072-82D5E77031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01E36B-1128-574A-B7BC-9EA1BDF6960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10BC45-E958-6A4C-9E99-52D753F1252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AEB21C-C41A-DF48-9275-F2D51B45715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D805FF3B-D609-B145-8A19-D6109D60686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B6441CE-667E-2C44-8DEF-8DF4566AFA37}"/>
              </a:ext>
            </a:extLst>
          </p:cNvPr>
          <p:cNvSpPr>
            <a:spLocks noGrp="1"/>
          </p:cNvSpPr>
          <p:nvPr>
            <p:ph type="sldNum" sz="quarter" idx="12"/>
          </p:nvPr>
        </p:nvSpPr>
        <p:spPr/>
        <p:txBody>
          <a:bodyPr/>
          <a:lstStyle/>
          <a:p>
            <a:fld id="{8895AF19-5198-2644-94C0-88A3103C9E93}" type="slidenum">
              <a:rPr lang="en-US" smtClean="0"/>
              <a:t>‹#›</a:t>
            </a:fld>
            <a:endParaRPr lang="en-US" dirty="0"/>
          </a:p>
        </p:txBody>
      </p:sp>
    </p:spTree>
    <p:extLst>
      <p:ext uri="{BB962C8B-B14F-4D97-AF65-F5344CB8AC3E}">
        <p14:creationId xmlns:p14="http://schemas.microsoft.com/office/powerpoint/2010/main" val="3902755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BBF48-6DB9-D241-8178-D684E6ADD6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51E18C-6E41-B644-B96A-3D1766BC46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C0A12-D1AD-D245-9A4A-E8909A488DC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B84A782-6FAF-ED43-8D07-A86BBDB432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819348-AA7F-E342-AA62-A8F1A1577B88}"/>
              </a:ext>
            </a:extLst>
          </p:cNvPr>
          <p:cNvSpPr>
            <a:spLocks noGrp="1"/>
          </p:cNvSpPr>
          <p:nvPr>
            <p:ph type="sldNum" sz="quarter" idx="12"/>
          </p:nvPr>
        </p:nvSpPr>
        <p:spPr/>
        <p:txBody>
          <a:bodyPr/>
          <a:lstStyle/>
          <a:p>
            <a:fld id="{8895AF19-5198-2644-94C0-88A3103C9E93}" type="slidenum">
              <a:rPr lang="en-US" smtClean="0"/>
              <a:t>‹#›</a:t>
            </a:fld>
            <a:endParaRPr lang="en-US" dirty="0"/>
          </a:p>
        </p:txBody>
      </p:sp>
    </p:spTree>
    <p:extLst>
      <p:ext uri="{BB962C8B-B14F-4D97-AF65-F5344CB8AC3E}">
        <p14:creationId xmlns:p14="http://schemas.microsoft.com/office/powerpoint/2010/main" val="656985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12">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sp>
        <p:nvSpPr>
          <p:cNvPr id="2" name="Title Placeholder 1">
            <a:extLst>
              <a:ext uri="{FF2B5EF4-FFF2-40B4-BE49-F238E27FC236}">
                <a16:creationId xmlns:a16="http://schemas.microsoft.com/office/drawing/2014/main" id="{B81E6E3C-D605-3E42-B966-E265408EA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E700E1A-148D-E74A-99C5-EF34E045BD26}"/>
              </a:ext>
            </a:extLst>
          </p:cNvPr>
          <p:cNvSpPr>
            <a:spLocks noGrp="1"/>
          </p:cNvSpPr>
          <p:nvPr>
            <p:ph type="body" idx="1"/>
          </p:nvPr>
        </p:nvSpPr>
        <p:spPr>
          <a:xfrm>
            <a:off x="838200" y="1825625"/>
            <a:ext cx="10515600" cy="39993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pic>
        <p:nvPicPr>
          <p:cNvPr id="13" name="Picture 12"/>
          <p:cNvPicPr>
            <a:picLocks noChangeAspect="1"/>
          </p:cNvPicPr>
          <p:nvPr userDrawn="1"/>
        </p:nvPicPr>
        <p:blipFill rotWithShape="1">
          <a:blip r:embed="rId12">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4" name="Picture 13"/>
          <p:cNvPicPr>
            <a:picLocks noChangeAspect="1"/>
          </p:cNvPicPr>
          <p:nvPr userDrawn="1"/>
        </p:nvPicPr>
        <p:blipFill rotWithShape="1">
          <a:blip r:embed="rId12">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5" name="Picture 14"/>
          <p:cNvPicPr>
            <a:picLocks noChangeAspect="1"/>
          </p:cNvPicPr>
          <p:nvPr userDrawn="1"/>
        </p:nvPicPr>
        <p:blipFill rotWithShape="1">
          <a:blip r:embed="rId12">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
        <p:nvSpPr>
          <p:cNvPr id="10" name="Rectangle 9">
            <a:extLst>
              <a:ext uri="{FF2B5EF4-FFF2-40B4-BE49-F238E27FC236}">
                <a16:creationId xmlns:a16="http://schemas.microsoft.com/office/drawing/2014/main" id="{260FFFA8-B427-8A49-9320-A7A529233A8E}"/>
              </a:ext>
            </a:extLst>
          </p:cNvPr>
          <p:cNvSpPr/>
          <p:nvPr userDrawn="1"/>
        </p:nvSpPr>
        <p:spPr>
          <a:xfrm>
            <a:off x="11129049" y="6004289"/>
            <a:ext cx="1062951" cy="769441"/>
          </a:xfrm>
          <a:prstGeom prst="rect">
            <a:avLst/>
          </a:prstGeom>
        </p:spPr>
        <p:txBody>
          <a:bodyPr wrap="square">
            <a:spAutoFit/>
          </a:bodyPr>
          <a:lstStyle/>
          <a:p>
            <a:pPr algn="r"/>
            <a:r>
              <a:rPr lang="en-US" sz="1100" dirty="0">
                <a:solidFill>
                  <a:schemeClr val="bg1">
                    <a:lumMod val="50000"/>
                  </a:schemeClr>
                </a:solidFill>
              </a:rPr>
              <a:t>Hospital AIM Team </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spTree>
    <p:extLst>
      <p:ext uri="{BB962C8B-B14F-4D97-AF65-F5344CB8AC3E}">
        <p14:creationId xmlns:p14="http://schemas.microsoft.com/office/powerpoint/2010/main" val="3864743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9">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sp>
        <p:nvSpPr>
          <p:cNvPr id="2" name="Title Placeholder 1">
            <a:extLst>
              <a:ext uri="{FF2B5EF4-FFF2-40B4-BE49-F238E27FC236}">
                <a16:creationId xmlns:a16="http://schemas.microsoft.com/office/drawing/2014/main" id="{B81E6E3C-D605-3E42-B966-E265408EA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E700E1A-148D-E74A-99C5-EF34E045BD26}"/>
              </a:ext>
            </a:extLst>
          </p:cNvPr>
          <p:cNvSpPr>
            <a:spLocks noGrp="1"/>
          </p:cNvSpPr>
          <p:nvPr>
            <p:ph type="body" idx="1"/>
          </p:nvPr>
        </p:nvSpPr>
        <p:spPr>
          <a:xfrm>
            <a:off x="838200" y="1825625"/>
            <a:ext cx="10515600" cy="39993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
        <p:nvSpPr>
          <p:cNvPr id="8" name="Rectangle 7"/>
          <p:cNvSpPr/>
          <p:nvPr userDrawn="1"/>
        </p:nvSpPr>
        <p:spPr>
          <a:xfrm>
            <a:off x="11129049" y="5986627"/>
            <a:ext cx="1062951" cy="769441"/>
          </a:xfrm>
          <a:prstGeom prst="rect">
            <a:avLst/>
          </a:prstGeom>
        </p:spPr>
        <p:txBody>
          <a:bodyPr wrap="square">
            <a:spAutoFit/>
          </a:bodyPr>
          <a:lstStyle/>
          <a:p>
            <a:pPr algn="r"/>
            <a:r>
              <a:rPr lang="en-US" sz="1100" dirty="0">
                <a:solidFill>
                  <a:schemeClr val="bg1">
                    <a:lumMod val="50000"/>
                  </a:schemeClr>
                </a:solidFill>
              </a:rPr>
              <a:t>Hospital AIM</a:t>
            </a:r>
          </a:p>
          <a:p>
            <a:pPr algn="r"/>
            <a:r>
              <a:rPr lang="en-US" sz="1100" dirty="0">
                <a:solidFill>
                  <a:schemeClr val="bg1">
                    <a:lumMod val="50000"/>
                  </a:schemeClr>
                </a:solidFill>
              </a:rPr>
              <a:t>Team</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pic>
        <p:nvPicPr>
          <p:cNvPr id="13" name="Picture 12"/>
          <p:cNvPicPr>
            <a:picLocks noChangeAspect="1"/>
          </p:cNvPicPr>
          <p:nvPr userDrawn="1"/>
        </p:nvPicPr>
        <p:blipFill rotWithShape="1">
          <a:blip r:embed="rId9">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4" name="Picture 13"/>
          <p:cNvPicPr>
            <a:picLocks noChangeAspect="1"/>
          </p:cNvPicPr>
          <p:nvPr userDrawn="1"/>
        </p:nvPicPr>
        <p:blipFill rotWithShape="1">
          <a:blip r:embed="rId9">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5" name="Picture 14"/>
          <p:cNvPicPr>
            <a:picLocks noChangeAspect="1"/>
          </p:cNvPicPr>
          <p:nvPr userDrawn="1"/>
        </p:nvPicPr>
        <p:blipFill rotWithShape="1">
          <a:blip r:embed="rId9">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Tree>
    <p:extLst>
      <p:ext uri="{BB962C8B-B14F-4D97-AF65-F5344CB8AC3E}">
        <p14:creationId xmlns:p14="http://schemas.microsoft.com/office/powerpoint/2010/main" val="214167848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3" name="Picture 12"/>
          <p:cNvPicPr>
            <a:picLocks noChangeAspect="1"/>
          </p:cNvPicPr>
          <p:nvPr userDrawn="1"/>
        </p:nvPicPr>
        <p:blipFill rotWithShape="1">
          <a:blip r:embed="rId5">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4" name="Picture 13"/>
          <p:cNvPicPr>
            <a:picLocks noChangeAspect="1"/>
          </p:cNvPicPr>
          <p:nvPr userDrawn="1"/>
        </p:nvPicPr>
        <p:blipFill rotWithShape="1">
          <a:blip r:embed="rId5">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
        <p:nvSpPr>
          <p:cNvPr id="8" name="Title Placeholder 1">
            <a:extLst>
              <a:ext uri="{FF2B5EF4-FFF2-40B4-BE49-F238E27FC236}">
                <a16:creationId xmlns:a16="http://schemas.microsoft.com/office/drawing/2014/main" id="{B81E6E3C-D605-3E42-B966-E265408EAB50}"/>
              </a:ext>
            </a:extLst>
          </p:cNvPr>
          <p:cNvSpPr>
            <a:spLocks noGrp="1"/>
          </p:cNvSpPr>
          <p:nvPr>
            <p:ph type="title"/>
          </p:nvPr>
        </p:nvSpPr>
        <p:spPr>
          <a:xfrm rot="16200000">
            <a:off x="-2314745" y="2312499"/>
            <a:ext cx="5950567" cy="1325563"/>
          </a:xfrm>
          <a:prstGeom prst="rect">
            <a:avLst/>
          </a:prstGeom>
          <a:solidFill>
            <a:schemeClr val="bg1"/>
          </a:solidFill>
          <a:ln>
            <a:solidFill>
              <a:srgbClr val="4258A6"/>
            </a:solidFill>
          </a:ln>
        </p:spPr>
        <p:txBody>
          <a:bodyPr vert="horz" lIns="91440" tIns="45720" rIns="91440" bIns="45720" rtlCol="0" anchor="ctr">
            <a:normAutofit/>
          </a:bodyPr>
          <a:lstStyle/>
          <a:p>
            <a:r>
              <a:rPr lang="en-US" dirty="0"/>
              <a:t>Click to edit Master title style</a:t>
            </a:r>
          </a:p>
        </p:txBody>
      </p:sp>
      <p:sp>
        <p:nvSpPr>
          <p:cNvPr id="18"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
        <p:nvSpPr>
          <p:cNvPr id="11" name="Rectangle 10">
            <a:extLst>
              <a:ext uri="{FF2B5EF4-FFF2-40B4-BE49-F238E27FC236}">
                <a16:creationId xmlns:a16="http://schemas.microsoft.com/office/drawing/2014/main" id="{41ECA408-4F55-1A47-874F-3869A445E0FF}"/>
              </a:ext>
            </a:extLst>
          </p:cNvPr>
          <p:cNvSpPr/>
          <p:nvPr userDrawn="1"/>
        </p:nvSpPr>
        <p:spPr>
          <a:xfrm>
            <a:off x="11129049" y="5988607"/>
            <a:ext cx="1062951" cy="769441"/>
          </a:xfrm>
          <a:prstGeom prst="rect">
            <a:avLst/>
          </a:prstGeom>
        </p:spPr>
        <p:txBody>
          <a:bodyPr wrap="square">
            <a:spAutoFit/>
          </a:bodyPr>
          <a:lstStyle/>
          <a:p>
            <a:pPr algn="r"/>
            <a:r>
              <a:rPr lang="en-US" sz="1100" dirty="0">
                <a:solidFill>
                  <a:schemeClr val="bg1">
                    <a:lumMod val="50000"/>
                  </a:schemeClr>
                </a:solidFill>
              </a:rPr>
              <a:t>Hospital AIM</a:t>
            </a:r>
          </a:p>
          <a:p>
            <a:pPr algn="r"/>
            <a:r>
              <a:rPr lang="en-US" sz="1100" dirty="0">
                <a:solidFill>
                  <a:schemeClr val="bg1">
                    <a:lumMod val="50000"/>
                  </a:schemeClr>
                </a:solidFill>
              </a:rPr>
              <a:t>Team</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sp>
        <p:nvSpPr>
          <p:cNvPr id="15" name="Rectangle 14" descr="Semi-transparent image of hospital. ">
            <a:extLst>
              <a:ext uri="{FF2B5EF4-FFF2-40B4-BE49-F238E27FC236}">
                <a16:creationId xmlns:a16="http://schemas.microsoft.com/office/drawing/2014/main" id="{D9B06F43-FDE1-472E-B49B-405D74222A11}"/>
              </a:ext>
            </a:extLst>
          </p:cNvPr>
          <p:cNvSpPr/>
          <p:nvPr userDrawn="1"/>
        </p:nvSpPr>
        <p:spPr>
          <a:xfrm>
            <a:off x="1323321" y="-4"/>
            <a:ext cx="11285773" cy="6013627"/>
          </a:xfrm>
          <a:prstGeom prst="rect">
            <a:avLst/>
          </a:prstGeom>
          <a:blipFill dpi="0" rotWithShape="1">
            <a:blip r:embed="rId6">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819339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hf hdr="0" ftr="0" dt="0"/>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9">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sp>
        <p:nvSpPr>
          <p:cNvPr id="2" name="Title Placeholder 1">
            <a:extLst>
              <a:ext uri="{FF2B5EF4-FFF2-40B4-BE49-F238E27FC236}">
                <a16:creationId xmlns:a16="http://schemas.microsoft.com/office/drawing/2014/main" id="{B81E6E3C-D605-3E42-B966-E265408EA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E700E1A-148D-E74A-99C5-EF34E045BD26}"/>
              </a:ext>
            </a:extLst>
          </p:cNvPr>
          <p:cNvSpPr>
            <a:spLocks noGrp="1"/>
          </p:cNvSpPr>
          <p:nvPr>
            <p:ph type="body" idx="1"/>
          </p:nvPr>
        </p:nvSpPr>
        <p:spPr>
          <a:xfrm>
            <a:off x="838200" y="1825625"/>
            <a:ext cx="10515600" cy="39993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pic>
        <p:nvPicPr>
          <p:cNvPr id="13" name="Picture 12"/>
          <p:cNvPicPr>
            <a:picLocks noChangeAspect="1"/>
          </p:cNvPicPr>
          <p:nvPr userDrawn="1"/>
        </p:nvPicPr>
        <p:blipFill rotWithShape="1">
          <a:blip r:embed="rId9">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4" name="Picture 13"/>
          <p:cNvPicPr>
            <a:picLocks noChangeAspect="1"/>
          </p:cNvPicPr>
          <p:nvPr userDrawn="1"/>
        </p:nvPicPr>
        <p:blipFill rotWithShape="1">
          <a:blip r:embed="rId9">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5" name="Picture 14"/>
          <p:cNvPicPr>
            <a:picLocks noChangeAspect="1"/>
          </p:cNvPicPr>
          <p:nvPr userDrawn="1"/>
        </p:nvPicPr>
        <p:blipFill rotWithShape="1">
          <a:blip r:embed="rId9">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
        <p:nvSpPr>
          <p:cNvPr id="10" name="Rectangle 9">
            <a:extLst>
              <a:ext uri="{FF2B5EF4-FFF2-40B4-BE49-F238E27FC236}">
                <a16:creationId xmlns:a16="http://schemas.microsoft.com/office/drawing/2014/main" id="{DE565067-1261-784F-9AD0-4F2CF162573E}"/>
              </a:ext>
            </a:extLst>
          </p:cNvPr>
          <p:cNvSpPr/>
          <p:nvPr userDrawn="1"/>
        </p:nvSpPr>
        <p:spPr>
          <a:xfrm>
            <a:off x="11129049" y="5969557"/>
            <a:ext cx="1062951" cy="769441"/>
          </a:xfrm>
          <a:prstGeom prst="rect">
            <a:avLst/>
          </a:prstGeom>
        </p:spPr>
        <p:txBody>
          <a:bodyPr wrap="square">
            <a:spAutoFit/>
          </a:bodyPr>
          <a:lstStyle/>
          <a:p>
            <a:pPr algn="r"/>
            <a:r>
              <a:rPr lang="en-US" sz="1100" dirty="0">
                <a:solidFill>
                  <a:schemeClr val="bg1">
                    <a:lumMod val="50000"/>
                  </a:schemeClr>
                </a:solidFill>
              </a:rPr>
              <a:t>Hospital AIM</a:t>
            </a:r>
          </a:p>
          <a:p>
            <a:pPr algn="r"/>
            <a:r>
              <a:rPr lang="en-US" sz="1100" dirty="0">
                <a:solidFill>
                  <a:schemeClr val="bg1">
                    <a:lumMod val="50000"/>
                  </a:schemeClr>
                </a:solidFill>
              </a:rPr>
              <a:t>Team</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spTree>
    <p:extLst>
      <p:ext uri="{BB962C8B-B14F-4D97-AF65-F5344CB8AC3E}">
        <p14:creationId xmlns:p14="http://schemas.microsoft.com/office/powerpoint/2010/main" val="969999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5.xml"/><Relationship Id="rId5" Type="http://schemas.openxmlformats.org/officeDocument/2006/relationships/image" Target="../media/image38.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notesSlide" Target="../notesSlides/notesSlide14.xml"/><Relationship Id="rId7" Type="http://schemas.microsoft.com/office/2007/relationships/hdphoto" Target="../media/hdphoto3.wdp"/><Relationship Id="rId2" Type="http://schemas.openxmlformats.org/officeDocument/2006/relationships/slideLayout" Target="../slideLayouts/slideLayout18.xml"/><Relationship Id="rId1" Type="http://schemas.openxmlformats.org/officeDocument/2006/relationships/tags" Target="../tags/tag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notesSlide" Target="../notesSlides/notesSlide15.xml"/><Relationship Id="rId7" Type="http://schemas.microsoft.com/office/2007/relationships/hdphoto" Target="../media/hdphoto3.wdp"/><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notesSlide" Target="../notesSlides/notesSlide16.xml"/><Relationship Id="rId7" Type="http://schemas.microsoft.com/office/2007/relationships/hdphoto" Target="../media/hdphoto3.wdp"/><Relationship Id="rId2" Type="http://schemas.openxmlformats.org/officeDocument/2006/relationships/slideLayout" Target="../slideLayouts/slideLayout18.xml"/><Relationship Id="rId1" Type="http://schemas.openxmlformats.org/officeDocument/2006/relationships/tags" Target="../tags/tag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notesSlide" Target="../notesSlides/notesSlide17.xml"/><Relationship Id="rId7" Type="http://schemas.microsoft.com/office/2007/relationships/hdphoto" Target="../media/hdphoto3.wdp"/><Relationship Id="rId2" Type="http://schemas.openxmlformats.org/officeDocument/2006/relationships/slideLayout" Target="../slideLayouts/slideLayout18.xml"/><Relationship Id="rId1" Type="http://schemas.openxmlformats.org/officeDocument/2006/relationships/tags" Target="../tags/tag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notesSlide" Target="../notesSlides/notesSlide18.xml"/><Relationship Id="rId7" Type="http://schemas.microsoft.com/office/2007/relationships/hdphoto" Target="../media/hdphoto3.wdp"/><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notesSlide" Target="../notesSlides/notesSlide19.xml"/><Relationship Id="rId7" Type="http://schemas.microsoft.com/office/2007/relationships/hdphoto" Target="../media/hdphoto3.wdp"/><Relationship Id="rId2" Type="http://schemas.openxmlformats.org/officeDocument/2006/relationships/slideLayout" Target="../slideLayouts/slideLayout18.xml"/><Relationship Id="rId1" Type="http://schemas.openxmlformats.org/officeDocument/2006/relationships/tags" Target="../tags/tag1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notesSlide" Target="../notesSlides/notesSlide20.xml"/><Relationship Id="rId7" Type="http://schemas.microsoft.com/office/2007/relationships/hdphoto" Target="../media/hdphoto3.wdp"/><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oleObject" Target="../embeddings/oleObject2.bin"/><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38.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notesSlide" Target="../notesSlides/notesSlide33.xml"/><Relationship Id="rId7" Type="http://schemas.microsoft.com/office/2007/relationships/hdphoto" Target="../media/hdphoto4.wdp"/><Relationship Id="rId2" Type="http://schemas.openxmlformats.org/officeDocument/2006/relationships/slideLayout" Target="../slideLayouts/slideLayout18.xml"/><Relationship Id="rId1" Type="http://schemas.openxmlformats.org/officeDocument/2006/relationships/tags" Target="../tags/tag14.xml"/><Relationship Id="rId6" Type="http://schemas.openxmlformats.org/officeDocument/2006/relationships/image" Target="../media/image48.png"/><Relationship Id="rId5" Type="http://schemas.microsoft.com/office/2007/relationships/hdphoto" Target="../media/hdphoto3.wdp"/><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notesSlide" Target="../notesSlides/notesSlide34.xml"/><Relationship Id="rId7" Type="http://schemas.microsoft.com/office/2007/relationships/hdphoto" Target="../media/hdphoto4.wdp"/><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image" Target="../media/image48.png"/><Relationship Id="rId5" Type="http://schemas.microsoft.com/office/2007/relationships/hdphoto" Target="../media/hdphoto3.wdp"/><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notesSlide" Target="../notesSlides/notesSlide35.xml"/><Relationship Id="rId7" Type="http://schemas.microsoft.com/office/2007/relationships/hdphoto" Target="../media/hdphoto4.wdp"/><Relationship Id="rId2" Type="http://schemas.openxmlformats.org/officeDocument/2006/relationships/slideLayout" Target="../slideLayouts/slideLayout18.xml"/><Relationship Id="rId1" Type="http://schemas.openxmlformats.org/officeDocument/2006/relationships/tags" Target="../tags/tag16.xml"/><Relationship Id="rId6" Type="http://schemas.openxmlformats.org/officeDocument/2006/relationships/image" Target="../media/image48.png"/><Relationship Id="rId5" Type="http://schemas.microsoft.com/office/2007/relationships/hdphoto" Target="../media/hdphoto3.wdp"/><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notesSlide" Target="../notesSlides/notesSlide36.xml"/><Relationship Id="rId7" Type="http://schemas.microsoft.com/office/2007/relationships/hdphoto" Target="../media/hdphoto4.wdp"/><Relationship Id="rId2" Type="http://schemas.openxmlformats.org/officeDocument/2006/relationships/slideLayout" Target="../slideLayouts/slideLayout18.xml"/><Relationship Id="rId1" Type="http://schemas.openxmlformats.org/officeDocument/2006/relationships/tags" Target="../tags/tag17.xml"/><Relationship Id="rId6" Type="http://schemas.openxmlformats.org/officeDocument/2006/relationships/image" Target="../media/image48.png"/><Relationship Id="rId5" Type="http://schemas.microsoft.com/office/2007/relationships/hdphoto" Target="../media/hdphoto3.wdp"/><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notesSlide" Target="../notesSlides/notesSlide37.xml"/><Relationship Id="rId7" Type="http://schemas.microsoft.com/office/2007/relationships/hdphoto" Target="../media/hdphoto4.wdp"/><Relationship Id="rId2" Type="http://schemas.openxmlformats.org/officeDocument/2006/relationships/slideLayout" Target="../slideLayouts/slideLayout18.xml"/><Relationship Id="rId1" Type="http://schemas.openxmlformats.org/officeDocument/2006/relationships/tags" Target="../tags/tag18.xml"/><Relationship Id="rId6" Type="http://schemas.openxmlformats.org/officeDocument/2006/relationships/image" Target="../media/image48.png"/><Relationship Id="rId5" Type="http://schemas.microsoft.com/office/2007/relationships/hdphoto" Target="../media/hdphoto3.wdp"/><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notesSlide" Target="../notesSlides/notesSlide38.xml"/><Relationship Id="rId7" Type="http://schemas.microsoft.com/office/2007/relationships/hdphoto" Target="../media/hdphoto4.wdp"/><Relationship Id="rId2" Type="http://schemas.openxmlformats.org/officeDocument/2006/relationships/slideLayout" Target="../slideLayouts/slideLayout18.xml"/><Relationship Id="rId1" Type="http://schemas.openxmlformats.org/officeDocument/2006/relationships/tags" Target="../tags/tag19.xml"/><Relationship Id="rId6" Type="http://schemas.openxmlformats.org/officeDocument/2006/relationships/image" Target="../media/image48.png"/><Relationship Id="rId5" Type="http://schemas.microsoft.com/office/2007/relationships/hdphoto" Target="../media/hdphoto3.wdp"/><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nap.nationalacademies.org/read/18397/chapter/1" TargetMode="External"/><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hyperlink" Target="https://www.ahrq.gov/patient-safety/reports/engage/casestudies.html" TargetMode="External"/><Relationship Id="rId4" Type="http://schemas.openxmlformats.org/officeDocument/2006/relationships/hyperlink" Target="https://www.ahrq.gov/patient-safety/patients-families/index.html"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50B58-8F49-2841-9312-616A71940AFA}"/>
              </a:ext>
            </a:extLst>
          </p:cNvPr>
          <p:cNvSpPr>
            <a:spLocks noGrp="1"/>
          </p:cNvSpPr>
          <p:nvPr>
            <p:ph type="ctrTitle"/>
          </p:nvPr>
        </p:nvSpPr>
        <p:spPr>
          <a:xfrm>
            <a:off x="3767359" y="2527859"/>
            <a:ext cx="6929718" cy="1972423"/>
          </a:xfrm>
        </p:spPr>
        <p:txBody>
          <a:bodyPr>
            <a:noAutofit/>
          </a:bodyPr>
          <a:lstStyle/>
          <a:p>
            <a:r>
              <a:rPr lang="en-US" sz="4400" b="1" dirty="0"/>
              <a:t>Situation Monitoring</a:t>
            </a:r>
            <a:br>
              <a:rPr lang="en-US" sz="4400" b="1" dirty="0"/>
            </a:br>
            <a:r>
              <a:rPr lang="en-US" sz="4400" dirty="0"/>
              <a:t>Severe Hypertension</a:t>
            </a:r>
          </a:p>
        </p:txBody>
      </p:sp>
      <p:sp>
        <p:nvSpPr>
          <p:cNvPr id="15" name="Text Placeholder 14"/>
          <p:cNvSpPr>
            <a:spLocks noGrp="1"/>
          </p:cNvSpPr>
          <p:nvPr>
            <p:ph type="body" sz="quarter" idx="11"/>
          </p:nvPr>
        </p:nvSpPr>
        <p:spPr>
          <a:xfrm>
            <a:off x="3767500" y="3885305"/>
            <a:ext cx="6929437" cy="655917"/>
          </a:xfrm>
        </p:spPr>
        <p:txBody>
          <a:bodyPr/>
          <a:lstStyle/>
          <a:p>
            <a:r>
              <a:rPr lang="en-US" dirty="0"/>
              <a:t>Module 4 of 8</a:t>
            </a:r>
          </a:p>
        </p:txBody>
      </p:sp>
      <p:sp>
        <p:nvSpPr>
          <p:cNvPr id="11" name="Text Placeholder 4">
            <a:extLst>
              <a:ext uri="{FF2B5EF4-FFF2-40B4-BE49-F238E27FC236}">
                <a16:creationId xmlns:a16="http://schemas.microsoft.com/office/drawing/2014/main" id="{FB2E05C0-0521-4C4C-9825-E45B705B92D7}"/>
              </a:ext>
            </a:extLst>
          </p:cNvPr>
          <p:cNvSpPr>
            <a:spLocks noGrp="1"/>
          </p:cNvSpPr>
          <p:nvPr>
            <p:ph type="body" sz="quarter" idx="12"/>
          </p:nvPr>
        </p:nvSpPr>
        <p:spPr>
          <a:xfrm>
            <a:off x="0" y="1874520"/>
            <a:ext cx="3409950" cy="2994660"/>
          </a:xfrm>
        </p:spPr>
        <p:txBody>
          <a:bodyPr anchor="ctr"/>
          <a:lstStyle/>
          <a:p>
            <a:pPr marL="0" lvl="0" indent="0" algn="ctr">
              <a:lnSpc>
                <a:spcPct val="100000"/>
              </a:lnSpc>
              <a:spcBef>
                <a:spcPts val="0"/>
              </a:spcBef>
              <a:buNone/>
            </a:pPr>
            <a:r>
              <a:rPr lang="en-US" sz="4000" dirty="0">
                <a:solidFill>
                  <a:prstClr val="black"/>
                </a:solidFill>
              </a:rPr>
              <a:t>SPPC-II</a:t>
            </a:r>
          </a:p>
          <a:p>
            <a:pPr marL="0" lvl="0" indent="0" algn="ctr">
              <a:spcBef>
                <a:spcPct val="0"/>
              </a:spcBef>
              <a:buNone/>
              <a:defRPr/>
            </a:pPr>
            <a:r>
              <a:rPr lang="en-US" sz="4000" dirty="0">
                <a:solidFill>
                  <a:prstClr val="black"/>
                </a:solidFill>
              </a:rPr>
              <a:t>Toolkit</a:t>
            </a:r>
          </a:p>
        </p:txBody>
      </p:sp>
      <p:pic>
        <p:nvPicPr>
          <p:cNvPr id="5" name="Picture 4" descr="Logo for Agency for Healthcare Research and Quality (AHRQ)">
            <a:extLst>
              <a:ext uri="{FF2B5EF4-FFF2-40B4-BE49-F238E27FC236}">
                <a16:creationId xmlns:a16="http://schemas.microsoft.com/office/drawing/2014/main" id="{59472F92-2B79-46EF-8C1E-78CA8E8AB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5747" y="5696015"/>
            <a:ext cx="2377440" cy="822960"/>
          </a:xfrm>
          <a:prstGeom prst="rect">
            <a:avLst/>
          </a:prstGeom>
        </p:spPr>
      </p:pic>
      <p:sp>
        <p:nvSpPr>
          <p:cNvPr id="3" name="TextBox 2">
            <a:extLst>
              <a:ext uri="{FF2B5EF4-FFF2-40B4-BE49-F238E27FC236}">
                <a16:creationId xmlns:a16="http://schemas.microsoft.com/office/drawing/2014/main" id="{94366CBA-091A-C51E-9667-0BEBD7B6E1D0}"/>
              </a:ext>
            </a:extLst>
          </p:cNvPr>
          <p:cNvSpPr txBox="1"/>
          <p:nvPr/>
        </p:nvSpPr>
        <p:spPr>
          <a:xfrm>
            <a:off x="9305493" y="5801410"/>
            <a:ext cx="2420214"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AHRQ Pub. No. 23-0046</a:t>
            </a:r>
          </a:p>
          <a:p>
            <a:pPr algn="r"/>
            <a:r>
              <a:rPr lang="en-US" dirty="0"/>
              <a:t>July 2023</a:t>
            </a:r>
          </a:p>
        </p:txBody>
      </p:sp>
    </p:spTree>
    <p:custDataLst>
      <p:tags r:id="rId1"/>
    </p:custDataLst>
    <p:extLst>
      <p:ext uri="{BB962C8B-B14F-4D97-AF65-F5344CB8AC3E}">
        <p14:creationId xmlns:p14="http://schemas.microsoft.com/office/powerpoint/2010/main" val="3936236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776BE-0963-2D43-A6EF-0F451DF02EBA}"/>
              </a:ext>
            </a:extLst>
          </p:cNvPr>
          <p:cNvSpPr>
            <a:spLocks noGrp="1"/>
          </p:cNvSpPr>
          <p:nvPr>
            <p:ph type="title"/>
          </p:nvPr>
        </p:nvSpPr>
        <p:spPr/>
        <p:txBody>
          <a:bodyPr/>
          <a:lstStyle/>
          <a:p>
            <a:r>
              <a:rPr lang="en-US" dirty="0"/>
              <a:t>Hypertension-Specific Planning</a:t>
            </a:r>
          </a:p>
        </p:txBody>
      </p:sp>
      <p:sp>
        <p:nvSpPr>
          <p:cNvPr id="3" name="Content Placeholder 2">
            <a:extLst>
              <a:ext uri="{FF2B5EF4-FFF2-40B4-BE49-F238E27FC236}">
                <a16:creationId xmlns:a16="http://schemas.microsoft.com/office/drawing/2014/main" id="{CB55D27E-5EC3-DA49-B023-DE0042D24C90}"/>
              </a:ext>
            </a:extLst>
          </p:cNvPr>
          <p:cNvSpPr>
            <a:spLocks noGrp="1"/>
          </p:cNvSpPr>
          <p:nvPr>
            <p:ph idx="1"/>
          </p:nvPr>
        </p:nvSpPr>
        <p:spPr>
          <a:xfrm>
            <a:off x="838200" y="1690688"/>
            <a:ext cx="10515600" cy="4252911"/>
          </a:xfrm>
        </p:spPr>
        <p:txBody>
          <a:bodyPr>
            <a:normAutofit fontScale="85000" lnSpcReduction="20000"/>
          </a:bodyPr>
          <a:lstStyle/>
          <a:p>
            <a:pPr marL="0" indent="0" algn="ctr">
              <a:buNone/>
            </a:pPr>
            <a:r>
              <a:rPr lang="en-US" b="1" i="1" dirty="0">
                <a:solidFill>
                  <a:srgbClr val="4258A6"/>
                </a:solidFill>
              </a:rPr>
              <a:t>Tip! Convene a huddle at the first signs of severe hypertension and </a:t>
            </a:r>
            <a:br>
              <a:rPr lang="en-US" b="1" i="1" dirty="0">
                <a:solidFill>
                  <a:srgbClr val="4258A6"/>
                </a:solidFill>
              </a:rPr>
            </a:br>
            <a:r>
              <a:rPr lang="en-US" b="1" i="1" dirty="0">
                <a:solidFill>
                  <a:srgbClr val="4258A6"/>
                </a:solidFill>
              </a:rPr>
              <a:t>every 15 minutes until BP is below the severe range. </a:t>
            </a:r>
          </a:p>
          <a:p>
            <a:pPr marL="0" indent="0" algn="ctr">
              <a:buNone/>
            </a:pPr>
            <a:endParaRPr lang="en-US" b="1" i="1" dirty="0">
              <a:solidFill>
                <a:srgbClr val="4258A6"/>
              </a:solidFill>
            </a:endParaRPr>
          </a:p>
          <a:p>
            <a:pPr>
              <a:buClr>
                <a:srgbClr val="4258A6"/>
              </a:buClr>
              <a:buFont typeface="Wingdings" panose="05000000000000000000" pitchFamily="2" charset="2"/>
              <a:buChar char="ü"/>
            </a:pPr>
            <a:r>
              <a:rPr lang="en-US" dirty="0"/>
              <a:t>Is the patient at risk for hypertension?​</a:t>
            </a:r>
          </a:p>
          <a:p>
            <a:pPr>
              <a:buClr>
                <a:srgbClr val="4258A6"/>
              </a:buClr>
              <a:buFont typeface="Wingdings" panose="05000000000000000000" pitchFamily="2" charset="2"/>
              <a:buChar char="ü"/>
            </a:pPr>
            <a:r>
              <a:rPr lang="en-US" dirty="0"/>
              <a:t>What are her early warning signs, if any?​</a:t>
            </a:r>
          </a:p>
          <a:p>
            <a:pPr>
              <a:buClr>
                <a:srgbClr val="4258A6"/>
              </a:buClr>
              <a:buFont typeface="Wingdings" panose="05000000000000000000" pitchFamily="2" charset="2"/>
              <a:buChar char="ü"/>
            </a:pPr>
            <a:r>
              <a:rPr lang="en-US" dirty="0"/>
              <a:t>What should we watch out for to make sure she doesn’t worsen?​</a:t>
            </a:r>
          </a:p>
          <a:p>
            <a:pPr>
              <a:buClr>
                <a:srgbClr val="4258A6"/>
              </a:buClr>
              <a:buFont typeface="Wingdings" panose="05000000000000000000" pitchFamily="2" charset="2"/>
              <a:buChar char="ü"/>
            </a:pPr>
            <a:r>
              <a:rPr lang="en-US" dirty="0"/>
              <a:t>What does the </a:t>
            </a:r>
            <a:r>
              <a:rPr lang="en-US" dirty="0" err="1"/>
              <a:t>facilitywide</a:t>
            </a:r>
            <a:r>
              <a:rPr lang="en-US" dirty="0"/>
              <a:t> standard protocol suggest we do?​</a:t>
            </a:r>
          </a:p>
          <a:p>
            <a:pPr>
              <a:buClr>
                <a:srgbClr val="4258A6"/>
              </a:buClr>
              <a:buFont typeface="Wingdings" panose="05000000000000000000" pitchFamily="2" charset="2"/>
              <a:buChar char="ü"/>
            </a:pPr>
            <a:r>
              <a:rPr lang="en-US" dirty="0"/>
              <a:t>Do we have a contingency plan?​</a:t>
            </a:r>
          </a:p>
          <a:p>
            <a:pPr lvl="1">
              <a:buClr>
                <a:srgbClr val="4258A6"/>
              </a:buClr>
              <a:buFont typeface="Wingdings" panose="05000000000000000000" pitchFamily="2" charset="2"/>
              <a:buChar char="ü"/>
            </a:pPr>
            <a:r>
              <a:rPr lang="en-US" dirty="0"/>
              <a:t>What will we do if the medication does not reduce the blood pressure? ​</a:t>
            </a:r>
          </a:p>
          <a:p>
            <a:pPr>
              <a:buClr>
                <a:srgbClr val="4258A6"/>
              </a:buClr>
              <a:buFont typeface="Wingdings" panose="05000000000000000000" pitchFamily="2" charset="2"/>
              <a:buChar char="ü"/>
            </a:pPr>
            <a:r>
              <a:rPr lang="en-US" dirty="0"/>
              <a:t>How is the patient doing? ​</a:t>
            </a:r>
          </a:p>
          <a:p>
            <a:pPr lvl="1">
              <a:buClr>
                <a:srgbClr val="4258A6"/>
              </a:buClr>
              <a:buFont typeface="Wingdings" panose="05000000000000000000" pitchFamily="2" charset="2"/>
              <a:buChar char="ü"/>
            </a:pPr>
            <a:r>
              <a:rPr lang="en-US" dirty="0"/>
              <a:t>Is she distressed? What fears or anxiety has she communicated?​</a:t>
            </a:r>
          </a:p>
          <a:p>
            <a:pPr>
              <a:buClr>
                <a:srgbClr val="4258A6"/>
              </a:buClr>
              <a:buFont typeface="Wingdings" panose="05000000000000000000" pitchFamily="2" charset="2"/>
              <a:buChar char="ü"/>
            </a:pPr>
            <a:r>
              <a:rPr lang="en-US" dirty="0"/>
              <a:t>Are the family and patient aware of the plan?</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895AF19-5198-2644-94C0-88A3103C9E93}"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606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Application to 4Rs">
            <a:extLst>
              <a:ext uri="{FF2B5EF4-FFF2-40B4-BE49-F238E27FC236}">
                <a16:creationId xmlns:a16="http://schemas.microsoft.com/office/drawing/2014/main" id="{B55A0AF1-593B-8149-B3B6-FF88588FD7D0}"/>
              </a:ext>
            </a:extLst>
          </p:cNvPr>
          <p:cNvSpPr>
            <a:spLocks noGrp="1"/>
          </p:cNvSpPr>
          <p:nvPr>
            <p:ph type="title"/>
          </p:nvPr>
        </p:nvSpPr>
        <p:spPr/>
        <p:txBody>
          <a:bodyPr>
            <a:normAutofit/>
          </a:bodyPr>
          <a:lstStyle/>
          <a:p>
            <a:r>
              <a:rPr lang="en-US" sz="4200" dirty="0"/>
              <a:t>Application to 4 </a:t>
            </a:r>
            <a:r>
              <a:rPr lang="en-US" sz="4200" dirty="0" err="1"/>
              <a:t>Rs</a:t>
            </a:r>
            <a:r>
              <a:rPr lang="en-US" sz="4200" dirty="0"/>
              <a:t>: Briefs &amp; Huddles</a:t>
            </a:r>
          </a:p>
        </p:txBody>
      </p:sp>
      <p:graphicFrame>
        <p:nvGraphicFramePr>
          <p:cNvPr id="5" name="Table Placeholder 4" descr="Table"/>
          <p:cNvGraphicFramePr>
            <a:graphicFrameLocks noGrp="1"/>
          </p:cNvGraphicFramePr>
          <p:nvPr>
            <p:ph type="tbl" sz="quarter" idx="11"/>
          </p:nvPr>
        </p:nvGraphicFramePr>
        <p:xfrm>
          <a:off x="851361" y="1741490"/>
          <a:ext cx="10515600" cy="4114800"/>
        </p:xfrm>
        <a:graphic>
          <a:graphicData uri="http://schemas.openxmlformats.org/drawingml/2006/table">
            <a:tbl>
              <a:tblPr firstRow="1" bandRow="1">
                <a:tableStyleId>{5C22544A-7EE6-4342-B048-85BDC9FD1C3A}</a:tableStyleId>
              </a:tblPr>
              <a:tblGrid>
                <a:gridCol w="1821873">
                  <a:extLst>
                    <a:ext uri="{9D8B030D-6E8A-4147-A177-3AD203B41FA5}">
                      <a16:colId xmlns:a16="http://schemas.microsoft.com/office/drawing/2014/main" val="2244159839"/>
                    </a:ext>
                  </a:extLst>
                </a:gridCol>
                <a:gridCol w="3435927">
                  <a:extLst>
                    <a:ext uri="{9D8B030D-6E8A-4147-A177-3AD203B41FA5}">
                      <a16:colId xmlns:a16="http://schemas.microsoft.com/office/drawing/2014/main" val="3543201092"/>
                    </a:ext>
                  </a:extLst>
                </a:gridCol>
                <a:gridCol w="3311236">
                  <a:extLst>
                    <a:ext uri="{9D8B030D-6E8A-4147-A177-3AD203B41FA5}">
                      <a16:colId xmlns:a16="http://schemas.microsoft.com/office/drawing/2014/main" val="574034385"/>
                    </a:ext>
                  </a:extLst>
                </a:gridCol>
                <a:gridCol w="1946564">
                  <a:extLst>
                    <a:ext uri="{9D8B030D-6E8A-4147-A177-3AD203B41FA5}">
                      <a16:colId xmlns:a16="http://schemas.microsoft.com/office/drawing/2014/main" val="3372957914"/>
                    </a:ext>
                  </a:extLst>
                </a:gridCol>
              </a:tblGrid>
              <a:tr h="370840">
                <a:tc>
                  <a:txBody>
                    <a:bodyPr/>
                    <a:lstStyle/>
                    <a:p>
                      <a:pPr algn="ctr"/>
                      <a:r>
                        <a:rPr lang="en-US" sz="2400" dirty="0"/>
                        <a:t>Readiness</a:t>
                      </a:r>
                      <a:endParaRPr lang="en-US" dirty="0"/>
                    </a:p>
                    <a:p>
                      <a:pPr algn="ctr"/>
                      <a:r>
                        <a:rPr lang="en-US" i="1" dirty="0"/>
                        <a:t>Every Unit</a:t>
                      </a:r>
                    </a:p>
                  </a:txBody>
                  <a:tcPr anchor="b"/>
                </a:tc>
                <a:tc>
                  <a:txBody>
                    <a:bodyPr/>
                    <a:lstStyle/>
                    <a:p>
                      <a:pPr algn="ctr"/>
                      <a:r>
                        <a:rPr lang="en-US" sz="2400" dirty="0"/>
                        <a:t>Recognition</a:t>
                      </a:r>
                    </a:p>
                    <a:p>
                      <a:pPr algn="ctr"/>
                      <a:r>
                        <a:rPr lang="en-US" sz="1800" i="1" dirty="0"/>
                        <a:t>Every Patient</a:t>
                      </a:r>
                    </a:p>
                  </a:txBody>
                  <a:tcPr anchor="b"/>
                </a:tc>
                <a:tc>
                  <a:txBody>
                    <a:bodyPr/>
                    <a:lstStyle/>
                    <a:p>
                      <a:pPr algn="ctr"/>
                      <a:r>
                        <a:rPr lang="en-US" sz="2400" dirty="0"/>
                        <a:t>Response</a:t>
                      </a:r>
                    </a:p>
                    <a:p>
                      <a:pPr algn="ctr"/>
                      <a:r>
                        <a:rPr lang="en-US" sz="1800" i="1" dirty="0"/>
                        <a:t>Every Case</a:t>
                      </a:r>
                      <a:endParaRPr lang="en-US" sz="2400" i="1" dirty="0"/>
                    </a:p>
                  </a:txBody>
                  <a:tcPr anchor="b"/>
                </a:tc>
                <a:tc>
                  <a:txBody>
                    <a:bodyPr/>
                    <a:lstStyle/>
                    <a:p>
                      <a:pPr algn="ctr"/>
                      <a:r>
                        <a:rPr lang="en-US" sz="2400" dirty="0"/>
                        <a:t>Reporting</a:t>
                      </a:r>
                    </a:p>
                    <a:p>
                      <a:pPr algn="ctr"/>
                      <a:r>
                        <a:rPr lang="en-US" sz="1800" i="1" dirty="0"/>
                        <a:t>Every Unit</a:t>
                      </a:r>
                    </a:p>
                  </a:txBody>
                  <a:tcPr anchor="b"/>
                </a:tc>
                <a:extLst>
                  <a:ext uri="{0D108BD9-81ED-4DB2-BD59-A6C34878D82A}">
                    <a16:rowId xmlns:a16="http://schemas.microsoft.com/office/drawing/2014/main" val="2167012679"/>
                  </a:ext>
                </a:extLst>
              </a:tr>
              <a:tr h="370840">
                <a:tc>
                  <a:txBody>
                    <a:bodyPr/>
                    <a:lstStyle/>
                    <a:p>
                      <a:pPr marL="0" indent="0">
                        <a:buFont typeface="Arial" panose="020B0604020202020204" pitchFamily="34" charset="0"/>
                        <a:buNone/>
                      </a:pPr>
                      <a:r>
                        <a:rPr lang="en-US" dirty="0"/>
                        <a:t>N/A</a:t>
                      </a:r>
                    </a:p>
                  </a:txBody>
                  <a:tcPr/>
                </a:tc>
                <a:tc>
                  <a:txBody>
                    <a:bodyPr/>
                    <a:lstStyle/>
                    <a:p>
                      <a:pPr marL="0" lvl="0" indent="0">
                        <a:buFont typeface="Arial" panose="020B0604020202020204" pitchFamily="34" charset="0"/>
                        <a:buNone/>
                      </a:pPr>
                      <a:r>
                        <a:rPr lang="en-US" sz="1800" b="1" i="0" u="sng" strike="noStrike" noProof="0" dirty="0">
                          <a:solidFill>
                            <a:srgbClr val="000000"/>
                          </a:solidFill>
                          <a:latin typeface="+mn-lt"/>
                        </a:rPr>
                        <a:t>Brief</a:t>
                      </a:r>
                      <a:r>
                        <a:rPr lang="en-US" sz="1800" b="0" i="0" u="none" strike="noStrike" noProof="0" dirty="0">
                          <a:solidFill>
                            <a:srgbClr val="000000"/>
                          </a:solidFill>
                          <a:latin typeface="+mn-lt"/>
                        </a:rPr>
                        <a:t> upon patient intake</a:t>
                      </a:r>
                    </a:p>
                    <a:p>
                      <a:pPr marL="285750" lvl="0" indent="-165100">
                        <a:buFont typeface="Arial" panose="020B0604020202020204" pitchFamily="34" charset="0"/>
                        <a:buChar char="•"/>
                        <a:tabLst/>
                      </a:pPr>
                      <a:r>
                        <a:rPr lang="en-US" sz="1800" b="0" i="0" u="none" strike="noStrike" noProof="0" dirty="0">
                          <a:solidFill>
                            <a:srgbClr val="000000"/>
                          </a:solidFill>
                          <a:latin typeface="+mn-lt"/>
                        </a:rPr>
                        <a:t>Discuss problem list</a:t>
                      </a:r>
                    </a:p>
                    <a:p>
                      <a:pPr marL="285750" lvl="0" indent="-165100">
                        <a:buFont typeface="Arial" panose="020B0604020202020204" pitchFamily="34" charset="0"/>
                        <a:buChar char="•"/>
                        <a:tabLst/>
                      </a:pPr>
                      <a:r>
                        <a:rPr lang="en-US" sz="1800" b="0" i="0" u="none" strike="noStrike" noProof="0" dirty="0">
                          <a:solidFill>
                            <a:srgbClr val="000000"/>
                          </a:solidFill>
                          <a:latin typeface="+mn-lt"/>
                        </a:rPr>
                        <a:t>Assess HT early-warning signs</a:t>
                      </a:r>
                    </a:p>
                    <a:p>
                      <a:pPr marL="285750" lvl="0" indent="-165100">
                        <a:buFont typeface="Arial" panose="020B0604020202020204" pitchFamily="34" charset="0"/>
                        <a:buChar char="•"/>
                        <a:tabLst/>
                      </a:pPr>
                      <a:r>
                        <a:rPr lang="en-US" sz="1800" b="0" i="0" u="none" strike="noStrike" noProof="0" dirty="0">
                          <a:solidFill>
                            <a:srgbClr val="000000"/>
                          </a:solidFill>
                          <a:latin typeface="+mn-lt"/>
                        </a:rPr>
                        <a:t>Review facility protocol for measuring and assessing blood pressure and urine protein</a:t>
                      </a:r>
                    </a:p>
                    <a:p>
                      <a:pPr marL="285750" lvl="0" indent="-165100">
                        <a:buFont typeface="Arial" panose="020B0604020202020204" pitchFamily="34" charset="0"/>
                        <a:buChar char="•"/>
                        <a:tabLst/>
                      </a:pPr>
                      <a:r>
                        <a:rPr lang="en-US" sz="1800" b="0" i="0" u="none" strike="noStrike" noProof="0" dirty="0">
                          <a:solidFill>
                            <a:srgbClr val="000000"/>
                          </a:solidFill>
                          <a:latin typeface="+mn-lt"/>
                        </a:rPr>
                        <a:t>Include at-risk patients to provide education on signs and symptoms</a:t>
                      </a:r>
                    </a:p>
                    <a:p>
                      <a:pPr marL="19050" lvl="0" indent="0">
                        <a:buFont typeface="Arial" panose="020B0604020202020204" pitchFamily="34" charset="0"/>
                        <a:buNone/>
                        <a:tabLst/>
                      </a:pPr>
                      <a:r>
                        <a:rPr lang="en-US" sz="1800" b="1" i="0" u="sng" strike="noStrike" noProof="0" dirty="0">
                          <a:solidFill>
                            <a:srgbClr val="000000"/>
                          </a:solidFill>
                          <a:latin typeface="+mn-lt"/>
                        </a:rPr>
                        <a:t>Huddle</a:t>
                      </a:r>
                      <a:r>
                        <a:rPr lang="en-US" sz="1800" b="0" i="0" u="none" strike="noStrike" noProof="0" dirty="0">
                          <a:solidFill>
                            <a:srgbClr val="000000"/>
                          </a:solidFill>
                          <a:latin typeface="+mn-lt"/>
                        </a:rPr>
                        <a:t> at earliest warning signs</a:t>
                      </a:r>
                    </a:p>
                    <a:p>
                      <a:pPr marL="304800" lvl="0" indent="-184150">
                        <a:buFont typeface="Arial" panose="020B0604020202020204" pitchFamily="34" charset="0"/>
                        <a:buChar char="•"/>
                        <a:tabLst/>
                      </a:pPr>
                      <a:r>
                        <a:rPr lang="en-US" sz="1800" b="0" i="0" u="none" strike="noStrike" noProof="0" dirty="0">
                          <a:solidFill>
                            <a:srgbClr val="000000"/>
                          </a:solidFill>
                          <a:latin typeface="+mn-lt"/>
                        </a:rPr>
                        <a:t>E.g., when systolic BP ≥ 160 or diastolic BP ≥ 110</a:t>
                      </a:r>
                      <a:endParaRPr lang="en-US" sz="1800" b="1" i="0" u="sng" strike="noStrike" noProof="0" dirty="0">
                        <a:solidFill>
                          <a:srgbClr val="000000"/>
                        </a:solidFill>
                        <a:latin typeface="+mn-lt"/>
                      </a:endParaRPr>
                    </a:p>
                  </a:txBody>
                  <a:tcPr/>
                </a:tc>
                <a:tc>
                  <a:txBody>
                    <a:bodyPr/>
                    <a:lstStyle/>
                    <a:p>
                      <a:pPr marL="19050" lvl="0" indent="0">
                        <a:buFont typeface="Arial" panose="020B0604020202020204" pitchFamily="34" charset="0"/>
                        <a:buNone/>
                        <a:tabLst/>
                      </a:pPr>
                      <a:r>
                        <a:rPr lang="en-US" sz="1800" b="1" i="0" u="sng" strike="noStrike" noProof="0" dirty="0">
                          <a:solidFill>
                            <a:srgbClr val="000000"/>
                          </a:solidFill>
                          <a:latin typeface="+mn-lt"/>
                        </a:rPr>
                        <a:t>Huddle</a:t>
                      </a:r>
                      <a:r>
                        <a:rPr lang="en-US" sz="1800" b="0" i="0" u="none" strike="noStrike" noProof="0" dirty="0">
                          <a:solidFill>
                            <a:srgbClr val="000000"/>
                          </a:solidFill>
                          <a:latin typeface="+mn-lt"/>
                        </a:rPr>
                        <a:t> at earliest warning signs</a:t>
                      </a:r>
                    </a:p>
                    <a:p>
                      <a:pPr marL="304800" lvl="0" indent="-184150">
                        <a:buFont typeface="Arial" panose="020B0604020202020204" pitchFamily="34" charset="0"/>
                        <a:buChar char="•"/>
                        <a:tabLst/>
                      </a:pPr>
                      <a:r>
                        <a:rPr lang="en-US" sz="1800" b="0" i="0" u="none" strike="noStrike" noProof="0" dirty="0">
                          <a:solidFill>
                            <a:srgbClr val="000000"/>
                          </a:solidFill>
                          <a:latin typeface="+mn-lt"/>
                        </a:rPr>
                        <a:t>Review protocol and escalation policies</a:t>
                      </a:r>
                    </a:p>
                    <a:p>
                      <a:pPr marL="304800" lvl="0" indent="-184150">
                        <a:buFont typeface="Arial" panose="020B0604020202020204" pitchFamily="34" charset="0"/>
                        <a:buChar char="•"/>
                        <a:tabLst/>
                      </a:pPr>
                      <a:r>
                        <a:rPr lang="en-US" sz="1800" b="0" i="0" u="none" strike="noStrike" noProof="0" dirty="0">
                          <a:solidFill>
                            <a:srgbClr val="000000"/>
                          </a:solidFill>
                          <a:latin typeface="+mn-lt"/>
                        </a:rPr>
                        <a:t>Revise care plan in response</a:t>
                      </a:r>
                    </a:p>
                    <a:p>
                      <a:pPr marL="120650" lvl="0" indent="0">
                        <a:buFont typeface="Arial" panose="020B0604020202020204" pitchFamily="34" charset="0"/>
                        <a:buNone/>
                        <a:tabLst/>
                      </a:pPr>
                      <a:endParaRPr lang="en-US" sz="1800" b="0" i="0" u="none" strike="noStrike" noProof="0" dirty="0">
                        <a:solidFill>
                          <a:srgbClr val="000000"/>
                        </a:solidFill>
                        <a:latin typeface="+mn-lt"/>
                      </a:endParaRPr>
                    </a:p>
                    <a:p>
                      <a:pPr marL="19050" lvl="0" indent="0">
                        <a:buFont typeface="Arial" panose="020B0604020202020204" pitchFamily="34" charset="0"/>
                        <a:buNone/>
                        <a:tabLst/>
                      </a:pPr>
                      <a:r>
                        <a:rPr lang="en-US" sz="1800" b="1" i="0" u="sng" strike="noStrike" noProof="0" dirty="0">
                          <a:solidFill>
                            <a:srgbClr val="000000"/>
                          </a:solidFill>
                          <a:latin typeface="+mn-lt"/>
                        </a:rPr>
                        <a:t>Huddle</a:t>
                      </a:r>
                      <a:r>
                        <a:rPr lang="en-US" sz="1800" b="0" i="0" u="none" strike="noStrike" noProof="0" dirty="0">
                          <a:solidFill>
                            <a:srgbClr val="000000"/>
                          </a:solidFill>
                          <a:latin typeface="+mn-lt"/>
                        </a:rPr>
                        <a:t> when patient does not respond to treatment or symptoms worsen</a:t>
                      </a:r>
                    </a:p>
                    <a:p>
                      <a:pPr marL="304800" lvl="0" indent="-184150">
                        <a:buFont typeface="Arial" panose="020B0604020202020204" pitchFamily="34" charset="0"/>
                        <a:buChar char="•"/>
                        <a:tabLst/>
                      </a:pPr>
                      <a:r>
                        <a:rPr lang="en-US" sz="1800" b="0" i="0" u="none" strike="noStrike" noProof="0" dirty="0">
                          <a:solidFill>
                            <a:srgbClr val="000000"/>
                          </a:solidFill>
                          <a:latin typeface="+mn-lt"/>
                        </a:rPr>
                        <a:t>Review protocol and escalation policies</a:t>
                      </a:r>
                    </a:p>
                    <a:p>
                      <a:pPr marL="304800" lvl="0" indent="-184150">
                        <a:buFont typeface="Arial" panose="020B0604020202020204" pitchFamily="34" charset="0"/>
                        <a:buChar char="•"/>
                        <a:tabLst/>
                      </a:pPr>
                      <a:r>
                        <a:rPr lang="en-US" sz="1800" b="0" i="0" u="none" strike="noStrike" noProof="0" dirty="0">
                          <a:solidFill>
                            <a:srgbClr val="000000"/>
                          </a:solidFill>
                          <a:latin typeface="+mn-lt"/>
                        </a:rPr>
                        <a:t>Revise care plan in response</a:t>
                      </a:r>
                    </a:p>
                  </a:txBody>
                  <a:tcPr/>
                </a:tc>
                <a:tc>
                  <a:txBody>
                    <a:bodyPr/>
                    <a:lstStyle/>
                    <a:p>
                      <a:pPr marL="0" indent="0">
                        <a:buFont typeface="Arial" panose="020B0604020202020204" pitchFamily="34" charset="0"/>
                        <a:buNone/>
                      </a:pPr>
                      <a:r>
                        <a:rPr lang="en-US" dirty="0"/>
                        <a:t>N/A</a:t>
                      </a:r>
                    </a:p>
                  </a:txBody>
                  <a:tcPr/>
                </a:tc>
                <a:extLst>
                  <a:ext uri="{0D108BD9-81ED-4DB2-BD59-A6C34878D82A}">
                    <a16:rowId xmlns:a16="http://schemas.microsoft.com/office/drawing/2014/main" val="298757971"/>
                  </a:ext>
                </a:extLst>
              </a:tr>
            </a:tbl>
          </a:graphicData>
        </a:graphic>
      </p:graphicFrame>
      <p:sp>
        <p:nvSpPr>
          <p:cNvPr id="8" name="Oval 7"/>
          <p:cNvSpPr/>
          <p:nvPr/>
        </p:nvSpPr>
        <p:spPr>
          <a:xfrm>
            <a:off x="10653864" y="116160"/>
            <a:ext cx="1426195" cy="1225744"/>
          </a:xfrm>
          <a:prstGeom prst="ellipse">
            <a:avLst/>
          </a:prstGeom>
          <a:solidFill>
            <a:srgbClr val="505BA7"/>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4 Rs</a:t>
            </a:r>
          </a:p>
        </p:txBody>
      </p:sp>
      <p:sp>
        <p:nvSpPr>
          <p:cNvPr id="4" name="Slide Number Placeholder 3">
            <a:extLst>
              <a:ext uri="{FF2B5EF4-FFF2-40B4-BE49-F238E27FC236}">
                <a16:creationId xmlns:a16="http://schemas.microsoft.com/office/drawing/2014/main" id="{2A78949B-9086-2947-9654-1A7AA517AF5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741612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F108-A19E-6240-981E-1655DE9A7D21}"/>
              </a:ext>
            </a:extLst>
          </p:cNvPr>
          <p:cNvSpPr>
            <a:spLocks noGrp="1"/>
          </p:cNvSpPr>
          <p:nvPr>
            <p:ph type="title"/>
          </p:nvPr>
        </p:nvSpPr>
        <p:spPr/>
        <p:txBody>
          <a:bodyPr/>
          <a:lstStyle/>
          <a:p>
            <a:r>
              <a:rPr lang="en-US" dirty="0"/>
              <a:t>Huddle/Brief Practice</a:t>
            </a:r>
          </a:p>
        </p:txBody>
      </p:sp>
      <p:sp>
        <p:nvSpPr>
          <p:cNvPr id="5" name="Text Placeholder 4">
            <a:extLst>
              <a:ext uri="{FF2B5EF4-FFF2-40B4-BE49-F238E27FC236}">
                <a16:creationId xmlns:a16="http://schemas.microsoft.com/office/drawing/2014/main" id="{049E55E8-0B89-A64A-A3AE-783BB8043F9D}"/>
              </a:ext>
            </a:extLst>
          </p:cNvPr>
          <p:cNvSpPr>
            <a:spLocks noGrp="1"/>
          </p:cNvSpPr>
          <p:nvPr>
            <p:ph type="body" idx="1"/>
          </p:nvPr>
        </p:nvSpPr>
        <p:spPr/>
        <p:txBody>
          <a:bodyPr/>
          <a:lstStyle/>
          <a:p>
            <a:r>
              <a:rPr lang="en-US" sz="2800" i="1" dirty="0">
                <a:solidFill>
                  <a:srgbClr val="4258A6"/>
                </a:solidFill>
              </a:rPr>
              <a:t>Instructions</a:t>
            </a:r>
          </a:p>
        </p:txBody>
      </p:sp>
      <p:sp>
        <p:nvSpPr>
          <p:cNvPr id="3" name="Content Placeholder 2">
            <a:extLst>
              <a:ext uri="{FF2B5EF4-FFF2-40B4-BE49-F238E27FC236}">
                <a16:creationId xmlns:a16="http://schemas.microsoft.com/office/drawing/2014/main" id="{97AD5076-0C36-1343-9F3A-1A433D9F2001}"/>
              </a:ext>
            </a:extLst>
          </p:cNvPr>
          <p:cNvSpPr>
            <a:spLocks noGrp="1"/>
          </p:cNvSpPr>
          <p:nvPr>
            <p:ph sz="half" idx="2"/>
          </p:nvPr>
        </p:nvSpPr>
        <p:spPr>
          <a:xfrm>
            <a:off x="839788" y="2505075"/>
            <a:ext cx="5157787" cy="3115140"/>
          </a:xfrm>
        </p:spPr>
        <p:txBody>
          <a:bodyPr vert="horz" lIns="91440" tIns="45720" rIns="91440" bIns="45720" rtlCol="0" anchor="t">
            <a:normAutofit/>
          </a:bodyPr>
          <a:lstStyle/>
          <a:p>
            <a:r>
              <a:rPr lang="en-US" dirty="0"/>
              <a:t>Partner with three to five other participants</a:t>
            </a:r>
          </a:p>
          <a:p>
            <a:r>
              <a:rPr lang="en-US" dirty="0"/>
              <a:t>Think about the case scenario you read and all the events that unfolded</a:t>
            </a:r>
          </a:p>
          <a:p>
            <a:r>
              <a:rPr lang="en-US" dirty="0"/>
              <a:t>Conduct a 5-minute huddle</a:t>
            </a:r>
            <a:endParaRPr lang="en-US" dirty="0">
              <a:cs typeface="Calibri"/>
            </a:endParaRPr>
          </a:p>
        </p:txBody>
      </p:sp>
      <p:sp>
        <p:nvSpPr>
          <p:cNvPr id="6" name="Text Placeholder 5">
            <a:extLst>
              <a:ext uri="{FF2B5EF4-FFF2-40B4-BE49-F238E27FC236}">
                <a16:creationId xmlns:a16="http://schemas.microsoft.com/office/drawing/2014/main" id="{CCC598A4-FC77-D540-B0E2-98F378B464AE}"/>
              </a:ext>
            </a:extLst>
          </p:cNvPr>
          <p:cNvSpPr>
            <a:spLocks noGrp="1"/>
          </p:cNvSpPr>
          <p:nvPr>
            <p:ph type="body" sz="quarter" idx="3"/>
          </p:nvPr>
        </p:nvSpPr>
        <p:spPr/>
        <p:txBody>
          <a:bodyPr>
            <a:normAutofit/>
          </a:bodyPr>
          <a:lstStyle/>
          <a:p>
            <a:r>
              <a:rPr lang="en-US" sz="2800" i="1" dirty="0">
                <a:solidFill>
                  <a:srgbClr val="4258A6"/>
                </a:solidFill>
              </a:rPr>
              <a:t>Key Tips</a:t>
            </a:r>
          </a:p>
        </p:txBody>
      </p:sp>
      <p:sp>
        <p:nvSpPr>
          <p:cNvPr id="4" name="Content Placeholder 3">
            <a:extLst>
              <a:ext uri="{FF2B5EF4-FFF2-40B4-BE49-F238E27FC236}">
                <a16:creationId xmlns:a16="http://schemas.microsoft.com/office/drawing/2014/main" id="{F8196C05-7A36-2C45-A312-31400B12FD35}"/>
              </a:ext>
            </a:extLst>
          </p:cNvPr>
          <p:cNvSpPr>
            <a:spLocks noGrp="1"/>
          </p:cNvSpPr>
          <p:nvPr>
            <p:ph sz="quarter" idx="4"/>
          </p:nvPr>
        </p:nvSpPr>
        <p:spPr>
          <a:xfrm>
            <a:off x="6172200" y="2505075"/>
            <a:ext cx="5183188" cy="3115140"/>
          </a:xfrm>
        </p:spPr>
        <p:txBody>
          <a:bodyPr/>
          <a:lstStyle/>
          <a:p>
            <a:r>
              <a:rPr lang="en-US" dirty="0"/>
              <a:t>Focus on </a:t>
            </a:r>
          </a:p>
          <a:p>
            <a:pPr lvl="1"/>
            <a:r>
              <a:rPr lang="en-US" dirty="0"/>
              <a:t>Patient problem list and history</a:t>
            </a:r>
          </a:p>
          <a:p>
            <a:r>
              <a:rPr lang="en-US" dirty="0"/>
              <a:t>Teamwork considerations</a:t>
            </a:r>
          </a:p>
          <a:p>
            <a:r>
              <a:rPr lang="en-US" dirty="0"/>
              <a:t>Hypertension-specific planning</a:t>
            </a: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895AF19-5198-2644-94C0-88A3103C9E93}"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966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Semi-transparent image of hospital. ">
            <a:extLst>
              <a:ext uri="{FF2B5EF4-FFF2-40B4-BE49-F238E27FC236}">
                <a16:creationId xmlns:a16="http://schemas.microsoft.com/office/drawing/2014/main" id="{D58A77A6-3844-9141-8C8B-BBFCAFB0490A}"/>
              </a:ext>
            </a:extLst>
          </p:cNvPr>
          <p:cNvSpPr/>
          <p:nvPr/>
        </p:nvSpPr>
        <p:spPr>
          <a:xfrm>
            <a:off x="0" y="1"/>
            <a:ext cx="12192000" cy="6038768"/>
          </a:xfrm>
          <a:prstGeom prst="rect">
            <a:avLst/>
          </a:prstGeom>
          <a:blipFill dpi="0" rotWithShape="1">
            <a:blip r:embed="rId4">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Slide Number Placeholder 6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3" name="Title 6">
            <a:extLst>
              <a:ext uri="{FF2B5EF4-FFF2-40B4-BE49-F238E27FC236}">
                <a16:creationId xmlns:a16="http://schemas.microsoft.com/office/drawing/2014/main" id="{A6CB99FC-46F4-6745-8B40-81FE0B05D013}"/>
              </a:ext>
            </a:extLst>
          </p:cNvPr>
          <p:cNvSpPr>
            <a:spLocks noGrp="1"/>
          </p:cNvSpPr>
          <p:nvPr>
            <p:ph type="title"/>
          </p:nvPr>
        </p:nvSpPr>
        <p:spPr>
          <a:xfrm>
            <a:off x="0" y="1"/>
            <a:ext cx="12192000" cy="1494587"/>
          </a:xfrm>
          <a:solidFill>
            <a:schemeClr val="bg1"/>
          </a:solidFill>
          <a:ln>
            <a:solidFill>
              <a:schemeClr val="accent1"/>
            </a:solidFill>
          </a:ln>
        </p:spPr>
        <p:txBody>
          <a:bodyPr>
            <a:normAutofit/>
          </a:bodyPr>
          <a:lstStyle/>
          <a:p>
            <a:pPr lvl="0" algn="ctr"/>
            <a:r>
              <a:rPr lang="en-US" dirty="0"/>
              <a:t>Severe Hypertension</a:t>
            </a:r>
            <a:br>
              <a:rPr lang="en-US" dirty="0"/>
            </a:br>
            <a:r>
              <a:rPr lang="en-US" dirty="0"/>
              <a:t>Huddle</a:t>
            </a:r>
          </a:p>
        </p:txBody>
      </p:sp>
      <p:pic>
        <p:nvPicPr>
          <p:cNvPr id="7" name="Picture 6" descr="Decorative">
            <a:extLst>
              <a:ext uri="{FF2B5EF4-FFF2-40B4-BE49-F238E27FC236}">
                <a16:creationId xmlns:a16="http://schemas.microsoft.com/office/drawing/2014/main" id="{7A45C7FE-74A5-9A45-8D78-F611715107D9}"/>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381394" y="1494588"/>
            <a:ext cx="5985568" cy="5944490"/>
          </a:xfrm>
          <a:prstGeom prst="rect">
            <a:avLst/>
          </a:prstGeom>
        </p:spPr>
      </p:pic>
      <p:sp>
        <p:nvSpPr>
          <p:cNvPr id="8" name="Content Placeholder 2">
            <a:extLst>
              <a:ext uri="{FF2B5EF4-FFF2-40B4-BE49-F238E27FC236}">
                <a16:creationId xmlns:a16="http://schemas.microsoft.com/office/drawing/2014/main" id="{EBC3C2EE-45AF-A341-819C-58B17FBBF126}"/>
              </a:ext>
            </a:extLst>
          </p:cNvPr>
          <p:cNvSpPr>
            <a:spLocks noGrp="1"/>
          </p:cNvSpPr>
          <p:nvPr>
            <p:ph idx="1"/>
          </p:nvPr>
        </p:nvSpPr>
        <p:spPr>
          <a:xfrm>
            <a:off x="584894" y="2172118"/>
            <a:ext cx="6819206" cy="2526882"/>
          </a:xfrm>
          <a:solidFill>
            <a:schemeClr val="bg1"/>
          </a:solidFill>
          <a:ln w="19050">
            <a:solidFill>
              <a:schemeClr val="accent1"/>
            </a:solidFill>
          </a:ln>
        </p:spPr>
        <p:txBody>
          <a:bodyPr anchor="ctr">
            <a:normAutofit/>
          </a:bodyPr>
          <a:lstStyle/>
          <a:p>
            <a:r>
              <a:rPr lang="en-US" sz="3200" dirty="0"/>
              <a:t>Observe how a huddle can be used to quickly and efficiently convey pertinent and timely clinical information. </a:t>
            </a:r>
          </a:p>
        </p:txBody>
      </p:sp>
    </p:spTree>
    <p:custDataLst>
      <p:tags r:id="rId1"/>
    </p:custDataLst>
    <p:extLst>
      <p:ext uri="{BB962C8B-B14F-4D97-AF65-F5344CB8AC3E}">
        <p14:creationId xmlns:p14="http://schemas.microsoft.com/office/powerpoint/2010/main" val="6974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2" descr="Decorative shape">
            <a:extLst>
              <a:ext uri="{FF2B5EF4-FFF2-40B4-BE49-F238E27FC236}">
                <a16:creationId xmlns:a16="http://schemas.microsoft.com/office/drawing/2014/main" id="{BD0F1214-C668-4E88-A632-C1CE4AE8B9B3}"/>
              </a:ext>
            </a:extLst>
          </p:cNvPr>
          <p:cNvSpPr/>
          <p:nvPr/>
        </p:nvSpPr>
        <p:spPr>
          <a:xfrm flipH="1">
            <a:off x="1416424" y="107576"/>
            <a:ext cx="10651526" cy="5773271"/>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chemeClr val="accent6">
              <a:lumMod val="20000"/>
              <a:lumOff val="80000"/>
            </a:schemeClr>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normAutofit/>
          </a:bodyPr>
          <a:lstStyle/>
          <a:p>
            <a:r>
              <a:rPr lang="en-US" dirty="0"/>
              <a:t>Severe Hypertension</a:t>
            </a:r>
            <a:br>
              <a:rPr lang="en-US" dirty="0"/>
            </a:br>
            <a:r>
              <a:rPr lang="en-US" dirty="0"/>
              <a:t>Huddle</a:t>
            </a:r>
          </a:p>
        </p:txBody>
      </p:sp>
      <p:sp>
        <p:nvSpPr>
          <p:cNvPr id="13" name="Text Placeholder 12"/>
          <p:cNvSpPr>
            <a:spLocks noGrp="1"/>
          </p:cNvSpPr>
          <p:nvPr>
            <p:ph type="body" sz="quarter" idx="10"/>
          </p:nvPr>
        </p:nvSpPr>
        <p:spPr>
          <a:xfrm>
            <a:off x="1630577" y="304800"/>
            <a:ext cx="9297094" cy="1333500"/>
          </a:xfrm>
        </p:spPr>
        <p:txBody>
          <a:bodyPr/>
          <a:lstStyle/>
          <a:p>
            <a:r>
              <a:rPr lang="en-US" i="0" dirty="0"/>
              <a:t> Dr. Johnson reviews Ms. Smith’s vital signs and laboratory values and calls a huddle with the L&amp;D treatment team to discuss the plan for care.</a:t>
            </a:r>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pic>
        <p:nvPicPr>
          <p:cNvPr id="30" name="Picture 29" descr="Decorative">
            <a:extLst>
              <a:ext uri="{FF2B5EF4-FFF2-40B4-BE49-F238E27FC236}">
                <a16:creationId xmlns:a16="http://schemas.microsoft.com/office/drawing/2014/main" id="{BE4D908B-ABDD-454F-8DC8-9AE8978DF453}"/>
              </a:ext>
              <a:ext uri="{C183D7F6-B498-43B3-948B-1728B52AA6E4}">
                <adec:decorative xmlns:adec="http://schemas.microsoft.com/office/drawing/2017/decorative" val="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220"/>
          <a:stretch/>
        </p:blipFill>
        <p:spPr>
          <a:xfrm flipH="1">
            <a:off x="4367907" y="2515327"/>
            <a:ext cx="1807674" cy="3438058"/>
          </a:xfrm>
          <a:prstGeom prst="rect">
            <a:avLst/>
          </a:prstGeom>
        </p:spPr>
      </p:pic>
      <p:pic>
        <p:nvPicPr>
          <p:cNvPr id="31" name="Picture 30" descr="Image of a patient in a hospital bed.">
            <a:extLst>
              <a:ext uri="{FF2B5EF4-FFF2-40B4-BE49-F238E27FC236}">
                <a16:creationId xmlns:a16="http://schemas.microsoft.com/office/drawing/2014/main" id="{05BE8EAF-7D2D-4FA9-9215-4EEC4342FF36}"/>
              </a:ext>
            </a:extLst>
          </p:cNvPr>
          <p:cNvPicPr>
            <a:picLocks noChangeAspect="1"/>
          </p:cNvPicPr>
          <p:nvPr/>
        </p:nvPicPr>
        <p:blipFill rotWithShape="1">
          <a:blip r:embed="rId5">
            <a:extLst>
              <a:ext uri="{28A0092B-C50C-407E-A947-70E740481C1C}">
                <a14:useLocalDpi xmlns:a14="http://schemas.microsoft.com/office/drawing/2010/main" val="0"/>
              </a:ext>
            </a:extLst>
          </a:blip>
          <a:srcRect b="30941"/>
          <a:stretch/>
        </p:blipFill>
        <p:spPr>
          <a:xfrm flipH="1">
            <a:off x="4553463" y="3039121"/>
            <a:ext cx="4139554" cy="2766949"/>
          </a:xfrm>
          <a:prstGeom prst="rect">
            <a:avLst/>
          </a:prstGeom>
        </p:spPr>
      </p:pic>
      <p:sp>
        <p:nvSpPr>
          <p:cNvPr id="32" name="TextBox 31">
            <a:extLst>
              <a:ext uri="{FF2B5EF4-FFF2-40B4-BE49-F238E27FC236}">
                <a16:creationId xmlns:a16="http://schemas.microsoft.com/office/drawing/2014/main" id="{BC0C31B3-C8B0-47AF-BA86-03C2B995D1B2}"/>
              </a:ext>
            </a:extLst>
          </p:cNvPr>
          <p:cNvSpPr txBox="1"/>
          <p:nvPr/>
        </p:nvSpPr>
        <p:spPr>
          <a:xfrm>
            <a:off x="5297319" y="4862170"/>
            <a:ext cx="1535634"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Alice Smith, the patient</a:t>
            </a:r>
          </a:p>
        </p:txBody>
      </p:sp>
      <p:sp>
        <p:nvSpPr>
          <p:cNvPr id="33" name="TextBox 32">
            <a:extLst>
              <a:ext uri="{FF2B5EF4-FFF2-40B4-BE49-F238E27FC236}">
                <a16:creationId xmlns:a16="http://schemas.microsoft.com/office/drawing/2014/main" id="{ACF26033-83C4-414E-BE87-24E06FE48C0C}"/>
              </a:ext>
            </a:extLst>
          </p:cNvPr>
          <p:cNvSpPr txBox="1"/>
          <p:nvPr/>
        </p:nvSpPr>
        <p:spPr>
          <a:xfrm>
            <a:off x="4553463" y="2162094"/>
            <a:ext cx="176815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rPr>
              <a:t>Dr. Larsen, anesthesiologist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4" name="Picture 33" descr="A picture containing silhouette of doctor">
            <a:extLst>
              <a:ext uri="{FF2B5EF4-FFF2-40B4-BE49-F238E27FC236}">
                <a16:creationId xmlns:a16="http://schemas.microsoft.com/office/drawing/2014/main" id="{72A1D6DD-AA12-4583-9F75-01F71B791FC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3647" b="98298" l="2061" r="18907">
                        <a14:foregroundMark x1="8065" y1="54619" x2="8065" y2="54619"/>
                        <a14:foregroundMark x1="9409" y1="96353" x2="9409" y2="96353"/>
                        <a14:foregroundMark x1="7885" y1="98379" x2="7885" y2="98379"/>
                        <a14:foregroundMark x1="7885" y1="53647" x2="7885" y2="53647"/>
                        <a14:foregroundMark x1="13082" y1="61588" x2="13082" y2="61588"/>
                      </a14:backgroundRemoval>
                    </a14:imgEffect>
                  </a14:imgLayer>
                </a14:imgProps>
              </a:ext>
              <a:ext uri="{28A0092B-C50C-407E-A947-70E740481C1C}">
                <a14:useLocalDpi xmlns:a14="http://schemas.microsoft.com/office/drawing/2010/main" val="0"/>
              </a:ext>
            </a:extLst>
          </a:blip>
          <a:srcRect t="51081" r="78748" b="11326"/>
          <a:stretch/>
        </p:blipFill>
        <p:spPr>
          <a:xfrm flipH="1">
            <a:off x="8878573" y="2453458"/>
            <a:ext cx="1752184" cy="3352612"/>
          </a:xfrm>
          <a:prstGeom prst="rect">
            <a:avLst/>
          </a:prstGeom>
        </p:spPr>
      </p:pic>
      <p:sp>
        <p:nvSpPr>
          <p:cNvPr id="35" name="TextBox 34">
            <a:extLst>
              <a:ext uri="{FF2B5EF4-FFF2-40B4-BE49-F238E27FC236}">
                <a16:creationId xmlns:a16="http://schemas.microsoft.com/office/drawing/2014/main" id="{F5AAE473-FB2A-4119-917D-13EA989810E9}"/>
              </a:ext>
            </a:extLst>
          </p:cNvPr>
          <p:cNvSpPr txBox="1"/>
          <p:nvPr/>
        </p:nvSpPr>
        <p:spPr>
          <a:xfrm>
            <a:off x="9248637" y="5424011"/>
            <a:ext cx="1679034"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pic>
        <p:nvPicPr>
          <p:cNvPr id="15" name="Picture 14" descr="A picture containing silhouette&#10;&#10;Description automatically generated">
            <a:extLst>
              <a:ext uri="{FF2B5EF4-FFF2-40B4-BE49-F238E27FC236}">
                <a16:creationId xmlns:a16="http://schemas.microsoft.com/office/drawing/2014/main" id="{872C536A-4301-E34C-BA1A-7FED60C85FC9}"/>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2639" r="56975" b="59506"/>
          <a:stretch/>
        </p:blipFill>
        <p:spPr>
          <a:xfrm>
            <a:off x="2676332" y="2647004"/>
            <a:ext cx="1568292" cy="3159066"/>
          </a:xfrm>
          <a:prstGeom prst="rect">
            <a:avLst/>
          </a:prstGeom>
        </p:spPr>
      </p:pic>
      <p:sp>
        <p:nvSpPr>
          <p:cNvPr id="16" name="TextBox 15">
            <a:extLst>
              <a:ext uri="{FF2B5EF4-FFF2-40B4-BE49-F238E27FC236}">
                <a16:creationId xmlns:a16="http://schemas.microsoft.com/office/drawing/2014/main" id="{3E406E50-A8F8-3542-A023-C83BBF11C348}"/>
              </a:ext>
            </a:extLst>
          </p:cNvPr>
          <p:cNvSpPr txBox="1"/>
          <p:nvPr/>
        </p:nvSpPr>
        <p:spPr>
          <a:xfrm>
            <a:off x="2938070" y="5424011"/>
            <a:ext cx="122577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Beth, L&amp;D Nurse</a:t>
            </a:r>
          </a:p>
        </p:txBody>
      </p:sp>
    </p:spTree>
    <p:custDataLst>
      <p:tags r:id="rId1"/>
    </p:custDataLst>
    <p:extLst>
      <p:ext uri="{BB962C8B-B14F-4D97-AF65-F5344CB8AC3E}">
        <p14:creationId xmlns:p14="http://schemas.microsoft.com/office/powerpoint/2010/main" val="4105572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2" descr="Decorative shape">
            <a:extLst>
              <a:ext uri="{FF2B5EF4-FFF2-40B4-BE49-F238E27FC236}">
                <a16:creationId xmlns:a16="http://schemas.microsoft.com/office/drawing/2014/main" id="{3CD7BFD2-A6C3-4445-A5BF-84B1BA2CCDD3}"/>
              </a:ext>
            </a:extLst>
          </p:cNvPr>
          <p:cNvSpPr/>
          <p:nvPr/>
        </p:nvSpPr>
        <p:spPr>
          <a:xfrm flipV="1">
            <a:off x="1400423" y="89647"/>
            <a:ext cx="10692965" cy="5753088"/>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A2FCBE"/>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p:cNvSpPr>
            <a:spLocks noGrp="1"/>
          </p:cNvSpPr>
          <p:nvPr>
            <p:ph type="title"/>
          </p:nvPr>
        </p:nvSpPr>
        <p:spPr/>
        <p:txBody>
          <a:bodyPr>
            <a:normAutofit/>
          </a:bodyPr>
          <a:lstStyle/>
          <a:p>
            <a:r>
              <a:rPr lang="en-US" dirty="0"/>
              <a:t>Severe Hypertension</a:t>
            </a:r>
            <a:br>
              <a:rPr lang="en-US" dirty="0"/>
            </a:br>
            <a:r>
              <a:rPr lang="en-US" dirty="0"/>
              <a:t>Huddle</a:t>
            </a:r>
          </a:p>
        </p:txBody>
      </p:sp>
      <p:sp>
        <p:nvSpPr>
          <p:cNvPr id="21" name="Text Placeholder 20"/>
          <p:cNvSpPr>
            <a:spLocks noGrp="1"/>
          </p:cNvSpPr>
          <p:nvPr>
            <p:ph type="body" sz="quarter" idx="12"/>
          </p:nvPr>
        </p:nvSpPr>
        <p:spPr>
          <a:xfrm>
            <a:off x="1748674" y="193144"/>
            <a:ext cx="10369663" cy="1552529"/>
          </a:xfrm>
          <a:prstGeom prst="wedgeRectCallout">
            <a:avLst>
              <a:gd name="adj1" fmla="val 25389"/>
              <a:gd name="adj2" fmla="val 95589"/>
            </a:avLst>
          </a:prstGeom>
        </p:spPr>
        <p:txBody>
          <a:bodyPr/>
          <a:lstStyle/>
          <a:p>
            <a:r>
              <a:rPr lang="en-US" dirty="0"/>
              <a:t>Good afternoon, Ms. Smith. </a:t>
            </a:r>
            <a:endParaRPr lang="en-US" dirty="0">
              <a:cs typeface="Calibri"/>
            </a:endParaRPr>
          </a:p>
          <a:p>
            <a:r>
              <a:rPr lang="en-US" dirty="0"/>
              <a:t>I called a huddle of your clinical team to give us an opportunity to review your clinical course, and make sure everyone is on the same page moving forward! </a:t>
            </a:r>
          </a:p>
          <a:p>
            <a:r>
              <a:rPr lang="en-US" dirty="0"/>
              <a:t>I hope it is OK that I will be talking about your situation for a few moments...</a:t>
            </a:r>
            <a:endParaRPr lang="en-US" dirty="0">
              <a:cs typeface="Calibri"/>
            </a:endParaRPr>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9" name="Text Placeholder 20">
            <a:extLst>
              <a:ext uri="{FF2B5EF4-FFF2-40B4-BE49-F238E27FC236}">
                <a16:creationId xmlns:a16="http://schemas.microsoft.com/office/drawing/2014/main" id="{178089E1-1965-2948-B011-0976A249A9A8}"/>
              </a:ext>
            </a:extLst>
          </p:cNvPr>
          <p:cNvSpPr txBox="1">
            <a:spLocks/>
          </p:cNvSpPr>
          <p:nvPr/>
        </p:nvSpPr>
        <p:spPr>
          <a:xfrm>
            <a:off x="6078336" y="2593507"/>
            <a:ext cx="3101977" cy="705997"/>
          </a:xfrm>
          <a:prstGeom prst="wedgeRectCallout">
            <a:avLst>
              <a:gd name="adj1" fmla="val -55807"/>
              <a:gd name="adj2" fmla="val 107231"/>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Of course, Dr. Johnson.</a:t>
            </a: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18" name="Picture 17" descr="Decorative">
            <a:extLst>
              <a:ext uri="{FF2B5EF4-FFF2-40B4-BE49-F238E27FC236}">
                <a16:creationId xmlns:a16="http://schemas.microsoft.com/office/drawing/2014/main" id="{076088E9-4514-9B40-9949-A2C12EC2A66B}"/>
              </a:ext>
              <a:ext uri="{C183D7F6-B498-43B3-948B-1728B52AA6E4}">
                <adec:decorative xmlns:adec="http://schemas.microsoft.com/office/drawing/2017/decorative" val="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220"/>
          <a:stretch/>
        </p:blipFill>
        <p:spPr>
          <a:xfrm flipH="1">
            <a:off x="4367907" y="2555083"/>
            <a:ext cx="1807674" cy="3438058"/>
          </a:xfrm>
          <a:prstGeom prst="rect">
            <a:avLst/>
          </a:prstGeom>
        </p:spPr>
      </p:pic>
      <p:pic>
        <p:nvPicPr>
          <p:cNvPr id="19" name="Picture 18" descr="Image of a patient in a hospital bed.">
            <a:extLst>
              <a:ext uri="{FF2B5EF4-FFF2-40B4-BE49-F238E27FC236}">
                <a16:creationId xmlns:a16="http://schemas.microsoft.com/office/drawing/2014/main" id="{B9E95219-8190-384F-8DCE-1D19E9742741}"/>
              </a:ext>
            </a:extLst>
          </p:cNvPr>
          <p:cNvPicPr>
            <a:picLocks noChangeAspect="1"/>
          </p:cNvPicPr>
          <p:nvPr/>
        </p:nvPicPr>
        <p:blipFill rotWithShape="1">
          <a:blip r:embed="rId5">
            <a:extLst>
              <a:ext uri="{28A0092B-C50C-407E-A947-70E740481C1C}">
                <a14:useLocalDpi xmlns:a14="http://schemas.microsoft.com/office/drawing/2010/main" val="0"/>
              </a:ext>
            </a:extLst>
          </a:blip>
          <a:srcRect b="30941"/>
          <a:stretch/>
        </p:blipFill>
        <p:spPr>
          <a:xfrm flipH="1">
            <a:off x="4553463" y="3078877"/>
            <a:ext cx="4139554" cy="2766949"/>
          </a:xfrm>
          <a:prstGeom prst="rect">
            <a:avLst/>
          </a:prstGeom>
        </p:spPr>
      </p:pic>
      <p:sp>
        <p:nvSpPr>
          <p:cNvPr id="20" name="TextBox 19">
            <a:extLst>
              <a:ext uri="{FF2B5EF4-FFF2-40B4-BE49-F238E27FC236}">
                <a16:creationId xmlns:a16="http://schemas.microsoft.com/office/drawing/2014/main" id="{BBB3B036-58BD-6B44-9156-18B1FE4ADDD0}"/>
              </a:ext>
            </a:extLst>
          </p:cNvPr>
          <p:cNvSpPr txBox="1"/>
          <p:nvPr/>
        </p:nvSpPr>
        <p:spPr>
          <a:xfrm>
            <a:off x="5297319" y="4901926"/>
            <a:ext cx="1535634"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Alice Smith, the patient</a:t>
            </a:r>
          </a:p>
        </p:txBody>
      </p:sp>
      <p:sp>
        <p:nvSpPr>
          <p:cNvPr id="24" name="TextBox 23">
            <a:extLst>
              <a:ext uri="{FF2B5EF4-FFF2-40B4-BE49-F238E27FC236}">
                <a16:creationId xmlns:a16="http://schemas.microsoft.com/office/drawing/2014/main" id="{C3525477-7B29-2F4F-8BDC-CD726C46E88D}"/>
              </a:ext>
            </a:extLst>
          </p:cNvPr>
          <p:cNvSpPr txBox="1"/>
          <p:nvPr/>
        </p:nvSpPr>
        <p:spPr>
          <a:xfrm>
            <a:off x="4553463" y="2201850"/>
            <a:ext cx="176815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rPr>
              <a:t>Dr. Larsen, anesthesiologist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Picture 24" descr="A picture containing silhouette of doctor">
            <a:extLst>
              <a:ext uri="{FF2B5EF4-FFF2-40B4-BE49-F238E27FC236}">
                <a16:creationId xmlns:a16="http://schemas.microsoft.com/office/drawing/2014/main" id="{490F1C67-1E28-D548-9A84-0492A6F3260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3647" b="98298" l="2061" r="18907">
                        <a14:foregroundMark x1="8065" y1="54619" x2="8065" y2="54619"/>
                        <a14:foregroundMark x1="9409" y1="96353" x2="9409" y2="96353"/>
                        <a14:foregroundMark x1="7885" y1="98379" x2="7885" y2="98379"/>
                        <a14:foregroundMark x1="7885" y1="53647" x2="7885" y2="53647"/>
                        <a14:foregroundMark x1="13082" y1="61588" x2="13082" y2="61588"/>
                      </a14:backgroundRemoval>
                    </a14:imgEffect>
                  </a14:imgLayer>
                </a14:imgProps>
              </a:ext>
              <a:ext uri="{28A0092B-C50C-407E-A947-70E740481C1C}">
                <a14:useLocalDpi xmlns:a14="http://schemas.microsoft.com/office/drawing/2010/main" val="0"/>
              </a:ext>
            </a:extLst>
          </a:blip>
          <a:srcRect t="51081" r="78748" b="11326"/>
          <a:stretch/>
        </p:blipFill>
        <p:spPr>
          <a:xfrm flipH="1">
            <a:off x="8878573" y="2493214"/>
            <a:ext cx="1752184" cy="3352612"/>
          </a:xfrm>
          <a:prstGeom prst="rect">
            <a:avLst/>
          </a:prstGeom>
        </p:spPr>
      </p:pic>
      <p:sp>
        <p:nvSpPr>
          <p:cNvPr id="26" name="TextBox 25">
            <a:extLst>
              <a:ext uri="{FF2B5EF4-FFF2-40B4-BE49-F238E27FC236}">
                <a16:creationId xmlns:a16="http://schemas.microsoft.com/office/drawing/2014/main" id="{3348FBC8-6D62-3741-9F6C-F1CCC1F787B1}"/>
              </a:ext>
            </a:extLst>
          </p:cNvPr>
          <p:cNvSpPr txBox="1"/>
          <p:nvPr/>
        </p:nvSpPr>
        <p:spPr>
          <a:xfrm>
            <a:off x="9248637" y="5463767"/>
            <a:ext cx="1679034"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pic>
        <p:nvPicPr>
          <p:cNvPr id="27" name="Picture 26" descr="A picture containing silhouette&#10;&#10;Description automatically generated">
            <a:extLst>
              <a:ext uri="{FF2B5EF4-FFF2-40B4-BE49-F238E27FC236}">
                <a16:creationId xmlns:a16="http://schemas.microsoft.com/office/drawing/2014/main" id="{C41EAB80-34F9-0945-9492-C77BA97D8DD7}"/>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2639" r="56975" b="59506"/>
          <a:stretch/>
        </p:blipFill>
        <p:spPr>
          <a:xfrm>
            <a:off x="2676332" y="2686760"/>
            <a:ext cx="1568292" cy="3159066"/>
          </a:xfrm>
          <a:prstGeom prst="rect">
            <a:avLst/>
          </a:prstGeom>
        </p:spPr>
      </p:pic>
      <p:sp>
        <p:nvSpPr>
          <p:cNvPr id="28" name="TextBox 27">
            <a:extLst>
              <a:ext uri="{FF2B5EF4-FFF2-40B4-BE49-F238E27FC236}">
                <a16:creationId xmlns:a16="http://schemas.microsoft.com/office/drawing/2014/main" id="{1DB6BD3C-2647-3C4D-9332-5538A34C8495}"/>
              </a:ext>
            </a:extLst>
          </p:cNvPr>
          <p:cNvSpPr txBox="1"/>
          <p:nvPr/>
        </p:nvSpPr>
        <p:spPr>
          <a:xfrm>
            <a:off x="2938070" y="5463767"/>
            <a:ext cx="122577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Beth, L&amp;D Nurse</a:t>
            </a:r>
          </a:p>
        </p:txBody>
      </p:sp>
    </p:spTree>
    <p:custDataLst>
      <p:tags r:id="rId1"/>
    </p:custDataLst>
    <p:extLst>
      <p:ext uri="{BB962C8B-B14F-4D97-AF65-F5344CB8AC3E}">
        <p14:creationId xmlns:p14="http://schemas.microsoft.com/office/powerpoint/2010/main" val="3886562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2" descr="Decorative shape">
            <a:extLst>
              <a:ext uri="{FF2B5EF4-FFF2-40B4-BE49-F238E27FC236}">
                <a16:creationId xmlns:a16="http://schemas.microsoft.com/office/drawing/2014/main" id="{DA0C2084-6E16-4B7D-AE40-04051DBD72FE}"/>
              </a:ext>
            </a:extLst>
          </p:cNvPr>
          <p:cNvSpPr/>
          <p:nvPr/>
        </p:nvSpPr>
        <p:spPr>
          <a:xfrm flipV="1">
            <a:off x="1586753" y="177020"/>
            <a:ext cx="10515600" cy="5669654"/>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chemeClr val="accent4">
              <a:lumMod val="20000"/>
              <a:lumOff val="80000"/>
            </a:schemeClr>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p:cNvSpPr>
            <a:spLocks noGrp="1"/>
          </p:cNvSpPr>
          <p:nvPr>
            <p:ph type="title"/>
          </p:nvPr>
        </p:nvSpPr>
        <p:spPr/>
        <p:txBody>
          <a:bodyPr>
            <a:normAutofit/>
          </a:bodyPr>
          <a:lstStyle/>
          <a:p>
            <a:r>
              <a:rPr lang="en-US" dirty="0"/>
              <a:t>Severe Hypertension</a:t>
            </a:r>
            <a:br>
              <a:rPr lang="en-US" dirty="0"/>
            </a:br>
            <a:r>
              <a:rPr lang="en-US" dirty="0"/>
              <a:t>Huddle</a:t>
            </a:r>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23" name="Text Placeholder 20">
            <a:extLst>
              <a:ext uri="{FF2B5EF4-FFF2-40B4-BE49-F238E27FC236}">
                <a16:creationId xmlns:a16="http://schemas.microsoft.com/office/drawing/2014/main" id="{4F3C9708-8F02-427A-9213-5573E6A20B1A}"/>
              </a:ext>
            </a:extLst>
          </p:cNvPr>
          <p:cNvSpPr txBox="1">
            <a:spLocks/>
          </p:cNvSpPr>
          <p:nvPr/>
        </p:nvSpPr>
        <p:spPr>
          <a:xfrm>
            <a:off x="7350799" y="106757"/>
            <a:ext cx="4492773" cy="670119"/>
          </a:xfrm>
          <a:prstGeom prst="wedgeRectCallout">
            <a:avLst>
              <a:gd name="adj1" fmla="val 13184"/>
              <a:gd name="adj2" fmla="val 263472"/>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Great! Beth, can you start us off?</a:t>
            </a:r>
          </a:p>
        </p:txBody>
      </p:sp>
      <p:sp>
        <p:nvSpPr>
          <p:cNvPr id="24" name="Text Placeholder 20">
            <a:extLst>
              <a:ext uri="{FF2B5EF4-FFF2-40B4-BE49-F238E27FC236}">
                <a16:creationId xmlns:a16="http://schemas.microsoft.com/office/drawing/2014/main" id="{F24AD80E-E652-4389-9C48-2E79494D7864}"/>
              </a:ext>
            </a:extLst>
          </p:cNvPr>
          <p:cNvSpPr txBox="1">
            <a:spLocks/>
          </p:cNvSpPr>
          <p:nvPr/>
        </p:nvSpPr>
        <p:spPr>
          <a:xfrm>
            <a:off x="1574371" y="833668"/>
            <a:ext cx="7760097" cy="1533925"/>
          </a:xfrm>
          <a:prstGeom prst="wedgeRectCallout">
            <a:avLst>
              <a:gd name="adj1" fmla="val -27273"/>
              <a:gd name="adj2" fmla="val 64324"/>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Certainly, Dr. Johnson.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Ms. Smith is a 31-year-old </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primip</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at 36 weeks and 2 days with overall uncomplicated prenatal care who presented to L&amp;D triage with a headache. </a:t>
            </a: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15" name="Picture 14" descr="Decorative">
            <a:extLst>
              <a:ext uri="{FF2B5EF4-FFF2-40B4-BE49-F238E27FC236}">
                <a16:creationId xmlns:a16="http://schemas.microsoft.com/office/drawing/2014/main" id="{6F555C49-6BA8-9747-8017-1F4864C7E971}"/>
              </a:ext>
              <a:ext uri="{C183D7F6-B498-43B3-948B-1728B52AA6E4}">
                <adec:decorative xmlns:adec="http://schemas.microsoft.com/office/drawing/2017/decorative" val="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220"/>
          <a:stretch/>
        </p:blipFill>
        <p:spPr>
          <a:xfrm flipH="1">
            <a:off x="4367907" y="2574961"/>
            <a:ext cx="1807674" cy="3438058"/>
          </a:xfrm>
          <a:prstGeom prst="rect">
            <a:avLst/>
          </a:prstGeom>
        </p:spPr>
      </p:pic>
      <p:pic>
        <p:nvPicPr>
          <p:cNvPr id="17" name="Picture 16" descr="Image of a patient in a hospital bed.">
            <a:extLst>
              <a:ext uri="{FF2B5EF4-FFF2-40B4-BE49-F238E27FC236}">
                <a16:creationId xmlns:a16="http://schemas.microsoft.com/office/drawing/2014/main" id="{9AE0CAD6-D870-C743-ABAC-11EABA3390E1}"/>
              </a:ext>
            </a:extLst>
          </p:cNvPr>
          <p:cNvPicPr>
            <a:picLocks noChangeAspect="1"/>
          </p:cNvPicPr>
          <p:nvPr/>
        </p:nvPicPr>
        <p:blipFill rotWithShape="1">
          <a:blip r:embed="rId5">
            <a:extLst>
              <a:ext uri="{28A0092B-C50C-407E-A947-70E740481C1C}">
                <a14:useLocalDpi xmlns:a14="http://schemas.microsoft.com/office/drawing/2010/main" val="0"/>
              </a:ext>
            </a:extLst>
          </a:blip>
          <a:srcRect b="30941"/>
          <a:stretch/>
        </p:blipFill>
        <p:spPr>
          <a:xfrm flipH="1">
            <a:off x="4553463" y="3098755"/>
            <a:ext cx="4139554" cy="2766949"/>
          </a:xfrm>
          <a:prstGeom prst="rect">
            <a:avLst/>
          </a:prstGeom>
        </p:spPr>
      </p:pic>
      <p:sp>
        <p:nvSpPr>
          <p:cNvPr id="20" name="TextBox 19">
            <a:extLst>
              <a:ext uri="{FF2B5EF4-FFF2-40B4-BE49-F238E27FC236}">
                <a16:creationId xmlns:a16="http://schemas.microsoft.com/office/drawing/2014/main" id="{A9080721-B2E4-5F46-AAAB-88D25D9281FB}"/>
              </a:ext>
            </a:extLst>
          </p:cNvPr>
          <p:cNvSpPr txBox="1"/>
          <p:nvPr/>
        </p:nvSpPr>
        <p:spPr>
          <a:xfrm>
            <a:off x="5297319" y="4921804"/>
            <a:ext cx="1535634"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Alice Smith, the patient</a:t>
            </a:r>
          </a:p>
        </p:txBody>
      </p:sp>
      <p:sp>
        <p:nvSpPr>
          <p:cNvPr id="21" name="TextBox 20">
            <a:extLst>
              <a:ext uri="{FF2B5EF4-FFF2-40B4-BE49-F238E27FC236}">
                <a16:creationId xmlns:a16="http://schemas.microsoft.com/office/drawing/2014/main" id="{3859FD98-46D9-0D4E-83B8-B1B9F36A133B}"/>
              </a:ext>
            </a:extLst>
          </p:cNvPr>
          <p:cNvSpPr txBox="1"/>
          <p:nvPr/>
        </p:nvSpPr>
        <p:spPr>
          <a:xfrm>
            <a:off x="5948877" y="2837145"/>
            <a:ext cx="176815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rPr>
              <a:t>Dr. Larsen, anesthesiologist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Picture 21" descr="A picture containing silhouette of doctor">
            <a:extLst>
              <a:ext uri="{FF2B5EF4-FFF2-40B4-BE49-F238E27FC236}">
                <a16:creationId xmlns:a16="http://schemas.microsoft.com/office/drawing/2014/main" id="{4057BCF7-E023-994B-B4E7-CFA147E3F1D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3647" b="98298" l="2061" r="18907">
                        <a14:foregroundMark x1="8065" y1="54619" x2="8065" y2="54619"/>
                        <a14:foregroundMark x1="9409" y1="96353" x2="9409" y2="96353"/>
                        <a14:foregroundMark x1="7885" y1="98379" x2="7885" y2="98379"/>
                        <a14:foregroundMark x1="7885" y1="53647" x2="7885" y2="53647"/>
                        <a14:foregroundMark x1="13082" y1="61588" x2="13082" y2="61588"/>
                      </a14:backgroundRemoval>
                    </a14:imgEffect>
                  </a14:imgLayer>
                </a14:imgProps>
              </a:ext>
              <a:ext uri="{28A0092B-C50C-407E-A947-70E740481C1C}">
                <a14:useLocalDpi xmlns:a14="http://schemas.microsoft.com/office/drawing/2010/main" val="0"/>
              </a:ext>
            </a:extLst>
          </a:blip>
          <a:srcRect t="51081" r="78748" b="11326"/>
          <a:stretch/>
        </p:blipFill>
        <p:spPr>
          <a:xfrm flipH="1">
            <a:off x="8878573" y="2513092"/>
            <a:ext cx="1752184" cy="3352612"/>
          </a:xfrm>
          <a:prstGeom prst="rect">
            <a:avLst/>
          </a:prstGeom>
        </p:spPr>
      </p:pic>
      <p:sp>
        <p:nvSpPr>
          <p:cNvPr id="25" name="TextBox 24">
            <a:extLst>
              <a:ext uri="{FF2B5EF4-FFF2-40B4-BE49-F238E27FC236}">
                <a16:creationId xmlns:a16="http://schemas.microsoft.com/office/drawing/2014/main" id="{7DED07A2-F429-CB48-B936-73B75A806FA7}"/>
              </a:ext>
            </a:extLst>
          </p:cNvPr>
          <p:cNvSpPr txBox="1"/>
          <p:nvPr/>
        </p:nvSpPr>
        <p:spPr>
          <a:xfrm>
            <a:off x="9248637" y="5483645"/>
            <a:ext cx="1679034"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pic>
        <p:nvPicPr>
          <p:cNvPr id="26" name="Picture 25" descr="A picture containing silhouette&#10;&#10;Description automatically generated">
            <a:extLst>
              <a:ext uri="{FF2B5EF4-FFF2-40B4-BE49-F238E27FC236}">
                <a16:creationId xmlns:a16="http://schemas.microsoft.com/office/drawing/2014/main" id="{F63F5245-19AB-BA4E-9EC9-D252D4817368}"/>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2639" r="56975" b="59506"/>
          <a:stretch/>
        </p:blipFill>
        <p:spPr>
          <a:xfrm>
            <a:off x="2676332" y="2706638"/>
            <a:ext cx="1568292" cy="3159066"/>
          </a:xfrm>
          <a:prstGeom prst="rect">
            <a:avLst/>
          </a:prstGeom>
        </p:spPr>
      </p:pic>
      <p:sp>
        <p:nvSpPr>
          <p:cNvPr id="27" name="TextBox 26">
            <a:extLst>
              <a:ext uri="{FF2B5EF4-FFF2-40B4-BE49-F238E27FC236}">
                <a16:creationId xmlns:a16="http://schemas.microsoft.com/office/drawing/2014/main" id="{D1FEADD3-0D9F-D747-8684-8C18CDB46E1D}"/>
              </a:ext>
            </a:extLst>
          </p:cNvPr>
          <p:cNvSpPr txBox="1"/>
          <p:nvPr/>
        </p:nvSpPr>
        <p:spPr>
          <a:xfrm>
            <a:off x="2938070" y="5483645"/>
            <a:ext cx="122577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Beth, L&amp;D Nurse</a:t>
            </a:r>
          </a:p>
        </p:txBody>
      </p:sp>
    </p:spTree>
    <p:custDataLst>
      <p:tags r:id="rId1"/>
    </p:custDataLst>
    <p:extLst>
      <p:ext uri="{BB962C8B-B14F-4D97-AF65-F5344CB8AC3E}">
        <p14:creationId xmlns:p14="http://schemas.microsoft.com/office/powerpoint/2010/main" val="2220910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2" descr="Decorative shape">
            <a:extLst>
              <a:ext uri="{FF2B5EF4-FFF2-40B4-BE49-F238E27FC236}">
                <a16:creationId xmlns:a16="http://schemas.microsoft.com/office/drawing/2014/main" id="{595E7077-2158-4103-8011-90C3F664746C}"/>
              </a:ext>
            </a:extLst>
          </p:cNvPr>
          <p:cNvSpPr/>
          <p:nvPr/>
        </p:nvSpPr>
        <p:spPr>
          <a:xfrm rot="10800000">
            <a:off x="1425386" y="125506"/>
            <a:ext cx="10685095" cy="5684656"/>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C0BDE1"/>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p:cNvSpPr>
            <a:spLocks noGrp="1"/>
          </p:cNvSpPr>
          <p:nvPr>
            <p:ph type="title"/>
          </p:nvPr>
        </p:nvSpPr>
        <p:spPr/>
        <p:txBody>
          <a:bodyPr>
            <a:normAutofit/>
          </a:bodyPr>
          <a:lstStyle/>
          <a:p>
            <a:r>
              <a:rPr lang="en-US" dirty="0"/>
              <a:t>Severe Hypertension</a:t>
            </a:r>
            <a:br>
              <a:rPr lang="en-US" dirty="0"/>
            </a:br>
            <a:r>
              <a:rPr lang="en-US" dirty="0"/>
              <a:t>Huddle</a:t>
            </a:r>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21" name="Text Placeholder 20">
            <a:extLst>
              <a:ext uri="{FF2B5EF4-FFF2-40B4-BE49-F238E27FC236}">
                <a16:creationId xmlns:a16="http://schemas.microsoft.com/office/drawing/2014/main" id="{AA8E4721-27EF-4DCE-B5A6-7DD6488D556A}"/>
              </a:ext>
            </a:extLst>
          </p:cNvPr>
          <p:cNvSpPr txBox="1">
            <a:spLocks/>
          </p:cNvSpPr>
          <p:nvPr/>
        </p:nvSpPr>
        <p:spPr>
          <a:xfrm>
            <a:off x="1416424" y="121623"/>
            <a:ext cx="10651526" cy="2097087"/>
          </a:xfrm>
          <a:prstGeom prst="wedgeRectCallout">
            <a:avLst>
              <a:gd name="adj1" fmla="val -33451"/>
              <a:gd name="adj2" fmla="val 61294"/>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On arrival to L&amp;D triage, Ms. Smith was noted to have multiple severe-range blood pressure readings, reaching as high as </a:t>
            </a:r>
            <a:r>
              <a:rPr kumimoji="0" lang="en-US" sz="2200" b="0" i="1" u="none" strike="noStrike" kern="1200" cap="none" spc="0" normalizeH="0" baseline="0" noProof="0" dirty="0">
                <a:ln>
                  <a:noFill/>
                </a:ln>
                <a:solidFill>
                  <a:srgbClr val="FF0000"/>
                </a:solidFill>
                <a:effectLst/>
                <a:uLnTx/>
                <a:uFillTx/>
                <a:latin typeface="Calibri" panose="020F0502020204030204"/>
                <a:ea typeface="+mn-ea"/>
                <a:cs typeface="+mn-cs"/>
              </a:rPr>
              <a:t>202/120</a:t>
            </a: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Due to initial issues obtaining an IV, she was given 10 mg immediate-release oral nifedipine.   </a:t>
            </a:r>
            <a:endPar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Her blood pressure is now improved after receiving the IR nifedipine and currently remain in the mild range. </a:t>
            </a:r>
            <a:endPar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18" name="Picture 17" descr="Decorative">
            <a:extLst>
              <a:ext uri="{FF2B5EF4-FFF2-40B4-BE49-F238E27FC236}">
                <a16:creationId xmlns:a16="http://schemas.microsoft.com/office/drawing/2014/main" id="{3D5AA8DD-44EB-F248-8027-705156F0BD37}"/>
              </a:ext>
              <a:ext uri="{C183D7F6-B498-43B3-948B-1728B52AA6E4}">
                <adec:decorative xmlns:adec="http://schemas.microsoft.com/office/drawing/2017/decorative" val="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220"/>
          <a:stretch/>
        </p:blipFill>
        <p:spPr>
          <a:xfrm flipH="1">
            <a:off x="4367907" y="2515327"/>
            <a:ext cx="1807674" cy="3438058"/>
          </a:xfrm>
          <a:prstGeom prst="rect">
            <a:avLst/>
          </a:prstGeom>
        </p:spPr>
      </p:pic>
      <p:pic>
        <p:nvPicPr>
          <p:cNvPr id="19" name="Picture 18" descr="Image of a patient in a hospital bed.">
            <a:extLst>
              <a:ext uri="{FF2B5EF4-FFF2-40B4-BE49-F238E27FC236}">
                <a16:creationId xmlns:a16="http://schemas.microsoft.com/office/drawing/2014/main" id="{9CADF34B-EFD5-4548-B2C0-D21104D036C7}"/>
              </a:ext>
            </a:extLst>
          </p:cNvPr>
          <p:cNvPicPr>
            <a:picLocks noChangeAspect="1"/>
          </p:cNvPicPr>
          <p:nvPr/>
        </p:nvPicPr>
        <p:blipFill rotWithShape="1">
          <a:blip r:embed="rId5">
            <a:extLst>
              <a:ext uri="{28A0092B-C50C-407E-A947-70E740481C1C}">
                <a14:useLocalDpi xmlns:a14="http://schemas.microsoft.com/office/drawing/2010/main" val="0"/>
              </a:ext>
            </a:extLst>
          </a:blip>
          <a:srcRect b="30941"/>
          <a:stretch/>
        </p:blipFill>
        <p:spPr>
          <a:xfrm flipH="1">
            <a:off x="4553463" y="3039121"/>
            <a:ext cx="4139554" cy="2766949"/>
          </a:xfrm>
          <a:prstGeom prst="rect">
            <a:avLst/>
          </a:prstGeom>
        </p:spPr>
      </p:pic>
      <p:sp>
        <p:nvSpPr>
          <p:cNvPr id="20" name="TextBox 19">
            <a:extLst>
              <a:ext uri="{FF2B5EF4-FFF2-40B4-BE49-F238E27FC236}">
                <a16:creationId xmlns:a16="http://schemas.microsoft.com/office/drawing/2014/main" id="{5293D889-95A4-2F4F-9B3B-ECE179025B0C}"/>
              </a:ext>
            </a:extLst>
          </p:cNvPr>
          <p:cNvSpPr txBox="1"/>
          <p:nvPr/>
        </p:nvSpPr>
        <p:spPr>
          <a:xfrm>
            <a:off x="5297319" y="4862170"/>
            <a:ext cx="1535634"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Alice Smith, the patient</a:t>
            </a:r>
          </a:p>
        </p:txBody>
      </p:sp>
      <p:sp>
        <p:nvSpPr>
          <p:cNvPr id="23" name="TextBox 22">
            <a:extLst>
              <a:ext uri="{FF2B5EF4-FFF2-40B4-BE49-F238E27FC236}">
                <a16:creationId xmlns:a16="http://schemas.microsoft.com/office/drawing/2014/main" id="{DD693FB0-D5CD-D049-BF11-E704168F22AD}"/>
              </a:ext>
            </a:extLst>
          </p:cNvPr>
          <p:cNvSpPr txBox="1"/>
          <p:nvPr/>
        </p:nvSpPr>
        <p:spPr>
          <a:xfrm>
            <a:off x="5883857" y="2646419"/>
            <a:ext cx="176815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rPr>
              <a:t>Dr. Larsen, anesthesiologist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Picture 23" descr="A picture containing silhouette of doctor">
            <a:extLst>
              <a:ext uri="{FF2B5EF4-FFF2-40B4-BE49-F238E27FC236}">
                <a16:creationId xmlns:a16="http://schemas.microsoft.com/office/drawing/2014/main" id="{6E62F16A-68DF-7C46-BF21-7E02AD3C6BE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3647" b="98298" l="2061" r="18907">
                        <a14:foregroundMark x1="8065" y1="54619" x2="8065" y2="54619"/>
                        <a14:foregroundMark x1="9409" y1="96353" x2="9409" y2="96353"/>
                        <a14:foregroundMark x1="7885" y1="98379" x2="7885" y2="98379"/>
                        <a14:foregroundMark x1="7885" y1="53647" x2="7885" y2="53647"/>
                        <a14:foregroundMark x1="13082" y1="61588" x2="13082" y2="61588"/>
                      </a14:backgroundRemoval>
                    </a14:imgEffect>
                  </a14:imgLayer>
                </a14:imgProps>
              </a:ext>
              <a:ext uri="{28A0092B-C50C-407E-A947-70E740481C1C}">
                <a14:useLocalDpi xmlns:a14="http://schemas.microsoft.com/office/drawing/2010/main" val="0"/>
              </a:ext>
            </a:extLst>
          </a:blip>
          <a:srcRect t="51081" r="78748" b="11326"/>
          <a:stretch/>
        </p:blipFill>
        <p:spPr>
          <a:xfrm flipH="1">
            <a:off x="8878573" y="2453458"/>
            <a:ext cx="1752184" cy="3352612"/>
          </a:xfrm>
          <a:prstGeom prst="rect">
            <a:avLst/>
          </a:prstGeom>
        </p:spPr>
      </p:pic>
      <p:sp>
        <p:nvSpPr>
          <p:cNvPr id="25" name="TextBox 24">
            <a:extLst>
              <a:ext uri="{FF2B5EF4-FFF2-40B4-BE49-F238E27FC236}">
                <a16:creationId xmlns:a16="http://schemas.microsoft.com/office/drawing/2014/main" id="{AE243E47-CC11-0D47-A77F-8395F7BCFC29}"/>
              </a:ext>
            </a:extLst>
          </p:cNvPr>
          <p:cNvSpPr txBox="1"/>
          <p:nvPr/>
        </p:nvSpPr>
        <p:spPr>
          <a:xfrm>
            <a:off x="9248637" y="5424011"/>
            <a:ext cx="1679034"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pic>
        <p:nvPicPr>
          <p:cNvPr id="26" name="Picture 25" descr="A picture containing silhouette&#10;&#10;Description automatically generated">
            <a:extLst>
              <a:ext uri="{FF2B5EF4-FFF2-40B4-BE49-F238E27FC236}">
                <a16:creationId xmlns:a16="http://schemas.microsoft.com/office/drawing/2014/main" id="{6FCADAD9-31FC-AD4F-9B6B-AAF0E1936CB9}"/>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2639" r="56975" b="59506"/>
          <a:stretch/>
        </p:blipFill>
        <p:spPr>
          <a:xfrm>
            <a:off x="2676332" y="2647004"/>
            <a:ext cx="1568292" cy="3159066"/>
          </a:xfrm>
          <a:prstGeom prst="rect">
            <a:avLst/>
          </a:prstGeom>
        </p:spPr>
      </p:pic>
      <p:sp>
        <p:nvSpPr>
          <p:cNvPr id="27" name="TextBox 26">
            <a:extLst>
              <a:ext uri="{FF2B5EF4-FFF2-40B4-BE49-F238E27FC236}">
                <a16:creationId xmlns:a16="http://schemas.microsoft.com/office/drawing/2014/main" id="{4431D4AB-2DCD-204A-A2C5-19C77021A112}"/>
              </a:ext>
            </a:extLst>
          </p:cNvPr>
          <p:cNvSpPr txBox="1"/>
          <p:nvPr/>
        </p:nvSpPr>
        <p:spPr>
          <a:xfrm>
            <a:off x="2938070" y="5424011"/>
            <a:ext cx="122577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Beth, L&amp;D Nurse</a:t>
            </a:r>
          </a:p>
        </p:txBody>
      </p:sp>
    </p:spTree>
    <p:custDataLst>
      <p:tags r:id="rId1"/>
    </p:custDataLst>
    <p:extLst>
      <p:ext uri="{BB962C8B-B14F-4D97-AF65-F5344CB8AC3E}">
        <p14:creationId xmlns:p14="http://schemas.microsoft.com/office/powerpoint/2010/main" val="2526542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2" descr="Decorative shape">
            <a:extLst>
              <a:ext uri="{FF2B5EF4-FFF2-40B4-BE49-F238E27FC236}">
                <a16:creationId xmlns:a16="http://schemas.microsoft.com/office/drawing/2014/main" id="{00F2723D-90F8-450D-89F4-2909776E54D0}"/>
              </a:ext>
            </a:extLst>
          </p:cNvPr>
          <p:cNvSpPr/>
          <p:nvPr/>
        </p:nvSpPr>
        <p:spPr>
          <a:xfrm flipH="1">
            <a:off x="1371477" y="107576"/>
            <a:ext cx="10696475" cy="5761595"/>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DD599"/>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p:cNvSpPr>
            <a:spLocks noGrp="1"/>
          </p:cNvSpPr>
          <p:nvPr>
            <p:ph type="title"/>
          </p:nvPr>
        </p:nvSpPr>
        <p:spPr/>
        <p:txBody>
          <a:bodyPr>
            <a:normAutofit/>
          </a:bodyPr>
          <a:lstStyle/>
          <a:p>
            <a:r>
              <a:rPr lang="en-US" dirty="0"/>
              <a:t>Severe Hypertension</a:t>
            </a:r>
            <a:br>
              <a:rPr lang="en-US" dirty="0"/>
            </a:br>
            <a:r>
              <a:rPr lang="en-US" dirty="0"/>
              <a:t>Huddle</a:t>
            </a:r>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25" name="Text Placeholder 20">
            <a:extLst>
              <a:ext uri="{FF2B5EF4-FFF2-40B4-BE49-F238E27FC236}">
                <a16:creationId xmlns:a16="http://schemas.microsoft.com/office/drawing/2014/main" id="{05A9DD25-3EA1-4FB6-8A48-8C9CBA0A8EF8}"/>
              </a:ext>
            </a:extLst>
          </p:cNvPr>
          <p:cNvSpPr txBox="1">
            <a:spLocks/>
          </p:cNvSpPr>
          <p:nvPr/>
        </p:nvSpPr>
        <p:spPr>
          <a:xfrm>
            <a:off x="1624205" y="220794"/>
            <a:ext cx="9643869" cy="1586385"/>
          </a:xfrm>
          <a:prstGeom prst="wedgeRectCallout">
            <a:avLst>
              <a:gd name="adj1" fmla="val 32958"/>
              <a:gd name="adj2" fmla="val 98024"/>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Excellent. Thank you, Beth.</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Ms. Smith, your labs just returned and are notable for an elevated protein/creatinine ratio and elevated liver enzymes but normal platelets, creatinine, and hemoglobin. </a:t>
            </a:r>
          </a:p>
        </p:txBody>
      </p:sp>
      <p:sp>
        <p:nvSpPr>
          <p:cNvPr id="26" name="Text Placeholder 20">
            <a:extLst>
              <a:ext uri="{FF2B5EF4-FFF2-40B4-BE49-F238E27FC236}">
                <a16:creationId xmlns:a16="http://schemas.microsoft.com/office/drawing/2014/main" id="{1AD8A415-16FF-4FA2-A111-E61D649B0853}"/>
              </a:ext>
            </a:extLst>
          </p:cNvPr>
          <p:cNvSpPr txBox="1">
            <a:spLocks/>
          </p:cNvSpPr>
          <p:nvPr/>
        </p:nvSpPr>
        <p:spPr>
          <a:xfrm>
            <a:off x="6078193" y="2594839"/>
            <a:ext cx="3209193" cy="741780"/>
          </a:xfrm>
          <a:prstGeom prst="wedgeRectCallout">
            <a:avLst>
              <a:gd name="adj1" fmla="val -53904"/>
              <a:gd name="adj2" fmla="val 98868"/>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What does that mean?</a:t>
            </a:r>
          </a:p>
        </p:txBody>
      </p:sp>
      <p:pic>
        <p:nvPicPr>
          <p:cNvPr id="19" name="Picture 18" descr="Decorative">
            <a:extLst>
              <a:ext uri="{FF2B5EF4-FFF2-40B4-BE49-F238E27FC236}">
                <a16:creationId xmlns:a16="http://schemas.microsoft.com/office/drawing/2014/main" id="{9622ADE2-866E-F440-A5C1-050557193838}"/>
              </a:ext>
              <a:ext uri="{C183D7F6-B498-43B3-948B-1728B52AA6E4}">
                <adec:decorative xmlns:adec="http://schemas.microsoft.com/office/drawing/2017/decorative" val="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220"/>
          <a:stretch/>
        </p:blipFill>
        <p:spPr>
          <a:xfrm flipH="1">
            <a:off x="4367907" y="2594839"/>
            <a:ext cx="1807674" cy="3438058"/>
          </a:xfrm>
          <a:prstGeom prst="rect">
            <a:avLst/>
          </a:prstGeom>
        </p:spPr>
      </p:pic>
      <p:pic>
        <p:nvPicPr>
          <p:cNvPr id="20" name="Picture 19" descr="Image of a patient in a hospital bed.">
            <a:extLst>
              <a:ext uri="{FF2B5EF4-FFF2-40B4-BE49-F238E27FC236}">
                <a16:creationId xmlns:a16="http://schemas.microsoft.com/office/drawing/2014/main" id="{17FE12C0-16D4-6849-8724-1D9DAAA8D7C7}"/>
              </a:ext>
            </a:extLst>
          </p:cNvPr>
          <p:cNvPicPr>
            <a:picLocks noChangeAspect="1"/>
          </p:cNvPicPr>
          <p:nvPr/>
        </p:nvPicPr>
        <p:blipFill rotWithShape="1">
          <a:blip r:embed="rId5">
            <a:extLst>
              <a:ext uri="{28A0092B-C50C-407E-A947-70E740481C1C}">
                <a14:useLocalDpi xmlns:a14="http://schemas.microsoft.com/office/drawing/2010/main" val="0"/>
              </a:ext>
            </a:extLst>
          </a:blip>
          <a:srcRect b="30941"/>
          <a:stretch/>
        </p:blipFill>
        <p:spPr>
          <a:xfrm flipH="1">
            <a:off x="4553463" y="3118633"/>
            <a:ext cx="4139554" cy="2766949"/>
          </a:xfrm>
          <a:prstGeom prst="rect">
            <a:avLst/>
          </a:prstGeom>
        </p:spPr>
      </p:pic>
      <p:sp>
        <p:nvSpPr>
          <p:cNvPr id="21" name="TextBox 20">
            <a:extLst>
              <a:ext uri="{FF2B5EF4-FFF2-40B4-BE49-F238E27FC236}">
                <a16:creationId xmlns:a16="http://schemas.microsoft.com/office/drawing/2014/main" id="{18B86E8F-52D1-5248-9B90-FAE122A6DD81}"/>
              </a:ext>
            </a:extLst>
          </p:cNvPr>
          <p:cNvSpPr txBox="1"/>
          <p:nvPr/>
        </p:nvSpPr>
        <p:spPr>
          <a:xfrm>
            <a:off x="5297319" y="4941682"/>
            <a:ext cx="1535634"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Alice Smith, the patient</a:t>
            </a:r>
          </a:p>
        </p:txBody>
      </p:sp>
      <p:sp>
        <p:nvSpPr>
          <p:cNvPr id="23" name="TextBox 22">
            <a:extLst>
              <a:ext uri="{FF2B5EF4-FFF2-40B4-BE49-F238E27FC236}">
                <a16:creationId xmlns:a16="http://schemas.microsoft.com/office/drawing/2014/main" id="{0125E45F-4AB0-A540-96DB-8927ACBAD682}"/>
              </a:ext>
            </a:extLst>
          </p:cNvPr>
          <p:cNvSpPr txBox="1"/>
          <p:nvPr/>
        </p:nvSpPr>
        <p:spPr>
          <a:xfrm>
            <a:off x="4553463" y="2241606"/>
            <a:ext cx="176815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rPr>
              <a:t>Dr. Larsen, anesthesiologist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Picture 23" descr="A picture containing silhouette of doctor">
            <a:extLst>
              <a:ext uri="{FF2B5EF4-FFF2-40B4-BE49-F238E27FC236}">
                <a16:creationId xmlns:a16="http://schemas.microsoft.com/office/drawing/2014/main" id="{85A85F7B-90E8-3344-B138-96BD18B4084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3647" b="98298" l="2061" r="18907">
                        <a14:foregroundMark x1="8065" y1="54619" x2="8065" y2="54619"/>
                        <a14:foregroundMark x1="9409" y1="96353" x2="9409" y2="96353"/>
                        <a14:foregroundMark x1="7885" y1="98379" x2="7885" y2="98379"/>
                        <a14:foregroundMark x1="7885" y1="53647" x2="7885" y2="53647"/>
                        <a14:foregroundMark x1="13082" y1="61588" x2="13082" y2="61588"/>
                      </a14:backgroundRemoval>
                    </a14:imgEffect>
                  </a14:imgLayer>
                </a14:imgProps>
              </a:ext>
              <a:ext uri="{28A0092B-C50C-407E-A947-70E740481C1C}">
                <a14:useLocalDpi xmlns:a14="http://schemas.microsoft.com/office/drawing/2010/main" val="0"/>
              </a:ext>
            </a:extLst>
          </a:blip>
          <a:srcRect t="51081" r="78748" b="11326"/>
          <a:stretch/>
        </p:blipFill>
        <p:spPr>
          <a:xfrm flipH="1">
            <a:off x="8878573" y="2532970"/>
            <a:ext cx="1752184" cy="3352612"/>
          </a:xfrm>
          <a:prstGeom prst="rect">
            <a:avLst/>
          </a:prstGeom>
        </p:spPr>
      </p:pic>
      <p:sp>
        <p:nvSpPr>
          <p:cNvPr id="27" name="TextBox 26">
            <a:extLst>
              <a:ext uri="{FF2B5EF4-FFF2-40B4-BE49-F238E27FC236}">
                <a16:creationId xmlns:a16="http://schemas.microsoft.com/office/drawing/2014/main" id="{DDF7409C-0B1C-F84C-8D03-80BC3A2CA29F}"/>
              </a:ext>
            </a:extLst>
          </p:cNvPr>
          <p:cNvSpPr txBox="1"/>
          <p:nvPr/>
        </p:nvSpPr>
        <p:spPr>
          <a:xfrm>
            <a:off x="9248637" y="5503523"/>
            <a:ext cx="1679034"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pic>
        <p:nvPicPr>
          <p:cNvPr id="28" name="Picture 27" descr="A picture containing silhouette&#10;&#10;Description automatically generated">
            <a:extLst>
              <a:ext uri="{FF2B5EF4-FFF2-40B4-BE49-F238E27FC236}">
                <a16:creationId xmlns:a16="http://schemas.microsoft.com/office/drawing/2014/main" id="{0AD3F338-8AF7-4E45-84A4-A39882B7F1D0}"/>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2639" r="56975" b="59506"/>
          <a:stretch/>
        </p:blipFill>
        <p:spPr>
          <a:xfrm>
            <a:off x="2676332" y="2726516"/>
            <a:ext cx="1568292" cy="3159066"/>
          </a:xfrm>
          <a:prstGeom prst="rect">
            <a:avLst/>
          </a:prstGeom>
        </p:spPr>
      </p:pic>
      <p:sp>
        <p:nvSpPr>
          <p:cNvPr id="31" name="TextBox 30">
            <a:extLst>
              <a:ext uri="{FF2B5EF4-FFF2-40B4-BE49-F238E27FC236}">
                <a16:creationId xmlns:a16="http://schemas.microsoft.com/office/drawing/2014/main" id="{7810A752-3641-3F45-B27F-524885A9D517}"/>
              </a:ext>
            </a:extLst>
          </p:cNvPr>
          <p:cNvSpPr txBox="1"/>
          <p:nvPr/>
        </p:nvSpPr>
        <p:spPr>
          <a:xfrm>
            <a:off x="2938070" y="5503523"/>
            <a:ext cx="122577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Beth, L&amp;D Nurse</a:t>
            </a:r>
          </a:p>
        </p:txBody>
      </p:sp>
    </p:spTree>
    <p:custDataLst>
      <p:tags r:id="rId1"/>
    </p:custDataLst>
    <p:extLst>
      <p:ext uri="{BB962C8B-B14F-4D97-AF65-F5344CB8AC3E}">
        <p14:creationId xmlns:p14="http://schemas.microsoft.com/office/powerpoint/2010/main" val="2014746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2" descr="Decorative shape">
            <a:extLst>
              <a:ext uri="{FF2B5EF4-FFF2-40B4-BE49-F238E27FC236}">
                <a16:creationId xmlns:a16="http://schemas.microsoft.com/office/drawing/2014/main" id="{DA35F91B-FD6B-490D-B810-75C816E676A4}"/>
              </a:ext>
            </a:extLst>
          </p:cNvPr>
          <p:cNvSpPr/>
          <p:nvPr/>
        </p:nvSpPr>
        <p:spPr>
          <a:xfrm rot="10800000" flipH="1" flipV="1">
            <a:off x="1483951" y="211591"/>
            <a:ext cx="10555649" cy="5743075"/>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9B5B5"/>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p:cNvSpPr>
            <a:spLocks noGrp="1"/>
          </p:cNvSpPr>
          <p:nvPr>
            <p:ph type="title"/>
          </p:nvPr>
        </p:nvSpPr>
        <p:spPr/>
        <p:txBody>
          <a:bodyPr>
            <a:normAutofit/>
          </a:bodyPr>
          <a:lstStyle/>
          <a:p>
            <a:r>
              <a:rPr lang="en-US" dirty="0"/>
              <a:t>Severe Hypertension</a:t>
            </a:r>
            <a:br>
              <a:rPr lang="en-US" dirty="0"/>
            </a:br>
            <a:r>
              <a:rPr lang="en-US" dirty="0"/>
              <a:t>Huddle</a:t>
            </a:r>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23" name="Text Placeholder 20">
            <a:extLst>
              <a:ext uri="{FF2B5EF4-FFF2-40B4-BE49-F238E27FC236}">
                <a16:creationId xmlns:a16="http://schemas.microsoft.com/office/drawing/2014/main" id="{EB6FD719-5B73-4FC1-9CD9-F81496FB7FF4}"/>
              </a:ext>
            </a:extLst>
          </p:cNvPr>
          <p:cNvSpPr txBox="1">
            <a:spLocks/>
          </p:cNvSpPr>
          <p:nvPr/>
        </p:nvSpPr>
        <p:spPr>
          <a:xfrm>
            <a:off x="1724780" y="132640"/>
            <a:ext cx="10368318" cy="1359415"/>
          </a:xfrm>
          <a:prstGeom prst="wedgeRectCallout">
            <a:avLst>
              <a:gd name="adj1" fmla="val 28525"/>
              <a:gd name="adj2" fmla="val 111075"/>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Well, these results indicate that you have severe preeclampsia. If we don’t treat it, it can lead to seizures and become life threatening.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I think our best course of action will be to induce labor and deliver your baby today.</a:t>
            </a:r>
            <a:endPar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24" name="Text Placeholder 20">
            <a:extLst>
              <a:ext uri="{FF2B5EF4-FFF2-40B4-BE49-F238E27FC236}">
                <a16:creationId xmlns:a16="http://schemas.microsoft.com/office/drawing/2014/main" id="{41A355F2-E813-418C-A506-0D10BDF815AD}"/>
              </a:ext>
            </a:extLst>
          </p:cNvPr>
          <p:cNvSpPr txBox="1">
            <a:spLocks/>
          </p:cNvSpPr>
          <p:nvPr/>
        </p:nvSpPr>
        <p:spPr>
          <a:xfrm>
            <a:off x="1416423" y="1599808"/>
            <a:ext cx="8331873" cy="1026962"/>
          </a:xfrm>
          <a:prstGeom prst="wedgeRectCallout">
            <a:avLst>
              <a:gd name="adj1" fmla="val 44455"/>
              <a:gd name="adj2" fmla="val 87524"/>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Team, can we please initiate magnesium sulfate for seizure prophylaxis with a 6-gram bolus followed by a 2 g/</a:t>
            </a:r>
            <a:r>
              <a:rPr kumimoji="0" lang="en-US" sz="2200" b="0" i="1" u="none" strike="noStrike" kern="1200" cap="none" spc="0" normalizeH="0" baseline="0" noProof="0" dirty="0" err="1">
                <a:ln>
                  <a:noFill/>
                </a:ln>
                <a:solidFill>
                  <a:prstClr val="black"/>
                </a:solidFill>
                <a:effectLst/>
                <a:uLnTx/>
                <a:uFillTx/>
                <a:latin typeface="Calibri" panose="020F0502020204030204"/>
                <a:ea typeface="+mn-ea"/>
                <a:cs typeface="+mn-cs"/>
              </a:rPr>
              <a:t>hr</a:t>
            </a: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 continuous rate? </a:t>
            </a:r>
            <a:endPar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We will also proceed with induction of labor.</a:t>
            </a:r>
            <a:endPar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20" name="Picture 19" descr="Decorative">
            <a:extLst>
              <a:ext uri="{FF2B5EF4-FFF2-40B4-BE49-F238E27FC236}">
                <a16:creationId xmlns:a16="http://schemas.microsoft.com/office/drawing/2014/main" id="{5376D538-8876-8747-B0D2-A80CD8BBC59E}"/>
              </a:ext>
              <a:ext uri="{C183D7F6-B498-43B3-948B-1728B52AA6E4}">
                <adec:decorative xmlns:adec="http://schemas.microsoft.com/office/drawing/2017/decorative" val="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220"/>
          <a:stretch/>
        </p:blipFill>
        <p:spPr>
          <a:xfrm flipH="1">
            <a:off x="4367907" y="2694229"/>
            <a:ext cx="1807674" cy="3438058"/>
          </a:xfrm>
          <a:prstGeom prst="rect">
            <a:avLst/>
          </a:prstGeom>
        </p:spPr>
      </p:pic>
      <p:pic>
        <p:nvPicPr>
          <p:cNvPr id="21" name="Picture 20" descr="Image of a patient in a hospital bed.">
            <a:extLst>
              <a:ext uri="{FF2B5EF4-FFF2-40B4-BE49-F238E27FC236}">
                <a16:creationId xmlns:a16="http://schemas.microsoft.com/office/drawing/2014/main" id="{D320AFE1-228E-944F-B036-2735A78FB66C}"/>
              </a:ext>
            </a:extLst>
          </p:cNvPr>
          <p:cNvPicPr>
            <a:picLocks noChangeAspect="1"/>
          </p:cNvPicPr>
          <p:nvPr/>
        </p:nvPicPr>
        <p:blipFill rotWithShape="1">
          <a:blip r:embed="rId5">
            <a:extLst>
              <a:ext uri="{28A0092B-C50C-407E-A947-70E740481C1C}">
                <a14:useLocalDpi xmlns:a14="http://schemas.microsoft.com/office/drawing/2010/main" val="0"/>
              </a:ext>
            </a:extLst>
          </a:blip>
          <a:srcRect b="30941"/>
          <a:stretch/>
        </p:blipFill>
        <p:spPr>
          <a:xfrm flipH="1">
            <a:off x="4553463" y="3218023"/>
            <a:ext cx="4139554" cy="2766949"/>
          </a:xfrm>
          <a:prstGeom prst="rect">
            <a:avLst/>
          </a:prstGeom>
        </p:spPr>
      </p:pic>
      <p:sp>
        <p:nvSpPr>
          <p:cNvPr id="22" name="TextBox 21">
            <a:extLst>
              <a:ext uri="{FF2B5EF4-FFF2-40B4-BE49-F238E27FC236}">
                <a16:creationId xmlns:a16="http://schemas.microsoft.com/office/drawing/2014/main" id="{98964739-24D7-4449-8617-0FEFF1F7EAFE}"/>
              </a:ext>
            </a:extLst>
          </p:cNvPr>
          <p:cNvSpPr txBox="1"/>
          <p:nvPr/>
        </p:nvSpPr>
        <p:spPr>
          <a:xfrm>
            <a:off x="5297319" y="5041072"/>
            <a:ext cx="1535634"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Alice Smith, the patient</a:t>
            </a:r>
          </a:p>
        </p:txBody>
      </p:sp>
      <p:sp>
        <p:nvSpPr>
          <p:cNvPr id="25" name="TextBox 24">
            <a:extLst>
              <a:ext uri="{FF2B5EF4-FFF2-40B4-BE49-F238E27FC236}">
                <a16:creationId xmlns:a16="http://schemas.microsoft.com/office/drawing/2014/main" id="{4006BA82-F08E-C640-85E6-8B8EA8561887}"/>
              </a:ext>
            </a:extLst>
          </p:cNvPr>
          <p:cNvSpPr txBox="1"/>
          <p:nvPr/>
        </p:nvSpPr>
        <p:spPr>
          <a:xfrm>
            <a:off x="5877699" y="3363201"/>
            <a:ext cx="176815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rPr>
              <a:t>Dr. Larsen, anesthesiologist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Picture 25" descr="A picture containing silhouette of doctor">
            <a:extLst>
              <a:ext uri="{FF2B5EF4-FFF2-40B4-BE49-F238E27FC236}">
                <a16:creationId xmlns:a16="http://schemas.microsoft.com/office/drawing/2014/main" id="{0F935938-47B8-DE4F-AC20-42B18B058FE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3647" b="98298" l="2061" r="18907">
                        <a14:foregroundMark x1="8065" y1="54619" x2="8065" y2="54619"/>
                        <a14:foregroundMark x1="9409" y1="96353" x2="9409" y2="96353"/>
                        <a14:foregroundMark x1="7885" y1="98379" x2="7885" y2="98379"/>
                        <a14:foregroundMark x1="7885" y1="53647" x2="7885" y2="53647"/>
                        <a14:foregroundMark x1="13082" y1="61588" x2="13082" y2="61588"/>
                      </a14:backgroundRemoval>
                    </a14:imgEffect>
                  </a14:imgLayer>
                </a14:imgProps>
              </a:ext>
              <a:ext uri="{28A0092B-C50C-407E-A947-70E740481C1C}">
                <a14:useLocalDpi xmlns:a14="http://schemas.microsoft.com/office/drawing/2010/main" val="0"/>
              </a:ext>
            </a:extLst>
          </a:blip>
          <a:srcRect t="51081" r="78748" b="11326"/>
          <a:stretch/>
        </p:blipFill>
        <p:spPr>
          <a:xfrm flipH="1">
            <a:off x="8878573" y="2632360"/>
            <a:ext cx="1752184" cy="3352612"/>
          </a:xfrm>
          <a:prstGeom prst="rect">
            <a:avLst/>
          </a:prstGeom>
        </p:spPr>
      </p:pic>
      <p:sp>
        <p:nvSpPr>
          <p:cNvPr id="27" name="TextBox 26">
            <a:extLst>
              <a:ext uri="{FF2B5EF4-FFF2-40B4-BE49-F238E27FC236}">
                <a16:creationId xmlns:a16="http://schemas.microsoft.com/office/drawing/2014/main" id="{CB8640F5-8EC8-7C47-BCBA-5E19826BBA4F}"/>
              </a:ext>
            </a:extLst>
          </p:cNvPr>
          <p:cNvSpPr txBox="1"/>
          <p:nvPr/>
        </p:nvSpPr>
        <p:spPr>
          <a:xfrm>
            <a:off x="9248637" y="5602913"/>
            <a:ext cx="1679034"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pic>
        <p:nvPicPr>
          <p:cNvPr id="28" name="Picture 27" descr="A picture containing silhouette&#10;&#10;Description automatically generated">
            <a:extLst>
              <a:ext uri="{FF2B5EF4-FFF2-40B4-BE49-F238E27FC236}">
                <a16:creationId xmlns:a16="http://schemas.microsoft.com/office/drawing/2014/main" id="{43BD4185-23D9-944F-8CD9-27A43688568B}"/>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2639" r="56975" b="59506"/>
          <a:stretch/>
        </p:blipFill>
        <p:spPr>
          <a:xfrm>
            <a:off x="2676332" y="2825906"/>
            <a:ext cx="1568292" cy="3159066"/>
          </a:xfrm>
          <a:prstGeom prst="rect">
            <a:avLst/>
          </a:prstGeom>
        </p:spPr>
      </p:pic>
      <p:sp>
        <p:nvSpPr>
          <p:cNvPr id="29" name="TextBox 28">
            <a:extLst>
              <a:ext uri="{FF2B5EF4-FFF2-40B4-BE49-F238E27FC236}">
                <a16:creationId xmlns:a16="http://schemas.microsoft.com/office/drawing/2014/main" id="{D67FB988-E91E-114D-94BF-AF953FF063D6}"/>
              </a:ext>
            </a:extLst>
          </p:cNvPr>
          <p:cNvSpPr txBox="1"/>
          <p:nvPr/>
        </p:nvSpPr>
        <p:spPr>
          <a:xfrm>
            <a:off x="2938070" y="5602913"/>
            <a:ext cx="122577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Beth, L&amp;D Nurse</a:t>
            </a:r>
          </a:p>
        </p:txBody>
      </p:sp>
    </p:spTree>
    <p:custDataLst>
      <p:tags r:id="rId1"/>
    </p:custDataLst>
    <p:extLst>
      <p:ext uri="{BB962C8B-B14F-4D97-AF65-F5344CB8AC3E}">
        <p14:creationId xmlns:p14="http://schemas.microsoft.com/office/powerpoint/2010/main" val="3648179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3A2C080-49D6-6341-9A50-F222DA2175F7}"/>
              </a:ext>
            </a:extLst>
          </p:cNvPr>
          <p:cNvSpPr>
            <a:spLocks noGrp="1"/>
          </p:cNvSpPr>
          <p:nvPr>
            <p:ph type="title"/>
          </p:nvPr>
        </p:nvSpPr>
        <p:spPr/>
        <p:txBody>
          <a:bodyPr/>
          <a:lstStyle/>
          <a:p>
            <a:r>
              <a:rPr lang="en-US" dirty="0"/>
              <a:t>Monitor To Establish Awareness</a:t>
            </a:r>
          </a:p>
        </p:txBody>
      </p:sp>
      <p:sp>
        <p:nvSpPr>
          <p:cNvPr id="14" name="Content Placeholder 13">
            <a:extLst>
              <a:ext uri="{FF2B5EF4-FFF2-40B4-BE49-F238E27FC236}">
                <a16:creationId xmlns:a16="http://schemas.microsoft.com/office/drawing/2014/main" id="{4060E830-450E-1241-824F-A311CC7DFB6C}"/>
              </a:ext>
            </a:extLst>
          </p:cNvPr>
          <p:cNvSpPr>
            <a:spLocks noGrp="1"/>
          </p:cNvSpPr>
          <p:nvPr>
            <p:ph sz="half" idx="1"/>
          </p:nvPr>
        </p:nvSpPr>
        <p:spPr/>
        <p:txBody>
          <a:bodyPr>
            <a:normAutofit lnSpcReduction="10000"/>
          </a:bodyPr>
          <a:lstStyle/>
          <a:p>
            <a:r>
              <a:rPr lang="en-US" dirty="0"/>
              <a:t>Monitor to identify new or changing information </a:t>
            </a:r>
          </a:p>
          <a:p>
            <a:r>
              <a:rPr lang="en-US" dirty="0"/>
              <a:t>Create individual awareness of what’s going on and what is likely to happen next</a:t>
            </a:r>
          </a:p>
          <a:p>
            <a:r>
              <a:rPr lang="en-US" dirty="0"/>
              <a:t>Discuss observations with appropriate team members to establish shared understanding</a:t>
            </a:r>
          </a:p>
          <a:p>
            <a:pPr lvl="1"/>
            <a:r>
              <a:rPr lang="en-US" dirty="0"/>
              <a:t>Better decision making</a:t>
            </a:r>
          </a:p>
          <a:p>
            <a:pPr lvl="1"/>
            <a:r>
              <a:rPr lang="en-US" dirty="0"/>
              <a:t>Support the patient, self, and other team members</a:t>
            </a:r>
          </a:p>
        </p:txBody>
      </p:sp>
      <p:graphicFrame>
        <p:nvGraphicFramePr>
          <p:cNvPr id="15" name="Content Placeholder 8" descr="Model image shows 'shared understanding' goes to 'situation monitoring' and that goes to 'individual awareness' which circles back to 'shared understanding' etc.">
            <a:extLst>
              <a:ext uri="{FF2B5EF4-FFF2-40B4-BE49-F238E27FC236}">
                <a16:creationId xmlns:a16="http://schemas.microsoft.com/office/drawing/2014/main" id="{3BF9F533-080C-764D-9A1E-C7DB166ED64B}"/>
              </a:ext>
            </a:extLst>
          </p:cNvPr>
          <p:cNvGraphicFramePr>
            <a:graphicFrameLocks noGrp="1"/>
          </p:cNvGraphicFramePr>
          <p:nvPr>
            <p:ph sz="half" idx="2"/>
            <p:extLst>
              <p:ext uri="{D42A27DB-BD31-4B8C-83A1-F6EECF244321}">
                <p14:modId xmlns:p14="http://schemas.microsoft.com/office/powerpoint/2010/main" val="904682587"/>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895AF19-5198-2644-94C0-88A3103C9E93}"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216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2" descr="Decorative shape">
            <a:extLst>
              <a:ext uri="{FF2B5EF4-FFF2-40B4-BE49-F238E27FC236}">
                <a16:creationId xmlns:a16="http://schemas.microsoft.com/office/drawing/2014/main" id="{630E3453-B5F9-4AF3-83AE-90D2F423727C}"/>
              </a:ext>
            </a:extLst>
          </p:cNvPr>
          <p:cNvSpPr/>
          <p:nvPr/>
        </p:nvSpPr>
        <p:spPr>
          <a:xfrm flipH="1" flipV="1">
            <a:off x="1452282" y="98611"/>
            <a:ext cx="10641106" cy="5770559"/>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A5E0FD"/>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5"/>
          <p:cNvSpPr>
            <a:spLocks noGrp="1"/>
          </p:cNvSpPr>
          <p:nvPr>
            <p:ph type="title"/>
          </p:nvPr>
        </p:nvSpPr>
        <p:spPr/>
        <p:txBody>
          <a:bodyPr>
            <a:normAutofit/>
          </a:bodyPr>
          <a:lstStyle/>
          <a:p>
            <a:r>
              <a:rPr lang="en-US" dirty="0"/>
              <a:t>Severe Hypertension</a:t>
            </a:r>
            <a:br>
              <a:rPr lang="en-US" dirty="0"/>
            </a:br>
            <a:r>
              <a:rPr lang="en-US" dirty="0"/>
              <a:t>Huddle</a:t>
            </a:r>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20" name="Text Placeholder 20">
            <a:extLst>
              <a:ext uri="{FF2B5EF4-FFF2-40B4-BE49-F238E27FC236}">
                <a16:creationId xmlns:a16="http://schemas.microsoft.com/office/drawing/2014/main" id="{C2433052-0F7F-4017-9995-69D4F6CFF0FA}"/>
              </a:ext>
            </a:extLst>
          </p:cNvPr>
          <p:cNvSpPr txBox="1">
            <a:spLocks/>
          </p:cNvSpPr>
          <p:nvPr/>
        </p:nvSpPr>
        <p:spPr>
          <a:xfrm>
            <a:off x="1416424" y="42368"/>
            <a:ext cx="6411955" cy="1399565"/>
          </a:xfrm>
          <a:prstGeom prst="wedgeRectCallout">
            <a:avLst>
              <a:gd name="adj1" fmla="val 12520"/>
              <a:gd name="adj2" fmla="val 119821"/>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Understood, Dr. Johnson.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Ms. Smith, I’ll be back to do your anesthesia evaluation and discuss pain control. </a:t>
            </a:r>
          </a:p>
        </p:txBody>
      </p:sp>
      <p:sp>
        <p:nvSpPr>
          <p:cNvPr id="22" name="Text Placeholder 20">
            <a:extLst>
              <a:ext uri="{FF2B5EF4-FFF2-40B4-BE49-F238E27FC236}">
                <a16:creationId xmlns:a16="http://schemas.microsoft.com/office/drawing/2014/main" id="{A213EBBC-B755-408D-87A9-A397A54FD3B0}"/>
              </a:ext>
            </a:extLst>
          </p:cNvPr>
          <p:cNvSpPr txBox="1">
            <a:spLocks/>
          </p:cNvSpPr>
          <p:nvPr/>
        </p:nvSpPr>
        <p:spPr>
          <a:xfrm>
            <a:off x="7921482" y="219025"/>
            <a:ext cx="3699856" cy="1614559"/>
          </a:xfrm>
          <a:prstGeom prst="wedgeRectCallout">
            <a:avLst>
              <a:gd name="adj1" fmla="val 3646"/>
              <a:gd name="adj2" fmla="val 91622"/>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Thank you, all.</a:t>
            </a:r>
            <a:endPar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Calibri"/>
              </a:rPr>
              <a:t>Ms. Smith, would you like to call anyone to come be with you?</a:t>
            </a:r>
          </a:p>
        </p:txBody>
      </p:sp>
      <p:sp>
        <p:nvSpPr>
          <p:cNvPr id="28" name="Text Placeholder 20">
            <a:extLst>
              <a:ext uri="{FF2B5EF4-FFF2-40B4-BE49-F238E27FC236}">
                <a16:creationId xmlns:a16="http://schemas.microsoft.com/office/drawing/2014/main" id="{CC18096F-767B-41DE-82F0-6FBDFF093033}"/>
              </a:ext>
            </a:extLst>
          </p:cNvPr>
          <p:cNvSpPr txBox="1">
            <a:spLocks/>
          </p:cNvSpPr>
          <p:nvPr/>
        </p:nvSpPr>
        <p:spPr>
          <a:xfrm>
            <a:off x="1708813" y="1507141"/>
            <a:ext cx="2273601" cy="736601"/>
          </a:xfrm>
          <a:prstGeom prst="wedgeRectCallout">
            <a:avLst>
              <a:gd name="adj1" fmla="val 20979"/>
              <a:gd name="adj2" fmla="val 97357"/>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I’ll administer the bolus.</a:t>
            </a:r>
            <a:endPar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24" name="Picture 23" descr="Decorative">
            <a:extLst>
              <a:ext uri="{FF2B5EF4-FFF2-40B4-BE49-F238E27FC236}">
                <a16:creationId xmlns:a16="http://schemas.microsoft.com/office/drawing/2014/main" id="{2D62A3A4-161F-7C4B-BFBF-C8D9143F585C}"/>
              </a:ext>
              <a:ext uri="{C183D7F6-B498-43B3-948B-1728B52AA6E4}">
                <adec:decorative xmlns:adec="http://schemas.microsoft.com/office/drawing/2017/decorative" val="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220"/>
          <a:stretch/>
        </p:blipFill>
        <p:spPr>
          <a:xfrm flipH="1">
            <a:off x="4367907" y="2555083"/>
            <a:ext cx="1807674" cy="3438058"/>
          </a:xfrm>
          <a:prstGeom prst="rect">
            <a:avLst/>
          </a:prstGeom>
        </p:spPr>
      </p:pic>
      <p:pic>
        <p:nvPicPr>
          <p:cNvPr id="26" name="Picture 25" descr="Image of a patient in a hospital bed.">
            <a:extLst>
              <a:ext uri="{FF2B5EF4-FFF2-40B4-BE49-F238E27FC236}">
                <a16:creationId xmlns:a16="http://schemas.microsoft.com/office/drawing/2014/main" id="{907ABF5E-0017-9748-AC82-0EF0827A329A}"/>
              </a:ext>
            </a:extLst>
          </p:cNvPr>
          <p:cNvPicPr>
            <a:picLocks noChangeAspect="1"/>
          </p:cNvPicPr>
          <p:nvPr/>
        </p:nvPicPr>
        <p:blipFill rotWithShape="1">
          <a:blip r:embed="rId5">
            <a:extLst>
              <a:ext uri="{28A0092B-C50C-407E-A947-70E740481C1C}">
                <a14:useLocalDpi xmlns:a14="http://schemas.microsoft.com/office/drawing/2010/main" val="0"/>
              </a:ext>
            </a:extLst>
          </a:blip>
          <a:srcRect b="30941"/>
          <a:stretch/>
        </p:blipFill>
        <p:spPr>
          <a:xfrm flipH="1">
            <a:off x="4553463" y="3078877"/>
            <a:ext cx="4139554" cy="2766949"/>
          </a:xfrm>
          <a:prstGeom prst="rect">
            <a:avLst/>
          </a:prstGeom>
        </p:spPr>
      </p:pic>
      <p:sp>
        <p:nvSpPr>
          <p:cNvPr id="27" name="TextBox 26">
            <a:extLst>
              <a:ext uri="{FF2B5EF4-FFF2-40B4-BE49-F238E27FC236}">
                <a16:creationId xmlns:a16="http://schemas.microsoft.com/office/drawing/2014/main" id="{5EFB1397-02BA-C345-95AB-68D07EB7BB8D}"/>
              </a:ext>
            </a:extLst>
          </p:cNvPr>
          <p:cNvSpPr txBox="1"/>
          <p:nvPr/>
        </p:nvSpPr>
        <p:spPr>
          <a:xfrm>
            <a:off x="5297319" y="4901926"/>
            <a:ext cx="1535634"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Alice Smith, the patient</a:t>
            </a:r>
          </a:p>
        </p:txBody>
      </p:sp>
      <p:sp>
        <p:nvSpPr>
          <p:cNvPr id="29" name="TextBox 28">
            <a:extLst>
              <a:ext uri="{FF2B5EF4-FFF2-40B4-BE49-F238E27FC236}">
                <a16:creationId xmlns:a16="http://schemas.microsoft.com/office/drawing/2014/main" id="{770C5568-F0CD-4042-8C27-8DC62A6597D2}"/>
              </a:ext>
            </a:extLst>
          </p:cNvPr>
          <p:cNvSpPr txBox="1"/>
          <p:nvPr/>
        </p:nvSpPr>
        <p:spPr>
          <a:xfrm>
            <a:off x="6022821" y="2686175"/>
            <a:ext cx="176815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rPr>
              <a:t>Dr. Larsen, anesthesiologist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 name="Picture 29" descr="A picture containing silhouette of doctor">
            <a:extLst>
              <a:ext uri="{FF2B5EF4-FFF2-40B4-BE49-F238E27FC236}">
                <a16:creationId xmlns:a16="http://schemas.microsoft.com/office/drawing/2014/main" id="{1941A597-88F9-C043-A2D5-4F5155871F1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3647" b="98298" l="2061" r="18907">
                        <a14:foregroundMark x1="8065" y1="54619" x2="8065" y2="54619"/>
                        <a14:foregroundMark x1="9409" y1="96353" x2="9409" y2="96353"/>
                        <a14:foregroundMark x1="7885" y1="98379" x2="7885" y2="98379"/>
                        <a14:foregroundMark x1="7885" y1="53647" x2="7885" y2="53647"/>
                        <a14:foregroundMark x1="13082" y1="61588" x2="13082" y2="61588"/>
                      </a14:backgroundRemoval>
                    </a14:imgEffect>
                  </a14:imgLayer>
                </a14:imgProps>
              </a:ext>
              <a:ext uri="{28A0092B-C50C-407E-A947-70E740481C1C}">
                <a14:useLocalDpi xmlns:a14="http://schemas.microsoft.com/office/drawing/2010/main" val="0"/>
              </a:ext>
            </a:extLst>
          </a:blip>
          <a:srcRect t="51081" r="78748" b="11326"/>
          <a:stretch/>
        </p:blipFill>
        <p:spPr>
          <a:xfrm flipH="1">
            <a:off x="8878573" y="2493214"/>
            <a:ext cx="1752184" cy="3352612"/>
          </a:xfrm>
          <a:prstGeom prst="rect">
            <a:avLst/>
          </a:prstGeom>
        </p:spPr>
      </p:pic>
      <p:sp>
        <p:nvSpPr>
          <p:cNvPr id="31" name="TextBox 30">
            <a:extLst>
              <a:ext uri="{FF2B5EF4-FFF2-40B4-BE49-F238E27FC236}">
                <a16:creationId xmlns:a16="http://schemas.microsoft.com/office/drawing/2014/main" id="{1BB05248-9501-3647-A6DB-3E52246CF4D6}"/>
              </a:ext>
            </a:extLst>
          </p:cNvPr>
          <p:cNvSpPr txBox="1"/>
          <p:nvPr/>
        </p:nvSpPr>
        <p:spPr>
          <a:xfrm>
            <a:off x="9248637" y="5463767"/>
            <a:ext cx="1679034"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pic>
        <p:nvPicPr>
          <p:cNvPr id="32" name="Picture 31" descr="A picture containing silhouette&#10;&#10;Description automatically generated">
            <a:extLst>
              <a:ext uri="{FF2B5EF4-FFF2-40B4-BE49-F238E27FC236}">
                <a16:creationId xmlns:a16="http://schemas.microsoft.com/office/drawing/2014/main" id="{4A380767-23B9-9343-8517-F1695FB2C9F0}"/>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2639" r="56975" b="59506"/>
          <a:stretch/>
        </p:blipFill>
        <p:spPr>
          <a:xfrm>
            <a:off x="2676332" y="2686760"/>
            <a:ext cx="1568292" cy="3159066"/>
          </a:xfrm>
          <a:prstGeom prst="rect">
            <a:avLst/>
          </a:prstGeom>
        </p:spPr>
      </p:pic>
      <p:sp>
        <p:nvSpPr>
          <p:cNvPr id="33" name="TextBox 32">
            <a:extLst>
              <a:ext uri="{FF2B5EF4-FFF2-40B4-BE49-F238E27FC236}">
                <a16:creationId xmlns:a16="http://schemas.microsoft.com/office/drawing/2014/main" id="{2D274BC5-7559-924F-884C-17AEE5701DB4}"/>
              </a:ext>
            </a:extLst>
          </p:cNvPr>
          <p:cNvSpPr txBox="1"/>
          <p:nvPr/>
        </p:nvSpPr>
        <p:spPr>
          <a:xfrm>
            <a:off x="2938070" y="5463767"/>
            <a:ext cx="122577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Beth, L&amp;D Nurse</a:t>
            </a:r>
          </a:p>
        </p:txBody>
      </p:sp>
    </p:spTree>
    <p:custDataLst>
      <p:tags r:id="rId1"/>
    </p:custDataLst>
    <p:extLst>
      <p:ext uri="{BB962C8B-B14F-4D97-AF65-F5344CB8AC3E}">
        <p14:creationId xmlns:p14="http://schemas.microsoft.com/office/powerpoint/2010/main" val="1093271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Debrief</a:t>
            </a:r>
            <a:br>
              <a:rPr lang="en-US" dirty="0"/>
            </a:br>
            <a:r>
              <a:rPr lang="en-US" sz="3200" i="1" dirty="0">
                <a:solidFill>
                  <a:srgbClr val="4258A6"/>
                </a:solidFill>
              </a:rPr>
              <a:t>aka, After-Action Review</a:t>
            </a:r>
            <a:endParaRPr lang="en-US" i="1" dirty="0">
              <a:solidFill>
                <a:srgbClr val="4258A6"/>
              </a:solidFill>
            </a:endParaRPr>
          </a:p>
        </p:txBody>
      </p:sp>
      <p:sp>
        <p:nvSpPr>
          <p:cNvPr id="5" name="Content Placeholder 4"/>
          <p:cNvSpPr>
            <a:spLocks noGrp="1"/>
          </p:cNvSpPr>
          <p:nvPr>
            <p:ph idx="1"/>
          </p:nvPr>
        </p:nvSpPr>
        <p:spPr/>
        <p:txBody>
          <a:bodyPr/>
          <a:lstStyle/>
          <a:p>
            <a:pPr marL="0" indent="0" algn="ctr">
              <a:buNone/>
            </a:pPr>
            <a:r>
              <a:rPr lang="en-US" altLang="en-US" b="1" dirty="0">
                <a:solidFill>
                  <a:srgbClr val="4258A6"/>
                </a:solidFill>
              </a:rPr>
              <a:t>Semi-structured conversation among team members designed to improve care by reviewing the team’s performance.</a:t>
            </a:r>
          </a:p>
          <a:p>
            <a:endParaRPr lang="en-US" altLang="en-US" dirty="0"/>
          </a:p>
          <a:p>
            <a:r>
              <a:rPr lang="en-US" altLang="en-US" dirty="0"/>
              <a:t>Central to Patient Safety and Quality Improvement:</a:t>
            </a:r>
          </a:p>
          <a:p>
            <a:pPr lvl="1"/>
            <a:r>
              <a:rPr lang="en-US" altLang="en-US" dirty="0"/>
              <a:t>Learn from unit-based drills (Readiness) </a:t>
            </a:r>
          </a:p>
          <a:p>
            <a:pPr lvl="1"/>
            <a:r>
              <a:rPr lang="en-US" altLang="en-US" dirty="0"/>
              <a:t>Immediate review of real cases (Response)</a:t>
            </a:r>
          </a:p>
          <a:p>
            <a:pPr lvl="2"/>
            <a:r>
              <a:rPr lang="en-US" altLang="en-US" dirty="0"/>
              <a:t>Successful cases, too!</a:t>
            </a:r>
          </a:p>
          <a:p>
            <a:pPr lvl="1"/>
            <a:r>
              <a:rPr lang="en-US" altLang="en-US" dirty="0"/>
              <a:t>Assess weaknesses in the system (Reporting &amp; Systems Learning)</a:t>
            </a:r>
          </a:p>
          <a:p>
            <a:pPr lvl="2"/>
            <a:r>
              <a:rPr lang="en-US" altLang="en-US" dirty="0"/>
              <a:t>E.g., inefficient work processes; technology failures; poorly organized environments</a:t>
            </a: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31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A294-1008-954D-BD5B-0086DC554B6D}"/>
              </a:ext>
            </a:extLst>
          </p:cNvPr>
          <p:cNvSpPr>
            <a:spLocks noGrp="1"/>
          </p:cNvSpPr>
          <p:nvPr>
            <p:ph type="title"/>
          </p:nvPr>
        </p:nvSpPr>
        <p:spPr/>
        <p:txBody>
          <a:bodyPr/>
          <a:lstStyle/>
          <a:p>
            <a:r>
              <a:rPr lang="en-US" dirty="0"/>
              <a:t>Debriefing at a Minimum </a:t>
            </a:r>
          </a:p>
        </p:txBody>
      </p:sp>
      <p:sp>
        <p:nvSpPr>
          <p:cNvPr id="3" name="Content Placeholder 2">
            <a:extLst>
              <a:ext uri="{FF2B5EF4-FFF2-40B4-BE49-F238E27FC236}">
                <a16:creationId xmlns:a16="http://schemas.microsoft.com/office/drawing/2014/main" id="{8B6C0A06-8E41-9343-83E4-E0EE7E71A7B5}"/>
              </a:ext>
            </a:extLst>
          </p:cNvPr>
          <p:cNvSpPr>
            <a:spLocks noGrp="1"/>
          </p:cNvSpPr>
          <p:nvPr>
            <p:ph idx="1"/>
          </p:nvPr>
        </p:nvSpPr>
        <p:spPr/>
        <p:txBody>
          <a:bodyPr>
            <a:normAutofit lnSpcReduction="10000"/>
          </a:bodyPr>
          <a:lstStyle/>
          <a:p>
            <a:r>
              <a:rPr lang="en-US" altLang="en-US" dirty="0">
                <a:solidFill>
                  <a:srgbClr val="4258A6"/>
                </a:solidFill>
              </a:rPr>
              <a:t>What went well? </a:t>
            </a:r>
          </a:p>
          <a:p>
            <a:pPr lvl="1"/>
            <a:r>
              <a:rPr lang="en-US" altLang="en-US" dirty="0"/>
              <a:t>What should we replicate or do similarly during the next event?</a:t>
            </a:r>
          </a:p>
          <a:p>
            <a:r>
              <a:rPr lang="en-US" altLang="en-US" dirty="0">
                <a:solidFill>
                  <a:srgbClr val="4258A6"/>
                </a:solidFill>
              </a:rPr>
              <a:t>What did not go well?</a:t>
            </a:r>
          </a:p>
          <a:p>
            <a:pPr lvl="1"/>
            <a:r>
              <a:rPr lang="en-US" altLang="en-US" dirty="0"/>
              <a:t>What do we need to do differently to improve our performance next time?</a:t>
            </a:r>
          </a:p>
          <a:p>
            <a:r>
              <a:rPr lang="en-US" altLang="en-US" dirty="0">
                <a:solidFill>
                  <a:srgbClr val="4258A6"/>
                </a:solidFill>
              </a:rPr>
              <a:t>What were our major lessons learned from this case?</a:t>
            </a:r>
          </a:p>
          <a:p>
            <a:r>
              <a:rPr lang="en-US" altLang="en-US" dirty="0">
                <a:solidFill>
                  <a:srgbClr val="4258A6"/>
                </a:solidFill>
              </a:rPr>
              <a:t>How do we prepare now so that we are ready to handle the next event in the way we have just discussed?</a:t>
            </a:r>
          </a:p>
          <a:p>
            <a:r>
              <a:rPr lang="en-US" altLang="en-US" dirty="0">
                <a:solidFill>
                  <a:srgbClr val="4258A6"/>
                </a:solidFill>
              </a:rPr>
              <a:t>Who will accept responsibility for any outstanding tasks and how will they communicate back to the team?</a:t>
            </a:r>
          </a:p>
        </p:txBody>
      </p:sp>
      <p:sp>
        <p:nvSpPr>
          <p:cNvPr id="4" name="Slide Number Placeholder 3">
            <a:extLst>
              <a:ext uri="{FF2B5EF4-FFF2-40B4-BE49-F238E27FC236}">
                <a16:creationId xmlns:a16="http://schemas.microsoft.com/office/drawing/2014/main" id="{A8509D49-184E-644A-8915-1BE5787CC08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45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008A-59EC-C94B-A1B7-F6E3E489596C}"/>
              </a:ext>
            </a:extLst>
          </p:cNvPr>
          <p:cNvSpPr>
            <a:spLocks noGrp="1"/>
          </p:cNvSpPr>
          <p:nvPr>
            <p:ph type="title"/>
          </p:nvPr>
        </p:nvSpPr>
        <p:spPr/>
        <p:txBody>
          <a:bodyPr/>
          <a:lstStyle/>
          <a:p>
            <a:r>
              <a:rPr lang="en-US" dirty="0"/>
              <a:t>Some Teamwork Considerations for Debriefs</a:t>
            </a:r>
          </a:p>
        </p:txBody>
      </p:sp>
      <p:sp>
        <p:nvSpPr>
          <p:cNvPr id="3" name="Content Placeholder 2">
            <a:extLst>
              <a:ext uri="{FF2B5EF4-FFF2-40B4-BE49-F238E27FC236}">
                <a16:creationId xmlns:a16="http://schemas.microsoft.com/office/drawing/2014/main" id="{3D5FCB6B-8AAA-1948-9F15-B5536A3BEBC7}"/>
              </a:ext>
            </a:extLst>
          </p:cNvPr>
          <p:cNvSpPr>
            <a:spLocks noGrp="1"/>
          </p:cNvSpPr>
          <p:nvPr>
            <p:ph idx="1"/>
          </p:nvPr>
        </p:nvSpPr>
        <p:spPr>
          <a:xfrm>
            <a:off x="606973" y="1429407"/>
            <a:ext cx="5820784" cy="4591187"/>
          </a:xfrm>
        </p:spPr>
        <p:txBody>
          <a:bodyPr>
            <a:normAutofit fontScale="92500" lnSpcReduction="10000"/>
          </a:bodyPr>
          <a:lstStyle/>
          <a:p>
            <a:r>
              <a:rPr lang="en-US" dirty="0">
                <a:solidFill>
                  <a:srgbClr val="4258A6"/>
                </a:solidFill>
              </a:rPr>
              <a:t>Roles and responsibilities</a:t>
            </a:r>
          </a:p>
          <a:p>
            <a:pPr lvl="1"/>
            <a:r>
              <a:rPr lang="en-US" dirty="0"/>
              <a:t>Were they understood by all team members? Was everyone equipped to handle their assignments? Was there a clear leader?</a:t>
            </a:r>
          </a:p>
          <a:p>
            <a:r>
              <a:rPr lang="en-US" dirty="0">
                <a:solidFill>
                  <a:srgbClr val="4258A6"/>
                </a:solidFill>
              </a:rPr>
              <a:t>Communication</a:t>
            </a:r>
          </a:p>
          <a:p>
            <a:pPr lvl="1"/>
            <a:r>
              <a:rPr lang="en-US" dirty="0"/>
              <a:t>Was it clear, timely, and complete? Did team members check-back on communications? Was the family and patient kept informed and involved? </a:t>
            </a:r>
          </a:p>
          <a:p>
            <a:r>
              <a:rPr lang="en-US" dirty="0">
                <a:solidFill>
                  <a:srgbClr val="4258A6"/>
                </a:solidFill>
              </a:rPr>
              <a:t>Situation awareness</a:t>
            </a:r>
          </a:p>
          <a:p>
            <a:pPr lvl="1"/>
            <a:r>
              <a:rPr lang="en-US" dirty="0"/>
              <a:t>Did the team maintain up-to-date awareness? Were relevant changes communicated to the team?</a:t>
            </a:r>
          </a:p>
        </p:txBody>
      </p:sp>
      <p:sp>
        <p:nvSpPr>
          <p:cNvPr id="15" name="Content Placeholder 14"/>
          <p:cNvSpPr>
            <a:spLocks noGrp="1"/>
          </p:cNvSpPr>
          <p:nvPr>
            <p:ph idx="13"/>
          </p:nvPr>
        </p:nvSpPr>
        <p:spPr>
          <a:xfrm>
            <a:off x="6427757" y="1407814"/>
            <a:ext cx="5357308" cy="4612780"/>
          </a:xfrm>
        </p:spPr>
        <p:txBody>
          <a:bodyPr>
            <a:normAutofit fontScale="92500" lnSpcReduction="20000"/>
          </a:bodyPr>
          <a:lstStyle/>
          <a:p>
            <a:pPr>
              <a:lnSpc>
                <a:spcPct val="100000"/>
              </a:lnSpc>
            </a:pPr>
            <a:r>
              <a:rPr lang="en-US" dirty="0">
                <a:solidFill>
                  <a:srgbClr val="4258A6"/>
                </a:solidFill>
              </a:rPr>
              <a:t>Workload</a:t>
            </a:r>
          </a:p>
          <a:p>
            <a:pPr lvl="1">
              <a:lnSpc>
                <a:spcPct val="100000"/>
              </a:lnSpc>
            </a:pPr>
            <a:r>
              <a:rPr lang="en-US" dirty="0"/>
              <a:t>Was the distribution of workload fair and equitable?</a:t>
            </a:r>
          </a:p>
          <a:p>
            <a:pPr>
              <a:lnSpc>
                <a:spcPct val="100000"/>
              </a:lnSpc>
            </a:pPr>
            <a:r>
              <a:rPr lang="en-US" dirty="0">
                <a:solidFill>
                  <a:srgbClr val="4258A6"/>
                </a:solidFill>
              </a:rPr>
              <a:t>Task assistance</a:t>
            </a:r>
          </a:p>
          <a:p>
            <a:pPr lvl="1">
              <a:lnSpc>
                <a:spcPct val="100000"/>
              </a:lnSpc>
            </a:pPr>
            <a:r>
              <a:rPr lang="en-US" dirty="0"/>
              <a:t>Did team members offer and request help?</a:t>
            </a:r>
          </a:p>
          <a:p>
            <a:pPr>
              <a:lnSpc>
                <a:spcPct val="100000"/>
              </a:lnSpc>
            </a:pPr>
            <a:r>
              <a:rPr lang="en-US" dirty="0">
                <a:solidFill>
                  <a:srgbClr val="4258A6"/>
                </a:solidFill>
              </a:rPr>
              <a:t>Errors</a:t>
            </a:r>
          </a:p>
          <a:p>
            <a:pPr lvl="1">
              <a:lnSpc>
                <a:spcPct val="100000"/>
              </a:lnSpc>
            </a:pPr>
            <a:r>
              <a:rPr lang="en-US" dirty="0"/>
              <a:t>Were errors made? Avoided? Can they be prevented?</a:t>
            </a:r>
          </a:p>
          <a:p>
            <a:pPr>
              <a:lnSpc>
                <a:spcPct val="100000"/>
              </a:lnSpc>
            </a:pPr>
            <a:r>
              <a:rPr lang="en-US" dirty="0">
                <a:solidFill>
                  <a:srgbClr val="4258A6"/>
                </a:solidFill>
              </a:rPr>
              <a:t>Resources</a:t>
            </a:r>
          </a:p>
          <a:p>
            <a:pPr lvl="1">
              <a:lnSpc>
                <a:spcPct val="100000"/>
              </a:lnSpc>
            </a:pPr>
            <a:r>
              <a:rPr lang="en-US" dirty="0"/>
              <a:t>Did we have the staff, materials (e.g., medication), and expertise needed to handle this case?</a:t>
            </a:r>
          </a:p>
          <a:p>
            <a:endParaRPr lang="en-US" dirty="0"/>
          </a:p>
        </p:txBody>
      </p:sp>
      <p:sp>
        <p:nvSpPr>
          <p:cNvPr id="4" name="Slide Number Placeholder 3">
            <a:extLst>
              <a:ext uri="{FF2B5EF4-FFF2-40B4-BE49-F238E27FC236}">
                <a16:creationId xmlns:a16="http://schemas.microsoft.com/office/drawing/2014/main" id="{8DCE6E5C-5B32-5544-B823-7588AD628AC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097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26539-1F6D-F547-865C-151C959C6021}"/>
              </a:ext>
            </a:extLst>
          </p:cNvPr>
          <p:cNvSpPr>
            <a:spLocks noGrp="1"/>
          </p:cNvSpPr>
          <p:nvPr>
            <p:ph type="title"/>
          </p:nvPr>
        </p:nvSpPr>
        <p:spPr/>
        <p:txBody>
          <a:bodyPr/>
          <a:lstStyle/>
          <a:p>
            <a:r>
              <a:rPr lang="en-US" dirty="0"/>
              <a:t>Debriefing Questions for Hypertension</a:t>
            </a:r>
          </a:p>
        </p:txBody>
      </p:sp>
      <p:sp>
        <p:nvSpPr>
          <p:cNvPr id="3" name="Content Placeholder 2">
            <a:extLst>
              <a:ext uri="{FF2B5EF4-FFF2-40B4-BE49-F238E27FC236}">
                <a16:creationId xmlns:a16="http://schemas.microsoft.com/office/drawing/2014/main" id="{DC87D589-7111-9642-ACE5-AACD0E352FEE}"/>
              </a:ext>
            </a:extLst>
          </p:cNvPr>
          <p:cNvSpPr>
            <a:spLocks noGrp="1"/>
          </p:cNvSpPr>
          <p:nvPr>
            <p:ph idx="1"/>
          </p:nvPr>
        </p:nvSpPr>
        <p:spPr>
          <a:xfrm>
            <a:off x="838200" y="1619078"/>
            <a:ext cx="10515600" cy="3999380"/>
          </a:xfrm>
        </p:spPr>
        <p:txBody>
          <a:bodyPr/>
          <a:lstStyle/>
          <a:p>
            <a:r>
              <a:rPr lang="en-US" dirty="0"/>
              <a:t>Was everyone aware of this patient’s potential for hypertension?</a:t>
            </a:r>
          </a:p>
          <a:p>
            <a:r>
              <a:rPr lang="en-US" dirty="0"/>
              <a:t>How could we have identified the risk sooner? Early warning signs?</a:t>
            </a:r>
          </a:p>
          <a:p>
            <a:r>
              <a:rPr lang="en-US" dirty="0"/>
              <a:t>How well did the team adhere to the clinical protocol elements?</a:t>
            </a:r>
          </a:p>
          <a:p>
            <a:pPr lvl="1"/>
            <a:r>
              <a:rPr lang="en-US" dirty="0"/>
              <a:t>How could we have better managed this case?</a:t>
            </a:r>
          </a:p>
          <a:p>
            <a:pPr lvl="1"/>
            <a:r>
              <a:rPr lang="en-US" dirty="0"/>
              <a:t>What did we do well in our treatment?</a:t>
            </a:r>
          </a:p>
          <a:p>
            <a:r>
              <a:rPr lang="en-US" dirty="0"/>
              <a:t>What system issues contributed to our handling of the event?</a:t>
            </a:r>
          </a:p>
          <a:p>
            <a:r>
              <a:rPr lang="en-US" dirty="0"/>
              <a:t>What teamwork behaviors contributed to our handling of the event?</a:t>
            </a:r>
          </a:p>
          <a:p>
            <a:r>
              <a:rPr lang="en-US" dirty="0"/>
              <a:t>Did we keep the patient and family informed and involved?</a:t>
            </a:r>
          </a:p>
        </p:txBody>
      </p:sp>
      <p:sp>
        <p:nvSpPr>
          <p:cNvPr id="4" name="Slide Number Placeholder 3">
            <a:extLst>
              <a:ext uri="{FF2B5EF4-FFF2-40B4-BE49-F238E27FC236}">
                <a16:creationId xmlns:a16="http://schemas.microsoft.com/office/drawing/2014/main" id="{F262A932-FB28-1845-A7BF-11A30176EDE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444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2BF39-08BE-BF4E-B725-EE215A94C4F7}"/>
              </a:ext>
            </a:extLst>
          </p:cNvPr>
          <p:cNvSpPr>
            <a:spLocks noGrp="1"/>
          </p:cNvSpPr>
          <p:nvPr>
            <p:ph type="title"/>
          </p:nvPr>
        </p:nvSpPr>
        <p:spPr/>
        <p:txBody>
          <a:bodyPr/>
          <a:lstStyle/>
          <a:p>
            <a:r>
              <a:rPr lang="en-US" dirty="0"/>
              <a:t>Debrief Ground Rules</a:t>
            </a:r>
          </a:p>
        </p:txBody>
      </p:sp>
      <p:sp>
        <p:nvSpPr>
          <p:cNvPr id="3" name="Content Placeholder 2">
            <a:extLst>
              <a:ext uri="{FF2B5EF4-FFF2-40B4-BE49-F238E27FC236}">
                <a16:creationId xmlns:a16="http://schemas.microsoft.com/office/drawing/2014/main" id="{185C88F4-79C5-D94C-87B5-F7880D22B466}"/>
              </a:ext>
            </a:extLst>
          </p:cNvPr>
          <p:cNvSpPr>
            <a:spLocks noGrp="1"/>
          </p:cNvSpPr>
          <p:nvPr>
            <p:ph idx="1"/>
          </p:nvPr>
        </p:nvSpPr>
        <p:spPr>
          <a:xfrm>
            <a:off x="838200" y="1690688"/>
            <a:ext cx="10515600" cy="3999380"/>
          </a:xfrm>
        </p:spPr>
        <p:txBody>
          <a:bodyPr>
            <a:normAutofit fontScale="92500" lnSpcReduction="20000"/>
          </a:bodyPr>
          <a:lstStyle/>
          <a:p>
            <a:pPr>
              <a:spcAft>
                <a:spcPts val="600"/>
              </a:spcAft>
            </a:pPr>
            <a:r>
              <a:rPr lang="en-US" dirty="0"/>
              <a:t>Host the debrief </a:t>
            </a:r>
            <a:r>
              <a:rPr lang="en-US" b="1" dirty="0">
                <a:solidFill>
                  <a:srgbClr val="4258A6"/>
                </a:solidFill>
              </a:rPr>
              <a:t>as soon as possible </a:t>
            </a:r>
            <a:r>
              <a:rPr lang="en-US" dirty="0"/>
              <a:t>following a case or event</a:t>
            </a:r>
          </a:p>
          <a:p>
            <a:pPr lvl="1">
              <a:spcAft>
                <a:spcPts val="600"/>
              </a:spcAft>
            </a:pPr>
            <a:r>
              <a:rPr lang="en-US" dirty="0"/>
              <a:t>Anyone can request and lead a debrief</a:t>
            </a:r>
          </a:p>
          <a:p>
            <a:pPr>
              <a:spcAft>
                <a:spcPts val="600"/>
              </a:spcAft>
            </a:pPr>
            <a:r>
              <a:rPr lang="en-US" dirty="0"/>
              <a:t>Keep it </a:t>
            </a:r>
            <a:r>
              <a:rPr lang="en-US" b="1" dirty="0">
                <a:solidFill>
                  <a:srgbClr val="4258A6"/>
                </a:solidFill>
              </a:rPr>
              <a:t>short</a:t>
            </a:r>
            <a:r>
              <a:rPr lang="en-US" dirty="0"/>
              <a:t> (5–10 minutes) but pertinent</a:t>
            </a:r>
          </a:p>
          <a:p>
            <a:pPr>
              <a:spcAft>
                <a:spcPts val="600"/>
              </a:spcAft>
            </a:pPr>
            <a:r>
              <a:rPr lang="en-US" b="1" dirty="0">
                <a:solidFill>
                  <a:srgbClr val="4258A6"/>
                </a:solidFill>
              </a:rPr>
              <a:t>All-inclusive </a:t>
            </a:r>
          </a:p>
          <a:p>
            <a:pPr lvl="1">
              <a:spcAft>
                <a:spcPts val="600"/>
              </a:spcAft>
            </a:pPr>
            <a:r>
              <a:rPr lang="en-US" dirty="0"/>
              <a:t>Acknowledge good contributions</a:t>
            </a:r>
          </a:p>
          <a:p>
            <a:pPr lvl="1">
              <a:spcAft>
                <a:spcPts val="600"/>
              </a:spcAft>
            </a:pPr>
            <a:r>
              <a:rPr lang="en-US" dirty="0"/>
              <a:t>Solicit thoughts from silent team members</a:t>
            </a:r>
          </a:p>
          <a:p>
            <a:pPr>
              <a:spcAft>
                <a:spcPts val="600"/>
              </a:spcAft>
            </a:pPr>
            <a:r>
              <a:rPr lang="en-US" dirty="0"/>
              <a:t>Communication is </a:t>
            </a:r>
            <a:r>
              <a:rPr lang="en-US" b="1" dirty="0">
                <a:solidFill>
                  <a:srgbClr val="4258A6"/>
                </a:solidFill>
              </a:rPr>
              <a:t>open, transparent, </a:t>
            </a:r>
            <a:r>
              <a:rPr lang="en-US" dirty="0"/>
              <a:t>and </a:t>
            </a:r>
            <a:r>
              <a:rPr lang="en-US" b="1" dirty="0">
                <a:solidFill>
                  <a:srgbClr val="4258A6"/>
                </a:solidFill>
              </a:rPr>
              <a:t>interactive</a:t>
            </a:r>
          </a:p>
          <a:p>
            <a:pPr>
              <a:spcAft>
                <a:spcPts val="600"/>
              </a:spcAft>
            </a:pPr>
            <a:r>
              <a:rPr lang="en-US" dirty="0"/>
              <a:t>Maintain</a:t>
            </a:r>
            <a:r>
              <a:rPr lang="en-US" b="1" dirty="0">
                <a:solidFill>
                  <a:srgbClr val="4258A6"/>
                </a:solidFill>
              </a:rPr>
              <a:t> respect</a:t>
            </a:r>
          </a:p>
          <a:p>
            <a:pPr>
              <a:spcAft>
                <a:spcPts val="600"/>
              </a:spcAft>
            </a:pPr>
            <a:r>
              <a:rPr lang="en-US" b="1" dirty="0">
                <a:solidFill>
                  <a:srgbClr val="4258A6"/>
                </a:solidFill>
              </a:rPr>
              <a:t>No finger-pointing</a:t>
            </a:r>
          </a:p>
        </p:txBody>
      </p:sp>
      <p:pic>
        <p:nvPicPr>
          <p:cNvPr id="5" name="Picture 4" descr="Doctor looking pensiv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3564" y="2256496"/>
            <a:ext cx="3159067" cy="2108334"/>
          </a:xfrm>
          <a:prstGeom prst="rect">
            <a:avLst/>
          </a:prstGeom>
          <a:ln>
            <a:solidFill>
              <a:schemeClr val="accent1"/>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24366C5E-719C-8F41-B617-2F829291F1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269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2BF39-08BE-BF4E-B725-EE215A94C4F7}"/>
              </a:ext>
            </a:extLst>
          </p:cNvPr>
          <p:cNvSpPr>
            <a:spLocks noGrp="1"/>
          </p:cNvSpPr>
          <p:nvPr>
            <p:ph type="title"/>
          </p:nvPr>
        </p:nvSpPr>
        <p:spPr/>
        <p:txBody>
          <a:bodyPr/>
          <a:lstStyle/>
          <a:p>
            <a:r>
              <a:rPr lang="en-US" dirty="0"/>
              <a:t>Debrief Discussion Tips</a:t>
            </a:r>
          </a:p>
        </p:txBody>
      </p:sp>
      <p:sp>
        <p:nvSpPr>
          <p:cNvPr id="3" name="Content Placeholder 2">
            <a:extLst>
              <a:ext uri="{FF2B5EF4-FFF2-40B4-BE49-F238E27FC236}">
                <a16:creationId xmlns:a16="http://schemas.microsoft.com/office/drawing/2014/main" id="{185C88F4-79C5-D94C-87B5-F7880D22B466}"/>
              </a:ext>
            </a:extLst>
          </p:cNvPr>
          <p:cNvSpPr>
            <a:spLocks noGrp="1"/>
          </p:cNvSpPr>
          <p:nvPr>
            <p:ph idx="1"/>
          </p:nvPr>
        </p:nvSpPr>
        <p:spPr>
          <a:xfrm>
            <a:off x="838200" y="1690688"/>
            <a:ext cx="10515600" cy="3999380"/>
          </a:xfrm>
        </p:spPr>
        <p:txBody>
          <a:bodyPr>
            <a:normAutofit/>
          </a:bodyPr>
          <a:lstStyle/>
          <a:p>
            <a:r>
              <a:rPr lang="en-US" dirty="0"/>
              <a:t>Focus on </a:t>
            </a:r>
            <a:r>
              <a:rPr lang="en-US" b="1" dirty="0">
                <a:solidFill>
                  <a:srgbClr val="4258A6"/>
                </a:solidFill>
              </a:rPr>
              <a:t>positives</a:t>
            </a:r>
            <a:r>
              <a:rPr lang="en-US" dirty="0"/>
              <a:t> as well as negatives</a:t>
            </a:r>
          </a:p>
          <a:p>
            <a:r>
              <a:rPr lang="en-US" b="1" dirty="0">
                <a:solidFill>
                  <a:srgbClr val="4258A6"/>
                </a:solidFill>
              </a:rPr>
              <a:t>Share feelings </a:t>
            </a:r>
            <a:r>
              <a:rPr lang="en-US" dirty="0"/>
              <a:t>about recent events, like a patient with severe hypertension</a:t>
            </a:r>
          </a:p>
          <a:p>
            <a:pPr lvl="1"/>
            <a:r>
              <a:rPr lang="en-US" dirty="0"/>
              <a:t>Find ways to extend support to struggling team members</a:t>
            </a:r>
          </a:p>
          <a:p>
            <a:r>
              <a:rPr lang="en-US" dirty="0"/>
              <a:t>Discuss </a:t>
            </a:r>
            <a:r>
              <a:rPr lang="en-US" b="1" dirty="0">
                <a:solidFill>
                  <a:srgbClr val="4258A6"/>
                </a:solidFill>
              </a:rPr>
              <a:t>how to apply lessons </a:t>
            </a:r>
            <a:r>
              <a:rPr lang="en-US" dirty="0"/>
              <a:t>in practice</a:t>
            </a:r>
          </a:p>
          <a:p>
            <a:r>
              <a:rPr lang="en-US" b="1" dirty="0">
                <a:solidFill>
                  <a:srgbClr val="4258A6"/>
                </a:solidFill>
              </a:rPr>
              <a:t>Take de-identified notes </a:t>
            </a:r>
            <a:r>
              <a:rPr lang="en-US" dirty="0"/>
              <a:t>about the outcomes of your discussion</a:t>
            </a:r>
          </a:p>
          <a:p>
            <a:pPr lvl="1"/>
            <a:r>
              <a:rPr lang="en-US" dirty="0"/>
              <a:t>Store these separate from any identifying patient information </a:t>
            </a:r>
          </a:p>
          <a:p>
            <a:r>
              <a:rPr lang="en-US" b="1" dirty="0">
                <a:solidFill>
                  <a:srgbClr val="4258A6"/>
                </a:solidFill>
              </a:rPr>
              <a:t>Assign responsibility </a:t>
            </a:r>
            <a:r>
              <a:rPr lang="en-US" dirty="0"/>
              <a:t>to team members for follow-through</a:t>
            </a:r>
          </a:p>
        </p:txBody>
      </p:sp>
      <p:pic>
        <p:nvPicPr>
          <p:cNvPr id="5" name="Picture 4" title="medical tea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143" y="232814"/>
            <a:ext cx="2676197" cy="1784131"/>
          </a:xfrm>
          <a:prstGeom prst="rect">
            <a:avLst/>
          </a:prstGeom>
          <a:ln>
            <a:solidFill>
              <a:srgbClr val="4258A6"/>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24366C5E-719C-8F41-B617-2F829291F1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919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Application to 4Rs">
            <a:extLst>
              <a:ext uri="{FF2B5EF4-FFF2-40B4-BE49-F238E27FC236}">
                <a16:creationId xmlns:a16="http://schemas.microsoft.com/office/drawing/2014/main" id="{B55A0AF1-593B-8149-B3B6-FF88588FD7D0}"/>
              </a:ext>
            </a:extLst>
          </p:cNvPr>
          <p:cNvSpPr>
            <a:spLocks noGrp="1"/>
          </p:cNvSpPr>
          <p:nvPr>
            <p:ph type="title"/>
          </p:nvPr>
        </p:nvSpPr>
        <p:spPr/>
        <p:txBody>
          <a:bodyPr>
            <a:normAutofit/>
          </a:bodyPr>
          <a:lstStyle/>
          <a:p>
            <a:r>
              <a:rPr lang="en-US" sz="4200" dirty="0"/>
              <a:t>Application to 4 </a:t>
            </a:r>
            <a:r>
              <a:rPr lang="en-US" sz="4200" dirty="0" err="1"/>
              <a:t>Rs</a:t>
            </a:r>
            <a:r>
              <a:rPr lang="en-US" sz="4200" dirty="0"/>
              <a:t>: Debriefs</a:t>
            </a:r>
          </a:p>
        </p:txBody>
      </p:sp>
      <p:sp>
        <p:nvSpPr>
          <p:cNvPr id="8" name="Oval 7"/>
          <p:cNvSpPr/>
          <p:nvPr/>
        </p:nvSpPr>
        <p:spPr>
          <a:xfrm>
            <a:off x="10653864" y="116160"/>
            <a:ext cx="1426195" cy="1225744"/>
          </a:xfrm>
          <a:prstGeom prst="ellipse">
            <a:avLst/>
          </a:prstGeom>
          <a:solidFill>
            <a:srgbClr val="505BA7"/>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4 Rs</a:t>
            </a:r>
          </a:p>
        </p:txBody>
      </p:sp>
      <p:sp>
        <p:nvSpPr>
          <p:cNvPr id="4" name="Slide Number Placeholder 3">
            <a:extLst>
              <a:ext uri="{FF2B5EF4-FFF2-40B4-BE49-F238E27FC236}">
                <a16:creationId xmlns:a16="http://schemas.microsoft.com/office/drawing/2014/main" id="{2A78949B-9086-2947-9654-1A7AA517AF5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aphicFrame>
        <p:nvGraphicFramePr>
          <p:cNvPr id="9" name="Table Placeholder 4" descr="Table">
            <a:extLst>
              <a:ext uri="{FF2B5EF4-FFF2-40B4-BE49-F238E27FC236}">
                <a16:creationId xmlns:a16="http://schemas.microsoft.com/office/drawing/2014/main" id="{81A8C137-C376-814D-A2FF-571B9A61C49C}"/>
              </a:ext>
            </a:extLst>
          </p:cNvPr>
          <p:cNvGraphicFramePr>
            <a:graphicFrameLocks/>
          </p:cNvGraphicFramePr>
          <p:nvPr>
            <p:extLst>
              <p:ext uri="{D42A27DB-BD31-4B8C-83A1-F6EECF244321}">
                <p14:modId xmlns:p14="http://schemas.microsoft.com/office/powerpoint/2010/main" val="1684818667"/>
              </p:ext>
            </p:extLst>
          </p:nvPr>
        </p:nvGraphicFramePr>
        <p:xfrm>
          <a:off x="851369" y="1783080"/>
          <a:ext cx="10515592" cy="3566160"/>
        </p:xfrm>
        <a:graphic>
          <a:graphicData uri="http://schemas.openxmlformats.org/drawingml/2006/table">
            <a:tbl>
              <a:tblPr firstRow="1" bandRow="1">
                <a:tableStyleId>{5C22544A-7EE6-4342-B048-85BDC9FD1C3A}</a:tableStyleId>
              </a:tblPr>
              <a:tblGrid>
                <a:gridCol w="2403230">
                  <a:extLst>
                    <a:ext uri="{9D8B030D-6E8A-4147-A177-3AD203B41FA5}">
                      <a16:colId xmlns:a16="http://schemas.microsoft.com/office/drawing/2014/main" val="2244159839"/>
                    </a:ext>
                  </a:extLst>
                </a:gridCol>
                <a:gridCol w="1787769">
                  <a:extLst>
                    <a:ext uri="{9D8B030D-6E8A-4147-A177-3AD203B41FA5}">
                      <a16:colId xmlns:a16="http://schemas.microsoft.com/office/drawing/2014/main" val="3543201092"/>
                    </a:ext>
                  </a:extLst>
                </a:gridCol>
                <a:gridCol w="3282461">
                  <a:extLst>
                    <a:ext uri="{9D8B030D-6E8A-4147-A177-3AD203B41FA5}">
                      <a16:colId xmlns:a16="http://schemas.microsoft.com/office/drawing/2014/main" val="574034385"/>
                    </a:ext>
                  </a:extLst>
                </a:gridCol>
                <a:gridCol w="3042132">
                  <a:extLst>
                    <a:ext uri="{9D8B030D-6E8A-4147-A177-3AD203B41FA5}">
                      <a16:colId xmlns:a16="http://schemas.microsoft.com/office/drawing/2014/main" val="3372957914"/>
                    </a:ext>
                  </a:extLst>
                </a:gridCol>
              </a:tblGrid>
              <a:tr h="370840">
                <a:tc>
                  <a:txBody>
                    <a:bodyPr/>
                    <a:lstStyle/>
                    <a:p>
                      <a:pPr algn="ctr"/>
                      <a:r>
                        <a:rPr lang="en-US" sz="2400" dirty="0"/>
                        <a:t>Readiness</a:t>
                      </a:r>
                      <a:endParaRPr lang="en-US" dirty="0"/>
                    </a:p>
                    <a:p>
                      <a:pPr algn="ctr"/>
                      <a:r>
                        <a:rPr lang="en-US" i="1" dirty="0"/>
                        <a:t>Every Unit</a:t>
                      </a:r>
                    </a:p>
                  </a:txBody>
                  <a:tcPr anchor="b"/>
                </a:tc>
                <a:tc>
                  <a:txBody>
                    <a:bodyPr/>
                    <a:lstStyle/>
                    <a:p>
                      <a:pPr algn="ctr"/>
                      <a:r>
                        <a:rPr lang="en-US" sz="2400" dirty="0"/>
                        <a:t>Recognition</a:t>
                      </a:r>
                    </a:p>
                    <a:p>
                      <a:pPr algn="ctr"/>
                      <a:r>
                        <a:rPr lang="en-US" sz="1800" i="1" dirty="0"/>
                        <a:t>Every Patient</a:t>
                      </a:r>
                    </a:p>
                  </a:txBody>
                  <a:tcPr anchor="b"/>
                </a:tc>
                <a:tc>
                  <a:txBody>
                    <a:bodyPr/>
                    <a:lstStyle/>
                    <a:p>
                      <a:pPr algn="ctr"/>
                      <a:r>
                        <a:rPr lang="en-US" sz="2400" dirty="0"/>
                        <a:t>Response</a:t>
                      </a:r>
                    </a:p>
                    <a:p>
                      <a:pPr algn="ctr"/>
                      <a:r>
                        <a:rPr lang="en-US" sz="1800" i="1" dirty="0"/>
                        <a:t>Every Case</a:t>
                      </a:r>
                      <a:endParaRPr lang="en-US" sz="2400" i="1" dirty="0"/>
                    </a:p>
                  </a:txBody>
                  <a:tcPr anchor="b"/>
                </a:tc>
                <a:tc>
                  <a:txBody>
                    <a:bodyPr/>
                    <a:lstStyle/>
                    <a:p>
                      <a:pPr algn="ctr"/>
                      <a:r>
                        <a:rPr lang="en-US" sz="2400" dirty="0"/>
                        <a:t>Reporting</a:t>
                      </a:r>
                    </a:p>
                    <a:p>
                      <a:pPr algn="ctr"/>
                      <a:r>
                        <a:rPr lang="en-US" sz="1800" i="1" dirty="0"/>
                        <a:t>Every Unit</a:t>
                      </a:r>
                    </a:p>
                  </a:txBody>
                  <a:tcPr anchor="b"/>
                </a:tc>
                <a:extLst>
                  <a:ext uri="{0D108BD9-81ED-4DB2-BD59-A6C34878D82A}">
                    <a16:rowId xmlns:a16="http://schemas.microsoft.com/office/drawing/2014/main" val="21670126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Debrief </a:t>
                      </a:r>
                      <a:r>
                        <a:rPr lang="en-US" dirty="0"/>
                        <a:t>after unit education on protocols and unit-based drills to improve and/or sustain performance</a:t>
                      </a:r>
                    </a:p>
                  </a:txBody>
                  <a:tcPr/>
                </a:tc>
                <a:tc>
                  <a:txBody>
                    <a:bodyPr/>
                    <a:lstStyle/>
                    <a:p>
                      <a:pPr marL="19050" lvl="0" indent="0">
                        <a:buFont typeface="Arial" panose="020B0604020202020204" pitchFamily="34" charset="0"/>
                        <a:buNone/>
                        <a:tabLst/>
                      </a:pPr>
                      <a:r>
                        <a:rPr lang="en-US" sz="1800" b="0" i="0" u="none" strike="noStrike" noProof="0" dirty="0">
                          <a:solidFill>
                            <a:srgbClr val="000000"/>
                          </a:solidFill>
                          <a:latin typeface="+mn-lt"/>
                        </a:rPr>
                        <a:t>N/A</a:t>
                      </a:r>
                    </a:p>
                  </a:txBody>
                  <a:tcPr/>
                </a:tc>
                <a:tc>
                  <a:txBody>
                    <a:bodyPr/>
                    <a:lstStyle/>
                    <a:p>
                      <a:pPr marL="15875" indent="0">
                        <a:buFont typeface="Arial" panose="020B0604020202020204" pitchFamily="34" charset="0"/>
                        <a:buNone/>
                        <a:tabLst/>
                      </a:pPr>
                      <a:r>
                        <a:rPr lang="en-US" b="1" dirty="0"/>
                        <a:t>Debrief </a:t>
                      </a:r>
                      <a:r>
                        <a:rPr lang="en-US" dirty="0"/>
                        <a:t>after events to support patients, families, and staff </a:t>
                      </a:r>
                    </a:p>
                    <a:p>
                      <a:pPr marL="15875" indent="0">
                        <a:buFont typeface="Arial" panose="020B0604020202020204" pitchFamily="34" charset="0"/>
                        <a:buNone/>
                        <a:tabLst/>
                      </a:pPr>
                      <a:endParaRPr lang="en-US" dirty="0"/>
                    </a:p>
                    <a:p>
                      <a:pPr marL="15875" lvl="0" indent="0">
                        <a:buFont typeface="Arial" panose="020B0604020202020204" pitchFamily="34" charset="0"/>
                        <a:buNone/>
                        <a:tabLst/>
                      </a:pPr>
                      <a:r>
                        <a:rPr lang="en-US" sz="1800" b="1" i="0" u="none" strike="noStrike" noProof="0" dirty="0">
                          <a:solidFill>
                            <a:srgbClr val="000000"/>
                          </a:solidFill>
                          <a:latin typeface="+mn-lt"/>
                        </a:rPr>
                        <a:t>Debrief </a:t>
                      </a:r>
                      <a:r>
                        <a:rPr lang="en-US" sz="1800" b="0" i="0" u="none" strike="noStrike" noProof="0" dirty="0">
                          <a:solidFill>
                            <a:srgbClr val="000000"/>
                          </a:solidFill>
                          <a:latin typeface="+mn-lt"/>
                        </a:rPr>
                        <a:t>regularly to establish a culture of continuous learning from successes and failures</a:t>
                      </a:r>
                    </a:p>
                    <a:p>
                      <a:pPr marL="15875" lvl="0" indent="0">
                        <a:buFont typeface="Arial" panose="020B0604020202020204" pitchFamily="34" charset="0"/>
                        <a:buNone/>
                        <a:tabLst/>
                      </a:pPr>
                      <a:endParaRPr lang="en-US" sz="1800" b="0" i="0" u="none" strike="noStrike" noProof="0" dirty="0">
                        <a:solidFill>
                          <a:srgbClr val="000000"/>
                        </a:solidFill>
                        <a:latin typeface="+mn-lt"/>
                      </a:endParaRPr>
                    </a:p>
                    <a:p>
                      <a:pPr marL="1587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When </a:t>
                      </a:r>
                      <a:r>
                        <a:rPr lang="en-US" b="1" dirty="0"/>
                        <a:t>debriefing, </a:t>
                      </a:r>
                      <a:r>
                        <a:rPr lang="en-US" dirty="0"/>
                        <a:t>specifically discuss how well the team adhered to the clinical protocol </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Host </a:t>
                      </a:r>
                      <a:r>
                        <a:rPr lang="en-US" dirty="0" err="1"/>
                        <a:t>unitwide</a:t>
                      </a:r>
                      <a:r>
                        <a:rPr lang="en-US" dirty="0"/>
                        <a:t> </a:t>
                      </a:r>
                      <a:r>
                        <a:rPr lang="en-US" b="1" dirty="0"/>
                        <a:t>debriefs</a:t>
                      </a:r>
                      <a:r>
                        <a:rPr lang="en-US" dirty="0"/>
                        <a:t> to facilitate multidisciplinary review of serious events to address systems issues and enable others to learn</a:t>
                      </a:r>
                    </a:p>
                  </a:txBody>
                  <a:tcPr/>
                </a:tc>
                <a:extLst>
                  <a:ext uri="{0D108BD9-81ED-4DB2-BD59-A6C34878D82A}">
                    <a16:rowId xmlns:a16="http://schemas.microsoft.com/office/drawing/2014/main" val="298757971"/>
                  </a:ext>
                </a:extLst>
              </a:tr>
            </a:tbl>
          </a:graphicData>
        </a:graphic>
      </p:graphicFrame>
    </p:spTree>
    <p:extLst>
      <p:ext uri="{BB962C8B-B14F-4D97-AF65-F5344CB8AC3E}">
        <p14:creationId xmlns:p14="http://schemas.microsoft.com/office/powerpoint/2010/main" val="2175876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dirty="0"/>
              <a:t>Debrief video</a:t>
            </a:r>
          </a:p>
        </p:txBody>
      </p:sp>
      <p:sp>
        <p:nvSpPr>
          <p:cNvPr id="20" name="Content Placeholder 19"/>
          <p:cNvSpPr>
            <a:spLocks noGrp="1"/>
          </p:cNvSpPr>
          <p:nvPr>
            <p:ph idx="1"/>
          </p:nvPr>
        </p:nvSpPr>
        <p:spPr>
          <a:xfrm>
            <a:off x="3556077" y="1832085"/>
            <a:ext cx="1993900" cy="1334296"/>
          </a:xfrm>
        </p:spPr>
        <p:txBody>
          <a:bodyPr/>
          <a:lstStyle/>
          <a:p>
            <a:pPr marL="0" indent="0">
              <a:buNone/>
            </a:pPr>
            <a:r>
              <a:rPr lang="en-US" dirty="0"/>
              <a:t>Click video to watch</a:t>
            </a:r>
          </a:p>
          <a:p>
            <a:pPr marL="0" indent="0">
              <a:buNone/>
            </a:pPr>
            <a:endParaRPr lang="en-US" dirty="0"/>
          </a:p>
        </p:txBody>
      </p:sp>
      <p:sp>
        <p:nvSpPr>
          <p:cNvPr id="2" name="Rectangle 1" descr="Decorative">
            <a:extLst>
              <a:ext uri="{C183D7F6-B498-43B3-948B-1728B52AA6E4}">
                <adec:decorative xmlns:adec="http://schemas.microsoft.com/office/drawing/2017/decorative" val="0"/>
              </a:ext>
            </a:extLst>
          </p:cNvPr>
          <p:cNvSpPr/>
          <p:nvPr/>
        </p:nvSpPr>
        <p:spPr>
          <a:xfrm>
            <a:off x="435411" y="1307826"/>
            <a:ext cx="3120665" cy="4571397"/>
          </a:xfrm>
          <a:prstGeom prst="rect">
            <a:avLst/>
          </a:prstGeom>
          <a:solidFill>
            <a:srgbClr val="4258A6">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Content Placeholder 20"/>
          <p:cNvSpPr>
            <a:spLocks noGrp="1"/>
          </p:cNvSpPr>
          <p:nvPr>
            <p:ph idx="13"/>
          </p:nvPr>
        </p:nvSpPr>
        <p:spPr>
          <a:xfrm>
            <a:off x="435412" y="1482435"/>
            <a:ext cx="3120666" cy="4396789"/>
          </a:xfrm>
        </p:spPr>
        <p:txBody>
          <a:bodyPr>
            <a:normAutofit fontScale="85000" lnSpcReduction="20000"/>
          </a:bodyPr>
          <a:lstStyle/>
          <a:p>
            <a:r>
              <a:rPr lang="en-US" dirty="0"/>
              <a:t>What went well?</a:t>
            </a:r>
          </a:p>
          <a:p>
            <a:r>
              <a:rPr lang="en-US" dirty="0"/>
              <a:t>What did not go well?</a:t>
            </a:r>
          </a:p>
          <a:p>
            <a:r>
              <a:rPr lang="en-US" dirty="0"/>
              <a:t>How can they prepare to </a:t>
            </a:r>
            <a:br>
              <a:rPr lang="en-US" dirty="0"/>
            </a:br>
            <a:r>
              <a:rPr lang="en-US" dirty="0"/>
              <a:t>handle future similar events?</a:t>
            </a:r>
          </a:p>
          <a:p>
            <a:r>
              <a:rPr lang="en-US" dirty="0"/>
              <a:t>Who will be responsible for </a:t>
            </a:r>
            <a:br>
              <a:rPr lang="en-US" dirty="0"/>
            </a:br>
            <a:r>
              <a:rPr lang="en-US" dirty="0"/>
              <a:t>any outstanding tasks? </a:t>
            </a:r>
          </a:p>
          <a:p>
            <a:r>
              <a:rPr lang="en-US" dirty="0"/>
              <a:t>How will those tasks be communicated?</a:t>
            </a:r>
          </a:p>
          <a:p>
            <a:endParaRPr lang="en-US" dirty="0"/>
          </a:p>
        </p:txBody>
      </p:sp>
      <p:pic>
        <p:nvPicPr>
          <p:cNvPr id="11" name="Mod 4_4of4_Debrief.mp4" title="Debrief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8583" y="951060"/>
            <a:ext cx="6562726" cy="4922044"/>
          </a:xfrm>
          <a:prstGeom prst="rect">
            <a:avLst/>
          </a:prstGeom>
        </p:spPr>
      </p:pic>
      <p:sp>
        <p:nvSpPr>
          <p:cNvPr id="25" name="Content Placeholder 2" descr="Decorative">
            <a:extLst>
              <a:ext uri="{C183D7F6-B498-43B3-948B-1728B52AA6E4}">
                <adec:decorative xmlns:adec="http://schemas.microsoft.com/office/drawing/2017/decorative" val="0"/>
              </a:ext>
            </a:extLst>
          </p:cNvPr>
          <p:cNvSpPr txBox="1">
            <a:spLocks/>
          </p:cNvSpPr>
          <p:nvPr/>
        </p:nvSpPr>
        <p:spPr>
          <a:xfrm>
            <a:off x="1079500" y="2628899"/>
            <a:ext cx="2057400" cy="12700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Curved Right Arrow 25" descr="Decorative">
            <a:extLst>
              <a:ext uri="{C183D7F6-B498-43B3-948B-1728B52AA6E4}">
                <adec:decorative xmlns:adec="http://schemas.microsoft.com/office/drawing/2017/decorative" val="0"/>
              </a:ext>
            </a:extLst>
          </p:cNvPr>
          <p:cNvSpPr/>
          <p:nvPr/>
        </p:nvSpPr>
        <p:spPr>
          <a:xfrm rot="20833141">
            <a:off x="3041409" y="1419543"/>
            <a:ext cx="1220630" cy="188082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4304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fullScrn="1">
              <p:cMediaNode vol="80000">
                <p:cTn id="7" fill="hold" display="0">
                  <p:stCondLst>
                    <p:cond delay="indefinite"/>
                  </p:stCondLst>
                </p:cTn>
                <p:tgtEl>
                  <p:spTgt spid="11"/>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5DFEE-AFCB-6B48-A17E-E7A82591A1CA}"/>
              </a:ext>
            </a:extLst>
          </p:cNvPr>
          <p:cNvSpPr>
            <a:spLocks noGrp="1"/>
          </p:cNvSpPr>
          <p:nvPr>
            <p:ph type="title"/>
          </p:nvPr>
        </p:nvSpPr>
        <p:spPr/>
        <p:txBody>
          <a:bodyPr/>
          <a:lstStyle/>
          <a:p>
            <a:r>
              <a:rPr lang="en-US" dirty="0"/>
              <a:t>Discussing the Debrief Video: </a:t>
            </a:r>
            <a:br>
              <a:rPr lang="en-US" dirty="0"/>
            </a:br>
            <a:r>
              <a:rPr lang="en-US" i="1" dirty="0">
                <a:solidFill>
                  <a:srgbClr val="4258A6"/>
                </a:solidFill>
              </a:rPr>
              <a:t>Pros</a:t>
            </a:r>
          </a:p>
        </p:txBody>
      </p:sp>
      <p:sp>
        <p:nvSpPr>
          <p:cNvPr id="3" name="Content Placeholder 2">
            <a:extLst>
              <a:ext uri="{FF2B5EF4-FFF2-40B4-BE49-F238E27FC236}">
                <a16:creationId xmlns:a16="http://schemas.microsoft.com/office/drawing/2014/main" id="{85CBBE50-509B-A047-8D9F-98DD4818931D}"/>
              </a:ext>
            </a:extLst>
          </p:cNvPr>
          <p:cNvSpPr>
            <a:spLocks noGrp="1"/>
          </p:cNvSpPr>
          <p:nvPr>
            <p:ph idx="1"/>
          </p:nvPr>
        </p:nvSpPr>
        <p:spPr/>
        <p:txBody>
          <a:bodyPr/>
          <a:lstStyle/>
          <a:p>
            <a:r>
              <a:rPr lang="en-US" dirty="0"/>
              <a:t>Convened the debrief before everyone could leave</a:t>
            </a:r>
          </a:p>
          <a:p>
            <a:r>
              <a:rPr lang="en-US" dirty="0"/>
              <a:t>Facilitator set a positive tone</a:t>
            </a:r>
          </a:p>
          <a:p>
            <a:r>
              <a:rPr lang="en-US" dirty="0"/>
              <a:t>Solicited opinions from multiple team members</a:t>
            </a:r>
          </a:p>
          <a:p>
            <a:pPr lvl="1"/>
            <a:r>
              <a:rPr lang="en-US" dirty="0"/>
              <a:t>Did not input his opinion</a:t>
            </a:r>
          </a:p>
          <a:p>
            <a:r>
              <a:rPr lang="en-US" dirty="0"/>
              <a:t>Pointed out examples of good teamwork (i.e., task assistance)</a:t>
            </a:r>
          </a:p>
          <a:p>
            <a:r>
              <a:rPr lang="en-US" dirty="0"/>
              <a:t>Specifically asked to discuss communication (i.e., teamwork)</a:t>
            </a:r>
          </a:p>
          <a:p>
            <a:pPr lvl="1"/>
            <a:r>
              <a:rPr lang="en-US" dirty="0"/>
              <a:t>Was not solely focused on the clinical scenario</a:t>
            </a:r>
          </a:p>
          <a:p>
            <a:endParaRPr lang="en-US" dirty="0"/>
          </a:p>
          <a:p>
            <a:pPr lvl="1"/>
            <a:endParaRPr lang="en-US" dirty="0"/>
          </a:p>
        </p:txBody>
      </p:sp>
      <p:pic>
        <p:nvPicPr>
          <p:cNvPr id="8" name="Picture 7" title="Discussion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7636" y="676036"/>
            <a:ext cx="3087194" cy="1937439"/>
          </a:xfrm>
          <a:prstGeom prst="rect">
            <a:avLst/>
          </a:prstGeom>
          <a:ln>
            <a:solidFill>
              <a:srgbClr val="505BA7"/>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74FEDB01-DDA7-9740-A696-7EF55258537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308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6"/>
          <p:cNvSpPr>
            <a:spLocks noGrp="1" noChangeArrowheads="1"/>
          </p:cNvSpPr>
          <p:nvPr>
            <p:ph type="title"/>
          </p:nvPr>
        </p:nvSpPr>
        <p:spPr/>
        <p:txBody>
          <a:bodyPr/>
          <a:lstStyle/>
          <a:p>
            <a:r>
              <a:rPr lang="en-US" altLang="en-US" dirty="0"/>
              <a:t>What Do You See?</a:t>
            </a:r>
          </a:p>
        </p:txBody>
      </p:sp>
      <p:graphicFrame>
        <p:nvGraphicFramePr>
          <p:cNvPr id="21509" name="Object 5" descr="Image of young woman or older woman"/>
          <p:cNvGraphicFramePr>
            <a:graphicFrameLocks noGrp="1" noChangeAspect="1"/>
          </p:cNvGraphicFramePr>
          <p:nvPr>
            <p:ph idx="1"/>
            <p:extLst>
              <p:ext uri="{D42A27DB-BD31-4B8C-83A1-F6EECF244321}">
                <p14:modId xmlns:p14="http://schemas.microsoft.com/office/powerpoint/2010/main" val="2067531650"/>
              </p:ext>
            </p:extLst>
          </p:nvPr>
        </p:nvGraphicFramePr>
        <p:xfrm>
          <a:off x="8559800" y="1535693"/>
          <a:ext cx="2794000" cy="3997325"/>
        </p:xfrm>
        <a:graphic>
          <a:graphicData uri="http://schemas.openxmlformats.org/presentationml/2006/ole">
            <mc:AlternateContent xmlns:mc="http://schemas.openxmlformats.org/markup-compatibility/2006">
              <mc:Choice xmlns:v="urn:schemas-microsoft-com:vml" Requires="v">
                <p:oleObj name="Photo Editor Photo" r:id="rId3" imgW="3428571" imgH="4904762" progId="MSPhotoEd.3">
                  <p:embed/>
                </p:oleObj>
              </mc:Choice>
              <mc:Fallback>
                <p:oleObj name="Photo Editor Photo" r:id="rId3" imgW="3428571" imgH="4904762" progId="MSPhotoEd.3">
                  <p:embed/>
                  <p:pic>
                    <p:nvPicPr>
                      <p:cNvPr id="21509" name="Object 5" descr="alt=&quot;&quot;"/>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9800" y="1535693"/>
                        <a:ext cx="2794000" cy="399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1507" name="Object 3" descr="Image of either Native American chief or person wearing a heavy winter coat looking into the darkness"/>
          <p:cNvGraphicFramePr>
            <a:graphicFrameLocks noChangeAspect="1"/>
          </p:cNvGraphicFramePr>
          <p:nvPr>
            <p:extLst>
              <p:ext uri="{D42A27DB-BD31-4B8C-83A1-F6EECF244321}">
                <p14:modId xmlns:p14="http://schemas.microsoft.com/office/powerpoint/2010/main" val="2885269482"/>
              </p:ext>
            </p:extLst>
          </p:nvPr>
        </p:nvGraphicFramePr>
        <p:xfrm>
          <a:off x="439950" y="1535694"/>
          <a:ext cx="3797424" cy="3650166"/>
        </p:xfrm>
        <a:graphic>
          <a:graphicData uri="http://schemas.openxmlformats.org/presentationml/2006/ole">
            <mc:AlternateContent xmlns:mc="http://schemas.openxmlformats.org/markup-compatibility/2006">
              <mc:Choice xmlns:v="urn:schemas-microsoft-com:vml" Requires="v">
                <p:oleObj name="Photo Editor Photo" r:id="rId5" imgW="1905266" imgH="1905266" progId="MSPhotoEd.3">
                  <p:embed/>
                </p:oleObj>
              </mc:Choice>
              <mc:Fallback>
                <p:oleObj name="Photo Editor Photo" r:id="rId5" imgW="1905266" imgH="1905266" progId="MSPhotoEd.3">
                  <p:embed/>
                  <p:pic>
                    <p:nvPicPr>
                      <p:cNvPr id="21507" name="Object 3" descr="alt=&quot;&quot;"/>
                      <p:cNvPicPr>
                        <a:picLocks noChangeAspect="1" noChangeArrowheads="1"/>
                      </p:cNvPicPr>
                      <p:nvPr/>
                    </p:nvPicPr>
                    <p:blipFill>
                      <a:blip r:embed="rId6">
                        <a:lum contrast="60000"/>
                        <a:extLst>
                          <a:ext uri="{28A0092B-C50C-407E-A947-70E740481C1C}">
                            <a14:useLocalDpi xmlns:a14="http://schemas.microsoft.com/office/drawing/2010/main" val="0"/>
                          </a:ext>
                        </a:extLst>
                      </a:blip>
                      <a:srcRect b="3839"/>
                      <a:stretch>
                        <a:fillRect/>
                      </a:stretch>
                    </p:blipFill>
                    <p:spPr bwMode="auto">
                      <a:xfrm>
                        <a:off x="439950" y="1535694"/>
                        <a:ext cx="3797424" cy="3650166"/>
                      </a:xfrm>
                      <a:prstGeom prst="rect">
                        <a:avLst/>
                      </a:prstGeom>
                      <a:noFill/>
                      <a:ln>
                        <a:noFill/>
                      </a:ln>
                      <a:effectLst/>
                    </p:spPr>
                  </p:pic>
                </p:oleObj>
              </mc:Fallback>
            </mc:AlternateContent>
          </a:graphicData>
        </a:graphic>
      </p:graphicFrame>
      <p:graphicFrame>
        <p:nvGraphicFramePr>
          <p:cNvPr id="21508" name="Object 4" descr="Image of either duck or rabbit"/>
          <p:cNvGraphicFramePr>
            <a:graphicFrameLocks noChangeAspect="1"/>
          </p:cNvGraphicFramePr>
          <p:nvPr>
            <p:extLst>
              <p:ext uri="{D42A27DB-BD31-4B8C-83A1-F6EECF244321}">
                <p14:modId xmlns:p14="http://schemas.microsoft.com/office/powerpoint/2010/main" val="3298277924"/>
              </p:ext>
            </p:extLst>
          </p:nvPr>
        </p:nvGraphicFramePr>
        <p:xfrm>
          <a:off x="4645103" y="2316740"/>
          <a:ext cx="3416392" cy="2276982"/>
        </p:xfrm>
        <a:graphic>
          <a:graphicData uri="http://schemas.openxmlformats.org/presentationml/2006/ole">
            <mc:AlternateContent xmlns:mc="http://schemas.openxmlformats.org/markup-compatibility/2006">
              <mc:Choice xmlns:v="urn:schemas-microsoft-com:vml" Requires="v">
                <p:oleObj name="Photo Editor Photo" r:id="rId7" imgW="2857899" imgH="1905266" progId="MSPhotoEd.3">
                  <p:embed/>
                </p:oleObj>
              </mc:Choice>
              <mc:Fallback>
                <p:oleObj name="Photo Editor Photo" r:id="rId7" imgW="2857899" imgH="1905266" progId="MSPhotoEd.3">
                  <p:embed/>
                  <p:pic>
                    <p:nvPicPr>
                      <p:cNvPr id="21508" name="Object 4" descr="alt=&quot;&quo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5103" y="2316740"/>
                        <a:ext cx="3416392" cy="2276982"/>
                      </a:xfrm>
                      <a:prstGeom prst="rect">
                        <a:avLst/>
                      </a:prstGeom>
                      <a:noFill/>
                      <a:ln>
                        <a:noFill/>
                      </a:ln>
                      <a:effectLst/>
                    </p:spPr>
                  </p:pic>
                </p:oleObj>
              </mc:Fallback>
            </mc:AlternateContent>
          </a:graphicData>
        </a:graphic>
      </p:graphicFrame>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895AF19-5198-2644-94C0-88A3103C9E93}"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60524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2DF2B-11AC-A145-966C-CC76996F9F8E}"/>
              </a:ext>
            </a:extLst>
          </p:cNvPr>
          <p:cNvSpPr>
            <a:spLocks noGrp="1"/>
          </p:cNvSpPr>
          <p:nvPr>
            <p:ph type="title"/>
          </p:nvPr>
        </p:nvSpPr>
        <p:spPr/>
        <p:txBody>
          <a:bodyPr/>
          <a:lstStyle/>
          <a:p>
            <a:r>
              <a:rPr lang="en-US" dirty="0"/>
              <a:t>Discussing the Debrief Video: </a:t>
            </a:r>
            <a:br>
              <a:rPr lang="en-US" dirty="0"/>
            </a:br>
            <a:r>
              <a:rPr lang="en-US" i="1" dirty="0">
                <a:solidFill>
                  <a:srgbClr val="4258A6"/>
                </a:solidFill>
              </a:rPr>
              <a:t>Limitations</a:t>
            </a:r>
          </a:p>
        </p:txBody>
      </p:sp>
      <p:sp>
        <p:nvSpPr>
          <p:cNvPr id="3" name="Content Placeholder 2">
            <a:extLst>
              <a:ext uri="{FF2B5EF4-FFF2-40B4-BE49-F238E27FC236}">
                <a16:creationId xmlns:a16="http://schemas.microsoft.com/office/drawing/2014/main" id="{B9E292EA-8622-4947-AB88-47A08BA7A2A3}"/>
              </a:ext>
            </a:extLst>
          </p:cNvPr>
          <p:cNvSpPr>
            <a:spLocks noGrp="1"/>
          </p:cNvSpPr>
          <p:nvPr>
            <p:ph idx="1"/>
          </p:nvPr>
        </p:nvSpPr>
        <p:spPr/>
        <p:txBody>
          <a:bodyPr vert="horz" lIns="91440" tIns="45720" rIns="91440" bIns="45720" rtlCol="0" anchor="t">
            <a:normAutofit/>
          </a:bodyPr>
          <a:lstStyle/>
          <a:p>
            <a:pPr>
              <a:spcAft>
                <a:spcPts val="600"/>
              </a:spcAft>
            </a:pPr>
            <a:r>
              <a:rPr lang="en-US" dirty="0"/>
              <a:t>Uncertain how long they debriefed</a:t>
            </a:r>
          </a:p>
          <a:p>
            <a:pPr lvl="1">
              <a:spcAft>
                <a:spcPts val="600"/>
              </a:spcAft>
            </a:pPr>
            <a:r>
              <a:rPr lang="en-US" dirty="0"/>
              <a:t>Probably no more than 5–10 minutes</a:t>
            </a:r>
            <a:endParaRPr lang="en-US" dirty="0">
              <a:cs typeface="Calibri"/>
            </a:endParaRPr>
          </a:p>
          <a:p>
            <a:pPr>
              <a:spcAft>
                <a:spcPts val="600"/>
              </a:spcAft>
            </a:pPr>
            <a:r>
              <a:rPr lang="en-US" dirty="0"/>
              <a:t>Not everyone spoke up</a:t>
            </a:r>
          </a:p>
          <a:p>
            <a:pPr>
              <a:spcAft>
                <a:spcPts val="600"/>
              </a:spcAft>
            </a:pPr>
            <a:r>
              <a:rPr lang="en-US" dirty="0"/>
              <a:t>Could have had more discussion</a:t>
            </a:r>
          </a:p>
          <a:p>
            <a:pPr>
              <a:spcAft>
                <a:spcPts val="600"/>
              </a:spcAft>
            </a:pPr>
            <a:r>
              <a:rPr lang="en-US" dirty="0"/>
              <a:t>Did not explicitly talk about how to replicate good performance</a:t>
            </a:r>
          </a:p>
          <a:p>
            <a:pPr>
              <a:spcAft>
                <a:spcPts val="600"/>
              </a:spcAft>
            </a:pPr>
            <a:r>
              <a:rPr lang="en-US" dirty="0"/>
              <a:t>Did not discuss weaknesses or how to improve</a:t>
            </a:r>
          </a:p>
          <a:p>
            <a:pPr lvl="1">
              <a:spcAft>
                <a:spcPts val="600"/>
              </a:spcAft>
            </a:pPr>
            <a:r>
              <a:rPr lang="en-US" dirty="0"/>
              <a:t>“What would you like to do differently next time?”</a:t>
            </a:r>
          </a:p>
          <a:p>
            <a:pPr marL="0" indent="0">
              <a:buNone/>
            </a:pPr>
            <a:endParaRPr lang="en-US" dirty="0"/>
          </a:p>
          <a:p>
            <a:pPr lvl="1"/>
            <a:endParaRPr lang="en-US" dirty="0"/>
          </a:p>
        </p:txBody>
      </p:sp>
      <p:pic>
        <p:nvPicPr>
          <p:cNvPr id="5" name="Picture 4" title="Discussion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7636" y="676036"/>
            <a:ext cx="3087194" cy="1937439"/>
          </a:xfrm>
          <a:prstGeom prst="rect">
            <a:avLst/>
          </a:prstGeom>
          <a:ln>
            <a:solidFill>
              <a:srgbClr val="505BA7"/>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F82011AE-A9B6-504F-922F-2334F06B44B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040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F108-A19E-6240-981E-1655DE9A7D21}"/>
              </a:ext>
            </a:extLst>
          </p:cNvPr>
          <p:cNvSpPr>
            <a:spLocks noGrp="1"/>
          </p:cNvSpPr>
          <p:nvPr>
            <p:ph type="title"/>
          </p:nvPr>
        </p:nvSpPr>
        <p:spPr/>
        <p:txBody>
          <a:bodyPr/>
          <a:lstStyle/>
          <a:p>
            <a:r>
              <a:rPr lang="en-US" dirty="0"/>
              <a:t>Debrief Practice</a:t>
            </a:r>
          </a:p>
        </p:txBody>
      </p:sp>
      <p:sp>
        <p:nvSpPr>
          <p:cNvPr id="5" name="Text Placeholder 4">
            <a:extLst>
              <a:ext uri="{FF2B5EF4-FFF2-40B4-BE49-F238E27FC236}">
                <a16:creationId xmlns:a16="http://schemas.microsoft.com/office/drawing/2014/main" id="{049E55E8-0B89-A64A-A3AE-783BB8043F9D}"/>
              </a:ext>
            </a:extLst>
          </p:cNvPr>
          <p:cNvSpPr>
            <a:spLocks noGrp="1"/>
          </p:cNvSpPr>
          <p:nvPr>
            <p:ph sz="half" idx="1"/>
          </p:nvPr>
        </p:nvSpPr>
        <p:spPr/>
        <p:txBody>
          <a:bodyPr>
            <a:normAutofit/>
          </a:bodyPr>
          <a:lstStyle/>
          <a:p>
            <a:pPr marL="0" indent="0">
              <a:buNone/>
            </a:pPr>
            <a:r>
              <a:rPr lang="en-US" b="1" i="1" dirty="0">
                <a:solidFill>
                  <a:srgbClr val="4258A6"/>
                </a:solidFill>
              </a:rPr>
              <a:t>Instructions:</a:t>
            </a:r>
          </a:p>
        </p:txBody>
      </p:sp>
      <p:sp>
        <p:nvSpPr>
          <p:cNvPr id="23" name="Content Placeholder 22"/>
          <p:cNvSpPr>
            <a:spLocks noGrp="1"/>
          </p:cNvSpPr>
          <p:nvPr>
            <p:ph sz="half" idx="2"/>
          </p:nvPr>
        </p:nvSpPr>
        <p:spPr/>
        <p:txBody>
          <a:bodyPr/>
          <a:lstStyle/>
          <a:p>
            <a:pPr marL="0" indent="0">
              <a:buNone/>
            </a:pPr>
            <a:r>
              <a:rPr lang="en-US" b="1" i="1" dirty="0">
                <a:solidFill>
                  <a:srgbClr val="4258A6"/>
                </a:solidFill>
              </a:rPr>
              <a:t>Key Tips:</a:t>
            </a:r>
          </a:p>
          <a:p>
            <a:pPr marL="0" indent="0">
              <a:buNone/>
            </a:pPr>
            <a:endParaRPr lang="en-US" b="1" i="1" dirty="0">
              <a:solidFill>
                <a:srgbClr val="4258A6"/>
              </a:solidFill>
            </a:endParaRPr>
          </a:p>
        </p:txBody>
      </p:sp>
      <p:sp>
        <p:nvSpPr>
          <p:cNvPr id="3" name="Content Placeholder 2">
            <a:extLst>
              <a:ext uri="{FF2B5EF4-FFF2-40B4-BE49-F238E27FC236}">
                <a16:creationId xmlns:a16="http://schemas.microsoft.com/office/drawing/2014/main" id="{97AD5076-0C36-1343-9F3A-1A433D9F2001}"/>
              </a:ext>
            </a:extLst>
          </p:cNvPr>
          <p:cNvSpPr>
            <a:spLocks noGrp="1"/>
          </p:cNvSpPr>
          <p:nvPr>
            <p:ph sz="half" idx="4294967295"/>
          </p:nvPr>
        </p:nvSpPr>
        <p:spPr>
          <a:xfrm>
            <a:off x="685800" y="2363788"/>
            <a:ext cx="4749800" cy="3657871"/>
          </a:xfrm>
        </p:spPr>
        <p:txBody>
          <a:bodyPr>
            <a:normAutofit/>
          </a:bodyPr>
          <a:lstStyle/>
          <a:p>
            <a:r>
              <a:rPr lang="en-US" sz="2400" dirty="0"/>
              <a:t>Partner with three to five other participants</a:t>
            </a:r>
          </a:p>
          <a:p>
            <a:r>
              <a:rPr lang="en-US" sz="2400" dirty="0"/>
              <a:t>Think about the case scenario you read and all the events that unfolded</a:t>
            </a:r>
          </a:p>
          <a:p>
            <a:r>
              <a:rPr lang="en-US" sz="2400" dirty="0"/>
              <a:t>Conduct a 5-minute debrief</a:t>
            </a:r>
          </a:p>
        </p:txBody>
      </p:sp>
      <p:sp>
        <p:nvSpPr>
          <p:cNvPr id="4" name="Content Placeholder 3">
            <a:extLst>
              <a:ext uri="{FF2B5EF4-FFF2-40B4-BE49-F238E27FC236}">
                <a16:creationId xmlns:a16="http://schemas.microsoft.com/office/drawing/2014/main" id="{F8196C05-7A36-2C45-A312-31400B12FD35}"/>
              </a:ext>
            </a:extLst>
          </p:cNvPr>
          <p:cNvSpPr>
            <a:spLocks noGrp="1"/>
          </p:cNvSpPr>
          <p:nvPr>
            <p:ph sz="quarter" idx="4294967295"/>
          </p:nvPr>
        </p:nvSpPr>
        <p:spPr>
          <a:xfrm>
            <a:off x="6172200" y="2363788"/>
            <a:ext cx="5435600" cy="3557510"/>
          </a:xfrm>
        </p:spPr>
        <p:txBody>
          <a:bodyPr vert="horz" lIns="91440" tIns="45720" rIns="91440" bIns="45720" rtlCol="0" anchor="t">
            <a:noAutofit/>
          </a:bodyPr>
          <a:lstStyle/>
          <a:p>
            <a:r>
              <a:rPr lang="en-US" sz="2400" dirty="0"/>
              <a:t>Focus on </a:t>
            </a:r>
            <a:r>
              <a:rPr lang="en-US" sz="2400" b="1" dirty="0"/>
              <a:t>positives</a:t>
            </a:r>
            <a:r>
              <a:rPr lang="en-US" sz="2400" dirty="0"/>
              <a:t> as well as negatives</a:t>
            </a:r>
          </a:p>
          <a:p>
            <a:r>
              <a:rPr lang="en-US" sz="2400" b="1" dirty="0"/>
              <a:t>All-inclusive</a:t>
            </a:r>
          </a:p>
          <a:p>
            <a:r>
              <a:rPr lang="en-US" sz="2400" b="1" dirty="0"/>
              <a:t>Share feelings </a:t>
            </a:r>
            <a:r>
              <a:rPr lang="en-US" sz="2400" dirty="0"/>
              <a:t>about recent events, like a hemorrhage</a:t>
            </a:r>
          </a:p>
          <a:p>
            <a:r>
              <a:rPr lang="en-US" sz="2400" dirty="0"/>
              <a:t>Communication is </a:t>
            </a:r>
            <a:r>
              <a:rPr lang="en-US" sz="2400" b="1" dirty="0"/>
              <a:t>open, transparent, and interactive</a:t>
            </a:r>
          </a:p>
          <a:p>
            <a:r>
              <a:rPr lang="en-US" sz="2400" b="1" dirty="0"/>
              <a:t>No finger-pointing</a:t>
            </a:r>
          </a:p>
          <a:p>
            <a:r>
              <a:rPr lang="en-US" sz="2400" dirty="0">
                <a:cs typeface="Calibri"/>
              </a:rPr>
              <a:t>Discuss </a:t>
            </a:r>
            <a:r>
              <a:rPr lang="en-US" sz="2400" b="1" dirty="0">
                <a:cs typeface="Calibri"/>
              </a:rPr>
              <a:t>how to apply lessons </a:t>
            </a:r>
            <a:r>
              <a:rPr lang="en-US" sz="2400" dirty="0">
                <a:cs typeface="Calibri"/>
              </a:rPr>
              <a:t>in practice</a:t>
            </a: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895AF19-5198-2644-94C0-88A3103C9E93}"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575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Semi-transparent image of hospital. ">
            <a:extLst>
              <a:ext uri="{FF2B5EF4-FFF2-40B4-BE49-F238E27FC236}">
                <a16:creationId xmlns:a16="http://schemas.microsoft.com/office/drawing/2014/main" id="{D58A77A6-3844-9141-8C8B-BBFCAFB0490A}"/>
              </a:ext>
            </a:extLst>
          </p:cNvPr>
          <p:cNvSpPr/>
          <p:nvPr/>
        </p:nvSpPr>
        <p:spPr>
          <a:xfrm>
            <a:off x="0" y="1"/>
            <a:ext cx="12192000" cy="6038768"/>
          </a:xfrm>
          <a:prstGeom prst="rect">
            <a:avLst/>
          </a:prstGeom>
          <a:blipFill dpi="0" rotWithShape="1">
            <a:blip r:embed="rId4">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Slide Number Placeholder 6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3" name="Title 6">
            <a:extLst>
              <a:ext uri="{FF2B5EF4-FFF2-40B4-BE49-F238E27FC236}">
                <a16:creationId xmlns:a16="http://schemas.microsoft.com/office/drawing/2014/main" id="{A6CB99FC-46F4-6745-8B40-81FE0B05D013}"/>
              </a:ext>
            </a:extLst>
          </p:cNvPr>
          <p:cNvSpPr>
            <a:spLocks noGrp="1"/>
          </p:cNvSpPr>
          <p:nvPr>
            <p:ph type="title"/>
          </p:nvPr>
        </p:nvSpPr>
        <p:spPr>
          <a:xfrm>
            <a:off x="0" y="1"/>
            <a:ext cx="12192000" cy="1494587"/>
          </a:xfrm>
          <a:solidFill>
            <a:schemeClr val="bg1"/>
          </a:solidFill>
          <a:ln>
            <a:solidFill>
              <a:schemeClr val="accent1"/>
            </a:solidFill>
          </a:ln>
        </p:spPr>
        <p:txBody>
          <a:bodyPr>
            <a:normAutofit/>
          </a:bodyPr>
          <a:lstStyle/>
          <a:p>
            <a:pPr lvl="0" algn="ctr"/>
            <a:r>
              <a:rPr lang="en-US" dirty="0"/>
              <a:t>Severe Hypertension</a:t>
            </a:r>
            <a:br>
              <a:rPr lang="en-US" dirty="0"/>
            </a:br>
            <a:r>
              <a:rPr lang="en-US" dirty="0"/>
              <a:t>Debrief</a:t>
            </a:r>
          </a:p>
        </p:txBody>
      </p:sp>
      <p:sp>
        <p:nvSpPr>
          <p:cNvPr id="8" name="Content Placeholder 2">
            <a:extLst>
              <a:ext uri="{FF2B5EF4-FFF2-40B4-BE49-F238E27FC236}">
                <a16:creationId xmlns:a16="http://schemas.microsoft.com/office/drawing/2014/main" id="{EBC3C2EE-45AF-A341-819C-58B17FBBF126}"/>
              </a:ext>
            </a:extLst>
          </p:cNvPr>
          <p:cNvSpPr>
            <a:spLocks noGrp="1"/>
          </p:cNvSpPr>
          <p:nvPr>
            <p:ph idx="1"/>
          </p:nvPr>
        </p:nvSpPr>
        <p:spPr>
          <a:xfrm>
            <a:off x="584894" y="1770772"/>
            <a:ext cx="6819206" cy="3974046"/>
          </a:xfrm>
          <a:solidFill>
            <a:schemeClr val="bg1"/>
          </a:solidFill>
          <a:ln w="19050">
            <a:solidFill>
              <a:schemeClr val="accent1"/>
            </a:solidFill>
          </a:ln>
        </p:spPr>
        <p:txBody>
          <a:bodyPr anchor="ctr">
            <a:noAutofit/>
          </a:bodyPr>
          <a:lstStyle/>
          <a:p>
            <a:r>
              <a:rPr lang="en-US" sz="3000" dirty="0"/>
              <a:t>Ms. Smith presented with severe blood pressure. </a:t>
            </a:r>
          </a:p>
          <a:p>
            <a:r>
              <a:rPr lang="en-US" sz="3000" dirty="0"/>
              <a:t>There was trouble obtaining IV access; she was treated with IR nifedipine.</a:t>
            </a:r>
          </a:p>
          <a:p>
            <a:r>
              <a:rPr lang="en-US" sz="3000" dirty="0"/>
              <a:t>IV access eventually obtained; Ms. Smith was admitted to L&amp;D and started on magnesium sulfate.</a:t>
            </a:r>
          </a:p>
          <a:p>
            <a:r>
              <a:rPr lang="en-US" sz="3000" dirty="0"/>
              <a:t>Observe the care team debrief this case.</a:t>
            </a:r>
            <a:endParaRPr lang="en-US" sz="3000" dirty="0">
              <a:cs typeface="Calibri"/>
            </a:endParaRPr>
          </a:p>
        </p:txBody>
      </p:sp>
      <p:pic>
        <p:nvPicPr>
          <p:cNvPr id="7" name="Picture 6" descr="Decorative">
            <a:extLst>
              <a:ext uri="{FF2B5EF4-FFF2-40B4-BE49-F238E27FC236}">
                <a16:creationId xmlns:a16="http://schemas.microsoft.com/office/drawing/2014/main" id="{7A45C7FE-74A5-9A45-8D78-F611715107D9}"/>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0418" y="1494588"/>
            <a:ext cx="5985568" cy="5944490"/>
          </a:xfrm>
          <a:prstGeom prst="rect">
            <a:avLst/>
          </a:prstGeom>
        </p:spPr>
      </p:pic>
    </p:spTree>
    <p:custDataLst>
      <p:tags r:id="rId1"/>
    </p:custDataLst>
    <p:extLst>
      <p:ext uri="{BB962C8B-B14F-4D97-AF65-F5344CB8AC3E}">
        <p14:creationId xmlns:p14="http://schemas.microsoft.com/office/powerpoint/2010/main" val="3481444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2" descr="Illustration shows three figures in silhouette: Beth, the L&amp;D nurse, Dr. Johnson, the obstetrician, and Dr. Larsen, the anesthesiologist.  Dr. Johnson says 'If we could, I’d like to take about 5 minutes to share our observations about how we handled Ms. Smith’s case. What do you think we did well?'">
            <a:extLst>
              <a:ext uri="{FF2B5EF4-FFF2-40B4-BE49-F238E27FC236}">
                <a16:creationId xmlns:a16="http://schemas.microsoft.com/office/drawing/2014/main" id="{2312197D-612F-4F1D-8276-F6A8E016F7D3}"/>
              </a:ext>
            </a:extLst>
          </p:cNvPr>
          <p:cNvSpPr/>
          <p:nvPr/>
        </p:nvSpPr>
        <p:spPr>
          <a:xfrm rot="10800000">
            <a:off x="1416336" y="138078"/>
            <a:ext cx="10647844" cy="5725912"/>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C0BDE1"/>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normAutofit/>
          </a:bodyPr>
          <a:lstStyle/>
          <a:p>
            <a:r>
              <a:rPr lang="en-US" dirty="0"/>
              <a:t>Severe Hypertension</a:t>
            </a:r>
            <a:br>
              <a:rPr lang="en-US" dirty="0"/>
            </a:br>
            <a:r>
              <a:rPr lang="en-US" dirty="0"/>
              <a:t>Debrief</a:t>
            </a:r>
          </a:p>
        </p:txBody>
      </p:sp>
      <p:sp>
        <p:nvSpPr>
          <p:cNvPr id="12" name="Text Placeholder 11"/>
          <p:cNvSpPr>
            <a:spLocks noGrp="1"/>
          </p:cNvSpPr>
          <p:nvPr>
            <p:ph type="body" sz="quarter" idx="12"/>
          </p:nvPr>
        </p:nvSpPr>
        <p:spPr>
          <a:xfrm>
            <a:off x="1513644" y="160735"/>
            <a:ext cx="5194228" cy="1913682"/>
          </a:xfrm>
          <a:prstGeom prst="wedgeRectCallout">
            <a:avLst>
              <a:gd name="adj1" fmla="val 17764"/>
              <a:gd name="adj2" fmla="val 67309"/>
            </a:avLst>
          </a:prstGeom>
        </p:spPr>
        <p:txBody>
          <a:bodyPr/>
          <a:lstStyle/>
          <a:p>
            <a:endParaRPr lang="en-US" dirty="0"/>
          </a:p>
          <a:p>
            <a:pPr>
              <a:spcBef>
                <a:spcPct val="0"/>
              </a:spcBef>
            </a:pPr>
            <a:r>
              <a:rPr lang="en-US" dirty="0"/>
              <a:t>If we could, I’d like to take about 5 minutes to share our observations about how we handled Ms. Smith’s case.</a:t>
            </a:r>
          </a:p>
          <a:p>
            <a:r>
              <a:rPr lang="en-US" dirty="0">
                <a:ea typeface="+mn-lt"/>
                <a:cs typeface="+mn-lt"/>
              </a:rPr>
              <a:t>What do you think we did well?</a:t>
            </a:r>
            <a:endParaRPr lang="en-US" dirty="0"/>
          </a:p>
          <a:p>
            <a:endParaRPr lang="en-US" dirty="0">
              <a:cs typeface="Calibri" panose="020F0502020204030204"/>
            </a:endParaRPr>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pic>
        <p:nvPicPr>
          <p:cNvPr id="10" name="Picture 9" descr="A picture containing silhouette of doctor">
            <a:extLst>
              <a:ext uri="{FF2B5EF4-FFF2-40B4-BE49-F238E27FC236}">
                <a16:creationId xmlns:a16="http://schemas.microsoft.com/office/drawing/2014/main" id="{F8A74B18-7369-487C-8684-6835345BB51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b="4751"/>
          <a:stretch/>
        </p:blipFill>
        <p:spPr>
          <a:xfrm flipH="1">
            <a:off x="3547155" y="1965186"/>
            <a:ext cx="2219066" cy="3985378"/>
          </a:xfrm>
          <a:prstGeom prst="rect">
            <a:avLst/>
          </a:prstGeom>
        </p:spPr>
      </p:pic>
      <p:sp>
        <p:nvSpPr>
          <p:cNvPr id="13" name="TextBox 12">
            <a:extLst>
              <a:ext uri="{FF2B5EF4-FFF2-40B4-BE49-F238E27FC236}">
                <a16:creationId xmlns:a16="http://schemas.microsoft.com/office/drawing/2014/main" id="{11DCB3B3-4D70-40B4-865E-28E45EA37BAE}"/>
              </a:ext>
            </a:extLst>
          </p:cNvPr>
          <p:cNvSpPr txBox="1"/>
          <p:nvPr/>
        </p:nvSpPr>
        <p:spPr>
          <a:xfrm>
            <a:off x="3879542" y="5632625"/>
            <a:ext cx="159492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grpSp>
        <p:nvGrpSpPr>
          <p:cNvPr id="14" name="Group 13" descr="image of anesthesiologist">
            <a:extLst>
              <a:ext uri="{FF2B5EF4-FFF2-40B4-BE49-F238E27FC236}">
                <a16:creationId xmlns:a16="http://schemas.microsoft.com/office/drawing/2014/main" id="{8A7E5A0B-190D-46FA-8033-2A5B2740E862}"/>
              </a:ext>
            </a:extLst>
          </p:cNvPr>
          <p:cNvGrpSpPr/>
          <p:nvPr/>
        </p:nvGrpSpPr>
        <p:grpSpPr>
          <a:xfrm>
            <a:off x="5912780" y="1852069"/>
            <a:ext cx="1670524" cy="4194257"/>
            <a:chOff x="9435945" y="1717572"/>
            <a:chExt cx="1670524" cy="4194257"/>
          </a:xfrm>
        </p:grpSpPr>
        <p:pic>
          <p:nvPicPr>
            <p:cNvPr id="15" name="Picture 14" descr="Decorative">
              <a:extLst>
                <a:ext uri="{FF2B5EF4-FFF2-40B4-BE49-F238E27FC236}">
                  <a16:creationId xmlns:a16="http://schemas.microsoft.com/office/drawing/2014/main" id="{93D8DEEF-BBE1-440F-B4FC-AF8D0BAEF689}"/>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r="94889" b="2455"/>
            <a:stretch/>
          </p:blipFill>
          <p:spPr>
            <a:xfrm>
              <a:off x="9435945" y="1717572"/>
              <a:ext cx="255424" cy="4194257"/>
            </a:xfrm>
            <a:prstGeom prst="rect">
              <a:avLst/>
            </a:prstGeom>
          </p:spPr>
        </p:pic>
        <p:pic>
          <p:nvPicPr>
            <p:cNvPr id="16" name="Picture 15" descr="Decorative">
              <a:extLst>
                <a:ext uri="{FF2B5EF4-FFF2-40B4-BE49-F238E27FC236}">
                  <a16:creationId xmlns:a16="http://schemas.microsoft.com/office/drawing/2014/main" id="{09D5A39E-F50F-4390-9D1B-583F512EE6B9}"/>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t="1" r="73091" b="5184"/>
            <a:stretch/>
          </p:blipFill>
          <p:spPr>
            <a:xfrm flipH="1">
              <a:off x="9643654" y="1732980"/>
              <a:ext cx="1462815" cy="4076913"/>
            </a:xfrm>
            <a:prstGeom prst="rect">
              <a:avLst/>
            </a:prstGeom>
          </p:spPr>
        </p:pic>
      </p:grpSp>
      <p:sp>
        <p:nvSpPr>
          <p:cNvPr id="19" name="TextBox 18">
            <a:extLst>
              <a:ext uri="{FF2B5EF4-FFF2-40B4-BE49-F238E27FC236}">
                <a16:creationId xmlns:a16="http://schemas.microsoft.com/office/drawing/2014/main" id="{1F765838-1FE8-4010-9E20-1A1A8B4C0227}"/>
              </a:ext>
            </a:extLst>
          </p:cNvPr>
          <p:cNvSpPr txBox="1"/>
          <p:nvPr/>
        </p:nvSpPr>
        <p:spPr>
          <a:xfrm>
            <a:off x="5778183" y="5634384"/>
            <a:ext cx="188371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rPr>
              <a:t>Dr. Larsen, anesthesiologist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silhouette&#10;&#10;Description automatically generated">
            <a:extLst>
              <a:ext uri="{FF2B5EF4-FFF2-40B4-BE49-F238E27FC236}">
                <a16:creationId xmlns:a16="http://schemas.microsoft.com/office/drawing/2014/main" id="{5F4F64E3-0275-064D-855A-056200C347BB}"/>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2639" r="56975" b="59506"/>
          <a:stretch/>
        </p:blipFill>
        <p:spPr>
          <a:xfrm flipH="1">
            <a:off x="7722303" y="2191969"/>
            <a:ext cx="1799384" cy="3624563"/>
          </a:xfrm>
          <a:prstGeom prst="rect">
            <a:avLst/>
          </a:prstGeom>
        </p:spPr>
      </p:pic>
      <p:sp>
        <p:nvSpPr>
          <p:cNvPr id="22" name="TextBox 21">
            <a:extLst>
              <a:ext uri="{FF2B5EF4-FFF2-40B4-BE49-F238E27FC236}">
                <a16:creationId xmlns:a16="http://schemas.microsoft.com/office/drawing/2014/main" id="{87C673DF-B838-F641-9DA8-B8A1992DFEEE}"/>
              </a:ext>
            </a:extLst>
          </p:cNvPr>
          <p:cNvSpPr txBox="1"/>
          <p:nvPr/>
        </p:nvSpPr>
        <p:spPr>
          <a:xfrm>
            <a:off x="7975950" y="5632625"/>
            <a:ext cx="140639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Beth, L&amp;D Nurse</a:t>
            </a:r>
          </a:p>
        </p:txBody>
      </p:sp>
    </p:spTree>
    <p:custDataLst>
      <p:tags r:id="rId1"/>
    </p:custDataLst>
    <p:extLst>
      <p:ext uri="{BB962C8B-B14F-4D97-AF65-F5344CB8AC3E}">
        <p14:creationId xmlns:p14="http://schemas.microsoft.com/office/powerpoint/2010/main" val="2488571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2" descr="Illustration shows three figures in silhouette: Beth, the L&amp;D nurse, Dr. Johnson, the obstetrician, and Dr. Larsen, the anesthesiologist.  Dr. Larsen says 'In review of Ms. Smith’s initial presentation to L&amp;D triage, I thought Beth did well by identifying her severe-range blood pressure quickly and notifying you immediately.'">
            <a:extLst>
              <a:ext uri="{FF2B5EF4-FFF2-40B4-BE49-F238E27FC236}">
                <a16:creationId xmlns:a16="http://schemas.microsoft.com/office/drawing/2014/main" id="{07AC7D39-6B88-43FB-8A05-DA0678EF3EAD}"/>
              </a:ext>
            </a:extLst>
          </p:cNvPr>
          <p:cNvSpPr/>
          <p:nvPr/>
        </p:nvSpPr>
        <p:spPr>
          <a:xfrm rot="10800000" flipH="1" flipV="1">
            <a:off x="1445343" y="157316"/>
            <a:ext cx="10703516" cy="5686676"/>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9B5B5"/>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p:cNvSpPr>
            <a:spLocks noGrp="1"/>
          </p:cNvSpPr>
          <p:nvPr>
            <p:ph type="title"/>
          </p:nvPr>
        </p:nvSpPr>
        <p:spPr/>
        <p:txBody>
          <a:bodyPr>
            <a:normAutofit/>
          </a:bodyPr>
          <a:lstStyle/>
          <a:p>
            <a:r>
              <a:rPr lang="en-US" dirty="0"/>
              <a:t>Severe Hypertension</a:t>
            </a:r>
            <a:br>
              <a:rPr lang="en-US" dirty="0"/>
            </a:br>
            <a:r>
              <a:rPr lang="en-US" dirty="0"/>
              <a:t>Debrief</a:t>
            </a:r>
          </a:p>
        </p:txBody>
      </p:sp>
      <p:sp>
        <p:nvSpPr>
          <p:cNvPr id="12" name="Text Placeholder 11"/>
          <p:cNvSpPr>
            <a:spLocks noGrp="1"/>
          </p:cNvSpPr>
          <p:nvPr>
            <p:ph type="body" sz="quarter" idx="12"/>
          </p:nvPr>
        </p:nvSpPr>
        <p:spPr>
          <a:xfrm>
            <a:off x="1513644" y="73162"/>
            <a:ext cx="10480560" cy="1434625"/>
          </a:xfrm>
          <a:prstGeom prst="wedgeRectCallout">
            <a:avLst>
              <a:gd name="adj1" fmla="val -4540"/>
              <a:gd name="adj2" fmla="val 76518"/>
            </a:avLst>
          </a:prstGeom>
        </p:spPr>
        <p:txBody>
          <a:bodyPr/>
          <a:lstStyle/>
          <a:p>
            <a:r>
              <a:rPr lang="en-US" dirty="0"/>
              <a:t>In review of Ms. Smith’s initial presentation to L&amp;D triage, I thought Beth did well by identifying her severe-range blood pressure quickly and notifying you immediately.</a:t>
            </a:r>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pic>
        <p:nvPicPr>
          <p:cNvPr id="10" name="Picture 9" descr="A picture containing silhouette of doctor">
            <a:extLst>
              <a:ext uri="{FF2B5EF4-FFF2-40B4-BE49-F238E27FC236}">
                <a16:creationId xmlns:a16="http://schemas.microsoft.com/office/drawing/2014/main" id="{A70C03D4-788D-4D7C-8638-BE00650B462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b="4751"/>
          <a:stretch/>
        </p:blipFill>
        <p:spPr>
          <a:xfrm flipH="1">
            <a:off x="3547155" y="1965186"/>
            <a:ext cx="2219066" cy="3985378"/>
          </a:xfrm>
          <a:prstGeom prst="rect">
            <a:avLst/>
          </a:prstGeom>
        </p:spPr>
      </p:pic>
      <p:grpSp>
        <p:nvGrpSpPr>
          <p:cNvPr id="14" name="Group 13" descr="image of anesthesiologist">
            <a:extLst>
              <a:ext uri="{FF2B5EF4-FFF2-40B4-BE49-F238E27FC236}">
                <a16:creationId xmlns:a16="http://schemas.microsoft.com/office/drawing/2014/main" id="{C84211C9-6045-4058-948C-30A1FA7F56B2}"/>
              </a:ext>
            </a:extLst>
          </p:cNvPr>
          <p:cNvGrpSpPr/>
          <p:nvPr/>
        </p:nvGrpSpPr>
        <p:grpSpPr>
          <a:xfrm>
            <a:off x="5912780" y="1852069"/>
            <a:ext cx="1670524" cy="4194257"/>
            <a:chOff x="9435945" y="1717572"/>
            <a:chExt cx="1670524" cy="4194257"/>
          </a:xfrm>
        </p:grpSpPr>
        <p:pic>
          <p:nvPicPr>
            <p:cNvPr id="15" name="Picture 14" descr="Decorative">
              <a:extLst>
                <a:ext uri="{FF2B5EF4-FFF2-40B4-BE49-F238E27FC236}">
                  <a16:creationId xmlns:a16="http://schemas.microsoft.com/office/drawing/2014/main" id="{DB5F8F73-877F-47FE-9A3A-3E9F8F3F8CDE}"/>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r="94889" b="2455"/>
            <a:stretch/>
          </p:blipFill>
          <p:spPr>
            <a:xfrm>
              <a:off x="9435945" y="1717572"/>
              <a:ext cx="255424" cy="4194257"/>
            </a:xfrm>
            <a:prstGeom prst="rect">
              <a:avLst/>
            </a:prstGeom>
          </p:spPr>
        </p:pic>
        <p:pic>
          <p:nvPicPr>
            <p:cNvPr id="16" name="Picture 15" descr="Decorative">
              <a:extLst>
                <a:ext uri="{FF2B5EF4-FFF2-40B4-BE49-F238E27FC236}">
                  <a16:creationId xmlns:a16="http://schemas.microsoft.com/office/drawing/2014/main" id="{00A96572-41D1-48BD-999E-813294AC7D2C}"/>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t="1" r="73091" b="5184"/>
            <a:stretch/>
          </p:blipFill>
          <p:spPr>
            <a:xfrm flipH="1">
              <a:off x="9643654" y="1732980"/>
              <a:ext cx="1462815" cy="4076913"/>
            </a:xfrm>
            <a:prstGeom prst="rect">
              <a:avLst/>
            </a:prstGeom>
          </p:spPr>
        </p:pic>
      </p:grpSp>
      <p:sp>
        <p:nvSpPr>
          <p:cNvPr id="22" name="TextBox 21">
            <a:extLst>
              <a:ext uri="{FF2B5EF4-FFF2-40B4-BE49-F238E27FC236}">
                <a16:creationId xmlns:a16="http://schemas.microsoft.com/office/drawing/2014/main" id="{AF099730-E8F3-EB49-9B11-494039A467A0}"/>
              </a:ext>
            </a:extLst>
          </p:cNvPr>
          <p:cNvSpPr txBox="1"/>
          <p:nvPr/>
        </p:nvSpPr>
        <p:spPr>
          <a:xfrm>
            <a:off x="3879542" y="5632625"/>
            <a:ext cx="159492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sp>
        <p:nvSpPr>
          <p:cNvPr id="23" name="TextBox 22">
            <a:extLst>
              <a:ext uri="{FF2B5EF4-FFF2-40B4-BE49-F238E27FC236}">
                <a16:creationId xmlns:a16="http://schemas.microsoft.com/office/drawing/2014/main" id="{B6B88FEA-F890-9347-B325-8D89160ED45F}"/>
              </a:ext>
            </a:extLst>
          </p:cNvPr>
          <p:cNvSpPr txBox="1"/>
          <p:nvPr/>
        </p:nvSpPr>
        <p:spPr>
          <a:xfrm>
            <a:off x="5778183" y="5634384"/>
            <a:ext cx="188371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rPr>
              <a:t>Dr. Larsen, anesthesiologist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descr="A picture containing silhouette&#10;&#10;Description automatically generated">
            <a:extLst>
              <a:ext uri="{FF2B5EF4-FFF2-40B4-BE49-F238E27FC236}">
                <a16:creationId xmlns:a16="http://schemas.microsoft.com/office/drawing/2014/main" id="{E71BFEBC-4770-FD4A-9A18-506FCAB3D334}"/>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2639" r="56975" b="59506"/>
          <a:stretch/>
        </p:blipFill>
        <p:spPr>
          <a:xfrm flipH="1">
            <a:off x="7722303" y="2191969"/>
            <a:ext cx="1799384" cy="3624563"/>
          </a:xfrm>
          <a:prstGeom prst="rect">
            <a:avLst/>
          </a:prstGeom>
        </p:spPr>
      </p:pic>
      <p:sp>
        <p:nvSpPr>
          <p:cNvPr id="20" name="TextBox 19">
            <a:extLst>
              <a:ext uri="{FF2B5EF4-FFF2-40B4-BE49-F238E27FC236}">
                <a16:creationId xmlns:a16="http://schemas.microsoft.com/office/drawing/2014/main" id="{7164B9EE-DCD9-5B4D-A2B7-C146710D4F14}"/>
              </a:ext>
            </a:extLst>
          </p:cNvPr>
          <p:cNvSpPr txBox="1"/>
          <p:nvPr/>
        </p:nvSpPr>
        <p:spPr>
          <a:xfrm>
            <a:off x="7975950" y="5632625"/>
            <a:ext cx="140639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Beth, L&amp;D Nurse</a:t>
            </a:r>
          </a:p>
        </p:txBody>
      </p:sp>
    </p:spTree>
    <p:custDataLst>
      <p:tags r:id="rId1"/>
    </p:custDataLst>
    <p:extLst>
      <p:ext uri="{BB962C8B-B14F-4D97-AF65-F5344CB8AC3E}">
        <p14:creationId xmlns:p14="http://schemas.microsoft.com/office/powerpoint/2010/main" val="4109239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descr="Illustration shows three figures in silhouette: Beth, the L&amp;D nurse, Dr. Johnson, the obstetrician, and Dr. Larsen, the anesthesiologist.  Dr. Johnson says 'That’s a great assessment, Dr. Larsen. Kim, anything to add?' Kim answers 'Well, I do have some ideas about what we could have done better in terms of treating Ms. Smith, but I thought everyone did a great job and Ms. Smith received overall excellent care.'">
            <a:extLst>
              <a:ext uri="{FF2B5EF4-FFF2-40B4-BE49-F238E27FC236}">
                <a16:creationId xmlns:a16="http://schemas.microsoft.com/office/drawing/2014/main" id="{082C4A15-4661-45F7-88F6-50D0083BD81D}"/>
              </a:ext>
            </a:extLst>
          </p:cNvPr>
          <p:cNvSpPr/>
          <p:nvPr/>
        </p:nvSpPr>
        <p:spPr>
          <a:xfrm flipH="1" flipV="1">
            <a:off x="1440015" y="137652"/>
            <a:ext cx="10565171" cy="5732490"/>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A5E0FD"/>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normAutofit/>
          </a:bodyPr>
          <a:lstStyle/>
          <a:p>
            <a:r>
              <a:rPr lang="en-US" dirty="0"/>
              <a:t>Severe Hypertension</a:t>
            </a:r>
            <a:br>
              <a:rPr lang="en-US" dirty="0"/>
            </a:br>
            <a:r>
              <a:rPr lang="en-US" dirty="0"/>
              <a:t>Debrief</a:t>
            </a:r>
          </a:p>
        </p:txBody>
      </p:sp>
      <p:sp>
        <p:nvSpPr>
          <p:cNvPr id="12" name="Text Placeholder 11"/>
          <p:cNvSpPr>
            <a:spLocks noGrp="1"/>
          </p:cNvSpPr>
          <p:nvPr>
            <p:ph type="body" sz="quarter" idx="12"/>
          </p:nvPr>
        </p:nvSpPr>
        <p:spPr>
          <a:xfrm>
            <a:off x="9535865" y="666978"/>
            <a:ext cx="2537040" cy="4525385"/>
          </a:xfrm>
          <a:prstGeom prst="wedgeRectCallout">
            <a:avLst>
              <a:gd name="adj1" fmla="val -65915"/>
              <a:gd name="adj2" fmla="val -12683"/>
            </a:avLst>
          </a:prstGeom>
        </p:spPr>
        <p:txBody>
          <a:bodyPr/>
          <a:lstStyle/>
          <a:p>
            <a:r>
              <a:rPr lang="en-US" dirty="0"/>
              <a:t>Well, I do have some ideas about what we could have done better in terms of treating Ms. Smith, but I thought everyone did a great job and Ms. Smith received overall excellent care.</a:t>
            </a:r>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3" name="Text Placeholder 11">
            <a:extLst>
              <a:ext uri="{FF2B5EF4-FFF2-40B4-BE49-F238E27FC236}">
                <a16:creationId xmlns:a16="http://schemas.microsoft.com/office/drawing/2014/main" id="{61511AE8-E989-2447-AFCB-B204E3BE386D}"/>
              </a:ext>
            </a:extLst>
          </p:cNvPr>
          <p:cNvSpPr txBox="1">
            <a:spLocks/>
          </p:cNvSpPr>
          <p:nvPr/>
        </p:nvSpPr>
        <p:spPr>
          <a:xfrm>
            <a:off x="1592996" y="355231"/>
            <a:ext cx="4385964" cy="813206"/>
          </a:xfrm>
          <a:prstGeom prst="wedgeRectCallout">
            <a:avLst>
              <a:gd name="adj1" fmla="val -111"/>
              <a:gd name="adj2" fmla="val 144342"/>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That’s a great assessment, Dr. Larsen. Kim, anything to add?</a:t>
            </a:r>
          </a:p>
        </p:txBody>
      </p:sp>
      <p:pic>
        <p:nvPicPr>
          <p:cNvPr id="10" name="Picture 9" descr="A picture containing silhouette of doctor">
            <a:extLst>
              <a:ext uri="{FF2B5EF4-FFF2-40B4-BE49-F238E27FC236}">
                <a16:creationId xmlns:a16="http://schemas.microsoft.com/office/drawing/2014/main" id="{1AA94D5F-832D-412F-97DC-B9545ED63C0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b="4751"/>
          <a:stretch/>
        </p:blipFill>
        <p:spPr>
          <a:xfrm flipH="1">
            <a:off x="3547155" y="1965186"/>
            <a:ext cx="2219066" cy="3985378"/>
          </a:xfrm>
          <a:prstGeom prst="rect">
            <a:avLst/>
          </a:prstGeom>
        </p:spPr>
      </p:pic>
      <p:grpSp>
        <p:nvGrpSpPr>
          <p:cNvPr id="15" name="Group 14" descr="image of anesthesiologist">
            <a:extLst>
              <a:ext uri="{FF2B5EF4-FFF2-40B4-BE49-F238E27FC236}">
                <a16:creationId xmlns:a16="http://schemas.microsoft.com/office/drawing/2014/main" id="{F870B5C0-8AA4-44B3-B576-3F695F858B22}"/>
              </a:ext>
            </a:extLst>
          </p:cNvPr>
          <p:cNvGrpSpPr/>
          <p:nvPr/>
        </p:nvGrpSpPr>
        <p:grpSpPr>
          <a:xfrm>
            <a:off x="5912780" y="1852069"/>
            <a:ext cx="1670524" cy="4194257"/>
            <a:chOff x="9435945" y="1717572"/>
            <a:chExt cx="1670524" cy="4194257"/>
          </a:xfrm>
        </p:grpSpPr>
        <p:pic>
          <p:nvPicPr>
            <p:cNvPr id="16" name="Picture 15" descr="Decorative">
              <a:extLst>
                <a:ext uri="{FF2B5EF4-FFF2-40B4-BE49-F238E27FC236}">
                  <a16:creationId xmlns:a16="http://schemas.microsoft.com/office/drawing/2014/main" id="{BDCAADA0-75C3-4FB8-8E5D-9C20E75ED32A}"/>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r="94889" b="2455"/>
            <a:stretch/>
          </p:blipFill>
          <p:spPr>
            <a:xfrm>
              <a:off x="9435945" y="1717572"/>
              <a:ext cx="255424" cy="4194257"/>
            </a:xfrm>
            <a:prstGeom prst="rect">
              <a:avLst/>
            </a:prstGeom>
          </p:spPr>
        </p:pic>
        <p:pic>
          <p:nvPicPr>
            <p:cNvPr id="17" name="Picture 16" descr="Decorative">
              <a:extLst>
                <a:ext uri="{FF2B5EF4-FFF2-40B4-BE49-F238E27FC236}">
                  <a16:creationId xmlns:a16="http://schemas.microsoft.com/office/drawing/2014/main" id="{C7D161B9-F573-457C-8433-5BD747831AFB}"/>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t="1" r="73091" b="5184"/>
            <a:stretch/>
          </p:blipFill>
          <p:spPr>
            <a:xfrm flipH="1">
              <a:off x="9643654" y="1732980"/>
              <a:ext cx="1462815" cy="4076913"/>
            </a:xfrm>
            <a:prstGeom prst="rect">
              <a:avLst/>
            </a:prstGeom>
          </p:spPr>
        </p:pic>
      </p:grpSp>
      <p:sp>
        <p:nvSpPr>
          <p:cNvPr id="23" name="TextBox 22">
            <a:extLst>
              <a:ext uri="{FF2B5EF4-FFF2-40B4-BE49-F238E27FC236}">
                <a16:creationId xmlns:a16="http://schemas.microsoft.com/office/drawing/2014/main" id="{EB2FB435-91C5-564B-9799-ED6300B2738C}"/>
              </a:ext>
            </a:extLst>
          </p:cNvPr>
          <p:cNvSpPr txBox="1"/>
          <p:nvPr/>
        </p:nvSpPr>
        <p:spPr>
          <a:xfrm>
            <a:off x="3879542" y="5632625"/>
            <a:ext cx="159492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sp>
        <p:nvSpPr>
          <p:cNvPr id="24" name="TextBox 23">
            <a:extLst>
              <a:ext uri="{FF2B5EF4-FFF2-40B4-BE49-F238E27FC236}">
                <a16:creationId xmlns:a16="http://schemas.microsoft.com/office/drawing/2014/main" id="{84605CF5-64EE-9B4F-AE2A-D849DFAC2906}"/>
              </a:ext>
            </a:extLst>
          </p:cNvPr>
          <p:cNvSpPr txBox="1"/>
          <p:nvPr/>
        </p:nvSpPr>
        <p:spPr>
          <a:xfrm>
            <a:off x="5778183" y="5634384"/>
            <a:ext cx="188371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rPr>
              <a:t>Dr. Larsen, anesthesiologist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descr="A picture containing silhouette&#10;&#10;Description automatically generated">
            <a:extLst>
              <a:ext uri="{FF2B5EF4-FFF2-40B4-BE49-F238E27FC236}">
                <a16:creationId xmlns:a16="http://schemas.microsoft.com/office/drawing/2014/main" id="{B4D194EE-2C3B-DD40-8126-EAF31EBBF4CA}"/>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2639" r="56975" b="59506"/>
          <a:stretch/>
        </p:blipFill>
        <p:spPr>
          <a:xfrm flipH="1">
            <a:off x="7722303" y="2191969"/>
            <a:ext cx="1799384" cy="3624563"/>
          </a:xfrm>
          <a:prstGeom prst="rect">
            <a:avLst/>
          </a:prstGeom>
        </p:spPr>
      </p:pic>
      <p:sp>
        <p:nvSpPr>
          <p:cNvPr id="21" name="TextBox 20">
            <a:extLst>
              <a:ext uri="{FF2B5EF4-FFF2-40B4-BE49-F238E27FC236}">
                <a16:creationId xmlns:a16="http://schemas.microsoft.com/office/drawing/2014/main" id="{77340C61-C217-F049-939A-FB4E4578C352}"/>
              </a:ext>
            </a:extLst>
          </p:cNvPr>
          <p:cNvSpPr txBox="1"/>
          <p:nvPr/>
        </p:nvSpPr>
        <p:spPr>
          <a:xfrm>
            <a:off x="7975950" y="5632625"/>
            <a:ext cx="140639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Beth, L&amp;D Nurse</a:t>
            </a:r>
          </a:p>
        </p:txBody>
      </p:sp>
    </p:spTree>
    <p:custDataLst>
      <p:tags r:id="rId1"/>
    </p:custDataLst>
    <p:extLst>
      <p:ext uri="{BB962C8B-B14F-4D97-AF65-F5344CB8AC3E}">
        <p14:creationId xmlns:p14="http://schemas.microsoft.com/office/powerpoint/2010/main" val="375982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descr="Illustration shows three figures in silhouette: Beth, the L&amp;D nurse, Dr. Johnson, the obstetrician, and Dr. Larsen, the anesthesiologist.  Dr. Johnson says 'Thanks for the kudos. What do you see as our best opportunity for improvement?' Kim answers 'Although we upheld the standard of care by treating Ms. Smith’s severe-range blood pressure within 1 hour using IR nifedipine, I still think there was an opportunity for improvement by recognizing our difficulty in obtaining IV access.'">
            <a:extLst>
              <a:ext uri="{FF2B5EF4-FFF2-40B4-BE49-F238E27FC236}">
                <a16:creationId xmlns:a16="http://schemas.microsoft.com/office/drawing/2014/main" id="{C04F1D59-F96C-4DBD-8009-A599D54A9318}"/>
              </a:ext>
            </a:extLst>
          </p:cNvPr>
          <p:cNvSpPr/>
          <p:nvPr/>
        </p:nvSpPr>
        <p:spPr>
          <a:xfrm flipH="1">
            <a:off x="1443318" y="107577"/>
            <a:ext cx="10624635" cy="5733976"/>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DD599"/>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normAutofit/>
          </a:bodyPr>
          <a:lstStyle/>
          <a:p>
            <a:r>
              <a:rPr lang="en-US" dirty="0"/>
              <a:t>Severe Hypertension</a:t>
            </a:r>
            <a:br>
              <a:rPr lang="en-US" dirty="0"/>
            </a:br>
            <a:r>
              <a:rPr lang="en-US" dirty="0"/>
              <a:t>Debrief</a:t>
            </a:r>
          </a:p>
        </p:txBody>
      </p:sp>
      <p:sp>
        <p:nvSpPr>
          <p:cNvPr id="12" name="Text Placeholder 11"/>
          <p:cNvSpPr>
            <a:spLocks noGrp="1"/>
          </p:cNvSpPr>
          <p:nvPr>
            <p:ph type="body" sz="quarter" idx="12"/>
          </p:nvPr>
        </p:nvSpPr>
        <p:spPr>
          <a:xfrm>
            <a:off x="9350263" y="735809"/>
            <a:ext cx="2889115" cy="4477512"/>
          </a:xfrm>
          <a:prstGeom prst="wedgeRectCallout">
            <a:avLst>
              <a:gd name="adj1" fmla="val -59436"/>
              <a:gd name="adj2" fmla="val -12397"/>
            </a:avLst>
          </a:prstGeom>
        </p:spPr>
        <p:txBody>
          <a:bodyPr/>
          <a:lstStyle/>
          <a:p>
            <a:r>
              <a:rPr lang="en-US" dirty="0"/>
              <a:t>Although we upheld the standard of care by treating Ms. Smith’s severe-range blood pressure within 1 hour using IR nifedipine, I still think there was an opportunity for improvement by recognizing our difficulty in obtaining IV access.</a:t>
            </a:r>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3" name="Text Placeholder 11">
            <a:extLst>
              <a:ext uri="{FF2B5EF4-FFF2-40B4-BE49-F238E27FC236}">
                <a16:creationId xmlns:a16="http://schemas.microsoft.com/office/drawing/2014/main" id="{61511AE8-E989-2447-AFCB-B204E3BE386D}"/>
              </a:ext>
            </a:extLst>
          </p:cNvPr>
          <p:cNvSpPr txBox="1">
            <a:spLocks/>
          </p:cNvSpPr>
          <p:nvPr/>
        </p:nvSpPr>
        <p:spPr>
          <a:xfrm>
            <a:off x="1719929" y="748087"/>
            <a:ext cx="4178865" cy="1119390"/>
          </a:xfrm>
          <a:prstGeom prst="wedgeRectCallout">
            <a:avLst>
              <a:gd name="adj1" fmla="val -853"/>
              <a:gd name="adj2" fmla="val 80363"/>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Thanks for the kudos. What do you see as our best opportunity for improvement?</a:t>
            </a:r>
          </a:p>
        </p:txBody>
      </p:sp>
      <p:pic>
        <p:nvPicPr>
          <p:cNvPr id="10" name="Picture 9" descr="A picture containing silhouette of doctor">
            <a:extLst>
              <a:ext uri="{FF2B5EF4-FFF2-40B4-BE49-F238E27FC236}">
                <a16:creationId xmlns:a16="http://schemas.microsoft.com/office/drawing/2014/main" id="{2567EE93-B839-4F7D-A3EA-01BD0A3DCB4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b="4751"/>
          <a:stretch/>
        </p:blipFill>
        <p:spPr>
          <a:xfrm flipH="1">
            <a:off x="3547155" y="1965186"/>
            <a:ext cx="2219066" cy="3985378"/>
          </a:xfrm>
          <a:prstGeom prst="rect">
            <a:avLst/>
          </a:prstGeom>
        </p:spPr>
      </p:pic>
      <p:grpSp>
        <p:nvGrpSpPr>
          <p:cNvPr id="15" name="Group 14" descr="image of anesthesiologist">
            <a:extLst>
              <a:ext uri="{FF2B5EF4-FFF2-40B4-BE49-F238E27FC236}">
                <a16:creationId xmlns:a16="http://schemas.microsoft.com/office/drawing/2014/main" id="{4B138EA9-3998-4ACF-A600-1A17F4B5E793}"/>
              </a:ext>
            </a:extLst>
          </p:cNvPr>
          <p:cNvGrpSpPr/>
          <p:nvPr/>
        </p:nvGrpSpPr>
        <p:grpSpPr>
          <a:xfrm>
            <a:off x="5912780" y="1852069"/>
            <a:ext cx="1670524" cy="4194257"/>
            <a:chOff x="9435945" y="1717572"/>
            <a:chExt cx="1670524" cy="4194257"/>
          </a:xfrm>
        </p:grpSpPr>
        <p:pic>
          <p:nvPicPr>
            <p:cNvPr id="16" name="Picture 15" descr="Decorative">
              <a:extLst>
                <a:ext uri="{FF2B5EF4-FFF2-40B4-BE49-F238E27FC236}">
                  <a16:creationId xmlns:a16="http://schemas.microsoft.com/office/drawing/2014/main" id="{AE8A5ECA-97A1-489B-A445-A7E90D5E9F15}"/>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r="94889" b="2455"/>
            <a:stretch/>
          </p:blipFill>
          <p:spPr>
            <a:xfrm>
              <a:off x="9435945" y="1717572"/>
              <a:ext cx="255424" cy="4194257"/>
            </a:xfrm>
            <a:prstGeom prst="rect">
              <a:avLst/>
            </a:prstGeom>
          </p:spPr>
        </p:pic>
        <p:pic>
          <p:nvPicPr>
            <p:cNvPr id="17" name="Picture 16" descr="Decorative">
              <a:extLst>
                <a:ext uri="{FF2B5EF4-FFF2-40B4-BE49-F238E27FC236}">
                  <a16:creationId xmlns:a16="http://schemas.microsoft.com/office/drawing/2014/main" id="{BC1F767A-A2A0-4F51-828E-46D8CDC42FED}"/>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t="1" r="73091" b="5184"/>
            <a:stretch/>
          </p:blipFill>
          <p:spPr>
            <a:xfrm flipH="1">
              <a:off x="9643654" y="1732980"/>
              <a:ext cx="1462815" cy="4076913"/>
            </a:xfrm>
            <a:prstGeom prst="rect">
              <a:avLst/>
            </a:prstGeom>
          </p:spPr>
        </p:pic>
      </p:grpSp>
      <p:sp>
        <p:nvSpPr>
          <p:cNvPr id="23" name="TextBox 22">
            <a:extLst>
              <a:ext uri="{FF2B5EF4-FFF2-40B4-BE49-F238E27FC236}">
                <a16:creationId xmlns:a16="http://schemas.microsoft.com/office/drawing/2014/main" id="{DB9D5F9A-5EE8-E441-9686-BDD1740539F7}"/>
              </a:ext>
            </a:extLst>
          </p:cNvPr>
          <p:cNvSpPr txBox="1"/>
          <p:nvPr/>
        </p:nvSpPr>
        <p:spPr>
          <a:xfrm>
            <a:off x="3879542" y="5632625"/>
            <a:ext cx="159492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sp>
        <p:nvSpPr>
          <p:cNvPr id="24" name="TextBox 23">
            <a:extLst>
              <a:ext uri="{FF2B5EF4-FFF2-40B4-BE49-F238E27FC236}">
                <a16:creationId xmlns:a16="http://schemas.microsoft.com/office/drawing/2014/main" id="{9AC00634-FAD4-E548-84D5-16726AA7C7D1}"/>
              </a:ext>
            </a:extLst>
          </p:cNvPr>
          <p:cNvSpPr txBox="1"/>
          <p:nvPr/>
        </p:nvSpPr>
        <p:spPr>
          <a:xfrm>
            <a:off x="5778183" y="5634384"/>
            <a:ext cx="188371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rPr>
              <a:t>Dr. Larsen, anesthesiologist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descr="A picture containing silhouette&#10;&#10;Description automatically generated">
            <a:extLst>
              <a:ext uri="{FF2B5EF4-FFF2-40B4-BE49-F238E27FC236}">
                <a16:creationId xmlns:a16="http://schemas.microsoft.com/office/drawing/2014/main" id="{C65CCFD8-7C0B-BD4E-B88A-BBA0C75DCA3C}"/>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2639" r="56975" b="59506"/>
          <a:stretch/>
        </p:blipFill>
        <p:spPr>
          <a:xfrm flipH="1">
            <a:off x="7722303" y="2191969"/>
            <a:ext cx="1799384" cy="3624563"/>
          </a:xfrm>
          <a:prstGeom prst="rect">
            <a:avLst/>
          </a:prstGeom>
        </p:spPr>
      </p:pic>
      <p:sp>
        <p:nvSpPr>
          <p:cNvPr id="21" name="TextBox 20">
            <a:extLst>
              <a:ext uri="{FF2B5EF4-FFF2-40B4-BE49-F238E27FC236}">
                <a16:creationId xmlns:a16="http://schemas.microsoft.com/office/drawing/2014/main" id="{1E6151EE-805C-814C-8EF1-788AEB1E5B2D}"/>
              </a:ext>
            </a:extLst>
          </p:cNvPr>
          <p:cNvSpPr txBox="1"/>
          <p:nvPr/>
        </p:nvSpPr>
        <p:spPr>
          <a:xfrm>
            <a:off x="7975950" y="5632625"/>
            <a:ext cx="140639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Beth, L&amp;D Nurse</a:t>
            </a:r>
          </a:p>
        </p:txBody>
      </p:sp>
    </p:spTree>
    <p:custDataLst>
      <p:tags r:id="rId1"/>
    </p:custDataLst>
    <p:extLst>
      <p:ext uri="{BB962C8B-B14F-4D97-AF65-F5344CB8AC3E}">
        <p14:creationId xmlns:p14="http://schemas.microsoft.com/office/powerpoint/2010/main" val="2216500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2" descr="Illustration shows three figures in silhouette: Beth, the L&amp;D nurse, Dr. Johnson, the obstetrician, and Dr. Larsen, the anesthesiologist.  Dr. Johnson says 'I agree. Any ideas on what we can do differently moving forward?' Dr. Larsen says 'The treatment team can consider other options for obtaining IV access in difficult patients.' Beth says 'I like those ideas and think we should add them to our huddle topics cheat sheet so that it becomes consistent practice.'">
            <a:extLst>
              <a:ext uri="{FF2B5EF4-FFF2-40B4-BE49-F238E27FC236}">
                <a16:creationId xmlns:a16="http://schemas.microsoft.com/office/drawing/2014/main" id="{96D2E7BB-61D6-45A9-9373-7CF74F8F81D0}"/>
              </a:ext>
            </a:extLst>
          </p:cNvPr>
          <p:cNvSpPr/>
          <p:nvPr/>
        </p:nvSpPr>
        <p:spPr>
          <a:xfrm rot="10800000" flipH="1" flipV="1">
            <a:off x="1483951" y="62303"/>
            <a:ext cx="10555649" cy="5743075"/>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9B5B5"/>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normAutofit/>
          </a:bodyPr>
          <a:lstStyle/>
          <a:p>
            <a:r>
              <a:rPr lang="en-US" dirty="0"/>
              <a:t>Severe Hypertension</a:t>
            </a:r>
            <a:br>
              <a:rPr lang="en-US" dirty="0"/>
            </a:br>
            <a:r>
              <a:rPr lang="en-US" dirty="0"/>
              <a:t>Debrief</a:t>
            </a:r>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3" name="Text Placeholder 11">
            <a:extLst>
              <a:ext uri="{FF2B5EF4-FFF2-40B4-BE49-F238E27FC236}">
                <a16:creationId xmlns:a16="http://schemas.microsoft.com/office/drawing/2014/main" id="{61511AE8-E989-2447-AFCB-B204E3BE386D}"/>
              </a:ext>
            </a:extLst>
          </p:cNvPr>
          <p:cNvSpPr txBox="1">
            <a:spLocks/>
          </p:cNvSpPr>
          <p:nvPr/>
        </p:nvSpPr>
        <p:spPr>
          <a:xfrm>
            <a:off x="1475230" y="202780"/>
            <a:ext cx="4437550" cy="804763"/>
          </a:xfrm>
          <a:prstGeom prst="wedgeRectCallout">
            <a:avLst>
              <a:gd name="adj1" fmla="val -3914"/>
              <a:gd name="adj2" fmla="val 122417"/>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 agree. Any ideas on what we can do differently moving forward?</a:t>
            </a:r>
          </a:p>
        </p:txBody>
      </p:sp>
      <p:sp>
        <p:nvSpPr>
          <p:cNvPr id="10" name="Text Placeholder 11">
            <a:extLst>
              <a:ext uri="{FF2B5EF4-FFF2-40B4-BE49-F238E27FC236}">
                <a16:creationId xmlns:a16="http://schemas.microsoft.com/office/drawing/2014/main" id="{815164F7-DC76-5544-AE5D-23E1E50E1357}"/>
              </a:ext>
            </a:extLst>
          </p:cNvPr>
          <p:cNvSpPr txBox="1">
            <a:spLocks/>
          </p:cNvSpPr>
          <p:nvPr/>
        </p:nvSpPr>
        <p:spPr>
          <a:xfrm>
            <a:off x="6262278" y="151563"/>
            <a:ext cx="3528654" cy="1711960"/>
          </a:xfrm>
          <a:prstGeom prst="wedgeRectCallout">
            <a:avLst>
              <a:gd name="adj1" fmla="val -31792"/>
              <a:gd name="adj2" fmla="val 63528"/>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The treatment team can consider other options for obtaining IV access in difficult patients.</a:t>
            </a: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14" name="Text Placeholder 11">
            <a:extLst>
              <a:ext uri="{FF2B5EF4-FFF2-40B4-BE49-F238E27FC236}">
                <a16:creationId xmlns:a16="http://schemas.microsoft.com/office/drawing/2014/main" id="{B2E71D71-4597-6D4F-8A90-F2710C72E495}"/>
              </a:ext>
            </a:extLst>
          </p:cNvPr>
          <p:cNvSpPr txBox="1">
            <a:spLocks/>
          </p:cNvSpPr>
          <p:nvPr/>
        </p:nvSpPr>
        <p:spPr>
          <a:xfrm>
            <a:off x="9504789" y="2607013"/>
            <a:ext cx="2505747" cy="2841499"/>
          </a:xfrm>
          <a:prstGeom prst="wedgeRectCallout">
            <a:avLst>
              <a:gd name="adj1" fmla="val -61454"/>
              <a:gd name="adj2" fmla="val -40170"/>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 like those ideas and think we should add them to our huddle topics cheat sheet so that it becomes consistent practice.</a:t>
            </a:r>
          </a:p>
        </p:txBody>
      </p:sp>
      <p:pic>
        <p:nvPicPr>
          <p:cNvPr id="12" name="Picture 11" descr="A picture containing silhouette of doctor">
            <a:extLst>
              <a:ext uri="{FF2B5EF4-FFF2-40B4-BE49-F238E27FC236}">
                <a16:creationId xmlns:a16="http://schemas.microsoft.com/office/drawing/2014/main" id="{536F330C-4306-4E44-97E6-17036FD7ED8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b="4751"/>
          <a:stretch/>
        </p:blipFill>
        <p:spPr>
          <a:xfrm flipH="1">
            <a:off x="3547155" y="1965186"/>
            <a:ext cx="2219066" cy="3985378"/>
          </a:xfrm>
          <a:prstGeom prst="rect">
            <a:avLst/>
          </a:prstGeom>
        </p:spPr>
      </p:pic>
      <p:grpSp>
        <p:nvGrpSpPr>
          <p:cNvPr id="16" name="Group 15" descr="image of anesthesiologist">
            <a:extLst>
              <a:ext uri="{FF2B5EF4-FFF2-40B4-BE49-F238E27FC236}">
                <a16:creationId xmlns:a16="http://schemas.microsoft.com/office/drawing/2014/main" id="{3A6656BA-8528-493E-9051-2C3E2D04C2FF}"/>
              </a:ext>
            </a:extLst>
          </p:cNvPr>
          <p:cNvGrpSpPr/>
          <p:nvPr/>
        </p:nvGrpSpPr>
        <p:grpSpPr>
          <a:xfrm>
            <a:off x="5912780" y="1852069"/>
            <a:ext cx="1670524" cy="4194257"/>
            <a:chOff x="9435945" y="1717572"/>
            <a:chExt cx="1670524" cy="4194257"/>
          </a:xfrm>
        </p:grpSpPr>
        <p:pic>
          <p:nvPicPr>
            <p:cNvPr id="17" name="Picture 16" descr="Decorative">
              <a:extLst>
                <a:ext uri="{FF2B5EF4-FFF2-40B4-BE49-F238E27FC236}">
                  <a16:creationId xmlns:a16="http://schemas.microsoft.com/office/drawing/2014/main" id="{735EC986-7A18-4613-AD5C-FC05E3E85848}"/>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r="94889" b="2455"/>
            <a:stretch/>
          </p:blipFill>
          <p:spPr>
            <a:xfrm>
              <a:off x="9435945" y="1717572"/>
              <a:ext cx="255424" cy="4194257"/>
            </a:xfrm>
            <a:prstGeom prst="rect">
              <a:avLst/>
            </a:prstGeom>
          </p:spPr>
        </p:pic>
        <p:pic>
          <p:nvPicPr>
            <p:cNvPr id="19" name="Picture 18" descr="Decorative">
              <a:extLst>
                <a:ext uri="{FF2B5EF4-FFF2-40B4-BE49-F238E27FC236}">
                  <a16:creationId xmlns:a16="http://schemas.microsoft.com/office/drawing/2014/main" id="{BCEBDFD6-87C7-4034-842A-A061FFD56D7A}"/>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t="1" r="73091" b="5184"/>
            <a:stretch/>
          </p:blipFill>
          <p:spPr>
            <a:xfrm flipH="1">
              <a:off x="9643654" y="1732980"/>
              <a:ext cx="1462815" cy="4076913"/>
            </a:xfrm>
            <a:prstGeom prst="rect">
              <a:avLst/>
            </a:prstGeom>
          </p:spPr>
        </p:pic>
      </p:grpSp>
      <p:sp>
        <p:nvSpPr>
          <p:cNvPr id="24" name="TextBox 23">
            <a:extLst>
              <a:ext uri="{FF2B5EF4-FFF2-40B4-BE49-F238E27FC236}">
                <a16:creationId xmlns:a16="http://schemas.microsoft.com/office/drawing/2014/main" id="{BB2D9A52-3011-B34D-9F2B-E3E2FEBCB4AC}"/>
              </a:ext>
            </a:extLst>
          </p:cNvPr>
          <p:cNvSpPr txBox="1"/>
          <p:nvPr/>
        </p:nvSpPr>
        <p:spPr>
          <a:xfrm>
            <a:off x="3879542" y="5632625"/>
            <a:ext cx="159492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sp>
        <p:nvSpPr>
          <p:cNvPr id="25" name="TextBox 24">
            <a:extLst>
              <a:ext uri="{FF2B5EF4-FFF2-40B4-BE49-F238E27FC236}">
                <a16:creationId xmlns:a16="http://schemas.microsoft.com/office/drawing/2014/main" id="{9B92C590-AB2C-744C-AB73-8A8DC4F0AE34}"/>
              </a:ext>
            </a:extLst>
          </p:cNvPr>
          <p:cNvSpPr txBox="1"/>
          <p:nvPr/>
        </p:nvSpPr>
        <p:spPr>
          <a:xfrm>
            <a:off x="5778183" y="5634384"/>
            <a:ext cx="188371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rPr>
              <a:t>Dr. Larsen, anesthesiologist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Picture 21" descr="A picture containing silhouette&#10;&#10;Description automatically generated">
            <a:extLst>
              <a:ext uri="{FF2B5EF4-FFF2-40B4-BE49-F238E27FC236}">
                <a16:creationId xmlns:a16="http://schemas.microsoft.com/office/drawing/2014/main" id="{EA1EC4F3-21DF-4A40-8FF9-CC32F8D1CCFB}"/>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2639" r="56975" b="59506"/>
          <a:stretch/>
        </p:blipFill>
        <p:spPr>
          <a:xfrm flipH="1">
            <a:off x="7722303" y="2191969"/>
            <a:ext cx="1799384" cy="3624563"/>
          </a:xfrm>
          <a:prstGeom prst="rect">
            <a:avLst/>
          </a:prstGeom>
        </p:spPr>
      </p:pic>
      <p:sp>
        <p:nvSpPr>
          <p:cNvPr id="23" name="TextBox 22">
            <a:extLst>
              <a:ext uri="{FF2B5EF4-FFF2-40B4-BE49-F238E27FC236}">
                <a16:creationId xmlns:a16="http://schemas.microsoft.com/office/drawing/2014/main" id="{E213BC7A-3C78-D44A-AF3E-13CF5110D776}"/>
              </a:ext>
            </a:extLst>
          </p:cNvPr>
          <p:cNvSpPr txBox="1"/>
          <p:nvPr/>
        </p:nvSpPr>
        <p:spPr>
          <a:xfrm>
            <a:off x="7975950" y="5632625"/>
            <a:ext cx="140639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Beth, L&amp;D Nurse</a:t>
            </a:r>
          </a:p>
        </p:txBody>
      </p:sp>
    </p:spTree>
    <p:custDataLst>
      <p:tags r:id="rId1"/>
    </p:custDataLst>
    <p:extLst>
      <p:ext uri="{BB962C8B-B14F-4D97-AF65-F5344CB8AC3E}">
        <p14:creationId xmlns:p14="http://schemas.microsoft.com/office/powerpoint/2010/main" val="1345604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2" descr="Illustration shows three figures in silhouette: Beth, the L&amp;D nurse, Dr. Johnson, the obstetrician, and Dr. Larsen, the anesthesiologist.  Dr. Johnson says 'I’d like to make sure we also get Ms. Smith’s impressions. While we managed her case in a way that makes clinical sense, I imagine she may have a very different impression of her care and I’d like to hear her concerns and observations. I’m on my way to talk with her now, if either of you have time to join me. Thank you for your great work and honest, constructive comments.'">
            <a:extLst>
              <a:ext uri="{FF2B5EF4-FFF2-40B4-BE49-F238E27FC236}">
                <a16:creationId xmlns:a16="http://schemas.microsoft.com/office/drawing/2014/main" id="{F9E6617C-5413-4E29-9338-79BF0C39FF77}"/>
              </a:ext>
            </a:extLst>
          </p:cNvPr>
          <p:cNvSpPr/>
          <p:nvPr/>
        </p:nvSpPr>
        <p:spPr>
          <a:xfrm flipV="1">
            <a:off x="1419801" y="141147"/>
            <a:ext cx="10692965" cy="5753088"/>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A2FCBE"/>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normAutofit/>
          </a:bodyPr>
          <a:lstStyle/>
          <a:p>
            <a:r>
              <a:rPr lang="en-US" dirty="0"/>
              <a:t>Severe Hypertension</a:t>
            </a:r>
            <a:br>
              <a:rPr lang="en-US" dirty="0"/>
            </a:br>
            <a:r>
              <a:rPr lang="en-US" dirty="0"/>
              <a:t>Debrief</a:t>
            </a:r>
          </a:p>
        </p:txBody>
      </p:sp>
      <p:sp>
        <p:nvSpPr>
          <p:cNvPr id="12" name="Text Placeholder 11"/>
          <p:cNvSpPr>
            <a:spLocks noGrp="1"/>
          </p:cNvSpPr>
          <p:nvPr>
            <p:ph type="body" sz="quarter" idx="12"/>
          </p:nvPr>
        </p:nvSpPr>
        <p:spPr>
          <a:xfrm>
            <a:off x="1419801" y="2416241"/>
            <a:ext cx="2378740" cy="2016611"/>
          </a:xfrm>
          <a:prstGeom prst="wedgeRectCallout">
            <a:avLst>
              <a:gd name="adj1" fmla="val 65266"/>
              <a:gd name="adj2" fmla="val -36352"/>
            </a:avLst>
          </a:prstGeom>
        </p:spPr>
        <p:txBody>
          <a:bodyPr/>
          <a:lstStyle/>
          <a:p>
            <a:r>
              <a:rPr lang="en-US" dirty="0"/>
              <a:t>Thank you for your great work and honest, constructive comments. </a:t>
            </a:r>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pic>
        <p:nvPicPr>
          <p:cNvPr id="10" name="Picture 9" descr="A picture containing silhouette of doctor">
            <a:extLst>
              <a:ext uri="{FF2B5EF4-FFF2-40B4-BE49-F238E27FC236}">
                <a16:creationId xmlns:a16="http://schemas.microsoft.com/office/drawing/2014/main" id="{D8EDDF09-65C1-4540-987C-F01555DC1B9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b="4751"/>
          <a:stretch/>
        </p:blipFill>
        <p:spPr>
          <a:xfrm flipH="1">
            <a:off x="3547155" y="1965186"/>
            <a:ext cx="2219066" cy="3985378"/>
          </a:xfrm>
          <a:prstGeom prst="rect">
            <a:avLst/>
          </a:prstGeom>
        </p:spPr>
      </p:pic>
      <p:grpSp>
        <p:nvGrpSpPr>
          <p:cNvPr id="14" name="Group 13" descr="image of anesthesiologist">
            <a:extLst>
              <a:ext uri="{FF2B5EF4-FFF2-40B4-BE49-F238E27FC236}">
                <a16:creationId xmlns:a16="http://schemas.microsoft.com/office/drawing/2014/main" id="{C51EA5D6-9732-45A5-A37E-5EF60154BF01}"/>
              </a:ext>
            </a:extLst>
          </p:cNvPr>
          <p:cNvGrpSpPr/>
          <p:nvPr/>
        </p:nvGrpSpPr>
        <p:grpSpPr>
          <a:xfrm>
            <a:off x="5912780" y="1852069"/>
            <a:ext cx="1670524" cy="4194257"/>
            <a:chOff x="9435945" y="1717572"/>
            <a:chExt cx="1670524" cy="4194257"/>
          </a:xfrm>
        </p:grpSpPr>
        <p:pic>
          <p:nvPicPr>
            <p:cNvPr id="15" name="Picture 14" descr="Decorative">
              <a:extLst>
                <a:ext uri="{FF2B5EF4-FFF2-40B4-BE49-F238E27FC236}">
                  <a16:creationId xmlns:a16="http://schemas.microsoft.com/office/drawing/2014/main" id="{64FCC6F0-9F77-4D9A-BEEA-47116EB23D25}"/>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r="94889" b="2455"/>
            <a:stretch/>
          </p:blipFill>
          <p:spPr>
            <a:xfrm>
              <a:off x="9435945" y="1717572"/>
              <a:ext cx="255424" cy="4194257"/>
            </a:xfrm>
            <a:prstGeom prst="rect">
              <a:avLst/>
            </a:prstGeom>
          </p:spPr>
        </p:pic>
        <p:pic>
          <p:nvPicPr>
            <p:cNvPr id="16" name="Picture 15" descr="Decorative">
              <a:extLst>
                <a:ext uri="{FF2B5EF4-FFF2-40B4-BE49-F238E27FC236}">
                  <a16:creationId xmlns:a16="http://schemas.microsoft.com/office/drawing/2014/main" id="{7082CDD2-51B3-4383-BD84-BE0F2C3C218F}"/>
                </a:ext>
                <a:ext uri="{C183D7F6-B498-43B3-948B-1728B52AA6E4}">
                  <adec:decorative xmlns:adec="http://schemas.microsoft.com/office/drawing/2017/decorative" val="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t="1" r="73091" b="5184"/>
            <a:stretch/>
          </p:blipFill>
          <p:spPr>
            <a:xfrm flipH="1">
              <a:off x="9643654" y="1732980"/>
              <a:ext cx="1462815" cy="4076913"/>
            </a:xfrm>
            <a:prstGeom prst="rect">
              <a:avLst/>
            </a:prstGeom>
          </p:spPr>
        </p:pic>
      </p:grpSp>
      <p:sp>
        <p:nvSpPr>
          <p:cNvPr id="21" name="Text Placeholder 11">
            <a:extLst>
              <a:ext uri="{FF2B5EF4-FFF2-40B4-BE49-F238E27FC236}">
                <a16:creationId xmlns:a16="http://schemas.microsoft.com/office/drawing/2014/main" id="{B6616C05-A9F3-434C-B59C-9A304507C72E}"/>
              </a:ext>
            </a:extLst>
          </p:cNvPr>
          <p:cNvSpPr txBox="1">
            <a:spLocks/>
          </p:cNvSpPr>
          <p:nvPr/>
        </p:nvSpPr>
        <p:spPr>
          <a:xfrm>
            <a:off x="3172552" y="38568"/>
            <a:ext cx="8821504" cy="1870055"/>
          </a:xfrm>
          <a:prstGeom prst="wedgeRectCallout">
            <a:avLst>
              <a:gd name="adj1" fmla="val -33409"/>
              <a:gd name="adj2" fmla="val 58973"/>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I’d like to make sure we also get Ms. Smith’s impressions. While we managed her case in a way that makes clinical sense, I imagine she may have a very different impression of her care and I’d like to hear her concerns and observations. I’m on my way to talk with her now, if either of you have time to join me. </a:t>
            </a:r>
          </a:p>
        </p:txBody>
      </p:sp>
      <p:sp>
        <p:nvSpPr>
          <p:cNvPr id="23" name="TextBox 22">
            <a:extLst>
              <a:ext uri="{FF2B5EF4-FFF2-40B4-BE49-F238E27FC236}">
                <a16:creationId xmlns:a16="http://schemas.microsoft.com/office/drawing/2014/main" id="{6E55402E-DF2E-1B47-9CFF-306B624BF761}"/>
              </a:ext>
            </a:extLst>
          </p:cNvPr>
          <p:cNvSpPr txBox="1"/>
          <p:nvPr/>
        </p:nvSpPr>
        <p:spPr>
          <a:xfrm>
            <a:off x="3879542" y="5632625"/>
            <a:ext cx="159492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sp>
        <p:nvSpPr>
          <p:cNvPr id="24" name="TextBox 23">
            <a:extLst>
              <a:ext uri="{FF2B5EF4-FFF2-40B4-BE49-F238E27FC236}">
                <a16:creationId xmlns:a16="http://schemas.microsoft.com/office/drawing/2014/main" id="{829DEC5B-AB5E-3447-BE98-DC1081610172}"/>
              </a:ext>
            </a:extLst>
          </p:cNvPr>
          <p:cNvSpPr txBox="1"/>
          <p:nvPr/>
        </p:nvSpPr>
        <p:spPr>
          <a:xfrm>
            <a:off x="5778183" y="5634384"/>
            <a:ext cx="188371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rPr>
              <a:t>Dr. Larsen, anesthesiologist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descr="A picture containing silhouette&#10;&#10;Description automatically generated">
            <a:extLst>
              <a:ext uri="{FF2B5EF4-FFF2-40B4-BE49-F238E27FC236}">
                <a16:creationId xmlns:a16="http://schemas.microsoft.com/office/drawing/2014/main" id="{2118C4D4-2859-9A49-A936-AF00A1371202}"/>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2639" r="56975" b="59506"/>
          <a:stretch/>
        </p:blipFill>
        <p:spPr>
          <a:xfrm flipH="1">
            <a:off x="7722303" y="2191969"/>
            <a:ext cx="1799384" cy="3624563"/>
          </a:xfrm>
          <a:prstGeom prst="rect">
            <a:avLst/>
          </a:prstGeom>
        </p:spPr>
      </p:pic>
      <p:sp>
        <p:nvSpPr>
          <p:cNvPr id="22" name="TextBox 21">
            <a:extLst>
              <a:ext uri="{FF2B5EF4-FFF2-40B4-BE49-F238E27FC236}">
                <a16:creationId xmlns:a16="http://schemas.microsoft.com/office/drawing/2014/main" id="{D3D639BB-9844-3440-B2B4-6294EEC3CD99}"/>
              </a:ext>
            </a:extLst>
          </p:cNvPr>
          <p:cNvSpPr txBox="1"/>
          <p:nvPr/>
        </p:nvSpPr>
        <p:spPr>
          <a:xfrm>
            <a:off x="7975950" y="5632625"/>
            <a:ext cx="1406393"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Beth, L&amp;D Nurse</a:t>
            </a:r>
          </a:p>
        </p:txBody>
      </p:sp>
    </p:spTree>
    <p:custDataLst>
      <p:tags r:id="rId1"/>
    </p:custDataLst>
    <p:extLst>
      <p:ext uri="{BB962C8B-B14F-4D97-AF65-F5344CB8AC3E}">
        <p14:creationId xmlns:p14="http://schemas.microsoft.com/office/powerpoint/2010/main" val="2882927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561C98-708B-9648-9BFD-150F2A5A1332}"/>
              </a:ext>
            </a:extLst>
          </p:cNvPr>
          <p:cNvSpPr>
            <a:spLocks noGrp="1"/>
          </p:cNvSpPr>
          <p:nvPr>
            <p:ph type="title"/>
          </p:nvPr>
        </p:nvSpPr>
        <p:spPr/>
        <p:txBody>
          <a:bodyPr/>
          <a:lstStyle/>
          <a:p>
            <a:r>
              <a:rPr lang="en-US"/>
              <a:t>Summary</a:t>
            </a:r>
            <a:endParaRPr lang="en-US" dirty="0"/>
          </a:p>
        </p:txBody>
      </p:sp>
      <p:sp>
        <p:nvSpPr>
          <p:cNvPr id="5" name="Content Placeholder 4">
            <a:extLst>
              <a:ext uri="{FF2B5EF4-FFF2-40B4-BE49-F238E27FC236}">
                <a16:creationId xmlns:a16="http://schemas.microsoft.com/office/drawing/2014/main" id="{82970016-A29F-EE4B-9887-EF4E173DC4AE}"/>
              </a:ext>
            </a:extLst>
          </p:cNvPr>
          <p:cNvSpPr>
            <a:spLocks noGrp="1"/>
          </p:cNvSpPr>
          <p:nvPr>
            <p:ph idx="1"/>
          </p:nvPr>
        </p:nvSpPr>
        <p:spPr/>
        <p:txBody>
          <a:bodyPr/>
          <a:lstStyle/>
          <a:p>
            <a:r>
              <a:rPr lang="en-US" dirty="0"/>
              <a:t>Situation Monitoring is critical to establishing individual and shared awareness of the patient, clinical environment, and other teammates </a:t>
            </a:r>
          </a:p>
          <a:p>
            <a:r>
              <a:rPr lang="en-US" dirty="0"/>
              <a:t>Three tools for sharing independent situational awareness:</a:t>
            </a:r>
          </a:p>
          <a:p>
            <a:pPr lvl="1"/>
            <a:r>
              <a:rPr lang="en-US" dirty="0"/>
              <a:t>Briefs</a:t>
            </a:r>
          </a:p>
          <a:p>
            <a:pPr lvl="1"/>
            <a:r>
              <a:rPr lang="en-US" dirty="0"/>
              <a:t>Huddles</a:t>
            </a:r>
          </a:p>
          <a:p>
            <a:pPr lvl="1"/>
            <a:r>
              <a:rPr lang="en-US" dirty="0"/>
              <a:t>Debriefs</a:t>
            </a:r>
          </a:p>
        </p:txBody>
      </p:sp>
      <p:sp>
        <p:nvSpPr>
          <p:cNvPr id="3" name="Slide Number Placeholder 2">
            <a:extLst>
              <a:ext uri="{FF2B5EF4-FFF2-40B4-BE49-F238E27FC236}">
                <a16:creationId xmlns:a16="http://schemas.microsoft.com/office/drawing/2014/main" id="{F4893ABF-C8C9-934E-90E7-9CA42157F34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301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a:t>
            </a:r>
          </a:p>
        </p:txBody>
      </p:sp>
      <p:sp>
        <p:nvSpPr>
          <p:cNvPr id="3" name="Content Placeholder 2">
            <a:extLst>
              <a:ext uri="{FF2B5EF4-FFF2-40B4-BE49-F238E27FC236}">
                <a16:creationId xmlns:a16="http://schemas.microsoft.com/office/drawing/2014/main" id="{4E7695C5-44B0-2649-A641-91DEEA971649}"/>
              </a:ext>
            </a:extLst>
          </p:cNvPr>
          <p:cNvSpPr>
            <a:spLocks noGrp="1"/>
          </p:cNvSpPr>
          <p:nvPr>
            <p:ph idx="1"/>
          </p:nvPr>
        </p:nvSpPr>
        <p:spPr/>
        <p:txBody>
          <a:bodyPr vert="horz" lIns="91440" tIns="45720" rIns="91440" bIns="45720" rtlCol="0" anchor="t">
            <a:normAutofit/>
          </a:bodyPr>
          <a:lstStyle/>
          <a:p>
            <a:pPr marL="0" indent="0">
              <a:buNone/>
            </a:pPr>
            <a:r>
              <a:rPr lang="en-US" dirty="0"/>
              <a:t>Individual awareness can become shared understanding through:</a:t>
            </a:r>
          </a:p>
          <a:p>
            <a:pPr lvl="0"/>
            <a:r>
              <a:rPr lang="en-US" b="1" i="1" dirty="0">
                <a:solidFill>
                  <a:srgbClr val="4258A6"/>
                </a:solidFill>
              </a:rPr>
              <a:t>Briefs</a:t>
            </a:r>
            <a:r>
              <a:rPr lang="en-US" dirty="0"/>
              <a:t> to establish and communicate a care plan</a:t>
            </a:r>
          </a:p>
          <a:p>
            <a:pPr lvl="0"/>
            <a:r>
              <a:rPr lang="en-US" b="1" i="1" dirty="0">
                <a:solidFill>
                  <a:srgbClr val="4258A6"/>
                </a:solidFill>
              </a:rPr>
              <a:t>Huddles</a:t>
            </a:r>
            <a:r>
              <a:rPr lang="en-US" dirty="0"/>
              <a:t> to provide ongoing updates or modify the care plan</a:t>
            </a:r>
          </a:p>
          <a:p>
            <a:pPr lvl="1"/>
            <a:r>
              <a:rPr lang="en-US" dirty="0"/>
              <a:t>Supplement with </a:t>
            </a:r>
            <a:r>
              <a:rPr lang="en-US" b="1" i="1" dirty="0">
                <a:solidFill>
                  <a:srgbClr val="4258A6"/>
                </a:solidFill>
              </a:rPr>
              <a:t>call-outs</a:t>
            </a:r>
          </a:p>
          <a:p>
            <a:pPr lvl="0"/>
            <a:r>
              <a:rPr lang="en-US" b="1" i="1" dirty="0">
                <a:solidFill>
                  <a:srgbClr val="4258A6"/>
                </a:solidFill>
              </a:rPr>
              <a:t>Debriefs</a:t>
            </a:r>
            <a:r>
              <a:rPr lang="en-US" dirty="0"/>
              <a:t> to learn and improve from an experience. </a:t>
            </a:r>
          </a:p>
          <a:p>
            <a:pPr lvl="0"/>
            <a:endParaRPr lang="en-US" dirty="0"/>
          </a:p>
          <a:p>
            <a:pPr marL="0" lvl="0" indent="0" algn="ctr">
              <a:buNone/>
            </a:pPr>
            <a:r>
              <a:rPr lang="en-US" sz="2400" b="1" i="1" dirty="0">
                <a:solidFill>
                  <a:srgbClr val="4258A6"/>
                </a:solidFill>
              </a:rPr>
              <a:t>Tip! Always </a:t>
            </a:r>
            <a:r>
              <a:rPr lang="en-US" sz="2400" b="1" i="1" u="sng" dirty="0">
                <a:solidFill>
                  <a:srgbClr val="4258A6"/>
                </a:solidFill>
              </a:rPr>
              <a:t>check-back</a:t>
            </a:r>
            <a:r>
              <a:rPr lang="en-US" sz="2400" b="1" i="1" dirty="0">
                <a:solidFill>
                  <a:srgbClr val="4258A6"/>
                </a:solidFill>
              </a:rPr>
              <a:t> to verify information (Module 3).</a:t>
            </a:r>
          </a:p>
        </p:txBody>
      </p:sp>
      <p:sp>
        <p:nvSpPr>
          <p:cNvPr id="4" name="Slide Number Placeholder 14">
            <a:extLst>
              <a:ext uri="{FF2B5EF4-FFF2-40B4-BE49-F238E27FC236}">
                <a16:creationId xmlns:a16="http://schemas.microsoft.com/office/drawing/2014/main" id="{55A5EC06-7255-2C42-A3B0-D83B23C28D97}"/>
              </a:ext>
            </a:extLst>
          </p:cNvPr>
          <p:cNvSpPr>
            <a:spLocks noGrp="1"/>
          </p:cNvSpPr>
          <p:nvPr>
            <p:ph type="sldNum" sz="quarter" idx="12"/>
          </p:nvPr>
        </p:nvSpPr>
        <p:spPr>
          <a:xfrm>
            <a:off x="11151294" y="6255876"/>
            <a:ext cx="43133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543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C8082-34CF-394D-BD59-06D90B0CBC96}"/>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0C93D9D9-9F27-7B43-8E73-C932EBFB735D}"/>
              </a:ext>
            </a:extLst>
          </p:cNvPr>
          <p:cNvSpPr>
            <a:spLocks noGrp="1"/>
          </p:cNvSpPr>
          <p:nvPr>
            <p:ph idx="1"/>
          </p:nvPr>
        </p:nvSpPr>
        <p:spPr/>
        <p:txBody>
          <a:bodyPr>
            <a:normAutofit fontScale="92500" lnSpcReduction="20000"/>
          </a:bodyPr>
          <a:lstStyle/>
          <a:p>
            <a:pPr marL="230188" indent="-230188">
              <a:buNone/>
            </a:pPr>
            <a:r>
              <a:rPr lang="en-US" dirty="0"/>
              <a:t>Institute of Medicine. Partnering with patients to drive shared decisions, better value, and care improvement. 2013. </a:t>
            </a:r>
            <a:r>
              <a:rPr lang="en-US" dirty="0">
                <a:hlinkClick r:id="rId3"/>
              </a:rPr>
              <a:t>https://nap.nationalacademies.org/read/18397/chapter/1</a:t>
            </a:r>
            <a:r>
              <a:rPr lang="en-US" dirty="0"/>
              <a:t>. Accessed July 8, 2019.</a:t>
            </a:r>
          </a:p>
          <a:p>
            <a:pPr marL="230188" indent="-230188">
              <a:buNone/>
            </a:pPr>
            <a:r>
              <a:rPr lang="en-US" dirty="0"/>
              <a:t>Agency for Healthcare Research and Quality. Engaging Patients and Families in Their Health Care. Agency for Healthcare Research and Quality, Rockville, MD. </a:t>
            </a:r>
            <a:r>
              <a:rPr lang="en-US" dirty="0">
                <a:hlinkClick r:id="rId4"/>
              </a:rPr>
              <a:t>https://www.ahrq.gov/patient-safety/patients-families/index.html</a:t>
            </a:r>
            <a:r>
              <a:rPr lang="en-US" dirty="0"/>
              <a:t>. Accessed July 8, 2019.</a:t>
            </a:r>
          </a:p>
          <a:p>
            <a:pPr marL="230188" indent="-230188">
              <a:buNone/>
            </a:pPr>
            <a:r>
              <a:rPr lang="en-US" dirty="0"/>
              <a:t>Agency for Healthcare Research and Quality. Patient and Family Engagement in Primary Care. Agency for Healthcare Research and Quality, Rockville, MD. </a:t>
            </a:r>
            <a:r>
              <a:rPr lang="en-US" dirty="0">
                <a:hlinkClick r:id="rId5"/>
              </a:rPr>
              <a:t>https://www.ahrq.gov/patient-safety/reports/engage/casestudies.html</a:t>
            </a:r>
            <a:r>
              <a:rPr lang="en-US" dirty="0"/>
              <a:t>. Accessed July 8, 2019.</a:t>
            </a:r>
          </a:p>
        </p:txBody>
      </p:sp>
      <p:sp>
        <p:nvSpPr>
          <p:cNvPr id="4" name="Slide Number Placeholder 3">
            <a:extLst>
              <a:ext uri="{FF2B5EF4-FFF2-40B4-BE49-F238E27FC236}">
                <a16:creationId xmlns:a16="http://schemas.microsoft.com/office/drawing/2014/main" id="{8A1F1B33-3D73-2F42-9FE9-12F78960563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465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838200" y="1825625"/>
            <a:ext cx="10515600" cy="2627105"/>
          </a:xfrm>
        </p:spPr>
        <p:txBody>
          <a:bodyPr/>
          <a:lstStyle/>
          <a:p>
            <a:r>
              <a:rPr lang="en-US" dirty="0"/>
              <a:t>This project is funded and implemented by the Agency for Healthcare Research and Quality and the Johns Hopkins University Contract Number HHSP233201500020I in collaboration with the Health Resources and Services </a:t>
            </a:r>
            <a:r>
              <a:rPr lang="en-US"/>
              <a:t>Administration and </a:t>
            </a:r>
            <a:r>
              <a:rPr lang="en-US" dirty="0"/>
              <a:t>the Alliance for Innovation on </a:t>
            </a:r>
            <a:r>
              <a:rPr lang="en-US"/>
              <a:t>Maternal Health.</a:t>
            </a:r>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659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Briefs and Huddles?</a:t>
            </a:r>
          </a:p>
        </p:txBody>
      </p:sp>
      <p:sp>
        <p:nvSpPr>
          <p:cNvPr id="5" name="Content Placeholder 4"/>
          <p:cNvSpPr>
            <a:spLocks noGrp="1"/>
          </p:cNvSpPr>
          <p:nvPr>
            <p:ph idx="1"/>
          </p:nvPr>
        </p:nvSpPr>
        <p:spPr>
          <a:xfrm>
            <a:off x="838200" y="1825625"/>
            <a:ext cx="9511145" cy="3999380"/>
          </a:xfrm>
        </p:spPr>
        <p:txBody>
          <a:bodyPr/>
          <a:lstStyle/>
          <a:p>
            <a:pPr marL="0" indent="0" algn="ctr">
              <a:buNone/>
            </a:pPr>
            <a:r>
              <a:rPr lang="en-US" altLang="en-US" b="1" dirty="0">
                <a:solidFill>
                  <a:srgbClr val="4258A6"/>
                </a:solidFill>
              </a:rPr>
              <a:t>Semi-structured conversations among team members designed to improve patient care by formulating a plan and getting all parties on the same page.</a:t>
            </a:r>
          </a:p>
          <a:p>
            <a:endParaRPr lang="en-US" altLang="en-US" b="1" i="1" dirty="0">
              <a:solidFill>
                <a:srgbClr val="4258A6"/>
              </a:solidFill>
            </a:endParaRPr>
          </a:p>
          <a:p>
            <a:pPr marL="0" indent="0">
              <a:buNone/>
            </a:pPr>
            <a:endParaRPr lang="en-US" altLang="en-US" dirty="0"/>
          </a:p>
          <a:p>
            <a:pPr marL="0" indent="0" algn="ctr">
              <a:buNone/>
            </a:pPr>
            <a:r>
              <a:rPr lang="en-US" altLang="en-US" dirty="0"/>
              <a:t>Briefs are hosted at the start of a case.</a:t>
            </a:r>
          </a:p>
          <a:p>
            <a:pPr marL="0" indent="0" algn="ctr">
              <a:buNone/>
            </a:pPr>
            <a:r>
              <a:rPr lang="en-US" altLang="en-US" dirty="0"/>
              <a:t>Huddles are held ad hoc at any time during care.</a:t>
            </a:r>
          </a:p>
        </p:txBody>
      </p:sp>
      <p:pic>
        <p:nvPicPr>
          <p:cNvPr id="16" name="Picture 15" descr="Photograph of clinicians talking over a chart.">
            <a:extLs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9417" y="2777654"/>
            <a:ext cx="2641201" cy="1852404"/>
          </a:xfrm>
          <a:prstGeom prst="rect">
            <a:avLst/>
          </a:prstGeom>
          <a:ln>
            <a:solidFill>
              <a:schemeClr val="accent1"/>
            </a:solidFill>
          </a:ln>
          <a:effectLst>
            <a:outerShdw blurRad="50800" dist="38100" dir="2700000" algn="tl" rotWithShape="0">
              <a:prstClr val="black">
                <a:alpha val="40000"/>
              </a:prstClr>
            </a:outerShdw>
          </a:effectLst>
        </p:spPr>
      </p:pic>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3141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4D20E-31CD-B943-9719-A1B5E7763E1F}"/>
              </a:ext>
            </a:extLst>
          </p:cNvPr>
          <p:cNvSpPr>
            <a:spLocks noGrp="1"/>
          </p:cNvSpPr>
          <p:nvPr>
            <p:ph type="title"/>
          </p:nvPr>
        </p:nvSpPr>
        <p:spPr/>
        <p:txBody>
          <a:bodyPr/>
          <a:lstStyle/>
          <a:p>
            <a:r>
              <a:rPr lang="en-US" dirty="0"/>
              <a:t>Briefs</a:t>
            </a:r>
            <a:br>
              <a:rPr lang="en-US" dirty="0"/>
            </a:br>
            <a:r>
              <a:rPr lang="en-US" sz="4000" i="1" dirty="0">
                <a:solidFill>
                  <a:srgbClr val="4258A6"/>
                </a:solidFill>
              </a:rPr>
              <a:t>At patient admission</a:t>
            </a:r>
          </a:p>
        </p:txBody>
      </p:sp>
      <p:sp>
        <p:nvSpPr>
          <p:cNvPr id="3" name="Content Placeholder 2">
            <a:extLst>
              <a:ext uri="{FF2B5EF4-FFF2-40B4-BE49-F238E27FC236}">
                <a16:creationId xmlns:a16="http://schemas.microsoft.com/office/drawing/2014/main" id="{B9432F6E-0BF8-8143-B80C-6EEB540695B8}"/>
              </a:ext>
            </a:extLst>
          </p:cNvPr>
          <p:cNvSpPr>
            <a:spLocks noGrp="1"/>
          </p:cNvSpPr>
          <p:nvPr>
            <p:ph idx="1"/>
          </p:nvPr>
        </p:nvSpPr>
        <p:spPr>
          <a:xfrm>
            <a:off x="838200" y="1825625"/>
            <a:ext cx="4953000" cy="3999380"/>
          </a:xfrm>
        </p:spPr>
        <p:txBody>
          <a:bodyPr/>
          <a:lstStyle/>
          <a:p>
            <a:r>
              <a:rPr lang="en-US" dirty="0"/>
              <a:t>Mandatory attendees: </a:t>
            </a:r>
          </a:p>
          <a:p>
            <a:pPr lvl="1"/>
            <a:r>
              <a:rPr lang="en-US" dirty="0"/>
              <a:t>Bedside nurse </a:t>
            </a:r>
          </a:p>
          <a:p>
            <a:pPr lvl="1"/>
            <a:r>
              <a:rPr lang="en-US" dirty="0"/>
              <a:t>Physician or midwife</a:t>
            </a:r>
          </a:p>
          <a:p>
            <a:pPr lvl="1"/>
            <a:r>
              <a:rPr lang="en-US" dirty="0"/>
              <a:t>Patient and/or family members</a:t>
            </a:r>
          </a:p>
          <a:p>
            <a:r>
              <a:rPr lang="en-US" dirty="0"/>
              <a:t>Introduce each other</a:t>
            </a:r>
          </a:p>
          <a:p>
            <a:pPr lvl="1"/>
            <a:r>
              <a:rPr lang="en-US" dirty="0"/>
              <a:t>Use the patient’s proper name if she is in the room</a:t>
            </a:r>
          </a:p>
          <a:p>
            <a:endParaRPr lang="en-US" dirty="0"/>
          </a:p>
          <a:p>
            <a:endParaRPr lang="en-US" dirty="0"/>
          </a:p>
        </p:txBody>
      </p:sp>
      <p:sp>
        <p:nvSpPr>
          <p:cNvPr id="19" name="Content Placeholder 18"/>
          <p:cNvSpPr>
            <a:spLocks noGrp="1"/>
          </p:cNvSpPr>
          <p:nvPr>
            <p:ph idx="13"/>
          </p:nvPr>
        </p:nvSpPr>
        <p:spPr>
          <a:xfrm>
            <a:off x="6330950" y="1825625"/>
            <a:ext cx="5435600" cy="3999380"/>
          </a:xfrm>
        </p:spPr>
        <p:txBody>
          <a:bodyPr>
            <a:normAutofit lnSpcReduction="10000"/>
          </a:bodyPr>
          <a:lstStyle/>
          <a:p>
            <a:r>
              <a:rPr lang="en-US" dirty="0"/>
              <a:t>Review the patient’s problem list and history</a:t>
            </a:r>
          </a:p>
          <a:p>
            <a:pPr lvl="1"/>
            <a:r>
              <a:rPr lang="en-US" dirty="0"/>
              <a:t>Discuss potential early warning signs for severe hypertension</a:t>
            </a:r>
          </a:p>
          <a:p>
            <a:r>
              <a:rPr lang="en-US" dirty="0"/>
              <a:t>Discuss possible contingency plans based on problem list</a:t>
            </a:r>
          </a:p>
          <a:p>
            <a:r>
              <a:rPr lang="en-US" dirty="0"/>
              <a:t>Set a plan for patient care </a:t>
            </a:r>
          </a:p>
          <a:p>
            <a:pPr lvl="1"/>
            <a:r>
              <a:rPr lang="en-US" dirty="0"/>
              <a:t>Establish roles and responsibilities</a:t>
            </a:r>
          </a:p>
          <a:p>
            <a:pPr lvl="1"/>
            <a:r>
              <a:rPr lang="en-US" dirty="0"/>
              <a:t>Describe expectations for communication and workflow</a:t>
            </a:r>
          </a:p>
          <a:p>
            <a:endParaRPr lang="en-US" dirty="0"/>
          </a:p>
        </p:txBody>
      </p:sp>
      <p:sp>
        <p:nvSpPr>
          <p:cNvPr id="4" name="Slide Number Placeholder 3">
            <a:extLst>
              <a:ext uri="{FF2B5EF4-FFF2-40B4-BE49-F238E27FC236}">
                <a16:creationId xmlns:a16="http://schemas.microsoft.com/office/drawing/2014/main" id="{73FFD832-20D8-1542-BF39-731A442F651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955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1D85-845D-B64E-9CF7-591656F0B7FE}"/>
              </a:ext>
            </a:extLst>
          </p:cNvPr>
          <p:cNvSpPr>
            <a:spLocks noGrp="1"/>
          </p:cNvSpPr>
          <p:nvPr>
            <p:ph type="title"/>
          </p:nvPr>
        </p:nvSpPr>
        <p:spPr/>
        <p:txBody>
          <a:bodyPr/>
          <a:lstStyle/>
          <a:p>
            <a:r>
              <a:rPr lang="en-US" dirty="0"/>
              <a:t>Huddles</a:t>
            </a:r>
            <a:br>
              <a:rPr lang="en-US" dirty="0"/>
            </a:br>
            <a:r>
              <a:rPr lang="en-US" sz="4000" i="1" dirty="0">
                <a:solidFill>
                  <a:srgbClr val="4258A6"/>
                </a:solidFill>
              </a:rPr>
              <a:t>Ad hoc response to changing circumstances</a:t>
            </a:r>
          </a:p>
        </p:txBody>
      </p:sp>
      <p:sp>
        <p:nvSpPr>
          <p:cNvPr id="3" name="Content Placeholder 2">
            <a:extLst>
              <a:ext uri="{FF2B5EF4-FFF2-40B4-BE49-F238E27FC236}">
                <a16:creationId xmlns:a16="http://schemas.microsoft.com/office/drawing/2014/main" id="{95B47835-11A5-BC47-B68B-A922403721A3}"/>
              </a:ext>
            </a:extLst>
          </p:cNvPr>
          <p:cNvSpPr>
            <a:spLocks noGrp="1"/>
          </p:cNvSpPr>
          <p:nvPr>
            <p:ph idx="1"/>
          </p:nvPr>
        </p:nvSpPr>
        <p:spPr/>
        <p:txBody>
          <a:bodyPr>
            <a:normAutofit fontScale="92500" lnSpcReduction="20000"/>
          </a:bodyPr>
          <a:lstStyle/>
          <a:p>
            <a:r>
              <a:rPr lang="en-US" dirty="0"/>
              <a:t>Critical attendees:</a:t>
            </a:r>
          </a:p>
          <a:p>
            <a:pPr lvl="1"/>
            <a:r>
              <a:rPr lang="en-US" dirty="0"/>
              <a:t>Nurse</a:t>
            </a:r>
          </a:p>
          <a:p>
            <a:pPr lvl="1"/>
            <a:r>
              <a:rPr lang="en-US" dirty="0"/>
              <a:t>Physician or midwife</a:t>
            </a:r>
          </a:p>
          <a:p>
            <a:r>
              <a:rPr lang="en-US" dirty="0"/>
              <a:t>Possible additional attendees:</a:t>
            </a:r>
          </a:p>
          <a:p>
            <a:pPr lvl="1"/>
            <a:r>
              <a:rPr lang="en-US" dirty="0"/>
              <a:t>Charge nurse</a:t>
            </a:r>
          </a:p>
          <a:p>
            <a:pPr lvl="1"/>
            <a:r>
              <a:rPr lang="en-US" dirty="0"/>
              <a:t>Anesthesiologist</a:t>
            </a:r>
          </a:p>
          <a:p>
            <a:pPr lvl="1"/>
            <a:r>
              <a:rPr lang="en-US" dirty="0"/>
              <a:t>Patient and/or family members</a:t>
            </a:r>
          </a:p>
          <a:p>
            <a:r>
              <a:rPr lang="en-US" dirty="0"/>
              <a:t>Revise care plan to meet emerging needs</a:t>
            </a:r>
          </a:p>
          <a:p>
            <a:r>
              <a:rPr lang="en-US" dirty="0"/>
              <a:t>Ensure all team members understand the updated plan and their responsibilities</a:t>
            </a:r>
          </a:p>
          <a:p>
            <a:r>
              <a:rPr lang="en-US" dirty="0"/>
              <a:t>Reassess how the team is working together</a:t>
            </a:r>
          </a:p>
        </p:txBody>
      </p:sp>
      <p:sp>
        <p:nvSpPr>
          <p:cNvPr id="4" name="Slide Number Placeholder 3">
            <a:extLst>
              <a:ext uri="{FF2B5EF4-FFF2-40B4-BE49-F238E27FC236}">
                <a16:creationId xmlns:a16="http://schemas.microsoft.com/office/drawing/2014/main" id="{4532AFA4-78C3-5346-ADE9-46AA3E356CD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4051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A294-1008-954D-BD5B-0086DC554B6D}"/>
              </a:ext>
            </a:extLst>
          </p:cNvPr>
          <p:cNvSpPr>
            <a:spLocks noGrp="1"/>
          </p:cNvSpPr>
          <p:nvPr>
            <p:ph type="title"/>
          </p:nvPr>
        </p:nvSpPr>
        <p:spPr/>
        <p:txBody>
          <a:bodyPr/>
          <a:lstStyle/>
          <a:p>
            <a:r>
              <a:rPr lang="en-US" dirty="0"/>
              <a:t>Points of Discussion in Briefs &amp; Huddles</a:t>
            </a:r>
          </a:p>
        </p:txBody>
      </p:sp>
      <p:sp>
        <p:nvSpPr>
          <p:cNvPr id="3" name="Content Placeholder 2">
            <a:extLst>
              <a:ext uri="{FF2B5EF4-FFF2-40B4-BE49-F238E27FC236}">
                <a16:creationId xmlns:a16="http://schemas.microsoft.com/office/drawing/2014/main" id="{8B6C0A06-8E41-9343-83E4-E0EE7E71A7B5}"/>
              </a:ext>
            </a:extLst>
          </p:cNvPr>
          <p:cNvSpPr>
            <a:spLocks noGrp="1"/>
          </p:cNvSpPr>
          <p:nvPr>
            <p:ph idx="1"/>
          </p:nvPr>
        </p:nvSpPr>
        <p:spPr/>
        <p:txBody>
          <a:bodyPr/>
          <a:lstStyle/>
          <a:p>
            <a:r>
              <a:rPr lang="en-US" dirty="0"/>
              <a:t>Patient problem list and history</a:t>
            </a:r>
          </a:p>
          <a:p>
            <a:r>
              <a:rPr lang="en-US" dirty="0"/>
              <a:t>Teamwork considerations</a:t>
            </a:r>
          </a:p>
          <a:p>
            <a:r>
              <a:rPr lang="en-US" dirty="0"/>
              <a:t>Hypertension-specific planning</a:t>
            </a:r>
          </a:p>
          <a:p>
            <a:endParaRPr lang="en-US" dirty="0"/>
          </a:p>
        </p:txBody>
      </p:sp>
      <p:pic>
        <p:nvPicPr>
          <p:cNvPr id="16" name="Content Placeholder 15" descr="Team of clinicians discussing a chart">
            <a:extLst>
              <a:ext uri="{C183D7F6-B498-43B3-948B-1728B52AA6E4}">
                <adec:decorative xmlns:adec="http://schemas.microsoft.com/office/drawing/2017/decorative" val="0"/>
              </a:ext>
            </a:extLst>
          </p:cNvPr>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6413742" y="1825625"/>
            <a:ext cx="4737552" cy="3162011"/>
          </a:xfrm>
          <a:ln>
            <a:solidFill>
              <a:schemeClr val="accent1"/>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A8509D49-184E-644A-8915-1BE5787CC08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501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008A-59EC-C94B-A1B7-F6E3E489596C}"/>
              </a:ext>
            </a:extLst>
          </p:cNvPr>
          <p:cNvSpPr>
            <a:spLocks noGrp="1"/>
          </p:cNvSpPr>
          <p:nvPr>
            <p:ph type="title"/>
          </p:nvPr>
        </p:nvSpPr>
        <p:spPr/>
        <p:txBody>
          <a:bodyPr/>
          <a:lstStyle/>
          <a:p>
            <a:r>
              <a:rPr lang="en-US" dirty="0"/>
              <a:t>Some Teamwork Considerations for </a:t>
            </a:r>
            <a:br>
              <a:rPr lang="en-US" dirty="0"/>
            </a:br>
            <a:r>
              <a:rPr lang="en-US" dirty="0"/>
              <a:t>Briefs and Huddles</a:t>
            </a:r>
          </a:p>
        </p:txBody>
      </p:sp>
      <p:sp>
        <p:nvSpPr>
          <p:cNvPr id="3" name="Content Placeholder 2">
            <a:extLst>
              <a:ext uri="{FF2B5EF4-FFF2-40B4-BE49-F238E27FC236}">
                <a16:creationId xmlns:a16="http://schemas.microsoft.com/office/drawing/2014/main" id="{3D5FCB6B-8AAA-1948-9F15-B5536A3BEBC7}"/>
              </a:ext>
            </a:extLst>
          </p:cNvPr>
          <p:cNvSpPr>
            <a:spLocks noGrp="1"/>
          </p:cNvSpPr>
          <p:nvPr>
            <p:ph sz="half" idx="1"/>
          </p:nvPr>
        </p:nvSpPr>
        <p:spPr>
          <a:xfrm>
            <a:off x="838200" y="1825625"/>
            <a:ext cx="5181600" cy="4351338"/>
          </a:xfrm>
        </p:spPr>
        <p:txBody>
          <a:bodyPr>
            <a:normAutofit fontScale="92500" lnSpcReduction="20000"/>
          </a:bodyPr>
          <a:lstStyle/>
          <a:p>
            <a:r>
              <a:rPr lang="en-US" dirty="0">
                <a:solidFill>
                  <a:srgbClr val="4258A6"/>
                </a:solidFill>
              </a:rPr>
              <a:t>Roles and responsibilities</a:t>
            </a:r>
          </a:p>
          <a:p>
            <a:pPr lvl="1"/>
            <a:r>
              <a:rPr lang="en-US" dirty="0"/>
              <a:t>Are they understood by all team members? Is everyone equipped to handle their assignments? Is there a clear leader?</a:t>
            </a:r>
          </a:p>
          <a:p>
            <a:r>
              <a:rPr lang="en-US" dirty="0">
                <a:solidFill>
                  <a:srgbClr val="4258A6"/>
                </a:solidFill>
              </a:rPr>
              <a:t>Communication</a:t>
            </a:r>
          </a:p>
          <a:p>
            <a:pPr lvl="1"/>
            <a:r>
              <a:rPr lang="en-US" dirty="0"/>
              <a:t>Is it clear, timely, and complete? Are we using check-backs? Are the family and patient kept informed and involved?</a:t>
            </a:r>
          </a:p>
          <a:p>
            <a:r>
              <a:rPr lang="en-US" dirty="0">
                <a:solidFill>
                  <a:srgbClr val="4258A6"/>
                </a:solidFill>
              </a:rPr>
              <a:t>Situation awareness</a:t>
            </a:r>
          </a:p>
          <a:p>
            <a:pPr lvl="1"/>
            <a:r>
              <a:rPr lang="en-US" dirty="0"/>
              <a:t>What is everyone seeing? Is there anything that should be shared with the team?</a:t>
            </a:r>
          </a:p>
        </p:txBody>
      </p:sp>
      <p:sp>
        <p:nvSpPr>
          <p:cNvPr id="12" name="Content Placeholder 11"/>
          <p:cNvSpPr>
            <a:spLocks noGrp="1"/>
          </p:cNvSpPr>
          <p:nvPr>
            <p:ph sz="half" idx="2"/>
          </p:nvPr>
        </p:nvSpPr>
        <p:spPr>
          <a:xfrm>
            <a:off x="6172200" y="1825625"/>
            <a:ext cx="5181600" cy="4351338"/>
          </a:xfrm>
        </p:spPr>
        <p:txBody>
          <a:bodyPr>
            <a:normAutofit fontScale="92500" lnSpcReduction="20000"/>
          </a:bodyPr>
          <a:lstStyle/>
          <a:p>
            <a:r>
              <a:rPr lang="en-US" dirty="0">
                <a:solidFill>
                  <a:srgbClr val="4258A6"/>
                </a:solidFill>
              </a:rPr>
              <a:t>Workload</a:t>
            </a:r>
          </a:p>
          <a:p>
            <a:pPr lvl="1"/>
            <a:r>
              <a:rPr lang="en-US" dirty="0"/>
              <a:t>Is the distribution of workload fair and equitable?</a:t>
            </a:r>
          </a:p>
          <a:p>
            <a:r>
              <a:rPr lang="en-US" dirty="0">
                <a:solidFill>
                  <a:srgbClr val="4258A6"/>
                </a:solidFill>
              </a:rPr>
              <a:t>Task assistance</a:t>
            </a:r>
          </a:p>
          <a:p>
            <a:pPr lvl="1"/>
            <a:r>
              <a:rPr lang="en-US" dirty="0"/>
              <a:t>Are team members offering and requesting help?</a:t>
            </a:r>
          </a:p>
          <a:p>
            <a:r>
              <a:rPr lang="en-US" dirty="0">
                <a:solidFill>
                  <a:srgbClr val="4258A6"/>
                </a:solidFill>
              </a:rPr>
              <a:t>Errors</a:t>
            </a:r>
          </a:p>
          <a:p>
            <a:pPr lvl="1"/>
            <a:r>
              <a:rPr lang="en-US" dirty="0"/>
              <a:t>Are we making errors? How do we self-correct?</a:t>
            </a:r>
          </a:p>
          <a:p>
            <a:r>
              <a:rPr lang="en-US" dirty="0">
                <a:solidFill>
                  <a:srgbClr val="4258A6"/>
                </a:solidFill>
              </a:rPr>
              <a:t>Resources</a:t>
            </a:r>
          </a:p>
          <a:p>
            <a:pPr lvl="1"/>
            <a:r>
              <a:rPr lang="en-US" dirty="0"/>
              <a:t>Do we have the staff, materials (e.g., medications), and expertise needed to handle this case?</a:t>
            </a:r>
          </a:p>
        </p:txBody>
      </p:sp>
      <p:sp>
        <p:nvSpPr>
          <p:cNvPr id="4" name="Slide Number Placeholder 3">
            <a:extLst>
              <a:ext uri="{FF2B5EF4-FFF2-40B4-BE49-F238E27FC236}">
                <a16:creationId xmlns:a16="http://schemas.microsoft.com/office/drawing/2014/main" id="{8DCE6E5C-5B32-5544-B823-7588AD628AC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AFE2CAA-D2E5-394E-BE3F-1AC33C3CE85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371354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omic Stri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9634</Words>
  <Application>Microsoft Office PowerPoint</Application>
  <PresentationFormat>Widescreen</PresentationFormat>
  <Paragraphs>673</Paragraphs>
  <Slides>41</Slides>
  <Notes>40</Notes>
  <HiddenSlides>0</HiddenSlides>
  <MMClips>1</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41</vt:i4>
      </vt:variant>
    </vt:vector>
  </HeadingPairs>
  <TitlesOfParts>
    <vt:vector size="52" baseType="lpstr">
      <vt:lpstr>Arial</vt:lpstr>
      <vt:lpstr>Calibri</vt:lpstr>
      <vt:lpstr>Calibri Light</vt:lpstr>
      <vt:lpstr>Courier New</vt:lpstr>
      <vt:lpstr>Times</vt:lpstr>
      <vt:lpstr>Wingdings</vt:lpstr>
      <vt:lpstr>1_Office Theme</vt:lpstr>
      <vt:lpstr>2_Office Theme</vt:lpstr>
      <vt:lpstr>5_Comic Strip</vt:lpstr>
      <vt:lpstr>3_Office Theme</vt:lpstr>
      <vt:lpstr>Photo Editor Photo</vt:lpstr>
      <vt:lpstr>Situation Monitoring Severe Hypertension</vt:lpstr>
      <vt:lpstr>Monitor To Establish Awareness</vt:lpstr>
      <vt:lpstr>What Do You See?</vt:lpstr>
      <vt:lpstr>Strategies</vt:lpstr>
      <vt:lpstr>What Are Briefs and Huddles?</vt:lpstr>
      <vt:lpstr>Briefs At patient admission</vt:lpstr>
      <vt:lpstr>Huddles Ad hoc response to changing circumstances</vt:lpstr>
      <vt:lpstr>Points of Discussion in Briefs &amp; Huddles</vt:lpstr>
      <vt:lpstr>Some Teamwork Considerations for  Briefs and Huddles</vt:lpstr>
      <vt:lpstr>Hypertension-Specific Planning</vt:lpstr>
      <vt:lpstr>Application to 4 Rs: Briefs &amp; Huddles</vt:lpstr>
      <vt:lpstr>Huddle/Brief Practice</vt:lpstr>
      <vt:lpstr>Severe Hypertension Huddle</vt:lpstr>
      <vt:lpstr>Severe Hypertension Huddle</vt:lpstr>
      <vt:lpstr>Severe Hypertension Huddle</vt:lpstr>
      <vt:lpstr>Severe Hypertension Huddle</vt:lpstr>
      <vt:lpstr>Severe Hypertension Huddle</vt:lpstr>
      <vt:lpstr>Severe Hypertension Huddle</vt:lpstr>
      <vt:lpstr>Severe Hypertension Huddle</vt:lpstr>
      <vt:lpstr>Severe Hypertension Huddle</vt:lpstr>
      <vt:lpstr>Debrief aka, After-Action Review</vt:lpstr>
      <vt:lpstr>Debriefing at a Minimum </vt:lpstr>
      <vt:lpstr>Some Teamwork Considerations for Debriefs</vt:lpstr>
      <vt:lpstr>Debriefing Questions for Hypertension</vt:lpstr>
      <vt:lpstr>Debrief Ground Rules</vt:lpstr>
      <vt:lpstr>Debrief Discussion Tips</vt:lpstr>
      <vt:lpstr>Application to 4 Rs: Debriefs</vt:lpstr>
      <vt:lpstr>Debrief video</vt:lpstr>
      <vt:lpstr>Discussing the Debrief Video:  Pros</vt:lpstr>
      <vt:lpstr>Discussing the Debrief Video:  Limitations</vt:lpstr>
      <vt:lpstr>Debrief Practice</vt:lpstr>
      <vt:lpstr>Severe Hypertension Debrief</vt:lpstr>
      <vt:lpstr>Severe Hypertension Debrief</vt:lpstr>
      <vt:lpstr>Severe Hypertension Debrief</vt:lpstr>
      <vt:lpstr>Severe Hypertension Debrief</vt:lpstr>
      <vt:lpstr>Severe Hypertension Debrief</vt:lpstr>
      <vt:lpstr>Severe Hypertension Debrief</vt:lpstr>
      <vt:lpstr>Severe Hypertension Debrief</vt:lpstr>
      <vt:lpstr>Summary</vt:lpstr>
      <vt:lpstr>Resources</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Situation Monitoring: Severe Hypertension - PowerPoint Presentation</dc:title>
  <dc:subject>Safety Program for Perinatal Care II</dc:subject>
  <dc:creator>"Agency for Healthcare Research and Quality (AHRQ)"</dc:creator>
  <cp:keywords>Safety Program for Perinatal Care II</cp:keywords>
  <cp:lastModifiedBy>Ramage, Kathryn (AHRQ/OC) (CTR)</cp:lastModifiedBy>
  <cp:revision>14</cp:revision>
  <dcterms:created xsi:type="dcterms:W3CDTF">2020-01-23T19:10:07Z</dcterms:created>
  <dcterms:modified xsi:type="dcterms:W3CDTF">2023-07-02T17:44:16Z</dcterms:modified>
  <cp:category>patient safety</cp:category>
</cp:coreProperties>
</file>