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4" autoAdjust="0"/>
    <p:restoredTop sz="86374" autoAdjust="0"/>
  </p:normalViewPr>
  <p:slideViewPr>
    <p:cSldViewPr>
      <p:cViewPr varScale="1">
        <p:scale>
          <a:sx n="130" d="100"/>
          <a:sy n="130" d="100"/>
        </p:scale>
        <p:origin x="-1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53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9289A-E37A-A341-8A66-FBB39B7E9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178ED-A4CA-D245-AD0E-662D6CAEB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9F72B-974B-EA46-9909-B17F80EA6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3E448-5A43-3E4F-B250-11300C7D3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5A318-5E96-7243-A372-8EB39916B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63B42-32D7-D543-AA03-547F6EE3A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209FC-F5CE-BA49-A334-55B8E0591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EE9A0-BB08-944D-8CBF-286B7D782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DE1AC-B595-6648-BD26-6BF2E5E51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4C32-ED87-8349-95FA-FEC65E748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56031-8D16-7849-9287-A907A869C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6ECA7-7F29-424E-B23E-426868A26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45DBFD9-495E-D546-8B59-F9A3F7FA60F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73250"/>
            <a:ext cx="7772400" cy="1250950"/>
          </a:xfrm>
        </p:spPr>
        <p:txBody>
          <a:bodyPr/>
          <a:lstStyle/>
          <a:p>
            <a:pPr eaLnBrk="1" hangingPunct="1"/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Hospital admission rates through the emergency department: An important, expensive source of variation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Jesse M. Pines, MD, MBA, MSCE</a:t>
            </a:r>
          </a:p>
          <a:p>
            <a:pPr eaLnBrk="1" hangingPunct="1">
              <a:buFont typeface="Wingdings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Mark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Zocchi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George Washington University	AHRQ Annual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Three categories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Clear cut admissions</a:t>
            </a:r>
          </a:p>
          <a:p>
            <a:pPr lvl="2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AMI, stroke, severely-injured trauma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Clear cut discharges</a:t>
            </a:r>
          </a:p>
          <a:p>
            <a:pPr lvl="2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Minor conditions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The remainder</a:t>
            </a:r>
          </a:p>
          <a:p>
            <a:pPr lvl="2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Shades of gray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Specific Aims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Explore the regional variation in hospital-level ED admission rate across a wide sample of hospitals.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Determine predictors the hospital-level ED admission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Hospital-level factors, ED case-mix, and age-mix, and local economic factors that may drive differences in admission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Determine the contribution of local standards of care to explain hospital-level variation in admission rate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Methods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HCUP Data from 2008</a:t>
            </a:r>
          </a:p>
          <a:p>
            <a:pPr eaLnBrk="1" hangingPunct="1"/>
            <a:r>
              <a:rPr lang="en-US">
                <a:latin typeface="Arial" charset="0"/>
              </a:rPr>
              <a:t>All ED encounters from the 2,558 hospital-based EDs in the 28 states</a:t>
            </a:r>
          </a:p>
          <a:p>
            <a:pPr lvl="1" eaLnBrk="1" hangingPunct="1"/>
            <a:r>
              <a:rPr lang="en-US">
                <a:latin typeface="Arial" charset="0"/>
              </a:rPr>
              <a:t>Had a SID and a SEDD to HCUP in 2008 </a:t>
            </a:r>
          </a:p>
          <a:p>
            <a:pPr eaLnBrk="1" hangingPunct="1"/>
            <a:r>
              <a:rPr lang="en-US">
                <a:latin typeface="Arial" charset="0"/>
              </a:rPr>
              <a:t>Calculate an admission rate for each ED</a:t>
            </a:r>
          </a:p>
          <a:p>
            <a:pPr lvl="1" eaLnBrk="1" hangingPunct="1"/>
            <a:r>
              <a:rPr lang="en-US">
                <a:latin typeface="Arial" charset="0"/>
              </a:rPr>
              <a:t>Transfers included as admissions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Methods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Exclusions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EDs removed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atypical characteristics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639 EDs removed with an annual volume &lt; 8,408, the 25th percentile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Removed 4 EDs with admit rate &gt; 49%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HCUP requirements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Counties &lt; 2 hospitals not appear in a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Additional exclusions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Empirical analysis of the effects of local practice patterns on a facility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s ED admission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Excluded 493 facilities that had the only ED in the county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1,376 EDs: Final sample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Calculated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County-level ED admission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Age-mix proportions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Insurance proportions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Case-mix: 25 most common CCS categories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Other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Hospital factors (2008 AHA survey)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Trauma-level (2008 TIEP survey)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Community-factors (2007-8 ARF)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Methods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Mapped of ED admission rates at the county level.</a:t>
            </a:r>
          </a:p>
          <a:p>
            <a:pPr eaLnBrk="1" hangingPunct="1"/>
            <a:r>
              <a:rPr lang="en-US">
                <a:latin typeface="Arial" charset="0"/>
              </a:rPr>
              <a:t>Each ED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admission rate was weighted by its annual volume</a:t>
            </a:r>
          </a:p>
          <a:p>
            <a:pPr eaLnBrk="1" hangingPunct="1"/>
            <a:r>
              <a:rPr lang="en-US">
                <a:latin typeface="Arial" charset="0"/>
              </a:rPr>
              <a:t>Counties that did not have a sufficient number of EDs or which are in states that did not provide a SID and a SEDD are in gray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lvl="1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Methods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Adjusted analysis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Other factors associated with variations in ED admission rates using multivariate analysis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Hospital-level ED admission rate (dependent variable).  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Natural log of the dependent variable and the continuous independent variables so that the coefficients on the </a:t>
            </a:r>
            <a:r>
              <a:rPr lang="en-US" dirty="0" err="1" smtClean="0"/>
              <a:t>regressors</a:t>
            </a:r>
            <a:r>
              <a:rPr lang="en-US" dirty="0" smtClean="0"/>
              <a:t> are </a:t>
            </a:r>
            <a:r>
              <a:rPr lang="en-US" dirty="0" err="1" smtClean="0"/>
              <a:t>elasticities</a:t>
            </a:r>
            <a:r>
              <a:rPr lang="en-US" dirty="0" smtClean="0"/>
              <a:t>.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Clustered at the hospital-level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Results</a:t>
            </a:r>
          </a:p>
        </p:txBody>
      </p:sp>
      <p:graphicFrame>
        <p:nvGraphicFramePr>
          <p:cNvPr id="33022" name="Group 25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6126163"/>
                <a:gridCol w="1082675"/>
                <a:gridCol w="1020762"/>
              </a:tblGrid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Variable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Std. Dev.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Patient Characteristics of EDs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resulting in admission or transfer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Medicare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Medicaid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private insurance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by the uninsured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15.9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other source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0 to 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18 to 34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35 to 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55 to 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65+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Results</a:t>
            </a:r>
          </a:p>
        </p:txBody>
      </p:sp>
      <p:graphicFrame>
        <p:nvGraphicFramePr>
          <p:cNvPr id="35127" name="Group 3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799"/>
        </p:xfrm>
        <a:graphic>
          <a:graphicData uri="http://schemas.openxmlformats.org/drawingml/2006/table">
            <a:tbl>
              <a:tblPr/>
              <a:tblGrid>
                <a:gridCol w="6126163"/>
                <a:gridCol w="1082675"/>
                <a:gridCol w="1020762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Hospital Characteristics of EDs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Std 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Number of inpatient beds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265.5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225.0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ED volume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40,903.9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28,462.8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teaching hospitals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31.5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46.5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in an urban location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87.3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33.3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public hospitals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12.1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32.6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%of EDs at for-profit hospitals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15.5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36.3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non-profit hospitals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72.4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44.7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Level 1 trauma centers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8.9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28.5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Level 2 trauma centers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9.7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29.7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Level 3 trauma centers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7.6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26.4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EDs at non-trauma centers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73.8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44.0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Socioeconomic  and market characteristics of EDs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 encounters resulting in admission, county level with subject ED excluded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18.0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7.1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 Per capita income, county level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$39,954.1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13,268.7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General practice MDs providing patient care per 100,000, county level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29.1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13.8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21508" name="Picture 5" descr="County ED Admission Rates. Map of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038"/>
            <a:ext cx="86868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Disclosures / Funding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AHRQ</a:t>
            </a:r>
          </a:p>
          <a:p>
            <a:pPr eaLnBrk="1" hangingPunct="1"/>
            <a:r>
              <a:rPr lang="en-US">
                <a:latin typeface="Arial" charset="0"/>
              </a:rPr>
              <a:t>Robert Wood Johnson Foundation</a:t>
            </a:r>
          </a:p>
          <a:p>
            <a:pPr eaLnBrk="1" hangingPunct="1"/>
            <a:r>
              <a:rPr lang="en-US">
                <a:latin typeface="Arial" charset="0"/>
              </a:rPr>
              <a:t>National Priorities Partnership on Aging</a:t>
            </a:r>
          </a:p>
          <a:p>
            <a:pPr eaLnBrk="1" hangingPunct="1"/>
            <a:r>
              <a:rPr lang="en-US">
                <a:latin typeface="Arial" charset="0"/>
              </a:rPr>
              <a:t>Department of Homeland Security</a:t>
            </a:r>
          </a:p>
          <a:p>
            <a:pPr eaLnBrk="1" hangingPunct="1"/>
            <a:r>
              <a:rPr lang="en-US">
                <a:latin typeface="Arial" charset="0"/>
              </a:rPr>
              <a:t>Kingdom of Saudi Arabia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22532" name="Picture 4" descr="County ED Admission Rates. Map of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038"/>
            <a:ext cx="87630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Adjusted analysis</a:t>
            </a:r>
          </a:p>
        </p:txBody>
      </p:sp>
      <p:graphicFrame>
        <p:nvGraphicFramePr>
          <p:cNvPr id="39607" name="Group 69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97390"/>
        </p:xfrm>
        <a:graphic>
          <a:graphicData uri="http://schemas.openxmlformats.org/drawingml/2006/table">
            <a:tbl>
              <a:tblPr/>
              <a:tblGrid>
                <a:gridCol w="5865813"/>
                <a:gridCol w="1320800"/>
                <a:gridCol w="1042987"/>
              </a:tblGrid>
              <a:tr h="781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Variable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Coefficient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t-statistic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Intercept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2.746**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Patient Characteristics of EDs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Medicare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0.236**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Medicaid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by the uninsured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1.31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paid by other source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0 to 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18 to 34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-0.181*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-2.37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35 to 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0.065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of ED encounters aged 55 to 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5" name="Rectangle 694"/>
          <p:cNvSpPr>
            <a:spLocks noChangeArrowheads="1"/>
          </p:cNvSpPr>
          <p:nvPr/>
        </p:nvSpPr>
        <p:spPr bwMode="auto">
          <a:xfrm>
            <a:off x="457200" y="6186488"/>
            <a:ext cx="8556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/>
              <a:t>** p &lt; .01</a:t>
            </a:r>
          </a:p>
          <a:p>
            <a:r>
              <a:rPr lang="en-US" sz="1000"/>
              <a:t>* p &lt; .05</a:t>
            </a:r>
          </a:p>
          <a:p>
            <a:pPr>
              <a:buFontTx/>
              <a:buChar char="•"/>
            </a:pPr>
            <a:r>
              <a:rPr lang="en-US" sz="1000"/>
              <a:t>†   p &lt; .10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Adjusted Analysis</a:t>
            </a:r>
          </a:p>
        </p:txBody>
      </p:sp>
      <p:graphicFrame>
        <p:nvGraphicFramePr>
          <p:cNvPr id="41232" name="Group 27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3443"/>
        </p:xfrm>
        <a:graphic>
          <a:graphicData uri="http://schemas.openxmlformats.org/drawingml/2006/table">
            <a:tbl>
              <a:tblPr/>
              <a:tblGrid>
                <a:gridCol w="5865813"/>
                <a:gridCol w="1320800"/>
                <a:gridCol w="1042987"/>
              </a:tblGrid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Hospital Characteristics of EDs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Coefficient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T-statistic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Number of inpatient beds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0.168**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9.04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ED volume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-0.080**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-3.01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Teaching hospital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0.032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1.72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Urban location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0.004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0.13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For-profit hospital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0.054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1.95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Non-profit hospital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-0.012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-0.56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Level 1 trauma center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0.118**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4.66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Level 2 trauma center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0.014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0.64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Level 3 trauma center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0.006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0.27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Socioeconomic  and market characteristics of EDs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% of ED encounters resulting in admission, county level with subject ED excluded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0.145**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4.78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 Per capita income, county level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0.007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0.21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General practice MDs providing patient care per 100,000, county level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-0.073**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-3.68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1" name="Rectangle 273"/>
          <p:cNvSpPr>
            <a:spLocks noChangeArrowheads="1"/>
          </p:cNvSpPr>
          <p:nvPr/>
        </p:nvSpPr>
        <p:spPr bwMode="auto">
          <a:xfrm>
            <a:off x="457200" y="6186488"/>
            <a:ext cx="8556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/>
              <a:t>** p &lt; .01</a:t>
            </a:r>
          </a:p>
          <a:p>
            <a:r>
              <a:rPr lang="en-US" sz="1000"/>
              <a:t>* p &lt; .05</a:t>
            </a:r>
          </a:p>
          <a:p>
            <a:pPr>
              <a:buFontTx/>
              <a:buChar char="•"/>
            </a:pPr>
            <a:r>
              <a:rPr lang="en-US" sz="1000"/>
              <a:t>†   p &lt; .10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Discussion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Patient-level characteristics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% Medicare (higher -&gt; higher)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% 18-34 (higher -&gt; lower)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Hospital-level characteristics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Number of inpatient beds (higher -&gt; higher)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ED volume (higher -&gt; lower)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Teaching hospital (Yes -&gt; higher)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Level 1 trauma center (Yes -&gt; higher)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Discussion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Community-level characteristics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County-level admission rate (higher -&gt; higher)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Number of primary care doctors (higher -&gt; lower)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There is tremendous variability in ED admission rates across 28 states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May be the most expensive, regular discretionary decision in U.S. healthcare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Patient &amp; Hospital-level factors predict admission rates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Medicare &amp; hospitals more likely to receive admissions (trauma, teaching, larger)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Conclusion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Community-factors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Significant standard of care effect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Impact of local primary care MDs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Future Directions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Exploring specific diagnoses that may drive this impact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Pneumonia, DVT, Chest pain, others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Testing solutions to control variation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Clinical decision rules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mtClean="0"/>
              <a:t>Enhancing care coordination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Study team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Ryan Mutter (AHRQ)</a:t>
            </a:r>
          </a:p>
          <a:p>
            <a:pPr eaLnBrk="1" hangingPunct="1"/>
            <a:r>
              <a:rPr lang="en-US">
                <a:latin typeface="Arial" charset="0"/>
              </a:rPr>
              <a:t>Mark Zocchi (GWU)</a:t>
            </a:r>
          </a:p>
          <a:p>
            <a:pPr eaLnBrk="1" hangingPunct="1"/>
            <a:r>
              <a:rPr lang="en-US">
                <a:latin typeface="Arial" charset="0"/>
              </a:rPr>
              <a:t>Andriana Hohlbauch (Thomson-Reuters)</a:t>
            </a:r>
          </a:p>
          <a:p>
            <a:pPr eaLnBrk="1" hangingPunct="1"/>
            <a:r>
              <a:rPr lang="en-US">
                <a:latin typeface="Arial" charset="0"/>
              </a:rPr>
              <a:t>David Ross (Thomson-Reuters)</a:t>
            </a:r>
          </a:p>
          <a:p>
            <a:pPr eaLnBrk="1" hangingPunct="1"/>
            <a:r>
              <a:rPr lang="en-US">
                <a:latin typeface="Arial" charset="0"/>
              </a:rPr>
              <a:t>Rachel Henke (Thomson-Reuters)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HCUP Data: 125 million ED visits in 2008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/>
              <a:t>15.5% admission rate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/>
              <a:t>19.4 million hospitalizations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/>
              <a:t>ED visit growth outpacing population growth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Why are EDs so popular?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/>
              <a:t>Variable outpatient primary care availability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/>
              <a:t>High-technology care has become the standard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/>
              <a:t>Patient preferences / convenience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>
              <a:ea typeface="+mn-ea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EDs are becoming the hospital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front door</a:t>
            </a:r>
          </a:p>
          <a:p>
            <a:pPr eaLnBrk="1" hangingPunct="1"/>
            <a:r>
              <a:rPr lang="en-US">
                <a:latin typeface="Arial" charset="0"/>
              </a:rPr>
              <a:t>2008 v. 1997</a:t>
            </a:r>
          </a:p>
          <a:p>
            <a:pPr lvl="1" eaLnBrk="1" hangingPunct="1"/>
            <a:r>
              <a:rPr lang="en-US">
                <a:latin typeface="Arial" charset="0"/>
              </a:rPr>
              <a:t>43% of U.S. hospital admissions originated in the ED v. 37% </a:t>
            </a:r>
          </a:p>
          <a:p>
            <a:pPr lvl="1" eaLnBrk="1" hangingPunct="1"/>
            <a:r>
              <a:rPr lang="en-US">
                <a:latin typeface="Arial" charset="0"/>
              </a:rPr>
              <a:t>Mean charge per hospital stay - $29,046 v. $11,281.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Why are ED admissions important?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Variation in inpatient charges are one of the major drivers of cost variation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600">
                <a:latin typeface="Arial" charset="0"/>
              </a:rPr>
              <a:t>Welch NEJM 1993</a:t>
            </a:r>
          </a:p>
        </p:txBody>
      </p:sp>
      <p:grpSp>
        <p:nvGrpSpPr>
          <p:cNvPr id="2" name="Group 1" descr="Variation in inpatient charges diagrams"/>
          <p:cNvGrpSpPr/>
          <p:nvPr/>
        </p:nvGrpSpPr>
        <p:grpSpPr>
          <a:xfrm>
            <a:off x="533400" y="3124200"/>
            <a:ext cx="7993063" cy="2578100"/>
            <a:chOff x="533400" y="3124200"/>
            <a:chExt cx="7993063" cy="2578100"/>
          </a:xfrm>
        </p:grpSpPr>
        <p:pic>
          <p:nvPicPr>
            <p:cNvPr id="819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24200"/>
              <a:ext cx="3954463" cy="257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29000"/>
              <a:ext cx="373380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Hospital Care Intensity (HCI)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err="1">
                <a:latin typeface="Arial" charset="0"/>
              </a:rPr>
              <a:t>www.dartmouthatlas.org</a:t>
            </a:r>
            <a:endParaRPr lang="en-US" sz="2800" dirty="0">
              <a:latin typeface="Arial" charset="0"/>
            </a:endParaRPr>
          </a:p>
        </p:txBody>
      </p:sp>
      <p:pic>
        <p:nvPicPr>
          <p:cNvPr id="9220" name="Picture 4" descr="www.dartmouthatlas.org&#10;Screen 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54102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The perspective of the 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>
                <a:ea typeface="+mn-ea"/>
              </a:rPr>
              <a:t>Why admit someone?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/>
              <a:t>Requires hospital resources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/>
              <a:t>Critically ill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/>
              <a:t>Is unable to access a timely resource outside the hospital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/>
              <a:t>Has a high-risk presentation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mtClean="0"/>
              <a:t>Other reasons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Variation in the decision to admit from the ED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2-3 fold variation in the decision for primary care practices to hospitalize on emergency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Individual ED physician admission rates vary in Canada: 8% - 17%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Emergency physicians more likely to admit than family physicians or internal medicine physicians.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Differences in risk tolerance by individual physicians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Malpractice fear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Differences in patient &amp; community resources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298</TotalTime>
  <Words>1364</Words>
  <Application>Microsoft Macintosh PowerPoint</Application>
  <PresentationFormat>On-screen Show (4:3)</PresentationFormat>
  <Paragraphs>318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Wingdings</vt:lpstr>
      <vt:lpstr>Calibri</vt:lpstr>
      <vt:lpstr>Times New Roman</vt:lpstr>
      <vt:lpstr>Orbit</vt:lpstr>
      <vt:lpstr>Hospital admission rates through the emergency department: An important, expensive source of variation</vt:lpstr>
      <vt:lpstr>Disclosures / Funding</vt:lpstr>
      <vt:lpstr>Study team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Specific Aims</vt:lpstr>
      <vt:lpstr>Methods</vt:lpstr>
      <vt:lpstr>Methods</vt:lpstr>
      <vt:lpstr>Methods</vt:lpstr>
      <vt:lpstr>Methods</vt:lpstr>
      <vt:lpstr>Methods</vt:lpstr>
      <vt:lpstr>Results</vt:lpstr>
      <vt:lpstr>Results</vt:lpstr>
      <vt:lpstr>PowerPoint Presentation</vt:lpstr>
      <vt:lpstr>PowerPoint Presentation</vt:lpstr>
      <vt:lpstr>Adjusted analysis</vt:lpstr>
      <vt:lpstr>Adjusted Analysis</vt:lpstr>
      <vt:lpstr>Discussion</vt:lpstr>
      <vt:lpstr>Discussion</vt:lpstr>
      <vt:lpstr>Conclusion</vt:lpstr>
      <vt:lpstr>Conclusion</vt:lpstr>
      <vt:lpstr>Future Directions</vt:lpstr>
    </vt:vector>
  </TitlesOfParts>
  <Company>GWUMC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admission rates through the emergency department: An important, expensive source of variation</dc:title>
  <dc:creator>Jesse Pines</dc:creator>
  <cp:lastModifiedBy>Vanessa Graham</cp:lastModifiedBy>
  <cp:revision>8</cp:revision>
  <dcterms:created xsi:type="dcterms:W3CDTF">2011-09-19T16:45:00Z</dcterms:created>
  <dcterms:modified xsi:type="dcterms:W3CDTF">2011-10-21T18:38:20Z</dcterms:modified>
</cp:coreProperties>
</file>