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459" r:id="rId2"/>
    <p:sldId id="462" r:id="rId3"/>
    <p:sldId id="415" r:id="rId4"/>
    <p:sldId id="416" r:id="rId5"/>
    <p:sldId id="463" r:id="rId6"/>
    <p:sldId id="464" r:id="rId7"/>
    <p:sldId id="418" r:id="rId8"/>
    <p:sldId id="460" r:id="rId9"/>
    <p:sldId id="421" r:id="rId10"/>
    <p:sldId id="422" r:id="rId11"/>
    <p:sldId id="423" r:id="rId12"/>
    <p:sldId id="483" r:id="rId13"/>
    <p:sldId id="424" r:id="rId14"/>
    <p:sldId id="485" r:id="rId15"/>
    <p:sldId id="486" r:id="rId16"/>
    <p:sldId id="426" r:id="rId17"/>
    <p:sldId id="427" r:id="rId18"/>
    <p:sldId id="484" r:id="rId19"/>
    <p:sldId id="428" r:id="rId20"/>
    <p:sldId id="429" r:id="rId21"/>
    <p:sldId id="430" r:id="rId22"/>
    <p:sldId id="431" r:id="rId23"/>
    <p:sldId id="432" r:id="rId24"/>
    <p:sldId id="433" r:id="rId25"/>
    <p:sldId id="434" r:id="rId26"/>
    <p:sldId id="469" r:id="rId27"/>
    <p:sldId id="436" r:id="rId28"/>
    <p:sldId id="437" r:id="rId29"/>
    <p:sldId id="438" r:id="rId30"/>
    <p:sldId id="439" r:id="rId31"/>
    <p:sldId id="440" r:id="rId32"/>
    <p:sldId id="441" r:id="rId33"/>
    <p:sldId id="442" r:id="rId34"/>
    <p:sldId id="443" r:id="rId35"/>
    <p:sldId id="444" r:id="rId36"/>
    <p:sldId id="445" r:id="rId37"/>
    <p:sldId id="470" r:id="rId38"/>
    <p:sldId id="446" r:id="rId39"/>
    <p:sldId id="447" r:id="rId40"/>
    <p:sldId id="448" r:id="rId41"/>
    <p:sldId id="449" r:id="rId42"/>
    <p:sldId id="450" r:id="rId43"/>
    <p:sldId id="451" r:id="rId44"/>
    <p:sldId id="465" r:id="rId45"/>
    <p:sldId id="452" r:id="rId46"/>
    <p:sldId id="466" r:id="rId47"/>
    <p:sldId id="453" r:id="rId48"/>
    <p:sldId id="467" r:id="rId49"/>
    <p:sldId id="468" r:id="rId50"/>
    <p:sldId id="454" r:id="rId51"/>
    <p:sldId id="461" r:id="rId52"/>
    <p:sldId id="455" r:id="rId53"/>
    <p:sldId id="456" r:id="rId54"/>
    <p:sldId id="471" r:id="rId55"/>
    <p:sldId id="472" r:id="rId56"/>
    <p:sldId id="473" r:id="rId57"/>
    <p:sldId id="474" r:id="rId58"/>
    <p:sldId id="475" r:id="rId59"/>
    <p:sldId id="476" r:id="rId60"/>
    <p:sldId id="477" r:id="rId61"/>
    <p:sldId id="478" r:id="rId62"/>
    <p:sldId id="479" r:id="rId63"/>
    <p:sldId id="480" r:id="rId64"/>
    <p:sldId id="481" r:id="rId65"/>
    <p:sldId id="482"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a Conner" initials="DC" lastIdx="5" clrIdx="0">
    <p:extLst/>
  </p:cmAuthor>
  <p:cmAuthor id="2" name="Alaina Fournier" initials="AKF" lastIdx="9" clrIdx="1"/>
  <p:cmAuthor id="3" name="Windows User" initials="WU"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E40"/>
    <a:srgbClr val="008000"/>
    <a:srgbClr val="050E7E"/>
    <a:srgbClr val="009E00"/>
    <a:srgbClr val="54B2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46" autoAdjust="0"/>
    <p:restoredTop sz="96370" autoAdjust="0"/>
  </p:normalViewPr>
  <p:slideViewPr>
    <p:cSldViewPr snapToGrid="0">
      <p:cViewPr varScale="1">
        <p:scale>
          <a:sx n="119" d="100"/>
          <a:sy n="119" d="100"/>
        </p:scale>
        <p:origin x="-1368"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4" d="100"/>
          <a:sy n="84" d="100"/>
        </p:scale>
        <p:origin x="297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488CFC-EE6B-45CB-A127-3796B6A9C6ED}" type="datetimeFigureOut">
              <a:rPr lang="en-US" smtClean="0"/>
              <a:t>9/7/2016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122812-FD6A-4164-8F8D-756F4FA160A1}" type="slidenum">
              <a:rPr lang="en-US" smtClean="0"/>
              <a:t>‹#›</a:t>
            </a:fld>
            <a:endParaRPr lang="en-US" dirty="0"/>
          </a:p>
        </p:txBody>
      </p:sp>
    </p:spTree>
    <p:extLst>
      <p:ext uri="{BB962C8B-B14F-4D97-AF65-F5344CB8AC3E}">
        <p14:creationId xmlns:p14="http://schemas.microsoft.com/office/powerpoint/2010/main" val="1719130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22812-FD6A-4164-8F8D-756F4FA160A1}" type="slidenum">
              <a:rPr lang="en-US" smtClean="0"/>
              <a:t>1</a:t>
            </a:fld>
            <a:endParaRPr lang="en-US" dirty="0"/>
          </a:p>
        </p:txBody>
      </p:sp>
    </p:spTree>
    <p:extLst>
      <p:ext uri="{BB962C8B-B14F-4D97-AF65-F5344CB8AC3E}">
        <p14:creationId xmlns:p14="http://schemas.microsoft.com/office/powerpoint/2010/main" val="2080825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22812-FD6A-4164-8F8D-756F4FA160A1}" type="slidenum">
              <a:rPr lang="en-US" smtClean="0"/>
              <a:t>10</a:t>
            </a:fld>
            <a:endParaRPr lang="en-US" dirty="0"/>
          </a:p>
        </p:txBody>
      </p:sp>
    </p:spTree>
    <p:extLst>
      <p:ext uri="{BB962C8B-B14F-4D97-AF65-F5344CB8AC3E}">
        <p14:creationId xmlns:p14="http://schemas.microsoft.com/office/powerpoint/2010/main" val="291306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p:txBody>
      </p:sp>
      <p:sp>
        <p:nvSpPr>
          <p:cNvPr id="4" name="Slide Number Placeholder 3"/>
          <p:cNvSpPr>
            <a:spLocks noGrp="1"/>
          </p:cNvSpPr>
          <p:nvPr>
            <p:ph type="sldNum" sz="quarter" idx="10"/>
          </p:nvPr>
        </p:nvSpPr>
        <p:spPr/>
        <p:txBody>
          <a:bodyPr/>
          <a:lstStyle/>
          <a:p>
            <a:fld id="{00122812-FD6A-4164-8F8D-756F4FA160A1}" type="slidenum">
              <a:rPr lang="en-US" smtClean="0"/>
              <a:t>11</a:t>
            </a:fld>
            <a:endParaRPr lang="en-US" dirty="0"/>
          </a:p>
        </p:txBody>
      </p:sp>
    </p:spTree>
    <p:extLst>
      <p:ext uri="{BB962C8B-B14F-4D97-AF65-F5344CB8AC3E}">
        <p14:creationId xmlns:p14="http://schemas.microsoft.com/office/powerpoint/2010/main" val="1456457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p:txBody>
      </p:sp>
      <p:sp>
        <p:nvSpPr>
          <p:cNvPr id="4" name="Slide Number Placeholder 3"/>
          <p:cNvSpPr>
            <a:spLocks noGrp="1"/>
          </p:cNvSpPr>
          <p:nvPr>
            <p:ph type="sldNum" sz="quarter" idx="10"/>
          </p:nvPr>
        </p:nvSpPr>
        <p:spPr/>
        <p:txBody>
          <a:bodyPr/>
          <a:lstStyle/>
          <a:p>
            <a:fld id="{00122812-FD6A-4164-8F8D-756F4FA160A1}" type="slidenum">
              <a:rPr lang="en-US" smtClean="0"/>
              <a:t>12</a:t>
            </a:fld>
            <a:endParaRPr lang="en-US" dirty="0"/>
          </a:p>
        </p:txBody>
      </p:sp>
    </p:spTree>
    <p:extLst>
      <p:ext uri="{BB962C8B-B14F-4D97-AF65-F5344CB8AC3E}">
        <p14:creationId xmlns:p14="http://schemas.microsoft.com/office/powerpoint/2010/main" val="285393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22812-FD6A-4164-8F8D-756F4FA160A1}" type="slidenum">
              <a:rPr lang="en-US" smtClean="0"/>
              <a:t>13</a:t>
            </a:fld>
            <a:endParaRPr lang="en-US" dirty="0"/>
          </a:p>
        </p:txBody>
      </p:sp>
    </p:spTree>
    <p:extLst>
      <p:ext uri="{BB962C8B-B14F-4D97-AF65-F5344CB8AC3E}">
        <p14:creationId xmlns:p14="http://schemas.microsoft.com/office/powerpoint/2010/main" val="1656943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a:noFill/>
        </p:spPr>
        <p:txBody>
          <a:bodyPr/>
          <a:lstStyle/>
          <a:p>
            <a:fld id="{698C5973-24F9-49A2-8EB3-5256A8B8B09A}" type="slidenum">
              <a:rPr lang="en-US" smtClean="0"/>
              <a:pPr/>
              <a:t>14</a:t>
            </a:fld>
            <a:endParaRPr lang="en-US"/>
          </a:p>
        </p:txBody>
      </p:sp>
    </p:spTree>
    <p:extLst>
      <p:ext uri="{BB962C8B-B14F-4D97-AF65-F5344CB8AC3E}">
        <p14:creationId xmlns:p14="http://schemas.microsoft.com/office/powerpoint/2010/main" val="1949093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Tahoma" panose="020B0604030504040204" pitchFamily="34" charset="0"/>
                <a:cs typeface="Arial" panose="020B0604020202020204" pitchFamily="34" charset="0"/>
              </a:defRPr>
            </a:lvl1pPr>
            <a:lvl2pPr marL="742950" indent="-285750" defTabSz="930275" eaLnBrk="0" hangingPunct="0">
              <a:defRPr>
                <a:solidFill>
                  <a:schemeClr val="tx1"/>
                </a:solidFill>
                <a:latin typeface="Tahoma" panose="020B0604030504040204" pitchFamily="34" charset="0"/>
                <a:cs typeface="Arial" panose="020B0604020202020204" pitchFamily="34" charset="0"/>
              </a:defRPr>
            </a:lvl2pPr>
            <a:lvl3pPr marL="1143000" indent="-228600" defTabSz="930275" eaLnBrk="0" hangingPunct="0">
              <a:defRPr>
                <a:solidFill>
                  <a:schemeClr val="tx1"/>
                </a:solidFill>
                <a:latin typeface="Tahoma" panose="020B0604030504040204" pitchFamily="34" charset="0"/>
                <a:cs typeface="Arial" panose="020B0604020202020204" pitchFamily="34" charset="0"/>
              </a:defRPr>
            </a:lvl3pPr>
            <a:lvl4pPr marL="1600200" indent="-228600" defTabSz="930275" eaLnBrk="0" hangingPunct="0">
              <a:defRPr>
                <a:solidFill>
                  <a:schemeClr val="tx1"/>
                </a:solidFill>
                <a:latin typeface="Tahoma" panose="020B0604030504040204" pitchFamily="34" charset="0"/>
                <a:cs typeface="Arial" panose="020B0604020202020204" pitchFamily="34" charset="0"/>
              </a:defRPr>
            </a:lvl4pPr>
            <a:lvl5pPr marL="2057400" indent="-228600" defTabSz="930275" eaLnBrk="0" hangingPunct="0">
              <a:defRPr>
                <a:solidFill>
                  <a:schemeClr val="tx1"/>
                </a:solidFill>
                <a:latin typeface="Tahoma" panose="020B060403050404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7B46A80-E2B1-4B50-9260-2013F1148A77}" type="slidenum">
              <a:rPr lang="en-US" altLang="en-US">
                <a:latin typeface="Arial" panose="020B0604020202020204" pitchFamily="34" charset="0"/>
              </a:rPr>
              <a:pPr eaLnBrk="1" hangingPunct="1"/>
              <a:t>15</a:t>
            </a:fld>
            <a:endParaRPr lang="en-US" altLang="en-US">
              <a:latin typeface="Arial" panose="020B0604020202020204" pitchFamily="34" charset="0"/>
            </a:endParaRPr>
          </a:p>
        </p:txBody>
      </p:sp>
      <p:sp>
        <p:nvSpPr>
          <p:cNvPr id="60419" name="Rectangle 2"/>
          <p:cNvSpPr>
            <a:spLocks noGrp="1" noRot="1" noChangeAspect="1" noChangeArrowheads="1" noTextEdit="1"/>
          </p:cNvSpPr>
          <p:nvPr>
            <p:ph type="sldImg"/>
          </p:nvPr>
        </p:nvSpPr>
        <p:spPr>
          <a:xfrm>
            <a:off x="1171575" y="695325"/>
            <a:ext cx="4641850" cy="3481388"/>
          </a:xfrm>
          <a:ln/>
        </p:spPr>
      </p:sp>
      <p:sp>
        <p:nvSpPr>
          <p:cNvPr id="60420" name="Rectangle 3"/>
          <p:cNvSpPr>
            <a:spLocks noGrp="1" noChangeArrowheads="1"/>
          </p:cNvSpPr>
          <p:nvPr>
            <p:ph type="body" idx="1"/>
          </p:nvPr>
        </p:nvSpPr>
        <p:spPr>
          <a:xfrm>
            <a:off x="698500" y="4410075"/>
            <a:ext cx="5588000"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97392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22812-FD6A-4164-8F8D-756F4FA160A1}" type="slidenum">
              <a:rPr lang="en-US" smtClean="0"/>
              <a:t>16</a:t>
            </a:fld>
            <a:endParaRPr lang="en-US" dirty="0"/>
          </a:p>
        </p:txBody>
      </p:sp>
    </p:spTree>
    <p:extLst>
      <p:ext uri="{BB962C8B-B14F-4D97-AF65-F5344CB8AC3E}">
        <p14:creationId xmlns:p14="http://schemas.microsoft.com/office/powerpoint/2010/main" val="2321620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22812-FD6A-4164-8F8D-756F4FA160A1}" type="slidenum">
              <a:rPr lang="en-US" smtClean="0"/>
              <a:t>17</a:t>
            </a:fld>
            <a:endParaRPr lang="en-US" dirty="0"/>
          </a:p>
        </p:txBody>
      </p:sp>
    </p:spTree>
    <p:extLst>
      <p:ext uri="{BB962C8B-B14F-4D97-AF65-F5344CB8AC3E}">
        <p14:creationId xmlns:p14="http://schemas.microsoft.com/office/powerpoint/2010/main" val="1980747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0C735DF9-DF3C-4AFE-B5D9-B42BC843920A}" type="slidenum">
              <a:rPr lang="en-US" smtClean="0">
                <a:solidFill>
                  <a:srgbClr val="000000"/>
                </a:solidFill>
                <a:latin typeface="Calibri" pitchFamily="34" charset="0"/>
                <a:ea typeface="ＭＳ Ｐゴシック"/>
                <a:cs typeface="ＭＳ Ｐゴシック"/>
              </a:rPr>
              <a:pPr/>
              <a:t>18</a:t>
            </a:fld>
            <a:endParaRPr lang="en-US">
              <a:solidFill>
                <a:srgbClr val="000000"/>
              </a:solidFill>
              <a:latin typeface="Calibri" pitchFamily="34" charset="0"/>
              <a:ea typeface="ＭＳ Ｐゴシック"/>
              <a:cs typeface="ＭＳ Ｐゴシック"/>
            </a:endParaRPr>
          </a:p>
        </p:txBody>
      </p:sp>
      <p:sp>
        <p:nvSpPr>
          <p:cNvPr id="52226" name="Rectangle 2"/>
          <p:cNvSpPr>
            <a:spLocks noGrp="1" noRot="1" noChangeAspect="1" noChangeArrowheads="1" noTextEdit="1"/>
          </p:cNvSpPr>
          <p:nvPr>
            <p:ph type="sldImg"/>
          </p:nvPr>
        </p:nvSpPr>
        <p:spPr>
          <a:xfrm>
            <a:off x="1173163" y="692150"/>
            <a:ext cx="4641850" cy="3481388"/>
          </a:xfrm>
          <a:ln/>
        </p:spPr>
      </p:sp>
      <p:sp>
        <p:nvSpPr>
          <p:cNvPr id="52227" name="Rectangle 3"/>
          <p:cNvSpPr>
            <a:spLocks noGrp="1" noChangeArrowheads="1"/>
          </p:cNvSpPr>
          <p:nvPr>
            <p:ph type="body" idx="1"/>
          </p:nvPr>
        </p:nvSpPr>
        <p:spPr>
          <a:xfrm>
            <a:off x="931650" y="4408807"/>
            <a:ext cx="5121701" cy="4180518"/>
          </a:xfrm>
          <a:noFill/>
          <a:ln/>
        </p:spPr>
        <p:txBody>
          <a:bodyPr/>
          <a:lstStyle/>
          <a:p>
            <a:pPr eaLnBrk="1" hangingPunct="1">
              <a:lnSpc>
                <a:spcPct val="90000"/>
              </a:lnSpc>
            </a:pPr>
            <a:endParaRPr lang="en-US" sz="1600" dirty="0">
              <a:ea typeface="ＭＳ Ｐゴシック"/>
              <a:cs typeface="ＭＳ Ｐゴシック"/>
            </a:endParaRPr>
          </a:p>
        </p:txBody>
      </p:sp>
    </p:spTree>
    <p:extLst>
      <p:ext uri="{BB962C8B-B14F-4D97-AF65-F5344CB8AC3E}">
        <p14:creationId xmlns:p14="http://schemas.microsoft.com/office/powerpoint/2010/main" val="934106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22812-FD6A-4164-8F8D-756F4FA160A1}" type="slidenum">
              <a:rPr lang="en-US" smtClean="0"/>
              <a:t>19</a:t>
            </a:fld>
            <a:endParaRPr lang="en-US" dirty="0"/>
          </a:p>
        </p:txBody>
      </p:sp>
    </p:spTree>
    <p:extLst>
      <p:ext uri="{BB962C8B-B14F-4D97-AF65-F5344CB8AC3E}">
        <p14:creationId xmlns:p14="http://schemas.microsoft.com/office/powerpoint/2010/main" val="2998121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22812-FD6A-4164-8F8D-756F4FA160A1}" type="slidenum">
              <a:rPr lang="en-US" smtClean="0"/>
              <a:t>2</a:t>
            </a:fld>
            <a:endParaRPr lang="en-US" dirty="0"/>
          </a:p>
        </p:txBody>
      </p:sp>
    </p:spTree>
    <p:extLst>
      <p:ext uri="{BB962C8B-B14F-4D97-AF65-F5344CB8AC3E}">
        <p14:creationId xmlns:p14="http://schemas.microsoft.com/office/powerpoint/2010/main" val="3045166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22812-FD6A-4164-8F8D-756F4FA160A1}" type="slidenum">
              <a:rPr lang="en-US" smtClean="0"/>
              <a:t>20</a:t>
            </a:fld>
            <a:endParaRPr lang="en-US" dirty="0"/>
          </a:p>
        </p:txBody>
      </p:sp>
    </p:spTree>
    <p:extLst>
      <p:ext uri="{BB962C8B-B14F-4D97-AF65-F5344CB8AC3E}">
        <p14:creationId xmlns:p14="http://schemas.microsoft.com/office/powerpoint/2010/main" val="1677237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22812-FD6A-4164-8F8D-756F4FA160A1}" type="slidenum">
              <a:rPr lang="en-US" smtClean="0"/>
              <a:t>21</a:t>
            </a:fld>
            <a:endParaRPr lang="en-US" dirty="0"/>
          </a:p>
        </p:txBody>
      </p:sp>
    </p:spTree>
    <p:extLst>
      <p:ext uri="{BB962C8B-B14F-4D97-AF65-F5344CB8AC3E}">
        <p14:creationId xmlns:p14="http://schemas.microsoft.com/office/powerpoint/2010/main" val="3162892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22812-FD6A-4164-8F8D-756F4FA160A1}" type="slidenum">
              <a:rPr lang="en-US" smtClean="0"/>
              <a:t>22</a:t>
            </a:fld>
            <a:endParaRPr lang="en-US" dirty="0"/>
          </a:p>
        </p:txBody>
      </p:sp>
    </p:spTree>
    <p:extLst>
      <p:ext uri="{BB962C8B-B14F-4D97-AF65-F5344CB8AC3E}">
        <p14:creationId xmlns:p14="http://schemas.microsoft.com/office/powerpoint/2010/main" val="539524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22812-FD6A-4164-8F8D-756F4FA160A1}" type="slidenum">
              <a:rPr lang="en-US" smtClean="0"/>
              <a:t>23</a:t>
            </a:fld>
            <a:endParaRPr lang="en-US" dirty="0"/>
          </a:p>
        </p:txBody>
      </p:sp>
    </p:spTree>
    <p:extLst>
      <p:ext uri="{BB962C8B-B14F-4D97-AF65-F5344CB8AC3E}">
        <p14:creationId xmlns:p14="http://schemas.microsoft.com/office/powerpoint/2010/main" val="1368441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22812-FD6A-4164-8F8D-756F4FA160A1}" type="slidenum">
              <a:rPr lang="en-US" smtClean="0"/>
              <a:t>24</a:t>
            </a:fld>
            <a:endParaRPr lang="en-US" dirty="0"/>
          </a:p>
        </p:txBody>
      </p:sp>
    </p:spTree>
    <p:extLst>
      <p:ext uri="{BB962C8B-B14F-4D97-AF65-F5344CB8AC3E}">
        <p14:creationId xmlns:p14="http://schemas.microsoft.com/office/powerpoint/2010/main" val="1692148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22812-FD6A-4164-8F8D-756F4FA160A1}" type="slidenum">
              <a:rPr lang="en-US" smtClean="0"/>
              <a:t>25</a:t>
            </a:fld>
            <a:endParaRPr lang="en-US" dirty="0"/>
          </a:p>
        </p:txBody>
      </p:sp>
    </p:spTree>
    <p:extLst>
      <p:ext uri="{BB962C8B-B14F-4D97-AF65-F5344CB8AC3E}">
        <p14:creationId xmlns:p14="http://schemas.microsoft.com/office/powerpoint/2010/main" val="538954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0E97A-F61D-4AA8-8919-D019D067D3F3}" type="slidenum">
              <a:rPr lang="en-US" smtClean="0"/>
              <a:t>26</a:t>
            </a:fld>
            <a:endParaRPr lang="en-US" dirty="0"/>
          </a:p>
        </p:txBody>
      </p:sp>
    </p:spTree>
    <p:extLst>
      <p:ext uri="{BB962C8B-B14F-4D97-AF65-F5344CB8AC3E}">
        <p14:creationId xmlns:p14="http://schemas.microsoft.com/office/powerpoint/2010/main" val="1669044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22812-FD6A-4164-8F8D-756F4FA160A1}" type="slidenum">
              <a:rPr lang="en-US" smtClean="0"/>
              <a:t>27</a:t>
            </a:fld>
            <a:endParaRPr lang="en-US" dirty="0"/>
          </a:p>
        </p:txBody>
      </p:sp>
    </p:spTree>
    <p:extLst>
      <p:ext uri="{BB962C8B-B14F-4D97-AF65-F5344CB8AC3E}">
        <p14:creationId xmlns:p14="http://schemas.microsoft.com/office/powerpoint/2010/main" val="172759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22812-FD6A-4164-8F8D-756F4FA160A1}" type="slidenum">
              <a:rPr lang="en-US" smtClean="0"/>
              <a:t>28</a:t>
            </a:fld>
            <a:endParaRPr lang="en-US" dirty="0"/>
          </a:p>
        </p:txBody>
      </p:sp>
    </p:spTree>
    <p:extLst>
      <p:ext uri="{BB962C8B-B14F-4D97-AF65-F5344CB8AC3E}">
        <p14:creationId xmlns:p14="http://schemas.microsoft.com/office/powerpoint/2010/main" val="600805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22812-FD6A-4164-8F8D-756F4FA160A1}" type="slidenum">
              <a:rPr lang="en-US" smtClean="0"/>
              <a:t>29</a:t>
            </a:fld>
            <a:endParaRPr lang="en-US" dirty="0"/>
          </a:p>
        </p:txBody>
      </p:sp>
    </p:spTree>
    <p:extLst>
      <p:ext uri="{BB962C8B-B14F-4D97-AF65-F5344CB8AC3E}">
        <p14:creationId xmlns:p14="http://schemas.microsoft.com/office/powerpoint/2010/main" val="3446483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D22368-3246-490B-9B90-25E18E8CE747}" type="slidenum">
              <a:rPr lang="en-US" smtClean="0"/>
              <a:t>3</a:t>
            </a:fld>
            <a:endParaRPr lang="en-US" dirty="0"/>
          </a:p>
        </p:txBody>
      </p:sp>
    </p:spTree>
    <p:extLst>
      <p:ext uri="{BB962C8B-B14F-4D97-AF65-F5344CB8AC3E}">
        <p14:creationId xmlns:p14="http://schemas.microsoft.com/office/powerpoint/2010/main" val="17274452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22812-FD6A-4164-8F8D-756F4FA160A1}" type="slidenum">
              <a:rPr lang="en-US" smtClean="0"/>
              <a:t>30</a:t>
            </a:fld>
            <a:endParaRPr lang="en-US" dirty="0"/>
          </a:p>
        </p:txBody>
      </p:sp>
    </p:spTree>
    <p:extLst>
      <p:ext uri="{BB962C8B-B14F-4D97-AF65-F5344CB8AC3E}">
        <p14:creationId xmlns:p14="http://schemas.microsoft.com/office/powerpoint/2010/main" val="406251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22812-FD6A-4164-8F8D-756F4FA160A1}" type="slidenum">
              <a:rPr lang="en-US" smtClean="0"/>
              <a:t>31</a:t>
            </a:fld>
            <a:endParaRPr lang="en-US" dirty="0"/>
          </a:p>
        </p:txBody>
      </p:sp>
    </p:spTree>
    <p:extLst>
      <p:ext uri="{BB962C8B-B14F-4D97-AF65-F5344CB8AC3E}">
        <p14:creationId xmlns:p14="http://schemas.microsoft.com/office/powerpoint/2010/main" val="1135707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22812-FD6A-4164-8F8D-756F4FA160A1}" type="slidenum">
              <a:rPr lang="en-US" smtClean="0"/>
              <a:t>32</a:t>
            </a:fld>
            <a:endParaRPr lang="en-US" dirty="0"/>
          </a:p>
        </p:txBody>
      </p:sp>
    </p:spTree>
    <p:extLst>
      <p:ext uri="{BB962C8B-B14F-4D97-AF65-F5344CB8AC3E}">
        <p14:creationId xmlns:p14="http://schemas.microsoft.com/office/powerpoint/2010/main" val="42144075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https://statindecisionaid.mayoclinic.org</a:t>
            </a:r>
          </a:p>
          <a:p>
            <a:endParaRPr lang="en-US" dirty="0"/>
          </a:p>
        </p:txBody>
      </p:sp>
      <p:sp>
        <p:nvSpPr>
          <p:cNvPr id="4" name="Slide Number Placeholder 3"/>
          <p:cNvSpPr>
            <a:spLocks noGrp="1"/>
          </p:cNvSpPr>
          <p:nvPr>
            <p:ph type="sldNum" sz="quarter" idx="10"/>
          </p:nvPr>
        </p:nvSpPr>
        <p:spPr/>
        <p:txBody>
          <a:bodyPr/>
          <a:lstStyle/>
          <a:p>
            <a:fld id="{00122812-FD6A-4164-8F8D-756F4FA160A1}" type="slidenum">
              <a:rPr lang="en-US" smtClean="0"/>
              <a:t>33</a:t>
            </a:fld>
            <a:endParaRPr lang="en-US" dirty="0"/>
          </a:p>
        </p:txBody>
      </p:sp>
    </p:spTree>
    <p:extLst>
      <p:ext uri="{BB962C8B-B14F-4D97-AF65-F5344CB8AC3E}">
        <p14:creationId xmlns:p14="http://schemas.microsoft.com/office/powerpoint/2010/main" val="1421819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22812-FD6A-4164-8F8D-756F4FA160A1}" type="slidenum">
              <a:rPr lang="en-US" smtClean="0"/>
              <a:t>34</a:t>
            </a:fld>
            <a:endParaRPr lang="en-US" dirty="0"/>
          </a:p>
        </p:txBody>
      </p:sp>
    </p:spTree>
    <p:extLst>
      <p:ext uri="{BB962C8B-B14F-4D97-AF65-F5344CB8AC3E}">
        <p14:creationId xmlns:p14="http://schemas.microsoft.com/office/powerpoint/2010/main" val="1321582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22812-FD6A-4164-8F8D-756F4FA160A1}" type="slidenum">
              <a:rPr lang="en-US" smtClean="0"/>
              <a:t>35</a:t>
            </a:fld>
            <a:endParaRPr lang="en-US" dirty="0"/>
          </a:p>
        </p:txBody>
      </p:sp>
    </p:spTree>
    <p:extLst>
      <p:ext uri="{BB962C8B-B14F-4D97-AF65-F5344CB8AC3E}">
        <p14:creationId xmlns:p14="http://schemas.microsoft.com/office/powerpoint/2010/main" val="5892309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22812-FD6A-4164-8F8D-756F4FA160A1}" type="slidenum">
              <a:rPr lang="en-US" smtClean="0"/>
              <a:t>36</a:t>
            </a:fld>
            <a:endParaRPr lang="en-US" dirty="0"/>
          </a:p>
        </p:txBody>
      </p:sp>
    </p:spTree>
    <p:extLst>
      <p:ext uri="{BB962C8B-B14F-4D97-AF65-F5344CB8AC3E}">
        <p14:creationId xmlns:p14="http://schemas.microsoft.com/office/powerpoint/2010/main" val="30471648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ea typeface="MS PGothic" pitchFamily="34" charset="-128"/>
              </a:defRPr>
            </a:lvl1pPr>
            <a:lvl2pPr marL="742950" indent="-285750">
              <a:defRPr>
                <a:solidFill>
                  <a:schemeClr val="tx1"/>
                </a:solidFill>
                <a:latin typeface="Lucida Sans Unicode" panose="020B0602030504020204" pitchFamily="34" charset="0"/>
                <a:ea typeface="MS PGothic" pitchFamily="34" charset="-128"/>
              </a:defRPr>
            </a:lvl2pPr>
            <a:lvl3pPr marL="1143000" indent="-228600">
              <a:defRPr>
                <a:solidFill>
                  <a:schemeClr val="tx1"/>
                </a:solidFill>
                <a:latin typeface="Lucida Sans Unicode" panose="020B0602030504020204" pitchFamily="34" charset="0"/>
                <a:ea typeface="MS PGothic" pitchFamily="34" charset="-128"/>
              </a:defRPr>
            </a:lvl3pPr>
            <a:lvl4pPr marL="1600200" indent="-228600">
              <a:defRPr>
                <a:solidFill>
                  <a:schemeClr val="tx1"/>
                </a:solidFill>
                <a:latin typeface="Lucida Sans Unicode" panose="020B0602030504020204" pitchFamily="34" charset="0"/>
                <a:ea typeface="MS PGothic" pitchFamily="34" charset="-128"/>
              </a:defRPr>
            </a:lvl4pPr>
            <a:lvl5pPr marL="2057400" indent="-228600">
              <a:defRPr>
                <a:solidFill>
                  <a:schemeClr val="tx1"/>
                </a:solidFill>
                <a:latin typeface="Lucida Sans Unicode" panose="020B0602030504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9pPr>
          </a:lstStyle>
          <a:p>
            <a:fld id="{E65774F1-63DE-42D6-9D4E-938273A0D50C}" type="slidenum">
              <a:rPr lang="en-US" altLang="en-US" smtClean="0"/>
              <a:pPr/>
              <a:t>37</a:t>
            </a:fld>
            <a:endParaRPr lang="en-US" altLang="en-US" dirty="0"/>
          </a:p>
        </p:txBody>
      </p:sp>
    </p:spTree>
    <p:extLst>
      <p:ext uri="{BB962C8B-B14F-4D97-AF65-F5344CB8AC3E}">
        <p14:creationId xmlns:p14="http://schemas.microsoft.com/office/powerpoint/2010/main" val="22496739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22812-FD6A-4164-8F8D-756F4FA160A1}" type="slidenum">
              <a:rPr lang="en-US" smtClean="0"/>
              <a:t>38</a:t>
            </a:fld>
            <a:endParaRPr lang="en-US" dirty="0"/>
          </a:p>
        </p:txBody>
      </p:sp>
    </p:spTree>
    <p:extLst>
      <p:ext uri="{BB962C8B-B14F-4D97-AF65-F5344CB8AC3E}">
        <p14:creationId xmlns:p14="http://schemas.microsoft.com/office/powerpoint/2010/main" val="25349274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22812-FD6A-4164-8F8D-756F4FA160A1}" type="slidenum">
              <a:rPr lang="en-US" smtClean="0"/>
              <a:t>39</a:t>
            </a:fld>
            <a:endParaRPr lang="en-US" dirty="0"/>
          </a:p>
        </p:txBody>
      </p:sp>
    </p:spTree>
    <p:extLst>
      <p:ext uri="{BB962C8B-B14F-4D97-AF65-F5344CB8AC3E}">
        <p14:creationId xmlns:p14="http://schemas.microsoft.com/office/powerpoint/2010/main" val="543260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D22368-3246-490B-9B90-25E18E8CE747}" type="slidenum">
              <a:rPr lang="en-US" smtClean="0"/>
              <a:t>4</a:t>
            </a:fld>
            <a:endParaRPr lang="en-US" dirty="0"/>
          </a:p>
        </p:txBody>
      </p:sp>
    </p:spTree>
    <p:extLst>
      <p:ext uri="{BB962C8B-B14F-4D97-AF65-F5344CB8AC3E}">
        <p14:creationId xmlns:p14="http://schemas.microsoft.com/office/powerpoint/2010/main" val="34166639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22812-FD6A-4164-8F8D-756F4FA160A1}" type="slidenum">
              <a:rPr lang="en-US" smtClean="0"/>
              <a:t>40</a:t>
            </a:fld>
            <a:endParaRPr lang="en-US" dirty="0"/>
          </a:p>
        </p:txBody>
      </p:sp>
    </p:spTree>
    <p:extLst>
      <p:ext uri="{BB962C8B-B14F-4D97-AF65-F5344CB8AC3E}">
        <p14:creationId xmlns:p14="http://schemas.microsoft.com/office/powerpoint/2010/main" val="41460975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22812-FD6A-4164-8F8D-756F4FA160A1}" type="slidenum">
              <a:rPr lang="en-US" smtClean="0"/>
              <a:t>41</a:t>
            </a:fld>
            <a:endParaRPr lang="en-US" dirty="0"/>
          </a:p>
        </p:txBody>
      </p:sp>
    </p:spTree>
    <p:extLst>
      <p:ext uri="{BB962C8B-B14F-4D97-AF65-F5344CB8AC3E}">
        <p14:creationId xmlns:p14="http://schemas.microsoft.com/office/powerpoint/2010/main" val="39697812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22812-FD6A-4164-8F8D-756F4FA160A1}" type="slidenum">
              <a:rPr lang="en-US" smtClean="0"/>
              <a:t>42</a:t>
            </a:fld>
            <a:endParaRPr lang="en-US" dirty="0"/>
          </a:p>
        </p:txBody>
      </p:sp>
    </p:spTree>
    <p:extLst>
      <p:ext uri="{BB962C8B-B14F-4D97-AF65-F5344CB8AC3E}">
        <p14:creationId xmlns:p14="http://schemas.microsoft.com/office/powerpoint/2010/main" val="20299525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22812-FD6A-4164-8F8D-756F4FA160A1}" type="slidenum">
              <a:rPr lang="en-US" smtClean="0"/>
              <a:t>43</a:t>
            </a:fld>
            <a:endParaRPr lang="en-US" dirty="0"/>
          </a:p>
        </p:txBody>
      </p:sp>
    </p:spTree>
    <p:extLst>
      <p:ext uri="{BB962C8B-B14F-4D97-AF65-F5344CB8AC3E}">
        <p14:creationId xmlns:p14="http://schemas.microsoft.com/office/powerpoint/2010/main" val="552831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22812-FD6A-4164-8F8D-756F4FA160A1}" type="slidenum">
              <a:rPr lang="en-US" smtClean="0"/>
              <a:t>44</a:t>
            </a:fld>
            <a:endParaRPr lang="en-US" dirty="0"/>
          </a:p>
        </p:txBody>
      </p:sp>
    </p:spTree>
    <p:extLst>
      <p:ext uri="{BB962C8B-B14F-4D97-AF65-F5344CB8AC3E}">
        <p14:creationId xmlns:p14="http://schemas.microsoft.com/office/powerpoint/2010/main" val="17250548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22812-FD6A-4164-8F8D-756F4FA160A1}" type="slidenum">
              <a:rPr lang="en-US" smtClean="0"/>
              <a:t>45</a:t>
            </a:fld>
            <a:endParaRPr lang="en-US" dirty="0"/>
          </a:p>
        </p:txBody>
      </p:sp>
    </p:spTree>
    <p:extLst>
      <p:ext uri="{BB962C8B-B14F-4D97-AF65-F5344CB8AC3E}">
        <p14:creationId xmlns:p14="http://schemas.microsoft.com/office/powerpoint/2010/main" val="25022218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22812-FD6A-4164-8F8D-756F4FA160A1}" type="slidenum">
              <a:rPr lang="en-US" smtClean="0"/>
              <a:t>46</a:t>
            </a:fld>
            <a:endParaRPr lang="en-US" dirty="0"/>
          </a:p>
        </p:txBody>
      </p:sp>
    </p:spTree>
    <p:extLst>
      <p:ext uri="{BB962C8B-B14F-4D97-AF65-F5344CB8AC3E}">
        <p14:creationId xmlns:p14="http://schemas.microsoft.com/office/powerpoint/2010/main" val="1954133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22812-FD6A-4164-8F8D-756F4FA160A1}" type="slidenum">
              <a:rPr lang="en-US" smtClean="0"/>
              <a:t>47</a:t>
            </a:fld>
            <a:endParaRPr lang="en-US" dirty="0"/>
          </a:p>
        </p:txBody>
      </p:sp>
    </p:spTree>
    <p:extLst>
      <p:ext uri="{BB962C8B-B14F-4D97-AF65-F5344CB8AC3E}">
        <p14:creationId xmlns:p14="http://schemas.microsoft.com/office/powerpoint/2010/main" val="566316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22812-FD6A-4164-8F8D-756F4FA160A1}" type="slidenum">
              <a:rPr lang="en-US" smtClean="0"/>
              <a:t>48</a:t>
            </a:fld>
            <a:endParaRPr lang="en-US" dirty="0"/>
          </a:p>
        </p:txBody>
      </p:sp>
    </p:spTree>
    <p:extLst>
      <p:ext uri="{BB962C8B-B14F-4D97-AF65-F5344CB8AC3E}">
        <p14:creationId xmlns:p14="http://schemas.microsoft.com/office/powerpoint/2010/main" val="7758533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22812-FD6A-4164-8F8D-756F4FA160A1}" type="slidenum">
              <a:rPr lang="en-US" smtClean="0"/>
              <a:t>49</a:t>
            </a:fld>
            <a:endParaRPr lang="en-US" dirty="0"/>
          </a:p>
        </p:txBody>
      </p:sp>
    </p:spTree>
    <p:extLst>
      <p:ext uri="{BB962C8B-B14F-4D97-AF65-F5344CB8AC3E}">
        <p14:creationId xmlns:p14="http://schemas.microsoft.com/office/powerpoint/2010/main" val="1109889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00122812-FD6A-4164-8F8D-756F4FA160A1}" type="slidenum">
              <a:rPr lang="en-US" smtClean="0"/>
              <a:t>5</a:t>
            </a:fld>
            <a:endParaRPr lang="en-US" dirty="0"/>
          </a:p>
        </p:txBody>
      </p:sp>
    </p:spTree>
    <p:extLst>
      <p:ext uri="{BB962C8B-B14F-4D97-AF65-F5344CB8AC3E}">
        <p14:creationId xmlns:p14="http://schemas.microsoft.com/office/powerpoint/2010/main" val="33458069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22812-FD6A-4164-8F8D-756F4FA160A1}" type="slidenum">
              <a:rPr lang="en-US" smtClean="0"/>
              <a:t>50</a:t>
            </a:fld>
            <a:endParaRPr lang="en-US" dirty="0"/>
          </a:p>
        </p:txBody>
      </p:sp>
    </p:spTree>
    <p:extLst>
      <p:ext uri="{BB962C8B-B14F-4D97-AF65-F5344CB8AC3E}">
        <p14:creationId xmlns:p14="http://schemas.microsoft.com/office/powerpoint/2010/main" val="31110683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22812-FD6A-4164-8F8D-756F4FA160A1}" type="slidenum">
              <a:rPr lang="en-US" smtClean="0"/>
              <a:t>51</a:t>
            </a:fld>
            <a:endParaRPr lang="en-US" dirty="0"/>
          </a:p>
        </p:txBody>
      </p:sp>
    </p:spTree>
    <p:extLst>
      <p:ext uri="{BB962C8B-B14F-4D97-AF65-F5344CB8AC3E}">
        <p14:creationId xmlns:p14="http://schemas.microsoft.com/office/powerpoint/2010/main" val="32848403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6850639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22812-FD6A-4164-8F8D-756F4FA160A1}" type="slidenum">
              <a:rPr lang="en-US" smtClean="0"/>
              <a:t>53</a:t>
            </a:fld>
            <a:endParaRPr lang="en-US" dirty="0"/>
          </a:p>
        </p:txBody>
      </p:sp>
    </p:spTree>
    <p:extLst>
      <p:ext uri="{BB962C8B-B14F-4D97-AF65-F5344CB8AC3E}">
        <p14:creationId xmlns:p14="http://schemas.microsoft.com/office/powerpoint/2010/main" val="12207231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22812-FD6A-4164-8F8D-756F4FA160A1}" type="slidenum">
              <a:rPr lang="en-US" smtClean="0"/>
              <a:t>54</a:t>
            </a:fld>
            <a:endParaRPr lang="en-US" dirty="0"/>
          </a:p>
        </p:txBody>
      </p:sp>
    </p:spTree>
    <p:extLst>
      <p:ext uri="{BB962C8B-B14F-4D97-AF65-F5344CB8AC3E}">
        <p14:creationId xmlns:p14="http://schemas.microsoft.com/office/powerpoint/2010/main" val="2653040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1106911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6085731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6521065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629217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261730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22812-FD6A-4164-8F8D-756F4FA160A1}" type="slidenum">
              <a:rPr lang="en-US" smtClean="0"/>
              <a:t>6</a:t>
            </a:fld>
            <a:endParaRPr lang="en-US" dirty="0"/>
          </a:p>
        </p:txBody>
      </p:sp>
    </p:spTree>
    <p:extLst>
      <p:ext uri="{BB962C8B-B14F-4D97-AF65-F5344CB8AC3E}">
        <p14:creationId xmlns:p14="http://schemas.microsoft.com/office/powerpoint/2010/main" val="38994050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7217556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9436904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6556418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22812-FD6A-4164-8F8D-756F4FA160A1}" type="slidenum">
              <a:rPr lang="en-US" smtClean="0"/>
              <a:t>63</a:t>
            </a:fld>
            <a:endParaRPr lang="en-US" dirty="0"/>
          </a:p>
        </p:txBody>
      </p:sp>
    </p:spTree>
    <p:extLst>
      <p:ext uri="{BB962C8B-B14F-4D97-AF65-F5344CB8AC3E}">
        <p14:creationId xmlns:p14="http://schemas.microsoft.com/office/powerpoint/2010/main" val="27689282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461BB3-AE2D-4C5F-BC00-43A3D307512A}"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8059923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52556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ea typeface="MS PGothic" pitchFamily="34" charset="-128"/>
              </a:defRPr>
            </a:lvl1pPr>
            <a:lvl2pPr marL="742950" indent="-285750">
              <a:defRPr>
                <a:solidFill>
                  <a:schemeClr val="tx1"/>
                </a:solidFill>
                <a:latin typeface="Lucida Sans Unicode" panose="020B0602030504020204" pitchFamily="34" charset="0"/>
                <a:ea typeface="MS PGothic" pitchFamily="34" charset="-128"/>
              </a:defRPr>
            </a:lvl2pPr>
            <a:lvl3pPr marL="1143000" indent="-228600">
              <a:defRPr>
                <a:solidFill>
                  <a:schemeClr val="tx1"/>
                </a:solidFill>
                <a:latin typeface="Lucida Sans Unicode" panose="020B0602030504020204" pitchFamily="34" charset="0"/>
                <a:ea typeface="MS PGothic" pitchFamily="34" charset="-128"/>
              </a:defRPr>
            </a:lvl3pPr>
            <a:lvl4pPr marL="1600200" indent="-228600">
              <a:defRPr>
                <a:solidFill>
                  <a:schemeClr val="tx1"/>
                </a:solidFill>
                <a:latin typeface="Lucida Sans Unicode" panose="020B0602030504020204" pitchFamily="34" charset="0"/>
                <a:ea typeface="MS PGothic" pitchFamily="34" charset="-128"/>
              </a:defRPr>
            </a:lvl4pPr>
            <a:lvl5pPr marL="2057400" indent="-228600">
              <a:defRPr>
                <a:solidFill>
                  <a:schemeClr val="tx1"/>
                </a:solidFill>
                <a:latin typeface="Lucida Sans Unicode" panose="020B0602030504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9pPr>
          </a:lstStyle>
          <a:p>
            <a:fld id="{559291FD-14FD-420B-A6C5-DDEDC8EDA56A}" type="slidenum">
              <a:rPr lang="en-US" altLang="en-US" smtClean="0"/>
              <a:pPr/>
              <a:t>7</a:t>
            </a:fld>
            <a:endParaRPr lang="en-US" altLang="en-US" dirty="0"/>
          </a:p>
        </p:txBody>
      </p:sp>
    </p:spTree>
    <p:extLst>
      <p:ext uri="{BB962C8B-B14F-4D97-AF65-F5344CB8AC3E}">
        <p14:creationId xmlns:p14="http://schemas.microsoft.com/office/powerpoint/2010/main" val="2790681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ea typeface="MS PGothic" pitchFamily="34" charset="-128"/>
              </a:defRPr>
            </a:lvl1pPr>
            <a:lvl2pPr marL="742950" indent="-285750">
              <a:defRPr>
                <a:solidFill>
                  <a:schemeClr val="tx1"/>
                </a:solidFill>
                <a:latin typeface="Lucida Sans Unicode" panose="020B0602030504020204" pitchFamily="34" charset="0"/>
                <a:ea typeface="MS PGothic" pitchFamily="34" charset="-128"/>
              </a:defRPr>
            </a:lvl2pPr>
            <a:lvl3pPr marL="1143000" indent="-228600">
              <a:defRPr>
                <a:solidFill>
                  <a:schemeClr val="tx1"/>
                </a:solidFill>
                <a:latin typeface="Lucida Sans Unicode" panose="020B0602030504020204" pitchFamily="34" charset="0"/>
                <a:ea typeface="MS PGothic" pitchFamily="34" charset="-128"/>
              </a:defRPr>
            </a:lvl3pPr>
            <a:lvl4pPr marL="1600200" indent="-228600">
              <a:defRPr>
                <a:solidFill>
                  <a:schemeClr val="tx1"/>
                </a:solidFill>
                <a:latin typeface="Lucida Sans Unicode" panose="020B0602030504020204" pitchFamily="34" charset="0"/>
                <a:ea typeface="MS PGothic" pitchFamily="34" charset="-128"/>
              </a:defRPr>
            </a:lvl4pPr>
            <a:lvl5pPr marL="2057400" indent="-228600">
              <a:defRPr>
                <a:solidFill>
                  <a:schemeClr val="tx1"/>
                </a:solidFill>
                <a:latin typeface="Lucida Sans Unicode" panose="020B0602030504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9pPr>
          </a:lstStyle>
          <a:p>
            <a:fld id="{E65774F1-63DE-42D6-9D4E-938273A0D50C}" type="slidenum">
              <a:rPr lang="en-US" altLang="en-US" smtClean="0"/>
              <a:pPr/>
              <a:t>8</a:t>
            </a:fld>
            <a:endParaRPr lang="en-US" altLang="en-US" dirty="0"/>
          </a:p>
        </p:txBody>
      </p:sp>
    </p:spTree>
    <p:extLst>
      <p:ext uri="{BB962C8B-B14F-4D97-AF65-F5344CB8AC3E}">
        <p14:creationId xmlns:p14="http://schemas.microsoft.com/office/powerpoint/2010/main" val="2067673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22812-FD6A-4164-8F8D-756F4FA160A1}" type="slidenum">
              <a:rPr lang="en-US" smtClean="0"/>
              <a:t>9</a:t>
            </a:fld>
            <a:endParaRPr lang="en-US" dirty="0"/>
          </a:p>
        </p:txBody>
      </p:sp>
    </p:spTree>
    <p:extLst>
      <p:ext uri="{BB962C8B-B14F-4D97-AF65-F5344CB8AC3E}">
        <p14:creationId xmlns:p14="http://schemas.microsoft.com/office/powerpoint/2010/main" val="492840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145760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67178" y="-483317"/>
            <a:ext cx="6059144" cy="4241401"/>
          </a:xfrm>
          <a:prstGeom prst="rect">
            <a:avLst/>
          </a:prstGeom>
        </p:spPr>
      </p:pic>
      <p:cxnSp>
        <p:nvCxnSpPr>
          <p:cNvPr id="10" name="Straight Connector 9"/>
          <p:cNvCxnSpPr/>
          <p:nvPr userDrawn="1"/>
        </p:nvCxnSpPr>
        <p:spPr>
          <a:xfrm>
            <a:off x="0" y="1564260"/>
            <a:ext cx="9144000" cy="0"/>
          </a:xfrm>
          <a:prstGeom prst="line">
            <a:avLst/>
          </a:prstGeom>
          <a:ln w="19050">
            <a:solidFill>
              <a:srgbClr val="002060">
                <a:alpha val="82000"/>
              </a:srgbClr>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635318"/>
            <a:ext cx="7772400" cy="2245306"/>
          </a:xfrm>
        </p:spPr>
        <p:txBody>
          <a:bodyPr anchor="b">
            <a:normAutofit/>
          </a:bodyPr>
          <a:lstStyle>
            <a:lvl1pPr algn="ctr">
              <a:defRPr sz="4400" b="1">
                <a:solidFill>
                  <a:srgbClr val="050E7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092692"/>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Rectangle 12"/>
          <p:cNvSpPr/>
          <p:nvPr userDrawn="1"/>
        </p:nvSpPr>
        <p:spPr>
          <a:xfrm>
            <a:off x="0" y="5910146"/>
            <a:ext cx="9144000" cy="947854"/>
          </a:xfrm>
          <a:prstGeom prst="rect">
            <a:avLst/>
          </a:prstGeom>
          <a:solidFill>
            <a:srgbClr val="669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4B220"/>
              </a:solidFill>
            </a:endParaRPr>
          </a:p>
        </p:txBody>
      </p:sp>
      <p:pic>
        <p:nvPicPr>
          <p:cNvPr id="16" name="Picture 15" descr="AHRQ Logo" title="AHRQ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55439" y="6057654"/>
            <a:ext cx="2034999" cy="652838"/>
          </a:xfrm>
          <a:prstGeom prst="rect">
            <a:avLst/>
          </a:prstGeom>
        </p:spPr>
      </p:pic>
    </p:spTree>
    <p:extLst>
      <p:ext uri="{BB962C8B-B14F-4D97-AF65-F5344CB8AC3E}">
        <p14:creationId xmlns:p14="http://schemas.microsoft.com/office/powerpoint/2010/main" val="1726592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4" name="Picture 7" descr="Module Sub Sec Divided opt 3.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2362202"/>
            <a:ext cx="8229600" cy="3763963"/>
          </a:xfrm>
          <a:prstGeom prst="rect">
            <a:avLst/>
          </a:prstGeom>
        </p:spPr>
        <p:txBody>
          <a:bodyPr/>
          <a:lstStyle>
            <a:lvl1pPr marL="0" indent="0" algn="ctr">
              <a:buNone/>
              <a:defRPr sz="3200" b="1">
                <a:solidFill>
                  <a:srgbClr val="008000"/>
                </a:solidFill>
                <a:latin typeface="+mn-lt"/>
                <a:cs typeface="Helvetica" panose="020B0604020202020204" pitchFamily="34" charset="0"/>
              </a:defRPr>
            </a:lvl1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smtClean="0"/>
            </a:lvl1pPr>
          </a:lstStyle>
          <a:p>
            <a:fld id="{3626D2B7-E249-43B5-AA48-FFB33E2AFCA1}" type="slidenum">
              <a:rPr lang="en-US" smtClean="0"/>
              <a:t>‹#›</a:t>
            </a:fld>
            <a:endParaRPr lang="en-US" dirty="0"/>
          </a:p>
        </p:txBody>
      </p:sp>
    </p:spTree>
    <p:extLst>
      <p:ext uri="{BB962C8B-B14F-4D97-AF65-F5344CB8AC3E}">
        <p14:creationId xmlns:p14="http://schemas.microsoft.com/office/powerpoint/2010/main" val="2968088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pic>
        <p:nvPicPr>
          <p:cNvPr id="5" name="Picture 7" descr="REVISED Blank Opt 3.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atin typeface="Futura Bk BT" panose="020B0502020204020303"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p:cNvSpPr>
            <a:spLocks noGrp="1"/>
          </p:cNvSpPr>
          <p:nvPr>
            <p:ph type="sldNum" sz="quarter" idx="10"/>
          </p:nvPr>
        </p:nvSpPr>
        <p:spPr/>
        <p:txBody>
          <a:bodyPr/>
          <a:lstStyle>
            <a:lvl1pPr>
              <a:defRPr/>
            </a:lvl1pPr>
          </a:lstStyle>
          <a:p>
            <a:pPr>
              <a:defRPr/>
            </a:pPr>
            <a:fld id="{3216061A-C685-4A80-B6A3-F4C9BE5972F0}" type="slidenum">
              <a:rPr lang="en-US" altLang="en-US"/>
              <a:pPr>
                <a:defRPr/>
              </a:pPr>
              <a:t>‹#›</a:t>
            </a:fld>
            <a:endParaRPr lang="en-US" altLang="en-US" dirty="0"/>
          </a:p>
        </p:txBody>
      </p:sp>
    </p:spTree>
    <p:extLst>
      <p:ext uri="{BB962C8B-B14F-4D97-AF65-F5344CB8AC3E}">
        <p14:creationId xmlns:p14="http://schemas.microsoft.com/office/powerpoint/2010/main" val="1658834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7" name="Picture 7" descr="Module SubSection Subhead Opt 3.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457200" y="1535113"/>
            <a:ext cx="4040188" cy="4591050"/>
          </a:xfrm>
          <a:prstGeom prst="rect">
            <a:avLst/>
          </a:prstGeom>
        </p:spPr>
        <p:txBody>
          <a:bodyPr/>
          <a:lstStyle>
            <a:lvl1pPr marL="342900" indent="-342900">
              <a:buClr>
                <a:srgbClr val="008000"/>
              </a:buClr>
              <a:buFont typeface="Wingdings 3" panose="05040102010807070707" pitchFamily="18" charset="2"/>
              <a:buChar char="}"/>
              <a:defRPr sz="2400"/>
            </a:lvl1pPr>
            <a:lvl2pPr marL="742950" indent="-285750">
              <a:buClr>
                <a:srgbClr val="C00000"/>
              </a:buClr>
              <a:buFont typeface="Wingdings" panose="05000000000000000000" pitchFamily="2" charset="2"/>
              <a:buChar cha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6" name="Content Placeholder 5"/>
          <p:cNvSpPr>
            <a:spLocks noGrp="1"/>
          </p:cNvSpPr>
          <p:nvPr>
            <p:ph sz="quarter" idx="4"/>
          </p:nvPr>
        </p:nvSpPr>
        <p:spPr>
          <a:xfrm>
            <a:off x="4645025" y="1535113"/>
            <a:ext cx="4041775" cy="4591050"/>
          </a:xfrm>
          <a:prstGeom prst="rect">
            <a:avLst/>
          </a:prstGeom>
        </p:spPr>
        <p:txBody>
          <a:bodyPr/>
          <a:lstStyle>
            <a:lvl1pPr marL="342900" indent="-342900">
              <a:buClr>
                <a:srgbClr val="008000"/>
              </a:buClr>
              <a:buFont typeface="Wingdings 3" panose="05040102010807070707" pitchFamily="18" charset="2"/>
              <a:buChar char="}"/>
              <a:defRPr sz="2400"/>
            </a:lvl1pPr>
            <a:lvl2pPr marL="742950" indent="-285750">
              <a:buClr>
                <a:srgbClr val="C00000"/>
              </a:buClr>
              <a:buFont typeface="Wingdings" panose="05000000000000000000" pitchFamily="2" charset="2"/>
              <a:buChar cha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11" name="Title 1"/>
          <p:cNvSpPr>
            <a:spLocks noGrp="1"/>
          </p:cNvSpPr>
          <p:nvPr>
            <p:ph type="title"/>
          </p:nvPr>
        </p:nvSpPr>
        <p:spPr>
          <a:xfrm>
            <a:off x="457200" y="152400"/>
            <a:ext cx="8229600" cy="914400"/>
          </a:xfrm>
        </p:spPr>
        <p:txBody>
          <a:bodyPr>
            <a:normAutofit/>
          </a:bodyPr>
          <a:lstStyle>
            <a:lvl1pPr algn="l">
              <a:defRPr sz="4000" b="1">
                <a:solidFill>
                  <a:srgbClr val="050E7E"/>
                </a:solidFill>
                <a:latin typeface="+mn-lt"/>
                <a:cs typeface="Helvetica" panose="020B0604020202020204" pitchFamily="34" charset="0"/>
              </a:defRPr>
            </a:lvl1pPr>
          </a:lstStyle>
          <a:p>
            <a:r>
              <a:rPr lang="en-US" dirty="0"/>
              <a:t>Click to edit Master title style</a:t>
            </a:r>
          </a:p>
        </p:txBody>
      </p:sp>
      <p:sp>
        <p:nvSpPr>
          <p:cNvPr id="8" name="Date Placeholder 6"/>
          <p:cNvSpPr>
            <a:spLocks noGrp="1"/>
          </p:cNvSpPr>
          <p:nvPr>
            <p:ph type="dt" sz="half" idx="10"/>
          </p:nvPr>
        </p:nvSpPr>
        <p:spPr>
          <a:xfrm>
            <a:off x="533400" y="6248400"/>
            <a:ext cx="2133600" cy="365125"/>
          </a:xfrm>
          <a:prstGeom prst="rect">
            <a:avLst/>
          </a:prstGeom>
        </p:spPr>
        <p:txBody>
          <a:bodyPr/>
          <a:lstStyle>
            <a:lvl1pPr eaLnBrk="1" hangingPunct="1">
              <a:defRPr>
                <a:cs typeface="Arial" charset="0"/>
              </a:defRPr>
            </a:lvl1pPr>
          </a:lstStyle>
          <a:p>
            <a:pPr fontAlgn="base">
              <a:spcBef>
                <a:spcPct val="0"/>
              </a:spcBef>
              <a:spcAft>
                <a:spcPct val="0"/>
              </a:spcAft>
              <a:defRPr/>
            </a:pPr>
            <a:endParaRPr lang="en-US" dirty="0">
              <a:solidFill>
                <a:prstClr val="black"/>
              </a:solidFill>
              <a:latin typeface="Lucida Sans Unicode" pitchFamily="34" charset="0"/>
            </a:endParaRPr>
          </a:p>
        </p:txBody>
      </p:sp>
      <p:sp>
        <p:nvSpPr>
          <p:cNvPr id="9" name="Footer Placeholder 7"/>
          <p:cNvSpPr>
            <a:spLocks noGrp="1"/>
          </p:cNvSpPr>
          <p:nvPr>
            <p:ph type="ftr" sz="quarter" idx="11"/>
          </p:nvPr>
        </p:nvSpPr>
        <p:spPr>
          <a:xfrm>
            <a:off x="3124200" y="6356350"/>
            <a:ext cx="2895600" cy="365125"/>
          </a:xfrm>
          <a:prstGeom prst="rect">
            <a:avLst/>
          </a:prstGeom>
        </p:spPr>
        <p:txBody>
          <a:bodyPr/>
          <a:lstStyle>
            <a:lvl1pPr eaLnBrk="1" hangingPunct="1">
              <a:defRPr>
                <a:cs typeface="Arial" charset="0"/>
              </a:defRPr>
            </a:lvl1pPr>
          </a:lstStyle>
          <a:p>
            <a:pPr fontAlgn="base">
              <a:spcBef>
                <a:spcPct val="0"/>
              </a:spcBef>
              <a:spcAft>
                <a:spcPct val="0"/>
              </a:spcAft>
              <a:defRPr/>
            </a:pPr>
            <a:endParaRPr lang="en-US" dirty="0">
              <a:solidFill>
                <a:prstClr val="black"/>
              </a:solidFill>
              <a:latin typeface="Lucida Sans Unicode" pitchFamily="34" charset="0"/>
            </a:endParaRPr>
          </a:p>
        </p:txBody>
      </p:sp>
      <p:sp>
        <p:nvSpPr>
          <p:cNvPr id="10" name="Slide Number Placeholder 8"/>
          <p:cNvSpPr>
            <a:spLocks noGrp="1"/>
          </p:cNvSpPr>
          <p:nvPr>
            <p:ph type="sldNum" sz="quarter" idx="12"/>
          </p:nvPr>
        </p:nvSpPr>
        <p:spPr/>
        <p:txBody>
          <a:bodyPr/>
          <a:lstStyle>
            <a:lvl1pPr>
              <a:defRPr/>
            </a:lvl1pPr>
          </a:lstStyle>
          <a:p>
            <a:pPr>
              <a:defRPr/>
            </a:pPr>
            <a:fld id="{4A7DD2C7-1107-489F-B40B-C25E5A7C4DDB}" type="slidenum">
              <a:rPr lang="en-US" altLang="en-US"/>
              <a:pPr>
                <a:defRPr/>
              </a:pPr>
              <a:t>‹#›</a:t>
            </a:fld>
            <a:endParaRPr lang="en-US" altLang="en-US" dirty="0"/>
          </a:p>
        </p:txBody>
      </p:sp>
    </p:spTree>
    <p:extLst>
      <p:ext uri="{BB962C8B-B14F-4D97-AF65-F5344CB8AC3E}">
        <p14:creationId xmlns:p14="http://schemas.microsoft.com/office/powerpoint/2010/main" val="1782266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9"/>
          <p:cNvSpPr>
            <a:spLocks noGrp="1" noChangeArrowheads="1"/>
          </p:cNvSpPr>
          <p:nvPr>
            <p:ph type="dt" sz="half" idx="10"/>
          </p:nvPr>
        </p:nvSpPr>
        <p:spPr/>
        <p:txBody>
          <a:bodyPr/>
          <a:lstStyle>
            <a:lvl1pPr>
              <a:defRPr/>
            </a:lvl1pPr>
          </a:lstStyle>
          <a:p>
            <a:pPr>
              <a:defRPr/>
            </a:pPr>
            <a:endParaRPr lang="en-US"/>
          </a:p>
        </p:txBody>
      </p:sp>
      <p:sp>
        <p:nvSpPr>
          <p:cNvPr id="7" name="Rectangle 40"/>
          <p:cNvSpPr>
            <a:spLocks noGrp="1" noChangeArrowheads="1"/>
          </p:cNvSpPr>
          <p:nvPr>
            <p:ph type="ftr" sz="quarter" idx="11"/>
          </p:nvPr>
        </p:nvSpPr>
        <p:spPr/>
        <p:txBody>
          <a:bodyPr/>
          <a:lstStyle>
            <a:lvl1pPr>
              <a:defRPr/>
            </a:lvl1pPr>
          </a:lstStyle>
          <a:p>
            <a:pPr>
              <a:defRPr/>
            </a:pPr>
            <a:endParaRPr lang="en-US"/>
          </a:p>
        </p:txBody>
      </p:sp>
      <p:sp>
        <p:nvSpPr>
          <p:cNvPr id="8" name="Rectangle 41"/>
          <p:cNvSpPr>
            <a:spLocks noGrp="1" noChangeArrowheads="1"/>
          </p:cNvSpPr>
          <p:nvPr>
            <p:ph type="sldNum" sz="quarter" idx="12"/>
          </p:nvPr>
        </p:nvSpPr>
        <p:spPr/>
        <p:txBody>
          <a:bodyPr/>
          <a:lstStyle>
            <a:lvl1pPr>
              <a:defRPr/>
            </a:lvl1pPr>
          </a:lstStyle>
          <a:p>
            <a:pPr>
              <a:defRPr/>
            </a:pPr>
            <a:fld id="{A908942B-640D-4F5C-B91C-0184212F0238}" type="slidenum">
              <a:rPr lang="en-US"/>
              <a:pPr>
                <a:defRPr/>
              </a:pPr>
              <a:t>‹#›</a:t>
            </a:fld>
            <a:endParaRPr lang="en-US"/>
          </a:p>
        </p:txBody>
      </p:sp>
    </p:spTree>
    <p:extLst>
      <p:ext uri="{BB962C8B-B14F-4D97-AF65-F5344CB8AC3E}">
        <p14:creationId xmlns:p14="http://schemas.microsoft.com/office/powerpoint/2010/main" val="423129510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FDF6B79E-E202-4C6C-867A-8548ED1293D4}" type="slidenum">
              <a:rPr lang="en-US" altLang="en-US"/>
              <a:pPr/>
              <a:t>‹#›</a:t>
            </a:fld>
            <a:endParaRPr lang="en-US" altLang="en-US"/>
          </a:p>
        </p:txBody>
      </p:sp>
    </p:spTree>
    <p:extLst>
      <p:ext uri="{BB962C8B-B14F-4D97-AF65-F5344CB8AC3E}">
        <p14:creationId xmlns:p14="http://schemas.microsoft.com/office/powerpoint/2010/main" val="218451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754291" y="-171755"/>
            <a:ext cx="3517491" cy="2462244"/>
          </a:xfrm>
          <a:prstGeom prst="rect">
            <a:avLst/>
          </a:prstGeom>
        </p:spPr>
      </p:pic>
      <p:sp>
        <p:nvSpPr>
          <p:cNvPr id="2" name="Title 1"/>
          <p:cNvSpPr>
            <a:spLocks noGrp="1"/>
          </p:cNvSpPr>
          <p:nvPr>
            <p:ph type="title"/>
          </p:nvPr>
        </p:nvSpPr>
        <p:spPr>
          <a:xfrm>
            <a:off x="439080" y="1"/>
            <a:ext cx="7886700" cy="1059366"/>
          </a:xfrm>
        </p:spPr>
        <p:txBody>
          <a:bodyPr>
            <a:normAutofit/>
          </a:bodyPr>
          <a:lstStyle>
            <a:lvl1pPr>
              <a:defRPr sz="4000" b="1">
                <a:solidFill>
                  <a:srgbClr val="050E7E"/>
                </a:solidFill>
                <a:latin typeface="+mn-lt"/>
              </a:defRPr>
            </a:lvl1pPr>
          </a:lstStyle>
          <a:p>
            <a:r>
              <a:rPr lang="en-US" dirty="0"/>
              <a:t>Click to edit Master title style</a:t>
            </a:r>
          </a:p>
        </p:txBody>
      </p:sp>
      <p:sp>
        <p:nvSpPr>
          <p:cNvPr id="3" name="Content Placeholder 2"/>
          <p:cNvSpPr>
            <a:spLocks noGrp="1"/>
          </p:cNvSpPr>
          <p:nvPr>
            <p:ph idx="1"/>
          </p:nvPr>
        </p:nvSpPr>
        <p:spPr>
          <a:xfrm>
            <a:off x="628650" y="1416324"/>
            <a:ext cx="7886700" cy="4351338"/>
          </a:xfrm>
        </p:spPr>
        <p:txBody>
          <a:bodyPr/>
          <a:lstStyle>
            <a:lvl1pPr marL="457200" indent="-457200">
              <a:buClr>
                <a:srgbClr val="008000"/>
              </a:buClr>
              <a:buSzPct val="150000"/>
              <a:buFont typeface="Arial" panose="020B0604020202020204" pitchFamily="34" charset="0"/>
              <a:buChar char="•"/>
              <a:defRPr/>
            </a:lvl1pPr>
            <a:lvl2pPr marL="801688" indent="-339725">
              <a:buClr>
                <a:srgbClr val="C00000"/>
              </a:buClr>
              <a:buFont typeface="Wingdings" panose="05000000000000000000" pitchFamily="2" charset="2"/>
              <a:buChar char="§"/>
              <a:defRPr/>
            </a:lvl2pPr>
            <a:lvl4pPr marL="1600200" indent="-228600">
              <a:buFont typeface="Calibri" panose="020F050202020403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80465" y="6194286"/>
            <a:ext cx="2057400" cy="365125"/>
          </a:xfrm>
        </p:spPr>
        <p:txBody>
          <a:bodyPr/>
          <a:lstStyle/>
          <a:p>
            <a:fld id="{BDF9A7B3-95C0-4ED5-9B05-DD021E3DD2E5}" type="slidenum">
              <a:rPr lang="en-US" smtClean="0"/>
              <a:t>‹#›</a:t>
            </a:fld>
            <a:endParaRPr lang="en-US" dirty="0"/>
          </a:p>
        </p:txBody>
      </p:sp>
      <p:sp>
        <p:nvSpPr>
          <p:cNvPr id="7" name="Rectangle 6"/>
          <p:cNvSpPr/>
          <p:nvPr userDrawn="1"/>
        </p:nvSpPr>
        <p:spPr>
          <a:xfrm>
            <a:off x="0" y="0"/>
            <a:ext cx="345688" cy="98130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p:cNvCxnSpPr/>
          <p:nvPr userDrawn="1"/>
        </p:nvCxnSpPr>
        <p:spPr>
          <a:xfrm>
            <a:off x="-18474" y="1080324"/>
            <a:ext cx="5711152" cy="6018"/>
          </a:xfrm>
          <a:prstGeom prst="line">
            <a:avLst/>
          </a:prstGeom>
          <a:ln w="19050">
            <a:solidFill>
              <a:schemeClr val="accent6">
                <a:alpha val="79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0" y="6561572"/>
            <a:ext cx="9144000" cy="306475"/>
          </a:xfrm>
          <a:prstGeom prst="rect">
            <a:avLst/>
          </a:prstGeom>
          <a:solidFill>
            <a:srgbClr val="669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4B220"/>
              </a:solidFill>
            </a:endParaRPr>
          </a:p>
        </p:txBody>
      </p:sp>
      <p:cxnSp>
        <p:nvCxnSpPr>
          <p:cNvPr id="28" name="Straight Connector 27"/>
          <p:cNvCxnSpPr/>
          <p:nvPr userDrawn="1"/>
        </p:nvCxnSpPr>
        <p:spPr>
          <a:xfrm flipV="1">
            <a:off x="5674690" y="1197400"/>
            <a:ext cx="1126344" cy="3677"/>
          </a:xfrm>
          <a:prstGeom prst="line">
            <a:avLst/>
          </a:prstGeom>
          <a:ln w="19050">
            <a:solidFill>
              <a:schemeClr val="accent6">
                <a:alpha val="79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782571" y="1313853"/>
            <a:ext cx="2395296" cy="4647"/>
          </a:xfrm>
          <a:prstGeom prst="line">
            <a:avLst/>
          </a:prstGeom>
          <a:ln w="19050">
            <a:solidFill>
              <a:schemeClr val="accent6">
                <a:alpha val="79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6794075" y="1229308"/>
            <a:ext cx="0" cy="62299"/>
          </a:xfrm>
          <a:prstGeom prst="line">
            <a:avLst/>
          </a:prstGeom>
          <a:ln w="19050">
            <a:solidFill>
              <a:schemeClr val="accent6">
                <a:alpha val="79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683927" y="1116932"/>
            <a:ext cx="0" cy="62299"/>
          </a:xfrm>
          <a:prstGeom prst="line">
            <a:avLst/>
          </a:prstGeom>
          <a:ln w="19050">
            <a:solidFill>
              <a:schemeClr val="accent6">
                <a:alpha val="79000"/>
              </a:schemeClr>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824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80462" y="6196447"/>
            <a:ext cx="2057400" cy="365125"/>
          </a:xfrm>
        </p:spPr>
        <p:txBody>
          <a:bodyPr/>
          <a:lstStyle/>
          <a:p>
            <a:fld id="{BDF9A7B3-95C0-4ED5-9B05-DD021E3DD2E5}" type="slidenum">
              <a:rPr lang="en-US" smtClean="0"/>
              <a:t>‹#›</a:t>
            </a:fld>
            <a:endParaRPr lang="en-US" dirty="0"/>
          </a:p>
        </p:txBody>
      </p:sp>
      <p:sp>
        <p:nvSpPr>
          <p:cNvPr id="5" name="Rectangle 4"/>
          <p:cNvSpPr/>
          <p:nvPr userDrawn="1"/>
        </p:nvSpPr>
        <p:spPr>
          <a:xfrm>
            <a:off x="0" y="0"/>
            <a:ext cx="9144000" cy="57275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p:cNvSpPr>
            <a:spLocks noGrp="1"/>
          </p:cNvSpPr>
          <p:nvPr>
            <p:ph idx="1"/>
          </p:nvPr>
        </p:nvSpPr>
        <p:spPr>
          <a:xfrm>
            <a:off x="457200" y="2389362"/>
            <a:ext cx="8229600" cy="3763963"/>
          </a:xfrm>
          <a:prstGeom prst="rect">
            <a:avLst/>
          </a:prstGeom>
        </p:spPr>
        <p:txBody>
          <a:bodyPr/>
          <a:lstStyle>
            <a:lvl1pPr marL="0" indent="0" algn="ctr">
              <a:buNone/>
              <a:defRPr sz="3200" b="1">
                <a:solidFill>
                  <a:srgbClr val="008000"/>
                </a:solidFill>
                <a:latin typeface="+mn-lt"/>
                <a:cs typeface="Helvetica" panose="020B0604020202020204" pitchFamily="34" charset="0"/>
              </a:defRPr>
            </a:lvl1pPr>
          </a:lstStyle>
          <a:p>
            <a:pPr lvl="0"/>
            <a:r>
              <a:rPr lang="en-US" dirty="0"/>
              <a:t>Click to 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754291" y="-171755"/>
            <a:ext cx="3517491" cy="2462244"/>
          </a:xfrm>
          <a:prstGeom prst="rect">
            <a:avLst/>
          </a:prstGeom>
        </p:spPr>
      </p:pic>
      <p:cxnSp>
        <p:nvCxnSpPr>
          <p:cNvPr id="6" name="Straight Connector 5"/>
          <p:cNvCxnSpPr/>
          <p:nvPr userDrawn="1"/>
        </p:nvCxnSpPr>
        <p:spPr>
          <a:xfrm>
            <a:off x="0" y="690051"/>
            <a:ext cx="9144000" cy="0"/>
          </a:xfrm>
          <a:prstGeom prst="line">
            <a:avLst/>
          </a:prstGeom>
          <a:ln w="19050">
            <a:solidFill>
              <a:srgbClr val="002060">
                <a:alpha val="65000"/>
              </a:srgbClr>
            </a:solidFill>
            <a:prstDash val="sysDot"/>
            <a:round/>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561572"/>
            <a:ext cx="9144000" cy="306475"/>
          </a:xfrm>
          <a:prstGeom prst="rect">
            <a:avLst/>
          </a:prstGeom>
          <a:solidFill>
            <a:srgbClr val="669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4B220"/>
              </a:solidFill>
            </a:endParaRPr>
          </a:p>
        </p:txBody>
      </p:sp>
    </p:spTree>
    <p:extLst>
      <p:ext uri="{BB962C8B-B14F-4D97-AF65-F5344CB8AC3E}">
        <p14:creationId xmlns:p14="http://schemas.microsoft.com/office/powerpoint/2010/main" val="2475779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80462" y="6196447"/>
            <a:ext cx="2057400" cy="365125"/>
          </a:xfrm>
        </p:spPr>
        <p:txBody>
          <a:bodyPr/>
          <a:lstStyle/>
          <a:p>
            <a:fld id="{BDF9A7B3-95C0-4ED5-9B05-DD021E3DD2E5}" type="slidenum">
              <a:rPr lang="en-US" smtClean="0"/>
              <a:t>‹#›</a:t>
            </a:fld>
            <a:endParaRPr lang="en-US" dirty="0"/>
          </a:p>
        </p:txBody>
      </p:sp>
      <p:sp>
        <p:nvSpPr>
          <p:cNvPr id="5" name="Rectangle 4"/>
          <p:cNvSpPr/>
          <p:nvPr userDrawn="1"/>
        </p:nvSpPr>
        <p:spPr>
          <a:xfrm>
            <a:off x="0" y="0"/>
            <a:ext cx="9144000" cy="14067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p:cNvSpPr>
            <a:spLocks noGrp="1"/>
          </p:cNvSpPr>
          <p:nvPr>
            <p:ph idx="1" hasCustomPrompt="1"/>
          </p:nvPr>
        </p:nvSpPr>
        <p:spPr>
          <a:xfrm>
            <a:off x="457200" y="2389362"/>
            <a:ext cx="8229600" cy="3763963"/>
          </a:xfrm>
          <a:prstGeom prst="rect">
            <a:avLst/>
          </a:prstGeom>
        </p:spPr>
        <p:txBody>
          <a:bodyPr/>
          <a:lstStyle>
            <a:lvl1pPr marL="0" indent="0" algn="ctr">
              <a:buNone/>
              <a:defRPr sz="3200" b="1" baseline="0">
                <a:solidFill>
                  <a:srgbClr val="008000"/>
                </a:solidFill>
                <a:latin typeface="+mn-lt"/>
                <a:cs typeface="Helvetica" panose="020B0604020202020204" pitchFamily="34" charset="0"/>
              </a:defRPr>
            </a:lvl1pPr>
          </a:lstStyle>
          <a:p>
            <a:pPr lvl="0"/>
            <a:r>
              <a:rPr lang="en-US" dirty="0"/>
              <a:t>Text or other image</a:t>
            </a:r>
          </a:p>
        </p:txBody>
      </p:sp>
      <p:cxnSp>
        <p:nvCxnSpPr>
          <p:cNvPr id="6" name="Straight Connector 5"/>
          <p:cNvCxnSpPr/>
          <p:nvPr userDrawn="1"/>
        </p:nvCxnSpPr>
        <p:spPr>
          <a:xfrm>
            <a:off x="0" y="217778"/>
            <a:ext cx="9144000" cy="0"/>
          </a:xfrm>
          <a:prstGeom prst="line">
            <a:avLst/>
          </a:prstGeom>
          <a:ln w="19050">
            <a:solidFill>
              <a:srgbClr val="002060">
                <a:alpha val="65000"/>
              </a:srgbClr>
            </a:solidFill>
            <a:prstDash val="sysDot"/>
            <a:round/>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561572"/>
            <a:ext cx="9144000" cy="306475"/>
          </a:xfrm>
          <a:prstGeom prst="rect">
            <a:avLst/>
          </a:prstGeom>
          <a:solidFill>
            <a:srgbClr val="669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4B220"/>
              </a:solidFill>
            </a:endParaRPr>
          </a:p>
        </p:txBody>
      </p:sp>
    </p:spTree>
    <p:extLst>
      <p:ext uri="{BB962C8B-B14F-4D97-AF65-F5344CB8AC3E}">
        <p14:creationId xmlns:p14="http://schemas.microsoft.com/office/powerpoint/2010/main" val="3198404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3100" y="274637"/>
            <a:ext cx="8013700" cy="970782"/>
          </a:xfrm>
        </p:spPr>
        <p:txBody>
          <a:bodyPr anchor="b">
            <a:normAutofit/>
          </a:bodyPr>
          <a:lstStyle>
            <a:lvl1pPr>
              <a:lnSpc>
                <a:spcPct val="80000"/>
              </a:lnSpc>
              <a:defRPr sz="3600">
                <a:solidFill>
                  <a:schemeClr val="bg1"/>
                </a:solidFill>
              </a:defRPr>
            </a:lvl1pPr>
          </a:lstStyle>
          <a:p>
            <a:r>
              <a:rPr lang="en-US" dirty="0"/>
              <a:t>Click to edit Master title style</a:t>
            </a:r>
          </a:p>
        </p:txBody>
      </p:sp>
      <p:sp>
        <p:nvSpPr>
          <p:cNvPr id="10" name="Text Placeholder 8"/>
          <p:cNvSpPr>
            <a:spLocks noGrp="1"/>
          </p:cNvSpPr>
          <p:nvPr>
            <p:ph type="body" sz="quarter" idx="13"/>
          </p:nvPr>
        </p:nvSpPr>
        <p:spPr>
          <a:xfrm>
            <a:off x="5161935" y="1876323"/>
            <a:ext cx="3457677" cy="4432709"/>
          </a:xfrm>
          <a:prstGeom prst="rect">
            <a:avLst/>
          </a:prstGeom>
        </p:spPr>
        <p:txBody>
          <a:bodyPr anchor="t"/>
          <a:lstStyle>
            <a:lvl1pPr marL="192024" indent="-192024">
              <a:defRPr/>
            </a:lvl1pPr>
            <a:lvl2pPr marL="466344" indent="-192024">
              <a:defRPr/>
            </a:lvl2pPr>
          </a:lstStyle>
          <a:p>
            <a:pPr lvl="0"/>
            <a:r>
              <a:rPr lang="en-US" dirty="0"/>
              <a:t>Click to edit Master text styles</a:t>
            </a:r>
          </a:p>
          <a:p>
            <a:pPr lvl="1"/>
            <a:r>
              <a:rPr lang="en-US" dirty="0"/>
              <a:t>Second level</a:t>
            </a:r>
          </a:p>
        </p:txBody>
      </p:sp>
      <p:sp>
        <p:nvSpPr>
          <p:cNvPr id="16" name="Picture Placeholder 10"/>
          <p:cNvSpPr>
            <a:spLocks noGrp="1"/>
          </p:cNvSpPr>
          <p:nvPr>
            <p:ph type="pic" sz="quarter" idx="14"/>
          </p:nvPr>
        </p:nvSpPr>
        <p:spPr>
          <a:xfrm>
            <a:off x="673101" y="1875913"/>
            <a:ext cx="4161093" cy="2827184"/>
          </a:xfrm>
          <a:prstGeom prst="rect">
            <a:avLst/>
          </a:prstGeom>
        </p:spPr>
        <p:txBody>
          <a:bodyPr/>
          <a:lstStyle/>
          <a:p>
            <a:pPr lvl="0"/>
            <a:endParaRPr lang="en-US" noProof="0" dirty="0"/>
          </a:p>
        </p:txBody>
      </p:sp>
      <p:sp>
        <p:nvSpPr>
          <p:cNvPr id="5" name="Slide Number Placeholder 5"/>
          <p:cNvSpPr>
            <a:spLocks noGrp="1"/>
          </p:cNvSpPr>
          <p:nvPr>
            <p:ph type="sldNum" sz="quarter" idx="15"/>
          </p:nvPr>
        </p:nvSpPr>
        <p:spPr>
          <a:xfrm>
            <a:off x="6799263" y="6356350"/>
            <a:ext cx="2147887" cy="365125"/>
          </a:xfrm>
        </p:spPr>
        <p:txBody>
          <a:bodyPr/>
          <a:lstStyle>
            <a:lvl1pPr>
              <a:defRPr/>
            </a:lvl1pPr>
          </a:lstStyle>
          <a:p>
            <a:pPr>
              <a:defRPr/>
            </a:pPr>
            <a:fld id="{47BB3D0D-01A2-4CA0-B0D6-E519640E8DFF}" type="slidenum">
              <a:rPr lang="en-US" altLang="en-US"/>
              <a:pPr>
                <a:defRPr/>
              </a:pPr>
              <a:t>‹#›</a:t>
            </a:fld>
            <a:endParaRPr lang="en-US" altLang="en-US" dirty="0"/>
          </a:p>
        </p:txBody>
      </p:sp>
    </p:spTree>
    <p:extLst>
      <p:ext uri="{BB962C8B-B14F-4D97-AF65-F5344CB8AC3E}">
        <p14:creationId xmlns:p14="http://schemas.microsoft.com/office/powerpoint/2010/main" val="2171942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0925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Centered Slide">
    <p:spTree>
      <p:nvGrpSpPr>
        <p:cNvPr id="1" name=""/>
        <p:cNvGrpSpPr/>
        <p:nvPr/>
      </p:nvGrpSpPr>
      <p:grpSpPr>
        <a:xfrm>
          <a:off x="0" y="0"/>
          <a:ext cx="0" cy="0"/>
          <a:chOff x="0" y="0"/>
          <a:chExt cx="0" cy="0"/>
        </a:xfrm>
      </p:grpSpPr>
      <p:sp>
        <p:nvSpPr>
          <p:cNvPr id="8" name="Title 7"/>
          <p:cNvSpPr>
            <a:spLocks noGrp="1"/>
          </p:cNvSpPr>
          <p:nvPr>
            <p:ph type="title"/>
          </p:nvPr>
        </p:nvSpPr>
        <p:spPr>
          <a:xfrm>
            <a:off x="377072" y="0"/>
            <a:ext cx="7768391" cy="1074656"/>
          </a:xfrm>
        </p:spPr>
        <p:txBody>
          <a:bodyPr/>
          <a:lstStyle>
            <a:lvl1pPr>
              <a:defRPr sz="3200"/>
            </a:lvl1pPr>
          </a:lstStyle>
          <a:p>
            <a:r>
              <a:rPr lang="en-US" dirty="0"/>
              <a:t>Click to edit Master title style</a:t>
            </a:r>
          </a:p>
        </p:txBody>
      </p:sp>
      <p:sp>
        <p:nvSpPr>
          <p:cNvPr id="63491" name="Rectangle 3"/>
          <p:cNvSpPr>
            <a:spLocks noGrp="1" noChangeArrowheads="1"/>
          </p:cNvSpPr>
          <p:nvPr>
            <p:ph type="subTitle" idx="1"/>
          </p:nvPr>
        </p:nvSpPr>
        <p:spPr>
          <a:xfrm>
            <a:off x="1150938" y="1676400"/>
            <a:ext cx="6621462" cy="4419600"/>
          </a:xfrm>
          <a:prstGeom prst="rect">
            <a:avLst/>
          </a:prstGeom>
        </p:spPr>
        <p:txBody>
          <a:bodyPr/>
          <a:lstStyle>
            <a:lvl1pPr marL="0" indent="0" algn="ctr">
              <a:buFont typeface="Wingdings" pitchFamily="2" charset="2"/>
              <a:buNone/>
              <a:defRPr sz="3200"/>
            </a:lvl1pPr>
          </a:lstStyle>
          <a:p>
            <a:r>
              <a:rPr lang="en-US" dirty="0"/>
              <a:t>Click to edit Master subtitle style</a:t>
            </a:r>
          </a:p>
        </p:txBody>
      </p:sp>
      <p:sp>
        <p:nvSpPr>
          <p:cNvPr id="4" name="Slide Number Placeholder 5"/>
          <p:cNvSpPr>
            <a:spLocks noGrp="1"/>
          </p:cNvSpPr>
          <p:nvPr>
            <p:ph type="sldNum" sz="quarter" idx="10"/>
          </p:nvPr>
        </p:nvSpPr>
        <p:spPr>
          <a:xfrm>
            <a:off x="6553200" y="6356350"/>
            <a:ext cx="2133600" cy="365125"/>
          </a:xfrm>
        </p:spPr>
        <p:txBody>
          <a:bodyPr rtlCol="0"/>
          <a:lstStyle>
            <a:lvl1pPr algn="r">
              <a:defRPr sz="1200" smtClean="0">
                <a:solidFill>
                  <a:prstClr val="black">
                    <a:tint val="75000"/>
                  </a:prstClr>
                </a:solidFill>
              </a:defRPr>
            </a:lvl1pPr>
          </a:lstStyle>
          <a:p>
            <a:pPr>
              <a:defRPr/>
            </a:pPr>
            <a:fld id="{D37BF922-EFE9-4DCF-93C7-4D28C02E9EB7}" type="slidenum">
              <a:rPr lang="en-US"/>
              <a:pPr>
                <a:defRPr/>
              </a:pPr>
              <a:t>‹#›</a:t>
            </a:fld>
            <a:endParaRPr lang="en-US" dirty="0"/>
          </a:p>
        </p:txBody>
      </p:sp>
    </p:spTree>
    <p:extLst>
      <p:ext uri="{BB962C8B-B14F-4D97-AF65-F5344CB8AC3E}">
        <p14:creationId xmlns:p14="http://schemas.microsoft.com/office/powerpoint/2010/main" val="1676336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4"/>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550A8EC-BEF2-4E1C-86A5-3F9CB9772FCF}" type="slidenum">
              <a:rPr lang="en-US"/>
              <a:pPr>
                <a:defRPr/>
              </a:pPr>
              <a:t>‹#›</a:t>
            </a:fld>
            <a:endParaRPr lang="en-US" dirty="0"/>
          </a:p>
        </p:txBody>
      </p:sp>
    </p:spTree>
    <p:extLst>
      <p:ext uri="{BB962C8B-B14F-4D97-AF65-F5344CB8AC3E}">
        <p14:creationId xmlns:p14="http://schemas.microsoft.com/office/powerpoint/2010/main" val="441611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lvl1pPr algn="l">
              <a:defRPr sz="3200" b="1">
                <a:solidFill>
                  <a:srgbClr val="050E7E"/>
                </a:solidFill>
                <a:latin typeface="Calibri" panose="020F0502020204030204" pitchFamily="34" charset="0"/>
                <a:cs typeface="Helvetica"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8382000" cy="4525963"/>
          </a:xfrm>
          <a:prstGeom prst="rect">
            <a:avLst/>
          </a:prstGeom>
        </p:spPr>
        <p:txBody>
          <a:bodyPr/>
          <a:lstStyle>
            <a:lvl1pPr marL="257175" indent="-257175">
              <a:buClr>
                <a:srgbClr val="008000"/>
              </a:buClr>
              <a:buFont typeface="Wingdings 3" panose="05040102010807070707" pitchFamily="18" charset="2"/>
              <a:buChar char="}"/>
              <a:defRPr sz="2800">
                <a:latin typeface="+mn-lt"/>
              </a:defRPr>
            </a:lvl1pPr>
            <a:lvl2pPr marL="557213" indent="-214313">
              <a:buClr>
                <a:srgbClr val="C00000"/>
              </a:buClr>
              <a:buFont typeface="Wingdings" panose="05000000000000000000" pitchFamily="2" charset="2"/>
              <a:buChar cha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5" name="Date Placeholder 4"/>
          <p:cNvSpPr>
            <a:spLocks noGrp="1"/>
          </p:cNvSpPr>
          <p:nvPr>
            <p:ph type="dt" sz="half" idx="10"/>
          </p:nvPr>
        </p:nvSpPr>
        <p:spPr>
          <a:xfrm>
            <a:off x="533400" y="6248402"/>
            <a:ext cx="2133600" cy="365125"/>
          </a:xfrm>
          <a:prstGeom prst="rect">
            <a:avLst/>
          </a:prstGeom>
        </p:spPr>
        <p:txBody>
          <a:bodyPr/>
          <a:lstStyle>
            <a:lvl1pPr eaLnBrk="1" hangingPunct="1">
              <a:defRPr>
                <a:cs typeface="Arial" charset="0"/>
              </a:defRPr>
            </a:lvl1pPr>
          </a:lstStyle>
          <a:p>
            <a:endParaRPr lang="en-US"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eaLnBrk="1" hangingPunct="1">
              <a:defRPr>
                <a:cs typeface="Arial" charset="0"/>
              </a:defRPr>
            </a:lvl1pPr>
          </a:lstStyle>
          <a:p>
            <a:endParaRPr lang="en-US" dirty="0"/>
          </a:p>
        </p:txBody>
      </p:sp>
      <p:sp>
        <p:nvSpPr>
          <p:cNvPr id="7" name="Slide Number Placeholder 6"/>
          <p:cNvSpPr>
            <a:spLocks noGrp="1"/>
          </p:cNvSpPr>
          <p:nvPr>
            <p:ph type="sldNum" sz="quarter" idx="12"/>
          </p:nvPr>
        </p:nvSpPr>
        <p:spPr/>
        <p:txBody>
          <a:bodyPr/>
          <a:lstStyle>
            <a:lvl1pPr>
              <a:defRPr smtClean="0"/>
            </a:lvl1pPr>
          </a:lstStyle>
          <a:p>
            <a:fld id="{3626D2B7-E249-43B5-AA48-FFB33E2AFCA1}" type="slidenum">
              <a:rPr lang="en-US" smtClean="0"/>
              <a:t>‹#›</a:t>
            </a:fld>
            <a:endParaRPr lang="en-US" dirty="0"/>
          </a:p>
        </p:txBody>
      </p:sp>
    </p:spTree>
    <p:extLst>
      <p:ext uri="{BB962C8B-B14F-4D97-AF65-F5344CB8AC3E}">
        <p14:creationId xmlns:p14="http://schemas.microsoft.com/office/powerpoint/2010/main" val="202695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9A7B3-95C0-4ED5-9B05-DD021E3DD2E5}" type="slidenum">
              <a:rPr lang="en-US" smtClean="0"/>
              <a:t>‹#›</a:t>
            </a:fld>
            <a:endParaRPr lang="en-US" dirty="0"/>
          </a:p>
        </p:txBody>
      </p:sp>
    </p:spTree>
    <p:extLst>
      <p:ext uri="{BB962C8B-B14F-4D97-AF65-F5344CB8AC3E}">
        <p14:creationId xmlns:p14="http://schemas.microsoft.com/office/powerpoint/2010/main" val="1744923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0" r:id="rId6"/>
    <p:sldLayoutId id="2147483671" r:id="rId7"/>
    <p:sldLayoutId id="2147483673" r:id="rId8"/>
    <p:sldLayoutId id="2147483674" r:id="rId9"/>
    <p:sldLayoutId id="2147483675" r:id="rId10"/>
    <p:sldLayoutId id="2147483676" r:id="rId11"/>
    <p:sldLayoutId id="2147483677" r:id="rId12"/>
    <p:sldLayoutId id="2147483678" r:id="rId13"/>
    <p:sldLayoutId id="2147483679"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decisionaid.ohri.ca/decguide.html"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decisionaid.ohri.ca/decguide.html"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hrq.gov/professionals/education/curriculum-tools/shareddecisionmaking/webinars/index.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hhnmag.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Cathleen.E.Morrow@dartmouth.edu"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https://www.youtube.com/watch?v=B-VgeOiyKzY://www.youtube.com/watch?v=B-VgeOiyKzY"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va.gov/Geriatric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zmvMQEf_B1s&amp;feature=player_embedded"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hyperlink" Target="http://www.imscinfo.com/day-3-2015-las-vegas-imsc-video-certification-clas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maryland.va.gov/features/VA_Maryland_s_Alternative_to_Nursing_Home_Care.asp"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www.va.gov/Geriatrics"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SHARE@ahrq.hhs.gov"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etewebinar.cds.pesgce.com/eindex.php"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mailto:SHARE@ahrq.hhs.gov"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mailto:alaina.fournier@ahrq.hhs.gov" TargetMode="External"/><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hyperlink" Target="mailto:SHARE@ahrq.hhs.gov"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etewebinar.cds.pesgce.com/eindex.php"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a:t>Shared Decision Making for </a:t>
            </a:r>
            <a:br>
              <a:rPr lang="en-US" sz="4000" b="1" dirty="0"/>
            </a:br>
            <a:r>
              <a:rPr lang="en-US" sz="4000" b="1" dirty="0"/>
              <a:t>Chronic Conditions </a:t>
            </a:r>
            <a:br>
              <a:rPr lang="en-US" sz="4000" b="1" dirty="0"/>
            </a:br>
            <a:r>
              <a:rPr lang="en-US" sz="4000" b="1" dirty="0"/>
              <a:t>and Long-Term </a:t>
            </a:r>
            <a:r>
              <a:rPr lang="en-US" sz="4000" dirty="0"/>
              <a:t>Care </a:t>
            </a:r>
            <a:r>
              <a:rPr lang="en-US" sz="4000" b="1" dirty="0"/>
              <a:t>Planning</a:t>
            </a:r>
          </a:p>
        </p:txBody>
      </p:sp>
      <p:sp>
        <p:nvSpPr>
          <p:cNvPr id="3" name="Subtitle 2"/>
          <p:cNvSpPr>
            <a:spLocks noGrp="1"/>
          </p:cNvSpPr>
          <p:nvPr>
            <p:ph type="subTitle" idx="1"/>
          </p:nvPr>
        </p:nvSpPr>
        <p:spPr>
          <a:xfrm>
            <a:off x="1143000" y="3955550"/>
            <a:ext cx="6858000" cy="1958361"/>
          </a:xfrm>
        </p:spPr>
        <p:txBody>
          <a:bodyPr>
            <a:normAutofit/>
          </a:bodyPr>
          <a:lstStyle/>
          <a:p>
            <a:r>
              <a:rPr lang="en-US" sz="2800" b="1" dirty="0"/>
              <a:t>July 26, 2016</a:t>
            </a:r>
          </a:p>
          <a:p>
            <a:pPr>
              <a:defRPr/>
            </a:pPr>
            <a:r>
              <a:rPr lang="en-US" altLang="en-US" sz="2800" b="1" dirty="0">
                <a:cs typeface="Helvetica" panose="020B0604020202020204" pitchFamily="34" charset="0"/>
              </a:rPr>
              <a:t>2:30 p.m. – 4:00 p.m. ET</a:t>
            </a:r>
          </a:p>
          <a:p>
            <a:pPr>
              <a:defRPr/>
            </a:pPr>
            <a:endParaRPr lang="en-US" altLang="en-US" sz="300" dirty="0">
              <a:cs typeface="Helvetica" panose="020B0604020202020204" pitchFamily="34" charset="0"/>
            </a:endParaRPr>
          </a:p>
          <a:p>
            <a:pPr>
              <a:defRPr/>
            </a:pPr>
            <a:r>
              <a:rPr lang="en-US" altLang="en-US" dirty="0">
                <a:cs typeface="Helvetica" panose="020B0604020202020204" pitchFamily="34" charset="0"/>
              </a:rPr>
              <a:t>Sponsored by: </a:t>
            </a:r>
            <a:br>
              <a:rPr lang="en-US" altLang="en-US" dirty="0">
                <a:cs typeface="Helvetica" panose="020B0604020202020204" pitchFamily="34" charset="0"/>
              </a:rPr>
            </a:br>
            <a:r>
              <a:rPr lang="en-US" altLang="en-US" dirty="0">
                <a:cs typeface="Helvetica" panose="020B0604020202020204" pitchFamily="34" charset="0"/>
              </a:rPr>
              <a:t>Agency for Healthcare Research and Quality (AHRQ)</a:t>
            </a:r>
          </a:p>
          <a:p>
            <a:endParaRPr lang="en-US" dirty="0"/>
          </a:p>
        </p:txBody>
      </p:sp>
    </p:spTree>
    <p:extLst>
      <p:ext uri="{BB962C8B-B14F-4D97-AF65-F5344CB8AC3E}">
        <p14:creationId xmlns:p14="http://schemas.microsoft.com/office/powerpoint/2010/main" val="4052304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SDM</a:t>
            </a:r>
          </a:p>
        </p:txBody>
      </p:sp>
      <p:sp>
        <p:nvSpPr>
          <p:cNvPr id="11" name="Content Placeholder 2"/>
          <p:cNvSpPr>
            <a:spLocks noGrp="1"/>
          </p:cNvSpPr>
          <p:nvPr>
            <p:ph idx="1"/>
          </p:nvPr>
        </p:nvSpPr>
        <p:spPr/>
        <p:txBody>
          <a:bodyPr/>
          <a:lstStyle/>
          <a:p>
            <a:r>
              <a:rPr lang="en-US" b="1" dirty="0"/>
              <a:t>Interpersonal</a:t>
            </a:r>
            <a:r>
              <a:rPr lang="en-US" dirty="0"/>
              <a:t> and </a:t>
            </a:r>
            <a:r>
              <a:rPr lang="en-US" b="1" dirty="0"/>
              <a:t>interdependent</a:t>
            </a:r>
            <a:r>
              <a:rPr lang="en-US" dirty="0"/>
              <a:t> process. </a:t>
            </a:r>
          </a:p>
          <a:p>
            <a:r>
              <a:rPr lang="en-US" dirty="0"/>
              <a:t>Recognizes that a decision is required and that providing information is helpful but not sufficient.</a:t>
            </a:r>
          </a:p>
          <a:p>
            <a:r>
              <a:rPr lang="en-US" dirty="0"/>
              <a:t>Highlights best available evidence about risks and benefits of each option married to the patients values and preferences.</a:t>
            </a:r>
          </a:p>
          <a:p>
            <a:r>
              <a:rPr lang="en-US" dirty="0"/>
              <a:t>Dynamic interplay between the provider’s guidance and the patient’s values and preferences.</a:t>
            </a:r>
          </a:p>
        </p:txBody>
      </p:sp>
      <p:sp>
        <p:nvSpPr>
          <p:cNvPr id="9" name="Slide Number Placeholder 8"/>
          <p:cNvSpPr>
            <a:spLocks noGrp="1"/>
          </p:cNvSpPr>
          <p:nvPr>
            <p:ph type="sldNum" sz="quarter" idx="12"/>
          </p:nvPr>
        </p:nvSpPr>
        <p:spPr/>
        <p:txBody>
          <a:bodyPr/>
          <a:lstStyle/>
          <a:p>
            <a:fld id="{A7BCC155-7BF7-4E71-A9BD-6BF3FC834F5E}" type="slidenum">
              <a:rPr lang="en-US" smtClean="0"/>
              <a:pPr/>
              <a:t>10</a:t>
            </a:fld>
            <a:endParaRPr lang="en-US" dirty="0"/>
          </a:p>
        </p:txBody>
      </p:sp>
    </p:spTree>
    <p:extLst>
      <p:ext uri="{BB962C8B-B14F-4D97-AF65-F5344CB8AC3E}">
        <p14:creationId xmlns:p14="http://schemas.microsoft.com/office/powerpoint/2010/main" val="2855492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SDM – The Conversation</a:t>
            </a:r>
          </a:p>
        </p:txBody>
      </p:sp>
      <p:sp>
        <p:nvSpPr>
          <p:cNvPr id="10" name="Content Placeholder 2"/>
          <p:cNvSpPr>
            <a:spLocks noGrp="1"/>
          </p:cNvSpPr>
          <p:nvPr>
            <p:ph idx="1"/>
          </p:nvPr>
        </p:nvSpPr>
        <p:spPr/>
        <p:txBody>
          <a:bodyPr/>
          <a:lstStyle/>
          <a:p>
            <a:r>
              <a:rPr lang="en-US"/>
              <a:t>Is an instrument of care, appropriate to the uncertainties of illness and treatment.</a:t>
            </a:r>
          </a:p>
          <a:p>
            <a:r>
              <a:rPr lang="en-US"/>
              <a:t>In chronic disease care, is especially important: changes over time; individual patient response varies; patient values and preferences are critical to management and must be frequently re-visited.</a:t>
            </a:r>
          </a:p>
          <a:p>
            <a:r>
              <a:rPr lang="en-US"/>
              <a:t>Especially called for when best option is not clear: these are common in chronic disease! </a:t>
            </a:r>
            <a:endParaRPr lang="en-US" dirty="0"/>
          </a:p>
        </p:txBody>
      </p:sp>
      <p:sp>
        <p:nvSpPr>
          <p:cNvPr id="3" name="Slide Number Placeholder 2"/>
          <p:cNvSpPr>
            <a:spLocks noGrp="1"/>
          </p:cNvSpPr>
          <p:nvPr>
            <p:ph type="sldNum" sz="quarter" idx="12"/>
          </p:nvPr>
        </p:nvSpPr>
        <p:spPr/>
        <p:txBody>
          <a:bodyPr/>
          <a:lstStyle/>
          <a:p>
            <a:fld id="{A7BCC155-7BF7-4E71-A9BD-6BF3FC834F5E}" type="slidenum">
              <a:rPr lang="en-US" smtClean="0"/>
              <a:pPr/>
              <a:t>11</a:t>
            </a:fld>
            <a:endParaRPr lang="en-US" dirty="0"/>
          </a:p>
        </p:txBody>
      </p:sp>
    </p:spTree>
    <p:extLst>
      <p:ext uri="{BB962C8B-B14F-4D97-AF65-F5344CB8AC3E}">
        <p14:creationId xmlns:p14="http://schemas.microsoft.com/office/powerpoint/2010/main" val="2645337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Categories of Care</a:t>
            </a:r>
          </a:p>
        </p:txBody>
      </p:sp>
      <p:sp>
        <p:nvSpPr>
          <p:cNvPr id="10" name="Content Placeholder 2"/>
          <p:cNvSpPr>
            <a:spLocks noGrp="1"/>
          </p:cNvSpPr>
          <p:nvPr>
            <p:ph idx="1"/>
          </p:nvPr>
        </p:nvSpPr>
        <p:spPr/>
        <p:txBody>
          <a:bodyPr>
            <a:normAutofit lnSpcReduction="10000"/>
          </a:bodyPr>
          <a:lstStyle/>
          <a:p>
            <a:r>
              <a:rPr lang="en-US" dirty="0"/>
              <a:t>Effective care – evidence-based</a:t>
            </a:r>
          </a:p>
          <a:p>
            <a:r>
              <a:rPr lang="en-US" dirty="0"/>
              <a:t>Preference-sensitive care </a:t>
            </a:r>
          </a:p>
          <a:p>
            <a:r>
              <a:rPr lang="en-US" dirty="0"/>
              <a:t>Supply-sensitive care</a:t>
            </a:r>
          </a:p>
          <a:p>
            <a:r>
              <a:rPr lang="en-US" b="1" dirty="0"/>
              <a:t>“Geographic variation” </a:t>
            </a:r>
            <a:r>
              <a:rPr lang="en-US" dirty="0"/>
              <a:t>work in the 1970s by </a:t>
            </a:r>
            <a:r>
              <a:rPr lang="en-US" dirty="0" err="1"/>
              <a:t>Wennberg</a:t>
            </a:r>
            <a:r>
              <a:rPr lang="en-US" dirty="0"/>
              <a:t> observed that physician preference dominated the type of care and choices offered to patients. </a:t>
            </a:r>
          </a:p>
          <a:p>
            <a:r>
              <a:rPr lang="en-US" dirty="0"/>
              <a:t>In the 1990’s </a:t>
            </a:r>
            <a:r>
              <a:rPr lang="en-US" dirty="0" err="1"/>
              <a:t>Wennberg</a:t>
            </a:r>
            <a:r>
              <a:rPr lang="en-US" dirty="0"/>
              <a:t> identified that SDM was central to countering geographic variation and tendency for care to be physician </a:t>
            </a:r>
            <a:r>
              <a:rPr lang="en-US" dirty="0" err="1"/>
              <a:t>preferenced</a:t>
            </a:r>
            <a:r>
              <a:rPr lang="en-US" dirty="0"/>
              <a:t>.</a:t>
            </a:r>
          </a:p>
        </p:txBody>
      </p:sp>
      <p:sp>
        <p:nvSpPr>
          <p:cNvPr id="3" name="Slide Number Placeholder 2"/>
          <p:cNvSpPr>
            <a:spLocks noGrp="1"/>
          </p:cNvSpPr>
          <p:nvPr>
            <p:ph type="sldNum" sz="quarter" idx="12"/>
          </p:nvPr>
        </p:nvSpPr>
        <p:spPr/>
        <p:txBody>
          <a:bodyPr/>
          <a:lstStyle/>
          <a:p>
            <a:fld id="{A7BCC155-7BF7-4E71-A9BD-6BF3FC834F5E}" type="slidenum">
              <a:rPr lang="en-US" smtClean="0"/>
              <a:pPr/>
              <a:t>12</a:t>
            </a:fld>
            <a:endParaRPr lang="en-US" dirty="0"/>
          </a:p>
        </p:txBody>
      </p:sp>
    </p:spTree>
    <p:extLst>
      <p:ext uri="{BB962C8B-B14F-4D97-AF65-F5344CB8AC3E}">
        <p14:creationId xmlns:p14="http://schemas.microsoft.com/office/powerpoint/2010/main" val="45443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7BCC155-7BF7-4E71-A9BD-6BF3FC834F5E}" type="slidenum">
              <a:rPr lang="en-US" smtClean="0"/>
              <a:pPr/>
              <a:t>13</a:t>
            </a:fld>
            <a:endParaRPr lang="en-US" dirty="0"/>
          </a:p>
        </p:txBody>
      </p:sp>
      <p:sp>
        <p:nvSpPr>
          <p:cNvPr id="4" name="Content Placeholder 3"/>
          <p:cNvSpPr>
            <a:spLocks noGrp="1"/>
          </p:cNvSpPr>
          <p:nvPr>
            <p:ph idx="1"/>
          </p:nvPr>
        </p:nvSpPr>
        <p:spPr>
          <a:xfrm>
            <a:off x="5704115" y="1825625"/>
            <a:ext cx="3074126" cy="4351338"/>
          </a:xfrm>
        </p:spPr>
        <p:txBody>
          <a:bodyPr>
            <a:normAutofit lnSpcReduction="10000"/>
          </a:bodyPr>
          <a:lstStyle/>
          <a:p>
            <a:r>
              <a:rPr lang="en-US" dirty="0"/>
              <a:t>Antibiotics for strep throat</a:t>
            </a:r>
          </a:p>
          <a:p>
            <a:r>
              <a:rPr lang="en-US" dirty="0"/>
              <a:t>Cardiac catheterization for chest pain</a:t>
            </a:r>
          </a:p>
          <a:p>
            <a:r>
              <a:rPr lang="en-US" dirty="0"/>
              <a:t>Immunization for </a:t>
            </a:r>
            <a:r>
              <a:rPr lang="en-US" dirty="0" err="1"/>
              <a:t>Hep</a:t>
            </a:r>
            <a:r>
              <a:rPr lang="en-US" dirty="0"/>
              <a:t> B</a:t>
            </a:r>
          </a:p>
          <a:p>
            <a:r>
              <a:rPr lang="en-US" dirty="0"/>
              <a:t>Breastfeeding</a:t>
            </a:r>
          </a:p>
          <a:p>
            <a:r>
              <a:rPr lang="en-US" dirty="0"/>
              <a:t>Hip replacement surgery</a:t>
            </a:r>
          </a:p>
        </p:txBody>
      </p:sp>
      <p:pic>
        <p:nvPicPr>
          <p:cNvPr id="15" name="Picture 14" descr="Category of Care&#10;Supply-sensitive care&#10;Preference-sensitive care&#10;Effective care" title="Category of Car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9080" y="1568229"/>
            <a:ext cx="4952568" cy="3979132"/>
          </a:xfrm>
          <a:prstGeom prst="rect">
            <a:avLst/>
          </a:prstGeom>
        </p:spPr>
      </p:pic>
      <p:sp>
        <p:nvSpPr>
          <p:cNvPr id="2" name="Title 1"/>
          <p:cNvSpPr>
            <a:spLocks noGrp="1"/>
          </p:cNvSpPr>
          <p:nvPr>
            <p:ph type="title"/>
          </p:nvPr>
        </p:nvSpPr>
        <p:spPr/>
        <p:txBody>
          <a:bodyPr/>
          <a:lstStyle/>
          <a:p>
            <a:r>
              <a:rPr lang="en-US" dirty="0"/>
              <a:t>Which Category of Care?</a:t>
            </a:r>
          </a:p>
        </p:txBody>
      </p:sp>
    </p:spTree>
    <p:extLst>
      <p:ext uri="{BB962C8B-B14F-4D97-AF65-F5344CB8AC3E}">
        <p14:creationId xmlns:p14="http://schemas.microsoft.com/office/powerpoint/2010/main" val="2770593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4534" y="6206841"/>
            <a:ext cx="4067331" cy="369332"/>
          </a:xfrm>
          <a:prstGeom prst="rect">
            <a:avLst/>
          </a:prstGeom>
        </p:spPr>
        <p:txBody>
          <a:bodyPr wrap="none">
            <a:spAutoFit/>
          </a:bodyPr>
          <a:lstStyle/>
          <a:p>
            <a:pPr algn="ctr">
              <a:defRPr/>
            </a:pPr>
            <a:r>
              <a:rPr lang="en-US">
                <a:solidFill>
                  <a:prstClr val="black"/>
                </a:solidFill>
                <a:hlinkClick r:id="rId3"/>
              </a:rPr>
              <a:t>http://decisionaid.ohri.ca/decguide.html</a:t>
            </a:r>
            <a:r>
              <a:rPr lang="en-US">
                <a:solidFill>
                  <a:prstClr val="black"/>
                </a:solidFill>
              </a:rPr>
              <a:t> </a:t>
            </a:r>
            <a:endParaRPr lang="en-US" dirty="0">
              <a:solidFill>
                <a:prstClr val="black"/>
              </a:solidFill>
            </a:endParaRPr>
          </a:p>
        </p:txBody>
      </p:sp>
      <p:pic>
        <p:nvPicPr>
          <p:cNvPr id="5" name="Picture 4" descr="Decision Aids&#10;Evidence-based information about the options&#10;Value clarification" title="Decision Aid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7965" y="402962"/>
            <a:ext cx="7925487" cy="5651482"/>
          </a:xfrm>
          <a:prstGeom prst="rect">
            <a:avLst/>
          </a:prstGeom>
        </p:spPr>
      </p:pic>
    </p:spTree>
    <p:extLst>
      <p:ext uri="{BB962C8B-B14F-4D97-AF65-F5344CB8AC3E}">
        <p14:creationId xmlns:p14="http://schemas.microsoft.com/office/powerpoint/2010/main" val="120083834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168" y="6431845"/>
            <a:ext cx="6130268" cy="307777"/>
          </a:xfrm>
          <a:prstGeom prst="rect">
            <a:avLst/>
          </a:prstGeom>
          <a:noFill/>
        </p:spPr>
        <p:txBody>
          <a:bodyPr wrap="none" rtlCol="0">
            <a:spAutoFit/>
          </a:bodyPr>
          <a:lstStyle/>
          <a:p>
            <a:r>
              <a:rPr lang="en-US" sz="1400" b="1" dirty="0"/>
              <a:t>Source</a:t>
            </a:r>
            <a:r>
              <a:rPr lang="en-US" sz="1400" dirty="0"/>
              <a:t>: Stacey D, et al.  Cochrane Database of Systematic Reviews 2014, Issue 1 . </a:t>
            </a:r>
          </a:p>
        </p:txBody>
      </p:sp>
      <p:pic>
        <p:nvPicPr>
          <p:cNvPr id="4" name="Picture 3" descr="Improve = Knowledge&#10;Improve = Realistic expectations&#10;Lower = Decisional conflict&#10;Improve = Patient - practitioner communication" title="Graphic"/>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3494" y="1572842"/>
            <a:ext cx="8242506" cy="4810161"/>
          </a:xfrm>
          <a:prstGeom prst="rect">
            <a:avLst/>
          </a:prstGeom>
        </p:spPr>
      </p:pic>
      <p:sp>
        <p:nvSpPr>
          <p:cNvPr id="237570" name="Rectangle 2"/>
          <p:cNvSpPr>
            <a:spLocks noGrp="1" noChangeArrowheads="1"/>
          </p:cNvSpPr>
          <p:nvPr>
            <p:ph type="title"/>
          </p:nvPr>
        </p:nvSpPr>
        <p:spPr>
          <a:xfrm>
            <a:off x="533400" y="381000"/>
            <a:ext cx="8229600" cy="1143000"/>
          </a:xfrm>
        </p:spPr>
        <p:txBody>
          <a:bodyPr>
            <a:normAutofit/>
          </a:bodyPr>
          <a:lstStyle/>
          <a:p>
            <a:pPr algn="r">
              <a:defRPr/>
            </a:pPr>
            <a:r>
              <a:rPr lang="en-US" sz="4000" b="1" dirty="0"/>
              <a:t>Cochrane Reviews of Decision Aids</a:t>
            </a:r>
            <a:endParaRPr lang="en-CA" b="1" dirty="0"/>
          </a:p>
        </p:txBody>
      </p:sp>
      <p:pic>
        <p:nvPicPr>
          <p:cNvPr id="21508" name="Picture 4" descr="Logo" title="Logo"/>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138168" y="0"/>
            <a:ext cx="1355725" cy="13716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220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Motivational Interviewing (MI)</a:t>
            </a:r>
          </a:p>
        </p:txBody>
      </p:sp>
      <p:sp>
        <p:nvSpPr>
          <p:cNvPr id="3" name="Content Placeholder 2"/>
          <p:cNvSpPr>
            <a:spLocks noGrp="1"/>
          </p:cNvSpPr>
          <p:nvPr>
            <p:ph idx="1"/>
          </p:nvPr>
        </p:nvSpPr>
        <p:spPr/>
        <p:txBody>
          <a:bodyPr/>
          <a:lstStyle/>
          <a:p>
            <a:r>
              <a:rPr lang="en-US" dirty="0"/>
              <a:t>A second important communication skill designed to enhance uptake of medical advice and improve outcomes.</a:t>
            </a:r>
          </a:p>
          <a:p>
            <a:r>
              <a:rPr lang="en-US" dirty="0"/>
              <a:t>Utilized most effectively in evidence-based decision making when evidence is abundant and ‘choice’ is less relevant.</a:t>
            </a:r>
          </a:p>
          <a:p>
            <a:r>
              <a:rPr lang="en-US" dirty="0"/>
              <a:t>Tobacco cessation provides classic MI content.</a:t>
            </a:r>
          </a:p>
        </p:txBody>
      </p:sp>
      <p:sp>
        <p:nvSpPr>
          <p:cNvPr id="5" name="Slide Number Placeholder 4"/>
          <p:cNvSpPr>
            <a:spLocks noGrp="1"/>
          </p:cNvSpPr>
          <p:nvPr>
            <p:ph type="sldNum" sz="quarter" idx="12"/>
          </p:nvPr>
        </p:nvSpPr>
        <p:spPr/>
        <p:txBody>
          <a:bodyPr/>
          <a:lstStyle/>
          <a:p>
            <a:fld id="{A7BCC155-7BF7-4E71-A9BD-6BF3FC834F5E}" type="slidenum">
              <a:rPr lang="en-US" smtClean="0"/>
              <a:pPr/>
              <a:t>16</a:t>
            </a:fld>
            <a:endParaRPr lang="en-US" dirty="0"/>
          </a:p>
        </p:txBody>
      </p:sp>
    </p:spTree>
    <p:extLst>
      <p:ext uri="{BB962C8B-B14F-4D97-AF65-F5344CB8AC3E}">
        <p14:creationId xmlns:p14="http://schemas.microsoft.com/office/powerpoint/2010/main" val="104179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p:txBody>
          <a:bodyPr/>
          <a:lstStyle/>
          <a:p>
            <a:r>
              <a:rPr lang="en-US" b="1"/>
              <a:t>MI:</a:t>
            </a:r>
            <a:r>
              <a:rPr lang="en-US"/>
              <a:t> Where are you on a scale of 0 to 10 in your interest in quitting?  What would it take to get to next higher number?</a:t>
            </a:r>
          </a:p>
          <a:p>
            <a:endParaRPr lang="en-US" dirty="0"/>
          </a:p>
        </p:txBody>
      </p:sp>
      <p:sp>
        <p:nvSpPr>
          <p:cNvPr id="13" name="Content Placeholder 12"/>
          <p:cNvSpPr>
            <a:spLocks noGrp="1"/>
          </p:cNvSpPr>
          <p:nvPr>
            <p:ph sz="quarter" idx="4"/>
          </p:nvPr>
        </p:nvSpPr>
        <p:spPr/>
        <p:txBody>
          <a:bodyPr/>
          <a:lstStyle/>
          <a:p>
            <a:r>
              <a:rPr lang="en-US" b="1"/>
              <a:t>SDM:</a:t>
            </a:r>
            <a:r>
              <a:rPr lang="en-US"/>
              <a:t> Given that there are a number of options, can you help me understand what is important to you in this matter? What are your values and preferences? </a:t>
            </a:r>
            <a:endParaRPr lang="en-US" dirty="0"/>
          </a:p>
        </p:txBody>
      </p:sp>
      <p:sp>
        <p:nvSpPr>
          <p:cNvPr id="2" name="Title 1"/>
          <p:cNvSpPr>
            <a:spLocks noGrp="1"/>
          </p:cNvSpPr>
          <p:nvPr>
            <p:ph type="title"/>
          </p:nvPr>
        </p:nvSpPr>
        <p:spPr/>
        <p:txBody>
          <a:bodyPr/>
          <a:lstStyle/>
          <a:p>
            <a:r>
              <a:rPr lang="en-US" dirty="0"/>
              <a:t>Classic Distinguishing</a:t>
            </a:r>
          </a:p>
        </p:txBody>
      </p:sp>
      <p:sp>
        <p:nvSpPr>
          <p:cNvPr id="4" name="Slide Number Placeholder 3"/>
          <p:cNvSpPr>
            <a:spLocks noGrp="1"/>
          </p:cNvSpPr>
          <p:nvPr>
            <p:ph type="sldNum" sz="quarter" idx="12"/>
          </p:nvPr>
        </p:nvSpPr>
        <p:spPr/>
        <p:txBody>
          <a:bodyPr/>
          <a:lstStyle/>
          <a:p>
            <a:fld id="{A7BCC155-7BF7-4E71-A9BD-6BF3FC834F5E}" type="slidenum">
              <a:rPr lang="en-US" smtClean="0"/>
              <a:pPr/>
              <a:t>17</a:t>
            </a:fld>
            <a:endParaRPr lang="en-US" dirty="0"/>
          </a:p>
        </p:txBody>
      </p:sp>
    </p:spTree>
    <p:extLst>
      <p:ext uri="{BB962C8B-B14F-4D97-AF65-F5344CB8AC3E}">
        <p14:creationId xmlns:p14="http://schemas.microsoft.com/office/powerpoint/2010/main" val="1035143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324600"/>
            <a:ext cx="4067332" cy="369332"/>
          </a:xfrm>
          <a:prstGeom prst="rect">
            <a:avLst/>
          </a:prstGeom>
        </p:spPr>
        <p:txBody>
          <a:bodyPr wrap="none">
            <a:spAutoFit/>
          </a:bodyPr>
          <a:lstStyle/>
          <a:p>
            <a:r>
              <a:rPr lang="en-US" dirty="0">
                <a:hlinkClick r:id="rId3"/>
              </a:rPr>
              <a:t>http://decisionaid.ohri.ca/decguide.html</a:t>
            </a:r>
            <a:r>
              <a:rPr lang="en-US" dirty="0"/>
              <a:t> </a:t>
            </a:r>
          </a:p>
        </p:txBody>
      </p:sp>
      <p:pic>
        <p:nvPicPr>
          <p:cNvPr id="3" name="Picture 2" descr="Decision Support in the Clinical Encounter&#10;1. Confirm that there is a decision to be made and clarify that the patient has a role&#10;2. Frame decision in light of what is personally important (values and life circumstances)&#10;3. Verify understanding of the options, risks, and benefits&#10;4. Plan next steps" title="Decision Support in the Clinical Encounte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8401" y="685562"/>
            <a:ext cx="7907197" cy="5486876"/>
          </a:xfrm>
          <a:prstGeom prst="rect">
            <a:avLst/>
          </a:prstGeom>
        </p:spPr>
      </p:pic>
    </p:spTree>
    <p:extLst>
      <p:ext uri="{BB962C8B-B14F-4D97-AF65-F5344CB8AC3E}">
        <p14:creationId xmlns:p14="http://schemas.microsoft.com/office/powerpoint/2010/main" val="319952594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AHRQ SHARE Approach</a:t>
            </a:r>
          </a:p>
        </p:txBody>
      </p:sp>
      <p:sp>
        <p:nvSpPr>
          <p:cNvPr id="3" name="Content Placeholder 2"/>
          <p:cNvSpPr>
            <a:spLocks noGrp="1"/>
          </p:cNvSpPr>
          <p:nvPr>
            <p:ph idx="1"/>
          </p:nvPr>
        </p:nvSpPr>
        <p:spPr>
          <a:xfrm>
            <a:off x="481262" y="2001097"/>
            <a:ext cx="8214829" cy="3040136"/>
          </a:xfrm>
        </p:spPr>
        <p:txBody>
          <a:bodyPr>
            <a:normAutofit/>
          </a:bodyPr>
          <a:lstStyle/>
          <a:p>
            <a:pPr marL="398463" indent="-398463"/>
            <a:r>
              <a:rPr lang="en-US" b="1" dirty="0"/>
              <a:t>Step 1:</a:t>
            </a:r>
            <a:r>
              <a:rPr lang="en-US" dirty="0"/>
              <a:t> </a:t>
            </a:r>
            <a:r>
              <a:rPr lang="en-US" b="1" dirty="0">
                <a:solidFill>
                  <a:srgbClr val="C00000"/>
                </a:solidFill>
              </a:rPr>
              <a:t>S</a:t>
            </a:r>
            <a:r>
              <a:rPr lang="en-US" dirty="0"/>
              <a:t>eek your patient's participation.</a:t>
            </a:r>
          </a:p>
          <a:p>
            <a:pPr marL="398463" indent="-398463"/>
            <a:r>
              <a:rPr lang="en-US" b="1" dirty="0"/>
              <a:t>Step 2:</a:t>
            </a:r>
            <a:r>
              <a:rPr lang="en-US" dirty="0"/>
              <a:t> </a:t>
            </a:r>
            <a:r>
              <a:rPr lang="en-US" b="1" dirty="0">
                <a:solidFill>
                  <a:srgbClr val="C00000"/>
                </a:solidFill>
              </a:rPr>
              <a:t>H</a:t>
            </a:r>
            <a:r>
              <a:rPr lang="en-US" dirty="0"/>
              <a:t>elp your patient explore and compare treatment options.</a:t>
            </a:r>
          </a:p>
          <a:p>
            <a:pPr marL="398463" indent="-398463"/>
            <a:r>
              <a:rPr lang="en-US" b="1" dirty="0"/>
              <a:t>Step 3:</a:t>
            </a:r>
            <a:r>
              <a:rPr lang="en-US" dirty="0"/>
              <a:t> </a:t>
            </a:r>
            <a:r>
              <a:rPr lang="en-US" b="1" dirty="0">
                <a:solidFill>
                  <a:srgbClr val="C00000"/>
                </a:solidFill>
              </a:rPr>
              <a:t>A</a:t>
            </a:r>
            <a:r>
              <a:rPr lang="en-US" dirty="0"/>
              <a:t>ssess your patient's values and preferences.</a:t>
            </a:r>
          </a:p>
          <a:p>
            <a:pPr marL="398463" indent="-398463"/>
            <a:r>
              <a:rPr lang="en-US" b="1" dirty="0"/>
              <a:t>Step 4:</a:t>
            </a:r>
            <a:r>
              <a:rPr lang="en-US" dirty="0"/>
              <a:t> </a:t>
            </a:r>
            <a:r>
              <a:rPr lang="en-US" b="1" dirty="0">
                <a:solidFill>
                  <a:srgbClr val="C00000"/>
                </a:solidFill>
              </a:rPr>
              <a:t>R</a:t>
            </a:r>
            <a:r>
              <a:rPr lang="en-US" dirty="0"/>
              <a:t>each a decision with your patient.</a:t>
            </a:r>
          </a:p>
          <a:p>
            <a:pPr marL="398463" indent="-398463"/>
            <a:r>
              <a:rPr lang="en-US" b="1" dirty="0"/>
              <a:t>Step 5:</a:t>
            </a:r>
            <a:r>
              <a:rPr lang="en-US" dirty="0"/>
              <a:t> </a:t>
            </a:r>
            <a:r>
              <a:rPr lang="en-US" b="1" dirty="0">
                <a:solidFill>
                  <a:srgbClr val="C00000"/>
                </a:solidFill>
              </a:rPr>
              <a:t>E</a:t>
            </a:r>
            <a:r>
              <a:rPr lang="en-US" dirty="0"/>
              <a:t>valuate your patient's decision.</a:t>
            </a:r>
          </a:p>
        </p:txBody>
      </p:sp>
      <p:sp>
        <p:nvSpPr>
          <p:cNvPr id="4" name="Slide Number Placeholder 3"/>
          <p:cNvSpPr>
            <a:spLocks noGrp="1"/>
          </p:cNvSpPr>
          <p:nvPr>
            <p:ph type="sldNum" sz="quarter" idx="12"/>
          </p:nvPr>
        </p:nvSpPr>
        <p:spPr/>
        <p:txBody>
          <a:bodyPr/>
          <a:lstStyle/>
          <a:p>
            <a:fld id="{A7BCC155-7BF7-4E71-A9BD-6BF3FC834F5E}" type="slidenum">
              <a:rPr lang="en-US" smtClean="0"/>
              <a:pPr/>
              <a:t>19</a:t>
            </a:fld>
            <a:endParaRPr lang="en-US" dirty="0"/>
          </a:p>
        </p:txBody>
      </p:sp>
    </p:spTree>
    <p:extLst>
      <p:ext uri="{BB962C8B-B14F-4D97-AF65-F5344CB8AC3E}">
        <p14:creationId xmlns:p14="http://schemas.microsoft.com/office/powerpoint/2010/main" val="1802539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F9A7B3-95C0-4ED5-9B05-DD021E3DD2E5}" type="slidenum">
              <a:rPr lang="en-US" smtClean="0"/>
              <a:t>2</a:t>
            </a:fld>
            <a:endParaRPr lang="en-US" dirty="0"/>
          </a:p>
        </p:txBody>
      </p:sp>
      <p:sp>
        <p:nvSpPr>
          <p:cNvPr id="5" name="Content Placeholder 4"/>
          <p:cNvSpPr>
            <a:spLocks noGrp="1"/>
          </p:cNvSpPr>
          <p:nvPr>
            <p:ph idx="1"/>
          </p:nvPr>
        </p:nvSpPr>
        <p:spPr>
          <a:xfrm>
            <a:off x="492034" y="1623008"/>
            <a:ext cx="8229600" cy="3763963"/>
          </a:xfrm>
        </p:spPr>
        <p:txBody>
          <a:bodyPr>
            <a:normAutofit lnSpcReduction="10000"/>
          </a:bodyPr>
          <a:lstStyle/>
          <a:p>
            <a:r>
              <a:rPr lang="en-US" sz="4000" dirty="0"/>
              <a:t>SHARE Approach Webinar Series</a:t>
            </a:r>
          </a:p>
          <a:p>
            <a:endParaRPr lang="en-US" dirty="0"/>
          </a:p>
          <a:p>
            <a:pPr>
              <a:spcAft>
                <a:spcPts val="1200"/>
              </a:spcAft>
            </a:pPr>
            <a:r>
              <a:rPr lang="en-US" sz="2800" dirty="0">
                <a:solidFill>
                  <a:schemeClr val="tx1"/>
                </a:solidFill>
              </a:rPr>
              <a:t>Webinar 6</a:t>
            </a:r>
            <a:br>
              <a:rPr lang="en-US" sz="2800" dirty="0">
                <a:solidFill>
                  <a:schemeClr val="tx1"/>
                </a:solidFill>
              </a:rPr>
            </a:br>
            <a:r>
              <a:rPr lang="en-US" altLang="en-US" sz="2800" b="0" dirty="0">
                <a:solidFill>
                  <a:schemeClr val="tx1"/>
                </a:solidFill>
                <a:latin typeface="Calibri" panose="020F0502020204030204" pitchFamily="34" charset="0"/>
              </a:rPr>
              <a:t>Shared Decision Making for </a:t>
            </a:r>
            <a:br>
              <a:rPr lang="en-US" altLang="en-US" sz="2800" b="0" dirty="0">
                <a:solidFill>
                  <a:schemeClr val="tx1"/>
                </a:solidFill>
                <a:latin typeface="Calibri" panose="020F0502020204030204" pitchFamily="34" charset="0"/>
              </a:rPr>
            </a:br>
            <a:r>
              <a:rPr lang="en-US" altLang="en-US" sz="2800" b="0" dirty="0">
                <a:solidFill>
                  <a:schemeClr val="tx1"/>
                </a:solidFill>
                <a:latin typeface="Calibri" panose="020F0502020204030204" pitchFamily="34" charset="0"/>
              </a:rPr>
              <a:t>Chronic Conditions and Long-Term Care Planning</a:t>
            </a:r>
          </a:p>
          <a:p>
            <a:r>
              <a:rPr lang="en-US" sz="2800" b="0" dirty="0">
                <a:solidFill>
                  <a:schemeClr val="tx1"/>
                </a:solidFill>
                <a:latin typeface="Calibri" panose="020F0502020204030204" pitchFamily="34" charset="0"/>
              </a:rPr>
              <a:t>Other Webinars available at:</a:t>
            </a:r>
          </a:p>
          <a:p>
            <a:r>
              <a:rPr lang="en-US" sz="2000" b="0" dirty="0">
                <a:solidFill>
                  <a:schemeClr val="tx1"/>
                </a:solidFill>
                <a:hlinkClick r:id="rId3"/>
              </a:rPr>
              <a:t>http://www.ahrq.gov/professionals/education/curriculum-tools/shareddecisionmaking/webinars/index.html</a:t>
            </a:r>
            <a:r>
              <a:rPr lang="en-US" sz="2000" b="0" dirty="0">
                <a:solidFill>
                  <a:schemeClr val="tx1"/>
                </a:solidFill>
              </a:rPr>
              <a:t> </a:t>
            </a:r>
          </a:p>
        </p:txBody>
      </p:sp>
    </p:spTree>
    <p:extLst>
      <p:ext uri="{BB962C8B-B14F-4D97-AF65-F5344CB8AC3E}">
        <p14:creationId xmlns:p14="http://schemas.microsoft.com/office/powerpoint/2010/main" val="2602914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Challenges in Chronic Disease Management: Patient View</a:t>
            </a:r>
          </a:p>
        </p:txBody>
      </p:sp>
      <p:sp>
        <p:nvSpPr>
          <p:cNvPr id="3" name="Content Placeholder 2"/>
          <p:cNvSpPr>
            <a:spLocks noGrp="1"/>
          </p:cNvSpPr>
          <p:nvPr>
            <p:ph idx="1"/>
          </p:nvPr>
        </p:nvSpPr>
        <p:spPr/>
        <p:txBody>
          <a:bodyPr>
            <a:normAutofit lnSpcReduction="10000"/>
          </a:bodyPr>
          <a:lstStyle/>
          <a:p>
            <a:r>
              <a:rPr lang="en-US"/>
              <a:t>Many chronic diseases do not have overt symptoms that impact patients’ daily lives.</a:t>
            </a:r>
          </a:p>
          <a:p>
            <a:r>
              <a:rPr lang="en-US"/>
              <a:t>Many patients deny or minimize the impact of chronic diseases on their lives.</a:t>
            </a:r>
          </a:p>
          <a:p>
            <a:r>
              <a:rPr lang="en-US"/>
              <a:t>Patients want to be “well,” and they often feel that way.</a:t>
            </a:r>
          </a:p>
          <a:p>
            <a:r>
              <a:rPr lang="en-US"/>
              <a:t>No one likes to take medicine.</a:t>
            </a:r>
          </a:p>
          <a:p>
            <a:r>
              <a:rPr lang="en-US"/>
              <a:t>The diagnosis of a “disease” has important and often negative impact on patients’ psychological and emotional health and well-being.</a:t>
            </a:r>
            <a:endParaRPr lang="en-US" dirty="0"/>
          </a:p>
        </p:txBody>
      </p:sp>
      <p:sp>
        <p:nvSpPr>
          <p:cNvPr id="4" name="Slide Number Placeholder 3"/>
          <p:cNvSpPr>
            <a:spLocks noGrp="1"/>
          </p:cNvSpPr>
          <p:nvPr>
            <p:ph type="sldNum" sz="quarter" idx="12"/>
          </p:nvPr>
        </p:nvSpPr>
        <p:spPr/>
        <p:txBody>
          <a:bodyPr/>
          <a:lstStyle/>
          <a:p>
            <a:fld id="{A7BCC155-7BF7-4E71-A9BD-6BF3FC834F5E}" type="slidenum">
              <a:rPr lang="en-US" smtClean="0"/>
              <a:pPr/>
              <a:t>20</a:t>
            </a:fld>
            <a:endParaRPr lang="en-US" dirty="0"/>
          </a:p>
        </p:txBody>
      </p:sp>
    </p:spTree>
    <p:extLst>
      <p:ext uri="{BB962C8B-B14F-4D97-AF65-F5344CB8AC3E}">
        <p14:creationId xmlns:p14="http://schemas.microsoft.com/office/powerpoint/2010/main" val="2357025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Challenges in Chronic Disease Management: Provider View</a:t>
            </a:r>
          </a:p>
        </p:txBody>
      </p:sp>
      <p:sp>
        <p:nvSpPr>
          <p:cNvPr id="3" name="Content Placeholder 2"/>
          <p:cNvSpPr>
            <a:spLocks noGrp="1"/>
          </p:cNvSpPr>
          <p:nvPr>
            <p:ph idx="1"/>
          </p:nvPr>
        </p:nvSpPr>
        <p:spPr/>
        <p:txBody>
          <a:bodyPr>
            <a:normAutofit fontScale="92500"/>
          </a:bodyPr>
          <a:lstStyle/>
          <a:p>
            <a:r>
              <a:rPr lang="en-US" dirty="0"/>
              <a:t>We have limited time with patients.</a:t>
            </a:r>
          </a:p>
          <a:p>
            <a:r>
              <a:rPr lang="en-US" dirty="0"/>
              <a:t>Educating patients about chronic disease is a complex and lengthy process.</a:t>
            </a:r>
          </a:p>
          <a:p>
            <a:r>
              <a:rPr lang="en-US" dirty="0"/>
              <a:t>Providers vary in their skills and interest to educate, explain, and understand where a given patient is along the trajectory of their acknowledgment and understanding about a diagnosis.</a:t>
            </a:r>
          </a:p>
          <a:p>
            <a:r>
              <a:rPr lang="en-US" dirty="0"/>
              <a:t>Many providers are fatigued by the effort and feel “it’s not worth it.”</a:t>
            </a:r>
          </a:p>
          <a:p>
            <a:r>
              <a:rPr lang="en-US" dirty="0"/>
              <a:t>This leads to self-fulfilling prophecy.</a:t>
            </a:r>
          </a:p>
        </p:txBody>
      </p:sp>
      <p:sp>
        <p:nvSpPr>
          <p:cNvPr id="4" name="Slide Number Placeholder 3"/>
          <p:cNvSpPr>
            <a:spLocks noGrp="1"/>
          </p:cNvSpPr>
          <p:nvPr>
            <p:ph type="sldNum" sz="quarter" idx="12"/>
          </p:nvPr>
        </p:nvSpPr>
        <p:spPr/>
        <p:txBody>
          <a:bodyPr/>
          <a:lstStyle/>
          <a:p>
            <a:fld id="{A7BCC155-7BF7-4E71-A9BD-6BF3FC834F5E}" type="slidenum">
              <a:rPr lang="en-US" smtClean="0"/>
              <a:pPr/>
              <a:t>21</a:t>
            </a:fld>
            <a:endParaRPr lang="en-US" dirty="0"/>
          </a:p>
        </p:txBody>
      </p:sp>
    </p:spTree>
    <p:extLst>
      <p:ext uri="{BB962C8B-B14F-4D97-AF65-F5344CB8AC3E}">
        <p14:creationId xmlns:p14="http://schemas.microsoft.com/office/powerpoint/2010/main" val="1023569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Principles in Chronic Disease Management</a:t>
            </a:r>
          </a:p>
        </p:txBody>
      </p:sp>
      <p:sp>
        <p:nvSpPr>
          <p:cNvPr id="3" name="Content Placeholder 2"/>
          <p:cNvSpPr>
            <a:spLocks noGrp="1"/>
          </p:cNvSpPr>
          <p:nvPr>
            <p:ph idx="1"/>
          </p:nvPr>
        </p:nvSpPr>
        <p:spPr/>
        <p:txBody>
          <a:bodyPr>
            <a:normAutofit fontScale="92500" lnSpcReduction="10000"/>
          </a:bodyPr>
          <a:lstStyle/>
          <a:p>
            <a:r>
              <a:rPr lang="en-US" dirty="0"/>
              <a:t>You can’t get it all done in one visit!</a:t>
            </a:r>
          </a:p>
          <a:p>
            <a:r>
              <a:rPr lang="en-US" dirty="0"/>
              <a:t>Relationship over time is essential: ongoing conversation.</a:t>
            </a:r>
          </a:p>
          <a:p>
            <a:r>
              <a:rPr lang="en-US" dirty="0"/>
              <a:t>Message: We can manage this problem effectively together; we are partners in successful outcomes; we will work at this to make you healthier.</a:t>
            </a:r>
          </a:p>
          <a:p>
            <a:r>
              <a:rPr lang="en-US" dirty="0"/>
              <a:t>Flexibility for management: e-visits, telemedicine, phone management.</a:t>
            </a:r>
          </a:p>
          <a:p>
            <a:r>
              <a:rPr lang="en-US" dirty="0"/>
              <a:t>Current payment modalities often not helpful!</a:t>
            </a:r>
          </a:p>
          <a:p>
            <a:r>
              <a:rPr lang="en-US" dirty="0"/>
              <a:t>ACOs and capitated payments will improve this challenge over time.</a:t>
            </a:r>
          </a:p>
        </p:txBody>
      </p:sp>
      <p:sp>
        <p:nvSpPr>
          <p:cNvPr id="4" name="Slide Number Placeholder 3"/>
          <p:cNvSpPr>
            <a:spLocks noGrp="1"/>
          </p:cNvSpPr>
          <p:nvPr>
            <p:ph type="sldNum" sz="quarter" idx="12"/>
          </p:nvPr>
        </p:nvSpPr>
        <p:spPr/>
        <p:txBody>
          <a:bodyPr/>
          <a:lstStyle/>
          <a:p>
            <a:fld id="{A7BCC155-7BF7-4E71-A9BD-6BF3FC834F5E}" type="slidenum">
              <a:rPr lang="en-US" smtClean="0"/>
              <a:pPr/>
              <a:t>22</a:t>
            </a:fld>
            <a:endParaRPr lang="en-US" dirty="0"/>
          </a:p>
        </p:txBody>
      </p:sp>
    </p:spTree>
    <p:extLst>
      <p:ext uri="{BB962C8B-B14F-4D97-AF65-F5344CB8AC3E}">
        <p14:creationId xmlns:p14="http://schemas.microsoft.com/office/powerpoint/2010/main" val="648389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BCC155-7BF7-4E71-A9BD-6BF3FC834F5E}" type="slidenum">
              <a:rPr lang="en-US" smtClean="0"/>
              <a:pPr/>
              <a:t>23</a:t>
            </a:fld>
            <a:endParaRPr lang="en-US" dirty="0"/>
          </a:p>
        </p:txBody>
      </p:sp>
      <p:sp>
        <p:nvSpPr>
          <p:cNvPr id="5" name="TextBox 4"/>
          <p:cNvSpPr txBox="1"/>
          <p:nvPr/>
        </p:nvSpPr>
        <p:spPr>
          <a:xfrm>
            <a:off x="297852" y="5686454"/>
            <a:ext cx="8169155" cy="1015663"/>
          </a:xfrm>
          <a:prstGeom prst="rect">
            <a:avLst/>
          </a:prstGeom>
          <a:noFill/>
        </p:spPr>
        <p:txBody>
          <a:bodyPr wrap="square" rtlCol="0">
            <a:spAutoFit/>
          </a:bodyPr>
          <a:lstStyle/>
          <a:p>
            <a:r>
              <a:rPr lang="en-US" sz="1200" b="1" dirty="0"/>
              <a:t>Sources</a:t>
            </a:r>
            <a:r>
              <a:rPr lang="en-US" sz="1200" dirty="0"/>
              <a:t>: </a:t>
            </a:r>
          </a:p>
          <a:p>
            <a:r>
              <a:rPr lang="en-US" sz="1200" dirty="0"/>
              <a:t>Shay LA, </a:t>
            </a:r>
            <a:r>
              <a:rPr lang="en-US" sz="1200" dirty="0" err="1"/>
              <a:t>Lafata</a:t>
            </a:r>
            <a:r>
              <a:rPr lang="en-US" sz="1200" dirty="0"/>
              <a:t> JE. Med Dec Making. 2015;35(1):114-131.</a:t>
            </a:r>
          </a:p>
          <a:p>
            <a:r>
              <a:rPr lang="en-US" sz="1200" dirty="0" err="1"/>
              <a:t>Stiggelbout</a:t>
            </a:r>
            <a:r>
              <a:rPr lang="en-US" sz="1200" dirty="0"/>
              <a:t> AM, </a:t>
            </a:r>
            <a:r>
              <a:rPr lang="en-US" sz="1200" dirty="0" err="1"/>
              <a:t>Pieterse</a:t>
            </a:r>
            <a:r>
              <a:rPr lang="en-US" sz="1200" dirty="0"/>
              <a:t> AH, De </a:t>
            </a:r>
            <a:r>
              <a:rPr lang="en-US" sz="1200" dirty="0" err="1"/>
              <a:t>Haes</a:t>
            </a:r>
            <a:r>
              <a:rPr lang="en-US" sz="1200" dirty="0"/>
              <a:t> JC. Patient Educ </a:t>
            </a:r>
            <a:r>
              <a:rPr lang="en-US" sz="1200" dirty="0" err="1"/>
              <a:t>Couns</a:t>
            </a:r>
            <a:r>
              <a:rPr lang="en-US" sz="1200" dirty="0"/>
              <a:t>. 2015 Oct;98(10):1172-9.</a:t>
            </a:r>
          </a:p>
          <a:p>
            <a:r>
              <a:rPr lang="en-US" sz="1200" dirty="0" err="1"/>
              <a:t>Veroff</a:t>
            </a:r>
            <a:r>
              <a:rPr lang="en-US" sz="1200" dirty="0"/>
              <a:t> D, Marr A, </a:t>
            </a:r>
            <a:r>
              <a:rPr lang="en-US" sz="1200" dirty="0" err="1"/>
              <a:t>Wennberg</a:t>
            </a:r>
            <a:r>
              <a:rPr lang="en-US" sz="1200" dirty="0"/>
              <a:t> DE. Health </a:t>
            </a:r>
            <a:r>
              <a:rPr lang="en-US" sz="1200" dirty="0" err="1"/>
              <a:t>Aff</a:t>
            </a:r>
            <a:r>
              <a:rPr lang="en-US" sz="1200" dirty="0"/>
              <a:t> (Millwood). 2013 Feb;32(2):285-93.</a:t>
            </a:r>
          </a:p>
          <a:p>
            <a:endParaRPr lang="en-US" sz="1200" dirty="0"/>
          </a:p>
        </p:txBody>
      </p:sp>
      <p:sp>
        <p:nvSpPr>
          <p:cNvPr id="3" name="Content Placeholder 2"/>
          <p:cNvSpPr>
            <a:spLocks noGrp="1"/>
          </p:cNvSpPr>
          <p:nvPr>
            <p:ph idx="1"/>
          </p:nvPr>
        </p:nvSpPr>
        <p:spPr>
          <a:xfrm>
            <a:off x="628650" y="1601339"/>
            <a:ext cx="7886700" cy="3652066"/>
          </a:xfrm>
        </p:spPr>
        <p:txBody>
          <a:bodyPr>
            <a:normAutofit fontScale="92500" lnSpcReduction="20000"/>
          </a:bodyPr>
          <a:lstStyle/>
          <a:p>
            <a:r>
              <a:rPr lang="en-US" dirty="0"/>
              <a:t>Systemic review of 50 studies (2015).</a:t>
            </a:r>
          </a:p>
          <a:p>
            <a:r>
              <a:rPr lang="en-US" dirty="0"/>
              <a:t>Increased overall patient satisfaction.</a:t>
            </a:r>
          </a:p>
          <a:p>
            <a:r>
              <a:rPr lang="en-US" dirty="0"/>
              <a:t>Reduced costs: Elective surgery, BPH surgery, PSA screening, end-of-life care.</a:t>
            </a:r>
          </a:p>
          <a:p>
            <a:r>
              <a:rPr lang="en-US" dirty="0"/>
              <a:t>Studies that looked at behavioral measures (reaching a decision; adherence) showed positive results in 37 percent of the cases.</a:t>
            </a:r>
          </a:p>
          <a:p>
            <a:r>
              <a:rPr lang="en-US" dirty="0"/>
              <a:t>Studies of self-reported symptoms (e.g., QOL, mental function, etc.) were 42 percent positive. </a:t>
            </a:r>
          </a:p>
          <a:p>
            <a:r>
              <a:rPr lang="en-US" dirty="0"/>
              <a:t>No negative results were found.</a:t>
            </a:r>
          </a:p>
        </p:txBody>
      </p:sp>
      <p:sp>
        <p:nvSpPr>
          <p:cNvPr id="2" name="Title 1"/>
          <p:cNvSpPr>
            <a:spLocks noGrp="1"/>
          </p:cNvSpPr>
          <p:nvPr>
            <p:ph type="title"/>
          </p:nvPr>
        </p:nvSpPr>
        <p:spPr/>
        <p:txBody>
          <a:bodyPr/>
          <a:lstStyle/>
          <a:p>
            <a:r>
              <a:rPr lang="en-US" dirty="0"/>
              <a:t>Evidence Base</a:t>
            </a:r>
          </a:p>
        </p:txBody>
      </p:sp>
    </p:spTree>
    <p:extLst>
      <p:ext uri="{BB962C8B-B14F-4D97-AF65-F5344CB8AC3E}">
        <p14:creationId xmlns:p14="http://schemas.microsoft.com/office/powerpoint/2010/main" val="2365335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BCC155-7BF7-4E71-A9BD-6BF3FC834F5E}" type="slidenum">
              <a:rPr lang="en-US" smtClean="0"/>
              <a:pPr/>
              <a:t>24</a:t>
            </a:fld>
            <a:endParaRPr lang="en-US" dirty="0"/>
          </a:p>
        </p:txBody>
      </p:sp>
      <p:sp>
        <p:nvSpPr>
          <p:cNvPr id="5" name="Rectangle 4"/>
          <p:cNvSpPr/>
          <p:nvPr/>
        </p:nvSpPr>
        <p:spPr>
          <a:xfrm>
            <a:off x="270228" y="5322256"/>
            <a:ext cx="8590844" cy="1169551"/>
          </a:xfrm>
          <a:prstGeom prst="rect">
            <a:avLst/>
          </a:prstGeom>
        </p:spPr>
        <p:txBody>
          <a:bodyPr wrap="square">
            <a:spAutoFit/>
          </a:bodyPr>
          <a:lstStyle/>
          <a:p>
            <a:pPr marL="112713" lvl="0" indent="-112713">
              <a:buClr>
                <a:schemeClr val="dk1"/>
              </a:buClr>
              <a:buSzPct val="25000"/>
            </a:pPr>
            <a:r>
              <a:rPr lang="en-US" sz="1400" b="1" dirty="0">
                <a:solidFill>
                  <a:schemeClr val="dk1"/>
                </a:solidFill>
                <a:ea typeface="Calibri"/>
                <a:cs typeface="Calibri"/>
                <a:sym typeface="Calibri"/>
              </a:rPr>
              <a:t>Sources</a:t>
            </a:r>
            <a:r>
              <a:rPr lang="en-US" sz="1400" dirty="0">
                <a:solidFill>
                  <a:schemeClr val="dk1"/>
                </a:solidFill>
                <a:ea typeface="Calibri"/>
                <a:cs typeface="Calibri"/>
                <a:sym typeface="Calibri"/>
              </a:rPr>
              <a:t>: </a:t>
            </a:r>
          </a:p>
          <a:p>
            <a:pPr marL="112713" lvl="0" indent="-112713">
              <a:buClr>
                <a:schemeClr val="dk1"/>
              </a:buClr>
              <a:buSzPct val="25000"/>
            </a:pPr>
            <a:r>
              <a:rPr lang="en-US" sz="1400" dirty="0">
                <a:solidFill>
                  <a:schemeClr val="dk1"/>
                </a:solidFill>
                <a:ea typeface="Calibri"/>
                <a:cs typeface="Calibri"/>
                <a:sym typeface="Calibri"/>
              </a:rPr>
              <a:t>Ferguson M. </a:t>
            </a:r>
            <a:r>
              <a:rPr lang="en-US" sz="1400" dirty="0" err="1">
                <a:solidFill>
                  <a:schemeClr val="dk1"/>
                </a:solidFill>
                <a:ea typeface="Calibri"/>
                <a:cs typeface="Calibri"/>
                <a:sym typeface="Calibri"/>
              </a:rPr>
              <a:t>Transl</a:t>
            </a:r>
            <a:r>
              <a:rPr lang="en-US" sz="1400" dirty="0">
                <a:solidFill>
                  <a:schemeClr val="dk1"/>
                </a:solidFill>
                <a:ea typeface="Calibri"/>
                <a:cs typeface="Calibri"/>
                <a:sym typeface="Calibri"/>
              </a:rPr>
              <a:t> Behav Med. 2011 June; 1(2):205-206.</a:t>
            </a:r>
          </a:p>
          <a:p>
            <a:pPr marL="112713" lvl="0" indent="-112713">
              <a:buClr>
                <a:schemeClr val="dk1"/>
              </a:buClr>
              <a:buSzPct val="25000"/>
            </a:pPr>
            <a:r>
              <a:rPr lang="en-US" sz="1400" dirty="0">
                <a:solidFill>
                  <a:schemeClr val="dk1"/>
                </a:solidFill>
                <a:ea typeface="Calibri"/>
                <a:cs typeface="Calibri"/>
                <a:sym typeface="Calibri"/>
              </a:rPr>
              <a:t>Moulton B, King J. Journal of Law, Medicine &amp; Ethics. 2010;38(1):85-97.</a:t>
            </a:r>
          </a:p>
          <a:p>
            <a:pPr marL="112713" lvl="0" indent="-112713">
              <a:buClr>
                <a:schemeClr val="dk1"/>
              </a:buClr>
              <a:buSzPct val="25000"/>
            </a:pPr>
            <a:r>
              <a:rPr lang="en-US" sz="1400" dirty="0">
                <a:solidFill>
                  <a:schemeClr val="dk1"/>
                </a:solidFill>
                <a:ea typeface="Calibri"/>
                <a:cs typeface="Calibri"/>
                <a:sym typeface="Calibri"/>
              </a:rPr>
              <a:t>Grayson M. 2013. </a:t>
            </a:r>
            <a:r>
              <a:rPr lang="en-US" sz="1400" dirty="0">
                <a:ea typeface="Calibri"/>
                <a:cs typeface="Calibri"/>
                <a:sym typeface="Calibri"/>
              </a:rPr>
              <a:t>http://www.hhnmag.com</a:t>
            </a:r>
            <a:endParaRPr lang="en-US" sz="1400" dirty="0">
              <a:ea typeface="Calibri"/>
              <a:cs typeface="Calibri"/>
              <a:sym typeface="Calibri"/>
              <a:hlinkClick r:id="rId3"/>
            </a:endParaRPr>
          </a:p>
          <a:p>
            <a:pPr marL="112713" lvl="0" indent="-112713">
              <a:buClr>
                <a:schemeClr val="dk1"/>
              </a:buClr>
              <a:buSzPct val="25000"/>
            </a:pPr>
            <a:r>
              <a:rPr lang="en-US" sz="1400" dirty="0">
                <a:solidFill>
                  <a:schemeClr val="dk1"/>
                </a:solidFill>
                <a:ea typeface="Calibri"/>
                <a:cs typeface="Calibri"/>
                <a:sym typeface="Calibri"/>
              </a:rPr>
              <a:t>Stacey D, et al. Cochrane Database of Systematic Reviews 2014, Issue 1.</a:t>
            </a:r>
            <a:endParaRPr lang="en-US" sz="1400" dirty="0"/>
          </a:p>
        </p:txBody>
      </p:sp>
      <p:sp>
        <p:nvSpPr>
          <p:cNvPr id="3" name="Content Placeholder 2"/>
          <p:cNvSpPr>
            <a:spLocks noGrp="1"/>
          </p:cNvSpPr>
          <p:nvPr>
            <p:ph idx="1"/>
          </p:nvPr>
        </p:nvSpPr>
        <p:spPr>
          <a:xfrm>
            <a:off x="628650" y="1601343"/>
            <a:ext cx="7886700" cy="3496631"/>
          </a:xfrm>
        </p:spPr>
        <p:txBody>
          <a:bodyPr/>
          <a:lstStyle/>
          <a:p>
            <a:r>
              <a:rPr lang="en-US" dirty="0"/>
              <a:t>In MD-led decision making, one-third of patients do not feel well-informed.</a:t>
            </a:r>
          </a:p>
          <a:p>
            <a:r>
              <a:rPr lang="en-US" dirty="0"/>
              <a:t>With SDM, patients:</a:t>
            </a:r>
          </a:p>
          <a:p>
            <a:pPr lvl="1"/>
            <a:r>
              <a:rPr lang="en-US" dirty="0"/>
              <a:t>Have more accurate understanding of risks and benefits</a:t>
            </a:r>
          </a:p>
          <a:p>
            <a:pPr lvl="1"/>
            <a:r>
              <a:rPr lang="en-US" dirty="0"/>
              <a:t>Have less decisional conflict </a:t>
            </a:r>
          </a:p>
          <a:p>
            <a:pPr lvl="1"/>
            <a:r>
              <a:rPr lang="en-US" dirty="0"/>
              <a:t>Increased congruence with their own values.</a:t>
            </a:r>
          </a:p>
          <a:p>
            <a:r>
              <a:rPr lang="en-US" dirty="0"/>
              <a:t>SDM is a CMS quality metric and requirement for patient-centered medical home recognition.</a:t>
            </a:r>
          </a:p>
        </p:txBody>
      </p:sp>
      <p:sp>
        <p:nvSpPr>
          <p:cNvPr id="2" name="Title 1"/>
          <p:cNvSpPr>
            <a:spLocks noGrp="1"/>
          </p:cNvSpPr>
          <p:nvPr>
            <p:ph type="title"/>
          </p:nvPr>
        </p:nvSpPr>
        <p:spPr/>
        <p:txBody>
          <a:bodyPr/>
          <a:lstStyle/>
          <a:p>
            <a:r>
              <a:rPr lang="en-US"/>
              <a:t>Evidence Base for SDM</a:t>
            </a:r>
            <a:endParaRPr lang="en-US" dirty="0"/>
          </a:p>
        </p:txBody>
      </p:sp>
    </p:spTree>
    <p:extLst>
      <p:ext uri="{BB962C8B-B14F-4D97-AF65-F5344CB8AC3E}">
        <p14:creationId xmlns:p14="http://schemas.microsoft.com/office/powerpoint/2010/main" val="3311079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BCC155-7BF7-4E71-A9BD-6BF3FC834F5E}" type="slidenum">
              <a:rPr lang="en-US" smtClean="0"/>
              <a:pPr/>
              <a:t>25</a:t>
            </a:fld>
            <a:endParaRPr lang="en-US" dirty="0"/>
          </a:p>
        </p:txBody>
      </p:sp>
      <p:sp>
        <p:nvSpPr>
          <p:cNvPr id="3" name="Rectangle 2"/>
          <p:cNvSpPr/>
          <p:nvPr/>
        </p:nvSpPr>
        <p:spPr>
          <a:xfrm>
            <a:off x="439080" y="6040397"/>
            <a:ext cx="8151764" cy="307777"/>
          </a:xfrm>
          <a:prstGeom prst="rect">
            <a:avLst/>
          </a:prstGeom>
        </p:spPr>
        <p:txBody>
          <a:bodyPr wrap="square">
            <a:spAutoFit/>
          </a:bodyPr>
          <a:lstStyle/>
          <a:p>
            <a:r>
              <a:rPr lang="en-US" sz="1400" b="1" dirty="0"/>
              <a:t>Source</a:t>
            </a:r>
            <a:r>
              <a:rPr lang="en-US" sz="1400" dirty="0"/>
              <a:t>: Choudhry NK, </a:t>
            </a:r>
            <a:r>
              <a:rPr lang="en-US" sz="1400" dirty="0" err="1"/>
              <a:t>Winkelmayer</a:t>
            </a:r>
            <a:r>
              <a:rPr lang="en-US" sz="1400" dirty="0"/>
              <a:t> WC. Journal of General Internal Medicine. 2008;23(2):216-218..</a:t>
            </a:r>
            <a:endParaRPr lang="en-US" sz="1400" dirty="0">
              <a:effectLst/>
            </a:endParaRPr>
          </a:p>
        </p:txBody>
      </p:sp>
      <p:sp>
        <p:nvSpPr>
          <p:cNvPr id="6" name="Content Placeholder 2"/>
          <p:cNvSpPr>
            <a:spLocks noGrp="1"/>
          </p:cNvSpPr>
          <p:nvPr>
            <p:ph idx="1"/>
          </p:nvPr>
        </p:nvSpPr>
        <p:spPr>
          <a:xfrm>
            <a:off x="250724" y="1474839"/>
            <a:ext cx="8237668" cy="3977694"/>
          </a:xfrm>
        </p:spPr>
        <p:txBody>
          <a:bodyPr>
            <a:normAutofit/>
          </a:bodyPr>
          <a:lstStyle/>
          <a:p>
            <a:pPr marL="398463" indent="-398463"/>
            <a:r>
              <a:rPr lang="en-US" b="1" dirty="0">
                <a:solidFill>
                  <a:srgbClr val="C00000"/>
                </a:solidFill>
              </a:rPr>
              <a:t>Adherence matters</a:t>
            </a:r>
            <a:r>
              <a:rPr lang="en-US" dirty="0"/>
              <a:t>! Estimates are that one-third of hospital admissions can be attributed to </a:t>
            </a:r>
            <a:br>
              <a:rPr lang="en-US" dirty="0"/>
            </a:br>
            <a:r>
              <a:rPr lang="en-US" u="sng" dirty="0"/>
              <a:t>non-adherence</a:t>
            </a:r>
            <a:r>
              <a:rPr lang="en-US" dirty="0"/>
              <a:t> with medication, leading to $100 billion in costs annually. </a:t>
            </a:r>
          </a:p>
          <a:p>
            <a:pPr marL="398463" indent="-398463"/>
            <a:r>
              <a:rPr lang="en-US" u="sng" dirty="0"/>
              <a:t>Non-adherence</a:t>
            </a:r>
            <a:r>
              <a:rPr lang="en-US" dirty="0"/>
              <a:t> is multi-factorial, but engaged patients who have shared in the decision process and feel their values and preferences are understood and part of the consideration for decisions are more likely to remain adherent.</a:t>
            </a:r>
          </a:p>
        </p:txBody>
      </p:sp>
      <p:sp>
        <p:nvSpPr>
          <p:cNvPr id="2" name="Title 1"/>
          <p:cNvSpPr>
            <a:spLocks noGrp="1"/>
          </p:cNvSpPr>
          <p:nvPr>
            <p:ph type="title"/>
          </p:nvPr>
        </p:nvSpPr>
        <p:spPr/>
        <p:txBody>
          <a:bodyPr>
            <a:normAutofit/>
          </a:bodyPr>
          <a:lstStyle/>
          <a:p>
            <a:pPr algn="l"/>
            <a:r>
              <a:rPr lang="en-US" sz="3600" dirty="0"/>
              <a:t>Need: Adherence</a:t>
            </a:r>
          </a:p>
        </p:txBody>
      </p:sp>
    </p:spTree>
    <p:extLst>
      <p:ext uri="{BB962C8B-B14F-4D97-AF65-F5344CB8AC3E}">
        <p14:creationId xmlns:p14="http://schemas.microsoft.com/office/powerpoint/2010/main" val="1590811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BDF9A7B3-95C0-4ED5-9B05-DD021E3DD2E5}" type="slidenum">
              <a:rPr lang="en-US" smtClean="0">
                <a:solidFill>
                  <a:prstClr val="black">
                    <a:tint val="75000"/>
                  </a:prstClr>
                </a:solidFill>
              </a:rPr>
              <a:pPr/>
              <a:t>26</a:t>
            </a:fld>
            <a:endParaRPr lang="en-US" dirty="0">
              <a:solidFill>
                <a:prstClr val="black">
                  <a:tint val="75000"/>
                </a:prstClr>
              </a:solidFill>
            </a:endParaRPr>
          </a:p>
        </p:txBody>
      </p:sp>
      <p:pic>
        <p:nvPicPr>
          <p:cNvPr id="7" name="Picture 6" descr="Bar Graph of Targeted Conditions for Medication Adherence Programs" title="Bar Graph of Targeted Conditions for Medication Adherence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 y="228600"/>
            <a:ext cx="8255000" cy="6400800"/>
          </a:xfrm>
          <a:prstGeom prst="rect">
            <a:avLst/>
          </a:prstGeom>
        </p:spPr>
      </p:pic>
    </p:spTree>
    <p:extLst>
      <p:ext uri="{BB962C8B-B14F-4D97-AF65-F5344CB8AC3E}">
        <p14:creationId xmlns:p14="http://schemas.microsoft.com/office/powerpoint/2010/main" val="4111111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BCC155-7BF7-4E71-A9BD-6BF3FC834F5E}" type="slidenum">
              <a:rPr lang="en-US" smtClean="0"/>
              <a:pPr/>
              <a:t>27</a:t>
            </a:fld>
            <a:endParaRPr lang="en-US" dirty="0"/>
          </a:p>
        </p:txBody>
      </p:sp>
      <p:sp>
        <p:nvSpPr>
          <p:cNvPr id="5" name="TextBox 4"/>
          <p:cNvSpPr txBox="1"/>
          <p:nvPr/>
        </p:nvSpPr>
        <p:spPr>
          <a:xfrm>
            <a:off x="221661" y="5422741"/>
            <a:ext cx="8664438" cy="954107"/>
          </a:xfrm>
          <a:prstGeom prst="rect">
            <a:avLst/>
          </a:prstGeom>
          <a:noFill/>
        </p:spPr>
        <p:txBody>
          <a:bodyPr wrap="square" rtlCol="0">
            <a:spAutoFit/>
          </a:bodyPr>
          <a:lstStyle/>
          <a:p>
            <a:r>
              <a:rPr lang="en-US" sz="1400" b="1" dirty="0"/>
              <a:t>Sources</a:t>
            </a:r>
            <a:r>
              <a:rPr lang="en-US" sz="1400" dirty="0"/>
              <a:t>: </a:t>
            </a:r>
          </a:p>
          <a:p>
            <a:pPr marL="169863" indent="-169863"/>
            <a:r>
              <a:rPr lang="en-US" sz="1400" dirty="0"/>
              <a:t>Choudhry NK, </a:t>
            </a:r>
            <a:r>
              <a:rPr lang="en-US" sz="1400" dirty="0" err="1"/>
              <a:t>Winkelmayer</a:t>
            </a:r>
            <a:r>
              <a:rPr lang="en-US" sz="1400" dirty="0"/>
              <a:t> WC. 2008;23(2):216-218..</a:t>
            </a:r>
          </a:p>
          <a:p>
            <a:pPr marL="169863" indent="-169863"/>
            <a:r>
              <a:rPr lang="en-US" sz="1400" dirty="0"/>
              <a:t>Sugiyama T, </a:t>
            </a:r>
            <a:r>
              <a:rPr lang="en-US" sz="1400" dirty="0" err="1"/>
              <a:t>Tsugawa</a:t>
            </a:r>
            <a:r>
              <a:rPr lang="en-US" sz="1400" dirty="0"/>
              <a:t> Y, Tseng C-H, et al. JAMA Internal Medicine. 2014;174(7):1038-1045. </a:t>
            </a:r>
          </a:p>
          <a:p>
            <a:pPr marL="169863" indent="-169863"/>
            <a:r>
              <a:rPr lang="en-US" sz="1400" dirty="0" err="1"/>
              <a:t>Schwenk</a:t>
            </a:r>
            <a:r>
              <a:rPr lang="en-US" sz="1400" dirty="0"/>
              <a:t> TL. NEJM Journal Watch. 2014 May 8.</a:t>
            </a:r>
          </a:p>
        </p:txBody>
      </p:sp>
      <p:sp>
        <p:nvSpPr>
          <p:cNvPr id="3" name="Content Placeholder 2"/>
          <p:cNvSpPr>
            <a:spLocks noGrp="1"/>
          </p:cNvSpPr>
          <p:nvPr>
            <p:ph idx="1"/>
          </p:nvPr>
        </p:nvSpPr>
        <p:spPr>
          <a:xfrm>
            <a:off x="680902" y="1457176"/>
            <a:ext cx="7886700" cy="3680881"/>
          </a:xfrm>
        </p:spPr>
        <p:txBody>
          <a:bodyPr/>
          <a:lstStyle/>
          <a:p>
            <a:r>
              <a:rPr lang="en-US" dirty="0"/>
              <a:t>Multiple studies show:</a:t>
            </a:r>
          </a:p>
          <a:p>
            <a:pPr lvl="1"/>
            <a:r>
              <a:rPr lang="en-US" dirty="0"/>
              <a:t>Post-MI medication adherence to be 40 to 50 percent 1 to 2 years post event.</a:t>
            </a:r>
          </a:p>
          <a:p>
            <a:pPr lvl="1"/>
            <a:r>
              <a:rPr lang="en-US" dirty="0"/>
              <a:t>Hypertension medication adherence to be 40 to 60 percent.</a:t>
            </a:r>
          </a:p>
          <a:p>
            <a:r>
              <a:rPr lang="en-US" dirty="0"/>
              <a:t>Statin users have higher BMIs, and they consume more calories than non-users. Over a 10-year period, statin users’ BMIs and caloric intake increased  compared to matched controls.</a:t>
            </a:r>
          </a:p>
        </p:txBody>
      </p:sp>
      <p:sp>
        <p:nvSpPr>
          <p:cNvPr id="2" name="Title 1"/>
          <p:cNvSpPr>
            <a:spLocks noGrp="1"/>
          </p:cNvSpPr>
          <p:nvPr>
            <p:ph type="title"/>
          </p:nvPr>
        </p:nvSpPr>
        <p:spPr/>
        <p:txBody>
          <a:bodyPr/>
          <a:lstStyle/>
          <a:p>
            <a:r>
              <a:rPr lang="en-US" dirty="0"/>
              <a:t>Need for SDM: Adherence</a:t>
            </a:r>
          </a:p>
        </p:txBody>
      </p:sp>
    </p:spTree>
    <p:extLst>
      <p:ext uri="{BB962C8B-B14F-4D97-AF65-F5344CB8AC3E}">
        <p14:creationId xmlns:p14="http://schemas.microsoft.com/office/powerpoint/2010/main" val="1467409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BCC155-7BF7-4E71-A9BD-6BF3FC834F5E}" type="slidenum">
              <a:rPr lang="en-US" smtClean="0"/>
              <a:pPr/>
              <a:t>28</a:t>
            </a:fld>
            <a:endParaRPr lang="en-US" dirty="0"/>
          </a:p>
        </p:txBody>
      </p:sp>
      <p:sp>
        <p:nvSpPr>
          <p:cNvPr id="3" name="Rectangle 2"/>
          <p:cNvSpPr/>
          <p:nvPr/>
        </p:nvSpPr>
        <p:spPr>
          <a:xfrm>
            <a:off x="502355" y="6069071"/>
            <a:ext cx="8139289" cy="307777"/>
          </a:xfrm>
          <a:prstGeom prst="rect">
            <a:avLst/>
          </a:prstGeom>
        </p:spPr>
        <p:txBody>
          <a:bodyPr wrap="square">
            <a:spAutoFit/>
          </a:bodyPr>
          <a:lstStyle/>
          <a:p>
            <a:r>
              <a:rPr lang="en-US" sz="1400" b="1" dirty="0"/>
              <a:t>Source</a:t>
            </a:r>
            <a:r>
              <a:rPr lang="en-US" sz="1400" dirty="0"/>
              <a:t>: Cramer JA. Diabetes Care. 2004 May;27(5):1218-24.</a:t>
            </a:r>
          </a:p>
        </p:txBody>
      </p:sp>
      <p:sp>
        <p:nvSpPr>
          <p:cNvPr id="6" name="Content Placeholder 2"/>
          <p:cNvSpPr>
            <a:spLocks noGrp="1"/>
          </p:cNvSpPr>
          <p:nvPr>
            <p:ph idx="1"/>
          </p:nvPr>
        </p:nvSpPr>
        <p:spPr/>
        <p:txBody>
          <a:bodyPr/>
          <a:lstStyle/>
          <a:p>
            <a:r>
              <a:rPr lang="en-US"/>
              <a:t>62 to 64 percent of patients with Type 2 DM on insulin adhered.</a:t>
            </a:r>
          </a:p>
          <a:p>
            <a:r>
              <a:rPr lang="en-US"/>
              <a:t>One-third of young patients on insulin filled their prescriptions.</a:t>
            </a:r>
          </a:p>
          <a:p>
            <a:r>
              <a:rPr lang="en-US"/>
              <a:t>36 to 93 percent of Type 2 DM patients took prescribed oral agents for 6 to 24 months.</a:t>
            </a:r>
            <a:endParaRPr lang="en-US" dirty="0"/>
          </a:p>
        </p:txBody>
      </p:sp>
      <p:sp>
        <p:nvSpPr>
          <p:cNvPr id="2" name="Title 1"/>
          <p:cNvSpPr>
            <a:spLocks noGrp="1"/>
          </p:cNvSpPr>
          <p:nvPr>
            <p:ph type="title"/>
          </p:nvPr>
        </p:nvSpPr>
        <p:spPr/>
        <p:txBody>
          <a:bodyPr/>
          <a:lstStyle/>
          <a:p>
            <a:r>
              <a:rPr lang="en-US" dirty="0"/>
              <a:t>Adherence: Diabetes Mellitus (DM)</a:t>
            </a:r>
          </a:p>
        </p:txBody>
      </p:sp>
    </p:spTree>
    <p:extLst>
      <p:ext uri="{BB962C8B-B14F-4D97-AF65-F5344CB8AC3E}">
        <p14:creationId xmlns:p14="http://schemas.microsoft.com/office/powerpoint/2010/main" val="349699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SDM Approach to Chronic Disease</a:t>
            </a:r>
          </a:p>
        </p:txBody>
      </p:sp>
      <p:sp>
        <p:nvSpPr>
          <p:cNvPr id="3" name="Content Placeholder 2"/>
          <p:cNvSpPr>
            <a:spLocks noGrp="1"/>
          </p:cNvSpPr>
          <p:nvPr>
            <p:ph idx="1"/>
          </p:nvPr>
        </p:nvSpPr>
        <p:spPr/>
        <p:txBody>
          <a:bodyPr/>
          <a:lstStyle/>
          <a:p>
            <a:r>
              <a:rPr lang="en-US"/>
              <a:t>Goals: Nurture an activated patient who “owns” his or her disease and is enthusiastic about controlling it.</a:t>
            </a:r>
          </a:p>
          <a:p>
            <a:r>
              <a:rPr lang="en-US"/>
              <a:t>Respect that patients have their own timeframe, personal and family needs, and need attention to their individual circumstances.</a:t>
            </a:r>
          </a:p>
          <a:p>
            <a:r>
              <a:rPr lang="en-US"/>
              <a:t>SDM:</a:t>
            </a:r>
          </a:p>
          <a:p>
            <a:pPr lvl="1"/>
            <a:r>
              <a:rPr lang="en-US"/>
              <a:t>Acknowledges and embraces patient autonomy.</a:t>
            </a:r>
          </a:p>
          <a:p>
            <a:pPr lvl="1"/>
            <a:r>
              <a:rPr lang="en-US"/>
              <a:t>Appreciates that no decision is a choice.</a:t>
            </a:r>
          </a:p>
          <a:p>
            <a:pPr lvl="1"/>
            <a:r>
              <a:rPr lang="en-US"/>
              <a:t>Is NEVER about patient abandonment.</a:t>
            </a:r>
            <a:endParaRPr lang="en-US" dirty="0"/>
          </a:p>
        </p:txBody>
      </p:sp>
      <p:sp>
        <p:nvSpPr>
          <p:cNvPr id="4" name="Slide Number Placeholder 3"/>
          <p:cNvSpPr>
            <a:spLocks noGrp="1"/>
          </p:cNvSpPr>
          <p:nvPr>
            <p:ph type="sldNum" sz="quarter" idx="12"/>
          </p:nvPr>
        </p:nvSpPr>
        <p:spPr/>
        <p:txBody>
          <a:bodyPr/>
          <a:lstStyle/>
          <a:p>
            <a:fld id="{A7BCC155-7BF7-4E71-A9BD-6BF3FC834F5E}" type="slidenum">
              <a:rPr lang="en-US" smtClean="0"/>
              <a:pPr/>
              <a:t>29</a:t>
            </a:fld>
            <a:endParaRPr lang="en-US" dirty="0"/>
          </a:p>
        </p:txBody>
      </p:sp>
    </p:spTree>
    <p:extLst>
      <p:ext uri="{BB962C8B-B14F-4D97-AF65-F5344CB8AC3E}">
        <p14:creationId xmlns:p14="http://schemas.microsoft.com/office/powerpoint/2010/main" val="2234425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Presenters and moderator</a:t>
            </a:r>
          </a:p>
        </p:txBody>
      </p:sp>
      <p:sp>
        <p:nvSpPr>
          <p:cNvPr id="3" name="Content Placeholder 2"/>
          <p:cNvSpPr>
            <a:spLocks noGrp="1"/>
          </p:cNvSpPr>
          <p:nvPr>
            <p:ph idx="1"/>
          </p:nvPr>
        </p:nvSpPr>
        <p:spPr/>
        <p:txBody>
          <a:bodyPr/>
          <a:lstStyle/>
          <a:p>
            <a:r>
              <a:rPr lang="en-US" dirty="0"/>
              <a:t>Arlene </a:t>
            </a:r>
            <a:r>
              <a:rPr lang="en-US" dirty="0" err="1"/>
              <a:t>Bierman</a:t>
            </a:r>
            <a:r>
              <a:rPr lang="en-US" dirty="0"/>
              <a:t>, M.D., M.S. (Moderator)</a:t>
            </a:r>
          </a:p>
          <a:p>
            <a:pPr lvl="1"/>
            <a:r>
              <a:rPr lang="en-US" dirty="0"/>
              <a:t>Agency for Healthcare Research and Quality</a:t>
            </a:r>
          </a:p>
          <a:p>
            <a:r>
              <a:rPr lang="en-US" dirty="0"/>
              <a:t>Cathleen E. Morrow, M.D.</a:t>
            </a:r>
          </a:p>
          <a:p>
            <a:pPr lvl="1"/>
            <a:r>
              <a:rPr lang="en-US" dirty="0"/>
              <a:t>Dartmouth, Geisel School of Medicine</a:t>
            </a:r>
          </a:p>
          <a:p>
            <a:r>
              <a:rPr lang="en-US" dirty="0"/>
              <a:t>Sheri </a:t>
            </a:r>
            <a:r>
              <a:rPr lang="en-US" dirty="0" err="1"/>
              <a:t>Reder</a:t>
            </a:r>
            <a:r>
              <a:rPr lang="en-US" dirty="0"/>
              <a:t>, Ph.D., M.S.P.H.</a:t>
            </a:r>
          </a:p>
          <a:p>
            <a:pPr lvl="1"/>
            <a:r>
              <a:rPr lang="en-US" dirty="0"/>
              <a:t>VA Puget Sound Health Care System</a:t>
            </a:r>
          </a:p>
        </p:txBody>
      </p:sp>
      <p:sp>
        <p:nvSpPr>
          <p:cNvPr id="4" name="Slide Number Placeholder 3"/>
          <p:cNvSpPr>
            <a:spLocks noGrp="1"/>
          </p:cNvSpPr>
          <p:nvPr>
            <p:ph type="sldNum" sz="quarter" idx="12"/>
          </p:nvPr>
        </p:nvSpPr>
        <p:spPr/>
        <p:txBody>
          <a:bodyPr/>
          <a:lstStyle/>
          <a:p>
            <a:fld id="{A7BCC155-7BF7-4E71-A9BD-6BF3FC834F5E}" type="slidenum">
              <a:rPr lang="en-US" smtClean="0"/>
              <a:pPr/>
              <a:t>3</a:t>
            </a:fld>
            <a:endParaRPr lang="en-US" dirty="0"/>
          </a:p>
        </p:txBody>
      </p:sp>
    </p:spTree>
    <p:extLst>
      <p:ext uri="{BB962C8B-B14F-4D97-AF65-F5344CB8AC3E}">
        <p14:creationId xmlns:p14="http://schemas.microsoft.com/office/powerpoint/2010/main" val="2775780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Talking to Patients: Diabetes Mellitus</a:t>
            </a:r>
          </a:p>
        </p:txBody>
      </p:sp>
      <p:sp>
        <p:nvSpPr>
          <p:cNvPr id="3" name="Content Placeholder 2"/>
          <p:cNvSpPr>
            <a:spLocks noGrp="1"/>
          </p:cNvSpPr>
          <p:nvPr>
            <p:ph idx="1"/>
          </p:nvPr>
        </p:nvSpPr>
        <p:spPr/>
        <p:txBody>
          <a:bodyPr>
            <a:normAutofit fontScale="92500"/>
          </a:bodyPr>
          <a:lstStyle/>
          <a:p>
            <a:r>
              <a:rPr lang="en-US"/>
              <a:t>You have Diabetes: Tell me how you understand that? What does it mean to you? </a:t>
            </a:r>
          </a:p>
          <a:p>
            <a:r>
              <a:rPr lang="en-US"/>
              <a:t>What do you think you need to manage this problem well?</a:t>
            </a:r>
          </a:p>
          <a:p>
            <a:r>
              <a:rPr lang="en-US"/>
              <a:t>Tell me what is important to you about this diagnosis?</a:t>
            </a:r>
          </a:p>
          <a:p>
            <a:r>
              <a:rPr lang="en-US"/>
              <a:t>Who else is involved in helping you manage it?</a:t>
            </a:r>
          </a:p>
          <a:p>
            <a:r>
              <a:rPr lang="en-US"/>
              <a:t>There will be a lot of decisions to make over time to manage your condition. If I understand something about your preferences, I will be better able to help you. </a:t>
            </a:r>
            <a:endParaRPr lang="en-US" dirty="0"/>
          </a:p>
        </p:txBody>
      </p:sp>
      <p:sp>
        <p:nvSpPr>
          <p:cNvPr id="4" name="Slide Number Placeholder 3"/>
          <p:cNvSpPr>
            <a:spLocks noGrp="1"/>
          </p:cNvSpPr>
          <p:nvPr>
            <p:ph type="sldNum" sz="quarter" idx="12"/>
          </p:nvPr>
        </p:nvSpPr>
        <p:spPr/>
        <p:txBody>
          <a:bodyPr/>
          <a:lstStyle/>
          <a:p>
            <a:fld id="{A7BCC155-7BF7-4E71-A9BD-6BF3FC834F5E}" type="slidenum">
              <a:rPr lang="en-US" smtClean="0"/>
              <a:pPr/>
              <a:t>30</a:t>
            </a:fld>
            <a:endParaRPr lang="en-US" dirty="0"/>
          </a:p>
        </p:txBody>
      </p:sp>
    </p:spTree>
    <p:extLst>
      <p:ext uri="{BB962C8B-B14F-4D97-AF65-F5344CB8AC3E}">
        <p14:creationId xmlns:p14="http://schemas.microsoft.com/office/powerpoint/2010/main" val="151099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Talking to Patients: Hypertension</a:t>
            </a:r>
          </a:p>
        </p:txBody>
      </p:sp>
      <p:sp>
        <p:nvSpPr>
          <p:cNvPr id="3" name="Content Placeholder 2"/>
          <p:cNvSpPr>
            <a:spLocks noGrp="1"/>
          </p:cNvSpPr>
          <p:nvPr>
            <p:ph idx="1"/>
          </p:nvPr>
        </p:nvSpPr>
        <p:spPr/>
        <p:txBody>
          <a:bodyPr/>
          <a:lstStyle/>
          <a:p>
            <a:r>
              <a:rPr lang="en-US" dirty="0"/>
              <a:t>You have high blood pressure. Tell me what that means to you?</a:t>
            </a:r>
          </a:p>
          <a:p>
            <a:r>
              <a:rPr lang="en-US" dirty="0"/>
              <a:t>What is important to you when you think about this medical problem?</a:t>
            </a:r>
          </a:p>
          <a:p>
            <a:r>
              <a:rPr lang="en-US" dirty="0"/>
              <a:t>Do you have any specific preferences for how we might go about treating this condition?</a:t>
            </a:r>
          </a:p>
          <a:p>
            <a:r>
              <a:rPr lang="en-US" dirty="0"/>
              <a:t>Who else is going to be involved in helping you get this problem under control?</a:t>
            </a:r>
          </a:p>
        </p:txBody>
      </p:sp>
      <p:sp>
        <p:nvSpPr>
          <p:cNvPr id="4" name="Slide Number Placeholder 3"/>
          <p:cNvSpPr>
            <a:spLocks noGrp="1"/>
          </p:cNvSpPr>
          <p:nvPr>
            <p:ph type="sldNum" sz="quarter" idx="12"/>
          </p:nvPr>
        </p:nvSpPr>
        <p:spPr/>
        <p:txBody>
          <a:bodyPr/>
          <a:lstStyle/>
          <a:p>
            <a:fld id="{A7BCC155-7BF7-4E71-A9BD-6BF3FC834F5E}" type="slidenum">
              <a:rPr lang="en-US" smtClean="0"/>
              <a:pPr/>
              <a:t>31</a:t>
            </a:fld>
            <a:endParaRPr lang="en-US" dirty="0"/>
          </a:p>
        </p:txBody>
      </p:sp>
    </p:spTree>
    <p:extLst>
      <p:ext uri="{BB962C8B-B14F-4D97-AF65-F5344CB8AC3E}">
        <p14:creationId xmlns:p14="http://schemas.microsoft.com/office/powerpoint/2010/main" val="177571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Talking to Patients: Hyperlipidemia</a:t>
            </a:r>
          </a:p>
        </p:txBody>
      </p:sp>
      <p:sp>
        <p:nvSpPr>
          <p:cNvPr id="3" name="Content Placeholder 2"/>
          <p:cNvSpPr>
            <a:spLocks noGrp="1"/>
          </p:cNvSpPr>
          <p:nvPr>
            <p:ph idx="1"/>
          </p:nvPr>
        </p:nvSpPr>
        <p:spPr/>
        <p:txBody>
          <a:bodyPr/>
          <a:lstStyle/>
          <a:p>
            <a:r>
              <a:rPr lang="en-US" dirty="0"/>
              <a:t>You have high cholesterol? What do you know about that?</a:t>
            </a:r>
          </a:p>
          <a:p>
            <a:r>
              <a:rPr lang="en-US" dirty="0"/>
              <a:t>Can you tell me what is important to you about this problem and how to treat it? Preferences? Values?</a:t>
            </a:r>
          </a:p>
          <a:p>
            <a:r>
              <a:rPr lang="en-US" dirty="0"/>
              <a:t>Who else is part of helping you manage it?</a:t>
            </a:r>
          </a:p>
          <a:p>
            <a:r>
              <a:rPr lang="en-US" dirty="0"/>
              <a:t>What else should I know that might help me to best understand how to help you?</a:t>
            </a:r>
          </a:p>
        </p:txBody>
      </p:sp>
      <p:sp>
        <p:nvSpPr>
          <p:cNvPr id="5" name="Slide Number Placeholder 4"/>
          <p:cNvSpPr>
            <a:spLocks noGrp="1"/>
          </p:cNvSpPr>
          <p:nvPr>
            <p:ph type="sldNum" sz="quarter" idx="12"/>
          </p:nvPr>
        </p:nvSpPr>
        <p:spPr/>
        <p:txBody>
          <a:bodyPr/>
          <a:lstStyle/>
          <a:p>
            <a:fld id="{A7BCC155-7BF7-4E71-A9BD-6BF3FC834F5E}" type="slidenum">
              <a:rPr lang="en-US" smtClean="0"/>
              <a:pPr/>
              <a:t>32</a:t>
            </a:fld>
            <a:endParaRPr lang="en-US" dirty="0"/>
          </a:p>
        </p:txBody>
      </p:sp>
    </p:spTree>
    <p:extLst>
      <p:ext uri="{BB962C8B-B14F-4D97-AF65-F5344CB8AC3E}">
        <p14:creationId xmlns:p14="http://schemas.microsoft.com/office/powerpoint/2010/main" val="94397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A7BCC155-7BF7-4E71-A9BD-6BF3FC834F5E}" type="slidenum">
              <a:rPr lang="en-US" smtClean="0"/>
              <a:pPr/>
              <a:t>33</a:t>
            </a:fld>
            <a:endParaRPr lang="en-US" dirty="0"/>
          </a:p>
        </p:txBody>
      </p:sp>
      <p:sp>
        <p:nvSpPr>
          <p:cNvPr id="2" name="Rectangle 1"/>
          <p:cNvSpPr/>
          <p:nvPr/>
        </p:nvSpPr>
        <p:spPr>
          <a:xfrm>
            <a:off x="0" y="6196447"/>
            <a:ext cx="3808863" cy="369332"/>
          </a:xfrm>
          <a:prstGeom prst="rect">
            <a:avLst/>
          </a:prstGeom>
        </p:spPr>
        <p:txBody>
          <a:bodyPr wrap="none">
            <a:spAutoFit/>
          </a:bodyPr>
          <a:lstStyle/>
          <a:p>
            <a:r>
              <a:rPr lang="en-US" dirty="0"/>
              <a:t>http://statindecisionaid.mayoclinic.org</a:t>
            </a:r>
          </a:p>
        </p:txBody>
      </p:sp>
      <p:pic>
        <p:nvPicPr>
          <p:cNvPr id="6" name="Picture 5" descr="Image of Statin/Aspirin Choice Decision Aid" title="Image of Statin/Aspirin Choice Decision Aid"/>
          <p:cNvPicPr>
            <a:picLocks noChangeAspect="1"/>
          </p:cNvPicPr>
          <p:nvPr/>
        </p:nvPicPr>
        <p:blipFill rotWithShape="1">
          <a:blip r:embed="rId3" cstate="email">
            <a:extLst>
              <a:ext uri="{28A0092B-C50C-407E-A947-70E740481C1C}">
                <a14:useLocalDpi xmlns:a14="http://schemas.microsoft.com/office/drawing/2010/main" val="0"/>
              </a:ext>
            </a:extLst>
          </a:blip>
          <a:srcRect l="10139" t="16488" r="5417" b="5778"/>
          <a:stretch/>
        </p:blipFill>
        <p:spPr>
          <a:xfrm>
            <a:off x="0" y="723489"/>
            <a:ext cx="9144000" cy="5260791"/>
          </a:xfrm>
          <a:prstGeom prst="rect">
            <a:avLst/>
          </a:prstGeom>
        </p:spPr>
      </p:pic>
    </p:spTree>
    <p:extLst>
      <p:ext uri="{BB962C8B-B14F-4D97-AF65-F5344CB8AC3E}">
        <p14:creationId xmlns:p14="http://schemas.microsoft.com/office/powerpoint/2010/main" val="107526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Lessons Learned</a:t>
            </a:r>
          </a:p>
        </p:txBody>
      </p:sp>
      <p:sp>
        <p:nvSpPr>
          <p:cNvPr id="9" name="Content Placeholder 2"/>
          <p:cNvSpPr>
            <a:spLocks noGrp="1"/>
          </p:cNvSpPr>
          <p:nvPr>
            <p:ph idx="1"/>
          </p:nvPr>
        </p:nvSpPr>
        <p:spPr/>
        <p:txBody>
          <a:bodyPr/>
          <a:lstStyle/>
          <a:p>
            <a:r>
              <a:rPr lang="en-US"/>
              <a:t>SDM is never about patient abandonment; sometimes patients will ask you to make a decision for them: “Tell me what to do, Doc.”</a:t>
            </a:r>
          </a:p>
          <a:p>
            <a:r>
              <a:rPr lang="en-US"/>
              <a:t>If you know what is important to your patient, and something about their values and preferences, you will create more realistic plans that patients can live with.</a:t>
            </a:r>
          </a:p>
          <a:p>
            <a:r>
              <a:rPr lang="en-US"/>
              <a:t>Doing nothing is a choice. Sometimes it helps to identify that. </a:t>
            </a:r>
            <a:endParaRPr lang="en-US" dirty="0"/>
          </a:p>
        </p:txBody>
      </p:sp>
      <p:sp>
        <p:nvSpPr>
          <p:cNvPr id="4" name="Slide Number Placeholder 3"/>
          <p:cNvSpPr>
            <a:spLocks noGrp="1"/>
          </p:cNvSpPr>
          <p:nvPr>
            <p:ph type="sldNum" sz="quarter" idx="12"/>
          </p:nvPr>
        </p:nvSpPr>
        <p:spPr/>
        <p:txBody>
          <a:bodyPr/>
          <a:lstStyle/>
          <a:p>
            <a:fld id="{A7BCC155-7BF7-4E71-A9BD-6BF3FC834F5E}" type="slidenum">
              <a:rPr lang="en-US" smtClean="0"/>
              <a:pPr/>
              <a:t>34</a:t>
            </a:fld>
            <a:endParaRPr lang="en-US" dirty="0"/>
          </a:p>
        </p:txBody>
      </p:sp>
    </p:spTree>
    <p:extLst>
      <p:ext uri="{BB962C8B-B14F-4D97-AF65-F5344CB8AC3E}">
        <p14:creationId xmlns:p14="http://schemas.microsoft.com/office/powerpoint/2010/main" val="428592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Lessons Learned</a:t>
            </a:r>
          </a:p>
        </p:txBody>
      </p:sp>
      <p:sp>
        <p:nvSpPr>
          <p:cNvPr id="6" name="Content Placeholder 2"/>
          <p:cNvSpPr>
            <a:spLocks noGrp="1"/>
          </p:cNvSpPr>
          <p:nvPr>
            <p:ph idx="1"/>
          </p:nvPr>
        </p:nvSpPr>
        <p:spPr/>
        <p:txBody>
          <a:bodyPr>
            <a:normAutofit lnSpcReduction="10000"/>
          </a:bodyPr>
          <a:lstStyle/>
          <a:p>
            <a:r>
              <a:rPr lang="en-US"/>
              <a:t>Agency and self-efficacy are essential to controlling chronic diseases.</a:t>
            </a:r>
          </a:p>
          <a:p>
            <a:r>
              <a:rPr lang="en-US"/>
              <a:t>“Management” of a chronic disease includes supporting patients’ sense of self-efficacy. Creating a sense of partnership leads to increased satisfaction for both provider and patient.</a:t>
            </a:r>
          </a:p>
          <a:p>
            <a:r>
              <a:rPr lang="en-US"/>
              <a:t>In the long-run, SDM saves time during visits and curtails frustration.</a:t>
            </a:r>
          </a:p>
          <a:p>
            <a:r>
              <a:rPr lang="en-US"/>
              <a:t>Decisions in chronic disease are not ‘done’ – circumstances change over time and require re-visiting the issues frequently.</a:t>
            </a:r>
            <a:endParaRPr lang="en-US" dirty="0"/>
          </a:p>
        </p:txBody>
      </p:sp>
      <p:sp>
        <p:nvSpPr>
          <p:cNvPr id="3" name="Slide Number Placeholder 2"/>
          <p:cNvSpPr>
            <a:spLocks noGrp="1"/>
          </p:cNvSpPr>
          <p:nvPr>
            <p:ph type="sldNum" sz="quarter" idx="12"/>
          </p:nvPr>
        </p:nvSpPr>
        <p:spPr/>
        <p:txBody>
          <a:bodyPr/>
          <a:lstStyle/>
          <a:p>
            <a:fld id="{A7BCC155-7BF7-4E71-A9BD-6BF3FC834F5E}" type="slidenum">
              <a:rPr lang="en-US" smtClean="0"/>
              <a:pPr/>
              <a:t>35</a:t>
            </a:fld>
            <a:endParaRPr lang="en-US" dirty="0"/>
          </a:p>
        </p:txBody>
      </p:sp>
    </p:spTree>
    <p:extLst>
      <p:ext uri="{BB962C8B-B14F-4D97-AF65-F5344CB8AC3E}">
        <p14:creationId xmlns:p14="http://schemas.microsoft.com/office/powerpoint/2010/main" val="116953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7BCC155-7BF7-4E71-A9BD-6BF3FC834F5E}" type="slidenum">
              <a:rPr lang="en-US" smtClean="0"/>
              <a:pPr/>
              <a:t>36</a:t>
            </a:fld>
            <a:endParaRPr lang="en-US" dirty="0"/>
          </a:p>
        </p:txBody>
      </p:sp>
      <p:sp>
        <p:nvSpPr>
          <p:cNvPr id="6" name="Text Box 2"/>
          <p:cNvSpPr txBox="1">
            <a:spLocks noChangeArrowheads="1"/>
          </p:cNvSpPr>
          <p:nvPr/>
        </p:nvSpPr>
        <p:spPr bwMode="auto">
          <a:xfrm>
            <a:off x="1561702" y="2943596"/>
            <a:ext cx="564145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ucida Sans Unicode" panose="020B0602030504020204" pitchFamily="34" charset="0"/>
                <a:ea typeface="MS PGothic" pitchFamily="34" charset="-128"/>
              </a:defRPr>
            </a:lvl1pPr>
            <a:lvl2pPr marL="742950" indent="-285750">
              <a:defRPr>
                <a:solidFill>
                  <a:schemeClr val="tx1"/>
                </a:solidFill>
                <a:latin typeface="Lucida Sans Unicode" panose="020B0602030504020204" pitchFamily="34" charset="0"/>
                <a:ea typeface="MS PGothic" pitchFamily="34" charset="-128"/>
              </a:defRPr>
            </a:lvl2pPr>
            <a:lvl3pPr marL="1143000" indent="-228600">
              <a:defRPr>
                <a:solidFill>
                  <a:schemeClr val="tx1"/>
                </a:solidFill>
                <a:latin typeface="Lucida Sans Unicode" panose="020B0602030504020204" pitchFamily="34" charset="0"/>
                <a:ea typeface="MS PGothic" pitchFamily="34" charset="-128"/>
              </a:defRPr>
            </a:lvl3pPr>
            <a:lvl4pPr marL="1600200" indent="-228600">
              <a:defRPr>
                <a:solidFill>
                  <a:schemeClr val="tx1"/>
                </a:solidFill>
                <a:latin typeface="Lucida Sans Unicode" panose="020B0602030504020204" pitchFamily="34" charset="0"/>
                <a:ea typeface="MS PGothic" pitchFamily="34" charset="-128"/>
              </a:defRPr>
            </a:lvl4pPr>
            <a:lvl5pPr marL="2057400" indent="-228600">
              <a:defRPr>
                <a:solidFill>
                  <a:schemeClr val="tx1"/>
                </a:solidFill>
                <a:latin typeface="Lucida Sans Unicode" panose="020B0602030504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9pPr>
          </a:lstStyle>
          <a:p>
            <a:pPr algn="ctr"/>
            <a:r>
              <a:rPr lang="en-US" altLang="en-US" sz="2400" b="1" dirty="0">
                <a:solidFill>
                  <a:prstClr val="black"/>
                </a:solidFill>
                <a:latin typeface="+mn-lt"/>
                <a:ea typeface="Osaka" pitchFamily="2" charset="-128"/>
              </a:rPr>
              <a:t>Cathleen Morrow, M.D.</a:t>
            </a:r>
          </a:p>
          <a:p>
            <a:pPr algn="ctr"/>
            <a:r>
              <a:rPr lang="en-US" altLang="en-US" sz="2400" dirty="0">
                <a:solidFill>
                  <a:prstClr val="black"/>
                </a:solidFill>
                <a:latin typeface="+mn-lt"/>
                <a:ea typeface="Osaka" pitchFamily="2" charset="-128"/>
              </a:rPr>
              <a:t>Dartmouth, Geisel School of Medicine</a:t>
            </a:r>
          </a:p>
          <a:p>
            <a:pPr algn="ctr"/>
            <a:endParaRPr lang="en-US" altLang="en-US" sz="2400" dirty="0">
              <a:solidFill>
                <a:prstClr val="black"/>
              </a:solidFill>
              <a:latin typeface="+mn-lt"/>
              <a:ea typeface="Osaka" pitchFamily="2" charset="-128"/>
            </a:endParaRPr>
          </a:p>
          <a:p>
            <a:pPr algn="ctr"/>
            <a:r>
              <a:rPr lang="en-US" altLang="en-US" sz="2400" dirty="0">
                <a:solidFill>
                  <a:prstClr val="black"/>
                </a:solidFill>
                <a:latin typeface="+mn-lt"/>
                <a:ea typeface="Osaka" pitchFamily="2" charset="-128"/>
                <a:hlinkClick r:id="rId3"/>
              </a:rPr>
              <a:t>Cathleen.E.Morrow@dartmouth.edu</a:t>
            </a:r>
            <a:endParaRPr lang="en-US" altLang="en-US" sz="2400" dirty="0">
              <a:solidFill>
                <a:prstClr val="black"/>
              </a:solidFill>
              <a:latin typeface="+mn-lt"/>
              <a:ea typeface="Osaka" pitchFamily="2" charset="-128"/>
            </a:endParaRPr>
          </a:p>
          <a:p>
            <a:pPr algn="ctr"/>
            <a:endParaRPr lang="en-US" altLang="en-US" sz="2400" dirty="0">
              <a:solidFill>
                <a:prstClr val="black"/>
              </a:solidFill>
              <a:latin typeface="Calibri" panose="020F0502020204030204"/>
              <a:ea typeface="Osaka" pitchFamily="2" charset="-128"/>
            </a:endParaRPr>
          </a:p>
        </p:txBody>
      </p:sp>
      <p:sp>
        <p:nvSpPr>
          <p:cNvPr id="2" name="Title 1"/>
          <p:cNvSpPr>
            <a:spLocks noGrp="1"/>
          </p:cNvSpPr>
          <p:nvPr>
            <p:ph type="title"/>
          </p:nvPr>
        </p:nvSpPr>
        <p:spPr/>
        <p:txBody>
          <a:bodyPr>
            <a:normAutofit/>
          </a:bodyPr>
          <a:lstStyle/>
          <a:p>
            <a:r>
              <a:rPr lang="en-US" sz="3200" dirty="0"/>
              <a:t>Contact Information</a:t>
            </a:r>
          </a:p>
        </p:txBody>
      </p:sp>
    </p:spTree>
    <p:extLst>
      <p:ext uri="{BB962C8B-B14F-4D97-AF65-F5344CB8AC3E}">
        <p14:creationId xmlns:p14="http://schemas.microsoft.com/office/powerpoint/2010/main" val="1661294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685800" y="1635318"/>
            <a:ext cx="7772400" cy="2012008"/>
          </a:xfrm>
        </p:spPr>
        <p:txBody>
          <a:bodyPr>
            <a:normAutofit/>
          </a:bodyPr>
          <a:lstStyle/>
          <a:p>
            <a:r>
              <a:rPr lang="en-US" altLang="en-US" sz="3600" dirty="0"/>
              <a:t>Shared Decision Making </a:t>
            </a:r>
            <a:br>
              <a:rPr lang="en-US" altLang="en-US" sz="3600" dirty="0"/>
            </a:br>
            <a:r>
              <a:rPr lang="en-US" altLang="en-US" sz="3600" dirty="0"/>
              <a:t>for Aging Veterans: </a:t>
            </a:r>
            <a:br>
              <a:rPr lang="en-US" altLang="en-US" sz="3600" dirty="0"/>
            </a:br>
            <a:r>
              <a:rPr lang="en-US" altLang="en-US" sz="3600" dirty="0"/>
              <a:t>Long-Term Care Planning</a:t>
            </a:r>
          </a:p>
        </p:txBody>
      </p:sp>
      <p:sp>
        <p:nvSpPr>
          <p:cNvPr id="12291" name="Subtitle 2"/>
          <p:cNvSpPr>
            <a:spLocks noGrp="1"/>
          </p:cNvSpPr>
          <p:nvPr>
            <p:ph type="subTitle" idx="1"/>
          </p:nvPr>
        </p:nvSpPr>
        <p:spPr bwMode="auto">
          <a:xfrm>
            <a:off x="152400" y="3852809"/>
            <a:ext cx="8991600" cy="20548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b="1" dirty="0"/>
              <a:t>Sheri Reder, Ph.D., M.S.P.H</a:t>
            </a:r>
          </a:p>
          <a:p>
            <a:r>
              <a:rPr lang="en-US" altLang="en-US" sz="2100" dirty="0"/>
              <a:t>VA Puget Sound Health Care System</a:t>
            </a:r>
          </a:p>
        </p:txBody>
      </p:sp>
    </p:spTree>
    <p:extLst>
      <p:ext uri="{BB962C8B-B14F-4D97-AF65-F5344CB8AC3E}">
        <p14:creationId xmlns:p14="http://schemas.microsoft.com/office/powerpoint/2010/main" val="2111309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7BCC155-7BF7-4E71-A9BD-6BF3FC834F5E}" type="slidenum">
              <a:rPr lang="en-US" smtClean="0"/>
              <a:pPr/>
              <a:t>38</a:t>
            </a:fld>
            <a:endParaRPr lang="en-US" dirty="0"/>
          </a:p>
        </p:txBody>
      </p:sp>
      <p:pic>
        <p:nvPicPr>
          <p:cNvPr id="7" name="Picture 2" descr="Image of elderly patient with a doctor" title="Image of elderly patient with a docto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45774" y="3255136"/>
            <a:ext cx="3657600" cy="21336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628650" y="5734852"/>
            <a:ext cx="7886700" cy="117495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08000"/>
              </a:buClr>
              <a:buFont typeface="Webdings" panose="05030102010509060703" pitchFamily="18" charset="2"/>
              <a:buChar char="4"/>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cs typeface="Calibri" pitchFamily="34" charset="0"/>
              </a:rPr>
              <a:t>SDM aligns with several VA initiatives, and it’s </a:t>
            </a:r>
            <a:r>
              <a:rPr lang="en-US" sz="2200" dirty="0">
                <a:solidFill>
                  <a:srgbClr val="00007E"/>
                </a:solidFill>
                <a:cs typeface="Calibri" pitchFamily="34" charset="0"/>
                <a:hlinkClick r:id="rId4"/>
              </a:rPr>
              <a:t>supported by VA leadership</a:t>
            </a:r>
            <a:r>
              <a:rPr lang="en-US" sz="2200" dirty="0">
                <a:solidFill>
                  <a:srgbClr val="00007E"/>
                </a:solidFill>
                <a:cs typeface="Calibri" pitchFamily="34" charset="0"/>
              </a:rPr>
              <a:t>.</a:t>
            </a:r>
          </a:p>
          <a:p>
            <a:pPr marL="0" indent="0">
              <a:buFont typeface="Webdings" panose="05030102010509060703" pitchFamily="18" charset="2"/>
              <a:buNone/>
            </a:pPr>
            <a:r>
              <a:rPr lang="en-US" dirty="0"/>
              <a:t> </a:t>
            </a:r>
          </a:p>
        </p:txBody>
      </p:sp>
      <p:sp>
        <p:nvSpPr>
          <p:cNvPr id="6" name="Content Placeholder 2"/>
          <p:cNvSpPr>
            <a:spLocks noGrp="1"/>
          </p:cNvSpPr>
          <p:nvPr>
            <p:ph idx="1"/>
          </p:nvPr>
        </p:nvSpPr>
        <p:spPr>
          <a:xfrm>
            <a:off x="628650" y="1371600"/>
            <a:ext cx="7886700" cy="2009956"/>
          </a:xfrm>
        </p:spPr>
        <p:txBody>
          <a:bodyPr>
            <a:normAutofit fontScale="92500"/>
          </a:bodyPr>
          <a:lstStyle/>
          <a:p>
            <a:pPr marL="0" indent="0">
              <a:lnSpc>
                <a:spcPct val="110000"/>
              </a:lnSpc>
              <a:buNone/>
            </a:pPr>
            <a:r>
              <a:rPr lang="en-US" dirty="0"/>
              <a:t>We define SDM as a collaborative, patient-directed decision making process that assists veterans in assessing their health-related needs, setting priorities, and making choices that achieve their goals. </a:t>
            </a:r>
          </a:p>
        </p:txBody>
      </p:sp>
      <p:sp>
        <p:nvSpPr>
          <p:cNvPr id="2" name="Title 1"/>
          <p:cNvSpPr>
            <a:spLocks noGrp="1"/>
          </p:cNvSpPr>
          <p:nvPr>
            <p:ph type="title"/>
          </p:nvPr>
        </p:nvSpPr>
        <p:spPr/>
        <p:txBody>
          <a:bodyPr>
            <a:normAutofit/>
          </a:bodyPr>
          <a:lstStyle/>
          <a:p>
            <a:r>
              <a:rPr lang="en-US" sz="3200" dirty="0"/>
              <a:t>What is SDM?</a:t>
            </a:r>
          </a:p>
        </p:txBody>
      </p:sp>
    </p:spTree>
    <p:extLst>
      <p:ext uri="{BB962C8B-B14F-4D97-AF65-F5344CB8AC3E}">
        <p14:creationId xmlns:p14="http://schemas.microsoft.com/office/powerpoint/2010/main" val="26817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7BCC155-7BF7-4E71-A9BD-6BF3FC834F5E}" type="slidenum">
              <a:rPr lang="en-US" smtClean="0"/>
              <a:pPr/>
              <a:t>39</a:t>
            </a:fld>
            <a:endParaRPr lang="en-US" dirty="0"/>
          </a:p>
        </p:txBody>
      </p:sp>
      <p:pic>
        <p:nvPicPr>
          <p:cNvPr id="12" name="Picture 2" descr="Image of a scale of long-term care someday" title="Image of a scale of long-term care someda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11180" y="1975093"/>
            <a:ext cx="2514600" cy="3200400"/>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
          </p:nvPr>
        </p:nvSpPr>
        <p:spPr>
          <a:xfrm>
            <a:off x="439080" y="1524760"/>
            <a:ext cx="4840843" cy="4669565"/>
          </a:xfrm>
        </p:spPr>
        <p:txBody>
          <a:bodyPr>
            <a:normAutofit/>
          </a:bodyPr>
          <a:lstStyle/>
          <a:p>
            <a:pPr marL="398463" indent="-398463"/>
            <a:r>
              <a:rPr lang="en-US" dirty="0"/>
              <a:t>Though the rate of growth is slowing, older veterans  are the fastest growing cohort we serve. </a:t>
            </a:r>
          </a:p>
          <a:p>
            <a:pPr marL="398463" indent="-398463"/>
            <a:r>
              <a:rPr lang="en-US" dirty="0"/>
              <a:t>By 2017, nearly 10 million of our 21.7 million veterans (46%) will be over 65.</a:t>
            </a:r>
          </a:p>
          <a:p>
            <a:pPr marL="398463" indent="-398463"/>
            <a:r>
              <a:rPr lang="en-US" dirty="0"/>
              <a:t>About 70 out of 100 people need long-term services and supports (LTSS) during their lifetime.</a:t>
            </a:r>
          </a:p>
        </p:txBody>
      </p:sp>
      <p:sp>
        <p:nvSpPr>
          <p:cNvPr id="2" name="Title 1"/>
          <p:cNvSpPr>
            <a:spLocks noGrp="1"/>
          </p:cNvSpPr>
          <p:nvPr>
            <p:ph type="title"/>
          </p:nvPr>
        </p:nvSpPr>
        <p:spPr>
          <a:xfrm>
            <a:off x="439080" y="1"/>
            <a:ext cx="7886700" cy="956299"/>
          </a:xfrm>
        </p:spPr>
        <p:txBody>
          <a:bodyPr>
            <a:normAutofit/>
          </a:bodyPr>
          <a:lstStyle/>
          <a:p>
            <a:r>
              <a:rPr lang="en-US" sz="3200" dirty="0"/>
              <a:t>Why Aging Veterans?</a:t>
            </a:r>
          </a:p>
        </p:txBody>
      </p:sp>
    </p:spTree>
    <p:extLst>
      <p:ext uri="{BB962C8B-B14F-4D97-AF65-F5344CB8AC3E}">
        <p14:creationId xmlns:p14="http://schemas.microsoft.com/office/powerpoint/2010/main" val="406956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a:xfrm>
            <a:off x="628650" y="1825624"/>
            <a:ext cx="7886700" cy="4447585"/>
          </a:xfrm>
        </p:spPr>
        <p:txBody>
          <a:bodyPr>
            <a:noAutofit/>
          </a:bodyPr>
          <a:lstStyle/>
          <a:p>
            <a:pPr marL="0" indent="0">
              <a:buNone/>
            </a:pPr>
            <a:r>
              <a:rPr lang="en-US" dirty="0"/>
              <a:t>The presenters and moderator have no conflicts of interest to disclose:</a:t>
            </a:r>
          </a:p>
          <a:p>
            <a:pPr marL="457200" lvl="1" indent="0">
              <a:buNone/>
            </a:pPr>
            <a:r>
              <a:rPr lang="en-US" sz="2600" dirty="0"/>
              <a:t>This continuing education activity is managed and accredited by Professional Education Services Group (PESG) in cooperation with AHRQ. PESG, AHRQ, and all accrediting organizations do not support or endorse any product or service mentioned in this activity. </a:t>
            </a:r>
          </a:p>
          <a:p>
            <a:pPr marL="457200" lvl="1" indent="0">
              <a:buNone/>
            </a:pPr>
            <a:r>
              <a:rPr lang="en-US" sz="2600" dirty="0"/>
              <a:t>PESG, AHRQ, and AFYA staff have no financial interest to disclose.</a:t>
            </a:r>
          </a:p>
          <a:p>
            <a:pPr marL="457200" lvl="1" indent="0">
              <a:buNone/>
            </a:pPr>
            <a:r>
              <a:rPr lang="en-US" sz="2600" dirty="0"/>
              <a:t>Commercial support was not received for this activity.</a:t>
            </a:r>
          </a:p>
        </p:txBody>
      </p:sp>
      <p:sp>
        <p:nvSpPr>
          <p:cNvPr id="4" name="Slide Number Placeholder 3"/>
          <p:cNvSpPr>
            <a:spLocks noGrp="1"/>
          </p:cNvSpPr>
          <p:nvPr>
            <p:ph type="sldNum" sz="quarter" idx="12"/>
          </p:nvPr>
        </p:nvSpPr>
        <p:spPr/>
        <p:txBody>
          <a:bodyPr/>
          <a:lstStyle/>
          <a:p>
            <a:fld id="{A7BCC155-7BF7-4E71-A9BD-6BF3FC834F5E}" type="slidenum">
              <a:rPr lang="en-US" smtClean="0"/>
              <a:pPr/>
              <a:t>4</a:t>
            </a:fld>
            <a:endParaRPr lang="en-US" dirty="0"/>
          </a:p>
        </p:txBody>
      </p:sp>
    </p:spTree>
    <p:extLst>
      <p:ext uri="{BB962C8B-B14F-4D97-AF65-F5344CB8AC3E}">
        <p14:creationId xmlns:p14="http://schemas.microsoft.com/office/powerpoint/2010/main" val="2633458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7BCC155-7BF7-4E71-A9BD-6BF3FC834F5E}" type="slidenum">
              <a:rPr lang="en-US" smtClean="0"/>
              <a:pPr/>
              <a:t>40</a:t>
            </a:fld>
            <a:endParaRPr lang="en-US" dirty="0"/>
          </a:p>
        </p:txBody>
      </p:sp>
      <p:sp>
        <p:nvSpPr>
          <p:cNvPr id="14" name="Rectangle 13"/>
          <p:cNvSpPr/>
          <p:nvPr/>
        </p:nvSpPr>
        <p:spPr>
          <a:xfrm>
            <a:off x="439079" y="6213653"/>
            <a:ext cx="8476321" cy="369332"/>
          </a:xfrm>
          <a:prstGeom prst="rect">
            <a:avLst/>
          </a:prstGeom>
        </p:spPr>
        <p:txBody>
          <a:bodyPr wrap="square">
            <a:spAutoFit/>
          </a:bodyPr>
          <a:lstStyle/>
          <a:p>
            <a:r>
              <a:rPr lang="en-US" dirty="0">
                <a:solidFill>
                  <a:srgbClr val="1F497D"/>
                </a:solidFill>
              </a:rPr>
              <a:t>http://homedialysis.org.au/wp-content/uploads/2013/03/Low-resolution.pdf</a:t>
            </a:r>
          </a:p>
        </p:txBody>
      </p:sp>
      <p:pic>
        <p:nvPicPr>
          <p:cNvPr id="13" name="Picture 2" descr="Table of the summary, how the treatment is done, my suitability for this treatment, and my life and work for Dialysis, Kidney transplant and conservative care." title="Treatment Tabl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4287" y="2890063"/>
            <a:ext cx="8686800" cy="31547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Content Placeholder 2"/>
          <p:cNvSpPr>
            <a:spLocks noGrp="1"/>
          </p:cNvSpPr>
          <p:nvPr>
            <p:ph idx="1"/>
          </p:nvPr>
        </p:nvSpPr>
        <p:spPr>
          <a:xfrm>
            <a:off x="439079" y="1371600"/>
            <a:ext cx="8277217" cy="1499096"/>
          </a:xfrm>
        </p:spPr>
        <p:txBody>
          <a:bodyPr>
            <a:normAutofit/>
          </a:bodyPr>
          <a:lstStyle/>
          <a:p>
            <a:pPr marL="0" indent="0">
              <a:buNone/>
            </a:pPr>
            <a:r>
              <a:rPr lang="en-US" sz="2400" dirty="0"/>
              <a:t>Traditional decision aids are used to provide health information, help prepare for a conversation with a health care provider, and/or make a decision about a specific treatment or whether to have a screening test.</a:t>
            </a:r>
            <a:endParaRPr lang="en-US" dirty="0"/>
          </a:p>
        </p:txBody>
      </p:sp>
      <p:sp>
        <p:nvSpPr>
          <p:cNvPr id="2" name="Title 1"/>
          <p:cNvSpPr>
            <a:spLocks noGrp="1"/>
          </p:cNvSpPr>
          <p:nvPr>
            <p:ph type="title"/>
          </p:nvPr>
        </p:nvSpPr>
        <p:spPr>
          <a:xfrm>
            <a:off x="439080" y="1"/>
            <a:ext cx="7886700" cy="966574"/>
          </a:xfrm>
        </p:spPr>
        <p:txBody>
          <a:bodyPr>
            <a:normAutofit/>
          </a:bodyPr>
          <a:lstStyle/>
          <a:p>
            <a:r>
              <a:rPr lang="en-US" sz="3200" dirty="0"/>
              <a:t>Conventional Use of SDM – Treatment</a:t>
            </a:r>
          </a:p>
        </p:txBody>
      </p:sp>
    </p:spTree>
    <p:extLst>
      <p:ext uri="{BB962C8B-B14F-4D97-AF65-F5344CB8AC3E}">
        <p14:creationId xmlns:p14="http://schemas.microsoft.com/office/powerpoint/2010/main" val="249476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7BCC155-7BF7-4E71-A9BD-6BF3FC834F5E}" type="slidenum">
              <a:rPr lang="en-US" smtClean="0"/>
              <a:pPr/>
              <a:t>41</a:t>
            </a:fld>
            <a:endParaRPr lang="en-US" dirty="0"/>
          </a:p>
        </p:txBody>
      </p:sp>
      <p:pic>
        <p:nvPicPr>
          <p:cNvPr id="5" name="Picture 4" descr="Image of decision aid worksheets" title="Image of worksheet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8997" y="3261064"/>
            <a:ext cx="3170195" cy="2267909"/>
          </a:xfrm>
          <a:prstGeom prst="rect">
            <a:avLst/>
          </a:prstGeom>
        </p:spPr>
      </p:pic>
      <p:sp>
        <p:nvSpPr>
          <p:cNvPr id="18" name="Content Placeholder 2"/>
          <p:cNvSpPr txBox="1">
            <a:spLocks/>
          </p:cNvSpPr>
          <p:nvPr/>
        </p:nvSpPr>
        <p:spPr>
          <a:xfrm>
            <a:off x="3569109" y="2595715"/>
            <a:ext cx="5147187" cy="359860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008000"/>
              </a:buClr>
              <a:buFont typeface="Webdings" panose="05030102010509060703" pitchFamily="18" charset="2"/>
              <a:buChar char="4"/>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8463" indent="-398463"/>
            <a:r>
              <a:rPr lang="en-US" sz="2600" b="1" dirty="0"/>
              <a:t>Provide decision aids (Worksheets) and comprehensive information</a:t>
            </a:r>
            <a:r>
              <a:rPr lang="en-US" sz="2600" dirty="0"/>
              <a:t> for veteran and family – </a:t>
            </a:r>
            <a:r>
              <a:rPr lang="en-US" sz="2600" b="1" u="sng" dirty="0">
                <a:solidFill>
                  <a:schemeClr val="accent1">
                    <a:lumMod val="75000"/>
                  </a:schemeClr>
                </a:solidFill>
              </a:rPr>
              <a:t>www.va.gov/Geriatrics</a:t>
            </a:r>
          </a:p>
          <a:p>
            <a:pPr marL="398463" indent="-398463"/>
            <a:r>
              <a:rPr lang="en-US" sz="2600" dirty="0"/>
              <a:t>Facilitate </a:t>
            </a:r>
            <a:r>
              <a:rPr lang="en-US" sz="2600" b="1" dirty="0"/>
              <a:t>collaborative, asynchronous discussions </a:t>
            </a:r>
            <a:r>
              <a:rPr lang="en-US" sz="2600" dirty="0"/>
              <a:t>among  the patient, family, social worker, and medical care team.</a:t>
            </a:r>
          </a:p>
          <a:p>
            <a:pPr marL="398463" indent="-398463"/>
            <a:r>
              <a:rPr lang="en-US" sz="2600" dirty="0"/>
              <a:t>Support  </a:t>
            </a:r>
            <a:r>
              <a:rPr lang="en-US" sz="2600" b="1" dirty="0"/>
              <a:t>patient-directed decisions</a:t>
            </a:r>
            <a:r>
              <a:rPr lang="en-US" sz="2600" dirty="0"/>
              <a:t>, with the goal of decisions accepted by all.</a:t>
            </a:r>
            <a:endParaRPr lang="en-US" dirty="0"/>
          </a:p>
        </p:txBody>
      </p:sp>
      <p:sp>
        <p:nvSpPr>
          <p:cNvPr id="14" name="Content Placeholder 2"/>
          <p:cNvSpPr>
            <a:spLocks noGrp="1"/>
          </p:cNvSpPr>
          <p:nvPr>
            <p:ph idx="1"/>
          </p:nvPr>
        </p:nvSpPr>
        <p:spPr>
          <a:xfrm>
            <a:off x="439079" y="1371600"/>
            <a:ext cx="8277217" cy="1499096"/>
          </a:xfrm>
        </p:spPr>
        <p:txBody>
          <a:bodyPr>
            <a:normAutofit/>
          </a:bodyPr>
          <a:lstStyle/>
          <a:p>
            <a:pPr marL="0" indent="0">
              <a:buNone/>
            </a:pPr>
            <a:r>
              <a:rPr lang="en-US" sz="2400" dirty="0"/>
              <a:t>SDM works best for </a:t>
            </a:r>
            <a:r>
              <a:rPr lang="en-US" sz="2400" b="1" dirty="0"/>
              <a:t>preference-sensitive </a:t>
            </a:r>
            <a:r>
              <a:rPr lang="en-US" sz="2400" dirty="0"/>
              <a:t>choices. These decisions do NOT need to be treatment choices. For aging veterans, SDM is a best practice for choices that support aging-in-place. </a:t>
            </a:r>
            <a:endParaRPr lang="en-US" dirty="0"/>
          </a:p>
        </p:txBody>
      </p:sp>
      <p:sp>
        <p:nvSpPr>
          <p:cNvPr id="2" name="Title 1"/>
          <p:cNvSpPr>
            <a:spLocks noGrp="1"/>
          </p:cNvSpPr>
          <p:nvPr>
            <p:ph type="title"/>
          </p:nvPr>
        </p:nvSpPr>
        <p:spPr>
          <a:xfrm>
            <a:off x="439080" y="1"/>
            <a:ext cx="7886700" cy="947865"/>
          </a:xfrm>
        </p:spPr>
        <p:txBody>
          <a:bodyPr>
            <a:normAutofit/>
          </a:bodyPr>
          <a:lstStyle/>
          <a:p>
            <a:r>
              <a:rPr lang="en-US" sz="3200" dirty="0"/>
              <a:t>SDM: Other Preference Sensitive Choices</a:t>
            </a:r>
          </a:p>
        </p:txBody>
      </p:sp>
    </p:spTree>
    <p:extLst>
      <p:ext uri="{BB962C8B-B14F-4D97-AF65-F5344CB8AC3E}">
        <p14:creationId xmlns:p14="http://schemas.microsoft.com/office/powerpoint/2010/main" val="127052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7BCC155-7BF7-4E71-A9BD-6BF3FC834F5E}" type="slidenum">
              <a:rPr lang="en-US" smtClean="0"/>
              <a:pPr/>
              <a:t>42</a:t>
            </a:fld>
            <a:endParaRPr lang="en-US" dirty="0"/>
          </a:p>
        </p:txBody>
      </p:sp>
      <p:pic>
        <p:nvPicPr>
          <p:cNvPr id="8" name="Picture 7" descr="Image of an elderly couple" title="Image of an elderly couple"/>
          <p:cNvPicPr>
            <a:picLocks noChangeAspect="1"/>
          </p:cNvPicPr>
          <p:nvPr/>
        </p:nvPicPr>
        <p:blipFill rotWithShape="1">
          <a:blip r:embed="rId3" cstate="email">
            <a:extLst>
              <a:ext uri="{28A0092B-C50C-407E-A947-70E740481C1C}">
                <a14:useLocalDpi xmlns:a14="http://schemas.microsoft.com/office/drawing/2010/main" val="0"/>
              </a:ext>
            </a:extLst>
          </a:blip>
          <a:srcRect l="55680" t="9827" r="12639" b="63830"/>
          <a:stretch/>
        </p:blipFill>
        <p:spPr>
          <a:xfrm>
            <a:off x="6120062" y="1720645"/>
            <a:ext cx="2590800" cy="2133600"/>
          </a:xfrm>
          <a:prstGeom prst="rect">
            <a:avLst/>
          </a:prstGeom>
          <a:effectLst>
            <a:outerShdw blurRad="50800" dist="38100" dir="2700000" algn="tl" rotWithShape="0">
              <a:prstClr val="black">
                <a:alpha val="40000"/>
              </a:prstClr>
            </a:outerShdw>
          </a:effectLst>
        </p:spPr>
      </p:pic>
      <p:sp>
        <p:nvSpPr>
          <p:cNvPr id="4" name="Content Placeholder 3"/>
          <p:cNvSpPr>
            <a:spLocks noGrp="1"/>
          </p:cNvSpPr>
          <p:nvPr>
            <p:ph idx="1"/>
          </p:nvPr>
        </p:nvSpPr>
        <p:spPr>
          <a:xfrm>
            <a:off x="366099" y="1342102"/>
            <a:ext cx="5753963" cy="5073445"/>
          </a:xfrm>
        </p:spPr>
        <p:txBody>
          <a:bodyPr>
            <a:normAutofit fontScale="92500"/>
          </a:bodyPr>
          <a:lstStyle/>
          <a:p>
            <a:pPr marL="0" indent="0">
              <a:buNone/>
            </a:pPr>
            <a:r>
              <a:rPr lang="en-US" dirty="0"/>
              <a:t>Research studies (including Reder, 2009) indicate veterans and their family caregivers need:</a:t>
            </a:r>
          </a:p>
          <a:p>
            <a:pPr marL="398463" indent="-398463"/>
            <a:r>
              <a:rPr lang="en-US" b="1" dirty="0"/>
              <a:t>More information</a:t>
            </a:r>
            <a:r>
              <a:rPr lang="en-US" dirty="0"/>
              <a:t> about long-term care options, in general.</a:t>
            </a:r>
          </a:p>
          <a:p>
            <a:pPr marL="398463" indent="-398463"/>
            <a:r>
              <a:rPr lang="en-US" dirty="0"/>
              <a:t>More information about </a:t>
            </a:r>
            <a:r>
              <a:rPr lang="en-US" b="1" dirty="0"/>
              <a:t>home and community-based services</a:t>
            </a:r>
            <a:r>
              <a:rPr lang="en-US" dirty="0"/>
              <a:t>, so they can remain at home/be independent.</a:t>
            </a:r>
          </a:p>
          <a:p>
            <a:pPr marL="398463" indent="-398463"/>
            <a:r>
              <a:rPr lang="en-US" dirty="0"/>
              <a:t>To be </a:t>
            </a:r>
            <a:r>
              <a:rPr lang="en-US" b="1" dirty="0"/>
              <a:t>asked about their life goals</a:t>
            </a:r>
            <a:r>
              <a:rPr lang="en-US" dirty="0"/>
              <a:t> and how LTSS can help support them.</a:t>
            </a:r>
          </a:p>
          <a:p>
            <a:pPr marL="398463" indent="-398463"/>
            <a:r>
              <a:rPr lang="en-US" b="1" dirty="0"/>
              <a:t>Decision aids (i.e., worksheets)</a:t>
            </a:r>
            <a:r>
              <a:rPr lang="en-US" dirty="0"/>
              <a:t> to facilitate making choices about LTSS.</a:t>
            </a:r>
          </a:p>
        </p:txBody>
      </p:sp>
      <p:sp>
        <p:nvSpPr>
          <p:cNvPr id="2" name="Title 1"/>
          <p:cNvSpPr>
            <a:spLocks noGrp="1"/>
          </p:cNvSpPr>
          <p:nvPr>
            <p:ph type="title"/>
          </p:nvPr>
        </p:nvSpPr>
        <p:spPr>
          <a:xfrm>
            <a:off x="366099" y="1"/>
            <a:ext cx="8344764" cy="1004934"/>
          </a:xfrm>
        </p:spPr>
        <p:txBody>
          <a:bodyPr>
            <a:normAutofit/>
          </a:bodyPr>
          <a:lstStyle/>
          <a:p>
            <a:r>
              <a:rPr lang="en-US" sz="3200" dirty="0"/>
              <a:t>What Veterans Need to Make LTSS Choices</a:t>
            </a:r>
          </a:p>
        </p:txBody>
      </p:sp>
    </p:spTree>
    <p:extLst>
      <p:ext uri="{BB962C8B-B14F-4D97-AF65-F5344CB8AC3E}">
        <p14:creationId xmlns:p14="http://schemas.microsoft.com/office/powerpoint/2010/main" val="512784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BCC155-7BF7-4E71-A9BD-6BF3FC834F5E}" type="slidenum">
              <a:rPr lang="en-US" smtClean="0"/>
              <a:pPr/>
              <a:t>43</a:t>
            </a:fld>
            <a:endParaRPr lang="en-US" dirty="0"/>
          </a:p>
        </p:txBody>
      </p:sp>
      <p:sp>
        <p:nvSpPr>
          <p:cNvPr id="3" name="Content Placeholder 2"/>
          <p:cNvSpPr>
            <a:spLocks noGrp="1"/>
          </p:cNvSpPr>
          <p:nvPr>
            <p:ph idx="1"/>
          </p:nvPr>
        </p:nvSpPr>
        <p:spPr>
          <a:xfrm>
            <a:off x="439080" y="4203289"/>
            <a:ext cx="8336210" cy="1973673"/>
          </a:xfrm>
        </p:spPr>
        <p:txBody>
          <a:bodyPr/>
          <a:lstStyle/>
          <a:p>
            <a:pPr marL="0" indent="0">
              <a:buNone/>
            </a:pPr>
            <a:r>
              <a:rPr lang="en-US" dirty="0"/>
              <a:t>Our goal is to shift the veteran’s role—and the care team process—from a medical model, focusing on provider expertise, toward a process of patient-directed decisions. </a:t>
            </a:r>
          </a:p>
        </p:txBody>
      </p:sp>
      <p:pic>
        <p:nvPicPr>
          <p:cNvPr id="21" name="Picture 20" descr="Flowchart graphic of Medical Model to Patient-Centered to Patient-Engaged to Patient-DIrected" title="Flowchart graphic"/>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0733" y="1923205"/>
            <a:ext cx="8772904" cy="1914310"/>
          </a:xfrm>
          <a:prstGeom prst="rect">
            <a:avLst/>
          </a:prstGeom>
        </p:spPr>
      </p:pic>
      <p:sp>
        <p:nvSpPr>
          <p:cNvPr id="2" name="Title 1"/>
          <p:cNvSpPr>
            <a:spLocks noGrp="1"/>
          </p:cNvSpPr>
          <p:nvPr>
            <p:ph type="title"/>
          </p:nvPr>
        </p:nvSpPr>
        <p:spPr/>
        <p:txBody>
          <a:bodyPr>
            <a:normAutofit/>
          </a:bodyPr>
          <a:lstStyle/>
          <a:p>
            <a:r>
              <a:rPr lang="en-US" sz="3200" dirty="0"/>
              <a:t>Shifting Veteran’s Role</a:t>
            </a:r>
          </a:p>
        </p:txBody>
      </p:sp>
    </p:spTree>
    <p:extLst>
      <p:ext uri="{BB962C8B-B14F-4D97-AF65-F5344CB8AC3E}">
        <p14:creationId xmlns:p14="http://schemas.microsoft.com/office/powerpoint/2010/main" val="28033267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F9A7B3-95C0-4ED5-9B05-DD021E3DD2E5}" type="slidenum">
              <a:rPr lang="en-US" smtClean="0">
                <a:solidFill>
                  <a:prstClr val="black">
                    <a:tint val="75000"/>
                  </a:prstClr>
                </a:solidFill>
              </a:rPr>
              <a:pPr/>
              <a:t>44</a:t>
            </a:fld>
            <a:endParaRPr lang="en-US" dirty="0">
              <a:solidFill>
                <a:prstClr val="black">
                  <a:tint val="75000"/>
                </a:prstClr>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07575" y="1945614"/>
            <a:ext cx="518205" cy="3731075"/>
          </a:xfrm>
          <a:prstGeom prst="rect">
            <a:avLst/>
          </a:prstGeom>
        </p:spPr>
      </p:pic>
      <p:sp>
        <p:nvSpPr>
          <p:cNvPr id="3" name="Content Placeholder 2"/>
          <p:cNvSpPr>
            <a:spLocks noGrp="1"/>
          </p:cNvSpPr>
          <p:nvPr>
            <p:ph idx="1"/>
          </p:nvPr>
        </p:nvSpPr>
        <p:spPr>
          <a:xfrm>
            <a:off x="628650" y="1445342"/>
            <a:ext cx="6834034" cy="4731621"/>
          </a:xfrm>
        </p:spPr>
        <p:txBody>
          <a:bodyPr>
            <a:normAutofit fontScale="77500" lnSpcReduction="20000"/>
          </a:bodyPr>
          <a:lstStyle/>
          <a:p>
            <a:pPr marL="0" indent="0">
              <a:buNone/>
            </a:pPr>
            <a:r>
              <a:rPr lang="en-US" dirty="0"/>
              <a:t>Proximal measures – goal of </a:t>
            </a:r>
            <a:r>
              <a:rPr lang="en-US" b="1" dirty="0">
                <a:solidFill>
                  <a:srgbClr val="C00000"/>
                </a:solidFill>
              </a:rPr>
              <a:t>increased</a:t>
            </a:r>
            <a:r>
              <a:rPr lang="en-US" dirty="0"/>
              <a:t>:</a:t>
            </a:r>
          </a:p>
          <a:p>
            <a:pPr marL="398463" indent="-398463"/>
            <a:r>
              <a:rPr lang="en-US" dirty="0"/>
              <a:t>Access/referrals to home and community-based services.</a:t>
            </a:r>
          </a:p>
          <a:p>
            <a:pPr marL="398463" indent="-398463"/>
            <a:r>
              <a:rPr lang="en-US" dirty="0"/>
              <a:t>Veteran-directed choices based on goals and priorities.</a:t>
            </a:r>
          </a:p>
          <a:p>
            <a:pPr marL="398463" indent="-398463"/>
            <a:r>
              <a:rPr lang="en-US" dirty="0"/>
              <a:t>Veteran and family caregiver satisfaction with decision process.</a:t>
            </a:r>
          </a:p>
          <a:p>
            <a:pPr marL="398463" indent="-398463"/>
            <a:r>
              <a:rPr lang="en-US" dirty="0"/>
              <a:t>Completion rate of advance directives.</a:t>
            </a:r>
          </a:p>
          <a:p>
            <a:pPr marL="398463" indent="-398463"/>
            <a:r>
              <a:rPr lang="en-US" dirty="0"/>
              <a:t>Veteran aging-in-place.</a:t>
            </a:r>
          </a:p>
          <a:p>
            <a:pPr marL="398463" indent="-398463"/>
            <a:r>
              <a:rPr lang="en-US" dirty="0"/>
              <a:t>Care team acceptance of veteran choice(s).</a:t>
            </a:r>
          </a:p>
          <a:p>
            <a:pPr marL="398463" indent="-398463"/>
            <a:endParaRPr lang="en-US" dirty="0"/>
          </a:p>
          <a:p>
            <a:pPr marL="0" indent="0">
              <a:buNone/>
            </a:pPr>
            <a:r>
              <a:rPr lang="en-US" dirty="0"/>
              <a:t>Distal measures – goal of </a:t>
            </a:r>
            <a:r>
              <a:rPr lang="en-US" b="1" dirty="0">
                <a:solidFill>
                  <a:srgbClr val="C00000"/>
                </a:solidFill>
              </a:rPr>
              <a:t>decreased</a:t>
            </a:r>
            <a:r>
              <a:rPr lang="en-US" dirty="0"/>
              <a:t>:</a:t>
            </a:r>
          </a:p>
          <a:p>
            <a:pPr marL="398463" indent="-398463"/>
            <a:r>
              <a:rPr lang="en-US" dirty="0"/>
              <a:t>Emergency department and urgent care visits.</a:t>
            </a:r>
          </a:p>
          <a:p>
            <a:pPr marL="398463" indent="-398463"/>
            <a:r>
              <a:rPr lang="en-US" dirty="0"/>
              <a:t>Number and length of inpatient hospital stays.</a:t>
            </a:r>
            <a:endParaRPr lang="en-US" sz="2400" dirty="0"/>
          </a:p>
        </p:txBody>
      </p:sp>
      <p:sp>
        <p:nvSpPr>
          <p:cNvPr id="5" name="Title 1"/>
          <p:cNvSpPr>
            <a:spLocks noGrp="1"/>
          </p:cNvSpPr>
          <p:nvPr>
            <p:ph type="title"/>
          </p:nvPr>
        </p:nvSpPr>
        <p:spPr>
          <a:xfrm>
            <a:off x="439080" y="1"/>
            <a:ext cx="7886700" cy="1059366"/>
          </a:xfrm>
        </p:spPr>
        <p:txBody>
          <a:bodyPr>
            <a:normAutofit/>
          </a:bodyPr>
          <a:lstStyle/>
          <a:p>
            <a:r>
              <a:rPr lang="en-US" sz="3200" dirty="0"/>
              <a:t>Outcome Measures</a:t>
            </a:r>
          </a:p>
        </p:txBody>
      </p:sp>
    </p:spTree>
    <p:extLst>
      <p:ext uri="{BB962C8B-B14F-4D97-AF65-F5344CB8AC3E}">
        <p14:creationId xmlns:p14="http://schemas.microsoft.com/office/powerpoint/2010/main" val="3739249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BCC155-7BF7-4E71-A9BD-6BF3FC834F5E}" type="slidenum">
              <a:rPr lang="en-US" smtClean="0"/>
              <a:pPr/>
              <a:t>45</a:t>
            </a:fld>
            <a:endParaRPr lang="en-US" dirty="0"/>
          </a:p>
        </p:txBody>
      </p:sp>
      <p:pic>
        <p:nvPicPr>
          <p:cNvPr id="6" name="Picture 2" descr="Image of medical team" title="Image of medical te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180" y="4136886"/>
            <a:ext cx="4419600" cy="20574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152401" y="1445342"/>
            <a:ext cx="8711380" cy="3967315"/>
          </a:xfrm>
        </p:spPr>
        <p:txBody>
          <a:bodyPr>
            <a:normAutofit fontScale="92500"/>
          </a:bodyPr>
          <a:lstStyle/>
          <a:p>
            <a:pPr marL="398463" indent="-398463"/>
            <a:r>
              <a:rPr lang="en-US" dirty="0"/>
              <a:t>The shared goal is veteran-directed decisions facilitated by care team input and quality information. </a:t>
            </a:r>
          </a:p>
          <a:p>
            <a:pPr marL="398463" indent="-398463"/>
            <a:r>
              <a:rPr lang="en-US" dirty="0"/>
              <a:t>With SDM, roles filled by team members are interdependent.</a:t>
            </a:r>
          </a:p>
          <a:p>
            <a:pPr marL="398463" indent="-398463"/>
            <a:r>
              <a:rPr lang="en-US" dirty="0"/>
              <a:t>This is achieved through collaborative, often asynchronous, discussions with veterans; and supported by team members </a:t>
            </a:r>
            <a:br>
              <a:rPr lang="en-US" dirty="0"/>
            </a:br>
            <a:r>
              <a:rPr lang="en-US" dirty="0"/>
              <a:t>communicating with </a:t>
            </a:r>
            <a:br>
              <a:rPr lang="en-US" dirty="0"/>
            </a:br>
            <a:r>
              <a:rPr lang="en-US" dirty="0"/>
              <a:t>each other and </a:t>
            </a:r>
            <a:br>
              <a:rPr lang="en-US" dirty="0"/>
            </a:br>
            <a:r>
              <a:rPr lang="en-US" dirty="0"/>
              <a:t>respecting veteran’s </a:t>
            </a:r>
            <a:br>
              <a:rPr lang="en-US" dirty="0"/>
            </a:br>
            <a:r>
              <a:rPr lang="en-US" dirty="0"/>
              <a:t>choice(s). </a:t>
            </a:r>
            <a:endParaRPr lang="en-US" sz="2400" dirty="0"/>
          </a:p>
        </p:txBody>
      </p:sp>
      <p:sp>
        <p:nvSpPr>
          <p:cNvPr id="2" name="Title 1"/>
          <p:cNvSpPr>
            <a:spLocks noGrp="1"/>
          </p:cNvSpPr>
          <p:nvPr>
            <p:ph type="title"/>
          </p:nvPr>
        </p:nvSpPr>
        <p:spPr/>
        <p:txBody>
          <a:bodyPr>
            <a:normAutofit/>
          </a:bodyPr>
          <a:lstStyle/>
          <a:p>
            <a:r>
              <a:rPr lang="en-US" sz="3200" dirty="0"/>
              <a:t>Staff Roles – It’s a Team Effort</a:t>
            </a:r>
          </a:p>
        </p:txBody>
      </p:sp>
    </p:spTree>
    <p:extLst>
      <p:ext uri="{BB962C8B-B14F-4D97-AF65-F5344CB8AC3E}">
        <p14:creationId xmlns:p14="http://schemas.microsoft.com/office/powerpoint/2010/main" val="4064590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F9A7B3-95C0-4ED5-9B05-DD021E3DD2E5}" type="slidenum">
              <a:rPr lang="en-US" smtClean="0"/>
              <a:t>46</a:t>
            </a:fld>
            <a:endParaRPr lang="en-US" dirty="0"/>
          </a:p>
        </p:txBody>
      </p:sp>
      <p:pic>
        <p:nvPicPr>
          <p:cNvPr id="6" name="Picture 5" descr="Graphic showing 3 key staff roles.&#10;1. Primary Care Providers&#10;2. Specialists&#10;3. Nurses" title="Graphic of Social Worker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9080" y="2962792"/>
            <a:ext cx="5639289" cy="3414056"/>
          </a:xfrm>
          <a:prstGeom prst="rect">
            <a:avLst/>
          </a:prstGeom>
        </p:spPr>
      </p:pic>
      <p:sp>
        <p:nvSpPr>
          <p:cNvPr id="3" name="Content Placeholder 2"/>
          <p:cNvSpPr>
            <a:spLocks noGrp="1"/>
          </p:cNvSpPr>
          <p:nvPr>
            <p:ph idx="1"/>
          </p:nvPr>
        </p:nvSpPr>
        <p:spPr>
          <a:xfrm>
            <a:off x="628650" y="1445342"/>
            <a:ext cx="7886700" cy="4731621"/>
          </a:xfrm>
        </p:spPr>
        <p:txBody>
          <a:bodyPr>
            <a:normAutofit/>
          </a:bodyPr>
          <a:lstStyle/>
          <a:p>
            <a:pPr marL="0" indent="0">
              <a:buNone/>
            </a:pPr>
            <a:r>
              <a:rPr lang="en-US" dirty="0"/>
              <a:t>“</a:t>
            </a:r>
            <a:r>
              <a:rPr lang="en-US" b="1" dirty="0">
                <a:solidFill>
                  <a:srgbClr val="C00000"/>
                </a:solidFill>
              </a:rPr>
              <a:t>Social work/care management should take the lead </a:t>
            </a:r>
            <a:r>
              <a:rPr lang="en-US" dirty="0"/>
              <a:t>to adopt SDM process and framework to help veterans make LTSS choices.”</a:t>
            </a:r>
          </a:p>
          <a:p>
            <a:pPr marL="0" indent="0" algn="r">
              <a:buNone/>
            </a:pPr>
            <a:r>
              <a:rPr lang="en-US" dirty="0"/>
              <a:t>— Michael Kilmer</a:t>
            </a:r>
          </a:p>
        </p:txBody>
      </p:sp>
      <p:sp>
        <p:nvSpPr>
          <p:cNvPr id="5" name="Title 1"/>
          <p:cNvSpPr>
            <a:spLocks noGrp="1"/>
          </p:cNvSpPr>
          <p:nvPr>
            <p:ph type="title"/>
          </p:nvPr>
        </p:nvSpPr>
        <p:spPr>
          <a:xfrm>
            <a:off x="439080" y="1"/>
            <a:ext cx="7886700" cy="1059366"/>
          </a:xfrm>
        </p:spPr>
        <p:txBody>
          <a:bodyPr>
            <a:normAutofit/>
          </a:bodyPr>
          <a:lstStyle/>
          <a:p>
            <a:r>
              <a:rPr lang="en-US" sz="3200" dirty="0"/>
              <a:t>Social Workers – Key Staff Roles</a:t>
            </a:r>
          </a:p>
        </p:txBody>
      </p:sp>
    </p:spTree>
    <p:extLst>
      <p:ext uri="{BB962C8B-B14F-4D97-AF65-F5344CB8AC3E}">
        <p14:creationId xmlns:p14="http://schemas.microsoft.com/office/powerpoint/2010/main" val="871554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BCC155-7BF7-4E71-A9BD-6BF3FC834F5E}" type="slidenum">
              <a:rPr lang="en-US" smtClean="0"/>
              <a:pPr/>
              <a:t>47</a:t>
            </a:fld>
            <a:endParaRPr lang="en-US" dirty="0"/>
          </a:p>
        </p:txBody>
      </p:sp>
      <p:sp>
        <p:nvSpPr>
          <p:cNvPr id="6" name="Rectangle 5"/>
          <p:cNvSpPr/>
          <p:nvPr/>
        </p:nvSpPr>
        <p:spPr>
          <a:xfrm>
            <a:off x="140493" y="5802390"/>
            <a:ext cx="4251681" cy="523220"/>
          </a:xfrm>
          <a:prstGeom prst="rect">
            <a:avLst/>
          </a:prstGeom>
        </p:spPr>
        <p:txBody>
          <a:bodyPr wrap="square">
            <a:spAutoFit/>
          </a:bodyPr>
          <a:lstStyle/>
          <a:p>
            <a:pPr algn="ctr"/>
            <a:r>
              <a:rPr lang="en-US" sz="2800" b="1" dirty="0">
                <a:solidFill>
                  <a:srgbClr val="0070C0"/>
                </a:solidFill>
                <a:hlinkClick r:id="rId3"/>
              </a:rPr>
              <a:t>www.va.gov/Geriatrics</a:t>
            </a:r>
            <a:endParaRPr lang="en-US" sz="2800" b="1" dirty="0">
              <a:solidFill>
                <a:srgbClr val="0070C0"/>
              </a:solidFill>
            </a:endParaRPr>
          </a:p>
        </p:txBody>
      </p:sp>
      <p:pic>
        <p:nvPicPr>
          <p:cNvPr id="7" name="Picture 2" descr="Guide to Long Term Sevices and Supports" title="Guide to Long Term Sevices and Support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1000" y="1191161"/>
            <a:ext cx="4011175" cy="45760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4616245" y="1445343"/>
            <a:ext cx="4306529" cy="5114068"/>
          </a:xfrm>
        </p:spPr>
        <p:txBody>
          <a:bodyPr>
            <a:normAutofit/>
          </a:bodyPr>
          <a:lstStyle/>
          <a:p>
            <a:pPr marL="398463" indent="-398463"/>
            <a:r>
              <a:rPr lang="en-US" sz="2400" b="1" dirty="0"/>
              <a:t>SDM overview and Decision Aids </a:t>
            </a:r>
            <a:r>
              <a:rPr lang="en-US" sz="2400" dirty="0"/>
              <a:t>– Worksheets for veterans and family/caregivers</a:t>
            </a:r>
          </a:p>
          <a:p>
            <a:pPr marL="398463" indent="-398463"/>
            <a:r>
              <a:rPr lang="en-US" sz="2400" b="1" dirty="0"/>
              <a:t>Key source of comprehensive range of LTSS</a:t>
            </a:r>
            <a:r>
              <a:rPr lang="en-US" sz="2400" dirty="0"/>
              <a:t> and detailed descriptions</a:t>
            </a:r>
          </a:p>
          <a:p>
            <a:pPr marL="398463" indent="-398463"/>
            <a:r>
              <a:rPr lang="en-US" sz="2400" dirty="0"/>
              <a:t>Information about geriatric programs and </a:t>
            </a:r>
            <a:r>
              <a:rPr lang="en-US" sz="2400" b="1" dirty="0"/>
              <a:t>resources for older veterans</a:t>
            </a:r>
            <a:r>
              <a:rPr lang="en-US" sz="2400" dirty="0"/>
              <a:t> on well-being, advance care planning, and paying for long-term care</a:t>
            </a:r>
          </a:p>
        </p:txBody>
      </p:sp>
      <p:sp>
        <p:nvSpPr>
          <p:cNvPr id="2" name="Title 1"/>
          <p:cNvSpPr>
            <a:spLocks noGrp="1"/>
          </p:cNvSpPr>
          <p:nvPr>
            <p:ph type="title"/>
          </p:nvPr>
        </p:nvSpPr>
        <p:spPr/>
        <p:txBody>
          <a:bodyPr>
            <a:normAutofit/>
          </a:bodyPr>
          <a:lstStyle/>
          <a:p>
            <a:r>
              <a:rPr lang="en-US" sz="3200" dirty="0"/>
              <a:t>GEC Web Site – Key SDM Info and Tools</a:t>
            </a:r>
          </a:p>
        </p:txBody>
      </p:sp>
    </p:spTree>
    <p:extLst>
      <p:ext uri="{BB962C8B-B14F-4D97-AF65-F5344CB8AC3E}">
        <p14:creationId xmlns:p14="http://schemas.microsoft.com/office/powerpoint/2010/main" val="3238827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F9A7B3-95C0-4ED5-9B05-DD021E3DD2E5}" type="slidenum">
              <a:rPr lang="en-US" smtClean="0"/>
              <a:t>48</a:t>
            </a:fld>
            <a:endParaRPr lang="en-US" dirty="0"/>
          </a:p>
        </p:txBody>
      </p:sp>
      <p:pic>
        <p:nvPicPr>
          <p:cNvPr id="6" name="Picture 2" descr="Image of services that help chronically ill or disabled veterans&#10;1. Adult Day Health Care&#10;2. Home-based primary care&#10;3. Homemaker and home health aide care&#10;4. Hospice care&#10;5. Palliative Care&#10;6. Respite Care&#10;7. Skilled home health care&#10;8. Telehealth care&#10;9. Veteran-directed care " title="Image of services that help chronically ill or disabled vete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4613" y="1463039"/>
            <a:ext cx="5413232" cy="48113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39080" y="1"/>
            <a:ext cx="7886700" cy="1059366"/>
          </a:xfrm>
        </p:spPr>
        <p:txBody>
          <a:bodyPr>
            <a:normAutofit/>
          </a:bodyPr>
          <a:lstStyle/>
          <a:p>
            <a:r>
              <a:rPr lang="en-US" sz="3200" dirty="0"/>
              <a:t>Home and Community-Based Care (HCBC)</a:t>
            </a:r>
          </a:p>
        </p:txBody>
      </p:sp>
    </p:spTree>
    <p:extLst>
      <p:ext uri="{BB962C8B-B14F-4D97-AF65-F5344CB8AC3E}">
        <p14:creationId xmlns:p14="http://schemas.microsoft.com/office/powerpoint/2010/main" val="3980207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F9A7B3-95C0-4ED5-9B05-DD021E3DD2E5}" type="slidenum">
              <a:rPr lang="en-US" smtClean="0"/>
              <a:t>49</a:t>
            </a:fld>
            <a:endParaRPr lang="en-US" dirty="0"/>
          </a:p>
        </p:txBody>
      </p:sp>
      <p:sp>
        <p:nvSpPr>
          <p:cNvPr id="8" name="TextBox 7"/>
          <p:cNvSpPr txBox="1"/>
          <p:nvPr/>
        </p:nvSpPr>
        <p:spPr>
          <a:xfrm>
            <a:off x="7251509" y="5033266"/>
            <a:ext cx="1774460" cy="461665"/>
          </a:xfrm>
          <a:prstGeom prst="rect">
            <a:avLst/>
          </a:prstGeom>
          <a:noFill/>
        </p:spPr>
        <p:txBody>
          <a:bodyPr wrap="none" rtlCol="0">
            <a:spAutoFit/>
          </a:bodyPr>
          <a:lstStyle/>
          <a:p>
            <a:r>
              <a:rPr lang="en-US" sz="2400" b="1" dirty="0">
                <a:solidFill>
                  <a:srgbClr val="0070C0"/>
                </a:solidFill>
                <a:hlinkClick r:id="rId3"/>
              </a:rPr>
              <a:t>Watch video</a:t>
            </a:r>
            <a:endParaRPr lang="en-US" sz="2400" b="1" dirty="0">
              <a:solidFill>
                <a:srgbClr val="0070C0"/>
              </a:solidFill>
            </a:endParaRPr>
          </a:p>
        </p:txBody>
      </p:sp>
      <p:pic>
        <p:nvPicPr>
          <p:cNvPr id="7" name="irc_mi" descr="Link to watch a video&#10;http://www.imscinfo.com/day-3-2015-las-vegas-imsc-video-certification-class/&#10;" title="Link to watch a video">
            <a:hlinkClick r:id="rId4"/>
          </p:cNvPr>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556088" y="3810000"/>
            <a:ext cx="1143000" cy="1156689"/>
          </a:xfrm>
          <a:prstGeom prst="rect">
            <a:avLst/>
          </a:prstGeom>
          <a:noFill/>
          <a:ln>
            <a:noFill/>
          </a:ln>
          <a:effectLst>
            <a:outerShdw blurRad="50800" dist="38100" dir="2700000" algn="tl" rotWithShape="0">
              <a:prstClr val="black">
                <a:alpha val="40000"/>
              </a:prstClr>
            </a:outerShdw>
          </a:effectLst>
        </p:spPr>
      </p:pic>
      <p:pic>
        <p:nvPicPr>
          <p:cNvPr id="6" name="Picture 2" descr="Palliative Care web page" title="Palliative Care web p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459487"/>
            <a:ext cx="6891811" cy="4800600"/>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HCBC Service – Palliative Care</a:t>
            </a:r>
          </a:p>
        </p:txBody>
      </p:sp>
    </p:spTree>
    <p:extLst>
      <p:ext uri="{BB962C8B-B14F-4D97-AF65-F5344CB8AC3E}">
        <p14:creationId xmlns:p14="http://schemas.microsoft.com/office/powerpoint/2010/main" val="4032801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Accreditation</a:t>
            </a:r>
          </a:p>
        </p:txBody>
      </p:sp>
      <p:sp>
        <p:nvSpPr>
          <p:cNvPr id="3" name="Content Placeholder 2"/>
          <p:cNvSpPr>
            <a:spLocks noGrp="1"/>
          </p:cNvSpPr>
          <p:nvPr>
            <p:ph idx="1"/>
          </p:nvPr>
        </p:nvSpPr>
        <p:spPr/>
        <p:txBody>
          <a:bodyPr/>
          <a:lstStyle/>
          <a:p>
            <a:r>
              <a:rPr lang="en-US" dirty="0"/>
              <a:t>Accredited for:</a:t>
            </a:r>
          </a:p>
          <a:p>
            <a:pPr lvl="1"/>
            <a:r>
              <a:rPr lang="en-US" dirty="0"/>
              <a:t>Physicians/Physician Assistants, Nurse Practitioners, Nurses, Pharmacists/Pharmacist Technicians, Health Educators, and Non-Physician CME </a:t>
            </a:r>
          </a:p>
          <a:p>
            <a:r>
              <a:rPr lang="en-US" dirty="0"/>
              <a:t>Instructions for claiming CME/CE – provided at end of Webinar</a:t>
            </a:r>
          </a:p>
        </p:txBody>
      </p:sp>
      <p:sp>
        <p:nvSpPr>
          <p:cNvPr id="4" name="Slide Number Placeholder 3"/>
          <p:cNvSpPr>
            <a:spLocks noGrp="1"/>
          </p:cNvSpPr>
          <p:nvPr>
            <p:ph type="sldNum" sz="quarter" idx="12"/>
          </p:nvPr>
        </p:nvSpPr>
        <p:spPr/>
        <p:txBody>
          <a:bodyPr/>
          <a:lstStyle/>
          <a:p>
            <a:fld id="{BDF9A7B3-95C0-4ED5-9B05-DD021E3DD2E5}" type="slidenum">
              <a:rPr lang="en-US" smtClean="0"/>
              <a:pPr/>
              <a:t>5</a:t>
            </a:fld>
            <a:endParaRPr lang="en-US" dirty="0"/>
          </a:p>
        </p:txBody>
      </p:sp>
    </p:spTree>
    <p:extLst>
      <p:ext uri="{BB962C8B-B14F-4D97-AF65-F5344CB8AC3E}">
        <p14:creationId xmlns:p14="http://schemas.microsoft.com/office/powerpoint/2010/main" val="2867932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BCC155-7BF7-4E71-A9BD-6BF3FC834F5E}" type="slidenum">
              <a:rPr lang="en-US" smtClean="0"/>
              <a:pPr/>
              <a:t>50</a:t>
            </a:fld>
            <a:endParaRPr lang="en-US" dirty="0"/>
          </a:p>
        </p:txBody>
      </p:sp>
      <p:pic>
        <p:nvPicPr>
          <p:cNvPr id="8" name="Picture 7" descr="Image of Decision Aid Worksheets" title="Image of Decision Aid Worksheet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80465" y="1426801"/>
            <a:ext cx="1755800" cy="4767485"/>
          </a:xfrm>
          <a:prstGeom prst="rect">
            <a:avLst/>
          </a:prstGeom>
        </p:spPr>
      </p:pic>
      <p:sp>
        <p:nvSpPr>
          <p:cNvPr id="3" name="Content Placeholder 2"/>
          <p:cNvSpPr>
            <a:spLocks noGrp="1"/>
          </p:cNvSpPr>
          <p:nvPr>
            <p:ph idx="1"/>
          </p:nvPr>
        </p:nvSpPr>
        <p:spPr>
          <a:xfrm>
            <a:off x="628650" y="1386348"/>
            <a:ext cx="6214602" cy="4790615"/>
          </a:xfrm>
        </p:spPr>
        <p:txBody>
          <a:bodyPr>
            <a:normAutofit fontScale="92500" lnSpcReduction="20000"/>
          </a:bodyPr>
          <a:lstStyle/>
          <a:p>
            <a:pPr marL="0" indent="0">
              <a:buNone/>
            </a:pPr>
            <a:r>
              <a:rPr lang="en-US" b="1" dirty="0"/>
              <a:t>Veteran</a:t>
            </a:r>
          </a:p>
          <a:p>
            <a:pPr marL="349250" indent="-349250"/>
            <a:r>
              <a:rPr lang="en-US" dirty="0"/>
              <a:t>Guides veteran through SDM process.</a:t>
            </a:r>
          </a:p>
          <a:p>
            <a:pPr marL="349250" indent="-349250"/>
            <a:r>
              <a:rPr lang="en-US" dirty="0"/>
              <a:t>Used to identify goals, priorities, and plans, make decisions, or just start a discussion.</a:t>
            </a:r>
          </a:p>
          <a:p>
            <a:pPr marL="349250" indent="-349250"/>
            <a:r>
              <a:rPr lang="en-US" dirty="0"/>
              <a:t>Can be completed or just reviewed; not a professional assessment tool.</a:t>
            </a:r>
          </a:p>
          <a:p>
            <a:pPr marL="0" indent="0">
              <a:buNone/>
            </a:pPr>
            <a:endParaRPr lang="en-US" b="1" dirty="0"/>
          </a:p>
          <a:p>
            <a:pPr marL="0" indent="0">
              <a:buNone/>
            </a:pPr>
            <a:r>
              <a:rPr lang="en-US" b="1" dirty="0"/>
              <a:t>Caregiver</a:t>
            </a:r>
          </a:p>
          <a:p>
            <a:pPr marL="349250" indent="-349250"/>
            <a:r>
              <a:rPr lang="en-US" dirty="0"/>
              <a:t>Helps family caregivers assess their roles and responsibilities.</a:t>
            </a:r>
          </a:p>
          <a:p>
            <a:pPr marL="349250" indent="-349250"/>
            <a:r>
              <a:rPr lang="en-US" dirty="0"/>
              <a:t>Can prompt readiness for participation in shared decisions.</a:t>
            </a:r>
          </a:p>
        </p:txBody>
      </p:sp>
      <p:sp>
        <p:nvSpPr>
          <p:cNvPr id="2" name="Title 1"/>
          <p:cNvSpPr>
            <a:spLocks noGrp="1"/>
          </p:cNvSpPr>
          <p:nvPr>
            <p:ph type="title"/>
          </p:nvPr>
        </p:nvSpPr>
        <p:spPr>
          <a:xfrm>
            <a:off x="366099" y="1"/>
            <a:ext cx="8416954" cy="1004934"/>
          </a:xfrm>
        </p:spPr>
        <p:txBody>
          <a:bodyPr>
            <a:normAutofit/>
          </a:bodyPr>
          <a:lstStyle/>
          <a:p>
            <a:r>
              <a:rPr lang="en-US" sz="3200" dirty="0"/>
              <a:t>Decision Aid Worksheets</a:t>
            </a:r>
          </a:p>
        </p:txBody>
      </p:sp>
    </p:spTree>
    <p:extLst>
      <p:ext uri="{BB962C8B-B14F-4D97-AF65-F5344CB8AC3E}">
        <p14:creationId xmlns:p14="http://schemas.microsoft.com/office/powerpoint/2010/main" val="35797607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DF9A7B3-95C0-4ED5-9B05-DD021E3DD2E5}" type="slidenum">
              <a:rPr lang="en-US" smtClean="0"/>
              <a:t>51</a:t>
            </a:fld>
            <a:endParaRPr lang="en-US" dirty="0"/>
          </a:p>
        </p:txBody>
      </p:sp>
      <p:pic>
        <p:nvPicPr>
          <p:cNvPr id="4" name="Picture 3" descr="Image of SDH Materials&#10;1. Overview of Long-term Services and Supports&#10;2. Well-being for Older Adults&#10;3. Advance Care Planning&#10;4. Shared Decision Making for Veterans and Family Members&#10;5. VA's Online Guide to Long-term Services and Supports" title="Image of SDH Material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8939" y="977885"/>
            <a:ext cx="8833870" cy="5297883"/>
          </a:xfrm>
          <a:prstGeom prst="rect">
            <a:avLst/>
          </a:prstGeom>
        </p:spPr>
      </p:pic>
      <p:sp>
        <p:nvSpPr>
          <p:cNvPr id="70658" name="Title 1"/>
          <p:cNvSpPr>
            <a:spLocks noGrp="1"/>
          </p:cNvSpPr>
          <p:nvPr>
            <p:ph type="title"/>
          </p:nvPr>
        </p:nvSpPr>
        <p:spPr/>
        <p:txBody>
          <a:bodyPr>
            <a:normAutofit/>
          </a:bodyPr>
          <a:lstStyle/>
          <a:p>
            <a:r>
              <a:rPr lang="en-US" altLang="en-US" sz="3200" dirty="0"/>
              <a:t>Other SDM Hardcopy Materials</a:t>
            </a:r>
          </a:p>
        </p:txBody>
      </p:sp>
    </p:spTree>
    <p:extLst>
      <p:ext uri="{BB962C8B-B14F-4D97-AF65-F5344CB8AC3E}">
        <p14:creationId xmlns:p14="http://schemas.microsoft.com/office/powerpoint/2010/main" val="9840185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ea typeface="MS PGothic" pitchFamily="34" charset="-128"/>
              </a:defRPr>
            </a:lvl1pPr>
            <a:lvl2pPr marL="742950" indent="-285750">
              <a:defRPr>
                <a:solidFill>
                  <a:schemeClr val="tx1"/>
                </a:solidFill>
                <a:latin typeface="Lucida Sans Unicode" panose="020B0602030504020204" pitchFamily="34" charset="0"/>
                <a:ea typeface="MS PGothic" pitchFamily="34" charset="-128"/>
              </a:defRPr>
            </a:lvl2pPr>
            <a:lvl3pPr marL="1143000" indent="-228600">
              <a:defRPr>
                <a:solidFill>
                  <a:schemeClr val="tx1"/>
                </a:solidFill>
                <a:latin typeface="Lucida Sans Unicode" panose="020B0602030504020204" pitchFamily="34" charset="0"/>
                <a:ea typeface="MS PGothic" pitchFamily="34" charset="-128"/>
              </a:defRPr>
            </a:lvl3pPr>
            <a:lvl4pPr marL="1600200" indent="-228600">
              <a:defRPr>
                <a:solidFill>
                  <a:schemeClr val="tx1"/>
                </a:solidFill>
                <a:latin typeface="Lucida Sans Unicode" panose="020B0602030504020204" pitchFamily="34" charset="0"/>
                <a:ea typeface="MS PGothic" pitchFamily="34" charset="-128"/>
              </a:defRPr>
            </a:lvl4pPr>
            <a:lvl5pPr marL="2057400" indent="-228600">
              <a:defRPr>
                <a:solidFill>
                  <a:schemeClr val="tx1"/>
                </a:solidFill>
                <a:latin typeface="Lucida Sans Unicode" panose="020B0602030504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9pPr>
          </a:lstStyle>
          <a:p>
            <a:fld id="{FE875435-318C-4360-A8D6-D51F4D6B5E51}" type="slidenum">
              <a:rPr lang="en-US" altLang="en-US" sz="1050">
                <a:solidFill>
                  <a:srgbClr val="898989"/>
                </a:solidFill>
              </a:rPr>
              <a:pPr/>
              <a:t>52</a:t>
            </a:fld>
            <a:endParaRPr lang="en-US" altLang="en-US" sz="1050" dirty="0">
              <a:solidFill>
                <a:srgbClr val="898989"/>
              </a:solidFill>
            </a:endParaRPr>
          </a:p>
        </p:txBody>
      </p:sp>
      <p:pic>
        <p:nvPicPr>
          <p:cNvPr id="5" name="Picture 2" descr="Image of Eldery patients" title="Image of Eldery patients">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9080" y="1386348"/>
            <a:ext cx="3235712" cy="23677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1075" name="Subtitle 4"/>
          <p:cNvSpPr>
            <a:spLocks noGrp="1"/>
          </p:cNvSpPr>
          <p:nvPr>
            <p:ph idx="1"/>
          </p:nvPr>
        </p:nvSpPr>
        <p:spPr bwMode="auto">
          <a:xfrm>
            <a:off x="3908322" y="1386348"/>
            <a:ext cx="4866968" cy="517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marL="0" indent="0">
              <a:buNone/>
            </a:pPr>
            <a:r>
              <a:rPr lang="en-US" altLang="en-US" b="1" dirty="0"/>
              <a:t>SDM is a natural fit for Advance Care Planning.</a:t>
            </a:r>
          </a:p>
          <a:p>
            <a:pPr marL="347663" indent="-347663"/>
            <a:r>
              <a:rPr lang="en-US" altLang="en-US" b="1" dirty="0"/>
              <a:t>Any veteran </a:t>
            </a:r>
            <a:r>
              <a:rPr lang="en-US" altLang="en-US" dirty="0"/>
              <a:t>who is considering LTSS also should have an ACP discussion.</a:t>
            </a:r>
          </a:p>
          <a:p>
            <a:pPr marL="347663" indent="-347663"/>
            <a:r>
              <a:rPr lang="en-US" altLang="en-US" dirty="0"/>
              <a:t>The SDM process can help in </a:t>
            </a:r>
            <a:r>
              <a:rPr lang="en-US" altLang="en-US" b="1" dirty="0"/>
              <a:t>ACP discussions,</a:t>
            </a:r>
            <a:r>
              <a:rPr lang="en-US" altLang="en-US" dirty="0"/>
              <a:t> such as who would make treatment choices for the veteran if they could no longer do it. </a:t>
            </a:r>
          </a:p>
          <a:p>
            <a:pPr marL="347663" indent="-347663"/>
            <a:r>
              <a:rPr lang="en-US" altLang="en-US" b="1" dirty="0"/>
              <a:t>Planning ahead</a:t>
            </a:r>
            <a:r>
              <a:rPr lang="en-US" altLang="en-US" dirty="0"/>
              <a:t> allows veterans to make important end-of-life choices when they can focus on them without pressure. </a:t>
            </a:r>
            <a:endParaRPr lang="en-US" altLang="en-US" sz="2000" dirty="0"/>
          </a:p>
        </p:txBody>
      </p:sp>
      <p:sp>
        <p:nvSpPr>
          <p:cNvPr id="131074" name="Title 5"/>
          <p:cNvSpPr>
            <a:spLocks noGrp="1"/>
          </p:cNvSpPr>
          <p:nvPr>
            <p:ph type="title"/>
          </p:nvPr>
        </p:nvSpPr>
        <p:spPr/>
        <p:txBody>
          <a:bodyPr>
            <a:normAutofit/>
          </a:bodyPr>
          <a:lstStyle/>
          <a:p>
            <a:r>
              <a:rPr lang="en-US" altLang="en-US" sz="3200" dirty="0">
                <a:latin typeface="Calibri" panose="020F0502020204030204" pitchFamily="34" charset="0"/>
              </a:rPr>
              <a:t>Use SDM for Advance Care Planning (ACP)</a:t>
            </a:r>
          </a:p>
        </p:txBody>
      </p:sp>
    </p:spTree>
    <p:extLst>
      <p:ext uri="{BB962C8B-B14F-4D97-AF65-F5344CB8AC3E}">
        <p14:creationId xmlns:p14="http://schemas.microsoft.com/office/powerpoint/2010/main" val="3122895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F9A7B3-95C0-4ED5-9B05-DD021E3DD2E5}" type="slidenum">
              <a:rPr lang="en-US" smtClean="0"/>
              <a:pPr/>
              <a:t>53</a:t>
            </a:fld>
            <a:endParaRPr lang="en-US" dirty="0"/>
          </a:p>
        </p:txBody>
      </p:sp>
      <p:pic>
        <p:nvPicPr>
          <p:cNvPr id="7" name="Picture 2" descr="Image of Advance Care Planning Homepage" title="Image of Advance Care Planning Homepag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04884" y="1587911"/>
            <a:ext cx="4512342" cy="4419600"/>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idx="1"/>
          </p:nvPr>
        </p:nvSpPr>
        <p:spPr>
          <a:xfrm>
            <a:off x="304800" y="1416323"/>
            <a:ext cx="3849189" cy="5245733"/>
          </a:xfrm>
        </p:spPr>
        <p:txBody>
          <a:bodyPr>
            <a:normAutofit fontScale="92500" lnSpcReduction="10000"/>
          </a:bodyPr>
          <a:lstStyle/>
          <a:p>
            <a:pPr>
              <a:spcBef>
                <a:spcPts val="600"/>
              </a:spcBef>
              <a:spcAft>
                <a:spcPts val="600"/>
              </a:spcAft>
              <a:buClr>
                <a:srgbClr val="008A3E"/>
              </a:buClr>
              <a:buSzPct val="89000"/>
            </a:pPr>
            <a:r>
              <a:rPr lang="en-US" altLang="en-US" dirty="0">
                <a:solidFill>
                  <a:srgbClr val="000000"/>
                </a:solidFill>
                <a:cs typeface="Arial" panose="020B0604020202020204" pitchFamily="34" charset="0"/>
                <a:hlinkClick r:id="rId4"/>
              </a:rPr>
              <a:t>www.va.gov/Geriatrics</a:t>
            </a:r>
            <a:r>
              <a:rPr lang="en-US" altLang="en-US" dirty="0">
                <a:solidFill>
                  <a:srgbClr val="000000"/>
                </a:solidFill>
                <a:cs typeface="Arial" panose="020B0604020202020204" pitchFamily="34" charset="0"/>
              </a:rPr>
              <a:t> includes an ACP section.</a:t>
            </a:r>
          </a:p>
          <a:p>
            <a:pPr>
              <a:spcBef>
                <a:spcPts val="600"/>
              </a:spcBef>
              <a:spcAft>
                <a:spcPts val="600"/>
              </a:spcAft>
              <a:buClr>
                <a:srgbClr val="008A3E"/>
              </a:buClr>
              <a:buSzPct val="89000"/>
            </a:pPr>
            <a:r>
              <a:rPr lang="en-US" altLang="en-US" dirty="0">
                <a:solidFill>
                  <a:srgbClr val="000000"/>
                </a:solidFill>
                <a:cs typeface="Arial" panose="020B0604020202020204" pitchFamily="34" charset="0"/>
              </a:rPr>
              <a:t>It provides links to the </a:t>
            </a:r>
            <a:r>
              <a:rPr lang="en-US" altLang="en-US" b="1" dirty="0">
                <a:solidFill>
                  <a:srgbClr val="000000"/>
                </a:solidFill>
                <a:cs typeface="Arial" panose="020B0604020202020204" pitchFamily="34" charset="0"/>
              </a:rPr>
              <a:t>VA Advance Directive form</a:t>
            </a:r>
            <a:r>
              <a:rPr lang="en-US" altLang="en-US" dirty="0">
                <a:solidFill>
                  <a:srgbClr val="000000"/>
                </a:solidFill>
                <a:cs typeface="Arial" panose="020B0604020202020204" pitchFamily="34" charset="0"/>
              </a:rPr>
              <a:t>, and a </a:t>
            </a:r>
            <a:r>
              <a:rPr lang="en-US" altLang="en-US" b="1" dirty="0">
                <a:solidFill>
                  <a:srgbClr val="000000"/>
                </a:solidFill>
                <a:cs typeface="Arial" panose="020B0604020202020204" pitchFamily="34" charset="0"/>
              </a:rPr>
              <a:t>Values Worksheet.</a:t>
            </a:r>
          </a:p>
          <a:p>
            <a:pPr>
              <a:spcBef>
                <a:spcPts val="600"/>
              </a:spcBef>
              <a:spcAft>
                <a:spcPts val="600"/>
              </a:spcAft>
              <a:buClr>
                <a:srgbClr val="008A3E"/>
              </a:buClr>
              <a:buSzPct val="89000"/>
            </a:pPr>
            <a:r>
              <a:rPr lang="en-US" altLang="en-US" dirty="0">
                <a:solidFill>
                  <a:srgbClr val="000000"/>
                </a:solidFill>
                <a:cs typeface="Arial" panose="020B0604020202020204" pitchFamily="34" charset="0"/>
              </a:rPr>
              <a:t>And, it includes </a:t>
            </a:r>
            <a:r>
              <a:rPr lang="en-US" altLang="en-US" b="1" dirty="0">
                <a:solidFill>
                  <a:srgbClr val="000000"/>
                </a:solidFill>
                <a:cs typeface="Arial" panose="020B0604020202020204" pitchFamily="34" charset="0"/>
              </a:rPr>
              <a:t>resources</a:t>
            </a:r>
            <a:r>
              <a:rPr lang="en-US" altLang="en-US" dirty="0">
                <a:solidFill>
                  <a:srgbClr val="000000"/>
                </a:solidFill>
                <a:cs typeface="Arial" panose="020B0604020202020204" pitchFamily="34" charset="0"/>
              </a:rPr>
              <a:t> that support discussions about end-of-life choices, such as handouts, podcasts, and links to interactive Web sites.</a:t>
            </a:r>
          </a:p>
        </p:txBody>
      </p:sp>
      <p:sp>
        <p:nvSpPr>
          <p:cNvPr id="6" name="Title 5"/>
          <p:cNvSpPr>
            <a:spLocks noGrp="1"/>
          </p:cNvSpPr>
          <p:nvPr>
            <p:ph type="title"/>
          </p:nvPr>
        </p:nvSpPr>
        <p:spPr/>
        <p:txBody>
          <a:bodyPr>
            <a:normAutofit fontScale="90000"/>
          </a:bodyPr>
          <a:lstStyle/>
          <a:p>
            <a:r>
              <a:rPr lang="en-US" dirty="0">
                <a:cs typeface="Arial"/>
              </a:rPr>
              <a:t>Advance Care Planning (ACP) Homepage</a:t>
            </a:r>
            <a:endParaRPr lang="en-US" dirty="0"/>
          </a:p>
        </p:txBody>
      </p:sp>
    </p:spTree>
    <p:extLst>
      <p:ext uri="{BB962C8B-B14F-4D97-AF65-F5344CB8AC3E}">
        <p14:creationId xmlns:p14="http://schemas.microsoft.com/office/powerpoint/2010/main" val="8039315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F9A7B3-95C0-4ED5-9B05-DD021E3DD2E5}" type="slidenum">
              <a:rPr lang="en-US" smtClean="0"/>
              <a:pPr/>
              <a:t>54</a:t>
            </a:fld>
            <a:endParaRPr lang="en-US" dirty="0"/>
          </a:p>
        </p:txBody>
      </p:sp>
      <p:pic>
        <p:nvPicPr>
          <p:cNvPr id="7" name="Picture 6" descr="Graphic of Shared Decision Making&#10;LTSS to ACP" title="Graphic of Shared Decision Mak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30225" y="3219180"/>
            <a:ext cx="6840305" cy="2975106"/>
          </a:xfrm>
          <a:prstGeom prst="rect">
            <a:avLst/>
          </a:prstGeom>
        </p:spPr>
      </p:pic>
      <p:sp>
        <p:nvSpPr>
          <p:cNvPr id="15" name="Content Placeholder 14"/>
          <p:cNvSpPr>
            <a:spLocks noGrp="1"/>
          </p:cNvSpPr>
          <p:nvPr>
            <p:ph idx="1"/>
          </p:nvPr>
        </p:nvSpPr>
        <p:spPr>
          <a:xfrm>
            <a:off x="628650" y="1416324"/>
            <a:ext cx="7886700" cy="1585668"/>
          </a:xfrm>
        </p:spPr>
        <p:txBody>
          <a:bodyPr>
            <a:normAutofit lnSpcReduction="10000"/>
          </a:bodyPr>
          <a:lstStyle/>
          <a:p>
            <a:r>
              <a:rPr lang="en-US" dirty="0"/>
              <a:t>The SDM approach is flexible—based on the situation, collaborative discussions about long-term services, and supports that can lead to discussions about advance care planning.</a:t>
            </a:r>
          </a:p>
        </p:txBody>
      </p:sp>
      <p:sp>
        <p:nvSpPr>
          <p:cNvPr id="14" name="Title 13"/>
          <p:cNvSpPr>
            <a:spLocks noGrp="1"/>
          </p:cNvSpPr>
          <p:nvPr>
            <p:ph type="title"/>
          </p:nvPr>
        </p:nvSpPr>
        <p:spPr/>
        <p:txBody>
          <a:bodyPr>
            <a:normAutofit/>
          </a:bodyPr>
          <a:lstStyle/>
          <a:p>
            <a:r>
              <a:rPr lang="en-US" dirty="0">
                <a:cs typeface="Arial"/>
              </a:rPr>
              <a:t>SDM Approach</a:t>
            </a:r>
            <a:endParaRPr lang="en-US" dirty="0"/>
          </a:p>
        </p:txBody>
      </p:sp>
    </p:spTree>
    <p:extLst>
      <p:ext uri="{BB962C8B-B14F-4D97-AF65-F5344CB8AC3E}">
        <p14:creationId xmlns:p14="http://schemas.microsoft.com/office/powerpoint/2010/main" val="41939930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5"/>
          <p:cNvSpPr>
            <a:spLocks noGrp="1"/>
          </p:cNvSpPr>
          <p:nvPr>
            <p:ph type="title"/>
          </p:nvPr>
        </p:nvSpPr>
        <p:spPr/>
        <p:txBody>
          <a:bodyPr>
            <a:normAutofit/>
          </a:bodyPr>
          <a:lstStyle/>
          <a:p>
            <a:r>
              <a:rPr lang="en-US" altLang="en-US" sz="3200" dirty="0">
                <a:latin typeface="Calibri" panose="020F0502020204030204" pitchFamily="34" charset="0"/>
              </a:rPr>
              <a:t>SDM Implementation Components</a:t>
            </a:r>
          </a:p>
        </p:txBody>
      </p:sp>
      <p:sp>
        <p:nvSpPr>
          <p:cNvPr id="131075" name="Subtitle 4"/>
          <p:cNvSpPr>
            <a:spLocks noGrp="1"/>
          </p:cNvSpPr>
          <p:nvPr>
            <p:ph idx="1"/>
          </p:nvPr>
        </p:nvSpPr>
        <p:spPr bwMode="auto">
          <a:xfrm>
            <a:off x="439080" y="1386348"/>
            <a:ext cx="8336210" cy="517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marL="0" indent="0">
              <a:buNone/>
            </a:pPr>
            <a:r>
              <a:rPr lang="en-US" altLang="en-US" dirty="0"/>
              <a:t>SDM requires change in behaviors. Because good information is rarely sufficient to change behavior, this multi-faceted implementation program includes:</a:t>
            </a:r>
          </a:p>
          <a:p>
            <a:pPr marL="347663" indent="-347663"/>
            <a:r>
              <a:rPr lang="en-US" altLang="en-US" b="1" dirty="0"/>
              <a:t>Orientation and Training </a:t>
            </a:r>
            <a:r>
              <a:rPr lang="en-US" altLang="en-US" dirty="0"/>
              <a:t>for all levels of staff from leadership to clinic/service line management and staff to those most closely involved with collaborative SDM discussions.</a:t>
            </a:r>
          </a:p>
          <a:p>
            <a:pPr marL="347663" indent="-347663"/>
            <a:r>
              <a:rPr lang="en-US" altLang="en-US" b="1" dirty="0"/>
              <a:t>Policy and Program Changes </a:t>
            </a:r>
            <a:r>
              <a:rPr lang="en-US" altLang="en-US" dirty="0"/>
              <a:t>to address gaps in availability and access to services, including funding (e.g., use of electronic wait lists; involvement of Veteran Community Partnership Organizations).</a:t>
            </a:r>
          </a:p>
          <a:p>
            <a:pPr marL="347663" indent="-347663"/>
            <a:r>
              <a:rPr lang="en-US" altLang="en-US" b="1" dirty="0"/>
              <a:t>Tools and Information </a:t>
            </a:r>
            <a:r>
              <a:rPr lang="en-US" altLang="en-US" dirty="0"/>
              <a:t>in hard copy and online that facilitate veteran-directed decisions (e.g., decision aids).</a:t>
            </a:r>
            <a:endParaRPr lang="en-US" altLang="en-US" sz="2000" dirty="0"/>
          </a:p>
        </p:txBody>
      </p:sp>
      <p:sp>
        <p:nvSpPr>
          <p:cNvPr id="13107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ea typeface="MS PGothic" pitchFamily="34" charset="-128"/>
              </a:defRPr>
            </a:lvl1pPr>
            <a:lvl2pPr marL="742950" indent="-285750">
              <a:defRPr>
                <a:solidFill>
                  <a:schemeClr val="tx1"/>
                </a:solidFill>
                <a:latin typeface="Lucida Sans Unicode" panose="020B0602030504020204" pitchFamily="34" charset="0"/>
                <a:ea typeface="MS PGothic" pitchFamily="34" charset="-128"/>
              </a:defRPr>
            </a:lvl2pPr>
            <a:lvl3pPr marL="1143000" indent="-228600">
              <a:defRPr>
                <a:solidFill>
                  <a:schemeClr val="tx1"/>
                </a:solidFill>
                <a:latin typeface="Lucida Sans Unicode" panose="020B0602030504020204" pitchFamily="34" charset="0"/>
                <a:ea typeface="MS PGothic" pitchFamily="34" charset="-128"/>
              </a:defRPr>
            </a:lvl3pPr>
            <a:lvl4pPr marL="1600200" indent="-228600">
              <a:defRPr>
                <a:solidFill>
                  <a:schemeClr val="tx1"/>
                </a:solidFill>
                <a:latin typeface="Lucida Sans Unicode" panose="020B0602030504020204" pitchFamily="34" charset="0"/>
                <a:ea typeface="MS PGothic" pitchFamily="34" charset="-128"/>
              </a:defRPr>
            </a:lvl4pPr>
            <a:lvl5pPr marL="2057400" indent="-228600">
              <a:defRPr>
                <a:solidFill>
                  <a:schemeClr val="tx1"/>
                </a:solidFill>
                <a:latin typeface="Lucida Sans Unicode" panose="020B0602030504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9pPr>
          </a:lstStyle>
          <a:p>
            <a:fld id="{FE875435-318C-4360-A8D6-D51F4D6B5E51}" type="slidenum">
              <a:rPr lang="en-US" altLang="en-US" sz="1050">
                <a:solidFill>
                  <a:srgbClr val="898989"/>
                </a:solidFill>
              </a:rPr>
              <a:pPr/>
              <a:t>55</a:t>
            </a:fld>
            <a:endParaRPr lang="en-US" altLang="en-US" sz="1050" dirty="0">
              <a:solidFill>
                <a:srgbClr val="898989"/>
              </a:solidFill>
            </a:endParaRPr>
          </a:p>
        </p:txBody>
      </p:sp>
    </p:spTree>
    <p:extLst>
      <p:ext uri="{BB962C8B-B14F-4D97-AF65-F5344CB8AC3E}">
        <p14:creationId xmlns:p14="http://schemas.microsoft.com/office/powerpoint/2010/main" val="676536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ea typeface="MS PGothic" pitchFamily="34" charset="-128"/>
              </a:defRPr>
            </a:lvl1pPr>
            <a:lvl2pPr marL="742950" indent="-285750">
              <a:defRPr>
                <a:solidFill>
                  <a:schemeClr val="tx1"/>
                </a:solidFill>
                <a:latin typeface="Lucida Sans Unicode" panose="020B0602030504020204" pitchFamily="34" charset="0"/>
                <a:ea typeface="MS PGothic" pitchFamily="34" charset="-128"/>
              </a:defRPr>
            </a:lvl2pPr>
            <a:lvl3pPr marL="1143000" indent="-228600">
              <a:defRPr>
                <a:solidFill>
                  <a:schemeClr val="tx1"/>
                </a:solidFill>
                <a:latin typeface="Lucida Sans Unicode" panose="020B0602030504020204" pitchFamily="34" charset="0"/>
                <a:ea typeface="MS PGothic" pitchFamily="34" charset="-128"/>
              </a:defRPr>
            </a:lvl3pPr>
            <a:lvl4pPr marL="1600200" indent="-228600">
              <a:defRPr>
                <a:solidFill>
                  <a:schemeClr val="tx1"/>
                </a:solidFill>
                <a:latin typeface="Lucida Sans Unicode" panose="020B0602030504020204" pitchFamily="34" charset="0"/>
                <a:ea typeface="MS PGothic" pitchFamily="34" charset="-128"/>
              </a:defRPr>
            </a:lvl4pPr>
            <a:lvl5pPr marL="2057400" indent="-228600">
              <a:defRPr>
                <a:solidFill>
                  <a:schemeClr val="tx1"/>
                </a:solidFill>
                <a:latin typeface="Lucida Sans Unicode" panose="020B0602030504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9pPr>
          </a:lstStyle>
          <a:p>
            <a:fld id="{FE875435-318C-4360-A8D6-D51F4D6B5E51}" type="slidenum">
              <a:rPr lang="en-US" altLang="en-US" sz="1050">
                <a:solidFill>
                  <a:srgbClr val="898989"/>
                </a:solidFill>
              </a:rPr>
              <a:pPr/>
              <a:t>56</a:t>
            </a:fld>
            <a:endParaRPr lang="en-US" altLang="en-US" sz="1050" dirty="0">
              <a:solidFill>
                <a:srgbClr val="898989"/>
              </a:solidFill>
            </a:endParaRPr>
          </a:p>
        </p:txBody>
      </p:sp>
      <p:pic>
        <p:nvPicPr>
          <p:cNvPr id="5" name="Picture 2" descr="Image of healthcare providers" title="Image of healthcare provi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76169"/>
            <a:ext cx="1800466" cy="285456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1075" name="Subtitle 4"/>
          <p:cNvSpPr>
            <a:spLocks noGrp="1"/>
          </p:cNvSpPr>
          <p:nvPr>
            <p:ph idx="1"/>
          </p:nvPr>
        </p:nvSpPr>
        <p:spPr bwMode="auto">
          <a:xfrm>
            <a:off x="2639961" y="1548581"/>
            <a:ext cx="6135330" cy="50108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marL="514350" indent="-514350">
              <a:buFont typeface="+mj-lt"/>
              <a:buAutoNum type="arabicPeriod"/>
            </a:pPr>
            <a:r>
              <a:rPr lang="en-US" altLang="en-US" b="1" dirty="0"/>
              <a:t>Leadership Orientation – </a:t>
            </a:r>
            <a:r>
              <a:rPr lang="en-US" altLang="en-US" dirty="0"/>
              <a:t>Provides brief sessions for national and VAMC leadership prior to training to ensure support for SDM.</a:t>
            </a:r>
          </a:p>
          <a:p>
            <a:pPr marL="514350" indent="-514350">
              <a:buFont typeface="+mj-lt"/>
              <a:buAutoNum type="arabicPeriod"/>
            </a:pPr>
            <a:r>
              <a:rPr lang="en-US" altLang="en-US" b="1" dirty="0"/>
              <a:t>Training 1 – </a:t>
            </a:r>
            <a:r>
              <a:rPr lang="en-US" altLang="en-US" dirty="0"/>
              <a:t> For all staff and management of any clinic/service line that plans to implement SDM:</a:t>
            </a:r>
          </a:p>
          <a:p>
            <a:pPr lvl="1"/>
            <a:r>
              <a:rPr lang="en-US" dirty="0"/>
              <a:t>Overview of SDM</a:t>
            </a:r>
          </a:p>
          <a:p>
            <a:pPr lvl="1"/>
            <a:r>
              <a:rPr lang="en-US" dirty="0"/>
              <a:t>Implementation</a:t>
            </a:r>
          </a:p>
          <a:p>
            <a:pPr lvl="1"/>
            <a:r>
              <a:rPr lang="en-US" dirty="0"/>
              <a:t>Team roles</a:t>
            </a:r>
          </a:p>
          <a:p>
            <a:pPr lvl="1"/>
            <a:r>
              <a:rPr lang="en-US" dirty="0"/>
              <a:t>Care team process</a:t>
            </a:r>
          </a:p>
          <a:p>
            <a:pPr marL="514350" indent="-514350">
              <a:buFont typeface="+mj-lt"/>
              <a:buAutoNum type="arabicPeriod"/>
            </a:pPr>
            <a:r>
              <a:rPr lang="en-US" altLang="en-US" b="1" dirty="0"/>
              <a:t>Training 2 – </a:t>
            </a:r>
            <a:r>
              <a:rPr lang="en-US" altLang="en-US" dirty="0"/>
              <a:t>Skills practice for social workers and other staff who most frequently discuss LTSS with veterans; uses case scenario teaching model.</a:t>
            </a:r>
            <a:endParaRPr lang="en-US" altLang="en-US" sz="2000" dirty="0"/>
          </a:p>
        </p:txBody>
      </p:sp>
      <p:sp>
        <p:nvSpPr>
          <p:cNvPr id="131074" name="Title 5"/>
          <p:cNvSpPr>
            <a:spLocks noGrp="1"/>
          </p:cNvSpPr>
          <p:nvPr>
            <p:ph type="title"/>
          </p:nvPr>
        </p:nvSpPr>
        <p:spPr/>
        <p:txBody>
          <a:bodyPr>
            <a:normAutofit/>
          </a:bodyPr>
          <a:lstStyle/>
          <a:p>
            <a:r>
              <a:rPr lang="en-US" altLang="en-US" sz="3200" dirty="0">
                <a:latin typeface="Calibri" panose="020F0502020204030204" pitchFamily="34" charset="0"/>
              </a:rPr>
              <a:t>SDM Site Implementation Steps</a:t>
            </a:r>
          </a:p>
        </p:txBody>
      </p:sp>
    </p:spTree>
    <p:extLst>
      <p:ext uri="{BB962C8B-B14F-4D97-AF65-F5344CB8AC3E}">
        <p14:creationId xmlns:p14="http://schemas.microsoft.com/office/powerpoint/2010/main" val="32141352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ea typeface="MS PGothic" pitchFamily="34" charset="-128"/>
              </a:defRPr>
            </a:lvl1pPr>
            <a:lvl2pPr marL="742950" indent="-285750">
              <a:defRPr>
                <a:solidFill>
                  <a:schemeClr val="tx1"/>
                </a:solidFill>
                <a:latin typeface="Lucida Sans Unicode" panose="020B0602030504020204" pitchFamily="34" charset="0"/>
                <a:ea typeface="MS PGothic" pitchFamily="34" charset="-128"/>
              </a:defRPr>
            </a:lvl2pPr>
            <a:lvl3pPr marL="1143000" indent="-228600">
              <a:defRPr>
                <a:solidFill>
                  <a:schemeClr val="tx1"/>
                </a:solidFill>
                <a:latin typeface="Lucida Sans Unicode" panose="020B0602030504020204" pitchFamily="34" charset="0"/>
                <a:ea typeface="MS PGothic" pitchFamily="34" charset="-128"/>
              </a:defRPr>
            </a:lvl3pPr>
            <a:lvl4pPr marL="1600200" indent="-228600">
              <a:defRPr>
                <a:solidFill>
                  <a:schemeClr val="tx1"/>
                </a:solidFill>
                <a:latin typeface="Lucida Sans Unicode" panose="020B0602030504020204" pitchFamily="34" charset="0"/>
                <a:ea typeface="MS PGothic" pitchFamily="34" charset="-128"/>
              </a:defRPr>
            </a:lvl4pPr>
            <a:lvl5pPr marL="2057400" indent="-228600">
              <a:defRPr>
                <a:solidFill>
                  <a:schemeClr val="tx1"/>
                </a:solidFill>
                <a:latin typeface="Lucida Sans Unicode" panose="020B0602030504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9pPr>
          </a:lstStyle>
          <a:p>
            <a:fld id="{FE875435-318C-4360-A8D6-D51F4D6B5E51}" type="slidenum">
              <a:rPr lang="en-US" altLang="en-US" sz="1050">
                <a:solidFill>
                  <a:srgbClr val="898989"/>
                </a:solidFill>
              </a:rPr>
              <a:pPr/>
              <a:t>57</a:t>
            </a:fld>
            <a:endParaRPr lang="en-US" altLang="en-US" sz="1050" dirty="0">
              <a:solidFill>
                <a:srgbClr val="898989"/>
              </a:solidFill>
            </a:endParaRPr>
          </a:p>
        </p:txBody>
      </p:sp>
      <p:pic>
        <p:nvPicPr>
          <p:cNvPr id="6" name="Picture 3" descr="Image of elderly patient with caregiver" title="Image of elderly patient with careg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832" y="2106683"/>
            <a:ext cx="2610214" cy="222916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Subtitle 4"/>
          <p:cNvSpPr txBox="1">
            <a:spLocks/>
          </p:cNvSpPr>
          <p:nvPr/>
        </p:nvSpPr>
        <p:spPr bwMode="auto">
          <a:xfrm>
            <a:off x="589935" y="5383160"/>
            <a:ext cx="8141111" cy="9291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Clr>
                <a:srgbClr val="008000"/>
              </a:buClr>
              <a:buFont typeface="Webdings" panose="05030102010509060703" pitchFamily="18" charset="2"/>
              <a:buChar char="4"/>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n-US" altLang="en-US" sz="2000" b="1" dirty="0"/>
              <a:t>Note: </a:t>
            </a:r>
            <a:r>
              <a:rPr lang="en-US" altLang="en-US" sz="2000" dirty="0"/>
              <a:t>We are also conducting analyses from databases on outcome measures, such as number of LTSS referrals to home and community-based services and number of advance care directives completed.</a:t>
            </a:r>
          </a:p>
        </p:txBody>
      </p:sp>
      <p:sp>
        <p:nvSpPr>
          <p:cNvPr id="131075" name="Subtitle 4"/>
          <p:cNvSpPr>
            <a:spLocks noGrp="1"/>
          </p:cNvSpPr>
          <p:nvPr>
            <p:ph idx="1"/>
          </p:nvPr>
        </p:nvSpPr>
        <p:spPr bwMode="auto">
          <a:xfrm>
            <a:off x="235975" y="1548581"/>
            <a:ext cx="5855109" cy="38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marL="514350" indent="-514350">
              <a:buFont typeface="+mj-lt"/>
              <a:buAutoNum type="arabicPeriod" startAt="4"/>
            </a:pPr>
            <a:r>
              <a:rPr lang="en-US" altLang="en-US" b="1" dirty="0"/>
              <a:t>Implement SDM for aging veterans –  </a:t>
            </a:r>
            <a:r>
              <a:rPr lang="en-US" altLang="en-US" dirty="0"/>
              <a:t>Determine your clinic screening criteria, use the GEC Web site and SDM hardcopy  materials, and start having SDM discussions.</a:t>
            </a:r>
          </a:p>
          <a:p>
            <a:pPr marL="514350" indent="-514350">
              <a:buFont typeface="+mj-lt"/>
              <a:buAutoNum type="arabicPeriod" startAt="4"/>
            </a:pPr>
            <a:r>
              <a:rPr lang="en-US" altLang="en-US" b="1" dirty="0"/>
              <a:t>Interviews – </a:t>
            </a:r>
            <a:r>
              <a:rPr lang="en-US" altLang="en-US" dirty="0"/>
              <a:t> Staff, veterans, and family caregivers will be invited to participate in a quality improvement assessment interview.</a:t>
            </a:r>
          </a:p>
          <a:p>
            <a:pPr marL="514350" indent="-514350">
              <a:buFont typeface="+mj-lt"/>
              <a:buAutoNum type="arabicPeriod" startAt="4"/>
            </a:pPr>
            <a:r>
              <a:rPr lang="en-US" altLang="en-US" b="1" dirty="0"/>
              <a:t>Report on progress – </a:t>
            </a:r>
            <a:r>
              <a:rPr lang="en-US" altLang="en-US" dirty="0"/>
              <a:t>Summarize findings of quality improvement interviews.</a:t>
            </a:r>
            <a:endParaRPr lang="en-US" altLang="en-US" sz="2000" dirty="0"/>
          </a:p>
        </p:txBody>
      </p:sp>
      <p:sp>
        <p:nvSpPr>
          <p:cNvPr id="131074" name="Title 5"/>
          <p:cNvSpPr>
            <a:spLocks noGrp="1"/>
          </p:cNvSpPr>
          <p:nvPr>
            <p:ph type="title"/>
          </p:nvPr>
        </p:nvSpPr>
        <p:spPr/>
        <p:txBody>
          <a:bodyPr>
            <a:normAutofit/>
          </a:bodyPr>
          <a:lstStyle/>
          <a:p>
            <a:r>
              <a:rPr lang="en-US" altLang="en-US" sz="3200" dirty="0">
                <a:latin typeface="Calibri" panose="020F0502020204030204" pitchFamily="34" charset="0"/>
              </a:rPr>
              <a:t>SDM Site Implementation Steps</a:t>
            </a:r>
          </a:p>
        </p:txBody>
      </p:sp>
    </p:spTree>
    <p:extLst>
      <p:ext uri="{BB962C8B-B14F-4D97-AF65-F5344CB8AC3E}">
        <p14:creationId xmlns:p14="http://schemas.microsoft.com/office/powerpoint/2010/main" val="39057079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ea typeface="MS PGothic" pitchFamily="34" charset="-128"/>
              </a:defRPr>
            </a:lvl1pPr>
            <a:lvl2pPr marL="742950" indent="-285750">
              <a:defRPr>
                <a:solidFill>
                  <a:schemeClr val="tx1"/>
                </a:solidFill>
                <a:latin typeface="Lucida Sans Unicode" panose="020B0602030504020204" pitchFamily="34" charset="0"/>
                <a:ea typeface="MS PGothic" pitchFamily="34" charset="-128"/>
              </a:defRPr>
            </a:lvl2pPr>
            <a:lvl3pPr marL="1143000" indent="-228600">
              <a:defRPr>
                <a:solidFill>
                  <a:schemeClr val="tx1"/>
                </a:solidFill>
                <a:latin typeface="Lucida Sans Unicode" panose="020B0602030504020204" pitchFamily="34" charset="0"/>
                <a:ea typeface="MS PGothic" pitchFamily="34" charset="-128"/>
              </a:defRPr>
            </a:lvl3pPr>
            <a:lvl4pPr marL="1600200" indent="-228600">
              <a:defRPr>
                <a:solidFill>
                  <a:schemeClr val="tx1"/>
                </a:solidFill>
                <a:latin typeface="Lucida Sans Unicode" panose="020B0602030504020204" pitchFamily="34" charset="0"/>
                <a:ea typeface="MS PGothic" pitchFamily="34" charset="-128"/>
              </a:defRPr>
            </a:lvl4pPr>
            <a:lvl5pPr marL="2057400" indent="-228600">
              <a:defRPr>
                <a:solidFill>
                  <a:schemeClr val="tx1"/>
                </a:solidFill>
                <a:latin typeface="Lucida Sans Unicode" panose="020B0602030504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9pPr>
          </a:lstStyle>
          <a:p>
            <a:fld id="{FE875435-318C-4360-A8D6-D51F4D6B5E51}" type="slidenum">
              <a:rPr lang="en-US" altLang="en-US" sz="1050">
                <a:solidFill>
                  <a:srgbClr val="898989"/>
                </a:solidFill>
              </a:rPr>
              <a:pPr/>
              <a:t>58</a:t>
            </a:fld>
            <a:endParaRPr lang="en-US" altLang="en-US" sz="1050" dirty="0">
              <a:solidFill>
                <a:srgbClr val="898989"/>
              </a:solidFill>
            </a:endParaRPr>
          </a:p>
        </p:txBody>
      </p:sp>
      <p:pic>
        <p:nvPicPr>
          <p:cNvPr id="8" name="Picture 3" descr="Image of Map of United States displaying SDM Implemetation Sites" title="Image of Map"/>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0" y="2489518"/>
            <a:ext cx="4834758" cy="37769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1075" name="Subtitle 4"/>
          <p:cNvSpPr>
            <a:spLocks noGrp="1"/>
          </p:cNvSpPr>
          <p:nvPr>
            <p:ph idx="1"/>
          </p:nvPr>
        </p:nvSpPr>
        <p:spPr bwMode="auto">
          <a:xfrm>
            <a:off x="235975" y="2654710"/>
            <a:ext cx="3574025" cy="3904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marL="398463" indent="-398463">
              <a:spcBef>
                <a:spcPts val="600"/>
              </a:spcBef>
              <a:spcAft>
                <a:spcPts val="600"/>
              </a:spcAft>
              <a:buClr>
                <a:srgbClr val="008A3E"/>
              </a:buClr>
              <a:buSzPct val="89000"/>
            </a:pPr>
            <a:r>
              <a:rPr lang="en-US" altLang="en-US" sz="2600" dirty="0"/>
              <a:t>Geriatrics and Extended Care</a:t>
            </a:r>
          </a:p>
          <a:p>
            <a:pPr marL="398463" indent="-398463">
              <a:spcBef>
                <a:spcPts val="600"/>
              </a:spcBef>
              <a:spcAft>
                <a:spcPts val="600"/>
              </a:spcAft>
              <a:buClr>
                <a:srgbClr val="008A3E"/>
              </a:buClr>
              <a:buSzPct val="89000"/>
            </a:pPr>
            <a:r>
              <a:rPr lang="en-US" altLang="en-US" sz="2600" dirty="0"/>
              <a:t>Rural Health</a:t>
            </a:r>
          </a:p>
          <a:p>
            <a:pPr marL="398463" indent="-398463">
              <a:spcBef>
                <a:spcPts val="600"/>
              </a:spcBef>
              <a:spcAft>
                <a:spcPts val="600"/>
              </a:spcAft>
              <a:buClr>
                <a:srgbClr val="008A3E"/>
              </a:buClr>
              <a:buSzPct val="89000"/>
            </a:pPr>
            <a:r>
              <a:rPr lang="en-US" altLang="en-US" sz="2600" dirty="0"/>
              <a:t>Patient-Centered Care and Cultural Transformation</a:t>
            </a:r>
          </a:p>
          <a:p>
            <a:pPr marL="398463" indent="-398463">
              <a:spcBef>
                <a:spcPts val="600"/>
              </a:spcBef>
              <a:spcAft>
                <a:spcPts val="600"/>
              </a:spcAft>
              <a:buClr>
                <a:srgbClr val="008A3E"/>
              </a:buClr>
              <a:buSzPct val="89000"/>
            </a:pPr>
            <a:r>
              <a:rPr lang="en-US" altLang="en-US" sz="2600" dirty="0"/>
              <a:t>Care Management and Social Work Services (key collaborator in this work) </a:t>
            </a:r>
            <a:endParaRPr lang="en-US" altLang="en-US" sz="2000" dirty="0"/>
          </a:p>
        </p:txBody>
      </p:sp>
      <p:sp>
        <p:nvSpPr>
          <p:cNvPr id="7" name="Subtitle 4"/>
          <p:cNvSpPr txBox="1">
            <a:spLocks/>
          </p:cNvSpPr>
          <p:nvPr/>
        </p:nvSpPr>
        <p:spPr bwMode="auto">
          <a:xfrm>
            <a:off x="398209" y="1386345"/>
            <a:ext cx="8141111" cy="16370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Clr>
                <a:srgbClr val="008000"/>
              </a:buClr>
              <a:buFont typeface="Webdings" panose="05030102010509060703" pitchFamily="18" charset="2"/>
              <a:buChar char="4"/>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n-US" altLang="en-US" sz="2400" dirty="0"/>
              <a:t>Funding for development, implementation, and assessment of Shared Decision Making for Aging Veterans has been provided from multiple sources, including national offices of:</a:t>
            </a:r>
          </a:p>
        </p:txBody>
      </p:sp>
      <p:sp>
        <p:nvSpPr>
          <p:cNvPr id="131074" name="Title 5"/>
          <p:cNvSpPr>
            <a:spLocks noGrp="1"/>
          </p:cNvSpPr>
          <p:nvPr>
            <p:ph type="title"/>
          </p:nvPr>
        </p:nvSpPr>
        <p:spPr/>
        <p:txBody>
          <a:bodyPr>
            <a:normAutofit/>
          </a:bodyPr>
          <a:lstStyle/>
          <a:p>
            <a:r>
              <a:rPr lang="en-US" altLang="en-US" sz="3200" dirty="0">
                <a:latin typeface="Calibri" panose="020F0502020204030204" pitchFamily="34" charset="0"/>
              </a:rPr>
              <a:t>Implementation Sites</a:t>
            </a:r>
          </a:p>
        </p:txBody>
      </p:sp>
    </p:spTree>
    <p:extLst>
      <p:ext uri="{BB962C8B-B14F-4D97-AF65-F5344CB8AC3E}">
        <p14:creationId xmlns:p14="http://schemas.microsoft.com/office/powerpoint/2010/main" val="12858574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Slide Number Placeholder 6"/>
          <p:cNvSpPr>
            <a:spLocks noGrp="1"/>
          </p:cNvSpPr>
          <p:nvPr>
            <p:ph type="sldNum" sz="quarter" idx="12"/>
          </p:nvPr>
        </p:nvSpPr>
        <p:spPr/>
        <p:txBody>
          <a:bodyPr/>
          <a:lstStyle>
            <a:lvl1pPr>
              <a:defRPr>
                <a:solidFill>
                  <a:schemeClr val="tx1"/>
                </a:solidFill>
                <a:latin typeface="Lucida Sans Unicode" panose="020B0602030504020204" pitchFamily="34" charset="0"/>
                <a:ea typeface="MS PGothic" pitchFamily="34" charset="-128"/>
              </a:defRPr>
            </a:lvl1pPr>
            <a:lvl2pPr marL="742950" indent="-285750">
              <a:defRPr>
                <a:solidFill>
                  <a:schemeClr val="tx1"/>
                </a:solidFill>
                <a:latin typeface="Lucida Sans Unicode" panose="020B0602030504020204" pitchFamily="34" charset="0"/>
                <a:ea typeface="MS PGothic" pitchFamily="34" charset="-128"/>
              </a:defRPr>
            </a:lvl2pPr>
            <a:lvl3pPr marL="1143000" indent="-228600">
              <a:defRPr>
                <a:solidFill>
                  <a:schemeClr val="tx1"/>
                </a:solidFill>
                <a:latin typeface="Lucida Sans Unicode" panose="020B0602030504020204" pitchFamily="34" charset="0"/>
                <a:ea typeface="MS PGothic" pitchFamily="34" charset="-128"/>
              </a:defRPr>
            </a:lvl3pPr>
            <a:lvl4pPr marL="1600200" indent="-228600">
              <a:defRPr>
                <a:solidFill>
                  <a:schemeClr val="tx1"/>
                </a:solidFill>
                <a:latin typeface="Lucida Sans Unicode" panose="020B0602030504020204" pitchFamily="34" charset="0"/>
                <a:ea typeface="MS PGothic" pitchFamily="34" charset="-128"/>
              </a:defRPr>
            </a:lvl4pPr>
            <a:lvl5pPr marL="2057400" indent="-228600">
              <a:defRPr>
                <a:solidFill>
                  <a:schemeClr val="tx1"/>
                </a:solidFill>
                <a:latin typeface="Lucida Sans Unicode" panose="020B0602030504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9pPr>
          </a:lstStyle>
          <a:p>
            <a:fld id="{FE875435-318C-4360-A8D6-D51F4D6B5E51}" type="slidenum">
              <a:rPr lang="en-US" altLang="en-US" smtClean="0"/>
              <a:pPr/>
              <a:t>59</a:t>
            </a:fld>
            <a:endParaRPr lang="en-US" altLang="en-US" dirty="0"/>
          </a:p>
        </p:txBody>
      </p:sp>
      <p:pic>
        <p:nvPicPr>
          <p:cNvPr id="9" name="Picture 8" descr="Image of Shared Decision Making for Veterans and Family Members worksheet" title="Image of Worksheet"/>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1355" y="1887794"/>
            <a:ext cx="1986392" cy="2608005"/>
          </a:xfrm>
          <a:prstGeom prst="rect">
            <a:avLst/>
          </a:prstGeom>
          <a:noFill/>
          <a:ln>
            <a:solidFill>
              <a:schemeClr val="bg1">
                <a:lumMod val="85000"/>
              </a:schemeClr>
            </a:solidFill>
          </a:ln>
          <a:effectLst>
            <a:outerShdw blurRad="50800" dist="38100" dir="2700000" algn="tl" rotWithShape="0">
              <a:prstClr val="black">
                <a:alpha val="40000"/>
              </a:prstClr>
            </a:outerShdw>
          </a:effectLst>
        </p:spPr>
      </p:pic>
      <p:sp>
        <p:nvSpPr>
          <p:cNvPr id="131075" name="Subtitle 4"/>
          <p:cNvSpPr>
            <a:spLocks noGrp="1"/>
          </p:cNvSpPr>
          <p:nvPr>
            <p:ph idx="1"/>
          </p:nvPr>
        </p:nvSpPr>
        <p:spPr>
          <a:xfrm>
            <a:off x="2536722" y="1259458"/>
            <a:ext cx="5978627" cy="5149968"/>
          </a:xfrm>
        </p:spPr>
        <p:txBody>
          <a:bodyPr>
            <a:normAutofit fontScale="85000" lnSpcReduction="20000"/>
          </a:bodyPr>
          <a:lstStyle/>
          <a:p>
            <a:pPr marL="0" indent="0">
              <a:buNone/>
            </a:pPr>
            <a:r>
              <a:rPr lang="en-US" altLang="en-US" dirty="0"/>
              <a:t>The SDM approach supports:</a:t>
            </a:r>
          </a:p>
          <a:p>
            <a:r>
              <a:rPr lang="en-US" altLang="en-US" dirty="0"/>
              <a:t>Veteran self-identification of goals and priorities, based on their values, preferences, and needs.</a:t>
            </a:r>
          </a:p>
          <a:p>
            <a:r>
              <a:rPr lang="en-US" altLang="en-US" dirty="0"/>
              <a:t>Involvement of care teams in collaborative, often asynchronous, discussions with the veteran.</a:t>
            </a:r>
          </a:p>
          <a:p>
            <a:r>
              <a:rPr lang="en-US" altLang="en-US" dirty="0"/>
              <a:t>Veteran understanding of medical conditions, the likely effects on health and function, and options for obtaining services and support.</a:t>
            </a:r>
          </a:p>
          <a:p>
            <a:r>
              <a:rPr lang="en-US" altLang="en-US" dirty="0"/>
              <a:t>Provision of comprehensive information and use of decision aids to support veteran-directed choices.</a:t>
            </a:r>
          </a:p>
          <a:p>
            <a:r>
              <a:rPr lang="en-US" altLang="en-US" dirty="0"/>
              <a:t>Access to home and community-based services to support aging-in-place.</a:t>
            </a:r>
          </a:p>
        </p:txBody>
      </p:sp>
      <p:sp>
        <p:nvSpPr>
          <p:cNvPr id="131074" name="Title 5"/>
          <p:cNvSpPr>
            <a:spLocks noGrp="1"/>
          </p:cNvSpPr>
          <p:nvPr>
            <p:ph type="title"/>
          </p:nvPr>
        </p:nvSpPr>
        <p:spPr/>
        <p:txBody>
          <a:bodyPr/>
          <a:lstStyle/>
          <a:p>
            <a:r>
              <a:rPr lang="en-US" altLang="en-US"/>
              <a:t>Key SDM Concepts – Review</a:t>
            </a:r>
            <a:endParaRPr lang="en-US" altLang="en-US" dirty="0"/>
          </a:p>
        </p:txBody>
      </p:sp>
    </p:spTree>
    <p:extLst>
      <p:ext uri="{BB962C8B-B14F-4D97-AF65-F5344CB8AC3E}">
        <p14:creationId xmlns:p14="http://schemas.microsoft.com/office/powerpoint/2010/main" val="1007161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F9A7B3-95C0-4ED5-9B05-DD021E3DD2E5}" type="slidenum">
              <a:rPr lang="en-US" smtClean="0"/>
              <a:pPr/>
              <a:t>6</a:t>
            </a:fld>
            <a:endParaRPr lang="en-US" dirty="0"/>
          </a:p>
        </p:txBody>
      </p:sp>
      <p:pic>
        <p:nvPicPr>
          <p:cNvPr id="6" name="Picture 5" descr="Image of Q&amp;A Box" title="Image of Q&amp;A Box"/>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05769" y="1409700"/>
            <a:ext cx="3693964" cy="4891704"/>
          </a:xfrm>
          <a:prstGeom prst="rect">
            <a:avLst/>
          </a:prstGeom>
        </p:spPr>
      </p:pic>
      <p:sp>
        <p:nvSpPr>
          <p:cNvPr id="9" name="Content Placeholder 8"/>
          <p:cNvSpPr>
            <a:spLocks noGrp="1"/>
          </p:cNvSpPr>
          <p:nvPr>
            <p:ph idx="1"/>
          </p:nvPr>
        </p:nvSpPr>
        <p:spPr>
          <a:xfrm>
            <a:off x="628650" y="1416323"/>
            <a:ext cx="4297033" cy="5143087"/>
          </a:xfrm>
        </p:spPr>
        <p:txBody>
          <a:bodyPr>
            <a:normAutofit fontScale="92500" lnSpcReduction="10000"/>
          </a:bodyPr>
          <a:lstStyle/>
          <a:p>
            <a:r>
              <a:rPr lang="en-US" altLang="en-US" dirty="0"/>
              <a:t>At any time during the presentation, type your question into the “Q&amp;A” section of your WebEx Q&amp;A panel.</a:t>
            </a:r>
          </a:p>
          <a:p>
            <a:r>
              <a:rPr lang="en-US" altLang="en-US" dirty="0"/>
              <a:t>Please address your questions to “All Panelists” in the dropdown menu.</a:t>
            </a:r>
          </a:p>
          <a:p>
            <a:r>
              <a:rPr lang="en-US" altLang="en-US" dirty="0"/>
              <a:t>Select “Send” to submit your question to the moderator.</a:t>
            </a:r>
          </a:p>
          <a:p>
            <a:r>
              <a:rPr lang="en-US" altLang="en-US" dirty="0"/>
              <a:t>Questions will be read aloud by the moderator.</a:t>
            </a:r>
          </a:p>
          <a:p>
            <a:r>
              <a:rPr lang="en-US" altLang="en-US" dirty="0">
                <a:hlinkClick r:id="rId4"/>
              </a:rPr>
              <a:t>SHARE@ahrq.hhs.gov</a:t>
            </a:r>
            <a:endParaRPr lang="en-US" dirty="0"/>
          </a:p>
        </p:txBody>
      </p:sp>
      <p:sp>
        <p:nvSpPr>
          <p:cNvPr id="8" name="Title 7"/>
          <p:cNvSpPr>
            <a:spLocks noGrp="1"/>
          </p:cNvSpPr>
          <p:nvPr>
            <p:ph type="title"/>
          </p:nvPr>
        </p:nvSpPr>
        <p:spPr/>
        <p:txBody>
          <a:bodyPr/>
          <a:lstStyle/>
          <a:p>
            <a:r>
              <a:rPr lang="en-US" dirty="0"/>
              <a:t>How to submit a question</a:t>
            </a:r>
          </a:p>
        </p:txBody>
      </p:sp>
    </p:spTree>
    <p:extLst>
      <p:ext uri="{BB962C8B-B14F-4D97-AF65-F5344CB8AC3E}">
        <p14:creationId xmlns:p14="http://schemas.microsoft.com/office/powerpoint/2010/main" val="22047298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ea typeface="MS PGothic" pitchFamily="34" charset="-128"/>
              </a:defRPr>
            </a:lvl1pPr>
            <a:lvl2pPr marL="742950" indent="-285750">
              <a:defRPr>
                <a:solidFill>
                  <a:schemeClr val="tx1"/>
                </a:solidFill>
                <a:latin typeface="Lucida Sans Unicode" panose="020B0602030504020204" pitchFamily="34" charset="0"/>
                <a:ea typeface="MS PGothic" pitchFamily="34" charset="-128"/>
              </a:defRPr>
            </a:lvl2pPr>
            <a:lvl3pPr marL="1143000" indent="-228600">
              <a:defRPr>
                <a:solidFill>
                  <a:schemeClr val="tx1"/>
                </a:solidFill>
                <a:latin typeface="Lucida Sans Unicode" panose="020B0602030504020204" pitchFamily="34" charset="0"/>
                <a:ea typeface="MS PGothic" pitchFamily="34" charset="-128"/>
              </a:defRPr>
            </a:lvl3pPr>
            <a:lvl4pPr marL="1600200" indent="-228600">
              <a:defRPr>
                <a:solidFill>
                  <a:schemeClr val="tx1"/>
                </a:solidFill>
                <a:latin typeface="Lucida Sans Unicode" panose="020B0602030504020204" pitchFamily="34" charset="0"/>
                <a:ea typeface="MS PGothic" pitchFamily="34" charset="-128"/>
              </a:defRPr>
            </a:lvl4pPr>
            <a:lvl5pPr marL="2057400" indent="-228600">
              <a:defRPr>
                <a:solidFill>
                  <a:schemeClr val="tx1"/>
                </a:solidFill>
                <a:latin typeface="Lucida Sans Unicode" panose="020B0602030504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9pPr>
          </a:lstStyle>
          <a:p>
            <a:fld id="{FE875435-318C-4360-A8D6-D51F4D6B5E51}" type="slidenum">
              <a:rPr lang="en-US" altLang="en-US" sz="1050">
                <a:solidFill>
                  <a:srgbClr val="898989"/>
                </a:solidFill>
              </a:rPr>
              <a:pPr/>
              <a:t>60</a:t>
            </a:fld>
            <a:endParaRPr lang="en-US" altLang="en-US" sz="1050" dirty="0">
              <a:solidFill>
                <a:srgbClr val="898989"/>
              </a:solidFill>
            </a:endParaRPr>
          </a:p>
        </p:txBody>
      </p:sp>
      <p:pic>
        <p:nvPicPr>
          <p:cNvPr id="3" name="Picture 2" descr="Graphic of SDM Collaboration" title="Graphic of SDM Collaboratio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49022" y="1225282"/>
            <a:ext cx="5602710" cy="5151566"/>
          </a:xfrm>
          <a:prstGeom prst="rect">
            <a:avLst/>
          </a:prstGeom>
        </p:spPr>
      </p:pic>
      <p:sp>
        <p:nvSpPr>
          <p:cNvPr id="131074" name="Title 5"/>
          <p:cNvSpPr>
            <a:spLocks noGrp="1"/>
          </p:cNvSpPr>
          <p:nvPr>
            <p:ph type="title"/>
          </p:nvPr>
        </p:nvSpPr>
        <p:spPr/>
        <p:txBody>
          <a:bodyPr>
            <a:normAutofit/>
          </a:bodyPr>
          <a:lstStyle/>
          <a:p>
            <a:r>
              <a:rPr lang="en-US" altLang="en-US" sz="3200" dirty="0">
                <a:latin typeface="Calibri" panose="020F0502020204030204" pitchFamily="34" charset="0"/>
              </a:rPr>
              <a:t>SDM: Collaboration – Veteran at Center</a:t>
            </a:r>
          </a:p>
        </p:txBody>
      </p:sp>
    </p:spTree>
    <p:extLst>
      <p:ext uri="{BB962C8B-B14F-4D97-AF65-F5344CB8AC3E}">
        <p14:creationId xmlns:p14="http://schemas.microsoft.com/office/powerpoint/2010/main" val="2024505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ea typeface="MS PGothic" pitchFamily="34" charset="-128"/>
              </a:defRPr>
            </a:lvl1pPr>
            <a:lvl2pPr marL="742950" indent="-285750">
              <a:defRPr>
                <a:solidFill>
                  <a:schemeClr val="tx1"/>
                </a:solidFill>
                <a:latin typeface="Lucida Sans Unicode" panose="020B0602030504020204" pitchFamily="34" charset="0"/>
                <a:ea typeface="MS PGothic" pitchFamily="34" charset="-128"/>
              </a:defRPr>
            </a:lvl2pPr>
            <a:lvl3pPr marL="1143000" indent="-228600">
              <a:defRPr>
                <a:solidFill>
                  <a:schemeClr val="tx1"/>
                </a:solidFill>
                <a:latin typeface="Lucida Sans Unicode" panose="020B0602030504020204" pitchFamily="34" charset="0"/>
                <a:ea typeface="MS PGothic" pitchFamily="34" charset="-128"/>
              </a:defRPr>
            </a:lvl3pPr>
            <a:lvl4pPr marL="1600200" indent="-228600">
              <a:defRPr>
                <a:solidFill>
                  <a:schemeClr val="tx1"/>
                </a:solidFill>
                <a:latin typeface="Lucida Sans Unicode" panose="020B0602030504020204" pitchFamily="34" charset="0"/>
                <a:ea typeface="MS PGothic" pitchFamily="34" charset="-128"/>
              </a:defRPr>
            </a:lvl4pPr>
            <a:lvl5pPr marL="2057400" indent="-228600">
              <a:defRPr>
                <a:solidFill>
                  <a:schemeClr val="tx1"/>
                </a:solidFill>
                <a:latin typeface="Lucida Sans Unicode" panose="020B0602030504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9pPr>
          </a:lstStyle>
          <a:p>
            <a:fld id="{FE875435-318C-4360-A8D6-D51F4D6B5E51}" type="slidenum">
              <a:rPr lang="en-US" altLang="en-US" sz="1050">
                <a:solidFill>
                  <a:srgbClr val="898989"/>
                </a:solidFill>
              </a:rPr>
              <a:pPr/>
              <a:t>61</a:t>
            </a:fld>
            <a:endParaRPr lang="en-US" altLang="en-US" sz="1050" dirty="0">
              <a:solidFill>
                <a:srgbClr val="898989"/>
              </a:solidFill>
            </a:endParaRPr>
          </a:p>
        </p:txBody>
      </p:sp>
      <p:pic>
        <p:nvPicPr>
          <p:cNvPr id="8" name="Picture 7" descr="Image of a veteran, caregiver, social worker and a Care Team" title="Image of a veteran, caregiver, social worker and a Care Team"/>
          <p:cNvPicPr/>
          <p:nvPr/>
        </p:nvPicPr>
        <p:blipFill rotWithShape="1">
          <a:blip r:embed="rId3" cstate="email">
            <a:extLst>
              <a:ext uri="{28A0092B-C50C-407E-A947-70E740481C1C}">
                <a14:useLocalDpi xmlns:a14="http://schemas.microsoft.com/office/drawing/2010/main" val="0"/>
              </a:ext>
            </a:extLst>
          </a:blip>
          <a:srcRect l="6952" r="8556"/>
          <a:stretch/>
        </p:blipFill>
        <p:spPr bwMode="auto">
          <a:xfrm>
            <a:off x="650631" y="1295400"/>
            <a:ext cx="2057400" cy="2209800"/>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11" name="Text Box 2"/>
          <p:cNvSpPr txBox="1">
            <a:spLocks noChangeArrowheads="1"/>
          </p:cNvSpPr>
          <p:nvPr/>
        </p:nvSpPr>
        <p:spPr bwMode="auto">
          <a:xfrm>
            <a:off x="650631" y="4152965"/>
            <a:ext cx="750522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ucida Sans Unicode" panose="020B0602030504020204" pitchFamily="34" charset="0"/>
                <a:ea typeface="MS PGothic" pitchFamily="34" charset="-128"/>
              </a:defRPr>
            </a:lvl1pPr>
            <a:lvl2pPr marL="742950" indent="-285750">
              <a:defRPr>
                <a:solidFill>
                  <a:schemeClr val="tx1"/>
                </a:solidFill>
                <a:latin typeface="Lucida Sans Unicode" panose="020B0602030504020204" pitchFamily="34" charset="0"/>
                <a:ea typeface="MS PGothic" pitchFamily="34" charset="-128"/>
              </a:defRPr>
            </a:lvl2pPr>
            <a:lvl3pPr marL="1143000" indent="-228600">
              <a:defRPr>
                <a:solidFill>
                  <a:schemeClr val="tx1"/>
                </a:solidFill>
                <a:latin typeface="Lucida Sans Unicode" panose="020B0602030504020204" pitchFamily="34" charset="0"/>
                <a:ea typeface="MS PGothic" pitchFamily="34" charset="-128"/>
              </a:defRPr>
            </a:lvl3pPr>
            <a:lvl4pPr marL="1600200" indent="-228600">
              <a:defRPr>
                <a:solidFill>
                  <a:schemeClr val="tx1"/>
                </a:solidFill>
                <a:latin typeface="Lucida Sans Unicode" panose="020B0602030504020204" pitchFamily="34" charset="0"/>
                <a:ea typeface="MS PGothic" pitchFamily="34" charset="-128"/>
              </a:defRPr>
            </a:lvl4pPr>
            <a:lvl5pPr marL="2057400" indent="-228600">
              <a:defRPr>
                <a:solidFill>
                  <a:schemeClr val="tx1"/>
                </a:solidFill>
                <a:latin typeface="Lucida Sans Unicode" panose="020B0602030504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9pPr>
          </a:lstStyle>
          <a:p>
            <a:pPr algn="ctr"/>
            <a:r>
              <a:rPr lang="en-US" altLang="en-US" sz="2400" b="1" dirty="0">
                <a:solidFill>
                  <a:prstClr val="black"/>
                </a:solidFill>
                <a:latin typeface="+mn-lt"/>
                <a:ea typeface="Osaka" pitchFamily="2" charset="-128"/>
              </a:rPr>
              <a:t>Sheri Reder, Ph.D., M.S.P.H.</a:t>
            </a:r>
          </a:p>
          <a:p>
            <a:pPr algn="ctr"/>
            <a:r>
              <a:rPr lang="en-US" altLang="en-US" sz="2400" dirty="0">
                <a:solidFill>
                  <a:prstClr val="black"/>
                </a:solidFill>
                <a:latin typeface="+mn-lt"/>
                <a:ea typeface="Osaka" pitchFamily="2" charset="-128"/>
              </a:rPr>
              <a:t>Director, Shared Decision Making for Aging Veterans</a:t>
            </a:r>
          </a:p>
          <a:p>
            <a:pPr algn="ctr"/>
            <a:r>
              <a:rPr lang="en-US" altLang="en-US" sz="2400" dirty="0">
                <a:solidFill>
                  <a:prstClr val="black"/>
                </a:solidFill>
                <a:latin typeface="+mn-lt"/>
                <a:ea typeface="Osaka" pitchFamily="2" charset="-128"/>
              </a:rPr>
              <a:t>Research Investigator, HSR&amp;D</a:t>
            </a:r>
          </a:p>
          <a:p>
            <a:pPr algn="ctr"/>
            <a:endParaRPr lang="en-US" altLang="en-US" sz="2400" dirty="0">
              <a:solidFill>
                <a:prstClr val="black"/>
              </a:solidFill>
              <a:latin typeface="+mn-lt"/>
              <a:ea typeface="Osaka" pitchFamily="2" charset="-128"/>
            </a:endParaRPr>
          </a:p>
          <a:p>
            <a:pPr algn="ctr"/>
            <a:r>
              <a:rPr lang="en-US" altLang="en-US" sz="2400" b="1" u="sng" dirty="0">
                <a:solidFill>
                  <a:schemeClr val="accent1">
                    <a:lumMod val="75000"/>
                  </a:schemeClr>
                </a:solidFill>
                <a:latin typeface="+mn-lt"/>
                <a:ea typeface="Osaka" pitchFamily="2" charset="-128"/>
              </a:rPr>
              <a:t>Sheri.reder@va.gov</a:t>
            </a:r>
          </a:p>
          <a:p>
            <a:pPr algn="ctr"/>
            <a:endParaRPr lang="en-US" altLang="en-US" sz="2400" dirty="0">
              <a:solidFill>
                <a:prstClr val="black"/>
              </a:solidFill>
              <a:latin typeface="Calibri" panose="020F0502020204030204"/>
              <a:ea typeface="Osaka" pitchFamily="2" charset="-128"/>
            </a:endParaRPr>
          </a:p>
        </p:txBody>
      </p:sp>
      <p:sp>
        <p:nvSpPr>
          <p:cNvPr id="7" name="Subtitle 4"/>
          <p:cNvSpPr txBox="1">
            <a:spLocks/>
          </p:cNvSpPr>
          <p:nvPr/>
        </p:nvSpPr>
        <p:spPr bwMode="auto">
          <a:xfrm>
            <a:off x="3008671" y="2123768"/>
            <a:ext cx="4380271" cy="11651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Clr>
                <a:srgbClr val="008000"/>
              </a:buClr>
              <a:buFont typeface="Webdings" panose="05030102010509060703" pitchFamily="18" charset="2"/>
              <a:buChar char="4"/>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n-US" altLang="en-US" sz="2400" b="1" dirty="0">
                <a:solidFill>
                  <a:schemeClr val="accent1">
                    <a:lumMod val="50000"/>
                  </a:schemeClr>
                </a:solidFill>
              </a:rPr>
              <a:t>We look forward to collaborating with you on implementation of SDM for Aging Veterans.</a:t>
            </a:r>
          </a:p>
        </p:txBody>
      </p:sp>
      <p:sp>
        <p:nvSpPr>
          <p:cNvPr id="131074" name="Title 5"/>
          <p:cNvSpPr>
            <a:spLocks noGrp="1"/>
          </p:cNvSpPr>
          <p:nvPr>
            <p:ph type="title"/>
          </p:nvPr>
        </p:nvSpPr>
        <p:spPr/>
        <p:txBody>
          <a:bodyPr>
            <a:normAutofit/>
          </a:bodyPr>
          <a:lstStyle/>
          <a:p>
            <a:r>
              <a:rPr lang="en-US" altLang="en-US" sz="3200" dirty="0">
                <a:latin typeface="Calibri" panose="020F0502020204030204" pitchFamily="34" charset="0"/>
              </a:rPr>
              <a:t>Contact information</a:t>
            </a:r>
          </a:p>
        </p:txBody>
      </p:sp>
    </p:spTree>
    <p:extLst>
      <p:ext uri="{BB962C8B-B14F-4D97-AF65-F5344CB8AC3E}">
        <p14:creationId xmlns:p14="http://schemas.microsoft.com/office/powerpoint/2010/main" val="16249794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5"/>
          <p:cNvSpPr>
            <a:spLocks noGrp="1"/>
          </p:cNvSpPr>
          <p:nvPr>
            <p:ph type="title"/>
          </p:nvPr>
        </p:nvSpPr>
        <p:spPr/>
        <p:txBody>
          <a:bodyPr>
            <a:normAutofit/>
          </a:bodyPr>
          <a:lstStyle/>
          <a:p>
            <a:r>
              <a:rPr lang="en-US" altLang="en-US" sz="3200" dirty="0">
                <a:latin typeface="Calibri" panose="020F0502020204030204" pitchFamily="34" charset="0"/>
              </a:rPr>
              <a:t>Obtaining CME/CE credits</a:t>
            </a:r>
          </a:p>
        </p:txBody>
      </p:sp>
      <p:sp>
        <p:nvSpPr>
          <p:cNvPr id="131075" name="Subtitle 4"/>
          <p:cNvSpPr>
            <a:spLocks noGrp="1"/>
          </p:cNvSpPr>
          <p:nvPr>
            <p:ph idx="1"/>
          </p:nvPr>
        </p:nvSpPr>
        <p:spPr bwMode="auto">
          <a:xfrm>
            <a:off x="628650" y="1520825"/>
            <a:ext cx="7886700"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347663" indent="-347663">
              <a:spcAft>
                <a:spcPts val="3600"/>
              </a:spcAft>
            </a:pPr>
            <a:r>
              <a:rPr lang="en-US" altLang="en-US" sz="2800" dirty="0"/>
              <a:t>If you would like to receive continuing education credit for this activity, please visit:</a:t>
            </a:r>
          </a:p>
          <a:p>
            <a:pPr marL="0" indent="0" algn="ctr">
              <a:buNone/>
            </a:pPr>
            <a:r>
              <a:rPr lang="en-US" altLang="en-US" sz="2800" u="sng" dirty="0">
                <a:hlinkClick r:id="rId3"/>
              </a:rPr>
              <a:t>http://etewebinar.cds.pesgce.com/eindex.php</a:t>
            </a:r>
            <a:endParaRPr lang="en-US" altLang="en-US" sz="2000" dirty="0"/>
          </a:p>
        </p:txBody>
      </p:sp>
      <p:sp>
        <p:nvSpPr>
          <p:cNvPr id="13107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ea typeface="MS PGothic" pitchFamily="34" charset="-128"/>
              </a:defRPr>
            </a:lvl1pPr>
            <a:lvl2pPr marL="742950" indent="-285750">
              <a:defRPr>
                <a:solidFill>
                  <a:schemeClr val="tx1"/>
                </a:solidFill>
                <a:latin typeface="Lucida Sans Unicode" panose="020B0602030504020204" pitchFamily="34" charset="0"/>
                <a:ea typeface="MS PGothic" pitchFamily="34" charset="-128"/>
              </a:defRPr>
            </a:lvl2pPr>
            <a:lvl3pPr marL="1143000" indent="-228600">
              <a:defRPr>
                <a:solidFill>
                  <a:schemeClr val="tx1"/>
                </a:solidFill>
                <a:latin typeface="Lucida Sans Unicode" panose="020B0602030504020204" pitchFamily="34" charset="0"/>
                <a:ea typeface="MS PGothic" pitchFamily="34" charset="-128"/>
              </a:defRPr>
            </a:lvl3pPr>
            <a:lvl4pPr marL="1600200" indent="-228600">
              <a:defRPr>
                <a:solidFill>
                  <a:schemeClr val="tx1"/>
                </a:solidFill>
                <a:latin typeface="Lucida Sans Unicode" panose="020B0602030504020204" pitchFamily="34" charset="0"/>
                <a:ea typeface="MS PGothic" pitchFamily="34" charset="-128"/>
              </a:defRPr>
            </a:lvl4pPr>
            <a:lvl5pPr marL="2057400" indent="-228600">
              <a:defRPr>
                <a:solidFill>
                  <a:schemeClr val="tx1"/>
                </a:solidFill>
                <a:latin typeface="Lucida Sans Unicode" panose="020B0602030504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9pPr>
          </a:lstStyle>
          <a:p>
            <a:fld id="{FE875435-318C-4360-A8D6-D51F4D6B5E51}" type="slidenum">
              <a:rPr lang="en-US" altLang="en-US" sz="1050">
                <a:solidFill>
                  <a:srgbClr val="898989"/>
                </a:solidFill>
              </a:rPr>
              <a:pPr/>
              <a:t>62</a:t>
            </a:fld>
            <a:endParaRPr lang="en-US" altLang="en-US" sz="1050" dirty="0">
              <a:solidFill>
                <a:srgbClr val="898989"/>
              </a:solidFill>
            </a:endParaRPr>
          </a:p>
        </p:txBody>
      </p:sp>
    </p:spTree>
    <p:extLst>
      <p:ext uri="{BB962C8B-B14F-4D97-AF65-F5344CB8AC3E}">
        <p14:creationId xmlns:p14="http://schemas.microsoft.com/office/powerpoint/2010/main" val="4962935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F9A7B3-95C0-4ED5-9B05-DD021E3DD2E5}" type="slidenum">
              <a:rPr lang="en-US" smtClean="0"/>
              <a:pPr/>
              <a:t>63</a:t>
            </a:fld>
            <a:endParaRPr lang="en-US" dirty="0"/>
          </a:p>
        </p:txBody>
      </p:sp>
      <p:pic>
        <p:nvPicPr>
          <p:cNvPr id="6" name="Picture 5" descr="Image of Q&amp;A Box" title="Image of Q&amp;A Box"/>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31835" y="1274905"/>
            <a:ext cx="3785322" cy="5012684"/>
          </a:xfrm>
          <a:prstGeom prst="rect">
            <a:avLst/>
          </a:prstGeom>
        </p:spPr>
      </p:pic>
      <p:sp>
        <p:nvSpPr>
          <p:cNvPr id="9" name="Content Placeholder 8"/>
          <p:cNvSpPr>
            <a:spLocks noGrp="1"/>
          </p:cNvSpPr>
          <p:nvPr>
            <p:ph idx="1"/>
          </p:nvPr>
        </p:nvSpPr>
        <p:spPr>
          <a:xfrm>
            <a:off x="628650" y="1416324"/>
            <a:ext cx="3908844" cy="5269148"/>
          </a:xfrm>
        </p:spPr>
        <p:txBody>
          <a:bodyPr>
            <a:normAutofit fontScale="92500" lnSpcReduction="20000"/>
          </a:bodyPr>
          <a:lstStyle/>
          <a:p>
            <a:r>
              <a:rPr lang="en-US" altLang="en-US" dirty="0"/>
              <a:t>At any time during the presentation, type your question into the “Q&amp;A” section of your WebEx Q&amp;A panel.</a:t>
            </a:r>
          </a:p>
          <a:p>
            <a:r>
              <a:rPr lang="en-US" altLang="en-US" dirty="0"/>
              <a:t>Please address your questions to “All Panelists” in the dropdown menu.</a:t>
            </a:r>
          </a:p>
          <a:p>
            <a:r>
              <a:rPr lang="en-US" altLang="en-US" dirty="0"/>
              <a:t>Select “Send” to submit your question to the moderator.</a:t>
            </a:r>
          </a:p>
          <a:p>
            <a:r>
              <a:rPr lang="en-US" altLang="en-US" dirty="0"/>
              <a:t>Questions will be read aloud by the moderator.</a:t>
            </a:r>
          </a:p>
          <a:p>
            <a:r>
              <a:rPr lang="en-US" altLang="en-US" dirty="0">
                <a:hlinkClick r:id="rId4"/>
              </a:rPr>
              <a:t>SHARE@ahrq.hhs.gov</a:t>
            </a:r>
            <a:r>
              <a:rPr lang="en-US" altLang="en-US" dirty="0"/>
              <a:t> </a:t>
            </a:r>
          </a:p>
          <a:p>
            <a:endParaRPr lang="en-US" dirty="0"/>
          </a:p>
        </p:txBody>
      </p:sp>
      <p:sp>
        <p:nvSpPr>
          <p:cNvPr id="8" name="Title 7"/>
          <p:cNvSpPr>
            <a:spLocks noGrp="1"/>
          </p:cNvSpPr>
          <p:nvPr>
            <p:ph type="title"/>
          </p:nvPr>
        </p:nvSpPr>
        <p:spPr/>
        <p:txBody>
          <a:bodyPr/>
          <a:lstStyle/>
          <a:p>
            <a:r>
              <a:rPr lang="en-US"/>
              <a:t>How to submit a question</a:t>
            </a:r>
            <a:endParaRPr lang="en-US" dirty="0"/>
          </a:p>
        </p:txBody>
      </p:sp>
    </p:spTree>
    <p:extLst>
      <p:ext uri="{BB962C8B-B14F-4D97-AF65-F5344CB8AC3E}">
        <p14:creationId xmlns:p14="http://schemas.microsoft.com/office/powerpoint/2010/main" val="42448215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626D2B7-E249-43B5-AA48-FFB33E2AFCA1}" type="slidenum">
              <a:rPr lang="en-US" smtClean="0">
                <a:solidFill>
                  <a:prstClr val="black">
                    <a:tint val="75000"/>
                  </a:prstClr>
                </a:solidFill>
              </a:rPr>
              <a:pPr/>
              <a:t>64</a:t>
            </a:fld>
            <a:endParaRPr lang="en-US" dirty="0">
              <a:solidFill>
                <a:prstClr val="black">
                  <a:tint val="75000"/>
                </a:prstClr>
              </a:solidFill>
            </a:endParaRPr>
          </a:p>
        </p:txBody>
      </p:sp>
      <p:sp>
        <p:nvSpPr>
          <p:cNvPr id="5" name="Rectangle 4"/>
          <p:cNvSpPr/>
          <p:nvPr/>
        </p:nvSpPr>
        <p:spPr>
          <a:xfrm>
            <a:off x="1899190" y="5638802"/>
            <a:ext cx="5777865" cy="461665"/>
          </a:xfrm>
          <a:prstGeom prst="rect">
            <a:avLst/>
          </a:prstGeom>
        </p:spPr>
        <p:txBody>
          <a:bodyPr wrap="none">
            <a:spAutoFit/>
          </a:bodyPr>
          <a:lstStyle/>
          <a:p>
            <a:pPr algn="ctr"/>
            <a:r>
              <a:rPr lang="en-US" sz="2400" b="1" dirty="0">
                <a:solidFill>
                  <a:prstClr val="black"/>
                </a:solidFill>
              </a:rPr>
              <a:t>Agency for Healthcare Research and Quality</a:t>
            </a:r>
          </a:p>
        </p:txBody>
      </p:sp>
      <p:sp>
        <p:nvSpPr>
          <p:cNvPr id="3" name="Content Placeholder 2"/>
          <p:cNvSpPr>
            <a:spLocks noGrp="1"/>
          </p:cNvSpPr>
          <p:nvPr>
            <p:ph idx="1"/>
          </p:nvPr>
        </p:nvSpPr>
        <p:spPr>
          <a:xfrm>
            <a:off x="335461" y="1872101"/>
            <a:ext cx="8445681" cy="3108974"/>
          </a:xfrm>
          <a:solidFill>
            <a:schemeClr val="bg1"/>
          </a:solidFill>
        </p:spPr>
        <p:txBody>
          <a:bodyPr>
            <a:noAutofit/>
          </a:bodyPr>
          <a:lstStyle/>
          <a:p>
            <a:pPr marL="0" indent="0" algn="ctr">
              <a:buNone/>
            </a:pPr>
            <a:endParaRPr lang="en-US" sz="600" dirty="0">
              <a:solidFill>
                <a:schemeClr val="tx1"/>
              </a:solidFill>
            </a:endParaRPr>
          </a:p>
          <a:p>
            <a:pPr marL="0" indent="0" algn="ctr">
              <a:buNone/>
            </a:pPr>
            <a:r>
              <a:rPr lang="en-US" sz="2800" dirty="0">
                <a:solidFill>
                  <a:schemeClr val="tx1"/>
                </a:solidFill>
              </a:rPr>
              <a:t>SHARE Approach Resources</a:t>
            </a:r>
          </a:p>
          <a:p>
            <a:pPr marL="0" indent="0" algn="ctr">
              <a:buNone/>
            </a:pPr>
            <a:endParaRPr lang="en-US" sz="1400" b="1" dirty="0">
              <a:solidFill>
                <a:schemeClr val="tx1"/>
              </a:solidFill>
            </a:endParaRPr>
          </a:p>
          <a:p>
            <a:pPr marL="0" indent="0" algn="ctr">
              <a:buNone/>
            </a:pPr>
            <a:r>
              <a:rPr lang="en-US" sz="2400" b="0" dirty="0">
                <a:solidFill>
                  <a:schemeClr val="tx1"/>
                </a:solidFill>
              </a:rPr>
              <a:t>Contact:</a:t>
            </a:r>
          </a:p>
          <a:p>
            <a:pPr marL="0" indent="0" algn="ctr">
              <a:buNone/>
            </a:pPr>
            <a:endParaRPr lang="en-US" sz="1600" dirty="0">
              <a:solidFill>
                <a:srgbClr val="050E7E"/>
              </a:solidFill>
            </a:endParaRPr>
          </a:p>
          <a:p>
            <a:pPr marL="0" indent="0" algn="ctr">
              <a:buNone/>
            </a:pPr>
            <a:r>
              <a:rPr lang="en-US" sz="2400" b="1" dirty="0">
                <a:solidFill>
                  <a:schemeClr val="tx1"/>
                </a:solidFill>
              </a:rPr>
              <a:t>Alaina Fournier</a:t>
            </a:r>
          </a:p>
          <a:p>
            <a:pPr marL="0" indent="0" algn="ctr">
              <a:buNone/>
            </a:pPr>
            <a:r>
              <a:rPr lang="en-US" sz="2400" b="0" dirty="0">
                <a:solidFill>
                  <a:srgbClr val="002060"/>
                </a:solidFill>
                <a:hlinkClick r:id="rId3"/>
              </a:rPr>
              <a:t>alaina.fournier@ahrq.hhs.gov</a:t>
            </a:r>
            <a:r>
              <a:rPr lang="en-US" sz="2400" b="0" dirty="0">
                <a:solidFill>
                  <a:srgbClr val="002060"/>
                </a:solidFill>
              </a:rPr>
              <a:t> </a:t>
            </a:r>
            <a:r>
              <a:rPr lang="en-US" sz="2400" b="0" dirty="0">
                <a:solidFill>
                  <a:schemeClr val="tx1"/>
                </a:solidFill>
              </a:rPr>
              <a:t>OR</a:t>
            </a:r>
          </a:p>
          <a:p>
            <a:pPr marL="0" indent="0" algn="ctr">
              <a:buNone/>
            </a:pPr>
            <a:r>
              <a:rPr lang="en-US" sz="2400" b="0" dirty="0">
                <a:solidFill>
                  <a:srgbClr val="002060"/>
                </a:solidFill>
                <a:hlinkClick r:id="rId4"/>
              </a:rPr>
              <a:t>SHARE@ahrq.hhs.gov</a:t>
            </a:r>
            <a:endParaRPr lang="en-US" sz="2400" b="0" dirty="0">
              <a:solidFill>
                <a:srgbClr val="002060"/>
              </a:solidFill>
            </a:endParaRPr>
          </a:p>
          <a:p>
            <a:pPr marL="0" indent="0" algn="ctr">
              <a:buNone/>
            </a:pPr>
            <a:endParaRPr lang="en-US" sz="2400" b="0" dirty="0">
              <a:solidFill>
                <a:srgbClr val="002060"/>
              </a:solidFill>
            </a:endParaRPr>
          </a:p>
        </p:txBody>
      </p:sp>
      <p:sp>
        <p:nvSpPr>
          <p:cNvPr id="4" name="Rectangle 3"/>
          <p:cNvSpPr/>
          <p:nvPr/>
        </p:nvSpPr>
        <p:spPr>
          <a:xfrm>
            <a:off x="2031915" y="854615"/>
            <a:ext cx="5114670" cy="646331"/>
          </a:xfrm>
          <a:prstGeom prst="rect">
            <a:avLst/>
          </a:prstGeom>
        </p:spPr>
        <p:txBody>
          <a:bodyPr wrap="none">
            <a:spAutoFit/>
          </a:bodyPr>
          <a:lstStyle/>
          <a:p>
            <a:r>
              <a:rPr lang="en-US" sz="3600" b="1" dirty="0">
                <a:solidFill>
                  <a:srgbClr val="008000"/>
                </a:solidFill>
              </a:rPr>
              <a:t>Questions about AHRQ’s </a:t>
            </a:r>
          </a:p>
        </p:txBody>
      </p:sp>
    </p:spTree>
    <p:extLst>
      <p:ext uri="{BB962C8B-B14F-4D97-AF65-F5344CB8AC3E}">
        <p14:creationId xmlns:p14="http://schemas.microsoft.com/office/powerpoint/2010/main" val="151136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5"/>
          <p:cNvSpPr>
            <a:spLocks noGrp="1"/>
          </p:cNvSpPr>
          <p:nvPr>
            <p:ph type="title"/>
          </p:nvPr>
        </p:nvSpPr>
        <p:spPr/>
        <p:txBody>
          <a:bodyPr>
            <a:normAutofit/>
          </a:bodyPr>
          <a:lstStyle/>
          <a:p>
            <a:r>
              <a:rPr lang="en-US" altLang="en-US" sz="3200" dirty="0">
                <a:latin typeface="Calibri" panose="020F0502020204030204" pitchFamily="34" charset="0"/>
              </a:rPr>
              <a:t>Obtaining CME/CE Credits</a:t>
            </a:r>
          </a:p>
        </p:txBody>
      </p:sp>
      <p:sp>
        <p:nvSpPr>
          <p:cNvPr id="134147" name="Subtitle 4"/>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z="2000" dirty="0"/>
          </a:p>
          <a:p>
            <a:endParaRPr lang="en-US" altLang="en-US" sz="2000" dirty="0"/>
          </a:p>
          <a:p>
            <a:endParaRPr lang="en-US" altLang="en-US" sz="2000" dirty="0"/>
          </a:p>
          <a:p>
            <a:pPr marL="347663" indent="-347663"/>
            <a:r>
              <a:rPr lang="en-US" altLang="en-US" sz="2800" dirty="0"/>
              <a:t>If you would like to receive continuing education credit for this activity, please visit:</a:t>
            </a:r>
          </a:p>
          <a:p>
            <a:pPr marL="347663" indent="-347663"/>
            <a:endParaRPr lang="en-US" altLang="en-US" dirty="0"/>
          </a:p>
          <a:p>
            <a:pPr marL="0" indent="0" algn="ctr">
              <a:buNone/>
            </a:pPr>
            <a:r>
              <a:rPr lang="en-US" altLang="en-US" sz="2800" u="sng" dirty="0">
                <a:hlinkClick r:id="rId3"/>
              </a:rPr>
              <a:t>http://etewebinar.cds.pesgce.com/eindex.php</a:t>
            </a:r>
            <a:endParaRPr lang="en-US" altLang="en-US" sz="2800" dirty="0"/>
          </a:p>
          <a:p>
            <a:pPr marL="0" indent="0">
              <a:buNone/>
            </a:pPr>
            <a:endParaRPr lang="en-US" altLang="en-US" sz="2000" dirty="0"/>
          </a:p>
          <a:p>
            <a:pPr>
              <a:spcAft>
                <a:spcPts val="1800"/>
              </a:spcAft>
            </a:pPr>
            <a:endParaRPr lang="en-US" altLang="en-US" sz="2000" dirty="0"/>
          </a:p>
          <a:p>
            <a:pPr>
              <a:spcAft>
                <a:spcPts val="1800"/>
              </a:spcAft>
            </a:pPr>
            <a:endParaRPr lang="en-US" altLang="en-US" sz="2000" dirty="0"/>
          </a:p>
        </p:txBody>
      </p:sp>
      <p:sp>
        <p:nvSpPr>
          <p:cNvPr id="13414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ea typeface="MS PGothic" pitchFamily="34" charset="-128"/>
              </a:defRPr>
            </a:lvl1pPr>
            <a:lvl2pPr marL="742950" indent="-285750">
              <a:defRPr>
                <a:solidFill>
                  <a:schemeClr val="tx1"/>
                </a:solidFill>
                <a:latin typeface="Lucida Sans Unicode" panose="020B0602030504020204" pitchFamily="34" charset="0"/>
                <a:ea typeface="MS PGothic" pitchFamily="34" charset="-128"/>
              </a:defRPr>
            </a:lvl2pPr>
            <a:lvl3pPr marL="1143000" indent="-228600">
              <a:defRPr>
                <a:solidFill>
                  <a:schemeClr val="tx1"/>
                </a:solidFill>
                <a:latin typeface="Lucida Sans Unicode" panose="020B0602030504020204" pitchFamily="34" charset="0"/>
                <a:ea typeface="MS PGothic" pitchFamily="34" charset="-128"/>
              </a:defRPr>
            </a:lvl3pPr>
            <a:lvl4pPr marL="1600200" indent="-228600">
              <a:defRPr>
                <a:solidFill>
                  <a:schemeClr val="tx1"/>
                </a:solidFill>
                <a:latin typeface="Lucida Sans Unicode" panose="020B0602030504020204" pitchFamily="34" charset="0"/>
                <a:ea typeface="MS PGothic" pitchFamily="34" charset="-128"/>
              </a:defRPr>
            </a:lvl4pPr>
            <a:lvl5pPr marL="2057400" indent="-228600">
              <a:defRPr>
                <a:solidFill>
                  <a:schemeClr val="tx1"/>
                </a:solidFill>
                <a:latin typeface="Lucida Sans Unicode" panose="020B0602030504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MS PGothic" pitchFamily="34" charset="-128"/>
              </a:defRPr>
            </a:lvl9pPr>
          </a:lstStyle>
          <a:p>
            <a:fld id="{7BF3109F-23BC-4F26-B6BE-EC07F677938D}" type="slidenum">
              <a:rPr lang="en-US" altLang="en-US" sz="1050">
                <a:solidFill>
                  <a:srgbClr val="898989"/>
                </a:solidFill>
              </a:rPr>
              <a:pPr/>
              <a:t>65</a:t>
            </a:fld>
            <a:endParaRPr lang="en-US" altLang="en-US" sz="1050" dirty="0">
              <a:solidFill>
                <a:srgbClr val="898989"/>
              </a:solidFill>
            </a:endParaRPr>
          </a:p>
        </p:txBody>
      </p:sp>
    </p:spTree>
    <p:extLst>
      <p:ext uri="{BB962C8B-B14F-4D97-AF65-F5344CB8AC3E}">
        <p14:creationId xmlns:p14="http://schemas.microsoft.com/office/powerpoint/2010/main" val="4217599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fontScale="92500" lnSpcReduction="20000"/>
          </a:bodyPr>
          <a:lstStyle/>
          <a:p>
            <a:r>
              <a:rPr lang="en-US" dirty="0"/>
              <a:t>At the conclusion of this activity, participants will be able to:</a:t>
            </a:r>
          </a:p>
          <a:p>
            <a:pPr marL="971550" lvl="1" indent="-514350">
              <a:buFont typeface="+mj-lt"/>
              <a:buAutoNum type="arabicPeriod"/>
            </a:pPr>
            <a:r>
              <a:rPr lang="en-US" dirty="0"/>
              <a:t>Describe the rationale and research behind shared decision making and its potential for improved outcomes in chronic disease.</a:t>
            </a:r>
          </a:p>
          <a:p>
            <a:pPr marL="971550" lvl="1" indent="-514350">
              <a:buFont typeface="+mj-lt"/>
              <a:buAutoNum type="arabicPeriod"/>
            </a:pPr>
            <a:r>
              <a:rPr lang="en-US" dirty="0"/>
              <a:t>Explain the differences and complementary qualities of motivational interviewing and skills of shared decision making.</a:t>
            </a:r>
          </a:p>
          <a:p>
            <a:pPr marL="971550" lvl="1" indent="-514350">
              <a:buFont typeface="+mj-lt"/>
              <a:buAutoNum type="arabicPeriod"/>
            </a:pPr>
            <a:r>
              <a:rPr lang="en-US" dirty="0"/>
              <a:t>Outline the clinical applications of shared decision-making principles to chronic disease.</a:t>
            </a:r>
          </a:p>
          <a:p>
            <a:pPr marL="971550" lvl="1" indent="-514350">
              <a:buFont typeface="+mj-lt"/>
              <a:buAutoNum type="arabicPeriod"/>
            </a:pPr>
            <a:r>
              <a:rPr lang="en-US" dirty="0"/>
              <a:t>Distinguish between how shared decision making is used in medical treatment choices and for other preference-sensitive choices frequently faced by aging veterans (e.g., choice of long-term services and supports).</a:t>
            </a:r>
          </a:p>
          <a:p>
            <a:pPr marL="971550" lvl="1" indent="-514350">
              <a:buFont typeface="+mj-lt"/>
              <a:buAutoNum type="arabicPeriod"/>
            </a:pPr>
            <a:r>
              <a:rPr lang="en-US" dirty="0"/>
              <a:t>Explain the short- and long-term outcomes of successful shared decision making for aging veterans.</a:t>
            </a:r>
          </a:p>
        </p:txBody>
      </p:sp>
      <p:sp>
        <p:nvSpPr>
          <p:cNvPr id="4" name="Slide Number Placeholder 3"/>
          <p:cNvSpPr>
            <a:spLocks noGrp="1"/>
          </p:cNvSpPr>
          <p:nvPr>
            <p:ph type="sldNum" sz="quarter" idx="12"/>
          </p:nvPr>
        </p:nvSpPr>
        <p:spPr/>
        <p:txBody>
          <a:bodyPr/>
          <a:lstStyle/>
          <a:p>
            <a:fld id="{DA7F1445-E056-428A-881A-65728149090D}" type="slidenum">
              <a:rPr lang="en-US" smtClean="0"/>
              <a:pPr/>
              <a:t>7</a:t>
            </a:fld>
            <a:endParaRPr lang="en-US" dirty="0"/>
          </a:p>
        </p:txBody>
      </p:sp>
    </p:spTree>
    <p:extLst>
      <p:ext uri="{BB962C8B-B14F-4D97-AF65-F5344CB8AC3E}">
        <p14:creationId xmlns:p14="http://schemas.microsoft.com/office/powerpoint/2010/main" val="1769718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685800" y="1635318"/>
            <a:ext cx="7772400" cy="2012008"/>
          </a:xfrm>
        </p:spPr>
        <p:txBody>
          <a:bodyPr>
            <a:normAutofit/>
          </a:bodyPr>
          <a:lstStyle/>
          <a:p>
            <a:r>
              <a:rPr lang="en-US" altLang="en-US" sz="3600" dirty="0"/>
              <a:t>Shared Decision Making (SDM)</a:t>
            </a:r>
            <a:br>
              <a:rPr lang="en-US" altLang="en-US" sz="3600" dirty="0"/>
            </a:br>
            <a:r>
              <a:rPr lang="en-US" altLang="en-US" sz="3600" dirty="0"/>
              <a:t>and Chronic Disease</a:t>
            </a:r>
          </a:p>
        </p:txBody>
      </p:sp>
      <p:sp>
        <p:nvSpPr>
          <p:cNvPr id="12291" name="Subtitle 2"/>
          <p:cNvSpPr>
            <a:spLocks noGrp="1"/>
          </p:cNvSpPr>
          <p:nvPr>
            <p:ph type="subTitle" idx="1"/>
          </p:nvPr>
        </p:nvSpPr>
        <p:spPr bwMode="auto">
          <a:xfrm>
            <a:off x="152400" y="3852809"/>
            <a:ext cx="8991600" cy="20548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b="1" dirty="0"/>
              <a:t>Cathleen E. Morrow, M.D.</a:t>
            </a:r>
          </a:p>
          <a:p>
            <a:r>
              <a:rPr lang="en-US" altLang="en-US" sz="2100" dirty="0"/>
              <a:t>Department of Community and Family Medicine </a:t>
            </a:r>
            <a:br>
              <a:rPr lang="en-US" altLang="en-US" sz="2100" dirty="0"/>
            </a:br>
            <a:r>
              <a:rPr lang="en-US" altLang="en-US" sz="2100" dirty="0"/>
              <a:t>Geisel School of Medicine at Dartmouth</a:t>
            </a:r>
          </a:p>
        </p:txBody>
      </p:sp>
    </p:spTree>
    <p:extLst>
      <p:ext uri="{BB962C8B-B14F-4D97-AF65-F5344CB8AC3E}">
        <p14:creationId xmlns:p14="http://schemas.microsoft.com/office/powerpoint/2010/main" val="1755168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SDM</a:t>
            </a:r>
          </a:p>
        </p:txBody>
      </p:sp>
      <p:sp>
        <p:nvSpPr>
          <p:cNvPr id="6" name="Content Placeholder 2"/>
          <p:cNvSpPr>
            <a:spLocks noGrp="1"/>
          </p:cNvSpPr>
          <p:nvPr>
            <p:ph idx="1"/>
          </p:nvPr>
        </p:nvSpPr>
        <p:spPr/>
        <p:txBody>
          <a:bodyPr/>
          <a:lstStyle/>
          <a:p>
            <a:r>
              <a:rPr lang="en-US" dirty="0"/>
              <a:t>A communication skill, focused on patient’s values and preferences as they apply to facilitate high-quality patient care in the context of medical decision making.</a:t>
            </a:r>
          </a:p>
          <a:p>
            <a:r>
              <a:rPr lang="en-US" dirty="0"/>
              <a:t>An attitude and philosophy; an approach to thinking about effective patient care.</a:t>
            </a:r>
          </a:p>
          <a:p>
            <a:r>
              <a:rPr lang="en-US" dirty="0"/>
              <a:t>Acknowledges the collaborative nature of good medical care and the dual expertise involved in all decision making–that of patient and doctor.</a:t>
            </a:r>
          </a:p>
        </p:txBody>
      </p:sp>
      <p:sp>
        <p:nvSpPr>
          <p:cNvPr id="3" name="Slide Number Placeholder 2"/>
          <p:cNvSpPr>
            <a:spLocks noGrp="1"/>
          </p:cNvSpPr>
          <p:nvPr>
            <p:ph type="sldNum" sz="quarter" idx="12"/>
          </p:nvPr>
        </p:nvSpPr>
        <p:spPr/>
        <p:txBody>
          <a:bodyPr/>
          <a:lstStyle/>
          <a:p>
            <a:fld id="{A7BCC155-7BF7-4E71-A9BD-6BF3FC834F5E}" type="slidenum">
              <a:rPr lang="en-US" smtClean="0"/>
              <a:pPr/>
              <a:t>9</a:t>
            </a:fld>
            <a:endParaRPr lang="en-US" dirty="0"/>
          </a:p>
        </p:txBody>
      </p:sp>
    </p:spTree>
    <p:extLst>
      <p:ext uri="{BB962C8B-B14F-4D97-AF65-F5344CB8AC3E}">
        <p14:creationId xmlns:p14="http://schemas.microsoft.com/office/powerpoint/2010/main" val="19109094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3047</TotalTime>
  <Words>3474</Words>
  <Application>Microsoft Office PowerPoint</Application>
  <PresentationFormat>On-screen Show (4:3)</PresentationFormat>
  <Paragraphs>438</Paragraphs>
  <Slides>65</Slides>
  <Notes>65</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Shared Decision Making for  Chronic Conditions  and Long-Term Care Planning</vt:lpstr>
      <vt:lpstr>PowerPoint Presentation</vt:lpstr>
      <vt:lpstr>Presenters and moderator</vt:lpstr>
      <vt:lpstr>Disclosures</vt:lpstr>
      <vt:lpstr>Accreditation</vt:lpstr>
      <vt:lpstr>How to submit a question</vt:lpstr>
      <vt:lpstr>Learning Objectives</vt:lpstr>
      <vt:lpstr>Shared Decision Making (SDM) and Chronic Disease</vt:lpstr>
      <vt:lpstr>Definitions of SDM</vt:lpstr>
      <vt:lpstr>SDM</vt:lpstr>
      <vt:lpstr>SDM – The Conversation</vt:lpstr>
      <vt:lpstr>Categories of Care</vt:lpstr>
      <vt:lpstr>Which Category of Care?</vt:lpstr>
      <vt:lpstr>PowerPoint Presentation</vt:lpstr>
      <vt:lpstr>Cochrane Reviews of Decision Aids</vt:lpstr>
      <vt:lpstr>Motivational Interviewing (MI)</vt:lpstr>
      <vt:lpstr>Classic Distinguishing</vt:lpstr>
      <vt:lpstr>PowerPoint Presentation</vt:lpstr>
      <vt:lpstr>AHRQ SHARE Approach</vt:lpstr>
      <vt:lpstr>Challenges in Chronic Disease Management: Patient View</vt:lpstr>
      <vt:lpstr>Challenges in Chronic Disease Management: Provider View</vt:lpstr>
      <vt:lpstr>Principles in Chronic Disease Management</vt:lpstr>
      <vt:lpstr>Evidence Base</vt:lpstr>
      <vt:lpstr>Evidence Base for SDM</vt:lpstr>
      <vt:lpstr>Need: Adherence</vt:lpstr>
      <vt:lpstr>PowerPoint Presentation</vt:lpstr>
      <vt:lpstr>Need for SDM: Adherence</vt:lpstr>
      <vt:lpstr>Adherence: Diabetes Mellitus (DM)</vt:lpstr>
      <vt:lpstr>SDM Approach to Chronic Disease</vt:lpstr>
      <vt:lpstr>Talking to Patients: Diabetes Mellitus</vt:lpstr>
      <vt:lpstr>Talking to Patients: Hypertension</vt:lpstr>
      <vt:lpstr>Talking to Patients: Hyperlipidemia</vt:lpstr>
      <vt:lpstr>PowerPoint Presentation</vt:lpstr>
      <vt:lpstr>Lessons Learned</vt:lpstr>
      <vt:lpstr>Other Lessons Learned</vt:lpstr>
      <vt:lpstr>Contact Information</vt:lpstr>
      <vt:lpstr>Shared Decision Making  for Aging Veterans:  Long-Term Care Planning</vt:lpstr>
      <vt:lpstr>What is SDM?</vt:lpstr>
      <vt:lpstr>Why Aging Veterans?</vt:lpstr>
      <vt:lpstr>Conventional Use of SDM – Treatment</vt:lpstr>
      <vt:lpstr>SDM: Other Preference Sensitive Choices</vt:lpstr>
      <vt:lpstr>What Veterans Need to Make LTSS Choices</vt:lpstr>
      <vt:lpstr>Shifting Veteran’s Role</vt:lpstr>
      <vt:lpstr>Outcome Measures</vt:lpstr>
      <vt:lpstr>Staff Roles – It’s a Team Effort</vt:lpstr>
      <vt:lpstr>Social Workers – Key Staff Roles</vt:lpstr>
      <vt:lpstr>GEC Web Site – Key SDM Info and Tools</vt:lpstr>
      <vt:lpstr>Home and Community-Based Care (HCBC)</vt:lpstr>
      <vt:lpstr>HCBC Service – Palliative Care</vt:lpstr>
      <vt:lpstr>Decision Aid Worksheets</vt:lpstr>
      <vt:lpstr>Other SDM Hardcopy Materials</vt:lpstr>
      <vt:lpstr>Use SDM for Advance Care Planning (ACP)</vt:lpstr>
      <vt:lpstr>Advance Care Planning (ACP) Homepage</vt:lpstr>
      <vt:lpstr>SDM Approach</vt:lpstr>
      <vt:lpstr>SDM Implementation Components</vt:lpstr>
      <vt:lpstr>SDM Site Implementation Steps</vt:lpstr>
      <vt:lpstr>SDM Site Implementation Steps</vt:lpstr>
      <vt:lpstr>Implementation Sites</vt:lpstr>
      <vt:lpstr>Key SDM Concepts – Review</vt:lpstr>
      <vt:lpstr>SDM: Collaboration – Veteran at Center</vt:lpstr>
      <vt:lpstr>Contact information</vt:lpstr>
      <vt:lpstr>Obtaining CME/CE credits</vt:lpstr>
      <vt:lpstr>How to submit a question</vt:lpstr>
      <vt:lpstr>PowerPoint Presentation</vt:lpstr>
      <vt:lpstr>Obtaining CME/CE Credits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dc:creator>
  <cp:lastModifiedBy>Windows User</cp:lastModifiedBy>
  <cp:revision>155</cp:revision>
  <dcterms:created xsi:type="dcterms:W3CDTF">2015-12-07T16:29:49Z</dcterms:created>
  <dcterms:modified xsi:type="dcterms:W3CDTF">2016-09-07T15:13:45Z</dcterms:modified>
</cp:coreProperties>
</file>