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56" r:id="rId2"/>
    <p:sldId id="259" r:id="rId3"/>
    <p:sldId id="257" r:id="rId4"/>
    <p:sldId id="258" r:id="rId5"/>
    <p:sldId id="260" r:id="rId6"/>
    <p:sldId id="261" r:id="rId7"/>
    <p:sldId id="262" r:id="rId8"/>
    <p:sldId id="263" r:id="rId9"/>
    <p:sldId id="264" r:id="rId10"/>
    <p:sldId id="265" r:id="rId11"/>
    <p:sldId id="266" r:id="rId12"/>
    <p:sldId id="278" r:id="rId13"/>
    <p:sldId id="267" r:id="rId14"/>
    <p:sldId id="268" r:id="rId15"/>
    <p:sldId id="269" r:id="rId16"/>
    <p:sldId id="270" r:id="rId17"/>
    <p:sldId id="271" r:id="rId18"/>
    <p:sldId id="272" r:id="rId19"/>
    <p:sldId id="274" r:id="rId20"/>
    <p:sldId id="275" r:id="rId21"/>
    <p:sldId id="276" r:id="rId22"/>
    <p:sldId id="280" r:id="rId23"/>
    <p:sldId id="279" r:id="rId24"/>
  </p:sldIdLst>
  <p:sldSz cx="9144000" cy="6858000" type="screen4x3"/>
  <p:notesSz cx="6858000" cy="9144000"/>
  <p:custDataLst>
    <p:tags r:id="rId26"/>
  </p:custDataLst>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HHS" initials="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AEAE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43" autoAdjust="0"/>
    <p:restoredTop sz="94660"/>
  </p:normalViewPr>
  <p:slideViewPr>
    <p:cSldViewPr>
      <p:cViewPr>
        <p:scale>
          <a:sx n="75" d="100"/>
          <a:sy n="75" d="100"/>
        </p:scale>
        <p:origin x="-924" y="-63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7-18T16:55:37.426" idx="1">
    <p:pos x="530" y="818"/>
    <p:text>This slide has way too much text. I've shortened the subbullets and moved the text to the notes.</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E417B1-2C81-4CDB-87BE-90FA6D3EA741}" type="datetimeFigureOut">
              <a:rPr lang="en-US" smtClean="0"/>
              <a:pPr/>
              <a:t>7/19/2012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1D4645-448B-490A-A4C9-449704810A2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eaLnBrk="1" hangingPunct="1">
              <a:lnSpc>
                <a:spcPct val="90000"/>
              </a:lnSpc>
            </a:pPr>
            <a:r>
              <a:rPr lang="en-US" sz="1900" b="1" dirty="0" smtClean="0"/>
              <a:t>Use of Family Members/Friends or Nonqualified Staff as Interpreters</a:t>
            </a:r>
          </a:p>
          <a:p>
            <a:pPr lvl="1" eaLnBrk="1" hangingPunct="1">
              <a:lnSpc>
                <a:spcPct val="90000"/>
              </a:lnSpc>
            </a:pPr>
            <a:r>
              <a:rPr lang="en-US" sz="1700" dirty="0" smtClean="0"/>
              <a:t>Family members and friends typically don’t understand subtle nuances of language and culture that may influence the interaction, and will not question use of medical terminology </a:t>
            </a:r>
          </a:p>
          <a:p>
            <a:pPr lvl="1" eaLnBrk="1" hangingPunct="1">
              <a:lnSpc>
                <a:spcPct val="90000"/>
              </a:lnSpc>
            </a:pPr>
            <a:r>
              <a:rPr lang="en-US" sz="1700" dirty="0" smtClean="0"/>
              <a:t>Research confirms that bilingual hospital staff often serve as ad-hoc interpreters for LEP patients, despite evidence that they are more likely to make clinically significant mistakes than qualified medical interpreters</a:t>
            </a:r>
            <a:r>
              <a:rPr lang="en-US" sz="1700" b="1" dirty="0" smtClean="0"/>
              <a:t> </a:t>
            </a:r>
          </a:p>
          <a:p>
            <a:pPr eaLnBrk="1" hangingPunct="1">
              <a:lnSpc>
                <a:spcPct val="90000"/>
              </a:lnSpc>
            </a:pPr>
            <a:r>
              <a:rPr lang="en-US" sz="1900" b="1" dirty="0" smtClean="0"/>
              <a:t>Use of Basic Language Skills to “Get By”</a:t>
            </a:r>
          </a:p>
          <a:p>
            <a:pPr lvl="1" eaLnBrk="1" hangingPunct="1">
              <a:lnSpc>
                <a:spcPct val="90000"/>
              </a:lnSpc>
            </a:pPr>
            <a:r>
              <a:rPr lang="en-US" sz="1700" dirty="0" smtClean="0"/>
              <a:t>Clinicians with basic or intermediate foreign language skills often attempt to “make do” or “get by” without the use of a competent interpreter, increasing patient risk</a:t>
            </a:r>
          </a:p>
          <a:p>
            <a:pPr eaLnBrk="1" hangingPunct="1">
              <a:lnSpc>
                <a:spcPct val="90000"/>
              </a:lnSpc>
            </a:pPr>
            <a:r>
              <a:rPr lang="en-US" sz="1900" b="1" dirty="0" smtClean="0"/>
              <a:t>Cultural Beliefs and Traditions Impacting Patient Care</a:t>
            </a:r>
          </a:p>
          <a:p>
            <a:pPr lvl="1" eaLnBrk="1" hangingPunct="1">
              <a:lnSpc>
                <a:spcPct val="90000"/>
              </a:lnSpc>
            </a:pPr>
            <a:r>
              <a:rPr lang="en-US" sz="1700" dirty="0" smtClean="0"/>
              <a:t>Cultural beliefs and traditions, such as minimizing reports of pain, deference to authority figures, and gender roles, among others, can influence the medical encounter and compound the risk for LEP patients </a:t>
            </a:r>
            <a:endParaRPr lang="en-US" dirty="0"/>
          </a:p>
        </p:txBody>
      </p:sp>
      <p:sp>
        <p:nvSpPr>
          <p:cNvPr id="4" name="Slide Number Placeholder 3"/>
          <p:cNvSpPr>
            <a:spLocks noGrp="1"/>
          </p:cNvSpPr>
          <p:nvPr>
            <p:ph type="sldNum" sz="quarter" idx="10"/>
          </p:nvPr>
        </p:nvSpPr>
        <p:spPr/>
        <p:txBody>
          <a:bodyPr/>
          <a:lstStyle/>
          <a:p>
            <a:fld id="{5D1D4645-448B-490A-A4C9-449704810A2F}"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800" dirty="0" smtClean="0"/>
              <a:t>The term “frontline staff” includes all patient-facing staff such as registrars, medical technicians, medical assistants, and nurses. </a:t>
            </a:r>
          </a:p>
          <a:p>
            <a:endParaRPr lang="en-US" dirty="0"/>
          </a:p>
        </p:txBody>
      </p:sp>
      <p:sp>
        <p:nvSpPr>
          <p:cNvPr id="4" name="Slide Number Placeholder 3"/>
          <p:cNvSpPr>
            <a:spLocks noGrp="1"/>
          </p:cNvSpPr>
          <p:nvPr>
            <p:ph type="sldNum" sz="quarter" idx="10"/>
          </p:nvPr>
        </p:nvSpPr>
        <p:spPr/>
        <p:txBody>
          <a:bodyPr/>
          <a:lstStyle/>
          <a:p>
            <a:fld id="{5D1D4645-448B-490A-A4C9-449704810A2F}"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err="1" smtClean="0"/>
              <a:t>TeamSTEPPS</a:t>
            </a:r>
            <a:r>
              <a:rPr lang="en-US" sz="1200" b="0" dirty="0" smtClean="0"/>
              <a:t> stands for Team Strategies and Tools to Enhance Performance and Patient Safety.</a:t>
            </a:r>
            <a:endParaRPr lang="en-US" b="0" dirty="0"/>
          </a:p>
        </p:txBody>
      </p:sp>
      <p:sp>
        <p:nvSpPr>
          <p:cNvPr id="4" name="Slide Number Placeholder 3"/>
          <p:cNvSpPr>
            <a:spLocks noGrp="1"/>
          </p:cNvSpPr>
          <p:nvPr>
            <p:ph type="sldNum" sz="quarter" idx="10"/>
          </p:nvPr>
        </p:nvSpPr>
        <p:spPr/>
        <p:txBody>
          <a:bodyPr/>
          <a:lstStyle/>
          <a:p>
            <a:fld id="{5D1D4645-448B-490A-A4C9-449704810A2F}" type="slidenum">
              <a:rPr lang="en-US" smtClean="0"/>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module is free, publicly accessible, and customizable and contains the following components: training module, video vignettes, workshop materials, training guide, and evaluation guide and metrics.</a:t>
            </a:r>
            <a:endParaRPr lang="en-US" dirty="0"/>
          </a:p>
        </p:txBody>
      </p:sp>
      <p:sp>
        <p:nvSpPr>
          <p:cNvPr id="4" name="Slide Number Placeholder 3"/>
          <p:cNvSpPr>
            <a:spLocks noGrp="1"/>
          </p:cNvSpPr>
          <p:nvPr>
            <p:ph type="sldNum" sz="quarter" idx="10"/>
          </p:nvPr>
        </p:nvSpPr>
        <p:spPr/>
        <p:txBody>
          <a:bodyPr/>
          <a:lstStyle/>
          <a:p>
            <a:fld id="{5D1D4645-448B-490A-A4C9-449704810A2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222625" y="304800"/>
            <a:ext cx="11909425" cy="4724400"/>
            <a:chOff x="-2030" y="192"/>
            <a:chExt cx="7502" cy="2976"/>
          </a:xfrm>
        </p:grpSpPr>
        <p:sp>
          <p:nvSpPr>
            <p:cNvPr id="5" name="Line 3"/>
            <p:cNvSpPr>
              <a:spLocks noChangeShapeType="1"/>
            </p:cNvSpPr>
            <p:nvPr/>
          </p:nvSpPr>
          <p:spPr bwMode="auto">
            <a:xfrm>
              <a:off x="912" y="1584"/>
              <a:ext cx="4560" cy="0"/>
            </a:xfrm>
            <a:prstGeom prst="line">
              <a:avLst/>
            </a:prstGeom>
            <a:noFill/>
            <a:ln w="12700">
              <a:solidFill>
                <a:schemeClr val="tx1"/>
              </a:solidFill>
              <a:round/>
              <a:headEnd/>
              <a:tailEnd/>
            </a:ln>
            <a:effectLst/>
          </p:spPr>
          <p:txBody>
            <a:bodyPr/>
            <a:lstStyle/>
            <a:p>
              <a:endParaRPr lang="en-US"/>
            </a:p>
          </p:txBody>
        </p:sp>
        <p:sp>
          <p:nvSpPr>
            <p:cNvPr id="6" name="AutoShape 4"/>
            <p:cNvSpPr>
              <a:spLocks noChangeArrowheads="1"/>
            </p:cNvSpPr>
            <p:nvPr/>
          </p:nvSpPr>
          <p:spPr bwMode="auto">
            <a:xfrm>
              <a:off x="-1584" y="864"/>
              <a:ext cx="2304" cy="2304"/>
            </a:xfrm>
            <a:custGeom>
              <a:avLst/>
              <a:gdLst>
                <a:gd name="T0" fmla="*/ 1587 w 64000"/>
                <a:gd name="T1" fmla="*/ -1067 h 64000"/>
                <a:gd name="T2" fmla="*/ 2304 w 64000"/>
                <a:gd name="T3" fmla="*/ 0 h 64000"/>
                <a:gd name="T4" fmla="*/ 1587 w 64000"/>
                <a:gd name="T5" fmla="*/ 1067 h 64000"/>
                <a:gd name="T6" fmla="*/ 1587 w 64000"/>
                <a:gd name="T7" fmla="*/ 1067 h 64000"/>
                <a:gd name="T8" fmla="*/ 1587 w 64000"/>
                <a:gd name="T9" fmla="*/ 1067 h 64000"/>
                <a:gd name="T10" fmla="*/ 1587 w 64000"/>
                <a:gd name="T11" fmla="*/ 1067 h 64000"/>
                <a:gd name="T12" fmla="*/ 1587 w 64000"/>
                <a:gd name="T13" fmla="*/ -1067 h 64000"/>
                <a:gd name="T14" fmla="*/ 1587 w 64000"/>
                <a:gd name="T15" fmla="*/ -1067 h 64000"/>
                <a:gd name="T16" fmla="*/ 1587 w 64000"/>
                <a:gd name="T17" fmla="*/ -106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44083 w 64000"/>
                <a:gd name="T28" fmla="*/ -29639 h 64000"/>
                <a:gd name="T29" fmla="*/ 44083 w 64000"/>
                <a:gd name="T30" fmla="*/ 29639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44083" y="2368"/>
                  </a:moveTo>
                  <a:cubicBezTo>
                    <a:pt x="56127" y="7280"/>
                    <a:pt x="64000" y="18993"/>
                    <a:pt x="64000" y="32000"/>
                  </a:cubicBezTo>
                  <a:cubicBezTo>
                    <a:pt x="64000" y="45006"/>
                    <a:pt x="56127" y="56719"/>
                    <a:pt x="44083" y="61631"/>
                  </a:cubicBezTo>
                  <a:cubicBezTo>
                    <a:pt x="44082" y="61631"/>
                    <a:pt x="44082" y="61631"/>
                    <a:pt x="44082" y="61631"/>
                  </a:cubicBezTo>
                  <a:lnTo>
                    <a:pt x="44083" y="61632"/>
                  </a:lnTo>
                  <a:lnTo>
                    <a:pt x="44083" y="2368"/>
                  </a:lnTo>
                  <a:lnTo>
                    <a:pt x="44082" y="2368"/>
                  </a:lnTo>
                  <a:cubicBezTo>
                    <a:pt x="44082" y="2368"/>
                    <a:pt x="44082" y="2368"/>
                    <a:pt x="44083" y="2368"/>
                  </a:cubicBezTo>
                  <a:close/>
                </a:path>
              </a:pathLst>
            </a:custGeom>
            <a:solidFill>
              <a:schemeClr val="accent2"/>
            </a:solidFill>
            <a:ln w="9525">
              <a:noFill/>
              <a:miter lim="800000"/>
              <a:headEnd/>
              <a:tailEnd/>
            </a:ln>
          </p:spPr>
          <p:txBody>
            <a:bodyPr/>
            <a:lstStyle/>
            <a:p>
              <a:endParaRPr lang="en-US"/>
            </a:p>
          </p:txBody>
        </p:sp>
        <p:sp>
          <p:nvSpPr>
            <p:cNvPr id="7" name="AutoShape 5"/>
            <p:cNvSpPr>
              <a:spLocks noChangeArrowheads="1"/>
            </p:cNvSpPr>
            <p:nvPr/>
          </p:nvSpPr>
          <p:spPr bwMode="auto">
            <a:xfrm>
              <a:off x="-2030" y="192"/>
              <a:ext cx="2544" cy="2544"/>
            </a:xfrm>
            <a:custGeom>
              <a:avLst/>
              <a:gdLst>
                <a:gd name="T0" fmla="*/ 2027 w 64000"/>
                <a:gd name="T1" fmla="*/ -1024 h 64000"/>
                <a:gd name="T2" fmla="*/ 2544 w 64000"/>
                <a:gd name="T3" fmla="*/ 0 h 64000"/>
                <a:gd name="T4" fmla="*/ 2027 w 64000"/>
                <a:gd name="T5" fmla="*/ 1024 h 64000"/>
                <a:gd name="T6" fmla="*/ 2027 w 64000"/>
                <a:gd name="T7" fmla="*/ 1024 h 64000"/>
                <a:gd name="T8" fmla="*/ 2027 w 64000"/>
                <a:gd name="T9" fmla="*/ 1024 h 64000"/>
                <a:gd name="T10" fmla="*/ 2027 w 64000"/>
                <a:gd name="T11" fmla="*/ 1024 h 64000"/>
                <a:gd name="T12" fmla="*/ 2027 w 64000"/>
                <a:gd name="T13" fmla="*/ -1024 h 64000"/>
                <a:gd name="T14" fmla="*/ 2027 w 64000"/>
                <a:gd name="T15" fmla="*/ -1024 h 64000"/>
                <a:gd name="T16" fmla="*/ 2027 w 64000"/>
                <a:gd name="T17" fmla="*/ -1024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994 w 64000"/>
                <a:gd name="T28" fmla="*/ -25761 h 64000"/>
                <a:gd name="T29" fmla="*/ 50994 w 64000"/>
                <a:gd name="T30" fmla="*/ 25761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994" y="6246"/>
                  </a:moveTo>
                  <a:cubicBezTo>
                    <a:pt x="59172" y="12279"/>
                    <a:pt x="64000" y="21837"/>
                    <a:pt x="64000" y="32000"/>
                  </a:cubicBezTo>
                  <a:cubicBezTo>
                    <a:pt x="64000" y="42162"/>
                    <a:pt x="59172" y="51720"/>
                    <a:pt x="50994" y="57753"/>
                  </a:cubicBezTo>
                  <a:cubicBezTo>
                    <a:pt x="50993" y="57753"/>
                    <a:pt x="50993" y="57753"/>
                    <a:pt x="50993" y="57753"/>
                  </a:cubicBezTo>
                  <a:lnTo>
                    <a:pt x="50994" y="57754"/>
                  </a:lnTo>
                  <a:lnTo>
                    <a:pt x="50994" y="6246"/>
                  </a:lnTo>
                  <a:lnTo>
                    <a:pt x="50993" y="6246"/>
                  </a:lnTo>
                  <a:cubicBezTo>
                    <a:pt x="50993" y="6246"/>
                    <a:pt x="50993" y="6246"/>
                    <a:pt x="50994" y="6246"/>
                  </a:cubicBezTo>
                  <a:close/>
                </a:path>
              </a:pathLst>
            </a:custGeom>
            <a:solidFill>
              <a:schemeClr val="hlink"/>
            </a:solidFill>
            <a:ln w="9525">
              <a:noFill/>
              <a:miter lim="800000"/>
              <a:headEnd/>
              <a:tailEnd/>
            </a:ln>
          </p:spPr>
          <p:txBody>
            <a:bodyPr/>
            <a:lstStyle/>
            <a:p>
              <a:endParaRPr lang="en-US"/>
            </a:p>
          </p:txBody>
        </p:sp>
      </p:grpSp>
      <p:sp>
        <p:nvSpPr>
          <p:cNvPr id="6150" name="Rectangle 6"/>
          <p:cNvSpPr>
            <a:spLocks noGrp="1" noChangeArrowheads="1"/>
          </p:cNvSpPr>
          <p:nvPr>
            <p:ph type="ctrTitle"/>
          </p:nvPr>
        </p:nvSpPr>
        <p:spPr>
          <a:xfrm>
            <a:off x="1443038" y="985838"/>
            <a:ext cx="7239000" cy="1444625"/>
          </a:xfrm>
        </p:spPr>
        <p:txBody>
          <a:bodyPr/>
          <a:lstStyle>
            <a:lvl1pPr>
              <a:defRPr sz="4000"/>
            </a:lvl1pPr>
          </a:lstStyle>
          <a:p>
            <a:pPr lvl="0"/>
            <a:r>
              <a:rPr lang="en-US" noProof="0" smtClean="0"/>
              <a:t>Click to edit Master title style</a:t>
            </a:r>
          </a:p>
        </p:txBody>
      </p:sp>
      <p:sp>
        <p:nvSpPr>
          <p:cNvPr id="6151" name="Rectangle 7"/>
          <p:cNvSpPr>
            <a:spLocks noGrp="1" noChangeArrowheads="1"/>
          </p:cNvSpPr>
          <p:nvPr>
            <p:ph type="subTitle" idx="1"/>
          </p:nvPr>
        </p:nvSpPr>
        <p:spPr>
          <a:xfrm>
            <a:off x="1443038" y="3427413"/>
            <a:ext cx="7239000" cy="1752600"/>
          </a:xfrm>
        </p:spPr>
        <p:txBody>
          <a:bodyPr/>
          <a:lstStyle>
            <a:lvl1pPr marL="0" indent="0">
              <a:buFont typeface="Wingdings" pitchFamily="2" charset="2"/>
              <a:buNone/>
              <a:defRPr/>
            </a:lvl1pPr>
          </a:lstStyle>
          <a:p>
            <a:pPr lvl="0"/>
            <a:r>
              <a:rPr lang="en-US" noProof="0" smtClean="0"/>
              <a:t>Click to edit Master subtitle style</a:t>
            </a:r>
          </a:p>
        </p:txBody>
      </p:sp>
      <p:sp>
        <p:nvSpPr>
          <p:cNvPr id="8" name="Rectangle 8"/>
          <p:cNvSpPr>
            <a:spLocks noGrp="1" noChangeArrowheads="1"/>
          </p:cNvSpPr>
          <p:nvPr>
            <p:ph type="dt" sz="half" idx="10"/>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9" name="Rectangle 9"/>
          <p:cNvSpPr>
            <a:spLocks noGrp="1" noChangeArrowheads="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endParaRPr lang="en-US"/>
          </a:p>
        </p:txBody>
      </p:sp>
      <p:sp>
        <p:nvSpPr>
          <p:cNvPr id="10" name="Rectangle 10"/>
          <p:cNvSpPr>
            <a:spLocks noGrp="1" noChangeArrowheads="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defRPr smtClean="0"/>
            </a:lvl1pPr>
          </a:lstStyle>
          <a:p>
            <a:pPr>
              <a:defRPr/>
            </a:pPr>
            <a:fld id="{3BE7590C-6FE5-4268-902F-A8E465D78C8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B57CEE48-6F95-4460-A1A0-5347107699D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5"/>
            <a:ext cx="1827212" cy="5640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0013" y="301625"/>
            <a:ext cx="5334000" cy="56403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041C1C98-1976-4967-A4B1-4BA27B12BE0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01625"/>
            <a:ext cx="7313612"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370013" y="1827213"/>
            <a:ext cx="3579812"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F1D26344-B84A-4893-8DCF-2595DD3CA2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869F4765-E703-4EA1-B34C-EF67AC58A02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A06D867-22EC-4ED5-B31D-796F3CC1D67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E8AE013A-330B-4260-9732-D36BA9B73C1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5AD131DD-8064-4CBD-91D7-8844768B14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BD37FC5B-9B49-4B5C-9686-7BCDDE6BD12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Ref idx="1001">
        <a:schemeClr val="bg1"/>
      </p:bgRef>
    </p:bg>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892A0A4B-B092-4E6F-9F05-CF6CF247F50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AE0AF0C9-BEDD-4B68-B39A-7632807758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5F0FFC94-9DB8-4B40-9C06-323280C9FE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238500" y="0"/>
            <a:ext cx="11925300" cy="3810000"/>
            <a:chOff x="-2040" y="0"/>
            <a:chExt cx="7512" cy="2400"/>
          </a:xfrm>
        </p:grpSpPr>
        <p:sp>
          <p:nvSpPr>
            <p:cNvPr id="1032" name="AutoShape 3"/>
            <p:cNvSpPr>
              <a:spLocks noChangeArrowheads="1"/>
            </p:cNvSpPr>
            <p:nvPr/>
          </p:nvSpPr>
          <p:spPr bwMode="auto">
            <a:xfrm>
              <a:off x="-2040" y="432"/>
              <a:ext cx="2592" cy="1968"/>
            </a:xfrm>
            <a:custGeom>
              <a:avLst/>
              <a:gdLst>
                <a:gd name="T0" fmla="*/ 2037 w 64000"/>
                <a:gd name="T1" fmla="*/ -807 h 64000"/>
                <a:gd name="T2" fmla="*/ 2592 w 64000"/>
                <a:gd name="T3" fmla="*/ 0 h 64000"/>
                <a:gd name="T4" fmla="*/ 2037 w 64000"/>
                <a:gd name="T5" fmla="*/ 807 h 64000"/>
                <a:gd name="T6" fmla="*/ 2037 w 64000"/>
                <a:gd name="T7" fmla="*/ 807 h 64000"/>
                <a:gd name="T8" fmla="*/ 2037 w 64000"/>
                <a:gd name="T9" fmla="*/ 807 h 64000"/>
                <a:gd name="T10" fmla="*/ 2037 w 64000"/>
                <a:gd name="T11" fmla="*/ 807 h 64000"/>
                <a:gd name="T12" fmla="*/ 2037 w 64000"/>
                <a:gd name="T13" fmla="*/ -807 h 64000"/>
                <a:gd name="T14" fmla="*/ 2037 w 64000"/>
                <a:gd name="T15" fmla="*/ -807 h 64000"/>
                <a:gd name="T16" fmla="*/ 2037 w 64000"/>
                <a:gd name="T17" fmla="*/ -807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296 w 64000"/>
                <a:gd name="T28" fmla="*/ -26244 h 64000"/>
                <a:gd name="T29" fmla="*/ 50296 w 64000"/>
                <a:gd name="T30" fmla="*/ 26244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296" y="5746"/>
                  </a:moveTo>
                  <a:cubicBezTo>
                    <a:pt x="58882" y="11730"/>
                    <a:pt x="64000" y="21534"/>
                    <a:pt x="64000" y="32000"/>
                  </a:cubicBezTo>
                  <a:cubicBezTo>
                    <a:pt x="64000" y="42465"/>
                    <a:pt x="58882" y="52269"/>
                    <a:pt x="50296" y="58253"/>
                  </a:cubicBezTo>
                  <a:cubicBezTo>
                    <a:pt x="50296" y="58253"/>
                    <a:pt x="50296" y="58253"/>
                    <a:pt x="50295" y="58253"/>
                  </a:cubicBezTo>
                  <a:lnTo>
                    <a:pt x="50296" y="58254"/>
                  </a:lnTo>
                  <a:lnTo>
                    <a:pt x="50296" y="5746"/>
                  </a:lnTo>
                  <a:lnTo>
                    <a:pt x="50295" y="5746"/>
                  </a:lnTo>
                  <a:cubicBezTo>
                    <a:pt x="50296" y="5746"/>
                    <a:pt x="50296" y="5746"/>
                    <a:pt x="50296" y="5746"/>
                  </a:cubicBezTo>
                  <a:close/>
                </a:path>
              </a:pathLst>
            </a:custGeom>
            <a:solidFill>
              <a:schemeClr val="accent2"/>
            </a:solidFill>
            <a:ln w="9525">
              <a:noFill/>
              <a:miter lim="800000"/>
              <a:headEnd/>
              <a:tailEnd/>
            </a:ln>
          </p:spPr>
          <p:txBody>
            <a:bodyPr/>
            <a:lstStyle/>
            <a:p>
              <a:endParaRPr lang="en-US"/>
            </a:p>
          </p:txBody>
        </p:sp>
        <p:sp>
          <p:nvSpPr>
            <p:cNvPr id="1033" name="AutoShape 4"/>
            <p:cNvSpPr>
              <a:spLocks noChangeArrowheads="1"/>
            </p:cNvSpPr>
            <p:nvPr/>
          </p:nvSpPr>
          <p:spPr bwMode="auto">
            <a:xfrm>
              <a:off x="-1528" y="0"/>
              <a:ext cx="1949" cy="1987"/>
            </a:xfrm>
            <a:custGeom>
              <a:avLst/>
              <a:gdLst>
                <a:gd name="T0" fmla="*/ 1525 w 64000"/>
                <a:gd name="T1" fmla="*/ -820 h 64000"/>
                <a:gd name="T2" fmla="*/ 1949 w 64000"/>
                <a:gd name="T3" fmla="*/ 0 h 64000"/>
                <a:gd name="T4" fmla="*/ 1525 w 64000"/>
                <a:gd name="T5" fmla="*/ 820 h 64000"/>
                <a:gd name="T6" fmla="*/ 1525 w 64000"/>
                <a:gd name="T7" fmla="*/ 820 h 64000"/>
                <a:gd name="T8" fmla="*/ 1525 w 64000"/>
                <a:gd name="T9" fmla="*/ 820 h 64000"/>
                <a:gd name="T10" fmla="*/ 1525 w 64000"/>
                <a:gd name="T11" fmla="*/ 820 h 64000"/>
                <a:gd name="T12" fmla="*/ 1525 w 64000"/>
                <a:gd name="T13" fmla="*/ -820 h 64000"/>
                <a:gd name="T14" fmla="*/ 1525 w 64000"/>
                <a:gd name="T15" fmla="*/ -820 h 64000"/>
                <a:gd name="T16" fmla="*/ 1525 w 64000"/>
                <a:gd name="T17" fmla="*/ -820 h 640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50077 w 64000"/>
                <a:gd name="T28" fmla="*/ -26412 h 64000"/>
                <a:gd name="T29" fmla="*/ 50077 w 64000"/>
                <a:gd name="T30" fmla="*/ 26412 h 6400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4000" h="64000">
                  <a:moveTo>
                    <a:pt x="50077" y="5595"/>
                  </a:moveTo>
                  <a:cubicBezTo>
                    <a:pt x="58790" y="11560"/>
                    <a:pt x="64000" y="21440"/>
                    <a:pt x="64000" y="32000"/>
                  </a:cubicBezTo>
                  <a:cubicBezTo>
                    <a:pt x="64000" y="42559"/>
                    <a:pt x="58790" y="52439"/>
                    <a:pt x="50077" y="58404"/>
                  </a:cubicBezTo>
                  <a:cubicBezTo>
                    <a:pt x="50077" y="58404"/>
                    <a:pt x="50077" y="58404"/>
                    <a:pt x="50076" y="58404"/>
                  </a:cubicBezTo>
                  <a:lnTo>
                    <a:pt x="50077" y="58405"/>
                  </a:lnTo>
                  <a:lnTo>
                    <a:pt x="50077" y="5595"/>
                  </a:lnTo>
                  <a:lnTo>
                    <a:pt x="50076" y="5595"/>
                  </a:lnTo>
                  <a:cubicBezTo>
                    <a:pt x="50077" y="5595"/>
                    <a:pt x="50077" y="5595"/>
                    <a:pt x="50077" y="5595"/>
                  </a:cubicBezTo>
                  <a:close/>
                </a:path>
              </a:pathLst>
            </a:custGeom>
            <a:solidFill>
              <a:schemeClr val="hlink"/>
            </a:solidFill>
            <a:ln w="9525">
              <a:noFill/>
              <a:miter lim="800000"/>
              <a:headEnd/>
              <a:tailEnd/>
            </a:ln>
          </p:spPr>
          <p:txBody>
            <a:bodyPr/>
            <a:lstStyle/>
            <a:p>
              <a:endParaRPr lang="en-US"/>
            </a:p>
          </p:txBody>
        </p:sp>
        <p:sp>
          <p:nvSpPr>
            <p:cNvPr id="1034" name="Line 5"/>
            <p:cNvSpPr>
              <a:spLocks noChangeShapeType="1"/>
            </p:cNvSpPr>
            <p:nvPr/>
          </p:nvSpPr>
          <p:spPr bwMode="auto">
            <a:xfrm>
              <a:off x="864" y="960"/>
              <a:ext cx="4608" cy="0"/>
            </a:xfrm>
            <a:prstGeom prst="line">
              <a:avLst/>
            </a:prstGeom>
            <a:noFill/>
            <a:ln w="12700">
              <a:solidFill>
                <a:schemeClr val="tx1"/>
              </a:solidFill>
              <a:round/>
              <a:headEnd/>
              <a:tailEnd/>
            </a:ln>
            <a:effectLst/>
          </p:spPr>
          <p:txBody>
            <a:bodyPr/>
            <a:lstStyle/>
            <a:p>
              <a:endParaRPr lang="en-US"/>
            </a:p>
          </p:txBody>
        </p:sp>
      </p:grpSp>
      <p:sp>
        <p:nvSpPr>
          <p:cNvPr id="1027"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8" name="Rectangle 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129"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smtClean="0"/>
            </a:lvl1pPr>
          </a:lstStyle>
          <a:p>
            <a:pPr>
              <a:defRPr/>
            </a:pPr>
            <a:endParaRPr lang="en-US"/>
          </a:p>
        </p:txBody>
      </p:sp>
      <p:sp>
        <p:nvSpPr>
          <p:cNvPr id="5130" name="Rectangle 10"/>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6B48ECB-DDEC-41A4-A91F-5ECA6952A7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2" r:id="rId3"/>
    <p:sldLayoutId id="2147483671" r:id="rId4"/>
    <p:sldLayoutId id="2147483670" r:id="rId5"/>
    <p:sldLayoutId id="2147483669" r:id="rId6"/>
    <p:sldLayoutId id="2147483668" r:id="rId7"/>
    <p:sldLayoutId id="2147483667" r:id="rId8"/>
    <p:sldLayoutId id="2147483666" r:id="rId9"/>
    <p:sldLayoutId id="2147483665" r:id="rId10"/>
    <p:sldLayoutId id="2147483664" r:id="rId11"/>
    <p:sldLayoutId id="2147483663" r:id="rId12"/>
  </p:sldLayoutIdLst>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pitchFamily="34" charset="0"/>
        </a:defRPr>
      </a:lvl2pPr>
      <a:lvl3pPr algn="l" rtl="0" eaLnBrk="0" fontAlgn="base" hangingPunct="0">
        <a:spcBef>
          <a:spcPct val="0"/>
        </a:spcBef>
        <a:spcAft>
          <a:spcPct val="0"/>
        </a:spcAft>
        <a:defRPr sz="3600">
          <a:solidFill>
            <a:schemeClr val="tx2"/>
          </a:solidFill>
          <a:latin typeface="Arial" pitchFamily="34" charset="0"/>
        </a:defRPr>
      </a:lvl3pPr>
      <a:lvl4pPr algn="l" rtl="0" eaLnBrk="0" fontAlgn="base" hangingPunct="0">
        <a:spcBef>
          <a:spcPct val="0"/>
        </a:spcBef>
        <a:spcAft>
          <a:spcPct val="0"/>
        </a:spcAft>
        <a:defRPr sz="3600">
          <a:solidFill>
            <a:schemeClr val="tx2"/>
          </a:solidFill>
          <a:latin typeface="Arial" pitchFamily="34" charset="0"/>
        </a:defRPr>
      </a:lvl4pPr>
      <a:lvl5pPr algn="l" rtl="0" eaLnBrk="0" fontAlgn="base" hangingPunct="0">
        <a:spcBef>
          <a:spcPct val="0"/>
        </a:spcBef>
        <a:spcAft>
          <a:spcPct val="0"/>
        </a:spcAft>
        <a:defRPr sz="3600">
          <a:solidFill>
            <a:schemeClr val="tx2"/>
          </a:solidFill>
          <a:latin typeface="Arial" pitchFamily="34" charset="0"/>
        </a:defRPr>
      </a:lvl5pPr>
      <a:lvl6pPr marL="457200" algn="l" rtl="0" fontAlgn="base">
        <a:spcBef>
          <a:spcPct val="0"/>
        </a:spcBef>
        <a:spcAft>
          <a:spcPct val="0"/>
        </a:spcAft>
        <a:defRPr sz="3600">
          <a:solidFill>
            <a:schemeClr val="tx2"/>
          </a:solidFill>
          <a:latin typeface="Arial" pitchFamily="34" charset="0"/>
        </a:defRPr>
      </a:lvl6pPr>
      <a:lvl7pPr marL="914400" algn="l" rtl="0" fontAlgn="base">
        <a:spcBef>
          <a:spcPct val="0"/>
        </a:spcBef>
        <a:spcAft>
          <a:spcPct val="0"/>
        </a:spcAft>
        <a:defRPr sz="3600">
          <a:solidFill>
            <a:schemeClr val="tx2"/>
          </a:solidFill>
          <a:latin typeface="Arial" pitchFamily="34" charset="0"/>
        </a:defRPr>
      </a:lvl7pPr>
      <a:lvl8pPr marL="1371600" algn="l" rtl="0" fontAlgn="base">
        <a:spcBef>
          <a:spcPct val="0"/>
        </a:spcBef>
        <a:spcAft>
          <a:spcPct val="0"/>
        </a:spcAft>
        <a:defRPr sz="3600">
          <a:solidFill>
            <a:schemeClr val="tx2"/>
          </a:solidFill>
          <a:latin typeface="Arial" pitchFamily="34" charset="0"/>
        </a:defRPr>
      </a:lvl8pPr>
      <a:lvl9pPr marL="1828800" algn="l"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
        <a:defRPr sz="29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l"/>
        <a:defRPr sz="25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l"/>
        <a:defRPr sz="1900">
          <a:solidFill>
            <a:schemeClr val="tx1"/>
          </a:solidFill>
          <a:latin typeface="+mn-lt"/>
        </a:defRPr>
      </a:lvl4pPr>
      <a:lvl5pPr marL="2057400" indent="-228600" algn="l" rtl="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mn-lt"/>
        </a:defRPr>
      </a:lvl5pPr>
      <a:lvl6pPr marL="25146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6pPr>
      <a:lvl7pPr marL="29718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7pPr>
      <a:lvl8pPr marL="34290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8pPr>
      <a:lvl9pPr marL="3886200" indent="-228600" algn="l" rtl="0" fontAlgn="base">
        <a:spcBef>
          <a:spcPct val="20000"/>
        </a:spcBef>
        <a:spcAft>
          <a:spcPct val="0"/>
        </a:spcAft>
        <a:buClr>
          <a:schemeClr val="tx2"/>
        </a:buClr>
        <a:buSzPct val="60000"/>
        <a:buFont typeface="Wingdings" pitchFamily="2" charset="2"/>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teamstepps.ahrq.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factfinder.census.gov/home/saff/main.html?_lang=en" TargetMode="External"/><Relationship Id="rId2" Type="http://schemas.openxmlformats.org/officeDocument/2006/relationships/hyperlink" Target="http://www.jointcommission.org/assets/1/18/Root_Causes_Event_Type_2004-3Q2011.pdf" TargetMode="External"/><Relationship Id="rId1" Type="http://schemas.openxmlformats.org/officeDocument/2006/relationships/slideLayout" Target="../slideLayouts/slideLayout7.xml"/><Relationship Id="rId5" Type="http://schemas.openxmlformats.org/officeDocument/2006/relationships/hyperlink" Target="http://www.healthlaw.org/images/stories/High_Costs_of_Language_Barriers_in_Malpractice.pdf" TargetMode="External"/><Relationship Id="rId4" Type="http://schemas.openxmlformats.org/officeDocument/2006/relationships/hyperlink" Target="http://healthaffairs.org/blog/2008/11/19/language-culture-and-medical-tragedy-the-case-of-willie-ramirez/"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3600" b="1" dirty="0" smtClean="0"/>
              <a:t>Improving Patient Safety Systems for Limited-English- Proficient (LEP) Patients</a:t>
            </a:r>
          </a:p>
        </p:txBody>
      </p:sp>
      <p:sp>
        <p:nvSpPr>
          <p:cNvPr id="3075" name="Rectangle 3"/>
          <p:cNvSpPr>
            <a:spLocks noGrp="1" noChangeArrowheads="1"/>
          </p:cNvSpPr>
          <p:nvPr>
            <p:ph type="subTitle" idx="1"/>
          </p:nvPr>
        </p:nvSpPr>
        <p:spPr>
          <a:xfrm>
            <a:off x="1219200" y="2971800"/>
            <a:ext cx="7239000" cy="1751013"/>
          </a:xfrm>
        </p:spPr>
        <p:txBody>
          <a:bodyPr/>
          <a:lstStyle/>
          <a:p>
            <a:pPr algn="ctr" eaLnBrk="1" hangingPunct="1"/>
            <a:r>
              <a:rPr lang="en-US" b="1" dirty="0" smtClean="0"/>
              <a:t>A Guide for Hospitals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z="3200" b="1" dirty="0" smtClean="0"/>
              <a:t>Causes of Adverse Events for LEP and Culturally Diverse Patients</a:t>
            </a:r>
          </a:p>
        </p:txBody>
      </p:sp>
      <p:sp>
        <p:nvSpPr>
          <p:cNvPr id="12291" name="Rectangle 3"/>
          <p:cNvSpPr>
            <a:spLocks noGrp="1" noChangeArrowheads="1"/>
          </p:cNvSpPr>
          <p:nvPr>
            <p:ph idx="1"/>
          </p:nvPr>
        </p:nvSpPr>
        <p:spPr>
          <a:xfrm>
            <a:off x="1219200" y="1600200"/>
            <a:ext cx="7466012" cy="5257800"/>
          </a:xfrm>
        </p:spPr>
        <p:txBody>
          <a:bodyPr/>
          <a:lstStyle/>
          <a:p>
            <a:pPr eaLnBrk="1" hangingPunct="1"/>
            <a:r>
              <a:rPr lang="en-US" sz="2000" b="1" dirty="0" smtClean="0"/>
              <a:t>Use of Family Members/Friends or Nonqualified Staff as Interpreters</a:t>
            </a:r>
          </a:p>
          <a:p>
            <a:pPr lvl="1" eaLnBrk="1" hangingPunct="1"/>
            <a:r>
              <a:rPr lang="en-US" sz="1800" dirty="0" smtClean="0"/>
              <a:t>Inability to understand subtleties of language and culture and </a:t>
            </a:r>
            <a:r>
              <a:rPr lang="en-US" sz="1800" dirty="0" smtClean="0"/>
              <a:t>tendency </a:t>
            </a:r>
            <a:r>
              <a:rPr lang="en-US" sz="1800" dirty="0" smtClean="0"/>
              <a:t>not </a:t>
            </a:r>
            <a:r>
              <a:rPr lang="en-US" sz="1800" dirty="0" smtClean="0"/>
              <a:t>to question </a:t>
            </a:r>
            <a:r>
              <a:rPr lang="en-US" sz="1800" dirty="0" smtClean="0"/>
              <a:t>use of medical terminology </a:t>
            </a:r>
          </a:p>
          <a:p>
            <a:pPr lvl="1" eaLnBrk="1" hangingPunct="1"/>
            <a:r>
              <a:rPr lang="en-US" sz="1800" dirty="0" smtClean="0"/>
              <a:t>Use of bilingual hospital staff as ad hoc interpreters for LEP patients, despite </a:t>
            </a:r>
            <a:r>
              <a:rPr lang="en-US" sz="1800" dirty="0" smtClean="0"/>
              <a:t>greater </a:t>
            </a:r>
            <a:r>
              <a:rPr lang="en-US" sz="1800" dirty="0" smtClean="0"/>
              <a:t>likelihood of </a:t>
            </a:r>
            <a:r>
              <a:rPr lang="en-US" sz="1800" dirty="0" smtClean="0"/>
              <a:t>error</a:t>
            </a:r>
            <a:r>
              <a:rPr lang="en-US" sz="1800" b="1" dirty="0" smtClean="0"/>
              <a:t> </a:t>
            </a:r>
            <a:endParaRPr lang="en-US" sz="1800" b="1" dirty="0" smtClean="0"/>
          </a:p>
          <a:p>
            <a:pPr eaLnBrk="1" hangingPunct="1"/>
            <a:r>
              <a:rPr lang="en-US" sz="2000" b="1" dirty="0" smtClean="0"/>
              <a:t>Use of Basic Language Skills To “Get By”</a:t>
            </a:r>
          </a:p>
          <a:p>
            <a:pPr lvl="1" eaLnBrk="1" hangingPunct="1"/>
            <a:r>
              <a:rPr lang="en-US" sz="1800" dirty="0" smtClean="0"/>
              <a:t>Tendency of clinicians with basic or intermediate foreign language skills to “get by” without a competent interpreter, increasing patient risk</a:t>
            </a:r>
          </a:p>
          <a:p>
            <a:pPr eaLnBrk="1" hangingPunct="1"/>
            <a:r>
              <a:rPr lang="en-US" sz="2000" b="1" dirty="0" smtClean="0"/>
              <a:t>Cultural Beliefs and Traditions Affecting Patient Care</a:t>
            </a:r>
          </a:p>
          <a:p>
            <a:pPr lvl="1" eaLnBrk="1" hangingPunct="1"/>
            <a:r>
              <a:rPr lang="en-US" sz="1800" dirty="0" smtClean="0"/>
              <a:t>Cultural beliefs and traditions, such as minimizing reports of pain, deferring to authority figures, and adhering to gender roles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dirty="0" smtClean="0"/>
              <a:t>Systems and Strategies To Improve Safety for LEP Patients</a:t>
            </a:r>
          </a:p>
        </p:txBody>
      </p:sp>
      <p:sp>
        <p:nvSpPr>
          <p:cNvPr id="13315" name="Rectangle 3"/>
          <p:cNvSpPr>
            <a:spLocks noGrp="1" noChangeArrowheads="1"/>
          </p:cNvSpPr>
          <p:nvPr>
            <p:ph idx="1"/>
          </p:nvPr>
        </p:nvSpPr>
        <p:spPr>
          <a:xfrm>
            <a:off x="1371600" y="1676400"/>
            <a:ext cx="7313612" cy="4802187"/>
          </a:xfrm>
        </p:spPr>
        <p:txBody>
          <a:bodyPr/>
          <a:lstStyle/>
          <a:p>
            <a:pPr eaLnBrk="1" hangingPunct="1"/>
            <a:r>
              <a:rPr lang="en-US" sz="2000" dirty="0" smtClean="0"/>
              <a:t>Hospitals can engage in a systematic approach to better identify and prevent common medical errors and adverse events among LEP patients</a:t>
            </a:r>
          </a:p>
          <a:p>
            <a:pPr eaLnBrk="1" hangingPunct="1"/>
            <a:r>
              <a:rPr lang="en-US" sz="2000" dirty="0" smtClean="0"/>
              <a:t>We present </a:t>
            </a:r>
            <a:r>
              <a:rPr lang="en-US" sz="2000" b="1" dirty="0" smtClean="0"/>
              <a:t>five</a:t>
            </a:r>
            <a:r>
              <a:rPr lang="en-US" sz="2000" dirty="0" smtClean="0"/>
              <a:t> key recommendations that represent the “ideal system,” but they can be implemented in different phases, depending on hospital systems and structures:</a:t>
            </a:r>
          </a:p>
          <a:p>
            <a:pPr lvl="1" eaLnBrk="1" hangingPunct="1"/>
            <a:r>
              <a:rPr lang="en-US" sz="1800" dirty="0" smtClean="0"/>
              <a:t>Foster a Supportive </a:t>
            </a:r>
            <a:r>
              <a:rPr lang="en-US" sz="1800" b="1" dirty="0" smtClean="0"/>
              <a:t>Culture</a:t>
            </a:r>
            <a:r>
              <a:rPr lang="en-US" sz="1800" dirty="0" smtClean="0"/>
              <a:t> for Safety of Diverse Patient Populations</a:t>
            </a:r>
          </a:p>
          <a:p>
            <a:pPr lvl="1" eaLnBrk="1" hangingPunct="1"/>
            <a:r>
              <a:rPr lang="en-US" sz="1800" dirty="0" smtClean="0"/>
              <a:t>Adapt Current Systems To Better </a:t>
            </a:r>
            <a:r>
              <a:rPr lang="en-US" sz="1800" b="1" dirty="0" smtClean="0"/>
              <a:t>Identify</a:t>
            </a:r>
            <a:r>
              <a:rPr lang="en-US" sz="1800" dirty="0" smtClean="0"/>
              <a:t> Medical Errors Among LEP Patients</a:t>
            </a:r>
          </a:p>
          <a:p>
            <a:pPr lvl="1" eaLnBrk="1" hangingPunct="1"/>
            <a:r>
              <a:rPr lang="en-US" sz="1800" dirty="0" smtClean="0"/>
              <a:t>Improve </a:t>
            </a:r>
            <a:r>
              <a:rPr lang="en-US" sz="1800" b="1" dirty="0" smtClean="0"/>
              <a:t>Reporting</a:t>
            </a:r>
            <a:r>
              <a:rPr lang="en-US" sz="1800" dirty="0" smtClean="0"/>
              <a:t> of Medical Errors for LEP Patients </a:t>
            </a:r>
          </a:p>
          <a:p>
            <a:pPr lvl="1" eaLnBrk="1" hangingPunct="1"/>
            <a:r>
              <a:rPr lang="en-US" sz="1800" dirty="0" smtClean="0"/>
              <a:t>Routinely </a:t>
            </a:r>
            <a:r>
              <a:rPr lang="en-US" sz="1800" b="1" dirty="0" smtClean="0"/>
              <a:t>Monitor</a:t>
            </a:r>
            <a:r>
              <a:rPr lang="en-US" sz="1800" dirty="0" smtClean="0"/>
              <a:t> Patient Safety for LEP Patients</a:t>
            </a:r>
          </a:p>
          <a:p>
            <a:pPr lvl="1" eaLnBrk="1" hangingPunct="1"/>
            <a:r>
              <a:rPr lang="en-US" sz="1800" b="1" dirty="0" smtClean="0"/>
              <a:t>Address</a:t>
            </a:r>
            <a:r>
              <a:rPr lang="en-US" sz="1800" dirty="0" smtClean="0"/>
              <a:t> Root Causes To Prevent Medical Errors Among LEP Patients </a:t>
            </a:r>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1" name="Picture 5" descr="Process Model Draft_update 10 12 11_grey bubble"/>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200" b="1" dirty="0" smtClean="0"/>
              <a:t>Systems and Strategies To Improve Safety for LEP Patients: </a:t>
            </a:r>
            <a:r>
              <a:rPr lang="en-US" sz="3200" b="1" i="1" dirty="0" smtClean="0"/>
              <a:t>Culture</a:t>
            </a:r>
          </a:p>
        </p:txBody>
      </p:sp>
      <p:sp>
        <p:nvSpPr>
          <p:cNvPr id="15363" name="Rectangle 3"/>
          <p:cNvSpPr>
            <a:spLocks noGrp="1" noChangeArrowheads="1"/>
          </p:cNvSpPr>
          <p:nvPr>
            <p:ph idx="1"/>
          </p:nvPr>
        </p:nvSpPr>
        <p:spPr>
          <a:xfrm>
            <a:off x="1371600" y="1600200"/>
            <a:ext cx="7313612" cy="4648200"/>
          </a:xfrm>
        </p:spPr>
        <p:txBody>
          <a:bodyPr/>
          <a:lstStyle/>
          <a:p>
            <a:pPr eaLnBrk="1" hangingPunct="1"/>
            <a:r>
              <a:rPr lang="en-US" sz="1800" b="1" dirty="0" smtClean="0"/>
              <a:t>Foster a Supportive </a:t>
            </a:r>
            <a:r>
              <a:rPr lang="en-US" sz="1800" b="1" u="sng" dirty="0" smtClean="0"/>
              <a:t>Culture</a:t>
            </a:r>
            <a:r>
              <a:rPr lang="en-US" sz="1800" b="1" dirty="0" smtClean="0"/>
              <a:t> for Safety of Diverse Patient Populations</a:t>
            </a:r>
            <a:br>
              <a:rPr lang="en-US" sz="1800" b="1" dirty="0" smtClean="0"/>
            </a:br>
            <a:r>
              <a:rPr lang="en-US" sz="1800" i="1" dirty="0" smtClean="0"/>
              <a:t>This culture should be articulated clearly by leadership, </a:t>
            </a:r>
            <a:r>
              <a:rPr lang="en-US" sz="1800" i="1" dirty="0" err="1" smtClean="0"/>
              <a:t>operationalized</a:t>
            </a:r>
            <a:r>
              <a:rPr lang="en-US" sz="1800" i="1" dirty="0" smtClean="0"/>
              <a:t> in strategic planning for the organization, and supported by providing staff with key tools and resources to accomplish this goal successfully</a:t>
            </a:r>
          </a:p>
          <a:p>
            <a:pPr lvl="1" eaLnBrk="1" hangingPunct="1"/>
            <a:r>
              <a:rPr lang="en-US" sz="1600" dirty="0" smtClean="0"/>
              <a:t>Link the goal of overcoming language and cultural barriers to the overall message and mission of the culture of quality and safety</a:t>
            </a:r>
          </a:p>
          <a:p>
            <a:pPr lvl="1" eaLnBrk="1" hangingPunct="1"/>
            <a:r>
              <a:rPr lang="en-US" sz="1600" dirty="0" smtClean="0"/>
              <a:t>Frame this goal within existing operational policies and standards related to quality and safety for all patients </a:t>
            </a:r>
          </a:p>
          <a:p>
            <a:pPr lvl="1" eaLnBrk="1" hangingPunct="1"/>
            <a:r>
              <a:rPr lang="en-US" sz="1600" dirty="0" smtClean="0"/>
              <a:t>Share lessons learned from patient safety events with all staff to help build an institutional culture sensitive to issues that affect LEP patients and ensure ongoing learning and training in this area</a:t>
            </a:r>
          </a:p>
          <a:p>
            <a:pPr lvl="1" eaLnBrk="1" hangingPunct="1"/>
            <a:r>
              <a:rPr lang="en-US" sz="1600" dirty="0" smtClean="0"/>
              <a:t>Involve patients in Family Advisory Councils or Cultural Advisory Groups to incorporate patient perspectives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800" b="1" dirty="0" smtClean="0"/>
              <a:t>Systems and Strategies To Improve Safety for LEP Patients: </a:t>
            </a:r>
            <a:r>
              <a:rPr lang="en-US" sz="2800" b="1" i="1" dirty="0" smtClean="0"/>
              <a:t>Identification</a:t>
            </a:r>
          </a:p>
        </p:txBody>
      </p:sp>
      <p:sp>
        <p:nvSpPr>
          <p:cNvPr id="16387" name="Rectangle 3"/>
          <p:cNvSpPr>
            <a:spLocks noGrp="1" noChangeArrowheads="1"/>
          </p:cNvSpPr>
          <p:nvPr>
            <p:ph idx="1"/>
          </p:nvPr>
        </p:nvSpPr>
        <p:spPr>
          <a:xfrm>
            <a:off x="1295400" y="1676400"/>
            <a:ext cx="7313612" cy="4343400"/>
          </a:xfrm>
        </p:spPr>
        <p:txBody>
          <a:bodyPr/>
          <a:lstStyle/>
          <a:p>
            <a:pPr eaLnBrk="1" hangingPunct="1"/>
            <a:r>
              <a:rPr lang="en-US" sz="2000" b="1" dirty="0" smtClean="0"/>
              <a:t>Adapt Current Systems To Better </a:t>
            </a:r>
            <a:r>
              <a:rPr lang="en-US" sz="2000" b="1" u="sng" dirty="0" smtClean="0"/>
              <a:t>Identify</a:t>
            </a:r>
            <a:r>
              <a:rPr lang="en-US" sz="2000" b="1" dirty="0" smtClean="0"/>
              <a:t> Medical Errors Among LEP Patients</a:t>
            </a:r>
            <a:r>
              <a:rPr lang="en-US" sz="2000" u="sng" dirty="0" smtClean="0"/>
              <a:t/>
            </a:r>
            <a:br>
              <a:rPr lang="en-US" sz="2000" u="sng" dirty="0" smtClean="0"/>
            </a:br>
            <a:r>
              <a:rPr lang="en-US" sz="2000" i="1" dirty="0" smtClean="0"/>
              <a:t>Adapt systems to better identify medical errors, improve the capacity of patient safety systems to capture key root causes and risk factors, and link databases to make information readily accessible </a:t>
            </a:r>
          </a:p>
          <a:p>
            <a:pPr lvl="1" eaLnBrk="1" hangingPunct="1"/>
            <a:r>
              <a:rPr lang="en-US" sz="1800" dirty="0" smtClean="0"/>
              <a:t>Document data on race, ethnicity, and patient language and interpreter needs in the electronic medical record to allow ongoing monitoring and easy integration with other reporting systems to monitor quality of care</a:t>
            </a:r>
          </a:p>
          <a:p>
            <a:pPr lvl="1" eaLnBrk="1" hangingPunct="1"/>
            <a:r>
              <a:rPr lang="en-US" sz="1800" dirty="0" smtClean="0"/>
              <a:t>Include these data fields in patient safety systems to track the role of language and culture in patient safety events that staff report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200" b="1" dirty="0" smtClean="0"/>
              <a:t>Systems and Strategies To Improve Safety for LEP Patients: </a:t>
            </a:r>
            <a:r>
              <a:rPr lang="en-US" sz="3200" b="1" i="1" dirty="0" smtClean="0"/>
              <a:t>Reporting</a:t>
            </a:r>
          </a:p>
        </p:txBody>
      </p:sp>
      <p:sp>
        <p:nvSpPr>
          <p:cNvPr id="17411" name="Rectangle 3"/>
          <p:cNvSpPr>
            <a:spLocks noGrp="1" noChangeArrowheads="1"/>
          </p:cNvSpPr>
          <p:nvPr>
            <p:ph idx="1"/>
          </p:nvPr>
        </p:nvSpPr>
        <p:spPr>
          <a:xfrm>
            <a:off x="1371600" y="1676400"/>
            <a:ext cx="7313612" cy="4649787"/>
          </a:xfrm>
        </p:spPr>
        <p:txBody>
          <a:bodyPr/>
          <a:lstStyle/>
          <a:p>
            <a:pPr eaLnBrk="1" hangingPunct="1"/>
            <a:r>
              <a:rPr lang="en-US" sz="2000" b="1" dirty="0" smtClean="0"/>
              <a:t>Improve </a:t>
            </a:r>
            <a:r>
              <a:rPr lang="en-US" sz="2000" b="1" u="sng" dirty="0" smtClean="0"/>
              <a:t>Reporting</a:t>
            </a:r>
            <a:r>
              <a:rPr lang="en-US" sz="2000" b="1" dirty="0" smtClean="0"/>
              <a:t> of Medical Errors for LEP Patients</a:t>
            </a:r>
            <a:br>
              <a:rPr lang="en-US" sz="2000" b="1" dirty="0" smtClean="0"/>
            </a:br>
            <a:r>
              <a:rPr lang="en-US" sz="2000" i="1" dirty="0" smtClean="0"/>
              <a:t>Develop institutional strategies to empower frontline staff and interpreters to report medical errors, and provide them with training and systems to do so effectively and efficiently</a:t>
            </a:r>
          </a:p>
          <a:p>
            <a:pPr lvl="1" eaLnBrk="1" hangingPunct="1"/>
            <a:r>
              <a:rPr lang="en-US" sz="1800" dirty="0" smtClean="0"/>
              <a:t>Develop targeted messages so that frontline staff and interpreters are empowered to report any patient safety events they might encounter</a:t>
            </a:r>
          </a:p>
          <a:p>
            <a:pPr lvl="1" eaLnBrk="1" hangingPunct="1"/>
            <a:r>
              <a:rPr lang="en-US" sz="1800" dirty="0" smtClean="0"/>
              <a:t>Train all staff, particularly frontline staff and interpreters, on the full spectrum of what constitutes a patient safety event (including near misses) and how to report them</a:t>
            </a:r>
          </a:p>
          <a:p>
            <a:pPr lvl="1" eaLnBrk="1" hangingPunct="1"/>
            <a:r>
              <a:rPr lang="en-US" sz="1800" dirty="0" smtClean="0"/>
              <a:t>Consider other methods of identifying errors outside of standard reporting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3200" b="1" dirty="0" smtClean="0"/>
              <a:t>Systems and Strategies To Improve Safety for LEP Patients: </a:t>
            </a:r>
            <a:r>
              <a:rPr lang="en-US" sz="3200" b="1" i="1" dirty="0" smtClean="0"/>
              <a:t>Monitor</a:t>
            </a:r>
          </a:p>
        </p:txBody>
      </p:sp>
      <p:sp>
        <p:nvSpPr>
          <p:cNvPr id="18435" name="Rectangle 3"/>
          <p:cNvSpPr>
            <a:spLocks noGrp="1" noChangeArrowheads="1"/>
          </p:cNvSpPr>
          <p:nvPr>
            <p:ph idx="1"/>
          </p:nvPr>
        </p:nvSpPr>
        <p:spPr>
          <a:xfrm>
            <a:off x="1371600" y="1676400"/>
            <a:ext cx="7313612" cy="4573587"/>
          </a:xfrm>
        </p:spPr>
        <p:txBody>
          <a:bodyPr/>
          <a:lstStyle/>
          <a:p>
            <a:pPr eaLnBrk="1" hangingPunct="1"/>
            <a:r>
              <a:rPr lang="en-US" sz="2000" b="1" i="1" dirty="0" smtClean="0"/>
              <a:t>Routinely </a:t>
            </a:r>
            <a:r>
              <a:rPr lang="en-US" sz="2000" b="1" i="1" u="sng" dirty="0" smtClean="0"/>
              <a:t>Monitor</a:t>
            </a:r>
            <a:r>
              <a:rPr lang="en-US" sz="2000" b="1" i="1" dirty="0" smtClean="0"/>
              <a:t> Patient Safety for LEP Patients</a:t>
            </a:r>
            <a:r>
              <a:rPr lang="en-US" sz="2000" b="1" u="sng" dirty="0" smtClean="0"/>
              <a:t> </a:t>
            </a:r>
            <a:br>
              <a:rPr lang="en-US" sz="2000" b="1" u="sng" dirty="0" smtClean="0"/>
            </a:br>
            <a:r>
              <a:rPr lang="en-US" sz="2000" i="1" dirty="0" smtClean="0"/>
              <a:t>Develop systems to routinely monitor patient safety among LEP patients, as well as processes to analyze medical errors and near misses among these populations</a:t>
            </a:r>
          </a:p>
          <a:p>
            <a:pPr lvl="1" eaLnBrk="1" hangingPunct="1"/>
            <a:r>
              <a:rPr lang="en-US" sz="1800" dirty="0" smtClean="0"/>
              <a:t>Develop routine (quarterly, yearly) </a:t>
            </a:r>
            <a:r>
              <a:rPr lang="en-US" sz="1800" dirty="0" err="1" smtClean="0"/>
              <a:t>hospitalwide</a:t>
            </a:r>
            <a:r>
              <a:rPr lang="en-US" sz="1800" dirty="0" smtClean="0"/>
              <a:t> safety reports or dashboards that focus on patient safety among LEP patients </a:t>
            </a:r>
          </a:p>
          <a:p>
            <a:pPr lvl="1" eaLnBrk="1" hangingPunct="1"/>
            <a:r>
              <a:rPr lang="en-US" sz="1800" dirty="0" smtClean="0"/>
              <a:t>Create routine forums for analyzing cases of medical errors and near misses among LEP and culturally diverse populations to better understand root causes and high-risk scenarios</a:t>
            </a:r>
          </a:p>
          <a:p>
            <a:pPr lvl="1" eaLnBrk="1" hangingPunct="1"/>
            <a:r>
              <a:rPr lang="en-US" sz="1800" dirty="0" smtClean="0"/>
              <a:t>Develop strategies for improvement and error prevention</a:t>
            </a:r>
          </a:p>
          <a:p>
            <a:pPr eaLnBrk="1" hangingPunct="1">
              <a:lnSpc>
                <a:spcPct val="80000"/>
              </a:lnSpc>
            </a:pPr>
            <a:endParaRPr lang="en-US" sz="20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200" b="1" dirty="0" smtClean="0"/>
              <a:t>Systems and Strategies To Improve Safety for LEP Patients: </a:t>
            </a:r>
            <a:r>
              <a:rPr lang="en-US" sz="3200" b="1" i="1" dirty="0" smtClean="0"/>
              <a:t>Address</a:t>
            </a:r>
          </a:p>
        </p:txBody>
      </p:sp>
      <p:sp>
        <p:nvSpPr>
          <p:cNvPr id="19459" name="Rectangle 3"/>
          <p:cNvSpPr>
            <a:spLocks noGrp="1" noChangeArrowheads="1"/>
          </p:cNvSpPr>
          <p:nvPr>
            <p:ph idx="1"/>
          </p:nvPr>
        </p:nvSpPr>
        <p:spPr>
          <a:xfrm>
            <a:off x="1371600" y="1676400"/>
            <a:ext cx="7313612" cy="4649787"/>
          </a:xfrm>
        </p:spPr>
        <p:txBody>
          <a:bodyPr/>
          <a:lstStyle/>
          <a:p>
            <a:pPr eaLnBrk="1" hangingPunct="1"/>
            <a:r>
              <a:rPr lang="en-US" sz="2000" b="1" i="1" u="sng" dirty="0" smtClean="0"/>
              <a:t>Address</a:t>
            </a:r>
            <a:r>
              <a:rPr lang="en-US" sz="2000" b="1" i="1" dirty="0" smtClean="0"/>
              <a:t> Root Causes To Prevent Medical Errors Among</a:t>
            </a:r>
            <a:r>
              <a:rPr lang="en-US" sz="2000" i="1" dirty="0" smtClean="0"/>
              <a:t> </a:t>
            </a:r>
            <a:r>
              <a:rPr lang="en-US" sz="2000" b="1" i="1" dirty="0" smtClean="0"/>
              <a:t>LEP Patients</a:t>
            </a:r>
            <a:br>
              <a:rPr lang="en-US" sz="2000" b="1" i="1" dirty="0" smtClean="0"/>
            </a:br>
            <a:r>
              <a:rPr lang="en-US" sz="2000" i="1" dirty="0" smtClean="0"/>
              <a:t>Develop strategies and systems to prevent medical errors among LEP patients by strengthening interpreter services, improving coordination with clinical services, providing translated materials, and developing training for health care providers and staff on interpreter use, cultural competency, and advocacy</a:t>
            </a:r>
          </a:p>
          <a:p>
            <a:pPr lvl="1" eaLnBrk="1" hangingPunct="1"/>
            <a:r>
              <a:rPr lang="en-US" sz="1800" dirty="0" smtClean="0"/>
              <a:t>Develop dedicated services for medical interpretation that include in-person or telephonic qualified medical interpreters, or both</a:t>
            </a:r>
          </a:p>
          <a:p>
            <a:pPr lvl="1" eaLnBrk="1" hangingPunct="1"/>
            <a:r>
              <a:rPr lang="en-US" sz="1800" dirty="0" smtClean="0"/>
              <a:t>Provide patients with written materials, such as informed consent forms or procedure preparation instructions, in their preferred written language</a:t>
            </a:r>
            <a:br>
              <a:rPr lang="en-US" sz="1800" dirty="0" smtClean="0"/>
            </a:br>
            <a:endParaRPr lang="en-US" sz="1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z="3200" b="1" dirty="0" smtClean="0"/>
              <a:t>Systems and Strategies To Improve Safety for LEP Patients: </a:t>
            </a:r>
            <a:r>
              <a:rPr lang="en-US" sz="3200" b="1" i="1" dirty="0" smtClean="0"/>
              <a:t>Address</a:t>
            </a:r>
          </a:p>
        </p:txBody>
      </p:sp>
      <p:sp>
        <p:nvSpPr>
          <p:cNvPr id="20483" name="Rectangle 3"/>
          <p:cNvSpPr>
            <a:spLocks noGrp="1" noChangeArrowheads="1"/>
          </p:cNvSpPr>
          <p:nvPr>
            <p:ph idx="1"/>
          </p:nvPr>
        </p:nvSpPr>
        <p:spPr>
          <a:xfrm>
            <a:off x="1371600" y="1676400"/>
            <a:ext cx="7313612" cy="4114800"/>
          </a:xfrm>
        </p:spPr>
        <p:txBody>
          <a:bodyPr/>
          <a:lstStyle/>
          <a:p>
            <a:pPr eaLnBrk="1" hangingPunct="1"/>
            <a:r>
              <a:rPr lang="en-US" sz="2400" b="1" i="1" u="sng" dirty="0" smtClean="0"/>
              <a:t>Address</a:t>
            </a:r>
            <a:r>
              <a:rPr lang="en-US" sz="2400" b="1" i="1" dirty="0" smtClean="0"/>
              <a:t> Root Causes To Prevent Medical Errors Among</a:t>
            </a:r>
            <a:r>
              <a:rPr lang="en-US" sz="2400" i="1" dirty="0" smtClean="0"/>
              <a:t> </a:t>
            </a:r>
            <a:r>
              <a:rPr lang="en-US" sz="2400" b="1" i="1" dirty="0" smtClean="0"/>
              <a:t>LEP Patients</a:t>
            </a:r>
          </a:p>
          <a:p>
            <a:pPr lvl="1" eaLnBrk="1" hangingPunct="1"/>
            <a:r>
              <a:rPr lang="en-US" sz="2000" dirty="0" smtClean="0"/>
              <a:t>Create a mechanism to automatically schedule an interpreter at clinical points of service for patients identified as LEP </a:t>
            </a:r>
          </a:p>
          <a:p>
            <a:pPr lvl="1" eaLnBrk="1" hangingPunct="1"/>
            <a:r>
              <a:rPr lang="en-US" sz="2000" dirty="0" smtClean="0"/>
              <a:t>Train staff on team communication, use of interpreter services, cultural competency, and advocacy by using the </a:t>
            </a:r>
            <a:r>
              <a:rPr lang="en-US" sz="2000" dirty="0" err="1" smtClean="0"/>
              <a:t>TeamSTEPPS</a:t>
            </a:r>
            <a:r>
              <a:rPr lang="en-US" sz="2000" baseline="30000" dirty="0" smtClean="0"/>
              <a:t>®</a:t>
            </a:r>
            <a:r>
              <a:rPr lang="en-US" sz="2000" dirty="0" smtClean="0"/>
              <a:t> LEP training module</a:t>
            </a:r>
          </a:p>
          <a:p>
            <a:pPr lvl="1" eaLnBrk="1" hangingPunct="1"/>
            <a:r>
              <a:rPr lang="en-US" sz="2000" dirty="0" smtClean="0"/>
              <a:t>Use fluent bilingual staff as a form of language assistance, but ensure that they receive training in basic medical interpretation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b="1" dirty="0" smtClean="0"/>
              <a:t>Specific Recommendations for High-Risk Scenarios</a:t>
            </a:r>
          </a:p>
        </p:txBody>
      </p:sp>
      <p:sp>
        <p:nvSpPr>
          <p:cNvPr id="21507" name="Rectangle 3"/>
          <p:cNvSpPr>
            <a:spLocks noGrp="1" noChangeArrowheads="1"/>
          </p:cNvSpPr>
          <p:nvPr>
            <p:ph idx="1"/>
          </p:nvPr>
        </p:nvSpPr>
        <p:spPr>
          <a:xfrm>
            <a:off x="1371600" y="1676400"/>
            <a:ext cx="7313612" cy="4725987"/>
          </a:xfrm>
        </p:spPr>
        <p:txBody>
          <a:bodyPr/>
          <a:lstStyle/>
          <a:p>
            <a:pPr eaLnBrk="1" hangingPunct="1"/>
            <a:r>
              <a:rPr lang="en-US" sz="2000" dirty="0" smtClean="0"/>
              <a:t>High-risk clinical situations that need immediate attention to prevent adverse events among LEP patients include:</a:t>
            </a:r>
          </a:p>
          <a:p>
            <a:pPr lvl="1" eaLnBrk="1" hangingPunct="1"/>
            <a:r>
              <a:rPr lang="en-US" sz="1800" dirty="0" smtClean="0"/>
              <a:t>Medication reconciliation</a:t>
            </a:r>
          </a:p>
          <a:p>
            <a:pPr lvl="1" eaLnBrk="1" hangingPunct="1"/>
            <a:r>
              <a:rPr lang="en-US" sz="1800" dirty="0" smtClean="0"/>
              <a:t>Patient discharge</a:t>
            </a:r>
          </a:p>
          <a:p>
            <a:pPr lvl="1" eaLnBrk="1" hangingPunct="1"/>
            <a:r>
              <a:rPr lang="en-US" sz="1800" dirty="0" smtClean="0"/>
              <a:t>Informed consent</a:t>
            </a:r>
          </a:p>
          <a:p>
            <a:pPr lvl="1" eaLnBrk="1" hangingPunct="1"/>
            <a:r>
              <a:rPr lang="en-US" sz="1800" dirty="0" smtClean="0"/>
              <a:t>Emergency department care</a:t>
            </a:r>
          </a:p>
          <a:p>
            <a:pPr lvl="1" eaLnBrk="1" hangingPunct="1"/>
            <a:r>
              <a:rPr lang="en-US" sz="1800" dirty="0" smtClean="0"/>
              <a:t>Surgical care</a:t>
            </a:r>
          </a:p>
          <a:p>
            <a:pPr eaLnBrk="1" hangingPunct="1"/>
            <a:r>
              <a:rPr lang="en-US" sz="2000" dirty="0" smtClean="0"/>
              <a:t>Resources to address these high-risk scenarios should be a priority</a:t>
            </a:r>
          </a:p>
          <a:p>
            <a:pPr eaLnBrk="1" hangingPunct="1"/>
            <a:r>
              <a:rPr lang="en-US" sz="2000" dirty="0" smtClean="0"/>
              <a:t>To address high-risk scenarios: </a:t>
            </a:r>
          </a:p>
          <a:p>
            <a:pPr lvl="1" eaLnBrk="1" hangingPunct="1"/>
            <a:r>
              <a:rPr lang="en-US" sz="1800" dirty="0" smtClean="0"/>
              <a:t>Require presence of qualified interpreters</a:t>
            </a:r>
          </a:p>
          <a:p>
            <a:pPr lvl="1" eaLnBrk="1" hangingPunct="1"/>
            <a:r>
              <a:rPr lang="en-US" sz="1800" dirty="0" smtClean="0"/>
              <a:t>Provide translated materials in preferred language</a:t>
            </a:r>
          </a:p>
          <a:p>
            <a:pPr lvl="1" eaLnBrk="1" hangingPunct="1"/>
            <a:r>
              <a:rPr lang="en-US" sz="1800" dirty="0" smtClean="0"/>
              <a:t>Use “teach-back” to confirm patient understanding </a:t>
            </a:r>
          </a:p>
          <a:p>
            <a:pPr lvl="1" eaLnBrk="1" hangingPunct="1">
              <a:lnSpc>
                <a:spcPct val="80000"/>
              </a:lnSpc>
            </a:pPr>
            <a:endParaRPr lang="en-US" sz="1600" dirty="0" smtClean="0"/>
          </a:p>
          <a:p>
            <a:pPr eaLnBrk="1" hangingPunct="1">
              <a:lnSpc>
                <a:spcPct val="80000"/>
              </a:lnSpc>
            </a:pPr>
            <a:endParaRPr lang="en-US" sz="1800" dirty="0" smtClean="0"/>
          </a:p>
          <a:p>
            <a:pPr eaLnBrk="1" hangingPunct="1">
              <a:lnSpc>
                <a:spcPct val="80000"/>
              </a:lnSpc>
              <a:buFont typeface="Wingdings" pitchFamily="2" charset="2"/>
              <a:buNone/>
            </a:pPr>
            <a:endParaRPr lang="en-US" sz="18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dirty="0" smtClean="0"/>
              <a:t>Improving Patient Safety Systems for LEP Patients</a:t>
            </a:r>
          </a:p>
        </p:txBody>
      </p:sp>
      <p:sp>
        <p:nvSpPr>
          <p:cNvPr id="4099" name="Rectangle 3"/>
          <p:cNvSpPr>
            <a:spLocks noGrp="1" noChangeArrowheads="1"/>
          </p:cNvSpPr>
          <p:nvPr>
            <p:ph idx="1"/>
          </p:nvPr>
        </p:nvSpPr>
        <p:spPr>
          <a:xfrm>
            <a:off x="1371600" y="1676400"/>
            <a:ext cx="7313612" cy="4953000"/>
          </a:xfrm>
        </p:spPr>
        <p:txBody>
          <a:bodyPr/>
          <a:lstStyle/>
          <a:p>
            <a:pPr eaLnBrk="1" hangingPunct="1">
              <a:spcBef>
                <a:spcPts val="0"/>
              </a:spcBef>
              <a:spcAft>
                <a:spcPts val="0"/>
              </a:spcAft>
            </a:pPr>
            <a:r>
              <a:rPr lang="en-US" sz="2400" dirty="0" smtClean="0"/>
              <a:t>Goal of the Guide:</a:t>
            </a:r>
          </a:p>
          <a:p>
            <a:pPr lvl="1" eaLnBrk="1" hangingPunct="1">
              <a:spcBef>
                <a:spcPts val="0"/>
              </a:spcBef>
              <a:spcAft>
                <a:spcPts val="0"/>
              </a:spcAft>
            </a:pPr>
            <a:r>
              <a:rPr lang="en-US" sz="2000" dirty="0" smtClean="0"/>
              <a:t>Help hospital leaders better understand how to address the issue of patient safety for LEP and culturally diverse patients</a:t>
            </a:r>
          </a:p>
          <a:p>
            <a:pPr lvl="1" eaLnBrk="1" hangingPunct="1">
              <a:spcBef>
                <a:spcPts val="0"/>
              </a:spcBef>
              <a:spcAft>
                <a:spcPts val="0"/>
              </a:spcAft>
            </a:pPr>
            <a:endParaRPr lang="en-US" sz="2000" dirty="0" smtClean="0"/>
          </a:p>
          <a:p>
            <a:pPr eaLnBrk="1" hangingPunct="1">
              <a:spcBef>
                <a:spcPts val="0"/>
              </a:spcBef>
              <a:spcAft>
                <a:spcPts val="0"/>
              </a:spcAft>
            </a:pPr>
            <a:r>
              <a:rPr lang="en-US" sz="2400" dirty="0" smtClean="0"/>
              <a:t>Content of the Guide: </a:t>
            </a:r>
          </a:p>
          <a:p>
            <a:pPr lvl="1" eaLnBrk="1" hangingPunct="1">
              <a:spcBef>
                <a:spcPts val="0"/>
              </a:spcBef>
              <a:spcAft>
                <a:spcPts val="0"/>
              </a:spcAft>
            </a:pPr>
            <a:r>
              <a:rPr lang="en-US" sz="2000" dirty="0" smtClean="0"/>
              <a:t>Foster a Supportive </a:t>
            </a:r>
            <a:r>
              <a:rPr lang="en-US" sz="2000" b="1" i="1" dirty="0" smtClean="0"/>
              <a:t>Culture</a:t>
            </a:r>
            <a:r>
              <a:rPr lang="en-US" sz="2000" dirty="0" smtClean="0"/>
              <a:t> for Safety of Diverse Patient Populations</a:t>
            </a:r>
          </a:p>
          <a:p>
            <a:pPr lvl="1" eaLnBrk="1" hangingPunct="1">
              <a:spcBef>
                <a:spcPts val="0"/>
              </a:spcBef>
              <a:spcAft>
                <a:spcPts val="0"/>
              </a:spcAft>
            </a:pPr>
            <a:r>
              <a:rPr lang="en-US" sz="2000" dirty="0" smtClean="0"/>
              <a:t>Adapt Current Systems To Better </a:t>
            </a:r>
            <a:r>
              <a:rPr lang="en-US" sz="2000" b="1" i="1" dirty="0" smtClean="0"/>
              <a:t>Identify</a:t>
            </a:r>
            <a:r>
              <a:rPr lang="en-US" sz="2000" dirty="0" smtClean="0"/>
              <a:t> Medical Errors Among LEP Patients</a:t>
            </a:r>
          </a:p>
          <a:p>
            <a:pPr lvl="1" eaLnBrk="1" hangingPunct="1">
              <a:spcBef>
                <a:spcPts val="0"/>
              </a:spcBef>
              <a:spcAft>
                <a:spcPts val="0"/>
              </a:spcAft>
            </a:pPr>
            <a:r>
              <a:rPr lang="en-US" sz="2000" dirty="0" smtClean="0"/>
              <a:t>Improve </a:t>
            </a:r>
            <a:r>
              <a:rPr lang="en-US" sz="2000" b="1" i="1" dirty="0" smtClean="0"/>
              <a:t>Reporting</a:t>
            </a:r>
            <a:r>
              <a:rPr lang="en-US" sz="2000" dirty="0" smtClean="0"/>
              <a:t> of Medical Errors for LEP Patients</a:t>
            </a:r>
          </a:p>
          <a:p>
            <a:pPr lvl="1" eaLnBrk="1" hangingPunct="1">
              <a:spcBef>
                <a:spcPts val="0"/>
              </a:spcBef>
              <a:spcAft>
                <a:spcPts val="0"/>
              </a:spcAft>
            </a:pPr>
            <a:r>
              <a:rPr lang="en-US" sz="2000" dirty="0" smtClean="0"/>
              <a:t>Routinely </a:t>
            </a:r>
            <a:r>
              <a:rPr lang="en-US" sz="2000" b="1" i="1" dirty="0" smtClean="0"/>
              <a:t>Monitor</a:t>
            </a:r>
            <a:r>
              <a:rPr lang="en-US" sz="2000" dirty="0" smtClean="0"/>
              <a:t> Patient Safety for LEP Patients </a:t>
            </a:r>
          </a:p>
          <a:p>
            <a:pPr lvl="1" eaLnBrk="1" hangingPunct="1">
              <a:spcBef>
                <a:spcPts val="0"/>
              </a:spcBef>
              <a:spcAft>
                <a:spcPts val="0"/>
              </a:spcAft>
            </a:pPr>
            <a:r>
              <a:rPr lang="en-US" sz="2000" b="1" i="1" dirty="0" smtClean="0"/>
              <a:t>Address</a:t>
            </a:r>
            <a:r>
              <a:rPr lang="en-US" sz="2000" dirty="0" smtClean="0"/>
              <a:t> Root Causes To Prevent Medical Errors Among LEP Patients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2600" b="1" dirty="0" smtClean="0"/>
              <a:t>Improving Team Communication To Foster Safety for LEP Patients: </a:t>
            </a:r>
            <a:r>
              <a:rPr lang="en-US" sz="2600" b="1" dirty="0" err="1" smtClean="0"/>
              <a:t>TeamSTEPPS</a:t>
            </a:r>
            <a:r>
              <a:rPr lang="en-US" sz="2600" b="1" baseline="30000" dirty="0" smtClean="0"/>
              <a:t>®</a:t>
            </a:r>
            <a:r>
              <a:rPr lang="en-US" sz="2600" baseline="30000" dirty="0" smtClean="0"/>
              <a:t> </a:t>
            </a:r>
          </a:p>
        </p:txBody>
      </p:sp>
      <p:sp>
        <p:nvSpPr>
          <p:cNvPr id="22531" name="Rectangle 3"/>
          <p:cNvSpPr>
            <a:spLocks noGrp="1" noChangeArrowheads="1"/>
          </p:cNvSpPr>
          <p:nvPr>
            <p:ph idx="1"/>
          </p:nvPr>
        </p:nvSpPr>
        <p:spPr>
          <a:xfrm>
            <a:off x="1370013" y="1827213"/>
            <a:ext cx="6859587" cy="4114800"/>
          </a:xfrm>
        </p:spPr>
        <p:txBody>
          <a:bodyPr/>
          <a:lstStyle/>
          <a:p>
            <a:pPr eaLnBrk="1" hangingPunct="1"/>
            <a:r>
              <a:rPr lang="en-US" sz="2000" dirty="0" smtClean="0"/>
              <a:t>Several activities can be implemented to prevent errors in the short term—primary among these is the use of </a:t>
            </a:r>
            <a:r>
              <a:rPr lang="en-US" sz="2000" b="1" dirty="0" err="1" smtClean="0"/>
              <a:t>TeamSTEPPS</a:t>
            </a:r>
            <a:endParaRPr lang="en-US" sz="2000" b="1" dirty="0" smtClean="0"/>
          </a:p>
          <a:p>
            <a:pPr eaLnBrk="1" hangingPunct="1"/>
            <a:r>
              <a:rPr lang="en-US" sz="2000" dirty="0" smtClean="0"/>
              <a:t>In November 2006, the Agency for Healthcare Research and Quality, in collaboration with the Department of Defense, released </a:t>
            </a:r>
            <a:r>
              <a:rPr lang="en-US" sz="2000" dirty="0" err="1" smtClean="0"/>
              <a:t>TeamSTEPPS</a:t>
            </a:r>
            <a:r>
              <a:rPr lang="en-US" sz="2000" dirty="0" smtClean="0"/>
              <a:t> </a:t>
            </a:r>
            <a:r>
              <a:rPr lang="en-US" sz="2000" dirty="0" smtClean="0"/>
              <a:t>as the national standard for team training in health care</a:t>
            </a:r>
          </a:p>
          <a:p>
            <a:pPr eaLnBrk="1" hangingPunct="1"/>
            <a:r>
              <a:rPr lang="en-US" sz="2000" dirty="0" err="1" smtClean="0"/>
              <a:t>TeamSTEPPS</a:t>
            </a:r>
            <a:r>
              <a:rPr lang="en-US" sz="2000" dirty="0" smtClean="0"/>
              <a:t> is an evidence-based teamwork system aimed at optimizing patient outcomes by improving communication and other teamwork skills among health care professionals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304800"/>
            <a:ext cx="7313613" cy="1295400"/>
          </a:xfrm>
        </p:spPr>
        <p:txBody>
          <a:bodyPr/>
          <a:lstStyle/>
          <a:p>
            <a:pPr eaLnBrk="1" hangingPunct="1"/>
            <a:r>
              <a:rPr lang="en-US" sz="2800" b="1" dirty="0" smtClean="0"/>
              <a:t>Improving Team Communication To Foster Safety for LEP Patients: </a:t>
            </a:r>
            <a:r>
              <a:rPr lang="en-US" sz="2800" b="1" dirty="0" err="1" smtClean="0"/>
              <a:t>TeamSTEPPS</a:t>
            </a:r>
            <a:r>
              <a:rPr lang="en-US" sz="2800" b="1" baseline="30000" dirty="0" smtClean="0"/>
              <a:t>®</a:t>
            </a:r>
            <a:r>
              <a:rPr lang="en-US" sz="2800" dirty="0" smtClean="0"/>
              <a:t> </a:t>
            </a:r>
          </a:p>
        </p:txBody>
      </p:sp>
      <p:sp>
        <p:nvSpPr>
          <p:cNvPr id="23555" name="Rectangle 3"/>
          <p:cNvSpPr>
            <a:spLocks noGrp="1" noChangeArrowheads="1"/>
          </p:cNvSpPr>
          <p:nvPr>
            <p:ph idx="1"/>
          </p:nvPr>
        </p:nvSpPr>
        <p:spPr>
          <a:xfrm>
            <a:off x="1295400" y="1828800"/>
            <a:ext cx="3276600" cy="3429000"/>
          </a:xfrm>
        </p:spPr>
        <p:txBody>
          <a:bodyPr/>
          <a:lstStyle/>
          <a:p>
            <a:pPr marL="0" indent="0" eaLnBrk="1" hangingPunct="1">
              <a:buNone/>
            </a:pPr>
            <a:r>
              <a:rPr lang="en-US" sz="1800" dirty="0" smtClean="0"/>
              <a:t>The </a:t>
            </a:r>
            <a:r>
              <a:rPr lang="en-US" sz="1800" b="1" dirty="0" err="1" smtClean="0"/>
              <a:t>TeamSTEPPS</a:t>
            </a:r>
            <a:r>
              <a:rPr lang="en-US" sz="1800" b="1" dirty="0" smtClean="0"/>
              <a:t> LEP module </a:t>
            </a:r>
            <a:r>
              <a:rPr lang="en-US" sz="1800" dirty="0" smtClean="0"/>
              <a:t>trains inter-professional care teams working together in hospital units </a:t>
            </a:r>
            <a:r>
              <a:rPr lang="en-US" sz="1800" b="1" dirty="0" smtClean="0"/>
              <a:t>to acquire the knowledge, attitudes, and team behaviors</a:t>
            </a:r>
            <a:r>
              <a:rPr lang="en-US" sz="1800" dirty="0" smtClean="0"/>
              <a:t> needed to reduce the number and severity of patient safety events affecting LEP and culturally diverse patients</a:t>
            </a:r>
          </a:p>
          <a:p>
            <a:pPr marL="0" indent="0" eaLnBrk="1" hangingPunct="1">
              <a:buNone/>
            </a:pPr>
            <a:endParaRPr lang="en-US" sz="1800" dirty="0" smtClean="0">
              <a:hlinkClick r:id="rId3"/>
            </a:endParaRPr>
          </a:p>
          <a:p>
            <a:pPr marL="0" indent="0" eaLnBrk="1" hangingPunct="1">
              <a:buFont typeface="Wingdings" pitchFamily="2" charset="2"/>
              <a:buNone/>
            </a:pPr>
            <a:endParaRPr lang="en-US" sz="1800" dirty="0" smtClean="0"/>
          </a:p>
          <a:p>
            <a:pPr marL="0" indent="0" eaLnBrk="1" hangingPunct="1">
              <a:lnSpc>
                <a:spcPct val="80000"/>
              </a:lnSpc>
              <a:buFont typeface="Wingdings" pitchFamily="2" charset="2"/>
              <a:buNone/>
            </a:pPr>
            <a:endParaRPr lang="en-US" sz="1900" dirty="0" smtClean="0"/>
          </a:p>
        </p:txBody>
      </p:sp>
      <p:pic>
        <p:nvPicPr>
          <p:cNvPr id="23556" name="Picture 6"/>
          <p:cNvPicPr>
            <a:picLocks noChangeAspect="1" noChangeArrowheads="1"/>
          </p:cNvPicPr>
          <p:nvPr/>
        </p:nvPicPr>
        <p:blipFill>
          <a:blip r:embed="rId4" cstate="print"/>
          <a:srcRect/>
          <a:stretch>
            <a:fillRect/>
          </a:stretch>
        </p:blipFill>
        <p:spPr bwMode="auto">
          <a:xfrm>
            <a:off x="4724400" y="1905000"/>
            <a:ext cx="4191000" cy="2895600"/>
          </a:xfrm>
          <a:prstGeom prst="rect">
            <a:avLst/>
          </a:prstGeom>
          <a:noFill/>
          <a:ln w="9525">
            <a:noFill/>
            <a:miter lim="800000"/>
            <a:headEnd/>
            <a:tailEnd/>
          </a:ln>
        </p:spPr>
      </p:pic>
      <p:sp>
        <p:nvSpPr>
          <p:cNvPr id="5" name="TextBox 4"/>
          <p:cNvSpPr txBox="1"/>
          <p:nvPr/>
        </p:nvSpPr>
        <p:spPr>
          <a:xfrm>
            <a:off x="2895600" y="5486400"/>
            <a:ext cx="3810000" cy="646331"/>
          </a:xfrm>
          <a:prstGeom prst="rect">
            <a:avLst/>
          </a:prstGeom>
          <a:noFill/>
        </p:spPr>
        <p:txBody>
          <a:bodyPr wrap="square" rtlCol="0">
            <a:spAutoFit/>
          </a:bodyPr>
          <a:lstStyle/>
          <a:p>
            <a:pPr algn="ctr"/>
            <a:r>
              <a:rPr lang="en-US" dirty="0" smtClean="0">
                <a:hlinkClick r:id="rId3"/>
              </a:rPr>
              <a:t>http://teamstepps.ahrq.gov/</a:t>
            </a:r>
            <a:endParaRPr lang="en-US" dirty="0" smtClean="0"/>
          </a:p>
          <a:p>
            <a:pPr algn="ct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b="1" dirty="0" smtClean="0"/>
              <a:t>Summary </a:t>
            </a:r>
          </a:p>
        </p:txBody>
      </p:sp>
      <p:sp>
        <p:nvSpPr>
          <p:cNvPr id="24579" name="Rectangle 3"/>
          <p:cNvSpPr>
            <a:spLocks noGrp="1" noChangeArrowheads="1"/>
          </p:cNvSpPr>
          <p:nvPr>
            <p:ph idx="1"/>
          </p:nvPr>
        </p:nvSpPr>
        <p:spPr>
          <a:xfrm>
            <a:off x="1371600" y="1676400"/>
            <a:ext cx="7313612" cy="4573587"/>
          </a:xfrm>
        </p:spPr>
        <p:txBody>
          <a:bodyPr/>
          <a:lstStyle/>
          <a:p>
            <a:pPr eaLnBrk="1" hangingPunct="1"/>
            <a:r>
              <a:rPr lang="en-US" sz="2000" dirty="0" smtClean="0"/>
              <a:t>Adverse events that affect LEP patients are more frequently caused by communication problems and are more likely to result in serious harm compared to English-speaking patients</a:t>
            </a:r>
          </a:p>
          <a:p>
            <a:pPr eaLnBrk="1" hangingPunct="1"/>
            <a:r>
              <a:rPr lang="en-US" sz="2000" dirty="0" smtClean="0"/>
              <a:t>Failure to address language and cultural factors in the care of LEP patients has significant implications for quality, patient safety, and hospital costs</a:t>
            </a:r>
          </a:p>
          <a:p>
            <a:pPr eaLnBrk="1" hangingPunct="1"/>
            <a:r>
              <a:rPr lang="en-US" sz="2000" dirty="0" smtClean="0"/>
              <a:t>Hospitals are beginning to engage in a systematic approach to better identify and prevent medical errors and adverse events among LEP patients</a:t>
            </a:r>
          </a:p>
          <a:p>
            <a:pPr eaLnBrk="1" hangingPunct="1"/>
            <a:r>
              <a:rPr lang="en-US" sz="2000" dirty="0" smtClean="0"/>
              <a:t>A basic set of activities and strategies can help hospital leaders initiate an agenda to address patient safety risks and inequities in care for LEP and culturally diverse patients</a:t>
            </a:r>
          </a:p>
          <a:p>
            <a:pPr eaLnBrk="1" hangingPunct="1">
              <a:lnSpc>
                <a:spcPct val="80000"/>
              </a:lnSpc>
            </a:pPr>
            <a:endParaRPr lang="en-US" sz="21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457200" y="228600"/>
            <a:ext cx="7770812" cy="533400"/>
          </a:xfrm>
        </p:spPr>
        <p:txBody>
          <a:bodyPr/>
          <a:lstStyle/>
          <a:p>
            <a:pPr eaLnBrk="1" hangingPunct="1"/>
            <a:r>
              <a:rPr lang="en-US" sz="3200" b="1" dirty="0" smtClean="0"/>
              <a:t>References</a:t>
            </a:r>
          </a:p>
        </p:txBody>
      </p:sp>
      <p:sp>
        <p:nvSpPr>
          <p:cNvPr id="25603" name="Rectangle 3"/>
          <p:cNvSpPr>
            <a:spLocks noGrp="1" noChangeArrowheads="1"/>
          </p:cNvSpPr>
          <p:nvPr>
            <p:ph idx="4294967295"/>
          </p:nvPr>
        </p:nvSpPr>
        <p:spPr>
          <a:xfrm>
            <a:off x="457200" y="762000"/>
            <a:ext cx="8229600" cy="5638800"/>
          </a:xfrm>
        </p:spPr>
        <p:txBody>
          <a:bodyPr/>
          <a:lstStyle/>
          <a:p>
            <a:pPr marL="228600" indent="-228600">
              <a:spcBef>
                <a:spcPts val="0"/>
              </a:spcBef>
            </a:pPr>
            <a:r>
              <a:rPr lang="en-US" sz="1200" dirty="0" smtClean="0"/>
              <a:t>Institute of Medicine, Committee on Quality of Health Care in America. To err is human: building safer health system. Washington: National Academies Press; 2000.</a:t>
            </a:r>
          </a:p>
          <a:p>
            <a:pPr marL="228600" indent="-228600">
              <a:spcBef>
                <a:spcPts val="0"/>
              </a:spcBef>
            </a:pPr>
            <a:r>
              <a:rPr lang="en-US" sz="1200" dirty="0" smtClean="0"/>
              <a:t>Institute of Medicine, Committee on Quality of Health Care in America. Crossing the </a:t>
            </a:r>
            <a:r>
              <a:rPr lang="en-US" sz="1200" dirty="0" smtClean="0"/>
              <a:t>quality chasm: a new health system for the 21st century. </a:t>
            </a:r>
            <a:r>
              <a:rPr lang="en-US" sz="1200" dirty="0" smtClean="0"/>
              <a:t>Washington: National Academies Press; 2001.</a:t>
            </a:r>
          </a:p>
          <a:p>
            <a:pPr marL="228600" indent="-228600">
              <a:spcBef>
                <a:spcPts val="0"/>
              </a:spcBef>
            </a:pPr>
            <a:r>
              <a:rPr lang="en-US" sz="1200" dirty="0" err="1" smtClean="0"/>
              <a:t>Divi</a:t>
            </a:r>
            <a:r>
              <a:rPr lang="en-US" sz="1200" dirty="0" smtClean="0"/>
              <a:t> C, Koss RG, Schmaltz SP, </a:t>
            </a:r>
            <a:r>
              <a:rPr lang="en-US" sz="1200" dirty="0" smtClean="0"/>
              <a:t>et al. </a:t>
            </a:r>
            <a:r>
              <a:rPr lang="en-US" sz="1200" dirty="0" smtClean="0"/>
              <a:t>Language proficiency and adverse events in </a:t>
            </a:r>
            <a:r>
              <a:rPr lang="en-US" sz="1200" dirty="0" smtClean="0"/>
              <a:t>U.S. </a:t>
            </a:r>
            <a:r>
              <a:rPr lang="en-US" sz="1200" dirty="0" smtClean="0"/>
              <a:t>hospitals: a pilot study. </a:t>
            </a:r>
            <a:r>
              <a:rPr lang="en-US" sz="1200" dirty="0" err="1" smtClean="0"/>
              <a:t>Int</a:t>
            </a:r>
            <a:r>
              <a:rPr lang="en-US" sz="1200" dirty="0" smtClean="0"/>
              <a:t> J </a:t>
            </a:r>
            <a:r>
              <a:rPr lang="en-US" sz="1200" dirty="0" err="1" smtClean="0"/>
              <a:t>Qual</a:t>
            </a:r>
            <a:r>
              <a:rPr lang="en-US" sz="1200" dirty="0" smtClean="0"/>
              <a:t> Health </a:t>
            </a:r>
            <a:r>
              <a:rPr lang="en-US" sz="1200" dirty="0" smtClean="0"/>
              <a:t>Care </a:t>
            </a:r>
            <a:r>
              <a:rPr lang="en-US" sz="1200" dirty="0" smtClean="0"/>
              <a:t>2007;19(2):60-67. </a:t>
            </a:r>
            <a:r>
              <a:rPr lang="en-US" sz="1200" dirty="0" err="1" smtClean="0"/>
              <a:t>Epub</a:t>
            </a:r>
            <a:r>
              <a:rPr lang="en-US" sz="1200" dirty="0" smtClean="0"/>
              <a:t> 2007 Feb </a:t>
            </a:r>
            <a:r>
              <a:rPr lang="en-US" sz="1200" dirty="0" smtClean="0"/>
              <a:t>2.</a:t>
            </a:r>
            <a:endParaRPr lang="en-US" sz="1200" dirty="0" smtClean="0"/>
          </a:p>
          <a:p>
            <a:pPr marL="228600" indent="-228600">
              <a:spcBef>
                <a:spcPts val="0"/>
              </a:spcBef>
            </a:pPr>
            <a:r>
              <a:rPr lang="en-US" sz="1200" dirty="0" smtClean="0"/>
              <a:t>Cohen AL, </a:t>
            </a:r>
            <a:r>
              <a:rPr lang="en-US" sz="1200" dirty="0" err="1" smtClean="0"/>
              <a:t>Rivara</a:t>
            </a:r>
            <a:r>
              <a:rPr lang="en-US" sz="1200" dirty="0" smtClean="0"/>
              <a:t> F, Marcuse EK, </a:t>
            </a:r>
            <a:r>
              <a:rPr lang="en-US" sz="1200" dirty="0" smtClean="0"/>
              <a:t>et al. </a:t>
            </a:r>
            <a:r>
              <a:rPr lang="en-US" sz="1200" dirty="0" smtClean="0"/>
              <a:t>Are language barriers associated with serious medical events in hospitalized pediatric patients? </a:t>
            </a:r>
            <a:r>
              <a:rPr lang="en-US" sz="1200" dirty="0" smtClean="0"/>
              <a:t>Pediatrics </a:t>
            </a:r>
            <a:r>
              <a:rPr lang="en-US" sz="1200" dirty="0" smtClean="0"/>
              <a:t>2005;116(3):</a:t>
            </a:r>
            <a:r>
              <a:rPr lang="en-US" sz="1200" dirty="0" smtClean="0"/>
              <a:t>575-9</a:t>
            </a:r>
            <a:r>
              <a:rPr lang="en-US" sz="1200" dirty="0" smtClean="0"/>
              <a:t>. </a:t>
            </a:r>
          </a:p>
          <a:p>
            <a:pPr marL="228600" indent="-228600">
              <a:spcBef>
                <a:spcPts val="0"/>
              </a:spcBef>
            </a:pPr>
            <a:r>
              <a:rPr lang="en-US" sz="1200" dirty="0" smtClean="0"/>
              <a:t>Flores G, Laws MB, Mayo SJ, et al. Errors in medical interpretation and their potential clinical consequences in pediatric encounters. </a:t>
            </a:r>
            <a:r>
              <a:rPr lang="en-US" sz="1200" dirty="0" smtClean="0"/>
              <a:t>Pediatrics 2003;111(1</a:t>
            </a:r>
            <a:r>
              <a:rPr lang="en-US" sz="1200" dirty="0" smtClean="0"/>
              <a:t>):6-14.</a:t>
            </a:r>
          </a:p>
          <a:p>
            <a:pPr marL="228600" indent="-228600">
              <a:spcBef>
                <a:spcPts val="0"/>
              </a:spcBef>
            </a:pPr>
            <a:r>
              <a:rPr lang="en-US" sz="1200" dirty="0" smtClean="0"/>
              <a:t>Root Causes </a:t>
            </a:r>
            <a:r>
              <a:rPr lang="en-US" sz="1200" dirty="0" smtClean="0"/>
              <a:t>for Sentinel Events. </a:t>
            </a:r>
            <a:r>
              <a:rPr lang="en-US" sz="1200" dirty="0" smtClean="0"/>
              <a:t>Oakbrook Terrace, IL: </a:t>
            </a:r>
            <a:r>
              <a:rPr lang="en-US" sz="1200" dirty="0" smtClean="0"/>
              <a:t>The </a:t>
            </a:r>
            <a:r>
              <a:rPr lang="en-US" sz="1200" dirty="0" smtClean="0"/>
              <a:t>Joint Commission. Available </a:t>
            </a:r>
            <a:r>
              <a:rPr lang="en-US" sz="1200" dirty="0" smtClean="0"/>
              <a:t>at</a:t>
            </a:r>
            <a:r>
              <a:rPr lang="en-US" sz="1200" dirty="0" smtClean="0"/>
              <a:t>: </a:t>
            </a:r>
            <a:r>
              <a:rPr lang="en-US" sz="1200" dirty="0" smtClean="0">
                <a:hlinkClick r:id="rId2"/>
              </a:rPr>
              <a:t>http</a:t>
            </a:r>
            <a:r>
              <a:rPr lang="en-US" sz="1200" dirty="0" smtClean="0">
                <a:hlinkClick r:id="rId2"/>
              </a:rPr>
              <a:t>://</a:t>
            </a:r>
            <a:r>
              <a:rPr lang="en-US" sz="1200" dirty="0" smtClean="0">
                <a:hlinkClick r:id="rId2"/>
              </a:rPr>
              <a:t>www.jointcommission.org/assets/1/18/Root_Causes_Event_Type_2004-3Q2011.pdf</a:t>
            </a:r>
            <a:r>
              <a:rPr lang="en-US" sz="1200" dirty="0" smtClean="0"/>
              <a:t>.   </a:t>
            </a:r>
            <a:endParaRPr lang="en-US" sz="1200" dirty="0" smtClean="0"/>
          </a:p>
          <a:p>
            <a:pPr marL="228600" indent="-228600">
              <a:spcBef>
                <a:spcPts val="0"/>
              </a:spcBef>
            </a:pPr>
            <a:r>
              <a:rPr lang="en-US" sz="1200" dirty="0" smtClean="0"/>
              <a:t>American </a:t>
            </a:r>
            <a:r>
              <a:rPr lang="en-US" sz="1200" dirty="0" smtClean="0"/>
              <a:t>Community </a:t>
            </a:r>
            <a:r>
              <a:rPr lang="en-US" sz="1200" dirty="0" smtClean="0"/>
              <a:t>Survey </a:t>
            </a:r>
            <a:r>
              <a:rPr lang="en-US" sz="1200" dirty="0" smtClean="0"/>
              <a:t>data accessed through American </a:t>
            </a:r>
            <a:r>
              <a:rPr lang="en-US" sz="1200" dirty="0" err="1" smtClean="0"/>
              <a:t>Factfinder</a:t>
            </a:r>
            <a:r>
              <a:rPr lang="en-US" sz="1200" dirty="0" smtClean="0"/>
              <a:t>. </a:t>
            </a:r>
            <a:r>
              <a:rPr lang="en-US" sz="1200" dirty="0" smtClean="0"/>
              <a:t>Suitland, </a:t>
            </a:r>
            <a:r>
              <a:rPr lang="en-US" sz="1200" dirty="0" smtClean="0"/>
              <a:t>MD: U.S. Census </a:t>
            </a:r>
            <a:r>
              <a:rPr lang="en-US" sz="1200" dirty="0" smtClean="0"/>
              <a:t>Bureau; 2009</a:t>
            </a:r>
            <a:r>
              <a:rPr lang="en-US" sz="1200" dirty="0" smtClean="0"/>
              <a:t>. Available </a:t>
            </a:r>
            <a:r>
              <a:rPr lang="en-US" sz="1200" dirty="0" smtClean="0"/>
              <a:t>at:  </a:t>
            </a:r>
            <a:r>
              <a:rPr lang="en-US" sz="1200" dirty="0" smtClean="0">
                <a:hlinkClick r:id="rId3"/>
              </a:rPr>
              <a:t>http://factfinder.census.gov/home/saff/main.html?_lang=en</a:t>
            </a:r>
            <a:r>
              <a:rPr lang="en-US" sz="1200" dirty="0" smtClean="0"/>
              <a:t>. </a:t>
            </a:r>
          </a:p>
          <a:p>
            <a:pPr marL="228600" indent="-228600">
              <a:spcBef>
                <a:spcPts val="0"/>
              </a:spcBef>
            </a:pPr>
            <a:r>
              <a:rPr lang="en-US" sz="1200" dirty="0" smtClean="0"/>
              <a:t>John-</a:t>
            </a:r>
            <a:r>
              <a:rPr lang="en-US" sz="1200" dirty="0" err="1" smtClean="0"/>
              <a:t>Baptiste</a:t>
            </a:r>
            <a:r>
              <a:rPr lang="en-US" sz="1200" dirty="0" smtClean="0"/>
              <a:t> A, </a:t>
            </a:r>
            <a:r>
              <a:rPr lang="en-US" sz="1200" dirty="0" err="1" smtClean="0"/>
              <a:t>Naglie</a:t>
            </a:r>
            <a:r>
              <a:rPr lang="en-US" sz="1200" dirty="0" smtClean="0"/>
              <a:t> G, Tomlinson G, et al. The effect of English language proficiency on length of stay and in-hospital mortality. J Gen Intern </a:t>
            </a:r>
            <a:r>
              <a:rPr lang="en-US" sz="1200" dirty="0" smtClean="0"/>
              <a:t>Med </a:t>
            </a:r>
            <a:r>
              <a:rPr lang="en-US" sz="1200" dirty="0" smtClean="0"/>
              <a:t>2004;19(3):</a:t>
            </a:r>
            <a:r>
              <a:rPr lang="en-US" sz="1200" dirty="0" smtClean="0"/>
              <a:t>221-8</a:t>
            </a:r>
            <a:r>
              <a:rPr lang="en-US" sz="1200" dirty="0" smtClean="0"/>
              <a:t>.</a:t>
            </a:r>
          </a:p>
          <a:p>
            <a:pPr marL="228600" indent="-228600">
              <a:spcBef>
                <a:spcPts val="0"/>
              </a:spcBef>
            </a:pPr>
            <a:r>
              <a:rPr lang="en-US" sz="1200" dirty="0" smtClean="0"/>
              <a:t>Graham CL, Ivey SL, </a:t>
            </a:r>
            <a:r>
              <a:rPr lang="en-US" sz="1200" dirty="0" err="1" smtClean="0"/>
              <a:t>Neuhauser</a:t>
            </a:r>
            <a:r>
              <a:rPr lang="en-US" sz="1200" dirty="0" smtClean="0"/>
              <a:t> L. From </a:t>
            </a:r>
            <a:r>
              <a:rPr lang="en-US" sz="1200" dirty="0" smtClean="0"/>
              <a:t>hospital to home: assessing the transitional care needs of vulnerable seniors. </a:t>
            </a:r>
            <a:r>
              <a:rPr lang="en-US" sz="1200" dirty="0" smtClean="0"/>
              <a:t>The </a:t>
            </a:r>
            <a:r>
              <a:rPr lang="en-US" sz="1200" dirty="0" smtClean="0"/>
              <a:t>Gerontologist 2009;49(1</a:t>
            </a:r>
            <a:r>
              <a:rPr lang="en-US" sz="1200" dirty="0" smtClean="0"/>
              <a:t>):23-33.</a:t>
            </a:r>
          </a:p>
          <a:p>
            <a:pPr marL="228600" indent="-228600">
              <a:spcBef>
                <a:spcPts val="0"/>
              </a:spcBef>
            </a:pPr>
            <a:r>
              <a:rPr lang="en-US" sz="1200" dirty="0" smtClean="0"/>
              <a:t>Jiang HJ, Andrews R, </a:t>
            </a:r>
            <a:r>
              <a:rPr lang="en-US" sz="1200" dirty="0" err="1" smtClean="0"/>
              <a:t>Stryer</a:t>
            </a:r>
            <a:r>
              <a:rPr lang="en-US" sz="1200" dirty="0" smtClean="0"/>
              <a:t> D, </a:t>
            </a:r>
            <a:r>
              <a:rPr lang="en-US" sz="1200" dirty="0" smtClean="0"/>
              <a:t>et al. </a:t>
            </a:r>
            <a:r>
              <a:rPr lang="en-US" sz="1200" dirty="0" smtClean="0"/>
              <a:t>Racial/ethnic disparities in potentially preventable readmissions: the case of diabetes. Am J Public </a:t>
            </a:r>
            <a:r>
              <a:rPr lang="en-US" sz="1200" dirty="0" smtClean="0"/>
              <a:t>Health </a:t>
            </a:r>
            <a:r>
              <a:rPr lang="en-US" sz="1200" dirty="0" smtClean="0"/>
              <a:t>2005;95(9):</a:t>
            </a:r>
            <a:r>
              <a:rPr lang="en-US" sz="1200" dirty="0" smtClean="0"/>
              <a:t>1561-7</a:t>
            </a:r>
            <a:r>
              <a:rPr lang="en-US" sz="1200" dirty="0" smtClean="0"/>
              <a:t>.</a:t>
            </a:r>
          </a:p>
          <a:p>
            <a:pPr marL="228600" indent="-228600">
              <a:spcBef>
                <a:spcPts val="0"/>
              </a:spcBef>
            </a:pPr>
            <a:r>
              <a:rPr lang="en-US" sz="1200" dirty="0" smtClean="0"/>
              <a:t>Price-Wise G. Language, </a:t>
            </a:r>
            <a:r>
              <a:rPr lang="en-US" sz="1200" dirty="0" smtClean="0"/>
              <a:t>culture</a:t>
            </a:r>
            <a:r>
              <a:rPr lang="en-US" sz="1200" dirty="0" smtClean="0"/>
              <a:t>, and </a:t>
            </a:r>
            <a:r>
              <a:rPr lang="en-US" sz="1200" dirty="0" smtClean="0"/>
              <a:t>medical tragedy</a:t>
            </a:r>
            <a:r>
              <a:rPr lang="en-US" sz="1200" dirty="0" smtClean="0"/>
              <a:t>: </a:t>
            </a:r>
            <a:r>
              <a:rPr lang="en-US" sz="1200" dirty="0" smtClean="0"/>
              <a:t>the case </a:t>
            </a:r>
            <a:r>
              <a:rPr lang="en-US" sz="1200" dirty="0" smtClean="0"/>
              <a:t>of Willie Ramirez. Health Affairs </a:t>
            </a:r>
            <a:r>
              <a:rPr lang="en-US" sz="1200" dirty="0" smtClean="0"/>
              <a:t>Blog 2008 Nov 19. </a:t>
            </a:r>
            <a:r>
              <a:rPr lang="en-US" sz="1200" dirty="0" smtClean="0"/>
              <a:t>Available at: </a:t>
            </a:r>
            <a:r>
              <a:rPr lang="en-US" sz="1200" dirty="0" smtClean="0">
                <a:hlinkClick r:id="rId4"/>
              </a:rPr>
              <a:t>http://healthaffairs.org/blog/2008/11/19/language-culture-and-medical-tragedy-the-case-of-willie-ramirez/</a:t>
            </a:r>
            <a:r>
              <a:rPr lang="en-US" sz="1200" dirty="0" smtClean="0"/>
              <a:t>.</a:t>
            </a:r>
          </a:p>
          <a:p>
            <a:pPr marL="228600" indent="-228600">
              <a:spcBef>
                <a:spcPts val="0"/>
              </a:spcBef>
            </a:pPr>
            <a:r>
              <a:rPr lang="en-US" sz="1200" dirty="0" err="1" smtClean="0"/>
              <a:t>Quan</a:t>
            </a:r>
            <a:r>
              <a:rPr lang="en-US" sz="1200" dirty="0" smtClean="0"/>
              <a:t> K. The </a:t>
            </a:r>
            <a:r>
              <a:rPr lang="en-US" sz="1200" dirty="0" smtClean="0"/>
              <a:t>high costs of language barriers in medical malpractice. Berkeley: University </a:t>
            </a:r>
            <a:r>
              <a:rPr lang="en-US" sz="1200" dirty="0" smtClean="0"/>
              <a:t>of </a:t>
            </a:r>
            <a:r>
              <a:rPr lang="en-US" sz="1200" dirty="0" smtClean="0"/>
              <a:t>California </a:t>
            </a:r>
            <a:r>
              <a:rPr lang="en-US" sz="1200" dirty="0" smtClean="0"/>
              <a:t>School of Public </a:t>
            </a:r>
            <a:r>
              <a:rPr lang="en-US" sz="1200" dirty="0" smtClean="0"/>
              <a:t>Health; 2010</a:t>
            </a:r>
            <a:r>
              <a:rPr lang="en-US" sz="1200" dirty="0" smtClean="0"/>
              <a:t>. Available at: </a:t>
            </a:r>
            <a:r>
              <a:rPr lang="en-US" sz="1200" dirty="0" smtClean="0">
                <a:hlinkClick r:id="rId5"/>
              </a:rPr>
              <a:t>http://www.healthlaw.org/images/stories/High_Costs_of_Language_Barriers_in_Malpractice.pdf</a:t>
            </a:r>
            <a:r>
              <a:rPr lang="en-US" sz="1200" dirty="0" smtClean="0"/>
              <a:t>.</a:t>
            </a:r>
          </a:p>
          <a:p>
            <a:pPr marL="228600" indent="-228600">
              <a:spcBef>
                <a:spcPts val="0"/>
              </a:spcBef>
            </a:pPr>
            <a:r>
              <a:rPr lang="en-US" sz="1200" dirty="0" smtClean="0"/>
              <a:t>Carbone E, </a:t>
            </a:r>
            <a:r>
              <a:rPr lang="en-US" sz="1200" dirty="0" err="1" smtClean="0"/>
              <a:t>Gorrie</a:t>
            </a:r>
            <a:r>
              <a:rPr lang="en-US" sz="1200" dirty="0" smtClean="0"/>
              <a:t> J, Oliver R. Without proper language interpretation, sight is lost in Oregon and a $350,000 verdict is reached. Legal Rev Commentary </a:t>
            </a:r>
            <a:r>
              <a:rPr lang="en-US" sz="1200" dirty="0" err="1" smtClean="0"/>
              <a:t>Suppl</a:t>
            </a:r>
            <a:r>
              <a:rPr lang="en-US" sz="1200" dirty="0" smtClean="0"/>
              <a:t> Healthcare Risk </a:t>
            </a:r>
            <a:r>
              <a:rPr lang="en-US" sz="1200" dirty="0" smtClean="0"/>
              <a:t>Manage </a:t>
            </a:r>
            <a:r>
              <a:rPr lang="en-US" sz="1200" dirty="0" smtClean="0"/>
              <a:t>2003(May 1–3).</a:t>
            </a:r>
          </a:p>
          <a:p>
            <a:pPr marL="228600" indent="-228600">
              <a:spcBef>
                <a:spcPts val="0"/>
              </a:spcBef>
            </a:pPr>
            <a:r>
              <a:rPr lang="en-US" sz="1200" dirty="0" smtClean="0"/>
              <a:t>2011 Comprehensive Accreditation Manual for Hospitals: The Official Handbook. Oakbrook Terrace, IL: Joint Commission on Accreditation of Healthcare Organizations; 2010.</a:t>
            </a:r>
            <a:r>
              <a:rPr lang="en-US" sz="1200" dirty="0" smtClean="0">
                <a:latin typeface="Arial" charset="0"/>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dirty="0" smtClean="0"/>
              <a:t>Improving Patient Safety Systems for LEP Patients</a:t>
            </a:r>
          </a:p>
        </p:txBody>
      </p:sp>
      <p:sp>
        <p:nvSpPr>
          <p:cNvPr id="5123" name="Rectangle 3"/>
          <p:cNvSpPr>
            <a:spLocks noGrp="1" noChangeArrowheads="1"/>
          </p:cNvSpPr>
          <p:nvPr>
            <p:ph idx="1"/>
          </p:nvPr>
        </p:nvSpPr>
        <p:spPr>
          <a:xfrm>
            <a:off x="1371600" y="1600200"/>
            <a:ext cx="7313612" cy="5105400"/>
          </a:xfrm>
        </p:spPr>
        <p:txBody>
          <a:bodyPr/>
          <a:lstStyle/>
          <a:p>
            <a:pPr eaLnBrk="1" hangingPunct="1"/>
            <a:r>
              <a:rPr lang="en-US" dirty="0" smtClean="0"/>
              <a:t>This presentation will:</a:t>
            </a:r>
          </a:p>
          <a:p>
            <a:pPr lvl="1" eaLnBrk="1" hangingPunct="1"/>
            <a:r>
              <a:rPr lang="en-US" dirty="0" smtClean="0"/>
              <a:t>Highlight what we know about patient safety and LEP patients</a:t>
            </a:r>
          </a:p>
          <a:p>
            <a:pPr lvl="1" eaLnBrk="1" hangingPunct="1"/>
            <a:r>
              <a:rPr lang="en-US" dirty="0" smtClean="0"/>
              <a:t>Provide evidence for why we should focus on LEP patient safety </a:t>
            </a:r>
          </a:p>
          <a:p>
            <a:pPr lvl="1" eaLnBrk="1" hangingPunct="1"/>
            <a:r>
              <a:rPr lang="en-US" dirty="0" smtClean="0"/>
              <a:t>Identify common causes of adverse events for LEP and culturally diverse patients </a:t>
            </a:r>
          </a:p>
          <a:p>
            <a:pPr lvl="1" eaLnBrk="1" hangingPunct="1"/>
            <a:r>
              <a:rPr lang="en-US" dirty="0" smtClean="0"/>
              <a:t>Present five key strategies for improving detection of medical errors and preventing high-risk scenarios from becoming safety events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b="1" dirty="0" smtClean="0"/>
              <a:t>What We Know About Patient Safety and LEP</a:t>
            </a:r>
          </a:p>
        </p:txBody>
      </p:sp>
      <p:sp>
        <p:nvSpPr>
          <p:cNvPr id="6147" name="Rectangle 3"/>
          <p:cNvSpPr>
            <a:spLocks noGrp="1" noChangeArrowheads="1"/>
          </p:cNvSpPr>
          <p:nvPr>
            <p:ph sz="half" idx="1"/>
          </p:nvPr>
        </p:nvSpPr>
        <p:spPr>
          <a:xfrm>
            <a:off x="1371600" y="1676400"/>
            <a:ext cx="5029200" cy="4724400"/>
          </a:xfrm>
        </p:spPr>
        <p:txBody>
          <a:bodyPr/>
          <a:lstStyle/>
          <a:p>
            <a:pPr eaLnBrk="1" hangingPunct="1">
              <a:spcAft>
                <a:spcPts val="600"/>
              </a:spcAft>
            </a:pPr>
            <a:r>
              <a:rPr lang="en-US" sz="2000" dirty="0" smtClean="0"/>
              <a:t>The Institute of Medicine Report </a:t>
            </a:r>
            <a:r>
              <a:rPr lang="en-US" sz="2000" b="1" i="1" dirty="0" smtClean="0"/>
              <a:t>To Err Is Human: Building a Safer Health System</a:t>
            </a:r>
            <a:r>
              <a:rPr lang="en-US" sz="2000" dirty="0" smtClean="0"/>
              <a:t> states that patients should not be harmed by care that is intended to help them</a:t>
            </a:r>
          </a:p>
          <a:p>
            <a:pPr eaLnBrk="1" hangingPunct="1">
              <a:spcAft>
                <a:spcPts val="600"/>
              </a:spcAft>
            </a:pPr>
            <a:r>
              <a:rPr lang="en-US" sz="2000" dirty="0" smtClean="0"/>
              <a:t>The Institute of Medicine Report </a:t>
            </a:r>
            <a:r>
              <a:rPr lang="en-US" sz="2000" b="1" i="1" dirty="0" smtClean="0"/>
              <a:t>Crossing the Quality Chasm</a:t>
            </a:r>
            <a:r>
              <a:rPr lang="en-US" sz="2000" dirty="0" smtClean="0"/>
              <a:t> defined patient safety as one of the essential components of high-quality health care</a:t>
            </a:r>
          </a:p>
          <a:p>
            <a:pPr eaLnBrk="1" hangingPunct="1">
              <a:spcAft>
                <a:spcPts val="600"/>
              </a:spcAft>
            </a:pPr>
            <a:r>
              <a:rPr lang="en-US" sz="2000" dirty="0" smtClean="0"/>
              <a:t>Patient safety efforts are now a central component of strategies to improve quality of care for all patients</a:t>
            </a:r>
          </a:p>
          <a:p>
            <a:pPr eaLnBrk="1" hangingPunct="1"/>
            <a:endParaRPr lang="en-US" sz="2000" dirty="0" smtClean="0"/>
          </a:p>
        </p:txBody>
      </p:sp>
      <p:sp>
        <p:nvSpPr>
          <p:cNvPr id="7" name="Content Placeholder 6"/>
          <p:cNvSpPr>
            <a:spLocks noGrp="1"/>
          </p:cNvSpPr>
          <p:nvPr>
            <p:ph sz="half" idx="2"/>
          </p:nvPr>
        </p:nvSpPr>
        <p:spPr>
          <a:xfrm>
            <a:off x="6400799" y="1600200"/>
            <a:ext cx="2282825" cy="4953000"/>
          </a:xfrm>
        </p:spPr>
        <p:txBody>
          <a:bodyPr/>
          <a:lstStyle/>
          <a:p>
            <a:pPr>
              <a:buNone/>
            </a:pPr>
            <a:endParaRPr lang="en-US" dirty="0"/>
          </a:p>
        </p:txBody>
      </p:sp>
      <p:sp>
        <p:nvSpPr>
          <p:cNvPr id="6148" name="Text Box 6"/>
          <p:cNvSpPr txBox="1">
            <a:spLocks noChangeArrowheads="1"/>
          </p:cNvSpPr>
          <p:nvPr/>
        </p:nvSpPr>
        <p:spPr bwMode="auto">
          <a:xfrm>
            <a:off x="609600" y="3733800"/>
            <a:ext cx="4343400" cy="366713"/>
          </a:xfrm>
          <a:prstGeom prst="rect">
            <a:avLst/>
          </a:prstGeom>
          <a:noFill/>
          <a:ln w="9525">
            <a:noFill/>
            <a:miter lim="800000"/>
            <a:headEnd/>
            <a:tailEnd/>
          </a:ln>
          <a:effectLst/>
        </p:spPr>
        <p:txBody>
          <a:bodyPr>
            <a:spAutoFit/>
          </a:bodyPr>
          <a:lstStyle/>
          <a:p>
            <a:pPr>
              <a:spcBef>
                <a:spcPct val="50000"/>
              </a:spcBef>
            </a:pPr>
            <a:endParaRPr lang="en-US"/>
          </a:p>
        </p:txBody>
      </p:sp>
      <p:pic>
        <p:nvPicPr>
          <p:cNvPr id="6149" name="Picture 7" descr="Err is Human"/>
          <p:cNvPicPr>
            <a:picLocks noChangeAspect="1" noChangeArrowheads="1"/>
          </p:cNvPicPr>
          <p:nvPr/>
        </p:nvPicPr>
        <p:blipFill>
          <a:blip r:embed="rId2" cstate="print"/>
          <a:srcRect/>
          <a:stretch>
            <a:fillRect/>
          </a:stretch>
        </p:blipFill>
        <p:spPr bwMode="auto">
          <a:xfrm>
            <a:off x="6858000" y="1600200"/>
            <a:ext cx="1524000" cy="2286000"/>
          </a:xfrm>
          <a:prstGeom prst="rect">
            <a:avLst/>
          </a:prstGeom>
          <a:noFill/>
          <a:ln w="25400">
            <a:solidFill>
              <a:schemeClr val="tx1"/>
            </a:solidFill>
            <a:miter lim="800000"/>
            <a:headEnd/>
            <a:tailEnd/>
          </a:ln>
        </p:spPr>
      </p:pic>
      <p:pic>
        <p:nvPicPr>
          <p:cNvPr id="6150" name="Picture 8" descr="crossing quality chasm"/>
          <p:cNvPicPr>
            <a:picLocks noChangeAspect="1" noChangeArrowheads="1"/>
          </p:cNvPicPr>
          <p:nvPr/>
        </p:nvPicPr>
        <p:blipFill>
          <a:blip r:embed="rId3" cstate="print"/>
          <a:srcRect/>
          <a:stretch>
            <a:fillRect/>
          </a:stretch>
        </p:blipFill>
        <p:spPr bwMode="auto">
          <a:xfrm>
            <a:off x="6858000" y="4191000"/>
            <a:ext cx="1535113" cy="2209800"/>
          </a:xfrm>
          <a:prstGeom prst="rect">
            <a:avLst/>
          </a:prstGeom>
          <a:noFill/>
          <a:ln w="25400">
            <a:solidFill>
              <a:schemeClr val="tx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b="1" dirty="0" smtClean="0"/>
              <a:t>What We Know About Patient Safety and LEP</a:t>
            </a:r>
          </a:p>
        </p:txBody>
      </p:sp>
      <p:sp>
        <p:nvSpPr>
          <p:cNvPr id="7171" name="Rectangle 3"/>
          <p:cNvSpPr>
            <a:spLocks noGrp="1" noChangeArrowheads="1"/>
          </p:cNvSpPr>
          <p:nvPr>
            <p:ph type="body" sz="half" idx="1"/>
          </p:nvPr>
        </p:nvSpPr>
        <p:spPr>
          <a:xfrm>
            <a:off x="1066800" y="1447800"/>
            <a:ext cx="3810000" cy="5257800"/>
          </a:xfrm>
        </p:spPr>
        <p:txBody>
          <a:bodyPr/>
          <a:lstStyle/>
          <a:p>
            <a:pPr eaLnBrk="1" hangingPunct="1">
              <a:lnSpc>
                <a:spcPct val="80000"/>
              </a:lnSpc>
              <a:buFont typeface="Wingdings" pitchFamily="2" charset="2"/>
              <a:buNone/>
            </a:pPr>
            <a:endParaRPr lang="en-US" sz="2100" dirty="0" smtClean="0"/>
          </a:p>
          <a:p>
            <a:pPr eaLnBrk="1" hangingPunct="1">
              <a:spcBef>
                <a:spcPts val="0"/>
              </a:spcBef>
            </a:pPr>
            <a:r>
              <a:rPr lang="en-US" sz="1800" dirty="0" smtClean="0"/>
              <a:t>Research demonstrates that language barriers can have a significant impact on multiple aspects of health care and contribute to disparities in patient safety between English-speaking and LEP patients</a:t>
            </a:r>
          </a:p>
          <a:p>
            <a:pPr eaLnBrk="1" hangingPunct="1"/>
            <a:r>
              <a:rPr lang="en-US" sz="1800" dirty="0" smtClean="0"/>
              <a:t>Communication problems are the most frequent</a:t>
            </a:r>
            <a:br>
              <a:rPr lang="en-US" sz="1800" dirty="0" smtClean="0"/>
            </a:br>
            <a:r>
              <a:rPr lang="en-US" sz="1800" dirty="0" smtClean="0"/>
              <a:t>root cause of serious patient safety events reported to the Joint Commission's Sentinel Event Database </a:t>
            </a:r>
          </a:p>
          <a:p>
            <a:pPr eaLnBrk="1" hangingPunct="1">
              <a:lnSpc>
                <a:spcPct val="80000"/>
              </a:lnSpc>
            </a:pPr>
            <a:endParaRPr lang="en-US" sz="2100" dirty="0" smtClean="0"/>
          </a:p>
        </p:txBody>
      </p:sp>
      <p:graphicFrame>
        <p:nvGraphicFramePr>
          <p:cNvPr id="7172" name="Object 6"/>
          <p:cNvGraphicFramePr>
            <a:graphicFrameLocks noChangeAspect="1"/>
          </p:cNvGraphicFramePr>
          <p:nvPr>
            <p:ph sz="half" idx="2"/>
          </p:nvPr>
        </p:nvGraphicFramePr>
        <p:xfrm>
          <a:off x="5105400" y="1828800"/>
          <a:ext cx="3579813" cy="3594100"/>
        </p:xfrm>
        <a:graphic>
          <a:graphicData uri="http://schemas.openxmlformats.org/presentationml/2006/ole">
            <p:oleObj spid="_x0000_s7172" name="Chart" r:id="rId3" imgW="5000625" imgH="5019853" progId="Excel.Sheet.8">
              <p:embed/>
            </p:oleObj>
          </a:graphicData>
        </a:graphic>
      </p:graphicFrame>
      <p:sp>
        <p:nvSpPr>
          <p:cNvPr id="7173" name="Text Box 8"/>
          <p:cNvSpPr txBox="1">
            <a:spLocks noChangeArrowheads="1"/>
          </p:cNvSpPr>
          <p:nvPr/>
        </p:nvSpPr>
        <p:spPr bwMode="auto">
          <a:xfrm>
            <a:off x="4876800" y="5486400"/>
            <a:ext cx="4038600" cy="838200"/>
          </a:xfrm>
          <a:prstGeom prst="rect">
            <a:avLst/>
          </a:prstGeom>
          <a:solidFill>
            <a:srgbClr val="FFFFFF"/>
          </a:solidFill>
          <a:ln w="9525">
            <a:noFill/>
            <a:miter lim="800000"/>
            <a:headEnd/>
            <a:tailEnd/>
          </a:ln>
        </p:spPr>
        <p:txBody>
          <a:bodyPr/>
          <a:lstStyle/>
          <a:p>
            <a:r>
              <a:rPr lang="en-US" sz="1200" dirty="0">
                <a:latin typeface="Arial" charset="0"/>
              </a:rPr>
              <a:t>Chart illustrating results from </a:t>
            </a:r>
            <a:r>
              <a:rPr lang="en-US" sz="1200" noProof="1">
                <a:latin typeface="Arial" charset="0"/>
              </a:rPr>
              <a:t>Divi C, Koss RG, Schmaltz SP, </a:t>
            </a:r>
            <a:r>
              <a:rPr lang="en-US" sz="1200" noProof="1" smtClean="0">
                <a:latin typeface="Arial" charset="0"/>
              </a:rPr>
              <a:t>et al. </a:t>
            </a:r>
            <a:r>
              <a:rPr lang="en-US" sz="1200" noProof="1">
                <a:latin typeface="Arial" charset="0"/>
              </a:rPr>
              <a:t>Language proficiency and adverse events in </a:t>
            </a:r>
            <a:r>
              <a:rPr lang="en-US" sz="1200" noProof="1" smtClean="0">
                <a:latin typeface="Arial" charset="0"/>
              </a:rPr>
              <a:t>U.S. </a:t>
            </a:r>
            <a:r>
              <a:rPr lang="en-US" sz="1200" noProof="1">
                <a:latin typeface="Arial" charset="0"/>
              </a:rPr>
              <a:t>hospitals: a pilot study. </a:t>
            </a:r>
            <a:r>
              <a:rPr lang="en-US" sz="1200" noProof="1" smtClean="0">
                <a:latin typeface="Arial" charset="0"/>
              </a:rPr>
              <a:t>Int J Qual Health Care</a:t>
            </a:r>
            <a:r>
              <a:rPr lang="en-US" sz="1200" i="1" noProof="1" smtClean="0">
                <a:latin typeface="Arial" charset="0"/>
              </a:rPr>
              <a:t> </a:t>
            </a:r>
            <a:r>
              <a:rPr lang="en-US" sz="1200" noProof="1" smtClean="0">
                <a:latin typeface="Arial" charset="0"/>
              </a:rPr>
              <a:t>2007 Apr;19(2</a:t>
            </a:r>
            <a:r>
              <a:rPr lang="en-US" sz="1200" noProof="1">
                <a:latin typeface="Arial" charset="0"/>
              </a:rPr>
              <a:t>):60-67. Epub 2007 Feb </a:t>
            </a:r>
            <a:r>
              <a:rPr lang="en-US" sz="1200" noProof="1" smtClean="0">
                <a:latin typeface="Arial" charset="0"/>
              </a:rPr>
              <a:t>2.</a:t>
            </a:r>
            <a:endParaRPr lang="en-US" sz="1200" dirty="0">
              <a:latin typeface="Arial" charset="0"/>
            </a:endParaRPr>
          </a:p>
          <a:p>
            <a:endParaRPr lang="en-US" dirty="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b="1" dirty="0" smtClean="0"/>
              <a:t>Why Focus on LEP and Patient Safety?</a:t>
            </a:r>
            <a:r>
              <a:rPr lang="en-US" dirty="0" smtClean="0"/>
              <a:t> </a:t>
            </a:r>
          </a:p>
        </p:txBody>
      </p:sp>
      <p:sp>
        <p:nvSpPr>
          <p:cNvPr id="8195" name="Rectangle 3"/>
          <p:cNvSpPr>
            <a:spLocks noGrp="1" noChangeArrowheads="1"/>
          </p:cNvSpPr>
          <p:nvPr>
            <p:ph idx="1"/>
          </p:nvPr>
        </p:nvSpPr>
        <p:spPr/>
        <p:txBody>
          <a:bodyPr/>
          <a:lstStyle/>
          <a:p>
            <a:pPr eaLnBrk="1" hangingPunct="1">
              <a:spcAft>
                <a:spcPts val="600"/>
              </a:spcAft>
            </a:pPr>
            <a:r>
              <a:rPr lang="en-US" sz="2500" b="1" dirty="0" smtClean="0"/>
              <a:t>A Large and Growing Population</a:t>
            </a:r>
          </a:p>
          <a:p>
            <a:pPr lvl="1" eaLnBrk="1" hangingPunct="1">
              <a:spcAft>
                <a:spcPts val="600"/>
              </a:spcAft>
            </a:pPr>
            <a:r>
              <a:rPr lang="en-US" dirty="0" smtClean="0"/>
              <a:t>Minority groups are the Nation’s fastest growing demographic, accounting for one-third of the U.S. population </a:t>
            </a:r>
          </a:p>
          <a:p>
            <a:pPr lvl="1" eaLnBrk="1" hangingPunct="1">
              <a:spcAft>
                <a:spcPts val="600"/>
              </a:spcAft>
            </a:pPr>
            <a:r>
              <a:rPr lang="en-US" dirty="0" smtClean="0"/>
              <a:t>Nearly 25 million people in the United States (8.6%) are defined as LEP and therefore at risk for adverse events because of language barriers and culture</a:t>
            </a:r>
          </a:p>
          <a:p>
            <a:pPr lvl="1"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dirty="0" smtClean="0"/>
              <a:t>Why Focus on LEP and Patient Safety? </a:t>
            </a:r>
          </a:p>
        </p:txBody>
      </p:sp>
      <p:sp>
        <p:nvSpPr>
          <p:cNvPr id="9219" name="Rectangle 3"/>
          <p:cNvSpPr>
            <a:spLocks noGrp="1" noChangeArrowheads="1"/>
          </p:cNvSpPr>
          <p:nvPr>
            <p:ph idx="1"/>
          </p:nvPr>
        </p:nvSpPr>
        <p:spPr>
          <a:xfrm>
            <a:off x="1371600" y="1676400"/>
            <a:ext cx="7313612" cy="4725987"/>
          </a:xfrm>
        </p:spPr>
        <p:txBody>
          <a:bodyPr/>
          <a:lstStyle/>
          <a:p>
            <a:r>
              <a:rPr lang="en-US" sz="2400" b="1" dirty="0" smtClean="0"/>
              <a:t>Patient Safety, Quality, and Cost Drivers</a:t>
            </a:r>
          </a:p>
          <a:p>
            <a:pPr lvl="1"/>
            <a:r>
              <a:rPr lang="en-US" sz="2000" dirty="0" smtClean="0"/>
              <a:t>Greater risk of line infections, surgical infections, falls, and pressure ulcers due to LEP patients’ longer hospital stays compared to English-speaking patients with the same clinical condition</a:t>
            </a:r>
          </a:p>
          <a:p>
            <a:pPr lvl="1"/>
            <a:r>
              <a:rPr lang="en-US" sz="2000" dirty="0" smtClean="0"/>
              <a:t>Greater risk of surgical delays and readmission due to LEP patients’ greater difficulty understanding instructions, such as:</a:t>
            </a:r>
          </a:p>
          <a:p>
            <a:pPr lvl="2"/>
            <a:r>
              <a:rPr lang="en-US" sz="1800" dirty="0" smtClean="0"/>
              <a:t>Preparing for a procedure</a:t>
            </a:r>
          </a:p>
          <a:p>
            <a:pPr lvl="2"/>
            <a:r>
              <a:rPr lang="en-US" sz="1800" dirty="0" smtClean="0"/>
              <a:t>Managing their condition</a:t>
            </a:r>
          </a:p>
          <a:p>
            <a:pPr lvl="2"/>
            <a:r>
              <a:rPr lang="en-US" sz="1800" dirty="0" smtClean="0"/>
              <a:t>Taking their medications</a:t>
            </a:r>
          </a:p>
          <a:p>
            <a:pPr lvl="2"/>
            <a:r>
              <a:rPr lang="en-US" sz="1800" dirty="0" smtClean="0"/>
              <a:t>Knowing which symptoms should prompt a return to care or when to follow up</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b="1" dirty="0" smtClean="0"/>
              <a:t>Why Focus on LEP and Patient Safety?</a:t>
            </a:r>
            <a:r>
              <a:rPr lang="en-US" dirty="0" smtClean="0"/>
              <a:t> </a:t>
            </a:r>
          </a:p>
        </p:txBody>
      </p:sp>
      <p:sp>
        <p:nvSpPr>
          <p:cNvPr id="10243" name="Rectangle 3"/>
          <p:cNvSpPr>
            <a:spLocks noGrp="1" noChangeArrowheads="1"/>
          </p:cNvSpPr>
          <p:nvPr>
            <p:ph idx="1"/>
          </p:nvPr>
        </p:nvSpPr>
        <p:spPr>
          <a:xfrm>
            <a:off x="1370013" y="1827212"/>
            <a:ext cx="7313612" cy="4497387"/>
          </a:xfrm>
        </p:spPr>
        <p:txBody>
          <a:bodyPr/>
          <a:lstStyle/>
          <a:p>
            <a:pPr eaLnBrk="1" hangingPunct="1">
              <a:lnSpc>
                <a:spcPct val="90000"/>
              </a:lnSpc>
            </a:pPr>
            <a:r>
              <a:rPr lang="en-US" sz="2800" b="1" dirty="0" smtClean="0"/>
              <a:t>Risk Management</a:t>
            </a:r>
          </a:p>
          <a:p>
            <a:pPr lvl="1" eaLnBrk="1" hangingPunct="1">
              <a:lnSpc>
                <a:spcPct val="90000"/>
              </a:lnSpc>
            </a:pPr>
            <a:r>
              <a:rPr lang="en-US" sz="2400" dirty="0" smtClean="0"/>
              <a:t>Multiple liability exposures arise when providing care to LEP populations, such as situations related to:</a:t>
            </a:r>
          </a:p>
          <a:p>
            <a:pPr lvl="2" eaLnBrk="1" hangingPunct="1">
              <a:lnSpc>
                <a:spcPct val="90000"/>
              </a:lnSpc>
            </a:pPr>
            <a:r>
              <a:rPr lang="en-US" sz="2000" dirty="0" smtClean="0"/>
              <a:t>Patient comprehension of medical condition</a:t>
            </a:r>
          </a:p>
          <a:p>
            <a:pPr lvl="2" eaLnBrk="1" hangingPunct="1">
              <a:lnSpc>
                <a:spcPct val="90000"/>
              </a:lnSpc>
            </a:pPr>
            <a:r>
              <a:rPr lang="en-US" sz="2000" dirty="0" smtClean="0"/>
              <a:t>Treatment plan</a:t>
            </a:r>
          </a:p>
          <a:p>
            <a:pPr lvl="2" eaLnBrk="1" hangingPunct="1">
              <a:lnSpc>
                <a:spcPct val="90000"/>
              </a:lnSpc>
            </a:pPr>
            <a:r>
              <a:rPr lang="en-US" sz="2000" dirty="0" smtClean="0"/>
              <a:t>Discharge instructions</a:t>
            </a:r>
          </a:p>
          <a:p>
            <a:pPr lvl="2" eaLnBrk="1" hangingPunct="1">
              <a:lnSpc>
                <a:spcPct val="90000"/>
              </a:lnSpc>
            </a:pPr>
            <a:r>
              <a:rPr lang="en-US" sz="2000" dirty="0" smtClean="0"/>
              <a:t>Complications and </a:t>
            </a:r>
            <a:r>
              <a:rPr lang="en-US" sz="2000" dirty="0" err="1" smtClean="0"/>
              <a:t>followup</a:t>
            </a:r>
            <a:endParaRPr lang="en-US" sz="2000" dirty="0" smtClean="0"/>
          </a:p>
          <a:p>
            <a:pPr lvl="2" eaLnBrk="1" hangingPunct="1">
              <a:lnSpc>
                <a:spcPct val="90000"/>
              </a:lnSpc>
            </a:pPr>
            <a:r>
              <a:rPr lang="en-US" sz="2000" dirty="0" smtClean="0"/>
              <a:t>Inaccurate and incomplete medical history</a:t>
            </a:r>
          </a:p>
          <a:p>
            <a:pPr lvl="2" eaLnBrk="1" hangingPunct="1">
              <a:lnSpc>
                <a:spcPct val="90000"/>
              </a:lnSpc>
            </a:pPr>
            <a:r>
              <a:rPr lang="en-US" sz="2000" dirty="0" smtClean="0"/>
              <a:t>Ineffective or improper use of medications or serious medication errors</a:t>
            </a:r>
          </a:p>
          <a:p>
            <a:pPr lvl="2" eaLnBrk="1" hangingPunct="1">
              <a:lnSpc>
                <a:spcPct val="90000"/>
              </a:lnSpc>
            </a:pPr>
            <a:r>
              <a:rPr lang="en-US" sz="2000" dirty="0" smtClean="0"/>
              <a:t>Improper preparation for tests and procedures</a:t>
            </a:r>
          </a:p>
          <a:p>
            <a:pPr lvl="2" eaLnBrk="1" hangingPunct="1">
              <a:lnSpc>
                <a:spcPct val="90000"/>
              </a:lnSpc>
            </a:pPr>
            <a:r>
              <a:rPr lang="en-US" sz="2000" dirty="0" smtClean="0"/>
              <a:t>Poor or inadequate informed consent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200" b="1" dirty="0" smtClean="0"/>
              <a:t>Why Focus on LEP and Patient Safety?</a:t>
            </a:r>
            <a:r>
              <a:rPr lang="en-US" sz="3200" dirty="0" smtClean="0"/>
              <a:t> </a:t>
            </a:r>
          </a:p>
        </p:txBody>
      </p:sp>
      <p:sp>
        <p:nvSpPr>
          <p:cNvPr id="11267" name="Rectangle 3"/>
          <p:cNvSpPr>
            <a:spLocks noGrp="1" noChangeArrowheads="1"/>
          </p:cNvSpPr>
          <p:nvPr>
            <p:ph sz="half" idx="1"/>
          </p:nvPr>
        </p:nvSpPr>
        <p:spPr>
          <a:xfrm>
            <a:off x="1219200" y="1676400"/>
            <a:ext cx="4190999" cy="4114800"/>
          </a:xfrm>
        </p:spPr>
        <p:txBody>
          <a:bodyPr/>
          <a:lstStyle/>
          <a:p>
            <a:pPr eaLnBrk="1" hangingPunct="1">
              <a:lnSpc>
                <a:spcPct val="90000"/>
              </a:lnSpc>
            </a:pPr>
            <a:r>
              <a:rPr lang="en-US" sz="2000" b="1" dirty="0" smtClean="0"/>
              <a:t>Accreditation Standards</a:t>
            </a:r>
          </a:p>
          <a:p>
            <a:pPr lvl="1" eaLnBrk="1" hangingPunct="1"/>
            <a:r>
              <a:rPr lang="en-US" sz="1800" dirty="0" smtClean="0"/>
              <a:t>In 2011, the Joint Commission published Patient-Centered Communication standards in the </a:t>
            </a:r>
            <a:r>
              <a:rPr lang="en-US" sz="1800" i="1" dirty="0" smtClean="0"/>
              <a:t>Comprehensive Accreditation Manual for Hospitals  </a:t>
            </a:r>
          </a:p>
          <a:p>
            <a:pPr lvl="1" eaLnBrk="1" hangingPunct="1"/>
            <a:r>
              <a:rPr lang="en-US" sz="1800" dirty="0" smtClean="0"/>
              <a:t>These standards emphasize  effective communication, cultural competence, and patient-centered care as important elements of safe quality of care</a:t>
            </a:r>
          </a:p>
        </p:txBody>
      </p:sp>
      <p:sp>
        <p:nvSpPr>
          <p:cNvPr id="5" name="Content Placeholder 4"/>
          <p:cNvSpPr>
            <a:spLocks noGrp="1"/>
          </p:cNvSpPr>
          <p:nvPr>
            <p:ph sz="half" idx="2"/>
          </p:nvPr>
        </p:nvSpPr>
        <p:spPr>
          <a:xfrm>
            <a:off x="5638799" y="1827213"/>
            <a:ext cx="3276601" cy="4114800"/>
          </a:xfrm>
        </p:spPr>
        <p:txBody>
          <a:bodyPr/>
          <a:lstStyle/>
          <a:p>
            <a:pPr>
              <a:buNone/>
            </a:pPr>
            <a:endParaRPr lang="en-US" dirty="0"/>
          </a:p>
        </p:txBody>
      </p:sp>
      <p:pic>
        <p:nvPicPr>
          <p:cNvPr id="11268" name="Picture 6" descr="JC manual 2011"/>
          <p:cNvPicPr>
            <a:picLocks noChangeAspect="1" noChangeArrowheads="1"/>
          </p:cNvPicPr>
          <p:nvPr/>
        </p:nvPicPr>
        <p:blipFill>
          <a:blip r:embed="rId2" cstate="print"/>
          <a:srcRect/>
          <a:stretch>
            <a:fillRect/>
          </a:stretch>
        </p:blipFill>
        <p:spPr bwMode="auto">
          <a:xfrm>
            <a:off x="5791200" y="1905000"/>
            <a:ext cx="3065463" cy="324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mproving Patient Safety Systems for Limited English Proficiency (LEP) Patients&amp;quot;&quot;/&gt;&lt;property id=&quot;20307&quot; value=&quot;256&quot;/&gt;&lt;/object&gt;&lt;object type=&quot;3&quot; unique_id=&quot;10005&quot;&gt;&lt;property id=&quot;20148&quot; value=&quot;5&quot;/&gt;&lt;property id=&quot;20300&quot; value=&quot;Slide 2 - &amp;quot;Improving Patient Safety Systems for LEP Patients&amp;quot;&quot;/&gt;&lt;property id=&quot;20307&quot; value=&quot;259&quot;/&gt;&lt;/object&gt;&lt;object type=&quot;3&quot; unique_id=&quot;10006&quot;&gt;&lt;property id=&quot;20148&quot; value=&quot;5&quot;/&gt;&lt;property id=&quot;20300&quot; value=&quot;Slide 3 - &amp;quot;Improving Patient Safety Systems for LEP Patients&amp;quot;&quot;/&gt;&lt;property id=&quot;20307&quot; value=&quot;257&quot;/&gt;&lt;/object&gt;&lt;object type=&quot;3&quot; unique_id=&quot;10007&quot;&gt;&lt;property id=&quot;20148&quot; value=&quot;5&quot;/&gt;&lt;property id=&quot;20300&quot; value=&quot;Slide 4 - &amp;quot;What We Know about Patient Safety and LEP&amp;quot;&quot;/&gt;&lt;property id=&quot;20307&quot; value=&quot;258&quot;/&gt;&lt;/object&gt;&lt;object type=&quot;3&quot; unique_id=&quot;10008&quot;&gt;&lt;property id=&quot;20148&quot; value=&quot;5&quot;/&gt;&lt;property id=&quot;20300&quot; value=&quot;Slide 5 - &amp;quot;What We Know about Patient Safety and LEP&amp;quot;&quot;/&gt;&lt;property id=&quot;20307&quot; value=&quot;260&quot;/&gt;&lt;/object&gt;&lt;object type=&quot;3&quot; unique_id=&quot;10009&quot;&gt;&lt;property id=&quot;20148&quot; value=&quot;5&quot;/&gt;&lt;property id=&quot;20300&quot; value=&quot;Slide 6 - &amp;quot;Why Focus on LEP and Patient Safety? &amp;quot;&quot;/&gt;&lt;property id=&quot;20307&quot; value=&quot;261&quot;/&gt;&lt;/object&gt;&lt;object type=&quot;3&quot; unique_id=&quot;10010&quot;&gt;&lt;property id=&quot;20148&quot; value=&quot;5&quot;/&gt;&lt;property id=&quot;20300&quot; value=&quot;Slide 7 - &amp;quot;Why Focus on LEP and Patient Safety? &amp;quot;&quot;/&gt;&lt;property id=&quot;20307&quot; value=&quot;262&quot;/&gt;&lt;/object&gt;&lt;object type=&quot;3&quot; unique_id=&quot;10011&quot;&gt;&lt;property id=&quot;20148&quot; value=&quot;5&quot;/&gt;&lt;property id=&quot;20300&quot; value=&quot;Slide 8 - &amp;quot;Why Focus on LEP and Patient Safety? &amp;quot;&quot;/&gt;&lt;property id=&quot;20307&quot; value=&quot;263&quot;/&gt;&lt;/object&gt;&lt;object type=&quot;3&quot; unique_id=&quot;10012&quot;&gt;&lt;property id=&quot;20148&quot; value=&quot;5&quot;/&gt;&lt;property id=&quot;20300&quot; value=&quot;Slide 9 - &amp;quot;Why Focus on LEP and Patient Safety? &amp;quot;&quot;/&gt;&lt;property id=&quot;20307&quot; value=&quot;264&quot;/&gt;&lt;/object&gt;&lt;object type=&quot;3&quot; unique_id=&quot;10013&quot;&gt;&lt;property id=&quot;20148&quot; value=&quot;5&quot;/&gt;&lt;property id=&quot;20300&quot; value=&quot;Slide 10 - &amp;quot;Common Causes: Adverse Events for LEP Culturally Diverse Patients&amp;quot;&quot;/&gt;&lt;property id=&quot;20307&quot; value=&quot;265&quot;/&gt;&lt;/object&gt;&lt;object type=&quot;3&quot; unique_id=&quot;10014&quot;&gt;&lt;property id=&quot;20148&quot; value=&quot;5&quot;/&gt;&lt;property id=&quot;20300&quot; value=&quot;Slide 11 - &amp;quot;Systems and Strategies to Improve Safety for LEP Patients&amp;quot;&quot;/&gt;&lt;property id=&quot;20307&quot; value=&quot;266&quot;/&gt;&lt;/object&gt;&lt;object type=&quot;3&quot; unique_id=&quot;10015&quot;&gt;&lt;property id=&quot;20148&quot; value=&quot;5&quot;/&gt;&lt;property id=&quot;20300&quot; value=&quot;Slide 12&quot;/&gt;&lt;property id=&quot;20307&quot; value=&quot;278&quot;/&gt;&lt;/object&gt;&lt;object type=&quot;3&quot; unique_id=&quot;10016&quot;&gt;&lt;property id=&quot;20148&quot; value=&quot;5&quot;/&gt;&lt;property id=&quot;20300&quot; value=&quot;Slide 13 - &amp;quot;Systems and Strategies to Improve Safety for LEP Patients: Culture&amp;quot;&quot;/&gt;&lt;property id=&quot;20307&quot; value=&quot;267&quot;/&gt;&lt;/object&gt;&lt;object type=&quot;3&quot; unique_id=&quot;10017&quot;&gt;&lt;property id=&quot;20148&quot; value=&quot;5&quot;/&gt;&lt;property id=&quot;20300&quot; value=&quot;Slide 14 - &amp;quot;Systems and Strategies to Improve Safety for LEP Patients: Identification&amp;quot;&quot;/&gt;&lt;property id=&quot;20307&quot; value=&quot;268&quot;/&gt;&lt;/object&gt;&lt;object type=&quot;3&quot; unique_id=&quot;10018&quot;&gt;&lt;property id=&quot;20148&quot; value=&quot;5&quot;/&gt;&lt;property id=&quot;20300&quot; value=&quot;Slide 15 - &amp;quot;Systems and Strategies to Improve Safety for LEP Patients: Reporting&amp;quot;&quot;/&gt;&lt;property id=&quot;20307&quot; value=&quot;269&quot;/&gt;&lt;/object&gt;&lt;object type=&quot;3&quot; unique_id=&quot;10019&quot;&gt;&lt;property id=&quot;20148&quot; value=&quot;5&quot;/&gt;&lt;property id=&quot;20300&quot; value=&quot;Slide 16 - &amp;quot;Systems and Strategies to Improve Safety for LEP Patients: Monitor&amp;quot;&quot;/&gt;&lt;property id=&quot;20307&quot; value=&quot;270&quot;/&gt;&lt;/object&gt;&lt;object type=&quot;3&quot; unique_id=&quot;10020&quot;&gt;&lt;property id=&quot;20148&quot; value=&quot;5&quot;/&gt;&lt;property id=&quot;20300&quot; value=&quot;Slide 17 - &amp;quot;Systems and Strategies to Improve Safety for LEP Patients: Address&amp;quot;&quot;/&gt;&lt;property id=&quot;20307&quot; value=&quot;271&quot;/&gt;&lt;/object&gt;&lt;object type=&quot;3&quot; unique_id=&quot;10021&quot;&gt;&lt;property id=&quot;20148&quot; value=&quot;5&quot;/&gt;&lt;property id=&quot;20300&quot; value=&quot;Slide 18 - &amp;quot;Systems and Strategies to Improve Safety for LEP Patients: Address&amp;quot;&quot;/&gt;&lt;property id=&quot;20307&quot; value=&quot;272&quot;/&gt;&lt;/object&gt;&lt;object type=&quot;3&quot; unique_id=&quot;10022&quot;&gt;&lt;property id=&quot;20148&quot; value=&quot;5&quot;/&gt;&lt;property id=&quot;20300&quot; value=&quot;Slide 19 - &amp;quot;Specific Recommendations for High-Risk Scenarios&amp;quot;&quot;/&gt;&lt;property id=&quot;20307&quot; value=&quot;274&quot;/&gt;&lt;/object&gt;&lt;object type=&quot;3&quot; unique_id=&quot;10023&quot;&gt;&lt;property id=&quot;20148&quot; value=&quot;5&quot;/&gt;&lt;property id=&quot;20300&quot; value=&quot;Slide 20 - &amp;quot;Improving Team Communication to Foster Safety for LEP Patients: TeamSTEPPS ® &amp;quot;&quot;/&gt;&lt;property id=&quot;20307&quot; value=&quot;275&quot;/&gt;&lt;/object&gt;&lt;object type=&quot;3&quot; unique_id=&quot;10024&quot;&gt;&lt;property id=&quot;20148&quot; value=&quot;5&quot;/&gt;&lt;property id=&quot;20300&quot; value=&quot;Slide 21 - &amp;quot;Improving Team Communication to Foster Safety for LEP Patients: TeamSTEPPS ® &amp;quot;&quot;/&gt;&lt;property id=&quot;20307&quot; value=&quot;276&quot;/&gt;&lt;/object&gt;&lt;object type=&quot;3&quot; unique_id=&quot;10025&quot;&gt;&lt;property id=&quot;20148&quot; value=&quot;5&quot;/&gt;&lt;property id=&quot;20300&quot; value=&quot;Slide 22 - &amp;quot;Summary &amp;quot;&quot;/&gt;&lt;property id=&quot;20307&quot; value=&quot;280&quot;/&gt;&lt;/object&gt;&lt;object type=&quot;3&quot; unique_id=&quot;10026&quot;&gt;&lt;property id=&quot;20148&quot; value=&quot;5&quot;/&gt;&lt;property id=&quot;20300&quot; value=&quot;Slide 23 - &amp;quot;References&amp;quot;&quot;/&gt;&lt;property id=&quot;20307&quot; value=&quot;279&quot;/&gt;&lt;/object&gt;&lt;/object&gt;&lt;/object&gt;&lt;/database&gt;"/>
</p:tagLst>
</file>

<file path=ppt/theme/theme1.xml><?xml version="1.0" encoding="utf-8"?>
<a:theme xmlns:a="http://schemas.openxmlformats.org/drawingml/2006/main" name="Eclipse">
  <a:themeElements>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fontScheme name="Eclips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Eclip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Eclip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Eclip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Eclip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Eclip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Eclip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Eclip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Eclip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Eclip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Eclip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607</TotalTime>
  <Words>1965</Words>
  <Application>Microsoft Office PowerPoint</Application>
  <PresentationFormat>On-screen Show (4:3)</PresentationFormat>
  <Paragraphs>154</Paragraphs>
  <Slides>23</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Eclipse</vt:lpstr>
      <vt:lpstr>Chart</vt:lpstr>
      <vt:lpstr>Improving Patient Safety Systems for Limited-English- Proficient (LEP) Patients</vt:lpstr>
      <vt:lpstr>Improving Patient Safety Systems for LEP Patients</vt:lpstr>
      <vt:lpstr>Improving Patient Safety Systems for LEP Patients</vt:lpstr>
      <vt:lpstr>What We Know About Patient Safety and LEP</vt:lpstr>
      <vt:lpstr>What We Know About Patient Safety and LEP</vt:lpstr>
      <vt:lpstr>Why Focus on LEP and Patient Safety? </vt:lpstr>
      <vt:lpstr>Why Focus on LEP and Patient Safety? </vt:lpstr>
      <vt:lpstr>Why Focus on LEP and Patient Safety? </vt:lpstr>
      <vt:lpstr>Why Focus on LEP and Patient Safety? </vt:lpstr>
      <vt:lpstr>Causes of Adverse Events for LEP and Culturally Diverse Patients</vt:lpstr>
      <vt:lpstr>Systems and Strategies To Improve Safety for LEP Patients</vt:lpstr>
      <vt:lpstr>Slide 12</vt:lpstr>
      <vt:lpstr>Systems and Strategies To Improve Safety for LEP Patients: Culture</vt:lpstr>
      <vt:lpstr>Systems and Strategies To Improve Safety for LEP Patients: Identification</vt:lpstr>
      <vt:lpstr>Systems and Strategies To Improve Safety for LEP Patients: Reporting</vt:lpstr>
      <vt:lpstr>Systems and Strategies To Improve Safety for LEP Patients: Monitor</vt:lpstr>
      <vt:lpstr>Systems and Strategies To Improve Safety for LEP Patients: Address</vt:lpstr>
      <vt:lpstr>Systems and Strategies To Improve Safety for LEP Patients: Address</vt:lpstr>
      <vt:lpstr>Specific Recommendations for High-Risk Scenarios</vt:lpstr>
      <vt:lpstr>Improving Team Communication To Foster Safety for LEP Patients: TeamSTEPPS® </vt:lpstr>
      <vt:lpstr>Improving Team Communication To Foster Safety for LEP Patients: TeamSTEPPS® </vt:lpstr>
      <vt:lpstr>Summary </vt:lpstr>
      <vt:lpstr>References</vt:lpstr>
    </vt:vector>
  </TitlesOfParts>
  <Company>Partners HealthCare System,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Patient Safety Systems for Limited English Proficiency Patients</dc:title>
  <dc:creator>Partners Information Systems</dc:creator>
  <cp:lastModifiedBy>DHHS</cp:lastModifiedBy>
  <cp:revision>65</cp:revision>
  <dcterms:created xsi:type="dcterms:W3CDTF">2011-10-20T13:40:19Z</dcterms:created>
  <dcterms:modified xsi:type="dcterms:W3CDTF">2012-07-19T18:29:12Z</dcterms:modified>
</cp:coreProperties>
</file>